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5" r:id="rId31"/>
    <p:sldId id="292" r:id="rId32"/>
    <p:sldId id="296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0E21CC-02A5-4D21-9749-AF1B0119E74C}" type="datetimeFigureOut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6111D1-D7DD-4C5D-ACCC-772AF5436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sa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9360-08AE-46AC-8F9B-63A4C3783769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29F9-0CFF-4350-A50E-255F2AD7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FAWS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D7D-69ED-4C90-9275-0F3730BFD79A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16D3-EB0B-4304-A474-C40BBEF6D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FAWS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D65E-A92A-44BB-BAC7-306E85E3FFE0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3037-2ADD-4FEA-B751-BEAC3E85C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EE79-742C-406E-8058-BA9FEE377D8E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2BA6-E703-4379-A83C-145519F5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292A-B405-4DB0-9C95-8E79A6428114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71F5-C931-4111-A817-649CDBCC4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08C9-7A3F-4DA0-B01B-CBEC794ED667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1D3B-C493-49A1-9126-B1B78793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1844-39A6-481A-827F-49D29783352F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8026-C965-4AD6-9E92-40BD29237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1D73-55EB-46B9-A713-DA39DF0960F7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8E31-9B56-4D83-9357-A75EA39E3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ASA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TFAWS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43C7-7BD5-4A7D-A324-5D8420895920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46EC-243E-44AA-9B52-1ECF4D75B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FAWS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0933-B9DE-4150-93DC-055C79F3BD7A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9E69-FB02-40E4-98E6-67B3940BA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FAWS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565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5464-1EF4-496C-BCEA-1A4F09949847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C9E7-7CC0-4F0B-BA21-ABC37551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B4F0A-CB0B-43E0-BE1A-952CDA23B436}" type="datetime1">
              <a:rPr lang="en-US"/>
              <a:pPr>
                <a:defRPr/>
              </a:pPr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09B805-40AF-47C3-9FF8-759480C0C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1/1c/Single-stage-regulator.sv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gfssp.msfc.nasa.gov/link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/>
              <a:t>Generalized Fluid System Simulation Program (GFSSP) Version 6 – General Purpose Thermo-Fluid Network Analysis Software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Alok Majumdar, Andre Leclair, Ric Moore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NASA/Marshall Space Flight Center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&amp;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Paul Schallhorn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NASA/Kennedy Space Center </a:t>
            </a:r>
          </a:p>
          <a:p>
            <a:pPr eaLnBrk="1" hangingPunct="1"/>
            <a:endParaRPr lang="en-US" sz="200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Thermal Fluids Analysis Workshop (TFAWS)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</a:rPr>
              <a:t>August 15-19, 2011, Newport News, VA</a:t>
            </a:r>
          </a:p>
          <a:p>
            <a:pPr eaLnBrk="1" hangingPunct="1"/>
            <a:endParaRPr lang="en-US" sz="20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Additional Capabilities of Version 6</a:t>
            </a:r>
            <a:br>
              <a:rPr lang="en-US" sz="3200" smtClean="0">
                <a:latin typeface="Arial" charset="0"/>
                <a:cs typeface="Arial" charset="0"/>
              </a:rPr>
            </a:b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Fluid Mixture Option with Phase Change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Pressure Regulator Model with Forward Looking Algorithm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Prescribed Flow Option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Two-dimensional Navier-Stokes Solver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SI Option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429B9-7552-45EC-A552-DD6B2CEAA0B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Fluid Mixture Option with Phase Change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mixture capability in earlier versions of GFSSP does not allow phase change in any constituent of the mixture</a:t>
            </a:r>
          </a:p>
          <a:p>
            <a:pPr eaLnBrk="1" hangingPunct="1"/>
            <a:r>
              <a:rPr lang="en-US" sz="2400" dirty="0" smtClean="0"/>
              <a:t>In liquid propulsion applications, there are situations where one of the constituents is saturated, i.e. mixture of liquid and vapor in equilibrium</a:t>
            </a:r>
          </a:p>
          <a:p>
            <a:pPr lvl="1" eaLnBrk="1" hangingPunct="1"/>
            <a:r>
              <a:rPr lang="en-US" sz="2000" dirty="0" smtClean="0"/>
              <a:t>For example during purging of liquid oxygen by ambient helium, a mixture of helium, LO2 and GO2 exist</a:t>
            </a:r>
          </a:p>
          <a:p>
            <a:pPr eaLnBrk="1" hangingPunct="1"/>
            <a:r>
              <a:rPr lang="en-US" sz="2400" dirty="0" smtClean="0"/>
              <a:t>Why is there such a limitation?</a:t>
            </a:r>
          </a:p>
          <a:p>
            <a:pPr lvl="1" eaLnBrk="1" hangingPunct="1"/>
            <a:r>
              <a:rPr lang="en-US" sz="2000" dirty="0" smtClean="0"/>
              <a:t>Because the energy conservation equation of the mixture is solved in terms of temperature</a:t>
            </a:r>
          </a:p>
          <a:p>
            <a:pPr lvl="1" eaLnBrk="1" hangingPunct="1"/>
            <a:r>
              <a:rPr lang="en-US" sz="2000" dirty="0" smtClean="0"/>
              <a:t>For calculating phase change, energy equation for each species must be solved in terms of enthalpy or entropy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9251A-8559-45FC-9587-34684556B08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>
                <a:latin typeface="Arial" pitchFamily="34" charset="0"/>
                <a:ea typeface="+mj-ea"/>
                <a:cs typeface="Arial" pitchFamily="34" charset="0"/>
              </a:rPr>
              <a:t>Mathematical Formulation</a:t>
            </a: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Conservation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Mixture Mass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Concentration of Species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Momentum Conservation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Mixture Momentum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Conservation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Temperature option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Energy Conservation is formulated in terms of temperature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Applicable for gas mixture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Enthalpy option – 1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Temperature is calculated by an iterative Newton-Raphson method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Enthalpy option - 2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Separate Energy Equations are solved for Individual Species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Applicable for liquid-gas mixture with phase change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385F59-C0CA-4198-9EED-BCE78FA366E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44414-BE27-4755-A901-63697F8D451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>
                <a:latin typeface="+mj-lt"/>
                <a:ea typeface="+mj-ea"/>
                <a:cs typeface="+mj-cs"/>
              </a:rPr>
              <a:t>Enthalpy Option - 1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6F514F-33D7-4E1A-BEDF-DB012EE8544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2886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8600" y="1752600"/>
          <a:ext cx="4957763" cy="1371600"/>
        </p:xfrm>
        <a:graphic>
          <a:graphicData uri="http://schemas.openxmlformats.org/presentationml/2006/ole">
            <p:oleObj spid="_x0000_s1026" name="Equation" r:id="rId4" imgW="3302000" imgH="914400" progId="Equation.DSMT4">
              <p:embed/>
            </p:oleObj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76800" y="4114800"/>
          <a:ext cx="3135313" cy="1295400"/>
        </p:xfrm>
        <a:graphic>
          <a:graphicData uri="http://schemas.openxmlformats.org/presentationml/2006/ole">
            <p:oleObj spid="_x0000_s1027" name="Equation" r:id="rId5" imgW="1587500" imgH="660400" progId="Equation.DSMT4">
              <p:embed/>
            </p:oleObj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4038600" y="13716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Mixture Enthalpy Equation</a:t>
            </a:r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4343400" y="3657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Temperature Equation</a:t>
            </a: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2895600" y="5486400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Temperature equation is solved iteratively adjusting T</a:t>
            </a:r>
            <a:r>
              <a:rPr lang="en-US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until right hand side of Temperature equation becomes zero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22A54-2B79-44E8-8823-89FBD35E5B7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2133600"/>
            <a:ext cx="51816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75438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Separate Energy Equation for Individual Species (SEEIS) – Enthalpy Option - 2</a:t>
            </a:r>
            <a:r>
              <a:rPr lang="en-US" sz="3200" dirty="0"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886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14800" y="2438400"/>
          <a:ext cx="4868863" cy="2209800"/>
        </p:xfrm>
        <a:graphic>
          <a:graphicData uri="http://schemas.openxmlformats.org/presentationml/2006/ole">
            <p:oleObj spid="_x0000_s2050" name="Equation" r:id="rId4" imgW="4203700" imgH="190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83DB-85C1-4694-93B1-D81F00C1E6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2819400"/>
            <a:ext cx="39624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>
                <a:latin typeface="Arial" pitchFamily="34" charset="0"/>
                <a:ea typeface="+mj-ea"/>
                <a:cs typeface="Arial" pitchFamily="34" charset="0"/>
              </a:rPr>
              <a:t>Thermodynamic Properties</a:t>
            </a: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838200" y="12954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Temperature and other properties of individual species </a:t>
            </a:r>
            <a:r>
              <a:rPr lang="en-US" dirty="0" smtClean="0">
                <a:latin typeface="Calibri" pitchFamily="34" charset="0"/>
              </a:rPr>
              <a:t>are </a:t>
            </a:r>
            <a:r>
              <a:rPr lang="en-US" dirty="0">
                <a:latin typeface="Calibri" pitchFamily="34" charset="0"/>
              </a:rPr>
              <a:t>calculated from node pressure and enthalpy of the species:</a:t>
            </a:r>
          </a:p>
        </p:txBody>
      </p:sp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67400" y="1752600"/>
          <a:ext cx="1371600" cy="1519238"/>
        </p:xfrm>
        <a:graphic>
          <a:graphicData uri="http://schemas.openxmlformats.org/presentationml/2006/ole">
            <p:oleObj spid="_x0000_s3074" name="Equation" r:id="rId3" imgW="1054100" imgH="1168400" progId="Equation.DSMT4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1219200" y="2895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The nodal properties are calculated by averaging the properties of species: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47800" y="3733800"/>
          <a:ext cx="1219200" cy="1384300"/>
        </p:xfrm>
        <a:graphic>
          <a:graphicData uri="http://schemas.openxmlformats.org/presentationml/2006/ole">
            <p:oleObj spid="_x0000_s3075" name="Equation" r:id="rId4" imgW="977900" imgH="1117600" progId="Equation.DSMT4">
              <p:embed/>
            </p:oleObj>
          </a:graphicData>
        </a:graphic>
      </p:graphicFrame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Slide Number Placeholder 1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CED063-6075-48F8-B8CA-D5C07BFF9CA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486400" y="3429000"/>
            <a:ext cx="3276600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Temperature is currently calculated by averaging based on molar concentration of species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Alternate method of temperature calculation based on Vapor Liquid Equilibrium for multi-component, multi-phase mixture is in progress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762000"/>
            <a:ext cx="75707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CB126-5116-41A2-99D0-419846EFB30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400050"/>
            <a:ext cx="74104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4DA9B-FE4B-4EDF-8335-A098A815975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8009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9F5D1-581A-48C2-A04C-CBA2E32BE860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Pressure Regulator Model with Forward Looking Algorithm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In Marching Algorithm, area is guessed and adjusted only once in each time step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Adjustment of area is calculated based on difference between calculated and desired pressure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Area adjustment can be done by backward differencing algorithm (Schallhorn-Majumdar) or forward looking algorithm (Schallhorn-Hass)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/>
              <a:t> Schallhorn-Hass Algorithm has been implemented in GFSSP Version 602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smtClean="0"/>
          </a:p>
        </p:txBody>
      </p:sp>
      <p:pic>
        <p:nvPicPr>
          <p:cNvPr id="33796" name="Picture 2" descr="File:Single-stage-regulator.sv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20963"/>
            <a:ext cx="4038600" cy="248443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187E1-5252-4574-95AB-861CCCDF3142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Additional Capabilities of Version 6</a:t>
            </a:r>
          </a:p>
          <a:p>
            <a:pPr lvl="1" eaLnBrk="1" hangingPunct="1"/>
            <a:r>
              <a:rPr lang="en-US" smtClean="0"/>
              <a:t>Fluid Mixture Option with Phase Change</a:t>
            </a:r>
          </a:p>
          <a:p>
            <a:pPr lvl="1" eaLnBrk="1" hangingPunct="1"/>
            <a:r>
              <a:rPr lang="en-US" smtClean="0"/>
              <a:t>Pressure Regulator Model with Forward Looking Algorithm</a:t>
            </a:r>
          </a:p>
          <a:p>
            <a:pPr lvl="1" eaLnBrk="1" hangingPunct="1"/>
            <a:r>
              <a:rPr lang="en-US" smtClean="0"/>
              <a:t>Prescribed Flow Option</a:t>
            </a:r>
          </a:p>
          <a:p>
            <a:pPr lvl="1" eaLnBrk="1" hangingPunct="1"/>
            <a:r>
              <a:rPr lang="en-US" smtClean="0"/>
              <a:t>Two-dimensional Navier-Stokes Solver</a:t>
            </a:r>
          </a:p>
          <a:p>
            <a:pPr lvl="1" eaLnBrk="1" hangingPunct="1"/>
            <a:r>
              <a:rPr lang="en-US" smtClean="0"/>
              <a:t>SI Option</a:t>
            </a:r>
          </a:p>
          <a:p>
            <a:pPr eaLnBrk="1" hangingPunct="1"/>
            <a:r>
              <a:rPr lang="en-US" smtClean="0"/>
              <a:t>Concluding Remarks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36A83-DC63-455C-AA98-C5941136F2E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Backward &amp; Forward Differencing Algorithm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2400" smtClean="0"/>
          </a:p>
          <a:p>
            <a:pPr algn="ctr" eaLnBrk="1" hangingPunct="1">
              <a:buFont typeface="Arial" charset="0"/>
              <a:buNone/>
            </a:pPr>
            <a:endParaRPr lang="en-US" sz="240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8512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3198-3B4F-4FE9-B3FD-B44C76FF478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71342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457200" y="47244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>
                <a:latin typeface="Calibri" pitchFamily="34" charset="0"/>
              </a:rPr>
              <a:t>Backward Differencing Scheme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4572000" y="4572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>
                <a:latin typeface="Calibri" pitchFamily="34" charset="0"/>
              </a:rPr>
              <a:t>Forward Differencing Scheme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Tut5Schemat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90713"/>
            <a:ext cx="4610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Application of Forward Looking Algorithm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Reference</a:t>
            </a:r>
            <a:r>
              <a:rPr lang="en-US" sz="2000" smtClean="0"/>
              <a:t>: Forward Looking Pressure Regulator Algorithm for Improved Modeling Performance with the Generalized Fluid System Simulation Program by Paul Schallhorn &amp; Neal Hass, AIAA Paper No. 2004-3667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45882-6797-4EA7-B47C-BA1A231A6E4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3200400" y="27432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Air tank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3543300" y="41148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Pressure Regulator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4953000" y="27432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Ambient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4953000" y="4114800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Exit</a:t>
            </a:r>
          </a:p>
        </p:txBody>
      </p:sp>
      <p:cxnSp>
        <p:nvCxnSpPr>
          <p:cNvPr id="35850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3464719" y="3159919"/>
            <a:ext cx="347662" cy="190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1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3876675" y="3876675"/>
            <a:ext cx="381000" cy="95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2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972050" y="3819525"/>
            <a:ext cx="381000" cy="2095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53" name="Straight Arrow Connector 14"/>
          <p:cNvCxnSpPr>
            <a:cxnSpLocks noChangeShapeType="1"/>
          </p:cNvCxnSpPr>
          <p:nvPr/>
        </p:nvCxnSpPr>
        <p:spPr bwMode="auto">
          <a:xfrm rot="5400000">
            <a:off x="5331619" y="3159919"/>
            <a:ext cx="271462" cy="1143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F2705-175D-4714-9326-632CBC1328C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6867" name="Picture 6" descr="Tut5.2.P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6869" name="Date Placeholder 2"/>
          <p:cNvSpPr txBox="1">
            <a:spLocks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90600" y="3810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  <a:ea typeface="+mj-ea"/>
                <a:cs typeface="+mj-cs"/>
              </a:rPr>
              <a:t>Pressure History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(Schallhorn &amp; Haas Algorithm)</a:t>
            </a:r>
            <a:endParaRPr lang="en-US" sz="2400" b="1" i="1" kern="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5353050" y="2074863"/>
            <a:ext cx="1487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Tank Pressure</a:t>
            </a:r>
            <a:endParaRPr lang="en-US" sz="1600" baseline="-25000">
              <a:latin typeface="Calibri" pitchFamily="34" charset="0"/>
            </a:endParaRPr>
          </a:p>
        </p:txBody>
      </p: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1676400" y="44196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Pressure downstream of regulator</a:t>
            </a:r>
            <a:endParaRPr lang="en-US" sz="1600" baseline="-25000">
              <a:latin typeface="Calibri" pitchFamily="34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685800" y="28448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Note oscillations over time</a:t>
            </a:r>
            <a:endParaRPr lang="en-US" sz="1600" baseline="-25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Fixed Flow Option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 new branch option has been introduced to fix </a:t>
            </a:r>
            <a:r>
              <a:rPr lang="en-US" sz="2400" dirty="0" err="1" smtClean="0"/>
              <a:t>flowrate</a:t>
            </a:r>
            <a:r>
              <a:rPr lang="en-US" sz="2400" dirty="0" smtClean="0"/>
              <a:t> in a given branch</a:t>
            </a:r>
          </a:p>
          <a:p>
            <a:pPr eaLnBrk="1" hangingPunct="1"/>
            <a:r>
              <a:rPr lang="en-US" sz="2400" dirty="0" smtClean="0"/>
              <a:t>The fixed flow branch can only be located adjacent to a Boundary Node</a:t>
            </a:r>
          </a:p>
          <a:p>
            <a:pPr eaLnBrk="1" hangingPunct="1"/>
            <a:r>
              <a:rPr lang="en-US" sz="2400" dirty="0" smtClean="0"/>
              <a:t>For unsteady option, a history file will be needed to specify </a:t>
            </a:r>
            <a:r>
              <a:rPr lang="en-US" sz="2400" dirty="0" err="1" smtClean="0"/>
              <a:t>flowrate</a:t>
            </a:r>
            <a:r>
              <a:rPr lang="en-US" sz="2400" dirty="0" smtClean="0"/>
              <a:t> and area at all </a:t>
            </a:r>
            <a:r>
              <a:rPr lang="en-US" sz="2400" dirty="0" err="1" smtClean="0"/>
              <a:t>timesteps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With this new option a user can prescribe either pressure or </a:t>
            </a:r>
            <a:r>
              <a:rPr lang="en-US" sz="2400" dirty="0" err="1" smtClean="0"/>
              <a:t>flowrate</a:t>
            </a:r>
            <a:r>
              <a:rPr lang="en-US" sz="2400" dirty="0" smtClean="0"/>
              <a:t> as boundary condition</a:t>
            </a:r>
          </a:p>
          <a:p>
            <a:pPr eaLnBrk="1" hangingPunct="1"/>
            <a:r>
              <a:rPr lang="en-US" sz="2400" dirty="0" smtClean="0"/>
              <a:t>Flow Regulator option is also available in unsteady mode to fix </a:t>
            </a:r>
            <a:r>
              <a:rPr lang="en-US" sz="2400" dirty="0" err="1" smtClean="0"/>
              <a:t>flowrate</a:t>
            </a:r>
            <a:r>
              <a:rPr lang="en-US" sz="2400" dirty="0" smtClean="0"/>
              <a:t> in an internal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1D1F6-7147-4792-BA8A-45658692D8DD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B11C-4D06-4258-B51A-E42996DA875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4104" name="Group 45"/>
          <p:cNvGrpSpPr>
            <a:grpSpLocks/>
          </p:cNvGrpSpPr>
          <p:nvPr/>
        </p:nvGrpSpPr>
        <p:grpSpPr bwMode="auto">
          <a:xfrm>
            <a:off x="533400" y="990600"/>
            <a:ext cx="3200400" cy="2868613"/>
            <a:chOff x="533400" y="1829594"/>
            <a:chExt cx="3200400" cy="286791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14400" y="4267398"/>
              <a:ext cx="2819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-304501" y="3046908"/>
              <a:ext cx="2437804" cy="31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" y="2134320"/>
              <a:ext cx="2667000" cy="9903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14400" y="2134320"/>
              <a:ext cx="2438400" cy="21330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590800" y="2743771"/>
              <a:ext cx="76200" cy="76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4101" name="Object 2"/>
            <p:cNvGraphicFramePr>
              <a:graphicFrameLocks noChangeAspect="1"/>
            </p:cNvGraphicFramePr>
            <p:nvPr/>
          </p:nvGraphicFramePr>
          <p:xfrm>
            <a:off x="2438400" y="4267200"/>
            <a:ext cx="304800" cy="430306"/>
          </p:xfrm>
          <a:graphic>
            <a:graphicData uri="http://schemas.openxmlformats.org/presentationml/2006/ole">
              <p:oleObj spid="_x0000_s4101" name="Equation" r:id="rId3" imgW="215640" imgH="304560" progId="Equation.DSMT4">
                <p:embed/>
              </p:oleObj>
            </a:graphicData>
          </a:graphic>
        </p:graphicFrame>
        <p:graphicFrame>
          <p:nvGraphicFramePr>
            <p:cNvPr id="4102" name="Object 3"/>
            <p:cNvGraphicFramePr>
              <a:graphicFrameLocks noChangeAspect="1"/>
            </p:cNvGraphicFramePr>
            <p:nvPr/>
          </p:nvGraphicFramePr>
          <p:xfrm>
            <a:off x="533400" y="2667000"/>
            <a:ext cx="304800" cy="286871"/>
          </p:xfrm>
          <a:graphic>
            <a:graphicData uri="http://schemas.openxmlformats.org/presentationml/2006/ole">
              <p:oleObj spid="_x0000_s4102" name="Equation" r:id="rId4" imgW="215640" imgH="203040" progId="Equation.DSMT4">
                <p:embed/>
              </p:oleObj>
            </a:graphicData>
          </a:graphic>
        </p:graphicFrame>
        <p:sp>
          <p:nvSpPr>
            <p:cNvPr id="4123" name="TextBox 24"/>
            <p:cNvSpPr txBox="1">
              <a:spLocks noChangeArrowheads="1"/>
            </p:cNvSpPr>
            <p:nvPr/>
          </p:nvSpPr>
          <p:spPr bwMode="auto">
            <a:xfrm>
              <a:off x="1447800" y="3810000"/>
              <a:ext cx="175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System Characteristics</a:t>
              </a:r>
            </a:p>
          </p:txBody>
        </p:sp>
        <p:sp>
          <p:nvSpPr>
            <p:cNvPr id="4124" name="TextBox 26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1828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Pump Characteristics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1676400" y="2210501"/>
              <a:ext cx="228600" cy="15236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>
              <a:off x="1600200" y="3657947"/>
              <a:ext cx="228600" cy="15236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7" name="TextBox 36"/>
            <p:cNvSpPr txBox="1">
              <a:spLocks noChangeArrowheads="1"/>
            </p:cNvSpPr>
            <p:nvPr/>
          </p:nvSpPr>
          <p:spPr bwMode="auto">
            <a:xfrm>
              <a:off x="2209800" y="3200400"/>
              <a:ext cx="152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Operating Point</a:t>
              </a:r>
            </a:p>
          </p:txBody>
        </p:sp>
        <p:cxnSp>
          <p:nvCxnSpPr>
            <p:cNvPr id="40" name="Straight Arrow Connector 39"/>
            <p:cNvCxnSpPr>
              <a:endCxn id="12" idx="4"/>
            </p:cNvCxnSpPr>
            <p:nvPr/>
          </p:nvCxnSpPr>
          <p:spPr>
            <a:xfrm rot="16200000" flipV="1">
              <a:off x="2495597" y="2953255"/>
              <a:ext cx="380907" cy="1143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5" name="Group 46"/>
          <p:cNvGrpSpPr>
            <a:grpSpLocks/>
          </p:cNvGrpSpPr>
          <p:nvPr/>
        </p:nvGrpSpPr>
        <p:grpSpPr bwMode="auto">
          <a:xfrm>
            <a:off x="4114800" y="990600"/>
            <a:ext cx="4114800" cy="2868613"/>
            <a:chOff x="4114800" y="1981200"/>
            <a:chExt cx="4114800" cy="28687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72000" y="4419679"/>
              <a:ext cx="2819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353555" y="3199646"/>
              <a:ext cx="2436891" cy="31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572000" y="2286010"/>
              <a:ext cx="2438400" cy="21336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477000" y="2667022"/>
              <a:ext cx="76200" cy="762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5333962" y="3124238"/>
              <a:ext cx="2362277" cy="76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019800" y="4419600"/>
            <a:ext cx="304800" cy="430306"/>
          </p:xfrm>
          <a:graphic>
            <a:graphicData uri="http://schemas.openxmlformats.org/presentationml/2006/ole">
              <p:oleObj spid="_x0000_s4099" name="Equation" r:id="rId5" imgW="215640" imgH="304560" progId="Equation.DSMT4">
                <p:embed/>
              </p:oleObj>
            </a:graphicData>
          </a:graphic>
        </p:graphicFrame>
        <p:graphicFrame>
          <p:nvGraphicFramePr>
            <p:cNvPr id="4100" name="Object 5"/>
            <p:cNvGraphicFramePr>
              <a:graphicFrameLocks noChangeAspect="1"/>
            </p:cNvGraphicFramePr>
            <p:nvPr/>
          </p:nvGraphicFramePr>
          <p:xfrm>
            <a:off x="4114800" y="2819400"/>
            <a:ext cx="304800" cy="286871"/>
          </p:xfrm>
          <a:graphic>
            <a:graphicData uri="http://schemas.openxmlformats.org/presentationml/2006/ole">
              <p:oleObj spid="_x0000_s4100" name="Equation" r:id="rId6" imgW="215640" imgH="203040" progId="Equation.DSMT4">
                <p:embed/>
              </p:oleObj>
            </a:graphicData>
          </a:graphic>
        </p:graphicFrame>
        <p:sp>
          <p:nvSpPr>
            <p:cNvPr id="4112" name="TextBox 25"/>
            <p:cNvSpPr txBox="1">
              <a:spLocks noChangeArrowheads="1"/>
            </p:cNvSpPr>
            <p:nvPr/>
          </p:nvSpPr>
          <p:spPr bwMode="auto">
            <a:xfrm>
              <a:off x="4800600" y="4114800"/>
              <a:ext cx="175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System Characteristics</a:t>
              </a:r>
            </a:p>
          </p:txBody>
        </p:sp>
        <p:sp>
          <p:nvSpPr>
            <p:cNvPr id="4113" name="TextBox 27"/>
            <p:cNvSpPr txBox="1">
              <a:spLocks noChangeArrowheads="1"/>
            </p:cNvSpPr>
            <p:nvPr/>
          </p:nvSpPr>
          <p:spPr bwMode="auto">
            <a:xfrm>
              <a:off x="4572000" y="2133600"/>
              <a:ext cx="1828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Pump Characteristics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172200" y="2286010"/>
              <a:ext cx="304800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5105398" y="3962467"/>
              <a:ext cx="152405" cy="1524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6" name="TextBox 37"/>
            <p:cNvSpPr txBox="1">
              <a:spLocks noChangeArrowheads="1"/>
            </p:cNvSpPr>
            <p:nvPr/>
          </p:nvSpPr>
          <p:spPr bwMode="auto">
            <a:xfrm>
              <a:off x="6705600" y="2971800"/>
              <a:ext cx="152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Operating Point</a:t>
              </a:r>
            </a:p>
          </p:txBody>
        </p:sp>
        <p:cxnSp>
          <p:nvCxnSpPr>
            <p:cNvPr id="44" name="Straight Arrow Connector 43"/>
            <p:cNvCxnSpPr>
              <a:endCxn id="17" idx="5"/>
            </p:cNvCxnSpPr>
            <p:nvPr/>
          </p:nvCxnSpPr>
          <p:spPr>
            <a:xfrm rot="10800000">
              <a:off x="6542088" y="2732112"/>
              <a:ext cx="392112" cy="31592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1066800" y="381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Algorithm for Fixed Flow Option(Schallhorn)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76400" y="4356100"/>
          <a:ext cx="5334000" cy="1774825"/>
        </p:xfrm>
        <a:graphic>
          <a:graphicData uri="http://schemas.openxmlformats.org/presentationml/2006/ole">
            <p:oleObj spid="_x0000_s4098" name="Equation" r:id="rId7" imgW="4000320" imgH="1460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AC1E-F745-493F-8D06-B1DB18734DD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914400"/>
            <a:ext cx="68770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3048000" y="4114800"/>
            <a:ext cx="6858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838200" y="228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New Resistance Option – Fixed Flow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C801-4F77-430B-AD8A-B9E36B29C77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2484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438400" y="3048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Flowrate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705100" y="27813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352800" y="29718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Area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238500" y="27051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1752600" y="2286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Properties of Fixed Flow Option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77166-EB61-49EF-80B8-BE96189E9FF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0963" name="Picture 3" descr="Flowrate_fixflow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8945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219200" y="228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Results of Fixed Flow Option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342900" indent="-342900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Two-dimensional Navier-Stokes Solver</a:t>
            </a:r>
            <a:b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200" smtClean="0"/>
              <a:t>Higher fidelity solutions are  often needed that are not within the capacity of system level codes.</a:t>
            </a:r>
          </a:p>
          <a:p>
            <a:pPr eaLnBrk="1" hangingPunct="1"/>
            <a:r>
              <a:rPr lang="en-US" sz="2200" smtClean="0"/>
              <a:t>GFSSP’s momentum equation has been extended to perform multi-dimensional calculation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6C69F-CD87-4417-85DF-A8E060269EA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0"/>
            <a:ext cx="3305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4906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2C91E-B340-4C94-AE0A-D78749B299F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286000" y="304800"/>
          <a:ext cx="4467225" cy="2800350"/>
        </p:xfrm>
        <a:graphic>
          <a:graphicData uri="http://schemas.openxmlformats.org/presentationml/2006/ole">
            <p:oleObj spid="_x0000_s5122" name="Chart" r:id="rId3" imgW="4467225" imgH="2800350" progId="Excel.Sheet.8">
              <p:embed/>
            </p:oleObj>
          </a:graphicData>
        </a:graphic>
      </p:graphicFrame>
      <p:pic>
        <p:nvPicPr>
          <p:cNvPr id="5125" name="Picture 1" descr="Pressure_Vector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40100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Streamtraces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3914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Shear Driven Square Cavity Centerline Velocity Distribution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Shear Driven Square Cavity Centerline Velocity Distribution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Shear Driven Square Cavity Centerline Velocity Distribution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0" y="23622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Velocity Field and Pressure Contours 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629400" y="22860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Predicted Stream Traces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GFSSP stands for </a:t>
            </a:r>
            <a:r>
              <a:rPr lang="en-US" sz="2400" u="sng" dirty="0" smtClean="0">
                <a:latin typeface="Arial" charset="0"/>
                <a:cs typeface="Arial" charset="0"/>
              </a:rPr>
              <a:t>G</a:t>
            </a:r>
            <a:r>
              <a:rPr lang="en-US" sz="2400" dirty="0" smtClean="0">
                <a:latin typeface="Arial" charset="0"/>
                <a:cs typeface="Arial" charset="0"/>
              </a:rPr>
              <a:t>eneralized </a:t>
            </a:r>
            <a:r>
              <a:rPr lang="en-US" sz="2400" u="sng" dirty="0" smtClean="0">
                <a:latin typeface="Arial" charset="0"/>
                <a:cs typeface="Arial" charset="0"/>
              </a:rPr>
              <a:t>F</a:t>
            </a:r>
            <a:r>
              <a:rPr lang="en-US" sz="2400" dirty="0" smtClean="0">
                <a:latin typeface="Arial" charset="0"/>
                <a:cs typeface="Arial" charset="0"/>
              </a:rPr>
              <a:t>luid </a:t>
            </a:r>
            <a:r>
              <a:rPr lang="en-US" sz="2400" u="sng" dirty="0" smtClean="0">
                <a:latin typeface="Arial" charset="0"/>
                <a:cs typeface="Arial" charset="0"/>
              </a:rPr>
              <a:t>S</a:t>
            </a:r>
            <a:r>
              <a:rPr lang="en-US" sz="2400" dirty="0" smtClean="0">
                <a:latin typeface="Arial" charset="0"/>
                <a:cs typeface="Arial" charset="0"/>
              </a:rPr>
              <a:t>ystem </a:t>
            </a:r>
            <a:r>
              <a:rPr lang="en-US" sz="2400" u="sng" dirty="0" smtClean="0">
                <a:latin typeface="Arial" charset="0"/>
                <a:cs typeface="Arial" charset="0"/>
              </a:rPr>
              <a:t>S</a:t>
            </a:r>
            <a:r>
              <a:rPr lang="en-US" sz="2400" dirty="0" smtClean="0">
                <a:latin typeface="Arial" charset="0"/>
                <a:cs typeface="Arial" charset="0"/>
              </a:rPr>
              <a:t>imulation </a:t>
            </a:r>
            <a:r>
              <a:rPr lang="en-US" sz="2400" u="sng" dirty="0" smtClean="0"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cs typeface="Arial" charset="0"/>
              </a:rPr>
              <a:t>rogram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It is a general-purpose computer program to compute pressure, temperature and flow distribution in a flow network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It was primarily developed to analyze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Internal Flow Analysis of a </a:t>
            </a:r>
            <a:r>
              <a:rPr lang="en-US" sz="2400" dirty="0" err="1" smtClean="0">
                <a:latin typeface="Arial" charset="0"/>
                <a:cs typeface="Arial" charset="0"/>
              </a:rPr>
              <a:t>Turbopump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Transient Flow Analysis of a Propulsion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GFSSP development started in 1994 with an objective to provide a generalized and easy to use flow analysis tool for thermo-fluid systems</a:t>
            </a:r>
          </a:p>
          <a:p>
            <a:pPr algn="ctr" eaLnBrk="1" hangingPunct="1">
              <a:lnSpc>
                <a:spcPct val="90000"/>
              </a:lnSpc>
            </a:pPr>
            <a:endParaRPr lang="en-US" sz="500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02814-6FEC-421A-8175-3B6651ADDC2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31566-F745-4593-BE90-7C5A84B97C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3011" name="Picture 2" descr="SIuni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3912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362200" y="2286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S I Option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6705600" y="1752600"/>
            <a:ext cx="2362200" cy="2862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SI Option is for input/output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GFSSP solver works in Engineering Unit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User Subroutine must be in Engineering Unit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Concluding Remarks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GFSSP Version 6 will have additional capabilities to model:</a:t>
            </a:r>
          </a:p>
          <a:p>
            <a:pPr lvl="1" eaLnBrk="1" hangingPunct="1"/>
            <a:r>
              <a:rPr lang="en-US" sz="1600" smtClean="0"/>
              <a:t>Fluid Mixture Option with Phase Change</a:t>
            </a:r>
          </a:p>
          <a:p>
            <a:pPr lvl="1" eaLnBrk="1" hangingPunct="1"/>
            <a:r>
              <a:rPr lang="en-US" sz="1600" smtClean="0"/>
              <a:t>Pressure Regulator Model with Forward Looking Algorithm</a:t>
            </a:r>
          </a:p>
          <a:p>
            <a:pPr lvl="1" eaLnBrk="1" hangingPunct="1"/>
            <a:r>
              <a:rPr lang="en-US" sz="1600" smtClean="0"/>
              <a:t>Prescribed Flow Option</a:t>
            </a:r>
          </a:p>
          <a:p>
            <a:pPr lvl="1" eaLnBrk="1" hangingPunct="1"/>
            <a:r>
              <a:rPr lang="en-US" sz="1600" smtClean="0"/>
              <a:t>Two-dimensional Navier-Stokes Solver</a:t>
            </a:r>
          </a:p>
          <a:p>
            <a:pPr lvl="1" eaLnBrk="1" hangingPunct="1"/>
            <a:r>
              <a:rPr lang="en-US" sz="1600" smtClean="0"/>
              <a:t>SI Option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GFSSP is available (with no cost) to all Federal Government Organizations and their Contractors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Concepts/NREC has the license for commercial distribution to domestic and international Companies or Universities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A process is in work to make an educational version available to all Accredited US Universities for teaching and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5C00-F72A-4B89-8CE2-C0DC9F4A74DA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>Acknowledgement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The authors wish to acknowledge Melissa Van Dyke of NASA/MSFC and KSC’s Launch Service Program for the support of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A173-7693-45ED-B009-7D78A2DB7CA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en-US" sz="1800" smtClean="0">
                <a:latin typeface="Arial" charset="0"/>
                <a:cs typeface="Arial" charset="0"/>
              </a:rPr>
              <a:t>Generalized Fluid System Simulation Program - Majumdar; Alok Kumar, Bailey; John W. ; Schallhorn; Paul Alan ; Steadman; Todd E. ,  United States Patent No. </a:t>
            </a:r>
            <a:r>
              <a:rPr lang="en-US" sz="1800" i="1" smtClean="0">
                <a:latin typeface="Arial" charset="0"/>
                <a:cs typeface="Arial" charset="0"/>
              </a:rPr>
              <a:t>6,748,349</a:t>
            </a:r>
            <a:r>
              <a:rPr lang="en-US" sz="1800" smtClean="0">
                <a:latin typeface="Arial" charset="0"/>
                <a:cs typeface="Arial" charset="0"/>
              </a:rPr>
              <a:t>,  June 8, 2004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1800" smtClean="0">
                <a:latin typeface="Arial" charset="0"/>
                <a:cs typeface="Arial" charset="0"/>
              </a:rPr>
              <a:t>Majumdar, A. K., “Method and Apparatus for Predicting Unsteady Pressure and Flow Rate Distribution in a Fluid Network,” United States Patent No. US 7,542,885 B1, June 2, 2009.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1800" smtClean="0"/>
              <a:t> </a:t>
            </a:r>
            <a:r>
              <a:rPr lang="en-US" sz="1800" smtClean="0">
                <a:latin typeface="Arial" charset="0"/>
                <a:cs typeface="Arial" charset="0"/>
              </a:rPr>
              <a:t>Hass, Neal and Schallhorn, Paul, “Method of simulating flow-through area of a pressure regulato</a:t>
            </a:r>
            <a:r>
              <a:rPr lang="en-US" sz="1800" b="1" smtClean="0">
                <a:latin typeface="Arial" charset="0"/>
                <a:cs typeface="Arial" charset="0"/>
              </a:rPr>
              <a:t>r”, </a:t>
            </a:r>
            <a:r>
              <a:rPr lang="en-US" sz="1800" smtClean="0">
                <a:latin typeface="Arial" charset="0"/>
                <a:cs typeface="Arial" charset="0"/>
              </a:rPr>
              <a:t>United States Patent No. US 7890311 ,February 15, 2011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1800" smtClean="0">
                <a:latin typeface="Arial" charset="0"/>
                <a:cs typeface="Arial" charset="0"/>
              </a:rPr>
              <a:t> Generalized Fluid System Simulation Program (Version 5) – User’s Manual by </a:t>
            </a:r>
            <a:r>
              <a:rPr lang="en-US" sz="1800" smtClean="0"/>
              <a:t>Alok Majumdar, Todd Steadman and Ric Moore (available in </a:t>
            </a:r>
            <a:r>
              <a:rPr lang="en-US" sz="1800" smtClean="0">
                <a:hlinkClick r:id="rId2"/>
              </a:rPr>
              <a:t>http://gfssp.msfc.nasa.gov/links.html</a:t>
            </a:r>
            <a:r>
              <a:rPr lang="en-US" sz="1800" smtClean="0"/>
              <a:t> 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1800" smtClean="0"/>
              <a:t>Majumdar, A. K., “A Second Law Based Unstructured Finite Volume Procedure for Generalized Flow Simulation”, Paper No. AIAA 99-0934, 37</a:t>
            </a:r>
            <a:r>
              <a:rPr lang="en-US" sz="1800" baseline="30000" smtClean="0"/>
              <a:t>th </a:t>
            </a:r>
            <a:r>
              <a:rPr lang="en-US" sz="1800" smtClean="0"/>
              <a:t>AIAA Aerospace Sciences Meeting Conference and Exhibit, January 11-14, 1999, Reno, Nevada.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sz="1800" smtClean="0"/>
          </a:p>
          <a:p>
            <a:pPr eaLnBrk="1" hangingPunct="1">
              <a:buFont typeface="Calibri" pitchFamily="34" charset="0"/>
              <a:buAutoNum type="arabicPeriod"/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/>
              <a:t/>
            </a:r>
            <a:br>
              <a:rPr lang="en-US" sz="1800" b="1" smtClean="0"/>
            </a:b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65A82-B45A-47AE-9858-1E5DC7AF02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References</a:t>
            </a:r>
            <a:endParaRPr lang="en-US" sz="320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sz="1800" smtClean="0"/>
              <a:t>Majumdar, A. &amp; Steadman, T, “Numerical Modeling of Pressurization of a Propellant Tank”, Journal of Propulsion and Power, Vol 17, No.2, March-April 2001, pp- 385-390.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sz="1800" smtClean="0"/>
              <a:t>Cross, M.F., Majumdar, A. K., Bennett, J.C., and Malla, R. B., “Modeling of Chill Down in Cryogenic Transfer Lines”, Volume 39, No. 2, March-April, 2002, pp 284-289.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sz="1800" smtClean="0"/>
              <a:t>LeClair, Andre &amp; Majumdar, Alok, “Computational Model of the Chilldown and Propellant Loading of the Space Shuttle External Tank”, AIAA-2010-6561, 46</a:t>
            </a:r>
            <a:r>
              <a:rPr lang="en-US" sz="1800" baseline="30000" smtClean="0"/>
              <a:t>th</a:t>
            </a:r>
            <a:r>
              <a:rPr lang="en-US" sz="1800" smtClean="0"/>
              <a:t> AIAA / ASME / SAE / ASEE Joint Propulsion Conference, July 25-28, 2010, Nashville, TN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sz="1800" smtClean="0"/>
              <a:t>Majumdar, A and Ravindran, S.S., “Numerical Prediction of Conjugate Heat Transfer in Fluid Network”, Volume 27, No. 3, May-June 2011, pp 620-630.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sz="1800" smtClean="0"/>
              <a:t>Schallhorn, Paul &amp; Majumdar, Alok, “Implementation of Finite Volume based Navier Stokes Algorithm within General Purpose Flow Network Code”, submitted for 50</a:t>
            </a:r>
            <a:r>
              <a:rPr lang="en-US" sz="1800" baseline="30000" smtClean="0"/>
              <a:t>th</a:t>
            </a:r>
            <a:r>
              <a:rPr lang="en-US" sz="1800" smtClean="0"/>
              <a:t> AIAA Aerospace Sciences Meeting to be held on 9-12 January, 2012 in Nashville, Tennessee.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endParaRPr 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9A8D-8476-4F97-9D85-9DCA409EEEA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Development History</a:t>
            </a:r>
            <a:r>
              <a:rPr lang="en-US" sz="4000" smtClean="0">
                <a:latin typeface="Arial" charset="0"/>
                <a:cs typeface="Arial" charset="0"/>
              </a:rPr>
              <a:t/>
            </a:r>
            <a:br>
              <a:rPr lang="en-US" sz="4000" smtClean="0">
                <a:latin typeface="Arial" charset="0"/>
                <a:cs typeface="Arial" charset="0"/>
              </a:rPr>
            </a:b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Version 1.4 (Steady State) was released in 1996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Version 2.01 (Thermodynamic Transient) was released in 1998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Version 3.0 (User Subroutine) was released in 1999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Graphical User Interface, VTASC was developed in 2000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Selected for NASA Software of the Year Award in 2001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Version 4.0 (Fluid Transient and post-processing capability) is released in 2003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Version 5 (Conjugate  Heat Transfer) is released in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DA9B7-DE99-490E-AF39-E1BCCF6210B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C4BA1-671C-4E82-A8B1-52C0ABD7E35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0713" y="67151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ea typeface="+mj-ea"/>
                <a:cs typeface="Arial" pitchFamily="34" charset="0"/>
              </a:rPr>
              <a:t>Network Definition</a:t>
            </a:r>
          </a:p>
        </p:txBody>
      </p: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479425" y="1970088"/>
            <a:ext cx="7218363" cy="4229100"/>
            <a:chOff x="864" y="521"/>
            <a:chExt cx="4547" cy="2664"/>
          </a:xfrm>
        </p:grpSpPr>
        <p:grpSp>
          <p:nvGrpSpPr>
            <p:cNvPr id="22535" name="Group 4"/>
            <p:cNvGrpSpPr>
              <a:grpSpLocks/>
            </p:cNvGrpSpPr>
            <p:nvPr/>
          </p:nvGrpSpPr>
          <p:grpSpPr bwMode="auto">
            <a:xfrm>
              <a:off x="870" y="1813"/>
              <a:ext cx="181" cy="163"/>
              <a:chOff x="870" y="1813"/>
              <a:chExt cx="181" cy="163"/>
            </a:xfrm>
          </p:grpSpPr>
          <p:sp>
            <p:nvSpPr>
              <p:cNvPr id="22650" name="Rectangle 5"/>
              <p:cNvSpPr>
                <a:spLocks noChangeArrowheads="1"/>
              </p:cNvSpPr>
              <p:nvPr/>
            </p:nvSpPr>
            <p:spPr bwMode="auto">
              <a:xfrm>
                <a:off x="870" y="1813"/>
                <a:ext cx="181" cy="1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51" name="Rectangle 6"/>
              <p:cNvSpPr>
                <a:spLocks noChangeArrowheads="1"/>
              </p:cNvSpPr>
              <p:nvPr/>
            </p:nvSpPr>
            <p:spPr bwMode="auto">
              <a:xfrm>
                <a:off x="886" y="1829"/>
                <a:ext cx="149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2405" y="1312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2408" y="2251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832" y="1813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2539" name="Group 10"/>
            <p:cNvGrpSpPr>
              <a:grpSpLocks/>
            </p:cNvGrpSpPr>
            <p:nvPr/>
          </p:nvGrpSpPr>
          <p:grpSpPr bwMode="auto">
            <a:xfrm>
              <a:off x="2399" y="2968"/>
              <a:ext cx="181" cy="163"/>
              <a:chOff x="2399" y="2968"/>
              <a:chExt cx="181" cy="163"/>
            </a:xfrm>
          </p:grpSpPr>
          <p:sp>
            <p:nvSpPr>
              <p:cNvPr id="22648" name="Rectangle 11"/>
              <p:cNvSpPr>
                <a:spLocks noChangeArrowheads="1"/>
              </p:cNvSpPr>
              <p:nvPr/>
            </p:nvSpPr>
            <p:spPr bwMode="auto">
              <a:xfrm>
                <a:off x="2399" y="2968"/>
                <a:ext cx="181" cy="1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49" name="Rectangle 12"/>
              <p:cNvSpPr>
                <a:spLocks noChangeArrowheads="1"/>
              </p:cNvSpPr>
              <p:nvPr/>
            </p:nvSpPr>
            <p:spPr bwMode="auto">
              <a:xfrm>
                <a:off x="2415" y="2984"/>
                <a:ext cx="149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540" name="Group 13"/>
            <p:cNvGrpSpPr>
              <a:grpSpLocks/>
            </p:cNvGrpSpPr>
            <p:nvPr/>
          </p:nvGrpSpPr>
          <p:grpSpPr bwMode="auto">
            <a:xfrm>
              <a:off x="2405" y="523"/>
              <a:ext cx="181" cy="163"/>
              <a:chOff x="2405" y="523"/>
              <a:chExt cx="181" cy="163"/>
            </a:xfrm>
          </p:grpSpPr>
          <p:sp>
            <p:nvSpPr>
              <p:cNvPr id="22646" name="Rectangle 14"/>
              <p:cNvSpPr>
                <a:spLocks noChangeArrowheads="1"/>
              </p:cNvSpPr>
              <p:nvPr/>
            </p:nvSpPr>
            <p:spPr bwMode="auto">
              <a:xfrm>
                <a:off x="2405" y="523"/>
                <a:ext cx="181" cy="1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47" name="Rectangle 15"/>
              <p:cNvSpPr>
                <a:spLocks noChangeArrowheads="1"/>
              </p:cNvSpPr>
              <p:nvPr/>
            </p:nvSpPr>
            <p:spPr bwMode="auto">
              <a:xfrm>
                <a:off x="2421" y="539"/>
                <a:ext cx="149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3233" y="1804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2" name="Rectangle 17"/>
            <p:cNvSpPr>
              <a:spLocks noChangeArrowheads="1"/>
            </p:cNvSpPr>
            <p:nvPr/>
          </p:nvSpPr>
          <p:spPr bwMode="auto">
            <a:xfrm>
              <a:off x="3917" y="1303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3" name="Rectangle 18"/>
            <p:cNvSpPr>
              <a:spLocks noChangeArrowheads="1"/>
            </p:cNvSpPr>
            <p:nvPr/>
          </p:nvSpPr>
          <p:spPr bwMode="auto">
            <a:xfrm>
              <a:off x="3914" y="2251"/>
              <a:ext cx="181" cy="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2544" name="Group 19"/>
            <p:cNvGrpSpPr>
              <a:grpSpLocks/>
            </p:cNvGrpSpPr>
            <p:nvPr/>
          </p:nvGrpSpPr>
          <p:grpSpPr bwMode="auto">
            <a:xfrm>
              <a:off x="4570" y="2982"/>
              <a:ext cx="181" cy="163"/>
              <a:chOff x="4570" y="2982"/>
              <a:chExt cx="181" cy="163"/>
            </a:xfrm>
          </p:grpSpPr>
          <p:sp>
            <p:nvSpPr>
              <p:cNvPr id="22644" name="Rectangle 20"/>
              <p:cNvSpPr>
                <a:spLocks noChangeArrowheads="1"/>
              </p:cNvSpPr>
              <p:nvPr/>
            </p:nvSpPr>
            <p:spPr bwMode="auto">
              <a:xfrm>
                <a:off x="4570" y="2982"/>
                <a:ext cx="181" cy="1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45" name="Rectangle 21"/>
              <p:cNvSpPr>
                <a:spLocks noChangeArrowheads="1"/>
              </p:cNvSpPr>
              <p:nvPr/>
            </p:nvSpPr>
            <p:spPr bwMode="auto">
              <a:xfrm>
                <a:off x="4586" y="2998"/>
                <a:ext cx="149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545" name="Group 22"/>
            <p:cNvGrpSpPr>
              <a:grpSpLocks/>
            </p:cNvGrpSpPr>
            <p:nvPr/>
          </p:nvGrpSpPr>
          <p:grpSpPr bwMode="auto">
            <a:xfrm>
              <a:off x="4592" y="684"/>
              <a:ext cx="181" cy="163"/>
              <a:chOff x="4592" y="684"/>
              <a:chExt cx="181" cy="163"/>
            </a:xfrm>
          </p:grpSpPr>
          <p:sp>
            <p:nvSpPr>
              <p:cNvPr id="22642" name="Rectangle 23"/>
              <p:cNvSpPr>
                <a:spLocks noChangeArrowheads="1"/>
              </p:cNvSpPr>
              <p:nvPr/>
            </p:nvSpPr>
            <p:spPr bwMode="auto">
              <a:xfrm>
                <a:off x="4592" y="684"/>
                <a:ext cx="181" cy="1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43" name="Rectangle 24"/>
              <p:cNvSpPr>
                <a:spLocks noChangeArrowheads="1"/>
              </p:cNvSpPr>
              <p:nvPr/>
            </p:nvSpPr>
            <p:spPr bwMode="auto">
              <a:xfrm>
                <a:off x="4608" y="700"/>
                <a:ext cx="149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546" name="Oval 25"/>
            <p:cNvSpPr>
              <a:spLocks noChangeArrowheads="1"/>
            </p:cNvSpPr>
            <p:nvPr/>
          </p:nvSpPr>
          <p:spPr bwMode="auto">
            <a:xfrm>
              <a:off x="1318" y="1862"/>
              <a:ext cx="272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7" name="Oval 26"/>
            <p:cNvSpPr>
              <a:spLocks noChangeArrowheads="1"/>
            </p:cNvSpPr>
            <p:nvPr/>
          </p:nvSpPr>
          <p:spPr bwMode="auto">
            <a:xfrm>
              <a:off x="3110" y="2310"/>
              <a:ext cx="272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8" name="Oval 27"/>
            <p:cNvSpPr>
              <a:spLocks noChangeArrowheads="1"/>
            </p:cNvSpPr>
            <p:nvPr/>
          </p:nvSpPr>
          <p:spPr bwMode="auto">
            <a:xfrm>
              <a:off x="3126" y="1350"/>
              <a:ext cx="272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49" name="Oval 28"/>
            <p:cNvSpPr>
              <a:spLocks noChangeArrowheads="1"/>
            </p:cNvSpPr>
            <p:nvPr/>
          </p:nvSpPr>
          <p:spPr bwMode="auto">
            <a:xfrm>
              <a:off x="2443" y="2596"/>
              <a:ext cx="96" cy="27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50" name="Oval 29"/>
            <p:cNvSpPr>
              <a:spLocks noChangeArrowheads="1"/>
            </p:cNvSpPr>
            <p:nvPr/>
          </p:nvSpPr>
          <p:spPr bwMode="auto">
            <a:xfrm>
              <a:off x="2448" y="810"/>
              <a:ext cx="96" cy="27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51" name="Freeform 30"/>
            <p:cNvSpPr>
              <a:spLocks/>
            </p:cNvSpPr>
            <p:nvPr/>
          </p:nvSpPr>
          <p:spPr bwMode="auto">
            <a:xfrm>
              <a:off x="2773" y="1558"/>
              <a:ext cx="253" cy="161"/>
            </a:xfrm>
            <a:custGeom>
              <a:avLst/>
              <a:gdLst>
                <a:gd name="T0" fmla="*/ 250 w 253"/>
                <a:gd name="T1" fmla="*/ 146 h 161"/>
                <a:gd name="T2" fmla="*/ 252 w 253"/>
                <a:gd name="T3" fmla="*/ 137 h 161"/>
                <a:gd name="T4" fmla="*/ 251 w 253"/>
                <a:gd name="T5" fmla="*/ 126 h 161"/>
                <a:gd name="T6" fmla="*/ 245 w 253"/>
                <a:gd name="T7" fmla="*/ 114 h 161"/>
                <a:gd name="T8" fmla="*/ 235 w 253"/>
                <a:gd name="T9" fmla="*/ 101 h 161"/>
                <a:gd name="T10" fmla="*/ 224 w 253"/>
                <a:gd name="T11" fmla="*/ 87 h 161"/>
                <a:gd name="T12" fmla="*/ 209 w 253"/>
                <a:gd name="T13" fmla="*/ 73 h 161"/>
                <a:gd name="T14" fmla="*/ 191 w 253"/>
                <a:gd name="T15" fmla="*/ 60 h 161"/>
                <a:gd name="T16" fmla="*/ 171 w 253"/>
                <a:gd name="T17" fmla="*/ 46 h 161"/>
                <a:gd name="T18" fmla="*/ 150 w 253"/>
                <a:gd name="T19" fmla="*/ 34 h 161"/>
                <a:gd name="T20" fmla="*/ 129 w 253"/>
                <a:gd name="T21" fmla="*/ 24 h 161"/>
                <a:gd name="T22" fmla="*/ 107 w 253"/>
                <a:gd name="T23" fmla="*/ 14 h 161"/>
                <a:gd name="T24" fmla="*/ 85 w 253"/>
                <a:gd name="T25" fmla="*/ 7 h 161"/>
                <a:gd name="T26" fmla="*/ 66 w 253"/>
                <a:gd name="T27" fmla="*/ 3 h 161"/>
                <a:gd name="T28" fmla="*/ 47 w 253"/>
                <a:gd name="T29" fmla="*/ 1 h 161"/>
                <a:gd name="T30" fmla="*/ 31 w 253"/>
                <a:gd name="T31" fmla="*/ 0 h 161"/>
                <a:gd name="T32" fmla="*/ 17 w 253"/>
                <a:gd name="T33" fmla="*/ 2 h 161"/>
                <a:gd name="T34" fmla="*/ 8 w 253"/>
                <a:gd name="T35" fmla="*/ 7 h 161"/>
                <a:gd name="T36" fmla="*/ 2 w 253"/>
                <a:gd name="T37" fmla="*/ 14 h 161"/>
                <a:gd name="T38" fmla="*/ 0 w 253"/>
                <a:gd name="T39" fmla="*/ 23 h 161"/>
                <a:gd name="T40" fmla="*/ 1 w 253"/>
                <a:gd name="T41" fmla="*/ 34 h 161"/>
                <a:gd name="T42" fmla="*/ 7 w 253"/>
                <a:gd name="T43" fmla="*/ 46 h 161"/>
                <a:gd name="T44" fmla="*/ 17 w 253"/>
                <a:gd name="T45" fmla="*/ 59 h 161"/>
                <a:gd name="T46" fmla="*/ 28 w 253"/>
                <a:gd name="T47" fmla="*/ 73 h 161"/>
                <a:gd name="T48" fmla="*/ 43 w 253"/>
                <a:gd name="T49" fmla="*/ 87 h 161"/>
                <a:gd name="T50" fmla="*/ 61 w 253"/>
                <a:gd name="T51" fmla="*/ 100 h 161"/>
                <a:gd name="T52" fmla="*/ 81 w 253"/>
                <a:gd name="T53" fmla="*/ 114 h 161"/>
                <a:gd name="T54" fmla="*/ 102 w 253"/>
                <a:gd name="T55" fmla="*/ 126 h 161"/>
                <a:gd name="T56" fmla="*/ 123 w 253"/>
                <a:gd name="T57" fmla="*/ 136 h 161"/>
                <a:gd name="T58" fmla="*/ 145 w 253"/>
                <a:gd name="T59" fmla="*/ 146 h 161"/>
                <a:gd name="T60" fmla="*/ 167 w 253"/>
                <a:gd name="T61" fmla="*/ 153 h 161"/>
                <a:gd name="T62" fmla="*/ 186 w 253"/>
                <a:gd name="T63" fmla="*/ 157 h 161"/>
                <a:gd name="T64" fmla="*/ 205 w 253"/>
                <a:gd name="T65" fmla="*/ 159 h 161"/>
                <a:gd name="T66" fmla="*/ 221 w 253"/>
                <a:gd name="T67" fmla="*/ 160 h 161"/>
                <a:gd name="T68" fmla="*/ 235 w 253"/>
                <a:gd name="T69" fmla="*/ 158 h 161"/>
                <a:gd name="T70" fmla="*/ 244 w 253"/>
                <a:gd name="T71" fmla="*/ 153 h 161"/>
                <a:gd name="T72" fmla="*/ 250 w 253"/>
                <a:gd name="T73" fmla="*/ 146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61"/>
                <a:gd name="T113" fmla="*/ 253 w 253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61">
                  <a:moveTo>
                    <a:pt x="250" y="146"/>
                  </a:moveTo>
                  <a:lnTo>
                    <a:pt x="252" y="137"/>
                  </a:lnTo>
                  <a:lnTo>
                    <a:pt x="251" y="126"/>
                  </a:lnTo>
                  <a:lnTo>
                    <a:pt x="245" y="114"/>
                  </a:lnTo>
                  <a:lnTo>
                    <a:pt x="235" y="101"/>
                  </a:lnTo>
                  <a:lnTo>
                    <a:pt x="224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71" y="46"/>
                  </a:lnTo>
                  <a:lnTo>
                    <a:pt x="150" y="34"/>
                  </a:lnTo>
                  <a:lnTo>
                    <a:pt x="129" y="24"/>
                  </a:lnTo>
                  <a:lnTo>
                    <a:pt x="107" y="14"/>
                  </a:lnTo>
                  <a:lnTo>
                    <a:pt x="85" y="7"/>
                  </a:lnTo>
                  <a:lnTo>
                    <a:pt x="66" y="3"/>
                  </a:lnTo>
                  <a:lnTo>
                    <a:pt x="47" y="1"/>
                  </a:lnTo>
                  <a:lnTo>
                    <a:pt x="31" y="0"/>
                  </a:lnTo>
                  <a:lnTo>
                    <a:pt x="17" y="2"/>
                  </a:lnTo>
                  <a:lnTo>
                    <a:pt x="8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7" y="46"/>
                  </a:lnTo>
                  <a:lnTo>
                    <a:pt x="17" y="59"/>
                  </a:lnTo>
                  <a:lnTo>
                    <a:pt x="28" y="73"/>
                  </a:lnTo>
                  <a:lnTo>
                    <a:pt x="43" y="87"/>
                  </a:lnTo>
                  <a:lnTo>
                    <a:pt x="61" y="100"/>
                  </a:lnTo>
                  <a:lnTo>
                    <a:pt x="81" y="114"/>
                  </a:lnTo>
                  <a:lnTo>
                    <a:pt x="102" y="126"/>
                  </a:lnTo>
                  <a:lnTo>
                    <a:pt x="123" y="136"/>
                  </a:lnTo>
                  <a:lnTo>
                    <a:pt x="145" y="146"/>
                  </a:lnTo>
                  <a:lnTo>
                    <a:pt x="167" y="153"/>
                  </a:lnTo>
                  <a:lnTo>
                    <a:pt x="186" y="157"/>
                  </a:lnTo>
                  <a:lnTo>
                    <a:pt x="205" y="159"/>
                  </a:lnTo>
                  <a:lnTo>
                    <a:pt x="221" y="160"/>
                  </a:lnTo>
                  <a:lnTo>
                    <a:pt x="235" y="158"/>
                  </a:lnTo>
                  <a:lnTo>
                    <a:pt x="244" y="153"/>
                  </a:lnTo>
                  <a:lnTo>
                    <a:pt x="250" y="1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31"/>
            <p:cNvSpPr>
              <a:spLocks/>
            </p:cNvSpPr>
            <p:nvPr/>
          </p:nvSpPr>
          <p:spPr bwMode="auto">
            <a:xfrm>
              <a:off x="4198" y="2548"/>
              <a:ext cx="199" cy="227"/>
            </a:xfrm>
            <a:custGeom>
              <a:avLst/>
              <a:gdLst>
                <a:gd name="T0" fmla="*/ 189 w 199"/>
                <a:gd name="T1" fmla="*/ 220 h 227"/>
                <a:gd name="T2" fmla="*/ 195 w 199"/>
                <a:gd name="T3" fmla="*/ 213 h 227"/>
                <a:gd name="T4" fmla="*/ 198 w 199"/>
                <a:gd name="T5" fmla="*/ 202 h 227"/>
                <a:gd name="T6" fmla="*/ 197 w 199"/>
                <a:gd name="T7" fmla="*/ 189 h 227"/>
                <a:gd name="T8" fmla="*/ 193 w 199"/>
                <a:gd name="T9" fmla="*/ 174 h 227"/>
                <a:gd name="T10" fmla="*/ 188 w 199"/>
                <a:gd name="T11" fmla="*/ 156 h 227"/>
                <a:gd name="T12" fmla="*/ 178 w 199"/>
                <a:gd name="T13" fmla="*/ 138 h 227"/>
                <a:gd name="T14" fmla="*/ 168 w 199"/>
                <a:gd name="T15" fmla="*/ 119 h 227"/>
                <a:gd name="T16" fmla="*/ 153 w 199"/>
                <a:gd name="T17" fmla="*/ 98 h 227"/>
                <a:gd name="T18" fmla="*/ 139 w 199"/>
                <a:gd name="T19" fmla="*/ 80 h 227"/>
                <a:gd name="T20" fmla="*/ 123 w 199"/>
                <a:gd name="T21" fmla="*/ 62 h 227"/>
                <a:gd name="T22" fmla="*/ 106 w 199"/>
                <a:gd name="T23" fmla="*/ 45 h 227"/>
                <a:gd name="T24" fmla="*/ 88 w 199"/>
                <a:gd name="T25" fmla="*/ 30 h 227"/>
                <a:gd name="T26" fmla="*/ 72 w 199"/>
                <a:gd name="T27" fmla="*/ 18 h 227"/>
                <a:gd name="T28" fmla="*/ 55 w 199"/>
                <a:gd name="T29" fmla="*/ 10 h 227"/>
                <a:gd name="T30" fmla="*/ 41 w 199"/>
                <a:gd name="T31" fmla="*/ 3 h 227"/>
                <a:gd name="T32" fmla="*/ 28 w 199"/>
                <a:gd name="T33" fmla="*/ 0 h 227"/>
                <a:gd name="T34" fmla="*/ 17 w 199"/>
                <a:gd name="T35" fmla="*/ 1 h 227"/>
                <a:gd name="T36" fmla="*/ 9 w 199"/>
                <a:gd name="T37" fmla="*/ 6 h 227"/>
                <a:gd name="T38" fmla="*/ 3 w 199"/>
                <a:gd name="T39" fmla="*/ 13 h 227"/>
                <a:gd name="T40" fmla="*/ 0 w 199"/>
                <a:gd name="T41" fmla="*/ 24 h 227"/>
                <a:gd name="T42" fmla="*/ 1 w 199"/>
                <a:gd name="T43" fmla="*/ 37 h 227"/>
                <a:gd name="T44" fmla="*/ 5 w 199"/>
                <a:gd name="T45" fmla="*/ 52 h 227"/>
                <a:gd name="T46" fmla="*/ 10 w 199"/>
                <a:gd name="T47" fmla="*/ 70 h 227"/>
                <a:gd name="T48" fmla="*/ 20 w 199"/>
                <a:gd name="T49" fmla="*/ 88 h 227"/>
                <a:gd name="T50" fmla="*/ 30 w 199"/>
                <a:gd name="T51" fmla="*/ 107 h 227"/>
                <a:gd name="T52" fmla="*/ 45 w 199"/>
                <a:gd name="T53" fmla="*/ 128 h 227"/>
                <a:gd name="T54" fmla="*/ 59 w 199"/>
                <a:gd name="T55" fmla="*/ 146 h 227"/>
                <a:gd name="T56" fmla="*/ 75 w 199"/>
                <a:gd name="T57" fmla="*/ 164 h 227"/>
                <a:gd name="T58" fmla="*/ 92 w 199"/>
                <a:gd name="T59" fmla="*/ 181 h 227"/>
                <a:gd name="T60" fmla="*/ 110 w 199"/>
                <a:gd name="T61" fmla="*/ 196 h 227"/>
                <a:gd name="T62" fmla="*/ 126 w 199"/>
                <a:gd name="T63" fmla="*/ 208 h 227"/>
                <a:gd name="T64" fmla="*/ 143 w 199"/>
                <a:gd name="T65" fmla="*/ 216 h 227"/>
                <a:gd name="T66" fmla="*/ 157 w 199"/>
                <a:gd name="T67" fmla="*/ 223 h 227"/>
                <a:gd name="T68" fmla="*/ 170 w 199"/>
                <a:gd name="T69" fmla="*/ 226 h 227"/>
                <a:gd name="T70" fmla="*/ 181 w 199"/>
                <a:gd name="T71" fmla="*/ 225 h 227"/>
                <a:gd name="T72" fmla="*/ 189 w 199"/>
                <a:gd name="T73" fmla="*/ 220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9"/>
                <a:gd name="T112" fmla="*/ 0 h 227"/>
                <a:gd name="T113" fmla="*/ 199 w 199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9" h="227">
                  <a:moveTo>
                    <a:pt x="189" y="220"/>
                  </a:moveTo>
                  <a:lnTo>
                    <a:pt x="195" y="213"/>
                  </a:lnTo>
                  <a:lnTo>
                    <a:pt x="198" y="202"/>
                  </a:lnTo>
                  <a:lnTo>
                    <a:pt x="197" y="189"/>
                  </a:lnTo>
                  <a:lnTo>
                    <a:pt x="193" y="174"/>
                  </a:lnTo>
                  <a:lnTo>
                    <a:pt x="188" y="156"/>
                  </a:lnTo>
                  <a:lnTo>
                    <a:pt x="178" y="138"/>
                  </a:lnTo>
                  <a:lnTo>
                    <a:pt x="168" y="119"/>
                  </a:lnTo>
                  <a:lnTo>
                    <a:pt x="153" y="98"/>
                  </a:lnTo>
                  <a:lnTo>
                    <a:pt x="139" y="80"/>
                  </a:lnTo>
                  <a:lnTo>
                    <a:pt x="123" y="62"/>
                  </a:lnTo>
                  <a:lnTo>
                    <a:pt x="106" y="45"/>
                  </a:lnTo>
                  <a:lnTo>
                    <a:pt x="88" y="30"/>
                  </a:lnTo>
                  <a:lnTo>
                    <a:pt x="72" y="18"/>
                  </a:lnTo>
                  <a:lnTo>
                    <a:pt x="55" y="10"/>
                  </a:lnTo>
                  <a:lnTo>
                    <a:pt x="41" y="3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3"/>
                  </a:lnTo>
                  <a:lnTo>
                    <a:pt x="0" y="24"/>
                  </a:lnTo>
                  <a:lnTo>
                    <a:pt x="1" y="37"/>
                  </a:lnTo>
                  <a:lnTo>
                    <a:pt x="5" y="52"/>
                  </a:lnTo>
                  <a:lnTo>
                    <a:pt x="10" y="70"/>
                  </a:lnTo>
                  <a:lnTo>
                    <a:pt x="20" y="88"/>
                  </a:lnTo>
                  <a:lnTo>
                    <a:pt x="30" y="107"/>
                  </a:lnTo>
                  <a:lnTo>
                    <a:pt x="45" y="128"/>
                  </a:lnTo>
                  <a:lnTo>
                    <a:pt x="59" y="146"/>
                  </a:lnTo>
                  <a:lnTo>
                    <a:pt x="75" y="164"/>
                  </a:lnTo>
                  <a:lnTo>
                    <a:pt x="92" y="181"/>
                  </a:lnTo>
                  <a:lnTo>
                    <a:pt x="110" y="196"/>
                  </a:lnTo>
                  <a:lnTo>
                    <a:pt x="126" y="208"/>
                  </a:lnTo>
                  <a:lnTo>
                    <a:pt x="143" y="216"/>
                  </a:lnTo>
                  <a:lnTo>
                    <a:pt x="157" y="223"/>
                  </a:lnTo>
                  <a:lnTo>
                    <a:pt x="170" y="226"/>
                  </a:lnTo>
                  <a:lnTo>
                    <a:pt x="181" y="225"/>
                  </a:lnTo>
                  <a:lnTo>
                    <a:pt x="189" y="22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2"/>
            <p:cNvSpPr>
              <a:spLocks/>
            </p:cNvSpPr>
            <p:nvPr/>
          </p:nvSpPr>
          <p:spPr bwMode="auto">
            <a:xfrm>
              <a:off x="2034" y="1995"/>
              <a:ext cx="243" cy="177"/>
            </a:xfrm>
            <a:custGeom>
              <a:avLst/>
              <a:gdLst>
                <a:gd name="T0" fmla="*/ 238 w 243"/>
                <a:gd name="T1" fmla="*/ 164 h 177"/>
                <a:gd name="T2" fmla="*/ 242 w 243"/>
                <a:gd name="T3" fmla="*/ 155 h 177"/>
                <a:gd name="T4" fmla="*/ 242 w 243"/>
                <a:gd name="T5" fmla="*/ 145 h 177"/>
                <a:gd name="T6" fmla="*/ 236 w 243"/>
                <a:gd name="T7" fmla="*/ 132 h 177"/>
                <a:gd name="T8" fmla="*/ 229 w 243"/>
                <a:gd name="T9" fmla="*/ 118 h 177"/>
                <a:gd name="T10" fmla="*/ 218 w 243"/>
                <a:gd name="T11" fmla="*/ 103 h 177"/>
                <a:gd name="T12" fmla="*/ 205 w 243"/>
                <a:gd name="T13" fmla="*/ 88 h 177"/>
                <a:gd name="T14" fmla="*/ 188 w 243"/>
                <a:gd name="T15" fmla="*/ 73 h 177"/>
                <a:gd name="T16" fmla="*/ 169 w 243"/>
                <a:gd name="T17" fmla="*/ 58 h 177"/>
                <a:gd name="T18" fmla="*/ 149 w 243"/>
                <a:gd name="T19" fmla="*/ 44 h 177"/>
                <a:gd name="T20" fmla="*/ 129 w 243"/>
                <a:gd name="T21" fmla="*/ 32 h 177"/>
                <a:gd name="T22" fmla="*/ 108 w 243"/>
                <a:gd name="T23" fmla="*/ 21 h 177"/>
                <a:gd name="T24" fmla="*/ 87 w 243"/>
                <a:gd name="T25" fmla="*/ 12 h 177"/>
                <a:gd name="T26" fmla="*/ 68 w 243"/>
                <a:gd name="T27" fmla="*/ 5 h 177"/>
                <a:gd name="T28" fmla="*/ 49 w 243"/>
                <a:gd name="T29" fmla="*/ 2 h 177"/>
                <a:gd name="T30" fmla="*/ 34 w 243"/>
                <a:gd name="T31" fmla="*/ 0 h 177"/>
                <a:gd name="T32" fmla="*/ 20 w 243"/>
                <a:gd name="T33" fmla="*/ 1 h 177"/>
                <a:gd name="T34" fmla="*/ 10 w 243"/>
                <a:gd name="T35" fmla="*/ 5 h 177"/>
                <a:gd name="T36" fmla="*/ 4 w 243"/>
                <a:gd name="T37" fmla="*/ 12 h 177"/>
                <a:gd name="T38" fmla="*/ 0 w 243"/>
                <a:gd name="T39" fmla="*/ 21 h 177"/>
                <a:gd name="T40" fmla="*/ 0 w 243"/>
                <a:gd name="T41" fmla="*/ 31 h 177"/>
                <a:gd name="T42" fmla="*/ 6 w 243"/>
                <a:gd name="T43" fmla="*/ 44 h 177"/>
                <a:gd name="T44" fmla="*/ 13 w 243"/>
                <a:gd name="T45" fmla="*/ 58 h 177"/>
                <a:gd name="T46" fmla="*/ 24 w 243"/>
                <a:gd name="T47" fmla="*/ 73 h 177"/>
                <a:gd name="T48" fmla="*/ 37 w 243"/>
                <a:gd name="T49" fmla="*/ 88 h 177"/>
                <a:gd name="T50" fmla="*/ 54 w 243"/>
                <a:gd name="T51" fmla="*/ 103 h 177"/>
                <a:gd name="T52" fmla="*/ 73 w 243"/>
                <a:gd name="T53" fmla="*/ 118 h 177"/>
                <a:gd name="T54" fmla="*/ 93 w 243"/>
                <a:gd name="T55" fmla="*/ 132 h 177"/>
                <a:gd name="T56" fmla="*/ 113 w 243"/>
                <a:gd name="T57" fmla="*/ 144 h 177"/>
                <a:gd name="T58" fmla="*/ 134 w 243"/>
                <a:gd name="T59" fmla="*/ 155 h 177"/>
                <a:gd name="T60" fmla="*/ 155 w 243"/>
                <a:gd name="T61" fmla="*/ 164 h 177"/>
                <a:gd name="T62" fmla="*/ 174 w 243"/>
                <a:gd name="T63" fmla="*/ 171 h 177"/>
                <a:gd name="T64" fmla="*/ 193 w 243"/>
                <a:gd name="T65" fmla="*/ 174 h 177"/>
                <a:gd name="T66" fmla="*/ 208 w 243"/>
                <a:gd name="T67" fmla="*/ 176 h 177"/>
                <a:gd name="T68" fmla="*/ 222 w 243"/>
                <a:gd name="T69" fmla="*/ 175 h 177"/>
                <a:gd name="T70" fmla="*/ 232 w 243"/>
                <a:gd name="T71" fmla="*/ 171 h 177"/>
                <a:gd name="T72" fmla="*/ 238 w 243"/>
                <a:gd name="T73" fmla="*/ 164 h 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77"/>
                <a:gd name="T113" fmla="*/ 243 w 243"/>
                <a:gd name="T114" fmla="*/ 177 h 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77">
                  <a:moveTo>
                    <a:pt x="238" y="164"/>
                  </a:moveTo>
                  <a:lnTo>
                    <a:pt x="242" y="155"/>
                  </a:lnTo>
                  <a:lnTo>
                    <a:pt x="242" y="145"/>
                  </a:lnTo>
                  <a:lnTo>
                    <a:pt x="236" y="132"/>
                  </a:lnTo>
                  <a:lnTo>
                    <a:pt x="229" y="118"/>
                  </a:lnTo>
                  <a:lnTo>
                    <a:pt x="218" y="103"/>
                  </a:lnTo>
                  <a:lnTo>
                    <a:pt x="205" y="88"/>
                  </a:lnTo>
                  <a:lnTo>
                    <a:pt x="188" y="73"/>
                  </a:lnTo>
                  <a:lnTo>
                    <a:pt x="169" y="58"/>
                  </a:lnTo>
                  <a:lnTo>
                    <a:pt x="149" y="44"/>
                  </a:lnTo>
                  <a:lnTo>
                    <a:pt x="129" y="32"/>
                  </a:lnTo>
                  <a:lnTo>
                    <a:pt x="108" y="21"/>
                  </a:lnTo>
                  <a:lnTo>
                    <a:pt x="87" y="12"/>
                  </a:lnTo>
                  <a:lnTo>
                    <a:pt x="68" y="5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20" y="1"/>
                  </a:lnTo>
                  <a:lnTo>
                    <a:pt x="10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6" y="44"/>
                  </a:lnTo>
                  <a:lnTo>
                    <a:pt x="13" y="58"/>
                  </a:lnTo>
                  <a:lnTo>
                    <a:pt x="24" y="73"/>
                  </a:lnTo>
                  <a:lnTo>
                    <a:pt x="37" y="88"/>
                  </a:lnTo>
                  <a:lnTo>
                    <a:pt x="54" y="103"/>
                  </a:lnTo>
                  <a:lnTo>
                    <a:pt x="73" y="118"/>
                  </a:lnTo>
                  <a:lnTo>
                    <a:pt x="93" y="132"/>
                  </a:lnTo>
                  <a:lnTo>
                    <a:pt x="113" y="144"/>
                  </a:lnTo>
                  <a:lnTo>
                    <a:pt x="134" y="155"/>
                  </a:lnTo>
                  <a:lnTo>
                    <a:pt x="155" y="164"/>
                  </a:lnTo>
                  <a:lnTo>
                    <a:pt x="174" y="171"/>
                  </a:lnTo>
                  <a:lnTo>
                    <a:pt x="193" y="174"/>
                  </a:lnTo>
                  <a:lnTo>
                    <a:pt x="208" y="176"/>
                  </a:lnTo>
                  <a:lnTo>
                    <a:pt x="222" y="175"/>
                  </a:lnTo>
                  <a:lnTo>
                    <a:pt x="232" y="171"/>
                  </a:lnTo>
                  <a:lnTo>
                    <a:pt x="238" y="16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3"/>
            <p:cNvSpPr>
              <a:spLocks/>
            </p:cNvSpPr>
            <p:nvPr/>
          </p:nvSpPr>
          <p:spPr bwMode="auto">
            <a:xfrm>
              <a:off x="2054" y="1579"/>
              <a:ext cx="227" cy="199"/>
            </a:xfrm>
            <a:custGeom>
              <a:avLst/>
              <a:gdLst>
                <a:gd name="T0" fmla="*/ 6 w 227"/>
                <a:gd name="T1" fmla="*/ 189 h 199"/>
                <a:gd name="T2" fmla="*/ 13 w 227"/>
                <a:gd name="T3" fmla="*/ 195 h 199"/>
                <a:gd name="T4" fmla="*/ 24 w 227"/>
                <a:gd name="T5" fmla="*/ 198 h 199"/>
                <a:gd name="T6" fmla="*/ 37 w 227"/>
                <a:gd name="T7" fmla="*/ 197 h 199"/>
                <a:gd name="T8" fmla="*/ 52 w 227"/>
                <a:gd name="T9" fmla="*/ 193 h 199"/>
                <a:gd name="T10" fmla="*/ 70 w 227"/>
                <a:gd name="T11" fmla="*/ 188 h 199"/>
                <a:gd name="T12" fmla="*/ 88 w 227"/>
                <a:gd name="T13" fmla="*/ 178 h 199"/>
                <a:gd name="T14" fmla="*/ 107 w 227"/>
                <a:gd name="T15" fmla="*/ 168 h 199"/>
                <a:gd name="T16" fmla="*/ 128 w 227"/>
                <a:gd name="T17" fmla="*/ 153 h 199"/>
                <a:gd name="T18" fmla="*/ 146 w 227"/>
                <a:gd name="T19" fmla="*/ 139 h 199"/>
                <a:gd name="T20" fmla="*/ 164 w 227"/>
                <a:gd name="T21" fmla="*/ 123 h 199"/>
                <a:gd name="T22" fmla="*/ 181 w 227"/>
                <a:gd name="T23" fmla="*/ 106 h 199"/>
                <a:gd name="T24" fmla="*/ 196 w 227"/>
                <a:gd name="T25" fmla="*/ 88 h 199"/>
                <a:gd name="T26" fmla="*/ 208 w 227"/>
                <a:gd name="T27" fmla="*/ 72 h 199"/>
                <a:gd name="T28" fmla="*/ 216 w 227"/>
                <a:gd name="T29" fmla="*/ 55 h 199"/>
                <a:gd name="T30" fmla="*/ 223 w 227"/>
                <a:gd name="T31" fmla="*/ 41 h 199"/>
                <a:gd name="T32" fmla="*/ 226 w 227"/>
                <a:gd name="T33" fmla="*/ 28 h 199"/>
                <a:gd name="T34" fmla="*/ 225 w 227"/>
                <a:gd name="T35" fmla="*/ 17 h 199"/>
                <a:gd name="T36" fmla="*/ 220 w 227"/>
                <a:gd name="T37" fmla="*/ 9 h 199"/>
                <a:gd name="T38" fmla="*/ 213 w 227"/>
                <a:gd name="T39" fmla="*/ 3 h 199"/>
                <a:gd name="T40" fmla="*/ 202 w 227"/>
                <a:gd name="T41" fmla="*/ 0 h 199"/>
                <a:gd name="T42" fmla="*/ 189 w 227"/>
                <a:gd name="T43" fmla="*/ 1 h 199"/>
                <a:gd name="T44" fmla="*/ 174 w 227"/>
                <a:gd name="T45" fmla="*/ 5 h 199"/>
                <a:gd name="T46" fmla="*/ 156 w 227"/>
                <a:gd name="T47" fmla="*/ 10 h 199"/>
                <a:gd name="T48" fmla="*/ 138 w 227"/>
                <a:gd name="T49" fmla="*/ 20 h 199"/>
                <a:gd name="T50" fmla="*/ 119 w 227"/>
                <a:gd name="T51" fmla="*/ 30 h 199"/>
                <a:gd name="T52" fmla="*/ 98 w 227"/>
                <a:gd name="T53" fmla="*/ 45 h 199"/>
                <a:gd name="T54" fmla="*/ 80 w 227"/>
                <a:gd name="T55" fmla="*/ 59 h 199"/>
                <a:gd name="T56" fmla="*/ 62 w 227"/>
                <a:gd name="T57" fmla="*/ 75 h 199"/>
                <a:gd name="T58" fmla="*/ 45 w 227"/>
                <a:gd name="T59" fmla="*/ 92 h 199"/>
                <a:gd name="T60" fmla="*/ 30 w 227"/>
                <a:gd name="T61" fmla="*/ 110 h 199"/>
                <a:gd name="T62" fmla="*/ 18 w 227"/>
                <a:gd name="T63" fmla="*/ 126 h 199"/>
                <a:gd name="T64" fmla="*/ 10 w 227"/>
                <a:gd name="T65" fmla="*/ 143 h 199"/>
                <a:gd name="T66" fmla="*/ 3 w 227"/>
                <a:gd name="T67" fmla="*/ 157 h 199"/>
                <a:gd name="T68" fmla="*/ 0 w 227"/>
                <a:gd name="T69" fmla="*/ 170 h 199"/>
                <a:gd name="T70" fmla="*/ 1 w 227"/>
                <a:gd name="T71" fmla="*/ 181 h 199"/>
                <a:gd name="T72" fmla="*/ 6 w 227"/>
                <a:gd name="T73" fmla="*/ 189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199"/>
                <a:gd name="T113" fmla="*/ 227 w 227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199">
                  <a:moveTo>
                    <a:pt x="6" y="189"/>
                  </a:moveTo>
                  <a:lnTo>
                    <a:pt x="13" y="195"/>
                  </a:lnTo>
                  <a:lnTo>
                    <a:pt x="24" y="198"/>
                  </a:lnTo>
                  <a:lnTo>
                    <a:pt x="37" y="197"/>
                  </a:lnTo>
                  <a:lnTo>
                    <a:pt x="52" y="193"/>
                  </a:lnTo>
                  <a:lnTo>
                    <a:pt x="70" y="188"/>
                  </a:lnTo>
                  <a:lnTo>
                    <a:pt x="88" y="178"/>
                  </a:lnTo>
                  <a:lnTo>
                    <a:pt x="107" y="168"/>
                  </a:lnTo>
                  <a:lnTo>
                    <a:pt x="128" y="153"/>
                  </a:lnTo>
                  <a:lnTo>
                    <a:pt x="146" y="139"/>
                  </a:lnTo>
                  <a:lnTo>
                    <a:pt x="164" y="123"/>
                  </a:lnTo>
                  <a:lnTo>
                    <a:pt x="181" y="106"/>
                  </a:lnTo>
                  <a:lnTo>
                    <a:pt x="196" y="88"/>
                  </a:lnTo>
                  <a:lnTo>
                    <a:pt x="208" y="72"/>
                  </a:lnTo>
                  <a:lnTo>
                    <a:pt x="216" y="55"/>
                  </a:lnTo>
                  <a:lnTo>
                    <a:pt x="223" y="41"/>
                  </a:lnTo>
                  <a:lnTo>
                    <a:pt x="226" y="28"/>
                  </a:lnTo>
                  <a:lnTo>
                    <a:pt x="225" y="17"/>
                  </a:lnTo>
                  <a:lnTo>
                    <a:pt x="220" y="9"/>
                  </a:lnTo>
                  <a:lnTo>
                    <a:pt x="213" y="3"/>
                  </a:lnTo>
                  <a:lnTo>
                    <a:pt x="202" y="0"/>
                  </a:lnTo>
                  <a:lnTo>
                    <a:pt x="189" y="1"/>
                  </a:lnTo>
                  <a:lnTo>
                    <a:pt x="174" y="5"/>
                  </a:lnTo>
                  <a:lnTo>
                    <a:pt x="156" y="10"/>
                  </a:lnTo>
                  <a:lnTo>
                    <a:pt x="138" y="20"/>
                  </a:lnTo>
                  <a:lnTo>
                    <a:pt x="119" y="30"/>
                  </a:lnTo>
                  <a:lnTo>
                    <a:pt x="98" y="45"/>
                  </a:lnTo>
                  <a:lnTo>
                    <a:pt x="80" y="59"/>
                  </a:lnTo>
                  <a:lnTo>
                    <a:pt x="62" y="75"/>
                  </a:lnTo>
                  <a:lnTo>
                    <a:pt x="45" y="92"/>
                  </a:lnTo>
                  <a:lnTo>
                    <a:pt x="30" y="110"/>
                  </a:lnTo>
                  <a:lnTo>
                    <a:pt x="18" y="126"/>
                  </a:lnTo>
                  <a:lnTo>
                    <a:pt x="10" y="143"/>
                  </a:lnTo>
                  <a:lnTo>
                    <a:pt x="3" y="157"/>
                  </a:lnTo>
                  <a:lnTo>
                    <a:pt x="0" y="170"/>
                  </a:lnTo>
                  <a:lnTo>
                    <a:pt x="1" y="181"/>
                  </a:lnTo>
                  <a:lnTo>
                    <a:pt x="6" y="18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34"/>
            <p:cNvSpPr>
              <a:spLocks/>
            </p:cNvSpPr>
            <p:nvPr/>
          </p:nvSpPr>
          <p:spPr bwMode="auto">
            <a:xfrm>
              <a:off x="2717" y="2059"/>
              <a:ext cx="263" cy="145"/>
            </a:xfrm>
            <a:custGeom>
              <a:avLst/>
              <a:gdLst>
                <a:gd name="T0" fmla="*/ 2 w 263"/>
                <a:gd name="T1" fmla="*/ 127 h 145"/>
                <a:gd name="T2" fmla="*/ 8 w 263"/>
                <a:gd name="T3" fmla="*/ 134 h 145"/>
                <a:gd name="T4" fmla="*/ 16 w 263"/>
                <a:gd name="T5" fmla="*/ 141 h 145"/>
                <a:gd name="T6" fmla="*/ 30 w 263"/>
                <a:gd name="T7" fmla="*/ 143 h 145"/>
                <a:gd name="T8" fmla="*/ 46 w 263"/>
                <a:gd name="T9" fmla="*/ 144 h 145"/>
                <a:gd name="T10" fmla="*/ 64 w 263"/>
                <a:gd name="T11" fmla="*/ 144 h 145"/>
                <a:gd name="T12" fmla="*/ 85 w 263"/>
                <a:gd name="T13" fmla="*/ 140 h 145"/>
                <a:gd name="T14" fmla="*/ 106 w 263"/>
                <a:gd name="T15" fmla="*/ 136 h 145"/>
                <a:gd name="T16" fmla="*/ 129 w 263"/>
                <a:gd name="T17" fmla="*/ 128 h 145"/>
                <a:gd name="T18" fmla="*/ 151 w 263"/>
                <a:gd name="T19" fmla="*/ 120 h 145"/>
                <a:gd name="T20" fmla="*/ 173 w 263"/>
                <a:gd name="T21" fmla="*/ 110 h 145"/>
                <a:gd name="T22" fmla="*/ 194 w 263"/>
                <a:gd name="T23" fmla="*/ 98 h 145"/>
                <a:gd name="T24" fmla="*/ 213 w 263"/>
                <a:gd name="T25" fmla="*/ 86 h 145"/>
                <a:gd name="T26" fmla="*/ 230 w 263"/>
                <a:gd name="T27" fmla="*/ 74 h 145"/>
                <a:gd name="T28" fmla="*/ 242 w 263"/>
                <a:gd name="T29" fmla="*/ 60 h 145"/>
                <a:gd name="T30" fmla="*/ 252 w 263"/>
                <a:gd name="T31" fmla="*/ 49 h 145"/>
                <a:gd name="T32" fmla="*/ 260 w 263"/>
                <a:gd name="T33" fmla="*/ 37 h 145"/>
                <a:gd name="T34" fmla="*/ 262 w 263"/>
                <a:gd name="T35" fmla="*/ 26 h 145"/>
                <a:gd name="T36" fmla="*/ 260 w 263"/>
                <a:gd name="T37" fmla="*/ 17 h 145"/>
                <a:gd name="T38" fmla="*/ 254 w 263"/>
                <a:gd name="T39" fmla="*/ 10 h 145"/>
                <a:gd name="T40" fmla="*/ 246 w 263"/>
                <a:gd name="T41" fmla="*/ 3 h 145"/>
                <a:gd name="T42" fmla="*/ 232 w 263"/>
                <a:gd name="T43" fmla="*/ 1 h 145"/>
                <a:gd name="T44" fmla="*/ 216 w 263"/>
                <a:gd name="T45" fmla="*/ 0 h 145"/>
                <a:gd name="T46" fmla="*/ 198 w 263"/>
                <a:gd name="T47" fmla="*/ 0 h 145"/>
                <a:gd name="T48" fmla="*/ 177 w 263"/>
                <a:gd name="T49" fmla="*/ 4 h 145"/>
                <a:gd name="T50" fmla="*/ 156 w 263"/>
                <a:gd name="T51" fmla="*/ 8 h 145"/>
                <a:gd name="T52" fmla="*/ 133 w 263"/>
                <a:gd name="T53" fmla="*/ 16 h 145"/>
                <a:gd name="T54" fmla="*/ 111 w 263"/>
                <a:gd name="T55" fmla="*/ 24 h 145"/>
                <a:gd name="T56" fmla="*/ 89 w 263"/>
                <a:gd name="T57" fmla="*/ 34 h 145"/>
                <a:gd name="T58" fmla="*/ 68 w 263"/>
                <a:gd name="T59" fmla="*/ 46 h 145"/>
                <a:gd name="T60" fmla="*/ 49 w 263"/>
                <a:gd name="T61" fmla="*/ 58 h 145"/>
                <a:gd name="T62" fmla="*/ 32 w 263"/>
                <a:gd name="T63" fmla="*/ 70 h 145"/>
                <a:gd name="T64" fmla="*/ 20 w 263"/>
                <a:gd name="T65" fmla="*/ 84 h 145"/>
                <a:gd name="T66" fmla="*/ 10 w 263"/>
                <a:gd name="T67" fmla="*/ 95 h 145"/>
                <a:gd name="T68" fmla="*/ 2 w 263"/>
                <a:gd name="T69" fmla="*/ 107 h 145"/>
                <a:gd name="T70" fmla="*/ 0 w 263"/>
                <a:gd name="T71" fmla="*/ 118 h 145"/>
                <a:gd name="T72" fmla="*/ 2 w 263"/>
                <a:gd name="T73" fmla="*/ 12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3"/>
                <a:gd name="T112" fmla="*/ 0 h 145"/>
                <a:gd name="T113" fmla="*/ 263 w 263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3" h="145">
                  <a:moveTo>
                    <a:pt x="2" y="127"/>
                  </a:moveTo>
                  <a:lnTo>
                    <a:pt x="8" y="134"/>
                  </a:lnTo>
                  <a:lnTo>
                    <a:pt x="16" y="141"/>
                  </a:lnTo>
                  <a:lnTo>
                    <a:pt x="30" y="143"/>
                  </a:lnTo>
                  <a:lnTo>
                    <a:pt x="46" y="144"/>
                  </a:lnTo>
                  <a:lnTo>
                    <a:pt x="64" y="144"/>
                  </a:lnTo>
                  <a:lnTo>
                    <a:pt x="85" y="140"/>
                  </a:lnTo>
                  <a:lnTo>
                    <a:pt x="106" y="136"/>
                  </a:lnTo>
                  <a:lnTo>
                    <a:pt x="129" y="128"/>
                  </a:lnTo>
                  <a:lnTo>
                    <a:pt x="151" y="120"/>
                  </a:lnTo>
                  <a:lnTo>
                    <a:pt x="173" y="110"/>
                  </a:lnTo>
                  <a:lnTo>
                    <a:pt x="194" y="98"/>
                  </a:lnTo>
                  <a:lnTo>
                    <a:pt x="213" y="86"/>
                  </a:lnTo>
                  <a:lnTo>
                    <a:pt x="230" y="74"/>
                  </a:lnTo>
                  <a:lnTo>
                    <a:pt x="242" y="60"/>
                  </a:lnTo>
                  <a:lnTo>
                    <a:pt x="252" y="49"/>
                  </a:lnTo>
                  <a:lnTo>
                    <a:pt x="260" y="37"/>
                  </a:lnTo>
                  <a:lnTo>
                    <a:pt x="262" y="26"/>
                  </a:lnTo>
                  <a:lnTo>
                    <a:pt x="260" y="17"/>
                  </a:lnTo>
                  <a:lnTo>
                    <a:pt x="254" y="10"/>
                  </a:lnTo>
                  <a:lnTo>
                    <a:pt x="246" y="3"/>
                  </a:lnTo>
                  <a:lnTo>
                    <a:pt x="232" y="1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77" y="4"/>
                  </a:lnTo>
                  <a:lnTo>
                    <a:pt x="156" y="8"/>
                  </a:lnTo>
                  <a:lnTo>
                    <a:pt x="133" y="16"/>
                  </a:lnTo>
                  <a:lnTo>
                    <a:pt x="111" y="24"/>
                  </a:lnTo>
                  <a:lnTo>
                    <a:pt x="89" y="34"/>
                  </a:lnTo>
                  <a:lnTo>
                    <a:pt x="68" y="46"/>
                  </a:lnTo>
                  <a:lnTo>
                    <a:pt x="49" y="58"/>
                  </a:lnTo>
                  <a:lnTo>
                    <a:pt x="32" y="70"/>
                  </a:lnTo>
                  <a:lnTo>
                    <a:pt x="20" y="84"/>
                  </a:lnTo>
                  <a:lnTo>
                    <a:pt x="10" y="95"/>
                  </a:lnTo>
                  <a:lnTo>
                    <a:pt x="2" y="107"/>
                  </a:lnTo>
                  <a:lnTo>
                    <a:pt x="0" y="118"/>
                  </a:lnTo>
                  <a:lnTo>
                    <a:pt x="2" y="12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35"/>
            <p:cNvSpPr>
              <a:spLocks/>
            </p:cNvSpPr>
            <p:nvPr/>
          </p:nvSpPr>
          <p:spPr bwMode="auto">
            <a:xfrm>
              <a:off x="3489" y="1584"/>
              <a:ext cx="245" cy="173"/>
            </a:xfrm>
            <a:custGeom>
              <a:avLst/>
              <a:gdLst>
                <a:gd name="T0" fmla="*/ 3 w 245"/>
                <a:gd name="T1" fmla="*/ 160 h 173"/>
                <a:gd name="T2" fmla="*/ 10 w 245"/>
                <a:gd name="T3" fmla="*/ 167 h 173"/>
                <a:gd name="T4" fmla="*/ 20 w 245"/>
                <a:gd name="T5" fmla="*/ 171 h 173"/>
                <a:gd name="T6" fmla="*/ 33 w 245"/>
                <a:gd name="T7" fmla="*/ 172 h 173"/>
                <a:gd name="T8" fmla="*/ 48 w 245"/>
                <a:gd name="T9" fmla="*/ 171 h 173"/>
                <a:gd name="T10" fmla="*/ 67 w 245"/>
                <a:gd name="T11" fmla="*/ 168 h 173"/>
                <a:gd name="T12" fmla="*/ 87 w 245"/>
                <a:gd name="T13" fmla="*/ 161 h 173"/>
                <a:gd name="T14" fmla="*/ 107 w 245"/>
                <a:gd name="T15" fmla="*/ 153 h 173"/>
                <a:gd name="T16" fmla="*/ 129 w 245"/>
                <a:gd name="T17" fmla="*/ 142 h 173"/>
                <a:gd name="T18" fmla="*/ 150 w 245"/>
                <a:gd name="T19" fmla="*/ 130 h 173"/>
                <a:gd name="T20" fmla="*/ 169 w 245"/>
                <a:gd name="T21" fmla="*/ 116 h 173"/>
                <a:gd name="T22" fmla="*/ 189 w 245"/>
                <a:gd name="T23" fmla="*/ 103 h 173"/>
                <a:gd name="T24" fmla="*/ 205 w 245"/>
                <a:gd name="T25" fmla="*/ 87 h 173"/>
                <a:gd name="T26" fmla="*/ 219 w 245"/>
                <a:gd name="T27" fmla="*/ 72 h 173"/>
                <a:gd name="T28" fmla="*/ 230 w 245"/>
                <a:gd name="T29" fmla="*/ 57 h 173"/>
                <a:gd name="T30" fmla="*/ 239 w 245"/>
                <a:gd name="T31" fmla="*/ 44 h 173"/>
                <a:gd name="T32" fmla="*/ 244 w 245"/>
                <a:gd name="T33" fmla="*/ 31 h 173"/>
                <a:gd name="T34" fmla="*/ 244 w 245"/>
                <a:gd name="T35" fmla="*/ 21 h 173"/>
                <a:gd name="T36" fmla="*/ 241 w 245"/>
                <a:gd name="T37" fmla="*/ 12 h 173"/>
                <a:gd name="T38" fmla="*/ 234 w 245"/>
                <a:gd name="T39" fmla="*/ 5 h 173"/>
                <a:gd name="T40" fmla="*/ 224 w 245"/>
                <a:gd name="T41" fmla="*/ 1 h 173"/>
                <a:gd name="T42" fmla="*/ 211 w 245"/>
                <a:gd name="T43" fmla="*/ 0 h 173"/>
                <a:gd name="T44" fmla="*/ 196 w 245"/>
                <a:gd name="T45" fmla="*/ 1 h 173"/>
                <a:gd name="T46" fmla="*/ 177 w 245"/>
                <a:gd name="T47" fmla="*/ 4 h 173"/>
                <a:gd name="T48" fmla="*/ 157 w 245"/>
                <a:gd name="T49" fmla="*/ 11 h 173"/>
                <a:gd name="T50" fmla="*/ 137 w 245"/>
                <a:gd name="T51" fmla="*/ 19 h 173"/>
                <a:gd name="T52" fmla="*/ 115 w 245"/>
                <a:gd name="T53" fmla="*/ 30 h 173"/>
                <a:gd name="T54" fmla="*/ 94 w 245"/>
                <a:gd name="T55" fmla="*/ 42 h 173"/>
                <a:gd name="T56" fmla="*/ 75 w 245"/>
                <a:gd name="T57" fmla="*/ 56 h 173"/>
                <a:gd name="T58" fmla="*/ 55 w 245"/>
                <a:gd name="T59" fmla="*/ 69 h 173"/>
                <a:gd name="T60" fmla="*/ 39 w 245"/>
                <a:gd name="T61" fmla="*/ 85 h 173"/>
                <a:gd name="T62" fmla="*/ 25 w 245"/>
                <a:gd name="T63" fmla="*/ 100 h 173"/>
                <a:gd name="T64" fmla="*/ 14 w 245"/>
                <a:gd name="T65" fmla="*/ 115 h 173"/>
                <a:gd name="T66" fmla="*/ 5 w 245"/>
                <a:gd name="T67" fmla="*/ 128 h 173"/>
                <a:gd name="T68" fmla="*/ 0 w 245"/>
                <a:gd name="T69" fmla="*/ 141 h 173"/>
                <a:gd name="T70" fmla="*/ 0 w 245"/>
                <a:gd name="T71" fmla="*/ 151 h 173"/>
                <a:gd name="T72" fmla="*/ 3 w 245"/>
                <a:gd name="T73" fmla="*/ 160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73"/>
                <a:gd name="T113" fmla="*/ 245 w 245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73">
                  <a:moveTo>
                    <a:pt x="3" y="160"/>
                  </a:moveTo>
                  <a:lnTo>
                    <a:pt x="10" y="167"/>
                  </a:lnTo>
                  <a:lnTo>
                    <a:pt x="20" y="171"/>
                  </a:lnTo>
                  <a:lnTo>
                    <a:pt x="33" y="172"/>
                  </a:lnTo>
                  <a:lnTo>
                    <a:pt x="48" y="171"/>
                  </a:lnTo>
                  <a:lnTo>
                    <a:pt x="67" y="168"/>
                  </a:lnTo>
                  <a:lnTo>
                    <a:pt x="87" y="161"/>
                  </a:lnTo>
                  <a:lnTo>
                    <a:pt x="107" y="153"/>
                  </a:lnTo>
                  <a:lnTo>
                    <a:pt x="129" y="142"/>
                  </a:lnTo>
                  <a:lnTo>
                    <a:pt x="150" y="130"/>
                  </a:lnTo>
                  <a:lnTo>
                    <a:pt x="169" y="116"/>
                  </a:lnTo>
                  <a:lnTo>
                    <a:pt x="189" y="103"/>
                  </a:lnTo>
                  <a:lnTo>
                    <a:pt x="205" y="87"/>
                  </a:lnTo>
                  <a:lnTo>
                    <a:pt x="219" y="72"/>
                  </a:lnTo>
                  <a:lnTo>
                    <a:pt x="230" y="57"/>
                  </a:lnTo>
                  <a:lnTo>
                    <a:pt x="239" y="44"/>
                  </a:lnTo>
                  <a:lnTo>
                    <a:pt x="244" y="31"/>
                  </a:lnTo>
                  <a:lnTo>
                    <a:pt x="244" y="21"/>
                  </a:lnTo>
                  <a:lnTo>
                    <a:pt x="241" y="12"/>
                  </a:lnTo>
                  <a:lnTo>
                    <a:pt x="234" y="5"/>
                  </a:lnTo>
                  <a:lnTo>
                    <a:pt x="224" y="1"/>
                  </a:lnTo>
                  <a:lnTo>
                    <a:pt x="211" y="0"/>
                  </a:lnTo>
                  <a:lnTo>
                    <a:pt x="196" y="1"/>
                  </a:lnTo>
                  <a:lnTo>
                    <a:pt x="177" y="4"/>
                  </a:lnTo>
                  <a:lnTo>
                    <a:pt x="157" y="11"/>
                  </a:lnTo>
                  <a:lnTo>
                    <a:pt x="137" y="19"/>
                  </a:lnTo>
                  <a:lnTo>
                    <a:pt x="115" y="30"/>
                  </a:lnTo>
                  <a:lnTo>
                    <a:pt x="94" y="42"/>
                  </a:lnTo>
                  <a:lnTo>
                    <a:pt x="75" y="56"/>
                  </a:lnTo>
                  <a:lnTo>
                    <a:pt x="55" y="69"/>
                  </a:lnTo>
                  <a:lnTo>
                    <a:pt x="39" y="85"/>
                  </a:lnTo>
                  <a:lnTo>
                    <a:pt x="25" y="100"/>
                  </a:lnTo>
                  <a:lnTo>
                    <a:pt x="14" y="115"/>
                  </a:lnTo>
                  <a:lnTo>
                    <a:pt x="5" y="128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3" y="16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6"/>
            <p:cNvSpPr>
              <a:spLocks/>
            </p:cNvSpPr>
            <p:nvPr/>
          </p:nvSpPr>
          <p:spPr bwMode="auto">
            <a:xfrm>
              <a:off x="4202" y="1008"/>
              <a:ext cx="219" cy="207"/>
            </a:xfrm>
            <a:custGeom>
              <a:avLst/>
              <a:gdLst>
                <a:gd name="T0" fmla="*/ 7 w 219"/>
                <a:gd name="T1" fmla="*/ 198 h 207"/>
                <a:gd name="T2" fmla="*/ 14 w 219"/>
                <a:gd name="T3" fmla="*/ 204 h 207"/>
                <a:gd name="T4" fmla="*/ 24 w 219"/>
                <a:gd name="T5" fmla="*/ 206 h 207"/>
                <a:gd name="T6" fmla="*/ 39 w 219"/>
                <a:gd name="T7" fmla="*/ 205 h 207"/>
                <a:gd name="T8" fmla="*/ 54 w 219"/>
                <a:gd name="T9" fmla="*/ 200 h 207"/>
                <a:gd name="T10" fmla="*/ 70 w 219"/>
                <a:gd name="T11" fmla="*/ 193 h 207"/>
                <a:gd name="T12" fmla="*/ 89 w 219"/>
                <a:gd name="T13" fmla="*/ 184 h 207"/>
                <a:gd name="T14" fmla="*/ 107 w 219"/>
                <a:gd name="T15" fmla="*/ 172 h 207"/>
                <a:gd name="T16" fmla="*/ 126 w 219"/>
                <a:gd name="T17" fmla="*/ 156 h 207"/>
                <a:gd name="T18" fmla="*/ 144 w 219"/>
                <a:gd name="T19" fmla="*/ 141 h 207"/>
                <a:gd name="T20" fmla="*/ 162 w 219"/>
                <a:gd name="T21" fmla="*/ 124 h 207"/>
                <a:gd name="T22" fmla="*/ 177 w 219"/>
                <a:gd name="T23" fmla="*/ 106 h 207"/>
                <a:gd name="T24" fmla="*/ 191 w 219"/>
                <a:gd name="T25" fmla="*/ 88 h 207"/>
                <a:gd name="T26" fmla="*/ 202 w 219"/>
                <a:gd name="T27" fmla="*/ 71 h 207"/>
                <a:gd name="T28" fmla="*/ 210 w 219"/>
                <a:gd name="T29" fmla="*/ 54 h 207"/>
                <a:gd name="T30" fmla="*/ 215 w 219"/>
                <a:gd name="T31" fmla="*/ 39 h 207"/>
                <a:gd name="T32" fmla="*/ 218 w 219"/>
                <a:gd name="T33" fmla="*/ 26 h 207"/>
                <a:gd name="T34" fmla="*/ 216 w 219"/>
                <a:gd name="T35" fmla="*/ 16 h 207"/>
                <a:gd name="T36" fmla="*/ 211 w 219"/>
                <a:gd name="T37" fmla="*/ 8 h 207"/>
                <a:gd name="T38" fmla="*/ 204 w 219"/>
                <a:gd name="T39" fmla="*/ 2 h 207"/>
                <a:gd name="T40" fmla="*/ 194 w 219"/>
                <a:gd name="T41" fmla="*/ 0 h 207"/>
                <a:gd name="T42" fmla="*/ 179 w 219"/>
                <a:gd name="T43" fmla="*/ 1 h 207"/>
                <a:gd name="T44" fmla="*/ 164 w 219"/>
                <a:gd name="T45" fmla="*/ 6 h 207"/>
                <a:gd name="T46" fmla="*/ 148 w 219"/>
                <a:gd name="T47" fmla="*/ 13 h 207"/>
                <a:gd name="T48" fmla="*/ 129 w 219"/>
                <a:gd name="T49" fmla="*/ 22 h 207"/>
                <a:gd name="T50" fmla="*/ 111 w 219"/>
                <a:gd name="T51" fmla="*/ 34 h 207"/>
                <a:gd name="T52" fmla="*/ 92 w 219"/>
                <a:gd name="T53" fmla="*/ 50 h 207"/>
                <a:gd name="T54" fmla="*/ 74 w 219"/>
                <a:gd name="T55" fmla="*/ 65 h 207"/>
                <a:gd name="T56" fmla="*/ 56 w 219"/>
                <a:gd name="T57" fmla="*/ 82 h 207"/>
                <a:gd name="T58" fmla="*/ 41 w 219"/>
                <a:gd name="T59" fmla="*/ 100 h 207"/>
                <a:gd name="T60" fmla="*/ 27 w 219"/>
                <a:gd name="T61" fmla="*/ 118 h 207"/>
                <a:gd name="T62" fmla="*/ 16 w 219"/>
                <a:gd name="T63" fmla="*/ 135 h 207"/>
                <a:gd name="T64" fmla="*/ 8 w 219"/>
                <a:gd name="T65" fmla="*/ 152 h 207"/>
                <a:gd name="T66" fmla="*/ 3 w 219"/>
                <a:gd name="T67" fmla="*/ 167 h 207"/>
                <a:gd name="T68" fmla="*/ 0 w 219"/>
                <a:gd name="T69" fmla="*/ 180 h 207"/>
                <a:gd name="T70" fmla="*/ 2 w 219"/>
                <a:gd name="T71" fmla="*/ 190 h 207"/>
                <a:gd name="T72" fmla="*/ 7 w 219"/>
                <a:gd name="T73" fmla="*/ 198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207"/>
                <a:gd name="T113" fmla="*/ 219 w 219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207">
                  <a:moveTo>
                    <a:pt x="7" y="198"/>
                  </a:moveTo>
                  <a:lnTo>
                    <a:pt x="14" y="204"/>
                  </a:lnTo>
                  <a:lnTo>
                    <a:pt x="24" y="206"/>
                  </a:lnTo>
                  <a:lnTo>
                    <a:pt x="39" y="205"/>
                  </a:lnTo>
                  <a:lnTo>
                    <a:pt x="54" y="200"/>
                  </a:lnTo>
                  <a:lnTo>
                    <a:pt x="70" y="193"/>
                  </a:lnTo>
                  <a:lnTo>
                    <a:pt x="89" y="184"/>
                  </a:lnTo>
                  <a:lnTo>
                    <a:pt x="107" y="172"/>
                  </a:lnTo>
                  <a:lnTo>
                    <a:pt x="126" y="156"/>
                  </a:lnTo>
                  <a:lnTo>
                    <a:pt x="144" y="141"/>
                  </a:lnTo>
                  <a:lnTo>
                    <a:pt x="162" y="124"/>
                  </a:lnTo>
                  <a:lnTo>
                    <a:pt x="177" y="106"/>
                  </a:lnTo>
                  <a:lnTo>
                    <a:pt x="191" y="88"/>
                  </a:lnTo>
                  <a:lnTo>
                    <a:pt x="202" y="71"/>
                  </a:lnTo>
                  <a:lnTo>
                    <a:pt x="210" y="54"/>
                  </a:lnTo>
                  <a:lnTo>
                    <a:pt x="215" y="39"/>
                  </a:lnTo>
                  <a:lnTo>
                    <a:pt x="218" y="26"/>
                  </a:lnTo>
                  <a:lnTo>
                    <a:pt x="216" y="16"/>
                  </a:lnTo>
                  <a:lnTo>
                    <a:pt x="211" y="8"/>
                  </a:lnTo>
                  <a:lnTo>
                    <a:pt x="204" y="2"/>
                  </a:lnTo>
                  <a:lnTo>
                    <a:pt x="194" y="0"/>
                  </a:lnTo>
                  <a:lnTo>
                    <a:pt x="179" y="1"/>
                  </a:lnTo>
                  <a:lnTo>
                    <a:pt x="164" y="6"/>
                  </a:lnTo>
                  <a:lnTo>
                    <a:pt x="148" y="13"/>
                  </a:lnTo>
                  <a:lnTo>
                    <a:pt x="129" y="22"/>
                  </a:lnTo>
                  <a:lnTo>
                    <a:pt x="111" y="34"/>
                  </a:lnTo>
                  <a:lnTo>
                    <a:pt x="92" y="50"/>
                  </a:lnTo>
                  <a:lnTo>
                    <a:pt x="74" y="65"/>
                  </a:lnTo>
                  <a:lnTo>
                    <a:pt x="56" y="82"/>
                  </a:lnTo>
                  <a:lnTo>
                    <a:pt x="41" y="100"/>
                  </a:lnTo>
                  <a:lnTo>
                    <a:pt x="27" y="118"/>
                  </a:lnTo>
                  <a:lnTo>
                    <a:pt x="16" y="135"/>
                  </a:lnTo>
                  <a:lnTo>
                    <a:pt x="8" y="152"/>
                  </a:lnTo>
                  <a:lnTo>
                    <a:pt x="3" y="167"/>
                  </a:lnTo>
                  <a:lnTo>
                    <a:pt x="0" y="180"/>
                  </a:lnTo>
                  <a:lnTo>
                    <a:pt x="2" y="190"/>
                  </a:lnTo>
                  <a:lnTo>
                    <a:pt x="7" y="19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7"/>
            <p:cNvSpPr>
              <a:spLocks noChangeShapeType="1"/>
            </p:cNvSpPr>
            <p:nvPr/>
          </p:nvSpPr>
          <p:spPr bwMode="auto">
            <a:xfrm>
              <a:off x="1066" y="1906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9" name="Group 38"/>
            <p:cNvGrpSpPr>
              <a:grpSpLocks/>
            </p:cNvGrpSpPr>
            <p:nvPr/>
          </p:nvGrpSpPr>
          <p:grpSpPr bwMode="auto">
            <a:xfrm>
              <a:off x="3382" y="2326"/>
              <a:ext cx="533" cy="64"/>
              <a:chOff x="3382" y="2326"/>
              <a:chExt cx="533" cy="64"/>
            </a:xfrm>
          </p:grpSpPr>
          <p:sp>
            <p:nvSpPr>
              <p:cNvPr id="22640" name="Line 39"/>
              <p:cNvSpPr>
                <a:spLocks noChangeShapeType="1"/>
              </p:cNvSpPr>
              <p:nvPr/>
            </p:nvSpPr>
            <p:spPr bwMode="auto">
              <a:xfrm>
                <a:off x="3382" y="2361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Freeform 40"/>
              <p:cNvSpPr>
                <a:spLocks/>
              </p:cNvSpPr>
              <p:nvPr/>
            </p:nvSpPr>
            <p:spPr bwMode="auto">
              <a:xfrm>
                <a:off x="3804" y="2326"/>
                <a:ext cx="111" cy="64"/>
              </a:xfrm>
              <a:custGeom>
                <a:avLst/>
                <a:gdLst>
                  <a:gd name="T0" fmla="*/ 110 w 111"/>
                  <a:gd name="T1" fmla="*/ 32 h 64"/>
                  <a:gd name="T2" fmla="*/ 0 w 111"/>
                  <a:gd name="T3" fmla="*/ 0 h 64"/>
                  <a:gd name="T4" fmla="*/ 0 w 111"/>
                  <a:gd name="T5" fmla="*/ 63 h 64"/>
                  <a:gd name="T6" fmla="*/ 110 w 111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64"/>
                  <a:gd name="T14" fmla="*/ 111 w 11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64">
                    <a:moveTo>
                      <a:pt x="110" y="32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110" y="3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0" name="Group 41"/>
            <p:cNvGrpSpPr>
              <a:grpSpLocks/>
            </p:cNvGrpSpPr>
            <p:nvPr/>
          </p:nvGrpSpPr>
          <p:grpSpPr bwMode="auto">
            <a:xfrm>
              <a:off x="3410" y="1366"/>
              <a:ext cx="521" cy="64"/>
              <a:chOff x="3410" y="1366"/>
              <a:chExt cx="521" cy="64"/>
            </a:xfrm>
          </p:grpSpPr>
          <p:sp>
            <p:nvSpPr>
              <p:cNvPr id="22638" name="Line 42"/>
              <p:cNvSpPr>
                <a:spLocks noChangeShapeType="1"/>
              </p:cNvSpPr>
              <p:nvPr/>
            </p:nvSpPr>
            <p:spPr bwMode="auto">
              <a:xfrm>
                <a:off x="3410" y="1402"/>
                <a:ext cx="4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Freeform 43"/>
              <p:cNvSpPr>
                <a:spLocks/>
              </p:cNvSpPr>
              <p:nvPr/>
            </p:nvSpPr>
            <p:spPr bwMode="auto">
              <a:xfrm>
                <a:off x="3818" y="1366"/>
                <a:ext cx="113" cy="64"/>
              </a:xfrm>
              <a:custGeom>
                <a:avLst/>
                <a:gdLst>
                  <a:gd name="T0" fmla="*/ 112 w 113"/>
                  <a:gd name="T1" fmla="*/ 32 h 64"/>
                  <a:gd name="T2" fmla="*/ 0 w 113"/>
                  <a:gd name="T3" fmla="*/ 0 h 64"/>
                  <a:gd name="T4" fmla="*/ 0 w 113"/>
                  <a:gd name="T5" fmla="*/ 63 h 64"/>
                  <a:gd name="T6" fmla="*/ 112 w 113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64"/>
                  <a:gd name="T14" fmla="*/ 113 w 113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64">
                    <a:moveTo>
                      <a:pt x="112" y="32"/>
                    </a:moveTo>
                    <a:lnTo>
                      <a:pt x="0" y="0"/>
                    </a:lnTo>
                    <a:lnTo>
                      <a:pt x="0" y="63"/>
                    </a:lnTo>
                    <a:lnTo>
                      <a:pt x="112" y="3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1" name="Line 44"/>
            <p:cNvSpPr>
              <a:spLocks noChangeShapeType="1"/>
            </p:cNvSpPr>
            <p:nvPr/>
          </p:nvSpPr>
          <p:spPr bwMode="auto">
            <a:xfrm>
              <a:off x="2593" y="2355"/>
              <a:ext cx="5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45"/>
            <p:cNvSpPr>
              <a:spLocks noChangeShapeType="1"/>
            </p:cNvSpPr>
            <p:nvPr/>
          </p:nvSpPr>
          <p:spPr bwMode="auto">
            <a:xfrm>
              <a:off x="2594" y="1394"/>
              <a:ext cx="5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Freeform 46"/>
            <p:cNvSpPr>
              <a:spLocks/>
            </p:cNvSpPr>
            <p:nvPr/>
          </p:nvSpPr>
          <p:spPr bwMode="auto">
            <a:xfrm>
              <a:off x="3505" y="2011"/>
              <a:ext cx="253" cy="161"/>
            </a:xfrm>
            <a:custGeom>
              <a:avLst/>
              <a:gdLst>
                <a:gd name="T0" fmla="*/ 250 w 253"/>
                <a:gd name="T1" fmla="*/ 146 h 161"/>
                <a:gd name="T2" fmla="*/ 252 w 253"/>
                <a:gd name="T3" fmla="*/ 137 h 161"/>
                <a:gd name="T4" fmla="*/ 251 w 253"/>
                <a:gd name="T5" fmla="*/ 126 h 161"/>
                <a:gd name="T6" fmla="*/ 245 w 253"/>
                <a:gd name="T7" fmla="*/ 114 h 161"/>
                <a:gd name="T8" fmla="*/ 235 w 253"/>
                <a:gd name="T9" fmla="*/ 101 h 161"/>
                <a:gd name="T10" fmla="*/ 224 w 253"/>
                <a:gd name="T11" fmla="*/ 87 h 161"/>
                <a:gd name="T12" fmla="*/ 209 w 253"/>
                <a:gd name="T13" fmla="*/ 73 h 161"/>
                <a:gd name="T14" fmla="*/ 191 w 253"/>
                <a:gd name="T15" fmla="*/ 60 h 161"/>
                <a:gd name="T16" fmla="*/ 171 w 253"/>
                <a:gd name="T17" fmla="*/ 46 h 161"/>
                <a:gd name="T18" fmla="*/ 150 w 253"/>
                <a:gd name="T19" fmla="*/ 34 h 161"/>
                <a:gd name="T20" fmla="*/ 129 w 253"/>
                <a:gd name="T21" fmla="*/ 24 h 161"/>
                <a:gd name="T22" fmla="*/ 107 w 253"/>
                <a:gd name="T23" fmla="*/ 14 h 161"/>
                <a:gd name="T24" fmla="*/ 85 w 253"/>
                <a:gd name="T25" fmla="*/ 7 h 161"/>
                <a:gd name="T26" fmla="*/ 66 w 253"/>
                <a:gd name="T27" fmla="*/ 3 h 161"/>
                <a:gd name="T28" fmla="*/ 47 w 253"/>
                <a:gd name="T29" fmla="*/ 1 h 161"/>
                <a:gd name="T30" fmla="*/ 31 w 253"/>
                <a:gd name="T31" fmla="*/ 0 h 161"/>
                <a:gd name="T32" fmla="*/ 17 w 253"/>
                <a:gd name="T33" fmla="*/ 2 h 161"/>
                <a:gd name="T34" fmla="*/ 8 w 253"/>
                <a:gd name="T35" fmla="*/ 7 h 161"/>
                <a:gd name="T36" fmla="*/ 2 w 253"/>
                <a:gd name="T37" fmla="*/ 14 h 161"/>
                <a:gd name="T38" fmla="*/ 0 w 253"/>
                <a:gd name="T39" fmla="*/ 23 h 161"/>
                <a:gd name="T40" fmla="*/ 1 w 253"/>
                <a:gd name="T41" fmla="*/ 34 h 161"/>
                <a:gd name="T42" fmla="*/ 7 w 253"/>
                <a:gd name="T43" fmla="*/ 46 h 161"/>
                <a:gd name="T44" fmla="*/ 17 w 253"/>
                <a:gd name="T45" fmla="*/ 59 h 161"/>
                <a:gd name="T46" fmla="*/ 28 w 253"/>
                <a:gd name="T47" fmla="*/ 73 h 161"/>
                <a:gd name="T48" fmla="*/ 43 w 253"/>
                <a:gd name="T49" fmla="*/ 87 h 161"/>
                <a:gd name="T50" fmla="*/ 61 w 253"/>
                <a:gd name="T51" fmla="*/ 100 h 161"/>
                <a:gd name="T52" fmla="*/ 81 w 253"/>
                <a:gd name="T53" fmla="*/ 114 h 161"/>
                <a:gd name="T54" fmla="*/ 102 w 253"/>
                <a:gd name="T55" fmla="*/ 126 h 161"/>
                <a:gd name="T56" fmla="*/ 123 w 253"/>
                <a:gd name="T57" fmla="*/ 136 h 161"/>
                <a:gd name="T58" fmla="*/ 145 w 253"/>
                <a:gd name="T59" fmla="*/ 146 h 161"/>
                <a:gd name="T60" fmla="*/ 167 w 253"/>
                <a:gd name="T61" fmla="*/ 153 h 161"/>
                <a:gd name="T62" fmla="*/ 186 w 253"/>
                <a:gd name="T63" fmla="*/ 157 h 161"/>
                <a:gd name="T64" fmla="*/ 205 w 253"/>
                <a:gd name="T65" fmla="*/ 159 h 161"/>
                <a:gd name="T66" fmla="*/ 221 w 253"/>
                <a:gd name="T67" fmla="*/ 160 h 161"/>
                <a:gd name="T68" fmla="*/ 235 w 253"/>
                <a:gd name="T69" fmla="*/ 158 h 161"/>
                <a:gd name="T70" fmla="*/ 244 w 253"/>
                <a:gd name="T71" fmla="*/ 153 h 161"/>
                <a:gd name="T72" fmla="*/ 250 w 253"/>
                <a:gd name="T73" fmla="*/ 146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61"/>
                <a:gd name="T113" fmla="*/ 253 w 253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61">
                  <a:moveTo>
                    <a:pt x="250" y="146"/>
                  </a:moveTo>
                  <a:lnTo>
                    <a:pt x="252" y="137"/>
                  </a:lnTo>
                  <a:lnTo>
                    <a:pt x="251" y="126"/>
                  </a:lnTo>
                  <a:lnTo>
                    <a:pt x="245" y="114"/>
                  </a:lnTo>
                  <a:lnTo>
                    <a:pt x="235" y="101"/>
                  </a:lnTo>
                  <a:lnTo>
                    <a:pt x="224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71" y="46"/>
                  </a:lnTo>
                  <a:lnTo>
                    <a:pt x="150" y="34"/>
                  </a:lnTo>
                  <a:lnTo>
                    <a:pt x="129" y="24"/>
                  </a:lnTo>
                  <a:lnTo>
                    <a:pt x="107" y="14"/>
                  </a:lnTo>
                  <a:lnTo>
                    <a:pt x="85" y="7"/>
                  </a:lnTo>
                  <a:lnTo>
                    <a:pt x="66" y="3"/>
                  </a:lnTo>
                  <a:lnTo>
                    <a:pt x="47" y="1"/>
                  </a:lnTo>
                  <a:lnTo>
                    <a:pt x="31" y="0"/>
                  </a:lnTo>
                  <a:lnTo>
                    <a:pt x="17" y="2"/>
                  </a:lnTo>
                  <a:lnTo>
                    <a:pt x="8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7" y="46"/>
                  </a:lnTo>
                  <a:lnTo>
                    <a:pt x="17" y="59"/>
                  </a:lnTo>
                  <a:lnTo>
                    <a:pt x="28" y="73"/>
                  </a:lnTo>
                  <a:lnTo>
                    <a:pt x="43" y="87"/>
                  </a:lnTo>
                  <a:lnTo>
                    <a:pt x="61" y="100"/>
                  </a:lnTo>
                  <a:lnTo>
                    <a:pt x="81" y="114"/>
                  </a:lnTo>
                  <a:lnTo>
                    <a:pt x="102" y="126"/>
                  </a:lnTo>
                  <a:lnTo>
                    <a:pt x="123" y="136"/>
                  </a:lnTo>
                  <a:lnTo>
                    <a:pt x="145" y="146"/>
                  </a:lnTo>
                  <a:lnTo>
                    <a:pt x="167" y="153"/>
                  </a:lnTo>
                  <a:lnTo>
                    <a:pt x="186" y="157"/>
                  </a:lnTo>
                  <a:lnTo>
                    <a:pt x="205" y="159"/>
                  </a:lnTo>
                  <a:lnTo>
                    <a:pt x="221" y="160"/>
                  </a:lnTo>
                  <a:lnTo>
                    <a:pt x="235" y="158"/>
                  </a:lnTo>
                  <a:lnTo>
                    <a:pt x="244" y="153"/>
                  </a:lnTo>
                  <a:lnTo>
                    <a:pt x="250" y="1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4" name="Group 47"/>
            <p:cNvGrpSpPr>
              <a:grpSpLocks/>
            </p:cNvGrpSpPr>
            <p:nvPr/>
          </p:nvGrpSpPr>
          <p:grpSpPr bwMode="auto">
            <a:xfrm>
              <a:off x="3019" y="1698"/>
              <a:ext cx="209" cy="98"/>
              <a:chOff x="3019" y="1698"/>
              <a:chExt cx="209" cy="98"/>
            </a:xfrm>
          </p:grpSpPr>
          <p:sp>
            <p:nvSpPr>
              <p:cNvPr id="22636" name="Line 48"/>
              <p:cNvSpPr>
                <a:spLocks noChangeShapeType="1"/>
              </p:cNvSpPr>
              <p:nvPr/>
            </p:nvSpPr>
            <p:spPr bwMode="auto">
              <a:xfrm>
                <a:off x="3019" y="1698"/>
                <a:ext cx="156" cy="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" name="Freeform 49"/>
              <p:cNvSpPr>
                <a:spLocks/>
              </p:cNvSpPr>
              <p:nvPr/>
            </p:nvSpPr>
            <p:spPr bwMode="auto">
              <a:xfrm>
                <a:off x="3113" y="1720"/>
                <a:ext cx="115" cy="76"/>
              </a:xfrm>
              <a:custGeom>
                <a:avLst/>
                <a:gdLst>
                  <a:gd name="T0" fmla="*/ 114 w 115"/>
                  <a:gd name="T1" fmla="*/ 75 h 76"/>
                  <a:gd name="T2" fmla="*/ 28 w 115"/>
                  <a:gd name="T3" fmla="*/ 0 h 76"/>
                  <a:gd name="T4" fmla="*/ 0 w 115"/>
                  <a:gd name="T5" fmla="*/ 56 h 76"/>
                  <a:gd name="T6" fmla="*/ 114 w 115"/>
                  <a:gd name="T7" fmla="*/ 75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76"/>
                  <a:gd name="T14" fmla="*/ 115 w 115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76">
                    <a:moveTo>
                      <a:pt x="114" y="75"/>
                    </a:moveTo>
                    <a:lnTo>
                      <a:pt x="28" y="0"/>
                    </a:lnTo>
                    <a:lnTo>
                      <a:pt x="0" y="56"/>
                    </a:lnTo>
                    <a:lnTo>
                      <a:pt x="114" y="7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5" name="Group 50"/>
            <p:cNvGrpSpPr>
              <a:grpSpLocks/>
            </p:cNvGrpSpPr>
            <p:nvPr/>
          </p:nvGrpSpPr>
          <p:grpSpPr bwMode="auto">
            <a:xfrm>
              <a:off x="3748" y="2163"/>
              <a:ext cx="164" cy="85"/>
              <a:chOff x="3748" y="2163"/>
              <a:chExt cx="164" cy="85"/>
            </a:xfrm>
          </p:grpSpPr>
          <p:sp>
            <p:nvSpPr>
              <p:cNvPr id="22634" name="Line 51"/>
              <p:cNvSpPr>
                <a:spLocks noChangeShapeType="1"/>
              </p:cNvSpPr>
              <p:nvPr/>
            </p:nvSpPr>
            <p:spPr bwMode="auto">
              <a:xfrm>
                <a:off x="3748" y="2163"/>
                <a:ext cx="111" cy="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Freeform 52"/>
              <p:cNvSpPr>
                <a:spLocks/>
              </p:cNvSpPr>
              <p:nvPr/>
            </p:nvSpPr>
            <p:spPr bwMode="auto">
              <a:xfrm>
                <a:off x="3797" y="2167"/>
                <a:ext cx="115" cy="81"/>
              </a:xfrm>
              <a:custGeom>
                <a:avLst/>
                <a:gdLst>
                  <a:gd name="T0" fmla="*/ 114 w 115"/>
                  <a:gd name="T1" fmla="*/ 80 h 81"/>
                  <a:gd name="T2" fmla="*/ 30 w 115"/>
                  <a:gd name="T3" fmla="*/ 0 h 81"/>
                  <a:gd name="T4" fmla="*/ 0 w 115"/>
                  <a:gd name="T5" fmla="*/ 56 h 81"/>
                  <a:gd name="T6" fmla="*/ 114 w 115"/>
                  <a:gd name="T7" fmla="*/ 8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81"/>
                  <a:gd name="T14" fmla="*/ 115 w 115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81">
                    <a:moveTo>
                      <a:pt x="114" y="80"/>
                    </a:moveTo>
                    <a:lnTo>
                      <a:pt x="30" y="0"/>
                    </a:lnTo>
                    <a:lnTo>
                      <a:pt x="0" y="56"/>
                    </a:lnTo>
                    <a:lnTo>
                      <a:pt x="114" y="8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6" name="Group 53"/>
            <p:cNvGrpSpPr>
              <a:grpSpLocks/>
            </p:cNvGrpSpPr>
            <p:nvPr/>
          </p:nvGrpSpPr>
          <p:grpSpPr bwMode="auto">
            <a:xfrm>
              <a:off x="4390" y="2766"/>
              <a:ext cx="170" cy="201"/>
              <a:chOff x="4390" y="2766"/>
              <a:chExt cx="170" cy="201"/>
            </a:xfrm>
          </p:grpSpPr>
          <p:sp>
            <p:nvSpPr>
              <p:cNvPr id="22632" name="Line 54"/>
              <p:cNvSpPr>
                <a:spLocks noChangeShapeType="1"/>
              </p:cNvSpPr>
              <p:nvPr/>
            </p:nvSpPr>
            <p:spPr bwMode="auto">
              <a:xfrm>
                <a:off x="4390" y="2766"/>
                <a:ext cx="126" cy="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Freeform 55"/>
              <p:cNvSpPr>
                <a:spLocks/>
              </p:cNvSpPr>
              <p:nvPr/>
            </p:nvSpPr>
            <p:spPr bwMode="auto">
              <a:xfrm>
                <a:off x="4463" y="2860"/>
                <a:ext cx="97" cy="107"/>
              </a:xfrm>
              <a:custGeom>
                <a:avLst/>
                <a:gdLst>
                  <a:gd name="T0" fmla="*/ 96 w 97"/>
                  <a:gd name="T1" fmla="*/ 106 h 107"/>
                  <a:gd name="T2" fmla="*/ 50 w 97"/>
                  <a:gd name="T3" fmla="*/ 0 h 107"/>
                  <a:gd name="T4" fmla="*/ 0 w 97"/>
                  <a:gd name="T5" fmla="*/ 43 h 107"/>
                  <a:gd name="T6" fmla="*/ 96 w 97"/>
                  <a:gd name="T7" fmla="*/ 106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107"/>
                  <a:gd name="T14" fmla="*/ 97 w 97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107">
                    <a:moveTo>
                      <a:pt x="96" y="106"/>
                    </a:moveTo>
                    <a:lnTo>
                      <a:pt x="50" y="0"/>
                    </a:lnTo>
                    <a:lnTo>
                      <a:pt x="0" y="43"/>
                    </a:lnTo>
                    <a:lnTo>
                      <a:pt x="96" y="10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7" name="Group 56"/>
            <p:cNvGrpSpPr>
              <a:grpSpLocks/>
            </p:cNvGrpSpPr>
            <p:nvPr/>
          </p:nvGrpSpPr>
          <p:grpSpPr bwMode="auto">
            <a:xfrm>
              <a:off x="2974" y="1968"/>
              <a:ext cx="254" cy="111"/>
              <a:chOff x="2974" y="1968"/>
              <a:chExt cx="254" cy="111"/>
            </a:xfrm>
          </p:grpSpPr>
          <p:sp>
            <p:nvSpPr>
              <p:cNvPr id="22630" name="Line 57"/>
              <p:cNvSpPr>
                <a:spLocks noChangeShapeType="1"/>
              </p:cNvSpPr>
              <p:nvPr/>
            </p:nvSpPr>
            <p:spPr bwMode="auto">
              <a:xfrm flipV="1">
                <a:off x="2974" y="1994"/>
                <a:ext cx="20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Freeform 58"/>
              <p:cNvSpPr>
                <a:spLocks/>
              </p:cNvSpPr>
              <p:nvPr/>
            </p:nvSpPr>
            <p:spPr bwMode="auto">
              <a:xfrm>
                <a:off x="3111" y="1968"/>
                <a:ext cx="117" cy="72"/>
              </a:xfrm>
              <a:custGeom>
                <a:avLst/>
                <a:gdLst>
                  <a:gd name="T0" fmla="*/ 116 w 117"/>
                  <a:gd name="T1" fmla="*/ 0 h 72"/>
                  <a:gd name="T2" fmla="*/ 0 w 117"/>
                  <a:gd name="T3" fmla="*/ 13 h 72"/>
                  <a:gd name="T4" fmla="*/ 26 w 117"/>
                  <a:gd name="T5" fmla="*/ 71 h 72"/>
                  <a:gd name="T6" fmla="*/ 116 w 117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2"/>
                  <a:gd name="T14" fmla="*/ 117 w 117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2">
                    <a:moveTo>
                      <a:pt x="116" y="0"/>
                    </a:moveTo>
                    <a:lnTo>
                      <a:pt x="0" y="13"/>
                    </a:lnTo>
                    <a:lnTo>
                      <a:pt x="26" y="71"/>
                    </a:lnTo>
                    <a:lnTo>
                      <a:pt x="11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8" name="Group 59"/>
            <p:cNvGrpSpPr>
              <a:grpSpLocks/>
            </p:cNvGrpSpPr>
            <p:nvPr/>
          </p:nvGrpSpPr>
          <p:grpSpPr bwMode="auto">
            <a:xfrm>
              <a:off x="3724" y="1469"/>
              <a:ext cx="185" cy="127"/>
              <a:chOff x="3724" y="1469"/>
              <a:chExt cx="185" cy="127"/>
            </a:xfrm>
          </p:grpSpPr>
          <p:sp>
            <p:nvSpPr>
              <p:cNvPr id="22628" name="Line 60"/>
              <p:cNvSpPr>
                <a:spLocks noChangeShapeType="1"/>
              </p:cNvSpPr>
              <p:nvPr/>
            </p:nvSpPr>
            <p:spPr bwMode="auto">
              <a:xfrm flipV="1">
                <a:off x="3724" y="1510"/>
                <a:ext cx="132" cy="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Freeform 61"/>
              <p:cNvSpPr>
                <a:spLocks/>
              </p:cNvSpPr>
              <p:nvPr/>
            </p:nvSpPr>
            <p:spPr bwMode="auto">
              <a:xfrm>
                <a:off x="3797" y="1469"/>
                <a:ext cx="112" cy="88"/>
              </a:xfrm>
              <a:custGeom>
                <a:avLst/>
                <a:gdLst>
                  <a:gd name="T0" fmla="*/ 111 w 112"/>
                  <a:gd name="T1" fmla="*/ 0 h 88"/>
                  <a:gd name="T2" fmla="*/ 0 w 112"/>
                  <a:gd name="T3" fmla="*/ 34 h 88"/>
                  <a:gd name="T4" fmla="*/ 35 w 112"/>
                  <a:gd name="T5" fmla="*/ 87 h 88"/>
                  <a:gd name="T6" fmla="*/ 111 w 112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88"/>
                  <a:gd name="T14" fmla="*/ 112 w 112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88">
                    <a:moveTo>
                      <a:pt x="111" y="0"/>
                    </a:moveTo>
                    <a:lnTo>
                      <a:pt x="0" y="34"/>
                    </a:lnTo>
                    <a:lnTo>
                      <a:pt x="35" y="87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69" name="Group 62"/>
            <p:cNvGrpSpPr>
              <a:grpSpLocks/>
            </p:cNvGrpSpPr>
            <p:nvPr/>
          </p:nvGrpSpPr>
          <p:grpSpPr bwMode="auto">
            <a:xfrm>
              <a:off x="2272" y="2158"/>
              <a:ext cx="131" cy="89"/>
              <a:chOff x="2272" y="2158"/>
              <a:chExt cx="131" cy="89"/>
            </a:xfrm>
          </p:grpSpPr>
          <p:sp>
            <p:nvSpPr>
              <p:cNvPr id="22626" name="Line 63"/>
              <p:cNvSpPr>
                <a:spLocks noChangeShapeType="1"/>
              </p:cNvSpPr>
              <p:nvPr/>
            </p:nvSpPr>
            <p:spPr bwMode="auto">
              <a:xfrm>
                <a:off x="2272" y="2160"/>
                <a:ext cx="78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Freeform 64"/>
              <p:cNvSpPr>
                <a:spLocks/>
              </p:cNvSpPr>
              <p:nvPr/>
            </p:nvSpPr>
            <p:spPr bwMode="auto">
              <a:xfrm>
                <a:off x="2292" y="2158"/>
                <a:ext cx="111" cy="89"/>
              </a:xfrm>
              <a:custGeom>
                <a:avLst/>
                <a:gdLst>
                  <a:gd name="T0" fmla="*/ 110 w 111"/>
                  <a:gd name="T1" fmla="*/ 88 h 89"/>
                  <a:gd name="T2" fmla="*/ 35 w 111"/>
                  <a:gd name="T3" fmla="*/ 0 h 89"/>
                  <a:gd name="T4" fmla="*/ 0 w 111"/>
                  <a:gd name="T5" fmla="*/ 53 h 89"/>
                  <a:gd name="T6" fmla="*/ 110 w 111"/>
                  <a:gd name="T7" fmla="*/ 88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89"/>
                  <a:gd name="T14" fmla="*/ 111 w 111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89">
                    <a:moveTo>
                      <a:pt x="110" y="88"/>
                    </a:moveTo>
                    <a:lnTo>
                      <a:pt x="35" y="0"/>
                    </a:lnTo>
                    <a:lnTo>
                      <a:pt x="0" y="53"/>
                    </a:lnTo>
                    <a:lnTo>
                      <a:pt x="110" y="8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70" name="Group 65"/>
            <p:cNvGrpSpPr>
              <a:grpSpLocks/>
            </p:cNvGrpSpPr>
            <p:nvPr/>
          </p:nvGrpSpPr>
          <p:grpSpPr bwMode="auto">
            <a:xfrm>
              <a:off x="2269" y="1475"/>
              <a:ext cx="131" cy="115"/>
              <a:chOff x="2269" y="1475"/>
              <a:chExt cx="131" cy="115"/>
            </a:xfrm>
          </p:grpSpPr>
          <p:sp>
            <p:nvSpPr>
              <p:cNvPr id="22624" name="Line 66"/>
              <p:cNvSpPr>
                <a:spLocks noChangeShapeType="1"/>
              </p:cNvSpPr>
              <p:nvPr/>
            </p:nvSpPr>
            <p:spPr bwMode="auto">
              <a:xfrm flipV="1">
                <a:off x="2269" y="1526"/>
                <a:ext cx="78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5" name="Freeform 67"/>
              <p:cNvSpPr>
                <a:spLocks/>
              </p:cNvSpPr>
              <p:nvPr/>
            </p:nvSpPr>
            <p:spPr bwMode="auto">
              <a:xfrm>
                <a:off x="2293" y="1475"/>
                <a:ext cx="107" cy="97"/>
              </a:xfrm>
              <a:custGeom>
                <a:avLst/>
                <a:gdLst>
                  <a:gd name="T0" fmla="*/ 106 w 107"/>
                  <a:gd name="T1" fmla="*/ 0 h 97"/>
                  <a:gd name="T2" fmla="*/ 0 w 107"/>
                  <a:gd name="T3" fmla="*/ 46 h 97"/>
                  <a:gd name="T4" fmla="*/ 41 w 107"/>
                  <a:gd name="T5" fmla="*/ 96 h 97"/>
                  <a:gd name="T6" fmla="*/ 106 w 10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97"/>
                  <a:gd name="T14" fmla="*/ 107 w 107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97">
                    <a:moveTo>
                      <a:pt x="106" y="0"/>
                    </a:moveTo>
                    <a:lnTo>
                      <a:pt x="0" y="46"/>
                    </a:lnTo>
                    <a:lnTo>
                      <a:pt x="41" y="96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71" name="Group 68"/>
            <p:cNvGrpSpPr>
              <a:grpSpLocks/>
            </p:cNvGrpSpPr>
            <p:nvPr/>
          </p:nvGrpSpPr>
          <p:grpSpPr bwMode="auto">
            <a:xfrm>
              <a:off x="4408" y="848"/>
              <a:ext cx="176" cy="172"/>
              <a:chOff x="4408" y="848"/>
              <a:chExt cx="176" cy="172"/>
            </a:xfrm>
          </p:grpSpPr>
          <p:sp>
            <p:nvSpPr>
              <p:cNvPr id="22622" name="Line 69"/>
              <p:cNvSpPr>
                <a:spLocks noChangeShapeType="1"/>
              </p:cNvSpPr>
              <p:nvPr/>
            </p:nvSpPr>
            <p:spPr bwMode="auto">
              <a:xfrm flipV="1">
                <a:off x="4408" y="906"/>
                <a:ext cx="123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Freeform 70"/>
              <p:cNvSpPr>
                <a:spLocks/>
              </p:cNvSpPr>
              <p:nvPr/>
            </p:nvSpPr>
            <p:spPr bwMode="auto">
              <a:xfrm>
                <a:off x="4480" y="848"/>
                <a:ext cx="104" cy="100"/>
              </a:xfrm>
              <a:custGeom>
                <a:avLst/>
                <a:gdLst>
                  <a:gd name="T0" fmla="*/ 103 w 104"/>
                  <a:gd name="T1" fmla="*/ 0 h 100"/>
                  <a:gd name="T2" fmla="*/ 0 w 104"/>
                  <a:gd name="T3" fmla="*/ 53 h 100"/>
                  <a:gd name="T4" fmla="*/ 45 w 104"/>
                  <a:gd name="T5" fmla="*/ 99 h 100"/>
                  <a:gd name="T6" fmla="*/ 103 w 104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00"/>
                  <a:gd name="T14" fmla="*/ 104 w 104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00">
                    <a:moveTo>
                      <a:pt x="103" y="0"/>
                    </a:moveTo>
                    <a:lnTo>
                      <a:pt x="0" y="53"/>
                    </a:lnTo>
                    <a:lnTo>
                      <a:pt x="45" y="99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72" name="Line 71"/>
            <p:cNvSpPr>
              <a:spLocks noChangeShapeType="1"/>
            </p:cNvSpPr>
            <p:nvPr/>
          </p:nvSpPr>
          <p:spPr bwMode="auto">
            <a:xfrm flipV="1">
              <a:off x="4098" y="1206"/>
              <a:ext cx="109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72"/>
            <p:cNvSpPr>
              <a:spLocks noChangeShapeType="1"/>
            </p:cNvSpPr>
            <p:nvPr/>
          </p:nvSpPr>
          <p:spPr bwMode="auto">
            <a:xfrm>
              <a:off x="4091" y="2415"/>
              <a:ext cx="125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73"/>
            <p:cNvSpPr>
              <a:spLocks noChangeShapeType="1"/>
            </p:cNvSpPr>
            <p:nvPr/>
          </p:nvSpPr>
          <p:spPr bwMode="auto">
            <a:xfrm flipV="1">
              <a:off x="2587" y="2187"/>
              <a:ext cx="143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74"/>
            <p:cNvSpPr>
              <a:spLocks noChangeShapeType="1"/>
            </p:cNvSpPr>
            <p:nvPr/>
          </p:nvSpPr>
          <p:spPr bwMode="auto">
            <a:xfrm>
              <a:off x="2584" y="1470"/>
              <a:ext cx="203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75"/>
            <p:cNvSpPr>
              <a:spLocks noChangeShapeType="1"/>
            </p:cNvSpPr>
            <p:nvPr/>
          </p:nvSpPr>
          <p:spPr bwMode="auto">
            <a:xfrm>
              <a:off x="3413" y="1967"/>
              <a:ext cx="109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76"/>
            <p:cNvSpPr>
              <a:spLocks noChangeShapeType="1"/>
            </p:cNvSpPr>
            <p:nvPr/>
          </p:nvSpPr>
          <p:spPr bwMode="auto">
            <a:xfrm flipV="1">
              <a:off x="3412" y="1746"/>
              <a:ext cx="84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77"/>
            <p:cNvSpPr>
              <a:spLocks noChangeShapeType="1"/>
            </p:cNvSpPr>
            <p:nvPr/>
          </p:nvSpPr>
          <p:spPr bwMode="auto">
            <a:xfrm>
              <a:off x="2496" y="1089"/>
              <a:ext cx="1" cy="2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78"/>
            <p:cNvSpPr>
              <a:spLocks noChangeShapeType="1"/>
            </p:cNvSpPr>
            <p:nvPr/>
          </p:nvSpPr>
          <p:spPr bwMode="auto">
            <a:xfrm>
              <a:off x="2490" y="2871"/>
              <a:ext cx="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79"/>
            <p:cNvSpPr>
              <a:spLocks noChangeShapeType="1"/>
            </p:cNvSpPr>
            <p:nvPr/>
          </p:nvSpPr>
          <p:spPr bwMode="auto">
            <a:xfrm flipH="1">
              <a:off x="2014" y="1770"/>
              <a:ext cx="5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Line 80"/>
            <p:cNvSpPr>
              <a:spLocks noChangeShapeType="1"/>
            </p:cNvSpPr>
            <p:nvPr/>
          </p:nvSpPr>
          <p:spPr bwMode="auto">
            <a:xfrm>
              <a:off x="2014" y="1974"/>
              <a:ext cx="44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82" name="Group 81"/>
            <p:cNvGrpSpPr>
              <a:grpSpLocks/>
            </p:cNvGrpSpPr>
            <p:nvPr/>
          </p:nvGrpSpPr>
          <p:grpSpPr bwMode="auto">
            <a:xfrm>
              <a:off x="902" y="650"/>
              <a:ext cx="970" cy="928"/>
              <a:chOff x="902" y="650"/>
              <a:chExt cx="970" cy="928"/>
            </a:xfrm>
          </p:grpSpPr>
          <p:sp>
            <p:nvSpPr>
              <p:cNvPr id="22620" name="Rectangle 82"/>
              <p:cNvSpPr>
                <a:spLocks noChangeArrowheads="1"/>
              </p:cNvSpPr>
              <p:nvPr/>
            </p:nvSpPr>
            <p:spPr bwMode="auto">
              <a:xfrm>
                <a:off x="902" y="650"/>
                <a:ext cx="970" cy="928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21" name="Rectangle 83"/>
              <p:cNvSpPr>
                <a:spLocks noChangeArrowheads="1"/>
              </p:cNvSpPr>
              <p:nvPr/>
            </p:nvSpPr>
            <p:spPr bwMode="auto">
              <a:xfrm>
                <a:off x="922" y="670"/>
                <a:ext cx="930" cy="8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583" name="Group 84"/>
            <p:cNvGrpSpPr>
              <a:grpSpLocks/>
            </p:cNvGrpSpPr>
            <p:nvPr/>
          </p:nvGrpSpPr>
          <p:grpSpPr bwMode="auto">
            <a:xfrm>
              <a:off x="1005" y="744"/>
              <a:ext cx="160" cy="163"/>
              <a:chOff x="1005" y="744"/>
              <a:chExt cx="160" cy="163"/>
            </a:xfrm>
          </p:grpSpPr>
          <p:sp>
            <p:nvSpPr>
              <p:cNvPr id="22617" name="Rectangle 85"/>
              <p:cNvSpPr>
                <a:spLocks noChangeArrowheads="1"/>
              </p:cNvSpPr>
              <p:nvPr/>
            </p:nvSpPr>
            <p:spPr bwMode="auto">
              <a:xfrm>
                <a:off x="1005" y="744"/>
                <a:ext cx="160" cy="16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8" name="Rectangle 86"/>
              <p:cNvSpPr>
                <a:spLocks noChangeArrowheads="1"/>
              </p:cNvSpPr>
              <p:nvPr/>
            </p:nvSpPr>
            <p:spPr bwMode="auto">
              <a:xfrm>
                <a:off x="1021" y="760"/>
                <a:ext cx="128" cy="13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9" name="Rectangle 87"/>
              <p:cNvSpPr>
                <a:spLocks noChangeArrowheads="1"/>
              </p:cNvSpPr>
              <p:nvPr/>
            </p:nvSpPr>
            <p:spPr bwMode="auto">
              <a:xfrm>
                <a:off x="1019" y="758"/>
                <a:ext cx="1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22584" name="Rectangle 88"/>
            <p:cNvSpPr>
              <a:spLocks noChangeArrowheads="1"/>
            </p:cNvSpPr>
            <p:nvPr/>
          </p:nvSpPr>
          <p:spPr bwMode="auto">
            <a:xfrm>
              <a:off x="1184" y="779"/>
              <a:ext cx="6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= Boundary Node</a:t>
              </a:r>
            </a:p>
          </p:txBody>
        </p:sp>
        <p:grpSp>
          <p:nvGrpSpPr>
            <p:cNvPr id="22585" name="Group 89"/>
            <p:cNvGrpSpPr>
              <a:grpSpLocks/>
            </p:cNvGrpSpPr>
            <p:nvPr/>
          </p:nvGrpSpPr>
          <p:grpSpPr bwMode="auto">
            <a:xfrm>
              <a:off x="1015" y="1038"/>
              <a:ext cx="136" cy="139"/>
              <a:chOff x="1015" y="1038"/>
              <a:chExt cx="136" cy="139"/>
            </a:xfrm>
          </p:grpSpPr>
          <p:sp>
            <p:nvSpPr>
              <p:cNvPr id="22615" name="Rectangle 90"/>
              <p:cNvSpPr>
                <a:spLocks noChangeArrowheads="1"/>
              </p:cNvSpPr>
              <p:nvPr/>
            </p:nvSpPr>
            <p:spPr bwMode="auto">
              <a:xfrm>
                <a:off x="1015" y="1038"/>
                <a:ext cx="136" cy="13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6" name="Rectangle 91"/>
              <p:cNvSpPr>
                <a:spLocks noChangeArrowheads="1"/>
              </p:cNvSpPr>
              <p:nvPr/>
            </p:nvSpPr>
            <p:spPr bwMode="auto">
              <a:xfrm>
                <a:off x="1017" y="1040"/>
                <a:ext cx="13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22586" name="Rectangle 92"/>
            <p:cNvSpPr>
              <a:spLocks noChangeArrowheads="1"/>
            </p:cNvSpPr>
            <p:nvPr/>
          </p:nvSpPr>
          <p:spPr bwMode="auto">
            <a:xfrm>
              <a:off x="1176" y="1043"/>
              <a:ext cx="58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= Internal Node</a:t>
              </a:r>
            </a:p>
          </p:txBody>
        </p:sp>
        <p:sp>
          <p:nvSpPr>
            <p:cNvPr id="22587" name="Oval 93"/>
            <p:cNvSpPr>
              <a:spLocks noChangeArrowheads="1"/>
            </p:cNvSpPr>
            <p:nvPr/>
          </p:nvSpPr>
          <p:spPr bwMode="auto">
            <a:xfrm>
              <a:off x="990" y="1338"/>
              <a:ext cx="170" cy="5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88" name="Rectangle 94"/>
            <p:cNvSpPr>
              <a:spLocks noChangeArrowheads="1"/>
            </p:cNvSpPr>
            <p:nvPr/>
          </p:nvSpPr>
          <p:spPr bwMode="auto">
            <a:xfrm>
              <a:off x="1168" y="1299"/>
              <a:ext cx="3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= Branch</a:t>
              </a:r>
            </a:p>
          </p:txBody>
        </p:sp>
        <p:grpSp>
          <p:nvGrpSpPr>
            <p:cNvPr id="22589" name="Group 95"/>
            <p:cNvGrpSpPr>
              <a:grpSpLocks/>
            </p:cNvGrpSpPr>
            <p:nvPr/>
          </p:nvGrpSpPr>
          <p:grpSpPr bwMode="auto">
            <a:xfrm>
              <a:off x="864" y="2009"/>
              <a:ext cx="265" cy="232"/>
              <a:chOff x="864" y="2009"/>
              <a:chExt cx="265" cy="232"/>
            </a:xfrm>
          </p:grpSpPr>
          <p:sp>
            <p:nvSpPr>
              <p:cNvPr id="22613" name="Rectangle 96"/>
              <p:cNvSpPr>
                <a:spLocks noChangeArrowheads="1"/>
              </p:cNvSpPr>
              <p:nvPr/>
            </p:nvSpPr>
            <p:spPr bwMode="auto">
              <a:xfrm>
                <a:off x="864" y="2009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2614" name="Rectangle 97"/>
              <p:cNvSpPr>
                <a:spLocks noChangeArrowheads="1"/>
              </p:cNvSpPr>
              <p:nvPr/>
            </p:nvSpPr>
            <p:spPr bwMode="auto">
              <a:xfrm>
                <a:off x="964" y="2077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22590" name="Group 98"/>
            <p:cNvGrpSpPr>
              <a:grpSpLocks/>
            </p:cNvGrpSpPr>
            <p:nvPr/>
          </p:nvGrpSpPr>
          <p:grpSpPr bwMode="auto">
            <a:xfrm>
              <a:off x="2640" y="2953"/>
              <a:ext cx="257" cy="232"/>
              <a:chOff x="2640" y="2953"/>
              <a:chExt cx="257" cy="232"/>
            </a:xfrm>
          </p:grpSpPr>
          <p:sp>
            <p:nvSpPr>
              <p:cNvPr id="22611" name="Rectangle 99"/>
              <p:cNvSpPr>
                <a:spLocks noChangeArrowheads="1"/>
              </p:cNvSpPr>
              <p:nvPr/>
            </p:nvSpPr>
            <p:spPr bwMode="auto">
              <a:xfrm>
                <a:off x="2640" y="2953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22612" name="Rectangle 100"/>
              <p:cNvSpPr>
                <a:spLocks noChangeArrowheads="1"/>
              </p:cNvSpPr>
              <p:nvPr/>
            </p:nvSpPr>
            <p:spPr bwMode="auto">
              <a:xfrm>
                <a:off x="2732" y="3021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22591" name="Group 101"/>
            <p:cNvGrpSpPr>
              <a:grpSpLocks/>
            </p:cNvGrpSpPr>
            <p:nvPr/>
          </p:nvGrpSpPr>
          <p:grpSpPr bwMode="auto">
            <a:xfrm>
              <a:off x="2616" y="521"/>
              <a:ext cx="265" cy="232"/>
              <a:chOff x="2616" y="521"/>
              <a:chExt cx="265" cy="232"/>
            </a:xfrm>
          </p:grpSpPr>
          <p:sp>
            <p:nvSpPr>
              <p:cNvPr id="22609" name="Rectangle 102"/>
              <p:cNvSpPr>
                <a:spLocks noChangeArrowheads="1"/>
              </p:cNvSpPr>
              <p:nvPr/>
            </p:nvSpPr>
            <p:spPr bwMode="auto">
              <a:xfrm>
                <a:off x="2616" y="521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22610" name="Rectangle 103"/>
              <p:cNvSpPr>
                <a:spLocks noChangeArrowheads="1"/>
              </p:cNvSpPr>
              <p:nvPr/>
            </p:nvSpPr>
            <p:spPr bwMode="auto">
              <a:xfrm>
                <a:off x="2716" y="589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22592" name="Group 104"/>
            <p:cNvGrpSpPr>
              <a:grpSpLocks/>
            </p:cNvGrpSpPr>
            <p:nvPr/>
          </p:nvGrpSpPr>
          <p:grpSpPr bwMode="auto">
            <a:xfrm>
              <a:off x="4592" y="897"/>
              <a:ext cx="787" cy="232"/>
              <a:chOff x="4592" y="897"/>
              <a:chExt cx="787" cy="232"/>
            </a:xfrm>
          </p:grpSpPr>
          <p:sp>
            <p:nvSpPr>
              <p:cNvPr id="22603" name="Rectangle 105"/>
              <p:cNvSpPr>
                <a:spLocks noChangeArrowheads="1"/>
              </p:cNvSpPr>
              <p:nvPr/>
            </p:nvSpPr>
            <p:spPr bwMode="auto">
              <a:xfrm>
                <a:off x="4592" y="897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2604" name="Rectangle 106"/>
              <p:cNvSpPr>
                <a:spLocks noChangeArrowheads="1"/>
              </p:cNvSpPr>
              <p:nvPr/>
            </p:nvSpPr>
            <p:spPr bwMode="auto">
              <a:xfrm>
                <a:off x="4692" y="965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605" name="Rectangle 107"/>
              <p:cNvSpPr>
                <a:spLocks noChangeArrowheads="1"/>
              </p:cNvSpPr>
              <p:nvPr/>
            </p:nvSpPr>
            <p:spPr bwMode="auto">
              <a:xfrm>
                <a:off x="4736" y="897"/>
                <a:ext cx="3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 + O</a:t>
                </a:r>
              </a:p>
            </p:txBody>
          </p:sp>
          <p:sp>
            <p:nvSpPr>
              <p:cNvPr id="22606" name="Rectangle 108"/>
              <p:cNvSpPr>
                <a:spLocks noChangeArrowheads="1"/>
              </p:cNvSpPr>
              <p:nvPr/>
            </p:nvSpPr>
            <p:spPr bwMode="auto">
              <a:xfrm>
                <a:off x="4973" y="965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607" name="Rectangle 109"/>
              <p:cNvSpPr>
                <a:spLocks noChangeArrowheads="1"/>
              </p:cNvSpPr>
              <p:nvPr/>
            </p:nvSpPr>
            <p:spPr bwMode="auto">
              <a:xfrm>
                <a:off x="5017" y="897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 +N</a:t>
                </a:r>
              </a:p>
            </p:txBody>
          </p:sp>
          <p:sp>
            <p:nvSpPr>
              <p:cNvPr id="22608" name="Rectangle 110"/>
              <p:cNvSpPr>
                <a:spLocks noChangeArrowheads="1"/>
              </p:cNvSpPr>
              <p:nvPr/>
            </p:nvSpPr>
            <p:spPr bwMode="auto">
              <a:xfrm>
                <a:off x="5214" y="965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22593" name="Group 111"/>
            <p:cNvGrpSpPr>
              <a:grpSpLocks/>
            </p:cNvGrpSpPr>
            <p:nvPr/>
          </p:nvGrpSpPr>
          <p:grpSpPr bwMode="auto">
            <a:xfrm>
              <a:off x="4624" y="2769"/>
              <a:ext cx="787" cy="232"/>
              <a:chOff x="4624" y="2769"/>
              <a:chExt cx="787" cy="232"/>
            </a:xfrm>
          </p:grpSpPr>
          <p:sp>
            <p:nvSpPr>
              <p:cNvPr id="22597" name="Rectangle 112"/>
              <p:cNvSpPr>
                <a:spLocks noChangeArrowheads="1"/>
              </p:cNvSpPr>
              <p:nvPr/>
            </p:nvSpPr>
            <p:spPr bwMode="auto">
              <a:xfrm>
                <a:off x="4624" y="2769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2598" name="Rectangle 113"/>
              <p:cNvSpPr>
                <a:spLocks noChangeArrowheads="1"/>
              </p:cNvSpPr>
              <p:nvPr/>
            </p:nvSpPr>
            <p:spPr bwMode="auto">
              <a:xfrm>
                <a:off x="4724" y="2837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599" name="Rectangle 114"/>
              <p:cNvSpPr>
                <a:spLocks noChangeArrowheads="1"/>
              </p:cNvSpPr>
              <p:nvPr/>
            </p:nvSpPr>
            <p:spPr bwMode="auto">
              <a:xfrm>
                <a:off x="4768" y="2769"/>
                <a:ext cx="3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 + O</a:t>
                </a:r>
              </a:p>
            </p:txBody>
          </p:sp>
          <p:sp>
            <p:nvSpPr>
              <p:cNvPr id="22600" name="Rectangle 115"/>
              <p:cNvSpPr>
                <a:spLocks noChangeArrowheads="1"/>
              </p:cNvSpPr>
              <p:nvPr/>
            </p:nvSpPr>
            <p:spPr bwMode="auto">
              <a:xfrm>
                <a:off x="5005" y="2837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601" name="Rectangle 116"/>
              <p:cNvSpPr>
                <a:spLocks noChangeArrowheads="1"/>
              </p:cNvSpPr>
              <p:nvPr/>
            </p:nvSpPr>
            <p:spPr bwMode="auto">
              <a:xfrm>
                <a:off x="5049" y="2769"/>
                <a:ext cx="3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</a:rPr>
                  <a:t> +N</a:t>
                </a:r>
              </a:p>
            </p:txBody>
          </p:sp>
          <p:sp>
            <p:nvSpPr>
              <p:cNvPr id="22602" name="Rectangle 117"/>
              <p:cNvSpPr>
                <a:spLocks noChangeArrowheads="1"/>
              </p:cNvSpPr>
              <p:nvPr/>
            </p:nvSpPr>
            <p:spPr bwMode="auto">
              <a:xfrm>
                <a:off x="5246" y="2837"/>
                <a:ext cx="165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22594" name="Line 118"/>
            <p:cNvSpPr>
              <a:spLocks noChangeShapeType="1"/>
            </p:cNvSpPr>
            <p:nvPr/>
          </p:nvSpPr>
          <p:spPr bwMode="auto">
            <a:xfrm flipV="1">
              <a:off x="2493" y="2409"/>
              <a:ext cx="0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119"/>
            <p:cNvSpPr>
              <a:spLocks noChangeShapeType="1"/>
            </p:cNvSpPr>
            <p:nvPr/>
          </p:nvSpPr>
          <p:spPr bwMode="auto">
            <a:xfrm>
              <a:off x="2499" y="693"/>
              <a:ext cx="1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120"/>
            <p:cNvSpPr>
              <a:spLocks noChangeShapeType="1"/>
            </p:cNvSpPr>
            <p:nvPr/>
          </p:nvSpPr>
          <p:spPr bwMode="auto">
            <a:xfrm>
              <a:off x="1599" y="1914"/>
              <a:ext cx="23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4" name="Text Box 121"/>
          <p:cNvSpPr txBox="1">
            <a:spLocks noChangeArrowheads="1"/>
          </p:cNvSpPr>
          <p:nvPr/>
        </p:nvSpPr>
        <p:spPr bwMode="auto">
          <a:xfrm>
            <a:off x="6311900" y="3117850"/>
            <a:ext cx="2506663" cy="2033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GFSSP calculates pressure, temperature, and concentrations at nodes and calculates flow rates through branches.</a:t>
            </a: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59B0-7846-4A0E-85EE-3E43A01BD05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algn="ctr">
              <a:defRPr/>
            </a:pPr>
            <a:endParaRPr lang="en-US"/>
          </a:p>
          <a:p>
            <a:pPr algn="ctr">
              <a:defRPr/>
            </a:pPr>
            <a:endParaRPr lang="en-US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Program Structure</a:t>
            </a:r>
          </a:p>
        </p:txBody>
      </p:sp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242888" y="1873250"/>
            <a:ext cx="8153400" cy="4191000"/>
            <a:chOff x="153" y="1180"/>
            <a:chExt cx="5136" cy="264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1737" y="1708"/>
              <a:ext cx="1728" cy="8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977" y="3004"/>
              <a:ext cx="1200" cy="4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153" y="2716"/>
              <a:ext cx="1584" cy="9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3705" y="2140"/>
              <a:ext cx="1584" cy="16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230" y="1420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Graphical User Interface (VTASC)</a:t>
              </a:r>
            </a:p>
          </p:txBody>
        </p:sp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1977" y="1180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Solver &amp; Property Module</a:t>
              </a:r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3849" y="1420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User Subroutines</a:t>
              </a:r>
              <a:endParaRPr lang="en-US" sz="2000" b="1"/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816" y="2160"/>
              <a:ext cx="100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Input Data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/>
                <a:t>File</a:t>
              </a:r>
              <a:endParaRPr lang="en-US" sz="1600"/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3408" y="18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New Physics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3801" y="2140"/>
              <a:ext cx="1392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Time dependent 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/>
                <a:t>   process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non-linear boundary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/>
                <a:t>  conditions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External source term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Customized output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New resistance / fluid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/>
                <a:t>  option</a:t>
              </a:r>
              <a:endParaRPr lang="en-US" sz="2000"/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2025" y="3100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Output Data File</a:t>
              </a:r>
              <a:endParaRPr lang="en-US"/>
            </a:p>
          </p:txBody>
        </p:sp>
        <p:sp>
          <p:nvSpPr>
            <p:cNvPr id="23569" name="Text Box 15"/>
            <p:cNvSpPr txBox="1">
              <a:spLocks noChangeArrowheads="1"/>
            </p:cNvSpPr>
            <p:nvPr/>
          </p:nvSpPr>
          <p:spPr bwMode="auto">
            <a:xfrm>
              <a:off x="1833" y="1804"/>
              <a:ext cx="15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Equation Generator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Equation Solver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Fluid Property Program</a:t>
              </a:r>
            </a:p>
          </p:txBody>
        </p:sp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 flipV="1">
              <a:off x="969" y="214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969" y="214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"/>
            <p:cNvSpPr>
              <a:spLocks noChangeShapeType="1"/>
            </p:cNvSpPr>
            <p:nvPr/>
          </p:nvSpPr>
          <p:spPr bwMode="auto">
            <a:xfrm>
              <a:off x="2553" y="2524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9"/>
            <p:cNvSpPr>
              <a:spLocks noChangeShapeType="1"/>
            </p:cNvSpPr>
            <p:nvPr/>
          </p:nvSpPr>
          <p:spPr bwMode="auto">
            <a:xfrm>
              <a:off x="3465" y="1804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20"/>
            <p:cNvSpPr>
              <a:spLocks noChangeShapeType="1"/>
            </p:cNvSpPr>
            <p:nvPr/>
          </p:nvSpPr>
          <p:spPr bwMode="auto">
            <a:xfrm>
              <a:off x="4377" y="1804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Text Box 21"/>
            <p:cNvSpPr txBox="1">
              <a:spLocks noChangeArrowheads="1"/>
            </p:cNvSpPr>
            <p:nvPr/>
          </p:nvSpPr>
          <p:spPr bwMode="auto">
            <a:xfrm>
              <a:off x="171" y="2766"/>
              <a:ext cx="1630" cy="6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Creates Flow Circuit 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Runs GFSSP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400"/>
                <a:t> Displays results graphically</a:t>
              </a:r>
            </a:p>
          </p:txBody>
        </p:sp>
        <p:sp>
          <p:nvSpPr>
            <p:cNvPr id="23576" name="Line 22"/>
            <p:cNvSpPr>
              <a:spLocks noChangeShapeType="1"/>
            </p:cNvSpPr>
            <p:nvPr/>
          </p:nvSpPr>
          <p:spPr bwMode="auto">
            <a:xfrm flipH="1">
              <a:off x="1736" y="3245"/>
              <a:ext cx="243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7894130-9877-40CD-ABB2-55A9D3A29B10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Calibri" pitchFamily="34" charset="0"/>
              </a:rPr>
              <a:t>Mathematical Closure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85800" y="16002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</a:pPr>
            <a:endParaRPr lang="en-US" sz="2000" b="1" u="sng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endParaRPr lang="en-US" sz="2000" b="1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endParaRPr lang="en-US" sz="200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 sz="2000" b="1" u="sng">
                <a:latin typeface="Calibri" pitchFamily="34" charset="0"/>
              </a:rPr>
              <a:t>Unknown Variables</a:t>
            </a:r>
            <a:r>
              <a:rPr lang="en-US" sz="2000" b="1">
                <a:latin typeface="Calibri" pitchFamily="34" charset="0"/>
              </a:rPr>
              <a:t>	</a:t>
            </a:r>
            <a:r>
              <a:rPr lang="en-US" sz="2000" b="1" u="sng">
                <a:latin typeface="Calibri" pitchFamily="34" charset="0"/>
              </a:rPr>
              <a:t>Available Equations to Solve</a:t>
            </a:r>
            <a:endParaRPr lang="en-US" sz="2000" b="1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endParaRPr lang="en-US" sz="200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 sz="2000">
                <a:latin typeface="Calibri" pitchFamily="34" charset="0"/>
              </a:rPr>
              <a:t>1. </a:t>
            </a:r>
            <a:r>
              <a:rPr lang="en-US">
                <a:latin typeface="Calibri" pitchFamily="34" charset="0"/>
              </a:rPr>
              <a:t>Pressure		1. Mass Conservation Equation</a:t>
            </a:r>
          </a:p>
          <a:p>
            <a:pPr marL="342900" indent="-342900" eaLnBrk="0" hangingPunct="0">
              <a:lnSpc>
                <a:spcPct val="80000"/>
              </a:lnSpc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2. Flowrate		2. Momentum Conservation Equation</a:t>
            </a:r>
          </a:p>
          <a:p>
            <a:pPr marL="342900" indent="-342900" eaLnBrk="0" hangingPunct="0">
              <a:lnSpc>
                <a:spcPct val="80000"/>
              </a:lnSpc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3. Fluid Temperature	3. Energy Conservation Equation of Fluid</a:t>
            </a:r>
          </a:p>
          <a:p>
            <a:pPr marL="342900" indent="-342900" eaLnBrk="0" hangingPunct="0">
              <a:lnSpc>
                <a:spcPct val="80000"/>
              </a:lnSpc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4. Solid Temperature	4. Energy Conservation Equation of Solid</a:t>
            </a:r>
          </a:p>
          <a:p>
            <a:pPr marL="342900" indent="-342900" eaLnBrk="0" hangingPunct="0">
              <a:lnSpc>
                <a:spcPct val="80000"/>
              </a:lnSpc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5. Specie Concentrations	5. Conservation Equations for Mass Fraction of Species</a:t>
            </a:r>
          </a:p>
          <a:p>
            <a:pPr marL="342900" indent="-342900" eaLnBrk="0" hangingPunct="0">
              <a:lnSpc>
                <a:spcPct val="80000"/>
              </a:lnSpc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</a:pPr>
            <a:r>
              <a:rPr lang="en-US">
                <a:latin typeface="Calibri" pitchFamily="34" charset="0"/>
              </a:rPr>
              <a:t>6. Mass			6. Thermodynamic Equation of State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0D5F-9B79-47EE-B4E7-F13059B7F1A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68325" y="5661025"/>
            <a:ext cx="1905000" cy="457200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133600" y="381000"/>
            <a:ext cx="4624388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Graphical User Interface</a:t>
            </a:r>
          </a:p>
        </p:txBody>
      </p:sp>
      <p:pic>
        <p:nvPicPr>
          <p:cNvPr id="25605" name="Picture 5" descr="ex15node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50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1AEB-8D3A-4C8C-ADD4-779D31780B0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>
                <a:cs typeface="Arial" charset="0"/>
              </a:rPr>
              <a:t>Capabilities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Steady or unsteady flow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Compressible or incompressible flow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Single fluid or mixture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25 flow resistance and 33 fluid options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Options for new components and physics through User Subroutine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Options for new fluid through table look-up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Conjugate Heat Transfer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Interface with Thermal Analysis Code, SINDA-G/PATRAN</a:t>
            </a:r>
          </a:p>
          <a:p>
            <a:pPr marL="285750" indent="-28575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</a:rPr>
              <a:t>Translator of SINDA/Fluint Model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1563</Words>
  <Application>Microsoft Office PowerPoint</Application>
  <PresentationFormat>On-screen Show (4:3)</PresentationFormat>
  <Paragraphs>261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Equation</vt:lpstr>
      <vt:lpstr>Chart</vt:lpstr>
      <vt:lpstr>Generalized Fluid System Simulation Program (GFSSP) Version 6 – General Purpose Thermo-Fluid Network Analysis Software </vt:lpstr>
      <vt:lpstr>Content</vt:lpstr>
      <vt:lpstr>Introduction</vt:lpstr>
      <vt:lpstr>Development History </vt:lpstr>
      <vt:lpstr>Slide 5</vt:lpstr>
      <vt:lpstr>Slide 6</vt:lpstr>
      <vt:lpstr>Slide 7</vt:lpstr>
      <vt:lpstr>Slide 8</vt:lpstr>
      <vt:lpstr>Slide 9</vt:lpstr>
      <vt:lpstr>Additional Capabilities of Version 6 </vt:lpstr>
      <vt:lpstr>Fluid Mixture Option with Phase Change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Pressure Regulator Model with Forward Looking Algorithm</vt:lpstr>
      <vt:lpstr>Backward &amp; Forward Differencing Algorithm</vt:lpstr>
      <vt:lpstr>Application of Forward Looking Algorithm</vt:lpstr>
      <vt:lpstr>Slide 22</vt:lpstr>
      <vt:lpstr>Fixed Flow Option</vt:lpstr>
      <vt:lpstr>Slide 24</vt:lpstr>
      <vt:lpstr>Slide 25</vt:lpstr>
      <vt:lpstr>Slide 26</vt:lpstr>
      <vt:lpstr>Slide 27</vt:lpstr>
      <vt:lpstr>Two-dimensional Navier-Stokes Solver </vt:lpstr>
      <vt:lpstr>Slide 29</vt:lpstr>
      <vt:lpstr>Slide 30</vt:lpstr>
      <vt:lpstr>Concluding Remarks</vt:lpstr>
      <vt:lpstr>Acknowledgement</vt:lpstr>
      <vt:lpstr>References</vt:lpstr>
      <vt:lpstr>References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Fluid System Simulation Program (GFSSP) Version 6 – General Purpose Thermo-Fluid Network Analysis Software </dc:title>
  <dc:creator>Administrator</dc:creator>
  <cp:lastModifiedBy>Administrator</cp:lastModifiedBy>
  <cp:revision>20</cp:revision>
  <dcterms:created xsi:type="dcterms:W3CDTF">2011-07-14T14:17:33Z</dcterms:created>
  <dcterms:modified xsi:type="dcterms:W3CDTF">2011-07-21T19:08:43Z</dcterms:modified>
</cp:coreProperties>
</file>