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Default Extension="vml" ContentType="application/vnd.openxmlformats-officedocument.vmlDrawing"/>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3" r:id="rId1"/>
    <p:sldMasterId id="2147483683" r:id="rId2"/>
  </p:sldMasterIdLst>
  <p:notesMasterIdLst>
    <p:notesMasterId r:id="rId188"/>
  </p:notesMasterIdLst>
  <p:handoutMasterIdLst>
    <p:handoutMasterId r:id="rId189"/>
  </p:handoutMasterIdLst>
  <p:sldIdLst>
    <p:sldId id="748" r:id="rId3"/>
    <p:sldId id="658" r:id="rId4"/>
    <p:sldId id="657" r:id="rId5"/>
    <p:sldId id="615" r:id="rId6"/>
    <p:sldId id="616" r:id="rId7"/>
    <p:sldId id="617" r:id="rId8"/>
    <p:sldId id="618" r:id="rId9"/>
    <p:sldId id="619" r:id="rId10"/>
    <p:sldId id="621" r:id="rId11"/>
    <p:sldId id="622" r:id="rId12"/>
    <p:sldId id="623" r:id="rId13"/>
    <p:sldId id="624" r:id="rId14"/>
    <p:sldId id="630" r:id="rId15"/>
    <p:sldId id="654" r:id="rId16"/>
    <p:sldId id="655" r:id="rId17"/>
    <p:sldId id="656" r:id="rId18"/>
    <p:sldId id="632" r:id="rId19"/>
    <p:sldId id="633" r:id="rId20"/>
    <p:sldId id="634" r:id="rId21"/>
    <p:sldId id="635" r:id="rId22"/>
    <p:sldId id="636" r:id="rId23"/>
    <p:sldId id="637" r:id="rId24"/>
    <p:sldId id="638" r:id="rId25"/>
    <p:sldId id="639" r:id="rId26"/>
    <p:sldId id="640" r:id="rId27"/>
    <p:sldId id="641" r:id="rId28"/>
    <p:sldId id="703" r:id="rId29"/>
    <p:sldId id="704" r:id="rId30"/>
    <p:sldId id="705" r:id="rId31"/>
    <p:sldId id="706" r:id="rId32"/>
    <p:sldId id="707" r:id="rId33"/>
    <p:sldId id="709" r:id="rId34"/>
    <p:sldId id="711" r:id="rId35"/>
    <p:sldId id="712" r:id="rId36"/>
    <p:sldId id="710" r:id="rId37"/>
    <p:sldId id="713" r:id="rId38"/>
    <p:sldId id="714" r:id="rId39"/>
    <p:sldId id="715" r:id="rId40"/>
    <p:sldId id="716" r:id="rId41"/>
    <p:sldId id="717" r:id="rId42"/>
    <p:sldId id="718" r:id="rId43"/>
    <p:sldId id="719" r:id="rId44"/>
    <p:sldId id="720" r:id="rId45"/>
    <p:sldId id="721" r:id="rId46"/>
    <p:sldId id="722" r:id="rId47"/>
    <p:sldId id="723" r:id="rId48"/>
    <p:sldId id="724" r:id="rId49"/>
    <p:sldId id="725" r:id="rId50"/>
    <p:sldId id="726" r:id="rId51"/>
    <p:sldId id="727" r:id="rId52"/>
    <p:sldId id="728" r:id="rId53"/>
    <p:sldId id="729" r:id="rId54"/>
    <p:sldId id="730" r:id="rId55"/>
    <p:sldId id="731" r:id="rId56"/>
    <p:sldId id="732" r:id="rId57"/>
    <p:sldId id="733" r:id="rId58"/>
    <p:sldId id="734" r:id="rId59"/>
    <p:sldId id="735" r:id="rId60"/>
    <p:sldId id="736" r:id="rId61"/>
    <p:sldId id="737" r:id="rId62"/>
    <p:sldId id="738" r:id="rId63"/>
    <p:sldId id="739" r:id="rId64"/>
    <p:sldId id="740" r:id="rId65"/>
    <p:sldId id="741" r:id="rId66"/>
    <p:sldId id="742" r:id="rId67"/>
    <p:sldId id="743" r:id="rId68"/>
    <p:sldId id="744" r:id="rId69"/>
    <p:sldId id="745" r:id="rId70"/>
    <p:sldId id="746" r:id="rId71"/>
    <p:sldId id="642" r:id="rId72"/>
    <p:sldId id="387" r:id="rId73"/>
    <p:sldId id="424" r:id="rId74"/>
    <p:sldId id="425" r:id="rId75"/>
    <p:sldId id="426" r:id="rId76"/>
    <p:sldId id="427" r:id="rId77"/>
    <p:sldId id="428" r:id="rId78"/>
    <p:sldId id="429" r:id="rId79"/>
    <p:sldId id="586" r:id="rId80"/>
    <p:sldId id="421" r:id="rId81"/>
    <p:sldId id="497" r:id="rId82"/>
    <p:sldId id="589" r:id="rId83"/>
    <p:sldId id="581" r:id="rId84"/>
    <p:sldId id="582" r:id="rId85"/>
    <p:sldId id="580" r:id="rId86"/>
    <p:sldId id="447" r:id="rId87"/>
    <p:sldId id="606" r:id="rId88"/>
    <p:sldId id="498" r:id="rId89"/>
    <p:sldId id="499" r:id="rId90"/>
    <p:sldId id="500" r:id="rId91"/>
    <p:sldId id="501" r:id="rId92"/>
    <p:sldId id="502" r:id="rId93"/>
    <p:sldId id="503" r:id="rId94"/>
    <p:sldId id="504" r:id="rId95"/>
    <p:sldId id="505" r:id="rId96"/>
    <p:sldId id="506" r:id="rId97"/>
    <p:sldId id="507" r:id="rId98"/>
    <p:sldId id="508" r:id="rId99"/>
    <p:sldId id="510" r:id="rId100"/>
    <p:sldId id="511" r:id="rId101"/>
    <p:sldId id="512" r:id="rId102"/>
    <p:sldId id="513" r:id="rId103"/>
    <p:sldId id="514" r:id="rId104"/>
    <p:sldId id="515" r:id="rId105"/>
    <p:sldId id="516" r:id="rId106"/>
    <p:sldId id="520" r:id="rId107"/>
    <p:sldId id="521" r:id="rId108"/>
    <p:sldId id="522" r:id="rId109"/>
    <p:sldId id="523" r:id="rId110"/>
    <p:sldId id="524" r:id="rId111"/>
    <p:sldId id="525" r:id="rId112"/>
    <p:sldId id="526" r:id="rId113"/>
    <p:sldId id="527" r:id="rId114"/>
    <p:sldId id="528" r:id="rId115"/>
    <p:sldId id="529" r:id="rId116"/>
    <p:sldId id="530" r:id="rId117"/>
    <p:sldId id="534" r:id="rId118"/>
    <p:sldId id="535" r:id="rId119"/>
    <p:sldId id="536" r:id="rId120"/>
    <p:sldId id="598" r:id="rId121"/>
    <p:sldId id="599" r:id="rId122"/>
    <p:sldId id="600" r:id="rId123"/>
    <p:sldId id="659" r:id="rId124"/>
    <p:sldId id="539" r:id="rId125"/>
    <p:sldId id="540" r:id="rId126"/>
    <p:sldId id="541" r:id="rId127"/>
    <p:sldId id="542" r:id="rId128"/>
    <p:sldId id="608" r:id="rId129"/>
    <p:sldId id="546" r:id="rId130"/>
    <p:sldId id="547" r:id="rId131"/>
    <p:sldId id="548" r:id="rId132"/>
    <p:sldId id="549" r:id="rId133"/>
    <p:sldId id="550" r:id="rId134"/>
    <p:sldId id="551" r:id="rId135"/>
    <p:sldId id="552" r:id="rId136"/>
    <p:sldId id="553" r:id="rId137"/>
    <p:sldId id="554" r:id="rId138"/>
    <p:sldId id="579" r:id="rId139"/>
    <p:sldId id="556" r:id="rId140"/>
    <p:sldId id="687" r:id="rId141"/>
    <p:sldId id="601" r:id="rId142"/>
    <p:sldId id="692" r:id="rId143"/>
    <p:sldId id="671" r:id="rId144"/>
    <p:sldId id="672" r:id="rId145"/>
    <p:sldId id="673" r:id="rId146"/>
    <p:sldId id="674" r:id="rId147"/>
    <p:sldId id="675" r:id="rId148"/>
    <p:sldId id="676" r:id="rId149"/>
    <p:sldId id="678" r:id="rId150"/>
    <p:sldId id="677" r:id="rId151"/>
    <p:sldId id="666" r:id="rId152"/>
    <p:sldId id="603" r:id="rId153"/>
    <p:sldId id="602" r:id="rId154"/>
    <p:sldId id="693" r:id="rId155"/>
    <p:sldId id="696" r:id="rId156"/>
    <p:sldId id="701" r:id="rId157"/>
    <p:sldId id="702" r:id="rId158"/>
    <p:sldId id="700" r:id="rId159"/>
    <p:sldId id="697" r:id="rId160"/>
    <p:sldId id="698" r:id="rId161"/>
    <p:sldId id="574" r:id="rId162"/>
    <p:sldId id="567" r:id="rId163"/>
    <p:sldId id="694" r:id="rId164"/>
    <p:sldId id="695" r:id="rId165"/>
    <p:sldId id="561" r:id="rId166"/>
    <p:sldId id="562" r:id="rId167"/>
    <p:sldId id="563" r:id="rId168"/>
    <p:sldId id="564" r:id="rId169"/>
    <p:sldId id="568" r:id="rId170"/>
    <p:sldId id="569" r:id="rId171"/>
    <p:sldId id="570" r:id="rId172"/>
    <p:sldId id="571" r:id="rId173"/>
    <p:sldId id="572" r:id="rId174"/>
    <p:sldId id="648" r:id="rId175"/>
    <p:sldId id="689" r:id="rId176"/>
    <p:sldId id="649" r:id="rId177"/>
    <p:sldId id="679" r:id="rId178"/>
    <p:sldId id="680" r:id="rId179"/>
    <p:sldId id="681" r:id="rId180"/>
    <p:sldId id="750" r:id="rId181"/>
    <p:sldId id="653" r:id="rId182"/>
    <p:sldId id="643" r:id="rId183"/>
    <p:sldId id="652" r:id="rId184"/>
    <p:sldId id="688" r:id="rId185"/>
    <p:sldId id="752" r:id="rId186"/>
    <p:sldId id="747" r:id="rId187"/>
  </p:sldIdLst>
  <p:sldSz cx="9144000" cy="6858000" type="screen4x3"/>
  <p:notesSz cx="7315200" cy="9601200"/>
  <p:embeddedFontLst>
    <p:embeddedFont>
      <p:font typeface="Calibri" pitchFamily="34" charset="0"/>
      <p:regular r:id="rId190"/>
      <p:bold r:id="rId191"/>
      <p:italic r:id="rId192"/>
      <p:boldItalic r:id="rId193"/>
    </p:embeddedFont>
  </p:embeddedFont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CC0000"/>
    </p:penClr>
  </p:showPr>
  <p:clrMru>
    <a:srgbClr val="3333FF"/>
    <a:srgbClr val="FF9900"/>
    <a:srgbClr val="FFFFCC"/>
    <a:srgbClr val="FFFF99"/>
    <a:srgbClr val="FF0000"/>
    <a:srgbClr val="008000"/>
    <a:srgbClr val="CC0000"/>
    <a:srgbClr val="000000"/>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85809" autoAdjust="0"/>
  </p:normalViewPr>
  <p:slideViewPr>
    <p:cSldViewPr snapToGrid="0">
      <p:cViewPr varScale="1">
        <p:scale>
          <a:sx n="93" d="100"/>
          <a:sy n="93" d="100"/>
        </p:scale>
        <p:origin x="-402"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4776"/>
    </p:cViewPr>
  </p:sorterViewPr>
  <p:notesViewPr>
    <p:cSldViewPr snapToGrid="0">
      <p:cViewPr>
        <p:scale>
          <a:sx n="200" d="100"/>
          <a:sy n="200" d="100"/>
        </p:scale>
        <p:origin x="-1020" y="1026"/>
      </p:cViewPr>
      <p:guideLst>
        <p:guide orient="horz" pos="3024"/>
        <p:guide pos="2304"/>
      </p:guideLst>
    </p:cSldViewPr>
  </p:notesViewPr>
  <p:gridSpacing cx="77716063" cy="77716063"/>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91" Type="http://schemas.openxmlformats.org/officeDocument/2006/relationships/font" Target="fonts/font2.fntdata"/><Relationship Id="rId196"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font" Target="fonts/font3.fntdata"/><Relationship Id="rId197"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93" Type="http://schemas.openxmlformats.org/officeDocument/2006/relationships/font" Target="fonts/font4.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viewProps" Target="viewProps.xml"/><Relationship Id="rId190" Type="http://schemas.openxmlformats.org/officeDocument/2006/relationships/font" Target="fonts/font1.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s>
</file>

<file path=ppt/_rels/viewProps.xml.rels><?xml version="1.0" encoding="UTF-8" standalone="yes"?>
<Relationships xmlns="http://schemas.openxmlformats.org/package/2006/relationships"><Relationship Id="rId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image" Target="../media/image10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2.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3170138" cy="480060"/>
          </a:xfrm>
          <a:prstGeom prst="rect">
            <a:avLst/>
          </a:prstGeom>
          <a:noFill/>
          <a:ln w="9525">
            <a:noFill/>
            <a:miter lim="800000"/>
            <a:headEnd/>
            <a:tailEnd/>
          </a:ln>
          <a:effectLst/>
        </p:spPr>
        <p:txBody>
          <a:bodyPr vert="horz" wrap="square" lIns="93763" tIns="46881" rIns="93763" bIns="46881"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6563" name="Rectangle 3"/>
          <p:cNvSpPr>
            <a:spLocks noGrp="1" noChangeArrowheads="1"/>
          </p:cNvSpPr>
          <p:nvPr>
            <p:ph type="dt" sz="quarter" idx="1"/>
          </p:nvPr>
        </p:nvSpPr>
        <p:spPr bwMode="auto">
          <a:xfrm>
            <a:off x="4143427" y="0"/>
            <a:ext cx="3170138" cy="480060"/>
          </a:xfrm>
          <a:prstGeom prst="rect">
            <a:avLst/>
          </a:prstGeom>
          <a:noFill/>
          <a:ln w="9525">
            <a:noFill/>
            <a:miter lim="800000"/>
            <a:headEnd/>
            <a:tailEnd/>
          </a:ln>
          <a:effectLst/>
        </p:spPr>
        <p:txBody>
          <a:bodyPr vert="horz" wrap="square" lIns="93763" tIns="46881" rIns="93763" bIns="46881"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66564" name="Rectangle 4"/>
          <p:cNvSpPr>
            <a:spLocks noGrp="1" noChangeArrowheads="1"/>
          </p:cNvSpPr>
          <p:nvPr>
            <p:ph type="ftr" sz="quarter" idx="2"/>
          </p:nvPr>
        </p:nvSpPr>
        <p:spPr bwMode="auto">
          <a:xfrm>
            <a:off x="1" y="9119519"/>
            <a:ext cx="3170138" cy="480060"/>
          </a:xfrm>
          <a:prstGeom prst="rect">
            <a:avLst/>
          </a:prstGeom>
          <a:noFill/>
          <a:ln w="9525">
            <a:noFill/>
            <a:miter lim="800000"/>
            <a:headEnd/>
            <a:tailEnd/>
          </a:ln>
          <a:effectLst/>
        </p:spPr>
        <p:txBody>
          <a:bodyPr vert="horz" wrap="square" lIns="93763" tIns="46881" rIns="93763" bIns="46881"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6565" name="Rectangle 5"/>
          <p:cNvSpPr>
            <a:spLocks noGrp="1" noChangeArrowheads="1"/>
          </p:cNvSpPr>
          <p:nvPr>
            <p:ph type="sldNum" sz="quarter" idx="3"/>
          </p:nvPr>
        </p:nvSpPr>
        <p:spPr bwMode="auto">
          <a:xfrm>
            <a:off x="4143427" y="9119519"/>
            <a:ext cx="3170138" cy="480060"/>
          </a:xfrm>
          <a:prstGeom prst="rect">
            <a:avLst/>
          </a:prstGeom>
          <a:noFill/>
          <a:ln w="9525">
            <a:noFill/>
            <a:miter lim="800000"/>
            <a:headEnd/>
            <a:tailEnd/>
          </a:ln>
          <a:effectLst/>
        </p:spPr>
        <p:txBody>
          <a:bodyPr vert="horz" wrap="square" lIns="93763" tIns="46881" rIns="93763" bIns="46881" numCol="1" anchor="b" anchorCtr="0" compatLnSpc="1">
            <a:prstTxWarp prst="textNoShape">
              <a:avLst/>
            </a:prstTxWarp>
          </a:bodyPr>
          <a:lstStyle>
            <a:lvl1pPr algn="r" eaLnBrk="1" hangingPunct="1">
              <a:defRPr sz="1200">
                <a:latin typeface="Arial" pitchFamily="34" charset="0"/>
              </a:defRPr>
            </a:lvl1pPr>
          </a:lstStyle>
          <a:p>
            <a:pPr>
              <a:defRPr/>
            </a:pPr>
            <a:fld id="{42A124AF-CDFF-4089-9A8C-A50BE5B429F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3170138" cy="480060"/>
          </a:xfrm>
          <a:prstGeom prst="rect">
            <a:avLst/>
          </a:prstGeom>
          <a:noFill/>
          <a:ln w="9525">
            <a:noFill/>
            <a:miter lim="800000"/>
            <a:headEnd/>
            <a:tailEnd/>
          </a:ln>
          <a:effectLst/>
        </p:spPr>
        <p:txBody>
          <a:bodyPr vert="horz" wrap="square" lIns="93763" tIns="46881" rIns="93763" bIns="46881" numCol="1" anchor="t" anchorCtr="0" compatLnSpc="1">
            <a:prstTxWarp prst="textNoShape">
              <a:avLst/>
            </a:prstTxWarp>
          </a:bodyPr>
          <a:lstStyle>
            <a:lvl1pPr eaLnBrk="1" hangingPunct="1">
              <a:defRPr sz="1200">
                <a:latin typeface="Arial" pitchFamily="34" charset="0"/>
              </a:defRPr>
            </a:lvl1pPr>
          </a:lstStyle>
          <a:p>
            <a:pPr>
              <a:defRPr/>
            </a:pPr>
            <a:endParaRPr lang="en-US" dirty="0"/>
          </a:p>
        </p:txBody>
      </p:sp>
      <p:sp>
        <p:nvSpPr>
          <p:cNvPr id="13315" name="Rectangle 3"/>
          <p:cNvSpPr>
            <a:spLocks noGrp="1" noChangeArrowheads="1"/>
          </p:cNvSpPr>
          <p:nvPr>
            <p:ph type="dt" idx="1"/>
          </p:nvPr>
        </p:nvSpPr>
        <p:spPr bwMode="auto">
          <a:xfrm>
            <a:off x="4143427" y="0"/>
            <a:ext cx="3170138" cy="480060"/>
          </a:xfrm>
          <a:prstGeom prst="rect">
            <a:avLst/>
          </a:prstGeom>
          <a:noFill/>
          <a:ln w="9525">
            <a:noFill/>
            <a:miter lim="800000"/>
            <a:headEnd/>
            <a:tailEnd/>
          </a:ln>
          <a:effectLst/>
        </p:spPr>
        <p:txBody>
          <a:bodyPr vert="horz" wrap="square" lIns="93763" tIns="46881" rIns="93763" bIns="46881" numCol="1" anchor="t" anchorCtr="0" compatLnSpc="1">
            <a:prstTxWarp prst="textNoShape">
              <a:avLst/>
            </a:prstTxWarp>
          </a:bodyPr>
          <a:lstStyle>
            <a:lvl1pPr algn="r" eaLnBrk="1" hangingPunct="1">
              <a:defRPr sz="1200">
                <a:latin typeface="Arial" pitchFamily="34" charset="0"/>
              </a:defRPr>
            </a:lvl1pPr>
          </a:lstStyle>
          <a:p>
            <a:pPr>
              <a:defRPr/>
            </a:pPr>
            <a:endParaRPr lang="en-US" dirty="0"/>
          </a:p>
        </p:txBody>
      </p:sp>
      <p:sp>
        <p:nvSpPr>
          <p:cNvPr id="62468" name="Rectangle 4"/>
          <p:cNvSpPr>
            <a:spLocks noGrp="1" noRot="1" noChangeAspect="1" noChangeArrowheads="1" noTextEdit="1"/>
          </p:cNvSpPr>
          <p:nvPr>
            <p:ph type="sldImg" idx="2"/>
          </p:nvPr>
        </p:nvSpPr>
        <p:spPr bwMode="auto">
          <a:xfrm>
            <a:off x="687388" y="373063"/>
            <a:ext cx="6227762" cy="4670425"/>
          </a:xfrm>
          <a:prstGeom prst="rect">
            <a:avLst/>
          </a:prstGeom>
          <a:noFill/>
          <a:ln w="9525">
            <a:solidFill>
              <a:schemeClr val="tx1"/>
            </a:solidFill>
            <a:miter lim="800000"/>
            <a:headEnd/>
            <a:tailEnd/>
          </a:ln>
        </p:spPr>
      </p:sp>
      <p:sp>
        <p:nvSpPr>
          <p:cNvPr id="13317" name="Rectangle 5"/>
          <p:cNvSpPr>
            <a:spLocks noGrp="1" noChangeArrowheads="1"/>
          </p:cNvSpPr>
          <p:nvPr>
            <p:ph type="body" sz="quarter" idx="3"/>
          </p:nvPr>
        </p:nvSpPr>
        <p:spPr bwMode="auto">
          <a:xfrm>
            <a:off x="659546" y="5136318"/>
            <a:ext cx="6284529" cy="4016934"/>
          </a:xfrm>
          <a:prstGeom prst="rect">
            <a:avLst/>
          </a:prstGeom>
          <a:noFill/>
          <a:ln w="9525">
            <a:noFill/>
            <a:miter lim="800000"/>
            <a:headEnd/>
            <a:tailEnd/>
          </a:ln>
          <a:effectLst/>
        </p:spPr>
        <p:txBody>
          <a:bodyPr vert="horz" wrap="square" lIns="0" tIns="46881" rIns="0" bIns="4688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8" name="Rectangle 6"/>
          <p:cNvSpPr>
            <a:spLocks noGrp="1" noChangeArrowheads="1"/>
          </p:cNvSpPr>
          <p:nvPr>
            <p:ph type="ftr" sz="quarter" idx="4"/>
          </p:nvPr>
        </p:nvSpPr>
        <p:spPr bwMode="auto">
          <a:xfrm>
            <a:off x="1" y="9119519"/>
            <a:ext cx="3170138" cy="480060"/>
          </a:xfrm>
          <a:prstGeom prst="rect">
            <a:avLst/>
          </a:prstGeom>
          <a:noFill/>
          <a:ln w="9525">
            <a:noFill/>
            <a:miter lim="800000"/>
            <a:headEnd/>
            <a:tailEnd/>
          </a:ln>
          <a:effectLst/>
        </p:spPr>
        <p:txBody>
          <a:bodyPr vert="horz" wrap="square" lIns="93763" tIns="46881" rIns="93763" bIns="46881"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3319" name="Rectangle 7"/>
          <p:cNvSpPr>
            <a:spLocks noGrp="1" noChangeArrowheads="1"/>
          </p:cNvSpPr>
          <p:nvPr>
            <p:ph type="sldNum" sz="quarter" idx="5"/>
          </p:nvPr>
        </p:nvSpPr>
        <p:spPr bwMode="auto">
          <a:xfrm>
            <a:off x="4143427" y="9119519"/>
            <a:ext cx="3170138" cy="480060"/>
          </a:xfrm>
          <a:prstGeom prst="rect">
            <a:avLst/>
          </a:prstGeom>
          <a:noFill/>
          <a:ln w="9525">
            <a:noFill/>
            <a:miter lim="800000"/>
            <a:headEnd/>
            <a:tailEnd/>
          </a:ln>
          <a:effectLst/>
        </p:spPr>
        <p:txBody>
          <a:bodyPr vert="horz" wrap="square" lIns="93763" tIns="46881" rIns="93763" bIns="46881" numCol="1" anchor="b" anchorCtr="0" compatLnSpc="1">
            <a:prstTxWarp prst="textNoShape">
              <a:avLst/>
            </a:prstTxWarp>
          </a:bodyPr>
          <a:lstStyle>
            <a:lvl1pPr algn="r" eaLnBrk="1" hangingPunct="1">
              <a:defRPr sz="1200">
                <a:latin typeface="Arial" pitchFamily="34" charset="0"/>
              </a:defRPr>
            </a:lvl1pPr>
          </a:lstStyle>
          <a:p>
            <a:pPr>
              <a:defRPr/>
            </a:pPr>
            <a:fld id="{01100338-73E0-42A4-B9B1-99892CA525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3" Type="http://schemas.openxmlformats.org/officeDocument/2006/relationships/hyperlink" Target="mailto:stathelp@statease.com" TargetMode="External"/><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tatease.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www.statease.com/news/news0405.pdf"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www.statease.com/pubs/aqc2004.pdf"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BF41E61-A09F-43E4-892C-6817D9602863}" type="slidenum">
              <a:rPr lang="en-US" smtClean="0"/>
              <a:pPr/>
              <a:t>2</a:t>
            </a:fld>
            <a:endParaRPr lang="en-US" smtClean="0"/>
          </a:p>
        </p:txBody>
      </p:sp>
      <p:sp>
        <p:nvSpPr>
          <p:cNvPr id="64515" name="Rectangle 2"/>
          <p:cNvSpPr>
            <a:spLocks noGrp="1" noRot="1" noChangeAspect="1" noChangeArrowheads="1" noTextEdit="1"/>
          </p:cNvSpPr>
          <p:nvPr>
            <p:ph type="sldImg"/>
          </p:nvPr>
        </p:nvSpPr>
        <p:spPr>
          <a:xfrm>
            <a:off x="560388" y="373063"/>
            <a:ext cx="6226175" cy="4668837"/>
          </a:xfrm>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E43563E-6492-4900-A7C0-DC58E08AE13D}" type="slidenum">
              <a:rPr lang="en-US" smtClean="0">
                <a:latin typeface="Arial" charset="0"/>
              </a:rPr>
              <a:pPr/>
              <a:t>12</a:t>
            </a:fld>
            <a:endParaRPr lang="en-US" smtClean="0">
              <a:latin typeface="Arial" charset="0"/>
            </a:endParaRPr>
          </a:p>
        </p:txBody>
      </p:sp>
      <p:sp>
        <p:nvSpPr>
          <p:cNvPr id="36867" name="Rectangle 2"/>
          <p:cNvSpPr>
            <a:spLocks noGrp="1" noRot="1" noChangeAspect="1" noChangeArrowheads="1" noTextEdit="1"/>
          </p:cNvSpPr>
          <p:nvPr>
            <p:ph type="sldImg"/>
          </p:nvPr>
        </p:nvSpPr>
        <p:spPr>
          <a:xfrm>
            <a:off x="560388" y="373063"/>
            <a:ext cx="6226175" cy="4668837"/>
          </a:xfrm>
          <a:ln/>
        </p:spPr>
      </p:sp>
      <p:sp>
        <p:nvSpPr>
          <p:cNvPr id="36868" name="Rectangle 3"/>
          <p:cNvSpPr>
            <a:spLocks noGrp="1" noChangeArrowheads="1"/>
          </p:cNvSpPr>
          <p:nvPr>
            <p:ph type="body" idx="1"/>
          </p:nvPr>
        </p:nvSpPr>
        <p:spPr>
          <a:noFill/>
          <a:ln/>
        </p:spPr>
        <p:txBody>
          <a:bodyPr/>
          <a:lstStyle/>
          <a:p>
            <a:pPr eaLnBrk="1" hangingPunct="1"/>
            <a:r>
              <a:rPr lang="en-US" smtClean="0">
                <a:latin typeface="Arial" charset="0"/>
              </a:rPr>
              <a:t>The “DOE Process” stage on the “Iterative Experimentation” slide implies a four step process.</a:t>
            </a:r>
          </a:p>
        </p:txBody>
      </p:sp>
      <p:sp>
        <p:nvSpPr>
          <p:cNvPr id="5" name="Footer Placeholder 4"/>
          <p:cNvSpPr>
            <a:spLocks noGrp="1"/>
          </p:cNvSpPr>
          <p:nvPr>
            <p:ph type="ftr" sz="quarter" idx="10"/>
          </p:nvPr>
        </p:nvSpPr>
        <p:spPr/>
        <p:txBody>
          <a:bodyPr/>
          <a:lstStyle/>
          <a:p>
            <a:pPr>
              <a:defRPr/>
            </a:pPr>
            <a:r>
              <a:rPr lang="en-US" smtClean="0"/>
              <a:t>DOE—What's In It for Me </a:t>
            </a:r>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 from screening</a:t>
            </a:r>
            <a:r>
              <a:rPr lang="en-US" baseline="0" dirty="0" smtClean="0"/>
              <a:t> to characterization.</a:t>
            </a:r>
          </a:p>
          <a:p>
            <a:r>
              <a:rPr lang="en-US" baseline="0" dirty="0" smtClean="0"/>
              <a:t>Factors C (current) and D (metal substrate) are brought into play and combined with A (angle) and B (substrate thickness).</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108</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pPr defTabSz="965299"/>
            <a:fld id="{D6C3F54B-58BF-4DB7-BA0B-A69C7C75FE66}" type="slidenum">
              <a:rPr lang="en-US" smtClean="0">
                <a:latin typeface="Arial" charset="0"/>
              </a:rPr>
              <a:pPr defTabSz="965299"/>
              <a:t>109</a:t>
            </a:fld>
            <a:endParaRPr lang="en-US" dirty="0" smtClean="0">
              <a:latin typeface="Arial" charset="0"/>
            </a:endParaRPr>
          </a:p>
        </p:txBody>
      </p:sp>
      <p:sp>
        <p:nvSpPr>
          <p:cNvPr id="157699" name="Rectangle 4"/>
          <p:cNvSpPr>
            <a:spLocks noGrp="1" noRot="1" noChangeAspect="1" noChangeArrowheads="1" noTextEdit="1"/>
          </p:cNvSpPr>
          <p:nvPr>
            <p:ph type="sldImg"/>
          </p:nvPr>
        </p:nvSpPr>
        <p:spPr>
          <a:ln/>
        </p:spPr>
      </p:sp>
      <p:sp>
        <p:nvSpPr>
          <p:cNvPr id="157700" name="Rectangle 5"/>
          <p:cNvSpPr>
            <a:spLocks noGrp="1" noChangeArrowheads="1"/>
          </p:cNvSpPr>
          <p:nvPr>
            <p:ph type="body" idx="1"/>
          </p:nvPr>
        </p:nvSpPr>
        <p:spPr>
          <a:noFill/>
          <a:ln/>
        </p:spPr>
        <p:txBody>
          <a:bodyPr/>
          <a:lstStyle/>
          <a:p>
            <a:pPr eaLnBrk="1" hangingPunct="1"/>
            <a:r>
              <a:rPr lang="en-US" smtClean="0">
                <a:latin typeface="Arial" charset="0"/>
              </a:rPr>
              <a:t>Here’s a nice enhancement to standard two-level factorials; add some center points.  The center point, as shown in 3-factor design, is run at the midpoint of all factors, or in this representation, the (0,0,0) coordinate in coded (-1/+1) units.  The addition of a center point, replicated several times, provides these advantages:</a:t>
            </a:r>
          </a:p>
          <a:p>
            <a:pPr eaLnBrk="1" hangingPunct="1"/>
            <a:r>
              <a:rPr lang="en-US" smtClean="0">
                <a:latin typeface="Arial" charset="0"/>
              </a:rPr>
              <a:t>	- An estimate of pure error at baseline conditions</a:t>
            </a:r>
          </a:p>
          <a:p>
            <a:pPr eaLnBrk="1" hangingPunct="1"/>
            <a:r>
              <a:rPr lang="en-US" smtClean="0">
                <a:latin typeface="Arial" charset="0"/>
              </a:rPr>
              <a:t>	- A check for pure quadratic curvature</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pPr defTabSz="965299"/>
            <a:fld id="{B79C661D-723B-414A-A06B-EC4C334F31B7}" type="slidenum">
              <a:rPr lang="en-US" smtClean="0">
                <a:latin typeface="Arial" charset="0"/>
              </a:rPr>
              <a:pPr defTabSz="965299"/>
              <a:t>110</a:t>
            </a:fld>
            <a:endParaRPr lang="en-US" dirty="0" smtClean="0">
              <a:latin typeface="Arial" charset="0"/>
            </a:endParaRPr>
          </a:p>
        </p:txBody>
      </p:sp>
      <p:sp>
        <p:nvSpPr>
          <p:cNvPr id="158723" name="Rectangle 4"/>
          <p:cNvSpPr>
            <a:spLocks noGrp="1" noRot="1" noChangeAspect="1" noChangeArrowheads="1" noTextEdit="1"/>
          </p:cNvSpPr>
          <p:nvPr>
            <p:ph type="sldImg"/>
          </p:nvPr>
        </p:nvSpPr>
        <p:spPr>
          <a:ln/>
        </p:spPr>
      </p:sp>
      <p:sp>
        <p:nvSpPr>
          <p:cNvPr id="158724" name="Rectangle 5"/>
          <p:cNvSpPr>
            <a:spLocks noGrp="1" noChangeArrowheads="1"/>
          </p:cNvSpPr>
          <p:nvPr>
            <p:ph type="body" idx="1"/>
          </p:nvPr>
        </p:nvSpPr>
        <p:spPr>
          <a:noFill/>
          <a:ln/>
        </p:spPr>
        <p:txBody>
          <a:bodyPr/>
          <a:lstStyle/>
          <a:p>
            <a:pPr eaLnBrk="1" hangingPunct="1"/>
            <a:r>
              <a:rPr lang="en-US" dirty="0" smtClean="0">
                <a:latin typeface="Arial" charset="0"/>
              </a:rPr>
              <a:t>A factorial with a center point is not the same as running three levels of each factor.</a:t>
            </a:r>
          </a:p>
          <a:p>
            <a:pPr eaLnBrk="1" hangingPunct="1"/>
            <a:r>
              <a:rPr lang="en-US" dirty="0" smtClean="0">
                <a:latin typeface="Arial" charset="0"/>
              </a:rPr>
              <a:t>The three-level</a:t>
            </a:r>
            <a:r>
              <a:rPr lang="en-US" baseline="0" dirty="0" smtClean="0">
                <a:latin typeface="Arial" charset="0"/>
              </a:rPr>
              <a:t> factorial with 5 center points is one of the designs provided on the “Response Surface” tab.</a:t>
            </a:r>
            <a:endParaRPr lang="en-US" dirty="0" smtClean="0">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defTabSz="965299"/>
            <a:fld id="{ACA12C08-B322-4E11-9A60-9956EA90A830}" type="slidenum">
              <a:rPr lang="en-US" smtClean="0">
                <a:latin typeface="Arial" charset="0"/>
              </a:rPr>
              <a:pPr defTabSz="965299"/>
              <a:t>111</a:t>
            </a:fld>
            <a:endParaRPr lang="en-US" dirty="0" smtClean="0">
              <a:latin typeface="Arial"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r>
              <a:rPr lang="en-US" smtClean="0">
                <a:latin typeface="Arial" charset="0"/>
              </a:rPr>
              <a:t>Situations when an experimenter should consider adding center points to their design.</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pPr defTabSz="965299"/>
            <a:fld id="{94C53B74-785B-470C-8804-E0E3C9BFD681}" type="slidenum">
              <a:rPr lang="en-US" smtClean="0">
                <a:latin typeface="Arial" charset="0"/>
              </a:rPr>
              <a:pPr defTabSz="965299"/>
              <a:t>112</a:t>
            </a:fld>
            <a:endParaRPr lang="en-US" dirty="0" smtClean="0">
              <a:latin typeface="Arial"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r>
              <a:rPr lang="en-US" smtClean="0">
                <a:latin typeface="Arial" charset="0"/>
              </a:rPr>
              <a:t>Blocks and categoric factors increase the total number of center points added to a design.  This must be taken into consideration when planning your DOE.  It may be necessary to sort out the categoric factors prior to adding center points.</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E3DA42A-EC1F-4B90-84FE-D06BC1CA5B79}" type="slidenum">
              <a:rPr lang="en-US" smtClean="0">
                <a:latin typeface="Arial" charset="0"/>
              </a:rPr>
              <a:pPr/>
              <a:t>113</a:t>
            </a:fld>
            <a:endParaRPr lang="en-US" smtClean="0">
              <a:latin typeface="Arial" charset="0"/>
            </a:endParaRPr>
          </a:p>
        </p:txBody>
      </p:sp>
      <p:sp>
        <p:nvSpPr>
          <p:cNvPr id="90115" name="Rectangle 4"/>
          <p:cNvSpPr>
            <a:spLocks noGrp="1" noRot="1" noChangeAspect="1" noChangeArrowheads="1" noTextEdit="1"/>
          </p:cNvSpPr>
          <p:nvPr>
            <p:ph type="sldImg"/>
          </p:nvPr>
        </p:nvSpPr>
        <p:spPr>
          <a:xfrm>
            <a:off x="604838" y="382588"/>
            <a:ext cx="6399212" cy="4799012"/>
          </a:xfrm>
          <a:ln/>
        </p:spPr>
      </p:sp>
      <p:sp>
        <p:nvSpPr>
          <p:cNvPr id="90116" name="Rectangle 5"/>
          <p:cNvSpPr>
            <a:spLocks noGrp="1" noChangeArrowheads="1"/>
          </p:cNvSpPr>
          <p:nvPr>
            <p:ph type="body" idx="1"/>
          </p:nvPr>
        </p:nvSpPr>
        <p:spPr>
          <a:noFill/>
          <a:ln/>
        </p:spPr>
        <p:txBody>
          <a:bodyPr/>
          <a:lstStyle/>
          <a:p>
            <a:pPr eaLnBrk="1" hangingPunct="1"/>
            <a:r>
              <a:rPr lang="en-US" smtClean="0">
                <a:latin typeface="Arial" charset="0"/>
              </a:rPr>
              <a:t>All responses have to be considered when evaluating power.</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53A9229-F232-47CA-B59F-9D2FBCD54976}" type="slidenum">
              <a:rPr lang="en-US" smtClean="0">
                <a:latin typeface="Arial" charset="0"/>
              </a:rPr>
              <a:pPr/>
              <a:t>114</a:t>
            </a:fld>
            <a:endParaRPr lang="en-US" smtClean="0">
              <a:latin typeface="Arial" charset="0"/>
            </a:endParaRPr>
          </a:p>
        </p:txBody>
      </p:sp>
      <p:sp>
        <p:nvSpPr>
          <p:cNvPr id="91139" name="Rectangle 4"/>
          <p:cNvSpPr>
            <a:spLocks noGrp="1" noRot="1" noChangeAspect="1" noChangeArrowheads="1" noTextEdit="1"/>
          </p:cNvSpPr>
          <p:nvPr>
            <p:ph type="sldImg"/>
          </p:nvPr>
        </p:nvSpPr>
        <p:spPr>
          <a:xfrm>
            <a:off x="604838" y="382588"/>
            <a:ext cx="6399212" cy="4799012"/>
          </a:xfrm>
          <a:ln/>
        </p:spPr>
      </p:sp>
      <p:sp>
        <p:nvSpPr>
          <p:cNvPr id="91140" name="Rectangle 5"/>
          <p:cNvSpPr>
            <a:spLocks noGrp="1" noChangeArrowheads="1"/>
          </p:cNvSpPr>
          <p:nvPr>
            <p:ph type="body" idx="1"/>
          </p:nvPr>
        </p:nvSpPr>
        <p:spPr>
          <a:noFill/>
          <a:ln/>
        </p:spPr>
        <p:txBody>
          <a:bodyPr/>
          <a:lstStyle/>
          <a:p>
            <a:pPr eaLnBrk="1" hangingPunct="1"/>
            <a:r>
              <a:rPr lang="en-US" dirty="0" smtClean="0">
                <a:latin typeface="Arial" charset="0"/>
              </a:rPr>
              <a:t>Recall</a:t>
            </a:r>
            <a:r>
              <a:rPr lang="en-US" baseline="0" dirty="0" smtClean="0">
                <a:latin typeface="Arial" charset="0"/>
              </a:rPr>
              <a:t> the current and metal substrate (stainless steel types) are the known factors held in reserve until after the screening of unknown factors.</a:t>
            </a:r>
          </a:p>
          <a:p>
            <a:pPr eaLnBrk="1" hangingPunct="1"/>
            <a:r>
              <a:rPr lang="en-US" dirty="0" smtClean="0">
                <a:latin typeface="Arial" charset="0"/>
              </a:rPr>
              <a:t>Characterization designs</a:t>
            </a:r>
            <a:r>
              <a:rPr lang="en-US" baseline="0" dirty="0" smtClean="0">
                <a:latin typeface="Arial" charset="0"/>
              </a:rPr>
              <a:t> often have center points to test for curvature. In this case, with the </a:t>
            </a:r>
            <a:r>
              <a:rPr lang="en-US" baseline="0" dirty="0" err="1" smtClean="0">
                <a:latin typeface="Arial" charset="0"/>
              </a:rPr>
              <a:t>categoric</a:t>
            </a:r>
            <a:r>
              <a:rPr lang="en-US" baseline="0" dirty="0" smtClean="0">
                <a:latin typeface="Arial" charset="0"/>
              </a:rPr>
              <a:t> factor, the number of requested center points will be doubled.</a:t>
            </a:r>
            <a:endParaRPr lang="en-US" dirty="0" smtClean="0">
              <a:latin typeface="Arial"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FFE83B0-CA03-4B27-8B99-1C790EC8EAB7}" type="slidenum">
              <a:rPr lang="en-US" smtClean="0">
                <a:latin typeface="Arial" charset="0"/>
              </a:rPr>
              <a:pPr/>
              <a:t>115</a:t>
            </a:fld>
            <a:endParaRPr lang="en-US" smtClean="0">
              <a:latin typeface="Arial" charset="0"/>
            </a:endParaRPr>
          </a:p>
        </p:txBody>
      </p:sp>
      <p:sp>
        <p:nvSpPr>
          <p:cNvPr id="92163" name="Rectangle 2"/>
          <p:cNvSpPr>
            <a:spLocks noGrp="1" noRot="1" noChangeAspect="1" noChangeArrowheads="1" noTextEdit="1"/>
          </p:cNvSpPr>
          <p:nvPr>
            <p:ph type="sldImg"/>
          </p:nvPr>
        </p:nvSpPr>
        <p:spPr>
          <a:xfrm>
            <a:off x="604838" y="382588"/>
            <a:ext cx="6399212" cy="4799012"/>
          </a:xfrm>
          <a:ln/>
        </p:spPr>
      </p:sp>
      <p:sp>
        <p:nvSpPr>
          <p:cNvPr id="92164" name="Rectangle 3"/>
          <p:cNvSpPr>
            <a:spLocks noGrp="1" noChangeArrowheads="1"/>
          </p:cNvSpPr>
          <p:nvPr>
            <p:ph type="body" idx="1"/>
          </p:nvPr>
        </p:nvSpPr>
        <p:spPr>
          <a:noFill/>
          <a:ln/>
        </p:spPr>
        <p:txBody>
          <a:bodyPr/>
          <a:lstStyle/>
          <a:p>
            <a:pPr eaLnBrk="1" hangingPunct="1"/>
            <a:r>
              <a:rPr lang="en-US" i="0" dirty="0" smtClean="0">
                <a:latin typeface="Arial" charset="0"/>
              </a:rPr>
              <a:t>Since there</a:t>
            </a:r>
            <a:r>
              <a:rPr lang="en-US" i="0" baseline="0" dirty="0" smtClean="0">
                <a:latin typeface="Arial" charset="0"/>
              </a:rPr>
              <a:t> are only 4 factors, the full factorial makes sense.</a:t>
            </a:r>
            <a:endParaRPr lang="en-US" i="0" dirty="0" smtClean="0">
              <a:latin typeface="Arial"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 interaction</a:t>
            </a:r>
            <a:r>
              <a:rPr lang="en-US" baseline="0" dirty="0" smtClean="0"/>
              <a:t> is confirmed!  Recall that it could have been </a:t>
            </a:r>
            <a:r>
              <a:rPr lang="en-US" dirty="0" smtClean="0"/>
              <a:t>CE and/or FG.  Further</a:t>
            </a:r>
            <a:r>
              <a:rPr lang="en-US" baseline="0" dirty="0" smtClean="0"/>
              <a:t> work with a resolution V design cleared up the </a:t>
            </a:r>
            <a:r>
              <a:rPr lang="en-US" baseline="0" smtClean="0"/>
              <a:t>aliasing.</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116</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fld id="{B275F989-0189-490B-91AF-66A1C38DDCA4}" type="slidenum">
              <a:rPr lang="en-US" smtClean="0"/>
              <a:pPr/>
              <a:t>117</a:t>
            </a:fld>
            <a:endParaRPr lang="en-US" smtClean="0"/>
          </a:p>
        </p:txBody>
      </p:sp>
      <p:sp>
        <p:nvSpPr>
          <p:cNvPr id="91139" name="Rectangle 3"/>
          <p:cNvSpPr>
            <a:spLocks noGrp="1" noChangeArrowheads="1"/>
          </p:cNvSpPr>
          <p:nvPr>
            <p:ph type="body" idx="1"/>
          </p:nvPr>
        </p:nvSpPr>
        <p:spPr/>
        <p:txBody>
          <a:bodyPr>
            <a:normAutofit/>
          </a:bodyPr>
          <a:lstStyle/>
          <a:p>
            <a:r>
              <a:rPr lang="en-US" dirty="0" smtClean="0"/>
              <a:t>This ANOVA consists</a:t>
            </a:r>
            <a:r>
              <a:rPr lang="en-US" baseline="0" dirty="0" smtClean="0"/>
              <a:t> of the terms D, AD, B, A, C, AB.  Here is the breakdown that comes along with center points:</a:t>
            </a:r>
          </a:p>
          <a:p>
            <a:r>
              <a:rPr lang="en-US" u="sng" dirty="0" smtClean="0"/>
              <a:t>Adjusted model</a:t>
            </a:r>
            <a:r>
              <a:rPr lang="en-US" dirty="0" smtClean="0"/>
              <a:t>:  The factorial model is augmented with coefficients to adjust the mean for curvature; i.e. remove curvature SS from lack of fit SS.  This provides the factorial model coefficients you would get if there were no center points.  This model separates problems due to curvature from those due to the model not fitting the factorial points.  This model is only appropriate for calculating diagnostics.  It is not appropriate for prediction since quadratic coefficients needed to model curvature are aliased with one another.</a:t>
            </a:r>
          </a:p>
          <a:p>
            <a:r>
              <a:rPr lang="en-US" u="sng" dirty="0" smtClean="0"/>
              <a:t>Unadjusted model</a:t>
            </a:r>
            <a:r>
              <a:rPr lang="en-US" dirty="0" smtClean="0"/>
              <a:t>:  The factorial model coefficients are fit using all the data (including center points); this is the usual regression model.  Since the quadratic coefficients needed to model curvature are aliased with one another curvature cannot be modeled and curvature SS is now included in lack of fit SS.  This model is appropriate for both diagnostics and prediction.</a:t>
            </a:r>
          </a:p>
          <a:p>
            <a:r>
              <a:rPr lang="en-US" dirty="0" smtClean="0"/>
              <a:t>If curvature is not significant, then the two models (adjusted and unadjusted) are comparable and the diagnostics should be viewed using the unadjusted model.</a:t>
            </a:r>
          </a:p>
        </p:txBody>
      </p:sp>
      <p:sp>
        <p:nvSpPr>
          <p:cNvPr id="7" name="Slide Image Placeholder 6"/>
          <p:cNvSpPr>
            <a:spLocks noGrp="1" noRot="1" noChangeAspect="1"/>
          </p:cNvSpPr>
          <p:nvPr>
            <p:ph type="sldImg"/>
          </p:nvPr>
        </p:nvSpPr>
        <p:spPr>
          <a:xfrm>
            <a:off x="615950" y="365125"/>
            <a:ext cx="6451600" cy="4840288"/>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AE81DBB-0FE8-45D2-8E92-68C4C6B50AFF}" type="slidenum">
              <a:rPr lang="en-US" smtClean="0">
                <a:latin typeface="Arial" charset="0"/>
              </a:rPr>
              <a:pPr/>
              <a:t>13</a:t>
            </a:fld>
            <a:endParaRPr lang="en-US" smtClean="0">
              <a:latin typeface="Arial" charset="0"/>
            </a:endParaRPr>
          </a:p>
        </p:txBody>
      </p:sp>
      <p:sp>
        <p:nvSpPr>
          <p:cNvPr id="37891" name="Rectangle 2"/>
          <p:cNvSpPr>
            <a:spLocks noGrp="1" noRot="1" noChangeAspect="1" noChangeArrowheads="1" noTextEdit="1"/>
          </p:cNvSpPr>
          <p:nvPr>
            <p:ph type="sldImg"/>
          </p:nvPr>
        </p:nvSpPr>
        <p:spPr>
          <a:xfrm>
            <a:off x="560388" y="373063"/>
            <a:ext cx="6226175" cy="4668837"/>
          </a:xfrm>
          <a:ln/>
        </p:spPr>
      </p:sp>
      <p:sp>
        <p:nvSpPr>
          <p:cNvPr id="37892" name="Rectangle 3"/>
          <p:cNvSpPr>
            <a:spLocks noGrp="1" noChangeArrowheads="1"/>
          </p:cNvSpPr>
          <p:nvPr>
            <p:ph type="body" idx="1"/>
          </p:nvPr>
        </p:nvSpPr>
        <p:spPr>
          <a:noFill/>
          <a:ln/>
        </p:spPr>
        <p:txBody>
          <a:bodyPr/>
          <a:lstStyle/>
          <a:p>
            <a:pPr eaLnBrk="1" hangingPunct="1"/>
            <a:r>
              <a:rPr lang="en-US" smtClean="0">
                <a:latin typeface="Arial" charset="0"/>
              </a:rPr>
              <a:t>Get out your note pad and get to work. </a:t>
            </a:r>
            <a:r>
              <a:rPr lang="en-US" smtClean="0">
                <a:latin typeface="Arial" charset="0"/>
                <a:sym typeface="Wingdings" pitchFamily="2" charset="2"/>
              </a:rPr>
              <a:t></a:t>
            </a:r>
            <a:endParaRPr lang="en-US" smtClean="0">
              <a:latin typeface="Arial" charset="0"/>
            </a:endParaRPr>
          </a:p>
        </p:txBody>
      </p:sp>
      <p:sp>
        <p:nvSpPr>
          <p:cNvPr id="5" name="Footer Placeholder 4"/>
          <p:cNvSpPr>
            <a:spLocks noGrp="1"/>
          </p:cNvSpPr>
          <p:nvPr>
            <p:ph type="ftr" sz="quarter" idx="10"/>
          </p:nvPr>
        </p:nvSpPr>
        <p:spPr/>
        <p:txBody>
          <a:bodyPr/>
          <a:lstStyle/>
          <a:p>
            <a:pPr>
              <a:defRPr/>
            </a:pPr>
            <a:r>
              <a:rPr lang="en-US" smtClean="0"/>
              <a:t>DOE—What's In It for Me </a:t>
            </a:r>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pPr defTabSz="965271"/>
            <a:fld id="{A37861A8-BE4D-4144-8CB5-1B616190B5A0}" type="slidenum">
              <a:rPr lang="en-US" smtClean="0">
                <a:latin typeface="Arial" charset="0"/>
              </a:rPr>
              <a:pPr defTabSz="965271"/>
              <a:t>118</a:t>
            </a:fld>
            <a:endParaRPr lang="en-US" dirty="0" smtClean="0">
              <a:latin typeface="Arial" charset="0"/>
            </a:endParaRPr>
          </a:p>
        </p:txBody>
      </p:sp>
      <p:sp>
        <p:nvSpPr>
          <p:cNvPr id="175107" name="Rectangle 2"/>
          <p:cNvSpPr>
            <a:spLocks noGrp="1" noRot="1" noChangeAspect="1" noChangeArrowheads="1" noTextEdit="1"/>
          </p:cNvSpPr>
          <p:nvPr>
            <p:ph type="sldImg"/>
          </p:nvPr>
        </p:nvSpPr>
        <p:spPr>
          <a:xfrm>
            <a:off x="560388" y="373063"/>
            <a:ext cx="6402387" cy="4800600"/>
          </a:xfrm>
          <a:ln/>
        </p:spPr>
      </p:sp>
      <p:sp>
        <p:nvSpPr>
          <p:cNvPr id="175108" name="Rectangle 3"/>
          <p:cNvSpPr>
            <a:spLocks noGrp="1" noChangeArrowheads="1"/>
          </p:cNvSpPr>
          <p:nvPr>
            <p:ph type="body" idx="1"/>
          </p:nvPr>
        </p:nvSpPr>
        <p:spPr>
          <a:noFill/>
          <a:ln/>
        </p:spPr>
        <p:txBody>
          <a:bodyPr/>
          <a:lstStyle/>
          <a:p>
            <a:pPr eaLnBrk="1" hangingPunct="1"/>
            <a:r>
              <a:rPr lang="en-US" dirty="0" smtClean="0">
                <a:latin typeface="Arial" charset="0"/>
              </a:rPr>
              <a:t>Curvature is significant - the lines</a:t>
            </a:r>
            <a:r>
              <a:rPr lang="en-US" baseline="0" dirty="0" smtClean="0">
                <a:latin typeface="Arial" charset="0"/>
              </a:rPr>
              <a:t> </a:t>
            </a:r>
            <a:r>
              <a:rPr lang="en-US" dirty="0" smtClean="0">
                <a:latin typeface="Arial" charset="0"/>
              </a:rPr>
              <a:t>miss (fall</a:t>
            </a:r>
            <a:r>
              <a:rPr lang="en-US" baseline="0" dirty="0" smtClean="0">
                <a:latin typeface="Arial" charset="0"/>
              </a:rPr>
              <a:t> </a:t>
            </a:r>
            <a:r>
              <a:rPr lang="en-US" dirty="0" smtClean="0">
                <a:latin typeface="Arial" charset="0"/>
              </a:rPr>
              <a:t>below) the middle of the center points.</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 Columns provides</a:t>
            </a:r>
            <a:r>
              <a:rPr lang="en-US" baseline="0" dirty="0" smtClean="0"/>
              <a:t> a very helpful view of things before you get bogged down in the statistical analysis.</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119</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 Columns provides</a:t>
            </a:r>
            <a:r>
              <a:rPr lang="en-US" baseline="0" dirty="0" smtClean="0"/>
              <a:t> a very helpful view of things before you get bogged down in the statistical analysis.</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120</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 Columns provides</a:t>
            </a:r>
            <a:r>
              <a:rPr lang="en-US" baseline="0" dirty="0" smtClean="0"/>
              <a:t> a very helpful view of things before you get bogged down in the statistical analysis.</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121</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122</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SS41 works best throughout</a:t>
            </a:r>
            <a:r>
              <a:rPr lang="en-US" baseline="0" dirty="0" smtClean="0"/>
              <a:t> the space – at the outer edges and the middle.  Keep working with that material only and forget about the SS35.  In any case, t</a:t>
            </a:r>
            <a:r>
              <a:rPr lang="en-US" dirty="0" smtClean="0"/>
              <a:t>he</a:t>
            </a:r>
            <a:r>
              <a:rPr lang="en-US" baseline="0" dirty="0" smtClean="0"/>
              <a:t> significant curvature indicates that even higher tensile strength might be possible in the middle of the design space. On to RSM designs!</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123</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the experimentation circle.</a:t>
            </a:r>
            <a:r>
              <a:rPr lang="en-US" baseline="0" dirty="0" smtClean="0"/>
              <a:t>  Can we stop experimenting yet?</a:t>
            </a:r>
          </a:p>
          <a:p>
            <a:r>
              <a:rPr lang="en-US" baseline="0" dirty="0" smtClean="0"/>
              <a:t>RSM = Response Surface Methods</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124</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80640F2-1F65-480D-B997-E57E637BDE1F}" type="slidenum">
              <a:rPr lang="en-US" smtClean="0">
                <a:latin typeface="Arial" charset="0"/>
              </a:rPr>
              <a:pPr/>
              <a:t>125</a:t>
            </a:fld>
            <a:endParaRPr lang="en-US" smtClean="0">
              <a:latin typeface="Arial" charset="0"/>
            </a:endParaRPr>
          </a:p>
        </p:txBody>
      </p:sp>
      <p:sp>
        <p:nvSpPr>
          <p:cNvPr id="101379" name="Rectangle 4"/>
          <p:cNvSpPr>
            <a:spLocks noGrp="1" noRot="1" noChangeAspect="1" noChangeArrowheads="1" noTextEdit="1"/>
          </p:cNvSpPr>
          <p:nvPr>
            <p:ph type="sldImg"/>
          </p:nvPr>
        </p:nvSpPr>
        <p:spPr>
          <a:xfrm>
            <a:off x="604838" y="382588"/>
            <a:ext cx="6399212" cy="4799012"/>
          </a:xfrm>
          <a:ln/>
        </p:spPr>
      </p:sp>
      <p:sp>
        <p:nvSpPr>
          <p:cNvPr id="101380" name="Rectangle 5"/>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the experimentation circle.</a:t>
            </a:r>
            <a:r>
              <a:rPr lang="en-US" baseline="0" dirty="0" smtClean="0"/>
              <a:t>  Can we stop experimenting yet?</a:t>
            </a:r>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126</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the experimentation circle.</a:t>
            </a:r>
            <a:r>
              <a:rPr lang="en-US" baseline="0" dirty="0" smtClean="0"/>
              <a:t>  Can we stop experimenting yet?</a:t>
            </a:r>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609600" y="384175"/>
            <a:ext cx="6416675" cy="4813300"/>
          </a:xfrm>
          <a:ln/>
        </p:spPr>
      </p:sp>
      <p:sp>
        <p:nvSpPr>
          <p:cNvPr id="96259" name="Notes Placeholder 2"/>
          <p:cNvSpPr>
            <a:spLocks noGrp="1"/>
          </p:cNvSpPr>
          <p:nvPr>
            <p:ph type="body" idx="1"/>
          </p:nvPr>
        </p:nvSpPr>
        <p:spPr>
          <a:noFill/>
          <a:ln/>
        </p:spPr>
        <p:txBody>
          <a:bodyPr/>
          <a:lstStyle/>
          <a:p>
            <a:r>
              <a:rPr lang="en-US" smtClean="0">
                <a:latin typeface="Arial" charset="0"/>
              </a:rPr>
              <a:t>One of the keys to the success of Christer Hellstrand and his engineering team was getting permission to set aside a production line for experimental purposes.</a:t>
            </a:r>
          </a:p>
        </p:txBody>
      </p:sp>
      <p:sp>
        <p:nvSpPr>
          <p:cNvPr id="96260" name="Slide Number Placeholder 3"/>
          <p:cNvSpPr>
            <a:spLocks noGrp="1"/>
          </p:cNvSpPr>
          <p:nvPr>
            <p:ph type="sldNum" sz="quarter" idx="5"/>
          </p:nvPr>
        </p:nvSpPr>
        <p:spPr>
          <a:noFill/>
        </p:spPr>
        <p:txBody>
          <a:bodyPr/>
          <a:lstStyle/>
          <a:p>
            <a:pPr defTabSz="955532"/>
            <a:fld id="{D204DA59-0939-45E5-A226-C5F179368F0A}" type="slidenum">
              <a:rPr lang="en-US" smtClean="0">
                <a:latin typeface="Arial" charset="0"/>
              </a:rPr>
              <a:pPr defTabSz="955532"/>
              <a:t>16</a:t>
            </a:fld>
            <a:endParaRPr lang="en-US" dirty="0" smtClean="0">
              <a:latin typeface="Arial"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quadratic model comes out best by far according to these key stats.</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128</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a:t>
            </a:r>
            <a:r>
              <a:rPr lang="en-US" baseline="0" dirty="0" smtClean="0"/>
              <a:t> applying the backward selection to reduce the model.  However, in most cases this won’t change the end results materially.</a:t>
            </a:r>
          </a:p>
          <a:p>
            <a:r>
              <a:rPr lang="en-US" dirty="0" smtClean="0"/>
              <a:t>Learn more about model reduction </a:t>
            </a:r>
            <a:r>
              <a:rPr lang="en-US" baseline="0" dirty="0" smtClean="0"/>
              <a:t>in our Response Surface Methods for Process Optimization (RSM) workshop.  </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129</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overall</a:t>
            </a:r>
            <a:r>
              <a:rPr lang="en-US" baseline="0" dirty="0" smtClean="0"/>
              <a:t> model is significant with insignificant lack of fit.</a:t>
            </a:r>
            <a:endParaRPr lang="en-US" dirty="0" smtClean="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130</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rules for diagnostics</a:t>
            </a:r>
            <a:r>
              <a:rPr lang="en-US" baseline="0" dirty="0" smtClean="0"/>
              <a:t> are the same as for factorial designs. </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131</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dirty="0" smtClean="0"/>
              <a:t>Single-</a:t>
            </a:r>
            <a:r>
              <a:rPr lang="en-US" baseline="0" dirty="0" smtClean="0"/>
              <a:t>response RSM experiments with just a few important model factors are easy to assess via contour and 3D surface plots.  Simply locate the hot spot and right-click to set a flag.  Then use the numerical optimizer to pinpoint it more precisely.</a:t>
            </a:r>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132</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dirty="0" smtClean="0"/>
              <a:t>The 55,000</a:t>
            </a:r>
            <a:r>
              <a:rPr lang="en-US" baseline="0" dirty="0" smtClean="0"/>
              <a:t> level at the upper side provides a stretch target.</a:t>
            </a:r>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133</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dirty="0" smtClean="0"/>
              <a:t>There are other combinations</a:t>
            </a:r>
            <a:r>
              <a:rPr lang="en-US" baseline="0" dirty="0" smtClean="0"/>
              <a:t> that differ slightly from this.</a:t>
            </a:r>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134</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80640F2-1F65-480D-B997-E57E637BDE1F}" type="slidenum">
              <a:rPr lang="en-US" smtClean="0">
                <a:latin typeface="Arial" charset="0"/>
              </a:rPr>
              <a:pPr/>
              <a:t>135</a:t>
            </a:fld>
            <a:endParaRPr lang="en-US" smtClean="0">
              <a:latin typeface="Arial" charset="0"/>
            </a:endParaRPr>
          </a:p>
        </p:txBody>
      </p:sp>
      <p:sp>
        <p:nvSpPr>
          <p:cNvPr id="101379" name="Rectangle 4"/>
          <p:cNvSpPr>
            <a:spLocks noGrp="1" noRot="1" noChangeAspect="1" noChangeArrowheads="1" noTextEdit="1"/>
          </p:cNvSpPr>
          <p:nvPr>
            <p:ph type="sldImg"/>
          </p:nvPr>
        </p:nvSpPr>
        <p:spPr>
          <a:xfrm>
            <a:off x="604838" y="382588"/>
            <a:ext cx="6399212" cy="4799012"/>
          </a:xfrm>
          <a:ln/>
        </p:spPr>
      </p:sp>
      <p:sp>
        <p:nvSpPr>
          <p:cNvPr id="101380" name="Rectangle 5"/>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pPr>
            <a:r>
              <a:rPr lang="en-US" dirty="0" smtClean="0"/>
              <a:t>This Factors</a:t>
            </a:r>
            <a:r>
              <a:rPr lang="en-US" baseline="0" dirty="0" smtClean="0"/>
              <a:t> Tool in Design-Expert allows users to enter specific levels.</a:t>
            </a:r>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136</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spcBef>
                <a:spcPts val="1200"/>
              </a:spcBef>
            </a:pPr>
            <a:r>
              <a:rPr lang="en-US" sz="1900" dirty="0" smtClean="0"/>
              <a:t>Always confirm your predictions!</a:t>
            </a:r>
          </a:p>
          <a:p>
            <a:pPr>
              <a:spcBef>
                <a:spcPts val="1200"/>
              </a:spcBef>
            </a:pPr>
            <a:r>
              <a:rPr lang="en-US" sz="1500" b="1" u="sng" baseline="0" dirty="0" smtClean="0"/>
              <a:t>Some Statistical</a:t>
            </a:r>
            <a:r>
              <a:rPr lang="en-US" sz="1500" b="1" u="sng" dirty="0" smtClean="0"/>
              <a:t> Details</a:t>
            </a:r>
            <a:r>
              <a:rPr lang="en-US" sz="1500" b="1" dirty="0" smtClean="0"/>
              <a:t>: </a:t>
            </a:r>
            <a:r>
              <a:rPr lang="en-US" sz="1500" dirty="0" smtClean="0"/>
              <a:t/>
            </a:r>
            <a:br>
              <a:rPr lang="en-US" sz="1500" dirty="0" smtClean="0"/>
            </a:br>
            <a:r>
              <a:rPr lang="en-US" sz="1500" baseline="0" dirty="0" smtClean="0"/>
              <a:t>FAQ from a Life Prediction Engineer emailed to </a:t>
            </a:r>
            <a:r>
              <a:rPr lang="en-US" sz="1500" baseline="0" dirty="0" smtClean="0">
                <a:hlinkClick r:id="rId3"/>
              </a:rPr>
              <a:t>stathelp@statease.com</a:t>
            </a:r>
            <a:r>
              <a:rPr lang="en-US" sz="1500" baseline="0" dirty="0" smtClean="0"/>
              <a:t>. </a:t>
            </a:r>
            <a:r>
              <a:rPr lang="en-US" sz="1500" dirty="0"/>
              <a:t/>
            </a:r>
            <a:br>
              <a:rPr lang="en-US" sz="1500" dirty="0"/>
            </a:br>
            <a:r>
              <a:rPr lang="en-US" sz="1500" i="1" baseline="0" dirty="0" smtClean="0"/>
              <a:t>“I completed a successful experiment that led us to a new and improved [process] that now might meet all customer specifications.  A dozen (12) follow-up [runs]exhibited average responses that fell within the prediction intervals (PI) presented by the new Confirmation node that came out with Design-Expert version 8.04.</a:t>
            </a:r>
            <a:r>
              <a:rPr lang="en-US" sz="1500" i="1" dirty="0" smtClean="0"/>
              <a:t>  </a:t>
            </a:r>
            <a:r>
              <a:rPr lang="en-US" sz="1500" i="1" baseline="0" dirty="0" smtClean="0"/>
              <a:t> However, should we also worry whether each of the individual blends fall within the PI showed under the Point Prediction screen? Perhaps this creates a ‘double jeopardy,’ that is, being overly harsh in prosecuting the confirmation results.”</a:t>
            </a:r>
          </a:p>
          <a:p>
            <a:pPr>
              <a:spcBef>
                <a:spcPts val="1200"/>
              </a:spcBef>
            </a:pPr>
            <a:r>
              <a:rPr lang="en-US" sz="1500" u="sng" baseline="0" dirty="0" smtClean="0"/>
              <a:t>Answer from Stat-Ease</a:t>
            </a:r>
            <a:r>
              <a:rPr lang="en-US" sz="1500" u="sng" dirty="0" smtClean="0"/>
              <a:t> </a:t>
            </a:r>
            <a:r>
              <a:rPr lang="en-US" sz="1500" u="sng" dirty="0" err="1" smtClean="0"/>
              <a:t>StatHelp</a:t>
            </a:r>
            <a:r>
              <a:rPr lang="en-US" sz="1500" baseline="0" dirty="0" smtClean="0"/>
              <a:t>:</a:t>
            </a:r>
            <a:br>
              <a:rPr lang="en-US" sz="1500" baseline="0" dirty="0" smtClean="0"/>
            </a:br>
            <a:r>
              <a:rPr lang="en-US" sz="1500" baseline="0" dirty="0" smtClean="0"/>
              <a:t>“Your instincts are correct: Focus on the average of the number (n) runs you complete for the confirmation – not the individual results.  Statistical models only predict the average behavior of the system.  If the average confirmation response is within the confirmation node’s prediction interval, then the model is confirmed. </a:t>
            </a:r>
          </a:p>
          <a:p>
            <a:pPr>
              <a:spcBef>
                <a:spcPts val="1200"/>
              </a:spcBef>
            </a:pPr>
            <a:r>
              <a:rPr lang="en-US" sz="1500" baseline="0" dirty="0" smtClean="0"/>
              <a:t>Do not worry whether each of the individual blends fall within the original PI showed under the Point Prediction screen.  This requires another statistical interval that contains the next outcome, and then the next outcome, followed by the next outcome, and so on and so forth.  The formula for such an interval can be found in, Hahn and Meeker, </a:t>
            </a:r>
            <a:r>
              <a:rPr lang="en-US" sz="1500" i="1" baseline="0" dirty="0" smtClean="0"/>
              <a:t>Statistical Intervals</a:t>
            </a:r>
            <a:r>
              <a:rPr lang="en-US" sz="1500" baseline="0" dirty="0" smtClean="0"/>
              <a:t>, Wiley, 1991, pp. 62-64, Section 4.8 “Prediction Interval to Contain All of m Observations.”  The prediction interval that contains m future outcomes is quite a bit wider than the prediction interval for 1 future outcome.  </a:t>
            </a:r>
          </a:p>
          <a:p>
            <a:pPr>
              <a:spcBef>
                <a:spcPts val="1200"/>
              </a:spcBef>
            </a:pPr>
            <a:r>
              <a:rPr lang="en-US" sz="1500" baseline="0" dirty="0" smtClean="0"/>
              <a:t>Even with this “all of m” corrected interval the conclusion drawn depends on how many fall (and how far) outside the limits these observations go.  Take a look at the general distribution of the confirmation observations.  One of the requirements for confirmation work is that it be done at the same conditions as the original block of experimental runs.  If there is a consistent bias towards one side of the interval, then something different (random effects) probably occurred during the design than during the confirmation.  Unfortunately (but being realistic), a whole host of things that can cause the confirmation to fail, not the least of which being that the model is wrong.”</a:t>
            </a:r>
          </a:p>
          <a:p>
            <a:pPr>
              <a:spcBef>
                <a:spcPts val="1200"/>
              </a:spcBef>
            </a:pPr>
            <a:endParaRPr lang="en-US" baseline="0" dirty="0" smtClean="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0318452-C76A-4B72-91C4-E80E9CB5976F}" type="slidenum">
              <a:rPr lang="en-US" smtClean="0">
                <a:latin typeface="Arial" charset="0"/>
              </a:rPr>
              <a:pPr/>
              <a:t>17</a:t>
            </a:fld>
            <a:endParaRPr lang="en-US" smtClean="0">
              <a:latin typeface="Arial" charset="0"/>
            </a:endParaRPr>
          </a:p>
        </p:txBody>
      </p:sp>
      <p:sp>
        <p:nvSpPr>
          <p:cNvPr id="38915" name="Rectangle 2"/>
          <p:cNvSpPr>
            <a:spLocks noGrp="1" noRot="1" noChangeAspect="1" noChangeArrowheads="1" noTextEdit="1"/>
          </p:cNvSpPr>
          <p:nvPr>
            <p:ph type="sldImg"/>
          </p:nvPr>
        </p:nvSpPr>
        <p:spPr>
          <a:xfrm>
            <a:off x="560388" y="373063"/>
            <a:ext cx="6226175" cy="4668837"/>
          </a:xfrm>
          <a:ln/>
        </p:spPr>
      </p:sp>
      <p:sp>
        <p:nvSpPr>
          <p:cNvPr id="38916" name="Rectangle 3"/>
          <p:cNvSpPr>
            <a:spLocks noGrp="1" noChangeArrowheads="1"/>
          </p:cNvSpPr>
          <p:nvPr>
            <p:ph type="body" idx="1"/>
          </p:nvPr>
        </p:nvSpPr>
        <p:spPr>
          <a:noFill/>
          <a:ln/>
        </p:spPr>
        <p:txBody>
          <a:bodyPr/>
          <a:lstStyle/>
          <a:p>
            <a:pPr eaLnBrk="1" hangingPunct="1"/>
            <a:r>
              <a:rPr lang="en-US" smtClean="0">
                <a:latin typeface="Arial" charset="0"/>
              </a:rPr>
              <a:t>Most people are taught to vary only one-factor-at-a-time (OFAT), so when you suggest doing factorials, expect some objections like these.</a:t>
            </a:r>
          </a:p>
        </p:txBody>
      </p:sp>
      <p:sp>
        <p:nvSpPr>
          <p:cNvPr id="5" name="Footer Placeholder 4"/>
          <p:cNvSpPr>
            <a:spLocks noGrp="1"/>
          </p:cNvSpPr>
          <p:nvPr>
            <p:ph type="ftr" sz="quarter" idx="10"/>
          </p:nvPr>
        </p:nvSpPr>
        <p:spPr/>
        <p:txBody>
          <a:bodyPr/>
          <a:lstStyle/>
          <a:p>
            <a:pPr>
              <a:defRPr/>
            </a:pPr>
            <a:r>
              <a:rPr lang="en-US" smtClean="0"/>
              <a:t>DOE—What's In It for Me </a:t>
            </a:r>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 1 employs a </a:t>
            </a:r>
            <a:r>
              <a:rPr lang="en-US" baseline="0" dirty="0" smtClean="0"/>
              <a:t>MR5-cored central composite design (CDD) – covered in our RSM class.  </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138</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BF41E61-A09F-43E4-892C-6817D9602863}" type="slidenum">
              <a:rPr lang="en-US" smtClean="0"/>
              <a:pPr/>
              <a:t>139</a:t>
            </a:fld>
            <a:endParaRPr lang="en-US" smtClean="0"/>
          </a:p>
        </p:txBody>
      </p:sp>
      <p:sp>
        <p:nvSpPr>
          <p:cNvPr id="64515" name="Rectangle 2"/>
          <p:cNvSpPr>
            <a:spLocks noGrp="1" noRot="1" noChangeAspect="1" noChangeArrowheads="1" noTextEdit="1"/>
          </p:cNvSpPr>
          <p:nvPr>
            <p:ph type="sldImg"/>
          </p:nvPr>
        </p:nvSpPr>
        <p:spPr>
          <a:xfrm>
            <a:off x="560388" y="373063"/>
            <a:ext cx="6226175" cy="4668837"/>
          </a:xfrm>
          <a:ln/>
        </p:spPr>
      </p:sp>
      <p:sp>
        <p:nvSpPr>
          <p:cNvPr id="645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100338-73E0-42A4-B9B1-99892CA52515}" type="slidenum">
              <a:rPr lang="en-US" smtClean="0"/>
              <a:pPr>
                <a:defRPr/>
              </a:pPr>
              <a:t>140</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PATRAN simulator used a deterministic</a:t>
            </a:r>
            <a:r>
              <a:rPr lang="en-US" baseline="0" dirty="0" smtClean="0"/>
              <a:t> model to produce the temperature response.  Replicate runs returned the same value.  </a:t>
            </a:r>
            <a:endParaRPr lang="en-US" dirty="0"/>
          </a:p>
        </p:txBody>
      </p:sp>
      <p:sp>
        <p:nvSpPr>
          <p:cNvPr id="4" name="Slide Number Placeholder 3"/>
          <p:cNvSpPr>
            <a:spLocks noGrp="1"/>
          </p:cNvSpPr>
          <p:nvPr>
            <p:ph type="sldNum" sz="quarter" idx="10"/>
          </p:nvPr>
        </p:nvSpPr>
        <p:spPr/>
        <p:txBody>
          <a:bodyPr/>
          <a:lstStyle/>
          <a:p>
            <a:pPr>
              <a:defRPr/>
            </a:pPr>
            <a:fld id="{01100338-73E0-42A4-B9B1-99892CA52515}" type="slidenum">
              <a:rPr lang="en-US" smtClean="0"/>
              <a:pPr>
                <a:defRPr/>
              </a:pPr>
              <a:t>141</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51C519F-A616-4810-8C46-AF106994F9E9}" type="slidenum">
              <a:rPr lang="en-US" smtClean="0">
                <a:latin typeface="Arial" pitchFamily="34" charset="0"/>
              </a:rPr>
              <a:pPr/>
              <a:t>142</a:t>
            </a:fld>
            <a:endParaRPr lang="en-US" smtClean="0">
              <a:latin typeface="Arial" pitchFamily="34" charset="0"/>
            </a:endParaRPr>
          </a:p>
        </p:txBody>
      </p:sp>
      <p:sp>
        <p:nvSpPr>
          <p:cNvPr id="69635" name="Rectangle 3"/>
          <p:cNvSpPr>
            <a:spLocks noGrp="1" noChangeArrowheads="1"/>
          </p:cNvSpPr>
          <p:nvPr>
            <p:ph type="body" idx="1"/>
          </p:nvPr>
        </p:nvSpPr>
        <p:spPr>
          <a:noFill/>
          <a:ln/>
        </p:spPr>
        <p:txBody>
          <a:bodyPr/>
          <a:lstStyle/>
          <a:p>
            <a:endParaRPr lang="en-US" dirty="0" smtClean="0">
              <a:latin typeface="Arial" pitchFamily="34" charset="0"/>
            </a:endParaRPr>
          </a:p>
        </p:txBody>
      </p:sp>
      <p:sp>
        <p:nvSpPr>
          <p:cNvPr id="69636" name="Slide Image Placeholder 9"/>
          <p:cNvSpPr>
            <a:spLocks noGrp="1" noRot="1" noChangeAspect="1" noTextEdit="1"/>
          </p:cNvSpPr>
          <p:nvPr>
            <p:ph type="sldImg"/>
          </p:nvPr>
        </p:nvSpPr>
        <p:spPr>
          <a:xfrm>
            <a:off x="642938" y="379413"/>
            <a:ext cx="6294437" cy="4721225"/>
          </a:xfrm>
          <a:ln/>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158121B-2F2F-4E48-8A28-1D504743EE7D}" type="slidenum">
              <a:rPr lang="en-US" smtClean="0">
                <a:latin typeface="Arial" pitchFamily="34" charset="0"/>
              </a:rPr>
              <a:pPr/>
              <a:t>143</a:t>
            </a:fld>
            <a:endParaRPr lang="en-US" smtClean="0">
              <a:latin typeface="Arial" pitchFamily="34" charset="0"/>
            </a:endParaRPr>
          </a:p>
        </p:txBody>
      </p:sp>
      <p:sp>
        <p:nvSpPr>
          <p:cNvPr id="70659" name="Rectangle 3"/>
          <p:cNvSpPr>
            <a:spLocks noGrp="1" noChangeArrowheads="1"/>
          </p:cNvSpPr>
          <p:nvPr>
            <p:ph type="body" idx="1"/>
          </p:nvPr>
        </p:nvSpPr>
        <p:spPr>
          <a:noFill/>
          <a:ln/>
        </p:spPr>
        <p:txBody>
          <a:bodyPr/>
          <a:lstStyle/>
          <a:p>
            <a:endParaRPr lang="en-US" dirty="0" smtClean="0">
              <a:latin typeface="Arial" pitchFamily="34" charset="0"/>
            </a:endParaRPr>
          </a:p>
        </p:txBody>
      </p:sp>
      <p:sp>
        <p:nvSpPr>
          <p:cNvPr id="70660" name="Slide Image Placeholder 6"/>
          <p:cNvSpPr>
            <a:spLocks noGrp="1" noRot="1" noChangeAspect="1" noTextEdit="1"/>
          </p:cNvSpPr>
          <p:nvPr>
            <p:ph type="sldImg"/>
          </p:nvPr>
        </p:nvSpPr>
        <p:spPr>
          <a:xfrm>
            <a:off x="642938" y="379413"/>
            <a:ext cx="6294437" cy="4721225"/>
          </a:xfrm>
          <a:ln/>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stochastic</a:t>
            </a:r>
            <a:r>
              <a:rPr lang="en-US" baseline="0" dirty="0" smtClean="0"/>
              <a:t> (random) component is usually a wiggle around the input (factor) settings indentified as POE.   Occasionally, a simulator will also add random normal deviates to the response to mimic unexplained and/or measurement variation. </a:t>
            </a:r>
            <a:endParaRPr lang="en-US" dirty="0"/>
          </a:p>
        </p:txBody>
      </p:sp>
      <p:sp>
        <p:nvSpPr>
          <p:cNvPr id="4" name="Slide Number Placeholder 3"/>
          <p:cNvSpPr>
            <a:spLocks noGrp="1"/>
          </p:cNvSpPr>
          <p:nvPr>
            <p:ph type="sldNum" sz="quarter" idx="10"/>
          </p:nvPr>
        </p:nvSpPr>
        <p:spPr/>
        <p:txBody>
          <a:bodyPr/>
          <a:lstStyle/>
          <a:p>
            <a:pPr>
              <a:defRPr/>
            </a:pPr>
            <a:fld id="{01100338-73E0-42A4-B9B1-99892CA52515}" type="slidenum">
              <a:rPr lang="en-US" smtClean="0"/>
              <a:pPr>
                <a:defRPr/>
              </a:pPr>
              <a:t>144</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CE0D418-3854-40EE-BF7B-0C111E6B25F9}" type="slidenum">
              <a:rPr lang="en-US" smtClean="0">
                <a:latin typeface="Arial" charset="0"/>
              </a:rPr>
              <a:pPr/>
              <a:t>146</a:t>
            </a:fld>
            <a:endParaRPr lang="en-US"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234406" indent="-234406" eaLnBrk="1" hangingPunct="1">
              <a:lnSpc>
                <a:spcPct val="90000"/>
              </a:lnSpc>
            </a:pPr>
            <a:r>
              <a:rPr lang="en-US" sz="900" dirty="0" smtClean="0">
                <a:latin typeface="Arial" charset="0"/>
              </a:rPr>
              <a:t>Replicates</a:t>
            </a:r>
            <a:r>
              <a:rPr lang="en-US" sz="900" baseline="0" dirty="0" smtClean="0">
                <a:latin typeface="Arial" charset="0"/>
              </a:rPr>
              <a:t> no longer produce different results.  No “pure error” to test lack-of-fit against.  </a:t>
            </a:r>
          </a:p>
          <a:p>
            <a:pPr marL="234406" indent="-234406" eaLnBrk="1" hangingPunct="1">
              <a:lnSpc>
                <a:spcPct val="90000"/>
              </a:lnSpc>
            </a:pPr>
            <a:r>
              <a:rPr lang="en-US" sz="900" baseline="0" dirty="0" smtClean="0">
                <a:latin typeface="Arial" charset="0"/>
              </a:rPr>
              <a:t>It is assumed the simulator will provide the correct response value for any given input.  Point 3 should not be a concern, but if the assumption isn’t true, the false response will be modeled.  </a:t>
            </a:r>
          </a:p>
          <a:p>
            <a:pPr marL="234406" indent="-234406" eaLnBrk="1" hangingPunct="1">
              <a:lnSpc>
                <a:spcPct val="90000"/>
              </a:lnSpc>
            </a:pPr>
            <a:r>
              <a:rPr lang="en-US" sz="900" baseline="0" dirty="0" smtClean="0">
                <a:latin typeface="Arial" charset="0"/>
              </a:rPr>
              <a:t>The Variance now only contains lack-of-fit noise.  Designing for the correct order polynomial is the only way to fit the correct model. </a:t>
            </a:r>
            <a:endParaRPr lang="en-US" sz="900" dirty="0" smtClean="0">
              <a:latin typeface="Arial"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CE0D418-3854-40EE-BF7B-0C111E6B25F9}" type="slidenum">
              <a:rPr lang="en-US" smtClean="0">
                <a:latin typeface="Arial" charset="0"/>
              </a:rPr>
              <a:pPr/>
              <a:t>147</a:t>
            </a:fld>
            <a:endParaRPr lang="en-US"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234406" indent="-234406" eaLnBrk="1" hangingPunct="1">
              <a:lnSpc>
                <a:spcPct val="90000"/>
              </a:lnSpc>
            </a:pPr>
            <a:endParaRPr lang="en-US" sz="900" dirty="0" smtClean="0">
              <a:latin typeface="Arial"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CE0D418-3854-40EE-BF7B-0C111E6B25F9}" type="slidenum">
              <a:rPr lang="en-US" smtClean="0">
                <a:latin typeface="Arial" charset="0"/>
              </a:rPr>
              <a:pPr/>
              <a:t>148</a:t>
            </a:fld>
            <a:endParaRPr lang="en-US"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234406" indent="-234406" eaLnBrk="1" hangingPunct="1">
              <a:lnSpc>
                <a:spcPct val="90000"/>
              </a:lnSpc>
            </a:pPr>
            <a:endParaRPr lang="en-US" sz="900"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373063"/>
            <a:ext cx="6226175" cy="4668837"/>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DOE—What's In It for Me </a:t>
            </a:r>
            <a:endParaRPr lang="en-US"/>
          </a:p>
        </p:txBody>
      </p:sp>
      <p:sp>
        <p:nvSpPr>
          <p:cNvPr id="5" name="Slide Number Placeholder 4"/>
          <p:cNvSpPr>
            <a:spLocks noGrp="1"/>
          </p:cNvSpPr>
          <p:nvPr>
            <p:ph type="sldNum" sz="quarter" idx="11"/>
          </p:nvPr>
        </p:nvSpPr>
        <p:spPr/>
        <p:txBody>
          <a:bodyPr/>
          <a:lstStyle/>
          <a:p>
            <a:pPr>
              <a:defRPr/>
            </a:pPr>
            <a:fld id="{715ECA34-C4D5-4398-AFEE-9D6C7248FA2A}" type="slidenum">
              <a:rPr lang="en-US" smtClean="0"/>
              <a:pPr>
                <a:defRPr/>
              </a:pPr>
              <a:t>19</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CE0D418-3854-40EE-BF7B-0C111E6B25F9}" type="slidenum">
              <a:rPr lang="en-US" smtClean="0">
                <a:latin typeface="Arial" charset="0"/>
              </a:rPr>
              <a:pPr/>
              <a:t>149</a:t>
            </a:fld>
            <a:endParaRPr lang="en-US"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234406" indent="-234406" eaLnBrk="1" hangingPunct="1">
              <a:lnSpc>
                <a:spcPct val="90000"/>
              </a:lnSpc>
            </a:pPr>
            <a:endParaRPr lang="en-US" sz="900" dirty="0" smtClean="0">
              <a:latin typeface="Arial"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earth was flat for a long time due to </a:t>
            </a:r>
            <a:r>
              <a:rPr lang="en-US" baseline="0" dirty="0" smtClean="0"/>
              <a:t>a known fact. </a:t>
            </a:r>
            <a:endParaRPr lang="en-US" dirty="0"/>
          </a:p>
        </p:txBody>
      </p:sp>
      <p:sp>
        <p:nvSpPr>
          <p:cNvPr id="4" name="Slide Number Placeholder 3"/>
          <p:cNvSpPr>
            <a:spLocks noGrp="1"/>
          </p:cNvSpPr>
          <p:nvPr>
            <p:ph type="sldNum" sz="quarter" idx="10"/>
          </p:nvPr>
        </p:nvSpPr>
        <p:spPr/>
        <p:txBody>
          <a:bodyPr/>
          <a:lstStyle/>
          <a:p>
            <a:pPr>
              <a:defRPr/>
            </a:pPr>
            <a:fld id="{01100338-73E0-42A4-B9B1-99892CA52515}" type="slidenum">
              <a:rPr lang="en-US" smtClean="0"/>
              <a:pPr>
                <a:defRPr/>
              </a:pPr>
              <a:t>150</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377 runs</a:t>
            </a:r>
            <a:r>
              <a:rPr lang="en-US" baseline="0" dirty="0" smtClean="0"/>
              <a:t> for a quadratic model across 25 continuous factors.  This would have fit the 480 run budget outlined in AIAA-2007-1214.  </a:t>
            </a:r>
          </a:p>
          <a:p>
            <a:r>
              <a:rPr lang="en-US" baseline="0" dirty="0" smtClean="0"/>
              <a:t>191 runs makes this a one-day experiment even leaving budget for follow up confirmation experiments.  	</a:t>
            </a:r>
          </a:p>
        </p:txBody>
      </p:sp>
      <p:sp>
        <p:nvSpPr>
          <p:cNvPr id="4" name="Slide Number Placeholder 3"/>
          <p:cNvSpPr>
            <a:spLocks noGrp="1"/>
          </p:cNvSpPr>
          <p:nvPr>
            <p:ph type="sldNum" sz="quarter" idx="10"/>
          </p:nvPr>
        </p:nvSpPr>
        <p:spPr/>
        <p:txBody>
          <a:bodyPr/>
          <a:lstStyle/>
          <a:p>
            <a:pPr>
              <a:defRPr/>
            </a:pPr>
            <a:fld id="{01100338-73E0-42A4-B9B1-99892CA52515}" type="slidenum">
              <a:rPr lang="en-US" smtClean="0"/>
              <a:pPr>
                <a:defRPr/>
              </a:pPr>
              <a:t>152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Arial" pitchFamily="34" charset="0"/>
                <a:ea typeface="+mn-ea"/>
                <a:cs typeface="+mn-cs"/>
              </a:rPr>
              <a:t>Image Credit:</a:t>
            </a:r>
            <a:r>
              <a:rPr lang="en-US" sz="1200" b="0" i="0" kern="1200" dirty="0" smtClean="0">
                <a:solidFill>
                  <a:schemeClr val="tx1"/>
                </a:solidFill>
                <a:latin typeface="Arial" pitchFamily="34" charset="0"/>
                <a:ea typeface="+mn-ea"/>
                <a:cs typeface="+mn-cs"/>
              </a:rPr>
              <a:t> NASA/JPL-Caltech</a:t>
            </a:r>
          </a:p>
          <a:p>
            <a:endParaRPr lang="en-US" dirty="0"/>
          </a:p>
        </p:txBody>
      </p:sp>
      <p:sp>
        <p:nvSpPr>
          <p:cNvPr id="4" name="Slide Number Placeholder 3"/>
          <p:cNvSpPr>
            <a:spLocks noGrp="1"/>
          </p:cNvSpPr>
          <p:nvPr>
            <p:ph type="sldNum" sz="quarter" idx="10"/>
          </p:nvPr>
        </p:nvSpPr>
        <p:spPr/>
        <p:txBody>
          <a:bodyPr/>
          <a:lstStyle/>
          <a:p>
            <a:pPr>
              <a:defRPr/>
            </a:pPr>
            <a:fld id="{01100338-73E0-42A4-B9B1-99892CA52515}" type="slidenum">
              <a:rPr lang="en-US" smtClean="0"/>
              <a:pPr>
                <a:defRPr/>
              </a:pPr>
              <a:t>153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154</a:t>
            </a:fld>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155</a:t>
            </a:fld>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156</a:t>
            </a:fld>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157</a:t>
            </a:fld>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pPr defTabSz="966788"/>
            <a:fld id="{6DAC34CE-D358-44AE-A18A-320C0DED1BCC}" type="slidenum">
              <a:rPr lang="en-US" smtClean="0"/>
              <a:pPr defTabSz="966788"/>
              <a:t>158</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dirty="0" smtClean="0"/>
              <a:t>As you can see from the diagram the distribution of the means is narrower.  This is predicted by the central limit theorem, which says that the variance of averages will be the variance of the individuals divided by n, where n is the sample size.  Thus the confidence interval (CI) is always smaller than the prediction interval (PI), which is based on an</a:t>
            </a:r>
            <a:r>
              <a:rPr lang="en-US" baseline="0" dirty="0" smtClean="0"/>
              <a:t> </a:t>
            </a:r>
            <a:r>
              <a:rPr lang="en-US" dirty="0" smtClean="0"/>
              <a:t>individual.  The</a:t>
            </a:r>
            <a:r>
              <a:rPr lang="en-US" baseline="0" dirty="0" smtClean="0"/>
              <a:t> </a:t>
            </a:r>
            <a:r>
              <a:rPr lang="en-US" dirty="0" smtClean="0"/>
              <a:t>prediction interval is smaller</a:t>
            </a:r>
            <a:r>
              <a:rPr lang="en-US" baseline="0" dirty="0" smtClean="0"/>
              <a:t> than the tolerance interval (TI) which is based on a proportion of the individuals (population).</a:t>
            </a:r>
            <a:endParaRPr lang="en-US" dirty="0"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Grp="1" noChangeArrowheads="1"/>
          </p:cNvSpPr>
          <p:nvPr>
            <p:ph type="sldNum" sz="quarter" idx="5"/>
          </p:nvPr>
        </p:nvSpPr>
        <p:spPr>
          <a:noFill/>
        </p:spPr>
        <p:txBody>
          <a:bodyPr/>
          <a:lstStyle/>
          <a:p>
            <a:fld id="{6594F623-8FBE-4D3B-8C4B-B47628BAD172}" type="slidenum">
              <a:rPr lang="en-US" smtClean="0">
                <a:latin typeface="Arial" charset="0"/>
              </a:rPr>
              <a:pPr/>
              <a:t>159</a:t>
            </a:fld>
            <a:endParaRPr lang="en-US" smtClean="0">
              <a:latin typeface="Arial" charset="0"/>
            </a:endParaRPr>
          </a:p>
        </p:txBody>
      </p:sp>
      <p:sp>
        <p:nvSpPr>
          <p:cNvPr id="50180" name="Rectangle 1026"/>
          <p:cNvSpPr>
            <a:spLocks noGrp="1" noRot="1" noChangeAspect="1" noChangeArrowheads="1" noTextEdit="1"/>
          </p:cNvSpPr>
          <p:nvPr>
            <p:ph type="sldImg"/>
          </p:nvPr>
        </p:nvSpPr>
        <p:spPr>
          <a:ln/>
        </p:spPr>
      </p:sp>
      <p:sp>
        <p:nvSpPr>
          <p:cNvPr id="50181" name="Rectangle 1027"/>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373063"/>
            <a:ext cx="6226175" cy="4668837"/>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DOE—What's In It for Me </a:t>
            </a:r>
            <a:endParaRPr lang="en-US"/>
          </a:p>
        </p:txBody>
      </p:sp>
      <p:sp>
        <p:nvSpPr>
          <p:cNvPr id="5" name="Slide Number Placeholder 4"/>
          <p:cNvSpPr>
            <a:spLocks noGrp="1"/>
          </p:cNvSpPr>
          <p:nvPr>
            <p:ph type="sldNum" sz="quarter" idx="11"/>
          </p:nvPr>
        </p:nvSpPr>
        <p:spPr/>
        <p:txBody>
          <a:bodyPr/>
          <a:lstStyle/>
          <a:p>
            <a:pPr>
              <a:defRPr/>
            </a:pPr>
            <a:fld id="{715ECA34-C4D5-4398-AFEE-9D6C7248FA2A}" type="slidenum">
              <a:rPr lang="en-US" smtClean="0"/>
              <a:pPr>
                <a:defRPr/>
              </a:pPr>
              <a:t>20</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100338-73E0-42A4-B9B1-99892CA52515}" type="slidenum">
              <a:rPr lang="en-US" smtClean="0"/>
              <a:pPr>
                <a:defRPr/>
              </a:pPr>
              <a:t>160</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dirty="0" smtClean="0"/>
              <a:t>is a powerful tool in the battle to reduce variation.  Luckily software handles the heavy lifting with the math.</a:t>
            </a:r>
          </a:p>
        </p:txBody>
      </p:sp>
      <p:sp>
        <p:nvSpPr>
          <p:cNvPr id="76804" name="Slide Number Placeholder 3"/>
          <p:cNvSpPr>
            <a:spLocks noGrp="1"/>
          </p:cNvSpPr>
          <p:nvPr>
            <p:ph type="sldNum" sz="quarter" idx="5"/>
          </p:nvPr>
        </p:nvSpPr>
        <p:spPr>
          <a:noFill/>
        </p:spPr>
        <p:txBody>
          <a:bodyPr/>
          <a:lstStyle/>
          <a:p>
            <a:fld id="{465DF5EE-5C41-40E3-988B-5FF761E5E32A}" type="slidenum">
              <a:rPr lang="en-US" smtClean="0"/>
              <a:pPr/>
              <a:t>161</a:t>
            </a:fld>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09C91FD-F253-483E-B320-6148A89295F1}" type="slidenum">
              <a:rPr lang="en-US" smtClean="0"/>
              <a:pPr/>
              <a:t>162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Now we will quantify the transmitted variation using POE.  As you can see in this example, it involves some math.  We start by establishing a predictive model. Then the first derivative of the prediction model will minimize the slope.</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5D73358-1A71-4C6D-AF4C-8304861A42BD}" type="slidenum">
              <a:rPr lang="en-US" smtClean="0"/>
              <a:pPr/>
              <a:t>163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The slope of the line determines how much variation gets transmitted.  We need to quantify this at any given level of X.  Calculus provides the answer in the form of partial derivatives of the response Y with respect to each of the X factors.  We mustn’t forget the underlying error embodied in the residual variation (sigma-squared resid).  The resulting prediction of standard deviation is superimposed on the original response plot.</a:t>
            </a:r>
          </a:p>
          <a:p>
            <a:pPr eaLnBrk="1" hangingPunct="1"/>
            <a:r>
              <a:rPr lang="en-US" smtClean="0"/>
              <a:t>Note: the POE is generated from the equation in actual, </a:t>
            </a:r>
            <a:r>
              <a:rPr lang="en-US" u="sng" smtClean="0"/>
              <a:t>not</a:t>
            </a:r>
            <a:r>
              <a:rPr lang="en-US" smtClean="0"/>
              <a:t> coded form.  It’s easy to get tripped up by this, so be careful.</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CDF66EF-2694-45FB-88CE-53837A7A9D8B}" type="slidenum">
              <a:rPr lang="en-US" smtClean="0"/>
              <a:pPr/>
              <a:t>164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Here’s an example from Taguchi.</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60879F2-0B01-45EB-B703-9B76E16D3307}" type="slidenum">
              <a:rPr lang="en-US" smtClean="0"/>
              <a:pPr/>
              <a:t>165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Voltage is directly proportional to gain only up to a point, beyond which it becomes inversely proportional.  By setting gain at the peak point of 350, the transmitted variation will be minimized. If we had chosen to run at 250, the variation would have been larger.</a:t>
            </a:r>
          </a:p>
          <a:p>
            <a:pPr eaLnBrk="1" hangingPunct="1"/>
            <a:r>
              <a:rPr lang="en-US" smtClean="0"/>
              <a:t>One problem: voltage is now too high (125 versus the target of 115).  What can be done about this?</a:t>
            </a: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A449D51-482F-455E-830D-79EEB400EDD0}" type="slidenum">
              <a:rPr lang="en-US" smtClean="0"/>
              <a:pPr/>
              <a:t>166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Fortunately the second factor, resistance, affects response in a linear fashion, so it can be used to adjust voltage back to target.  </a:t>
            </a:r>
            <a:r>
              <a:rPr lang="en-US" dirty="0" smtClean="0"/>
              <a:t>POE will not be affected by this change.</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37E33DF-E04F-43A0-B935-979C475275B0}" type="slidenum">
              <a:rPr lang="en-US" smtClean="0"/>
              <a:pPr/>
              <a:t>167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Here you can see the whole story laid out in the form of before, middle and after response distributions.  Notice how much the variation is reduced. </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r>
              <a:rPr lang="en-US" smtClean="0"/>
              <a:t>Summary of learning points.</a:t>
            </a:r>
          </a:p>
        </p:txBody>
      </p:sp>
      <p:sp>
        <p:nvSpPr>
          <p:cNvPr id="117764" name="Slide Number Placeholder 3"/>
          <p:cNvSpPr>
            <a:spLocks noGrp="1"/>
          </p:cNvSpPr>
          <p:nvPr>
            <p:ph type="sldNum" sz="quarter" idx="5"/>
          </p:nvPr>
        </p:nvSpPr>
        <p:spPr>
          <a:noFill/>
        </p:spPr>
        <p:txBody>
          <a:bodyPr/>
          <a:lstStyle/>
          <a:p>
            <a:fld id="{FCA6BDC9-B4CA-4B75-BF82-1F00ACCE7C3C}" type="slidenum">
              <a:rPr lang="en-US" smtClean="0"/>
              <a:pPr/>
              <a:t>168</a:t>
            </a:fld>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r>
              <a:rPr lang="en-US" smtClean="0"/>
              <a:t>Summary of POE.</a:t>
            </a:r>
          </a:p>
        </p:txBody>
      </p:sp>
      <p:sp>
        <p:nvSpPr>
          <p:cNvPr id="118788" name="Slide Number Placeholder 3"/>
          <p:cNvSpPr>
            <a:spLocks noGrp="1"/>
          </p:cNvSpPr>
          <p:nvPr>
            <p:ph type="sldNum" sz="quarter" idx="5"/>
          </p:nvPr>
        </p:nvSpPr>
        <p:spPr>
          <a:noFill/>
        </p:spPr>
        <p:txBody>
          <a:bodyPr/>
          <a:lstStyle/>
          <a:p>
            <a:fld id="{B5ADC5E2-8BD3-458A-83AE-69D0998B549C}" type="slidenum">
              <a:rPr lang="en-US" smtClean="0"/>
              <a:pPr/>
              <a:t>169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865A3C6-7C99-49AF-B6DB-F84FDE59FF92}" type="slidenum">
              <a:rPr lang="en-US" smtClean="0">
                <a:latin typeface="Arial" charset="0"/>
              </a:rPr>
              <a:pPr/>
              <a:t>21</a:t>
            </a:fld>
            <a:endParaRPr lang="en-US" smtClean="0">
              <a:latin typeface="Arial" charset="0"/>
            </a:endParaRPr>
          </a:p>
        </p:txBody>
      </p:sp>
      <p:sp>
        <p:nvSpPr>
          <p:cNvPr id="43011" name="Rectangle 2"/>
          <p:cNvSpPr>
            <a:spLocks noGrp="1" noRot="1" noChangeAspect="1" noChangeArrowheads="1" noTextEdit="1"/>
          </p:cNvSpPr>
          <p:nvPr>
            <p:ph type="sldImg"/>
          </p:nvPr>
        </p:nvSpPr>
        <p:spPr>
          <a:xfrm>
            <a:off x="560388" y="373063"/>
            <a:ext cx="6226175" cy="4668837"/>
          </a:xfrm>
          <a:ln/>
        </p:spPr>
      </p:sp>
      <p:sp>
        <p:nvSpPr>
          <p:cNvPr id="43012" name="Rectangle 3"/>
          <p:cNvSpPr>
            <a:spLocks noGrp="1" noChangeArrowheads="1"/>
          </p:cNvSpPr>
          <p:nvPr>
            <p:ph type="body" idx="1"/>
          </p:nvPr>
        </p:nvSpPr>
        <p:spPr>
          <a:noFill/>
          <a:ln/>
        </p:spPr>
        <p:txBody>
          <a:bodyPr/>
          <a:lstStyle/>
          <a:p>
            <a:pPr eaLnBrk="1" hangingPunct="1"/>
            <a:r>
              <a:rPr lang="en-US" smtClean="0">
                <a:latin typeface="Arial" charset="0"/>
              </a:rPr>
              <a:t>Two-level factorial design was developed to meet these desirable DOE properties.</a:t>
            </a:r>
          </a:p>
        </p:txBody>
      </p:sp>
      <p:sp>
        <p:nvSpPr>
          <p:cNvPr id="5" name="Footer Placeholder 4"/>
          <p:cNvSpPr>
            <a:spLocks noGrp="1"/>
          </p:cNvSpPr>
          <p:nvPr>
            <p:ph type="ftr" sz="quarter" idx="10"/>
          </p:nvPr>
        </p:nvSpPr>
        <p:spPr/>
        <p:txBody>
          <a:bodyPr/>
          <a:lstStyle/>
          <a:p>
            <a:pPr>
              <a:defRPr/>
            </a:pPr>
            <a:r>
              <a:rPr lang="en-US" smtClean="0"/>
              <a:t>DOE—What's In It for Me </a:t>
            </a:r>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r>
              <a:rPr lang="en-US" smtClean="0"/>
              <a:t>A big assumption for POE in Design-Expert.</a:t>
            </a:r>
          </a:p>
        </p:txBody>
      </p:sp>
      <p:sp>
        <p:nvSpPr>
          <p:cNvPr id="119812" name="Slide Number Placeholder 3"/>
          <p:cNvSpPr>
            <a:spLocks noGrp="1"/>
          </p:cNvSpPr>
          <p:nvPr>
            <p:ph type="sldNum" sz="quarter" idx="5"/>
          </p:nvPr>
        </p:nvSpPr>
        <p:spPr>
          <a:noFill/>
        </p:spPr>
        <p:txBody>
          <a:bodyPr/>
          <a:lstStyle/>
          <a:p>
            <a:fld id="{E27248E0-C5D5-4840-930F-78ABC627C485}" type="slidenum">
              <a:rPr lang="en-US" smtClean="0"/>
              <a:pPr/>
              <a:t>170</a:t>
            </a:fld>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C703C4C-A965-4E10-AD21-8FEF02C1B921}" type="slidenum">
              <a:rPr lang="en-US" smtClean="0"/>
              <a:pPr/>
              <a:t>171</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dirty="0" smtClean="0"/>
              <a:t>Proportional error needs specialized</a:t>
            </a:r>
            <a:r>
              <a:rPr lang="en-US" baseline="0" dirty="0" smtClean="0"/>
              <a:t> software.  </a:t>
            </a:r>
            <a:endParaRPr lang="en-US" dirty="0"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r>
              <a:rPr lang="en-US" smtClean="0"/>
              <a:t>If POE doesn’t appear in Design-Expert check for these common problems.</a:t>
            </a:r>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172</a:t>
            </a:fld>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173</a:t>
            </a:fld>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174</a:t>
            </a:fld>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If the interval is within specifications the desirability score is 1. </a:t>
            </a:r>
          </a:p>
          <a:p>
            <a:pPr eaLnBrk="1" hangingPunct="1"/>
            <a:r>
              <a:rPr lang="en-US" sz="1200" dirty="0" smtClean="0"/>
              <a:t>As the interval bounds go</a:t>
            </a:r>
            <a:r>
              <a:rPr lang="en-US" sz="1200" baseline="0" dirty="0" smtClean="0"/>
              <a:t> </a:t>
            </a:r>
            <a:r>
              <a:rPr lang="en-US" sz="1200" dirty="0" smtClean="0"/>
              <a:t>out of spec,</a:t>
            </a:r>
            <a:r>
              <a:rPr lang="en-US" sz="1200" baseline="0" dirty="0" smtClean="0"/>
              <a:t> </a:t>
            </a:r>
            <a:r>
              <a:rPr lang="en-US" sz="1200" dirty="0" smtClean="0"/>
              <a:t>but the average prediction stays within specifications, the desirability score approaches 0.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desirability becomes 0 when the mean prediction is outside the specifications.</a:t>
            </a:r>
          </a:p>
          <a:p>
            <a:pPr eaLnBrk="1" hangingPunct="1"/>
            <a:endParaRPr lang="en-US" sz="1200" dirty="0" smtClean="0"/>
          </a:p>
          <a:p>
            <a:pPr eaLnBrk="1" hangingPunct="1"/>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175</a:t>
            </a:fld>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If the interval is within specifications the desirability score is 1. </a:t>
            </a:r>
          </a:p>
          <a:p>
            <a:pPr eaLnBrk="1" hangingPunct="1"/>
            <a:r>
              <a:rPr lang="en-US" sz="1200" dirty="0" smtClean="0"/>
              <a:t>As the interval bounds go</a:t>
            </a:r>
            <a:r>
              <a:rPr lang="en-US" sz="1200" baseline="0" dirty="0" smtClean="0"/>
              <a:t> </a:t>
            </a:r>
            <a:r>
              <a:rPr lang="en-US" sz="1200" dirty="0" smtClean="0"/>
              <a:t>out of spec,</a:t>
            </a:r>
            <a:r>
              <a:rPr lang="en-US" sz="1200" baseline="0" dirty="0" smtClean="0"/>
              <a:t> </a:t>
            </a:r>
            <a:r>
              <a:rPr lang="en-US" sz="1200" dirty="0" smtClean="0"/>
              <a:t>but the average prediction stays within specifications, the desirability score approaches 0.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desirability becomes 0 when the mean prediction is outside the specifications.</a:t>
            </a:r>
          </a:p>
          <a:p>
            <a:pPr eaLnBrk="1" hangingPunct="1"/>
            <a:endParaRPr lang="en-US" sz="1200" dirty="0" smtClean="0"/>
          </a:p>
          <a:p>
            <a:pPr eaLnBrk="1" hangingPunct="1"/>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176</a:t>
            </a:fld>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If the interval is within specifications the desirability score is 1. </a:t>
            </a:r>
          </a:p>
          <a:p>
            <a:pPr eaLnBrk="1" hangingPunct="1"/>
            <a:r>
              <a:rPr lang="en-US" sz="1200" dirty="0" smtClean="0"/>
              <a:t>As the interval bounds go</a:t>
            </a:r>
            <a:r>
              <a:rPr lang="en-US" sz="1200" baseline="0" dirty="0" smtClean="0"/>
              <a:t> </a:t>
            </a:r>
            <a:r>
              <a:rPr lang="en-US" sz="1200" dirty="0" smtClean="0"/>
              <a:t>out of spec,</a:t>
            </a:r>
            <a:r>
              <a:rPr lang="en-US" sz="1200" baseline="0" dirty="0" smtClean="0"/>
              <a:t> </a:t>
            </a:r>
            <a:r>
              <a:rPr lang="en-US" sz="1200" dirty="0" smtClean="0"/>
              <a:t>but the average prediction stays within specifications, the desirability score approaches 0.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desirability becomes 0 when the mean prediction is outside the specifications.</a:t>
            </a:r>
          </a:p>
          <a:p>
            <a:pPr eaLnBrk="1" hangingPunct="1"/>
            <a:endParaRPr lang="en-US" sz="1200" dirty="0" smtClean="0"/>
          </a:p>
          <a:p>
            <a:pPr eaLnBrk="1" hangingPunct="1"/>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177</a:t>
            </a:fld>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If the interval is within specifications the desirability score is 1. </a:t>
            </a:r>
          </a:p>
          <a:p>
            <a:pPr eaLnBrk="1" hangingPunct="1"/>
            <a:r>
              <a:rPr lang="en-US" sz="1200" dirty="0" smtClean="0"/>
              <a:t>As the interval bounds go</a:t>
            </a:r>
            <a:r>
              <a:rPr lang="en-US" sz="1200" baseline="0" dirty="0" smtClean="0"/>
              <a:t> </a:t>
            </a:r>
            <a:r>
              <a:rPr lang="en-US" sz="1200" dirty="0" smtClean="0"/>
              <a:t>out of spec,</a:t>
            </a:r>
            <a:r>
              <a:rPr lang="en-US" sz="1200" baseline="0" dirty="0" smtClean="0"/>
              <a:t> </a:t>
            </a:r>
            <a:r>
              <a:rPr lang="en-US" sz="1200" dirty="0" smtClean="0"/>
              <a:t>but the average prediction stays within specifications, the desirability score approaches 0.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desirability becomes 0 when the mean prediction is outside the specifications.</a:t>
            </a:r>
          </a:p>
          <a:p>
            <a:pPr eaLnBrk="1" hangingPunct="1"/>
            <a:endParaRPr lang="en-US" sz="1200" dirty="0" smtClean="0"/>
          </a:p>
          <a:p>
            <a:pPr eaLnBrk="1" hangingPunct="1"/>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178</a:t>
            </a:fld>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If the interval is within specifications the desirability score is 1. </a:t>
            </a:r>
          </a:p>
          <a:p>
            <a:pPr eaLnBrk="1" hangingPunct="1"/>
            <a:r>
              <a:rPr lang="en-US" sz="1200" dirty="0" smtClean="0"/>
              <a:t>As the interval bounds go</a:t>
            </a:r>
            <a:r>
              <a:rPr lang="en-US" sz="1200" baseline="0" dirty="0" smtClean="0"/>
              <a:t> </a:t>
            </a:r>
            <a:r>
              <a:rPr lang="en-US" sz="1200" dirty="0" smtClean="0"/>
              <a:t>out of spec,</a:t>
            </a:r>
            <a:r>
              <a:rPr lang="en-US" sz="1200" baseline="0" dirty="0" smtClean="0"/>
              <a:t> </a:t>
            </a:r>
            <a:r>
              <a:rPr lang="en-US" sz="1200" dirty="0" smtClean="0"/>
              <a:t>but the average prediction stays within specifications, the desirability score approaches 0.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desirability becomes 0 when the mean prediction is outside the specifications.</a:t>
            </a:r>
          </a:p>
          <a:p>
            <a:pPr eaLnBrk="1" hangingPunct="1"/>
            <a:endParaRPr lang="en-US" sz="1200" dirty="0" smtClean="0"/>
          </a:p>
          <a:p>
            <a:pPr eaLnBrk="1" hangingPunct="1"/>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179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5AC72CF-46F5-4E8B-80C5-F50384DC509F}" type="slidenum">
              <a:rPr lang="en-US" smtClean="0">
                <a:latin typeface="Arial" charset="0"/>
              </a:rPr>
              <a:pPr/>
              <a:t>22</a:t>
            </a:fld>
            <a:endParaRPr lang="en-US" smtClean="0">
              <a:latin typeface="Arial" charset="0"/>
            </a:endParaRPr>
          </a:p>
        </p:txBody>
      </p:sp>
      <p:sp>
        <p:nvSpPr>
          <p:cNvPr id="44035" name="Rectangle 2"/>
          <p:cNvSpPr>
            <a:spLocks noGrp="1" noRot="1" noChangeAspect="1" noChangeArrowheads="1" noTextEdit="1"/>
          </p:cNvSpPr>
          <p:nvPr>
            <p:ph type="sldImg"/>
          </p:nvPr>
        </p:nvSpPr>
        <p:spPr>
          <a:xfrm>
            <a:off x="560388" y="373063"/>
            <a:ext cx="6226175" cy="4668837"/>
          </a:xfrm>
          <a:ln/>
        </p:spPr>
      </p:sp>
      <p:sp>
        <p:nvSpPr>
          <p:cNvPr id="44036" name="Rectangle 3"/>
          <p:cNvSpPr>
            <a:spLocks noGrp="1" noChangeArrowheads="1"/>
          </p:cNvSpPr>
          <p:nvPr>
            <p:ph type="body" idx="1"/>
          </p:nvPr>
        </p:nvSpPr>
        <p:spPr>
          <a:noFill/>
          <a:ln/>
        </p:spPr>
        <p:txBody>
          <a:bodyPr/>
          <a:lstStyle/>
          <a:p>
            <a:pPr eaLnBrk="1" hangingPunct="1"/>
            <a:r>
              <a:rPr lang="en-US" smtClean="0">
                <a:latin typeface="Arial" charset="0"/>
              </a:rPr>
              <a:t>Two-level full factorials include experiments at all combinations of the factor levels:</a:t>
            </a:r>
            <a:br>
              <a:rPr lang="en-US" smtClean="0">
                <a:latin typeface="Arial" charset="0"/>
              </a:rPr>
            </a:br>
            <a:r>
              <a:rPr lang="en-US" smtClean="0">
                <a:latin typeface="Arial" charset="0"/>
              </a:rPr>
              <a:t> 2x2 = 4, 2x2x2 = 8, etc. </a:t>
            </a:r>
          </a:p>
        </p:txBody>
      </p:sp>
      <p:sp>
        <p:nvSpPr>
          <p:cNvPr id="5" name="Footer Placeholder 4"/>
          <p:cNvSpPr>
            <a:spLocks noGrp="1"/>
          </p:cNvSpPr>
          <p:nvPr>
            <p:ph type="ftr" sz="quarter" idx="10"/>
          </p:nvPr>
        </p:nvSpPr>
        <p:spPr/>
        <p:txBody>
          <a:bodyPr/>
          <a:lstStyle/>
          <a:p>
            <a:pPr>
              <a:defRPr/>
            </a:pPr>
            <a:r>
              <a:rPr lang="en-US" smtClean="0"/>
              <a:t>DOE—What's In It for Me </a:t>
            </a:r>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180</a:t>
            </a:fld>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181</a:t>
            </a:fld>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smtClean="0"/>
          </a:p>
        </p:txBody>
      </p:sp>
      <p:sp>
        <p:nvSpPr>
          <p:cNvPr id="121860" name="Slide Number Placeholder 3"/>
          <p:cNvSpPr>
            <a:spLocks noGrp="1"/>
          </p:cNvSpPr>
          <p:nvPr>
            <p:ph type="sldNum" sz="quarter" idx="5"/>
          </p:nvPr>
        </p:nvSpPr>
        <p:spPr>
          <a:noFill/>
        </p:spPr>
        <p:txBody>
          <a:bodyPr/>
          <a:lstStyle/>
          <a:p>
            <a:fld id="{1491F9EA-484F-4520-BC74-1979D22C6292}" type="slidenum">
              <a:rPr lang="en-US" smtClean="0"/>
              <a:pPr/>
              <a:t>182</a:t>
            </a:fld>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Arial" pitchFamily="34" charset="0"/>
                <a:ea typeface="+mn-ea"/>
                <a:cs typeface="+mn-cs"/>
              </a:rPr>
              <a:t>Image Credit:</a:t>
            </a:r>
            <a:r>
              <a:rPr lang="en-US" sz="1200" b="0" i="0" kern="1200" dirty="0" smtClean="0">
                <a:solidFill>
                  <a:schemeClr val="tx1"/>
                </a:solidFill>
                <a:latin typeface="Arial" pitchFamily="34" charset="0"/>
                <a:ea typeface="+mn-ea"/>
                <a:cs typeface="+mn-cs"/>
              </a:rPr>
              <a:t> NASA/JPL-Caltech</a:t>
            </a:r>
            <a:endParaRPr lang="en-US" dirty="0"/>
          </a:p>
        </p:txBody>
      </p:sp>
      <p:sp>
        <p:nvSpPr>
          <p:cNvPr id="4" name="Slide Number Placeholder 3"/>
          <p:cNvSpPr>
            <a:spLocks noGrp="1"/>
          </p:cNvSpPr>
          <p:nvPr>
            <p:ph type="sldNum" sz="quarter" idx="10"/>
          </p:nvPr>
        </p:nvSpPr>
        <p:spPr/>
        <p:txBody>
          <a:bodyPr/>
          <a:lstStyle/>
          <a:p>
            <a:pPr>
              <a:defRPr/>
            </a:pPr>
            <a:fld id="{01100338-73E0-42A4-B9B1-99892CA52515}" type="slidenum">
              <a:rPr lang="en-US" smtClean="0"/>
              <a:pPr>
                <a:defRPr/>
              </a:pPr>
              <a:t>185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CCD20C0-1024-4BDF-B6A6-C7FAC48663FA}" type="slidenum">
              <a:rPr lang="en-US" smtClean="0">
                <a:latin typeface="Arial" charset="0"/>
              </a:rPr>
              <a:pPr/>
              <a:t>23</a:t>
            </a:fld>
            <a:endParaRPr lang="en-US" smtClean="0">
              <a:latin typeface="Arial" charset="0"/>
            </a:endParaRPr>
          </a:p>
        </p:txBody>
      </p:sp>
      <p:sp>
        <p:nvSpPr>
          <p:cNvPr id="45059" name="Rectangle 2"/>
          <p:cNvSpPr>
            <a:spLocks noGrp="1" noRot="1" noChangeAspect="1" noChangeArrowheads="1" noTextEdit="1"/>
          </p:cNvSpPr>
          <p:nvPr>
            <p:ph type="sldImg"/>
          </p:nvPr>
        </p:nvSpPr>
        <p:spPr>
          <a:xfrm>
            <a:off x="560388" y="373063"/>
            <a:ext cx="6226175" cy="4668837"/>
          </a:xfrm>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rPr>
              <a:t>This is a two-level, three factor design, called a 2</a:t>
            </a:r>
            <a:r>
              <a:rPr lang="en-US" baseline="30000" dirty="0" smtClean="0">
                <a:latin typeface="Arial" charset="0"/>
              </a:rPr>
              <a:t>3</a:t>
            </a:r>
            <a:r>
              <a:rPr lang="en-US" dirty="0" smtClean="0">
                <a:latin typeface="Arial" charset="0"/>
              </a:rPr>
              <a:t> factorial design, which produces 8 runs.</a:t>
            </a:r>
          </a:p>
          <a:p>
            <a:pPr eaLnBrk="1" hangingPunct="1"/>
            <a:r>
              <a:rPr lang="en-US" dirty="0" smtClean="0">
                <a:latin typeface="Arial" charset="0"/>
              </a:rPr>
              <a:t>This is the complete design matrix, including interactions.  It includes all seven of the effects we can evaluate (in addition to the overall mean) with the eight runs: -- three main effects (MEs), three 2-factor interactions (2FI) and one 3-factor interaction (3FI).</a:t>
            </a:r>
          </a:p>
        </p:txBody>
      </p:sp>
      <p:sp>
        <p:nvSpPr>
          <p:cNvPr id="5" name="Footer Placeholder 4"/>
          <p:cNvSpPr>
            <a:spLocks noGrp="1"/>
          </p:cNvSpPr>
          <p:nvPr>
            <p:ph type="ftr" sz="quarter" idx="10"/>
          </p:nvPr>
        </p:nvSpPr>
        <p:spPr/>
        <p:txBody>
          <a:bodyPr/>
          <a:lstStyle/>
          <a:p>
            <a:pPr>
              <a:defRPr/>
            </a:pPr>
            <a:r>
              <a:rPr lang="en-US" smtClean="0"/>
              <a:t>DOE—What's In It for Me </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CCD20C0-1024-4BDF-B6A6-C7FAC48663FA}" type="slidenum">
              <a:rPr lang="en-US" smtClean="0">
                <a:latin typeface="Arial" charset="0"/>
              </a:rPr>
              <a:pPr/>
              <a:t>24</a:t>
            </a:fld>
            <a:endParaRPr lang="en-US" smtClean="0">
              <a:latin typeface="Arial" charset="0"/>
            </a:endParaRPr>
          </a:p>
        </p:txBody>
      </p:sp>
      <p:sp>
        <p:nvSpPr>
          <p:cNvPr id="45059" name="Rectangle 2"/>
          <p:cNvSpPr>
            <a:spLocks noGrp="1" noRot="1" noChangeAspect="1" noChangeArrowheads="1" noTextEdit="1"/>
          </p:cNvSpPr>
          <p:nvPr>
            <p:ph type="sldImg"/>
          </p:nvPr>
        </p:nvSpPr>
        <p:spPr>
          <a:xfrm>
            <a:off x="560388" y="373063"/>
            <a:ext cx="6226175" cy="4668837"/>
          </a:xfrm>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rPr>
              <a:t>This is a two-level, three factor design, called a 2</a:t>
            </a:r>
            <a:r>
              <a:rPr lang="en-US" baseline="30000" dirty="0" smtClean="0">
                <a:latin typeface="Arial" charset="0"/>
              </a:rPr>
              <a:t>3</a:t>
            </a:r>
            <a:r>
              <a:rPr lang="en-US" dirty="0" smtClean="0">
                <a:latin typeface="Arial" charset="0"/>
              </a:rPr>
              <a:t> factorial design, which produces 8 runs.</a:t>
            </a:r>
          </a:p>
          <a:p>
            <a:pPr eaLnBrk="1" hangingPunct="1"/>
            <a:r>
              <a:rPr lang="en-US" dirty="0" smtClean="0">
                <a:latin typeface="Arial" charset="0"/>
              </a:rPr>
              <a:t>This is the complete design matrix, including interactions.  It includes all seven of the effects we can evaluate (in addition to the overall mean) with the eight runs: -- three main effects (MEs), three 2-factor interactions (2FI) and one 3-factor interaction (3FI).</a:t>
            </a:r>
          </a:p>
        </p:txBody>
      </p:sp>
      <p:sp>
        <p:nvSpPr>
          <p:cNvPr id="5" name="Footer Placeholder 4"/>
          <p:cNvSpPr>
            <a:spLocks noGrp="1"/>
          </p:cNvSpPr>
          <p:nvPr>
            <p:ph type="ftr" sz="quarter" idx="10"/>
          </p:nvPr>
        </p:nvSpPr>
        <p:spPr/>
        <p:txBody>
          <a:bodyPr/>
          <a:lstStyle/>
          <a:p>
            <a:pPr>
              <a:defRPr/>
            </a:pPr>
            <a:r>
              <a:rPr lang="en-US" smtClean="0"/>
              <a:t>DOE—What's In It for Me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BF41E61-A09F-43E4-892C-6817D9602863}" type="slidenum">
              <a:rPr lang="en-US" smtClean="0"/>
              <a:pPr/>
              <a:t>3</a:t>
            </a:fld>
            <a:endParaRPr lang="en-US" smtClean="0"/>
          </a:p>
        </p:txBody>
      </p:sp>
      <p:sp>
        <p:nvSpPr>
          <p:cNvPr id="64515" name="Rectangle 2"/>
          <p:cNvSpPr>
            <a:spLocks noGrp="1" noRot="1" noChangeAspect="1" noChangeArrowheads="1" noTextEdit="1"/>
          </p:cNvSpPr>
          <p:nvPr>
            <p:ph type="sldImg"/>
          </p:nvPr>
        </p:nvSpPr>
        <p:spPr>
          <a:xfrm>
            <a:off x="560388" y="373063"/>
            <a:ext cx="6226175" cy="4668837"/>
          </a:xfrm>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843F946-EF7E-4F95-91EF-EB32DAFECB5E}" type="slidenum">
              <a:rPr lang="en-US" smtClean="0">
                <a:latin typeface="Arial" charset="0"/>
              </a:rPr>
              <a:pPr/>
              <a:t>25</a:t>
            </a:fld>
            <a:endParaRPr lang="en-US" smtClean="0">
              <a:latin typeface="Arial" charset="0"/>
            </a:endParaRPr>
          </a:p>
        </p:txBody>
      </p:sp>
      <p:sp>
        <p:nvSpPr>
          <p:cNvPr id="47107" name="Rectangle 2"/>
          <p:cNvSpPr>
            <a:spLocks noGrp="1" noRot="1" noChangeAspect="1" noChangeArrowheads="1" noTextEdit="1"/>
          </p:cNvSpPr>
          <p:nvPr>
            <p:ph type="sldImg"/>
          </p:nvPr>
        </p:nvSpPr>
        <p:spPr>
          <a:xfrm>
            <a:off x="560388" y="373063"/>
            <a:ext cx="6226175" cy="4668837"/>
          </a:xfrm>
          <a:ln/>
        </p:spPr>
      </p:sp>
      <p:sp>
        <p:nvSpPr>
          <p:cNvPr id="47108" name="Rectangle 3"/>
          <p:cNvSpPr>
            <a:spLocks noGrp="1" noChangeArrowheads="1"/>
          </p:cNvSpPr>
          <p:nvPr>
            <p:ph type="body" idx="1"/>
          </p:nvPr>
        </p:nvSpPr>
        <p:spPr>
          <a:noFill/>
          <a:ln/>
        </p:spPr>
        <p:txBody>
          <a:bodyPr/>
          <a:lstStyle/>
          <a:p>
            <a:pPr eaLnBrk="1" hangingPunct="1"/>
            <a:r>
              <a:rPr lang="en-US" dirty="0" smtClean="0">
                <a:latin typeface="Arial" charset="0"/>
              </a:rPr>
              <a:t>These charts illustrate how factorials, by using an orthogonal matrix to estimate effects in parallel, provide information much more efficiently than (OFAT) experimentation, which follows a serial path.  Remember that to determine each response with the same precision, we need to repeat a data point the same number of times in each experiment.</a:t>
            </a:r>
          </a:p>
          <a:p>
            <a:pPr marL="351610" lvl="1" indent="-117203" eaLnBrk="1" hangingPunct="1">
              <a:spcBef>
                <a:spcPct val="0"/>
              </a:spcBef>
              <a:buFontTx/>
              <a:buChar char="•"/>
            </a:pPr>
            <a:r>
              <a:rPr lang="en-US" dirty="0" smtClean="0">
                <a:latin typeface="Arial" charset="0"/>
              </a:rPr>
              <a:t>In the two variable two-level factorial design, each level was measured at two points, so for the same precision in OFAT we need to measure each point twice.  Therefore OFAT requires 6 runs with relative inefficiency of 1.5 when compared to factorial design.</a:t>
            </a:r>
          </a:p>
          <a:p>
            <a:pPr marL="351610" lvl="1" indent="-117203" eaLnBrk="1" hangingPunct="1">
              <a:buFontTx/>
              <a:buChar char="•"/>
            </a:pPr>
            <a:r>
              <a:rPr lang="en-US" dirty="0" smtClean="0">
                <a:latin typeface="Arial" charset="0"/>
              </a:rPr>
              <a:t>For a 3-factor design we need four runs at each level for same precision, or 16 runs total for OFAT </a:t>
            </a:r>
            <a:r>
              <a:rPr lang="en-US" dirty="0" err="1" smtClean="0">
                <a:latin typeface="Arial" charset="0"/>
              </a:rPr>
              <a:t>vs</a:t>
            </a:r>
            <a:r>
              <a:rPr lang="en-US" dirty="0" smtClean="0">
                <a:latin typeface="Arial" charset="0"/>
              </a:rPr>
              <a:t> 8 for factorial -- 2.0 times less efficient.</a:t>
            </a:r>
          </a:p>
          <a:p>
            <a:pPr eaLnBrk="1" hangingPunct="1"/>
            <a:r>
              <a:rPr lang="en-US" dirty="0" smtClean="0">
                <a:latin typeface="Arial" charset="0"/>
              </a:rPr>
              <a:t>Obviously the relative efficiency of the factorial DOE gets better and better as the number of factors in the experiment increases.  The ability to see interactions provides an added bonus not available with OFAT.  Also note that the conclusions in a factorial design are based on more different combinations than the corresponding OFAT, i.e., they have a wider inductive basis!</a:t>
            </a:r>
          </a:p>
        </p:txBody>
      </p:sp>
      <p:sp>
        <p:nvSpPr>
          <p:cNvPr id="5" name="Footer Placeholder 4"/>
          <p:cNvSpPr>
            <a:spLocks noGrp="1"/>
          </p:cNvSpPr>
          <p:nvPr>
            <p:ph type="ftr" sz="quarter" idx="10"/>
          </p:nvPr>
        </p:nvSpPr>
        <p:spPr/>
        <p:txBody>
          <a:bodyPr/>
          <a:lstStyle/>
          <a:p>
            <a:pPr>
              <a:defRPr/>
            </a:pPr>
            <a:r>
              <a:rPr lang="en-US" smtClean="0"/>
              <a:t>DOE—What's In It for Me </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01A8DC4-19BD-4BC7-8471-82C169741B9E}" type="slidenum">
              <a:rPr lang="en-US" smtClean="0"/>
              <a:pPr/>
              <a:t>27</a:t>
            </a:fld>
            <a:endParaRPr lang="en-US" smtClean="0"/>
          </a:p>
        </p:txBody>
      </p:sp>
      <p:sp>
        <p:nvSpPr>
          <p:cNvPr id="80899" name="Rectangle 2"/>
          <p:cNvSpPr>
            <a:spLocks noGrp="1" noRot="1" noChangeAspect="1" noChangeArrowheads="1" noTextEdit="1"/>
          </p:cNvSpPr>
          <p:nvPr>
            <p:ph type="sldImg"/>
          </p:nvPr>
        </p:nvSpPr>
        <p:spPr>
          <a:xfrm>
            <a:off x="684213" y="373063"/>
            <a:ext cx="6234112" cy="4675187"/>
          </a:xfrm>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fld id="{3F52C21C-B141-4B3D-9EB0-935E5851E613}" type="slidenum">
              <a:rPr lang="en-US" smtClean="0"/>
              <a:pPr/>
              <a:t>28</a:t>
            </a:fld>
            <a:endParaRPr lang="en-US" smtClean="0"/>
          </a:p>
        </p:txBody>
      </p:sp>
      <p:sp>
        <p:nvSpPr>
          <p:cNvPr id="81924" name="Rectangle 3"/>
          <p:cNvSpPr>
            <a:spLocks noGrp="1" noChangeArrowheads="1"/>
          </p:cNvSpPr>
          <p:nvPr>
            <p:ph type="body" idx="1"/>
          </p:nvPr>
        </p:nvSpPr>
        <p:spPr/>
        <p:txBody>
          <a:bodyPr>
            <a:normAutofit/>
          </a:bodyPr>
          <a:lstStyle/>
          <a:p>
            <a:r>
              <a:rPr lang="en-US" dirty="0" smtClean="0"/>
              <a:t>We will analyze the first response “Taste” together and then you</a:t>
            </a:r>
            <a:r>
              <a:rPr lang="en-US" baseline="0" dirty="0" smtClean="0"/>
              <a:t> will analyze the</a:t>
            </a:r>
            <a:r>
              <a:rPr lang="en-US" dirty="0" smtClean="0"/>
              <a:t> second response “UPKs” (weight of un-popped kernels, technically called “UPKs” by popcorn manufacturers).  Then together we will look for the best operating conditions.</a:t>
            </a:r>
          </a:p>
          <a:p>
            <a:r>
              <a:rPr lang="en-US" dirty="0" smtClean="0"/>
              <a:t>See reference for complete report. You can find it on the </a:t>
            </a:r>
            <a:r>
              <a:rPr lang="en-US" dirty="0" smtClean="0">
                <a:hlinkClick r:id="rId3"/>
              </a:rPr>
              <a:t>www.statease.com</a:t>
            </a:r>
            <a:r>
              <a:rPr lang="en-US" dirty="0" smtClean="0"/>
              <a:t> website.</a:t>
            </a:r>
          </a:p>
          <a:p>
            <a:endParaRPr lang="en-US" dirty="0" smtClean="0"/>
          </a:p>
        </p:txBody>
      </p:sp>
      <p:sp>
        <p:nvSpPr>
          <p:cNvPr id="7" name="Slide Image Placeholder 6"/>
          <p:cNvSpPr>
            <a:spLocks noGrp="1" noRot="1" noChangeAspect="1"/>
          </p:cNvSpPr>
          <p:nvPr>
            <p:ph type="sldImg"/>
          </p:nvPr>
        </p:nvSpPr>
        <p:spPr>
          <a:xfrm>
            <a:off x="685800" y="373063"/>
            <a:ext cx="6230938" cy="4673600"/>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fld id="{A126E575-4631-4FB3-B92E-B163800EE51B}" type="slidenum">
              <a:rPr lang="en-US" smtClean="0"/>
              <a:pPr/>
              <a:t>29</a:t>
            </a:fld>
            <a:endParaRPr lang="en-US" smtClean="0"/>
          </a:p>
        </p:txBody>
      </p:sp>
      <p:sp>
        <p:nvSpPr>
          <p:cNvPr id="82948" name="Rectangle 3"/>
          <p:cNvSpPr>
            <a:spLocks noGrp="1" noChangeArrowheads="1"/>
          </p:cNvSpPr>
          <p:nvPr>
            <p:ph type="body" idx="1"/>
          </p:nvPr>
        </p:nvSpPr>
        <p:spPr/>
        <p:txBody>
          <a:bodyPr>
            <a:normAutofit/>
          </a:bodyPr>
          <a:lstStyle/>
          <a:p>
            <a:r>
              <a:rPr lang="en-US" dirty="0" smtClean="0"/>
              <a:t>Note that in this array, listed in randomized run order, the actual levels of factors are shown.  We call this an “</a:t>
            </a:r>
            <a:r>
              <a:rPr lang="en-US" dirty="0" err="1" smtClean="0"/>
              <a:t>uncoded</a:t>
            </a:r>
            <a:r>
              <a:rPr lang="en-US" dirty="0" smtClean="0"/>
              <a:t>” or “actual” representation of factors.  It’s useful for the technician (or cook) who runs the experiment, but not for calculations.</a:t>
            </a:r>
          </a:p>
          <a:p>
            <a:endParaRPr lang="en-US" dirty="0" smtClean="0"/>
          </a:p>
          <a:p>
            <a:endParaRPr lang="en-US" dirty="0" smtClean="0"/>
          </a:p>
        </p:txBody>
      </p:sp>
      <p:sp>
        <p:nvSpPr>
          <p:cNvPr id="7" name="Slide Image Placeholder 6"/>
          <p:cNvSpPr>
            <a:spLocks noGrp="1" noRot="1" noChangeAspect="1"/>
          </p:cNvSpPr>
          <p:nvPr>
            <p:ph type="sldImg"/>
          </p:nvPr>
        </p:nvSpPr>
        <p:spPr>
          <a:xfrm>
            <a:off x="685800" y="373063"/>
            <a:ext cx="6227763" cy="4670425"/>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fld id="{EDC45719-6E93-4C6D-B731-7329AB9FEBD4}" type="slidenum">
              <a:rPr lang="en-US" smtClean="0"/>
              <a:pPr/>
              <a:t>30</a:t>
            </a:fld>
            <a:endParaRPr lang="en-US" smtClean="0"/>
          </a:p>
        </p:txBody>
      </p:sp>
      <p:sp>
        <p:nvSpPr>
          <p:cNvPr id="83972" name="Rectangle 3"/>
          <p:cNvSpPr>
            <a:spLocks noGrp="1" noChangeArrowheads="1"/>
          </p:cNvSpPr>
          <p:nvPr>
            <p:ph type="body" idx="1"/>
          </p:nvPr>
        </p:nvSpPr>
        <p:spPr/>
        <p:txBody>
          <a:bodyPr>
            <a:normAutofit/>
          </a:bodyPr>
          <a:lstStyle/>
          <a:p>
            <a:r>
              <a:rPr lang="en-US" dirty="0" smtClean="0"/>
              <a:t>Better coded (pun off “butter coated”) factor levels, run order and standard order. </a:t>
            </a:r>
          </a:p>
          <a:p>
            <a:endParaRPr lang="en-US" dirty="0" smtClean="0"/>
          </a:p>
        </p:txBody>
      </p:sp>
      <p:sp>
        <p:nvSpPr>
          <p:cNvPr id="7" name="Slide Image Placeholder 6"/>
          <p:cNvSpPr>
            <a:spLocks noGrp="1" noRot="1" noChangeAspect="1"/>
          </p:cNvSpPr>
          <p:nvPr>
            <p:ph type="sldImg"/>
          </p:nvPr>
        </p:nvSpPr>
        <p:spPr>
          <a:xfrm>
            <a:off x="685800" y="373063"/>
            <a:ext cx="6227763" cy="4670425"/>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fld id="{4CAF887D-423B-49A1-9C01-410A5CCA2104}" type="slidenum">
              <a:rPr lang="en-US" smtClean="0"/>
              <a:pPr/>
              <a:t>31</a:t>
            </a:fld>
            <a:endParaRPr lang="en-US" smtClean="0"/>
          </a:p>
        </p:txBody>
      </p:sp>
      <p:sp>
        <p:nvSpPr>
          <p:cNvPr id="84996" name="Rectangle 5"/>
          <p:cNvSpPr>
            <a:spLocks noGrp="1" noChangeArrowheads="1"/>
          </p:cNvSpPr>
          <p:nvPr>
            <p:ph type="body" idx="1"/>
          </p:nvPr>
        </p:nvSpPr>
        <p:spPr/>
        <p:txBody>
          <a:bodyPr>
            <a:normAutofit/>
          </a:bodyPr>
          <a:lstStyle/>
          <a:p>
            <a:r>
              <a:rPr lang="en-US" smtClean="0"/>
              <a:t>Enter factor information.</a:t>
            </a:r>
            <a:endParaRPr lang="en-US" dirty="0" smtClean="0"/>
          </a:p>
        </p:txBody>
      </p:sp>
      <p:sp>
        <p:nvSpPr>
          <p:cNvPr id="10" name="Slide Image Placeholder 9"/>
          <p:cNvSpPr>
            <a:spLocks noGrp="1" noRot="1" noChangeAspect="1"/>
          </p:cNvSpPr>
          <p:nvPr>
            <p:ph type="sldImg"/>
          </p:nvPr>
        </p:nvSpPr>
        <p:spPr>
          <a:xfrm>
            <a:off x="687388" y="373063"/>
            <a:ext cx="6227762" cy="4670425"/>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B0445993-5BD4-47FB-9738-A02816800034}" type="slidenum">
              <a:rPr lang="en-US" smtClean="0"/>
              <a:pPr/>
              <a:t>32</a:t>
            </a:fld>
            <a:endParaRPr lang="en-US" smtClean="0"/>
          </a:p>
        </p:txBody>
      </p:sp>
      <p:sp>
        <p:nvSpPr>
          <p:cNvPr id="87044" name="Rectangle 5"/>
          <p:cNvSpPr>
            <a:spLocks noGrp="1" noChangeArrowheads="1"/>
          </p:cNvSpPr>
          <p:nvPr>
            <p:ph type="body" idx="1"/>
          </p:nvPr>
        </p:nvSpPr>
        <p:spPr/>
        <p:txBody>
          <a:bodyPr>
            <a:normAutofit/>
          </a:bodyPr>
          <a:lstStyle/>
          <a:p>
            <a:r>
              <a:rPr lang="en-US" smtClean="0"/>
              <a:t>Set up the popcorn experiment in Design-Expert software.</a:t>
            </a:r>
          </a:p>
        </p:txBody>
      </p:sp>
      <p:sp>
        <p:nvSpPr>
          <p:cNvPr id="13" name="Slide Image Placeholder 12"/>
          <p:cNvSpPr>
            <a:spLocks noGrp="1" noRot="1" noChangeAspect="1"/>
          </p:cNvSpPr>
          <p:nvPr>
            <p:ph type="sldImg"/>
          </p:nvPr>
        </p:nvSpPr>
        <p:spPr>
          <a:xfrm>
            <a:off x="687388" y="373063"/>
            <a:ext cx="6227762" cy="4670425"/>
          </a:xfr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9A2DD3D-3739-4E08-9A0E-1DFF49DF7A77}" type="slidenum">
              <a:rPr lang="en-US" smtClean="0">
                <a:latin typeface="Arial" charset="0"/>
              </a:rPr>
              <a:pPr/>
              <a:t>33</a:t>
            </a:fld>
            <a:endParaRPr lang="en-US" smtClean="0">
              <a:latin typeface="Arial" charset="0"/>
            </a:endParaRPr>
          </a:p>
        </p:txBody>
      </p:sp>
      <p:sp>
        <p:nvSpPr>
          <p:cNvPr id="98307" name="Rectangle 2"/>
          <p:cNvSpPr>
            <a:spLocks noGrp="1" noRot="1" noChangeAspect="1" noChangeArrowheads="1" noTextEdit="1"/>
          </p:cNvSpPr>
          <p:nvPr>
            <p:ph type="sldImg"/>
          </p:nvPr>
        </p:nvSpPr>
        <p:spPr>
          <a:xfrm>
            <a:off x="560388" y="373063"/>
            <a:ext cx="6226175" cy="4668837"/>
          </a:xfrm>
          <a:ln/>
        </p:spPr>
      </p:sp>
      <p:sp>
        <p:nvSpPr>
          <p:cNvPr id="98308" name="Rectangle 3"/>
          <p:cNvSpPr>
            <a:spLocks noGrp="1" noChangeArrowheads="1"/>
          </p:cNvSpPr>
          <p:nvPr>
            <p:ph type="body" idx="1"/>
          </p:nvPr>
        </p:nvSpPr>
        <p:spPr>
          <a:noFill/>
          <a:ln/>
        </p:spPr>
        <p:txBody>
          <a:bodyPr/>
          <a:lstStyle/>
          <a:p>
            <a:pPr eaLnBrk="1" hangingPunct="1"/>
            <a:r>
              <a:rPr lang="en-US" dirty="0" smtClean="0">
                <a:latin typeface="Arial" charset="0"/>
              </a:rPr>
              <a:t>Here’s the basic way of calculating effects: the average of A at its high setting minus the average of A at its low setting.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fld id="{8AB61FC6-A374-4280-8DBE-93296ED4BB20}" type="slidenum">
              <a:rPr lang="en-US" smtClean="0"/>
              <a:pPr/>
              <a:t>34</a:t>
            </a:fld>
            <a:endParaRPr lang="en-US" smtClean="0"/>
          </a:p>
        </p:txBody>
      </p:sp>
      <p:sp>
        <p:nvSpPr>
          <p:cNvPr id="89092" name="Rectangle 5"/>
          <p:cNvSpPr>
            <a:spLocks noGrp="1" noChangeArrowheads="1"/>
          </p:cNvSpPr>
          <p:nvPr>
            <p:ph type="body" idx="1"/>
          </p:nvPr>
        </p:nvSpPr>
        <p:spPr/>
        <p:txBody>
          <a:bodyPr>
            <a:normAutofit/>
          </a:bodyPr>
          <a:lstStyle/>
          <a:p>
            <a:r>
              <a:rPr lang="en-US" dirty="0" smtClean="0"/>
              <a:t>The software does all the effect calculations using the expanded design matrix.</a:t>
            </a:r>
          </a:p>
          <a:p>
            <a:r>
              <a:rPr lang="en-US" dirty="0" smtClean="0"/>
              <a:t>The “% contribution” was added at the request of a major client who likes to highlight the heavy hitters on a sum of squares basis.  This can be somewhat confusing when interactions are significant.</a:t>
            </a:r>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fld id="{F5D4AF4C-6BC0-43E8-B758-ACC590CC82E6}" type="slidenum">
              <a:rPr lang="en-US" smtClean="0"/>
              <a:pPr/>
              <a:t>35</a:t>
            </a:fld>
            <a:endParaRPr lang="en-US" smtClean="0"/>
          </a:p>
        </p:txBody>
      </p:sp>
      <p:sp>
        <p:nvSpPr>
          <p:cNvPr id="88068" name="Rectangle 3"/>
          <p:cNvSpPr>
            <a:spLocks noGrp="1" noChangeArrowheads="1"/>
          </p:cNvSpPr>
          <p:nvPr>
            <p:ph type="body" idx="1"/>
          </p:nvPr>
        </p:nvSpPr>
        <p:spPr/>
        <p:txBody>
          <a:bodyPr>
            <a:normAutofit/>
          </a:bodyPr>
          <a:lstStyle/>
          <a:p>
            <a:r>
              <a:rPr lang="en-US" smtClean="0"/>
              <a:t>This is the expanded design matrix in standard order.  It includes columns for all eight of the effects we can evaluate with the eight runs: the overall mean (column labeled I for identity) plus seven effects -- three main effects (MEs), three 2-factor interactions (2FIs) and one 3-factor interaction (3FI).</a:t>
            </a:r>
          </a:p>
          <a:p>
            <a:r>
              <a:rPr lang="en-US" smtClean="0"/>
              <a:t>How are the signs for the interaction columns computed?  Answer – by multiplying the main effect columns.</a:t>
            </a:r>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54C40A0-7C5E-4885-8AC3-A229EF19B752}" type="slidenum">
              <a:rPr lang="en-US" smtClean="0">
                <a:latin typeface="Arial" charset="0"/>
              </a:rPr>
              <a:pPr/>
              <a:t>4</a:t>
            </a:fld>
            <a:endParaRPr lang="en-US" smtClean="0">
              <a:latin typeface="Arial" charset="0"/>
            </a:endParaRPr>
          </a:p>
        </p:txBody>
      </p:sp>
      <p:sp>
        <p:nvSpPr>
          <p:cNvPr id="31747" name="Rectangle 2"/>
          <p:cNvSpPr>
            <a:spLocks noGrp="1" noRot="1" noChangeAspect="1" noChangeArrowheads="1" noTextEdit="1"/>
          </p:cNvSpPr>
          <p:nvPr>
            <p:ph type="sldImg"/>
          </p:nvPr>
        </p:nvSpPr>
        <p:spPr>
          <a:xfrm>
            <a:off x="560388" y="373063"/>
            <a:ext cx="6226175" cy="4668837"/>
          </a:xfrm>
          <a:ln/>
        </p:spPr>
      </p:sp>
      <p:sp>
        <p:nvSpPr>
          <p:cNvPr id="31748" name="Rectangle 3"/>
          <p:cNvSpPr>
            <a:spLocks noGrp="1" noChangeArrowheads="1"/>
          </p:cNvSpPr>
          <p:nvPr>
            <p:ph type="body" idx="1"/>
          </p:nvPr>
        </p:nvSpPr>
        <p:spPr>
          <a:noFill/>
          <a:ln/>
        </p:spPr>
        <p:txBody>
          <a:bodyPr/>
          <a:lstStyle/>
          <a:p>
            <a:pPr eaLnBrk="1" hangingPunct="1"/>
            <a:r>
              <a:rPr lang="en-US" dirty="0" smtClean="0">
                <a:latin typeface="Arial" charset="0"/>
              </a:rPr>
              <a:t>Note the small bucket representing the typical</a:t>
            </a:r>
            <a:r>
              <a:rPr lang="en-US" baseline="0" dirty="0" smtClean="0">
                <a:latin typeface="Arial" charset="0"/>
              </a:rPr>
              <a:t> budget for experiments.  </a:t>
            </a:r>
            <a:endParaRPr lang="en-US" dirty="0" smtClean="0">
              <a:latin typeface="Arial" charset="0"/>
            </a:endParaRPr>
          </a:p>
        </p:txBody>
      </p:sp>
      <p:sp>
        <p:nvSpPr>
          <p:cNvPr id="5" name="Footer Placeholder 4"/>
          <p:cNvSpPr>
            <a:spLocks noGrp="1"/>
          </p:cNvSpPr>
          <p:nvPr>
            <p:ph type="ftr" sz="quarter" idx="10"/>
          </p:nvPr>
        </p:nvSpPr>
        <p:spPr/>
        <p:txBody>
          <a:bodyPr/>
          <a:lstStyle/>
          <a:p>
            <a:pPr>
              <a:defRPr/>
            </a:pPr>
            <a:r>
              <a:rPr lang="en-US" smtClean="0"/>
              <a:t>DOE—What's In It for Me </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fld id="{D048ABE1-A0AA-4EF4-921A-5845141525D4}" type="slidenum">
              <a:rPr lang="en-US" smtClean="0"/>
              <a:pPr/>
              <a:t>36</a:t>
            </a:fld>
            <a:endParaRPr lang="en-US" smtClean="0"/>
          </a:p>
        </p:txBody>
      </p:sp>
      <p:sp>
        <p:nvSpPr>
          <p:cNvPr id="90116" name="Rectangle 5"/>
          <p:cNvSpPr>
            <a:spLocks noGrp="1" noChangeArrowheads="1"/>
          </p:cNvSpPr>
          <p:nvPr>
            <p:ph type="body" idx="1"/>
          </p:nvPr>
        </p:nvSpPr>
        <p:spPr/>
        <p:txBody>
          <a:bodyPr>
            <a:normAutofit/>
          </a:bodyPr>
          <a:lstStyle/>
          <a:p>
            <a:r>
              <a:rPr lang="en-US" dirty="0" smtClean="0"/>
              <a:t>Design-Expert ranks the absolute values of the effects from low to high and constructs a half-normal probability plot.  The significant effects fall to the right on this plot.  Starting on the right select the largest effects.  Look for a definite gap between the keepers and the trivial many effects near zero.</a:t>
            </a:r>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fld id="{D048ABE1-A0AA-4EF4-921A-5845141525D4}" type="slidenum">
              <a:rPr lang="en-US" smtClean="0"/>
              <a:pPr/>
              <a:t>37</a:t>
            </a:fld>
            <a:endParaRPr lang="en-US" smtClean="0"/>
          </a:p>
        </p:txBody>
      </p:sp>
      <p:sp>
        <p:nvSpPr>
          <p:cNvPr id="90116" name="Rectangle 5"/>
          <p:cNvSpPr>
            <a:spLocks noGrp="1" noChangeArrowheads="1"/>
          </p:cNvSpPr>
          <p:nvPr>
            <p:ph type="body" idx="1"/>
          </p:nvPr>
        </p:nvSpPr>
        <p:spPr/>
        <p:txBody>
          <a:bodyPr>
            <a:normAutofit/>
          </a:bodyPr>
          <a:lstStyle/>
          <a:p>
            <a:r>
              <a:rPr lang="en-US" dirty="0" smtClean="0"/>
              <a:t>The effects BC, B and C are the big fish (keepers!).</a:t>
            </a:r>
            <a:r>
              <a:rPr lang="en-US" baseline="0" dirty="0" smtClean="0"/>
              <a:t>  The other effects that line up near zero will be thrown back in to pool for an estimate of error.</a:t>
            </a:r>
            <a:endParaRPr lang="en-US" dirty="0" smtClean="0"/>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fld id="{F12BFA51-ACB3-4385-B0F6-AD7D3F4C95D1}" type="slidenum">
              <a:rPr lang="en-US" smtClean="0"/>
              <a:pPr/>
              <a:t>38</a:t>
            </a:fld>
            <a:endParaRPr lang="en-US" smtClean="0"/>
          </a:p>
        </p:txBody>
      </p:sp>
      <p:sp>
        <p:nvSpPr>
          <p:cNvPr id="248837" name="Rectangle 5"/>
          <p:cNvSpPr>
            <a:spLocks noGrp="1" noChangeArrowheads="1"/>
          </p:cNvSpPr>
          <p:nvPr>
            <p:ph type="body" idx="1"/>
          </p:nvPr>
        </p:nvSpPr>
        <p:spPr/>
        <p:txBody>
          <a:bodyPr>
            <a:normAutofit/>
          </a:bodyPr>
          <a:lstStyle/>
          <a:p>
            <a:r>
              <a:rPr lang="en-US" dirty="0" smtClean="0"/>
              <a:t>After using the half-normal plot to pick effects, look at the </a:t>
            </a:r>
            <a:r>
              <a:rPr lang="en-US" dirty="0"/>
              <a:t>Pareto </a:t>
            </a:r>
            <a:r>
              <a:rPr lang="en-US" dirty="0" smtClean="0"/>
              <a:t>Chart to reinforce your selection.  This is a good way to communicate to others because it’s simply an ordered bar-chart that anyone can figure out, unlike the half-normal plot, which most people haven’t ever seen before.</a:t>
            </a:r>
          </a:p>
          <a:p>
            <a:r>
              <a:rPr lang="en-US" dirty="0" smtClean="0"/>
              <a:t>Here’s the guidelines for assessing effects on this Pareto Chart designed especially for this purpose:</a:t>
            </a:r>
          </a:p>
          <a:p>
            <a:pPr marL="576263" lvl="1" indent="-119063">
              <a:buFont typeface="Arial" pitchFamily="34" charset="0"/>
              <a:buChar char="•"/>
            </a:pPr>
            <a:r>
              <a:rPr lang="en-US" dirty="0" smtClean="0"/>
              <a:t>(Big) effects above the </a:t>
            </a:r>
            <a:r>
              <a:rPr lang="en-US" dirty="0" err="1" smtClean="0"/>
              <a:t>Bonferroni</a:t>
            </a:r>
            <a:r>
              <a:rPr lang="en-US" dirty="0" smtClean="0"/>
              <a:t> Limit (a conservative statistical correction for multiple comparisons*) are almost certainly significant.</a:t>
            </a:r>
          </a:p>
          <a:p>
            <a:pPr marL="576263" lvl="1" indent="-119063">
              <a:buFont typeface="Arial" pitchFamily="34" charset="0"/>
              <a:buChar char="•"/>
            </a:pPr>
            <a:r>
              <a:rPr lang="en-US" dirty="0" smtClean="0"/>
              <a:t>(Intermediate) effects that are above the lower t-Value Limit are possibly significant.  </a:t>
            </a:r>
          </a:p>
          <a:p>
            <a:pPr marL="576263" lvl="1" indent="-119063">
              <a:buFont typeface="Arial" pitchFamily="34" charset="0"/>
              <a:buChar char="•"/>
            </a:pPr>
            <a:r>
              <a:rPr lang="en-US" dirty="0" smtClean="0"/>
              <a:t>(Small) effects below the t-Value limit are probably not significant.  </a:t>
            </a:r>
          </a:p>
          <a:p>
            <a:pPr marL="4763" lvl="1"/>
            <a:r>
              <a:rPr lang="en-US" dirty="0" smtClean="0"/>
              <a:t>*(For details, see </a:t>
            </a:r>
            <a:r>
              <a:rPr lang="en-US" i="1" dirty="0" smtClean="0"/>
              <a:t>DOE Simplified, 2</a:t>
            </a:r>
            <a:r>
              <a:rPr lang="en-US" i="1" baseline="30000" dirty="0" smtClean="0"/>
              <a:t>nd</a:t>
            </a:r>
            <a:r>
              <a:rPr lang="en-US" i="1" dirty="0" smtClean="0"/>
              <a:t> Ed, </a:t>
            </a:r>
            <a:r>
              <a:rPr lang="en-US" dirty="0" smtClean="0"/>
              <a:t>Chapter 3 – “How to Make a More Useful Pareto Chart.”)</a:t>
            </a:r>
          </a:p>
          <a:p>
            <a:pPr lvl="1"/>
            <a:endParaRPr lang="en-US" dirty="0" smtClean="0"/>
          </a:p>
        </p:txBody>
      </p:sp>
      <p:sp>
        <p:nvSpPr>
          <p:cNvPr id="10" name="Slide Image Placeholder 9"/>
          <p:cNvSpPr>
            <a:spLocks noGrp="1" noRot="1" noChangeAspect="1"/>
          </p:cNvSpPr>
          <p:nvPr>
            <p:ph type="sldImg"/>
          </p:nvPr>
        </p:nvSpPr>
        <p:spPr>
          <a:xfrm>
            <a:off x="687388" y="373063"/>
            <a:ext cx="6227762" cy="4670425"/>
          </a:xfr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fld id="{297EE403-9F21-415E-8DA1-B446446DAB5E}" type="slidenum">
              <a:rPr lang="en-US" smtClean="0"/>
              <a:pPr/>
              <a:t>39</a:t>
            </a:fld>
            <a:endParaRPr lang="en-US" smtClean="0"/>
          </a:p>
        </p:txBody>
      </p:sp>
      <p:sp>
        <p:nvSpPr>
          <p:cNvPr id="92164" name="Rectangle 5"/>
          <p:cNvSpPr>
            <a:spLocks noGrp="1" noChangeArrowheads="1"/>
          </p:cNvSpPr>
          <p:nvPr>
            <p:ph type="body" idx="1"/>
          </p:nvPr>
        </p:nvSpPr>
        <p:spPr/>
        <p:txBody>
          <a:bodyPr>
            <a:normAutofit fontScale="92500" lnSpcReduction="10000"/>
          </a:bodyPr>
          <a:lstStyle/>
          <a:p>
            <a:r>
              <a:rPr lang="en-US" dirty="0" smtClean="0"/>
              <a:t>Model Sum of Squares (SS):  Total of the sum of squares for B, C, and BC (the selected factors).</a:t>
            </a:r>
          </a:p>
          <a:p>
            <a:r>
              <a:rPr lang="en-US" dirty="0" smtClean="0"/>
              <a:t>	</a:t>
            </a:r>
            <a:r>
              <a:rPr lang="en-US" dirty="0" err="1" smtClean="0"/>
              <a:t>SSModel</a:t>
            </a:r>
            <a:r>
              <a:rPr lang="en-US" dirty="0" smtClean="0"/>
              <a:t> = 840.50 + 578.00 + 924.50 = 2343.00</a:t>
            </a:r>
          </a:p>
          <a:p>
            <a:r>
              <a:rPr lang="en-US" dirty="0" smtClean="0"/>
              <a:t>Model DF (Degrees of Freedom):  Number of model parameters, not including the intercept.</a:t>
            </a:r>
          </a:p>
          <a:p>
            <a:r>
              <a:rPr lang="en-US" dirty="0" smtClean="0"/>
              <a:t>	</a:t>
            </a:r>
            <a:r>
              <a:rPr lang="en-US" dirty="0" err="1" smtClean="0"/>
              <a:t>dfModel</a:t>
            </a:r>
            <a:r>
              <a:rPr lang="en-US" dirty="0" smtClean="0"/>
              <a:t> = 3</a:t>
            </a:r>
          </a:p>
          <a:p>
            <a:r>
              <a:rPr lang="en-US" dirty="0" smtClean="0"/>
              <a:t>Model Mean Square (MS):  Estimate of model variance.</a:t>
            </a:r>
          </a:p>
          <a:p>
            <a:r>
              <a:rPr lang="en-US" dirty="0" smtClean="0"/>
              <a:t>	</a:t>
            </a:r>
            <a:r>
              <a:rPr lang="en-US" dirty="0" err="1" smtClean="0"/>
              <a:t>MSModel</a:t>
            </a:r>
            <a:r>
              <a:rPr lang="en-US" dirty="0" smtClean="0"/>
              <a:t> = </a:t>
            </a:r>
            <a:r>
              <a:rPr lang="en-US" dirty="0" err="1" smtClean="0"/>
              <a:t>SSModel</a:t>
            </a:r>
            <a:r>
              <a:rPr lang="en-US" dirty="0" smtClean="0"/>
              <a:t>/</a:t>
            </a:r>
            <a:r>
              <a:rPr lang="en-US" dirty="0" err="1" smtClean="0"/>
              <a:t>dfModel</a:t>
            </a:r>
            <a:r>
              <a:rPr lang="en-US" dirty="0" smtClean="0"/>
              <a:t> = 2343.0/3 = 781.0</a:t>
            </a:r>
          </a:p>
          <a:p>
            <a:r>
              <a:rPr lang="en-US" dirty="0" smtClean="0"/>
              <a:t>Residual Sum of Squares:  Total SS for the terms estimating experiment error,  those that fall on the normal probability line.</a:t>
            </a:r>
          </a:p>
          <a:p>
            <a:r>
              <a:rPr lang="en-US" dirty="0" smtClean="0"/>
              <a:t>	</a:t>
            </a:r>
            <a:r>
              <a:rPr lang="en-US" dirty="0" err="1" smtClean="0"/>
              <a:t>SSResidual</a:t>
            </a:r>
            <a:r>
              <a:rPr lang="en-US" dirty="0" smtClean="0"/>
              <a:t> = 2.00 + 0.50 + 72.00 + 24.50 = 99.00</a:t>
            </a:r>
          </a:p>
          <a:p>
            <a:r>
              <a:rPr lang="en-US" dirty="0" smtClean="0"/>
              <a:t>Residual </a:t>
            </a:r>
            <a:r>
              <a:rPr lang="en-US" dirty="0" err="1" smtClean="0"/>
              <a:t>df</a:t>
            </a:r>
            <a:r>
              <a:rPr lang="en-US" dirty="0" smtClean="0"/>
              <a:t> (Degrees of Freedom)</a:t>
            </a:r>
          </a:p>
          <a:p>
            <a:r>
              <a:rPr lang="en-US" dirty="0" smtClean="0"/>
              <a:t>	</a:t>
            </a:r>
            <a:r>
              <a:rPr lang="en-US" dirty="0" err="1" smtClean="0"/>
              <a:t>dfResidual</a:t>
            </a:r>
            <a:r>
              <a:rPr lang="en-US" dirty="0" smtClean="0"/>
              <a:t> = Corrected Total </a:t>
            </a:r>
            <a:r>
              <a:rPr lang="en-US" dirty="0" err="1" smtClean="0"/>
              <a:t>df</a:t>
            </a:r>
            <a:r>
              <a:rPr lang="en-US" dirty="0" smtClean="0"/>
              <a:t> - Model </a:t>
            </a:r>
            <a:r>
              <a:rPr lang="en-US" dirty="0" err="1" smtClean="0"/>
              <a:t>df</a:t>
            </a:r>
            <a:r>
              <a:rPr lang="en-US" dirty="0" smtClean="0"/>
              <a:t> = 7 - 3 = 4</a:t>
            </a:r>
          </a:p>
          <a:p>
            <a:r>
              <a:rPr lang="en-US" dirty="0" smtClean="0"/>
              <a:t>Residual Mean Square (MS):  Estimate </a:t>
            </a:r>
            <a:r>
              <a:rPr lang="en-US" smtClean="0"/>
              <a:t>of error </a:t>
            </a:r>
            <a:r>
              <a:rPr lang="en-US" dirty="0" smtClean="0"/>
              <a:t>variance.</a:t>
            </a:r>
          </a:p>
          <a:p>
            <a:r>
              <a:rPr lang="en-US" dirty="0" smtClean="0"/>
              <a:t>	 </a:t>
            </a:r>
            <a:r>
              <a:rPr lang="en-US" dirty="0" err="1" smtClean="0"/>
              <a:t>MSResidual</a:t>
            </a:r>
            <a:r>
              <a:rPr lang="en-US" dirty="0" smtClean="0"/>
              <a:t> = </a:t>
            </a:r>
            <a:r>
              <a:rPr lang="en-US" dirty="0" err="1" smtClean="0"/>
              <a:t>SSResidual</a:t>
            </a:r>
            <a:r>
              <a:rPr lang="en-US" dirty="0" smtClean="0"/>
              <a:t>/</a:t>
            </a:r>
            <a:r>
              <a:rPr lang="en-US" dirty="0" err="1" smtClean="0"/>
              <a:t>dfResidual</a:t>
            </a:r>
            <a:r>
              <a:rPr lang="en-US" dirty="0" smtClean="0"/>
              <a:t> = 99.00/4 = 24.75</a:t>
            </a:r>
          </a:p>
          <a:p>
            <a:r>
              <a:rPr lang="en-US" dirty="0" smtClean="0"/>
              <a:t>F Value:  Test for comparing model variance with residual variance.</a:t>
            </a:r>
          </a:p>
          <a:p>
            <a:r>
              <a:rPr lang="en-US" dirty="0" smtClean="0"/>
              <a:t>	= </a:t>
            </a:r>
            <a:r>
              <a:rPr lang="en-US" dirty="0" err="1" smtClean="0"/>
              <a:t>MSModel</a:t>
            </a:r>
            <a:r>
              <a:rPr lang="en-US" dirty="0" smtClean="0"/>
              <a:t>/</a:t>
            </a:r>
            <a:r>
              <a:rPr lang="en-US" dirty="0" err="1" smtClean="0"/>
              <a:t>MSResidual</a:t>
            </a:r>
            <a:r>
              <a:rPr lang="en-US" dirty="0" smtClean="0"/>
              <a:t> = 781.00/24.75 = 31.56</a:t>
            </a:r>
          </a:p>
          <a:p>
            <a:r>
              <a:rPr lang="en-US" dirty="0" err="1" smtClean="0"/>
              <a:t>Prob</a:t>
            </a:r>
            <a:r>
              <a:rPr lang="en-US" dirty="0" smtClean="0"/>
              <a:t> &gt; F:  Probability of observed F value if the null hypothesis is true.  The probability equals the tail area of the F-distribution (with 3 and 4 DF) beyond the observed F-value.  Small probability values call for rejection of the null hypothesis.</a:t>
            </a:r>
          </a:p>
          <a:p>
            <a:r>
              <a:rPr lang="en-US" dirty="0" err="1" smtClean="0"/>
              <a:t>Cor</a:t>
            </a:r>
            <a:r>
              <a:rPr lang="en-US" dirty="0" smtClean="0"/>
              <a:t> Total:  Total sum of squares corrected for the mean, SS = 2442.00 and </a:t>
            </a:r>
            <a:r>
              <a:rPr lang="en-US" dirty="0" err="1" smtClean="0"/>
              <a:t>df</a:t>
            </a:r>
            <a:r>
              <a:rPr lang="en-US" dirty="0" smtClean="0"/>
              <a:t> = 7.</a:t>
            </a:r>
          </a:p>
        </p:txBody>
      </p:sp>
      <p:sp>
        <p:nvSpPr>
          <p:cNvPr id="10" name="Slide Image Placeholder 9"/>
          <p:cNvSpPr>
            <a:spLocks noGrp="1" noRot="1" noChangeAspect="1"/>
          </p:cNvSpPr>
          <p:nvPr>
            <p:ph type="sldImg"/>
          </p:nvPr>
        </p:nvSpPr>
        <p:spPr>
          <a:xfrm>
            <a:off x="687388" y="373063"/>
            <a:ext cx="6227762" cy="4670425"/>
          </a:xfr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fld id="{799152A9-3335-4F17-9076-C51805D31328}" type="slidenum">
              <a:rPr lang="en-US" smtClean="0"/>
              <a:pPr/>
              <a:t>40</a:t>
            </a:fld>
            <a:endParaRPr lang="en-US" smtClean="0"/>
          </a:p>
        </p:txBody>
      </p:sp>
      <p:sp>
        <p:nvSpPr>
          <p:cNvPr id="93188" name="Rectangle 5"/>
          <p:cNvSpPr>
            <a:spLocks noGrp="1" noChangeArrowheads="1"/>
          </p:cNvSpPr>
          <p:nvPr>
            <p:ph type="body" idx="1"/>
          </p:nvPr>
        </p:nvSpPr>
        <p:spPr/>
        <p:txBody>
          <a:bodyPr>
            <a:normAutofit/>
          </a:bodyPr>
          <a:lstStyle/>
          <a:p>
            <a:r>
              <a:rPr lang="en-US" smtClean="0"/>
              <a:t>The F-distributions and associated statistics are named after Sir Ronald Fisher.  He developed the technique for application to agricultural experiments.  In fact, Fisher’s landmark paper is entitled “The Differential Effect of Manures on Potatoes.” </a:t>
            </a:r>
          </a:p>
          <a:p>
            <a:endParaRPr lang="en-US" smtClean="0"/>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fld id="{8C185FBD-3FF9-411E-A5E9-63F7E5487E5B}" type="slidenum">
              <a:rPr lang="en-US" smtClean="0"/>
              <a:pPr/>
              <a:t>41</a:t>
            </a:fld>
            <a:endParaRPr lang="en-US" smtClean="0"/>
          </a:p>
        </p:txBody>
      </p:sp>
      <p:sp>
        <p:nvSpPr>
          <p:cNvPr id="94212" name="Rectangle 5"/>
          <p:cNvSpPr>
            <a:spLocks noGrp="1" noChangeArrowheads="1"/>
          </p:cNvSpPr>
          <p:nvPr>
            <p:ph type="body" idx="1"/>
          </p:nvPr>
        </p:nvSpPr>
        <p:spPr/>
        <p:txBody>
          <a:bodyPr>
            <a:normAutofit fontScale="92500" lnSpcReduction="10000"/>
          </a:bodyPr>
          <a:lstStyle/>
          <a:p>
            <a:r>
              <a:rPr lang="en-US" smtClean="0"/>
              <a:t>Std. Dev.:  Square root of the Residual mean square (sometimes referred to as Root MSE).</a:t>
            </a:r>
          </a:p>
          <a:p>
            <a:r>
              <a:rPr lang="en-US" smtClean="0"/>
              <a:t>	= SqRt(24.75) = 4.97</a:t>
            </a:r>
          </a:p>
          <a:p>
            <a:r>
              <a:rPr lang="en-US" smtClean="0"/>
              <a:t>Mean:  Overall average of the response.</a:t>
            </a:r>
          </a:p>
          <a:p>
            <a:r>
              <a:rPr lang="en-US" smtClean="0"/>
              <a:t>C.V. (Coefficient of Variation):  The standard deviation as a percentage of the mean.</a:t>
            </a:r>
          </a:p>
          <a:p>
            <a:r>
              <a:rPr lang="en-US" smtClean="0"/>
              <a:t>	= 100 x (Std. Dev.)/Mean = 100 x 4.97/66.50 = 7.48%</a:t>
            </a:r>
          </a:p>
          <a:p>
            <a:r>
              <a:rPr lang="en-US" smtClean="0"/>
              <a:t>R-squared:  The multiple correlation coefficient.</a:t>
            </a:r>
          </a:p>
          <a:p>
            <a:r>
              <a:rPr lang="en-US" smtClean="0"/>
              <a:t>	= 1 - [SSResidual/(SSModel + SSResidual)] </a:t>
            </a:r>
          </a:p>
          <a:p>
            <a:r>
              <a:rPr lang="en-US" smtClean="0"/>
              <a:t>	= 1 - [99.00/(2343.00+99.00)] = 0.9595</a:t>
            </a:r>
          </a:p>
          <a:p>
            <a:r>
              <a:rPr lang="en-US" smtClean="0"/>
              <a:t>Adj R-Squared:  R-Squared adjusted for the number of model parameters relative to the number of runs.</a:t>
            </a:r>
          </a:p>
          <a:p>
            <a:r>
              <a:rPr lang="en-US" smtClean="0"/>
              <a:t>	= 1 - {[SSResidual/DFResidual]/[(SSModel + SSResidual)/(DFModel + DFResidual)]}</a:t>
            </a:r>
          </a:p>
          <a:p>
            <a:r>
              <a:rPr lang="en-US" smtClean="0"/>
              <a:t>	= 1 - {[99.00/4]/[(2343.001+ 99.00)/(3 + 4)]} = 0.9291</a:t>
            </a:r>
          </a:p>
          <a:p>
            <a:r>
              <a:rPr lang="en-US" smtClean="0"/>
              <a:t>Pred R-Squared:  Predicted R-Squared.  A measure of the predictive capability of the model.</a:t>
            </a:r>
          </a:p>
          <a:p>
            <a:r>
              <a:rPr lang="en-US" smtClean="0"/>
              <a:t>	= 1 - (PRESS/SSCor Total) = 1 - (396.00/2442.00) = 0.8378</a:t>
            </a:r>
          </a:p>
          <a:p>
            <a:r>
              <a:rPr lang="en-US" smtClean="0"/>
              <a:t>Adeq Precision:  Compares the range of predicted values at design points to the average prediction error.  Ratios greater than four indicate adequate model discrimination.</a:t>
            </a:r>
          </a:p>
          <a:p>
            <a:r>
              <a:rPr lang="en-US" smtClean="0"/>
              <a:t>PRESS (Predicted Residual Sum of Squares): A measure of how this particular model fits each point in the design.  The coefficients are calculated without the first point.  This model is then used to estimate the first point and calculate the residual for point one.  This is done for each data point and the squared residuals are summed.  Used to calculate the Pred R-Squared.</a:t>
            </a:r>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fld id="{3FABA8FA-AF07-4E7E-8DC0-72DFC778B85A}" type="slidenum">
              <a:rPr lang="en-US" smtClean="0"/>
              <a:pPr/>
              <a:t>42</a:t>
            </a:fld>
            <a:endParaRPr lang="en-US" smtClean="0"/>
          </a:p>
        </p:txBody>
      </p:sp>
      <p:sp>
        <p:nvSpPr>
          <p:cNvPr id="95236" name="Rectangle 5"/>
          <p:cNvSpPr>
            <a:spLocks noGrp="1" noChangeArrowheads="1"/>
          </p:cNvSpPr>
          <p:nvPr>
            <p:ph type="body" idx="1"/>
          </p:nvPr>
        </p:nvSpPr>
        <p:spPr/>
        <p:txBody>
          <a:bodyPr>
            <a:normAutofit/>
          </a:bodyPr>
          <a:lstStyle/>
          <a:p>
            <a:r>
              <a:rPr lang="en-US" smtClean="0"/>
              <a:t>Coefficient Estimate:  The coefficients listed in the factorial post-ANOVA section are based on coded (low level = -1,  high level = +1) units.  The graph shows how the coefficients relate to the effects.  Get into the habit of using coded units, because this makes interpretation much easier.</a:t>
            </a:r>
          </a:p>
          <a:p>
            <a:r>
              <a:rPr lang="en-US" smtClean="0"/>
              <a:t>Standard Error:  The standard deviation associated with the coefficient estimate.</a:t>
            </a:r>
          </a:p>
          <a:p>
            <a:r>
              <a:rPr lang="en-US" smtClean="0"/>
              <a:t>95% CI:  95% confidence interval on the coefficient estimate.  An interval calculated to bracket the true coefficient 95% of the time.  These intervals exclude 0 when significant.  They convey the uncertainty that comes from variability in the sample data.</a:t>
            </a:r>
          </a:p>
          <a:p>
            <a:r>
              <a:rPr lang="en-US" smtClean="0"/>
              <a:t>VIF (variance inflation factor):  Measures how much the variance of the coefficient is inflated by the lack of orthogonality in the design.  If the coefficient is orthogonal to all the other coefficients in the model, the VIF is one.</a:t>
            </a:r>
          </a:p>
          <a:p>
            <a:endParaRPr lang="en-US" smtClean="0"/>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fld id="{E4C089D0-000F-4851-B8C2-29E5B4F1A7BA}" type="slidenum">
              <a:rPr lang="en-US" smtClean="0"/>
              <a:pPr/>
              <a:t>43</a:t>
            </a:fld>
            <a:endParaRPr lang="en-US" smtClean="0"/>
          </a:p>
        </p:txBody>
      </p:sp>
      <p:sp>
        <p:nvSpPr>
          <p:cNvPr id="96260" name="Rectangle 5"/>
          <p:cNvSpPr>
            <a:spLocks noGrp="1" noChangeArrowheads="1"/>
          </p:cNvSpPr>
          <p:nvPr>
            <p:ph type="body" idx="1"/>
          </p:nvPr>
        </p:nvSpPr>
        <p:spPr/>
        <p:txBody>
          <a:bodyPr>
            <a:normAutofit/>
          </a:bodyPr>
          <a:lstStyle/>
          <a:p>
            <a:r>
              <a:rPr lang="en-US" dirty="0" smtClean="0"/>
              <a:t>Design-Expert provides equations to predict response using coded or actual (original) units.  Coding makes direct comparisons between coefficients possible.  Otherwise they change depending on the unit of measure.</a:t>
            </a:r>
          </a:p>
          <a:p>
            <a:r>
              <a:rPr lang="en-US" dirty="0" smtClean="0"/>
              <a:t>To see how the coded prediction model works, let’s reproduce the results for the first combination in standard order (</a:t>
            </a:r>
            <a:r>
              <a:rPr lang="en-US" dirty="0" err="1" smtClean="0"/>
              <a:t>Std</a:t>
            </a:r>
            <a:r>
              <a:rPr lang="en-US" dirty="0" smtClean="0"/>
              <a:t> #1) with the values B=-1 and C=-1:</a:t>
            </a:r>
          </a:p>
          <a:p>
            <a:pPr defTabSz="569913"/>
            <a:r>
              <a:rPr lang="en-US" dirty="0" err="1" smtClean="0"/>
              <a:t>Pred</a:t>
            </a:r>
            <a:r>
              <a:rPr lang="en-US" dirty="0" smtClean="0"/>
              <a:t> y	= 66.50 −10.25(-1) </a:t>
            </a:r>
            <a:r>
              <a:rPr lang="en-US" dirty="0"/>
              <a:t>− 8.50</a:t>
            </a:r>
            <a:r>
              <a:rPr lang="en-US" dirty="0" smtClean="0"/>
              <a:t>(-1) </a:t>
            </a:r>
            <a:r>
              <a:rPr lang="en-US" dirty="0"/>
              <a:t>− 10.75</a:t>
            </a:r>
            <a:r>
              <a:rPr lang="en-US" dirty="0" smtClean="0"/>
              <a:t>(-1)(-1) </a:t>
            </a:r>
            <a:br>
              <a:rPr lang="en-US" dirty="0" smtClean="0"/>
            </a:br>
            <a:r>
              <a:rPr lang="en-US" dirty="0" smtClean="0"/>
              <a:t> 	= 66.50 +10.25 +</a:t>
            </a:r>
            <a:r>
              <a:rPr lang="en-US" smtClean="0"/>
              <a:t>8.50 </a:t>
            </a:r>
            <a:r>
              <a:rPr lang="en-US"/>
              <a:t>− 10.75 </a:t>
            </a:r>
            <a:r>
              <a:rPr lang="en-US" dirty="0" smtClean="0"/>
              <a:t/>
            </a:r>
            <a:br>
              <a:rPr lang="en-US" dirty="0" smtClean="0"/>
            </a:br>
            <a:r>
              <a:rPr lang="en-US" dirty="0" smtClean="0"/>
              <a:t>	= 74.50</a:t>
            </a:r>
          </a:p>
        </p:txBody>
      </p:sp>
      <p:sp>
        <p:nvSpPr>
          <p:cNvPr id="10" name="Slide Image Placeholder 9"/>
          <p:cNvSpPr>
            <a:spLocks noGrp="1" noRot="1" noChangeAspect="1"/>
          </p:cNvSpPr>
          <p:nvPr>
            <p:ph type="sldImg"/>
          </p:nvPr>
        </p:nvSpPr>
        <p:spPr>
          <a:xfrm>
            <a:off x="687388" y="373063"/>
            <a:ext cx="6227762" cy="4670425"/>
          </a:xfr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fld id="{8BC0ABA0-404B-4365-839C-1594937E1BF8}" type="slidenum">
              <a:rPr lang="en-US" smtClean="0"/>
              <a:pPr/>
              <a:t>44</a:t>
            </a:fld>
            <a:endParaRPr lang="en-US" smtClean="0"/>
          </a:p>
        </p:txBody>
      </p:sp>
      <p:sp>
        <p:nvSpPr>
          <p:cNvPr id="97284" name="Rectangle 5"/>
          <p:cNvSpPr>
            <a:spLocks noGrp="1" noChangeArrowheads="1"/>
          </p:cNvSpPr>
          <p:nvPr>
            <p:ph type="body" idx="1"/>
          </p:nvPr>
        </p:nvSpPr>
        <p:spPr/>
        <p:txBody>
          <a:bodyPr>
            <a:normAutofit/>
          </a:bodyPr>
          <a:lstStyle/>
          <a:p>
            <a:r>
              <a:rPr lang="en-US" dirty="0" smtClean="0"/>
              <a:t>Here’s the equation in terms of actual factor levels.  The coefficients are quite different from those in the coded equation.  They depend on the units of measure.  In some cases even the sign changes.</a:t>
            </a:r>
          </a:p>
          <a:p>
            <a:r>
              <a:rPr lang="en-US" dirty="0" smtClean="0"/>
              <a:t>Lets see how the coded prediction model works by plugging in the values B=4, and C=75.</a:t>
            </a:r>
          </a:p>
          <a:p>
            <a:pPr lvl="1"/>
            <a:r>
              <a:rPr lang="en-US" dirty="0" smtClean="0"/>
              <a:t>y	= -199.00 +65.00(4) +3.62(75) -0.86(4)(75) </a:t>
            </a:r>
            <a:br>
              <a:rPr lang="en-US" dirty="0" smtClean="0"/>
            </a:br>
            <a:r>
              <a:rPr lang="en-US" dirty="0" smtClean="0"/>
              <a:t>	= -199.00 +260.00 + 271.50 – 258.00</a:t>
            </a:r>
            <a:br>
              <a:rPr lang="en-US" dirty="0" smtClean="0"/>
            </a:br>
            <a:r>
              <a:rPr lang="en-US" dirty="0" smtClean="0"/>
              <a:t>	= 74.50</a:t>
            </a:r>
          </a:p>
          <a:p>
            <a:r>
              <a:rPr lang="en-US" dirty="0" smtClean="0"/>
              <a:t>Another problem with use of actual measures is round-off error.  Notice the additional decimal places that the software lists to avoid this problem.</a:t>
            </a:r>
          </a:p>
        </p:txBody>
      </p:sp>
      <p:sp>
        <p:nvSpPr>
          <p:cNvPr id="13" name="Slide Image Placeholder 12"/>
          <p:cNvSpPr>
            <a:spLocks noGrp="1" noRot="1" noChangeAspect="1"/>
          </p:cNvSpPr>
          <p:nvPr>
            <p:ph type="sldImg"/>
          </p:nvPr>
        </p:nvSpPr>
        <p:spPr>
          <a:xfrm>
            <a:off x="687388" y="373063"/>
            <a:ext cx="6227762" cy="4670425"/>
          </a:xfr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fld id="{7FA18778-2519-4C81-BF67-5F95DEB23E79}" type="slidenum">
              <a:rPr lang="en-US" smtClean="0"/>
              <a:pPr/>
              <a:t>45</a:t>
            </a:fld>
            <a:endParaRPr lang="en-US" smtClean="0"/>
          </a:p>
        </p:txBody>
      </p:sp>
      <p:sp>
        <p:nvSpPr>
          <p:cNvPr id="98308" name="Rectangle 5"/>
          <p:cNvSpPr>
            <a:spLocks noGrp="1" noChangeArrowheads="1"/>
          </p:cNvSpPr>
          <p:nvPr>
            <p:ph type="body" idx="1"/>
          </p:nvPr>
        </p:nvSpPr>
        <p:spPr/>
        <p:txBody>
          <a:bodyPr>
            <a:normAutofit/>
          </a:bodyPr>
          <a:lstStyle/>
          <a:p>
            <a:r>
              <a:rPr lang="en-US" dirty="0" smtClean="0"/>
              <a:t>This slide recaps the two forms of predictive models.  We recommend you work only with the coded equation.  Then you can do a fair comparison of effects.</a:t>
            </a:r>
          </a:p>
          <a:p>
            <a:r>
              <a:rPr lang="en-US" dirty="0" smtClean="0"/>
              <a:t>Remember, regardless of the form of model, do not extrapolate except to guess at conditions for the next set of experiments.  The model is only an approximation, not the real truth.  It's good enough to help you move in proper direction, but not to make exact predictions, particularly outside the actual experimental region.</a:t>
            </a:r>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373063"/>
            <a:ext cx="6226175" cy="4668837"/>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DOE—What's In It for Me </a:t>
            </a:r>
            <a:endParaRPr lang="en-US"/>
          </a:p>
        </p:txBody>
      </p:sp>
      <p:sp>
        <p:nvSpPr>
          <p:cNvPr id="5" name="Slide Number Placeholder 4"/>
          <p:cNvSpPr>
            <a:spLocks noGrp="1"/>
          </p:cNvSpPr>
          <p:nvPr>
            <p:ph type="sldNum" sz="quarter" idx="11"/>
          </p:nvPr>
        </p:nvSpPr>
        <p:spPr/>
        <p:txBody>
          <a:bodyPr/>
          <a:lstStyle/>
          <a:p>
            <a:pPr>
              <a:defRPr/>
            </a:pPr>
            <a:fld id="{715ECA34-C4D5-4398-AFEE-9D6C7248FA2A}" type="slidenum">
              <a:rPr lang="en-US" smtClean="0"/>
              <a:pPr>
                <a:defRPr/>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Notes Placeholder 2"/>
          <p:cNvSpPr>
            <a:spLocks noGrp="1"/>
          </p:cNvSpPr>
          <p:nvPr>
            <p:ph type="body" idx="1"/>
          </p:nvPr>
        </p:nvSpPr>
        <p:spPr/>
        <p:txBody>
          <a:bodyPr>
            <a:normAutofit/>
          </a:bodyPr>
          <a:lstStyle/>
          <a:p>
            <a:r>
              <a:rPr lang="en-US" smtClean="0"/>
              <a:t>Examine the residuals to look for patterns that indicate something other than noise is present.</a:t>
            </a:r>
          </a:p>
          <a:p>
            <a:r>
              <a:rPr lang="en-US" smtClean="0"/>
              <a:t>If the residual is pure noise (it contains no signal), then the analysis is complete.</a:t>
            </a:r>
            <a:endParaRPr lang="en-US" dirty="0" smtClean="0"/>
          </a:p>
        </p:txBody>
      </p:sp>
      <p:sp>
        <p:nvSpPr>
          <p:cNvPr id="99332" name="Slide Number Placeholder 3"/>
          <p:cNvSpPr>
            <a:spLocks noGrp="1"/>
          </p:cNvSpPr>
          <p:nvPr>
            <p:ph type="sldNum" sz="quarter" idx="5"/>
          </p:nvPr>
        </p:nvSpPr>
        <p:spPr/>
        <p:txBody>
          <a:bodyPr/>
          <a:lstStyle/>
          <a:p>
            <a:fld id="{C27A2C0F-0310-40A4-92F3-04A9BF070F50}" type="slidenum">
              <a:rPr lang="en-US" smtClean="0"/>
              <a:pPr/>
              <a:t>46</a:t>
            </a:fld>
            <a:endParaRPr lang="en-US" smtClean="0"/>
          </a:p>
        </p:txBody>
      </p:sp>
      <p:sp>
        <p:nvSpPr>
          <p:cNvPr id="10" name="Slide Image Placeholder 9"/>
          <p:cNvSpPr>
            <a:spLocks noGrp="1" noRot="1" noChangeAspect="1"/>
          </p:cNvSpPr>
          <p:nvPr>
            <p:ph type="sldImg"/>
          </p:nvPr>
        </p:nvSpPr>
        <p:spPr>
          <a:xfrm>
            <a:off x="687388" y="373063"/>
            <a:ext cx="6227762" cy="4670425"/>
          </a:xfr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fld id="{C8CFC214-5944-4321-8029-A365E788F23F}" type="slidenum">
              <a:rPr lang="en-US" smtClean="0"/>
              <a:pPr/>
              <a:t>47</a:t>
            </a:fld>
            <a:endParaRPr lang="en-US" smtClean="0"/>
          </a:p>
        </p:txBody>
      </p:sp>
      <p:sp>
        <p:nvSpPr>
          <p:cNvPr id="100356" name="Rectangle 5"/>
          <p:cNvSpPr>
            <a:spLocks noGrp="1" noChangeArrowheads="1"/>
          </p:cNvSpPr>
          <p:nvPr>
            <p:ph type="body" idx="1"/>
          </p:nvPr>
        </p:nvSpPr>
        <p:spPr/>
        <p:txBody>
          <a:bodyPr>
            <a:normAutofit/>
          </a:bodyPr>
          <a:lstStyle/>
          <a:p>
            <a:r>
              <a:rPr lang="en-US" dirty="0" smtClean="0"/>
              <a:t>Design-Expert software produces a table of case statistics via the Diagnostics step, on the Influence side of the floating toolbar under the Report button.</a:t>
            </a:r>
          </a:p>
          <a:p>
            <a:r>
              <a:rPr lang="en-US" dirty="0" smtClean="0"/>
              <a:t>Plots of these case statistics make it easy to validate your predictive model.</a:t>
            </a:r>
          </a:p>
        </p:txBody>
      </p:sp>
      <p:sp>
        <p:nvSpPr>
          <p:cNvPr id="10" name="Slide Image Placeholder 9"/>
          <p:cNvSpPr>
            <a:spLocks noGrp="1" noRot="1" noChangeAspect="1"/>
          </p:cNvSpPr>
          <p:nvPr>
            <p:ph type="sldImg"/>
          </p:nvPr>
        </p:nvSpPr>
        <p:spPr>
          <a:xfrm>
            <a:off x="687388" y="373063"/>
            <a:ext cx="6227762" cy="4670425"/>
          </a:xfr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fld id="{CA6EA7A9-FAB3-42E7-B4EB-36BA6AB3ECCA}" type="slidenum">
              <a:rPr lang="en-US" smtClean="0"/>
              <a:pPr/>
              <a:t>48</a:t>
            </a:fld>
            <a:endParaRPr lang="en-US" smtClean="0"/>
          </a:p>
        </p:txBody>
      </p:sp>
      <p:sp>
        <p:nvSpPr>
          <p:cNvPr id="128004" name="Rectangle 7"/>
          <p:cNvSpPr>
            <a:spLocks noGrp="1" noChangeArrowheads="1"/>
          </p:cNvSpPr>
          <p:nvPr>
            <p:ph type="body" idx="1"/>
          </p:nvPr>
        </p:nvSpPr>
        <p:spPr/>
        <p:txBody>
          <a:bodyPr>
            <a:normAutofit/>
          </a:bodyPr>
          <a:lstStyle/>
          <a:p>
            <a:r>
              <a:rPr lang="en-US" dirty="0" smtClean="0"/>
              <a:t>The diagnostic plots of the case statistics are used to check these assumptions.</a:t>
            </a:r>
          </a:p>
          <a:p>
            <a:r>
              <a:rPr lang="en-US" dirty="0" smtClean="0"/>
              <a:t>Note:  </a:t>
            </a:r>
            <a:r>
              <a:rPr lang="en-US" dirty="0" err="1" smtClean="0"/>
              <a:t>Studentized</a:t>
            </a:r>
            <a:r>
              <a:rPr lang="en-US" dirty="0" smtClean="0"/>
              <a:t> residuals are the “raw” residual normalized by dividing it by its standard error.  In the case of a non-orthogonal or unbalanced design, the “raw” residuals are not members of the same normal distribution because they have different standard errors.  </a:t>
            </a:r>
            <a:r>
              <a:rPr lang="en-US" dirty="0" err="1" smtClean="0"/>
              <a:t>Studentizing</a:t>
            </a:r>
            <a:r>
              <a:rPr lang="en-US" dirty="0" smtClean="0"/>
              <a:t> them maps them all to the standard normal distribution, puts them all on an equal basis and allows them to go on the same plots.  The </a:t>
            </a:r>
            <a:r>
              <a:rPr lang="en-US" dirty="0" err="1" smtClean="0"/>
              <a:t>studentized</a:t>
            </a:r>
            <a:r>
              <a:rPr lang="en-US" dirty="0" smtClean="0"/>
              <a:t> residuals have a standard error of 1 and therefore the three-sigma limits are just ±3.</a:t>
            </a:r>
          </a:p>
        </p:txBody>
      </p:sp>
      <p:sp>
        <p:nvSpPr>
          <p:cNvPr id="10" name="Slide Image Placeholder 9"/>
          <p:cNvSpPr>
            <a:spLocks noGrp="1" noRot="1" noChangeAspect="1"/>
          </p:cNvSpPr>
          <p:nvPr>
            <p:ph type="sldImg"/>
          </p:nvPr>
        </p:nvSpPr>
        <p:spPr>
          <a:xfrm>
            <a:off x="687388" y="373063"/>
            <a:ext cx="6227762" cy="4670425"/>
          </a:xfr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fld id="{02D3A264-7D07-44A4-8D93-C8905C8D4A96}" type="slidenum">
              <a:rPr lang="en-US" smtClean="0"/>
              <a:pPr/>
              <a:t>49</a:t>
            </a:fld>
            <a:endParaRPr lang="en-US" smtClean="0"/>
          </a:p>
        </p:txBody>
      </p:sp>
      <p:sp>
        <p:nvSpPr>
          <p:cNvPr id="102404" name="Rectangle 5"/>
          <p:cNvSpPr>
            <a:spLocks noGrp="1" noChangeArrowheads="1"/>
          </p:cNvSpPr>
          <p:nvPr>
            <p:ph type="body" idx="1"/>
          </p:nvPr>
        </p:nvSpPr>
        <p:spPr/>
        <p:txBody>
          <a:bodyPr>
            <a:normAutofit/>
          </a:bodyPr>
          <a:lstStyle/>
          <a:p>
            <a:r>
              <a:rPr lang="en-US" dirty="0" smtClean="0"/>
              <a:t>The normality plot of residuals is used to confirm the normality assumption:</a:t>
            </a:r>
          </a:p>
          <a:p>
            <a:pPr marL="569913" lvl="1" indent="-112713">
              <a:buFont typeface="Arial" pitchFamily="34" charset="0"/>
              <a:buChar char="•"/>
            </a:pPr>
            <a:r>
              <a:rPr lang="en-US" dirty="0" smtClean="0"/>
              <a:t>If all is okay, residuals follow a straight line, i.e., are normal.</a:t>
            </a:r>
          </a:p>
          <a:p>
            <a:pPr marL="569913" lvl="1" indent="-112713">
              <a:buFont typeface="Arial" pitchFamily="34" charset="0"/>
              <a:buChar char="•"/>
            </a:pPr>
            <a:r>
              <a:rPr lang="en-US" dirty="0" smtClean="0"/>
              <a:t>Some scatter is expected, look for definite patterns, e.g., "S" shape.</a:t>
            </a:r>
          </a:p>
          <a:p>
            <a:r>
              <a:rPr lang="en-US" i="1" dirty="0" smtClean="0"/>
              <a:t>NOTE: Although there are statistical tests available for checking normality (i.e. Anderson-Darling), they are not appropriate in this case because the residuals are correlated with each other, violating a fundamental assumption of the statistical test for normality. So, we have to make do with a simple visual evaluation.</a:t>
            </a:r>
          </a:p>
          <a:p>
            <a:pPr>
              <a:spcBef>
                <a:spcPts val="0"/>
              </a:spcBef>
            </a:pPr>
            <a:endParaRPr lang="en-US" dirty="0" smtClean="0"/>
          </a:p>
          <a:p>
            <a:r>
              <a:rPr lang="en-US" dirty="0" smtClean="0"/>
              <a:t>The residuals </a:t>
            </a:r>
            <a:r>
              <a:rPr lang="en-US" dirty="0" err="1" smtClean="0"/>
              <a:t>vs</a:t>
            </a:r>
            <a:r>
              <a:rPr lang="en-US" dirty="0" smtClean="0"/>
              <a:t> predicted plot is used to confirm the constant variance assumption:</a:t>
            </a:r>
          </a:p>
          <a:p>
            <a:pPr marL="569913" lvl="1" indent="-112713">
              <a:buFont typeface="Arial" pitchFamily="34" charset="0"/>
              <a:buChar char="•"/>
            </a:pPr>
            <a:r>
              <a:rPr lang="en-US" dirty="0" smtClean="0"/>
              <a:t>All the points should be within the three-sigma limits.</a:t>
            </a:r>
          </a:p>
          <a:p>
            <a:pPr marL="569913" lvl="1" indent="-112713">
              <a:buFont typeface="Arial" pitchFamily="34" charset="0"/>
              <a:buChar char="•"/>
            </a:pPr>
            <a:r>
              <a:rPr lang="en-US" dirty="0" smtClean="0"/>
              <a:t>Variance (scatter) should be approximately constant over the range of predictions.</a:t>
            </a:r>
          </a:p>
          <a:p>
            <a:pPr marL="569913" lvl="1" indent="-112713">
              <a:buFont typeface="Arial" pitchFamily="34" charset="0"/>
              <a:buChar char="•"/>
            </a:pPr>
            <a:r>
              <a:rPr lang="en-US" dirty="0" smtClean="0"/>
              <a:t>Look for definite patterns, e.g., megaphone “&lt;" shape.</a:t>
            </a:r>
          </a:p>
          <a:p>
            <a:endParaRPr lang="en-US" dirty="0" smtClean="0"/>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fld id="{78F0E2BE-D872-4DF4-B791-36C09870D94D}" type="slidenum">
              <a:rPr lang="en-US" smtClean="0"/>
              <a:pPr/>
              <a:t>50</a:t>
            </a:fld>
            <a:endParaRPr lang="en-US" smtClean="0"/>
          </a:p>
        </p:txBody>
      </p:sp>
      <p:sp>
        <p:nvSpPr>
          <p:cNvPr id="103428" name="Rectangle 5"/>
          <p:cNvSpPr>
            <a:spLocks noGrp="1" noChangeArrowheads="1"/>
          </p:cNvSpPr>
          <p:nvPr>
            <p:ph type="body" idx="1"/>
          </p:nvPr>
        </p:nvSpPr>
        <p:spPr/>
        <p:txBody>
          <a:bodyPr>
            <a:normAutofit/>
          </a:bodyPr>
          <a:lstStyle/>
          <a:p>
            <a:r>
              <a:rPr lang="en-US" dirty="0" smtClean="0"/>
              <a:t>The residuals </a:t>
            </a:r>
            <a:r>
              <a:rPr lang="en-US" dirty="0" err="1" smtClean="0"/>
              <a:t>vs</a:t>
            </a:r>
            <a:r>
              <a:rPr lang="en-US" dirty="0" smtClean="0"/>
              <a:t> run chart (yours may be different due to the differing random run order) is used to confirm the independence assumption:</a:t>
            </a:r>
          </a:p>
          <a:p>
            <a:pPr lvl="1" indent="-171450">
              <a:buFont typeface="Arial" pitchFamily="34" charset="0"/>
              <a:buChar char="•"/>
            </a:pPr>
            <a:r>
              <a:rPr lang="en-US" dirty="0" smtClean="0"/>
              <a:t>All the points should be within the three-sigma limits.</a:t>
            </a:r>
          </a:p>
          <a:p>
            <a:pPr lvl="1" indent="-171450">
              <a:buFont typeface="Arial" pitchFamily="34" charset="0"/>
              <a:buChar char="•"/>
            </a:pPr>
            <a:r>
              <a:rPr lang="en-US" dirty="0" smtClean="0"/>
              <a:t>Should exhibit approximately random scatter (</a:t>
            </a:r>
            <a:r>
              <a:rPr lang="en-US" u="sng" dirty="0" smtClean="0"/>
              <a:t>no trends</a:t>
            </a:r>
            <a:r>
              <a:rPr lang="en-US" dirty="0" smtClean="0"/>
              <a:t>) over time.*</a:t>
            </a:r>
            <a:br>
              <a:rPr lang="en-US" dirty="0" smtClean="0"/>
            </a:br>
            <a:r>
              <a:rPr lang="en-US" i="1" dirty="0" smtClean="0"/>
              <a:t>*(Note: Presuming run-order is random, trends may not invalidate the results, but it is good to know about such time-relating lurking variable.)</a:t>
            </a:r>
          </a:p>
          <a:p>
            <a:r>
              <a:rPr lang="en-US" dirty="0" smtClean="0"/>
              <a:t>Use the predicted </a:t>
            </a:r>
            <a:r>
              <a:rPr lang="en-US" dirty="0" err="1" smtClean="0"/>
              <a:t>vs</a:t>
            </a:r>
            <a:r>
              <a:rPr lang="en-US" dirty="0" smtClean="0"/>
              <a:t> actual plot to see how the model predicts over the range of data:</a:t>
            </a:r>
          </a:p>
          <a:p>
            <a:pPr lvl="1" indent="-171450">
              <a:buFont typeface="Arial" pitchFamily="34" charset="0"/>
              <a:buChar char="•"/>
            </a:pPr>
            <a:r>
              <a:rPr lang="en-US" dirty="0" smtClean="0"/>
              <a:t>Plot should exhibit random scatter about the 45</a:t>
            </a:r>
            <a:r>
              <a:rPr lang="en-US" baseline="30000" dirty="0" smtClean="0"/>
              <a:t>0</a:t>
            </a:r>
            <a:r>
              <a:rPr lang="en-US" dirty="0" smtClean="0"/>
              <a:t> line.</a:t>
            </a:r>
          </a:p>
          <a:p>
            <a:pPr lvl="1" indent="-171450">
              <a:buFont typeface="Arial" pitchFamily="34" charset="0"/>
              <a:buChar char="•"/>
            </a:pPr>
            <a:r>
              <a:rPr lang="en-US" dirty="0" smtClean="0"/>
              <a:t>Clusters of points above or below the line indicate problems of over or under predicting.</a:t>
            </a:r>
          </a:p>
          <a:p>
            <a:pPr lvl="1"/>
            <a:endParaRPr lang="en-US" dirty="0" smtClean="0"/>
          </a:p>
        </p:txBody>
      </p:sp>
      <p:sp>
        <p:nvSpPr>
          <p:cNvPr id="10" name="Slide Image Placeholder 9"/>
          <p:cNvSpPr>
            <a:spLocks noGrp="1" noRot="1" noChangeAspect="1"/>
          </p:cNvSpPr>
          <p:nvPr>
            <p:ph type="sldImg"/>
          </p:nvPr>
        </p:nvSpPr>
        <p:spPr>
          <a:xfrm>
            <a:off x="687388" y="373063"/>
            <a:ext cx="6227762" cy="4670425"/>
          </a:xfr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fld id="{2101EC62-1A5B-4531-84CF-95C6EB831B2A}" type="slidenum">
              <a:rPr lang="en-US" smtClean="0"/>
              <a:pPr/>
              <a:t>51</a:t>
            </a:fld>
            <a:endParaRPr lang="en-US" smtClean="0"/>
          </a:p>
        </p:txBody>
      </p:sp>
      <p:sp>
        <p:nvSpPr>
          <p:cNvPr id="104452" name="Rectangle 5"/>
          <p:cNvSpPr>
            <a:spLocks noGrp="1" noChangeArrowheads="1"/>
          </p:cNvSpPr>
          <p:nvPr>
            <p:ph type="body" idx="1"/>
          </p:nvPr>
        </p:nvSpPr>
        <p:spPr/>
        <p:txBody>
          <a:bodyPr>
            <a:normAutofit/>
          </a:bodyPr>
          <a:lstStyle/>
          <a:p>
            <a:r>
              <a:rPr lang="en-US" smtClean="0"/>
              <a:t>The Box-Cox plot tells you whether a transformation of the data may help.  Without getting into the details just yet, notice that it says “none” for recommended transformation.  That’s all you need to know for now.</a:t>
            </a:r>
          </a:p>
          <a:p>
            <a:endParaRPr lang="en-US" smtClean="0"/>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fld id="{C1894EBD-D160-4781-9755-49E391BAF43D}" type="slidenum">
              <a:rPr lang="en-US" smtClean="0"/>
              <a:pPr/>
              <a:t>52</a:t>
            </a:fld>
            <a:endParaRPr lang="en-US" smtClean="0"/>
          </a:p>
        </p:txBody>
      </p:sp>
      <p:sp>
        <p:nvSpPr>
          <p:cNvPr id="105476" name="Rectangle 5"/>
          <p:cNvSpPr>
            <a:spLocks noGrp="1" noChangeArrowheads="1"/>
          </p:cNvSpPr>
          <p:nvPr>
            <p:ph type="body" idx="1"/>
          </p:nvPr>
        </p:nvSpPr>
        <p:spPr/>
        <p:txBody>
          <a:bodyPr>
            <a:normAutofit/>
          </a:bodyPr>
          <a:lstStyle/>
          <a:p>
            <a:r>
              <a:rPr lang="en-US" dirty="0" smtClean="0"/>
              <a:t>Note: your graphs are likely different due to the differing random run order </a:t>
            </a:r>
          </a:p>
          <a:p>
            <a:r>
              <a:rPr lang="en-US" dirty="0" smtClean="0"/>
              <a:t>The externally </a:t>
            </a:r>
            <a:r>
              <a:rPr lang="en-US" dirty="0" err="1" smtClean="0"/>
              <a:t>studentized</a:t>
            </a:r>
            <a:r>
              <a:rPr lang="en-US" dirty="0" smtClean="0"/>
              <a:t> residuals plot is used to identify model and data problems.  Look for values outside the red limits.  A high value indicates a particular run does not agree well with the rest of the data, when compared using the current model. </a:t>
            </a:r>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fld id="{F3F5C191-6B0B-45DC-B633-468E5701C890}" type="slidenum">
              <a:rPr lang="en-US" smtClean="0"/>
              <a:pPr/>
              <a:t>53</a:t>
            </a:fld>
            <a:endParaRPr lang="en-US" smtClean="0"/>
          </a:p>
        </p:txBody>
      </p:sp>
      <p:sp>
        <p:nvSpPr>
          <p:cNvPr id="109572" name="Rectangle 5"/>
          <p:cNvSpPr>
            <a:spLocks noGrp="1" noChangeArrowheads="1"/>
          </p:cNvSpPr>
          <p:nvPr>
            <p:ph type="body" idx="1"/>
          </p:nvPr>
        </p:nvSpPr>
        <p:spPr/>
        <p:txBody>
          <a:bodyPr>
            <a:normAutofit/>
          </a:bodyPr>
          <a:lstStyle/>
          <a:p>
            <a:r>
              <a:rPr lang="en-US" dirty="0" smtClean="0"/>
              <a:t>In this case, the software warns you that factor B is involved in an interaction.  You might say it’s a parent term.  Do not make plots of any main effect that is a "parent".  Remember – The significant BC interaction means that the effect of factor B depends on the level of factor C.  The one-factor plot for B averages over the two levels of factor C.</a:t>
            </a:r>
          </a:p>
          <a:p>
            <a:r>
              <a:rPr lang="en-US" dirty="0" smtClean="0"/>
              <a:t>Consider for the microwave-popcorn process making this statement: “As time goes up, taste goes down.”  That is not always true as you will see on the next slide showing the interaction. In fact, when power is low, time actually created an increase (albeit, not significant) in taste.</a:t>
            </a:r>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fld id="{2494442C-6D05-4363-86C3-DAC41DAB0E20}" type="slidenum">
              <a:rPr lang="en-US" smtClean="0"/>
              <a:pPr/>
              <a:t>54</a:t>
            </a:fld>
            <a:endParaRPr lang="en-US" smtClean="0"/>
          </a:p>
        </p:txBody>
      </p:sp>
      <p:sp>
        <p:nvSpPr>
          <p:cNvPr id="110596" name="Rectangle 5"/>
          <p:cNvSpPr>
            <a:spLocks noGrp="1" noChangeArrowheads="1"/>
          </p:cNvSpPr>
          <p:nvPr>
            <p:ph type="body" idx="1"/>
          </p:nvPr>
        </p:nvSpPr>
        <p:spPr/>
        <p:txBody>
          <a:bodyPr>
            <a:normAutofit/>
          </a:bodyPr>
          <a:lstStyle/>
          <a:p>
            <a:r>
              <a:rPr lang="en-US" smtClean="0"/>
              <a:t>Now you get the whole story about factor B.  Note the difference in the time effect at the two levels of concentration.  At 75% power there is no difference between 4 and 6 minutes.  At 100% power there is a time effect that is twice that seen on the previous (incorrect) slide of the main effect of time.</a:t>
            </a:r>
          </a:p>
          <a:p>
            <a:r>
              <a:rPr lang="en-US" smtClean="0"/>
              <a:t>The LSD bars are visual aids in helping to interpret effect plots.  If the LSD bars for two means overlap, the difference in those means is not large enough to be declared significant using a t-test.  Note that the LSD bars for all the means except the one at 6 minutes and 100% power overlap (cover the same Taste range.)</a:t>
            </a:r>
          </a:p>
          <a:p>
            <a:endParaRPr lang="en-US" smtClean="0"/>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fld id="{18B866E2-9286-4A89-9DA5-B09D127FF6D3}" type="slidenum">
              <a:rPr lang="en-US" smtClean="0"/>
              <a:pPr/>
              <a:t>55</a:t>
            </a:fld>
            <a:endParaRPr lang="en-US" smtClean="0"/>
          </a:p>
        </p:txBody>
      </p:sp>
      <p:sp>
        <p:nvSpPr>
          <p:cNvPr id="111620" name="Rectangle 5"/>
          <p:cNvSpPr>
            <a:spLocks noGrp="1" noChangeArrowheads="1"/>
          </p:cNvSpPr>
          <p:nvPr>
            <p:ph type="body" idx="1"/>
          </p:nvPr>
        </p:nvSpPr>
        <p:spPr/>
        <p:txBody>
          <a:bodyPr>
            <a:normAutofit/>
          </a:bodyPr>
          <a:lstStyle/>
          <a:p>
            <a:r>
              <a:rPr lang="en-US" dirty="0" smtClean="0"/>
              <a:t>The contour plot of the BC interaction clearly dispels the myth that two-level designs can only fit linear (1st order) models.  Remember that 2FIs are second order terms.</a:t>
            </a:r>
          </a:p>
          <a:p>
            <a:r>
              <a:rPr lang="en-US" dirty="0" smtClean="0"/>
              <a:t>The 3d surface plot of the BC interaction shows that 2FIs allow for twisting the plane, but do not allow for hills or depressions; squared terms (e.g. B</a:t>
            </a:r>
            <a:r>
              <a:rPr lang="en-US" baseline="30000" dirty="0" smtClean="0"/>
              <a:t>2</a:t>
            </a:r>
            <a:r>
              <a:rPr lang="en-US" dirty="0" smtClean="0"/>
              <a:t> and C</a:t>
            </a:r>
            <a:r>
              <a:rPr lang="en-US" baseline="30000" dirty="0" smtClean="0"/>
              <a:t>2</a:t>
            </a:r>
            <a:r>
              <a:rPr lang="en-US" dirty="0" smtClean="0"/>
              <a:t>) are required for modeling such non-linear behavior.</a:t>
            </a:r>
          </a:p>
          <a:p>
            <a:r>
              <a:rPr lang="en-US" dirty="0" smtClean="0"/>
              <a:t>By the way, in the newer-versions of Design-Expert you can directly-rotate 3d plots with your mouse when is displaying a hand (</a:t>
            </a:r>
            <a:r>
              <a:rPr lang="en-US" dirty="0" smtClean="0">
                <a:sym typeface="Wingdings"/>
              </a:rPr>
              <a:t>) as the cursor.  Try it!</a:t>
            </a:r>
            <a:endParaRPr lang="en-US" dirty="0" smtClean="0"/>
          </a:p>
          <a:p>
            <a:endParaRPr lang="en-US" dirty="0" smtClean="0"/>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373063"/>
            <a:ext cx="6226175" cy="4668837"/>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DOE—What's In It for Me </a:t>
            </a:r>
            <a:endParaRPr lang="en-US"/>
          </a:p>
        </p:txBody>
      </p:sp>
      <p:sp>
        <p:nvSpPr>
          <p:cNvPr id="5" name="Slide Number Placeholder 4"/>
          <p:cNvSpPr>
            <a:spLocks noGrp="1"/>
          </p:cNvSpPr>
          <p:nvPr>
            <p:ph type="sldNum" sz="quarter" idx="11"/>
          </p:nvPr>
        </p:nvSpPr>
        <p:spPr/>
        <p:txBody>
          <a:bodyPr/>
          <a:lstStyle/>
          <a:p>
            <a:pPr>
              <a:defRPr/>
            </a:pPr>
            <a:fld id="{715ECA34-C4D5-4398-AFEE-9D6C7248FA2A}" type="slidenum">
              <a:rPr lang="en-US" smtClean="0"/>
              <a:pPr>
                <a:defRPr/>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fld id="{1B836A41-41BF-4017-AFC5-65F1D42D5AB0}" type="slidenum">
              <a:rPr lang="en-US" smtClean="0"/>
              <a:pPr/>
              <a:t>56</a:t>
            </a:fld>
            <a:endParaRPr lang="en-US" smtClean="0"/>
          </a:p>
        </p:txBody>
      </p:sp>
      <p:sp>
        <p:nvSpPr>
          <p:cNvPr id="112644" name="Rectangle 5"/>
          <p:cNvSpPr>
            <a:spLocks noGrp="1" noChangeArrowheads="1"/>
          </p:cNvSpPr>
          <p:nvPr>
            <p:ph type="body" idx="1"/>
          </p:nvPr>
        </p:nvSpPr>
        <p:spPr/>
        <p:txBody>
          <a:bodyPr>
            <a:normAutofit/>
          </a:bodyPr>
          <a:lstStyle/>
          <a:p>
            <a:r>
              <a:rPr lang="en-US" dirty="0" smtClean="0"/>
              <a:t>When looked at end-on, the 3D graph shows where the interaction plot comes from.  Since the surface is a twisted plane, the interaction graph can capture all the curvature.</a:t>
            </a:r>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fld id="{FA6C149D-9E5A-4950-AD0F-91944EF8E42A}" type="slidenum">
              <a:rPr lang="en-US" smtClean="0"/>
              <a:pPr/>
              <a:t>57</a:t>
            </a:fld>
            <a:endParaRPr lang="en-US" smtClean="0"/>
          </a:p>
        </p:txBody>
      </p:sp>
      <p:sp>
        <p:nvSpPr>
          <p:cNvPr id="113668" name="Rectangle 7"/>
          <p:cNvSpPr>
            <a:spLocks noGrp="1" noChangeArrowheads="1"/>
          </p:cNvSpPr>
          <p:nvPr>
            <p:ph type="body" idx="1"/>
          </p:nvPr>
        </p:nvSpPr>
        <p:spPr/>
        <p:txBody>
          <a:bodyPr>
            <a:normAutofit/>
          </a:bodyPr>
          <a:lstStyle/>
          <a:p>
            <a:r>
              <a:rPr lang="en-US" smtClean="0"/>
              <a:t>Now it is time for you to exercise your new knowledge.</a:t>
            </a:r>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fld id="{5002B9DA-377A-47D4-A11D-8F4D7E41965C}" type="slidenum">
              <a:rPr lang="en-US" smtClean="0"/>
              <a:pPr/>
              <a:t>58</a:t>
            </a:fld>
            <a:endParaRPr lang="en-US" smtClean="0"/>
          </a:p>
        </p:txBody>
      </p:sp>
      <p:sp>
        <p:nvSpPr>
          <p:cNvPr id="114692" name="Rectangle 5"/>
          <p:cNvSpPr>
            <a:spLocks noGrp="1" noChangeArrowheads="1"/>
          </p:cNvSpPr>
          <p:nvPr>
            <p:ph type="body" idx="1"/>
          </p:nvPr>
        </p:nvSpPr>
        <p:spPr/>
        <p:txBody>
          <a:bodyPr>
            <a:normAutofit/>
          </a:bodyPr>
          <a:lstStyle/>
          <a:p>
            <a:r>
              <a:rPr lang="en-US" smtClean="0"/>
              <a:t>How would you set up the microwave for best popcorn taste and yield?  (Answer: high power and low time.)</a:t>
            </a:r>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fld id="{4C421493-D8AD-4925-85AE-061BEBFD4157}" type="slidenum">
              <a:rPr lang="en-US" smtClean="0"/>
              <a:pPr/>
              <a:t>59</a:t>
            </a:fld>
            <a:endParaRPr lang="en-US" smtClean="0"/>
          </a:p>
        </p:txBody>
      </p:sp>
      <p:sp>
        <p:nvSpPr>
          <p:cNvPr id="6" name="Slide Image Placeholder 5"/>
          <p:cNvSpPr>
            <a:spLocks noGrp="1" noRot="1" noChangeAspect="1"/>
          </p:cNvSpPr>
          <p:nvPr>
            <p:ph type="sldImg"/>
          </p:nvPr>
        </p:nvSpPr>
        <p:spPr>
          <a:xfrm>
            <a:off x="687388" y="373063"/>
            <a:ext cx="6227762" cy="4670425"/>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Derringer, G. C., “A Balancing Act: Optimizing a Product's Properties”, </a:t>
            </a:r>
            <a:r>
              <a:rPr lang="en-US" i="1" dirty="0" smtClean="0"/>
              <a:t>Quality Progress</a:t>
            </a:r>
            <a:r>
              <a:rPr lang="en-US" dirty="0" smtClean="0"/>
              <a:t>, June 1994. Reprint on web site with permission from the publisher</a:t>
            </a:r>
            <a:r>
              <a:rPr lang="en-US" baseline="0" dirty="0" smtClean="0"/>
              <a:t> – the </a:t>
            </a:r>
            <a:r>
              <a:rPr lang="en-US" dirty="0" smtClean="0"/>
              <a:t>American Society for Quality. </a:t>
            </a:r>
            <a:endParaRPr lang="en-US" dirty="0"/>
          </a:p>
        </p:txBody>
      </p:sp>
      <p:sp>
        <p:nvSpPr>
          <p:cNvPr id="4" name="Slide Number Placeholder 3"/>
          <p:cNvSpPr>
            <a:spLocks noGrp="1"/>
          </p:cNvSpPr>
          <p:nvPr>
            <p:ph type="sldNum" sz="quarter" idx="10"/>
          </p:nvPr>
        </p:nvSpPr>
        <p:spPr/>
        <p:txBody>
          <a:bodyPr/>
          <a:lstStyle/>
          <a:p>
            <a:pPr>
              <a:defRPr/>
            </a:pPr>
            <a:fld id="{01100338-73E0-42A4-B9B1-99892CA52515}" type="slidenum">
              <a:rPr lang="en-US" smtClean="0"/>
              <a:pPr>
                <a:defRPr/>
              </a:pPr>
              <a:t>60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fld id="{781F5BB3-9C99-44F2-A4E4-49EDCFC82096}" type="slidenum">
              <a:rPr lang="en-US" smtClean="0"/>
              <a:pPr/>
              <a:t>61</a:t>
            </a:fld>
            <a:endParaRPr lang="en-US" smtClean="0"/>
          </a:p>
        </p:txBody>
      </p:sp>
      <p:sp>
        <p:nvSpPr>
          <p:cNvPr id="116740" name="Rectangle 5"/>
          <p:cNvSpPr>
            <a:spLocks noGrp="1" noChangeArrowheads="1"/>
          </p:cNvSpPr>
          <p:nvPr>
            <p:ph type="body" idx="1"/>
          </p:nvPr>
        </p:nvSpPr>
        <p:spPr/>
        <p:txBody>
          <a:bodyPr>
            <a:normAutofit/>
          </a:bodyPr>
          <a:lstStyle/>
          <a:p>
            <a:r>
              <a:rPr lang="en-US" dirty="0" smtClean="0"/>
              <a:t>Use numerical optimization to maximize taste</a:t>
            </a:r>
            <a:r>
              <a:rPr lang="en-US" baseline="0" dirty="0" smtClean="0"/>
              <a:t>* and minimize un-popped kernels (UPK).</a:t>
            </a:r>
          </a:p>
          <a:p>
            <a:endParaRPr lang="en-US" baseline="0" dirty="0" smtClean="0"/>
          </a:p>
          <a:p>
            <a:r>
              <a:rPr lang="en-US" baseline="0" dirty="0" smtClean="0"/>
              <a:t>*The stretch target of 90 suffices to drive this up, but to serve more as a benchmark you could optionally enter the highest rating of 100 as the upper limit.  However, this will make no difference in the optimization results.  Also, a taste of 90 </a:t>
            </a:r>
            <a:r>
              <a:rPr lang="en-US" baseline="0" smtClean="0"/>
              <a:t>is plenty good!</a:t>
            </a:r>
            <a:endParaRPr lang="en-US" dirty="0" smtClean="0"/>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fld id="{0896E4C7-51E0-4208-B703-9229D11A9D66}" type="slidenum">
              <a:rPr lang="en-US" smtClean="0"/>
              <a:pPr/>
              <a:t>62</a:t>
            </a:fld>
            <a:endParaRPr lang="en-US" smtClean="0"/>
          </a:p>
        </p:txBody>
      </p:sp>
      <p:sp>
        <p:nvSpPr>
          <p:cNvPr id="117764" name="Rectangle 5"/>
          <p:cNvSpPr>
            <a:spLocks noGrp="1" noChangeArrowheads="1"/>
          </p:cNvSpPr>
          <p:nvPr>
            <p:ph type="body" idx="1"/>
          </p:nvPr>
        </p:nvSpPr>
        <p:spPr/>
        <p:txBody>
          <a:bodyPr>
            <a:normAutofit/>
          </a:bodyPr>
          <a:lstStyle/>
          <a:p>
            <a:r>
              <a:rPr lang="en-US" smtClean="0"/>
              <a:t>Here are the solutions. Note that due to the algorithm convergence, you can get differing number of solutions. The first two solutions shown here are the same for all practical purpose, and the third solution meets the criteria, but is not as good.</a:t>
            </a:r>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fld id="{FBB69D16-10B5-4AF3-B0CE-C61200E1B642}" type="slidenum">
              <a:rPr lang="en-US" smtClean="0"/>
              <a:pPr/>
              <a:t>63</a:t>
            </a:fld>
            <a:endParaRPr lang="en-US" smtClean="0"/>
          </a:p>
        </p:txBody>
      </p:sp>
      <p:sp>
        <p:nvSpPr>
          <p:cNvPr id="119812" name="Rectangle 5"/>
          <p:cNvSpPr>
            <a:spLocks noGrp="1" noChangeArrowheads="1"/>
          </p:cNvSpPr>
          <p:nvPr>
            <p:ph type="body" idx="1"/>
          </p:nvPr>
        </p:nvSpPr>
        <p:spPr/>
        <p:txBody>
          <a:bodyPr>
            <a:normAutofit/>
          </a:bodyPr>
          <a:lstStyle/>
          <a:p>
            <a:r>
              <a:rPr lang="en-US" smtClean="0"/>
              <a:t>Contour and 3D graphs showing two optimums.</a:t>
            </a:r>
          </a:p>
          <a:p>
            <a:endParaRPr lang="en-US" smtClean="0"/>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fld id="{2AD741EC-079F-499F-AF9E-B027F5002A01}" type="slidenum">
              <a:rPr lang="en-US" smtClean="0"/>
              <a:pPr/>
              <a:t>64</a:t>
            </a:fld>
            <a:endParaRPr lang="en-US" smtClean="0"/>
          </a:p>
        </p:txBody>
      </p:sp>
      <p:sp>
        <p:nvSpPr>
          <p:cNvPr id="118788" name="Rectangle 5"/>
          <p:cNvSpPr>
            <a:spLocks noGrp="1" noChangeArrowheads="1"/>
          </p:cNvSpPr>
          <p:nvPr>
            <p:ph type="body" idx="1"/>
          </p:nvPr>
        </p:nvSpPr>
        <p:spPr/>
        <p:txBody>
          <a:bodyPr>
            <a:normAutofit/>
          </a:bodyPr>
          <a:lstStyle/>
          <a:p>
            <a:r>
              <a:rPr lang="en-US" dirty="0" smtClean="0"/>
              <a:t>This graph shows the two optimums and their sensitivity to time (factor B) as a function of power (factor C).</a:t>
            </a:r>
          </a:p>
          <a:p>
            <a:pPr marL="685800" lvl="1" indent="-228600">
              <a:buFont typeface="+mj-lt"/>
              <a:buAutoNum type="arabicPeriod"/>
            </a:pPr>
            <a:r>
              <a:rPr lang="en-US" dirty="0" smtClean="0"/>
              <a:t>Starting at the </a:t>
            </a:r>
            <a:r>
              <a:rPr lang="en-US" u="sng" dirty="0" smtClean="0"/>
              <a:t>left</a:t>
            </a:r>
            <a:r>
              <a:rPr lang="en-US" dirty="0" smtClean="0"/>
              <a:t> (the optimum at 100% power – color-coded </a:t>
            </a:r>
            <a:r>
              <a:rPr lang="en-US" u="sng" dirty="0" smtClean="0"/>
              <a:t>red</a:t>
            </a:r>
            <a:r>
              <a:rPr lang="en-US" dirty="0" smtClean="0"/>
              <a:t>), as time is increased the </a:t>
            </a:r>
            <a:r>
              <a:rPr lang="en-US" u="sng" dirty="0" smtClean="0"/>
              <a:t>taste decreases </a:t>
            </a:r>
            <a:r>
              <a:rPr lang="en-US" dirty="0" smtClean="0"/>
              <a:t>and eventually falls below our minimum of 60 and desirability is then zero.</a:t>
            </a:r>
          </a:p>
          <a:p>
            <a:pPr marL="685800" lvl="1" indent="-228600">
              <a:buFont typeface="+mj-lt"/>
              <a:buAutoNum type="arabicPeriod"/>
            </a:pPr>
            <a:r>
              <a:rPr lang="en-US" dirty="0" smtClean="0"/>
              <a:t>Starting at the </a:t>
            </a:r>
            <a:r>
              <a:rPr lang="en-US" u="sng" dirty="0" smtClean="0"/>
              <a:t>right</a:t>
            </a:r>
            <a:r>
              <a:rPr lang="en-US" dirty="0" smtClean="0"/>
              <a:t> (the optimum at 75% </a:t>
            </a:r>
            <a:r>
              <a:rPr lang="en-US" dirty="0"/>
              <a:t>power – color-coded </a:t>
            </a:r>
            <a:r>
              <a:rPr lang="en-US" u="sng" dirty="0" smtClean="0"/>
              <a:t>black</a:t>
            </a:r>
            <a:r>
              <a:rPr lang="en-US" dirty="0" smtClean="0"/>
              <a:t>), as time is decreased the </a:t>
            </a:r>
            <a:r>
              <a:rPr lang="en-US" u="sng" dirty="0" smtClean="0"/>
              <a:t>UPKs increase </a:t>
            </a:r>
            <a:r>
              <a:rPr lang="en-US" dirty="0" smtClean="0"/>
              <a:t>and eventually exceed our maximum of 2 and desirability is then zero.</a:t>
            </a:r>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Notes Placeholder 2"/>
          <p:cNvSpPr>
            <a:spLocks noGrp="1"/>
          </p:cNvSpPr>
          <p:nvPr>
            <p:ph type="body" idx="1"/>
          </p:nvPr>
        </p:nvSpPr>
        <p:spPr/>
        <p:txBody>
          <a:bodyPr>
            <a:normAutofit/>
          </a:bodyPr>
          <a:lstStyle/>
          <a:p>
            <a:r>
              <a:rPr lang="en-US" dirty="0" smtClean="0"/>
              <a:t>The lower limit for taste (since its goal is maximize) and the upper limit for UPKs (since its goal is minimize) are carried over to the graphical optimization.</a:t>
            </a:r>
          </a:p>
          <a:p>
            <a:r>
              <a:rPr lang="en-US" dirty="0" smtClean="0"/>
              <a:t>To produce this view, </a:t>
            </a:r>
            <a:r>
              <a:rPr lang="en-US" u="sng" dirty="0" smtClean="0"/>
              <a:t>right-click</a:t>
            </a:r>
            <a:r>
              <a:rPr lang="en-US" dirty="0" smtClean="0"/>
              <a:t> on the factors tool palette and choose “</a:t>
            </a:r>
            <a:r>
              <a:rPr lang="en-US" dirty="0" err="1" smtClean="0"/>
              <a:t>B:Time</a:t>
            </a:r>
            <a:r>
              <a:rPr lang="en-US" dirty="0" smtClean="0"/>
              <a:t>” as the X1-axis and “</a:t>
            </a:r>
            <a:r>
              <a:rPr lang="en-US" dirty="0" err="1" smtClean="0"/>
              <a:t>C:Power</a:t>
            </a:r>
            <a:r>
              <a:rPr lang="en-US" dirty="0" smtClean="0"/>
              <a:t>” as the X2-axis.</a:t>
            </a:r>
          </a:p>
        </p:txBody>
      </p:sp>
      <p:sp>
        <p:nvSpPr>
          <p:cNvPr id="120836" name="Slide Number Placeholder 3"/>
          <p:cNvSpPr>
            <a:spLocks noGrp="1"/>
          </p:cNvSpPr>
          <p:nvPr>
            <p:ph type="sldNum" sz="quarter" idx="5"/>
          </p:nvPr>
        </p:nvSpPr>
        <p:spPr/>
        <p:txBody>
          <a:bodyPr/>
          <a:lstStyle/>
          <a:p>
            <a:fld id="{DE0B916C-EE02-4574-8C70-25C361651069}" type="slidenum">
              <a:rPr lang="en-US" smtClean="0"/>
              <a:pPr/>
              <a:t>65</a:t>
            </a:fld>
            <a:endParaRPr lang="en-US" smtClean="0"/>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373063"/>
            <a:ext cx="6226175" cy="4668837"/>
          </a:xfrm>
        </p:spPr>
      </p:sp>
      <p:sp>
        <p:nvSpPr>
          <p:cNvPr id="3" name="Notes Placeholder 2"/>
          <p:cNvSpPr>
            <a:spLocks noGrp="1"/>
          </p:cNvSpPr>
          <p:nvPr>
            <p:ph type="body" idx="1"/>
          </p:nvPr>
        </p:nvSpPr>
        <p:spPr/>
        <p:txBody>
          <a:bodyPr>
            <a:normAutofit/>
          </a:bodyPr>
          <a:lstStyle/>
          <a:p>
            <a:pPr algn="ctr"/>
            <a:r>
              <a:rPr lang="en-US" i="1" dirty="0" smtClean="0"/>
              <a:t>"I do not feel obliged to believe that the same God who has endowed us with sense, reason, and intellect has intended us to forgo their use." </a:t>
            </a:r>
          </a:p>
          <a:p>
            <a:pPr algn="ctr"/>
            <a:r>
              <a:rPr lang="en-US" dirty="0" smtClean="0"/>
              <a:t>  </a:t>
            </a:r>
          </a:p>
          <a:p>
            <a:pPr algn="ctr"/>
            <a:r>
              <a:rPr lang="en-US" dirty="0" smtClean="0"/>
              <a:t>- Galileo </a:t>
            </a:r>
            <a:r>
              <a:rPr lang="en-US" dirty="0" err="1" smtClean="0"/>
              <a:t>Galilei</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DOE—What's In It for Me </a:t>
            </a:r>
            <a:endParaRPr lang="en-US"/>
          </a:p>
        </p:txBody>
      </p:sp>
      <p:sp>
        <p:nvSpPr>
          <p:cNvPr id="5" name="Slide Number Placeholder 4"/>
          <p:cNvSpPr>
            <a:spLocks noGrp="1"/>
          </p:cNvSpPr>
          <p:nvPr>
            <p:ph type="sldNum" sz="quarter" idx="11"/>
          </p:nvPr>
        </p:nvSpPr>
        <p:spPr/>
        <p:txBody>
          <a:bodyPr/>
          <a:lstStyle/>
          <a:p>
            <a:pPr>
              <a:defRPr/>
            </a:pPr>
            <a:fld id="{715ECA34-C4D5-4398-AFEE-9D6C7248FA2A}" type="slidenum">
              <a:rPr lang="en-US" smtClean="0"/>
              <a:pPr>
                <a:defRPr/>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boundaries are based on one experiment that only samples the process.  Thus, they are subject to uncertainty.  It helps to get a feel for how much of a buffer is needed to reduce the chances of going out of the specifications.</a:t>
            </a:r>
            <a:endParaRPr lang="en-US" dirty="0"/>
          </a:p>
        </p:txBody>
      </p:sp>
      <p:sp>
        <p:nvSpPr>
          <p:cNvPr id="4" name="Slide Number Placeholder 3"/>
          <p:cNvSpPr>
            <a:spLocks noGrp="1"/>
          </p:cNvSpPr>
          <p:nvPr>
            <p:ph type="sldNum" sz="quarter" idx="10"/>
          </p:nvPr>
        </p:nvSpPr>
        <p:spPr/>
        <p:txBody>
          <a:bodyPr/>
          <a:lstStyle/>
          <a:p>
            <a:pPr>
              <a:defRPr/>
            </a:pPr>
            <a:fld id="{01100338-73E0-42A4-B9B1-99892CA52515}" type="slidenum">
              <a:rPr lang="en-US" smtClean="0"/>
              <a:pPr>
                <a:defRPr/>
              </a:pPr>
              <a:t>66</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 from confidence</a:t>
            </a:r>
            <a:r>
              <a:rPr lang="en-US" baseline="0" dirty="0" smtClean="0"/>
              <a:t> intervals, prediction intervals, or tolerance intervals to more accurately define the final design space.  For more details, attend our RDTA workshop (offered for private </a:t>
            </a:r>
            <a:r>
              <a:rPr lang="en-US" baseline="0" smtClean="0"/>
              <a:t>sessions only.)</a:t>
            </a:r>
            <a:endParaRPr lang="en-US" dirty="0"/>
          </a:p>
        </p:txBody>
      </p:sp>
      <p:sp>
        <p:nvSpPr>
          <p:cNvPr id="4" name="Slide Number Placeholder 3"/>
          <p:cNvSpPr>
            <a:spLocks noGrp="1"/>
          </p:cNvSpPr>
          <p:nvPr>
            <p:ph type="sldNum" sz="quarter" idx="10"/>
          </p:nvPr>
        </p:nvSpPr>
        <p:spPr/>
        <p:txBody>
          <a:bodyPr/>
          <a:lstStyle/>
          <a:p>
            <a:pPr>
              <a:defRPr/>
            </a:pPr>
            <a:fld id="{01100338-73E0-42A4-B9B1-99892CA52515}" type="slidenum">
              <a:rPr lang="en-US" smtClean="0"/>
              <a:pPr>
                <a:defRPr/>
              </a:pPr>
              <a:t>67</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discover that the proposed region is large, you can tighten up the specs and close in on the “optimum” conditions! In this case, we can achieve an even better yield and taste than originally expected.</a:t>
            </a:r>
            <a:endParaRPr lang="en-US" dirty="0"/>
          </a:p>
        </p:txBody>
      </p:sp>
      <p:sp>
        <p:nvSpPr>
          <p:cNvPr id="4" name="Slide Number Placeholder 3"/>
          <p:cNvSpPr>
            <a:spLocks noGrp="1"/>
          </p:cNvSpPr>
          <p:nvPr>
            <p:ph type="sldNum" sz="quarter" idx="10"/>
          </p:nvPr>
        </p:nvSpPr>
        <p:spPr/>
        <p:txBody>
          <a:bodyPr/>
          <a:lstStyle/>
          <a:p>
            <a:pPr>
              <a:defRPr/>
            </a:pPr>
            <a:fld id="{01100338-73E0-42A4-B9B1-99892CA52515}" type="slidenum">
              <a:rPr lang="en-US" smtClean="0"/>
              <a:pPr>
                <a:defRPr/>
              </a:pPr>
              <a:t>68</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fld id="{93FD3D89-1B00-4CC9-AD29-EA398629BC80}" type="slidenum">
              <a:rPr lang="en-US" smtClean="0"/>
              <a:pPr/>
              <a:t>69</a:t>
            </a:fld>
            <a:endParaRPr lang="en-US" smtClean="0"/>
          </a:p>
        </p:txBody>
      </p:sp>
      <p:sp>
        <p:nvSpPr>
          <p:cNvPr id="121860" name="Rectangle 5"/>
          <p:cNvSpPr>
            <a:spLocks noGrp="1" noChangeArrowheads="1"/>
          </p:cNvSpPr>
          <p:nvPr>
            <p:ph type="body" idx="1"/>
          </p:nvPr>
        </p:nvSpPr>
        <p:spPr/>
        <p:txBody>
          <a:bodyPr>
            <a:normAutofit/>
          </a:bodyPr>
          <a:lstStyle/>
          <a:p>
            <a:r>
              <a:rPr lang="en-US" dirty="0" smtClean="0"/>
              <a:t>Summary</a:t>
            </a:r>
            <a:r>
              <a:rPr lang="en-US" baseline="0" dirty="0" smtClean="0"/>
              <a:t> of lessons learned from the popcorn </a:t>
            </a:r>
            <a:r>
              <a:rPr lang="en-US" baseline="0" smtClean="0"/>
              <a:t>case study.</a:t>
            </a:r>
            <a:endParaRPr lang="en-US" dirty="0" smtClean="0"/>
          </a:p>
        </p:txBody>
      </p:sp>
      <p:sp>
        <p:nvSpPr>
          <p:cNvPr id="7" name="Slide Image Placeholder 6"/>
          <p:cNvSpPr>
            <a:spLocks noGrp="1" noRot="1" noChangeAspect="1"/>
          </p:cNvSpPr>
          <p:nvPr>
            <p:ph type="sldImg"/>
          </p:nvPr>
        </p:nvSpPr>
        <p:spPr>
          <a:xfrm>
            <a:off x="687388" y="373063"/>
            <a:ext cx="6227762" cy="4670425"/>
          </a:xfr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E7DB842-2AF1-493F-A943-A5B89B8C0478}" type="slidenum">
              <a:rPr lang="en-US" smtClean="0">
                <a:latin typeface="Arial" charset="0"/>
              </a:rPr>
              <a:pPr/>
              <a:t>70</a:t>
            </a:fld>
            <a:endParaRPr lang="en-US" smtClean="0">
              <a:latin typeface="Arial" charset="0"/>
            </a:endParaRPr>
          </a:p>
        </p:txBody>
      </p:sp>
      <p:sp>
        <p:nvSpPr>
          <p:cNvPr id="48131" name="Rectangle 2"/>
          <p:cNvSpPr>
            <a:spLocks noGrp="1" noRot="1" noChangeAspect="1" noChangeArrowheads="1" noTextEdit="1"/>
          </p:cNvSpPr>
          <p:nvPr>
            <p:ph type="sldImg"/>
          </p:nvPr>
        </p:nvSpPr>
        <p:spPr>
          <a:xfrm>
            <a:off x="560388" y="373063"/>
            <a:ext cx="6226175" cy="4668837"/>
          </a:xfrm>
          <a:ln/>
        </p:spPr>
      </p:sp>
      <p:sp>
        <p:nvSpPr>
          <p:cNvPr id="48132" name="Rectangle 3"/>
          <p:cNvSpPr>
            <a:spLocks noGrp="1" noChangeArrowheads="1"/>
          </p:cNvSpPr>
          <p:nvPr>
            <p:ph type="body" idx="1"/>
          </p:nvPr>
        </p:nvSpPr>
        <p:spPr>
          <a:noFill/>
          <a:ln/>
        </p:spPr>
        <p:txBody>
          <a:bodyPr/>
          <a:lstStyle/>
          <a:p>
            <a:pPr eaLnBrk="1" hangingPunct="1"/>
            <a:r>
              <a:rPr lang="en-US" smtClean="0">
                <a:latin typeface="Arial" charset="0"/>
              </a:rPr>
              <a:t>The reason people use OFAT experimentation is ignorance, they don’t know a better way to experiment.  Now you know a better way!</a:t>
            </a:r>
          </a:p>
        </p:txBody>
      </p:sp>
      <p:sp>
        <p:nvSpPr>
          <p:cNvPr id="5" name="Footer Placeholder 4"/>
          <p:cNvSpPr>
            <a:spLocks noGrp="1"/>
          </p:cNvSpPr>
          <p:nvPr>
            <p:ph type="ftr" sz="quarter" idx="10"/>
          </p:nvPr>
        </p:nvSpPr>
        <p:spPr/>
        <p:txBody>
          <a:bodyPr/>
          <a:lstStyle/>
          <a:p>
            <a:pPr>
              <a:defRPr/>
            </a:pPr>
            <a:r>
              <a:rPr lang="en-US" smtClean="0"/>
              <a:t>DOE—What's In It for Me </a:t>
            </a: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BF41E61-A09F-43E4-892C-6817D9602863}" type="slidenum">
              <a:rPr lang="en-US" smtClean="0"/>
              <a:pPr/>
              <a:t>71</a:t>
            </a:fld>
            <a:endParaRPr lang="en-US" smtClean="0"/>
          </a:p>
        </p:txBody>
      </p:sp>
      <p:sp>
        <p:nvSpPr>
          <p:cNvPr id="64515" name="Rectangle 2"/>
          <p:cNvSpPr>
            <a:spLocks noGrp="1" noRot="1" noChangeAspect="1" noChangeArrowheads="1" noTextEdit="1"/>
          </p:cNvSpPr>
          <p:nvPr>
            <p:ph type="sldImg"/>
          </p:nvPr>
        </p:nvSpPr>
        <p:spPr>
          <a:xfrm>
            <a:off x="560388" y="373063"/>
            <a:ext cx="6226175" cy="4668837"/>
          </a:xfrm>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19100" y="390525"/>
            <a:ext cx="6505575" cy="4879975"/>
          </a:xfrm>
          <a:ln/>
        </p:spPr>
      </p:sp>
      <p:sp>
        <p:nvSpPr>
          <p:cNvPr id="69635" name="Notes Placeholder 2"/>
          <p:cNvSpPr>
            <a:spLocks noGrp="1"/>
          </p:cNvSpPr>
          <p:nvPr>
            <p:ph type="body" idx="1"/>
          </p:nvPr>
        </p:nvSpPr>
        <p:spPr>
          <a:noFill/>
          <a:ln/>
        </p:spPr>
        <p:txBody>
          <a:bodyPr/>
          <a:lstStyle/>
          <a:p>
            <a:pPr eaLnBrk="1" hangingPunct="1"/>
            <a:r>
              <a:rPr lang="en-US" smtClean="0"/>
              <a:t>Screening DOE – Finding a subset of factors for further study.</a:t>
            </a:r>
          </a:p>
        </p:txBody>
      </p:sp>
      <p:sp>
        <p:nvSpPr>
          <p:cNvPr id="69636" name="Slide Number Placeholder 3"/>
          <p:cNvSpPr>
            <a:spLocks noGrp="1"/>
          </p:cNvSpPr>
          <p:nvPr>
            <p:ph type="sldNum" sz="quarter" idx="5"/>
          </p:nvPr>
        </p:nvSpPr>
        <p:spPr>
          <a:noFill/>
        </p:spPr>
        <p:txBody>
          <a:bodyPr/>
          <a:lstStyle/>
          <a:p>
            <a:fld id="{E568EAC7-BC34-4932-901A-FDAEFB3038A4}" type="slidenum">
              <a:rPr lang="en-US" smtClean="0"/>
              <a:pPr/>
              <a:t>72</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19100" y="390525"/>
            <a:ext cx="6505575" cy="4879975"/>
          </a:xfrm>
          <a:ln/>
        </p:spPr>
      </p:sp>
      <p:sp>
        <p:nvSpPr>
          <p:cNvPr id="70659" name="Notes Placeholder 2"/>
          <p:cNvSpPr>
            <a:spLocks noGrp="1"/>
          </p:cNvSpPr>
          <p:nvPr>
            <p:ph type="body" idx="1"/>
          </p:nvPr>
        </p:nvSpPr>
        <p:spPr>
          <a:noFill/>
          <a:ln/>
        </p:spPr>
        <p:txBody>
          <a:bodyPr/>
          <a:lstStyle/>
          <a:p>
            <a:pPr eaLnBrk="1" hangingPunct="1"/>
            <a:r>
              <a:rPr lang="en-US" dirty="0" smtClean="0"/>
              <a:t>Characterization – Quantifying main effects and interactions, moving through the factor space toward the optimum.</a:t>
            </a:r>
          </a:p>
        </p:txBody>
      </p:sp>
      <p:sp>
        <p:nvSpPr>
          <p:cNvPr id="70660" name="Slide Number Placeholder 3"/>
          <p:cNvSpPr>
            <a:spLocks noGrp="1"/>
          </p:cNvSpPr>
          <p:nvPr>
            <p:ph type="sldNum" sz="quarter" idx="5"/>
          </p:nvPr>
        </p:nvSpPr>
        <p:spPr>
          <a:noFill/>
        </p:spPr>
        <p:txBody>
          <a:bodyPr/>
          <a:lstStyle/>
          <a:p>
            <a:fld id="{3B1E3B91-94B3-4795-9C4C-A7635D7D6EC1}" type="slidenum">
              <a:rPr lang="en-US" smtClean="0"/>
              <a:pPr/>
              <a:t>73</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19100" y="390525"/>
            <a:ext cx="6505575" cy="4879975"/>
          </a:xfrm>
          <a:ln/>
        </p:spPr>
      </p:sp>
      <p:sp>
        <p:nvSpPr>
          <p:cNvPr id="71683" name="Notes Placeholder 2"/>
          <p:cNvSpPr>
            <a:spLocks noGrp="1"/>
          </p:cNvSpPr>
          <p:nvPr>
            <p:ph type="body" idx="1"/>
          </p:nvPr>
        </p:nvSpPr>
        <p:spPr>
          <a:noFill/>
          <a:ln/>
        </p:spPr>
        <p:txBody>
          <a:bodyPr/>
          <a:lstStyle/>
          <a:p>
            <a:pPr eaLnBrk="1" hangingPunct="1"/>
            <a:r>
              <a:rPr lang="en-US" smtClean="0"/>
              <a:t>Optimization – Finding the factor levels within the region of interest that best meet response requirements.</a:t>
            </a:r>
          </a:p>
        </p:txBody>
      </p:sp>
      <p:sp>
        <p:nvSpPr>
          <p:cNvPr id="71684" name="Slide Number Placeholder 3"/>
          <p:cNvSpPr>
            <a:spLocks noGrp="1"/>
          </p:cNvSpPr>
          <p:nvPr>
            <p:ph type="sldNum" sz="quarter" idx="5"/>
          </p:nvPr>
        </p:nvSpPr>
        <p:spPr>
          <a:noFill/>
        </p:spPr>
        <p:txBody>
          <a:bodyPr/>
          <a:lstStyle/>
          <a:p>
            <a:fld id="{13E12ECA-9D18-4314-BD1E-270F963105B9}" type="slidenum">
              <a:rPr lang="en-US" smtClean="0"/>
              <a:pPr/>
              <a:t>74</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698B2A7-4DAC-429F-968C-E158D3416333}" type="slidenum">
              <a:rPr lang="en-US" smtClean="0">
                <a:latin typeface="Arial" charset="0"/>
              </a:rPr>
              <a:pPr/>
              <a:t>75</a:t>
            </a:fld>
            <a:endParaRPr lang="en-US" smtClean="0">
              <a:latin typeface="Arial" charset="0"/>
            </a:endParaRPr>
          </a:p>
        </p:txBody>
      </p:sp>
      <p:sp>
        <p:nvSpPr>
          <p:cNvPr id="72707" name="Rectangle 2"/>
          <p:cNvSpPr>
            <a:spLocks noGrp="1" noRot="1" noChangeAspect="1" noChangeArrowheads="1" noTextEdit="1"/>
          </p:cNvSpPr>
          <p:nvPr>
            <p:ph type="sldImg"/>
          </p:nvPr>
        </p:nvSpPr>
        <p:spPr>
          <a:xfrm>
            <a:off x="561975" y="373063"/>
            <a:ext cx="6226175" cy="4668837"/>
          </a:xfrm>
          <a:ln/>
        </p:spPr>
      </p:sp>
      <p:sp>
        <p:nvSpPr>
          <p:cNvPr id="72708" name="Rectangle 3"/>
          <p:cNvSpPr>
            <a:spLocks noGrp="1" noChangeArrowheads="1"/>
          </p:cNvSpPr>
          <p:nvPr>
            <p:ph type="body" idx="1"/>
          </p:nvPr>
        </p:nvSpPr>
        <p:spPr>
          <a:noFill/>
          <a:ln/>
        </p:spPr>
        <p:txBody>
          <a:bodyPr/>
          <a:lstStyle/>
          <a:p>
            <a:pPr eaLnBrk="1" hangingPunct="1"/>
            <a:r>
              <a:rPr lang="en-US" dirty="0" smtClean="0">
                <a:latin typeface="Arial" charset="0"/>
              </a:rPr>
              <a:t>Here is a flow chart on RSM.  As you can see, it all starts and ends with subject matter knowledge.  You need this to pick the right factors and levels, and appropriate responses.  Then you do your DOE and fit empirical models, statistically validated via ANOVA.  Finally you generate contour plots and do your optimization.  Often the cycle must be repeated until you reach a satisfactory conclusion, or run out of money. The fitting is done using least-squares-regression supported by analysis of variance (ANOVA) to ensure that the resulting model is statistically significant. This process is empirical in nature. All that matters is that the model points in the proper direction for improvement.  Ideally, the pictures (contour, 3D) tell the story.</a:t>
            </a:r>
          </a:p>
          <a:p>
            <a:pPr eaLnBrk="1" hangingPunct="1"/>
            <a:r>
              <a:rPr lang="en-US" dirty="0" smtClean="0">
                <a:latin typeface="Arial" charset="0"/>
              </a:rPr>
              <a:t>According to George Box: “All models are wrong, but some are useful.  Only God knows the [true] model.”</a:t>
            </a:r>
          </a:p>
          <a:p>
            <a:pPr eaLnBrk="1" hangingPunct="1"/>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82E90AE-C02D-4A17-83A6-4B09AD842B9B}" type="slidenum">
              <a:rPr lang="en-US" smtClean="0">
                <a:latin typeface="Arial" charset="0"/>
              </a:rPr>
              <a:pPr/>
              <a:t>9</a:t>
            </a:fld>
            <a:endParaRPr lang="en-US" smtClean="0">
              <a:latin typeface="Arial" charset="0"/>
            </a:endParaRPr>
          </a:p>
        </p:txBody>
      </p:sp>
      <p:sp>
        <p:nvSpPr>
          <p:cNvPr id="33795" name="Rectangle 2"/>
          <p:cNvSpPr>
            <a:spLocks noGrp="1" noRot="1" noChangeAspect="1" noChangeArrowheads="1" noTextEdit="1"/>
          </p:cNvSpPr>
          <p:nvPr>
            <p:ph type="sldImg"/>
          </p:nvPr>
        </p:nvSpPr>
        <p:spPr>
          <a:xfrm>
            <a:off x="560388" y="373063"/>
            <a:ext cx="6226175" cy="4668837"/>
          </a:xfrm>
          <a:ln/>
        </p:spPr>
      </p:sp>
      <p:sp>
        <p:nvSpPr>
          <p:cNvPr id="33796" name="Rectangle 3"/>
          <p:cNvSpPr>
            <a:spLocks noGrp="1" noChangeArrowheads="1"/>
          </p:cNvSpPr>
          <p:nvPr>
            <p:ph type="body" idx="1"/>
          </p:nvPr>
        </p:nvSpPr>
        <p:spPr>
          <a:noFill/>
          <a:ln/>
        </p:spPr>
        <p:txBody>
          <a:bodyPr/>
          <a:lstStyle/>
          <a:p>
            <a:pPr eaLnBrk="1" hangingPunct="1"/>
            <a:r>
              <a:rPr lang="en-US" smtClean="0">
                <a:latin typeface="Arial" charset="0"/>
              </a:rPr>
              <a:t>DOE definition.</a:t>
            </a:r>
          </a:p>
        </p:txBody>
      </p:sp>
      <p:sp>
        <p:nvSpPr>
          <p:cNvPr id="5" name="Footer Placeholder 4"/>
          <p:cNvSpPr>
            <a:spLocks noGrp="1"/>
          </p:cNvSpPr>
          <p:nvPr>
            <p:ph type="ftr" sz="quarter" idx="10"/>
          </p:nvPr>
        </p:nvSpPr>
        <p:spPr/>
        <p:txBody>
          <a:bodyPr/>
          <a:lstStyle/>
          <a:p>
            <a:pPr>
              <a:defRPr/>
            </a:pPr>
            <a:r>
              <a:rPr lang="en-US" smtClean="0"/>
              <a:t>DOE—What's In It for Me </a:t>
            </a:r>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51C519F-A616-4810-8C46-AF106994F9E9}" type="slidenum">
              <a:rPr lang="en-US" smtClean="0">
                <a:latin typeface="Arial" pitchFamily="34" charset="0"/>
              </a:rPr>
              <a:pPr/>
              <a:t>76</a:t>
            </a:fld>
            <a:endParaRPr lang="en-US" smtClean="0">
              <a:latin typeface="Arial" pitchFamily="34" charset="0"/>
            </a:endParaRPr>
          </a:p>
        </p:txBody>
      </p:sp>
      <p:sp>
        <p:nvSpPr>
          <p:cNvPr id="69635" name="Rectangle 3"/>
          <p:cNvSpPr>
            <a:spLocks noGrp="1" noChangeArrowheads="1"/>
          </p:cNvSpPr>
          <p:nvPr>
            <p:ph type="body" idx="1"/>
          </p:nvPr>
        </p:nvSpPr>
        <p:spPr>
          <a:noFill/>
          <a:ln/>
        </p:spPr>
        <p:txBody>
          <a:bodyPr/>
          <a:lstStyle/>
          <a:p>
            <a:r>
              <a:rPr lang="en-US" dirty="0" smtClean="0">
                <a:latin typeface="Arial" pitchFamily="34" charset="0"/>
              </a:rPr>
              <a:t>The “RSM DOE Process” stage on the “Iterative Experimentation” slide implies a five step process.  Following the process will help you choose the right design for the job.</a:t>
            </a:r>
          </a:p>
        </p:txBody>
      </p:sp>
      <p:sp>
        <p:nvSpPr>
          <p:cNvPr id="69636" name="Slide Image Placeholder 9"/>
          <p:cNvSpPr>
            <a:spLocks noGrp="1" noRot="1" noChangeAspect="1" noTextEdit="1"/>
          </p:cNvSpPr>
          <p:nvPr>
            <p:ph type="sldImg"/>
          </p:nvPr>
        </p:nvSpPr>
        <p:spPr>
          <a:xfrm>
            <a:off x="642938" y="379413"/>
            <a:ext cx="6294437" cy="4721225"/>
          </a:xfr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158121B-2F2F-4E48-8A28-1D504743EE7D}" type="slidenum">
              <a:rPr lang="en-US" smtClean="0">
                <a:latin typeface="Arial" pitchFamily="34" charset="0"/>
              </a:rPr>
              <a:pPr/>
              <a:t>77</a:t>
            </a:fld>
            <a:endParaRPr lang="en-US" smtClean="0">
              <a:latin typeface="Arial" pitchFamily="34" charset="0"/>
            </a:endParaRPr>
          </a:p>
        </p:txBody>
      </p:sp>
      <p:sp>
        <p:nvSpPr>
          <p:cNvPr id="70659" name="Rectangle 3"/>
          <p:cNvSpPr>
            <a:spLocks noGrp="1" noChangeArrowheads="1"/>
          </p:cNvSpPr>
          <p:nvPr>
            <p:ph type="body" idx="1"/>
          </p:nvPr>
        </p:nvSpPr>
        <p:spPr>
          <a:noFill/>
          <a:ln/>
        </p:spPr>
        <p:txBody>
          <a:bodyPr/>
          <a:lstStyle/>
          <a:p>
            <a:r>
              <a:rPr lang="en-US" dirty="0" smtClean="0">
                <a:latin typeface="Arial" pitchFamily="34" charset="0"/>
              </a:rPr>
              <a:t>Properly sizing a design is critical when planning a DOE.  </a:t>
            </a:r>
          </a:p>
        </p:txBody>
      </p:sp>
      <p:sp>
        <p:nvSpPr>
          <p:cNvPr id="70660" name="Slide Image Placeholder 6"/>
          <p:cNvSpPr>
            <a:spLocks noGrp="1" noRot="1" noChangeAspect="1" noTextEdit="1"/>
          </p:cNvSpPr>
          <p:nvPr>
            <p:ph type="sldImg"/>
          </p:nvPr>
        </p:nvSpPr>
        <p:spPr>
          <a:xfrm>
            <a:off x="642938" y="379413"/>
            <a:ext cx="6294437" cy="4721225"/>
          </a:xfr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29E68BA-01FC-45D0-96D5-1A0E2D27E849}" type="slidenum">
              <a:rPr lang="en-US" smtClean="0">
                <a:latin typeface="Arial" charset="0"/>
              </a:rPr>
              <a:pPr/>
              <a:t>78</a:t>
            </a:fld>
            <a:endParaRPr lang="en-US"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latin typeface="Arial" charset="0"/>
              </a:rPr>
              <a:t>Review points on slide re: polynomial expansions.</a:t>
            </a:r>
          </a:p>
          <a:p>
            <a:pPr eaLnBrk="1" hangingPunct="1"/>
            <a:r>
              <a:rPr lang="en-US" smtClean="0">
                <a:latin typeface="Arial" charset="0"/>
              </a:rPr>
              <a:t>Based on experience, it turns out that second order polynomials, called quadratics, usually prove sufficient to give an adequate view of the true response surface.  Cover up last line in equation with cubic terms, so only quadratic shown.  How does this equation differ from a factorial model?  (Answer: the squared terms.  The factorial model for two factors  is semi-quadratic - it gives the second order interaction but not pure curvature.)</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Notes Placeholder 2"/>
          <p:cNvSpPr>
            <a:spLocks noGrp="1"/>
          </p:cNvSpPr>
          <p:nvPr>
            <p:ph type="body" idx="1"/>
          </p:nvPr>
        </p:nvSpPr>
        <p:spPr/>
        <p:txBody>
          <a:bodyPr>
            <a:normAutofit/>
          </a:bodyPr>
          <a:lstStyle/>
          <a:p>
            <a:r>
              <a:rPr lang="en-US" smtClean="0"/>
              <a:t>Examine the residuals to look for patterns that indicate something other than noise is present.</a:t>
            </a:r>
          </a:p>
          <a:p>
            <a:r>
              <a:rPr lang="en-US" smtClean="0"/>
              <a:t>If the residual is pure noise (it contains no signal), then the analysis is complete.</a:t>
            </a:r>
            <a:endParaRPr lang="en-US" dirty="0" smtClean="0"/>
          </a:p>
        </p:txBody>
      </p:sp>
      <p:sp>
        <p:nvSpPr>
          <p:cNvPr id="99332" name="Slide Number Placeholder 3"/>
          <p:cNvSpPr>
            <a:spLocks noGrp="1"/>
          </p:cNvSpPr>
          <p:nvPr>
            <p:ph type="sldNum" sz="quarter" idx="5"/>
          </p:nvPr>
        </p:nvSpPr>
        <p:spPr/>
        <p:txBody>
          <a:bodyPr/>
          <a:lstStyle/>
          <a:p>
            <a:fld id="{C27A2C0F-0310-40A4-92F3-04A9BF070F50}" type="slidenum">
              <a:rPr lang="en-US" smtClean="0"/>
              <a:pPr/>
              <a:t>79</a:t>
            </a:fld>
            <a:endParaRPr lang="en-US" smtClean="0"/>
          </a:p>
        </p:txBody>
      </p:sp>
      <p:sp>
        <p:nvSpPr>
          <p:cNvPr id="10" name="Slide Image Placeholder 9"/>
          <p:cNvSpPr>
            <a:spLocks noGrp="1" noRot="1" noChangeAspect="1"/>
          </p:cNvSpPr>
          <p:nvPr>
            <p:ph type="sldImg"/>
          </p:nvPr>
        </p:nvSpPr>
        <p:spPr>
          <a:xfrm>
            <a:off x="687388" y="373063"/>
            <a:ext cx="6227762" cy="4670425"/>
          </a:xfr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defTabSz="966788"/>
            <a:fld id="{021D21BA-144C-4149-82BD-CC511595B920}" type="slidenum">
              <a:rPr lang="en-US" smtClean="0"/>
              <a:pPr defTabSz="966788"/>
              <a:t>82</a:t>
            </a:fld>
            <a:endParaRPr lang="en-US" smtClean="0"/>
          </a:p>
        </p:txBody>
      </p:sp>
      <p:sp>
        <p:nvSpPr>
          <p:cNvPr id="107523" name="Rectangle 3"/>
          <p:cNvSpPr>
            <a:spLocks noGrp="1" noChangeArrowheads="1"/>
          </p:cNvSpPr>
          <p:nvPr>
            <p:ph type="body" idx="1"/>
          </p:nvPr>
        </p:nvSpPr>
        <p:spPr>
          <a:noFill/>
          <a:ln/>
        </p:spPr>
        <p:txBody>
          <a:bodyPr/>
          <a:lstStyle/>
          <a:p>
            <a:r>
              <a:rPr lang="en-US" dirty="0" smtClean="0"/>
              <a:t>The lack of fit F-test is: (Lack of Fit MS) / (Pure Error MS)</a:t>
            </a:r>
          </a:p>
          <a:p>
            <a:r>
              <a:rPr lang="en-US" dirty="0" smtClean="0"/>
              <a:t>The numerator is the difference between the mean </a:t>
            </a:r>
            <a:r>
              <a:rPr lang="en-US" dirty="0" err="1" smtClean="0"/>
              <a:t>vs</a:t>
            </a:r>
            <a:r>
              <a:rPr lang="en-US" dirty="0" smtClean="0"/>
              <a:t> predicted values and the denominator is the difference between the replicates and their mean value.</a:t>
            </a:r>
          </a:p>
          <a:p>
            <a:r>
              <a:rPr lang="en-US" dirty="0" smtClean="0"/>
              <a:t>After fitting a linear model to the data in the top picture, the variation of the replicated design points about their means is about the same as the variation of the means from fitted line; i.e. the lack of fit is insignificant.</a:t>
            </a:r>
          </a:p>
          <a:p>
            <a:r>
              <a:rPr lang="en-US" dirty="0" smtClean="0"/>
              <a:t>For more information, download the article found on Page 2 of the May 2004 Stat-Teaser:</a:t>
            </a:r>
          </a:p>
          <a:p>
            <a:r>
              <a:rPr lang="en-US" dirty="0" smtClean="0">
                <a:hlinkClick r:id="rId3"/>
              </a:rPr>
              <a:t>www.statease.com/news/news0405.pdf</a:t>
            </a:r>
            <a:endParaRPr lang="en-US" dirty="0" smtClean="0"/>
          </a:p>
          <a:p>
            <a:endParaRPr lang="en-US" dirty="0" smtClean="0"/>
          </a:p>
        </p:txBody>
      </p:sp>
      <p:sp>
        <p:nvSpPr>
          <p:cNvPr id="107524" name="Slide Image Placeholder 9"/>
          <p:cNvSpPr>
            <a:spLocks noGrp="1" noRot="1" noChangeAspect="1" noTextEdit="1"/>
          </p:cNvSpPr>
          <p:nvPr>
            <p:ph type="sldImg"/>
          </p:nvPr>
        </p:nvSpPr>
        <p:spPr>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defTabSz="966788"/>
            <a:fld id="{D08B653A-80DE-47DF-BA85-CCABC6911765}" type="slidenum">
              <a:rPr lang="en-US" smtClean="0"/>
              <a:pPr defTabSz="966788"/>
              <a:t>83</a:t>
            </a:fld>
            <a:endParaRPr lang="en-US" smtClean="0"/>
          </a:p>
        </p:txBody>
      </p:sp>
      <p:sp>
        <p:nvSpPr>
          <p:cNvPr id="108547" name="Rectangle 3"/>
          <p:cNvSpPr>
            <a:spLocks noGrp="1" noChangeArrowheads="1"/>
          </p:cNvSpPr>
          <p:nvPr>
            <p:ph type="body" idx="1"/>
          </p:nvPr>
        </p:nvSpPr>
        <p:spPr>
          <a:noFill/>
          <a:ln/>
        </p:spPr>
        <p:txBody>
          <a:bodyPr/>
          <a:lstStyle/>
          <a:p>
            <a:r>
              <a:rPr lang="en-US" smtClean="0"/>
              <a:t>After fitting a linear model to the data, the variation of the replicated design points about their means is much less than the variation of their means from fitted line; i.e. the lack of fit is significant.  Adding a quadratic term to the linear model curves the line so it once again goes through the averages of the paired data points and the lack of fit becomes insignificant.</a:t>
            </a:r>
          </a:p>
          <a:p>
            <a:endParaRPr lang="en-US" smtClean="0"/>
          </a:p>
        </p:txBody>
      </p:sp>
      <p:sp>
        <p:nvSpPr>
          <p:cNvPr id="108548" name="Slide Image Placeholder 6"/>
          <p:cNvSpPr>
            <a:spLocks noGrp="1" noRot="1" noChangeAspect="1" noTextEdit="1"/>
          </p:cNvSpPr>
          <p:nvPr>
            <p:ph type="sldImg"/>
          </p:nvPr>
        </p:nvSpPr>
        <p:spPr>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pPr defTabSz="966788"/>
            <a:fld id="{78BFAD8E-1FEC-4AD2-BFB3-422BD2D7E6AE}" type="slidenum">
              <a:rPr lang="en-US" smtClean="0"/>
              <a:pPr defTabSz="966788"/>
              <a:t>84</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smtClean="0"/>
              <a:t>No model can explain the inherent variation in the process being studied.  This variation is estimated by replicating runs and is called pure error.  Variation of the design points about the fitted model is estimated by having more unique mixtures than there are coefficients in the model estimated.  If the variation about the fitted model is not significantly larger than the variation among the replicates, the lack of fit is insignificant.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CE0D418-3854-40EE-BF7B-0C111E6B25F9}" type="slidenum">
              <a:rPr lang="en-US" smtClean="0">
                <a:latin typeface="Arial" charset="0"/>
              </a:rPr>
              <a:pPr/>
              <a:t>85</a:t>
            </a:fld>
            <a:endParaRPr lang="en-US"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234406" indent="-234406" eaLnBrk="1" hangingPunct="1">
              <a:lnSpc>
                <a:spcPct val="90000"/>
              </a:lnSpc>
            </a:pPr>
            <a:r>
              <a:rPr lang="en-US" sz="900" dirty="0" smtClean="0">
                <a:latin typeface="Arial" charset="0"/>
              </a:rPr>
              <a:t>Here is a checklist against which we can gauge design quality.</a:t>
            </a:r>
          </a:p>
          <a:p>
            <a:pPr marL="234406" indent="-234406" eaLnBrk="1" hangingPunct="1">
              <a:lnSpc>
                <a:spcPct val="90000"/>
              </a:lnSpc>
            </a:pPr>
            <a:r>
              <a:rPr lang="en-US" sz="900" dirty="0" smtClean="0">
                <a:latin typeface="Arial" charset="0"/>
              </a:rPr>
              <a:t>Discuss “good” points on slide re: RSM.</a:t>
            </a:r>
          </a:p>
          <a:p>
            <a:pPr marL="234406" indent="-117203" eaLnBrk="1" hangingPunct="1">
              <a:lnSpc>
                <a:spcPct val="90000"/>
              </a:lnSpc>
              <a:buClr>
                <a:schemeClr val="accent6"/>
              </a:buClr>
              <a:buFont typeface="Arial" pitchFamily="34" charset="0"/>
              <a:buChar char="•"/>
            </a:pPr>
            <a:r>
              <a:rPr lang="en-US" sz="900" dirty="0" smtClean="0">
                <a:latin typeface="Arial" charset="0"/>
              </a:rPr>
              <a:t>You design an RSM experiment for a specific polynomial and you need good estimates of the coefficients for that polynomial.</a:t>
            </a:r>
          </a:p>
          <a:p>
            <a:pPr marL="234406" indent="-117203" eaLnBrk="1" hangingPunct="1">
              <a:lnSpc>
                <a:spcPct val="90000"/>
              </a:lnSpc>
              <a:buClr>
                <a:schemeClr val="accent6"/>
              </a:buClr>
              <a:buFont typeface="Arial" pitchFamily="34" charset="0"/>
              <a:buChar char="•"/>
            </a:pPr>
            <a:r>
              <a:rPr lang="en-US" sz="900" dirty="0" smtClean="0">
                <a:latin typeface="Arial" charset="0"/>
              </a:rPr>
              <a:t>You need to pick additional design points beyond the number required to estimate the coefficients to make sure that we can describe the behavior in the region that we’re studying.  An example - say you want to fit a linear model.  How many points do you need? Answer - 2 points.  Now what if you want to see if the linear model is the correct choice, what should you do?  Answer - add a point in the middle to be used for testing for the model fit.  For testing our model fit, we need both extra unique design points and replicates.  We need replicates to provide the error of replication “pure error” in order to do the test for model fit.</a:t>
            </a:r>
          </a:p>
          <a:p>
            <a:pPr marL="234406" indent="-117203" eaLnBrk="1" hangingPunct="1">
              <a:lnSpc>
                <a:spcPct val="90000"/>
              </a:lnSpc>
              <a:buClr>
                <a:schemeClr val="accent6"/>
              </a:buClr>
              <a:buFont typeface="Arial" pitchFamily="34" charset="0"/>
              <a:buChar char="•"/>
            </a:pPr>
            <a:r>
              <a:rPr lang="en-US" sz="900" dirty="0" smtClean="0">
                <a:latin typeface="Arial" charset="0"/>
              </a:rPr>
              <a:t>Another reason for adding more design points is to reduce leverages.</a:t>
            </a:r>
          </a:p>
          <a:p>
            <a:pPr marL="234406" indent="-117203" eaLnBrk="1" hangingPunct="1">
              <a:lnSpc>
                <a:spcPct val="90000"/>
              </a:lnSpc>
              <a:buClr>
                <a:schemeClr val="accent6"/>
              </a:buClr>
              <a:buFont typeface="Arial" pitchFamily="34" charset="0"/>
              <a:buChar char="•"/>
            </a:pPr>
            <a:r>
              <a:rPr lang="en-US" sz="900" dirty="0" smtClean="0">
                <a:latin typeface="Arial" charset="0"/>
              </a:rPr>
              <a:t>Another reason for extra design points is that we estimate our regression coefficients by averaging over all the data points, so the variation in the control of the factor levels will be included in the error.  This becomes more of a problem with minimal point designs that we will be discussing later.</a:t>
            </a:r>
          </a:p>
          <a:p>
            <a:pPr marL="234406" indent="-117203" eaLnBrk="1" hangingPunct="1">
              <a:lnSpc>
                <a:spcPct val="90000"/>
              </a:lnSpc>
              <a:buClr>
                <a:schemeClr val="accent6"/>
              </a:buClr>
              <a:buFont typeface="Arial" pitchFamily="34" charset="0"/>
              <a:buChar char="•"/>
            </a:pPr>
            <a:r>
              <a:rPr lang="en-US" sz="900" dirty="0" smtClean="0">
                <a:latin typeface="Arial" charset="0"/>
              </a:rPr>
              <a:t>We often use sequential experimentation and the addition of extra blocks to our design while we are exploring the design space or looking for an appropriate model.  For instance, you may augment a factorial design to a CCD, or you may add points so that you can move from a quadratic model to a cubic model.</a:t>
            </a:r>
          </a:p>
          <a:p>
            <a:pPr marL="234406" indent="-117203" eaLnBrk="1" hangingPunct="1">
              <a:lnSpc>
                <a:spcPct val="90000"/>
              </a:lnSpc>
              <a:buClr>
                <a:schemeClr val="accent6"/>
              </a:buClr>
              <a:buFont typeface="Arial" pitchFamily="34" charset="0"/>
              <a:buChar char="•"/>
            </a:pPr>
            <a:r>
              <a:rPr lang="en-US" sz="900" dirty="0" smtClean="0">
                <a:latin typeface="Arial" charset="0"/>
              </a:rPr>
              <a:t>Make sure that there are no leverages close to or equal to 1 as this can throw off the residual analysis.</a:t>
            </a:r>
          </a:p>
          <a:p>
            <a:pPr marL="234406" indent="-117203" eaLnBrk="1" hangingPunct="1">
              <a:lnSpc>
                <a:spcPct val="90000"/>
              </a:lnSpc>
              <a:buClr>
                <a:schemeClr val="accent6"/>
              </a:buClr>
              <a:buFont typeface="Arial" pitchFamily="34" charset="0"/>
              <a:buChar char="•"/>
            </a:pPr>
            <a:r>
              <a:rPr lang="en-US" sz="900" dirty="0" smtClean="0">
                <a:latin typeface="Arial" charset="0"/>
              </a:rPr>
              <a:t>Provide a good distribution of the error associated with the coefficient estimates.  We want uniform precision across the design space.  For instance, we replicate the center of a CCD to reduce the “bump” that occurs in the standard error plot.</a:t>
            </a:r>
          </a:p>
          <a:p>
            <a:pPr marL="234406" indent="-117203" eaLnBrk="1" hangingPunct="1">
              <a:lnSpc>
                <a:spcPct val="90000"/>
              </a:lnSpc>
              <a:buClr>
                <a:schemeClr val="accent6"/>
              </a:buClr>
              <a:buFont typeface="Arial" pitchFamily="34" charset="0"/>
              <a:buChar char="•"/>
            </a:pPr>
            <a:r>
              <a:rPr lang="en-US" sz="900" dirty="0" smtClean="0">
                <a:latin typeface="Arial" charset="0"/>
              </a:rPr>
              <a:t>We don’t want to do more work than necessary!</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BF41E61-A09F-43E4-892C-6817D9602863}" type="slidenum">
              <a:rPr lang="en-US" smtClean="0"/>
              <a:pPr/>
              <a:t>86</a:t>
            </a:fld>
            <a:endParaRPr lang="en-US" smtClean="0"/>
          </a:p>
        </p:txBody>
      </p:sp>
      <p:sp>
        <p:nvSpPr>
          <p:cNvPr id="64515" name="Rectangle 2"/>
          <p:cNvSpPr>
            <a:spLocks noGrp="1" noRot="1" noChangeAspect="1" noChangeArrowheads="1" noTextEdit="1"/>
          </p:cNvSpPr>
          <p:nvPr>
            <p:ph type="sldImg"/>
          </p:nvPr>
        </p:nvSpPr>
        <p:spPr>
          <a:xfrm>
            <a:off x="560388" y="373063"/>
            <a:ext cx="6226175" cy="4668837"/>
          </a:xfrm>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E38CD65-A996-4C19-89AE-EBA35F178D94}" type="slidenum">
              <a:rPr lang="en-US" smtClean="0">
                <a:latin typeface="Arial" charset="0"/>
              </a:rPr>
              <a:pPr/>
              <a:t>87</a:t>
            </a:fld>
            <a:endParaRPr lang="en-US" smtClean="0">
              <a:latin typeface="Arial" charset="0"/>
            </a:endParaRPr>
          </a:p>
        </p:txBody>
      </p:sp>
      <p:sp>
        <p:nvSpPr>
          <p:cNvPr id="73731" name="Rectangle 4"/>
          <p:cNvSpPr>
            <a:spLocks noGrp="1" noRot="1" noChangeAspect="1" noChangeArrowheads="1" noTextEdit="1"/>
          </p:cNvSpPr>
          <p:nvPr>
            <p:ph type="sldImg"/>
          </p:nvPr>
        </p:nvSpPr>
        <p:spPr>
          <a:xfrm>
            <a:off x="604838" y="382588"/>
            <a:ext cx="6399212" cy="4799012"/>
          </a:xfrm>
          <a:ln/>
        </p:spPr>
      </p:sp>
      <p:sp>
        <p:nvSpPr>
          <p:cNvPr id="73732" name="Rectangle 5"/>
          <p:cNvSpPr>
            <a:spLocks noGrp="1" noChangeArrowheads="1"/>
          </p:cNvSpPr>
          <p:nvPr>
            <p:ph type="body" idx="1"/>
          </p:nvPr>
        </p:nvSpPr>
        <p:spPr>
          <a:noFill/>
          <a:ln/>
        </p:spPr>
        <p:txBody>
          <a:bodyPr/>
          <a:lstStyle/>
          <a:p>
            <a:pPr eaLnBrk="1" hangingPunct="1"/>
            <a:r>
              <a:rPr lang="en-US" dirty="0" smtClean="0">
                <a:latin typeface="Arial" charset="0"/>
              </a:rPr>
              <a:t>Contents of Section 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79055FF-E9B3-475D-87F2-D99847676513}" type="slidenum">
              <a:rPr lang="en-US" smtClean="0">
                <a:latin typeface="Arial" charset="0"/>
              </a:rPr>
              <a:pPr/>
              <a:t>10</a:t>
            </a:fld>
            <a:endParaRPr lang="en-US" smtClean="0">
              <a:latin typeface="Arial" charset="0"/>
            </a:endParaRPr>
          </a:p>
        </p:txBody>
      </p:sp>
      <p:sp>
        <p:nvSpPr>
          <p:cNvPr id="34819" name="Rectangle 2"/>
          <p:cNvSpPr>
            <a:spLocks noGrp="1" noRot="1" noChangeAspect="1" noChangeArrowheads="1" noTextEdit="1"/>
          </p:cNvSpPr>
          <p:nvPr>
            <p:ph type="sldImg"/>
          </p:nvPr>
        </p:nvSpPr>
        <p:spPr>
          <a:xfrm>
            <a:off x="560388" y="373063"/>
            <a:ext cx="6226175" cy="4668837"/>
          </a:xfrm>
          <a:ln/>
        </p:spPr>
      </p:sp>
      <p:sp>
        <p:nvSpPr>
          <p:cNvPr id="34820" name="Rectangle 3"/>
          <p:cNvSpPr>
            <a:spLocks noGrp="1" noChangeArrowheads="1"/>
          </p:cNvSpPr>
          <p:nvPr>
            <p:ph type="body" idx="1"/>
          </p:nvPr>
        </p:nvSpPr>
        <p:spPr>
          <a:noFill/>
          <a:ln/>
        </p:spPr>
        <p:txBody>
          <a:bodyPr/>
          <a:lstStyle/>
          <a:p>
            <a:pPr eaLnBrk="1" hangingPunct="1"/>
            <a:r>
              <a:rPr lang="en-US" smtClean="0">
                <a:latin typeface="Arial" charset="0"/>
              </a:rPr>
              <a:t>Iterative experimentation is what we advocate.  In this workshop we are forced to focus on the DOE process and on Analysis.  Once you’re back at work you must supply the subject matter knowledge for Conjecture about your particular processes/products and you will have to perform experiments to get the data we provide in class.</a:t>
            </a:r>
          </a:p>
        </p:txBody>
      </p:sp>
      <p:sp>
        <p:nvSpPr>
          <p:cNvPr id="5" name="Footer Placeholder 4"/>
          <p:cNvSpPr>
            <a:spLocks noGrp="1"/>
          </p:cNvSpPr>
          <p:nvPr>
            <p:ph type="ftr" sz="quarter" idx="10"/>
          </p:nvPr>
        </p:nvSpPr>
        <p:spPr/>
        <p:txBody>
          <a:bodyPr/>
          <a:lstStyle/>
          <a:p>
            <a:pPr>
              <a:defRPr/>
            </a:pPr>
            <a:r>
              <a:rPr lang="en-US" smtClean="0"/>
              <a:t>DOE—What's In It for Me </a:t>
            </a:r>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80640F2-1F65-480D-B997-E57E637BDE1F}" type="slidenum">
              <a:rPr lang="en-US" smtClean="0">
                <a:latin typeface="Arial" charset="0"/>
              </a:rPr>
              <a:pPr/>
              <a:t>88</a:t>
            </a:fld>
            <a:endParaRPr lang="en-US" smtClean="0">
              <a:latin typeface="Arial" charset="0"/>
            </a:endParaRPr>
          </a:p>
        </p:txBody>
      </p:sp>
      <p:sp>
        <p:nvSpPr>
          <p:cNvPr id="101379" name="Rectangle 4"/>
          <p:cNvSpPr>
            <a:spLocks noGrp="1" noRot="1" noChangeAspect="1" noChangeArrowheads="1" noTextEdit="1"/>
          </p:cNvSpPr>
          <p:nvPr>
            <p:ph type="sldImg"/>
          </p:nvPr>
        </p:nvSpPr>
        <p:spPr>
          <a:xfrm>
            <a:off x="604838" y="382588"/>
            <a:ext cx="6399212" cy="4799012"/>
          </a:xfrm>
          <a:ln/>
        </p:spPr>
      </p:sp>
      <p:sp>
        <p:nvSpPr>
          <p:cNvPr id="101380" name="Rectangle 5"/>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will be good to work through a process development from start to finish through a series of iterative experiments.</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89</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9B8A2BE-2ABD-4FAF-B9A3-741D507EB838}" type="slidenum">
              <a:rPr lang="en-US" smtClean="0">
                <a:latin typeface="Arial" charset="0"/>
              </a:rPr>
              <a:pPr/>
              <a:t>90</a:t>
            </a:fld>
            <a:endParaRPr lang="en-US" smtClean="0">
              <a:latin typeface="Arial" charset="0"/>
            </a:endParaRPr>
          </a:p>
        </p:txBody>
      </p:sp>
      <p:sp>
        <p:nvSpPr>
          <p:cNvPr id="25603" name="Rectangle 2"/>
          <p:cNvSpPr>
            <a:spLocks noGrp="1" noRot="1" noChangeAspect="1" noChangeArrowheads="1" noTextEdit="1"/>
          </p:cNvSpPr>
          <p:nvPr>
            <p:ph type="sldImg"/>
          </p:nvPr>
        </p:nvSpPr>
        <p:spPr>
          <a:xfrm>
            <a:off x="603250" y="379413"/>
            <a:ext cx="6400800" cy="4800600"/>
          </a:xfrm>
          <a:ln/>
        </p:spPr>
      </p:sp>
      <p:sp>
        <p:nvSpPr>
          <p:cNvPr id="25604" name="Rectangle 3"/>
          <p:cNvSpPr>
            <a:spLocks noGrp="1" noChangeArrowheads="1"/>
          </p:cNvSpPr>
          <p:nvPr>
            <p:ph type="body" idx="1"/>
          </p:nvPr>
        </p:nvSpPr>
        <p:spPr>
          <a:noFill/>
          <a:ln/>
        </p:spPr>
        <p:txBody>
          <a:bodyPr/>
          <a:lstStyle/>
          <a:p>
            <a:pPr eaLnBrk="1" hangingPunct="1"/>
            <a:r>
              <a:rPr lang="en-US" dirty="0" smtClean="0">
                <a:latin typeface="Arial" charset="0"/>
              </a:rPr>
              <a:t>The good news is</a:t>
            </a:r>
            <a:r>
              <a:rPr lang="en-US" baseline="0" dirty="0" smtClean="0">
                <a:latin typeface="Arial" charset="0"/>
              </a:rPr>
              <a:t> that Jim won the bid.  The bad news is that he cannot deliver without first improving the welds.</a:t>
            </a:r>
            <a:endParaRPr lang="en-US" dirty="0"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factors,</a:t>
            </a:r>
            <a:r>
              <a:rPr lang="en-US" baseline="0" dirty="0" smtClean="0"/>
              <a:t> those not chosen for experimentations now or later, will be held constant at their current levels.</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91</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9977363-5BEB-496E-B1B5-BA9F324ACD87}" type="slidenum">
              <a:rPr lang="en-US" smtClean="0">
                <a:latin typeface="Arial" charset="0"/>
              </a:rPr>
              <a:pPr/>
              <a:t>92</a:t>
            </a:fld>
            <a:endParaRPr lang="en-US" smtClean="0">
              <a:latin typeface="Arial" charset="0"/>
            </a:endParaRPr>
          </a:p>
        </p:txBody>
      </p:sp>
      <p:sp>
        <p:nvSpPr>
          <p:cNvPr id="26627" name="Rectangle 2"/>
          <p:cNvSpPr>
            <a:spLocks noGrp="1" noRot="1" noChangeAspect="1" noChangeArrowheads="1" noTextEdit="1"/>
          </p:cNvSpPr>
          <p:nvPr>
            <p:ph type="sldImg"/>
          </p:nvPr>
        </p:nvSpPr>
        <p:spPr>
          <a:xfrm>
            <a:off x="557213" y="379413"/>
            <a:ext cx="6335712" cy="4751387"/>
          </a:xfrm>
          <a:ln/>
        </p:spPr>
      </p:sp>
      <p:sp>
        <p:nvSpPr>
          <p:cNvPr id="26628" name="Rectangle 3"/>
          <p:cNvSpPr>
            <a:spLocks noGrp="1" noChangeArrowheads="1"/>
          </p:cNvSpPr>
          <p:nvPr>
            <p:ph type="body" idx="1"/>
          </p:nvPr>
        </p:nvSpPr>
        <p:spPr>
          <a:noFill/>
          <a:ln/>
        </p:spPr>
        <p:txBody>
          <a:bodyPr/>
          <a:lstStyle/>
          <a:p>
            <a:pPr eaLnBrk="1" hangingPunct="1"/>
            <a:r>
              <a:rPr lang="en-US" dirty="0" smtClean="0">
                <a:latin typeface="Arial" charset="0"/>
              </a:rPr>
              <a:t>Start designs by creating a list of factors, their standard</a:t>
            </a:r>
            <a:r>
              <a:rPr lang="en-US" baseline="0" dirty="0" smtClean="0">
                <a:latin typeface="Arial" charset="0"/>
              </a:rPr>
              <a:t> conditions, and test ranges.</a:t>
            </a:r>
          </a:p>
          <a:p>
            <a:pPr eaLnBrk="1" hangingPunct="1"/>
            <a:r>
              <a:rPr lang="en-US" baseline="0" dirty="0" smtClean="0">
                <a:latin typeface="Arial" charset="0"/>
              </a:rPr>
              <a:t>The last factor is on the ‘bubble’ (tossed into the list on a whim), is categorical.</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141C3C0-5A04-4D04-8EAA-875E3826C858}" type="slidenum">
              <a:rPr lang="en-US" smtClean="0">
                <a:latin typeface="Arial" charset="0"/>
              </a:rPr>
              <a:pPr/>
              <a:t>93</a:t>
            </a:fld>
            <a:endParaRPr lang="en-US" smtClean="0">
              <a:latin typeface="Arial" charset="0"/>
            </a:endParaRPr>
          </a:p>
        </p:txBody>
      </p:sp>
      <p:sp>
        <p:nvSpPr>
          <p:cNvPr id="102403" name="Rectangle 2"/>
          <p:cNvSpPr>
            <a:spLocks noGrp="1" noRot="1" noChangeAspect="1" noChangeArrowheads="1" noTextEdit="1"/>
          </p:cNvSpPr>
          <p:nvPr>
            <p:ph type="sldImg"/>
          </p:nvPr>
        </p:nvSpPr>
        <p:spPr>
          <a:xfrm>
            <a:off x="604838" y="382588"/>
            <a:ext cx="6399212" cy="4799012"/>
          </a:xfrm>
          <a:ln/>
        </p:spPr>
      </p:sp>
      <p:sp>
        <p:nvSpPr>
          <p:cNvPr id="102404" name="Rectangle 3"/>
          <p:cNvSpPr>
            <a:spLocks noGrp="1" noChangeArrowheads="1"/>
          </p:cNvSpPr>
          <p:nvPr>
            <p:ph type="body" idx="1"/>
          </p:nvPr>
        </p:nvSpPr>
        <p:spPr>
          <a:noFill/>
          <a:ln/>
        </p:spPr>
        <p:txBody>
          <a:bodyPr/>
          <a:lstStyle/>
          <a:p>
            <a:pPr eaLnBrk="1" hangingPunct="1"/>
            <a:r>
              <a:rPr lang="en-US" dirty="0" smtClean="0">
                <a:latin typeface="Arial" charset="0"/>
              </a:rPr>
              <a:t>Now let’s use two-level fractional factorials to screen a set of factors to find those with large main effects.  The temptation is to go to the maximum factors in minimum runs, especially if you are ignorant or uncaring about aliasing of interactions.</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E3DA42A-EC1F-4B90-84FE-D06BC1CA5B79}" type="slidenum">
              <a:rPr lang="en-US" smtClean="0">
                <a:latin typeface="Arial" charset="0"/>
              </a:rPr>
              <a:pPr/>
              <a:t>94</a:t>
            </a:fld>
            <a:endParaRPr lang="en-US" smtClean="0">
              <a:latin typeface="Arial" charset="0"/>
            </a:endParaRPr>
          </a:p>
        </p:txBody>
      </p:sp>
      <p:sp>
        <p:nvSpPr>
          <p:cNvPr id="90115" name="Rectangle 4"/>
          <p:cNvSpPr>
            <a:spLocks noGrp="1" noRot="1" noChangeAspect="1" noChangeArrowheads="1" noTextEdit="1"/>
          </p:cNvSpPr>
          <p:nvPr>
            <p:ph type="sldImg"/>
          </p:nvPr>
        </p:nvSpPr>
        <p:spPr>
          <a:xfrm>
            <a:off x="604838" y="382588"/>
            <a:ext cx="6399212" cy="4799012"/>
          </a:xfrm>
          <a:ln/>
        </p:spPr>
      </p:sp>
      <p:sp>
        <p:nvSpPr>
          <p:cNvPr id="90116" name="Rectangle 5"/>
          <p:cNvSpPr>
            <a:spLocks noGrp="1" noChangeArrowheads="1"/>
          </p:cNvSpPr>
          <p:nvPr>
            <p:ph type="body" idx="1"/>
          </p:nvPr>
        </p:nvSpPr>
        <p:spPr>
          <a:noFill/>
          <a:ln/>
        </p:spPr>
        <p:txBody>
          <a:bodyPr/>
          <a:lstStyle/>
          <a:p>
            <a:pPr eaLnBrk="1" hangingPunct="1"/>
            <a:r>
              <a:rPr lang="en-US" dirty="0" smtClean="0">
                <a:latin typeface="Arial" charset="0"/>
              </a:rPr>
              <a:t>This is a classic example of a situation where a screening</a:t>
            </a:r>
            <a:r>
              <a:rPr lang="en-US" baseline="0" dirty="0" smtClean="0">
                <a:latin typeface="Arial" charset="0"/>
              </a:rPr>
              <a:t> design is appropriate.  But is this the right approach?</a:t>
            </a:r>
            <a:endParaRPr lang="en-US" dirty="0" smtClean="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53A9229-F232-47CA-B59F-9D2FBCD54976}" type="slidenum">
              <a:rPr lang="en-US" smtClean="0">
                <a:latin typeface="Arial" charset="0"/>
              </a:rPr>
              <a:pPr/>
              <a:t>95</a:t>
            </a:fld>
            <a:endParaRPr lang="en-US" smtClean="0">
              <a:latin typeface="Arial" charset="0"/>
            </a:endParaRPr>
          </a:p>
        </p:txBody>
      </p:sp>
      <p:sp>
        <p:nvSpPr>
          <p:cNvPr id="91139" name="Rectangle 4"/>
          <p:cNvSpPr>
            <a:spLocks noGrp="1" noRot="1" noChangeAspect="1" noChangeArrowheads="1" noTextEdit="1"/>
          </p:cNvSpPr>
          <p:nvPr>
            <p:ph type="sldImg"/>
          </p:nvPr>
        </p:nvSpPr>
        <p:spPr>
          <a:xfrm>
            <a:off x="604838" y="382588"/>
            <a:ext cx="6399212" cy="4799012"/>
          </a:xfrm>
          <a:ln/>
        </p:spPr>
      </p:sp>
      <p:sp>
        <p:nvSpPr>
          <p:cNvPr id="91140" name="Rectangle 5"/>
          <p:cNvSpPr>
            <a:spLocks noGrp="1" noChangeArrowheads="1"/>
          </p:cNvSpPr>
          <p:nvPr>
            <p:ph type="body" idx="1"/>
          </p:nvPr>
        </p:nvSpPr>
        <p:spPr>
          <a:noFill/>
          <a:ln/>
        </p:spPr>
        <p:txBody>
          <a:bodyPr/>
          <a:lstStyle/>
          <a:p>
            <a:pPr eaLnBrk="1" hangingPunct="1"/>
            <a:r>
              <a:rPr lang="en-US" dirty="0" smtClean="0">
                <a:latin typeface="Arial" charset="0"/>
              </a:rPr>
              <a:t>Seven factors for screening.</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FFE83B0-CA03-4B27-8B99-1C790EC8EAB7}" type="slidenum">
              <a:rPr lang="en-US" smtClean="0">
                <a:latin typeface="Arial" charset="0"/>
              </a:rPr>
              <a:pPr/>
              <a:t>96</a:t>
            </a:fld>
            <a:endParaRPr lang="en-US" smtClean="0">
              <a:latin typeface="Arial" charset="0"/>
            </a:endParaRPr>
          </a:p>
        </p:txBody>
      </p:sp>
      <p:sp>
        <p:nvSpPr>
          <p:cNvPr id="92163" name="Rectangle 2"/>
          <p:cNvSpPr>
            <a:spLocks noGrp="1" noRot="1" noChangeAspect="1" noChangeArrowheads="1" noTextEdit="1"/>
          </p:cNvSpPr>
          <p:nvPr>
            <p:ph type="sldImg"/>
          </p:nvPr>
        </p:nvSpPr>
        <p:spPr>
          <a:xfrm>
            <a:off x="604838" y="382588"/>
            <a:ext cx="6399212" cy="4799012"/>
          </a:xfrm>
          <a:ln/>
        </p:spPr>
      </p:sp>
      <p:sp>
        <p:nvSpPr>
          <p:cNvPr id="92164" name="Rectangle 3"/>
          <p:cNvSpPr>
            <a:spLocks noGrp="1" noChangeArrowheads="1"/>
          </p:cNvSpPr>
          <p:nvPr>
            <p:ph type="body" idx="1"/>
          </p:nvPr>
        </p:nvSpPr>
        <p:spPr>
          <a:noFill/>
          <a:ln/>
        </p:spPr>
        <p:txBody>
          <a:bodyPr/>
          <a:lstStyle/>
          <a:p>
            <a:pPr eaLnBrk="1" hangingPunct="1"/>
            <a:r>
              <a:rPr lang="en-US" i="0" dirty="0" smtClean="0">
                <a:latin typeface="Arial" charset="0"/>
              </a:rPr>
              <a:t>Use a fractional</a:t>
            </a:r>
            <a:r>
              <a:rPr lang="en-US" i="0" baseline="0" dirty="0" smtClean="0">
                <a:latin typeface="Arial" charset="0"/>
              </a:rPr>
              <a:t> factorial design for screening.</a:t>
            </a:r>
            <a:endParaRPr lang="en-US" i="0" dirty="0" smtClean="0">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7FD7B72-A971-461F-A0BC-9ACE22F115C7}" type="slidenum">
              <a:rPr lang="en-US" smtClean="0">
                <a:latin typeface="Arial" charset="0"/>
              </a:rPr>
              <a:pPr/>
              <a:t>97</a:t>
            </a:fld>
            <a:endParaRPr lang="en-US" smtClean="0">
              <a:latin typeface="Arial" charset="0"/>
            </a:endParaRPr>
          </a:p>
        </p:txBody>
      </p:sp>
      <p:sp>
        <p:nvSpPr>
          <p:cNvPr id="105475" name="Rectangle 2"/>
          <p:cNvSpPr>
            <a:spLocks noGrp="1" noRot="1" noChangeAspect="1" noChangeArrowheads="1" noTextEdit="1"/>
          </p:cNvSpPr>
          <p:nvPr>
            <p:ph type="sldImg"/>
          </p:nvPr>
        </p:nvSpPr>
        <p:spPr>
          <a:xfrm>
            <a:off x="604838" y="382588"/>
            <a:ext cx="6399212" cy="4799012"/>
          </a:xfrm>
          <a:ln/>
        </p:spPr>
      </p:sp>
      <p:sp>
        <p:nvSpPr>
          <p:cNvPr id="105476" name="Rectangle 3"/>
          <p:cNvSpPr>
            <a:spLocks noGrp="1" noChangeArrowheads="1"/>
          </p:cNvSpPr>
          <p:nvPr>
            <p:ph type="body" idx="1"/>
          </p:nvPr>
        </p:nvSpPr>
        <p:spPr>
          <a:noFill/>
          <a:ln/>
        </p:spPr>
        <p:txBody>
          <a:bodyPr/>
          <a:lstStyle/>
          <a:p>
            <a:pPr eaLnBrk="1" hangingPunct="1"/>
            <a:r>
              <a:rPr lang="en-US" dirty="0" smtClean="0">
                <a:latin typeface="Arial" charset="0"/>
              </a:rPr>
              <a:t>Here’s the 7 factor in 8 run option for a standard 2-level design.  What do you think about this alias structure? </a:t>
            </a:r>
            <a:r>
              <a:rPr lang="en-US" i="1" dirty="0" smtClean="0">
                <a:latin typeface="Arial" charset="0"/>
              </a:rPr>
              <a:t> (Answer: it’s a can of worms.  Because this is now a saturated resolution III design, with a maximum number of factors in a minimal number of runs, each main effect is confounded with many two factor interactions.)</a:t>
            </a:r>
          </a:p>
          <a:p>
            <a:pPr eaLnBrk="1" hangingPunct="1"/>
            <a:r>
              <a:rPr lang="en-US" dirty="0" smtClean="0">
                <a:latin typeface="Arial" charset="0"/>
              </a:rPr>
              <a:t>George Box likens running designs like this to kicking your TV to make it work.  Maybe you’ve tried this on your PC!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6098E34-160C-4291-847D-F47C125D78D2}" type="slidenum">
              <a:rPr lang="en-US" smtClean="0">
                <a:latin typeface="Arial" charset="0"/>
              </a:rPr>
              <a:pPr/>
              <a:t>11</a:t>
            </a:fld>
            <a:endParaRPr lang="en-US" smtClean="0">
              <a:latin typeface="Arial" charset="0"/>
            </a:endParaRPr>
          </a:p>
        </p:txBody>
      </p:sp>
      <p:sp>
        <p:nvSpPr>
          <p:cNvPr id="35843" name="Rectangle 2"/>
          <p:cNvSpPr>
            <a:spLocks noGrp="1" noRot="1" noChangeAspect="1" noChangeArrowheads="1" noTextEdit="1"/>
          </p:cNvSpPr>
          <p:nvPr>
            <p:ph type="sldImg"/>
          </p:nvPr>
        </p:nvSpPr>
        <p:spPr>
          <a:xfrm>
            <a:off x="560388" y="373063"/>
            <a:ext cx="6226175" cy="4668837"/>
          </a:xfrm>
          <a:ln/>
        </p:spPr>
      </p:sp>
      <p:sp>
        <p:nvSpPr>
          <p:cNvPr id="35844" name="Rectangle 3"/>
          <p:cNvSpPr>
            <a:spLocks noGrp="1" noChangeArrowheads="1"/>
          </p:cNvSpPr>
          <p:nvPr>
            <p:ph type="body" idx="1"/>
          </p:nvPr>
        </p:nvSpPr>
        <p:spPr>
          <a:noFill/>
          <a:ln/>
        </p:spPr>
        <p:txBody>
          <a:bodyPr/>
          <a:lstStyle/>
          <a:p>
            <a:pPr eaLnBrk="1" hangingPunct="1"/>
            <a:r>
              <a:rPr lang="en-US" smtClean="0">
                <a:latin typeface="Arial" charset="0"/>
              </a:rPr>
              <a:t>The “DOE Process” stage on the “Iterative Experimentation” slide implies a four step process. Following the process will help you choose the right design for the job.</a:t>
            </a:r>
          </a:p>
        </p:txBody>
      </p:sp>
      <p:sp>
        <p:nvSpPr>
          <p:cNvPr id="5" name="Footer Placeholder 4"/>
          <p:cNvSpPr>
            <a:spLocks noGrp="1"/>
          </p:cNvSpPr>
          <p:nvPr>
            <p:ph type="ftr" sz="quarter" idx="10"/>
          </p:nvPr>
        </p:nvSpPr>
        <p:spPr/>
        <p:txBody>
          <a:bodyPr/>
          <a:lstStyle/>
          <a:p>
            <a:pPr>
              <a:defRPr/>
            </a:pPr>
            <a:r>
              <a:rPr lang="en-US" smtClean="0"/>
              <a:t>DOE—What's In It for Me </a:t>
            </a:r>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Design-Expert</a:t>
            </a:r>
            <a:r>
              <a:rPr lang="en-US" baseline="0" dirty="0" smtClean="0"/>
              <a:t> a selected effect </a:t>
            </a:r>
            <a:r>
              <a:rPr lang="en-US" dirty="0" smtClean="0"/>
              <a:t>can be</a:t>
            </a:r>
            <a:r>
              <a:rPr lang="en-US" baseline="0" dirty="0" smtClean="0"/>
              <a:t> </a:t>
            </a:r>
            <a:r>
              <a:rPr lang="en-US" dirty="0" smtClean="0"/>
              <a:t>right-clicked</a:t>
            </a:r>
            <a:r>
              <a:rPr lang="en-US" baseline="0" dirty="0" smtClean="0"/>
              <a:t> to see their individual alias structure.   </a:t>
            </a:r>
          </a:p>
          <a:p>
            <a:endParaRPr lang="en-US" baseline="0" dirty="0" smtClean="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98</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 Resolution III design,</a:t>
            </a:r>
            <a:r>
              <a:rPr lang="en-US" baseline="0" dirty="0" smtClean="0"/>
              <a:t> the main effects are confounded with two-factor interactions, making it impossible to know the truth.</a:t>
            </a:r>
          </a:p>
          <a:p>
            <a:endParaRPr lang="en-US" baseline="0" dirty="0" smtClean="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99</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527214B-70A3-4C96-A839-2AF27CC36E87}" type="slidenum">
              <a:rPr lang="en-US" smtClean="0">
                <a:latin typeface="Arial" charset="0"/>
              </a:rPr>
              <a:pPr/>
              <a:t>100</a:t>
            </a:fld>
            <a:endParaRPr lang="en-US" smtClean="0">
              <a:latin typeface="Arial" charset="0"/>
            </a:endParaRPr>
          </a:p>
        </p:txBody>
      </p:sp>
      <p:sp>
        <p:nvSpPr>
          <p:cNvPr id="108547" name="Rectangle 2"/>
          <p:cNvSpPr>
            <a:spLocks noGrp="1" noRot="1" noChangeAspect="1" noChangeArrowheads="1" noTextEdit="1"/>
          </p:cNvSpPr>
          <p:nvPr>
            <p:ph type="sldImg"/>
          </p:nvPr>
        </p:nvSpPr>
        <p:spPr>
          <a:xfrm>
            <a:off x="604838" y="382588"/>
            <a:ext cx="6399212" cy="4799012"/>
          </a:xfrm>
          <a:ln/>
        </p:spPr>
      </p:sp>
      <p:sp>
        <p:nvSpPr>
          <p:cNvPr id="108548" name="Rectangle 3"/>
          <p:cNvSpPr>
            <a:spLocks noGrp="1" noChangeArrowheads="1"/>
          </p:cNvSpPr>
          <p:nvPr>
            <p:ph type="body" idx="1"/>
          </p:nvPr>
        </p:nvSpPr>
        <p:spPr>
          <a:noFill/>
          <a:ln/>
        </p:spPr>
        <p:txBody>
          <a:bodyPr/>
          <a:lstStyle/>
          <a:p>
            <a:pPr eaLnBrk="1" hangingPunct="1"/>
            <a:r>
              <a:rPr lang="en-US" dirty="0" smtClean="0">
                <a:latin typeface="Arial" charset="0"/>
              </a:rPr>
              <a:t>Summary of Resolution III design.  The</a:t>
            </a:r>
            <a:r>
              <a:rPr lang="en-US" baseline="0" dirty="0" smtClean="0">
                <a:latin typeface="Arial" charset="0"/>
              </a:rPr>
              <a:t> only thing learned from a resolution III design is </a:t>
            </a:r>
            <a:r>
              <a:rPr lang="en-US" i="1" baseline="0" dirty="0" smtClean="0">
                <a:latin typeface="Arial" charset="0"/>
              </a:rPr>
              <a:t>something</a:t>
            </a:r>
            <a:r>
              <a:rPr lang="en-US" baseline="0" dirty="0" smtClean="0">
                <a:latin typeface="Arial" charset="0"/>
              </a:rPr>
              <a:t> is causing a change in the response.  More work is required to determine which factors are truly involved. </a:t>
            </a:r>
            <a:endParaRPr lang="en-US" dirty="0" smtClean="0">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use the right design for screening – at least Resolution IV.</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101</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3D3DAAD-9ABC-4E08-8108-35262B06D001}" type="slidenum">
              <a:rPr lang="en-US" smtClean="0">
                <a:latin typeface="Arial" charset="0"/>
              </a:rPr>
              <a:pPr/>
              <a:t>102</a:t>
            </a:fld>
            <a:endParaRPr lang="en-US" smtClean="0">
              <a:latin typeface="Arial" charset="0"/>
            </a:endParaRPr>
          </a:p>
        </p:txBody>
      </p:sp>
      <p:sp>
        <p:nvSpPr>
          <p:cNvPr id="120835" name="Rectangle 2"/>
          <p:cNvSpPr>
            <a:spLocks noGrp="1" noRot="1" noChangeAspect="1" noChangeArrowheads="1" noTextEdit="1"/>
          </p:cNvSpPr>
          <p:nvPr>
            <p:ph type="sldImg"/>
          </p:nvPr>
        </p:nvSpPr>
        <p:spPr>
          <a:xfrm>
            <a:off x="604838" y="382588"/>
            <a:ext cx="6399212" cy="4799012"/>
          </a:xfrm>
          <a:ln/>
        </p:spPr>
      </p:sp>
      <p:sp>
        <p:nvSpPr>
          <p:cNvPr id="120836" name="Rectangle 3"/>
          <p:cNvSpPr>
            <a:spLocks noGrp="1" noChangeArrowheads="1"/>
          </p:cNvSpPr>
          <p:nvPr>
            <p:ph type="body" idx="1"/>
          </p:nvPr>
        </p:nvSpPr>
        <p:spPr>
          <a:noFill/>
          <a:ln/>
        </p:spPr>
        <p:txBody>
          <a:bodyPr/>
          <a:lstStyle/>
          <a:p>
            <a:pPr marL="114300" indent="-114300" eaLnBrk="1" hangingPunct="1"/>
            <a:r>
              <a:rPr lang="en-US" dirty="0" smtClean="0">
                <a:latin typeface="Arial" charset="0"/>
              </a:rPr>
              <a:t>*	</a:t>
            </a:r>
            <a:r>
              <a:rPr lang="en-US" i="1" dirty="0" smtClean="0">
                <a:latin typeface="Arial" charset="0"/>
              </a:rPr>
              <a:t>Screening Process Factors In The Presence of Interactions</a:t>
            </a:r>
            <a:r>
              <a:rPr lang="en-US" dirty="0" smtClean="0">
                <a:latin typeface="Arial" charset="0"/>
              </a:rPr>
              <a:t>, Mark Anderson and Pat Whitcomb, presented at AQC 2004 Toronto. May 2004.  Available as PDF at: </a:t>
            </a:r>
            <a:r>
              <a:rPr lang="en-US" dirty="0" smtClean="0">
                <a:latin typeface="Arial" charset="0"/>
                <a:hlinkClick r:id="rId3"/>
              </a:rPr>
              <a:t>www.statease.com/pubs/aqc2004.pdf</a:t>
            </a:r>
            <a:r>
              <a:rPr lang="en-US" dirty="0" smtClean="0">
                <a:latin typeface="Arial" charset="0"/>
              </a:rPr>
              <a:t>/. </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32764A9-3C27-42EA-AFC4-31ED2B6BFC21}" type="slidenum">
              <a:rPr lang="en-US" smtClean="0">
                <a:latin typeface="Arial" charset="0"/>
              </a:rPr>
              <a:pPr/>
              <a:t>103</a:t>
            </a:fld>
            <a:endParaRPr lang="en-US" smtClean="0">
              <a:latin typeface="Arial" charset="0"/>
            </a:endParaRPr>
          </a:p>
        </p:txBody>
      </p:sp>
      <p:sp>
        <p:nvSpPr>
          <p:cNvPr id="122883" name="Rectangle 2"/>
          <p:cNvSpPr>
            <a:spLocks noGrp="1" noRot="1" noChangeAspect="1" noChangeArrowheads="1" noTextEdit="1"/>
          </p:cNvSpPr>
          <p:nvPr>
            <p:ph type="sldImg"/>
          </p:nvPr>
        </p:nvSpPr>
        <p:spPr>
          <a:xfrm>
            <a:off x="604838" y="382588"/>
            <a:ext cx="6399212" cy="4799012"/>
          </a:xfrm>
          <a:ln/>
        </p:spPr>
      </p:sp>
      <p:sp>
        <p:nvSpPr>
          <p:cNvPr id="12288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Note that in some cases there are large savings.  Two additional runs added to the minimum number make the</a:t>
            </a:r>
            <a:r>
              <a:rPr lang="en-US" baseline="0" dirty="0" smtClean="0">
                <a:latin typeface="Arial" charset="0"/>
              </a:rPr>
              <a:t> MR4+2</a:t>
            </a:r>
            <a:r>
              <a:rPr lang="en-US" dirty="0" smtClean="0">
                <a:latin typeface="Arial" charset="0"/>
              </a:rPr>
              <a:t> designs robust to missing data.  Therefore,</a:t>
            </a:r>
            <a:r>
              <a:rPr lang="en-US" baseline="0" dirty="0" smtClean="0">
                <a:latin typeface="Arial" charset="0"/>
              </a:rPr>
              <a:t> these (arguably) make a better choice even for the 8, 16 or 32 factor options.</a:t>
            </a: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E5B971D7-9BBF-45D3-BA5B-87B6BAE89311}" type="slidenum">
              <a:rPr lang="en-US" smtClean="0">
                <a:latin typeface="Arial" charset="0"/>
              </a:rPr>
              <a:pPr/>
              <a:t>104</a:t>
            </a:fld>
            <a:endParaRPr lang="en-US" smtClean="0">
              <a:latin typeface="Arial" charset="0"/>
            </a:endParaRPr>
          </a:p>
        </p:txBody>
      </p:sp>
      <p:sp>
        <p:nvSpPr>
          <p:cNvPr id="128003" name="Rectangle 2"/>
          <p:cNvSpPr>
            <a:spLocks noGrp="1" noRot="1" noChangeAspect="1" noChangeArrowheads="1" noTextEdit="1"/>
          </p:cNvSpPr>
          <p:nvPr>
            <p:ph type="sldImg"/>
          </p:nvPr>
        </p:nvSpPr>
        <p:spPr>
          <a:xfrm>
            <a:off x="604838" y="382588"/>
            <a:ext cx="6399212" cy="4799012"/>
          </a:xfrm>
          <a:ln/>
        </p:spPr>
      </p:sp>
      <p:sp>
        <p:nvSpPr>
          <p:cNvPr id="128004" name="Rectangle 3"/>
          <p:cNvSpPr>
            <a:spLocks noGrp="1" noChangeArrowheads="1"/>
          </p:cNvSpPr>
          <p:nvPr>
            <p:ph type="body" idx="1"/>
          </p:nvPr>
        </p:nvSpPr>
        <p:spPr>
          <a:noFill/>
          <a:ln/>
        </p:spPr>
        <p:txBody>
          <a:bodyPr/>
          <a:lstStyle/>
          <a:p>
            <a:pPr eaLnBrk="1" hangingPunct="1"/>
            <a:r>
              <a:rPr lang="en-US" dirty="0" smtClean="0">
                <a:latin typeface="Arial" charset="0"/>
              </a:rPr>
              <a:t>If even one run in a MR4 design is lost, the design becomes a resolution III design – a disaster!  Adding two runs makes the “MR-4 +2” design robust to this problem.</a:t>
            </a:r>
          </a:p>
          <a:p>
            <a:pPr eaLnBrk="1" hangingPunct="1"/>
            <a:r>
              <a:rPr lang="en-US" dirty="0" smtClean="0">
                <a:latin typeface="Arial" charset="0"/>
              </a:rPr>
              <a:t>Suggestion – in a screening experiment use a model with only about HALF the main effects to evaluate power.  In other words, choose the Main Effects model, and then double-click on about half the terms to put them in error.</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 and FG are aliased with AB.</a:t>
            </a:r>
            <a:r>
              <a:rPr lang="en-US" baseline="0" dirty="0" smtClean="0"/>
              <a:t>  However, with </a:t>
            </a:r>
            <a:r>
              <a:rPr lang="en-US" b="1" baseline="0" dirty="0" smtClean="0"/>
              <a:t>good process understanding</a:t>
            </a:r>
            <a:r>
              <a:rPr lang="en-US" b="1" dirty="0" smtClean="0"/>
              <a:t> </a:t>
            </a:r>
            <a:r>
              <a:rPr lang="en-US" dirty="0" smtClean="0"/>
              <a:t>it can be</a:t>
            </a:r>
            <a:r>
              <a:rPr lang="en-US" baseline="0" dirty="0" smtClean="0"/>
              <a:t> presumed that AB is the correct interaction.   Often, significant parent terms can be used as a guide to pick the correct interaction from resolution IV analysis, but not always.  </a:t>
            </a:r>
            <a:r>
              <a:rPr lang="en-US" u="sng" baseline="0" dirty="0" smtClean="0"/>
              <a:t>Interactions picked this way must be backed up with more data collection</a:t>
            </a:r>
            <a:r>
              <a:rPr lang="en-US" baseline="0" dirty="0" smtClean="0"/>
              <a:t> via confirmation runs and/or resolution V and higher factorial designs. </a:t>
            </a:r>
            <a:endParaRPr lang="en-US" dirty="0"/>
          </a:p>
        </p:txBody>
      </p:sp>
      <p:sp>
        <p:nvSpPr>
          <p:cNvPr id="4" name="Slide Number Placeholder 3"/>
          <p:cNvSpPr>
            <a:spLocks noGrp="1"/>
          </p:cNvSpPr>
          <p:nvPr>
            <p:ph type="sldNum" sz="quarter" idx="10"/>
          </p:nvPr>
        </p:nvSpPr>
        <p:spPr/>
        <p:txBody>
          <a:bodyPr/>
          <a:lstStyle/>
          <a:p>
            <a:pPr>
              <a:defRPr/>
            </a:pPr>
            <a:fld id="{A4DEA80F-47C9-4BEC-83A1-C46502863ED7}" type="slidenum">
              <a:rPr lang="en-US" smtClean="0"/>
              <a:pPr>
                <a:defRPr/>
              </a:pPr>
              <a:t>105</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5D26D6B-1FFE-431E-8855-FE3A15AF9D60}" type="slidenum">
              <a:rPr lang="en-US" smtClean="0">
                <a:latin typeface="Arial" charset="0"/>
              </a:rPr>
              <a:pPr/>
              <a:t>106</a:t>
            </a:fld>
            <a:endParaRPr lang="en-US" smtClean="0">
              <a:latin typeface="Arial" charset="0"/>
            </a:endParaRPr>
          </a:p>
        </p:txBody>
      </p:sp>
      <p:sp>
        <p:nvSpPr>
          <p:cNvPr id="118787" name="Rectangle 2"/>
          <p:cNvSpPr>
            <a:spLocks noGrp="1" noRot="1" noChangeAspect="1" noChangeArrowheads="1" noTextEdit="1"/>
          </p:cNvSpPr>
          <p:nvPr>
            <p:ph type="sldImg"/>
          </p:nvPr>
        </p:nvSpPr>
        <p:spPr>
          <a:xfrm>
            <a:off x="604838" y="382588"/>
            <a:ext cx="6399212" cy="4799012"/>
          </a:xfrm>
          <a:ln/>
        </p:spPr>
      </p:sp>
      <p:sp>
        <p:nvSpPr>
          <p:cNvPr id="118788" name="Rectangle 3"/>
          <p:cNvSpPr>
            <a:spLocks noGrp="1" noChangeArrowheads="1"/>
          </p:cNvSpPr>
          <p:nvPr>
            <p:ph type="body" idx="1"/>
          </p:nvPr>
        </p:nvSpPr>
        <p:spPr>
          <a:noFill/>
          <a:ln/>
        </p:spPr>
        <p:txBody>
          <a:bodyPr/>
          <a:lstStyle/>
          <a:p>
            <a:pPr eaLnBrk="1" hangingPunct="1"/>
            <a:r>
              <a:rPr lang="en-US" smtClean="0">
                <a:latin typeface="Arial" charset="0"/>
              </a:rPr>
              <a:t>We suggest you always use a resolution IV (or higher) design for screening.</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80640F2-1F65-480D-B997-E57E637BDE1F}" type="slidenum">
              <a:rPr lang="en-US" smtClean="0">
                <a:latin typeface="Arial" charset="0"/>
              </a:rPr>
              <a:pPr/>
              <a:t>107</a:t>
            </a:fld>
            <a:endParaRPr lang="en-US" smtClean="0">
              <a:latin typeface="Arial" charset="0"/>
            </a:endParaRPr>
          </a:p>
        </p:txBody>
      </p:sp>
      <p:sp>
        <p:nvSpPr>
          <p:cNvPr id="101379" name="Rectangle 4"/>
          <p:cNvSpPr>
            <a:spLocks noGrp="1" noRot="1" noChangeAspect="1" noChangeArrowheads="1" noTextEdit="1"/>
          </p:cNvSpPr>
          <p:nvPr>
            <p:ph type="sldImg"/>
          </p:nvPr>
        </p:nvSpPr>
        <p:spPr>
          <a:xfrm>
            <a:off x="604838" y="382588"/>
            <a:ext cx="6399212" cy="4799012"/>
          </a:xfrm>
          <a:ln/>
        </p:spPr>
      </p:sp>
      <p:sp>
        <p:nvSpPr>
          <p:cNvPr id="101380" name="Rectangle 5"/>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4A1C77-7B48-46B4-A667-C663BF158E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03C996-4B72-4F66-94CA-1C5E62D24BD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90488"/>
            <a:ext cx="1924050" cy="6035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90488"/>
            <a:ext cx="5619750" cy="6035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7ED762-C016-4863-8E8F-6A8E8811CC0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90488"/>
            <a:ext cx="6581775" cy="1096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3DC92F-48C3-43C8-8539-0D6C660C396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90488"/>
            <a:ext cx="6581775" cy="1096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524000"/>
            <a:ext cx="3771900" cy="222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3900488"/>
            <a:ext cx="3771900" cy="222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8D761F0-02EF-428D-BDC6-B73F7161495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90488"/>
            <a:ext cx="6581775" cy="10969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524000"/>
            <a:ext cx="7696200" cy="46021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41C963-9A7B-4F6C-8A88-A450FA6DA0E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90488"/>
            <a:ext cx="6581775" cy="1096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524000"/>
            <a:ext cx="3771900" cy="222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3900488"/>
            <a:ext cx="3771900" cy="222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137C56F-D098-41C1-B1CD-6E823B65E67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11766-5067-4DD7-BD0E-76CAC33787A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089AA2-4177-469B-84B2-77ECFDEB265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DEFDF0-A79B-4E42-AD9F-368C8AD50B2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524000"/>
            <a:ext cx="37719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7719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96A3F9-FAEE-456A-A781-506230AA87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4C586A-6223-4542-A505-4411A60DA7D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4CDBB3-40CB-4433-B289-BCE8710C606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C175DA-13D1-469F-9642-662022285FC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ADAE136-0109-46AF-84F0-784B4FD5CF6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64F9A8-1029-41E4-8961-EAFD627556B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2BFA21-1B5A-4828-9471-B46255DBB76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7A0353-7E71-49E7-A8BC-B9282C2E050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90488"/>
            <a:ext cx="1924050" cy="6035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90488"/>
            <a:ext cx="5619750" cy="6035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1A78EE-15AB-4088-BAC3-DB7F7BFB66A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90488"/>
            <a:ext cx="6581775" cy="1096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0D11A8-7D34-437F-B39C-462333929D5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90488"/>
            <a:ext cx="6581775" cy="1096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524000"/>
            <a:ext cx="3771900" cy="222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3900488"/>
            <a:ext cx="3771900" cy="222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7FD6260-CA40-46B7-92E5-C41479219CD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90488"/>
            <a:ext cx="6581775" cy="10969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524000"/>
            <a:ext cx="7696200" cy="46021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5C210D-2651-40CD-95E0-E1BEF08C42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EF77DE-8732-4C19-ABE6-400EC81B971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524000"/>
            <a:ext cx="37719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7719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90AD6D-9E49-48D5-8A47-E8B8CE2C064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8F9289-DC27-4DE5-ACE7-9748063F3E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A1ECC9-D8DF-409B-9E3C-3AC978F4C0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CB3020-0FC5-4081-98EC-713E8A98EE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8FF56E-8015-456B-A791-9BE89E1D43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Response Surface Short Course - TFAWS</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44B054-ED2B-4A7E-B299-E377046D18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828800" y="90488"/>
            <a:ext cx="6581775"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990600" y="1524000"/>
            <a:ext cx="76962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8356" name="Rectangle 4"/>
          <p:cNvSpPr>
            <a:spLocks noGrp="1" noChangeArrowheads="1"/>
          </p:cNvSpPr>
          <p:nvPr>
            <p:ph type="dt" sz="half" idx="2"/>
          </p:nvPr>
        </p:nvSpPr>
        <p:spPr bwMode="auto">
          <a:xfrm>
            <a:off x="990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r>
              <a:rPr lang="en-US" smtClean="0"/>
              <a:t>Response Surface Short Course - TFAWS</a:t>
            </a:r>
            <a:endParaRPr lang="en-US" dirty="0"/>
          </a:p>
        </p:txBody>
      </p:sp>
      <p:sp>
        <p:nvSpPr>
          <p:cNvPr id="228357" name="Rectangle 5"/>
          <p:cNvSpPr>
            <a:spLocks noGrp="1" noChangeArrowheads="1"/>
          </p:cNvSpPr>
          <p:nvPr>
            <p:ph type="ftr" sz="quarter" idx="3"/>
          </p:nvPr>
        </p:nvSpPr>
        <p:spPr bwMode="auto">
          <a:xfrm>
            <a:off x="3429000" y="6248400"/>
            <a:ext cx="2819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228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BEA87F18-659F-44EE-A9F5-DB72ECBE784F}" type="slidenum">
              <a:rPr lang="en-US"/>
              <a:pPr>
                <a:defRPr/>
              </a:pPr>
              <a:t>‹#›</a:t>
            </a:fld>
            <a:endParaRPr lang="en-US"/>
          </a:p>
        </p:txBody>
      </p:sp>
      <p:sp>
        <p:nvSpPr>
          <p:cNvPr id="228361" name="Rectangle 9"/>
          <p:cNvSpPr>
            <a:spLocks noChangeArrowheads="1"/>
          </p:cNvSpPr>
          <p:nvPr/>
        </p:nvSpPr>
        <p:spPr bwMode="auto">
          <a:xfrm>
            <a:off x="0" y="990600"/>
            <a:ext cx="838200" cy="5867400"/>
          </a:xfrm>
          <a:prstGeom prst="rect">
            <a:avLst/>
          </a:prstGeom>
          <a:gradFill rotWithShape="1">
            <a:gsLst>
              <a:gs pos="0">
                <a:schemeClr val="bg1"/>
              </a:gs>
              <a:gs pos="100000">
                <a:srgbClr val="6B57CF"/>
              </a:gs>
            </a:gsLst>
            <a:lin ang="5400000" scaled="1"/>
          </a:gradFill>
          <a:ln w="9525">
            <a:noFill/>
            <a:miter lim="800000"/>
            <a:headEnd/>
            <a:tailEnd/>
          </a:ln>
          <a:effectLst/>
        </p:spPr>
        <p:txBody>
          <a:bodyPr wrap="none" anchor="ctr"/>
          <a:lstStyle/>
          <a:p>
            <a:pPr>
              <a:defRPr/>
            </a:pPr>
            <a:endParaRPr lang="en-US"/>
          </a:p>
        </p:txBody>
      </p:sp>
      <p:sp>
        <p:nvSpPr>
          <p:cNvPr id="228363" name="Rectangle 11"/>
          <p:cNvSpPr>
            <a:spLocks noChangeArrowheads="1"/>
          </p:cNvSpPr>
          <p:nvPr/>
        </p:nvSpPr>
        <p:spPr bwMode="auto">
          <a:xfrm>
            <a:off x="0" y="1219200"/>
            <a:ext cx="9144000" cy="36513"/>
          </a:xfrm>
          <a:prstGeom prst="rect">
            <a:avLst/>
          </a:prstGeom>
          <a:gradFill rotWithShape="1">
            <a:gsLst>
              <a:gs pos="0">
                <a:srgbClr val="313131"/>
              </a:gs>
              <a:gs pos="100000">
                <a:srgbClr val="FFFFFF"/>
              </a:gs>
            </a:gsLst>
            <a:lin ang="0" scaled="1"/>
          </a:gradFill>
          <a:ln w="9525">
            <a:noFill/>
            <a:miter lim="800000"/>
            <a:headEnd/>
            <a:tailEnd/>
          </a:ln>
          <a:effectLst/>
        </p:spPr>
        <p:txBody>
          <a:bodyPr wrap="none" anchor="ctr"/>
          <a:lstStyle/>
          <a:p>
            <a:pPr>
              <a:defRPr/>
            </a:pPr>
            <a:endParaRPr lang="en-US"/>
          </a:p>
        </p:txBody>
      </p:sp>
      <p:sp>
        <p:nvSpPr>
          <p:cNvPr id="228366" name="Rectangle 14"/>
          <p:cNvSpPr>
            <a:spLocks noChangeArrowheads="1"/>
          </p:cNvSpPr>
          <p:nvPr/>
        </p:nvSpPr>
        <p:spPr bwMode="auto">
          <a:xfrm>
            <a:off x="0" y="990600"/>
            <a:ext cx="838200" cy="5867400"/>
          </a:xfrm>
          <a:prstGeom prst="rect">
            <a:avLst/>
          </a:prstGeom>
          <a:gradFill rotWithShape="1">
            <a:gsLst>
              <a:gs pos="0">
                <a:schemeClr val="bg1"/>
              </a:gs>
              <a:gs pos="100000">
                <a:srgbClr val="6B57CF"/>
              </a:gs>
            </a:gsLst>
            <a:lin ang="5400000" scaled="1"/>
          </a:gradFill>
          <a:ln w="9525">
            <a:noFill/>
            <a:miter lim="800000"/>
            <a:headEnd/>
            <a:tailEnd/>
          </a:ln>
          <a:effectLst/>
        </p:spPr>
        <p:txBody>
          <a:bodyPr wrap="none" anchor="ctr"/>
          <a:lstStyle/>
          <a:p>
            <a:pPr>
              <a:defRPr/>
            </a:pPr>
            <a:endParaRPr lang="en-US"/>
          </a:p>
        </p:txBody>
      </p:sp>
      <p:sp>
        <p:nvSpPr>
          <p:cNvPr id="228368" name="Rectangle 16"/>
          <p:cNvSpPr>
            <a:spLocks noChangeArrowheads="1"/>
          </p:cNvSpPr>
          <p:nvPr/>
        </p:nvSpPr>
        <p:spPr bwMode="auto">
          <a:xfrm>
            <a:off x="0" y="1219200"/>
            <a:ext cx="9144000" cy="36513"/>
          </a:xfrm>
          <a:prstGeom prst="rect">
            <a:avLst/>
          </a:prstGeom>
          <a:gradFill rotWithShape="1">
            <a:gsLst>
              <a:gs pos="0">
                <a:srgbClr val="313131"/>
              </a:gs>
              <a:gs pos="100000">
                <a:srgbClr val="FFFFFF"/>
              </a:gs>
            </a:gsLst>
            <a:lin ang="0" scaled="1"/>
          </a:gradFill>
          <a:ln w="9525">
            <a:noFill/>
            <a:miter lim="800000"/>
            <a:headEnd/>
            <a:tailEnd/>
          </a:ln>
          <a:effectLst/>
        </p:spPr>
        <p:txBody>
          <a:bodyPr wrap="none" anchor="ctr"/>
          <a:lstStyle/>
          <a:p>
            <a:pPr>
              <a:defRPr/>
            </a:pPr>
            <a:endParaRPr lang="en-US"/>
          </a:p>
        </p:txBody>
      </p:sp>
      <p:pic>
        <p:nvPicPr>
          <p:cNvPr id="9227" name="Picture 17" descr="Reflective-Logo"/>
          <p:cNvPicPr>
            <a:picLocks noChangeAspect="1" noChangeArrowheads="1"/>
          </p:cNvPicPr>
          <p:nvPr/>
        </p:nvPicPr>
        <p:blipFill>
          <a:blip r:embed="rId17" cstate="print"/>
          <a:srcRect/>
          <a:stretch>
            <a:fillRect/>
          </a:stretch>
        </p:blipFill>
        <p:spPr bwMode="auto">
          <a:xfrm>
            <a:off x="-304800" y="42863"/>
            <a:ext cx="2514600" cy="1557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712" r:id="rId15"/>
  </p:sldLayoutIdLst>
  <p:hf hdr="0" ftr="0"/>
  <p:txStyles>
    <p:titleStyle>
      <a:lvl1pPr algn="r" rtl="0" eaLnBrk="0" fontAlgn="base" hangingPunct="0">
        <a:spcBef>
          <a:spcPct val="0"/>
        </a:spcBef>
        <a:spcAft>
          <a:spcPct val="0"/>
        </a:spcAft>
        <a:defRPr sz="3200">
          <a:solidFill>
            <a:schemeClr val="accent2"/>
          </a:solidFill>
          <a:latin typeface="+mj-lt"/>
          <a:ea typeface="+mj-ea"/>
          <a:cs typeface="+mj-cs"/>
        </a:defRPr>
      </a:lvl1pPr>
      <a:lvl2pPr algn="r" rtl="0" eaLnBrk="0" fontAlgn="base" hangingPunct="0">
        <a:spcBef>
          <a:spcPct val="0"/>
        </a:spcBef>
        <a:spcAft>
          <a:spcPct val="0"/>
        </a:spcAft>
        <a:defRPr sz="3200">
          <a:solidFill>
            <a:schemeClr val="accent2"/>
          </a:solidFill>
          <a:latin typeface="Arial" pitchFamily="34" charset="0"/>
        </a:defRPr>
      </a:lvl2pPr>
      <a:lvl3pPr algn="r" rtl="0" eaLnBrk="0" fontAlgn="base" hangingPunct="0">
        <a:spcBef>
          <a:spcPct val="0"/>
        </a:spcBef>
        <a:spcAft>
          <a:spcPct val="0"/>
        </a:spcAft>
        <a:defRPr sz="3200">
          <a:solidFill>
            <a:schemeClr val="accent2"/>
          </a:solidFill>
          <a:latin typeface="Arial" pitchFamily="34" charset="0"/>
        </a:defRPr>
      </a:lvl3pPr>
      <a:lvl4pPr algn="r" rtl="0" eaLnBrk="0" fontAlgn="base" hangingPunct="0">
        <a:spcBef>
          <a:spcPct val="0"/>
        </a:spcBef>
        <a:spcAft>
          <a:spcPct val="0"/>
        </a:spcAft>
        <a:defRPr sz="3200">
          <a:solidFill>
            <a:schemeClr val="accent2"/>
          </a:solidFill>
          <a:latin typeface="Arial" pitchFamily="34" charset="0"/>
        </a:defRPr>
      </a:lvl4pPr>
      <a:lvl5pPr algn="r" rtl="0" eaLnBrk="0" fontAlgn="base" hangingPunct="0">
        <a:spcBef>
          <a:spcPct val="0"/>
        </a:spcBef>
        <a:spcAft>
          <a:spcPct val="0"/>
        </a:spcAft>
        <a:defRPr sz="3200">
          <a:solidFill>
            <a:schemeClr val="accent2"/>
          </a:solidFill>
          <a:latin typeface="Arial" pitchFamily="34" charset="0"/>
        </a:defRPr>
      </a:lvl5pPr>
      <a:lvl6pPr marL="457200" algn="r" rtl="0" fontAlgn="base">
        <a:spcBef>
          <a:spcPct val="0"/>
        </a:spcBef>
        <a:spcAft>
          <a:spcPct val="0"/>
        </a:spcAft>
        <a:defRPr sz="3200">
          <a:solidFill>
            <a:schemeClr val="accent2"/>
          </a:solidFill>
          <a:latin typeface="Arial" pitchFamily="34" charset="0"/>
        </a:defRPr>
      </a:lvl6pPr>
      <a:lvl7pPr marL="914400" algn="r" rtl="0" fontAlgn="base">
        <a:spcBef>
          <a:spcPct val="0"/>
        </a:spcBef>
        <a:spcAft>
          <a:spcPct val="0"/>
        </a:spcAft>
        <a:defRPr sz="3200">
          <a:solidFill>
            <a:schemeClr val="accent2"/>
          </a:solidFill>
          <a:latin typeface="Arial" pitchFamily="34" charset="0"/>
        </a:defRPr>
      </a:lvl7pPr>
      <a:lvl8pPr marL="1371600" algn="r" rtl="0" fontAlgn="base">
        <a:spcBef>
          <a:spcPct val="0"/>
        </a:spcBef>
        <a:spcAft>
          <a:spcPct val="0"/>
        </a:spcAft>
        <a:defRPr sz="3200">
          <a:solidFill>
            <a:schemeClr val="accent2"/>
          </a:solidFill>
          <a:latin typeface="Arial" pitchFamily="34" charset="0"/>
        </a:defRPr>
      </a:lvl8pPr>
      <a:lvl9pPr marL="1828800" algn="r" rtl="0" fontAlgn="base">
        <a:spcBef>
          <a:spcPct val="0"/>
        </a:spcBef>
        <a:spcAft>
          <a:spcPct val="0"/>
        </a:spcAft>
        <a:defRPr sz="32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828800" y="90488"/>
            <a:ext cx="6581775"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990600" y="1524000"/>
            <a:ext cx="76962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8356" name="Rectangle 4"/>
          <p:cNvSpPr>
            <a:spLocks noGrp="1" noChangeArrowheads="1"/>
          </p:cNvSpPr>
          <p:nvPr>
            <p:ph type="dt" sz="half" idx="2"/>
          </p:nvPr>
        </p:nvSpPr>
        <p:spPr bwMode="auto">
          <a:xfrm>
            <a:off x="990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r>
              <a:rPr lang="en-US" smtClean="0"/>
              <a:t>Response Surface Short Course - TFAWS</a:t>
            </a:r>
            <a:endParaRPr lang="en-US"/>
          </a:p>
        </p:txBody>
      </p:sp>
      <p:sp>
        <p:nvSpPr>
          <p:cNvPr id="228357" name="Rectangle 5"/>
          <p:cNvSpPr>
            <a:spLocks noGrp="1" noChangeArrowheads="1"/>
          </p:cNvSpPr>
          <p:nvPr>
            <p:ph type="ftr" sz="quarter" idx="3"/>
          </p:nvPr>
        </p:nvSpPr>
        <p:spPr bwMode="auto">
          <a:xfrm>
            <a:off x="3429000" y="6248400"/>
            <a:ext cx="2819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228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300E0A44-6EDE-453F-B5BF-0E1861AC5B11}" type="slidenum">
              <a:rPr lang="en-US"/>
              <a:pPr>
                <a:defRPr/>
              </a:pPr>
              <a:t>‹#›</a:t>
            </a:fld>
            <a:endParaRPr lang="en-US"/>
          </a:p>
        </p:txBody>
      </p:sp>
      <p:sp>
        <p:nvSpPr>
          <p:cNvPr id="228363" name="Rectangle 11"/>
          <p:cNvSpPr>
            <a:spLocks noChangeArrowheads="1"/>
          </p:cNvSpPr>
          <p:nvPr/>
        </p:nvSpPr>
        <p:spPr bwMode="auto">
          <a:xfrm>
            <a:off x="0" y="1219200"/>
            <a:ext cx="9144000" cy="36513"/>
          </a:xfrm>
          <a:prstGeom prst="rect">
            <a:avLst/>
          </a:prstGeom>
          <a:gradFill rotWithShape="1">
            <a:gsLst>
              <a:gs pos="0">
                <a:srgbClr val="313131"/>
              </a:gs>
              <a:gs pos="100000">
                <a:srgbClr val="FFFFFF"/>
              </a:gs>
            </a:gsLst>
            <a:lin ang="0" scaled="1"/>
          </a:gradFill>
          <a:ln w="9525">
            <a:noFill/>
            <a:miter lim="800000"/>
            <a:headEnd/>
            <a:tailEnd/>
          </a:ln>
          <a:effectLst/>
        </p:spPr>
        <p:txBody>
          <a:bodyPr wrap="none" anchor="ctr"/>
          <a:lstStyle/>
          <a:p>
            <a:pPr>
              <a:defRPr/>
            </a:pPr>
            <a:endParaRPr lang="en-US"/>
          </a:p>
        </p:txBody>
      </p:sp>
      <p:sp>
        <p:nvSpPr>
          <p:cNvPr id="228368" name="Rectangle 16"/>
          <p:cNvSpPr>
            <a:spLocks noChangeArrowheads="1"/>
          </p:cNvSpPr>
          <p:nvPr/>
        </p:nvSpPr>
        <p:spPr bwMode="auto">
          <a:xfrm>
            <a:off x="0" y="1219200"/>
            <a:ext cx="9144000" cy="36513"/>
          </a:xfrm>
          <a:prstGeom prst="rect">
            <a:avLst/>
          </a:prstGeom>
          <a:gradFill rotWithShape="1">
            <a:gsLst>
              <a:gs pos="0">
                <a:srgbClr val="313131"/>
              </a:gs>
              <a:gs pos="100000">
                <a:srgbClr val="FFFFFF"/>
              </a:gs>
            </a:gsLst>
            <a:lin ang="0" scaled="1"/>
          </a:gradFill>
          <a:ln w="9525">
            <a:noFill/>
            <a:miter lim="800000"/>
            <a:headEnd/>
            <a:tailEnd/>
          </a:ln>
          <a:effectLst/>
        </p:spPr>
        <p:txBody>
          <a:bodyPr wrap="none" anchor="ctr"/>
          <a:lstStyle/>
          <a:p>
            <a:pPr>
              <a:defRPr/>
            </a:pPr>
            <a:endParaRPr lang="en-US"/>
          </a:p>
        </p:txBody>
      </p:sp>
      <p:pic>
        <p:nvPicPr>
          <p:cNvPr id="10249" name="Picture 17" descr="Reflective-Logo"/>
          <p:cNvPicPr>
            <a:picLocks noChangeAspect="1" noChangeArrowheads="1"/>
          </p:cNvPicPr>
          <p:nvPr/>
        </p:nvPicPr>
        <p:blipFill>
          <a:blip r:embed="rId16" cstate="print"/>
          <a:srcRect/>
          <a:stretch>
            <a:fillRect/>
          </a:stretch>
        </p:blipFill>
        <p:spPr bwMode="auto">
          <a:xfrm>
            <a:off x="-304800" y="42863"/>
            <a:ext cx="2514600" cy="1557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hdr="0" ftr="0"/>
  <p:txStyles>
    <p:titleStyle>
      <a:lvl1pPr algn="r" rtl="0" eaLnBrk="0" fontAlgn="base" hangingPunct="0">
        <a:spcBef>
          <a:spcPct val="0"/>
        </a:spcBef>
        <a:spcAft>
          <a:spcPct val="0"/>
        </a:spcAft>
        <a:defRPr sz="3200">
          <a:solidFill>
            <a:schemeClr val="accent2"/>
          </a:solidFill>
          <a:latin typeface="+mj-lt"/>
          <a:ea typeface="+mj-ea"/>
          <a:cs typeface="+mj-cs"/>
        </a:defRPr>
      </a:lvl1pPr>
      <a:lvl2pPr algn="r" rtl="0" eaLnBrk="0" fontAlgn="base" hangingPunct="0">
        <a:spcBef>
          <a:spcPct val="0"/>
        </a:spcBef>
        <a:spcAft>
          <a:spcPct val="0"/>
        </a:spcAft>
        <a:defRPr sz="3200">
          <a:solidFill>
            <a:schemeClr val="accent2"/>
          </a:solidFill>
          <a:latin typeface="Arial" pitchFamily="34" charset="0"/>
        </a:defRPr>
      </a:lvl2pPr>
      <a:lvl3pPr algn="r" rtl="0" eaLnBrk="0" fontAlgn="base" hangingPunct="0">
        <a:spcBef>
          <a:spcPct val="0"/>
        </a:spcBef>
        <a:spcAft>
          <a:spcPct val="0"/>
        </a:spcAft>
        <a:defRPr sz="3200">
          <a:solidFill>
            <a:schemeClr val="accent2"/>
          </a:solidFill>
          <a:latin typeface="Arial" pitchFamily="34" charset="0"/>
        </a:defRPr>
      </a:lvl3pPr>
      <a:lvl4pPr algn="r" rtl="0" eaLnBrk="0" fontAlgn="base" hangingPunct="0">
        <a:spcBef>
          <a:spcPct val="0"/>
        </a:spcBef>
        <a:spcAft>
          <a:spcPct val="0"/>
        </a:spcAft>
        <a:defRPr sz="3200">
          <a:solidFill>
            <a:schemeClr val="accent2"/>
          </a:solidFill>
          <a:latin typeface="Arial" pitchFamily="34" charset="0"/>
        </a:defRPr>
      </a:lvl4pPr>
      <a:lvl5pPr algn="r" rtl="0" eaLnBrk="0" fontAlgn="base" hangingPunct="0">
        <a:spcBef>
          <a:spcPct val="0"/>
        </a:spcBef>
        <a:spcAft>
          <a:spcPct val="0"/>
        </a:spcAft>
        <a:defRPr sz="3200">
          <a:solidFill>
            <a:schemeClr val="accent2"/>
          </a:solidFill>
          <a:latin typeface="Arial" pitchFamily="34" charset="0"/>
        </a:defRPr>
      </a:lvl5pPr>
      <a:lvl6pPr marL="457200" algn="r" rtl="0" fontAlgn="base">
        <a:spcBef>
          <a:spcPct val="0"/>
        </a:spcBef>
        <a:spcAft>
          <a:spcPct val="0"/>
        </a:spcAft>
        <a:defRPr sz="3200">
          <a:solidFill>
            <a:schemeClr val="accent2"/>
          </a:solidFill>
          <a:latin typeface="Arial" pitchFamily="34" charset="0"/>
        </a:defRPr>
      </a:lvl6pPr>
      <a:lvl7pPr marL="914400" algn="r" rtl="0" fontAlgn="base">
        <a:spcBef>
          <a:spcPct val="0"/>
        </a:spcBef>
        <a:spcAft>
          <a:spcPct val="0"/>
        </a:spcAft>
        <a:defRPr sz="3200">
          <a:solidFill>
            <a:schemeClr val="accent2"/>
          </a:solidFill>
          <a:latin typeface="Arial" pitchFamily="34" charset="0"/>
        </a:defRPr>
      </a:lvl7pPr>
      <a:lvl8pPr marL="1371600" algn="r" rtl="0" fontAlgn="base">
        <a:spcBef>
          <a:spcPct val="0"/>
        </a:spcBef>
        <a:spcAft>
          <a:spcPct val="0"/>
        </a:spcAft>
        <a:defRPr sz="3200">
          <a:solidFill>
            <a:schemeClr val="accent2"/>
          </a:solidFill>
          <a:latin typeface="Arial" pitchFamily="34" charset="0"/>
        </a:defRPr>
      </a:lvl8pPr>
      <a:lvl9pPr marL="1828800" algn="r" rtl="0" fontAlgn="base">
        <a:spcBef>
          <a:spcPct val="0"/>
        </a:spcBef>
        <a:spcAft>
          <a:spcPct val="0"/>
        </a:spcAft>
        <a:defRPr sz="32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70.wmf"/><Relationship Id="rId4" Type="http://schemas.openxmlformats.org/officeDocument/2006/relationships/oleObject" Target="../embeddings/oleObject19.bin"/></Relationships>
</file>

<file path=ppt/slides/_rels/slide10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emf"/></Relationships>
</file>

<file path=ppt/slides/_rels/slide106.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1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1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83.emf"/></Relationships>
</file>

<file path=ppt/slides/_rels/slide11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121.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12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87.png"/></Relationships>
</file>

<file path=ppt/slides/_rels/slide12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image" Target="../media/image91.emf"/><Relationship Id="rId7" Type="http://schemas.openxmlformats.org/officeDocument/2006/relationships/image" Target="../media/image95.emf"/><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image" Target="../media/image94.emf"/><Relationship Id="rId5" Type="http://schemas.openxmlformats.org/officeDocument/2006/relationships/image" Target="../media/image93.emf"/><Relationship Id="rId4" Type="http://schemas.openxmlformats.org/officeDocument/2006/relationships/image" Target="../media/image92.emf"/></Relationships>
</file>

<file path=ppt/slides/_rels/slide1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98.emf"/></Relationships>
</file>

<file path=ppt/slides/_rels/slide13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1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8.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1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13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oleObject" Target="../embeddings/oleObject20.bin"/><Relationship Id="rId4" Type="http://schemas.openxmlformats.org/officeDocument/2006/relationships/image" Target="../media/image65.wmf"/></Relationships>
</file>

<file path=ppt/slides/_rels/slide147.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3" Type="http://schemas.openxmlformats.org/officeDocument/2006/relationships/hyperlink" Target="http://www.internet-wizard.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2.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10.jpeg"/><Relationship Id="rId4" Type="http://schemas.openxmlformats.org/officeDocument/2006/relationships/oleObject" Target="../embeddings/oleObject23.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12.jpeg"/><Relationship Id="rId4" Type="http://schemas.openxmlformats.org/officeDocument/2006/relationships/oleObject" Target="../embeddings/oleObject24.bin"/></Relationships>
</file>

<file path=ppt/slides/_rels/slide16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package" Target="../embeddings/Microsoft_Office_Excel_Worksheet1.xlsx"/><Relationship Id="rId4" Type="http://schemas.openxmlformats.org/officeDocument/2006/relationships/oleObject" Target="../embeddings/oleObject25.bin"/></Relationships>
</file>

<file path=ppt/slides/_rels/slide17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hyperlink" Target="mailto:wayne@statease.com" TargetMode="External"/><Relationship Id="rId2" Type="http://schemas.openxmlformats.org/officeDocument/2006/relationships/notesSlide" Target="../notesSlides/notesSlide173.xml"/><Relationship Id="rId1" Type="http://schemas.openxmlformats.org/officeDocument/2006/relationships/slideLayout" Target="../slideLayouts/slideLayout4.xml"/><Relationship Id="rId6" Type="http://schemas.openxmlformats.org/officeDocument/2006/relationships/image" Target="../media/image124.jpeg"/><Relationship Id="rId5" Type="http://schemas.openxmlformats.org/officeDocument/2006/relationships/hyperlink" Target="http://www.statease.com/doealert.html" TargetMode="External"/><Relationship Id="rId4" Type="http://schemas.openxmlformats.org/officeDocument/2006/relationships/hyperlink" Target="http://www.statease.com/dx8descr.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gi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27.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jpeg"/><Relationship Id="rId4"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z.about.com/d/physics/1/0/E/0/-/-/Albert_Einstein_Head.jp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5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5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5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6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oleObject" Target="../embeddings/oleObject11.bin"/><Relationship Id="rId4" Type="http://schemas.openxmlformats.org/officeDocument/2006/relationships/image" Target="../media/image61.wmf"/></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6.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oleObject" Target="../embeddings/oleObject17.bin"/><Relationship Id="rId4" Type="http://schemas.openxmlformats.org/officeDocument/2006/relationships/image" Target="../media/image65.wmf"/></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73.wmf"/><Relationship Id="rId4" Type="http://schemas.openxmlformats.org/officeDocument/2006/relationships/oleObject" Target="../embeddings/oleObject18.bin"/></Relationships>
</file>

<file path=ppt/slides/_rels/slide9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0.xml"/><Relationship Id="rId1" Type="http://schemas.openxmlformats.org/officeDocument/2006/relationships/slideLayout" Target="../slideLayouts/slideLayout12.xml"/><Relationship Id="rId5" Type="http://schemas.openxmlformats.org/officeDocument/2006/relationships/image" Target="../media/image71.jpeg"/><Relationship Id="rId4" Type="http://schemas.openxmlformats.org/officeDocument/2006/relationships/image" Target="../media/image75.emf"/></Relationships>
</file>

<file path=ppt/slides/_rels/slide9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1.xml"/><Relationship Id="rId1" Type="http://schemas.openxmlformats.org/officeDocument/2006/relationships/slideLayout" Target="../slideLayouts/slideLayout12.xml"/><Relationship Id="rId5" Type="http://schemas.openxmlformats.org/officeDocument/2006/relationships/image" Target="../media/image71.jpeg"/><Relationship Id="rId4"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DOE and Statistical Methods</a:t>
            </a:r>
            <a:endParaRPr lang="en-US" dirty="0"/>
          </a:p>
        </p:txBody>
      </p:sp>
      <p:sp>
        <p:nvSpPr>
          <p:cNvPr id="3" name="Subtitle 2"/>
          <p:cNvSpPr>
            <a:spLocks noGrp="1"/>
          </p:cNvSpPr>
          <p:nvPr>
            <p:ph type="subTitle" idx="1"/>
          </p:nvPr>
        </p:nvSpPr>
        <p:spPr/>
        <p:txBody>
          <a:bodyPr/>
          <a:lstStyle/>
          <a:p>
            <a:r>
              <a:rPr lang="en-US" dirty="0" smtClean="0"/>
              <a:t>Wayne F. Adams</a:t>
            </a:r>
          </a:p>
          <a:p>
            <a:r>
              <a:rPr lang="en-US" dirty="0" smtClean="0"/>
              <a:t>Stat-Ease, Inc</a:t>
            </a:r>
            <a:r>
              <a:rPr lang="en-US" dirty="0" smtClean="0"/>
              <a:t>.</a:t>
            </a:r>
          </a:p>
          <a:p>
            <a:r>
              <a:rPr lang="en-US" dirty="0" smtClean="0"/>
              <a:t>TFAWS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13315" name="Slide Number Placeholder 5"/>
          <p:cNvSpPr>
            <a:spLocks noGrp="1"/>
          </p:cNvSpPr>
          <p:nvPr>
            <p:ph type="sldNum" sz="quarter" idx="12"/>
          </p:nvPr>
        </p:nvSpPr>
        <p:spPr>
          <a:noFill/>
        </p:spPr>
        <p:txBody>
          <a:bodyPr/>
          <a:lstStyle/>
          <a:p>
            <a:fld id="{83F3CFF8-60FC-4606-A77C-512E2DD564F4}" type="slidenum">
              <a:rPr lang="en-US" smtClean="0">
                <a:latin typeface="Arial" charset="0"/>
              </a:rPr>
              <a:pPr/>
              <a:t>10</a:t>
            </a:fld>
            <a:endParaRPr lang="en-US" smtClean="0">
              <a:latin typeface="Arial" charset="0"/>
            </a:endParaRPr>
          </a:p>
        </p:txBody>
      </p:sp>
      <p:sp>
        <p:nvSpPr>
          <p:cNvPr id="13316" name="Rectangle 4" descr="Rectangle: Click to edit Master text styles&#10;Second level&#10;Third level&#10;Fourth level&#10;Fifth level"/>
          <p:cNvSpPr>
            <a:spLocks noGrp="1" noChangeArrowheads="1"/>
          </p:cNvSpPr>
          <p:nvPr>
            <p:ph type="body" idx="1"/>
          </p:nvPr>
        </p:nvSpPr>
        <p:spPr>
          <a:xfrm>
            <a:off x="862013" y="5791200"/>
            <a:ext cx="7900987" cy="542925"/>
          </a:xfrm>
          <a:noFill/>
        </p:spPr>
        <p:txBody>
          <a:bodyPr/>
          <a:lstStyle/>
          <a:p>
            <a:pPr algn="ctr" eaLnBrk="1" hangingPunct="1">
              <a:buFontTx/>
              <a:buNone/>
            </a:pPr>
            <a:r>
              <a:rPr lang="en-US" sz="2000" i="1" smtClean="0"/>
              <a:t>Expend no more than 25% of budget on the 1st cycle.</a:t>
            </a:r>
          </a:p>
        </p:txBody>
      </p:sp>
      <p:sp>
        <p:nvSpPr>
          <p:cNvPr id="13317" name="Oval 7"/>
          <p:cNvSpPr>
            <a:spLocks noChangeArrowheads="1"/>
          </p:cNvSpPr>
          <p:nvPr/>
        </p:nvSpPr>
        <p:spPr bwMode="auto">
          <a:xfrm>
            <a:off x="2981325" y="1652588"/>
            <a:ext cx="3810000" cy="3810000"/>
          </a:xfrm>
          <a:prstGeom prst="ellipse">
            <a:avLst/>
          </a:prstGeom>
          <a:noFill/>
          <a:ln w="28575" algn="ctr">
            <a:solidFill>
              <a:schemeClr val="tx1"/>
            </a:solidFill>
            <a:round/>
            <a:headEnd/>
            <a:tailEnd/>
          </a:ln>
        </p:spPr>
        <p:txBody>
          <a:bodyPr wrap="none" anchor="ctr"/>
          <a:lstStyle/>
          <a:p>
            <a:pPr algn="ctr"/>
            <a:endParaRPr lang="en-US"/>
          </a:p>
        </p:txBody>
      </p:sp>
      <p:sp>
        <p:nvSpPr>
          <p:cNvPr id="13318" name="Text Box 9"/>
          <p:cNvSpPr txBox="1">
            <a:spLocks noChangeArrowheads="1"/>
          </p:cNvSpPr>
          <p:nvPr/>
        </p:nvSpPr>
        <p:spPr bwMode="auto">
          <a:xfrm>
            <a:off x="4056063" y="1455738"/>
            <a:ext cx="1660525" cy="457200"/>
          </a:xfrm>
          <a:prstGeom prst="rect">
            <a:avLst/>
          </a:prstGeom>
          <a:solidFill>
            <a:schemeClr val="bg1"/>
          </a:solidFill>
          <a:ln w="9525" algn="ctr">
            <a:noFill/>
            <a:miter lim="800000"/>
            <a:headEnd/>
            <a:tailEnd/>
          </a:ln>
        </p:spPr>
        <p:txBody>
          <a:bodyPr wrap="none">
            <a:spAutoFit/>
          </a:bodyPr>
          <a:lstStyle/>
          <a:p>
            <a:r>
              <a:rPr lang="en-US" sz="2400"/>
              <a:t>Conjecture</a:t>
            </a:r>
          </a:p>
        </p:txBody>
      </p:sp>
      <p:sp>
        <p:nvSpPr>
          <p:cNvPr id="13319" name="Text Box 10"/>
          <p:cNvSpPr txBox="1">
            <a:spLocks noChangeArrowheads="1"/>
          </p:cNvSpPr>
          <p:nvPr/>
        </p:nvSpPr>
        <p:spPr bwMode="auto">
          <a:xfrm>
            <a:off x="6169025" y="3328988"/>
            <a:ext cx="1135063" cy="457200"/>
          </a:xfrm>
          <a:prstGeom prst="rect">
            <a:avLst/>
          </a:prstGeom>
          <a:solidFill>
            <a:schemeClr val="bg1"/>
          </a:solidFill>
          <a:ln w="9525" algn="ctr">
            <a:noFill/>
            <a:miter lim="800000"/>
            <a:headEnd/>
            <a:tailEnd/>
          </a:ln>
        </p:spPr>
        <p:txBody>
          <a:bodyPr wrap="none">
            <a:spAutoFit/>
          </a:bodyPr>
          <a:lstStyle/>
          <a:p>
            <a:r>
              <a:rPr lang="en-US" sz="2400">
                <a:solidFill>
                  <a:schemeClr val="accent2"/>
                </a:solidFill>
              </a:rPr>
              <a:t>Design</a:t>
            </a:r>
          </a:p>
        </p:txBody>
      </p:sp>
      <p:sp>
        <p:nvSpPr>
          <p:cNvPr id="13320" name="Text Box 11"/>
          <p:cNvSpPr txBox="1">
            <a:spLocks noChangeArrowheads="1"/>
          </p:cNvSpPr>
          <p:nvPr/>
        </p:nvSpPr>
        <p:spPr bwMode="auto">
          <a:xfrm>
            <a:off x="4022725" y="5189538"/>
            <a:ext cx="1727200" cy="457200"/>
          </a:xfrm>
          <a:prstGeom prst="rect">
            <a:avLst/>
          </a:prstGeom>
          <a:solidFill>
            <a:schemeClr val="bg1"/>
          </a:solidFill>
          <a:ln w="9525" algn="ctr">
            <a:noFill/>
            <a:miter lim="800000"/>
            <a:headEnd/>
            <a:tailEnd/>
          </a:ln>
        </p:spPr>
        <p:txBody>
          <a:bodyPr wrap="none">
            <a:spAutoFit/>
          </a:bodyPr>
          <a:lstStyle/>
          <a:p>
            <a:r>
              <a:rPr lang="en-US" sz="2400"/>
              <a:t>Experiment</a:t>
            </a:r>
          </a:p>
        </p:txBody>
      </p:sp>
      <p:sp>
        <p:nvSpPr>
          <p:cNvPr id="13321" name="Text Box 12"/>
          <p:cNvSpPr txBox="1">
            <a:spLocks noChangeArrowheads="1"/>
          </p:cNvSpPr>
          <p:nvPr/>
        </p:nvSpPr>
        <p:spPr bwMode="auto">
          <a:xfrm>
            <a:off x="2371725" y="3328988"/>
            <a:ext cx="1320800" cy="457200"/>
          </a:xfrm>
          <a:prstGeom prst="rect">
            <a:avLst/>
          </a:prstGeom>
          <a:solidFill>
            <a:schemeClr val="bg1"/>
          </a:solidFill>
          <a:ln w="9525" algn="ctr">
            <a:noFill/>
            <a:miter lim="800000"/>
            <a:headEnd/>
            <a:tailEnd/>
          </a:ln>
        </p:spPr>
        <p:txBody>
          <a:bodyPr wrap="none">
            <a:spAutoFit/>
          </a:bodyPr>
          <a:lstStyle/>
          <a:p>
            <a:r>
              <a:rPr lang="en-US" sz="2400">
                <a:solidFill>
                  <a:schemeClr val="accent2"/>
                </a:solidFill>
              </a:rPr>
              <a:t>Analysis</a:t>
            </a:r>
          </a:p>
        </p:txBody>
      </p:sp>
      <p:grpSp>
        <p:nvGrpSpPr>
          <p:cNvPr id="15" name="Group 14"/>
          <p:cNvGrpSpPr/>
          <p:nvPr/>
        </p:nvGrpSpPr>
        <p:grpSpPr>
          <a:xfrm>
            <a:off x="2890838" y="1743075"/>
            <a:ext cx="3990975" cy="3606800"/>
            <a:chOff x="2890838" y="1743075"/>
            <a:chExt cx="3990975" cy="3606800"/>
          </a:xfrm>
        </p:grpSpPr>
        <p:sp>
          <p:nvSpPr>
            <p:cNvPr id="13322" name="AutoShape 36"/>
            <p:cNvSpPr>
              <a:spLocks noChangeArrowheads="1"/>
            </p:cNvSpPr>
            <p:nvPr/>
          </p:nvSpPr>
          <p:spPr bwMode="auto">
            <a:xfrm rot="-337841">
              <a:off x="2890838" y="3754438"/>
              <a:ext cx="228600" cy="2286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13323" name="AutoShape 37"/>
            <p:cNvSpPr>
              <a:spLocks noChangeArrowheads="1"/>
            </p:cNvSpPr>
            <p:nvPr/>
          </p:nvSpPr>
          <p:spPr bwMode="auto">
            <a:xfrm rot="3341375">
              <a:off x="3911600" y="1743075"/>
              <a:ext cx="228600" cy="2286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13324" name="AutoShape 38"/>
            <p:cNvSpPr>
              <a:spLocks noChangeArrowheads="1"/>
            </p:cNvSpPr>
            <p:nvPr/>
          </p:nvSpPr>
          <p:spPr bwMode="auto">
            <a:xfrm rot="21202987" flipV="1">
              <a:off x="6653213" y="3114675"/>
              <a:ext cx="228600" cy="2286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13325" name="AutoShape 39"/>
            <p:cNvSpPr>
              <a:spLocks noChangeArrowheads="1"/>
            </p:cNvSpPr>
            <p:nvPr/>
          </p:nvSpPr>
          <p:spPr bwMode="auto">
            <a:xfrm rot="3028496" flipV="1">
              <a:off x="5673725" y="5121275"/>
              <a:ext cx="228600" cy="2286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grpSp>
      <p:sp>
        <p:nvSpPr>
          <p:cNvPr id="13326" name="Rectangle 41"/>
          <p:cNvSpPr>
            <a:spLocks noGrp="1" noChangeArrowheads="1"/>
          </p:cNvSpPr>
          <p:nvPr>
            <p:ph type="title"/>
          </p:nvPr>
        </p:nvSpPr>
        <p:spPr/>
        <p:txBody>
          <a:bodyPr/>
          <a:lstStyle/>
          <a:p>
            <a:pPr eaLnBrk="1" hangingPunct="1"/>
            <a:r>
              <a:rPr lang="en-US" smtClean="0"/>
              <a:t>Iterative  Experimentation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14340" name="Slide Number Placeholder 5"/>
          <p:cNvSpPr>
            <a:spLocks noGrp="1"/>
          </p:cNvSpPr>
          <p:nvPr>
            <p:ph type="sldNum" sz="quarter" idx="12"/>
          </p:nvPr>
        </p:nvSpPr>
        <p:spPr>
          <a:noFill/>
        </p:spPr>
        <p:txBody>
          <a:bodyPr/>
          <a:lstStyle/>
          <a:p>
            <a:fld id="{4ABB5750-718E-4F42-8A4D-1C2DF4302CCF}" type="slidenum">
              <a:rPr lang="en-US" smtClean="0">
                <a:latin typeface="Arial" charset="0"/>
              </a:rPr>
              <a:pPr/>
              <a:t>100</a:t>
            </a:fld>
            <a:endParaRPr lang="en-US" smtClean="0">
              <a:latin typeface="Arial" charset="0"/>
            </a:endParaRPr>
          </a:p>
        </p:txBody>
      </p:sp>
      <p:sp>
        <p:nvSpPr>
          <p:cNvPr id="14341" name="Rectangle 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4342" name="Rectangle 3"/>
          <p:cNvSpPr>
            <a:spLocks noGrp="1" noChangeArrowheads="1"/>
          </p:cNvSpPr>
          <p:nvPr>
            <p:ph type="title"/>
          </p:nvPr>
        </p:nvSpPr>
        <p:spPr/>
        <p:txBody>
          <a:bodyPr/>
          <a:lstStyle/>
          <a:p>
            <a:pPr eaLnBrk="1" hangingPunct="1"/>
            <a:r>
              <a:rPr lang="en-US" sz="2800" smtClean="0"/>
              <a:t>Screening in the Presence of 2FIs </a:t>
            </a:r>
            <a:r>
              <a:rPr lang="en-US" smtClean="0"/>
              <a:t/>
            </a:r>
            <a:br>
              <a:rPr lang="en-US" smtClean="0"/>
            </a:br>
            <a:r>
              <a:rPr lang="en-US" sz="2400" smtClean="0">
                <a:solidFill>
                  <a:schemeClr val="tx1"/>
                </a:solidFill>
              </a:rPr>
              <a:t>Fractional Factorial</a:t>
            </a:r>
          </a:p>
        </p:txBody>
      </p:sp>
      <p:graphicFrame>
        <p:nvGraphicFramePr>
          <p:cNvPr id="14338" name="Object 4"/>
          <p:cNvGraphicFramePr>
            <a:graphicFrameLocks noChangeAspect="1"/>
          </p:cNvGraphicFramePr>
          <p:nvPr/>
        </p:nvGraphicFramePr>
        <p:xfrm>
          <a:off x="5181600" y="644525"/>
          <a:ext cx="479425" cy="422275"/>
        </p:xfrm>
        <a:graphic>
          <a:graphicData uri="http://schemas.openxmlformats.org/presentationml/2006/ole">
            <p:oleObj spid="_x0000_s155650" name="Equation" r:id="rId4" imgW="482400" imgH="419040" progId="Equation.DSMT4">
              <p:embed/>
            </p:oleObj>
          </a:graphicData>
        </a:graphic>
      </p:graphicFrame>
      <p:sp>
        <p:nvSpPr>
          <p:cNvPr id="14343" name="Rectangle 9"/>
          <p:cNvSpPr>
            <a:spLocks noGrp="1" noChangeArrowheads="1"/>
          </p:cNvSpPr>
          <p:nvPr>
            <p:ph type="body" sz="half" idx="1"/>
          </p:nvPr>
        </p:nvSpPr>
        <p:spPr>
          <a:xfrm>
            <a:off x="1143000" y="1524000"/>
            <a:ext cx="7239000" cy="4402138"/>
          </a:xfrm>
          <a:noFill/>
        </p:spPr>
        <p:txBody>
          <a:bodyPr/>
          <a:lstStyle/>
          <a:p>
            <a:pPr marL="0" indent="0" eaLnBrk="1" hangingPunct="1">
              <a:spcBef>
                <a:spcPct val="50000"/>
              </a:spcBef>
              <a:buFontTx/>
              <a:buNone/>
            </a:pPr>
            <a:r>
              <a:rPr lang="en-US" sz="2200" dirty="0" smtClean="0"/>
              <a:t>Summary:</a:t>
            </a:r>
          </a:p>
          <a:p>
            <a:pPr marL="914400" lvl="1" indent="-350838" eaLnBrk="1" hangingPunct="1">
              <a:spcBef>
                <a:spcPct val="50000"/>
              </a:spcBef>
              <a:buFontTx/>
              <a:buNone/>
            </a:pPr>
            <a:r>
              <a:rPr lang="en-US" sz="2200" dirty="0" smtClean="0">
                <a:solidFill>
                  <a:schemeClr val="accent2"/>
                </a:solidFill>
                <a:latin typeface="Wingdings" pitchFamily="2" charset="2"/>
              </a:rPr>
              <a:t></a:t>
            </a:r>
            <a:r>
              <a:rPr lang="en-US" sz="2200" dirty="0" smtClean="0">
                <a:latin typeface="Wingdings" pitchFamily="2" charset="2"/>
              </a:rPr>
              <a:t>	</a:t>
            </a:r>
            <a:r>
              <a:rPr lang="en-US" sz="2200" dirty="0" smtClean="0"/>
              <a:t>Found effects!</a:t>
            </a:r>
          </a:p>
          <a:p>
            <a:pPr marL="914400" lvl="1" indent="-350838" eaLnBrk="1" hangingPunct="1">
              <a:spcBef>
                <a:spcPct val="50000"/>
              </a:spcBef>
              <a:buFontTx/>
              <a:buNone/>
            </a:pPr>
            <a:r>
              <a:rPr lang="en-US" sz="2200" dirty="0" smtClean="0">
                <a:solidFill>
                  <a:srgbClr val="CC0000"/>
                </a:solidFill>
                <a:latin typeface="Wingdings" pitchFamily="2" charset="2"/>
              </a:rPr>
              <a:t></a:t>
            </a:r>
            <a:r>
              <a:rPr lang="en-US" sz="2200" dirty="0" smtClean="0"/>
              <a:t>	No idea if the labels are correct, no idea if the truth involves interactions or not!</a:t>
            </a:r>
          </a:p>
          <a:p>
            <a:pPr marL="914400" lvl="1" indent="-350838" eaLnBrk="1" hangingPunct="1">
              <a:spcBef>
                <a:spcPct val="50000"/>
              </a:spcBef>
              <a:buFontTx/>
              <a:buNone/>
            </a:pPr>
            <a:r>
              <a:rPr lang="en-US" sz="2200" dirty="0" smtClean="0">
                <a:solidFill>
                  <a:srgbClr val="CC0000"/>
                </a:solidFill>
                <a:latin typeface="Wingdings" pitchFamily="2" charset="2"/>
              </a:rPr>
              <a:t></a:t>
            </a:r>
            <a:r>
              <a:rPr lang="en-US" sz="2200" dirty="0" smtClean="0"/>
              <a:t>	Is guaranteed to give the wrong answer if interactions exist.</a:t>
            </a:r>
          </a:p>
        </p:txBody>
      </p:sp>
      <p:pic>
        <p:nvPicPr>
          <p:cNvPr id="8" name="Picture 4" descr="j0214933"/>
          <p:cNvPicPr>
            <a:picLocks noChangeAspect="1" noChangeArrowheads="1"/>
          </p:cNvPicPr>
          <p:nvPr/>
        </p:nvPicPr>
        <p:blipFill>
          <a:blip r:embed="rId5" cstate="print"/>
          <a:srcRect/>
          <a:stretch>
            <a:fillRect/>
          </a:stretch>
        </p:blipFill>
        <p:spPr>
          <a:xfrm>
            <a:off x="7467600" y="1310640"/>
            <a:ext cx="1020717" cy="842328"/>
          </a:xfrm>
          <a:prstGeom prst="rect">
            <a:avLst/>
          </a:prstGeom>
          <a:solidFill>
            <a:schemeClr val="bg1"/>
          </a:solid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7648"/>
            <a:ext cx="6581775" cy="1096962"/>
          </a:xfrm>
        </p:spPr>
        <p:txBody>
          <a:bodyPr/>
          <a:lstStyle/>
          <a:p>
            <a:r>
              <a:rPr lang="en-US" sz="2800" dirty="0" smtClean="0"/>
              <a:t>Better Choice for Screening Design</a:t>
            </a:r>
            <a:endParaRPr lang="en-US" sz="2400" dirty="0"/>
          </a:p>
        </p:txBody>
      </p:sp>
      <p:sp>
        <p:nvSpPr>
          <p:cNvPr id="3" name="Content Placeholder 2"/>
          <p:cNvSpPr>
            <a:spLocks noGrp="1"/>
          </p:cNvSpPr>
          <p:nvPr>
            <p:ph idx="1"/>
          </p:nvPr>
        </p:nvSpPr>
        <p:spPr>
          <a:xfrm>
            <a:off x="899160" y="1828800"/>
            <a:ext cx="8001000" cy="4602163"/>
          </a:xfrm>
        </p:spPr>
        <p:txBody>
          <a:bodyPr/>
          <a:lstStyle/>
          <a:p>
            <a:pPr marL="0" indent="0">
              <a:buNone/>
            </a:pPr>
            <a:r>
              <a:rPr lang="en-US" sz="2200" dirty="0" smtClean="0"/>
              <a:t>Using a resolution III design for screening is a setup for failure – just a waste of time. Besides aliasing, power may also be an issue.</a:t>
            </a:r>
          </a:p>
          <a:p>
            <a:pPr marL="0" indent="0">
              <a:buNone/>
            </a:pPr>
            <a:r>
              <a:rPr lang="en-US" sz="2200" u="sng" dirty="0" smtClean="0"/>
              <a:t>Better choice</a:t>
            </a:r>
            <a:r>
              <a:rPr lang="en-US" sz="2200" dirty="0" smtClean="0"/>
              <a:t>: A resolution IV design that will completely separate the main effects from the 2FI’s.</a:t>
            </a:r>
          </a:p>
          <a:p>
            <a:pPr marL="857250" lvl="1" indent="-457200">
              <a:buFont typeface="+mj-lt"/>
              <a:buAutoNum type="arabicPeriod"/>
            </a:pPr>
            <a:r>
              <a:rPr lang="en-US" sz="2200" dirty="0" smtClean="0"/>
              <a:t>Regular fraction:  </a:t>
            </a:r>
            <a:r>
              <a:rPr lang="en-US" sz="2200" dirty="0" smtClean="0">
                <a:solidFill>
                  <a:schemeClr val="accent2"/>
                </a:solidFill>
              </a:rPr>
              <a:t>2</a:t>
            </a:r>
            <a:r>
              <a:rPr lang="en-US" sz="2200" baseline="30000" dirty="0" smtClean="0">
                <a:solidFill>
                  <a:schemeClr val="accent2"/>
                </a:solidFill>
              </a:rPr>
              <a:t>7-3</a:t>
            </a:r>
            <a:r>
              <a:rPr lang="en-US" sz="2200" dirty="0" smtClean="0">
                <a:solidFill>
                  <a:schemeClr val="accent2"/>
                </a:solidFill>
              </a:rPr>
              <a:t> design </a:t>
            </a:r>
            <a:r>
              <a:rPr lang="en-US" sz="2200" dirty="0" smtClean="0"/>
              <a:t>– </a:t>
            </a:r>
            <a:r>
              <a:rPr lang="en-US" sz="2200" dirty="0" smtClean="0">
                <a:solidFill>
                  <a:schemeClr val="accent6">
                    <a:lumMod val="75000"/>
                  </a:schemeClr>
                </a:solidFill>
              </a:rPr>
              <a:t>7 factors in 16 runs</a:t>
            </a:r>
            <a:r>
              <a:rPr lang="en-US" sz="2200" dirty="0" smtClean="0"/>
              <a:t>.</a:t>
            </a:r>
          </a:p>
          <a:p>
            <a:pPr marL="857250" lvl="1" indent="-457200">
              <a:buFont typeface="+mj-lt"/>
              <a:buAutoNum type="arabicPeriod"/>
            </a:pPr>
            <a:r>
              <a:rPr lang="en-US" sz="2200" dirty="0" smtClean="0"/>
              <a:t>Minimum Run Res IV: </a:t>
            </a:r>
            <a:r>
              <a:rPr lang="en-US" sz="2200" dirty="0" smtClean="0">
                <a:solidFill>
                  <a:schemeClr val="accent6">
                    <a:lumMod val="75000"/>
                  </a:schemeClr>
                </a:solidFill>
              </a:rPr>
              <a:t>7 factors in 14 runs </a:t>
            </a:r>
            <a:r>
              <a:rPr lang="en-US" sz="2200" dirty="0" smtClean="0"/>
              <a:t>(but consider adding 2 more runs – just in case a few do not go as planned, that is, “stuff happens.”)</a:t>
            </a:r>
          </a:p>
          <a:p>
            <a:pPr marL="857250" lvl="1" indent="-457200">
              <a:buFont typeface="+mj-lt"/>
              <a:buAutoNum type="arabicPeriod"/>
            </a:pPr>
            <a:r>
              <a:rPr lang="en-US" sz="2200" i="1" dirty="0" smtClean="0"/>
              <a:t>Why not include the marginal factor? </a:t>
            </a:r>
            <a:r>
              <a:rPr lang="en-US" sz="2200" dirty="0" smtClean="0"/>
              <a:t>This can be done in a </a:t>
            </a:r>
            <a:r>
              <a:rPr lang="en-US" sz="2200" dirty="0" smtClean="0">
                <a:solidFill>
                  <a:schemeClr val="accent2"/>
                </a:solidFill>
              </a:rPr>
              <a:t>MR4+2 with 18 runs</a:t>
            </a:r>
            <a:r>
              <a:rPr lang="en-US" sz="2200" dirty="0" smtClean="0"/>
              <a:t>.</a:t>
            </a:r>
          </a:p>
          <a:p>
            <a:endParaRPr lang="en-US" sz="22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101</a:t>
            </a:fld>
            <a:endParaRPr lang="en-US"/>
          </a:p>
        </p:txBody>
      </p:sp>
      <p:pic>
        <p:nvPicPr>
          <p:cNvPr id="6" name="Picture 4" descr="j0214933"/>
          <p:cNvPicPr>
            <a:picLocks noChangeAspect="1" noChangeArrowheads="1"/>
          </p:cNvPicPr>
          <p:nvPr/>
        </p:nvPicPr>
        <p:blipFill>
          <a:blip r:embed="rId3" cstate="print"/>
          <a:srcRect/>
          <a:stretch>
            <a:fillRect/>
          </a:stretch>
        </p:blipFill>
        <p:spPr>
          <a:xfrm>
            <a:off x="7467600" y="1051560"/>
            <a:ext cx="1020717" cy="842328"/>
          </a:xfrm>
          <a:prstGeom prst="rect">
            <a:avLst/>
          </a:prstGeom>
          <a:solidFill>
            <a:schemeClr val="bg1"/>
          </a:solid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50179" name="Slide Number Placeholder 5"/>
          <p:cNvSpPr>
            <a:spLocks noGrp="1"/>
          </p:cNvSpPr>
          <p:nvPr>
            <p:ph type="sldNum" sz="quarter" idx="12"/>
          </p:nvPr>
        </p:nvSpPr>
        <p:spPr>
          <a:noFill/>
        </p:spPr>
        <p:txBody>
          <a:bodyPr/>
          <a:lstStyle/>
          <a:p>
            <a:fld id="{08F84722-ABA3-4377-9EFA-E973073B624B}" type="slidenum">
              <a:rPr lang="en-US" smtClean="0">
                <a:latin typeface="Arial" charset="0"/>
              </a:rPr>
              <a:pPr/>
              <a:t>102</a:t>
            </a:fld>
            <a:endParaRPr lang="en-US" smtClean="0">
              <a:latin typeface="Arial" charset="0"/>
            </a:endParaRPr>
          </a:p>
        </p:txBody>
      </p:sp>
      <p:sp>
        <p:nvSpPr>
          <p:cNvPr id="50180" name="Rectangle 2"/>
          <p:cNvSpPr>
            <a:spLocks noGrp="1" noChangeArrowheads="1"/>
          </p:cNvSpPr>
          <p:nvPr>
            <p:ph type="title"/>
          </p:nvPr>
        </p:nvSpPr>
        <p:spPr/>
        <p:txBody>
          <a:bodyPr/>
          <a:lstStyle/>
          <a:p>
            <a:pPr eaLnBrk="1" hangingPunct="1"/>
            <a:r>
              <a:rPr lang="en-US" sz="2800" dirty="0" smtClean="0"/>
              <a:t>Minimum Run Resolution IV</a:t>
            </a:r>
            <a:br>
              <a:rPr lang="en-US" sz="2800" dirty="0" smtClean="0"/>
            </a:br>
            <a:r>
              <a:rPr lang="en-US" sz="2400" dirty="0" smtClean="0">
                <a:solidFill>
                  <a:schemeClr val="tx1"/>
                </a:solidFill>
              </a:rPr>
              <a:t>MR4 Designs*</a:t>
            </a:r>
          </a:p>
        </p:txBody>
      </p:sp>
      <p:sp>
        <p:nvSpPr>
          <p:cNvPr id="50181" name="Rectangle 3"/>
          <p:cNvSpPr>
            <a:spLocks noGrp="1" noChangeArrowheads="1"/>
          </p:cNvSpPr>
          <p:nvPr>
            <p:ph type="body" idx="1"/>
          </p:nvPr>
        </p:nvSpPr>
        <p:spPr>
          <a:xfrm>
            <a:off x="1309036" y="1355725"/>
            <a:ext cx="7459579" cy="4541838"/>
          </a:xfrm>
        </p:spPr>
        <p:txBody>
          <a:bodyPr/>
          <a:lstStyle/>
          <a:p>
            <a:pPr eaLnBrk="1" hangingPunct="1">
              <a:spcBef>
                <a:spcPct val="50000"/>
              </a:spcBef>
              <a:buClr>
                <a:schemeClr val="accent2"/>
              </a:buClr>
              <a:buFont typeface="Wingdings" pitchFamily="2" charset="2"/>
              <a:buChar char="v"/>
            </a:pPr>
            <a:r>
              <a:rPr lang="en-US" sz="2200" dirty="0" smtClean="0"/>
              <a:t>MR4 designs are for </a:t>
            </a:r>
            <a:r>
              <a:rPr lang="en-US" sz="2200" b="1" dirty="0" smtClean="0"/>
              <a:t>minimum</a:t>
            </a:r>
            <a:r>
              <a:rPr lang="en-US" sz="2200" dirty="0"/>
              <a:t>-</a:t>
            </a:r>
            <a:r>
              <a:rPr lang="en-US" sz="2200" dirty="0" smtClean="0"/>
              <a:t>run screening.  </a:t>
            </a:r>
          </a:p>
          <a:p>
            <a:pPr eaLnBrk="1" hangingPunct="1">
              <a:spcBef>
                <a:spcPct val="50000"/>
              </a:spcBef>
              <a:buClr>
                <a:schemeClr val="accent2"/>
              </a:buClr>
              <a:buFont typeface="Wingdings" pitchFamily="2" charset="2"/>
              <a:buChar char="v"/>
            </a:pPr>
            <a:r>
              <a:rPr lang="en-US" sz="2200" dirty="0" smtClean="0"/>
              <a:t>They often offer considerable savings versus a standard 2</a:t>
            </a:r>
            <a:r>
              <a:rPr lang="en-US" sz="2200" baseline="30000" dirty="0" smtClean="0"/>
              <a:t>k-p</a:t>
            </a:r>
            <a:r>
              <a:rPr lang="en-US" sz="2200" dirty="0" smtClean="0"/>
              <a:t> fraction with the same resolution. </a:t>
            </a:r>
          </a:p>
          <a:p>
            <a:pPr eaLnBrk="1" hangingPunct="1">
              <a:spcBef>
                <a:spcPct val="50000"/>
              </a:spcBef>
              <a:buClr>
                <a:schemeClr val="accent2"/>
              </a:buClr>
              <a:buFont typeface="Wingdings" pitchFamily="2" charset="2"/>
              <a:buChar char="v"/>
            </a:pPr>
            <a:r>
              <a:rPr lang="en-US" sz="2200" dirty="0" smtClean="0"/>
              <a:t>MR4 designs require only two runs for each factor (that is, runs = 2 times k).  </a:t>
            </a:r>
          </a:p>
          <a:p>
            <a:pPr eaLnBrk="1" hangingPunct="1">
              <a:spcBef>
                <a:spcPct val="50000"/>
              </a:spcBef>
              <a:buClr>
                <a:schemeClr val="accent2"/>
              </a:buClr>
              <a:buFont typeface="Wingdings" pitchFamily="2" charset="2"/>
              <a:buChar char="v"/>
            </a:pPr>
            <a:r>
              <a:rPr lang="en-US" sz="2200" dirty="0" smtClean="0"/>
              <a:t>However, </a:t>
            </a:r>
            <a:r>
              <a:rPr lang="en-US" sz="2200" u="sng" dirty="0" smtClean="0"/>
              <a:t>to be conservative, add two more runs</a:t>
            </a:r>
            <a:r>
              <a:rPr lang="en-US" sz="2200" dirty="0" smtClean="0"/>
              <a: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52227" name="Slide Number Placeholder 5"/>
          <p:cNvSpPr>
            <a:spLocks noGrp="1"/>
          </p:cNvSpPr>
          <p:nvPr>
            <p:ph type="sldNum" sz="quarter" idx="12"/>
          </p:nvPr>
        </p:nvSpPr>
        <p:spPr>
          <a:noFill/>
        </p:spPr>
        <p:txBody>
          <a:bodyPr/>
          <a:lstStyle/>
          <a:p>
            <a:fld id="{E6DAFCA7-7018-4E9A-81E5-1F33815890F0}" type="slidenum">
              <a:rPr lang="en-US" smtClean="0">
                <a:latin typeface="Arial" charset="0"/>
              </a:rPr>
              <a:pPr/>
              <a:t>103</a:t>
            </a:fld>
            <a:endParaRPr lang="en-US" smtClean="0">
              <a:latin typeface="Arial" charset="0"/>
            </a:endParaRPr>
          </a:p>
        </p:txBody>
      </p:sp>
      <p:sp>
        <p:nvSpPr>
          <p:cNvPr id="52228" name="Rectangle 2"/>
          <p:cNvSpPr>
            <a:spLocks noGrp="1" noChangeArrowheads="1"/>
          </p:cNvSpPr>
          <p:nvPr>
            <p:ph type="title"/>
          </p:nvPr>
        </p:nvSpPr>
        <p:spPr/>
        <p:txBody>
          <a:bodyPr/>
          <a:lstStyle/>
          <a:p>
            <a:pPr eaLnBrk="1" hangingPunct="1"/>
            <a:r>
              <a:rPr lang="en-US" sz="2800" dirty="0" smtClean="0"/>
              <a:t>MR4 (+2) Designs</a:t>
            </a:r>
            <a:br>
              <a:rPr lang="en-US" sz="2800" dirty="0" smtClean="0"/>
            </a:br>
            <a:r>
              <a:rPr lang="en-US" sz="2400" dirty="0" smtClean="0">
                <a:solidFill>
                  <a:schemeClr val="tx1"/>
                </a:solidFill>
              </a:rPr>
              <a:t>Provide Considerable Savings</a:t>
            </a:r>
            <a:endParaRPr lang="en-US" sz="2400" dirty="0" smtClean="0"/>
          </a:p>
        </p:txBody>
      </p:sp>
      <p:graphicFrame>
        <p:nvGraphicFramePr>
          <p:cNvPr id="348296" name="Group 136"/>
          <p:cNvGraphicFramePr>
            <a:graphicFrameLocks noGrp="1"/>
          </p:cNvGraphicFramePr>
          <p:nvPr>
            <p:extLst>
              <p:ext uri="{D42A27DB-BD31-4B8C-83A1-F6EECF244321}">
                <p14:modId xmlns="" xmlns:p14="http://schemas.microsoft.com/office/powerpoint/2010/main" val="1882320563"/>
              </p:ext>
            </p:extLst>
          </p:nvPr>
        </p:nvGraphicFramePr>
        <p:xfrm>
          <a:off x="1828800" y="1325563"/>
          <a:ext cx="6581458" cy="4535424"/>
        </p:xfrm>
        <a:graphic>
          <a:graphicData uri="http://schemas.openxmlformats.org/drawingml/2006/table">
            <a:tbl>
              <a:tblPr/>
              <a:tblGrid>
                <a:gridCol w="871538"/>
                <a:gridCol w="942022"/>
                <a:gridCol w="1078230"/>
                <a:gridCol w="869950"/>
                <a:gridCol w="871538"/>
                <a:gridCol w="869950"/>
                <a:gridCol w="1078230"/>
              </a:tblGrid>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k</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2</a:t>
                      </a:r>
                      <a:r>
                        <a:rPr kumimoji="0" lang="en-US" sz="2000" b="0" i="0" u="none" strike="noStrike" cap="none" normalizeH="0" baseline="30000" smtClean="0">
                          <a:ln>
                            <a:noFill/>
                          </a:ln>
                          <a:solidFill>
                            <a:schemeClr val="tx1"/>
                          </a:solidFill>
                          <a:effectLst/>
                          <a:latin typeface="Arial" pitchFamily="34" charset="0"/>
                        </a:rPr>
                        <a:t>k-p</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MR4+2</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6576" marB="365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k</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2</a:t>
                      </a:r>
                      <a:r>
                        <a:rPr kumimoji="0" lang="en-US" sz="2000" b="0" i="0" u="none" strike="noStrike" cap="none" normalizeH="0" baseline="30000" smtClean="0">
                          <a:ln>
                            <a:noFill/>
                          </a:ln>
                          <a:solidFill>
                            <a:schemeClr val="tx1"/>
                          </a:solidFill>
                          <a:effectLst/>
                          <a:latin typeface="Arial" pitchFamily="34" charset="0"/>
                        </a:rPr>
                        <a:t>k-p</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MR4+2</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5</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16</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12</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2"/>
                        </a:solidFill>
                        <a:effectLst/>
                        <a:latin typeface="Arial" pitchFamily="34" charset="0"/>
                      </a:endParaRPr>
                    </a:p>
                  </a:txBody>
                  <a:tcPr marT="36576" marB="365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16</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32*</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34</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6</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16</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14</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2"/>
                        </a:solidFill>
                        <a:effectLst/>
                        <a:latin typeface="Arial" pitchFamily="34" charset="0"/>
                      </a:endParaRPr>
                    </a:p>
                  </a:txBody>
                  <a:tcPr marT="36576" marB="365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17</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64</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36</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7</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16</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16</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2"/>
                        </a:solidFill>
                        <a:effectLst/>
                        <a:latin typeface="Arial" pitchFamily="34" charset="0"/>
                      </a:endParaRPr>
                    </a:p>
                  </a:txBody>
                  <a:tcPr marT="36576" marB="365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19</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64</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40</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8</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accent2"/>
                          </a:solidFill>
                          <a:effectLst/>
                          <a:latin typeface="Arial" pitchFamily="34" charset="0"/>
                        </a:rPr>
                        <a:t>16*</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18</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2"/>
                        </a:solidFill>
                        <a:effectLst/>
                        <a:latin typeface="Arial" pitchFamily="34" charset="0"/>
                      </a:endParaRPr>
                    </a:p>
                  </a:txBody>
                  <a:tcPr marT="36576" marB="365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20</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64</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42</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9</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32</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20</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2"/>
                        </a:solidFill>
                        <a:effectLst/>
                        <a:latin typeface="Arial" pitchFamily="34" charset="0"/>
                      </a:endParaRPr>
                    </a:p>
                  </a:txBody>
                  <a:tcPr marT="36576" marB="365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21</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64</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44</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10</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32</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22</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2"/>
                        </a:solidFill>
                        <a:effectLst/>
                        <a:latin typeface="Arial" pitchFamily="34" charset="0"/>
                      </a:endParaRPr>
                    </a:p>
                  </a:txBody>
                  <a:tcPr marT="36576" marB="365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25</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64</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52</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11</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32</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24</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2"/>
                        </a:solidFill>
                        <a:effectLst/>
                        <a:latin typeface="Arial" pitchFamily="34" charset="0"/>
                      </a:endParaRPr>
                    </a:p>
                  </a:txBody>
                  <a:tcPr marT="36576" marB="365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30</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64</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62</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12</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32</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26</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2"/>
                        </a:solidFill>
                        <a:effectLst/>
                        <a:latin typeface="Arial" pitchFamily="34" charset="0"/>
                      </a:endParaRPr>
                    </a:p>
                  </a:txBody>
                  <a:tcPr marT="36576" marB="365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35</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128</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72</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13</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32</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28</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2"/>
                        </a:solidFill>
                        <a:effectLst/>
                        <a:latin typeface="Arial" pitchFamily="34" charset="0"/>
                      </a:endParaRPr>
                    </a:p>
                  </a:txBody>
                  <a:tcPr marT="36576" marB="365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40</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128</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82</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14</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32</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30</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2"/>
                        </a:solidFill>
                        <a:effectLst/>
                        <a:latin typeface="Arial" pitchFamily="34" charset="0"/>
                      </a:endParaRPr>
                    </a:p>
                  </a:txBody>
                  <a:tcPr marT="36576" marB="365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45</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128</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92</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15</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32</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32</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2"/>
                        </a:solidFill>
                        <a:effectLst/>
                        <a:latin typeface="Arial" pitchFamily="34" charset="0"/>
                      </a:endParaRPr>
                    </a:p>
                  </a:txBody>
                  <a:tcPr marT="36576" marB="365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50</a:t>
                      </a:r>
                    </a:p>
                  </a:txBody>
                  <a:tcPr marT="36576" marB="36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pitchFamily="34" charset="0"/>
                        </a:rPr>
                        <a:t>128</a:t>
                      </a:r>
                    </a:p>
                  </a:txBody>
                  <a:tcPr marT="36576" marB="36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Arial" pitchFamily="34" charset="0"/>
                        </a:rPr>
                        <a:t>102</a:t>
                      </a:r>
                    </a:p>
                  </a:txBody>
                  <a:tcPr marT="36576" marB="36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348" name="Rectangle 115"/>
          <p:cNvSpPr>
            <a:spLocks noChangeArrowheads="1"/>
          </p:cNvSpPr>
          <p:nvPr/>
        </p:nvSpPr>
        <p:spPr bwMode="auto">
          <a:xfrm>
            <a:off x="1860550" y="6146165"/>
            <a:ext cx="6026150" cy="396875"/>
          </a:xfrm>
          <a:prstGeom prst="rect">
            <a:avLst/>
          </a:prstGeom>
          <a:noFill/>
          <a:ln w="9525" algn="ctr">
            <a:noFill/>
            <a:miter lim="800000"/>
            <a:headEnd/>
            <a:tailEnd/>
          </a:ln>
        </p:spPr>
        <p:txBody>
          <a:bodyPr>
            <a:spAutoFit/>
          </a:bodyPr>
          <a:lstStyle/>
          <a:p>
            <a:pPr algn="ctr" eaLnBrk="1" hangingPunct="1">
              <a:spcBef>
                <a:spcPct val="50000"/>
              </a:spcBef>
              <a:buClr>
                <a:schemeClr val="accent2"/>
              </a:buClr>
              <a:buFont typeface="Wingdings" pitchFamily="2" charset="2"/>
              <a:buNone/>
            </a:pPr>
            <a:r>
              <a:rPr lang="en-US" sz="2000" i="1" dirty="0">
                <a:solidFill>
                  <a:schemeClr val="accent2"/>
                </a:solidFill>
              </a:rPr>
              <a:t>*</a:t>
            </a:r>
            <a:r>
              <a:rPr lang="en-US" i="1" u="sng" dirty="0"/>
              <a:t>No</a:t>
            </a:r>
            <a:r>
              <a:rPr lang="en-US" i="1" dirty="0"/>
              <a:t> savings for 8, 16 </a:t>
            </a:r>
            <a:r>
              <a:rPr lang="en-US" i="1" dirty="0" smtClean="0"/>
              <a:t>(or 32) </a:t>
            </a:r>
            <a:r>
              <a:rPr lang="en-US" i="1" dirty="0"/>
              <a:t>factors.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57347" name="Slide Number Placeholder 5"/>
          <p:cNvSpPr>
            <a:spLocks noGrp="1"/>
          </p:cNvSpPr>
          <p:nvPr>
            <p:ph type="sldNum" sz="quarter" idx="12"/>
          </p:nvPr>
        </p:nvSpPr>
        <p:spPr>
          <a:noFill/>
        </p:spPr>
        <p:txBody>
          <a:bodyPr/>
          <a:lstStyle/>
          <a:p>
            <a:fld id="{AED6B5DB-412D-4FF8-B81B-8B24BF1B95B0}" type="slidenum">
              <a:rPr lang="en-US" smtClean="0">
                <a:latin typeface="Arial" charset="0"/>
              </a:rPr>
              <a:pPr/>
              <a:t>104</a:t>
            </a:fld>
            <a:endParaRPr lang="en-US" smtClean="0">
              <a:latin typeface="Arial" charset="0"/>
            </a:endParaRPr>
          </a:p>
        </p:txBody>
      </p:sp>
      <p:sp>
        <p:nvSpPr>
          <p:cNvPr id="57348" name="Rectangle 2"/>
          <p:cNvSpPr>
            <a:spLocks noGrp="1" noChangeArrowheads="1"/>
          </p:cNvSpPr>
          <p:nvPr>
            <p:ph type="title"/>
          </p:nvPr>
        </p:nvSpPr>
        <p:spPr/>
        <p:txBody>
          <a:bodyPr/>
          <a:lstStyle/>
          <a:p>
            <a:pPr eaLnBrk="1" hangingPunct="1"/>
            <a:r>
              <a:rPr lang="en-US" sz="2800" dirty="0" smtClean="0"/>
              <a:t>Minimum Run Resolution IV</a:t>
            </a:r>
            <a:br>
              <a:rPr lang="en-US" sz="2800" dirty="0" smtClean="0"/>
            </a:br>
            <a:r>
              <a:rPr lang="en-US" sz="2400" dirty="0" smtClean="0">
                <a:solidFill>
                  <a:schemeClr val="tx1"/>
                </a:solidFill>
              </a:rPr>
              <a:t>(MR4+2) Designs</a:t>
            </a:r>
            <a:endParaRPr lang="en-US" sz="3000" dirty="0" smtClean="0"/>
          </a:p>
        </p:txBody>
      </p:sp>
      <p:sp>
        <p:nvSpPr>
          <p:cNvPr id="356355" name="Rectangle 3"/>
          <p:cNvSpPr>
            <a:spLocks noGrp="1" noChangeArrowheads="1"/>
          </p:cNvSpPr>
          <p:nvPr>
            <p:ph type="body" idx="1"/>
          </p:nvPr>
        </p:nvSpPr>
        <p:spPr>
          <a:xfrm>
            <a:off x="990600" y="1371600"/>
            <a:ext cx="7924800" cy="4953000"/>
          </a:xfrm>
        </p:spPr>
        <p:txBody>
          <a:bodyPr/>
          <a:lstStyle/>
          <a:p>
            <a:pPr marL="0" indent="0" eaLnBrk="1" hangingPunct="1">
              <a:spcBef>
                <a:spcPct val="50000"/>
              </a:spcBef>
              <a:buFontTx/>
              <a:buNone/>
              <a:defRPr/>
            </a:pPr>
            <a:r>
              <a:rPr lang="en-US" sz="2500" b="1" dirty="0" smtClean="0">
                <a:solidFill>
                  <a:srgbClr val="CC0000"/>
                </a:solidFill>
              </a:rPr>
              <a:t>Problems</a:t>
            </a:r>
            <a:r>
              <a:rPr lang="en-US" sz="2500" dirty="0" smtClean="0"/>
              <a:t>:  </a:t>
            </a:r>
          </a:p>
          <a:p>
            <a:pPr lvl="1" eaLnBrk="1" hangingPunct="1">
              <a:spcBef>
                <a:spcPct val="30000"/>
              </a:spcBef>
              <a:buClr>
                <a:srgbClr val="CC0000"/>
              </a:buClr>
              <a:buFont typeface="Wingdings" pitchFamily="2" charset="2"/>
              <a:buChar char="§"/>
              <a:defRPr/>
            </a:pPr>
            <a:r>
              <a:rPr lang="en-US" sz="2200" dirty="0" smtClean="0"/>
              <a:t>If even 1 run lost, design becomes </a:t>
            </a:r>
            <a:r>
              <a:rPr lang="en-US" sz="2200" dirty="0" smtClean="0">
                <a:solidFill>
                  <a:srgbClr val="CC0000"/>
                </a:solidFill>
              </a:rPr>
              <a:t>resolution </a:t>
            </a:r>
            <a:r>
              <a:rPr lang="en-US" sz="2200" dirty="0" smtClean="0">
                <a:solidFill>
                  <a:srgbClr val="CC0000"/>
                </a:solidFill>
                <a:effectLst>
                  <a:outerShdw blurRad="38100" dist="38100" dir="2700000" algn="tl">
                    <a:srgbClr val="C0C0C0"/>
                  </a:outerShdw>
                </a:effectLst>
              </a:rPr>
              <a:t>III</a:t>
            </a:r>
            <a:r>
              <a:rPr lang="en-US" sz="2200" dirty="0" smtClean="0"/>
              <a:t> – </a:t>
            </a:r>
            <a:br>
              <a:rPr lang="en-US" sz="2200" dirty="0" smtClean="0"/>
            </a:br>
            <a:r>
              <a:rPr lang="en-US" sz="2200" u="sng" dirty="0" smtClean="0"/>
              <a:t>main effects become badly aliased</a:t>
            </a:r>
            <a:r>
              <a:rPr lang="en-US" sz="2200" dirty="0" smtClean="0"/>
              <a:t>.</a:t>
            </a:r>
          </a:p>
          <a:p>
            <a:pPr lvl="1" eaLnBrk="1" hangingPunct="1">
              <a:spcBef>
                <a:spcPct val="50000"/>
              </a:spcBef>
              <a:buClr>
                <a:srgbClr val="CC0000"/>
              </a:buClr>
              <a:buFont typeface="Wingdings" pitchFamily="2" charset="2"/>
              <a:buChar char="§"/>
              <a:defRPr/>
            </a:pPr>
            <a:r>
              <a:rPr lang="en-US" sz="2200" dirty="0" smtClean="0"/>
              <a:t>Reduction in runs causes power loss –  </a:t>
            </a:r>
            <a:r>
              <a:rPr lang="en-US" sz="2200" u="sng" dirty="0" smtClean="0"/>
              <a:t>may miss significant effects</a:t>
            </a:r>
            <a:r>
              <a:rPr lang="en-US" sz="2200" dirty="0" smtClean="0"/>
              <a:t>.</a:t>
            </a:r>
          </a:p>
          <a:p>
            <a:pPr marL="1204913" lvl="2" indent="-290513" eaLnBrk="1" hangingPunct="1">
              <a:spcBef>
                <a:spcPct val="50000"/>
              </a:spcBef>
              <a:buClr>
                <a:srgbClr val="CC0000"/>
              </a:buClr>
              <a:buFont typeface="Wingdings" pitchFamily="2" charset="2"/>
              <a:buChar char="Ø"/>
              <a:defRPr/>
            </a:pPr>
            <a:r>
              <a:rPr lang="en-US" dirty="0" smtClean="0"/>
              <a:t>Evaluate power </a:t>
            </a:r>
            <a:r>
              <a:rPr lang="en-US" u="sng" dirty="0" smtClean="0"/>
              <a:t>before</a:t>
            </a:r>
            <a:r>
              <a:rPr lang="en-US" dirty="0" smtClean="0"/>
              <a:t> doing experiment.</a:t>
            </a:r>
          </a:p>
          <a:p>
            <a:pPr marL="0" indent="0" eaLnBrk="1" hangingPunct="1">
              <a:spcBef>
                <a:spcPct val="50000"/>
              </a:spcBef>
              <a:buFontTx/>
              <a:buNone/>
              <a:defRPr/>
            </a:pPr>
            <a:r>
              <a:rPr lang="en-US" sz="2500" b="1" dirty="0" smtClean="0">
                <a:solidFill>
                  <a:srgbClr val="006600"/>
                </a:solidFill>
              </a:rPr>
              <a:t>Solution</a:t>
            </a:r>
            <a:r>
              <a:rPr lang="en-US" sz="2500" dirty="0" smtClean="0"/>
              <a:t>:  </a:t>
            </a:r>
          </a:p>
          <a:p>
            <a:pPr lvl="1" eaLnBrk="1" hangingPunct="1">
              <a:spcBef>
                <a:spcPct val="30000"/>
              </a:spcBef>
              <a:buClr>
                <a:srgbClr val="006600"/>
              </a:buClr>
              <a:buFont typeface="Wingdings" pitchFamily="2" charset="2"/>
              <a:buChar char="§"/>
              <a:defRPr/>
            </a:pPr>
            <a:r>
              <a:rPr lang="en-US" sz="2200" dirty="0" smtClean="0"/>
              <a:t>To reduce chance of resolution loss and increase power, consider </a:t>
            </a:r>
            <a:r>
              <a:rPr lang="en-US" sz="2200" u="sng" dirty="0" smtClean="0"/>
              <a:t>adding some padding</a:t>
            </a:r>
            <a:r>
              <a:rPr lang="en-US" sz="2200" dirty="0" smtClean="0"/>
              <a:t>: </a:t>
            </a:r>
          </a:p>
          <a:p>
            <a:pPr marL="1204913" lvl="2" indent="-290513" eaLnBrk="1" hangingPunct="1">
              <a:spcBef>
                <a:spcPct val="50000"/>
              </a:spcBef>
              <a:buClr>
                <a:srgbClr val="008000"/>
              </a:buClr>
              <a:buFont typeface="Wingdings" pitchFamily="2" charset="2"/>
              <a:buChar char="Ø"/>
              <a:defRPr/>
            </a:pPr>
            <a:r>
              <a:rPr lang="en-US" dirty="0" smtClean="0"/>
              <a:t>Whitcomb &amp; Oehlert “</a:t>
            </a:r>
            <a:r>
              <a:rPr lang="en-US" b="1" dirty="0" smtClean="0">
                <a:solidFill>
                  <a:srgbClr val="006600"/>
                </a:solidFill>
              </a:rPr>
              <a:t>MR4+2</a:t>
            </a:r>
            <a:r>
              <a:rPr lang="en-US" dirty="0" smtClean="0"/>
              <a:t>” designs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t/>
            </a:r>
            <a:br>
              <a:rPr lang="en-US" dirty="0" smtClean="0"/>
            </a:br>
            <a:r>
              <a:rPr lang="en-US" sz="2400" dirty="0" smtClean="0">
                <a:solidFill>
                  <a:schemeClr val="tx1"/>
                </a:solidFill>
              </a:rPr>
              <a:t>Screening Design</a:t>
            </a:r>
            <a:endParaRPr lang="en-US" sz="2400"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105</a:t>
            </a:fld>
            <a:endParaRPr lang="en-US"/>
          </a:p>
        </p:txBody>
      </p:sp>
      <p:sp>
        <p:nvSpPr>
          <p:cNvPr id="7" name="TextBox 6"/>
          <p:cNvSpPr txBox="1"/>
          <p:nvPr/>
        </p:nvSpPr>
        <p:spPr>
          <a:xfrm>
            <a:off x="5116961" y="1630680"/>
            <a:ext cx="3554599" cy="4493538"/>
          </a:xfrm>
          <a:prstGeom prst="rect">
            <a:avLst/>
          </a:prstGeom>
          <a:noFill/>
        </p:spPr>
        <p:txBody>
          <a:bodyPr wrap="square" rtlCol="0">
            <a:spAutoFit/>
          </a:bodyPr>
          <a:lstStyle/>
          <a:p>
            <a:r>
              <a:rPr lang="en-US" sz="2200" dirty="0" smtClean="0"/>
              <a:t>Now it is clear that only two main effects are active. Subject matter knowledge </a:t>
            </a:r>
            <a:r>
              <a:rPr lang="en-US" sz="2200" u="sng" dirty="0" smtClean="0"/>
              <a:t>suggests</a:t>
            </a:r>
            <a:r>
              <a:rPr lang="en-US" sz="2200" dirty="0" smtClean="0"/>
              <a:t> that the AB interaction is more likely than the other 2FIs seen via a right-click.</a:t>
            </a:r>
          </a:p>
          <a:p>
            <a:endParaRPr lang="en-US" sz="2200" dirty="0" smtClean="0"/>
          </a:p>
          <a:p>
            <a:endParaRPr lang="en-US" sz="2200" dirty="0" smtClean="0"/>
          </a:p>
          <a:p>
            <a:r>
              <a:rPr lang="en-US" sz="2200" i="1" dirty="0" smtClean="0">
                <a:solidFill>
                  <a:schemeClr val="accent2"/>
                </a:solidFill>
              </a:rPr>
              <a:t/>
            </a:r>
            <a:br>
              <a:rPr lang="en-US" sz="2200" i="1" dirty="0" smtClean="0">
                <a:solidFill>
                  <a:schemeClr val="accent2"/>
                </a:solidFill>
              </a:rPr>
            </a:br>
            <a:r>
              <a:rPr lang="en-US" sz="2200" i="1" dirty="0" smtClean="0">
                <a:solidFill>
                  <a:schemeClr val="accent2"/>
                </a:solidFill>
              </a:rPr>
              <a:t/>
            </a:r>
            <a:br>
              <a:rPr lang="en-US" sz="2200" i="1" dirty="0" smtClean="0">
                <a:solidFill>
                  <a:schemeClr val="accent2"/>
                </a:solidFill>
              </a:rPr>
            </a:br>
            <a:r>
              <a:rPr lang="en-US" sz="2200" i="1" dirty="0" smtClean="0">
                <a:solidFill>
                  <a:schemeClr val="accent2"/>
                </a:solidFill>
              </a:rPr>
              <a:t/>
            </a:r>
            <a:br>
              <a:rPr lang="en-US" sz="2200" i="1" dirty="0" smtClean="0">
                <a:solidFill>
                  <a:schemeClr val="accent2"/>
                </a:solidFill>
              </a:rPr>
            </a:br>
            <a:r>
              <a:rPr lang="en-US" sz="2200" i="1" dirty="0" smtClean="0">
                <a:solidFill>
                  <a:schemeClr val="accent2"/>
                </a:solidFill>
              </a:rPr>
              <a:t>On to </a:t>
            </a:r>
            <a:r>
              <a:rPr lang="en-US" sz="2200" i="1" dirty="0" smtClean="0">
                <a:solidFill>
                  <a:srgbClr val="C00000"/>
                </a:solidFill>
              </a:rPr>
              <a:t>characterization </a:t>
            </a:r>
            <a:r>
              <a:rPr lang="en-US" sz="2200" i="1" dirty="0" smtClean="0">
                <a:solidFill>
                  <a:schemeClr val="accent2"/>
                </a:solidFill>
              </a:rPr>
              <a:t>&gt;&gt;</a:t>
            </a:r>
            <a:endParaRPr lang="en-US" sz="2200" i="1" dirty="0">
              <a:solidFill>
                <a:schemeClr val="accent2"/>
              </a:solidFill>
            </a:endParaRPr>
          </a:p>
        </p:txBody>
      </p:sp>
      <p:pic>
        <p:nvPicPr>
          <p:cNvPr id="8"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pic>
        <p:nvPicPr>
          <p:cNvPr id="1044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3907" y="1493520"/>
            <a:ext cx="4793403" cy="42795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452" name="Picture 4"/>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76237" t="43333" r="13053" b="40833"/>
          <a:stretch/>
        </p:blipFill>
        <p:spPr bwMode="auto">
          <a:xfrm>
            <a:off x="5989320" y="4242911"/>
            <a:ext cx="1569720" cy="1304704"/>
          </a:xfrm>
          <a:prstGeom prst="rect">
            <a:avLst/>
          </a:prstGeom>
          <a:noFill/>
          <a:ln w="9525">
            <a:solidFill>
              <a:srgbClr val="FF0000"/>
            </a:solidFill>
            <a:prstDash val="sysDash"/>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17412" name="Slide Number Placeholder 5"/>
          <p:cNvSpPr>
            <a:spLocks noGrp="1"/>
          </p:cNvSpPr>
          <p:nvPr>
            <p:ph type="sldNum" sz="quarter" idx="12"/>
          </p:nvPr>
        </p:nvSpPr>
        <p:spPr>
          <a:noFill/>
        </p:spPr>
        <p:txBody>
          <a:bodyPr/>
          <a:lstStyle/>
          <a:p>
            <a:fld id="{8F1CE60E-9B5A-4850-9EBB-AC68F7C190C5}" type="slidenum">
              <a:rPr lang="en-US" smtClean="0">
                <a:latin typeface="Arial" charset="0"/>
              </a:rPr>
              <a:pPr/>
              <a:t>106</a:t>
            </a:fld>
            <a:endParaRPr lang="en-US" smtClean="0">
              <a:latin typeface="Arial" charset="0"/>
            </a:endParaRPr>
          </a:p>
        </p:txBody>
      </p:sp>
      <p:sp>
        <p:nvSpPr>
          <p:cNvPr id="17413" name="Rectangle 3"/>
          <p:cNvSpPr>
            <a:spLocks noGrp="1" noChangeArrowheads="1"/>
          </p:cNvSpPr>
          <p:nvPr>
            <p:ph type="body" idx="1"/>
          </p:nvPr>
        </p:nvSpPr>
        <p:spPr>
          <a:xfrm>
            <a:off x="990600" y="1828800"/>
            <a:ext cx="7696200" cy="2252312"/>
          </a:xfrm>
        </p:spPr>
        <p:txBody>
          <a:bodyPr/>
          <a:lstStyle/>
          <a:p>
            <a:pPr eaLnBrk="1" hangingPunct="1">
              <a:spcBef>
                <a:spcPct val="50000"/>
              </a:spcBef>
              <a:buFontTx/>
              <a:buNone/>
            </a:pPr>
            <a:r>
              <a:rPr lang="en-US" sz="2200" dirty="0" smtClean="0">
                <a:solidFill>
                  <a:schemeClr val="accent2"/>
                </a:solidFill>
              </a:rPr>
              <a:t>Summary:</a:t>
            </a:r>
          </a:p>
          <a:p>
            <a:pPr marL="914400" lvl="1" indent="-334963" eaLnBrk="1" hangingPunct="1">
              <a:spcBef>
                <a:spcPct val="50000"/>
              </a:spcBef>
              <a:buFontTx/>
              <a:buNone/>
            </a:pPr>
            <a:r>
              <a:rPr lang="en-US" sz="2200" dirty="0" smtClean="0">
                <a:solidFill>
                  <a:schemeClr val="accent2"/>
                </a:solidFill>
                <a:latin typeface="Wingdings" pitchFamily="2" charset="2"/>
              </a:rPr>
              <a:t></a:t>
            </a:r>
            <a:r>
              <a:rPr lang="en-US" sz="2200" dirty="0" smtClean="0">
                <a:solidFill>
                  <a:schemeClr val="accent2"/>
                </a:solidFill>
              </a:rPr>
              <a:t>	</a:t>
            </a:r>
            <a:r>
              <a:rPr lang="en-US" sz="2200" dirty="0" smtClean="0"/>
              <a:t>Correctly selected all main effects!</a:t>
            </a:r>
          </a:p>
          <a:p>
            <a:pPr marL="914400" lvl="1" indent="-334963" eaLnBrk="1" hangingPunct="1">
              <a:spcBef>
                <a:spcPct val="50000"/>
              </a:spcBef>
              <a:buFontTx/>
              <a:buNone/>
            </a:pPr>
            <a:r>
              <a:rPr lang="en-US" sz="2200" dirty="0" smtClean="0">
                <a:solidFill>
                  <a:schemeClr val="accent2"/>
                </a:solidFill>
                <a:latin typeface="Wingdings" pitchFamily="2" charset="2"/>
              </a:rPr>
              <a:t></a:t>
            </a:r>
            <a:r>
              <a:rPr lang="en-US" sz="2200" dirty="0" smtClean="0">
                <a:solidFill>
                  <a:schemeClr val="accent2"/>
                </a:solidFill>
              </a:rPr>
              <a:t>	</a:t>
            </a:r>
            <a:r>
              <a:rPr lang="en-US" sz="2200" dirty="0" smtClean="0"/>
              <a:t>In the presence of two-factor interactions, only designs of resolution IV (or higher) can ensure accurate screening.</a:t>
            </a:r>
          </a:p>
        </p:txBody>
      </p:sp>
      <p:sp>
        <p:nvSpPr>
          <p:cNvPr id="17414" name="Text Box 4"/>
          <p:cNvSpPr txBox="1">
            <a:spLocks noChangeArrowheads="1"/>
          </p:cNvSpPr>
          <p:nvPr/>
        </p:nvSpPr>
        <p:spPr bwMode="auto">
          <a:xfrm>
            <a:off x="1597025" y="4470935"/>
            <a:ext cx="5628464" cy="461665"/>
          </a:xfrm>
          <a:prstGeom prst="rect">
            <a:avLst/>
          </a:prstGeom>
          <a:noFill/>
          <a:ln w="9525" algn="ctr">
            <a:noFill/>
            <a:miter lim="800000"/>
            <a:headEnd/>
            <a:tailEnd/>
          </a:ln>
        </p:spPr>
        <p:txBody>
          <a:bodyPr wrap="none">
            <a:spAutoFit/>
          </a:bodyPr>
          <a:lstStyle/>
          <a:p>
            <a:pPr eaLnBrk="1" hangingPunct="1">
              <a:spcBef>
                <a:spcPct val="30000"/>
              </a:spcBef>
            </a:pPr>
            <a:r>
              <a:rPr lang="en-US" sz="2400" i="1" dirty="0">
                <a:solidFill>
                  <a:srgbClr val="CC0000"/>
                </a:solidFill>
              </a:rPr>
              <a:t>Use resolution IV designs for screening!</a:t>
            </a:r>
          </a:p>
        </p:txBody>
      </p:sp>
      <p:sp>
        <p:nvSpPr>
          <p:cNvPr id="17415" name="Rectangle 6"/>
          <p:cNvSpPr>
            <a:spLocks noGrp="1" noChangeArrowheads="1"/>
          </p:cNvSpPr>
          <p:nvPr>
            <p:ph type="title"/>
          </p:nvPr>
        </p:nvSpPr>
        <p:spPr/>
        <p:txBody>
          <a:bodyPr/>
          <a:lstStyle/>
          <a:p>
            <a:pPr eaLnBrk="1" hangingPunct="1"/>
            <a:r>
              <a:rPr lang="en-US" sz="2800" dirty="0" smtClean="0"/>
              <a:t>Screening in the Presence of 2FIs </a:t>
            </a:r>
            <a:r>
              <a:rPr lang="en-US" dirty="0" smtClean="0"/>
              <a:t/>
            </a:r>
            <a:br>
              <a:rPr lang="en-US" dirty="0" smtClean="0"/>
            </a:br>
            <a:r>
              <a:rPr lang="en-US" sz="2400" dirty="0" smtClean="0">
                <a:solidFill>
                  <a:schemeClr val="tx1"/>
                </a:solidFill>
              </a:rPr>
              <a:t>MR4+2 Design (8 factors in 18 runs)</a:t>
            </a:r>
          </a:p>
        </p:txBody>
      </p:sp>
      <p:pic>
        <p:nvPicPr>
          <p:cNvPr id="8" name="Picture 4" descr="j0214933"/>
          <p:cNvPicPr>
            <a:picLocks noChangeAspect="1" noChangeArrowheads="1"/>
          </p:cNvPicPr>
          <p:nvPr/>
        </p:nvPicPr>
        <p:blipFill>
          <a:blip r:embed="rId3" cstate="print"/>
          <a:srcRect/>
          <a:stretch>
            <a:fillRect/>
          </a:stretch>
        </p:blipFill>
        <p:spPr>
          <a:xfrm>
            <a:off x="7467600" y="1188720"/>
            <a:ext cx="1020717" cy="842328"/>
          </a:xfrm>
          <a:prstGeom prst="rect">
            <a:avLst/>
          </a:prstGeom>
          <a:solidFill>
            <a:schemeClr val="bg1"/>
          </a:solid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89679" y="1474072"/>
            <a:ext cx="3169399" cy="3534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890" name="Date Placeholder 3"/>
          <p:cNvSpPr>
            <a:spLocks noGrp="1"/>
          </p:cNvSpPr>
          <p:nvPr>
            <p:ph type="dt" sz="quarter" idx="10"/>
          </p:nvPr>
        </p:nvSpPr>
        <p:spPr>
          <a:noFill/>
        </p:spPr>
        <p:txBody>
          <a:bodyPr/>
          <a:lstStyle/>
          <a:p>
            <a:r>
              <a:rPr lang="en-US" smtClean="0">
                <a:latin typeface="Arial" charset="0"/>
              </a:rPr>
              <a:t>Response Surface Short Course - TFAWS</a:t>
            </a:r>
            <a:endParaRPr lang="en-US" dirty="0" smtClean="0">
              <a:latin typeface="Arial" charset="0"/>
            </a:endParaRPr>
          </a:p>
        </p:txBody>
      </p:sp>
      <p:sp>
        <p:nvSpPr>
          <p:cNvPr id="37891" name="Slide Number Placeholder 5"/>
          <p:cNvSpPr>
            <a:spLocks noGrp="1"/>
          </p:cNvSpPr>
          <p:nvPr>
            <p:ph type="sldNum" sz="quarter" idx="12"/>
          </p:nvPr>
        </p:nvSpPr>
        <p:spPr>
          <a:noFill/>
        </p:spPr>
        <p:txBody>
          <a:bodyPr/>
          <a:lstStyle/>
          <a:p>
            <a:fld id="{287D7EFB-6321-48B6-8589-7249BA94E2B3}" type="slidenum">
              <a:rPr lang="en-US" smtClean="0">
                <a:latin typeface="Arial" charset="0"/>
              </a:rPr>
              <a:pPr/>
              <a:t>107</a:t>
            </a:fld>
            <a:endParaRPr lang="en-US" dirty="0" smtClean="0">
              <a:latin typeface="Arial" charset="0"/>
            </a:endParaRPr>
          </a:p>
        </p:txBody>
      </p:sp>
      <p:sp>
        <p:nvSpPr>
          <p:cNvPr id="37894" name="Rectangle 8"/>
          <p:cNvSpPr>
            <a:spLocks noGrp="1" noChangeArrowheads="1"/>
          </p:cNvSpPr>
          <p:nvPr>
            <p:ph type="title"/>
          </p:nvPr>
        </p:nvSpPr>
        <p:spPr/>
        <p:txBody>
          <a:bodyPr/>
          <a:lstStyle/>
          <a:p>
            <a:pPr eaLnBrk="1" hangingPunct="1"/>
            <a:r>
              <a:rPr lang="en-US" smtClean="0"/>
              <a:t>Agenda Transition</a:t>
            </a:r>
          </a:p>
        </p:txBody>
      </p:sp>
      <p:sp>
        <p:nvSpPr>
          <p:cNvPr id="37895" name="Oval 12"/>
          <p:cNvSpPr>
            <a:spLocks noChangeArrowheads="1"/>
          </p:cNvSpPr>
          <p:nvPr/>
        </p:nvSpPr>
        <p:spPr bwMode="auto">
          <a:xfrm>
            <a:off x="6669451" y="2418896"/>
            <a:ext cx="1487487" cy="1292225"/>
          </a:xfrm>
          <a:prstGeom prst="ellipse">
            <a:avLst/>
          </a:prstGeom>
          <a:noFill/>
          <a:ln w="19050" algn="ctr">
            <a:solidFill>
              <a:srgbClr val="CC0000"/>
            </a:solidFill>
            <a:round/>
            <a:headEnd/>
            <a:tailEnd/>
          </a:ln>
        </p:spPr>
        <p:txBody>
          <a:bodyPr wrap="none" anchor="ctr"/>
          <a:lstStyle/>
          <a:p>
            <a:endParaRPr lang="en-US"/>
          </a:p>
        </p:txBody>
      </p:sp>
      <p:sp>
        <p:nvSpPr>
          <p:cNvPr id="8" name="Rectangle 7"/>
          <p:cNvSpPr/>
          <p:nvPr/>
        </p:nvSpPr>
        <p:spPr>
          <a:xfrm>
            <a:off x="994228" y="1701953"/>
            <a:ext cx="4811486" cy="2923877"/>
          </a:xfrm>
          <a:prstGeom prst="rect">
            <a:avLst/>
          </a:prstGeom>
        </p:spPr>
        <p:txBody>
          <a:bodyPr wrap="square">
            <a:spAutoFit/>
          </a:bodyPr>
          <a:lstStyle/>
          <a:p>
            <a:pPr marL="290513" indent="-290513">
              <a:lnSpc>
                <a:spcPct val="110000"/>
              </a:lnSpc>
              <a:spcBef>
                <a:spcPct val="50000"/>
              </a:spcBef>
              <a:buClr>
                <a:schemeClr val="accent2"/>
              </a:buClr>
              <a:buFont typeface="Wingdings" pitchFamily="2" charset="2"/>
              <a:buChar char="Ø"/>
            </a:pPr>
            <a:r>
              <a:rPr lang="en-US" sz="2000" dirty="0" smtClean="0"/>
              <a:t>Screening in the Presence of 2FIs</a:t>
            </a:r>
          </a:p>
          <a:p>
            <a:pPr marL="290513" indent="-290513">
              <a:lnSpc>
                <a:spcPct val="110000"/>
              </a:lnSpc>
              <a:spcBef>
                <a:spcPct val="50000"/>
              </a:spcBef>
              <a:buClr>
                <a:schemeClr val="accent2"/>
              </a:buClr>
              <a:buFont typeface="Wingdings" pitchFamily="2" charset="2"/>
              <a:buChar char="Ø"/>
            </a:pPr>
            <a:r>
              <a:rPr lang="en-US" sz="2000" b="1" dirty="0" smtClean="0">
                <a:solidFill>
                  <a:srgbClr val="C00000"/>
                </a:solidFill>
              </a:rPr>
              <a:t>Transition to characterization design</a:t>
            </a:r>
            <a:r>
              <a:rPr lang="en-US" sz="2000" dirty="0" smtClean="0"/>
              <a:t/>
            </a:r>
            <a:br>
              <a:rPr lang="en-US" sz="2000" dirty="0" smtClean="0"/>
            </a:br>
            <a:r>
              <a:rPr lang="en-US" sz="2000" b="1" dirty="0" smtClean="0">
                <a:solidFill>
                  <a:schemeClr val="accent6"/>
                </a:solidFill>
              </a:rPr>
              <a:t>Combine known factors with the vital few in a Res V design</a:t>
            </a:r>
          </a:p>
          <a:p>
            <a:pPr marL="282575" indent="-282575">
              <a:lnSpc>
                <a:spcPct val="110000"/>
              </a:lnSpc>
              <a:spcBef>
                <a:spcPct val="50000"/>
              </a:spcBef>
              <a:buClr>
                <a:schemeClr val="accent2"/>
              </a:buClr>
              <a:buFont typeface="Wingdings" pitchFamily="2" charset="2"/>
              <a:buChar char="Ø"/>
            </a:pPr>
            <a:r>
              <a:rPr lang="en-US" sz="2000" dirty="0" smtClean="0"/>
              <a:t>Transition to RSM design</a:t>
            </a:r>
          </a:p>
          <a:p>
            <a:pPr marL="282575" indent="-282575">
              <a:lnSpc>
                <a:spcPct val="110000"/>
              </a:lnSpc>
              <a:spcBef>
                <a:spcPct val="50000"/>
              </a:spcBef>
              <a:buClr>
                <a:schemeClr val="accent2"/>
              </a:buClr>
              <a:buFont typeface="Wingdings" pitchFamily="2" charset="2"/>
              <a:buChar char="Ø"/>
            </a:pPr>
            <a:r>
              <a:rPr lang="en-US" sz="2000" dirty="0" smtClean="0"/>
              <a:t>Confirmation</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43959" y="2037952"/>
            <a:ext cx="3169399" cy="3534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800" dirty="0" smtClean="0"/>
              <a:t>Arc Welding</a:t>
            </a:r>
            <a:r>
              <a:rPr lang="en-US" dirty="0" smtClean="0"/>
              <a:t/>
            </a:r>
            <a:br>
              <a:rPr lang="en-US" dirty="0" smtClean="0"/>
            </a:br>
            <a:r>
              <a:rPr lang="en-US" sz="2400" dirty="0" smtClean="0">
                <a:solidFill>
                  <a:schemeClr val="tx1"/>
                </a:solidFill>
              </a:rPr>
              <a:t>Screening to Characterization</a:t>
            </a:r>
            <a:endParaRPr lang="en-US" sz="2400" dirty="0"/>
          </a:p>
        </p:txBody>
      </p:sp>
      <p:sp>
        <p:nvSpPr>
          <p:cNvPr id="3" name="Content Placeholder 2"/>
          <p:cNvSpPr>
            <a:spLocks noGrp="1"/>
          </p:cNvSpPr>
          <p:nvPr>
            <p:ph idx="1"/>
          </p:nvPr>
        </p:nvSpPr>
        <p:spPr>
          <a:xfrm>
            <a:off x="990600" y="1726850"/>
            <a:ext cx="4763814" cy="4155473"/>
          </a:xfrm>
        </p:spPr>
        <p:txBody>
          <a:bodyPr/>
          <a:lstStyle/>
          <a:p>
            <a:pPr marL="0" indent="0">
              <a:buNone/>
            </a:pPr>
            <a:r>
              <a:rPr lang="en-US" sz="2200" dirty="0" smtClean="0"/>
              <a:t>Recall that two factors, </a:t>
            </a:r>
            <a:r>
              <a:rPr lang="en-US" sz="2200" dirty="0" smtClean="0">
                <a:solidFill>
                  <a:srgbClr val="FF0000"/>
                </a:solidFill>
              </a:rPr>
              <a:t>current</a:t>
            </a:r>
            <a:r>
              <a:rPr lang="en-US" sz="2200" dirty="0" smtClean="0"/>
              <a:t> </a:t>
            </a:r>
            <a:r>
              <a:rPr lang="en-US" sz="2200" dirty="0"/>
              <a:t>and </a:t>
            </a:r>
            <a:r>
              <a:rPr lang="en-US" sz="2200" dirty="0" smtClean="0">
                <a:solidFill>
                  <a:srgbClr val="FF0000"/>
                </a:solidFill>
              </a:rPr>
              <a:t>metal substrate</a:t>
            </a:r>
            <a:r>
              <a:rPr lang="en-US" sz="2200" dirty="0" smtClean="0"/>
              <a:t>, “known” to be important were set aside from the screening process.</a:t>
            </a:r>
            <a:endParaRPr lang="en-US" sz="2200" dirty="0"/>
          </a:p>
          <a:p>
            <a:pPr marL="0" indent="0">
              <a:buNone/>
            </a:pPr>
            <a:endParaRPr lang="en-US" sz="2200" dirty="0" smtClean="0"/>
          </a:p>
          <a:p>
            <a:pPr marL="0" indent="0">
              <a:buNone/>
            </a:pPr>
            <a:r>
              <a:rPr lang="en-US" sz="2200" dirty="0" smtClean="0"/>
              <a:t>Now we combine the two “known” factors with the two “vital few” factors discovered during screening and create a characterization design (Angle and substrate thickness.)</a:t>
            </a:r>
            <a:endParaRPr lang="en-US" sz="22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108</a:t>
            </a:fld>
            <a:endParaRPr lang="en-US" dirty="0"/>
          </a:p>
        </p:txBody>
      </p:sp>
      <p:sp>
        <p:nvSpPr>
          <p:cNvPr id="7" name="Oval 6"/>
          <p:cNvSpPr/>
          <p:nvPr/>
        </p:nvSpPr>
        <p:spPr bwMode="auto">
          <a:xfrm rot="20424455">
            <a:off x="6601303" y="1840088"/>
            <a:ext cx="1145222" cy="242789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9" name="Picture 4" descr="C:\Users\mark.STATEASE0\AppData\Local\Microsoft\Windows\Temporary Internet Files\Content.IE5\YW14FV3O\MP90040049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5"/>
          <p:cNvSpPr>
            <a:spLocks noGrp="1"/>
          </p:cNvSpPr>
          <p:nvPr>
            <p:ph type="dt" sz="quarter" idx="10"/>
          </p:nvPr>
        </p:nvSpPr>
        <p:spPr>
          <a:noFill/>
        </p:spPr>
        <p:txBody>
          <a:bodyPr/>
          <a:lstStyle/>
          <a:p>
            <a:r>
              <a:rPr lang="en-US" smtClean="0">
                <a:latin typeface="Arial" charset="0"/>
              </a:rPr>
              <a:t>Response Surface Short Course - TFAWS</a:t>
            </a:r>
            <a:endParaRPr lang="en-US" dirty="0" smtClean="0">
              <a:latin typeface="Arial" charset="0"/>
            </a:endParaRPr>
          </a:p>
        </p:txBody>
      </p:sp>
      <p:sp>
        <p:nvSpPr>
          <p:cNvPr id="4100" name="Slide Number Placeholder 7"/>
          <p:cNvSpPr>
            <a:spLocks noGrp="1"/>
          </p:cNvSpPr>
          <p:nvPr>
            <p:ph type="sldNum" sz="quarter" idx="12"/>
          </p:nvPr>
        </p:nvSpPr>
        <p:spPr>
          <a:noFill/>
        </p:spPr>
        <p:txBody>
          <a:bodyPr/>
          <a:lstStyle/>
          <a:p>
            <a:fld id="{C6F6D935-AF54-40C6-A2B5-1B0D2F38AD1E}" type="slidenum">
              <a:rPr lang="en-US" smtClean="0">
                <a:latin typeface="Arial" charset="0"/>
              </a:rPr>
              <a:pPr/>
              <a:t>109</a:t>
            </a:fld>
            <a:endParaRPr lang="en-US" smtClean="0">
              <a:latin typeface="Arial" charset="0"/>
            </a:endParaRPr>
          </a:p>
        </p:txBody>
      </p:sp>
      <p:sp>
        <p:nvSpPr>
          <p:cNvPr id="4101" name="Rectangle 2"/>
          <p:cNvSpPr>
            <a:spLocks noGrp="1" noChangeArrowheads="1"/>
          </p:cNvSpPr>
          <p:nvPr>
            <p:ph type="title"/>
          </p:nvPr>
        </p:nvSpPr>
        <p:spPr/>
        <p:txBody>
          <a:bodyPr/>
          <a:lstStyle/>
          <a:p>
            <a:pPr eaLnBrk="1" hangingPunct="1"/>
            <a:r>
              <a:rPr lang="en-US" sz="2800" dirty="0" smtClean="0"/>
              <a:t>Center Points in Factorial Designs</a:t>
            </a:r>
          </a:p>
        </p:txBody>
      </p:sp>
      <p:sp>
        <p:nvSpPr>
          <p:cNvPr id="351235" name="Rectangle 3"/>
          <p:cNvSpPr>
            <a:spLocks noGrp="1" noChangeArrowheads="1"/>
          </p:cNvSpPr>
          <p:nvPr>
            <p:ph type="body" sz="half" idx="1"/>
          </p:nvPr>
        </p:nvSpPr>
        <p:spPr>
          <a:xfrm>
            <a:off x="929640" y="2221911"/>
            <a:ext cx="7620000" cy="3124200"/>
          </a:xfrm>
        </p:spPr>
        <p:txBody>
          <a:bodyPr/>
          <a:lstStyle/>
          <a:p>
            <a:pPr marL="350838" indent="-350838" algn="just" eaLnBrk="1" hangingPunct="1">
              <a:spcBef>
                <a:spcPct val="50000"/>
              </a:spcBef>
              <a:buFontTx/>
              <a:buNone/>
            </a:pPr>
            <a:r>
              <a:rPr lang="en-US" sz="2200" dirty="0" smtClean="0">
                <a:solidFill>
                  <a:schemeClr val="accent2"/>
                </a:solidFill>
              </a:rPr>
              <a:t>Why add center points</a:t>
            </a:r>
            <a:r>
              <a:rPr lang="en-US" sz="2200" dirty="0" smtClean="0"/>
              <a:t>:</a:t>
            </a:r>
          </a:p>
          <a:p>
            <a:pPr marL="808038" lvl="1" indent="-342900" algn="just" eaLnBrk="1" hangingPunct="1">
              <a:spcBef>
                <a:spcPct val="50000"/>
              </a:spcBef>
            </a:pPr>
            <a:r>
              <a:rPr lang="en-US" sz="2200" dirty="0" smtClean="0"/>
              <a:t>By looking at the difference between the average of the center points and the average of the factorial design points, you get an indication of curvature.</a:t>
            </a:r>
          </a:p>
          <a:p>
            <a:pPr marL="808038" lvl="1" indent="-342900" algn="just" eaLnBrk="1" hangingPunct="1">
              <a:spcBef>
                <a:spcPct val="50000"/>
              </a:spcBef>
            </a:pPr>
            <a:r>
              <a:rPr lang="en-US" sz="2200" dirty="0" smtClean="0"/>
              <a:t>Replicating the center point gives an estimate of pure error.</a:t>
            </a:r>
          </a:p>
        </p:txBody>
      </p:sp>
      <p:sp>
        <p:nvSpPr>
          <p:cNvPr id="4103" name="Rectangle 4"/>
          <p:cNvSpPr>
            <a:spLocks noChangeArrowheads="1"/>
          </p:cNvSpPr>
          <p:nvPr/>
        </p:nvSpPr>
        <p:spPr bwMode="auto">
          <a:xfrm>
            <a:off x="0" y="1371600"/>
            <a:ext cx="9144000" cy="0"/>
          </a:xfrm>
          <a:prstGeom prst="rect">
            <a:avLst/>
          </a:prstGeom>
          <a:noFill/>
          <a:ln w="9525" algn="ctr">
            <a:noFill/>
            <a:miter lim="800000"/>
            <a:headEnd/>
            <a:tailEnd/>
          </a:ln>
        </p:spPr>
        <p:txBody>
          <a:bodyPr wrap="none" anchor="ctr">
            <a:spAutoFit/>
          </a:bodyPr>
          <a:lstStyle/>
          <a:p>
            <a:pPr eaLnBrk="0" hangingPunct="0"/>
            <a:endParaRPr lang="en-US"/>
          </a:p>
        </p:txBody>
      </p:sp>
      <p:grpSp>
        <p:nvGrpSpPr>
          <p:cNvPr id="2" name="Group 351270"/>
          <p:cNvGrpSpPr/>
          <p:nvPr/>
        </p:nvGrpSpPr>
        <p:grpSpPr>
          <a:xfrm>
            <a:off x="7076780" y="1451416"/>
            <a:ext cx="1213780" cy="1124144"/>
            <a:chOff x="3776660" y="1416844"/>
            <a:chExt cx="1562102" cy="1627186"/>
          </a:xfrm>
        </p:grpSpPr>
        <p:cxnSp>
          <p:nvCxnSpPr>
            <p:cNvPr id="351265" name="Straight Connector 351264"/>
            <p:cNvCxnSpPr>
              <a:stCxn id="156679" idx="5"/>
              <a:endCxn id="156699" idx="1"/>
            </p:cNvCxnSpPr>
            <p:nvPr/>
          </p:nvCxnSpPr>
          <p:spPr bwMode="auto">
            <a:xfrm flipV="1">
              <a:off x="4242858" y="2513807"/>
              <a:ext cx="1005417" cy="5002"/>
            </a:xfrm>
            <a:prstGeom prst="line">
              <a:avLst/>
            </a:prstGeom>
            <a:gradFill rotWithShape="1">
              <a:gsLst>
                <a:gs pos="0">
                  <a:schemeClr val="bg1"/>
                </a:gs>
                <a:gs pos="100000">
                  <a:schemeClr val="accent1"/>
                </a:gs>
              </a:gsLst>
              <a:lin ang="5400000" scaled="1"/>
            </a:gradFill>
            <a:ln w="3175" cap="flat" cmpd="sng" algn="ctr">
              <a:solidFill>
                <a:schemeClr val="tx1"/>
              </a:solidFill>
              <a:prstDash val="sysDash"/>
              <a:round/>
              <a:headEnd type="none" w="med" len="med"/>
              <a:tailEnd type="none" w="med" len="med"/>
            </a:ln>
            <a:effectLst/>
          </p:spPr>
        </p:cxnSp>
        <p:cxnSp>
          <p:nvCxnSpPr>
            <p:cNvPr id="351267" name="Straight Connector 351266"/>
            <p:cNvCxnSpPr>
              <a:stCxn id="4104" idx="4"/>
              <a:endCxn id="156696" idx="4"/>
            </p:cNvCxnSpPr>
            <p:nvPr/>
          </p:nvCxnSpPr>
          <p:spPr bwMode="auto">
            <a:xfrm flipH="1">
              <a:off x="4238625" y="1512094"/>
              <a:ext cx="9525" cy="1006475"/>
            </a:xfrm>
            <a:prstGeom prst="line">
              <a:avLst/>
            </a:prstGeom>
            <a:gradFill rotWithShape="1">
              <a:gsLst>
                <a:gs pos="0">
                  <a:schemeClr val="bg1"/>
                </a:gs>
                <a:gs pos="100000">
                  <a:schemeClr val="accent1"/>
                </a:gs>
              </a:gsLst>
              <a:lin ang="5400000" scaled="1"/>
            </a:gradFill>
            <a:ln w="3175" cap="flat" cmpd="sng" algn="ctr">
              <a:solidFill>
                <a:schemeClr val="tx1"/>
              </a:solidFill>
              <a:prstDash val="sysDash"/>
              <a:round/>
              <a:headEnd type="none" w="med" len="med"/>
              <a:tailEnd type="none" w="med" len="med"/>
            </a:ln>
            <a:effectLst/>
          </p:spPr>
        </p:cxnSp>
        <p:sp>
          <p:nvSpPr>
            <p:cNvPr id="156679" name="Freeform 105"/>
            <p:cNvSpPr>
              <a:spLocks noEditPoints="1"/>
            </p:cNvSpPr>
            <p:nvPr/>
          </p:nvSpPr>
          <p:spPr bwMode="auto">
            <a:xfrm>
              <a:off x="4152900" y="2429669"/>
              <a:ext cx="174625" cy="173037"/>
            </a:xfrm>
            <a:custGeom>
              <a:avLst/>
              <a:gdLst>
                <a:gd name="T0" fmla="*/ 33 w 33"/>
                <a:gd name="T1" fmla="*/ 17 h 33"/>
                <a:gd name="T2" fmla="*/ 17 w 33"/>
                <a:gd name="T3" fmla="*/ 33 h 33"/>
                <a:gd name="T4" fmla="*/ 0 w 33"/>
                <a:gd name="T5" fmla="*/ 17 h 33"/>
                <a:gd name="T6" fmla="*/ 17 w 33"/>
                <a:gd name="T7" fmla="*/ 0 h 33"/>
                <a:gd name="T8" fmla="*/ 33 w 33"/>
                <a:gd name="T9" fmla="*/ 17 h 33"/>
                <a:gd name="T10" fmla="*/ 17 w 33"/>
                <a:gd name="T11" fmla="*/ 17 h 33"/>
              </a:gdLst>
              <a:ahLst/>
              <a:cxnLst>
                <a:cxn ang="0">
                  <a:pos x="T0" y="T1"/>
                </a:cxn>
                <a:cxn ang="0">
                  <a:pos x="T2" y="T3"/>
                </a:cxn>
                <a:cxn ang="0">
                  <a:pos x="T4" y="T5"/>
                </a:cxn>
                <a:cxn ang="0">
                  <a:pos x="T6" y="T7"/>
                </a:cxn>
                <a:cxn ang="0">
                  <a:pos x="T8" y="T9"/>
                </a:cxn>
                <a:cxn ang="0">
                  <a:pos x="T10" y="T11"/>
                </a:cxn>
              </a:cxnLst>
              <a:rect l="0" t="0" r="r" b="b"/>
              <a:pathLst>
                <a:path w="33" h="33">
                  <a:moveTo>
                    <a:pt x="33" y="17"/>
                  </a:moveTo>
                  <a:cubicBezTo>
                    <a:pt x="33" y="25"/>
                    <a:pt x="25" y="33"/>
                    <a:pt x="17" y="33"/>
                  </a:cubicBezTo>
                  <a:cubicBezTo>
                    <a:pt x="8" y="33"/>
                    <a:pt x="0" y="25"/>
                    <a:pt x="0" y="17"/>
                  </a:cubicBezTo>
                  <a:cubicBezTo>
                    <a:pt x="0" y="8"/>
                    <a:pt x="8" y="0"/>
                    <a:pt x="17" y="0"/>
                  </a:cubicBezTo>
                  <a:cubicBezTo>
                    <a:pt x="25" y="0"/>
                    <a:pt x="33" y="8"/>
                    <a:pt x="33" y="17"/>
                  </a:cubicBezTo>
                  <a:moveTo>
                    <a:pt x="17" y="17"/>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reeform 12"/>
            <p:cNvSpPr>
              <a:spLocks/>
            </p:cNvSpPr>
            <p:nvPr/>
          </p:nvSpPr>
          <p:spPr bwMode="auto">
            <a:xfrm>
              <a:off x="4238625" y="1500982"/>
              <a:ext cx="9525" cy="6350"/>
            </a:xfrm>
            <a:custGeom>
              <a:avLst/>
              <a:gdLst>
                <a:gd name="T0" fmla="*/ 6 w 6"/>
                <a:gd name="T1" fmla="*/ 4 h 4"/>
                <a:gd name="T2" fmla="*/ 6 w 6"/>
                <a:gd name="T3" fmla="*/ 0 h 4"/>
                <a:gd name="T4" fmla="*/ 3 w 6"/>
                <a:gd name="T5" fmla="*/ 0 h 4"/>
                <a:gd name="T6" fmla="*/ 0 w 6"/>
                <a:gd name="T7" fmla="*/ 0 h 4"/>
                <a:gd name="T8" fmla="*/ 0 w 6"/>
                <a:gd name="T9" fmla="*/ 4 h 4"/>
                <a:gd name="T10" fmla="*/ 6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6" y="4"/>
                  </a:moveTo>
                  <a:lnTo>
                    <a:pt x="6" y="0"/>
                  </a:lnTo>
                  <a:lnTo>
                    <a:pt x="3" y="0"/>
                  </a:lnTo>
                  <a:lnTo>
                    <a:pt x="0" y="0"/>
                  </a:lnTo>
                  <a:lnTo>
                    <a:pt x="0" y="4"/>
                  </a:lnTo>
                  <a:lnTo>
                    <a:pt x="6" y="4"/>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13"/>
            <p:cNvSpPr>
              <a:spLocks noChangeArrowheads="1"/>
            </p:cNvSpPr>
            <p:nvPr/>
          </p:nvSpPr>
          <p:spPr bwMode="auto">
            <a:xfrm>
              <a:off x="4238625" y="1507332"/>
              <a:ext cx="9525" cy="57150"/>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4"/>
            <p:cNvSpPr>
              <a:spLocks/>
            </p:cNvSpPr>
            <p:nvPr/>
          </p:nvSpPr>
          <p:spPr bwMode="auto">
            <a:xfrm>
              <a:off x="4238625" y="1564482"/>
              <a:ext cx="9525" cy="6350"/>
            </a:xfrm>
            <a:custGeom>
              <a:avLst/>
              <a:gdLst>
                <a:gd name="T0" fmla="*/ 0 w 6"/>
                <a:gd name="T1" fmla="*/ 0 h 4"/>
                <a:gd name="T2" fmla="*/ 0 w 6"/>
                <a:gd name="T3" fmla="*/ 4 h 4"/>
                <a:gd name="T4" fmla="*/ 3 w 6"/>
                <a:gd name="T5" fmla="*/ 4 h 4"/>
                <a:gd name="T6" fmla="*/ 6 w 6"/>
                <a:gd name="T7" fmla="*/ 4 h 4"/>
                <a:gd name="T8" fmla="*/ 6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lnTo>
                    <a:pt x="0" y="4"/>
                  </a:lnTo>
                  <a:lnTo>
                    <a:pt x="3" y="4"/>
                  </a:lnTo>
                  <a:lnTo>
                    <a:pt x="6" y="4"/>
                  </a:lnTo>
                  <a:lnTo>
                    <a:pt x="6" y="0"/>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p:cNvSpPr>
            <p:nvPr/>
          </p:nvSpPr>
          <p:spPr bwMode="auto">
            <a:xfrm>
              <a:off x="4238625" y="2518569"/>
              <a:ext cx="9525" cy="6350"/>
            </a:xfrm>
            <a:custGeom>
              <a:avLst/>
              <a:gdLst>
                <a:gd name="T0" fmla="*/ 0 w 6"/>
                <a:gd name="T1" fmla="*/ 0 h 4"/>
                <a:gd name="T2" fmla="*/ 0 w 6"/>
                <a:gd name="T3" fmla="*/ 0 h 4"/>
                <a:gd name="T4" fmla="*/ 3 w 6"/>
                <a:gd name="T5" fmla="*/ 4 h 4"/>
                <a:gd name="T6" fmla="*/ 6 w 6"/>
                <a:gd name="T7" fmla="*/ 0 h 4"/>
                <a:gd name="T8" fmla="*/ 6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lnTo>
                    <a:pt x="0" y="0"/>
                  </a:lnTo>
                  <a:lnTo>
                    <a:pt x="3" y="4"/>
                  </a:lnTo>
                  <a:lnTo>
                    <a:pt x="6" y="0"/>
                  </a:lnTo>
                  <a:lnTo>
                    <a:pt x="6" y="0"/>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32" name="Freeform 40"/>
            <p:cNvSpPr>
              <a:spLocks/>
            </p:cNvSpPr>
            <p:nvPr/>
          </p:nvSpPr>
          <p:spPr bwMode="auto">
            <a:xfrm>
              <a:off x="5248275" y="2518569"/>
              <a:ext cx="11113" cy="6350"/>
            </a:xfrm>
            <a:custGeom>
              <a:avLst/>
              <a:gdLst>
                <a:gd name="T0" fmla="*/ 0 w 7"/>
                <a:gd name="T1" fmla="*/ 0 h 4"/>
                <a:gd name="T2" fmla="*/ 0 w 7"/>
                <a:gd name="T3" fmla="*/ 4 h 4"/>
                <a:gd name="T4" fmla="*/ 4 w 7"/>
                <a:gd name="T5" fmla="*/ 4 h 4"/>
                <a:gd name="T6" fmla="*/ 7 w 7"/>
                <a:gd name="T7" fmla="*/ 4 h 4"/>
                <a:gd name="T8" fmla="*/ 7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lnTo>
                    <a:pt x="0" y="4"/>
                  </a:lnTo>
                  <a:lnTo>
                    <a:pt x="4" y="4"/>
                  </a:lnTo>
                  <a:lnTo>
                    <a:pt x="7" y="4"/>
                  </a:lnTo>
                  <a:lnTo>
                    <a:pt x="7" y="0"/>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33" name="Freeform 41"/>
            <p:cNvSpPr>
              <a:spLocks/>
            </p:cNvSpPr>
            <p:nvPr/>
          </p:nvSpPr>
          <p:spPr bwMode="auto">
            <a:xfrm>
              <a:off x="5248275" y="1500982"/>
              <a:ext cx="11113" cy="1017587"/>
            </a:xfrm>
            <a:custGeom>
              <a:avLst/>
              <a:gdLst>
                <a:gd name="T0" fmla="*/ 4 w 7"/>
                <a:gd name="T1" fmla="*/ 0 h 641"/>
                <a:gd name="T2" fmla="*/ 0 w 7"/>
                <a:gd name="T3" fmla="*/ 4 h 641"/>
                <a:gd name="T4" fmla="*/ 0 w 7"/>
                <a:gd name="T5" fmla="*/ 641 h 641"/>
                <a:gd name="T6" fmla="*/ 7 w 7"/>
                <a:gd name="T7" fmla="*/ 641 h 641"/>
                <a:gd name="T8" fmla="*/ 7 w 7"/>
                <a:gd name="T9" fmla="*/ 4 h 641"/>
                <a:gd name="T10" fmla="*/ 4 w 7"/>
                <a:gd name="T11" fmla="*/ 0 h 641"/>
                <a:gd name="T12" fmla="*/ 7 w 7"/>
                <a:gd name="T13" fmla="*/ 4 h 641"/>
                <a:gd name="T14" fmla="*/ 7 w 7"/>
                <a:gd name="T15" fmla="*/ 0 h 641"/>
                <a:gd name="T16" fmla="*/ 4 w 7"/>
                <a:gd name="T17" fmla="*/ 0 h 641"/>
                <a:gd name="T18" fmla="*/ 0 w 7"/>
                <a:gd name="T19" fmla="*/ 0 h 641"/>
                <a:gd name="T20" fmla="*/ 0 w 7"/>
                <a:gd name="T21" fmla="*/ 4 h 641"/>
                <a:gd name="T22" fmla="*/ 4 w 7"/>
                <a:gd name="T23"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41">
                  <a:moveTo>
                    <a:pt x="4" y="0"/>
                  </a:moveTo>
                  <a:lnTo>
                    <a:pt x="0" y="4"/>
                  </a:lnTo>
                  <a:lnTo>
                    <a:pt x="0" y="641"/>
                  </a:lnTo>
                  <a:lnTo>
                    <a:pt x="7" y="641"/>
                  </a:lnTo>
                  <a:lnTo>
                    <a:pt x="7" y="4"/>
                  </a:lnTo>
                  <a:lnTo>
                    <a:pt x="4" y="0"/>
                  </a:lnTo>
                  <a:lnTo>
                    <a:pt x="7" y="4"/>
                  </a:lnTo>
                  <a:lnTo>
                    <a:pt x="7" y="0"/>
                  </a:lnTo>
                  <a:lnTo>
                    <a:pt x="4" y="0"/>
                  </a:lnTo>
                  <a:lnTo>
                    <a:pt x="0" y="0"/>
                  </a:lnTo>
                  <a:lnTo>
                    <a:pt x="0" y="4"/>
                  </a:lnTo>
                  <a:lnTo>
                    <a:pt x="4"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34" name="Rectangle 42"/>
            <p:cNvSpPr>
              <a:spLocks noChangeArrowheads="1"/>
            </p:cNvSpPr>
            <p:nvPr/>
          </p:nvSpPr>
          <p:spPr bwMode="auto">
            <a:xfrm>
              <a:off x="5254625" y="15009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36" name="Freeform 43"/>
            <p:cNvSpPr>
              <a:spLocks/>
            </p:cNvSpPr>
            <p:nvPr/>
          </p:nvSpPr>
          <p:spPr bwMode="auto">
            <a:xfrm>
              <a:off x="5254625"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37" name="Freeform 44"/>
            <p:cNvSpPr>
              <a:spLocks/>
            </p:cNvSpPr>
            <p:nvPr/>
          </p:nvSpPr>
          <p:spPr bwMode="auto">
            <a:xfrm>
              <a:off x="5254625"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38" name="Freeform 45"/>
            <p:cNvSpPr>
              <a:spLocks/>
            </p:cNvSpPr>
            <p:nvPr/>
          </p:nvSpPr>
          <p:spPr bwMode="auto">
            <a:xfrm>
              <a:off x="4238625" y="1500982"/>
              <a:ext cx="1016000" cy="11112"/>
            </a:xfrm>
            <a:custGeom>
              <a:avLst/>
              <a:gdLst>
                <a:gd name="T0" fmla="*/ 3 w 640"/>
                <a:gd name="T1" fmla="*/ 7 h 7"/>
                <a:gd name="T2" fmla="*/ 3 w 640"/>
                <a:gd name="T3" fmla="*/ 7 h 7"/>
                <a:gd name="T4" fmla="*/ 640 w 640"/>
                <a:gd name="T5" fmla="*/ 7 h 7"/>
                <a:gd name="T6" fmla="*/ 640 w 640"/>
                <a:gd name="T7" fmla="*/ 0 h 7"/>
                <a:gd name="T8" fmla="*/ 3 w 640"/>
                <a:gd name="T9" fmla="*/ 0 h 7"/>
                <a:gd name="T10" fmla="*/ 3 w 640"/>
                <a:gd name="T11" fmla="*/ 7 h 7"/>
                <a:gd name="T12" fmla="*/ 3 w 640"/>
                <a:gd name="T13" fmla="*/ 0 h 7"/>
                <a:gd name="T14" fmla="*/ 0 w 640"/>
                <a:gd name="T15" fmla="*/ 0 h 7"/>
                <a:gd name="T16" fmla="*/ 0 w 640"/>
                <a:gd name="T17" fmla="*/ 4 h 7"/>
                <a:gd name="T18" fmla="*/ 0 w 640"/>
                <a:gd name="T19" fmla="*/ 7 h 7"/>
                <a:gd name="T20" fmla="*/ 3 w 64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0" h="7">
                  <a:moveTo>
                    <a:pt x="3" y="7"/>
                  </a:moveTo>
                  <a:lnTo>
                    <a:pt x="3" y="7"/>
                  </a:lnTo>
                  <a:lnTo>
                    <a:pt x="640" y="7"/>
                  </a:lnTo>
                  <a:lnTo>
                    <a:pt x="640" y="0"/>
                  </a:lnTo>
                  <a:lnTo>
                    <a:pt x="3" y="0"/>
                  </a:lnTo>
                  <a:lnTo>
                    <a:pt x="3" y="7"/>
                  </a:lnTo>
                  <a:lnTo>
                    <a:pt x="3" y="0"/>
                  </a:lnTo>
                  <a:lnTo>
                    <a:pt x="0" y="0"/>
                  </a:lnTo>
                  <a:lnTo>
                    <a:pt x="0" y="4"/>
                  </a:lnTo>
                  <a:lnTo>
                    <a:pt x="0" y="7"/>
                  </a:lnTo>
                  <a:lnTo>
                    <a:pt x="3"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39" name="Rectangle 46"/>
            <p:cNvSpPr>
              <a:spLocks noChangeArrowheads="1"/>
            </p:cNvSpPr>
            <p:nvPr/>
          </p:nvSpPr>
          <p:spPr bwMode="auto">
            <a:xfrm>
              <a:off x="4243387" y="15009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40" name="Freeform 47"/>
            <p:cNvSpPr>
              <a:spLocks/>
            </p:cNvSpPr>
            <p:nvPr/>
          </p:nvSpPr>
          <p:spPr bwMode="auto">
            <a:xfrm>
              <a:off x="4243387"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41" name="Freeform 48"/>
            <p:cNvSpPr>
              <a:spLocks noEditPoints="1"/>
            </p:cNvSpPr>
            <p:nvPr/>
          </p:nvSpPr>
          <p:spPr bwMode="auto">
            <a:xfrm>
              <a:off x="4152900" y="1416844"/>
              <a:ext cx="174625" cy="174625"/>
            </a:xfrm>
            <a:custGeom>
              <a:avLst/>
              <a:gdLst>
                <a:gd name="T0" fmla="*/ 33 w 33"/>
                <a:gd name="T1" fmla="*/ 17 h 33"/>
                <a:gd name="T2" fmla="*/ 17 w 33"/>
                <a:gd name="T3" fmla="*/ 33 h 33"/>
                <a:gd name="T4" fmla="*/ 0 w 33"/>
                <a:gd name="T5" fmla="*/ 17 h 33"/>
                <a:gd name="T6" fmla="*/ 17 w 33"/>
                <a:gd name="T7" fmla="*/ 0 h 33"/>
                <a:gd name="T8" fmla="*/ 33 w 33"/>
                <a:gd name="T9" fmla="*/ 17 h 33"/>
                <a:gd name="T10" fmla="*/ 17 w 33"/>
                <a:gd name="T11" fmla="*/ 17 h 33"/>
              </a:gdLst>
              <a:ahLst/>
              <a:cxnLst>
                <a:cxn ang="0">
                  <a:pos x="T0" y="T1"/>
                </a:cxn>
                <a:cxn ang="0">
                  <a:pos x="T2" y="T3"/>
                </a:cxn>
                <a:cxn ang="0">
                  <a:pos x="T4" y="T5"/>
                </a:cxn>
                <a:cxn ang="0">
                  <a:pos x="T6" y="T7"/>
                </a:cxn>
                <a:cxn ang="0">
                  <a:pos x="T8" y="T9"/>
                </a:cxn>
                <a:cxn ang="0">
                  <a:pos x="T10" y="T11"/>
                </a:cxn>
              </a:cxnLst>
              <a:rect l="0" t="0" r="r" b="b"/>
              <a:pathLst>
                <a:path w="33" h="33">
                  <a:moveTo>
                    <a:pt x="33" y="17"/>
                  </a:moveTo>
                  <a:cubicBezTo>
                    <a:pt x="33" y="25"/>
                    <a:pt x="25" y="33"/>
                    <a:pt x="17" y="33"/>
                  </a:cubicBezTo>
                  <a:cubicBezTo>
                    <a:pt x="8" y="33"/>
                    <a:pt x="0" y="25"/>
                    <a:pt x="0" y="17"/>
                  </a:cubicBezTo>
                  <a:cubicBezTo>
                    <a:pt x="0" y="8"/>
                    <a:pt x="8" y="0"/>
                    <a:pt x="17" y="0"/>
                  </a:cubicBezTo>
                  <a:cubicBezTo>
                    <a:pt x="25" y="0"/>
                    <a:pt x="33" y="8"/>
                    <a:pt x="33" y="17"/>
                  </a:cubicBezTo>
                  <a:moveTo>
                    <a:pt x="17" y="17"/>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42" name="Freeform 49"/>
            <p:cNvSpPr>
              <a:spLocks noEditPoints="1"/>
            </p:cNvSpPr>
            <p:nvPr/>
          </p:nvSpPr>
          <p:spPr bwMode="auto">
            <a:xfrm>
              <a:off x="5164137" y="1416844"/>
              <a:ext cx="174625" cy="174625"/>
            </a:xfrm>
            <a:custGeom>
              <a:avLst/>
              <a:gdLst>
                <a:gd name="T0" fmla="*/ 33 w 33"/>
                <a:gd name="T1" fmla="*/ 17 h 33"/>
                <a:gd name="T2" fmla="*/ 16 w 33"/>
                <a:gd name="T3" fmla="*/ 33 h 33"/>
                <a:gd name="T4" fmla="*/ 0 w 33"/>
                <a:gd name="T5" fmla="*/ 17 h 33"/>
                <a:gd name="T6" fmla="*/ 16 w 33"/>
                <a:gd name="T7" fmla="*/ 0 h 33"/>
                <a:gd name="T8" fmla="*/ 33 w 33"/>
                <a:gd name="T9" fmla="*/ 17 h 33"/>
                <a:gd name="T10" fmla="*/ 16 w 33"/>
                <a:gd name="T11" fmla="*/ 17 h 33"/>
              </a:gdLst>
              <a:ahLst/>
              <a:cxnLst>
                <a:cxn ang="0">
                  <a:pos x="T0" y="T1"/>
                </a:cxn>
                <a:cxn ang="0">
                  <a:pos x="T2" y="T3"/>
                </a:cxn>
                <a:cxn ang="0">
                  <a:pos x="T4" y="T5"/>
                </a:cxn>
                <a:cxn ang="0">
                  <a:pos x="T6" y="T7"/>
                </a:cxn>
                <a:cxn ang="0">
                  <a:pos x="T8" y="T9"/>
                </a:cxn>
                <a:cxn ang="0">
                  <a:pos x="T10" y="T11"/>
                </a:cxn>
              </a:cxnLst>
              <a:rect l="0" t="0" r="r" b="b"/>
              <a:pathLst>
                <a:path w="33" h="33">
                  <a:moveTo>
                    <a:pt x="33" y="17"/>
                  </a:moveTo>
                  <a:cubicBezTo>
                    <a:pt x="33" y="25"/>
                    <a:pt x="25" y="33"/>
                    <a:pt x="16" y="33"/>
                  </a:cubicBezTo>
                  <a:cubicBezTo>
                    <a:pt x="8" y="33"/>
                    <a:pt x="0" y="25"/>
                    <a:pt x="0" y="17"/>
                  </a:cubicBezTo>
                  <a:cubicBezTo>
                    <a:pt x="0" y="8"/>
                    <a:pt x="8" y="0"/>
                    <a:pt x="16" y="0"/>
                  </a:cubicBezTo>
                  <a:cubicBezTo>
                    <a:pt x="25" y="0"/>
                    <a:pt x="33" y="8"/>
                    <a:pt x="33" y="17"/>
                  </a:cubicBezTo>
                  <a:moveTo>
                    <a:pt x="16" y="17"/>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43" name="Freeform 50"/>
            <p:cNvSpPr>
              <a:spLocks/>
            </p:cNvSpPr>
            <p:nvPr/>
          </p:nvSpPr>
          <p:spPr bwMode="auto">
            <a:xfrm>
              <a:off x="3884612" y="1907382"/>
              <a:ext cx="11113" cy="4762"/>
            </a:xfrm>
            <a:custGeom>
              <a:avLst/>
              <a:gdLst>
                <a:gd name="T0" fmla="*/ 7 w 7"/>
                <a:gd name="T1" fmla="*/ 3 h 3"/>
                <a:gd name="T2" fmla="*/ 7 w 7"/>
                <a:gd name="T3" fmla="*/ 0 h 3"/>
                <a:gd name="T4" fmla="*/ 4 w 7"/>
                <a:gd name="T5" fmla="*/ 0 h 3"/>
                <a:gd name="T6" fmla="*/ 0 w 7"/>
                <a:gd name="T7" fmla="*/ 0 h 3"/>
                <a:gd name="T8" fmla="*/ 0 w 7"/>
                <a:gd name="T9" fmla="*/ 3 h 3"/>
                <a:gd name="T10" fmla="*/ 7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7" y="3"/>
                  </a:moveTo>
                  <a:lnTo>
                    <a:pt x="7" y="0"/>
                  </a:lnTo>
                  <a:lnTo>
                    <a:pt x="4" y="0"/>
                  </a:lnTo>
                  <a:lnTo>
                    <a:pt x="0" y="0"/>
                  </a:lnTo>
                  <a:lnTo>
                    <a:pt x="0" y="3"/>
                  </a:lnTo>
                  <a:lnTo>
                    <a:pt x="7" y="3"/>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44" name="Freeform 51"/>
            <p:cNvSpPr>
              <a:spLocks/>
            </p:cNvSpPr>
            <p:nvPr/>
          </p:nvSpPr>
          <p:spPr bwMode="auto">
            <a:xfrm>
              <a:off x="3884612" y="1912144"/>
              <a:ext cx="11113" cy="1017587"/>
            </a:xfrm>
            <a:custGeom>
              <a:avLst/>
              <a:gdLst>
                <a:gd name="T0" fmla="*/ 4 w 7"/>
                <a:gd name="T1" fmla="*/ 641 h 641"/>
                <a:gd name="T2" fmla="*/ 7 w 7"/>
                <a:gd name="T3" fmla="*/ 638 h 641"/>
                <a:gd name="T4" fmla="*/ 7 w 7"/>
                <a:gd name="T5" fmla="*/ 0 h 641"/>
                <a:gd name="T6" fmla="*/ 0 w 7"/>
                <a:gd name="T7" fmla="*/ 0 h 641"/>
                <a:gd name="T8" fmla="*/ 0 w 7"/>
                <a:gd name="T9" fmla="*/ 638 h 641"/>
                <a:gd name="T10" fmla="*/ 4 w 7"/>
                <a:gd name="T11" fmla="*/ 641 h 641"/>
                <a:gd name="T12" fmla="*/ 0 w 7"/>
                <a:gd name="T13" fmla="*/ 638 h 641"/>
                <a:gd name="T14" fmla="*/ 0 w 7"/>
                <a:gd name="T15" fmla="*/ 641 h 641"/>
                <a:gd name="T16" fmla="*/ 4 w 7"/>
                <a:gd name="T17" fmla="*/ 641 h 641"/>
                <a:gd name="T18" fmla="*/ 7 w 7"/>
                <a:gd name="T19" fmla="*/ 641 h 641"/>
                <a:gd name="T20" fmla="*/ 7 w 7"/>
                <a:gd name="T21" fmla="*/ 638 h 641"/>
                <a:gd name="T22" fmla="*/ 4 w 7"/>
                <a:gd name="T23" fmla="*/ 64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41">
                  <a:moveTo>
                    <a:pt x="4" y="641"/>
                  </a:moveTo>
                  <a:lnTo>
                    <a:pt x="7" y="638"/>
                  </a:lnTo>
                  <a:lnTo>
                    <a:pt x="7" y="0"/>
                  </a:lnTo>
                  <a:lnTo>
                    <a:pt x="0" y="0"/>
                  </a:lnTo>
                  <a:lnTo>
                    <a:pt x="0" y="638"/>
                  </a:lnTo>
                  <a:lnTo>
                    <a:pt x="4" y="641"/>
                  </a:lnTo>
                  <a:lnTo>
                    <a:pt x="0" y="638"/>
                  </a:lnTo>
                  <a:lnTo>
                    <a:pt x="0" y="641"/>
                  </a:lnTo>
                  <a:lnTo>
                    <a:pt x="4" y="641"/>
                  </a:lnTo>
                  <a:lnTo>
                    <a:pt x="7" y="641"/>
                  </a:lnTo>
                  <a:lnTo>
                    <a:pt x="7" y="638"/>
                  </a:lnTo>
                  <a:lnTo>
                    <a:pt x="4" y="641"/>
                  </a:lnTo>
                  <a:close/>
                </a:path>
              </a:pathLst>
            </a:custGeom>
            <a:solidFill>
              <a:srgbClr val="242729"/>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45" name="Rectangle 52"/>
            <p:cNvSpPr>
              <a:spLocks noChangeArrowheads="1"/>
            </p:cNvSpPr>
            <p:nvPr/>
          </p:nvSpPr>
          <p:spPr bwMode="auto">
            <a:xfrm>
              <a:off x="3890962" y="2920207"/>
              <a:ext cx="1588" cy="9525"/>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46" name="Freeform 53"/>
            <p:cNvSpPr>
              <a:spLocks/>
            </p:cNvSpPr>
            <p:nvPr/>
          </p:nvSpPr>
          <p:spPr bwMode="auto">
            <a:xfrm>
              <a:off x="3890962" y="2920207"/>
              <a:ext cx="4763" cy="9525"/>
            </a:xfrm>
            <a:custGeom>
              <a:avLst/>
              <a:gdLst>
                <a:gd name="T0" fmla="*/ 0 w 3"/>
                <a:gd name="T1" fmla="*/ 6 h 6"/>
                <a:gd name="T2" fmla="*/ 3 w 3"/>
                <a:gd name="T3" fmla="*/ 6 h 6"/>
                <a:gd name="T4" fmla="*/ 3 w 3"/>
                <a:gd name="T5" fmla="*/ 3 h 6"/>
                <a:gd name="T6" fmla="*/ 3 w 3"/>
                <a:gd name="T7" fmla="*/ 0 h 6"/>
                <a:gd name="T8" fmla="*/ 0 w 3"/>
                <a:gd name="T9" fmla="*/ 0 h 6"/>
                <a:gd name="T10" fmla="*/ 0 w 3"/>
                <a:gd name="T11" fmla="*/ 6 h 6"/>
              </a:gdLst>
              <a:ahLst/>
              <a:cxnLst>
                <a:cxn ang="0">
                  <a:pos x="T0" y="T1"/>
                </a:cxn>
                <a:cxn ang="0">
                  <a:pos x="T2" y="T3"/>
                </a:cxn>
                <a:cxn ang="0">
                  <a:pos x="T4" y="T5"/>
                </a:cxn>
                <a:cxn ang="0">
                  <a:pos x="T6" y="T7"/>
                </a:cxn>
                <a:cxn ang="0">
                  <a:pos x="T8" y="T9"/>
                </a:cxn>
                <a:cxn ang="0">
                  <a:pos x="T10" y="T11"/>
                </a:cxn>
              </a:cxnLst>
              <a:rect l="0" t="0" r="r" b="b"/>
              <a:pathLst>
                <a:path w="3" h="6">
                  <a:moveTo>
                    <a:pt x="0" y="6"/>
                  </a:moveTo>
                  <a:lnTo>
                    <a:pt x="3" y="6"/>
                  </a:lnTo>
                  <a:lnTo>
                    <a:pt x="3" y="3"/>
                  </a:lnTo>
                  <a:lnTo>
                    <a:pt x="3" y="0"/>
                  </a:lnTo>
                  <a:lnTo>
                    <a:pt x="0" y="0"/>
                  </a:lnTo>
                  <a:lnTo>
                    <a:pt x="0" y="6"/>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47" name="Freeform 54"/>
            <p:cNvSpPr>
              <a:spLocks/>
            </p:cNvSpPr>
            <p:nvPr/>
          </p:nvSpPr>
          <p:spPr bwMode="auto">
            <a:xfrm>
              <a:off x="3884612" y="2920207"/>
              <a:ext cx="6350" cy="9525"/>
            </a:xfrm>
            <a:custGeom>
              <a:avLst/>
              <a:gdLst>
                <a:gd name="T0" fmla="*/ 4 w 4"/>
                <a:gd name="T1" fmla="*/ 0 h 6"/>
                <a:gd name="T2" fmla="*/ 0 w 4"/>
                <a:gd name="T3" fmla="*/ 0 h 6"/>
                <a:gd name="T4" fmla="*/ 0 w 4"/>
                <a:gd name="T5" fmla="*/ 3 h 6"/>
                <a:gd name="T6" fmla="*/ 0 w 4"/>
                <a:gd name="T7" fmla="*/ 6 h 6"/>
                <a:gd name="T8" fmla="*/ 4 w 4"/>
                <a:gd name="T9" fmla="*/ 6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lnTo>
                    <a:pt x="0" y="0"/>
                  </a:lnTo>
                  <a:lnTo>
                    <a:pt x="0" y="3"/>
                  </a:lnTo>
                  <a:lnTo>
                    <a:pt x="0" y="6"/>
                  </a:lnTo>
                  <a:lnTo>
                    <a:pt x="4" y="6"/>
                  </a:lnTo>
                  <a:lnTo>
                    <a:pt x="4"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48" name="Freeform 55"/>
            <p:cNvSpPr>
              <a:spLocks/>
            </p:cNvSpPr>
            <p:nvPr/>
          </p:nvSpPr>
          <p:spPr bwMode="auto">
            <a:xfrm>
              <a:off x="3890962" y="2920207"/>
              <a:ext cx="1016000" cy="9525"/>
            </a:xfrm>
            <a:custGeom>
              <a:avLst/>
              <a:gdLst>
                <a:gd name="T0" fmla="*/ 636 w 640"/>
                <a:gd name="T1" fmla="*/ 6 h 6"/>
                <a:gd name="T2" fmla="*/ 636 w 640"/>
                <a:gd name="T3" fmla="*/ 0 h 6"/>
                <a:gd name="T4" fmla="*/ 0 w 640"/>
                <a:gd name="T5" fmla="*/ 0 h 6"/>
                <a:gd name="T6" fmla="*/ 0 w 640"/>
                <a:gd name="T7" fmla="*/ 6 h 6"/>
                <a:gd name="T8" fmla="*/ 636 w 640"/>
                <a:gd name="T9" fmla="*/ 6 h 6"/>
                <a:gd name="T10" fmla="*/ 636 w 640"/>
                <a:gd name="T11" fmla="*/ 6 h 6"/>
                <a:gd name="T12" fmla="*/ 636 w 640"/>
                <a:gd name="T13" fmla="*/ 6 h 6"/>
                <a:gd name="T14" fmla="*/ 640 w 640"/>
                <a:gd name="T15" fmla="*/ 6 h 6"/>
                <a:gd name="T16" fmla="*/ 640 w 640"/>
                <a:gd name="T17" fmla="*/ 3 h 6"/>
                <a:gd name="T18" fmla="*/ 640 w 640"/>
                <a:gd name="T19" fmla="*/ 0 h 6"/>
                <a:gd name="T20" fmla="*/ 636 w 640"/>
                <a:gd name="T21" fmla="*/ 0 h 6"/>
                <a:gd name="T22" fmla="*/ 636 w 640"/>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0" h="6">
                  <a:moveTo>
                    <a:pt x="636" y="6"/>
                  </a:moveTo>
                  <a:lnTo>
                    <a:pt x="636" y="0"/>
                  </a:lnTo>
                  <a:lnTo>
                    <a:pt x="0" y="0"/>
                  </a:lnTo>
                  <a:lnTo>
                    <a:pt x="0" y="6"/>
                  </a:lnTo>
                  <a:lnTo>
                    <a:pt x="636" y="6"/>
                  </a:lnTo>
                  <a:lnTo>
                    <a:pt x="636" y="6"/>
                  </a:lnTo>
                  <a:lnTo>
                    <a:pt x="636" y="6"/>
                  </a:lnTo>
                  <a:lnTo>
                    <a:pt x="640" y="6"/>
                  </a:lnTo>
                  <a:lnTo>
                    <a:pt x="640" y="3"/>
                  </a:lnTo>
                  <a:lnTo>
                    <a:pt x="640" y="0"/>
                  </a:lnTo>
                  <a:lnTo>
                    <a:pt x="636" y="0"/>
                  </a:lnTo>
                  <a:lnTo>
                    <a:pt x="636" y="6"/>
                  </a:lnTo>
                  <a:close/>
                </a:path>
              </a:pathLst>
            </a:custGeom>
            <a:solidFill>
              <a:srgbClr val="242729"/>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49" name="Rectangle 56"/>
            <p:cNvSpPr>
              <a:spLocks noChangeArrowheads="1"/>
            </p:cNvSpPr>
            <p:nvPr/>
          </p:nvSpPr>
          <p:spPr bwMode="auto">
            <a:xfrm>
              <a:off x="4900612" y="2920207"/>
              <a:ext cx="1588" cy="9525"/>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50" name="Freeform 57"/>
            <p:cNvSpPr>
              <a:spLocks/>
            </p:cNvSpPr>
            <p:nvPr/>
          </p:nvSpPr>
          <p:spPr bwMode="auto">
            <a:xfrm>
              <a:off x="4900612" y="2920207"/>
              <a:ext cx="6350" cy="9525"/>
            </a:xfrm>
            <a:custGeom>
              <a:avLst/>
              <a:gdLst>
                <a:gd name="T0" fmla="*/ 0 w 4"/>
                <a:gd name="T1" fmla="*/ 6 h 6"/>
                <a:gd name="T2" fmla="*/ 4 w 4"/>
                <a:gd name="T3" fmla="*/ 6 h 6"/>
                <a:gd name="T4" fmla="*/ 4 w 4"/>
                <a:gd name="T5" fmla="*/ 3 h 6"/>
                <a:gd name="T6" fmla="*/ 4 w 4"/>
                <a:gd name="T7" fmla="*/ 0 h 6"/>
                <a:gd name="T8" fmla="*/ 0 w 4"/>
                <a:gd name="T9" fmla="*/ 0 h 6"/>
                <a:gd name="T10" fmla="*/ 0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0" y="6"/>
                  </a:moveTo>
                  <a:lnTo>
                    <a:pt x="4" y="6"/>
                  </a:lnTo>
                  <a:lnTo>
                    <a:pt x="4" y="3"/>
                  </a:lnTo>
                  <a:lnTo>
                    <a:pt x="4" y="0"/>
                  </a:lnTo>
                  <a:lnTo>
                    <a:pt x="0" y="0"/>
                  </a:lnTo>
                  <a:lnTo>
                    <a:pt x="0" y="6"/>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51" name="Freeform 58"/>
            <p:cNvSpPr>
              <a:spLocks/>
            </p:cNvSpPr>
            <p:nvPr/>
          </p:nvSpPr>
          <p:spPr bwMode="auto">
            <a:xfrm>
              <a:off x="4895850" y="2924969"/>
              <a:ext cx="11113" cy="4762"/>
            </a:xfrm>
            <a:custGeom>
              <a:avLst/>
              <a:gdLst>
                <a:gd name="T0" fmla="*/ 0 w 7"/>
                <a:gd name="T1" fmla="*/ 0 h 3"/>
                <a:gd name="T2" fmla="*/ 0 w 7"/>
                <a:gd name="T3" fmla="*/ 3 h 3"/>
                <a:gd name="T4" fmla="*/ 3 w 7"/>
                <a:gd name="T5" fmla="*/ 3 h 3"/>
                <a:gd name="T6" fmla="*/ 7 w 7"/>
                <a:gd name="T7" fmla="*/ 3 h 3"/>
                <a:gd name="T8" fmla="*/ 7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0" y="3"/>
                  </a:lnTo>
                  <a:lnTo>
                    <a:pt x="3" y="3"/>
                  </a:lnTo>
                  <a:lnTo>
                    <a:pt x="7" y="3"/>
                  </a:lnTo>
                  <a:lnTo>
                    <a:pt x="7" y="0"/>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52" name="Freeform 59"/>
            <p:cNvSpPr>
              <a:spLocks/>
            </p:cNvSpPr>
            <p:nvPr/>
          </p:nvSpPr>
          <p:spPr bwMode="auto">
            <a:xfrm>
              <a:off x="4895850" y="1907382"/>
              <a:ext cx="11113" cy="1017587"/>
            </a:xfrm>
            <a:custGeom>
              <a:avLst/>
              <a:gdLst>
                <a:gd name="T0" fmla="*/ 3 w 7"/>
                <a:gd name="T1" fmla="*/ 0 h 641"/>
                <a:gd name="T2" fmla="*/ 0 w 7"/>
                <a:gd name="T3" fmla="*/ 3 h 641"/>
                <a:gd name="T4" fmla="*/ 0 w 7"/>
                <a:gd name="T5" fmla="*/ 641 h 641"/>
                <a:gd name="T6" fmla="*/ 7 w 7"/>
                <a:gd name="T7" fmla="*/ 641 h 641"/>
                <a:gd name="T8" fmla="*/ 7 w 7"/>
                <a:gd name="T9" fmla="*/ 3 h 641"/>
                <a:gd name="T10" fmla="*/ 3 w 7"/>
                <a:gd name="T11" fmla="*/ 0 h 641"/>
                <a:gd name="T12" fmla="*/ 7 w 7"/>
                <a:gd name="T13" fmla="*/ 3 h 641"/>
                <a:gd name="T14" fmla="*/ 7 w 7"/>
                <a:gd name="T15" fmla="*/ 0 h 641"/>
                <a:gd name="T16" fmla="*/ 3 w 7"/>
                <a:gd name="T17" fmla="*/ 0 h 641"/>
                <a:gd name="T18" fmla="*/ 0 w 7"/>
                <a:gd name="T19" fmla="*/ 0 h 641"/>
                <a:gd name="T20" fmla="*/ 0 w 7"/>
                <a:gd name="T21" fmla="*/ 3 h 641"/>
                <a:gd name="T22" fmla="*/ 3 w 7"/>
                <a:gd name="T23"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41">
                  <a:moveTo>
                    <a:pt x="3" y="0"/>
                  </a:moveTo>
                  <a:lnTo>
                    <a:pt x="0" y="3"/>
                  </a:lnTo>
                  <a:lnTo>
                    <a:pt x="0" y="641"/>
                  </a:lnTo>
                  <a:lnTo>
                    <a:pt x="7" y="641"/>
                  </a:lnTo>
                  <a:lnTo>
                    <a:pt x="7" y="3"/>
                  </a:lnTo>
                  <a:lnTo>
                    <a:pt x="3" y="0"/>
                  </a:lnTo>
                  <a:lnTo>
                    <a:pt x="7" y="3"/>
                  </a:lnTo>
                  <a:lnTo>
                    <a:pt x="7" y="0"/>
                  </a:lnTo>
                  <a:lnTo>
                    <a:pt x="3" y="0"/>
                  </a:lnTo>
                  <a:lnTo>
                    <a:pt x="0" y="0"/>
                  </a:lnTo>
                  <a:lnTo>
                    <a:pt x="0" y="3"/>
                  </a:lnTo>
                  <a:lnTo>
                    <a:pt x="3" y="0"/>
                  </a:lnTo>
                  <a:close/>
                </a:path>
              </a:pathLst>
            </a:custGeom>
            <a:solidFill>
              <a:srgbClr val="242729"/>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53" name="Rectangle 60"/>
            <p:cNvSpPr>
              <a:spLocks noChangeArrowheads="1"/>
            </p:cNvSpPr>
            <p:nvPr/>
          </p:nvSpPr>
          <p:spPr bwMode="auto">
            <a:xfrm>
              <a:off x="4900612" y="19073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54" name="Freeform 61"/>
            <p:cNvSpPr>
              <a:spLocks/>
            </p:cNvSpPr>
            <p:nvPr/>
          </p:nvSpPr>
          <p:spPr bwMode="auto">
            <a:xfrm>
              <a:off x="4900612" y="1907382"/>
              <a:ext cx="6350" cy="11112"/>
            </a:xfrm>
            <a:custGeom>
              <a:avLst/>
              <a:gdLst>
                <a:gd name="T0" fmla="*/ 0 w 4"/>
                <a:gd name="T1" fmla="*/ 7 h 7"/>
                <a:gd name="T2" fmla="*/ 4 w 4"/>
                <a:gd name="T3" fmla="*/ 7 h 7"/>
                <a:gd name="T4" fmla="*/ 4 w 4"/>
                <a:gd name="T5" fmla="*/ 3 h 7"/>
                <a:gd name="T6" fmla="*/ 4 w 4"/>
                <a:gd name="T7" fmla="*/ 0 h 7"/>
                <a:gd name="T8" fmla="*/ 0 w 4"/>
                <a:gd name="T9" fmla="*/ 0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lnTo>
                    <a:pt x="4" y="7"/>
                  </a:lnTo>
                  <a:lnTo>
                    <a:pt x="4" y="3"/>
                  </a:lnTo>
                  <a:lnTo>
                    <a:pt x="4"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55" name="Freeform 62"/>
            <p:cNvSpPr>
              <a:spLocks/>
            </p:cNvSpPr>
            <p:nvPr/>
          </p:nvSpPr>
          <p:spPr bwMode="auto">
            <a:xfrm>
              <a:off x="4900612" y="1907382"/>
              <a:ext cx="6350" cy="11112"/>
            </a:xfrm>
            <a:custGeom>
              <a:avLst/>
              <a:gdLst>
                <a:gd name="T0" fmla="*/ 0 w 4"/>
                <a:gd name="T1" fmla="*/ 7 h 7"/>
                <a:gd name="T2" fmla="*/ 4 w 4"/>
                <a:gd name="T3" fmla="*/ 7 h 7"/>
                <a:gd name="T4" fmla="*/ 4 w 4"/>
                <a:gd name="T5" fmla="*/ 3 h 7"/>
                <a:gd name="T6" fmla="*/ 4 w 4"/>
                <a:gd name="T7" fmla="*/ 0 h 7"/>
                <a:gd name="T8" fmla="*/ 0 w 4"/>
                <a:gd name="T9" fmla="*/ 0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lnTo>
                    <a:pt x="4" y="7"/>
                  </a:lnTo>
                  <a:lnTo>
                    <a:pt x="4" y="3"/>
                  </a:lnTo>
                  <a:lnTo>
                    <a:pt x="4"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56" name="Freeform 63"/>
            <p:cNvSpPr>
              <a:spLocks/>
            </p:cNvSpPr>
            <p:nvPr/>
          </p:nvSpPr>
          <p:spPr bwMode="auto">
            <a:xfrm>
              <a:off x="3884612" y="1907382"/>
              <a:ext cx="1016000" cy="11112"/>
            </a:xfrm>
            <a:custGeom>
              <a:avLst/>
              <a:gdLst>
                <a:gd name="T0" fmla="*/ 4 w 640"/>
                <a:gd name="T1" fmla="*/ 7 h 7"/>
                <a:gd name="T2" fmla="*/ 4 w 640"/>
                <a:gd name="T3" fmla="*/ 7 h 7"/>
                <a:gd name="T4" fmla="*/ 640 w 640"/>
                <a:gd name="T5" fmla="*/ 7 h 7"/>
                <a:gd name="T6" fmla="*/ 640 w 640"/>
                <a:gd name="T7" fmla="*/ 0 h 7"/>
                <a:gd name="T8" fmla="*/ 4 w 640"/>
                <a:gd name="T9" fmla="*/ 0 h 7"/>
                <a:gd name="T10" fmla="*/ 4 w 640"/>
                <a:gd name="T11" fmla="*/ 7 h 7"/>
                <a:gd name="T12" fmla="*/ 4 w 640"/>
                <a:gd name="T13" fmla="*/ 0 h 7"/>
                <a:gd name="T14" fmla="*/ 0 w 640"/>
                <a:gd name="T15" fmla="*/ 0 h 7"/>
                <a:gd name="T16" fmla="*/ 0 w 640"/>
                <a:gd name="T17" fmla="*/ 3 h 7"/>
                <a:gd name="T18" fmla="*/ 0 w 640"/>
                <a:gd name="T19" fmla="*/ 7 h 7"/>
                <a:gd name="T20" fmla="*/ 4 w 64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0" h="7">
                  <a:moveTo>
                    <a:pt x="4" y="7"/>
                  </a:moveTo>
                  <a:lnTo>
                    <a:pt x="4" y="7"/>
                  </a:lnTo>
                  <a:lnTo>
                    <a:pt x="640" y="7"/>
                  </a:lnTo>
                  <a:lnTo>
                    <a:pt x="640" y="0"/>
                  </a:lnTo>
                  <a:lnTo>
                    <a:pt x="4" y="0"/>
                  </a:lnTo>
                  <a:lnTo>
                    <a:pt x="4" y="7"/>
                  </a:lnTo>
                  <a:lnTo>
                    <a:pt x="4" y="0"/>
                  </a:lnTo>
                  <a:lnTo>
                    <a:pt x="0" y="0"/>
                  </a:lnTo>
                  <a:lnTo>
                    <a:pt x="0" y="3"/>
                  </a:lnTo>
                  <a:lnTo>
                    <a:pt x="0" y="7"/>
                  </a:lnTo>
                  <a:lnTo>
                    <a:pt x="4" y="7"/>
                  </a:lnTo>
                  <a:close/>
                </a:path>
              </a:pathLst>
            </a:custGeom>
            <a:solidFill>
              <a:srgbClr val="242729"/>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57" name="Rectangle 64"/>
            <p:cNvSpPr>
              <a:spLocks noChangeArrowheads="1"/>
            </p:cNvSpPr>
            <p:nvPr/>
          </p:nvSpPr>
          <p:spPr bwMode="auto">
            <a:xfrm>
              <a:off x="3890962" y="19073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58" name="Freeform 65"/>
            <p:cNvSpPr>
              <a:spLocks/>
            </p:cNvSpPr>
            <p:nvPr/>
          </p:nvSpPr>
          <p:spPr bwMode="auto">
            <a:xfrm>
              <a:off x="3890962" y="1907382"/>
              <a:ext cx="4763" cy="11112"/>
            </a:xfrm>
            <a:custGeom>
              <a:avLst/>
              <a:gdLst>
                <a:gd name="T0" fmla="*/ 0 w 3"/>
                <a:gd name="T1" fmla="*/ 7 h 7"/>
                <a:gd name="T2" fmla="*/ 3 w 3"/>
                <a:gd name="T3" fmla="*/ 7 h 7"/>
                <a:gd name="T4" fmla="*/ 3 w 3"/>
                <a:gd name="T5" fmla="*/ 3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3"/>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59" name="Freeform 66"/>
            <p:cNvSpPr>
              <a:spLocks noEditPoints="1"/>
            </p:cNvSpPr>
            <p:nvPr/>
          </p:nvSpPr>
          <p:spPr bwMode="auto">
            <a:xfrm>
              <a:off x="4459286" y="2128044"/>
              <a:ext cx="201168" cy="201168"/>
            </a:xfrm>
            <a:custGeom>
              <a:avLst/>
              <a:gdLst>
                <a:gd name="T0" fmla="*/ 32 w 32"/>
                <a:gd name="T1" fmla="*/ 16 h 32"/>
                <a:gd name="T2" fmla="*/ 16 w 32"/>
                <a:gd name="T3" fmla="*/ 32 h 32"/>
                <a:gd name="T4" fmla="*/ 0 w 32"/>
                <a:gd name="T5" fmla="*/ 16 h 32"/>
                <a:gd name="T6" fmla="*/ 16 w 32"/>
                <a:gd name="T7" fmla="*/ 0 h 32"/>
                <a:gd name="T8" fmla="*/ 32 w 32"/>
                <a:gd name="T9" fmla="*/ 16 h 32"/>
                <a:gd name="T10" fmla="*/ 16 w 32"/>
                <a:gd name="T11" fmla="*/ 16 h 32"/>
              </a:gdLst>
              <a:ahLst/>
              <a:cxnLst>
                <a:cxn ang="0">
                  <a:pos x="T0" y="T1"/>
                </a:cxn>
                <a:cxn ang="0">
                  <a:pos x="T2" y="T3"/>
                </a:cxn>
                <a:cxn ang="0">
                  <a:pos x="T4" y="T5"/>
                </a:cxn>
                <a:cxn ang="0">
                  <a:pos x="T6" y="T7"/>
                </a:cxn>
                <a:cxn ang="0">
                  <a:pos x="T8" y="T9"/>
                </a:cxn>
                <a:cxn ang="0">
                  <a:pos x="T10" y="T11"/>
                </a:cxn>
              </a:cxnLst>
              <a:rect l="0" t="0" r="r" b="b"/>
              <a:pathLst>
                <a:path w="32" h="32">
                  <a:moveTo>
                    <a:pt x="32" y="16"/>
                  </a:moveTo>
                  <a:cubicBezTo>
                    <a:pt x="32" y="25"/>
                    <a:pt x="25" y="32"/>
                    <a:pt x="16" y="32"/>
                  </a:cubicBezTo>
                  <a:cubicBezTo>
                    <a:pt x="7" y="32"/>
                    <a:pt x="0" y="25"/>
                    <a:pt x="0" y="16"/>
                  </a:cubicBezTo>
                  <a:cubicBezTo>
                    <a:pt x="0" y="7"/>
                    <a:pt x="7" y="0"/>
                    <a:pt x="16" y="0"/>
                  </a:cubicBezTo>
                  <a:cubicBezTo>
                    <a:pt x="25" y="0"/>
                    <a:pt x="32" y="7"/>
                    <a:pt x="32" y="16"/>
                  </a:cubicBezTo>
                  <a:moveTo>
                    <a:pt x="16" y="16"/>
                  </a:moveTo>
                </a:path>
              </a:pathLst>
            </a:custGeom>
            <a:solidFill>
              <a:srgbClr val="EB3D0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260" name="Freeform 67"/>
            <p:cNvSpPr>
              <a:spLocks/>
            </p:cNvSpPr>
            <p:nvPr/>
          </p:nvSpPr>
          <p:spPr bwMode="auto">
            <a:xfrm>
              <a:off x="4895850" y="1907382"/>
              <a:ext cx="11113" cy="11112"/>
            </a:xfrm>
            <a:custGeom>
              <a:avLst/>
              <a:gdLst>
                <a:gd name="T0" fmla="*/ 0 w 7"/>
                <a:gd name="T1" fmla="*/ 0 h 7"/>
                <a:gd name="T2" fmla="*/ 0 w 7"/>
                <a:gd name="T3" fmla="*/ 3 h 7"/>
                <a:gd name="T4" fmla="*/ 0 w 7"/>
                <a:gd name="T5" fmla="*/ 7 h 7"/>
                <a:gd name="T6" fmla="*/ 3 w 7"/>
                <a:gd name="T7" fmla="*/ 7 h 7"/>
                <a:gd name="T8" fmla="*/ 7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3"/>
                  </a:lnTo>
                  <a:lnTo>
                    <a:pt x="0" y="7"/>
                  </a:lnTo>
                  <a:lnTo>
                    <a:pt x="3" y="7"/>
                  </a:lnTo>
                  <a:lnTo>
                    <a:pt x="7" y="7"/>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61" name="Freeform 68"/>
            <p:cNvSpPr>
              <a:spLocks/>
            </p:cNvSpPr>
            <p:nvPr/>
          </p:nvSpPr>
          <p:spPr bwMode="auto">
            <a:xfrm>
              <a:off x="4895850" y="1500982"/>
              <a:ext cx="363538" cy="417512"/>
            </a:xfrm>
            <a:custGeom>
              <a:avLst/>
              <a:gdLst>
                <a:gd name="T0" fmla="*/ 226 w 229"/>
                <a:gd name="T1" fmla="*/ 0 h 263"/>
                <a:gd name="T2" fmla="*/ 222 w 229"/>
                <a:gd name="T3" fmla="*/ 0 h 263"/>
                <a:gd name="T4" fmla="*/ 0 w 229"/>
                <a:gd name="T5" fmla="*/ 256 h 263"/>
                <a:gd name="T6" fmla="*/ 7 w 229"/>
                <a:gd name="T7" fmla="*/ 263 h 263"/>
                <a:gd name="T8" fmla="*/ 229 w 229"/>
                <a:gd name="T9" fmla="*/ 7 h 263"/>
                <a:gd name="T10" fmla="*/ 226 w 229"/>
                <a:gd name="T11" fmla="*/ 0 h 263"/>
                <a:gd name="T12" fmla="*/ 229 w 229"/>
                <a:gd name="T13" fmla="*/ 7 h 263"/>
                <a:gd name="T14" fmla="*/ 229 w 229"/>
                <a:gd name="T15" fmla="*/ 4 h 263"/>
                <a:gd name="T16" fmla="*/ 229 w 229"/>
                <a:gd name="T17" fmla="*/ 0 h 263"/>
                <a:gd name="T18" fmla="*/ 226 w 229"/>
                <a:gd name="T19" fmla="*/ 0 h 263"/>
                <a:gd name="T20" fmla="*/ 222 w 229"/>
                <a:gd name="T21" fmla="*/ 0 h 263"/>
                <a:gd name="T22" fmla="*/ 226 w 229"/>
                <a:gd name="T2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263">
                  <a:moveTo>
                    <a:pt x="226" y="0"/>
                  </a:moveTo>
                  <a:lnTo>
                    <a:pt x="222" y="0"/>
                  </a:lnTo>
                  <a:lnTo>
                    <a:pt x="0" y="256"/>
                  </a:lnTo>
                  <a:lnTo>
                    <a:pt x="7" y="263"/>
                  </a:lnTo>
                  <a:lnTo>
                    <a:pt x="229" y="7"/>
                  </a:lnTo>
                  <a:lnTo>
                    <a:pt x="226" y="0"/>
                  </a:lnTo>
                  <a:lnTo>
                    <a:pt x="229" y="7"/>
                  </a:lnTo>
                  <a:lnTo>
                    <a:pt x="229" y="4"/>
                  </a:lnTo>
                  <a:lnTo>
                    <a:pt x="229" y="0"/>
                  </a:lnTo>
                  <a:lnTo>
                    <a:pt x="226" y="0"/>
                  </a:lnTo>
                  <a:lnTo>
                    <a:pt x="222" y="0"/>
                  </a:lnTo>
                  <a:lnTo>
                    <a:pt x="226"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62" name="Rectangle 69"/>
            <p:cNvSpPr>
              <a:spLocks noChangeArrowheads="1"/>
            </p:cNvSpPr>
            <p:nvPr/>
          </p:nvSpPr>
          <p:spPr bwMode="auto">
            <a:xfrm>
              <a:off x="5254625" y="15009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63" name="Freeform 70"/>
            <p:cNvSpPr>
              <a:spLocks/>
            </p:cNvSpPr>
            <p:nvPr/>
          </p:nvSpPr>
          <p:spPr bwMode="auto">
            <a:xfrm>
              <a:off x="5254625"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6" name="Freeform 71"/>
            <p:cNvSpPr>
              <a:spLocks noEditPoints="1"/>
            </p:cNvSpPr>
            <p:nvPr/>
          </p:nvSpPr>
          <p:spPr bwMode="auto">
            <a:xfrm>
              <a:off x="4787897" y="1804192"/>
              <a:ext cx="228600" cy="228600"/>
            </a:xfrm>
            <a:custGeom>
              <a:avLst/>
              <a:gdLst>
                <a:gd name="T0" fmla="*/ 33 w 33"/>
                <a:gd name="T1" fmla="*/ 16 h 33"/>
                <a:gd name="T2" fmla="*/ 16 w 33"/>
                <a:gd name="T3" fmla="*/ 33 h 33"/>
                <a:gd name="T4" fmla="*/ 0 w 33"/>
                <a:gd name="T5" fmla="*/ 16 h 33"/>
                <a:gd name="T6" fmla="*/ 16 w 33"/>
                <a:gd name="T7" fmla="*/ 0 h 33"/>
                <a:gd name="T8" fmla="*/ 33 w 33"/>
                <a:gd name="T9" fmla="*/ 16 h 33"/>
                <a:gd name="T10" fmla="*/ 16 w 33"/>
                <a:gd name="T11" fmla="*/ 16 h 33"/>
              </a:gdLst>
              <a:ahLst/>
              <a:cxnLst>
                <a:cxn ang="0">
                  <a:pos x="T0" y="T1"/>
                </a:cxn>
                <a:cxn ang="0">
                  <a:pos x="T2" y="T3"/>
                </a:cxn>
                <a:cxn ang="0">
                  <a:pos x="T4" y="T5"/>
                </a:cxn>
                <a:cxn ang="0">
                  <a:pos x="T6" y="T7"/>
                </a:cxn>
                <a:cxn ang="0">
                  <a:pos x="T8" y="T9"/>
                </a:cxn>
                <a:cxn ang="0">
                  <a:pos x="T10" y="T11"/>
                </a:cxn>
              </a:cxnLst>
              <a:rect l="0" t="0" r="r" b="b"/>
              <a:pathLst>
                <a:path w="33" h="33">
                  <a:moveTo>
                    <a:pt x="33" y="16"/>
                  </a:moveTo>
                  <a:cubicBezTo>
                    <a:pt x="33" y="25"/>
                    <a:pt x="25" y="33"/>
                    <a:pt x="16" y="33"/>
                  </a:cubicBezTo>
                  <a:cubicBezTo>
                    <a:pt x="8" y="33"/>
                    <a:pt x="0" y="25"/>
                    <a:pt x="0" y="16"/>
                  </a:cubicBezTo>
                  <a:cubicBezTo>
                    <a:pt x="0" y="8"/>
                    <a:pt x="8" y="0"/>
                    <a:pt x="16" y="0"/>
                  </a:cubicBezTo>
                  <a:cubicBezTo>
                    <a:pt x="25" y="0"/>
                    <a:pt x="33" y="8"/>
                    <a:pt x="33" y="16"/>
                  </a:cubicBezTo>
                  <a:moveTo>
                    <a:pt x="16" y="16"/>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 name="Freeform 73"/>
            <p:cNvSpPr>
              <a:spLocks/>
            </p:cNvSpPr>
            <p:nvPr/>
          </p:nvSpPr>
          <p:spPr bwMode="auto">
            <a:xfrm>
              <a:off x="3884612" y="1907382"/>
              <a:ext cx="11113" cy="11112"/>
            </a:xfrm>
            <a:custGeom>
              <a:avLst/>
              <a:gdLst>
                <a:gd name="T0" fmla="*/ 0 w 7"/>
                <a:gd name="T1" fmla="*/ 0 h 7"/>
                <a:gd name="T2" fmla="*/ 0 w 7"/>
                <a:gd name="T3" fmla="*/ 3 h 7"/>
                <a:gd name="T4" fmla="*/ 0 w 7"/>
                <a:gd name="T5" fmla="*/ 7 h 7"/>
                <a:gd name="T6" fmla="*/ 4 w 7"/>
                <a:gd name="T7" fmla="*/ 7 h 7"/>
                <a:gd name="T8" fmla="*/ 7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3"/>
                  </a:lnTo>
                  <a:lnTo>
                    <a:pt x="0" y="7"/>
                  </a:lnTo>
                  <a:lnTo>
                    <a:pt x="4" y="7"/>
                  </a:lnTo>
                  <a:lnTo>
                    <a:pt x="7" y="7"/>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4" name="Freeform 74"/>
            <p:cNvSpPr>
              <a:spLocks/>
            </p:cNvSpPr>
            <p:nvPr/>
          </p:nvSpPr>
          <p:spPr bwMode="auto">
            <a:xfrm>
              <a:off x="3884612" y="1500982"/>
              <a:ext cx="363538" cy="417512"/>
            </a:xfrm>
            <a:custGeom>
              <a:avLst/>
              <a:gdLst>
                <a:gd name="T0" fmla="*/ 226 w 229"/>
                <a:gd name="T1" fmla="*/ 0 h 263"/>
                <a:gd name="T2" fmla="*/ 223 w 229"/>
                <a:gd name="T3" fmla="*/ 0 h 263"/>
                <a:gd name="T4" fmla="*/ 0 w 229"/>
                <a:gd name="T5" fmla="*/ 256 h 263"/>
                <a:gd name="T6" fmla="*/ 7 w 229"/>
                <a:gd name="T7" fmla="*/ 263 h 263"/>
                <a:gd name="T8" fmla="*/ 229 w 229"/>
                <a:gd name="T9" fmla="*/ 7 h 263"/>
                <a:gd name="T10" fmla="*/ 226 w 229"/>
                <a:gd name="T11" fmla="*/ 0 h 263"/>
                <a:gd name="T12" fmla="*/ 229 w 229"/>
                <a:gd name="T13" fmla="*/ 7 h 263"/>
                <a:gd name="T14" fmla="*/ 229 w 229"/>
                <a:gd name="T15" fmla="*/ 4 h 263"/>
                <a:gd name="T16" fmla="*/ 229 w 229"/>
                <a:gd name="T17" fmla="*/ 0 h 263"/>
                <a:gd name="T18" fmla="*/ 226 w 229"/>
                <a:gd name="T19" fmla="*/ 0 h 263"/>
                <a:gd name="T20" fmla="*/ 223 w 229"/>
                <a:gd name="T21" fmla="*/ 0 h 263"/>
                <a:gd name="T22" fmla="*/ 226 w 229"/>
                <a:gd name="T2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263">
                  <a:moveTo>
                    <a:pt x="226" y="0"/>
                  </a:moveTo>
                  <a:lnTo>
                    <a:pt x="223" y="0"/>
                  </a:lnTo>
                  <a:lnTo>
                    <a:pt x="0" y="256"/>
                  </a:lnTo>
                  <a:lnTo>
                    <a:pt x="7" y="263"/>
                  </a:lnTo>
                  <a:lnTo>
                    <a:pt x="229" y="7"/>
                  </a:lnTo>
                  <a:lnTo>
                    <a:pt x="226" y="0"/>
                  </a:lnTo>
                  <a:lnTo>
                    <a:pt x="229" y="7"/>
                  </a:lnTo>
                  <a:lnTo>
                    <a:pt x="229" y="4"/>
                  </a:lnTo>
                  <a:lnTo>
                    <a:pt x="229" y="0"/>
                  </a:lnTo>
                  <a:lnTo>
                    <a:pt x="226" y="0"/>
                  </a:lnTo>
                  <a:lnTo>
                    <a:pt x="223" y="0"/>
                  </a:lnTo>
                  <a:lnTo>
                    <a:pt x="226"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 name="Rectangle 75"/>
            <p:cNvSpPr>
              <a:spLocks noChangeArrowheads="1"/>
            </p:cNvSpPr>
            <p:nvPr/>
          </p:nvSpPr>
          <p:spPr bwMode="auto">
            <a:xfrm>
              <a:off x="4243387" y="15009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Freeform 76"/>
            <p:cNvSpPr>
              <a:spLocks/>
            </p:cNvSpPr>
            <p:nvPr/>
          </p:nvSpPr>
          <p:spPr bwMode="auto">
            <a:xfrm>
              <a:off x="4243387"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 name="Freeform 77"/>
            <p:cNvSpPr>
              <a:spLocks noEditPoints="1"/>
            </p:cNvSpPr>
            <p:nvPr/>
          </p:nvSpPr>
          <p:spPr bwMode="auto">
            <a:xfrm>
              <a:off x="3776660" y="1804192"/>
              <a:ext cx="228600" cy="228600"/>
            </a:xfrm>
            <a:custGeom>
              <a:avLst/>
              <a:gdLst>
                <a:gd name="T0" fmla="*/ 33 w 33"/>
                <a:gd name="T1" fmla="*/ 16 h 33"/>
                <a:gd name="T2" fmla="*/ 17 w 33"/>
                <a:gd name="T3" fmla="*/ 33 h 33"/>
                <a:gd name="T4" fmla="*/ 0 w 33"/>
                <a:gd name="T5" fmla="*/ 16 h 33"/>
                <a:gd name="T6" fmla="*/ 17 w 33"/>
                <a:gd name="T7" fmla="*/ 0 h 33"/>
                <a:gd name="T8" fmla="*/ 33 w 33"/>
                <a:gd name="T9" fmla="*/ 16 h 33"/>
                <a:gd name="T10" fmla="*/ 17 w 33"/>
                <a:gd name="T11" fmla="*/ 16 h 33"/>
              </a:gdLst>
              <a:ahLst/>
              <a:cxnLst>
                <a:cxn ang="0">
                  <a:pos x="T0" y="T1"/>
                </a:cxn>
                <a:cxn ang="0">
                  <a:pos x="T2" y="T3"/>
                </a:cxn>
                <a:cxn ang="0">
                  <a:pos x="T4" y="T5"/>
                </a:cxn>
                <a:cxn ang="0">
                  <a:pos x="T6" y="T7"/>
                </a:cxn>
                <a:cxn ang="0">
                  <a:pos x="T8" y="T9"/>
                </a:cxn>
                <a:cxn ang="0">
                  <a:pos x="T10" y="T11"/>
                </a:cxn>
              </a:cxnLst>
              <a:rect l="0" t="0" r="r" b="b"/>
              <a:pathLst>
                <a:path w="33" h="33">
                  <a:moveTo>
                    <a:pt x="33" y="16"/>
                  </a:moveTo>
                  <a:cubicBezTo>
                    <a:pt x="33" y="25"/>
                    <a:pt x="25" y="33"/>
                    <a:pt x="17" y="33"/>
                  </a:cubicBezTo>
                  <a:cubicBezTo>
                    <a:pt x="8" y="33"/>
                    <a:pt x="0" y="25"/>
                    <a:pt x="0" y="16"/>
                  </a:cubicBezTo>
                  <a:cubicBezTo>
                    <a:pt x="0" y="8"/>
                    <a:pt x="8" y="0"/>
                    <a:pt x="17" y="0"/>
                  </a:cubicBezTo>
                  <a:cubicBezTo>
                    <a:pt x="25" y="0"/>
                    <a:pt x="33" y="8"/>
                    <a:pt x="33" y="16"/>
                  </a:cubicBezTo>
                  <a:moveTo>
                    <a:pt x="17" y="16"/>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 name="Freeform 78"/>
            <p:cNvSpPr>
              <a:spLocks/>
            </p:cNvSpPr>
            <p:nvPr/>
          </p:nvSpPr>
          <p:spPr bwMode="auto">
            <a:xfrm>
              <a:off x="4238625" y="2513807"/>
              <a:ext cx="4763" cy="11112"/>
            </a:xfrm>
            <a:custGeom>
              <a:avLst/>
              <a:gdLst>
                <a:gd name="T0" fmla="*/ 3 w 3"/>
                <a:gd name="T1" fmla="*/ 0 h 7"/>
                <a:gd name="T2" fmla="*/ 0 w 3"/>
                <a:gd name="T3" fmla="*/ 0 h 7"/>
                <a:gd name="T4" fmla="*/ 0 w 3"/>
                <a:gd name="T5" fmla="*/ 3 h 7"/>
                <a:gd name="T6" fmla="*/ 0 w 3"/>
                <a:gd name="T7" fmla="*/ 7 h 7"/>
                <a:gd name="T8" fmla="*/ 3 w 3"/>
                <a:gd name="T9" fmla="*/ 7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0"/>
                  </a:lnTo>
                  <a:lnTo>
                    <a:pt x="0" y="3"/>
                  </a:lnTo>
                  <a:lnTo>
                    <a:pt x="0" y="7"/>
                  </a:lnTo>
                  <a:lnTo>
                    <a:pt x="3" y="7"/>
                  </a:lnTo>
                  <a:lnTo>
                    <a:pt x="3"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5" name="Freeform 95"/>
            <p:cNvSpPr>
              <a:spLocks/>
            </p:cNvSpPr>
            <p:nvPr/>
          </p:nvSpPr>
          <p:spPr bwMode="auto">
            <a:xfrm>
              <a:off x="4895850" y="2513807"/>
              <a:ext cx="4763" cy="11112"/>
            </a:xfrm>
            <a:custGeom>
              <a:avLst/>
              <a:gdLst>
                <a:gd name="T0" fmla="*/ 0 w 3"/>
                <a:gd name="T1" fmla="*/ 7 h 7"/>
                <a:gd name="T2" fmla="*/ 3 w 3"/>
                <a:gd name="T3" fmla="*/ 7 h 7"/>
                <a:gd name="T4" fmla="*/ 3 w 3"/>
                <a:gd name="T5" fmla="*/ 3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3"/>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78" name="Freeform 104"/>
            <p:cNvSpPr>
              <a:spLocks/>
            </p:cNvSpPr>
            <p:nvPr/>
          </p:nvSpPr>
          <p:spPr bwMode="auto">
            <a:xfrm>
              <a:off x="5248275" y="2513807"/>
              <a:ext cx="11113" cy="11112"/>
            </a:xfrm>
            <a:custGeom>
              <a:avLst/>
              <a:gdLst>
                <a:gd name="T0" fmla="*/ 0 w 7"/>
                <a:gd name="T1" fmla="*/ 7 h 7"/>
                <a:gd name="T2" fmla="*/ 4 w 7"/>
                <a:gd name="T3" fmla="*/ 7 h 7"/>
                <a:gd name="T4" fmla="*/ 7 w 7"/>
                <a:gd name="T5" fmla="*/ 3 h 7"/>
                <a:gd name="T6" fmla="*/ 4 w 7"/>
                <a:gd name="T7" fmla="*/ 0 h 7"/>
                <a:gd name="T8" fmla="*/ 0 w 7"/>
                <a:gd name="T9" fmla="*/ 0 h 7"/>
                <a:gd name="T10" fmla="*/ 0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0" y="7"/>
                  </a:moveTo>
                  <a:lnTo>
                    <a:pt x="4" y="7"/>
                  </a:lnTo>
                  <a:lnTo>
                    <a:pt x="7" y="3"/>
                  </a:lnTo>
                  <a:lnTo>
                    <a:pt x="4"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82" name="Freeform 107"/>
            <p:cNvSpPr>
              <a:spLocks/>
            </p:cNvSpPr>
            <p:nvPr/>
          </p:nvSpPr>
          <p:spPr bwMode="auto">
            <a:xfrm>
              <a:off x="3884612" y="2920207"/>
              <a:ext cx="11113" cy="9525"/>
            </a:xfrm>
            <a:custGeom>
              <a:avLst/>
              <a:gdLst>
                <a:gd name="T0" fmla="*/ 0 w 7"/>
                <a:gd name="T1" fmla="*/ 0 h 6"/>
                <a:gd name="T2" fmla="*/ 0 w 7"/>
                <a:gd name="T3" fmla="*/ 3 h 6"/>
                <a:gd name="T4" fmla="*/ 0 w 7"/>
                <a:gd name="T5" fmla="*/ 6 h 6"/>
                <a:gd name="T6" fmla="*/ 4 w 7"/>
                <a:gd name="T7" fmla="*/ 6 h 6"/>
                <a:gd name="T8" fmla="*/ 7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3"/>
                  </a:lnTo>
                  <a:lnTo>
                    <a:pt x="0" y="6"/>
                  </a:lnTo>
                  <a:lnTo>
                    <a:pt x="4" y="6"/>
                  </a:lnTo>
                  <a:lnTo>
                    <a:pt x="7" y="6"/>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83" name="Freeform 108"/>
            <p:cNvSpPr>
              <a:spLocks/>
            </p:cNvSpPr>
            <p:nvPr/>
          </p:nvSpPr>
          <p:spPr bwMode="auto">
            <a:xfrm>
              <a:off x="3884612" y="2877344"/>
              <a:ext cx="47625" cy="52387"/>
            </a:xfrm>
            <a:custGeom>
              <a:avLst/>
              <a:gdLst>
                <a:gd name="T0" fmla="*/ 24 w 30"/>
                <a:gd name="T1" fmla="*/ 0 h 33"/>
                <a:gd name="T2" fmla="*/ 30 w 30"/>
                <a:gd name="T3" fmla="*/ 3 h 33"/>
                <a:gd name="T4" fmla="*/ 7 w 30"/>
                <a:gd name="T5" fmla="*/ 33 h 33"/>
                <a:gd name="T6" fmla="*/ 0 w 30"/>
                <a:gd name="T7" fmla="*/ 27 h 33"/>
                <a:gd name="T8" fmla="*/ 24 w 30"/>
                <a:gd name="T9" fmla="*/ 0 h 33"/>
              </a:gdLst>
              <a:ahLst/>
              <a:cxnLst>
                <a:cxn ang="0">
                  <a:pos x="T0" y="T1"/>
                </a:cxn>
                <a:cxn ang="0">
                  <a:pos x="T2" y="T3"/>
                </a:cxn>
                <a:cxn ang="0">
                  <a:pos x="T4" y="T5"/>
                </a:cxn>
                <a:cxn ang="0">
                  <a:pos x="T6" y="T7"/>
                </a:cxn>
                <a:cxn ang="0">
                  <a:pos x="T8" y="T9"/>
                </a:cxn>
              </a:cxnLst>
              <a:rect l="0" t="0" r="r" b="b"/>
              <a:pathLst>
                <a:path w="30" h="33">
                  <a:moveTo>
                    <a:pt x="24" y="0"/>
                  </a:moveTo>
                  <a:lnTo>
                    <a:pt x="30" y="3"/>
                  </a:lnTo>
                  <a:lnTo>
                    <a:pt x="7" y="33"/>
                  </a:lnTo>
                  <a:lnTo>
                    <a:pt x="0" y="27"/>
                  </a:lnTo>
                  <a:lnTo>
                    <a:pt x="24"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84" name="Freeform 109"/>
            <p:cNvSpPr>
              <a:spLocks/>
            </p:cNvSpPr>
            <p:nvPr/>
          </p:nvSpPr>
          <p:spPr bwMode="auto">
            <a:xfrm>
              <a:off x="3922712" y="2872582"/>
              <a:ext cx="9525" cy="9525"/>
            </a:xfrm>
            <a:custGeom>
              <a:avLst/>
              <a:gdLst>
                <a:gd name="T0" fmla="*/ 6 w 6"/>
                <a:gd name="T1" fmla="*/ 6 h 6"/>
                <a:gd name="T2" fmla="*/ 6 w 6"/>
                <a:gd name="T3" fmla="*/ 3 h 6"/>
                <a:gd name="T4" fmla="*/ 6 w 6"/>
                <a:gd name="T5" fmla="*/ 3 h 6"/>
                <a:gd name="T6" fmla="*/ 3 w 6"/>
                <a:gd name="T7" fmla="*/ 0 h 6"/>
                <a:gd name="T8" fmla="*/ 0 w 6"/>
                <a:gd name="T9" fmla="*/ 3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lnTo>
                    <a:pt x="6" y="3"/>
                  </a:lnTo>
                  <a:lnTo>
                    <a:pt x="6" y="3"/>
                  </a:lnTo>
                  <a:lnTo>
                    <a:pt x="3" y="0"/>
                  </a:lnTo>
                  <a:lnTo>
                    <a:pt x="0" y="3"/>
                  </a:lnTo>
                  <a:lnTo>
                    <a:pt x="6" y="6"/>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96" name="Freeform 121"/>
            <p:cNvSpPr>
              <a:spLocks/>
            </p:cNvSpPr>
            <p:nvPr/>
          </p:nvSpPr>
          <p:spPr bwMode="auto">
            <a:xfrm>
              <a:off x="4238625" y="2513807"/>
              <a:ext cx="9525" cy="11112"/>
            </a:xfrm>
            <a:custGeom>
              <a:avLst/>
              <a:gdLst>
                <a:gd name="T0" fmla="*/ 3 w 6"/>
                <a:gd name="T1" fmla="*/ 7 h 7"/>
                <a:gd name="T2" fmla="*/ 6 w 6"/>
                <a:gd name="T3" fmla="*/ 3 h 7"/>
                <a:gd name="T4" fmla="*/ 3 w 6"/>
                <a:gd name="T5" fmla="*/ 3 h 7"/>
                <a:gd name="T6" fmla="*/ 3 w 6"/>
                <a:gd name="T7" fmla="*/ 0 h 7"/>
                <a:gd name="T8" fmla="*/ 0 w 6"/>
                <a:gd name="T9" fmla="*/ 3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6" y="3"/>
                  </a:lnTo>
                  <a:lnTo>
                    <a:pt x="3" y="3"/>
                  </a:lnTo>
                  <a:lnTo>
                    <a:pt x="3" y="0"/>
                  </a:lnTo>
                  <a:lnTo>
                    <a:pt x="0" y="3"/>
                  </a:lnTo>
                  <a:lnTo>
                    <a:pt x="3"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98" name="Freeform 123"/>
            <p:cNvSpPr>
              <a:spLocks/>
            </p:cNvSpPr>
            <p:nvPr/>
          </p:nvSpPr>
          <p:spPr bwMode="auto">
            <a:xfrm>
              <a:off x="4895850" y="2920207"/>
              <a:ext cx="11113" cy="9525"/>
            </a:xfrm>
            <a:custGeom>
              <a:avLst/>
              <a:gdLst>
                <a:gd name="T0" fmla="*/ 0 w 7"/>
                <a:gd name="T1" fmla="*/ 0 h 6"/>
                <a:gd name="T2" fmla="*/ 0 w 7"/>
                <a:gd name="T3" fmla="*/ 3 h 6"/>
                <a:gd name="T4" fmla="*/ 0 w 7"/>
                <a:gd name="T5" fmla="*/ 6 h 6"/>
                <a:gd name="T6" fmla="*/ 3 w 7"/>
                <a:gd name="T7" fmla="*/ 6 h 6"/>
                <a:gd name="T8" fmla="*/ 7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3"/>
                  </a:lnTo>
                  <a:lnTo>
                    <a:pt x="0" y="6"/>
                  </a:lnTo>
                  <a:lnTo>
                    <a:pt x="3" y="6"/>
                  </a:lnTo>
                  <a:lnTo>
                    <a:pt x="7" y="6"/>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00" name="Rectangle 125"/>
            <p:cNvSpPr>
              <a:spLocks noChangeArrowheads="1"/>
            </p:cNvSpPr>
            <p:nvPr/>
          </p:nvSpPr>
          <p:spPr bwMode="auto">
            <a:xfrm>
              <a:off x="5254625" y="2513807"/>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01" name="Freeform 126"/>
            <p:cNvSpPr>
              <a:spLocks/>
            </p:cNvSpPr>
            <p:nvPr/>
          </p:nvSpPr>
          <p:spPr bwMode="auto">
            <a:xfrm>
              <a:off x="5254625" y="2513807"/>
              <a:ext cx="4763" cy="11112"/>
            </a:xfrm>
            <a:custGeom>
              <a:avLst/>
              <a:gdLst>
                <a:gd name="T0" fmla="*/ 0 w 3"/>
                <a:gd name="T1" fmla="*/ 7 h 7"/>
                <a:gd name="T2" fmla="*/ 3 w 3"/>
                <a:gd name="T3" fmla="*/ 7 h 7"/>
                <a:gd name="T4" fmla="*/ 3 w 3"/>
                <a:gd name="T5" fmla="*/ 3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3"/>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351270" name="Straight Connector 351269"/>
            <p:cNvCxnSpPr>
              <a:stCxn id="156679" idx="5"/>
              <a:endCxn id="156697" idx="5"/>
            </p:cNvCxnSpPr>
            <p:nvPr/>
          </p:nvCxnSpPr>
          <p:spPr bwMode="auto">
            <a:xfrm flipH="1">
              <a:off x="3894424" y="2518809"/>
              <a:ext cx="348434" cy="407457"/>
            </a:xfrm>
            <a:prstGeom prst="line">
              <a:avLst/>
            </a:prstGeom>
            <a:gradFill rotWithShape="1">
              <a:gsLst>
                <a:gs pos="0">
                  <a:schemeClr val="bg1"/>
                </a:gs>
                <a:gs pos="100000">
                  <a:schemeClr val="accent1"/>
                </a:gs>
              </a:gsLst>
              <a:lin ang="5400000" scaled="1"/>
            </a:gradFill>
            <a:ln w="3175" cap="flat" cmpd="sng" algn="ctr">
              <a:solidFill>
                <a:schemeClr val="tx1"/>
              </a:solidFill>
              <a:prstDash val="sysDash"/>
              <a:round/>
              <a:headEnd type="none" w="med" len="med"/>
              <a:tailEnd type="none" w="med" len="med"/>
            </a:ln>
            <a:effectLst/>
          </p:spPr>
        </p:cxnSp>
        <p:sp>
          <p:nvSpPr>
            <p:cNvPr id="156697" name="Freeform 122"/>
            <p:cNvSpPr>
              <a:spLocks noEditPoints="1"/>
            </p:cNvSpPr>
            <p:nvPr/>
          </p:nvSpPr>
          <p:spPr bwMode="auto">
            <a:xfrm>
              <a:off x="3776660" y="2815430"/>
              <a:ext cx="228600" cy="228600"/>
            </a:xfrm>
            <a:custGeom>
              <a:avLst/>
              <a:gdLst>
                <a:gd name="T0" fmla="*/ 33 w 33"/>
                <a:gd name="T1" fmla="*/ 16 h 33"/>
                <a:gd name="T2" fmla="*/ 17 w 33"/>
                <a:gd name="T3" fmla="*/ 33 h 33"/>
                <a:gd name="T4" fmla="*/ 0 w 33"/>
                <a:gd name="T5" fmla="*/ 16 h 33"/>
                <a:gd name="T6" fmla="*/ 17 w 33"/>
                <a:gd name="T7" fmla="*/ 0 h 33"/>
                <a:gd name="T8" fmla="*/ 33 w 33"/>
                <a:gd name="T9" fmla="*/ 16 h 33"/>
                <a:gd name="T10" fmla="*/ 17 w 33"/>
                <a:gd name="T11" fmla="*/ 16 h 33"/>
              </a:gdLst>
              <a:ahLst/>
              <a:cxnLst>
                <a:cxn ang="0">
                  <a:pos x="T0" y="T1"/>
                </a:cxn>
                <a:cxn ang="0">
                  <a:pos x="T2" y="T3"/>
                </a:cxn>
                <a:cxn ang="0">
                  <a:pos x="T4" y="T5"/>
                </a:cxn>
                <a:cxn ang="0">
                  <a:pos x="T6" y="T7"/>
                </a:cxn>
                <a:cxn ang="0">
                  <a:pos x="T8" y="T9"/>
                </a:cxn>
                <a:cxn ang="0">
                  <a:pos x="T10" y="T11"/>
                </a:cxn>
              </a:cxnLst>
              <a:rect l="0" t="0" r="r" b="b"/>
              <a:pathLst>
                <a:path w="33" h="33">
                  <a:moveTo>
                    <a:pt x="33" y="16"/>
                  </a:moveTo>
                  <a:cubicBezTo>
                    <a:pt x="33" y="25"/>
                    <a:pt x="25" y="33"/>
                    <a:pt x="17" y="33"/>
                  </a:cubicBezTo>
                  <a:cubicBezTo>
                    <a:pt x="8" y="33"/>
                    <a:pt x="0" y="25"/>
                    <a:pt x="0" y="16"/>
                  </a:cubicBezTo>
                  <a:cubicBezTo>
                    <a:pt x="0" y="8"/>
                    <a:pt x="8" y="0"/>
                    <a:pt x="17" y="0"/>
                  </a:cubicBezTo>
                  <a:cubicBezTo>
                    <a:pt x="25" y="0"/>
                    <a:pt x="33" y="8"/>
                    <a:pt x="33" y="16"/>
                  </a:cubicBezTo>
                  <a:moveTo>
                    <a:pt x="17" y="16"/>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81" name="Freeform 106"/>
            <p:cNvSpPr>
              <a:spLocks noEditPoints="1"/>
            </p:cNvSpPr>
            <p:nvPr/>
          </p:nvSpPr>
          <p:spPr bwMode="auto">
            <a:xfrm>
              <a:off x="5164137" y="2429669"/>
              <a:ext cx="174625" cy="173037"/>
            </a:xfrm>
            <a:custGeom>
              <a:avLst/>
              <a:gdLst>
                <a:gd name="T0" fmla="*/ 33 w 33"/>
                <a:gd name="T1" fmla="*/ 17 h 33"/>
                <a:gd name="T2" fmla="*/ 16 w 33"/>
                <a:gd name="T3" fmla="*/ 33 h 33"/>
                <a:gd name="T4" fmla="*/ 0 w 33"/>
                <a:gd name="T5" fmla="*/ 17 h 33"/>
                <a:gd name="T6" fmla="*/ 16 w 33"/>
                <a:gd name="T7" fmla="*/ 0 h 33"/>
                <a:gd name="T8" fmla="*/ 33 w 33"/>
                <a:gd name="T9" fmla="*/ 17 h 33"/>
                <a:gd name="T10" fmla="*/ 16 w 33"/>
                <a:gd name="T11" fmla="*/ 17 h 33"/>
              </a:gdLst>
              <a:ahLst/>
              <a:cxnLst>
                <a:cxn ang="0">
                  <a:pos x="T0" y="T1"/>
                </a:cxn>
                <a:cxn ang="0">
                  <a:pos x="T2" y="T3"/>
                </a:cxn>
                <a:cxn ang="0">
                  <a:pos x="T4" y="T5"/>
                </a:cxn>
                <a:cxn ang="0">
                  <a:pos x="T6" y="T7"/>
                </a:cxn>
                <a:cxn ang="0">
                  <a:pos x="T8" y="T9"/>
                </a:cxn>
                <a:cxn ang="0">
                  <a:pos x="T10" y="T11"/>
                </a:cxn>
              </a:cxnLst>
              <a:rect l="0" t="0" r="r" b="b"/>
              <a:pathLst>
                <a:path w="33" h="33">
                  <a:moveTo>
                    <a:pt x="33" y="17"/>
                  </a:moveTo>
                  <a:cubicBezTo>
                    <a:pt x="33" y="25"/>
                    <a:pt x="25" y="33"/>
                    <a:pt x="16" y="33"/>
                  </a:cubicBezTo>
                  <a:cubicBezTo>
                    <a:pt x="8" y="33"/>
                    <a:pt x="0" y="25"/>
                    <a:pt x="0" y="17"/>
                  </a:cubicBezTo>
                  <a:cubicBezTo>
                    <a:pt x="0" y="8"/>
                    <a:pt x="8" y="0"/>
                    <a:pt x="16" y="0"/>
                  </a:cubicBezTo>
                  <a:cubicBezTo>
                    <a:pt x="25" y="0"/>
                    <a:pt x="33" y="8"/>
                    <a:pt x="33" y="17"/>
                  </a:cubicBezTo>
                  <a:moveTo>
                    <a:pt x="16" y="17"/>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99" name="Freeform 124"/>
            <p:cNvSpPr>
              <a:spLocks/>
            </p:cNvSpPr>
            <p:nvPr/>
          </p:nvSpPr>
          <p:spPr bwMode="auto">
            <a:xfrm>
              <a:off x="4895850" y="2513807"/>
              <a:ext cx="363538" cy="415925"/>
            </a:xfrm>
            <a:custGeom>
              <a:avLst/>
              <a:gdLst>
                <a:gd name="T0" fmla="*/ 226 w 229"/>
                <a:gd name="T1" fmla="*/ 0 h 262"/>
                <a:gd name="T2" fmla="*/ 222 w 229"/>
                <a:gd name="T3" fmla="*/ 0 h 262"/>
                <a:gd name="T4" fmla="*/ 0 w 229"/>
                <a:gd name="T5" fmla="*/ 256 h 262"/>
                <a:gd name="T6" fmla="*/ 7 w 229"/>
                <a:gd name="T7" fmla="*/ 262 h 262"/>
                <a:gd name="T8" fmla="*/ 229 w 229"/>
                <a:gd name="T9" fmla="*/ 7 h 262"/>
                <a:gd name="T10" fmla="*/ 226 w 229"/>
                <a:gd name="T11" fmla="*/ 0 h 262"/>
                <a:gd name="T12" fmla="*/ 229 w 229"/>
                <a:gd name="T13" fmla="*/ 7 h 262"/>
                <a:gd name="T14" fmla="*/ 229 w 229"/>
                <a:gd name="T15" fmla="*/ 3 h 262"/>
                <a:gd name="T16" fmla="*/ 229 w 229"/>
                <a:gd name="T17" fmla="*/ 0 h 262"/>
                <a:gd name="T18" fmla="*/ 226 w 229"/>
                <a:gd name="T19" fmla="*/ 0 h 262"/>
                <a:gd name="T20" fmla="*/ 222 w 229"/>
                <a:gd name="T21" fmla="*/ 0 h 262"/>
                <a:gd name="T22" fmla="*/ 226 w 229"/>
                <a:gd name="T2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262">
                  <a:moveTo>
                    <a:pt x="226" y="0"/>
                  </a:moveTo>
                  <a:lnTo>
                    <a:pt x="222" y="0"/>
                  </a:lnTo>
                  <a:lnTo>
                    <a:pt x="0" y="256"/>
                  </a:lnTo>
                  <a:lnTo>
                    <a:pt x="7" y="262"/>
                  </a:lnTo>
                  <a:lnTo>
                    <a:pt x="229" y="7"/>
                  </a:lnTo>
                  <a:lnTo>
                    <a:pt x="226" y="0"/>
                  </a:lnTo>
                  <a:lnTo>
                    <a:pt x="229" y="7"/>
                  </a:lnTo>
                  <a:lnTo>
                    <a:pt x="229" y="3"/>
                  </a:lnTo>
                  <a:lnTo>
                    <a:pt x="229" y="0"/>
                  </a:lnTo>
                  <a:lnTo>
                    <a:pt x="226" y="0"/>
                  </a:lnTo>
                  <a:lnTo>
                    <a:pt x="222" y="0"/>
                  </a:lnTo>
                  <a:lnTo>
                    <a:pt x="226"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02" name="Freeform 127"/>
            <p:cNvSpPr>
              <a:spLocks noEditPoints="1"/>
            </p:cNvSpPr>
            <p:nvPr/>
          </p:nvSpPr>
          <p:spPr bwMode="auto">
            <a:xfrm>
              <a:off x="4787897" y="2815430"/>
              <a:ext cx="228600" cy="228600"/>
            </a:xfrm>
            <a:custGeom>
              <a:avLst/>
              <a:gdLst>
                <a:gd name="T0" fmla="*/ 33 w 33"/>
                <a:gd name="T1" fmla="*/ 16 h 33"/>
                <a:gd name="T2" fmla="*/ 16 w 33"/>
                <a:gd name="T3" fmla="*/ 33 h 33"/>
                <a:gd name="T4" fmla="*/ 0 w 33"/>
                <a:gd name="T5" fmla="*/ 16 h 33"/>
                <a:gd name="T6" fmla="*/ 16 w 33"/>
                <a:gd name="T7" fmla="*/ 0 h 33"/>
                <a:gd name="T8" fmla="*/ 33 w 33"/>
                <a:gd name="T9" fmla="*/ 16 h 33"/>
                <a:gd name="T10" fmla="*/ 16 w 33"/>
                <a:gd name="T11" fmla="*/ 16 h 33"/>
              </a:gdLst>
              <a:ahLst/>
              <a:cxnLst>
                <a:cxn ang="0">
                  <a:pos x="T0" y="T1"/>
                </a:cxn>
                <a:cxn ang="0">
                  <a:pos x="T2" y="T3"/>
                </a:cxn>
                <a:cxn ang="0">
                  <a:pos x="T4" y="T5"/>
                </a:cxn>
                <a:cxn ang="0">
                  <a:pos x="T6" y="T7"/>
                </a:cxn>
                <a:cxn ang="0">
                  <a:pos x="T8" y="T9"/>
                </a:cxn>
                <a:cxn ang="0">
                  <a:pos x="T10" y="T11"/>
                </a:cxn>
              </a:cxnLst>
              <a:rect l="0" t="0" r="r" b="b"/>
              <a:pathLst>
                <a:path w="33" h="33">
                  <a:moveTo>
                    <a:pt x="33" y="16"/>
                  </a:moveTo>
                  <a:cubicBezTo>
                    <a:pt x="33" y="25"/>
                    <a:pt x="25" y="33"/>
                    <a:pt x="16" y="33"/>
                  </a:cubicBezTo>
                  <a:cubicBezTo>
                    <a:pt x="8" y="33"/>
                    <a:pt x="0" y="25"/>
                    <a:pt x="0" y="16"/>
                  </a:cubicBezTo>
                  <a:cubicBezTo>
                    <a:pt x="0" y="8"/>
                    <a:pt x="8" y="0"/>
                    <a:pt x="16" y="0"/>
                  </a:cubicBezTo>
                  <a:cubicBezTo>
                    <a:pt x="25" y="0"/>
                    <a:pt x="33" y="8"/>
                    <a:pt x="33" y="16"/>
                  </a:cubicBezTo>
                  <a:moveTo>
                    <a:pt x="16" y="16"/>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1235">
                                            <p:txEl>
                                              <p:pRg st="1" end="1"/>
                                            </p:txEl>
                                          </p:spTgt>
                                        </p:tgtEl>
                                        <p:attrNameLst>
                                          <p:attrName>style.visibility</p:attrName>
                                        </p:attrNameLst>
                                      </p:cBhvr>
                                      <p:to>
                                        <p:strVal val="visible"/>
                                      </p:to>
                                    </p:set>
                                    <p:animEffect transition="in" filter="wipe(left)">
                                      <p:cBhvr>
                                        <p:cTn id="7" dur="500"/>
                                        <p:tgtEl>
                                          <p:spTgt spid="3512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1235">
                                            <p:txEl>
                                              <p:pRg st="2" end="2"/>
                                            </p:txEl>
                                          </p:spTgt>
                                        </p:tgtEl>
                                        <p:attrNameLst>
                                          <p:attrName>style.visibility</p:attrName>
                                        </p:attrNameLst>
                                      </p:cBhvr>
                                      <p:to>
                                        <p:strVal val="visible"/>
                                      </p:to>
                                    </p:set>
                                    <p:animEffect transition="in" filter="wipe(left)">
                                      <p:cBhvr>
                                        <p:cTn id="12" dur="500"/>
                                        <p:tgtEl>
                                          <p:spTgt spid="351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14339" name="Slide Number Placeholder 5"/>
          <p:cNvSpPr>
            <a:spLocks noGrp="1"/>
          </p:cNvSpPr>
          <p:nvPr>
            <p:ph type="sldNum" sz="quarter" idx="12"/>
          </p:nvPr>
        </p:nvSpPr>
        <p:spPr>
          <a:noFill/>
        </p:spPr>
        <p:txBody>
          <a:bodyPr/>
          <a:lstStyle/>
          <a:p>
            <a:fld id="{AAA3B52C-116D-4A23-B120-814399ECD15E}" type="slidenum">
              <a:rPr lang="en-US" smtClean="0">
                <a:latin typeface="Arial" charset="0"/>
              </a:rPr>
              <a:pPr/>
              <a:t>11</a:t>
            </a:fld>
            <a:endParaRPr lang="en-US" smtClean="0">
              <a:latin typeface="Arial" charset="0"/>
            </a:endParaRPr>
          </a:p>
        </p:txBody>
      </p:sp>
      <p:sp>
        <p:nvSpPr>
          <p:cNvPr id="14340" name="Rectangle 2"/>
          <p:cNvSpPr>
            <a:spLocks noGrp="1" noChangeArrowheads="1"/>
          </p:cNvSpPr>
          <p:nvPr>
            <p:ph type="title"/>
          </p:nvPr>
        </p:nvSpPr>
        <p:spPr>
          <a:noFill/>
        </p:spPr>
        <p:txBody>
          <a:bodyPr/>
          <a:lstStyle/>
          <a:p>
            <a:pPr eaLnBrk="1" hangingPunct="1"/>
            <a:r>
              <a:rPr lang="en-US" smtClean="0"/>
              <a:t>DOE Process </a:t>
            </a:r>
            <a:r>
              <a:rPr lang="en-US" sz="2400" i="1" smtClean="0"/>
              <a:t>(1 of 2)</a:t>
            </a:r>
            <a:br>
              <a:rPr lang="en-US" sz="2400" i="1" smtClean="0"/>
            </a:br>
            <a:r>
              <a:rPr lang="en-US" sz="2400" i="1" smtClean="0"/>
              <a:t>Ask the Scientist</a:t>
            </a:r>
          </a:p>
        </p:txBody>
      </p:sp>
      <p:sp>
        <p:nvSpPr>
          <p:cNvPr id="14341" name="Rectangle 3"/>
          <p:cNvSpPr>
            <a:spLocks noGrp="1" noChangeArrowheads="1"/>
          </p:cNvSpPr>
          <p:nvPr>
            <p:ph type="body" idx="1"/>
          </p:nvPr>
        </p:nvSpPr>
        <p:spPr>
          <a:xfrm>
            <a:off x="990600" y="1379538"/>
            <a:ext cx="7696200" cy="4746625"/>
          </a:xfrm>
        </p:spPr>
        <p:txBody>
          <a:bodyPr/>
          <a:lstStyle/>
          <a:p>
            <a:pPr marL="339725" indent="-339725" eaLnBrk="1" hangingPunct="1">
              <a:spcBef>
                <a:spcPct val="50000"/>
              </a:spcBef>
              <a:buClr>
                <a:schemeClr val="accent2"/>
              </a:buClr>
              <a:buFontTx/>
              <a:buAutoNum type="arabicPeriod"/>
            </a:pPr>
            <a:r>
              <a:rPr lang="en-US" dirty="0" smtClean="0"/>
              <a:t>Identify the opportunity and define the objective.</a:t>
            </a:r>
          </a:p>
          <a:p>
            <a:pPr marL="739775" lvl="1" indent="-339725" eaLnBrk="1" hangingPunct="1">
              <a:spcBef>
                <a:spcPct val="50000"/>
              </a:spcBef>
              <a:buClr>
                <a:schemeClr val="accent2"/>
              </a:buClr>
              <a:buFont typeface="Wingdings" pitchFamily="2" charset="2"/>
              <a:buChar char="§"/>
            </a:pPr>
            <a:r>
              <a:rPr lang="en-US" i="1" dirty="0" smtClean="0">
                <a:solidFill>
                  <a:schemeClr val="accent2"/>
                </a:solidFill>
                <a:latin typeface="+mj-lt"/>
                <a:ea typeface="+mj-ea"/>
                <a:cs typeface="+mj-cs"/>
              </a:rPr>
              <a:t>Before talking to the scientist.</a:t>
            </a:r>
          </a:p>
          <a:p>
            <a:pPr marL="339725" indent="-339725" eaLnBrk="1" hangingPunct="1">
              <a:spcBef>
                <a:spcPct val="50000"/>
              </a:spcBef>
              <a:buClr>
                <a:schemeClr val="accent2"/>
              </a:buClr>
              <a:buFontTx/>
              <a:buAutoNum type="arabicPeriod"/>
            </a:pPr>
            <a:r>
              <a:rPr lang="en-US" dirty="0" smtClean="0"/>
              <a:t>State objective in terms of measurable responses.</a:t>
            </a:r>
          </a:p>
          <a:p>
            <a:pPr marL="796925" lvl="1" indent="-339725" eaLnBrk="1" hangingPunct="1">
              <a:spcBef>
                <a:spcPct val="25000"/>
              </a:spcBef>
              <a:buClr>
                <a:schemeClr val="accent2"/>
              </a:buClr>
              <a:buFontTx/>
              <a:buAutoNum type="alphaLcPeriod"/>
            </a:pPr>
            <a:r>
              <a:rPr lang="en-US" dirty="0" smtClean="0"/>
              <a:t>Define the change (</a:t>
            </a:r>
            <a:r>
              <a:rPr lang="en-US" dirty="0" err="1" smtClean="0">
                <a:latin typeface="Symbol" pitchFamily="18" charset="2"/>
              </a:rPr>
              <a:t>D</a:t>
            </a:r>
            <a:r>
              <a:rPr lang="en-US" dirty="0" err="1" smtClean="0"/>
              <a:t>y</a:t>
            </a:r>
            <a:r>
              <a:rPr lang="en-US" dirty="0" smtClean="0"/>
              <a:t>) that is important to detect for each response. (</a:t>
            </a:r>
            <a:r>
              <a:rPr lang="en-US" dirty="0" err="1" smtClean="0">
                <a:latin typeface="Symbol" pitchFamily="18" charset="2"/>
              </a:rPr>
              <a:t>D</a:t>
            </a:r>
            <a:r>
              <a:rPr lang="en-US" dirty="0" err="1" smtClean="0"/>
              <a:t>y</a:t>
            </a:r>
            <a:r>
              <a:rPr lang="en-US" dirty="0" smtClean="0"/>
              <a:t> = signal)</a:t>
            </a:r>
          </a:p>
          <a:p>
            <a:pPr marL="796925" lvl="1" indent="-339725" eaLnBrk="1" hangingPunct="1">
              <a:spcBef>
                <a:spcPct val="25000"/>
              </a:spcBef>
              <a:buClr>
                <a:schemeClr val="accent2"/>
              </a:buClr>
              <a:buFontTx/>
              <a:buAutoNum type="alphaLcPeriod"/>
            </a:pPr>
            <a:r>
              <a:rPr lang="en-US" dirty="0" smtClean="0"/>
              <a:t>Estimate experimental error (</a:t>
            </a:r>
            <a:r>
              <a:rPr lang="en-US" dirty="0" smtClean="0">
                <a:latin typeface="Symbol" pitchFamily="18" charset="2"/>
              </a:rPr>
              <a:t>s</a:t>
            </a:r>
            <a:r>
              <a:rPr lang="en-US" dirty="0" smtClean="0"/>
              <a:t>) for each response. (</a:t>
            </a:r>
            <a:r>
              <a:rPr lang="en-US" dirty="0" smtClean="0">
                <a:latin typeface="Symbol" pitchFamily="18" charset="2"/>
              </a:rPr>
              <a:t>s</a:t>
            </a:r>
            <a:r>
              <a:rPr lang="en-US" dirty="0" smtClean="0"/>
              <a:t> = noise)</a:t>
            </a:r>
          </a:p>
          <a:p>
            <a:pPr marL="796925" lvl="1" indent="-339725" eaLnBrk="1" hangingPunct="1">
              <a:spcBef>
                <a:spcPct val="25000"/>
              </a:spcBef>
              <a:buClr>
                <a:schemeClr val="accent2"/>
              </a:buClr>
              <a:buFontTx/>
              <a:buAutoNum type="alphaLcPeriod"/>
            </a:pPr>
            <a:r>
              <a:rPr lang="en-US" dirty="0" smtClean="0"/>
              <a:t>Use the ratio (</a:t>
            </a:r>
            <a:r>
              <a:rPr lang="en-US" dirty="0" err="1" smtClean="0">
                <a:latin typeface="Symbol" pitchFamily="18" charset="2"/>
              </a:rPr>
              <a:t>D</a:t>
            </a:r>
            <a:r>
              <a:rPr lang="en-US" dirty="0" err="1" smtClean="0"/>
              <a:t>y</a:t>
            </a:r>
            <a:r>
              <a:rPr lang="en-US" dirty="0" smtClean="0"/>
              <a:t>/</a:t>
            </a:r>
            <a:r>
              <a:rPr lang="en-US" dirty="0" smtClean="0">
                <a:latin typeface="Symbol" pitchFamily="18" charset="2"/>
              </a:rPr>
              <a:t>s</a:t>
            </a:r>
            <a:r>
              <a:rPr lang="en-US" dirty="0" smtClean="0"/>
              <a:t>) to estimate power.</a:t>
            </a:r>
          </a:p>
          <a:p>
            <a:pPr marL="339725" indent="-339725" eaLnBrk="1" hangingPunct="1">
              <a:spcBef>
                <a:spcPct val="50000"/>
              </a:spcBef>
              <a:buClr>
                <a:schemeClr val="accent2"/>
              </a:buClr>
              <a:buFontTx/>
              <a:buAutoNum type="arabicPeriod"/>
            </a:pPr>
            <a:r>
              <a:rPr lang="en-US" dirty="0" smtClean="0"/>
              <a:t>Select the input factors to study.  (</a:t>
            </a:r>
            <a:r>
              <a:rPr lang="en-US" i="1" dirty="0" smtClean="0"/>
              <a:t>Remember that the factor levels chosen determine the size of </a:t>
            </a:r>
            <a:r>
              <a:rPr lang="en-US" i="1" dirty="0" smtClean="0">
                <a:latin typeface="Symbol" pitchFamily="18" charset="2"/>
              </a:rPr>
              <a:t>D</a:t>
            </a:r>
            <a:r>
              <a:rPr lang="en-US" i="1" dirty="0" smtClean="0"/>
              <a:t>y.</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Date Placeholder 5"/>
          <p:cNvSpPr>
            <a:spLocks noGrp="1"/>
          </p:cNvSpPr>
          <p:nvPr>
            <p:ph type="dt" sz="quarter" idx="10"/>
          </p:nvPr>
        </p:nvSpPr>
        <p:spPr>
          <a:noFill/>
        </p:spPr>
        <p:txBody>
          <a:bodyPr/>
          <a:lstStyle/>
          <a:p>
            <a:r>
              <a:rPr lang="en-US" smtClean="0">
                <a:latin typeface="Arial" charset="0"/>
              </a:rPr>
              <a:t>Response Surface Short Course - TFAWS</a:t>
            </a:r>
            <a:endParaRPr lang="en-US" dirty="0" smtClean="0">
              <a:latin typeface="Arial" charset="0"/>
            </a:endParaRPr>
          </a:p>
        </p:txBody>
      </p:sp>
      <p:sp>
        <p:nvSpPr>
          <p:cNvPr id="5125" name="Slide Number Placeholder 7"/>
          <p:cNvSpPr>
            <a:spLocks noGrp="1"/>
          </p:cNvSpPr>
          <p:nvPr>
            <p:ph type="sldNum" sz="quarter" idx="12"/>
          </p:nvPr>
        </p:nvSpPr>
        <p:spPr>
          <a:noFill/>
        </p:spPr>
        <p:txBody>
          <a:bodyPr/>
          <a:lstStyle/>
          <a:p>
            <a:fld id="{E4DDD342-745B-4CAA-BB89-33E6E766373E}" type="slidenum">
              <a:rPr lang="en-US" smtClean="0">
                <a:latin typeface="Arial" charset="0"/>
              </a:rPr>
              <a:pPr/>
              <a:t>110</a:t>
            </a:fld>
            <a:endParaRPr lang="en-US" smtClean="0">
              <a:latin typeface="Arial" charset="0"/>
            </a:endParaRPr>
          </a:p>
        </p:txBody>
      </p:sp>
      <p:sp>
        <p:nvSpPr>
          <p:cNvPr id="5126" name="Rectangle 2"/>
          <p:cNvSpPr>
            <a:spLocks noGrp="1" noChangeArrowheads="1"/>
          </p:cNvSpPr>
          <p:nvPr>
            <p:ph type="title"/>
          </p:nvPr>
        </p:nvSpPr>
        <p:spPr/>
        <p:txBody>
          <a:bodyPr/>
          <a:lstStyle/>
          <a:p>
            <a:pPr eaLnBrk="1" hangingPunct="1"/>
            <a:r>
              <a:rPr lang="en-US" sz="2800" dirty="0" smtClean="0"/>
              <a:t>Center Points in Factorial Designs</a:t>
            </a:r>
          </a:p>
        </p:txBody>
      </p:sp>
      <p:sp>
        <p:nvSpPr>
          <p:cNvPr id="5127" name="Rectangle 3"/>
          <p:cNvSpPr>
            <a:spLocks noGrp="1" noChangeArrowheads="1"/>
          </p:cNvSpPr>
          <p:nvPr>
            <p:ph type="body" sz="half" idx="1"/>
          </p:nvPr>
        </p:nvSpPr>
        <p:spPr>
          <a:xfrm>
            <a:off x="1066800" y="4800600"/>
            <a:ext cx="7787640" cy="914400"/>
          </a:xfrm>
        </p:spPr>
        <p:txBody>
          <a:bodyPr/>
          <a:lstStyle/>
          <a:p>
            <a:pPr marL="0" indent="0" algn="just" eaLnBrk="1" hangingPunct="1">
              <a:buFontTx/>
              <a:buNone/>
            </a:pPr>
            <a:r>
              <a:rPr lang="en-US" sz="2200" dirty="0" smtClean="0"/>
              <a:t>2</a:t>
            </a:r>
            <a:r>
              <a:rPr lang="en-US" sz="2200" baseline="30000" dirty="0" smtClean="0"/>
              <a:t>3</a:t>
            </a:r>
            <a:r>
              <a:rPr lang="en-US" sz="2200" dirty="0" smtClean="0"/>
              <a:t> factorial with center point            3</a:t>
            </a:r>
            <a:r>
              <a:rPr lang="en-US" sz="2200" baseline="30000" dirty="0" smtClean="0"/>
              <a:t>3 </a:t>
            </a:r>
            <a:r>
              <a:rPr lang="en-US" sz="2200" dirty="0" smtClean="0"/>
              <a:t>Three-level factorial</a:t>
            </a:r>
          </a:p>
          <a:p>
            <a:pPr marL="0" indent="0" algn="just" eaLnBrk="1" hangingPunct="1">
              <a:buFontTx/>
              <a:buNone/>
            </a:pPr>
            <a:r>
              <a:rPr lang="en-US" sz="2200" dirty="0" smtClean="0"/>
              <a:t>(8 runs plus 4 </a:t>
            </a:r>
            <a:r>
              <a:rPr lang="en-US" sz="2200" dirty="0" err="1" smtClean="0"/>
              <a:t>cp’s</a:t>
            </a:r>
            <a:r>
              <a:rPr lang="en-US" sz="2200" dirty="0" smtClean="0"/>
              <a:t> = 12 </a:t>
            </a:r>
            <a:r>
              <a:rPr lang="en-US" sz="2200" dirty="0" err="1" smtClean="0"/>
              <a:t>pts</a:t>
            </a:r>
            <a:r>
              <a:rPr lang="en-US" sz="2200" dirty="0" smtClean="0"/>
              <a:t>)	       (27 runs + 5 </a:t>
            </a:r>
            <a:r>
              <a:rPr lang="en-US" sz="2200" dirty="0" err="1" smtClean="0"/>
              <a:t>cp’s</a:t>
            </a:r>
            <a:r>
              <a:rPr lang="en-US" sz="2200" dirty="0" smtClean="0"/>
              <a:t> = 32 </a:t>
            </a:r>
            <a:r>
              <a:rPr lang="en-US" sz="2200" dirty="0" err="1" smtClean="0"/>
              <a:t>pts</a:t>
            </a:r>
            <a:r>
              <a:rPr lang="en-US" sz="2200" dirty="0" smtClean="0"/>
              <a:t>)</a:t>
            </a:r>
          </a:p>
        </p:txBody>
      </p:sp>
      <p:sp>
        <p:nvSpPr>
          <p:cNvPr id="5128" name="Rectangle 5"/>
          <p:cNvSpPr>
            <a:spLocks noChangeArrowheads="1"/>
          </p:cNvSpPr>
          <p:nvPr/>
        </p:nvSpPr>
        <p:spPr bwMode="auto">
          <a:xfrm>
            <a:off x="0" y="1371600"/>
            <a:ext cx="9144000" cy="0"/>
          </a:xfrm>
          <a:prstGeom prst="rect">
            <a:avLst/>
          </a:prstGeom>
          <a:noFill/>
          <a:ln w="9525" algn="ctr">
            <a:noFill/>
            <a:miter lim="800000"/>
            <a:headEnd/>
            <a:tailEnd/>
          </a:ln>
        </p:spPr>
        <p:txBody>
          <a:bodyPr wrap="none" anchor="ctr">
            <a:spAutoFit/>
          </a:bodyPr>
          <a:lstStyle/>
          <a:p>
            <a:pPr eaLnBrk="0" hangingPunct="0"/>
            <a:endParaRPr lang="en-US"/>
          </a:p>
        </p:txBody>
      </p:sp>
      <p:grpSp>
        <p:nvGrpSpPr>
          <p:cNvPr id="2" name="Group 9"/>
          <p:cNvGrpSpPr/>
          <p:nvPr/>
        </p:nvGrpSpPr>
        <p:grpSpPr>
          <a:xfrm>
            <a:off x="1676400" y="1918494"/>
            <a:ext cx="2369343" cy="2394426"/>
            <a:chOff x="3776660" y="1416844"/>
            <a:chExt cx="1562102" cy="1627186"/>
          </a:xfrm>
        </p:grpSpPr>
        <p:cxnSp>
          <p:nvCxnSpPr>
            <p:cNvPr id="11" name="Straight Connector 10"/>
            <p:cNvCxnSpPr>
              <a:stCxn id="13" idx="5"/>
              <a:endCxn id="68" idx="1"/>
            </p:cNvCxnSpPr>
            <p:nvPr/>
          </p:nvCxnSpPr>
          <p:spPr bwMode="auto">
            <a:xfrm flipV="1">
              <a:off x="4242858" y="2513807"/>
              <a:ext cx="1005417" cy="5002"/>
            </a:xfrm>
            <a:prstGeom prst="line">
              <a:avLst/>
            </a:prstGeom>
            <a:gradFill rotWithShape="1">
              <a:gsLst>
                <a:gs pos="0">
                  <a:schemeClr val="bg1"/>
                </a:gs>
                <a:gs pos="100000">
                  <a:schemeClr val="accent1"/>
                </a:gs>
              </a:gsLst>
              <a:lin ang="5400000" scaled="1"/>
            </a:gradFill>
            <a:ln w="3175" cap="flat" cmpd="sng" algn="ctr">
              <a:solidFill>
                <a:schemeClr val="tx1"/>
              </a:solidFill>
              <a:prstDash val="sysDash"/>
              <a:round/>
              <a:headEnd type="none" w="med" len="med"/>
              <a:tailEnd type="none" w="med" len="med"/>
            </a:ln>
            <a:effectLst/>
          </p:spPr>
        </p:cxnSp>
        <p:cxnSp>
          <p:nvCxnSpPr>
            <p:cNvPr id="12" name="Straight Connector 11"/>
            <p:cNvCxnSpPr>
              <a:stCxn id="51" idx="4"/>
              <a:endCxn id="61" idx="4"/>
            </p:cNvCxnSpPr>
            <p:nvPr/>
          </p:nvCxnSpPr>
          <p:spPr bwMode="auto">
            <a:xfrm flipH="1">
              <a:off x="4238625" y="1512094"/>
              <a:ext cx="9525" cy="1006475"/>
            </a:xfrm>
            <a:prstGeom prst="line">
              <a:avLst/>
            </a:prstGeom>
            <a:gradFill rotWithShape="1">
              <a:gsLst>
                <a:gs pos="0">
                  <a:schemeClr val="bg1"/>
                </a:gs>
                <a:gs pos="100000">
                  <a:schemeClr val="accent1"/>
                </a:gs>
              </a:gsLst>
              <a:lin ang="5400000" scaled="1"/>
            </a:gradFill>
            <a:ln w="3175" cap="flat" cmpd="sng" algn="ctr">
              <a:solidFill>
                <a:schemeClr val="tx1"/>
              </a:solidFill>
              <a:prstDash val="sysDash"/>
              <a:round/>
              <a:headEnd type="none" w="med" len="med"/>
              <a:tailEnd type="none" w="med" len="med"/>
            </a:ln>
            <a:effectLst/>
          </p:spPr>
        </p:cxnSp>
        <p:sp>
          <p:nvSpPr>
            <p:cNvPr id="13" name="Freeform 105"/>
            <p:cNvSpPr>
              <a:spLocks noEditPoints="1"/>
            </p:cNvSpPr>
            <p:nvPr/>
          </p:nvSpPr>
          <p:spPr bwMode="auto">
            <a:xfrm>
              <a:off x="4152900" y="2429669"/>
              <a:ext cx="174625" cy="173037"/>
            </a:xfrm>
            <a:custGeom>
              <a:avLst/>
              <a:gdLst>
                <a:gd name="T0" fmla="*/ 33 w 33"/>
                <a:gd name="T1" fmla="*/ 17 h 33"/>
                <a:gd name="T2" fmla="*/ 17 w 33"/>
                <a:gd name="T3" fmla="*/ 33 h 33"/>
                <a:gd name="T4" fmla="*/ 0 w 33"/>
                <a:gd name="T5" fmla="*/ 17 h 33"/>
                <a:gd name="T6" fmla="*/ 17 w 33"/>
                <a:gd name="T7" fmla="*/ 0 h 33"/>
                <a:gd name="T8" fmla="*/ 33 w 33"/>
                <a:gd name="T9" fmla="*/ 17 h 33"/>
                <a:gd name="T10" fmla="*/ 17 w 33"/>
                <a:gd name="T11" fmla="*/ 17 h 33"/>
              </a:gdLst>
              <a:ahLst/>
              <a:cxnLst>
                <a:cxn ang="0">
                  <a:pos x="T0" y="T1"/>
                </a:cxn>
                <a:cxn ang="0">
                  <a:pos x="T2" y="T3"/>
                </a:cxn>
                <a:cxn ang="0">
                  <a:pos x="T4" y="T5"/>
                </a:cxn>
                <a:cxn ang="0">
                  <a:pos x="T6" y="T7"/>
                </a:cxn>
                <a:cxn ang="0">
                  <a:pos x="T8" y="T9"/>
                </a:cxn>
                <a:cxn ang="0">
                  <a:pos x="T10" y="T11"/>
                </a:cxn>
              </a:cxnLst>
              <a:rect l="0" t="0" r="r" b="b"/>
              <a:pathLst>
                <a:path w="33" h="33">
                  <a:moveTo>
                    <a:pt x="33" y="17"/>
                  </a:moveTo>
                  <a:cubicBezTo>
                    <a:pt x="33" y="25"/>
                    <a:pt x="25" y="33"/>
                    <a:pt x="17" y="33"/>
                  </a:cubicBezTo>
                  <a:cubicBezTo>
                    <a:pt x="8" y="33"/>
                    <a:pt x="0" y="25"/>
                    <a:pt x="0" y="17"/>
                  </a:cubicBezTo>
                  <a:cubicBezTo>
                    <a:pt x="0" y="8"/>
                    <a:pt x="8" y="0"/>
                    <a:pt x="17" y="0"/>
                  </a:cubicBezTo>
                  <a:cubicBezTo>
                    <a:pt x="25" y="0"/>
                    <a:pt x="33" y="8"/>
                    <a:pt x="33" y="17"/>
                  </a:cubicBezTo>
                  <a:moveTo>
                    <a:pt x="17" y="17"/>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4238625" y="1500982"/>
              <a:ext cx="9525" cy="6350"/>
            </a:xfrm>
            <a:custGeom>
              <a:avLst/>
              <a:gdLst>
                <a:gd name="T0" fmla="*/ 6 w 6"/>
                <a:gd name="T1" fmla="*/ 4 h 4"/>
                <a:gd name="T2" fmla="*/ 6 w 6"/>
                <a:gd name="T3" fmla="*/ 0 h 4"/>
                <a:gd name="T4" fmla="*/ 3 w 6"/>
                <a:gd name="T5" fmla="*/ 0 h 4"/>
                <a:gd name="T6" fmla="*/ 0 w 6"/>
                <a:gd name="T7" fmla="*/ 0 h 4"/>
                <a:gd name="T8" fmla="*/ 0 w 6"/>
                <a:gd name="T9" fmla="*/ 4 h 4"/>
                <a:gd name="T10" fmla="*/ 6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6" y="4"/>
                  </a:moveTo>
                  <a:lnTo>
                    <a:pt x="6" y="0"/>
                  </a:lnTo>
                  <a:lnTo>
                    <a:pt x="3" y="0"/>
                  </a:lnTo>
                  <a:lnTo>
                    <a:pt x="0" y="0"/>
                  </a:lnTo>
                  <a:lnTo>
                    <a:pt x="0" y="4"/>
                  </a:lnTo>
                  <a:lnTo>
                    <a:pt x="6" y="4"/>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p:cNvSpPr>
              <a:spLocks noChangeArrowheads="1"/>
            </p:cNvSpPr>
            <p:nvPr/>
          </p:nvSpPr>
          <p:spPr bwMode="auto">
            <a:xfrm>
              <a:off x="4238625" y="1507332"/>
              <a:ext cx="9525" cy="57150"/>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4238625" y="1564482"/>
              <a:ext cx="9525" cy="6350"/>
            </a:xfrm>
            <a:custGeom>
              <a:avLst/>
              <a:gdLst>
                <a:gd name="T0" fmla="*/ 0 w 6"/>
                <a:gd name="T1" fmla="*/ 0 h 4"/>
                <a:gd name="T2" fmla="*/ 0 w 6"/>
                <a:gd name="T3" fmla="*/ 4 h 4"/>
                <a:gd name="T4" fmla="*/ 3 w 6"/>
                <a:gd name="T5" fmla="*/ 4 h 4"/>
                <a:gd name="T6" fmla="*/ 6 w 6"/>
                <a:gd name="T7" fmla="*/ 4 h 4"/>
                <a:gd name="T8" fmla="*/ 6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lnTo>
                    <a:pt x="0" y="4"/>
                  </a:lnTo>
                  <a:lnTo>
                    <a:pt x="3" y="4"/>
                  </a:lnTo>
                  <a:lnTo>
                    <a:pt x="6" y="4"/>
                  </a:lnTo>
                  <a:lnTo>
                    <a:pt x="6" y="0"/>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8"/>
            <p:cNvSpPr>
              <a:spLocks/>
            </p:cNvSpPr>
            <p:nvPr/>
          </p:nvSpPr>
          <p:spPr bwMode="auto">
            <a:xfrm>
              <a:off x="4238625" y="2518569"/>
              <a:ext cx="9525" cy="6350"/>
            </a:xfrm>
            <a:custGeom>
              <a:avLst/>
              <a:gdLst>
                <a:gd name="T0" fmla="*/ 0 w 6"/>
                <a:gd name="T1" fmla="*/ 0 h 4"/>
                <a:gd name="T2" fmla="*/ 0 w 6"/>
                <a:gd name="T3" fmla="*/ 0 h 4"/>
                <a:gd name="T4" fmla="*/ 3 w 6"/>
                <a:gd name="T5" fmla="*/ 4 h 4"/>
                <a:gd name="T6" fmla="*/ 6 w 6"/>
                <a:gd name="T7" fmla="*/ 0 h 4"/>
                <a:gd name="T8" fmla="*/ 6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lnTo>
                    <a:pt x="0" y="0"/>
                  </a:lnTo>
                  <a:lnTo>
                    <a:pt x="3" y="4"/>
                  </a:lnTo>
                  <a:lnTo>
                    <a:pt x="6" y="0"/>
                  </a:lnTo>
                  <a:lnTo>
                    <a:pt x="6" y="0"/>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0"/>
            <p:cNvSpPr>
              <a:spLocks/>
            </p:cNvSpPr>
            <p:nvPr/>
          </p:nvSpPr>
          <p:spPr bwMode="auto">
            <a:xfrm>
              <a:off x="5248275" y="2518569"/>
              <a:ext cx="11113" cy="6350"/>
            </a:xfrm>
            <a:custGeom>
              <a:avLst/>
              <a:gdLst>
                <a:gd name="T0" fmla="*/ 0 w 7"/>
                <a:gd name="T1" fmla="*/ 0 h 4"/>
                <a:gd name="T2" fmla="*/ 0 w 7"/>
                <a:gd name="T3" fmla="*/ 4 h 4"/>
                <a:gd name="T4" fmla="*/ 4 w 7"/>
                <a:gd name="T5" fmla="*/ 4 h 4"/>
                <a:gd name="T6" fmla="*/ 7 w 7"/>
                <a:gd name="T7" fmla="*/ 4 h 4"/>
                <a:gd name="T8" fmla="*/ 7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lnTo>
                    <a:pt x="0" y="4"/>
                  </a:lnTo>
                  <a:lnTo>
                    <a:pt x="4" y="4"/>
                  </a:lnTo>
                  <a:lnTo>
                    <a:pt x="7" y="4"/>
                  </a:lnTo>
                  <a:lnTo>
                    <a:pt x="7" y="0"/>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1"/>
            <p:cNvSpPr>
              <a:spLocks/>
            </p:cNvSpPr>
            <p:nvPr/>
          </p:nvSpPr>
          <p:spPr bwMode="auto">
            <a:xfrm>
              <a:off x="5248275" y="1500982"/>
              <a:ext cx="11113" cy="1017587"/>
            </a:xfrm>
            <a:custGeom>
              <a:avLst/>
              <a:gdLst>
                <a:gd name="T0" fmla="*/ 4 w 7"/>
                <a:gd name="T1" fmla="*/ 0 h 641"/>
                <a:gd name="T2" fmla="*/ 0 w 7"/>
                <a:gd name="T3" fmla="*/ 4 h 641"/>
                <a:gd name="T4" fmla="*/ 0 w 7"/>
                <a:gd name="T5" fmla="*/ 641 h 641"/>
                <a:gd name="T6" fmla="*/ 7 w 7"/>
                <a:gd name="T7" fmla="*/ 641 h 641"/>
                <a:gd name="T8" fmla="*/ 7 w 7"/>
                <a:gd name="T9" fmla="*/ 4 h 641"/>
                <a:gd name="T10" fmla="*/ 4 w 7"/>
                <a:gd name="T11" fmla="*/ 0 h 641"/>
                <a:gd name="T12" fmla="*/ 7 w 7"/>
                <a:gd name="T13" fmla="*/ 4 h 641"/>
                <a:gd name="T14" fmla="*/ 7 w 7"/>
                <a:gd name="T15" fmla="*/ 0 h 641"/>
                <a:gd name="T16" fmla="*/ 4 w 7"/>
                <a:gd name="T17" fmla="*/ 0 h 641"/>
                <a:gd name="T18" fmla="*/ 0 w 7"/>
                <a:gd name="T19" fmla="*/ 0 h 641"/>
                <a:gd name="T20" fmla="*/ 0 w 7"/>
                <a:gd name="T21" fmla="*/ 4 h 641"/>
                <a:gd name="T22" fmla="*/ 4 w 7"/>
                <a:gd name="T23"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41">
                  <a:moveTo>
                    <a:pt x="4" y="0"/>
                  </a:moveTo>
                  <a:lnTo>
                    <a:pt x="0" y="4"/>
                  </a:lnTo>
                  <a:lnTo>
                    <a:pt x="0" y="641"/>
                  </a:lnTo>
                  <a:lnTo>
                    <a:pt x="7" y="641"/>
                  </a:lnTo>
                  <a:lnTo>
                    <a:pt x="7" y="4"/>
                  </a:lnTo>
                  <a:lnTo>
                    <a:pt x="4" y="0"/>
                  </a:lnTo>
                  <a:lnTo>
                    <a:pt x="7" y="4"/>
                  </a:lnTo>
                  <a:lnTo>
                    <a:pt x="7" y="0"/>
                  </a:lnTo>
                  <a:lnTo>
                    <a:pt x="4" y="0"/>
                  </a:lnTo>
                  <a:lnTo>
                    <a:pt x="0" y="0"/>
                  </a:lnTo>
                  <a:lnTo>
                    <a:pt x="0" y="4"/>
                  </a:lnTo>
                  <a:lnTo>
                    <a:pt x="4"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42"/>
            <p:cNvSpPr>
              <a:spLocks noChangeArrowheads="1"/>
            </p:cNvSpPr>
            <p:nvPr/>
          </p:nvSpPr>
          <p:spPr bwMode="auto">
            <a:xfrm>
              <a:off x="5254625" y="15009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3"/>
            <p:cNvSpPr>
              <a:spLocks/>
            </p:cNvSpPr>
            <p:nvPr/>
          </p:nvSpPr>
          <p:spPr bwMode="auto">
            <a:xfrm>
              <a:off x="5254625"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4"/>
            <p:cNvSpPr>
              <a:spLocks/>
            </p:cNvSpPr>
            <p:nvPr/>
          </p:nvSpPr>
          <p:spPr bwMode="auto">
            <a:xfrm>
              <a:off x="5254625"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5"/>
            <p:cNvSpPr>
              <a:spLocks/>
            </p:cNvSpPr>
            <p:nvPr/>
          </p:nvSpPr>
          <p:spPr bwMode="auto">
            <a:xfrm>
              <a:off x="4238625" y="1500982"/>
              <a:ext cx="1016000" cy="11112"/>
            </a:xfrm>
            <a:custGeom>
              <a:avLst/>
              <a:gdLst>
                <a:gd name="T0" fmla="*/ 3 w 640"/>
                <a:gd name="T1" fmla="*/ 7 h 7"/>
                <a:gd name="T2" fmla="*/ 3 w 640"/>
                <a:gd name="T3" fmla="*/ 7 h 7"/>
                <a:gd name="T4" fmla="*/ 640 w 640"/>
                <a:gd name="T5" fmla="*/ 7 h 7"/>
                <a:gd name="T6" fmla="*/ 640 w 640"/>
                <a:gd name="T7" fmla="*/ 0 h 7"/>
                <a:gd name="T8" fmla="*/ 3 w 640"/>
                <a:gd name="T9" fmla="*/ 0 h 7"/>
                <a:gd name="T10" fmla="*/ 3 w 640"/>
                <a:gd name="T11" fmla="*/ 7 h 7"/>
                <a:gd name="T12" fmla="*/ 3 w 640"/>
                <a:gd name="T13" fmla="*/ 0 h 7"/>
                <a:gd name="T14" fmla="*/ 0 w 640"/>
                <a:gd name="T15" fmla="*/ 0 h 7"/>
                <a:gd name="T16" fmla="*/ 0 w 640"/>
                <a:gd name="T17" fmla="*/ 4 h 7"/>
                <a:gd name="T18" fmla="*/ 0 w 640"/>
                <a:gd name="T19" fmla="*/ 7 h 7"/>
                <a:gd name="T20" fmla="*/ 3 w 64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0" h="7">
                  <a:moveTo>
                    <a:pt x="3" y="7"/>
                  </a:moveTo>
                  <a:lnTo>
                    <a:pt x="3" y="7"/>
                  </a:lnTo>
                  <a:lnTo>
                    <a:pt x="640" y="7"/>
                  </a:lnTo>
                  <a:lnTo>
                    <a:pt x="640" y="0"/>
                  </a:lnTo>
                  <a:lnTo>
                    <a:pt x="3" y="0"/>
                  </a:lnTo>
                  <a:lnTo>
                    <a:pt x="3" y="7"/>
                  </a:lnTo>
                  <a:lnTo>
                    <a:pt x="3" y="0"/>
                  </a:lnTo>
                  <a:lnTo>
                    <a:pt x="0" y="0"/>
                  </a:lnTo>
                  <a:lnTo>
                    <a:pt x="0" y="4"/>
                  </a:lnTo>
                  <a:lnTo>
                    <a:pt x="0" y="7"/>
                  </a:lnTo>
                  <a:lnTo>
                    <a:pt x="3"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46"/>
            <p:cNvSpPr>
              <a:spLocks noChangeArrowheads="1"/>
            </p:cNvSpPr>
            <p:nvPr/>
          </p:nvSpPr>
          <p:spPr bwMode="auto">
            <a:xfrm>
              <a:off x="4243387" y="15009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7"/>
            <p:cNvSpPr>
              <a:spLocks/>
            </p:cNvSpPr>
            <p:nvPr/>
          </p:nvSpPr>
          <p:spPr bwMode="auto">
            <a:xfrm>
              <a:off x="4243387"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8"/>
            <p:cNvSpPr>
              <a:spLocks noEditPoints="1"/>
            </p:cNvSpPr>
            <p:nvPr/>
          </p:nvSpPr>
          <p:spPr bwMode="auto">
            <a:xfrm>
              <a:off x="4152900" y="1416844"/>
              <a:ext cx="174625" cy="174625"/>
            </a:xfrm>
            <a:custGeom>
              <a:avLst/>
              <a:gdLst>
                <a:gd name="T0" fmla="*/ 33 w 33"/>
                <a:gd name="T1" fmla="*/ 17 h 33"/>
                <a:gd name="T2" fmla="*/ 17 w 33"/>
                <a:gd name="T3" fmla="*/ 33 h 33"/>
                <a:gd name="T4" fmla="*/ 0 w 33"/>
                <a:gd name="T5" fmla="*/ 17 h 33"/>
                <a:gd name="T6" fmla="*/ 17 w 33"/>
                <a:gd name="T7" fmla="*/ 0 h 33"/>
                <a:gd name="T8" fmla="*/ 33 w 33"/>
                <a:gd name="T9" fmla="*/ 17 h 33"/>
                <a:gd name="T10" fmla="*/ 17 w 33"/>
                <a:gd name="T11" fmla="*/ 17 h 33"/>
              </a:gdLst>
              <a:ahLst/>
              <a:cxnLst>
                <a:cxn ang="0">
                  <a:pos x="T0" y="T1"/>
                </a:cxn>
                <a:cxn ang="0">
                  <a:pos x="T2" y="T3"/>
                </a:cxn>
                <a:cxn ang="0">
                  <a:pos x="T4" y="T5"/>
                </a:cxn>
                <a:cxn ang="0">
                  <a:pos x="T6" y="T7"/>
                </a:cxn>
                <a:cxn ang="0">
                  <a:pos x="T8" y="T9"/>
                </a:cxn>
                <a:cxn ang="0">
                  <a:pos x="T10" y="T11"/>
                </a:cxn>
              </a:cxnLst>
              <a:rect l="0" t="0" r="r" b="b"/>
              <a:pathLst>
                <a:path w="33" h="33">
                  <a:moveTo>
                    <a:pt x="33" y="17"/>
                  </a:moveTo>
                  <a:cubicBezTo>
                    <a:pt x="33" y="25"/>
                    <a:pt x="25" y="33"/>
                    <a:pt x="17" y="33"/>
                  </a:cubicBezTo>
                  <a:cubicBezTo>
                    <a:pt x="8" y="33"/>
                    <a:pt x="0" y="25"/>
                    <a:pt x="0" y="17"/>
                  </a:cubicBezTo>
                  <a:cubicBezTo>
                    <a:pt x="0" y="8"/>
                    <a:pt x="8" y="0"/>
                    <a:pt x="17" y="0"/>
                  </a:cubicBezTo>
                  <a:cubicBezTo>
                    <a:pt x="25" y="0"/>
                    <a:pt x="33" y="8"/>
                    <a:pt x="33" y="17"/>
                  </a:cubicBezTo>
                  <a:moveTo>
                    <a:pt x="17" y="17"/>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49"/>
            <p:cNvSpPr>
              <a:spLocks noEditPoints="1"/>
            </p:cNvSpPr>
            <p:nvPr/>
          </p:nvSpPr>
          <p:spPr bwMode="auto">
            <a:xfrm>
              <a:off x="5164137" y="1416844"/>
              <a:ext cx="174625" cy="174625"/>
            </a:xfrm>
            <a:custGeom>
              <a:avLst/>
              <a:gdLst>
                <a:gd name="T0" fmla="*/ 33 w 33"/>
                <a:gd name="T1" fmla="*/ 17 h 33"/>
                <a:gd name="T2" fmla="*/ 16 w 33"/>
                <a:gd name="T3" fmla="*/ 33 h 33"/>
                <a:gd name="T4" fmla="*/ 0 w 33"/>
                <a:gd name="T5" fmla="*/ 17 h 33"/>
                <a:gd name="T6" fmla="*/ 16 w 33"/>
                <a:gd name="T7" fmla="*/ 0 h 33"/>
                <a:gd name="T8" fmla="*/ 33 w 33"/>
                <a:gd name="T9" fmla="*/ 17 h 33"/>
                <a:gd name="T10" fmla="*/ 16 w 33"/>
                <a:gd name="T11" fmla="*/ 17 h 33"/>
              </a:gdLst>
              <a:ahLst/>
              <a:cxnLst>
                <a:cxn ang="0">
                  <a:pos x="T0" y="T1"/>
                </a:cxn>
                <a:cxn ang="0">
                  <a:pos x="T2" y="T3"/>
                </a:cxn>
                <a:cxn ang="0">
                  <a:pos x="T4" y="T5"/>
                </a:cxn>
                <a:cxn ang="0">
                  <a:pos x="T6" y="T7"/>
                </a:cxn>
                <a:cxn ang="0">
                  <a:pos x="T8" y="T9"/>
                </a:cxn>
                <a:cxn ang="0">
                  <a:pos x="T10" y="T11"/>
                </a:cxn>
              </a:cxnLst>
              <a:rect l="0" t="0" r="r" b="b"/>
              <a:pathLst>
                <a:path w="33" h="33">
                  <a:moveTo>
                    <a:pt x="33" y="17"/>
                  </a:moveTo>
                  <a:cubicBezTo>
                    <a:pt x="33" y="25"/>
                    <a:pt x="25" y="33"/>
                    <a:pt x="16" y="33"/>
                  </a:cubicBezTo>
                  <a:cubicBezTo>
                    <a:pt x="8" y="33"/>
                    <a:pt x="0" y="25"/>
                    <a:pt x="0" y="17"/>
                  </a:cubicBezTo>
                  <a:cubicBezTo>
                    <a:pt x="0" y="8"/>
                    <a:pt x="8" y="0"/>
                    <a:pt x="16" y="0"/>
                  </a:cubicBezTo>
                  <a:cubicBezTo>
                    <a:pt x="25" y="0"/>
                    <a:pt x="33" y="8"/>
                    <a:pt x="33" y="17"/>
                  </a:cubicBezTo>
                  <a:moveTo>
                    <a:pt x="16" y="17"/>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0"/>
            <p:cNvSpPr>
              <a:spLocks/>
            </p:cNvSpPr>
            <p:nvPr/>
          </p:nvSpPr>
          <p:spPr bwMode="auto">
            <a:xfrm>
              <a:off x="3884612" y="1907382"/>
              <a:ext cx="11113" cy="4762"/>
            </a:xfrm>
            <a:custGeom>
              <a:avLst/>
              <a:gdLst>
                <a:gd name="T0" fmla="*/ 7 w 7"/>
                <a:gd name="T1" fmla="*/ 3 h 3"/>
                <a:gd name="T2" fmla="*/ 7 w 7"/>
                <a:gd name="T3" fmla="*/ 0 h 3"/>
                <a:gd name="T4" fmla="*/ 4 w 7"/>
                <a:gd name="T5" fmla="*/ 0 h 3"/>
                <a:gd name="T6" fmla="*/ 0 w 7"/>
                <a:gd name="T7" fmla="*/ 0 h 3"/>
                <a:gd name="T8" fmla="*/ 0 w 7"/>
                <a:gd name="T9" fmla="*/ 3 h 3"/>
                <a:gd name="T10" fmla="*/ 7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7" y="3"/>
                  </a:moveTo>
                  <a:lnTo>
                    <a:pt x="7" y="0"/>
                  </a:lnTo>
                  <a:lnTo>
                    <a:pt x="4" y="0"/>
                  </a:lnTo>
                  <a:lnTo>
                    <a:pt x="0" y="0"/>
                  </a:lnTo>
                  <a:lnTo>
                    <a:pt x="0" y="3"/>
                  </a:lnTo>
                  <a:lnTo>
                    <a:pt x="7" y="3"/>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1"/>
            <p:cNvSpPr>
              <a:spLocks/>
            </p:cNvSpPr>
            <p:nvPr/>
          </p:nvSpPr>
          <p:spPr bwMode="auto">
            <a:xfrm>
              <a:off x="3884612" y="1912144"/>
              <a:ext cx="11113" cy="1017587"/>
            </a:xfrm>
            <a:custGeom>
              <a:avLst/>
              <a:gdLst>
                <a:gd name="T0" fmla="*/ 4 w 7"/>
                <a:gd name="T1" fmla="*/ 641 h 641"/>
                <a:gd name="T2" fmla="*/ 7 w 7"/>
                <a:gd name="T3" fmla="*/ 638 h 641"/>
                <a:gd name="T4" fmla="*/ 7 w 7"/>
                <a:gd name="T5" fmla="*/ 0 h 641"/>
                <a:gd name="T6" fmla="*/ 0 w 7"/>
                <a:gd name="T7" fmla="*/ 0 h 641"/>
                <a:gd name="T8" fmla="*/ 0 w 7"/>
                <a:gd name="T9" fmla="*/ 638 h 641"/>
                <a:gd name="T10" fmla="*/ 4 w 7"/>
                <a:gd name="T11" fmla="*/ 641 h 641"/>
                <a:gd name="T12" fmla="*/ 0 w 7"/>
                <a:gd name="T13" fmla="*/ 638 h 641"/>
                <a:gd name="T14" fmla="*/ 0 w 7"/>
                <a:gd name="T15" fmla="*/ 641 h 641"/>
                <a:gd name="T16" fmla="*/ 4 w 7"/>
                <a:gd name="T17" fmla="*/ 641 h 641"/>
                <a:gd name="T18" fmla="*/ 7 w 7"/>
                <a:gd name="T19" fmla="*/ 641 h 641"/>
                <a:gd name="T20" fmla="*/ 7 w 7"/>
                <a:gd name="T21" fmla="*/ 638 h 641"/>
                <a:gd name="T22" fmla="*/ 4 w 7"/>
                <a:gd name="T23" fmla="*/ 64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41">
                  <a:moveTo>
                    <a:pt x="4" y="641"/>
                  </a:moveTo>
                  <a:lnTo>
                    <a:pt x="7" y="638"/>
                  </a:lnTo>
                  <a:lnTo>
                    <a:pt x="7" y="0"/>
                  </a:lnTo>
                  <a:lnTo>
                    <a:pt x="0" y="0"/>
                  </a:lnTo>
                  <a:lnTo>
                    <a:pt x="0" y="638"/>
                  </a:lnTo>
                  <a:lnTo>
                    <a:pt x="4" y="641"/>
                  </a:lnTo>
                  <a:lnTo>
                    <a:pt x="0" y="638"/>
                  </a:lnTo>
                  <a:lnTo>
                    <a:pt x="0" y="641"/>
                  </a:lnTo>
                  <a:lnTo>
                    <a:pt x="4" y="641"/>
                  </a:lnTo>
                  <a:lnTo>
                    <a:pt x="7" y="641"/>
                  </a:lnTo>
                  <a:lnTo>
                    <a:pt x="7" y="638"/>
                  </a:lnTo>
                  <a:lnTo>
                    <a:pt x="4" y="641"/>
                  </a:lnTo>
                  <a:close/>
                </a:path>
              </a:pathLst>
            </a:custGeom>
            <a:solidFill>
              <a:srgbClr val="242729"/>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52"/>
            <p:cNvSpPr>
              <a:spLocks noChangeArrowheads="1"/>
            </p:cNvSpPr>
            <p:nvPr/>
          </p:nvSpPr>
          <p:spPr bwMode="auto">
            <a:xfrm>
              <a:off x="3890962" y="2920207"/>
              <a:ext cx="1588" cy="9525"/>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3"/>
            <p:cNvSpPr>
              <a:spLocks/>
            </p:cNvSpPr>
            <p:nvPr/>
          </p:nvSpPr>
          <p:spPr bwMode="auto">
            <a:xfrm>
              <a:off x="3890962" y="2920207"/>
              <a:ext cx="4763" cy="9525"/>
            </a:xfrm>
            <a:custGeom>
              <a:avLst/>
              <a:gdLst>
                <a:gd name="T0" fmla="*/ 0 w 3"/>
                <a:gd name="T1" fmla="*/ 6 h 6"/>
                <a:gd name="T2" fmla="*/ 3 w 3"/>
                <a:gd name="T3" fmla="*/ 6 h 6"/>
                <a:gd name="T4" fmla="*/ 3 w 3"/>
                <a:gd name="T5" fmla="*/ 3 h 6"/>
                <a:gd name="T6" fmla="*/ 3 w 3"/>
                <a:gd name="T7" fmla="*/ 0 h 6"/>
                <a:gd name="T8" fmla="*/ 0 w 3"/>
                <a:gd name="T9" fmla="*/ 0 h 6"/>
                <a:gd name="T10" fmla="*/ 0 w 3"/>
                <a:gd name="T11" fmla="*/ 6 h 6"/>
              </a:gdLst>
              <a:ahLst/>
              <a:cxnLst>
                <a:cxn ang="0">
                  <a:pos x="T0" y="T1"/>
                </a:cxn>
                <a:cxn ang="0">
                  <a:pos x="T2" y="T3"/>
                </a:cxn>
                <a:cxn ang="0">
                  <a:pos x="T4" y="T5"/>
                </a:cxn>
                <a:cxn ang="0">
                  <a:pos x="T6" y="T7"/>
                </a:cxn>
                <a:cxn ang="0">
                  <a:pos x="T8" y="T9"/>
                </a:cxn>
                <a:cxn ang="0">
                  <a:pos x="T10" y="T11"/>
                </a:cxn>
              </a:cxnLst>
              <a:rect l="0" t="0" r="r" b="b"/>
              <a:pathLst>
                <a:path w="3" h="6">
                  <a:moveTo>
                    <a:pt x="0" y="6"/>
                  </a:moveTo>
                  <a:lnTo>
                    <a:pt x="3" y="6"/>
                  </a:lnTo>
                  <a:lnTo>
                    <a:pt x="3" y="3"/>
                  </a:lnTo>
                  <a:lnTo>
                    <a:pt x="3" y="0"/>
                  </a:lnTo>
                  <a:lnTo>
                    <a:pt x="0" y="0"/>
                  </a:lnTo>
                  <a:lnTo>
                    <a:pt x="0" y="6"/>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4"/>
            <p:cNvSpPr>
              <a:spLocks/>
            </p:cNvSpPr>
            <p:nvPr/>
          </p:nvSpPr>
          <p:spPr bwMode="auto">
            <a:xfrm>
              <a:off x="3884612" y="2920207"/>
              <a:ext cx="6350" cy="9525"/>
            </a:xfrm>
            <a:custGeom>
              <a:avLst/>
              <a:gdLst>
                <a:gd name="T0" fmla="*/ 4 w 4"/>
                <a:gd name="T1" fmla="*/ 0 h 6"/>
                <a:gd name="T2" fmla="*/ 0 w 4"/>
                <a:gd name="T3" fmla="*/ 0 h 6"/>
                <a:gd name="T4" fmla="*/ 0 w 4"/>
                <a:gd name="T5" fmla="*/ 3 h 6"/>
                <a:gd name="T6" fmla="*/ 0 w 4"/>
                <a:gd name="T7" fmla="*/ 6 h 6"/>
                <a:gd name="T8" fmla="*/ 4 w 4"/>
                <a:gd name="T9" fmla="*/ 6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lnTo>
                    <a:pt x="0" y="0"/>
                  </a:lnTo>
                  <a:lnTo>
                    <a:pt x="0" y="3"/>
                  </a:lnTo>
                  <a:lnTo>
                    <a:pt x="0" y="6"/>
                  </a:lnTo>
                  <a:lnTo>
                    <a:pt x="4" y="6"/>
                  </a:lnTo>
                  <a:lnTo>
                    <a:pt x="4"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5"/>
            <p:cNvSpPr>
              <a:spLocks/>
            </p:cNvSpPr>
            <p:nvPr/>
          </p:nvSpPr>
          <p:spPr bwMode="auto">
            <a:xfrm>
              <a:off x="3890962" y="2920207"/>
              <a:ext cx="1016000" cy="9525"/>
            </a:xfrm>
            <a:custGeom>
              <a:avLst/>
              <a:gdLst>
                <a:gd name="T0" fmla="*/ 636 w 640"/>
                <a:gd name="T1" fmla="*/ 6 h 6"/>
                <a:gd name="T2" fmla="*/ 636 w 640"/>
                <a:gd name="T3" fmla="*/ 0 h 6"/>
                <a:gd name="T4" fmla="*/ 0 w 640"/>
                <a:gd name="T5" fmla="*/ 0 h 6"/>
                <a:gd name="T6" fmla="*/ 0 w 640"/>
                <a:gd name="T7" fmla="*/ 6 h 6"/>
                <a:gd name="T8" fmla="*/ 636 w 640"/>
                <a:gd name="T9" fmla="*/ 6 h 6"/>
                <a:gd name="T10" fmla="*/ 636 w 640"/>
                <a:gd name="T11" fmla="*/ 6 h 6"/>
                <a:gd name="T12" fmla="*/ 636 w 640"/>
                <a:gd name="T13" fmla="*/ 6 h 6"/>
                <a:gd name="T14" fmla="*/ 640 w 640"/>
                <a:gd name="T15" fmla="*/ 6 h 6"/>
                <a:gd name="T16" fmla="*/ 640 w 640"/>
                <a:gd name="T17" fmla="*/ 3 h 6"/>
                <a:gd name="T18" fmla="*/ 640 w 640"/>
                <a:gd name="T19" fmla="*/ 0 h 6"/>
                <a:gd name="T20" fmla="*/ 636 w 640"/>
                <a:gd name="T21" fmla="*/ 0 h 6"/>
                <a:gd name="T22" fmla="*/ 636 w 640"/>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0" h="6">
                  <a:moveTo>
                    <a:pt x="636" y="6"/>
                  </a:moveTo>
                  <a:lnTo>
                    <a:pt x="636" y="0"/>
                  </a:lnTo>
                  <a:lnTo>
                    <a:pt x="0" y="0"/>
                  </a:lnTo>
                  <a:lnTo>
                    <a:pt x="0" y="6"/>
                  </a:lnTo>
                  <a:lnTo>
                    <a:pt x="636" y="6"/>
                  </a:lnTo>
                  <a:lnTo>
                    <a:pt x="636" y="6"/>
                  </a:lnTo>
                  <a:lnTo>
                    <a:pt x="636" y="6"/>
                  </a:lnTo>
                  <a:lnTo>
                    <a:pt x="640" y="6"/>
                  </a:lnTo>
                  <a:lnTo>
                    <a:pt x="640" y="3"/>
                  </a:lnTo>
                  <a:lnTo>
                    <a:pt x="640" y="0"/>
                  </a:lnTo>
                  <a:lnTo>
                    <a:pt x="636" y="0"/>
                  </a:lnTo>
                  <a:lnTo>
                    <a:pt x="636" y="6"/>
                  </a:lnTo>
                  <a:close/>
                </a:path>
              </a:pathLst>
            </a:custGeom>
            <a:solidFill>
              <a:srgbClr val="242729"/>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56"/>
            <p:cNvSpPr>
              <a:spLocks noChangeArrowheads="1"/>
            </p:cNvSpPr>
            <p:nvPr/>
          </p:nvSpPr>
          <p:spPr bwMode="auto">
            <a:xfrm>
              <a:off x="4900612" y="2920207"/>
              <a:ext cx="1588" cy="9525"/>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
            <p:cNvSpPr>
              <a:spLocks/>
            </p:cNvSpPr>
            <p:nvPr/>
          </p:nvSpPr>
          <p:spPr bwMode="auto">
            <a:xfrm>
              <a:off x="4900612" y="2920207"/>
              <a:ext cx="6350" cy="9525"/>
            </a:xfrm>
            <a:custGeom>
              <a:avLst/>
              <a:gdLst>
                <a:gd name="T0" fmla="*/ 0 w 4"/>
                <a:gd name="T1" fmla="*/ 6 h 6"/>
                <a:gd name="T2" fmla="*/ 4 w 4"/>
                <a:gd name="T3" fmla="*/ 6 h 6"/>
                <a:gd name="T4" fmla="*/ 4 w 4"/>
                <a:gd name="T5" fmla="*/ 3 h 6"/>
                <a:gd name="T6" fmla="*/ 4 w 4"/>
                <a:gd name="T7" fmla="*/ 0 h 6"/>
                <a:gd name="T8" fmla="*/ 0 w 4"/>
                <a:gd name="T9" fmla="*/ 0 h 6"/>
                <a:gd name="T10" fmla="*/ 0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0" y="6"/>
                  </a:moveTo>
                  <a:lnTo>
                    <a:pt x="4" y="6"/>
                  </a:lnTo>
                  <a:lnTo>
                    <a:pt x="4" y="3"/>
                  </a:lnTo>
                  <a:lnTo>
                    <a:pt x="4" y="0"/>
                  </a:lnTo>
                  <a:lnTo>
                    <a:pt x="0" y="0"/>
                  </a:lnTo>
                  <a:lnTo>
                    <a:pt x="0" y="6"/>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8"/>
            <p:cNvSpPr>
              <a:spLocks/>
            </p:cNvSpPr>
            <p:nvPr/>
          </p:nvSpPr>
          <p:spPr bwMode="auto">
            <a:xfrm>
              <a:off x="4895850" y="2924969"/>
              <a:ext cx="11113" cy="4762"/>
            </a:xfrm>
            <a:custGeom>
              <a:avLst/>
              <a:gdLst>
                <a:gd name="T0" fmla="*/ 0 w 7"/>
                <a:gd name="T1" fmla="*/ 0 h 3"/>
                <a:gd name="T2" fmla="*/ 0 w 7"/>
                <a:gd name="T3" fmla="*/ 3 h 3"/>
                <a:gd name="T4" fmla="*/ 3 w 7"/>
                <a:gd name="T5" fmla="*/ 3 h 3"/>
                <a:gd name="T6" fmla="*/ 7 w 7"/>
                <a:gd name="T7" fmla="*/ 3 h 3"/>
                <a:gd name="T8" fmla="*/ 7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0" y="3"/>
                  </a:lnTo>
                  <a:lnTo>
                    <a:pt x="3" y="3"/>
                  </a:lnTo>
                  <a:lnTo>
                    <a:pt x="7" y="3"/>
                  </a:lnTo>
                  <a:lnTo>
                    <a:pt x="7" y="0"/>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9"/>
            <p:cNvSpPr>
              <a:spLocks/>
            </p:cNvSpPr>
            <p:nvPr/>
          </p:nvSpPr>
          <p:spPr bwMode="auto">
            <a:xfrm>
              <a:off x="4895850" y="1907382"/>
              <a:ext cx="11113" cy="1017587"/>
            </a:xfrm>
            <a:custGeom>
              <a:avLst/>
              <a:gdLst>
                <a:gd name="T0" fmla="*/ 3 w 7"/>
                <a:gd name="T1" fmla="*/ 0 h 641"/>
                <a:gd name="T2" fmla="*/ 0 w 7"/>
                <a:gd name="T3" fmla="*/ 3 h 641"/>
                <a:gd name="T4" fmla="*/ 0 w 7"/>
                <a:gd name="T5" fmla="*/ 641 h 641"/>
                <a:gd name="T6" fmla="*/ 7 w 7"/>
                <a:gd name="T7" fmla="*/ 641 h 641"/>
                <a:gd name="T8" fmla="*/ 7 w 7"/>
                <a:gd name="T9" fmla="*/ 3 h 641"/>
                <a:gd name="T10" fmla="*/ 3 w 7"/>
                <a:gd name="T11" fmla="*/ 0 h 641"/>
                <a:gd name="T12" fmla="*/ 7 w 7"/>
                <a:gd name="T13" fmla="*/ 3 h 641"/>
                <a:gd name="T14" fmla="*/ 7 w 7"/>
                <a:gd name="T15" fmla="*/ 0 h 641"/>
                <a:gd name="T16" fmla="*/ 3 w 7"/>
                <a:gd name="T17" fmla="*/ 0 h 641"/>
                <a:gd name="T18" fmla="*/ 0 w 7"/>
                <a:gd name="T19" fmla="*/ 0 h 641"/>
                <a:gd name="T20" fmla="*/ 0 w 7"/>
                <a:gd name="T21" fmla="*/ 3 h 641"/>
                <a:gd name="T22" fmla="*/ 3 w 7"/>
                <a:gd name="T23"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41">
                  <a:moveTo>
                    <a:pt x="3" y="0"/>
                  </a:moveTo>
                  <a:lnTo>
                    <a:pt x="0" y="3"/>
                  </a:lnTo>
                  <a:lnTo>
                    <a:pt x="0" y="641"/>
                  </a:lnTo>
                  <a:lnTo>
                    <a:pt x="7" y="641"/>
                  </a:lnTo>
                  <a:lnTo>
                    <a:pt x="7" y="3"/>
                  </a:lnTo>
                  <a:lnTo>
                    <a:pt x="3" y="0"/>
                  </a:lnTo>
                  <a:lnTo>
                    <a:pt x="7" y="3"/>
                  </a:lnTo>
                  <a:lnTo>
                    <a:pt x="7" y="0"/>
                  </a:lnTo>
                  <a:lnTo>
                    <a:pt x="3" y="0"/>
                  </a:lnTo>
                  <a:lnTo>
                    <a:pt x="0" y="0"/>
                  </a:lnTo>
                  <a:lnTo>
                    <a:pt x="0" y="3"/>
                  </a:lnTo>
                  <a:lnTo>
                    <a:pt x="3" y="0"/>
                  </a:lnTo>
                  <a:close/>
                </a:path>
              </a:pathLst>
            </a:custGeom>
            <a:solidFill>
              <a:srgbClr val="242729"/>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60"/>
            <p:cNvSpPr>
              <a:spLocks noChangeArrowheads="1"/>
            </p:cNvSpPr>
            <p:nvPr/>
          </p:nvSpPr>
          <p:spPr bwMode="auto">
            <a:xfrm>
              <a:off x="4900612" y="19073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1"/>
            <p:cNvSpPr>
              <a:spLocks/>
            </p:cNvSpPr>
            <p:nvPr/>
          </p:nvSpPr>
          <p:spPr bwMode="auto">
            <a:xfrm>
              <a:off x="4900612" y="1907382"/>
              <a:ext cx="6350" cy="11112"/>
            </a:xfrm>
            <a:custGeom>
              <a:avLst/>
              <a:gdLst>
                <a:gd name="T0" fmla="*/ 0 w 4"/>
                <a:gd name="T1" fmla="*/ 7 h 7"/>
                <a:gd name="T2" fmla="*/ 4 w 4"/>
                <a:gd name="T3" fmla="*/ 7 h 7"/>
                <a:gd name="T4" fmla="*/ 4 w 4"/>
                <a:gd name="T5" fmla="*/ 3 h 7"/>
                <a:gd name="T6" fmla="*/ 4 w 4"/>
                <a:gd name="T7" fmla="*/ 0 h 7"/>
                <a:gd name="T8" fmla="*/ 0 w 4"/>
                <a:gd name="T9" fmla="*/ 0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lnTo>
                    <a:pt x="4" y="7"/>
                  </a:lnTo>
                  <a:lnTo>
                    <a:pt x="4" y="3"/>
                  </a:lnTo>
                  <a:lnTo>
                    <a:pt x="4"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2"/>
            <p:cNvSpPr>
              <a:spLocks/>
            </p:cNvSpPr>
            <p:nvPr/>
          </p:nvSpPr>
          <p:spPr bwMode="auto">
            <a:xfrm>
              <a:off x="4900612" y="1907382"/>
              <a:ext cx="6350" cy="11112"/>
            </a:xfrm>
            <a:custGeom>
              <a:avLst/>
              <a:gdLst>
                <a:gd name="T0" fmla="*/ 0 w 4"/>
                <a:gd name="T1" fmla="*/ 7 h 7"/>
                <a:gd name="T2" fmla="*/ 4 w 4"/>
                <a:gd name="T3" fmla="*/ 7 h 7"/>
                <a:gd name="T4" fmla="*/ 4 w 4"/>
                <a:gd name="T5" fmla="*/ 3 h 7"/>
                <a:gd name="T6" fmla="*/ 4 w 4"/>
                <a:gd name="T7" fmla="*/ 0 h 7"/>
                <a:gd name="T8" fmla="*/ 0 w 4"/>
                <a:gd name="T9" fmla="*/ 0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lnTo>
                    <a:pt x="4" y="7"/>
                  </a:lnTo>
                  <a:lnTo>
                    <a:pt x="4" y="3"/>
                  </a:lnTo>
                  <a:lnTo>
                    <a:pt x="4"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3"/>
            <p:cNvSpPr>
              <a:spLocks/>
            </p:cNvSpPr>
            <p:nvPr/>
          </p:nvSpPr>
          <p:spPr bwMode="auto">
            <a:xfrm>
              <a:off x="3884612" y="1907382"/>
              <a:ext cx="1016000" cy="11112"/>
            </a:xfrm>
            <a:custGeom>
              <a:avLst/>
              <a:gdLst>
                <a:gd name="T0" fmla="*/ 4 w 640"/>
                <a:gd name="T1" fmla="*/ 7 h 7"/>
                <a:gd name="T2" fmla="*/ 4 w 640"/>
                <a:gd name="T3" fmla="*/ 7 h 7"/>
                <a:gd name="T4" fmla="*/ 640 w 640"/>
                <a:gd name="T5" fmla="*/ 7 h 7"/>
                <a:gd name="T6" fmla="*/ 640 w 640"/>
                <a:gd name="T7" fmla="*/ 0 h 7"/>
                <a:gd name="T8" fmla="*/ 4 w 640"/>
                <a:gd name="T9" fmla="*/ 0 h 7"/>
                <a:gd name="T10" fmla="*/ 4 w 640"/>
                <a:gd name="T11" fmla="*/ 7 h 7"/>
                <a:gd name="T12" fmla="*/ 4 w 640"/>
                <a:gd name="T13" fmla="*/ 0 h 7"/>
                <a:gd name="T14" fmla="*/ 0 w 640"/>
                <a:gd name="T15" fmla="*/ 0 h 7"/>
                <a:gd name="T16" fmla="*/ 0 w 640"/>
                <a:gd name="T17" fmla="*/ 3 h 7"/>
                <a:gd name="T18" fmla="*/ 0 w 640"/>
                <a:gd name="T19" fmla="*/ 7 h 7"/>
                <a:gd name="T20" fmla="*/ 4 w 64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0" h="7">
                  <a:moveTo>
                    <a:pt x="4" y="7"/>
                  </a:moveTo>
                  <a:lnTo>
                    <a:pt x="4" y="7"/>
                  </a:lnTo>
                  <a:lnTo>
                    <a:pt x="640" y="7"/>
                  </a:lnTo>
                  <a:lnTo>
                    <a:pt x="640" y="0"/>
                  </a:lnTo>
                  <a:lnTo>
                    <a:pt x="4" y="0"/>
                  </a:lnTo>
                  <a:lnTo>
                    <a:pt x="4" y="7"/>
                  </a:lnTo>
                  <a:lnTo>
                    <a:pt x="4" y="0"/>
                  </a:lnTo>
                  <a:lnTo>
                    <a:pt x="0" y="0"/>
                  </a:lnTo>
                  <a:lnTo>
                    <a:pt x="0" y="3"/>
                  </a:lnTo>
                  <a:lnTo>
                    <a:pt x="0" y="7"/>
                  </a:lnTo>
                  <a:lnTo>
                    <a:pt x="4" y="7"/>
                  </a:lnTo>
                  <a:close/>
                </a:path>
              </a:pathLst>
            </a:custGeom>
            <a:solidFill>
              <a:srgbClr val="242729"/>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64"/>
            <p:cNvSpPr>
              <a:spLocks noChangeArrowheads="1"/>
            </p:cNvSpPr>
            <p:nvPr/>
          </p:nvSpPr>
          <p:spPr bwMode="auto">
            <a:xfrm>
              <a:off x="3890962" y="19073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5"/>
            <p:cNvSpPr>
              <a:spLocks/>
            </p:cNvSpPr>
            <p:nvPr/>
          </p:nvSpPr>
          <p:spPr bwMode="auto">
            <a:xfrm>
              <a:off x="3890962" y="1907382"/>
              <a:ext cx="4763" cy="11112"/>
            </a:xfrm>
            <a:custGeom>
              <a:avLst/>
              <a:gdLst>
                <a:gd name="T0" fmla="*/ 0 w 3"/>
                <a:gd name="T1" fmla="*/ 7 h 7"/>
                <a:gd name="T2" fmla="*/ 3 w 3"/>
                <a:gd name="T3" fmla="*/ 7 h 7"/>
                <a:gd name="T4" fmla="*/ 3 w 3"/>
                <a:gd name="T5" fmla="*/ 3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3"/>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6"/>
            <p:cNvSpPr>
              <a:spLocks noEditPoints="1"/>
            </p:cNvSpPr>
            <p:nvPr/>
          </p:nvSpPr>
          <p:spPr bwMode="auto">
            <a:xfrm>
              <a:off x="4459286" y="2128044"/>
              <a:ext cx="201168" cy="201168"/>
            </a:xfrm>
            <a:custGeom>
              <a:avLst/>
              <a:gdLst>
                <a:gd name="T0" fmla="*/ 32 w 32"/>
                <a:gd name="T1" fmla="*/ 16 h 32"/>
                <a:gd name="T2" fmla="*/ 16 w 32"/>
                <a:gd name="T3" fmla="*/ 32 h 32"/>
                <a:gd name="T4" fmla="*/ 0 w 32"/>
                <a:gd name="T5" fmla="*/ 16 h 32"/>
                <a:gd name="T6" fmla="*/ 16 w 32"/>
                <a:gd name="T7" fmla="*/ 0 h 32"/>
                <a:gd name="T8" fmla="*/ 32 w 32"/>
                <a:gd name="T9" fmla="*/ 16 h 32"/>
                <a:gd name="T10" fmla="*/ 16 w 32"/>
                <a:gd name="T11" fmla="*/ 16 h 32"/>
              </a:gdLst>
              <a:ahLst/>
              <a:cxnLst>
                <a:cxn ang="0">
                  <a:pos x="T0" y="T1"/>
                </a:cxn>
                <a:cxn ang="0">
                  <a:pos x="T2" y="T3"/>
                </a:cxn>
                <a:cxn ang="0">
                  <a:pos x="T4" y="T5"/>
                </a:cxn>
                <a:cxn ang="0">
                  <a:pos x="T6" y="T7"/>
                </a:cxn>
                <a:cxn ang="0">
                  <a:pos x="T8" y="T9"/>
                </a:cxn>
                <a:cxn ang="0">
                  <a:pos x="T10" y="T11"/>
                </a:cxn>
              </a:cxnLst>
              <a:rect l="0" t="0" r="r" b="b"/>
              <a:pathLst>
                <a:path w="32" h="32">
                  <a:moveTo>
                    <a:pt x="32" y="16"/>
                  </a:moveTo>
                  <a:cubicBezTo>
                    <a:pt x="32" y="25"/>
                    <a:pt x="25" y="32"/>
                    <a:pt x="16" y="32"/>
                  </a:cubicBezTo>
                  <a:cubicBezTo>
                    <a:pt x="7" y="32"/>
                    <a:pt x="0" y="25"/>
                    <a:pt x="0" y="16"/>
                  </a:cubicBezTo>
                  <a:cubicBezTo>
                    <a:pt x="0" y="7"/>
                    <a:pt x="7" y="0"/>
                    <a:pt x="16" y="0"/>
                  </a:cubicBezTo>
                  <a:cubicBezTo>
                    <a:pt x="25" y="0"/>
                    <a:pt x="32" y="7"/>
                    <a:pt x="32" y="16"/>
                  </a:cubicBezTo>
                  <a:moveTo>
                    <a:pt x="16" y="16"/>
                  </a:moveTo>
                </a:path>
              </a:pathLst>
            </a:custGeom>
            <a:solidFill>
              <a:srgbClr val="EB3D0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7"/>
            <p:cNvSpPr>
              <a:spLocks/>
            </p:cNvSpPr>
            <p:nvPr/>
          </p:nvSpPr>
          <p:spPr bwMode="auto">
            <a:xfrm>
              <a:off x="4895850" y="1907382"/>
              <a:ext cx="11113" cy="11112"/>
            </a:xfrm>
            <a:custGeom>
              <a:avLst/>
              <a:gdLst>
                <a:gd name="T0" fmla="*/ 0 w 7"/>
                <a:gd name="T1" fmla="*/ 0 h 7"/>
                <a:gd name="T2" fmla="*/ 0 w 7"/>
                <a:gd name="T3" fmla="*/ 3 h 7"/>
                <a:gd name="T4" fmla="*/ 0 w 7"/>
                <a:gd name="T5" fmla="*/ 7 h 7"/>
                <a:gd name="T6" fmla="*/ 3 w 7"/>
                <a:gd name="T7" fmla="*/ 7 h 7"/>
                <a:gd name="T8" fmla="*/ 7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3"/>
                  </a:lnTo>
                  <a:lnTo>
                    <a:pt x="0" y="7"/>
                  </a:lnTo>
                  <a:lnTo>
                    <a:pt x="3" y="7"/>
                  </a:lnTo>
                  <a:lnTo>
                    <a:pt x="7" y="7"/>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8"/>
            <p:cNvSpPr>
              <a:spLocks/>
            </p:cNvSpPr>
            <p:nvPr/>
          </p:nvSpPr>
          <p:spPr bwMode="auto">
            <a:xfrm>
              <a:off x="4895850" y="1500982"/>
              <a:ext cx="363538" cy="417512"/>
            </a:xfrm>
            <a:custGeom>
              <a:avLst/>
              <a:gdLst>
                <a:gd name="T0" fmla="*/ 226 w 229"/>
                <a:gd name="T1" fmla="*/ 0 h 263"/>
                <a:gd name="T2" fmla="*/ 222 w 229"/>
                <a:gd name="T3" fmla="*/ 0 h 263"/>
                <a:gd name="T4" fmla="*/ 0 w 229"/>
                <a:gd name="T5" fmla="*/ 256 h 263"/>
                <a:gd name="T6" fmla="*/ 7 w 229"/>
                <a:gd name="T7" fmla="*/ 263 h 263"/>
                <a:gd name="T8" fmla="*/ 229 w 229"/>
                <a:gd name="T9" fmla="*/ 7 h 263"/>
                <a:gd name="T10" fmla="*/ 226 w 229"/>
                <a:gd name="T11" fmla="*/ 0 h 263"/>
                <a:gd name="T12" fmla="*/ 229 w 229"/>
                <a:gd name="T13" fmla="*/ 7 h 263"/>
                <a:gd name="T14" fmla="*/ 229 w 229"/>
                <a:gd name="T15" fmla="*/ 4 h 263"/>
                <a:gd name="T16" fmla="*/ 229 w 229"/>
                <a:gd name="T17" fmla="*/ 0 h 263"/>
                <a:gd name="T18" fmla="*/ 226 w 229"/>
                <a:gd name="T19" fmla="*/ 0 h 263"/>
                <a:gd name="T20" fmla="*/ 222 w 229"/>
                <a:gd name="T21" fmla="*/ 0 h 263"/>
                <a:gd name="T22" fmla="*/ 226 w 229"/>
                <a:gd name="T2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263">
                  <a:moveTo>
                    <a:pt x="226" y="0"/>
                  </a:moveTo>
                  <a:lnTo>
                    <a:pt x="222" y="0"/>
                  </a:lnTo>
                  <a:lnTo>
                    <a:pt x="0" y="256"/>
                  </a:lnTo>
                  <a:lnTo>
                    <a:pt x="7" y="263"/>
                  </a:lnTo>
                  <a:lnTo>
                    <a:pt x="229" y="7"/>
                  </a:lnTo>
                  <a:lnTo>
                    <a:pt x="226" y="0"/>
                  </a:lnTo>
                  <a:lnTo>
                    <a:pt x="229" y="7"/>
                  </a:lnTo>
                  <a:lnTo>
                    <a:pt x="229" y="4"/>
                  </a:lnTo>
                  <a:lnTo>
                    <a:pt x="229" y="0"/>
                  </a:lnTo>
                  <a:lnTo>
                    <a:pt x="226" y="0"/>
                  </a:lnTo>
                  <a:lnTo>
                    <a:pt x="222" y="0"/>
                  </a:lnTo>
                  <a:lnTo>
                    <a:pt x="226"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69"/>
            <p:cNvSpPr>
              <a:spLocks noChangeArrowheads="1"/>
            </p:cNvSpPr>
            <p:nvPr/>
          </p:nvSpPr>
          <p:spPr bwMode="auto">
            <a:xfrm>
              <a:off x="5254625" y="15009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70"/>
            <p:cNvSpPr>
              <a:spLocks/>
            </p:cNvSpPr>
            <p:nvPr/>
          </p:nvSpPr>
          <p:spPr bwMode="auto">
            <a:xfrm>
              <a:off x="5254625"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71"/>
            <p:cNvSpPr>
              <a:spLocks noEditPoints="1"/>
            </p:cNvSpPr>
            <p:nvPr/>
          </p:nvSpPr>
          <p:spPr bwMode="auto">
            <a:xfrm>
              <a:off x="4787897" y="1804192"/>
              <a:ext cx="228600" cy="228600"/>
            </a:xfrm>
            <a:custGeom>
              <a:avLst/>
              <a:gdLst>
                <a:gd name="T0" fmla="*/ 33 w 33"/>
                <a:gd name="T1" fmla="*/ 16 h 33"/>
                <a:gd name="T2" fmla="*/ 16 w 33"/>
                <a:gd name="T3" fmla="*/ 33 h 33"/>
                <a:gd name="T4" fmla="*/ 0 w 33"/>
                <a:gd name="T5" fmla="*/ 16 h 33"/>
                <a:gd name="T6" fmla="*/ 16 w 33"/>
                <a:gd name="T7" fmla="*/ 0 h 33"/>
                <a:gd name="T8" fmla="*/ 33 w 33"/>
                <a:gd name="T9" fmla="*/ 16 h 33"/>
                <a:gd name="T10" fmla="*/ 16 w 33"/>
                <a:gd name="T11" fmla="*/ 16 h 33"/>
              </a:gdLst>
              <a:ahLst/>
              <a:cxnLst>
                <a:cxn ang="0">
                  <a:pos x="T0" y="T1"/>
                </a:cxn>
                <a:cxn ang="0">
                  <a:pos x="T2" y="T3"/>
                </a:cxn>
                <a:cxn ang="0">
                  <a:pos x="T4" y="T5"/>
                </a:cxn>
                <a:cxn ang="0">
                  <a:pos x="T6" y="T7"/>
                </a:cxn>
                <a:cxn ang="0">
                  <a:pos x="T8" y="T9"/>
                </a:cxn>
                <a:cxn ang="0">
                  <a:pos x="T10" y="T11"/>
                </a:cxn>
              </a:cxnLst>
              <a:rect l="0" t="0" r="r" b="b"/>
              <a:pathLst>
                <a:path w="33" h="33">
                  <a:moveTo>
                    <a:pt x="33" y="16"/>
                  </a:moveTo>
                  <a:cubicBezTo>
                    <a:pt x="33" y="25"/>
                    <a:pt x="25" y="33"/>
                    <a:pt x="16" y="33"/>
                  </a:cubicBezTo>
                  <a:cubicBezTo>
                    <a:pt x="8" y="33"/>
                    <a:pt x="0" y="25"/>
                    <a:pt x="0" y="16"/>
                  </a:cubicBezTo>
                  <a:cubicBezTo>
                    <a:pt x="0" y="8"/>
                    <a:pt x="8" y="0"/>
                    <a:pt x="16" y="0"/>
                  </a:cubicBezTo>
                  <a:cubicBezTo>
                    <a:pt x="25" y="0"/>
                    <a:pt x="33" y="8"/>
                    <a:pt x="33" y="16"/>
                  </a:cubicBezTo>
                  <a:moveTo>
                    <a:pt x="16" y="16"/>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73"/>
            <p:cNvSpPr>
              <a:spLocks/>
            </p:cNvSpPr>
            <p:nvPr/>
          </p:nvSpPr>
          <p:spPr bwMode="auto">
            <a:xfrm>
              <a:off x="3884612" y="1907382"/>
              <a:ext cx="11113" cy="11112"/>
            </a:xfrm>
            <a:custGeom>
              <a:avLst/>
              <a:gdLst>
                <a:gd name="T0" fmla="*/ 0 w 7"/>
                <a:gd name="T1" fmla="*/ 0 h 7"/>
                <a:gd name="T2" fmla="*/ 0 w 7"/>
                <a:gd name="T3" fmla="*/ 3 h 7"/>
                <a:gd name="T4" fmla="*/ 0 w 7"/>
                <a:gd name="T5" fmla="*/ 7 h 7"/>
                <a:gd name="T6" fmla="*/ 4 w 7"/>
                <a:gd name="T7" fmla="*/ 7 h 7"/>
                <a:gd name="T8" fmla="*/ 7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3"/>
                  </a:lnTo>
                  <a:lnTo>
                    <a:pt x="0" y="7"/>
                  </a:lnTo>
                  <a:lnTo>
                    <a:pt x="4" y="7"/>
                  </a:lnTo>
                  <a:lnTo>
                    <a:pt x="7" y="7"/>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4"/>
            <p:cNvSpPr>
              <a:spLocks/>
            </p:cNvSpPr>
            <p:nvPr/>
          </p:nvSpPr>
          <p:spPr bwMode="auto">
            <a:xfrm>
              <a:off x="3884612" y="1500982"/>
              <a:ext cx="363538" cy="417512"/>
            </a:xfrm>
            <a:custGeom>
              <a:avLst/>
              <a:gdLst>
                <a:gd name="T0" fmla="*/ 226 w 229"/>
                <a:gd name="T1" fmla="*/ 0 h 263"/>
                <a:gd name="T2" fmla="*/ 223 w 229"/>
                <a:gd name="T3" fmla="*/ 0 h 263"/>
                <a:gd name="T4" fmla="*/ 0 w 229"/>
                <a:gd name="T5" fmla="*/ 256 h 263"/>
                <a:gd name="T6" fmla="*/ 7 w 229"/>
                <a:gd name="T7" fmla="*/ 263 h 263"/>
                <a:gd name="T8" fmla="*/ 229 w 229"/>
                <a:gd name="T9" fmla="*/ 7 h 263"/>
                <a:gd name="T10" fmla="*/ 226 w 229"/>
                <a:gd name="T11" fmla="*/ 0 h 263"/>
                <a:gd name="T12" fmla="*/ 229 w 229"/>
                <a:gd name="T13" fmla="*/ 7 h 263"/>
                <a:gd name="T14" fmla="*/ 229 w 229"/>
                <a:gd name="T15" fmla="*/ 4 h 263"/>
                <a:gd name="T16" fmla="*/ 229 w 229"/>
                <a:gd name="T17" fmla="*/ 0 h 263"/>
                <a:gd name="T18" fmla="*/ 226 w 229"/>
                <a:gd name="T19" fmla="*/ 0 h 263"/>
                <a:gd name="T20" fmla="*/ 223 w 229"/>
                <a:gd name="T21" fmla="*/ 0 h 263"/>
                <a:gd name="T22" fmla="*/ 226 w 229"/>
                <a:gd name="T2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263">
                  <a:moveTo>
                    <a:pt x="226" y="0"/>
                  </a:moveTo>
                  <a:lnTo>
                    <a:pt x="223" y="0"/>
                  </a:lnTo>
                  <a:lnTo>
                    <a:pt x="0" y="256"/>
                  </a:lnTo>
                  <a:lnTo>
                    <a:pt x="7" y="263"/>
                  </a:lnTo>
                  <a:lnTo>
                    <a:pt x="229" y="7"/>
                  </a:lnTo>
                  <a:lnTo>
                    <a:pt x="226" y="0"/>
                  </a:lnTo>
                  <a:lnTo>
                    <a:pt x="229" y="7"/>
                  </a:lnTo>
                  <a:lnTo>
                    <a:pt x="229" y="4"/>
                  </a:lnTo>
                  <a:lnTo>
                    <a:pt x="229" y="0"/>
                  </a:lnTo>
                  <a:lnTo>
                    <a:pt x="226" y="0"/>
                  </a:lnTo>
                  <a:lnTo>
                    <a:pt x="223" y="0"/>
                  </a:lnTo>
                  <a:lnTo>
                    <a:pt x="226"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75"/>
            <p:cNvSpPr>
              <a:spLocks noChangeArrowheads="1"/>
            </p:cNvSpPr>
            <p:nvPr/>
          </p:nvSpPr>
          <p:spPr bwMode="auto">
            <a:xfrm>
              <a:off x="4243387" y="15009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76"/>
            <p:cNvSpPr>
              <a:spLocks/>
            </p:cNvSpPr>
            <p:nvPr/>
          </p:nvSpPr>
          <p:spPr bwMode="auto">
            <a:xfrm>
              <a:off x="4243387"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77"/>
            <p:cNvSpPr>
              <a:spLocks noEditPoints="1"/>
            </p:cNvSpPr>
            <p:nvPr/>
          </p:nvSpPr>
          <p:spPr bwMode="auto">
            <a:xfrm>
              <a:off x="3776660" y="1804192"/>
              <a:ext cx="228600" cy="228600"/>
            </a:xfrm>
            <a:custGeom>
              <a:avLst/>
              <a:gdLst>
                <a:gd name="T0" fmla="*/ 33 w 33"/>
                <a:gd name="T1" fmla="*/ 16 h 33"/>
                <a:gd name="T2" fmla="*/ 17 w 33"/>
                <a:gd name="T3" fmla="*/ 33 h 33"/>
                <a:gd name="T4" fmla="*/ 0 w 33"/>
                <a:gd name="T5" fmla="*/ 16 h 33"/>
                <a:gd name="T6" fmla="*/ 17 w 33"/>
                <a:gd name="T7" fmla="*/ 0 h 33"/>
                <a:gd name="T8" fmla="*/ 33 w 33"/>
                <a:gd name="T9" fmla="*/ 16 h 33"/>
                <a:gd name="T10" fmla="*/ 17 w 33"/>
                <a:gd name="T11" fmla="*/ 16 h 33"/>
              </a:gdLst>
              <a:ahLst/>
              <a:cxnLst>
                <a:cxn ang="0">
                  <a:pos x="T0" y="T1"/>
                </a:cxn>
                <a:cxn ang="0">
                  <a:pos x="T2" y="T3"/>
                </a:cxn>
                <a:cxn ang="0">
                  <a:pos x="T4" y="T5"/>
                </a:cxn>
                <a:cxn ang="0">
                  <a:pos x="T6" y="T7"/>
                </a:cxn>
                <a:cxn ang="0">
                  <a:pos x="T8" y="T9"/>
                </a:cxn>
                <a:cxn ang="0">
                  <a:pos x="T10" y="T11"/>
                </a:cxn>
              </a:cxnLst>
              <a:rect l="0" t="0" r="r" b="b"/>
              <a:pathLst>
                <a:path w="33" h="33">
                  <a:moveTo>
                    <a:pt x="33" y="16"/>
                  </a:moveTo>
                  <a:cubicBezTo>
                    <a:pt x="33" y="25"/>
                    <a:pt x="25" y="33"/>
                    <a:pt x="17" y="33"/>
                  </a:cubicBezTo>
                  <a:cubicBezTo>
                    <a:pt x="8" y="33"/>
                    <a:pt x="0" y="25"/>
                    <a:pt x="0" y="16"/>
                  </a:cubicBezTo>
                  <a:cubicBezTo>
                    <a:pt x="0" y="8"/>
                    <a:pt x="8" y="0"/>
                    <a:pt x="17" y="0"/>
                  </a:cubicBezTo>
                  <a:cubicBezTo>
                    <a:pt x="25" y="0"/>
                    <a:pt x="33" y="8"/>
                    <a:pt x="33" y="16"/>
                  </a:cubicBezTo>
                  <a:moveTo>
                    <a:pt x="17" y="16"/>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78"/>
            <p:cNvSpPr>
              <a:spLocks/>
            </p:cNvSpPr>
            <p:nvPr/>
          </p:nvSpPr>
          <p:spPr bwMode="auto">
            <a:xfrm>
              <a:off x="4238625" y="2513807"/>
              <a:ext cx="4763" cy="11112"/>
            </a:xfrm>
            <a:custGeom>
              <a:avLst/>
              <a:gdLst>
                <a:gd name="T0" fmla="*/ 3 w 3"/>
                <a:gd name="T1" fmla="*/ 0 h 7"/>
                <a:gd name="T2" fmla="*/ 0 w 3"/>
                <a:gd name="T3" fmla="*/ 0 h 7"/>
                <a:gd name="T4" fmla="*/ 0 w 3"/>
                <a:gd name="T5" fmla="*/ 3 h 7"/>
                <a:gd name="T6" fmla="*/ 0 w 3"/>
                <a:gd name="T7" fmla="*/ 7 h 7"/>
                <a:gd name="T8" fmla="*/ 3 w 3"/>
                <a:gd name="T9" fmla="*/ 7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0"/>
                  </a:lnTo>
                  <a:lnTo>
                    <a:pt x="0" y="3"/>
                  </a:lnTo>
                  <a:lnTo>
                    <a:pt x="0" y="7"/>
                  </a:lnTo>
                  <a:lnTo>
                    <a:pt x="3" y="7"/>
                  </a:lnTo>
                  <a:lnTo>
                    <a:pt x="3"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5"/>
            <p:cNvSpPr>
              <a:spLocks/>
            </p:cNvSpPr>
            <p:nvPr/>
          </p:nvSpPr>
          <p:spPr bwMode="auto">
            <a:xfrm>
              <a:off x="4895850" y="2513807"/>
              <a:ext cx="4763" cy="11112"/>
            </a:xfrm>
            <a:custGeom>
              <a:avLst/>
              <a:gdLst>
                <a:gd name="T0" fmla="*/ 0 w 3"/>
                <a:gd name="T1" fmla="*/ 7 h 7"/>
                <a:gd name="T2" fmla="*/ 3 w 3"/>
                <a:gd name="T3" fmla="*/ 7 h 7"/>
                <a:gd name="T4" fmla="*/ 3 w 3"/>
                <a:gd name="T5" fmla="*/ 3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3"/>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4"/>
            <p:cNvSpPr>
              <a:spLocks/>
            </p:cNvSpPr>
            <p:nvPr/>
          </p:nvSpPr>
          <p:spPr bwMode="auto">
            <a:xfrm>
              <a:off x="5248275" y="2513807"/>
              <a:ext cx="11113" cy="11112"/>
            </a:xfrm>
            <a:custGeom>
              <a:avLst/>
              <a:gdLst>
                <a:gd name="T0" fmla="*/ 0 w 7"/>
                <a:gd name="T1" fmla="*/ 7 h 7"/>
                <a:gd name="T2" fmla="*/ 4 w 7"/>
                <a:gd name="T3" fmla="*/ 7 h 7"/>
                <a:gd name="T4" fmla="*/ 7 w 7"/>
                <a:gd name="T5" fmla="*/ 3 h 7"/>
                <a:gd name="T6" fmla="*/ 4 w 7"/>
                <a:gd name="T7" fmla="*/ 0 h 7"/>
                <a:gd name="T8" fmla="*/ 0 w 7"/>
                <a:gd name="T9" fmla="*/ 0 h 7"/>
                <a:gd name="T10" fmla="*/ 0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0" y="7"/>
                  </a:moveTo>
                  <a:lnTo>
                    <a:pt x="4" y="7"/>
                  </a:lnTo>
                  <a:lnTo>
                    <a:pt x="7" y="3"/>
                  </a:lnTo>
                  <a:lnTo>
                    <a:pt x="4"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07"/>
            <p:cNvSpPr>
              <a:spLocks/>
            </p:cNvSpPr>
            <p:nvPr/>
          </p:nvSpPr>
          <p:spPr bwMode="auto">
            <a:xfrm>
              <a:off x="3884612" y="2920207"/>
              <a:ext cx="11113" cy="9525"/>
            </a:xfrm>
            <a:custGeom>
              <a:avLst/>
              <a:gdLst>
                <a:gd name="T0" fmla="*/ 0 w 7"/>
                <a:gd name="T1" fmla="*/ 0 h 6"/>
                <a:gd name="T2" fmla="*/ 0 w 7"/>
                <a:gd name="T3" fmla="*/ 3 h 6"/>
                <a:gd name="T4" fmla="*/ 0 w 7"/>
                <a:gd name="T5" fmla="*/ 6 h 6"/>
                <a:gd name="T6" fmla="*/ 4 w 7"/>
                <a:gd name="T7" fmla="*/ 6 h 6"/>
                <a:gd name="T8" fmla="*/ 7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3"/>
                  </a:lnTo>
                  <a:lnTo>
                    <a:pt x="0" y="6"/>
                  </a:lnTo>
                  <a:lnTo>
                    <a:pt x="4" y="6"/>
                  </a:lnTo>
                  <a:lnTo>
                    <a:pt x="7" y="6"/>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08"/>
            <p:cNvSpPr>
              <a:spLocks/>
            </p:cNvSpPr>
            <p:nvPr/>
          </p:nvSpPr>
          <p:spPr bwMode="auto">
            <a:xfrm>
              <a:off x="3884612" y="2877344"/>
              <a:ext cx="47625" cy="52387"/>
            </a:xfrm>
            <a:custGeom>
              <a:avLst/>
              <a:gdLst>
                <a:gd name="T0" fmla="*/ 24 w 30"/>
                <a:gd name="T1" fmla="*/ 0 h 33"/>
                <a:gd name="T2" fmla="*/ 30 w 30"/>
                <a:gd name="T3" fmla="*/ 3 h 33"/>
                <a:gd name="T4" fmla="*/ 7 w 30"/>
                <a:gd name="T5" fmla="*/ 33 h 33"/>
                <a:gd name="T6" fmla="*/ 0 w 30"/>
                <a:gd name="T7" fmla="*/ 27 h 33"/>
                <a:gd name="T8" fmla="*/ 24 w 30"/>
                <a:gd name="T9" fmla="*/ 0 h 33"/>
              </a:gdLst>
              <a:ahLst/>
              <a:cxnLst>
                <a:cxn ang="0">
                  <a:pos x="T0" y="T1"/>
                </a:cxn>
                <a:cxn ang="0">
                  <a:pos x="T2" y="T3"/>
                </a:cxn>
                <a:cxn ang="0">
                  <a:pos x="T4" y="T5"/>
                </a:cxn>
                <a:cxn ang="0">
                  <a:pos x="T6" y="T7"/>
                </a:cxn>
                <a:cxn ang="0">
                  <a:pos x="T8" y="T9"/>
                </a:cxn>
              </a:cxnLst>
              <a:rect l="0" t="0" r="r" b="b"/>
              <a:pathLst>
                <a:path w="30" h="33">
                  <a:moveTo>
                    <a:pt x="24" y="0"/>
                  </a:moveTo>
                  <a:lnTo>
                    <a:pt x="30" y="3"/>
                  </a:lnTo>
                  <a:lnTo>
                    <a:pt x="7" y="33"/>
                  </a:lnTo>
                  <a:lnTo>
                    <a:pt x="0" y="27"/>
                  </a:lnTo>
                  <a:lnTo>
                    <a:pt x="24"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09"/>
            <p:cNvSpPr>
              <a:spLocks/>
            </p:cNvSpPr>
            <p:nvPr/>
          </p:nvSpPr>
          <p:spPr bwMode="auto">
            <a:xfrm>
              <a:off x="3922712" y="2872582"/>
              <a:ext cx="9525" cy="9525"/>
            </a:xfrm>
            <a:custGeom>
              <a:avLst/>
              <a:gdLst>
                <a:gd name="T0" fmla="*/ 6 w 6"/>
                <a:gd name="T1" fmla="*/ 6 h 6"/>
                <a:gd name="T2" fmla="*/ 6 w 6"/>
                <a:gd name="T3" fmla="*/ 3 h 6"/>
                <a:gd name="T4" fmla="*/ 6 w 6"/>
                <a:gd name="T5" fmla="*/ 3 h 6"/>
                <a:gd name="T6" fmla="*/ 3 w 6"/>
                <a:gd name="T7" fmla="*/ 0 h 6"/>
                <a:gd name="T8" fmla="*/ 0 w 6"/>
                <a:gd name="T9" fmla="*/ 3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lnTo>
                    <a:pt x="6" y="3"/>
                  </a:lnTo>
                  <a:lnTo>
                    <a:pt x="6" y="3"/>
                  </a:lnTo>
                  <a:lnTo>
                    <a:pt x="3" y="0"/>
                  </a:lnTo>
                  <a:lnTo>
                    <a:pt x="0" y="3"/>
                  </a:lnTo>
                  <a:lnTo>
                    <a:pt x="6" y="6"/>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21"/>
            <p:cNvSpPr>
              <a:spLocks/>
            </p:cNvSpPr>
            <p:nvPr/>
          </p:nvSpPr>
          <p:spPr bwMode="auto">
            <a:xfrm>
              <a:off x="4238625" y="2513807"/>
              <a:ext cx="9525" cy="11112"/>
            </a:xfrm>
            <a:custGeom>
              <a:avLst/>
              <a:gdLst>
                <a:gd name="T0" fmla="*/ 3 w 6"/>
                <a:gd name="T1" fmla="*/ 7 h 7"/>
                <a:gd name="T2" fmla="*/ 6 w 6"/>
                <a:gd name="T3" fmla="*/ 3 h 7"/>
                <a:gd name="T4" fmla="*/ 3 w 6"/>
                <a:gd name="T5" fmla="*/ 3 h 7"/>
                <a:gd name="T6" fmla="*/ 3 w 6"/>
                <a:gd name="T7" fmla="*/ 0 h 7"/>
                <a:gd name="T8" fmla="*/ 0 w 6"/>
                <a:gd name="T9" fmla="*/ 3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6" y="3"/>
                  </a:lnTo>
                  <a:lnTo>
                    <a:pt x="3" y="3"/>
                  </a:lnTo>
                  <a:lnTo>
                    <a:pt x="3" y="0"/>
                  </a:lnTo>
                  <a:lnTo>
                    <a:pt x="0" y="3"/>
                  </a:lnTo>
                  <a:lnTo>
                    <a:pt x="3"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23"/>
            <p:cNvSpPr>
              <a:spLocks/>
            </p:cNvSpPr>
            <p:nvPr/>
          </p:nvSpPr>
          <p:spPr bwMode="auto">
            <a:xfrm>
              <a:off x="4895850" y="2920207"/>
              <a:ext cx="11113" cy="9525"/>
            </a:xfrm>
            <a:custGeom>
              <a:avLst/>
              <a:gdLst>
                <a:gd name="T0" fmla="*/ 0 w 7"/>
                <a:gd name="T1" fmla="*/ 0 h 6"/>
                <a:gd name="T2" fmla="*/ 0 w 7"/>
                <a:gd name="T3" fmla="*/ 3 h 6"/>
                <a:gd name="T4" fmla="*/ 0 w 7"/>
                <a:gd name="T5" fmla="*/ 6 h 6"/>
                <a:gd name="T6" fmla="*/ 3 w 7"/>
                <a:gd name="T7" fmla="*/ 6 h 6"/>
                <a:gd name="T8" fmla="*/ 7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3"/>
                  </a:lnTo>
                  <a:lnTo>
                    <a:pt x="0" y="6"/>
                  </a:lnTo>
                  <a:lnTo>
                    <a:pt x="3" y="6"/>
                  </a:lnTo>
                  <a:lnTo>
                    <a:pt x="7" y="6"/>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25"/>
            <p:cNvSpPr>
              <a:spLocks noChangeArrowheads="1"/>
            </p:cNvSpPr>
            <p:nvPr/>
          </p:nvSpPr>
          <p:spPr bwMode="auto">
            <a:xfrm>
              <a:off x="5254625" y="2513807"/>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26"/>
            <p:cNvSpPr>
              <a:spLocks/>
            </p:cNvSpPr>
            <p:nvPr/>
          </p:nvSpPr>
          <p:spPr bwMode="auto">
            <a:xfrm>
              <a:off x="5254625" y="2513807"/>
              <a:ext cx="4763" cy="11112"/>
            </a:xfrm>
            <a:custGeom>
              <a:avLst/>
              <a:gdLst>
                <a:gd name="T0" fmla="*/ 0 w 3"/>
                <a:gd name="T1" fmla="*/ 7 h 7"/>
                <a:gd name="T2" fmla="*/ 3 w 3"/>
                <a:gd name="T3" fmla="*/ 7 h 7"/>
                <a:gd name="T4" fmla="*/ 3 w 3"/>
                <a:gd name="T5" fmla="*/ 3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3"/>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65" name="Straight Connector 64"/>
            <p:cNvCxnSpPr>
              <a:stCxn id="13" idx="5"/>
              <a:endCxn id="66" idx="5"/>
            </p:cNvCxnSpPr>
            <p:nvPr/>
          </p:nvCxnSpPr>
          <p:spPr bwMode="auto">
            <a:xfrm flipH="1">
              <a:off x="3894424" y="2518809"/>
              <a:ext cx="348434" cy="407457"/>
            </a:xfrm>
            <a:prstGeom prst="line">
              <a:avLst/>
            </a:prstGeom>
            <a:gradFill rotWithShape="1">
              <a:gsLst>
                <a:gs pos="0">
                  <a:schemeClr val="bg1"/>
                </a:gs>
                <a:gs pos="100000">
                  <a:schemeClr val="accent1"/>
                </a:gs>
              </a:gsLst>
              <a:lin ang="5400000" scaled="1"/>
            </a:gradFill>
            <a:ln w="3175" cap="flat" cmpd="sng" algn="ctr">
              <a:solidFill>
                <a:schemeClr val="tx1"/>
              </a:solidFill>
              <a:prstDash val="sysDash"/>
              <a:round/>
              <a:headEnd type="none" w="med" len="med"/>
              <a:tailEnd type="none" w="med" len="med"/>
            </a:ln>
            <a:effectLst/>
          </p:spPr>
        </p:cxnSp>
        <p:sp>
          <p:nvSpPr>
            <p:cNvPr id="66" name="Freeform 122"/>
            <p:cNvSpPr>
              <a:spLocks noEditPoints="1"/>
            </p:cNvSpPr>
            <p:nvPr/>
          </p:nvSpPr>
          <p:spPr bwMode="auto">
            <a:xfrm>
              <a:off x="3776660" y="2815430"/>
              <a:ext cx="228600" cy="228600"/>
            </a:xfrm>
            <a:custGeom>
              <a:avLst/>
              <a:gdLst>
                <a:gd name="T0" fmla="*/ 33 w 33"/>
                <a:gd name="T1" fmla="*/ 16 h 33"/>
                <a:gd name="T2" fmla="*/ 17 w 33"/>
                <a:gd name="T3" fmla="*/ 33 h 33"/>
                <a:gd name="T4" fmla="*/ 0 w 33"/>
                <a:gd name="T5" fmla="*/ 16 h 33"/>
                <a:gd name="T6" fmla="*/ 17 w 33"/>
                <a:gd name="T7" fmla="*/ 0 h 33"/>
                <a:gd name="T8" fmla="*/ 33 w 33"/>
                <a:gd name="T9" fmla="*/ 16 h 33"/>
                <a:gd name="T10" fmla="*/ 17 w 33"/>
                <a:gd name="T11" fmla="*/ 16 h 33"/>
              </a:gdLst>
              <a:ahLst/>
              <a:cxnLst>
                <a:cxn ang="0">
                  <a:pos x="T0" y="T1"/>
                </a:cxn>
                <a:cxn ang="0">
                  <a:pos x="T2" y="T3"/>
                </a:cxn>
                <a:cxn ang="0">
                  <a:pos x="T4" y="T5"/>
                </a:cxn>
                <a:cxn ang="0">
                  <a:pos x="T6" y="T7"/>
                </a:cxn>
                <a:cxn ang="0">
                  <a:pos x="T8" y="T9"/>
                </a:cxn>
                <a:cxn ang="0">
                  <a:pos x="T10" y="T11"/>
                </a:cxn>
              </a:cxnLst>
              <a:rect l="0" t="0" r="r" b="b"/>
              <a:pathLst>
                <a:path w="33" h="33">
                  <a:moveTo>
                    <a:pt x="33" y="16"/>
                  </a:moveTo>
                  <a:cubicBezTo>
                    <a:pt x="33" y="25"/>
                    <a:pt x="25" y="33"/>
                    <a:pt x="17" y="33"/>
                  </a:cubicBezTo>
                  <a:cubicBezTo>
                    <a:pt x="8" y="33"/>
                    <a:pt x="0" y="25"/>
                    <a:pt x="0" y="16"/>
                  </a:cubicBezTo>
                  <a:cubicBezTo>
                    <a:pt x="0" y="8"/>
                    <a:pt x="8" y="0"/>
                    <a:pt x="17" y="0"/>
                  </a:cubicBezTo>
                  <a:cubicBezTo>
                    <a:pt x="25" y="0"/>
                    <a:pt x="33" y="8"/>
                    <a:pt x="33" y="16"/>
                  </a:cubicBezTo>
                  <a:moveTo>
                    <a:pt x="17" y="16"/>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06"/>
            <p:cNvSpPr>
              <a:spLocks noEditPoints="1"/>
            </p:cNvSpPr>
            <p:nvPr/>
          </p:nvSpPr>
          <p:spPr bwMode="auto">
            <a:xfrm>
              <a:off x="5164137" y="2429669"/>
              <a:ext cx="174625" cy="173037"/>
            </a:xfrm>
            <a:custGeom>
              <a:avLst/>
              <a:gdLst>
                <a:gd name="T0" fmla="*/ 33 w 33"/>
                <a:gd name="T1" fmla="*/ 17 h 33"/>
                <a:gd name="T2" fmla="*/ 16 w 33"/>
                <a:gd name="T3" fmla="*/ 33 h 33"/>
                <a:gd name="T4" fmla="*/ 0 w 33"/>
                <a:gd name="T5" fmla="*/ 17 h 33"/>
                <a:gd name="T6" fmla="*/ 16 w 33"/>
                <a:gd name="T7" fmla="*/ 0 h 33"/>
                <a:gd name="T8" fmla="*/ 33 w 33"/>
                <a:gd name="T9" fmla="*/ 17 h 33"/>
                <a:gd name="T10" fmla="*/ 16 w 33"/>
                <a:gd name="T11" fmla="*/ 17 h 33"/>
              </a:gdLst>
              <a:ahLst/>
              <a:cxnLst>
                <a:cxn ang="0">
                  <a:pos x="T0" y="T1"/>
                </a:cxn>
                <a:cxn ang="0">
                  <a:pos x="T2" y="T3"/>
                </a:cxn>
                <a:cxn ang="0">
                  <a:pos x="T4" y="T5"/>
                </a:cxn>
                <a:cxn ang="0">
                  <a:pos x="T6" y="T7"/>
                </a:cxn>
                <a:cxn ang="0">
                  <a:pos x="T8" y="T9"/>
                </a:cxn>
                <a:cxn ang="0">
                  <a:pos x="T10" y="T11"/>
                </a:cxn>
              </a:cxnLst>
              <a:rect l="0" t="0" r="r" b="b"/>
              <a:pathLst>
                <a:path w="33" h="33">
                  <a:moveTo>
                    <a:pt x="33" y="17"/>
                  </a:moveTo>
                  <a:cubicBezTo>
                    <a:pt x="33" y="25"/>
                    <a:pt x="25" y="33"/>
                    <a:pt x="16" y="33"/>
                  </a:cubicBezTo>
                  <a:cubicBezTo>
                    <a:pt x="8" y="33"/>
                    <a:pt x="0" y="25"/>
                    <a:pt x="0" y="17"/>
                  </a:cubicBezTo>
                  <a:cubicBezTo>
                    <a:pt x="0" y="8"/>
                    <a:pt x="8" y="0"/>
                    <a:pt x="16" y="0"/>
                  </a:cubicBezTo>
                  <a:cubicBezTo>
                    <a:pt x="25" y="0"/>
                    <a:pt x="33" y="8"/>
                    <a:pt x="33" y="17"/>
                  </a:cubicBezTo>
                  <a:moveTo>
                    <a:pt x="16" y="17"/>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24"/>
            <p:cNvSpPr>
              <a:spLocks/>
            </p:cNvSpPr>
            <p:nvPr/>
          </p:nvSpPr>
          <p:spPr bwMode="auto">
            <a:xfrm>
              <a:off x="4895850" y="2513807"/>
              <a:ext cx="363538" cy="415925"/>
            </a:xfrm>
            <a:custGeom>
              <a:avLst/>
              <a:gdLst>
                <a:gd name="T0" fmla="*/ 226 w 229"/>
                <a:gd name="T1" fmla="*/ 0 h 262"/>
                <a:gd name="T2" fmla="*/ 222 w 229"/>
                <a:gd name="T3" fmla="*/ 0 h 262"/>
                <a:gd name="T4" fmla="*/ 0 w 229"/>
                <a:gd name="T5" fmla="*/ 256 h 262"/>
                <a:gd name="T6" fmla="*/ 7 w 229"/>
                <a:gd name="T7" fmla="*/ 262 h 262"/>
                <a:gd name="T8" fmla="*/ 229 w 229"/>
                <a:gd name="T9" fmla="*/ 7 h 262"/>
                <a:gd name="T10" fmla="*/ 226 w 229"/>
                <a:gd name="T11" fmla="*/ 0 h 262"/>
                <a:gd name="T12" fmla="*/ 229 w 229"/>
                <a:gd name="T13" fmla="*/ 7 h 262"/>
                <a:gd name="T14" fmla="*/ 229 w 229"/>
                <a:gd name="T15" fmla="*/ 3 h 262"/>
                <a:gd name="T16" fmla="*/ 229 w 229"/>
                <a:gd name="T17" fmla="*/ 0 h 262"/>
                <a:gd name="T18" fmla="*/ 226 w 229"/>
                <a:gd name="T19" fmla="*/ 0 h 262"/>
                <a:gd name="T20" fmla="*/ 222 w 229"/>
                <a:gd name="T21" fmla="*/ 0 h 262"/>
                <a:gd name="T22" fmla="*/ 226 w 229"/>
                <a:gd name="T2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262">
                  <a:moveTo>
                    <a:pt x="226" y="0"/>
                  </a:moveTo>
                  <a:lnTo>
                    <a:pt x="222" y="0"/>
                  </a:lnTo>
                  <a:lnTo>
                    <a:pt x="0" y="256"/>
                  </a:lnTo>
                  <a:lnTo>
                    <a:pt x="7" y="262"/>
                  </a:lnTo>
                  <a:lnTo>
                    <a:pt x="229" y="7"/>
                  </a:lnTo>
                  <a:lnTo>
                    <a:pt x="226" y="0"/>
                  </a:lnTo>
                  <a:lnTo>
                    <a:pt x="229" y="7"/>
                  </a:lnTo>
                  <a:lnTo>
                    <a:pt x="229" y="3"/>
                  </a:lnTo>
                  <a:lnTo>
                    <a:pt x="229" y="0"/>
                  </a:lnTo>
                  <a:lnTo>
                    <a:pt x="226" y="0"/>
                  </a:lnTo>
                  <a:lnTo>
                    <a:pt x="222" y="0"/>
                  </a:lnTo>
                  <a:lnTo>
                    <a:pt x="226"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27"/>
            <p:cNvSpPr>
              <a:spLocks noEditPoints="1"/>
            </p:cNvSpPr>
            <p:nvPr/>
          </p:nvSpPr>
          <p:spPr bwMode="auto">
            <a:xfrm>
              <a:off x="4787897" y="2815430"/>
              <a:ext cx="228600" cy="228600"/>
            </a:xfrm>
            <a:custGeom>
              <a:avLst/>
              <a:gdLst>
                <a:gd name="T0" fmla="*/ 33 w 33"/>
                <a:gd name="T1" fmla="*/ 16 h 33"/>
                <a:gd name="T2" fmla="*/ 16 w 33"/>
                <a:gd name="T3" fmla="*/ 33 h 33"/>
                <a:gd name="T4" fmla="*/ 0 w 33"/>
                <a:gd name="T5" fmla="*/ 16 h 33"/>
                <a:gd name="T6" fmla="*/ 16 w 33"/>
                <a:gd name="T7" fmla="*/ 0 h 33"/>
                <a:gd name="T8" fmla="*/ 33 w 33"/>
                <a:gd name="T9" fmla="*/ 16 h 33"/>
                <a:gd name="T10" fmla="*/ 16 w 33"/>
                <a:gd name="T11" fmla="*/ 16 h 33"/>
              </a:gdLst>
              <a:ahLst/>
              <a:cxnLst>
                <a:cxn ang="0">
                  <a:pos x="T0" y="T1"/>
                </a:cxn>
                <a:cxn ang="0">
                  <a:pos x="T2" y="T3"/>
                </a:cxn>
                <a:cxn ang="0">
                  <a:pos x="T4" y="T5"/>
                </a:cxn>
                <a:cxn ang="0">
                  <a:pos x="T6" y="T7"/>
                </a:cxn>
                <a:cxn ang="0">
                  <a:pos x="T8" y="T9"/>
                </a:cxn>
                <a:cxn ang="0">
                  <a:pos x="T10" y="T11"/>
                </a:cxn>
              </a:cxnLst>
              <a:rect l="0" t="0" r="r" b="b"/>
              <a:pathLst>
                <a:path w="33" h="33">
                  <a:moveTo>
                    <a:pt x="33" y="16"/>
                  </a:moveTo>
                  <a:cubicBezTo>
                    <a:pt x="33" y="25"/>
                    <a:pt x="25" y="33"/>
                    <a:pt x="16" y="33"/>
                  </a:cubicBezTo>
                  <a:cubicBezTo>
                    <a:pt x="8" y="33"/>
                    <a:pt x="0" y="25"/>
                    <a:pt x="0" y="16"/>
                  </a:cubicBezTo>
                  <a:cubicBezTo>
                    <a:pt x="0" y="8"/>
                    <a:pt x="8" y="0"/>
                    <a:pt x="16" y="0"/>
                  </a:cubicBezTo>
                  <a:cubicBezTo>
                    <a:pt x="25" y="0"/>
                    <a:pt x="33" y="8"/>
                    <a:pt x="33" y="16"/>
                  </a:cubicBezTo>
                  <a:moveTo>
                    <a:pt x="16" y="16"/>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 name="Group 19"/>
          <p:cNvGrpSpPr>
            <a:grpSpLocks noChangeAspect="1"/>
          </p:cNvGrpSpPr>
          <p:nvPr/>
        </p:nvGrpSpPr>
        <p:grpSpPr bwMode="auto">
          <a:xfrm>
            <a:off x="5564981" y="1762125"/>
            <a:ext cx="2388394" cy="2586971"/>
            <a:chOff x="3266" y="1110"/>
            <a:chExt cx="1744" cy="1889"/>
          </a:xfrm>
        </p:grpSpPr>
        <p:sp>
          <p:nvSpPr>
            <p:cNvPr id="6" name="AutoShape 18"/>
            <p:cNvSpPr>
              <a:spLocks noChangeAspect="1" noChangeArrowheads="1" noTextEdit="1"/>
            </p:cNvSpPr>
            <p:nvPr/>
          </p:nvSpPr>
          <p:spPr bwMode="auto">
            <a:xfrm>
              <a:off x="3266" y="1110"/>
              <a:ext cx="1744" cy="1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220"/>
            <p:cNvGrpSpPr>
              <a:grpSpLocks/>
            </p:cNvGrpSpPr>
            <p:nvPr/>
          </p:nvGrpSpPr>
          <p:grpSpPr bwMode="auto">
            <a:xfrm>
              <a:off x="3561" y="1183"/>
              <a:ext cx="1376" cy="1733"/>
              <a:chOff x="3561" y="1183"/>
              <a:chExt cx="1376" cy="1733"/>
            </a:xfrm>
          </p:grpSpPr>
          <p:sp>
            <p:nvSpPr>
              <p:cNvPr id="158014" name="Freeform 20"/>
              <p:cNvSpPr>
                <a:spLocks/>
              </p:cNvSpPr>
              <p:nvPr/>
            </p:nvSpPr>
            <p:spPr bwMode="auto">
              <a:xfrm>
                <a:off x="3914" y="2910"/>
                <a:ext cx="14" cy="6"/>
              </a:xfrm>
              <a:custGeom>
                <a:avLst/>
                <a:gdLst>
                  <a:gd name="T0" fmla="*/ 0 w 14"/>
                  <a:gd name="T1" fmla="*/ 0 h 6"/>
                  <a:gd name="T2" fmla="*/ 2 w 14"/>
                  <a:gd name="T3" fmla="*/ 3 h 6"/>
                  <a:gd name="T4" fmla="*/ 3 w 14"/>
                  <a:gd name="T5" fmla="*/ 5 h 6"/>
                  <a:gd name="T6" fmla="*/ 5 w 14"/>
                  <a:gd name="T7" fmla="*/ 6 h 6"/>
                  <a:gd name="T8" fmla="*/ 8 w 14"/>
                  <a:gd name="T9" fmla="*/ 6 h 6"/>
                  <a:gd name="T10" fmla="*/ 10 w 14"/>
                  <a:gd name="T11" fmla="*/ 6 h 6"/>
                  <a:gd name="T12" fmla="*/ 13 w 14"/>
                  <a:gd name="T13" fmla="*/ 5 h 6"/>
                  <a:gd name="T14" fmla="*/ 13 w 14"/>
                  <a:gd name="T15" fmla="*/ 3 h 6"/>
                  <a:gd name="T16" fmla="*/ 14 w 14"/>
                  <a:gd name="T17" fmla="*/ 0 h 6"/>
                  <a:gd name="T18" fmla="*/ 0 w 1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
                    <a:moveTo>
                      <a:pt x="0" y="0"/>
                    </a:moveTo>
                    <a:lnTo>
                      <a:pt x="2" y="3"/>
                    </a:lnTo>
                    <a:lnTo>
                      <a:pt x="3" y="5"/>
                    </a:lnTo>
                    <a:lnTo>
                      <a:pt x="5" y="6"/>
                    </a:lnTo>
                    <a:lnTo>
                      <a:pt x="8" y="6"/>
                    </a:lnTo>
                    <a:lnTo>
                      <a:pt x="10" y="6"/>
                    </a:lnTo>
                    <a:lnTo>
                      <a:pt x="13" y="5"/>
                    </a:lnTo>
                    <a:lnTo>
                      <a:pt x="13" y="3"/>
                    </a:lnTo>
                    <a:lnTo>
                      <a:pt x="14"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15" name="Freeform 21"/>
              <p:cNvSpPr>
                <a:spLocks/>
              </p:cNvSpPr>
              <p:nvPr/>
            </p:nvSpPr>
            <p:spPr bwMode="auto">
              <a:xfrm>
                <a:off x="3914" y="1782"/>
                <a:ext cx="14" cy="1128"/>
              </a:xfrm>
              <a:custGeom>
                <a:avLst/>
                <a:gdLst>
                  <a:gd name="T0" fmla="*/ 8 w 14"/>
                  <a:gd name="T1" fmla="*/ 0 h 1128"/>
                  <a:gd name="T2" fmla="*/ 0 w 14"/>
                  <a:gd name="T3" fmla="*/ 7 h 1128"/>
                  <a:gd name="T4" fmla="*/ 0 w 14"/>
                  <a:gd name="T5" fmla="*/ 1128 h 1128"/>
                  <a:gd name="T6" fmla="*/ 14 w 14"/>
                  <a:gd name="T7" fmla="*/ 1128 h 1128"/>
                  <a:gd name="T8" fmla="*/ 14 w 14"/>
                  <a:gd name="T9" fmla="*/ 7 h 1128"/>
                  <a:gd name="T10" fmla="*/ 8 w 14"/>
                  <a:gd name="T11" fmla="*/ 0 h 1128"/>
                  <a:gd name="T12" fmla="*/ 14 w 14"/>
                  <a:gd name="T13" fmla="*/ 7 h 1128"/>
                  <a:gd name="T14" fmla="*/ 13 w 14"/>
                  <a:gd name="T15" fmla="*/ 5 h 1128"/>
                  <a:gd name="T16" fmla="*/ 13 w 14"/>
                  <a:gd name="T17" fmla="*/ 2 h 1128"/>
                  <a:gd name="T18" fmla="*/ 10 w 14"/>
                  <a:gd name="T19" fmla="*/ 2 h 1128"/>
                  <a:gd name="T20" fmla="*/ 8 w 14"/>
                  <a:gd name="T21" fmla="*/ 0 h 1128"/>
                  <a:gd name="T22" fmla="*/ 5 w 14"/>
                  <a:gd name="T23" fmla="*/ 2 h 1128"/>
                  <a:gd name="T24" fmla="*/ 3 w 14"/>
                  <a:gd name="T25" fmla="*/ 2 h 1128"/>
                  <a:gd name="T26" fmla="*/ 2 w 14"/>
                  <a:gd name="T27" fmla="*/ 5 h 1128"/>
                  <a:gd name="T28" fmla="*/ 0 w 14"/>
                  <a:gd name="T29" fmla="*/ 7 h 1128"/>
                  <a:gd name="T30" fmla="*/ 8 w 14"/>
                  <a:gd name="T3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128">
                    <a:moveTo>
                      <a:pt x="8" y="0"/>
                    </a:moveTo>
                    <a:lnTo>
                      <a:pt x="0" y="7"/>
                    </a:lnTo>
                    <a:lnTo>
                      <a:pt x="0" y="1128"/>
                    </a:lnTo>
                    <a:lnTo>
                      <a:pt x="14" y="1128"/>
                    </a:lnTo>
                    <a:lnTo>
                      <a:pt x="14" y="7"/>
                    </a:lnTo>
                    <a:lnTo>
                      <a:pt x="8" y="0"/>
                    </a:lnTo>
                    <a:lnTo>
                      <a:pt x="14" y="7"/>
                    </a:lnTo>
                    <a:lnTo>
                      <a:pt x="13" y="5"/>
                    </a:lnTo>
                    <a:lnTo>
                      <a:pt x="13" y="2"/>
                    </a:lnTo>
                    <a:lnTo>
                      <a:pt x="10" y="2"/>
                    </a:lnTo>
                    <a:lnTo>
                      <a:pt x="8" y="0"/>
                    </a:lnTo>
                    <a:lnTo>
                      <a:pt x="5" y="2"/>
                    </a:lnTo>
                    <a:lnTo>
                      <a:pt x="3" y="2"/>
                    </a:lnTo>
                    <a:lnTo>
                      <a:pt x="2" y="5"/>
                    </a:lnTo>
                    <a:lnTo>
                      <a:pt x="0" y="7"/>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16" name="Rectangle 22"/>
              <p:cNvSpPr>
                <a:spLocks noChangeArrowheads="1"/>
              </p:cNvSpPr>
              <p:nvPr/>
            </p:nvSpPr>
            <p:spPr bwMode="auto">
              <a:xfrm>
                <a:off x="3922" y="1782"/>
                <a:ext cx="1"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17" name="Freeform 23"/>
              <p:cNvSpPr>
                <a:spLocks/>
              </p:cNvSpPr>
              <p:nvPr/>
            </p:nvSpPr>
            <p:spPr bwMode="auto">
              <a:xfrm>
                <a:off x="3922" y="1782"/>
                <a:ext cx="8" cy="15"/>
              </a:xfrm>
              <a:custGeom>
                <a:avLst/>
                <a:gdLst>
                  <a:gd name="T0" fmla="*/ 0 w 8"/>
                  <a:gd name="T1" fmla="*/ 15 h 15"/>
                  <a:gd name="T2" fmla="*/ 3 w 8"/>
                  <a:gd name="T3" fmla="*/ 13 h 15"/>
                  <a:gd name="T4" fmla="*/ 5 w 8"/>
                  <a:gd name="T5" fmla="*/ 12 h 15"/>
                  <a:gd name="T6" fmla="*/ 6 w 8"/>
                  <a:gd name="T7" fmla="*/ 10 h 15"/>
                  <a:gd name="T8" fmla="*/ 8 w 8"/>
                  <a:gd name="T9" fmla="*/ 7 h 15"/>
                  <a:gd name="T10" fmla="*/ 6 w 8"/>
                  <a:gd name="T11" fmla="*/ 5 h 15"/>
                  <a:gd name="T12" fmla="*/ 5 w 8"/>
                  <a:gd name="T13" fmla="*/ 4 h 15"/>
                  <a:gd name="T14" fmla="*/ 3 w 8"/>
                  <a:gd name="T15" fmla="*/ 2 h 15"/>
                  <a:gd name="T16" fmla="*/ 0 w 8"/>
                  <a:gd name="T17" fmla="*/ 0 h 15"/>
                  <a:gd name="T18" fmla="*/ 0 w 8"/>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5">
                    <a:moveTo>
                      <a:pt x="0" y="15"/>
                    </a:moveTo>
                    <a:lnTo>
                      <a:pt x="3" y="13"/>
                    </a:lnTo>
                    <a:lnTo>
                      <a:pt x="5" y="12"/>
                    </a:lnTo>
                    <a:lnTo>
                      <a:pt x="6" y="10"/>
                    </a:lnTo>
                    <a:lnTo>
                      <a:pt x="8" y="7"/>
                    </a:lnTo>
                    <a:lnTo>
                      <a:pt x="6" y="5"/>
                    </a:lnTo>
                    <a:lnTo>
                      <a:pt x="5" y="4"/>
                    </a:lnTo>
                    <a:lnTo>
                      <a:pt x="3" y="2"/>
                    </a:lnTo>
                    <a:lnTo>
                      <a:pt x="0" y="0"/>
                    </a:lnTo>
                    <a:lnTo>
                      <a:pt x="0"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18" name="Freeform 24"/>
              <p:cNvSpPr>
                <a:spLocks/>
              </p:cNvSpPr>
              <p:nvPr/>
            </p:nvSpPr>
            <p:spPr bwMode="auto">
              <a:xfrm>
                <a:off x="4344" y="1230"/>
                <a:ext cx="13" cy="7"/>
              </a:xfrm>
              <a:custGeom>
                <a:avLst/>
                <a:gdLst>
                  <a:gd name="T0" fmla="*/ 13 w 13"/>
                  <a:gd name="T1" fmla="*/ 7 h 7"/>
                  <a:gd name="T2" fmla="*/ 13 w 13"/>
                  <a:gd name="T3" fmla="*/ 3 h 7"/>
                  <a:gd name="T4" fmla="*/ 12 w 13"/>
                  <a:gd name="T5" fmla="*/ 2 h 7"/>
                  <a:gd name="T6" fmla="*/ 10 w 13"/>
                  <a:gd name="T7" fmla="*/ 0 h 7"/>
                  <a:gd name="T8" fmla="*/ 7 w 13"/>
                  <a:gd name="T9" fmla="*/ 0 h 7"/>
                  <a:gd name="T10" fmla="*/ 5 w 13"/>
                  <a:gd name="T11" fmla="*/ 0 h 7"/>
                  <a:gd name="T12" fmla="*/ 2 w 13"/>
                  <a:gd name="T13" fmla="*/ 2 h 7"/>
                  <a:gd name="T14" fmla="*/ 0 w 13"/>
                  <a:gd name="T15" fmla="*/ 3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3"/>
                    </a:lnTo>
                    <a:lnTo>
                      <a:pt x="12" y="2"/>
                    </a:lnTo>
                    <a:lnTo>
                      <a:pt x="10" y="0"/>
                    </a:lnTo>
                    <a:lnTo>
                      <a:pt x="7" y="0"/>
                    </a:lnTo>
                    <a:lnTo>
                      <a:pt x="5" y="0"/>
                    </a:lnTo>
                    <a:lnTo>
                      <a:pt x="2" y="2"/>
                    </a:lnTo>
                    <a:lnTo>
                      <a:pt x="0" y="3"/>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19" name="Rectangle 25"/>
              <p:cNvSpPr>
                <a:spLocks noChangeArrowheads="1"/>
              </p:cNvSpPr>
              <p:nvPr/>
            </p:nvSpPr>
            <p:spPr bwMode="auto">
              <a:xfrm>
                <a:off x="4344" y="1237"/>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20" name="Freeform 26"/>
              <p:cNvSpPr>
                <a:spLocks/>
              </p:cNvSpPr>
              <p:nvPr/>
            </p:nvSpPr>
            <p:spPr bwMode="auto">
              <a:xfrm>
                <a:off x="4344" y="1250"/>
                <a:ext cx="13" cy="8"/>
              </a:xfrm>
              <a:custGeom>
                <a:avLst/>
                <a:gdLst>
                  <a:gd name="T0" fmla="*/ 0 w 13"/>
                  <a:gd name="T1" fmla="*/ 0 h 8"/>
                  <a:gd name="T2" fmla="*/ 0 w 13"/>
                  <a:gd name="T3" fmla="*/ 3 h 8"/>
                  <a:gd name="T4" fmla="*/ 2 w 13"/>
                  <a:gd name="T5" fmla="*/ 5 h 8"/>
                  <a:gd name="T6" fmla="*/ 5 w 13"/>
                  <a:gd name="T7" fmla="*/ 6 h 8"/>
                  <a:gd name="T8" fmla="*/ 7 w 13"/>
                  <a:gd name="T9" fmla="*/ 8 h 8"/>
                  <a:gd name="T10" fmla="*/ 10 w 13"/>
                  <a:gd name="T11" fmla="*/ 6 h 8"/>
                  <a:gd name="T12" fmla="*/ 12 w 13"/>
                  <a:gd name="T13" fmla="*/ 5 h 8"/>
                  <a:gd name="T14" fmla="*/ 13 w 13"/>
                  <a:gd name="T15" fmla="*/ 3 h 8"/>
                  <a:gd name="T16" fmla="*/ 13 w 13"/>
                  <a:gd name="T17" fmla="*/ 0 h 8"/>
                  <a:gd name="T18" fmla="*/ 0 w 1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0" y="0"/>
                    </a:moveTo>
                    <a:lnTo>
                      <a:pt x="0" y="3"/>
                    </a:lnTo>
                    <a:lnTo>
                      <a:pt x="2" y="5"/>
                    </a:lnTo>
                    <a:lnTo>
                      <a:pt x="5" y="6"/>
                    </a:lnTo>
                    <a:lnTo>
                      <a:pt x="7" y="8"/>
                    </a:lnTo>
                    <a:lnTo>
                      <a:pt x="10" y="6"/>
                    </a:lnTo>
                    <a:lnTo>
                      <a:pt x="12"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21" name="Freeform 27"/>
              <p:cNvSpPr>
                <a:spLocks/>
              </p:cNvSpPr>
              <p:nvPr/>
            </p:nvSpPr>
            <p:spPr bwMode="auto">
              <a:xfrm>
                <a:off x="4344" y="1311"/>
                <a:ext cx="13" cy="7"/>
              </a:xfrm>
              <a:custGeom>
                <a:avLst/>
                <a:gdLst>
                  <a:gd name="T0" fmla="*/ 13 w 13"/>
                  <a:gd name="T1" fmla="*/ 7 h 7"/>
                  <a:gd name="T2" fmla="*/ 13 w 13"/>
                  <a:gd name="T3" fmla="*/ 4 h 7"/>
                  <a:gd name="T4" fmla="*/ 12 w 13"/>
                  <a:gd name="T5" fmla="*/ 2 h 7"/>
                  <a:gd name="T6" fmla="*/ 10 w 13"/>
                  <a:gd name="T7" fmla="*/ 0 h 7"/>
                  <a:gd name="T8" fmla="*/ 7 w 13"/>
                  <a:gd name="T9" fmla="*/ 0 h 7"/>
                  <a:gd name="T10" fmla="*/ 5 w 13"/>
                  <a:gd name="T11" fmla="*/ 0 h 7"/>
                  <a:gd name="T12" fmla="*/ 2 w 13"/>
                  <a:gd name="T13" fmla="*/ 2 h 7"/>
                  <a:gd name="T14" fmla="*/ 0 w 13"/>
                  <a:gd name="T15" fmla="*/ 4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4"/>
                    </a:lnTo>
                    <a:lnTo>
                      <a:pt x="12" y="2"/>
                    </a:lnTo>
                    <a:lnTo>
                      <a:pt x="10" y="0"/>
                    </a:lnTo>
                    <a:lnTo>
                      <a:pt x="7" y="0"/>
                    </a:lnTo>
                    <a:lnTo>
                      <a:pt x="5" y="0"/>
                    </a:lnTo>
                    <a:lnTo>
                      <a:pt x="2" y="2"/>
                    </a:lnTo>
                    <a:lnTo>
                      <a:pt x="0" y="4"/>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22" name="Rectangle 28"/>
              <p:cNvSpPr>
                <a:spLocks noChangeArrowheads="1"/>
              </p:cNvSpPr>
              <p:nvPr/>
            </p:nvSpPr>
            <p:spPr bwMode="auto">
              <a:xfrm>
                <a:off x="4344" y="1318"/>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23" name="Freeform 29"/>
              <p:cNvSpPr>
                <a:spLocks/>
              </p:cNvSpPr>
              <p:nvPr/>
            </p:nvSpPr>
            <p:spPr bwMode="auto">
              <a:xfrm>
                <a:off x="4344" y="1331"/>
                <a:ext cx="13" cy="8"/>
              </a:xfrm>
              <a:custGeom>
                <a:avLst/>
                <a:gdLst>
                  <a:gd name="T0" fmla="*/ 0 w 13"/>
                  <a:gd name="T1" fmla="*/ 0 h 8"/>
                  <a:gd name="T2" fmla="*/ 0 w 13"/>
                  <a:gd name="T3" fmla="*/ 3 h 8"/>
                  <a:gd name="T4" fmla="*/ 2 w 13"/>
                  <a:gd name="T5" fmla="*/ 5 h 8"/>
                  <a:gd name="T6" fmla="*/ 5 w 13"/>
                  <a:gd name="T7" fmla="*/ 6 h 8"/>
                  <a:gd name="T8" fmla="*/ 7 w 13"/>
                  <a:gd name="T9" fmla="*/ 8 h 8"/>
                  <a:gd name="T10" fmla="*/ 10 w 13"/>
                  <a:gd name="T11" fmla="*/ 6 h 8"/>
                  <a:gd name="T12" fmla="*/ 12 w 13"/>
                  <a:gd name="T13" fmla="*/ 5 h 8"/>
                  <a:gd name="T14" fmla="*/ 13 w 13"/>
                  <a:gd name="T15" fmla="*/ 3 h 8"/>
                  <a:gd name="T16" fmla="*/ 13 w 13"/>
                  <a:gd name="T17" fmla="*/ 0 h 8"/>
                  <a:gd name="T18" fmla="*/ 0 w 1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0" y="0"/>
                    </a:moveTo>
                    <a:lnTo>
                      <a:pt x="0" y="3"/>
                    </a:lnTo>
                    <a:lnTo>
                      <a:pt x="2" y="5"/>
                    </a:lnTo>
                    <a:lnTo>
                      <a:pt x="5" y="6"/>
                    </a:lnTo>
                    <a:lnTo>
                      <a:pt x="7" y="8"/>
                    </a:lnTo>
                    <a:lnTo>
                      <a:pt x="10" y="6"/>
                    </a:lnTo>
                    <a:lnTo>
                      <a:pt x="12"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24" name="Freeform 30"/>
              <p:cNvSpPr>
                <a:spLocks/>
              </p:cNvSpPr>
              <p:nvPr/>
            </p:nvSpPr>
            <p:spPr bwMode="auto">
              <a:xfrm>
                <a:off x="4344" y="1393"/>
                <a:ext cx="13" cy="6"/>
              </a:xfrm>
              <a:custGeom>
                <a:avLst/>
                <a:gdLst>
                  <a:gd name="T0" fmla="*/ 13 w 13"/>
                  <a:gd name="T1" fmla="*/ 6 h 6"/>
                  <a:gd name="T2" fmla="*/ 13 w 13"/>
                  <a:gd name="T3" fmla="*/ 3 h 6"/>
                  <a:gd name="T4" fmla="*/ 12 w 13"/>
                  <a:gd name="T5" fmla="*/ 1 h 6"/>
                  <a:gd name="T6" fmla="*/ 10 w 13"/>
                  <a:gd name="T7" fmla="*/ 0 h 6"/>
                  <a:gd name="T8" fmla="*/ 7 w 13"/>
                  <a:gd name="T9" fmla="*/ 0 h 6"/>
                  <a:gd name="T10" fmla="*/ 5 w 13"/>
                  <a:gd name="T11" fmla="*/ 0 h 6"/>
                  <a:gd name="T12" fmla="*/ 2 w 13"/>
                  <a:gd name="T13" fmla="*/ 1 h 6"/>
                  <a:gd name="T14" fmla="*/ 0 w 13"/>
                  <a:gd name="T15" fmla="*/ 3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3"/>
                    </a:lnTo>
                    <a:lnTo>
                      <a:pt x="12" y="1"/>
                    </a:lnTo>
                    <a:lnTo>
                      <a:pt x="10" y="0"/>
                    </a:lnTo>
                    <a:lnTo>
                      <a:pt x="7" y="0"/>
                    </a:lnTo>
                    <a:lnTo>
                      <a:pt x="5" y="0"/>
                    </a:lnTo>
                    <a:lnTo>
                      <a:pt x="2" y="1"/>
                    </a:lnTo>
                    <a:lnTo>
                      <a:pt x="0" y="3"/>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25" name="Rectangle 31"/>
              <p:cNvSpPr>
                <a:spLocks noChangeArrowheads="1"/>
              </p:cNvSpPr>
              <p:nvPr/>
            </p:nvSpPr>
            <p:spPr bwMode="auto">
              <a:xfrm>
                <a:off x="4344" y="139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26" name="Freeform 32"/>
              <p:cNvSpPr>
                <a:spLocks/>
              </p:cNvSpPr>
              <p:nvPr/>
            </p:nvSpPr>
            <p:spPr bwMode="auto">
              <a:xfrm>
                <a:off x="4344" y="1412"/>
                <a:ext cx="13" cy="8"/>
              </a:xfrm>
              <a:custGeom>
                <a:avLst/>
                <a:gdLst>
                  <a:gd name="T0" fmla="*/ 0 w 13"/>
                  <a:gd name="T1" fmla="*/ 0 h 8"/>
                  <a:gd name="T2" fmla="*/ 0 w 13"/>
                  <a:gd name="T3" fmla="*/ 3 h 8"/>
                  <a:gd name="T4" fmla="*/ 2 w 13"/>
                  <a:gd name="T5" fmla="*/ 7 h 8"/>
                  <a:gd name="T6" fmla="*/ 5 w 13"/>
                  <a:gd name="T7" fmla="*/ 7 h 8"/>
                  <a:gd name="T8" fmla="*/ 7 w 13"/>
                  <a:gd name="T9" fmla="*/ 8 h 8"/>
                  <a:gd name="T10" fmla="*/ 10 w 13"/>
                  <a:gd name="T11" fmla="*/ 7 h 8"/>
                  <a:gd name="T12" fmla="*/ 12 w 13"/>
                  <a:gd name="T13" fmla="*/ 7 h 8"/>
                  <a:gd name="T14" fmla="*/ 13 w 13"/>
                  <a:gd name="T15" fmla="*/ 3 h 8"/>
                  <a:gd name="T16" fmla="*/ 13 w 13"/>
                  <a:gd name="T17" fmla="*/ 0 h 8"/>
                  <a:gd name="T18" fmla="*/ 0 w 1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0" y="0"/>
                    </a:moveTo>
                    <a:lnTo>
                      <a:pt x="0" y="3"/>
                    </a:lnTo>
                    <a:lnTo>
                      <a:pt x="2" y="7"/>
                    </a:lnTo>
                    <a:lnTo>
                      <a:pt x="5" y="7"/>
                    </a:lnTo>
                    <a:lnTo>
                      <a:pt x="7" y="8"/>
                    </a:lnTo>
                    <a:lnTo>
                      <a:pt x="10" y="7"/>
                    </a:lnTo>
                    <a:lnTo>
                      <a:pt x="12" y="7"/>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27" name="Freeform 33"/>
              <p:cNvSpPr>
                <a:spLocks/>
              </p:cNvSpPr>
              <p:nvPr/>
            </p:nvSpPr>
            <p:spPr bwMode="auto">
              <a:xfrm>
                <a:off x="4344" y="1474"/>
                <a:ext cx="13" cy="6"/>
              </a:xfrm>
              <a:custGeom>
                <a:avLst/>
                <a:gdLst>
                  <a:gd name="T0" fmla="*/ 13 w 13"/>
                  <a:gd name="T1" fmla="*/ 6 h 6"/>
                  <a:gd name="T2" fmla="*/ 13 w 13"/>
                  <a:gd name="T3" fmla="*/ 3 h 6"/>
                  <a:gd name="T4" fmla="*/ 12 w 13"/>
                  <a:gd name="T5" fmla="*/ 1 h 6"/>
                  <a:gd name="T6" fmla="*/ 10 w 13"/>
                  <a:gd name="T7" fmla="*/ 0 h 6"/>
                  <a:gd name="T8" fmla="*/ 7 w 13"/>
                  <a:gd name="T9" fmla="*/ 0 h 6"/>
                  <a:gd name="T10" fmla="*/ 5 w 13"/>
                  <a:gd name="T11" fmla="*/ 0 h 6"/>
                  <a:gd name="T12" fmla="*/ 2 w 13"/>
                  <a:gd name="T13" fmla="*/ 1 h 6"/>
                  <a:gd name="T14" fmla="*/ 0 w 13"/>
                  <a:gd name="T15" fmla="*/ 3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3"/>
                    </a:lnTo>
                    <a:lnTo>
                      <a:pt x="12" y="1"/>
                    </a:lnTo>
                    <a:lnTo>
                      <a:pt x="10" y="0"/>
                    </a:lnTo>
                    <a:lnTo>
                      <a:pt x="7" y="0"/>
                    </a:lnTo>
                    <a:lnTo>
                      <a:pt x="5" y="0"/>
                    </a:lnTo>
                    <a:lnTo>
                      <a:pt x="2" y="1"/>
                    </a:lnTo>
                    <a:lnTo>
                      <a:pt x="0" y="3"/>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28" name="Rectangle 34"/>
              <p:cNvSpPr>
                <a:spLocks noChangeArrowheads="1"/>
              </p:cNvSpPr>
              <p:nvPr/>
            </p:nvSpPr>
            <p:spPr bwMode="auto">
              <a:xfrm>
                <a:off x="4344" y="1480"/>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29" name="Freeform 35"/>
              <p:cNvSpPr>
                <a:spLocks/>
              </p:cNvSpPr>
              <p:nvPr/>
            </p:nvSpPr>
            <p:spPr bwMode="auto">
              <a:xfrm>
                <a:off x="4344" y="1493"/>
                <a:ext cx="13" cy="8"/>
              </a:xfrm>
              <a:custGeom>
                <a:avLst/>
                <a:gdLst>
                  <a:gd name="T0" fmla="*/ 0 w 13"/>
                  <a:gd name="T1" fmla="*/ 0 h 8"/>
                  <a:gd name="T2" fmla="*/ 0 w 13"/>
                  <a:gd name="T3" fmla="*/ 4 h 8"/>
                  <a:gd name="T4" fmla="*/ 2 w 13"/>
                  <a:gd name="T5" fmla="*/ 7 h 8"/>
                  <a:gd name="T6" fmla="*/ 5 w 13"/>
                  <a:gd name="T7" fmla="*/ 7 h 8"/>
                  <a:gd name="T8" fmla="*/ 7 w 13"/>
                  <a:gd name="T9" fmla="*/ 8 h 8"/>
                  <a:gd name="T10" fmla="*/ 10 w 13"/>
                  <a:gd name="T11" fmla="*/ 7 h 8"/>
                  <a:gd name="T12" fmla="*/ 12 w 13"/>
                  <a:gd name="T13" fmla="*/ 7 h 8"/>
                  <a:gd name="T14" fmla="*/ 13 w 13"/>
                  <a:gd name="T15" fmla="*/ 4 h 8"/>
                  <a:gd name="T16" fmla="*/ 13 w 13"/>
                  <a:gd name="T17" fmla="*/ 0 h 8"/>
                  <a:gd name="T18" fmla="*/ 0 w 1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0" y="0"/>
                    </a:moveTo>
                    <a:lnTo>
                      <a:pt x="0" y="4"/>
                    </a:lnTo>
                    <a:lnTo>
                      <a:pt x="2" y="7"/>
                    </a:lnTo>
                    <a:lnTo>
                      <a:pt x="5" y="7"/>
                    </a:lnTo>
                    <a:lnTo>
                      <a:pt x="7" y="8"/>
                    </a:lnTo>
                    <a:lnTo>
                      <a:pt x="10" y="7"/>
                    </a:lnTo>
                    <a:lnTo>
                      <a:pt x="12" y="7"/>
                    </a:lnTo>
                    <a:lnTo>
                      <a:pt x="13" y="4"/>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30" name="Freeform 36"/>
              <p:cNvSpPr>
                <a:spLocks/>
              </p:cNvSpPr>
              <p:nvPr/>
            </p:nvSpPr>
            <p:spPr bwMode="auto">
              <a:xfrm>
                <a:off x="4344" y="1555"/>
                <a:ext cx="13" cy="7"/>
              </a:xfrm>
              <a:custGeom>
                <a:avLst/>
                <a:gdLst>
                  <a:gd name="T0" fmla="*/ 13 w 13"/>
                  <a:gd name="T1" fmla="*/ 7 h 7"/>
                  <a:gd name="T2" fmla="*/ 13 w 13"/>
                  <a:gd name="T3" fmla="*/ 3 h 7"/>
                  <a:gd name="T4" fmla="*/ 12 w 13"/>
                  <a:gd name="T5" fmla="*/ 2 h 7"/>
                  <a:gd name="T6" fmla="*/ 10 w 13"/>
                  <a:gd name="T7" fmla="*/ 0 h 7"/>
                  <a:gd name="T8" fmla="*/ 7 w 13"/>
                  <a:gd name="T9" fmla="*/ 0 h 7"/>
                  <a:gd name="T10" fmla="*/ 5 w 13"/>
                  <a:gd name="T11" fmla="*/ 0 h 7"/>
                  <a:gd name="T12" fmla="*/ 2 w 13"/>
                  <a:gd name="T13" fmla="*/ 2 h 7"/>
                  <a:gd name="T14" fmla="*/ 0 w 13"/>
                  <a:gd name="T15" fmla="*/ 3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3"/>
                    </a:lnTo>
                    <a:lnTo>
                      <a:pt x="12" y="2"/>
                    </a:lnTo>
                    <a:lnTo>
                      <a:pt x="10" y="0"/>
                    </a:lnTo>
                    <a:lnTo>
                      <a:pt x="7" y="0"/>
                    </a:lnTo>
                    <a:lnTo>
                      <a:pt x="5" y="0"/>
                    </a:lnTo>
                    <a:lnTo>
                      <a:pt x="2" y="2"/>
                    </a:lnTo>
                    <a:lnTo>
                      <a:pt x="0" y="3"/>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31" name="Rectangle 37"/>
              <p:cNvSpPr>
                <a:spLocks noChangeArrowheads="1"/>
              </p:cNvSpPr>
              <p:nvPr/>
            </p:nvSpPr>
            <p:spPr bwMode="auto">
              <a:xfrm>
                <a:off x="4344" y="1562"/>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32" name="Freeform 38"/>
              <p:cNvSpPr>
                <a:spLocks/>
              </p:cNvSpPr>
              <p:nvPr/>
            </p:nvSpPr>
            <p:spPr bwMode="auto">
              <a:xfrm>
                <a:off x="4344" y="1575"/>
                <a:ext cx="13" cy="8"/>
              </a:xfrm>
              <a:custGeom>
                <a:avLst/>
                <a:gdLst>
                  <a:gd name="T0" fmla="*/ 0 w 13"/>
                  <a:gd name="T1" fmla="*/ 0 h 8"/>
                  <a:gd name="T2" fmla="*/ 0 w 13"/>
                  <a:gd name="T3" fmla="*/ 3 h 8"/>
                  <a:gd name="T4" fmla="*/ 2 w 13"/>
                  <a:gd name="T5" fmla="*/ 6 h 8"/>
                  <a:gd name="T6" fmla="*/ 5 w 13"/>
                  <a:gd name="T7" fmla="*/ 6 h 8"/>
                  <a:gd name="T8" fmla="*/ 7 w 13"/>
                  <a:gd name="T9" fmla="*/ 8 h 8"/>
                  <a:gd name="T10" fmla="*/ 10 w 13"/>
                  <a:gd name="T11" fmla="*/ 6 h 8"/>
                  <a:gd name="T12" fmla="*/ 12 w 13"/>
                  <a:gd name="T13" fmla="*/ 6 h 8"/>
                  <a:gd name="T14" fmla="*/ 13 w 13"/>
                  <a:gd name="T15" fmla="*/ 3 h 8"/>
                  <a:gd name="T16" fmla="*/ 13 w 13"/>
                  <a:gd name="T17" fmla="*/ 0 h 8"/>
                  <a:gd name="T18" fmla="*/ 0 w 1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0" y="0"/>
                    </a:moveTo>
                    <a:lnTo>
                      <a:pt x="0" y="3"/>
                    </a:lnTo>
                    <a:lnTo>
                      <a:pt x="2" y="6"/>
                    </a:lnTo>
                    <a:lnTo>
                      <a:pt x="5" y="6"/>
                    </a:lnTo>
                    <a:lnTo>
                      <a:pt x="7" y="8"/>
                    </a:lnTo>
                    <a:lnTo>
                      <a:pt x="10" y="6"/>
                    </a:lnTo>
                    <a:lnTo>
                      <a:pt x="12" y="6"/>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33" name="Freeform 39"/>
              <p:cNvSpPr>
                <a:spLocks/>
              </p:cNvSpPr>
              <p:nvPr/>
            </p:nvSpPr>
            <p:spPr bwMode="auto">
              <a:xfrm>
                <a:off x="4344" y="1636"/>
                <a:ext cx="13" cy="7"/>
              </a:xfrm>
              <a:custGeom>
                <a:avLst/>
                <a:gdLst>
                  <a:gd name="T0" fmla="*/ 13 w 13"/>
                  <a:gd name="T1" fmla="*/ 7 h 7"/>
                  <a:gd name="T2" fmla="*/ 13 w 13"/>
                  <a:gd name="T3" fmla="*/ 4 h 7"/>
                  <a:gd name="T4" fmla="*/ 12 w 13"/>
                  <a:gd name="T5" fmla="*/ 2 h 7"/>
                  <a:gd name="T6" fmla="*/ 10 w 13"/>
                  <a:gd name="T7" fmla="*/ 0 h 7"/>
                  <a:gd name="T8" fmla="*/ 7 w 13"/>
                  <a:gd name="T9" fmla="*/ 0 h 7"/>
                  <a:gd name="T10" fmla="*/ 5 w 13"/>
                  <a:gd name="T11" fmla="*/ 0 h 7"/>
                  <a:gd name="T12" fmla="*/ 2 w 13"/>
                  <a:gd name="T13" fmla="*/ 2 h 7"/>
                  <a:gd name="T14" fmla="*/ 0 w 13"/>
                  <a:gd name="T15" fmla="*/ 4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4"/>
                    </a:lnTo>
                    <a:lnTo>
                      <a:pt x="12" y="2"/>
                    </a:lnTo>
                    <a:lnTo>
                      <a:pt x="10" y="0"/>
                    </a:lnTo>
                    <a:lnTo>
                      <a:pt x="7" y="0"/>
                    </a:lnTo>
                    <a:lnTo>
                      <a:pt x="5" y="0"/>
                    </a:lnTo>
                    <a:lnTo>
                      <a:pt x="2" y="2"/>
                    </a:lnTo>
                    <a:lnTo>
                      <a:pt x="0" y="4"/>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34" name="Rectangle 40"/>
              <p:cNvSpPr>
                <a:spLocks noChangeArrowheads="1"/>
              </p:cNvSpPr>
              <p:nvPr/>
            </p:nvSpPr>
            <p:spPr bwMode="auto">
              <a:xfrm>
                <a:off x="4344" y="1643"/>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35" name="Freeform 41"/>
              <p:cNvSpPr>
                <a:spLocks/>
              </p:cNvSpPr>
              <p:nvPr/>
            </p:nvSpPr>
            <p:spPr bwMode="auto">
              <a:xfrm>
                <a:off x="4344" y="1656"/>
                <a:ext cx="13" cy="8"/>
              </a:xfrm>
              <a:custGeom>
                <a:avLst/>
                <a:gdLst>
                  <a:gd name="T0" fmla="*/ 0 w 13"/>
                  <a:gd name="T1" fmla="*/ 0 h 8"/>
                  <a:gd name="T2" fmla="*/ 0 w 13"/>
                  <a:gd name="T3" fmla="*/ 3 h 8"/>
                  <a:gd name="T4" fmla="*/ 2 w 13"/>
                  <a:gd name="T5" fmla="*/ 6 h 8"/>
                  <a:gd name="T6" fmla="*/ 5 w 13"/>
                  <a:gd name="T7" fmla="*/ 6 h 8"/>
                  <a:gd name="T8" fmla="*/ 7 w 13"/>
                  <a:gd name="T9" fmla="*/ 8 h 8"/>
                  <a:gd name="T10" fmla="*/ 10 w 13"/>
                  <a:gd name="T11" fmla="*/ 6 h 8"/>
                  <a:gd name="T12" fmla="*/ 12 w 13"/>
                  <a:gd name="T13" fmla="*/ 6 h 8"/>
                  <a:gd name="T14" fmla="*/ 13 w 13"/>
                  <a:gd name="T15" fmla="*/ 3 h 8"/>
                  <a:gd name="T16" fmla="*/ 13 w 13"/>
                  <a:gd name="T17" fmla="*/ 0 h 8"/>
                  <a:gd name="T18" fmla="*/ 0 w 1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0" y="0"/>
                    </a:moveTo>
                    <a:lnTo>
                      <a:pt x="0" y="3"/>
                    </a:lnTo>
                    <a:lnTo>
                      <a:pt x="2" y="6"/>
                    </a:lnTo>
                    <a:lnTo>
                      <a:pt x="5" y="6"/>
                    </a:lnTo>
                    <a:lnTo>
                      <a:pt x="7" y="8"/>
                    </a:lnTo>
                    <a:lnTo>
                      <a:pt x="10" y="6"/>
                    </a:lnTo>
                    <a:lnTo>
                      <a:pt x="12" y="6"/>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36" name="Freeform 42"/>
              <p:cNvSpPr>
                <a:spLocks/>
              </p:cNvSpPr>
              <p:nvPr/>
            </p:nvSpPr>
            <p:spPr bwMode="auto">
              <a:xfrm>
                <a:off x="4344" y="1717"/>
                <a:ext cx="13" cy="7"/>
              </a:xfrm>
              <a:custGeom>
                <a:avLst/>
                <a:gdLst>
                  <a:gd name="T0" fmla="*/ 13 w 13"/>
                  <a:gd name="T1" fmla="*/ 7 h 7"/>
                  <a:gd name="T2" fmla="*/ 13 w 13"/>
                  <a:gd name="T3" fmla="*/ 4 h 7"/>
                  <a:gd name="T4" fmla="*/ 12 w 13"/>
                  <a:gd name="T5" fmla="*/ 2 h 7"/>
                  <a:gd name="T6" fmla="*/ 10 w 13"/>
                  <a:gd name="T7" fmla="*/ 0 h 7"/>
                  <a:gd name="T8" fmla="*/ 7 w 13"/>
                  <a:gd name="T9" fmla="*/ 0 h 7"/>
                  <a:gd name="T10" fmla="*/ 5 w 13"/>
                  <a:gd name="T11" fmla="*/ 0 h 7"/>
                  <a:gd name="T12" fmla="*/ 2 w 13"/>
                  <a:gd name="T13" fmla="*/ 2 h 7"/>
                  <a:gd name="T14" fmla="*/ 0 w 13"/>
                  <a:gd name="T15" fmla="*/ 4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4"/>
                    </a:lnTo>
                    <a:lnTo>
                      <a:pt x="12" y="2"/>
                    </a:lnTo>
                    <a:lnTo>
                      <a:pt x="10" y="0"/>
                    </a:lnTo>
                    <a:lnTo>
                      <a:pt x="7" y="0"/>
                    </a:lnTo>
                    <a:lnTo>
                      <a:pt x="5" y="0"/>
                    </a:lnTo>
                    <a:lnTo>
                      <a:pt x="2" y="2"/>
                    </a:lnTo>
                    <a:lnTo>
                      <a:pt x="0" y="4"/>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37" name="Rectangle 43"/>
              <p:cNvSpPr>
                <a:spLocks noChangeArrowheads="1"/>
              </p:cNvSpPr>
              <p:nvPr/>
            </p:nvSpPr>
            <p:spPr bwMode="auto">
              <a:xfrm>
                <a:off x="4344" y="1724"/>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38" name="Freeform 44"/>
              <p:cNvSpPr>
                <a:spLocks/>
              </p:cNvSpPr>
              <p:nvPr/>
            </p:nvSpPr>
            <p:spPr bwMode="auto">
              <a:xfrm>
                <a:off x="4344" y="1739"/>
                <a:ext cx="13" cy="6"/>
              </a:xfrm>
              <a:custGeom>
                <a:avLst/>
                <a:gdLst>
                  <a:gd name="T0" fmla="*/ 0 w 13"/>
                  <a:gd name="T1" fmla="*/ 0 h 6"/>
                  <a:gd name="T2" fmla="*/ 0 w 13"/>
                  <a:gd name="T3" fmla="*/ 1 h 6"/>
                  <a:gd name="T4" fmla="*/ 2 w 13"/>
                  <a:gd name="T5" fmla="*/ 4 h 6"/>
                  <a:gd name="T6" fmla="*/ 5 w 13"/>
                  <a:gd name="T7" fmla="*/ 4 h 6"/>
                  <a:gd name="T8" fmla="*/ 7 w 13"/>
                  <a:gd name="T9" fmla="*/ 6 h 6"/>
                  <a:gd name="T10" fmla="*/ 10 w 13"/>
                  <a:gd name="T11" fmla="*/ 4 h 6"/>
                  <a:gd name="T12" fmla="*/ 12 w 13"/>
                  <a:gd name="T13" fmla="*/ 4 h 6"/>
                  <a:gd name="T14" fmla="*/ 13 w 13"/>
                  <a:gd name="T15" fmla="*/ 1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1"/>
                    </a:lnTo>
                    <a:lnTo>
                      <a:pt x="2" y="4"/>
                    </a:lnTo>
                    <a:lnTo>
                      <a:pt x="5" y="4"/>
                    </a:lnTo>
                    <a:lnTo>
                      <a:pt x="7" y="6"/>
                    </a:lnTo>
                    <a:lnTo>
                      <a:pt x="10" y="4"/>
                    </a:lnTo>
                    <a:lnTo>
                      <a:pt x="12" y="4"/>
                    </a:lnTo>
                    <a:lnTo>
                      <a:pt x="13" y="1"/>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39" name="Freeform 45"/>
              <p:cNvSpPr>
                <a:spLocks/>
              </p:cNvSpPr>
              <p:nvPr/>
            </p:nvSpPr>
            <p:spPr bwMode="auto">
              <a:xfrm>
                <a:off x="4344" y="1799"/>
                <a:ext cx="13" cy="6"/>
              </a:xfrm>
              <a:custGeom>
                <a:avLst/>
                <a:gdLst>
                  <a:gd name="T0" fmla="*/ 13 w 13"/>
                  <a:gd name="T1" fmla="*/ 6 h 6"/>
                  <a:gd name="T2" fmla="*/ 13 w 13"/>
                  <a:gd name="T3" fmla="*/ 3 h 6"/>
                  <a:gd name="T4" fmla="*/ 12 w 13"/>
                  <a:gd name="T5" fmla="*/ 1 h 6"/>
                  <a:gd name="T6" fmla="*/ 10 w 13"/>
                  <a:gd name="T7" fmla="*/ 0 h 6"/>
                  <a:gd name="T8" fmla="*/ 7 w 13"/>
                  <a:gd name="T9" fmla="*/ 0 h 6"/>
                  <a:gd name="T10" fmla="*/ 5 w 13"/>
                  <a:gd name="T11" fmla="*/ 0 h 6"/>
                  <a:gd name="T12" fmla="*/ 2 w 13"/>
                  <a:gd name="T13" fmla="*/ 1 h 6"/>
                  <a:gd name="T14" fmla="*/ 0 w 13"/>
                  <a:gd name="T15" fmla="*/ 3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3"/>
                    </a:lnTo>
                    <a:lnTo>
                      <a:pt x="12" y="1"/>
                    </a:lnTo>
                    <a:lnTo>
                      <a:pt x="10" y="0"/>
                    </a:lnTo>
                    <a:lnTo>
                      <a:pt x="7" y="0"/>
                    </a:lnTo>
                    <a:lnTo>
                      <a:pt x="5" y="0"/>
                    </a:lnTo>
                    <a:lnTo>
                      <a:pt x="2" y="1"/>
                    </a:lnTo>
                    <a:lnTo>
                      <a:pt x="0" y="3"/>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40" name="Rectangle 46"/>
              <p:cNvSpPr>
                <a:spLocks noChangeArrowheads="1"/>
              </p:cNvSpPr>
              <p:nvPr/>
            </p:nvSpPr>
            <p:spPr bwMode="auto">
              <a:xfrm>
                <a:off x="4344" y="1805"/>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41" name="Freeform 47"/>
              <p:cNvSpPr>
                <a:spLocks/>
              </p:cNvSpPr>
              <p:nvPr/>
            </p:nvSpPr>
            <p:spPr bwMode="auto">
              <a:xfrm>
                <a:off x="4344" y="1820"/>
                <a:ext cx="13" cy="6"/>
              </a:xfrm>
              <a:custGeom>
                <a:avLst/>
                <a:gdLst>
                  <a:gd name="T0" fmla="*/ 0 w 13"/>
                  <a:gd name="T1" fmla="*/ 0 h 6"/>
                  <a:gd name="T2" fmla="*/ 0 w 13"/>
                  <a:gd name="T3" fmla="*/ 1 h 6"/>
                  <a:gd name="T4" fmla="*/ 2 w 13"/>
                  <a:gd name="T5" fmla="*/ 5 h 6"/>
                  <a:gd name="T6" fmla="*/ 5 w 13"/>
                  <a:gd name="T7" fmla="*/ 5 h 6"/>
                  <a:gd name="T8" fmla="*/ 7 w 13"/>
                  <a:gd name="T9" fmla="*/ 6 h 6"/>
                  <a:gd name="T10" fmla="*/ 10 w 13"/>
                  <a:gd name="T11" fmla="*/ 5 h 6"/>
                  <a:gd name="T12" fmla="*/ 12 w 13"/>
                  <a:gd name="T13" fmla="*/ 5 h 6"/>
                  <a:gd name="T14" fmla="*/ 13 w 13"/>
                  <a:gd name="T15" fmla="*/ 1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1"/>
                    </a:lnTo>
                    <a:lnTo>
                      <a:pt x="2" y="5"/>
                    </a:lnTo>
                    <a:lnTo>
                      <a:pt x="5" y="5"/>
                    </a:lnTo>
                    <a:lnTo>
                      <a:pt x="7" y="6"/>
                    </a:lnTo>
                    <a:lnTo>
                      <a:pt x="10" y="5"/>
                    </a:lnTo>
                    <a:lnTo>
                      <a:pt x="12" y="5"/>
                    </a:lnTo>
                    <a:lnTo>
                      <a:pt x="13" y="1"/>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42" name="Freeform 48"/>
              <p:cNvSpPr>
                <a:spLocks/>
              </p:cNvSpPr>
              <p:nvPr/>
            </p:nvSpPr>
            <p:spPr bwMode="auto">
              <a:xfrm>
                <a:off x="4344" y="1880"/>
                <a:ext cx="13" cy="6"/>
              </a:xfrm>
              <a:custGeom>
                <a:avLst/>
                <a:gdLst>
                  <a:gd name="T0" fmla="*/ 13 w 13"/>
                  <a:gd name="T1" fmla="*/ 6 h 6"/>
                  <a:gd name="T2" fmla="*/ 13 w 13"/>
                  <a:gd name="T3" fmla="*/ 3 h 6"/>
                  <a:gd name="T4" fmla="*/ 12 w 13"/>
                  <a:gd name="T5" fmla="*/ 2 h 6"/>
                  <a:gd name="T6" fmla="*/ 10 w 13"/>
                  <a:gd name="T7" fmla="*/ 0 h 6"/>
                  <a:gd name="T8" fmla="*/ 7 w 13"/>
                  <a:gd name="T9" fmla="*/ 0 h 6"/>
                  <a:gd name="T10" fmla="*/ 5 w 13"/>
                  <a:gd name="T11" fmla="*/ 0 h 6"/>
                  <a:gd name="T12" fmla="*/ 2 w 13"/>
                  <a:gd name="T13" fmla="*/ 2 h 6"/>
                  <a:gd name="T14" fmla="*/ 0 w 13"/>
                  <a:gd name="T15" fmla="*/ 3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3"/>
                    </a:lnTo>
                    <a:lnTo>
                      <a:pt x="12" y="2"/>
                    </a:lnTo>
                    <a:lnTo>
                      <a:pt x="10" y="0"/>
                    </a:lnTo>
                    <a:lnTo>
                      <a:pt x="7" y="0"/>
                    </a:lnTo>
                    <a:lnTo>
                      <a:pt x="5" y="0"/>
                    </a:lnTo>
                    <a:lnTo>
                      <a:pt x="2" y="2"/>
                    </a:lnTo>
                    <a:lnTo>
                      <a:pt x="0" y="3"/>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43" name="Rectangle 49"/>
              <p:cNvSpPr>
                <a:spLocks noChangeArrowheads="1"/>
              </p:cNvSpPr>
              <p:nvPr/>
            </p:nvSpPr>
            <p:spPr bwMode="auto">
              <a:xfrm>
                <a:off x="4344" y="1886"/>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44" name="Freeform 50"/>
              <p:cNvSpPr>
                <a:spLocks/>
              </p:cNvSpPr>
              <p:nvPr/>
            </p:nvSpPr>
            <p:spPr bwMode="auto">
              <a:xfrm>
                <a:off x="4344" y="1901"/>
                <a:ext cx="13" cy="7"/>
              </a:xfrm>
              <a:custGeom>
                <a:avLst/>
                <a:gdLst>
                  <a:gd name="T0" fmla="*/ 0 w 13"/>
                  <a:gd name="T1" fmla="*/ 0 h 7"/>
                  <a:gd name="T2" fmla="*/ 0 w 13"/>
                  <a:gd name="T3" fmla="*/ 2 h 7"/>
                  <a:gd name="T4" fmla="*/ 2 w 13"/>
                  <a:gd name="T5" fmla="*/ 5 h 7"/>
                  <a:gd name="T6" fmla="*/ 5 w 13"/>
                  <a:gd name="T7" fmla="*/ 5 h 7"/>
                  <a:gd name="T8" fmla="*/ 7 w 13"/>
                  <a:gd name="T9" fmla="*/ 7 h 7"/>
                  <a:gd name="T10" fmla="*/ 10 w 13"/>
                  <a:gd name="T11" fmla="*/ 5 h 7"/>
                  <a:gd name="T12" fmla="*/ 12 w 13"/>
                  <a:gd name="T13" fmla="*/ 5 h 7"/>
                  <a:gd name="T14" fmla="*/ 13 w 13"/>
                  <a:gd name="T15" fmla="*/ 2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2"/>
                    </a:lnTo>
                    <a:lnTo>
                      <a:pt x="2" y="5"/>
                    </a:lnTo>
                    <a:lnTo>
                      <a:pt x="5" y="5"/>
                    </a:lnTo>
                    <a:lnTo>
                      <a:pt x="7" y="7"/>
                    </a:lnTo>
                    <a:lnTo>
                      <a:pt x="10" y="5"/>
                    </a:lnTo>
                    <a:lnTo>
                      <a:pt x="12" y="5"/>
                    </a:lnTo>
                    <a:lnTo>
                      <a:pt x="13" y="2"/>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45" name="Freeform 51"/>
              <p:cNvSpPr>
                <a:spLocks/>
              </p:cNvSpPr>
              <p:nvPr/>
            </p:nvSpPr>
            <p:spPr bwMode="auto">
              <a:xfrm>
                <a:off x="4344" y="1961"/>
                <a:ext cx="13" cy="7"/>
              </a:xfrm>
              <a:custGeom>
                <a:avLst/>
                <a:gdLst>
                  <a:gd name="T0" fmla="*/ 13 w 13"/>
                  <a:gd name="T1" fmla="*/ 7 h 7"/>
                  <a:gd name="T2" fmla="*/ 13 w 13"/>
                  <a:gd name="T3" fmla="*/ 3 h 7"/>
                  <a:gd name="T4" fmla="*/ 12 w 13"/>
                  <a:gd name="T5" fmla="*/ 2 h 7"/>
                  <a:gd name="T6" fmla="*/ 10 w 13"/>
                  <a:gd name="T7" fmla="*/ 0 h 7"/>
                  <a:gd name="T8" fmla="*/ 7 w 13"/>
                  <a:gd name="T9" fmla="*/ 0 h 7"/>
                  <a:gd name="T10" fmla="*/ 5 w 13"/>
                  <a:gd name="T11" fmla="*/ 0 h 7"/>
                  <a:gd name="T12" fmla="*/ 2 w 13"/>
                  <a:gd name="T13" fmla="*/ 2 h 7"/>
                  <a:gd name="T14" fmla="*/ 0 w 13"/>
                  <a:gd name="T15" fmla="*/ 3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3"/>
                    </a:lnTo>
                    <a:lnTo>
                      <a:pt x="12" y="2"/>
                    </a:lnTo>
                    <a:lnTo>
                      <a:pt x="10" y="0"/>
                    </a:lnTo>
                    <a:lnTo>
                      <a:pt x="7" y="0"/>
                    </a:lnTo>
                    <a:lnTo>
                      <a:pt x="5" y="0"/>
                    </a:lnTo>
                    <a:lnTo>
                      <a:pt x="2" y="2"/>
                    </a:lnTo>
                    <a:lnTo>
                      <a:pt x="0" y="3"/>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46" name="Rectangle 52"/>
              <p:cNvSpPr>
                <a:spLocks noChangeArrowheads="1"/>
              </p:cNvSpPr>
              <p:nvPr/>
            </p:nvSpPr>
            <p:spPr bwMode="auto">
              <a:xfrm>
                <a:off x="4344" y="1968"/>
                <a:ext cx="13" cy="14"/>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47" name="Freeform 53"/>
              <p:cNvSpPr>
                <a:spLocks/>
              </p:cNvSpPr>
              <p:nvPr/>
            </p:nvSpPr>
            <p:spPr bwMode="auto">
              <a:xfrm>
                <a:off x="4344" y="1982"/>
                <a:ext cx="13" cy="7"/>
              </a:xfrm>
              <a:custGeom>
                <a:avLst/>
                <a:gdLst>
                  <a:gd name="T0" fmla="*/ 0 w 13"/>
                  <a:gd name="T1" fmla="*/ 0 h 7"/>
                  <a:gd name="T2" fmla="*/ 0 w 13"/>
                  <a:gd name="T3" fmla="*/ 2 h 7"/>
                  <a:gd name="T4" fmla="*/ 2 w 13"/>
                  <a:gd name="T5" fmla="*/ 5 h 7"/>
                  <a:gd name="T6" fmla="*/ 5 w 13"/>
                  <a:gd name="T7" fmla="*/ 7 h 7"/>
                  <a:gd name="T8" fmla="*/ 7 w 13"/>
                  <a:gd name="T9" fmla="*/ 7 h 7"/>
                  <a:gd name="T10" fmla="*/ 10 w 13"/>
                  <a:gd name="T11" fmla="*/ 7 h 7"/>
                  <a:gd name="T12" fmla="*/ 12 w 13"/>
                  <a:gd name="T13" fmla="*/ 5 h 7"/>
                  <a:gd name="T14" fmla="*/ 13 w 13"/>
                  <a:gd name="T15" fmla="*/ 2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2"/>
                    </a:lnTo>
                    <a:lnTo>
                      <a:pt x="2" y="5"/>
                    </a:lnTo>
                    <a:lnTo>
                      <a:pt x="5" y="7"/>
                    </a:lnTo>
                    <a:lnTo>
                      <a:pt x="7" y="7"/>
                    </a:lnTo>
                    <a:lnTo>
                      <a:pt x="10" y="7"/>
                    </a:lnTo>
                    <a:lnTo>
                      <a:pt x="12" y="5"/>
                    </a:lnTo>
                    <a:lnTo>
                      <a:pt x="13" y="2"/>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48" name="Freeform 54"/>
              <p:cNvSpPr>
                <a:spLocks/>
              </p:cNvSpPr>
              <p:nvPr/>
            </p:nvSpPr>
            <p:spPr bwMode="auto">
              <a:xfrm>
                <a:off x="4344" y="2042"/>
                <a:ext cx="13" cy="7"/>
              </a:xfrm>
              <a:custGeom>
                <a:avLst/>
                <a:gdLst>
                  <a:gd name="T0" fmla="*/ 13 w 13"/>
                  <a:gd name="T1" fmla="*/ 7 h 7"/>
                  <a:gd name="T2" fmla="*/ 13 w 13"/>
                  <a:gd name="T3" fmla="*/ 4 h 7"/>
                  <a:gd name="T4" fmla="*/ 12 w 13"/>
                  <a:gd name="T5" fmla="*/ 2 h 7"/>
                  <a:gd name="T6" fmla="*/ 10 w 13"/>
                  <a:gd name="T7" fmla="*/ 0 h 7"/>
                  <a:gd name="T8" fmla="*/ 7 w 13"/>
                  <a:gd name="T9" fmla="*/ 0 h 7"/>
                  <a:gd name="T10" fmla="*/ 5 w 13"/>
                  <a:gd name="T11" fmla="*/ 0 h 7"/>
                  <a:gd name="T12" fmla="*/ 2 w 13"/>
                  <a:gd name="T13" fmla="*/ 2 h 7"/>
                  <a:gd name="T14" fmla="*/ 0 w 13"/>
                  <a:gd name="T15" fmla="*/ 4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4"/>
                    </a:lnTo>
                    <a:lnTo>
                      <a:pt x="12" y="2"/>
                    </a:lnTo>
                    <a:lnTo>
                      <a:pt x="10" y="0"/>
                    </a:lnTo>
                    <a:lnTo>
                      <a:pt x="7" y="0"/>
                    </a:lnTo>
                    <a:lnTo>
                      <a:pt x="5" y="0"/>
                    </a:lnTo>
                    <a:lnTo>
                      <a:pt x="2" y="2"/>
                    </a:lnTo>
                    <a:lnTo>
                      <a:pt x="0" y="4"/>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49" name="Rectangle 55"/>
              <p:cNvSpPr>
                <a:spLocks noChangeArrowheads="1"/>
              </p:cNvSpPr>
              <p:nvPr/>
            </p:nvSpPr>
            <p:spPr bwMode="auto">
              <a:xfrm>
                <a:off x="4344" y="2049"/>
                <a:ext cx="13" cy="14"/>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50" name="Freeform 56"/>
              <p:cNvSpPr>
                <a:spLocks/>
              </p:cNvSpPr>
              <p:nvPr/>
            </p:nvSpPr>
            <p:spPr bwMode="auto">
              <a:xfrm>
                <a:off x="4344" y="2063"/>
                <a:ext cx="13" cy="7"/>
              </a:xfrm>
              <a:custGeom>
                <a:avLst/>
                <a:gdLst>
                  <a:gd name="T0" fmla="*/ 0 w 13"/>
                  <a:gd name="T1" fmla="*/ 0 h 7"/>
                  <a:gd name="T2" fmla="*/ 0 w 13"/>
                  <a:gd name="T3" fmla="*/ 2 h 7"/>
                  <a:gd name="T4" fmla="*/ 2 w 13"/>
                  <a:gd name="T5" fmla="*/ 5 h 7"/>
                  <a:gd name="T6" fmla="*/ 5 w 13"/>
                  <a:gd name="T7" fmla="*/ 7 h 7"/>
                  <a:gd name="T8" fmla="*/ 7 w 13"/>
                  <a:gd name="T9" fmla="*/ 7 h 7"/>
                  <a:gd name="T10" fmla="*/ 10 w 13"/>
                  <a:gd name="T11" fmla="*/ 7 h 7"/>
                  <a:gd name="T12" fmla="*/ 12 w 13"/>
                  <a:gd name="T13" fmla="*/ 5 h 7"/>
                  <a:gd name="T14" fmla="*/ 13 w 13"/>
                  <a:gd name="T15" fmla="*/ 2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2"/>
                    </a:lnTo>
                    <a:lnTo>
                      <a:pt x="2" y="5"/>
                    </a:lnTo>
                    <a:lnTo>
                      <a:pt x="5" y="7"/>
                    </a:lnTo>
                    <a:lnTo>
                      <a:pt x="7" y="7"/>
                    </a:lnTo>
                    <a:lnTo>
                      <a:pt x="10" y="7"/>
                    </a:lnTo>
                    <a:lnTo>
                      <a:pt x="12" y="5"/>
                    </a:lnTo>
                    <a:lnTo>
                      <a:pt x="13" y="2"/>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51" name="Freeform 57"/>
              <p:cNvSpPr>
                <a:spLocks/>
              </p:cNvSpPr>
              <p:nvPr/>
            </p:nvSpPr>
            <p:spPr bwMode="auto">
              <a:xfrm>
                <a:off x="4344" y="2124"/>
                <a:ext cx="13" cy="6"/>
              </a:xfrm>
              <a:custGeom>
                <a:avLst/>
                <a:gdLst>
                  <a:gd name="T0" fmla="*/ 13 w 13"/>
                  <a:gd name="T1" fmla="*/ 6 h 6"/>
                  <a:gd name="T2" fmla="*/ 13 w 13"/>
                  <a:gd name="T3" fmla="*/ 4 h 6"/>
                  <a:gd name="T4" fmla="*/ 12 w 13"/>
                  <a:gd name="T5" fmla="*/ 1 h 6"/>
                  <a:gd name="T6" fmla="*/ 10 w 13"/>
                  <a:gd name="T7" fmla="*/ 0 h 6"/>
                  <a:gd name="T8" fmla="*/ 7 w 13"/>
                  <a:gd name="T9" fmla="*/ 0 h 6"/>
                  <a:gd name="T10" fmla="*/ 5 w 13"/>
                  <a:gd name="T11" fmla="*/ 0 h 6"/>
                  <a:gd name="T12" fmla="*/ 2 w 13"/>
                  <a:gd name="T13" fmla="*/ 1 h 6"/>
                  <a:gd name="T14" fmla="*/ 0 w 13"/>
                  <a:gd name="T15" fmla="*/ 4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4"/>
                    </a:lnTo>
                    <a:lnTo>
                      <a:pt x="12" y="1"/>
                    </a:lnTo>
                    <a:lnTo>
                      <a:pt x="10" y="0"/>
                    </a:lnTo>
                    <a:lnTo>
                      <a:pt x="7" y="0"/>
                    </a:lnTo>
                    <a:lnTo>
                      <a:pt x="5" y="0"/>
                    </a:lnTo>
                    <a:lnTo>
                      <a:pt x="2" y="1"/>
                    </a:lnTo>
                    <a:lnTo>
                      <a:pt x="0" y="4"/>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52" name="Rectangle 58"/>
              <p:cNvSpPr>
                <a:spLocks noChangeArrowheads="1"/>
              </p:cNvSpPr>
              <p:nvPr/>
            </p:nvSpPr>
            <p:spPr bwMode="auto">
              <a:xfrm>
                <a:off x="4344" y="2130"/>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53" name="Freeform 59"/>
              <p:cNvSpPr>
                <a:spLocks/>
              </p:cNvSpPr>
              <p:nvPr/>
            </p:nvSpPr>
            <p:spPr bwMode="auto">
              <a:xfrm>
                <a:off x="4344" y="2145"/>
                <a:ext cx="13" cy="6"/>
              </a:xfrm>
              <a:custGeom>
                <a:avLst/>
                <a:gdLst>
                  <a:gd name="T0" fmla="*/ 0 w 13"/>
                  <a:gd name="T1" fmla="*/ 0 h 6"/>
                  <a:gd name="T2" fmla="*/ 0 w 13"/>
                  <a:gd name="T3" fmla="*/ 1 h 6"/>
                  <a:gd name="T4" fmla="*/ 2 w 13"/>
                  <a:gd name="T5" fmla="*/ 5 h 6"/>
                  <a:gd name="T6" fmla="*/ 5 w 13"/>
                  <a:gd name="T7" fmla="*/ 6 h 6"/>
                  <a:gd name="T8" fmla="*/ 7 w 13"/>
                  <a:gd name="T9" fmla="*/ 6 h 6"/>
                  <a:gd name="T10" fmla="*/ 10 w 13"/>
                  <a:gd name="T11" fmla="*/ 6 h 6"/>
                  <a:gd name="T12" fmla="*/ 12 w 13"/>
                  <a:gd name="T13" fmla="*/ 5 h 6"/>
                  <a:gd name="T14" fmla="*/ 13 w 13"/>
                  <a:gd name="T15" fmla="*/ 1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1"/>
                    </a:lnTo>
                    <a:lnTo>
                      <a:pt x="2" y="5"/>
                    </a:lnTo>
                    <a:lnTo>
                      <a:pt x="5" y="6"/>
                    </a:lnTo>
                    <a:lnTo>
                      <a:pt x="7" y="6"/>
                    </a:lnTo>
                    <a:lnTo>
                      <a:pt x="10" y="6"/>
                    </a:lnTo>
                    <a:lnTo>
                      <a:pt x="12" y="5"/>
                    </a:lnTo>
                    <a:lnTo>
                      <a:pt x="13" y="1"/>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54" name="Freeform 60"/>
              <p:cNvSpPr>
                <a:spLocks/>
              </p:cNvSpPr>
              <p:nvPr/>
            </p:nvSpPr>
            <p:spPr bwMode="auto">
              <a:xfrm>
                <a:off x="4344" y="2205"/>
                <a:ext cx="13" cy="6"/>
              </a:xfrm>
              <a:custGeom>
                <a:avLst/>
                <a:gdLst>
                  <a:gd name="T0" fmla="*/ 13 w 13"/>
                  <a:gd name="T1" fmla="*/ 6 h 6"/>
                  <a:gd name="T2" fmla="*/ 13 w 13"/>
                  <a:gd name="T3" fmla="*/ 5 h 6"/>
                  <a:gd name="T4" fmla="*/ 12 w 13"/>
                  <a:gd name="T5" fmla="*/ 1 h 6"/>
                  <a:gd name="T6" fmla="*/ 10 w 13"/>
                  <a:gd name="T7" fmla="*/ 0 h 6"/>
                  <a:gd name="T8" fmla="*/ 7 w 13"/>
                  <a:gd name="T9" fmla="*/ 0 h 6"/>
                  <a:gd name="T10" fmla="*/ 5 w 13"/>
                  <a:gd name="T11" fmla="*/ 0 h 6"/>
                  <a:gd name="T12" fmla="*/ 2 w 13"/>
                  <a:gd name="T13" fmla="*/ 1 h 6"/>
                  <a:gd name="T14" fmla="*/ 0 w 13"/>
                  <a:gd name="T15" fmla="*/ 5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5"/>
                    </a:lnTo>
                    <a:lnTo>
                      <a:pt x="12" y="1"/>
                    </a:lnTo>
                    <a:lnTo>
                      <a:pt x="10" y="0"/>
                    </a:lnTo>
                    <a:lnTo>
                      <a:pt x="7" y="0"/>
                    </a:lnTo>
                    <a:lnTo>
                      <a:pt x="5" y="0"/>
                    </a:lnTo>
                    <a:lnTo>
                      <a:pt x="2" y="1"/>
                    </a:lnTo>
                    <a:lnTo>
                      <a:pt x="0" y="5"/>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55" name="Rectangle 61"/>
              <p:cNvSpPr>
                <a:spLocks noChangeArrowheads="1"/>
              </p:cNvSpPr>
              <p:nvPr/>
            </p:nvSpPr>
            <p:spPr bwMode="auto">
              <a:xfrm>
                <a:off x="4344" y="2211"/>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56" name="Freeform 62"/>
              <p:cNvSpPr>
                <a:spLocks/>
              </p:cNvSpPr>
              <p:nvPr/>
            </p:nvSpPr>
            <p:spPr bwMode="auto">
              <a:xfrm>
                <a:off x="4344" y="2226"/>
                <a:ext cx="13" cy="6"/>
              </a:xfrm>
              <a:custGeom>
                <a:avLst/>
                <a:gdLst>
                  <a:gd name="T0" fmla="*/ 0 w 13"/>
                  <a:gd name="T1" fmla="*/ 0 h 6"/>
                  <a:gd name="T2" fmla="*/ 0 w 13"/>
                  <a:gd name="T3" fmla="*/ 3 h 6"/>
                  <a:gd name="T4" fmla="*/ 2 w 13"/>
                  <a:gd name="T5" fmla="*/ 5 h 6"/>
                  <a:gd name="T6" fmla="*/ 5 w 13"/>
                  <a:gd name="T7" fmla="*/ 6 h 6"/>
                  <a:gd name="T8" fmla="*/ 7 w 13"/>
                  <a:gd name="T9" fmla="*/ 6 h 6"/>
                  <a:gd name="T10" fmla="*/ 10 w 13"/>
                  <a:gd name="T11" fmla="*/ 6 h 6"/>
                  <a:gd name="T12" fmla="*/ 12 w 13"/>
                  <a:gd name="T13" fmla="*/ 5 h 6"/>
                  <a:gd name="T14" fmla="*/ 13 w 13"/>
                  <a:gd name="T15" fmla="*/ 3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3"/>
                    </a:lnTo>
                    <a:lnTo>
                      <a:pt x="2" y="5"/>
                    </a:lnTo>
                    <a:lnTo>
                      <a:pt x="5" y="6"/>
                    </a:lnTo>
                    <a:lnTo>
                      <a:pt x="7" y="6"/>
                    </a:lnTo>
                    <a:lnTo>
                      <a:pt x="10" y="6"/>
                    </a:lnTo>
                    <a:lnTo>
                      <a:pt x="12"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57" name="Freeform 63"/>
              <p:cNvSpPr>
                <a:spLocks/>
              </p:cNvSpPr>
              <p:nvPr/>
            </p:nvSpPr>
            <p:spPr bwMode="auto">
              <a:xfrm>
                <a:off x="4344" y="2286"/>
                <a:ext cx="13" cy="6"/>
              </a:xfrm>
              <a:custGeom>
                <a:avLst/>
                <a:gdLst>
                  <a:gd name="T0" fmla="*/ 13 w 13"/>
                  <a:gd name="T1" fmla="*/ 6 h 6"/>
                  <a:gd name="T2" fmla="*/ 13 w 13"/>
                  <a:gd name="T3" fmla="*/ 5 h 6"/>
                  <a:gd name="T4" fmla="*/ 12 w 13"/>
                  <a:gd name="T5" fmla="*/ 2 h 6"/>
                  <a:gd name="T6" fmla="*/ 10 w 13"/>
                  <a:gd name="T7" fmla="*/ 0 h 6"/>
                  <a:gd name="T8" fmla="*/ 7 w 13"/>
                  <a:gd name="T9" fmla="*/ 0 h 6"/>
                  <a:gd name="T10" fmla="*/ 5 w 13"/>
                  <a:gd name="T11" fmla="*/ 0 h 6"/>
                  <a:gd name="T12" fmla="*/ 2 w 13"/>
                  <a:gd name="T13" fmla="*/ 2 h 6"/>
                  <a:gd name="T14" fmla="*/ 0 w 13"/>
                  <a:gd name="T15" fmla="*/ 5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5"/>
                    </a:lnTo>
                    <a:lnTo>
                      <a:pt x="12" y="2"/>
                    </a:lnTo>
                    <a:lnTo>
                      <a:pt x="10" y="0"/>
                    </a:lnTo>
                    <a:lnTo>
                      <a:pt x="7" y="0"/>
                    </a:lnTo>
                    <a:lnTo>
                      <a:pt x="5" y="0"/>
                    </a:lnTo>
                    <a:lnTo>
                      <a:pt x="2" y="2"/>
                    </a:lnTo>
                    <a:lnTo>
                      <a:pt x="0" y="5"/>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58" name="Rectangle 64"/>
              <p:cNvSpPr>
                <a:spLocks noChangeArrowheads="1"/>
              </p:cNvSpPr>
              <p:nvPr/>
            </p:nvSpPr>
            <p:spPr bwMode="auto">
              <a:xfrm>
                <a:off x="4344" y="2292"/>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59" name="Freeform 65"/>
              <p:cNvSpPr>
                <a:spLocks/>
              </p:cNvSpPr>
              <p:nvPr/>
            </p:nvSpPr>
            <p:spPr bwMode="auto">
              <a:xfrm>
                <a:off x="4344" y="2307"/>
                <a:ext cx="13" cy="7"/>
              </a:xfrm>
              <a:custGeom>
                <a:avLst/>
                <a:gdLst>
                  <a:gd name="T0" fmla="*/ 0 w 13"/>
                  <a:gd name="T1" fmla="*/ 0 h 7"/>
                  <a:gd name="T2" fmla="*/ 0 w 13"/>
                  <a:gd name="T3" fmla="*/ 3 h 7"/>
                  <a:gd name="T4" fmla="*/ 2 w 13"/>
                  <a:gd name="T5" fmla="*/ 5 h 7"/>
                  <a:gd name="T6" fmla="*/ 5 w 13"/>
                  <a:gd name="T7" fmla="*/ 7 h 7"/>
                  <a:gd name="T8" fmla="*/ 7 w 13"/>
                  <a:gd name="T9" fmla="*/ 7 h 7"/>
                  <a:gd name="T10" fmla="*/ 10 w 13"/>
                  <a:gd name="T11" fmla="*/ 7 h 7"/>
                  <a:gd name="T12" fmla="*/ 12 w 13"/>
                  <a:gd name="T13" fmla="*/ 5 h 7"/>
                  <a:gd name="T14" fmla="*/ 13 w 13"/>
                  <a:gd name="T15" fmla="*/ 3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3"/>
                    </a:lnTo>
                    <a:lnTo>
                      <a:pt x="2" y="5"/>
                    </a:lnTo>
                    <a:lnTo>
                      <a:pt x="5" y="7"/>
                    </a:lnTo>
                    <a:lnTo>
                      <a:pt x="7" y="7"/>
                    </a:lnTo>
                    <a:lnTo>
                      <a:pt x="10" y="7"/>
                    </a:lnTo>
                    <a:lnTo>
                      <a:pt x="12"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60" name="Freeform 66"/>
              <p:cNvSpPr>
                <a:spLocks/>
              </p:cNvSpPr>
              <p:nvPr/>
            </p:nvSpPr>
            <p:spPr bwMode="auto">
              <a:xfrm>
                <a:off x="4344" y="2367"/>
                <a:ext cx="13" cy="7"/>
              </a:xfrm>
              <a:custGeom>
                <a:avLst/>
                <a:gdLst>
                  <a:gd name="T0" fmla="*/ 13 w 13"/>
                  <a:gd name="T1" fmla="*/ 7 h 7"/>
                  <a:gd name="T2" fmla="*/ 13 w 13"/>
                  <a:gd name="T3" fmla="*/ 5 h 7"/>
                  <a:gd name="T4" fmla="*/ 12 w 13"/>
                  <a:gd name="T5" fmla="*/ 2 h 7"/>
                  <a:gd name="T6" fmla="*/ 10 w 13"/>
                  <a:gd name="T7" fmla="*/ 2 h 7"/>
                  <a:gd name="T8" fmla="*/ 7 w 13"/>
                  <a:gd name="T9" fmla="*/ 0 h 7"/>
                  <a:gd name="T10" fmla="*/ 5 w 13"/>
                  <a:gd name="T11" fmla="*/ 2 h 7"/>
                  <a:gd name="T12" fmla="*/ 2 w 13"/>
                  <a:gd name="T13" fmla="*/ 2 h 7"/>
                  <a:gd name="T14" fmla="*/ 0 w 13"/>
                  <a:gd name="T15" fmla="*/ 5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5"/>
                    </a:lnTo>
                    <a:lnTo>
                      <a:pt x="12" y="2"/>
                    </a:lnTo>
                    <a:lnTo>
                      <a:pt x="10" y="2"/>
                    </a:lnTo>
                    <a:lnTo>
                      <a:pt x="7" y="0"/>
                    </a:lnTo>
                    <a:lnTo>
                      <a:pt x="5" y="2"/>
                    </a:lnTo>
                    <a:lnTo>
                      <a:pt x="2" y="2"/>
                    </a:lnTo>
                    <a:lnTo>
                      <a:pt x="0" y="5"/>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61" name="Rectangle 67"/>
              <p:cNvSpPr>
                <a:spLocks noChangeArrowheads="1"/>
              </p:cNvSpPr>
              <p:nvPr/>
            </p:nvSpPr>
            <p:spPr bwMode="auto">
              <a:xfrm>
                <a:off x="4344" y="2374"/>
                <a:ext cx="13" cy="14"/>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62" name="Freeform 68"/>
              <p:cNvSpPr>
                <a:spLocks/>
              </p:cNvSpPr>
              <p:nvPr/>
            </p:nvSpPr>
            <p:spPr bwMode="auto">
              <a:xfrm>
                <a:off x="4344" y="2388"/>
                <a:ext cx="13" cy="7"/>
              </a:xfrm>
              <a:custGeom>
                <a:avLst/>
                <a:gdLst>
                  <a:gd name="T0" fmla="*/ 0 w 13"/>
                  <a:gd name="T1" fmla="*/ 0 h 7"/>
                  <a:gd name="T2" fmla="*/ 0 w 13"/>
                  <a:gd name="T3" fmla="*/ 4 h 7"/>
                  <a:gd name="T4" fmla="*/ 2 w 13"/>
                  <a:gd name="T5" fmla="*/ 5 h 7"/>
                  <a:gd name="T6" fmla="*/ 5 w 13"/>
                  <a:gd name="T7" fmla="*/ 7 h 7"/>
                  <a:gd name="T8" fmla="*/ 7 w 13"/>
                  <a:gd name="T9" fmla="*/ 7 h 7"/>
                  <a:gd name="T10" fmla="*/ 10 w 13"/>
                  <a:gd name="T11" fmla="*/ 7 h 7"/>
                  <a:gd name="T12" fmla="*/ 12 w 13"/>
                  <a:gd name="T13" fmla="*/ 5 h 7"/>
                  <a:gd name="T14" fmla="*/ 13 w 13"/>
                  <a:gd name="T15" fmla="*/ 4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4"/>
                    </a:lnTo>
                    <a:lnTo>
                      <a:pt x="2" y="5"/>
                    </a:lnTo>
                    <a:lnTo>
                      <a:pt x="5" y="7"/>
                    </a:lnTo>
                    <a:lnTo>
                      <a:pt x="7" y="7"/>
                    </a:lnTo>
                    <a:lnTo>
                      <a:pt x="10" y="7"/>
                    </a:lnTo>
                    <a:lnTo>
                      <a:pt x="12" y="5"/>
                    </a:lnTo>
                    <a:lnTo>
                      <a:pt x="13" y="4"/>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63" name="Freeform 69"/>
              <p:cNvSpPr>
                <a:spLocks/>
              </p:cNvSpPr>
              <p:nvPr/>
            </p:nvSpPr>
            <p:spPr bwMode="auto">
              <a:xfrm>
                <a:off x="3561" y="2055"/>
                <a:ext cx="7" cy="13"/>
              </a:xfrm>
              <a:custGeom>
                <a:avLst/>
                <a:gdLst>
                  <a:gd name="T0" fmla="*/ 7 w 7"/>
                  <a:gd name="T1" fmla="*/ 0 h 13"/>
                  <a:gd name="T2" fmla="*/ 4 w 7"/>
                  <a:gd name="T3" fmla="*/ 0 h 13"/>
                  <a:gd name="T4" fmla="*/ 2 w 7"/>
                  <a:gd name="T5" fmla="*/ 2 h 13"/>
                  <a:gd name="T6" fmla="*/ 0 w 7"/>
                  <a:gd name="T7" fmla="*/ 4 h 13"/>
                  <a:gd name="T8" fmla="*/ 0 w 7"/>
                  <a:gd name="T9" fmla="*/ 7 h 13"/>
                  <a:gd name="T10" fmla="*/ 0 w 7"/>
                  <a:gd name="T11" fmla="*/ 8 h 13"/>
                  <a:gd name="T12" fmla="*/ 2 w 7"/>
                  <a:gd name="T13" fmla="*/ 12 h 13"/>
                  <a:gd name="T14" fmla="*/ 4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4" y="0"/>
                    </a:lnTo>
                    <a:lnTo>
                      <a:pt x="2" y="2"/>
                    </a:lnTo>
                    <a:lnTo>
                      <a:pt x="0" y="4"/>
                    </a:lnTo>
                    <a:lnTo>
                      <a:pt x="0" y="7"/>
                    </a:lnTo>
                    <a:lnTo>
                      <a:pt x="0" y="8"/>
                    </a:lnTo>
                    <a:lnTo>
                      <a:pt x="2" y="12"/>
                    </a:lnTo>
                    <a:lnTo>
                      <a:pt x="4"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64" name="Rectangle 70"/>
              <p:cNvSpPr>
                <a:spLocks noChangeArrowheads="1"/>
              </p:cNvSpPr>
              <p:nvPr/>
            </p:nvSpPr>
            <p:spPr bwMode="auto">
              <a:xfrm>
                <a:off x="3568"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65" name="Freeform 71"/>
              <p:cNvSpPr>
                <a:spLocks/>
              </p:cNvSpPr>
              <p:nvPr/>
            </p:nvSpPr>
            <p:spPr bwMode="auto">
              <a:xfrm>
                <a:off x="3581" y="2055"/>
                <a:ext cx="6" cy="13"/>
              </a:xfrm>
              <a:custGeom>
                <a:avLst/>
                <a:gdLst>
                  <a:gd name="T0" fmla="*/ 0 w 6"/>
                  <a:gd name="T1" fmla="*/ 13 h 13"/>
                  <a:gd name="T2" fmla="*/ 3 w 6"/>
                  <a:gd name="T3" fmla="*/ 13 h 13"/>
                  <a:gd name="T4" fmla="*/ 5 w 6"/>
                  <a:gd name="T5" fmla="*/ 12 h 13"/>
                  <a:gd name="T6" fmla="*/ 6 w 6"/>
                  <a:gd name="T7" fmla="*/ 8 h 13"/>
                  <a:gd name="T8" fmla="*/ 6 w 6"/>
                  <a:gd name="T9" fmla="*/ 7 h 13"/>
                  <a:gd name="T10" fmla="*/ 6 w 6"/>
                  <a:gd name="T11" fmla="*/ 4 h 13"/>
                  <a:gd name="T12" fmla="*/ 5 w 6"/>
                  <a:gd name="T13" fmla="*/ 2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2"/>
                    </a:lnTo>
                    <a:lnTo>
                      <a:pt x="6" y="8"/>
                    </a:lnTo>
                    <a:lnTo>
                      <a:pt x="6" y="7"/>
                    </a:lnTo>
                    <a:lnTo>
                      <a:pt x="6" y="4"/>
                    </a:lnTo>
                    <a:lnTo>
                      <a:pt x="5"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66" name="Freeform 72"/>
              <p:cNvSpPr>
                <a:spLocks/>
              </p:cNvSpPr>
              <p:nvPr/>
            </p:nvSpPr>
            <p:spPr bwMode="auto">
              <a:xfrm>
                <a:off x="3643" y="2055"/>
                <a:ext cx="6" cy="13"/>
              </a:xfrm>
              <a:custGeom>
                <a:avLst/>
                <a:gdLst>
                  <a:gd name="T0" fmla="*/ 6 w 6"/>
                  <a:gd name="T1" fmla="*/ 0 h 13"/>
                  <a:gd name="T2" fmla="*/ 3 w 6"/>
                  <a:gd name="T3" fmla="*/ 0 h 13"/>
                  <a:gd name="T4" fmla="*/ 1 w 6"/>
                  <a:gd name="T5" fmla="*/ 2 h 13"/>
                  <a:gd name="T6" fmla="*/ 0 w 6"/>
                  <a:gd name="T7" fmla="*/ 4 h 13"/>
                  <a:gd name="T8" fmla="*/ 0 w 6"/>
                  <a:gd name="T9" fmla="*/ 7 h 13"/>
                  <a:gd name="T10" fmla="*/ 0 w 6"/>
                  <a:gd name="T11" fmla="*/ 8 h 13"/>
                  <a:gd name="T12" fmla="*/ 1 w 6"/>
                  <a:gd name="T13" fmla="*/ 12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2"/>
                    </a:lnTo>
                    <a:lnTo>
                      <a:pt x="0" y="4"/>
                    </a:lnTo>
                    <a:lnTo>
                      <a:pt x="0" y="7"/>
                    </a:lnTo>
                    <a:lnTo>
                      <a:pt x="0" y="8"/>
                    </a:lnTo>
                    <a:lnTo>
                      <a:pt x="1" y="12"/>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67" name="Rectangle 73"/>
              <p:cNvSpPr>
                <a:spLocks noChangeArrowheads="1"/>
              </p:cNvSpPr>
              <p:nvPr/>
            </p:nvSpPr>
            <p:spPr bwMode="auto">
              <a:xfrm>
                <a:off x="3649"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68" name="Freeform 74"/>
              <p:cNvSpPr>
                <a:spLocks/>
              </p:cNvSpPr>
              <p:nvPr/>
            </p:nvSpPr>
            <p:spPr bwMode="auto">
              <a:xfrm>
                <a:off x="3662" y="2055"/>
                <a:ext cx="7" cy="13"/>
              </a:xfrm>
              <a:custGeom>
                <a:avLst/>
                <a:gdLst>
                  <a:gd name="T0" fmla="*/ 0 w 7"/>
                  <a:gd name="T1" fmla="*/ 13 h 13"/>
                  <a:gd name="T2" fmla="*/ 3 w 7"/>
                  <a:gd name="T3" fmla="*/ 13 h 13"/>
                  <a:gd name="T4" fmla="*/ 5 w 7"/>
                  <a:gd name="T5" fmla="*/ 12 h 13"/>
                  <a:gd name="T6" fmla="*/ 7 w 7"/>
                  <a:gd name="T7" fmla="*/ 8 h 13"/>
                  <a:gd name="T8" fmla="*/ 7 w 7"/>
                  <a:gd name="T9" fmla="*/ 7 h 13"/>
                  <a:gd name="T10" fmla="*/ 7 w 7"/>
                  <a:gd name="T11" fmla="*/ 4 h 13"/>
                  <a:gd name="T12" fmla="*/ 5 w 7"/>
                  <a:gd name="T13" fmla="*/ 2 h 13"/>
                  <a:gd name="T14" fmla="*/ 3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3" y="13"/>
                    </a:lnTo>
                    <a:lnTo>
                      <a:pt x="5" y="12"/>
                    </a:lnTo>
                    <a:lnTo>
                      <a:pt x="7" y="8"/>
                    </a:lnTo>
                    <a:lnTo>
                      <a:pt x="7" y="7"/>
                    </a:lnTo>
                    <a:lnTo>
                      <a:pt x="7" y="4"/>
                    </a:lnTo>
                    <a:lnTo>
                      <a:pt x="5"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69" name="Freeform 75"/>
              <p:cNvSpPr>
                <a:spLocks/>
              </p:cNvSpPr>
              <p:nvPr/>
            </p:nvSpPr>
            <p:spPr bwMode="auto">
              <a:xfrm>
                <a:off x="3724" y="2055"/>
                <a:ext cx="6" cy="13"/>
              </a:xfrm>
              <a:custGeom>
                <a:avLst/>
                <a:gdLst>
                  <a:gd name="T0" fmla="*/ 6 w 6"/>
                  <a:gd name="T1" fmla="*/ 0 h 13"/>
                  <a:gd name="T2" fmla="*/ 3 w 6"/>
                  <a:gd name="T3" fmla="*/ 0 h 13"/>
                  <a:gd name="T4" fmla="*/ 2 w 6"/>
                  <a:gd name="T5" fmla="*/ 2 h 13"/>
                  <a:gd name="T6" fmla="*/ 0 w 6"/>
                  <a:gd name="T7" fmla="*/ 4 h 13"/>
                  <a:gd name="T8" fmla="*/ 0 w 6"/>
                  <a:gd name="T9" fmla="*/ 7 h 13"/>
                  <a:gd name="T10" fmla="*/ 0 w 6"/>
                  <a:gd name="T11" fmla="*/ 8 h 13"/>
                  <a:gd name="T12" fmla="*/ 2 w 6"/>
                  <a:gd name="T13" fmla="*/ 12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2" y="2"/>
                    </a:lnTo>
                    <a:lnTo>
                      <a:pt x="0" y="4"/>
                    </a:lnTo>
                    <a:lnTo>
                      <a:pt x="0" y="7"/>
                    </a:lnTo>
                    <a:lnTo>
                      <a:pt x="0" y="8"/>
                    </a:lnTo>
                    <a:lnTo>
                      <a:pt x="2" y="12"/>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70" name="Rectangle 76"/>
              <p:cNvSpPr>
                <a:spLocks noChangeArrowheads="1"/>
              </p:cNvSpPr>
              <p:nvPr/>
            </p:nvSpPr>
            <p:spPr bwMode="auto">
              <a:xfrm>
                <a:off x="3730"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71" name="Freeform 77"/>
              <p:cNvSpPr>
                <a:spLocks/>
              </p:cNvSpPr>
              <p:nvPr/>
            </p:nvSpPr>
            <p:spPr bwMode="auto">
              <a:xfrm>
                <a:off x="3743" y="2055"/>
                <a:ext cx="7" cy="13"/>
              </a:xfrm>
              <a:custGeom>
                <a:avLst/>
                <a:gdLst>
                  <a:gd name="T0" fmla="*/ 0 w 7"/>
                  <a:gd name="T1" fmla="*/ 13 h 13"/>
                  <a:gd name="T2" fmla="*/ 4 w 7"/>
                  <a:gd name="T3" fmla="*/ 13 h 13"/>
                  <a:gd name="T4" fmla="*/ 5 w 7"/>
                  <a:gd name="T5" fmla="*/ 12 h 13"/>
                  <a:gd name="T6" fmla="*/ 7 w 7"/>
                  <a:gd name="T7" fmla="*/ 8 h 13"/>
                  <a:gd name="T8" fmla="*/ 7 w 7"/>
                  <a:gd name="T9" fmla="*/ 7 h 13"/>
                  <a:gd name="T10" fmla="*/ 7 w 7"/>
                  <a:gd name="T11" fmla="*/ 4 h 13"/>
                  <a:gd name="T12" fmla="*/ 5 w 7"/>
                  <a:gd name="T13" fmla="*/ 2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2"/>
                    </a:lnTo>
                    <a:lnTo>
                      <a:pt x="7" y="8"/>
                    </a:lnTo>
                    <a:lnTo>
                      <a:pt x="7" y="7"/>
                    </a:lnTo>
                    <a:lnTo>
                      <a:pt x="7" y="4"/>
                    </a:lnTo>
                    <a:lnTo>
                      <a:pt x="5" y="2"/>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72" name="Freeform 78"/>
              <p:cNvSpPr>
                <a:spLocks/>
              </p:cNvSpPr>
              <p:nvPr/>
            </p:nvSpPr>
            <p:spPr bwMode="auto">
              <a:xfrm>
                <a:off x="3805" y="2055"/>
                <a:ext cx="7" cy="13"/>
              </a:xfrm>
              <a:custGeom>
                <a:avLst/>
                <a:gdLst>
                  <a:gd name="T0" fmla="*/ 7 w 7"/>
                  <a:gd name="T1" fmla="*/ 0 h 13"/>
                  <a:gd name="T2" fmla="*/ 3 w 7"/>
                  <a:gd name="T3" fmla="*/ 0 h 13"/>
                  <a:gd name="T4" fmla="*/ 2 w 7"/>
                  <a:gd name="T5" fmla="*/ 2 h 13"/>
                  <a:gd name="T6" fmla="*/ 0 w 7"/>
                  <a:gd name="T7" fmla="*/ 4 h 13"/>
                  <a:gd name="T8" fmla="*/ 0 w 7"/>
                  <a:gd name="T9" fmla="*/ 7 h 13"/>
                  <a:gd name="T10" fmla="*/ 0 w 7"/>
                  <a:gd name="T11" fmla="*/ 8 h 13"/>
                  <a:gd name="T12" fmla="*/ 2 w 7"/>
                  <a:gd name="T13" fmla="*/ 12 h 13"/>
                  <a:gd name="T14" fmla="*/ 3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3" y="0"/>
                    </a:lnTo>
                    <a:lnTo>
                      <a:pt x="2" y="2"/>
                    </a:lnTo>
                    <a:lnTo>
                      <a:pt x="0" y="4"/>
                    </a:lnTo>
                    <a:lnTo>
                      <a:pt x="0" y="7"/>
                    </a:lnTo>
                    <a:lnTo>
                      <a:pt x="0" y="8"/>
                    </a:lnTo>
                    <a:lnTo>
                      <a:pt x="2" y="12"/>
                    </a:lnTo>
                    <a:lnTo>
                      <a:pt x="3"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73" name="Rectangle 79"/>
              <p:cNvSpPr>
                <a:spLocks noChangeArrowheads="1"/>
              </p:cNvSpPr>
              <p:nvPr/>
            </p:nvSpPr>
            <p:spPr bwMode="auto">
              <a:xfrm>
                <a:off x="3812"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74" name="Freeform 80"/>
              <p:cNvSpPr>
                <a:spLocks/>
              </p:cNvSpPr>
              <p:nvPr/>
            </p:nvSpPr>
            <p:spPr bwMode="auto">
              <a:xfrm>
                <a:off x="3825" y="2055"/>
                <a:ext cx="6" cy="13"/>
              </a:xfrm>
              <a:custGeom>
                <a:avLst/>
                <a:gdLst>
                  <a:gd name="T0" fmla="*/ 0 w 6"/>
                  <a:gd name="T1" fmla="*/ 13 h 13"/>
                  <a:gd name="T2" fmla="*/ 3 w 6"/>
                  <a:gd name="T3" fmla="*/ 13 h 13"/>
                  <a:gd name="T4" fmla="*/ 4 w 6"/>
                  <a:gd name="T5" fmla="*/ 12 h 13"/>
                  <a:gd name="T6" fmla="*/ 6 w 6"/>
                  <a:gd name="T7" fmla="*/ 8 h 13"/>
                  <a:gd name="T8" fmla="*/ 6 w 6"/>
                  <a:gd name="T9" fmla="*/ 7 h 13"/>
                  <a:gd name="T10" fmla="*/ 6 w 6"/>
                  <a:gd name="T11" fmla="*/ 4 h 13"/>
                  <a:gd name="T12" fmla="*/ 4 w 6"/>
                  <a:gd name="T13" fmla="*/ 2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4" y="12"/>
                    </a:lnTo>
                    <a:lnTo>
                      <a:pt x="6" y="8"/>
                    </a:lnTo>
                    <a:lnTo>
                      <a:pt x="6" y="7"/>
                    </a:lnTo>
                    <a:lnTo>
                      <a:pt x="6" y="4"/>
                    </a:lnTo>
                    <a:lnTo>
                      <a:pt x="4"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75" name="Freeform 81"/>
              <p:cNvSpPr>
                <a:spLocks/>
              </p:cNvSpPr>
              <p:nvPr/>
            </p:nvSpPr>
            <p:spPr bwMode="auto">
              <a:xfrm>
                <a:off x="3886" y="2055"/>
                <a:ext cx="7" cy="13"/>
              </a:xfrm>
              <a:custGeom>
                <a:avLst/>
                <a:gdLst>
                  <a:gd name="T0" fmla="*/ 7 w 7"/>
                  <a:gd name="T1" fmla="*/ 0 h 13"/>
                  <a:gd name="T2" fmla="*/ 4 w 7"/>
                  <a:gd name="T3" fmla="*/ 0 h 13"/>
                  <a:gd name="T4" fmla="*/ 2 w 7"/>
                  <a:gd name="T5" fmla="*/ 2 h 13"/>
                  <a:gd name="T6" fmla="*/ 0 w 7"/>
                  <a:gd name="T7" fmla="*/ 4 h 13"/>
                  <a:gd name="T8" fmla="*/ 0 w 7"/>
                  <a:gd name="T9" fmla="*/ 7 h 13"/>
                  <a:gd name="T10" fmla="*/ 0 w 7"/>
                  <a:gd name="T11" fmla="*/ 8 h 13"/>
                  <a:gd name="T12" fmla="*/ 2 w 7"/>
                  <a:gd name="T13" fmla="*/ 12 h 13"/>
                  <a:gd name="T14" fmla="*/ 4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4" y="0"/>
                    </a:lnTo>
                    <a:lnTo>
                      <a:pt x="2" y="2"/>
                    </a:lnTo>
                    <a:lnTo>
                      <a:pt x="0" y="4"/>
                    </a:lnTo>
                    <a:lnTo>
                      <a:pt x="0" y="7"/>
                    </a:lnTo>
                    <a:lnTo>
                      <a:pt x="0" y="8"/>
                    </a:lnTo>
                    <a:lnTo>
                      <a:pt x="2" y="12"/>
                    </a:lnTo>
                    <a:lnTo>
                      <a:pt x="4"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76" name="Rectangle 82"/>
              <p:cNvSpPr>
                <a:spLocks noChangeArrowheads="1"/>
              </p:cNvSpPr>
              <p:nvPr/>
            </p:nvSpPr>
            <p:spPr bwMode="auto">
              <a:xfrm>
                <a:off x="3893"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77" name="Freeform 83"/>
              <p:cNvSpPr>
                <a:spLocks/>
              </p:cNvSpPr>
              <p:nvPr/>
            </p:nvSpPr>
            <p:spPr bwMode="auto">
              <a:xfrm>
                <a:off x="3906" y="2055"/>
                <a:ext cx="6" cy="13"/>
              </a:xfrm>
              <a:custGeom>
                <a:avLst/>
                <a:gdLst>
                  <a:gd name="T0" fmla="*/ 0 w 6"/>
                  <a:gd name="T1" fmla="*/ 13 h 13"/>
                  <a:gd name="T2" fmla="*/ 3 w 6"/>
                  <a:gd name="T3" fmla="*/ 13 h 13"/>
                  <a:gd name="T4" fmla="*/ 5 w 6"/>
                  <a:gd name="T5" fmla="*/ 12 h 13"/>
                  <a:gd name="T6" fmla="*/ 6 w 6"/>
                  <a:gd name="T7" fmla="*/ 8 h 13"/>
                  <a:gd name="T8" fmla="*/ 6 w 6"/>
                  <a:gd name="T9" fmla="*/ 7 h 13"/>
                  <a:gd name="T10" fmla="*/ 6 w 6"/>
                  <a:gd name="T11" fmla="*/ 4 h 13"/>
                  <a:gd name="T12" fmla="*/ 5 w 6"/>
                  <a:gd name="T13" fmla="*/ 2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2"/>
                    </a:lnTo>
                    <a:lnTo>
                      <a:pt x="6" y="8"/>
                    </a:lnTo>
                    <a:lnTo>
                      <a:pt x="6" y="7"/>
                    </a:lnTo>
                    <a:lnTo>
                      <a:pt x="6" y="4"/>
                    </a:lnTo>
                    <a:lnTo>
                      <a:pt x="5"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78" name="Freeform 84"/>
              <p:cNvSpPr>
                <a:spLocks/>
              </p:cNvSpPr>
              <p:nvPr/>
            </p:nvSpPr>
            <p:spPr bwMode="auto">
              <a:xfrm>
                <a:off x="3967" y="2055"/>
                <a:ext cx="7" cy="13"/>
              </a:xfrm>
              <a:custGeom>
                <a:avLst/>
                <a:gdLst>
                  <a:gd name="T0" fmla="*/ 7 w 7"/>
                  <a:gd name="T1" fmla="*/ 0 h 13"/>
                  <a:gd name="T2" fmla="*/ 4 w 7"/>
                  <a:gd name="T3" fmla="*/ 0 h 13"/>
                  <a:gd name="T4" fmla="*/ 2 w 7"/>
                  <a:gd name="T5" fmla="*/ 2 h 13"/>
                  <a:gd name="T6" fmla="*/ 0 w 7"/>
                  <a:gd name="T7" fmla="*/ 4 h 13"/>
                  <a:gd name="T8" fmla="*/ 0 w 7"/>
                  <a:gd name="T9" fmla="*/ 7 h 13"/>
                  <a:gd name="T10" fmla="*/ 0 w 7"/>
                  <a:gd name="T11" fmla="*/ 8 h 13"/>
                  <a:gd name="T12" fmla="*/ 2 w 7"/>
                  <a:gd name="T13" fmla="*/ 12 h 13"/>
                  <a:gd name="T14" fmla="*/ 4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4" y="0"/>
                    </a:lnTo>
                    <a:lnTo>
                      <a:pt x="2" y="2"/>
                    </a:lnTo>
                    <a:lnTo>
                      <a:pt x="0" y="4"/>
                    </a:lnTo>
                    <a:lnTo>
                      <a:pt x="0" y="7"/>
                    </a:lnTo>
                    <a:lnTo>
                      <a:pt x="0" y="8"/>
                    </a:lnTo>
                    <a:lnTo>
                      <a:pt x="2" y="12"/>
                    </a:lnTo>
                    <a:lnTo>
                      <a:pt x="4"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79" name="Rectangle 85"/>
              <p:cNvSpPr>
                <a:spLocks noChangeArrowheads="1"/>
              </p:cNvSpPr>
              <p:nvPr/>
            </p:nvSpPr>
            <p:spPr bwMode="auto">
              <a:xfrm>
                <a:off x="3974"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80" name="Freeform 86"/>
              <p:cNvSpPr>
                <a:spLocks/>
              </p:cNvSpPr>
              <p:nvPr/>
            </p:nvSpPr>
            <p:spPr bwMode="auto">
              <a:xfrm>
                <a:off x="3987" y="2055"/>
                <a:ext cx="6" cy="13"/>
              </a:xfrm>
              <a:custGeom>
                <a:avLst/>
                <a:gdLst>
                  <a:gd name="T0" fmla="*/ 0 w 6"/>
                  <a:gd name="T1" fmla="*/ 13 h 13"/>
                  <a:gd name="T2" fmla="*/ 3 w 6"/>
                  <a:gd name="T3" fmla="*/ 13 h 13"/>
                  <a:gd name="T4" fmla="*/ 5 w 6"/>
                  <a:gd name="T5" fmla="*/ 12 h 13"/>
                  <a:gd name="T6" fmla="*/ 6 w 6"/>
                  <a:gd name="T7" fmla="*/ 8 h 13"/>
                  <a:gd name="T8" fmla="*/ 6 w 6"/>
                  <a:gd name="T9" fmla="*/ 7 h 13"/>
                  <a:gd name="T10" fmla="*/ 6 w 6"/>
                  <a:gd name="T11" fmla="*/ 4 h 13"/>
                  <a:gd name="T12" fmla="*/ 5 w 6"/>
                  <a:gd name="T13" fmla="*/ 2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2"/>
                    </a:lnTo>
                    <a:lnTo>
                      <a:pt x="6" y="8"/>
                    </a:lnTo>
                    <a:lnTo>
                      <a:pt x="6" y="7"/>
                    </a:lnTo>
                    <a:lnTo>
                      <a:pt x="6" y="4"/>
                    </a:lnTo>
                    <a:lnTo>
                      <a:pt x="5"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81" name="Freeform 87"/>
              <p:cNvSpPr>
                <a:spLocks/>
              </p:cNvSpPr>
              <p:nvPr/>
            </p:nvSpPr>
            <p:spPr bwMode="auto">
              <a:xfrm>
                <a:off x="4049" y="2055"/>
                <a:ext cx="6" cy="13"/>
              </a:xfrm>
              <a:custGeom>
                <a:avLst/>
                <a:gdLst>
                  <a:gd name="T0" fmla="*/ 6 w 6"/>
                  <a:gd name="T1" fmla="*/ 0 h 13"/>
                  <a:gd name="T2" fmla="*/ 3 w 6"/>
                  <a:gd name="T3" fmla="*/ 0 h 13"/>
                  <a:gd name="T4" fmla="*/ 1 w 6"/>
                  <a:gd name="T5" fmla="*/ 2 h 13"/>
                  <a:gd name="T6" fmla="*/ 0 w 6"/>
                  <a:gd name="T7" fmla="*/ 4 h 13"/>
                  <a:gd name="T8" fmla="*/ 0 w 6"/>
                  <a:gd name="T9" fmla="*/ 7 h 13"/>
                  <a:gd name="T10" fmla="*/ 0 w 6"/>
                  <a:gd name="T11" fmla="*/ 8 h 13"/>
                  <a:gd name="T12" fmla="*/ 1 w 6"/>
                  <a:gd name="T13" fmla="*/ 12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2"/>
                    </a:lnTo>
                    <a:lnTo>
                      <a:pt x="0" y="4"/>
                    </a:lnTo>
                    <a:lnTo>
                      <a:pt x="0" y="7"/>
                    </a:lnTo>
                    <a:lnTo>
                      <a:pt x="0" y="8"/>
                    </a:lnTo>
                    <a:lnTo>
                      <a:pt x="1" y="12"/>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82" name="Rectangle 88"/>
              <p:cNvSpPr>
                <a:spLocks noChangeArrowheads="1"/>
              </p:cNvSpPr>
              <p:nvPr/>
            </p:nvSpPr>
            <p:spPr bwMode="auto">
              <a:xfrm>
                <a:off x="4055"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83" name="Freeform 89"/>
              <p:cNvSpPr>
                <a:spLocks/>
              </p:cNvSpPr>
              <p:nvPr/>
            </p:nvSpPr>
            <p:spPr bwMode="auto">
              <a:xfrm>
                <a:off x="4068" y="2055"/>
                <a:ext cx="7" cy="13"/>
              </a:xfrm>
              <a:custGeom>
                <a:avLst/>
                <a:gdLst>
                  <a:gd name="T0" fmla="*/ 0 w 7"/>
                  <a:gd name="T1" fmla="*/ 13 h 13"/>
                  <a:gd name="T2" fmla="*/ 3 w 7"/>
                  <a:gd name="T3" fmla="*/ 13 h 13"/>
                  <a:gd name="T4" fmla="*/ 5 w 7"/>
                  <a:gd name="T5" fmla="*/ 12 h 13"/>
                  <a:gd name="T6" fmla="*/ 7 w 7"/>
                  <a:gd name="T7" fmla="*/ 8 h 13"/>
                  <a:gd name="T8" fmla="*/ 7 w 7"/>
                  <a:gd name="T9" fmla="*/ 7 h 13"/>
                  <a:gd name="T10" fmla="*/ 7 w 7"/>
                  <a:gd name="T11" fmla="*/ 4 h 13"/>
                  <a:gd name="T12" fmla="*/ 5 w 7"/>
                  <a:gd name="T13" fmla="*/ 2 h 13"/>
                  <a:gd name="T14" fmla="*/ 3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3" y="13"/>
                    </a:lnTo>
                    <a:lnTo>
                      <a:pt x="5" y="12"/>
                    </a:lnTo>
                    <a:lnTo>
                      <a:pt x="7" y="8"/>
                    </a:lnTo>
                    <a:lnTo>
                      <a:pt x="7" y="7"/>
                    </a:lnTo>
                    <a:lnTo>
                      <a:pt x="7" y="4"/>
                    </a:lnTo>
                    <a:lnTo>
                      <a:pt x="5"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84" name="Freeform 90"/>
              <p:cNvSpPr>
                <a:spLocks/>
              </p:cNvSpPr>
              <p:nvPr/>
            </p:nvSpPr>
            <p:spPr bwMode="auto">
              <a:xfrm>
                <a:off x="4130" y="2055"/>
                <a:ext cx="6" cy="13"/>
              </a:xfrm>
              <a:custGeom>
                <a:avLst/>
                <a:gdLst>
                  <a:gd name="T0" fmla="*/ 6 w 6"/>
                  <a:gd name="T1" fmla="*/ 0 h 13"/>
                  <a:gd name="T2" fmla="*/ 3 w 6"/>
                  <a:gd name="T3" fmla="*/ 0 h 13"/>
                  <a:gd name="T4" fmla="*/ 1 w 6"/>
                  <a:gd name="T5" fmla="*/ 2 h 13"/>
                  <a:gd name="T6" fmla="*/ 0 w 6"/>
                  <a:gd name="T7" fmla="*/ 4 h 13"/>
                  <a:gd name="T8" fmla="*/ 0 w 6"/>
                  <a:gd name="T9" fmla="*/ 7 h 13"/>
                  <a:gd name="T10" fmla="*/ 0 w 6"/>
                  <a:gd name="T11" fmla="*/ 8 h 13"/>
                  <a:gd name="T12" fmla="*/ 1 w 6"/>
                  <a:gd name="T13" fmla="*/ 12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2"/>
                    </a:lnTo>
                    <a:lnTo>
                      <a:pt x="0" y="4"/>
                    </a:lnTo>
                    <a:lnTo>
                      <a:pt x="0" y="7"/>
                    </a:lnTo>
                    <a:lnTo>
                      <a:pt x="0" y="8"/>
                    </a:lnTo>
                    <a:lnTo>
                      <a:pt x="1" y="12"/>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85" name="Rectangle 91"/>
              <p:cNvSpPr>
                <a:spLocks noChangeArrowheads="1"/>
              </p:cNvSpPr>
              <p:nvPr/>
            </p:nvSpPr>
            <p:spPr bwMode="auto">
              <a:xfrm>
                <a:off x="4136"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86" name="Freeform 92"/>
              <p:cNvSpPr>
                <a:spLocks/>
              </p:cNvSpPr>
              <p:nvPr/>
            </p:nvSpPr>
            <p:spPr bwMode="auto">
              <a:xfrm>
                <a:off x="4149" y="2055"/>
                <a:ext cx="7" cy="13"/>
              </a:xfrm>
              <a:custGeom>
                <a:avLst/>
                <a:gdLst>
                  <a:gd name="T0" fmla="*/ 0 w 7"/>
                  <a:gd name="T1" fmla="*/ 13 h 13"/>
                  <a:gd name="T2" fmla="*/ 4 w 7"/>
                  <a:gd name="T3" fmla="*/ 13 h 13"/>
                  <a:gd name="T4" fmla="*/ 5 w 7"/>
                  <a:gd name="T5" fmla="*/ 12 h 13"/>
                  <a:gd name="T6" fmla="*/ 7 w 7"/>
                  <a:gd name="T7" fmla="*/ 8 h 13"/>
                  <a:gd name="T8" fmla="*/ 7 w 7"/>
                  <a:gd name="T9" fmla="*/ 7 h 13"/>
                  <a:gd name="T10" fmla="*/ 7 w 7"/>
                  <a:gd name="T11" fmla="*/ 4 h 13"/>
                  <a:gd name="T12" fmla="*/ 5 w 7"/>
                  <a:gd name="T13" fmla="*/ 2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2"/>
                    </a:lnTo>
                    <a:lnTo>
                      <a:pt x="7" y="8"/>
                    </a:lnTo>
                    <a:lnTo>
                      <a:pt x="7" y="7"/>
                    </a:lnTo>
                    <a:lnTo>
                      <a:pt x="7" y="4"/>
                    </a:lnTo>
                    <a:lnTo>
                      <a:pt x="5" y="2"/>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87" name="Freeform 93"/>
              <p:cNvSpPr>
                <a:spLocks/>
              </p:cNvSpPr>
              <p:nvPr/>
            </p:nvSpPr>
            <p:spPr bwMode="auto">
              <a:xfrm>
                <a:off x="4211" y="2055"/>
                <a:ext cx="7" cy="13"/>
              </a:xfrm>
              <a:custGeom>
                <a:avLst/>
                <a:gdLst>
                  <a:gd name="T0" fmla="*/ 7 w 7"/>
                  <a:gd name="T1" fmla="*/ 0 h 13"/>
                  <a:gd name="T2" fmla="*/ 3 w 7"/>
                  <a:gd name="T3" fmla="*/ 0 h 13"/>
                  <a:gd name="T4" fmla="*/ 2 w 7"/>
                  <a:gd name="T5" fmla="*/ 2 h 13"/>
                  <a:gd name="T6" fmla="*/ 0 w 7"/>
                  <a:gd name="T7" fmla="*/ 4 h 13"/>
                  <a:gd name="T8" fmla="*/ 0 w 7"/>
                  <a:gd name="T9" fmla="*/ 7 h 13"/>
                  <a:gd name="T10" fmla="*/ 0 w 7"/>
                  <a:gd name="T11" fmla="*/ 8 h 13"/>
                  <a:gd name="T12" fmla="*/ 2 w 7"/>
                  <a:gd name="T13" fmla="*/ 12 h 13"/>
                  <a:gd name="T14" fmla="*/ 3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3" y="0"/>
                    </a:lnTo>
                    <a:lnTo>
                      <a:pt x="2" y="2"/>
                    </a:lnTo>
                    <a:lnTo>
                      <a:pt x="0" y="4"/>
                    </a:lnTo>
                    <a:lnTo>
                      <a:pt x="0" y="7"/>
                    </a:lnTo>
                    <a:lnTo>
                      <a:pt x="0" y="8"/>
                    </a:lnTo>
                    <a:lnTo>
                      <a:pt x="2" y="12"/>
                    </a:lnTo>
                    <a:lnTo>
                      <a:pt x="3"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88" name="Rectangle 94"/>
              <p:cNvSpPr>
                <a:spLocks noChangeArrowheads="1"/>
              </p:cNvSpPr>
              <p:nvPr/>
            </p:nvSpPr>
            <p:spPr bwMode="auto">
              <a:xfrm>
                <a:off x="4218"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89" name="Freeform 95"/>
              <p:cNvSpPr>
                <a:spLocks/>
              </p:cNvSpPr>
              <p:nvPr/>
            </p:nvSpPr>
            <p:spPr bwMode="auto">
              <a:xfrm>
                <a:off x="4231" y="2055"/>
                <a:ext cx="6" cy="13"/>
              </a:xfrm>
              <a:custGeom>
                <a:avLst/>
                <a:gdLst>
                  <a:gd name="T0" fmla="*/ 0 w 6"/>
                  <a:gd name="T1" fmla="*/ 13 h 13"/>
                  <a:gd name="T2" fmla="*/ 3 w 6"/>
                  <a:gd name="T3" fmla="*/ 13 h 13"/>
                  <a:gd name="T4" fmla="*/ 4 w 6"/>
                  <a:gd name="T5" fmla="*/ 12 h 13"/>
                  <a:gd name="T6" fmla="*/ 6 w 6"/>
                  <a:gd name="T7" fmla="*/ 8 h 13"/>
                  <a:gd name="T8" fmla="*/ 6 w 6"/>
                  <a:gd name="T9" fmla="*/ 7 h 13"/>
                  <a:gd name="T10" fmla="*/ 6 w 6"/>
                  <a:gd name="T11" fmla="*/ 4 h 13"/>
                  <a:gd name="T12" fmla="*/ 4 w 6"/>
                  <a:gd name="T13" fmla="*/ 2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4" y="12"/>
                    </a:lnTo>
                    <a:lnTo>
                      <a:pt x="6" y="8"/>
                    </a:lnTo>
                    <a:lnTo>
                      <a:pt x="6" y="7"/>
                    </a:lnTo>
                    <a:lnTo>
                      <a:pt x="6" y="4"/>
                    </a:lnTo>
                    <a:lnTo>
                      <a:pt x="4"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90" name="Freeform 96"/>
              <p:cNvSpPr>
                <a:spLocks/>
              </p:cNvSpPr>
              <p:nvPr/>
            </p:nvSpPr>
            <p:spPr bwMode="auto">
              <a:xfrm>
                <a:off x="4292" y="2055"/>
                <a:ext cx="7" cy="13"/>
              </a:xfrm>
              <a:custGeom>
                <a:avLst/>
                <a:gdLst>
                  <a:gd name="T0" fmla="*/ 7 w 7"/>
                  <a:gd name="T1" fmla="*/ 0 h 13"/>
                  <a:gd name="T2" fmla="*/ 4 w 7"/>
                  <a:gd name="T3" fmla="*/ 0 h 13"/>
                  <a:gd name="T4" fmla="*/ 2 w 7"/>
                  <a:gd name="T5" fmla="*/ 2 h 13"/>
                  <a:gd name="T6" fmla="*/ 0 w 7"/>
                  <a:gd name="T7" fmla="*/ 4 h 13"/>
                  <a:gd name="T8" fmla="*/ 0 w 7"/>
                  <a:gd name="T9" fmla="*/ 7 h 13"/>
                  <a:gd name="T10" fmla="*/ 0 w 7"/>
                  <a:gd name="T11" fmla="*/ 8 h 13"/>
                  <a:gd name="T12" fmla="*/ 2 w 7"/>
                  <a:gd name="T13" fmla="*/ 12 h 13"/>
                  <a:gd name="T14" fmla="*/ 4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4" y="0"/>
                    </a:lnTo>
                    <a:lnTo>
                      <a:pt x="2" y="2"/>
                    </a:lnTo>
                    <a:lnTo>
                      <a:pt x="0" y="4"/>
                    </a:lnTo>
                    <a:lnTo>
                      <a:pt x="0" y="7"/>
                    </a:lnTo>
                    <a:lnTo>
                      <a:pt x="0" y="8"/>
                    </a:lnTo>
                    <a:lnTo>
                      <a:pt x="2" y="12"/>
                    </a:lnTo>
                    <a:lnTo>
                      <a:pt x="4"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91" name="Rectangle 97"/>
              <p:cNvSpPr>
                <a:spLocks noChangeArrowheads="1"/>
              </p:cNvSpPr>
              <p:nvPr/>
            </p:nvSpPr>
            <p:spPr bwMode="auto">
              <a:xfrm>
                <a:off x="4299"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92" name="Freeform 98"/>
              <p:cNvSpPr>
                <a:spLocks/>
              </p:cNvSpPr>
              <p:nvPr/>
            </p:nvSpPr>
            <p:spPr bwMode="auto">
              <a:xfrm>
                <a:off x="4312" y="2055"/>
                <a:ext cx="6" cy="13"/>
              </a:xfrm>
              <a:custGeom>
                <a:avLst/>
                <a:gdLst>
                  <a:gd name="T0" fmla="*/ 0 w 6"/>
                  <a:gd name="T1" fmla="*/ 13 h 13"/>
                  <a:gd name="T2" fmla="*/ 3 w 6"/>
                  <a:gd name="T3" fmla="*/ 13 h 13"/>
                  <a:gd name="T4" fmla="*/ 5 w 6"/>
                  <a:gd name="T5" fmla="*/ 12 h 13"/>
                  <a:gd name="T6" fmla="*/ 6 w 6"/>
                  <a:gd name="T7" fmla="*/ 8 h 13"/>
                  <a:gd name="T8" fmla="*/ 6 w 6"/>
                  <a:gd name="T9" fmla="*/ 7 h 13"/>
                  <a:gd name="T10" fmla="*/ 6 w 6"/>
                  <a:gd name="T11" fmla="*/ 4 h 13"/>
                  <a:gd name="T12" fmla="*/ 5 w 6"/>
                  <a:gd name="T13" fmla="*/ 2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2"/>
                    </a:lnTo>
                    <a:lnTo>
                      <a:pt x="6" y="8"/>
                    </a:lnTo>
                    <a:lnTo>
                      <a:pt x="6" y="7"/>
                    </a:lnTo>
                    <a:lnTo>
                      <a:pt x="6" y="4"/>
                    </a:lnTo>
                    <a:lnTo>
                      <a:pt x="5"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93" name="Freeform 99"/>
              <p:cNvSpPr>
                <a:spLocks/>
              </p:cNvSpPr>
              <p:nvPr/>
            </p:nvSpPr>
            <p:spPr bwMode="auto">
              <a:xfrm>
                <a:off x="4373" y="2055"/>
                <a:ext cx="7" cy="13"/>
              </a:xfrm>
              <a:custGeom>
                <a:avLst/>
                <a:gdLst>
                  <a:gd name="T0" fmla="*/ 7 w 7"/>
                  <a:gd name="T1" fmla="*/ 0 h 13"/>
                  <a:gd name="T2" fmla="*/ 4 w 7"/>
                  <a:gd name="T3" fmla="*/ 0 h 13"/>
                  <a:gd name="T4" fmla="*/ 2 w 7"/>
                  <a:gd name="T5" fmla="*/ 2 h 13"/>
                  <a:gd name="T6" fmla="*/ 0 w 7"/>
                  <a:gd name="T7" fmla="*/ 4 h 13"/>
                  <a:gd name="T8" fmla="*/ 0 w 7"/>
                  <a:gd name="T9" fmla="*/ 7 h 13"/>
                  <a:gd name="T10" fmla="*/ 0 w 7"/>
                  <a:gd name="T11" fmla="*/ 8 h 13"/>
                  <a:gd name="T12" fmla="*/ 2 w 7"/>
                  <a:gd name="T13" fmla="*/ 12 h 13"/>
                  <a:gd name="T14" fmla="*/ 4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4" y="0"/>
                    </a:lnTo>
                    <a:lnTo>
                      <a:pt x="2" y="2"/>
                    </a:lnTo>
                    <a:lnTo>
                      <a:pt x="0" y="4"/>
                    </a:lnTo>
                    <a:lnTo>
                      <a:pt x="0" y="7"/>
                    </a:lnTo>
                    <a:lnTo>
                      <a:pt x="0" y="8"/>
                    </a:lnTo>
                    <a:lnTo>
                      <a:pt x="2" y="12"/>
                    </a:lnTo>
                    <a:lnTo>
                      <a:pt x="4"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94" name="Rectangle 100"/>
              <p:cNvSpPr>
                <a:spLocks noChangeArrowheads="1"/>
              </p:cNvSpPr>
              <p:nvPr/>
            </p:nvSpPr>
            <p:spPr bwMode="auto">
              <a:xfrm>
                <a:off x="4380"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95" name="Freeform 101"/>
              <p:cNvSpPr>
                <a:spLocks/>
              </p:cNvSpPr>
              <p:nvPr/>
            </p:nvSpPr>
            <p:spPr bwMode="auto">
              <a:xfrm>
                <a:off x="4393" y="2055"/>
                <a:ext cx="6" cy="13"/>
              </a:xfrm>
              <a:custGeom>
                <a:avLst/>
                <a:gdLst>
                  <a:gd name="T0" fmla="*/ 0 w 6"/>
                  <a:gd name="T1" fmla="*/ 13 h 13"/>
                  <a:gd name="T2" fmla="*/ 3 w 6"/>
                  <a:gd name="T3" fmla="*/ 13 h 13"/>
                  <a:gd name="T4" fmla="*/ 5 w 6"/>
                  <a:gd name="T5" fmla="*/ 12 h 13"/>
                  <a:gd name="T6" fmla="*/ 6 w 6"/>
                  <a:gd name="T7" fmla="*/ 8 h 13"/>
                  <a:gd name="T8" fmla="*/ 6 w 6"/>
                  <a:gd name="T9" fmla="*/ 7 h 13"/>
                  <a:gd name="T10" fmla="*/ 6 w 6"/>
                  <a:gd name="T11" fmla="*/ 4 h 13"/>
                  <a:gd name="T12" fmla="*/ 5 w 6"/>
                  <a:gd name="T13" fmla="*/ 2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2"/>
                    </a:lnTo>
                    <a:lnTo>
                      <a:pt x="6" y="8"/>
                    </a:lnTo>
                    <a:lnTo>
                      <a:pt x="6" y="7"/>
                    </a:lnTo>
                    <a:lnTo>
                      <a:pt x="6" y="4"/>
                    </a:lnTo>
                    <a:lnTo>
                      <a:pt x="5"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96" name="Freeform 102"/>
              <p:cNvSpPr>
                <a:spLocks/>
              </p:cNvSpPr>
              <p:nvPr/>
            </p:nvSpPr>
            <p:spPr bwMode="auto">
              <a:xfrm>
                <a:off x="4455" y="2055"/>
                <a:ext cx="6" cy="13"/>
              </a:xfrm>
              <a:custGeom>
                <a:avLst/>
                <a:gdLst>
                  <a:gd name="T0" fmla="*/ 6 w 6"/>
                  <a:gd name="T1" fmla="*/ 0 h 13"/>
                  <a:gd name="T2" fmla="*/ 3 w 6"/>
                  <a:gd name="T3" fmla="*/ 0 h 13"/>
                  <a:gd name="T4" fmla="*/ 1 w 6"/>
                  <a:gd name="T5" fmla="*/ 2 h 13"/>
                  <a:gd name="T6" fmla="*/ 0 w 6"/>
                  <a:gd name="T7" fmla="*/ 4 h 13"/>
                  <a:gd name="T8" fmla="*/ 0 w 6"/>
                  <a:gd name="T9" fmla="*/ 7 h 13"/>
                  <a:gd name="T10" fmla="*/ 0 w 6"/>
                  <a:gd name="T11" fmla="*/ 8 h 13"/>
                  <a:gd name="T12" fmla="*/ 1 w 6"/>
                  <a:gd name="T13" fmla="*/ 12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2"/>
                    </a:lnTo>
                    <a:lnTo>
                      <a:pt x="0" y="4"/>
                    </a:lnTo>
                    <a:lnTo>
                      <a:pt x="0" y="7"/>
                    </a:lnTo>
                    <a:lnTo>
                      <a:pt x="0" y="8"/>
                    </a:lnTo>
                    <a:lnTo>
                      <a:pt x="1" y="12"/>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97" name="Rectangle 103"/>
              <p:cNvSpPr>
                <a:spLocks noChangeArrowheads="1"/>
              </p:cNvSpPr>
              <p:nvPr/>
            </p:nvSpPr>
            <p:spPr bwMode="auto">
              <a:xfrm>
                <a:off x="4461"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98" name="Freeform 104"/>
              <p:cNvSpPr>
                <a:spLocks/>
              </p:cNvSpPr>
              <p:nvPr/>
            </p:nvSpPr>
            <p:spPr bwMode="auto">
              <a:xfrm>
                <a:off x="4474" y="2055"/>
                <a:ext cx="8" cy="13"/>
              </a:xfrm>
              <a:custGeom>
                <a:avLst/>
                <a:gdLst>
                  <a:gd name="T0" fmla="*/ 0 w 8"/>
                  <a:gd name="T1" fmla="*/ 13 h 13"/>
                  <a:gd name="T2" fmla="*/ 3 w 8"/>
                  <a:gd name="T3" fmla="*/ 13 h 13"/>
                  <a:gd name="T4" fmla="*/ 5 w 8"/>
                  <a:gd name="T5" fmla="*/ 12 h 13"/>
                  <a:gd name="T6" fmla="*/ 7 w 8"/>
                  <a:gd name="T7" fmla="*/ 8 h 13"/>
                  <a:gd name="T8" fmla="*/ 8 w 8"/>
                  <a:gd name="T9" fmla="*/ 7 h 13"/>
                  <a:gd name="T10" fmla="*/ 7 w 8"/>
                  <a:gd name="T11" fmla="*/ 4 h 13"/>
                  <a:gd name="T12" fmla="*/ 5 w 8"/>
                  <a:gd name="T13" fmla="*/ 2 h 13"/>
                  <a:gd name="T14" fmla="*/ 3 w 8"/>
                  <a:gd name="T15" fmla="*/ 0 h 13"/>
                  <a:gd name="T16" fmla="*/ 0 w 8"/>
                  <a:gd name="T17" fmla="*/ 0 h 13"/>
                  <a:gd name="T18" fmla="*/ 0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0" y="13"/>
                    </a:moveTo>
                    <a:lnTo>
                      <a:pt x="3" y="13"/>
                    </a:lnTo>
                    <a:lnTo>
                      <a:pt x="5" y="12"/>
                    </a:lnTo>
                    <a:lnTo>
                      <a:pt x="7" y="8"/>
                    </a:lnTo>
                    <a:lnTo>
                      <a:pt x="8" y="7"/>
                    </a:lnTo>
                    <a:lnTo>
                      <a:pt x="7" y="4"/>
                    </a:lnTo>
                    <a:lnTo>
                      <a:pt x="5"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99" name="Freeform 105"/>
              <p:cNvSpPr>
                <a:spLocks/>
              </p:cNvSpPr>
              <p:nvPr/>
            </p:nvSpPr>
            <p:spPr bwMode="auto">
              <a:xfrm>
                <a:off x="4536" y="2055"/>
                <a:ext cx="6" cy="13"/>
              </a:xfrm>
              <a:custGeom>
                <a:avLst/>
                <a:gdLst>
                  <a:gd name="T0" fmla="*/ 6 w 6"/>
                  <a:gd name="T1" fmla="*/ 0 h 13"/>
                  <a:gd name="T2" fmla="*/ 3 w 6"/>
                  <a:gd name="T3" fmla="*/ 0 h 13"/>
                  <a:gd name="T4" fmla="*/ 1 w 6"/>
                  <a:gd name="T5" fmla="*/ 2 h 13"/>
                  <a:gd name="T6" fmla="*/ 0 w 6"/>
                  <a:gd name="T7" fmla="*/ 4 h 13"/>
                  <a:gd name="T8" fmla="*/ 0 w 6"/>
                  <a:gd name="T9" fmla="*/ 7 h 13"/>
                  <a:gd name="T10" fmla="*/ 0 w 6"/>
                  <a:gd name="T11" fmla="*/ 8 h 13"/>
                  <a:gd name="T12" fmla="*/ 1 w 6"/>
                  <a:gd name="T13" fmla="*/ 12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2"/>
                    </a:lnTo>
                    <a:lnTo>
                      <a:pt x="0" y="4"/>
                    </a:lnTo>
                    <a:lnTo>
                      <a:pt x="0" y="7"/>
                    </a:lnTo>
                    <a:lnTo>
                      <a:pt x="0" y="8"/>
                    </a:lnTo>
                    <a:lnTo>
                      <a:pt x="1" y="12"/>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00" name="Rectangle 106"/>
              <p:cNvSpPr>
                <a:spLocks noChangeArrowheads="1"/>
              </p:cNvSpPr>
              <p:nvPr/>
            </p:nvSpPr>
            <p:spPr bwMode="auto">
              <a:xfrm>
                <a:off x="4542"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01" name="Freeform 107"/>
              <p:cNvSpPr>
                <a:spLocks/>
              </p:cNvSpPr>
              <p:nvPr/>
            </p:nvSpPr>
            <p:spPr bwMode="auto">
              <a:xfrm>
                <a:off x="4555" y="2055"/>
                <a:ext cx="8" cy="13"/>
              </a:xfrm>
              <a:custGeom>
                <a:avLst/>
                <a:gdLst>
                  <a:gd name="T0" fmla="*/ 0 w 8"/>
                  <a:gd name="T1" fmla="*/ 13 h 13"/>
                  <a:gd name="T2" fmla="*/ 4 w 8"/>
                  <a:gd name="T3" fmla="*/ 13 h 13"/>
                  <a:gd name="T4" fmla="*/ 7 w 8"/>
                  <a:gd name="T5" fmla="*/ 12 h 13"/>
                  <a:gd name="T6" fmla="*/ 7 w 8"/>
                  <a:gd name="T7" fmla="*/ 8 h 13"/>
                  <a:gd name="T8" fmla="*/ 8 w 8"/>
                  <a:gd name="T9" fmla="*/ 7 h 13"/>
                  <a:gd name="T10" fmla="*/ 7 w 8"/>
                  <a:gd name="T11" fmla="*/ 4 h 13"/>
                  <a:gd name="T12" fmla="*/ 7 w 8"/>
                  <a:gd name="T13" fmla="*/ 2 h 13"/>
                  <a:gd name="T14" fmla="*/ 4 w 8"/>
                  <a:gd name="T15" fmla="*/ 0 h 13"/>
                  <a:gd name="T16" fmla="*/ 0 w 8"/>
                  <a:gd name="T17" fmla="*/ 0 h 13"/>
                  <a:gd name="T18" fmla="*/ 0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0" y="13"/>
                    </a:moveTo>
                    <a:lnTo>
                      <a:pt x="4" y="13"/>
                    </a:lnTo>
                    <a:lnTo>
                      <a:pt x="7" y="12"/>
                    </a:lnTo>
                    <a:lnTo>
                      <a:pt x="7" y="8"/>
                    </a:lnTo>
                    <a:lnTo>
                      <a:pt x="8" y="7"/>
                    </a:lnTo>
                    <a:lnTo>
                      <a:pt x="7" y="4"/>
                    </a:lnTo>
                    <a:lnTo>
                      <a:pt x="7" y="2"/>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02" name="Freeform 108"/>
              <p:cNvSpPr>
                <a:spLocks/>
              </p:cNvSpPr>
              <p:nvPr/>
            </p:nvSpPr>
            <p:spPr bwMode="auto">
              <a:xfrm>
                <a:off x="4617" y="2055"/>
                <a:ext cx="7" cy="13"/>
              </a:xfrm>
              <a:custGeom>
                <a:avLst/>
                <a:gdLst>
                  <a:gd name="T0" fmla="*/ 7 w 7"/>
                  <a:gd name="T1" fmla="*/ 0 h 13"/>
                  <a:gd name="T2" fmla="*/ 3 w 7"/>
                  <a:gd name="T3" fmla="*/ 0 h 13"/>
                  <a:gd name="T4" fmla="*/ 2 w 7"/>
                  <a:gd name="T5" fmla="*/ 2 h 13"/>
                  <a:gd name="T6" fmla="*/ 0 w 7"/>
                  <a:gd name="T7" fmla="*/ 4 h 13"/>
                  <a:gd name="T8" fmla="*/ 0 w 7"/>
                  <a:gd name="T9" fmla="*/ 7 h 13"/>
                  <a:gd name="T10" fmla="*/ 0 w 7"/>
                  <a:gd name="T11" fmla="*/ 8 h 13"/>
                  <a:gd name="T12" fmla="*/ 2 w 7"/>
                  <a:gd name="T13" fmla="*/ 12 h 13"/>
                  <a:gd name="T14" fmla="*/ 3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3" y="0"/>
                    </a:lnTo>
                    <a:lnTo>
                      <a:pt x="2" y="2"/>
                    </a:lnTo>
                    <a:lnTo>
                      <a:pt x="0" y="4"/>
                    </a:lnTo>
                    <a:lnTo>
                      <a:pt x="0" y="7"/>
                    </a:lnTo>
                    <a:lnTo>
                      <a:pt x="0" y="8"/>
                    </a:lnTo>
                    <a:lnTo>
                      <a:pt x="2" y="12"/>
                    </a:lnTo>
                    <a:lnTo>
                      <a:pt x="3"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03" name="Rectangle 109"/>
              <p:cNvSpPr>
                <a:spLocks noChangeArrowheads="1"/>
              </p:cNvSpPr>
              <p:nvPr/>
            </p:nvSpPr>
            <p:spPr bwMode="auto">
              <a:xfrm>
                <a:off x="4624"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04" name="Freeform 110"/>
              <p:cNvSpPr>
                <a:spLocks/>
              </p:cNvSpPr>
              <p:nvPr/>
            </p:nvSpPr>
            <p:spPr bwMode="auto">
              <a:xfrm>
                <a:off x="4637" y="2055"/>
                <a:ext cx="8" cy="13"/>
              </a:xfrm>
              <a:custGeom>
                <a:avLst/>
                <a:gdLst>
                  <a:gd name="T0" fmla="*/ 0 w 8"/>
                  <a:gd name="T1" fmla="*/ 13 h 13"/>
                  <a:gd name="T2" fmla="*/ 3 w 8"/>
                  <a:gd name="T3" fmla="*/ 13 h 13"/>
                  <a:gd name="T4" fmla="*/ 6 w 8"/>
                  <a:gd name="T5" fmla="*/ 12 h 13"/>
                  <a:gd name="T6" fmla="*/ 6 w 8"/>
                  <a:gd name="T7" fmla="*/ 8 h 13"/>
                  <a:gd name="T8" fmla="*/ 8 w 8"/>
                  <a:gd name="T9" fmla="*/ 7 h 13"/>
                  <a:gd name="T10" fmla="*/ 6 w 8"/>
                  <a:gd name="T11" fmla="*/ 4 h 13"/>
                  <a:gd name="T12" fmla="*/ 6 w 8"/>
                  <a:gd name="T13" fmla="*/ 2 h 13"/>
                  <a:gd name="T14" fmla="*/ 3 w 8"/>
                  <a:gd name="T15" fmla="*/ 0 h 13"/>
                  <a:gd name="T16" fmla="*/ 0 w 8"/>
                  <a:gd name="T17" fmla="*/ 0 h 13"/>
                  <a:gd name="T18" fmla="*/ 0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0" y="13"/>
                    </a:moveTo>
                    <a:lnTo>
                      <a:pt x="3" y="13"/>
                    </a:lnTo>
                    <a:lnTo>
                      <a:pt x="6" y="12"/>
                    </a:lnTo>
                    <a:lnTo>
                      <a:pt x="6" y="8"/>
                    </a:lnTo>
                    <a:lnTo>
                      <a:pt x="8" y="7"/>
                    </a:lnTo>
                    <a:lnTo>
                      <a:pt x="6" y="4"/>
                    </a:lnTo>
                    <a:lnTo>
                      <a:pt x="6"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05" name="Freeform 111"/>
              <p:cNvSpPr>
                <a:spLocks/>
              </p:cNvSpPr>
              <p:nvPr/>
            </p:nvSpPr>
            <p:spPr bwMode="auto">
              <a:xfrm>
                <a:off x="4698" y="2055"/>
                <a:ext cx="7" cy="13"/>
              </a:xfrm>
              <a:custGeom>
                <a:avLst/>
                <a:gdLst>
                  <a:gd name="T0" fmla="*/ 7 w 7"/>
                  <a:gd name="T1" fmla="*/ 0 h 13"/>
                  <a:gd name="T2" fmla="*/ 3 w 7"/>
                  <a:gd name="T3" fmla="*/ 0 h 13"/>
                  <a:gd name="T4" fmla="*/ 2 w 7"/>
                  <a:gd name="T5" fmla="*/ 2 h 13"/>
                  <a:gd name="T6" fmla="*/ 0 w 7"/>
                  <a:gd name="T7" fmla="*/ 4 h 13"/>
                  <a:gd name="T8" fmla="*/ 0 w 7"/>
                  <a:gd name="T9" fmla="*/ 7 h 13"/>
                  <a:gd name="T10" fmla="*/ 0 w 7"/>
                  <a:gd name="T11" fmla="*/ 8 h 13"/>
                  <a:gd name="T12" fmla="*/ 2 w 7"/>
                  <a:gd name="T13" fmla="*/ 12 h 13"/>
                  <a:gd name="T14" fmla="*/ 3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3" y="0"/>
                    </a:lnTo>
                    <a:lnTo>
                      <a:pt x="2" y="2"/>
                    </a:lnTo>
                    <a:lnTo>
                      <a:pt x="0" y="4"/>
                    </a:lnTo>
                    <a:lnTo>
                      <a:pt x="0" y="7"/>
                    </a:lnTo>
                    <a:lnTo>
                      <a:pt x="0" y="8"/>
                    </a:lnTo>
                    <a:lnTo>
                      <a:pt x="2" y="12"/>
                    </a:lnTo>
                    <a:lnTo>
                      <a:pt x="3"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06" name="Rectangle 112"/>
              <p:cNvSpPr>
                <a:spLocks noChangeArrowheads="1"/>
              </p:cNvSpPr>
              <p:nvPr/>
            </p:nvSpPr>
            <p:spPr bwMode="auto">
              <a:xfrm>
                <a:off x="4705" y="20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07" name="Freeform 113"/>
              <p:cNvSpPr>
                <a:spLocks/>
              </p:cNvSpPr>
              <p:nvPr/>
            </p:nvSpPr>
            <p:spPr bwMode="auto">
              <a:xfrm>
                <a:off x="4718" y="2055"/>
                <a:ext cx="8" cy="13"/>
              </a:xfrm>
              <a:custGeom>
                <a:avLst/>
                <a:gdLst>
                  <a:gd name="T0" fmla="*/ 0 w 8"/>
                  <a:gd name="T1" fmla="*/ 13 h 13"/>
                  <a:gd name="T2" fmla="*/ 3 w 8"/>
                  <a:gd name="T3" fmla="*/ 13 h 13"/>
                  <a:gd name="T4" fmla="*/ 6 w 8"/>
                  <a:gd name="T5" fmla="*/ 12 h 13"/>
                  <a:gd name="T6" fmla="*/ 6 w 8"/>
                  <a:gd name="T7" fmla="*/ 8 h 13"/>
                  <a:gd name="T8" fmla="*/ 8 w 8"/>
                  <a:gd name="T9" fmla="*/ 7 h 13"/>
                  <a:gd name="T10" fmla="*/ 6 w 8"/>
                  <a:gd name="T11" fmla="*/ 4 h 13"/>
                  <a:gd name="T12" fmla="*/ 6 w 8"/>
                  <a:gd name="T13" fmla="*/ 2 h 13"/>
                  <a:gd name="T14" fmla="*/ 3 w 8"/>
                  <a:gd name="T15" fmla="*/ 0 h 13"/>
                  <a:gd name="T16" fmla="*/ 0 w 8"/>
                  <a:gd name="T17" fmla="*/ 0 h 13"/>
                  <a:gd name="T18" fmla="*/ 0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0" y="13"/>
                    </a:moveTo>
                    <a:lnTo>
                      <a:pt x="3" y="13"/>
                    </a:lnTo>
                    <a:lnTo>
                      <a:pt x="6" y="12"/>
                    </a:lnTo>
                    <a:lnTo>
                      <a:pt x="6" y="8"/>
                    </a:lnTo>
                    <a:lnTo>
                      <a:pt x="8" y="7"/>
                    </a:lnTo>
                    <a:lnTo>
                      <a:pt x="6" y="4"/>
                    </a:lnTo>
                    <a:lnTo>
                      <a:pt x="6"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08" name="Freeform 114"/>
              <p:cNvSpPr>
                <a:spLocks/>
              </p:cNvSpPr>
              <p:nvPr/>
            </p:nvSpPr>
            <p:spPr bwMode="auto">
              <a:xfrm>
                <a:off x="3773" y="1761"/>
                <a:ext cx="6" cy="13"/>
              </a:xfrm>
              <a:custGeom>
                <a:avLst/>
                <a:gdLst>
                  <a:gd name="T0" fmla="*/ 6 w 6"/>
                  <a:gd name="T1" fmla="*/ 0 h 13"/>
                  <a:gd name="T2" fmla="*/ 3 w 6"/>
                  <a:gd name="T3" fmla="*/ 0 h 13"/>
                  <a:gd name="T4" fmla="*/ 1 w 6"/>
                  <a:gd name="T5" fmla="*/ 2 h 13"/>
                  <a:gd name="T6" fmla="*/ 0 w 6"/>
                  <a:gd name="T7" fmla="*/ 5 h 13"/>
                  <a:gd name="T8" fmla="*/ 0 w 6"/>
                  <a:gd name="T9" fmla="*/ 7 h 13"/>
                  <a:gd name="T10" fmla="*/ 0 w 6"/>
                  <a:gd name="T11" fmla="*/ 10 h 13"/>
                  <a:gd name="T12" fmla="*/ 1 w 6"/>
                  <a:gd name="T13" fmla="*/ 12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2"/>
                    </a:lnTo>
                    <a:lnTo>
                      <a:pt x="0" y="5"/>
                    </a:lnTo>
                    <a:lnTo>
                      <a:pt x="0" y="7"/>
                    </a:lnTo>
                    <a:lnTo>
                      <a:pt x="0" y="10"/>
                    </a:lnTo>
                    <a:lnTo>
                      <a:pt x="1" y="12"/>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09" name="Rectangle 115"/>
              <p:cNvSpPr>
                <a:spLocks noChangeArrowheads="1"/>
              </p:cNvSpPr>
              <p:nvPr/>
            </p:nvSpPr>
            <p:spPr bwMode="auto">
              <a:xfrm>
                <a:off x="3779" y="1761"/>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10" name="Freeform 116"/>
              <p:cNvSpPr>
                <a:spLocks/>
              </p:cNvSpPr>
              <p:nvPr/>
            </p:nvSpPr>
            <p:spPr bwMode="auto">
              <a:xfrm>
                <a:off x="3792" y="1761"/>
                <a:ext cx="8" cy="13"/>
              </a:xfrm>
              <a:custGeom>
                <a:avLst/>
                <a:gdLst>
                  <a:gd name="T0" fmla="*/ 0 w 8"/>
                  <a:gd name="T1" fmla="*/ 13 h 13"/>
                  <a:gd name="T2" fmla="*/ 3 w 8"/>
                  <a:gd name="T3" fmla="*/ 13 h 13"/>
                  <a:gd name="T4" fmla="*/ 7 w 8"/>
                  <a:gd name="T5" fmla="*/ 12 h 13"/>
                  <a:gd name="T6" fmla="*/ 7 w 8"/>
                  <a:gd name="T7" fmla="*/ 10 h 13"/>
                  <a:gd name="T8" fmla="*/ 8 w 8"/>
                  <a:gd name="T9" fmla="*/ 7 h 13"/>
                  <a:gd name="T10" fmla="*/ 7 w 8"/>
                  <a:gd name="T11" fmla="*/ 5 h 13"/>
                  <a:gd name="T12" fmla="*/ 7 w 8"/>
                  <a:gd name="T13" fmla="*/ 2 h 13"/>
                  <a:gd name="T14" fmla="*/ 3 w 8"/>
                  <a:gd name="T15" fmla="*/ 0 h 13"/>
                  <a:gd name="T16" fmla="*/ 0 w 8"/>
                  <a:gd name="T17" fmla="*/ 0 h 13"/>
                  <a:gd name="T18" fmla="*/ 0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0" y="13"/>
                    </a:moveTo>
                    <a:lnTo>
                      <a:pt x="3" y="13"/>
                    </a:lnTo>
                    <a:lnTo>
                      <a:pt x="7" y="12"/>
                    </a:lnTo>
                    <a:lnTo>
                      <a:pt x="7" y="10"/>
                    </a:lnTo>
                    <a:lnTo>
                      <a:pt x="8" y="7"/>
                    </a:lnTo>
                    <a:lnTo>
                      <a:pt x="7" y="5"/>
                    </a:lnTo>
                    <a:lnTo>
                      <a:pt x="7"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11" name="Freeform 117"/>
              <p:cNvSpPr>
                <a:spLocks/>
              </p:cNvSpPr>
              <p:nvPr/>
            </p:nvSpPr>
            <p:spPr bwMode="auto">
              <a:xfrm>
                <a:off x="3854" y="1761"/>
                <a:ext cx="6" cy="13"/>
              </a:xfrm>
              <a:custGeom>
                <a:avLst/>
                <a:gdLst>
                  <a:gd name="T0" fmla="*/ 6 w 6"/>
                  <a:gd name="T1" fmla="*/ 0 h 13"/>
                  <a:gd name="T2" fmla="*/ 3 w 6"/>
                  <a:gd name="T3" fmla="*/ 0 h 13"/>
                  <a:gd name="T4" fmla="*/ 1 w 6"/>
                  <a:gd name="T5" fmla="*/ 2 h 13"/>
                  <a:gd name="T6" fmla="*/ 0 w 6"/>
                  <a:gd name="T7" fmla="*/ 5 h 13"/>
                  <a:gd name="T8" fmla="*/ 0 w 6"/>
                  <a:gd name="T9" fmla="*/ 7 h 13"/>
                  <a:gd name="T10" fmla="*/ 0 w 6"/>
                  <a:gd name="T11" fmla="*/ 10 h 13"/>
                  <a:gd name="T12" fmla="*/ 1 w 6"/>
                  <a:gd name="T13" fmla="*/ 12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2"/>
                    </a:lnTo>
                    <a:lnTo>
                      <a:pt x="0" y="5"/>
                    </a:lnTo>
                    <a:lnTo>
                      <a:pt x="0" y="7"/>
                    </a:lnTo>
                    <a:lnTo>
                      <a:pt x="0" y="10"/>
                    </a:lnTo>
                    <a:lnTo>
                      <a:pt x="1" y="12"/>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12" name="Rectangle 118"/>
              <p:cNvSpPr>
                <a:spLocks noChangeArrowheads="1"/>
              </p:cNvSpPr>
              <p:nvPr/>
            </p:nvSpPr>
            <p:spPr bwMode="auto">
              <a:xfrm>
                <a:off x="3860" y="1761"/>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13" name="Freeform 119"/>
              <p:cNvSpPr>
                <a:spLocks/>
              </p:cNvSpPr>
              <p:nvPr/>
            </p:nvSpPr>
            <p:spPr bwMode="auto">
              <a:xfrm>
                <a:off x="3875" y="1761"/>
                <a:ext cx="6" cy="13"/>
              </a:xfrm>
              <a:custGeom>
                <a:avLst/>
                <a:gdLst>
                  <a:gd name="T0" fmla="*/ 0 w 6"/>
                  <a:gd name="T1" fmla="*/ 13 h 13"/>
                  <a:gd name="T2" fmla="*/ 2 w 6"/>
                  <a:gd name="T3" fmla="*/ 13 h 13"/>
                  <a:gd name="T4" fmla="*/ 5 w 6"/>
                  <a:gd name="T5" fmla="*/ 12 h 13"/>
                  <a:gd name="T6" fmla="*/ 5 w 6"/>
                  <a:gd name="T7" fmla="*/ 10 h 13"/>
                  <a:gd name="T8" fmla="*/ 6 w 6"/>
                  <a:gd name="T9" fmla="*/ 7 h 13"/>
                  <a:gd name="T10" fmla="*/ 5 w 6"/>
                  <a:gd name="T11" fmla="*/ 5 h 13"/>
                  <a:gd name="T12" fmla="*/ 5 w 6"/>
                  <a:gd name="T13" fmla="*/ 2 h 13"/>
                  <a:gd name="T14" fmla="*/ 2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2" y="13"/>
                    </a:lnTo>
                    <a:lnTo>
                      <a:pt x="5" y="12"/>
                    </a:lnTo>
                    <a:lnTo>
                      <a:pt x="5" y="10"/>
                    </a:lnTo>
                    <a:lnTo>
                      <a:pt x="6" y="7"/>
                    </a:lnTo>
                    <a:lnTo>
                      <a:pt x="5" y="5"/>
                    </a:lnTo>
                    <a:lnTo>
                      <a:pt x="5" y="2"/>
                    </a:lnTo>
                    <a:lnTo>
                      <a:pt x="2"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14" name="Freeform 120"/>
              <p:cNvSpPr>
                <a:spLocks/>
              </p:cNvSpPr>
              <p:nvPr/>
            </p:nvSpPr>
            <p:spPr bwMode="auto">
              <a:xfrm>
                <a:off x="3935" y="1761"/>
                <a:ext cx="6" cy="13"/>
              </a:xfrm>
              <a:custGeom>
                <a:avLst/>
                <a:gdLst>
                  <a:gd name="T0" fmla="*/ 6 w 6"/>
                  <a:gd name="T1" fmla="*/ 0 h 13"/>
                  <a:gd name="T2" fmla="*/ 3 w 6"/>
                  <a:gd name="T3" fmla="*/ 0 h 13"/>
                  <a:gd name="T4" fmla="*/ 2 w 6"/>
                  <a:gd name="T5" fmla="*/ 2 h 13"/>
                  <a:gd name="T6" fmla="*/ 0 w 6"/>
                  <a:gd name="T7" fmla="*/ 5 h 13"/>
                  <a:gd name="T8" fmla="*/ 0 w 6"/>
                  <a:gd name="T9" fmla="*/ 7 h 13"/>
                  <a:gd name="T10" fmla="*/ 0 w 6"/>
                  <a:gd name="T11" fmla="*/ 10 h 13"/>
                  <a:gd name="T12" fmla="*/ 2 w 6"/>
                  <a:gd name="T13" fmla="*/ 12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2" y="2"/>
                    </a:lnTo>
                    <a:lnTo>
                      <a:pt x="0" y="5"/>
                    </a:lnTo>
                    <a:lnTo>
                      <a:pt x="0" y="7"/>
                    </a:lnTo>
                    <a:lnTo>
                      <a:pt x="0" y="10"/>
                    </a:lnTo>
                    <a:lnTo>
                      <a:pt x="2" y="12"/>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15" name="Rectangle 121"/>
              <p:cNvSpPr>
                <a:spLocks noChangeArrowheads="1"/>
              </p:cNvSpPr>
              <p:nvPr/>
            </p:nvSpPr>
            <p:spPr bwMode="auto">
              <a:xfrm>
                <a:off x="3941" y="1761"/>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16" name="Freeform 122"/>
              <p:cNvSpPr>
                <a:spLocks/>
              </p:cNvSpPr>
              <p:nvPr/>
            </p:nvSpPr>
            <p:spPr bwMode="auto">
              <a:xfrm>
                <a:off x="3956" y="1761"/>
                <a:ext cx="7" cy="13"/>
              </a:xfrm>
              <a:custGeom>
                <a:avLst/>
                <a:gdLst>
                  <a:gd name="T0" fmla="*/ 0 w 7"/>
                  <a:gd name="T1" fmla="*/ 13 h 13"/>
                  <a:gd name="T2" fmla="*/ 2 w 7"/>
                  <a:gd name="T3" fmla="*/ 13 h 13"/>
                  <a:gd name="T4" fmla="*/ 5 w 7"/>
                  <a:gd name="T5" fmla="*/ 12 h 13"/>
                  <a:gd name="T6" fmla="*/ 5 w 7"/>
                  <a:gd name="T7" fmla="*/ 10 h 13"/>
                  <a:gd name="T8" fmla="*/ 7 w 7"/>
                  <a:gd name="T9" fmla="*/ 7 h 13"/>
                  <a:gd name="T10" fmla="*/ 5 w 7"/>
                  <a:gd name="T11" fmla="*/ 5 h 13"/>
                  <a:gd name="T12" fmla="*/ 5 w 7"/>
                  <a:gd name="T13" fmla="*/ 2 h 13"/>
                  <a:gd name="T14" fmla="*/ 2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2" y="13"/>
                    </a:lnTo>
                    <a:lnTo>
                      <a:pt x="5" y="12"/>
                    </a:lnTo>
                    <a:lnTo>
                      <a:pt x="5" y="10"/>
                    </a:lnTo>
                    <a:lnTo>
                      <a:pt x="7" y="7"/>
                    </a:lnTo>
                    <a:lnTo>
                      <a:pt x="5" y="5"/>
                    </a:lnTo>
                    <a:lnTo>
                      <a:pt x="5" y="2"/>
                    </a:lnTo>
                    <a:lnTo>
                      <a:pt x="2"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17" name="Freeform 123"/>
              <p:cNvSpPr>
                <a:spLocks/>
              </p:cNvSpPr>
              <p:nvPr/>
            </p:nvSpPr>
            <p:spPr bwMode="auto">
              <a:xfrm>
                <a:off x="4016" y="1761"/>
                <a:ext cx="7" cy="13"/>
              </a:xfrm>
              <a:custGeom>
                <a:avLst/>
                <a:gdLst>
                  <a:gd name="T0" fmla="*/ 7 w 7"/>
                  <a:gd name="T1" fmla="*/ 0 h 13"/>
                  <a:gd name="T2" fmla="*/ 3 w 7"/>
                  <a:gd name="T3" fmla="*/ 0 h 13"/>
                  <a:gd name="T4" fmla="*/ 2 w 7"/>
                  <a:gd name="T5" fmla="*/ 2 h 13"/>
                  <a:gd name="T6" fmla="*/ 0 w 7"/>
                  <a:gd name="T7" fmla="*/ 5 h 13"/>
                  <a:gd name="T8" fmla="*/ 0 w 7"/>
                  <a:gd name="T9" fmla="*/ 7 h 13"/>
                  <a:gd name="T10" fmla="*/ 0 w 7"/>
                  <a:gd name="T11" fmla="*/ 10 h 13"/>
                  <a:gd name="T12" fmla="*/ 2 w 7"/>
                  <a:gd name="T13" fmla="*/ 12 h 13"/>
                  <a:gd name="T14" fmla="*/ 3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3" y="0"/>
                    </a:lnTo>
                    <a:lnTo>
                      <a:pt x="2" y="2"/>
                    </a:lnTo>
                    <a:lnTo>
                      <a:pt x="0" y="5"/>
                    </a:lnTo>
                    <a:lnTo>
                      <a:pt x="0" y="7"/>
                    </a:lnTo>
                    <a:lnTo>
                      <a:pt x="0" y="10"/>
                    </a:lnTo>
                    <a:lnTo>
                      <a:pt x="2" y="12"/>
                    </a:lnTo>
                    <a:lnTo>
                      <a:pt x="3"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18" name="Rectangle 124"/>
              <p:cNvSpPr>
                <a:spLocks noChangeArrowheads="1"/>
              </p:cNvSpPr>
              <p:nvPr/>
            </p:nvSpPr>
            <p:spPr bwMode="auto">
              <a:xfrm>
                <a:off x="4023" y="1761"/>
                <a:ext cx="14"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19" name="Freeform 125"/>
              <p:cNvSpPr>
                <a:spLocks/>
              </p:cNvSpPr>
              <p:nvPr/>
            </p:nvSpPr>
            <p:spPr bwMode="auto">
              <a:xfrm>
                <a:off x="4037" y="1761"/>
                <a:ext cx="7" cy="13"/>
              </a:xfrm>
              <a:custGeom>
                <a:avLst/>
                <a:gdLst>
                  <a:gd name="T0" fmla="*/ 0 w 7"/>
                  <a:gd name="T1" fmla="*/ 13 h 13"/>
                  <a:gd name="T2" fmla="*/ 2 w 7"/>
                  <a:gd name="T3" fmla="*/ 13 h 13"/>
                  <a:gd name="T4" fmla="*/ 5 w 7"/>
                  <a:gd name="T5" fmla="*/ 12 h 13"/>
                  <a:gd name="T6" fmla="*/ 5 w 7"/>
                  <a:gd name="T7" fmla="*/ 10 h 13"/>
                  <a:gd name="T8" fmla="*/ 7 w 7"/>
                  <a:gd name="T9" fmla="*/ 7 h 13"/>
                  <a:gd name="T10" fmla="*/ 5 w 7"/>
                  <a:gd name="T11" fmla="*/ 5 h 13"/>
                  <a:gd name="T12" fmla="*/ 5 w 7"/>
                  <a:gd name="T13" fmla="*/ 2 h 13"/>
                  <a:gd name="T14" fmla="*/ 2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2" y="13"/>
                    </a:lnTo>
                    <a:lnTo>
                      <a:pt x="5" y="12"/>
                    </a:lnTo>
                    <a:lnTo>
                      <a:pt x="5" y="10"/>
                    </a:lnTo>
                    <a:lnTo>
                      <a:pt x="7" y="7"/>
                    </a:lnTo>
                    <a:lnTo>
                      <a:pt x="5" y="5"/>
                    </a:lnTo>
                    <a:lnTo>
                      <a:pt x="5" y="2"/>
                    </a:lnTo>
                    <a:lnTo>
                      <a:pt x="2"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20" name="Freeform 126"/>
              <p:cNvSpPr>
                <a:spLocks/>
              </p:cNvSpPr>
              <p:nvPr/>
            </p:nvSpPr>
            <p:spPr bwMode="auto">
              <a:xfrm>
                <a:off x="4097" y="1761"/>
                <a:ext cx="7" cy="13"/>
              </a:xfrm>
              <a:custGeom>
                <a:avLst/>
                <a:gdLst>
                  <a:gd name="T0" fmla="*/ 7 w 7"/>
                  <a:gd name="T1" fmla="*/ 0 h 13"/>
                  <a:gd name="T2" fmla="*/ 4 w 7"/>
                  <a:gd name="T3" fmla="*/ 0 h 13"/>
                  <a:gd name="T4" fmla="*/ 2 w 7"/>
                  <a:gd name="T5" fmla="*/ 2 h 13"/>
                  <a:gd name="T6" fmla="*/ 0 w 7"/>
                  <a:gd name="T7" fmla="*/ 5 h 13"/>
                  <a:gd name="T8" fmla="*/ 0 w 7"/>
                  <a:gd name="T9" fmla="*/ 7 h 13"/>
                  <a:gd name="T10" fmla="*/ 0 w 7"/>
                  <a:gd name="T11" fmla="*/ 10 h 13"/>
                  <a:gd name="T12" fmla="*/ 2 w 7"/>
                  <a:gd name="T13" fmla="*/ 12 h 13"/>
                  <a:gd name="T14" fmla="*/ 4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4" y="0"/>
                    </a:lnTo>
                    <a:lnTo>
                      <a:pt x="2" y="2"/>
                    </a:lnTo>
                    <a:lnTo>
                      <a:pt x="0" y="5"/>
                    </a:lnTo>
                    <a:lnTo>
                      <a:pt x="0" y="7"/>
                    </a:lnTo>
                    <a:lnTo>
                      <a:pt x="0" y="10"/>
                    </a:lnTo>
                    <a:lnTo>
                      <a:pt x="2" y="12"/>
                    </a:lnTo>
                    <a:lnTo>
                      <a:pt x="4"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21" name="Rectangle 127"/>
              <p:cNvSpPr>
                <a:spLocks noChangeArrowheads="1"/>
              </p:cNvSpPr>
              <p:nvPr/>
            </p:nvSpPr>
            <p:spPr bwMode="auto">
              <a:xfrm>
                <a:off x="4104" y="1761"/>
                <a:ext cx="14"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22" name="Freeform 128"/>
              <p:cNvSpPr>
                <a:spLocks/>
              </p:cNvSpPr>
              <p:nvPr/>
            </p:nvSpPr>
            <p:spPr bwMode="auto">
              <a:xfrm>
                <a:off x="4118" y="1761"/>
                <a:ext cx="7" cy="13"/>
              </a:xfrm>
              <a:custGeom>
                <a:avLst/>
                <a:gdLst>
                  <a:gd name="T0" fmla="*/ 0 w 7"/>
                  <a:gd name="T1" fmla="*/ 13 h 13"/>
                  <a:gd name="T2" fmla="*/ 2 w 7"/>
                  <a:gd name="T3" fmla="*/ 13 h 13"/>
                  <a:gd name="T4" fmla="*/ 5 w 7"/>
                  <a:gd name="T5" fmla="*/ 12 h 13"/>
                  <a:gd name="T6" fmla="*/ 7 w 7"/>
                  <a:gd name="T7" fmla="*/ 10 h 13"/>
                  <a:gd name="T8" fmla="*/ 7 w 7"/>
                  <a:gd name="T9" fmla="*/ 7 h 13"/>
                  <a:gd name="T10" fmla="*/ 7 w 7"/>
                  <a:gd name="T11" fmla="*/ 5 h 13"/>
                  <a:gd name="T12" fmla="*/ 5 w 7"/>
                  <a:gd name="T13" fmla="*/ 2 h 13"/>
                  <a:gd name="T14" fmla="*/ 2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2" y="13"/>
                    </a:lnTo>
                    <a:lnTo>
                      <a:pt x="5" y="12"/>
                    </a:lnTo>
                    <a:lnTo>
                      <a:pt x="7" y="10"/>
                    </a:lnTo>
                    <a:lnTo>
                      <a:pt x="7" y="7"/>
                    </a:lnTo>
                    <a:lnTo>
                      <a:pt x="7" y="5"/>
                    </a:lnTo>
                    <a:lnTo>
                      <a:pt x="5" y="2"/>
                    </a:lnTo>
                    <a:lnTo>
                      <a:pt x="2"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23" name="Freeform 129"/>
              <p:cNvSpPr>
                <a:spLocks/>
              </p:cNvSpPr>
              <p:nvPr/>
            </p:nvSpPr>
            <p:spPr bwMode="auto">
              <a:xfrm>
                <a:off x="4179" y="1761"/>
                <a:ext cx="6" cy="13"/>
              </a:xfrm>
              <a:custGeom>
                <a:avLst/>
                <a:gdLst>
                  <a:gd name="T0" fmla="*/ 6 w 6"/>
                  <a:gd name="T1" fmla="*/ 0 h 13"/>
                  <a:gd name="T2" fmla="*/ 3 w 6"/>
                  <a:gd name="T3" fmla="*/ 0 h 13"/>
                  <a:gd name="T4" fmla="*/ 1 w 6"/>
                  <a:gd name="T5" fmla="*/ 2 h 13"/>
                  <a:gd name="T6" fmla="*/ 0 w 6"/>
                  <a:gd name="T7" fmla="*/ 5 h 13"/>
                  <a:gd name="T8" fmla="*/ 0 w 6"/>
                  <a:gd name="T9" fmla="*/ 7 h 13"/>
                  <a:gd name="T10" fmla="*/ 0 w 6"/>
                  <a:gd name="T11" fmla="*/ 10 h 13"/>
                  <a:gd name="T12" fmla="*/ 1 w 6"/>
                  <a:gd name="T13" fmla="*/ 12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2"/>
                    </a:lnTo>
                    <a:lnTo>
                      <a:pt x="0" y="5"/>
                    </a:lnTo>
                    <a:lnTo>
                      <a:pt x="0" y="7"/>
                    </a:lnTo>
                    <a:lnTo>
                      <a:pt x="0" y="10"/>
                    </a:lnTo>
                    <a:lnTo>
                      <a:pt x="1" y="12"/>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24" name="Rectangle 130"/>
              <p:cNvSpPr>
                <a:spLocks noChangeArrowheads="1"/>
              </p:cNvSpPr>
              <p:nvPr/>
            </p:nvSpPr>
            <p:spPr bwMode="auto">
              <a:xfrm>
                <a:off x="4185" y="1761"/>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25" name="Freeform 131"/>
              <p:cNvSpPr>
                <a:spLocks/>
              </p:cNvSpPr>
              <p:nvPr/>
            </p:nvSpPr>
            <p:spPr bwMode="auto">
              <a:xfrm>
                <a:off x="4200" y="1761"/>
                <a:ext cx="6" cy="13"/>
              </a:xfrm>
              <a:custGeom>
                <a:avLst/>
                <a:gdLst>
                  <a:gd name="T0" fmla="*/ 0 w 6"/>
                  <a:gd name="T1" fmla="*/ 13 h 13"/>
                  <a:gd name="T2" fmla="*/ 1 w 6"/>
                  <a:gd name="T3" fmla="*/ 13 h 13"/>
                  <a:gd name="T4" fmla="*/ 5 w 6"/>
                  <a:gd name="T5" fmla="*/ 12 h 13"/>
                  <a:gd name="T6" fmla="*/ 6 w 6"/>
                  <a:gd name="T7" fmla="*/ 10 h 13"/>
                  <a:gd name="T8" fmla="*/ 6 w 6"/>
                  <a:gd name="T9" fmla="*/ 7 h 13"/>
                  <a:gd name="T10" fmla="*/ 6 w 6"/>
                  <a:gd name="T11" fmla="*/ 5 h 13"/>
                  <a:gd name="T12" fmla="*/ 5 w 6"/>
                  <a:gd name="T13" fmla="*/ 2 h 13"/>
                  <a:gd name="T14" fmla="*/ 1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1" y="13"/>
                    </a:lnTo>
                    <a:lnTo>
                      <a:pt x="5" y="12"/>
                    </a:lnTo>
                    <a:lnTo>
                      <a:pt x="6" y="10"/>
                    </a:lnTo>
                    <a:lnTo>
                      <a:pt x="6" y="7"/>
                    </a:lnTo>
                    <a:lnTo>
                      <a:pt x="6" y="5"/>
                    </a:lnTo>
                    <a:lnTo>
                      <a:pt x="5" y="2"/>
                    </a:lnTo>
                    <a:lnTo>
                      <a:pt x="1"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26" name="Freeform 132"/>
              <p:cNvSpPr>
                <a:spLocks/>
              </p:cNvSpPr>
              <p:nvPr/>
            </p:nvSpPr>
            <p:spPr bwMode="auto">
              <a:xfrm>
                <a:off x="4260" y="1761"/>
                <a:ext cx="6" cy="13"/>
              </a:xfrm>
              <a:custGeom>
                <a:avLst/>
                <a:gdLst>
                  <a:gd name="T0" fmla="*/ 6 w 6"/>
                  <a:gd name="T1" fmla="*/ 0 h 13"/>
                  <a:gd name="T2" fmla="*/ 3 w 6"/>
                  <a:gd name="T3" fmla="*/ 0 h 13"/>
                  <a:gd name="T4" fmla="*/ 1 w 6"/>
                  <a:gd name="T5" fmla="*/ 2 h 13"/>
                  <a:gd name="T6" fmla="*/ 0 w 6"/>
                  <a:gd name="T7" fmla="*/ 5 h 13"/>
                  <a:gd name="T8" fmla="*/ 0 w 6"/>
                  <a:gd name="T9" fmla="*/ 7 h 13"/>
                  <a:gd name="T10" fmla="*/ 0 w 6"/>
                  <a:gd name="T11" fmla="*/ 10 h 13"/>
                  <a:gd name="T12" fmla="*/ 1 w 6"/>
                  <a:gd name="T13" fmla="*/ 12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2"/>
                    </a:lnTo>
                    <a:lnTo>
                      <a:pt x="0" y="5"/>
                    </a:lnTo>
                    <a:lnTo>
                      <a:pt x="0" y="7"/>
                    </a:lnTo>
                    <a:lnTo>
                      <a:pt x="0" y="10"/>
                    </a:lnTo>
                    <a:lnTo>
                      <a:pt x="1" y="12"/>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27" name="Rectangle 133"/>
              <p:cNvSpPr>
                <a:spLocks noChangeArrowheads="1"/>
              </p:cNvSpPr>
              <p:nvPr/>
            </p:nvSpPr>
            <p:spPr bwMode="auto">
              <a:xfrm>
                <a:off x="4266" y="1761"/>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28" name="Freeform 134"/>
              <p:cNvSpPr>
                <a:spLocks/>
              </p:cNvSpPr>
              <p:nvPr/>
            </p:nvSpPr>
            <p:spPr bwMode="auto">
              <a:xfrm>
                <a:off x="4281" y="1761"/>
                <a:ext cx="6" cy="13"/>
              </a:xfrm>
              <a:custGeom>
                <a:avLst/>
                <a:gdLst>
                  <a:gd name="T0" fmla="*/ 0 w 6"/>
                  <a:gd name="T1" fmla="*/ 13 h 13"/>
                  <a:gd name="T2" fmla="*/ 2 w 6"/>
                  <a:gd name="T3" fmla="*/ 13 h 13"/>
                  <a:gd name="T4" fmla="*/ 5 w 6"/>
                  <a:gd name="T5" fmla="*/ 12 h 13"/>
                  <a:gd name="T6" fmla="*/ 6 w 6"/>
                  <a:gd name="T7" fmla="*/ 10 h 13"/>
                  <a:gd name="T8" fmla="*/ 6 w 6"/>
                  <a:gd name="T9" fmla="*/ 7 h 13"/>
                  <a:gd name="T10" fmla="*/ 6 w 6"/>
                  <a:gd name="T11" fmla="*/ 5 h 13"/>
                  <a:gd name="T12" fmla="*/ 5 w 6"/>
                  <a:gd name="T13" fmla="*/ 2 h 13"/>
                  <a:gd name="T14" fmla="*/ 2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2" y="13"/>
                    </a:lnTo>
                    <a:lnTo>
                      <a:pt x="5" y="12"/>
                    </a:lnTo>
                    <a:lnTo>
                      <a:pt x="6" y="10"/>
                    </a:lnTo>
                    <a:lnTo>
                      <a:pt x="6" y="7"/>
                    </a:lnTo>
                    <a:lnTo>
                      <a:pt x="6" y="5"/>
                    </a:lnTo>
                    <a:lnTo>
                      <a:pt x="5" y="2"/>
                    </a:lnTo>
                    <a:lnTo>
                      <a:pt x="2"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29" name="Freeform 135"/>
              <p:cNvSpPr>
                <a:spLocks/>
              </p:cNvSpPr>
              <p:nvPr/>
            </p:nvSpPr>
            <p:spPr bwMode="auto">
              <a:xfrm>
                <a:off x="4341" y="1761"/>
                <a:ext cx="6" cy="13"/>
              </a:xfrm>
              <a:custGeom>
                <a:avLst/>
                <a:gdLst>
                  <a:gd name="T0" fmla="*/ 6 w 6"/>
                  <a:gd name="T1" fmla="*/ 0 h 13"/>
                  <a:gd name="T2" fmla="*/ 5 w 6"/>
                  <a:gd name="T3" fmla="*/ 0 h 13"/>
                  <a:gd name="T4" fmla="*/ 2 w 6"/>
                  <a:gd name="T5" fmla="*/ 2 h 13"/>
                  <a:gd name="T6" fmla="*/ 0 w 6"/>
                  <a:gd name="T7" fmla="*/ 5 h 13"/>
                  <a:gd name="T8" fmla="*/ 0 w 6"/>
                  <a:gd name="T9" fmla="*/ 7 h 13"/>
                  <a:gd name="T10" fmla="*/ 0 w 6"/>
                  <a:gd name="T11" fmla="*/ 10 h 13"/>
                  <a:gd name="T12" fmla="*/ 2 w 6"/>
                  <a:gd name="T13" fmla="*/ 12 h 13"/>
                  <a:gd name="T14" fmla="*/ 5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5" y="0"/>
                    </a:lnTo>
                    <a:lnTo>
                      <a:pt x="2" y="2"/>
                    </a:lnTo>
                    <a:lnTo>
                      <a:pt x="0" y="5"/>
                    </a:lnTo>
                    <a:lnTo>
                      <a:pt x="0" y="7"/>
                    </a:lnTo>
                    <a:lnTo>
                      <a:pt x="0" y="10"/>
                    </a:lnTo>
                    <a:lnTo>
                      <a:pt x="2" y="12"/>
                    </a:lnTo>
                    <a:lnTo>
                      <a:pt x="5"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30" name="Rectangle 136"/>
              <p:cNvSpPr>
                <a:spLocks noChangeArrowheads="1"/>
              </p:cNvSpPr>
              <p:nvPr/>
            </p:nvSpPr>
            <p:spPr bwMode="auto">
              <a:xfrm>
                <a:off x="4347" y="1761"/>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31" name="Freeform 137"/>
              <p:cNvSpPr>
                <a:spLocks/>
              </p:cNvSpPr>
              <p:nvPr/>
            </p:nvSpPr>
            <p:spPr bwMode="auto">
              <a:xfrm>
                <a:off x="4362" y="1761"/>
                <a:ext cx="7" cy="13"/>
              </a:xfrm>
              <a:custGeom>
                <a:avLst/>
                <a:gdLst>
                  <a:gd name="T0" fmla="*/ 0 w 7"/>
                  <a:gd name="T1" fmla="*/ 13 h 13"/>
                  <a:gd name="T2" fmla="*/ 2 w 7"/>
                  <a:gd name="T3" fmla="*/ 13 h 13"/>
                  <a:gd name="T4" fmla="*/ 5 w 7"/>
                  <a:gd name="T5" fmla="*/ 12 h 13"/>
                  <a:gd name="T6" fmla="*/ 7 w 7"/>
                  <a:gd name="T7" fmla="*/ 10 h 13"/>
                  <a:gd name="T8" fmla="*/ 7 w 7"/>
                  <a:gd name="T9" fmla="*/ 7 h 13"/>
                  <a:gd name="T10" fmla="*/ 7 w 7"/>
                  <a:gd name="T11" fmla="*/ 5 h 13"/>
                  <a:gd name="T12" fmla="*/ 5 w 7"/>
                  <a:gd name="T13" fmla="*/ 2 h 13"/>
                  <a:gd name="T14" fmla="*/ 2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2" y="13"/>
                    </a:lnTo>
                    <a:lnTo>
                      <a:pt x="5" y="12"/>
                    </a:lnTo>
                    <a:lnTo>
                      <a:pt x="7" y="10"/>
                    </a:lnTo>
                    <a:lnTo>
                      <a:pt x="7" y="7"/>
                    </a:lnTo>
                    <a:lnTo>
                      <a:pt x="7" y="5"/>
                    </a:lnTo>
                    <a:lnTo>
                      <a:pt x="5" y="2"/>
                    </a:lnTo>
                    <a:lnTo>
                      <a:pt x="2"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32" name="Freeform 138"/>
              <p:cNvSpPr>
                <a:spLocks/>
              </p:cNvSpPr>
              <p:nvPr/>
            </p:nvSpPr>
            <p:spPr bwMode="auto">
              <a:xfrm>
                <a:off x="4422" y="1761"/>
                <a:ext cx="7" cy="13"/>
              </a:xfrm>
              <a:custGeom>
                <a:avLst/>
                <a:gdLst>
                  <a:gd name="T0" fmla="*/ 7 w 7"/>
                  <a:gd name="T1" fmla="*/ 0 h 13"/>
                  <a:gd name="T2" fmla="*/ 5 w 7"/>
                  <a:gd name="T3" fmla="*/ 0 h 13"/>
                  <a:gd name="T4" fmla="*/ 2 w 7"/>
                  <a:gd name="T5" fmla="*/ 2 h 13"/>
                  <a:gd name="T6" fmla="*/ 0 w 7"/>
                  <a:gd name="T7" fmla="*/ 5 h 13"/>
                  <a:gd name="T8" fmla="*/ 0 w 7"/>
                  <a:gd name="T9" fmla="*/ 7 h 13"/>
                  <a:gd name="T10" fmla="*/ 0 w 7"/>
                  <a:gd name="T11" fmla="*/ 10 h 13"/>
                  <a:gd name="T12" fmla="*/ 2 w 7"/>
                  <a:gd name="T13" fmla="*/ 12 h 13"/>
                  <a:gd name="T14" fmla="*/ 5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5" y="0"/>
                    </a:lnTo>
                    <a:lnTo>
                      <a:pt x="2" y="2"/>
                    </a:lnTo>
                    <a:lnTo>
                      <a:pt x="0" y="5"/>
                    </a:lnTo>
                    <a:lnTo>
                      <a:pt x="0" y="7"/>
                    </a:lnTo>
                    <a:lnTo>
                      <a:pt x="0" y="10"/>
                    </a:lnTo>
                    <a:lnTo>
                      <a:pt x="2" y="12"/>
                    </a:lnTo>
                    <a:lnTo>
                      <a:pt x="5"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33" name="Rectangle 139"/>
              <p:cNvSpPr>
                <a:spLocks noChangeArrowheads="1"/>
              </p:cNvSpPr>
              <p:nvPr/>
            </p:nvSpPr>
            <p:spPr bwMode="auto">
              <a:xfrm>
                <a:off x="4429" y="1761"/>
                <a:ext cx="14"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34" name="Freeform 140"/>
              <p:cNvSpPr>
                <a:spLocks/>
              </p:cNvSpPr>
              <p:nvPr/>
            </p:nvSpPr>
            <p:spPr bwMode="auto">
              <a:xfrm>
                <a:off x="4443" y="1761"/>
                <a:ext cx="7" cy="13"/>
              </a:xfrm>
              <a:custGeom>
                <a:avLst/>
                <a:gdLst>
                  <a:gd name="T0" fmla="*/ 0 w 7"/>
                  <a:gd name="T1" fmla="*/ 13 h 13"/>
                  <a:gd name="T2" fmla="*/ 4 w 7"/>
                  <a:gd name="T3" fmla="*/ 13 h 13"/>
                  <a:gd name="T4" fmla="*/ 5 w 7"/>
                  <a:gd name="T5" fmla="*/ 12 h 13"/>
                  <a:gd name="T6" fmla="*/ 7 w 7"/>
                  <a:gd name="T7" fmla="*/ 10 h 13"/>
                  <a:gd name="T8" fmla="*/ 7 w 7"/>
                  <a:gd name="T9" fmla="*/ 7 h 13"/>
                  <a:gd name="T10" fmla="*/ 7 w 7"/>
                  <a:gd name="T11" fmla="*/ 5 h 13"/>
                  <a:gd name="T12" fmla="*/ 5 w 7"/>
                  <a:gd name="T13" fmla="*/ 2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2"/>
                    </a:lnTo>
                    <a:lnTo>
                      <a:pt x="7" y="10"/>
                    </a:lnTo>
                    <a:lnTo>
                      <a:pt x="7" y="7"/>
                    </a:lnTo>
                    <a:lnTo>
                      <a:pt x="7" y="5"/>
                    </a:lnTo>
                    <a:lnTo>
                      <a:pt x="5" y="2"/>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35" name="Freeform 141"/>
              <p:cNvSpPr>
                <a:spLocks/>
              </p:cNvSpPr>
              <p:nvPr/>
            </p:nvSpPr>
            <p:spPr bwMode="auto">
              <a:xfrm>
                <a:off x="4503" y="1761"/>
                <a:ext cx="7" cy="13"/>
              </a:xfrm>
              <a:custGeom>
                <a:avLst/>
                <a:gdLst>
                  <a:gd name="T0" fmla="*/ 7 w 7"/>
                  <a:gd name="T1" fmla="*/ 0 h 13"/>
                  <a:gd name="T2" fmla="*/ 5 w 7"/>
                  <a:gd name="T3" fmla="*/ 0 h 13"/>
                  <a:gd name="T4" fmla="*/ 2 w 7"/>
                  <a:gd name="T5" fmla="*/ 2 h 13"/>
                  <a:gd name="T6" fmla="*/ 0 w 7"/>
                  <a:gd name="T7" fmla="*/ 5 h 13"/>
                  <a:gd name="T8" fmla="*/ 0 w 7"/>
                  <a:gd name="T9" fmla="*/ 7 h 13"/>
                  <a:gd name="T10" fmla="*/ 0 w 7"/>
                  <a:gd name="T11" fmla="*/ 10 h 13"/>
                  <a:gd name="T12" fmla="*/ 2 w 7"/>
                  <a:gd name="T13" fmla="*/ 12 h 13"/>
                  <a:gd name="T14" fmla="*/ 5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5" y="0"/>
                    </a:lnTo>
                    <a:lnTo>
                      <a:pt x="2" y="2"/>
                    </a:lnTo>
                    <a:lnTo>
                      <a:pt x="0" y="5"/>
                    </a:lnTo>
                    <a:lnTo>
                      <a:pt x="0" y="7"/>
                    </a:lnTo>
                    <a:lnTo>
                      <a:pt x="0" y="10"/>
                    </a:lnTo>
                    <a:lnTo>
                      <a:pt x="2" y="12"/>
                    </a:lnTo>
                    <a:lnTo>
                      <a:pt x="5"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36" name="Rectangle 142"/>
              <p:cNvSpPr>
                <a:spLocks noChangeArrowheads="1"/>
              </p:cNvSpPr>
              <p:nvPr/>
            </p:nvSpPr>
            <p:spPr bwMode="auto">
              <a:xfrm>
                <a:off x="4510" y="1761"/>
                <a:ext cx="14"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37" name="Freeform 143"/>
              <p:cNvSpPr>
                <a:spLocks/>
              </p:cNvSpPr>
              <p:nvPr/>
            </p:nvSpPr>
            <p:spPr bwMode="auto">
              <a:xfrm>
                <a:off x="4524" y="1761"/>
                <a:ext cx="7" cy="13"/>
              </a:xfrm>
              <a:custGeom>
                <a:avLst/>
                <a:gdLst>
                  <a:gd name="T0" fmla="*/ 0 w 7"/>
                  <a:gd name="T1" fmla="*/ 13 h 13"/>
                  <a:gd name="T2" fmla="*/ 4 w 7"/>
                  <a:gd name="T3" fmla="*/ 13 h 13"/>
                  <a:gd name="T4" fmla="*/ 5 w 7"/>
                  <a:gd name="T5" fmla="*/ 12 h 13"/>
                  <a:gd name="T6" fmla="*/ 7 w 7"/>
                  <a:gd name="T7" fmla="*/ 10 h 13"/>
                  <a:gd name="T8" fmla="*/ 7 w 7"/>
                  <a:gd name="T9" fmla="*/ 7 h 13"/>
                  <a:gd name="T10" fmla="*/ 7 w 7"/>
                  <a:gd name="T11" fmla="*/ 5 h 13"/>
                  <a:gd name="T12" fmla="*/ 5 w 7"/>
                  <a:gd name="T13" fmla="*/ 2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2"/>
                    </a:lnTo>
                    <a:lnTo>
                      <a:pt x="7" y="10"/>
                    </a:lnTo>
                    <a:lnTo>
                      <a:pt x="7" y="7"/>
                    </a:lnTo>
                    <a:lnTo>
                      <a:pt x="7" y="5"/>
                    </a:lnTo>
                    <a:lnTo>
                      <a:pt x="5" y="2"/>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38" name="Freeform 144"/>
              <p:cNvSpPr>
                <a:spLocks/>
              </p:cNvSpPr>
              <p:nvPr/>
            </p:nvSpPr>
            <p:spPr bwMode="auto">
              <a:xfrm>
                <a:off x="4585" y="1761"/>
                <a:ext cx="6" cy="13"/>
              </a:xfrm>
              <a:custGeom>
                <a:avLst/>
                <a:gdLst>
                  <a:gd name="T0" fmla="*/ 6 w 6"/>
                  <a:gd name="T1" fmla="*/ 0 h 13"/>
                  <a:gd name="T2" fmla="*/ 4 w 6"/>
                  <a:gd name="T3" fmla="*/ 0 h 13"/>
                  <a:gd name="T4" fmla="*/ 1 w 6"/>
                  <a:gd name="T5" fmla="*/ 2 h 13"/>
                  <a:gd name="T6" fmla="*/ 1 w 6"/>
                  <a:gd name="T7" fmla="*/ 5 h 13"/>
                  <a:gd name="T8" fmla="*/ 0 w 6"/>
                  <a:gd name="T9" fmla="*/ 7 h 13"/>
                  <a:gd name="T10" fmla="*/ 1 w 6"/>
                  <a:gd name="T11" fmla="*/ 10 h 13"/>
                  <a:gd name="T12" fmla="*/ 1 w 6"/>
                  <a:gd name="T13" fmla="*/ 12 h 13"/>
                  <a:gd name="T14" fmla="*/ 4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4" y="0"/>
                    </a:lnTo>
                    <a:lnTo>
                      <a:pt x="1" y="2"/>
                    </a:lnTo>
                    <a:lnTo>
                      <a:pt x="1" y="5"/>
                    </a:lnTo>
                    <a:lnTo>
                      <a:pt x="0" y="7"/>
                    </a:lnTo>
                    <a:lnTo>
                      <a:pt x="1" y="10"/>
                    </a:lnTo>
                    <a:lnTo>
                      <a:pt x="1" y="12"/>
                    </a:lnTo>
                    <a:lnTo>
                      <a:pt x="4"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39" name="Rectangle 145"/>
              <p:cNvSpPr>
                <a:spLocks noChangeArrowheads="1"/>
              </p:cNvSpPr>
              <p:nvPr/>
            </p:nvSpPr>
            <p:spPr bwMode="auto">
              <a:xfrm>
                <a:off x="4591" y="1761"/>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40" name="Freeform 146"/>
              <p:cNvSpPr>
                <a:spLocks/>
              </p:cNvSpPr>
              <p:nvPr/>
            </p:nvSpPr>
            <p:spPr bwMode="auto">
              <a:xfrm>
                <a:off x="4606" y="1761"/>
                <a:ext cx="6" cy="13"/>
              </a:xfrm>
              <a:custGeom>
                <a:avLst/>
                <a:gdLst>
                  <a:gd name="T0" fmla="*/ 0 w 6"/>
                  <a:gd name="T1" fmla="*/ 13 h 13"/>
                  <a:gd name="T2" fmla="*/ 3 w 6"/>
                  <a:gd name="T3" fmla="*/ 13 h 13"/>
                  <a:gd name="T4" fmla="*/ 5 w 6"/>
                  <a:gd name="T5" fmla="*/ 12 h 13"/>
                  <a:gd name="T6" fmla="*/ 6 w 6"/>
                  <a:gd name="T7" fmla="*/ 10 h 13"/>
                  <a:gd name="T8" fmla="*/ 6 w 6"/>
                  <a:gd name="T9" fmla="*/ 7 h 13"/>
                  <a:gd name="T10" fmla="*/ 6 w 6"/>
                  <a:gd name="T11" fmla="*/ 5 h 13"/>
                  <a:gd name="T12" fmla="*/ 5 w 6"/>
                  <a:gd name="T13" fmla="*/ 2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2"/>
                    </a:lnTo>
                    <a:lnTo>
                      <a:pt x="6" y="10"/>
                    </a:lnTo>
                    <a:lnTo>
                      <a:pt x="6" y="7"/>
                    </a:lnTo>
                    <a:lnTo>
                      <a:pt x="6" y="5"/>
                    </a:lnTo>
                    <a:lnTo>
                      <a:pt x="5"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41" name="Freeform 147"/>
              <p:cNvSpPr>
                <a:spLocks/>
              </p:cNvSpPr>
              <p:nvPr/>
            </p:nvSpPr>
            <p:spPr bwMode="auto">
              <a:xfrm>
                <a:off x="4666" y="1761"/>
                <a:ext cx="6" cy="13"/>
              </a:xfrm>
              <a:custGeom>
                <a:avLst/>
                <a:gdLst>
                  <a:gd name="T0" fmla="*/ 6 w 6"/>
                  <a:gd name="T1" fmla="*/ 0 h 13"/>
                  <a:gd name="T2" fmla="*/ 5 w 6"/>
                  <a:gd name="T3" fmla="*/ 0 h 13"/>
                  <a:gd name="T4" fmla="*/ 1 w 6"/>
                  <a:gd name="T5" fmla="*/ 2 h 13"/>
                  <a:gd name="T6" fmla="*/ 1 w 6"/>
                  <a:gd name="T7" fmla="*/ 5 h 13"/>
                  <a:gd name="T8" fmla="*/ 0 w 6"/>
                  <a:gd name="T9" fmla="*/ 7 h 13"/>
                  <a:gd name="T10" fmla="*/ 1 w 6"/>
                  <a:gd name="T11" fmla="*/ 10 h 13"/>
                  <a:gd name="T12" fmla="*/ 1 w 6"/>
                  <a:gd name="T13" fmla="*/ 12 h 13"/>
                  <a:gd name="T14" fmla="*/ 5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5" y="0"/>
                    </a:lnTo>
                    <a:lnTo>
                      <a:pt x="1" y="2"/>
                    </a:lnTo>
                    <a:lnTo>
                      <a:pt x="1" y="5"/>
                    </a:lnTo>
                    <a:lnTo>
                      <a:pt x="0" y="7"/>
                    </a:lnTo>
                    <a:lnTo>
                      <a:pt x="1" y="10"/>
                    </a:lnTo>
                    <a:lnTo>
                      <a:pt x="1" y="12"/>
                    </a:lnTo>
                    <a:lnTo>
                      <a:pt x="5"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42" name="Rectangle 148"/>
              <p:cNvSpPr>
                <a:spLocks noChangeArrowheads="1"/>
              </p:cNvSpPr>
              <p:nvPr/>
            </p:nvSpPr>
            <p:spPr bwMode="auto">
              <a:xfrm>
                <a:off x="4672" y="1761"/>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43" name="Freeform 149"/>
              <p:cNvSpPr>
                <a:spLocks/>
              </p:cNvSpPr>
              <p:nvPr/>
            </p:nvSpPr>
            <p:spPr bwMode="auto">
              <a:xfrm>
                <a:off x="4687" y="1761"/>
                <a:ext cx="6" cy="13"/>
              </a:xfrm>
              <a:custGeom>
                <a:avLst/>
                <a:gdLst>
                  <a:gd name="T0" fmla="*/ 0 w 6"/>
                  <a:gd name="T1" fmla="*/ 13 h 13"/>
                  <a:gd name="T2" fmla="*/ 3 w 6"/>
                  <a:gd name="T3" fmla="*/ 13 h 13"/>
                  <a:gd name="T4" fmla="*/ 5 w 6"/>
                  <a:gd name="T5" fmla="*/ 12 h 13"/>
                  <a:gd name="T6" fmla="*/ 6 w 6"/>
                  <a:gd name="T7" fmla="*/ 10 h 13"/>
                  <a:gd name="T8" fmla="*/ 6 w 6"/>
                  <a:gd name="T9" fmla="*/ 7 h 13"/>
                  <a:gd name="T10" fmla="*/ 6 w 6"/>
                  <a:gd name="T11" fmla="*/ 5 h 13"/>
                  <a:gd name="T12" fmla="*/ 5 w 6"/>
                  <a:gd name="T13" fmla="*/ 2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2"/>
                    </a:lnTo>
                    <a:lnTo>
                      <a:pt x="6" y="10"/>
                    </a:lnTo>
                    <a:lnTo>
                      <a:pt x="6" y="7"/>
                    </a:lnTo>
                    <a:lnTo>
                      <a:pt x="6" y="5"/>
                    </a:lnTo>
                    <a:lnTo>
                      <a:pt x="5"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44" name="Freeform 150"/>
              <p:cNvSpPr>
                <a:spLocks/>
              </p:cNvSpPr>
              <p:nvPr/>
            </p:nvSpPr>
            <p:spPr bwMode="auto">
              <a:xfrm>
                <a:off x="4747" y="1761"/>
                <a:ext cx="6" cy="13"/>
              </a:xfrm>
              <a:custGeom>
                <a:avLst/>
                <a:gdLst>
                  <a:gd name="T0" fmla="*/ 6 w 6"/>
                  <a:gd name="T1" fmla="*/ 0 h 13"/>
                  <a:gd name="T2" fmla="*/ 5 w 6"/>
                  <a:gd name="T3" fmla="*/ 0 h 13"/>
                  <a:gd name="T4" fmla="*/ 2 w 6"/>
                  <a:gd name="T5" fmla="*/ 2 h 13"/>
                  <a:gd name="T6" fmla="*/ 2 w 6"/>
                  <a:gd name="T7" fmla="*/ 5 h 13"/>
                  <a:gd name="T8" fmla="*/ 0 w 6"/>
                  <a:gd name="T9" fmla="*/ 7 h 13"/>
                  <a:gd name="T10" fmla="*/ 2 w 6"/>
                  <a:gd name="T11" fmla="*/ 10 h 13"/>
                  <a:gd name="T12" fmla="*/ 2 w 6"/>
                  <a:gd name="T13" fmla="*/ 12 h 13"/>
                  <a:gd name="T14" fmla="*/ 5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5" y="0"/>
                    </a:lnTo>
                    <a:lnTo>
                      <a:pt x="2" y="2"/>
                    </a:lnTo>
                    <a:lnTo>
                      <a:pt x="2" y="5"/>
                    </a:lnTo>
                    <a:lnTo>
                      <a:pt x="0" y="7"/>
                    </a:lnTo>
                    <a:lnTo>
                      <a:pt x="2" y="10"/>
                    </a:lnTo>
                    <a:lnTo>
                      <a:pt x="2" y="12"/>
                    </a:lnTo>
                    <a:lnTo>
                      <a:pt x="5"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45" name="Rectangle 151"/>
              <p:cNvSpPr>
                <a:spLocks noChangeArrowheads="1"/>
              </p:cNvSpPr>
              <p:nvPr/>
            </p:nvSpPr>
            <p:spPr bwMode="auto">
              <a:xfrm>
                <a:off x="4753" y="1761"/>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46" name="Freeform 152"/>
              <p:cNvSpPr>
                <a:spLocks/>
              </p:cNvSpPr>
              <p:nvPr/>
            </p:nvSpPr>
            <p:spPr bwMode="auto">
              <a:xfrm>
                <a:off x="4768" y="1761"/>
                <a:ext cx="7" cy="13"/>
              </a:xfrm>
              <a:custGeom>
                <a:avLst/>
                <a:gdLst>
                  <a:gd name="T0" fmla="*/ 0 w 7"/>
                  <a:gd name="T1" fmla="*/ 13 h 13"/>
                  <a:gd name="T2" fmla="*/ 3 w 7"/>
                  <a:gd name="T3" fmla="*/ 13 h 13"/>
                  <a:gd name="T4" fmla="*/ 5 w 7"/>
                  <a:gd name="T5" fmla="*/ 12 h 13"/>
                  <a:gd name="T6" fmla="*/ 7 w 7"/>
                  <a:gd name="T7" fmla="*/ 10 h 13"/>
                  <a:gd name="T8" fmla="*/ 7 w 7"/>
                  <a:gd name="T9" fmla="*/ 7 h 13"/>
                  <a:gd name="T10" fmla="*/ 7 w 7"/>
                  <a:gd name="T11" fmla="*/ 5 h 13"/>
                  <a:gd name="T12" fmla="*/ 5 w 7"/>
                  <a:gd name="T13" fmla="*/ 2 h 13"/>
                  <a:gd name="T14" fmla="*/ 3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3" y="13"/>
                    </a:lnTo>
                    <a:lnTo>
                      <a:pt x="5" y="12"/>
                    </a:lnTo>
                    <a:lnTo>
                      <a:pt x="7" y="10"/>
                    </a:lnTo>
                    <a:lnTo>
                      <a:pt x="7" y="7"/>
                    </a:lnTo>
                    <a:lnTo>
                      <a:pt x="7" y="5"/>
                    </a:lnTo>
                    <a:lnTo>
                      <a:pt x="5"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47" name="Freeform 153"/>
              <p:cNvSpPr>
                <a:spLocks/>
              </p:cNvSpPr>
              <p:nvPr/>
            </p:nvSpPr>
            <p:spPr bwMode="auto">
              <a:xfrm>
                <a:off x="4828" y="1761"/>
                <a:ext cx="8" cy="13"/>
              </a:xfrm>
              <a:custGeom>
                <a:avLst/>
                <a:gdLst>
                  <a:gd name="T0" fmla="*/ 8 w 8"/>
                  <a:gd name="T1" fmla="*/ 0 h 13"/>
                  <a:gd name="T2" fmla="*/ 5 w 8"/>
                  <a:gd name="T3" fmla="*/ 0 h 13"/>
                  <a:gd name="T4" fmla="*/ 2 w 8"/>
                  <a:gd name="T5" fmla="*/ 2 h 13"/>
                  <a:gd name="T6" fmla="*/ 2 w 8"/>
                  <a:gd name="T7" fmla="*/ 5 h 13"/>
                  <a:gd name="T8" fmla="*/ 0 w 8"/>
                  <a:gd name="T9" fmla="*/ 7 h 13"/>
                  <a:gd name="T10" fmla="*/ 2 w 8"/>
                  <a:gd name="T11" fmla="*/ 10 h 13"/>
                  <a:gd name="T12" fmla="*/ 2 w 8"/>
                  <a:gd name="T13" fmla="*/ 12 h 13"/>
                  <a:gd name="T14" fmla="*/ 5 w 8"/>
                  <a:gd name="T15" fmla="*/ 13 h 13"/>
                  <a:gd name="T16" fmla="*/ 8 w 8"/>
                  <a:gd name="T17" fmla="*/ 13 h 13"/>
                  <a:gd name="T18" fmla="*/ 8 w 8"/>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8" y="0"/>
                    </a:moveTo>
                    <a:lnTo>
                      <a:pt x="5" y="0"/>
                    </a:lnTo>
                    <a:lnTo>
                      <a:pt x="2" y="2"/>
                    </a:lnTo>
                    <a:lnTo>
                      <a:pt x="2" y="5"/>
                    </a:lnTo>
                    <a:lnTo>
                      <a:pt x="0" y="7"/>
                    </a:lnTo>
                    <a:lnTo>
                      <a:pt x="2" y="10"/>
                    </a:lnTo>
                    <a:lnTo>
                      <a:pt x="2" y="12"/>
                    </a:lnTo>
                    <a:lnTo>
                      <a:pt x="5" y="13"/>
                    </a:lnTo>
                    <a:lnTo>
                      <a:pt x="8" y="13"/>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48" name="Rectangle 154"/>
              <p:cNvSpPr>
                <a:spLocks noChangeArrowheads="1"/>
              </p:cNvSpPr>
              <p:nvPr/>
            </p:nvSpPr>
            <p:spPr bwMode="auto">
              <a:xfrm>
                <a:off x="4836" y="1761"/>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49" name="Freeform 155"/>
              <p:cNvSpPr>
                <a:spLocks/>
              </p:cNvSpPr>
              <p:nvPr/>
            </p:nvSpPr>
            <p:spPr bwMode="auto">
              <a:xfrm>
                <a:off x="4849" y="1761"/>
                <a:ext cx="7" cy="13"/>
              </a:xfrm>
              <a:custGeom>
                <a:avLst/>
                <a:gdLst>
                  <a:gd name="T0" fmla="*/ 0 w 7"/>
                  <a:gd name="T1" fmla="*/ 13 h 13"/>
                  <a:gd name="T2" fmla="*/ 4 w 7"/>
                  <a:gd name="T3" fmla="*/ 13 h 13"/>
                  <a:gd name="T4" fmla="*/ 5 w 7"/>
                  <a:gd name="T5" fmla="*/ 12 h 13"/>
                  <a:gd name="T6" fmla="*/ 7 w 7"/>
                  <a:gd name="T7" fmla="*/ 10 h 13"/>
                  <a:gd name="T8" fmla="*/ 7 w 7"/>
                  <a:gd name="T9" fmla="*/ 7 h 13"/>
                  <a:gd name="T10" fmla="*/ 7 w 7"/>
                  <a:gd name="T11" fmla="*/ 5 h 13"/>
                  <a:gd name="T12" fmla="*/ 5 w 7"/>
                  <a:gd name="T13" fmla="*/ 2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2"/>
                    </a:lnTo>
                    <a:lnTo>
                      <a:pt x="7" y="10"/>
                    </a:lnTo>
                    <a:lnTo>
                      <a:pt x="7" y="7"/>
                    </a:lnTo>
                    <a:lnTo>
                      <a:pt x="7" y="5"/>
                    </a:lnTo>
                    <a:lnTo>
                      <a:pt x="5" y="2"/>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50" name="Freeform 156"/>
              <p:cNvSpPr>
                <a:spLocks/>
              </p:cNvSpPr>
              <p:nvPr/>
            </p:nvSpPr>
            <p:spPr bwMode="auto">
              <a:xfrm>
                <a:off x="4909" y="1761"/>
                <a:ext cx="8" cy="13"/>
              </a:xfrm>
              <a:custGeom>
                <a:avLst/>
                <a:gdLst>
                  <a:gd name="T0" fmla="*/ 8 w 8"/>
                  <a:gd name="T1" fmla="*/ 0 h 13"/>
                  <a:gd name="T2" fmla="*/ 5 w 8"/>
                  <a:gd name="T3" fmla="*/ 0 h 13"/>
                  <a:gd name="T4" fmla="*/ 2 w 8"/>
                  <a:gd name="T5" fmla="*/ 2 h 13"/>
                  <a:gd name="T6" fmla="*/ 2 w 8"/>
                  <a:gd name="T7" fmla="*/ 5 h 13"/>
                  <a:gd name="T8" fmla="*/ 0 w 8"/>
                  <a:gd name="T9" fmla="*/ 7 h 13"/>
                  <a:gd name="T10" fmla="*/ 2 w 8"/>
                  <a:gd name="T11" fmla="*/ 10 h 13"/>
                  <a:gd name="T12" fmla="*/ 2 w 8"/>
                  <a:gd name="T13" fmla="*/ 12 h 13"/>
                  <a:gd name="T14" fmla="*/ 5 w 8"/>
                  <a:gd name="T15" fmla="*/ 13 h 13"/>
                  <a:gd name="T16" fmla="*/ 8 w 8"/>
                  <a:gd name="T17" fmla="*/ 13 h 13"/>
                  <a:gd name="T18" fmla="*/ 8 w 8"/>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8" y="0"/>
                    </a:moveTo>
                    <a:lnTo>
                      <a:pt x="5" y="0"/>
                    </a:lnTo>
                    <a:lnTo>
                      <a:pt x="2" y="2"/>
                    </a:lnTo>
                    <a:lnTo>
                      <a:pt x="2" y="5"/>
                    </a:lnTo>
                    <a:lnTo>
                      <a:pt x="0" y="7"/>
                    </a:lnTo>
                    <a:lnTo>
                      <a:pt x="2" y="10"/>
                    </a:lnTo>
                    <a:lnTo>
                      <a:pt x="2" y="12"/>
                    </a:lnTo>
                    <a:lnTo>
                      <a:pt x="5" y="13"/>
                    </a:lnTo>
                    <a:lnTo>
                      <a:pt x="8" y="13"/>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51" name="Rectangle 157"/>
              <p:cNvSpPr>
                <a:spLocks noChangeArrowheads="1"/>
              </p:cNvSpPr>
              <p:nvPr/>
            </p:nvSpPr>
            <p:spPr bwMode="auto">
              <a:xfrm>
                <a:off x="4917" y="1761"/>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52" name="Freeform 158"/>
              <p:cNvSpPr>
                <a:spLocks/>
              </p:cNvSpPr>
              <p:nvPr/>
            </p:nvSpPr>
            <p:spPr bwMode="auto">
              <a:xfrm>
                <a:off x="4930" y="1761"/>
                <a:ext cx="7" cy="13"/>
              </a:xfrm>
              <a:custGeom>
                <a:avLst/>
                <a:gdLst>
                  <a:gd name="T0" fmla="*/ 0 w 7"/>
                  <a:gd name="T1" fmla="*/ 13 h 13"/>
                  <a:gd name="T2" fmla="*/ 4 w 7"/>
                  <a:gd name="T3" fmla="*/ 13 h 13"/>
                  <a:gd name="T4" fmla="*/ 5 w 7"/>
                  <a:gd name="T5" fmla="*/ 12 h 13"/>
                  <a:gd name="T6" fmla="*/ 7 w 7"/>
                  <a:gd name="T7" fmla="*/ 10 h 13"/>
                  <a:gd name="T8" fmla="*/ 7 w 7"/>
                  <a:gd name="T9" fmla="*/ 7 h 13"/>
                  <a:gd name="T10" fmla="*/ 7 w 7"/>
                  <a:gd name="T11" fmla="*/ 5 h 13"/>
                  <a:gd name="T12" fmla="*/ 5 w 7"/>
                  <a:gd name="T13" fmla="*/ 2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2"/>
                    </a:lnTo>
                    <a:lnTo>
                      <a:pt x="7" y="10"/>
                    </a:lnTo>
                    <a:lnTo>
                      <a:pt x="7" y="7"/>
                    </a:lnTo>
                    <a:lnTo>
                      <a:pt x="7" y="5"/>
                    </a:lnTo>
                    <a:lnTo>
                      <a:pt x="5" y="2"/>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53" name="Freeform 159"/>
              <p:cNvSpPr>
                <a:spLocks/>
              </p:cNvSpPr>
              <p:nvPr/>
            </p:nvSpPr>
            <p:spPr bwMode="auto">
              <a:xfrm>
                <a:off x="3773" y="1183"/>
                <a:ext cx="13" cy="7"/>
              </a:xfrm>
              <a:custGeom>
                <a:avLst/>
                <a:gdLst>
                  <a:gd name="T0" fmla="*/ 13 w 13"/>
                  <a:gd name="T1" fmla="*/ 7 h 7"/>
                  <a:gd name="T2" fmla="*/ 13 w 13"/>
                  <a:gd name="T3" fmla="*/ 5 h 7"/>
                  <a:gd name="T4" fmla="*/ 11 w 13"/>
                  <a:gd name="T5" fmla="*/ 2 h 7"/>
                  <a:gd name="T6" fmla="*/ 9 w 13"/>
                  <a:gd name="T7" fmla="*/ 0 h 7"/>
                  <a:gd name="T8" fmla="*/ 6 w 13"/>
                  <a:gd name="T9" fmla="*/ 0 h 7"/>
                  <a:gd name="T10" fmla="*/ 4 w 13"/>
                  <a:gd name="T11" fmla="*/ 0 h 7"/>
                  <a:gd name="T12" fmla="*/ 1 w 13"/>
                  <a:gd name="T13" fmla="*/ 2 h 7"/>
                  <a:gd name="T14" fmla="*/ 0 w 13"/>
                  <a:gd name="T15" fmla="*/ 5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5"/>
                    </a:lnTo>
                    <a:lnTo>
                      <a:pt x="11" y="2"/>
                    </a:lnTo>
                    <a:lnTo>
                      <a:pt x="9" y="0"/>
                    </a:lnTo>
                    <a:lnTo>
                      <a:pt x="6" y="0"/>
                    </a:lnTo>
                    <a:lnTo>
                      <a:pt x="4" y="0"/>
                    </a:lnTo>
                    <a:lnTo>
                      <a:pt x="1" y="2"/>
                    </a:lnTo>
                    <a:lnTo>
                      <a:pt x="0" y="5"/>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54" name="Rectangle 160"/>
              <p:cNvSpPr>
                <a:spLocks noChangeArrowheads="1"/>
              </p:cNvSpPr>
              <p:nvPr/>
            </p:nvSpPr>
            <p:spPr bwMode="auto">
              <a:xfrm>
                <a:off x="3773" y="1190"/>
                <a:ext cx="13" cy="14"/>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55" name="Freeform 161"/>
              <p:cNvSpPr>
                <a:spLocks/>
              </p:cNvSpPr>
              <p:nvPr/>
            </p:nvSpPr>
            <p:spPr bwMode="auto">
              <a:xfrm>
                <a:off x="3773" y="1204"/>
                <a:ext cx="13" cy="7"/>
              </a:xfrm>
              <a:custGeom>
                <a:avLst/>
                <a:gdLst>
                  <a:gd name="T0" fmla="*/ 0 w 13"/>
                  <a:gd name="T1" fmla="*/ 0 h 7"/>
                  <a:gd name="T2" fmla="*/ 0 w 13"/>
                  <a:gd name="T3" fmla="*/ 3 h 7"/>
                  <a:gd name="T4" fmla="*/ 1 w 13"/>
                  <a:gd name="T5" fmla="*/ 5 h 7"/>
                  <a:gd name="T6" fmla="*/ 4 w 13"/>
                  <a:gd name="T7" fmla="*/ 7 h 7"/>
                  <a:gd name="T8" fmla="*/ 6 w 13"/>
                  <a:gd name="T9" fmla="*/ 7 h 7"/>
                  <a:gd name="T10" fmla="*/ 9 w 13"/>
                  <a:gd name="T11" fmla="*/ 7 h 7"/>
                  <a:gd name="T12" fmla="*/ 11 w 13"/>
                  <a:gd name="T13" fmla="*/ 5 h 7"/>
                  <a:gd name="T14" fmla="*/ 13 w 13"/>
                  <a:gd name="T15" fmla="*/ 3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3"/>
                    </a:lnTo>
                    <a:lnTo>
                      <a:pt x="1" y="5"/>
                    </a:lnTo>
                    <a:lnTo>
                      <a:pt x="4" y="7"/>
                    </a:lnTo>
                    <a:lnTo>
                      <a:pt x="6" y="7"/>
                    </a:lnTo>
                    <a:lnTo>
                      <a:pt x="9" y="7"/>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56" name="Freeform 162"/>
              <p:cNvSpPr>
                <a:spLocks/>
              </p:cNvSpPr>
              <p:nvPr/>
            </p:nvSpPr>
            <p:spPr bwMode="auto">
              <a:xfrm>
                <a:off x="3773" y="1264"/>
                <a:ext cx="13" cy="7"/>
              </a:xfrm>
              <a:custGeom>
                <a:avLst/>
                <a:gdLst>
                  <a:gd name="T0" fmla="*/ 13 w 13"/>
                  <a:gd name="T1" fmla="*/ 7 h 7"/>
                  <a:gd name="T2" fmla="*/ 13 w 13"/>
                  <a:gd name="T3" fmla="*/ 5 h 7"/>
                  <a:gd name="T4" fmla="*/ 11 w 13"/>
                  <a:gd name="T5" fmla="*/ 2 h 7"/>
                  <a:gd name="T6" fmla="*/ 9 w 13"/>
                  <a:gd name="T7" fmla="*/ 0 h 7"/>
                  <a:gd name="T8" fmla="*/ 6 w 13"/>
                  <a:gd name="T9" fmla="*/ 0 h 7"/>
                  <a:gd name="T10" fmla="*/ 4 w 13"/>
                  <a:gd name="T11" fmla="*/ 0 h 7"/>
                  <a:gd name="T12" fmla="*/ 1 w 13"/>
                  <a:gd name="T13" fmla="*/ 2 h 7"/>
                  <a:gd name="T14" fmla="*/ 0 w 13"/>
                  <a:gd name="T15" fmla="*/ 5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5"/>
                    </a:lnTo>
                    <a:lnTo>
                      <a:pt x="11" y="2"/>
                    </a:lnTo>
                    <a:lnTo>
                      <a:pt x="9" y="0"/>
                    </a:lnTo>
                    <a:lnTo>
                      <a:pt x="6" y="0"/>
                    </a:lnTo>
                    <a:lnTo>
                      <a:pt x="4" y="0"/>
                    </a:lnTo>
                    <a:lnTo>
                      <a:pt x="1" y="2"/>
                    </a:lnTo>
                    <a:lnTo>
                      <a:pt x="0" y="5"/>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57" name="Rectangle 163"/>
              <p:cNvSpPr>
                <a:spLocks noChangeArrowheads="1"/>
              </p:cNvSpPr>
              <p:nvPr/>
            </p:nvSpPr>
            <p:spPr bwMode="auto">
              <a:xfrm>
                <a:off x="3773" y="1271"/>
                <a:ext cx="13" cy="14"/>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58" name="Freeform 164"/>
              <p:cNvSpPr>
                <a:spLocks/>
              </p:cNvSpPr>
              <p:nvPr/>
            </p:nvSpPr>
            <p:spPr bwMode="auto">
              <a:xfrm>
                <a:off x="3773" y="1285"/>
                <a:ext cx="13" cy="7"/>
              </a:xfrm>
              <a:custGeom>
                <a:avLst/>
                <a:gdLst>
                  <a:gd name="T0" fmla="*/ 0 w 13"/>
                  <a:gd name="T1" fmla="*/ 0 h 7"/>
                  <a:gd name="T2" fmla="*/ 0 w 13"/>
                  <a:gd name="T3" fmla="*/ 4 h 7"/>
                  <a:gd name="T4" fmla="*/ 1 w 13"/>
                  <a:gd name="T5" fmla="*/ 5 h 7"/>
                  <a:gd name="T6" fmla="*/ 4 w 13"/>
                  <a:gd name="T7" fmla="*/ 7 h 7"/>
                  <a:gd name="T8" fmla="*/ 6 w 13"/>
                  <a:gd name="T9" fmla="*/ 7 h 7"/>
                  <a:gd name="T10" fmla="*/ 9 w 13"/>
                  <a:gd name="T11" fmla="*/ 7 h 7"/>
                  <a:gd name="T12" fmla="*/ 11 w 13"/>
                  <a:gd name="T13" fmla="*/ 5 h 7"/>
                  <a:gd name="T14" fmla="*/ 13 w 13"/>
                  <a:gd name="T15" fmla="*/ 4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4"/>
                    </a:lnTo>
                    <a:lnTo>
                      <a:pt x="1" y="5"/>
                    </a:lnTo>
                    <a:lnTo>
                      <a:pt x="4" y="7"/>
                    </a:lnTo>
                    <a:lnTo>
                      <a:pt x="6" y="7"/>
                    </a:lnTo>
                    <a:lnTo>
                      <a:pt x="9" y="7"/>
                    </a:lnTo>
                    <a:lnTo>
                      <a:pt x="11" y="5"/>
                    </a:lnTo>
                    <a:lnTo>
                      <a:pt x="13" y="4"/>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59" name="Freeform 165"/>
              <p:cNvSpPr>
                <a:spLocks/>
              </p:cNvSpPr>
              <p:nvPr/>
            </p:nvSpPr>
            <p:spPr bwMode="auto">
              <a:xfrm>
                <a:off x="3773" y="1346"/>
                <a:ext cx="13" cy="6"/>
              </a:xfrm>
              <a:custGeom>
                <a:avLst/>
                <a:gdLst>
                  <a:gd name="T0" fmla="*/ 13 w 13"/>
                  <a:gd name="T1" fmla="*/ 6 h 6"/>
                  <a:gd name="T2" fmla="*/ 13 w 13"/>
                  <a:gd name="T3" fmla="*/ 4 h 6"/>
                  <a:gd name="T4" fmla="*/ 11 w 13"/>
                  <a:gd name="T5" fmla="*/ 1 h 6"/>
                  <a:gd name="T6" fmla="*/ 9 w 13"/>
                  <a:gd name="T7" fmla="*/ 0 h 6"/>
                  <a:gd name="T8" fmla="*/ 6 w 13"/>
                  <a:gd name="T9" fmla="*/ 0 h 6"/>
                  <a:gd name="T10" fmla="*/ 4 w 13"/>
                  <a:gd name="T11" fmla="*/ 0 h 6"/>
                  <a:gd name="T12" fmla="*/ 1 w 13"/>
                  <a:gd name="T13" fmla="*/ 1 h 6"/>
                  <a:gd name="T14" fmla="*/ 0 w 13"/>
                  <a:gd name="T15" fmla="*/ 4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4"/>
                    </a:lnTo>
                    <a:lnTo>
                      <a:pt x="11" y="1"/>
                    </a:lnTo>
                    <a:lnTo>
                      <a:pt x="9" y="0"/>
                    </a:lnTo>
                    <a:lnTo>
                      <a:pt x="6" y="0"/>
                    </a:lnTo>
                    <a:lnTo>
                      <a:pt x="4" y="0"/>
                    </a:lnTo>
                    <a:lnTo>
                      <a:pt x="1" y="1"/>
                    </a:lnTo>
                    <a:lnTo>
                      <a:pt x="0" y="4"/>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60" name="Rectangle 166"/>
              <p:cNvSpPr>
                <a:spLocks noChangeArrowheads="1"/>
              </p:cNvSpPr>
              <p:nvPr/>
            </p:nvSpPr>
            <p:spPr bwMode="auto">
              <a:xfrm>
                <a:off x="3773" y="1352"/>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61" name="Freeform 167"/>
              <p:cNvSpPr>
                <a:spLocks/>
              </p:cNvSpPr>
              <p:nvPr/>
            </p:nvSpPr>
            <p:spPr bwMode="auto">
              <a:xfrm>
                <a:off x="3773" y="1367"/>
                <a:ext cx="13" cy="6"/>
              </a:xfrm>
              <a:custGeom>
                <a:avLst/>
                <a:gdLst>
                  <a:gd name="T0" fmla="*/ 0 w 13"/>
                  <a:gd name="T1" fmla="*/ 0 h 6"/>
                  <a:gd name="T2" fmla="*/ 0 w 13"/>
                  <a:gd name="T3" fmla="*/ 3 h 6"/>
                  <a:gd name="T4" fmla="*/ 1 w 13"/>
                  <a:gd name="T5" fmla="*/ 5 h 6"/>
                  <a:gd name="T6" fmla="*/ 4 w 13"/>
                  <a:gd name="T7" fmla="*/ 6 h 6"/>
                  <a:gd name="T8" fmla="*/ 6 w 13"/>
                  <a:gd name="T9" fmla="*/ 6 h 6"/>
                  <a:gd name="T10" fmla="*/ 9 w 13"/>
                  <a:gd name="T11" fmla="*/ 6 h 6"/>
                  <a:gd name="T12" fmla="*/ 11 w 13"/>
                  <a:gd name="T13" fmla="*/ 5 h 6"/>
                  <a:gd name="T14" fmla="*/ 13 w 13"/>
                  <a:gd name="T15" fmla="*/ 3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3"/>
                    </a:lnTo>
                    <a:lnTo>
                      <a:pt x="1" y="5"/>
                    </a:lnTo>
                    <a:lnTo>
                      <a:pt x="4" y="6"/>
                    </a:lnTo>
                    <a:lnTo>
                      <a:pt x="6" y="6"/>
                    </a:lnTo>
                    <a:lnTo>
                      <a:pt x="9" y="6"/>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62" name="Freeform 168"/>
              <p:cNvSpPr>
                <a:spLocks/>
              </p:cNvSpPr>
              <p:nvPr/>
            </p:nvSpPr>
            <p:spPr bwMode="auto">
              <a:xfrm>
                <a:off x="3773" y="1427"/>
                <a:ext cx="13" cy="6"/>
              </a:xfrm>
              <a:custGeom>
                <a:avLst/>
                <a:gdLst>
                  <a:gd name="T0" fmla="*/ 13 w 13"/>
                  <a:gd name="T1" fmla="*/ 6 h 6"/>
                  <a:gd name="T2" fmla="*/ 13 w 13"/>
                  <a:gd name="T3" fmla="*/ 5 h 6"/>
                  <a:gd name="T4" fmla="*/ 11 w 13"/>
                  <a:gd name="T5" fmla="*/ 1 h 6"/>
                  <a:gd name="T6" fmla="*/ 9 w 13"/>
                  <a:gd name="T7" fmla="*/ 1 h 6"/>
                  <a:gd name="T8" fmla="*/ 6 w 13"/>
                  <a:gd name="T9" fmla="*/ 0 h 6"/>
                  <a:gd name="T10" fmla="*/ 4 w 13"/>
                  <a:gd name="T11" fmla="*/ 1 h 6"/>
                  <a:gd name="T12" fmla="*/ 1 w 13"/>
                  <a:gd name="T13" fmla="*/ 1 h 6"/>
                  <a:gd name="T14" fmla="*/ 0 w 13"/>
                  <a:gd name="T15" fmla="*/ 5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5"/>
                    </a:lnTo>
                    <a:lnTo>
                      <a:pt x="11" y="1"/>
                    </a:lnTo>
                    <a:lnTo>
                      <a:pt x="9" y="1"/>
                    </a:lnTo>
                    <a:lnTo>
                      <a:pt x="6" y="0"/>
                    </a:lnTo>
                    <a:lnTo>
                      <a:pt x="4" y="1"/>
                    </a:lnTo>
                    <a:lnTo>
                      <a:pt x="1" y="1"/>
                    </a:lnTo>
                    <a:lnTo>
                      <a:pt x="0" y="5"/>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63" name="Rectangle 169"/>
              <p:cNvSpPr>
                <a:spLocks noChangeArrowheads="1"/>
              </p:cNvSpPr>
              <p:nvPr/>
            </p:nvSpPr>
            <p:spPr bwMode="auto">
              <a:xfrm>
                <a:off x="3773" y="1433"/>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64" name="Freeform 170"/>
              <p:cNvSpPr>
                <a:spLocks/>
              </p:cNvSpPr>
              <p:nvPr/>
            </p:nvSpPr>
            <p:spPr bwMode="auto">
              <a:xfrm>
                <a:off x="3773" y="1448"/>
                <a:ext cx="13" cy="6"/>
              </a:xfrm>
              <a:custGeom>
                <a:avLst/>
                <a:gdLst>
                  <a:gd name="T0" fmla="*/ 0 w 13"/>
                  <a:gd name="T1" fmla="*/ 0 h 6"/>
                  <a:gd name="T2" fmla="*/ 0 w 13"/>
                  <a:gd name="T3" fmla="*/ 3 h 6"/>
                  <a:gd name="T4" fmla="*/ 1 w 13"/>
                  <a:gd name="T5" fmla="*/ 5 h 6"/>
                  <a:gd name="T6" fmla="*/ 4 w 13"/>
                  <a:gd name="T7" fmla="*/ 6 h 6"/>
                  <a:gd name="T8" fmla="*/ 6 w 13"/>
                  <a:gd name="T9" fmla="*/ 6 h 6"/>
                  <a:gd name="T10" fmla="*/ 9 w 13"/>
                  <a:gd name="T11" fmla="*/ 6 h 6"/>
                  <a:gd name="T12" fmla="*/ 11 w 13"/>
                  <a:gd name="T13" fmla="*/ 5 h 6"/>
                  <a:gd name="T14" fmla="*/ 13 w 13"/>
                  <a:gd name="T15" fmla="*/ 3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3"/>
                    </a:lnTo>
                    <a:lnTo>
                      <a:pt x="1" y="5"/>
                    </a:lnTo>
                    <a:lnTo>
                      <a:pt x="4" y="6"/>
                    </a:lnTo>
                    <a:lnTo>
                      <a:pt x="6" y="6"/>
                    </a:lnTo>
                    <a:lnTo>
                      <a:pt x="9" y="6"/>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65" name="Freeform 171"/>
              <p:cNvSpPr>
                <a:spLocks/>
              </p:cNvSpPr>
              <p:nvPr/>
            </p:nvSpPr>
            <p:spPr bwMode="auto">
              <a:xfrm>
                <a:off x="3773" y="1508"/>
                <a:ext cx="13" cy="6"/>
              </a:xfrm>
              <a:custGeom>
                <a:avLst/>
                <a:gdLst>
                  <a:gd name="T0" fmla="*/ 13 w 13"/>
                  <a:gd name="T1" fmla="*/ 6 h 6"/>
                  <a:gd name="T2" fmla="*/ 13 w 13"/>
                  <a:gd name="T3" fmla="*/ 5 h 6"/>
                  <a:gd name="T4" fmla="*/ 11 w 13"/>
                  <a:gd name="T5" fmla="*/ 2 h 6"/>
                  <a:gd name="T6" fmla="*/ 9 w 13"/>
                  <a:gd name="T7" fmla="*/ 2 h 6"/>
                  <a:gd name="T8" fmla="*/ 6 w 13"/>
                  <a:gd name="T9" fmla="*/ 0 h 6"/>
                  <a:gd name="T10" fmla="*/ 4 w 13"/>
                  <a:gd name="T11" fmla="*/ 2 h 6"/>
                  <a:gd name="T12" fmla="*/ 1 w 13"/>
                  <a:gd name="T13" fmla="*/ 2 h 6"/>
                  <a:gd name="T14" fmla="*/ 0 w 13"/>
                  <a:gd name="T15" fmla="*/ 5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5"/>
                    </a:lnTo>
                    <a:lnTo>
                      <a:pt x="11" y="2"/>
                    </a:lnTo>
                    <a:lnTo>
                      <a:pt x="9" y="2"/>
                    </a:lnTo>
                    <a:lnTo>
                      <a:pt x="6" y="0"/>
                    </a:lnTo>
                    <a:lnTo>
                      <a:pt x="4" y="2"/>
                    </a:lnTo>
                    <a:lnTo>
                      <a:pt x="1" y="2"/>
                    </a:lnTo>
                    <a:lnTo>
                      <a:pt x="0" y="5"/>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66" name="Rectangle 172"/>
              <p:cNvSpPr>
                <a:spLocks noChangeArrowheads="1"/>
              </p:cNvSpPr>
              <p:nvPr/>
            </p:nvSpPr>
            <p:spPr bwMode="auto">
              <a:xfrm>
                <a:off x="3773" y="1514"/>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67" name="Freeform 173"/>
              <p:cNvSpPr>
                <a:spLocks/>
              </p:cNvSpPr>
              <p:nvPr/>
            </p:nvSpPr>
            <p:spPr bwMode="auto">
              <a:xfrm>
                <a:off x="3773" y="1529"/>
                <a:ext cx="13" cy="7"/>
              </a:xfrm>
              <a:custGeom>
                <a:avLst/>
                <a:gdLst>
                  <a:gd name="T0" fmla="*/ 0 w 13"/>
                  <a:gd name="T1" fmla="*/ 0 h 7"/>
                  <a:gd name="T2" fmla="*/ 0 w 13"/>
                  <a:gd name="T3" fmla="*/ 3 h 7"/>
                  <a:gd name="T4" fmla="*/ 1 w 13"/>
                  <a:gd name="T5" fmla="*/ 5 h 7"/>
                  <a:gd name="T6" fmla="*/ 4 w 13"/>
                  <a:gd name="T7" fmla="*/ 7 h 7"/>
                  <a:gd name="T8" fmla="*/ 6 w 13"/>
                  <a:gd name="T9" fmla="*/ 7 h 7"/>
                  <a:gd name="T10" fmla="*/ 9 w 13"/>
                  <a:gd name="T11" fmla="*/ 7 h 7"/>
                  <a:gd name="T12" fmla="*/ 11 w 13"/>
                  <a:gd name="T13" fmla="*/ 5 h 7"/>
                  <a:gd name="T14" fmla="*/ 13 w 13"/>
                  <a:gd name="T15" fmla="*/ 3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3"/>
                    </a:lnTo>
                    <a:lnTo>
                      <a:pt x="1" y="5"/>
                    </a:lnTo>
                    <a:lnTo>
                      <a:pt x="4" y="7"/>
                    </a:lnTo>
                    <a:lnTo>
                      <a:pt x="6" y="7"/>
                    </a:lnTo>
                    <a:lnTo>
                      <a:pt x="9" y="7"/>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68" name="Freeform 174"/>
              <p:cNvSpPr>
                <a:spLocks/>
              </p:cNvSpPr>
              <p:nvPr/>
            </p:nvSpPr>
            <p:spPr bwMode="auto">
              <a:xfrm>
                <a:off x="3773" y="1589"/>
                <a:ext cx="13" cy="7"/>
              </a:xfrm>
              <a:custGeom>
                <a:avLst/>
                <a:gdLst>
                  <a:gd name="T0" fmla="*/ 13 w 13"/>
                  <a:gd name="T1" fmla="*/ 7 h 7"/>
                  <a:gd name="T2" fmla="*/ 13 w 13"/>
                  <a:gd name="T3" fmla="*/ 5 h 7"/>
                  <a:gd name="T4" fmla="*/ 11 w 13"/>
                  <a:gd name="T5" fmla="*/ 2 h 7"/>
                  <a:gd name="T6" fmla="*/ 9 w 13"/>
                  <a:gd name="T7" fmla="*/ 2 h 7"/>
                  <a:gd name="T8" fmla="*/ 6 w 13"/>
                  <a:gd name="T9" fmla="*/ 0 h 7"/>
                  <a:gd name="T10" fmla="*/ 4 w 13"/>
                  <a:gd name="T11" fmla="*/ 2 h 7"/>
                  <a:gd name="T12" fmla="*/ 1 w 13"/>
                  <a:gd name="T13" fmla="*/ 2 h 7"/>
                  <a:gd name="T14" fmla="*/ 0 w 13"/>
                  <a:gd name="T15" fmla="*/ 5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5"/>
                    </a:lnTo>
                    <a:lnTo>
                      <a:pt x="11" y="2"/>
                    </a:lnTo>
                    <a:lnTo>
                      <a:pt x="9" y="2"/>
                    </a:lnTo>
                    <a:lnTo>
                      <a:pt x="6" y="0"/>
                    </a:lnTo>
                    <a:lnTo>
                      <a:pt x="4" y="2"/>
                    </a:lnTo>
                    <a:lnTo>
                      <a:pt x="1" y="2"/>
                    </a:lnTo>
                    <a:lnTo>
                      <a:pt x="0" y="5"/>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69" name="Rectangle 175"/>
              <p:cNvSpPr>
                <a:spLocks noChangeArrowheads="1"/>
              </p:cNvSpPr>
              <p:nvPr/>
            </p:nvSpPr>
            <p:spPr bwMode="auto">
              <a:xfrm>
                <a:off x="3773" y="1596"/>
                <a:ext cx="13" cy="14"/>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70" name="Freeform 176"/>
              <p:cNvSpPr>
                <a:spLocks/>
              </p:cNvSpPr>
              <p:nvPr/>
            </p:nvSpPr>
            <p:spPr bwMode="auto">
              <a:xfrm>
                <a:off x="3773" y="1610"/>
                <a:ext cx="13" cy="7"/>
              </a:xfrm>
              <a:custGeom>
                <a:avLst/>
                <a:gdLst>
                  <a:gd name="T0" fmla="*/ 0 w 13"/>
                  <a:gd name="T1" fmla="*/ 0 h 7"/>
                  <a:gd name="T2" fmla="*/ 0 w 13"/>
                  <a:gd name="T3" fmla="*/ 4 h 7"/>
                  <a:gd name="T4" fmla="*/ 1 w 13"/>
                  <a:gd name="T5" fmla="*/ 5 h 7"/>
                  <a:gd name="T6" fmla="*/ 4 w 13"/>
                  <a:gd name="T7" fmla="*/ 7 h 7"/>
                  <a:gd name="T8" fmla="*/ 6 w 13"/>
                  <a:gd name="T9" fmla="*/ 7 h 7"/>
                  <a:gd name="T10" fmla="*/ 9 w 13"/>
                  <a:gd name="T11" fmla="*/ 7 h 7"/>
                  <a:gd name="T12" fmla="*/ 11 w 13"/>
                  <a:gd name="T13" fmla="*/ 5 h 7"/>
                  <a:gd name="T14" fmla="*/ 13 w 13"/>
                  <a:gd name="T15" fmla="*/ 4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4"/>
                    </a:lnTo>
                    <a:lnTo>
                      <a:pt x="1" y="5"/>
                    </a:lnTo>
                    <a:lnTo>
                      <a:pt x="4" y="7"/>
                    </a:lnTo>
                    <a:lnTo>
                      <a:pt x="6" y="7"/>
                    </a:lnTo>
                    <a:lnTo>
                      <a:pt x="9" y="7"/>
                    </a:lnTo>
                    <a:lnTo>
                      <a:pt x="11" y="5"/>
                    </a:lnTo>
                    <a:lnTo>
                      <a:pt x="13" y="4"/>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71" name="Freeform 177"/>
              <p:cNvSpPr>
                <a:spLocks/>
              </p:cNvSpPr>
              <p:nvPr/>
            </p:nvSpPr>
            <p:spPr bwMode="auto">
              <a:xfrm>
                <a:off x="3773" y="1670"/>
                <a:ext cx="13" cy="9"/>
              </a:xfrm>
              <a:custGeom>
                <a:avLst/>
                <a:gdLst>
                  <a:gd name="T0" fmla="*/ 13 w 13"/>
                  <a:gd name="T1" fmla="*/ 9 h 9"/>
                  <a:gd name="T2" fmla="*/ 13 w 13"/>
                  <a:gd name="T3" fmla="*/ 5 h 9"/>
                  <a:gd name="T4" fmla="*/ 11 w 13"/>
                  <a:gd name="T5" fmla="*/ 2 h 9"/>
                  <a:gd name="T6" fmla="*/ 9 w 13"/>
                  <a:gd name="T7" fmla="*/ 2 h 9"/>
                  <a:gd name="T8" fmla="*/ 6 w 13"/>
                  <a:gd name="T9" fmla="*/ 0 h 9"/>
                  <a:gd name="T10" fmla="*/ 4 w 13"/>
                  <a:gd name="T11" fmla="*/ 2 h 9"/>
                  <a:gd name="T12" fmla="*/ 1 w 13"/>
                  <a:gd name="T13" fmla="*/ 2 h 9"/>
                  <a:gd name="T14" fmla="*/ 0 w 13"/>
                  <a:gd name="T15" fmla="*/ 5 h 9"/>
                  <a:gd name="T16" fmla="*/ 0 w 13"/>
                  <a:gd name="T17" fmla="*/ 9 h 9"/>
                  <a:gd name="T18" fmla="*/ 13 w 13"/>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3" y="9"/>
                    </a:moveTo>
                    <a:lnTo>
                      <a:pt x="13" y="5"/>
                    </a:lnTo>
                    <a:lnTo>
                      <a:pt x="11" y="2"/>
                    </a:lnTo>
                    <a:lnTo>
                      <a:pt x="9" y="2"/>
                    </a:lnTo>
                    <a:lnTo>
                      <a:pt x="6" y="0"/>
                    </a:lnTo>
                    <a:lnTo>
                      <a:pt x="4" y="2"/>
                    </a:lnTo>
                    <a:lnTo>
                      <a:pt x="1" y="2"/>
                    </a:lnTo>
                    <a:lnTo>
                      <a:pt x="0" y="5"/>
                    </a:lnTo>
                    <a:lnTo>
                      <a:pt x="0" y="9"/>
                    </a:lnTo>
                    <a:lnTo>
                      <a:pt x="13"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72" name="Rectangle 178"/>
              <p:cNvSpPr>
                <a:spLocks noChangeArrowheads="1"/>
              </p:cNvSpPr>
              <p:nvPr/>
            </p:nvSpPr>
            <p:spPr bwMode="auto">
              <a:xfrm>
                <a:off x="3773" y="1679"/>
                <a:ext cx="13" cy="12"/>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73" name="Freeform 179"/>
              <p:cNvSpPr>
                <a:spLocks/>
              </p:cNvSpPr>
              <p:nvPr/>
            </p:nvSpPr>
            <p:spPr bwMode="auto">
              <a:xfrm>
                <a:off x="3773" y="1691"/>
                <a:ext cx="13" cy="7"/>
              </a:xfrm>
              <a:custGeom>
                <a:avLst/>
                <a:gdLst>
                  <a:gd name="T0" fmla="*/ 0 w 13"/>
                  <a:gd name="T1" fmla="*/ 0 h 7"/>
                  <a:gd name="T2" fmla="*/ 0 w 13"/>
                  <a:gd name="T3" fmla="*/ 4 h 7"/>
                  <a:gd name="T4" fmla="*/ 1 w 13"/>
                  <a:gd name="T5" fmla="*/ 5 h 7"/>
                  <a:gd name="T6" fmla="*/ 4 w 13"/>
                  <a:gd name="T7" fmla="*/ 7 h 7"/>
                  <a:gd name="T8" fmla="*/ 6 w 13"/>
                  <a:gd name="T9" fmla="*/ 7 h 7"/>
                  <a:gd name="T10" fmla="*/ 9 w 13"/>
                  <a:gd name="T11" fmla="*/ 7 h 7"/>
                  <a:gd name="T12" fmla="*/ 11 w 13"/>
                  <a:gd name="T13" fmla="*/ 5 h 7"/>
                  <a:gd name="T14" fmla="*/ 13 w 13"/>
                  <a:gd name="T15" fmla="*/ 4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4"/>
                    </a:lnTo>
                    <a:lnTo>
                      <a:pt x="1" y="5"/>
                    </a:lnTo>
                    <a:lnTo>
                      <a:pt x="4" y="7"/>
                    </a:lnTo>
                    <a:lnTo>
                      <a:pt x="6" y="7"/>
                    </a:lnTo>
                    <a:lnTo>
                      <a:pt x="9" y="7"/>
                    </a:lnTo>
                    <a:lnTo>
                      <a:pt x="11" y="5"/>
                    </a:lnTo>
                    <a:lnTo>
                      <a:pt x="13" y="4"/>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74" name="Freeform 180"/>
              <p:cNvSpPr>
                <a:spLocks/>
              </p:cNvSpPr>
              <p:nvPr/>
            </p:nvSpPr>
            <p:spPr bwMode="auto">
              <a:xfrm>
                <a:off x="3773" y="1752"/>
                <a:ext cx="13" cy="8"/>
              </a:xfrm>
              <a:custGeom>
                <a:avLst/>
                <a:gdLst>
                  <a:gd name="T0" fmla="*/ 13 w 13"/>
                  <a:gd name="T1" fmla="*/ 8 h 8"/>
                  <a:gd name="T2" fmla="*/ 13 w 13"/>
                  <a:gd name="T3" fmla="*/ 4 h 8"/>
                  <a:gd name="T4" fmla="*/ 11 w 13"/>
                  <a:gd name="T5" fmla="*/ 1 h 8"/>
                  <a:gd name="T6" fmla="*/ 9 w 13"/>
                  <a:gd name="T7" fmla="*/ 1 h 8"/>
                  <a:gd name="T8" fmla="*/ 6 w 13"/>
                  <a:gd name="T9" fmla="*/ 0 h 8"/>
                  <a:gd name="T10" fmla="*/ 4 w 13"/>
                  <a:gd name="T11" fmla="*/ 1 h 8"/>
                  <a:gd name="T12" fmla="*/ 1 w 13"/>
                  <a:gd name="T13" fmla="*/ 1 h 8"/>
                  <a:gd name="T14" fmla="*/ 0 w 13"/>
                  <a:gd name="T15" fmla="*/ 4 h 8"/>
                  <a:gd name="T16" fmla="*/ 0 w 13"/>
                  <a:gd name="T17" fmla="*/ 8 h 8"/>
                  <a:gd name="T18" fmla="*/ 13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8"/>
                    </a:moveTo>
                    <a:lnTo>
                      <a:pt x="13" y="4"/>
                    </a:lnTo>
                    <a:lnTo>
                      <a:pt x="11" y="1"/>
                    </a:lnTo>
                    <a:lnTo>
                      <a:pt x="9" y="1"/>
                    </a:lnTo>
                    <a:lnTo>
                      <a:pt x="6" y="0"/>
                    </a:lnTo>
                    <a:lnTo>
                      <a:pt x="4" y="1"/>
                    </a:lnTo>
                    <a:lnTo>
                      <a:pt x="1" y="1"/>
                    </a:lnTo>
                    <a:lnTo>
                      <a:pt x="0" y="4"/>
                    </a:lnTo>
                    <a:lnTo>
                      <a:pt x="0" y="8"/>
                    </a:lnTo>
                    <a:lnTo>
                      <a:pt x="13" y="8"/>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75" name="Rectangle 181"/>
              <p:cNvSpPr>
                <a:spLocks noChangeArrowheads="1"/>
              </p:cNvSpPr>
              <p:nvPr/>
            </p:nvSpPr>
            <p:spPr bwMode="auto">
              <a:xfrm>
                <a:off x="3773" y="1760"/>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76" name="Freeform 182"/>
              <p:cNvSpPr>
                <a:spLocks/>
              </p:cNvSpPr>
              <p:nvPr/>
            </p:nvSpPr>
            <p:spPr bwMode="auto">
              <a:xfrm>
                <a:off x="3773" y="1773"/>
                <a:ext cx="13" cy="6"/>
              </a:xfrm>
              <a:custGeom>
                <a:avLst/>
                <a:gdLst>
                  <a:gd name="T0" fmla="*/ 0 w 13"/>
                  <a:gd name="T1" fmla="*/ 0 h 6"/>
                  <a:gd name="T2" fmla="*/ 0 w 13"/>
                  <a:gd name="T3" fmla="*/ 3 h 6"/>
                  <a:gd name="T4" fmla="*/ 1 w 13"/>
                  <a:gd name="T5" fmla="*/ 5 h 6"/>
                  <a:gd name="T6" fmla="*/ 4 w 13"/>
                  <a:gd name="T7" fmla="*/ 6 h 6"/>
                  <a:gd name="T8" fmla="*/ 6 w 13"/>
                  <a:gd name="T9" fmla="*/ 6 h 6"/>
                  <a:gd name="T10" fmla="*/ 9 w 13"/>
                  <a:gd name="T11" fmla="*/ 6 h 6"/>
                  <a:gd name="T12" fmla="*/ 11 w 13"/>
                  <a:gd name="T13" fmla="*/ 5 h 6"/>
                  <a:gd name="T14" fmla="*/ 13 w 13"/>
                  <a:gd name="T15" fmla="*/ 3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3"/>
                    </a:lnTo>
                    <a:lnTo>
                      <a:pt x="1" y="5"/>
                    </a:lnTo>
                    <a:lnTo>
                      <a:pt x="4" y="6"/>
                    </a:lnTo>
                    <a:lnTo>
                      <a:pt x="6" y="6"/>
                    </a:lnTo>
                    <a:lnTo>
                      <a:pt x="9" y="6"/>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77" name="Freeform 183"/>
              <p:cNvSpPr>
                <a:spLocks/>
              </p:cNvSpPr>
              <p:nvPr/>
            </p:nvSpPr>
            <p:spPr bwMode="auto">
              <a:xfrm>
                <a:off x="3773" y="1833"/>
                <a:ext cx="13" cy="8"/>
              </a:xfrm>
              <a:custGeom>
                <a:avLst/>
                <a:gdLst>
                  <a:gd name="T0" fmla="*/ 13 w 13"/>
                  <a:gd name="T1" fmla="*/ 8 h 8"/>
                  <a:gd name="T2" fmla="*/ 13 w 13"/>
                  <a:gd name="T3" fmla="*/ 5 h 8"/>
                  <a:gd name="T4" fmla="*/ 11 w 13"/>
                  <a:gd name="T5" fmla="*/ 1 h 8"/>
                  <a:gd name="T6" fmla="*/ 9 w 13"/>
                  <a:gd name="T7" fmla="*/ 1 h 8"/>
                  <a:gd name="T8" fmla="*/ 6 w 13"/>
                  <a:gd name="T9" fmla="*/ 0 h 8"/>
                  <a:gd name="T10" fmla="*/ 4 w 13"/>
                  <a:gd name="T11" fmla="*/ 1 h 8"/>
                  <a:gd name="T12" fmla="*/ 1 w 13"/>
                  <a:gd name="T13" fmla="*/ 1 h 8"/>
                  <a:gd name="T14" fmla="*/ 0 w 13"/>
                  <a:gd name="T15" fmla="*/ 5 h 8"/>
                  <a:gd name="T16" fmla="*/ 0 w 13"/>
                  <a:gd name="T17" fmla="*/ 8 h 8"/>
                  <a:gd name="T18" fmla="*/ 13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8"/>
                    </a:moveTo>
                    <a:lnTo>
                      <a:pt x="13" y="5"/>
                    </a:lnTo>
                    <a:lnTo>
                      <a:pt x="11" y="1"/>
                    </a:lnTo>
                    <a:lnTo>
                      <a:pt x="9" y="1"/>
                    </a:lnTo>
                    <a:lnTo>
                      <a:pt x="6" y="0"/>
                    </a:lnTo>
                    <a:lnTo>
                      <a:pt x="4" y="1"/>
                    </a:lnTo>
                    <a:lnTo>
                      <a:pt x="1" y="1"/>
                    </a:lnTo>
                    <a:lnTo>
                      <a:pt x="0" y="5"/>
                    </a:lnTo>
                    <a:lnTo>
                      <a:pt x="0" y="8"/>
                    </a:lnTo>
                    <a:lnTo>
                      <a:pt x="13" y="8"/>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78" name="Rectangle 184"/>
              <p:cNvSpPr>
                <a:spLocks noChangeArrowheads="1"/>
              </p:cNvSpPr>
              <p:nvPr/>
            </p:nvSpPr>
            <p:spPr bwMode="auto">
              <a:xfrm>
                <a:off x="3773" y="1841"/>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79" name="Freeform 185"/>
              <p:cNvSpPr>
                <a:spLocks/>
              </p:cNvSpPr>
              <p:nvPr/>
            </p:nvSpPr>
            <p:spPr bwMode="auto">
              <a:xfrm>
                <a:off x="3773" y="1854"/>
                <a:ext cx="13" cy="6"/>
              </a:xfrm>
              <a:custGeom>
                <a:avLst/>
                <a:gdLst>
                  <a:gd name="T0" fmla="*/ 0 w 13"/>
                  <a:gd name="T1" fmla="*/ 0 h 6"/>
                  <a:gd name="T2" fmla="*/ 0 w 13"/>
                  <a:gd name="T3" fmla="*/ 3 h 6"/>
                  <a:gd name="T4" fmla="*/ 1 w 13"/>
                  <a:gd name="T5" fmla="*/ 5 h 6"/>
                  <a:gd name="T6" fmla="*/ 4 w 13"/>
                  <a:gd name="T7" fmla="*/ 6 h 6"/>
                  <a:gd name="T8" fmla="*/ 6 w 13"/>
                  <a:gd name="T9" fmla="*/ 6 h 6"/>
                  <a:gd name="T10" fmla="*/ 9 w 13"/>
                  <a:gd name="T11" fmla="*/ 6 h 6"/>
                  <a:gd name="T12" fmla="*/ 11 w 13"/>
                  <a:gd name="T13" fmla="*/ 5 h 6"/>
                  <a:gd name="T14" fmla="*/ 13 w 13"/>
                  <a:gd name="T15" fmla="*/ 3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3"/>
                    </a:lnTo>
                    <a:lnTo>
                      <a:pt x="1" y="5"/>
                    </a:lnTo>
                    <a:lnTo>
                      <a:pt x="4" y="6"/>
                    </a:lnTo>
                    <a:lnTo>
                      <a:pt x="6" y="6"/>
                    </a:lnTo>
                    <a:lnTo>
                      <a:pt x="9" y="6"/>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80" name="Freeform 186"/>
              <p:cNvSpPr>
                <a:spLocks/>
              </p:cNvSpPr>
              <p:nvPr/>
            </p:nvSpPr>
            <p:spPr bwMode="auto">
              <a:xfrm>
                <a:off x="3773" y="1914"/>
                <a:ext cx="13" cy="8"/>
              </a:xfrm>
              <a:custGeom>
                <a:avLst/>
                <a:gdLst>
                  <a:gd name="T0" fmla="*/ 13 w 13"/>
                  <a:gd name="T1" fmla="*/ 8 h 8"/>
                  <a:gd name="T2" fmla="*/ 13 w 13"/>
                  <a:gd name="T3" fmla="*/ 5 h 8"/>
                  <a:gd name="T4" fmla="*/ 11 w 13"/>
                  <a:gd name="T5" fmla="*/ 2 h 8"/>
                  <a:gd name="T6" fmla="*/ 9 w 13"/>
                  <a:gd name="T7" fmla="*/ 2 h 8"/>
                  <a:gd name="T8" fmla="*/ 6 w 13"/>
                  <a:gd name="T9" fmla="*/ 0 h 8"/>
                  <a:gd name="T10" fmla="*/ 4 w 13"/>
                  <a:gd name="T11" fmla="*/ 2 h 8"/>
                  <a:gd name="T12" fmla="*/ 1 w 13"/>
                  <a:gd name="T13" fmla="*/ 2 h 8"/>
                  <a:gd name="T14" fmla="*/ 0 w 13"/>
                  <a:gd name="T15" fmla="*/ 5 h 8"/>
                  <a:gd name="T16" fmla="*/ 0 w 13"/>
                  <a:gd name="T17" fmla="*/ 8 h 8"/>
                  <a:gd name="T18" fmla="*/ 13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8"/>
                    </a:moveTo>
                    <a:lnTo>
                      <a:pt x="13" y="5"/>
                    </a:lnTo>
                    <a:lnTo>
                      <a:pt x="11" y="2"/>
                    </a:lnTo>
                    <a:lnTo>
                      <a:pt x="9" y="2"/>
                    </a:lnTo>
                    <a:lnTo>
                      <a:pt x="6" y="0"/>
                    </a:lnTo>
                    <a:lnTo>
                      <a:pt x="4" y="2"/>
                    </a:lnTo>
                    <a:lnTo>
                      <a:pt x="1" y="2"/>
                    </a:lnTo>
                    <a:lnTo>
                      <a:pt x="0" y="5"/>
                    </a:lnTo>
                    <a:lnTo>
                      <a:pt x="0" y="8"/>
                    </a:lnTo>
                    <a:lnTo>
                      <a:pt x="13" y="8"/>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81" name="Rectangle 187"/>
              <p:cNvSpPr>
                <a:spLocks noChangeArrowheads="1"/>
              </p:cNvSpPr>
              <p:nvPr/>
            </p:nvSpPr>
            <p:spPr bwMode="auto">
              <a:xfrm>
                <a:off x="3773" y="1922"/>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82" name="Freeform 188"/>
              <p:cNvSpPr>
                <a:spLocks/>
              </p:cNvSpPr>
              <p:nvPr/>
            </p:nvSpPr>
            <p:spPr bwMode="auto">
              <a:xfrm>
                <a:off x="3773" y="1935"/>
                <a:ext cx="13" cy="7"/>
              </a:xfrm>
              <a:custGeom>
                <a:avLst/>
                <a:gdLst>
                  <a:gd name="T0" fmla="*/ 0 w 13"/>
                  <a:gd name="T1" fmla="*/ 0 h 7"/>
                  <a:gd name="T2" fmla="*/ 0 w 13"/>
                  <a:gd name="T3" fmla="*/ 3 h 7"/>
                  <a:gd name="T4" fmla="*/ 1 w 13"/>
                  <a:gd name="T5" fmla="*/ 5 h 7"/>
                  <a:gd name="T6" fmla="*/ 4 w 13"/>
                  <a:gd name="T7" fmla="*/ 7 h 7"/>
                  <a:gd name="T8" fmla="*/ 6 w 13"/>
                  <a:gd name="T9" fmla="*/ 7 h 7"/>
                  <a:gd name="T10" fmla="*/ 9 w 13"/>
                  <a:gd name="T11" fmla="*/ 7 h 7"/>
                  <a:gd name="T12" fmla="*/ 11 w 13"/>
                  <a:gd name="T13" fmla="*/ 5 h 7"/>
                  <a:gd name="T14" fmla="*/ 13 w 13"/>
                  <a:gd name="T15" fmla="*/ 3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3"/>
                    </a:lnTo>
                    <a:lnTo>
                      <a:pt x="1" y="5"/>
                    </a:lnTo>
                    <a:lnTo>
                      <a:pt x="4" y="7"/>
                    </a:lnTo>
                    <a:lnTo>
                      <a:pt x="6" y="7"/>
                    </a:lnTo>
                    <a:lnTo>
                      <a:pt x="9" y="7"/>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83" name="Freeform 189"/>
              <p:cNvSpPr>
                <a:spLocks/>
              </p:cNvSpPr>
              <p:nvPr/>
            </p:nvSpPr>
            <p:spPr bwMode="auto">
              <a:xfrm>
                <a:off x="3773" y="1995"/>
                <a:ext cx="13" cy="8"/>
              </a:xfrm>
              <a:custGeom>
                <a:avLst/>
                <a:gdLst>
                  <a:gd name="T0" fmla="*/ 13 w 13"/>
                  <a:gd name="T1" fmla="*/ 8 h 8"/>
                  <a:gd name="T2" fmla="*/ 13 w 13"/>
                  <a:gd name="T3" fmla="*/ 5 h 8"/>
                  <a:gd name="T4" fmla="*/ 11 w 13"/>
                  <a:gd name="T5" fmla="*/ 3 h 8"/>
                  <a:gd name="T6" fmla="*/ 9 w 13"/>
                  <a:gd name="T7" fmla="*/ 2 h 8"/>
                  <a:gd name="T8" fmla="*/ 6 w 13"/>
                  <a:gd name="T9" fmla="*/ 0 h 8"/>
                  <a:gd name="T10" fmla="*/ 4 w 13"/>
                  <a:gd name="T11" fmla="*/ 2 h 8"/>
                  <a:gd name="T12" fmla="*/ 1 w 13"/>
                  <a:gd name="T13" fmla="*/ 3 h 8"/>
                  <a:gd name="T14" fmla="*/ 0 w 13"/>
                  <a:gd name="T15" fmla="*/ 5 h 8"/>
                  <a:gd name="T16" fmla="*/ 0 w 13"/>
                  <a:gd name="T17" fmla="*/ 8 h 8"/>
                  <a:gd name="T18" fmla="*/ 13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8"/>
                    </a:moveTo>
                    <a:lnTo>
                      <a:pt x="13" y="5"/>
                    </a:lnTo>
                    <a:lnTo>
                      <a:pt x="11" y="3"/>
                    </a:lnTo>
                    <a:lnTo>
                      <a:pt x="9" y="2"/>
                    </a:lnTo>
                    <a:lnTo>
                      <a:pt x="6" y="0"/>
                    </a:lnTo>
                    <a:lnTo>
                      <a:pt x="4" y="2"/>
                    </a:lnTo>
                    <a:lnTo>
                      <a:pt x="1" y="3"/>
                    </a:lnTo>
                    <a:lnTo>
                      <a:pt x="0" y="5"/>
                    </a:lnTo>
                    <a:lnTo>
                      <a:pt x="0" y="8"/>
                    </a:lnTo>
                    <a:lnTo>
                      <a:pt x="13" y="8"/>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84" name="Rectangle 190"/>
              <p:cNvSpPr>
                <a:spLocks noChangeArrowheads="1"/>
              </p:cNvSpPr>
              <p:nvPr/>
            </p:nvSpPr>
            <p:spPr bwMode="auto">
              <a:xfrm>
                <a:off x="3773" y="2003"/>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85" name="Freeform 191"/>
              <p:cNvSpPr>
                <a:spLocks/>
              </p:cNvSpPr>
              <p:nvPr/>
            </p:nvSpPr>
            <p:spPr bwMode="auto">
              <a:xfrm>
                <a:off x="3773" y="2016"/>
                <a:ext cx="13" cy="7"/>
              </a:xfrm>
              <a:custGeom>
                <a:avLst/>
                <a:gdLst>
                  <a:gd name="T0" fmla="*/ 0 w 13"/>
                  <a:gd name="T1" fmla="*/ 0 h 7"/>
                  <a:gd name="T2" fmla="*/ 0 w 13"/>
                  <a:gd name="T3" fmla="*/ 4 h 7"/>
                  <a:gd name="T4" fmla="*/ 1 w 13"/>
                  <a:gd name="T5" fmla="*/ 5 h 7"/>
                  <a:gd name="T6" fmla="*/ 4 w 13"/>
                  <a:gd name="T7" fmla="*/ 7 h 7"/>
                  <a:gd name="T8" fmla="*/ 6 w 13"/>
                  <a:gd name="T9" fmla="*/ 7 h 7"/>
                  <a:gd name="T10" fmla="*/ 9 w 13"/>
                  <a:gd name="T11" fmla="*/ 7 h 7"/>
                  <a:gd name="T12" fmla="*/ 11 w 13"/>
                  <a:gd name="T13" fmla="*/ 5 h 7"/>
                  <a:gd name="T14" fmla="*/ 13 w 13"/>
                  <a:gd name="T15" fmla="*/ 4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4"/>
                    </a:lnTo>
                    <a:lnTo>
                      <a:pt x="1" y="5"/>
                    </a:lnTo>
                    <a:lnTo>
                      <a:pt x="4" y="7"/>
                    </a:lnTo>
                    <a:lnTo>
                      <a:pt x="6" y="7"/>
                    </a:lnTo>
                    <a:lnTo>
                      <a:pt x="9" y="7"/>
                    </a:lnTo>
                    <a:lnTo>
                      <a:pt x="11" y="5"/>
                    </a:lnTo>
                    <a:lnTo>
                      <a:pt x="13" y="4"/>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86" name="Freeform 192"/>
              <p:cNvSpPr>
                <a:spLocks/>
              </p:cNvSpPr>
              <p:nvPr/>
            </p:nvSpPr>
            <p:spPr bwMode="auto">
              <a:xfrm>
                <a:off x="3773" y="2078"/>
                <a:ext cx="13" cy="7"/>
              </a:xfrm>
              <a:custGeom>
                <a:avLst/>
                <a:gdLst>
                  <a:gd name="T0" fmla="*/ 13 w 13"/>
                  <a:gd name="T1" fmla="*/ 7 h 7"/>
                  <a:gd name="T2" fmla="*/ 13 w 13"/>
                  <a:gd name="T3" fmla="*/ 3 h 7"/>
                  <a:gd name="T4" fmla="*/ 11 w 13"/>
                  <a:gd name="T5" fmla="*/ 2 h 7"/>
                  <a:gd name="T6" fmla="*/ 9 w 13"/>
                  <a:gd name="T7" fmla="*/ 0 h 7"/>
                  <a:gd name="T8" fmla="*/ 6 w 13"/>
                  <a:gd name="T9" fmla="*/ 0 h 7"/>
                  <a:gd name="T10" fmla="*/ 4 w 13"/>
                  <a:gd name="T11" fmla="*/ 0 h 7"/>
                  <a:gd name="T12" fmla="*/ 1 w 13"/>
                  <a:gd name="T13" fmla="*/ 2 h 7"/>
                  <a:gd name="T14" fmla="*/ 0 w 13"/>
                  <a:gd name="T15" fmla="*/ 3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3"/>
                    </a:lnTo>
                    <a:lnTo>
                      <a:pt x="11" y="2"/>
                    </a:lnTo>
                    <a:lnTo>
                      <a:pt x="9" y="0"/>
                    </a:lnTo>
                    <a:lnTo>
                      <a:pt x="6" y="0"/>
                    </a:lnTo>
                    <a:lnTo>
                      <a:pt x="4" y="0"/>
                    </a:lnTo>
                    <a:lnTo>
                      <a:pt x="1" y="2"/>
                    </a:lnTo>
                    <a:lnTo>
                      <a:pt x="0" y="3"/>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87" name="Rectangle 193"/>
              <p:cNvSpPr>
                <a:spLocks noChangeArrowheads="1"/>
              </p:cNvSpPr>
              <p:nvPr/>
            </p:nvSpPr>
            <p:spPr bwMode="auto">
              <a:xfrm>
                <a:off x="3773" y="208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88" name="Freeform 194"/>
              <p:cNvSpPr>
                <a:spLocks/>
              </p:cNvSpPr>
              <p:nvPr/>
            </p:nvSpPr>
            <p:spPr bwMode="auto">
              <a:xfrm>
                <a:off x="3773" y="2098"/>
                <a:ext cx="13" cy="6"/>
              </a:xfrm>
              <a:custGeom>
                <a:avLst/>
                <a:gdLst>
                  <a:gd name="T0" fmla="*/ 0 w 13"/>
                  <a:gd name="T1" fmla="*/ 0 h 6"/>
                  <a:gd name="T2" fmla="*/ 0 w 13"/>
                  <a:gd name="T3" fmla="*/ 3 h 6"/>
                  <a:gd name="T4" fmla="*/ 1 w 13"/>
                  <a:gd name="T5" fmla="*/ 4 h 6"/>
                  <a:gd name="T6" fmla="*/ 4 w 13"/>
                  <a:gd name="T7" fmla="*/ 6 h 6"/>
                  <a:gd name="T8" fmla="*/ 6 w 13"/>
                  <a:gd name="T9" fmla="*/ 6 h 6"/>
                  <a:gd name="T10" fmla="*/ 9 w 13"/>
                  <a:gd name="T11" fmla="*/ 6 h 6"/>
                  <a:gd name="T12" fmla="*/ 11 w 13"/>
                  <a:gd name="T13" fmla="*/ 4 h 6"/>
                  <a:gd name="T14" fmla="*/ 13 w 13"/>
                  <a:gd name="T15" fmla="*/ 3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3"/>
                    </a:lnTo>
                    <a:lnTo>
                      <a:pt x="1" y="4"/>
                    </a:lnTo>
                    <a:lnTo>
                      <a:pt x="4" y="6"/>
                    </a:lnTo>
                    <a:lnTo>
                      <a:pt x="6" y="6"/>
                    </a:lnTo>
                    <a:lnTo>
                      <a:pt x="9" y="6"/>
                    </a:lnTo>
                    <a:lnTo>
                      <a:pt x="11" y="4"/>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89" name="Freeform 195"/>
              <p:cNvSpPr>
                <a:spLocks/>
              </p:cNvSpPr>
              <p:nvPr/>
            </p:nvSpPr>
            <p:spPr bwMode="auto">
              <a:xfrm>
                <a:off x="3773" y="2159"/>
                <a:ext cx="13" cy="7"/>
              </a:xfrm>
              <a:custGeom>
                <a:avLst/>
                <a:gdLst>
                  <a:gd name="T0" fmla="*/ 13 w 13"/>
                  <a:gd name="T1" fmla="*/ 7 h 7"/>
                  <a:gd name="T2" fmla="*/ 13 w 13"/>
                  <a:gd name="T3" fmla="*/ 4 h 7"/>
                  <a:gd name="T4" fmla="*/ 11 w 13"/>
                  <a:gd name="T5" fmla="*/ 2 h 7"/>
                  <a:gd name="T6" fmla="*/ 9 w 13"/>
                  <a:gd name="T7" fmla="*/ 0 h 7"/>
                  <a:gd name="T8" fmla="*/ 6 w 13"/>
                  <a:gd name="T9" fmla="*/ 0 h 7"/>
                  <a:gd name="T10" fmla="*/ 4 w 13"/>
                  <a:gd name="T11" fmla="*/ 0 h 7"/>
                  <a:gd name="T12" fmla="*/ 1 w 13"/>
                  <a:gd name="T13" fmla="*/ 2 h 7"/>
                  <a:gd name="T14" fmla="*/ 0 w 13"/>
                  <a:gd name="T15" fmla="*/ 4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4"/>
                    </a:lnTo>
                    <a:lnTo>
                      <a:pt x="11" y="2"/>
                    </a:lnTo>
                    <a:lnTo>
                      <a:pt x="9" y="0"/>
                    </a:lnTo>
                    <a:lnTo>
                      <a:pt x="6" y="0"/>
                    </a:lnTo>
                    <a:lnTo>
                      <a:pt x="4" y="0"/>
                    </a:lnTo>
                    <a:lnTo>
                      <a:pt x="1" y="2"/>
                    </a:lnTo>
                    <a:lnTo>
                      <a:pt x="0" y="4"/>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90" name="Rectangle 196"/>
              <p:cNvSpPr>
                <a:spLocks noChangeArrowheads="1"/>
              </p:cNvSpPr>
              <p:nvPr/>
            </p:nvSpPr>
            <p:spPr bwMode="auto">
              <a:xfrm>
                <a:off x="3773" y="2166"/>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91" name="Freeform 197"/>
              <p:cNvSpPr>
                <a:spLocks/>
              </p:cNvSpPr>
              <p:nvPr/>
            </p:nvSpPr>
            <p:spPr bwMode="auto">
              <a:xfrm>
                <a:off x="3773" y="2179"/>
                <a:ext cx="13" cy="6"/>
              </a:xfrm>
              <a:custGeom>
                <a:avLst/>
                <a:gdLst>
                  <a:gd name="T0" fmla="*/ 0 w 13"/>
                  <a:gd name="T1" fmla="*/ 0 h 6"/>
                  <a:gd name="T2" fmla="*/ 0 w 13"/>
                  <a:gd name="T3" fmla="*/ 3 h 6"/>
                  <a:gd name="T4" fmla="*/ 1 w 13"/>
                  <a:gd name="T5" fmla="*/ 5 h 6"/>
                  <a:gd name="T6" fmla="*/ 4 w 13"/>
                  <a:gd name="T7" fmla="*/ 6 h 6"/>
                  <a:gd name="T8" fmla="*/ 6 w 13"/>
                  <a:gd name="T9" fmla="*/ 6 h 6"/>
                  <a:gd name="T10" fmla="*/ 9 w 13"/>
                  <a:gd name="T11" fmla="*/ 6 h 6"/>
                  <a:gd name="T12" fmla="*/ 11 w 13"/>
                  <a:gd name="T13" fmla="*/ 5 h 6"/>
                  <a:gd name="T14" fmla="*/ 13 w 13"/>
                  <a:gd name="T15" fmla="*/ 3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3"/>
                    </a:lnTo>
                    <a:lnTo>
                      <a:pt x="1" y="5"/>
                    </a:lnTo>
                    <a:lnTo>
                      <a:pt x="4" y="6"/>
                    </a:lnTo>
                    <a:lnTo>
                      <a:pt x="6" y="6"/>
                    </a:lnTo>
                    <a:lnTo>
                      <a:pt x="9" y="6"/>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92" name="Freeform 198"/>
              <p:cNvSpPr>
                <a:spLocks/>
              </p:cNvSpPr>
              <p:nvPr/>
            </p:nvSpPr>
            <p:spPr bwMode="auto">
              <a:xfrm>
                <a:off x="3773" y="2241"/>
                <a:ext cx="13" cy="6"/>
              </a:xfrm>
              <a:custGeom>
                <a:avLst/>
                <a:gdLst>
                  <a:gd name="T0" fmla="*/ 13 w 13"/>
                  <a:gd name="T1" fmla="*/ 6 h 6"/>
                  <a:gd name="T2" fmla="*/ 13 w 13"/>
                  <a:gd name="T3" fmla="*/ 3 h 6"/>
                  <a:gd name="T4" fmla="*/ 11 w 13"/>
                  <a:gd name="T5" fmla="*/ 1 h 6"/>
                  <a:gd name="T6" fmla="*/ 9 w 13"/>
                  <a:gd name="T7" fmla="*/ 0 h 6"/>
                  <a:gd name="T8" fmla="*/ 6 w 13"/>
                  <a:gd name="T9" fmla="*/ 0 h 6"/>
                  <a:gd name="T10" fmla="*/ 4 w 13"/>
                  <a:gd name="T11" fmla="*/ 0 h 6"/>
                  <a:gd name="T12" fmla="*/ 1 w 13"/>
                  <a:gd name="T13" fmla="*/ 1 h 6"/>
                  <a:gd name="T14" fmla="*/ 0 w 13"/>
                  <a:gd name="T15" fmla="*/ 3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3"/>
                    </a:lnTo>
                    <a:lnTo>
                      <a:pt x="11" y="1"/>
                    </a:lnTo>
                    <a:lnTo>
                      <a:pt x="9" y="0"/>
                    </a:lnTo>
                    <a:lnTo>
                      <a:pt x="6" y="0"/>
                    </a:lnTo>
                    <a:lnTo>
                      <a:pt x="4" y="0"/>
                    </a:lnTo>
                    <a:lnTo>
                      <a:pt x="1" y="1"/>
                    </a:lnTo>
                    <a:lnTo>
                      <a:pt x="0" y="3"/>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93" name="Rectangle 199"/>
              <p:cNvSpPr>
                <a:spLocks noChangeArrowheads="1"/>
              </p:cNvSpPr>
              <p:nvPr/>
            </p:nvSpPr>
            <p:spPr bwMode="auto">
              <a:xfrm>
                <a:off x="3773" y="2247"/>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94" name="Freeform 200"/>
              <p:cNvSpPr>
                <a:spLocks/>
              </p:cNvSpPr>
              <p:nvPr/>
            </p:nvSpPr>
            <p:spPr bwMode="auto">
              <a:xfrm>
                <a:off x="3773" y="2260"/>
                <a:ext cx="13" cy="6"/>
              </a:xfrm>
              <a:custGeom>
                <a:avLst/>
                <a:gdLst>
                  <a:gd name="T0" fmla="*/ 0 w 13"/>
                  <a:gd name="T1" fmla="*/ 0 h 6"/>
                  <a:gd name="T2" fmla="*/ 0 w 13"/>
                  <a:gd name="T3" fmla="*/ 3 h 6"/>
                  <a:gd name="T4" fmla="*/ 1 w 13"/>
                  <a:gd name="T5" fmla="*/ 5 h 6"/>
                  <a:gd name="T6" fmla="*/ 4 w 13"/>
                  <a:gd name="T7" fmla="*/ 6 h 6"/>
                  <a:gd name="T8" fmla="*/ 6 w 13"/>
                  <a:gd name="T9" fmla="*/ 6 h 6"/>
                  <a:gd name="T10" fmla="*/ 9 w 13"/>
                  <a:gd name="T11" fmla="*/ 6 h 6"/>
                  <a:gd name="T12" fmla="*/ 11 w 13"/>
                  <a:gd name="T13" fmla="*/ 5 h 6"/>
                  <a:gd name="T14" fmla="*/ 13 w 13"/>
                  <a:gd name="T15" fmla="*/ 3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3"/>
                    </a:lnTo>
                    <a:lnTo>
                      <a:pt x="1" y="5"/>
                    </a:lnTo>
                    <a:lnTo>
                      <a:pt x="4" y="6"/>
                    </a:lnTo>
                    <a:lnTo>
                      <a:pt x="6" y="6"/>
                    </a:lnTo>
                    <a:lnTo>
                      <a:pt x="9" y="6"/>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95" name="Freeform 201"/>
              <p:cNvSpPr>
                <a:spLocks/>
              </p:cNvSpPr>
              <p:nvPr/>
            </p:nvSpPr>
            <p:spPr bwMode="auto">
              <a:xfrm>
                <a:off x="3773" y="2322"/>
                <a:ext cx="13" cy="6"/>
              </a:xfrm>
              <a:custGeom>
                <a:avLst/>
                <a:gdLst>
                  <a:gd name="T0" fmla="*/ 13 w 13"/>
                  <a:gd name="T1" fmla="*/ 6 h 6"/>
                  <a:gd name="T2" fmla="*/ 13 w 13"/>
                  <a:gd name="T3" fmla="*/ 3 h 6"/>
                  <a:gd name="T4" fmla="*/ 11 w 13"/>
                  <a:gd name="T5" fmla="*/ 1 h 6"/>
                  <a:gd name="T6" fmla="*/ 9 w 13"/>
                  <a:gd name="T7" fmla="*/ 0 h 6"/>
                  <a:gd name="T8" fmla="*/ 6 w 13"/>
                  <a:gd name="T9" fmla="*/ 0 h 6"/>
                  <a:gd name="T10" fmla="*/ 4 w 13"/>
                  <a:gd name="T11" fmla="*/ 0 h 6"/>
                  <a:gd name="T12" fmla="*/ 1 w 13"/>
                  <a:gd name="T13" fmla="*/ 1 h 6"/>
                  <a:gd name="T14" fmla="*/ 0 w 13"/>
                  <a:gd name="T15" fmla="*/ 3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3"/>
                    </a:lnTo>
                    <a:lnTo>
                      <a:pt x="11" y="1"/>
                    </a:lnTo>
                    <a:lnTo>
                      <a:pt x="9" y="0"/>
                    </a:lnTo>
                    <a:lnTo>
                      <a:pt x="6" y="0"/>
                    </a:lnTo>
                    <a:lnTo>
                      <a:pt x="4" y="0"/>
                    </a:lnTo>
                    <a:lnTo>
                      <a:pt x="1" y="1"/>
                    </a:lnTo>
                    <a:lnTo>
                      <a:pt x="0" y="3"/>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96" name="Rectangle 202"/>
              <p:cNvSpPr>
                <a:spLocks noChangeArrowheads="1"/>
              </p:cNvSpPr>
              <p:nvPr/>
            </p:nvSpPr>
            <p:spPr bwMode="auto">
              <a:xfrm>
                <a:off x="3773" y="2328"/>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97" name="Freeform 203"/>
              <p:cNvSpPr>
                <a:spLocks/>
              </p:cNvSpPr>
              <p:nvPr/>
            </p:nvSpPr>
            <p:spPr bwMode="auto">
              <a:xfrm>
                <a:off x="3773" y="2341"/>
                <a:ext cx="13" cy="7"/>
              </a:xfrm>
              <a:custGeom>
                <a:avLst/>
                <a:gdLst>
                  <a:gd name="T0" fmla="*/ 0 w 13"/>
                  <a:gd name="T1" fmla="*/ 0 h 7"/>
                  <a:gd name="T2" fmla="*/ 0 w 13"/>
                  <a:gd name="T3" fmla="*/ 3 h 7"/>
                  <a:gd name="T4" fmla="*/ 1 w 13"/>
                  <a:gd name="T5" fmla="*/ 5 h 7"/>
                  <a:gd name="T6" fmla="*/ 4 w 13"/>
                  <a:gd name="T7" fmla="*/ 7 h 7"/>
                  <a:gd name="T8" fmla="*/ 6 w 13"/>
                  <a:gd name="T9" fmla="*/ 7 h 7"/>
                  <a:gd name="T10" fmla="*/ 9 w 13"/>
                  <a:gd name="T11" fmla="*/ 7 h 7"/>
                  <a:gd name="T12" fmla="*/ 11 w 13"/>
                  <a:gd name="T13" fmla="*/ 5 h 7"/>
                  <a:gd name="T14" fmla="*/ 13 w 13"/>
                  <a:gd name="T15" fmla="*/ 3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3"/>
                    </a:lnTo>
                    <a:lnTo>
                      <a:pt x="1" y="5"/>
                    </a:lnTo>
                    <a:lnTo>
                      <a:pt x="4" y="7"/>
                    </a:lnTo>
                    <a:lnTo>
                      <a:pt x="6" y="7"/>
                    </a:lnTo>
                    <a:lnTo>
                      <a:pt x="9" y="7"/>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98" name="Freeform 204"/>
              <p:cNvSpPr>
                <a:spLocks/>
              </p:cNvSpPr>
              <p:nvPr/>
            </p:nvSpPr>
            <p:spPr bwMode="auto">
              <a:xfrm>
                <a:off x="3773" y="2340"/>
                <a:ext cx="6" cy="13"/>
              </a:xfrm>
              <a:custGeom>
                <a:avLst/>
                <a:gdLst>
                  <a:gd name="T0" fmla="*/ 6 w 6"/>
                  <a:gd name="T1" fmla="*/ 0 h 13"/>
                  <a:gd name="T2" fmla="*/ 3 w 6"/>
                  <a:gd name="T3" fmla="*/ 0 h 13"/>
                  <a:gd name="T4" fmla="*/ 1 w 6"/>
                  <a:gd name="T5" fmla="*/ 1 h 13"/>
                  <a:gd name="T6" fmla="*/ 0 w 6"/>
                  <a:gd name="T7" fmla="*/ 3 h 13"/>
                  <a:gd name="T8" fmla="*/ 0 w 6"/>
                  <a:gd name="T9" fmla="*/ 6 h 13"/>
                  <a:gd name="T10" fmla="*/ 0 w 6"/>
                  <a:gd name="T11" fmla="*/ 8 h 13"/>
                  <a:gd name="T12" fmla="*/ 1 w 6"/>
                  <a:gd name="T13" fmla="*/ 11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1"/>
                    </a:lnTo>
                    <a:lnTo>
                      <a:pt x="0" y="3"/>
                    </a:lnTo>
                    <a:lnTo>
                      <a:pt x="0" y="6"/>
                    </a:lnTo>
                    <a:lnTo>
                      <a:pt x="0" y="8"/>
                    </a:lnTo>
                    <a:lnTo>
                      <a:pt x="1" y="11"/>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99" name="Rectangle 205"/>
              <p:cNvSpPr>
                <a:spLocks noChangeArrowheads="1"/>
              </p:cNvSpPr>
              <p:nvPr/>
            </p:nvSpPr>
            <p:spPr bwMode="auto">
              <a:xfrm>
                <a:off x="3779" y="2340"/>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00" name="Freeform 206"/>
              <p:cNvSpPr>
                <a:spLocks/>
              </p:cNvSpPr>
              <p:nvPr/>
            </p:nvSpPr>
            <p:spPr bwMode="auto">
              <a:xfrm>
                <a:off x="3792" y="2340"/>
                <a:ext cx="8" cy="13"/>
              </a:xfrm>
              <a:custGeom>
                <a:avLst/>
                <a:gdLst>
                  <a:gd name="T0" fmla="*/ 0 w 8"/>
                  <a:gd name="T1" fmla="*/ 13 h 13"/>
                  <a:gd name="T2" fmla="*/ 3 w 8"/>
                  <a:gd name="T3" fmla="*/ 13 h 13"/>
                  <a:gd name="T4" fmla="*/ 7 w 8"/>
                  <a:gd name="T5" fmla="*/ 11 h 13"/>
                  <a:gd name="T6" fmla="*/ 7 w 8"/>
                  <a:gd name="T7" fmla="*/ 8 h 13"/>
                  <a:gd name="T8" fmla="*/ 8 w 8"/>
                  <a:gd name="T9" fmla="*/ 6 h 13"/>
                  <a:gd name="T10" fmla="*/ 7 w 8"/>
                  <a:gd name="T11" fmla="*/ 3 h 13"/>
                  <a:gd name="T12" fmla="*/ 7 w 8"/>
                  <a:gd name="T13" fmla="*/ 1 h 13"/>
                  <a:gd name="T14" fmla="*/ 3 w 8"/>
                  <a:gd name="T15" fmla="*/ 0 h 13"/>
                  <a:gd name="T16" fmla="*/ 0 w 8"/>
                  <a:gd name="T17" fmla="*/ 0 h 13"/>
                  <a:gd name="T18" fmla="*/ 0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0" y="13"/>
                    </a:moveTo>
                    <a:lnTo>
                      <a:pt x="3" y="13"/>
                    </a:lnTo>
                    <a:lnTo>
                      <a:pt x="7" y="11"/>
                    </a:lnTo>
                    <a:lnTo>
                      <a:pt x="7" y="8"/>
                    </a:lnTo>
                    <a:lnTo>
                      <a:pt x="8" y="6"/>
                    </a:lnTo>
                    <a:lnTo>
                      <a:pt x="7" y="3"/>
                    </a:lnTo>
                    <a:lnTo>
                      <a:pt x="7"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01" name="Freeform 207"/>
              <p:cNvSpPr>
                <a:spLocks/>
              </p:cNvSpPr>
              <p:nvPr/>
            </p:nvSpPr>
            <p:spPr bwMode="auto">
              <a:xfrm>
                <a:off x="3854" y="2340"/>
                <a:ext cx="6" cy="13"/>
              </a:xfrm>
              <a:custGeom>
                <a:avLst/>
                <a:gdLst>
                  <a:gd name="T0" fmla="*/ 6 w 6"/>
                  <a:gd name="T1" fmla="*/ 0 h 13"/>
                  <a:gd name="T2" fmla="*/ 3 w 6"/>
                  <a:gd name="T3" fmla="*/ 0 h 13"/>
                  <a:gd name="T4" fmla="*/ 1 w 6"/>
                  <a:gd name="T5" fmla="*/ 1 h 13"/>
                  <a:gd name="T6" fmla="*/ 0 w 6"/>
                  <a:gd name="T7" fmla="*/ 3 h 13"/>
                  <a:gd name="T8" fmla="*/ 0 w 6"/>
                  <a:gd name="T9" fmla="*/ 6 h 13"/>
                  <a:gd name="T10" fmla="*/ 0 w 6"/>
                  <a:gd name="T11" fmla="*/ 8 h 13"/>
                  <a:gd name="T12" fmla="*/ 1 w 6"/>
                  <a:gd name="T13" fmla="*/ 11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1"/>
                    </a:lnTo>
                    <a:lnTo>
                      <a:pt x="0" y="3"/>
                    </a:lnTo>
                    <a:lnTo>
                      <a:pt x="0" y="6"/>
                    </a:lnTo>
                    <a:lnTo>
                      <a:pt x="0" y="8"/>
                    </a:lnTo>
                    <a:lnTo>
                      <a:pt x="1" y="11"/>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02" name="Rectangle 208"/>
              <p:cNvSpPr>
                <a:spLocks noChangeArrowheads="1"/>
              </p:cNvSpPr>
              <p:nvPr/>
            </p:nvSpPr>
            <p:spPr bwMode="auto">
              <a:xfrm>
                <a:off x="3860" y="2340"/>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03" name="Freeform 209"/>
              <p:cNvSpPr>
                <a:spLocks/>
              </p:cNvSpPr>
              <p:nvPr/>
            </p:nvSpPr>
            <p:spPr bwMode="auto">
              <a:xfrm>
                <a:off x="3875" y="2340"/>
                <a:ext cx="6" cy="13"/>
              </a:xfrm>
              <a:custGeom>
                <a:avLst/>
                <a:gdLst>
                  <a:gd name="T0" fmla="*/ 0 w 6"/>
                  <a:gd name="T1" fmla="*/ 13 h 13"/>
                  <a:gd name="T2" fmla="*/ 2 w 6"/>
                  <a:gd name="T3" fmla="*/ 13 h 13"/>
                  <a:gd name="T4" fmla="*/ 5 w 6"/>
                  <a:gd name="T5" fmla="*/ 11 h 13"/>
                  <a:gd name="T6" fmla="*/ 5 w 6"/>
                  <a:gd name="T7" fmla="*/ 8 h 13"/>
                  <a:gd name="T8" fmla="*/ 6 w 6"/>
                  <a:gd name="T9" fmla="*/ 6 h 13"/>
                  <a:gd name="T10" fmla="*/ 5 w 6"/>
                  <a:gd name="T11" fmla="*/ 3 h 13"/>
                  <a:gd name="T12" fmla="*/ 5 w 6"/>
                  <a:gd name="T13" fmla="*/ 1 h 13"/>
                  <a:gd name="T14" fmla="*/ 2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2" y="13"/>
                    </a:lnTo>
                    <a:lnTo>
                      <a:pt x="5" y="11"/>
                    </a:lnTo>
                    <a:lnTo>
                      <a:pt x="5" y="8"/>
                    </a:lnTo>
                    <a:lnTo>
                      <a:pt x="6" y="6"/>
                    </a:lnTo>
                    <a:lnTo>
                      <a:pt x="5" y="3"/>
                    </a:lnTo>
                    <a:lnTo>
                      <a:pt x="5" y="1"/>
                    </a:lnTo>
                    <a:lnTo>
                      <a:pt x="2"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04" name="Freeform 210"/>
              <p:cNvSpPr>
                <a:spLocks/>
              </p:cNvSpPr>
              <p:nvPr/>
            </p:nvSpPr>
            <p:spPr bwMode="auto">
              <a:xfrm>
                <a:off x="3935" y="2340"/>
                <a:ext cx="6" cy="13"/>
              </a:xfrm>
              <a:custGeom>
                <a:avLst/>
                <a:gdLst>
                  <a:gd name="T0" fmla="*/ 6 w 6"/>
                  <a:gd name="T1" fmla="*/ 0 h 13"/>
                  <a:gd name="T2" fmla="*/ 3 w 6"/>
                  <a:gd name="T3" fmla="*/ 0 h 13"/>
                  <a:gd name="T4" fmla="*/ 2 w 6"/>
                  <a:gd name="T5" fmla="*/ 1 h 13"/>
                  <a:gd name="T6" fmla="*/ 0 w 6"/>
                  <a:gd name="T7" fmla="*/ 3 h 13"/>
                  <a:gd name="T8" fmla="*/ 0 w 6"/>
                  <a:gd name="T9" fmla="*/ 6 h 13"/>
                  <a:gd name="T10" fmla="*/ 0 w 6"/>
                  <a:gd name="T11" fmla="*/ 8 h 13"/>
                  <a:gd name="T12" fmla="*/ 2 w 6"/>
                  <a:gd name="T13" fmla="*/ 11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2" y="1"/>
                    </a:lnTo>
                    <a:lnTo>
                      <a:pt x="0" y="3"/>
                    </a:lnTo>
                    <a:lnTo>
                      <a:pt x="0" y="6"/>
                    </a:lnTo>
                    <a:lnTo>
                      <a:pt x="0" y="8"/>
                    </a:lnTo>
                    <a:lnTo>
                      <a:pt x="2" y="11"/>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05" name="Rectangle 211"/>
              <p:cNvSpPr>
                <a:spLocks noChangeArrowheads="1"/>
              </p:cNvSpPr>
              <p:nvPr/>
            </p:nvSpPr>
            <p:spPr bwMode="auto">
              <a:xfrm>
                <a:off x="3941" y="2340"/>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06" name="Freeform 212"/>
              <p:cNvSpPr>
                <a:spLocks/>
              </p:cNvSpPr>
              <p:nvPr/>
            </p:nvSpPr>
            <p:spPr bwMode="auto">
              <a:xfrm>
                <a:off x="3956" y="2340"/>
                <a:ext cx="7" cy="13"/>
              </a:xfrm>
              <a:custGeom>
                <a:avLst/>
                <a:gdLst>
                  <a:gd name="T0" fmla="*/ 0 w 7"/>
                  <a:gd name="T1" fmla="*/ 13 h 13"/>
                  <a:gd name="T2" fmla="*/ 2 w 7"/>
                  <a:gd name="T3" fmla="*/ 13 h 13"/>
                  <a:gd name="T4" fmla="*/ 5 w 7"/>
                  <a:gd name="T5" fmla="*/ 11 h 13"/>
                  <a:gd name="T6" fmla="*/ 5 w 7"/>
                  <a:gd name="T7" fmla="*/ 8 h 13"/>
                  <a:gd name="T8" fmla="*/ 7 w 7"/>
                  <a:gd name="T9" fmla="*/ 6 h 13"/>
                  <a:gd name="T10" fmla="*/ 5 w 7"/>
                  <a:gd name="T11" fmla="*/ 3 h 13"/>
                  <a:gd name="T12" fmla="*/ 5 w 7"/>
                  <a:gd name="T13" fmla="*/ 1 h 13"/>
                  <a:gd name="T14" fmla="*/ 2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2" y="13"/>
                    </a:lnTo>
                    <a:lnTo>
                      <a:pt x="5" y="11"/>
                    </a:lnTo>
                    <a:lnTo>
                      <a:pt x="5" y="8"/>
                    </a:lnTo>
                    <a:lnTo>
                      <a:pt x="7" y="6"/>
                    </a:lnTo>
                    <a:lnTo>
                      <a:pt x="5" y="3"/>
                    </a:lnTo>
                    <a:lnTo>
                      <a:pt x="5" y="1"/>
                    </a:lnTo>
                    <a:lnTo>
                      <a:pt x="2"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07" name="Freeform 213"/>
              <p:cNvSpPr>
                <a:spLocks/>
              </p:cNvSpPr>
              <p:nvPr/>
            </p:nvSpPr>
            <p:spPr bwMode="auto">
              <a:xfrm>
                <a:off x="4016" y="2340"/>
                <a:ext cx="7" cy="13"/>
              </a:xfrm>
              <a:custGeom>
                <a:avLst/>
                <a:gdLst>
                  <a:gd name="T0" fmla="*/ 7 w 7"/>
                  <a:gd name="T1" fmla="*/ 0 h 13"/>
                  <a:gd name="T2" fmla="*/ 3 w 7"/>
                  <a:gd name="T3" fmla="*/ 0 h 13"/>
                  <a:gd name="T4" fmla="*/ 2 w 7"/>
                  <a:gd name="T5" fmla="*/ 1 h 13"/>
                  <a:gd name="T6" fmla="*/ 0 w 7"/>
                  <a:gd name="T7" fmla="*/ 3 h 13"/>
                  <a:gd name="T8" fmla="*/ 0 w 7"/>
                  <a:gd name="T9" fmla="*/ 6 h 13"/>
                  <a:gd name="T10" fmla="*/ 0 w 7"/>
                  <a:gd name="T11" fmla="*/ 8 h 13"/>
                  <a:gd name="T12" fmla="*/ 2 w 7"/>
                  <a:gd name="T13" fmla="*/ 11 h 13"/>
                  <a:gd name="T14" fmla="*/ 3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3" y="0"/>
                    </a:lnTo>
                    <a:lnTo>
                      <a:pt x="2" y="1"/>
                    </a:lnTo>
                    <a:lnTo>
                      <a:pt x="0" y="3"/>
                    </a:lnTo>
                    <a:lnTo>
                      <a:pt x="0" y="6"/>
                    </a:lnTo>
                    <a:lnTo>
                      <a:pt x="0" y="8"/>
                    </a:lnTo>
                    <a:lnTo>
                      <a:pt x="2" y="11"/>
                    </a:lnTo>
                    <a:lnTo>
                      <a:pt x="3"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08" name="Rectangle 214"/>
              <p:cNvSpPr>
                <a:spLocks noChangeArrowheads="1"/>
              </p:cNvSpPr>
              <p:nvPr/>
            </p:nvSpPr>
            <p:spPr bwMode="auto">
              <a:xfrm>
                <a:off x="4023" y="2340"/>
                <a:ext cx="14"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09" name="Freeform 215"/>
              <p:cNvSpPr>
                <a:spLocks/>
              </p:cNvSpPr>
              <p:nvPr/>
            </p:nvSpPr>
            <p:spPr bwMode="auto">
              <a:xfrm>
                <a:off x="4037" y="2340"/>
                <a:ext cx="7" cy="13"/>
              </a:xfrm>
              <a:custGeom>
                <a:avLst/>
                <a:gdLst>
                  <a:gd name="T0" fmla="*/ 0 w 7"/>
                  <a:gd name="T1" fmla="*/ 13 h 13"/>
                  <a:gd name="T2" fmla="*/ 2 w 7"/>
                  <a:gd name="T3" fmla="*/ 13 h 13"/>
                  <a:gd name="T4" fmla="*/ 5 w 7"/>
                  <a:gd name="T5" fmla="*/ 11 h 13"/>
                  <a:gd name="T6" fmla="*/ 5 w 7"/>
                  <a:gd name="T7" fmla="*/ 8 h 13"/>
                  <a:gd name="T8" fmla="*/ 7 w 7"/>
                  <a:gd name="T9" fmla="*/ 6 h 13"/>
                  <a:gd name="T10" fmla="*/ 5 w 7"/>
                  <a:gd name="T11" fmla="*/ 3 h 13"/>
                  <a:gd name="T12" fmla="*/ 5 w 7"/>
                  <a:gd name="T13" fmla="*/ 1 h 13"/>
                  <a:gd name="T14" fmla="*/ 2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2" y="13"/>
                    </a:lnTo>
                    <a:lnTo>
                      <a:pt x="5" y="11"/>
                    </a:lnTo>
                    <a:lnTo>
                      <a:pt x="5" y="8"/>
                    </a:lnTo>
                    <a:lnTo>
                      <a:pt x="7" y="6"/>
                    </a:lnTo>
                    <a:lnTo>
                      <a:pt x="5" y="3"/>
                    </a:lnTo>
                    <a:lnTo>
                      <a:pt x="5" y="1"/>
                    </a:lnTo>
                    <a:lnTo>
                      <a:pt x="2"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10" name="Freeform 216"/>
              <p:cNvSpPr>
                <a:spLocks/>
              </p:cNvSpPr>
              <p:nvPr/>
            </p:nvSpPr>
            <p:spPr bwMode="auto">
              <a:xfrm>
                <a:off x="4097" y="2340"/>
                <a:ext cx="7" cy="13"/>
              </a:xfrm>
              <a:custGeom>
                <a:avLst/>
                <a:gdLst>
                  <a:gd name="T0" fmla="*/ 7 w 7"/>
                  <a:gd name="T1" fmla="*/ 0 h 13"/>
                  <a:gd name="T2" fmla="*/ 4 w 7"/>
                  <a:gd name="T3" fmla="*/ 0 h 13"/>
                  <a:gd name="T4" fmla="*/ 2 w 7"/>
                  <a:gd name="T5" fmla="*/ 1 h 13"/>
                  <a:gd name="T6" fmla="*/ 0 w 7"/>
                  <a:gd name="T7" fmla="*/ 3 h 13"/>
                  <a:gd name="T8" fmla="*/ 0 w 7"/>
                  <a:gd name="T9" fmla="*/ 6 h 13"/>
                  <a:gd name="T10" fmla="*/ 0 w 7"/>
                  <a:gd name="T11" fmla="*/ 8 h 13"/>
                  <a:gd name="T12" fmla="*/ 2 w 7"/>
                  <a:gd name="T13" fmla="*/ 11 h 13"/>
                  <a:gd name="T14" fmla="*/ 4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4" y="0"/>
                    </a:lnTo>
                    <a:lnTo>
                      <a:pt x="2" y="1"/>
                    </a:lnTo>
                    <a:lnTo>
                      <a:pt x="0" y="3"/>
                    </a:lnTo>
                    <a:lnTo>
                      <a:pt x="0" y="6"/>
                    </a:lnTo>
                    <a:lnTo>
                      <a:pt x="0" y="8"/>
                    </a:lnTo>
                    <a:lnTo>
                      <a:pt x="2" y="11"/>
                    </a:lnTo>
                    <a:lnTo>
                      <a:pt x="4"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11" name="Rectangle 217"/>
              <p:cNvSpPr>
                <a:spLocks noChangeArrowheads="1"/>
              </p:cNvSpPr>
              <p:nvPr/>
            </p:nvSpPr>
            <p:spPr bwMode="auto">
              <a:xfrm>
                <a:off x="4104" y="2340"/>
                <a:ext cx="14"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12" name="Freeform 218"/>
              <p:cNvSpPr>
                <a:spLocks/>
              </p:cNvSpPr>
              <p:nvPr/>
            </p:nvSpPr>
            <p:spPr bwMode="auto">
              <a:xfrm>
                <a:off x="4118" y="2340"/>
                <a:ext cx="7" cy="13"/>
              </a:xfrm>
              <a:custGeom>
                <a:avLst/>
                <a:gdLst>
                  <a:gd name="T0" fmla="*/ 0 w 7"/>
                  <a:gd name="T1" fmla="*/ 13 h 13"/>
                  <a:gd name="T2" fmla="*/ 2 w 7"/>
                  <a:gd name="T3" fmla="*/ 13 h 13"/>
                  <a:gd name="T4" fmla="*/ 5 w 7"/>
                  <a:gd name="T5" fmla="*/ 11 h 13"/>
                  <a:gd name="T6" fmla="*/ 7 w 7"/>
                  <a:gd name="T7" fmla="*/ 8 h 13"/>
                  <a:gd name="T8" fmla="*/ 7 w 7"/>
                  <a:gd name="T9" fmla="*/ 6 h 13"/>
                  <a:gd name="T10" fmla="*/ 7 w 7"/>
                  <a:gd name="T11" fmla="*/ 3 h 13"/>
                  <a:gd name="T12" fmla="*/ 5 w 7"/>
                  <a:gd name="T13" fmla="*/ 1 h 13"/>
                  <a:gd name="T14" fmla="*/ 2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2" y="13"/>
                    </a:lnTo>
                    <a:lnTo>
                      <a:pt x="5" y="11"/>
                    </a:lnTo>
                    <a:lnTo>
                      <a:pt x="7" y="8"/>
                    </a:lnTo>
                    <a:lnTo>
                      <a:pt x="7" y="6"/>
                    </a:lnTo>
                    <a:lnTo>
                      <a:pt x="7" y="3"/>
                    </a:lnTo>
                    <a:lnTo>
                      <a:pt x="5" y="1"/>
                    </a:lnTo>
                    <a:lnTo>
                      <a:pt x="2"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13" name="Freeform 219"/>
              <p:cNvSpPr>
                <a:spLocks/>
              </p:cNvSpPr>
              <p:nvPr/>
            </p:nvSpPr>
            <p:spPr bwMode="auto">
              <a:xfrm>
                <a:off x="4179" y="2340"/>
                <a:ext cx="6" cy="13"/>
              </a:xfrm>
              <a:custGeom>
                <a:avLst/>
                <a:gdLst>
                  <a:gd name="T0" fmla="*/ 6 w 6"/>
                  <a:gd name="T1" fmla="*/ 0 h 13"/>
                  <a:gd name="T2" fmla="*/ 3 w 6"/>
                  <a:gd name="T3" fmla="*/ 0 h 13"/>
                  <a:gd name="T4" fmla="*/ 1 w 6"/>
                  <a:gd name="T5" fmla="*/ 1 h 13"/>
                  <a:gd name="T6" fmla="*/ 0 w 6"/>
                  <a:gd name="T7" fmla="*/ 3 h 13"/>
                  <a:gd name="T8" fmla="*/ 0 w 6"/>
                  <a:gd name="T9" fmla="*/ 6 h 13"/>
                  <a:gd name="T10" fmla="*/ 0 w 6"/>
                  <a:gd name="T11" fmla="*/ 8 h 13"/>
                  <a:gd name="T12" fmla="*/ 1 w 6"/>
                  <a:gd name="T13" fmla="*/ 11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1"/>
                    </a:lnTo>
                    <a:lnTo>
                      <a:pt x="0" y="3"/>
                    </a:lnTo>
                    <a:lnTo>
                      <a:pt x="0" y="6"/>
                    </a:lnTo>
                    <a:lnTo>
                      <a:pt x="0" y="8"/>
                    </a:lnTo>
                    <a:lnTo>
                      <a:pt x="1" y="11"/>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21"/>
            <p:cNvGrpSpPr>
              <a:grpSpLocks/>
            </p:cNvGrpSpPr>
            <p:nvPr/>
          </p:nvGrpSpPr>
          <p:grpSpPr bwMode="auto">
            <a:xfrm>
              <a:off x="3339" y="1118"/>
              <a:ext cx="1663" cy="1813"/>
              <a:chOff x="3339" y="1118"/>
              <a:chExt cx="1663" cy="1813"/>
            </a:xfrm>
          </p:grpSpPr>
          <p:sp>
            <p:nvSpPr>
              <p:cNvPr id="157814" name="Rectangle 221"/>
              <p:cNvSpPr>
                <a:spLocks noChangeArrowheads="1"/>
              </p:cNvSpPr>
              <p:nvPr/>
            </p:nvSpPr>
            <p:spPr bwMode="auto">
              <a:xfrm>
                <a:off x="4185" y="2340"/>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15" name="Freeform 222"/>
              <p:cNvSpPr>
                <a:spLocks/>
              </p:cNvSpPr>
              <p:nvPr/>
            </p:nvSpPr>
            <p:spPr bwMode="auto">
              <a:xfrm>
                <a:off x="4200" y="2340"/>
                <a:ext cx="6" cy="13"/>
              </a:xfrm>
              <a:custGeom>
                <a:avLst/>
                <a:gdLst>
                  <a:gd name="T0" fmla="*/ 0 w 6"/>
                  <a:gd name="T1" fmla="*/ 13 h 13"/>
                  <a:gd name="T2" fmla="*/ 1 w 6"/>
                  <a:gd name="T3" fmla="*/ 13 h 13"/>
                  <a:gd name="T4" fmla="*/ 5 w 6"/>
                  <a:gd name="T5" fmla="*/ 11 h 13"/>
                  <a:gd name="T6" fmla="*/ 6 w 6"/>
                  <a:gd name="T7" fmla="*/ 8 h 13"/>
                  <a:gd name="T8" fmla="*/ 6 w 6"/>
                  <a:gd name="T9" fmla="*/ 6 h 13"/>
                  <a:gd name="T10" fmla="*/ 6 w 6"/>
                  <a:gd name="T11" fmla="*/ 3 h 13"/>
                  <a:gd name="T12" fmla="*/ 5 w 6"/>
                  <a:gd name="T13" fmla="*/ 1 h 13"/>
                  <a:gd name="T14" fmla="*/ 1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1" y="13"/>
                    </a:lnTo>
                    <a:lnTo>
                      <a:pt x="5" y="11"/>
                    </a:lnTo>
                    <a:lnTo>
                      <a:pt x="6" y="8"/>
                    </a:lnTo>
                    <a:lnTo>
                      <a:pt x="6" y="6"/>
                    </a:lnTo>
                    <a:lnTo>
                      <a:pt x="6" y="3"/>
                    </a:lnTo>
                    <a:lnTo>
                      <a:pt x="5" y="1"/>
                    </a:lnTo>
                    <a:lnTo>
                      <a:pt x="1"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16" name="Freeform 223"/>
              <p:cNvSpPr>
                <a:spLocks/>
              </p:cNvSpPr>
              <p:nvPr/>
            </p:nvSpPr>
            <p:spPr bwMode="auto">
              <a:xfrm>
                <a:off x="4260" y="2340"/>
                <a:ext cx="6" cy="13"/>
              </a:xfrm>
              <a:custGeom>
                <a:avLst/>
                <a:gdLst>
                  <a:gd name="T0" fmla="*/ 6 w 6"/>
                  <a:gd name="T1" fmla="*/ 0 h 13"/>
                  <a:gd name="T2" fmla="*/ 3 w 6"/>
                  <a:gd name="T3" fmla="*/ 0 h 13"/>
                  <a:gd name="T4" fmla="*/ 1 w 6"/>
                  <a:gd name="T5" fmla="*/ 1 h 13"/>
                  <a:gd name="T6" fmla="*/ 0 w 6"/>
                  <a:gd name="T7" fmla="*/ 3 h 13"/>
                  <a:gd name="T8" fmla="*/ 0 w 6"/>
                  <a:gd name="T9" fmla="*/ 6 h 13"/>
                  <a:gd name="T10" fmla="*/ 0 w 6"/>
                  <a:gd name="T11" fmla="*/ 8 h 13"/>
                  <a:gd name="T12" fmla="*/ 1 w 6"/>
                  <a:gd name="T13" fmla="*/ 11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1"/>
                    </a:lnTo>
                    <a:lnTo>
                      <a:pt x="0" y="3"/>
                    </a:lnTo>
                    <a:lnTo>
                      <a:pt x="0" y="6"/>
                    </a:lnTo>
                    <a:lnTo>
                      <a:pt x="0" y="8"/>
                    </a:lnTo>
                    <a:lnTo>
                      <a:pt x="1" y="11"/>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17" name="Rectangle 224"/>
              <p:cNvSpPr>
                <a:spLocks noChangeArrowheads="1"/>
              </p:cNvSpPr>
              <p:nvPr/>
            </p:nvSpPr>
            <p:spPr bwMode="auto">
              <a:xfrm>
                <a:off x="4266" y="2340"/>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18" name="Freeform 225"/>
              <p:cNvSpPr>
                <a:spLocks/>
              </p:cNvSpPr>
              <p:nvPr/>
            </p:nvSpPr>
            <p:spPr bwMode="auto">
              <a:xfrm>
                <a:off x="4281" y="2340"/>
                <a:ext cx="6" cy="13"/>
              </a:xfrm>
              <a:custGeom>
                <a:avLst/>
                <a:gdLst>
                  <a:gd name="T0" fmla="*/ 0 w 6"/>
                  <a:gd name="T1" fmla="*/ 13 h 13"/>
                  <a:gd name="T2" fmla="*/ 2 w 6"/>
                  <a:gd name="T3" fmla="*/ 13 h 13"/>
                  <a:gd name="T4" fmla="*/ 5 w 6"/>
                  <a:gd name="T5" fmla="*/ 11 h 13"/>
                  <a:gd name="T6" fmla="*/ 6 w 6"/>
                  <a:gd name="T7" fmla="*/ 8 h 13"/>
                  <a:gd name="T8" fmla="*/ 6 w 6"/>
                  <a:gd name="T9" fmla="*/ 6 h 13"/>
                  <a:gd name="T10" fmla="*/ 6 w 6"/>
                  <a:gd name="T11" fmla="*/ 3 h 13"/>
                  <a:gd name="T12" fmla="*/ 5 w 6"/>
                  <a:gd name="T13" fmla="*/ 1 h 13"/>
                  <a:gd name="T14" fmla="*/ 2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2" y="13"/>
                    </a:lnTo>
                    <a:lnTo>
                      <a:pt x="5" y="11"/>
                    </a:lnTo>
                    <a:lnTo>
                      <a:pt x="6" y="8"/>
                    </a:lnTo>
                    <a:lnTo>
                      <a:pt x="6" y="6"/>
                    </a:lnTo>
                    <a:lnTo>
                      <a:pt x="6" y="3"/>
                    </a:lnTo>
                    <a:lnTo>
                      <a:pt x="5" y="1"/>
                    </a:lnTo>
                    <a:lnTo>
                      <a:pt x="2"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19" name="Freeform 226"/>
              <p:cNvSpPr>
                <a:spLocks/>
              </p:cNvSpPr>
              <p:nvPr/>
            </p:nvSpPr>
            <p:spPr bwMode="auto">
              <a:xfrm>
                <a:off x="4341" y="2340"/>
                <a:ext cx="6" cy="13"/>
              </a:xfrm>
              <a:custGeom>
                <a:avLst/>
                <a:gdLst>
                  <a:gd name="T0" fmla="*/ 6 w 6"/>
                  <a:gd name="T1" fmla="*/ 0 h 13"/>
                  <a:gd name="T2" fmla="*/ 5 w 6"/>
                  <a:gd name="T3" fmla="*/ 0 h 13"/>
                  <a:gd name="T4" fmla="*/ 2 w 6"/>
                  <a:gd name="T5" fmla="*/ 1 h 13"/>
                  <a:gd name="T6" fmla="*/ 0 w 6"/>
                  <a:gd name="T7" fmla="*/ 3 h 13"/>
                  <a:gd name="T8" fmla="*/ 0 w 6"/>
                  <a:gd name="T9" fmla="*/ 6 h 13"/>
                  <a:gd name="T10" fmla="*/ 0 w 6"/>
                  <a:gd name="T11" fmla="*/ 8 h 13"/>
                  <a:gd name="T12" fmla="*/ 2 w 6"/>
                  <a:gd name="T13" fmla="*/ 11 h 13"/>
                  <a:gd name="T14" fmla="*/ 5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5" y="0"/>
                    </a:lnTo>
                    <a:lnTo>
                      <a:pt x="2" y="1"/>
                    </a:lnTo>
                    <a:lnTo>
                      <a:pt x="0" y="3"/>
                    </a:lnTo>
                    <a:lnTo>
                      <a:pt x="0" y="6"/>
                    </a:lnTo>
                    <a:lnTo>
                      <a:pt x="0" y="8"/>
                    </a:lnTo>
                    <a:lnTo>
                      <a:pt x="2" y="11"/>
                    </a:lnTo>
                    <a:lnTo>
                      <a:pt x="5"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20" name="Rectangle 227"/>
              <p:cNvSpPr>
                <a:spLocks noChangeArrowheads="1"/>
              </p:cNvSpPr>
              <p:nvPr/>
            </p:nvSpPr>
            <p:spPr bwMode="auto">
              <a:xfrm>
                <a:off x="4347" y="2340"/>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21" name="Freeform 228"/>
              <p:cNvSpPr>
                <a:spLocks/>
              </p:cNvSpPr>
              <p:nvPr/>
            </p:nvSpPr>
            <p:spPr bwMode="auto">
              <a:xfrm>
                <a:off x="4362" y="2340"/>
                <a:ext cx="7" cy="13"/>
              </a:xfrm>
              <a:custGeom>
                <a:avLst/>
                <a:gdLst>
                  <a:gd name="T0" fmla="*/ 0 w 7"/>
                  <a:gd name="T1" fmla="*/ 13 h 13"/>
                  <a:gd name="T2" fmla="*/ 2 w 7"/>
                  <a:gd name="T3" fmla="*/ 13 h 13"/>
                  <a:gd name="T4" fmla="*/ 5 w 7"/>
                  <a:gd name="T5" fmla="*/ 11 h 13"/>
                  <a:gd name="T6" fmla="*/ 7 w 7"/>
                  <a:gd name="T7" fmla="*/ 8 h 13"/>
                  <a:gd name="T8" fmla="*/ 7 w 7"/>
                  <a:gd name="T9" fmla="*/ 6 h 13"/>
                  <a:gd name="T10" fmla="*/ 7 w 7"/>
                  <a:gd name="T11" fmla="*/ 3 h 13"/>
                  <a:gd name="T12" fmla="*/ 5 w 7"/>
                  <a:gd name="T13" fmla="*/ 1 h 13"/>
                  <a:gd name="T14" fmla="*/ 2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2" y="13"/>
                    </a:lnTo>
                    <a:lnTo>
                      <a:pt x="5" y="11"/>
                    </a:lnTo>
                    <a:lnTo>
                      <a:pt x="7" y="8"/>
                    </a:lnTo>
                    <a:lnTo>
                      <a:pt x="7" y="6"/>
                    </a:lnTo>
                    <a:lnTo>
                      <a:pt x="7" y="3"/>
                    </a:lnTo>
                    <a:lnTo>
                      <a:pt x="5" y="1"/>
                    </a:lnTo>
                    <a:lnTo>
                      <a:pt x="2"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22" name="Freeform 229"/>
              <p:cNvSpPr>
                <a:spLocks/>
              </p:cNvSpPr>
              <p:nvPr/>
            </p:nvSpPr>
            <p:spPr bwMode="auto">
              <a:xfrm>
                <a:off x="4422" y="2340"/>
                <a:ext cx="7" cy="13"/>
              </a:xfrm>
              <a:custGeom>
                <a:avLst/>
                <a:gdLst>
                  <a:gd name="T0" fmla="*/ 7 w 7"/>
                  <a:gd name="T1" fmla="*/ 0 h 13"/>
                  <a:gd name="T2" fmla="*/ 5 w 7"/>
                  <a:gd name="T3" fmla="*/ 0 h 13"/>
                  <a:gd name="T4" fmla="*/ 2 w 7"/>
                  <a:gd name="T5" fmla="*/ 1 h 13"/>
                  <a:gd name="T6" fmla="*/ 0 w 7"/>
                  <a:gd name="T7" fmla="*/ 3 h 13"/>
                  <a:gd name="T8" fmla="*/ 0 w 7"/>
                  <a:gd name="T9" fmla="*/ 6 h 13"/>
                  <a:gd name="T10" fmla="*/ 0 w 7"/>
                  <a:gd name="T11" fmla="*/ 8 h 13"/>
                  <a:gd name="T12" fmla="*/ 2 w 7"/>
                  <a:gd name="T13" fmla="*/ 11 h 13"/>
                  <a:gd name="T14" fmla="*/ 5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5" y="0"/>
                    </a:lnTo>
                    <a:lnTo>
                      <a:pt x="2" y="1"/>
                    </a:lnTo>
                    <a:lnTo>
                      <a:pt x="0" y="3"/>
                    </a:lnTo>
                    <a:lnTo>
                      <a:pt x="0" y="6"/>
                    </a:lnTo>
                    <a:lnTo>
                      <a:pt x="0" y="8"/>
                    </a:lnTo>
                    <a:lnTo>
                      <a:pt x="2" y="11"/>
                    </a:lnTo>
                    <a:lnTo>
                      <a:pt x="5"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23" name="Rectangle 230"/>
              <p:cNvSpPr>
                <a:spLocks noChangeArrowheads="1"/>
              </p:cNvSpPr>
              <p:nvPr/>
            </p:nvSpPr>
            <p:spPr bwMode="auto">
              <a:xfrm>
                <a:off x="4429" y="2340"/>
                <a:ext cx="14"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24" name="Freeform 231"/>
              <p:cNvSpPr>
                <a:spLocks/>
              </p:cNvSpPr>
              <p:nvPr/>
            </p:nvSpPr>
            <p:spPr bwMode="auto">
              <a:xfrm>
                <a:off x="4443" y="2340"/>
                <a:ext cx="7" cy="13"/>
              </a:xfrm>
              <a:custGeom>
                <a:avLst/>
                <a:gdLst>
                  <a:gd name="T0" fmla="*/ 0 w 7"/>
                  <a:gd name="T1" fmla="*/ 13 h 13"/>
                  <a:gd name="T2" fmla="*/ 4 w 7"/>
                  <a:gd name="T3" fmla="*/ 13 h 13"/>
                  <a:gd name="T4" fmla="*/ 5 w 7"/>
                  <a:gd name="T5" fmla="*/ 11 h 13"/>
                  <a:gd name="T6" fmla="*/ 7 w 7"/>
                  <a:gd name="T7" fmla="*/ 8 h 13"/>
                  <a:gd name="T8" fmla="*/ 7 w 7"/>
                  <a:gd name="T9" fmla="*/ 6 h 13"/>
                  <a:gd name="T10" fmla="*/ 7 w 7"/>
                  <a:gd name="T11" fmla="*/ 3 h 13"/>
                  <a:gd name="T12" fmla="*/ 5 w 7"/>
                  <a:gd name="T13" fmla="*/ 1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1"/>
                    </a:lnTo>
                    <a:lnTo>
                      <a:pt x="7" y="8"/>
                    </a:lnTo>
                    <a:lnTo>
                      <a:pt x="7" y="6"/>
                    </a:lnTo>
                    <a:lnTo>
                      <a:pt x="7" y="3"/>
                    </a:lnTo>
                    <a:lnTo>
                      <a:pt x="5" y="1"/>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25" name="Freeform 232"/>
              <p:cNvSpPr>
                <a:spLocks/>
              </p:cNvSpPr>
              <p:nvPr/>
            </p:nvSpPr>
            <p:spPr bwMode="auto">
              <a:xfrm>
                <a:off x="4503" y="2340"/>
                <a:ext cx="7" cy="13"/>
              </a:xfrm>
              <a:custGeom>
                <a:avLst/>
                <a:gdLst>
                  <a:gd name="T0" fmla="*/ 7 w 7"/>
                  <a:gd name="T1" fmla="*/ 0 h 13"/>
                  <a:gd name="T2" fmla="*/ 5 w 7"/>
                  <a:gd name="T3" fmla="*/ 0 h 13"/>
                  <a:gd name="T4" fmla="*/ 2 w 7"/>
                  <a:gd name="T5" fmla="*/ 1 h 13"/>
                  <a:gd name="T6" fmla="*/ 0 w 7"/>
                  <a:gd name="T7" fmla="*/ 3 h 13"/>
                  <a:gd name="T8" fmla="*/ 0 w 7"/>
                  <a:gd name="T9" fmla="*/ 6 h 13"/>
                  <a:gd name="T10" fmla="*/ 0 w 7"/>
                  <a:gd name="T11" fmla="*/ 8 h 13"/>
                  <a:gd name="T12" fmla="*/ 2 w 7"/>
                  <a:gd name="T13" fmla="*/ 11 h 13"/>
                  <a:gd name="T14" fmla="*/ 5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5" y="0"/>
                    </a:lnTo>
                    <a:lnTo>
                      <a:pt x="2" y="1"/>
                    </a:lnTo>
                    <a:lnTo>
                      <a:pt x="0" y="3"/>
                    </a:lnTo>
                    <a:lnTo>
                      <a:pt x="0" y="6"/>
                    </a:lnTo>
                    <a:lnTo>
                      <a:pt x="0" y="8"/>
                    </a:lnTo>
                    <a:lnTo>
                      <a:pt x="2" y="11"/>
                    </a:lnTo>
                    <a:lnTo>
                      <a:pt x="5"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26" name="Rectangle 233"/>
              <p:cNvSpPr>
                <a:spLocks noChangeArrowheads="1"/>
              </p:cNvSpPr>
              <p:nvPr/>
            </p:nvSpPr>
            <p:spPr bwMode="auto">
              <a:xfrm>
                <a:off x="4510" y="2340"/>
                <a:ext cx="14"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27" name="Freeform 234"/>
              <p:cNvSpPr>
                <a:spLocks/>
              </p:cNvSpPr>
              <p:nvPr/>
            </p:nvSpPr>
            <p:spPr bwMode="auto">
              <a:xfrm>
                <a:off x="4524" y="2340"/>
                <a:ext cx="7" cy="13"/>
              </a:xfrm>
              <a:custGeom>
                <a:avLst/>
                <a:gdLst>
                  <a:gd name="T0" fmla="*/ 0 w 7"/>
                  <a:gd name="T1" fmla="*/ 13 h 13"/>
                  <a:gd name="T2" fmla="*/ 4 w 7"/>
                  <a:gd name="T3" fmla="*/ 13 h 13"/>
                  <a:gd name="T4" fmla="*/ 5 w 7"/>
                  <a:gd name="T5" fmla="*/ 11 h 13"/>
                  <a:gd name="T6" fmla="*/ 7 w 7"/>
                  <a:gd name="T7" fmla="*/ 8 h 13"/>
                  <a:gd name="T8" fmla="*/ 7 w 7"/>
                  <a:gd name="T9" fmla="*/ 6 h 13"/>
                  <a:gd name="T10" fmla="*/ 7 w 7"/>
                  <a:gd name="T11" fmla="*/ 3 h 13"/>
                  <a:gd name="T12" fmla="*/ 5 w 7"/>
                  <a:gd name="T13" fmla="*/ 1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1"/>
                    </a:lnTo>
                    <a:lnTo>
                      <a:pt x="7" y="8"/>
                    </a:lnTo>
                    <a:lnTo>
                      <a:pt x="7" y="6"/>
                    </a:lnTo>
                    <a:lnTo>
                      <a:pt x="7" y="3"/>
                    </a:lnTo>
                    <a:lnTo>
                      <a:pt x="5" y="1"/>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28" name="Freeform 235"/>
              <p:cNvSpPr>
                <a:spLocks/>
              </p:cNvSpPr>
              <p:nvPr/>
            </p:nvSpPr>
            <p:spPr bwMode="auto">
              <a:xfrm>
                <a:off x="4585" y="2340"/>
                <a:ext cx="6" cy="13"/>
              </a:xfrm>
              <a:custGeom>
                <a:avLst/>
                <a:gdLst>
                  <a:gd name="T0" fmla="*/ 6 w 6"/>
                  <a:gd name="T1" fmla="*/ 0 h 13"/>
                  <a:gd name="T2" fmla="*/ 4 w 6"/>
                  <a:gd name="T3" fmla="*/ 0 h 13"/>
                  <a:gd name="T4" fmla="*/ 1 w 6"/>
                  <a:gd name="T5" fmla="*/ 1 h 13"/>
                  <a:gd name="T6" fmla="*/ 1 w 6"/>
                  <a:gd name="T7" fmla="*/ 3 h 13"/>
                  <a:gd name="T8" fmla="*/ 0 w 6"/>
                  <a:gd name="T9" fmla="*/ 6 h 13"/>
                  <a:gd name="T10" fmla="*/ 1 w 6"/>
                  <a:gd name="T11" fmla="*/ 8 h 13"/>
                  <a:gd name="T12" fmla="*/ 1 w 6"/>
                  <a:gd name="T13" fmla="*/ 11 h 13"/>
                  <a:gd name="T14" fmla="*/ 4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4" y="0"/>
                    </a:lnTo>
                    <a:lnTo>
                      <a:pt x="1" y="1"/>
                    </a:lnTo>
                    <a:lnTo>
                      <a:pt x="1" y="3"/>
                    </a:lnTo>
                    <a:lnTo>
                      <a:pt x="0" y="6"/>
                    </a:lnTo>
                    <a:lnTo>
                      <a:pt x="1" y="8"/>
                    </a:lnTo>
                    <a:lnTo>
                      <a:pt x="1" y="11"/>
                    </a:lnTo>
                    <a:lnTo>
                      <a:pt x="4"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29" name="Rectangle 236"/>
              <p:cNvSpPr>
                <a:spLocks noChangeArrowheads="1"/>
              </p:cNvSpPr>
              <p:nvPr/>
            </p:nvSpPr>
            <p:spPr bwMode="auto">
              <a:xfrm>
                <a:off x="4591" y="2340"/>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30" name="Freeform 237"/>
              <p:cNvSpPr>
                <a:spLocks/>
              </p:cNvSpPr>
              <p:nvPr/>
            </p:nvSpPr>
            <p:spPr bwMode="auto">
              <a:xfrm>
                <a:off x="4606" y="2340"/>
                <a:ext cx="6" cy="13"/>
              </a:xfrm>
              <a:custGeom>
                <a:avLst/>
                <a:gdLst>
                  <a:gd name="T0" fmla="*/ 0 w 6"/>
                  <a:gd name="T1" fmla="*/ 13 h 13"/>
                  <a:gd name="T2" fmla="*/ 3 w 6"/>
                  <a:gd name="T3" fmla="*/ 13 h 13"/>
                  <a:gd name="T4" fmla="*/ 5 w 6"/>
                  <a:gd name="T5" fmla="*/ 11 h 13"/>
                  <a:gd name="T6" fmla="*/ 6 w 6"/>
                  <a:gd name="T7" fmla="*/ 8 h 13"/>
                  <a:gd name="T8" fmla="*/ 6 w 6"/>
                  <a:gd name="T9" fmla="*/ 6 h 13"/>
                  <a:gd name="T10" fmla="*/ 6 w 6"/>
                  <a:gd name="T11" fmla="*/ 3 h 13"/>
                  <a:gd name="T12" fmla="*/ 5 w 6"/>
                  <a:gd name="T13" fmla="*/ 1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1"/>
                    </a:lnTo>
                    <a:lnTo>
                      <a:pt x="6" y="8"/>
                    </a:lnTo>
                    <a:lnTo>
                      <a:pt x="6" y="6"/>
                    </a:lnTo>
                    <a:lnTo>
                      <a:pt x="6" y="3"/>
                    </a:lnTo>
                    <a:lnTo>
                      <a:pt x="5"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31" name="Freeform 238"/>
              <p:cNvSpPr>
                <a:spLocks/>
              </p:cNvSpPr>
              <p:nvPr/>
            </p:nvSpPr>
            <p:spPr bwMode="auto">
              <a:xfrm>
                <a:off x="4666" y="2340"/>
                <a:ext cx="6" cy="13"/>
              </a:xfrm>
              <a:custGeom>
                <a:avLst/>
                <a:gdLst>
                  <a:gd name="T0" fmla="*/ 6 w 6"/>
                  <a:gd name="T1" fmla="*/ 0 h 13"/>
                  <a:gd name="T2" fmla="*/ 5 w 6"/>
                  <a:gd name="T3" fmla="*/ 0 h 13"/>
                  <a:gd name="T4" fmla="*/ 1 w 6"/>
                  <a:gd name="T5" fmla="*/ 1 h 13"/>
                  <a:gd name="T6" fmla="*/ 1 w 6"/>
                  <a:gd name="T7" fmla="*/ 3 h 13"/>
                  <a:gd name="T8" fmla="*/ 0 w 6"/>
                  <a:gd name="T9" fmla="*/ 6 h 13"/>
                  <a:gd name="T10" fmla="*/ 1 w 6"/>
                  <a:gd name="T11" fmla="*/ 8 h 13"/>
                  <a:gd name="T12" fmla="*/ 1 w 6"/>
                  <a:gd name="T13" fmla="*/ 11 h 13"/>
                  <a:gd name="T14" fmla="*/ 5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5" y="0"/>
                    </a:lnTo>
                    <a:lnTo>
                      <a:pt x="1" y="1"/>
                    </a:lnTo>
                    <a:lnTo>
                      <a:pt x="1" y="3"/>
                    </a:lnTo>
                    <a:lnTo>
                      <a:pt x="0" y="6"/>
                    </a:lnTo>
                    <a:lnTo>
                      <a:pt x="1" y="8"/>
                    </a:lnTo>
                    <a:lnTo>
                      <a:pt x="1" y="11"/>
                    </a:lnTo>
                    <a:lnTo>
                      <a:pt x="5"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32" name="Rectangle 239"/>
              <p:cNvSpPr>
                <a:spLocks noChangeArrowheads="1"/>
              </p:cNvSpPr>
              <p:nvPr/>
            </p:nvSpPr>
            <p:spPr bwMode="auto">
              <a:xfrm>
                <a:off x="4672" y="2340"/>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33" name="Freeform 240"/>
              <p:cNvSpPr>
                <a:spLocks/>
              </p:cNvSpPr>
              <p:nvPr/>
            </p:nvSpPr>
            <p:spPr bwMode="auto">
              <a:xfrm>
                <a:off x="4687" y="2340"/>
                <a:ext cx="6" cy="13"/>
              </a:xfrm>
              <a:custGeom>
                <a:avLst/>
                <a:gdLst>
                  <a:gd name="T0" fmla="*/ 0 w 6"/>
                  <a:gd name="T1" fmla="*/ 13 h 13"/>
                  <a:gd name="T2" fmla="*/ 3 w 6"/>
                  <a:gd name="T3" fmla="*/ 13 h 13"/>
                  <a:gd name="T4" fmla="*/ 5 w 6"/>
                  <a:gd name="T5" fmla="*/ 11 h 13"/>
                  <a:gd name="T6" fmla="*/ 6 w 6"/>
                  <a:gd name="T7" fmla="*/ 8 h 13"/>
                  <a:gd name="T8" fmla="*/ 6 w 6"/>
                  <a:gd name="T9" fmla="*/ 6 h 13"/>
                  <a:gd name="T10" fmla="*/ 6 w 6"/>
                  <a:gd name="T11" fmla="*/ 3 h 13"/>
                  <a:gd name="T12" fmla="*/ 5 w 6"/>
                  <a:gd name="T13" fmla="*/ 1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1"/>
                    </a:lnTo>
                    <a:lnTo>
                      <a:pt x="6" y="8"/>
                    </a:lnTo>
                    <a:lnTo>
                      <a:pt x="6" y="6"/>
                    </a:lnTo>
                    <a:lnTo>
                      <a:pt x="6" y="3"/>
                    </a:lnTo>
                    <a:lnTo>
                      <a:pt x="5"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34" name="Freeform 241"/>
              <p:cNvSpPr>
                <a:spLocks/>
              </p:cNvSpPr>
              <p:nvPr/>
            </p:nvSpPr>
            <p:spPr bwMode="auto">
              <a:xfrm>
                <a:off x="4747" y="2340"/>
                <a:ext cx="6" cy="13"/>
              </a:xfrm>
              <a:custGeom>
                <a:avLst/>
                <a:gdLst>
                  <a:gd name="T0" fmla="*/ 6 w 6"/>
                  <a:gd name="T1" fmla="*/ 0 h 13"/>
                  <a:gd name="T2" fmla="*/ 5 w 6"/>
                  <a:gd name="T3" fmla="*/ 0 h 13"/>
                  <a:gd name="T4" fmla="*/ 2 w 6"/>
                  <a:gd name="T5" fmla="*/ 1 h 13"/>
                  <a:gd name="T6" fmla="*/ 2 w 6"/>
                  <a:gd name="T7" fmla="*/ 3 h 13"/>
                  <a:gd name="T8" fmla="*/ 0 w 6"/>
                  <a:gd name="T9" fmla="*/ 6 h 13"/>
                  <a:gd name="T10" fmla="*/ 2 w 6"/>
                  <a:gd name="T11" fmla="*/ 8 h 13"/>
                  <a:gd name="T12" fmla="*/ 2 w 6"/>
                  <a:gd name="T13" fmla="*/ 11 h 13"/>
                  <a:gd name="T14" fmla="*/ 5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5" y="0"/>
                    </a:lnTo>
                    <a:lnTo>
                      <a:pt x="2" y="1"/>
                    </a:lnTo>
                    <a:lnTo>
                      <a:pt x="2" y="3"/>
                    </a:lnTo>
                    <a:lnTo>
                      <a:pt x="0" y="6"/>
                    </a:lnTo>
                    <a:lnTo>
                      <a:pt x="2" y="8"/>
                    </a:lnTo>
                    <a:lnTo>
                      <a:pt x="2" y="11"/>
                    </a:lnTo>
                    <a:lnTo>
                      <a:pt x="5"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35" name="Rectangle 242"/>
              <p:cNvSpPr>
                <a:spLocks noChangeArrowheads="1"/>
              </p:cNvSpPr>
              <p:nvPr/>
            </p:nvSpPr>
            <p:spPr bwMode="auto">
              <a:xfrm>
                <a:off x="4753" y="2340"/>
                <a:ext cx="15"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36" name="Freeform 243"/>
              <p:cNvSpPr>
                <a:spLocks/>
              </p:cNvSpPr>
              <p:nvPr/>
            </p:nvSpPr>
            <p:spPr bwMode="auto">
              <a:xfrm>
                <a:off x="4768" y="2340"/>
                <a:ext cx="7" cy="13"/>
              </a:xfrm>
              <a:custGeom>
                <a:avLst/>
                <a:gdLst>
                  <a:gd name="T0" fmla="*/ 0 w 7"/>
                  <a:gd name="T1" fmla="*/ 13 h 13"/>
                  <a:gd name="T2" fmla="*/ 3 w 7"/>
                  <a:gd name="T3" fmla="*/ 13 h 13"/>
                  <a:gd name="T4" fmla="*/ 5 w 7"/>
                  <a:gd name="T5" fmla="*/ 11 h 13"/>
                  <a:gd name="T6" fmla="*/ 7 w 7"/>
                  <a:gd name="T7" fmla="*/ 8 h 13"/>
                  <a:gd name="T8" fmla="*/ 7 w 7"/>
                  <a:gd name="T9" fmla="*/ 6 h 13"/>
                  <a:gd name="T10" fmla="*/ 7 w 7"/>
                  <a:gd name="T11" fmla="*/ 3 h 13"/>
                  <a:gd name="T12" fmla="*/ 5 w 7"/>
                  <a:gd name="T13" fmla="*/ 1 h 13"/>
                  <a:gd name="T14" fmla="*/ 3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3" y="13"/>
                    </a:lnTo>
                    <a:lnTo>
                      <a:pt x="5" y="11"/>
                    </a:lnTo>
                    <a:lnTo>
                      <a:pt x="7" y="8"/>
                    </a:lnTo>
                    <a:lnTo>
                      <a:pt x="7" y="6"/>
                    </a:lnTo>
                    <a:lnTo>
                      <a:pt x="7" y="3"/>
                    </a:lnTo>
                    <a:lnTo>
                      <a:pt x="5"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37" name="Freeform 244"/>
              <p:cNvSpPr>
                <a:spLocks/>
              </p:cNvSpPr>
              <p:nvPr/>
            </p:nvSpPr>
            <p:spPr bwMode="auto">
              <a:xfrm>
                <a:off x="4828" y="2340"/>
                <a:ext cx="8" cy="13"/>
              </a:xfrm>
              <a:custGeom>
                <a:avLst/>
                <a:gdLst>
                  <a:gd name="T0" fmla="*/ 8 w 8"/>
                  <a:gd name="T1" fmla="*/ 0 h 13"/>
                  <a:gd name="T2" fmla="*/ 5 w 8"/>
                  <a:gd name="T3" fmla="*/ 0 h 13"/>
                  <a:gd name="T4" fmla="*/ 2 w 8"/>
                  <a:gd name="T5" fmla="*/ 1 h 13"/>
                  <a:gd name="T6" fmla="*/ 2 w 8"/>
                  <a:gd name="T7" fmla="*/ 3 h 13"/>
                  <a:gd name="T8" fmla="*/ 0 w 8"/>
                  <a:gd name="T9" fmla="*/ 6 h 13"/>
                  <a:gd name="T10" fmla="*/ 2 w 8"/>
                  <a:gd name="T11" fmla="*/ 8 h 13"/>
                  <a:gd name="T12" fmla="*/ 2 w 8"/>
                  <a:gd name="T13" fmla="*/ 11 h 13"/>
                  <a:gd name="T14" fmla="*/ 5 w 8"/>
                  <a:gd name="T15" fmla="*/ 13 h 13"/>
                  <a:gd name="T16" fmla="*/ 8 w 8"/>
                  <a:gd name="T17" fmla="*/ 13 h 13"/>
                  <a:gd name="T18" fmla="*/ 8 w 8"/>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8" y="0"/>
                    </a:moveTo>
                    <a:lnTo>
                      <a:pt x="5" y="0"/>
                    </a:lnTo>
                    <a:lnTo>
                      <a:pt x="2" y="1"/>
                    </a:lnTo>
                    <a:lnTo>
                      <a:pt x="2" y="3"/>
                    </a:lnTo>
                    <a:lnTo>
                      <a:pt x="0" y="6"/>
                    </a:lnTo>
                    <a:lnTo>
                      <a:pt x="2" y="8"/>
                    </a:lnTo>
                    <a:lnTo>
                      <a:pt x="2" y="11"/>
                    </a:lnTo>
                    <a:lnTo>
                      <a:pt x="5" y="13"/>
                    </a:lnTo>
                    <a:lnTo>
                      <a:pt x="8" y="13"/>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38" name="Rectangle 245"/>
              <p:cNvSpPr>
                <a:spLocks noChangeArrowheads="1"/>
              </p:cNvSpPr>
              <p:nvPr/>
            </p:nvSpPr>
            <p:spPr bwMode="auto">
              <a:xfrm>
                <a:off x="4836" y="2340"/>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39" name="Freeform 246"/>
              <p:cNvSpPr>
                <a:spLocks/>
              </p:cNvSpPr>
              <p:nvPr/>
            </p:nvSpPr>
            <p:spPr bwMode="auto">
              <a:xfrm>
                <a:off x="4849" y="2340"/>
                <a:ext cx="7" cy="13"/>
              </a:xfrm>
              <a:custGeom>
                <a:avLst/>
                <a:gdLst>
                  <a:gd name="T0" fmla="*/ 0 w 7"/>
                  <a:gd name="T1" fmla="*/ 13 h 13"/>
                  <a:gd name="T2" fmla="*/ 4 w 7"/>
                  <a:gd name="T3" fmla="*/ 13 h 13"/>
                  <a:gd name="T4" fmla="*/ 5 w 7"/>
                  <a:gd name="T5" fmla="*/ 11 h 13"/>
                  <a:gd name="T6" fmla="*/ 7 w 7"/>
                  <a:gd name="T7" fmla="*/ 8 h 13"/>
                  <a:gd name="T8" fmla="*/ 7 w 7"/>
                  <a:gd name="T9" fmla="*/ 6 h 13"/>
                  <a:gd name="T10" fmla="*/ 7 w 7"/>
                  <a:gd name="T11" fmla="*/ 3 h 13"/>
                  <a:gd name="T12" fmla="*/ 5 w 7"/>
                  <a:gd name="T13" fmla="*/ 1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1"/>
                    </a:lnTo>
                    <a:lnTo>
                      <a:pt x="7" y="8"/>
                    </a:lnTo>
                    <a:lnTo>
                      <a:pt x="7" y="6"/>
                    </a:lnTo>
                    <a:lnTo>
                      <a:pt x="7" y="3"/>
                    </a:lnTo>
                    <a:lnTo>
                      <a:pt x="5" y="1"/>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40" name="Freeform 247"/>
              <p:cNvSpPr>
                <a:spLocks/>
              </p:cNvSpPr>
              <p:nvPr/>
            </p:nvSpPr>
            <p:spPr bwMode="auto">
              <a:xfrm>
                <a:off x="4909" y="2340"/>
                <a:ext cx="8" cy="13"/>
              </a:xfrm>
              <a:custGeom>
                <a:avLst/>
                <a:gdLst>
                  <a:gd name="T0" fmla="*/ 8 w 8"/>
                  <a:gd name="T1" fmla="*/ 0 h 13"/>
                  <a:gd name="T2" fmla="*/ 5 w 8"/>
                  <a:gd name="T3" fmla="*/ 0 h 13"/>
                  <a:gd name="T4" fmla="*/ 2 w 8"/>
                  <a:gd name="T5" fmla="*/ 1 h 13"/>
                  <a:gd name="T6" fmla="*/ 2 w 8"/>
                  <a:gd name="T7" fmla="*/ 3 h 13"/>
                  <a:gd name="T8" fmla="*/ 0 w 8"/>
                  <a:gd name="T9" fmla="*/ 6 h 13"/>
                  <a:gd name="T10" fmla="*/ 2 w 8"/>
                  <a:gd name="T11" fmla="*/ 8 h 13"/>
                  <a:gd name="T12" fmla="*/ 2 w 8"/>
                  <a:gd name="T13" fmla="*/ 11 h 13"/>
                  <a:gd name="T14" fmla="*/ 5 w 8"/>
                  <a:gd name="T15" fmla="*/ 13 h 13"/>
                  <a:gd name="T16" fmla="*/ 8 w 8"/>
                  <a:gd name="T17" fmla="*/ 13 h 13"/>
                  <a:gd name="T18" fmla="*/ 8 w 8"/>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8" y="0"/>
                    </a:moveTo>
                    <a:lnTo>
                      <a:pt x="5" y="0"/>
                    </a:lnTo>
                    <a:lnTo>
                      <a:pt x="2" y="1"/>
                    </a:lnTo>
                    <a:lnTo>
                      <a:pt x="2" y="3"/>
                    </a:lnTo>
                    <a:lnTo>
                      <a:pt x="0" y="6"/>
                    </a:lnTo>
                    <a:lnTo>
                      <a:pt x="2" y="8"/>
                    </a:lnTo>
                    <a:lnTo>
                      <a:pt x="2" y="11"/>
                    </a:lnTo>
                    <a:lnTo>
                      <a:pt x="5" y="13"/>
                    </a:lnTo>
                    <a:lnTo>
                      <a:pt x="8" y="13"/>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41" name="Rectangle 248"/>
              <p:cNvSpPr>
                <a:spLocks noChangeArrowheads="1"/>
              </p:cNvSpPr>
              <p:nvPr/>
            </p:nvSpPr>
            <p:spPr bwMode="auto">
              <a:xfrm>
                <a:off x="4917" y="2340"/>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42" name="Freeform 249"/>
              <p:cNvSpPr>
                <a:spLocks/>
              </p:cNvSpPr>
              <p:nvPr/>
            </p:nvSpPr>
            <p:spPr bwMode="auto">
              <a:xfrm>
                <a:off x="4930" y="2340"/>
                <a:ext cx="7" cy="13"/>
              </a:xfrm>
              <a:custGeom>
                <a:avLst/>
                <a:gdLst>
                  <a:gd name="T0" fmla="*/ 0 w 7"/>
                  <a:gd name="T1" fmla="*/ 13 h 13"/>
                  <a:gd name="T2" fmla="*/ 4 w 7"/>
                  <a:gd name="T3" fmla="*/ 13 h 13"/>
                  <a:gd name="T4" fmla="*/ 5 w 7"/>
                  <a:gd name="T5" fmla="*/ 11 h 13"/>
                  <a:gd name="T6" fmla="*/ 7 w 7"/>
                  <a:gd name="T7" fmla="*/ 8 h 13"/>
                  <a:gd name="T8" fmla="*/ 7 w 7"/>
                  <a:gd name="T9" fmla="*/ 6 h 13"/>
                  <a:gd name="T10" fmla="*/ 7 w 7"/>
                  <a:gd name="T11" fmla="*/ 3 h 13"/>
                  <a:gd name="T12" fmla="*/ 5 w 7"/>
                  <a:gd name="T13" fmla="*/ 1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1"/>
                    </a:lnTo>
                    <a:lnTo>
                      <a:pt x="7" y="8"/>
                    </a:lnTo>
                    <a:lnTo>
                      <a:pt x="7" y="6"/>
                    </a:lnTo>
                    <a:lnTo>
                      <a:pt x="7" y="3"/>
                    </a:lnTo>
                    <a:lnTo>
                      <a:pt x="5" y="1"/>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43" name="Freeform 250"/>
              <p:cNvSpPr>
                <a:spLocks/>
              </p:cNvSpPr>
              <p:nvPr/>
            </p:nvSpPr>
            <p:spPr bwMode="auto">
              <a:xfrm>
                <a:off x="4927" y="2346"/>
                <a:ext cx="15" cy="7"/>
              </a:xfrm>
              <a:custGeom>
                <a:avLst/>
                <a:gdLst>
                  <a:gd name="T0" fmla="*/ 0 w 15"/>
                  <a:gd name="T1" fmla="*/ 0 h 7"/>
                  <a:gd name="T2" fmla="*/ 2 w 15"/>
                  <a:gd name="T3" fmla="*/ 3 h 7"/>
                  <a:gd name="T4" fmla="*/ 3 w 15"/>
                  <a:gd name="T5" fmla="*/ 5 h 7"/>
                  <a:gd name="T6" fmla="*/ 5 w 15"/>
                  <a:gd name="T7" fmla="*/ 7 h 7"/>
                  <a:gd name="T8" fmla="*/ 8 w 15"/>
                  <a:gd name="T9" fmla="*/ 7 h 7"/>
                  <a:gd name="T10" fmla="*/ 10 w 15"/>
                  <a:gd name="T11" fmla="*/ 7 h 7"/>
                  <a:gd name="T12" fmla="*/ 12 w 15"/>
                  <a:gd name="T13" fmla="*/ 5 h 7"/>
                  <a:gd name="T14" fmla="*/ 13 w 15"/>
                  <a:gd name="T15" fmla="*/ 3 h 7"/>
                  <a:gd name="T16" fmla="*/ 15 w 15"/>
                  <a:gd name="T17" fmla="*/ 0 h 7"/>
                  <a:gd name="T18" fmla="*/ 0 w 15"/>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7">
                    <a:moveTo>
                      <a:pt x="0" y="0"/>
                    </a:moveTo>
                    <a:lnTo>
                      <a:pt x="2" y="3"/>
                    </a:lnTo>
                    <a:lnTo>
                      <a:pt x="3" y="5"/>
                    </a:lnTo>
                    <a:lnTo>
                      <a:pt x="5" y="7"/>
                    </a:lnTo>
                    <a:lnTo>
                      <a:pt x="8" y="7"/>
                    </a:lnTo>
                    <a:lnTo>
                      <a:pt x="10" y="7"/>
                    </a:lnTo>
                    <a:lnTo>
                      <a:pt x="12" y="5"/>
                    </a:lnTo>
                    <a:lnTo>
                      <a:pt x="13" y="3"/>
                    </a:lnTo>
                    <a:lnTo>
                      <a:pt x="15"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44" name="Freeform 251"/>
              <p:cNvSpPr>
                <a:spLocks/>
              </p:cNvSpPr>
              <p:nvPr/>
            </p:nvSpPr>
            <p:spPr bwMode="auto">
              <a:xfrm>
                <a:off x="4927" y="1183"/>
                <a:ext cx="15" cy="1163"/>
              </a:xfrm>
              <a:custGeom>
                <a:avLst/>
                <a:gdLst>
                  <a:gd name="T0" fmla="*/ 8 w 15"/>
                  <a:gd name="T1" fmla="*/ 0 h 1163"/>
                  <a:gd name="T2" fmla="*/ 0 w 15"/>
                  <a:gd name="T3" fmla="*/ 7 h 1163"/>
                  <a:gd name="T4" fmla="*/ 0 w 15"/>
                  <a:gd name="T5" fmla="*/ 1163 h 1163"/>
                  <a:gd name="T6" fmla="*/ 15 w 15"/>
                  <a:gd name="T7" fmla="*/ 1163 h 1163"/>
                  <a:gd name="T8" fmla="*/ 15 w 15"/>
                  <a:gd name="T9" fmla="*/ 7 h 1163"/>
                  <a:gd name="T10" fmla="*/ 8 w 15"/>
                  <a:gd name="T11" fmla="*/ 0 h 1163"/>
                  <a:gd name="T12" fmla="*/ 15 w 15"/>
                  <a:gd name="T13" fmla="*/ 7 h 1163"/>
                  <a:gd name="T14" fmla="*/ 13 w 15"/>
                  <a:gd name="T15" fmla="*/ 5 h 1163"/>
                  <a:gd name="T16" fmla="*/ 12 w 15"/>
                  <a:gd name="T17" fmla="*/ 2 h 1163"/>
                  <a:gd name="T18" fmla="*/ 10 w 15"/>
                  <a:gd name="T19" fmla="*/ 0 h 1163"/>
                  <a:gd name="T20" fmla="*/ 8 w 15"/>
                  <a:gd name="T21" fmla="*/ 0 h 1163"/>
                  <a:gd name="T22" fmla="*/ 5 w 15"/>
                  <a:gd name="T23" fmla="*/ 0 h 1163"/>
                  <a:gd name="T24" fmla="*/ 3 w 15"/>
                  <a:gd name="T25" fmla="*/ 2 h 1163"/>
                  <a:gd name="T26" fmla="*/ 2 w 15"/>
                  <a:gd name="T27" fmla="*/ 5 h 1163"/>
                  <a:gd name="T28" fmla="*/ 0 w 15"/>
                  <a:gd name="T29" fmla="*/ 7 h 1163"/>
                  <a:gd name="T30" fmla="*/ 8 w 15"/>
                  <a:gd name="T31"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163">
                    <a:moveTo>
                      <a:pt x="8" y="0"/>
                    </a:moveTo>
                    <a:lnTo>
                      <a:pt x="0" y="7"/>
                    </a:lnTo>
                    <a:lnTo>
                      <a:pt x="0" y="1163"/>
                    </a:lnTo>
                    <a:lnTo>
                      <a:pt x="15" y="1163"/>
                    </a:lnTo>
                    <a:lnTo>
                      <a:pt x="15" y="7"/>
                    </a:lnTo>
                    <a:lnTo>
                      <a:pt x="8" y="0"/>
                    </a:lnTo>
                    <a:lnTo>
                      <a:pt x="15" y="7"/>
                    </a:lnTo>
                    <a:lnTo>
                      <a:pt x="13" y="5"/>
                    </a:lnTo>
                    <a:lnTo>
                      <a:pt x="12" y="2"/>
                    </a:lnTo>
                    <a:lnTo>
                      <a:pt x="10" y="0"/>
                    </a:lnTo>
                    <a:lnTo>
                      <a:pt x="8" y="0"/>
                    </a:lnTo>
                    <a:lnTo>
                      <a:pt x="5" y="0"/>
                    </a:lnTo>
                    <a:lnTo>
                      <a:pt x="3" y="2"/>
                    </a:lnTo>
                    <a:lnTo>
                      <a:pt x="2" y="5"/>
                    </a:lnTo>
                    <a:lnTo>
                      <a:pt x="0" y="7"/>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45" name="Rectangle 252"/>
              <p:cNvSpPr>
                <a:spLocks noChangeArrowheads="1"/>
              </p:cNvSpPr>
              <p:nvPr/>
            </p:nvSpPr>
            <p:spPr bwMode="auto">
              <a:xfrm>
                <a:off x="4935" y="1183"/>
                <a:ext cx="1"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46" name="Freeform 253"/>
              <p:cNvSpPr>
                <a:spLocks/>
              </p:cNvSpPr>
              <p:nvPr/>
            </p:nvSpPr>
            <p:spPr bwMode="auto">
              <a:xfrm>
                <a:off x="4935" y="1183"/>
                <a:ext cx="8" cy="15"/>
              </a:xfrm>
              <a:custGeom>
                <a:avLst/>
                <a:gdLst>
                  <a:gd name="T0" fmla="*/ 0 w 8"/>
                  <a:gd name="T1" fmla="*/ 15 h 15"/>
                  <a:gd name="T2" fmla="*/ 4 w 8"/>
                  <a:gd name="T3" fmla="*/ 13 h 15"/>
                  <a:gd name="T4" fmla="*/ 5 w 8"/>
                  <a:gd name="T5" fmla="*/ 11 h 15"/>
                  <a:gd name="T6" fmla="*/ 7 w 8"/>
                  <a:gd name="T7" fmla="*/ 10 h 15"/>
                  <a:gd name="T8" fmla="*/ 8 w 8"/>
                  <a:gd name="T9" fmla="*/ 7 h 15"/>
                  <a:gd name="T10" fmla="*/ 7 w 8"/>
                  <a:gd name="T11" fmla="*/ 5 h 15"/>
                  <a:gd name="T12" fmla="*/ 5 w 8"/>
                  <a:gd name="T13" fmla="*/ 2 h 15"/>
                  <a:gd name="T14" fmla="*/ 4 w 8"/>
                  <a:gd name="T15" fmla="*/ 2 h 15"/>
                  <a:gd name="T16" fmla="*/ 0 w 8"/>
                  <a:gd name="T17" fmla="*/ 0 h 15"/>
                  <a:gd name="T18" fmla="*/ 0 w 8"/>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5">
                    <a:moveTo>
                      <a:pt x="0" y="15"/>
                    </a:moveTo>
                    <a:lnTo>
                      <a:pt x="4" y="13"/>
                    </a:lnTo>
                    <a:lnTo>
                      <a:pt x="5" y="11"/>
                    </a:lnTo>
                    <a:lnTo>
                      <a:pt x="7" y="10"/>
                    </a:lnTo>
                    <a:lnTo>
                      <a:pt x="8" y="7"/>
                    </a:lnTo>
                    <a:lnTo>
                      <a:pt x="7" y="5"/>
                    </a:lnTo>
                    <a:lnTo>
                      <a:pt x="5" y="2"/>
                    </a:lnTo>
                    <a:lnTo>
                      <a:pt x="4" y="2"/>
                    </a:lnTo>
                    <a:lnTo>
                      <a:pt x="0" y="0"/>
                    </a:lnTo>
                    <a:lnTo>
                      <a:pt x="0"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47" name="Freeform 254"/>
              <p:cNvSpPr>
                <a:spLocks/>
              </p:cNvSpPr>
              <p:nvPr/>
            </p:nvSpPr>
            <p:spPr bwMode="auto">
              <a:xfrm>
                <a:off x="4935" y="1183"/>
                <a:ext cx="7" cy="15"/>
              </a:xfrm>
              <a:custGeom>
                <a:avLst/>
                <a:gdLst>
                  <a:gd name="T0" fmla="*/ 0 w 7"/>
                  <a:gd name="T1" fmla="*/ 15 h 15"/>
                  <a:gd name="T2" fmla="*/ 2 w 7"/>
                  <a:gd name="T3" fmla="*/ 13 h 15"/>
                  <a:gd name="T4" fmla="*/ 5 w 7"/>
                  <a:gd name="T5" fmla="*/ 11 h 15"/>
                  <a:gd name="T6" fmla="*/ 7 w 7"/>
                  <a:gd name="T7" fmla="*/ 10 h 15"/>
                  <a:gd name="T8" fmla="*/ 7 w 7"/>
                  <a:gd name="T9" fmla="*/ 7 h 15"/>
                  <a:gd name="T10" fmla="*/ 7 w 7"/>
                  <a:gd name="T11" fmla="*/ 5 h 15"/>
                  <a:gd name="T12" fmla="*/ 5 w 7"/>
                  <a:gd name="T13" fmla="*/ 2 h 15"/>
                  <a:gd name="T14" fmla="*/ 2 w 7"/>
                  <a:gd name="T15" fmla="*/ 2 h 15"/>
                  <a:gd name="T16" fmla="*/ 0 w 7"/>
                  <a:gd name="T17" fmla="*/ 0 h 15"/>
                  <a:gd name="T18" fmla="*/ 0 w 7"/>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0" y="15"/>
                    </a:moveTo>
                    <a:lnTo>
                      <a:pt x="2" y="13"/>
                    </a:lnTo>
                    <a:lnTo>
                      <a:pt x="5" y="11"/>
                    </a:lnTo>
                    <a:lnTo>
                      <a:pt x="7" y="10"/>
                    </a:lnTo>
                    <a:lnTo>
                      <a:pt x="7" y="7"/>
                    </a:lnTo>
                    <a:lnTo>
                      <a:pt x="7" y="5"/>
                    </a:lnTo>
                    <a:lnTo>
                      <a:pt x="5" y="2"/>
                    </a:lnTo>
                    <a:lnTo>
                      <a:pt x="2" y="2"/>
                    </a:lnTo>
                    <a:lnTo>
                      <a:pt x="0" y="0"/>
                    </a:lnTo>
                    <a:lnTo>
                      <a:pt x="0"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48" name="Freeform 255"/>
              <p:cNvSpPr>
                <a:spLocks/>
              </p:cNvSpPr>
              <p:nvPr/>
            </p:nvSpPr>
            <p:spPr bwMode="auto">
              <a:xfrm>
                <a:off x="3773" y="1183"/>
                <a:ext cx="1162" cy="15"/>
              </a:xfrm>
              <a:custGeom>
                <a:avLst/>
                <a:gdLst>
                  <a:gd name="T0" fmla="*/ 6 w 1162"/>
                  <a:gd name="T1" fmla="*/ 15 h 15"/>
                  <a:gd name="T2" fmla="*/ 6 w 1162"/>
                  <a:gd name="T3" fmla="*/ 15 h 15"/>
                  <a:gd name="T4" fmla="*/ 1162 w 1162"/>
                  <a:gd name="T5" fmla="*/ 15 h 15"/>
                  <a:gd name="T6" fmla="*/ 1162 w 1162"/>
                  <a:gd name="T7" fmla="*/ 0 h 15"/>
                  <a:gd name="T8" fmla="*/ 6 w 1162"/>
                  <a:gd name="T9" fmla="*/ 0 h 15"/>
                  <a:gd name="T10" fmla="*/ 6 w 1162"/>
                  <a:gd name="T11" fmla="*/ 15 h 15"/>
                  <a:gd name="T12" fmla="*/ 6 w 1162"/>
                  <a:gd name="T13" fmla="*/ 0 h 15"/>
                  <a:gd name="T14" fmla="*/ 3 w 1162"/>
                  <a:gd name="T15" fmla="*/ 2 h 15"/>
                  <a:gd name="T16" fmla="*/ 1 w 1162"/>
                  <a:gd name="T17" fmla="*/ 2 h 15"/>
                  <a:gd name="T18" fmla="*/ 0 w 1162"/>
                  <a:gd name="T19" fmla="*/ 5 h 15"/>
                  <a:gd name="T20" fmla="*/ 0 w 1162"/>
                  <a:gd name="T21" fmla="*/ 7 h 15"/>
                  <a:gd name="T22" fmla="*/ 0 w 1162"/>
                  <a:gd name="T23" fmla="*/ 10 h 15"/>
                  <a:gd name="T24" fmla="*/ 1 w 1162"/>
                  <a:gd name="T25" fmla="*/ 11 h 15"/>
                  <a:gd name="T26" fmla="*/ 3 w 1162"/>
                  <a:gd name="T27" fmla="*/ 13 h 15"/>
                  <a:gd name="T28" fmla="*/ 6 w 1162"/>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2" h="15">
                    <a:moveTo>
                      <a:pt x="6" y="15"/>
                    </a:moveTo>
                    <a:lnTo>
                      <a:pt x="6" y="15"/>
                    </a:lnTo>
                    <a:lnTo>
                      <a:pt x="1162" y="15"/>
                    </a:lnTo>
                    <a:lnTo>
                      <a:pt x="1162" y="0"/>
                    </a:lnTo>
                    <a:lnTo>
                      <a:pt x="6" y="0"/>
                    </a:lnTo>
                    <a:lnTo>
                      <a:pt x="6" y="15"/>
                    </a:lnTo>
                    <a:lnTo>
                      <a:pt x="6" y="0"/>
                    </a:lnTo>
                    <a:lnTo>
                      <a:pt x="3" y="2"/>
                    </a:lnTo>
                    <a:lnTo>
                      <a:pt x="1" y="2"/>
                    </a:lnTo>
                    <a:lnTo>
                      <a:pt x="0" y="5"/>
                    </a:lnTo>
                    <a:lnTo>
                      <a:pt x="0" y="7"/>
                    </a:lnTo>
                    <a:lnTo>
                      <a:pt x="0" y="10"/>
                    </a:lnTo>
                    <a:lnTo>
                      <a:pt x="1" y="11"/>
                    </a:lnTo>
                    <a:lnTo>
                      <a:pt x="3" y="13"/>
                    </a:lnTo>
                    <a:lnTo>
                      <a:pt x="6"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49" name="Rectangle 256"/>
              <p:cNvSpPr>
                <a:spLocks noChangeArrowheads="1"/>
              </p:cNvSpPr>
              <p:nvPr/>
            </p:nvSpPr>
            <p:spPr bwMode="auto">
              <a:xfrm>
                <a:off x="3779" y="1183"/>
                <a:ext cx="2"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50" name="Freeform 257"/>
              <p:cNvSpPr>
                <a:spLocks/>
              </p:cNvSpPr>
              <p:nvPr/>
            </p:nvSpPr>
            <p:spPr bwMode="auto">
              <a:xfrm>
                <a:off x="3781" y="1183"/>
                <a:ext cx="6" cy="15"/>
              </a:xfrm>
              <a:custGeom>
                <a:avLst/>
                <a:gdLst>
                  <a:gd name="T0" fmla="*/ 0 w 6"/>
                  <a:gd name="T1" fmla="*/ 15 h 15"/>
                  <a:gd name="T2" fmla="*/ 3 w 6"/>
                  <a:gd name="T3" fmla="*/ 13 h 15"/>
                  <a:gd name="T4" fmla="*/ 5 w 6"/>
                  <a:gd name="T5" fmla="*/ 11 h 15"/>
                  <a:gd name="T6" fmla="*/ 6 w 6"/>
                  <a:gd name="T7" fmla="*/ 10 h 15"/>
                  <a:gd name="T8" fmla="*/ 6 w 6"/>
                  <a:gd name="T9" fmla="*/ 7 h 15"/>
                  <a:gd name="T10" fmla="*/ 6 w 6"/>
                  <a:gd name="T11" fmla="*/ 5 h 15"/>
                  <a:gd name="T12" fmla="*/ 5 w 6"/>
                  <a:gd name="T13" fmla="*/ 2 h 15"/>
                  <a:gd name="T14" fmla="*/ 3 w 6"/>
                  <a:gd name="T15" fmla="*/ 2 h 15"/>
                  <a:gd name="T16" fmla="*/ 0 w 6"/>
                  <a:gd name="T17" fmla="*/ 0 h 15"/>
                  <a:gd name="T18" fmla="*/ 0 w 6"/>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0" y="15"/>
                    </a:moveTo>
                    <a:lnTo>
                      <a:pt x="3" y="13"/>
                    </a:lnTo>
                    <a:lnTo>
                      <a:pt x="5" y="11"/>
                    </a:lnTo>
                    <a:lnTo>
                      <a:pt x="6" y="10"/>
                    </a:lnTo>
                    <a:lnTo>
                      <a:pt x="6" y="7"/>
                    </a:lnTo>
                    <a:lnTo>
                      <a:pt x="6" y="5"/>
                    </a:lnTo>
                    <a:lnTo>
                      <a:pt x="5" y="2"/>
                    </a:lnTo>
                    <a:lnTo>
                      <a:pt x="3" y="2"/>
                    </a:lnTo>
                    <a:lnTo>
                      <a:pt x="0" y="0"/>
                    </a:lnTo>
                    <a:lnTo>
                      <a:pt x="0"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51" name="Freeform 258"/>
              <p:cNvSpPr>
                <a:spLocks/>
              </p:cNvSpPr>
              <p:nvPr/>
            </p:nvSpPr>
            <p:spPr bwMode="auto">
              <a:xfrm>
                <a:off x="3708" y="1118"/>
                <a:ext cx="139" cy="140"/>
              </a:xfrm>
              <a:custGeom>
                <a:avLst/>
                <a:gdLst>
                  <a:gd name="T0" fmla="*/ 139 w 139"/>
                  <a:gd name="T1" fmla="*/ 70 h 140"/>
                  <a:gd name="T2" fmla="*/ 138 w 139"/>
                  <a:gd name="T3" fmla="*/ 85 h 140"/>
                  <a:gd name="T4" fmla="*/ 133 w 139"/>
                  <a:gd name="T5" fmla="*/ 98 h 140"/>
                  <a:gd name="T6" fmla="*/ 126 w 139"/>
                  <a:gd name="T7" fmla="*/ 109 h 140"/>
                  <a:gd name="T8" fmla="*/ 118 w 139"/>
                  <a:gd name="T9" fmla="*/ 119 h 140"/>
                  <a:gd name="T10" fmla="*/ 108 w 139"/>
                  <a:gd name="T11" fmla="*/ 128 h 140"/>
                  <a:gd name="T12" fmla="*/ 95 w 139"/>
                  <a:gd name="T13" fmla="*/ 133 h 140"/>
                  <a:gd name="T14" fmla="*/ 82 w 139"/>
                  <a:gd name="T15" fmla="*/ 138 h 140"/>
                  <a:gd name="T16" fmla="*/ 69 w 139"/>
                  <a:gd name="T17" fmla="*/ 140 h 140"/>
                  <a:gd name="T18" fmla="*/ 55 w 139"/>
                  <a:gd name="T19" fmla="*/ 138 h 140"/>
                  <a:gd name="T20" fmla="*/ 42 w 139"/>
                  <a:gd name="T21" fmla="*/ 133 h 140"/>
                  <a:gd name="T22" fmla="*/ 30 w 139"/>
                  <a:gd name="T23" fmla="*/ 128 h 140"/>
                  <a:gd name="T24" fmla="*/ 19 w 139"/>
                  <a:gd name="T25" fmla="*/ 119 h 140"/>
                  <a:gd name="T26" fmla="*/ 11 w 139"/>
                  <a:gd name="T27" fmla="*/ 109 h 140"/>
                  <a:gd name="T28" fmla="*/ 5 w 139"/>
                  <a:gd name="T29" fmla="*/ 98 h 140"/>
                  <a:gd name="T30" fmla="*/ 1 w 139"/>
                  <a:gd name="T31" fmla="*/ 85 h 140"/>
                  <a:gd name="T32" fmla="*/ 0 w 139"/>
                  <a:gd name="T33" fmla="*/ 70 h 140"/>
                  <a:gd name="T34" fmla="*/ 1 w 139"/>
                  <a:gd name="T35" fmla="*/ 55 h 140"/>
                  <a:gd name="T36" fmla="*/ 5 w 139"/>
                  <a:gd name="T37" fmla="*/ 42 h 140"/>
                  <a:gd name="T38" fmla="*/ 11 w 139"/>
                  <a:gd name="T39" fmla="*/ 31 h 140"/>
                  <a:gd name="T40" fmla="*/ 19 w 139"/>
                  <a:gd name="T41" fmla="*/ 20 h 140"/>
                  <a:gd name="T42" fmla="*/ 30 w 139"/>
                  <a:gd name="T43" fmla="*/ 11 h 140"/>
                  <a:gd name="T44" fmla="*/ 42 w 139"/>
                  <a:gd name="T45" fmla="*/ 5 h 140"/>
                  <a:gd name="T46" fmla="*/ 55 w 139"/>
                  <a:gd name="T47" fmla="*/ 2 h 140"/>
                  <a:gd name="T48" fmla="*/ 69 w 139"/>
                  <a:gd name="T49" fmla="*/ 0 h 140"/>
                  <a:gd name="T50" fmla="*/ 82 w 139"/>
                  <a:gd name="T51" fmla="*/ 2 h 140"/>
                  <a:gd name="T52" fmla="*/ 95 w 139"/>
                  <a:gd name="T53" fmla="*/ 5 h 140"/>
                  <a:gd name="T54" fmla="*/ 108 w 139"/>
                  <a:gd name="T55" fmla="*/ 11 h 140"/>
                  <a:gd name="T56" fmla="*/ 118 w 139"/>
                  <a:gd name="T57" fmla="*/ 20 h 140"/>
                  <a:gd name="T58" fmla="*/ 126 w 139"/>
                  <a:gd name="T59" fmla="*/ 31 h 140"/>
                  <a:gd name="T60" fmla="*/ 133 w 139"/>
                  <a:gd name="T61" fmla="*/ 42 h 140"/>
                  <a:gd name="T62" fmla="*/ 138 w 139"/>
                  <a:gd name="T63" fmla="*/ 55 h 140"/>
                  <a:gd name="T64" fmla="*/ 139 w 139"/>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0">
                    <a:moveTo>
                      <a:pt x="139" y="70"/>
                    </a:moveTo>
                    <a:lnTo>
                      <a:pt x="138" y="85"/>
                    </a:lnTo>
                    <a:lnTo>
                      <a:pt x="133" y="98"/>
                    </a:lnTo>
                    <a:lnTo>
                      <a:pt x="126" y="109"/>
                    </a:lnTo>
                    <a:lnTo>
                      <a:pt x="118" y="119"/>
                    </a:lnTo>
                    <a:lnTo>
                      <a:pt x="108" y="128"/>
                    </a:lnTo>
                    <a:lnTo>
                      <a:pt x="95" y="133"/>
                    </a:lnTo>
                    <a:lnTo>
                      <a:pt x="82" y="138"/>
                    </a:lnTo>
                    <a:lnTo>
                      <a:pt x="69" y="140"/>
                    </a:lnTo>
                    <a:lnTo>
                      <a:pt x="55" y="138"/>
                    </a:lnTo>
                    <a:lnTo>
                      <a:pt x="42" y="133"/>
                    </a:lnTo>
                    <a:lnTo>
                      <a:pt x="30" y="128"/>
                    </a:lnTo>
                    <a:lnTo>
                      <a:pt x="19" y="119"/>
                    </a:lnTo>
                    <a:lnTo>
                      <a:pt x="11" y="109"/>
                    </a:lnTo>
                    <a:lnTo>
                      <a:pt x="5" y="98"/>
                    </a:lnTo>
                    <a:lnTo>
                      <a:pt x="1" y="85"/>
                    </a:lnTo>
                    <a:lnTo>
                      <a:pt x="0" y="70"/>
                    </a:lnTo>
                    <a:lnTo>
                      <a:pt x="1" y="55"/>
                    </a:lnTo>
                    <a:lnTo>
                      <a:pt x="5" y="42"/>
                    </a:lnTo>
                    <a:lnTo>
                      <a:pt x="11" y="31"/>
                    </a:lnTo>
                    <a:lnTo>
                      <a:pt x="19" y="20"/>
                    </a:lnTo>
                    <a:lnTo>
                      <a:pt x="30" y="11"/>
                    </a:lnTo>
                    <a:lnTo>
                      <a:pt x="42" y="5"/>
                    </a:lnTo>
                    <a:lnTo>
                      <a:pt x="55" y="2"/>
                    </a:lnTo>
                    <a:lnTo>
                      <a:pt x="69" y="0"/>
                    </a:lnTo>
                    <a:lnTo>
                      <a:pt x="82" y="2"/>
                    </a:lnTo>
                    <a:lnTo>
                      <a:pt x="95" y="5"/>
                    </a:lnTo>
                    <a:lnTo>
                      <a:pt x="108" y="11"/>
                    </a:lnTo>
                    <a:lnTo>
                      <a:pt x="118" y="20"/>
                    </a:lnTo>
                    <a:lnTo>
                      <a:pt x="126" y="31"/>
                    </a:lnTo>
                    <a:lnTo>
                      <a:pt x="133" y="42"/>
                    </a:lnTo>
                    <a:lnTo>
                      <a:pt x="138" y="55"/>
                    </a:lnTo>
                    <a:lnTo>
                      <a:pt x="139"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52" name="Freeform 259"/>
              <p:cNvSpPr>
                <a:spLocks/>
              </p:cNvSpPr>
              <p:nvPr/>
            </p:nvSpPr>
            <p:spPr bwMode="auto">
              <a:xfrm>
                <a:off x="3708" y="1118"/>
                <a:ext cx="139" cy="140"/>
              </a:xfrm>
              <a:custGeom>
                <a:avLst/>
                <a:gdLst>
                  <a:gd name="T0" fmla="*/ 139 w 139"/>
                  <a:gd name="T1" fmla="*/ 70 h 140"/>
                  <a:gd name="T2" fmla="*/ 138 w 139"/>
                  <a:gd name="T3" fmla="*/ 85 h 140"/>
                  <a:gd name="T4" fmla="*/ 133 w 139"/>
                  <a:gd name="T5" fmla="*/ 98 h 140"/>
                  <a:gd name="T6" fmla="*/ 126 w 139"/>
                  <a:gd name="T7" fmla="*/ 109 h 140"/>
                  <a:gd name="T8" fmla="*/ 118 w 139"/>
                  <a:gd name="T9" fmla="*/ 119 h 140"/>
                  <a:gd name="T10" fmla="*/ 108 w 139"/>
                  <a:gd name="T11" fmla="*/ 128 h 140"/>
                  <a:gd name="T12" fmla="*/ 95 w 139"/>
                  <a:gd name="T13" fmla="*/ 133 h 140"/>
                  <a:gd name="T14" fmla="*/ 82 w 139"/>
                  <a:gd name="T15" fmla="*/ 138 h 140"/>
                  <a:gd name="T16" fmla="*/ 69 w 139"/>
                  <a:gd name="T17" fmla="*/ 140 h 140"/>
                  <a:gd name="T18" fmla="*/ 55 w 139"/>
                  <a:gd name="T19" fmla="*/ 138 h 140"/>
                  <a:gd name="T20" fmla="*/ 42 w 139"/>
                  <a:gd name="T21" fmla="*/ 133 h 140"/>
                  <a:gd name="T22" fmla="*/ 30 w 139"/>
                  <a:gd name="T23" fmla="*/ 128 h 140"/>
                  <a:gd name="T24" fmla="*/ 19 w 139"/>
                  <a:gd name="T25" fmla="*/ 119 h 140"/>
                  <a:gd name="T26" fmla="*/ 11 w 139"/>
                  <a:gd name="T27" fmla="*/ 109 h 140"/>
                  <a:gd name="T28" fmla="*/ 5 w 139"/>
                  <a:gd name="T29" fmla="*/ 98 h 140"/>
                  <a:gd name="T30" fmla="*/ 1 w 139"/>
                  <a:gd name="T31" fmla="*/ 85 h 140"/>
                  <a:gd name="T32" fmla="*/ 0 w 139"/>
                  <a:gd name="T33" fmla="*/ 70 h 140"/>
                  <a:gd name="T34" fmla="*/ 1 w 139"/>
                  <a:gd name="T35" fmla="*/ 55 h 140"/>
                  <a:gd name="T36" fmla="*/ 5 w 139"/>
                  <a:gd name="T37" fmla="*/ 42 h 140"/>
                  <a:gd name="T38" fmla="*/ 11 w 139"/>
                  <a:gd name="T39" fmla="*/ 31 h 140"/>
                  <a:gd name="T40" fmla="*/ 19 w 139"/>
                  <a:gd name="T41" fmla="*/ 20 h 140"/>
                  <a:gd name="T42" fmla="*/ 30 w 139"/>
                  <a:gd name="T43" fmla="*/ 11 h 140"/>
                  <a:gd name="T44" fmla="*/ 42 w 139"/>
                  <a:gd name="T45" fmla="*/ 5 h 140"/>
                  <a:gd name="T46" fmla="*/ 55 w 139"/>
                  <a:gd name="T47" fmla="*/ 2 h 140"/>
                  <a:gd name="T48" fmla="*/ 69 w 139"/>
                  <a:gd name="T49" fmla="*/ 0 h 140"/>
                  <a:gd name="T50" fmla="*/ 82 w 139"/>
                  <a:gd name="T51" fmla="*/ 2 h 140"/>
                  <a:gd name="T52" fmla="*/ 95 w 139"/>
                  <a:gd name="T53" fmla="*/ 5 h 140"/>
                  <a:gd name="T54" fmla="*/ 108 w 139"/>
                  <a:gd name="T55" fmla="*/ 11 h 140"/>
                  <a:gd name="T56" fmla="*/ 118 w 139"/>
                  <a:gd name="T57" fmla="*/ 20 h 140"/>
                  <a:gd name="T58" fmla="*/ 126 w 139"/>
                  <a:gd name="T59" fmla="*/ 31 h 140"/>
                  <a:gd name="T60" fmla="*/ 133 w 139"/>
                  <a:gd name="T61" fmla="*/ 42 h 140"/>
                  <a:gd name="T62" fmla="*/ 138 w 139"/>
                  <a:gd name="T63" fmla="*/ 55 h 140"/>
                  <a:gd name="T64" fmla="*/ 139 w 139"/>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0">
                    <a:moveTo>
                      <a:pt x="139" y="70"/>
                    </a:moveTo>
                    <a:lnTo>
                      <a:pt x="138" y="85"/>
                    </a:lnTo>
                    <a:lnTo>
                      <a:pt x="133" y="98"/>
                    </a:lnTo>
                    <a:lnTo>
                      <a:pt x="126" y="109"/>
                    </a:lnTo>
                    <a:lnTo>
                      <a:pt x="118" y="119"/>
                    </a:lnTo>
                    <a:lnTo>
                      <a:pt x="108" y="128"/>
                    </a:lnTo>
                    <a:lnTo>
                      <a:pt x="95" y="133"/>
                    </a:lnTo>
                    <a:lnTo>
                      <a:pt x="82" y="138"/>
                    </a:lnTo>
                    <a:lnTo>
                      <a:pt x="69" y="140"/>
                    </a:lnTo>
                    <a:lnTo>
                      <a:pt x="55" y="138"/>
                    </a:lnTo>
                    <a:lnTo>
                      <a:pt x="42" y="133"/>
                    </a:lnTo>
                    <a:lnTo>
                      <a:pt x="30" y="128"/>
                    </a:lnTo>
                    <a:lnTo>
                      <a:pt x="19" y="119"/>
                    </a:lnTo>
                    <a:lnTo>
                      <a:pt x="11" y="109"/>
                    </a:lnTo>
                    <a:lnTo>
                      <a:pt x="5" y="98"/>
                    </a:lnTo>
                    <a:lnTo>
                      <a:pt x="1" y="85"/>
                    </a:lnTo>
                    <a:lnTo>
                      <a:pt x="0" y="70"/>
                    </a:lnTo>
                    <a:lnTo>
                      <a:pt x="1" y="55"/>
                    </a:lnTo>
                    <a:lnTo>
                      <a:pt x="5" y="42"/>
                    </a:lnTo>
                    <a:lnTo>
                      <a:pt x="11" y="31"/>
                    </a:lnTo>
                    <a:lnTo>
                      <a:pt x="19" y="20"/>
                    </a:lnTo>
                    <a:lnTo>
                      <a:pt x="30" y="11"/>
                    </a:lnTo>
                    <a:lnTo>
                      <a:pt x="42" y="5"/>
                    </a:lnTo>
                    <a:lnTo>
                      <a:pt x="55" y="2"/>
                    </a:lnTo>
                    <a:lnTo>
                      <a:pt x="69" y="0"/>
                    </a:lnTo>
                    <a:lnTo>
                      <a:pt x="82" y="2"/>
                    </a:lnTo>
                    <a:lnTo>
                      <a:pt x="95" y="5"/>
                    </a:lnTo>
                    <a:lnTo>
                      <a:pt x="108" y="11"/>
                    </a:lnTo>
                    <a:lnTo>
                      <a:pt x="118" y="20"/>
                    </a:lnTo>
                    <a:lnTo>
                      <a:pt x="126" y="31"/>
                    </a:lnTo>
                    <a:lnTo>
                      <a:pt x="133" y="42"/>
                    </a:lnTo>
                    <a:lnTo>
                      <a:pt x="138" y="55"/>
                    </a:lnTo>
                    <a:lnTo>
                      <a:pt x="139"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853" name="Freeform 260"/>
              <p:cNvSpPr>
                <a:spLocks/>
              </p:cNvSpPr>
              <p:nvPr/>
            </p:nvSpPr>
            <p:spPr bwMode="auto">
              <a:xfrm>
                <a:off x="4862" y="1118"/>
                <a:ext cx="140" cy="140"/>
              </a:xfrm>
              <a:custGeom>
                <a:avLst/>
                <a:gdLst>
                  <a:gd name="T0" fmla="*/ 140 w 140"/>
                  <a:gd name="T1" fmla="*/ 70 h 140"/>
                  <a:gd name="T2" fmla="*/ 138 w 140"/>
                  <a:gd name="T3" fmla="*/ 85 h 140"/>
                  <a:gd name="T4" fmla="*/ 135 w 140"/>
                  <a:gd name="T5" fmla="*/ 98 h 140"/>
                  <a:gd name="T6" fmla="*/ 129 w 140"/>
                  <a:gd name="T7" fmla="*/ 109 h 140"/>
                  <a:gd name="T8" fmla="*/ 120 w 140"/>
                  <a:gd name="T9" fmla="*/ 119 h 140"/>
                  <a:gd name="T10" fmla="*/ 109 w 140"/>
                  <a:gd name="T11" fmla="*/ 128 h 140"/>
                  <a:gd name="T12" fmla="*/ 98 w 140"/>
                  <a:gd name="T13" fmla="*/ 133 h 140"/>
                  <a:gd name="T14" fmla="*/ 85 w 140"/>
                  <a:gd name="T15" fmla="*/ 138 h 140"/>
                  <a:gd name="T16" fmla="*/ 70 w 140"/>
                  <a:gd name="T17" fmla="*/ 140 h 140"/>
                  <a:gd name="T18" fmla="*/ 55 w 140"/>
                  <a:gd name="T19" fmla="*/ 138 h 140"/>
                  <a:gd name="T20" fmla="*/ 42 w 140"/>
                  <a:gd name="T21" fmla="*/ 133 h 140"/>
                  <a:gd name="T22" fmla="*/ 31 w 140"/>
                  <a:gd name="T23" fmla="*/ 128 h 140"/>
                  <a:gd name="T24" fmla="*/ 21 w 140"/>
                  <a:gd name="T25" fmla="*/ 119 h 140"/>
                  <a:gd name="T26" fmla="*/ 13 w 140"/>
                  <a:gd name="T27" fmla="*/ 109 h 140"/>
                  <a:gd name="T28" fmla="*/ 7 w 140"/>
                  <a:gd name="T29" fmla="*/ 98 h 140"/>
                  <a:gd name="T30" fmla="*/ 2 w 140"/>
                  <a:gd name="T31" fmla="*/ 85 h 140"/>
                  <a:gd name="T32" fmla="*/ 0 w 140"/>
                  <a:gd name="T33" fmla="*/ 70 h 140"/>
                  <a:gd name="T34" fmla="*/ 2 w 140"/>
                  <a:gd name="T35" fmla="*/ 55 h 140"/>
                  <a:gd name="T36" fmla="*/ 7 w 140"/>
                  <a:gd name="T37" fmla="*/ 42 h 140"/>
                  <a:gd name="T38" fmla="*/ 13 w 140"/>
                  <a:gd name="T39" fmla="*/ 31 h 140"/>
                  <a:gd name="T40" fmla="*/ 21 w 140"/>
                  <a:gd name="T41" fmla="*/ 20 h 140"/>
                  <a:gd name="T42" fmla="*/ 31 w 140"/>
                  <a:gd name="T43" fmla="*/ 11 h 140"/>
                  <a:gd name="T44" fmla="*/ 42 w 140"/>
                  <a:gd name="T45" fmla="*/ 5 h 140"/>
                  <a:gd name="T46" fmla="*/ 55 w 140"/>
                  <a:gd name="T47" fmla="*/ 2 h 140"/>
                  <a:gd name="T48" fmla="*/ 70 w 140"/>
                  <a:gd name="T49" fmla="*/ 0 h 140"/>
                  <a:gd name="T50" fmla="*/ 85 w 140"/>
                  <a:gd name="T51" fmla="*/ 2 h 140"/>
                  <a:gd name="T52" fmla="*/ 98 w 140"/>
                  <a:gd name="T53" fmla="*/ 5 h 140"/>
                  <a:gd name="T54" fmla="*/ 109 w 140"/>
                  <a:gd name="T55" fmla="*/ 11 h 140"/>
                  <a:gd name="T56" fmla="*/ 120 w 140"/>
                  <a:gd name="T57" fmla="*/ 20 h 140"/>
                  <a:gd name="T58" fmla="*/ 129 w 140"/>
                  <a:gd name="T59" fmla="*/ 31 h 140"/>
                  <a:gd name="T60" fmla="*/ 135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5" y="98"/>
                    </a:lnTo>
                    <a:lnTo>
                      <a:pt x="129" y="109"/>
                    </a:lnTo>
                    <a:lnTo>
                      <a:pt x="120" y="119"/>
                    </a:lnTo>
                    <a:lnTo>
                      <a:pt x="109" y="128"/>
                    </a:lnTo>
                    <a:lnTo>
                      <a:pt x="98" y="133"/>
                    </a:lnTo>
                    <a:lnTo>
                      <a:pt x="85" y="138"/>
                    </a:lnTo>
                    <a:lnTo>
                      <a:pt x="70" y="140"/>
                    </a:lnTo>
                    <a:lnTo>
                      <a:pt x="55" y="138"/>
                    </a:lnTo>
                    <a:lnTo>
                      <a:pt x="42" y="133"/>
                    </a:lnTo>
                    <a:lnTo>
                      <a:pt x="31" y="128"/>
                    </a:lnTo>
                    <a:lnTo>
                      <a:pt x="21" y="119"/>
                    </a:lnTo>
                    <a:lnTo>
                      <a:pt x="13" y="109"/>
                    </a:lnTo>
                    <a:lnTo>
                      <a:pt x="7" y="98"/>
                    </a:lnTo>
                    <a:lnTo>
                      <a:pt x="2" y="85"/>
                    </a:lnTo>
                    <a:lnTo>
                      <a:pt x="0" y="70"/>
                    </a:lnTo>
                    <a:lnTo>
                      <a:pt x="2" y="55"/>
                    </a:lnTo>
                    <a:lnTo>
                      <a:pt x="7" y="42"/>
                    </a:lnTo>
                    <a:lnTo>
                      <a:pt x="13" y="31"/>
                    </a:lnTo>
                    <a:lnTo>
                      <a:pt x="21" y="20"/>
                    </a:lnTo>
                    <a:lnTo>
                      <a:pt x="31" y="11"/>
                    </a:lnTo>
                    <a:lnTo>
                      <a:pt x="42" y="5"/>
                    </a:lnTo>
                    <a:lnTo>
                      <a:pt x="55" y="2"/>
                    </a:lnTo>
                    <a:lnTo>
                      <a:pt x="70" y="0"/>
                    </a:lnTo>
                    <a:lnTo>
                      <a:pt x="85" y="2"/>
                    </a:lnTo>
                    <a:lnTo>
                      <a:pt x="98" y="5"/>
                    </a:lnTo>
                    <a:lnTo>
                      <a:pt x="109" y="11"/>
                    </a:lnTo>
                    <a:lnTo>
                      <a:pt x="120" y="20"/>
                    </a:lnTo>
                    <a:lnTo>
                      <a:pt x="129" y="31"/>
                    </a:lnTo>
                    <a:lnTo>
                      <a:pt x="135" y="42"/>
                    </a:lnTo>
                    <a:lnTo>
                      <a:pt x="138" y="55"/>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54" name="Freeform 261"/>
              <p:cNvSpPr>
                <a:spLocks/>
              </p:cNvSpPr>
              <p:nvPr/>
            </p:nvSpPr>
            <p:spPr bwMode="auto">
              <a:xfrm>
                <a:off x="4862" y="1118"/>
                <a:ext cx="140" cy="140"/>
              </a:xfrm>
              <a:custGeom>
                <a:avLst/>
                <a:gdLst>
                  <a:gd name="T0" fmla="*/ 140 w 140"/>
                  <a:gd name="T1" fmla="*/ 70 h 140"/>
                  <a:gd name="T2" fmla="*/ 138 w 140"/>
                  <a:gd name="T3" fmla="*/ 85 h 140"/>
                  <a:gd name="T4" fmla="*/ 135 w 140"/>
                  <a:gd name="T5" fmla="*/ 98 h 140"/>
                  <a:gd name="T6" fmla="*/ 129 w 140"/>
                  <a:gd name="T7" fmla="*/ 109 h 140"/>
                  <a:gd name="T8" fmla="*/ 120 w 140"/>
                  <a:gd name="T9" fmla="*/ 119 h 140"/>
                  <a:gd name="T10" fmla="*/ 109 w 140"/>
                  <a:gd name="T11" fmla="*/ 128 h 140"/>
                  <a:gd name="T12" fmla="*/ 98 w 140"/>
                  <a:gd name="T13" fmla="*/ 133 h 140"/>
                  <a:gd name="T14" fmla="*/ 85 w 140"/>
                  <a:gd name="T15" fmla="*/ 138 h 140"/>
                  <a:gd name="T16" fmla="*/ 70 w 140"/>
                  <a:gd name="T17" fmla="*/ 140 h 140"/>
                  <a:gd name="T18" fmla="*/ 55 w 140"/>
                  <a:gd name="T19" fmla="*/ 138 h 140"/>
                  <a:gd name="T20" fmla="*/ 42 w 140"/>
                  <a:gd name="T21" fmla="*/ 133 h 140"/>
                  <a:gd name="T22" fmla="*/ 31 w 140"/>
                  <a:gd name="T23" fmla="*/ 128 h 140"/>
                  <a:gd name="T24" fmla="*/ 21 w 140"/>
                  <a:gd name="T25" fmla="*/ 119 h 140"/>
                  <a:gd name="T26" fmla="*/ 13 w 140"/>
                  <a:gd name="T27" fmla="*/ 109 h 140"/>
                  <a:gd name="T28" fmla="*/ 7 w 140"/>
                  <a:gd name="T29" fmla="*/ 98 h 140"/>
                  <a:gd name="T30" fmla="*/ 2 w 140"/>
                  <a:gd name="T31" fmla="*/ 85 h 140"/>
                  <a:gd name="T32" fmla="*/ 0 w 140"/>
                  <a:gd name="T33" fmla="*/ 70 h 140"/>
                  <a:gd name="T34" fmla="*/ 2 w 140"/>
                  <a:gd name="T35" fmla="*/ 55 h 140"/>
                  <a:gd name="T36" fmla="*/ 7 w 140"/>
                  <a:gd name="T37" fmla="*/ 42 h 140"/>
                  <a:gd name="T38" fmla="*/ 13 w 140"/>
                  <a:gd name="T39" fmla="*/ 31 h 140"/>
                  <a:gd name="T40" fmla="*/ 21 w 140"/>
                  <a:gd name="T41" fmla="*/ 20 h 140"/>
                  <a:gd name="T42" fmla="*/ 31 w 140"/>
                  <a:gd name="T43" fmla="*/ 11 h 140"/>
                  <a:gd name="T44" fmla="*/ 42 w 140"/>
                  <a:gd name="T45" fmla="*/ 5 h 140"/>
                  <a:gd name="T46" fmla="*/ 55 w 140"/>
                  <a:gd name="T47" fmla="*/ 2 h 140"/>
                  <a:gd name="T48" fmla="*/ 70 w 140"/>
                  <a:gd name="T49" fmla="*/ 0 h 140"/>
                  <a:gd name="T50" fmla="*/ 85 w 140"/>
                  <a:gd name="T51" fmla="*/ 2 h 140"/>
                  <a:gd name="T52" fmla="*/ 98 w 140"/>
                  <a:gd name="T53" fmla="*/ 5 h 140"/>
                  <a:gd name="T54" fmla="*/ 109 w 140"/>
                  <a:gd name="T55" fmla="*/ 11 h 140"/>
                  <a:gd name="T56" fmla="*/ 120 w 140"/>
                  <a:gd name="T57" fmla="*/ 20 h 140"/>
                  <a:gd name="T58" fmla="*/ 129 w 140"/>
                  <a:gd name="T59" fmla="*/ 31 h 140"/>
                  <a:gd name="T60" fmla="*/ 135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5" y="98"/>
                    </a:lnTo>
                    <a:lnTo>
                      <a:pt x="129" y="109"/>
                    </a:lnTo>
                    <a:lnTo>
                      <a:pt x="120" y="119"/>
                    </a:lnTo>
                    <a:lnTo>
                      <a:pt x="109" y="128"/>
                    </a:lnTo>
                    <a:lnTo>
                      <a:pt x="98" y="133"/>
                    </a:lnTo>
                    <a:lnTo>
                      <a:pt x="85" y="138"/>
                    </a:lnTo>
                    <a:lnTo>
                      <a:pt x="70" y="140"/>
                    </a:lnTo>
                    <a:lnTo>
                      <a:pt x="55" y="138"/>
                    </a:lnTo>
                    <a:lnTo>
                      <a:pt x="42" y="133"/>
                    </a:lnTo>
                    <a:lnTo>
                      <a:pt x="31" y="128"/>
                    </a:lnTo>
                    <a:lnTo>
                      <a:pt x="21" y="119"/>
                    </a:lnTo>
                    <a:lnTo>
                      <a:pt x="13" y="109"/>
                    </a:lnTo>
                    <a:lnTo>
                      <a:pt x="7" y="98"/>
                    </a:lnTo>
                    <a:lnTo>
                      <a:pt x="2" y="85"/>
                    </a:lnTo>
                    <a:lnTo>
                      <a:pt x="0" y="70"/>
                    </a:lnTo>
                    <a:lnTo>
                      <a:pt x="2" y="55"/>
                    </a:lnTo>
                    <a:lnTo>
                      <a:pt x="7" y="42"/>
                    </a:lnTo>
                    <a:lnTo>
                      <a:pt x="13" y="31"/>
                    </a:lnTo>
                    <a:lnTo>
                      <a:pt x="21" y="20"/>
                    </a:lnTo>
                    <a:lnTo>
                      <a:pt x="31" y="11"/>
                    </a:lnTo>
                    <a:lnTo>
                      <a:pt x="42" y="5"/>
                    </a:lnTo>
                    <a:lnTo>
                      <a:pt x="55" y="2"/>
                    </a:lnTo>
                    <a:lnTo>
                      <a:pt x="70" y="0"/>
                    </a:lnTo>
                    <a:lnTo>
                      <a:pt x="85" y="2"/>
                    </a:lnTo>
                    <a:lnTo>
                      <a:pt x="98" y="5"/>
                    </a:lnTo>
                    <a:lnTo>
                      <a:pt x="109" y="11"/>
                    </a:lnTo>
                    <a:lnTo>
                      <a:pt x="120" y="20"/>
                    </a:lnTo>
                    <a:lnTo>
                      <a:pt x="129" y="31"/>
                    </a:lnTo>
                    <a:lnTo>
                      <a:pt x="135" y="42"/>
                    </a:lnTo>
                    <a:lnTo>
                      <a:pt x="138" y="55"/>
                    </a:lnTo>
                    <a:lnTo>
                      <a:pt x="140"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855" name="Freeform 262"/>
              <p:cNvSpPr>
                <a:spLocks/>
              </p:cNvSpPr>
              <p:nvPr/>
            </p:nvSpPr>
            <p:spPr bwMode="auto">
              <a:xfrm>
                <a:off x="4862" y="2273"/>
                <a:ext cx="140" cy="140"/>
              </a:xfrm>
              <a:custGeom>
                <a:avLst/>
                <a:gdLst>
                  <a:gd name="T0" fmla="*/ 140 w 140"/>
                  <a:gd name="T1" fmla="*/ 70 h 140"/>
                  <a:gd name="T2" fmla="*/ 138 w 140"/>
                  <a:gd name="T3" fmla="*/ 84 h 140"/>
                  <a:gd name="T4" fmla="*/ 135 w 140"/>
                  <a:gd name="T5" fmla="*/ 97 h 140"/>
                  <a:gd name="T6" fmla="*/ 129 w 140"/>
                  <a:gd name="T7" fmla="*/ 109 h 140"/>
                  <a:gd name="T8" fmla="*/ 120 w 140"/>
                  <a:gd name="T9" fmla="*/ 120 h 140"/>
                  <a:gd name="T10" fmla="*/ 109 w 140"/>
                  <a:gd name="T11" fmla="*/ 128 h 140"/>
                  <a:gd name="T12" fmla="*/ 98 w 140"/>
                  <a:gd name="T13" fmla="*/ 135 h 140"/>
                  <a:gd name="T14" fmla="*/ 85 w 140"/>
                  <a:gd name="T15" fmla="*/ 138 h 140"/>
                  <a:gd name="T16" fmla="*/ 70 w 140"/>
                  <a:gd name="T17" fmla="*/ 140 h 140"/>
                  <a:gd name="T18" fmla="*/ 55 w 140"/>
                  <a:gd name="T19" fmla="*/ 138 h 140"/>
                  <a:gd name="T20" fmla="*/ 42 w 140"/>
                  <a:gd name="T21" fmla="*/ 135 h 140"/>
                  <a:gd name="T22" fmla="*/ 31 w 140"/>
                  <a:gd name="T23" fmla="*/ 128 h 140"/>
                  <a:gd name="T24" fmla="*/ 21 w 140"/>
                  <a:gd name="T25" fmla="*/ 120 h 140"/>
                  <a:gd name="T26" fmla="*/ 13 w 140"/>
                  <a:gd name="T27" fmla="*/ 109 h 140"/>
                  <a:gd name="T28" fmla="*/ 7 w 140"/>
                  <a:gd name="T29" fmla="*/ 97 h 140"/>
                  <a:gd name="T30" fmla="*/ 2 w 140"/>
                  <a:gd name="T31" fmla="*/ 84 h 140"/>
                  <a:gd name="T32" fmla="*/ 0 w 140"/>
                  <a:gd name="T33" fmla="*/ 70 h 140"/>
                  <a:gd name="T34" fmla="*/ 2 w 140"/>
                  <a:gd name="T35" fmla="*/ 57 h 140"/>
                  <a:gd name="T36" fmla="*/ 7 w 140"/>
                  <a:gd name="T37" fmla="*/ 44 h 140"/>
                  <a:gd name="T38" fmla="*/ 13 w 140"/>
                  <a:gd name="T39" fmla="*/ 31 h 140"/>
                  <a:gd name="T40" fmla="*/ 21 w 140"/>
                  <a:gd name="T41" fmla="*/ 21 h 140"/>
                  <a:gd name="T42" fmla="*/ 31 w 140"/>
                  <a:gd name="T43" fmla="*/ 13 h 140"/>
                  <a:gd name="T44" fmla="*/ 42 w 140"/>
                  <a:gd name="T45" fmla="*/ 6 h 140"/>
                  <a:gd name="T46" fmla="*/ 55 w 140"/>
                  <a:gd name="T47" fmla="*/ 2 h 140"/>
                  <a:gd name="T48" fmla="*/ 70 w 140"/>
                  <a:gd name="T49" fmla="*/ 0 h 140"/>
                  <a:gd name="T50" fmla="*/ 85 w 140"/>
                  <a:gd name="T51" fmla="*/ 2 h 140"/>
                  <a:gd name="T52" fmla="*/ 98 w 140"/>
                  <a:gd name="T53" fmla="*/ 6 h 140"/>
                  <a:gd name="T54" fmla="*/ 109 w 140"/>
                  <a:gd name="T55" fmla="*/ 13 h 140"/>
                  <a:gd name="T56" fmla="*/ 120 w 140"/>
                  <a:gd name="T57" fmla="*/ 21 h 140"/>
                  <a:gd name="T58" fmla="*/ 129 w 140"/>
                  <a:gd name="T59" fmla="*/ 31 h 140"/>
                  <a:gd name="T60" fmla="*/ 135 w 140"/>
                  <a:gd name="T61" fmla="*/ 44 h 140"/>
                  <a:gd name="T62" fmla="*/ 138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4"/>
                    </a:lnTo>
                    <a:lnTo>
                      <a:pt x="135" y="97"/>
                    </a:lnTo>
                    <a:lnTo>
                      <a:pt x="129" y="109"/>
                    </a:lnTo>
                    <a:lnTo>
                      <a:pt x="120" y="120"/>
                    </a:lnTo>
                    <a:lnTo>
                      <a:pt x="109" y="128"/>
                    </a:lnTo>
                    <a:lnTo>
                      <a:pt x="98" y="135"/>
                    </a:lnTo>
                    <a:lnTo>
                      <a:pt x="85" y="138"/>
                    </a:lnTo>
                    <a:lnTo>
                      <a:pt x="70" y="140"/>
                    </a:lnTo>
                    <a:lnTo>
                      <a:pt x="55" y="138"/>
                    </a:lnTo>
                    <a:lnTo>
                      <a:pt x="42" y="135"/>
                    </a:lnTo>
                    <a:lnTo>
                      <a:pt x="31" y="128"/>
                    </a:lnTo>
                    <a:lnTo>
                      <a:pt x="21" y="120"/>
                    </a:lnTo>
                    <a:lnTo>
                      <a:pt x="13" y="109"/>
                    </a:lnTo>
                    <a:lnTo>
                      <a:pt x="7" y="97"/>
                    </a:lnTo>
                    <a:lnTo>
                      <a:pt x="2" y="84"/>
                    </a:lnTo>
                    <a:lnTo>
                      <a:pt x="0" y="70"/>
                    </a:lnTo>
                    <a:lnTo>
                      <a:pt x="2" y="57"/>
                    </a:lnTo>
                    <a:lnTo>
                      <a:pt x="7" y="44"/>
                    </a:lnTo>
                    <a:lnTo>
                      <a:pt x="13" y="31"/>
                    </a:lnTo>
                    <a:lnTo>
                      <a:pt x="21" y="21"/>
                    </a:lnTo>
                    <a:lnTo>
                      <a:pt x="31" y="13"/>
                    </a:lnTo>
                    <a:lnTo>
                      <a:pt x="42" y="6"/>
                    </a:lnTo>
                    <a:lnTo>
                      <a:pt x="55" y="2"/>
                    </a:lnTo>
                    <a:lnTo>
                      <a:pt x="70" y="0"/>
                    </a:lnTo>
                    <a:lnTo>
                      <a:pt x="85" y="2"/>
                    </a:lnTo>
                    <a:lnTo>
                      <a:pt x="98" y="6"/>
                    </a:lnTo>
                    <a:lnTo>
                      <a:pt x="109" y="13"/>
                    </a:lnTo>
                    <a:lnTo>
                      <a:pt x="120" y="21"/>
                    </a:lnTo>
                    <a:lnTo>
                      <a:pt x="129" y="31"/>
                    </a:lnTo>
                    <a:lnTo>
                      <a:pt x="135" y="44"/>
                    </a:lnTo>
                    <a:lnTo>
                      <a:pt x="138" y="57"/>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56" name="Freeform 263"/>
              <p:cNvSpPr>
                <a:spLocks/>
              </p:cNvSpPr>
              <p:nvPr/>
            </p:nvSpPr>
            <p:spPr bwMode="auto">
              <a:xfrm>
                <a:off x="4862" y="2273"/>
                <a:ext cx="140" cy="140"/>
              </a:xfrm>
              <a:custGeom>
                <a:avLst/>
                <a:gdLst>
                  <a:gd name="T0" fmla="*/ 140 w 140"/>
                  <a:gd name="T1" fmla="*/ 70 h 140"/>
                  <a:gd name="T2" fmla="*/ 138 w 140"/>
                  <a:gd name="T3" fmla="*/ 84 h 140"/>
                  <a:gd name="T4" fmla="*/ 135 w 140"/>
                  <a:gd name="T5" fmla="*/ 97 h 140"/>
                  <a:gd name="T6" fmla="*/ 129 w 140"/>
                  <a:gd name="T7" fmla="*/ 109 h 140"/>
                  <a:gd name="T8" fmla="*/ 120 w 140"/>
                  <a:gd name="T9" fmla="*/ 120 h 140"/>
                  <a:gd name="T10" fmla="*/ 109 w 140"/>
                  <a:gd name="T11" fmla="*/ 128 h 140"/>
                  <a:gd name="T12" fmla="*/ 98 w 140"/>
                  <a:gd name="T13" fmla="*/ 135 h 140"/>
                  <a:gd name="T14" fmla="*/ 85 w 140"/>
                  <a:gd name="T15" fmla="*/ 138 h 140"/>
                  <a:gd name="T16" fmla="*/ 70 w 140"/>
                  <a:gd name="T17" fmla="*/ 140 h 140"/>
                  <a:gd name="T18" fmla="*/ 55 w 140"/>
                  <a:gd name="T19" fmla="*/ 138 h 140"/>
                  <a:gd name="T20" fmla="*/ 42 w 140"/>
                  <a:gd name="T21" fmla="*/ 135 h 140"/>
                  <a:gd name="T22" fmla="*/ 31 w 140"/>
                  <a:gd name="T23" fmla="*/ 128 h 140"/>
                  <a:gd name="T24" fmla="*/ 21 w 140"/>
                  <a:gd name="T25" fmla="*/ 120 h 140"/>
                  <a:gd name="T26" fmla="*/ 13 w 140"/>
                  <a:gd name="T27" fmla="*/ 109 h 140"/>
                  <a:gd name="T28" fmla="*/ 7 w 140"/>
                  <a:gd name="T29" fmla="*/ 97 h 140"/>
                  <a:gd name="T30" fmla="*/ 2 w 140"/>
                  <a:gd name="T31" fmla="*/ 84 h 140"/>
                  <a:gd name="T32" fmla="*/ 0 w 140"/>
                  <a:gd name="T33" fmla="*/ 70 h 140"/>
                  <a:gd name="T34" fmla="*/ 2 w 140"/>
                  <a:gd name="T35" fmla="*/ 57 h 140"/>
                  <a:gd name="T36" fmla="*/ 7 w 140"/>
                  <a:gd name="T37" fmla="*/ 44 h 140"/>
                  <a:gd name="T38" fmla="*/ 13 w 140"/>
                  <a:gd name="T39" fmla="*/ 31 h 140"/>
                  <a:gd name="T40" fmla="*/ 21 w 140"/>
                  <a:gd name="T41" fmla="*/ 21 h 140"/>
                  <a:gd name="T42" fmla="*/ 31 w 140"/>
                  <a:gd name="T43" fmla="*/ 13 h 140"/>
                  <a:gd name="T44" fmla="*/ 42 w 140"/>
                  <a:gd name="T45" fmla="*/ 6 h 140"/>
                  <a:gd name="T46" fmla="*/ 55 w 140"/>
                  <a:gd name="T47" fmla="*/ 2 h 140"/>
                  <a:gd name="T48" fmla="*/ 70 w 140"/>
                  <a:gd name="T49" fmla="*/ 0 h 140"/>
                  <a:gd name="T50" fmla="*/ 85 w 140"/>
                  <a:gd name="T51" fmla="*/ 2 h 140"/>
                  <a:gd name="T52" fmla="*/ 98 w 140"/>
                  <a:gd name="T53" fmla="*/ 6 h 140"/>
                  <a:gd name="T54" fmla="*/ 109 w 140"/>
                  <a:gd name="T55" fmla="*/ 13 h 140"/>
                  <a:gd name="T56" fmla="*/ 120 w 140"/>
                  <a:gd name="T57" fmla="*/ 21 h 140"/>
                  <a:gd name="T58" fmla="*/ 129 w 140"/>
                  <a:gd name="T59" fmla="*/ 31 h 140"/>
                  <a:gd name="T60" fmla="*/ 135 w 140"/>
                  <a:gd name="T61" fmla="*/ 44 h 140"/>
                  <a:gd name="T62" fmla="*/ 138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4"/>
                    </a:lnTo>
                    <a:lnTo>
                      <a:pt x="135" y="97"/>
                    </a:lnTo>
                    <a:lnTo>
                      <a:pt x="129" y="109"/>
                    </a:lnTo>
                    <a:lnTo>
                      <a:pt x="120" y="120"/>
                    </a:lnTo>
                    <a:lnTo>
                      <a:pt x="109" y="128"/>
                    </a:lnTo>
                    <a:lnTo>
                      <a:pt x="98" y="135"/>
                    </a:lnTo>
                    <a:lnTo>
                      <a:pt x="85" y="138"/>
                    </a:lnTo>
                    <a:lnTo>
                      <a:pt x="70" y="140"/>
                    </a:lnTo>
                    <a:lnTo>
                      <a:pt x="55" y="138"/>
                    </a:lnTo>
                    <a:lnTo>
                      <a:pt x="42" y="135"/>
                    </a:lnTo>
                    <a:lnTo>
                      <a:pt x="31" y="128"/>
                    </a:lnTo>
                    <a:lnTo>
                      <a:pt x="21" y="120"/>
                    </a:lnTo>
                    <a:lnTo>
                      <a:pt x="13" y="109"/>
                    </a:lnTo>
                    <a:lnTo>
                      <a:pt x="7" y="97"/>
                    </a:lnTo>
                    <a:lnTo>
                      <a:pt x="2" y="84"/>
                    </a:lnTo>
                    <a:lnTo>
                      <a:pt x="0" y="70"/>
                    </a:lnTo>
                    <a:lnTo>
                      <a:pt x="2" y="57"/>
                    </a:lnTo>
                    <a:lnTo>
                      <a:pt x="7" y="44"/>
                    </a:lnTo>
                    <a:lnTo>
                      <a:pt x="13" y="31"/>
                    </a:lnTo>
                    <a:lnTo>
                      <a:pt x="21" y="21"/>
                    </a:lnTo>
                    <a:lnTo>
                      <a:pt x="31" y="13"/>
                    </a:lnTo>
                    <a:lnTo>
                      <a:pt x="42" y="6"/>
                    </a:lnTo>
                    <a:lnTo>
                      <a:pt x="55" y="2"/>
                    </a:lnTo>
                    <a:lnTo>
                      <a:pt x="70" y="0"/>
                    </a:lnTo>
                    <a:lnTo>
                      <a:pt x="85" y="2"/>
                    </a:lnTo>
                    <a:lnTo>
                      <a:pt x="98" y="6"/>
                    </a:lnTo>
                    <a:lnTo>
                      <a:pt x="109" y="13"/>
                    </a:lnTo>
                    <a:lnTo>
                      <a:pt x="120" y="21"/>
                    </a:lnTo>
                    <a:lnTo>
                      <a:pt x="129" y="31"/>
                    </a:lnTo>
                    <a:lnTo>
                      <a:pt x="135" y="44"/>
                    </a:lnTo>
                    <a:lnTo>
                      <a:pt x="138" y="57"/>
                    </a:lnTo>
                    <a:lnTo>
                      <a:pt x="140"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857" name="Freeform 264"/>
              <p:cNvSpPr>
                <a:spLocks/>
              </p:cNvSpPr>
              <p:nvPr/>
            </p:nvSpPr>
            <p:spPr bwMode="auto">
              <a:xfrm>
                <a:off x="3708" y="2273"/>
                <a:ext cx="139" cy="140"/>
              </a:xfrm>
              <a:custGeom>
                <a:avLst/>
                <a:gdLst>
                  <a:gd name="T0" fmla="*/ 139 w 139"/>
                  <a:gd name="T1" fmla="*/ 70 h 140"/>
                  <a:gd name="T2" fmla="*/ 138 w 139"/>
                  <a:gd name="T3" fmla="*/ 84 h 140"/>
                  <a:gd name="T4" fmla="*/ 133 w 139"/>
                  <a:gd name="T5" fmla="*/ 97 h 140"/>
                  <a:gd name="T6" fmla="*/ 126 w 139"/>
                  <a:gd name="T7" fmla="*/ 109 h 140"/>
                  <a:gd name="T8" fmla="*/ 118 w 139"/>
                  <a:gd name="T9" fmla="*/ 120 h 140"/>
                  <a:gd name="T10" fmla="*/ 108 w 139"/>
                  <a:gd name="T11" fmla="*/ 128 h 140"/>
                  <a:gd name="T12" fmla="*/ 95 w 139"/>
                  <a:gd name="T13" fmla="*/ 135 h 140"/>
                  <a:gd name="T14" fmla="*/ 82 w 139"/>
                  <a:gd name="T15" fmla="*/ 138 h 140"/>
                  <a:gd name="T16" fmla="*/ 69 w 139"/>
                  <a:gd name="T17" fmla="*/ 140 h 140"/>
                  <a:gd name="T18" fmla="*/ 55 w 139"/>
                  <a:gd name="T19" fmla="*/ 138 h 140"/>
                  <a:gd name="T20" fmla="*/ 42 w 139"/>
                  <a:gd name="T21" fmla="*/ 135 h 140"/>
                  <a:gd name="T22" fmla="*/ 30 w 139"/>
                  <a:gd name="T23" fmla="*/ 128 h 140"/>
                  <a:gd name="T24" fmla="*/ 19 w 139"/>
                  <a:gd name="T25" fmla="*/ 120 h 140"/>
                  <a:gd name="T26" fmla="*/ 11 w 139"/>
                  <a:gd name="T27" fmla="*/ 109 h 140"/>
                  <a:gd name="T28" fmla="*/ 5 w 139"/>
                  <a:gd name="T29" fmla="*/ 97 h 140"/>
                  <a:gd name="T30" fmla="*/ 1 w 139"/>
                  <a:gd name="T31" fmla="*/ 84 h 140"/>
                  <a:gd name="T32" fmla="*/ 0 w 139"/>
                  <a:gd name="T33" fmla="*/ 70 h 140"/>
                  <a:gd name="T34" fmla="*/ 1 w 139"/>
                  <a:gd name="T35" fmla="*/ 57 h 140"/>
                  <a:gd name="T36" fmla="*/ 5 w 139"/>
                  <a:gd name="T37" fmla="*/ 44 h 140"/>
                  <a:gd name="T38" fmla="*/ 11 w 139"/>
                  <a:gd name="T39" fmla="*/ 31 h 140"/>
                  <a:gd name="T40" fmla="*/ 19 w 139"/>
                  <a:gd name="T41" fmla="*/ 21 h 140"/>
                  <a:gd name="T42" fmla="*/ 30 w 139"/>
                  <a:gd name="T43" fmla="*/ 13 h 140"/>
                  <a:gd name="T44" fmla="*/ 42 w 139"/>
                  <a:gd name="T45" fmla="*/ 6 h 140"/>
                  <a:gd name="T46" fmla="*/ 55 w 139"/>
                  <a:gd name="T47" fmla="*/ 2 h 140"/>
                  <a:gd name="T48" fmla="*/ 69 w 139"/>
                  <a:gd name="T49" fmla="*/ 0 h 140"/>
                  <a:gd name="T50" fmla="*/ 82 w 139"/>
                  <a:gd name="T51" fmla="*/ 2 h 140"/>
                  <a:gd name="T52" fmla="*/ 95 w 139"/>
                  <a:gd name="T53" fmla="*/ 6 h 140"/>
                  <a:gd name="T54" fmla="*/ 108 w 139"/>
                  <a:gd name="T55" fmla="*/ 13 h 140"/>
                  <a:gd name="T56" fmla="*/ 118 w 139"/>
                  <a:gd name="T57" fmla="*/ 21 h 140"/>
                  <a:gd name="T58" fmla="*/ 126 w 139"/>
                  <a:gd name="T59" fmla="*/ 31 h 140"/>
                  <a:gd name="T60" fmla="*/ 133 w 139"/>
                  <a:gd name="T61" fmla="*/ 44 h 140"/>
                  <a:gd name="T62" fmla="*/ 138 w 139"/>
                  <a:gd name="T63" fmla="*/ 57 h 140"/>
                  <a:gd name="T64" fmla="*/ 139 w 139"/>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0">
                    <a:moveTo>
                      <a:pt x="139" y="70"/>
                    </a:moveTo>
                    <a:lnTo>
                      <a:pt x="138" y="84"/>
                    </a:lnTo>
                    <a:lnTo>
                      <a:pt x="133" y="97"/>
                    </a:lnTo>
                    <a:lnTo>
                      <a:pt x="126" y="109"/>
                    </a:lnTo>
                    <a:lnTo>
                      <a:pt x="118" y="120"/>
                    </a:lnTo>
                    <a:lnTo>
                      <a:pt x="108" y="128"/>
                    </a:lnTo>
                    <a:lnTo>
                      <a:pt x="95" y="135"/>
                    </a:lnTo>
                    <a:lnTo>
                      <a:pt x="82" y="138"/>
                    </a:lnTo>
                    <a:lnTo>
                      <a:pt x="69" y="140"/>
                    </a:lnTo>
                    <a:lnTo>
                      <a:pt x="55" y="138"/>
                    </a:lnTo>
                    <a:lnTo>
                      <a:pt x="42" y="135"/>
                    </a:lnTo>
                    <a:lnTo>
                      <a:pt x="30" y="128"/>
                    </a:lnTo>
                    <a:lnTo>
                      <a:pt x="19" y="120"/>
                    </a:lnTo>
                    <a:lnTo>
                      <a:pt x="11" y="109"/>
                    </a:lnTo>
                    <a:lnTo>
                      <a:pt x="5" y="97"/>
                    </a:lnTo>
                    <a:lnTo>
                      <a:pt x="1" y="84"/>
                    </a:lnTo>
                    <a:lnTo>
                      <a:pt x="0" y="70"/>
                    </a:lnTo>
                    <a:lnTo>
                      <a:pt x="1" y="57"/>
                    </a:lnTo>
                    <a:lnTo>
                      <a:pt x="5" y="44"/>
                    </a:lnTo>
                    <a:lnTo>
                      <a:pt x="11" y="31"/>
                    </a:lnTo>
                    <a:lnTo>
                      <a:pt x="19" y="21"/>
                    </a:lnTo>
                    <a:lnTo>
                      <a:pt x="30" y="13"/>
                    </a:lnTo>
                    <a:lnTo>
                      <a:pt x="42" y="6"/>
                    </a:lnTo>
                    <a:lnTo>
                      <a:pt x="55" y="2"/>
                    </a:lnTo>
                    <a:lnTo>
                      <a:pt x="69" y="0"/>
                    </a:lnTo>
                    <a:lnTo>
                      <a:pt x="82" y="2"/>
                    </a:lnTo>
                    <a:lnTo>
                      <a:pt x="95" y="6"/>
                    </a:lnTo>
                    <a:lnTo>
                      <a:pt x="108" y="13"/>
                    </a:lnTo>
                    <a:lnTo>
                      <a:pt x="118" y="21"/>
                    </a:lnTo>
                    <a:lnTo>
                      <a:pt x="126" y="31"/>
                    </a:lnTo>
                    <a:lnTo>
                      <a:pt x="133" y="44"/>
                    </a:lnTo>
                    <a:lnTo>
                      <a:pt x="138" y="57"/>
                    </a:lnTo>
                    <a:lnTo>
                      <a:pt x="139"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58" name="Freeform 265"/>
              <p:cNvSpPr>
                <a:spLocks/>
              </p:cNvSpPr>
              <p:nvPr/>
            </p:nvSpPr>
            <p:spPr bwMode="auto">
              <a:xfrm>
                <a:off x="3708" y="2273"/>
                <a:ext cx="139" cy="140"/>
              </a:xfrm>
              <a:custGeom>
                <a:avLst/>
                <a:gdLst>
                  <a:gd name="T0" fmla="*/ 139 w 139"/>
                  <a:gd name="T1" fmla="*/ 70 h 140"/>
                  <a:gd name="T2" fmla="*/ 138 w 139"/>
                  <a:gd name="T3" fmla="*/ 84 h 140"/>
                  <a:gd name="T4" fmla="*/ 133 w 139"/>
                  <a:gd name="T5" fmla="*/ 97 h 140"/>
                  <a:gd name="T6" fmla="*/ 126 w 139"/>
                  <a:gd name="T7" fmla="*/ 109 h 140"/>
                  <a:gd name="T8" fmla="*/ 118 w 139"/>
                  <a:gd name="T9" fmla="*/ 120 h 140"/>
                  <a:gd name="T10" fmla="*/ 108 w 139"/>
                  <a:gd name="T11" fmla="*/ 128 h 140"/>
                  <a:gd name="T12" fmla="*/ 95 w 139"/>
                  <a:gd name="T13" fmla="*/ 135 h 140"/>
                  <a:gd name="T14" fmla="*/ 82 w 139"/>
                  <a:gd name="T15" fmla="*/ 138 h 140"/>
                  <a:gd name="T16" fmla="*/ 69 w 139"/>
                  <a:gd name="T17" fmla="*/ 140 h 140"/>
                  <a:gd name="T18" fmla="*/ 55 w 139"/>
                  <a:gd name="T19" fmla="*/ 138 h 140"/>
                  <a:gd name="T20" fmla="*/ 42 w 139"/>
                  <a:gd name="T21" fmla="*/ 135 h 140"/>
                  <a:gd name="T22" fmla="*/ 30 w 139"/>
                  <a:gd name="T23" fmla="*/ 128 h 140"/>
                  <a:gd name="T24" fmla="*/ 19 w 139"/>
                  <a:gd name="T25" fmla="*/ 120 h 140"/>
                  <a:gd name="T26" fmla="*/ 11 w 139"/>
                  <a:gd name="T27" fmla="*/ 109 h 140"/>
                  <a:gd name="T28" fmla="*/ 5 w 139"/>
                  <a:gd name="T29" fmla="*/ 97 h 140"/>
                  <a:gd name="T30" fmla="*/ 1 w 139"/>
                  <a:gd name="T31" fmla="*/ 84 h 140"/>
                  <a:gd name="T32" fmla="*/ 0 w 139"/>
                  <a:gd name="T33" fmla="*/ 70 h 140"/>
                  <a:gd name="T34" fmla="*/ 1 w 139"/>
                  <a:gd name="T35" fmla="*/ 57 h 140"/>
                  <a:gd name="T36" fmla="*/ 5 w 139"/>
                  <a:gd name="T37" fmla="*/ 44 h 140"/>
                  <a:gd name="T38" fmla="*/ 11 w 139"/>
                  <a:gd name="T39" fmla="*/ 31 h 140"/>
                  <a:gd name="T40" fmla="*/ 19 w 139"/>
                  <a:gd name="T41" fmla="*/ 21 h 140"/>
                  <a:gd name="T42" fmla="*/ 30 w 139"/>
                  <a:gd name="T43" fmla="*/ 13 h 140"/>
                  <a:gd name="T44" fmla="*/ 42 w 139"/>
                  <a:gd name="T45" fmla="*/ 6 h 140"/>
                  <a:gd name="T46" fmla="*/ 55 w 139"/>
                  <a:gd name="T47" fmla="*/ 2 h 140"/>
                  <a:gd name="T48" fmla="*/ 69 w 139"/>
                  <a:gd name="T49" fmla="*/ 0 h 140"/>
                  <a:gd name="T50" fmla="*/ 82 w 139"/>
                  <a:gd name="T51" fmla="*/ 2 h 140"/>
                  <a:gd name="T52" fmla="*/ 95 w 139"/>
                  <a:gd name="T53" fmla="*/ 6 h 140"/>
                  <a:gd name="T54" fmla="*/ 108 w 139"/>
                  <a:gd name="T55" fmla="*/ 13 h 140"/>
                  <a:gd name="T56" fmla="*/ 118 w 139"/>
                  <a:gd name="T57" fmla="*/ 21 h 140"/>
                  <a:gd name="T58" fmla="*/ 126 w 139"/>
                  <a:gd name="T59" fmla="*/ 31 h 140"/>
                  <a:gd name="T60" fmla="*/ 133 w 139"/>
                  <a:gd name="T61" fmla="*/ 44 h 140"/>
                  <a:gd name="T62" fmla="*/ 138 w 139"/>
                  <a:gd name="T63" fmla="*/ 57 h 140"/>
                  <a:gd name="T64" fmla="*/ 139 w 139"/>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0">
                    <a:moveTo>
                      <a:pt x="139" y="70"/>
                    </a:moveTo>
                    <a:lnTo>
                      <a:pt x="138" y="84"/>
                    </a:lnTo>
                    <a:lnTo>
                      <a:pt x="133" y="97"/>
                    </a:lnTo>
                    <a:lnTo>
                      <a:pt x="126" y="109"/>
                    </a:lnTo>
                    <a:lnTo>
                      <a:pt x="118" y="120"/>
                    </a:lnTo>
                    <a:lnTo>
                      <a:pt x="108" y="128"/>
                    </a:lnTo>
                    <a:lnTo>
                      <a:pt x="95" y="135"/>
                    </a:lnTo>
                    <a:lnTo>
                      <a:pt x="82" y="138"/>
                    </a:lnTo>
                    <a:lnTo>
                      <a:pt x="69" y="140"/>
                    </a:lnTo>
                    <a:lnTo>
                      <a:pt x="55" y="138"/>
                    </a:lnTo>
                    <a:lnTo>
                      <a:pt x="42" y="135"/>
                    </a:lnTo>
                    <a:lnTo>
                      <a:pt x="30" y="128"/>
                    </a:lnTo>
                    <a:lnTo>
                      <a:pt x="19" y="120"/>
                    </a:lnTo>
                    <a:lnTo>
                      <a:pt x="11" y="109"/>
                    </a:lnTo>
                    <a:lnTo>
                      <a:pt x="5" y="97"/>
                    </a:lnTo>
                    <a:lnTo>
                      <a:pt x="1" y="84"/>
                    </a:lnTo>
                    <a:lnTo>
                      <a:pt x="0" y="70"/>
                    </a:lnTo>
                    <a:lnTo>
                      <a:pt x="1" y="57"/>
                    </a:lnTo>
                    <a:lnTo>
                      <a:pt x="5" y="44"/>
                    </a:lnTo>
                    <a:lnTo>
                      <a:pt x="11" y="31"/>
                    </a:lnTo>
                    <a:lnTo>
                      <a:pt x="19" y="21"/>
                    </a:lnTo>
                    <a:lnTo>
                      <a:pt x="30" y="13"/>
                    </a:lnTo>
                    <a:lnTo>
                      <a:pt x="42" y="6"/>
                    </a:lnTo>
                    <a:lnTo>
                      <a:pt x="55" y="2"/>
                    </a:lnTo>
                    <a:lnTo>
                      <a:pt x="69" y="0"/>
                    </a:lnTo>
                    <a:lnTo>
                      <a:pt x="82" y="2"/>
                    </a:lnTo>
                    <a:lnTo>
                      <a:pt x="95" y="6"/>
                    </a:lnTo>
                    <a:lnTo>
                      <a:pt x="108" y="13"/>
                    </a:lnTo>
                    <a:lnTo>
                      <a:pt x="118" y="21"/>
                    </a:lnTo>
                    <a:lnTo>
                      <a:pt x="126" y="31"/>
                    </a:lnTo>
                    <a:lnTo>
                      <a:pt x="133" y="44"/>
                    </a:lnTo>
                    <a:lnTo>
                      <a:pt x="138" y="57"/>
                    </a:lnTo>
                    <a:lnTo>
                      <a:pt x="139"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859" name="Freeform 266"/>
              <p:cNvSpPr>
                <a:spLocks/>
              </p:cNvSpPr>
              <p:nvPr/>
            </p:nvSpPr>
            <p:spPr bwMode="auto">
              <a:xfrm>
                <a:off x="3708" y="1696"/>
                <a:ext cx="139" cy="140"/>
              </a:xfrm>
              <a:custGeom>
                <a:avLst/>
                <a:gdLst>
                  <a:gd name="T0" fmla="*/ 139 w 139"/>
                  <a:gd name="T1" fmla="*/ 70 h 140"/>
                  <a:gd name="T2" fmla="*/ 138 w 139"/>
                  <a:gd name="T3" fmla="*/ 83 h 140"/>
                  <a:gd name="T4" fmla="*/ 133 w 139"/>
                  <a:gd name="T5" fmla="*/ 96 h 140"/>
                  <a:gd name="T6" fmla="*/ 126 w 139"/>
                  <a:gd name="T7" fmla="*/ 109 h 140"/>
                  <a:gd name="T8" fmla="*/ 118 w 139"/>
                  <a:gd name="T9" fmla="*/ 119 h 140"/>
                  <a:gd name="T10" fmla="*/ 108 w 139"/>
                  <a:gd name="T11" fmla="*/ 127 h 140"/>
                  <a:gd name="T12" fmla="*/ 95 w 139"/>
                  <a:gd name="T13" fmla="*/ 134 h 140"/>
                  <a:gd name="T14" fmla="*/ 82 w 139"/>
                  <a:gd name="T15" fmla="*/ 138 h 140"/>
                  <a:gd name="T16" fmla="*/ 69 w 139"/>
                  <a:gd name="T17" fmla="*/ 140 h 140"/>
                  <a:gd name="T18" fmla="*/ 55 w 139"/>
                  <a:gd name="T19" fmla="*/ 138 h 140"/>
                  <a:gd name="T20" fmla="*/ 42 w 139"/>
                  <a:gd name="T21" fmla="*/ 134 h 140"/>
                  <a:gd name="T22" fmla="*/ 30 w 139"/>
                  <a:gd name="T23" fmla="*/ 127 h 140"/>
                  <a:gd name="T24" fmla="*/ 19 w 139"/>
                  <a:gd name="T25" fmla="*/ 119 h 140"/>
                  <a:gd name="T26" fmla="*/ 11 w 139"/>
                  <a:gd name="T27" fmla="*/ 109 h 140"/>
                  <a:gd name="T28" fmla="*/ 5 w 139"/>
                  <a:gd name="T29" fmla="*/ 96 h 140"/>
                  <a:gd name="T30" fmla="*/ 1 w 139"/>
                  <a:gd name="T31" fmla="*/ 83 h 140"/>
                  <a:gd name="T32" fmla="*/ 0 w 139"/>
                  <a:gd name="T33" fmla="*/ 70 h 140"/>
                  <a:gd name="T34" fmla="*/ 1 w 139"/>
                  <a:gd name="T35" fmla="*/ 56 h 140"/>
                  <a:gd name="T36" fmla="*/ 5 w 139"/>
                  <a:gd name="T37" fmla="*/ 43 h 140"/>
                  <a:gd name="T38" fmla="*/ 11 w 139"/>
                  <a:gd name="T39" fmla="*/ 31 h 140"/>
                  <a:gd name="T40" fmla="*/ 19 w 139"/>
                  <a:gd name="T41" fmla="*/ 20 h 140"/>
                  <a:gd name="T42" fmla="*/ 30 w 139"/>
                  <a:gd name="T43" fmla="*/ 12 h 140"/>
                  <a:gd name="T44" fmla="*/ 42 w 139"/>
                  <a:gd name="T45" fmla="*/ 5 h 140"/>
                  <a:gd name="T46" fmla="*/ 55 w 139"/>
                  <a:gd name="T47" fmla="*/ 2 h 140"/>
                  <a:gd name="T48" fmla="*/ 69 w 139"/>
                  <a:gd name="T49" fmla="*/ 0 h 140"/>
                  <a:gd name="T50" fmla="*/ 82 w 139"/>
                  <a:gd name="T51" fmla="*/ 2 h 140"/>
                  <a:gd name="T52" fmla="*/ 95 w 139"/>
                  <a:gd name="T53" fmla="*/ 5 h 140"/>
                  <a:gd name="T54" fmla="*/ 108 w 139"/>
                  <a:gd name="T55" fmla="*/ 12 h 140"/>
                  <a:gd name="T56" fmla="*/ 118 w 139"/>
                  <a:gd name="T57" fmla="*/ 20 h 140"/>
                  <a:gd name="T58" fmla="*/ 126 w 139"/>
                  <a:gd name="T59" fmla="*/ 31 h 140"/>
                  <a:gd name="T60" fmla="*/ 133 w 139"/>
                  <a:gd name="T61" fmla="*/ 43 h 140"/>
                  <a:gd name="T62" fmla="*/ 138 w 139"/>
                  <a:gd name="T63" fmla="*/ 56 h 140"/>
                  <a:gd name="T64" fmla="*/ 139 w 139"/>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0">
                    <a:moveTo>
                      <a:pt x="139" y="70"/>
                    </a:moveTo>
                    <a:lnTo>
                      <a:pt x="138" y="83"/>
                    </a:lnTo>
                    <a:lnTo>
                      <a:pt x="133" y="96"/>
                    </a:lnTo>
                    <a:lnTo>
                      <a:pt x="126" y="109"/>
                    </a:lnTo>
                    <a:lnTo>
                      <a:pt x="118" y="119"/>
                    </a:lnTo>
                    <a:lnTo>
                      <a:pt x="108" y="127"/>
                    </a:lnTo>
                    <a:lnTo>
                      <a:pt x="95" y="134"/>
                    </a:lnTo>
                    <a:lnTo>
                      <a:pt x="82" y="138"/>
                    </a:lnTo>
                    <a:lnTo>
                      <a:pt x="69" y="140"/>
                    </a:lnTo>
                    <a:lnTo>
                      <a:pt x="55" y="138"/>
                    </a:lnTo>
                    <a:lnTo>
                      <a:pt x="42" y="134"/>
                    </a:lnTo>
                    <a:lnTo>
                      <a:pt x="30" y="127"/>
                    </a:lnTo>
                    <a:lnTo>
                      <a:pt x="19" y="119"/>
                    </a:lnTo>
                    <a:lnTo>
                      <a:pt x="11" y="109"/>
                    </a:lnTo>
                    <a:lnTo>
                      <a:pt x="5" y="96"/>
                    </a:lnTo>
                    <a:lnTo>
                      <a:pt x="1" y="83"/>
                    </a:lnTo>
                    <a:lnTo>
                      <a:pt x="0" y="70"/>
                    </a:lnTo>
                    <a:lnTo>
                      <a:pt x="1" y="56"/>
                    </a:lnTo>
                    <a:lnTo>
                      <a:pt x="5" y="43"/>
                    </a:lnTo>
                    <a:lnTo>
                      <a:pt x="11" y="31"/>
                    </a:lnTo>
                    <a:lnTo>
                      <a:pt x="19" y="20"/>
                    </a:lnTo>
                    <a:lnTo>
                      <a:pt x="30" y="12"/>
                    </a:lnTo>
                    <a:lnTo>
                      <a:pt x="42" y="5"/>
                    </a:lnTo>
                    <a:lnTo>
                      <a:pt x="55" y="2"/>
                    </a:lnTo>
                    <a:lnTo>
                      <a:pt x="69" y="0"/>
                    </a:lnTo>
                    <a:lnTo>
                      <a:pt x="82" y="2"/>
                    </a:lnTo>
                    <a:lnTo>
                      <a:pt x="95" y="5"/>
                    </a:lnTo>
                    <a:lnTo>
                      <a:pt x="108" y="12"/>
                    </a:lnTo>
                    <a:lnTo>
                      <a:pt x="118" y="20"/>
                    </a:lnTo>
                    <a:lnTo>
                      <a:pt x="126" y="31"/>
                    </a:lnTo>
                    <a:lnTo>
                      <a:pt x="133" y="43"/>
                    </a:lnTo>
                    <a:lnTo>
                      <a:pt x="138" y="56"/>
                    </a:lnTo>
                    <a:lnTo>
                      <a:pt x="139"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60" name="Freeform 267"/>
              <p:cNvSpPr>
                <a:spLocks/>
              </p:cNvSpPr>
              <p:nvPr/>
            </p:nvSpPr>
            <p:spPr bwMode="auto">
              <a:xfrm>
                <a:off x="3708" y="1696"/>
                <a:ext cx="139" cy="140"/>
              </a:xfrm>
              <a:custGeom>
                <a:avLst/>
                <a:gdLst>
                  <a:gd name="T0" fmla="*/ 139 w 139"/>
                  <a:gd name="T1" fmla="*/ 70 h 140"/>
                  <a:gd name="T2" fmla="*/ 138 w 139"/>
                  <a:gd name="T3" fmla="*/ 83 h 140"/>
                  <a:gd name="T4" fmla="*/ 133 w 139"/>
                  <a:gd name="T5" fmla="*/ 96 h 140"/>
                  <a:gd name="T6" fmla="*/ 126 w 139"/>
                  <a:gd name="T7" fmla="*/ 109 h 140"/>
                  <a:gd name="T8" fmla="*/ 118 w 139"/>
                  <a:gd name="T9" fmla="*/ 119 h 140"/>
                  <a:gd name="T10" fmla="*/ 108 w 139"/>
                  <a:gd name="T11" fmla="*/ 127 h 140"/>
                  <a:gd name="T12" fmla="*/ 95 w 139"/>
                  <a:gd name="T13" fmla="*/ 134 h 140"/>
                  <a:gd name="T14" fmla="*/ 82 w 139"/>
                  <a:gd name="T15" fmla="*/ 138 h 140"/>
                  <a:gd name="T16" fmla="*/ 69 w 139"/>
                  <a:gd name="T17" fmla="*/ 140 h 140"/>
                  <a:gd name="T18" fmla="*/ 55 w 139"/>
                  <a:gd name="T19" fmla="*/ 138 h 140"/>
                  <a:gd name="T20" fmla="*/ 42 w 139"/>
                  <a:gd name="T21" fmla="*/ 134 h 140"/>
                  <a:gd name="T22" fmla="*/ 30 w 139"/>
                  <a:gd name="T23" fmla="*/ 127 h 140"/>
                  <a:gd name="T24" fmla="*/ 19 w 139"/>
                  <a:gd name="T25" fmla="*/ 119 h 140"/>
                  <a:gd name="T26" fmla="*/ 11 w 139"/>
                  <a:gd name="T27" fmla="*/ 109 h 140"/>
                  <a:gd name="T28" fmla="*/ 5 w 139"/>
                  <a:gd name="T29" fmla="*/ 96 h 140"/>
                  <a:gd name="T30" fmla="*/ 1 w 139"/>
                  <a:gd name="T31" fmla="*/ 83 h 140"/>
                  <a:gd name="T32" fmla="*/ 0 w 139"/>
                  <a:gd name="T33" fmla="*/ 70 h 140"/>
                  <a:gd name="T34" fmla="*/ 1 w 139"/>
                  <a:gd name="T35" fmla="*/ 56 h 140"/>
                  <a:gd name="T36" fmla="*/ 5 w 139"/>
                  <a:gd name="T37" fmla="*/ 43 h 140"/>
                  <a:gd name="T38" fmla="*/ 11 w 139"/>
                  <a:gd name="T39" fmla="*/ 31 h 140"/>
                  <a:gd name="T40" fmla="*/ 19 w 139"/>
                  <a:gd name="T41" fmla="*/ 20 h 140"/>
                  <a:gd name="T42" fmla="*/ 30 w 139"/>
                  <a:gd name="T43" fmla="*/ 12 h 140"/>
                  <a:gd name="T44" fmla="*/ 42 w 139"/>
                  <a:gd name="T45" fmla="*/ 5 h 140"/>
                  <a:gd name="T46" fmla="*/ 55 w 139"/>
                  <a:gd name="T47" fmla="*/ 2 h 140"/>
                  <a:gd name="T48" fmla="*/ 69 w 139"/>
                  <a:gd name="T49" fmla="*/ 0 h 140"/>
                  <a:gd name="T50" fmla="*/ 82 w 139"/>
                  <a:gd name="T51" fmla="*/ 2 h 140"/>
                  <a:gd name="T52" fmla="*/ 95 w 139"/>
                  <a:gd name="T53" fmla="*/ 5 h 140"/>
                  <a:gd name="T54" fmla="*/ 108 w 139"/>
                  <a:gd name="T55" fmla="*/ 12 h 140"/>
                  <a:gd name="T56" fmla="*/ 118 w 139"/>
                  <a:gd name="T57" fmla="*/ 20 h 140"/>
                  <a:gd name="T58" fmla="*/ 126 w 139"/>
                  <a:gd name="T59" fmla="*/ 31 h 140"/>
                  <a:gd name="T60" fmla="*/ 133 w 139"/>
                  <a:gd name="T61" fmla="*/ 43 h 140"/>
                  <a:gd name="T62" fmla="*/ 138 w 139"/>
                  <a:gd name="T63" fmla="*/ 56 h 140"/>
                  <a:gd name="T64" fmla="*/ 139 w 139"/>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0">
                    <a:moveTo>
                      <a:pt x="139" y="70"/>
                    </a:moveTo>
                    <a:lnTo>
                      <a:pt x="138" y="83"/>
                    </a:lnTo>
                    <a:lnTo>
                      <a:pt x="133" y="96"/>
                    </a:lnTo>
                    <a:lnTo>
                      <a:pt x="126" y="109"/>
                    </a:lnTo>
                    <a:lnTo>
                      <a:pt x="118" y="119"/>
                    </a:lnTo>
                    <a:lnTo>
                      <a:pt x="108" y="127"/>
                    </a:lnTo>
                    <a:lnTo>
                      <a:pt x="95" y="134"/>
                    </a:lnTo>
                    <a:lnTo>
                      <a:pt x="82" y="138"/>
                    </a:lnTo>
                    <a:lnTo>
                      <a:pt x="69" y="140"/>
                    </a:lnTo>
                    <a:lnTo>
                      <a:pt x="55" y="138"/>
                    </a:lnTo>
                    <a:lnTo>
                      <a:pt x="42" y="134"/>
                    </a:lnTo>
                    <a:lnTo>
                      <a:pt x="30" y="127"/>
                    </a:lnTo>
                    <a:lnTo>
                      <a:pt x="19" y="119"/>
                    </a:lnTo>
                    <a:lnTo>
                      <a:pt x="11" y="109"/>
                    </a:lnTo>
                    <a:lnTo>
                      <a:pt x="5" y="96"/>
                    </a:lnTo>
                    <a:lnTo>
                      <a:pt x="1" y="83"/>
                    </a:lnTo>
                    <a:lnTo>
                      <a:pt x="0" y="70"/>
                    </a:lnTo>
                    <a:lnTo>
                      <a:pt x="1" y="56"/>
                    </a:lnTo>
                    <a:lnTo>
                      <a:pt x="5" y="43"/>
                    </a:lnTo>
                    <a:lnTo>
                      <a:pt x="11" y="31"/>
                    </a:lnTo>
                    <a:lnTo>
                      <a:pt x="19" y="20"/>
                    </a:lnTo>
                    <a:lnTo>
                      <a:pt x="30" y="12"/>
                    </a:lnTo>
                    <a:lnTo>
                      <a:pt x="42" y="5"/>
                    </a:lnTo>
                    <a:lnTo>
                      <a:pt x="55" y="2"/>
                    </a:lnTo>
                    <a:lnTo>
                      <a:pt x="69" y="0"/>
                    </a:lnTo>
                    <a:lnTo>
                      <a:pt x="82" y="2"/>
                    </a:lnTo>
                    <a:lnTo>
                      <a:pt x="95" y="5"/>
                    </a:lnTo>
                    <a:lnTo>
                      <a:pt x="108" y="12"/>
                    </a:lnTo>
                    <a:lnTo>
                      <a:pt x="118" y="20"/>
                    </a:lnTo>
                    <a:lnTo>
                      <a:pt x="126" y="31"/>
                    </a:lnTo>
                    <a:lnTo>
                      <a:pt x="133" y="43"/>
                    </a:lnTo>
                    <a:lnTo>
                      <a:pt x="138" y="56"/>
                    </a:lnTo>
                    <a:lnTo>
                      <a:pt x="139"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861" name="Freeform 268"/>
              <p:cNvSpPr>
                <a:spLocks/>
              </p:cNvSpPr>
              <p:nvPr/>
            </p:nvSpPr>
            <p:spPr bwMode="auto">
              <a:xfrm>
                <a:off x="4862" y="1696"/>
                <a:ext cx="140" cy="140"/>
              </a:xfrm>
              <a:custGeom>
                <a:avLst/>
                <a:gdLst>
                  <a:gd name="T0" fmla="*/ 140 w 140"/>
                  <a:gd name="T1" fmla="*/ 70 h 140"/>
                  <a:gd name="T2" fmla="*/ 138 w 140"/>
                  <a:gd name="T3" fmla="*/ 83 h 140"/>
                  <a:gd name="T4" fmla="*/ 135 w 140"/>
                  <a:gd name="T5" fmla="*/ 96 h 140"/>
                  <a:gd name="T6" fmla="*/ 129 w 140"/>
                  <a:gd name="T7" fmla="*/ 109 h 140"/>
                  <a:gd name="T8" fmla="*/ 120 w 140"/>
                  <a:gd name="T9" fmla="*/ 119 h 140"/>
                  <a:gd name="T10" fmla="*/ 109 w 140"/>
                  <a:gd name="T11" fmla="*/ 127 h 140"/>
                  <a:gd name="T12" fmla="*/ 98 w 140"/>
                  <a:gd name="T13" fmla="*/ 134 h 140"/>
                  <a:gd name="T14" fmla="*/ 85 w 140"/>
                  <a:gd name="T15" fmla="*/ 138 h 140"/>
                  <a:gd name="T16" fmla="*/ 70 w 140"/>
                  <a:gd name="T17" fmla="*/ 140 h 140"/>
                  <a:gd name="T18" fmla="*/ 55 w 140"/>
                  <a:gd name="T19" fmla="*/ 138 h 140"/>
                  <a:gd name="T20" fmla="*/ 42 w 140"/>
                  <a:gd name="T21" fmla="*/ 134 h 140"/>
                  <a:gd name="T22" fmla="*/ 31 w 140"/>
                  <a:gd name="T23" fmla="*/ 127 h 140"/>
                  <a:gd name="T24" fmla="*/ 21 w 140"/>
                  <a:gd name="T25" fmla="*/ 119 h 140"/>
                  <a:gd name="T26" fmla="*/ 13 w 140"/>
                  <a:gd name="T27" fmla="*/ 109 h 140"/>
                  <a:gd name="T28" fmla="*/ 7 w 140"/>
                  <a:gd name="T29" fmla="*/ 96 h 140"/>
                  <a:gd name="T30" fmla="*/ 2 w 140"/>
                  <a:gd name="T31" fmla="*/ 83 h 140"/>
                  <a:gd name="T32" fmla="*/ 0 w 140"/>
                  <a:gd name="T33" fmla="*/ 70 h 140"/>
                  <a:gd name="T34" fmla="*/ 2 w 140"/>
                  <a:gd name="T35" fmla="*/ 56 h 140"/>
                  <a:gd name="T36" fmla="*/ 7 w 140"/>
                  <a:gd name="T37" fmla="*/ 43 h 140"/>
                  <a:gd name="T38" fmla="*/ 13 w 140"/>
                  <a:gd name="T39" fmla="*/ 31 h 140"/>
                  <a:gd name="T40" fmla="*/ 21 w 140"/>
                  <a:gd name="T41" fmla="*/ 20 h 140"/>
                  <a:gd name="T42" fmla="*/ 31 w 140"/>
                  <a:gd name="T43" fmla="*/ 12 h 140"/>
                  <a:gd name="T44" fmla="*/ 42 w 140"/>
                  <a:gd name="T45" fmla="*/ 5 h 140"/>
                  <a:gd name="T46" fmla="*/ 55 w 140"/>
                  <a:gd name="T47" fmla="*/ 2 h 140"/>
                  <a:gd name="T48" fmla="*/ 70 w 140"/>
                  <a:gd name="T49" fmla="*/ 0 h 140"/>
                  <a:gd name="T50" fmla="*/ 85 w 140"/>
                  <a:gd name="T51" fmla="*/ 2 h 140"/>
                  <a:gd name="T52" fmla="*/ 98 w 140"/>
                  <a:gd name="T53" fmla="*/ 5 h 140"/>
                  <a:gd name="T54" fmla="*/ 109 w 140"/>
                  <a:gd name="T55" fmla="*/ 12 h 140"/>
                  <a:gd name="T56" fmla="*/ 120 w 140"/>
                  <a:gd name="T57" fmla="*/ 20 h 140"/>
                  <a:gd name="T58" fmla="*/ 129 w 140"/>
                  <a:gd name="T59" fmla="*/ 31 h 140"/>
                  <a:gd name="T60" fmla="*/ 135 w 140"/>
                  <a:gd name="T61" fmla="*/ 43 h 140"/>
                  <a:gd name="T62" fmla="*/ 138 w 140"/>
                  <a:gd name="T63" fmla="*/ 56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3"/>
                    </a:lnTo>
                    <a:lnTo>
                      <a:pt x="135" y="96"/>
                    </a:lnTo>
                    <a:lnTo>
                      <a:pt x="129" y="109"/>
                    </a:lnTo>
                    <a:lnTo>
                      <a:pt x="120" y="119"/>
                    </a:lnTo>
                    <a:lnTo>
                      <a:pt x="109" y="127"/>
                    </a:lnTo>
                    <a:lnTo>
                      <a:pt x="98" y="134"/>
                    </a:lnTo>
                    <a:lnTo>
                      <a:pt x="85" y="138"/>
                    </a:lnTo>
                    <a:lnTo>
                      <a:pt x="70" y="140"/>
                    </a:lnTo>
                    <a:lnTo>
                      <a:pt x="55" y="138"/>
                    </a:lnTo>
                    <a:lnTo>
                      <a:pt x="42" y="134"/>
                    </a:lnTo>
                    <a:lnTo>
                      <a:pt x="31" y="127"/>
                    </a:lnTo>
                    <a:lnTo>
                      <a:pt x="21" y="119"/>
                    </a:lnTo>
                    <a:lnTo>
                      <a:pt x="13" y="109"/>
                    </a:lnTo>
                    <a:lnTo>
                      <a:pt x="7" y="96"/>
                    </a:lnTo>
                    <a:lnTo>
                      <a:pt x="2" y="83"/>
                    </a:lnTo>
                    <a:lnTo>
                      <a:pt x="0" y="70"/>
                    </a:lnTo>
                    <a:lnTo>
                      <a:pt x="2" y="56"/>
                    </a:lnTo>
                    <a:lnTo>
                      <a:pt x="7" y="43"/>
                    </a:lnTo>
                    <a:lnTo>
                      <a:pt x="13" y="31"/>
                    </a:lnTo>
                    <a:lnTo>
                      <a:pt x="21" y="20"/>
                    </a:lnTo>
                    <a:lnTo>
                      <a:pt x="31" y="12"/>
                    </a:lnTo>
                    <a:lnTo>
                      <a:pt x="42" y="5"/>
                    </a:lnTo>
                    <a:lnTo>
                      <a:pt x="55" y="2"/>
                    </a:lnTo>
                    <a:lnTo>
                      <a:pt x="70" y="0"/>
                    </a:lnTo>
                    <a:lnTo>
                      <a:pt x="85" y="2"/>
                    </a:lnTo>
                    <a:lnTo>
                      <a:pt x="98" y="5"/>
                    </a:lnTo>
                    <a:lnTo>
                      <a:pt x="109" y="12"/>
                    </a:lnTo>
                    <a:lnTo>
                      <a:pt x="120" y="20"/>
                    </a:lnTo>
                    <a:lnTo>
                      <a:pt x="129" y="31"/>
                    </a:lnTo>
                    <a:lnTo>
                      <a:pt x="135" y="43"/>
                    </a:lnTo>
                    <a:lnTo>
                      <a:pt x="138" y="56"/>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62" name="Freeform 269"/>
              <p:cNvSpPr>
                <a:spLocks/>
              </p:cNvSpPr>
              <p:nvPr/>
            </p:nvSpPr>
            <p:spPr bwMode="auto">
              <a:xfrm>
                <a:off x="4862" y="1696"/>
                <a:ext cx="140" cy="140"/>
              </a:xfrm>
              <a:custGeom>
                <a:avLst/>
                <a:gdLst>
                  <a:gd name="T0" fmla="*/ 140 w 140"/>
                  <a:gd name="T1" fmla="*/ 70 h 140"/>
                  <a:gd name="T2" fmla="*/ 138 w 140"/>
                  <a:gd name="T3" fmla="*/ 83 h 140"/>
                  <a:gd name="T4" fmla="*/ 135 w 140"/>
                  <a:gd name="T5" fmla="*/ 96 h 140"/>
                  <a:gd name="T6" fmla="*/ 129 w 140"/>
                  <a:gd name="T7" fmla="*/ 109 h 140"/>
                  <a:gd name="T8" fmla="*/ 120 w 140"/>
                  <a:gd name="T9" fmla="*/ 119 h 140"/>
                  <a:gd name="T10" fmla="*/ 109 w 140"/>
                  <a:gd name="T11" fmla="*/ 127 h 140"/>
                  <a:gd name="T12" fmla="*/ 98 w 140"/>
                  <a:gd name="T13" fmla="*/ 134 h 140"/>
                  <a:gd name="T14" fmla="*/ 85 w 140"/>
                  <a:gd name="T15" fmla="*/ 138 h 140"/>
                  <a:gd name="T16" fmla="*/ 70 w 140"/>
                  <a:gd name="T17" fmla="*/ 140 h 140"/>
                  <a:gd name="T18" fmla="*/ 55 w 140"/>
                  <a:gd name="T19" fmla="*/ 138 h 140"/>
                  <a:gd name="T20" fmla="*/ 42 w 140"/>
                  <a:gd name="T21" fmla="*/ 134 h 140"/>
                  <a:gd name="T22" fmla="*/ 31 w 140"/>
                  <a:gd name="T23" fmla="*/ 127 h 140"/>
                  <a:gd name="T24" fmla="*/ 21 w 140"/>
                  <a:gd name="T25" fmla="*/ 119 h 140"/>
                  <a:gd name="T26" fmla="*/ 13 w 140"/>
                  <a:gd name="T27" fmla="*/ 109 h 140"/>
                  <a:gd name="T28" fmla="*/ 7 w 140"/>
                  <a:gd name="T29" fmla="*/ 96 h 140"/>
                  <a:gd name="T30" fmla="*/ 2 w 140"/>
                  <a:gd name="T31" fmla="*/ 83 h 140"/>
                  <a:gd name="T32" fmla="*/ 0 w 140"/>
                  <a:gd name="T33" fmla="*/ 70 h 140"/>
                  <a:gd name="T34" fmla="*/ 2 w 140"/>
                  <a:gd name="T35" fmla="*/ 56 h 140"/>
                  <a:gd name="T36" fmla="*/ 7 w 140"/>
                  <a:gd name="T37" fmla="*/ 43 h 140"/>
                  <a:gd name="T38" fmla="*/ 13 w 140"/>
                  <a:gd name="T39" fmla="*/ 31 h 140"/>
                  <a:gd name="T40" fmla="*/ 21 w 140"/>
                  <a:gd name="T41" fmla="*/ 20 h 140"/>
                  <a:gd name="T42" fmla="*/ 31 w 140"/>
                  <a:gd name="T43" fmla="*/ 12 h 140"/>
                  <a:gd name="T44" fmla="*/ 42 w 140"/>
                  <a:gd name="T45" fmla="*/ 5 h 140"/>
                  <a:gd name="T46" fmla="*/ 55 w 140"/>
                  <a:gd name="T47" fmla="*/ 2 h 140"/>
                  <a:gd name="T48" fmla="*/ 70 w 140"/>
                  <a:gd name="T49" fmla="*/ 0 h 140"/>
                  <a:gd name="T50" fmla="*/ 85 w 140"/>
                  <a:gd name="T51" fmla="*/ 2 h 140"/>
                  <a:gd name="T52" fmla="*/ 98 w 140"/>
                  <a:gd name="T53" fmla="*/ 5 h 140"/>
                  <a:gd name="T54" fmla="*/ 109 w 140"/>
                  <a:gd name="T55" fmla="*/ 12 h 140"/>
                  <a:gd name="T56" fmla="*/ 120 w 140"/>
                  <a:gd name="T57" fmla="*/ 20 h 140"/>
                  <a:gd name="T58" fmla="*/ 129 w 140"/>
                  <a:gd name="T59" fmla="*/ 31 h 140"/>
                  <a:gd name="T60" fmla="*/ 135 w 140"/>
                  <a:gd name="T61" fmla="*/ 43 h 140"/>
                  <a:gd name="T62" fmla="*/ 138 w 140"/>
                  <a:gd name="T63" fmla="*/ 56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3"/>
                    </a:lnTo>
                    <a:lnTo>
                      <a:pt x="135" y="96"/>
                    </a:lnTo>
                    <a:lnTo>
                      <a:pt x="129" y="109"/>
                    </a:lnTo>
                    <a:lnTo>
                      <a:pt x="120" y="119"/>
                    </a:lnTo>
                    <a:lnTo>
                      <a:pt x="109" y="127"/>
                    </a:lnTo>
                    <a:lnTo>
                      <a:pt x="98" y="134"/>
                    </a:lnTo>
                    <a:lnTo>
                      <a:pt x="85" y="138"/>
                    </a:lnTo>
                    <a:lnTo>
                      <a:pt x="70" y="140"/>
                    </a:lnTo>
                    <a:lnTo>
                      <a:pt x="55" y="138"/>
                    </a:lnTo>
                    <a:lnTo>
                      <a:pt x="42" y="134"/>
                    </a:lnTo>
                    <a:lnTo>
                      <a:pt x="31" y="127"/>
                    </a:lnTo>
                    <a:lnTo>
                      <a:pt x="21" y="119"/>
                    </a:lnTo>
                    <a:lnTo>
                      <a:pt x="13" y="109"/>
                    </a:lnTo>
                    <a:lnTo>
                      <a:pt x="7" y="96"/>
                    </a:lnTo>
                    <a:lnTo>
                      <a:pt x="2" y="83"/>
                    </a:lnTo>
                    <a:lnTo>
                      <a:pt x="0" y="70"/>
                    </a:lnTo>
                    <a:lnTo>
                      <a:pt x="2" y="56"/>
                    </a:lnTo>
                    <a:lnTo>
                      <a:pt x="7" y="43"/>
                    </a:lnTo>
                    <a:lnTo>
                      <a:pt x="13" y="31"/>
                    </a:lnTo>
                    <a:lnTo>
                      <a:pt x="21" y="20"/>
                    </a:lnTo>
                    <a:lnTo>
                      <a:pt x="31" y="12"/>
                    </a:lnTo>
                    <a:lnTo>
                      <a:pt x="42" y="5"/>
                    </a:lnTo>
                    <a:lnTo>
                      <a:pt x="55" y="2"/>
                    </a:lnTo>
                    <a:lnTo>
                      <a:pt x="70" y="0"/>
                    </a:lnTo>
                    <a:lnTo>
                      <a:pt x="85" y="2"/>
                    </a:lnTo>
                    <a:lnTo>
                      <a:pt x="98" y="5"/>
                    </a:lnTo>
                    <a:lnTo>
                      <a:pt x="109" y="12"/>
                    </a:lnTo>
                    <a:lnTo>
                      <a:pt x="120" y="20"/>
                    </a:lnTo>
                    <a:lnTo>
                      <a:pt x="129" y="31"/>
                    </a:lnTo>
                    <a:lnTo>
                      <a:pt x="135" y="43"/>
                    </a:lnTo>
                    <a:lnTo>
                      <a:pt x="138" y="56"/>
                    </a:lnTo>
                    <a:lnTo>
                      <a:pt x="140"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863" name="Freeform 270"/>
              <p:cNvSpPr>
                <a:spLocks/>
              </p:cNvSpPr>
              <p:nvPr/>
            </p:nvSpPr>
            <p:spPr bwMode="auto">
              <a:xfrm>
                <a:off x="3774" y="2340"/>
                <a:ext cx="12" cy="9"/>
              </a:xfrm>
              <a:custGeom>
                <a:avLst/>
                <a:gdLst>
                  <a:gd name="T0" fmla="*/ 10 w 12"/>
                  <a:gd name="T1" fmla="*/ 9 h 9"/>
                  <a:gd name="T2" fmla="*/ 12 w 12"/>
                  <a:gd name="T3" fmla="*/ 8 h 9"/>
                  <a:gd name="T4" fmla="*/ 12 w 12"/>
                  <a:gd name="T5" fmla="*/ 4 h 9"/>
                  <a:gd name="T6" fmla="*/ 12 w 12"/>
                  <a:gd name="T7" fmla="*/ 3 h 9"/>
                  <a:gd name="T8" fmla="*/ 10 w 12"/>
                  <a:gd name="T9" fmla="*/ 1 h 9"/>
                  <a:gd name="T10" fmla="*/ 7 w 12"/>
                  <a:gd name="T11" fmla="*/ 0 h 9"/>
                  <a:gd name="T12" fmla="*/ 5 w 12"/>
                  <a:gd name="T13" fmla="*/ 0 h 9"/>
                  <a:gd name="T14" fmla="*/ 2 w 12"/>
                  <a:gd name="T15" fmla="*/ 0 h 9"/>
                  <a:gd name="T16" fmla="*/ 0 w 12"/>
                  <a:gd name="T17" fmla="*/ 1 h 9"/>
                  <a:gd name="T18" fmla="*/ 10 w 12"/>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0" y="9"/>
                    </a:moveTo>
                    <a:lnTo>
                      <a:pt x="12" y="8"/>
                    </a:lnTo>
                    <a:lnTo>
                      <a:pt x="12" y="4"/>
                    </a:lnTo>
                    <a:lnTo>
                      <a:pt x="12" y="3"/>
                    </a:lnTo>
                    <a:lnTo>
                      <a:pt x="10" y="1"/>
                    </a:lnTo>
                    <a:lnTo>
                      <a:pt x="7" y="0"/>
                    </a:lnTo>
                    <a:lnTo>
                      <a:pt x="5" y="0"/>
                    </a:lnTo>
                    <a:lnTo>
                      <a:pt x="2" y="0"/>
                    </a:lnTo>
                    <a:lnTo>
                      <a:pt x="0" y="1"/>
                    </a:lnTo>
                    <a:lnTo>
                      <a:pt x="10"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64" name="Freeform 271"/>
              <p:cNvSpPr>
                <a:spLocks/>
              </p:cNvSpPr>
              <p:nvPr/>
            </p:nvSpPr>
            <p:spPr bwMode="auto">
              <a:xfrm>
                <a:off x="3766" y="2341"/>
                <a:ext cx="18" cy="20"/>
              </a:xfrm>
              <a:custGeom>
                <a:avLst/>
                <a:gdLst>
                  <a:gd name="T0" fmla="*/ 10 w 18"/>
                  <a:gd name="T1" fmla="*/ 20 h 20"/>
                  <a:gd name="T2" fmla="*/ 0 w 18"/>
                  <a:gd name="T3" fmla="*/ 12 h 20"/>
                  <a:gd name="T4" fmla="*/ 8 w 18"/>
                  <a:gd name="T5" fmla="*/ 0 h 20"/>
                  <a:gd name="T6" fmla="*/ 18 w 18"/>
                  <a:gd name="T7" fmla="*/ 8 h 20"/>
                  <a:gd name="T8" fmla="*/ 10 w 18"/>
                  <a:gd name="T9" fmla="*/ 20 h 20"/>
                </a:gdLst>
                <a:ahLst/>
                <a:cxnLst>
                  <a:cxn ang="0">
                    <a:pos x="T0" y="T1"/>
                  </a:cxn>
                  <a:cxn ang="0">
                    <a:pos x="T2" y="T3"/>
                  </a:cxn>
                  <a:cxn ang="0">
                    <a:pos x="T4" y="T5"/>
                  </a:cxn>
                  <a:cxn ang="0">
                    <a:pos x="T6" y="T7"/>
                  </a:cxn>
                  <a:cxn ang="0">
                    <a:pos x="T8" y="T9"/>
                  </a:cxn>
                </a:cxnLst>
                <a:rect l="0" t="0" r="r" b="b"/>
                <a:pathLst>
                  <a:path w="18" h="20">
                    <a:moveTo>
                      <a:pt x="10" y="20"/>
                    </a:moveTo>
                    <a:lnTo>
                      <a:pt x="0" y="12"/>
                    </a:lnTo>
                    <a:lnTo>
                      <a:pt x="8" y="0"/>
                    </a:lnTo>
                    <a:lnTo>
                      <a:pt x="18" y="8"/>
                    </a:lnTo>
                    <a:lnTo>
                      <a:pt x="10"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65" name="Freeform 272"/>
              <p:cNvSpPr>
                <a:spLocks/>
              </p:cNvSpPr>
              <p:nvPr/>
            </p:nvSpPr>
            <p:spPr bwMode="auto">
              <a:xfrm>
                <a:off x="3764" y="2353"/>
                <a:ext cx="12" cy="11"/>
              </a:xfrm>
              <a:custGeom>
                <a:avLst/>
                <a:gdLst>
                  <a:gd name="T0" fmla="*/ 2 w 12"/>
                  <a:gd name="T1" fmla="*/ 0 h 11"/>
                  <a:gd name="T2" fmla="*/ 0 w 12"/>
                  <a:gd name="T3" fmla="*/ 3 h 11"/>
                  <a:gd name="T4" fmla="*/ 0 w 12"/>
                  <a:gd name="T5" fmla="*/ 4 h 11"/>
                  <a:gd name="T6" fmla="*/ 2 w 12"/>
                  <a:gd name="T7" fmla="*/ 8 h 11"/>
                  <a:gd name="T8" fmla="*/ 4 w 12"/>
                  <a:gd name="T9" fmla="*/ 9 h 11"/>
                  <a:gd name="T10" fmla="*/ 5 w 12"/>
                  <a:gd name="T11" fmla="*/ 11 h 11"/>
                  <a:gd name="T12" fmla="*/ 9 w 12"/>
                  <a:gd name="T13" fmla="*/ 11 h 11"/>
                  <a:gd name="T14" fmla="*/ 10 w 12"/>
                  <a:gd name="T15" fmla="*/ 9 h 11"/>
                  <a:gd name="T16" fmla="*/ 12 w 12"/>
                  <a:gd name="T17" fmla="*/ 8 h 11"/>
                  <a:gd name="T18" fmla="*/ 2 w 12"/>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2" y="0"/>
                    </a:moveTo>
                    <a:lnTo>
                      <a:pt x="0" y="3"/>
                    </a:lnTo>
                    <a:lnTo>
                      <a:pt x="0" y="4"/>
                    </a:lnTo>
                    <a:lnTo>
                      <a:pt x="2" y="8"/>
                    </a:lnTo>
                    <a:lnTo>
                      <a:pt x="4" y="9"/>
                    </a:lnTo>
                    <a:lnTo>
                      <a:pt x="5" y="11"/>
                    </a:lnTo>
                    <a:lnTo>
                      <a:pt x="9" y="11"/>
                    </a:lnTo>
                    <a:lnTo>
                      <a:pt x="10" y="9"/>
                    </a:lnTo>
                    <a:lnTo>
                      <a:pt x="12"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66" name="Freeform 273"/>
              <p:cNvSpPr>
                <a:spLocks/>
              </p:cNvSpPr>
              <p:nvPr/>
            </p:nvSpPr>
            <p:spPr bwMode="auto">
              <a:xfrm>
                <a:off x="3726" y="2405"/>
                <a:ext cx="11" cy="9"/>
              </a:xfrm>
              <a:custGeom>
                <a:avLst/>
                <a:gdLst>
                  <a:gd name="T0" fmla="*/ 9 w 11"/>
                  <a:gd name="T1" fmla="*/ 9 h 9"/>
                  <a:gd name="T2" fmla="*/ 11 w 11"/>
                  <a:gd name="T3" fmla="*/ 8 h 9"/>
                  <a:gd name="T4" fmla="*/ 11 w 11"/>
                  <a:gd name="T5" fmla="*/ 4 h 9"/>
                  <a:gd name="T6" fmla="*/ 11 w 11"/>
                  <a:gd name="T7" fmla="*/ 3 h 9"/>
                  <a:gd name="T8" fmla="*/ 9 w 11"/>
                  <a:gd name="T9" fmla="*/ 1 h 9"/>
                  <a:gd name="T10" fmla="*/ 6 w 11"/>
                  <a:gd name="T11" fmla="*/ 0 h 9"/>
                  <a:gd name="T12" fmla="*/ 4 w 11"/>
                  <a:gd name="T13" fmla="*/ 0 h 9"/>
                  <a:gd name="T14" fmla="*/ 1 w 11"/>
                  <a:gd name="T15" fmla="*/ 0 h 9"/>
                  <a:gd name="T16" fmla="*/ 0 w 11"/>
                  <a:gd name="T17" fmla="*/ 1 h 9"/>
                  <a:gd name="T18" fmla="*/ 9 w 11"/>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9" y="9"/>
                    </a:moveTo>
                    <a:lnTo>
                      <a:pt x="11" y="8"/>
                    </a:lnTo>
                    <a:lnTo>
                      <a:pt x="11" y="4"/>
                    </a:lnTo>
                    <a:lnTo>
                      <a:pt x="11" y="3"/>
                    </a:lnTo>
                    <a:lnTo>
                      <a:pt x="9" y="1"/>
                    </a:lnTo>
                    <a:lnTo>
                      <a:pt x="6" y="0"/>
                    </a:lnTo>
                    <a:lnTo>
                      <a:pt x="4" y="0"/>
                    </a:lnTo>
                    <a:lnTo>
                      <a:pt x="1" y="0"/>
                    </a:lnTo>
                    <a:lnTo>
                      <a:pt x="0" y="1"/>
                    </a:lnTo>
                    <a:lnTo>
                      <a:pt x="9"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67" name="Freeform 274"/>
              <p:cNvSpPr>
                <a:spLocks/>
              </p:cNvSpPr>
              <p:nvPr/>
            </p:nvSpPr>
            <p:spPr bwMode="auto">
              <a:xfrm>
                <a:off x="3717" y="2406"/>
                <a:ext cx="18" cy="20"/>
              </a:xfrm>
              <a:custGeom>
                <a:avLst/>
                <a:gdLst>
                  <a:gd name="T0" fmla="*/ 10 w 18"/>
                  <a:gd name="T1" fmla="*/ 20 h 20"/>
                  <a:gd name="T2" fmla="*/ 0 w 18"/>
                  <a:gd name="T3" fmla="*/ 12 h 20"/>
                  <a:gd name="T4" fmla="*/ 9 w 18"/>
                  <a:gd name="T5" fmla="*/ 0 h 20"/>
                  <a:gd name="T6" fmla="*/ 18 w 18"/>
                  <a:gd name="T7" fmla="*/ 8 h 20"/>
                  <a:gd name="T8" fmla="*/ 10 w 18"/>
                  <a:gd name="T9" fmla="*/ 20 h 20"/>
                </a:gdLst>
                <a:ahLst/>
                <a:cxnLst>
                  <a:cxn ang="0">
                    <a:pos x="T0" y="T1"/>
                  </a:cxn>
                  <a:cxn ang="0">
                    <a:pos x="T2" y="T3"/>
                  </a:cxn>
                  <a:cxn ang="0">
                    <a:pos x="T4" y="T5"/>
                  </a:cxn>
                  <a:cxn ang="0">
                    <a:pos x="T6" y="T7"/>
                  </a:cxn>
                  <a:cxn ang="0">
                    <a:pos x="T8" y="T9"/>
                  </a:cxn>
                </a:cxnLst>
                <a:rect l="0" t="0" r="r" b="b"/>
                <a:pathLst>
                  <a:path w="18" h="20">
                    <a:moveTo>
                      <a:pt x="10" y="20"/>
                    </a:moveTo>
                    <a:lnTo>
                      <a:pt x="0" y="12"/>
                    </a:lnTo>
                    <a:lnTo>
                      <a:pt x="9" y="0"/>
                    </a:lnTo>
                    <a:lnTo>
                      <a:pt x="18" y="8"/>
                    </a:lnTo>
                    <a:lnTo>
                      <a:pt x="10"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68" name="Freeform 275"/>
              <p:cNvSpPr>
                <a:spLocks/>
              </p:cNvSpPr>
              <p:nvPr/>
            </p:nvSpPr>
            <p:spPr bwMode="auto">
              <a:xfrm>
                <a:off x="3716" y="2418"/>
                <a:ext cx="11" cy="11"/>
              </a:xfrm>
              <a:custGeom>
                <a:avLst/>
                <a:gdLst>
                  <a:gd name="T0" fmla="*/ 1 w 11"/>
                  <a:gd name="T1" fmla="*/ 0 h 11"/>
                  <a:gd name="T2" fmla="*/ 0 w 11"/>
                  <a:gd name="T3" fmla="*/ 3 h 11"/>
                  <a:gd name="T4" fmla="*/ 0 w 11"/>
                  <a:gd name="T5" fmla="*/ 4 h 11"/>
                  <a:gd name="T6" fmla="*/ 1 w 11"/>
                  <a:gd name="T7" fmla="*/ 8 h 11"/>
                  <a:gd name="T8" fmla="*/ 3 w 11"/>
                  <a:gd name="T9" fmla="*/ 9 h 11"/>
                  <a:gd name="T10" fmla="*/ 5 w 11"/>
                  <a:gd name="T11" fmla="*/ 11 h 11"/>
                  <a:gd name="T12" fmla="*/ 8 w 11"/>
                  <a:gd name="T13" fmla="*/ 11 h 11"/>
                  <a:gd name="T14" fmla="*/ 10 w 11"/>
                  <a:gd name="T15" fmla="*/ 9 h 11"/>
                  <a:gd name="T16" fmla="*/ 11 w 11"/>
                  <a:gd name="T17" fmla="*/ 8 h 11"/>
                  <a:gd name="T18" fmla="*/ 1 w 1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1" y="0"/>
                    </a:moveTo>
                    <a:lnTo>
                      <a:pt x="0" y="3"/>
                    </a:lnTo>
                    <a:lnTo>
                      <a:pt x="0" y="4"/>
                    </a:lnTo>
                    <a:lnTo>
                      <a:pt x="1" y="8"/>
                    </a:lnTo>
                    <a:lnTo>
                      <a:pt x="3" y="9"/>
                    </a:lnTo>
                    <a:lnTo>
                      <a:pt x="5" y="11"/>
                    </a:lnTo>
                    <a:lnTo>
                      <a:pt x="8" y="11"/>
                    </a:lnTo>
                    <a:lnTo>
                      <a:pt x="10" y="9"/>
                    </a:lnTo>
                    <a:lnTo>
                      <a:pt x="11" y="8"/>
                    </a:lnTo>
                    <a:lnTo>
                      <a:pt x="1"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69" name="Freeform 276"/>
              <p:cNvSpPr>
                <a:spLocks/>
              </p:cNvSpPr>
              <p:nvPr/>
            </p:nvSpPr>
            <p:spPr bwMode="auto">
              <a:xfrm>
                <a:off x="3677" y="2470"/>
                <a:ext cx="11" cy="9"/>
              </a:xfrm>
              <a:custGeom>
                <a:avLst/>
                <a:gdLst>
                  <a:gd name="T0" fmla="*/ 10 w 11"/>
                  <a:gd name="T1" fmla="*/ 9 h 9"/>
                  <a:gd name="T2" fmla="*/ 11 w 11"/>
                  <a:gd name="T3" fmla="*/ 8 h 9"/>
                  <a:gd name="T4" fmla="*/ 11 w 11"/>
                  <a:gd name="T5" fmla="*/ 4 h 9"/>
                  <a:gd name="T6" fmla="*/ 11 w 11"/>
                  <a:gd name="T7" fmla="*/ 3 h 9"/>
                  <a:gd name="T8" fmla="*/ 10 w 11"/>
                  <a:gd name="T9" fmla="*/ 1 h 9"/>
                  <a:gd name="T10" fmla="*/ 6 w 11"/>
                  <a:gd name="T11" fmla="*/ 0 h 9"/>
                  <a:gd name="T12" fmla="*/ 5 w 11"/>
                  <a:gd name="T13" fmla="*/ 0 h 9"/>
                  <a:gd name="T14" fmla="*/ 1 w 11"/>
                  <a:gd name="T15" fmla="*/ 0 h 9"/>
                  <a:gd name="T16" fmla="*/ 0 w 11"/>
                  <a:gd name="T17" fmla="*/ 1 h 9"/>
                  <a:gd name="T18" fmla="*/ 10 w 11"/>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10" y="9"/>
                    </a:moveTo>
                    <a:lnTo>
                      <a:pt x="11" y="8"/>
                    </a:lnTo>
                    <a:lnTo>
                      <a:pt x="11" y="4"/>
                    </a:lnTo>
                    <a:lnTo>
                      <a:pt x="11" y="3"/>
                    </a:lnTo>
                    <a:lnTo>
                      <a:pt x="10" y="1"/>
                    </a:lnTo>
                    <a:lnTo>
                      <a:pt x="6" y="0"/>
                    </a:lnTo>
                    <a:lnTo>
                      <a:pt x="5" y="0"/>
                    </a:lnTo>
                    <a:lnTo>
                      <a:pt x="1" y="0"/>
                    </a:lnTo>
                    <a:lnTo>
                      <a:pt x="0" y="1"/>
                    </a:lnTo>
                    <a:lnTo>
                      <a:pt x="10"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70" name="Freeform 277"/>
              <p:cNvSpPr>
                <a:spLocks/>
              </p:cNvSpPr>
              <p:nvPr/>
            </p:nvSpPr>
            <p:spPr bwMode="auto">
              <a:xfrm>
                <a:off x="3669" y="2471"/>
                <a:ext cx="18" cy="20"/>
              </a:xfrm>
              <a:custGeom>
                <a:avLst/>
                <a:gdLst>
                  <a:gd name="T0" fmla="*/ 9 w 18"/>
                  <a:gd name="T1" fmla="*/ 20 h 20"/>
                  <a:gd name="T2" fmla="*/ 0 w 18"/>
                  <a:gd name="T3" fmla="*/ 12 h 20"/>
                  <a:gd name="T4" fmla="*/ 8 w 18"/>
                  <a:gd name="T5" fmla="*/ 0 h 20"/>
                  <a:gd name="T6" fmla="*/ 18 w 18"/>
                  <a:gd name="T7" fmla="*/ 8 h 20"/>
                  <a:gd name="T8" fmla="*/ 9 w 18"/>
                  <a:gd name="T9" fmla="*/ 20 h 20"/>
                </a:gdLst>
                <a:ahLst/>
                <a:cxnLst>
                  <a:cxn ang="0">
                    <a:pos x="T0" y="T1"/>
                  </a:cxn>
                  <a:cxn ang="0">
                    <a:pos x="T2" y="T3"/>
                  </a:cxn>
                  <a:cxn ang="0">
                    <a:pos x="T4" y="T5"/>
                  </a:cxn>
                  <a:cxn ang="0">
                    <a:pos x="T6" y="T7"/>
                  </a:cxn>
                  <a:cxn ang="0">
                    <a:pos x="T8" y="T9"/>
                  </a:cxn>
                </a:cxnLst>
                <a:rect l="0" t="0" r="r" b="b"/>
                <a:pathLst>
                  <a:path w="18" h="20">
                    <a:moveTo>
                      <a:pt x="9" y="20"/>
                    </a:moveTo>
                    <a:lnTo>
                      <a:pt x="0" y="12"/>
                    </a:lnTo>
                    <a:lnTo>
                      <a:pt x="8" y="0"/>
                    </a:lnTo>
                    <a:lnTo>
                      <a:pt x="18" y="8"/>
                    </a:lnTo>
                    <a:lnTo>
                      <a:pt x="9"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71" name="Freeform 278"/>
              <p:cNvSpPr>
                <a:spLocks/>
              </p:cNvSpPr>
              <p:nvPr/>
            </p:nvSpPr>
            <p:spPr bwMode="auto">
              <a:xfrm>
                <a:off x="3667" y="2483"/>
                <a:ext cx="11" cy="11"/>
              </a:xfrm>
              <a:custGeom>
                <a:avLst/>
                <a:gdLst>
                  <a:gd name="T0" fmla="*/ 2 w 11"/>
                  <a:gd name="T1" fmla="*/ 0 h 11"/>
                  <a:gd name="T2" fmla="*/ 0 w 11"/>
                  <a:gd name="T3" fmla="*/ 3 h 11"/>
                  <a:gd name="T4" fmla="*/ 0 w 11"/>
                  <a:gd name="T5" fmla="*/ 4 h 11"/>
                  <a:gd name="T6" fmla="*/ 2 w 11"/>
                  <a:gd name="T7" fmla="*/ 8 h 11"/>
                  <a:gd name="T8" fmla="*/ 3 w 11"/>
                  <a:gd name="T9" fmla="*/ 9 h 11"/>
                  <a:gd name="T10" fmla="*/ 5 w 11"/>
                  <a:gd name="T11" fmla="*/ 11 h 11"/>
                  <a:gd name="T12" fmla="*/ 8 w 11"/>
                  <a:gd name="T13" fmla="*/ 11 h 11"/>
                  <a:gd name="T14" fmla="*/ 10 w 11"/>
                  <a:gd name="T15" fmla="*/ 9 h 11"/>
                  <a:gd name="T16" fmla="*/ 11 w 11"/>
                  <a:gd name="T17" fmla="*/ 8 h 11"/>
                  <a:gd name="T18" fmla="*/ 2 w 1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2" y="0"/>
                    </a:moveTo>
                    <a:lnTo>
                      <a:pt x="0" y="3"/>
                    </a:lnTo>
                    <a:lnTo>
                      <a:pt x="0" y="4"/>
                    </a:lnTo>
                    <a:lnTo>
                      <a:pt x="2" y="8"/>
                    </a:lnTo>
                    <a:lnTo>
                      <a:pt x="3" y="9"/>
                    </a:lnTo>
                    <a:lnTo>
                      <a:pt x="5" y="11"/>
                    </a:lnTo>
                    <a:lnTo>
                      <a:pt x="8" y="11"/>
                    </a:lnTo>
                    <a:lnTo>
                      <a:pt x="10" y="9"/>
                    </a:lnTo>
                    <a:lnTo>
                      <a:pt x="11"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72" name="Freeform 279"/>
              <p:cNvSpPr>
                <a:spLocks/>
              </p:cNvSpPr>
              <p:nvPr/>
            </p:nvSpPr>
            <p:spPr bwMode="auto">
              <a:xfrm>
                <a:off x="3628" y="2535"/>
                <a:ext cx="11" cy="9"/>
              </a:xfrm>
              <a:custGeom>
                <a:avLst/>
                <a:gdLst>
                  <a:gd name="T0" fmla="*/ 10 w 11"/>
                  <a:gd name="T1" fmla="*/ 9 h 9"/>
                  <a:gd name="T2" fmla="*/ 11 w 11"/>
                  <a:gd name="T3" fmla="*/ 8 h 9"/>
                  <a:gd name="T4" fmla="*/ 11 w 11"/>
                  <a:gd name="T5" fmla="*/ 4 h 9"/>
                  <a:gd name="T6" fmla="*/ 11 w 11"/>
                  <a:gd name="T7" fmla="*/ 3 h 9"/>
                  <a:gd name="T8" fmla="*/ 10 w 11"/>
                  <a:gd name="T9" fmla="*/ 1 h 9"/>
                  <a:gd name="T10" fmla="*/ 7 w 11"/>
                  <a:gd name="T11" fmla="*/ 0 h 9"/>
                  <a:gd name="T12" fmla="*/ 5 w 11"/>
                  <a:gd name="T13" fmla="*/ 0 h 9"/>
                  <a:gd name="T14" fmla="*/ 2 w 11"/>
                  <a:gd name="T15" fmla="*/ 0 h 9"/>
                  <a:gd name="T16" fmla="*/ 0 w 11"/>
                  <a:gd name="T17" fmla="*/ 1 h 9"/>
                  <a:gd name="T18" fmla="*/ 10 w 11"/>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10" y="9"/>
                    </a:moveTo>
                    <a:lnTo>
                      <a:pt x="11" y="8"/>
                    </a:lnTo>
                    <a:lnTo>
                      <a:pt x="11" y="4"/>
                    </a:lnTo>
                    <a:lnTo>
                      <a:pt x="11" y="3"/>
                    </a:lnTo>
                    <a:lnTo>
                      <a:pt x="10" y="1"/>
                    </a:lnTo>
                    <a:lnTo>
                      <a:pt x="7" y="0"/>
                    </a:lnTo>
                    <a:lnTo>
                      <a:pt x="5" y="0"/>
                    </a:lnTo>
                    <a:lnTo>
                      <a:pt x="2" y="0"/>
                    </a:lnTo>
                    <a:lnTo>
                      <a:pt x="0" y="1"/>
                    </a:lnTo>
                    <a:lnTo>
                      <a:pt x="10"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73" name="Freeform 280"/>
              <p:cNvSpPr>
                <a:spLocks/>
              </p:cNvSpPr>
              <p:nvPr/>
            </p:nvSpPr>
            <p:spPr bwMode="auto">
              <a:xfrm>
                <a:off x="3620" y="2536"/>
                <a:ext cx="18" cy="20"/>
              </a:xfrm>
              <a:custGeom>
                <a:avLst/>
                <a:gdLst>
                  <a:gd name="T0" fmla="*/ 10 w 18"/>
                  <a:gd name="T1" fmla="*/ 20 h 20"/>
                  <a:gd name="T2" fmla="*/ 0 w 18"/>
                  <a:gd name="T3" fmla="*/ 12 h 20"/>
                  <a:gd name="T4" fmla="*/ 8 w 18"/>
                  <a:gd name="T5" fmla="*/ 0 h 20"/>
                  <a:gd name="T6" fmla="*/ 18 w 18"/>
                  <a:gd name="T7" fmla="*/ 8 h 20"/>
                  <a:gd name="T8" fmla="*/ 10 w 18"/>
                  <a:gd name="T9" fmla="*/ 20 h 20"/>
                </a:gdLst>
                <a:ahLst/>
                <a:cxnLst>
                  <a:cxn ang="0">
                    <a:pos x="T0" y="T1"/>
                  </a:cxn>
                  <a:cxn ang="0">
                    <a:pos x="T2" y="T3"/>
                  </a:cxn>
                  <a:cxn ang="0">
                    <a:pos x="T4" y="T5"/>
                  </a:cxn>
                  <a:cxn ang="0">
                    <a:pos x="T6" y="T7"/>
                  </a:cxn>
                  <a:cxn ang="0">
                    <a:pos x="T8" y="T9"/>
                  </a:cxn>
                </a:cxnLst>
                <a:rect l="0" t="0" r="r" b="b"/>
                <a:pathLst>
                  <a:path w="18" h="20">
                    <a:moveTo>
                      <a:pt x="10" y="20"/>
                    </a:moveTo>
                    <a:lnTo>
                      <a:pt x="0" y="12"/>
                    </a:lnTo>
                    <a:lnTo>
                      <a:pt x="8" y="0"/>
                    </a:lnTo>
                    <a:lnTo>
                      <a:pt x="18" y="8"/>
                    </a:lnTo>
                    <a:lnTo>
                      <a:pt x="10"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74" name="Freeform 281"/>
              <p:cNvSpPr>
                <a:spLocks/>
              </p:cNvSpPr>
              <p:nvPr/>
            </p:nvSpPr>
            <p:spPr bwMode="auto">
              <a:xfrm>
                <a:off x="3618" y="2548"/>
                <a:ext cx="12" cy="11"/>
              </a:xfrm>
              <a:custGeom>
                <a:avLst/>
                <a:gdLst>
                  <a:gd name="T0" fmla="*/ 2 w 12"/>
                  <a:gd name="T1" fmla="*/ 0 h 11"/>
                  <a:gd name="T2" fmla="*/ 0 w 12"/>
                  <a:gd name="T3" fmla="*/ 3 h 11"/>
                  <a:gd name="T4" fmla="*/ 0 w 12"/>
                  <a:gd name="T5" fmla="*/ 4 h 11"/>
                  <a:gd name="T6" fmla="*/ 2 w 12"/>
                  <a:gd name="T7" fmla="*/ 8 h 11"/>
                  <a:gd name="T8" fmla="*/ 4 w 12"/>
                  <a:gd name="T9" fmla="*/ 9 h 11"/>
                  <a:gd name="T10" fmla="*/ 5 w 12"/>
                  <a:gd name="T11" fmla="*/ 11 h 11"/>
                  <a:gd name="T12" fmla="*/ 8 w 12"/>
                  <a:gd name="T13" fmla="*/ 11 h 11"/>
                  <a:gd name="T14" fmla="*/ 10 w 12"/>
                  <a:gd name="T15" fmla="*/ 9 h 11"/>
                  <a:gd name="T16" fmla="*/ 12 w 12"/>
                  <a:gd name="T17" fmla="*/ 8 h 11"/>
                  <a:gd name="T18" fmla="*/ 2 w 12"/>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2" y="0"/>
                    </a:moveTo>
                    <a:lnTo>
                      <a:pt x="0" y="3"/>
                    </a:lnTo>
                    <a:lnTo>
                      <a:pt x="0" y="4"/>
                    </a:lnTo>
                    <a:lnTo>
                      <a:pt x="2" y="8"/>
                    </a:lnTo>
                    <a:lnTo>
                      <a:pt x="4" y="9"/>
                    </a:lnTo>
                    <a:lnTo>
                      <a:pt x="5" y="11"/>
                    </a:lnTo>
                    <a:lnTo>
                      <a:pt x="8" y="11"/>
                    </a:lnTo>
                    <a:lnTo>
                      <a:pt x="10" y="9"/>
                    </a:lnTo>
                    <a:lnTo>
                      <a:pt x="12"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75" name="Freeform 282"/>
              <p:cNvSpPr>
                <a:spLocks/>
              </p:cNvSpPr>
              <p:nvPr/>
            </p:nvSpPr>
            <p:spPr bwMode="auto">
              <a:xfrm>
                <a:off x="3579" y="2599"/>
                <a:ext cx="12" cy="10"/>
              </a:xfrm>
              <a:custGeom>
                <a:avLst/>
                <a:gdLst>
                  <a:gd name="T0" fmla="*/ 10 w 12"/>
                  <a:gd name="T1" fmla="*/ 10 h 10"/>
                  <a:gd name="T2" fmla="*/ 12 w 12"/>
                  <a:gd name="T3" fmla="*/ 9 h 10"/>
                  <a:gd name="T4" fmla="*/ 12 w 12"/>
                  <a:gd name="T5" fmla="*/ 5 h 10"/>
                  <a:gd name="T6" fmla="*/ 12 w 12"/>
                  <a:gd name="T7" fmla="*/ 4 h 10"/>
                  <a:gd name="T8" fmla="*/ 10 w 12"/>
                  <a:gd name="T9" fmla="*/ 2 h 10"/>
                  <a:gd name="T10" fmla="*/ 7 w 12"/>
                  <a:gd name="T11" fmla="*/ 0 h 10"/>
                  <a:gd name="T12" fmla="*/ 5 w 12"/>
                  <a:gd name="T13" fmla="*/ 0 h 10"/>
                  <a:gd name="T14" fmla="*/ 2 w 12"/>
                  <a:gd name="T15" fmla="*/ 0 h 10"/>
                  <a:gd name="T16" fmla="*/ 0 w 12"/>
                  <a:gd name="T17" fmla="*/ 2 h 10"/>
                  <a:gd name="T18" fmla="*/ 10 w 12"/>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10" y="10"/>
                    </a:moveTo>
                    <a:lnTo>
                      <a:pt x="12" y="9"/>
                    </a:lnTo>
                    <a:lnTo>
                      <a:pt x="12" y="5"/>
                    </a:lnTo>
                    <a:lnTo>
                      <a:pt x="12" y="4"/>
                    </a:lnTo>
                    <a:lnTo>
                      <a:pt x="10" y="2"/>
                    </a:lnTo>
                    <a:lnTo>
                      <a:pt x="7" y="0"/>
                    </a:lnTo>
                    <a:lnTo>
                      <a:pt x="5" y="0"/>
                    </a:lnTo>
                    <a:lnTo>
                      <a:pt x="2" y="0"/>
                    </a:lnTo>
                    <a:lnTo>
                      <a:pt x="0" y="2"/>
                    </a:lnTo>
                    <a:lnTo>
                      <a:pt x="10" y="1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76" name="Freeform 283"/>
              <p:cNvSpPr>
                <a:spLocks/>
              </p:cNvSpPr>
              <p:nvPr/>
            </p:nvSpPr>
            <p:spPr bwMode="auto">
              <a:xfrm>
                <a:off x="3571" y="2601"/>
                <a:ext cx="18" cy="20"/>
              </a:xfrm>
              <a:custGeom>
                <a:avLst/>
                <a:gdLst>
                  <a:gd name="T0" fmla="*/ 10 w 18"/>
                  <a:gd name="T1" fmla="*/ 20 h 20"/>
                  <a:gd name="T2" fmla="*/ 0 w 18"/>
                  <a:gd name="T3" fmla="*/ 11 h 20"/>
                  <a:gd name="T4" fmla="*/ 8 w 18"/>
                  <a:gd name="T5" fmla="*/ 0 h 20"/>
                  <a:gd name="T6" fmla="*/ 18 w 18"/>
                  <a:gd name="T7" fmla="*/ 8 h 20"/>
                  <a:gd name="T8" fmla="*/ 10 w 18"/>
                  <a:gd name="T9" fmla="*/ 20 h 20"/>
                </a:gdLst>
                <a:ahLst/>
                <a:cxnLst>
                  <a:cxn ang="0">
                    <a:pos x="T0" y="T1"/>
                  </a:cxn>
                  <a:cxn ang="0">
                    <a:pos x="T2" y="T3"/>
                  </a:cxn>
                  <a:cxn ang="0">
                    <a:pos x="T4" y="T5"/>
                  </a:cxn>
                  <a:cxn ang="0">
                    <a:pos x="T6" y="T7"/>
                  </a:cxn>
                  <a:cxn ang="0">
                    <a:pos x="T8" y="T9"/>
                  </a:cxn>
                </a:cxnLst>
                <a:rect l="0" t="0" r="r" b="b"/>
                <a:pathLst>
                  <a:path w="18" h="20">
                    <a:moveTo>
                      <a:pt x="10" y="20"/>
                    </a:moveTo>
                    <a:lnTo>
                      <a:pt x="0" y="11"/>
                    </a:lnTo>
                    <a:lnTo>
                      <a:pt x="8" y="0"/>
                    </a:lnTo>
                    <a:lnTo>
                      <a:pt x="18" y="8"/>
                    </a:lnTo>
                    <a:lnTo>
                      <a:pt x="10"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77" name="Freeform 284"/>
              <p:cNvSpPr>
                <a:spLocks/>
              </p:cNvSpPr>
              <p:nvPr/>
            </p:nvSpPr>
            <p:spPr bwMode="auto">
              <a:xfrm>
                <a:off x="3570" y="2612"/>
                <a:ext cx="11" cy="12"/>
              </a:xfrm>
              <a:custGeom>
                <a:avLst/>
                <a:gdLst>
                  <a:gd name="T0" fmla="*/ 1 w 11"/>
                  <a:gd name="T1" fmla="*/ 0 h 12"/>
                  <a:gd name="T2" fmla="*/ 0 w 11"/>
                  <a:gd name="T3" fmla="*/ 4 h 12"/>
                  <a:gd name="T4" fmla="*/ 0 w 11"/>
                  <a:gd name="T5" fmla="*/ 5 h 12"/>
                  <a:gd name="T6" fmla="*/ 1 w 11"/>
                  <a:gd name="T7" fmla="*/ 9 h 12"/>
                  <a:gd name="T8" fmla="*/ 3 w 11"/>
                  <a:gd name="T9" fmla="*/ 10 h 12"/>
                  <a:gd name="T10" fmla="*/ 4 w 11"/>
                  <a:gd name="T11" fmla="*/ 12 h 12"/>
                  <a:gd name="T12" fmla="*/ 6 w 11"/>
                  <a:gd name="T13" fmla="*/ 12 h 12"/>
                  <a:gd name="T14" fmla="*/ 9 w 11"/>
                  <a:gd name="T15" fmla="*/ 10 h 12"/>
                  <a:gd name="T16" fmla="*/ 11 w 11"/>
                  <a:gd name="T17" fmla="*/ 9 h 12"/>
                  <a:gd name="T18" fmla="*/ 1 w 1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1" y="0"/>
                    </a:moveTo>
                    <a:lnTo>
                      <a:pt x="0" y="4"/>
                    </a:lnTo>
                    <a:lnTo>
                      <a:pt x="0" y="5"/>
                    </a:lnTo>
                    <a:lnTo>
                      <a:pt x="1" y="9"/>
                    </a:lnTo>
                    <a:lnTo>
                      <a:pt x="3" y="10"/>
                    </a:lnTo>
                    <a:lnTo>
                      <a:pt x="4" y="12"/>
                    </a:lnTo>
                    <a:lnTo>
                      <a:pt x="6" y="12"/>
                    </a:lnTo>
                    <a:lnTo>
                      <a:pt x="9" y="10"/>
                    </a:lnTo>
                    <a:lnTo>
                      <a:pt x="11" y="9"/>
                    </a:lnTo>
                    <a:lnTo>
                      <a:pt x="1"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78" name="Freeform 285"/>
              <p:cNvSpPr>
                <a:spLocks/>
              </p:cNvSpPr>
              <p:nvPr/>
            </p:nvSpPr>
            <p:spPr bwMode="auto">
              <a:xfrm>
                <a:off x="3774" y="1183"/>
                <a:ext cx="12" cy="11"/>
              </a:xfrm>
              <a:custGeom>
                <a:avLst/>
                <a:gdLst>
                  <a:gd name="T0" fmla="*/ 10 w 12"/>
                  <a:gd name="T1" fmla="*/ 11 h 11"/>
                  <a:gd name="T2" fmla="*/ 12 w 12"/>
                  <a:gd name="T3" fmla="*/ 8 h 11"/>
                  <a:gd name="T4" fmla="*/ 12 w 12"/>
                  <a:gd name="T5" fmla="*/ 7 h 11"/>
                  <a:gd name="T6" fmla="*/ 12 w 12"/>
                  <a:gd name="T7" fmla="*/ 3 h 11"/>
                  <a:gd name="T8" fmla="*/ 10 w 12"/>
                  <a:gd name="T9" fmla="*/ 2 h 11"/>
                  <a:gd name="T10" fmla="*/ 7 w 12"/>
                  <a:gd name="T11" fmla="*/ 0 h 11"/>
                  <a:gd name="T12" fmla="*/ 5 w 12"/>
                  <a:gd name="T13" fmla="*/ 0 h 11"/>
                  <a:gd name="T14" fmla="*/ 2 w 12"/>
                  <a:gd name="T15" fmla="*/ 2 h 11"/>
                  <a:gd name="T16" fmla="*/ 0 w 12"/>
                  <a:gd name="T17" fmla="*/ 3 h 11"/>
                  <a:gd name="T18" fmla="*/ 10 w 12"/>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10" y="11"/>
                    </a:moveTo>
                    <a:lnTo>
                      <a:pt x="12" y="8"/>
                    </a:lnTo>
                    <a:lnTo>
                      <a:pt x="12" y="7"/>
                    </a:lnTo>
                    <a:lnTo>
                      <a:pt x="12" y="3"/>
                    </a:lnTo>
                    <a:lnTo>
                      <a:pt x="10" y="2"/>
                    </a:lnTo>
                    <a:lnTo>
                      <a:pt x="7" y="0"/>
                    </a:lnTo>
                    <a:lnTo>
                      <a:pt x="5" y="0"/>
                    </a:lnTo>
                    <a:lnTo>
                      <a:pt x="2" y="2"/>
                    </a:lnTo>
                    <a:lnTo>
                      <a:pt x="0" y="3"/>
                    </a:lnTo>
                    <a:lnTo>
                      <a:pt x="10" y="11"/>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79" name="Freeform 286"/>
              <p:cNvSpPr>
                <a:spLocks/>
              </p:cNvSpPr>
              <p:nvPr/>
            </p:nvSpPr>
            <p:spPr bwMode="auto">
              <a:xfrm>
                <a:off x="3557" y="1186"/>
                <a:ext cx="227" cy="299"/>
              </a:xfrm>
              <a:custGeom>
                <a:avLst/>
                <a:gdLst>
                  <a:gd name="T0" fmla="*/ 6 w 227"/>
                  <a:gd name="T1" fmla="*/ 299 h 299"/>
                  <a:gd name="T2" fmla="*/ 11 w 227"/>
                  <a:gd name="T3" fmla="*/ 298 h 299"/>
                  <a:gd name="T4" fmla="*/ 227 w 227"/>
                  <a:gd name="T5" fmla="*/ 8 h 299"/>
                  <a:gd name="T6" fmla="*/ 217 w 227"/>
                  <a:gd name="T7" fmla="*/ 0 h 299"/>
                  <a:gd name="T8" fmla="*/ 0 w 227"/>
                  <a:gd name="T9" fmla="*/ 289 h 299"/>
                  <a:gd name="T10" fmla="*/ 6 w 227"/>
                  <a:gd name="T11" fmla="*/ 299 h 299"/>
                  <a:gd name="T12" fmla="*/ 0 w 227"/>
                  <a:gd name="T13" fmla="*/ 289 h 299"/>
                  <a:gd name="T14" fmla="*/ 0 w 227"/>
                  <a:gd name="T15" fmla="*/ 291 h 299"/>
                  <a:gd name="T16" fmla="*/ 0 w 227"/>
                  <a:gd name="T17" fmla="*/ 294 h 299"/>
                  <a:gd name="T18" fmla="*/ 0 w 227"/>
                  <a:gd name="T19" fmla="*/ 296 h 299"/>
                  <a:gd name="T20" fmla="*/ 1 w 227"/>
                  <a:gd name="T21" fmla="*/ 299 h 299"/>
                  <a:gd name="T22" fmla="*/ 4 w 227"/>
                  <a:gd name="T23" fmla="*/ 299 h 299"/>
                  <a:gd name="T24" fmla="*/ 6 w 227"/>
                  <a:gd name="T25" fmla="*/ 299 h 299"/>
                  <a:gd name="T26" fmla="*/ 9 w 227"/>
                  <a:gd name="T27" fmla="*/ 299 h 299"/>
                  <a:gd name="T28" fmla="*/ 11 w 227"/>
                  <a:gd name="T29" fmla="*/ 298 h 299"/>
                  <a:gd name="T30" fmla="*/ 6 w 227"/>
                  <a:gd name="T31"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7" h="299">
                    <a:moveTo>
                      <a:pt x="6" y="299"/>
                    </a:moveTo>
                    <a:lnTo>
                      <a:pt x="11" y="298"/>
                    </a:lnTo>
                    <a:lnTo>
                      <a:pt x="227" y="8"/>
                    </a:lnTo>
                    <a:lnTo>
                      <a:pt x="217" y="0"/>
                    </a:lnTo>
                    <a:lnTo>
                      <a:pt x="0" y="289"/>
                    </a:lnTo>
                    <a:lnTo>
                      <a:pt x="6" y="299"/>
                    </a:lnTo>
                    <a:lnTo>
                      <a:pt x="0" y="289"/>
                    </a:lnTo>
                    <a:lnTo>
                      <a:pt x="0" y="291"/>
                    </a:lnTo>
                    <a:lnTo>
                      <a:pt x="0" y="294"/>
                    </a:lnTo>
                    <a:lnTo>
                      <a:pt x="0" y="296"/>
                    </a:lnTo>
                    <a:lnTo>
                      <a:pt x="1" y="299"/>
                    </a:lnTo>
                    <a:lnTo>
                      <a:pt x="4" y="299"/>
                    </a:lnTo>
                    <a:lnTo>
                      <a:pt x="6" y="299"/>
                    </a:lnTo>
                    <a:lnTo>
                      <a:pt x="9" y="299"/>
                    </a:lnTo>
                    <a:lnTo>
                      <a:pt x="11" y="298"/>
                    </a:lnTo>
                    <a:lnTo>
                      <a:pt x="6" y="29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80" name="Rectangle 287"/>
              <p:cNvSpPr>
                <a:spLocks noChangeArrowheads="1"/>
              </p:cNvSpPr>
              <p:nvPr/>
            </p:nvSpPr>
            <p:spPr bwMode="auto">
              <a:xfrm>
                <a:off x="3563" y="1472"/>
                <a:ext cx="1"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81" name="Freeform 288"/>
              <p:cNvSpPr>
                <a:spLocks/>
              </p:cNvSpPr>
              <p:nvPr/>
            </p:nvSpPr>
            <p:spPr bwMode="auto">
              <a:xfrm>
                <a:off x="3563" y="1472"/>
                <a:ext cx="8" cy="13"/>
              </a:xfrm>
              <a:custGeom>
                <a:avLst/>
                <a:gdLst>
                  <a:gd name="T0" fmla="*/ 0 w 8"/>
                  <a:gd name="T1" fmla="*/ 13 h 13"/>
                  <a:gd name="T2" fmla="*/ 3 w 8"/>
                  <a:gd name="T3" fmla="*/ 13 h 13"/>
                  <a:gd name="T4" fmla="*/ 7 w 8"/>
                  <a:gd name="T5" fmla="*/ 12 h 13"/>
                  <a:gd name="T6" fmla="*/ 7 w 8"/>
                  <a:gd name="T7" fmla="*/ 10 h 13"/>
                  <a:gd name="T8" fmla="*/ 8 w 8"/>
                  <a:gd name="T9" fmla="*/ 7 h 13"/>
                  <a:gd name="T10" fmla="*/ 7 w 8"/>
                  <a:gd name="T11" fmla="*/ 5 h 13"/>
                  <a:gd name="T12" fmla="*/ 7 w 8"/>
                  <a:gd name="T13" fmla="*/ 2 h 13"/>
                  <a:gd name="T14" fmla="*/ 3 w 8"/>
                  <a:gd name="T15" fmla="*/ 0 h 13"/>
                  <a:gd name="T16" fmla="*/ 0 w 8"/>
                  <a:gd name="T17" fmla="*/ 0 h 13"/>
                  <a:gd name="T18" fmla="*/ 0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0" y="13"/>
                    </a:moveTo>
                    <a:lnTo>
                      <a:pt x="3" y="13"/>
                    </a:lnTo>
                    <a:lnTo>
                      <a:pt x="7" y="12"/>
                    </a:lnTo>
                    <a:lnTo>
                      <a:pt x="7" y="10"/>
                    </a:lnTo>
                    <a:lnTo>
                      <a:pt x="8" y="7"/>
                    </a:lnTo>
                    <a:lnTo>
                      <a:pt x="7" y="5"/>
                    </a:lnTo>
                    <a:lnTo>
                      <a:pt x="7"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82" name="Freeform 289"/>
              <p:cNvSpPr>
                <a:spLocks/>
              </p:cNvSpPr>
              <p:nvPr/>
            </p:nvSpPr>
            <p:spPr bwMode="auto">
              <a:xfrm>
                <a:off x="4929" y="1183"/>
                <a:ext cx="13" cy="11"/>
              </a:xfrm>
              <a:custGeom>
                <a:avLst/>
                <a:gdLst>
                  <a:gd name="T0" fmla="*/ 11 w 13"/>
                  <a:gd name="T1" fmla="*/ 11 h 11"/>
                  <a:gd name="T2" fmla="*/ 13 w 13"/>
                  <a:gd name="T3" fmla="*/ 8 h 11"/>
                  <a:gd name="T4" fmla="*/ 13 w 13"/>
                  <a:gd name="T5" fmla="*/ 7 h 11"/>
                  <a:gd name="T6" fmla="*/ 11 w 13"/>
                  <a:gd name="T7" fmla="*/ 3 h 11"/>
                  <a:gd name="T8" fmla="*/ 10 w 13"/>
                  <a:gd name="T9" fmla="*/ 2 h 11"/>
                  <a:gd name="T10" fmla="*/ 8 w 13"/>
                  <a:gd name="T11" fmla="*/ 0 h 11"/>
                  <a:gd name="T12" fmla="*/ 5 w 13"/>
                  <a:gd name="T13" fmla="*/ 0 h 11"/>
                  <a:gd name="T14" fmla="*/ 3 w 13"/>
                  <a:gd name="T15" fmla="*/ 2 h 11"/>
                  <a:gd name="T16" fmla="*/ 0 w 13"/>
                  <a:gd name="T17" fmla="*/ 3 h 11"/>
                  <a:gd name="T18" fmla="*/ 11 w 13"/>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11" y="11"/>
                    </a:moveTo>
                    <a:lnTo>
                      <a:pt x="13" y="8"/>
                    </a:lnTo>
                    <a:lnTo>
                      <a:pt x="13" y="7"/>
                    </a:lnTo>
                    <a:lnTo>
                      <a:pt x="11" y="3"/>
                    </a:lnTo>
                    <a:lnTo>
                      <a:pt x="10" y="2"/>
                    </a:lnTo>
                    <a:lnTo>
                      <a:pt x="8" y="0"/>
                    </a:lnTo>
                    <a:lnTo>
                      <a:pt x="5" y="0"/>
                    </a:lnTo>
                    <a:lnTo>
                      <a:pt x="3" y="2"/>
                    </a:lnTo>
                    <a:lnTo>
                      <a:pt x="0" y="3"/>
                    </a:lnTo>
                    <a:lnTo>
                      <a:pt x="11" y="11"/>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83" name="Freeform 290"/>
              <p:cNvSpPr>
                <a:spLocks/>
              </p:cNvSpPr>
              <p:nvPr/>
            </p:nvSpPr>
            <p:spPr bwMode="auto">
              <a:xfrm>
                <a:off x="4711" y="1186"/>
                <a:ext cx="229" cy="299"/>
              </a:xfrm>
              <a:custGeom>
                <a:avLst/>
                <a:gdLst>
                  <a:gd name="T0" fmla="*/ 7 w 229"/>
                  <a:gd name="T1" fmla="*/ 299 h 299"/>
                  <a:gd name="T2" fmla="*/ 13 w 229"/>
                  <a:gd name="T3" fmla="*/ 298 h 299"/>
                  <a:gd name="T4" fmla="*/ 229 w 229"/>
                  <a:gd name="T5" fmla="*/ 8 h 299"/>
                  <a:gd name="T6" fmla="*/ 218 w 229"/>
                  <a:gd name="T7" fmla="*/ 0 h 299"/>
                  <a:gd name="T8" fmla="*/ 2 w 229"/>
                  <a:gd name="T9" fmla="*/ 289 h 299"/>
                  <a:gd name="T10" fmla="*/ 7 w 229"/>
                  <a:gd name="T11" fmla="*/ 299 h 299"/>
                  <a:gd name="T12" fmla="*/ 2 w 229"/>
                  <a:gd name="T13" fmla="*/ 289 h 299"/>
                  <a:gd name="T14" fmla="*/ 0 w 229"/>
                  <a:gd name="T15" fmla="*/ 291 h 299"/>
                  <a:gd name="T16" fmla="*/ 0 w 229"/>
                  <a:gd name="T17" fmla="*/ 294 h 299"/>
                  <a:gd name="T18" fmla="*/ 2 w 229"/>
                  <a:gd name="T19" fmla="*/ 296 h 299"/>
                  <a:gd name="T20" fmla="*/ 3 w 229"/>
                  <a:gd name="T21" fmla="*/ 299 h 299"/>
                  <a:gd name="T22" fmla="*/ 5 w 229"/>
                  <a:gd name="T23" fmla="*/ 299 h 299"/>
                  <a:gd name="T24" fmla="*/ 8 w 229"/>
                  <a:gd name="T25" fmla="*/ 299 h 299"/>
                  <a:gd name="T26" fmla="*/ 10 w 229"/>
                  <a:gd name="T27" fmla="*/ 299 h 299"/>
                  <a:gd name="T28" fmla="*/ 13 w 229"/>
                  <a:gd name="T29" fmla="*/ 298 h 299"/>
                  <a:gd name="T30" fmla="*/ 7 w 229"/>
                  <a:gd name="T31"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299">
                    <a:moveTo>
                      <a:pt x="7" y="299"/>
                    </a:moveTo>
                    <a:lnTo>
                      <a:pt x="13" y="298"/>
                    </a:lnTo>
                    <a:lnTo>
                      <a:pt x="229" y="8"/>
                    </a:lnTo>
                    <a:lnTo>
                      <a:pt x="218" y="0"/>
                    </a:lnTo>
                    <a:lnTo>
                      <a:pt x="2" y="289"/>
                    </a:lnTo>
                    <a:lnTo>
                      <a:pt x="7" y="299"/>
                    </a:lnTo>
                    <a:lnTo>
                      <a:pt x="2" y="289"/>
                    </a:lnTo>
                    <a:lnTo>
                      <a:pt x="0" y="291"/>
                    </a:lnTo>
                    <a:lnTo>
                      <a:pt x="0" y="294"/>
                    </a:lnTo>
                    <a:lnTo>
                      <a:pt x="2" y="296"/>
                    </a:lnTo>
                    <a:lnTo>
                      <a:pt x="3" y="299"/>
                    </a:lnTo>
                    <a:lnTo>
                      <a:pt x="5" y="299"/>
                    </a:lnTo>
                    <a:lnTo>
                      <a:pt x="8" y="299"/>
                    </a:lnTo>
                    <a:lnTo>
                      <a:pt x="10" y="299"/>
                    </a:lnTo>
                    <a:lnTo>
                      <a:pt x="13" y="298"/>
                    </a:lnTo>
                    <a:lnTo>
                      <a:pt x="7" y="29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84" name="Rectangle 291"/>
              <p:cNvSpPr>
                <a:spLocks noChangeArrowheads="1"/>
              </p:cNvSpPr>
              <p:nvPr/>
            </p:nvSpPr>
            <p:spPr bwMode="auto">
              <a:xfrm>
                <a:off x="4718" y="1472"/>
                <a:ext cx="1"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85" name="Freeform 292"/>
              <p:cNvSpPr>
                <a:spLocks/>
              </p:cNvSpPr>
              <p:nvPr/>
            </p:nvSpPr>
            <p:spPr bwMode="auto">
              <a:xfrm>
                <a:off x="4719" y="1472"/>
                <a:ext cx="7" cy="13"/>
              </a:xfrm>
              <a:custGeom>
                <a:avLst/>
                <a:gdLst>
                  <a:gd name="T0" fmla="*/ 0 w 7"/>
                  <a:gd name="T1" fmla="*/ 13 h 13"/>
                  <a:gd name="T2" fmla="*/ 4 w 7"/>
                  <a:gd name="T3" fmla="*/ 13 h 13"/>
                  <a:gd name="T4" fmla="*/ 5 w 7"/>
                  <a:gd name="T5" fmla="*/ 12 h 13"/>
                  <a:gd name="T6" fmla="*/ 7 w 7"/>
                  <a:gd name="T7" fmla="*/ 10 h 13"/>
                  <a:gd name="T8" fmla="*/ 7 w 7"/>
                  <a:gd name="T9" fmla="*/ 7 h 13"/>
                  <a:gd name="T10" fmla="*/ 7 w 7"/>
                  <a:gd name="T11" fmla="*/ 5 h 13"/>
                  <a:gd name="T12" fmla="*/ 5 w 7"/>
                  <a:gd name="T13" fmla="*/ 2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2"/>
                    </a:lnTo>
                    <a:lnTo>
                      <a:pt x="7" y="10"/>
                    </a:lnTo>
                    <a:lnTo>
                      <a:pt x="7" y="7"/>
                    </a:lnTo>
                    <a:lnTo>
                      <a:pt x="7" y="5"/>
                    </a:lnTo>
                    <a:lnTo>
                      <a:pt x="5" y="2"/>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86" name="Freeform 293"/>
              <p:cNvSpPr>
                <a:spLocks/>
              </p:cNvSpPr>
              <p:nvPr/>
            </p:nvSpPr>
            <p:spPr bwMode="auto">
              <a:xfrm>
                <a:off x="4929" y="2340"/>
                <a:ext cx="13" cy="9"/>
              </a:xfrm>
              <a:custGeom>
                <a:avLst/>
                <a:gdLst>
                  <a:gd name="T0" fmla="*/ 11 w 13"/>
                  <a:gd name="T1" fmla="*/ 9 h 9"/>
                  <a:gd name="T2" fmla="*/ 13 w 13"/>
                  <a:gd name="T3" fmla="*/ 8 h 9"/>
                  <a:gd name="T4" fmla="*/ 13 w 13"/>
                  <a:gd name="T5" fmla="*/ 4 h 9"/>
                  <a:gd name="T6" fmla="*/ 11 w 13"/>
                  <a:gd name="T7" fmla="*/ 3 h 9"/>
                  <a:gd name="T8" fmla="*/ 10 w 13"/>
                  <a:gd name="T9" fmla="*/ 1 h 9"/>
                  <a:gd name="T10" fmla="*/ 8 w 13"/>
                  <a:gd name="T11" fmla="*/ 0 h 9"/>
                  <a:gd name="T12" fmla="*/ 5 w 13"/>
                  <a:gd name="T13" fmla="*/ 0 h 9"/>
                  <a:gd name="T14" fmla="*/ 3 w 13"/>
                  <a:gd name="T15" fmla="*/ 0 h 9"/>
                  <a:gd name="T16" fmla="*/ 0 w 13"/>
                  <a:gd name="T17" fmla="*/ 1 h 9"/>
                  <a:gd name="T18" fmla="*/ 11 w 13"/>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1" y="9"/>
                    </a:moveTo>
                    <a:lnTo>
                      <a:pt x="13" y="8"/>
                    </a:lnTo>
                    <a:lnTo>
                      <a:pt x="13" y="4"/>
                    </a:lnTo>
                    <a:lnTo>
                      <a:pt x="11" y="3"/>
                    </a:lnTo>
                    <a:lnTo>
                      <a:pt x="10" y="1"/>
                    </a:lnTo>
                    <a:lnTo>
                      <a:pt x="8" y="0"/>
                    </a:lnTo>
                    <a:lnTo>
                      <a:pt x="5" y="0"/>
                    </a:lnTo>
                    <a:lnTo>
                      <a:pt x="3" y="0"/>
                    </a:lnTo>
                    <a:lnTo>
                      <a:pt x="0" y="1"/>
                    </a:lnTo>
                    <a:lnTo>
                      <a:pt x="11"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87" name="Freeform 294"/>
              <p:cNvSpPr>
                <a:spLocks/>
              </p:cNvSpPr>
              <p:nvPr/>
            </p:nvSpPr>
            <p:spPr bwMode="auto">
              <a:xfrm>
                <a:off x="4711" y="2341"/>
                <a:ext cx="229" cy="301"/>
              </a:xfrm>
              <a:custGeom>
                <a:avLst/>
                <a:gdLst>
                  <a:gd name="T0" fmla="*/ 7 w 229"/>
                  <a:gd name="T1" fmla="*/ 301 h 301"/>
                  <a:gd name="T2" fmla="*/ 13 w 229"/>
                  <a:gd name="T3" fmla="*/ 297 h 301"/>
                  <a:gd name="T4" fmla="*/ 229 w 229"/>
                  <a:gd name="T5" fmla="*/ 8 h 301"/>
                  <a:gd name="T6" fmla="*/ 218 w 229"/>
                  <a:gd name="T7" fmla="*/ 0 h 301"/>
                  <a:gd name="T8" fmla="*/ 2 w 229"/>
                  <a:gd name="T9" fmla="*/ 289 h 301"/>
                  <a:gd name="T10" fmla="*/ 7 w 229"/>
                  <a:gd name="T11" fmla="*/ 301 h 301"/>
                  <a:gd name="T12" fmla="*/ 2 w 229"/>
                  <a:gd name="T13" fmla="*/ 289 h 301"/>
                  <a:gd name="T14" fmla="*/ 0 w 229"/>
                  <a:gd name="T15" fmla="*/ 293 h 301"/>
                  <a:gd name="T16" fmla="*/ 0 w 229"/>
                  <a:gd name="T17" fmla="*/ 296 h 301"/>
                  <a:gd name="T18" fmla="*/ 2 w 229"/>
                  <a:gd name="T19" fmla="*/ 297 h 301"/>
                  <a:gd name="T20" fmla="*/ 3 w 229"/>
                  <a:gd name="T21" fmla="*/ 299 h 301"/>
                  <a:gd name="T22" fmla="*/ 5 w 229"/>
                  <a:gd name="T23" fmla="*/ 301 h 301"/>
                  <a:gd name="T24" fmla="*/ 8 w 229"/>
                  <a:gd name="T25" fmla="*/ 301 h 301"/>
                  <a:gd name="T26" fmla="*/ 10 w 229"/>
                  <a:gd name="T27" fmla="*/ 299 h 301"/>
                  <a:gd name="T28" fmla="*/ 13 w 229"/>
                  <a:gd name="T29" fmla="*/ 297 h 301"/>
                  <a:gd name="T30" fmla="*/ 7 w 229"/>
                  <a:gd name="T3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301">
                    <a:moveTo>
                      <a:pt x="7" y="301"/>
                    </a:moveTo>
                    <a:lnTo>
                      <a:pt x="13" y="297"/>
                    </a:lnTo>
                    <a:lnTo>
                      <a:pt x="229" y="8"/>
                    </a:lnTo>
                    <a:lnTo>
                      <a:pt x="218" y="0"/>
                    </a:lnTo>
                    <a:lnTo>
                      <a:pt x="2" y="289"/>
                    </a:lnTo>
                    <a:lnTo>
                      <a:pt x="7" y="301"/>
                    </a:lnTo>
                    <a:lnTo>
                      <a:pt x="2" y="289"/>
                    </a:lnTo>
                    <a:lnTo>
                      <a:pt x="0" y="293"/>
                    </a:lnTo>
                    <a:lnTo>
                      <a:pt x="0" y="296"/>
                    </a:lnTo>
                    <a:lnTo>
                      <a:pt x="2" y="297"/>
                    </a:lnTo>
                    <a:lnTo>
                      <a:pt x="3" y="299"/>
                    </a:lnTo>
                    <a:lnTo>
                      <a:pt x="5" y="301"/>
                    </a:lnTo>
                    <a:lnTo>
                      <a:pt x="8" y="301"/>
                    </a:lnTo>
                    <a:lnTo>
                      <a:pt x="10" y="299"/>
                    </a:lnTo>
                    <a:lnTo>
                      <a:pt x="13" y="297"/>
                    </a:lnTo>
                    <a:lnTo>
                      <a:pt x="7" y="301"/>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88" name="Rectangle 295"/>
              <p:cNvSpPr>
                <a:spLocks noChangeArrowheads="1"/>
              </p:cNvSpPr>
              <p:nvPr/>
            </p:nvSpPr>
            <p:spPr bwMode="auto">
              <a:xfrm>
                <a:off x="4718" y="2629"/>
                <a:ext cx="1"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89" name="Freeform 296"/>
              <p:cNvSpPr>
                <a:spLocks/>
              </p:cNvSpPr>
              <p:nvPr/>
            </p:nvSpPr>
            <p:spPr bwMode="auto">
              <a:xfrm>
                <a:off x="4719" y="2629"/>
                <a:ext cx="7" cy="13"/>
              </a:xfrm>
              <a:custGeom>
                <a:avLst/>
                <a:gdLst>
                  <a:gd name="T0" fmla="*/ 0 w 7"/>
                  <a:gd name="T1" fmla="*/ 13 h 13"/>
                  <a:gd name="T2" fmla="*/ 4 w 7"/>
                  <a:gd name="T3" fmla="*/ 13 h 13"/>
                  <a:gd name="T4" fmla="*/ 5 w 7"/>
                  <a:gd name="T5" fmla="*/ 11 h 13"/>
                  <a:gd name="T6" fmla="*/ 7 w 7"/>
                  <a:gd name="T7" fmla="*/ 8 h 13"/>
                  <a:gd name="T8" fmla="*/ 7 w 7"/>
                  <a:gd name="T9" fmla="*/ 6 h 13"/>
                  <a:gd name="T10" fmla="*/ 7 w 7"/>
                  <a:gd name="T11" fmla="*/ 3 h 13"/>
                  <a:gd name="T12" fmla="*/ 5 w 7"/>
                  <a:gd name="T13" fmla="*/ 1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1"/>
                    </a:lnTo>
                    <a:lnTo>
                      <a:pt x="7" y="8"/>
                    </a:lnTo>
                    <a:lnTo>
                      <a:pt x="7" y="6"/>
                    </a:lnTo>
                    <a:lnTo>
                      <a:pt x="7" y="3"/>
                    </a:lnTo>
                    <a:lnTo>
                      <a:pt x="5" y="1"/>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90" name="Freeform 297"/>
              <p:cNvSpPr>
                <a:spLocks/>
              </p:cNvSpPr>
              <p:nvPr/>
            </p:nvSpPr>
            <p:spPr bwMode="auto">
              <a:xfrm>
                <a:off x="3339" y="1797"/>
                <a:ext cx="15" cy="7"/>
              </a:xfrm>
              <a:custGeom>
                <a:avLst/>
                <a:gdLst>
                  <a:gd name="T0" fmla="*/ 15 w 15"/>
                  <a:gd name="T1" fmla="*/ 7 h 7"/>
                  <a:gd name="T2" fmla="*/ 13 w 15"/>
                  <a:gd name="T3" fmla="*/ 5 h 7"/>
                  <a:gd name="T4" fmla="*/ 11 w 15"/>
                  <a:gd name="T5" fmla="*/ 2 h 7"/>
                  <a:gd name="T6" fmla="*/ 10 w 15"/>
                  <a:gd name="T7" fmla="*/ 0 h 7"/>
                  <a:gd name="T8" fmla="*/ 7 w 15"/>
                  <a:gd name="T9" fmla="*/ 0 h 7"/>
                  <a:gd name="T10" fmla="*/ 5 w 15"/>
                  <a:gd name="T11" fmla="*/ 0 h 7"/>
                  <a:gd name="T12" fmla="*/ 2 w 15"/>
                  <a:gd name="T13" fmla="*/ 2 h 7"/>
                  <a:gd name="T14" fmla="*/ 2 w 15"/>
                  <a:gd name="T15" fmla="*/ 5 h 7"/>
                  <a:gd name="T16" fmla="*/ 0 w 15"/>
                  <a:gd name="T17" fmla="*/ 7 h 7"/>
                  <a:gd name="T18" fmla="*/ 15 w 1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7">
                    <a:moveTo>
                      <a:pt x="15" y="7"/>
                    </a:moveTo>
                    <a:lnTo>
                      <a:pt x="13" y="5"/>
                    </a:lnTo>
                    <a:lnTo>
                      <a:pt x="11" y="2"/>
                    </a:lnTo>
                    <a:lnTo>
                      <a:pt x="10" y="0"/>
                    </a:lnTo>
                    <a:lnTo>
                      <a:pt x="7" y="0"/>
                    </a:lnTo>
                    <a:lnTo>
                      <a:pt x="5" y="0"/>
                    </a:lnTo>
                    <a:lnTo>
                      <a:pt x="2" y="2"/>
                    </a:lnTo>
                    <a:lnTo>
                      <a:pt x="2" y="5"/>
                    </a:lnTo>
                    <a:lnTo>
                      <a:pt x="0" y="7"/>
                    </a:lnTo>
                    <a:lnTo>
                      <a:pt x="15"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91" name="Freeform 298"/>
              <p:cNvSpPr>
                <a:spLocks/>
              </p:cNvSpPr>
              <p:nvPr/>
            </p:nvSpPr>
            <p:spPr bwMode="auto">
              <a:xfrm>
                <a:off x="3339" y="1804"/>
                <a:ext cx="15" cy="1127"/>
              </a:xfrm>
              <a:custGeom>
                <a:avLst/>
                <a:gdLst>
                  <a:gd name="T0" fmla="*/ 7 w 15"/>
                  <a:gd name="T1" fmla="*/ 1127 h 1127"/>
                  <a:gd name="T2" fmla="*/ 15 w 15"/>
                  <a:gd name="T3" fmla="*/ 1120 h 1127"/>
                  <a:gd name="T4" fmla="*/ 15 w 15"/>
                  <a:gd name="T5" fmla="*/ 0 h 1127"/>
                  <a:gd name="T6" fmla="*/ 0 w 15"/>
                  <a:gd name="T7" fmla="*/ 0 h 1127"/>
                  <a:gd name="T8" fmla="*/ 0 w 15"/>
                  <a:gd name="T9" fmla="*/ 1120 h 1127"/>
                  <a:gd name="T10" fmla="*/ 7 w 15"/>
                  <a:gd name="T11" fmla="*/ 1127 h 1127"/>
                  <a:gd name="T12" fmla="*/ 0 w 15"/>
                  <a:gd name="T13" fmla="*/ 1120 h 1127"/>
                  <a:gd name="T14" fmla="*/ 2 w 15"/>
                  <a:gd name="T15" fmla="*/ 1122 h 1127"/>
                  <a:gd name="T16" fmla="*/ 2 w 15"/>
                  <a:gd name="T17" fmla="*/ 1125 h 1127"/>
                  <a:gd name="T18" fmla="*/ 5 w 15"/>
                  <a:gd name="T19" fmla="*/ 1127 h 1127"/>
                  <a:gd name="T20" fmla="*/ 7 w 15"/>
                  <a:gd name="T21" fmla="*/ 1127 h 1127"/>
                  <a:gd name="T22" fmla="*/ 10 w 15"/>
                  <a:gd name="T23" fmla="*/ 1127 h 1127"/>
                  <a:gd name="T24" fmla="*/ 11 w 15"/>
                  <a:gd name="T25" fmla="*/ 1125 h 1127"/>
                  <a:gd name="T26" fmla="*/ 13 w 15"/>
                  <a:gd name="T27" fmla="*/ 1122 h 1127"/>
                  <a:gd name="T28" fmla="*/ 15 w 15"/>
                  <a:gd name="T29" fmla="*/ 1120 h 1127"/>
                  <a:gd name="T30" fmla="*/ 7 w 15"/>
                  <a:gd name="T31" fmla="*/ 1127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127">
                    <a:moveTo>
                      <a:pt x="7" y="1127"/>
                    </a:moveTo>
                    <a:lnTo>
                      <a:pt x="15" y="1120"/>
                    </a:lnTo>
                    <a:lnTo>
                      <a:pt x="15" y="0"/>
                    </a:lnTo>
                    <a:lnTo>
                      <a:pt x="0" y="0"/>
                    </a:lnTo>
                    <a:lnTo>
                      <a:pt x="0" y="1120"/>
                    </a:lnTo>
                    <a:lnTo>
                      <a:pt x="7" y="1127"/>
                    </a:lnTo>
                    <a:lnTo>
                      <a:pt x="0" y="1120"/>
                    </a:lnTo>
                    <a:lnTo>
                      <a:pt x="2" y="1122"/>
                    </a:lnTo>
                    <a:lnTo>
                      <a:pt x="2" y="1125"/>
                    </a:lnTo>
                    <a:lnTo>
                      <a:pt x="5" y="1127"/>
                    </a:lnTo>
                    <a:lnTo>
                      <a:pt x="7" y="1127"/>
                    </a:lnTo>
                    <a:lnTo>
                      <a:pt x="10" y="1127"/>
                    </a:lnTo>
                    <a:lnTo>
                      <a:pt x="11" y="1125"/>
                    </a:lnTo>
                    <a:lnTo>
                      <a:pt x="13" y="1122"/>
                    </a:lnTo>
                    <a:lnTo>
                      <a:pt x="15" y="1120"/>
                    </a:lnTo>
                    <a:lnTo>
                      <a:pt x="7" y="112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92" name="Rectangle 299"/>
              <p:cNvSpPr>
                <a:spLocks noChangeArrowheads="1"/>
              </p:cNvSpPr>
              <p:nvPr/>
            </p:nvSpPr>
            <p:spPr bwMode="auto">
              <a:xfrm>
                <a:off x="3346" y="2916"/>
                <a:ext cx="1"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93" name="Freeform 300"/>
              <p:cNvSpPr>
                <a:spLocks/>
              </p:cNvSpPr>
              <p:nvPr/>
            </p:nvSpPr>
            <p:spPr bwMode="auto">
              <a:xfrm>
                <a:off x="3347" y="2916"/>
                <a:ext cx="7" cy="15"/>
              </a:xfrm>
              <a:custGeom>
                <a:avLst/>
                <a:gdLst>
                  <a:gd name="T0" fmla="*/ 0 w 7"/>
                  <a:gd name="T1" fmla="*/ 15 h 15"/>
                  <a:gd name="T2" fmla="*/ 3 w 7"/>
                  <a:gd name="T3" fmla="*/ 13 h 15"/>
                  <a:gd name="T4" fmla="*/ 5 w 7"/>
                  <a:gd name="T5" fmla="*/ 12 h 15"/>
                  <a:gd name="T6" fmla="*/ 7 w 7"/>
                  <a:gd name="T7" fmla="*/ 10 h 15"/>
                  <a:gd name="T8" fmla="*/ 7 w 7"/>
                  <a:gd name="T9" fmla="*/ 8 h 15"/>
                  <a:gd name="T10" fmla="*/ 7 w 7"/>
                  <a:gd name="T11" fmla="*/ 5 h 15"/>
                  <a:gd name="T12" fmla="*/ 5 w 7"/>
                  <a:gd name="T13" fmla="*/ 3 h 15"/>
                  <a:gd name="T14" fmla="*/ 3 w 7"/>
                  <a:gd name="T15" fmla="*/ 2 h 15"/>
                  <a:gd name="T16" fmla="*/ 0 w 7"/>
                  <a:gd name="T17" fmla="*/ 0 h 15"/>
                  <a:gd name="T18" fmla="*/ 0 w 7"/>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0" y="15"/>
                    </a:moveTo>
                    <a:lnTo>
                      <a:pt x="3" y="13"/>
                    </a:lnTo>
                    <a:lnTo>
                      <a:pt x="5" y="12"/>
                    </a:lnTo>
                    <a:lnTo>
                      <a:pt x="7" y="10"/>
                    </a:lnTo>
                    <a:lnTo>
                      <a:pt x="7" y="8"/>
                    </a:lnTo>
                    <a:lnTo>
                      <a:pt x="7" y="5"/>
                    </a:lnTo>
                    <a:lnTo>
                      <a:pt x="5" y="3"/>
                    </a:lnTo>
                    <a:lnTo>
                      <a:pt x="3" y="2"/>
                    </a:lnTo>
                    <a:lnTo>
                      <a:pt x="0" y="0"/>
                    </a:lnTo>
                    <a:lnTo>
                      <a:pt x="0"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94" name="Freeform 301"/>
              <p:cNvSpPr>
                <a:spLocks/>
              </p:cNvSpPr>
              <p:nvPr/>
            </p:nvSpPr>
            <p:spPr bwMode="auto">
              <a:xfrm>
                <a:off x="3339" y="2916"/>
                <a:ext cx="7" cy="15"/>
              </a:xfrm>
              <a:custGeom>
                <a:avLst/>
                <a:gdLst>
                  <a:gd name="T0" fmla="*/ 7 w 7"/>
                  <a:gd name="T1" fmla="*/ 0 h 15"/>
                  <a:gd name="T2" fmla="*/ 5 w 7"/>
                  <a:gd name="T3" fmla="*/ 2 h 15"/>
                  <a:gd name="T4" fmla="*/ 2 w 7"/>
                  <a:gd name="T5" fmla="*/ 3 h 15"/>
                  <a:gd name="T6" fmla="*/ 0 w 7"/>
                  <a:gd name="T7" fmla="*/ 5 h 15"/>
                  <a:gd name="T8" fmla="*/ 0 w 7"/>
                  <a:gd name="T9" fmla="*/ 8 h 15"/>
                  <a:gd name="T10" fmla="*/ 0 w 7"/>
                  <a:gd name="T11" fmla="*/ 10 h 15"/>
                  <a:gd name="T12" fmla="*/ 2 w 7"/>
                  <a:gd name="T13" fmla="*/ 12 h 15"/>
                  <a:gd name="T14" fmla="*/ 5 w 7"/>
                  <a:gd name="T15" fmla="*/ 13 h 15"/>
                  <a:gd name="T16" fmla="*/ 7 w 7"/>
                  <a:gd name="T17" fmla="*/ 15 h 15"/>
                  <a:gd name="T18" fmla="*/ 7 w 7"/>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7" y="0"/>
                    </a:moveTo>
                    <a:lnTo>
                      <a:pt x="5" y="2"/>
                    </a:lnTo>
                    <a:lnTo>
                      <a:pt x="2" y="3"/>
                    </a:lnTo>
                    <a:lnTo>
                      <a:pt x="0" y="5"/>
                    </a:lnTo>
                    <a:lnTo>
                      <a:pt x="0" y="8"/>
                    </a:lnTo>
                    <a:lnTo>
                      <a:pt x="0" y="10"/>
                    </a:lnTo>
                    <a:lnTo>
                      <a:pt x="2" y="12"/>
                    </a:lnTo>
                    <a:lnTo>
                      <a:pt x="5" y="13"/>
                    </a:lnTo>
                    <a:lnTo>
                      <a:pt x="7" y="15"/>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95" name="Freeform 302"/>
              <p:cNvSpPr>
                <a:spLocks/>
              </p:cNvSpPr>
              <p:nvPr/>
            </p:nvSpPr>
            <p:spPr bwMode="auto">
              <a:xfrm>
                <a:off x="3346" y="2916"/>
                <a:ext cx="1162" cy="15"/>
              </a:xfrm>
              <a:custGeom>
                <a:avLst/>
                <a:gdLst>
                  <a:gd name="T0" fmla="*/ 1156 w 1162"/>
                  <a:gd name="T1" fmla="*/ 15 h 15"/>
                  <a:gd name="T2" fmla="*/ 1156 w 1162"/>
                  <a:gd name="T3" fmla="*/ 0 h 15"/>
                  <a:gd name="T4" fmla="*/ 0 w 1162"/>
                  <a:gd name="T5" fmla="*/ 0 h 15"/>
                  <a:gd name="T6" fmla="*/ 0 w 1162"/>
                  <a:gd name="T7" fmla="*/ 15 h 15"/>
                  <a:gd name="T8" fmla="*/ 1156 w 1162"/>
                  <a:gd name="T9" fmla="*/ 15 h 15"/>
                  <a:gd name="T10" fmla="*/ 1156 w 1162"/>
                  <a:gd name="T11" fmla="*/ 15 h 15"/>
                  <a:gd name="T12" fmla="*/ 1156 w 1162"/>
                  <a:gd name="T13" fmla="*/ 15 h 15"/>
                  <a:gd name="T14" fmla="*/ 1159 w 1162"/>
                  <a:gd name="T15" fmla="*/ 13 h 15"/>
                  <a:gd name="T16" fmla="*/ 1161 w 1162"/>
                  <a:gd name="T17" fmla="*/ 12 h 15"/>
                  <a:gd name="T18" fmla="*/ 1162 w 1162"/>
                  <a:gd name="T19" fmla="*/ 10 h 15"/>
                  <a:gd name="T20" fmla="*/ 1162 w 1162"/>
                  <a:gd name="T21" fmla="*/ 8 h 15"/>
                  <a:gd name="T22" fmla="*/ 1162 w 1162"/>
                  <a:gd name="T23" fmla="*/ 5 h 15"/>
                  <a:gd name="T24" fmla="*/ 1161 w 1162"/>
                  <a:gd name="T25" fmla="*/ 3 h 15"/>
                  <a:gd name="T26" fmla="*/ 1159 w 1162"/>
                  <a:gd name="T27" fmla="*/ 2 h 15"/>
                  <a:gd name="T28" fmla="*/ 1156 w 1162"/>
                  <a:gd name="T29" fmla="*/ 0 h 15"/>
                  <a:gd name="T30" fmla="*/ 1156 w 1162"/>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2" h="15">
                    <a:moveTo>
                      <a:pt x="1156" y="15"/>
                    </a:moveTo>
                    <a:lnTo>
                      <a:pt x="1156" y="0"/>
                    </a:lnTo>
                    <a:lnTo>
                      <a:pt x="0" y="0"/>
                    </a:lnTo>
                    <a:lnTo>
                      <a:pt x="0" y="15"/>
                    </a:lnTo>
                    <a:lnTo>
                      <a:pt x="1156" y="15"/>
                    </a:lnTo>
                    <a:lnTo>
                      <a:pt x="1156" y="15"/>
                    </a:lnTo>
                    <a:lnTo>
                      <a:pt x="1156" y="15"/>
                    </a:lnTo>
                    <a:lnTo>
                      <a:pt x="1159" y="13"/>
                    </a:lnTo>
                    <a:lnTo>
                      <a:pt x="1161" y="12"/>
                    </a:lnTo>
                    <a:lnTo>
                      <a:pt x="1162" y="10"/>
                    </a:lnTo>
                    <a:lnTo>
                      <a:pt x="1162" y="8"/>
                    </a:lnTo>
                    <a:lnTo>
                      <a:pt x="1162" y="5"/>
                    </a:lnTo>
                    <a:lnTo>
                      <a:pt x="1161" y="3"/>
                    </a:lnTo>
                    <a:lnTo>
                      <a:pt x="1159" y="2"/>
                    </a:lnTo>
                    <a:lnTo>
                      <a:pt x="1156" y="0"/>
                    </a:lnTo>
                    <a:lnTo>
                      <a:pt x="1156"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96" name="Rectangle 303"/>
              <p:cNvSpPr>
                <a:spLocks noChangeArrowheads="1"/>
              </p:cNvSpPr>
              <p:nvPr/>
            </p:nvSpPr>
            <p:spPr bwMode="auto">
              <a:xfrm>
                <a:off x="4502" y="2916"/>
                <a:ext cx="1"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97" name="Freeform 304"/>
              <p:cNvSpPr>
                <a:spLocks/>
              </p:cNvSpPr>
              <p:nvPr/>
            </p:nvSpPr>
            <p:spPr bwMode="auto">
              <a:xfrm>
                <a:off x="4503" y="2916"/>
                <a:ext cx="7" cy="15"/>
              </a:xfrm>
              <a:custGeom>
                <a:avLst/>
                <a:gdLst>
                  <a:gd name="T0" fmla="*/ 0 w 7"/>
                  <a:gd name="T1" fmla="*/ 15 h 15"/>
                  <a:gd name="T2" fmla="*/ 2 w 7"/>
                  <a:gd name="T3" fmla="*/ 13 h 15"/>
                  <a:gd name="T4" fmla="*/ 5 w 7"/>
                  <a:gd name="T5" fmla="*/ 12 h 15"/>
                  <a:gd name="T6" fmla="*/ 5 w 7"/>
                  <a:gd name="T7" fmla="*/ 10 h 15"/>
                  <a:gd name="T8" fmla="*/ 7 w 7"/>
                  <a:gd name="T9" fmla="*/ 8 h 15"/>
                  <a:gd name="T10" fmla="*/ 5 w 7"/>
                  <a:gd name="T11" fmla="*/ 5 h 15"/>
                  <a:gd name="T12" fmla="*/ 5 w 7"/>
                  <a:gd name="T13" fmla="*/ 3 h 15"/>
                  <a:gd name="T14" fmla="*/ 2 w 7"/>
                  <a:gd name="T15" fmla="*/ 2 h 15"/>
                  <a:gd name="T16" fmla="*/ 0 w 7"/>
                  <a:gd name="T17" fmla="*/ 0 h 15"/>
                  <a:gd name="T18" fmla="*/ 0 w 7"/>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0" y="15"/>
                    </a:moveTo>
                    <a:lnTo>
                      <a:pt x="2" y="13"/>
                    </a:lnTo>
                    <a:lnTo>
                      <a:pt x="5" y="12"/>
                    </a:lnTo>
                    <a:lnTo>
                      <a:pt x="5" y="10"/>
                    </a:lnTo>
                    <a:lnTo>
                      <a:pt x="7" y="8"/>
                    </a:lnTo>
                    <a:lnTo>
                      <a:pt x="5" y="5"/>
                    </a:lnTo>
                    <a:lnTo>
                      <a:pt x="5" y="3"/>
                    </a:lnTo>
                    <a:lnTo>
                      <a:pt x="2" y="2"/>
                    </a:lnTo>
                    <a:lnTo>
                      <a:pt x="0" y="0"/>
                    </a:lnTo>
                    <a:lnTo>
                      <a:pt x="0"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98" name="Freeform 305"/>
              <p:cNvSpPr>
                <a:spLocks/>
              </p:cNvSpPr>
              <p:nvPr/>
            </p:nvSpPr>
            <p:spPr bwMode="auto">
              <a:xfrm>
                <a:off x="4495" y="2924"/>
                <a:ext cx="13" cy="7"/>
              </a:xfrm>
              <a:custGeom>
                <a:avLst/>
                <a:gdLst>
                  <a:gd name="T0" fmla="*/ 0 w 13"/>
                  <a:gd name="T1" fmla="*/ 0 h 7"/>
                  <a:gd name="T2" fmla="*/ 0 w 13"/>
                  <a:gd name="T3" fmla="*/ 2 h 7"/>
                  <a:gd name="T4" fmla="*/ 2 w 13"/>
                  <a:gd name="T5" fmla="*/ 5 h 7"/>
                  <a:gd name="T6" fmla="*/ 3 w 13"/>
                  <a:gd name="T7" fmla="*/ 7 h 7"/>
                  <a:gd name="T8" fmla="*/ 7 w 13"/>
                  <a:gd name="T9" fmla="*/ 7 h 7"/>
                  <a:gd name="T10" fmla="*/ 8 w 13"/>
                  <a:gd name="T11" fmla="*/ 7 h 7"/>
                  <a:gd name="T12" fmla="*/ 12 w 13"/>
                  <a:gd name="T13" fmla="*/ 5 h 7"/>
                  <a:gd name="T14" fmla="*/ 13 w 13"/>
                  <a:gd name="T15" fmla="*/ 2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2"/>
                    </a:lnTo>
                    <a:lnTo>
                      <a:pt x="2" y="5"/>
                    </a:lnTo>
                    <a:lnTo>
                      <a:pt x="3" y="7"/>
                    </a:lnTo>
                    <a:lnTo>
                      <a:pt x="7" y="7"/>
                    </a:lnTo>
                    <a:lnTo>
                      <a:pt x="8" y="7"/>
                    </a:lnTo>
                    <a:lnTo>
                      <a:pt x="12" y="5"/>
                    </a:lnTo>
                    <a:lnTo>
                      <a:pt x="13" y="2"/>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99" name="Freeform 306"/>
              <p:cNvSpPr>
                <a:spLocks/>
              </p:cNvSpPr>
              <p:nvPr/>
            </p:nvSpPr>
            <p:spPr bwMode="auto">
              <a:xfrm>
                <a:off x="4495" y="1797"/>
                <a:ext cx="13" cy="1127"/>
              </a:xfrm>
              <a:custGeom>
                <a:avLst/>
                <a:gdLst>
                  <a:gd name="T0" fmla="*/ 7 w 13"/>
                  <a:gd name="T1" fmla="*/ 0 h 1127"/>
                  <a:gd name="T2" fmla="*/ 0 w 13"/>
                  <a:gd name="T3" fmla="*/ 7 h 1127"/>
                  <a:gd name="T4" fmla="*/ 0 w 13"/>
                  <a:gd name="T5" fmla="*/ 1127 h 1127"/>
                  <a:gd name="T6" fmla="*/ 13 w 13"/>
                  <a:gd name="T7" fmla="*/ 1127 h 1127"/>
                  <a:gd name="T8" fmla="*/ 13 w 13"/>
                  <a:gd name="T9" fmla="*/ 7 h 1127"/>
                  <a:gd name="T10" fmla="*/ 7 w 13"/>
                  <a:gd name="T11" fmla="*/ 0 h 1127"/>
                  <a:gd name="T12" fmla="*/ 13 w 13"/>
                  <a:gd name="T13" fmla="*/ 7 h 1127"/>
                  <a:gd name="T14" fmla="*/ 13 w 13"/>
                  <a:gd name="T15" fmla="*/ 5 h 1127"/>
                  <a:gd name="T16" fmla="*/ 12 w 13"/>
                  <a:gd name="T17" fmla="*/ 2 h 1127"/>
                  <a:gd name="T18" fmla="*/ 8 w 13"/>
                  <a:gd name="T19" fmla="*/ 0 h 1127"/>
                  <a:gd name="T20" fmla="*/ 7 w 13"/>
                  <a:gd name="T21" fmla="*/ 0 h 1127"/>
                  <a:gd name="T22" fmla="*/ 3 w 13"/>
                  <a:gd name="T23" fmla="*/ 0 h 1127"/>
                  <a:gd name="T24" fmla="*/ 2 w 13"/>
                  <a:gd name="T25" fmla="*/ 2 h 1127"/>
                  <a:gd name="T26" fmla="*/ 0 w 13"/>
                  <a:gd name="T27" fmla="*/ 5 h 1127"/>
                  <a:gd name="T28" fmla="*/ 0 w 13"/>
                  <a:gd name="T29" fmla="*/ 7 h 1127"/>
                  <a:gd name="T30" fmla="*/ 7 w 13"/>
                  <a:gd name="T31"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127">
                    <a:moveTo>
                      <a:pt x="7" y="0"/>
                    </a:moveTo>
                    <a:lnTo>
                      <a:pt x="0" y="7"/>
                    </a:lnTo>
                    <a:lnTo>
                      <a:pt x="0" y="1127"/>
                    </a:lnTo>
                    <a:lnTo>
                      <a:pt x="13" y="1127"/>
                    </a:lnTo>
                    <a:lnTo>
                      <a:pt x="13" y="7"/>
                    </a:lnTo>
                    <a:lnTo>
                      <a:pt x="7" y="0"/>
                    </a:lnTo>
                    <a:lnTo>
                      <a:pt x="13" y="7"/>
                    </a:lnTo>
                    <a:lnTo>
                      <a:pt x="13" y="5"/>
                    </a:lnTo>
                    <a:lnTo>
                      <a:pt x="12" y="2"/>
                    </a:lnTo>
                    <a:lnTo>
                      <a:pt x="8" y="0"/>
                    </a:lnTo>
                    <a:lnTo>
                      <a:pt x="7" y="0"/>
                    </a:lnTo>
                    <a:lnTo>
                      <a:pt x="3" y="0"/>
                    </a:lnTo>
                    <a:lnTo>
                      <a:pt x="2" y="2"/>
                    </a:lnTo>
                    <a:lnTo>
                      <a:pt x="0" y="5"/>
                    </a:lnTo>
                    <a:lnTo>
                      <a:pt x="0" y="7"/>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00" name="Rectangle 307"/>
              <p:cNvSpPr>
                <a:spLocks noChangeArrowheads="1"/>
              </p:cNvSpPr>
              <p:nvPr/>
            </p:nvSpPr>
            <p:spPr bwMode="auto">
              <a:xfrm>
                <a:off x="4502" y="1797"/>
                <a:ext cx="1"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01" name="Freeform 308"/>
              <p:cNvSpPr>
                <a:spLocks/>
              </p:cNvSpPr>
              <p:nvPr/>
            </p:nvSpPr>
            <p:spPr bwMode="auto">
              <a:xfrm>
                <a:off x="4503" y="1797"/>
                <a:ext cx="7" cy="15"/>
              </a:xfrm>
              <a:custGeom>
                <a:avLst/>
                <a:gdLst>
                  <a:gd name="T0" fmla="*/ 0 w 7"/>
                  <a:gd name="T1" fmla="*/ 15 h 15"/>
                  <a:gd name="T2" fmla="*/ 2 w 7"/>
                  <a:gd name="T3" fmla="*/ 13 h 15"/>
                  <a:gd name="T4" fmla="*/ 5 w 7"/>
                  <a:gd name="T5" fmla="*/ 11 h 15"/>
                  <a:gd name="T6" fmla="*/ 5 w 7"/>
                  <a:gd name="T7" fmla="*/ 10 h 15"/>
                  <a:gd name="T8" fmla="*/ 7 w 7"/>
                  <a:gd name="T9" fmla="*/ 7 h 15"/>
                  <a:gd name="T10" fmla="*/ 5 w 7"/>
                  <a:gd name="T11" fmla="*/ 5 h 15"/>
                  <a:gd name="T12" fmla="*/ 5 w 7"/>
                  <a:gd name="T13" fmla="*/ 2 h 15"/>
                  <a:gd name="T14" fmla="*/ 2 w 7"/>
                  <a:gd name="T15" fmla="*/ 2 h 15"/>
                  <a:gd name="T16" fmla="*/ 0 w 7"/>
                  <a:gd name="T17" fmla="*/ 0 h 15"/>
                  <a:gd name="T18" fmla="*/ 0 w 7"/>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0" y="15"/>
                    </a:moveTo>
                    <a:lnTo>
                      <a:pt x="2" y="13"/>
                    </a:lnTo>
                    <a:lnTo>
                      <a:pt x="5" y="11"/>
                    </a:lnTo>
                    <a:lnTo>
                      <a:pt x="5" y="10"/>
                    </a:lnTo>
                    <a:lnTo>
                      <a:pt x="7" y="7"/>
                    </a:lnTo>
                    <a:lnTo>
                      <a:pt x="5" y="5"/>
                    </a:lnTo>
                    <a:lnTo>
                      <a:pt x="5" y="2"/>
                    </a:lnTo>
                    <a:lnTo>
                      <a:pt x="2" y="2"/>
                    </a:lnTo>
                    <a:lnTo>
                      <a:pt x="0" y="0"/>
                    </a:lnTo>
                    <a:lnTo>
                      <a:pt x="0"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02" name="Freeform 309"/>
              <p:cNvSpPr>
                <a:spLocks/>
              </p:cNvSpPr>
              <p:nvPr/>
            </p:nvSpPr>
            <p:spPr bwMode="auto">
              <a:xfrm>
                <a:off x="4502" y="1797"/>
                <a:ext cx="6" cy="15"/>
              </a:xfrm>
              <a:custGeom>
                <a:avLst/>
                <a:gdLst>
                  <a:gd name="T0" fmla="*/ 0 w 6"/>
                  <a:gd name="T1" fmla="*/ 15 h 15"/>
                  <a:gd name="T2" fmla="*/ 3 w 6"/>
                  <a:gd name="T3" fmla="*/ 13 h 15"/>
                  <a:gd name="T4" fmla="*/ 5 w 6"/>
                  <a:gd name="T5" fmla="*/ 11 h 15"/>
                  <a:gd name="T6" fmla="*/ 6 w 6"/>
                  <a:gd name="T7" fmla="*/ 10 h 15"/>
                  <a:gd name="T8" fmla="*/ 6 w 6"/>
                  <a:gd name="T9" fmla="*/ 7 h 15"/>
                  <a:gd name="T10" fmla="*/ 6 w 6"/>
                  <a:gd name="T11" fmla="*/ 5 h 15"/>
                  <a:gd name="T12" fmla="*/ 5 w 6"/>
                  <a:gd name="T13" fmla="*/ 2 h 15"/>
                  <a:gd name="T14" fmla="*/ 3 w 6"/>
                  <a:gd name="T15" fmla="*/ 2 h 15"/>
                  <a:gd name="T16" fmla="*/ 0 w 6"/>
                  <a:gd name="T17" fmla="*/ 0 h 15"/>
                  <a:gd name="T18" fmla="*/ 0 w 6"/>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0" y="15"/>
                    </a:moveTo>
                    <a:lnTo>
                      <a:pt x="3" y="13"/>
                    </a:lnTo>
                    <a:lnTo>
                      <a:pt x="5" y="11"/>
                    </a:lnTo>
                    <a:lnTo>
                      <a:pt x="6" y="10"/>
                    </a:lnTo>
                    <a:lnTo>
                      <a:pt x="6" y="7"/>
                    </a:lnTo>
                    <a:lnTo>
                      <a:pt x="6" y="5"/>
                    </a:lnTo>
                    <a:lnTo>
                      <a:pt x="5" y="2"/>
                    </a:lnTo>
                    <a:lnTo>
                      <a:pt x="3" y="2"/>
                    </a:lnTo>
                    <a:lnTo>
                      <a:pt x="0" y="0"/>
                    </a:lnTo>
                    <a:lnTo>
                      <a:pt x="0"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03" name="Freeform 310"/>
              <p:cNvSpPr>
                <a:spLocks/>
              </p:cNvSpPr>
              <p:nvPr/>
            </p:nvSpPr>
            <p:spPr bwMode="auto">
              <a:xfrm>
                <a:off x="3339" y="1797"/>
                <a:ext cx="1163" cy="15"/>
              </a:xfrm>
              <a:custGeom>
                <a:avLst/>
                <a:gdLst>
                  <a:gd name="T0" fmla="*/ 7 w 1163"/>
                  <a:gd name="T1" fmla="*/ 15 h 15"/>
                  <a:gd name="T2" fmla="*/ 7 w 1163"/>
                  <a:gd name="T3" fmla="*/ 15 h 15"/>
                  <a:gd name="T4" fmla="*/ 1163 w 1163"/>
                  <a:gd name="T5" fmla="*/ 15 h 15"/>
                  <a:gd name="T6" fmla="*/ 1163 w 1163"/>
                  <a:gd name="T7" fmla="*/ 0 h 15"/>
                  <a:gd name="T8" fmla="*/ 7 w 1163"/>
                  <a:gd name="T9" fmla="*/ 0 h 15"/>
                  <a:gd name="T10" fmla="*/ 7 w 1163"/>
                  <a:gd name="T11" fmla="*/ 15 h 15"/>
                  <a:gd name="T12" fmla="*/ 7 w 1163"/>
                  <a:gd name="T13" fmla="*/ 0 h 15"/>
                  <a:gd name="T14" fmla="*/ 5 w 1163"/>
                  <a:gd name="T15" fmla="*/ 2 h 15"/>
                  <a:gd name="T16" fmla="*/ 2 w 1163"/>
                  <a:gd name="T17" fmla="*/ 2 h 15"/>
                  <a:gd name="T18" fmla="*/ 0 w 1163"/>
                  <a:gd name="T19" fmla="*/ 5 h 15"/>
                  <a:gd name="T20" fmla="*/ 0 w 1163"/>
                  <a:gd name="T21" fmla="*/ 7 h 15"/>
                  <a:gd name="T22" fmla="*/ 0 w 1163"/>
                  <a:gd name="T23" fmla="*/ 10 h 15"/>
                  <a:gd name="T24" fmla="*/ 2 w 1163"/>
                  <a:gd name="T25" fmla="*/ 11 h 15"/>
                  <a:gd name="T26" fmla="*/ 5 w 1163"/>
                  <a:gd name="T27" fmla="*/ 13 h 15"/>
                  <a:gd name="T28" fmla="*/ 7 w 1163"/>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3" h="15">
                    <a:moveTo>
                      <a:pt x="7" y="15"/>
                    </a:moveTo>
                    <a:lnTo>
                      <a:pt x="7" y="15"/>
                    </a:lnTo>
                    <a:lnTo>
                      <a:pt x="1163" y="15"/>
                    </a:lnTo>
                    <a:lnTo>
                      <a:pt x="1163" y="0"/>
                    </a:lnTo>
                    <a:lnTo>
                      <a:pt x="7" y="0"/>
                    </a:lnTo>
                    <a:lnTo>
                      <a:pt x="7" y="15"/>
                    </a:lnTo>
                    <a:lnTo>
                      <a:pt x="7" y="0"/>
                    </a:lnTo>
                    <a:lnTo>
                      <a:pt x="5" y="2"/>
                    </a:lnTo>
                    <a:lnTo>
                      <a:pt x="2" y="2"/>
                    </a:lnTo>
                    <a:lnTo>
                      <a:pt x="0" y="5"/>
                    </a:lnTo>
                    <a:lnTo>
                      <a:pt x="0" y="7"/>
                    </a:lnTo>
                    <a:lnTo>
                      <a:pt x="0" y="10"/>
                    </a:lnTo>
                    <a:lnTo>
                      <a:pt x="2" y="11"/>
                    </a:lnTo>
                    <a:lnTo>
                      <a:pt x="5" y="13"/>
                    </a:lnTo>
                    <a:lnTo>
                      <a:pt x="7"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04" name="Rectangle 311"/>
              <p:cNvSpPr>
                <a:spLocks noChangeArrowheads="1"/>
              </p:cNvSpPr>
              <p:nvPr/>
            </p:nvSpPr>
            <p:spPr bwMode="auto">
              <a:xfrm>
                <a:off x="3346" y="1797"/>
                <a:ext cx="1"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05" name="Freeform 312"/>
              <p:cNvSpPr>
                <a:spLocks/>
              </p:cNvSpPr>
              <p:nvPr/>
            </p:nvSpPr>
            <p:spPr bwMode="auto">
              <a:xfrm>
                <a:off x="3347" y="1797"/>
                <a:ext cx="7" cy="15"/>
              </a:xfrm>
              <a:custGeom>
                <a:avLst/>
                <a:gdLst>
                  <a:gd name="T0" fmla="*/ 0 w 7"/>
                  <a:gd name="T1" fmla="*/ 15 h 15"/>
                  <a:gd name="T2" fmla="*/ 3 w 7"/>
                  <a:gd name="T3" fmla="*/ 13 h 15"/>
                  <a:gd name="T4" fmla="*/ 5 w 7"/>
                  <a:gd name="T5" fmla="*/ 11 h 15"/>
                  <a:gd name="T6" fmla="*/ 7 w 7"/>
                  <a:gd name="T7" fmla="*/ 10 h 15"/>
                  <a:gd name="T8" fmla="*/ 7 w 7"/>
                  <a:gd name="T9" fmla="*/ 7 h 15"/>
                  <a:gd name="T10" fmla="*/ 7 w 7"/>
                  <a:gd name="T11" fmla="*/ 5 h 15"/>
                  <a:gd name="T12" fmla="*/ 5 w 7"/>
                  <a:gd name="T13" fmla="*/ 2 h 15"/>
                  <a:gd name="T14" fmla="*/ 3 w 7"/>
                  <a:gd name="T15" fmla="*/ 2 h 15"/>
                  <a:gd name="T16" fmla="*/ 0 w 7"/>
                  <a:gd name="T17" fmla="*/ 0 h 15"/>
                  <a:gd name="T18" fmla="*/ 0 w 7"/>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0" y="15"/>
                    </a:moveTo>
                    <a:lnTo>
                      <a:pt x="3" y="13"/>
                    </a:lnTo>
                    <a:lnTo>
                      <a:pt x="5" y="11"/>
                    </a:lnTo>
                    <a:lnTo>
                      <a:pt x="7" y="10"/>
                    </a:lnTo>
                    <a:lnTo>
                      <a:pt x="7" y="7"/>
                    </a:lnTo>
                    <a:lnTo>
                      <a:pt x="7" y="5"/>
                    </a:lnTo>
                    <a:lnTo>
                      <a:pt x="5" y="2"/>
                    </a:lnTo>
                    <a:lnTo>
                      <a:pt x="3" y="2"/>
                    </a:lnTo>
                    <a:lnTo>
                      <a:pt x="0" y="0"/>
                    </a:lnTo>
                    <a:lnTo>
                      <a:pt x="0"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06" name="Freeform 313"/>
              <p:cNvSpPr>
                <a:spLocks/>
              </p:cNvSpPr>
              <p:nvPr/>
            </p:nvSpPr>
            <p:spPr bwMode="auto">
              <a:xfrm>
                <a:off x="4502" y="2340"/>
                <a:ext cx="6" cy="13"/>
              </a:xfrm>
              <a:custGeom>
                <a:avLst/>
                <a:gdLst>
                  <a:gd name="T0" fmla="*/ 0 w 6"/>
                  <a:gd name="T1" fmla="*/ 13 h 13"/>
                  <a:gd name="T2" fmla="*/ 3 w 6"/>
                  <a:gd name="T3" fmla="*/ 13 h 13"/>
                  <a:gd name="T4" fmla="*/ 5 w 6"/>
                  <a:gd name="T5" fmla="*/ 11 h 13"/>
                  <a:gd name="T6" fmla="*/ 6 w 6"/>
                  <a:gd name="T7" fmla="*/ 8 h 13"/>
                  <a:gd name="T8" fmla="*/ 6 w 6"/>
                  <a:gd name="T9" fmla="*/ 6 h 13"/>
                  <a:gd name="T10" fmla="*/ 6 w 6"/>
                  <a:gd name="T11" fmla="*/ 3 h 13"/>
                  <a:gd name="T12" fmla="*/ 5 w 6"/>
                  <a:gd name="T13" fmla="*/ 1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1"/>
                    </a:lnTo>
                    <a:lnTo>
                      <a:pt x="6" y="8"/>
                    </a:lnTo>
                    <a:lnTo>
                      <a:pt x="6" y="6"/>
                    </a:lnTo>
                    <a:lnTo>
                      <a:pt x="6" y="3"/>
                    </a:lnTo>
                    <a:lnTo>
                      <a:pt x="5"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07" name="Freeform 314"/>
              <p:cNvSpPr>
                <a:spLocks/>
              </p:cNvSpPr>
              <p:nvPr/>
            </p:nvSpPr>
            <p:spPr bwMode="auto">
              <a:xfrm>
                <a:off x="3339" y="2340"/>
                <a:ext cx="1163" cy="13"/>
              </a:xfrm>
              <a:custGeom>
                <a:avLst/>
                <a:gdLst>
                  <a:gd name="T0" fmla="*/ 7 w 1163"/>
                  <a:gd name="T1" fmla="*/ 13 h 13"/>
                  <a:gd name="T2" fmla="*/ 7 w 1163"/>
                  <a:gd name="T3" fmla="*/ 13 h 13"/>
                  <a:gd name="T4" fmla="*/ 1163 w 1163"/>
                  <a:gd name="T5" fmla="*/ 13 h 13"/>
                  <a:gd name="T6" fmla="*/ 1163 w 1163"/>
                  <a:gd name="T7" fmla="*/ 0 h 13"/>
                  <a:gd name="T8" fmla="*/ 7 w 1163"/>
                  <a:gd name="T9" fmla="*/ 0 h 13"/>
                  <a:gd name="T10" fmla="*/ 7 w 1163"/>
                  <a:gd name="T11" fmla="*/ 13 h 13"/>
                  <a:gd name="T12" fmla="*/ 7 w 1163"/>
                  <a:gd name="T13" fmla="*/ 0 h 13"/>
                  <a:gd name="T14" fmla="*/ 5 w 1163"/>
                  <a:gd name="T15" fmla="*/ 0 h 13"/>
                  <a:gd name="T16" fmla="*/ 2 w 1163"/>
                  <a:gd name="T17" fmla="*/ 1 h 13"/>
                  <a:gd name="T18" fmla="*/ 0 w 1163"/>
                  <a:gd name="T19" fmla="*/ 3 h 13"/>
                  <a:gd name="T20" fmla="*/ 0 w 1163"/>
                  <a:gd name="T21" fmla="*/ 6 h 13"/>
                  <a:gd name="T22" fmla="*/ 0 w 1163"/>
                  <a:gd name="T23" fmla="*/ 8 h 13"/>
                  <a:gd name="T24" fmla="*/ 2 w 1163"/>
                  <a:gd name="T25" fmla="*/ 11 h 13"/>
                  <a:gd name="T26" fmla="*/ 5 w 1163"/>
                  <a:gd name="T27" fmla="*/ 13 h 13"/>
                  <a:gd name="T28" fmla="*/ 7 w 1163"/>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3" h="13">
                    <a:moveTo>
                      <a:pt x="7" y="13"/>
                    </a:moveTo>
                    <a:lnTo>
                      <a:pt x="7" y="13"/>
                    </a:lnTo>
                    <a:lnTo>
                      <a:pt x="1163" y="13"/>
                    </a:lnTo>
                    <a:lnTo>
                      <a:pt x="1163" y="0"/>
                    </a:lnTo>
                    <a:lnTo>
                      <a:pt x="7" y="0"/>
                    </a:lnTo>
                    <a:lnTo>
                      <a:pt x="7" y="13"/>
                    </a:lnTo>
                    <a:lnTo>
                      <a:pt x="7" y="0"/>
                    </a:lnTo>
                    <a:lnTo>
                      <a:pt x="5" y="0"/>
                    </a:lnTo>
                    <a:lnTo>
                      <a:pt x="2" y="1"/>
                    </a:lnTo>
                    <a:lnTo>
                      <a:pt x="0" y="3"/>
                    </a:lnTo>
                    <a:lnTo>
                      <a:pt x="0" y="6"/>
                    </a:lnTo>
                    <a:lnTo>
                      <a:pt x="0" y="8"/>
                    </a:lnTo>
                    <a:lnTo>
                      <a:pt x="2" y="11"/>
                    </a:lnTo>
                    <a:lnTo>
                      <a:pt x="5" y="13"/>
                    </a:lnTo>
                    <a:lnTo>
                      <a:pt x="7"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08" name="Rectangle 315"/>
              <p:cNvSpPr>
                <a:spLocks noChangeArrowheads="1"/>
              </p:cNvSpPr>
              <p:nvPr/>
            </p:nvSpPr>
            <p:spPr bwMode="auto">
              <a:xfrm>
                <a:off x="3346" y="2340"/>
                <a:ext cx="1"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09" name="Freeform 316"/>
              <p:cNvSpPr>
                <a:spLocks/>
              </p:cNvSpPr>
              <p:nvPr/>
            </p:nvSpPr>
            <p:spPr bwMode="auto">
              <a:xfrm>
                <a:off x="3347" y="2340"/>
                <a:ext cx="7" cy="13"/>
              </a:xfrm>
              <a:custGeom>
                <a:avLst/>
                <a:gdLst>
                  <a:gd name="T0" fmla="*/ 0 w 7"/>
                  <a:gd name="T1" fmla="*/ 13 h 13"/>
                  <a:gd name="T2" fmla="*/ 3 w 7"/>
                  <a:gd name="T3" fmla="*/ 13 h 13"/>
                  <a:gd name="T4" fmla="*/ 5 w 7"/>
                  <a:gd name="T5" fmla="*/ 11 h 13"/>
                  <a:gd name="T6" fmla="*/ 7 w 7"/>
                  <a:gd name="T7" fmla="*/ 8 h 13"/>
                  <a:gd name="T8" fmla="*/ 7 w 7"/>
                  <a:gd name="T9" fmla="*/ 6 h 13"/>
                  <a:gd name="T10" fmla="*/ 7 w 7"/>
                  <a:gd name="T11" fmla="*/ 3 h 13"/>
                  <a:gd name="T12" fmla="*/ 5 w 7"/>
                  <a:gd name="T13" fmla="*/ 1 h 13"/>
                  <a:gd name="T14" fmla="*/ 3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3" y="13"/>
                    </a:lnTo>
                    <a:lnTo>
                      <a:pt x="5" y="11"/>
                    </a:lnTo>
                    <a:lnTo>
                      <a:pt x="7" y="8"/>
                    </a:lnTo>
                    <a:lnTo>
                      <a:pt x="7" y="6"/>
                    </a:lnTo>
                    <a:lnTo>
                      <a:pt x="7" y="3"/>
                    </a:lnTo>
                    <a:lnTo>
                      <a:pt x="5"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10" name="Freeform 317"/>
              <p:cNvSpPr>
                <a:spLocks/>
              </p:cNvSpPr>
              <p:nvPr/>
            </p:nvSpPr>
            <p:spPr bwMode="auto">
              <a:xfrm>
                <a:off x="4711" y="2052"/>
                <a:ext cx="13" cy="11"/>
              </a:xfrm>
              <a:custGeom>
                <a:avLst/>
                <a:gdLst>
                  <a:gd name="T0" fmla="*/ 2 w 13"/>
                  <a:gd name="T1" fmla="*/ 0 h 11"/>
                  <a:gd name="T2" fmla="*/ 0 w 13"/>
                  <a:gd name="T3" fmla="*/ 3 h 11"/>
                  <a:gd name="T4" fmla="*/ 0 w 13"/>
                  <a:gd name="T5" fmla="*/ 7 h 11"/>
                  <a:gd name="T6" fmla="*/ 2 w 13"/>
                  <a:gd name="T7" fmla="*/ 8 h 11"/>
                  <a:gd name="T8" fmla="*/ 3 w 13"/>
                  <a:gd name="T9" fmla="*/ 10 h 11"/>
                  <a:gd name="T10" fmla="*/ 5 w 13"/>
                  <a:gd name="T11" fmla="*/ 11 h 11"/>
                  <a:gd name="T12" fmla="*/ 8 w 13"/>
                  <a:gd name="T13" fmla="*/ 11 h 11"/>
                  <a:gd name="T14" fmla="*/ 10 w 13"/>
                  <a:gd name="T15" fmla="*/ 11 h 11"/>
                  <a:gd name="T16" fmla="*/ 13 w 13"/>
                  <a:gd name="T17" fmla="*/ 8 h 11"/>
                  <a:gd name="T18" fmla="*/ 2 w 1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2" y="0"/>
                    </a:moveTo>
                    <a:lnTo>
                      <a:pt x="0" y="3"/>
                    </a:lnTo>
                    <a:lnTo>
                      <a:pt x="0" y="7"/>
                    </a:lnTo>
                    <a:lnTo>
                      <a:pt x="2" y="8"/>
                    </a:lnTo>
                    <a:lnTo>
                      <a:pt x="3" y="10"/>
                    </a:lnTo>
                    <a:lnTo>
                      <a:pt x="5" y="11"/>
                    </a:lnTo>
                    <a:lnTo>
                      <a:pt x="8" y="11"/>
                    </a:lnTo>
                    <a:lnTo>
                      <a:pt x="10" y="11"/>
                    </a:lnTo>
                    <a:lnTo>
                      <a:pt x="13"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11" name="Freeform 318"/>
              <p:cNvSpPr>
                <a:spLocks/>
              </p:cNvSpPr>
              <p:nvPr/>
            </p:nvSpPr>
            <p:spPr bwMode="auto">
              <a:xfrm>
                <a:off x="4713" y="1761"/>
                <a:ext cx="229" cy="299"/>
              </a:xfrm>
              <a:custGeom>
                <a:avLst/>
                <a:gdLst>
                  <a:gd name="T0" fmla="*/ 222 w 229"/>
                  <a:gd name="T1" fmla="*/ 0 h 299"/>
                  <a:gd name="T2" fmla="*/ 216 w 229"/>
                  <a:gd name="T3" fmla="*/ 4 h 299"/>
                  <a:gd name="T4" fmla="*/ 0 w 229"/>
                  <a:gd name="T5" fmla="*/ 291 h 299"/>
                  <a:gd name="T6" fmla="*/ 11 w 229"/>
                  <a:gd name="T7" fmla="*/ 299 h 299"/>
                  <a:gd name="T8" fmla="*/ 227 w 229"/>
                  <a:gd name="T9" fmla="*/ 12 h 299"/>
                  <a:gd name="T10" fmla="*/ 222 w 229"/>
                  <a:gd name="T11" fmla="*/ 0 h 299"/>
                  <a:gd name="T12" fmla="*/ 227 w 229"/>
                  <a:gd name="T13" fmla="*/ 12 h 299"/>
                  <a:gd name="T14" fmla="*/ 229 w 229"/>
                  <a:gd name="T15" fmla="*/ 8 h 299"/>
                  <a:gd name="T16" fmla="*/ 229 w 229"/>
                  <a:gd name="T17" fmla="*/ 5 h 299"/>
                  <a:gd name="T18" fmla="*/ 227 w 229"/>
                  <a:gd name="T19" fmla="*/ 4 h 299"/>
                  <a:gd name="T20" fmla="*/ 226 w 229"/>
                  <a:gd name="T21" fmla="*/ 2 h 299"/>
                  <a:gd name="T22" fmla="*/ 224 w 229"/>
                  <a:gd name="T23" fmla="*/ 0 h 299"/>
                  <a:gd name="T24" fmla="*/ 221 w 229"/>
                  <a:gd name="T25" fmla="*/ 0 h 299"/>
                  <a:gd name="T26" fmla="*/ 219 w 229"/>
                  <a:gd name="T27" fmla="*/ 0 h 299"/>
                  <a:gd name="T28" fmla="*/ 216 w 229"/>
                  <a:gd name="T29" fmla="*/ 4 h 299"/>
                  <a:gd name="T30" fmla="*/ 222 w 229"/>
                  <a:gd name="T31"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299">
                    <a:moveTo>
                      <a:pt x="222" y="0"/>
                    </a:moveTo>
                    <a:lnTo>
                      <a:pt x="216" y="4"/>
                    </a:lnTo>
                    <a:lnTo>
                      <a:pt x="0" y="291"/>
                    </a:lnTo>
                    <a:lnTo>
                      <a:pt x="11" y="299"/>
                    </a:lnTo>
                    <a:lnTo>
                      <a:pt x="227" y="12"/>
                    </a:lnTo>
                    <a:lnTo>
                      <a:pt x="222" y="0"/>
                    </a:lnTo>
                    <a:lnTo>
                      <a:pt x="227" y="12"/>
                    </a:lnTo>
                    <a:lnTo>
                      <a:pt x="229" y="8"/>
                    </a:lnTo>
                    <a:lnTo>
                      <a:pt x="229" y="5"/>
                    </a:lnTo>
                    <a:lnTo>
                      <a:pt x="227" y="4"/>
                    </a:lnTo>
                    <a:lnTo>
                      <a:pt x="226" y="2"/>
                    </a:lnTo>
                    <a:lnTo>
                      <a:pt x="224" y="0"/>
                    </a:lnTo>
                    <a:lnTo>
                      <a:pt x="221" y="0"/>
                    </a:lnTo>
                    <a:lnTo>
                      <a:pt x="219" y="0"/>
                    </a:lnTo>
                    <a:lnTo>
                      <a:pt x="216" y="4"/>
                    </a:lnTo>
                    <a:lnTo>
                      <a:pt x="22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12" name="Rectangle 319"/>
              <p:cNvSpPr>
                <a:spLocks noChangeArrowheads="1"/>
              </p:cNvSpPr>
              <p:nvPr/>
            </p:nvSpPr>
            <p:spPr bwMode="auto">
              <a:xfrm>
                <a:off x="4935" y="1761"/>
                <a:ext cx="1"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13" name="Freeform 320"/>
              <p:cNvSpPr>
                <a:spLocks/>
              </p:cNvSpPr>
              <p:nvPr/>
            </p:nvSpPr>
            <p:spPr bwMode="auto">
              <a:xfrm>
                <a:off x="4935" y="1761"/>
                <a:ext cx="8" cy="13"/>
              </a:xfrm>
              <a:custGeom>
                <a:avLst/>
                <a:gdLst>
                  <a:gd name="T0" fmla="*/ 0 w 8"/>
                  <a:gd name="T1" fmla="*/ 13 h 13"/>
                  <a:gd name="T2" fmla="*/ 4 w 8"/>
                  <a:gd name="T3" fmla="*/ 13 h 13"/>
                  <a:gd name="T4" fmla="*/ 5 w 8"/>
                  <a:gd name="T5" fmla="*/ 12 h 13"/>
                  <a:gd name="T6" fmla="*/ 7 w 8"/>
                  <a:gd name="T7" fmla="*/ 10 h 13"/>
                  <a:gd name="T8" fmla="*/ 8 w 8"/>
                  <a:gd name="T9" fmla="*/ 7 h 13"/>
                  <a:gd name="T10" fmla="*/ 7 w 8"/>
                  <a:gd name="T11" fmla="*/ 5 h 13"/>
                  <a:gd name="T12" fmla="*/ 5 w 8"/>
                  <a:gd name="T13" fmla="*/ 2 h 13"/>
                  <a:gd name="T14" fmla="*/ 4 w 8"/>
                  <a:gd name="T15" fmla="*/ 0 h 13"/>
                  <a:gd name="T16" fmla="*/ 0 w 8"/>
                  <a:gd name="T17" fmla="*/ 0 h 13"/>
                  <a:gd name="T18" fmla="*/ 0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0" y="13"/>
                    </a:moveTo>
                    <a:lnTo>
                      <a:pt x="4" y="13"/>
                    </a:lnTo>
                    <a:lnTo>
                      <a:pt x="5" y="12"/>
                    </a:lnTo>
                    <a:lnTo>
                      <a:pt x="7" y="10"/>
                    </a:lnTo>
                    <a:lnTo>
                      <a:pt x="8" y="7"/>
                    </a:lnTo>
                    <a:lnTo>
                      <a:pt x="7" y="5"/>
                    </a:lnTo>
                    <a:lnTo>
                      <a:pt x="5" y="2"/>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14" name="Freeform 321"/>
              <p:cNvSpPr>
                <a:spLocks/>
              </p:cNvSpPr>
              <p:nvPr/>
            </p:nvSpPr>
            <p:spPr bwMode="auto">
              <a:xfrm>
                <a:off x="3557" y="1472"/>
                <a:ext cx="13" cy="7"/>
              </a:xfrm>
              <a:custGeom>
                <a:avLst/>
                <a:gdLst>
                  <a:gd name="T0" fmla="*/ 13 w 13"/>
                  <a:gd name="T1" fmla="*/ 7 h 7"/>
                  <a:gd name="T2" fmla="*/ 13 w 13"/>
                  <a:gd name="T3" fmla="*/ 3 h 7"/>
                  <a:gd name="T4" fmla="*/ 11 w 13"/>
                  <a:gd name="T5" fmla="*/ 2 h 7"/>
                  <a:gd name="T6" fmla="*/ 8 w 13"/>
                  <a:gd name="T7" fmla="*/ 0 h 7"/>
                  <a:gd name="T8" fmla="*/ 6 w 13"/>
                  <a:gd name="T9" fmla="*/ 0 h 7"/>
                  <a:gd name="T10" fmla="*/ 3 w 13"/>
                  <a:gd name="T11" fmla="*/ 0 h 7"/>
                  <a:gd name="T12" fmla="*/ 1 w 13"/>
                  <a:gd name="T13" fmla="*/ 2 h 7"/>
                  <a:gd name="T14" fmla="*/ 0 w 13"/>
                  <a:gd name="T15" fmla="*/ 3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3"/>
                    </a:lnTo>
                    <a:lnTo>
                      <a:pt x="11" y="2"/>
                    </a:lnTo>
                    <a:lnTo>
                      <a:pt x="8" y="0"/>
                    </a:lnTo>
                    <a:lnTo>
                      <a:pt x="6" y="0"/>
                    </a:lnTo>
                    <a:lnTo>
                      <a:pt x="3" y="0"/>
                    </a:lnTo>
                    <a:lnTo>
                      <a:pt x="1" y="2"/>
                    </a:lnTo>
                    <a:lnTo>
                      <a:pt x="0" y="3"/>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15" name="Rectangle 322"/>
              <p:cNvSpPr>
                <a:spLocks noChangeArrowheads="1"/>
              </p:cNvSpPr>
              <p:nvPr/>
            </p:nvSpPr>
            <p:spPr bwMode="auto">
              <a:xfrm>
                <a:off x="3557" y="1479"/>
                <a:ext cx="13" cy="14"/>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16" name="Freeform 323"/>
              <p:cNvSpPr>
                <a:spLocks/>
              </p:cNvSpPr>
              <p:nvPr/>
            </p:nvSpPr>
            <p:spPr bwMode="auto">
              <a:xfrm>
                <a:off x="3557" y="1493"/>
                <a:ext cx="13" cy="7"/>
              </a:xfrm>
              <a:custGeom>
                <a:avLst/>
                <a:gdLst>
                  <a:gd name="T0" fmla="*/ 0 w 13"/>
                  <a:gd name="T1" fmla="*/ 0 h 7"/>
                  <a:gd name="T2" fmla="*/ 0 w 13"/>
                  <a:gd name="T3" fmla="*/ 2 h 7"/>
                  <a:gd name="T4" fmla="*/ 1 w 13"/>
                  <a:gd name="T5" fmla="*/ 5 h 7"/>
                  <a:gd name="T6" fmla="*/ 3 w 13"/>
                  <a:gd name="T7" fmla="*/ 5 h 7"/>
                  <a:gd name="T8" fmla="*/ 6 w 13"/>
                  <a:gd name="T9" fmla="*/ 7 h 7"/>
                  <a:gd name="T10" fmla="*/ 8 w 13"/>
                  <a:gd name="T11" fmla="*/ 5 h 7"/>
                  <a:gd name="T12" fmla="*/ 11 w 13"/>
                  <a:gd name="T13" fmla="*/ 5 h 7"/>
                  <a:gd name="T14" fmla="*/ 13 w 13"/>
                  <a:gd name="T15" fmla="*/ 2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2"/>
                    </a:lnTo>
                    <a:lnTo>
                      <a:pt x="1" y="5"/>
                    </a:lnTo>
                    <a:lnTo>
                      <a:pt x="3" y="5"/>
                    </a:lnTo>
                    <a:lnTo>
                      <a:pt x="6" y="7"/>
                    </a:lnTo>
                    <a:lnTo>
                      <a:pt x="8" y="5"/>
                    </a:lnTo>
                    <a:lnTo>
                      <a:pt x="11" y="5"/>
                    </a:lnTo>
                    <a:lnTo>
                      <a:pt x="13" y="2"/>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17" name="Freeform 324"/>
              <p:cNvSpPr>
                <a:spLocks/>
              </p:cNvSpPr>
              <p:nvPr/>
            </p:nvSpPr>
            <p:spPr bwMode="auto">
              <a:xfrm>
                <a:off x="3557" y="1553"/>
                <a:ext cx="13" cy="7"/>
              </a:xfrm>
              <a:custGeom>
                <a:avLst/>
                <a:gdLst>
                  <a:gd name="T0" fmla="*/ 13 w 13"/>
                  <a:gd name="T1" fmla="*/ 7 h 7"/>
                  <a:gd name="T2" fmla="*/ 13 w 13"/>
                  <a:gd name="T3" fmla="*/ 4 h 7"/>
                  <a:gd name="T4" fmla="*/ 11 w 13"/>
                  <a:gd name="T5" fmla="*/ 2 h 7"/>
                  <a:gd name="T6" fmla="*/ 8 w 13"/>
                  <a:gd name="T7" fmla="*/ 0 h 7"/>
                  <a:gd name="T8" fmla="*/ 6 w 13"/>
                  <a:gd name="T9" fmla="*/ 0 h 7"/>
                  <a:gd name="T10" fmla="*/ 3 w 13"/>
                  <a:gd name="T11" fmla="*/ 0 h 7"/>
                  <a:gd name="T12" fmla="*/ 1 w 13"/>
                  <a:gd name="T13" fmla="*/ 2 h 7"/>
                  <a:gd name="T14" fmla="*/ 0 w 13"/>
                  <a:gd name="T15" fmla="*/ 4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4"/>
                    </a:lnTo>
                    <a:lnTo>
                      <a:pt x="11" y="2"/>
                    </a:lnTo>
                    <a:lnTo>
                      <a:pt x="8" y="0"/>
                    </a:lnTo>
                    <a:lnTo>
                      <a:pt x="6" y="0"/>
                    </a:lnTo>
                    <a:lnTo>
                      <a:pt x="3" y="0"/>
                    </a:lnTo>
                    <a:lnTo>
                      <a:pt x="1" y="2"/>
                    </a:lnTo>
                    <a:lnTo>
                      <a:pt x="0" y="4"/>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18" name="Rectangle 325"/>
              <p:cNvSpPr>
                <a:spLocks noChangeArrowheads="1"/>
              </p:cNvSpPr>
              <p:nvPr/>
            </p:nvSpPr>
            <p:spPr bwMode="auto">
              <a:xfrm>
                <a:off x="3557" y="1560"/>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19" name="Freeform 326"/>
              <p:cNvSpPr>
                <a:spLocks/>
              </p:cNvSpPr>
              <p:nvPr/>
            </p:nvSpPr>
            <p:spPr bwMode="auto">
              <a:xfrm>
                <a:off x="3557" y="1575"/>
                <a:ext cx="13" cy="6"/>
              </a:xfrm>
              <a:custGeom>
                <a:avLst/>
                <a:gdLst>
                  <a:gd name="T0" fmla="*/ 0 w 13"/>
                  <a:gd name="T1" fmla="*/ 0 h 6"/>
                  <a:gd name="T2" fmla="*/ 0 w 13"/>
                  <a:gd name="T3" fmla="*/ 1 h 6"/>
                  <a:gd name="T4" fmla="*/ 1 w 13"/>
                  <a:gd name="T5" fmla="*/ 4 h 6"/>
                  <a:gd name="T6" fmla="*/ 3 w 13"/>
                  <a:gd name="T7" fmla="*/ 6 h 6"/>
                  <a:gd name="T8" fmla="*/ 6 w 13"/>
                  <a:gd name="T9" fmla="*/ 6 h 6"/>
                  <a:gd name="T10" fmla="*/ 8 w 13"/>
                  <a:gd name="T11" fmla="*/ 6 h 6"/>
                  <a:gd name="T12" fmla="*/ 11 w 13"/>
                  <a:gd name="T13" fmla="*/ 4 h 6"/>
                  <a:gd name="T14" fmla="*/ 13 w 13"/>
                  <a:gd name="T15" fmla="*/ 1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1"/>
                    </a:lnTo>
                    <a:lnTo>
                      <a:pt x="1" y="4"/>
                    </a:lnTo>
                    <a:lnTo>
                      <a:pt x="3" y="6"/>
                    </a:lnTo>
                    <a:lnTo>
                      <a:pt x="6" y="6"/>
                    </a:lnTo>
                    <a:lnTo>
                      <a:pt x="8" y="6"/>
                    </a:lnTo>
                    <a:lnTo>
                      <a:pt x="11" y="4"/>
                    </a:lnTo>
                    <a:lnTo>
                      <a:pt x="13" y="1"/>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20" name="Freeform 327"/>
              <p:cNvSpPr>
                <a:spLocks/>
              </p:cNvSpPr>
              <p:nvPr/>
            </p:nvSpPr>
            <p:spPr bwMode="auto">
              <a:xfrm>
                <a:off x="3557" y="1635"/>
                <a:ext cx="13" cy="6"/>
              </a:xfrm>
              <a:custGeom>
                <a:avLst/>
                <a:gdLst>
                  <a:gd name="T0" fmla="*/ 13 w 13"/>
                  <a:gd name="T1" fmla="*/ 6 h 6"/>
                  <a:gd name="T2" fmla="*/ 13 w 13"/>
                  <a:gd name="T3" fmla="*/ 3 h 6"/>
                  <a:gd name="T4" fmla="*/ 11 w 13"/>
                  <a:gd name="T5" fmla="*/ 1 h 6"/>
                  <a:gd name="T6" fmla="*/ 8 w 13"/>
                  <a:gd name="T7" fmla="*/ 0 h 6"/>
                  <a:gd name="T8" fmla="*/ 6 w 13"/>
                  <a:gd name="T9" fmla="*/ 0 h 6"/>
                  <a:gd name="T10" fmla="*/ 3 w 13"/>
                  <a:gd name="T11" fmla="*/ 0 h 6"/>
                  <a:gd name="T12" fmla="*/ 1 w 13"/>
                  <a:gd name="T13" fmla="*/ 1 h 6"/>
                  <a:gd name="T14" fmla="*/ 0 w 13"/>
                  <a:gd name="T15" fmla="*/ 3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3"/>
                    </a:lnTo>
                    <a:lnTo>
                      <a:pt x="11" y="1"/>
                    </a:lnTo>
                    <a:lnTo>
                      <a:pt x="8" y="0"/>
                    </a:lnTo>
                    <a:lnTo>
                      <a:pt x="6" y="0"/>
                    </a:lnTo>
                    <a:lnTo>
                      <a:pt x="3" y="0"/>
                    </a:lnTo>
                    <a:lnTo>
                      <a:pt x="1" y="1"/>
                    </a:lnTo>
                    <a:lnTo>
                      <a:pt x="0" y="3"/>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21" name="Rectangle 328"/>
              <p:cNvSpPr>
                <a:spLocks noChangeArrowheads="1"/>
              </p:cNvSpPr>
              <p:nvPr/>
            </p:nvSpPr>
            <p:spPr bwMode="auto">
              <a:xfrm>
                <a:off x="3557" y="1641"/>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22" name="Freeform 329"/>
              <p:cNvSpPr>
                <a:spLocks/>
              </p:cNvSpPr>
              <p:nvPr/>
            </p:nvSpPr>
            <p:spPr bwMode="auto">
              <a:xfrm>
                <a:off x="3557" y="1656"/>
                <a:ext cx="13" cy="6"/>
              </a:xfrm>
              <a:custGeom>
                <a:avLst/>
                <a:gdLst>
                  <a:gd name="T0" fmla="*/ 0 w 13"/>
                  <a:gd name="T1" fmla="*/ 0 h 6"/>
                  <a:gd name="T2" fmla="*/ 0 w 13"/>
                  <a:gd name="T3" fmla="*/ 1 h 6"/>
                  <a:gd name="T4" fmla="*/ 1 w 13"/>
                  <a:gd name="T5" fmla="*/ 5 h 6"/>
                  <a:gd name="T6" fmla="*/ 3 w 13"/>
                  <a:gd name="T7" fmla="*/ 6 h 6"/>
                  <a:gd name="T8" fmla="*/ 6 w 13"/>
                  <a:gd name="T9" fmla="*/ 6 h 6"/>
                  <a:gd name="T10" fmla="*/ 8 w 13"/>
                  <a:gd name="T11" fmla="*/ 6 h 6"/>
                  <a:gd name="T12" fmla="*/ 11 w 13"/>
                  <a:gd name="T13" fmla="*/ 5 h 6"/>
                  <a:gd name="T14" fmla="*/ 13 w 13"/>
                  <a:gd name="T15" fmla="*/ 1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1"/>
                    </a:lnTo>
                    <a:lnTo>
                      <a:pt x="1" y="5"/>
                    </a:lnTo>
                    <a:lnTo>
                      <a:pt x="3" y="6"/>
                    </a:lnTo>
                    <a:lnTo>
                      <a:pt x="6" y="6"/>
                    </a:lnTo>
                    <a:lnTo>
                      <a:pt x="8" y="6"/>
                    </a:lnTo>
                    <a:lnTo>
                      <a:pt x="11" y="5"/>
                    </a:lnTo>
                    <a:lnTo>
                      <a:pt x="13" y="1"/>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23" name="Freeform 330"/>
              <p:cNvSpPr>
                <a:spLocks/>
              </p:cNvSpPr>
              <p:nvPr/>
            </p:nvSpPr>
            <p:spPr bwMode="auto">
              <a:xfrm>
                <a:off x="3557" y="1716"/>
                <a:ext cx="13" cy="6"/>
              </a:xfrm>
              <a:custGeom>
                <a:avLst/>
                <a:gdLst>
                  <a:gd name="T0" fmla="*/ 13 w 13"/>
                  <a:gd name="T1" fmla="*/ 6 h 6"/>
                  <a:gd name="T2" fmla="*/ 13 w 13"/>
                  <a:gd name="T3" fmla="*/ 3 h 6"/>
                  <a:gd name="T4" fmla="*/ 11 w 13"/>
                  <a:gd name="T5" fmla="*/ 1 h 6"/>
                  <a:gd name="T6" fmla="*/ 8 w 13"/>
                  <a:gd name="T7" fmla="*/ 0 h 6"/>
                  <a:gd name="T8" fmla="*/ 6 w 13"/>
                  <a:gd name="T9" fmla="*/ 0 h 6"/>
                  <a:gd name="T10" fmla="*/ 3 w 13"/>
                  <a:gd name="T11" fmla="*/ 0 h 6"/>
                  <a:gd name="T12" fmla="*/ 1 w 13"/>
                  <a:gd name="T13" fmla="*/ 1 h 6"/>
                  <a:gd name="T14" fmla="*/ 0 w 13"/>
                  <a:gd name="T15" fmla="*/ 3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3"/>
                    </a:lnTo>
                    <a:lnTo>
                      <a:pt x="11" y="1"/>
                    </a:lnTo>
                    <a:lnTo>
                      <a:pt x="8" y="0"/>
                    </a:lnTo>
                    <a:lnTo>
                      <a:pt x="6" y="0"/>
                    </a:lnTo>
                    <a:lnTo>
                      <a:pt x="3" y="0"/>
                    </a:lnTo>
                    <a:lnTo>
                      <a:pt x="1" y="1"/>
                    </a:lnTo>
                    <a:lnTo>
                      <a:pt x="0" y="3"/>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24" name="Rectangle 331"/>
              <p:cNvSpPr>
                <a:spLocks noChangeArrowheads="1"/>
              </p:cNvSpPr>
              <p:nvPr/>
            </p:nvSpPr>
            <p:spPr bwMode="auto">
              <a:xfrm>
                <a:off x="3557" y="1722"/>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25" name="Freeform 332"/>
              <p:cNvSpPr>
                <a:spLocks/>
              </p:cNvSpPr>
              <p:nvPr/>
            </p:nvSpPr>
            <p:spPr bwMode="auto">
              <a:xfrm>
                <a:off x="3557" y="1737"/>
                <a:ext cx="13" cy="6"/>
              </a:xfrm>
              <a:custGeom>
                <a:avLst/>
                <a:gdLst>
                  <a:gd name="T0" fmla="*/ 0 w 13"/>
                  <a:gd name="T1" fmla="*/ 0 h 6"/>
                  <a:gd name="T2" fmla="*/ 0 w 13"/>
                  <a:gd name="T3" fmla="*/ 2 h 6"/>
                  <a:gd name="T4" fmla="*/ 1 w 13"/>
                  <a:gd name="T5" fmla="*/ 5 h 6"/>
                  <a:gd name="T6" fmla="*/ 3 w 13"/>
                  <a:gd name="T7" fmla="*/ 6 h 6"/>
                  <a:gd name="T8" fmla="*/ 6 w 13"/>
                  <a:gd name="T9" fmla="*/ 6 h 6"/>
                  <a:gd name="T10" fmla="*/ 8 w 13"/>
                  <a:gd name="T11" fmla="*/ 6 h 6"/>
                  <a:gd name="T12" fmla="*/ 11 w 13"/>
                  <a:gd name="T13" fmla="*/ 5 h 6"/>
                  <a:gd name="T14" fmla="*/ 13 w 13"/>
                  <a:gd name="T15" fmla="*/ 2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2"/>
                    </a:lnTo>
                    <a:lnTo>
                      <a:pt x="1" y="5"/>
                    </a:lnTo>
                    <a:lnTo>
                      <a:pt x="3" y="6"/>
                    </a:lnTo>
                    <a:lnTo>
                      <a:pt x="6" y="6"/>
                    </a:lnTo>
                    <a:lnTo>
                      <a:pt x="8" y="6"/>
                    </a:lnTo>
                    <a:lnTo>
                      <a:pt x="11" y="5"/>
                    </a:lnTo>
                    <a:lnTo>
                      <a:pt x="13" y="2"/>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26" name="Freeform 333"/>
              <p:cNvSpPr>
                <a:spLocks/>
              </p:cNvSpPr>
              <p:nvPr/>
            </p:nvSpPr>
            <p:spPr bwMode="auto">
              <a:xfrm>
                <a:off x="3557" y="1797"/>
                <a:ext cx="13" cy="7"/>
              </a:xfrm>
              <a:custGeom>
                <a:avLst/>
                <a:gdLst>
                  <a:gd name="T0" fmla="*/ 13 w 13"/>
                  <a:gd name="T1" fmla="*/ 7 h 7"/>
                  <a:gd name="T2" fmla="*/ 13 w 13"/>
                  <a:gd name="T3" fmla="*/ 5 h 7"/>
                  <a:gd name="T4" fmla="*/ 11 w 13"/>
                  <a:gd name="T5" fmla="*/ 2 h 7"/>
                  <a:gd name="T6" fmla="*/ 8 w 13"/>
                  <a:gd name="T7" fmla="*/ 0 h 7"/>
                  <a:gd name="T8" fmla="*/ 6 w 13"/>
                  <a:gd name="T9" fmla="*/ 0 h 7"/>
                  <a:gd name="T10" fmla="*/ 3 w 13"/>
                  <a:gd name="T11" fmla="*/ 0 h 7"/>
                  <a:gd name="T12" fmla="*/ 1 w 13"/>
                  <a:gd name="T13" fmla="*/ 2 h 7"/>
                  <a:gd name="T14" fmla="*/ 0 w 13"/>
                  <a:gd name="T15" fmla="*/ 5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5"/>
                    </a:lnTo>
                    <a:lnTo>
                      <a:pt x="11" y="2"/>
                    </a:lnTo>
                    <a:lnTo>
                      <a:pt x="8" y="0"/>
                    </a:lnTo>
                    <a:lnTo>
                      <a:pt x="6" y="0"/>
                    </a:lnTo>
                    <a:lnTo>
                      <a:pt x="3" y="0"/>
                    </a:lnTo>
                    <a:lnTo>
                      <a:pt x="1" y="2"/>
                    </a:lnTo>
                    <a:lnTo>
                      <a:pt x="0" y="5"/>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27" name="Rectangle 334"/>
              <p:cNvSpPr>
                <a:spLocks noChangeArrowheads="1"/>
              </p:cNvSpPr>
              <p:nvPr/>
            </p:nvSpPr>
            <p:spPr bwMode="auto">
              <a:xfrm>
                <a:off x="3557" y="1804"/>
                <a:ext cx="13" cy="14"/>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28" name="Freeform 335"/>
              <p:cNvSpPr>
                <a:spLocks/>
              </p:cNvSpPr>
              <p:nvPr/>
            </p:nvSpPr>
            <p:spPr bwMode="auto">
              <a:xfrm>
                <a:off x="3557" y="1818"/>
                <a:ext cx="13" cy="7"/>
              </a:xfrm>
              <a:custGeom>
                <a:avLst/>
                <a:gdLst>
                  <a:gd name="T0" fmla="*/ 0 w 13"/>
                  <a:gd name="T1" fmla="*/ 0 h 7"/>
                  <a:gd name="T2" fmla="*/ 0 w 13"/>
                  <a:gd name="T3" fmla="*/ 3 h 7"/>
                  <a:gd name="T4" fmla="*/ 1 w 13"/>
                  <a:gd name="T5" fmla="*/ 5 h 7"/>
                  <a:gd name="T6" fmla="*/ 3 w 13"/>
                  <a:gd name="T7" fmla="*/ 7 h 7"/>
                  <a:gd name="T8" fmla="*/ 6 w 13"/>
                  <a:gd name="T9" fmla="*/ 7 h 7"/>
                  <a:gd name="T10" fmla="*/ 8 w 13"/>
                  <a:gd name="T11" fmla="*/ 7 h 7"/>
                  <a:gd name="T12" fmla="*/ 11 w 13"/>
                  <a:gd name="T13" fmla="*/ 5 h 7"/>
                  <a:gd name="T14" fmla="*/ 13 w 13"/>
                  <a:gd name="T15" fmla="*/ 3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3"/>
                    </a:lnTo>
                    <a:lnTo>
                      <a:pt x="1" y="5"/>
                    </a:lnTo>
                    <a:lnTo>
                      <a:pt x="3" y="7"/>
                    </a:lnTo>
                    <a:lnTo>
                      <a:pt x="6" y="7"/>
                    </a:lnTo>
                    <a:lnTo>
                      <a:pt x="8" y="7"/>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29" name="Freeform 336"/>
              <p:cNvSpPr>
                <a:spLocks/>
              </p:cNvSpPr>
              <p:nvPr/>
            </p:nvSpPr>
            <p:spPr bwMode="auto">
              <a:xfrm>
                <a:off x="3557" y="1878"/>
                <a:ext cx="13" cy="7"/>
              </a:xfrm>
              <a:custGeom>
                <a:avLst/>
                <a:gdLst>
                  <a:gd name="T0" fmla="*/ 13 w 13"/>
                  <a:gd name="T1" fmla="*/ 7 h 7"/>
                  <a:gd name="T2" fmla="*/ 13 w 13"/>
                  <a:gd name="T3" fmla="*/ 5 h 7"/>
                  <a:gd name="T4" fmla="*/ 11 w 13"/>
                  <a:gd name="T5" fmla="*/ 2 h 7"/>
                  <a:gd name="T6" fmla="*/ 8 w 13"/>
                  <a:gd name="T7" fmla="*/ 0 h 7"/>
                  <a:gd name="T8" fmla="*/ 6 w 13"/>
                  <a:gd name="T9" fmla="*/ 0 h 7"/>
                  <a:gd name="T10" fmla="*/ 3 w 13"/>
                  <a:gd name="T11" fmla="*/ 0 h 7"/>
                  <a:gd name="T12" fmla="*/ 1 w 13"/>
                  <a:gd name="T13" fmla="*/ 2 h 7"/>
                  <a:gd name="T14" fmla="*/ 0 w 13"/>
                  <a:gd name="T15" fmla="*/ 5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5"/>
                    </a:lnTo>
                    <a:lnTo>
                      <a:pt x="11" y="2"/>
                    </a:lnTo>
                    <a:lnTo>
                      <a:pt x="8" y="0"/>
                    </a:lnTo>
                    <a:lnTo>
                      <a:pt x="6" y="0"/>
                    </a:lnTo>
                    <a:lnTo>
                      <a:pt x="3" y="0"/>
                    </a:lnTo>
                    <a:lnTo>
                      <a:pt x="1" y="2"/>
                    </a:lnTo>
                    <a:lnTo>
                      <a:pt x="0" y="5"/>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30" name="Rectangle 337"/>
              <p:cNvSpPr>
                <a:spLocks noChangeArrowheads="1"/>
              </p:cNvSpPr>
              <p:nvPr/>
            </p:nvSpPr>
            <p:spPr bwMode="auto">
              <a:xfrm>
                <a:off x="3557" y="1885"/>
                <a:ext cx="13" cy="14"/>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31" name="Freeform 338"/>
              <p:cNvSpPr>
                <a:spLocks/>
              </p:cNvSpPr>
              <p:nvPr/>
            </p:nvSpPr>
            <p:spPr bwMode="auto">
              <a:xfrm>
                <a:off x="3557" y="1899"/>
                <a:ext cx="13" cy="7"/>
              </a:xfrm>
              <a:custGeom>
                <a:avLst/>
                <a:gdLst>
                  <a:gd name="T0" fmla="*/ 0 w 13"/>
                  <a:gd name="T1" fmla="*/ 0 h 7"/>
                  <a:gd name="T2" fmla="*/ 0 w 13"/>
                  <a:gd name="T3" fmla="*/ 4 h 7"/>
                  <a:gd name="T4" fmla="*/ 1 w 13"/>
                  <a:gd name="T5" fmla="*/ 5 h 7"/>
                  <a:gd name="T6" fmla="*/ 3 w 13"/>
                  <a:gd name="T7" fmla="*/ 7 h 7"/>
                  <a:gd name="T8" fmla="*/ 6 w 13"/>
                  <a:gd name="T9" fmla="*/ 7 h 7"/>
                  <a:gd name="T10" fmla="*/ 8 w 13"/>
                  <a:gd name="T11" fmla="*/ 7 h 7"/>
                  <a:gd name="T12" fmla="*/ 11 w 13"/>
                  <a:gd name="T13" fmla="*/ 5 h 7"/>
                  <a:gd name="T14" fmla="*/ 13 w 13"/>
                  <a:gd name="T15" fmla="*/ 4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4"/>
                    </a:lnTo>
                    <a:lnTo>
                      <a:pt x="1" y="5"/>
                    </a:lnTo>
                    <a:lnTo>
                      <a:pt x="3" y="7"/>
                    </a:lnTo>
                    <a:lnTo>
                      <a:pt x="6" y="7"/>
                    </a:lnTo>
                    <a:lnTo>
                      <a:pt x="8" y="7"/>
                    </a:lnTo>
                    <a:lnTo>
                      <a:pt x="11" y="5"/>
                    </a:lnTo>
                    <a:lnTo>
                      <a:pt x="13" y="4"/>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32" name="Freeform 339"/>
              <p:cNvSpPr>
                <a:spLocks/>
              </p:cNvSpPr>
              <p:nvPr/>
            </p:nvSpPr>
            <p:spPr bwMode="auto">
              <a:xfrm>
                <a:off x="3557" y="1960"/>
                <a:ext cx="13" cy="6"/>
              </a:xfrm>
              <a:custGeom>
                <a:avLst/>
                <a:gdLst>
                  <a:gd name="T0" fmla="*/ 13 w 13"/>
                  <a:gd name="T1" fmla="*/ 6 h 6"/>
                  <a:gd name="T2" fmla="*/ 13 w 13"/>
                  <a:gd name="T3" fmla="*/ 4 h 6"/>
                  <a:gd name="T4" fmla="*/ 11 w 13"/>
                  <a:gd name="T5" fmla="*/ 1 h 6"/>
                  <a:gd name="T6" fmla="*/ 8 w 13"/>
                  <a:gd name="T7" fmla="*/ 0 h 6"/>
                  <a:gd name="T8" fmla="*/ 6 w 13"/>
                  <a:gd name="T9" fmla="*/ 0 h 6"/>
                  <a:gd name="T10" fmla="*/ 3 w 13"/>
                  <a:gd name="T11" fmla="*/ 0 h 6"/>
                  <a:gd name="T12" fmla="*/ 1 w 13"/>
                  <a:gd name="T13" fmla="*/ 1 h 6"/>
                  <a:gd name="T14" fmla="*/ 0 w 13"/>
                  <a:gd name="T15" fmla="*/ 4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4"/>
                    </a:lnTo>
                    <a:lnTo>
                      <a:pt x="11" y="1"/>
                    </a:lnTo>
                    <a:lnTo>
                      <a:pt x="8" y="0"/>
                    </a:lnTo>
                    <a:lnTo>
                      <a:pt x="6" y="0"/>
                    </a:lnTo>
                    <a:lnTo>
                      <a:pt x="3" y="0"/>
                    </a:lnTo>
                    <a:lnTo>
                      <a:pt x="1" y="1"/>
                    </a:lnTo>
                    <a:lnTo>
                      <a:pt x="0" y="4"/>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33" name="Rectangle 340"/>
              <p:cNvSpPr>
                <a:spLocks noChangeArrowheads="1"/>
              </p:cNvSpPr>
              <p:nvPr/>
            </p:nvSpPr>
            <p:spPr bwMode="auto">
              <a:xfrm>
                <a:off x="3557" y="1966"/>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34" name="Freeform 341"/>
              <p:cNvSpPr>
                <a:spLocks/>
              </p:cNvSpPr>
              <p:nvPr/>
            </p:nvSpPr>
            <p:spPr bwMode="auto">
              <a:xfrm>
                <a:off x="3557" y="1981"/>
                <a:ext cx="13" cy="6"/>
              </a:xfrm>
              <a:custGeom>
                <a:avLst/>
                <a:gdLst>
                  <a:gd name="T0" fmla="*/ 0 w 13"/>
                  <a:gd name="T1" fmla="*/ 0 h 6"/>
                  <a:gd name="T2" fmla="*/ 0 w 13"/>
                  <a:gd name="T3" fmla="*/ 3 h 6"/>
                  <a:gd name="T4" fmla="*/ 1 w 13"/>
                  <a:gd name="T5" fmla="*/ 4 h 6"/>
                  <a:gd name="T6" fmla="*/ 3 w 13"/>
                  <a:gd name="T7" fmla="*/ 6 h 6"/>
                  <a:gd name="T8" fmla="*/ 6 w 13"/>
                  <a:gd name="T9" fmla="*/ 6 h 6"/>
                  <a:gd name="T10" fmla="*/ 8 w 13"/>
                  <a:gd name="T11" fmla="*/ 6 h 6"/>
                  <a:gd name="T12" fmla="*/ 11 w 13"/>
                  <a:gd name="T13" fmla="*/ 4 h 6"/>
                  <a:gd name="T14" fmla="*/ 13 w 13"/>
                  <a:gd name="T15" fmla="*/ 3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3"/>
                    </a:lnTo>
                    <a:lnTo>
                      <a:pt x="1" y="4"/>
                    </a:lnTo>
                    <a:lnTo>
                      <a:pt x="3" y="6"/>
                    </a:lnTo>
                    <a:lnTo>
                      <a:pt x="6" y="6"/>
                    </a:lnTo>
                    <a:lnTo>
                      <a:pt x="8" y="6"/>
                    </a:lnTo>
                    <a:lnTo>
                      <a:pt x="11" y="4"/>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35" name="Freeform 342"/>
              <p:cNvSpPr>
                <a:spLocks/>
              </p:cNvSpPr>
              <p:nvPr/>
            </p:nvSpPr>
            <p:spPr bwMode="auto">
              <a:xfrm>
                <a:off x="3557" y="2041"/>
                <a:ext cx="13" cy="6"/>
              </a:xfrm>
              <a:custGeom>
                <a:avLst/>
                <a:gdLst>
                  <a:gd name="T0" fmla="*/ 13 w 13"/>
                  <a:gd name="T1" fmla="*/ 6 h 6"/>
                  <a:gd name="T2" fmla="*/ 13 w 13"/>
                  <a:gd name="T3" fmla="*/ 5 h 6"/>
                  <a:gd name="T4" fmla="*/ 11 w 13"/>
                  <a:gd name="T5" fmla="*/ 1 h 6"/>
                  <a:gd name="T6" fmla="*/ 8 w 13"/>
                  <a:gd name="T7" fmla="*/ 1 h 6"/>
                  <a:gd name="T8" fmla="*/ 6 w 13"/>
                  <a:gd name="T9" fmla="*/ 0 h 6"/>
                  <a:gd name="T10" fmla="*/ 3 w 13"/>
                  <a:gd name="T11" fmla="*/ 1 h 6"/>
                  <a:gd name="T12" fmla="*/ 1 w 13"/>
                  <a:gd name="T13" fmla="*/ 1 h 6"/>
                  <a:gd name="T14" fmla="*/ 0 w 13"/>
                  <a:gd name="T15" fmla="*/ 5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5"/>
                    </a:lnTo>
                    <a:lnTo>
                      <a:pt x="11" y="1"/>
                    </a:lnTo>
                    <a:lnTo>
                      <a:pt x="8" y="1"/>
                    </a:lnTo>
                    <a:lnTo>
                      <a:pt x="6" y="0"/>
                    </a:lnTo>
                    <a:lnTo>
                      <a:pt x="3" y="1"/>
                    </a:lnTo>
                    <a:lnTo>
                      <a:pt x="1" y="1"/>
                    </a:lnTo>
                    <a:lnTo>
                      <a:pt x="0" y="5"/>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36" name="Rectangle 343"/>
              <p:cNvSpPr>
                <a:spLocks noChangeArrowheads="1"/>
              </p:cNvSpPr>
              <p:nvPr/>
            </p:nvSpPr>
            <p:spPr bwMode="auto">
              <a:xfrm>
                <a:off x="3557" y="2047"/>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37" name="Freeform 344"/>
              <p:cNvSpPr>
                <a:spLocks/>
              </p:cNvSpPr>
              <p:nvPr/>
            </p:nvSpPr>
            <p:spPr bwMode="auto">
              <a:xfrm>
                <a:off x="3557" y="2062"/>
                <a:ext cx="13" cy="6"/>
              </a:xfrm>
              <a:custGeom>
                <a:avLst/>
                <a:gdLst>
                  <a:gd name="T0" fmla="*/ 0 w 13"/>
                  <a:gd name="T1" fmla="*/ 0 h 6"/>
                  <a:gd name="T2" fmla="*/ 0 w 13"/>
                  <a:gd name="T3" fmla="*/ 3 h 6"/>
                  <a:gd name="T4" fmla="*/ 1 w 13"/>
                  <a:gd name="T5" fmla="*/ 5 h 6"/>
                  <a:gd name="T6" fmla="*/ 3 w 13"/>
                  <a:gd name="T7" fmla="*/ 6 h 6"/>
                  <a:gd name="T8" fmla="*/ 6 w 13"/>
                  <a:gd name="T9" fmla="*/ 6 h 6"/>
                  <a:gd name="T10" fmla="*/ 8 w 13"/>
                  <a:gd name="T11" fmla="*/ 6 h 6"/>
                  <a:gd name="T12" fmla="*/ 11 w 13"/>
                  <a:gd name="T13" fmla="*/ 5 h 6"/>
                  <a:gd name="T14" fmla="*/ 13 w 13"/>
                  <a:gd name="T15" fmla="*/ 3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3"/>
                    </a:lnTo>
                    <a:lnTo>
                      <a:pt x="1" y="5"/>
                    </a:lnTo>
                    <a:lnTo>
                      <a:pt x="3" y="6"/>
                    </a:lnTo>
                    <a:lnTo>
                      <a:pt x="6" y="6"/>
                    </a:lnTo>
                    <a:lnTo>
                      <a:pt x="8" y="6"/>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38" name="Freeform 345"/>
              <p:cNvSpPr>
                <a:spLocks/>
              </p:cNvSpPr>
              <p:nvPr/>
            </p:nvSpPr>
            <p:spPr bwMode="auto">
              <a:xfrm>
                <a:off x="3557" y="2122"/>
                <a:ext cx="13" cy="6"/>
              </a:xfrm>
              <a:custGeom>
                <a:avLst/>
                <a:gdLst>
                  <a:gd name="T0" fmla="*/ 13 w 13"/>
                  <a:gd name="T1" fmla="*/ 6 h 6"/>
                  <a:gd name="T2" fmla="*/ 13 w 13"/>
                  <a:gd name="T3" fmla="*/ 5 h 6"/>
                  <a:gd name="T4" fmla="*/ 11 w 13"/>
                  <a:gd name="T5" fmla="*/ 2 h 6"/>
                  <a:gd name="T6" fmla="*/ 8 w 13"/>
                  <a:gd name="T7" fmla="*/ 2 h 6"/>
                  <a:gd name="T8" fmla="*/ 6 w 13"/>
                  <a:gd name="T9" fmla="*/ 0 h 6"/>
                  <a:gd name="T10" fmla="*/ 3 w 13"/>
                  <a:gd name="T11" fmla="*/ 2 h 6"/>
                  <a:gd name="T12" fmla="*/ 1 w 13"/>
                  <a:gd name="T13" fmla="*/ 2 h 6"/>
                  <a:gd name="T14" fmla="*/ 0 w 13"/>
                  <a:gd name="T15" fmla="*/ 5 h 6"/>
                  <a:gd name="T16" fmla="*/ 0 w 13"/>
                  <a:gd name="T17" fmla="*/ 6 h 6"/>
                  <a:gd name="T18" fmla="*/ 13 w 1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13" y="6"/>
                    </a:moveTo>
                    <a:lnTo>
                      <a:pt x="13" y="5"/>
                    </a:lnTo>
                    <a:lnTo>
                      <a:pt x="11" y="2"/>
                    </a:lnTo>
                    <a:lnTo>
                      <a:pt x="8" y="2"/>
                    </a:lnTo>
                    <a:lnTo>
                      <a:pt x="6" y="0"/>
                    </a:lnTo>
                    <a:lnTo>
                      <a:pt x="3" y="2"/>
                    </a:lnTo>
                    <a:lnTo>
                      <a:pt x="1" y="2"/>
                    </a:lnTo>
                    <a:lnTo>
                      <a:pt x="0" y="5"/>
                    </a:lnTo>
                    <a:lnTo>
                      <a:pt x="0" y="6"/>
                    </a:lnTo>
                    <a:lnTo>
                      <a:pt x="13" y="6"/>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39" name="Rectangle 346"/>
              <p:cNvSpPr>
                <a:spLocks noChangeArrowheads="1"/>
              </p:cNvSpPr>
              <p:nvPr/>
            </p:nvSpPr>
            <p:spPr bwMode="auto">
              <a:xfrm>
                <a:off x="3557" y="2128"/>
                <a:ext cx="13"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40" name="Freeform 347"/>
              <p:cNvSpPr>
                <a:spLocks/>
              </p:cNvSpPr>
              <p:nvPr/>
            </p:nvSpPr>
            <p:spPr bwMode="auto">
              <a:xfrm>
                <a:off x="3557" y="2143"/>
                <a:ext cx="13" cy="7"/>
              </a:xfrm>
              <a:custGeom>
                <a:avLst/>
                <a:gdLst>
                  <a:gd name="T0" fmla="*/ 0 w 13"/>
                  <a:gd name="T1" fmla="*/ 0 h 7"/>
                  <a:gd name="T2" fmla="*/ 0 w 13"/>
                  <a:gd name="T3" fmla="*/ 3 h 7"/>
                  <a:gd name="T4" fmla="*/ 1 w 13"/>
                  <a:gd name="T5" fmla="*/ 5 h 7"/>
                  <a:gd name="T6" fmla="*/ 3 w 13"/>
                  <a:gd name="T7" fmla="*/ 7 h 7"/>
                  <a:gd name="T8" fmla="*/ 6 w 13"/>
                  <a:gd name="T9" fmla="*/ 7 h 7"/>
                  <a:gd name="T10" fmla="*/ 8 w 13"/>
                  <a:gd name="T11" fmla="*/ 7 h 7"/>
                  <a:gd name="T12" fmla="*/ 11 w 13"/>
                  <a:gd name="T13" fmla="*/ 5 h 7"/>
                  <a:gd name="T14" fmla="*/ 13 w 13"/>
                  <a:gd name="T15" fmla="*/ 3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3"/>
                    </a:lnTo>
                    <a:lnTo>
                      <a:pt x="1" y="5"/>
                    </a:lnTo>
                    <a:lnTo>
                      <a:pt x="3" y="7"/>
                    </a:lnTo>
                    <a:lnTo>
                      <a:pt x="6" y="7"/>
                    </a:lnTo>
                    <a:lnTo>
                      <a:pt x="8" y="7"/>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41" name="Freeform 348"/>
              <p:cNvSpPr>
                <a:spLocks/>
              </p:cNvSpPr>
              <p:nvPr/>
            </p:nvSpPr>
            <p:spPr bwMode="auto">
              <a:xfrm>
                <a:off x="3557" y="2203"/>
                <a:ext cx="13" cy="7"/>
              </a:xfrm>
              <a:custGeom>
                <a:avLst/>
                <a:gdLst>
                  <a:gd name="T0" fmla="*/ 13 w 13"/>
                  <a:gd name="T1" fmla="*/ 7 h 7"/>
                  <a:gd name="T2" fmla="*/ 13 w 13"/>
                  <a:gd name="T3" fmla="*/ 5 h 7"/>
                  <a:gd name="T4" fmla="*/ 11 w 13"/>
                  <a:gd name="T5" fmla="*/ 2 h 7"/>
                  <a:gd name="T6" fmla="*/ 8 w 13"/>
                  <a:gd name="T7" fmla="*/ 2 h 7"/>
                  <a:gd name="T8" fmla="*/ 6 w 13"/>
                  <a:gd name="T9" fmla="*/ 0 h 7"/>
                  <a:gd name="T10" fmla="*/ 3 w 13"/>
                  <a:gd name="T11" fmla="*/ 2 h 7"/>
                  <a:gd name="T12" fmla="*/ 1 w 13"/>
                  <a:gd name="T13" fmla="*/ 2 h 7"/>
                  <a:gd name="T14" fmla="*/ 0 w 13"/>
                  <a:gd name="T15" fmla="*/ 5 h 7"/>
                  <a:gd name="T16" fmla="*/ 0 w 13"/>
                  <a:gd name="T17" fmla="*/ 7 h 7"/>
                  <a:gd name="T18" fmla="*/ 13 w 1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7"/>
                    </a:moveTo>
                    <a:lnTo>
                      <a:pt x="13" y="5"/>
                    </a:lnTo>
                    <a:lnTo>
                      <a:pt x="11" y="2"/>
                    </a:lnTo>
                    <a:lnTo>
                      <a:pt x="8" y="2"/>
                    </a:lnTo>
                    <a:lnTo>
                      <a:pt x="6" y="0"/>
                    </a:lnTo>
                    <a:lnTo>
                      <a:pt x="3" y="2"/>
                    </a:lnTo>
                    <a:lnTo>
                      <a:pt x="1" y="2"/>
                    </a:lnTo>
                    <a:lnTo>
                      <a:pt x="0" y="5"/>
                    </a:lnTo>
                    <a:lnTo>
                      <a:pt x="0" y="7"/>
                    </a:lnTo>
                    <a:lnTo>
                      <a:pt x="13" y="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42" name="Rectangle 349"/>
              <p:cNvSpPr>
                <a:spLocks noChangeArrowheads="1"/>
              </p:cNvSpPr>
              <p:nvPr/>
            </p:nvSpPr>
            <p:spPr bwMode="auto">
              <a:xfrm>
                <a:off x="3557" y="2210"/>
                <a:ext cx="13" cy="14"/>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43" name="Freeform 350"/>
              <p:cNvSpPr>
                <a:spLocks/>
              </p:cNvSpPr>
              <p:nvPr/>
            </p:nvSpPr>
            <p:spPr bwMode="auto">
              <a:xfrm>
                <a:off x="3557" y="2224"/>
                <a:ext cx="13" cy="7"/>
              </a:xfrm>
              <a:custGeom>
                <a:avLst/>
                <a:gdLst>
                  <a:gd name="T0" fmla="*/ 0 w 13"/>
                  <a:gd name="T1" fmla="*/ 0 h 7"/>
                  <a:gd name="T2" fmla="*/ 0 w 13"/>
                  <a:gd name="T3" fmla="*/ 4 h 7"/>
                  <a:gd name="T4" fmla="*/ 1 w 13"/>
                  <a:gd name="T5" fmla="*/ 5 h 7"/>
                  <a:gd name="T6" fmla="*/ 3 w 13"/>
                  <a:gd name="T7" fmla="*/ 7 h 7"/>
                  <a:gd name="T8" fmla="*/ 6 w 13"/>
                  <a:gd name="T9" fmla="*/ 7 h 7"/>
                  <a:gd name="T10" fmla="*/ 8 w 13"/>
                  <a:gd name="T11" fmla="*/ 7 h 7"/>
                  <a:gd name="T12" fmla="*/ 11 w 13"/>
                  <a:gd name="T13" fmla="*/ 5 h 7"/>
                  <a:gd name="T14" fmla="*/ 13 w 13"/>
                  <a:gd name="T15" fmla="*/ 4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4"/>
                    </a:lnTo>
                    <a:lnTo>
                      <a:pt x="1" y="5"/>
                    </a:lnTo>
                    <a:lnTo>
                      <a:pt x="3" y="7"/>
                    </a:lnTo>
                    <a:lnTo>
                      <a:pt x="6" y="7"/>
                    </a:lnTo>
                    <a:lnTo>
                      <a:pt x="8" y="7"/>
                    </a:lnTo>
                    <a:lnTo>
                      <a:pt x="11" y="5"/>
                    </a:lnTo>
                    <a:lnTo>
                      <a:pt x="13" y="4"/>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44" name="Freeform 351"/>
              <p:cNvSpPr>
                <a:spLocks/>
              </p:cNvSpPr>
              <p:nvPr/>
            </p:nvSpPr>
            <p:spPr bwMode="auto">
              <a:xfrm>
                <a:off x="3557" y="2284"/>
                <a:ext cx="13" cy="8"/>
              </a:xfrm>
              <a:custGeom>
                <a:avLst/>
                <a:gdLst>
                  <a:gd name="T0" fmla="*/ 13 w 13"/>
                  <a:gd name="T1" fmla="*/ 8 h 8"/>
                  <a:gd name="T2" fmla="*/ 13 w 13"/>
                  <a:gd name="T3" fmla="*/ 5 h 8"/>
                  <a:gd name="T4" fmla="*/ 11 w 13"/>
                  <a:gd name="T5" fmla="*/ 2 h 8"/>
                  <a:gd name="T6" fmla="*/ 8 w 13"/>
                  <a:gd name="T7" fmla="*/ 2 h 8"/>
                  <a:gd name="T8" fmla="*/ 6 w 13"/>
                  <a:gd name="T9" fmla="*/ 0 h 8"/>
                  <a:gd name="T10" fmla="*/ 3 w 13"/>
                  <a:gd name="T11" fmla="*/ 2 h 8"/>
                  <a:gd name="T12" fmla="*/ 1 w 13"/>
                  <a:gd name="T13" fmla="*/ 2 h 8"/>
                  <a:gd name="T14" fmla="*/ 0 w 13"/>
                  <a:gd name="T15" fmla="*/ 5 h 8"/>
                  <a:gd name="T16" fmla="*/ 0 w 13"/>
                  <a:gd name="T17" fmla="*/ 8 h 8"/>
                  <a:gd name="T18" fmla="*/ 13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8"/>
                    </a:moveTo>
                    <a:lnTo>
                      <a:pt x="13" y="5"/>
                    </a:lnTo>
                    <a:lnTo>
                      <a:pt x="11" y="2"/>
                    </a:lnTo>
                    <a:lnTo>
                      <a:pt x="8" y="2"/>
                    </a:lnTo>
                    <a:lnTo>
                      <a:pt x="6" y="0"/>
                    </a:lnTo>
                    <a:lnTo>
                      <a:pt x="3" y="2"/>
                    </a:lnTo>
                    <a:lnTo>
                      <a:pt x="1" y="2"/>
                    </a:lnTo>
                    <a:lnTo>
                      <a:pt x="0" y="5"/>
                    </a:lnTo>
                    <a:lnTo>
                      <a:pt x="0" y="8"/>
                    </a:lnTo>
                    <a:lnTo>
                      <a:pt x="13" y="8"/>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45" name="Rectangle 352"/>
              <p:cNvSpPr>
                <a:spLocks noChangeArrowheads="1"/>
              </p:cNvSpPr>
              <p:nvPr/>
            </p:nvSpPr>
            <p:spPr bwMode="auto">
              <a:xfrm>
                <a:off x="3557" y="2292"/>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46" name="Freeform 353"/>
              <p:cNvSpPr>
                <a:spLocks/>
              </p:cNvSpPr>
              <p:nvPr/>
            </p:nvSpPr>
            <p:spPr bwMode="auto">
              <a:xfrm>
                <a:off x="3557" y="2305"/>
                <a:ext cx="13" cy="7"/>
              </a:xfrm>
              <a:custGeom>
                <a:avLst/>
                <a:gdLst>
                  <a:gd name="T0" fmla="*/ 0 w 13"/>
                  <a:gd name="T1" fmla="*/ 0 h 7"/>
                  <a:gd name="T2" fmla="*/ 0 w 13"/>
                  <a:gd name="T3" fmla="*/ 4 h 7"/>
                  <a:gd name="T4" fmla="*/ 1 w 13"/>
                  <a:gd name="T5" fmla="*/ 5 h 7"/>
                  <a:gd name="T6" fmla="*/ 3 w 13"/>
                  <a:gd name="T7" fmla="*/ 7 h 7"/>
                  <a:gd name="T8" fmla="*/ 6 w 13"/>
                  <a:gd name="T9" fmla="*/ 7 h 7"/>
                  <a:gd name="T10" fmla="*/ 8 w 13"/>
                  <a:gd name="T11" fmla="*/ 7 h 7"/>
                  <a:gd name="T12" fmla="*/ 11 w 13"/>
                  <a:gd name="T13" fmla="*/ 5 h 7"/>
                  <a:gd name="T14" fmla="*/ 13 w 13"/>
                  <a:gd name="T15" fmla="*/ 4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4"/>
                    </a:lnTo>
                    <a:lnTo>
                      <a:pt x="1" y="5"/>
                    </a:lnTo>
                    <a:lnTo>
                      <a:pt x="3" y="7"/>
                    </a:lnTo>
                    <a:lnTo>
                      <a:pt x="6" y="7"/>
                    </a:lnTo>
                    <a:lnTo>
                      <a:pt x="8" y="7"/>
                    </a:lnTo>
                    <a:lnTo>
                      <a:pt x="11" y="5"/>
                    </a:lnTo>
                    <a:lnTo>
                      <a:pt x="13" y="4"/>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47" name="Freeform 354"/>
              <p:cNvSpPr>
                <a:spLocks/>
              </p:cNvSpPr>
              <p:nvPr/>
            </p:nvSpPr>
            <p:spPr bwMode="auto">
              <a:xfrm>
                <a:off x="3557" y="2366"/>
                <a:ext cx="13" cy="8"/>
              </a:xfrm>
              <a:custGeom>
                <a:avLst/>
                <a:gdLst>
                  <a:gd name="T0" fmla="*/ 13 w 13"/>
                  <a:gd name="T1" fmla="*/ 8 h 8"/>
                  <a:gd name="T2" fmla="*/ 13 w 13"/>
                  <a:gd name="T3" fmla="*/ 4 h 8"/>
                  <a:gd name="T4" fmla="*/ 11 w 13"/>
                  <a:gd name="T5" fmla="*/ 1 h 8"/>
                  <a:gd name="T6" fmla="*/ 8 w 13"/>
                  <a:gd name="T7" fmla="*/ 1 h 8"/>
                  <a:gd name="T8" fmla="*/ 6 w 13"/>
                  <a:gd name="T9" fmla="*/ 0 h 8"/>
                  <a:gd name="T10" fmla="*/ 3 w 13"/>
                  <a:gd name="T11" fmla="*/ 1 h 8"/>
                  <a:gd name="T12" fmla="*/ 1 w 13"/>
                  <a:gd name="T13" fmla="*/ 1 h 8"/>
                  <a:gd name="T14" fmla="*/ 0 w 13"/>
                  <a:gd name="T15" fmla="*/ 4 h 8"/>
                  <a:gd name="T16" fmla="*/ 0 w 13"/>
                  <a:gd name="T17" fmla="*/ 8 h 8"/>
                  <a:gd name="T18" fmla="*/ 13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8"/>
                    </a:moveTo>
                    <a:lnTo>
                      <a:pt x="13" y="4"/>
                    </a:lnTo>
                    <a:lnTo>
                      <a:pt x="11" y="1"/>
                    </a:lnTo>
                    <a:lnTo>
                      <a:pt x="8" y="1"/>
                    </a:lnTo>
                    <a:lnTo>
                      <a:pt x="6" y="0"/>
                    </a:lnTo>
                    <a:lnTo>
                      <a:pt x="3" y="1"/>
                    </a:lnTo>
                    <a:lnTo>
                      <a:pt x="1" y="1"/>
                    </a:lnTo>
                    <a:lnTo>
                      <a:pt x="0" y="4"/>
                    </a:lnTo>
                    <a:lnTo>
                      <a:pt x="0" y="8"/>
                    </a:lnTo>
                    <a:lnTo>
                      <a:pt x="13" y="8"/>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48" name="Rectangle 355"/>
              <p:cNvSpPr>
                <a:spLocks noChangeArrowheads="1"/>
              </p:cNvSpPr>
              <p:nvPr/>
            </p:nvSpPr>
            <p:spPr bwMode="auto">
              <a:xfrm>
                <a:off x="3557" y="2374"/>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49" name="Freeform 356"/>
              <p:cNvSpPr>
                <a:spLocks/>
              </p:cNvSpPr>
              <p:nvPr/>
            </p:nvSpPr>
            <p:spPr bwMode="auto">
              <a:xfrm>
                <a:off x="3557" y="2387"/>
                <a:ext cx="13" cy="6"/>
              </a:xfrm>
              <a:custGeom>
                <a:avLst/>
                <a:gdLst>
                  <a:gd name="T0" fmla="*/ 0 w 13"/>
                  <a:gd name="T1" fmla="*/ 0 h 6"/>
                  <a:gd name="T2" fmla="*/ 0 w 13"/>
                  <a:gd name="T3" fmla="*/ 3 h 6"/>
                  <a:gd name="T4" fmla="*/ 1 w 13"/>
                  <a:gd name="T5" fmla="*/ 5 h 6"/>
                  <a:gd name="T6" fmla="*/ 3 w 13"/>
                  <a:gd name="T7" fmla="*/ 6 h 6"/>
                  <a:gd name="T8" fmla="*/ 6 w 13"/>
                  <a:gd name="T9" fmla="*/ 6 h 6"/>
                  <a:gd name="T10" fmla="*/ 8 w 13"/>
                  <a:gd name="T11" fmla="*/ 6 h 6"/>
                  <a:gd name="T12" fmla="*/ 11 w 13"/>
                  <a:gd name="T13" fmla="*/ 5 h 6"/>
                  <a:gd name="T14" fmla="*/ 13 w 13"/>
                  <a:gd name="T15" fmla="*/ 3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3"/>
                    </a:lnTo>
                    <a:lnTo>
                      <a:pt x="1" y="5"/>
                    </a:lnTo>
                    <a:lnTo>
                      <a:pt x="3" y="6"/>
                    </a:lnTo>
                    <a:lnTo>
                      <a:pt x="6" y="6"/>
                    </a:lnTo>
                    <a:lnTo>
                      <a:pt x="8" y="6"/>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50" name="Freeform 357"/>
              <p:cNvSpPr>
                <a:spLocks/>
              </p:cNvSpPr>
              <p:nvPr/>
            </p:nvSpPr>
            <p:spPr bwMode="auto">
              <a:xfrm>
                <a:off x="3557" y="2447"/>
                <a:ext cx="13" cy="8"/>
              </a:xfrm>
              <a:custGeom>
                <a:avLst/>
                <a:gdLst>
                  <a:gd name="T0" fmla="*/ 13 w 13"/>
                  <a:gd name="T1" fmla="*/ 8 h 8"/>
                  <a:gd name="T2" fmla="*/ 13 w 13"/>
                  <a:gd name="T3" fmla="*/ 5 h 8"/>
                  <a:gd name="T4" fmla="*/ 11 w 13"/>
                  <a:gd name="T5" fmla="*/ 1 h 8"/>
                  <a:gd name="T6" fmla="*/ 8 w 13"/>
                  <a:gd name="T7" fmla="*/ 1 h 8"/>
                  <a:gd name="T8" fmla="*/ 6 w 13"/>
                  <a:gd name="T9" fmla="*/ 0 h 8"/>
                  <a:gd name="T10" fmla="*/ 3 w 13"/>
                  <a:gd name="T11" fmla="*/ 1 h 8"/>
                  <a:gd name="T12" fmla="*/ 1 w 13"/>
                  <a:gd name="T13" fmla="*/ 1 h 8"/>
                  <a:gd name="T14" fmla="*/ 0 w 13"/>
                  <a:gd name="T15" fmla="*/ 5 h 8"/>
                  <a:gd name="T16" fmla="*/ 0 w 13"/>
                  <a:gd name="T17" fmla="*/ 8 h 8"/>
                  <a:gd name="T18" fmla="*/ 13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8"/>
                    </a:moveTo>
                    <a:lnTo>
                      <a:pt x="13" y="5"/>
                    </a:lnTo>
                    <a:lnTo>
                      <a:pt x="11" y="1"/>
                    </a:lnTo>
                    <a:lnTo>
                      <a:pt x="8" y="1"/>
                    </a:lnTo>
                    <a:lnTo>
                      <a:pt x="6" y="0"/>
                    </a:lnTo>
                    <a:lnTo>
                      <a:pt x="3" y="1"/>
                    </a:lnTo>
                    <a:lnTo>
                      <a:pt x="1" y="1"/>
                    </a:lnTo>
                    <a:lnTo>
                      <a:pt x="0" y="5"/>
                    </a:lnTo>
                    <a:lnTo>
                      <a:pt x="0" y="8"/>
                    </a:lnTo>
                    <a:lnTo>
                      <a:pt x="13" y="8"/>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51" name="Rectangle 358"/>
              <p:cNvSpPr>
                <a:spLocks noChangeArrowheads="1"/>
              </p:cNvSpPr>
              <p:nvPr/>
            </p:nvSpPr>
            <p:spPr bwMode="auto">
              <a:xfrm>
                <a:off x="3557" y="2455"/>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52" name="Freeform 359"/>
              <p:cNvSpPr>
                <a:spLocks/>
              </p:cNvSpPr>
              <p:nvPr/>
            </p:nvSpPr>
            <p:spPr bwMode="auto">
              <a:xfrm>
                <a:off x="3557" y="2468"/>
                <a:ext cx="13" cy="6"/>
              </a:xfrm>
              <a:custGeom>
                <a:avLst/>
                <a:gdLst>
                  <a:gd name="T0" fmla="*/ 0 w 13"/>
                  <a:gd name="T1" fmla="*/ 0 h 6"/>
                  <a:gd name="T2" fmla="*/ 0 w 13"/>
                  <a:gd name="T3" fmla="*/ 3 h 6"/>
                  <a:gd name="T4" fmla="*/ 1 w 13"/>
                  <a:gd name="T5" fmla="*/ 5 h 6"/>
                  <a:gd name="T6" fmla="*/ 3 w 13"/>
                  <a:gd name="T7" fmla="*/ 6 h 6"/>
                  <a:gd name="T8" fmla="*/ 6 w 13"/>
                  <a:gd name="T9" fmla="*/ 6 h 6"/>
                  <a:gd name="T10" fmla="*/ 8 w 13"/>
                  <a:gd name="T11" fmla="*/ 6 h 6"/>
                  <a:gd name="T12" fmla="*/ 11 w 13"/>
                  <a:gd name="T13" fmla="*/ 5 h 6"/>
                  <a:gd name="T14" fmla="*/ 13 w 13"/>
                  <a:gd name="T15" fmla="*/ 3 h 6"/>
                  <a:gd name="T16" fmla="*/ 13 w 13"/>
                  <a:gd name="T17" fmla="*/ 0 h 6"/>
                  <a:gd name="T18" fmla="*/ 0 w 1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0" y="0"/>
                    </a:moveTo>
                    <a:lnTo>
                      <a:pt x="0" y="3"/>
                    </a:lnTo>
                    <a:lnTo>
                      <a:pt x="1" y="5"/>
                    </a:lnTo>
                    <a:lnTo>
                      <a:pt x="3" y="6"/>
                    </a:lnTo>
                    <a:lnTo>
                      <a:pt x="6" y="6"/>
                    </a:lnTo>
                    <a:lnTo>
                      <a:pt x="8" y="6"/>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53" name="Freeform 360"/>
              <p:cNvSpPr>
                <a:spLocks/>
              </p:cNvSpPr>
              <p:nvPr/>
            </p:nvSpPr>
            <p:spPr bwMode="auto">
              <a:xfrm>
                <a:off x="3557" y="2528"/>
                <a:ext cx="13" cy="8"/>
              </a:xfrm>
              <a:custGeom>
                <a:avLst/>
                <a:gdLst>
                  <a:gd name="T0" fmla="*/ 13 w 13"/>
                  <a:gd name="T1" fmla="*/ 8 h 8"/>
                  <a:gd name="T2" fmla="*/ 13 w 13"/>
                  <a:gd name="T3" fmla="*/ 5 h 8"/>
                  <a:gd name="T4" fmla="*/ 11 w 13"/>
                  <a:gd name="T5" fmla="*/ 2 h 8"/>
                  <a:gd name="T6" fmla="*/ 8 w 13"/>
                  <a:gd name="T7" fmla="*/ 2 h 8"/>
                  <a:gd name="T8" fmla="*/ 6 w 13"/>
                  <a:gd name="T9" fmla="*/ 0 h 8"/>
                  <a:gd name="T10" fmla="*/ 3 w 13"/>
                  <a:gd name="T11" fmla="*/ 2 h 8"/>
                  <a:gd name="T12" fmla="*/ 1 w 13"/>
                  <a:gd name="T13" fmla="*/ 2 h 8"/>
                  <a:gd name="T14" fmla="*/ 0 w 13"/>
                  <a:gd name="T15" fmla="*/ 5 h 8"/>
                  <a:gd name="T16" fmla="*/ 0 w 13"/>
                  <a:gd name="T17" fmla="*/ 8 h 8"/>
                  <a:gd name="T18" fmla="*/ 13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8"/>
                    </a:moveTo>
                    <a:lnTo>
                      <a:pt x="13" y="5"/>
                    </a:lnTo>
                    <a:lnTo>
                      <a:pt x="11" y="2"/>
                    </a:lnTo>
                    <a:lnTo>
                      <a:pt x="8" y="2"/>
                    </a:lnTo>
                    <a:lnTo>
                      <a:pt x="6" y="0"/>
                    </a:lnTo>
                    <a:lnTo>
                      <a:pt x="3" y="2"/>
                    </a:lnTo>
                    <a:lnTo>
                      <a:pt x="1" y="2"/>
                    </a:lnTo>
                    <a:lnTo>
                      <a:pt x="0" y="5"/>
                    </a:lnTo>
                    <a:lnTo>
                      <a:pt x="0" y="8"/>
                    </a:lnTo>
                    <a:lnTo>
                      <a:pt x="13" y="8"/>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54" name="Rectangle 361"/>
              <p:cNvSpPr>
                <a:spLocks noChangeArrowheads="1"/>
              </p:cNvSpPr>
              <p:nvPr/>
            </p:nvSpPr>
            <p:spPr bwMode="auto">
              <a:xfrm>
                <a:off x="3557" y="2536"/>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55" name="Freeform 362"/>
              <p:cNvSpPr>
                <a:spLocks/>
              </p:cNvSpPr>
              <p:nvPr/>
            </p:nvSpPr>
            <p:spPr bwMode="auto">
              <a:xfrm>
                <a:off x="3557" y="2549"/>
                <a:ext cx="13" cy="7"/>
              </a:xfrm>
              <a:custGeom>
                <a:avLst/>
                <a:gdLst>
                  <a:gd name="T0" fmla="*/ 0 w 13"/>
                  <a:gd name="T1" fmla="*/ 0 h 7"/>
                  <a:gd name="T2" fmla="*/ 0 w 13"/>
                  <a:gd name="T3" fmla="*/ 3 h 7"/>
                  <a:gd name="T4" fmla="*/ 1 w 13"/>
                  <a:gd name="T5" fmla="*/ 5 h 7"/>
                  <a:gd name="T6" fmla="*/ 3 w 13"/>
                  <a:gd name="T7" fmla="*/ 7 h 7"/>
                  <a:gd name="T8" fmla="*/ 6 w 13"/>
                  <a:gd name="T9" fmla="*/ 7 h 7"/>
                  <a:gd name="T10" fmla="*/ 8 w 13"/>
                  <a:gd name="T11" fmla="*/ 7 h 7"/>
                  <a:gd name="T12" fmla="*/ 11 w 13"/>
                  <a:gd name="T13" fmla="*/ 5 h 7"/>
                  <a:gd name="T14" fmla="*/ 13 w 13"/>
                  <a:gd name="T15" fmla="*/ 3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3"/>
                    </a:lnTo>
                    <a:lnTo>
                      <a:pt x="1" y="5"/>
                    </a:lnTo>
                    <a:lnTo>
                      <a:pt x="3" y="7"/>
                    </a:lnTo>
                    <a:lnTo>
                      <a:pt x="6" y="7"/>
                    </a:lnTo>
                    <a:lnTo>
                      <a:pt x="8" y="7"/>
                    </a:lnTo>
                    <a:lnTo>
                      <a:pt x="11"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56" name="Freeform 363"/>
              <p:cNvSpPr>
                <a:spLocks/>
              </p:cNvSpPr>
              <p:nvPr/>
            </p:nvSpPr>
            <p:spPr bwMode="auto">
              <a:xfrm>
                <a:off x="3557" y="2609"/>
                <a:ext cx="13" cy="8"/>
              </a:xfrm>
              <a:custGeom>
                <a:avLst/>
                <a:gdLst>
                  <a:gd name="T0" fmla="*/ 13 w 13"/>
                  <a:gd name="T1" fmla="*/ 8 h 8"/>
                  <a:gd name="T2" fmla="*/ 13 w 13"/>
                  <a:gd name="T3" fmla="*/ 5 h 8"/>
                  <a:gd name="T4" fmla="*/ 11 w 13"/>
                  <a:gd name="T5" fmla="*/ 3 h 8"/>
                  <a:gd name="T6" fmla="*/ 8 w 13"/>
                  <a:gd name="T7" fmla="*/ 2 h 8"/>
                  <a:gd name="T8" fmla="*/ 6 w 13"/>
                  <a:gd name="T9" fmla="*/ 0 h 8"/>
                  <a:gd name="T10" fmla="*/ 3 w 13"/>
                  <a:gd name="T11" fmla="*/ 2 h 8"/>
                  <a:gd name="T12" fmla="*/ 1 w 13"/>
                  <a:gd name="T13" fmla="*/ 3 h 8"/>
                  <a:gd name="T14" fmla="*/ 0 w 13"/>
                  <a:gd name="T15" fmla="*/ 5 h 8"/>
                  <a:gd name="T16" fmla="*/ 0 w 13"/>
                  <a:gd name="T17" fmla="*/ 8 h 8"/>
                  <a:gd name="T18" fmla="*/ 13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8"/>
                    </a:moveTo>
                    <a:lnTo>
                      <a:pt x="13" y="5"/>
                    </a:lnTo>
                    <a:lnTo>
                      <a:pt x="11" y="3"/>
                    </a:lnTo>
                    <a:lnTo>
                      <a:pt x="8" y="2"/>
                    </a:lnTo>
                    <a:lnTo>
                      <a:pt x="6" y="0"/>
                    </a:lnTo>
                    <a:lnTo>
                      <a:pt x="3" y="2"/>
                    </a:lnTo>
                    <a:lnTo>
                      <a:pt x="1" y="3"/>
                    </a:lnTo>
                    <a:lnTo>
                      <a:pt x="0" y="5"/>
                    </a:lnTo>
                    <a:lnTo>
                      <a:pt x="0" y="8"/>
                    </a:lnTo>
                    <a:lnTo>
                      <a:pt x="13" y="8"/>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57" name="Rectangle 364"/>
              <p:cNvSpPr>
                <a:spLocks noChangeArrowheads="1"/>
              </p:cNvSpPr>
              <p:nvPr/>
            </p:nvSpPr>
            <p:spPr bwMode="auto">
              <a:xfrm>
                <a:off x="3557" y="2617"/>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58" name="Freeform 365"/>
              <p:cNvSpPr>
                <a:spLocks/>
              </p:cNvSpPr>
              <p:nvPr/>
            </p:nvSpPr>
            <p:spPr bwMode="auto">
              <a:xfrm>
                <a:off x="3557" y="2630"/>
                <a:ext cx="13" cy="7"/>
              </a:xfrm>
              <a:custGeom>
                <a:avLst/>
                <a:gdLst>
                  <a:gd name="T0" fmla="*/ 0 w 13"/>
                  <a:gd name="T1" fmla="*/ 0 h 7"/>
                  <a:gd name="T2" fmla="*/ 0 w 13"/>
                  <a:gd name="T3" fmla="*/ 4 h 7"/>
                  <a:gd name="T4" fmla="*/ 1 w 13"/>
                  <a:gd name="T5" fmla="*/ 5 h 7"/>
                  <a:gd name="T6" fmla="*/ 3 w 13"/>
                  <a:gd name="T7" fmla="*/ 7 h 7"/>
                  <a:gd name="T8" fmla="*/ 6 w 13"/>
                  <a:gd name="T9" fmla="*/ 7 h 7"/>
                  <a:gd name="T10" fmla="*/ 8 w 13"/>
                  <a:gd name="T11" fmla="*/ 7 h 7"/>
                  <a:gd name="T12" fmla="*/ 11 w 13"/>
                  <a:gd name="T13" fmla="*/ 5 h 7"/>
                  <a:gd name="T14" fmla="*/ 13 w 13"/>
                  <a:gd name="T15" fmla="*/ 4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4"/>
                    </a:lnTo>
                    <a:lnTo>
                      <a:pt x="1" y="5"/>
                    </a:lnTo>
                    <a:lnTo>
                      <a:pt x="3" y="7"/>
                    </a:lnTo>
                    <a:lnTo>
                      <a:pt x="6" y="7"/>
                    </a:lnTo>
                    <a:lnTo>
                      <a:pt x="8" y="7"/>
                    </a:lnTo>
                    <a:lnTo>
                      <a:pt x="11" y="5"/>
                    </a:lnTo>
                    <a:lnTo>
                      <a:pt x="13" y="4"/>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59" name="Freeform 366"/>
              <p:cNvSpPr>
                <a:spLocks/>
              </p:cNvSpPr>
              <p:nvPr/>
            </p:nvSpPr>
            <p:spPr bwMode="auto">
              <a:xfrm>
                <a:off x="3557" y="2629"/>
                <a:ext cx="6" cy="13"/>
              </a:xfrm>
              <a:custGeom>
                <a:avLst/>
                <a:gdLst>
                  <a:gd name="T0" fmla="*/ 6 w 6"/>
                  <a:gd name="T1" fmla="*/ 0 h 13"/>
                  <a:gd name="T2" fmla="*/ 3 w 6"/>
                  <a:gd name="T3" fmla="*/ 0 h 13"/>
                  <a:gd name="T4" fmla="*/ 1 w 6"/>
                  <a:gd name="T5" fmla="*/ 1 h 13"/>
                  <a:gd name="T6" fmla="*/ 0 w 6"/>
                  <a:gd name="T7" fmla="*/ 3 h 13"/>
                  <a:gd name="T8" fmla="*/ 0 w 6"/>
                  <a:gd name="T9" fmla="*/ 6 h 13"/>
                  <a:gd name="T10" fmla="*/ 0 w 6"/>
                  <a:gd name="T11" fmla="*/ 8 h 13"/>
                  <a:gd name="T12" fmla="*/ 1 w 6"/>
                  <a:gd name="T13" fmla="*/ 11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1"/>
                    </a:lnTo>
                    <a:lnTo>
                      <a:pt x="0" y="3"/>
                    </a:lnTo>
                    <a:lnTo>
                      <a:pt x="0" y="6"/>
                    </a:lnTo>
                    <a:lnTo>
                      <a:pt x="0" y="8"/>
                    </a:lnTo>
                    <a:lnTo>
                      <a:pt x="1" y="11"/>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60" name="Rectangle 367"/>
              <p:cNvSpPr>
                <a:spLocks noChangeArrowheads="1"/>
              </p:cNvSpPr>
              <p:nvPr/>
            </p:nvSpPr>
            <p:spPr bwMode="auto">
              <a:xfrm>
                <a:off x="3563"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61" name="Freeform 368"/>
              <p:cNvSpPr>
                <a:spLocks/>
              </p:cNvSpPr>
              <p:nvPr/>
            </p:nvSpPr>
            <p:spPr bwMode="auto">
              <a:xfrm>
                <a:off x="3576" y="2629"/>
                <a:ext cx="7" cy="13"/>
              </a:xfrm>
              <a:custGeom>
                <a:avLst/>
                <a:gdLst>
                  <a:gd name="T0" fmla="*/ 0 w 7"/>
                  <a:gd name="T1" fmla="*/ 13 h 13"/>
                  <a:gd name="T2" fmla="*/ 3 w 7"/>
                  <a:gd name="T3" fmla="*/ 13 h 13"/>
                  <a:gd name="T4" fmla="*/ 5 w 7"/>
                  <a:gd name="T5" fmla="*/ 11 h 13"/>
                  <a:gd name="T6" fmla="*/ 7 w 7"/>
                  <a:gd name="T7" fmla="*/ 8 h 13"/>
                  <a:gd name="T8" fmla="*/ 7 w 7"/>
                  <a:gd name="T9" fmla="*/ 6 h 13"/>
                  <a:gd name="T10" fmla="*/ 7 w 7"/>
                  <a:gd name="T11" fmla="*/ 3 h 13"/>
                  <a:gd name="T12" fmla="*/ 5 w 7"/>
                  <a:gd name="T13" fmla="*/ 1 h 13"/>
                  <a:gd name="T14" fmla="*/ 3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3" y="13"/>
                    </a:lnTo>
                    <a:lnTo>
                      <a:pt x="5" y="11"/>
                    </a:lnTo>
                    <a:lnTo>
                      <a:pt x="7" y="8"/>
                    </a:lnTo>
                    <a:lnTo>
                      <a:pt x="7" y="6"/>
                    </a:lnTo>
                    <a:lnTo>
                      <a:pt x="7" y="3"/>
                    </a:lnTo>
                    <a:lnTo>
                      <a:pt x="5"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62" name="Freeform 369"/>
              <p:cNvSpPr>
                <a:spLocks/>
              </p:cNvSpPr>
              <p:nvPr/>
            </p:nvSpPr>
            <p:spPr bwMode="auto">
              <a:xfrm>
                <a:off x="3638" y="2629"/>
                <a:ext cx="6" cy="13"/>
              </a:xfrm>
              <a:custGeom>
                <a:avLst/>
                <a:gdLst>
                  <a:gd name="T0" fmla="*/ 6 w 6"/>
                  <a:gd name="T1" fmla="*/ 0 h 13"/>
                  <a:gd name="T2" fmla="*/ 3 w 6"/>
                  <a:gd name="T3" fmla="*/ 0 h 13"/>
                  <a:gd name="T4" fmla="*/ 1 w 6"/>
                  <a:gd name="T5" fmla="*/ 1 h 13"/>
                  <a:gd name="T6" fmla="*/ 0 w 6"/>
                  <a:gd name="T7" fmla="*/ 3 h 13"/>
                  <a:gd name="T8" fmla="*/ 0 w 6"/>
                  <a:gd name="T9" fmla="*/ 6 h 13"/>
                  <a:gd name="T10" fmla="*/ 0 w 6"/>
                  <a:gd name="T11" fmla="*/ 8 h 13"/>
                  <a:gd name="T12" fmla="*/ 1 w 6"/>
                  <a:gd name="T13" fmla="*/ 11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1"/>
                    </a:lnTo>
                    <a:lnTo>
                      <a:pt x="0" y="3"/>
                    </a:lnTo>
                    <a:lnTo>
                      <a:pt x="0" y="6"/>
                    </a:lnTo>
                    <a:lnTo>
                      <a:pt x="0" y="8"/>
                    </a:lnTo>
                    <a:lnTo>
                      <a:pt x="1" y="11"/>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63" name="Rectangle 370"/>
              <p:cNvSpPr>
                <a:spLocks noChangeArrowheads="1"/>
              </p:cNvSpPr>
              <p:nvPr/>
            </p:nvSpPr>
            <p:spPr bwMode="auto">
              <a:xfrm>
                <a:off x="3644"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64" name="Freeform 371"/>
              <p:cNvSpPr>
                <a:spLocks/>
              </p:cNvSpPr>
              <p:nvPr/>
            </p:nvSpPr>
            <p:spPr bwMode="auto">
              <a:xfrm>
                <a:off x="3657" y="2629"/>
                <a:ext cx="7" cy="13"/>
              </a:xfrm>
              <a:custGeom>
                <a:avLst/>
                <a:gdLst>
                  <a:gd name="T0" fmla="*/ 0 w 7"/>
                  <a:gd name="T1" fmla="*/ 13 h 13"/>
                  <a:gd name="T2" fmla="*/ 4 w 7"/>
                  <a:gd name="T3" fmla="*/ 13 h 13"/>
                  <a:gd name="T4" fmla="*/ 5 w 7"/>
                  <a:gd name="T5" fmla="*/ 11 h 13"/>
                  <a:gd name="T6" fmla="*/ 7 w 7"/>
                  <a:gd name="T7" fmla="*/ 8 h 13"/>
                  <a:gd name="T8" fmla="*/ 7 w 7"/>
                  <a:gd name="T9" fmla="*/ 6 h 13"/>
                  <a:gd name="T10" fmla="*/ 7 w 7"/>
                  <a:gd name="T11" fmla="*/ 3 h 13"/>
                  <a:gd name="T12" fmla="*/ 5 w 7"/>
                  <a:gd name="T13" fmla="*/ 1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1"/>
                    </a:lnTo>
                    <a:lnTo>
                      <a:pt x="7" y="8"/>
                    </a:lnTo>
                    <a:lnTo>
                      <a:pt x="7" y="6"/>
                    </a:lnTo>
                    <a:lnTo>
                      <a:pt x="7" y="3"/>
                    </a:lnTo>
                    <a:lnTo>
                      <a:pt x="5" y="1"/>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65" name="Freeform 372"/>
              <p:cNvSpPr>
                <a:spLocks/>
              </p:cNvSpPr>
              <p:nvPr/>
            </p:nvSpPr>
            <p:spPr bwMode="auto">
              <a:xfrm>
                <a:off x="3719" y="2629"/>
                <a:ext cx="7" cy="13"/>
              </a:xfrm>
              <a:custGeom>
                <a:avLst/>
                <a:gdLst>
                  <a:gd name="T0" fmla="*/ 7 w 7"/>
                  <a:gd name="T1" fmla="*/ 0 h 13"/>
                  <a:gd name="T2" fmla="*/ 3 w 7"/>
                  <a:gd name="T3" fmla="*/ 0 h 13"/>
                  <a:gd name="T4" fmla="*/ 2 w 7"/>
                  <a:gd name="T5" fmla="*/ 1 h 13"/>
                  <a:gd name="T6" fmla="*/ 0 w 7"/>
                  <a:gd name="T7" fmla="*/ 3 h 13"/>
                  <a:gd name="T8" fmla="*/ 0 w 7"/>
                  <a:gd name="T9" fmla="*/ 6 h 13"/>
                  <a:gd name="T10" fmla="*/ 0 w 7"/>
                  <a:gd name="T11" fmla="*/ 8 h 13"/>
                  <a:gd name="T12" fmla="*/ 2 w 7"/>
                  <a:gd name="T13" fmla="*/ 11 h 13"/>
                  <a:gd name="T14" fmla="*/ 3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3" y="0"/>
                    </a:lnTo>
                    <a:lnTo>
                      <a:pt x="2" y="1"/>
                    </a:lnTo>
                    <a:lnTo>
                      <a:pt x="0" y="3"/>
                    </a:lnTo>
                    <a:lnTo>
                      <a:pt x="0" y="6"/>
                    </a:lnTo>
                    <a:lnTo>
                      <a:pt x="0" y="8"/>
                    </a:lnTo>
                    <a:lnTo>
                      <a:pt x="2" y="11"/>
                    </a:lnTo>
                    <a:lnTo>
                      <a:pt x="3"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66" name="Rectangle 373"/>
              <p:cNvSpPr>
                <a:spLocks noChangeArrowheads="1"/>
              </p:cNvSpPr>
              <p:nvPr/>
            </p:nvSpPr>
            <p:spPr bwMode="auto">
              <a:xfrm>
                <a:off x="3726" y="2629"/>
                <a:ext cx="12"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67" name="Freeform 374"/>
              <p:cNvSpPr>
                <a:spLocks/>
              </p:cNvSpPr>
              <p:nvPr/>
            </p:nvSpPr>
            <p:spPr bwMode="auto">
              <a:xfrm>
                <a:off x="3738" y="2629"/>
                <a:ext cx="7" cy="13"/>
              </a:xfrm>
              <a:custGeom>
                <a:avLst/>
                <a:gdLst>
                  <a:gd name="T0" fmla="*/ 0 w 7"/>
                  <a:gd name="T1" fmla="*/ 13 h 13"/>
                  <a:gd name="T2" fmla="*/ 4 w 7"/>
                  <a:gd name="T3" fmla="*/ 13 h 13"/>
                  <a:gd name="T4" fmla="*/ 5 w 7"/>
                  <a:gd name="T5" fmla="*/ 11 h 13"/>
                  <a:gd name="T6" fmla="*/ 7 w 7"/>
                  <a:gd name="T7" fmla="*/ 8 h 13"/>
                  <a:gd name="T8" fmla="*/ 7 w 7"/>
                  <a:gd name="T9" fmla="*/ 6 h 13"/>
                  <a:gd name="T10" fmla="*/ 7 w 7"/>
                  <a:gd name="T11" fmla="*/ 3 h 13"/>
                  <a:gd name="T12" fmla="*/ 5 w 7"/>
                  <a:gd name="T13" fmla="*/ 1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1"/>
                    </a:lnTo>
                    <a:lnTo>
                      <a:pt x="7" y="8"/>
                    </a:lnTo>
                    <a:lnTo>
                      <a:pt x="7" y="6"/>
                    </a:lnTo>
                    <a:lnTo>
                      <a:pt x="7" y="3"/>
                    </a:lnTo>
                    <a:lnTo>
                      <a:pt x="5" y="1"/>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68" name="Freeform 375"/>
              <p:cNvSpPr>
                <a:spLocks/>
              </p:cNvSpPr>
              <p:nvPr/>
            </p:nvSpPr>
            <p:spPr bwMode="auto">
              <a:xfrm>
                <a:off x="3800" y="2629"/>
                <a:ext cx="7" cy="13"/>
              </a:xfrm>
              <a:custGeom>
                <a:avLst/>
                <a:gdLst>
                  <a:gd name="T0" fmla="*/ 7 w 7"/>
                  <a:gd name="T1" fmla="*/ 0 h 13"/>
                  <a:gd name="T2" fmla="*/ 3 w 7"/>
                  <a:gd name="T3" fmla="*/ 0 h 13"/>
                  <a:gd name="T4" fmla="*/ 2 w 7"/>
                  <a:gd name="T5" fmla="*/ 1 h 13"/>
                  <a:gd name="T6" fmla="*/ 0 w 7"/>
                  <a:gd name="T7" fmla="*/ 3 h 13"/>
                  <a:gd name="T8" fmla="*/ 0 w 7"/>
                  <a:gd name="T9" fmla="*/ 6 h 13"/>
                  <a:gd name="T10" fmla="*/ 0 w 7"/>
                  <a:gd name="T11" fmla="*/ 8 h 13"/>
                  <a:gd name="T12" fmla="*/ 2 w 7"/>
                  <a:gd name="T13" fmla="*/ 11 h 13"/>
                  <a:gd name="T14" fmla="*/ 3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3" y="0"/>
                    </a:lnTo>
                    <a:lnTo>
                      <a:pt x="2" y="1"/>
                    </a:lnTo>
                    <a:lnTo>
                      <a:pt x="0" y="3"/>
                    </a:lnTo>
                    <a:lnTo>
                      <a:pt x="0" y="6"/>
                    </a:lnTo>
                    <a:lnTo>
                      <a:pt x="0" y="8"/>
                    </a:lnTo>
                    <a:lnTo>
                      <a:pt x="2" y="11"/>
                    </a:lnTo>
                    <a:lnTo>
                      <a:pt x="3"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69" name="Rectangle 376"/>
              <p:cNvSpPr>
                <a:spLocks noChangeArrowheads="1"/>
              </p:cNvSpPr>
              <p:nvPr/>
            </p:nvSpPr>
            <p:spPr bwMode="auto">
              <a:xfrm>
                <a:off x="3807"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70" name="Freeform 377"/>
              <p:cNvSpPr>
                <a:spLocks/>
              </p:cNvSpPr>
              <p:nvPr/>
            </p:nvSpPr>
            <p:spPr bwMode="auto">
              <a:xfrm>
                <a:off x="3820" y="2629"/>
                <a:ext cx="6" cy="13"/>
              </a:xfrm>
              <a:custGeom>
                <a:avLst/>
                <a:gdLst>
                  <a:gd name="T0" fmla="*/ 0 w 6"/>
                  <a:gd name="T1" fmla="*/ 13 h 13"/>
                  <a:gd name="T2" fmla="*/ 3 w 6"/>
                  <a:gd name="T3" fmla="*/ 13 h 13"/>
                  <a:gd name="T4" fmla="*/ 5 w 6"/>
                  <a:gd name="T5" fmla="*/ 11 h 13"/>
                  <a:gd name="T6" fmla="*/ 6 w 6"/>
                  <a:gd name="T7" fmla="*/ 8 h 13"/>
                  <a:gd name="T8" fmla="*/ 6 w 6"/>
                  <a:gd name="T9" fmla="*/ 6 h 13"/>
                  <a:gd name="T10" fmla="*/ 6 w 6"/>
                  <a:gd name="T11" fmla="*/ 3 h 13"/>
                  <a:gd name="T12" fmla="*/ 5 w 6"/>
                  <a:gd name="T13" fmla="*/ 1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1"/>
                    </a:lnTo>
                    <a:lnTo>
                      <a:pt x="6" y="8"/>
                    </a:lnTo>
                    <a:lnTo>
                      <a:pt x="6" y="6"/>
                    </a:lnTo>
                    <a:lnTo>
                      <a:pt x="6" y="3"/>
                    </a:lnTo>
                    <a:lnTo>
                      <a:pt x="5"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71" name="Freeform 378"/>
              <p:cNvSpPr>
                <a:spLocks/>
              </p:cNvSpPr>
              <p:nvPr/>
            </p:nvSpPr>
            <p:spPr bwMode="auto">
              <a:xfrm>
                <a:off x="3881" y="2629"/>
                <a:ext cx="7" cy="13"/>
              </a:xfrm>
              <a:custGeom>
                <a:avLst/>
                <a:gdLst>
                  <a:gd name="T0" fmla="*/ 7 w 7"/>
                  <a:gd name="T1" fmla="*/ 0 h 13"/>
                  <a:gd name="T2" fmla="*/ 4 w 7"/>
                  <a:gd name="T3" fmla="*/ 0 h 13"/>
                  <a:gd name="T4" fmla="*/ 2 w 7"/>
                  <a:gd name="T5" fmla="*/ 1 h 13"/>
                  <a:gd name="T6" fmla="*/ 0 w 7"/>
                  <a:gd name="T7" fmla="*/ 3 h 13"/>
                  <a:gd name="T8" fmla="*/ 0 w 7"/>
                  <a:gd name="T9" fmla="*/ 6 h 13"/>
                  <a:gd name="T10" fmla="*/ 0 w 7"/>
                  <a:gd name="T11" fmla="*/ 8 h 13"/>
                  <a:gd name="T12" fmla="*/ 2 w 7"/>
                  <a:gd name="T13" fmla="*/ 11 h 13"/>
                  <a:gd name="T14" fmla="*/ 4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4" y="0"/>
                    </a:lnTo>
                    <a:lnTo>
                      <a:pt x="2" y="1"/>
                    </a:lnTo>
                    <a:lnTo>
                      <a:pt x="0" y="3"/>
                    </a:lnTo>
                    <a:lnTo>
                      <a:pt x="0" y="6"/>
                    </a:lnTo>
                    <a:lnTo>
                      <a:pt x="0" y="8"/>
                    </a:lnTo>
                    <a:lnTo>
                      <a:pt x="2" y="11"/>
                    </a:lnTo>
                    <a:lnTo>
                      <a:pt x="4"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72" name="Rectangle 379"/>
              <p:cNvSpPr>
                <a:spLocks noChangeArrowheads="1"/>
              </p:cNvSpPr>
              <p:nvPr/>
            </p:nvSpPr>
            <p:spPr bwMode="auto">
              <a:xfrm>
                <a:off x="3888"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73" name="Freeform 380"/>
              <p:cNvSpPr>
                <a:spLocks/>
              </p:cNvSpPr>
              <p:nvPr/>
            </p:nvSpPr>
            <p:spPr bwMode="auto">
              <a:xfrm>
                <a:off x="3901" y="2629"/>
                <a:ext cx="6" cy="13"/>
              </a:xfrm>
              <a:custGeom>
                <a:avLst/>
                <a:gdLst>
                  <a:gd name="T0" fmla="*/ 0 w 6"/>
                  <a:gd name="T1" fmla="*/ 13 h 13"/>
                  <a:gd name="T2" fmla="*/ 3 w 6"/>
                  <a:gd name="T3" fmla="*/ 13 h 13"/>
                  <a:gd name="T4" fmla="*/ 5 w 6"/>
                  <a:gd name="T5" fmla="*/ 11 h 13"/>
                  <a:gd name="T6" fmla="*/ 6 w 6"/>
                  <a:gd name="T7" fmla="*/ 8 h 13"/>
                  <a:gd name="T8" fmla="*/ 6 w 6"/>
                  <a:gd name="T9" fmla="*/ 6 h 13"/>
                  <a:gd name="T10" fmla="*/ 6 w 6"/>
                  <a:gd name="T11" fmla="*/ 3 h 13"/>
                  <a:gd name="T12" fmla="*/ 5 w 6"/>
                  <a:gd name="T13" fmla="*/ 1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1"/>
                    </a:lnTo>
                    <a:lnTo>
                      <a:pt x="6" y="8"/>
                    </a:lnTo>
                    <a:lnTo>
                      <a:pt x="6" y="6"/>
                    </a:lnTo>
                    <a:lnTo>
                      <a:pt x="6" y="3"/>
                    </a:lnTo>
                    <a:lnTo>
                      <a:pt x="5"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74" name="Freeform 381"/>
              <p:cNvSpPr>
                <a:spLocks/>
              </p:cNvSpPr>
              <p:nvPr/>
            </p:nvSpPr>
            <p:spPr bwMode="auto">
              <a:xfrm>
                <a:off x="3963" y="2629"/>
                <a:ext cx="6" cy="13"/>
              </a:xfrm>
              <a:custGeom>
                <a:avLst/>
                <a:gdLst>
                  <a:gd name="T0" fmla="*/ 6 w 6"/>
                  <a:gd name="T1" fmla="*/ 0 h 13"/>
                  <a:gd name="T2" fmla="*/ 3 w 6"/>
                  <a:gd name="T3" fmla="*/ 0 h 13"/>
                  <a:gd name="T4" fmla="*/ 1 w 6"/>
                  <a:gd name="T5" fmla="*/ 1 h 13"/>
                  <a:gd name="T6" fmla="*/ 0 w 6"/>
                  <a:gd name="T7" fmla="*/ 3 h 13"/>
                  <a:gd name="T8" fmla="*/ 0 w 6"/>
                  <a:gd name="T9" fmla="*/ 6 h 13"/>
                  <a:gd name="T10" fmla="*/ 0 w 6"/>
                  <a:gd name="T11" fmla="*/ 8 h 13"/>
                  <a:gd name="T12" fmla="*/ 1 w 6"/>
                  <a:gd name="T13" fmla="*/ 11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1"/>
                    </a:lnTo>
                    <a:lnTo>
                      <a:pt x="0" y="3"/>
                    </a:lnTo>
                    <a:lnTo>
                      <a:pt x="0" y="6"/>
                    </a:lnTo>
                    <a:lnTo>
                      <a:pt x="0" y="8"/>
                    </a:lnTo>
                    <a:lnTo>
                      <a:pt x="1" y="11"/>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75" name="Rectangle 382"/>
              <p:cNvSpPr>
                <a:spLocks noChangeArrowheads="1"/>
              </p:cNvSpPr>
              <p:nvPr/>
            </p:nvSpPr>
            <p:spPr bwMode="auto">
              <a:xfrm>
                <a:off x="3969"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76" name="Freeform 383"/>
              <p:cNvSpPr>
                <a:spLocks/>
              </p:cNvSpPr>
              <p:nvPr/>
            </p:nvSpPr>
            <p:spPr bwMode="auto">
              <a:xfrm>
                <a:off x="3982" y="2629"/>
                <a:ext cx="7" cy="13"/>
              </a:xfrm>
              <a:custGeom>
                <a:avLst/>
                <a:gdLst>
                  <a:gd name="T0" fmla="*/ 0 w 7"/>
                  <a:gd name="T1" fmla="*/ 13 h 13"/>
                  <a:gd name="T2" fmla="*/ 3 w 7"/>
                  <a:gd name="T3" fmla="*/ 13 h 13"/>
                  <a:gd name="T4" fmla="*/ 5 w 7"/>
                  <a:gd name="T5" fmla="*/ 11 h 13"/>
                  <a:gd name="T6" fmla="*/ 7 w 7"/>
                  <a:gd name="T7" fmla="*/ 8 h 13"/>
                  <a:gd name="T8" fmla="*/ 7 w 7"/>
                  <a:gd name="T9" fmla="*/ 6 h 13"/>
                  <a:gd name="T10" fmla="*/ 7 w 7"/>
                  <a:gd name="T11" fmla="*/ 3 h 13"/>
                  <a:gd name="T12" fmla="*/ 5 w 7"/>
                  <a:gd name="T13" fmla="*/ 1 h 13"/>
                  <a:gd name="T14" fmla="*/ 3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3" y="13"/>
                    </a:lnTo>
                    <a:lnTo>
                      <a:pt x="5" y="11"/>
                    </a:lnTo>
                    <a:lnTo>
                      <a:pt x="7" y="8"/>
                    </a:lnTo>
                    <a:lnTo>
                      <a:pt x="7" y="6"/>
                    </a:lnTo>
                    <a:lnTo>
                      <a:pt x="7" y="3"/>
                    </a:lnTo>
                    <a:lnTo>
                      <a:pt x="5"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77" name="Freeform 384"/>
              <p:cNvSpPr>
                <a:spLocks/>
              </p:cNvSpPr>
              <p:nvPr/>
            </p:nvSpPr>
            <p:spPr bwMode="auto">
              <a:xfrm>
                <a:off x="4044" y="2629"/>
                <a:ext cx="6" cy="13"/>
              </a:xfrm>
              <a:custGeom>
                <a:avLst/>
                <a:gdLst>
                  <a:gd name="T0" fmla="*/ 6 w 6"/>
                  <a:gd name="T1" fmla="*/ 0 h 13"/>
                  <a:gd name="T2" fmla="*/ 3 w 6"/>
                  <a:gd name="T3" fmla="*/ 0 h 13"/>
                  <a:gd name="T4" fmla="*/ 1 w 6"/>
                  <a:gd name="T5" fmla="*/ 1 h 13"/>
                  <a:gd name="T6" fmla="*/ 0 w 6"/>
                  <a:gd name="T7" fmla="*/ 3 h 13"/>
                  <a:gd name="T8" fmla="*/ 0 w 6"/>
                  <a:gd name="T9" fmla="*/ 6 h 13"/>
                  <a:gd name="T10" fmla="*/ 0 w 6"/>
                  <a:gd name="T11" fmla="*/ 8 h 13"/>
                  <a:gd name="T12" fmla="*/ 1 w 6"/>
                  <a:gd name="T13" fmla="*/ 11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1"/>
                    </a:lnTo>
                    <a:lnTo>
                      <a:pt x="0" y="3"/>
                    </a:lnTo>
                    <a:lnTo>
                      <a:pt x="0" y="6"/>
                    </a:lnTo>
                    <a:lnTo>
                      <a:pt x="0" y="8"/>
                    </a:lnTo>
                    <a:lnTo>
                      <a:pt x="1" y="11"/>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78" name="Rectangle 385"/>
              <p:cNvSpPr>
                <a:spLocks noChangeArrowheads="1"/>
              </p:cNvSpPr>
              <p:nvPr/>
            </p:nvSpPr>
            <p:spPr bwMode="auto">
              <a:xfrm>
                <a:off x="4050"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79" name="Freeform 386"/>
              <p:cNvSpPr>
                <a:spLocks/>
              </p:cNvSpPr>
              <p:nvPr/>
            </p:nvSpPr>
            <p:spPr bwMode="auto">
              <a:xfrm>
                <a:off x="4063" y="2629"/>
                <a:ext cx="7" cy="13"/>
              </a:xfrm>
              <a:custGeom>
                <a:avLst/>
                <a:gdLst>
                  <a:gd name="T0" fmla="*/ 0 w 7"/>
                  <a:gd name="T1" fmla="*/ 13 h 13"/>
                  <a:gd name="T2" fmla="*/ 4 w 7"/>
                  <a:gd name="T3" fmla="*/ 13 h 13"/>
                  <a:gd name="T4" fmla="*/ 5 w 7"/>
                  <a:gd name="T5" fmla="*/ 11 h 13"/>
                  <a:gd name="T6" fmla="*/ 7 w 7"/>
                  <a:gd name="T7" fmla="*/ 8 h 13"/>
                  <a:gd name="T8" fmla="*/ 7 w 7"/>
                  <a:gd name="T9" fmla="*/ 6 h 13"/>
                  <a:gd name="T10" fmla="*/ 7 w 7"/>
                  <a:gd name="T11" fmla="*/ 3 h 13"/>
                  <a:gd name="T12" fmla="*/ 5 w 7"/>
                  <a:gd name="T13" fmla="*/ 1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1"/>
                    </a:lnTo>
                    <a:lnTo>
                      <a:pt x="7" y="8"/>
                    </a:lnTo>
                    <a:lnTo>
                      <a:pt x="7" y="6"/>
                    </a:lnTo>
                    <a:lnTo>
                      <a:pt x="7" y="3"/>
                    </a:lnTo>
                    <a:lnTo>
                      <a:pt x="5" y="1"/>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80" name="Freeform 387"/>
              <p:cNvSpPr>
                <a:spLocks/>
              </p:cNvSpPr>
              <p:nvPr/>
            </p:nvSpPr>
            <p:spPr bwMode="auto">
              <a:xfrm>
                <a:off x="4125" y="2629"/>
                <a:ext cx="6" cy="13"/>
              </a:xfrm>
              <a:custGeom>
                <a:avLst/>
                <a:gdLst>
                  <a:gd name="T0" fmla="*/ 6 w 6"/>
                  <a:gd name="T1" fmla="*/ 0 h 13"/>
                  <a:gd name="T2" fmla="*/ 3 w 6"/>
                  <a:gd name="T3" fmla="*/ 0 h 13"/>
                  <a:gd name="T4" fmla="*/ 2 w 6"/>
                  <a:gd name="T5" fmla="*/ 1 h 13"/>
                  <a:gd name="T6" fmla="*/ 0 w 6"/>
                  <a:gd name="T7" fmla="*/ 3 h 13"/>
                  <a:gd name="T8" fmla="*/ 0 w 6"/>
                  <a:gd name="T9" fmla="*/ 6 h 13"/>
                  <a:gd name="T10" fmla="*/ 0 w 6"/>
                  <a:gd name="T11" fmla="*/ 8 h 13"/>
                  <a:gd name="T12" fmla="*/ 2 w 6"/>
                  <a:gd name="T13" fmla="*/ 11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2" y="1"/>
                    </a:lnTo>
                    <a:lnTo>
                      <a:pt x="0" y="3"/>
                    </a:lnTo>
                    <a:lnTo>
                      <a:pt x="0" y="6"/>
                    </a:lnTo>
                    <a:lnTo>
                      <a:pt x="0" y="8"/>
                    </a:lnTo>
                    <a:lnTo>
                      <a:pt x="2" y="11"/>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81" name="Rectangle 388"/>
              <p:cNvSpPr>
                <a:spLocks noChangeArrowheads="1"/>
              </p:cNvSpPr>
              <p:nvPr/>
            </p:nvSpPr>
            <p:spPr bwMode="auto">
              <a:xfrm>
                <a:off x="4131"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82" name="Freeform 389"/>
              <p:cNvSpPr>
                <a:spLocks/>
              </p:cNvSpPr>
              <p:nvPr/>
            </p:nvSpPr>
            <p:spPr bwMode="auto">
              <a:xfrm>
                <a:off x="4144" y="2629"/>
                <a:ext cx="7" cy="13"/>
              </a:xfrm>
              <a:custGeom>
                <a:avLst/>
                <a:gdLst>
                  <a:gd name="T0" fmla="*/ 0 w 7"/>
                  <a:gd name="T1" fmla="*/ 13 h 13"/>
                  <a:gd name="T2" fmla="*/ 4 w 7"/>
                  <a:gd name="T3" fmla="*/ 13 h 13"/>
                  <a:gd name="T4" fmla="*/ 5 w 7"/>
                  <a:gd name="T5" fmla="*/ 11 h 13"/>
                  <a:gd name="T6" fmla="*/ 7 w 7"/>
                  <a:gd name="T7" fmla="*/ 8 h 13"/>
                  <a:gd name="T8" fmla="*/ 7 w 7"/>
                  <a:gd name="T9" fmla="*/ 6 h 13"/>
                  <a:gd name="T10" fmla="*/ 7 w 7"/>
                  <a:gd name="T11" fmla="*/ 3 h 13"/>
                  <a:gd name="T12" fmla="*/ 5 w 7"/>
                  <a:gd name="T13" fmla="*/ 1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1"/>
                    </a:lnTo>
                    <a:lnTo>
                      <a:pt x="7" y="8"/>
                    </a:lnTo>
                    <a:lnTo>
                      <a:pt x="7" y="6"/>
                    </a:lnTo>
                    <a:lnTo>
                      <a:pt x="7" y="3"/>
                    </a:lnTo>
                    <a:lnTo>
                      <a:pt x="5" y="1"/>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83" name="Freeform 390"/>
              <p:cNvSpPr>
                <a:spLocks/>
              </p:cNvSpPr>
              <p:nvPr/>
            </p:nvSpPr>
            <p:spPr bwMode="auto">
              <a:xfrm>
                <a:off x="4206" y="2629"/>
                <a:ext cx="7" cy="13"/>
              </a:xfrm>
              <a:custGeom>
                <a:avLst/>
                <a:gdLst>
                  <a:gd name="T0" fmla="*/ 7 w 7"/>
                  <a:gd name="T1" fmla="*/ 0 h 13"/>
                  <a:gd name="T2" fmla="*/ 3 w 7"/>
                  <a:gd name="T3" fmla="*/ 0 h 13"/>
                  <a:gd name="T4" fmla="*/ 2 w 7"/>
                  <a:gd name="T5" fmla="*/ 1 h 13"/>
                  <a:gd name="T6" fmla="*/ 0 w 7"/>
                  <a:gd name="T7" fmla="*/ 3 h 13"/>
                  <a:gd name="T8" fmla="*/ 0 w 7"/>
                  <a:gd name="T9" fmla="*/ 6 h 13"/>
                  <a:gd name="T10" fmla="*/ 0 w 7"/>
                  <a:gd name="T11" fmla="*/ 8 h 13"/>
                  <a:gd name="T12" fmla="*/ 2 w 7"/>
                  <a:gd name="T13" fmla="*/ 11 h 13"/>
                  <a:gd name="T14" fmla="*/ 3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3" y="0"/>
                    </a:lnTo>
                    <a:lnTo>
                      <a:pt x="2" y="1"/>
                    </a:lnTo>
                    <a:lnTo>
                      <a:pt x="0" y="3"/>
                    </a:lnTo>
                    <a:lnTo>
                      <a:pt x="0" y="6"/>
                    </a:lnTo>
                    <a:lnTo>
                      <a:pt x="0" y="8"/>
                    </a:lnTo>
                    <a:lnTo>
                      <a:pt x="2" y="11"/>
                    </a:lnTo>
                    <a:lnTo>
                      <a:pt x="3"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84" name="Rectangle 391"/>
              <p:cNvSpPr>
                <a:spLocks noChangeArrowheads="1"/>
              </p:cNvSpPr>
              <p:nvPr/>
            </p:nvSpPr>
            <p:spPr bwMode="auto">
              <a:xfrm>
                <a:off x="4213"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85" name="Freeform 392"/>
              <p:cNvSpPr>
                <a:spLocks/>
              </p:cNvSpPr>
              <p:nvPr/>
            </p:nvSpPr>
            <p:spPr bwMode="auto">
              <a:xfrm>
                <a:off x="4226" y="2629"/>
                <a:ext cx="6" cy="13"/>
              </a:xfrm>
              <a:custGeom>
                <a:avLst/>
                <a:gdLst>
                  <a:gd name="T0" fmla="*/ 0 w 6"/>
                  <a:gd name="T1" fmla="*/ 13 h 13"/>
                  <a:gd name="T2" fmla="*/ 3 w 6"/>
                  <a:gd name="T3" fmla="*/ 13 h 13"/>
                  <a:gd name="T4" fmla="*/ 5 w 6"/>
                  <a:gd name="T5" fmla="*/ 11 h 13"/>
                  <a:gd name="T6" fmla="*/ 6 w 6"/>
                  <a:gd name="T7" fmla="*/ 8 h 13"/>
                  <a:gd name="T8" fmla="*/ 6 w 6"/>
                  <a:gd name="T9" fmla="*/ 6 h 13"/>
                  <a:gd name="T10" fmla="*/ 6 w 6"/>
                  <a:gd name="T11" fmla="*/ 3 h 13"/>
                  <a:gd name="T12" fmla="*/ 5 w 6"/>
                  <a:gd name="T13" fmla="*/ 1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1"/>
                    </a:lnTo>
                    <a:lnTo>
                      <a:pt x="6" y="8"/>
                    </a:lnTo>
                    <a:lnTo>
                      <a:pt x="6" y="6"/>
                    </a:lnTo>
                    <a:lnTo>
                      <a:pt x="6" y="3"/>
                    </a:lnTo>
                    <a:lnTo>
                      <a:pt x="5"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86" name="Freeform 393"/>
              <p:cNvSpPr>
                <a:spLocks/>
              </p:cNvSpPr>
              <p:nvPr/>
            </p:nvSpPr>
            <p:spPr bwMode="auto">
              <a:xfrm>
                <a:off x="4287" y="2629"/>
                <a:ext cx="7" cy="13"/>
              </a:xfrm>
              <a:custGeom>
                <a:avLst/>
                <a:gdLst>
                  <a:gd name="T0" fmla="*/ 7 w 7"/>
                  <a:gd name="T1" fmla="*/ 0 h 13"/>
                  <a:gd name="T2" fmla="*/ 4 w 7"/>
                  <a:gd name="T3" fmla="*/ 0 h 13"/>
                  <a:gd name="T4" fmla="*/ 2 w 7"/>
                  <a:gd name="T5" fmla="*/ 1 h 13"/>
                  <a:gd name="T6" fmla="*/ 0 w 7"/>
                  <a:gd name="T7" fmla="*/ 3 h 13"/>
                  <a:gd name="T8" fmla="*/ 0 w 7"/>
                  <a:gd name="T9" fmla="*/ 6 h 13"/>
                  <a:gd name="T10" fmla="*/ 0 w 7"/>
                  <a:gd name="T11" fmla="*/ 8 h 13"/>
                  <a:gd name="T12" fmla="*/ 2 w 7"/>
                  <a:gd name="T13" fmla="*/ 11 h 13"/>
                  <a:gd name="T14" fmla="*/ 4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4" y="0"/>
                    </a:lnTo>
                    <a:lnTo>
                      <a:pt x="2" y="1"/>
                    </a:lnTo>
                    <a:lnTo>
                      <a:pt x="0" y="3"/>
                    </a:lnTo>
                    <a:lnTo>
                      <a:pt x="0" y="6"/>
                    </a:lnTo>
                    <a:lnTo>
                      <a:pt x="0" y="8"/>
                    </a:lnTo>
                    <a:lnTo>
                      <a:pt x="2" y="11"/>
                    </a:lnTo>
                    <a:lnTo>
                      <a:pt x="4"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87" name="Rectangle 394"/>
              <p:cNvSpPr>
                <a:spLocks noChangeArrowheads="1"/>
              </p:cNvSpPr>
              <p:nvPr/>
            </p:nvSpPr>
            <p:spPr bwMode="auto">
              <a:xfrm>
                <a:off x="4294"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88" name="Freeform 395"/>
              <p:cNvSpPr>
                <a:spLocks/>
              </p:cNvSpPr>
              <p:nvPr/>
            </p:nvSpPr>
            <p:spPr bwMode="auto">
              <a:xfrm>
                <a:off x="4307" y="2629"/>
                <a:ext cx="6" cy="13"/>
              </a:xfrm>
              <a:custGeom>
                <a:avLst/>
                <a:gdLst>
                  <a:gd name="T0" fmla="*/ 0 w 6"/>
                  <a:gd name="T1" fmla="*/ 13 h 13"/>
                  <a:gd name="T2" fmla="*/ 3 w 6"/>
                  <a:gd name="T3" fmla="*/ 13 h 13"/>
                  <a:gd name="T4" fmla="*/ 5 w 6"/>
                  <a:gd name="T5" fmla="*/ 11 h 13"/>
                  <a:gd name="T6" fmla="*/ 6 w 6"/>
                  <a:gd name="T7" fmla="*/ 8 h 13"/>
                  <a:gd name="T8" fmla="*/ 6 w 6"/>
                  <a:gd name="T9" fmla="*/ 6 h 13"/>
                  <a:gd name="T10" fmla="*/ 6 w 6"/>
                  <a:gd name="T11" fmla="*/ 3 h 13"/>
                  <a:gd name="T12" fmla="*/ 5 w 6"/>
                  <a:gd name="T13" fmla="*/ 1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1"/>
                    </a:lnTo>
                    <a:lnTo>
                      <a:pt x="6" y="8"/>
                    </a:lnTo>
                    <a:lnTo>
                      <a:pt x="6" y="6"/>
                    </a:lnTo>
                    <a:lnTo>
                      <a:pt x="6" y="3"/>
                    </a:lnTo>
                    <a:lnTo>
                      <a:pt x="5"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89" name="Freeform 396"/>
              <p:cNvSpPr>
                <a:spLocks/>
              </p:cNvSpPr>
              <p:nvPr/>
            </p:nvSpPr>
            <p:spPr bwMode="auto">
              <a:xfrm>
                <a:off x="4369" y="2629"/>
                <a:ext cx="6" cy="13"/>
              </a:xfrm>
              <a:custGeom>
                <a:avLst/>
                <a:gdLst>
                  <a:gd name="T0" fmla="*/ 6 w 6"/>
                  <a:gd name="T1" fmla="*/ 0 h 13"/>
                  <a:gd name="T2" fmla="*/ 3 w 6"/>
                  <a:gd name="T3" fmla="*/ 0 h 13"/>
                  <a:gd name="T4" fmla="*/ 1 w 6"/>
                  <a:gd name="T5" fmla="*/ 1 h 13"/>
                  <a:gd name="T6" fmla="*/ 0 w 6"/>
                  <a:gd name="T7" fmla="*/ 3 h 13"/>
                  <a:gd name="T8" fmla="*/ 0 w 6"/>
                  <a:gd name="T9" fmla="*/ 6 h 13"/>
                  <a:gd name="T10" fmla="*/ 0 w 6"/>
                  <a:gd name="T11" fmla="*/ 8 h 13"/>
                  <a:gd name="T12" fmla="*/ 1 w 6"/>
                  <a:gd name="T13" fmla="*/ 11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1"/>
                    </a:lnTo>
                    <a:lnTo>
                      <a:pt x="0" y="3"/>
                    </a:lnTo>
                    <a:lnTo>
                      <a:pt x="0" y="6"/>
                    </a:lnTo>
                    <a:lnTo>
                      <a:pt x="0" y="8"/>
                    </a:lnTo>
                    <a:lnTo>
                      <a:pt x="1" y="11"/>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90" name="Rectangle 397"/>
              <p:cNvSpPr>
                <a:spLocks noChangeArrowheads="1"/>
              </p:cNvSpPr>
              <p:nvPr/>
            </p:nvSpPr>
            <p:spPr bwMode="auto">
              <a:xfrm>
                <a:off x="4375"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91" name="Freeform 398"/>
              <p:cNvSpPr>
                <a:spLocks/>
              </p:cNvSpPr>
              <p:nvPr/>
            </p:nvSpPr>
            <p:spPr bwMode="auto">
              <a:xfrm>
                <a:off x="4388" y="2629"/>
                <a:ext cx="8" cy="13"/>
              </a:xfrm>
              <a:custGeom>
                <a:avLst/>
                <a:gdLst>
                  <a:gd name="T0" fmla="*/ 0 w 8"/>
                  <a:gd name="T1" fmla="*/ 13 h 13"/>
                  <a:gd name="T2" fmla="*/ 3 w 8"/>
                  <a:gd name="T3" fmla="*/ 13 h 13"/>
                  <a:gd name="T4" fmla="*/ 5 w 8"/>
                  <a:gd name="T5" fmla="*/ 11 h 13"/>
                  <a:gd name="T6" fmla="*/ 7 w 8"/>
                  <a:gd name="T7" fmla="*/ 8 h 13"/>
                  <a:gd name="T8" fmla="*/ 8 w 8"/>
                  <a:gd name="T9" fmla="*/ 6 h 13"/>
                  <a:gd name="T10" fmla="*/ 7 w 8"/>
                  <a:gd name="T11" fmla="*/ 3 h 13"/>
                  <a:gd name="T12" fmla="*/ 5 w 8"/>
                  <a:gd name="T13" fmla="*/ 1 h 13"/>
                  <a:gd name="T14" fmla="*/ 3 w 8"/>
                  <a:gd name="T15" fmla="*/ 0 h 13"/>
                  <a:gd name="T16" fmla="*/ 0 w 8"/>
                  <a:gd name="T17" fmla="*/ 0 h 13"/>
                  <a:gd name="T18" fmla="*/ 0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0" y="13"/>
                    </a:moveTo>
                    <a:lnTo>
                      <a:pt x="3" y="13"/>
                    </a:lnTo>
                    <a:lnTo>
                      <a:pt x="5" y="11"/>
                    </a:lnTo>
                    <a:lnTo>
                      <a:pt x="7" y="8"/>
                    </a:lnTo>
                    <a:lnTo>
                      <a:pt x="8" y="6"/>
                    </a:lnTo>
                    <a:lnTo>
                      <a:pt x="7" y="3"/>
                    </a:lnTo>
                    <a:lnTo>
                      <a:pt x="5"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92" name="Freeform 399"/>
              <p:cNvSpPr>
                <a:spLocks/>
              </p:cNvSpPr>
              <p:nvPr/>
            </p:nvSpPr>
            <p:spPr bwMode="auto">
              <a:xfrm>
                <a:off x="4450" y="2629"/>
                <a:ext cx="6" cy="13"/>
              </a:xfrm>
              <a:custGeom>
                <a:avLst/>
                <a:gdLst>
                  <a:gd name="T0" fmla="*/ 6 w 6"/>
                  <a:gd name="T1" fmla="*/ 0 h 13"/>
                  <a:gd name="T2" fmla="*/ 3 w 6"/>
                  <a:gd name="T3" fmla="*/ 0 h 13"/>
                  <a:gd name="T4" fmla="*/ 1 w 6"/>
                  <a:gd name="T5" fmla="*/ 1 h 13"/>
                  <a:gd name="T6" fmla="*/ 0 w 6"/>
                  <a:gd name="T7" fmla="*/ 3 h 13"/>
                  <a:gd name="T8" fmla="*/ 0 w 6"/>
                  <a:gd name="T9" fmla="*/ 6 h 13"/>
                  <a:gd name="T10" fmla="*/ 0 w 6"/>
                  <a:gd name="T11" fmla="*/ 8 h 13"/>
                  <a:gd name="T12" fmla="*/ 1 w 6"/>
                  <a:gd name="T13" fmla="*/ 11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1" y="1"/>
                    </a:lnTo>
                    <a:lnTo>
                      <a:pt x="0" y="3"/>
                    </a:lnTo>
                    <a:lnTo>
                      <a:pt x="0" y="6"/>
                    </a:lnTo>
                    <a:lnTo>
                      <a:pt x="0" y="8"/>
                    </a:lnTo>
                    <a:lnTo>
                      <a:pt x="1" y="11"/>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93" name="Rectangle 400"/>
              <p:cNvSpPr>
                <a:spLocks noChangeArrowheads="1"/>
              </p:cNvSpPr>
              <p:nvPr/>
            </p:nvSpPr>
            <p:spPr bwMode="auto">
              <a:xfrm>
                <a:off x="4456"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94" name="Freeform 401"/>
              <p:cNvSpPr>
                <a:spLocks/>
              </p:cNvSpPr>
              <p:nvPr/>
            </p:nvSpPr>
            <p:spPr bwMode="auto">
              <a:xfrm>
                <a:off x="4469" y="2629"/>
                <a:ext cx="8" cy="13"/>
              </a:xfrm>
              <a:custGeom>
                <a:avLst/>
                <a:gdLst>
                  <a:gd name="T0" fmla="*/ 0 w 8"/>
                  <a:gd name="T1" fmla="*/ 13 h 13"/>
                  <a:gd name="T2" fmla="*/ 4 w 8"/>
                  <a:gd name="T3" fmla="*/ 13 h 13"/>
                  <a:gd name="T4" fmla="*/ 7 w 8"/>
                  <a:gd name="T5" fmla="*/ 11 h 13"/>
                  <a:gd name="T6" fmla="*/ 7 w 8"/>
                  <a:gd name="T7" fmla="*/ 8 h 13"/>
                  <a:gd name="T8" fmla="*/ 8 w 8"/>
                  <a:gd name="T9" fmla="*/ 6 h 13"/>
                  <a:gd name="T10" fmla="*/ 7 w 8"/>
                  <a:gd name="T11" fmla="*/ 3 h 13"/>
                  <a:gd name="T12" fmla="*/ 7 w 8"/>
                  <a:gd name="T13" fmla="*/ 1 h 13"/>
                  <a:gd name="T14" fmla="*/ 4 w 8"/>
                  <a:gd name="T15" fmla="*/ 0 h 13"/>
                  <a:gd name="T16" fmla="*/ 0 w 8"/>
                  <a:gd name="T17" fmla="*/ 0 h 13"/>
                  <a:gd name="T18" fmla="*/ 0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0" y="13"/>
                    </a:moveTo>
                    <a:lnTo>
                      <a:pt x="4" y="13"/>
                    </a:lnTo>
                    <a:lnTo>
                      <a:pt x="7" y="11"/>
                    </a:lnTo>
                    <a:lnTo>
                      <a:pt x="7" y="8"/>
                    </a:lnTo>
                    <a:lnTo>
                      <a:pt x="8" y="6"/>
                    </a:lnTo>
                    <a:lnTo>
                      <a:pt x="7" y="3"/>
                    </a:lnTo>
                    <a:lnTo>
                      <a:pt x="7" y="1"/>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95" name="Freeform 402"/>
              <p:cNvSpPr>
                <a:spLocks/>
              </p:cNvSpPr>
              <p:nvPr/>
            </p:nvSpPr>
            <p:spPr bwMode="auto">
              <a:xfrm>
                <a:off x="4531" y="2629"/>
                <a:ext cx="6" cy="13"/>
              </a:xfrm>
              <a:custGeom>
                <a:avLst/>
                <a:gdLst>
                  <a:gd name="T0" fmla="*/ 6 w 6"/>
                  <a:gd name="T1" fmla="*/ 0 h 13"/>
                  <a:gd name="T2" fmla="*/ 3 w 6"/>
                  <a:gd name="T3" fmla="*/ 0 h 13"/>
                  <a:gd name="T4" fmla="*/ 2 w 6"/>
                  <a:gd name="T5" fmla="*/ 1 h 13"/>
                  <a:gd name="T6" fmla="*/ 0 w 6"/>
                  <a:gd name="T7" fmla="*/ 3 h 13"/>
                  <a:gd name="T8" fmla="*/ 0 w 6"/>
                  <a:gd name="T9" fmla="*/ 6 h 13"/>
                  <a:gd name="T10" fmla="*/ 0 w 6"/>
                  <a:gd name="T11" fmla="*/ 8 h 13"/>
                  <a:gd name="T12" fmla="*/ 2 w 6"/>
                  <a:gd name="T13" fmla="*/ 11 h 13"/>
                  <a:gd name="T14" fmla="*/ 3 w 6"/>
                  <a:gd name="T15" fmla="*/ 13 h 13"/>
                  <a:gd name="T16" fmla="*/ 6 w 6"/>
                  <a:gd name="T17" fmla="*/ 13 h 13"/>
                  <a:gd name="T18" fmla="*/ 6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6" y="0"/>
                    </a:moveTo>
                    <a:lnTo>
                      <a:pt x="3" y="0"/>
                    </a:lnTo>
                    <a:lnTo>
                      <a:pt x="2" y="1"/>
                    </a:lnTo>
                    <a:lnTo>
                      <a:pt x="0" y="3"/>
                    </a:lnTo>
                    <a:lnTo>
                      <a:pt x="0" y="6"/>
                    </a:lnTo>
                    <a:lnTo>
                      <a:pt x="0" y="8"/>
                    </a:lnTo>
                    <a:lnTo>
                      <a:pt x="2" y="11"/>
                    </a:lnTo>
                    <a:lnTo>
                      <a:pt x="3" y="13"/>
                    </a:lnTo>
                    <a:lnTo>
                      <a:pt x="6" y="13"/>
                    </a:lnTo>
                    <a:lnTo>
                      <a:pt x="6"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96" name="Rectangle 403"/>
              <p:cNvSpPr>
                <a:spLocks noChangeArrowheads="1"/>
              </p:cNvSpPr>
              <p:nvPr/>
            </p:nvSpPr>
            <p:spPr bwMode="auto">
              <a:xfrm>
                <a:off x="4537"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97" name="Freeform 404"/>
              <p:cNvSpPr>
                <a:spLocks/>
              </p:cNvSpPr>
              <p:nvPr/>
            </p:nvSpPr>
            <p:spPr bwMode="auto">
              <a:xfrm>
                <a:off x="4550" y="2629"/>
                <a:ext cx="9" cy="13"/>
              </a:xfrm>
              <a:custGeom>
                <a:avLst/>
                <a:gdLst>
                  <a:gd name="T0" fmla="*/ 0 w 9"/>
                  <a:gd name="T1" fmla="*/ 13 h 13"/>
                  <a:gd name="T2" fmla="*/ 4 w 9"/>
                  <a:gd name="T3" fmla="*/ 13 h 13"/>
                  <a:gd name="T4" fmla="*/ 7 w 9"/>
                  <a:gd name="T5" fmla="*/ 11 h 13"/>
                  <a:gd name="T6" fmla="*/ 7 w 9"/>
                  <a:gd name="T7" fmla="*/ 8 h 13"/>
                  <a:gd name="T8" fmla="*/ 9 w 9"/>
                  <a:gd name="T9" fmla="*/ 6 h 13"/>
                  <a:gd name="T10" fmla="*/ 7 w 9"/>
                  <a:gd name="T11" fmla="*/ 3 h 13"/>
                  <a:gd name="T12" fmla="*/ 7 w 9"/>
                  <a:gd name="T13" fmla="*/ 1 h 13"/>
                  <a:gd name="T14" fmla="*/ 4 w 9"/>
                  <a:gd name="T15" fmla="*/ 0 h 13"/>
                  <a:gd name="T16" fmla="*/ 0 w 9"/>
                  <a:gd name="T17" fmla="*/ 0 h 13"/>
                  <a:gd name="T18" fmla="*/ 0 w 9"/>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3">
                    <a:moveTo>
                      <a:pt x="0" y="13"/>
                    </a:moveTo>
                    <a:lnTo>
                      <a:pt x="4" y="13"/>
                    </a:lnTo>
                    <a:lnTo>
                      <a:pt x="7" y="11"/>
                    </a:lnTo>
                    <a:lnTo>
                      <a:pt x="7" y="8"/>
                    </a:lnTo>
                    <a:lnTo>
                      <a:pt x="9" y="6"/>
                    </a:lnTo>
                    <a:lnTo>
                      <a:pt x="7" y="3"/>
                    </a:lnTo>
                    <a:lnTo>
                      <a:pt x="7" y="1"/>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98" name="Freeform 405"/>
              <p:cNvSpPr>
                <a:spLocks/>
              </p:cNvSpPr>
              <p:nvPr/>
            </p:nvSpPr>
            <p:spPr bwMode="auto">
              <a:xfrm>
                <a:off x="4612" y="2629"/>
                <a:ext cx="7" cy="13"/>
              </a:xfrm>
              <a:custGeom>
                <a:avLst/>
                <a:gdLst>
                  <a:gd name="T0" fmla="*/ 7 w 7"/>
                  <a:gd name="T1" fmla="*/ 0 h 13"/>
                  <a:gd name="T2" fmla="*/ 3 w 7"/>
                  <a:gd name="T3" fmla="*/ 0 h 13"/>
                  <a:gd name="T4" fmla="*/ 2 w 7"/>
                  <a:gd name="T5" fmla="*/ 1 h 13"/>
                  <a:gd name="T6" fmla="*/ 0 w 7"/>
                  <a:gd name="T7" fmla="*/ 3 h 13"/>
                  <a:gd name="T8" fmla="*/ 0 w 7"/>
                  <a:gd name="T9" fmla="*/ 6 h 13"/>
                  <a:gd name="T10" fmla="*/ 0 w 7"/>
                  <a:gd name="T11" fmla="*/ 8 h 13"/>
                  <a:gd name="T12" fmla="*/ 2 w 7"/>
                  <a:gd name="T13" fmla="*/ 11 h 13"/>
                  <a:gd name="T14" fmla="*/ 3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3" y="0"/>
                    </a:lnTo>
                    <a:lnTo>
                      <a:pt x="2" y="1"/>
                    </a:lnTo>
                    <a:lnTo>
                      <a:pt x="0" y="3"/>
                    </a:lnTo>
                    <a:lnTo>
                      <a:pt x="0" y="6"/>
                    </a:lnTo>
                    <a:lnTo>
                      <a:pt x="0" y="8"/>
                    </a:lnTo>
                    <a:lnTo>
                      <a:pt x="2" y="11"/>
                    </a:lnTo>
                    <a:lnTo>
                      <a:pt x="3"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99" name="Rectangle 406"/>
              <p:cNvSpPr>
                <a:spLocks noChangeArrowheads="1"/>
              </p:cNvSpPr>
              <p:nvPr/>
            </p:nvSpPr>
            <p:spPr bwMode="auto">
              <a:xfrm>
                <a:off x="4619"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00" name="Freeform 407"/>
              <p:cNvSpPr>
                <a:spLocks/>
              </p:cNvSpPr>
              <p:nvPr/>
            </p:nvSpPr>
            <p:spPr bwMode="auto">
              <a:xfrm>
                <a:off x="4632" y="2629"/>
                <a:ext cx="8" cy="13"/>
              </a:xfrm>
              <a:custGeom>
                <a:avLst/>
                <a:gdLst>
                  <a:gd name="T0" fmla="*/ 0 w 8"/>
                  <a:gd name="T1" fmla="*/ 13 h 13"/>
                  <a:gd name="T2" fmla="*/ 3 w 8"/>
                  <a:gd name="T3" fmla="*/ 13 h 13"/>
                  <a:gd name="T4" fmla="*/ 6 w 8"/>
                  <a:gd name="T5" fmla="*/ 11 h 13"/>
                  <a:gd name="T6" fmla="*/ 6 w 8"/>
                  <a:gd name="T7" fmla="*/ 8 h 13"/>
                  <a:gd name="T8" fmla="*/ 8 w 8"/>
                  <a:gd name="T9" fmla="*/ 6 h 13"/>
                  <a:gd name="T10" fmla="*/ 6 w 8"/>
                  <a:gd name="T11" fmla="*/ 3 h 13"/>
                  <a:gd name="T12" fmla="*/ 6 w 8"/>
                  <a:gd name="T13" fmla="*/ 1 h 13"/>
                  <a:gd name="T14" fmla="*/ 3 w 8"/>
                  <a:gd name="T15" fmla="*/ 0 h 13"/>
                  <a:gd name="T16" fmla="*/ 0 w 8"/>
                  <a:gd name="T17" fmla="*/ 0 h 13"/>
                  <a:gd name="T18" fmla="*/ 0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0" y="13"/>
                    </a:moveTo>
                    <a:lnTo>
                      <a:pt x="3" y="13"/>
                    </a:lnTo>
                    <a:lnTo>
                      <a:pt x="6" y="11"/>
                    </a:lnTo>
                    <a:lnTo>
                      <a:pt x="6" y="8"/>
                    </a:lnTo>
                    <a:lnTo>
                      <a:pt x="8" y="6"/>
                    </a:lnTo>
                    <a:lnTo>
                      <a:pt x="6" y="3"/>
                    </a:lnTo>
                    <a:lnTo>
                      <a:pt x="6"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01" name="Freeform 408"/>
              <p:cNvSpPr>
                <a:spLocks/>
              </p:cNvSpPr>
              <p:nvPr/>
            </p:nvSpPr>
            <p:spPr bwMode="auto">
              <a:xfrm>
                <a:off x="4693" y="2629"/>
                <a:ext cx="7" cy="13"/>
              </a:xfrm>
              <a:custGeom>
                <a:avLst/>
                <a:gdLst>
                  <a:gd name="T0" fmla="*/ 7 w 7"/>
                  <a:gd name="T1" fmla="*/ 0 h 13"/>
                  <a:gd name="T2" fmla="*/ 4 w 7"/>
                  <a:gd name="T3" fmla="*/ 0 h 13"/>
                  <a:gd name="T4" fmla="*/ 2 w 7"/>
                  <a:gd name="T5" fmla="*/ 1 h 13"/>
                  <a:gd name="T6" fmla="*/ 0 w 7"/>
                  <a:gd name="T7" fmla="*/ 3 h 13"/>
                  <a:gd name="T8" fmla="*/ 0 w 7"/>
                  <a:gd name="T9" fmla="*/ 6 h 13"/>
                  <a:gd name="T10" fmla="*/ 0 w 7"/>
                  <a:gd name="T11" fmla="*/ 8 h 13"/>
                  <a:gd name="T12" fmla="*/ 2 w 7"/>
                  <a:gd name="T13" fmla="*/ 11 h 13"/>
                  <a:gd name="T14" fmla="*/ 4 w 7"/>
                  <a:gd name="T15" fmla="*/ 13 h 13"/>
                  <a:gd name="T16" fmla="*/ 7 w 7"/>
                  <a:gd name="T17" fmla="*/ 13 h 13"/>
                  <a:gd name="T18" fmla="*/ 7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0"/>
                    </a:moveTo>
                    <a:lnTo>
                      <a:pt x="4" y="0"/>
                    </a:lnTo>
                    <a:lnTo>
                      <a:pt x="2" y="1"/>
                    </a:lnTo>
                    <a:lnTo>
                      <a:pt x="0" y="3"/>
                    </a:lnTo>
                    <a:lnTo>
                      <a:pt x="0" y="6"/>
                    </a:lnTo>
                    <a:lnTo>
                      <a:pt x="0" y="8"/>
                    </a:lnTo>
                    <a:lnTo>
                      <a:pt x="2" y="11"/>
                    </a:lnTo>
                    <a:lnTo>
                      <a:pt x="4" y="13"/>
                    </a:lnTo>
                    <a:lnTo>
                      <a:pt x="7" y="13"/>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02" name="Rectangle 409"/>
              <p:cNvSpPr>
                <a:spLocks noChangeArrowheads="1"/>
              </p:cNvSpPr>
              <p:nvPr/>
            </p:nvSpPr>
            <p:spPr bwMode="auto">
              <a:xfrm>
                <a:off x="4700" y="2629"/>
                <a:ext cx="13"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03" name="Freeform 410"/>
              <p:cNvSpPr>
                <a:spLocks/>
              </p:cNvSpPr>
              <p:nvPr/>
            </p:nvSpPr>
            <p:spPr bwMode="auto">
              <a:xfrm>
                <a:off x="4713" y="2629"/>
                <a:ext cx="8" cy="13"/>
              </a:xfrm>
              <a:custGeom>
                <a:avLst/>
                <a:gdLst>
                  <a:gd name="T0" fmla="*/ 0 w 8"/>
                  <a:gd name="T1" fmla="*/ 13 h 13"/>
                  <a:gd name="T2" fmla="*/ 3 w 8"/>
                  <a:gd name="T3" fmla="*/ 13 h 13"/>
                  <a:gd name="T4" fmla="*/ 6 w 8"/>
                  <a:gd name="T5" fmla="*/ 11 h 13"/>
                  <a:gd name="T6" fmla="*/ 6 w 8"/>
                  <a:gd name="T7" fmla="*/ 8 h 13"/>
                  <a:gd name="T8" fmla="*/ 8 w 8"/>
                  <a:gd name="T9" fmla="*/ 6 h 13"/>
                  <a:gd name="T10" fmla="*/ 6 w 8"/>
                  <a:gd name="T11" fmla="*/ 3 h 13"/>
                  <a:gd name="T12" fmla="*/ 6 w 8"/>
                  <a:gd name="T13" fmla="*/ 1 h 13"/>
                  <a:gd name="T14" fmla="*/ 3 w 8"/>
                  <a:gd name="T15" fmla="*/ 0 h 13"/>
                  <a:gd name="T16" fmla="*/ 0 w 8"/>
                  <a:gd name="T17" fmla="*/ 0 h 13"/>
                  <a:gd name="T18" fmla="*/ 0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0" y="13"/>
                    </a:moveTo>
                    <a:lnTo>
                      <a:pt x="3" y="13"/>
                    </a:lnTo>
                    <a:lnTo>
                      <a:pt x="6" y="11"/>
                    </a:lnTo>
                    <a:lnTo>
                      <a:pt x="6" y="8"/>
                    </a:lnTo>
                    <a:lnTo>
                      <a:pt x="8" y="6"/>
                    </a:lnTo>
                    <a:lnTo>
                      <a:pt x="6" y="3"/>
                    </a:lnTo>
                    <a:lnTo>
                      <a:pt x="6" y="1"/>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04" name="Freeform 411"/>
              <p:cNvSpPr>
                <a:spLocks/>
              </p:cNvSpPr>
              <p:nvPr/>
            </p:nvSpPr>
            <p:spPr bwMode="auto">
              <a:xfrm>
                <a:off x="4711" y="2635"/>
                <a:ext cx="13" cy="7"/>
              </a:xfrm>
              <a:custGeom>
                <a:avLst/>
                <a:gdLst>
                  <a:gd name="T0" fmla="*/ 0 w 13"/>
                  <a:gd name="T1" fmla="*/ 0 h 7"/>
                  <a:gd name="T2" fmla="*/ 0 w 13"/>
                  <a:gd name="T3" fmla="*/ 3 h 7"/>
                  <a:gd name="T4" fmla="*/ 2 w 13"/>
                  <a:gd name="T5" fmla="*/ 5 h 7"/>
                  <a:gd name="T6" fmla="*/ 5 w 13"/>
                  <a:gd name="T7" fmla="*/ 7 h 7"/>
                  <a:gd name="T8" fmla="*/ 7 w 13"/>
                  <a:gd name="T9" fmla="*/ 7 h 7"/>
                  <a:gd name="T10" fmla="*/ 10 w 13"/>
                  <a:gd name="T11" fmla="*/ 7 h 7"/>
                  <a:gd name="T12" fmla="*/ 12 w 13"/>
                  <a:gd name="T13" fmla="*/ 5 h 7"/>
                  <a:gd name="T14" fmla="*/ 13 w 13"/>
                  <a:gd name="T15" fmla="*/ 3 h 7"/>
                  <a:gd name="T16" fmla="*/ 13 w 13"/>
                  <a:gd name="T17" fmla="*/ 0 h 7"/>
                  <a:gd name="T18" fmla="*/ 0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0" y="0"/>
                    </a:moveTo>
                    <a:lnTo>
                      <a:pt x="0" y="3"/>
                    </a:lnTo>
                    <a:lnTo>
                      <a:pt x="2" y="5"/>
                    </a:lnTo>
                    <a:lnTo>
                      <a:pt x="5" y="7"/>
                    </a:lnTo>
                    <a:lnTo>
                      <a:pt x="7" y="7"/>
                    </a:lnTo>
                    <a:lnTo>
                      <a:pt x="10" y="7"/>
                    </a:lnTo>
                    <a:lnTo>
                      <a:pt x="12" y="5"/>
                    </a:lnTo>
                    <a:lnTo>
                      <a:pt x="13" y="3"/>
                    </a:lnTo>
                    <a:lnTo>
                      <a:pt x="13" y="0"/>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05" name="Freeform 412"/>
              <p:cNvSpPr>
                <a:spLocks/>
              </p:cNvSpPr>
              <p:nvPr/>
            </p:nvSpPr>
            <p:spPr bwMode="auto">
              <a:xfrm>
                <a:off x="4711" y="1472"/>
                <a:ext cx="13" cy="1163"/>
              </a:xfrm>
              <a:custGeom>
                <a:avLst/>
                <a:gdLst>
                  <a:gd name="T0" fmla="*/ 7 w 13"/>
                  <a:gd name="T1" fmla="*/ 0 h 1163"/>
                  <a:gd name="T2" fmla="*/ 0 w 13"/>
                  <a:gd name="T3" fmla="*/ 7 h 1163"/>
                  <a:gd name="T4" fmla="*/ 0 w 13"/>
                  <a:gd name="T5" fmla="*/ 1163 h 1163"/>
                  <a:gd name="T6" fmla="*/ 13 w 13"/>
                  <a:gd name="T7" fmla="*/ 1163 h 1163"/>
                  <a:gd name="T8" fmla="*/ 13 w 13"/>
                  <a:gd name="T9" fmla="*/ 7 h 1163"/>
                  <a:gd name="T10" fmla="*/ 7 w 13"/>
                  <a:gd name="T11" fmla="*/ 0 h 1163"/>
                  <a:gd name="T12" fmla="*/ 13 w 13"/>
                  <a:gd name="T13" fmla="*/ 7 h 1163"/>
                  <a:gd name="T14" fmla="*/ 13 w 13"/>
                  <a:gd name="T15" fmla="*/ 3 h 1163"/>
                  <a:gd name="T16" fmla="*/ 12 w 13"/>
                  <a:gd name="T17" fmla="*/ 2 h 1163"/>
                  <a:gd name="T18" fmla="*/ 10 w 13"/>
                  <a:gd name="T19" fmla="*/ 0 h 1163"/>
                  <a:gd name="T20" fmla="*/ 7 w 13"/>
                  <a:gd name="T21" fmla="*/ 0 h 1163"/>
                  <a:gd name="T22" fmla="*/ 5 w 13"/>
                  <a:gd name="T23" fmla="*/ 0 h 1163"/>
                  <a:gd name="T24" fmla="*/ 2 w 13"/>
                  <a:gd name="T25" fmla="*/ 2 h 1163"/>
                  <a:gd name="T26" fmla="*/ 0 w 13"/>
                  <a:gd name="T27" fmla="*/ 3 h 1163"/>
                  <a:gd name="T28" fmla="*/ 0 w 13"/>
                  <a:gd name="T29" fmla="*/ 7 h 1163"/>
                  <a:gd name="T30" fmla="*/ 7 w 13"/>
                  <a:gd name="T31"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163">
                    <a:moveTo>
                      <a:pt x="7" y="0"/>
                    </a:moveTo>
                    <a:lnTo>
                      <a:pt x="0" y="7"/>
                    </a:lnTo>
                    <a:lnTo>
                      <a:pt x="0" y="1163"/>
                    </a:lnTo>
                    <a:lnTo>
                      <a:pt x="13" y="1163"/>
                    </a:lnTo>
                    <a:lnTo>
                      <a:pt x="13" y="7"/>
                    </a:lnTo>
                    <a:lnTo>
                      <a:pt x="7" y="0"/>
                    </a:lnTo>
                    <a:lnTo>
                      <a:pt x="13" y="7"/>
                    </a:lnTo>
                    <a:lnTo>
                      <a:pt x="13" y="3"/>
                    </a:lnTo>
                    <a:lnTo>
                      <a:pt x="12" y="2"/>
                    </a:lnTo>
                    <a:lnTo>
                      <a:pt x="10" y="0"/>
                    </a:lnTo>
                    <a:lnTo>
                      <a:pt x="7" y="0"/>
                    </a:lnTo>
                    <a:lnTo>
                      <a:pt x="5" y="0"/>
                    </a:lnTo>
                    <a:lnTo>
                      <a:pt x="2" y="2"/>
                    </a:lnTo>
                    <a:lnTo>
                      <a:pt x="0" y="3"/>
                    </a:lnTo>
                    <a:lnTo>
                      <a:pt x="0" y="7"/>
                    </a:lnTo>
                    <a:lnTo>
                      <a:pt x="7"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06" name="Rectangle 413"/>
              <p:cNvSpPr>
                <a:spLocks noChangeArrowheads="1"/>
              </p:cNvSpPr>
              <p:nvPr/>
            </p:nvSpPr>
            <p:spPr bwMode="auto">
              <a:xfrm>
                <a:off x="4718" y="1472"/>
                <a:ext cx="1"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07" name="Freeform 414"/>
              <p:cNvSpPr>
                <a:spLocks/>
              </p:cNvSpPr>
              <p:nvPr/>
            </p:nvSpPr>
            <p:spPr bwMode="auto">
              <a:xfrm>
                <a:off x="4719" y="1472"/>
                <a:ext cx="7" cy="13"/>
              </a:xfrm>
              <a:custGeom>
                <a:avLst/>
                <a:gdLst>
                  <a:gd name="T0" fmla="*/ 0 w 7"/>
                  <a:gd name="T1" fmla="*/ 13 h 13"/>
                  <a:gd name="T2" fmla="*/ 4 w 7"/>
                  <a:gd name="T3" fmla="*/ 13 h 13"/>
                  <a:gd name="T4" fmla="*/ 5 w 7"/>
                  <a:gd name="T5" fmla="*/ 12 h 13"/>
                  <a:gd name="T6" fmla="*/ 7 w 7"/>
                  <a:gd name="T7" fmla="*/ 10 h 13"/>
                  <a:gd name="T8" fmla="*/ 7 w 7"/>
                  <a:gd name="T9" fmla="*/ 7 h 13"/>
                  <a:gd name="T10" fmla="*/ 7 w 7"/>
                  <a:gd name="T11" fmla="*/ 5 h 13"/>
                  <a:gd name="T12" fmla="*/ 5 w 7"/>
                  <a:gd name="T13" fmla="*/ 2 h 13"/>
                  <a:gd name="T14" fmla="*/ 4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4" y="13"/>
                    </a:lnTo>
                    <a:lnTo>
                      <a:pt x="5" y="12"/>
                    </a:lnTo>
                    <a:lnTo>
                      <a:pt x="7" y="10"/>
                    </a:lnTo>
                    <a:lnTo>
                      <a:pt x="7" y="7"/>
                    </a:lnTo>
                    <a:lnTo>
                      <a:pt x="7" y="5"/>
                    </a:lnTo>
                    <a:lnTo>
                      <a:pt x="5" y="2"/>
                    </a:lnTo>
                    <a:lnTo>
                      <a:pt x="4"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08" name="Freeform 415"/>
              <p:cNvSpPr>
                <a:spLocks/>
              </p:cNvSpPr>
              <p:nvPr/>
            </p:nvSpPr>
            <p:spPr bwMode="auto">
              <a:xfrm>
                <a:off x="4718" y="1472"/>
                <a:ext cx="6" cy="13"/>
              </a:xfrm>
              <a:custGeom>
                <a:avLst/>
                <a:gdLst>
                  <a:gd name="T0" fmla="*/ 0 w 6"/>
                  <a:gd name="T1" fmla="*/ 13 h 13"/>
                  <a:gd name="T2" fmla="*/ 3 w 6"/>
                  <a:gd name="T3" fmla="*/ 13 h 13"/>
                  <a:gd name="T4" fmla="*/ 5 w 6"/>
                  <a:gd name="T5" fmla="*/ 12 h 13"/>
                  <a:gd name="T6" fmla="*/ 6 w 6"/>
                  <a:gd name="T7" fmla="*/ 10 h 13"/>
                  <a:gd name="T8" fmla="*/ 6 w 6"/>
                  <a:gd name="T9" fmla="*/ 7 h 13"/>
                  <a:gd name="T10" fmla="*/ 6 w 6"/>
                  <a:gd name="T11" fmla="*/ 5 h 13"/>
                  <a:gd name="T12" fmla="*/ 5 w 6"/>
                  <a:gd name="T13" fmla="*/ 2 h 13"/>
                  <a:gd name="T14" fmla="*/ 3 w 6"/>
                  <a:gd name="T15" fmla="*/ 0 h 13"/>
                  <a:gd name="T16" fmla="*/ 0 w 6"/>
                  <a:gd name="T17" fmla="*/ 0 h 13"/>
                  <a:gd name="T18" fmla="*/ 0 w 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lnTo>
                      <a:pt x="3" y="13"/>
                    </a:lnTo>
                    <a:lnTo>
                      <a:pt x="5" y="12"/>
                    </a:lnTo>
                    <a:lnTo>
                      <a:pt x="6" y="10"/>
                    </a:lnTo>
                    <a:lnTo>
                      <a:pt x="6" y="7"/>
                    </a:lnTo>
                    <a:lnTo>
                      <a:pt x="6" y="5"/>
                    </a:lnTo>
                    <a:lnTo>
                      <a:pt x="5"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09" name="Freeform 416"/>
              <p:cNvSpPr>
                <a:spLocks/>
              </p:cNvSpPr>
              <p:nvPr/>
            </p:nvSpPr>
            <p:spPr bwMode="auto">
              <a:xfrm>
                <a:off x="3557" y="1472"/>
                <a:ext cx="1161" cy="13"/>
              </a:xfrm>
              <a:custGeom>
                <a:avLst/>
                <a:gdLst>
                  <a:gd name="T0" fmla="*/ 6 w 1161"/>
                  <a:gd name="T1" fmla="*/ 13 h 13"/>
                  <a:gd name="T2" fmla="*/ 6 w 1161"/>
                  <a:gd name="T3" fmla="*/ 13 h 13"/>
                  <a:gd name="T4" fmla="*/ 1161 w 1161"/>
                  <a:gd name="T5" fmla="*/ 13 h 13"/>
                  <a:gd name="T6" fmla="*/ 1161 w 1161"/>
                  <a:gd name="T7" fmla="*/ 0 h 13"/>
                  <a:gd name="T8" fmla="*/ 6 w 1161"/>
                  <a:gd name="T9" fmla="*/ 0 h 13"/>
                  <a:gd name="T10" fmla="*/ 6 w 1161"/>
                  <a:gd name="T11" fmla="*/ 13 h 13"/>
                  <a:gd name="T12" fmla="*/ 6 w 1161"/>
                  <a:gd name="T13" fmla="*/ 0 h 13"/>
                  <a:gd name="T14" fmla="*/ 3 w 1161"/>
                  <a:gd name="T15" fmla="*/ 0 h 13"/>
                  <a:gd name="T16" fmla="*/ 1 w 1161"/>
                  <a:gd name="T17" fmla="*/ 2 h 13"/>
                  <a:gd name="T18" fmla="*/ 0 w 1161"/>
                  <a:gd name="T19" fmla="*/ 5 h 13"/>
                  <a:gd name="T20" fmla="*/ 0 w 1161"/>
                  <a:gd name="T21" fmla="*/ 7 h 13"/>
                  <a:gd name="T22" fmla="*/ 0 w 1161"/>
                  <a:gd name="T23" fmla="*/ 10 h 13"/>
                  <a:gd name="T24" fmla="*/ 1 w 1161"/>
                  <a:gd name="T25" fmla="*/ 12 h 13"/>
                  <a:gd name="T26" fmla="*/ 3 w 1161"/>
                  <a:gd name="T27" fmla="*/ 13 h 13"/>
                  <a:gd name="T28" fmla="*/ 6 w 1161"/>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1" h="13">
                    <a:moveTo>
                      <a:pt x="6" y="13"/>
                    </a:moveTo>
                    <a:lnTo>
                      <a:pt x="6" y="13"/>
                    </a:lnTo>
                    <a:lnTo>
                      <a:pt x="1161" y="13"/>
                    </a:lnTo>
                    <a:lnTo>
                      <a:pt x="1161" y="0"/>
                    </a:lnTo>
                    <a:lnTo>
                      <a:pt x="6" y="0"/>
                    </a:lnTo>
                    <a:lnTo>
                      <a:pt x="6" y="13"/>
                    </a:lnTo>
                    <a:lnTo>
                      <a:pt x="6" y="0"/>
                    </a:lnTo>
                    <a:lnTo>
                      <a:pt x="3" y="0"/>
                    </a:lnTo>
                    <a:lnTo>
                      <a:pt x="1" y="2"/>
                    </a:lnTo>
                    <a:lnTo>
                      <a:pt x="0" y="5"/>
                    </a:lnTo>
                    <a:lnTo>
                      <a:pt x="0" y="7"/>
                    </a:lnTo>
                    <a:lnTo>
                      <a:pt x="0" y="10"/>
                    </a:lnTo>
                    <a:lnTo>
                      <a:pt x="1" y="12"/>
                    </a:lnTo>
                    <a:lnTo>
                      <a:pt x="3" y="13"/>
                    </a:lnTo>
                    <a:lnTo>
                      <a:pt x="6"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10" name="Rectangle 417"/>
              <p:cNvSpPr>
                <a:spLocks noChangeArrowheads="1"/>
              </p:cNvSpPr>
              <p:nvPr/>
            </p:nvSpPr>
            <p:spPr bwMode="auto">
              <a:xfrm>
                <a:off x="3563" y="1472"/>
                <a:ext cx="1"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11" name="Freeform 418"/>
              <p:cNvSpPr>
                <a:spLocks/>
              </p:cNvSpPr>
              <p:nvPr/>
            </p:nvSpPr>
            <p:spPr bwMode="auto">
              <a:xfrm>
                <a:off x="3563" y="1472"/>
                <a:ext cx="8" cy="13"/>
              </a:xfrm>
              <a:custGeom>
                <a:avLst/>
                <a:gdLst>
                  <a:gd name="T0" fmla="*/ 0 w 8"/>
                  <a:gd name="T1" fmla="*/ 13 h 13"/>
                  <a:gd name="T2" fmla="*/ 3 w 8"/>
                  <a:gd name="T3" fmla="*/ 13 h 13"/>
                  <a:gd name="T4" fmla="*/ 7 w 8"/>
                  <a:gd name="T5" fmla="*/ 12 h 13"/>
                  <a:gd name="T6" fmla="*/ 7 w 8"/>
                  <a:gd name="T7" fmla="*/ 10 h 13"/>
                  <a:gd name="T8" fmla="*/ 8 w 8"/>
                  <a:gd name="T9" fmla="*/ 7 h 13"/>
                  <a:gd name="T10" fmla="*/ 7 w 8"/>
                  <a:gd name="T11" fmla="*/ 5 h 13"/>
                  <a:gd name="T12" fmla="*/ 7 w 8"/>
                  <a:gd name="T13" fmla="*/ 2 h 13"/>
                  <a:gd name="T14" fmla="*/ 3 w 8"/>
                  <a:gd name="T15" fmla="*/ 0 h 13"/>
                  <a:gd name="T16" fmla="*/ 0 w 8"/>
                  <a:gd name="T17" fmla="*/ 0 h 13"/>
                  <a:gd name="T18" fmla="*/ 0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0" y="13"/>
                    </a:moveTo>
                    <a:lnTo>
                      <a:pt x="3" y="13"/>
                    </a:lnTo>
                    <a:lnTo>
                      <a:pt x="7" y="12"/>
                    </a:lnTo>
                    <a:lnTo>
                      <a:pt x="7" y="10"/>
                    </a:lnTo>
                    <a:lnTo>
                      <a:pt x="8" y="7"/>
                    </a:lnTo>
                    <a:lnTo>
                      <a:pt x="7" y="5"/>
                    </a:lnTo>
                    <a:lnTo>
                      <a:pt x="7"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12" name="Freeform 419"/>
              <p:cNvSpPr>
                <a:spLocks/>
              </p:cNvSpPr>
              <p:nvPr/>
            </p:nvSpPr>
            <p:spPr bwMode="auto">
              <a:xfrm>
                <a:off x="3490" y="1407"/>
                <a:ext cx="140" cy="140"/>
              </a:xfrm>
              <a:custGeom>
                <a:avLst/>
                <a:gdLst>
                  <a:gd name="T0" fmla="*/ 140 w 140"/>
                  <a:gd name="T1" fmla="*/ 70 h 140"/>
                  <a:gd name="T2" fmla="*/ 138 w 140"/>
                  <a:gd name="T3" fmla="*/ 83 h 140"/>
                  <a:gd name="T4" fmla="*/ 135 w 140"/>
                  <a:gd name="T5" fmla="*/ 96 h 140"/>
                  <a:gd name="T6" fmla="*/ 128 w 140"/>
                  <a:gd name="T7" fmla="*/ 109 h 140"/>
                  <a:gd name="T8" fmla="*/ 120 w 140"/>
                  <a:gd name="T9" fmla="*/ 119 h 140"/>
                  <a:gd name="T10" fmla="*/ 109 w 140"/>
                  <a:gd name="T11" fmla="*/ 127 h 140"/>
                  <a:gd name="T12" fmla="*/ 97 w 140"/>
                  <a:gd name="T13" fmla="*/ 133 h 140"/>
                  <a:gd name="T14" fmla="*/ 84 w 140"/>
                  <a:gd name="T15" fmla="*/ 138 h 140"/>
                  <a:gd name="T16" fmla="*/ 70 w 140"/>
                  <a:gd name="T17" fmla="*/ 140 h 140"/>
                  <a:gd name="T18" fmla="*/ 57 w 140"/>
                  <a:gd name="T19" fmla="*/ 138 h 140"/>
                  <a:gd name="T20" fmla="*/ 44 w 140"/>
                  <a:gd name="T21" fmla="*/ 133 h 140"/>
                  <a:gd name="T22" fmla="*/ 31 w 140"/>
                  <a:gd name="T23" fmla="*/ 127 h 140"/>
                  <a:gd name="T24" fmla="*/ 21 w 140"/>
                  <a:gd name="T25" fmla="*/ 119 h 140"/>
                  <a:gd name="T26" fmla="*/ 13 w 140"/>
                  <a:gd name="T27" fmla="*/ 109 h 140"/>
                  <a:gd name="T28" fmla="*/ 7 w 140"/>
                  <a:gd name="T29" fmla="*/ 96 h 140"/>
                  <a:gd name="T30" fmla="*/ 2 w 140"/>
                  <a:gd name="T31" fmla="*/ 83 h 140"/>
                  <a:gd name="T32" fmla="*/ 0 w 140"/>
                  <a:gd name="T33" fmla="*/ 70 h 140"/>
                  <a:gd name="T34" fmla="*/ 2 w 140"/>
                  <a:gd name="T35" fmla="*/ 55 h 140"/>
                  <a:gd name="T36" fmla="*/ 7 w 140"/>
                  <a:gd name="T37" fmla="*/ 42 h 140"/>
                  <a:gd name="T38" fmla="*/ 13 w 140"/>
                  <a:gd name="T39" fmla="*/ 31 h 140"/>
                  <a:gd name="T40" fmla="*/ 21 w 140"/>
                  <a:gd name="T41" fmla="*/ 20 h 140"/>
                  <a:gd name="T42" fmla="*/ 31 w 140"/>
                  <a:gd name="T43" fmla="*/ 12 h 140"/>
                  <a:gd name="T44" fmla="*/ 44 w 140"/>
                  <a:gd name="T45" fmla="*/ 5 h 140"/>
                  <a:gd name="T46" fmla="*/ 57 w 140"/>
                  <a:gd name="T47" fmla="*/ 2 h 140"/>
                  <a:gd name="T48" fmla="*/ 70 w 140"/>
                  <a:gd name="T49" fmla="*/ 0 h 140"/>
                  <a:gd name="T50" fmla="*/ 84 w 140"/>
                  <a:gd name="T51" fmla="*/ 2 h 140"/>
                  <a:gd name="T52" fmla="*/ 97 w 140"/>
                  <a:gd name="T53" fmla="*/ 5 h 140"/>
                  <a:gd name="T54" fmla="*/ 109 w 140"/>
                  <a:gd name="T55" fmla="*/ 12 h 140"/>
                  <a:gd name="T56" fmla="*/ 120 w 140"/>
                  <a:gd name="T57" fmla="*/ 20 h 140"/>
                  <a:gd name="T58" fmla="*/ 128 w 140"/>
                  <a:gd name="T59" fmla="*/ 31 h 140"/>
                  <a:gd name="T60" fmla="*/ 135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3"/>
                    </a:lnTo>
                    <a:lnTo>
                      <a:pt x="135" y="96"/>
                    </a:lnTo>
                    <a:lnTo>
                      <a:pt x="128" y="109"/>
                    </a:lnTo>
                    <a:lnTo>
                      <a:pt x="120" y="119"/>
                    </a:lnTo>
                    <a:lnTo>
                      <a:pt x="109" y="127"/>
                    </a:lnTo>
                    <a:lnTo>
                      <a:pt x="97" y="133"/>
                    </a:lnTo>
                    <a:lnTo>
                      <a:pt x="84" y="138"/>
                    </a:lnTo>
                    <a:lnTo>
                      <a:pt x="70" y="140"/>
                    </a:lnTo>
                    <a:lnTo>
                      <a:pt x="57" y="138"/>
                    </a:lnTo>
                    <a:lnTo>
                      <a:pt x="44" y="133"/>
                    </a:lnTo>
                    <a:lnTo>
                      <a:pt x="31" y="127"/>
                    </a:lnTo>
                    <a:lnTo>
                      <a:pt x="21" y="119"/>
                    </a:lnTo>
                    <a:lnTo>
                      <a:pt x="13" y="109"/>
                    </a:lnTo>
                    <a:lnTo>
                      <a:pt x="7" y="96"/>
                    </a:lnTo>
                    <a:lnTo>
                      <a:pt x="2" y="83"/>
                    </a:lnTo>
                    <a:lnTo>
                      <a:pt x="0" y="70"/>
                    </a:lnTo>
                    <a:lnTo>
                      <a:pt x="2" y="55"/>
                    </a:lnTo>
                    <a:lnTo>
                      <a:pt x="7" y="42"/>
                    </a:lnTo>
                    <a:lnTo>
                      <a:pt x="13" y="31"/>
                    </a:lnTo>
                    <a:lnTo>
                      <a:pt x="21" y="20"/>
                    </a:lnTo>
                    <a:lnTo>
                      <a:pt x="31" y="12"/>
                    </a:lnTo>
                    <a:lnTo>
                      <a:pt x="44" y="5"/>
                    </a:lnTo>
                    <a:lnTo>
                      <a:pt x="57" y="2"/>
                    </a:lnTo>
                    <a:lnTo>
                      <a:pt x="70" y="0"/>
                    </a:lnTo>
                    <a:lnTo>
                      <a:pt x="84" y="2"/>
                    </a:lnTo>
                    <a:lnTo>
                      <a:pt x="97" y="5"/>
                    </a:lnTo>
                    <a:lnTo>
                      <a:pt x="109" y="12"/>
                    </a:lnTo>
                    <a:lnTo>
                      <a:pt x="120" y="20"/>
                    </a:lnTo>
                    <a:lnTo>
                      <a:pt x="128" y="31"/>
                    </a:lnTo>
                    <a:lnTo>
                      <a:pt x="135" y="42"/>
                    </a:lnTo>
                    <a:lnTo>
                      <a:pt x="138" y="55"/>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13" name="Freeform 420"/>
              <p:cNvSpPr>
                <a:spLocks/>
              </p:cNvSpPr>
              <p:nvPr/>
            </p:nvSpPr>
            <p:spPr bwMode="auto">
              <a:xfrm>
                <a:off x="3490" y="1407"/>
                <a:ext cx="140" cy="140"/>
              </a:xfrm>
              <a:custGeom>
                <a:avLst/>
                <a:gdLst>
                  <a:gd name="T0" fmla="*/ 140 w 140"/>
                  <a:gd name="T1" fmla="*/ 70 h 140"/>
                  <a:gd name="T2" fmla="*/ 138 w 140"/>
                  <a:gd name="T3" fmla="*/ 83 h 140"/>
                  <a:gd name="T4" fmla="*/ 135 w 140"/>
                  <a:gd name="T5" fmla="*/ 96 h 140"/>
                  <a:gd name="T6" fmla="*/ 128 w 140"/>
                  <a:gd name="T7" fmla="*/ 109 h 140"/>
                  <a:gd name="T8" fmla="*/ 120 w 140"/>
                  <a:gd name="T9" fmla="*/ 119 h 140"/>
                  <a:gd name="T10" fmla="*/ 109 w 140"/>
                  <a:gd name="T11" fmla="*/ 127 h 140"/>
                  <a:gd name="T12" fmla="*/ 97 w 140"/>
                  <a:gd name="T13" fmla="*/ 133 h 140"/>
                  <a:gd name="T14" fmla="*/ 84 w 140"/>
                  <a:gd name="T15" fmla="*/ 138 h 140"/>
                  <a:gd name="T16" fmla="*/ 70 w 140"/>
                  <a:gd name="T17" fmla="*/ 140 h 140"/>
                  <a:gd name="T18" fmla="*/ 57 w 140"/>
                  <a:gd name="T19" fmla="*/ 138 h 140"/>
                  <a:gd name="T20" fmla="*/ 44 w 140"/>
                  <a:gd name="T21" fmla="*/ 133 h 140"/>
                  <a:gd name="T22" fmla="*/ 31 w 140"/>
                  <a:gd name="T23" fmla="*/ 127 h 140"/>
                  <a:gd name="T24" fmla="*/ 21 w 140"/>
                  <a:gd name="T25" fmla="*/ 119 h 140"/>
                  <a:gd name="T26" fmla="*/ 13 w 140"/>
                  <a:gd name="T27" fmla="*/ 109 h 140"/>
                  <a:gd name="T28" fmla="*/ 7 w 140"/>
                  <a:gd name="T29" fmla="*/ 96 h 140"/>
                  <a:gd name="T30" fmla="*/ 2 w 140"/>
                  <a:gd name="T31" fmla="*/ 83 h 140"/>
                  <a:gd name="T32" fmla="*/ 0 w 140"/>
                  <a:gd name="T33" fmla="*/ 70 h 140"/>
                  <a:gd name="T34" fmla="*/ 2 w 140"/>
                  <a:gd name="T35" fmla="*/ 55 h 140"/>
                  <a:gd name="T36" fmla="*/ 7 w 140"/>
                  <a:gd name="T37" fmla="*/ 42 h 140"/>
                  <a:gd name="T38" fmla="*/ 13 w 140"/>
                  <a:gd name="T39" fmla="*/ 31 h 140"/>
                  <a:gd name="T40" fmla="*/ 21 w 140"/>
                  <a:gd name="T41" fmla="*/ 20 h 140"/>
                  <a:gd name="T42" fmla="*/ 31 w 140"/>
                  <a:gd name="T43" fmla="*/ 12 h 140"/>
                  <a:gd name="T44" fmla="*/ 44 w 140"/>
                  <a:gd name="T45" fmla="*/ 5 h 140"/>
                  <a:gd name="T46" fmla="*/ 57 w 140"/>
                  <a:gd name="T47" fmla="*/ 2 h 140"/>
                  <a:gd name="T48" fmla="*/ 70 w 140"/>
                  <a:gd name="T49" fmla="*/ 0 h 140"/>
                  <a:gd name="T50" fmla="*/ 84 w 140"/>
                  <a:gd name="T51" fmla="*/ 2 h 140"/>
                  <a:gd name="T52" fmla="*/ 97 w 140"/>
                  <a:gd name="T53" fmla="*/ 5 h 140"/>
                  <a:gd name="T54" fmla="*/ 109 w 140"/>
                  <a:gd name="T55" fmla="*/ 12 h 140"/>
                  <a:gd name="T56" fmla="*/ 120 w 140"/>
                  <a:gd name="T57" fmla="*/ 20 h 140"/>
                  <a:gd name="T58" fmla="*/ 128 w 140"/>
                  <a:gd name="T59" fmla="*/ 31 h 140"/>
                  <a:gd name="T60" fmla="*/ 135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3"/>
                    </a:lnTo>
                    <a:lnTo>
                      <a:pt x="135" y="96"/>
                    </a:lnTo>
                    <a:lnTo>
                      <a:pt x="128" y="109"/>
                    </a:lnTo>
                    <a:lnTo>
                      <a:pt x="120" y="119"/>
                    </a:lnTo>
                    <a:lnTo>
                      <a:pt x="109" y="127"/>
                    </a:lnTo>
                    <a:lnTo>
                      <a:pt x="97" y="133"/>
                    </a:lnTo>
                    <a:lnTo>
                      <a:pt x="84" y="138"/>
                    </a:lnTo>
                    <a:lnTo>
                      <a:pt x="70" y="140"/>
                    </a:lnTo>
                    <a:lnTo>
                      <a:pt x="57" y="138"/>
                    </a:lnTo>
                    <a:lnTo>
                      <a:pt x="44" y="133"/>
                    </a:lnTo>
                    <a:lnTo>
                      <a:pt x="31" y="127"/>
                    </a:lnTo>
                    <a:lnTo>
                      <a:pt x="21" y="119"/>
                    </a:lnTo>
                    <a:lnTo>
                      <a:pt x="13" y="109"/>
                    </a:lnTo>
                    <a:lnTo>
                      <a:pt x="7" y="96"/>
                    </a:lnTo>
                    <a:lnTo>
                      <a:pt x="2" y="83"/>
                    </a:lnTo>
                    <a:lnTo>
                      <a:pt x="0" y="70"/>
                    </a:lnTo>
                    <a:lnTo>
                      <a:pt x="2" y="55"/>
                    </a:lnTo>
                    <a:lnTo>
                      <a:pt x="7" y="42"/>
                    </a:lnTo>
                    <a:lnTo>
                      <a:pt x="13" y="31"/>
                    </a:lnTo>
                    <a:lnTo>
                      <a:pt x="21" y="20"/>
                    </a:lnTo>
                    <a:lnTo>
                      <a:pt x="31" y="12"/>
                    </a:lnTo>
                    <a:lnTo>
                      <a:pt x="44" y="5"/>
                    </a:lnTo>
                    <a:lnTo>
                      <a:pt x="57" y="2"/>
                    </a:lnTo>
                    <a:lnTo>
                      <a:pt x="70" y="0"/>
                    </a:lnTo>
                    <a:lnTo>
                      <a:pt x="84" y="2"/>
                    </a:lnTo>
                    <a:lnTo>
                      <a:pt x="97" y="5"/>
                    </a:lnTo>
                    <a:lnTo>
                      <a:pt x="109" y="12"/>
                    </a:lnTo>
                    <a:lnTo>
                      <a:pt x="120" y="20"/>
                    </a:lnTo>
                    <a:lnTo>
                      <a:pt x="128" y="31"/>
                    </a:lnTo>
                    <a:lnTo>
                      <a:pt x="135" y="42"/>
                    </a:lnTo>
                    <a:lnTo>
                      <a:pt x="138" y="55"/>
                    </a:lnTo>
                    <a:lnTo>
                      <a:pt x="140" y="70"/>
                    </a:lnTo>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Freeform 422"/>
            <p:cNvSpPr>
              <a:spLocks/>
            </p:cNvSpPr>
            <p:nvPr/>
          </p:nvSpPr>
          <p:spPr bwMode="auto">
            <a:xfrm>
              <a:off x="4646" y="1407"/>
              <a:ext cx="140" cy="140"/>
            </a:xfrm>
            <a:custGeom>
              <a:avLst/>
              <a:gdLst>
                <a:gd name="T0" fmla="*/ 140 w 140"/>
                <a:gd name="T1" fmla="*/ 70 h 140"/>
                <a:gd name="T2" fmla="*/ 138 w 140"/>
                <a:gd name="T3" fmla="*/ 83 h 140"/>
                <a:gd name="T4" fmla="*/ 133 w 140"/>
                <a:gd name="T5" fmla="*/ 96 h 140"/>
                <a:gd name="T6" fmla="*/ 127 w 140"/>
                <a:gd name="T7" fmla="*/ 109 h 140"/>
                <a:gd name="T8" fmla="*/ 119 w 140"/>
                <a:gd name="T9" fmla="*/ 119 h 140"/>
                <a:gd name="T10" fmla="*/ 109 w 140"/>
                <a:gd name="T11" fmla="*/ 127 h 140"/>
                <a:gd name="T12" fmla="*/ 96 w 140"/>
                <a:gd name="T13" fmla="*/ 133 h 140"/>
                <a:gd name="T14" fmla="*/ 83 w 140"/>
                <a:gd name="T15" fmla="*/ 138 h 140"/>
                <a:gd name="T16" fmla="*/ 70 w 140"/>
                <a:gd name="T17" fmla="*/ 140 h 140"/>
                <a:gd name="T18" fmla="*/ 55 w 140"/>
                <a:gd name="T19" fmla="*/ 138 h 140"/>
                <a:gd name="T20" fmla="*/ 42 w 140"/>
                <a:gd name="T21" fmla="*/ 133 h 140"/>
                <a:gd name="T22" fmla="*/ 31 w 140"/>
                <a:gd name="T23" fmla="*/ 127 h 140"/>
                <a:gd name="T24" fmla="*/ 20 w 140"/>
                <a:gd name="T25" fmla="*/ 119 h 140"/>
                <a:gd name="T26" fmla="*/ 12 w 140"/>
                <a:gd name="T27" fmla="*/ 109 h 140"/>
                <a:gd name="T28" fmla="*/ 5 w 140"/>
                <a:gd name="T29" fmla="*/ 96 h 140"/>
                <a:gd name="T30" fmla="*/ 2 w 140"/>
                <a:gd name="T31" fmla="*/ 83 h 140"/>
                <a:gd name="T32" fmla="*/ 0 w 140"/>
                <a:gd name="T33" fmla="*/ 70 h 140"/>
                <a:gd name="T34" fmla="*/ 2 w 140"/>
                <a:gd name="T35" fmla="*/ 55 h 140"/>
                <a:gd name="T36" fmla="*/ 5 w 140"/>
                <a:gd name="T37" fmla="*/ 42 h 140"/>
                <a:gd name="T38" fmla="*/ 12 w 140"/>
                <a:gd name="T39" fmla="*/ 31 h 140"/>
                <a:gd name="T40" fmla="*/ 20 w 140"/>
                <a:gd name="T41" fmla="*/ 20 h 140"/>
                <a:gd name="T42" fmla="*/ 31 w 140"/>
                <a:gd name="T43" fmla="*/ 12 h 140"/>
                <a:gd name="T44" fmla="*/ 42 w 140"/>
                <a:gd name="T45" fmla="*/ 5 h 140"/>
                <a:gd name="T46" fmla="*/ 55 w 140"/>
                <a:gd name="T47" fmla="*/ 2 h 140"/>
                <a:gd name="T48" fmla="*/ 70 w 140"/>
                <a:gd name="T49" fmla="*/ 0 h 140"/>
                <a:gd name="T50" fmla="*/ 83 w 140"/>
                <a:gd name="T51" fmla="*/ 2 h 140"/>
                <a:gd name="T52" fmla="*/ 96 w 140"/>
                <a:gd name="T53" fmla="*/ 5 h 140"/>
                <a:gd name="T54" fmla="*/ 109 w 140"/>
                <a:gd name="T55" fmla="*/ 12 h 140"/>
                <a:gd name="T56" fmla="*/ 119 w 140"/>
                <a:gd name="T57" fmla="*/ 20 h 140"/>
                <a:gd name="T58" fmla="*/ 127 w 140"/>
                <a:gd name="T59" fmla="*/ 31 h 140"/>
                <a:gd name="T60" fmla="*/ 133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3"/>
                  </a:lnTo>
                  <a:lnTo>
                    <a:pt x="133" y="96"/>
                  </a:lnTo>
                  <a:lnTo>
                    <a:pt x="127" y="109"/>
                  </a:lnTo>
                  <a:lnTo>
                    <a:pt x="119" y="119"/>
                  </a:lnTo>
                  <a:lnTo>
                    <a:pt x="109" y="127"/>
                  </a:lnTo>
                  <a:lnTo>
                    <a:pt x="96" y="133"/>
                  </a:lnTo>
                  <a:lnTo>
                    <a:pt x="83" y="138"/>
                  </a:lnTo>
                  <a:lnTo>
                    <a:pt x="70" y="140"/>
                  </a:lnTo>
                  <a:lnTo>
                    <a:pt x="55" y="138"/>
                  </a:lnTo>
                  <a:lnTo>
                    <a:pt x="42" y="133"/>
                  </a:lnTo>
                  <a:lnTo>
                    <a:pt x="31" y="127"/>
                  </a:lnTo>
                  <a:lnTo>
                    <a:pt x="20" y="119"/>
                  </a:lnTo>
                  <a:lnTo>
                    <a:pt x="12" y="109"/>
                  </a:lnTo>
                  <a:lnTo>
                    <a:pt x="5" y="96"/>
                  </a:lnTo>
                  <a:lnTo>
                    <a:pt x="2" y="83"/>
                  </a:lnTo>
                  <a:lnTo>
                    <a:pt x="0" y="70"/>
                  </a:lnTo>
                  <a:lnTo>
                    <a:pt x="2" y="55"/>
                  </a:lnTo>
                  <a:lnTo>
                    <a:pt x="5" y="42"/>
                  </a:lnTo>
                  <a:lnTo>
                    <a:pt x="12" y="31"/>
                  </a:lnTo>
                  <a:lnTo>
                    <a:pt x="20" y="20"/>
                  </a:lnTo>
                  <a:lnTo>
                    <a:pt x="31" y="12"/>
                  </a:lnTo>
                  <a:lnTo>
                    <a:pt x="42" y="5"/>
                  </a:lnTo>
                  <a:lnTo>
                    <a:pt x="55" y="2"/>
                  </a:lnTo>
                  <a:lnTo>
                    <a:pt x="70" y="0"/>
                  </a:lnTo>
                  <a:lnTo>
                    <a:pt x="83" y="2"/>
                  </a:lnTo>
                  <a:lnTo>
                    <a:pt x="96" y="5"/>
                  </a:lnTo>
                  <a:lnTo>
                    <a:pt x="109" y="12"/>
                  </a:lnTo>
                  <a:lnTo>
                    <a:pt x="119" y="20"/>
                  </a:lnTo>
                  <a:lnTo>
                    <a:pt x="127" y="31"/>
                  </a:lnTo>
                  <a:lnTo>
                    <a:pt x="133" y="42"/>
                  </a:lnTo>
                  <a:lnTo>
                    <a:pt x="138" y="55"/>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96" name="Freeform 423"/>
            <p:cNvSpPr>
              <a:spLocks/>
            </p:cNvSpPr>
            <p:nvPr/>
          </p:nvSpPr>
          <p:spPr bwMode="auto">
            <a:xfrm>
              <a:off x="4646" y="1407"/>
              <a:ext cx="140" cy="140"/>
            </a:xfrm>
            <a:custGeom>
              <a:avLst/>
              <a:gdLst>
                <a:gd name="T0" fmla="*/ 140 w 140"/>
                <a:gd name="T1" fmla="*/ 70 h 140"/>
                <a:gd name="T2" fmla="*/ 138 w 140"/>
                <a:gd name="T3" fmla="*/ 83 h 140"/>
                <a:gd name="T4" fmla="*/ 133 w 140"/>
                <a:gd name="T5" fmla="*/ 96 h 140"/>
                <a:gd name="T6" fmla="*/ 127 w 140"/>
                <a:gd name="T7" fmla="*/ 109 h 140"/>
                <a:gd name="T8" fmla="*/ 119 w 140"/>
                <a:gd name="T9" fmla="*/ 119 h 140"/>
                <a:gd name="T10" fmla="*/ 109 w 140"/>
                <a:gd name="T11" fmla="*/ 127 h 140"/>
                <a:gd name="T12" fmla="*/ 96 w 140"/>
                <a:gd name="T13" fmla="*/ 133 h 140"/>
                <a:gd name="T14" fmla="*/ 83 w 140"/>
                <a:gd name="T15" fmla="*/ 138 h 140"/>
                <a:gd name="T16" fmla="*/ 70 w 140"/>
                <a:gd name="T17" fmla="*/ 140 h 140"/>
                <a:gd name="T18" fmla="*/ 55 w 140"/>
                <a:gd name="T19" fmla="*/ 138 h 140"/>
                <a:gd name="T20" fmla="*/ 42 w 140"/>
                <a:gd name="T21" fmla="*/ 133 h 140"/>
                <a:gd name="T22" fmla="*/ 31 w 140"/>
                <a:gd name="T23" fmla="*/ 127 h 140"/>
                <a:gd name="T24" fmla="*/ 20 w 140"/>
                <a:gd name="T25" fmla="*/ 119 h 140"/>
                <a:gd name="T26" fmla="*/ 12 w 140"/>
                <a:gd name="T27" fmla="*/ 109 h 140"/>
                <a:gd name="T28" fmla="*/ 5 w 140"/>
                <a:gd name="T29" fmla="*/ 96 h 140"/>
                <a:gd name="T30" fmla="*/ 2 w 140"/>
                <a:gd name="T31" fmla="*/ 83 h 140"/>
                <a:gd name="T32" fmla="*/ 0 w 140"/>
                <a:gd name="T33" fmla="*/ 70 h 140"/>
                <a:gd name="T34" fmla="*/ 2 w 140"/>
                <a:gd name="T35" fmla="*/ 55 h 140"/>
                <a:gd name="T36" fmla="*/ 5 w 140"/>
                <a:gd name="T37" fmla="*/ 42 h 140"/>
                <a:gd name="T38" fmla="*/ 12 w 140"/>
                <a:gd name="T39" fmla="*/ 31 h 140"/>
                <a:gd name="T40" fmla="*/ 20 w 140"/>
                <a:gd name="T41" fmla="*/ 20 h 140"/>
                <a:gd name="T42" fmla="*/ 31 w 140"/>
                <a:gd name="T43" fmla="*/ 12 h 140"/>
                <a:gd name="T44" fmla="*/ 42 w 140"/>
                <a:gd name="T45" fmla="*/ 5 h 140"/>
                <a:gd name="T46" fmla="*/ 55 w 140"/>
                <a:gd name="T47" fmla="*/ 2 h 140"/>
                <a:gd name="T48" fmla="*/ 70 w 140"/>
                <a:gd name="T49" fmla="*/ 0 h 140"/>
                <a:gd name="T50" fmla="*/ 83 w 140"/>
                <a:gd name="T51" fmla="*/ 2 h 140"/>
                <a:gd name="T52" fmla="*/ 96 w 140"/>
                <a:gd name="T53" fmla="*/ 5 h 140"/>
                <a:gd name="T54" fmla="*/ 109 w 140"/>
                <a:gd name="T55" fmla="*/ 12 h 140"/>
                <a:gd name="T56" fmla="*/ 119 w 140"/>
                <a:gd name="T57" fmla="*/ 20 h 140"/>
                <a:gd name="T58" fmla="*/ 127 w 140"/>
                <a:gd name="T59" fmla="*/ 31 h 140"/>
                <a:gd name="T60" fmla="*/ 133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3"/>
                  </a:lnTo>
                  <a:lnTo>
                    <a:pt x="133" y="96"/>
                  </a:lnTo>
                  <a:lnTo>
                    <a:pt x="127" y="109"/>
                  </a:lnTo>
                  <a:lnTo>
                    <a:pt x="119" y="119"/>
                  </a:lnTo>
                  <a:lnTo>
                    <a:pt x="109" y="127"/>
                  </a:lnTo>
                  <a:lnTo>
                    <a:pt x="96" y="133"/>
                  </a:lnTo>
                  <a:lnTo>
                    <a:pt x="83" y="138"/>
                  </a:lnTo>
                  <a:lnTo>
                    <a:pt x="70" y="140"/>
                  </a:lnTo>
                  <a:lnTo>
                    <a:pt x="55" y="138"/>
                  </a:lnTo>
                  <a:lnTo>
                    <a:pt x="42" y="133"/>
                  </a:lnTo>
                  <a:lnTo>
                    <a:pt x="31" y="127"/>
                  </a:lnTo>
                  <a:lnTo>
                    <a:pt x="20" y="119"/>
                  </a:lnTo>
                  <a:lnTo>
                    <a:pt x="12" y="109"/>
                  </a:lnTo>
                  <a:lnTo>
                    <a:pt x="5" y="96"/>
                  </a:lnTo>
                  <a:lnTo>
                    <a:pt x="2" y="83"/>
                  </a:lnTo>
                  <a:lnTo>
                    <a:pt x="0" y="70"/>
                  </a:lnTo>
                  <a:lnTo>
                    <a:pt x="2" y="55"/>
                  </a:lnTo>
                  <a:lnTo>
                    <a:pt x="5" y="42"/>
                  </a:lnTo>
                  <a:lnTo>
                    <a:pt x="12" y="31"/>
                  </a:lnTo>
                  <a:lnTo>
                    <a:pt x="20" y="20"/>
                  </a:lnTo>
                  <a:lnTo>
                    <a:pt x="31" y="12"/>
                  </a:lnTo>
                  <a:lnTo>
                    <a:pt x="42" y="5"/>
                  </a:lnTo>
                  <a:lnTo>
                    <a:pt x="55" y="2"/>
                  </a:lnTo>
                  <a:lnTo>
                    <a:pt x="70" y="0"/>
                  </a:lnTo>
                  <a:lnTo>
                    <a:pt x="83" y="2"/>
                  </a:lnTo>
                  <a:lnTo>
                    <a:pt x="96" y="5"/>
                  </a:lnTo>
                  <a:lnTo>
                    <a:pt x="109" y="12"/>
                  </a:lnTo>
                  <a:lnTo>
                    <a:pt x="119" y="20"/>
                  </a:lnTo>
                  <a:lnTo>
                    <a:pt x="127" y="31"/>
                  </a:lnTo>
                  <a:lnTo>
                    <a:pt x="133" y="42"/>
                  </a:lnTo>
                  <a:lnTo>
                    <a:pt x="138" y="55"/>
                  </a:lnTo>
                  <a:lnTo>
                    <a:pt x="140" y="70"/>
                  </a:lnTo>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697" name="Freeform 424"/>
            <p:cNvSpPr>
              <a:spLocks/>
            </p:cNvSpPr>
            <p:nvPr/>
          </p:nvSpPr>
          <p:spPr bwMode="auto">
            <a:xfrm>
              <a:off x="4646" y="2562"/>
              <a:ext cx="140" cy="140"/>
            </a:xfrm>
            <a:custGeom>
              <a:avLst/>
              <a:gdLst>
                <a:gd name="T0" fmla="*/ 140 w 140"/>
                <a:gd name="T1" fmla="*/ 70 h 140"/>
                <a:gd name="T2" fmla="*/ 138 w 140"/>
                <a:gd name="T3" fmla="*/ 85 h 140"/>
                <a:gd name="T4" fmla="*/ 133 w 140"/>
                <a:gd name="T5" fmla="*/ 98 h 140"/>
                <a:gd name="T6" fmla="*/ 127 w 140"/>
                <a:gd name="T7" fmla="*/ 109 h 140"/>
                <a:gd name="T8" fmla="*/ 119 w 140"/>
                <a:gd name="T9" fmla="*/ 120 h 140"/>
                <a:gd name="T10" fmla="*/ 109 w 140"/>
                <a:gd name="T11" fmla="*/ 128 h 140"/>
                <a:gd name="T12" fmla="*/ 96 w 140"/>
                <a:gd name="T13" fmla="*/ 135 h 140"/>
                <a:gd name="T14" fmla="*/ 83 w 140"/>
                <a:gd name="T15" fmla="*/ 138 h 140"/>
                <a:gd name="T16" fmla="*/ 70 w 140"/>
                <a:gd name="T17" fmla="*/ 140 h 140"/>
                <a:gd name="T18" fmla="*/ 55 w 140"/>
                <a:gd name="T19" fmla="*/ 138 h 140"/>
                <a:gd name="T20" fmla="*/ 42 w 140"/>
                <a:gd name="T21" fmla="*/ 135 h 140"/>
                <a:gd name="T22" fmla="*/ 31 w 140"/>
                <a:gd name="T23" fmla="*/ 128 h 140"/>
                <a:gd name="T24" fmla="*/ 20 w 140"/>
                <a:gd name="T25" fmla="*/ 120 h 140"/>
                <a:gd name="T26" fmla="*/ 12 w 140"/>
                <a:gd name="T27" fmla="*/ 109 h 140"/>
                <a:gd name="T28" fmla="*/ 5 w 140"/>
                <a:gd name="T29" fmla="*/ 98 h 140"/>
                <a:gd name="T30" fmla="*/ 2 w 140"/>
                <a:gd name="T31" fmla="*/ 85 h 140"/>
                <a:gd name="T32" fmla="*/ 0 w 140"/>
                <a:gd name="T33" fmla="*/ 70 h 140"/>
                <a:gd name="T34" fmla="*/ 2 w 140"/>
                <a:gd name="T35" fmla="*/ 57 h 140"/>
                <a:gd name="T36" fmla="*/ 5 w 140"/>
                <a:gd name="T37" fmla="*/ 44 h 140"/>
                <a:gd name="T38" fmla="*/ 12 w 140"/>
                <a:gd name="T39" fmla="*/ 31 h 140"/>
                <a:gd name="T40" fmla="*/ 20 w 140"/>
                <a:gd name="T41" fmla="*/ 21 h 140"/>
                <a:gd name="T42" fmla="*/ 31 w 140"/>
                <a:gd name="T43" fmla="*/ 13 h 140"/>
                <a:gd name="T44" fmla="*/ 42 w 140"/>
                <a:gd name="T45" fmla="*/ 7 h 140"/>
                <a:gd name="T46" fmla="*/ 55 w 140"/>
                <a:gd name="T47" fmla="*/ 2 h 140"/>
                <a:gd name="T48" fmla="*/ 70 w 140"/>
                <a:gd name="T49" fmla="*/ 0 h 140"/>
                <a:gd name="T50" fmla="*/ 83 w 140"/>
                <a:gd name="T51" fmla="*/ 2 h 140"/>
                <a:gd name="T52" fmla="*/ 96 w 140"/>
                <a:gd name="T53" fmla="*/ 7 h 140"/>
                <a:gd name="T54" fmla="*/ 109 w 140"/>
                <a:gd name="T55" fmla="*/ 13 h 140"/>
                <a:gd name="T56" fmla="*/ 119 w 140"/>
                <a:gd name="T57" fmla="*/ 21 h 140"/>
                <a:gd name="T58" fmla="*/ 127 w 140"/>
                <a:gd name="T59" fmla="*/ 31 h 140"/>
                <a:gd name="T60" fmla="*/ 133 w 140"/>
                <a:gd name="T61" fmla="*/ 44 h 140"/>
                <a:gd name="T62" fmla="*/ 138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3" y="98"/>
                  </a:lnTo>
                  <a:lnTo>
                    <a:pt x="127" y="109"/>
                  </a:lnTo>
                  <a:lnTo>
                    <a:pt x="119" y="120"/>
                  </a:lnTo>
                  <a:lnTo>
                    <a:pt x="109" y="128"/>
                  </a:lnTo>
                  <a:lnTo>
                    <a:pt x="96" y="135"/>
                  </a:lnTo>
                  <a:lnTo>
                    <a:pt x="83" y="138"/>
                  </a:lnTo>
                  <a:lnTo>
                    <a:pt x="70" y="140"/>
                  </a:lnTo>
                  <a:lnTo>
                    <a:pt x="55" y="138"/>
                  </a:lnTo>
                  <a:lnTo>
                    <a:pt x="42" y="135"/>
                  </a:lnTo>
                  <a:lnTo>
                    <a:pt x="31" y="128"/>
                  </a:lnTo>
                  <a:lnTo>
                    <a:pt x="20" y="120"/>
                  </a:lnTo>
                  <a:lnTo>
                    <a:pt x="12" y="109"/>
                  </a:lnTo>
                  <a:lnTo>
                    <a:pt x="5" y="98"/>
                  </a:lnTo>
                  <a:lnTo>
                    <a:pt x="2" y="85"/>
                  </a:lnTo>
                  <a:lnTo>
                    <a:pt x="0" y="70"/>
                  </a:lnTo>
                  <a:lnTo>
                    <a:pt x="2" y="57"/>
                  </a:lnTo>
                  <a:lnTo>
                    <a:pt x="5" y="44"/>
                  </a:lnTo>
                  <a:lnTo>
                    <a:pt x="12" y="31"/>
                  </a:lnTo>
                  <a:lnTo>
                    <a:pt x="20" y="21"/>
                  </a:lnTo>
                  <a:lnTo>
                    <a:pt x="31" y="13"/>
                  </a:lnTo>
                  <a:lnTo>
                    <a:pt x="42" y="7"/>
                  </a:lnTo>
                  <a:lnTo>
                    <a:pt x="55" y="2"/>
                  </a:lnTo>
                  <a:lnTo>
                    <a:pt x="70" y="0"/>
                  </a:lnTo>
                  <a:lnTo>
                    <a:pt x="83" y="2"/>
                  </a:lnTo>
                  <a:lnTo>
                    <a:pt x="96" y="7"/>
                  </a:lnTo>
                  <a:lnTo>
                    <a:pt x="109" y="13"/>
                  </a:lnTo>
                  <a:lnTo>
                    <a:pt x="119" y="21"/>
                  </a:lnTo>
                  <a:lnTo>
                    <a:pt x="127" y="31"/>
                  </a:lnTo>
                  <a:lnTo>
                    <a:pt x="133" y="44"/>
                  </a:lnTo>
                  <a:lnTo>
                    <a:pt x="138" y="57"/>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98" name="Freeform 425"/>
            <p:cNvSpPr>
              <a:spLocks/>
            </p:cNvSpPr>
            <p:nvPr/>
          </p:nvSpPr>
          <p:spPr bwMode="auto">
            <a:xfrm>
              <a:off x="4646" y="2562"/>
              <a:ext cx="140" cy="140"/>
            </a:xfrm>
            <a:custGeom>
              <a:avLst/>
              <a:gdLst>
                <a:gd name="T0" fmla="*/ 140 w 140"/>
                <a:gd name="T1" fmla="*/ 70 h 140"/>
                <a:gd name="T2" fmla="*/ 138 w 140"/>
                <a:gd name="T3" fmla="*/ 85 h 140"/>
                <a:gd name="T4" fmla="*/ 133 w 140"/>
                <a:gd name="T5" fmla="*/ 98 h 140"/>
                <a:gd name="T6" fmla="*/ 127 w 140"/>
                <a:gd name="T7" fmla="*/ 109 h 140"/>
                <a:gd name="T8" fmla="*/ 119 w 140"/>
                <a:gd name="T9" fmla="*/ 120 h 140"/>
                <a:gd name="T10" fmla="*/ 109 w 140"/>
                <a:gd name="T11" fmla="*/ 128 h 140"/>
                <a:gd name="T12" fmla="*/ 96 w 140"/>
                <a:gd name="T13" fmla="*/ 135 h 140"/>
                <a:gd name="T14" fmla="*/ 83 w 140"/>
                <a:gd name="T15" fmla="*/ 138 h 140"/>
                <a:gd name="T16" fmla="*/ 70 w 140"/>
                <a:gd name="T17" fmla="*/ 140 h 140"/>
                <a:gd name="T18" fmla="*/ 55 w 140"/>
                <a:gd name="T19" fmla="*/ 138 h 140"/>
                <a:gd name="T20" fmla="*/ 42 w 140"/>
                <a:gd name="T21" fmla="*/ 135 h 140"/>
                <a:gd name="T22" fmla="*/ 31 w 140"/>
                <a:gd name="T23" fmla="*/ 128 h 140"/>
                <a:gd name="T24" fmla="*/ 20 w 140"/>
                <a:gd name="T25" fmla="*/ 120 h 140"/>
                <a:gd name="T26" fmla="*/ 12 w 140"/>
                <a:gd name="T27" fmla="*/ 109 h 140"/>
                <a:gd name="T28" fmla="*/ 5 w 140"/>
                <a:gd name="T29" fmla="*/ 98 h 140"/>
                <a:gd name="T30" fmla="*/ 2 w 140"/>
                <a:gd name="T31" fmla="*/ 85 h 140"/>
                <a:gd name="T32" fmla="*/ 0 w 140"/>
                <a:gd name="T33" fmla="*/ 70 h 140"/>
                <a:gd name="T34" fmla="*/ 2 w 140"/>
                <a:gd name="T35" fmla="*/ 57 h 140"/>
                <a:gd name="T36" fmla="*/ 5 w 140"/>
                <a:gd name="T37" fmla="*/ 44 h 140"/>
                <a:gd name="T38" fmla="*/ 12 w 140"/>
                <a:gd name="T39" fmla="*/ 31 h 140"/>
                <a:gd name="T40" fmla="*/ 20 w 140"/>
                <a:gd name="T41" fmla="*/ 21 h 140"/>
                <a:gd name="T42" fmla="*/ 31 w 140"/>
                <a:gd name="T43" fmla="*/ 13 h 140"/>
                <a:gd name="T44" fmla="*/ 42 w 140"/>
                <a:gd name="T45" fmla="*/ 7 h 140"/>
                <a:gd name="T46" fmla="*/ 55 w 140"/>
                <a:gd name="T47" fmla="*/ 2 h 140"/>
                <a:gd name="T48" fmla="*/ 70 w 140"/>
                <a:gd name="T49" fmla="*/ 0 h 140"/>
                <a:gd name="T50" fmla="*/ 83 w 140"/>
                <a:gd name="T51" fmla="*/ 2 h 140"/>
                <a:gd name="T52" fmla="*/ 96 w 140"/>
                <a:gd name="T53" fmla="*/ 7 h 140"/>
                <a:gd name="T54" fmla="*/ 109 w 140"/>
                <a:gd name="T55" fmla="*/ 13 h 140"/>
                <a:gd name="T56" fmla="*/ 119 w 140"/>
                <a:gd name="T57" fmla="*/ 21 h 140"/>
                <a:gd name="T58" fmla="*/ 127 w 140"/>
                <a:gd name="T59" fmla="*/ 31 h 140"/>
                <a:gd name="T60" fmla="*/ 133 w 140"/>
                <a:gd name="T61" fmla="*/ 44 h 140"/>
                <a:gd name="T62" fmla="*/ 138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3" y="98"/>
                  </a:lnTo>
                  <a:lnTo>
                    <a:pt x="127" y="109"/>
                  </a:lnTo>
                  <a:lnTo>
                    <a:pt x="119" y="120"/>
                  </a:lnTo>
                  <a:lnTo>
                    <a:pt x="109" y="128"/>
                  </a:lnTo>
                  <a:lnTo>
                    <a:pt x="96" y="135"/>
                  </a:lnTo>
                  <a:lnTo>
                    <a:pt x="83" y="138"/>
                  </a:lnTo>
                  <a:lnTo>
                    <a:pt x="70" y="140"/>
                  </a:lnTo>
                  <a:lnTo>
                    <a:pt x="55" y="138"/>
                  </a:lnTo>
                  <a:lnTo>
                    <a:pt x="42" y="135"/>
                  </a:lnTo>
                  <a:lnTo>
                    <a:pt x="31" y="128"/>
                  </a:lnTo>
                  <a:lnTo>
                    <a:pt x="20" y="120"/>
                  </a:lnTo>
                  <a:lnTo>
                    <a:pt x="12" y="109"/>
                  </a:lnTo>
                  <a:lnTo>
                    <a:pt x="5" y="98"/>
                  </a:lnTo>
                  <a:lnTo>
                    <a:pt x="2" y="85"/>
                  </a:lnTo>
                  <a:lnTo>
                    <a:pt x="0" y="70"/>
                  </a:lnTo>
                  <a:lnTo>
                    <a:pt x="2" y="57"/>
                  </a:lnTo>
                  <a:lnTo>
                    <a:pt x="5" y="44"/>
                  </a:lnTo>
                  <a:lnTo>
                    <a:pt x="12" y="31"/>
                  </a:lnTo>
                  <a:lnTo>
                    <a:pt x="20" y="21"/>
                  </a:lnTo>
                  <a:lnTo>
                    <a:pt x="31" y="13"/>
                  </a:lnTo>
                  <a:lnTo>
                    <a:pt x="42" y="7"/>
                  </a:lnTo>
                  <a:lnTo>
                    <a:pt x="55" y="2"/>
                  </a:lnTo>
                  <a:lnTo>
                    <a:pt x="70" y="0"/>
                  </a:lnTo>
                  <a:lnTo>
                    <a:pt x="83" y="2"/>
                  </a:lnTo>
                  <a:lnTo>
                    <a:pt x="96" y="7"/>
                  </a:lnTo>
                  <a:lnTo>
                    <a:pt x="109" y="13"/>
                  </a:lnTo>
                  <a:lnTo>
                    <a:pt x="119" y="21"/>
                  </a:lnTo>
                  <a:lnTo>
                    <a:pt x="127" y="31"/>
                  </a:lnTo>
                  <a:lnTo>
                    <a:pt x="133" y="44"/>
                  </a:lnTo>
                  <a:lnTo>
                    <a:pt x="138" y="57"/>
                  </a:lnTo>
                  <a:lnTo>
                    <a:pt x="140" y="70"/>
                  </a:lnTo>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699" name="Freeform 426"/>
            <p:cNvSpPr>
              <a:spLocks/>
            </p:cNvSpPr>
            <p:nvPr/>
          </p:nvSpPr>
          <p:spPr bwMode="auto">
            <a:xfrm>
              <a:off x="3490" y="2562"/>
              <a:ext cx="140" cy="140"/>
            </a:xfrm>
            <a:custGeom>
              <a:avLst/>
              <a:gdLst>
                <a:gd name="T0" fmla="*/ 140 w 140"/>
                <a:gd name="T1" fmla="*/ 70 h 140"/>
                <a:gd name="T2" fmla="*/ 138 w 140"/>
                <a:gd name="T3" fmla="*/ 85 h 140"/>
                <a:gd name="T4" fmla="*/ 135 w 140"/>
                <a:gd name="T5" fmla="*/ 98 h 140"/>
                <a:gd name="T6" fmla="*/ 128 w 140"/>
                <a:gd name="T7" fmla="*/ 109 h 140"/>
                <a:gd name="T8" fmla="*/ 120 w 140"/>
                <a:gd name="T9" fmla="*/ 120 h 140"/>
                <a:gd name="T10" fmla="*/ 109 w 140"/>
                <a:gd name="T11" fmla="*/ 128 h 140"/>
                <a:gd name="T12" fmla="*/ 97 w 140"/>
                <a:gd name="T13" fmla="*/ 135 h 140"/>
                <a:gd name="T14" fmla="*/ 84 w 140"/>
                <a:gd name="T15" fmla="*/ 138 h 140"/>
                <a:gd name="T16" fmla="*/ 70 w 140"/>
                <a:gd name="T17" fmla="*/ 140 h 140"/>
                <a:gd name="T18" fmla="*/ 57 w 140"/>
                <a:gd name="T19" fmla="*/ 138 h 140"/>
                <a:gd name="T20" fmla="*/ 44 w 140"/>
                <a:gd name="T21" fmla="*/ 135 h 140"/>
                <a:gd name="T22" fmla="*/ 31 w 140"/>
                <a:gd name="T23" fmla="*/ 128 h 140"/>
                <a:gd name="T24" fmla="*/ 21 w 140"/>
                <a:gd name="T25" fmla="*/ 120 h 140"/>
                <a:gd name="T26" fmla="*/ 13 w 140"/>
                <a:gd name="T27" fmla="*/ 109 h 140"/>
                <a:gd name="T28" fmla="*/ 7 w 140"/>
                <a:gd name="T29" fmla="*/ 98 h 140"/>
                <a:gd name="T30" fmla="*/ 2 w 140"/>
                <a:gd name="T31" fmla="*/ 85 h 140"/>
                <a:gd name="T32" fmla="*/ 0 w 140"/>
                <a:gd name="T33" fmla="*/ 70 h 140"/>
                <a:gd name="T34" fmla="*/ 2 w 140"/>
                <a:gd name="T35" fmla="*/ 57 h 140"/>
                <a:gd name="T36" fmla="*/ 7 w 140"/>
                <a:gd name="T37" fmla="*/ 44 h 140"/>
                <a:gd name="T38" fmla="*/ 13 w 140"/>
                <a:gd name="T39" fmla="*/ 31 h 140"/>
                <a:gd name="T40" fmla="*/ 21 w 140"/>
                <a:gd name="T41" fmla="*/ 21 h 140"/>
                <a:gd name="T42" fmla="*/ 31 w 140"/>
                <a:gd name="T43" fmla="*/ 13 h 140"/>
                <a:gd name="T44" fmla="*/ 44 w 140"/>
                <a:gd name="T45" fmla="*/ 7 h 140"/>
                <a:gd name="T46" fmla="*/ 57 w 140"/>
                <a:gd name="T47" fmla="*/ 2 h 140"/>
                <a:gd name="T48" fmla="*/ 70 w 140"/>
                <a:gd name="T49" fmla="*/ 0 h 140"/>
                <a:gd name="T50" fmla="*/ 84 w 140"/>
                <a:gd name="T51" fmla="*/ 2 h 140"/>
                <a:gd name="T52" fmla="*/ 97 w 140"/>
                <a:gd name="T53" fmla="*/ 7 h 140"/>
                <a:gd name="T54" fmla="*/ 109 w 140"/>
                <a:gd name="T55" fmla="*/ 13 h 140"/>
                <a:gd name="T56" fmla="*/ 120 w 140"/>
                <a:gd name="T57" fmla="*/ 21 h 140"/>
                <a:gd name="T58" fmla="*/ 128 w 140"/>
                <a:gd name="T59" fmla="*/ 31 h 140"/>
                <a:gd name="T60" fmla="*/ 135 w 140"/>
                <a:gd name="T61" fmla="*/ 44 h 140"/>
                <a:gd name="T62" fmla="*/ 138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5" y="98"/>
                  </a:lnTo>
                  <a:lnTo>
                    <a:pt x="128" y="109"/>
                  </a:lnTo>
                  <a:lnTo>
                    <a:pt x="120" y="120"/>
                  </a:lnTo>
                  <a:lnTo>
                    <a:pt x="109" y="128"/>
                  </a:lnTo>
                  <a:lnTo>
                    <a:pt x="97" y="135"/>
                  </a:lnTo>
                  <a:lnTo>
                    <a:pt x="84" y="138"/>
                  </a:lnTo>
                  <a:lnTo>
                    <a:pt x="70" y="140"/>
                  </a:lnTo>
                  <a:lnTo>
                    <a:pt x="57" y="138"/>
                  </a:lnTo>
                  <a:lnTo>
                    <a:pt x="44" y="135"/>
                  </a:lnTo>
                  <a:lnTo>
                    <a:pt x="31" y="128"/>
                  </a:lnTo>
                  <a:lnTo>
                    <a:pt x="21" y="120"/>
                  </a:lnTo>
                  <a:lnTo>
                    <a:pt x="13" y="109"/>
                  </a:lnTo>
                  <a:lnTo>
                    <a:pt x="7" y="98"/>
                  </a:lnTo>
                  <a:lnTo>
                    <a:pt x="2" y="85"/>
                  </a:lnTo>
                  <a:lnTo>
                    <a:pt x="0" y="70"/>
                  </a:lnTo>
                  <a:lnTo>
                    <a:pt x="2" y="57"/>
                  </a:lnTo>
                  <a:lnTo>
                    <a:pt x="7" y="44"/>
                  </a:lnTo>
                  <a:lnTo>
                    <a:pt x="13" y="31"/>
                  </a:lnTo>
                  <a:lnTo>
                    <a:pt x="21" y="21"/>
                  </a:lnTo>
                  <a:lnTo>
                    <a:pt x="31" y="13"/>
                  </a:lnTo>
                  <a:lnTo>
                    <a:pt x="44" y="7"/>
                  </a:lnTo>
                  <a:lnTo>
                    <a:pt x="57" y="2"/>
                  </a:lnTo>
                  <a:lnTo>
                    <a:pt x="70" y="0"/>
                  </a:lnTo>
                  <a:lnTo>
                    <a:pt x="84" y="2"/>
                  </a:lnTo>
                  <a:lnTo>
                    <a:pt x="97" y="7"/>
                  </a:lnTo>
                  <a:lnTo>
                    <a:pt x="109" y="13"/>
                  </a:lnTo>
                  <a:lnTo>
                    <a:pt x="120" y="21"/>
                  </a:lnTo>
                  <a:lnTo>
                    <a:pt x="128" y="31"/>
                  </a:lnTo>
                  <a:lnTo>
                    <a:pt x="135" y="44"/>
                  </a:lnTo>
                  <a:lnTo>
                    <a:pt x="138" y="57"/>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00" name="Freeform 427"/>
            <p:cNvSpPr>
              <a:spLocks/>
            </p:cNvSpPr>
            <p:nvPr/>
          </p:nvSpPr>
          <p:spPr bwMode="auto">
            <a:xfrm>
              <a:off x="3490" y="2562"/>
              <a:ext cx="140" cy="140"/>
            </a:xfrm>
            <a:custGeom>
              <a:avLst/>
              <a:gdLst>
                <a:gd name="T0" fmla="*/ 140 w 140"/>
                <a:gd name="T1" fmla="*/ 70 h 140"/>
                <a:gd name="T2" fmla="*/ 138 w 140"/>
                <a:gd name="T3" fmla="*/ 85 h 140"/>
                <a:gd name="T4" fmla="*/ 135 w 140"/>
                <a:gd name="T5" fmla="*/ 98 h 140"/>
                <a:gd name="T6" fmla="*/ 128 w 140"/>
                <a:gd name="T7" fmla="*/ 109 h 140"/>
                <a:gd name="T8" fmla="*/ 120 w 140"/>
                <a:gd name="T9" fmla="*/ 120 h 140"/>
                <a:gd name="T10" fmla="*/ 109 w 140"/>
                <a:gd name="T11" fmla="*/ 128 h 140"/>
                <a:gd name="T12" fmla="*/ 97 w 140"/>
                <a:gd name="T13" fmla="*/ 135 h 140"/>
                <a:gd name="T14" fmla="*/ 84 w 140"/>
                <a:gd name="T15" fmla="*/ 138 h 140"/>
                <a:gd name="T16" fmla="*/ 70 w 140"/>
                <a:gd name="T17" fmla="*/ 140 h 140"/>
                <a:gd name="T18" fmla="*/ 57 w 140"/>
                <a:gd name="T19" fmla="*/ 138 h 140"/>
                <a:gd name="T20" fmla="*/ 44 w 140"/>
                <a:gd name="T21" fmla="*/ 135 h 140"/>
                <a:gd name="T22" fmla="*/ 31 w 140"/>
                <a:gd name="T23" fmla="*/ 128 h 140"/>
                <a:gd name="T24" fmla="*/ 21 w 140"/>
                <a:gd name="T25" fmla="*/ 120 h 140"/>
                <a:gd name="T26" fmla="*/ 13 w 140"/>
                <a:gd name="T27" fmla="*/ 109 h 140"/>
                <a:gd name="T28" fmla="*/ 7 w 140"/>
                <a:gd name="T29" fmla="*/ 98 h 140"/>
                <a:gd name="T30" fmla="*/ 2 w 140"/>
                <a:gd name="T31" fmla="*/ 85 h 140"/>
                <a:gd name="T32" fmla="*/ 0 w 140"/>
                <a:gd name="T33" fmla="*/ 70 h 140"/>
                <a:gd name="T34" fmla="*/ 2 w 140"/>
                <a:gd name="T35" fmla="*/ 57 h 140"/>
                <a:gd name="T36" fmla="*/ 7 w 140"/>
                <a:gd name="T37" fmla="*/ 44 h 140"/>
                <a:gd name="T38" fmla="*/ 13 w 140"/>
                <a:gd name="T39" fmla="*/ 31 h 140"/>
                <a:gd name="T40" fmla="*/ 21 w 140"/>
                <a:gd name="T41" fmla="*/ 21 h 140"/>
                <a:gd name="T42" fmla="*/ 31 w 140"/>
                <a:gd name="T43" fmla="*/ 13 h 140"/>
                <a:gd name="T44" fmla="*/ 44 w 140"/>
                <a:gd name="T45" fmla="*/ 7 h 140"/>
                <a:gd name="T46" fmla="*/ 57 w 140"/>
                <a:gd name="T47" fmla="*/ 2 h 140"/>
                <a:gd name="T48" fmla="*/ 70 w 140"/>
                <a:gd name="T49" fmla="*/ 0 h 140"/>
                <a:gd name="T50" fmla="*/ 84 w 140"/>
                <a:gd name="T51" fmla="*/ 2 h 140"/>
                <a:gd name="T52" fmla="*/ 97 w 140"/>
                <a:gd name="T53" fmla="*/ 7 h 140"/>
                <a:gd name="T54" fmla="*/ 109 w 140"/>
                <a:gd name="T55" fmla="*/ 13 h 140"/>
                <a:gd name="T56" fmla="*/ 120 w 140"/>
                <a:gd name="T57" fmla="*/ 21 h 140"/>
                <a:gd name="T58" fmla="*/ 128 w 140"/>
                <a:gd name="T59" fmla="*/ 31 h 140"/>
                <a:gd name="T60" fmla="*/ 135 w 140"/>
                <a:gd name="T61" fmla="*/ 44 h 140"/>
                <a:gd name="T62" fmla="*/ 138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5" y="98"/>
                  </a:lnTo>
                  <a:lnTo>
                    <a:pt x="128" y="109"/>
                  </a:lnTo>
                  <a:lnTo>
                    <a:pt x="120" y="120"/>
                  </a:lnTo>
                  <a:lnTo>
                    <a:pt x="109" y="128"/>
                  </a:lnTo>
                  <a:lnTo>
                    <a:pt x="97" y="135"/>
                  </a:lnTo>
                  <a:lnTo>
                    <a:pt x="84" y="138"/>
                  </a:lnTo>
                  <a:lnTo>
                    <a:pt x="70" y="140"/>
                  </a:lnTo>
                  <a:lnTo>
                    <a:pt x="57" y="138"/>
                  </a:lnTo>
                  <a:lnTo>
                    <a:pt x="44" y="135"/>
                  </a:lnTo>
                  <a:lnTo>
                    <a:pt x="31" y="128"/>
                  </a:lnTo>
                  <a:lnTo>
                    <a:pt x="21" y="120"/>
                  </a:lnTo>
                  <a:lnTo>
                    <a:pt x="13" y="109"/>
                  </a:lnTo>
                  <a:lnTo>
                    <a:pt x="7" y="98"/>
                  </a:lnTo>
                  <a:lnTo>
                    <a:pt x="2" y="85"/>
                  </a:lnTo>
                  <a:lnTo>
                    <a:pt x="0" y="70"/>
                  </a:lnTo>
                  <a:lnTo>
                    <a:pt x="2" y="57"/>
                  </a:lnTo>
                  <a:lnTo>
                    <a:pt x="7" y="44"/>
                  </a:lnTo>
                  <a:lnTo>
                    <a:pt x="13" y="31"/>
                  </a:lnTo>
                  <a:lnTo>
                    <a:pt x="21" y="21"/>
                  </a:lnTo>
                  <a:lnTo>
                    <a:pt x="31" y="13"/>
                  </a:lnTo>
                  <a:lnTo>
                    <a:pt x="44" y="7"/>
                  </a:lnTo>
                  <a:lnTo>
                    <a:pt x="57" y="2"/>
                  </a:lnTo>
                  <a:lnTo>
                    <a:pt x="70" y="0"/>
                  </a:lnTo>
                  <a:lnTo>
                    <a:pt x="84" y="2"/>
                  </a:lnTo>
                  <a:lnTo>
                    <a:pt x="97" y="7"/>
                  </a:lnTo>
                  <a:lnTo>
                    <a:pt x="109" y="13"/>
                  </a:lnTo>
                  <a:lnTo>
                    <a:pt x="120" y="21"/>
                  </a:lnTo>
                  <a:lnTo>
                    <a:pt x="128" y="31"/>
                  </a:lnTo>
                  <a:lnTo>
                    <a:pt x="135" y="44"/>
                  </a:lnTo>
                  <a:lnTo>
                    <a:pt x="138" y="57"/>
                  </a:lnTo>
                  <a:lnTo>
                    <a:pt x="140" y="70"/>
                  </a:lnTo>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01" name="Freeform 428"/>
            <p:cNvSpPr>
              <a:spLocks/>
            </p:cNvSpPr>
            <p:nvPr/>
          </p:nvSpPr>
          <p:spPr bwMode="auto">
            <a:xfrm>
              <a:off x="4646" y="1985"/>
              <a:ext cx="140" cy="139"/>
            </a:xfrm>
            <a:custGeom>
              <a:avLst/>
              <a:gdLst>
                <a:gd name="T0" fmla="*/ 140 w 140"/>
                <a:gd name="T1" fmla="*/ 69 h 139"/>
                <a:gd name="T2" fmla="*/ 138 w 140"/>
                <a:gd name="T3" fmla="*/ 83 h 139"/>
                <a:gd name="T4" fmla="*/ 133 w 140"/>
                <a:gd name="T5" fmla="*/ 96 h 139"/>
                <a:gd name="T6" fmla="*/ 127 w 140"/>
                <a:gd name="T7" fmla="*/ 109 h 139"/>
                <a:gd name="T8" fmla="*/ 119 w 140"/>
                <a:gd name="T9" fmla="*/ 119 h 139"/>
                <a:gd name="T10" fmla="*/ 109 w 140"/>
                <a:gd name="T11" fmla="*/ 127 h 139"/>
                <a:gd name="T12" fmla="*/ 96 w 140"/>
                <a:gd name="T13" fmla="*/ 134 h 139"/>
                <a:gd name="T14" fmla="*/ 83 w 140"/>
                <a:gd name="T15" fmla="*/ 139 h 139"/>
                <a:gd name="T16" fmla="*/ 70 w 140"/>
                <a:gd name="T17" fmla="*/ 139 h 139"/>
                <a:gd name="T18" fmla="*/ 55 w 140"/>
                <a:gd name="T19" fmla="*/ 139 h 139"/>
                <a:gd name="T20" fmla="*/ 42 w 140"/>
                <a:gd name="T21" fmla="*/ 134 h 139"/>
                <a:gd name="T22" fmla="*/ 31 w 140"/>
                <a:gd name="T23" fmla="*/ 127 h 139"/>
                <a:gd name="T24" fmla="*/ 20 w 140"/>
                <a:gd name="T25" fmla="*/ 119 h 139"/>
                <a:gd name="T26" fmla="*/ 12 w 140"/>
                <a:gd name="T27" fmla="*/ 109 h 139"/>
                <a:gd name="T28" fmla="*/ 5 w 140"/>
                <a:gd name="T29" fmla="*/ 96 h 139"/>
                <a:gd name="T30" fmla="*/ 2 w 140"/>
                <a:gd name="T31" fmla="*/ 83 h 139"/>
                <a:gd name="T32" fmla="*/ 0 w 140"/>
                <a:gd name="T33" fmla="*/ 69 h 139"/>
                <a:gd name="T34" fmla="*/ 2 w 140"/>
                <a:gd name="T35" fmla="*/ 56 h 139"/>
                <a:gd name="T36" fmla="*/ 5 w 140"/>
                <a:gd name="T37" fmla="*/ 43 h 139"/>
                <a:gd name="T38" fmla="*/ 12 w 140"/>
                <a:gd name="T39" fmla="*/ 30 h 139"/>
                <a:gd name="T40" fmla="*/ 20 w 140"/>
                <a:gd name="T41" fmla="*/ 20 h 139"/>
                <a:gd name="T42" fmla="*/ 31 w 140"/>
                <a:gd name="T43" fmla="*/ 12 h 139"/>
                <a:gd name="T44" fmla="*/ 42 w 140"/>
                <a:gd name="T45" fmla="*/ 5 h 139"/>
                <a:gd name="T46" fmla="*/ 55 w 140"/>
                <a:gd name="T47" fmla="*/ 0 h 139"/>
                <a:gd name="T48" fmla="*/ 70 w 140"/>
                <a:gd name="T49" fmla="*/ 0 h 139"/>
                <a:gd name="T50" fmla="*/ 83 w 140"/>
                <a:gd name="T51" fmla="*/ 0 h 139"/>
                <a:gd name="T52" fmla="*/ 96 w 140"/>
                <a:gd name="T53" fmla="*/ 5 h 139"/>
                <a:gd name="T54" fmla="*/ 109 w 140"/>
                <a:gd name="T55" fmla="*/ 12 h 139"/>
                <a:gd name="T56" fmla="*/ 119 w 140"/>
                <a:gd name="T57" fmla="*/ 20 h 139"/>
                <a:gd name="T58" fmla="*/ 127 w 140"/>
                <a:gd name="T59" fmla="*/ 30 h 139"/>
                <a:gd name="T60" fmla="*/ 133 w 140"/>
                <a:gd name="T61" fmla="*/ 43 h 139"/>
                <a:gd name="T62" fmla="*/ 138 w 140"/>
                <a:gd name="T63" fmla="*/ 56 h 139"/>
                <a:gd name="T64" fmla="*/ 140 w 140"/>
                <a:gd name="T65"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39">
                  <a:moveTo>
                    <a:pt x="140" y="69"/>
                  </a:moveTo>
                  <a:lnTo>
                    <a:pt x="138" y="83"/>
                  </a:lnTo>
                  <a:lnTo>
                    <a:pt x="133" y="96"/>
                  </a:lnTo>
                  <a:lnTo>
                    <a:pt x="127" y="109"/>
                  </a:lnTo>
                  <a:lnTo>
                    <a:pt x="119" y="119"/>
                  </a:lnTo>
                  <a:lnTo>
                    <a:pt x="109" y="127"/>
                  </a:lnTo>
                  <a:lnTo>
                    <a:pt x="96" y="134"/>
                  </a:lnTo>
                  <a:lnTo>
                    <a:pt x="83" y="139"/>
                  </a:lnTo>
                  <a:lnTo>
                    <a:pt x="70" y="139"/>
                  </a:lnTo>
                  <a:lnTo>
                    <a:pt x="55" y="139"/>
                  </a:lnTo>
                  <a:lnTo>
                    <a:pt x="42" y="134"/>
                  </a:lnTo>
                  <a:lnTo>
                    <a:pt x="31" y="127"/>
                  </a:lnTo>
                  <a:lnTo>
                    <a:pt x="20" y="119"/>
                  </a:lnTo>
                  <a:lnTo>
                    <a:pt x="12" y="109"/>
                  </a:lnTo>
                  <a:lnTo>
                    <a:pt x="5" y="96"/>
                  </a:lnTo>
                  <a:lnTo>
                    <a:pt x="2" y="83"/>
                  </a:lnTo>
                  <a:lnTo>
                    <a:pt x="0" y="69"/>
                  </a:lnTo>
                  <a:lnTo>
                    <a:pt x="2" y="56"/>
                  </a:lnTo>
                  <a:lnTo>
                    <a:pt x="5" y="43"/>
                  </a:lnTo>
                  <a:lnTo>
                    <a:pt x="12" y="30"/>
                  </a:lnTo>
                  <a:lnTo>
                    <a:pt x="20" y="20"/>
                  </a:lnTo>
                  <a:lnTo>
                    <a:pt x="31" y="12"/>
                  </a:lnTo>
                  <a:lnTo>
                    <a:pt x="42" y="5"/>
                  </a:lnTo>
                  <a:lnTo>
                    <a:pt x="55" y="0"/>
                  </a:lnTo>
                  <a:lnTo>
                    <a:pt x="70" y="0"/>
                  </a:lnTo>
                  <a:lnTo>
                    <a:pt x="83" y="0"/>
                  </a:lnTo>
                  <a:lnTo>
                    <a:pt x="96" y="5"/>
                  </a:lnTo>
                  <a:lnTo>
                    <a:pt x="109" y="12"/>
                  </a:lnTo>
                  <a:lnTo>
                    <a:pt x="119" y="20"/>
                  </a:lnTo>
                  <a:lnTo>
                    <a:pt x="127" y="30"/>
                  </a:lnTo>
                  <a:lnTo>
                    <a:pt x="133" y="43"/>
                  </a:lnTo>
                  <a:lnTo>
                    <a:pt x="138" y="56"/>
                  </a:lnTo>
                  <a:lnTo>
                    <a:pt x="140" y="69"/>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02" name="Freeform 429"/>
            <p:cNvSpPr>
              <a:spLocks/>
            </p:cNvSpPr>
            <p:nvPr/>
          </p:nvSpPr>
          <p:spPr bwMode="auto">
            <a:xfrm>
              <a:off x="4646" y="1985"/>
              <a:ext cx="140" cy="139"/>
            </a:xfrm>
            <a:custGeom>
              <a:avLst/>
              <a:gdLst>
                <a:gd name="T0" fmla="*/ 140 w 140"/>
                <a:gd name="T1" fmla="*/ 69 h 139"/>
                <a:gd name="T2" fmla="*/ 138 w 140"/>
                <a:gd name="T3" fmla="*/ 83 h 139"/>
                <a:gd name="T4" fmla="*/ 133 w 140"/>
                <a:gd name="T5" fmla="*/ 96 h 139"/>
                <a:gd name="T6" fmla="*/ 127 w 140"/>
                <a:gd name="T7" fmla="*/ 109 h 139"/>
                <a:gd name="T8" fmla="*/ 119 w 140"/>
                <a:gd name="T9" fmla="*/ 119 h 139"/>
                <a:gd name="T10" fmla="*/ 109 w 140"/>
                <a:gd name="T11" fmla="*/ 127 h 139"/>
                <a:gd name="T12" fmla="*/ 96 w 140"/>
                <a:gd name="T13" fmla="*/ 134 h 139"/>
                <a:gd name="T14" fmla="*/ 83 w 140"/>
                <a:gd name="T15" fmla="*/ 139 h 139"/>
                <a:gd name="T16" fmla="*/ 70 w 140"/>
                <a:gd name="T17" fmla="*/ 139 h 139"/>
                <a:gd name="T18" fmla="*/ 55 w 140"/>
                <a:gd name="T19" fmla="*/ 139 h 139"/>
                <a:gd name="T20" fmla="*/ 42 w 140"/>
                <a:gd name="T21" fmla="*/ 134 h 139"/>
                <a:gd name="T22" fmla="*/ 31 w 140"/>
                <a:gd name="T23" fmla="*/ 127 h 139"/>
                <a:gd name="T24" fmla="*/ 20 w 140"/>
                <a:gd name="T25" fmla="*/ 119 h 139"/>
                <a:gd name="T26" fmla="*/ 12 w 140"/>
                <a:gd name="T27" fmla="*/ 109 h 139"/>
                <a:gd name="T28" fmla="*/ 5 w 140"/>
                <a:gd name="T29" fmla="*/ 96 h 139"/>
                <a:gd name="T30" fmla="*/ 2 w 140"/>
                <a:gd name="T31" fmla="*/ 83 h 139"/>
                <a:gd name="T32" fmla="*/ 0 w 140"/>
                <a:gd name="T33" fmla="*/ 69 h 139"/>
                <a:gd name="T34" fmla="*/ 2 w 140"/>
                <a:gd name="T35" fmla="*/ 56 h 139"/>
                <a:gd name="T36" fmla="*/ 5 w 140"/>
                <a:gd name="T37" fmla="*/ 43 h 139"/>
                <a:gd name="T38" fmla="*/ 12 w 140"/>
                <a:gd name="T39" fmla="*/ 30 h 139"/>
                <a:gd name="T40" fmla="*/ 20 w 140"/>
                <a:gd name="T41" fmla="*/ 20 h 139"/>
                <a:gd name="T42" fmla="*/ 31 w 140"/>
                <a:gd name="T43" fmla="*/ 12 h 139"/>
                <a:gd name="T44" fmla="*/ 42 w 140"/>
                <a:gd name="T45" fmla="*/ 5 h 139"/>
                <a:gd name="T46" fmla="*/ 55 w 140"/>
                <a:gd name="T47" fmla="*/ 0 h 139"/>
                <a:gd name="T48" fmla="*/ 70 w 140"/>
                <a:gd name="T49" fmla="*/ 0 h 139"/>
                <a:gd name="T50" fmla="*/ 83 w 140"/>
                <a:gd name="T51" fmla="*/ 0 h 139"/>
                <a:gd name="T52" fmla="*/ 96 w 140"/>
                <a:gd name="T53" fmla="*/ 5 h 139"/>
                <a:gd name="T54" fmla="*/ 109 w 140"/>
                <a:gd name="T55" fmla="*/ 12 h 139"/>
                <a:gd name="T56" fmla="*/ 119 w 140"/>
                <a:gd name="T57" fmla="*/ 20 h 139"/>
                <a:gd name="T58" fmla="*/ 127 w 140"/>
                <a:gd name="T59" fmla="*/ 30 h 139"/>
                <a:gd name="T60" fmla="*/ 133 w 140"/>
                <a:gd name="T61" fmla="*/ 43 h 139"/>
                <a:gd name="T62" fmla="*/ 138 w 140"/>
                <a:gd name="T63" fmla="*/ 56 h 139"/>
                <a:gd name="T64" fmla="*/ 140 w 140"/>
                <a:gd name="T65"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39">
                  <a:moveTo>
                    <a:pt x="140" y="69"/>
                  </a:moveTo>
                  <a:lnTo>
                    <a:pt x="138" y="83"/>
                  </a:lnTo>
                  <a:lnTo>
                    <a:pt x="133" y="96"/>
                  </a:lnTo>
                  <a:lnTo>
                    <a:pt x="127" y="109"/>
                  </a:lnTo>
                  <a:lnTo>
                    <a:pt x="119" y="119"/>
                  </a:lnTo>
                  <a:lnTo>
                    <a:pt x="109" y="127"/>
                  </a:lnTo>
                  <a:lnTo>
                    <a:pt x="96" y="134"/>
                  </a:lnTo>
                  <a:lnTo>
                    <a:pt x="83" y="139"/>
                  </a:lnTo>
                  <a:lnTo>
                    <a:pt x="70" y="139"/>
                  </a:lnTo>
                  <a:lnTo>
                    <a:pt x="55" y="139"/>
                  </a:lnTo>
                  <a:lnTo>
                    <a:pt x="42" y="134"/>
                  </a:lnTo>
                  <a:lnTo>
                    <a:pt x="31" y="127"/>
                  </a:lnTo>
                  <a:lnTo>
                    <a:pt x="20" y="119"/>
                  </a:lnTo>
                  <a:lnTo>
                    <a:pt x="12" y="109"/>
                  </a:lnTo>
                  <a:lnTo>
                    <a:pt x="5" y="96"/>
                  </a:lnTo>
                  <a:lnTo>
                    <a:pt x="2" y="83"/>
                  </a:lnTo>
                  <a:lnTo>
                    <a:pt x="0" y="69"/>
                  </a:lnTo>
                  <a:lnTo>
                    <a:pt x="2" y="56"/>
                  </a:lnTo>
                  <a:lnTo>
                    <a:pt x="5" y="43"/>
                  </a:lnTo>
                  <a:lnTo>
                    <a:pt x="12" y="30"/>
                  </a:lnTo>
                  <a:lnTo>
                    <a:pt x="20" y="20"/>
                  </a:lnTo>
                  <a:lnTo>
                    <a:pt x="31" y="12"/>
                  </a:lnTo>
                  <a:lnTo>
                    <a:pt x="42" y="5"/>
                  </a:lnTo>
                  <a:lnTo>
                    <a:pt x="55" y="0"/>
                  </a:lnTo>
                  <a:lnTo>
                    <a:pt x="70" y="0"/>
                  </a:lnTo>
                  <a:lnTo>
                    <a:pt x="83" y="0"/>
                  </a:lnTo>
                  <a:lnTo>
                    <a:pt x="96" y="5"/>
                  </a:lnTo>
                  <a:lnTo>
                    <a:pt x="109" y="12"/>
                  </a:lnTo>
                  <a:lnTo>
                    <a:pt x="119" y="20"/>
                  </a:lnTo>
                  <a:lnTo>
                    <a:pt x="127" y="30"/>
                  </a:lnTo>
                  <a:lnTo>
                    <a:pt x="133" y="43"/>
                  </a:lnTo>
                  <a:lnTo>
                    <a:pt x="138" y="56"/>
                  </a:lnTo>
                  <a:lnTo>
                    <a:pt x="140" y="69"/>
                  </a:lnTo>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03" name="Freeform 430"/>
            <p:cNvSpPr>
              <a:spLocks/>
            </p:cNvSpPr>
            <p:nvPr/>
          </p:nvSpPr>
          <p:spPr bwMode="auto">
            <a:xfrm>
              <a:off x="4713" y="2050"/>
              <a:ext cx="11" cy="10"/>
            </a:xfrm>
            <a:custGeom>
              <a:avLst/>
              <a:gdLst>
                <a:gd name="T0" fmla="*/ 11 w 11"/>
                <a:gd name="T1" fmla="*/ 10 h 10"/>
                <a:gd name="T2" fmla="*/ 11 w 11"/>
                <a:gd name="T3" fmla="*/ 9 h 10"/>
                <a:gd name="T4" fmla="*/ 11 w 11"/>
                <a:gd name="T5" fmla="*/ 5 h 10"/>
                <a:gd name="T6" fmla="*/ 11 w 11"/>
                <a:gd name="T7" fmla="*/ 4 h 10"/>
                <a:gd name="T8" fmla="*/ 10 w 11"/>
                <a:gd name="T9" fmla="*/ 2 h 10"/>
                <a:gd name="T10" fmla="*/ 6 w 11"/>
                <a:gd name="T11" fmla="*/ 0 h 10"/>
                <a:gd name="T12" fmla="*/ 5 w 11"/>
                <a:gd name="T13" fmla="*/ 0 h 10"/>
                <a:gd name="T14" fmla="*/ 1 w 11"/>
                <a:gd name="T15" fmla="*/ 0 h 10"/>
                <a:gd name="T16" fmla="*/ 0 w 11"/>
                <a:gd name="T17" fmla="*/ 2 h 10"/>
                <a:gd name="T18" fmla="*/ 11 w 11"/>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11" y="10"/>
                  </a:moveTo>
                  <a:lnTo>
                    <a:pt x="11" y="9"/>
                  </a:lnTo>
                  <a:lnTo>
                    <a:pt x="11" y="5"/>
                  </a:lnTo>
                  <a:lnTo>
                    <a:pt x="11" y="4"/>
                  </a:lnTo>
                  <a:lnTo>
                    <a:pt x="10" y="2"/>
                  </a:lnTo>
                  <a:lnTo>
                    <a:pt x="6" y="0"/>
                  </a:lnTo>
                  <a:lnTo>
                    <a:pt x="5" y="0"/>
                  </a:lnTo>
                  <a:lnTo>
                    <a:pt x="1" y="0"/>
                  </a:lnTo>
                  <a:lnTo>
                    <a:pt x="0" y="2"/>
                  </a:lnTo>
                  <a:lnTo>
                    <a:pt x="11" y="1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04" name="Freeform 431"/>
            <p:cNvSpPr>
              <a:spLocks/>
            </p:cNvSpPr>
            <p:nvPr/>
          </p:nvSpPr>
          <p:spPr bwMode="auto">
            <a:xfrm>
              <a:off x="4495" y="2052"/>
              <a:ext cx="229" cy="301"/>
            </a:xfrm>
            <a:custGeom>
              <a:avLst/>
              <a:gdLst>
                <a:gd name="T0" fmla="*/ 7 w 229"/>
                <a:gd name="T1" fmla="*/ 301 h 301"/>
                <a:gd name="T2" fmla="*/ 12 w 229"/>
                <a:gd name="T3" fmla="*/ 297 h 301"/>
                <a:gd name="T4" fmla="*/ 229 w 229"/>
                <a:gd name="T5" fmla="*/ 8 h 301"/>
                <a:gd name="T6" fmla="*/ 218 w 229"/>
                <a:gd name="T7" fmla="*/ 0 h 301"/>
                <a:gd name="T8" fmla="*/ 0 w 229"/>
                <a:gd name="T9" fmla="*/ 289 h 301"/>
                <a:gd name="T10" fmla="*/ 7 w 229"/>
                <a:gd name="T11" fmla="*/ 301 h 301"/>
                <a:gd name="T12" fmla="*/ 0 w 229"/>
                <a:gd name="T13" fmla="*/ 289 h 301"/>
                <a:gd name="T14" fmla="*/ 0 w 229"/>
                <a:gd name="T15" fmla="*/ 292 h 301"/>
                <a:gd name="T16" fmla="*/ 0 w 229"/>
                <a:gd name="T17" fmla="*/ 296 h 301"/>
                <a:gd name="T18" fmla="*/ 0 w 229"/>
                <a:gd name="T19" fmla="*/ 297 h 301"/>
                <a:gd name="T20" fmla="*/ 2 w 229"/>
                <a:gd name="T21" fmla="*/ 299 h 301"/>
                <a:gd name="T22" fmla="*/ 5 w 229"/>
                <a:gd name="T23" fmla="*/ 301 h 301"/>
                <a:gd name="T24" fmla="*/ 7 w 229"/>
                <a:gd name="T25" fmla="*/ 301 h 301"/>
                <a:gd name="T26" fmla="*/ 10 w 229"/>
                <a:gd name="T27" fmla="*/ 301 h 301"/>
                <a:gd name="T28" fmla="*/ 12 w 229"/>
                <a:gd name="T29" fmla="*/ 297 h 301"/>
                <a:gd name="T30" fmla="*/ 7 w 229"/>
                <a:gd name="T3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301">
                  <a:moveTo>
                    <a:pt x="7" y="301"/>
                  </a:moveTo>
                  <a:lnTo>
                    <a:pt x="12" y="297"/>
                  </a:lnTo>
                  <a:lnTo>
                    <a:pt x="229" y="8"/>
                  </a:lnTo>
                  <a:lnTo>
                    <a:pt x="218" y="0"/>
                  </a:lnTo>
                  <a:lnTo>
                    <a:pt x="0" y="289"/>
                  </a:lnTo>
                  <a:lnTo>
                    <a:pt x="7" y="301"/>
                  </a:lnTo>
                  <a:lnTo>
                    <a:pt x="0" y="289"/>
                  </a:lnTo>
                  <a:lnTo>
                    <a:pt x="0" y="292"/>
                  </a:lnTo>
                  <a:lnTo>
                    <a:pt x="0" y="296"/>
                  </a:lnTo>
                  <a:lnTo>
                    <a:pt x="0" y="297"/>
                  </a:lnTo>
                  <a:lnTo>
                    <a:pt x="2" y="299"/>
                  </a:lnTo>
                  <a:lnTo>
                    <a:pt x="5" y="301"/>
                  </a:lnTo>
                  <a:lnTo>
                    <a:pt x="7" y="301"/>
                  </a:lnTo>
                  <a:lnTo>
                    <a:pt x="10" y="301"/>
                  </a:lnTo>
                  <a:lnTo>
                    <a:pt x="12" y="297"/>
                  </a:lnTo>
                  <a:lnTo>
                    <a:pt x="7" y="301"/>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05" name="Rectangle 432"/>
            <p:cNvSpPr>
              <a:spLocks noChangeArrowheads="1"/>
            </p:cNvSpPr>
            <p:nvPr/>
          </p:nvSpPr>
          <p:spPr bwMode="auto">
            <a:xfrm>
              <a:off x="4502" y="2340"/>
              <a:ext cx="1"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06" name="Freeform 433"/>
            <p:cNvSpPr>
              <a:spLocks/>
            </p:cNvSpPr>
            <p:nvPr/>
          </p:nvSpPr>
          <p:spPr bwMode="auto">
            <a:xfrm>
              <a:off x="4503" y="2340"/>
              <a:ext cx="7" cy="13"/>
            </a:xfrm>
            <a:custGeom>
              <a:avLst/>
              <a:gdLst>
                <a:gd name="T0" fmla="*/ 0 w 7"/>
                <a:gd name="T1" fmla="*/ 13 h 13"/>
                <a:gd name="T2" fmla="*/ 2 w 7"/>
                <a:gd name="T3" fmla="*/ 13 h 13"/>
                <a:gd name="T4" fmla="*/ 5 w 7"/>
                <a:gd name="T5" fmla="*/ 11 h 13"/>
                <a:gd name="T6" fmla="*/ 5 w 7"/>
                <a:gd name="T7" fmla="*/ 8 h 13"/>
                <a:gd name="T8" fmla="*/ 7 w 7"/>
                <a:gd name="T9" fmla="*/ 6 h 13"/>
                <a:gd name="T10" fmla="*/ 5 w 7"/>
                <a:gd name="T11" fmla="*/ 3 h 13"/>
                <a:gd name="T12" fmla="*/ 5 w 7"/>
                <a:gd name="T13" fmla="*/ 1 h 13"/>
                <a:gd name="T14" fmla="*/ 2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2" y="13"/>
                  </a:lnTo>
                  <a:lnTo>
                    <a:pt x="5" y="11"/>
                  </a:lnTo>
                  <a:lnTo>
                    <a:pt x="5" y="8"/>
                  </a:lnTo>
                  <a:lnTo>
                    <a:pt x="7" y="6"/>
                  </a:lnTo>
                  <a:lnTo>
                    <a:pt x="5" y="3"/>
                  </a:lnTo>
                  <a:lnTo>
                    <a:pt x="5" y="1"/>
                  </a:lnTo>
                  <a:lnTo>
                    <a:pt x="2"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07" name="Freeform 434"/>
            <p:cNvSpPr>
              <a:spLocks/>
            </p:cNvSpPr>
            <p:nvPr/>
          </p:nvSpPr>
          <p:spPr bwMode="auto">
            <a:xfrm>
              <a:off x="4429" y="2273"/>
              <a:ext cx="139" cy="140"/>
            </a:xfrm>
            <a:custGeom>
              <a:avLst/>
              <a:gdLst>
                <a:gd name="T0" fmla="*/ 139 w 139"/>
                <a:gd name="T1" fmla="*/ 70 h 140"/>
                <a:gd name="T2" fmla="*/ 138 w 139"/>
                <a:gd name="T3" fmla="*/ 84 h 140"/>
                <a:gd name="T4" fmla="*/ 134 w 139"/>
                <a:gd name="T5" fmla="*/ 97 h 140"/>
                <a:gd name="T6" fmla="*/ 128 w 139"/>
                <a:gd name="T7" fmla="*/ 109 h 140"/>
                <a:gd name="T8" fmla="*/ 120 w 139"/>
                <a:gd name="T9" fmla="*/ 120 h 140"/>
                <a:gd name="T10" fmla="*/ 108 w 139"/>
                <a:gd name="T11" fmla="*/ 128 h 140"/>
                <a:gd name="T12" fmla="*/ 97 w 139"/>
                <a:gd name="T13" fmla="*/ 135 h 140"/>
                <a:gd name="T14" fmla="*/ 84 w 139"/>
                <a:gd name="T15" fmla="*/ 138 h 140"/>
                <a:gd name="T16" fmla="*/ 69 w 139"/>
                <a:gd name="T17" fmla="*/ 140 h 140"/>
                <a:gd name="T18" fmla="*/ 57 w 139"/>
                <a:gd name="T19" fmla="*/ 138 h 140"/>
                <a:gd name="T20" fmla="*/ 44 w 139"/>
                <a:gd name="T21" fmla="*/ 135 h 140"/>
                <a:gd name="T22" fmla="*/ 31 w 139"/>
                <a:gd name="T23" fmla="*/ 128 h 140"/>
                <a:gd name="T24" fmla="*/ 21 w 139"/>
                <a:gd name="T25" fmla="*/ 120 h 140"/>
                <a:gd name="T26" fmla="*/ 13 w 139"/>
                <a:gd name="T27" fmla="*/ 109 h 140"/>
                <a:gd name="T28" fmla="*/ 6 w 139"/>
                <a:gd name="T29" fmla="*/ 97 h 140"/>
                <a:gd name="T30" fmla="*/ 1 w 139"/>
                <a:gd name="T31" fmla="*/ 84 h 140"/>
                <a:gd name="T32" fmla="*/ 0 w 139"/>
                <a:gd name="T33" fmla="*/ 70 h 140"/>
                <a:gd name="T34" fmla="*/ 1 w 139"/>
                <a:gd name="T35" fmla="*/ 57 h 140"/>
                <a:gd name="T36" fmla="*/ 6 w 139"/>
                <a:gd name="T37" fmla="*/ 44 h 140"/>
                <a:gd name="T38" fmla="*/ 13 w 139"/>
                <a:gd name="T39" fmla="*/ 31 h 140"/>
                <a:gd name="T40" fmla="*/ 21 w 139"/>
                <a:gd name="T41" fmla="*/ 21 h 140"/>
                <a:gd name="T42" fmla="*/ 31 w 139"/>
                <a:gd name="T43" fmla="*/ 13 h 140"/>
                <a:gd name="T44" fmla="*/ 44 w 139"/>
                <a:gd name="T45" fmla="*/ 6 h 140"/>
                <a:gd name="T46" fmla="*/ 57 w 139"/>
                <a:gd name="T47" fmla="*/ 2 h 140"/>
                <a:gd name="T48" fmla="*/ 69 w 139"/>
                <a:gd name="T49" fmla="*/ 0 h 140"/>
                <a:gd name="T50" fmla="*/ 84 w 139"/>
                <a:gd name="T51" fmla="*/ 2 h 140"/>
                <a:gd name="T52" fmla="*/ 97 w 139"/>
                <a:gd name="T53" fmla="*/ 6 h 140"/>
                <a:gd name="T54" fmla="*/ 108 w 139"/>
                <a:gd name="T55" fmla="*/ 13 h 140"/>
                <a:gd name="T56" fmla="*/ 120 w 139"/>
                <a:gd name="T57" fmla="*/ 21 h 140"/>
                <a:gd name="T58" fmla="*/ 128 w 139"/>
                <a:gd name="T59" fmla="*/ 31 h 140"/>
                <a:gd name="T60" fmla="*/ 134 w 139"/>
                <a:gd name="T61" fmla="*/ 44 h 140"/>
                <a:gd name="T62" fmla="*/ 138 w 139"/>
                <a:gd name="T63" fmla="*/ 57 h 140"/>
                <a:gd name="T64" fmla="*/ 139 w 139"/>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0">
                  <a:moveTo>
                    <a:pt x="139" y="70"/>
                  </a:moveTo>
                  <a:lnTo>
                    <a:pt x="138" y="84"/>
                  </a:lnTo>
                  <a:lnTo>
                    <a:pt x="134" y="97"/>
                  </a:lnTo>
                  <a:lnTo>
                    <a:pt x="128" y="109"/>
                  </a:lnTo>
                  <a:lnTo>
                    <a:pt x="120" y="120"/>
                  </a:lnTo>
                  <a:lnTo>
                    <a:pt x="108" y="128"/>
                  </a:lnTo>
                  <a:lnTo>
                    <a:pt x="97" y="135"/>
                  </a:lnTo>
                  <a:lnTo>
                    <a:pt x="84" y="138"/>
                  </a:lnTo>
                  <a:lnTo>
                    <a:pt x="69" y="140"/>
                  </a:lnTo>
                  <a:lnTo>
                    <a:pt x="57" y="138"/>
                  </a:lnTo>
                  <a:lnTo>
                    <a:pt x="44" y="135"/>
                  </a:lnTo>
                  <a:lnTo>
                    <a:pt x="31" y="128"/>
                  </a:lnTo>
                  <a:lnTo>
                    <a:pt x="21" y="120"/>
                  </a:lnTo>
                  <a:lnTo>
                    <a:pt x="13" y="109"/>
                  </a:lnTo>
                  <a:lnTo>
                    <a:pt x="6" y="97"/>
                  </a:lnTo>
                  <a:lnTo>
                    <a:pt x="1" y="84"/>
                  </a:lnTo>
                  <a:lnTo>
                    <a:pt x="0" y="70"/>
                  </a:lnTo>
                  <a:lnTo>
                    <a:pt x="1" y="57"/>
                  </a:lnTo>
                  <a:lnTo>
                    <a:pt x="6" y="44"/>
                  </a:lnTo>
                  <a:lnTo>
                    <a:pt x="13" y="31"/>
                  </a:lnTo>
                  <a:lnTo>
                    <a:pt x="21" y="21"/>
                  </a:lnTo>
                  <a:lnTo>
                    <a:pt x="31" y="13"/>
                  </a:lnTo>
                  <a:lnTo>
                    <a:pt x="44" y="6"/>
                  </a:lnTo>
                  <a:lnTo>
                    <a:pt x="57" y="2"/>
                  </a:lnTo>
                  <a:lnTo>
                    <a:pt x="69" y="0"/>
                  </a:lnTo>
                  <a:lnTo>
                    <a:pt x="84" y="2"/>
                  </a:lnTo>
                  <a:lnTo>
                    <a:pt x="97" y="6"/>
                  </a:lnTo>
                  <a:lnTo>
                    <a:pt x="108" y="13"/>
                  </a:lnTo>
                  <a:lnTo>
                    <a:pt x="120" y="21"/>
                  </a:lnTo>
                  <a:lnTo>
                    <a:pt x="128" y="31"/>
                  </a:lnTo>
                  <a:lnTo>
                    <a:pt x="134" y="44"/>
                  </a:lnTo>
                  <a:lnTo>
                    <a:pt x="138" y="57"/>
                  </a:lnTo>
                  <a:lnTo>
                    <a:pt x="139"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08" name="Freeform 435"/>
            <p:cNvSpPr>
              <a:spLocks/>
            </p:cNvSpPr>
            <p:nvPr/>
          </p:nvSpPr>
          <p:spPr bwMode="auto">
            <a:xfrm>
              <a:off x="4429" y="2273"/>
              <a:ext cx="139" cy="140"/>
            </a:xfrm>
            <a:custGeom>
              <a:avLst/>
              <a:gdLst>
                <a:gd name="T0" fmla="*/ 139 w 139"/>
                <a:gd name="T1" fmla="*/ 70 h 140"/>
                <a:gd name="T2" fmla="*/ 138 w 139"/>
                <a:gd name="T3" fmla="*/ 84 h 140"/>
                <a:gd name="T4" fmla="*/ 134 w 139"/>
                <a:gd name="T5" fmla="*/ 97 h 140"/>
                <a:gd name="T6" fmla="*/ 128 w 139"/>
                <a:gd name="T7" fmla="*/ 109 h 140"/>
                <a:gd name="T8" fmla="*/ 120 w 139"/>
                <a:gd name="T9" fmla="*/ 120 h 140"/>
                <a:gd name="T10" fmla="*/ 108 w 139"/>
                <a:gd name="T11" fmla="*/ 128 h 140"/>
                <a:gd name="T12" fmla="*/ 97 w 139"/>
                <a:gd name="T13" fmla="*/ 135 h 140"/>
                <a:gd name="T14" fmla="*/ 84 w 139"/>
                <a:gd name="T15" fmla="*/ 138 h 140"/>
                <a:gd name="T16" fmla="*/ 69 w 139"/>
                <a:gd name="T17" fmla="*/ 140 h 140"/>
                <a:gd name="T18" fmla="*/ 57 w 139"/>
                <a:gd name="T19" fmla="*/ 138 h 140"/>
                <a:gd name="T20" fmla="*/ 44 w 139"/>
                <a:gd name="T21" fmla="*/ 135 h 140"/>
                <a:gd name="T22" fmla="*/ 31 w 139"/>
                <a:gd name="T23" fmla="*/ 128 h 140"/>
                <a:gd name="T24" fmla="*/ 21 w 139"/>
                <a:gd name="T25" fmla="*/ 120 h 140"/>
                <a:gd name="T26" fmla="*/ 13 w 139"/>
                <a:gd name="T27" fmla="*/ 109 h 140"/>
                <a:gd name="T28" fmla="*/ 6 w 139"/>
                <a:gd name="T29" fmla="*/ 97 h 140"/>
                <a:gd name="T30" fmla="*/ 1 w 139"/>
                <a:gd name="T31" fmla="*/ 84 h 140"/>
                <a:gd name="T32" fmla="*/ 0 w 139"/>
                <a:gd name="T33" fmla="*/ 70 h 140"/>
                <a:gd name="T34" fmla="*/ 1 w 139"/>
                <a:gd name="T35" fmla="*/ 57 h 140"/>
                <a:gd name="T36" fmla="*/ 6 w 139"/>
                <a:gd name="T37" fmla="*/ 44 h 140"/>
                <a:gd name="T38" fmla="*/ 13 w 139"/>
                <a:gd name="T39" fmla="*/ 31 h 140"/>
                <a:gd name="T40" fmla="*/ 21 w 139"/>
                <a:gd name="T41" fmla="*/ 21 h 140"/>
                <a:gd name="T42" fmla="*/ 31 w 139"/>
                <a:gd name="T43" fmla="*/ 13 h 140"/>
                <a:gd name="T44" fmla="*/ 44 w 139"/>
                <a:gd name="T45" fmla="*/ 6 h 140"/>
                <a:gd name="T46" fmla="*/ 57 w 139"/>
                <a:gd name="T47" fmla="*/ 2 h 140"/>
                <a:gd name="T48" fmla="*/ 69 w 139"/>
                <a:gd name="T49" fmla="*/ 0 h 140"/>
                <a:gd name="T50" fmla="*/ 84 w 139"/>
                <a:gd name="T51" fmla="*/ 2 h 140"/>
                <a:gd name="T52" fmla="*/ 97 w 139"/>
                <a:gd name="T53" fmla="*/ 6 h 140"/>
                <a:gd name="T54" fmla="*/ 108 w 139"/>
                <a:gd name="T55" fmla="*/ 13 h 140"/>
                <a:gd name="T56" fmla="*/ 120 w 139"/>
                <a:gd name="T57" fmla="*/ 21 h 140"/>
                <a:gd name="T58" fmla="*/ 128 w 139"/>
                <a:gd name="T59" fmla="*/ 31 h 140"/>
                <a:gd name="T60" fmla="*/ 134 w 139"/>
                <a:gd name="T61" fmla="*/ 44 h 140"/>
                <a:gd name="T62" fmla="*/ 138 w 139"/>
                <a:gd name="T63" fmla="*/ 57 h 140"/>
                <a:gd name="T64" fmla="*/ 139 w 139"/>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0">
                  <a:moveTo>
                    <a:pt x="139" y="70"/>
                  </a:moveTo>
                  <a:lnTo>
                    <a:pt x="138" y="84"/>
                  </a:lnTo>
                  <a:lnTo>
                    <a:pt x="134" y="97"/>
                  </a:lnTo>
                  <a:lnTo>
                    <a:pt x="128" y="109"/>
                  </a:lnTo>
                  <a:lnTo>
                    <a:pt x="120" y="120"/>
                  </a:lnTo>
                  <a:lnTo>
                    <a:pt x="108" y="128"/>
                  </a:lnTo>
                  <a:lnTo>
                    <a:pt x="97" y="135"/>
                  </a:lnTo>
                  <a:lnTo>
                    <a:pt x="84" y="138"/>
                  </a:lnTo>
                  <a:lnTo>
                    <a:pt x="69" y="140"/>
                  </a:lnTo>
                  <a:lnTo>
                    <a:pt x="57" y="138"/>
                  </a:lnTo>
                  <a:lnTo>
                    <a:pt x="44" y="135"/>
                  </a:lnTo>
                  <a:lnTo>
                    <a:pt x="31" y="128"/>
                  </a:lnTo>
                  <a:lnTo>
                    <a:pt x="21" y="120"/>
                  </a:lnTo>
                  <a:lnTo>
                    <a:pt x="13" y="109"/>
                  </a:lnTo>
                  <a:lnTo>
                    <a:pt x="6" y="97"/>
                  </a:lnTo>
                  <a:lnTo>
                    <a:pt x="1" y="84"/>
                  </a:lnTo>
                  <a:lnTo>
                    <a:pt x="0" y="70"/>
                  </a:lnTo>
                  <a:lnTo>
                    <a:pt x="1" y="57"/>
                  </a:lnTo>
                  <a:lnTo>
                    <a:pt x="6" y="44"/>
                  </a:lnTo>
                  <a:lnTo>
                    <a:pt x="13" y="31"/>
                  </a:lnTo>
                  <a:lnTo>
                    <a:pt x="21" y="21"/>
                  </a:lnTo>
                  <a:lnTo>
                    <a:pt x="31" y="13"/>
                  </a:lnTo>
                  <a:lnTo>
                    <a:pt x="44" y="6"/>
                  </a:lnTo>
                  <a:lnTo>
                    <a:pt x="57" y="2"/>
                  </a:lnTo>
                  <a:lnTo>
                    <a:pt x="69" y="0"/>
                  </a:lnTo>
                  <a:lnTo>
                    <a:pt x="84" y="2"/>
                  </a:lnTo>
                  <a:lnTo>
                    <a:pt x="97" y="6"/>
                  </a:lnTo>
                  <a:lnTo>
                    <a:pt x="108" y="13"/>
                  </a:lnTo>
                  <a:lnTo>
                    <a:pt x="120" y="21"/>
                  </a:lnTo>
                  <a:lnTo>
                    <a:pt x="128" y="31"/>
                  </a:lnTo>
                  <a:lnTo>
                    <a:pt x="134" y="44"/>
                  </a:lnTo>
                  <a:lnTo>
                    <a:pt x="138" y="57"/>
                  </a:lnTo>
                  <a:lnTo>
                    <a:pt x="139"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09" name="Freeform 436"/>
            <p:cNvSpPr>
              <a:spLocks/>
            </p:cNvSpPr>
            <p:nvPr/>
          </p:nvSpPr>
          <p:spPr bwMode="auto">
            <a:xfrm>
              <a:off x="3557" y="2052"/>
              <a:ext cx="11" cy="11"/>
            </a:xfrm>
            <a:custGeom>
              <a:avLst/>
              <a:gdLst>
                <a:gd name="T0" fmla="*/ 0 w 11"/>
                <a:gd name="T1" fmla="*/ 0 h 11"/>
                <a:gd name="T2" fmla="*/ 0 w 11"/>
                <a:gd name="T3" fmla="*/ 3 h 11"/>
                <a:gd name="T4" fmla="*/ 0 w 11"/>
                <a:gd name="T5" fmla="*/ 7 h 11"/>
                <a:gd name="T6" fmla="*/ 0 w 11"/>
                <a:gd name="T7" fmla="*/ 8 h 11"/>
                <a:gd name="T8" fmla="*/ 1 w 11"/>
                <a:gd name="T9" fmla="*/ 10 h 11"/>
                <a:gd name="T10" fmla="*/ 4 w 11"/>
                <a:gd name="T11" fmla="*/ 11 h 11"/>
                <a:gd name="T12" fmla="*/ 6 w 11"/>
                <a:gd name="T13" fmla="*/ 11 h 11"/>
                <a:gd name="T14" fmla="*/ 9 w 11"/>
                <a:gd name="T15" fmla="*/ 11 h 11"/>
                <a:gd name="T16" fmla="*/ 11 w 11"/>
                <a:gd name="T17" fmla="*/ 8 h 11"/>
                <a:gd name="T18" fmla="*/ 0 w 1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0"/>
                  </a:moveTo>
                  <a:lnTo>
                    <a:pt x="0" y="3"/>
                  </a:lnTo>
                  <a:lnTo>
                    <a:pt x="0" y="7"/>
                  </a:lnTo>
                  <a:lnTo>
                    <a:pt x="0" y="8"/>
                  </a:lnTo>
                  <a:lnTo>
                    <a:pt x="1" y="10"/>
                  </a:lnTo>
                  <a:lnTo>
                    <a:pt x="4" y="11"/>
                  </a:lnTo>
                  <a:lnTo>
                    <a:pt x="6" y="11"/>
                  </a:lnTo>
                  <a:lnTo>
                    <a:pt x="9" y="11"/>
                  </a:lnTo>
                  <a:lnTo>
                    <a:pt x="11" y="8"/>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10" name="Freeform 437"/>
            <p:cNvSpPr>
              <a:spLocks/>
            </p:cNvSpPr>
            <p:nvPr/>
          </p:nvSpPr>
          <p:spPr bwMode="auto">
            <a:xfrm>
              <a:off x="3557" y="2042"/>
              <a:ext cx="19" cy="18"/>
            </a:xfrm>
            <a:custGeom>
              <a:avLst/>
              <a:gdLst>
                <a:gd name="T0" fmla="*/ 8 w 19"/>
                <a:gd name="T1" fmla="*/ 0 h 18"/>
                <a:gd name="T2" fmla="*/ 19 w 19"/>
                <a:gd name="T3" fmla="*/ 8 h 18"/>
                <a:gd name="T4" fmla="*/ 11 w 19"/>
                <a:gd name="T5" fmla="*/ 18 h 18"/>
                <a:gd name="T6" fmla="*/ 0 w 19"/>
                <a:gd name="T7" fmla="*/ 10 h 18"/>
                <a:gd name="T8" fmla="*/ 8 w 19"/>
                <a:gd name="T9" fmla="*/ 0 h 18"/>
              </a:gdLst>
              <a:ahLst/>
              <a:cxnLst>
                <a:cxn ang="0">
                  <a:pos x="T0" y="T1"/>
                </a:cxn>
                <a:cxn ang="0">
                  <a:pos x="T2" y="T3"/>
                </a:cxn>
                <a:cxn ang="0">
                  <a:pos x="T4" y="T5"/>
                </a:cxn>
                <a:cxn ang="0">
                  <a:pos x="T6" y="T7"/>
                </a:cxn>
                <a:cxn ang="0">
                  <a:pos x="T8" y="T9"/>
                </a:cxn>
              </a:cxnLst>
              <a:rect l="0" t="0" r="r" b="b"/>
              <a:pathLst>
                <a:path w="19" h="18">
                  <a:moveTo>
                    <a:pt x="8" y="0"/>
                  </a:moveTo>
                  <a:lnTo>
                    <a:pt x="19" y="8"/>
                  </a:lnTo>
                  <a:lnTo>
                    <a:pt x="11" y="18"/>
                  </a:lnTo>
                  <a:lnTo>
                    <a:pt x="0" y="10"/>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11" name="Freeform 438"/>
            <p:cNvSpPr>
              <a:spLocks/>
            </p:cNvSpPr>
            <p:nvPr/>
          </p:nvSpPr>
          <p:spPr bwMode="auto">
            <a:xfrm>
              <a:off x="3565" y="2039"/>
              <a:ext cx="13" cy="11"/>
            </a:xfrm>
            <a:custGeom>
              <a:avLst/>
              <a:gdLst>
                <a:gd name="T0" fmla="*/ 11 w 13"/>
                <a:gd name="T1" fmla="*/ 11 h 11"/>
                <a:gd name="T2" fmla="*/ 13 w 13"/>
                <a:gd name="T3" fmla="*/ 8 h 11"/>
                <a:gd name="T4" fmla="*/ 13 w 13"/>
                <a:gd name="T5" fmla="*/ 7 h 11"/>
                <a:gd name="T6" fmla="*/ 11 w 13"/>
                <a:gd name="T7" fmla="*/ 3 h 11"/>
                <a:gd name="T8" fmla="*/ 9 w 13"/>
                <a:gd name="T9" fmla="*/ 2 h 11"/>
                <a:gd name="T10" fmla="*/ 8 w 13"/>
                <a:gd name="T11" fmla="*/ 0 h 11"/>
                <a:gd name="T12" fmla="*/ 5 w 13"/>
                <a:gd name="T13" fmla="*/ 0 h 11"/>
                <a:gd name="T14" fmla="*/ 3 w 13"/>
                <a:gd name="T15" fmla="*/ 2 h 11"/>
                <a:gd name="T16" fmla="*/ 0 w 13"/>
                <a:gd name="T17" fmla="*/ 3 h 11"/>
                <a:gd name="T18" fmla="*/ 11 w 13"/>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11" y="11"/>
                  </a:moveTo>
                  <a:lnTo>
                    <a:pt x="13" y="8"/>
                  </a:lnTo>
                  <a:lnTo>
                    <a:pt x="13" y="7"/>
                  </a:lnTo>
                  <a:lnTo>
                    <a:pt x="11" y="3"/>
                  </a:lnTo>
                  <a:lnTo>
                    <a:pt x="9" y="2"/>
                  </a:lnTo>
                  <a:lnTo>
                    <a:pt x="8" y="0"/>
                  </a:lnTo>
                  <a:lnTo>
                    <a:pt x="5" y="0"/>
                  </a:lnTo>
                  <a:lnTo>
                    <a:pt x="3" y="2"/>
                  </a:lnTo>
                  <a:lnTo>
                    <a:pt x="0" y="3"/>
                  </a:lnTo>
                  <a:lnTo>
                    <a:pt x="11" y="11"/>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13" name="Freeform 439"/>
            <p:cNvSpPr>
              <a:spLocks/>
            </p:cNvSpPr>
            <p:nvPr/>
          </p:nvSpPr>
          <p:spPr bwMode="auto">
            <a:xfrm>
              <a:off x="3605" y="1987"/>
              <a:ext cx="12" cy="11"/>
            </a:xfrm>
            <a:custGeom>
              <a:avLst/>
              <a:gdLst>
                <a:gd name="T0" fmla="*/ 0 w 12"/>
                <a:gd name="T1" fmla="*/ 0 h 11"/>
                <a:gd name="T2" fmla="*/ 0 w 12"/>
                <a:gd name="T3" fmla="*/ 3 h 11"/>
                <a:gd name="T4" fmla="*/ 0 w 12"/>
                <a:gd name="T5" fmla="*/ 7 h 11"/>
                <a:gd name="T6" fmla="*/ 0 w 12"/>
                <a:gd name="T7" fmla="*/ 8 h 11"/>
                <a:gd name="T8" fmla="*/ 2 w 12"/>
                <a:gd name="T9" fmla="*/ 10 h 11"/>
                <a:gd name="T10" fmla="*/ 5 w 12"/>
                <a:gd name="T11" fmla="*/ 11 h 11"/>
                <a:gd name="T12" fmla="*/ 7 w 12"/>
                <a:gd name="T13" fmla="*/ 11 h 11"/>
                <a:gd name="T14" fmla="*/ 10 w 12"/>
                <a:gd name="T15" fmla="*/ 11 h 11"/>
                <a:gd name="T16" fmla="*/ 12 w 12"/>
                <a:gd name="T17" fmla="*/ 8 h 11"/>
                <a:gd name="T18" fmla="*/ 0 w 12"/>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0" y="0"/>
                  </a:moveTo>
                  <a:lnTo>
                    <a:pt x="0" y="3"/>
                  </a:lnTo>
                  <a:lnTo>
                    <a:pt x="0" y="7"/>
                  </a:lnTo>
                  <a:lnTo>
                    <a:pt x="0" y="8"/>
                  </a:lnTo>
                  <a:lnTo>
                    <a:pt x="2" y="10"/>
                  </a:lnTo>
                  <a:lnTo>
                    <a:pt x="5" y="11"/>
                  </a:lnTo>
                  <a:lnTo>
                    <a:pt x="7" y="11"/>
                  </a:lnTo>
                  <a:lnTo>
                    <a:pt x="10" y="11"/>
                  </a:lnTo>
                  <a:lnTo>
                    <a:pt x="12" y="8"/>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14" name="Freeform 440"/>
            <p:cNvSpPr>
              <a:spLocks/>
            </p:cNvSpPr>
            <p:nvPr/>
          </p:nvSpPr>
          <p:spPr bwMode="auto">
            <a:xfrm>
              <a:off x="3605" y="1977"/>
              <a:ext cx="20" cy="18"/>
            </a:xfrm>
            <a:custGeom>
              <a:avLst/>
              <a:gdLst>
                <a:gd name="T0" fmla="*/ 8 w 20"/>
                <a:gd name="T1" fmla="*/ 0 h 18"/>
                <a:gd name="T2" fmla="*/ 20 w 20"/>
                <a:gd name="T3" fmla="*/ 8 h 18"/>
                <a:gd name="T4" fmla="*/ 12 w 20"/>
                <a:gd name="T5" fmla="*/ 18 h 18"/>
                <a:gd name="T6" fmla="*/ 0 w 20"/>
                <a:gd name="T7" fmla="*/ 10 h 18"/>
                <a:gd name="T8" fmla="*/ 8 w 20"/>
                <a:gd name="T9" fmla="*/ 0 h 18"/>
              </a:gdLst>
              <a:ahLst/>
              <a:cxnLst>
                <a:cxn ang="0">
                  <a:pos x="T0" y="T1"/>
                </a:cxn>
                <a:cxn ang="0">
                  <a:pos x="T2" y="T3"/>
                </a:cxn>
                <a:cxn ang="0">
                  <a:pos x="T4" y="T5"/>
                </a:cxn>
                <a:cxn ang="0">
                  <a:pos x="T6" y="T7"/>
                </a:cxn>
                <a:cxn ang="0">
                  <a:pos x="T8" y="T9"/>
                </a:cxn>
              </a:cxnLst>
              <a:rect l="0" t="0" r="r" b="b"/>
              <a:pathLst>
                <a:path w="20" h="18">
                  <a:moveTo>
                    <a:pt x="8" y="0"/>
                  </a:moveTo>
                  <a:lnTo>
                    <a:pt x="20" y="8"/>
                  </a:lnTo>
                  <a:lnTo>
                    <a:pt x="12" y="18"/>
                  </a:lnTo>
                  <a:lnTo>
                    <a:pt x="0" y="10"/>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15" name="Freeform 441"/>
            <p:cNvSpPr>
              <a:spLocks/>
            </p:cNvSpPr>
            <p:nvPr/>
          </p:nvSpPr>
          <p:spPr bwMode="auto">
            <a:xfrm>
              <a:off x="3613" y="1974"/>
              <a:ext cx="13" cy="11"/>
            </a:xfrm>
            <a:custGeom>
              <a:avLst/>
              <a:gdLst>
                <a:gd name="T0" fmla="*/ 12 w 13"/>
                <a:gd name="T1" fmla="*/ 11 h 11"/>
                <a:gd name="T2" fmla="*/ 13 w 13"/>
                <a:gd name="T3" fmla="*/ 8 h 11"/>
                <a:gd name="T4" fmla="*/ 13 w 13"/>
                <a:gd name="T5" fmla="*/ 7 h 11"/>
                <a:gd name="T6" fmla="*/ 12 w 13"/>
                <a:gd name="T7" fmla="*/ 3 h 11"/>
                <a:gd name="T8" fmla="*/ 10 w 13"/>
                <a:gd name="T9" fmla="*/ 2 h 11"/>
                <a:gd name="T10" fmla="*/ 9 w 13"/>
                <a:gd name="T11" fmla="*/ 0 h 11"/>
                <a:gd name="T12" fmla="*/ 5 w 13"/>
                <a:gd name="T13" fmla="*/ 0 h 11"/>
                <a:gd name="T14" fmla="*/ 4 w 13"/>
                <a:gd name="T15" fmla="*/ 2 h 11"/>
                <a:gd name="T16" fmla="*/ 0 w 13"/>
                <a:gd name="T17" fmla="*/ 3 h 11"/>
                <a:gd name="T18" fmla="*/ 12 w 13"/>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12" y="11"/>
                  </a:moveTo>
                  <a:lnTo>
                    <a:pt x="13" y="8"/>
                  </a:lnTo>
                  <a:lnTo>
                    <a:pt x="13" y="7"/>
                  </a:lnTo>
                  <a:lnTo>
                    <a:pt x="12" y="3"/>
                  </a:lnTo>
                  <a:lnTo>
                    <a:pt x="10" y="2"/>
                  </a:lnTo>
                  <a:lnTo>
                    <a:pt x="9" y="0"/>
                  </a:lnTo>
                  <a:lnTo>
                    <a:pt x="5" y="0"/>
                  </a:lnTo>
                  <a:lnTo>
                    <a:pt x="4" y="2"/>
                  </a:lnTo>
                  <a:lnTo>
                    <a:pt x="0" y="3"/>
                  </a:lnTo>
                  <a:lnTo>
                    <a:pt x="12" y="11"/>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16" name="Freeform 442"/>
            <p:cNvSpPr>
              <a:spLocks/>
            </p:cNvSpPr>
            <p:nvPr/>
          </p:nvSpPr>
          <p:spPr bwMode="auto">
            <a:xfrm>
              <a:off x="3654" y="1922"/>
              <a:ext cx="11" cy="12"/>
            </a:xfrm>
            <a:custGeom>
              <a:avLst/>
              <a:gdLst>
                <a:gd name="T0" fmla="*/ 0 w 11"/>
                <a:gd name="T1" fmla="*/ 0 h 12"/>
                <a:gd name="T2" fmla="*/ 0 w 11"/>
                <a:gd name="T3" fmla="*/ 3 h 12"/>
                <a:gd name="T4" fmla="*/ 0 w 11"/>
                <a:gd name="T5" fmla="*/ 7 h 12"/>
                <a:gd name="T6" fmla="*/ 0 w 11"/>
                <a:gd name="T7" fmla="*/ 8 h 12"/>
                <a:gd name="T8" fmla="*/ 2 w 11"/>
                <a:gd name="T9" fmla="*/ 10 h 12"/>
                <a:gd name="T10" fmla="*/ 5 w 11"/>
                <a:gd name="T11" fmla="*/ 12 h 12"/>
                <a:gd name="T12" fmla="*/ 7 w 11"/>
                <a:gd name="T13" fmla="*/ 12 h 12"/>
                <a:gd name="T14" fmla="*/ 10 w 11"/>
                <a:gd name="T15" fmla="*/ 12 h 12"/>
                <a:gd name="T16" fmla="*/ 11 w 11"/>
                <a:gd name="T17" fmla="*/ 8 h 12"/>
                <a:gd name="T18" fmla="*/ 0 w 1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0" y="0"/>
                  </a:moveTo>
                  <a:lnTo>
                    <a:pt x="0" y="3"/>
                  </a:lnTo>
                  <a:lnTo>
                    <a:pt x="0" y="7"/>
                  </a:lnTo>
                  <a:lnTo>
                    <a:pt x="0" y="8"/>
                  </a:lnTo>
                  <a:lnTo>
                    <a:pt x="2" y="10"/>
                  </a:lnTo>
                  <a:lnTo>
                    <a:pt x="5" y="12"/>
                  </a:lnTo>
                  <a:lnTo>
                    <a:pt x="7" y="12"/>
                  </a:lnTo>
                  <a:lnTo>
                    <a:pt x="10" y="12"/>
                  </a:lnTo>
                  <a:lnTo>
                    <a:pt x="11" y="8"/>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17" name="Freeform 443"/>
            <p:cNvSpPr>
              <a:spLocks/>
            </p:cNvSpPr>
            <p:nvPr/>
          </p:nvSpPr>
          <p:spPr bwMode="auto">
            <a:xfrm>
              <a:off x="3654" y="1912"/>
              <a:ext cx="20" cy="18"/>
            </a:xfrm>
            <a:custGeom>
              <a:avLst/>
              <a:gdLst>
                <a:gd name="T0" fmla="*/ 8 w 20"/>
                <a:gd name="T1" fmla="*/ 0 h 18"/>
                <a:gd name="T2" fmla="*/ 20 w 20"/>
                <a:gd name="T3" fmla="*/ 9 h 18"/>
                <a:gd name="T4" fmla="*/ 11 w 20"/>
                <a:gd name="T5" fmla="*/ 18 h 18"/>
                <a:gd name="T6" fmla="*/ 0 w 20"/>
                <a:gd name="T7" fmla="*/ 10 h 18"/>
                <a:gd name="T8" fmla="*/ 8 w 20"/>
                <a:gd name="T9" fmla="*/ 0 h 18"/>
              </a:gdLst>
              <a:ahLst/>
              <a:cxnLst>
                <a:cxn ang="0">
                  <a:pos x="T0" y="T1"/>
                </a:cxn>
                <a:cxn ang="0">
                  <a:pos x="T2" y="T3"/>
                </a:cxn>
                <a:cxn ang="0">
                  <a:pos x="T4" y="T5"/>
                </a:cxn>
                <a:cxn ang="0">
                  <a:pos x="T6" y="T7"/>
                </a:cxn>
                <a:cxn ang="0">
                  <a:pos x="T8" y="T9"/>
                </a:cxn>
              </a:cxnLst>
              <a:rect l="0" t="0" r="r" b="b"/>
              <a:pathLst>
                <a:path w="20" h="18">
                  <a:moveTo>
                    <a:pt x="8" y="0"/>
                  </a:moveTo>
                  <a:lnTo>
                    <a:pt x="20" y="9"/>
                  </a:lnTo>
                  <a:lnTo>
                    <a:pt x="11" y="18"/>
                  </a:lnTo>
                  <a:lnTo>
                    <a:pt x="0" y="10"/>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18" name="Freeform 444"/>
            <p:cNvSpPr>
              <a:spLocks/>
            </p:cNvSpPr>
            <p:nvPr/>
          </p:nvSpPr>
          <p:spPr bwMode="auto">
            <a:xfrm>
              <a:off x="3662" y="1909"/>
              <a:ext cx="13" cy="12"/>
            </a:xfrm>
            <a:custGeom>
              <a:avLst/>
              <a:gdLst>
                <a:gd name="T0" fmla="*/ 12 w 13"/>
                <a:gd name="T1" fmla="*/ 12 h 12"/>
                <a:gd name="T2" fmla="*/ 13 w 13"/>
                <a:gd name="T3" fmla="*/ 8 h 12"/>
                <a:gd name="T4" fmla="*/ 13 w 13"/>
                <a:gd name="T5" fmla="*/ 5 h 12"/>
                <a:gd name="T6" fmla="*/ 12 w 13"/>
                <a:gd name="T7" fmla="*/ 3 h 12"/>
                <a:gd name="T8" fmla="*/ 10 w 13"/>
                <a:gd name="T9" fmla="*/ 2 h 12"/>
                <a:gd name="T10" fmla="*/ 8 w 13"/>
                <a:gd name="T11" fmla="*/ 0 h 12"/>
                <a:gd name="T12" fmla="*/ 5 w 13"/>
                <a:gd name="T13" fmla="*/ 0 h 12"/>
                <a:gd name="T14" fmla="*/ 3 w 13"/>
                <a:gd name="T15" fmla="*/ 2 h 12"/>
                <a:gd name="T16" fmla="*/ 0 w 13"/>
                <a:gd name="T17" fmla="*/ 3 h 12"/>
                <a:gd name="T18" fmla="*/ 12 w 1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2" y="12"/>
                  </a:moveTo>
                  <a:lnTo>
                    <a:pt x="13" y="8"/>
                  </a:lnTo>
                  <a:lnTo>
                    <a:pt x="13" y="5"/>
                  </a:lnTo>
                  <a:lnTo>
                    <a:pt x="12" y="3"/>
                  </a:lnTo>
                  <a:lnTo>
                    <a:pt x="10" y="2"/>
                  </a:lnTo>
                  <a:lnTo>
                    <a:pt x="8" y="0"/>
                  </a:lnTo>
                  <a:lnTo>
                    <a:pt x="5" y="0"/>
                  </a:lnTo>
                  <a:lnTo>
                    <a:pt x="3" y="2"/>
                  </a:lnTo>
                  <a:lnTo>
                    <a:pt x="0" y="3"/>
                  </a:lnTo>
                  <a:lnTo>
                    <a:pt x="12"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19" name="Freeform 445"/>
            <p:cNvSpPr>
              <a:spLocks/>
            </p:cNvSpPr>
            <p:nvPr/>
          </p:nvSpPr>
          <p:spPr bwMode="auto">
            <a:xfrm>
              <a:off x="3703" y="1857"/>
              <a:ext cx="11" cy="12"/>
            </a:xfrm>
            <a:custGeom>
              <a:avLst/>
              <a:gdLst>
                <a:gd name="T0" fmla="*/ 0 w 11"/>
                <a:gd name="T1" fmla="*/ 0 h 12"/>
                <a:gd name="T2" fmla="*/ 0 w 11"/>
                <a:gd name="T3" fmla="*/ 3 h 12"/>
                <a:gd name="T4" fmla="*/ 0 w 11"/>
                <a:gd name="T5" fmla="*/ 7 h 12"/>
                <a:gd name="T6" fmla="*/ 0 w 11"/>
                <a:gd name="T7" fmla="*/ 8 h 12"/>
                <a:gd name="T8" fmla="*/ 1 w 11"/>
                <a:gd name="T9" fmla="*/ 10 h 12"/>
                <a:gd name="T10" fmla="*/ 5 w 11"/>
                <a:gd name="T11" fmla="*/ 12 h 12"/>
                <a:gd name="T12" fmla="*/ 6 w 11"/>
                <a:gd name="T13" fmla="*/ 12 h 12"/>
                <a:gd name="T14" fmla="*/ 10 w 11"/>
                <a:gd name="T15" fmla="*/ 12 h 12"/>
                <a:gd name="T16" fmla="*/ 11 w 11"/>
                <a:gd name="T17" fmla="*/ 8 h 12"/>
                <a:gd name="T18" fmla="*/ 0 w 1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0" y="0"/>
                  </a:moveTo>
                  <a:lnTo>
                    <a:pt x="0" y="3"/>
                  </a:lnTo>
                  <a:lnTo>
                    <a:pt x="0" y="7"/>
                  </a:lnTo>
                  <a:lnTo>
                    <a:pt x="0" y="8"/>
                  </a:lnTo>
                  <a:lnTo>
                    <a:pt x="1" y="10"/>
                  </a:lnTo>
                  <a:lnTo>
                    <a:pt x="5" y="12"/>
                  </a:lnTo>
                  <a:lnTo>
                    <a:pt x="6" y="12"/>
                  </a:lnTo>
                  <a:lnTo>
                    <a:pt x="10" y="12"/>
                  </a:lnTo>
                  <a:lnTo>
                    <a:pt x="11" y="8"/>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20" name="Freeform 446"/>
            <p:cNvSpPr>
              <a:spLocks/>
            </p:cNvSpPr>
            <p:nvPr/>
          </p:nvSpPr>
          <p:spPr bwMode="auto">
            <a:xfrm>
              <a:off x="3703" y="1847"/>
              <a:ext cx="19" cy="18"/>
            </a:xfrm>
            <a:custGeom>
              <a:avLst/>
              <a:gdLst>
                <a:gd name="T0" fmla="*/ 8 w 19"/>
                <a:gd name="T1" fmla="*/ 0 h 18"/>
                <a:gd name="T2" fmla="*/ 19 w 19"/>
                <a:gd name="T3" fmla="*/ 9 h 18"/>
                <a:gd name="T4" fmla="*/ 11 w 19"/>
                <a:gd name="T5" fmla="*/ 18 h 18"/>
                <a:gd name="T6" fmla="*/ 0 w 19"/>
                <a:gd name="T7" fmla="*/ 10 h 18"/>
                <a:gd name="T8" fmla="*/ 8 w 19"/>
                <a:gd name="T9" fmla="*/ 0 h 18"/>
              </a:gdLst>
              <a:ahLst/>
              <a:cxnLst>
                <a:cxn ang="0">
                  <a:pos x="T0" y="T1"/>
                </a:cxn>
                <a:cxn ang="0">
                  <a:pos x="T2" y="T3"/>
                </a:cxn>
                <a:cxn ang="0">
                  <a:pos x="T4" y="T5"/>
                </a:cxn>
                <a:cxn ang="0">
                  <a:pos x="T6" y="T7"/>
                </a:cxn>
                <a:cxn ang="0">
                  <a:pos x="T8" y="T9"/>
                </a:cxn>
              </a:cxnLst>
              <a:rect l="0" t="0" r="r" b="b"/>
              <a:pathLst>
                <a:path w="19" h="18">
                  <a:moveTo>
                    <a:pt x="8" y="0"/>
                  </a:moveTo>
                  <a:lnTo>
                    <a:pt x="19" y="9"/>
                  </a:lnTo>
                  <a:lnTo>
                    <a:pt x="11" y="18"/>
                  </a:lnTo>
                  <a:lnTo>
                    <a:pt x="0" y="10"/>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21" name="Freeform 447"/>
            <p:cNvSpPr>
              <a:spLocks/>
            </p:cNvSpPr>
            <p:nvPr/>
          </p:nvSpPr>
          <p:spPr bwMode="auto">
            <a:xfrm>
              <a:off x="3711" y="1844"/>
              <a:ext cx="13" cy="12"/>
            </a:xfrm>
            <a:custGeom>
              <a:avLst/>
              <a:gdLst>
                <a:gd name="T0" fmla="*/ 11 w 13"/>
                <a:gd name="T1" fmla="*/ 12 h 12"/>
                <a:gd name="T2" fmla="*/ 13 w 13"/>
                <a:gd name="T3" fmla="*/ 8 h 12"/>
                <a:gd name="T4" fmla="*/ 13 w 13"/>
                <a:gd name="T5" fmla="*/ 5 h 12"/>
                <a:gd name="T6" fmla="*/ 11 w 13"/>
                <a:gd name="T7" fmla="*/ 3 h 12"/>
                <a:gd name="T8" fmla="*/ 10 w 13"/>
                <a:gd name="T9" fmla="*/ 2 h 12"/>
                <a:gd name="T10" fmla="*/ 8 w 13"/>
                <a:gd name="T11" fmla="*/ 0 h 12"/>
                <a:gd name="T12" fmla="*/ 5 w 13"/>
                <a:gd name="T13" fmla="*/ 0 h 12"/>
                <a:gd name="T14" fmla="*/ 3 w 13"/>
                <a:gd name="T15" fmla="*/ 2 h 12"/>
                <a:gd name="T16" fmla="*/ 0 w 13"/>
                <a:gd name="T17" fmla="*/ 3 h 12"/>
                <a:gd name="T18" fmla="*/ 11 w 1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1" y="12"/>
                  </a:moveTo>
                  <a:lnTo>
                    <a:pt x="13" y="8"/>
                  </a:lnTo>
                  <a:lnTo>
                    <a:pt x="13" y="5"/>
                  </a:lnTo>
                  <a:lnTo>
                    <a:pt x="11" y="3"/>
                  </a:lnTo>
                  <a:lnTo>
                    <a:pt x="10" y="2"/>
                  </a:lnTo>
                  <a:lnTo>
                    <a:pt x="8" y="0"/>
                  </a:lnTo>
                  <a:lnTo>
                    <a:pt x="5" y="0"/>
                  </a:lnTo>
                  <a:lnTo>
                    <a:pt x="3" y="2"/>
                  </a:lnTo>
                  <a:lnTo>
                    <a:pt x="0" y="3"/>
                  </a:lnTo>
                  <a:lnTo>
                    <a:pt x="11"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22" name="Freeform 448"/>
            <p:cNvSpPr>
              <a:spLocks/>
            </p:cNvSpPr>
            <p:nvPr/>
          </p:nvSpPr>
          <p:spPr bwMode="auto">
            <a:xfrm>
              <a:off x="3751" y="1792"/>
              <a:ext cx="12" cy="12"/>
            </a:xfrm>
            <a:custGeom>
              <a:avLst/>
              <a:gdLst>
                <a:gd name="T0" fmla="*/ 0 w 12"/>
                <a:gd name="T1" fmla="*/ 0 h 12"/>
                <a:gd name="T2" fmla="*/ 0 w 12"/>
                <a:gd name="T3" fmla="*/ 3 h 12"/>
                <a:gd name="T4" fmla="*/ 0 w 12"/>
                <a:gd name="T5" fmla="*/ 7 h 12"/>
                <a:gd name="T6" fmla="*/ 0 w 12"/>
                <a:gd name="T7" fmla="*/ 8 h 12"/>
                <a:gd name="T8" fmla="*/ 2 w 12"/>
                <a:gd name="T9" fmla="*/ 10 h 12"/>
                <a:gd name="T10" fmla="*/ 5 w 12"/>
                <a:gd name="T11" fmla="*/ 12 h 12"/>
                <a:gd name="T12" fmla="*/ 7 w 12"/>
                <a:gd name="T13" fmla="*/ 12 h 12"/>
                <a:gd name="T14" fmla="*/ 10 w 12"/>
                <a:gd name="T15" fmla="*/ 12 h 12"/>
                <a:gd name="T16" fmla="*/ 12 w 12"/>
                <a:gd name="T17" fmla="*/ 8 h 12"/>
                <a:gd name="T18" fmla="*/ 0 w 12"/>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0" y="0"/>
                  </a:moveTo>
                  <a:lnTo>
                    <a:pt x="0" y="3"/>
                  </a:lnTo>
                  <a:lnTo>
                    <a:pt x="0" y="7"/>
                  </a:lnTo>
                  <a:lnTo>
                    <a:pt x="0" y="8"/>
                  </a:lnTo>
                  <a:lnTo>
                    <a:pt x="2" y="10"/>
                  </a:lnTo>
                  <a:lnTo>
                    <a:pt x="5" y="12"/>
                  </a:lnTo>
                  <a:lnTo>
                    <a:pt x="7" y="12"/>
                  </a:lnTo>
                  <a:lnTo>
                    <a:pt x="10" y="12"/>
                  </a:lnTo>
                  <a:lnTo>
                    <a:pt x="12" y="8"/>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23" name="Freeform 449"/>
            <p:cNvSpPr>
              <a:spLocks/>
            </p:cNvSpPr>
            <p:nvPr/>
          </p:nvSpPr>
          <p:spPr bwMode="auto">
            <a:xfrm>
              <a:off x="3751" y="1782"/>
              <a:ext cx="20" cy="18"/>
            </a:xfrm>
            <a:custGeom>
              <a:avLst/>
              <a:gdLst>
                <a:gd name="T0" fmla="*/ 9 w 20"/>
                <a:gd name="T1" fmla="*/ 0 h 18"/>
                <a:gd name="T2" fmla="*/ 20 w 20"/>
                <a:gd name="T3" fmla="*/ 9 h 18"/>
                <a:gd name="T4" fmla="*/ 12 w 20"/>
                <a:gd name="T5" fmla="*/ 18 h 18"/>
                <a:gd name="T6" fmla="*/ 0 w 20"/>
                <a:gd name="T7" fmla="*/ 10 h 18"/>
                <a:gd name="T8" fmla="*/ 9 w 20"/>
                <a:gd name="T9" fmla="*/ 0 h 18"/>
              </a:gdLst>
              <a:ahLst/>
              <a:cxnLst>
                <a:cxn ang="0">
                  <a:pos x="T0" y="T1"/>
                </a:cxn>
                <a:cxn ang="0">
                  <a:pos x="T2" y="T3"/>
                </a:cxn>
                <a:cxn ang="0">
                  <a:pos x="T4" y="T5"/>
                </a:cxn>
                <a:cxn ang="0">
                  <a:pos x="T6" y="T7"/>
                </a:cxn>
                <a:cxn ang="0">
                  <a:pos x="T8" y="T9"/>
                </a:cxn>
              </a:cxnLst>
              <a:rect l="0" t="0" r="r" b="b"/>
              <a:pathLst>
                <a:path w="20" h="18">
                  <a:moveTo>
                    <a:pt x="9" y="0"/>
                  </a:moveTo>
                  <a:lnTo>
                    <a:pt x="20" y="9"/>
                  </a:lnTo>
                  <a:lnTo>
                    <a:pt x="12" y="18"/>
                  </a:lnTo>
                  <a:lnTo>
                    <a:pt x="0" y="10"/>
                  </a:lnTo>
                  <a:lnTo>
                    <a:pt x="9"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24" name="Freeform 450"/>
            <p:cNvSpPr>
              <a:spLocks/>
            </p:cNvSpPr>
            <p:nvPr/>
          </p:nvSpPr>
          <p:spPr bwMode="auto">
            <a:xfrm>
              <a:off x="3760" y="1779"/>
              <a:ext cx="13" cy="12"/>
            </a:xfrm>
            <a:custGeom>
              <a:avLst/>
              <a:gdLst>
                <a:gd name="T0" fmla="*/ 11 w 13"/>
                <a:gd name="T1" fmla="*/ 12 h 12"/>
                <a:gd name="T2" fmla="*/ 13 w 13"/>
                <a:gd name="T3" fmla="*/ 8 h 12"/>
                <a:gd name="T4" fmla="*/ 13 w 13"/>
                <a:gd name="T5" fmla="*/ 5 h 12"/>
                <a:gd name="T6" fmla="*/ 11 w 13"/>
                <a:gd name="T7" fmla="*/ 3 h 12"/>
                <a:gd name="T8" fmla="*/ 9 w 13"/>
                <a:gd name="T9" fmla="*/ 2 h 12"/>
                <a:gd name="T10" fmla="*/ 8 w 13"/>
                <a:gd name="T11" fmla="*/ 0 h 12"/>
                <a:gd name="T12" fmla="*/ 4 w 13"/>
                <a:gd name="T13" fmla="*/ 0 h 12"/>
                <a:gd name="T14" fmla="*/ 3 w 13"/>
                <a:gd name="T15" fmla="*/ 0 h 12"/>
                <a:gd name="T16" fmla="*/ 0 w 13"/>
                <a:gd name="T17" fmla="*/ 3 h 12"/>
                <a:gd name="T18" fmla="*/ 11 w 1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1" y="12"/>
                  </a:moveTo>
                  <a:lnTo>
                    <a:pt x="13" y="8"/>
                  </a:lnTo>
                  <a:lnTo>
                    <a:pt x="13" y="5"/>
                  </a:lnTo>
                  <a:lnTo>
                    <a:pt x="11" y="3"/>
                  </a:lnTo>
                  <a:lnTo>
                    <a:pt x="9" y="2"/>
                  </a:lnTo>
                  <a:lnTo>
                    <a:pt x="8" y="0"/>
                  </a:lnTo>
                  <a:lnTo>
                    <a:pt x="4" y="0"/>
                  </a:lnTo>
                  <a:lnTo>
                    <a:pt x="3" y="0"/>
                  </a:lnTo>
                  <a:lnTo>
                    <a:pt x="0" y="3"/>
                  </a:lnTo>
                  <a:lnTo>
                    <a:pt x="11"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25" name="Freeform 451"/>
            <p:cNvSpPr>
              <a:spLocks/>
            </p:cNvSpPr>
            <p:nvPr/>
          </p:nvSpPr>
          <p:spPr bwMode="auto">
            <a:xfrm>
              <a:off x="3490" y="1985"/>
              <a:ext cx="140" cy="139"/>
            </a:xfrm>
            <a:custGeom>
              <a:avLst/>
              <a:gdLst>
                <a:gd name="T0" fmla="*/ 140 w 140"/>
                <a:gd name="T1" fmla="*/ 69 h 139"/>
                <a:gd name="T2" fmla="*/ 138 w 140"/>
                <a:gd name="T3" fmla="*/ 83 h 139"/>
                <a:gd name="T4" fmla="*/ 135 w 140"/>
                <a:gd name="T5" fmla="*/ 96 h 139"/>
                <a:gd name="T6" fmla="*/ 128 w 140"/>
                <a:gd name="T7" fmla="*/ 109 h 139"/>
                <a:gd name="T8" fmla="*/ 120 w 140"/>
                <a:gd name="T9" fmla="*/ 119 h 139"/>
                <a:gd name="T10" fmla="*/ 109 w 140"/>
                <a:gd name="T11" fmla="*/ 127 h 139"/>
                <a:gd name="T12" fmla="*/ 97 w 140"/>
                <a:gd name="T13" fmla="*/ 134 h 139"/>
                <a:gd name="T14" fmla="*/ 84 w 140"/>
                <a:gd name="T15" fmla="*/ 139 h 139"/>
                <a:gd name="T16" fmla="*/ 70 w 140"/>
                <a:gd name="T17" fmla="*/ 139 h 139"/>
                <a:gd name="T18" fmla="*/ 57 w 140"/>
                <a:gd name="T19" fmla="*/ 139 h 139"/>
                <a:gd name="T20" fmla="*/ 44 w 140"/>
                <a:gd name="T21" fmla="*/ 134 h 139"/>
                <a:gd name="T22" fmla="*/ 31 w 140"/>
                <a:gd name="T23" fmla="*/ 127 h 139"/>
                <a:gd name="T24" fmla="*/ 21 w 140"/>
                <a:gd name="T25" fmla="*/ 119 h 139"/>
                <a:gd name="T26" fmla="*/ 13 w 140"/>
                <a:gd name="T27" fmla="*/ 109 h 139"/>
                <a:gd name="T28" fmla="*/ 7 w 140"/>
                <a:gd name="T29" fmla="*/ 96 h 139"/>
                <a:gd name="T30" fmla="*/ 2 w 140"/>
                <a:gd name="T31" fmla="*/ 83 h 139"/>
                <a:gd name="T32" fmla="*/ 0 w 140"/>
                <a:gd name="T33" fmla="*/ 69 h 139"/>
                <a:gd name="T34" fmla="*/ 2 w 140"/>
                <a:gd name="T35" fmla="*/ 56 h 139"/>
                <a:gd name="T36" fmla="*/ 7 w 140"/>
                <a:gd name="T37" fmla="*/ 43 h 139"/>
                <a:gd name="T38" fmla="*/ 13 w 140"/>
                <a:gd name="T39" fmla="*/ 30 h 139"/>
                <a:gd name="T40" fmla="*/ 21 w 140"/>
                <a:gd name="T41" fmla="*/ 20 h 139"/>
                <a:gd name="T42" fmla="*/ 31 w 140"/>
                <a:gd name="T43" fmla="*/ 12 h 139"/>
                <a:gd name="T44" fmla="*/ 44 w 140"/>
                <a:gd name="T45" fmla="*/ 5 h 139"/>
                <a:gd name="T46" fmla="*/ 57 w 140"/>
                <a:gd name="T47" fmla="*/ 0 h 139"/>
                <a:gd name="T48" fmla="*/ 70 w 140"/>
                <a:gd name="T49" fmla="*/ 0 h 139"/>
                <a:gd name="T50" fmla="*/ 84 w 140"/>
                <a:gd name="T51" fmla="*/ 0 h 139"/>
                <a:gd name="T52" fmla="*/ 97 w 140"/>
                <a:gd name="T53" fmla="*/ 5 h 139"/>
                <a:gd name="T54" fmla="*/ 109 w 140"/>
                <a:gd name="T55" fmla="*/ 12 h 139"/>
                <a:gd name="T56" fmla="*/ 120 w 140"/>
                <a:gd name="T57" fmla="*/ 20 h 139"/>
                <a:gd name="T58" fmla="*/ 128 w 140"/>
                <a:gd name="T59" fmla="*/ 30 h 139"/>
                <a:gd name="T60" fmla="*/ 135 w 140"/>
                <a:gd name="T61" fmla="*/ 43 h 139"/>
                <a:gd name="T62" fmla="*/ 138 w 140"/>
                <a:gd name="T63" fmla="*/ 56 h 139"/>
                <a:gd name="T64" fmla="*/ 140 w 140"/>
                <a:gd name="T65"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39">
                  <a:moveTo>
                    <a:pt x="140" y="69"/>
                  </a:moveTo>
                  <a:lnTo>
                    <a:pt x="138" y="83"/>
                  </a:lnTo>
                  <a:lnTo>
                    <a:pt x="135" y="96"/>
                  </a:lnTo>
                  <a:lnTo>
                    <a:pt x="128" y="109"/>
                  </a:lnTo>
                  <a:lnTo>
                    <a:pt x="120" y="119"/>
                  </a:lnTo>
                  <a:lnTo>
                    <a:pt x="109" y="127"/>
                  </a:lnTo>
                  <a:lnTo>
                    <a:pt x="97" y="134"/>
                  </a:lnTo>
                  <a:lnTo>
                    <a:pt x="84" y="139"/>
                  </a:lnTo>
                  <a:lnTo>
                    <a:pt x="70" y="139"/>
                  </a:lnTo>
                  <a:lnTo>
                    <a:pt x="57" y="139"/>
                  </a:lnTo>
                  <a:lnTo>
                    <a:pt x="44" y="134"/>
                  </a:lnTo>
                  <a:lnTo>
                    <a:pt x="31" y="127"/>
                  </a:lnTo>
                  <a:lnTo>
                    <a:pt x="21" y="119"/>
                  </a:lnTo>
                  <a:lnTo>
                    <a:pt x="13" y="109"/>
                  </a:lnTo>
                  <a:lnTo>
                    <a:pt x="7" y="96"/>
                  </a:lnTo>
                  <a:lnTo>
                    <a:pt x="2" y="83"/>
                  </a:lnTo>
                  <a:lnTo>
                    <a:pt x="0" y="69"/>
                  </a:lnTo>
                  <a:lnTo>
                    <a:pt x="2" y="56"/>
                  </a:lnTo>
                  <a:lnTo>
                    <a:pt x="7" y="43"/>
                  </a:lnTo>
                  <a:lnTo>
                    <a:pt x="13" y="30"/>
                  </a:lnTo>
                  <a:lnTo>
                    <a:pt x="21" y="20"/>
                  </a:lnTo>
                  <a:lnTo>
                    <a:pt x="31" y="12"/>
                  </a:lnTo>
                  <a:lnTo>
                    <a:pt x="44" y="5"/>
                  </a:lnTo>
                  <a:lnTo>
                    <a:pt x="57" y="0"/>
                  </a:lnTo>
                  <a:lnTo>
                    <a:pt x="70" y="0"/>
                  </a:lnTo>
                  <a:lnTo>
                    <a:pt x="84" y="0"/>
                  </a:lnTo>
                  <a:lnTo>
                    <a:pt x="97" y="5"/>
                  </a:lnTo>
                  <a:lnTo>
                    <a:pt x="109" y="12"/>
                  </a:lnTo>
                  <a:lnTo>
                    <a:pt x="120" y="20"/>
                  </a:lnTo>
                  <a:lnTo>
                    <a:pt x="128" y="30"/>
                  </a:lnTo>
                  <a:lnTo>
                    <a:pt x="135" y="43"/>
                  </a:lnTo>
                  <a:lnTo>
                    <a:pt x="138" y="56"/>
                  </a:lnTo>
                  <a:lnTo>
                    <a:pt x="140" y="69"/>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26" name="Freeform 452"/>
            <p:cNvSpPr>
              <a:spLocks/>
            </p:cNvSpPr>
            <p:nvPr/>
          </p:nvSpPr>
          <p:spPr bwMode="auto">
            <a:xfrm>
              <a:off x="3490" y="1985"/>
              <a:ext cx="140" cy="139"/>
            </a:xfrm>
            <a:custGeom>
              <a:avLst/>
              <a:gdLst>
                <a:gd name="T0" fmla="*/ 140 w 140"/>
                <a:gd name="T1" fmla="*/ 69 h 139"/>
                <a:gd name="T2" fmla="*/ 138 w 140"/>
                <a:gd name="T3" fmla="*/ 83 h 139"/>
                <a:gd name="T4" fmla="*/ 135 w 140"/>
                <a:gd name="T5" fmla="*/ 96 h 139"/>
                <a:gd name="T6" fmla="*/ 128 w 140"/>
                <a:gd name="T7" fmla="*/ 109 h 139"/>
                <a:gd name="T8" fmla="*/ 120 w 140"/>
                <a:gd name="T9" fmla="*/ 119 h 139"/>
                <a:gd name="T10" fmla="*/ 109 w 140"/>
                <a:gd name="T11" fmla="*/ 127 h 139"/>
                <a:gd name="T12" fmla="*/ 97 w 140"/>
                <a:gd name="T13" fmla="*/ 134 h 139"/>
                <a:gd name="T14" fmla="*/ 84 w 140"/>
                <a:gd name="T15" fmla="*/ 139 h 139"/>
                <a:gd name="T16" fmla="*/ 70 w 140"/>
                <a:gd name="T17" fmla="*/ 139 h 139"/>
                <a:gd name="T18" fmla="*/ 57 w 140"/>
                <a:gd name="T19" fmla="*/ 139 h 139"/>
                <a:gd name="T20" fmla="*/ 44 w 140"/>
                <a:gd name="T21" fmla="*/ 134 h 139"/>
                <a:gd name="T22" fmla="*/ 31 w 140"/>
                <a:gd name="T23" fmla="*/ 127 h 139"/>
                <a:gd name="T24" fmla="*/ 21 w 140"/>
                <a:gd name="T25" fmla="*/ 119 h 139"/>
                <a:gd name="T26" fmla="*/ 13 w 140"/>
                <a:gd name="T27" fmla="*/ 109 h 139"/>
                <a:gd name="T28" fmla="*/ 7 w 140"/>
                <a:gd name="T29" fmla="*/ 96 h 139"/>
                <a:gd name="T30" fmla="*/ 2 w 140"/>
                <a:gd name="T31" fmla="*/ 83 h 139"/>
                <a:gd name="T32" fmla="*/ 0 w 140"/>
                <a:gd name="T33" fmla="*/ 69 h 139"/>
                <a:gd name="T34" fmla="*/ 2 w 140"/>
                <a:gd name="T35" fmla="*/ 56 h 139"/>
                <a:gd name="T36" fmla="*/ 7 w 140"/>
                <a:gd name="T37" fmla="*/ 43 h 139"/>
                <a:gd name="T38" fmla="*/ 13 w 140"/>
                <a:gd name="T39" fmla="*/ 30 h 139"/>
                <a:gd name="T40" fmla="*/ 21 w 140"/>
                <a:gd name="T41" fmla="*/ 20 h 139"/>
                <a:gd name="T42" fmla="*/ 31 w 140"/>
                <a:gd name="T43" fmla="*/ 12 h 139"/>
                <a:gd name="T44" fmla="*/ 44 w 140"/>
                <a:gd name="T45" fmla="*/ 5 h 139"/>
                <a:gd name="T46" fmla="*/ 57 w 140"/>
                <a:gd name="T47" fmla="*/ 0 h 139"/>
                <a:gd name="T48" fmla="*/ 70 w 140"/>
                <a:gd name="T49" fmla="*/ 0 h 139"/>
                <a:gd name="T50" fmla="*/ 84 w 140"/>
                <a:gd name="T51" fmla="*/ 0 h 139"/>
                <a:gd name="T52" fmla="*/ 97 w 140"/>
                <a:gd name="T53" fmla="*/ 5 h 139"/>
                <a:gd name="T54" fmla="*/ 109 w 140"/>
                <a:gd name="T55" fmla="*/ 12 h 139"/>
                <a:gd name="T56" fmla="*/ 120 w 140"/>
                <a:gd name="T57" fmla="*/ 20 h 139"/>
                <a:gd name="T58" fmla="*/ 128 w 140"/>
                <a:gd name="T59" fmla="*/ 30 h 139"/>
                <a:gd name="T60" fmla="*/ 135 w 140"/>
                <a:gd name="T61" fmla="*/ 43 h 139"/>
                <a:gd name="T62" fmla="*/ 138 w 140"/>
                <a:gd name="T63" fmla="*/ 56 h 139"/>
                <a:gd name="T64" fmla="*/ 140 w 140"/>
                <a:gd name="T65"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39">
                  <a:moveTo>
                    <a:pt x="140" y="69"/>
                  </a:moveTo>
                  <a:lnTo>
                    <a:pt x="138" y="83"/>
                  </a:lnTo>
                  <a:lnTo>
                    <a:pt x="135" y="96"/>
                  </a:lnTo>
                  <a:lnTo>
                    <a:pt x="128" y="109"/>
                  </a:lnTo>
                  <a:lnTo>
                    <a:pt x="120" y="119"/>
                  </a:lnTo>
                  <a:lnTo>
                    <a:pt x="109" y="127"/>
                  </a:lnTo>
                  <a:lnTo>
                    <a:pt x="97" y="134"/>
                  </a:lnTo>
                  <a:lnTo>
                    <a:pt x="84" y="139"/>
                  </a:lnTo>
                  <a:lnTo>
                    <a:pt x="70" y="139"/>
                  </a:lnTo>
                  <a:lnTo>
                    <a:pt x="57" y="139"/>
                  </a:lnTo>
                  <a:lnTo>
                    <a:pt x="44" y="134"/>
                  </a:lnTo>
                  <a:lnTo>
                    <a:pt x="31" y="127"/>
                  </a:lnTo>
                  <a:lnTo>
                    <a:pt x="21" y="119"/>
                  </a:lnTo>
                  <a:lnTo>
                    <a:pt x="13" y="109"/>
                  </a:lnTo>
                  <a:lnTo>
                    <a:pt x="7" y="96"/>
                  </a:lnTo>
                  <a:lnTo>
                    <a:pt x="2" y="83"/>
                  </a:lnTo>
                  <a:lnTo>
                    <a:pt x="0" y="69"/>
                  </a:lnTo>
                  <a:lnTo>
                    <a:pt x="2" y="56"/>
                  </a:lnTo>
                  <a:lnTo>
                    <a:pt x="7" y="43"/>
                  </a:lnTo>
                  <a:lnTo>
                    <a:pt x="13" y="30"/>
                  </a:lnTo>
                  <a:lnTo>
                    <a:pt x="21" y="20"/>
                  </a:lnTo>
                  <a:lnTo>
                    <a:pt x="31" y="12"/>
                  </a:lnTo>
                  <a:lnTo>
                    <a:pt x="44" y="5"/>
                  </a:lnTo>
                  <a:lnTo>
                    <a:pt x="57" y="0"/>
                  </a:lnTo>
                  <a:lnTo>
                    <a:pt x="70" y="0"/>
                  </a:lnTo>
                  <a:lnTo>
                    <a:pt x="84" y="0"/>
                  </a:lnTo>
                  <a:lnTo>
                    <a:pt x="97" y="5"/>
                  </a:lnTo>
                  <a:lnTo>
                    <a:pt x="109" y="12"/>
                  </a:lnTo>
                  <a:lnTo>
                    <a:pt x="120" y="20"/>
                  </a:lnTo>
                  <a:lnTo>
                    <a:pt x="128" y="30"/>
                  </a:lnTo>
                  <a:lnTo>
                    <a:pt x="135" y="43"/>
                  </a:lnTo>
                  <a:lnTo>
                    <a:pt x="138" y="56"/>
                  </a:lnTo>
                  <a:lnTo>
                    <a:pt x="140" y="69"/>
                  </a:lnTo>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27" name="Freeform 453"/>
            <p:cNvSpPr>
              <a:spLocks/>
            </p:cNvSpPr>
            <p:nvPr/>
          </p:nvSpPr>
          <p:spPr bwMode="auto">
            <a:xfrm>
              <a:off x="3339" y="2341"/>
              <a:ext cx="13" cy="12"/>
            </a:xfrm>
            <a:custGeom>
              <a:avLst/>
              <a:gdLst>
                <a:gd name="T0" fmla="*/ 2 w 13"/>
                <a:gd name="T1" fmla="*/ 0 h 12"/>
                <a:gd name="T2" fmla="*/ 0 w 13"/>
                <a:gd name="T3" fmla="*/ 3 h 12"/>
                <a:gd name="T4" fmla="*/ 0 w 13"/>
                <a:gd name="T5" fmla="*/ 7 h 12"/>
                <a:gd name="T6" fmla="*/ 2 w 13"/>
                <a:gd name="T7" fmla="*/ 8 h 12"/>
                <a:gd name="T8" fmla="*/ 3 w 13"/>
                <a:gd name="T9" fmla="*/ 10 h 12"/>
                <a:gd name="T10" fmla="*/ 5 w 13"/>
                <a:gd name="T11" fmla="*/ 12 h 12"/>
                <a:gd name="T12" fmla="*/ 8 w 13"/>
                <a:gd name="T13" fmla="*/ 12 h 12"/>
                <a:gd name="T14" fmla="*/ 10 w 13"/>
                <a:gd name="T15" fmla="*/ 12 h 12"/>
                <a:gd name="T16" fmla="*/ 13 w 13"/>
                <a:gd name="T17" fmla="*/ 8 h 12"/>
                <a:gd name="T18" fmla="*/ 2 w 1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2" y="0"/>
                  </a:moveTo>
                  <a:lnTo>
                    <a:pt x="0" y="3"/>
                  </a:lnTo>
                  <a:lnTo>
                    <a:pt x="0" y="7"/>
                  </a:lnTo>
                  <a:lnTo>
                    <a:pt x="2" y="8"/>
                  </a:lnTo>
                  <a:lnTo>
                    <a:pt x="3" y="10"/>
                  </a:lnTo>
                  <a:lnTo>
                    <a:pt x="5" y="12"/>
                  </a:lnTo>
                  <a:lnTo>
                    <a:pt x="8" y="12"/>
                  </a:lnTo>
                  <a:lnTo>
                    <a:pt x="10" y="12"/>
                  </a:lnTo>
                  <a:lnTo>
                    <a:pt x="13"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54"/>
            <p:cNvSpPr>
              <a:spLocks/>
            </p:cNvSpPr>
            <p:nvPr/>
          </p:nvSpPr>
          <p:spPr bwMode="auto">
            <a:xfrm>
              <a:off x="3341" y="2331"/>
              <a:ext cx="19" cy="18"/>
            </a:xfrm>
            <a:custGeom>
              <a:avLst/>
              <a:gdLst>
                <a:gd name="T0" fmla="*/ 8 w 19"/>
                <a:gd name="T1" fmla="*/ 0 h 18"/>
                <a:gd name="T2" fmla="*/ 19 w 19"/>
                <a:gd name="T3" fmla="*/ 9 h 18"/>
                <a:gd name="T4" fmla="*/ 11 w 19"/>
                <a:gd name="T5" fmla="*/ 18 h 18"/>
                <a:gd name="T6" fmla="*/ 0 w 19"/>
                <a:gd name="T7" fmla="*/ 10 h 18"/>
                <a:gd name="T8" fmla="*/ 8 w 19"/>
                <a:gd name="T9" fmla="*/ 0 h 18"/>
              </a:gdLst>
              <a:ahLst/>
              <a:cxnLst>
                <a:cxn ang="0">
                  <a:pos x="T0" y="T1"/>
                </a:cxn>
                <a:cxn ang="0">
                  <a:pos x="T2" y="T3"/>
                </a:cxn>
                <a:cxn ang="0">
                  <a:pos x="T4" y="T5"/>
                </a:cxn>
                <a:cxn ang="0">
                  <a:pos x="T6" y="T7"/>
                </a:cxn>
                <a:cxn ang="0">
                  <a:pos x="T8" y="T9"/>
                </a:cxn>
              </a:cxnLst>
              <a:rect l="0" t="0" r="r" b="b"/>
              <a:pathLst>
                <a:path w="19" h="18">
                  <a:moveTo>
                    <a:pt x="8" y="0"/>
                  </a:moveTo>
                  <a:lnTo>
                    <a:pt x="19" y="9"/>
                  </a:lnTo>
                  <a:lnTo>
                    <a:pt x="11" y="18"/>
                  </a:lnTo>
                  <a:lnTo>
                    <a:pt x="0" y="10"/>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55"/>
            <p:cNvSpPr>
              <a:spLocks/>
            </p:cNvSpPr>
            <p:nvPr/>
          </p:nvSpPr>
          <p:spPr bwMode="auto">
            <a:xfrm>
              <a:off x="3349" y="2328"/>
              <a:ext cx="11" cy="12"/>
            </a:xfrm>
            <a:custGeom>
              <a:avLst/>
              <a:gdLst>
                <a:gd name="T0" fmla="*/ 11 w 11"/>
                <a:gd name="T1" fmla="*/ 12 h 12"/>
                <a:gd name="T2" fmla="*/ 11 w 11"/>
                <a:gd name="T3" fmla="*/ 8 h 12"/>
                <a:gd name="T4" fmla="*/ 11 w 11"/>
                <a:gd name="T5" fmla="*/ 5 h 12"/>
                <a:gd name="T6" fmla="*/ 11 w 11"/>
                <a:gd name="T7" fmla="*/ 3 h 12"/>
                <a:gd name="T8" fmla="*/ 10 w 11"/>
                <a:gd name="T9" fmla="*/ 2 h 12"/>
                <a:gd name="T10" fmla="*/ 6 w 11"/>
                <a:gd name="T11" fmla="*/ 0 h 12"/>
                <a:gd name="T12" fmla="*/ 5 w 11"/>
                <a:gd name="T13" fmla="*/ 0 h 12"/>
                <a:gd name="T14" fmla="*/ 1 w 11"/>
                <a:gd name="T15" fmla="*/ 0 h 12"/>
                <a:gd name="T16" fmla="*/ 0 w 11"/>
                <a:gd name="T17" fmla="*/ 3 h 12"/>
                <a:gd name="T18" fmla="*/ 11 w 11"/>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11" y="12"/>
                  </a:moveTo>
                  <a:lnTo>
                    <a:pt x="11" y="8"/>
                  </a:lnTo>
                  <a:lnTo>
                    <a:pt x="11" y="5"/>
                  </a:lnTo>
                  <a:lnTo>
                    <a:pt x="11" y="3"/>
                  </a:lnTo>
                  <a:lnTo>
                    <a:pt x="10" y="2"/>
                  </a:lnTo>
                  <a:lnTo>
                    <a:pt x="6" y="0"/>
                  </a:lnTo>
                  <a:lnTo>
                    <a:pt x="5" y="0"/>
                  </a:lnTo>
                  <a:lnTo>
                    <a:pt x="1" y="0"/>
                  </a:lnTo>
                  <a:lnTo>
                    <a:pt x="0" y="3"/>
                  </a:lnTo>
                  <a:lnTo>
                    <a:pt x="11"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56"/>
            <p:cNvSpPr>
              <a:spLocks/>
            </p:cNvSpPr>
            <p:nvPr/>
          </p:nvSpPr>
          <p:spPr bwMode="auto">
            <a:xfrm>
              <a:off x="3388" y="2276"/>
              <a:ext cx="13" cy="12"/>
            </a:xfrm>
            <a:custGeom>
              <a:avLst/>
              <a:gdLst>
                <a:gd name="T0" fmla="*/ 1 w 13"/>
                <a:gd name="T1" fmla="*/ 0 h 12"/>
                <a:gd name="T2" fmla="*/ 0 w 13"/>
                <a:gd name="T3" fmla="*/ 3 h 12"/>
                <a:gd name="T4" fmla="*/ 0 w 13"/>
                <a:gd name="T5" fmla="*/ 7 h 12"/>
                <a:gd name="T6" fmla="*/ 1 w 13"/>
                <a:gd name="T7" fmla="*/ 8 h 12"/>
                <a:gd name="T8" fmla="*/ 3 w 13"/>
                <a:gd name="T9" fmla="*/ 10 h 12"/>
                <a:gd name="T10" fmla="*/ 5 w 13"/>
                <a:gd name="T11" fmla="*/ 12 h 12"/>
                <a:gd name="T12" fmla="*/ 8 w 13"/>
                <a:gd name="T13" fmla="*/ 12 h 12"/>
                <a:gd name="T14" fmla="*/ 9 w 13"/>
                <a:gd name="T15" fmla="*/ 12 h 12"/>
                <a:gd name="T16" fmla="*/ 13 w 13"/>
                <a:gd name="T17" fmla="*/ 8 h 12"/>
                <a:gd name="T18" fmla="*/ 1 w 1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 y="0"/>
                  </a:moveTo>
                  <a:lnTo>
                    <a:pt x="0" y="3"/>
                  </a:lnTo>
                  <a:lnTo>
                    <a:pt x="0" y="7"/>
                  </a:lnTo>
                  <a:lnTo>
                    <a:pt x="1" y="8"/>
                  </a:lnTo>
                  <a:lnTo>
                    <a:pt x="3" y="10"/>
                  </a:lnTo>
                  <a:lnTo>
                    <a:pt x="5" y="12"/>
                  </a:lnTo>
                  <a:lnTo>
                    <a:pt x="8" y="12"/>
                  </a:lnTo>
                  <a:lnTo>
                    <a:pt x="9" y="12"/>
                  </a:lnTo>
                  <a:lnTo>
                    <a:pt x="13" y="8"/>
                  </a:lnTo>
                  <a:lnTo>
                    <a:pt x="1"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57"/>
            <p:cNvSpPr>
              <a:spLocks/>
            </p:cNvSpPr>
            <p:nvPr/>
          </p:nvSpPr>
          <p:spPr bwMode="auto">
            <a:xfrm>
              <a:off x="3389" y="2266"/>
              <a:ext cx="20" cy="18"/>
            </a:xfrm>
            <a:custGeom>
              <a:avLst/>
              <a:gdLst>
                <a:gd name="T0" fmla="*/ 8 w 20"/>
                <a:gd name="T1" fmla="*/ 0 h 18"/>
                <a:gd name="T2" fmla="*/ 20 w 20"/>
                <a:gd name="T3" fmla="*/ 9 h 18"/>
                <a:gd name="T4" fmla="*/ 12 w 20"/>
                <a:gd name="T5" fmla="*/ 18 h 18"/>
                <a:gd name="T6" fmla="*/ 0 w 20"/>
                <a:gd name="T7" fmla="*/ 10 h 18"/>
                <a:gd name="T8" fmla="*/ 8 w 20"/>
                <a:gd name="T9" fmla="*/ 0 h 18"/>
              </a:gdLst>
              <a:ahLst/>
              <a:cxnLst>
                <a:cxn ang="0">
                  <a:pos x="T0" y="T1"/>
                </a:cxn>
                <a:cxn ang="0">
                  <a:pos x="T2" y="T3"/>
                </a:cxn>
                <a:cxn ang="0">
                  <a:pos x="T4" y="T5"/>
                </a:cxn>
                <a:cxn ang="0">
                  <a:pos x="T6" y="T7"/>
                </a:cxn>
                <a:cxn ang="0">
                  <a:pos x="T8" y="T9"/>
                </a:cxn>
              </a:cxnLst>
              <a:rect l="0" t="0" r="r" b="b"/>
              <a:pathLst>
                <a:path w="20" h="18">
                  <a:moveTo>
                    <a:pt x="8" y="0"/>
                  </a:moveTo>
                  <a:lnTo>
                    <a:pt x="20" y="9"/>
                  </a:lnTo>
                  <a:lnTo>
                    <a:pt x="12" y="18"/>
                  </a:lnTo>
                  <a:lnTo>
                    <a:pt x="0" y="10"/>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58"/>
            <p:cNvSpPr>
              <a:spLocks/>
            </p:cNvSpPr>
            <p:nvPr/>
          </p:nvSpPr>
          <p:spPr bwMode="auto">
            <a:xfrm>
              <a:off x="3397" y="2263"/>
              <a:ext cx="13" cy="12"/>
            </a:xfrm>
            <a:custGeom>
              <a:avLst/>
              <a:gdLst>
                <a:gd name="T0" fmla="*/ 12 w 13"/>
                <a:gd name="T1" fmla="*/ 12 h 12"/>
                <a:gd name="T2" fmla="*/ 12 w 13"/>
                <a:gd name="T3" fmla="*/ 8 h 12"/>
                <a:gd name="T4" fmla="*/ 13 w 13"/>
                <a:gd name="T5" fmla="*/ 5 h 12"/>
                <a:gd name="T6" fmla="*/ 12 w 13"/>
                <a:gd name="T7" fmla="*/ 3 h 12"/>
                <a:gd name="T8" fmla="*/ 10 w 13"/>
                <a:gd name="T9" fmla="*/ 2 h 12"/>
                <a:gd name="T10" fmla="*/ 7 w 13"/>
                <a:gd name="T11" fmla="*/ 0 h 12"/>
                <a:gd name="T12" fmla="*/ 5 w 13"/>
                <a:gd name="T13" fmla="*/ 0 h 12"/>
                <a:gd name="T14" fmla="*/ 2 w 13"/>
                <a:gd name="T15" fmla="*/ 0 h 12"/>
                <a:gd name="T16" fmla="*/ 0 w 13"/>
                <a:gd name="T17" fmla="*/ 3 h 12"/>
                <a:gd name="T18" fmla="*/ 12 w 1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2" y="12"/>
                  </a:moveTo>
                  <a:lnTo>
                    <a:pt x="12" y="8"/>
                  </a:lnTo>
                  <a:lnTo>
                    <a:pt x="13" y="5"/>
                  </a:lnTo>
                  <a:lnTo>
                    <a:pt x="12" y="3"/>
                  </a:lnTo>
                  <a:lnTo>
                    <a:pt x="10" y="2"/>
                  </a:lnTo>
                  <a:lnTo>
                    <a:pt x="7" y="0"/>
                  </a:lnTo>
                  <a:lnTo>
                    <a:pt x="5" y="0"/>
                  </a:lnTo>
                  <a:lnTo>
                    <a:pt x="2" y="0"/>
                  </a:lnTo>
                  <a:lnTo>
                    <a:pt x="0" y="3"/>
                  </a:lnTo>
                  <a:lnTo>
                    <a:pt x="12"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59"/>
            <p:cNvSpPr>
              <a:spLocks/>
            </p:cNvSpPr>
            <p:nvPr/>
          </p:nvSpPr>
          <p:spPr bwMode="auto">
            <a:xfrm>
              <a:off x="3436" y="2211"/>
              <a:ext cx="13" cy="12"/>
            </a:xfrm>
            <a:custGeom>
              <a:avLst/>
              <a:gdLst>
                <a:gd name="T0" fmla="*/ 2 w 13"/>
                <a:gd name="T1" fmla="*/ 0 h 12"/>
                <a:gd name="T2" fmla="*/ 0 w 13"/>
                <a:gd name="T3" fmla="*/ 4 h 12"/>
                <a:gd name="T4" fmla="*/ 0 w 13"/>
                <a:gd name="T5" fmla="*/ 7 h 12"/>
                <a:gd name="T6" fmla="*/ 2 w 13"/>
                <a:gd name="T7" fmla="*/ 8 h 12"/>
                <a:gd name="T8" fmla="*/ 4 w 13"/>
                <a:gd name="T9" fmla="*/ 10 h 12"/>
                <a:gd name="T10" fmla="*/ 5 w 13"/>
                <a:gd name="T11" fmla="*/ 12 h 12"/>
                <a:gd name="T12" fmla="*/ 9 w 13"/>
                <a:gd name="T13" fmla="*/ 12 h 12"/>
                <a:gd name="T14" fmla="*/ 10 w 13"/>
                <a:gd name="T15" fmla="*/ 12 h 12"/>
                <a:gd name="T16" fmla="*/ 13 w 13"/>
                <a:gd name="T17" fmla="*/ 8 h 12"/>
                <a:gd name="T18" fmla="*/ 2 w 1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2" y="0"/>
                  </a:moveTo>
                  <a:lnTo>
                    <a:pt x="0" y="4"/>
                  </a:lnTo>
                  <a:lnTo>
                    <a:pt x="0" y="7"/>
                  </a:lnTo>
                  <a:lnTo>
                    <a:pt x="2" y="8"/>
                  </a:lnTo>
                  <a:lnTo>
                    <a:pt x="4" y="10"/>
                  </a:lnTo>
                  <a:lnTo>
                    <a:pt x="5" y="12"/>
                  </a:lnTo>
                  <a:lnTo>
                    <a:pt x="9" y="12"/>
                  </a:lnTo>
                  <a:lnTo>
                    <a:pt x="10" y="12"/>
                  </a:lnTo>
                  <a:lnTo>
                    <a:pt x="13"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60"/>
            <p:cNvSpPr>
              <a:spLocks/>
            </p:cNvSpPr>
            <p:nvPr/>
          </p:nvSpPr>
          <p:spPr bwMode="auto">
            <a:xfrm>
              <a:off x="3438" y="2202"/>
              <a:ext cx="20" cy="17"/>
            </a:xfrm>
            <a:custGeom>
              <a:avLst/>
              <a:gdLst>
                <a:gd name="T0" fmla="*/ 8 w 20"/>
                <a:gd name="T1" fmla="*/ 0 h 17"/>
                <a:gd name="T2" fmla="*/ 20 w 20"/>
                <a:gd name="T3" fmla="*/ 8 h 17"/>
                <a:gd name="T4" fmla="*/ 11 w 20"/>
                <a:gd name="T5" fmla="*/ 17 h 17"/>
                <a:gd name="T6" fmla="*/ 0 w 20"/>
                <a:gd name="T7" fmla="*/ 9 h 17"/>
                <a:gd name="T8" fmla="*/ 8 w 20"/>
                <a:gd name="T9" fmla="*/ 0 h 17"/>
              </a:gdLst>
              <a:ahLst/>
              <a:cxnLst>
                <a:cxn ang="0">
                  <a:pos x="T0" y="T1"/>
                </a:cxn>
                <a:cxn ang="0">
                  <a:pos x="T2" y="T3"/>
                </a:cxn>
                <a:cxn ang="0">
                  <a:pos x="T4" y="T5"/>
                </a:cxn>
                <a:cxn ang="0">
                  <a:pos x="T6" y="T7"/>
                </a:cxn>
                <a:cxn ang="0">
                  <a:pos x="T8" y="T9"/>
                </a:cxn>
              </a:cxnLst>
              <a:rect l="0" t="0" r="r" b="b"/>
              <a:pathLst>
                <a:path w="20" h="17">
                  <a:moveTo>
                    <a:pt x="8" y="0"/>
                  </a:moveTo>
                  <a:lnTo>
                    <a:pt x="20" y="8"/>
                  </a:lnTo>
                  <a:lnTo>
                    <a:pt x="11" y="17"/>
                  </a:lnTo>
                  <a:lnTo>
                    <a:pt x="0" y="9"/>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61"/>
            <p:cNvSpPr>
              <a:spLocks/>
            </p:cNvSpPr>
            <p:nvPr/>
          </p:nvSpPr>
          <p:spPr bwMode="auto">
            <a:xfrm>
              <a:off x="3446" y="2198"/>
              <a:ext cx="13" cy="12"/>
            </a:xfrm>
            <a:custGeom>
              <a:avLst/>
              <a:gdLst>
                <a:gd name="T0" fmla="*/ 12 w 13"/>
                <a:gd name="T1" fmla="*/ 12 h 12"/>
                <a:gd name="T2" fmla="*/ 13 w 13"/>
                <a:gd name="T3" fmla="*/ 8 h 12"/>
                <a:gd name="T4" fmla="*/ 13 w 13"/>
                <a:gd name="T5" fmla="*/ 5 h 12"/>
                <a:gd name="T6" fmla="*/ 12 w 13"/>
                <a:gd name="T7" fmla="*/ 4 h 12"/>
                <a:gd name="T8" fmla="*/ 10 w 13"/>
                <a:gd name="T9" fmla="*/ 2 h 12"/>
                <a:gd name="T10" fmla="*/ 7 w 13"/>
                <a:gd name="T11" fmla="*/ 0 h 12"/>
                <a:gd name="T12" fmla="*/ 5 w 13"/>
                <a:gd name="T13" fmla="*/ 0 h 12"/>
                <a:gd name="T14" fmla="*/ 2 w 13"/>
                <a:gd name="T15" fmla="*/ 0 h 12"/>
                <a:gd name="T16" fmla="*/ 0 w 13"/>
                <a:gd name="T17" fmla="*/ 4 h 12"/>
                <a:gd name="T18" fmla="*/ 12 w 1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2" y="12"/>
                  </a:moveTo>
                  <a:lnTo>
                    <a:pt x="13" y="8"/>
                  </a:lnTo>
                  <a:lnTo>
                    <a:pt x="13" y="5"/>
                  </a:lnTo>
                  <a:lnTo>
                    <a:pt x="12" y="4"/>
                  </a:lnTo>
                  <a:lnTo>
                    <a:pt x="10" y="2"/>
                  </a:lnTo>
                  <a:lnTo>
                    <a:pt x="7" y="0"/>
                  </a:lnTo>
                  <a:lnTo>
                    <a:pt x="5" y="0"/>
                  </a:lnTo>
                  <a:lnTo>
                    <a:pt x="2" y="0"/>
                  </a:lnTo>
                  <a:lnTo>
                    <a:pt x="0" y="4"/>
                  </a:lnTo>
                  <a:lnTo>
                    <a:pt x="12"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62"/>
            <p:cNvSpPr>
              <a:spLocks/>
            </p:cNvSpPr>
            <p:nvPr/>
          </p:nvSpPr>
          <p:spPr bwMode="auto">
            <a:xfrm>
              <a:off x="3485" y="2146"/>
              <a:ext cx="13" cy="12"/>
            </a:xfrm>
            <a:custGeom>
              <a:avLst/>
              <a:gdLst>
                <a:gd name="T0" fmla="*/ 2 w 13"/>
                <a:gd name="T1" fmla="*/ 0 h 12"/>
                <a:gd name="T2" fmla="*/ 0 w 13"/>
                <a:gd name="T3" fmla="*/ 4 h 12"/>
                <a:gd name="T4" fmla="*/ 0 w 13"/>
                <a:gd name="T5" fmla="*/ 7 h 12"/>
                <a:gd name="T6" fmla="*/ 2 w 13"/>
                <a:gd name="T7" fmla="*/ 8 h 12"/>
                <a:gd name="T8" fmla="*/ 3 w 13"/>
                <a:gd name="T9" fmla="*/ 10 h 12"/>
                <a:gd name="T10" fmla="*/ 5 w 13"/>
                <a:gd name="T11" fmla="*/ 12 h 12"/>
                <a:gd name="T12" fmla="*/ 8 w 13"/>
                <a:gd name="T13" fmla="*/ 12 h 12"/>
                <a:gd name="T14" fmla="*/ 10 w 13"/>
                <a:gd name="T15" fmla="*/ 12 h 12"/>
                <a:gd name="T16" fmla="*/ 13 w 13"/>
                <a:gd name="T17" fmla="*/ 8 h 12"/>
                <a:gd name="T18" fmla="*/ 2 w 1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2" y="0"/>
                  </a:moveTo>
                  <a:lnTo>
                    <a:pt x="0" y="4"/>
                  </a:lnTo>
                  <a:lnTo>
                    <a:pt x="0" y="7"/>
                  </a:lnTo>
                  <a:lnTo>
                    <a:pt x="2" y="8"/>
                  </a:lnTo>
                  <a:lnTo>
                    <a:pt x="3" y="10"/>
                  </a:lnTo>
                  <a:lnTo>
                    <a:pt x="5" y="12"/>
                  </a:lnTo>
                  <a:lnTo>
                    <a:pt x="8" y="12"/>
                  </a:lnTo>
                  <a:lnTo>
                    <a:pt x="10" y="12"/>
                  </a:lnTo>
                  <a:lnTo>
                    <a:pt x="13"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463"/>
            <p:cNvSpPr>
              <a:spLocks/>
            </p:cNvSpPr>
            <p:nvPr/>
          </p:nvSpPr>
          <p:spPr bwMode="auto">
            <a:xfrm>
              <a:off x="3487" y="2137"/>
              <a:ext cx="19" cy="17"/>
            </a:xfrm>
            <a:custGeom>
              <a:avLst/>
              <a:gdLst>
                <a:gd name="T0" fmla="*/ 8 w 19"/>
                <a:gd name="T1" fmla="*/ 0 h 17"/>
                <a:gd name="T2" fmla="*/ 19 w 19"/>
                <a:gd name="T3" fmla="*/ 8 h 17"/>
                <a:gd name="T4" fmla="*/ 11 w 19"/>
                <a:gd name="T5" fmla="*/ 17 h 17"/>
                <a:gd name="T6" fmla="*/ 0 w 19"/>
                <a:gd name="T7" fmla="*/ 9 h 17"/>
                <a:gd name="T8" fmla="*/ 8 w 19"/>
                <a:gd name="T9" fmla="*/ 0 h 17"/>
              </a:gdLst>
              <a:ahLst/>
              <a:cxnLst>
                <a:cxn ang="0">
                  <a:pos x="T0" y="T1"/>
                </a:cxn>
                <a:cxn ang="0">
                  <a:pos x="T2" y="T3"/>
                </a:cxn>
                <a:cxn ang="0">
                  <a:pos x="T4" y="T5"/>
                </a:cxn>
                <a:cxn ang="0">
                  <a:pos x="T6" y="T7"/>
                </a:cxn>
                <a:cxn ang="0">
                  <a:pos x="T8" y="T9"/>
                </a:cxn>
              </a:cxnLst>
              <a:rect l="0" t="0" r="r" b="b"/>
              <a:pathLst>
                <a:path w="19" h="17">
                  <a:moveTo>
                    <a:pt x="8" y="0"/>
                  </a:moveTo>
                  <a:lnTo>
                    <a:pt x="19" y="8"/>
                  </a:lnTo>
                  <a:lnTo>
                    <a:pt x="11" y="17"/>
                  </a:lnTo>
                  <a:lnTo>
                    <a:pt x="0" y="9"/>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64"/>
            <p:cNvSpPr>
              <a:spLocks/>
            </p:cNvSpPr>
            <p:nvPr/>
          </p:nvSpPr>
          <p:spPr bwMode="auto">
            <a:xfrm>
              <a:off x="3495" y="2133"/>
              <a:ext cx="13" cy="12"/>
            </a:xfrm>
            <a:custGeom>
              <a:avLst/>
              <a:gdLst>
                <a:gd name="T0" fmla="*/ 11 w 13"/>
                <a:gd name="T1" fmla="*/ 12 h 12"/>
                <a:gd name="T2" fmla="*/ 13 w 13"/>
                <a:gd name="T3" fmla="*/ 8 h 12"/>
                <a:gd name="T4" fmla="*/ 13 w 13"/>
                <a:gd name="T5" fmla="*/ 5 h 12"/>
                <a:gd name="T6" fmla="*/ 11 w 13"/>
                <a:gd name="T7" fmla="*/ 4 h 12"/>
                <a:gd name="T8" fmla="*/ 10 w 13"/>
                <a:gd name="T9" fmla="*/ 2 h 12"/>
                <a:gd name="T10" fmla="*/ 8 w 13"/>
                <a:gd name="T11" fmla="*/ 0 h 12"/>
                <a:gd name="T12" fmla="*/ 5 w 13"/>
                <a:gd name="T13" fmla="*/ 0 h 12"/>
                <a:gd name="T14" fmla="*/ 2 w 13"/>
                <a:gd name="T15" fmla="*/ 0 h 12"/>
                <a:gd name="T16" fmla="*/ 0 w 13"/>
                <a:gd name="T17" fmla="*/ 4 h 12"/>
                <a:gd name="T18" fmla="*/ 11 w 1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1" y="12"/>
                  </a:moveTo>
                  <a:lnTo>
                    <a:pt x="13" y="8"/>
                  </a:lnTo>
                  <a:lnTo>
                    <a:pt x="13" y="5"/>
                  </a:lnTo>
                  <a:lnTo>
                    <a:pt x="11" y="4"/>
                  </a:lnTo>
                  <a:lnTo>
                    <a:pt x="10" y="2"/>
                  </a:lnTo>
                  <a:lnTo>
                    <a:pt x="8" y="0"/>
                  </a:lnTo>
                  <a:lnTo>
                    <a:pt x="5" y="0"/>
                  </a:lnTo>
                  <a:lnTo>
                    <a:pt x="2" y="0"/>
                  </a:lnTo>
                  <a:lnTo>
                    <a:pt x="0" y="4"/>
                  </a:lnTo>
                  <a:lnTo>
                    <a:pt x="11"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65"/>
            <p:cNvSpPr>
              <a:spLocks/>
            </p:cNvSpPr>
            <p:nvPr/>
          </p:nvSpPr>
          <p:spPr bwMode="auto">
            <a:xfrm>
              <a:off x="3534" y="2081"/>
              <a:ext cx="13" cy="12"/>
            </a:xfrm>
            <a:custGeom>
              <a:avLst/>
              <a:gdLst>
                <a:gd name="T0" fmla="*/ 2 w 13"/>
                <a:gd name="T1" fmla="*/ 0 h 12"/>
                <a:gd name="T2" fmla="*/ 0 w 13"/>
                <a:gd name="T3" fmla="*/ 4 h 12"/>
                <a:gd name="T4" fmla="*/ 0 w 13"/>
                <a:gd name="T5" fmla="*/ 7 h 12"/>
                <a:gd name="T6" fmla="*/ 2 w 13"/>
                <a:gd name="T7" fmla="*/ 8 h 12"/>
                <a:gd name="T8" fmla="*/ 3 w 13"/>
                <a:gd name="T9" fmla="*/ 10 h 12"/>
                <a:gd name="T10" fmla="*/ 5 w 13"/>
                <a:gd name="T11" fmla="*/ 12 h 12"/>
                <a:gd name="T12" fmla="*/ 8 w 13"/>
                <a:gd name="T13" fmla="*/ 12 h 12"/>
                <a:gd name="T14" fmla="*/ 10 w 13"/>
                <a:gd name="T15" fmla="*/ 10 h 12"/>
                <a:gd name="T16" fmla="*/ 13 w 13"/>
                <a:gd name="T17" fmla="*/ 8 h 12"/>
                <a:gd name="T18" fmla="*/ 2 w 1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2" y="0"/>
                  </a:moveTo>
                  <a:lnTo>
                    <a:pt x="0" y="4"/>
                  </a:lnTo>
                  <a:lnTo>
                    <a:pt x="0" y="7"/>
                  </a:lnTo>
                  <a:lnTo>
                    <a:pt x="2" y="8"/>
                  </a:lnTo>
                  <a:lnTo>
                    <a:pt x="3" y="10"/>
                  </a:lnTo>
                  <a:lnTo>
                    <a:pt x="5" y="12"/>
                  </a:lnTo>
                  <a:lnTo>
                    <a:pt x="8" y="12"/>
                  </a:lnTo>
                  <a:lnTo>
                    <a:pt x="10" y="10"/>
                  </a:lnTo>
                  <a:lnTo>
                    <a:pt x="13"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6"/>
            <p:cNvSpPr>
              <a:spLocks/>
            </p:cNvSpPr>
            <p:nvPr/>
          </p:nvSpPr>
          <p:spPr bwMode="auto">
            <a:xfrm>
              <a:off x="3536" y="2072"/>
              <a:ext cx="19" cy="17"/>
            </a:xfrm>
            <a:custGeom>
              <a:avLst/>
              <a:gdLst>
                <a:gd name="T0" fmla="*/ 8 w 19"/>
                <a:gd name="T1" fmla="*/ 0 h 17"/>
                <a:gd name="T2" fmla="*/ 19 w 19"/>
                <a:gd name="T3" fmla="*/ 8 h 17"/>
                <a:gd name="T4" fmla="*/ 11 w 19"/>
                <a:gd name="T5" fmla="*/ 17 h 17"/>
                <a:gd name="T6" fmla="*/ 0 w 19"/>
                <a:gd name="T7" fmla="*/ 9 h 17"/>
                <a:gd name="T8" fmla="*/ 8 w 19"/>
                <a:gd name="T9" fmla="*/ 0 h 17"/>
              </a:gdLst>
              <a:ahLst/>
              <a:cxnLst>
                <a:cxn ang="0">
                  <a:pos x="T0" y="T1"/>
                </a:cxn>
                <a:cxn ang="0">
                  <a:pos x="T2" y="T3"/>
                </a:cxn>
                <a:cxn ang="0">
                  <a:pos x="T4" y="T5"/>
                </a:cxn>
                <a:cxn ang="0">
                  <a:pos x="T6" y="T7"/>
                </a:cxn>
                <a:cxn ang="0">
                  <a:pos x="T8" y="T9"/>
                </a:cxn>
              </a:cxnLst>
              <a:rect l="0" t="0" r="r" b="b"/>
              <a:pathLst>
                <a:path w="19" h="17">
                  <a:moveTo>
                    <a:pt x="8" y="0"/>
                  </a:moveTo>
                  <a:lnTo>
                    <a:pt x="19" y="8"/>
                  </a:lnTo>
                  <a:lnTo>
                    <a:pt x="11" y="17"/>
                  </a:lnTo>
                  <a:lnTo>
                    <a:pt x="0" y="9"/>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67"/>
            <p:cNvSpPr>
              <a:spLocks/>
            </p:cNvSpPr>
            <p:nvPr/>
          </p:nvSpPr>
          <p:spPr bwMode="auto">
            <a:xfrm>
              <a:off x="3544" y="2068"/>
              <a:ext cx="13" cy="12"/>
            </a:xfrm>
            <a:custGeom>
              <a:avLst/>
              <a:gdLst>
                <a:gd name="T0" fmla="*/ 11 w 13"/>
                <a:gd name="T1" fmla="*/ 12 h 12"/>
                <a:gd name="T2" fmla="*/ 13 w 13"/>
                <a:gd name="T3" fmla="*/ 8 h 12"/>
                <a:gd name="T4" fmla="*/ 13 w 13"/>
                <a:gd name="T5" fmla="*/ 5 h 12"/>
                <a:gd name="T6" fmla="*/ 11 w 13"/>
                <a:gd name="T7" fmla="*/ 4 h 12"/>
                <a:gd name="T8" fmla="*/ 9 w 13"/>
                <a:gd name="T9" fmla="*/ 2 h 12"/>
                <a:gd name="T10" fmla="*/ 8 w 13"/>
                <a:gd name="T11" fmla="*/ 0 h 12"/>
                <a:gd name="T12" fmla="*/ 4 w 13"/>
                <a:gd name="T13" fmla="*/ 0 h 12"/>
                <a:gd name="T14" fmla="*/ 1 w 13"/>
                <a:gd name="T15" fmla="*/ 0 h 12"/>
                <a:gd name="T16" fmla="*/ 0 w 13"/>
                <a:gd name="T17" fmla="*/ 4 h 12"/>
                <a:gd name="T18" fmla="*/ 11 w 1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1" y="12"/>
                  </a:moveTo>
                  <a:lnTo>
                    <a:pt x="13" y="8"/>
                  </a:lnTo>
                  <a:lnTo>
                    <a:pt x="13" y="5"/>
                  </a:lnTo>
                  <a:lnTo>
                    <a:pt x="11" y="4"/>
                  </a:lnTo>
                  <a:lnTo>
                    <a:pt x="9" y="2"/>
                  </a:lnTo>
                  <a:lnTo>
                    <a:pt x="8" y="0"/>
                  </a:lnTo>
                  <a:lnTo>
                    <a:pt x="4" y="0"/>
                  </a:lnTo>
                  <a:lnTo>
                    <a:pt x="1" y="0"/>
                  </a:lnTo>
                  <a:lnTo>
                    <a:pt x="0" y="4"/>
                  </a:lnTo>
                  <a:lnTo>
                    <a:pt x="11"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68"/>
            <p:cNvSpPr>
              <a:spLocks/>
            </p:cNvSpPr>
            <p:nvPr/>
          </p:nvSpPr>
          <p:spPr bwMode="auto">
            <a:xfrm>
              <a:off x="3274" y="2273"/>
              <a:ext cx="140" cy="140"/>
            </a:xfrm>
            <a:custGeom>
              <a:avLst/>
              <a:gdLst>
                <a:gd name="T0" fmla="*/ 140 w 140"/>
                <a:gd name="T1" fmla="*/ 70 h 140"/>
                <a:gd name="T2" fmla="*/ 138 w 140"/>
                <a:gd name="T3" fmla="*/ 84 h 140"/>
                <a:gd name="T4" fmla="*/ 133 w 140"/>
                <a:gd name="T5" fmla="*/ 97 h 140"/>
                <a:gd name="T6" fmla="*/ 127 w 140"/>
                <a:gd name="T7" fmla="*/ 109 h 140"/>
                <a:gd name="T8" fmla="*/ 119 w 140"/>
                <a:gd name="T9" fmla="*/ 120 h 140"/>
                <a:gd name="T10" fmla="*/ 109 w 140"/>
                <a:gd name="T11" fmla="*/ 128 h 140"/>
                <a:gd name="T12" fmla="*/ 97 w 140"/>
                <a:gd name="T13" fmla="*/ 135 h 140"/>
                <a:gd name="T14" fmla="*/ 85 w 140"/>
                <a:gd name="T15" fmla="*/ 138 h 140"/>
                <a:gd name="T16" fmla="*/ 70 w 140"/>
                <a:gd name="T17" fmla="*/ 140 h 140"/>
                <a:gd name="T18" fmla="*/ 55 w 140"/>
                <a:gd name="T19" fmla="*/ 138 h 140"/>
                <a:gd name="T20" fmla="*/ 42 w 140"/>
                <a:gd name="T21" fmla="*/ 135 h 140"/>
                <a:gd name="T22" fmla="*/ 31 w 140"/>
                <a:gd name="T23" fmla="*/ 128 h 140"/>
                <a:gd name="T24" fmla="*/ 20 w 140"/>
                <a:gd name="T25" fmla="*/ 120 h 140"/>
                <a:gd name="T26" fmla="*/ 11 w 140"/>
                <a:gd name="T27" fmla="*/ 109 h 140"/>
                <a:gd name="T28" fmla="*/ 5 w 140"/>
                <a:gd name="T29" fmla="*/ 97 h 140"/>
                <a:gd name="T30" fmla="*/ 2 w 140"/>
                <a:gd name="T31" fmla="*/ 84 h 140"/>
                <a:gd name="T32" fmla="*/ 0 w 140"/>
                <a:gd name="T33" fmla="*/ 70 h 140"/>
                <a:gd name="T34" fmla="*/ 2 w 140"/>
                <a:gd name="T35" fmla="*/ 57 h 140"/>
                <a:gd name="T36" fmla="*/ 5 w 140"/>
                <a:gd name="T37" fmla="*/ 44 h 140"/>
                <a:gd name="T38" fmla="*/ 11 w 140"/>
                <a:gd name="T39" fmla="*/ 31 h 140"/>
                <a:gd name="T40" fmla="*/ 20 w 140"/>
                <a:gd name="T41" fmla="*/ 21 h 140"/>
                <a:gd name="T42" fmla="*/ 31 w 140"/>
                <a:gd name="T43" fmla="*/ 13 h 140"/>
                <a:gd name="T44" fmla="*/ 42 w 140"/>
                <a:gd name="T45" fmla="*/ 6 h 140"/>
                <a:gd name="T46" fmla="*/ 55 w 140"/>
                <a:gd name="T47" fmla="*/ 2 h 140"/>
                <a:gd name="T48" fmla="*/ 70 w 140"/>
                <a:gd name="T49" fmla="*/ 0 h 140"/>
                <a:gd name="T50" fmla="*/ 85 w 140"/>
                <a:gd name="T51" fmla="*/ 2 h 140"/>
                <a:gd name="T52" fmla="*/ 97 w 140"/>
                <a:gd name="T53" fmla="*/ 6 h 140"/>
                <a:gd name="T54" fmla="*/ 109 w 140"/>
                <a:gd name="T55" fmla="*/ 13 h 140"/>
                <a:gd name="T56" fmla="*/ 119 w 140"/>
                <a:gd name="T57" fmla="*/ 21 h 140"/>
                <a:gd name="T58" fmla="*/ 127 w 140"/>
                <a:gd name="T59" fmla="*/ 31 h 140"/>
                <a:gd name="T60" fmla="*/ 133 w 140"/>
                <a:gd name="T61" fmla="*/ 44 h 140"/>
                <a:gd name="T62" fmla="*/ 138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4"/>
                  </a:lnTo>
                  <a:lnTo>
                    <a:pt x="133" y="97"/>
                  </a:lnTo>
                  <a:lnTo>
                    <a:pt x="127" y="109"/>
                  </a:lnTo>
                  <a:lnTo>
                    <a:pt x="119" y="120"/>
                  </a:lnTo>
                  <a:lnTo>
                    <a:pt x="109" y="128"/>
                  </a:lnTo>
                  <a:lnTo>
                    <a:pt x="97" y="135"/>
                  </a:lnTo>
                  <a:lnTo>
                    <a:pt x="85" y="138"/>
                  </a:lnTo>
                  <a:lnTo>
                    <a:pt x="70" y="140"/>
                  </a:lnTo>
                  <a:lnTo>
                    <a:pt x="55" y="138"/>
                  </a:lnTo>
                  <a:lnTo>
                    <a:pt x="42" y="135"/>
                  </a:lnTo>
                  <a:lnTo>
                    <a:pt x="31" y="128"/>
                  </a:lnTo>
                  <a:lnTo>
                    <a:pt x="20" y="120"/>
                  </a:lnTo>
                  <a:lnTo>
                    <a:pt x="11" y="109"/>
                  </a:lnTo>
                  <a:lnTo>
                    <a:pt x="5" y="97"/>
                  </a:lnTo>
                  <a:lnTo>
                    <a:pt x="2" y="84"/>
                  </a:lnTo>
                  <a:lnTo>
                    <a:pt x="0" y="70"/>
                  </a:lnTo>
                  <a:lnTo>
                    <a:pt x="2" y="57"/>
                  </a:lnTo>
                  <a:lnTo>
                    <a:pt x="5" y="44"/>
                  </a:lnTo>
                  <a:lnTo>
                    <a:pt x="11" y="31"/>
                  </a:lnTo>
                  <a:lnTo>
                    <a:pt x="20" y="21"/>
                  </a:lnTo>
                  <a:lnTo>
                    <a:pt x="31" y="13"/>
                  </a:lnTo>
                  <a:lnTo>
                    <a:pt x="42" y="6"/>
                  </a:lnTo>
                  <a:lnTo>
                    <a:pt x="55" y="2"/>
                  </a:lnTo>
                  <a:lnTo>
                    <a:pt x="70" y="0"/>
                  </a:lnTo>
                  <a:lnTo>
                    <a:pt x="85" y="2"/>
                  </a:lnTo>
                  <a:lnTo>
                    <a:pt x="97" y="6"/>
                  </a:lnTo>
                  <a:lnTo>
                    <a:pt x="109" y="13"/>
                  </a:lnTo>
                  <a:lnTo>
                    <a:pt x="119" y="21"/>
                  </a:lnTo>
                  <a:lnTo>
                    <a:pt x="127" y="31"/>
                  </a:lnTo>
                  <a:lnTo>
                    <a:pt x="133" y="44"/>
                  </a:lnTo>
                  <a:lnTo>
                    <a:pt x="138" y="57"/>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69"/>
            <p:cNvSpPr>
              <a:spLocks/>
            </p:cNvSpPr>
            <p:nvPr/>
          </p:nvSpPr>
          <p:spPr bwMode="auto">
            <a:xfrm>
              <a:off x="3274" y="2273"/>
              <a:ext cx="140" cy="140"/>
            </a:xfrm>
            <a:custGeom>
              <a:avLst/>
              <a:gdLst>
                <a:gd name="T0" fmla="*/ 140 w 140"/>
                <a:gd name="T1" fmla="*/ 70 h 140"/>
                <a:gd name="T2" fmla="*/ 138 w 140"/>
                <a:gd name="T3" fmla="*/ 84 h 140"/>
                <a:gd name="T4" fmla="*/ 133 w 140"/>
                <a:gd name="T5" fmla="*/ 97 h 140"/>
                <a:gd name="T6" fmla="*/ 127 w 140"/>
                <a:gd name="T7" fmla="*/ 109 h 140"/>
                <a:gd name="T8" fmla="*/ 119 w 140"/>
                <a:gd name="T9" fmla="*/ 120 h 140"/>
                <a:gd name="T10" fmla="*/ 109 w 140"/>
                <a:gd name="T11" fmla="*/ 128 h 140"/>
                <a:gd name="T12" fmla="*/ 97 w 140"/>
                <a:gd name="T13" fmla="*/ 135 h 140"/>
                <a:gd name="T14" fmla="*/ 85 w 140"/>
                <a:gd name="T15" fmla="*/ 138 h 140"/>
                <a:gd name="T16" fmla="*/ 70 w 140"/>
                <a:gd name="T17" fmla="*/ 140 h 140"/>
                <a:gd name="T18" fmla="*/ 55 w 140"/>
                <a:gd name="T19" fmla="*/ 138 h 140"/>
                <a:gd name="T20" fmla="*/ 42 w 140"/>
                <a:gd name="T21" fmla="*/ 135 h 140"/>
                <a:gd name="T22" fmla="*/ 31 w 140"/>
                <a:gd name="T23" fmla="*/ 128 h 140"/>
                <a:gd name="T24" fmla="*/ 20 w 140"/>
                <a:gd name="T25" fmla="*/ 120 h 140"/>
                <a:gd name="T26" fmla="*/ 11 w 140"/>
                <a:gd name="T27" fmla="*/ 109 h 140"/>
                <a:gd name="T28" fmla="*/ 5 w 140"/>
                <a:gd name="T29" fmla="*/ 97 h 140"/>
                <a:gd name="T30" fmla="*/ 2 w 140"/>
                <a:gd name="T31" fmla="*/ 84 h 140"/>
                <a:gd name="T32" fmla="*/ 0 w 140"/>
                <a:gd name="T33" fmla="*/ 70 h 140"/>
                <a:gd name="T34" fmla="*/ 2 w 140"/>
                <a:gd name="T35" fmla="*/ 57 h 140"/>
                <a:gd name="T36" fmla="*/ 5 w 140"/>
                <a:gd name="T37" fmla="*/ 44 h 140"/>
                <a:gd name="T38" fmla="*/ 11 w 140"/>
                <a:gd name="T39" fmla="*/ 31 h 140"/>
                <a:gd name="T40" fmla="*/ 20 w 140"/>
                <a:gd name="T41" fmla="*/ 21 h 140"/>
                <a:gd name="T42" fmla="*/ 31 w 140"/>
                <a:gd name="T43" fmla="*/ 13 h 140"/>
                <a:gd name="T44" fmla="*/ 42 w 140"/>
                <a:gd name="T45" fmla="*/ 6 h 140"/>
                <a:gd name="T46" fmla="*/ 55 w 140"/>
                <a:gd name="T47" fmla="*/ 2 h 140"/>
                <a:gd name="T48" fmla="*/ 70 w 140"/>
                <a:gd name="T49" fmla="*/ 0 h 140"/>
                <a:gd name="T50" fmla="*/ 85 w 140"/>
                <a:gd name="T51" fmla="*/ 2 h 140"/>
                <a:gd name="T52" fmla="*/ 97 w 140"/>
                <a:gd name="T53" fmla="*/ 6 h 140"/>
                <a:gd name="T54" fmla="*/ 109 w 140"/>
                <a:gd name="T55" fmla="*/ 13 h 140"/>
                <a:gd name="T56" fmla="*/ 119 w 140"/>
                <a:gd name="T57" fmla="*/ 21 h 140"/>
                <a:gd name="T58" fmla="*/ 127 w 140"/>
                <a:gd name="T59" fmla="*/ 31 h 140"/>
                <a:gd name="T60" fmla="*/ 133 w 140"/>
                <a:gd name="T61" fmla="*/ 44 h 140"/>
                <a:gd name="T62" fmla="*/ 138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4"/>
                  </a:lnTo>
                  <a:lnTo>
                    <a:pt x="133" y="97"/>
                  </a:lnTo>
                  <a:lnTo>
                    <a:pt x="127" y="109"/>
                  </a:lnTo>
                  <a:lnTo>
                    <a:pt x="119" y="120"/>
                  </a:lnTo>
                  <a:lnTo>
                    <a:pt x="109" y="128"/>
                  </a:lnTo>
                  <a:lnTo>
                    <a:pt x="97" y="135"/>
                  </a:lnTo>
                  <a:lnTo>
                    <a:pt x="85" y="138"/>
                  </a:lnTo>
                  <a:lnTo>
                    <a:pt x="70" y="140"/>
                  </a:lnTo>
                  <a:lnTo>
                    <a:pt x="55" y="138"/>
                  </a:lnTo>
                  <a:lnTo>
                    <a:pt x="42" y="135"/>
                  </a:lnTo>
                  <a:lnTo>
                    <a:pt x="31" y="128"/>
                  </a:lnTo>
                  <a:lnTo>
                    <a:pt x="20" y="120"/>
                  </a:lnTo>
                  <a:lnTo>
                    <a:pt x="11" y="109"/>
                  </a:lnTo>
                  <a:lnTo>
                    <a:pt x="5" y="97"/>
                  </a:lnTo>
                  <a:lnTo>
                    <a:pt x="2" y="84"/>
                  </a:lnTo>
                  <a:lnTo>
                    <a:pt x="0" y="70"/>
                  </a:lnTo>
                  <a:lnTo>
                    <a:pt x="2" y="57"/>
                  </a:lnTo>
                  <a:lnTo>
                    <a:pt x="5" y="44"/>
                  </a:lnTo>
                  <a:lnTo>
                    <a:pt x="11" y="31"/>
                  </a:lnTo>
                  <a:lnTo>
                    <a:pt x="20" y="21"/>
                  </a:lnTo>
                  <a:lnTo>
                    <a:pt x="31" y="13"/>
                  </a:lnTo>
                  <a:lnTo>
                    <a:pt x="42" y="6"/>
                  </a:lnTo>
                  <a:lnTo>
                    <a:pt x="55" y="2"/>
                  </a:lnTo>
                  <a:lnTo>
                    <a:pt x="70" y="0"/>
                  </a:lnTo>
                  <a:lnTo>
                    <a:pt x="85" y="2"/>
                  </a:lnTo>
                  <a:lnTo>
                    <a:pt x="97" y="6"/>
                  </a:lnTo>
                  <a:lnTo>
                    <a:pt x="109" y="13"/>
                  </a:lnTo>
                  <a:lnTo>
                    <a:pt x="119" y="21"/>
                  </a:lnTo>
                  <a:lnTo>
                    <a:pt x="127" y="31"/>
                  </a:lnTo>
                  <a:lnTo>
                    <a:pt x="133" y="44"/>
                  </a:lnTo>
                  <a:lnTo>
                    <a:pt x="138" y="57"/>
                  </a:lnTo>
                  <a:lnTo>
                    <a:pt x="140"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470"/>
            <p:cNvSpPr>
              <a:spLocks/>
            </p:cNvSpPr>
            <p:nvPr/>
          </p:nvSpPr>
          <p:spPr bwMode="auto">
            <a:xfrm>
              <a:off x="4713" y="1472"/>
              <a:ext cx="11" cy="12"/>
            </a:xfrm>
            <a:custGeom>
              <a:avLst/>
              <a:gdLst>
                <a:gd name="T0" fmla="*/ 11 w 11"/>
                <a:gd name="T1" fmla="*/ 12 h 12"/>
                <a:gd name="T2" fmla="*/ 11 w 11"/>
                <a:gd name="T3" fmla="*/ 8 h 12"/>
                <a:gd name="T4" fmla="*/ 11 w 11"/>
                <a:gd name="T5" fmla="*/ 5 h 12"/>
                <a:gd name="T6" fmla="*/ 11 w 11"/>
                <a:gd name="T7" fmla="*/ 3 h 12"/>
                <a:gd name="T8" fmla="*/ 10 w 11"/>
                <a:gd name="T9" fmla="*/ 2 h 12"/>
                <a:gd name="T10" fmla="*/ 6 w 11"/>
                <a:gd name="T11" fmla="*/ 0 h 12"/>
                <a:gd name="T12" fmla="*/ 5 w 11"/>
                <a:gd name="T13" fmla="*/ 0 h 12"/>
                <a:gd name="T14" fmla="*/ 1 w 11"/>
                <a:gd name="T15" fmla="*/ 2 h 12"/>
                <a:gd name="T16" fmla="*/ 0 w 11"/>
                <a:gd name="T17" fmla="*/ 3 h 12"/>
                <a:gd name="T18" fmla="*/ 11 w 11"/>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11" y="12"/>
                  </a:moveTo>
                  <a:lnTo>
                    <a:pt x="11" y="8"/>
                  </a:lnTo>
                  <a:lnTo>
                    <a:pt x="11" y="5"/>
                  </a:lnTo>
                  <a:lnTo>
                    <a:pt x="11" y="3"/>
                  </a:lnTo>
                  <a:lnTo>
                    <a:pt x="10" y="2"/>
                  </a:lnTo>
                  <a:lnTo>
                    <a:pt x="6" y="0"/>
                  </a:lnTo>
                  <a:lnTo>
                    <a:pt x="5" y="0"/>
                  </a:lnTo>
                  <a:lnTo>
                    <a:pt x="1" y="2"/>
                  </a:lnTo>
                  <a:lnTo>
                    <a:pt x="0" y="3"/>
                  </a:lnTo>
                  <a:lnTo>
                    <a:pt x="11"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71"/>
            <p:cNvSpPr>
              <a:spLocks/>
            </p:cNvSpPr>
            <p:nvPr/>
          </p:nvSpPr>
          <p:spPr bwMode="auto">
            <a:xfrm>
              <a:off x="4495" y="1475"/>
              <a:ext cx="229" cy="337"/>
            </a:xfrm>
            <a:custGeom>
              <a:avLst/>
              <a:gdLst>
                <a:gd name="T0" fmla="*/ 7 w 229"/>
                <a:gd name="T1" fmla="*/ 337 h 337"/>
                <a:gd name="T2" fmla="*/ 12 w 229"/>
                <a:gd name="T3" fmla="*/ 333 h 337"/>
                <a:gd name="T4" fmla="*/ 229 w 229"/>
                <a:gd name="T5" fmla="*/ 9 h 337"/>
                <a:gd name="T6" fmla="*/ 218 w 229"/>
                <a:gd name="T7" fmla="*/ 0 h 337"/>
                <a:gd name="T8" fmla="*/ 0 w 229"/>
                <a:gd name="T9" fmla="*/ 325 h 337"/>
                <a:gd name="T10" fmla="*/ 7 w 229"/>
                <a:gd name="T11" fmla="*/ 337 h 337"/>
                <a:gd name="T12" fmla="*/ 0 w 229"/>
                <a:gd name="T13" fmla="*/ 325 h 337"/>
                <a:gd name="T14" fmla="*/ 0 w 229"/>
                <a:gd name="T15" fmla="*/ 329 h 337"/>
                <a:gd name="T16" fmla="*/ 0 w 229"/>
                <a:gd name="T17" fmla="*/ 330 h 337"/>
                <a:gd name="T18" fmla="*/ 0 w 229"/>
                <a:gd name="T19" fmla="*/ 333 h 337"/>
                <a:gd name="T20" fmla="*/ 3 w 229"/>
                <a:gd name="T21" fmla="*/ 335 h 337"/>
                <a:gd name="T22" fmla="*/ 5 w 229"/>
                <a:gd name="T23" fmla="*/ 335 h 337"/>
                <a:gd name="T24" fmla="*/ 7 w 229"/>
                <a:gd name="T25" fmla="*/ 337 h 337"/>
                <a:gd name="T26" fmla="*/ 10 w 229"/>
                <a:gd name="T27" fmla="*/ 335 h 337"/>
                <a:gd name="T28" fmla="*/ 12 w 229"/>
                <a:gd name="T29" fmla="*/ 333 h 337"/>
                <a:gd name="T30" fmla="*/ 7 w 229"/>
                <a:gd name="T3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337">
                  <a:moveTo>
                    <a:pt x="7" y="337"/>
                  </a:moveTo>
                  <a:lnTo>
                    <a:pt x="12" y="333"/>
                  </a:lnTo>
                  <a:lnTo>
                    <a:pt x="229" y="9"/>
                  </a:lnTo>
                  <a:lnTo>
                    <a:pt x="218" y="0"/>
                  </a:lnTo>
                  <a:lnTo>
                    <a:pt x="0" y="325"/>
                  </a:lnTo>
                  <a:lnTo>
                    <a:pt x="7" y="337"/>
                  </a:lnTo>
                  <a:lnTo>
                    <a:pt x="0" y="325"/>
                  </a:lnTo>
                  <a:lnTo>
                    <a:pt x="0" y="329"/>
                  </a:lnTo>
                  <a:lnTo>
                    <a:pt x="0" y="330"/>
                  </a:lnTo>
                  <a:lnTo>
                    <a:pt x="0" y="333"/>
                  </a:lnTo>
                  <a:lnTo>
                    <a:pt x="3" y="335"/>
                  </a:lnTo>
                  <a:lnTo>
                    <a:pt x="5" y="335"/>
                  </a:lnTo>
                  <a:lnTo>
                    <a:pt x="7" y="337"/>
                  </a:lnTo>
                  <a:lnTo>
                    <a:pt x="10" y="335"/>
                  </a:lnTo>
                  <a:lnTo>
                    <a:pt x="12" y="333"/>
                  </a:lnTo>
                  <a:lnTo>
                    <a:pt x="7" y="33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472"/>
            <p:cNvSpPr>
              <a:spLocks noChangeArrowheads="1"/>
            </p:cNvSpPr>
            <p:nvPr/>
          </p:nvSpPr>
          <p:spPr bwMode="auto">
            <a:xfrm>
              <a:off x="4502" y="1797"/>
              <a:ext cx="1"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473"/>
            <p:cNvSpPr>
              <a:spLocks/>
            </p:cNvSpPr>
            <p:nvPr/>
          </p:nvSpPr>
          <p:spPr bwMode="auto">
            <a:xfrm>
              <a:off x="4503" y="1797"/>
              <a:ext cx="7" cy="15"/>
            </a:xfrm>
            <a:custGeom>
              <a:avLst/>
              <a:gdLst>
                <a:gd name="T0" fmla="*/ 0 w 7"/>
                <a:gd name="T1" fmla="*/ 15 h 15"/>
                <a:gd name="T2" fmla="*/ 2 w 7"/>
                <a:gd name="T3" fmla="*/ 13 h 15"/>
                <a:gd name="T4" fmla="*/ 5 w 7"/>
                <a:gd name="T5" fmla="*/ 11 h 15"/>
                <a:gd name="T6" fmla="*/ 5 w 7"/>
                <a:gd name="T7" fmla="*/ 10 h 15"/>
                <a:gd name="T8" fmla="*/ 7 w 7"/>
                <a:gd name="T9" fmla="*/ 7 h 15"/>
                <a:gd name="T10" fmla="*/ 5 w 7"/>
                <a:gd name="T11" fmla="*/ 5 h 15"/>
                <a:gd name="T12" fmla="*/ 5 w 7"/>
                <a:gd name="T13" fmla="*/ 2 h 15"/>
                <a:gd name="T14" fmla="*/ 2 w 7"/>
                <a:gd name="T15" fmla="*/ 2 h 15"/>
                <a:gd name="T16" fmla="*/ 0 w 7"/>
                <a:gd name="T17" fmla="*/ 0 h 15"/>
                <a:gd name="T18" fmla="*/ 0 w 7"/>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0" y="15"/>
                  </a:moveTo>
                  <a:lnTo>
                    <a:pt x="2" y="13"/>
                  </a:lnTo>
                  <a:lnTo>
                    <a:pt x="5" y="11"/>
                  </a:lnTo>
                  <a:lnTo>
                    <a:pt x="5" y="10"/>
                  </a:lnTo>
                  <a:lnTo>
                    <a:pt x="7" y="7"/>
                  </a:lnTo>
                  <a:lnTo>
                    <a:pt x="5" y="5"/>
                  </a:lnTo>
                  <a:lnTo>
                    <a:pt x="5" y="2"/>
                  </a:lnTo>
                  <a:lnTo>
                    <a:pt x="2" y="2"/>
                  </a:lnTo>
                  <a:lnTo>
                    <a:pt x="0" y="0"/>
                  </a:lnTo>
                  <a:lnTo>
                    <a:pt x="0"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4"/>
            <p:cNvSpPr>
              <a:spLocks/>
            </p:cNvSpPr>
            <p:nvPr/>
          </p:nvSpPr>
          <p:spPr bwMode="auto">
            <a:xfrm>
              <a:off x="4429" y="1732"/>
              <a:ext cx="139" cy="140"/>
            </a:xfrm>
            <a:custGeom>
              <a:avLst/>
              <a:gdLst>
                <a:gd name="T0" fmla="*/ 139 w 139"/>
                <a:gd name="T1" fmla="*/ 70 h 140"/>
                <a:gd name="T2" fmla="*/ 138 w 139"/>
                <a:gd name="T3" fmla="*/ 85 h 140"/>
                <a:gd name="T4" fmla="*/ 134 w 139"/>
                <a:gd name="T5" fmla="*/ 98 h 140"/>
                <a:gd name="T6" fmla="*/ 128 w 139"/>
                <a:gd name="T7" fmla="*/ 109 h 140"/>
                <a:gd name="T8" fmla="*/ 120 w 139"/>
                <a:gd name="T9" fmla="*/ 119 h 140"/>
                <a:gd name="T10" fmla="*/ 108 w 139"/>
                <a:gd name="T11" fmla="*/ 127 h 140"/>
                <a:gd name="T12" fmla="*/ 97 w 139"/>
                <a:gd name="T13" fmla="*/ 133 h 140"/>
                <a:gd name="T14" fmla="*/ 84 w 139"/>
                <a:gd name="T15" fmla="*/ 138 h 140"/>
                <a:gd name="T16" fmla="*/ 69 w 139"/>
                <a:gd name="T17" fmla="*/ 140 h 140"/>
                <a:gd name="T18" fmla="*/ 57 w 139"/>
                <a:gd name="T19" fmla="*/ 138 h 140"/>
                <a:gd name="T20" fmla="*/ 44 w 139"/>
                <a:gd name="T21" fmla="*/ 133 h 140"/>
                <a:gd name="T22" fmla="*/ 31 w 139"/>
                <a:gd name="T23" fmla="*/ 127 h 140"/>
                <a:gd name="T24" fmla="*/ 21 w 139"/>
                <a:gd name="T25" fmla="*/ 119 h 140"/>
                <a:gd name="T26" fmla="*/ 13 w 139"/>
                <a:gd name="T27" fmla="*/ 109 h 140"/>
                <a:gd name="T28" fmla="*/ 6 w 139"/>
                <a:gd name="T29" fmla="*/ 98 h 140"/>
                <a:gd name="T30" fmla="*/ 1 w 139"/>
                <a:gd name="T31" fmla="*/ 85 h 140"/>
                <a:gd name="T32" fmla="*/ 0 w 139"/>
                <a:gd name="T33" fmla="*/ 70 h 140"/>
                <a:gd name="T34" fmla="*/ 1 w 139"/>
                <a:gd name="T35" fmla="*/ 55 h 140"/>
                <a:gd name="T36" fmla="*/ 6 w 139"/>
                <a:gd name="T37" fmla="*/ 42 h 140"/>
                <a:gd name="T38" fmla="*/ 13 w 139"/>
                <a:gd name="T39" fmla="*/ 31 h 140"/>
                <a:gd name="T40" fmla="*/ 21 w 139"/>
                <a:gd name="T41" fmla="*/ 20 h 140"/>
                <a:gd name="T42" fmla="*/ 31 w 139"/>
                <a:gd name="T43" fmla="*/ 11 h 140"/>
                <a:gd name="T44" fmla="*/ 44 w 139"/>
                <a:gd name="T45" fmla="*/ 5 h 140"/>
                <a:gd name="T46" fmla="*/ 57 w 139"/>
                <a:gd name="T47" fmla="*/ 2 h 140"/>
                <a:gd name="T48" fmla="*/ 69 w 139"/>
                <a:gd name="T49" fmla="*/ 0 h 140"/>
                <a:gd name="T50" fmla="*/ 84 w 139"/>
                <a:gd name="T51" fmla="*/ 2 h 140"/>
                <a:gd name="T52" fmla="*/ 97 w 139"/>
                <a:gd name="T53" fmla="*/ 5 h 140"/>
                <a:gd name="T54" fmla="*/ 108 w 139"/>
                <a:gd name="T55" fmla="*/ 11 h 140"/>
                <a:gd name="T56" fmla="*/ 120 w 139"/>
                <a:gd name="T57" fmla="*/ 20 h 140"/>
                <a:gd name="T58" fmla="*/ 128 w 139"/>
                <a:gd name="T59" fmla="*/ 31 h 140"/>
                <a:gd name="T60" fmla="*/ 134 w 139"/>
                <a:gd name="T61" fmla="*/ 42 h 140"/>
                <a:gd name="T62" fmla="*/ 138 w 139"/>
                <a:gd name="T63" fmla="*/ 55 h 140"/>
                <a:gd name="T64" fmla="*/ 139 w 139"/>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0">
                  <a:moveTo>
                    <a:pt x="139" y="70"/>
                  </a:moveTo>
                  <a:lnTo>
                    <a:pt x="138" y="85"/>
                  </a:lnTo>
                  <a:lnTo>
                    <a:pt x="134" y="98"/>
                  </a:lnTo>
                  <a:lnTo>
                    <a:pt x="128" y="109"/>
                  </a:lnTo>
                  <a:lnTo>
                    <a:pt x="120" y="119"/>
                  </a:lnTo>
                  <a:lnTo>
                    <a:pt x="108" y="127"/>
                  </a:lnTo>
                  <a:lnTo>
                    <a:pt x="97" y="133"/>
                  </a:lnTo>
                  <a:lnTo>
                    <a:pt x="84" y="138"/>
                  </a:lnTo>
                  <a:lnTo>
                    <a:pt x="69" y="140"/>
                  </a:lnTo>
                  <a:lnTo>
                    <a:pt x="57" y="138"/>
                  </a:lnTo>
                  <a:lnTo>
                    <a:pt x="44" y="133"/>
                  </a:lnTo>
                  <a:lnTo>
                    <a:pt x="31" y="127"/>
                  </a:lnTo>
                  <a:lnTo>
                    <a:pt x="21" y="119"/>
                  </a:lnTo>
                  <a:lnTo>
                    <a:pt x="13" y="109"/>
                  </a:lnTo>
                  <a:lnTo>
                    <a:pt x="6" y="98"/>
                  </a:lnTo>
                  <a:lnTo>
                    <a:pt x="1" y="85"/>
                  </a:lnTo>
                  <a:lnTo>
                    <a:pt x="0" y="70"/>
                  </a:lnTo>
                  <a:lnTo>
                    <a:pt x="1" y="55"/>
                  </a:lnTo>
                  <a:lnTo>
                    <a:pt x="6" y="42"/>
                  </a:lnTo>
                  <a:lnTo>
                    <a:pt x="13" y="31"/>
                  </a:lnTo>
                  <a:lnTo>
                    <a:pt x="21" y="20"/>
                  </a:lnTo>
                  <a:lnTo>
                    <a:pt x="31" y="11"/>
                  </a:lnTo>
                  <a:lnTo>
                    <a:pt x="44" y="5"/>
                  </a:lnTo>
                  <a:lnTo>
                    <a:pt x="57" y="2"/>
                  </a:lnTo>
                  <a:lnTo>
                    <a:pt x="69" y="0"/>
                  </a:lnTo>
                  <a:lnTo>
                    <a:pt x="84" y="2"/>
                  </a:lnTo>
                  <a:lnTo>
                    <a:pt x="97" y="5"/>
                  </a:lnTo>
                  <a:lnTo>
                    <a:pt x="108" y="11"/>
                  </a:lnTo>
                  <a:lnTo>
                    <a:pt x="120" y="20"/>
                  </a:lnTo>
                  <a:lnTo>
                    <a:pt x="128" y="31"/>
                  </a:lnTo>
                  <a:lnTo>
                    <a:pt x="134" y="42"/>
                  </a:lnTo>
                  <a:lnTo>
                    <a:pt x="138" y="55"/>
                  </a:lnTo>
                  <a:lnTo>
                    <a:pt x="139"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475"/>
            <p:cNvSpPr>
              <a:spLocks/>
            </p:cNvSpPr>
            <p:nvPr/>
          </p:nvSpPr>
          <p:spPr bwMode="auto">
            <a:xfrm>
              <a:off x="4429" y="1732"/>
              <a:ext cx="139" cy="140"/>
            </a:xfrm>
            <a:custGeom>
              <a:avLst/>
              <a:gdLst>
                <a:gd name="T0" fmla="*/ 139 w 139"/>
                <a:gd name="T1" fmla="*/ 70 h 140"/>
                <a:gd name="T2" fmla="*/ 138 w 139"/>
                <a:gd name="T3" fmla="*/ 85 h 140"/>
                <a:gd name="T4" fmla="*/ 134 w 139"/>
                <a:gd name="T5" fmla="*/ 98 h 140"/>
                <a:gd name="T6" fmla="*/ 128 w 139"/>
                <a:gd name="T7" fmla="*/ 109 h 140"/>
                <a:gd name="T8" fmla="*/ 120 w 139"/>
                <a:gd name="T9" fmla="*/ 119 h 140"/>
                <a:gd name="T10" fmla="*/ 108 w 139"/>
                <a:gd name="T11" fmla="*/ 127 h 140"/>
                <a:gd name="T12" fmla="*/ 97 w 139"/>
                <a:gd name="T13" fmla="*/ 133 h 140"/>
                <a:gd name="T14" fmla="*/ 84 w 139"/>
                <a:gd name="T15" fmla="*/ 138 h 140"/>
                <a:gd name="T16" fmla="*/ 69 w 139"/>
                <a:gd name="T17" fmla="*/ 140 h 140"/>
                <a:gd name="T18" fmla="*/ 57 w 139"/>
                <a:gd name="T19" fmla="*/ 138 h 140"/>
                <a:gd name="T20" fmla="*/ 44 w 139"/>
                <a:gd name="T21" fmla="*/ 133 h 140"/>
                <a:gd name="T22" fmla="*/ 31 w 139"/>
                <a:gd name="T23" fmla="*/ 127 h 140"/>
                <a:gd name="T24" fmla="*/ 21 w 139"/>
                <a:gd name="T25" fmla="*/ 119 h 140"/>
                <a:gd name="T26" fmla="*/ 13 w 139"/>
                <a:gd name="T27" fmla="*/ 109 h 140"/>
                <a:gd name="T28" fmla="*/ 6 w 139"/>
                <a:gd name="T29" fmla="*/ 98 h 140"/>
                <a:gd name="T30" fmla="*/ 1 w 139"/>
                <a:gd name="T31" fmla="*/ 85 h 140"/>
                <a:gd name="T32" fmla="*/ 0 w 139"/>
                <a:gd name="T33" fmla="*/ 70 h 140"/>
                <a:gd name="T34" fmla="*/ 1 w 139"/>
                <a:gd name="T35" fmla="*/ 55 h 140"/>
                <a:gd name="T36" fmla="*/ 6 w 139"/>
                <a:gd name="T37" fmla="*/ 42 h 140"/>
                <a:gd name="T38" fmla="*/ 13 w 139"/>
                <a:gd name="T39" fmla="*/ 31 h 140"/>
                <a:gd name="T40" fmla="*/ 21 w 139"/>
                <a:gd name="T41" fmla="*/ 20 h 140"/>
                <a:gd name="T42" fmla="*/ 31 w 139"/>
                <a:gd name="T43" fmla="*/ 11 h 140"/>
                <a:gd name="T44" fmla="*/ 44 w 139"/>
                <a:gd name="T45" fmla="*/ 5 h 140"/>
                <a:gd name="T46" fmla="*/ 57 w 139"/>
                <a:gd name="T47" fmla="*/ 2 h 140"/>
                <a:gd name="T48" fmla="*/ 69 w 139"/>
                <a:gd name="T49" fmla="*/ 0 h 140"/>
                <a:gd name="T50" fmla="*/ 84 w 139"/>
                <a:gd name="T51" fmla="*/ 2 h 140"/>
                <a:gd name="T52" fmla="*/ 97 w 139"/>
                <a:gd name="T53" fmla="*/ 5 h 140"/>
                <a:gd name="T54" fmla="*/ 108 w 139"/>
                <a:gd name="T55" fmla="*/ 11 h 140"/>
                <a:gd name="T56" fmla="*/ 120 w 139"/>
                <a:gd name="T57" fmla="*/ 20 h 140"/>
                <a:gd name="T58" fmla="*/ 128 w 139"/>
                <a:gd name="T59" fmla="*/ 31 h 140"/>
                <a:gd name="T60" fmla="*/ 134 w 139"/>
                <a:gd name="T61" fmla="*/ 42 h 140"/>
                <a:gd name="T62" fmla="*/ 138 w 139"/>
                <a:gd name="T63" fmla="*/ 55 h 140"/>
                <a:gd name="T64" fmla="*/ 139 w 139"/>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0">
                  <a:moveTo>
                    <a:pt x="139" y="70"/>
                  </a:moveTo>
                  <a:lnTo>
                    <a:pt x="138" y="85"/>
                  </a:lnTo>
                  <a:lnTo>
                    <a:pt x="134" y="98"/>
                  </a:lnTo>
                  <a:lnTo>
                    <a:pt x="128" y="109"/>
                  </a:lnTo>
                  <a:lnTo>
                    <a:pt x="120" y="119"/>
                  </a:lnTo>
                  <a:lnTo>
                    <a:pt x="108" y="127"/>
                  </a:lnTo>
                  <a:lnTo>
                    <a:pt x="97" y="133"/>
                  </a:lnTo>
                  <a:lnTo>
                    <a:pt x="84" y="138"/>
                  </a:lnTo>
                  <a:lnTo>
                    <a:pt x="69" y="140"/>
                  </a:lnTo>
                  <a:lnTo>
                    <a:pt x="57" y="138"/>
                  </a:lnTo>
                  <a:lnTo>
                    <a:pt x="44" y="133"/>
                  </a:lnTo>
                  <a:lnTo>
                    <a:pt x="31" y="127"/>
                  </a:lnTo>
                  <a:lnTo>
                    <a:pt x="21" y="119"/>
                  </a:lnTo>
                  <a:lnTo>
                    <a:pt x="13" y="109"/>
                  </a:lnTo>
                  <a:lnTo>
                    <a:pt x="6" y="98"/>
                  </a:lnTo>
                  <a:lnTo>
                    <a:pt x="1" y="85"/>
                  </a:lnTo>
                  <a:lnTo>
                    <a:pt x="0" y="70"/>
                  </a:lnTo>
                  <a:lnTo>
                    <a:pt x="1" y="55"/>
                  </a:lnTo>
                  <a:lnTo>
                    <a:pt x="6" y="42"/>
                  </a:lnTo>
                  <a:lnTo>
                    <a:pt x="13" y="31"/>
                  </a:lnTo>
                  <a:lnTo>
                    <a:pt x="21" y="20"/>
                  </a:lnTo>
                  <a:lnTo>
                    <a:pt x="31" y="11"/>
                  </a:lnTo>
                  <a:lnTo>
                    <a:pt x="44" y="5"/>
                  </a:lnTo>
                  <a:lnTo>
                    <a:pt x="57" y="2"/>
                  </a:lnTo>
                  <a:lnTo>
                    <a:pt x="69" y="0"/>
                  </a:lnTo>
                  <a:lnTo>
                    <a:pt x="84" y="2"/>
                  </a:lnTo>
                  <a:lnTo>
                    <a:pt x="97" y="5"/>
                  </a:lnTo>
                  <a:lnTo>
                    <a:pt x="108" y="11"/>
                  </a:lnTo>
                  <a:lnTo>
                    <a:pt x="120" y="20"/>
                  </a:lnTo>
                  <a:lnTo>
                    <a:pt x="128" y="31"/>
                  </a:lnTo>
                  <a:lnTo>
                    <a:pt x="134" y="42"/>
                  </a:lnTo>
                  <a:lnTo>
                    <a:pt x="138" y="55"/>
                  </a:lnTo>
                  <a:lnTo>
                    <a:pt x="139"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476"/>
            <p:cNvSpPr>
              <a:spLocks/>
            </p:cNvSpPr>
            <p:nvPr/>
          </p:nvSpPr>
          <p:spPr bwMode="auto">
            <a:xfrm>
              <a:off x="3557" y="2629"/>
              <a:ext cx="13" cy="9"/>
            </a:xfrm>
            <a:custGeom>
              <a:avLst/>
              <a:gdLst>
                <a:gd name="T0" fmla="*/ 11 w 13"/>
                <a:gd name="T1" fmla="*/ 9 h 9"/>
                <a:gd name="T2" fmla="*/ 13 w 13"/>
                <a:gd name="T3" fmla="*/ 8 h 9"/>
                <a:gd name="T4" fmla="*/ 13 w 13"/>
                <a:gd name="T5" fmla="*/ 5 h 9"/>
                <a:gd name="T6" fmla="*/ 11 w 13"/>
                <a:gd name="T7" fmla="*/ 3 h 9"/>
                <a:gd name="T8" fmla="*/ 9 w 13"/>
                <a:gd name="T9" fmla="*/ 0 h 9"/>
                <a:gd name="T10" fmla="*/ 8 w 13"/>
                <a:gd name="T11" fmla="*/ 0 h 9"/>
                <a:gd name="T12" fmla="*/ 4 w 13"/>
                <a:gd name="T13" fmla="*/ 0 h 9"/>
                <a:gd name="T14" fmla="*/ 3 w 13"/>
                <a:gd name="T15" fmla="*/ 0 h 9"/>
                <a:gd name="T16" fmla="*/ 0 w 13"/>
                <a:gd name="T17" fmla="*/ 1 h 9"/>
                <a:gd name="T18" fmla="*/ 11 w 13"/>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1" y="9"/>
                  </a:moveTo>
                  <a:lnTo>
                    <a:pt x="13" y="8"/>
                  </a:lnTo>
                  <a:lnTo>
                    <a:pt x="13" y="5"/>
                  </a:lnTo>
                  <a:lnTo>
                    <a:pt x="11" y="3"/>
                  </a:lnTo>
                  <a:lnTo>
                    <a:pt x="9" y="0"/>
                  </a:lnTo>
                  <a:lnTo>
                    <a:pt x="8" y="0"/>
                  </a:lnTo>
                  <a:lnTo>
                    <a:pt x="4" y="0"/>
                  </a:lnTo>
                  <a:lnTo>
                    <a:pt x="3" y="0"/>
                  </a:lnTo>
                  <a:lnTo>
                    <a:pt x="0" y="1"/>
                  </a:lnTo>
                  <a:lnTo>
                    <a:pt x="11"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477"/>
            <p:cNvSpPr>
              <a:spLocks/>
            </p:cNvSpPr>
            <p:nvPr/>
          </p:nvSpPr>
          <p:spPr bwMode="auto">
            <a:xfrm>
              <a:off x="3548" y="2630"/>
              <a:ext cx="20" cy="20"/>
            </a:xfrm>
            <a:custGeom>
              <a:avLst/>
              <a:gdLst>
                <a:gd name="T0" fmla="*/ 12 w 20"/>
                <a:gd name="T1" fmla="*/ 20 h 20"/>
                <a:gd name="T2" fmla="*/ 0 w 20"/>
                <a:gd name="T3" fmla="*/ 12 h 20"/>
                <a:gd name="T4" fmla="*/ 9 w 20"/>
                <a:gd name="T5" fmla="*/ 0 h 20"/>
                <a:gd name="T6" fmla="*/ 20 w 20"/>
                <a:gd name="T7" fmla="*/ 8 h 20"/>
                <a:gd name="T8" fmla="*/ 12 w 20"/>
                <a:gd name="T9" fmla="*/ 20 h 20"/>
              </a:gdLst>
              <a:ahLst/>
              <a:cxnLst>
                <a:cxn ang="0">
                  <a:pos x="T0" y="T1"/>
                </a:cxn>
                <a:cxn ang="0">
                  <a:pos x="T2" y="T3"/>
                </a:cxn>
                <a:cxn ang="0">
                  <a:pos x="T4" y="T5"/>
                </a:cxn>
                <a:cxn ang="0">
                  <a:pos x="T6" y="T7"/>
                </a:cxn>
                <a:cxn ang="0">
                  <a:pos x="T8" y="T9"/>
                </a:cxn>
              </a:cxnLst>
              <a:rect l="0" t="0" r="r" b="b"/>
              <a:pathLst>
                <a:path w="20" h="20">
                  <a:moveTo>
                    <a:pt x="12" y="20"/>
                  </a:moveTo>
                  <a:lnTo>
                    <a:pt x="0" y="12"/>
                  </a:lnTo>
                  <a:lnTo>
                    <a:pt x="9" y="0"/>
                  </a:lnTo>
                  <a:lnTo>
                    <a:pt x="20" y="8"/>
                  </a:lnTo>
                  <a:lnTo>
                    <a:pt x="12"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478"/>
            <p:cNvSpPr>
              <a:spLocks/>
            </p:cNvSpPr>
            <p:nvPr/>
          </p:nvSpPr>
          <p:spPr bwMode="auto">
            <a:xfrm>
              <a:off x="3548" y="2642"/>
              <a:ext cx="12" cy="11"/>
            </a:xfrm>
            <a:custGeom>
              <a:avLst/>
              <a:gdLst>
                <a:gd name="T0" fmla="*/ 0 w 12"/>
                <a:gd name="T1" fmla="*/ 0 h 11"/>
                <a:gd name="T2" fmla="*/ 0 w 12"/>
                <a:gd name="T3" fmla="*/ 3 h 11"/>
                <a:gd name="T4" fmla="*/ 0 w 12"/>
                <a:gd name="T5" fmla="*/ 5 h 11"/>
                <a:gd name="T6" fmla="*/ 0 w 12"/>
                <a:gd name="T7" fmla="*/ 8 h 11"/>
                <a:gd name="T8" fmla="*/ 2 w 12"/>
                <a:gd name="T9" fmla="*/ 9 h 11"/>
                <a:gd name="T10" fmla="*/ 5 w 12"/>
                <a:gd name="T11" fmla="*/ 9 h 11"/>
                <a:gd name="T12" fmla="*/ 7 w 12"/>
                <a:gd name="T13" fmla="*/ 11 h 11"/>
                <a:gd name="T14" fmla="*/ 10 w 12"/>
                <a:gd name="T15" fmla="*/ 9 h 11"/>
                <a:gd name="T16" fmla="*/ 12 w 12"/>
                <a:gd name="T17" fmla="*/ 8 h 11"/>
                <a:gd name="T18" fmla="*/ 0 w 12"/>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0" y="0"/>
                  </a:moveTo>
                  <a:lnTo>
                    <a:pt x="0" y="3"/>
                  </a:lnTo>
                  <a:lnTo>
                    <a:pt x="0" y="5"/>
                  </a:lnTo>
                  <a:lnTo>
                    <a:pt x="0" y="8"/>
                  </a:lnTo>
                  <a:lnTo>
                    <a:pt x="2" y="9"/>
                  </a:lnTo>
                  <a:lnTo>
                    <a:pt x="5" y="9"/>
                  </a:lnTo>
                  <a:lnTo>
                    <a:pt x="7" y="11"/>
                  </a:lnTo>
                  <a:lnTo>
                    <a:pt x="10" y="9"/>
                  </a:lnTo>
                  <a:lnTo>
                    <a:pt x="12" y="8"/>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479"/>
            <p:cNvSpPr>
              <a:spLocks/>
            </p:cNvSpPr>
            <p:nvPr/>
          </p:nvSpPr>
          <p:spPr bwMode="auto">
            <a:xfrm>
              <a:off x="3508" y="2694"/>
              <a:ext cx="13" cy="9"/>
            </a:xfrm>
            <a:custGeom>
              <a:avLst/>
              <a:gdLst>
                <a:gd name="T0" fmla="*/ 11 w 13"/>
                <a:gd name="T1" fmla="*/ 9 h 9"/>
                <a:gd name="T2" fmla="*/ 13 w 13"/>
                <a:gd name="T3" fmla="*/ 8 h 9"/>
                <a:gd name="T4" fmla="*/ 13 w 13"/>
                <a:gd name="T5" fmla="*/ 5 h 9"/>
                <a:gd name="T6" fmla="*/ 11 w 13"/>
                <a:gd name="T7" fmla="*/ 3 h 9"/>
                <a:gd name="T8" fmla="*/ 10 w 13"/>
                <a:gd name="T9" fmla="*/ 0 h 9"/>
                <a:gd name="T10" fmla="*/ 8 w 13"/>
                <a:gd name="T11" fmla="*/ 0 h 9"/>
                <a:gd name="T12" fmla="*/ 5 w 13"/>
                <a:gd name="T13" fmla="*/ 0 h 9"/>
                <a:gd name="T14" fmla="*/ 3 w 13"/>
                <a:gd name="T15" fmla="*/ 0 h 9"/>
                <a:gd name="T16" fmla="*/ 0 w 13"/>
                <a:gd name="T17" fmla="*/ 1 h 9"/>
                <a:gd name="T18" fmla="*/ 11 w 13"/>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1" y="9"/>
                  </a:moveTo>
                  <a:lnTo>
                    <a:pt x="13" y="8"/>
                  </a:lnTo>
                  <a:lnTo>
                    <a:pt x="13" y="5"/>
                  </a:lnTo>
                  <a:lnTo>
                    <a:pt x="11" y="3"/>
                  </a:lnTo>
                  <a:lnTo>
                    <a:pt x="10" y="0"/>
                  </a:lnTo>
                  <a:lnTo>
                    <a:pt x="8" y="0"/>
                  </a:lnTo>
                  <a:lnTo>
                    <a:pt x="5" y="0"/>
                  </a:lnTo>
                  <a:lnTo>
                    <a:pt x="3" y="0"/>
                  </a:lnTo>
                  <a:lnTo>
                    <a:pt x="0" y="1"/>
                  </a:lnTo>
                  <a:lnTo>
                    <a:pt x="11"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0" name="Freeform 480"/>
            <p:cNvSpPr>
              <a:spLocks/>
            </p:cNvSpPr>
            <p:nvPr/>
          </p:nvSpPr>
          <p:spPr bwMode="auto">
            <a:xfrm>
              <a:off x="3500" y="2695"/>
              <a:ext cx="19" cy="20"/>
            </a:xfrm>
            <a:custGeom>
              <a:avLst/>
              <a:gdLst>
                <a:gd name="T0" fmla="*/ 11 w 19"/>
                <a:gd name="T1" fmla="*/ 20 h 20"/>
                <a:gd name="T2" fmla="*/ 0 w 19"/>
                <a:gd name="T3" fmla="*/ 12 h 20"/>
                <a:gd name="T4" fmla="*/ 8 w 19"/>
                <a:gd name="T5" fmla="*/ 0 h 20"/>
                <a:gd name="T6" fmla="*/ 19 w 19"/>
                <a:gd name="T7" fmla="*/ 8 h 20"/>
                <a:gd name="T8" fmla="*/ 11 w 19"/>
                <a:gd name="T9" fmla="*/ 20 h 20"/>
              </a:gdLst>
              <a:ahLst/>
              <a:cxnLst>
                <a:cxn ang="0">
                  <a:pos x="T0" y="T1"/>
                </a:cxn>
                <a:cxn ang="0">
                  <a:pos x="T2" y="T3"/>
                </a:cxn>
                <a:cxn ang="0">
                  <a:pos x="T4" y="T5"/>
                </a:cxn>
                <a:cxn ang="0">
                  <a:pos x="T6" y="T7"/>
                </a:cxn>
                <a:cxn ang="0">
                  <a:pos x="T8" y="T9"/>
                </a:cxn>
              </a:cxnLst>
              <a:rect l="0" t="0" r="r" b="b"/>
              <a:pathLst>
                <a:path w="19" h="20">
                  <a:moveTo>
                    <a:pt x="11" y="20"/>
                  </a:moveTo>
                  <a:lnTo>
                    <a:pt x="0" y="12"/>
                  </a:lnTo>
                  <a:lnTo>
                    <a:pt x="8" y="0"/>
                  </a:lnTo>
                  <a:lnTo>
                    <a:pt x="19" y="8"/>
                  </a:lnTo>
                  <a:lnTo>
                    <a:pt x="11"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1" name="Freeform 481"/>
            <p:cNvSpPr>
              <a:spLocks/>
            </p:cNvSpPr>
            <p:nvPr/>
          </p:nvSpPr>
          <p:spPr bwMode="auto">
            <a:xfrm>
              <a:off x="3500" y="2707"/>
              <a:ext cx="11" cy="11"/>
            </a:xfrm>
            <a:custGeom>
              <a:avLst/>
              <a:gdLst>
                <a:gd name="T0" fmla="*/ 0 w 11"/>
                <a:gd name="T1" fmla="*/ 0 h 11"/>
                <a:gd name="T2" fmla="*/ 0 w 11"/>
                <a:gd name="T3" fmla="*/ 3 h 11"/>
                <a:gd name="T4" fmla="*/ 0 w 11"/>
                <a:gd name="T5" fmla="*/ 5 h 11"/>
                <a:gd name="T6" fmla="*/ 0 w 11"/>
                <a:gd name="T7" fmla="*/ 8 h 11"/>
                <a:gd name="T8" fmla="*/ 1 w 11"/>
                <a:gd name="T9" fmla="*/ 9 h 11"/>
                <a:gd name="T10" fmla="*/ 5 w 11"/>
                <a:gd name="T11" fmla="*/ 9 h 11"/>
                <a:gd name="T12" fmla="*/ 6 w 11"/>
                <a:gd name="T13" fmla="*/ 11 h 11"/>
                <a:gd name="T14" fmla="*/ 10 w 11"/>
                <a:gd name="T15" fmla="*/ 9 h 11"/>
                <a:gd name="T16" fmla="*/ 11 w 11"/>
                <a:gd name="T17" fmla="*/ 8 h 11"/>
                <a:gd name="T18" fmla="*/ 0 w 1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0"/>
                  </a:moveTo>
                  <a:lnTo>
                    <a:pt x="0" y="3"/>
                  </a:lnTo>
                  <a:lnTo>
                    <a:pt x="0" y="5"/>
                  </a:lnTo>
                  <a:lnTo>
                    <a:pt x="0" y="8"/>
                  </a:lnTo>
                  <a:lnTo>
                    <a:pt x="1" y="9"/>
                  </a:lnTo>
                  <a:lnTo>
                    <a:pt x="5" y="9"/>
                  </a:lnTo>
                  <a:lnTo>
                    <a:pt x="6" y="11"/>
                  </a:lnTo>
                  <a:lnTo>
                    <a:pt x="10" y="9"/>
                  </a:lnTo>
                  <a:lnTo>
                    <a:pt x="11" y="8"/>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9" name="Freeform 482"/>
            <p:cNvSpPr>
              <a:spLocks/>
            </p:cNvSpPr>
            <p:nvPr/>
          </p:nvSpPr>
          <p:spPr bwMode="auto">
            <a:xfrm>
              <a:off x="3459" y="2759"/>
              <a:ext cx="13" cy="9"/>
            </a:xfrm>
            <a:custGeom>
              <a:avLst/>
              <a:gdLst>
                <a:gd name="T0" fmla="*/ 12 w 13"/>
                <a:gd name="T1" fmla="*/ 9 h 9"/>
                <a:gd name="T2" fmla="*/ 13 w 13"/>
                <a:gd name="T3" fmla="*/ 8 h 9"/>
                <a:gd name="T4" fmla="*/ 13 w 13"/>
                <a:gd name="T5" fmla="*/ 5 h 9"/>
                <a:gd name="T6" fmla="*/ 12 w 13"/>
                <a:gd name="T7" fmla="*/ 3 h 9"/>
                <a:gd name="T8" fmla="*/ 10 w 13"/>
                <a:gd name="T9" fmla="*/ 0 h 9"/>
                <a:gd name="T10" fmla="*/ 8 w 13"/>
                <a:gd name="T11" fmla="*/ 0 h 9"/>
                <a:gd name="T12" fmla="*/ 5 w 13"/>
                <a:gd name="T13" fmla="*/ 0 h 9"/>
                <a:gd name="T14" fmla="*/ 3 w 13"/>
                <a:gd name="T15" fmla="*/ 0 h 9"/>
                <a:gd name="T16" fmla="*/ 0 w 13"/>
                <a:gd name="T17" fmla="*/ 1 h 9"/>
                <a:gd name="T18" fmla="*/ 12 w 13"/>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2" y="9"/>
                  </a:moveTo>
                  <a:lnTo>
                    <a:pt x="13" y="8"/>
                  </a:lnTo>
                  <a:lnTo>
                    <a:pt x="13" y="5"/>
                  </a:lnTo>
                  <a:lnTo>
                    <a:pt x="12" y="3"/>
                  </a:lnTo>
                  <a:lnTo>
                    <a:pt x="10" y="0"/>
                  </a:lnTo>
                  <a:lnTo>
                    <a:pt x="8" y="0"/>
                  </a:lnTo>
                  <a:lnTo>
                    <a:pt x="5" y="0"/>
                  </a:lnTo>
                  <a:lnTo>
                    <a:pt x="3" y="0"/>
                  </a:lnTo>
                  <a:lnTo>
                    <a:pt x="0" y="1"/>
                  </a:lnTo>
                  <a:lnTo>
                    <a:pt x="12"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0" name="Freeform 483"/>
            <p:cNvSpPr>
              <a:spLocks/>
            </p:cNvSpPr>
            <p:nvPr/>
          </p:nvSpPr>
          <p:spPr bwMode="auto">
            <a:xfrm>
              <a:off x="3451" y="2760"/>
              <a:ext cx="20" cy="20"/>
            </a:xfrm>
            <a:custGeom>
              <a:avLst/>
              <a:gdLst>
                <a:gd name="T0" fmla="*/ 11 w 20"/>
                <a:gd name="T1" fmla="*/ 20 h 20"/>
                <a:gd name="T2" fmla="*/ 0 w 20"/>
                <a:gd name="T3" fmla="*/ 12 h 20"/>
                <a:gd name="T4" fmla="*/ 8 w 20"/>
                <a:gd name="T5" fmla="*/ 0 h 20"/>
                <a:gd name="T6" fmla="*/ 20 w 20"/>
                <a:gd name="T7" fmla="*/ 8 h 20"/>
                <a:gd name="T8" fmla="*/ 11 w 20"/>
                <a:gd name="T9" fmla="*/ 20 h 20"/>
              </a:gdLst>
              <a:ahLst/>
              <a:cxnLst>
                <a:cxn ang="0">
                  <a:pos x="T0" y="T1"/>
                </a:cxn>
                <a:cxn ang="0">
                  <a:pos x="T2" y="T3"/>
                </a:cxn>
                <a:cxn ang="0">
                  <a:pos x="T4" y="T5"/>
                </a:cxn>
                <a:cxn ang="0">
                  <a:pos x="T6" y="T7"/>
                </a:cxn>
                <a:cxn ang="0">
                  <a:pos x="T8" y="T9"/>
                </a:cxn>
              </a:cxnLst>
              <a:rect l="0" t="0" r="r" b="b"/>
              <a:pathLst>
                <a:path w="20" h="20">
                  <a:moveTo>
                    <a:pt x="11" y="20"/>
                  </a:moveTo>
                  <a:lnTo>
                    <a:pt x="0" y="12"/>
                  </a:lnTo>
                  <a:lnTo>
                    <a:pt x="8" y="0"/>
                  </a:lnTo>
                  <a:lnTo>
                    <a:pt x="20" y="8"/>
                  </a:lnTo>
                  <a:lnTo>
                    <a:pt x="11"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1" name="Freeform 484"/>
            <p:cNvSpPr>
              <a:spLocks/>
            </p:cNvSpPr>
            <p:nvPr/>
          </p:nvSpPr>
          <p:spPr bwMode="auto">
            <a:xfrm>
              <a:off x="3451" y="2772"/>
              <a:ext cx="11" cy="11"/>
            </a:xfrm>
            <a:custGeom>
              <a:avLst/>
              <a:gdLst>
                <a:gd name="T0" fmla="*/ 0 w 11"/>
                <a:gd name="T1" fmla="*/ 0 h 11"/>
                <a:gd name="T2" fmla="*/ 0 w 11"/>
                <a:gd name="T3" fmla="*/ 3 h 11"/>
                <a:gd name="T4" fmla="*/ 0 w 11"/>
                <a:gd name="T5" fmla="*/ 5 h 11"/>
                <a:gd name="T6" fmla="*/ 0 w 11"/>
                <a:gd name="T7" fmla="*/ 8 h 11"/>
                <a:gd name="T8" fmla="*/ 2 w 11"/>
                <a:gd name="T9" fmla="*/ 9 h 11"/>
                <a:gd name="T10" fmla="*/ 5 w 11"/>
                <a:gd name="T11" fmla="*/ 9 h 11"/>
                <a:gd name="T12" fmla="*/ 7 w 11"/>
                <a:gd name="T13" fmla="*/ 11 h 11"/>
                <a:gd name="T14" fmla="*/ 10 w 11"/>
                <a:gd name="T15" fmla="*/ 9 h 11"/>
                <a:gd name="T16" fmla="*/ 11 w 11"/>
                <a:gd name="T17" fmla="*/ 8 h 11"/>
                <a:gd name="T18" fmla="*/ 0 w 1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0"/>
                  </a:moveTo>
                  <a:lnTo>
                    <a:pt x="0" y="3"/>
                  </a:lnTo>
                  <a:lnTo>
                    <a:pt x="0" y="5"/>
                  </a:lnTo>
                  <a:lnTo>
                    <a:pt x="0" y="8"/>
                  </a:lnTo>
                  <a:lnTo>
                    <a:pt x="2" y="9"/>
                  </a:lnTo>
                  <a:lnTo>
                    <a:pt x="5" y="9"/>
                  </a:lnTo>
                  <a:lnTo>
                    <a:pt x="7" y="11"/>
                  </a:lnTo>
                  <a:lnTo>
                    <a:pt x="10" y="9"/>
                  </a:lnTo>
                  <a:lnTo>
                    <a:pt x="11" y="8"/>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2" name="Freeform 485"/>
            <p:cNvSpPr>
              <a:spLocks/>
            </p:cNvSpPr>
            <p:nvPr/>
          </p:nvSpPr>
          <p:spPr bwMode="auto">
            <a:xfrm>
              <a:off x="3410" y="2824"/>
              <a:ext cx="13" cy="9"/>
            </a:xfrm>
            <a:custGeom>
              <a:avLst/>
              <a:gdLst>
                <a:gd name="T0" fmla="*/ 12 w 13"/>
                <a:gd name="T1" fmla="*/ 9 h 9"/>
                <a:gd name="T2" fmla="*/ 13 w 13"/>
                <a:gd name="T3" fmla="*/ 8 h 9"/>
                <a:gd name="T4" fmla="*/ 13 w 13"/>
                <a:gd name="T5" fmla="*/ 5 h 9"/>
                <a:gd name="T6" fmla="*/ 12 w 13"/>
                <a:gd name="T7" fmla="*/ 3 h 9"/>
                <a:gd name="T8" fmla="*/ 10 w 13"/>
                <a:gd name="T9" fmla="*/ 0 h 9"/>
                <a:gd name="T10" fmla="*/ 9 w 13"/>
                <a:gd name="T11" fmla="*/ 0 h 9"/>
                <a:gd name="T12" fmla="*/ 5 w 13"/>
                <a:gd name="T13" fmla="*/ 0 h 9"/>
                <a:gd name="T14" fmla="*/ 4 w 13"/>
                <a:gd name="T15" fmla="*/ 0 h 9"/>
                <a:gd name="T16" fmla="*/ 0 w 13"/>
                <a:gd name="T17" fmla="*/ 1 h 9"/>
                <a:gd name="T18" fmla="*/ 12 w 13"/>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2" y="9"/>
                  </a:moveTo>
                  <a:lnTo>
                    <a:pt x="13" y="8"/>
                  </a:lnTo>
                  <a:lnTo>
                    <a:pt x="13" y="5"/>
                  </a:lnTo>
                  <a:lnTo>
                    <a:pt x="12" y="3"/>
                  </a:lnTo>
                  <a:lnTo>
                    <a:pt x="10" y="0"/>
                  </a:lnTo>
                  <a:lnTo>
                    <a:pt x="9" y="0"/>
                  </a:lnTo>
                  <a:lnTo>
                    <a:pt x="5" y="0"/>
                  </a:lnTo>
                  <a:lnTo>
                    <a:pt x="4" y="0"/>
                  </a:lnTo>
                  <a:lnTo>
                    <a:pt x="0" y="1"/>
                  </a:lnTo>
                  <a:lnTo>
                    <a:pt x="12"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3" name="Freeform 486"/>
            <p:cNvSpPr>
              <a:spLocks/>
            </p:cNvSpPr>
            <p:nvPr/>
          </p:nvSpPr>
          <p:spPr bwMode="auto">
            <a:xfrm>
              <a:off x="3402" y="2825"/>
              <a:ext cx="20" cy="20"/>
            </a:xfrm>
            <a:custGeom>
              <a:avLst/>
              <a:gdLst>
                <a:gd name="T0" fmla="*/ 12 w 20"/>
                <a:gd name="T1" fmla="*/ 20 h 20"/>
                <a:gd name="T2" fmla="*/ 0 w 20"/>
                <a:gd name="T3" fmla="*/ 12 h 20"/>
                <a:gd name="T4" fmla="*/ 8 w 20"/>
                <a:gd name="T5" fmla="*/ 0 h 20"/>
                <a:gd name="T6" fmla="*/ 20 w 20"/>
                <a:gd name="T7" fmla="*/ 8 h 20"/>
                <a:gd name="T8" fmla="*/ 12 w 20"/>
                <a:gd name="T9" fmla="*/ 20 h 20"/>
              </a:gdLst>
              <a:ahLst/>
              <a:cxnLst>
                <a:cxn ang="0">
                  <a:pos x="T0" y="T1"/>
                </a:cxn>
                <a:cxn ang="0">
                  <a:pos x="T2" y="T3"/>
                </a:cxn>
                <a:cxn ang="0">
                  <a:pos x="T4" y="T5"/>
                </a:cxn>
                <a:cxn ang="0">
                  <a:pos x="T6" y="T7"/>
                </a:cxn>
                <a:cxn ang="0">
                  <a:pos x="T8" y="T9"/>
                </a:cxn>
              </a:cxnLst>
              <a:rect l="0" t="0" r="r" b="b"/>
              <a:pathLst>
                <a:path w="20" h="20">
                  <a:moveTo>
                    <a:pt x="12" y="20"/>
                  </a:moveTo>
                  <a:lnTo>
                    <a:pt x="0" y="12"/>
                  </a:lnTo>
                  <a:lnTo>
                    <a:pt x="8" y="0"/>
                  </a:lnTo>
                  <a:lnTo>
                    <a:pt x="20" y="8"/>
                  </a:lnTo>
                  <a:lnTo>
                    <a:pt x="12"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4" name="Freeform 487"/>
            <p:cNvSpPr>
              <a:spLocks/>
            </p:cNvSpPr>
            <p:nvPr/>
          </p:nvSpPr>
          <p:spPr bwMode="auto">
            <a:xfrm>
              <a:off x="3402" y="2837"/>
              <a:ext cx="12" cy="11"/>
            </a:xfrm>
            <a:custGeom>
              <a:avLst/>
              <a:gdLst>
                <a:gd name="T0" fmla="*/ 0 w 12"/>
                <a:gd name="T1" fmla="*/ 0 h 11"/>
                <a:gd name="T2" fmla="*/ 0 w 12"/>
                <a:gd name="T3" fmla="*/ 3 h 11"/>
                <a:gd name="T4" fmla="*/ 0 w 12"/>
                <a:gd name="T5" fmla="*/ 5 h 11"/>
                <a:gd name="T6" fmla="*/ 0 w 12"/>
                <a:gd name="T7" fmla="*/ 8 h 11"/>
                <a:gd name="T8" fmla="*/ 2 w 12"/>
                <a:gd name="T9" fmla="*/ 9 h 11"/>
                <a:gd name="T10" fmla="*/ 5 w 12"/>
                <a:gd name="T11" fmla="*/ 11 h 11"/>
                <a:gd name="T12" fmla="*/ 7 w 12"/>
                <a:gd name="T13" fmla="*/ 11 h 11"/>
                <a:gd name="T14" fmla="*/ 10 w 12"/>
                <a:gd name="T15" fmla="*/ 9 h 11"/>
                <a:gd name="T16" fmla="*/ 12 w 12"/>
                <a:gd name="T17" fmla="*/ 8 h 11"/>
                <a:gd name="T18" fmla="*/ 0 w 12"/>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0" y="0"/>
                  </a:moveTo>
                  <a:lnTo>
                    <a:pt x="0" y="3"/>
                  </a:lnTo>
                  <a:lnTo>
                    <a:pt x="0" y="5"/>
                  </a:lnTo>
                  <a:lnTo>
                    <a:pt x="0" y="8"/>
                  </a:lnTo>
                  <a:lnTo>
                    <a:pt x="2" y="9"/>
                  </a:lnTo>
                  <a:lnTo>
                    <a:pt x="5" y="11"/>
                  </a:lnTo>
                  <a:lnTo>
                    <a:pt x="7" y="11"/>
                  </a:lnTo>
                  <a:lnTo>
                    <a:pt x="10" y="9"/>
                  </a:lnTo>
                  <a:lnTo>
                    <a:pt x="12" y="8"/>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5" name="Freeform 488"/>
            <p:cNvSpPr>
              <a:spLocks/>
            </p:cNvSpPr>
            <p:nvPr/>
          </p:nvSpPr>
          <p:spPr bwMode="auto">
            <a:xfrm>
              <a:off x="3362" y="2889"/>
              <a:ext cx="13" cy="9"/>
            </a:xfrm>
            <a:custGeom>
              <a:avLst/>
              <a:gdLst>
                <a:gd name="T0" fmla="*/ 11 w 13"/>
                <a:gd name="T1" fmla="*/ 9 h 9"/>
                <a:gd name="T2" fmla="*/ 13 w 13"/>
                <a:gd name="T3" fmla="*/ 8 h 9"/>
                <a:gd name="T4" fmla="*/ 13 w 13"/>
                <a:gd name="T5" fmla="*/ 4 h 9"/>
                <a:gd name="T6" fmla="*/ 11 w 13"/>
                <a:gd name="T7" fmla="*/ 3 h 9"/>
                <a:gd name="T8" fmla="*/ 9 w 13"/>
                <a:gd name="T9" fmla="*/ 1 h 9"/>
                <a:gd name="T10" fmla="*/ 8 w 13"/>
                <a:gd name="T11" fmla="*/ 0 h 9"/>
                <a:gd name="T12" fmla="*/ 5 w 13"/>
                <a:gd name="T13" fmla="*/ 0 h 9"/>
                <a:gd name="T14" fmla="*/ 3 w 13"/>
                <a:gd name="T15" fmla="*/ 0 h 9"/>
                <a:gd name="T16" fmla="*/ 0 w 13"/>
                <a:gd name="T17" fmla="*/ 1 h 9"/>
                <a:gd name="T18" fmla="*/ 11 w 13"/>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1" y="9"/>
                  </a:moveTo>
                  <a:lnTo>
                    <a:pt x="13" y="8"/>
                  </a:lnTo>
                  <a:lnTo>
                    <a:pt x="13" y="4"/>
                  </a:lnTo>
                  <a:lnTo>
                    <a:pt x="11" y="3"/>
                  </a:lnTo>
                  <a:lnTo>
                    <a:pt x="9" y="1"/>
                  </a:lnTo>
                  <a:lnTo>
                    <a:pt x="8" y="0"/>
                  </a:lnTo>
                  <a:lnTo>
                    <a:pt x="5" y="0"/>
                  </a:lnTo>
                  <a:lnTo>
                    <a:pt x="3" y="0"/>
                  </a:lnTo>
                  <a:lnTo>
                    <a:pt x="0" y="1"/>
                  </a:lnTo>
                  <a:lnTo>
                    <a:pt x="11"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6" name="Freeform 489"/>
            <p:cNvSpPr>
              <a:spLocks/>
            </p:cNvSpPr>
            <p:nvPr/>
          </p:nvSpPr>
          <p:spPr bwMode="auto">
            <a:xfrm>
              <a:off x="3354" y="2890"/>
              <a:ext cx="19" cy="20"/>
            </a:xfrm>
            <a:custGeom>
              <a:avLst/>
              <a:gdLst>
                <a:gd name="T0" fmla="*/ 11 w 19"/>
                <a:gd name="T1" fmla="*/ 20 h 20"/>
                <a:gd name="T2" fmla="*/ 0 w 19"/>
                <a:gd name="T3" fmla="*/ 12 h 20"/>
                <a:gd name="T4" fmla="*/ 8 w 19"/>
                <a:gd name="T5" fmla="*/ 0 h 20"/>
                <a:gd name="T6" fmla="*/ 19 w 19"/>
                <a:gd name="T7" fmla="*/ 8 h 20"/>
                <a:gd name="T8" fmla="*/ 11 w 19"/>
                <a:gd name="T9" fmla="*/ 20 h 20"/>
              </a:gdLst>
              <a:ahLst/>
              <a:cxnLst>
                <a:cxn ang="0">
                  <a:pos x="T0" y="T1"/>
                </a:cxn>
                <a:cxn ang="0">
                  <a:pos x="T2" y="T3"/>
                </a:cxn>
                <a:cxn ang="0">
                  <a:pos x="T4" y="T5"/>
                </a:cxn>
                <a:cxn ang="0">
                  <a:pos x="T6" y="T7"/>
                </a:cxn>
                <a:cxn ang="0">
                  <a:pos x="T8" y="T9"/>
                </a:cxn>
              </a:cxnLst>
              <a:rect l="0" t="0" r="r" b="b"/>
              <a:pathLst>
                <a:path w="19" h="20">
                  <a:moveTo>
                    <a:pt x="11" y="20"/>
                  </a:moveTo>
                  <a:lnTo>
                    <a:pt x="0" y="12"/>
                  </a:lnTo>
                  <a:lnTo>
                    <a:pt x="8" y="0"/>
                  </a:lnTo>
                  <a:lnTo>
                    <a:pt x="19" y="8"/>
                  </a:lnTo>
                  <a:lnTo>
                    <a:pt x="11"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7" name="Freeform 490"/>
            <p:cNvSpPr>
              <a:spLocks/>
            </p:cNvSpPr>
            <p:nvPr/>
          </p:nvSpPr>
          <p:spPr bwMode="auto">
            <a:xfrm>
              <a:off x="3354" y="2902"/>
              <a:ext cx="11" cy="11"/>
            </a:xfrm>
            <a:custGeom>
              <a:avLst/>
              <a:gdLst>
                <a:gd name="T0" fmla="*/ 0 w 11"/>
                <a:gd name="T1" fmla="*/ 0 h 11"/>
                <a:gd name="T2" fmla="*/ 0 w 11"/>
                <a:gd name="T3" fmla="*/ 3 h 11"/>
                <a:gd name="T4" fmla="*/ 0 w 11"/>
                <a:gd name="T5" fmla="*/ 4 h 11"/>
                <a:gd name="T6" fmla="*/ 0 w 11"/>
                <a:gd name="T7" fmla="*/ 8 h 11"/>
                <a:gd name="T8" fmla="*/ 1 w 11"/>
                <a:gd name="T9" fmla="*/ 9 h 11"/>
                <a:gd name="T10" fmla="*/ 5 w 11"/>
                <a:gd name="T11" fmla="*/ 11 h 11"/>
                <a:gd name="T12" fmla="*/ 6 w 11"/>
                <a:gd name="T13" fmla="*/ 11 h 11"/>
                <a:gd name="T14" fmla="*/ 9 w 11"/>
                <a:gd name="T15" fmla="*/ 9 h 11"/>
                <a:gd name="T16" fmla="*/ 11 w 11"/>
                <a:gd name="T17" fmla="*/ 8 h 11"/>
                <a:gd name="T18" fmla="*/ 0 w 1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0"/>
                  </a:moveTo>
                  <a:lnTo>
                    <a:pt x="0" y="3"/>
                  </a:lnTo>
                  <a:lnTo>
                    <a:pt x="0" y="4"/>
                  </a:lnTo>
                  <a:lnTo>
                    <a:pt x="0" y="8"/>
                  </a:lnTo>
                  <a:lnTo>
                    <a:pt x="1" y="9"/>
                  </a:lnTo>
                  <a:lnTo>
                    <a:pt x="5" y="11"/>
                  </a:lnTo>
                  <a:lnTo>
                    <a:pt x="6" y="11"/>
                  </a:lnTo>
                  <a:lnTo>
                    <a:pt x="9" y="9"/>
                  </a:lnTo>
                  <a:lnTo>
                    <a:pt x="11" y="8"/>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8" name="Freeform 491"/>
            <p:cNvSpPr>
              <a:spLocks/>
            </p:cNvSpPr>
            <p:nvPr/>
          </p:nvSpPr>
          <p:spPr bwMode="auto">
            <a:xfrm>
              <a:off x="3274" y="2851"/>
              <a:ext cx="140" cy="140"/>
            </a:xfrm>
            <a:custGeom>
              <a:avLst/>
              <a:gdLst>
                <a:gd name="T0" fmla="*/ 140 w 140"/>
                <a:gd name="T1" fmla="*/ 70 h 140"/>
                <a:gd name="T2" fmla="*/ 138 w 140"/>
                <a:gd name="T3" fmla="*/ 85 h 140"/>
                <a:gd name="T4" fmla="*/ 133 w 140"/>
                <a:gd name="T5" fmla="*/ 98 h 140"/>
                <a:gd name="T6" fmla="*/ 127 w 140"/>
                <a:gd name="T7" fmla="*/ 109 h 140"/>
                <a:gd name="T8" fmla="*/ 119 w 140"/>
                <a:gd name="T9" fmla="*/ 120 h 140"/>
                <a:gd name="T10" fmla="*/ 109 w 140"/>
                <a:gd name="T11" fmla="*/ 129 h 140"/>
                <a:gd name="T12" fmla="*/ 97 w 140"/>
                <a:gd name="T13" fmla="*/ 135 h 140"/>
                <a:gd name="T14" fmla="*/ 85 w 140"/>
                <a:gd name="T15" fmla="*/ 138 h 140"/>
                <a:gd name="T16" fmla="*/ 70 w 140"/>
                <a:gd name="T17" fmla="*/ 140 h 140"/>
                <a:gd name="T18" fmla="*/ 55 w 140"/>
                <a:gd name="T19" fmla="*/ 138 h 140"/>
                <a:gd name="T20" fmla="*/ 42 w 140"/>
                <a:gd name="T21" fmla="*/ 135 h 140"/>
                <a:gd name="T22" fmla="*/ 31 w 140"/>
                <a:gd name="T23" fmla="*/ 129 h 140"/>
                <a:gd name="T24" fmla="*/ 20 w 140"/>
                <a:gd name="T25" fmla="*/ 120 h 140"/>
                <a:gd name="T26" fmla="*/ 11 w 140"/>
                <a:gd name="T27" fmla="*/ 109 h 140"/>
                <a:gd name="T28" fmla="*/ 5 w 140"/>
                <a:gd name="T29" fmla="*/ 98 h 140"/>
                <a:gd name="T30" fmla="*/ 2 w 140"/>
                <a:gd name="T31" fmla="*/ 85 h 140"/>
                <a:gd name="T32" fmla="*/ 0 w 140"/>
                <a:gd name="T33" fmla="*/ 70 h 140"/>
                <a:gd name="T34" fmla="*/ 2 w 140"/>
                <a:gd name="T35" fmla="*/ 55 h 140"/>
                <a:gd name="T36" fmla="*/ 5 w 140"/>
                <a:gd name="T37" fmla="*/ 42 h 140"/>
                <a:gd name="T38" fmla="*/ 11 w 140"/>
                <a:gd name="T39" fmla="*/ 31 h 140"/>
                <a:gd name="T40" fmla="*/ 20 w 140"/>
                <a:gd name="T41" fmla="*/ 21 h 140"/>
                <a:gd name="T42" fmla="*/ 31 w 140"/>
                <a:gd name="T43" fmla="*/ 13 h 140"/>
                <a:gd name="T44" fmla="*/ 42 w 140"/>
                <a:gd name="T45" fmla="*/ 7 h 140"/>
                <a:gd name="T46" fmla="*/ 55 w 140"/>
                <a:gd name="T47" fmla="*/ 2 h 140"/>
                <a:gd name="T48" fmla="*/ 70 w 140"/>
                <a:gd name="T49" fmla="*/ 0 h 140"/>
                <a:gd name="T50" fmla="*/ 85 w 140"/>
                <a:gd name="T51" fmla="*/ 2 h 140"/>
                <a:gd name="T52" fmla="*/ 97 w 140"/>
                <a:gd name="T53" fmla="*/ 7 h 140"/>
                <a:gd name="T54" fmla="*/ 109 w 140"/>
                <a:gd name="T55" fmla="*/ 13 h 140"/>
                <a:gd name="T56" fmla="*/ 119 w 140"/>
                <a:gd name="T57" fmla="*/ 21 h 140"/>
                <a:gd name="T58" fmla="*/ 127 w 140"/>
                <a:gd name="T59" fmla="*/ 31 h 140"/>
                <a:gd name="T60" fmla="*/ 133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3" y="98"/>
                  </a:lnTo>
                  <a:lnTo>
                    <a:pt x="127" y="109"/>
                  </a:lnTo>
                  <a:lnTo>
                    <a:pt x="119" y="120"/>
                  </a:lnTo>
                  <a:lnTo>
                    <a:pt x="109" y="129"/>
                  </a:lnTo>
                  <a:lnTo>
                    <a:pt x="97" y="135"/>
                  </a:lnTo>
                  <a:lnTo>
                    <a:pt x="85" y="138"/>
                  </a:lnTo>
                  <a:lnTo>
                    <a:pt x="70" y="140"/>
                  </a:lnTo>
                  <a:lnTo>
                    <a:pt x="55" y="138"/>
                  </a:lnTo>
                  <a:lnTo>
                    <a:pt x="42" y="135"/>
                  </a:lnTo>
                  <a:lnTo>
                    <a:pt x="31" y="129"/>
                  </a:lnTo>
                  <a:lnTo>
                    <a:pt x="20" y="120"/>
                  </a:lnTo>
                  <a:lnTo>
                    <a:pt x="11" y="109"/>
                  </a:lnTo>
                  <a:lnTo>
                    <a:pt x="5" y="98"/>
                  </a:lnTo>
                  <a:lnTo>
                    <a:pt x="2" y="85"/>
                  </a:lnTo>
                  <a:lnTo>
                    <a:pt x="0" y="70"/>
                  </a:lnTo>
                  <a:lnTo>
                    <a:pt x="2" y="55"/>
                  </a:lnTo>
                  <a:lnTo>
                    <a:pt x="5" y="42"/>
                  </a:lnTo>
                  <a:lnTo>
                    <a:pt x="11" y="31"/>
                  </a:lnTo>
                  <a:lnTo>
                    <a:pt x="20" y="21"/>
                  </a:lnTo>
                  <a:lnTo>
                    <a:pt x="31" y="13"/>
                  </a:lnTo>
                  <a:lnTo>
                    <a:pt x="42" y="7"/>
                  </a:lnTo>
                  <a:lnTo>
                    <a:pt x="55" y="2"/>
                  </a:lnTo>
                  <a:lnTo>
                    <a:pt x="70" y="0"/>
                  </a:lnTo>
                  <a:lnTo>
                    <a:pt x="85" y="2"/>
                  </a:lnTo>
                  <a:lnTo>
                    <a:pt x="97" y="7"/>
                  </a:lnTo>
                  <a:lnTo>
                    <a:pt x="109" y="13"/>
                  </a:lnTo>
                  <a:lnTo>
                    <a:pt x="119" y="21"/>
                  </a:lnTo>
                  <a:lnTo>
                    <a:pt x="127" y="31"/>
                  </a:lnTo>
                  <a:lnTo>
                    <a:pt x="133" y="42"/>
                  </a:lnTo>
                  <a:lnTo>
                    <a:pt x="138" y="55"/>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9" name="Freeform 492"/>
            <p:cNvSpPr>
              <a:spLocks/>
            </p:cNvSpPr>
            <p:nvPr/>
          </p:nvSpPr>
          <p:spPr bwMode="auto">
            <a:xfrm>
              <a:off x="3274" y="2851"/>
              <a:ext cx="140" cy="140"/>
            </a:xfrm>
            <a:custGeom>
              <a:avLst/>
              <a:gdLst>
                <a:gd name="T0" fmla="*/ 140 w 140"/>
                <a:gd name="T1" fmla="*/ 70 h 140"/>
                <a:gd name="T2" fmla="*/ 138 w 140"/>
                <a:gd name="T3" fmla="*/ 85 h 140"/>
                <a:gd name="T4" fmla="*/ 133 w 140"/>
                <a:gd name="T5" fmla="*/ 98 h 140"/>
                <a:gd name="T6" fmla="*/ 127 w 140"/>
                <a:gd name="T7" fmla="*/ 109 h 140"/>
                <a:gd name="T8" fmla="*/ 119 w 140"/>
                <a:gd name="T9" fmla="*/ 120 h 140"/>
                <a:gd name="T10" fmla="*/ 109 w 140"/>
                <a:gd name="T11" fmla="*/ 129 h 140"/>
                <a:gd name="T12" fmla="*/ 97 w 140"/>
                <a:gd name="T13" fmla="*/ 135 h 140"/>
                <a:gd name="T14" fmla="*/ 85 w 140"/>
                <a:gd name="T15" fmla="*/ 138 h 140"/>
                <a:gd name="T16" fmla="*/ 70 w 140"/>
                <a:gd name="T17" fmla="*/ 140 h 140"/>
                <a:gd name="T18" fmla="*/ 55 w 140"/>
                <a:gd name="T19" fmla="*/ 138 h 140"/>
                <a:gd name="T20" fmla="*/ 42 w 140"/>
                <a:gd name="T21" fmla="*/ 135 h 140"/>
                <a:gd name="T22" fmla="*/ 31 w 140"/>
                <a:gd name="T23" fmla="*/ 129 h 140"/>
                <a:gd name="T24" fmla="*/ 20 w 140"/>
                <a:gd name="T25" fmla="*/ 120 h 140"/>
                <a:gd name="T26" fmla="*/ 11 w 140"/>
                <a:gd name="T27" fmla="*/ 109 h 140"/>
                <a:gd name="T28" fmla="*/ 5 w 140"/>
                <a:gd name="T29" fmla="*/ 98 h 140"/>
                <a:gd name="T30" fmla="*/ 2 w 140"/>
                <a:gd name="T31" fmla="*/ 85 h 140"/>
                <a:gd name="T32" fmla="*/ 0 w 140"/>
                <a:gd name="T33" fmla="*/ 70 h 140"/>
                <a:gd name="T34" fmla="*/ 2 w 140"/>
                <a:gd name="T35" fmla="*/ 55 h 140"/>
                <a:gd name="T36" fmla="*/ 5 w 140"/>
                <a:gd name="T37" fmla="*/ 42 h 140"/>
                <a:gd name="T38" fmla="*/ 11 w 140"/>
                <a:gd name="T39" fmla="*/ 31 h 140"/>
                <a:gd name="T40" fmla="*/ 20 w 140"/>
                <a:gd name="T41" fmla="*/ 21 h 140"/>
                <a:gd name="T42" fmla="*/ 31 w 140"/>
                <a:gd name="T43" fmla="*/ 13 h 140"/>
                <a:gd name="T44" fmla="*/ 42 w 140"/>
                <a:gd name="T45" fmla="*/ 7 h 140"/>
                <a:gd name="T46" fmla="*/ 55 w 140"/>
                <a:gd name="T47" fmla="*/ 2 h 140"/>
                <a:gd name="T48" fmla="*/ 70 w 140"/>
                <a:gd name="T49" fmla="*/ 0 h 140"/>
                <a:gd name="T50" fmla="*/ 85 w 140"/>
                <a:gd name="T51" fmla="*/ 2 h 140"/>
                <a:gd name="T52" fmla="*/ 97 w 140"/>
                <a:gd name="T53" fmla="*/ 7 h 140"/>
                <a:gd name="T54" fmla="*/ 109 w 140"/>
                <a:gd name="T55" fmla="*/ 13 h 140"/>
                <a:gd name="T56" fmla="*/ 119 w 140"/>
                <a:gd name="T57" fmla="*/ 21 h 140"/>
                <a:gd name="T58" fmla="*/ 127 w 140"/>
                <a:gd name="T59" fmla="*/ 31 h 140"/>
                <a:gd name="T60" fmla="*/ 133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3" y="98"/>
                  </a:lnTo>
                  <a:lnTo>
                    <a:pt x="127" y="109"/>
                  </a:lnTo>
                  <a:lnTo>
                    <a:pt x="119" y="120"/>
                  </a:lnTo>
                  <a:lnTo>
                    <a:pt x="109" y="129"/>
                  </a:lnTo>
                  <a:lnTo>
                    <a:pt x="97" y="135"/>
                  </a:lnTo>
                  <a:lnTo>
                    <a:pt x="85" y="138"/>
                  </a:lnTo>
                  <a:lnTo>
                    <a:pt x="70" y="140"/>
                  </a:lnTo>
                  <a:lnTo>
                    <a:pt x="55" y="138"/>
                  </a:lnTo>
                  <a:lnTo>
                    <a:pt x="42" y="135"/>
                  </a:lnTo>
                  <a:lnTo>
                    <a:pt x="31" y="129"/>
                  </a:lnTo>
                  <a:lnTo>
                    <a:pt x="20" y="120"/>
                  </a:lnTo>
                  <a:lnTo>
                    <a:pt x="11" y="109"/>
                  </a:lnTo>
                  <a:lnTo>
                    <a:pt x="5" y="98"/>
                  </a:lnTo>
                  <a:lnTo>
                    <a:pt x="2" y="85"/>
                  </a:lnTo>
                  <a:lnTo>
                    <a:pt x="0" y="70"/>
                  </a:lnTo>
                  <a:lnTo>
                    <a:pt x="2" y="55"/>
                  </a:lnTo>
                  <a:lnTo>
                    <a:pt x="5" y="42"/>
                  </a:lnTo>
                  <a:lnTo>
                    <a:pt x="11" y="31"/>
                  </a:lnTo>
                  <a:lnTo>
                    <a:pt x="20" y="21"/>
                  </a:lnTo>
                  <a:lnTo>
                    <a:pt x="31" y="13"/>
                  </a:lnTo>
                  <a:lnTo>
                    <a:pt x="42" y="7"/>
                  </a:lnTo>
                  <a:lnTo>
                    <a:pt x="55" y="2"/>
                  </a:lnTo>
                  <a:lnTo>
                    <a:pt x="70" y="0"/>
                  </a:lnTo>
                  <a:lnTo>
                    <a:pt x="85" y="2"/>
                  </a:lnTo>
                  <a:lnTo>
                    <a:pt x="97" y="7"/>
                  </a:lnTo>
                  <a:lnTo>
                    <a:pt x="109" y="13"/>
                  </a:lnTo>
                  <a:lnTo>
                    <a:pt x="119" y="21"/>
                  </a:lnTo>
                  <a:lnTo>
                    <a:pt x="127" y="31"/>
                  </a:lnTo>
                  <a:lnTo>
                    <a:pt x="133" y="42"/>
                  </a:lnTo>
                  <a:lnTo>
                    <a:pt x="138" y="55"/>
                  </a:lnTo>
                  <a:lnTo>
                    <a:pt x="140"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0" name="Freeform 493"/>
            <p:cNvSpPr>
              <a:spLocks/>
            </p:cNvSpPr>
            <p:nvPr/>
          </p:nvSpPr>
          <p:spPr bwMode="auto">
            <a:xfrm>
              <a:off x="4713" y="2629"/>
              <a:ext cx="11" cy="9"/>
            </a:xfrm>
            <a:custGeom>
              <a:avLst/>
              <a:gdLst>
                <a:gd name="T0" fmla="*/ 11 w 11"/>
                <a:gd name="T1" fmla="*/ 9 h 9"/>
                <a:gd name="T2" fmla="*/ 11 w 11"/>
                <a:gd name="T3" fmla="*/ 8 h 9"/>
                <a:gd name="T4" fmla="*/ 11 w 11"/>
                <a:gd name="T5" fmla="*/ 5 h 9"/>
                <a:gd name="T6" fmla="*/ 11 w 11"/>
                <a:gd name="T7" fmla="*/ 3 h 9"/>
                <a:gd name="T8" fmla="*/ 10 w 11"/>
                <a:gd name="T9" fmla="*/ 0 h 9"/>
                <a:gd name="T10" fmla="*/ 6 w 11"/>
                <a:gd name="T11" fmla="*/ 0 h 9"/>
                <a:gd name="T12" fmla="*/ 5 w 11"/>
                <a:gd name="T13" fmla="*/ 0 h 9"/>
                <a:gd name="T14" fmla="*/ 1 w 11"/>
                <a:gd name="T15" fmla="*/ 0 h 9"/>
                <a:gd name="T16" fmla="*/ 0 w 11"/>
                <a:gd name="T17" fmla="*/ 1 h 9"/>
                <a:gd name="T18" fmla="*/ 11 w 11"/>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11" y="9"/>
                  </a:moveTo>
                  <a:lnTo>
                    <a:pt x="11" y="8"/>
                  </a:lnTo>
                  <a:lnTo>
                    <a:pt x="11" y="5"/>
                  </a:lnTo>
                  <a:lnTo>
                    <a:pt x="11" y="3"/>
                  </a:lnTo>
                  <a:lnTo>
                    <a:pt x="10" y="0"/>
                  </a:lnTo>
                  <a:lnTo>
                    <a:pt x="6" y="0"/>
                  </a:lnTo>
                  <a:lnTo>
                    <a:pt x="5" y="0"/>
                  </a:lnTo>
                  <a:lnTo>
                    <a:pt x="1" y="0"/>
                  </a:lnTo>
                  <a:lnTo>
                    <a:pt x="0" y="1"/>
                  </a:lnTo>
                  <a:lnTo>
                    <a:pt x="11"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1" name="Freeform 494"/>
            <p:cNvSpPr>
              <a:spLocks/>
            </p:cNvSpPr>
            <p:nvPr/>
          </p:nvSpPr>
          <p:spPr bwMode="auto">
            <a:xfrm>
              <a:off x="4495" y="2630"/>
              <a:ext cx="229" cy="301"/>
            </a:xfrm>
            <a:custGeom>
              <a:avLst/>
              <a:gdLst>
                <a:gd name="T0" fmla="*/ 7 w 229"/>
                <a:gd name="T1" fmla="*/ 301 h 301"/>
                <a:gd name="T2" fmla="*/ 12 w 229"/>
                <a:gd name="T3" fmla="*/ 298 h 301"/>
                <a:gd name="T4" fmla="*/ 229 w 229"/>
                <a:gd name="T5" fmla="*/ 8 h 301"/>
                <a:gd name="T6" fmla="*/ 218 w 229"/>
                <a:gd name="T7" fmla="*/ 0 h 301"/>
                <a:gd name="T8" fmla="*/ 0 w 229"/>
                <a:gd name="T9" fmla="*/ 289 h 301"/>
                <a:gd name="T10" fmla="*/ 7 w 229"/>
                <a:gd name="T11" fmla="*/ 301 h 301"/>
                <a:gd name="T12" fmla="*/ 0 w 229"/>
                <a:gd name="T13" fmla="*/ 289 h 301"/>
                <a:gd name="T14" fmla="*/ 0 w 229"/>
                <a:gd name="T15" fmla="*/ 293 h 301"/>
                <a:gd name="T16" fmla="*/ 0 w 229"/>
                <a:gd name="T17" fmla="*/ 294 h 301"/>
                <a:gd name="T18" fmla="*/ 0 w 229"/>
                <a:gd name="T19" fmla="*/ 298 h 301"/>
                <a:gd name="T20" fmla="*/ 2 w 229"/>
                <a:gd name="T21" fmla="*/ 299 h 301"/>
                <a:gd name="T22" fmla="*/ 5 w 229"/>
                <a:gd name="T23" fmla="*/ 301 h 301"/>
                <a:gd name="T24" fmla="*/ 7 w 229"/>
                <a:gd name="T25" fmla="*/ 301 h 301"/>
                <a:gd name="T26" fmla="*/ 10 w 229"/>
                <a:gd name="T27" fmla="*/ 299 h 301"/>
                <a:gd name="T28" fmla="*/ 12 w 229"/>
                <a:gd name="T29" fmla="*/ 298 h 301"/>
                <a:gd name="T30" fmla="*/ 7 w 229"/>
                <a:gd name="T3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301">
                  <a:moveTo>
                    <a:pt x="7" y="301"/>
                  </a:moveTo>
                  <a:lnTo>
                    <a:pt x="12" y="298"/>
                  </a:lnTo>
                  <a:lnTo>
                    <a:pt x="229" y="8"/>
                  </a:lnTo>
                  <a:lnTo>
                    <a:pt x="218" y="0"/>
                  </a:lnTo>
                  <a:lnTo>
                    <a:pt x="0" y="289"/>
                  </a:lnTo>
                  <a:lnTo>
                    <a:pt x="7" y="301"/>
                  </a:lnTo>
                  <a:lnTo>
                    <a:pt x="0" y="289"/>
                  </a:lnTo>
                  <a:lnTo>
                    <a:pt x="0" y="293"/>
                  </a:lnTo>
                  <a:lnTo>
                    <a:pt x="0" y="294"/>
                  </a:lnTo>
                  <a:lnTo>
                    <a:pt x="0" y="298"/>
                  </a:lnTo>
                  <a:lnTo>
                    <a:pt x="2" y="299"/>
                  </a:lnTo>
                  <a:lnTo>
                    <a:pt x="5" y="301"/>
                  </a:lnTo>
                  <a:lnTo>
                    <a:pt x="7" y="301"/>
                  </a:lnTo>
                  <a:lnTo>
                    <a:pt x="10" y="299"/>
                  </a:lnTo>
                  <a:lnTo>
                    <a:pt x="12" y="298"/>
                  </a:lnTo>
                  <a:lnTo>
                    <a:pt x="7" y="301"/>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2" name="Rectangle 495"/>
            <p:cNvSpPr>
              <a:spLocks noChangeArrowheads="1"/>
            </p:cNvSpPr>
            <p:nvPr/>
          </p:nvSpPr>
          <p:spPr bwMode="auto">
            <a:xfrm>
              <a:off x="4502" y="2916"/>
              <a:ext cx="1"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3" name="Freeform 496"/>
            <p:cNvSpPr>
              <a:spLocks/>
            </p:cNvSpPr>
            <p:nvPr/>
          </p:nvSpPr>
          <p:spPr bwMode="auto">
            <a:xfrm>
              <a:off x="4503" y="2916"/>
              <a:ext cx="7" cy="15"/>
            </a:xfrm>
            <a:custGeom>
              <a:avLst/>
              <a:gdLst>
                <a:gd name="T0" fmla="*/ 0 w 7"/>
                <a:gd name="T1" fmla="*/ 15 h 15"/>
                <a:gd name="T2" fmla="*/ 2 w 7"/>
                <a:gd name="T3" fmla="*/ 13 h 15"/>
                <a:gd name="T4" fmla="*/ 5 w 7"/>
                <a:gd name="T5" fmla="*/ 12 h 15"/>
                <a:gd name="T6" fmla="*/ 5 w 7"/>
                <a:gd name="T7" fmla="*/ 10 h 15"/>
                <a:gd name="T8" fmla="*/ 7 w 7"/>
                <a:gd name="T9" fmla="*/ 8 h 15"/>
                <a:gd name="T10" fmla="*/ 5 w 7"/>
                <a:gd name="T11" fmla="*/ 5 h 15"/>
                <a:gd name="T12" fmla="*/ 5 w 7"/>
                <a:gd name="T13" fmla="*/ 3 h 15"/>
                <a:gd name="T14" fmla="*/ 2 w 7"/>
                <a:gd name="T15" fmla="*/ 2 h 15"/>
                <a:gd name="T16" fmla="*/ 0 w 7"/>
                <a:gd name="T17" fmla="*/ 0 h 15"/>
                <a:gd name="T18" fmla="*/ 0 w 7"/>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0" y="15"/>
                  </a:moveTo>
                  <a:lnTo>
                    <a:pt x="2" y="13"/>
                  </a:lnTo>
                  <a:lnTo>
                    <a:pt x="5" y="12"/>
                  </a:lnTo>
                  <a:lnTo>
                    <a:pt x="5" y="10"/>
                  </a:lnTo>
                  <a:lnTo>
                    <a:pt x="7" y="8"/>
                  </a:lnTo>
                  <a:lnTo>
                    <a:pt x="5" y="5"/>
                  </a:lnTo>
                  <a:lnTo>
                    <a:pt x="5" y="3"/>
                  </a:lnTo>
                  <a:lnTo>
                    <a:pt x="2" y="2"/>
                  </a:lnTo>
                  <a:lnTo>
                    <a:pt x="0" y="0"/>
                  </a:lnTo>
                  <a:lnTo>
                    <a:pt x="0"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4" name="Freeform 497"/>
            <p:cNvSpPr>
              <a:spLocks/>
            </p:cNvSpPr>
            <p:nvPr/>
          </p:nvSpPr>
          <p:spPr bwMode="auto">
            <a:xfrm>
              <a:off x="4429" y="2851"/>
              <a:ext cx="139" cy="140"/>
            </a:xfrm>
            <a:custGeom>
              <a:avLst/>
              <a:gdLst>
                <a:gd name="T0" fmla="*/ 139 w 139"/>
                <a:gd name="T1" fmla="*/ 70 h 140"/>
                <a:gd name="T2" fmla="*/ 138 w 139"/>
                <a:gd name="T3" fmla="*/ 85 h 140"/>
                <a:gd name="T4" fmla="*/ 134 w 139"/>
                <a:gd name="T5" fmla="*/ 98 h 140"/>
                <a:gd name="T6" fmla="*/ 128 w 139"/>
                <a:gd name="T7" fmla="*/ 109 h 140"/>
                <a:gd name="T8" fmla="*/ 120 w 139"/>
                <a:gd name="T9" fmla="*/ 120 h 140"/>
                <a:gd name="T10" fmla="*/ 108 w 139"/>
                <a:gd name="T11" fmla="*/ 129 h 140"/>
                <a:gd name="T12" fmla="*/ 97 w 139"/>
                <a:gd name="T13" fmla="*/ 135 h 140"/>
                <a:gd name="T14" fmla="*/ 84 w 139"/>
                <a:gd name="T15" fmla="*/ 138 h 140"/>
                <a:gd name="T16" fmla="*/ 69 w 139"/>
                <a:gd name="T17" fmla="*/ 140 h 140"/>
                <a:gd name="T18" fmla="*/ 57 w 139"/>
                <a:gd name="T19" fmla="*/ 138 h 140"/>
                <a:gd name="T20" fmla="*/ 44 w 139"/>
                <a:gd name="T21" fmla="*/ 135 h 140"/>
                <a:gd name="T22" fmla="*/ 31 w 139"/>
                <a:gd name="T23" fmla="*/ 129 h 140"/>
                <a:gd name="T24" fmla="*/ 21 w 139"/>
                <a:gd name="T25" fmla="*/ 120 h 140"/>
                <a:gd name="T26" fmla="*/ 13 w 139"/>
                <a:gd name="T27" fmla="*/ 109 h 140"/>
                <a:gd name="T28" fmla="*/ 6 w 139"/>
                <a:gd name="T29" fmla="*/ 98 h 140"/>
                <a:gd name="T30" fmla="*/ 1 w 139"/>
                <a:gd name="T31" fmla="*/ 85 h 140"/>
                <a:gd name="T32" fmla="*/ 0 w 139"/>
                <a:gd name="T33" fmla="*/ 70 h 140"/>
                <a:gd name="T34" fmla="*/ 1 w 139"/>
                <a:gd name="T35" fmla="*/ 55 h 140"/>
                <a:gd name="T36" fmla="*/ 6 w 139"/>
                <a:gd name="T37" fmla="*/ 42 h 140"/>
                <a:gd name="T38" fmla="*/ 13 w 139"/>
                <a:gd name="T39" fmla="*/ 31 h 140"/>
                <a:gd name="T40" fmla="*/ 21 w 139"/>
                <a:gd name="T41" fmla="*/ 21 h 140"/>
                <a:gd name="T42" fmla="*/ 31 w 139"/>
                <a:gd name="T43" fmla="*/ 13 h 140"/>
                <a:gd name="T44" fmla="*/ 44 w 139"/>
                <a:gd name="T45" fmla="*/ 7 h 140"/>
                <a:gd name="T46" fmla="*/ 57 w 139"/>
                <a:gd name="T47" fmla="*/ 2 h 140"/>
                <a:gd name="T48" fmla="*/ 69 w 139"/>
                <a:gd name="T49" fmla="*/ 0 h 140"/>
                <a:gd name="T50" fmla="*/ 84 w 139"/>
                <a:gd name="T51" fmla="*/ 2 h 140"/>
                <a:gd name="T52" fmla="*/ 97 w 139"/>
                <a:gd name="T53" fmla="*/ 7 h 140"/>
                <a:gd name="T54" fmla="*/ 108 w 139"/>
                <a:gd name="T55" fmla="*/ 13 h 140"/>
                <a:gd name="T56" fmla="*/ 120 w 139"/>
                <a:gd name="T57" fmla="*/ 21 h 140"/>
                <a:gd name="T58" fmla="*/ 128 w 139"/>
                <a:gd name="T59" fmla="*/ 31 h 140"/>
                <a:gd name="T60" fmla="*/ 134 w 139"/>
                <a:gd name="T61" fmla="*/ 42 h 140"/>
                <a:gd name="T62" fmla="*/ 138 w 139"/>
                <a:gd name="T63" fmla="*/ 55 h 140"/>
                <a:gd name="T64" fmla="*/ 139 w 139"/>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0">
                  <a:moveTo>
                    <a:pt x="139" y="70"/>
                  </a:moveTo>
                  <a:lnTo>
                    <a:pt x="138" y="85"/>
                  </a:lnTo>
                  <a:lnTo>
                    <a:pt x="134" y="98"/>
                  </a:lnTo>
                  <a:lnTo>
                    <a:pt x="128" y="109"/>
                  </a:lnTo>
                  <a:lnTo>
                    <a:pt x="120" y="120"/>
                  </a:lnTo>
                  <a:lnTo>
                    <a:pt x="108" y="129"/>
                  </a:lnTo>
                  <a:lnTo>
                    <a:pt x="97" y="135"/>
                  </a:lnTo>
                  <a:lnTo>
                    <a:pt x="84" y="138"/>
                  </a:lnTo>
                  <a:lnTo>
                    <a:pt x="69" y="140"/>
                  </a:lnTo>
                  <a:lnTo>
                    <a:pt x="57" y="138"/>
                  </a:lnTo>
                  <a:lnTo>
                    <a:pt x="44" y="135"/>
                  </a:lnTo>
                  <a:lnTo>
                    <a:pt x="31" y="129"/>
                  </a:lnTo>
                  <a:lnTo>
                    <a:pt x="21" y="120"/>
                  </a:lnTo>
                  <a:lnTo>
                    <a:pt x="13" y="109"/>
                  </a:lnTo>
                  <a:lnTo>
                    <a:pt x="6" y="98"/>
                  </a:lnTo>
                  <a:lnTo>
                    <a:pt x="1" y="85"/>
                  </a:lnTo>
                  <a:lnTo>
                    <a:pt x="0" y="70"/>
                  </a:lnTo>
                  <a:lnTo>
                    <a:pt x="1" y="55"/>
                  </a:lnTo>
                  <a:lnTo>
                    <a:pt x="6" y="42"/>
                  </a:lnTo>
                  <a:lnTo>
                    <a:pt x="13" y="31"/>
                  </a:lnTo>
                  <a:lnTo>
                    <a:pt x="21" y="21"/>
                  </a:lnTo>
                  <a:lnTo>
                    <a:pt x="31" y="13"/>
                  </a:lnTo>
                  <a:lnTo>
                    <a:pt x="44" y="7"/>
                  </a:lnTo>
                  <a:lnTo>
                    <a:pt x="57" y="2"/>
                  </a:lnTo>
                  <a:lnTo>
                    <a:pt x="69" y="0"/>
                  </a:lnTo>
                  <a:lnTo>
                    <a:pt x="84" y="2"/>
                  </a:lnTo>
                  <a:lnTo>
                    <a:pt x="97" y="7"/>
                  </a:lnTo>
                  <a:lnTo>
                    <a:pt x="108" y="13"/>
                  </a:lnTo>
                  <a:lnTo>
                    <a:pt x="120" y="21"/>
                  </a:lnTo>
                  <a:lnTo>
                    <a:pt x="128" y="31"/>
                  </a:lnTo>
                  <a:lnTo>
                    <a:pt x="134" y="42"/>
                  </a:lnTo>
                  <a:lnTo>
                    <a:pt x="138" y="55"/>
                  </a:lnTo>
                  <a:lnTo>
                    <a:pt x="139"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5" name="Freeform 498"/>
            <p:cNvSpPr>
              <a:spLocks/>
            </p:cNvSpPr>
            <p:nvPr/>
          </p:nvSpPr>
          <p:spPr bwMode="auto">
            <a:xfrm>
              <a:off x="4429" y="2851"/>
              <a:ext cx="139" cy="140"/>
            </a:xfrm>
            <a:custGeom>
              <a:avLst/>
              <a:gdLst>
                <a:gd name="T0" fmla="*/ 139 w 139"/>
                <a:gd name="T1" fmla="*/ 70 h 140"/>
                <a:gd name="T2" fmla="*/ 138 w 139"/>
                <a:gd name="T3" fmla="*/ 85 h 140"/>
                <a:gd name="T4" fmla="*/ 134 w 139"/>
                <a:gd name="T5" fmla="*/ 98 h 140"/>
                <a:gd name="T6" fmla="*/ 128 w 139"/>
                <a:gd name="T7" fmla="*/ 109 h 140"/>
                <a:gd name="T8" fmla="*/ 120 w 139"/>
                <a:gd name="T9" fmla="*/ 120 h 140"/>
                <a:gd name="T10" fmla="*/ 108 w 139"/>
                <a:gd name="T11" fmla="*/ 129 h 140"/>
                <a:gd name="T12" fmla="*/ 97 w 139"/>
                <a:gd name="T13" fmla="*/ 135 h 140"/>
                <a:gd name="T14" fmla="*/ 84 w 139"/>
                <a:gd name="T15" fmla="*/ 138 h 140"/>
                <a:gd name="T16" fmla="*/ 69 w 139"/>
                <a:gd name="T17" fmla="*/ 140 h 140"/>
                <a:gd name="T18" fmla="*/ 57 w 139"/>
                <a:gd name="T19" fmla="*/ 138 h 140"/>
                <a:gd name="T20" fmla="*/ 44 w 139"/>
                <a:gd name="T21" fmla="*/ 135 h 140"/>
                <a:gd name="T22" fmla="*/ 31 w 139"/>
                <a:gd name="T23" fmla="*/ 129 h 140"/>
                <a:gd name="T24" fmla="*/ 21 w 139"/>
                <a:gd name="T25" fmla="*/ 120 h 140"/>
                <a:gd name="T26" fmla="*/ 13 w 139"/>
                <a:gd name="T27" fmla="*/ 109 h 140"/>
                <a:gd name="T28" fmla="*/ 6 w 139"/>
                <a:gd name="T29" fmla="*/ 98 h 140"/>
                <a:gd name="T30" fmla="*/ 1 w 139"/>
                <a:gd name="T31" fmla="*/ 85 h 140"/>
                <a:gd name="T32" fmla="*/ 0 w 139"/>
                <a:gd name="T33" fmla="*/ 70 h 140"/>
                <a:gd name="T34" fmla="*/ 1 w 139"/>
                <a:gd name="T35" fmla="*/ 55 h 140"/>
                <a:gd name="T36" fmla="*/ 6 w 139"/>
                <a:gd name="T37" fmla="*/ 42 h 140"/>
                <a:gd name="T38" fmla="*/ 13 w 139"/>
                <a:gd name="T39" fmla="*/ 31 h 140"/>
                <a:gd name="T40" fmla="*/ 21 w 139"/>
                <a:gd name="T41" fmla="*/ 21 h 140"/>
                <a:gd name="T42" fmla="*/ 31 w 139"/>
                <a:gd name="T43" fmla="*/ 13 h 140"/>
                <a:gd name="T44" fmla="*/ 44 w 139"/>
                <a:gd name="T45" fmla="*/ 7 h 140"/>
                <a:gd name="T46" fmla="*/ 57 w 139"/>
                <a:gd name="T47" fmla="*/ 2 h 140"/>
                <a:gd name="T48" fmla="*/ 69 w 139"/>
                <a:gd name="T49" fmla="*/ 0 h 140"/>
                <a:gd name="T50" fmla="*/ 84 w 139"/>
                <a:gd name="T51" fmla="*/ 2 h 140"/>
                <a:gd name="T52" fmla="*/ 97 w 139"/>
                <a:gd name="T53" fmla="*/ 7 h 140"/>
                <a:gd name="T54" fmla="*/ 108 w 139"/>
                <a:gd name="T55" fmla="*/ 13 h 140"/>
                <a:gd name="T56" fmla="*/ 120 w 139"/>
                <a:gd name="T57" fmla="*/ 21 h 140"/>
                <a:gd name="T58" fmla="*/ 128 w 139"/>
                <a:gd name="T59" fmla="*/ 31 h 140"/>
                <a:gd name="T60" fmla="*/ 134 w 139"/>
                <a:gd name="T61" fmla="*/ 42 h 140"/>
                <a:gd name="T62" fmla="*/ 138 w 139"/>
                <a:gd name="T63" fmla="*/ 55 h 140"/>
                <a:gd name="T64" fmla="*/ 139 w 139"/>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0">
                  <a:moveTo>
                    <a:pt x="139" y="70"/>
                  </a:moveTo>
                  <a:lnTo>
                    <a:pt x="138" y="85"/>
                  </a:lnTo>
                  <a:lnTo>
                    <a:pt x="134" y="98"/>
                  </a:lnTo>
                  <a:lnTo>
                    <a:pt x="128" y="109"/>
                  </a:lnTo>
                  <a:lnTo>
                    <a:pt x="120" y="120"/>
                  </a:lnTo>
                  <a:lnTo>
                    <a:pt x="108" y="129"/>
                  </a:lnTo>
                  <a:lnTo>
                    <a:pt x="97" y="135"/>
                  </a:lnTo>
                  <a:lnTo>
                    <a:pt x="84" y="138"/>
                  </a:lnTo>
                  <a:lnTo>
                    <a:pt x="69" y="140"/>
                  </a:lnTo>
                  <a:lnTo>
                    <a:pt x="57" y="138"/>
                  </a:lnTo>
                  <a:lnTo>
                    <a:pt x="44" y="135"/>
                  </a:lnTo>
                  <a:lnTo>
                    <a:pt x="31" y="129"/>
                  </a:lnTo>
                  <a:lnTo>
                    <a:pt x="21" y="120"/>
                  </a:lnTo>
                  <a:lnTo>
                    <a:pt x="13" y="109"/>
                  </a:lnTo>
                  <a:lnTo>
                    <a:pt x="6" y="98"/>
                  </a:lnTo>
                  <a:lnTo>
                    <a:pt x="1" y="85"/>
                  </a:lnTo>
                  <a:lnTo>
                    <a:pt x="0" y="70"/>
                  </a:lnTo>
                  <a:lnTo>
                    <a:pt x="1" y="55"/>
                  </a:lnTo>
                  <a:lnTo>
                    <a:pt x="6" y="42"/>
                  </a:lnTo>
                  <a:lnTo>
                    <a:pt x="13" y="31"/>
                  </a:lnTo>
                  <a:lnTo>
                    <a:pt x="21" y="21"/>
                  </a:lnTo>
                  <a:lnTo>
                    <a:pt x="31" y="13"/>
                  </a:lnTo>
                  <a:lnTo>
                    <a:pt x="44" y="7"/>
                  </a:lnTo>
                  <a:lnTo>
                    <a:pt x="57" y="2"/>
                  </a:lnTo>
                  <a:lnTo>
                    <a:pt x="69" y="0"/>
                  </a:lnTo>
                  <a:lnTo>
                    <a:pt x="84" y="2"/>
                  </a:lnTo>
                  <a:lnTo>
                    <a:pt x="97" y="7"/>
                  </a:lnTo>
                  <a:lnTo>
                    <a:pt x="108" y="13"/>
                  </a:lnTo>
                  <a:lnTo>
                    <a:pt x="120" y="21"/>
                  </a:lnTo>
                  <a:lnTo>
                    <a:pt x="128" y="31"/>
                  </a:lnTo>
                  <a:lnTo>
                    <a:pt x="134" y="42"/>
                  </a:lnTo>
                  <a:lnTo>
                    <a:pt x="138" y="55"/>
                  </a:lnTo>
                  <a:lnTo>
                    <a:pt x="139"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6" name="Freeform 499"/>
            <p:cNvSpPr>
              <a:spLocks/>
            </p:cNvSpPr>
            <p:nvPr/>
          </p:nvSpPr>
          <p:spPr bwMode="auto">
            <a:xfrm>
              <a:off x="3557" y="1472"/>
              <a:ext cx="13" cy="12"/>
            </a:xfrm>
            <a:custGeom>
              <a:avLst/>
              <a:gdLst>
                <a:gd name="T0" fmla="*/ 11 w 13"/>
                <a:gd name="T1" fmla="*/ 12 h 12"/>
                <a:gd name="T2" fmla="*/ 13 w 13"/>
                <a:gd name="T3" fmla="*/ 8 h 12"/>
                <a:gd name="T4" fmla="*/ 13 w 13"/>
                <a:gd name="T5" fmla="*/ 5 h 12"/>
                <a:gd name="T6" fmla="*/ 11 w 13"/>
                <a:gd name="T7" fmla="*/ 3 h 12"/>
                <a:gd name="T8" fmla="*/ 9 w 13"/>
                <a:gd name="T9" fmla="*/ 2 h 12"/>
                <a:gd name="T10" fmla="*/ 8 w 13"/>
                <a:gd name="T11" fmla="*/ 0 h 12"/>
                <a:gd name="T12" fmla="*/ 4 w 13"/>
                <a:gd name="T13" fmla="*/ 0 h 12"/>
                <a:gd name="T14" fmla="*/ 3 w 13"/>
                <a:gd name="T15" fmla="*/ 2 h 12"/>
                <a:gd name="T16" fmla="*/ 0 w 13"/>
                <a:gd name="T17" fmla="*/ 3 h 12"/>
                <a:gd name="T18" fmla="*/ 11 w 1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1" y="12"/>
                  </a:moveTo>
                  <a:lnTo>
                    <a:pt x="13" y="8"/>
                  </a:lnTo>
                  <a:lnTo>
                    <a:pt x="13" y="5"/>
                  </a:lnTo>
                  <a:lnTo>
                    <a:pt x="11" y="3"/>
                  </a:lnTo>
                  <a:lnTo>
                    <a:pt x="9" y="2"/>
                  </a:lnTo>
                  <a:lnTo>
                    <a:pt x="8" y="0"/>
                  </a:lnTo>
                  <a:lnTo>
                    <a:pt x="4" y="0"/>
                  </a:lnTo>
                  <a:lnTo>
                    <a:pt x="3" y="2"/>
                  </a:lnTo>
                  <a:lnTo>
                    <a:pt x="0" y="3"/>
                  </a:lnTo>
                  <a:lnTo>
                    <a:pt x="11"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7" name="Freeform 500"/>
            <p:cNvSpPr>
              <a:spLocks/>
            </p:cNvSpPr>
            <p:nvPr/>
          </p:nvSpPr>
          <p:spPr bwMode="auto">
            <a:xfrm>
              <a:off x="3339" y="1475"/>
              <a:ext cx="229" cy="337"/>
            </a:xfrm>
            <a:custGeom>
              <a:avLst/>
              <a:gdLst>
                <a:gd name="T0" fmla="*/ 7 w 229"/>
                <a:gd name="T1" fmla="*/ 337 h 337"/>
                <a:gd name="T2" fmla="*/ 13 w 229"/>
                <a:gd name="T3" fmla="*/ 333 h 337"/>
                <a:gd name="T4" fmla="*/ 229 w 229"/>
                <a:gd name="T5" fmla="*/ 9 h 337"/>
                <a:gd name="T6" fmla="*/ 218 w 229"/>
                <a:gd name="T7" fmla="*/ 0 h 337"/>
                <a:gd name="T8" fmla="*/ 2 w 229"/>
                <a:gd name="T9" fmla="*/ 325 h 337"/>
                <a:gd name="T10" fmla="*/ 7 w 229"/>
                <a:gd name="T11" fmla="*/ 337 h 337"/>
                <a:gd name="T12" fmla="*/ 2 w 229"/>
                <a:gd name="T13" fmla="*/ 325 h 337"/>
                <a:gd name="T14" fmla="*/ 0 w 229"/>
                <a:gd name="T15" fmla="*/ 329 h 337"/>
                <a:gd name="T16" fmla="*/ 0 w 229"/>
                <a:gd name="T17" fmla="*/ 330 h 337"/>
                <a:gd name="T18" fmla="*/ 2 w 229"/>
                <a:gd name="T19" fmla="*/ 333 h 337"/>
                <a:gd name="T20" fmla="*/ 3 w 229"/>
                <a:gd name="T21" fmla="*/ 335 h 337"/>
                <a:gd name="T22" fmla="*/ 5 w 229"/>
                <a:gd name="T23" fmla="*/ 335 h 337"/>
                <a:gd name="T24" fmla="*/ 8 w 229"/>
                <a:gd name="T25" fmla="*/ 337 h 337"/>
                <a:gd name="T26" fmla="*/ 10 w 229"/>
                <a:gd name="T27" fmla="*/ 335 h 337"/>
                <a:gd name="T28" fmla="*/ 13 w 229"/>
                <a:gd name="T29" fmla="*/ 333 h 337"/>
                <a:gd name="T30" fmla="*/ 7 w 229"/>
                <a:gd name="T3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337">
                  <a:moveTo>
                    <a:pt x="7" y="337"/>
                  </a:moveTo>
                  <a:lnTo>
                    <a:pt x="13" y="333"/>
                  </a:lnTo>
                  <a:lnTo>
                    <a:pt x="229" y="9"/>
                  </a:lnTo>
                  <a:lnTo>
                    <a:pt x="218" y="0"/>
                  </a:lnTo>
                  <a:lnTo>
                    <a:pt x="2" y="325"/>
                  </a:lnTo>
                  <a:lnTo>
                    <a:pt x="7" y="337"/>
                  </a:lnTo>
                  <a:lnTo>
                    <a:pt x="2" y="325"/>
                  </a:lnTo>
                  <a:lnTo>
                    <a:pt x="0" y="329"/>
                  </a:lnTo>
                  <a:lnTo>
                    <a:pt x="0" y="330"/>
                  </a:lnTo>
                  <a:lnTo>
                    <a:pt x="2" y="333"/>
                  </a:lnTo>
                  <a:lnTo>
                    <a:pt x="3" y="335"/>
                  </a:lnTo>
                  <a:lnTo>
                    <a:pt x="5" y="335"/>
                  </a:lnTo>
                  <a:lnTo>
                    <a:pt x="8" y="337"/>
                  </a:lnTo>
                  <a:lnTo>
                    <a:pt x="10" y="335"/>
                  </a:lnTo>
                  <a:lnTo>
                    <a:pt x="13" y="333"/>
                  </a:lnTo>
                  <a:lnTo>
                    <a:pt x="7" y="33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8" name="Rectangle 501"/>
            <p:cNvSpPr>
              <a:spLocks noChangeArrowheads="1"/>
            </p:cNvSpPr>
            <p:nvPr/>
          </p:nvSpPr>
          <p:spPr bwMode="auto">
            <a:xfrm>
              <a:off x="3346" y="1797"/>
              <a:ext cx="1"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9" name="Freeform 502"/>
            <p:cNvSpPr>
              <a:spLocks/>
            </p:cNvSpPr>
            <p:nvPr/>
          </p:nvSpPr>
          <p:spPr bwMode="auto">
            <a:xfrm>
              <a:off x="3347" y="1797"/>
              <a:ext cx="7" cy="15"/>
            </a:xfrm>
            <a:custGeom>
              <a:avLst/>
              <a:gdLst>
                <a:gd name="T0" fmla="*/ 0 w 7"/>
                <a:gd name="T1" fmla="*/ 15 h 15"/>
                <a:gd name="T2" fmla="*/ 3 w 7"/>
                <a:gd name="T3" fmla="*/ 13 h 15"/>
                <a:gd name="T4" fmla="*/ 5 w 7"/>
                <a:gd name="T5" fmla="*/ 11 h 15"/>
                <a:gd name="T6" fmla="*/ 7 w 7"/>
                <a:gd name="T7" fmla="*/ 10 h 15"/>
                <a:gd name="T8" fmla="*/ 7 w 7"/>
                <a:gd name="T9" fmla="*/ 7 h 15"/>
                <a:gd name="T10" fmla="*/ 7 w 7"/>
                <a:gd name="T11" fmla="*/ 5 h 15"/>
                <a:gd name="T12" fmla="*/ 5 w 7"/>
                <a:gd name="T13" fmla="*/ 2 h 15"/>
                <a:gd name="T14" fmla="*/ 3 w 7"/>
                <a:gd name="T15" fmla="*/ 2 h 15"/>
                <a:gd name="T16" fmla="*/ 0 w 7"/>
                <a:gd name="T17" fmla="*/ 0 h 15"/>
                <a:gd name="T18" fmla="*/ 0 w 7"/>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0" y="15"/>
                  </a:moveTo>
                  <a:lnTo>
                    <a:pt x="3" y="13"/>
                  </a:lnTo>
                  <a:lnTo>
                    <a:pt x="5" y="11"/>
                  </a:lnTo>
                  <a:lnTo>
                    <a:pt x="7" y="10"/>
                  </a:lnTo>
                  <a:lnTo>
                    <a:pt x="7" y="7"/>
                  </a:lnTo>
                  <a:lnTo>
                    <a:pt x="7" y="5"/>
                  </a:lnTo>
                  <a:lnTo>
                    <a:pt x="5" y="2"/>
                  </a:lnTo>
                  <a:lnTo>
                    <a:pt x="3" y="2"/>
                  </a:lnTo>
                  <a:lnTo>
                    <a:pt x="0" y="0"/>
                  </a:lnTo>
                  <a:lnTo>
                    <a:pt x="0"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0" name="Freeform 503"/>
            <p:cNvSpPr>
              <a:spLocks/>
            </p:cNvSpPr>
            <p:nvPr/>
          </p:nvSpPr>
          <p:spPr bwMode="auto">
            <a:xfrm>
              <a:off x="3274" y="1732"/>
              <a:ext cx="140" cy="140"/>
            </a:xfrm>
            <a:custGeom>
              <a:avLst/>
              <a:gdLst>
                <a:gd name="T0" fmla="*/ 140 w 140"/>
                <a:gd name="T1" fmla="*/ 70 h 140"/>
                <a:gd name="T2" fmla="*/ 138 w 140"/>
                <a:gd name="T3" fmla="*/ 85 h 140"/>
                <a:gd name="T4" fmla="*/ 133 w 140"/>
                <a:gd name="T5" fmla="*/ 98 h 140"/>
                <a:gd name="T6" fmla="*/ 127 w 140"/>
                <a:gd name="T7" fmla="*/ 109 h 140"/>
                <a:gd name="T8" fmla="*/ 119 w 140"/>
                <a:gd name="T9" fmla="*/ 119 h 140"/>
                <a:gd name="T10" fmla="*/ 109 w 140"/>
                <a:gd name="T11" fmla="*/ 127 h 140"/>
                <a:gd name="T12" fmla="*/ 97 w 140"/>
                <a:gd name="T13" fmla="*/ 133 h 140"/>
                <a:gd name="T14" fmla="*/ 85 w 140"/>
                <a:gd name="T15" fmla="*/ 138 h 140"/>
                <a:gd name="T16" fmla="*/ 70 w 140"/>
                <a:gd name="T17" fmla="*/ 140 h 140"/>
                <a:gd name="T18" fmla="*/ 55 w 140"/>
                <a:gd name="T19" fmla="*/ 138 h 140"/>
                <a:gd name="T20" fmla="*/ 42 w 140"/>
                <a:gd name="T21" fmla="*/ 133 h 140"/>
                <a:gd name="T22" fmla="*/ 31 w 140"/>
                <a:gd name="T23" fmla="*/ 127 h 140"/>
                <a:gd name="T24" fmla="*/ 20 w 140"/>
                <a:gd name="T25" fmla="*/ 119 h 140"/>
                <a:gd name="T26" fmla="*/ 11 w 140"/>
                <a:gd name="T27" fmla="*/ 109 h 140"/>
                <a:gd name="T28" fmla="*/ 5 w 140"/>
                <a:gd name="T29" fmla="*/ 98 h 140"/>
                <a:gd name="T30" fmla="*/ 2 w 140"/>
                <a:gd name="T31" fmla="*/ 85 h 140"/>
                <a:gd name="T32" fmla="*/ 0 w 140"/>
                <a:gd name="T33" fmla="*/ 70 h 140"/>
                <a:gd name="T34" fmla="*/ 2 w 140"/>
                <a:gd name="T35" fmla="*/ 55 h 140"/>
                <a:gd name="T36" fmla="*/ 5 w 140"/>
                <a:gd name="T37" fmla="*/ 42 h 140"/>
                <a:gd name="T38" fmla="*/ 11 w 140"/>
                <a:gd name="T39" fmla="*/ 31 h 140"/>
                <a:gd name="T40" fmla="*/ 20 w 140"/>
                <a:gd name="T41" fmla="*/ 20 h 140"/>
                <a:gd name="T42" fmla="*/ 31 w 140"/>
                <a:gd name="T43" fmla="*/ 11 h 140"/>
                <a:gd name="T44" fmla="*/ 42 w 140"/>
                <a:gd name="T45" fmla="*/ 5 h 140"/>
                <a:gd name="T46" fmla="*/ 55 w 140"/>
                <a:gd name="T47" fmla="*/ 2 h 140"/>
                <a:gd name="T48" fmla="*/ 70 w 140"/>
                <a:gd name="T49" fmla="*/ 0 h 140"/>
                <a:gd name="T50" fmla="*/ 85 w 140"/>
                <a:gd name="T51" fmla="*/ 2 h 140"/>
                <a:gd name="T52" fmla="*/ 97 w 140"/>
                <a:gd name="T53" fmla="*/ 5 h 140"/>
                <a:gd name="T54" fmla="*/ 109 w 140"/>
                <a:gd name="T55" fmla="*/ 11 h 140"/>
                <a:gd name="T56" fmla="*/ 119 w 140"/>
                <a:gd name="T57" fmla="*/ 20 h 140"/>
                <a:gd name="T58" fmla="*/ 127 w 140"/>
                <a:gd name="T59" fmla="*/ 31 h 140"/>
                <a:gd name="T60" fmla="*/ 133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3" y="98"/>
                  </a:lnTo>
                  <a:lnTo>
                    <a:pt x="127" y="109"/>
                  </a:lnTo>
                  <a:lnTo>
                    <a:pt x="119" y="119"/>
                  </a:lnTo>
                  <a:lnTo>
                    <a:pt x="109" y="127"/>
                  </a:lnTo>
                  <a:lnTo>
                    <a:pt x="97" y="133"/>
                  </a:lnTo>
                  <a:lnTo>
                    <a:pt x="85" y="138"/>
                  </a:lnTo>
                  <a:lnTo>
                    <a:pt x="70" y="140"/>
                  </a:lnTo>
                  <a:lnTo>
                    <a:pt x="55" y="138"/>
                  </a:lnTo>
                  <a:lnTo>
                    <a:pt x="42" y="133"/>
                  </a:lnTo>
                  <a:lnTo>
                    <a:pt x="31" y="127"/>
                  </a:lnTo>
                  <a:lnTo>
                    <a:pt x="20" y="119"/>
                  </a:lnTo>
                  <a:lnTo>
                    <a:pt x="11" y="109"/>
                  </a:lnTo>
                  <a:lnTo>
                    <a:pt x="5" y="98"/>
                  </a:lnTo>
                  <a:lnTo>
                    <a:pt x="2" y="85"/>
                  </a:lnTo>
                  <a:lnTo>
                    <a:pt x="0" y="70"/>
                  </a:lnTo>
                  <a:lnTo>
                    <a:pt x="2" y="55"/>
                  </a:lnTo>
                  <a:lnTo>
                    <a:pt x="5" y="42"/>
                  </a:lnTo>
                  <a:lnTo>
                    <a:pt x="11" y="31"/>
                  </a:lnTo>
                  <a:lnTo>
                    <a:pt x="20" y="20"/>
                  </a:lnTo>
                  <a:lnTo>
                    <a:pt x="31" y="11"/>
                  </a:lnTo>
                  <a:lnTo>
                    <a:pt x="42" y="5"/>
                  </a:lnTo>
                  <a:lnTo>
                    <a:pt x="55" y="2"/>
                  </a:lnTo>
                  <a:lnTo>
                    <a:pt x="70" y="0"/>
                  </a:lnTo>
                  <a:lnTo>
                    <a:pt x="85" y="2"/>
                  </a:lnTo>
                  <a:lnTo>
                    <a:pt x="97" y="5"/>
                  </a:lnTo>
                  <a:lnTo>
                    <a:pt x="109" y="11"/>
                  </a:lnTo>
                  <a:lnTo>
                    <a:pt x="119" y="20"/>
                  </a:lnTo>
                  <a:lnTo>
                    <a:pt x="127" y="31"/>
                  </a:lnTo>
                  <a:lnTo>
                    <a:pt x="133" y="42"/>
                  </a:lnTo>
                  <a:lnTo>
                    <a:pt x="138" y="55"/>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1" name="Freeform 504"/>
            <p:cNvSpPr>
              <a:spLocks/>
            </p:cNvSpPr>
            <p:nvPr/>
          </p:nvSpPr>
          <p:spPr bwMode="auto">
            <a:xfrm>
              <a:off x="3274" y="1732"/>
              <a:ext cx="140" cy="140"/>
            </a:xfrm>
            <a:custGeom>
              <a:avLst/>
              <a:gdLst>
                <a:gd name="T0" fmla="*/ 140 w 140"/>
                <a:gd name="T1" fmla="*/ 70 h 140"/>
                <a:gd name="T2" fmla="*/ 138 w 140"/>
                <a:gd name="T3" fmla="*/ 85 h 140"/>
                <a:gd name="T4" fmla="*/ 133 w 140"/>
                <a:gd name="T5" fmla="*/ 98 h 140"/>
                <a:gd name="T6" fmla="*/ 127 w 140"/>
                <a:gd name="T7" fmla="*/ 109 h 140"/>
                <a:gd name="T8" fmla="*/ 119 w 140"/>
                <a:gd name="T9" fmla="*/ 119 h 140"/>
                <a:gd name="T10" fmla="*/ 109 w 140"/>
                <a:gd name="T11" fmla="*/ 127 h 140"/>
                <a:gd name="T12" fmla="*/ 97 w 140"/>
                <a:gd name="T13" fmla="*/ 133 h 140"/>
                <a:gd name="T14" fmla="*/ 85 w 140"/>
                <a:gd name="T15" fmla="*/ 138 h 140"/>
                <a:gd name="T16" fmla="*/ 70 w 140"/>
                <a:gd name="T17" fmla="*/ 140 h 140"/>
                <a:gd name="T18" fmla="*/ 55 w 140"/>
                <a:gd name="T19" fmla="*/ 138 h 140"/>
                <a:gd name="T20" fmla="*/ 42 w 140"/>
                <a:gd name="T21" fmla="*/ 133 h 140"/>
                <a:gd name="T22" fmla="*/ 31 w 140"/>
                <a:gd name="T23" fmla="*/ 127 h 140"/>
                <a:gd name="T24" fmla="*/ 20 w 140"/>
                <a:gd name="T25" fmla="*/ 119 h 140"/>
                <a:gd name="T26" fmla="*/ 11 w 140"/>
                <a:gd name="T27" fmla="*/ 109 h 140"/>
                <a:gd name="T28" fmla="*/ 5 w 140"/>
                <a:gd name="T29" fmla="*/ 98 h 140"/>
                <a:gd name="T30" fmla="*/ 2 w 140"/>
                <a:gd name="T31" fmla="*/ 85 h 140"/>
                <a:gd name="T32" fmla="*/ 0 w 140"/>
                <a:gd name="T33" fmla="*/ 70 h 140"/>
                <a:gd name="T34" fmla="*/ 2 w 140"/>
                <a:gd name="T35" fmla="*/ 55 h 140"/>
                <a:gd name="T36" fmla="*/ 5 w 140"/>
                <a:gd name="T37" fmla="*/ 42 h 140"/>
                <a:gd name="T38" fmla="*/ 11 w 140"/>
                <a:gd name="T39" fmla="*/ 31 h 140"/>
                <a:gd name="T40" fmla="*/ 20 w 140"/>
                <a:gd name="T41" fmla="*/ 20 h 140"/>
                <a:gd name="T42" fmla="*/ 31 w 140"/>
                <a:gd name="T43" fmla="*/ 11 h 140"/>
                <a:gd name="T44" fmla="*/ 42 w 140"/>
                <a:gd name="T45" fmla="*/ 5 h 140"/>
                <a:gd name="T46" fmla="*/ 55 w 140"/>
                <a:gd name="T47" fmla="*/ 2 h 140"/>
                <a:gd name="T48" fmla="*/ 70 w 140"/>
                <a:gd name="T49" fmla="*/ 0 h 140"/>
                <a:gd name="T50" fmla="*/ 85 w 140"/>
                <a:gd name="T51" fmla="*/ 2 h 140"/>
                <a:gd name="T52" fmla="*/ 97 w 140"/>
                <a:gd name="T53" fmla="*/ 5 h 140"/>
                <a:gd name="T54" fmla="*/ 109 w 140"/>
                <a:gd name="T55" fmla="*/ 11 h 140"/>
                <a:gd name="T56" fmla="*/ 119 w 140"/>
                <a:gd name="T57" fmla="*/ 20 h 140"/>
                <a:gd name="T58" fmla="*/ 127 w 140"/>
                <a:gd name="T59" fmla="*/ 31 h 140"/>
                <a:gd name="T60" fmla="*/ 133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3" y="98"/>
                  </a:lnTo>
                  <a:lnTo>
                    <a:pt x="127" y="109"/>
                  </a:lnTo>
                  <a:lnTo>
                    <a:pt x="119" y="119"/>
                  </a:lnTo>
                  <a:lnTo>
                    <a:pt x="109" y="127"/>
                  </a:lnTo>
                  <a:lnTo>
                    <a:pt x="97" y="133"/>
                  </a:lnTo>
                  <a:lnTo>
                    <a:pt x="85" y="138"/>
                  </a:lnTo>
                  <a:lnTo>
                    <a:pt x="70" y="140"/>
                  </a:lnTo>
                  <a:lnTo>
                    <a:pt x="55" y="138"/>
                  </a:lnTo>
                  <a:lnTo>
                    <a:pt x="42" y="133"/>
                  </a:lnTo>
                  <a:lnTo>
                    <a:pt x="31" y="127"/>
                  </a:lnTo>
                  <a:lnTo>
                    <a:pt x="20" y="119"/>
                  </a:lnTo>
                  <a:lnTo>
                    <a:pt x="11" y="109"/>
                  </a:lnTo>
                  <a:lnTo>
                    <a:pt x="5" y="98"/>
                  </a:lnTo>
                  <a:lnTo>
                    <a:pt x="2" y="85"/>
                  </a:lnTo>
                  <a:lnTo>
                    <a:pt x="0" y="70"/>
                  </a:lnTo>
                  <a:lnTo>
                    <a:pt x="2" y="55"/>
                  </a:lnTo>
                  <a:lnTo>
                    <a:pt x="5" y="42"/>
                  </a:lnTo>
                  <a:lnTo>
                    <a:pt x="11" y="31"/>
                  </a:lnTo>
                  <a:lnTo>
                    <a:pt x="20" y="20"/>
                  </a:lnTo>
                  <a:lnTo>
                    <a:pt x="31" y="11"/>
                  </a:lnTo>
                  <a:lnTo>
                    <a:pt x="42" y="5"/>
                  </a:lnTo>
                  <a:lnTo>
                    <a:pt x="55" y="2"/>
                  </a:lnTo>
                  <a:lnTo>
                    <a:pt x="70" y="0"/>
                  </a:lnTo>
                  <a:lnTo>
                    <a:pt x="85" y="2"/>
                  </a:lnTo>
                  <a:lnTo>
                    <a:pt x="97" y="5"/>
                  </a:lnTo>
                  <a:lnTo>
                    <a:pt x="109" y="11"/>
                  </a:lnTo>
                  <a:lnTo>
                    <a:pt x="119" y="20"/>
                  </a:lnTo>
                  <a:lnTo>
                    <a:pt x="127" y="31"/>
                  </a:lnTo>
                  <a:lnTo>
                    <a:pt x="133" y="42"/>
                  </a:lnTo>
                  <a:lnTo>
                    <a:pt x="138" y="55"/>
                  </a:lnTo>
                  <a:lnTo>
                    <a:pt x="140"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28" name="Freeform 505"/>
            <p:cNvSpPr>
              <a:spLocks/>
            </p:cNvSpPr>
            <p:nvPr/>
          </p:nvSpPr>
          <p:spPr bwMode="auto">
            <a:xfrm>
              <a:off x="4284" y="1118"/>
              <a:ext cx="140" cy="140"/>
            </a:xfrm>
            <a:custGeom>
              <a:avLst/>
              <a:gdLst>
                <a:gd name="T0" fmla="*/ 140 w 140"/>
                <a:gd name="T1" fmla="*/ 70 h 140"/>
                <a:gd name="T2" fmla="*/ 140 w 140"/>
                <a:gd name="T3" fmla="*/ 85 h 140"/>
                <a:gd name="T4" fmla="*/ 135 w 140"/>
                <a:gd name="T5" fmla="*/ 98 h 140"/>
                <a:gd name="T6" fmla="*/ 128 w 140"/>
                <a:gd name="T7" fmla="*/ 109 h 140"/>
                <a:gd name="T8" fmla="*/ 120 w 140"/>
                <a:gd name="T9" fmla="*/ 119 h 140"/>
                <a:gd name="T10" fmla="*/ 109 w 140"/>
                <a:gd name="T11" fmla="*/ 128 h 140"/>
                <a:gd name="T12" fmla="*/ 98 w 140"/>
                <a:gd name="T13" fmla="*/ 133 h 140"/>
                <a:gd name="T14" fmla="*/ 85 w 140"/>
                <a:gd name="T15" fmla="*/ 138 h 140"/>
                <a:gd name="T16" fmla="*/ 70 w 140"/>
                <a:gd name="T17" fmla="*/ 140 h 140"/>
                <a:gd name="T18" fmla="*/ 57 w 140"/>
                <a:gd name="T19" fmla="*/ 138 h 140"/>
                <a:gd name="T20" fmla="*/ 44 w 140"/>
                <a:gd name="T21" fmla="*/ 133 h 140"/>
                <a:gd name="T22" fmla="*/ 31 w 140"/>
                <a:gd name="T23" fmla="*/ 128 h 140"/>
                <a:gd name="T24" fmla="*/ 21 w 140"/>
                <a:gd name="T25" fmla="*/ 119 h 140"/>
                <a:gd name="T26" fmla="*/ 13 w 140"/>
                <a:gd name="T27" fmla="*/ 109 h 140"/>
                <a:gd name="T28" fmla="*/ 7 w 140"/>
                <a:gd name="T29" fmla="*/ 98 h 140"/>
                <a:gd name="T30" fmla="*/ 2 w 140"/>
                <a:gd name="T31" fmla="*/ 85 h 140"/>
                <a:gd name="T32" fmla="*/ 0 w 140"/>
                <a:gd name="T33" fmla="*/ 70 h 140"/>
                <a:gd name="T34" fmla="*/ 2 w 140"/>
                <a:gd name="T35" fmla="*/ 55 h 140"/>
                <a:gd name="T36" fmla="*/ 7 w 140"/>
                <a:gd name="T37" fmla="*/ 42 h 140"/>
                <a:gd name="T38" fmla="*/ 13 w 140"/>
                <a:gd name="T39" fmla="*/ 31 h 140"/>
                <a:gd name="T40" fmla="*/ 21 w 140"/>
                <a:gd name="T41" fmla="*/ 20 h 140"/>
                <a:gd name="T42" fmla="*/ 31 w 140"/>
                <a:gd name="T43" fmla="*/ 11 h 140"/>
                <a:gd name="T44" fmla="*/ 44 w 140"/>
                <a:gd name="T45" fmla="*/ 5 h 140"/>
                <a:gd name="T46" fmla="*/ 57 w 140"/>
                <a:gd name="T47" fmla="*/ 2 h 140"/>
                <a:gd name="T48" fmla="*/ 70 w 140"/>
                <a:gd name="T49" fmla="*/ 0 h 140"/>
                <a:gd name="T50" fmla="*/ 85 w 140"/>
                <a:gd name="T51" fmla="*/ 2 h 140"/>
                <a:gd name="T52" fmla="*/ 98 w 140"/>
                <a:gd name="T53" fmla="*/ 5 h 140"/>
                <a:gd name="T54" fmla="*/ 109 w 140"/>
                <a:gd name="T55" fmla="*/ 11 h 140"/>
                <a:gd name="T56" fmla="*/ 120 w 140"/>
                <a:gd name="T57" fmla="*/ 20 h 140"/>
                <a:gd name="T58" fmla="*/ 128 w 140"/>
                <a:gd name="T59" fmla="*/ 31 h 140"/>
                <a:gd name="T60" fmla="*/ 135 w 140"/>
                <a:gd name="T61" fmla="*/ 42 h 140"/>
                <a:gd name="T62" fmla="*/ 140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40" y="85"/>
                  </a:lnTo>
                  <a:lnTo>
                    <a:pt x="135" y="98"/>
                  </a:lnTo>
                  <a:lnTo>
                    <a:pt x="128" y="109"/>
                  </a:lnTo>
                  <a:lnTo>
                    <a:pt x="120" y="119"/>
                  </a:lnTo>
                  <a:lnTo>
                    <a:pt x="109" y="128"/>
                  </a:lnTo>
                  <a:lnTo>
                    <a:pt x="98" y="133"/>
                  </a:lnTo>
                  <a:lnTo>
                    <a:pt x="85" y="138"/>
                  </a:lnTo>
                  <a:lnTo>
                    <a:pt x="70" y="140"/>
                  </a:lnTo>
                  <a:lnTo>
                    <a:pt x="57" y="138"/>
                  </a:lnTo>
                  <a:lnTo>
                    <a:pt x="44" y="133"/>
                  </a:lnTo>
                  <a:lnTo>
                    <a:pt x="31" y="128"/>
                  </a:lnTo>
                  <a:lnTo>
                    <a:pt x="21" y="119"/>
                  </a:lnTo>
                  <a:lnTo>
                    <a:pt x="13" y="109"/>
                  </a:lnTo>
                  <a:lnTo>
                    <a:pt x="7" y="98"/>
                  </a:lnTo>
                  <a:lnTo>
                    <a:pt x="2" y="85"/>
                  </a:lnTo>
                  <a:lnTo>
                    <a:pt x="0" y="70"/>
                  </a:lnTo>
                  <a:lnTo>
                    <a:pt x="2" y="55"/>
                  </a:lnTo>
                  <a:lnTo>
                    <a:pt x="7" y="42"/>
                  </a:lnTo>
                  <a:lnTo>
                    <a:pt x="13" y="31"/>
                  </a:lnTo>
                  <a:lnTo>
                    <a:pt x="21" y="20"/>
                  </a:lnTo>
                  <a:lnTo>
                    <a:pt x="31" y="11"/>
                  </a:lnTo>
                  <a:lnTo>
                    <a:pt x="44" y="5"/>
                  </a:lnTo>
                  <a:lnTo>
                    <a:pt x="57" y="2"/>
                  </a:lnTo>
                  <a:lnTo>
                    <a:pt x="70" y="0"/>
                  </a:lnTo>
                  <a:lnTo>
                    <a:pt x="85" y="2"/>
                  </a:lnTo>
                  <a:lnTo>
                    <a:pt x="98" y="5"/>
                  </a:lnTo>
                  <a:lnTo>
                    <a:pt x="109" y="11"/>
                  </a:lnTo>
                  <a:lnTo>
                    <a:pt x="120" y="20"/>
                  </a:lnTo>
                  <a:lnTo>
                    <a:pt x="128" y="31"/>
                  </a:lnTo>
                  <a:lnTo>
                    <a:pt x="135" y="42"/>
                  </a:lnTo>
                  <a:lnTo>
                    <a:pt x="140" y="55"/>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29" name="Freeform 506"/>
            <p:cNvSpPr>
              <a:spLocks/>
            </p:cNvSpPr>
            <p:nvPr/>
          </p:nvSpPr>
          <p:spPr bwMode="auto">
            <a:xfrm>
              <a:off x="4284" y="1118"/>
              <a:ext cx="140" cy="140"/>
            </a:xfrm>
            <a:custGeom>
              <a:avLst/>
              <a:gdLst>
                <a:gd name="T0" fmla="*/ 140 w 140"/>
                <a:gd name="T1" fmla="*/ 70 h 140"/>
                <a:gd name="T2" fmla="*/ 140 w 140"/>
                <a:gd name="T3" fmla="*/ 85 h 140"/>
                <a:gd name="T4" fmla="*/ 135 w 140"/>
                <a:gd name="T5" fmla="*/ 98 h 140"/>
                <a:gd name="T6" fmla="*/ 128 w 140"/>
                <a:gd name="T7" fmla="*/ 109 h 140"/>
                <a:gd name="T8" fmla="*/ 120 w 140"/>
                <a:gd name="T9" fmla="*/ 119 h 140"/>
                <a:gd name="T10" fmla="*/ 109 w 140"/>
                <a:gd name="T11" fmla="*/ 128 h 140"/>
                <a:gd name="T12" fmla="*/ 98 w 140"/>
                <a:gd name="T13" fmla="*/ 133 h 140"/>
                <a:gd name="T14" fmla="*/ 85 w 140"/>
                <a:gd name="T15" fmla="*/ 138 h 140"/>
                <a:gd name="T16" fmla="*/ 70 w 140"/>
                <a:gd name="T17" fmla="*/ 140 h 140"/>
                <a:gd name="T18" fmla="*/ 57 w 140"/>
                <a:gd name="T19" fmla="*/ 138 h 140"/>
                <a:gd name="T20" fmla="*/ 44 w 140"/>
                <a:gd name="T21" fmla="*/ 133 h 140"/>
                <a:gd name="T22" fmla="*/ 31 w 140"/>
                <a:gd name="T23" fmla="*/ 128 h 140"/>
                <a:gd name="T24" fmla="*/ 21 w 140"/>
                <a:gd name="T25" fmla="*/ 119 h 140"/>
                <a:gd name="T26" fmla="*/ 13 w 140"/>
                <a:gd name="T27" fmla="*/ 109 h 140"/>
                <a:gd name="T28" fmla="*/ 7 w 140"/>
                <a:gd name="T29" fmla="*/ 98 h 140"/>
                <a:gd name="T30" fmla="*/ 2 w 140"/>
                <a:gd name="T31" fmla="*/ 85 h 140"/>
                <a:gd name="T32" fmla="*/ 0 w 140"/>
                <a:gd name="T33" fmla="*/ 70 h 140"/>
                <a:gd name="T34" fmla="*/ 2 w 140"/>
                <a:gd name="T35" fmla="*/ 55 h 140"/>
                <a:gd name="T36" fmla="*/ 7 w 140"/>
                <a:gd name="T37" fmla="*/ 42 h 140"/>
                <a:gd name="T38" fmla="*/ 13 w 140"/>
                <a:gd name="T39" fmla="*/ 31 h 140"/>
                <a:gd name="T40" fmla="*/ 21 w 140"/>
                <a:gd name="T41" fmla="*/ 20 h 140"/>
                <a:gd name="T42" fmla="*/ 31 w 140"/>
                <a:gd name="T43" fmla="*/ 11 h 140"/>
                <a:gd name="T44" fmla="*/ 44 w 140"/>
                <a:gd name="T45" fmla="*/ 5 h 140"/>
                <a:gd name="T46" fmla="*/ 57 w 140"/>
                <a:gd name="T47" fmla="*/ 2 h 140"/>
                <a:gd name="T48" fmla="*/ 70 w 140"/>
                <a:gd name="T49" fmla="*/ 0 h 140"/>
                <a:gd name="T50" fmla="*/ 85 w 140"/>
                <a:gd name="T51" fmla="*/ 2 h 140"/>
                <a:gd name="T52" fmla="*/ 98 w 140"/>
                <a:gd name="T53" fmla="*/ 5 h 140"/>
                <a:gd name="T54" fmla="*/ 109 w 140"/>
                <a:gd name="T55" fmla="*/ 11 h 140"/>
                <a:gd name="T56" fmla="*/ 120 w 140"/>
                <a:gd name="T57" fmla="*/ 20 h 140"/>
                <a:gd name="T58" fmla="*/ 128 w 140"/>
                <a:gd name="T59" fmla="*/ 31 h 140"/>
                <a:gd name="T60" fmla="*/ 135 w 140"/>
                <a:gd name="T61" fmla="*/ 42 h 140"/>
                <a:gd name="T62" fmla="*/ 140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40" y="85"/>
                  </a:lnTo>
                  <a:lnTo>
                    <a:pt x="135" y="98"/>
                  </a:lnTo>
                  <a:lnTo>
                    <a:pt x="128" y="109"/>
                  </a:lnTo>
                  <a:lnTo>
                    <a:pt x="120" y="119"/>
                  </a:lnTo>
                  <a:lnTo>
                    <a:pt x="109" y="128"/>
                  </a:lnTo>
                  <a:lnTo>
                    <a:pt x="98" y="133"/>
                  </a:lnTo>
                  <a:lnTo>
                    <a:pt x="85" y="138"/>
                  </a:lnTo>
                  <a:lnTo>
                    <a:pt x="70" y="140"/>
                  </a:lnTo>
                  <a:lnTo>
                    <a:pt x="57" y="138"/>
                  </a:lnTo>
                  <a:lnTo>
                    <a:pt x="44" y="133"/>
                  </a:lnTo>
                  <a:lnTo>
                    <a:pt x="31" y="128"/>
                  </a:lnTo>
                  <a:lnTo>
                    <a:pt x="21" y="119"/>
                  </a:lnTo>
                  <a:lnTo>
                    <a:pt x="13" y="109"/>
                  </a:lnTo>
                  <a:lnTo>
                    <a:pt x="7" y="98"/>
                  </a:lnTo>
                  <a:lnTo>
                    <a:pt x="2" y="85"/>
                  </a:lnTo>
                  <a:lnTo>
                    <a:pt x="0" y="70"/>
                  </a:lnTo>
                  <a:lnTo>
                    <a:pt x="2" y="55"/>
                  </a:lnTo>
                  <a:lnTo>
                    <a:pt x="7" y="42"/>
                  </a:lnTo>
                  <a:lnTo>
                    <a:pt x="13" y="31"/>
                  </a:lnTo>
                  <a:lnTo>
                    <a:pt x="21" y="20"/>
                  </a:lnTo>
                  <a:lnTo>
                    <a:pt x="31" y="11"/>
                  </a:lnTo>
                  <a:lnTo>
                    <a:pt x="44" y="5"/>
                  </a:lnTo>
                  <a:lnTo>
                    <a:pt x="57" y="2"/>
                  </a:lnTo>
                  <a:lnTo>
                    <a:pt x="70" y="0"/>
                  </a:lnTo>
                  <a:lnTo>
                    <a:pt x="85" y="2"/>
                  </a:lnTo>
                  <a:lnTo>
                    <a:pt x="98" y="5"/>
                  </a:lnTo>
                  <a:lnTo>
                    <a:pt x="109" y="11"/>
                  </a:lnTo>
                  <a:lnTo>
                    <a:pt x="120" y="20"/>
                  </a:lnTo>
                  <a:lnTo>
                    <a:pt x="128" y="31"/>
                  </a:lnTo>
                  <a:lnTo>
                    <a:pt x="135" y="42"/>
                  </a:lnTo>
                  <a:lnTo>
                    <a:pt x="140" y="55"/>
                  </a:lnTo>
                  <a:lnTo>
                    <a:pt x="140" y="70"/>
                  </a:lnTo>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30" name="Freeform 507"/>
            <p:cNvSpPr>
              <a:spLocks/>
            </p:cNvSpPr>
            <p:nvPr/>
          </p:nvSpPr>
          <p:spPr bwMode="auto">
            <a:xfrm>
              <a:off x="4352" y="1183"/>
              <a:ext cx="12" cy="11"/>
            </a:xfrm>
            <a:custGeom>
              <a:avLst/>
              <a:gdLst>
                <a:gd name="T0" fmla="*/ 10 w 12"/>
                <a:gd name="T1" fmla="*/ 11 h 11"/>
                <a:gd name="T2" fmla="*/ 12 w 12"/>
                <a:gd name="T3" fmla="*/ 8 h 11"/>
                <a:gd name="T4" fmla="*/ 12 w 12"/>
                <a:gd name="T5" fmla="*/ 7 h 11"/>
                <a:gd name="T6" fmla="*/ 10 w 12"/>
                <a:gd name="T7" fmla="*/ 3 h 11"/>
                <a:gd name="T8" fmla="*/ 8 w 12"/>
                <a:gd name="T9" fmla="*/ 2 h 11"/>
                <a:gd name="T10" fmla="*/ 7 w 12"/>
                <a:gd name="T11" fmla="*/ 0 h 11"/>
                <a:gd name="T12" fmla="*/ 4 w 12"/>
                <a:gd name="T13" fmla="*/ 0 h 11"/>
                <a:gd name="T14" fmla="*/ 2 w 12"/>
                <a:gd name="T15" fmla="*/ 2 h 11"/>
                <a:gd name="T16" fmla="*/ 0 w 12"/>
                <a:gd name="T17" fmla="*/ 3 h 11"/>
                <a:gd name="T18" fmla="*/ 10 w 12"/>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10" y="11"/>
                  </a:moveTo>
                  <a:lnTo>
                    <a:pt x="12" y="8"/>
                  </a:lnTo>
                  <a:lnTo>
                    <a:pt x="12" y="7"/>
                  </a:lnTo>
                  <a:lnTo>
                    <a:pt x="10" y="3"/>
                  </a:lnTo>
                  <a:lnTo>
                    <a:pt x="8" y="2"/>
                  </a:lnTo>
                  <a:lnTo>
                    <a:pt x="7" y="0"/>
                  </a:lnTo>
                  <a:lnTo>
                    <a:pt x="4" y="0"/>
                  </a:lnTo>
                  <a:lnTo>
                    <a:pt x="2" y="2"/>
                  </a:lnTo>
                  <a:lnTo>
                    <a:pt x="0" y="3"/>
                  </a:lnTo>
                  <a:lnTo>
                    <a:pt x="10" y="11"/>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31" name="Freeform 508"/>
            <p:cNvSpPr>
              <a:spLocks/>
            </p:cNvSpPr>
            <p:nvPr/>
          </p:nvSpPr>
          <p:spPr bwMode="auto">
            <a:xfrm>
              <a:off x="4133" y="1186"/>
              <a:ext cx="229" cy="299"/>
            </a:xfrm>
            <a:custGeom>
              <a:avLst/>
              <a:gdLst>
                <a:gd name="T0" fmla="*/ 7 w 229"/>
                <a:gd name="T1" fmla="*/ 299 h 299"/>
                <a:gd name="T2" fmla="*/ 13 w 229"/>
                <a:gd name="T3" fmla="*/ 298 h 299"/>
                <a:gd name="T4" fmla="*/ 229 w 229"/>
                <a:gd name="T5" fmla="*/ 8 h 299"/>
                <a:gd name="T6" fmla="*/ 219 w 229"/>
                <a:gd name="T7" fmla="*/ 0 h 299"/>
                <a:gd name="T8" fmla="*/ 2 w 229"/>
                <a:gd name="T9" fmla="*/ 289 h 299"/>
                <a:gd name="T10" fmla="*/ 7 w 229"/>
                <a:gd name="T11" fmla="*/ 299 h 299"/>
                <a:gd name="T12" fmla="*/ 2 w 229"/>
                <a:gd name="T13" fmla="*/ 289 h 299"/>
                <a:gd name="T14" fmla="*/ 0 w 229"/>
                <a:gd name="T15" fmla="*/ 291 h 299"/>
                <a:gd name="T16" fmla="*/ 0 w 229"/>
                <a:gd name="T17" fmla="*/ 294 h 299"/>
                <a:gd name="T18" fmla="*/ 2 w 229"/>
                <a:gd name="T19" fmla="*/ 296 h 299"/>
                <a:gd name="T20" fmla="*/ 3 w 229"/>
                <a:gd name="T21" fmla="*/ 299 h 299"/>
                <a:gd name="T22" fmla="*/ 5 w 229"/>
                <a:gd name="T23" fmla="*/ 299 h 299"/>
                <a:gd name="T24" fmla="*/ 8 w 229"/>
                <a:gd name="T25" fmla="*/ 299 h 299"/>
                <a:gd name="T26" fmla="*/ 10 w 229"/>
                <a:gd name="T27" fmla="*/ 299 h 299"/>
                <a:gd name="T28" fmla="*/ 13 w 229"/>
                <a:gd name="T29" fmla="*/ 298 h 299"/>
                <a:gd name="T30" fmla="*/ 7 w 229"/>
                <a:gd name="T31"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299">
                  <a:moveTo>
                    <a:pt x="7" y="299"/>
                  </a:moveTo>
                  <a:lnTo>
                    <a:pt x="13" y="298"/>
                  </a:lnTo>
                  <a:lnTo>
                    <a:pt x="229" y="8"/>
                  </a:lnTo>
                  <a:lnTo>
                    <a:pt x="219" y="0"/>
                  </a:lnTo>
                  <a:lnTo>
                    <a:pt x="2" y="289"/>
                  </a:lnTo>
                  <a:lnTo>
                    <a:pt x="7" y="299"/>
                  </a:lnTo>
                  <a:lnTo>
                    <a:pt x="2" y="289"/>
                  </a:lnTo>
                  <a:lnTo>
                    <a:pt x="0" y="291"/>
                  </a:lnTo>
                  <a:lnTo>
                    <a:pt x="0" y="294"/>
                  </a:lnTo>
                  <a:lnTo>
                    <a:pt x="2" y="296"/>
                  </a:lnTo>
                  <a:lnTo>
                    <a:pt x="3" y="299"/>
                  </a:lnTo>
                  <a:lnTo>
                    <a:pt x="5" y="299"/>
                  </a:lnTo>
                  <a:lnTo>
                    <a:pt x="8" y="299"/>
                  </a:lnTo>
                  <a:lnTo>
                    <a:pt x="10" y="299"/>
                  </a:lnTo>
                  <a:lnTo>
                    <a:pt x="13" y="298"/>
                  </a:lnTo>
                  <a:lnTo>
                    <a:pt x="7" y="29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32" name="Rectangle 509"/>
            <p:cNvSpPr>
              <a:spLocks noChangeArrowheads="1"/>
            </p:cNvSpPr>
            <p:nvPr/>
          </p:nvSpPr>
          <p:spPr bwMode="auto">
            <a:xfrm>
              <a:off x="4140" y="1472"/>
              <a:ext cx="1" cy="13"/>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33" name="Freeform 510"/>
            <p:cNvSpPr>
              <a:spLocks/>
            </p:cNvSpPr>
            <p:nvPr/>
          </p:nvSpPr>
          <p:spPr bwMode="auto">
            <a:xfrm>
              <a:off x="4141" y="1472"/>
              <a:ext cx="7" cy="13"/>
            </a:xfrm>
            <a:custGeom>
              <a:avLst/>
              <a:gdLst>
                <a:gd name="T0" fmla="*/ 0 w 7"/>
                <a:gd name="T1" fmla="*/ 13 h 13"/>
                <a:gd name="T2" fmla="*/ 3 w 7"/>
                <a:gd name="T3" fmla="*/ 13 h 13"/>
                <a:gd name="T4" fmla="*/ 5 w 7"/>
                <a:gd name="T5" fmla="*/ 12 h 13"/>
                <a:gd name="T6" fmla="*/ 7 w 7"/>
                <a:gd name="T7" fmla="*/ 10 h 13"/>
                <a:gd name="T8" fmla="*/ 7 w 7"/>
                <a:gd name="T9" fmla="*/ 7 h 13"/>
                <a:gd name="T10" fmla="*/ 7 w 7"/>
                <a:gd name="T11" fmla="*/ 5 h 13"/>
                <a:gd name="T12" fmla="*/ 5 w 7"/>
                <a:gd name="T13" fmla="*/ 2 h 13"/>
                <a:gd name="T14" fmla="*/ 3 w 7"/>
                <a:gd name="T15" fmla="*/ 0 h 13"/>
                <a:gd name="T16" fmla="*/ 0 w 7"/>
                <a:gd name="T17" fmla="*/ 0 h 13"/>
                <a:gd name="T18" fmla="*/ 0 w 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0" y="13"/>
                  </a:moveTo>
                  <a:lnTo>
                    <a:pt x="3" y="13"/>
                  </a:lnTo>
                  <a:lnTo>
                    <a:pt x="5" y="12"/>
                  </a:lnTo>
                  <a:lnTo>
                    <a:pt x="7" y="10"/>
                  </a:lnTo>
                  <a:lnTo>
                    <a:pt x="7" y="7"/>
                  </a:lnTo>
                  <a:lnTo>
                    <a:pt x="7" y="5"/>
                  </a:lnTo>
                  <a:lnTo>
                    <a:pt x="5" y="2"/>
                  </a:lnTo>
                  <a:lnTo>
                    <a:pt x="3" y="0"/>
                  </a:lnTo>
                  <a:lnTo>
                    <a:pt x="0" y="0"/>
                  </a:lnTo>
                  <a:lnTo>
                    <a:pt x="0" y="13"/>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34" name="Freeform 511"/>
            <p:cNvSpPr>
              <a:spLocks/>
            </p:cNvSpPr>
            <p:nvPr/>
          </p:nvSpPr>
          <p:spPr bwMode="auto">
            <a:xfrm>
              <a:off x="4284" y="1696"/>
              <a:ext cx="140" cy="140"/>
            </a:xfrm>
            <a:custGeom>
              <a:avLst/>
              <a:gdLst>
                <a:gd name="T0" fmla="*/ 140 w 140"/>
                <a:gd name="T1" fmla="*/ 70 h 140"/>
                <a:gd name="T2" fmla="*/ 140 w 140"/>
                <a:gd name="T3" fmla="*/ 83 h 140"/>
                <a:gd name="T4" fmla="*/ 135 w 140"/>
                <a:gd name="T5" fmla="*/ 96 h 140"/>
                <a:gd name="T6" fmla="*/ 128 w 140"/>
                <a:gd name="T7" fmla="*/ 109 h 140"/>
                <a:gd name="T8" fmla="*/ 120 w 140"/>
                <a:gd name="T9" fmla="*/ 119 h 140"/>
                <a:gd name="T10" fmla="*/ 109 w 140"/>
                <a:gd name="T11" fmla="*/ 127 h 140"/>
                <a:gd name="T12" fmla="*/ 98 w 140"/>
                <a:gd name="T13" fmla="*/ 134 h 140"/>
                <a:gd name="T14" fmla="*/ 85 w 140"/>
                <a:gd name="T15" fmla="*/ 138 h 140"/>
                <a:gd name="T16" fmla="*/ 70 w 140"/>
                <a:gd name="T17" fmla="*/ 140 h 140"/>
                <a:gd name="T18" fmla="*/ 57 w 140"/>
                <a:gd name="T19" fmla="*/ 138 h 140"/>
                <a:gd name="T20" fmla="*/ 44 w 140"/>
                <a:gd name="T21" fmla="*/ 134 h 140"/>
                <a:gd name="T22" fmla="*/ 31 w 140"/>
                <a:gd name="T23" fmla="*/ 127 h 140"/>
                <a:gd name="T24" fmla="*/ 21 w 140"/>
                <a:gd name="T25" fmla="*/ 119 h 140"/>
                <a:gd name="T26" fmla="*/ 13 w 140"/>
                <a:gd name="T27" fmla="*/ 109 h 140"/>
                <a:gd name="T28" fmla="*/ 7 w 140"/>
                <a:gd name="T29" fmla="*/ 96 h 140"/>
                <a:gd name="T30" fmla="*/ 2 w 140"/>
                <a:gd name="T31" fmla="*/ 83 h 140"/>
                <a:gd name="T32" fmla="*/ 0 w 140"/>
                <a:gd name="T33" fmla="*/ 70 h 140"/>
                <a:gd name="T34" fmla="*/ 2 w 140"/>
                <a:gd name="T35" fmla="*/ 56 h 140"/>
                <a:gd name="T36" fmla="*/ 7 w 140"/>
                <a:gd name="T37" fmla="*/ 43 h 140"/>
                <a:gd name="T38" fmla="*/ 13 w 140"/>
                <a:gd name="T39" fmla="*/ 31 h 140"/>
                <a:gd name="T40" fmla="*/ 21 w 140"/>
                <a:gd name="T41" fmla="*/ 20 h 140"/>
                <a:gd name="T42" fmla="*/ 31 w 140"/>
                <a:gd name="T43" fmla="*/ 12 h 140"/>
                <a:gd name="T44" fmla="*/ 44 w 140"/>
                <a:gd name="T45" fmla="*/ 5 h 140"/>
                <a:gd name="T46" fmla="*/ 57 w 140"/>
                <a:gd name="T47" fmla="*/ 2 h 140"/>
                <a:gd name="T48" fmla="*/ 70 w 140"/>
                <a:gd name="T49" fmla="*/ 0 h 140"/>
                <a:gd name="T50" fmla="*/ 85 w 140"/>
                <a:gd name="T51" fmla="*/ 2 h 140"/>
                <a:gd name="T52" fmla="*/ 98 w 140"/>
                <a:gd name="T53" fmla="*/ 5 h 140"/>
                <a:gd name="T54" fmla="*/ 109 w 140"/>
                <a:gd name="T55" fmla="*/ 12 h 140"/>
                <a:gd name="T56" fmla="*/ 120 w 140"/>
                <a:gd name="T57" fmla="*/ 20 h 140"/>
                <a:gd name="T58" fmla="*/ 128 w 140"/>
                <a:gd name="T59" fmla="*/ 31 h 140"/>
                <a:gd name="T60" fmla="*/ 135 w 140"/>
                <a:gd name="T61" fmla="*/ 43 h 140"/>
                <a:gd name="T62" fmla="*/ 140 w 140"/>
                <a:gd name="T63" fmla="*/ 56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40" y="83"/>
                  </a:lnTo>
                  <a:lnTo>
                    <a:pt x="135" y="96"/>
                  </a:lnTo>
                  <a:lnTo>
                    <a:pt x="128" y="109"/>
                  </a:lnTo>
                  <a:lnTo>
                    <a:pt x="120" y="119"/>
                  </a:lnTo>
                  <a:lnTo>
                    <a:pt x="109" y="127"/>
                  </a:lnTo>
                  <a:lnTo>
                    <a:pt x="98" y="134"/>
                  </a:lnTo>
                  <a:lnTo>
                    <a:pt x="85" y="138"/>
                  </a:lnTo>
                  <a:lnTo>
                    <a:pt x="70" y="140"/>
                  </a:lnTo>
                  <a:lnTo>
                    <a:pt x="57" y="138"/>
                  </a:lnTo>
                  <a:lnTo>
                    <a:pt x="44" y="134"/>
                  </a:lnTo>
                  <a:lnTo>
                    <a:pt x="31" y="127"/>
                  </a:lnTo>
                  <a:lnTo>
                    <a:pt x="21" y="119"/>
                  </a:lnTo>
                  <a:lnTo>
                    <a:pt x="13" y="109"/>
                  </a:lnTo>
                  <a:lnTo>
                    <a:pt x="7" y="96"/>
                  </a:lnTo>
                  <a:lnTo>
                    <a:pt x="2" y="83"/>
                  </a:lnTo>
                  <a:lnTo>
                    <a:pt x="0" y="70"/>
                  </a:lnTo>
                  <a:lnTo>
                    <a:pt x="2" y="56"/>
                  </a:lnTo>
                  <a:lnTo>
                    <a:pt x="7" y="43"/>
                  </a:lnTo>
                  <a:lnTo>
                    <a:pt x="13" y="31"/>
                  </a:lnTo>
                  <a:lnTo>
                    <a:pt x="21" y="20"/>
                  </a:lnTo>
                  <a:lnTo>
                    <a:pt x="31" y="12"/>
                  </a:lnTo>
                  <a:lnTo>
                    <a:pt x="44" y="5"/>
                  </a:lnTo>
                  <a:lnTo>
                    <a:pt x="57" y="2"/>
                  </a:lnTo>
                  <a:lnTo>
                    <a:pt x="70" y="0"/>
                  </a:lnTo>
                  <a:lnTo>
                    <a:pt x="85" y="2"/>
                  </a:lnTo>
                  <a:lnTo>
                    <a:pt x="98" y="5"/>
                  </a:lnTo>
                  <a:lnTo>
                    <a:pt x="109" y="12"/>
                  </a:lnTo>
                  <a:lnTo>
                    <a:pt x="120" y="20"/>
                  </a:lnTo>
                  <a:lnTo>
                    <a:pt x="128" y="31"/>
                  </a:lnTo>
                  <a:lnTo>
                    <a:pt x="135" y="43"/>
                  </a:lnTo>
                  <a:lnTo>
                    <a:pt x="140" y="56"/>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35" name="Freeform 512"/>
            <p:cNvSpPr>
              <a:spLocks/>
            </p:cNvSpPr>
            <p:nvPr/>
          </p:nvSpPr>
          <p:spPr bwMode="auto">
            <a:xfrm>
              <a:off x="4284" y="1696"/>
              <a:ext cx="140" cy="140"/>
            </a:xfrm>
            <a:custGeom>
              <a:avLst/>
              <a:gdLst>
                <a:gd name="T0" fmla="*/ 140 w 140"/>
                <a:gd name="T1" fmla="*/ 70 h 140"/>
                <a:gd name="T2" fmla="*/ 140 w 140"/>
                <a:gd name="T3" fmla="*/ 83 h 140"/>
                <a:gd name="T4" fmla="*/ 135 w 140"/>
                <a:gd name="T5" fmla="*/ 96 h 140"/>
                <a:gd name="T6" fmla="*/ 128 w 140"/>
                <a:gd name="T7" fmla="*/ 109 h 140"/>
                <a:gd name="T8" fmla="*/ 120 w 140"/>
                <a:gd name="T9" fmla="*/ 119 h 140"/>
                <a:gd name="T10" fmla="*/ 109 w 140"/>
                <a:gd name="T11" fmla="*/ 127 h 140"/>
                <a:gd name="T12" fmla="*/ 98 w 140"/>
                <a:gd name="T13" fmla="*/ 134 h 140"/>
                <a:gd name="T14" fmla="*/ 85 w 140"/>
                <a:gd name="T15" fmla="*/ 138 h 140"/>
                <a:gd name="T16" fmla="*/ 70 w 140"/>
                <a:gd name="T17" fmla="*/ 140 h 140"/>
                <a:gd name="T18" fmla="*/ 57 w 140"/>
                <a:gd name="T19" fmla="*/ 138 h 140"/>
                <a:gd name="T20" fmla="*/ 44 w 140"/>
                <a:gd name="T21" fmla="*/ 134 h 140"/>
                <a:gd name="T22" fmla="*/ 31 w 140"/>
                <a:gd name="T23" fmla="*/ 127 h 140"/>
                <a:gd name="T24" fmla="*/ 21 w 140"/>
                <a:gd name="T25" fmla="*/ 119 h 140"/>
                <a:gd name="T26" fmla="*/ 13 w 140"/>
                <a:gd name="T27" fmla="*/ 109 h 140"/>
                <a:gd name="T28" fmla="*/ 7 w 140"/>
                <a:gd name="T29" fmla="*/ 96 h 140"/>
                <a:gd name="T30" fmla="*/ 2 w 140"/>
                <a:gd name="T31" fmla="*/ 83 h 140"/>
                <a:gd name="T32" fmla="*/ 0 w 140"/>
                <a:gd name="T33" fmla="*/ 70 h 140"/>
                <a:gd name="T34" fmla="*/ 2 w 140"/>
                <a:gd name="T35" fmla="*/ 56 h 140"/>
                <a:gd name="T36" fmla="*/ 7 w 140"/>
                <a:gd name="T37" fmla="*/ 43 h 140"/>
                <a:gd name="T38" fmla="*/ 13 w 140"/>
                <a:gd name="T39" fmla="*/ 31 h 140"/>
                <a:gd name="T40" fmla="*/ 21 w 140"/>
                <a:gd name="T41" fmla="*/ 20 h 140"/>
                <a:gd name="T42" fmla="*/ 31 w 140"/>
                <a:gd name="T43" fmla="*/ 12 h 140"/>
                <a:gd name="T44" fmla="*/ 44 w 140"/>
                <a:gd name="T45" fmla="*/ 5 h 140"/>
                <a:gd name="T46" fmla="*/ 57 w 140"/>
                <a:gd name="T47" fmla="*/ 2 h 140"/>
                <a:gd name="T48" fmla="*/ 70 w 140"/>
                <a:gd name="T49" fmla="*/ 0 h 140"/>
                <a:gd name="T50" fmla="*/ 85 w 140"/>
                <a:gd name="T51" fmla="*/ 2 h 140"/>
                <a:gd name="T52" fmla="*/ 98 w 140"/>
                <a:gd name="T53" fmla="*/ 5 h 140"/>
                <a:gd name="T54" fmla="*/ 109 w 140"/>
                <a:gd name="T55" fmla="*/ 12 h 140"/>
                <a:gd name="T56" fmla="*/ 120 w 140"/>
                <a:gd name="T57" fmla="*/ 20 h 140"/>
                <a:gd name="T58" fmla="*/ 128 w 140"/>
                <a:gd name="T59" fmla="*/ 31 h 140"/>
                <a:gd name="T60" fmla="*/ 135 w 140"/>
                <a:gd name="T61" fmla="*/ 43 h 140"/>
                <a:gd name="T62" fmla="*/ 140 w 140"/>
                <a:gd name="T63" fmla="*/ 56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40" y="83"/>
                  </a:lnTo>
                  <a:lnTo>
                    <a:pt x="135" y="96"/>
                  </a:lnTo>
                  <a:lnTo>
                    <a:pt x="128" y="109"/>
                  </a:lnTo>
                  <a:lnTo>
                    <a:pt x="120" y="119"/>
                  </a:lnTo>
                  <a:lnTo>
                    <a:pt x="109" y="127"/>
                  </a:lnTo>
                  <a:lnTo>
                    <a:pt x="98" y="134"/>
                  </a:lnTo>
                  <a:lnTo>
                    <a:pt x="85" y="138"/>
                  </a:lnTo>
                  <a:lnTo>
                    <a:pt x="70" y="140"/>
                  </a:lnTo>
                  <a:lnTo>
                    <a:pt x="57" y="138"/>
                  </a:lnTo>
                  <a:lnTo>
                    <a:pt x="44" y="134"/>
                  </a:lnTo>
                  <a:lnTo>
                    <a:pt x="31" y="127"/>
                  </a:lnTo>
                  <a:lnTo>
                    <a:pt x="21" y="119"/>
                  </a:lnTo>
                  <a:lnTo>
                    <a:pt x="13" y="109"/>
                  </a:lnTo>
                  <a:lnTo>
                    <a:pt x="7" y="96"/>
                  </a:lnTo>
                  <a:lnTo>
                    <a:pt x="2" y="83"/>
                  </a:lnTo>
                  <a:lnTo>
                    <a:pt x="0" y="70"/>
                  </a:lnTo>
                  <a:lnTo>
                    <a:pt x="2" y="56"/>
                  </a:lnTo>
                  <a:lnTo>
                    <a:pt x="7" y="43"/>
                  </a:lnTo>
                  <a:lnTo>
                    <a:pt x="13" y="31"/>
                  </a:lnTo>
                  <a:lnTo>
                    <a:pt x="21" y="20"/>
                  </a:lnTo>
                  <a:lnTo>
                    <a:pt x="31" y="12"/>
                  </a:lnTo>
                  <a:lnTo>
                    <a:pt x="44" y="5"/>
                  </a:lnTo>
                  <a:lnTo>
                    <a:pt x="57" y="2"/>
                  </a:lnTo>
                  <a:lnTo>
                    <a:pt x="70" y="0"/>
                  </a:lnTo>
                  <a:lnTo>
                    <a:pt x="85" y="2"/>
                  </a:lnTo>
                  <a:lnTo>
                    <a:pt x="98" y="5"/>
                  </a:lnTo>
                  <a:lnTo>
                    <a:pt x="109" y="12"/>
                  </a:lnTo>
                  <a:lnTo>
                    <a:pt x="120" y="20"/>
                  </a:lnTo>
                  <a:lnTo>
                    <a:pt x="128" y="31"/>
                  </a:lnTo>
                  <a:lnTo>
                    <a:pt x="135" y="43"/>
                  </a:lnTo>
                  <a:lnTo>
                    <a:pt x="140" y="56"/>
                  </a:lnTo>
                  <a:lnTo>
                    <a:pt x="140" y="70"/>
                  </a:lnTo>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36" name="Freeform 513"/>
            <p:cNvSpPr>
              <a:spLocks/>
            </p:cNvSpPr>
            <p:nvPr/>
          </p:nvSpPr>
          <p:spPr bwMode="auto">
            <a:xfrm>
              <a:off x="4133" y="2052"/>
              <a:ext cx="13" cy="11"/>
            </a:xfrm>
            <a:custGeom>
              <a:avLst/>
              <a:gdLst>
                <a:gd name="T0" fmla="*/ 2 w 13"/>
                <a:gd name="T1" fmla="*/ 0 h 11"/>
                <a:gd name="T2" fmla="*/ 0 w 13"/>
                <a:gd name="T3" fmla="*/ 3 h 11"/>
                <a:gd name="T4" fmla="*/ 0 w 13"/>
                <a:gd name="T5" fmla="*/ 7 h 11"/>
                <a:gd name="T6" fmla="*/ 2 w 13"/>
                <a:gd name="T7" fmla="*/ 8 h 11"/>
                <a:gd name="T8" fmla="*/ 3 w 13"/>
                <a:gd name="T9" fmla="*/ 10 h 11"/>
                <a:gd name="T10" fmla="*/ 5 w 13"/>
                <a:gd name="T11" fmla="*/ 11 h 11"/>
                <a:gd name="T12" fmla="*/ 8 w 13"/>
                <a:gd name="T13" fmla="*/ 11 h 11"/>
                <a:gd name="T14" fmla="*/ 10 w 13"/>
                <a:gd name="T15" fmla="*/ 11 h 11"/>
                <a:gd name="T16" fmla="*/ 13 w 13"/>
                <a:gd name="T17" fmla="*/ 8 h 11"/>
                <a:gd name="T18" fmla="*/ 2 w 1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2" y="0"/>
                  </a:moveTo>
                  <a:lnTo>
                    <a:pt x="0" y="3"/>
                  </a:lnTo>
                  <a:lnTo>
                    <a:pt x="0" y="7"/>
                  </a:lnTo>
                  <a:lnTo>
                    <a:pt x="2" y="8"/>
                  </a:lnTo>
                  <a:lnTo>
                    <a:pt x="3" y="10"/>
                  </a:lnTo>
                  <a:lnTo>
                    <a:pt x="5" y="11"/>
                  </a:lnTo>
                  <a:lnTo>
                    <a:pt x="8" y="11"/>
                  </a:lnTo>
                  <a:lnTo>
                    <a:pt x="10" y="11"/>
                  </a:lnTo>
                  <a:lnTo>
                    <a:pt x="13"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37" name="Freeform 514"/>
            <p:cNvSpPr>
              <a:spLocks/>
            </p:cNvSpPr>
            <p:nvPr/>
          </p:nvSpPr>
          <p:spPr bwMode="auto">
            <a:xfrm>
              <a:off x="4135" y="2042"/>
              <a:ext cx="19" cy="18"/>
            </a:xfrm>
            <a:custGeom>
              <a:avLst/>
              <a:gdLst>
                <a:gd name="T0" fmla="*/ 8 w 19"/>
                <a:gd name="T1" fmla="*/ 0 h 18"/>
                <a:gd name="T2" fmla="*/ 19 w 19"/>
                <a:gd name="T3" fmla="*/ 8 h 18"/>
                <a:gd name="T4" fmla="*/ 11 w 19"/>
                <a:gd name="T5" fmla="*/ 18 h 18"/>
                <a:gd name="T6" fmla="*/ 0 w 19"/>
                <a:gd name="T7" fmla="*/ 10 h 18"/>
                <a:gd name="T8" fmla="*/ 8 w 19"/>
                <a:gd name="T9" fmla="*/ 0 h 18"/>
              </a:gdLst>
              <a:ahLst/>
              <a:cxnLst>
                <a:cxn ang="0">
                  <a:pos x="T0" y="T1"/>
                </a:cxn>
                <a:cxn ang="0">
                  <a:pos x="T2" y="T3"/>
                </a:cxn>
                <a:cxn ang="0">
                  <a:pos x="T4" y="T5"/>
                </a:cxn>
                <a:cxn ang="0">
                  <a:pos x="T6" y="T7"/>
                </a:cxn>
                <a:cxn ang="0">
                  <a:pos x="T8" y="T9"/>
                </a:cxn>
              </a:cxnLst>
              <a:rect l="0" t="0" r="r" b="b"/>
              <a:pathLst>
                <a:path w="19" h="18">
                  <a:moveTo>
                    <a:pt x="8" y="0"/>
                  </a:moveTo>
                  <a:lnTo>
                    <a:pt x="19" y="8"/>
                  </a:lnTo>
                  <a:lnTo>
                    <a:pt x="11" y="18"/>
                  </a:lnTo>
                  <a:lnTo>
                    <a:pt x="0" y="10"/>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38" name="Freeform 515"/>
            <p:cNvSpPr>
              <a:spLocks/>
            </p:cNvSpPr>
            <p:nvPr/>
          </p:nvSpPr>
          <p:spPr bwMode="auto">
            <a:xfrm>
              <a:off x="4143" y="2039"/>
              <a:ext cx="13" cy="11"/>
            </a:xfrm>
            <a:custGeom>
              <a:avLst/>
              <a:gdLst>
                <a:gd name="T0" fmla="*/ 11 w 13"/>
                <a:gd name="T1" fmla="*/ 11 h 11"/>
                <a:gd name="T2" fmla="*/ 13 w 13"/>
                <a:gd name="T3" fmla="*/ 8 h 11"/>
                <a:gd name="T4" fmla="*/ 13 w 13"/>
                <a:gd name="T5" fmla="*/ 7 h 11"/>
                <a:gd name="T6" fmla="*/ 11 w 13"/>
                <a:gd name="T7" fmla="*/ 3 h 11"/>
                <a:gd name="T8" fmla="*/ 10 w 13"/>
                <a:gd name="T9" fmla="*/ 2 h 11"/>
                <a:gd name="T10" fmla="*/ 8 w 13"/>
                <a:gd name="T11" fmla="*/ 0 h 11"/>
                <a:gd name="T12" fmla="*/ 5 w 13"/>
                <a:gd name="T13" fmla="*/ 0 h 11"/>
                <a:gd name="T14" fmla="*/ 3 w 13"/>
                <a:gd name="T15" fmla="*/ 2 h 11"/>
                <a:gd name="T16" fmla="*/ 0 w 13"/>
                <a:gd name="T17" fmla="*/ 3 h 11"/>
                <a:gd name="T18" fmla="*/ 11 w 13"/>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11" y="11"/>
                  </a:moveTo>
                  <a:lnTo>
                    <a:pt x="13" y="8"/>
                  </a:lnTo>
                  <a:lnTo>
                    <a:pt x="13" y="7"/>
                  </a:lnTo>
                  <a:lnTo>
                    <a:pt x="11" y="3"/>
                  </a:lnTo>
                  <a:lnTo>
                    <a:pt x="10" y="2"/>
                  </a:lnTo>
                  <a:lnTo>
                    <a:pt x="8" y="0"/>
                  </a:lnTo>
                  <a:lnTo>
                    <a:pt x="5" y="0"/>
                  </a:lnTo>
                  <a:lnTo>
                    <a:pt x="3" y="2"/>
                  </a:lnTo>
                  <a:lnTo>
                    <a:pt x="0" y="3"/>
                  </a:lnTo>
                  <a:lnTo>
                    <a:pt x="11" y="11"/>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39" name="Freeform 516"/>
            <p:cNvSpPr>
              <a:spLocks/>
            </p:cNvSpPr>
            <p:nvPr/>
          </p:nvSpPr>
          <p:spPr bwMode="auto">
            <a:xfrm>
              <a:off x="4182" y="1987"/>
              <a:ext cx="13" cy="11"/>
            </a:xfrm>
            <a:custGeom>
              <a:avLst/>
              <a:gdLst>
                <a:gd name="T0" fmla="*/ 1 w 13"/>
                <a:gd name="T1" fmla="*/ 0 h 11"/>
                <a:gd name="T2" fmla="*/ 0 w 13"/>
                <a:gd name="T3" fmla="*/ 3 h 11"/>
                <a:gd name="T4" fmla="*/ 0 w 13"/>
                <a:gd name="T5" fmla="*/ 7 h 11"/>
                <a:gd name="T6" fmla="*/ 1 w 13"/>
                <a:gd name="T7" fmla="*/ 8 h 11"/>
                <a:gd name="T8" fmla="*/ 3 w 13"/>
                <a:gd name="T9" fmla="*/ 10 h 11"/>
                <a:gd name="T10" fmla="*/ 5 w 13"/>
                <a:gd name="T11" fmla="*/ 11 h 11"/>
                <a:gd name="T12" fmla="*/ 8 w 13"/>
                <a:gd name="T13" fmla="*/ 11 h 11"/>
                <a:gd name="T14" fmla="*/ 10 w 13"/>
                <a:gd name="T15" fmla="*/ 11 h 11"/>
                <a:gd name="T16" fmla="*/ 13 w 13"/>
                <a:gd name="T17" fmla="*/ 8 h 11"/>
                <a:gd name="T18" fmla="*/ 1 w 1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1" y="0"/>
                  </a:moveTo>
                  <a:lnTo>
                    <a:pt x="0" y="3"/>
                  </a:lnTo>
                  <a:lnTo>
                    <a:pt x="0" y="7"/>
                  </a:lnTo>
                  <a:lnTo>
                    <a:pt x="1" y="8"/>
                  </a:lnTo>
                  <a:lnTo>
                    <a:pt x="3" y="10"/>
                  </a:lnTo>
                  <a:lnTo>
                    <a:pt x="5" y="11"/>
                  </a:lnTo>
                  <a:lnTo>
                    <a:pt x="8" y="11"/>
                  </a:lnTo>
                  <a:lnTo>
                    <a:pt x="10" y="11"/>
                  </a:lnTo>
                  <a:lnTo>
                    <a:pt x="13" y="8"/>
                  </a:lnTo>
                  <a:lnTo>
                    <a:pt x="1"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40" name="Freeform 517"/>
            <p:cNvSpPr>
              <a:spLocks/>
            </p:cNvSpPr>
            <p:nvPr/>
          </p:nvSpPr>
          <p:spPr bwMode="auto">
            <a:xfrm>
              <a:off x="4183" y="1977"/>
              <a:ext cx="20" cy="18"/>
            </a:xfrm>
            <a:custGeom>
              <a:avLst/>
              <a:gdLst>
                <a:gd name="T0" fmla="*/ 9 w 20"/>
                <a:gd name="T1" fmla="*/ 0 h 18"/>
                <a:gd name="T2" fmla="*/ 20 w 20"/>
                <a:gd name="T3" fmla="*/ 8 h 18"/>
                <a:gd name="T4" fmla="*/ 12 w 20"/>
                <a:gd name="T5" fmla="*/ 18 h 18"/>
                <a:gd name="T6" fmla="*/ 0 w 20"/>
                <a:gd name="T7" fmla="*/ 10 h 18"/>
                <a:gd name="T8" fmla="*/ 9 w 20"/>
                <a:gd name="T9" fmla="*/ 0 h 18"/>
              </a:gdLst>
              <a:ahLst/>
              <a:cxnLst>
                <a:cxn ang="0">
                  <a:pos x="T0" y="T1"/>
                </a:cxn>
                <a:cxn ang="0">
                  <a:pos x="T2" y="T3"/>
                </a:cxn>
                <a:cxn ang="0">
                  <a:pos x="T4" y="T5"/>
                </a:cxn>
                <a:cxn ang="0">
                  <a:pos x="T6" y="T7"/>
                </a:cxn>
                <a:cxn ang="0">
                  <a:pos x="T8" y="T9"/>
                </a:cxn>
              </a:cxnLst>
              <a:rect l="0" t="0" r="r" b="b"/>
              <a:pathLst>
                <a:path w="20" h="18">
                  <a:moveTo>
                    <a:pt x="9" y="0"/>
                  </a:moveTo>
                  <a:lnTo>
                    <a:pt x="20" y="8"/>
                  </a:lnTo>
                  <a:lnTo>
                    <a:pt x="12" y="18"/>
                  </a:lnTo>
                  <a:lnTo>
                    <a:pt x="0" y="10"/>
                  </a:lnTo>
                  <a:lnTo>
                    <a:pt x="9"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41" name="Freeform 518"/>
            <p:cNvSpPr>
              <a:spLocks/>
            </p:cNvSpPr>
            <p:nvPr/>
          </p:nvSpPr>
          <p:spPr bwMode="auto">
            <a:xfrm>
              <a:off x="4192" y="1974"/>
              <a:ext cx="13" cy="11"/>
            </a:xfrm>
            <a:custGeom>
              <a:avLst/>
              <a:gdLst>
                <a:gd name="T0" fmla="*/ 11 w 13"/>
                <a:gd name="T1" fmla="*/ 11 h 11"/>
                <a:gd name="T2" fmla="*/ 13 w 13"/>
                <a:gd name="T3" fmla="*/ 8 h 11"/>
                <a:gd name="T4" fmla="*/ 13 w 13"/>
                <a:gd name="T5" fmla="*/ 7 h 11"/>
                <a:gd name="T6" fmla="*/ 11 w 13"/>
                <a:gd name="T7" fmla="*/ 3 h 11"/>
                <a:gd name="T8" fmla="*/ 9 w 13"/>
                <a:gd name="T9" fmla="*/ 2 h 11"/>
                <a:gd name="T10" fmla="*/ 8 w 13"/>
                <a:gd name="T11" fmla="*/ 0 h 11"/>
                <a:gd name="T12" fmla="*/ 4 w 13"/>
                <a:gd name="T13" fmla="*/ 0 h 11"/>
                <a:gd name="T14" fmla="*/ 3 w 13"/>
                <a:gd name="T15" fmla="*/ 2 h 11"/>
                <a:gd name="T16" fmla="*/ 0 w 13"/>
                <a:gd name="T17" fmla="*/ 3 h 11"/>
                <a:gd name="T18" fmla="*/ 11 w 13"/>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11" y="11"/>
                  </a:moveTo>
                  <a:lnTo>
                    <a:pt x="13" y="8"/>
                  </a:lnTo>
                  <a:lnTo>
                    <a:pt x="13" y="7"/>
                  </a:lnTo>
                  <a:lnTo>
                    <a:pt x="11" y="3"/>
                  </a:lnTo>
                  <a:lnTo>
                    <a:pt x="9" y="2"/>
                  </a:lnTo>
                  <a:lnTo>
                    <a:pt x="8" y="0"/>
                  </a:lnTo>
                  <a:lnTo>
                    <a:pt x="4" y="0"/>
                  </a:lnTo>
                  <a:lnTo>
                    <a:pt x="3" y="2"/>
                  </a:lnTo>
                  <a:lnTo>
                    <a:pt x="0" y="3"/>
                  </a:lnTo>
                  <a:lnTo>
                    <a:pt x="11" y="11"/>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42" name="Freeform 519"/>
            <p:cNvSpPr>
              <a:spLocks/>
            </p:cNvSpPr>
            <p:nvPr/>
          </p:nvSpPr>
          <p:spPr bwMode="auto">
            <a:xfrm>
              <a:off x="4231" y="1922"/>
              <a:ext cx="13" cy="12"/>
            </a:xfrm>
            <a:custGeom>
              <a:avLst/>
              <a:gdLst>
                <a:gd name="T0" fmla="*/ 1 w 13"/>
                <a:gd name="T1" fmla="*/ 0 h 12"/>
                <a:gd name="T2" fmla="*/ 0 w 13"/>
                <a:gd name="T3" fmla="*/ 3 h 12"/>
                <a:gd name="T4" fmla="*/ 0 w 13"/>
                <a:gd name="T5" fmla="*/ 7 h 12"/>
                <a:gd name="T6" fmla="*/ 1 w 13"/>
                <a:gd name="T7" fmla="*/ 8 h 12"/>
                <a:gd name="T8" fmla="*/ 3 w 13"/>
                <a:gd name="T9" fmla="*/ 10 h 12"/>
                <a:gd name="T10" fmla="*/ 4 w 13"/>
                <a:gd name="T11" fmla="*/ 12 h 12"/>
                <a:gd name="T12" fmla="*/ 8 w 13"/>
                <a:gd name="T13" fmla="*/ 12 h 12"/>
                <a:gd name="T14" fmla="*/ 9 w 13"/>
                <a:gd name="T15" fmla="*/ 12 h 12"/>
                <a:gd name="T16" fmla="*/ 13 w 13"/>
                <a:gd name="T17" fmla="*/ 8 h 12"/>
                <a:gd name="T18" fmla="*/ 1 w 1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 y="0"/>
                  </a:moveTo>
                  <a:lnTo>
                    <a:pt x="0" y="3"/>
                  </a:lnTo>
                  <a:lnTo>
                    <a:pt x="0" y="7"/>
                  </a:lnTo>
                  <a:lnTo>
                    <a:pt x="1" y="8"/>
                  </a:lnTo>
                  <a:lnTo>
                    <a:pt x="3" y="10"/>
                  </a:lnTo>
                  <a:lnTo>
                    <a:pt x="4" y="12"/>
                  </a:lnTo>
                  <a:lnTo>
                    <a:pt x="8" y="12"/>
                  </a:lnTo>
                  <a:lnTo>
                    <a:pt x="9" y="12"/>
                  </a:lnTo>
                  <a:lnTo>
                    <a:pt x="13" y="8"/>
                  </a:lnTo>
                  <a:lnTo>
                    <a:pt x="1"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43" name="Freeform 520"/>
            <p:cNvSpPr>
              <a:spLocks/>
            </p:cNvSpPr>
            <p:nvPr/>
          </p:nvSpPr>
          <p:spPr bwMode="auto">
            <a:xfrm>
              <a:off x="4232" y="1912"/>
              <a:ext cx="20" cy="18"/>
            </a:xfrm>
            <a:custGeom>
              <a:avLst/>
              <a:gdLst>
                <a:gd name="T0" fmla="*/ 8 w 20"/>
                <a:gd name="T1" fmla="*/ 0 h 18"/>
                <a:gd name="T2" fmla="*/ 20 w 20"/>
                <a:gd name="T3" fmla="*/ 9 h 18"/>
                <a:gd name="T4" fmla="*/ 12 w 20"/>
                <a:gd name="T5" fmla="*/ 18 h 18"/>
                <a:gd name="T6" fmla="*/ 0 w 20"/>
                <a:gd name="T7" fmla="*/ 10 h 18"/>
                <a:gd name="T8" fmla="*/ 8 w 20"/>
                <a:gd name="T9" fmla="*/ 0 h 18"/>
              </a:gdLst>
              <a:ahLst/>
              <a:cxnLst>
                <a:cxn ang="0">
                  <a:pos x="T0" y="T1"/>
                </a:cxn>
                <a:cxn ang="0">
                  <a:pos x="T2" y="T3"/>
                </a:cxn>
                <a:cxn ang="0">
                  <a:pos x="T4" y="T5"/>
                </a:cxn>
                <a:cxn ang="0">
                  <a:pos x="T6" y="T7"/>
                </a:cxn>
                <a:cxn ang="0">
                  <a:pos x="T8" y="T9"/>
                </a:cxn>
              </a:cxnLst>
              <a:rect l="0" t="0" r="r" b="b"/>
              <a:pathLst>
                <a:path w="20" h="18">
                  <a:moveTo>
                    <a:pt x="8" y="0"/>
                  </a:moveTo>
                  <a:lnTo>
                    <a:pt x="20" y="9"/>
                  </a:lnTo>
                  <a:lnTo>
                    <a:pt x="12" y="18"/>
                  </a:lnTo>
                  <a:lnTo>
                    <a:pt x="0" y="10"/>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44" name="Freeform 521"/>
            <p:cNvSpPr>
              <a:spLocks/>
            </p:cNvSpPr>
            <p:nvPr/>
          </p:nvSpPr>
          <p:spPr bwMode="auto">
            <a:xfrm>
              <a:off x="4240" y="1909"/>
              <a:ext cx="13" cy="12"/>
            </a:xfrm>
            <a:custGeom>
              <a:avLst/>
              <a:gdLst>
                <a:gd name="T0" fmla="*/ 12 w 13"/>
                <a:gd name="T1" fmla="*/ 12 h 12"/>
                <a:gd name="T2" fmla="*/ 13 w 13"/>
                <a:gd name="T3" fmla="*/ 8 h 12"/>
                <a:gd name="T4" fmla="*/ 13 w 13"/>
                <a:gd name="T5" fmla="*/ 5 h 12"/>
                <a:gd name="T6" fmla="*/ 12 w 13"/>
                <a:gd name="T7" fmla="*/ 3 h 12"/>
                <a:gd name="T8" fmla="*/ 10 w 13"/>
                <a:gd name="T9" fmla="*/ 2 h 12"/>
                <a:gd name="T10" fmla="*/ 8 w 13"/>
                <a:gd name="T11" fmla="*/ 0 h 12"/>
                <a:gd name="T12" fmla="*/ 5 w 13"/>
                <a:gd name="T13" fmla="*/ 0 h 12"/>
                <a:gd name="T14" fmla="*/ 4 w 13"/>
                <a:gd name="T15" fmla="*/ 2 h 12"/>
                <a:gd name="T16" fmla="*/ 0 w 13"/>
                <a:gd name="T17" fmla="*/ 3 h 12"/>
                <a:gd name="T18" fmla="*/ 12 w 1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2" y="12"/>
                  </a:moveTo>
                  <a:lnTo>
                    <a:pt x="13" y="8"/>
                  </a:lnTo>
                  <a:lnTo>
                    <a:pt x="13" y="5"/>
                  </a:lnTo>
                  <a:lnTo>
                    <a:pt x="12" y="3"/>
                  </a:lnTo>
                  <a:lnTo>
                    <a:pt x="10" y="2"/>
                  </a:lnTo>
                  <a:lnTo>
                    <a:pt x="8" y="0"/>
                  </a:lnTo>
                  <a:lnTo>
                    <a:pt x="5" y="0"/>
                  </a:lnTo>
                  <a:lnTo>
                    <a:pt x="4" y="2"/>
                  </a:lnTo>
                  <a:lnTo>
                    <a:pt x="0" y="3"/>
                  </a:lnTo>
                  <a:lnTo>
                    <a:pt x="12"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45" name="Freeform 522"/>
            <p:cNvSpPr>
              <a:spLocks/>
            </p:cNvSpPr>
            <p:nvPr/>
          </p:nvSpPr>
          <p:spPr bwMode="auto">
            <a:xfrm>
              <a:off x="4279" y="1857"/>
              <a:ext cx="13" cy="12"/>
            </a:xfrm>
            <a:custGeom>
              <a:avLst/>
              <a:gdLst>
                <a:gd name="T0" fmla="*/ 2 w 13"/>
                <a:gd name="T1" fmla="*/ 0 h 12"/>
                <a:gd name="T2" fmla="*/ 0 w 13"/>
                <a:gd name="T3" fmla="*/ 3 h 12"/>
                <a:gd name="T4" fmla="*/ 0 w 13"/>
                <a:gd name="T5" fmla="*/ 7 h 12"/>
                <a:gd name="T6" fmla="*/ 2 w 13"/>
                <a:gd name="T7" fmla="*/ 8 h 12"/>
                <a:gd name="T8" fmla="*/ 4 w 13"/>
                <a:gd name="T9" fmla="*/ 10 h 12"/>
                <a:gd name="T10" fmla="*/ 5 w 13"/>
                <a:gd name="T11" fmla="*/ 12 h 12"/>
                <a:gd name="T12" fmla="*/ 8 w 13"/>
                <a:gd name="T13" fmla="*/ 12 h 12"/>
                <a:gd name="T14" fmla="*/ 10 w 13"/>
                <a:gd name="T15" fmla="*/ 12 h 12"/>
                <a:gd name="T16" fmla="*/ 13 w 13"/>
                <a:gd name="T17" fmla="*/ 8 h 12"/>
                <a:gd name="T18" fmla="*/ 2 w 1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2" y="0"/>
                  </a:moveTo>
                  <a:lnTo>
                    <a:pt x="0" y="3"/>
                  </a:lnTo>
                  <a:lnTo>
                    <a:pt x="0" y="7"/>
                  </a:lnTo>
                  <a:lnTo>
                    <a:pt x="2" y="8"/>
                  </a:lnTo>
                  <a:lnTo>
                    <a:pt x="4" y="10"/>
                  </a:lnTo>
                  <a:lnTo>
                    <a:pt x="5" y="12"/>
                  </a:lnTo>
                  <a:lnTo>
                    <a:pt x="8" y="12"/>
                  </a:lnTo>
                  <a:lnTo>
                    <a:pt x="10" y="12"/>
                  </a:lnTo>
                  <a:lnTo>
                    <a:pt x="13"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46" name="Freeform 523"/>
            <p:cNvSpPr>
              <a:spLocks/>
            </p:cNvSpPr>
            <p:nvPr/>
          </p:nvSpPr>
          <p:spPr bwMode="auto">
            <a:xfrm>
              <a:off x="4281" y="1847"/>
              <a:ext cx="19" cy="18"/>
            </a:xfrm>
            <a:custGeom>
              <a:avLst/>
              <a:gdLst>
                <a:gd name="T0" fmla="*/ 8 w 19"/>
                <a:gd name="T1" fmla="*/ 0 h 18"/>
                <a:gd name="T2" fmla="*/ 19 w 19"/>
                <a:gd name="T3" fmla="*/ 9 h 18"/>
                <a:gd name="T4" fmla="*/ 11 w 19"/>
                <a:gd name="T5" fmla="*/ 18 h 18"/>
                <a:gd name="T6" fmla="*/ 0 w 19"/>
                <a:gd name="T7" fmla="*/ 10 h 18"/>
                <a:gd name="T8" fmla="*/ 8 w 19"/>
                <a:gd name="T9" fmla="*/ 0 h 18"/>
              </a:gdLst>
              <a:ahLst/>
              <a:cxnLst>
                <a:cxn ang="0">
                  <a:pos x="T0" y="T1"/>
                </a:cxn>
                <a:cxn ang="0">
                  <a:pos x="T2" y="T3"/>
                </a:cxn>
                <a:cxn ang="0">
                  <a:pos x="T4" y="T5"/>
                </a:cxn>
                <a:cxn ang="0">
                  <a:pos x="T6" y="T7"/>
                </a:cxn>
                <a:cxn ang="0">
                  <a:pos x="T8" y="T9"/>
                </a:cxn>
              </a:cxnLst>
              <a:rect l="0" t="0" r="r" b="b"/>
              <a:pathLst>
                <a:path w="19" h="18">
                  <a:moveTo>
                    <a:pt x="8" y="0"/>
                  </a:moveTo>
                  <a:lnTo>
                    <a:pt x="19" y="9"/>
                  </a:lnTo>
                  <a:lnTo>
                    <a:pt x="11" y="18"/>
                  </a:lnTo>
                  <a:lnTo>
                    <a:pt x="0" y="10"/>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47" name="Freeform 524"/>
            <p:cNvSpPr>
              <a:spLocks/>
            </p:cNvSpPr>
            <p:nvPr/>
          </p:nvSpPr>
          <p:spPr bwMode="auto">
            <a:xfrm>
              <a:off x="4289" y="1844"/>
              <a:ext cx="13" cy="12"/>
            </a:xfrm>
            <a:custGeom>
              <a:avLst/>
              <a:gdLst>
                <a:gd name="T0" fmla="*/ 11 w 13"/>
                <a:gd name="T1" fmla="*/ 12 h 12"/>
                <a:gd name="T2" fmla="*/ 13 w 13"/>
                <a:gd name="T3" fmla="*/ 8 h 12"/>
                <a:gd name="T4" fmla="*/ 13 w 13"/>
                <a:gd name="T5" fmla="*/ 5 h 12"/>
                <a:gd name="T6" fmla="*/ 11 w 13"/>
                <a:gd name="T7" fmla="*/ 3 h 12"/>
                <a:gd name="T8" fmla="*/ 10 w 13"/>
                <a:gd name="T9" fmla="*/ 2 h 12"/>
                <a:gd name="T10" fmla="*/ 8 w 13"/>
                <a:gd name="T11" fmla="*/ 0 h 12"/>
                <a:gd name="T12" fmla="*/ 5 w 13"/>
                <a:gd name="T13" fmla="*/ 0 h 12"/>
                <a:gd name="T14" fmla="*/ 3 w 13"/>
                <a:gd name="T15" fmla="*/ 2 h 12"/>
                <a:gd name="T16" fmla="*/ 0 w 13"/>
                <a:gd name="T17" fmla="*/ 3 h 12"/>
                <a:gd name="T18" fmla="*/ 11 w 1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1" y="12"/>
                  </a:moveTo>
                  <a:lnTo>
                    <a:pt x="13" y="8"/>
                  </a:lnTo>
                  <a:lnTo>
                    <a:pt x="13" y="5"/>
                  </a:lnTo>
                  <a:lnTo>
                    <a:pt x="11" y="3"/>
                  </a:lnTo>
                  <a:lnTo>
                    <a:pt x="10" y="2"/>
                  </a:lnTo>
                  <a:lnTo>
                    <a:pt x="8" y="0"/>
                  </a:lnTo>
                  <a:lnTo>
                    <a:pt x="5" y="0"/>
                  </a:lnTo>
                  <a:lnTo>
                    <a:pt x="3" y="2"/>
                  </a:lnTo>
                  <a:lnTo>
                    <a:pt x="0" y="3"/>
                  </a:lnTo>
                  <a:lnTo>
                    <a:pt x="11"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48" name="Freeform 525"/>
            <p:cNvSpPr>
              <a:spLocks/>
            </p:cNvSpPr>
            <p:nvPr/>
          </p:nvSpPr>
          <p:spPr bwMode="auto">
            <a:xfrm>
              <a:off x="4328" y="1792"/>
              <a:ext cx="13" cy="12"/>
            </a:xfrm>
            <a:custGeom>
              <a:avLst/>
              <a:gdLst>
                <a:gd name="T0" fmla="*/ 2 w 13"/>
                <a:gd name="T1" fmla="*/ 0 h 12"/>
                <a:gd name="T2" fmla="*/ 0 w 13"/>
                <a:gd name="T3" fmla="*/ 3 h 12"/>
                <a:gd name="T4" fmla="*/ 0 w 13"/>
                <a:gd name="T5" fmla="*/ 7 h 12"/>
                <a:gd name="T6" fmla="*/ 2 w 13"/>
                <a:gd name="T7" fmla="*/ 8 h 12"/>
                <a:gd name="T8" fmla="*/ 3 w 13"/>
                <a:gd name="T9" fmla="*/ 10 h 12"/>
                <a:gd name="T10" fmla="*/ 5 w 13"/>
                <a:gd name="T11" fmla="*/ 12 h 12"/>
                <a:gd name="T12" fmla="*/ 8 w 13"/>
                <a:gd name="T13" fmla="*/ 12 h 12"/>
                <a:gd name="T14" fmla="*/ 10 w 13"/>
                <a:gd name="T15" fmla="*/ 12 h 12"/>
                <a:gd name="T16" fmla="*/ 13 w 13"/>
                <a:gd name="T17" fmla="*/ 8 h 12"/>
                <a:gd name="T18" fmla="*/ 2 w 1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2" y="0"/>
                  </a:moveTo>
                  <a:lnTo>
                    <a:pt x="0" y="3"/>
                  </a:lnTo>
                  <a:lnTo>
                    <a:pt x="0" y="7"/>
                  </a:lnTo>
                  <a:lnTo>
                    <a:pt x="2" y="8"/>
                  </a:lnTo>
                  <a:lnTo>
                    <a:pt x="3" y="10"/>
                  </a:lnTo>
                  <a:lnTo>
                    <a:pt x="5" y="12"/>
                  </a:lnTo>
                  <a:lnTo>
                    <a:pt x="8" y="12"/>
                  </a:lnTo>
                  <a:lnTo>
                    <a:pt x="10" y="12"/>
                  </a:lnTo>
                  <a:lnTo>
                    <a:pt x="13"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49" name="Freeform 526"/>
            <p:cNvSpPr>
              <a:spLocks/>
            </p:cNvSpPr>
            <p:nvPr/>
          </p:nvSpPr>
          <p:spPr bwMode="auto">
            <a:xfrm>
              <a:off x="4330" y="1782"/>
              <a:ext cx="19" cy="18"/>
            </a:xfrm>
            <a:custGeom>
              <a:avLst/>
              <a:gdLst>
                <a:gd name="T0" fmla="*/ 8 w 19"/>
                <a:gd name="T1" fmla="*/ 0 h 18"/>
                <a:gd name="T2" fmla="*/ 19 w 19"/>
                <a:gd name="T3" fmla="*/ 9 h 18"/>
                <a:gd name="T4" fmla="*/ 11 w 19"/>
                <a:gd name="T5" fmla="*/ 18 h 18"/>
                <a:gd name="T6" fmla="*/ 0 w 19"/>
                <a:gd name="T7" fmla="*/ 10 h 18"/>
                <a:gd name="T8" fmla="*/ 8 w 19"/>
                <a:gd name="T9" fmla="*/ 0 h 18"/>
              </a:gdLst>
              <a:ahLst/>
              <a:cxnLst>
                <a:cxn ang="0">
                  <a:pos x="T0" y="T1"/>
                </a:cxn>
                <a:cxn ang="0">
                  <a:pos x="T2" y="T3"/>
                </a:cxn>
                <a:cxn ang="0">
                  <a:pos x="T4" y="T5"/>
                </a:cxn>
                <a:cxn ang="0">
                  <a:pos x="T6" y="T7"/>
                </a:cxn>
                <a:cxn ang="0">
                  <a:pos x="T8" y="T9"/>
                </a:cxn>
              </a:cxnLst>
              <a:rect l="0" t="0" r="r" b="b"/>
              <a:pathLst>
                <a:path w="19" h="18">
                  <a:moveTo>
                    <a:pt x="8" y="0"/>
                  </a:moveTo>
                  <a:lnTo>
                    <a:pt x="19" y="9"/>
                  </a:lnTo>
                  <a:lnTo>
                    <a:pt x="11" y="18"/>
                  </a:lnTo>
                  <a:lnTo>
                    <a:pt x="0" y="10"/>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50" name="Freeform 527"/>
            <p:cNvSpPr>
              <a:spLocks/>
            </p:cNvSpPr>
            <p:nvPr/>
          </p:nvSpPr>
          <p:spPr bwMode="auto">
            <a:xfrm>
              <a:off x="4338" y="1779"/>
              <a:ext cx="13" cy="12"/>
            </a:xfrm>
            <a:custGeom>
              <a:avLst/>
              <a:gdLst>
                <a:gd name="T0" fmla="*/ 11 w 13"/>
                <a:gd name="T1" fmla="*/ 12 h 12"/>
                <a:gd name="T2" fmla="*/ 13 w 13"/>
                <a:gd name="T3" fmla="*/ 8 h 12"/>
                <a:gd name="T4" fmla="*/ 13 w 13"/>
                <a:gd name="T5" fmla="*/ 5 h 12"/>
                <a:gd name="T6" fmla="*/ 11 w 13"/>
                <a:gd name="T7" fmla="*/ 3 h 12"/>
                <a:gd name="T8" fmla="*/ 9 w 13"/>
                <a:gd name="T9" fmla="*/ 2 h 12"/>
                <a:gd name="T10" fmla="*/ 8 w 13"/>
                <a:gd name="T11" fmla="*/ 0 h 12"/>
                <a:gd name="T12" fmla="*/ 5 w 13"/>
                <a:gd name="T13" fmla="*/ 0 h 12"/>
                <a:gd name="T14" fmla="*/ 3 w 13"/>
                <a:gd name="T15" fmla="*/ 0 h 12"/>
                <a:gd name="T16" fmla="*/ 0 w 13"/>
                <a:gd name="T17" fmla="*/ 3 h 12"/>
                <a:gd name="T18" fmla="*/ 11 w 1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1" y="12"/>
                  </a:moveTo>
                  <a:lnTo>
                    <a:pt x="13" y="8"/>
                  </a:lnTo>
                  <a:lnTo>
                    <a:pt x="13" y="5"/>
                  </a:lnTo>
                  <a:lnTo>
                    <a:pt x="11" y="3"/>
                  </a:lnTo>
                  <a:lnTo>
                    <a:pt x="9" y="2"/>
                  </a:lnTo>
                  <a:lnTo>
                    <a:pt x="8" y="0"/>
                  </a:lnTo>
                  <a:lnTo>
                    <a:pt x="5" y="0"/>
                  </a:lnTo>
                  <a:lnTo>
                    <a:pt x="3" y="0"/>
                  </a:lnTo>
                  <a:lnTo>
                    <a:pt x="0" y="3"/>
                  </a:lnTo>
                  <a:lnTo>
                    <a:pt x="11"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51" name="Freeform 528"/>
            <p:cNvSpPr>
              <a:spLocks/>
            </p:cNvSpPr>
            <p:nvPr/>
          </p:nvSpPr>
          <p:spPr bwMode="auto">
            <a:xfrm>
              <a:off x="4284" y="2273"/>
              <a:ext cx="140" cy="140"/>
            </a:xfrm>
            <a:custGeom>
              <a:avLst/>
              <a:gdLst>
                <a:gd name="T0" fmla="*/ 140 w 140"/>
                <a:gd name="T1" fmla="*/ 70 h 140"/>
                <a:gd name="T2" fmla="*/ 140 w 140"/>
                <a:gd name="T3" fmla="*/ 84 h 140"/>
                <a:gd name="T4" fmla="*/ 135 w 140"/>
                <a:gd name="T5" fmla="*/ 97 h 140"/>
                <a:gd name="T6" fmla="*/ 128 w 140"/>
                <a:gd name="T7" fmla="*/ 109 h 140"/>
                <a:gd name="T8" fmla="*/ 120 w 140"/>
                <a:gd name="T9" fmla="*/ 120 h 140"/>
                <a:gd name="T10" fmla="*/ 109 w 140"/>
                <a:gd name="T11" fmla="*/ 128 h 140"/>
                <a:gd name="T12" fmla="*/ 98 w 140"/>
                <a:gd name="T13" fmla="*/ 135 h 140"/>
                <a:gd name="T14" fmla="*/ 85 w 140"/>
                <a:gd name="T15" fmla="*/ 138 h 140"/>
                <a:gd name="T16" fmla="*/ 70 w 140"/>
                <a:gd name="T17" fmla="*/ 140 h 140"/>
                <a:gd name="T18" fmla="*/ 57 w 140"/>
                <a:gd name="T19" fmla="*/ 138 h 140"/>
                <a:gd name="T20" fmla="*/ 44 w 140"/>
                <a:gd name="T21" fmla="*/ 135 h 140"/>
                <a:gd name="T22" fmla="*/ 31 w 140"/>
                <a:gd name="T23" fmla="*/ 128 h 140"/>
                <a:gd name="T24" fmla="*/ 21 w 140"/>
                <a:gd name="T25" fmla="*/ 120 h 140"/>
                <a:gd name="T26" fmla="*/ 13 w 140"/>
                <a:gd name="T27" fmla="*/ 109 h 140"/>
                <a:gd name="T28" fmla="*/ 7 w 140"/>
                <a:gd name="T29" fmla="*/ 97 h 140"/>
                <a:gd name="T30" fmla="*/ 2 w 140"/>
                <a:gd name="T31" fmla="*/ 84 h 140"/>
                <a:gd name="T32" fmla="*/ 0 w 140"/>
                <a:gd name="T33" fmla="*/ 70 h 140"/>
                <a:gd name="T34" fmla="*/ 2 w 140"/>
                <a:gd name="T35" fmla="*/ 57 h 140"/>
                <a:gd name="T36" fmla="*/ 7 w 140"/>
                <a:gd name="T37" fmla="*/ 44 h 140"/>
                <a:gd name="T38" fmla="*/ 13 w 140"/>
                <a:gd name="T39" fmla="*/ 31 h 140"/>
                <a:gd name="T40" fmla="*/ 21 w 140"/>
                <a:gd name="T41" fmla="*/ 21 h 140"/>
                <a:gd name="T42" fmla="*/ 31 w 140"/>
                <a:gd name="T43" fmla="*/ 13 h 140"/>
                <a:gd name="T44" fmla="*/ 44 w 140"/>
                <a:gd name="T45" fmla="*/ 6 h 140"/>
                <a:gd name="T46" fmla="*/ 57 w 140"/>
                <a:gd name="T47" fmla="*/ 2 h 140"/>
                <a:gd name="T48" fmla="*/ 70 w 140"/>
                <a:gd name="T49" fmla="*/ 0 h 140"/>
                <a:gd name="T50" fmla="*/ 85 w 140"/>
                <a:gd name="T51" fmla="*/ 2 h 140"/>
                <a:gd name="T52" fmla="*/ 98 w 140"/>
                <a:gd name="T53" fmla="*/ 6 h 140"/>
                <a:gd name="T54" fmla="*/ 109 w 140"/>
                <a:gd name="T55" fmla="*/ 13 h 140"/>
                <a:gd name="T56" fmla="*/ 120 w 140"/>
                <a:gd name="T57" fmla="*/ 21 h 140"/>
                <a:gd name="T58" fmla="*/ 128 w 140"/>
                <a:gd name="T59" fmla="*/ 31 h 140"/>
                <a:gd name="T60" fmla="*/ 135 w 140"/>
                <a:gd name="T61" fmla="*/ 44 h 140"/>
                <a:gd name="T62" fmla="*/ 140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40" y="84"/>
                  </a:lnTo>
                  <a:lnTo>
                    <a:pt x="135" y="97"/>
                  </a:lnTo>
                  <a:lnTo>
                    <a:pt x="128" y="109"/>
                  </a:lnTo>
                  <a:lnTo>
                    <a:pt x="120" y="120"/>
                  </a:lnTo>
                  <a:lnTo>
                    <a:pt x="109" y="128"/>
                  </a:lnTo>
                  <a:lnTo>
                    <a:pt x="98" y="135"/>
                  </a:lnTo>
                  <a:lnTo>
                    <a:pt x="85" y="138"/>
                  </a:lnTo>
                  <a:lnTo>
                    <a:pt x="70" y="140"/>
                  </a:lnTo>
                  <a:lnTo>
                    <a:pt x="57" y="138"/>
                  </a:lnTo>
                  <a:lnTo>
                    <a:pt x="44" y="135"/>
                  </a:lnTo>
                  <a:lnTo>
                    <a:pt x="31" y="128"/>
                  </a:lnTo>
                  <a:lnTo>
                    <a:pt x="21" y="120"/>
                  </a:lnTo>
                  <a:lnTo>
                    <a:pt x="13" y="109"/>
                  </a:lnTo>
                  <a:lnTo>
                    <a:pt x="7" y="97"/>
                  </a:lnTo>
                  <a:lnTo>
                    <a:pt x="2" y="84"/>
                  </a:lnTo>
                  <a:lnTo>
                    <a:pt x="0" y="70"/>
                  </a:lnTo>
                  <a:lnTo>
                    <a:pt x="2" y="57"/>
                  </a:lnTo>
                  <a:lnTo>
                    <a:pt x="7" y="44"/>
                  </a:lnTo>
                  <a:lnTo>
                    <a:pt x="13" y="31"/>
                  </a:lnTo>
                  <a:lnTo>
                    <a:pt x="21" y="21"/>
                  </a:lnTo>
                  <a:lnTo>
                    <a:pt x="31" y="13"/>
                  </a:lnTo>
                  <a:lnTo>
                    <a:pt x="44" y="6"/>
                  </a:lnTo>
                  <a:lnTo>
                    <a:pt x="57" y="2"/>
                  </a:lnTo>
                  <a:lnTo>
                    <a:pt x="70" y="0"/>
                  </a:lnTo>
                  <a:lnTo>
                    <a:pt x="85" y="2"/>
                  </a:lnTo>
                  <a:lnTo>
                    <a:pt x="98" y="6"/>
                  </a:lnTo>
                  <a:lnTo>
                    <a:pt x="109" y="13"/>
                  </a:lnTo>
                  <a:lnTo>
                    <a:pt x="120" y="21"/>
                  </a:lnTo>
                  <a:lnTo>
                    <a:pt x="128" y="31"/>
                  </a:lnTo>
                  <a:lnTo>
                    <a:pt x="135" y="44"/>
                  </a:lnTo>
                  <a:lnTo>
                    <a:pt x="140" y="57"/>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52" name="Freeform 529"/>
            <p:cNvSpPr>
              <a:spLocks/>
            </p:cNvSpPr>
            <p:nvPr/>
          </p:nvSpPr>
          <p:spPr bwMode="auto">
            <a:xfrm>
              <a:off x="4284" y="2273"/>
              <a:ext cx="140" cy="140"/>
            </a:xfrm>
            <a:custGeom>
              <a:avLst/>
              <a:gdLst>
                <a:gd name="T0" fmla="*/ 140 w 140"/>
                <a:gd name="T1" fmla="*/ 70 h 140"/>
                <a:gd name="T2" fmla="*/ 140 w 140"/>
                <a:gd name="T3" fmla="*/ 84 h 140"/>
                <a:gd name="T4" fmla="*/ 135 w 140"/>
                <a:gd name="T5" fmla="*/ 97 h 140"/>
                <a:gd name="T6" fmla="*/ 128 w 140"/>
                <a:gd name="T7" fmla="*/ 109 h 140"/>
                <a:gd name="T8" fmla="*/ 120 w 140"/>
                <a:gd name="T9" fmla="*/ 120 h 140"/>
                <a:gd name="T10" fmla="*/ 109 w 140"/>
                <a:gd name="T11" fmla="*/ 128 h 140"/>
                <a:gd name="T12" fmla="*/ 98 w 140"/>
                <a:gd name="T13" fmla="*/ 135 h 140"/>
                <a:gd name="T14" fmla="*/ 85 w 140"/>
                <a:gd name="T15" fmla="*/ 138 h 140"/>
                <a:gd name="T16" fmla="*/ 70 w 140"/>
                <a:gd name="T17" fmla="*/ 140 h 140"/>
                <a:gd name="T18" fmla="*/ 57 w 140"/>
                <a:gd name="T19" fmla="*/ 138 h 140"/>
                <a:gd name="T20" fmla="*/ 44 w 140"/>
                <a:gd name="T21" fmla="*/ 135 h 140"/>
                <a:gd name="T22" fmla="*/ 31 w 140"/>
                <a:gd name="T23" fmla="*/ 128 h 140"/>
                <a:gd name="T24" fmla="*/ 21 w 140"/>
                <a:gd name="T25" fmla="*/ 120 h 140"/>
                <a:gd name="T26" fmla="*/ 13 w 140"/>
                <a:gd name="T27" fmla="*/ 109 h 140"/>
                <a:gd name="T28" fmla="*/ 7 w 140"/>
                <a:gd name="T29" fmla="*/ 97 h 140"/>
                <a:gd name="T30" fmla="*/ 2 w 140"/>
                <a:gd name="T31" fmla="*/ 84 h 140"/>
                <a:gd name="T32" fmla="*/ 0 w 140"/>
                <a:gd name="T33" fmla="*/ 70 h 140"/>
                <a:gd name="T34" fmla="*/ 2 w 140"/>
                <a:gd name="T35" fmla="*/ 57 h 140"/>
                <a:gd name="T36" fmla="*/ 7 w 140"/>
                <a:gd name="T37" fmla="*/ 44 h 140"/>
                <a:gd name="T38" fmla="*/ 13 w 140"/>
                <a:gd name="T39" fmla="*/ 31 h 140"/>
                <a:gd name="T40" fmla="*/ 21 w 140"/>
                <a:gd name="T41" fmla="*/ 21 h 140"/>
                <a:gd name="T42" fmla="*/ 31 w 140"/>
                <a:gd name="T43" fmla="*/ 13 h 140"/>
                <a:gd name="T44" fmla="*/ 44 w 140"/>
                <a:gd name="T45" fmla="*/ 6 h 140"/>
                <a:gd name="T46" fmla="*/ 57 w 140"/>
                <a:gd name="T47" fmla="*/ 2 h 140"/>
                <a:gd name="T48" fmla="*/ 70 w 140"/>
                <a:gd name="T49" fmla="*/ 0 h 140"/>
                <a:gd name="T50" fmla="*/ 85 w 140"/>
                <a:gd name="T51" fmla="*/ 2 h 140"/>
                <a:gd name="T52" fmla="*/ 98 w 140"/>
                <a:gd name="T53" fmla="*/ 6 h 140"/>
                <a:gd name="T54" fmla="*/ 109 w 140"/>
                <a:gd name="T55" fmla="*/ 13 h 140"/>
                <a:gd name="T56" fmla="*/ 120 w 140"/>
                <a:gd name="T57" fmla="*/ 21 h 140"/>
                <a:gd name="T58" fmla="*/ 128 w 140"/>
                <a:gd name="T59" fmla="*/ 31 h 140"/>
                <a:gd name="T60" fmla="*/ 135 w 140"/>
                <a:gd name="T61" fmla="*/ 44 h 140"/>
                <a:gd name="T62" fmla="*/ 140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40" y="84"/>
                  </a:lnTo>
                  <a:lnTo>
                    <a:pt x="135" y="97"/>
                  </a:lnTo>
                  <a:lnTo>
                    <a:pt x="128" y="109"/>
                  </a:lnTo>
                  <a:lnTo>
                    <a:pt x="120" y="120"/>
                  </a:lnTo>
                  <a:lnTo>
                    <a:pt x="109" y="128"/>
                  </a:lnTo>
                  <a:lnTo>
                    <a:pt x="98" y="135"/>
                  </a:lnTo>
                  <a:lnTo>
                    <a:pt x="85" y="138"/>
                  </a:lnTo>
                  <a:lnTo>
                    <a:pt x="70" y="140"/>
                  </a:lnTo>
                  <a:lnTo>
                    <a:pt x="57" y="138"/>
                  </a:lnTo>
                  <a:lnTo>
                    <a:pt x="44" y="135"/>
                  </a:lnTo>
                  <a:lnTo>
                    <a:pt x="31" y="128"/>
                  </a:lnTo>
                  <a:lnTo>
                    <a:pt x="21" y="120"/>
                  </a:lnTo>
                  <a:lnTo>
                    <a:pt x="13" y="109"/>
                  </a:lnTo>
                  <a:lnTo>
                    <a:pt x="7" y="97"/>
                  </a:lnTo>
                  <a:lnTo>
                    <a:pt x="2" y="84"/>
                  </a:lnTo>
                  <a:lnTo>
                    <a:pt x="0" y="70"/>
                  </a:lnTo>
                  <a:lnTo>
                    <a:pt x="2" y="57"/>
                  </a:lnTo>
                  <a:lnTo>
                    <a:pt x="7" y="44"/>
                  </a:lnTo>
                  <a:lnTo>
                    <a:pt x="13" y="31"/>
                  </a:lnTo>
                  <a:lnTo>
                    <a:pt x="21" y="21"/>
                  </a:lnTo>
                  <a:lnTo>
                    <a:pt x="31" y="13"/>
                  </a:lnTo>
                  <a:lnTo>
                    <a:pt x="44" y="6"/>
                  </a:lnTo>
                  <a:lnTo>
                    <a:pt x="57" y="2"/>
                  </a:lnTo>
                  <a:lnTo>
                    <a:pt x="70" y="0"/>
                  </a:lnTo>
                  <a:lnTo>
                    <a:pt x="85" y="2"/>
                  </a:lnTo>
                  <a:lnTo>
                    <a:pt x="98" y="6"/>
                  </a:lnTo>
                  <a:lnTo>
                    <a:pt x="109" y="13"/>
                  </a:lnTo>
                  <a:lnTo>
                    <a:pt x="120" y="21"/>
                  </a:lnTo>
                  <a:lnTo>
                    <a:pt x="128" y="31"/>
                  </a:lnTo>
                  <a:lnTo>
                    <a:pt x="135" y="44"/>
                  </a:lnTo>
                  <a:lnTo>
                    <a:pt x="140" y="57"/>
                  </a:lnTo>
                  <a:lnTo>
                    <a:pt x="140" y="70"/>
                  </a:lnTo>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53" name="Freeform 530"/>
            <p:cNvSpPr>
              <a:spLocks/>
            </p:cNvSpPr>
            <p:nvPr/>
          </p:nvSpPr>
          <p:spPr bwMode="auto">
            <a:xfrm>
              <a:off x="4352" y="2340"/>
              <a:ext cx="12" cy="9"/>
            </a:xfrm>
            <a:custGeom>
              <a:avLst/>
              <a:gdLst>
                <a:gd name="T0" fmla="*/ 10 w 12"/>
                <a:gd name="T1" fmla="*/ 9 h 9"/>
                <a:gd name="T2" fmla="*/ 12 w 12"/>
                <a:gd name="T3" fmla="*/ 8 h 9"/>
                <a:gd name="T4" fmla="*/ 12 w 12"/>
                <a:gd name="T5" fmla="*/ 4 h 9"/>
                <a:gd name="T6" fmla="*/ 10 w 12"/>
                <a:gd name="T7" fmla="*/ 3 h 9"/>
                <a:gd name="T8" fmla="*/ 8 w 12"/>
                <a:gd name="T9" fmla="*/ 1 h 9"/>
                <a:gd name="T10" fmla="*/ 7 w 12"/>
                <a:gd name="T11" fmla="*/ 0 h 9"/>
                <a:gd name="T12" fmla="*/ 4 w 12"/>
                <a:gd name="T13" fmla="*/ 0 h 9"/>
                <a:gd name="T14" fmla="*/ 2 w 12"/>
                <a:gd name="T15" fmla="*/ 0 h 9"/>
                <a:gd name="T16" fmla="*/ 0 w 12"/>
                <a:gd name="T17" fmla="*/ 1 h 9"/>
                <a:gd name="T18" fmla="*/ 10 w 12"/>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0" y="9"/>
                  </a:moveTo>
                  <a:lnTo>
                    <a:pt x="12" y="8"/>
                  </a:lnTo>
                  <a:lnTo>
                    <a:pt x="12" y="4"/>
                  </a:lnTo>
                  <a:lnTo>
                    <a:pt x="10" y="3"/>
                  </a:lnTo>
                  <a:lnTo>
                    <a:pt x="8" y="1"/>
                  </a:lnTo>
                  <a:lnTo>
                    <a:pt x="7" y="0"/>
                  </a:lnTo>
                  <a:lnTo>
                    <a:pt x="4" y="0"/>
                  </a:lnTo>
                  <a:lnTo>
                    <a:pt x="2" y="0"/>
                  </a:lnTo>
                  <a:lnTo>
                    <a:pt x="0" y="1"/>
                  </a:lnTo>
                  <a:lnTo>
                    <a:pt x="10"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54" name="Freeform 531"/>
            <p:cNvSpPr>
              <a:spLocks/>
            </p:cNvSpPr>
            <p:nvPr/>
          </p:nvSpPr>
          <p:spPr bwMode="auto">
            <a:xfrm>
              <a:off x="4344" y="2341"/>
              <a:ext cx="18" cy="20"/>
            </a:xfrm>
            <a:custGeom>
              <a:avLst/>
              <a:gdLst>
                <a:gd name="T0" fmla="*/ 10 w 18"/>
                <a:gd name="T1" fmla="*/ 20 h 20"/>
                <a:gd name="T2" fmla="*/ 0 w 18"/>
                <a:gd name="T3" fmla="*/ 12 h 20"/>
                <a:gd name="T4" fmla="*/ 8 w 18"/>
                <a:gd name="T5" fmla="*/ 0 h 20"/>
                <a:gd name="T6" fmla="*/ 18 w 18"/>
                <a:gd name="T7" fmla="*/ 8 h 20"/>
                <a:gd name="T8" fmla="*/ 10 w 18"/>
                <a:gd name="T9" fmla="*/ 20 h 20"/>
              </a:gdLst>
              <a:ahLst/>
              <a:cxnLst>
                <a:cxn ang="0">
                  <a:pos x="T0" y="T1"/>
                </a:cxn>
                <a:cxn ang="0">
                  <a:pos x="T2" y="T3"/>
                </a:cxn>
                <a:cxn ang="0">
                  <a:pos x="T4" y="T5"/>
                </a:cxn>
                <a:cxn ang="0">
                  <a:pos x="T6" y="T7"/>
                </a:cxn>
                <a:cxn ang="0">
                  <a:pos x="T8" y="T9"/>
                </a:cxn>
              </a:cxnLst>
              <a:rect l="0" t="0" r="r" b="b"/>
              <a:pathLst>
                <a:path w="18" h="20">
                  <a:moveTo>
                    <a:pt x="10" y="20"/>
                  </a:moveTo>
                  <a:lnTo>
                    <a:pt x="0" y="12"/>
                  </a:lnTo>
                  <a:lnTo>
                    <a:pt x="8" y="0"/>
                  </a:lnTo>
                  <a:lnTo>
                    <a:pt x="18" y="8"/>
                  </a:lnTo>
                  <a:lnTo>
                    <a:pt x="10"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55" name="Freeform 532"/>
            <p:cNvSpPr>
              <a:spLocks/>
            </p:cNvSpPr>
            <p:nvPr/>
          </p:nvSpPr>
          <p:spPr bwMode="auto">
            <a:xfrm>
              <a:off x="4343" y="2353"/>
              <a:ext cx="11" cy="11"/>
            </a:xfrm>
            <a:custGeom>
              <a:avLst/>
              <a:gdLst>
                <a:gd name="T0" fmla="*/ 1 w 11"/>
                <a:gd name="T1" fmla="*/ 0 h 11"/>
                <a:gd name="T2" fmla="*/ 0 w 11"/>
                <a:gd name="T3" fmla="*/ 3 h 11"/>
                <a:gd name="T4" fmla="*/ 0 w 11"/>
                <a:gd name="T5" fmla="*/ 4 h 11"/>
                <a:gd name="T6" fmla="*/ 0 w 11"/>
                <a:gd name="T7" fmla="*/ 8 h 11"/>
                <a:gd name="T8" fmla="*/ 1 w 11"/>
                <a:gd name="T9" fmla="*/ 9 h 11"/>
                <a:gd name="T10" fmla="*/ 4 w 11"/>
                <a:gd name="T11" fmla="*/ 11 h 11"/>
                <a:gd name="T12" fmla="*/ 6 w 11"/>
                <a:gd name="T13" fmla="*/ 11 h 11"/>
                <a:gd name="T14" fmla="*/ 9 w 11"/>
                <a:gd name="T15" fmla="*/ 9 h 11"/>
                <a:gd name="T16" fmla="*/ 11 w 11"/>
                <a:gd name="T17" fmla="*/ 8 h 11"/>
                <a:gd name="T18" fmla="*/ 1 w 1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1" y="0"/>
                  </a:moveTo>
                  <a:lnTo>
                    <a:pt x="0" y="3"/>
                  </a:lnTo>
                  <a:lnTo>
                    <a:pt x="0" y="4"/>
                  </a:lnTo>
                  <a:lnTo>
                    <a:pt x="0" y="8"/>
                  </a:lnTo>
                  <a:lnTo>
                    <a:pt x="1" y="9"/>
                  </a:lnTo>
                  <a:lnTo>
                    <a:pt x="4" y="11"/>
                  </a:lnTo>
                  <a:lnTo>
                    <a:pt x="6" y="11"/>
                  </a:lnTo>
                  <a:lnTo>
                    <a:pt x="9" y="9"/>
                  </a:lnTo>
                  <a:lnTo>
                    <a:pt x="11" y="8"/>
                  </a:lnTo>
                  <a:lnTo>
                    <a:pt x="1"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56" name="Freeform 533"/>
            <p:cNvSpPr>
              <a:spLocks/>
            </p:cNvSpPr>
            <p:nvPr/>
          </p:nvSpPr>
          <p:spPr bwMode="auto">
            <a:xfrm>
              <a:off x="4304" y="2405"/>
              <a:ext cx="11" cy="9"/>
            </a:xfrm>
            <a:custGeom>
              <a:avLst/>
              <a:gdLst>
                <a:gd name="T0" fmla="*/ 9 w 11"/>
                <a:gd name="T1" fmla="*/ 9 h 9"/>
                <a:gd name="T2" fmla="*/ 11 w 11"/>
                <a:gd name="T3" fmla="*/ 8 h 9"/>
                <a:gd name="T4" fmla="*/ 11 w 11"/>
                <a:gd name="T5" fmla="*/ 4 h 9"/>
                <a:gd name="T6" fmla="*/ 9 w 11"/>
                <a:gd name="T7" fmla="*/ 3 h 9"/>
                <a:gd name="T8" fmla="*/ 8 w 11"/>
                <a:gd name="T9" fmla="*/ 1 h 9"/>
                <a:gd name="T10" fmla="*/ 6 w 11"/>
                <a:gd name="T11" fmla="*/ 0 h 9"/>
                <a:gd name="T12" fmla="*/ 3 w 11"/>
                <a:gd name="T13" fmla="*/ 0 h 9"/>
                <a:gd name="T14" fmla="*/ 1 w 11"/>
                <a:gd name="T15" fmla="*/ 0 h 9"/>
                <a:gd name="T16" fmla="*/ 0 w 11"/>
                <a:gd name="T17" fmla="*/ 1 h 9"/>
                <a:gd name="T18" fmla="*/ 9 w 11"/>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9" y="9"/>
                  </a:moveTo>
                  <a:lnTo>
                    <a:pt x="11" y="8"/>
                  </a:lnTo>
                  <a:lnTo>
                    <a:pt x="11" y="4"/>
                  </a:lnTo>
                  <a:lnTo>
                    <a:pt x="9" y="3"/>
                  </a:lnTo>
                  <a:lnTo>
                    <a:pt x="8" y="1"/>
                  </a:lnTo>
                  <a:lnTo>
                    <a:pt x="6" y="0"/>
                  </a:lnTo>
                  <a:lnTo>
                    <a:pt x="3" y="0"/>
                  </a:lnTo>
                  <a:lnTo>
                    <a:pt x="1" y="0"/>
                  </a:lnTo>
                  <a:lnTo>
                    <a:pt x="0" y="1"/>
                  </a:lnTo>
                  <a:lnTo>
                    <a:pt x="9"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57" name="Freeform 534"/>
            <p:cNvSpPr>
              <a:spLocks/>
            </p:cNvSpPr>
            <p:nvPr/>
          </p:nvSpPr>
          <p:spPr bwMode="auto">
            <a:xfrm>
              <a:off x="4296" y="2406"/>
              <a:ext cx="17" cy="20"/>
            </a:xfrm>
            <a:custGeom>
              <a:avLst/>
              <a:gdLst>
                <a:gd name="T0" fmla="*/ 9 w 17"/>
                <a:gd name="T1" fmla="*/ 20 h 20"/>
                <a:gd name="T2" fmla="*/ 0 w 17"/>
                <a:gd name="T3" fmla="*/ 12 h 20"/>
                <a:gd name="T4" fmla="*/ 8 w 17"/>
                <a:gd name="T5" fmla="*/ 0 h 20"/>
                <a:gd name="T6" fmla="*/ 17 w 17"/>
                <a:gd name="T7" fmla="*/ 8 h 20"/>
                <a:gd name="T8" fmla="*/ 9 w 17"/>
                <a:gd name="T9" fmla="*/ 20 h 20"/>
              </a:gdLst>
              <a:ahLst/>
              <a:cxnLst>
                <a:cxn ang="0">
                  <a:pos x="T0" y="T1"/>
                </a:cxn>
                <a:cxn ang="0">
                  <a:pos x="T2" y="T3"/>
                </a:cxn>
                <a:cxn ang="0">
                  <a:pos x="T4" y="T5"/>
                </a:cxn>
                <a:cxn ang="0">
                  <a:pos x="T6" y="T7"/>
                </a:cxn>
                <a:cxn ang="0">
                  <a:pos x="T8" y="T9"/>
                </a:cxn>
              </a:cxnLst>
              <a:rect l="0" t="0" r="r" b="b"/>
              <a:pathLst>
                <a:path w="17" h="20">
                  <a:moveTo>
                    <a:pt x="9" y="20"/>
                  </a:moveTo>
                  <a:lnTo>
                    <a:pt x="0" y="12"/>
                  </a:lnTo>
                  <a:lnTo>
                    <a:pt x="8" y="0"/>
                  </a:lnTo>
                  <a:lnTo>
                    <a:pt x="17" y="8"/>
                  </a:lnTo>
                  <a:lnTo>
                    <a:pt x="9"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58" name="Freeform 535"/>
            <p:cNvSpPr>
              <a:spLocks/>
            </p:cNvSpPr>
            <p:nvPr/>
          </p:nvSpPr>
          <p:spPr bwMode="auto">
            <a:xfrm>
              <a:off x="4294" y="2418"/>
              <a:ext cx="11" cy="11"/>
            </a:xfrm>
            <a:custGeom>
              <a:avLst/>
              <a:gdLst>
                <a:gd name="T0" fmla="*/ 2 w 11"/>
                <a:gd name="T1" fmla="*/ 0 h 11"/>
                <a:gd name="T2" fmla="*/ 0 w 11"/>
                <a:gd name="T3" fmla="*/ 3 h 11"/>
                <a:gd name="T4" fmla="*/ 0 w 11"/>
                <a:gd name="T5" fmla="*/ 4 h 11"/>
                <a:gd name="T6" fmla="*/ 0 w 11"/>
                <a:gd name="T7" fmla="*/ 8 h 11"/>
                <a:gd name="T8" fmla="*/ 2 w 11"/>
                <a:gd name="T9" fmla="*/ 9 h 11"/>
                <a:gd name="T10" fmla="*/ 5 w 11"/>
                <a:gd name="T11" fmla="*/ 11 h 11"/>
                <a:gd name="T12" fmla="*/ 6 w 11"/>
                <a:gd name="T13" fmla="*/ 11 h 11"/>
                <a:gd name="T14" fmla="*/ 10 w 11"/>
                <a:gd name="T15" fmla="*/ 9 h 11"/>
                <a:gd name="T16" fmla="*/ 11 w 11"/>
                <a:gd name="T17" fmla="*/ 8 h 11"/>
                <a:gd name="T18" fmla="*/ 2 w 1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2" y="0"/>
                  </a:moveTo>
                  <a:lnTo>
                    <a:pt x="0" y="3"/>
                  </a:lnTo>
                  <a:lnTo>
                    <a:pt x="0" y="4"/>
                  </a:lnTo>
                  <a:lnTo>
                    <a:pt x="0" y="8"/>
                  </a:lnTo>
                  <a:lnTo>
                    <a:pt x="2" y="9"/>
                  </a:lnTo>
                  <a:lnTo>
                    <a:pt x="5" y="11"/>
                  </a:lnTo>
                  <a:lnTo>
                    <a:pt x="6" y="11"/>
                  </a:lnTo>
                  <a:lnTo>
                    <a:pt x="10" y="9"/>
                  </a:lnTo>
                  <a:lnTo>
                    <a:pt x="11"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59" name="Freeform 536"/>
            <p:cNvSpPr>
              <a:spLocks/>
            </p:cNvSpPr>
            <p:nvPr/>
          </p:nvSpPr>
          <p:spPr bwMode="auto">
            <a:xfrm>
              <a:off x="4255" y="2470"/>
              <a:ext cx="11" cy="9"/>
            </a:xfrm>
            <a:custGeom>
              <a:avLst/>
              <a:gdLst>
                <a:gd name="T0" fmla="*/ 10 w 11"/>
                <a:gd name="T1" fmla="*/ 9 h 9"/>
                <a:gd name="T2" fmla="*/ 11 w 11"/>
                <a:gd name="T3" fmla="*/ 8 h 9"/>
                <a:gd name="T4" fmla="*/ 11 w 11"/>
                <a:gd name="T5" fmla="*/ 4 h 9"/>
                <a:gd name="T6" fmla="*/ 10 w 11"/>
                <a:gd name="T7" fmla="*/ 3 h 9"/>
                <a:gd name="T8" fmla="*/ 8 w 11"/>
                <a:gd name="T9" fmla="*/ 1 h 9"/>
                <a:gd name="T10" fmla="*/ 6 w 11"/>
                <a:gd name="T11" fmla="*/ 0 h 9"/>
                <a:gd name="T12" fmla="*/ 3 w 11"/>
                <a:gd name="T13" fmla="*/ 0 h 9"/>
                <a:gd name="T14" fmla="*/ 2 w 11"/>
                <a:gd name="T15" fmla="*/ 0 h 9"/>
                <a:gd name="T16" fmla="*/ 0 w 11"/>
                <a:gd name="T17" fmla="*/ 1 h 9"/>
                <a:gd name="T18" fmla="*/ 10 w 11"/>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10" y="9"/>
                  </a:moveTo>
                  <a:lnTo>
                    <a:pt x="11" y="8"/>
                  </a:lnTo>
                  <a:lnTo>
                    <a:pt x="11" y="4"/>
                  </a:lnTo>
                  <a:lnTo>
                    <a:pt x="10" y="3"/>
                  </a:lnTo>
                  <a:lnTo>
                    <a:pt x="8" y="1"/>
                  </a:lnTo>
                  <a:lnTo>
                    <a:pt x="6" y="0"/>
                  </a:lnTo>
                  <a:lnTo>
                    <a:pt x="3" y="0"/>
                  </a:lnTo>
                  <a:lnTo>
                    <a:pt x="2" y="0"/>
                  </a:lnTo>
                  <a:lnTo>
                    <a:pt x="0" y="1"/>
                  </a:lnTo>
                  <a:lnTo>
                    <a:pt x="10"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60" name="Freeform 537"/>
            <p:cNvSpPr>
              <a:spLocks/>
            </p:cNvSpPr>
            <p:nvPr/>
          </p:nvSpPr>
          <p:spPr bwMode="auto">
            <a:xfrm>
              <a:off x="4247" y="2471"/>
              <a:ext cx="18" cy="20"/>
            </a:xfrm>
            <a:custGeom>
              <a:avLst/>
              <a:gdLst>
                <a:gd name="T0" fmla="*/ 10 w 18"/>
                <a:gd name="T1" fmla="*/ 20 h 20"/>
                <a:gd name="T2" fmla="*/ 0 w 18"/>
                <a:gd name="T3" fmla="*/ 12 h 20"/>
                <a:gd name="T4" fmla="*/ 8 w 18"/>
                <a:gd name="T5" fmla="*/ 0 h 20"/>
                <a:gd name="T6" fmla="*/ 18 w 18"/>
                <a:gd name="T7" fmla="*/ 8 h 20"/>
                <a:gd name="T8" fmla="*/ 10 w 18"/>
                <a:gd name="T9" fmla="*/ 20 h 20"/>
              </a:gdLst>
              <a:ahLst/>
              <a:cxnLst>
                <a:cxn ang="0">
                  <a:pos x="T0" y="T1"/>
                </a:cxn>
                <a:cxn ang="0">
                  <a:pos x="T2" y="T3"/>
                </a:cxn>
                <a:cxn ang="0">
                  <a:pos x="T4" y="T5"/>
                </a:cxn>
                <a:cxn ang="0">
                  <a:pos x="T6" y="T7"/>
                </a:cxn>
                <a:cxn ang="0">
                  <a:pos x="T8" y="T9"/>
                </a:cxn>
              </a:cxnLst>
              <a:rect l="0" t="0" r="r" b="b"/>
              <a:pathLst>
                <a:path w="18" h="20">
                  <a:moveTo>
                    <a:pt x="10" y="20"/>
                  </a:moveTo>
                  <a:lnTo>
                    <a:pt x="0" y="12"/>
                  </a:lnTo>
                  <a:lnTo>
                    <a:pt x="8" y="0"/>
                  </a:lnTo>
                  <a:lnTo>
                    <a:pt x="18" y="8"/>
                  </a:lnTo>
                  <a:lnTo>
                    <a:pt x="10"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61" name="Freeform 538"/>
            <p:cNvSpPr>
              <a:spLocks/>
            </p:cNvSpPr>
            <p:nvPr/>
          </p:nvSpPr>
          <p:spPr bwMode="auto">
            <a:xfrm>
              <a:off x="4245" y="2483"/>
              <a:ext cx="12" cy="11"/>
            </a:xfrm>
            <a:custGeom>
              <a:avLst/>
              <a:gdLst>
                <a:gd name="T0" fmla="*/ 2 w 12"/>
                <a:gd name="T1" fmla="*/ 0 h 11"/>
                <a:gd name="T2" fmla="*/ 0 w 12"/>
                <a:gd name="T3" fmla="*/ 3 h 11"/>
                <a:gd name="T4" fmla="*/ 0 w 12"/>
                <a:gd name="T5" fmla="*/ 4 h 11"/>
                <a:gd name="T6" fmla="*/ 0 w 12"/>
                <a:gd name="T7" fmla="*/ 8 h 11"/>
                <a:gd name="T8" fmla="*/ 2 w 12"/>
                <a:gd name="T9" fmla="*/ 9 h 11"/>
                <a:gd name="T10" fmla="*/ 5 w 12"/>
                <a:gd name="T11" fmla="*/ 11 h 11"/>
                <a:gd name="T12" fmla="*/ 7 w 12"/>
                <a:gd name="T13" fmla="*/ 11 h 11"/>
                <a:gd name="T14" fmla="*/ 10 w 12"/>
                <a:gd name="T15" fmla="*/ 9 h 11"/>
                <a:gd name="T16" fmla="*/ 12 w 12"/>
                <a:gd name="T17" fmla="*/ 8 h 11"/>
                <a:gd name="T18" fmla="*/ 2 w 12"/>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2" y="0"/>
                  </a:moveTo>
                  <a:lnTo>
                    <a:pt x="0" y="3"/>
                  </a:lnTo>
                  <a:lnTo>
                    <a:pt x="0" y="4"/>
                  </a:lnTo>
                  <a:lnTo>
                    <a:pt x="0" y="8"/>
                  </a:lnTo>
                  <a:lnTo>
                    <a:pt x="2" y="9"/>
                  </a:lnTo>
                  <a:lnTo>
                    <a:pt x="5" y="11"/>
                  </a:lnTo>
                  <a:lnTo>
                    <a:pt x="7" y="11"/>
                  </a:lnTo>
                  <a:lnTo>
                    <a:pt x="10" y="9"/>
                  </a:lnTo>
                  <a:lnTo>
                    <a:pt x="12"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62" name="Freeform 539"/>
            <p:cNvSpPr>
              <a:spLocks/>
            </p:cNvSpPr>
            <p:nvPr/>
          </p:nvSpPr>
          <p:spPr bwMode="auto">
            <a:xfrm>
              <a:off x="4206" y="2535"/>
              <a:ext cx="12" cy="9"/>
            </a:xfrm>
            <a:custGeom>
              <a:avLst/>
              <a:gdLst>
                <a:gd name="T0" fmla="*/ 10 w 12"/>
                <a:gd name="T1" fmla="*/ 9 h 9"/>
                <a:gd name="T2" fmla="*/ 12 w 12"/>
                <a:gd name="T3" fmla="*/ 8 h 9"/>
                <a:gd name="T4" fmla="*/ 12 w 12"/>
                <a:gd name="T5" fmla="*/ 4 h 9"/>
                <a:gd name="T6" fmla="*/ 10 w 12"/>
                <a:gd name="T7" fmla="*/ 3 h 9"/>
                <a:gd name="T8" fmla="*/ 8 w 12"/>
                <a:gd name="T9" fmla="*/ 1 h 9"/>
                <a:gd name="T10" fmla="*/ 7 w 12"/>
                <a:gd name="T11" fmla="*/ 0 h 9"/>
                <a:gd name="T12" fmla="*/ 3 w 12"/>
                <a:gd name="T13" fmla="*/ 0 h 9"/>
                <a:gd name="T14" fmla="*/ 2 w 12"/>
                <a:gd name="T15" fmla="*/ 0 h 9"/>
                <a:gd name="T16" fmla="*/ 0 w 12"/>
                <a:gd name="T17" fmla="*/ 1 h 9"/>
                <a:gd name="T18" fmla="*/ 10 w 12"/>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0" y="9"/>
                  </a:moveTo>
                  <a:lnTo>
                    <a:pt x="12" y="8"/>
                  </a:lnTo>
                  <a:lnTo>
                    <a:pt x="12" y="4"/>
                  </a:lnTo>
                  <a:lnTo>
                    <a:pt x="10" y="3"/>
                  </a:lnTo>
                  <a:lnTo>
                    <a:pt x="8" y="1"/>
                  </a:lnTo>
                  <a:lnTo>
                    <a:pt x="7" y="0"/>
                  </a:lnTo>
                  <a:lnTo>
                    <a:pt x="3" y="0"/>
                  </a:lnTo>
                  <a:lnTo>
                    <a:pt x="2" y="0"/>
                  </a:lnTo>
                  <a:lnTo>
                    <a:pt x="0" y="1"/>
                  </a:lnTo>
                  <a:lnTo>
                    <a:pt x="10"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63" name="Freeform 540"/>
            <p:cNvSpPr>
              <a:spLocks/>
            </p:cNvSpPr>
            <p:nvPr/>
          </p:nvSpPr>
          <p:spPr bwMode="auto">
            <a:xfrm>
              <a:off x="4198" y="2536"/>
              <a:ext cx="18" cy="20"/>
            </a:xfrm>
            <a:custGeom>
              <a:avLst/>
              <a:gdLst>
                <a:gd name="T0" fmla="*/ 10 w 18"/>
                <a:gd name="T1" fmla="*/ 20 h 20"/>
                <a:gd name="T2" fmla="*/ 0 w 18"/>
                <a:gd name="T3" fmla="*/ 12 h 20"/>
                <a:gd name="T4" fmla="*/ 8 w 18"/>
                <a:gd name="T5" fmla="*/ 0 h 20"/>
                <a:gd name="T6" fmla="*/ 18 w 18"/>
                <a:gd name="T7" fmla="*/ 8 h 20"/>
                <a:gd name="T8" fmla="*/ 10 w 18"/>
                <a:gd name="T9" fmla="*/ 20 h 20"/>
              </a:gdLst>
              <a:ahLst/>
              <a:cxnLst>
                <a:cxn ang="0">
                  <a:pos x="T0" y="T1"/>
                </a:cxn>
                <a:cxn ang="0">
                  <a:pos x="T2" y="T3"/>
                </a:cxn>
                <a:cxn ang="0">
                  <a:pos x="T4" y="T5"/>
                </a:cxn>
                <a:cxn ang="0">
                  <a:pos x="T6" y="T7"/>
                </a:cxn>
                <a:cxn ang="0">
                  <a:pos x="T8" y="T9"/>
                </a:cxn>
              </a:cxnLst>
              <a:rect l="0" t="0" r="r" b="b"/>
              <a:pathLst>
                <a:path w="18" h="20">
                  <a:moveTo>
                    <a:pt x="10" y="20"/>
                  </a:moveTo>
                  <a:lnTo>
                    <a:pt x="0" y="12"/>
                  </a:lnTo>
                  <a:lnTo>
                    <a:pt x="8" y="0"/>
                  </a:lnTo>
                  <a:lnTo>
                    <a:pt x="18" y="8"/>
                  </a:lnTo>
                  <a:lnTo>
                    <a:pt x="10"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64" name="Freeform 541"/>
            <p:cNvSpPr>
              <a:spLocks/>
            </p:cNvSpPr>
            <p:nvPr/>
          </p:nvSpPr>
          <p:spPr bwMode="auto">
            <a:xfrm>
              <a:off x="4196" y="2548"/>
              <a:ext cx="12" cy="11"/>
            </a:xfrm>
            <a:custGeom>
              <a:avLst/>
              <a:gdLst>
                <a:gd name="T0" fmla="*/ 2 w 12"/>
                <a:gd name="T1" fmla="*/ 0 h 11"/>
                <a:gd name="T2" fmla="*/ 0 w 12"/>
                <a:gd name="T3" fmla="*/ 3 h 11"/>
                <a:gd name="T4" fmla="*/ 0 w 12"/>
                <a:gd name="T5" fmla="*/ 4 h 11"/>
                <a:gd name="T6" fmla="*/ 0 w 12"/>
                <a:gd name="T7" fmla="*/ 8 h 11"/>
                <a:gd name="T8" fmla="*/ 2 w 12"/>
                <a:gd name="T9" fmla="*/ 9 h 11"/>
                <a:gd name="T10" fmla="*/ 5 w 12"/>
                <a:gd name="T11" fmla="*/ 11 h 11"/>
                <a:gd name="T12" fmla="*/ 7 w 12"/>
                <a:gd name="T13" fmla="*/ 11 h 11"/>
                <a:gd name="T14" fmla="*/ 10 w 12"/>
                <a:gd name="T15" fmla="*/ 9 h 11"/>
                <a:gd name="T16" fmla="*/ 12 w 12"/>
                <a:gd name="T17" fmla="*/ 8 h 11"/>
                <a:gd name="T18" fmla="*/ 2 w 12"/>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2" y="0"/>
                  </a:moveTo>
                  <a:lnTo>
                    <a:pt x="0" y="3"/>
                  </a:lnTo>
                  <a:lnTo>
                    <a:pt x="0" y="4"/>
                  </a:lnTo>
                  <a:lnTo>
                    <a:pt x="0" y="8"/>
                  </a:lnTo>
                  <a:lnTo>
                    <a:pt x="2" y="9"/>
                  </a:lnTo>
                  <a:lnTo>
                    <a:pt x="5" y="11"/>
                  </a:lnTo>
                  <a:lnTo>
                    <a:pt x="7" y="11"/>
                  </a:lnTo>
                  <a:lnTo>
                    <a:pt x="10" y="9"/>
                  </a:lnTo>
                  <a:lnTo>
                    <a:pt x="12"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65" name="Freeform 542"/>
            <p:cNvSpPr>
              <a:spLocks/>
            </p:cNvSpPr>
            <p:nvPr/>
          </p:nvSpPr>
          <p:spPr bwMode="auto">
            <a:xfrm>
              <a:off x="4156" y="2599"/>
              <a:ext cx="13" cy="10"/>
            </a:xfrm>
            <a:custGeom>
              <a:avLst/>
              <a:gdLst>
                <a:gd name="T0" fmla="*/ 11 w 13"/>
                <a:gd name="T1" fmla="*/ 10 h 10"/>
                <a:gd name="T2" fmla="*/ 13 w 13"/>
                <a:gd name="T3" fmla="*/ 9 h 10"/>
                <a:gd name="T4" fmla="*/ 13 w 13"/>
                <a:gd name="T5" fmla="*/ 5 h 10"/>
                <a:gd name="T6" fmla="*/ 11 w 13"/>
                <a:gd name="T7" fmla="*/ 4 h 10"/>
                <a:gd name="T8" fmla="*/ 10 w 13"/>
                <a:gd name="T9" fmla="*/ 2 h 10"/>
                <a:gd name="T10" fmla="*/ 8 w 13"/>
                <a:gd name="T11" fmla="*/ 0 h 10"/>
                <a:gd name="T12" fmla="*/ 5 w 13"/>
                <a:gd name="T13" fmla="*/ 0 h 10"/>
                <a:gd name="T14" fmla="*/ 3 w 13"/>
                <a:gd name="T15" fmla="*/ 0 h 10"/>
                <a:gd name="T16" fmla="*/ 0 w 13"/>
                <a:gd name="T17" fmla="*/ 2 h 10"/>
                <a:gd name="T18" fmla="*/ 11 w 13"/>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10"/>
                  </a:moveTo>
                  <a:lnTo>
                    <a:pt x="13" y="9"/>
                  </a:lnTo>
                  <a:lnTo>
                    <a:pt x="13" y="5"/>
                  </a:lnTo>
                  <a:lnTo>
                    <a:pt x="11" y="4"/>
                  </a:lnTo>
                  <a:lnTo>
                    <a:pt x="10" y="2"/>
                  </a:lnTo>
                  <a:lnTo>
                    <a:pt x="8" y="0"/>
                  </a:lnTo>
                  <a:lnTo>
                    <a:pt x="5" y="0"/>
                  </a:lnTo>
                  <a:lnTo>
                    <a:pt x="3" y="0"/>
                  </a:lnTo>
                  <a:lnTo>
                    <a:pt x="0" y="2"/>
                  </a:lnTo>
                  <a:lnTo>
                    <a:pt x="11" y="1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66" name="Freeform 543"/>
            <p:cNvSpPr>
              <a:spLocks/>
            </p:cNvSpPr>
            <p:nvPr/>
          </p:nvSpPr>
          <p:spPr bwMode="auto">
            <a:xfrm>
              <a:off x="4148" y="2601"/>
              <a:ext cx="19" cy="20"/>
            </a:xfrm>
            <a:custGeom>
              <a:avLst/>
              <a:gdLst>
                <a:gd name="T0" fmla="*/ 11 w 19"/>
                <a:gd name="T1" fmla="*/ 20 h 20"/>
                <a:gd name="T2" fmla="*/ 0 w 19"/>
                <a:gd name="T3" fmla="*/ 11 h 20"/>
                <a:gd name="T4" fmla="*/ 8 w 19"/>
                <a:gd name="T5" fmla="*/ 0 h 20"/>
                <a:gd name="T6" fmla="*/ 19 w 19"/>
                <a:gd name="T7" fmla="*/ 8 h 20"/>
                <a:gd name="T8" fmla="*/ 11 w 19"/>
                <a:gd name="T9" fmla="*/ 20 h 20"/>
              </a:gdLst>
              <a:ahLst/>
              <a:cxnLst>
                <a:cxn ang="0">
                  <a:pos x="T0" y="T1"/>
                </a:cxn>
                <a:cxn ang="0">
                  <a:pos x="T2" y="T3"/>
                </a:cxn>
                <a:cxn ang="0">
                  <a:pos x="T4" y="T5"/>
                </a:cxn>
                <a:cxn ang="0">
                  <a:pos x="T6" y="T7"/>
                </a:cxn>
                <a:cxn ang="0">
                  <a:pos x="T8" y="T9"/>
                </a:cxn>
              </a:cxnLst>
              <a:rect l="0" t="0" r="r" b="b"/>
              <a:pathLst>
                <a:path w="19" h="20">
                  <a:moveTo>
                    <a:pt x="11" y="20"/>
                  </a:moveTo>
                  <a:lnTo>
                    <a:pt x="0" y="11"/>
                  </a:lnTo>
                  <a:lnTo>
                    <a:pt x="8" y="0"/>
                  </a:lnTo>
                  <a:lnTo>
                    <a:pt x="19" y="8"/>
                  </a:lnTo>
                  <a:lnTo>
                    <a:pt x="11"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67" name="Freeform 544"/>
            <p:cNvSpPr>
              <a:spLocks/>
            </p:cNvSpPr>
            <p:nvPr/>
          </p:nvSpPr>
          <p:spPr bwMode="auto">
            <a:xfrm>
              <a:off x="4148" y="2612"/>
              <a:ext cx="11" cy="12"/>
            </a:xfrm>
            <a:custGeom>
              <a:avLst/>
              <a:gdLst>
                <a:gd name="T0" fmla="*/ 0 w 11"/>
                <a:gd name="T1" fmla="*/ 0 h 12"/>
                <a:gd name="T2" fmla="*/ 0 w 11"/>
                <a:gd name="T3" fmla="*/ 4 h 12"/>
                <a:gd name="T4" fmla="*/ 0 w 11"/>
                <a:gd name="T5" fmla="*/ 5 h 12"/>
                <a:gd name="T6" fmla="*/ 0 w 11"/>
                <a:gd name="T7" fmla="*/ 9 h 12"/>
                <a:gd name="T8" fmla="*/ 1 w 11"/>
                <a:gd name="T9" fmla="*/ 10 h 12"/>
                <a:gd name="T10" fmla="*/ 5 w 11"/>
                <a:gd name="T11" fmla="*/ 12 h 12"/>
                <a:gd name="T12" fmla="*/ 6 w 11"/>
                <a:gd name="T13" fmla="*/ 12 h 12"/>
                <a:gd name="T14" fmla="*/ 9 w 11"/>
                <a:gd name="T15" fmla="*/ 10 h 12"/>
                <a:gd name="T16" fmla="*/ 11 w 11"/>
                <a:gd name="T17" fmla="*/ 9 h 12"/>
                <a:gd name="T18" fmla="*/ 0 w 1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0" y="0"/>
                  </a:moveTo>
                  <a:lnTo>
                    <a:pt x="0" y="4"/>
                  </a:lnTo>
                  <a:lnTo>
                    <a:pt x="0" y="5"/>
                  </a:lnTo>
                  <a:lnTo>
                    <a:pt x="0" y="9"/>
                  </a:lnTo>
                  <a:lnTo>
                    <a:pt x="1" y="10"/>
                  </a:lnTo>
                  <a:lnTo>
                    <a:pt x="5" y="12"/>
                  </a:lnTo>
                  <a:lnTo>
                    <a:pt x="6" y="12"/>
                  </a:lnTo>
                  <a:lnTo>
                    <a:pt x="9" y="10"/>
                  </a:lnTo>
                  <a:lnTo>
                    <a:pt x="11" y="9"/>
                  </a:lnTo>
                  <a:lnTo>
                    <a:pt x="0"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68" name="Freeform 545"/>
            <p:cNvSpPr>
              <a:spLocks/>
            </p:cNvSpPr>
            <p:nvPr/>
          </p:nvSpPr>
          <p:spPr bwMode="auto">
            <a:xfrm>
              <a:off x="4068" y="1985"/>
              <a:ext cx="140" cy="139"/>
            </a:xfrm>
            <a:custGeom>
              <a:avLst/>
              <a:gdLst>
                <a:gd name="T0" fmla="*/ 140 w 140"/>
                <a:gd name="T1" fmla="*/ 69 h 139"/>
                <a:gd name="T2" fmla="*/ 138 w 140"/>
                <a:gd name="T3" fmla="*/ 83 h 139"/>
                <a:gd name="T4" fmla="*/ 135 w 140"/>
                <a:gd name="T5" fmla="*/ 96 h 139"/>
                <a:gd name="T6" fmla="*/ 128 w 140"/>
                <a:gd name="T7" fmla="*/ 109 h 139"/>
                <a:gd name="T8" fmla="*/ 119 w 140"/>
                <a:gd name="T9" fmla="*/ 119 h 139"/>
                <a:gd name="T10" fmla="*/ 109 w 140"/>
                <a:gd name="T11" fmla="*/ 127 h 139"/>
                <a:gd name="T12" fmla="*/ 98 w 140"/>
                <a:gd name="T13" fmla="*/ 134 h 139"/>
                <a:gd name="T14" fmla="*/ 85 w 140"/>
                <a:gd name="T15" fmla="*/ 139 h 139"/>
                <a:gd name="T16" fmla="*/ 70 w 140"/>
                <a:gd name="T17" fmla="*/ 139 h 139"/>
                <a:gd name="T18" fmla="*/ 55 w 140"/>
                <a:gd name="T19" fmla="*/ 139 h 139"/>
                <a:gd name="T20" fmla="*/ 42 w 140"/>
                <a:gd name="T21" fmla="*/ 134 h 139"/>
                <a:gd name="T22" fmla="*/ 31 w 140"/>
                <a:gd name="T23" fmla="*/ 127 h 139"/>
                <a:gd name="T24" fmla="*/ 21 w 140"/>
                <a:gd name="T25" fmla="*/ 119 h 139"/>
                <a:gd name="T26" fmla="*/ 12 w 140"/>
                <a:gd name="T27" fmla="*/ 109 h 139"/>
                <a:gd name="T28" fmla="*/ 5 w 140"/>
                <a:gd name="T29" fmla="*/ 96 h 139"/>
                <a:gd name="T30" fmla="*/ 2 w 140"/>
                <a:gd name="T31" fmla="*/ 83 h 139"/>
                <a:gd name="T32" fmla="*/ 0 w 140"/>
                <a:gd name="T33" fmla="*/ 69 h 139"/>
                <a:gd name="T34" fmla="*/ 2 w 140"/>
                <a:gd name="T35" fmla="*/ 56 h 139"/>
                <a:gd name="T36" fmla="*/ 5 w 140"/>
                <a:gd name="T37" fmla="*/ 43 h 139"/>
                <a:gd name="T38" fmla="*/ 12 w 140"/>
                <a:gd name="T39" fmla="*/ 30 h 139"/>
                <a:gd name="T40" fmla="*/ 21 w 140"/>
                <a:gd name="T41" fmla="*/ 20 h 139"/>
                <a:gd name="T42" fmla="*/ 31 w 140"/>
                <a:gd name="T43" fmla="*/ 12 h 139"/>
                <a:gd name="T44" fmla="*/ 42 w 140"/>
                <a:gd name="T45" fmla="*/ 5 h 139"/>
                <a:gd name="T46" fmla="*/ 55 w 140"/>
                <a:gd name="T47" fmla="*/ 0 h 139"/>
                <a:gd name="T48" fmla="*/ 70 w 140"/>
                <a:gd name="T49" fmla="*/ 0 h 139"/>
                <a:gd name="T50" fmla="*/ 85 w 140"/>
                <a:gd name="T51" fmla="*/ 0 h 139"/>
                <a:gd name="T52" fmla="*/ 98 w 140"/>
                <a:gd name="T53" fmla="*/ 5 h 139"/>
                <a:gd name="T54" fmla="*/ 109 w 140"/>
                <a:gd name="T55" fmla="*/ 12 h 139"/>
                <a:gd name="T56" fmla="*/ 119 w 140"/>
                <a:gd name="T57" fmla="*/ 20 h 139"/>
                <a:gd name="T58" fmla="*/ 128 w 140"/>
                <a:gd name="T59" fmla="*/ 30 h 139"/>
                <a:gd name="T60" fmla="*/ 135 w 140"/>
                <a:gd name="T61" fmla="*/ 43 h 139"/>
                <a:gd name="T62" fmla="*/ 138 w 140"/>
                <a:gd name="T63" fmla="*/ 56 h 139"/>
                <a:gd name="T64" fmla="*/ 140 w 140"/>
                <a:gd name="T65"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39">
                  <a:moveTo>
                    <a:pt x="140" y="69"/>
                  </a:moveTo>
                  <a:lnTo>
                    <a:pt x="138" y="83"/>
                  </a:lnTo>
                  <a:lnTo>
                    <a:pt x="135" y="96"/>
                  </a:lnTo>
                  <a:lnTo>
                    <a:pt x="128" y="109"/>
                  </a:lnTo>
                  <a:lnTo>
                    <a:pt x="119" y="119"/>
                  </a:lnTo>
                  <a:lnTo>
                    <a:pt x="109" y="127"/>
                  </a:lnTo>
                  <a:lnTo>
                    <a:pt x="98" y="134"/>
                  </a:lnTo>
                  <a:lnTo>
                    <a:pt x="85" y="139"/>
                  </a:lnTo>
                  <a:lnTo>
                    <a:pt x="70" y="139"/>
                  </a:lnTo>
                  <a:lnTo>
                    <a:pt x="55" y="139"/>
                  </a:lnTo>
                  <a:lnTo>
                    <a:pt x="42" y="134"/>
                  </a:lnTo>
                  <a:lnTo>
                    <a:pt x="31" y="127"/>
                  </a:lnTo>
                  <a:lnTo>
                    <a:pt x="21" y="119"/>
                  </a:lnTo>
                  <a:lnTo>
                    <a:pt x="12" y="109"/>
                  </a:lnTo>
                  <a:lnTo>
                    <a:pt x="5" y="96"/>
                  </a:lnTo>
                  <a:lnTo>
                    <a:pt x="2" y="83"/>
                  </a:lnTo>
                  <a:lnTo>
                    <a:pt x="0" y="69"/>
                  </a:lnTo>
                  <a:lnTo>
                    <a:pt x="2" y="56"/>
                  </a:lnTo>
                  <a:lnTo>
                    <a:pt x="5" y="43"/>
                  </a:lnTo>
                  <a:lnTo>
                    <a:pt x="12" y="30"/>
                  </a:lnTo>
                  <a:lnTo>
                    <a:pt x="21" y="20"/>
                  </a:lnTo>
                  <a:lnTo>
                    <a:pt x="31" y="12"/>
                  </a:lnTo>
                  <a:lnTo>
                    <a:pt x="42" y="5"/>
                  </a:lnTo>
                  <a:lnTo>
                    <a:pt x="55" y="0"/>
                  </a:lnTo>
                  <a:lnTo>
                    <a:pt x="70" y="0"/>
                  </a:lnTo>
                  <a:lnTo>
                    <a:pt x="85" y="0"/>
                  </a:lnTo>
                  <a:lnTo>
                    <a:pt x="98" y="5"/>
                  </a:lnTo>
                  <a:lnTo>
                    <a:pt x="109" y="12"/>
                  </a:lnTo>
                  <a:lnTo>
                    <a:pt x="119" y="20"/>
                  </a:lnTo>
                  <a:lnTo>
                    <a:pt x="128" y="30"/>
                  </a:lnTo>
                  <a:lnTo>
                    <a:pt x="135" y="43"/>
                  </a:lnTo>
                  <a:lnTo>
                    <a:pt x="138" y="56"/>
                  </a:lnTo>
                  <a:lnTo>
                    <a:pt x="140" y="69"/>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69" name="Freeform 546"/>
            <p:cNvSpPr>
              <a:spLocks/>
            </p:cNvSpPr>
            <p:nvPr/>
          </p:nvSpPr>
          <p:spPr bwMode="auto">
            <a:xfrm>
              <a:off x="4068" y="1985"/>
              <a:ext cx="140" cy="139"/>
            </a:xfrm>
            <a:custGeom>
              <a:avLst/>
              <a:gdLst>
                <a:gd name="T0" fmla="*/ 140 w 140"/>
                <a:gd name="T1" fmla="*/ 69 h 139"/>
                <a:gd name="T2" fmla="*/ 138 w 140"/>
                <a:gd name="T3" fmla="*/ 83 h 139"/>
                <a:gd name="T4" fmla="*/ 135 w 140"/>
                <a:gd name="T5" fmla="*/ 96 h 139"/>
                <a:gd name="T6" fmla="*/ 128 w 140"/>
                <a:gd name="T7" fmla="*/ 109 h 139"/>
                <a:gd name="T8" fmla="*/ 119 w 140"/>
                <a:gd name="T9" fmla="*/ 119 h 139"/>
                <a:gd name="T10" fmla="*/ 109 w 140"/>
                <a:gd name="T11" fmla="*/ 127 h 139"/>
                <a:gd name="T12" fmla="*/ 98 w 140"/>
                <a:gd name="T13" fmla="*/ 134 h 139"/>
                <a:gd name="T14" fmla="*/ 85 w 140"/>
                <a:gd name="T15" fmla="*/ 139 h 139"/>
                <a:gd name="T16" fmla="*/ 70 w 140"/>
                <a:gd name="T17" fmla="*/ 139 h 139"/>
                <a:gd name="T18" fmla="*/ 55 w 140"/>
                <a:gd name="T19" fmla="*/ 139 h 139"/>
                <a:gd name="T20" fmla="*/ 42 w 140"/>
                <a:gd name="T21" fmla="*/ 134 h 139"/>
                <a:gd name="T22" fmla="*/ 31 w 140"/>
                <a:gd name="T23" fmla="*/ 127 h 139"/>
                <a:gd name="T24" fmla="*/ 21 w 140"/>
                <a:gd name="T25" fmla="*/ 119 h 139"/>
                <a:gd name="T26" fmla="*/ 12 w 140"/>
                <a:gd name="T27" fmla="*/ 109 h 139"/>
                <a:gd name="T28" fmla="*/ 5 w 140"/>
                <a:gd name="T29" fmla="*/ 96 h 139"/>
                <a:gd name="T30" fmla="*/ 2 w 140"/>
                <a:gd name="T31" fmla="*/ 83 h 139"/>
                <a:gd name="T32" fmla="*/ 0 w 140"/>
                <a:gd name="T33" fmla="*/ 69 h 139"/>
                <a:gd name="T34" fmla="*/ 2 w 140"/>
                <a:gd name="T35" fmla="*/ 56 h 139"/>
                <a:gd name="T36" fmla="*/ 5 w 140"/>
                <a:gd name="T37" fmla="*/ 43 h 139"/>
                <a:gd name="T38" fmla="*/ 12 w 140"/>
                <a:gd name="T39" fmla="*/ 30 h 139"/>
                <a:gd name="T40" fmla="*/ 21 w 140"/>
                <a:gd name="T41" fmla="*/ 20 h 139"/>
                <a:gd name="T42" fmla="*/ 31 w 140"/>
                <a:gd name="T43" fmla="*/ 12 h 139"/>
                <a:gd name="T44" fmla="*/ 42 w 140"/>
                <a:gd name="T45" fmla="*/ 5 h 139"/>
                <a:gd name="T46" fmla="*/ 55 w 140"/>
                <a:gd name="T47" fmla="*/ 0 h 139"/>
                <a:gd name="T48" fmla="*/ 70 w 140"/>
                <a:gd name="T49" fmla="*/ 0 h 139"/>
                <a:gd name="T50" fmla="*/ 85 w 140"/>
                <a:gd name="T51" fmla="*/ 0 h 139"/>
                <a:gd name="T52" fmla="*/ 98 w 140"/>
                <a:gd name="T53" fmla="*/ 5 h 139"/>
                <a:gd name="T54" fmla="*/ 109 w 140"/>
                <a:gd name="T55" fmla="*/ 12 h 139"/>
                <a:gd name="T56" fmla="*/ 119 w 140"/>
                <a:gd name="T57" fmla="*/ 20 h 139"/>
                <a:gd name="T58" fmla="*/ 128 w 140"/>
                <a:gd name="T59" fmla="*/ 30 h 139"/>
                <a:gd name="T60" fmla="*/ 135 w 140"/>
                <a:gd name="T61" fmla="*/ 43 h 139"/>
                <a:gd name="T62" fmla="*/ 138 w 140"/>
                <a:gd name="T63" fmla="*/ 56 h 139"/>
                <a:gd name="T64" fmla="*/ 140 w 140"/>
                <a:gd name="T65"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39">
                  <a:moveTo>
                    <a:pt x="140" y="69"/>
                  </a:moveTo>
                  <a:lnTo>
                    <a:pt x="138" y="83"/>
                  </a:lnTo>
                  <a:lnTo>
                    <a:pt x="135" y="96"/>
                  </a:lnTo>
                  <a:lnTo>
                    <a:pt x="128" y="109"/>
                  </a:lnTo>
                  <a:lnTo>
                    <a:pt x="119" y="119"/>
                  </a:lnTo>
                  <a:lnTo>
                    <a:pt x="109" y="127"/>
                  </a:lnTo>
                  <a:lnTo>
                    <a:pt x="98" y="134"/>
                  </a:lnTo>
                  <a:lnTo>
                    <a:pt x="85" y="139"/>
                  </a:lnTo>
                  <a:lnTo>
                    <a:pt x="70" y="139"/>
                  </a:lnTo>
                  <a:lnTo>
                    <a:pt x="55" y="139"/>
                  </a:lnTo>
                  <a:lnTo>
                    <a:pt x="42" y="134"/>
                  </a:lnTo>
                  <a:lnTo>
                    <a:pt x="31" y="127"/>
                  </a:lnTo>
                  <a:lnTo>
                    <a:pt x="21" y="119"/>
                  </a:lnTo>
                  <a:lnTo>
                    <a:pt x="12" y="109"/>
                  </a:lnTo>
                  <a:lnTo>
                    <a:pt x="5" y="96"/>
                  </a:lnTo>
                  <a:lnTo>
                    <a:pt x="2" y="83"/>
                  </a:lnTo>
                  <a:lnTo>
                    <a:pt x="0" y="69"/>
                  </a:lnTo>
                  <a:lnTo>
                    <a:pt x="2" y="56"/>
                  </a:lnTo>
                  <a:lnTo>
                    <a:pt x="5" y="43"/>
                  </a:lnTo>
                  <a:lnTo>
                    <a:pt x="12" y="30"/>
                  </a:lnTo>
                  <a:lnTo>
                    <a:pt x="21" y="20"/>
                  </a:lnTo>
                  <a:lnTo>
                    <a:pt x="31" y="12"/>
                  </a:lnTo>
                  <a:lnTo>
                    <a:pt x="42" y="5"/>
                  </a:lnTo>
                  <a:lnTo>
                    <a:pt x="55" y="0"/>
                  </a:lnTo>
                  <a:lnTo>
                    <a:pt x="70" y="0"/>
                  </a:lnTo>
                  <a:lnTo>
                    <a:pt x="85" y="0"/>
                  </a:lnTo>
                  <a:lnTo>
                    <a:pt x="98" y="5"/>
                  </a:lnTo>
                  <a:lnTo>
                    <a:pt x="109" y="12"/>
                  </a:lnTo>
                  <a:lnTo>
                    <a:pt x="119" y="20"/>
                  </a:lnTo>
                  <a:lnTo>
                    <a:pt x="128" y="30"/>
                  </a:lnTo>
                  <a:lnTo>
                    <a:pt x="135" y="43"/>
                  </a:lnTo>
                  <a:lnTo>
                    <a:pt x="138" y="56"/>
                  </a:lnTo>
                  <a:lnTo>
                    <a:pt x="140" y="69"/>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70" name="Freeform 547"/>
            <p:cNvSpPr>
              <a:spLocks/>
            </p:cNvSpPr>
            <p:nvPr/>
          </p:nvSpPr>
          <p:spPr bwMode="auto">
            <a:xfrm>
              <a:off x="3917" y="2341"/>
              <a:ext cx="11" cy="12"/>
            </a:xfrm>
            <a:custGeom>
              <a:avLst/>
              <a:gdLst>
                <a:gd name="T0" fmla="*/ 2 w 11"/>
                <a:gd name="T1" fmla="*/ 0 h 12"/>
                <a:gd name="T2" fmla="*/ 0 w 11"/>
                <a:gd name="T3" fmla="*/ 3 h 12"/>
                <a:gd name="T4" fmla="*/ 0 w 11"/>
                <a:gd name="T5" fmla="*/ 7 h 12"/>
                <a:gd name="T6" fmla="*/ 2 w 11"/>
                <a:gd name="T7" fmla="*/ 8 h 12"/>
                <a:gd name="T8" fmla="*/ 3 w 11"/>
                <a:gd name="T9" fmla="*/ 10 h 12"/>
                <a:gd name="T10" fmla="*/ 5 w 11"/>
                <a:gd name="T11" fmla="*/ 12 h 12"/>
                <a:gd name="T12" fmla="*/ 7 w 11"/>
                <a:gd name="T13" fmla="*/ 12 h 12"/>
                <a:gd name="T14" fmla="*/ 10 w 11"/>
                <a:gd name="T15" fmla="*/ 12 h 12"/>
                <a:gd name="T16" fmla="*/ 11 w 11"/>
                <a:gd name="T17" fmla="*/ 8 h 12"/>
                <a:gd name="T18" fmla="*/ 2 w 1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2" y="0"/>
                  </a:moveTo>
                  <a:lnTo>
                    <a:pt x="0" y="3"/>
                  </a:lnTo>
                  <a:lnTo>
                    <a:pt x="0" y="7"/>
                  </a:lnTo>
                  <a:lnTo>
                    <a:pt x="2" y="8"/>
                  </a:lnTo>
                  <a:lnTo>
                    <a:pt x="3" y="10"/>
                  </a:lnTo>
                  <a:lnTo>
                    <a:pt x="5" y="12"/>
                  </a:lnTo>
                  <a:lnTo>
                    <a:pt x="7" y="12"/>
                  </a:lnTo>
                  <a:lnTo>
                    <a:pt x="10" y="12"/>
                  </a:lnTo>
                  <a:lnTo>
                    <a:pt x="11"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71" name="Freeform 548"/>
            <p:cNvSpPr>
              <a:spLocks/>
            </p:cNvSpPr>
            <p:nvPr/>
          </p:nvSpPr>
          <p:spPr bwMode="auto">
            <a:xfrm>
              <a:off x="3919" y="2331"/>
              <a:ext cx="18" cy="18"/>
            </a:xfrm>
            <a:custGeom>
              <a:avLst/>
              <a:gdLst>
                <a:gd name="T0" fmla="*/ 8 w 18"/>
                <a:gd name="T1" fmla="*/ 0 h 18"/>
                <a:gd name="T2" fmla="*/ 18 w 18"/>
                <a:gd name="T3" fmla="*/ 9 h 18"/>
                <a:gd name="T4" fmla="*/ 9 w 18"/>
                <a:gd name="T5" fmla="*/ 18 h 18"/>
                <a:gd name="T6" fmla="*/ 0 w 18"/>
                <a:gd name="T7" fmla="*/ 10 h 18"/>
                <a:gd name="T8" fmla="*/ 8 w 18"/>
                <a:gd name="T9" fmla="*/ 0 h 18"/>
              </a:gdLst>
              <a:ahLst/>
              <a:cxnLst>
                <a:cxn ang="0">
                  <a:pos x="T0" y="T1"/>
                </a:cxn>
                <a:cxn ang="0">
                  <a:pos x="T2" y="T3"/>
                </a:cxn>
                <a:cxn ang="0">
                  <a:pos x="T4" y="T5"/>
                </a:cxn>
                <a:cxn ang="0">
                  <a:pos x="T6" y="T7"/>
                </a:cxn>
                <a:cxn ang="0">
                  <a:pos x="T8" y="T9"/>
                </a:cxn>
              </a:cxnLst>
              <a:rect l="0" t="0" r="r" b="b"/>
              <a:pathLst>
                <a:path w="18" h="18">
                  <a:moveTo>
                    <a:pt x="8" y="0"/>
                  </a:moveTo>
                  <a:lnTo>
                    <a:pt x="18" y="9"/>
                  </a:lnTo>
                  <a:lnTo>
                    <a:pt x="9" y="18"/>
                  </a:lnTo>
                  <a:lnTo>
                    <a:pt x="0" y="10"/>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72" name="Freeform 549"/>
            <p:cNvSpPr>
              <a:spLocks/>
            </p:cNvSpPr>
            <p:nvPr/>
          </p:nvSpPr>
          <p:spPr bwMode="auto">
            <a:xfrm>
              <a:off x="3927" y="2328"/>
              <a:ext cx="11" cy="12"/>
            </a:xfrm>
            <a:custGeom>
              <a:avLst/>
              <a:gdLst>
                <a:gd name="T0" fmla="*/ 10 w 11"/>
                <a:gd name="T1" fmla="*/ 12 h 12"/>
                <a:gd name="T2" fmla="*/ 11 w 11"/>
                <a:gd name="T3" fmla="*/ 8 h 12"/>
                <a:gd name="T4" fmla="*/ 11 w 11"/>
                <a:gd name="T5" fmla="*/ 5 h 12"/>
                <a:gd name="T6" fmla="*/ 11 w 11"/>
                <a:gd name="T7" fmla="*/ 3 h 12"/>
                <a:gd name="T8" fmla="*/ 10 w 11"/>
                <a:gd name="T9" fmla="*/ 2 h 12"/>
                <a:gd name="T10" fmla="*/ 6 w 11"/>
                <a:gd name="T11" fmla="*/ 0 h 12"/>
                <a:gd name="T12" fmla="*/ 5 w 11"/>
                <a:gd name="T13" fmla="*/ 0 h 12"/>
                <a:gd name="T14" fmla="*/ 1 w 11"/>
                <a:gd name="T15" fmla="*/ 0 h 12"/>
                <a:gd name="T16" fmla="*/ 0 w 11"/>
                <a:gd name="T17" fmla="*/ 3 h 12"/>
                <a:gd name="T18" fmla="*/ 10 w 11"/>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10" y="12"/>
                  </a:moveTo>
                  <a:lnTo>
                    <a:pt x="11" y="8"/>
                  </a:lnTo>
                  <a:lnTo>
                    <a:pt x="11" y="5"/>
                  </a:lnTo>
                  <a:lnTo>
                    <a:pt x="11" y="3"/>
                  </a:lnTo>
                  <a:lnTo>
                    <a:pt x="10" y="2"/>
                  </a:lnTo>
                  <a:lnTo>
                    <a:pt x="6" y="0"/>
                  </a:lnTo>
                  <a:lnTo>
                    <a:pt x="5" y="0"/>
                  </a:lnTo>
                  <a:lnTo>
                    <a:pt x="1" y="0"/>
                  </a:lnTo>
                  <a:lnTo>
                    <a:pt x="0" y="3"/>
                  </a:lnTo>
                  <a:lnTo>
                    <a:pt x="10"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73" name="Freeform 550"/>
            <p:cNvSpPr>
              <a:spLocks/>
            </p:cNvSpPr>
            <p:nvPr/>
          </p:nvSpPr>
          <p:spPr bwMode="auto">
            <a:xfrm>
              <a:off x="3966" y="2276"/>
              <a:ext cx="11" cy="12"/>
            </a:xfrm>
            <a:custGeom>
              <a:avLst/>
              <a:gdLst>
                <a:gd name="T0" fmla="*/ 1 w 11"/>
                <a:gd name="T1" fmla="*/ 0 h 12"/>
                <a:gd name="T2" fmla="*/ 0 w 11"/>
                <a:gd name="T3" fmla="*/ 3 h 12"/>
                <a:gd name="T4" fmla="*/ 0 w 11"/>
                <a:gd name="T5" fmla="*/ 7 h 12"/>
                <a:gd name="T6" fmla="*/ 1 w 11"/>
                <a:gd name="T7" fmla="*/ 8 h 12"/>
                <a:gd name="T8" fmla="*/ 3 w 11"/>
                <a:gd name="T9" fmla="*/ 10 h 12"/>
                <a:gd name="T10" fmla="*/ 5 w 11"/>
                <a:gd name="T11" fmla="*/ 12 h 12"/>
                <a:gd name="T12" fmla="*/ 8 w 11"/>
                <a:gd name="T13" fmla="*/ 12 h 12"/>
                <a:gd name="T14" fmla="*/ 10 w 11"/>
                <a:gd name="T15" fmla="*/ 12 h 12"/>
                <a:gd name="T16" fmla="*/ 11 w 11"/>
                <a:gd name="T17" fmla="*/ 8 h 12"/>
                <a:gd name="T18" fmla="*/ 1 w 1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1" y="0"/>
                  </a:moveTo>
                  <a:lnTo>
                    <a:pt x="0" y="3"/>
                  </a:lnTo>
                  <a:lnTo>
                    <a:pt x="0" y="7"/>
                  </a:lnTo>
                  <a:lnTo>
                    <a:pt x="1" y="8"/>
                  </a:lnTo>
                  <a:lnTo>
                    <a:pt x="3" y="10"/>
                  </a:lnTo>
                  <a:lnTo>
                    <a:pt x="5" y="12"/>
                  </a:lnTo>
                  <a:lnTo>
                    <a:pt x="8" y="12"/>
                  </a:lnTo>
                  <a:lnTo>
                    <a:pt x="10" y="12"/>
                  </a:lnTo>
                  <a:lnTo>
                    <a:pt x="11" y="8"/>
                  </a:lnTo>
                  <a:lnTo>
                    <a:pt x="1"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74" name="Freeform 551"/>
            <p:cNvSpPr>
              <a:spLocks/>
            </p:cNvSpPr>
            <p:nvPr/>
          </p:nvSpPr>
          <p:spPr bwMode="auto">
            <a:xfrm>
              <a:off x="3967" y="2266"/>
              <a:ext cx="18" cy="18"/>
            </a:xfrm>
            <a:custGeom>
              <a:avLst/>
              <a:gdLst>
                <a:gd name="T0" fmla="*/ 9 w 18"/>
                <a:gd name="T1" fmla="*/ 0 h 18"/>
                <a:gd name="T2" fmla="*/ 18 w 18"/>
                <a:gd name="T3" fmla="*/ 9 h 18"/>
                <a:gd name="T4" fmla="*/ 10 w 18"/>
                <a:gd name="T5" fmla="*/ 18 h 18"/>
                <a:gd name="T6" fmla="*/ 0 w 18"/>
                <a:gd name="T7" fmla="*/ 10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lnTo>
                    <a:pt x="18" y="9"/>
                  </a:lnTo>
                  <a:lnTo>
                    <a:pt x="10" y="18"/>
                  </a:lnTo>
                  <a:lnTo>
                    <a:pt x="0" y="10"/>
                  </a:lnTo>
                  <a:lnTo>
                    <a:pt x="9"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75" name="Freeform 552"/>
            <p:cNvSpPr>
              <a:spLocks/>
            </p:cNvSpPr>
            <p:nvPr/>
          </p:nvSpPr>
          <p:spPr bwMode="auto">
            <a:xfrm>
              <a:off x="3976" y="2263"/>
              <a:ext cx="11" cy="12"/>
            </a:xfrm>
            <a:custGeom>
              <a:avLst/>
              <a:gdLst>
                <a:gd name="T0" fmla="*/ 9 w 11"/>
                <a:gd name="T1" fmla="*/ 12 h 12"/>
                <a:gd name="T2" fmla="*/ 11 w 11"/>
                <a:gd name="T3" fmla="*/ 8 h 12"/>
                <a:gd name="T4" fmla="*/ 11 w 11"/>
                <a:gd name="T5" fmla="*/ 5 h 12"/>
                <a:gd name="T6" fmla="*/ 11 w 11"/>
                <a:gd name="T7" fmla="*/ 3 h 12"/>
                <a:gd name="T8" fmla="*/ 9 w 11"/>
                <a:gd name="T9" fmla="*/ 2 h 12"/>
                <a:gd name="T10" fmla="*/ 6 w 11"/>
                <a:gd name="T11" fmla="*/ 0 h 12"/>
                <a:gd name="T12" fmla="*/ 4 w 11"/>
                <a:gd name="T13" fmla="*/ 0 h 12"/>
                <a:gd name="T14" fmla="*/ 1 w 11"/>
                <a:gd name="T15" fmla="*/ 0 h 12"/>
                <a:gd name="T16" fmla="*/ 0 w 11"/>
                <a:gd name="T17" fmla="*/ 3 h 12"/>
                <a:gd name="T18" fmla="*/ 9 w 11"/>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9" y="12"/>
                  </a:moveTo>
                  <a:lnTo>
                    <a:pt x="11" y="8"/>
                  </a:lnTo>
                  <a:lnTo>
                    <a:pt x="11" y="5"/>
                  </a:lnTo>
                  <a:lnTo>
                    <a:pt x="11" y="3"/>
                  </a:lnTo>
                  <a:lnTo>
                    <a:pt x="9" y="2"/>
                  </a:lnTo>
                  <a:lnTo>
                    <a:pt x="6" y="0"/>
                  </a:lnTo>
                  <a:lnTo>
                    <a:pt x="4" y="0"/>
                  </a:lnTo>
                  <a:lnTo>
                    <a:pt x="1" y="0"/>
                  </a:lnTo>
                  <a:lnTo>
                    <a:pt x="0" y="3"/>
                  </a:lnTo>
                  <a:lnTo>
                    <a:pt x="9"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76" name="Freeform 553"/>
            <p:cNvSpPr>
              <a:spLocks/>
            </p:cNvSpPr>
            <p:nvPr/>
          </p:nvSpPr>
          <p:spPr bwMode="auto">
            <a:xfrm>
              <a:off x="4015" y="2211"/>
              <a:ext cx="11" cy="12"/>
            </a:xfrm>
            <a:custGeom>
              <a:avLst/>
              <a:gdLst>
                <a:gd name="T0" fmla="*/ 1 w 11"/>
                <a:gd name="T1" fmla="*/ 0 h 12"/>
                <a:gd name="T2" fmla="*/ 0 w 11"/>
                <a:gd name="T3" fmla="*/ 4 h 12"/>
                <a:gd name="T4" fmla="*/ 0 w 11"/>
                <a:gd name="T5" fmla="*/ 7 h 12"/>
                <a:gd name="T6" fmla="*/ 1 w 11"/>
                <a:gd name="T7" fmla="*/ 8 h 12"/>
                <a:gd name="T8" fmla="*/ 3 w 11"/>
                <a:gd name="T9" fmla="*/ 10 h 12"/>
                <a:gd name="T10" fmla="*/ 4 w 11"/>
                <a:gd name="T11" fmla="*/ 12 h 12"/>
                <a:gd name="T12" fmla="*/ 8 w 11"/>
                <a:gd name="T13" fmla="*/ 12 h 12"/>
                <a:gd name="T14" fmla="*/ 9 w 11"/>
                <a:gd name="T15" fmla="*/ 12 h 12"/>
                <a:gd name="T16" fmla="*/ 11 w 11"/>
                <a:gd name="T17" fmla="*/ 8 h 12"/>
                <a:gd name="T18" fmla="*/ 1 w 1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1" y="0"/>
                  </a:moveTo>
                  <a:lnTo>
                    <a:pt x="0" y="4"/>
                  </a:lnTo>
                  <a:lnTo>
                    <a:pt x="0" y="7"/>
                  </a:lnTo>
                  <a:lnTo>
                    <a:pt x="1" y="8"/>
                  </a:lnTo>
                  <a:lnTo>
                    <a:pt x="3" y="10"/>
                  </a:lnTo>
                  <a:lnTo>
                    <a:pt x="4" y="12"/>
                  </a:lnTo>
                  <a:lnTo>
                    <a:pt x="8" y="12"/>
                  </a:lnTo>
                  <a:lnTo>
                    <a:pt x="9" y="12"/>
                  </a:lnTo>
                  <a:lnTo>
                    <a:pt x="11" y="8"/>
                  </a:lnTo>
                  <a:lnTo>
                    <a:pt x="1"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77" name="Freeform 554"/>
            <p:cNvSpPr>
              <a:spLocks/>
            </p:cNvSpPr>
            <p:nvPr/>
          </p:nvSpPr>
          <p:spPr bwMode="auto">
            <a:xfrm>
              <a:off x="4016" y="2202"/>
              <a:ext cx="18" cy="17"/>
            </a:xfrm>
            <a:custGeom>
              <a:avLst/>
              <a:gdLst>
                <a:gd name="T0" fmla="*/ 8 w 18"/>
                <a:gd name="T1" fmla="*/ 0 h 17"/>
                <a:gd name="T2" fmla="*/ 18 w 18"/>
                <a:gd name="T3" fmla="*/ 8 h 17"/>
                <a:gd name="T4" fmla="*/ 10 w 18"/>
                <a:gd name="T5" fmla="*/ 17 h 17"/>
                <a:gd name="T6" fmla="*/ 0 w 18"/>
                <a:gd name="T7" fmla="*/ 9 h 17"/>
                <a:gd name="T8" fmla="*/ 8 w 18"/>
                <a:gd name="T9" fmla="*/ 0 h 17"/>
              </a:gdLst>
              <a:ahLst/>
              <a:cxnLst>
                <a:cxn ang="0">
                  <a:pos x="T0" y="T1"/>
                </a:cxn>
                <a:cxn ang="0">
                  <a:pos x="T2" y="T3"/>
                </a:cxn>
                <a:cxn ang="0">
                  <a:pos x="T4" y="T5"/>
                </a:cxn>
                <a:cxn ang="0">
                  <a:pos x="T6" y="T7"/>
                </a:cxn>
                <a:cxn ang="0">
                  <a:pos x="T8" y="T9"/>
                </a:cxn>
              </a:cxnLst>
              <a:rect l="0" t="0" r="r" b="b"/>
              <a:pathLst>
                <a:path w="18" h="17">
                  <a:moveTo>
                    <a:pt x="8" y="0"/>
                  </a:moveTo>
                  <a:lnTo>
                    <a:pt x="18" y="8"/>
                  </a:lnTo>
                  <a:lnTo>
                    <a:pt x="10" y="17"/>
                  </a:lnTo>
                  <a:lnTo>
                    <a:pt x="0" y="9"/>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78" name="Freeform 555"/>
            <p:cNvSpPr>
              <a:spLocks/>
            </p:cNvSpPr>
            <p:nvPr/>
          </p:nvSpPr>
          <p:spPr bwMode="auto">
            <a:xfrm>
              <a:off x="4024" y="2198"/>
              <a:ext cx="12" cy="12"/>
            </a:xfrm>
            <a:custGeom>
              <a:avLst/>
              <a:gdLst>
                <a:gd name="T0" fmla="*/ 10 w 12"/>
                <a:gd name="T1" fmla="*/ 12 h 12"/>
                <a:gd name="T2" fmla="*/ 12 w 12"/>
                <a:gd name="T3" fmla="*/ 8 h 12"/>
                <a:gd name="T4" fmla="*/ 12 w 12"/>
                <a:gd name="T5" fmla="*/ 5 h 12"/>
                <a:gd name="T6" fmla="*/ 12 w 12"/>
                <a:gd name="T7" fmla="*/ 4 h 12"/>
                <a:gd name="T8" fmla="*/ 10 w 12"/>
                <a:gd name="T9" fmla="*/ 2 h 12"/>
                <a:gd name="T10" fmla="*/ 7 w 12"/>
                <a:gd name="T11" fmla="*/ 0 h 12"/>
                <a:gd name="T12" fmla="*/ 5 w 12"/>
                <a:gd name="T13" fmla="*/ 0 h 12"/>
                <a:gd name="T14" fmla="*/ 2 w 12"/>
                <a:gd name="T15" fmla="*/ 0 h 12"/>
                <a:gd name="T16" fmla="*/ 0 w 12"/>
                <a:gd name="T17" fmla="*/ 4 h 12"/>
                <a:gd name="T18" fmla="*/ 10 w 12"/>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10" y="12"/>
                  </a:moveTo>
                  <a:lnTo>
                    <a:pt x="12" y="8"/>
                  </a:lnTo>
                  <a:lnTo>
                    <a:pt x="12" y="5"/>
                  </a:lnTo>
                  <a:lnTo>
                    <a:pt x="12" y="4"/>
                  </a:lnTo>
                  <a:lnTo>
                    <a:pt x="10" y="2"/>
                  </a:lnTo>
                  <a:lnTo>
                    <a:pt x="7" y="0"/>
                  </a:lnTo>
                  <a:lnTo>
                    <a:pt x="5" y="0"/>
                  </a:lnTo>
                  <a:lnTo>
                    <a:pt x="2" y="0"/>
                  </a:lnTo>
                  <a:lnTo>
                    <a:pt x="0" y="4"/>
                  </a:lnTo>
                  <a:lnTo>
                    <a:pt x="10"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79" name="Freeform 556"/>
            <p:cNvSpPr>
              <a:spLocks/>
            </p:cNvSpPr>
            <p:nvPr/>
          </p:nvSpPr>
          <p:spPr bwMode="auto">
            <a:xfrm>
              <a:off x="4063" y="2146"/>
              <a:ext cx="12" cy="12"/>
            </a:xfrm>
            <a:custGeom>
              <a:avLst/>
              <a:gdLst>
                <a:gd name="T0" fmla="*/ 2 w 12"/>
                <a:gd name="T1" fmla="*/ 0 h 12"/>
                <a:gd name="T2" fmla="*/ 0 w 12"/>
                <a:gd name="T3" fmla="*/ 4 h 12"/>
                <a:gd name="T4" fmla="*/ 0 w 12"/>
                <a:gd name="T5" fmla="*/ 7 h 12"/>
                <a:gd name="T6" fmla="*/ 2 w 12"/>
                <a:gd name="T7" fmla="*/ 8 h 12"/>
                <a:gd name="T8" fmla="*/ 4 w 12"/>
                <a:gd name="T9" fmla="*/ 10 h 12"/>
                <a:gd name="T10" fmla="*/ 5 w 12"/>
                <a:gd name="T11" fmla="*/ 12 h 12"/>
                <a:gd name="T12" fmla="*/ 8 w 12"/>
                <a:gd name="T13" fmla="*/ 12 h 12"/>
                <a:gd name="T14" fmla="*/ 10 w 12"/>
                <a:gd name="T15" fmla="*/ 12 h 12"/>
                <a:gd name="T16" fmla="*/ 12 w 12"/>
                <a:gd name="T17" fmla="*/ 8 h 12"/>
                <a:gd name="T18" fmla="*/ 2 w 12"/>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2" y="0"/>
                  </a:moveTo>
                  <a:lnTo>
                    <a:pt x="0" y="4"/>
                  </a:lnTo>
                  <a:lnTo>
                    <a:pt x="0" y="7"/>
                  </a:lnTo>
                  <a:lnTo>
                    <a:pt x="2" y="8"/>
                  </a:lnTo>
                  <a:lnTo>
                    <a:pt x="4" y="10"/>
                  </a:lnTo>
                  <a:lnTo>
                    <a:pt x="5" y="12"/>
                  </a:lnTo>
                  <a:lnTo>
                    <a:pt x="8" y="12"/>
                  </a:lnTo>
                  <a:lnTo>
                    <a:pt x="10" y="12"/>
                  </a:lnTo>
                  <a:lnTo>
                    <a:pt x="12"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80" name="Freeform 557"/>
            <p:cNvSpPr>
              <a:spLocks/>
            </p:cNvSpPr>
            <p:nvPr/>
          </p:nvSpPr>
          <p:spPr bwMode="auto">
            <a:xfrm>
              <a:off x="4065" y="2137"/>
              <a:ext cx="18" cy="17"/>
            </a:xfrm>
            <a:custGeom>
              <a:avLst/>
              <a:gdLst>
                <a:gd name="T0" fmla="*/ 8 w 18"/>
                <a:gd name="T1" fmla="*/ 0 h 17"/>
                <a:gd name="T2" fmla="*/ 18 w 18"/>
                <a:gd name="T3" fmla="*/ 8 h 17"/>
                <a:gd name="T4" fmla="*/ 10 w 18"/>
                <a:gd name="T5" fmla="*/ 17 h 17"/>
                <a:gd name="T6" fmla="*/ 0 w 18"/>
                <a:gd name="T7" fmla="*/ 9 h 17"/>
                <a:gd name="T8" fmla="*/ 8 w 18"/>
                <a:gd name="T9" fmla="*/ 0 h 17"/>
              </a:gdLst>
              <a:ahLst/>
              <a:cxnLst>
                <a:cxn ang="0">
                  <a:pos x="T0" y="T1"/>
                </a:cxn>
                <a:cxn ang="0">
                  <a:pos x="T2" y="T3"/>
                </a:cxn>
                <a:cxn ang="0">
                  <a:pos x="T4" y="T5"/>
                </a:cxn>
                <a:cxn ang="0">
                  <a:pos x="T6" y="T7"/>
                </a:cxn>
                <a:cxn ang="0">
                  <a:pos x="T8" y="T9"/>
                </a:cxn>
              </a:cxnLst>
              <a:rect l="0" t="0" r="r" b="b"/>
              <a:pathLst>
                <a:path w="18" h="17">
                  <a:moveTo>
                    <a:pt x="8" y="0"/>
                  </a:moveTo>
                  <a:lnTo>
                    <a:pt x="18" y="8"/>
                  </a:lnTo>
                  <a:lnTo>
                    <a:pt x="10" y="17"/>
                  </a:lnTo>
                  <a:lnTo>
                    <a:pt x="0" y="9"/>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81" name="Freeform 558"/>
            <p:cNvSpPr>
              <a:spLocks/>
            </p:cNvSpPr>
            <p:nvPr/>
          </p:nvSpPr>
          <p:spPr bwMode="auto">
            <a:xfrm>
              <a:off x="4073" y="2133"/>
              <a:ext cx="11" cy="12"/>
            </a:xfrm>
            <a:custGeom>
              <a:avLst/>
              <a:gdLst>
                <a:gd name="T0" fmla="*/ 10 w 11"/>
                <a:gd name="T1" fmla="*/ 12 h 12"/>
                <a:gd name="T2" fmla="*/ 11 w 11"/>
                <a:gd name="T3" fmla="*/ 8 h 12"/>
                <a:gd name="T4" fmla="*/ 11 w 11"/>
                <a:gd name="T5" fmla="*/ 5 h 12"/>
                <a:gd name="T6" fmla="*/ 11 w 11"/>
                <a:gd name="T7" fmla="*/ 4 h 12"/>
                <a:gd name="T8" fmla="*/ 10 w 11"/>
                <a:gd name="T9" fmla="*/ 2 h 12"/>
                <a:gd name="T10" fmla="*/ 7 w 11"/>
                <a:gd name="T11" fmla="*/ 0 h 12"/>
                <a:gd name="T12" fmla="*/ 5 w 11"/>
                <a:gd name="T13" fmla="*/ 0 h 12"/>
                <a:gd name="T14" fmla="*/ 2 w 11"/>
                <a:gd name="T15" fmla="*/ 0 h 12"/>
                <a:gd name="T16" fmla="*/ 0 w 11"/>
                <a:gd name="T17" fmla="*/ 4 h 12"/>
                <a:gd name="T18" fmla="*/ 10 w 11"/>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10" y="12"/>
                  </a:moveTo>
                  <a:lnTo>
                    <a:pt x="11" y="8"/>
                  </a:lnTo>
                  <a:lnTo>
                    <a:pt x="11" y="5"/>
                  </a:lnTo>
                  <a:lnTo>
                    <a:pt x="11" y="4"/>
                  </a:lnTo>
                  <a:lnTo>
                    <a:pt x="10" y="2"/>
                  </a:lnTo>
                  <a:lnTo>
                    <a:pt x="7" y="0"/>
                  </a:lnTo>
                  <a:lnTo>
                    <a:pt x="5" y="0"/>
                  </a:lnTo>
                  <a:lnTo>
                    <a:pt x="2" y="0"/>
                  </a:lnTo>
                  <a:lnTo>
                    <a:pt x="0" y="4"/>
                  </a:lnTo>
                  <a:lnTo>
                    <a:pt x="10"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82" name="Freeform 559"/>
            <p:cNvSpPr>
              <a:spLocks/>
            </p:cNvSpPr>
            <p:nvPr/>
          </p:nvSpPr>
          <p:spPr bwMode="auto">
            <a:xfrm>
              <a:off x="4112" y="2081"/>
              <a:ext cx="11" cy="12"/>
            </a:xfrm>
            <a:custGeom>
              <a:avLst/>
              <a:gdLst>
                <a:gd name="T0" fmla="*/ 2 w 11"/>
                <a:gd name="T1" fmla="*/ 0 h 12"/>
                <a:gd name="T2" fmla="*/ 0 w 11"/>
                <a:gd name="T3" fmla="*/ 4 h 12"/>
                <a:gd name="T4" fmla="*/ 0 w 11"/>
                <a:gd name="T5" fmla="*/ 7 h 12"/>
                <a:gd name="T6" fmla="*/ 2 w 11"/>
                <a:gd name="T7" fmla="*/ 8 h 12"/>
                <a:gd name="T8" fmla="*/ 3 w 11"/>
                <a:gd name="T9" fmla="*/ 10 h 12"/>
                <a:gd name="T10" fmla="*/ 5 w 11"/>
                <a:gd name="T11" fmla="*/ 12 h 12"/>
                <a:gd name="T12" fmla="*/ 8 w 11"/>
                <a:gd name="T13" fmla="*/ 12 h 12"/>
                <a:gd name="T14" fmla="*/ 10 w 11"/>
                <a:gd name="T15" fmla="*/ 10 h 12"/>
                <a:gd name="T16" fmla="*/ 11 w 11"/>
                <a:gd name="T17" fmla="*/ 8 h 12"/>
                <a:gd name="T18" fmla="*/ 2 w 1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2" y="0"/>
                  </a:moveTo>
                  <a:lnTo>
                    <a:pt x="0" y="4"/>
                  </a:lnTo>
                  <a:lnTo>
                    <a:pt x="0" y="7"/>
                  </a:lnTo>
                  <a:lnTo>
                    <a:pt x="2" y="8"/>
                  </a:lnTo>
                  <a:lnTo>
                    <a:pt x="3" y="10"/>
                  </a:lnTo>
                  <a:lnTo>
                    <a:pt x="5" y="12"/>
                  </a:lnTo>
                  <a:lnTo>
                    <a:pt x="8" y="12"/>
                  </a:lnTo>
                  <a:lnTo>
                    <a:pt x="10" y="10"/>
                  </a:lnTo>
                  <a:lnTo>
                    <a:pt x="11"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83" name="Freeform 560"/>
            <p:cNvSpPr>
              <a:spLocks/>
            </p:cNvSpPr>
            <p:nvPr/>
          </p:nvSpPr>
          <p:spPr bwMode="auto">
            <a:xfrm>
              <a:off x="4114" y="2072"/>
              <a:ext cx="17" cy="17"/>
            </a:xfrm>
            <a:custGeom>
              <a:avLst/>
              <a:gdLst>
                <a:gd name="T0" fmla="*/ 8 w 17"/>
                <a:gd name="T1" fmla="*/ 0 h 17"/>
                <a:gd name="T2" fmla="*/ 17 w 17"/>
                <a:gd name="T3" fmla="*/ 8 h 17"/>
                <a:gd name="T4" fmla="*/ 9 w 17"/>
                <a:gd name="T5" fmla="*/ 17 h 17"/>
                <a:gd name="T6" fmla="*/ 0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lnTo>
                    <a:pt x="17" y="8"/>
                  </a:lnTo>
                  <a:lnTo>
                    <a:pt x="9" y="17"/>
                  </a:lnTo>
                  <a:lnTo>
                    <a:pt x="0" y="9"/>
                  </a:lnTo>
                  <a:lnTo>
                    <a:pt x="8"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84" name="Freeform 561"/>
            <p:cNvSpPr>
              <a:spLocks/>
            </p:cNvSpPr>
            <p:nvPr/>
          </p:nvSpPr>
          <p:spPr bwMode="auto">
            <a:xfrm>
              <a:off x="4122" y="2068"/>
              <a:ext cx="11" cy="12"/>
            </a:xfrm>
            <a:custGeom>
              <a:avLst/>
              <a:gdLst>
                <a:gd name="T0" fmla="*/ 9 w 11"/>
                <a:gd name="T1" fmla="*/ 12 h 12"/>
                <a:gd name="T2" fmla="*/ 11 w 11"/>
                <a:gd name="T3" fmla="*/ 8 h 12"/>
                <a:gd name="T4" fmla="*/ 11 w 11"/>
                <a:gd name="T5" fmla="*/ 5 h 12"/>
                <a:gd name="T6" fmla="*/ 11 w 11"/>
                <a:gd name="T7" fmla="*/ 4 h 12"/>
                <a:gd name="T8" fmla="*/ 9 w 11"/>
                <a:gd name="T9" fmla="*/ 2 h 12"/>
                <a:gd name="T10" fmla="*/ 6 w 11"/>
                <a:gd name="T11" fmla="*/ 0 h 12"/>
                <a:gd name="T12" fmla="*/ 5 w 11"/>
                <a:gd name="T13" fmla="*/ 0 h 12"/>
                <a:gd name="T14" fmla="*/ 1 w 11"/>
                <a:gd name="T15" fmla="*/ 0 h 12"/>
                <a:gd name="T16" fmla="*/ 0 w 11"/>
                <a:gd name="T17" fmla="*/ 4 h 12"/>
                <a:gd name="T18" fmla="*/ 9 w 11"/>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9" y="12"/>
                  </a:moveTo>
                  <a:lnTo>
                    <a:pt x="11" y="8"/>
                  </a:lnTo>
                  <a:lnTo>
                    <a:pt x="11" y="5"/>
                  </a:lnTo>
                  <a:lnTo>
                    <a:pt x="11" y="4"/>
                  </a:lnTo>
                  <a:lnTo>
                    <a:pt x="9" y="2"/>
                  </a:lnTo>
                  <a:lnTo>
                    <a:pt x="6" y="0"/>
                  </a:lnTo>
                  <a:lnTo>
                    <a:pt x="5" y="0"/>
                  </a:lnTo>
                  <a:lnTo>
                    <a:pt x="1" y="0"/>
                  </a:lnTo>
                  <a:lnTo>
                    <a:pt x="0" y="4"/>
                  </a:lnTo>
                  <a:lnTo>
                    <a:pt x="9"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85" name="Freeform 562"/>
            <p:cNvSpPr>
              <a:spLocks/>
            </p:cNvSpPr>
            <p:nvPr/>
          </p:nvSpPr>
          <p:spPr bwMode="auto">
            <a:xfrm>
              <a:off x="3852" y="2273"/>
              <a:ext cx="140" cy="140"/>
            </a:xfrm>
            <a:custGeom>
              <a:avLst/>
              <a:gdLst>
                <a:gd name="T0" fmla="*/ 140 w 140"/>
                <a:gd name="T1" fmla="*/ 70 h 140"/>
                <a:gd name="T2" fmla="*/ 138 w 140"/>
                <a:gd name="T3" fmla="*/ 84 h 140"/>
                <a:gd name="T4" fmla="*/ 133 w 140"/>
                <a:gd name="T5" fmla="*/ 97 h 140"/>
                <a:gd name="T6" fmla="*/ 127 w 140"/>
                <a:gd name="T7" fmla="*/ 109 h 140"/>
                <a:gd name="T8" fmla="*/ 119 w 140"/>
                <a:gd name="T9" fmla="*/ 120 h 140"/>
                <a:gd name="T10" fmla="*/ 109 w 140"/>
                <a:gd name="T11" fmla="*/ 128 h 140"/>
                <a:gd name="T12" fmla="*/ 96 w 140"/>
                <a:gd name="T13" fmla="*/ 135 h 140"/>
                <a:gd name="T14" fmla="*/ 83 w 140"/>
                <a:gd name="T15" fmla="*/ 138 h 140"/>
                <a:gd name="T16" fmla="*/ 70 w 140"/>
                <a:gd name="T17" fmla="*/ 140 h 140"/>
                <a:gd name="T18" fmla="*/ 55 w 140"/>
                <a:gd name="T19" fmla="*/ 138 h 140"/>
                <a:gd name="T20" fmla="*/ 42 w 140"/>
                <a:gd name="T21" fmla="*/ 135 h 140"/>
                <a:gd name="T22" fmla="*/ 31 w 140"/>
                <a:gd name="T23" fmla="*/ 128 h 140"/>
                <a:gd name="T24" fmla="*/ 20 w 140"/>
                <a:gd name="T25" fmla="*/ 120 h 140"/>
                <a:gd name="T26" fmla="*/ 12 w 140"/>
                <a:gd name="T27" fmla="*/ 109 h 140"/>
                <a:gd name="T28" fmla="*/ 5 w 140"/>
                <a:gd name="T29" fmla="*/ 97 h 140"/>
                <a:gd name="T30" fmla="*/ 0 w 140"/>
                <a:gd name="T31" fmla="*/ 84 h 140"/>
                <a:gd name="T32" fmla="*/ 0 w 140"/>
                <a:gd name="T33" fmla="*/ 70 h 140"/>
                <a:gd name="T34" fmla="*/ 0 w 140"/>
                <a:gd name="T35" fmla="*/ 57 h 140"/>
                <a:gd name="T36" fmla="*/ 5 w 140"/>
                <a:gd name="T37" fmla="*/ 44 h 140"/>
                <a:gd name="T38" fmla="*/ 12 w 140"/>
                <a:gd name="T39" fmla="*/ 31 h 140"/>
                <a:gd name="T40" fmla="*/ 20 w 140"/>
                <a:gd name="T41" fmla="*/ 21 h 140"/>
                <a:gd name="T42" fmla="*/ 31 w 140"/>
                <a:gd name="T43" fmla="*/ 13 h 140"/>
                <a:gd name="T44" fmla="*/ 42 w 140"/>
                <a:gd name="T45" fmla="*/ 6 h 140"/>
                <a:gd name="T46" fmla="*/ 55 w 140"/>
                <a:gd name="T47" fmla="*/ 2 h 140"/>
                <a:gd name="T48" fmla="*/ 70 w 140"/>
                <a:gd name="T49" fmla="*/ 0 h 140"/>
                <a:gd name="T50" fmla="*/ 83 w 140"/>
                <a:gd name="T51" fmla="*/ 2 h 140"/>
                <a:gd name="T52" fmla="*/ 96 w 140"/>
                <a:gd name="T53" fmla="*/ 6 h 140"/>
                <a:gd name="T54" fmla="*/ 109 w 140"/>
                <a:gd name="T55" fmla="*/ 13 h 140"/>
                <a:gd name="T56" fmla="*/ 119 w 140"/>
                <a:gd name="T57" fmla="*/ 21 h 140"/>
                <a:gd name="T58" fmla="*/ 127 w 140"/>
                <a:gd name="T59" fmla="*/ 31 h 140"/>
                <a:gd name="T60" fmla="*/ 133 w 140"/>
                <a:gd name="T61" fmla="*/ 44 h 140"/>
                <a:gd name="T62" fmla="*/ 138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4"/>
                  </a:lnTo>
                  <a:lnTo>
                    <a:pt x="133" y="97"/>
                  </a:lnTo>
                  <a:lnTo>
                    <a:pt x="127" y="109"/>
                  </a:lnTo>
                  <a:lnTo>
                    <a:pt x="119" y="120"/>
                  </a:lnTo>
                  <a:lnTo>
                    <a:pt x="109" y="128"/>
                  </a:lnTo>
                  <a:lnTo>
                    <a:pt x="96" y="135"/>
                  </a:lnTo>
                  <a:lnTo>
                    <a:pt x="83" y="138"/>
                  </a:lnTo>
                  <a:lnTo>
                    <a:pt x="70" y="140"/>
                  </a:lnTo>
                  <a:lnTo>
                    <a:pt x="55" y="138"/>
                  </a:lnTo>
                  <a:lnTo>
                    <a:pt x="42" y="135"/>
                  </a:lnTo>
                  <a:lnTo>
                    <a:pt x="31" y="128"/>
                  </a:lnTo>
                  <a:lnTo>
                    <a:pt x="20" y="120"/>
                  </a:lnTo>
                  <a:lnTo>
                    <a:pt x="12" y="109"/>
                  </a:lnTo>
                  <a:lnTo>
                    <a:pt x="5" y="97"/>
                  </a:lnTo>
                  <a:lnTo>
                    <a:pt x="0" y="84"/>
                  </a:lnTo>
                  <a:lnTo>
                    <a:pt x="0" y="70"/>
                  </a:lnTo>
                  <a:lnTo>
                    <a:pt x="0" y="57"/>
                  </a:lnTo>
                  <a:lnTo>
                    <a:pt x="5" y="44"/>
                  </a:lnTo>
                  <a:lnTo>
                    <a:pt x="12" y="31"/>
                  </a:lnTo>
                  <a:lnTo>
                    <a:pt x="20" y="21"/>
                  </a:lnTo>
                  <a:lnTo>
                    <a:pt x="31" y="13"/>
                  </a:lnTo>
                  <a:lnTo>
                    <a:pt x="42" y="6"/>
                  </a:lnTo>
                  <a:lnTo>
                    <a:pt x="55" y="2"/>
                  </a:lnTo>
                  <a:lnTo>
                    <a:pt x="70" y="0"/>
                  </a:lnTo>
                  <a:lnTo>
                    <a:pt x="83" y="2"/>
                  </a:lnTo>
                  <a:lnTo>
                    <a:pt x="96" y="6"/>
                  </a:lnTo>
                  <a:lnTo>
                    <a:pt x="109" y="13"/>
                  </a:lnTo>
                  <a:lnTo>
                    <a:pt x="119" y="21"/>
                  </a:lnTo>
                  <a:lnTo>
                    <a:pt x="127" y="31"/>
                  </a:lnTo>
                  <a:lnTo>
                    <a:pt x="133" y="44"/>
                  </a:lnTo>
                  <a:lnTo>
                    <a:pt x="138" y="57"/>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86" name="Freeform 563"/>
            <p:cNvSpPr>
              <a:spLocks/>
            </p:cNvSpPr>
            <p:nvPr/>
          </p:nvSpPr>
          <p:spPr bwMode="auto">
            <a:xfrm>
              <a:off x="3852" y="2273"/>
              <a:ext cx="140" cy="140"/>
            </a:xfrm>
            <a:custGeom>
              <a:avLst/>
              <a:gdLst>
                <a:gd name="T0" fmla="*/ 140 w 140"/>
                <a:gd name="T1" fmla="*/ 70 h 140"/>
                <a:gd name="T2" fmla="*/ 138 w 140"/>
                <a:gd name="T3" fmla="*/ 84 h 140"/>
                <a:gd name="T4" fmla="*/ 133 w 140"/>
                <a:gd name="T5" fmla="*/ 97 h 140"/>
                <a:gd name="T6" fmla="*/ 127 w 140"/>
                <a:gd name="T7" fmla="*/ 109 h 140"/>
                <a:gd name="T8" fmla="*/ 119 w 140"/>
                <a:gd name="T9" fmla="*/ 120 h 140"/>
                <a:gd name="T10" fmla="*/ 109 w 140"/>
                <a:gd name="T11" fmla="*/ 128 h 140"/>
                <a:gd name="T12" fmla="*/ 96 w 140"/>
                <a:gd name="T13" fmla="*/ 135 h 140"/>
                <a:gd name="T14" fmla="*/ 83 w 140"/>
                <a:gd name="T15" fmla="*/ 138 h 140"/>
                <a:gd name="T16" fmla="*/ 70 w 140"/>
                <a:gd name="T17" fmla="*/ 140 h 140"/>
                <a:gd name="T18" fmla="*/ 55 w 140"/>
                <a:gd name="T19" fmla="*/ 138 h 140"/>
                <a:gd name="T20" fmla="*/ 42 w 140"/>
                <a:gd name="T21" fmla="*/ 135 h 140"/>
                <a:gd name="T22" fmla="*/ 31 w 140"/>
                <a:gd name="T23" fmla="*/ 128 h 140"/>
                <a:gd name="T24" fmla="*/ 20 w 140"/>
                <a:gd name="T25" fmla="*/ 120 h 140"/>
                <a:gd name="T26" fmla="*/ 12 w 140"/>
                <a:gd name="T27" fmla="*/ 109 h 140"/>
                <a:gd name="T28" fmla="*/ 5 w 140"/>
                <a:gd name="T29" fmla="*/ 97 h 140"/>
                <a:gd name="T30" fmla="*/ 0 w 140"/>
                <a:gd name="T31" fmla="*/ 84 h 140"/>
                <a:gd name="T32" fmla="*/ 0 w 140"/>
                <a:gd name="T33" fmla="*/ 70 h 140"/>
                <a:gd name="T34" fmla="*/ 0 w 140"/>
                <a:gd name="T35" fmla="*/ 57 h 140"/>
                <a:gd name="T36" fmla="*/ 5 w 140"/>
                <a:gd name="T37" fmla="*/ 44 h 140"/>
                <a:gd name="T38" fmla="*/ 12 w 140"/>
                <a:gd name="T39" fmla="*/ 31 h 140"/>
                <a:gd name="T40" fmla="*/ 20 w 140"/>
                <a:gd name="T41" fmla="*/ 21 h 140"/>
                <a:gd name="T42" fmla="*/ 31 w 140"/>
                <a:gd name="T43" fmla="*/ 13 h 140"/>
                <a:gd name="T44" fmla="*/ 42 w 140"/>
                <a:gd name="T45" fmla="*/ 6 h 140"/>
                <a:gd name="T46" fmla="*/ 55 w 140"/>
                <a:gd name="T47" fmla="*/ 2 h 140"/>
                <a:gd name="T48" fmla="*/ 70 w 140"/>
                <a:gd name="T49" fmla="*/ 0 h 140"/>
                <a:gd name="T50" fmla="*/ 83 w 140"/>
                <a:gd name="T51" fmla="*/ 2 h 140"/>
                <a:gd name="T52" fmla="*/ 96 w 140"/>
                <a:gd name="T53" fmla="*/ 6 h 140"/>
                <a:gd name="T54" fmla="*/ 109 w 140"/>
                <a:gd name="T55" fmla="*/ 13 h 140"/>
                <a:gd name="T56" fmla="*/ 119 w 140"/>
                <a:gd name="T57" fmla="*/ 21 h 140"/>
                <a:gd name="T58" fmla="*/ 127 w 140"/>
                <a:gd name="T59" fmla="*/ 31 h 140"/>
                <a:gd name="T60" fmla="*/ 133 w 140"/>
                <a:gd name="T61" fmla="*/ 44 h 140"/>
                <a:gd name="T62" fmla="*/ 138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4"/>
                  </a:lnTo>
                  <a:lnTo>
                    <a:pt x="133" y="97"/>
                  </a:lnTo>
                  <a:lnTo>
                    <a:pt x="127" y="109"/>
                  </a:lnTo>
                  <a:lnTo>
                    <a:pt x="119" y="120"/>
                  </a:lnTo>
                  <a:lnTo>
                    <a:pt x="109" y="128"/>
                  </a:lnTo>
                  <a:lnTo>
                    <a:pt x="96" y="135"/>
                  </a:lnTo>
                  <a:lnTo>
                    <a:pt x="83" y="138"/>
                  </a:lnTo>
                  <a:lnTo>
                    <a:pt x="70" y="140"/>
                  </a:lnTo>
                  <a:lnTo>
                    <a:pt x="55" y="138"/>
                  </a:lnTo>
                  <a:lnTo>
                    <a:pt x="42" y="135"/>
                  </a:lnTo>
                  <a:lnTo>
                    <a:pt x="31" y="128"/>
                  </a:lnTo>
                  <a:lnTo>
                    <a:pt x="20" y="120"/>
                  </a:lnTo>
                  <a:lnTo>
                    <a:pt x="12" y="109"/>
                  </a:lnTo>
                  <a:lnTo>
                    <a:pt x="5" y="97"/>
                  </a:lnTo>
                  <a:lnTo>
                    <a:pt x="0" y="84"/>
                  </a:lnTo>
                  <a:lnTo>
                    <a:pt x="0" y="70"/>
                  </a:lnTo>
                  <a:lnTo>
                    <a:pt x="0" y="57"/>
                  </a:lnTo>
                  <a:lnTo>
                    <a:pt x="5" y="44"/>
                  </a:lnTo>
                  <a:lnTo>
                    <a:pt x="12" y="31"/>
                  </a:lnTo>
                  <a:lnTo>
                    <a:pt x="20" y="21"/>
                  </a:lnTo>
                  <a:lnTo>
                    <a:pt x="31" y="13"/>
                  </a:lnTo>
                  <a:lnTo>
                    <a:pt x="42" y="6"/>
                  </a:lnTo>
                  <a:lnTo>
                    <a:pt x="55" y="2"/>
                  </a:lnTo>
                  <a:lnTo>
                    <a:pt x="70" y="0"/>
                  </a:lnTo>
                  <a:lnTo>
                    <a:pt x="83" y="2"/>
                  </a:lnTo>
                  <a:lnTo>
                    <a:pt x="96" y="6"/>
                  </a:lnTo>
                  <a:lnTo>
                    <a:pt x="109" y="13"/>
                  </a:lnTo>
                  <a:lnTo>
                    <a:pt x="119" y="21"/>
                  </a:lnTo>
                  <a:lnTo>
                    <a:pt x="127" y="31"/>
                  </a:lnTo>
                  <a:lnTo>
                    <a:pt x="133" y="44"/>
                  </a:lnTo>
                  <a:lnTo>
                    <a:pt x="138" y="57"/>
                  </a:lnTo>
                  <a:lnTo>
                    <a:pt x="140" y="70"/>
                  </a:lnTo>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87" name="Freeform 564"/>
            <p:cNvSpPr>
              <a:spLocks/>
            </p:cNvSpPr>
            <p:nvPr/>
          </p:nvSpPr>
          <p:spPr bwMode="auto">
            <a:xfrm>
              <a:off x="4068" y="1407"/>
              <a:ext cx="140" cy="140"/>
            </a:xfrm>
            <a:custGeom>
              <a:avLst/>
              <a:gdLst>
                <a:gd name="T0" fmla="*/ 140 w 140"/>
                <a:gd name="T1" fmla="*/ 70 h 140"/>
                <a:gd name="T2" fmla="*/ 138 w 140"/>
                <a:gd name="T3" fmla="*/ 83 h 140"/>
                <a:gd name="T4" fmla="*/ 135 w 140"/>
                <a:gd name="T5" fmla="*/ 96 h 140"/>
                <a:gd name="T6" fmla="*/ 128 w 140"/>
                <a:gd name="T7" fmla="*/ 109 h 140"/>
                <a:gd name="T8" fmla="*/ 119 w 140"/>
                <a:gd name="T9" fmla="*/ 119 h 140"/>
                <a:gd name="T10" fmla="*/ 109 w 140"/>
                <a:gd name="T11" fmla="*/ 127 h 140"/>
                <a:gd name="T12" fmla="*/ 98 w 140"/>
                <a:gd name="T13" fmla="*/ 133 h 140"/>
                <a:gd name="T14" fmla="*/ 85 w 140"/>
                <a:gd name="T15" fmla="*/ 138 h 140"/>
                <a:gd name="T16" fmla="*/ 70 w 140"/>
                <a:gd name="T17" fmla="*/ 140 h 140"/>
                <a:gd name="T18" fmla="*/ 55 w 140"/>
                <a:gd name="T19" fmla="*/ 138 h 140"/>
                <a:gd name="T20" fmla="*/ 42 w 140"/>
                <a:gd name="T21" fmla="*/ 133 h 140"/>
                <a:gd name="T22" fmla="*/ 31 w 140"/>
                <a:gd name="T23" fmla="*/ 127 h 140"/>
                <a:gd name="T24" fmla="*/ 21 w 140"/>
                <a:gd name="T25" fmla="*/ 119 h 140"/>
                <a:gd name="T26" fmla="*/ 12 w 140"/>
                <a:gd name="T27" fmla="*/ 109 h 140"/>
                <a:gd name="T28" fmla="*/ 5 w 140"/>
                <a:gd name="T29" fmla="*/ 96 h 140"/>
                <a:gd name="T30" fmla="*/ 2 w 140"/>
                <a:gd name="T31" fmla="*/ 83 h 140"/>
                <a:gd name="T32" fmla="*/ 0 w 140"/>
                <a:gd name="T33" fmla="*/ 70 h 140"/>
                <a:gd name="T34" fmla="*/ 2 w 140"/>
                <a:gd name="T35" fmla="*/ 55 h 140"/>
                <a:gd name="T36" fmla="*/ 5 w 140"/>
                <a:gd name="T37" fmla="*/ 42 h 140"/>
                <a:gd name="T38" fmla="*/ 12 w 140"/>
                <a:gd name="T39" fmla="*/ 31 h 140"/>
                <a:gd name="T40" fmla="*/ 21 w 140"/>
                <a:gd name="T41" fmla="*/ 20 h 140"/>
                <a:gd name="T42" fmla="*/ 31 w 140"/>
                <a:gd name="T43" fmla="*/ 12 h 140"/>
                <a:gd name="T44" fmla="*/ 42 w 140"/>
                <a:gd name="T45" fmla="*/ 5 h 140"/>
                <a:gd name="T46" fmla="*/ 55 w 140"/>
                <a:gd name="T47" fmla="*/ 2 h 140"/>
                <a:gd name="T48" fmla="*/ 70 w 140"/>
                <a:gd name="T49" fmla="*/ 0 h 140"/>
                <a:gd name="T50" fmla="*/ 85 w 140"/>
                <a:gd name="T51" fmla="*/ 2 h 140"/>
                <a:gd name="T52" fmla="*/ 98 w 140"/>
                <a:gd name="T53" fmla="*/ 5 h 140"/>
                <a:gd name="T54" fmla="*/ 109 w 140"/>
                <a:gd name="T55" fmla="*/ 12 h 140"/>
                <a:gd name="T56" fmla="*/ 119 w 140"/>
                <a:gd name="T57" fmla="*/ 20 h 140"/>
                <a:gd name="T58" fmla="*/ 128 w 140"/>
                <a:gd name="T59" fmla="*/ 31 h 140"/>
                <a:gd name="T60" fmla="*/ 135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3"/>
                  </a:lnTo>
                  <a:lnTo>
                    <a:pt x="135" y="96"/>
                  </a:lnTo>
                  <a:lnTo>
                    <a:pt x="128" y="109"/>
                  </a:lnTo>
                  <a:lnTo>
                    <a:pt x="119" y="119"/>
                  </a:lnTo>
                  <a:lnTo>
                    <a:pt x="109" y="127"/>
                  </a:lnTo>
                  <a:lnTo>
                    <a:pt x="98" y="133"/>
                  </a:lnTo>
                  <a:lnTo>
                    <a:pt x="85" y="138"/>
                  </a:lnTo>
                  <a:lnTo>
                    <a:pt x="70" y="140"/>
                  </a:lnTo>
                  <a:lnTo>
                    <a:pt x="55" y="138"/>
                  </a:lnTo>
                  <a:lnTo>
                    <a:pt x="42" y="133"/>
                  </a:lnTo>
                  <a:lnTo>
                    <a:pt x="31" y="127"/>
                  </a:lnTo>
                  <a:lnTo>
                    <a:pt x="21" y="119"/>
                  </a:lnTo>
                  <a:lnTo>
                    <a:pt x="12" y="109"/>
                  </a:lnTo>
                  <a:lnTo>
                    <a:pt x="5" y="96"/>
                  </a:lnTo>
                  <a:lnTo>
                    <a:pt x="2" y="83"/>
                  </a:lnTo>
                  <a:lnTo>
                    <a:pt x="0" y="70"/>
                  </a:lnTo>
                  <a:lnTo>
                    <a:pt x="2" y="55"/>
                  </a:lnTo>
                  <a:lnTo>
                    <a:pt x="5" y="42"/>
                  </a:lnTo>
                  <a:lnTo>
                    <a:pt x="12" y="31"/>
                  </a:lnTo>
                  <a:lnTo>
                    <a:pt x="21" y="20"/>
                  </a:lnTo>
                  <a:lnTo>
                    <a:pt x="31" y="12"/>
                  </a:lnTo>
                  <a:lnTo>
                    <a:pt x="42" y="5"/>
                  </a:lnTo>
                  <a:lnTo>
                    <a:pt x="55" y="2"/>
                  </a:lnTo>
                  <a:lnTo>
                    <a:pt x="70" y="0"/>
                  </a:lnTo>
                  <a:lnTo>
                    <a:pt x="85" y="2"/>
                  </a:lnTo>
                  <a:lnTo>
                    <a:pt x="98" y="5"/>
                  </a:lnTo>
                  <a:lnTo>
                    <a:pt x="109" y="12"/>
                  </a:lnTo>
                  <a:lnTo>
                    <a:pt x="119" y="20"/>
                  </a:lnTo>
                  <a:lnTo>
                    <a:pt x="128" y="31"/>
                  </a:lnTo>
                  <a:lnTo>
                    <a:pt x="135" y="42"/>
                  </a:lnTo>
                  <a:lnTo>
                    <a:pt x="138" y="55"/>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88" name="Freeform 565"/>
            <p:cNvSpPr>
              <a:spLocks/>
            </p:cNvSpPr>
            <p:nvPr/>
          </p:nvSpPr>
          <p:spPr bwMode="auto">
            <a:xfrm>
              <a:off x="4068" y="1407"/>
              <a:ext cx="140" cy="140"/>
            </a:xfrm>
            <a:custGeom>
              <a:avLst/>
              <a:gdLst>
                <a:gd name="T0" fmla="*/ 140 w 140"/>
                <a:gd name="T1" fmla="*/ 70 h 140"/>
                <a:gd name="T2" fmla="*/ 138 w 140"/>
                <a:gd name="T3" fmla="*/ 83 h 140"/>
                <a:gd name="T4" fmla="*/ 135 w 140"/>
                <a:gd name="T5" fmla="*/ 96 h 140"/>
                <a:gd name="T6" fmla="*/ 128 w 140"/>
                <a:gd name="T7" fmla="*/ 109 h 140"/>
                <a:gd name="T8" fmla="*/ 119 w 140"/>
                <a:gd name="T9" fmla="*/ 119 h 140"/>
                <a:gd name="T10" fmla="*/ 109 w 140"/>
                <a:gd name="T11" fmla="*/ 127 h 140"/>
                <a:gd name="T12" fmla="*/ 98 w 140"/>
                <a:gd name="T13" fmla="*/ 133 h 140"/>
                <a:gd name="T14" fmla="*/ 85 w 140"/>
                <a:gd name="T15" fmla="*/ 138 h 140"/>
                <a:gd name="T16" fmla="*/ 70 w 140"/>
                <a:gd name="T17" fmla="*/ 140 h 140"/>
                <a:gd name="T18" fmla="*/ 55 w 140"/>
                <a:gd name="T19" fmla="*/ 138 h 140"/>
                <a:gd name="T20" fmla="*/ 42 w 140"/>
                <a:gd name="T21" fmla="*/ 133 h 140"/>
                <a:gd name="T22" fmla="*/ 31 w 140"/>
                <a:gd name="T23" fmla="*/ 127 h 140"/>
                <a:gd name="T24" fmla="*/ 21 w 140"/>
                <a:gd name="T25" fmla="*/ 119 h 140"/>
                <a:gd name="T26" fmla="*/ 12 w 140"/>
                <a:gd name="T27" fmla="*/ 109 h 140"/>
                <a:gd name="T28" fmla="*/ 5 w 140"/>
                <a:gd name="T29" fmla="*/ 96 h 140"/>
                <a:gd name="T30" fmla="*/ 2 w 140"/>
                <a:gd name="T31" fmla="*/ 83 h 140"/>
                <a:gd name="T32" fmla="*/ 0 w 140"/>
                <a:gd name="T33" fmla="*/ 70 h 140"/>
                <a:gd name="T34" fmla="*/ 2 w 140"/>
                <a:gd name="T35" fmla="*/ 55 h 140"/>
                <a:gd name="T36" fmla="*/ 5 w 140"/>
                <a:gd name="T37" fmla="*/ 42 h 140"/>
                <a:gd name="T38" fmla="*/ 12 w 140"/>
                <a:gd name="T39" fmla="*/ 31 h 140"/>
                <a:gd name="T40" fmla="*/ 21 w 140"/>
                <a:gd name="T41" fmla="*/ 20 h 140"/>
                <a:gd name="T42" fmla="*/ 31 w 140"/>
                <a:gd name="T43" fmla="*/ 12 h 140"/>
                <a:gd name="T44" fmla="*/ 42 w 140"/>
                <a:gd name="T45" fmla="*/ 5 h 140"/>
                <a:gd name="T46" fmla="*/ 55 w 140"/>
                <a:gd name="T47" fmla="*/ 2 h 140"/>
                <a:gd name="T48" fmla="*/ 70 w 140"/>
                <a:gd name="T49" fmla="*/ 0 h 140"/>
                <a:gd name="T50" fmla="*/ 85 w 140"/>
                <a:gd name="T51" fmla="*/ 2 h 140"/>
                <a:gd name="T52" fmla="*/ 98 w 140"/>
                <a:gd name="T53" fmla="*/ 5 h 140"/>
                <a:gd name="T54" fmla="*/ 109 w 140"/>
                <a:gd name="T55" fmla="*/ 12 h 140"/>
                <a:gd name="T56" fmla="*/ 119 w 140"/>
                <a:gd name="T57" fmla="*/ 20 h 140"/>
                <a:gd name="T58" fmla="*/ 128 w 140"/>
                <a:gd name="T59" fmla="*/ 31 h 140"/>
                <a:gd name="T60" fmla="*/ 135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3"/>
                  </a:lnTo>
                  <a:lnTo>
                    <a:pt x="135" y="96"/>
                  </a:lnTo>
                  <a:lnTo>
                    <a:pt x="128" y="109"/>
                  </a:lnTo>
                  <a:lnTo>
                    <a:pt x="119" y="119"/>
                  </a:lnTo>
                  <a:lnTo>
                    <a:pt x="109" y="127"/>
                  </a:lnTo>
                  <a:lnTo>
                    <a:pt x="98" y="133"/>
                  </a:lnTo>
                  <a:lnTo>
                    <a:pt x="85" y="138"/>
                  </a:lnTo>
                  <a:lnTo>
                    <a:pt x="70" y="140"/>
                  </a:lnTo>
                  <a:lnTo>
                    <a:pt x="55" y="138"/>
                  </a:lnTo>
                  <a:lnTo>
                    <a:pt x="42" y="133"/>
                  </a:lnTo>
                  <a:lnTo>
                    <a:pt x="31" y="127"/>
                  </a:lnTo>
                  <a:lnTo>
                    <a:pt x="21" y="119"/>
                  </a:lnTo>
                  <a:lnTo>
                    <a:pt x="12" y="109"/>
                  </a:lnTo>
                  <a:lnTo>
                    <a:pt x="5" y="96"/>
                  </a:lnTo>
                  <a:lnTo>
                    <a:pt x="2" y="83"/>
                  </a:lnTo>
                  <a:lnTo>
                    <a:pt x="0" y="70"/>
                  </a:lnTo>
                  <a:lnTo>
                    <a:pt x="2" y="55"/>
                  </a:lnTo>
                  <a:lnTo>
                    <a:pt x="5" y="42"/>
                  </a:lnTo>
                  <a:lnTo>
                    <a:pt x="12" y="31"/>
                  </a:lnTo>
                  <a:lnTo>
                    <a:pt x="21" y="20"/>
                  </a:lnTo>
                  <a:lnTo>
                    <a:pt x="31" y="12"/>
                  </a:lnTo>
                  <a:lnTo>
                    <a:pt x="42" y="5"/>
                  </a:lnTo>
                  <a:lnTo>
                    <a:pt x="55" y="2"/>
                  </a:lnTo>
                  <a:lnTo>
                    <a:pt x="70" y="0"/>
                  </a:lnTo>
                  <a:lnTo>
                    <a:pt x="85" y="2"/>
                  </a:lnTo>
                  <a:lnTo>
                    <a:pt x="98" y="5"/>
                  </a:lnTo>
                  <a:lnTo>
                    <a:pt x="109" y="12"/>
                  </a:lnTo>
                  <a:lnTo>
                    <a:pt x="119" y="20"/>
                  </a:lnTo>
                  <a:lnTo>
                    <a:pt x="128" y="31"/>
                  </a:lnTo>
                  <a:lnTo>
                    <a:pt x="135" y="42"/>
                  </a:lnTo>
                  <a:lnTo>
                    <a:pt x="138" y="55"/>
                  </a:lnTo>
                  <a:lnTo>
                    <a:pt x="140"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89" name="Freeform 566"/>
            <p:cNvSpPr>
              <a:spLocks/>
            </p:cNvSpPr>
            <p:nvPr/>
          </p:nvSpPr>
          <p:spPr bwMode="auto">
            <a:xfrm>
              <a:off x="4135" y="1472"/>
              <a:ext cx="13" cy="12"/>
            </a:xfrm>
            <a:custGeom>
              <a:avLst/>
              <a:gdLst>
                <a:gd name="T0" fmla="*/ 11 w 13"/>
                <a:gd name="T1" fmla="*/ 12 h 12"/>
                <a:gd name="T2" fmla="*/ 13 w 13"/>
                <a:gd name="T3" fmla="*/ 8 h 12"/>
                <a:gd name="T4" fmla="*/ 13 w 13"/>
                <a:gd name="T5" fmla="*/ 5 h 12"/>
                <a:gd name="T6" fmla="*/ 11 w 13"/>
                <a:gd name="T7" fmla="*/ 3 h 12"/>
                <a:gd name="T8" fmla="*/ 9 w 13"/>
                <a:gd name="T9" fmla="*/ 2 h 12"/>
                <a:gd name="T10" fmla="*/ 6 w 13"/>
                <a:gd name="T11" fmla="*/ 0 h 12"/>
                <a:gd name="T12" fmla="*/ 5 w 13"/>
                <a:gd name="T13" fmla="*/ 0 h 12"/>
                <a:gd name="T14" fmla="*/ 1 w 13"/>
                <a:gd name="T15" fmla="*/ 2 h 12"/>
                <a:gd name="T16" fmla="*/ 0 w 13"/>
                <a:gd name="T17" fmla="*/ 3 h 12"/>
                <a:gd name="T18" fmla="*/ 11 w 1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11" y="12"/>
                  </a:moveTo>
                  <a:lnTo>
                    <a:pt x="13" y="8"/>
                  </a:lnTo>
                  <a:lnTo>
                    <a:pt x="13" y="5"/>
                  </a:lnTo>
                  <a:lnTo>
                    <a:pt x="11" y="3"/>
                  </a:lnTo>
                  <a:lnTo>
                    <a:pt x="9" y="2"/>
                  </a:lnTo>
                  <a:lnTo>
                    <a:pt x="6" y="0"/>
                  </a:lnTo>
                  <a:lnTo>
                    <a:pt x="5" y="0"/>
                  </a:lnTo>
                  <a:lnTo>
                    <a:pt x="1" y="2"/>
                  </a:lnTo>
                  <a:lnTo>
                    <a:pt x="0" y="3"/>
                  </a:lnTo>
                  <a:lnTo>
                    <a:pt x="11" y="12"/>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90" name="Freeform 567"/>
            <p:cNvSpPr>
              <a:spLocks/>
            </p:cNvSpPr>
            <p:nvPr/>
          </p:nvSpPr>
          <p:spPr bwMode="auto">
            <a:xfrm>
              <a:off x="3917" y="1475"/>
              <a:ext cx="229" cy="337"/>
            </a:xfrm>
            <a:custGeom>
              <a:avLst/>
              <a:gdLst>
                <a:gd name="T0" fmla="*/ 7 w 229"/>
                <a:gd name="T1" fmla="*/ 337 h 337"/>
                <a:gd name="T2" fmla="*/ 13 w 229"/>
                <a:gd name="T3" fmla="*/ 333 h 337"/>
                <a:gd name="T4" fmla="*/ 229 w 229"/>
                <a:gd name="T5" fmla="*/ 9 h 337"/>
                <a:gd name="T6" fmla="*/ 218 w 229"/>
                <a:gd name="T7" fmla="*/ 0 h 337"/>
                <a:gd name="T8" fmla="*/ 2 w 229"/>
                <a:gd name="T9" fmla="*/ 325 h 337"/>
                <a:gd name="T10" fmla="*/ 7 w 229"/>
                <a:gd name="T11" fmla="*/ 337 h 337"/>
                <a:gd name="T12" fmla="*/ 2 w 229"/>
                <a:gd name="T13" fmla="*/ 325 h 337"/>
                <a:gd name="T14" fmla="*/ 0 w 229"/>
                <a:gd name="T15" fmla="*/ 329 h 337"/>
                <a:gd name="T16" fmla="*/ 0 w 229"/>
                <a:gd name="T17" fmla="*/ 330 h 337"/>
                <a:gd name="T18" fmla="*/ 2 w 229"/>
                <a:gd name="T19" fmla="*/ 333 h 337"/>
                <a:gd name="T20" fmla="*/ 3 w 229"/>
                <a:gd name="T21" fmla="*/ 335 h 337"/>
                <a:gd name="T22" fmla="*/ 5 w 229"/>
                <a:gd name="T23" fmla="*/ 335 h 337"/>
                <a:gd name="T24" fmla="*/ 8 w 229"/>
                <a:gd name="T25" fmla="*/ 337 h 337"/>
                <a:gd name="T26" fmla="*/ 10 w 229"/>
                <a:gd name="T27" fmla="*/ 335 h 337"/>
                <a:gd name="T28" fmla="*/ 13 w 229"/>
                <a:gd name="T29" fmla="*/ 333 h 337"/>
                <a:gd name="T30" fmla="*/ 7 w 229"/>
                <a:gd name="T3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337">
                  <a:moveTo>
                    <a:pt x="7" y="337"/>
                  </a:moveTo>
                  <a:lnTo>
                    <a:pt x="13" y="333"/>
                  </a:lnTo>
                  <a:lnTo>
                    <a:pt x="229" y="9"/>
                  </a:lnTo>
                  <a:lnTo>
                    <a:pt x="218" y="0"/>
                  </a:lnTo>
                  <a:lnTo>
                    <a:pt x="2" y="325"/>
                  </a:lnTo>
                  <a:lnTo>
                    <a:pt x="7" y="337"/>
                  </a:lnTo>
                  <a:lnTo>
                    <a:pt x="2" y="325"/>
                  </a:lnTo>
                  <a:lnTo>
                    <a:pt x="0" y="329"/>
                  </a:lnTo>
                  <a:lnTo>
                    <a:pt x="0" y="330"/>
                  </a:lnTo>
                  <a:lnTo>
                    <a:pt x="2" y="333"/>
                  </a:lnTo>
                  <a:lnTo>
                    <a:pt x="3" y="335"/>
                  </a:lnTo>
                  <a:lnTo>
                    <a:pt x="5" y="335"/>
                  </a:lnTo>
                  <a:lnTo>
                    <a:pt x="8" y="337"/>
                  </a:lnTo>
                  <a:lnTo>
                    <a:pt x="10" y="335"/>
                  </a:lnTo>
                  <a:lnTo>
                    <a:pt x="13" y="333"/>
                  </a:lnTo>
                  <a:lnTo>
                    <a:pt x="7" y="337"/>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91" name="Rectangle 568"/>
            <p:cNvSpPr>
              <a:spLocks noChangeArrowheads="1"/>
            </p:cNvSpPr>
            <p:nvPr/>
          </p:nvSpPr>
          <p:spPr bwMode="auto">
            <a:xfrm>
              <a:off x="3924" y="1797"/>
              <a:ext cx="1" cy="15"/>
            </a:xfrm>
            <a:prstGeom prst="rect">
              <a:avLst/>
            </a:prstGeom>
            <a:solidFill>
              <a:srgbClr val="13151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92" name="Freeform 569"/>
            <p:cNvSpPr>
              <a:spLocks/>
            </p:cNvSpPr>
            <p:nvPr/>
          </p:nvSpPr>
          <p:spPr bwMode="auto">
            <a:xfrm>
              <a:off x="3925" y="1797"/>
              <a:ext cx="7" cy="15"/>
            </a:xfrm>
            <a:custGeom>
              <a:avLst/>
              <a:gdLst>
                <a:gd name="T0" fmla="*/ 0 w 7"/>
                <a:gd name="T1" fmla="*/ 15 h 15"/>
                <a:gd name="T2" fmla="*/ 3 w 7"/>
                <a:gd name="T3" fmla="*/ 13 h 15"/>
                <a:gd name="T4" fmla="*/ 5 w 7"/>
                <a:gd name="T5" fmla="*/ 11 h 15"/>
                <a:gd name="T6" fmla="*/ 7 w 7"/>
                <a:gd name="T7" fmla="*/ 10 h 15"/>
                <a:gd name="T8" fmla="*/ 7 w 7"/>
                <a:gd name="T9" fmla="*/ 7 h 15"/>
                <a:gd name="T10" fmla="*/ 7 w 7"/>
                <a:gd name="T11" fmla="*/ 5 h 15"/>
                <a:gd name="T12" fmla="*/ 5 w 7"/>
                <a:gd name="T13" fmla="*/ 2 h 15"/>
                <a:gd name="T14" fmla="*/ 3 w 7"/>
                <a:gd name="T15" fmla="*/ 2 h 15"/>
                <a:gd name="T16" fmla="*/ 0 w 7"/>
                <a:gd name="T17" fmla="*/ 0 h 15"/>
                <a:gd name="T18" fmla="*/ 0 w 7"/>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5">
                  <a:moveTo>
                    <a:pt x="0" y="15"/>
                  </a:moveTo>
                  <a:lnTo>
                    <a:pt x="3" y="13"/>
                  </a:lnTo>
                  <a:lnTo>
                    <a:pt x="5" y="11"/>
                  </a:lnTo>
                  <a:lnTo>
                    <a:pt x="7" y="10"/>
                  </a:lnTo>
                  <a:lnTo>
                    <a:pt x="7" y="7"/>
                  </a:lnTo>
                  <a:lnTo>
                    <a:pt x="7" y="5"/>
                  </a:lnTo>
                  <a:lnTo>
                    <a:pt x="5" y="2"/>
                  </a:lnTo>
                  <a:lnTo>
                    <a:pt x="3" y="2"/>
                  </a:lnTo>
                  <a:lnTo>
                    <a:pt x="0" y="0"/>
                  </a:lnTo>
                  <a:lnTo>
                    <a:pt x="0" y="15"/>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93" name="Freeform 570"/>
            <p:cNvSpPr>
              <a:spLocks/>
            </p:cNvSpPr>
            <p:nvPr/>
          </p:nvSpPr>
          <p:spPr bwMode="auto">
            <a:xfrm>
              <a:off x="3852" y="1732"/>
              <a:ext cx="140" cy="140"/>
            </a:xfrm>
            <a:custGeom>
              <a:avLst/>
              <a:gdLst>
                <a:gd name="T0" fmla="*/ 140 w 140"/>
                <a:gd name="T1" fmla="*/ 70 h 140"/>
                <a:gd name="T2" fmla="*/ 138 w 140"/>
                <a:gd name="T3" fmla="*/ 85 h 140"/>
                <a:gd name="T4" fmla="*/ 133 w 140"/>
                <a:gd name="T5" fmla="*/ 98 h 140"/>
                <a:gd name="T6" fmla="*/ 127 w 140"/>
                <a:gd name="T7" fmla="*/ 109 h 140"/>
                <a:gd name="T8" fmla="*/ 119 w 140"/>
                <a:gd name="T9" fmla="*/ 119 h 140"/>
                <a:gd name="T10" fmla="*/ 109 w 140"/>
                <a:gd name="T11" fmla="*/ 127 h 140"/>
                <a:gd name="T12" fmla="*/ 96 w 140"/>
                <a:gd name="T13" fmla="*/ 133 h 140"/>
                <a:gd name="T14" fmla="*/ 83 w 140"/>
                <a:gd name="T15" fmla="*/ 138 h 140"/>
                <a:gd name="T16" fmla="*/ 70 w 140"/>
                <a:gd name="T17" fmla="*/ 140 h 140"/>
                <a:gd name="T18" fmla="*/ 55 w 140"/>
                <a:gd name="T19" fmla="*/ 138 h 140"/>
                <a:gd name="T20" fmla="*/ 42 w 140"/>
                <a:gd name="T21" fmla="*/ 133 h 140"/>
                <a:gd name="T22" fmla="*/ 31 w 140"/>
                <a:gd name="T23" fmla="*/ 127 h 140"/>
                <a:gd name="T24" fmla="*/ 20 w 140"/>
                <a:gd name="T25" fmla="*/ 119 h 140"/>
                <a:gd name="T26" fmla="*/ 12 w 140"/>
                <a:gd name="T27" fmla="*/ 109 h 140"/>
                <a:gd name="T28" fmla="*/ 5 w 140"/>
                <a:gd name="T29" fmla="*/ 98 h 140"/>
                <a:gd name="T30" fmla="*/ 0 w 140"/>
                <a:gd name="T31" fmla="*/ 85 h 140"/>
                <a:gd name="T32" fmla="*/ 0 w 140"/>
                <a:gd name="T33" fmla="*/ 70 h 140"/>
                <a:gd name="T34" fmla="*/ 0 w 140"/>
                <a:gd name="T35" fmla="*/ 55 h 140"/>
                <a:gd name="T36" fmla="*/ 5 w 140"/>
                <a:gd name="T37" fmla="*/ 42 h 140"/>
                <a:gd name="T38" fmla="*/ 12 w 140"/>
                <a:gd name="T39" fmla="*/ 31 h 140"/>
                <a:gd name="T40" fmla="*/ 20 w 140"/>
                <a:gd name="T41" fmla="*/ 20 h 140"/>
                <a:gd name="T42" fmla="*/ 31 w 140"/>
                <a:gd name="T43" fmla="*/ 11 h 140"/>
                <a:gd name="T44" fmla="*/ 42 w 140"/>
                <a:gd name="T45" fmla="*/ 5 h 140"/>
                <a:gd name="T46" fmla="*/ 55 w 140"/>
                <a:gd name="T47" fmla="*/ 2 h 140"/>
                <a:gd name="T48" fmla="*/ 70 w 140"/>
                <a:gd name="T49" fmla="*/ 0 h 140"/>
                <a:gd name="T50" fmla="*/ 83 w 140"/>
                <a:gd name="T51" fmla="*/ 2 h 140"/>
                <a:gd name="T52" fmla="*/ 96 w 140"/>
                <a:gd name="T53" fmla="*/ 5 h 140"/>
                <a:gd name="T54" fmla="*/ 109 w 140"/>
                <a:gd name="T55" fmla="*/ 11 h 140"/>
                <a:gd name="T56" fmla="*/ 119 w 140"/>
                <a:gd name="T57" fmla="*/ 20 h 140"/>
                <a:gd name="T58" fmla="*/ 127 w 140"/>
                <a:gd name="T59" fmla="*/ 31 h 140"/>
                <a:gd name="T60" fmla="*/ 133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3" y="98"/>
                  </a:lnTo>
                  <a:lnTo>
                    <a:pt x="127" y="109"/>
                  </a:lnTo>
                  <a:lnTo>
                    <a:pt x="119" y="119"/>
                  </a:lnTo>
                  <a:lnTo>
                    <a:pt x="109" y="127"/>
                  </a:lnTo>
                  <a:lnTo>
                    <a:pt x="96" y="133"/>
                  </a:lnTo>
                  <a:lnTo>
                    <a:pt x="83" y="138"/>
                  </a:lnTo>
                  <a:lnTo>
                    <a:pt x="70" y="140"/>
                  </a:lnTo>
                  <a:lnTo>
                    <a:pt x="55" y="138"/>
                  </a:lnTo>
                  <a:lnTo>
                    <a:pt x="42" y="133"/>
                  </a:lnTo>
                  <a:lnTo>
                    <a:pt x="31" y="127"/>
                  </a:lnTo>
                  <a:lnTo>
                    <a:pt x="20" y="119"/>
                  </a:lnTo>
                  <a:lnTo>
                    <a:pt x="12" y="109"/>
                  </a:lnTo>
                  <a:lnTo>
                    <a:pt x="5" y="98"/>
                  </a:lnTo>
                  <a:lnTo>
                    <a:pt x="0" y="85"/>
                  </a:lnTo>
                  <a:lnTo>
                    <a:pt x="0" y="70"/>
                  </a:lnTo>
                  <a:lnTo>
                    <a:pt x="0" y="55"/>
                  </a:lnTo>
                  <a:lnTo>
                    <a:pt x="5" y="42"/>
                  </a:lnTo>
                  <a:lnTo>
                    <a:pt x="12" y="31"/>
                  </a:lnTo>
                  <a:lnTo>
                    <a:pt x="20" y="20"/>
                  </a:lnTo>
                  <a:lnTo>
                    <a:pt x="31" y="11"/>
                  </a:lnTo>
                  <a:lnTo>
                    <a:pt x="42" y="5"/>
                  </a:lnTo>
                  <a:lnTo>
                    <a:pt x="55" y="2"/>
                  </a:lnTo>
                  <a:lnTo>
                    <a:pt x="70" y="0"/>
                  </a:lnTo>
                  <a:lnTo>
                    <a:pt x="83" y="2"/>
                  </a:lnTo>
                  <a:lnTo>
                    <a:pt x="96" y="5"/>
                  </a:lnTo>
                  <a:lnTo>
                    <a:pt x="109" y="11"/>
                  </a:lnTo>
                  <a:lnTo>
                    <a:pt x="119" y="20"/>
                  </a:lnTo>
                  <a:lnTo>
                    <a:pt x="127" y="31"/>
                  </a:lnTo>
                  <a:lnTo>
                    <a:pt x="133" y="42"/>
                  </a:lnTo>
                  <a:lnTo>
                    <a:pt x="138" y="55"/>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94" name="Freeform 571"/>
            <p:cNvSpPr>
              <a:spLocks/>
            </p:cNvSpPr>
            <p:nvPr/>
          </p:nvSpPr>
          <p:spPr bwMode="auto">
            <a:xfrm>
              <a:off x="3852" y="1732"/>
              <a:ext cx="140" cy="140"/>
            </a:xfrm>
            <a:custGeom>
              <a:avLst/>
              <a:gdLst>
                <a:gd name="T0" fmla="*/ 140 w 140"/>
                <a:gd name="T1" fmla="*/ 70 h 140"/>
                <a:gd name="T2" fmla="*/ 138 w 140"/>
                <a:gd name="T3" fmla="*/ 85 h 140"/>
                <a:gd name="T4" fmla="*/ 133 w 140"/>
                <a:gd name="T5" fmla="*/ 98 h 140"/>
                <a:gd name="T6" fmla="*/ 127 w 140"/>
                <a:gd name="T7" fmla="*/ 109 h 140"/>
                <a:gd name="T8" fmla="*/ 119 w 140"/>
                <a:gd name="T9" fmla="*/ 119 h 140"/>
                <a:gd name="T10" fmla="*/ 109 w 140"/>
                <a:gd name="T11" fmla="*/ 127 h 140"/>
                <a:gd name="T12" fmla="*/ 96 w 140"/>
                <a:gd name="T13" fmla="*/ 133 h 140"/>
                <a:gd name="T14" fmla="*/ 83 w 140"/>
                <a:gd name="T15" fmla="*/ 138 h 140"/>
                <a:gd name="T16" fmla="*/ 70 w 140"/>
                <a:gd name="T17" fmla="*/ 140 h 140"/>
                <a:gd name="T18" fmla="*/ 55 w 140"/>
                <a:gd name="T19" fmla="*/ 138 h 140"/>
                <a:gd name="T20" fmla="*/ 42 w 140"/>
                <a:gd name="T21" fmla="*/ 133 h 140"/>
                <a:gd name="T22" fmla="*/ 31 w 140"/>
                <a:gd name="T23" fmla="*/ 127 h 140"/>
                <a:gd name="T24" fmla="*/ 20 w 140"/>
                <a:gd name="T25" fmla="*/ 119 h 140"/>
                <a:gd name="T26" fmla="*/ 12 w 140"/>
                <a:gd name="T27" fmla="*/ 109 h 140"/>
                <a:gd name="T28" fmla="*/ 5 w 140"/>
                <a:gd name="T29" fmla="*/ 98 h 140"/>
                <a:gd name="T30" fmla="*/ 0 w 140"/>
                <a:gd name="T31" fmla="*/ 85 h 140"/>
                <a:gd name="T32" fmla="*/ 0 w 140"/>
                <a:gd name="T33" fmla="*/ 70 h 140"/>
                <a:gd name="T34" fmla="*/ 0 w 140"/>
                <a:gd name="T35" fmla="*/ 55 h 140"/>
                <a:gd name="T36" fmla="*/ 5 w 140"/>
                <a:gd name="T37" fmla="*/ 42 h 140"/>
                <a:gd name="T38" fmla="*/ 12 w 140"/>
                <a:gd name="T39" fmla="*/ 31 h 140"/>
                <a:gd name="T40" fmla="*/ 20 w 140"/>
                <a:gd name="T41" fmla="*/ 20 h 140"/>
                <a:gd name="T42" fmla="*/ 31 w 140"/>
                <a:gd name="T43" fmla="*/ 11 h 140"/>
                <a:gd name="T44" fmla="*/ 42 w 140"/>
                <a:gd name="T45" fmla="*/ 5 h 140"/>
                <a:gd name="T46" fmla="*/ 55 w 140"/>
                <a:gd name="T47" fmla="*/ 2 h 140"/>
                <a:gd name="T48" fmla="*/ 70 w 140"/>
                <a:gd name="T49" fmla="*/ 0 h 140"/>
                <a:gd name="T50" fmla="*/ 83 w 140"/>
                <a:gd name="T51" fmla="*/ 2 h 140"/>
                <a:gd name="T52" fmla="*/ 96 w 140"/>
                <a:gd name="T53" fmla="*/ 5 h 140"/>
                <a:gd name="T54" fmla="*/ 109 w 140"/>
                <a:gd name="T55" fmla="*/ 11 h 140"/>
                <a:gd name="T56" fmla="*/ 119 w 140"/>
                <a:gd name="T57" fmla="*/ 20 h 140"/>
                <a:gd name="T58" fmla="*/ 127 w 140"/>
                <a:gd name="T59" fmla="*/ 31 h 140"/>
                <a:gd name="T60" fmla="*/ 133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3" y="98"/>
                  </a:lnTo>
                  <a:lnTo>
                    <a:pt x="127" y="109"/>
                  </a:lnTo>
                  <a:lnTo>
                    <a:pt x="119" y="119"/>
                  </a:lnTo>
                  <a:lnTo>
                    <a:pt x="109" y="127"/>
                  </a:lnTo>
                  <a:lnTo>
                    <a:pt x="96" y="133"/>
                  </a:lnTo>
                  <a:lnTo>
                    <a:pt x="83" y="138"/>
                  </a:lnTo>
                  <a:lnTo>
                    <a:pt x="70" y="140"/>
                  </a:lnTo>
                  <a:lnTo>
                    <a:pt x="55" y="138"/>
                  </a:lnTo>
                  <a:lnTo>
                    <a:pt x="42" y="133"/>
                  </a:lnTo>
                  <a:lnTo>
                    <a:pt x="31" y="127"/>
                  </a:lnTo>
                  <a:lnTo>
                    <a:pt x="20" y="119"/>
                  </a:lnTo>
                  <a:lnTo>
                    <a:pt x="12" y="109"/>
                  </a:lnTo>
                  <a:lnTo>
                    <a:pt x="5" y="98"/>
                  </a:lnTo>
                  <a:lnTo>
                    <a:pt x="0" y="85"/>
                  </a:lnTo>
                  <a:lnTo>
                    <a:pt x="0" y="70"/>
                  </a:lnTo>
                  <a:lnTo>
                    <a:pt x="0" y="55"/>
                  </a:lnTo>
                  <a:lnTo>
                    <a:pt x="5" y="42"/>
                  </a:lnTo>
                  <a:lnTo>
                    <a:pt x="12" y="31"/>
                  </a:lnTo>
                  <a:lnTo>
                    <a:pt x="20" y="20"/>
                  </a:lnTo>
                  <a:lnTo>
                    <a:pt x="31" y="11"/>
                  </a:lnTo>
                  <a:lnTo>
                    <a:pt x="42" y="5"/>
                  </a:lnTo>
                  <a:lnTo>
                    <a:pt x="55" y="2"/>
                  </a:lnTo>
                  <a:lnTo>
                    <a:pt x="70" y="0"/>
                  </a:lnTo>
                  <a:lnTo>
                    <a:pt x="83" y="2"/>
                  </a:lnTo>
                  <a:lnTo>
                    <a:pt x="96" y="5"/>
                  </a:lnTo>
                  <a:lnTo>
                    <a:pt x="109" y="11"/>
                  </a:lnTo>
                  <a:lnTo>
                    <a:pt x="119" y="20"/>
                  </a:lnTo>
                  <a:lnTo>
                    <a:pt x="127" y="31"/>
                  </a:lnTo>
                  <a:lnTo>
                    <a:pt x="133" y="42"/>
                  </a:lnTo>
                  <a:lnTo>
                    <a:pt x="138" y="55"/>
                  </a:lnTo>
                  <a:lnTo>
                    <a:pt x="140" y="70"/>
                  </a:lnTo>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95" name="Freeform 572"/>
            <p:cNvSpPr>
              <a:spLocks/>
            </p:cNvSpPr>
            <p:nvPr/>
          </p:nvSpPr>
          <p:spPr bwMode="auto">
            <a:xfrm>
              <a:off x="4068" y="2562"/>
              <a:ext cx="140" cy="140"/>
            </a:xfrm>
            <a:custGeom>
              <a:avLst/>
              <a:gdLst>
                <a:gd name="T0" fmla="*/ 140 w 140"/>
                <a:gd name="T1" fmla="*/ 70 h 140"/>
                <a:gd name="T2" fmla="*/ 138 w 140"/>
                <a:gd name="T3" fmla="*/ 85 h 140"/>
                <a:gd name="T4" fmla="*/ 135 w 140"/>
                <a:gd name="T5" fmla="*/ 98 h 140"/>
                <a:gd name="T6" fmla="*/ 128 w 140"/>
                <a:gd name="T7" fmla="*/ 109 h 140"/>
                <a:gd name="T8" fmla="*/ 119 w 140"/>
                <a:gd name="T9" fmla="*/ 120 h 140"/>
                <a:gd name="T10" fmla="*/ 109 w 140"/>
                <a:gd name="T11" fmla="*/ 128 h 140"/>
                <a:gd name="T12" fmla="*/ 98 w 140"/>
                <a:gd name="T13" fmla="*/ 135 h 140"/>
                <a:gd name="T14" fmla="*/ 85 w 140"/>
                <a:gd name="T15" fmla="*/ 138 h 140"/>
                <a:gd name="T16" fmla="*/ 70 w 140"/>
                <a:gd name="T17" fmla="*/ 140 h 140"/>
                <a:gd name="T18" fmla="*/ 55 w 140"/>
                <a:gd name="T19" fmla="*/ 138 h 140"/>
                <a:gd name="T20" fmla="*/ 42 w 140"/>
                <a:gd name="T21" fmla="*/ 135 h 140"/>
                <a:gd name="T22" fmla="*/ 31 w 140"/>
                <a:gd name="T23" fmla="*/ 128 h 140"/>
                <a:gd name="T24" fmla="*/ 21 w 140"/>
                <a:gd name="T25" fmla="*/ 120 h 140"/>
                <a:gd name="T26" fmla="*/ 12 w 140"/>
                <a:gd name="T27" fmla="*/ 109 h 140"/>
                <a:gd name="T28" fmla="*/ 5 w 140"/>
                <a:gd name="T29" fmla="*/ 98 h 140"/>
                <a:gd name="T30" fmla="*/ 2 w 140"/>
                <a:gd name="T31" fmla="*/ 85 h 140"/>
                <a:gd name="T32" fmla="*/ 0 w 140"/>
                <a:gd name="T33" fmla="*/ 70 h 140"/>
                <a:gd name="T34" fmla="*/ 2 w 140"/>
                <a:gd name="T35" fmla="*/ 57 h 140"/>
                <a:gd name="T36" fmla="*/ 5 w 140"/>
                <a:gd name="T37" fmla="*/ 44 h 140"/>
                <a:gd name="T38" fmla="*/ 12 w 140"/>
                <a:gd name="T39" fmla="*/ 31 h 140"/>
                <a:gd name="T40" fmla="*/ 21 w 140"/>
                <a:gd name="T41" fmla="*/ 21 h 140"/>
                <a:gd name="T42" fmla="*/ 31 w 140"/>
                <a:gd name="T43" fmla="*/ 13 h 140"/>
                <a:gd name="T44" fmla="*/ 42 w 140"/>
                <a:gd name="T45" fmla="*/ 7 h 140"/>
                <a:gd name="T46" fmla="*/ 55 w 140"/>
                <a:gd name="T47" fmla="*/ 2 h 140"/>
                <a:gd name="T48" fmla="*/ 70 w 140"/>
                <a:gd name="T49" fmla="*/ 0 h 140"/>
                <a:gd name="T50" fmla="*/ 85 w 140"/>
                <a:gd name="T51" fmla="*/ 2 h 140"/>
                <a:gd name="T52" fmla="*/ 98 w 140"/>
                <a:gd name="T53" fmla="*/ 7 h 140"/>
                <a:gd name="T54" fmla="*/ 109 w 140"/>
                <a:gd name="T55" fmla="*/ 13 h 140"/>
                <a:gd name="T56" fmla="*/ 119 w 140"/>
                <a:gd name="T57" fmla="*/ 21 h 140"/>
                <a:gd name="T58" fmla="*/ 128 w 140"/>
                <a:gd name="T59" fmla="*/ 31 h 140"/>
                <a:gd name="T60" fmla="*/ 135 w 140"/>
                <a:gd name="T61" fmla="*/ 44 h 140"/>
                <a:gd name="T62" fmla="*/ 138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5" y="98"/>
                  </a:lnTo>
                  <a:lnTo>
                    <a:pt x="128" y="109"/>
                  </a:lnTo>
                  <a:lnTo>
                    <a:pt x="119" y="120"/>
                  </a:lnTo>
                  <a:lnTo>
                    <a:pt x="109" y="128"/>
                  </a:lnTo>
                  <a:lnTo>
                    <a:pt x="98" y="135"/>
                  </a:lnTo>
                  <a:lnTo>
                    <a:pt x="85" y="138"/>
                  </a:lnTo>
                  <a:lnTo>
                    <a:pt x="70" y="140"/>
                  </a:lnTo>
                  <a:lnTo>
                    <a:pt x="55" y="138"/>
                  </a:lnTo>
                  <a:lnTo>
                    <a:pt x="42" y="135"/>
                  </a:lnTo>
                  <a:lnTo>
                    <a:pt x="31" y="128"/>
                  </a:lnTo>
                  <a:lnTo>
                    <a:pt x="21" y="120"/>
                  </a:lnTo>
                  <a:lnTo>
                    <a:pt x="12" y="109"/>
                  </a:lnTo>
                  <a:lnTo>
                    <a:pt x="5" y="98"/>
                  </a:lnTo>
                  <a:lnTo>
                    <a:pt x="2" y="85"/>
                  </a:lnTo>
                  <a:lnTo>
                    <a:pt x="0" y="70"/>
                  </a:lnTo>
                  <a:lnTo>
                    <a:pt x="2" y="57"/>
                  </a:lnTo>
                  <a:lnTo>
                    <a:pt x="5" y="44"/>
                  </a:lnTo>
                  <a:lnTo>
                    <a:pt x="12" y="31"/>
                  </a:lnTo>
                  <a:lnTo>
                    <a:pt x="21" y="21"/>
                  </a:lnTo>
                  <a:lnTo>
                    <a:pt x="31" y="13"/>
                  </a:lnTo>
                  <a:lnTo>
                    <a:pt x="42" y="7"/>
                  </a:lnTo>
                  <a:lnTo>
                    <a:pt x="55" y="2"/>
                  </a:lnTo>
                  <a:lnTo>
                    <a:pt x="70" y="0"/>
                  </a:lnTo>
                  <a:lnTo>
                    <a:pt x="85" y="2"/>
                  </a:lnTo>
                  <a:lnTo>
                    <a:pt x="98" y="7"/>
                  </a:lnTo>
                  <a:lnTo>
                    <a:pt x="109" y="13"/>
                  </a:lnTo>
                  <a:lnTo>
                    <a:pt x="119" y="21"/>
                  </a:lnTo>
                  <a:lnTo>
                    <a:pt x="128" y="31"/>
                  </a:lnTo>
                  <a:lnTo>
                    <a:pt x="135" y="44"/>
                  </a:lnTo>
                  <a:lnTo>
                    <a:pt x="138" y="57"/>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96" name="Freeform 573"/>
            <p:cNvSpPr>
              <a:spLocks/>
            </p:cNvSpPr>
            <p:nvPr/>
          </p:nvSpPr>
          <p:spPr bwMode="auto">
            <a:xfrm>
              <a:off x="4068" y="2562"/>
              <a:ext cx="140" cy="140"/>
            </a:xfrm>
            <a:custGeom>
              <a:avLst/>
              <a:gdLst>
                <a:gd name="T0" fmla="*/ 140 w 140"/>
                <a:gd name="T1" fmla="*/ 70 h 140"/>
                <a:gd name="T2" fmla="*/ 138 w 140"/>
                <a:gd name="T3" fmla="*/ 85 h 140"/>
                <a:gd name="T4" fmla="*/ 135 w 140"/>
                <a:gd name="T5" fmla="*/ 98 h 140"/>
                <a:gd name="T6" fmla="*/ 128 w 140"/>
                <a:gd name="T7" fmla="*/ 109 h 140"/>
                <a:gd name="T8" fmla="*/ 119 w 140"/>
                <a:gd name="T9" fmla="*/ 120 h 140"/>
                <a:gd name="T10" fmla="*/ 109 w 140"/>
                <a:gd name="T11" fmla="*/ 128 h 140"/>
                <a:gd name="T12" fmla="*/ 98 w 140"/>
                <a:gd name="T13" fmla="*/ 135 h 140"/>
                <a:gd name="T14" fmla="*/ 85 w 140"/>
                <a:gd name="T15" fmla="*/ 138 h 140"/>
                <a:gd name="T16" fmla="*/ 70 w 140"/>
                <a:gd name="T17" fmla="*/ 140 h 140"/>
                <a:gd name="T18" fmla="*/ 55 w 140"/>
                <a:gd name="T19" fmla="*/ 138 h 140"/>
                <a:gd name="T20" fmla="*/ 42 w 140"/>
                <a:gd name="T21" fmla="*/ 135 h 140"/>
                <a:gd name="T22" fmla="*/ 31 w 140"/>
                <a:gd name="T23" fmla="*/ 128 h 140"/>
                <a:gd name="T24" fmla="*/ 21 w 140"/>
                <a:gd name="T25" fmla="*/ 120 h 140"/>
                <a:gd name="T26" fmla="*/ 12 w 140"/>
                <a:gd name="T27" fmla="*/ 109 h 140"/>
                <a:gd name="T28" fmla="*/ 5 w 140"/>
                <a:gd name="T29" fmla="*/ 98 h 140"/>
                <a:gd name="T30" fmla="*/ 2 w 140"/>
                <a:gd name="T31" fmla="*/ 85 h 140"/>
                <a:gd name="T32" fmla="*/ 0 w 140"/>
                <a:gd name="T33" fmla="*/ 70 h 140"/>
                <a:gd name="T34" fmla="*/ 2 w 140"/>
                <a:gd name="T35" fmla="*/ 57 h 140"/>
                <a:gd name="T36" fmla="*/ 5 w 140"/>
                <a:gd name="T37" fmla="*/ 44 h 140"/>
                <a:gd name="T38" fmla="*/ 12 w 140"/>
                <a:gd name="T39" fmla="*/ 31 h 140"/>
                <a:gd name="T40" fmla="*/ 21 w 140"/>
                <a:gd name="T41" fmla="*/ 21 h 140"/>
                <a:gd name="T42" fmla="*/ 31 w 140"/>
                <a:gd name="T43" fmla="*/ 13 h 140"/>
                <a:gd name="T44" fmla="*/ 42 w 140"/>
                <a:gd name="T45" fmla="*/ 7 h 140"/>
                <a:gd name="T46" fmla="*/ 55 w 140"/>
                <a:gd name="T47" fmla="*/ 2 h 140"/>
                <a:gd name="T48" fmla="*/ 70 w 140"/>
                <a:gd name="T49" fmla="*/ 0 h 140"/>
                <a:gd name="T50" fmla="*/ 85 w 140"/>
                <a:gd name="T51" fmla="*/ 2 h 140"/>
                <a:gd name="T52" fmla="*/ 98 w 140"/>
                <a:gd name="T53" fmla="*/ 7 h 140"/>
                <a:gd name="T54" fmla="*/ 109 w 140"/>
                <a:gd name="T55" fmla="*/ 13 h 140"/>
                <a:gd name="T56" fmla="*/ 119 w 140"/>
                <a:gd name="T57" fmla="*/ 21 h 140"/>
                <a:gd name="T58" fmla="*/ 128 w 140"/>
                <a:gd name="T59" fmla="*/ 31 h 140"/>
                <a:gd name="T60" fmla="*/ 135 w 140"/>
                <a:gd name="T61" fmla="*/ 44 h 140"/>
                <a:gd name="T62" fmla="*/ 138 w 140"/>
                <a:gd name="T63" fmla="*/ 57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5" y="98"/>
                  </a:lnTo>
                  <a:lnTo>
                    <a:pt x="128" y="109"/>
                  </a:lnTo>
                  <a:lnTo>
                    <a:pt x="119" y="120"/>
                  </a:lnTo>
                  <a:lnTo>
                    <a:pt x="109" y="128"/>
                  </a:lnTo>
                  <a:lnTo>
                    <a:pt x="98" y="135"/>
                  </a:lnTo>
                  <a:lnTo>
                    <a:pt x="85" y="138"/>
                  </a:lnTo>
                  <a:lnTo>
                    <a:pt x="70" y="140"/>
                  </a:lnTo>
                  <a:lnTo>
                    <a:pt x="55" y="138"/>
                  </a:lnTo>
                  <a:lnTo>
                    <a:pt x="42" y="135"/>
                  </a:lnTo>
                  <a:lnTo>
                    <a:pt x="31" y="128"/>
                  </a:lnTo>
                  <a:lnTo>
                    <a:pt x="21" y="120"/>
                  </a:lnTo>
                  <a:lnTo>
                    <a:pt x="12" y="109"/>
                  </a:lnTo>
                  <a:lnTo>
                    <a:pt x="5" y="98"/>
                  </a:lnTo>
                  <a:lnTo>
                    <a:pt x="2" y="85"/>
                  </a:lnTo>
                  <a:lnTo>
                    <a:pt x="0" y="70"/>
                  </a:lnTo>
                  <a:lnTo>
                    <a:pt x="2" y="57"/>
                  </a:lnTo>
                  <a:lnTo>
                    <a:pt x="5" y="44"/>
                  </a:lnTo>
                  <a:lnTo>
                    <a:pt x="12" y="31"/>
                  </a:lnTo>
                  <a:lnTo>
                    <a:pt x="21" y="21"/>
                  </a:lnTo>
                  <a:lnTo>
                    <a:pt x="31" y="13"/>
                  </a:lnTo>
                  <a:lnTo>
                    <a:pt x="42" y="7"/>
                  </a:lnTo>
                  <a:lnTo>
                    <a:pt x="55" y="2"/>
                  </a:lnTo>
                  <a:lnTo>
                    <a:pt x="70" y="0"/>
                  </a:lnTo>
                  <a:lnTo>
                    <a:pt x="85" y="2"/>
                  </a:lnTo>
                  <a:lnTo>
                    <a:pt x="98" y="7"/>
                  </a:lnTo>
                  <a:lnTo>
                    <a:pt x="109" y="13"/>
                  </a:lnTo>
                  <a:lnTo>
                    <a:pt x="119" y="21"/>
                  </a:lnTo>
                  <a:lnTo>
                    <a:pt x="128" y="31"/>
                  </a:lnTo>
                  <a:lnTo>
                    <a:pt x="135" y="44"/>
                  </a:lnTo>
                  <a:lnTo>
                    <a:pt x="138" y="57"/>
                  </a:lnTo>
                  <a:lnTo>
                    <a:pt x="140" y="70"/>
                  </a:lnTo>
                  <a:close/>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97" name="Freeform 574"/>
            <p:cNvSpPr>
              <a:spLocks/>
            </p:cNvSpPr>
            <p:nvPr/>
          </p:nvSpPr>
          <p:spPr bwMode="auto">
            <a:xfrm>
              <a:off x="4135" y="2629"/>
              <a:ext cx="13" cy="9"/>
            </a:xfrm>
            <a:custGeom>
              <a:avLst/>
              <a:gdLst>
                <a:gd name="T0" fmla="*/ 11 w 13"/>
                <a:gd name="T1" fmla="*/ 9 h 9"/>
                <a:gd name="T2" fmla="*/ 13 w 13"/>
                <a:gd name="T3" fmla="*/ 8 h 9"/>
                <a:gd name="T4" fmla="*/ 13 w 13"/>
                <a:gd name="T5" fmla="*/ 5 h 9"/>
                <a:gd name="T6" fmla="*/ 11 w 13"/>
                <a:gd name="T7" fmla="*/ 3 h 9"/>
                <a:gd name="T8" fmla="*/ 9 w 13"/>
                <a:gd name="T9" fmla="*/ 0 h 9"/>
                <a:gd name="T10" fmla="*/ 8 w 13"/>
                <a:gd name="T11" fmla="*/ 0 h 9"/>
                <a:gd name="T12" fmla="*/ 5 w 13"/>
                <a:gd name="T13" fmla="*/ 0 h 9"/>
                <a:gd name="T14" fmla="*/ 3 w 13"/>
                <a:gd name="T15" fmla="*/ 0 h 9"/>
                <a:gd name="T16" fmla="*/ 0 w 13"/>
                <a:gd name="T17" fmla="*/ 1 h 9"/>
                <a:gd name="T18" fmla="*/ 11 w 13"/>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1" y="9"/>
                  </a:moveTo>
                  <a:lnTo>
                    <a:pt x="13" y="8"/>
                  </a:lnTo>
                  <a:lnTo>
                    <a:pt x="13" y="5"/>
                  </a:lnTo>
                  <a:lnTo>
                    <a:pt x="11" y="3"/>
                  </a:lnTo>
                  <a:lnTo>
                    <a:pt x="9" y="0"/>
                  </a:lnTo>
                  <a:lnTo>
                    <a:pt x="8" y="0"/>
                  </a:lnTo>
                  <a:lnTo>
                    <a:pt x="5" y="0"/>
                  </a:lnTo>
                  <a:lnTo>
                    <a:pt x="3" y="0"/>
                  </a:lnTo>
                  <a:lnTo>
                    <a:pt x="0" y="1"/>
                  </a:lnTo>
                  <a:lnTo>
                    <a:pt x="11"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98" name="Freeform 575"/>
            <p:cNvSpPr>
              <a:spLocks/>
            </p:cNvSpPr>
            <p:nvPr/>
          </p:nvSpPr>
          <p:spPr bwMode="auto">
            <a:xfrm>
              <a:off x="4127" y="2630"/>
              <a:ext cx="19" cy="20"/>
            </a:xfrm>
            <a:custGeom>
              <a:avLst/>
              <a:gdLst>
                <a:gd name="T0" fmla="*/ 11 w 19"/>
                <a:gd name="T1" fmla="*/ 20 h 20"/>
                <a:gd name="T2" fmla="*/ 0 w 19"/>
                <a:gd name="T3" fmla="*/ 12 h 20"/>
                <a:gd name="T4" fmla="*/ 8 w 19"/>
                <a:gd name="T5" fmla="*/ 0 h 20"/>
                <a:gd name="T6" fmla="*/ 19 w 19"/>
                <a:gd name="T7" fmla="*/ 8 h 20"/>
                <a:gd name="T8" fmla="*/ 11 w 19"/>
                <a:gd name="T9" fmla="*/ 20 h 20"/>
              </a:gdLst>
              <a:ahLst/>
              <a:cxnLst>
                <a:cxn ang="0">
                  <a:pos x="T0" y="T1"/>
                </a:cxn>
                <a:cxn ang="0">
                  <a:pos x="T2" y="T3"/>
                </a:cxn>
                <a:cxn ang="0">
                  <a:pos x="T4" y="T5"/>
                </a:cxn>
                <a:cxn ang="0">
                  <a:pos x="T6" y="T7"/>
                </a:cxn>
                <a:cxn ang="0">
                  <a:pos x="T8" y="T9"/>
                </a:cxn>
              </a:cxnLst>
              <a:rect l="0" t="0" r="r" b="b"/>
              <a:pathLst>
                <a:path w="19" h="20">
                  <a:moveTo>
                    <a:pt x="11" y="20"/>
                  </a:moveTo>
                  <a:lnTo>
                    <a:pt x="0" y="12"/>
                  </a:lnTo>
                  <a:lnTo>
                    <a:pt x="8" y="0"/>
                  </a:lnTo>
                  <a:lnTo>
                    <a:pt x="19" y="8"/>
                  </a:lnTo>
                  <a:lnTo>
                    <a:pt x="11"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99" name="Freeform 576"/>
            <p:cNvSpPr>
              <a:spLocks/>
            </p:cNvSpPr>
            <p:nvPr/>
          </p:nvSpPr>
          <p:spPr bwMode="auto">
            <a:xfrm>
              <a:off x="4125" y="2642"/>
              <a:ext cx="13" cy="11"/>
            </a:xfrm>
            <a:custGeom>
              <a:avLst/>
              <a:gdLst>
                <a:gd name="T0" fmla="*/ 2 w 13"/>
                <a:gd name="T1" fmla="*/ 0 h 11"/>
                <a:gd name="T2" fmla="*/ 0 w 13"/>
                <a:gd name="T3" fmla="*/ 3 h 11"/>
                <a:gd name="T4" fmla="*/ 0 w 13"/>
                <a:gd name="T5" fmla="*/ 5 h 11"/>
                <a:gd name="T6" fmla="*/ 2 w 13"/>
                <a:gd name="T7" fmla="*/ 8 h 11"/>
                <a:gd name="T8" fmla="*/ 3 w 13"/>
                <a:gd name="T9" fmla="*/ 9 h 11"/>
                <a:gd name="T10" fmla="*/ 5 w 13"/>
                <a:gd name="T11" fmla="*/ 9 h 11"/>
                <a:gd name="T12" fmla="*/ 8 w 13"/>
                <a:gd name="T13" fmla="*/ 11 h 11"/>
                <a:gd name="T14" fmla="*/ 10 w 13"/>
                <a:gd name="T15" fmla="*/ 9 h 11"/>
                <a:gd name="T16" fmla="*/ 13 w 13"/>
                <a:gd name="T17" fmla="*/ 8 h 11"/>
                <a:gd name="T18" fmla="*/ 2 w 1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2" y="0"/>
                  </a:moveTo>
                  <a:lnTo>
                    <a:pt x="0" y="3"/>
                  </a:lnTo>
                  <a:lnTo>
                    <a:pt x="0" y="5"/>
                  </a:lnTo>
                  <a:lnTo>
                    <a:pt x="2" y="8"/>
                  </a:lnTo>
                  <a:lnTo>
                    <a:pt x="3" y="9"/>
                  </a:lnTo>
                  <a:lnTo>
                    <a:pt x="5" y="9"/>
                  </a:lnTo>
                  <a:lnTo>
                    <a:pt x="8" y="11"/>
                  </a:lnTo>
                  <a:lnTo>
                    <a:pt x="10" y="9"/>
                  </a:lnTo>
                  <a:lnTo>
                    <a:pt x="13"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00" name="Freeform 577"/>
            <p:cNvSpPr>
              <a:spLocks/>
            </p:cNvSpPr>
            <p:nvPr/>
          </p:nvSpPr>
          <p:spPr bwMode="auto">
            <a:xfrm>
              <a:off x="4086" y="2694"/>
              <a:ext cx="13" cy="9"/>
            </a:xfrm>
            <a:custGeom>
              <a:avLst/>
              <a:gdLst>
                <a:gd name="T0" fmla="*/ 11 w 13"/>
                <a:gd name="T1" fmla="*/ 9 h 9"/>
                <a:gd name="T2" fmla="*/ 13 w 13"/>
                <a:gd name="T3" fmla="*/ 8 h 9"/>
                <a:gd name="T4" fmla="*/ 13 w 13"/>
                <a:gd name="T5" fmla="*/ 5 h 9"/>
                <a:gd name="T6" fmla="*/ 11 w 13"/>
                <a:gd name="T7" fmla="*/ 3 h 9"/>
                <a:gd name="T8" fmla="*/ 10 w 13"/>
                <a:gd name="T9" fmla="*/ 0 h 9"/>
                <a:gd name="T10" fmla="*/ 8 w 13"/>
                <a:gd name="T11" fmla="*/ 0 h 9"/>
                <a:gd name="T12" fmla="*/ 5 w 13"/>
                <a:gd name="T13" fmla="*/ 0 h 9"/>
                <a:gd name="T14" fmla="*/ 3 w 13"/>
                <a:gd name="T15" fmla="*/ 0 h 9"/>
                <a:gd name="T16" fmla="*/ 0 w 13"/>
                <a:gd name="T17" fmla="*/ 1 h 9"/>
                <a:gd name="T18" fmla="*/ 11 w 13"/>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1" y="9"/>
                  </a:moveTo>
                  <a:lnTo>
                    <a:pt x="13" y="8"/>
                  </a:lnTo>
                  <a:lnTo>
                    <a:pt x="13" y="5"/>
                  </a:lnTo>
                  <a:lnTo>
                    <a:pt x="11" y="3"/>
                  </a:lnTo>
                  <a:lnTo>
                    <a:pt x="10" y="0"/>
                  </a:lnTo>
                  <a:lnTo>
                    <a:pt x="8" y="0"/>
                  </a:lnTo>
                  <a:lnTo>
                    <a:pt x="5" y="0"/>
                  </a:lnTo>
                  <a:lnTo>
                    <a:pt x="3" y="0"/>
                  </a:lnTo>
                  <a:lnTo>
                    <a:pt x="0" y="1"/>
                  </a:lnTo>
                  <a:lnTo>
                    <a:pt x="11"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01" name="Freeform 578"/>
            <p:cNvSpPr>
              <a:spLocks/>
            </p:cNvSpPr>
            <p:nvPr/>
          </p:nvSpPr>
          <p:spPr bwMode="auto">
            <a:xfrm>
              <a:off x="4078" y="2695"/>
              <a:ext cx="19" cy="20"/>
            </a:xfrm>
            <a:custGeom>
              <a:avLst/>
              <a:gdLst>
                <a:gd name="T0" fmla="*/ 11 w 19"/>
                <a:gd name="T1" fmla="*/ 20 h 20"/>
                <a:gd name="T2" fmla="*/ 0 w 19"/>
                <a:gd name="T3" fmla="*/ 12 h 20"/>
                <a:gd name="T4" fmla="*/ 8 w 19"/>
                <a:gd name="T5" fmla="*/ 0 h 20"/>
                <a:gd name="T6" fmla="*/ 19 w 19"/>
                <a:gd name="T7" fmla="*/ 8 h 20"/>
                <a:gd name="T8" fmla="*/ 11 w 19"/>
                <a:gd name="T9" fmla="*/ 20 h 20"/>
              </a:gdLst>
              <a:ahLst/>
              <a:cxnLst>
                <a:cxn ang="0">
                  <a:pos x="T0" y="T1"/>
                </a:cxn>
                <a:cxn ang="0">
                  <a:pos x="T2" y="T3"/>
                </a:cxn>
                <a:cxn ang="0">
                  <a:pos x="T4" y="T5"/>
                </a:cxn>
                <a:cxn ang="0">
                  <a:pos x="T6" y="T7"/>
                </a:cxn>
                <a:cxn ang="0">
                  <a:pos x="T8" y="T9"/>
                </a:cxn>
              </a:cxnLst>
              <a:rect l="0" t="0" r="r" b="b"/>
              <a:pathLst>
                <a:path w="19" h="20">
                  <a:moveTo>
                    <a:pt x="11" y="20"/>
                  </a:moveTo>
                  <a:lnTo>
                    <a:pt x="0" y="12"/>
                  </a:lnTo>
                  <a:lnTo>
                    <a:pt x="8" y="0"/>
                  </a:lnTo>
                  <a:lnTo>
                    <a:pt x="19" y="8"/>
                  </a:lnTo>
                  <a:lnTo>
                    <a:pt x="11"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02" name="Freeform 579"/>
            <p:cNvSpPr>
              <a:spLocks/>
            </p:cNvSpPr>
            <p:nvPr/>
          </p:nvSpPr>
          <p:spPr bwMode="auto">
            <a:xfrm>
              <a:off x="4076" y="2707"/>
              <a:ext cx="13" cy="11"/>
            </a:xfrm>
            <a:custGeom>
              <a:avLst/>
              <a:gdLst>
                <a:gd name="T0" fmla="*/ 2 w 13"/>
                <a:gd name="T1" fmla="*/ 0 h 11"/>
                <a:gd name="T2" fmla="*/ 0 w 13"/>
                <a:gd name="T3" fmla="*/ 3 h 11"/>
                <a:gd name="T4" fmla="*/ 0 w 13"/>
                <a:gd name="T5" fmla="*/ 5 h 11"/>
                <a:gd name="T6" fmla="*/ 2 w 13"/>
                <a:gd name="T7" fmla="*/ 8 h 11"/>
                <a:gd name="T8" fmla="*/ 4 w 13"/>
                <a:gd name="T9" fmla="*/ 9 h 11"/>
                <a:gd name="T10" fmla="*/ 5 w 13"/>
                <a:gd name="T11" fmla="*/ 9 h 11"/>
                <a:gd name="T12" fmla="*/ 8 w 13"/>
                <a:gd name="T13" fmla="*/ 11 h 11"/>
                <a:gd name="T14" fmla="*/ 10 w 13"/>
                <a:gd name="T15" fmla="*/ 9 h 11"/>
                <a:gd name="T16" fmla="*/ 13 w 13"/>
                <a:gd name="T17" fmla="*/ 8 h 11"/>
                <a:gd name="T18" fmla="*/ 2 w 1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2" y="0"/>
                  </a:moveTo>
                  <a:lnTo>
                    <a:pt x="0" y="3"/>
                  </a:lnTo>
                  <a:lnTo>
                    <a:pt x="0" y="5"/>
                  </a:lnTo>
                  <a:lnTo>
                    <a:pt x="2" y="8"/>
                  </a:lnTo>
                  <a:lnTo>
                    <a:pt x="4" y="9"/>
                  </a:lnTo>
                  <a:lnTo>
                    <a:pt x="5" y="9"/>
                  </a:lnTo>
                  <a:lnTo>
                    <a:pt x="8" y="11"/>
                  </a:lnTo>
                  <a:lnTo>
                    <a:pt x="10" y="9"/>
                  </a:lnTo>
                  <a:lnTo>
                    <a:pt x="13"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03" name="Freeform 580"/>
            <p:cNvSpPr>
              <a:spLocks/>
            </p:cNvSpPr>
            <p:nvPr/>
          </p:nvSpPr>
          <p:spPr bwMode="auto">
            <a:xfrm>
              <a:off x="4037" y="2759"/>
              <a:ext cx="13" cy="9"/>
            </a:xfrm>
            <a:custGeom>
              <a:avLst/>
              <a:gdLst>
                <a:gd name="T0" fmla="*/ 12 w 13"/>
                <a:gd name="T1" fmla="*/ 9 h 9"/>
                <a:gd name="T2" fmla="*/ 13 w 13"/>
                <a:gd name="T3" fmla="*/ 8 h 9"/>
                <a:gd name="T4" fmla="*/ 13 w 13"/>
                <a:gd name="T5" fmla="*/ 5 h 9"/>
                <a:gd name="T6" fmla="*/ 12 w 13"/>
                <a:gd name="T7" fmla="*/ 3 h 9"/>
                <a:gd name="T8" fmla="*/ 10 w 13"/>
                <a:gd name="T9" fmla="*/ 0 h 9"/>
                <a:gd name="T10" fmla="*/ 8 w 13"/>
                <a:gd name="T11" fmla="*/ 0 h 9"/>
                <a:gd name="T12" fmla="*/ 5 w 13"/>
                <a:gd name="T13" fmla="*/ 0 h 9"/>
                <a:gd name="T14" fmla="*/ 4 w 13"/>
                <a:gd name="T15" fmla="*/ 0 h 9"/>
                <a:gd name="T16" fmla="*/ 0 w 13"/>
                <a:gd name="T17" fmla="*/ 1 h 9"/>
                <a:gd name="T18" fmla="*/ 12 w 13"/>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2" y="9"/>
                  </a:moveTo>
                  <a:lnTo>
                    <a:pt x="13" y="8"/>
                  </a:lnTo>
                  <a:lnTo>
                    <a:pt x="13" y="5"/>
                  </a:lnTo>
                  <a:lnTo>
                    <a:pt x="12" y="3"/>
                  </a:lnTo>
                  <a:lnTo>
                    <a:pt x="10" y="0"/>
                  </a:lnTo>
                  <a:lnTo>
                    <a:pt x="8" y="0"/>
                  </a:lnTo>
                  <a:lnTo>
                    <a:pt x="5" y="0"/>
                  </a:lnTo>
                  <a:lnTo>
                    <a:pt x="4" y="0"/>
                  </a:lnTo>
                  <a:lnTo>
                    <a:pt x="0" y="1"/>
                  </a:lnTo>
                  <a:lnTo>
                    <a:pt x="12"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04" name="Freeform 581"/>
            <p:cNvSpPr>
              <a:spLocks/>
            </p:cNvSpPr>
            <p:nvPr/>
          </p:nvSpPr>
          <p:spPr bwMode="auto">
            <a:xfrm>
              <a:off x="4029" y="2760"/>
              <a:ext cx="20" cy="20"/>
            </a:xfrm>
            <a:custGeom>
              <a:avLst/>
              <a:gdLst>
                <a:gd name="T0" fmla="*/ 12 w 20"/>
                <a:gd name="T1" fmla="*/ 20 h 20"/>
                <a:gd name="T2" fmla="*/ 0 w 20"/>
                <a:gd name="T3" fmla="*/ 12 h 20"/>
                <a:gd name="T4" fmla="*/ 8 w 20"/>
                <a:gd name="T5" fmla="*/ 0 h 20"/>
                <a:gd name="T6" fmla="*/ 20 w 20"/>
                <a:gd name="T7" fmla="*/ 8 h 20"/>
                <a:gd name="T8" fmla="*/ 12 w 20"/>
                <a:gd name="T9" fmla="*/ 20 h 20"/>
              </a:gdLst>
              <a:ahLst/>
              <a:cxnLst>
                <a:cxn ang="0">
                  <a:pos x="T0" y="T1"/>
                </a:cxn>
                <a:cxn ang="0">
                  <a:pos x="T2" y="T3"/>
                </a:cxn>
                <a:cxn ang="0">
                  <a:pos x="T4" y="T5"/>
                </a:cxn>
                <a:cxn ang="0">
                  <a:pos x="T6" y="T7"/>
                </a:cxn>
                <a:cxn ang="0">
                  <a:pos x="T8" y="T9"/>
                </a:cxn>
              </a:cxnLst>
              <a:rect l="0" t="0" r="r" b="b"/>
              <a:pathLst>
                <a:path w="20" h="20">
                  <a:moveTo>
                    <a:pt x="12" y="20"/>
                  </a:moveTo>
                  <a:lnTo>
                    <a:pt x="0" y="12"/>
                  </a:lnTo>
                  <a:lnTo>
                    <a:pt x="8" y="0"/>
                  </a:lnTo>
                  <a:lnTo>
                    <a:pt x="20" y="8"/>
                  </a:lnTo>
                  <a:lnTo>
                    <a:pt x="12"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05" name="Freeform 582"/>
            <p:cNvSpPr>
              <a:spLocks/>
            </p:cNvSpPr>
            <p:nvPr/>
          </p:nvSpPr>
          <p:spPr bwMode="auto">
            <a:xfrm>
              <a:off x="4028" y="2772"/>
              <a:ext cx="13" cy="11"/>
            </a:xfrm>
            <a:custGeom>
              <a:avLst/>
              <a:gdLst>
                <a:gd name="T0" fmla="*/ 1 w 13"/>
                <a:gd name="T1" fmla="*/ 0 h 11"/>
                <a:gd name="T2" fmla="*/ 0 w 13"/>
                <a:gd name="T3" fmla="*/ 3 h 11"/>
                <a:gd name="T4" fmla="*/ 0 w 13"/>
                <a:gd name="T5" fmla="*/ 5 h 11"/>
                <a:gd name="T6" fmla="*/ 1 w 13"/>
                <a:gd name="T7" fmla="*/ 8 h 11"/>
                <a:gd name="T8" fmla="*/ 3 w 13"/>
                <a:gd name="T9" fmla="*/ 9 h 11"/>
                <a:gd name="T10" fmla="*/ 4 w 13"/>
                <a:gd name="T11" fmla="*/ 9 h 11"/>
                <a:gd name="T12" fmla="*/ 8 w 13"/>
                <a:gd name="T13" fmla="*/ 11 h 11"/>
                <a:gd name="T14" fmla="*/ 9 w 13"/>
                <a:gd name="T15" fmla="*/ 9 h 11"/>
                <a:gd name="T16" fmla="*/ 13 w 13"/>
                <a:gd name="T17" fmla="*/ 8 h 11"/>
                <a:gd name="T18" fmla="*/ 1 w 1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1" y="0"/>
                  </a:moveTo>
                  <a:lnTo>
                    <a:pt x="0" y="3"/>
                  </a:lnTo>
                  <a:lnTo>
                    <a:pt x="0" y="5"/>
                  </a:lnTo>
                  <a:lnTo>
                    <a:pt x="1" y="8"/>
                  </a:lnTo>
                  <a:lnTo>
                    <a:pt x="3" y="9"/>
                  </a:lnTo>
                  <a:lnTo>
                    <a:pt x="4" y="9"/>
                  </a:lnTo>
                  <a:lnTo>
                    <a:pt x="8" y="11"/>
                  </a:lnTo>
                  <a:lnTo>
                    <a:pt x="9" y="9"/>
                  </a:lnTo>
                  <a:lnTo>
                    <a:pt x="13" y="8"/>
                  </a:lnTo>
                  <a:lnTo>
                    <a:pt x="1"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06" name="Freeform 583"/>
            <p:cNvSpPr>
              <a:spLocks/>
            </p:cNvSpPr>
            <p:nvPr/>
          </p:nvSpPr>
          <p:spPr bwMode="auto">
            <a:xfrm>
              <a:off x="3989" y="2824"/>
              <a:ext cx="13" cy="9"/>
            </a:xfrm>
            <a:custGeom>
              <a:avLst/>
              <a:gdLst>
                <a:gd name="T0" fmla="*/ 11 w 13"/>
                <a:gd name="T1" fmla="*/ 9 h 9"/>
                <a:gd name="T2" fmla="*/ 13 w 13"/>
                <a:gd name="T3" fmla="*/ 8 h 9"/>
                <a:gd name="T4" fmla="*/ 13 w 13"/>
                <a:gd name="T5" fmla="*/ 5 h 9"/>
                <a:gd name="T6" fmla="*/ 11 w 13"/>
                <a:gd name="T7" fmla="*/ 3 h 9"/>
                <a:gd name="T8" fmla="*/ 9 w 13"/>
                <a:gd name="T9" fmla="*/ 0 h 9"/>
                <a:gd name="T10" fmla="*/ 8 w 13"/>
                <a:gd name="T11" fmla="*/ 0 h 9"/>
                <a:gd name="T12" fmla="*/ 4 w 13"/>
                <a:gd name="T13" fmla="*/ 0 h 9"/>
                <a:gd name="T14" fmla="*/ 1 w 13"/>
                <a:gd name="T15" fmla="*/ 0 h 9"/>
                <a:gd name="T16" fmla="*/ 0 w 13"/>
                <a:gd name="T17" fmla="*/ 1 h 9"/>
                <a:gd name="T18" fmla="*/ 11 w 13"/>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1" y="9"/>
                  </a:moveTo>
                  <a:lnTo>
                    <a:pt x="13" y="8"/>
                  </a:lnTo>
                  <a:lnTo>
                    <a:pt x="13" y="5"/>
                  </a:lnTo>
                  <a:lnTo>
                    <a:pt x="11" y="3"/>
                  </a:lnTo>
                  <a:lnTo>
                    <a:pt x="9" y="0"/>
                  </a:lnTo>
                  <a:lnTo>
                    <a:pt x="8" y="0"/>
                  </a:lnTo>
                  <a:lnTo>
                    <a:pt x="4" y="0"/>
                  </a:lnTo>
                  <a:lnTo>
                    <a:pt x="1" y="0"/>
                  </a:lnTo>
                  <a:lnTo>
                    <a:pt x="0" y="1"/>
                  </a:lnTo>
                  <a:lnTo>
                    <a:pt x="11"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07" name="Freeform 584"/>
            <p:cNvSpPr>
              <a:spLocks/>
            </p:cNvSpPr>
            <p:nvPr/>
          </p:nvSpPr>
          <p:spPr bwMode="auto">
            <a:xfrm>
              <a:off x="3980" y="2825"/>
              <a:ext cx="20" cy="20"/>
            </a:xfrm>
            <a:custGeom>
              <a:avLst/>
              <a:gdLst>
                <a:gd name="T0" fmla="*/ 12 w 20"/>
                <a:gd name="T1" fmla="*/ 20 h 20"/>
                <a:gd name="T2" fmla="*/ 0 w 20"/>
                <a:gd name="T3" fmla="*/ 12 h 20"/>
                <a:gd name="T4" fmla="*/ 9 w 20"/>
                <a:gd name="T5" fmla="*/ 0 h 20"/>
                <a:gd name="T6" fmla="*/ 20 w 20"/>
                <a:gd name="T7" fmla="*/ 8 h 20"/>
                <a:gd name="T8" fmla="*/ 12 w 20"/>
                <a:gd name="T9" fmla="*/ 20 h 20"/>
              </a:gdLst>
              <a:ahLst/>
              <a:cxnLst>
                <a:cxn ang="0">
                  <a:pos x="T0" y="T1"/>
                </a:cxn>
                <a:cxn ang="0">
                  <a:pos x="T2" y="T3"/>
                </a:cxn>
                <a:cxn ang="0">
                  <a:pos x="T4" y="T5"/>
                </a:cxn>
                <a:cxn ang="0">
                  <a:pos x="T6" y="T7"/>
                </a:cxn>
                <a:cxn ang="0">
                  <a:pos x="T8" y="T9"/>
                </a:cxn>
              </a:cxnLst>
              <a:rect l="0" t="0" r="r" b="b"/>
              <a:pathLst>
                <a:path w="20" h="20">
                  <a:moveTo>
                    <a:pt x="12" y="20"/>
                  </a:moveTo>
                  <a:lnTo>
                    <a:pt x="0" y="12"/>
                  </a:lnTo>
                  <a:lnTo>
                    <a:pt x="9" y="0"/>
                  </a:lnTo>
                  <a:lnTo>
                    <a:pt x="20" y="8"/>
                  </a:lnTo>
                  <a:lnTo>
                    <a:pt x="12"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08" name="Freeform 585"/>
            <p:cNvSpPr>
              <a:spLocks/>
            </p:cNvSpPr>
            <p:nvPr/>
          </p:nvSpPr>
          <p:spPr bwMode="auto">
            <a:xfrm>
              <a:off x="3979" y="2837"/>
              <a:ext cx="13" cy="11"/>
            </a:xfrm>
            <a:custGeom>
              <a:avLst/>
              <a:gdLst>
                <a:gd name="T0" fmla="*/ 1 w 13"/>
                <a:gd name="T1" fmla="*/ 0 h 11"/>
                <a:gd name="T2" fmla="*/ 0 w 13"/>
                <a:gd name="T3" fmla="*/ 3 h 11"/>
                <a:gd name="T4" fmla="*/ 0 w 13"/>
                <a:gd name="T5" fmla="*/ 5 h 11"/>
                <a:gd name="T6" fmla="*/ 1 w 13"/>
                <a:gd name="T7" fmla="*/ 8 h 11"/>
                <a:gd name="T8" fmla="*/ 3 w 13"/>
                <a:gd name="T9" fmla="*/ 9 h 11"/>
                <a:gd name="T10" fmla="*/ 5 w 13"/>
                <a:gd name="T11" fmla="*/ 11 h 11"/>
                <a:gd name="T12" fmla="*/ 8 w 13"/>
                <a:gd name="T13" fmla="*/ 11 h 11"/>
                <a:gd name="T14" fmla="*/ 10 w 13"/>
                <a:gd name="T15" fmla="*/ 9 h 11"/>
                <a:gd name="T16" fmla="*/ 13 w 13"/>
                <a:gd name="T17" fmla="*/ 8 h 11"/>
                <a:gd name="T18" fmla="*/ 1 w 1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1" y="0"/>
                  </a:moveTo>
                  <a:lnTo>
                    <a:pt x="0" y="3"/>
                  </a:lnTo>
                  <a:lnTo>
                    <a:pt x="0" y="5"/>
                  </a:lnTo>
                  <a:lnTo>
                    <a:pt x="1" y="8"/>
                  </a:lnTo>
                  <a:lnTo>
                    <a:pt x="3" y="9"/>
                  </a:lnTo>
                  <a:lnTo>
                    <a:pt x="5" y="11"/>
                  </a:lnTo>
                  <a:lnTo>
                    <a:pt x="8" y="11"/>
                  </a:lnTo>
                  <a:lnTo>
                    <a:pt x="10" y="9"/>
                  </a:lnTo>
                  <a:lnTo>
                    <a:pt x="13" y="8"/>
                  </a:lnTo>
                  <a:lnTo>
                    <a:pt x="1"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09" name="Freeform 586"/>
            <p:cNvSpPr>
              <a:spLocks/>
            </p:cNvSpPr>
            <p:nvPr/>
          </p:nvSpPr>
          <p:spPr bwMode="auto">
            <a:xfrm>
              <a:off x="3940" y="2889"/>
              <a:ext cx="13" cy="9"/>
            </a:xfrm>
            <a:custGeom>
              <a:avLst/>
              <a:gdLst>
                <a:gd name="T0" fmla="*/ 11 w 13"/>
                <a:gd name="T1" fmla="*/ 9 h 9"/>
                <a:gd name="T2" fmla="*/ 13 w 13"/>
                <a:gd name="T3" fmla="*/ 8 h 9"/>
                <a:gd name="T4" fmla="*/ 13 w 13"/>
                <a:gd name="T5" fmla="*/ 4 h 9"/>
                <a:gd name="T6" fmla="*/ 11 w 13"/>
                <a:gd name="T7" fmla="*/ 3 h 9"/>
                <a:gd name="T8" fmla="*/ 10 w 13"/>
                <a:gd name="T9" fmla="*/ 1 h 9"/>
                <a:gd name="T10" fmla="*/ 8 w 13"/>
                <a:gd name="T11" fmla="*/ 0 h 9"/>
                <a:gd name="T12" fmla="*/ 5 w 13"/>
                <a:gd name="T13" fmla="*/ 0 h 9"/>
                <a:gd name="T14" fmla="*/ 1 w 13"/>
                <a:gd name="T15" fmla="*/ 0 h 9"/>
                <a:gd name="T16" fmla="*/ 0 w 13"/>
                <a:gd name="T17" fmla="*/ 1 h 9"/>
                <a:gd name="T18" fmla="*/ 11 w 13"/>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1" y="9"/>
                  </a:moveTo>
                  <a:lnTo>
                    <a:pt x="13" y="8"/>
                  </a:lnTo>
                  <a:lnTo>
                    <a:pt x="13" y="4"/>
                  </a:lnTo>
                  <a:lnTo>
                    <a:pt x="11" y="3"/>
                  </a:lnTo>
                  <a:lnTo>
                    <a:pt x="10" y="1"/>
                  </a:lnTo>
                  <a:lnTo>
                    <a:pt x="8" y="0"/>
                  </a:lnTo>
                  <a:lnTo>
                    <a:pt x="5" y="0"/>
                  </a:lnTo>
                  <a:lnTo>
                    <a:pt x="1" y="0"/>
                  </a:lnTo>
                  <a:lnTo>
                    <a:pt x="0" y="1"/>
                  </a:lnTo>
                  <a:lnTo>
                    <a:pt x="11" y="9"/>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10" name="Freeform 587"/>
            <p:cNvSpPr>
              <a:spLocks/>
            </p:cNvSpPr>
            <p:nvPr/>
          </p:nvSpPr>
          <p:spPr bwMode="auto">
            <a:xfrm>
              <a:off x="3932" y="2890"/>
              <a:ext cx="19" cy="20"/>
            </a:xfrm>
            <a:custGeom>
              <a:avLst/>
              <a:gdLst>
                <a:gd name="T0" fmla="*/ 11 w 19"/>
                <a:gd name="T1" fmla="*/ 20 h 20"/>
                <a:gd name="T2" fmla="*/ 0 w 19"/>
                <a:gd name="T3" fmla="*/ 12 h 20"/>
                <a:gd name="T4" fmla="*/ 8 w 19"/>
                <a:gd name="T5" fmla="*/ 0 h 20"/>
                <a:gd name="T6" fmla="*/ 19 w 19"/>
                <a:gd name="T7" fmla="*/ 8 h 20"/>
                <a:gd name="T8" fmla="*/ 11 w 19"/>
                <a:gd name="T9" fmla="*/ 20 h 20"/>
              </a:gdLst>
              <a:ahLst/>
              <a:cxnLst>
                <a:cxn ang="0">
                  <a:pos x="T0" y="T1"/>
                </a:cxn>
                <a:cxn ang="0">
                  <a:pos x="T2" y="T3"/>
                </a:cxn>
                <a:cxn ang="0">
                  <a:pos x="T4" y="T5"/>
                </a:cxn>
                <a:cxn ang="0">
                  <a:pos x="T6" y="T7"/>
                </a:cxn>
                <a:cxn ang="0">
                  <a:pos x="T8" y="T9"/>
                </a:cxn>
              </a:cxnLst>
              <a:rect l="0" t="0" r="r" b="b"/>
              <a:pathLst>
                <a:path w="19" h="20">
                  <a:moveTo>
                    <a:pt x="11" y="20"/>
                  </a:moveTo>
                  <a:lnTo>
                    <a:pt x="0" y="12"/>
                  </a:lnTo>
                  <a:lnTo>
                    <a:pt x="8" y="0"/>
                  </a:lnTo>
                  <a:lnTo>
                    <a:pt x="19" y="8"/>
                  </a:lnTo>
                  <a:lnTo>
                    <a:pt x="11" y="2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11" name="Freeform 588"/>
            <p:cNvSpPr>
              <a:spLocks/>
            </p:cNvSpPr>
            <p:nvPr/>
          </p:nvSpPr>
          <p:spPr bwMode="auto">
            <a:xfrm>
              <a:off x="3930" y="2902"/>
              <a:ext cx="13" cy="11"/>
            </a:xfrm>
            <a:custGeom>
              <a:avLst/>
              <a:gdLst>
                <a:gd name="T0" fmla="*/ 2 w 13"/>
                <a:gd name="T1" fmla="*/ 0 h 11"/>
                <a:gd name="T2" fmla="*/ 0 w 13"/>
                <a:gd name="T3" fmla="*/ 3 h 11"/>
                <a:gd name="T4" fmla="*/ 0 w 13"/>
                <a:gd name="T5" fmla="*/ 4 h 11"/>
                <a:gd name="T6" fmla="*/ 2 w 13"/>
                <a:gd name="T7" fmla="*/ 8 h 11"/>
                <a:gd name="T8" fmla="*/ 3 w 13"/>
                <a:gd name="T9" fmla="*/ 9 h 11"/>
                <a:gd name="T10" fmla="*/ 5 w 13"/>
                <a:gd name="T11" fmla="*/ 11 h 11"/>
                <a:gd name="T12" fmla="*/ 8 w 13"/>
                <a:gd name="T13" fmla="*/ 11 h 11"/>
                <a:gd name="T14" fmla="*/ 10 w 13"/>
                <a:gd name="T15" fmla="*/ 9 h 11"/>
                <a:gd name="T16" fmla="*/ 13 w 13"/>
                <a:gd name="T17" fmla="*/ 8 h 11"/>
                <a:gd name="T18" fmla="*/ 2 w 1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2" y="0"/>
                  </a:moveTo>
                  <a:lnTo>
                    <a:pt x="0" y="3"/>
                  </a:lnTo>
                  <a:lnTo>
                    <a:pt x="0" y="4"/>
                  </a:lnTo>
                  <a:lnTo>
                    <a:pt x="2" y="8"/>
                  </a:lnTo>
                  <a:lnTo>
                    <a:pt x="3" y="9"/>
                  </a:lnTo>
                  <a:lnTo>
                    <a:pt x="5" y="11"/>
                  </a:lnTo>
                  <a:lnTo>
                    <a:pt x="8" y="11"/>
                  </a:lnTo>
                  <a:lnTo>
                    <a:pt x="10" y="9"/>
                  </a:lnTo>
                  <a:lnTo>
                    <a:pt x="13" y="8"/>
                  </a:lnTo>
                  <a:lnTo>
                    <a:pt x="2" y="0"/>
                  </a:lnTo>
                  <a:close/>
                </a:path>
              </a:pathLst>
            </a:custGeom>
            <a:solidFill>
              <a:srgbClr val="13151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12" name="Freeform 589"/>
            <p:cNvSpPr>
              <a:spLocks/>
            </p:cNvSpPr>
            <p:nvPr/>
          </p:nvSpPr>
          <p:spPr bwMode="auto">
            <a:xfrm>
              <a:off x="3852" y="2851"/>
              <a:ext cx="140" cy="140"/>
            </a:xfrm>
            <a:custGeom>
              <a:avLst/>
              <a:gdLst>
                <a:gd name="T0" fmla="*/ 140 w 140"/>
                <a:gd name="T1" fmla="*/ 70 h 140"/>
                <a:gd name="T2" fmla="*/ 138 w 140"/>
                <a:gd name="T3" fmla="*/ 85 h 140"/>
                <a:gd name="T4" fmla="*/ 133 w 140"/>
                <a:gd name="T5" fmla="*/ 98 h 140"/>
                <a:gd name="T6" fmla="*/ 127 w 140"/>
                <a:gd name="T7" fmla="*/ 109 h 140"/>
                <a:gd name="T8" fmla="*/ 119 w 140"/>
                <a:gd name="T9" fmla="*/ 120 h 140"/>
                <a:gd name="T10" fmla="*/ 109 w 140"/>
                <a:gd name="T11" fmla="*/ 129 h 140"/>
                <a:gd name="T12" fmla="*/ 96 w 140"/>
                <a:gd name="T13" fmla="*/ 135 h 140"/>
                <a:gd name="T14" fmla="*/ 83 w 140"/>
                <a:gd name="T15" fmla="*/ 138 h 140"/>
                <a:gd name="T16" fmla="*/ 70 w 140"/>
                <a:gd name="T17" fmla="*/ 140 h 140"/>
                <a:gd name="T18" fmla="*/ 55 w 140"/>
                <a:gd name="T19" fmla="*/ 138 h 140"/>
                <a:gd name="T20" fmla="*/ 42 w 140"/>
                <a:gd name="T21" fmla="*/ 135 h 140"/>
                <a:gd name="T22" fmla="*/ 31 w 140"/>
                <a:gd name="T23" fmla="*/ 129 h 140"/>
                <a:gd name="T24" fmla="*/ 20 w 140"/>
                <a:gd name="T25" fmla="*/ 120 h 140"/>
                <a:gd name="T26" fmla="*/ 12 w 140"/>
                <a:gd name="T27" fmla="*/ 109 h 140"/>
                <a:gd name="T28" fmla="*/ 5 w 140"/>
                <a:gd name="T29" fmla="*/ 98 h 140"/>
                <a:gd name="T30" fmla="*/ 0 w 140"/>
                <a:gd name="T31" fmla="*/ 85 h 140"/>
                <a:gd name="T32" fmla="*/ 0 w 140"/>
                <a:gd name="T33" fmla="*/ 70 h 140"/>
                <a:gd name="T34" fmla="*/ 0 w 140"/>
                <a:gd name="T35" fmla="*/ 55 h 140"/>
                <a:gd name="T36" fmla="*/ 5 w 140"/>
                <a:gd name="T37" fmla="*/ 42 h 140"/>
                <a:gd name="T38" fmla="*/ 12 w 140"/>
                <a:gd name="T39" fmla="*/ 31 h 140"/>
                <a:gd name="T40" fmla="*/ 20 w 140"/>
                <a:gd name="T41" fmla="*/ 21 h 140"/>
                <a:gd name="T42" fmla="*/ 31 w 140"/>
                <a:gd name="T43" fmla="*/ 13 h 140"/>
                <a:gd name="T44" fmla="*/ 42 w 140"/>
                <a:gd name="T45" fmla="*/ 7 h 140"/>
                <a:gd name="T46" fmla="*/ 55 w 140"/>
                <a:gd name="T47" fmla="*/ 2 h 140"/>
                <a:gd name="T48" fmla="*/ 70 w 140"/>
                <a:gd name="T49" fmla="*/ 0 h 140"/>
                <a:gd name="T50" fmla="*/ 83 w 140"/>
                <a:gd name="T51" fmla="*/ 2 h 140"/>
                <a:gd name="T52" fmla="*/ 96 w 140"/>
                <a:gd name="T53" fmla="*/ 7 h 140"/>
                <a:gd name="T54" fmla="*/ 109 w 140"/>
                <a:gd name="T55" fmla="*/ 13 h 140"/>
                <a:gd name="T56" fmla="*/ 119 w 140"/>
                <a:gd name="T57" fmla="*/ 21 h 140"/>
                <a:gd name="T58" fmla="*/ 127 w 140"/>
                <a:gd name="T59" fmla="*/ 31 h 140"/>
                <a:gd name="T60" fmla="*/ 133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3" y="98"/>
                  </a:lnTo>
                  <a:lnTo>
                    <a:pt x="127" y="109"/>
                  </a:lnTo>
                  <a:lnTo>
                    <a:pt x="119" y="120"/>
                  </a:lnTo>
                  <a:lnTo>
                    <a:pt x="109" y="129"/>
                  </a:lnTo>
                  <a:lnTo>
                    <a:pt x="96" y="135"/>
                  </a:lnTo>
                  <a:lnTo>
                    <a:pt x="83" y="138"/>
                  </a:lnTo>
                  <a:lnTo>
                    <a:pt x="70" y="140"/>
                  </a:lnTo>
                  <a:lnTo>
                    <a:pt x="55" y="138"/>
                  </a:lnTo>
                  <a:lnTo>
                    <a:pt x="42" y="135"/>
                  </a:lnTo>
                  <a:lnTo>
                    <a:pt x="31" y="129"/>
                  </a:lnTo>
                  <a:lnTo>
                    <a:pt x="20" y="120"/>
                  </a:lnTo>
                  <a:lnTo>
                    <a:pt x="12" y="109"/>
                  </a:lnTo>
                  <a:lnTo>
                    <a:pt x="5" y="98"/>
                  </a:lnTo>
                  <a:lnTo>
                    <a:pt x="0" y="85"/>
                  </a:lnTo>
                  <a:lnTo>
                    <a:pt x="0" y="70"/>
                  </a:lnTo>
                  <a:lnTo>
                    <a:pt x="0" y="55"/>
                  </a:lnTo>
                  <a:lnTo>
                    <a:pt x="5" y="42"/>
                  </a:lnTo>
                  <a:lnTo>
                    <a:pt x="12" y="31"/>
                  </a:lnTo>
                  <a:lnTo>
                    <a:pt x="20" y="21"/>
                  </a:lnTo>
                  <a:lnTo>
                    <a:pt x="31" y="13"/>
                  </a:lnTo>
                  <a:lnTo>
                    <a:pt x="42" y="7"/>
                  </a:lnTo>
                  <a:lnTo>
                    <a:pt x="55" y="2"/>
                  </a:lnTo>
                  <a:lnTo>
                    <a:pt x="70" y="0"/>
                  </a:lnTo>
                  <a:lnTo>
                    <a:pt x="83" y="2"/>
                  </a:lnTo>
                  <a:lnTo>
                    <a:pt x="96" y="7"/>
                  </a:lnTo>
                  <a:lnTo>
                    <a:pt x="109" y="13"/>
                  </a:lnTo>
                  <a:lnTo>
                    <a:pt x="119" y="21"/>
                  </a:lnTo>
                  <a:lnTo>
                    <a:pt x="127" y="31"/>
                  </a:lnTo>
                  <a:lnTo>
                    <a:pt x="133" y="42"/>
                  </a:lnTo>
                  <a:lnTo>
                    <a:pt x="138" y="55"/>
                  </a:lnTo>
                  <a:lnTo>
                    <a:pt x="140" y="70"/>
                  </a:lnTo>
                  <a:close/>
                </a:path>
              </a:pathLst>
            </a:custGeom>
            <a:solidFill>
              <a:srgbClr val="0093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13" name="Freeform 590"/>
            <p:cNvSpPr>
              <a:spLocks/>
            </p:cNvSpPr>
            <p:nvPr/>
          </p:nvSpPr>
          <p:spPr bwMode="auto">
            <a:xfrm>
              <a:off x="3852" y="2851"/>
              <a:ext cx="140" cy="140"/>
            </a:xfrm>
            <a:custGeom>
              <a:avLst/>
              <a:gdLst>
                <a:gd name="T0" fmla="*/ 140 w 140"/>
                <a:gd name="T1" fmla="*/ 70 h 140"/>
                <a:gd name="T2" fmla="*/ 138 w 140"/>
                <a:gd name="T3" fmla="*/ 85 h 140"/>
                <a:gd name="T4" fmla="*/ 133 w 140"/>
                <a:gd name="T5" fmla="*/ 98 h 140"/>
                <a:gd name="T6" fmla="*/ 127 w 140"/>
                <a:gd name="T7" fmla="*/ 109 h 140"/>
                <a:gd name="T8" fmla="*/ 119 w 140"/>
                <a:gd name="T9" fmla="*/ 120 h 140"/>
                <a:gd name="T10" fmla="*/ 109 w 140"/>
                <a:gd name="T11" fmla="*/ 129 h 140"/>
                <a:gd name="T12" fmla="*/ 96 w 140"/>
                <a:gd name="T13" fmla="*/ 135 h 140"/>
                <a:gd name="T14" fmla="*/ 83 w 140"/>
                <a:gd name="T15" fmla="*/ 138 h 140"/>
                <a:gd name="T16" fmla="*/ 70 w 140"/>
                <a:gd name="T17" fmla="*/ 140 h 140"/>
                <a:gd name="T18" fmla="*/ 55 w 140"/>
                <a:gd name="T19" fmla="*/ 138 h 140"/>
                <a:gd name="T20" fmla="*/ 42 w 140"/>
                <a:gd name="T21" fmla="*/ 135 h 140"/>
                <a:gd name="T22" fmla="*/ 31 w 140"/>
                <a:gd name="T23" fmla="*/ 129 h 140"/>
                <a:gd name="T24" fmla="*/ 20 w 140"/>
                <a:gd name="T25" fmla="*/ 120 h 140"/>
                <a:gd name="T26" fmla="*/ 12 w 140"/>
                <a:gd name="T27" fmla="*/ 109 h 140"/>
                <a:gd name="T28" fmla="*/ 5 w 140"/>
                <a:gd name="T29" fmla="*/ 98 h 140"/>
                <a:gd name="T30" fmla="*/ 0 w 140"/>
                <a:gd name="T31" fmla="*/ 85 h 140"/>
                <a:gd name="T32" fmla="*/ 0 w 140"/>
                <a:gd name="T33" fmla="*/ 70 h 140"/>
                <a:gd name="T34" fmla="*/ 0 w 140"/>
                <a:gd name="T35" fmla="*/ 55 h 140"/>
                <a:gd name="T36" fmla="*/ 5 w 140"/>
                <a:gd name="T37" fmla="*/ 42 h 140"/>
                <a:gd name="T38" fmla="*/ 12 w 140"/>
                <a:gd name="T39" fmla="*/ 31 h 140"/>
                <a:gd name="T40" fmla="*/ 20 w 140"/>
                <a:gd name="T41" fmla="*/ 21 h 140"/>
                <a:gd name="T42" fmla="*/ 31 w 140"/>
                <a:gd name="T43" fmla="*/ 13 h 140"/>
                <a:gd name="T44" fmla="*/ 42 w 140"/>
                <a:gd name="T45" fmla="*/ 7 h 140"/>
                <a:gd name="T46" fmla="*/ 55 w 140"/>
                <a:gd name="T47" fmla="*/ 2 h 140"/>
                <a:gd name="T48" fmla="*/ 70 w 140"/>
                <a:gd name="T49" fmla="*/ 0 h 140"/>
                <a:gd name="T50" fmla="*/ 83 w 140"/>
                <a:gd name="T51" fmla="*/ 2 h 140"/>
                <a:gd name="T52" fmla="*/ 96 w 140"/>
                <a:gd name="T53" fmla="*/ 7 h 140"/>
                <a:gd name="T54" fmla="*/ 109 w 140"/>
                <a:gd name="T55" fmla="*/ 13 h 140"/>
                <a:gd name="T56" fmla="*/ 119 w 140"/>
                <a:gd name="T57" fmla="*/ 21 h 140"/>
                <a:gd name="T58" fmla="*/ 127 w 140"/>
                <a:gd name="T59" fmla="*/ 31 h 140"/>
                <a:gd name="T60" fmla="*/ 133 w 140"/>
                <a:gd name="T61" fmla="*/ 42 h 140"/>
                <a:gd name="T62" fmla="*/ 138 w 140"/>
                <a:gd name="T63" fmla="*/ 55 h 140"/>
                <a:gd name="T64" fmla="*/ 140 w 140"/>
                <a:gd name="T6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40">
                  <a:moveTo>
                    <a:pt x="140" y="70"/>
                  </a:moveTo>
                  <a:lnTo>
                    <a:pt x="138" y="85"/>
                  </a:lnTo>
                  <a:lnTo>
                    <a:pt x="133" y="98"/>
                  </a:lnTo>
                  <a:lnTo>
                    <a:pt x="127" y="109"/>
                  </a:lnTo>
                  <a:lnTo>
                    <a:pt x="119" y="120"/>
                  </a:lnTo>
                  <a:lnTo>
                    <a:pt x="109" y="129"/>
                  </a:lnTo>
                  <a:lnTo>
                    <a:pt x="96" y="135"/>
                  </a:lnTo>
                  <a:lnTo>
                    <a:pt x="83" y="138"/>
                  </a:lnTo>
                  <a:lnTo>
                    <a:pt x="70" y="140"/>
                  </a:lnTo>
                  <a:lnTo>
                    <a:pt x="55" y="138"/>
                  </a:lnTo>
                  <a:lnTo>
                    <a:pt x="42" y="135"/>
                  </a:lnTo>
                  <a:lnTo>
                    <a:pt x="31" y="129"/>
                  </a:lnTo>
                  <a:lnTo>
                    <a:pt x="20" y="120"/>
                  </a:lnTo>
                  <a:lnTo>
                    <a:pt x="12" y="109"/>
                  </a:lnTo>
                  <a:lnTo>
                    <a:pt x="5" y="98"/>
                  </a:lnTo>
                  <a:lnTo>
                    <a:pt x="0" y="85"/>
                  </a:lnTo>
                  <a:lnTo>
                    <a:pt x="0" y="70"/>
                  </a:lnTo>
                  <a:lnTo>
                    <a:pt x="0" y="55"/>
                  </a:lnTo>
                  <a:lnTo>
                    <a:pt x="5" y="42"/>
                  </a:lnTo>
                  <a:lnTo>
                    <a:pt x="12" y="31"/>
                  </a:lnTo>
                  <a:lnTo>
                    <a:pt x="20" y="21"/>
                  </a:lnTo>
                  <a:lnTo>
                    <a:pt x="31" y="13"/>
                  </a:lnTo>
                  <a:lnTo>
                    <a:pt x="42" y="7"/>
                  </a:lnTo>
                  <a:lnTo>
                    <a:pt x="55" y="2"/>
                  </a:lnTo>
                  <a:lnTo>
                    <a:pt x="70" y="0"/>
                  </a:lnTo>
                  <a:lnTo>
                    <a:pt x="83" y="2"/>
                  </a:lnTo>
                  <a:lnTo>
                    <a:pt x="96" y="7"/>
                  </a:lnTo>
                  <a:lnTo>
                    <a:pt x="109" y="13"/>
                  </a:lnTo>
                  <a:lnTo>
                    <a:pt x="119" y="21"/>
                  </a:lnTo>
                  <a:lnTo>
                    <a:pt x="127" y="31"/>
                  </a:lnTo>
                  <a:lnTo>
                    <a:pt x="133" y="42"/>
                  </a:lnTo>
                  <a:lnTo>
                    <a:pt x="138" y="55"/>
                  </a:lnTo>
                  <a:lnTo>
                    <a:pt x="140" y="70"/>
                  </a:lnTo>
                </a:path>
              </a:pathLst>
            </a:custGeom>
            <a:noFill/>
            <a:ln w="2">
              <a:solidFill>
                <a:srgbClr val="131516"/>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ate Placeholder 3"/>
          <p:cNvSpPr>
            <a:spLocks noGrp="1"/>
          </p:cNvSpPr>
          <p:nvPr>
            <p:ph type="dt" sz="quarter" idx="10"/>
          </p:nvPr>
        </p:nvSpPr>
        <p:spPr>
          <a:noFill/>
        </p:spPr>
        <p:txBody>
          <a:bodyPr/>
          <a:lstStyle/>
          <a:p>
            <a:r>
              <a:rPr lang="en-US" smtClean="0">
                <a:latin typeface="Arial" charset="0"/>
              </a:rPr>
              <a:t>Response Surface Short Course - TFAWS</a:t>
            </a:r>
            <a:endParaRPr lang="en-US" dirty="0" smtClean="0">
              <a:latin typeface="Arial" charset="0"/>
            </a:endParaRPr>
          </a:p>
        </p:txBody>
      </p:sp>
      <p:sp>
        <p:nvSpPr>
          <p:cNvPr id="91139" name="Slide Number Placeholder 5"/>
          <p:cNvSpPr>
            <a:spLocks noGrp="1"/>
          </p:cNvSpPr>
          <p:nvPr>
            <p:ph type="sldNum" sz="quarter" idx="12"/>
          </p:nvPr>
        </p:nvSpPr>
        <p:spPr>
          <a:noFill/>
        </p:spPr>
        <p:txBody>
          <a:bodyPr/>
          <a:lstStyle/>
          <a:p>
            <a:fld id="{E211DFB3-6016-4061-B64F-FEA63EED0B5A}" type="slidenum">
              <a:rPr lang="en-US" smtClean="0">
                <a:latin typeface="Arial" charset="0"/>
              </a:rPr>
              <a:pPr/>
              <a:t>111</a:t>
            </a:fld>
            <a:endParaRPr lang="en-US" smtClean="0">
              <a:latin typeface="Arial" charset="0"/>
            </a:endParaRPr>
          </a:p>
        </p:txBody>
      </p:sp>
      <p:sp>
        <p:nvSpPr>
          <p:cNvPr id="91140" name="Rectangle 2"/>
          <p:cNvSpPr>
            <a:spLocks noGrp="1" noChangeArrowheads="1"/>
          </p:cNvSpPr>
          <p:nvPr>
            <p:ph type="title"/>
          </p:nvPr>
        </p:nvSpPr>
        <p:spPr/>
        <p:txBody>
          <a:bodyPr/>
          <a:lstStyle/>
          <a:p>
            <a:pPr eaLnBrk="1" hangingPunct="1"/>
            <a:r>
              <a:rPr lang="en-US" sz="2800" dirty="0" smtClean="0"/>
              <a:t>Why Add Center Points?</a:t>
            </a:r>
          </a:p>
        </p:txBody>
      </p:sp>
      <p:sp>
        <p:nvSpPr>
          <p:cNvPr id="389123" name="Rectangle 3"/>
          <p:cNvSpPr>
            <a:spLocks noGrp="1" noChangeArrowheads="1"/>
          </p:cNvSpPr>
          <p:nvPr>
            <p:ph type="body" idx="1"/>
          </p:nvPr>
        </p:nvSpPr>
        <p:spPr>
          <a:xfrm>
            <a:off x="914400" y="1813626"/>
            <a:ext cx="7940040" cy="4602163"/>
          </a:xfrm>
        </p:spPr>
        <p:txBody>
          <a:bodyPr/>
          <a:lstStyle/>
          <a:p>
            <a:pPr marL="346075" indent="-346075" eaLnBrk="1" hangingPunct="1">
              <a:spcBef>
                <a:spcPct val="50000"/>
              </a:spcBef>
              <a:buClr>
                <a:schemeClr val="accent2"/>
              </a:buClr>
              <a:buFontTx/>
              <a:buAutoNum type="arabicPeriod"/>
            </a:pPr>
            <a:r>
              <a:rPr lang="en-US" sz="2200" dirty="0" smtClean="0"/>
              <a:t>To validate the factorial model in the current design space.</a:t>
            </a:r>
          </a:p>
          <a:p>
            <a:pPr marL="346075" indent="-346075" eaLnBrk="1" hangingPunct="1">
              <a:spcBef>
                <a:spcPct val="50000"/>
              </a:spcBef>
              <a:buClr>
                <a:schemeClr val="accent2"/>
              </a:buClr>
              <a:buFontTx/>
              <a:buAutoNum type="arabicPeriod"/>
            </a:pPr>
            <a:r>
              <a:rPr lang="en-US" sz="2200" dirty="0" smtClean="0"/>
              <a:t>To estimate curvature, typically when you think the optimum is inside the factorial cube.</a:t>
            </a:r>
          </a:p>
          <a:p>
            <a:pPr marL="346075" indent="-346075" eaLnBrk="1" hangingPunct="1">
              <a:spcBef>
                <a:spcPct val="50000"/>
              </a:spcBef>
              <a:buClr>
                <a:schemeClr val="accent2"/>
              </a:buClr>
              <a:buFontTx/>
              <a:buAutoNum type="arabicPeriod"/>
            </a:pPr>
            <a:r>
              <a:rPr lang="en-US" sz="2200" dirty="0" smtClean="0"/>
              <a:t>To provide a model independent estimate of experimental error, i.e. pure error.</a:t>
            </a:r>
          </a:p>
          <a:p>
            <a:pPr marL="346075" indent="-346075" eaLnBrk="1" hangingPunct="1">
              <a:spcBef>
                <a:spcPct val="50000"/>
              </a:spcBef>
              <a:buClr>
                <a:schemeClr val="accent2"/>
              </a:buClr>
              <a:buFontTx/>
              <a:buAutoNum type="arabicPeriod"/>
            </a:pPr>
            <a:r>
              <a:rPr lang="en-US" sz="2200" dirty="0"/>
              <a:t>To check process stability over time.  </a:t>
            </a:r>
            <a:r>
              <a:rPr lang="en-US" sz="2200" i="1" dirty="0" smtClean="0"/>
              <a:t>(Suggestion: Space </a:t>
            </a:r>
            <a:r>
              <a:rPr lang="en-US" sz="2200" i="1" dirty="0"/>
              <a:t>the center </a:t>
            </a:r>
            <a:r>
              <a:rPr lang="en-US" sz="2200" i="1" dirty="0" smtClean="0"/>
              <a:t>points throughout the design by modifying their run order.)</a:t>
            </a:r>
            <a:endParaRPr lang="en-US" sz="2200" i="1" dirty="0"/>
          </a:p>
          <a:p>
            <a:pPr marL="346075" indent="-346075" eaLnBrk="1" hangingPunct="1">
              <a:spcBef>
                <a:spcPct val="50000"/>
              </a:spcBef>
              <a:buClr>
                <a:schemeClr val="accent2"/>
              </a:buClr>
              <a:buFontTx/>
              <a:buAutoNum type="arabicPeriod"/>
            </a:pPr>
            <a:r>
              <a:rPr lang="en-US" sz="2200" dirty="0" smtClean="0"/>
              <a:t>If the standard operating conditions occur at the center point, then the CPs provide a control point. </a:t>
            </a:r>
            <a:r>
              <a:rPr lang="en-US" sz="2200" dirty="0" smtClean="0">
                <a:sym typeface="Wingdings" pitchFamily="2" charset="2"/>
              </a:rPr>
              <a:t></a:t>
            </a:r>
            <a:endParaRPr lang="en-US" sz="2200" dirty="0" smtClean="0"/>
          </a:p>
        </p:txBody>
      </p:sp>
      <p:grpSp>
        <p:nvGrpSpPr>
          <p:cNvPr id="2" name="Group 5"/>
          <p:cNvGrpSpPr/>
          <p:nvPr/>
        </p:nvGrpSpPr>
        <p:grpSpPr>
          <a:xfrm>
            <a:off x="7650480" y="885231"/>
            <a:ext cx="1042245" cy="986595"/>
            <a:chOff x="3776660" y="1416844"/>
            <a:chExt cx="1562102" cy="1627186"/>
          </a:xfrm>
        </p:grpSpPr>
        <p:cxnSp>
          <p:nvCxnSpPr>
            <p:cNvPr id="7" name="Straight Connector 6"/>
            <p:cNvCxnSpPr>
              <a:stCxn id="9" idx="5"/>
              <a:endCxn id="64" idx="1"/>
            </p:cNvCxnSpPr>
            <p:nvPr/>
          </p:nvCxnSpPr>
          <p:spPr bwMode="auto">
            <a:xfrm flipV="1">
              <a:off x="4242858" y="2513807"/>
              <a:ext cx="1005417" cy="5002"/>
            </a:xfrm>
            <a:prstGeom prst="line">
              <a:avLst/>
            </a:prstGeom>
            <a:gradFill rotWithShape="1">
              <a:gsLst>
                <a:gs pos="0">
                  <a:schemeClr val="bg1"/>
                </a:gs>
                <a:gs pos="100000">
                  <a:schemeClr val="accent1"/>
                </a:gs>
              </a:gsLst>
              <a:lin ang="5400000" scaled="1"/>
            </a:gradFill>
            <a:ln w="3175" cap="flat" cmpd="sng" algn="ctr">
              <a:solidFill>
                <a:schemeClr val="tx1"/>
              </a:solidFill>
              <a:prstDash val="sysDash"/>
              <a:round/>
              <a:headEnd type="none" w="med" len="med"/>
              <a:tailEnd type="none" w="med" len="med"/>
            </a:ln>
            <a:effectLst/>
          </p:spPr>
        </p:cxnSp>
        <p:cxnSp>
          <p:nvCxnSpPr>
            <p:cNvPr id="8" name="Straight Connector 7"/>
            <p:cNvCxnSpPr>
              <a:stCxn id="47" idx="4"/>
              <a:endCxn id="57" idx="4"/>
            </p:cNvCxnSpPr>
            <p:nvPr/>
          </p:nvCxnSpPr>
          <p:spPr bwMode="auto">
            <a:xfrm flipH="1">
              <a:off x="4238625" y="1512094"/>
              <a:ext cx="9525" cy="1006475"/>
            </a:xfrm>
            <a:prstGeom prst="line">
              <a:avLst/>
            </a:prstGeom>
            <a:gradFill rotWithShape="1">
              <a:gsLst>
                <a:gs pos="0">
                  <a:schemeClr val="bg1"/>
                </a:gs>
                <a:gs pos="100000">
                  <a:schemeClr val="accent1"/>
                </a:gs>
              </a:gsLst>
              <a:lin ang="5400000" scaled="1"/>
            </a:gradFill>
            <a:ln w="3175" cap="flat" cmpd="sng" algn="ctr">
              <a:solidFill>
                <a:schemeClr val="tx1"/>
              </a:solidFill>
              <a:prstDash val="sysDash"/>
              <a:round/>
              <a:headEnd type="none" w="med" len="med"/>
              <a:tailEnd type="none" w="med" len="med"/>
            </a:ln>
            <a:effectLst/>
          </p:spPr>
        </p:cxnSp>
        <p:sp>
          <p:nvSpPr>
            <p:cNvPr id="9" name="Freeform 105"/>
            <p:cNvSpPr>
              <a:spLocks noEditPoints="1"/>
            </p:cNvSpPr>
            <p:nvPr/>
          </p:nvSpPr>
          <p:spPr bwMode="auto">
            <a:xfrm>
              <a:off x="4152900" y="2429669"/>
              <a:ext cx="174625" cy="173037"/>
            </a:xfrm>
            <a:custGeom>
              <a:avLst/>
              <a:gdLst>
                <a:gd name="T0" fmla="*/ 33 w 33"/>
                <a:gd name="T1" fmla="*/ 17 h 33"/>
                <a:gd name="T2" fmla="*/ 17 w 33"/>
                <a:gd name="T3" fmla="*/ 33 h 33"/>
                <a:gd name="T4" fmla="*/ 0 w 33"/>
                <a:gd name="T5" fmla="*/ 17 h 33"/>
                <a:gd name="T6" fmla="*/ 17 w 33"/>
                <a:gd name="T7" fmla="*/ 0 h 33"/>
                <a:gd name="T8" fmla="*/ 33 w 33"/>
                <a:gd name="T9" fmla="*/ 17 h 33"/>
                <a:gd name="T10" fmla="*/ 17 w 33"/>
                <a:gd name="T11" fmla="*/ 17 h 33"/>
              </a:gdLst>
              <a:ahLst/>
              <a:cxnLst>
                <a:cxn ang="0">
                  <a:pos x="T0" y="T1"/>
                </a:cxn>
                <a:cxn ang="0">
                  <a:pos x="T2" y="T3"/>
                </a:cxn>
                <a:cxn ang="0">
                  <a:pos x="T4" y="T5"/>
                </a:cxn>
                <a:cxn ang="0">
                  <a:pos x="T6" y="T7"/>
                </a:cxn>
                <a:cxn ang="0">
                  <a:pos x="T8" y="T9"/>
                </a:cxn>
                <a:cxn ang="0">
                  <a:pos x="T10" y="T11"/>
                </a:cxn>
              </a:cxnLst>
              <a:rect l="0" t="0" r="r" b="b"/>
              <a:pathLst>
                <a:path w="33" h="33">
                  <a:moveTo>
                    <a:pt x="33" y="17"/>
                  </a:moveTo>
                  <a:cubicBezTo>
                    <a:pt x="33" y="25"/>
                    <a:pt x="25" y="33"/>
                    <a:pt x="17" y="33"/>
                  </a:cubicBezTo>
                  <a:cubicBezTo>
                    <a:pt x="8" y="33"/>
                    <a:pt x="0" y="25"/>
                    <a:pt x="0" y="17"/>
                  </a:cubicBezTo>
                  <a:cubicBezTo>
                    <a:pt x="0" y="8"/>
                    <a:pt x="8" y="0"/>
                    <a:pt x="17" y="0"/>
                  </a:cubicBezTo>
                  <a:cubicBezTo>
                    <a:pt x="25" y="0"/>
                    <a:pt x="33" y="8"/>
                    <a:pt x="33" y="17"/>
                  </a:cubicBezTo>
                  <a:moveTo>
                    <a:pt x="17" y="17"/>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p:nvSpPr>
          <p:spPr bwMode="auto">
            <a:xfrm>
              <a:off x="4238625" y="1500982"/>
              <a:ext cx="9525" cy="6350"/>
            </a:xfrm>
            <a:custGeom>
              <a:avLst/>
              <a:gdLst>
                <a:gd name="T0" fmla="*/ 6 w 6"/>
                <a:gd name="T1" fmla="*/ 4 h 4"/>
                <a:gd name="T2" fmla="*/ 6 w 6"/>
                <a:gd name="T3" fmla="*/ 0 h 4"/>
                <a:gd name="T4" fmla="*/ 3 w 6"/>
                <a:gd name="T5" fmla="*/ 0 h 4"/>
                <a:gd name="T6" fmla="*/ 0 w 6"/>
                <a:gd name="T7" fmla="*/ 0 h 4"/>
                <a:gd name="T8" fmla="*/ 0 w 6"/>
                <a:gd name="T9" fmla="*/ 4 h 4"/>
                <a:gd name="T10" fmla="*/ 6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6" y="4"/>
                  </a:moveTo>
                  <a:lnTo>
                    <a:pt x="6" y="0"/>
                  </a:lnTo>
                  <a:lnTo>
                    <a:pt x="3" y="0"/>
                  </a:lnTo>
                  <a:lnTo>
                    <a:pt x="0" y="0"/>
                  </a:lnTo>
                  <a:lnTo>
                    <a:pt x="0" y="4"/>
                  </a:lnTo>
                  <a:lnTo>
                    <a:pt x="6" y="4"/>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3"/>
            <p:cNvSpPr>
              <a:spLocks noChangeArrowheads="1"/>
            </p:cNvSpPr>
            <p:nvPr/>
          </p:nvSpPr>
          <p:spPr bwMode="auto">
            <a:xfrm>
              <a:off x="4238625" y="1507332"/>
              <a:ext cx="9525" cy="57150"/>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p:nvSpPr>
          <p:spPr bwMode="auto">
            <a:xfrm>
              <a:off x="4238625" y="1564482"/>
              <a:ext cx="9525" cy="6350"/>
            </a:xfrm>
            <a:custGeom>
              <a:avLst/>
              <a:gdLst>
                <a:gd name="T0" fmla="*/ 0 w 6"/>
                <a:gd name="T1" fmla="*/ 0 h 4"/>
                <a:gd name="T2" fmla="*/ 0 w 6"/>
                <a:gd name="T3" fmla="*/ 4 h 4"/>
                <a:gd name="T4" fmla="*/ 3 w 6"/>
                <a:gd name="T5" fmla="*/ 4 h 4"/>
                <a:gd name="T6" fmla="*/ 6 w 6"/>
                <a:gd name="T7" fmla="*/ 4 h 4"/>
                <a:gd name="T8" fmla="*/ 6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lnTo>
                    <a:pt x="0" y="4"/>
                  </a:lnTo>
                  <a:lnTo>
                    <a:pt x="3" y="4"/>
                  </a:lnTo>
                  <a:lnTo>
                    <a:pt x="6" y="4"/>
                  </a:lnTo>
                  <a:lnTo>
                    <a:pt x="6" y="0"/>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8"/>
            <p:cNvSpPr>
              <a:spLocks/>
            </p:cNvSpPr>
            <p:nvPr/>
          </p:nvSpPr>
          <p:spPr bwMode="auto">
            <a:xfrm>
              <a:off x="4238625" y="2518569"/>
              <a:ext cx="9525" cy="6350"/>
            </a:xfrm>
            <a:custGeom>
              <a:avLst/>
              <a:gdLst>
                <a:gd name="T0" fmla="*/ 0 w 6"/>
                <a:gd name="T1" fmla="*/ 0 h 4"/>
                <a:gd name="T2" fmla="*/ 0 w 6"/>
                <a:gd name="T3" fmla="*/ 0 h 4"/>
                <a:gd name="T4" fmla="*/ 3 w 6"/>
                <a:gd name="T5" fmla="*/ 4 h 4"/>
                <a:gd name="T6" fmla="*/ 6 w 6"/>
                <a:gd name="T7" fmla="*/ 0 h 4"/>
                <a:gd name="T8" fmla="*/ 6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lnTo>
                    <a:pt x="0" y="0"/>
                  </a:lnTo>
                  <a:lnTo>
                    <a:pt x="3" y="4"/>
                  </a:lnTo>
                  <a:lnTo>
                    <a:pt x="6" y="0"/>
                  </a:lnTo>
                  <a:lnTo>
                    <a:pt x="6" y="0"/>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0"/>
            <p:cNvSpPr>
              <a:spLocks/>
            </p:cNvSpPr>
            <p:nvPr/>
          </p:nvSpPr>
          <p:spPr bwMode="auto">
            <a:xfrm>
              <a:off x="5248275" y="2518569"/>
              <a:ext cx="11113" cy="6350"/>
            </a:xfrm>
            <a:custGeom>
              <a:avLst/>
              <a:gdLst>
                <a:gd name="T0" fmla="*/ 0 w 7"/>
                <a:gd name="T1" fmla="*/ 0 h 4"/>
                <a:gd name="T2" fmla="*/ 0 w 7"/>
                <a:gd name="T3" fmla="*/ 4 h 4"/>
                <a:gd name="T4" fmla="*/ 4 w 7"/>
                <a:gd name="T5" fmla="*/ 4 h 4"/>
                <a:gd name="T6" fmla="*/ 7 w 7"/>
                <a:gd name="T7" fmla="*/ 4 h 4"/>
                <a:gd name="T8" fmla="*/ 7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lnTo>
                    <a:pt x="0" y="4"/>
                  </a:lnTo>
                  <a:lnTo>
                    <a:pt x="4" y="4"/>
                  </a:lnTo>
                  <a:lnTo>
                    <a:pt x="7" y="4"/>
                  </a:lnTo>
                  <a:lnTo>
                    <a:pt x="7" y="0"/>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1"/>
            <p:cNvSpPr>
              <a:spLocks/>
            </p:cNvSpPr>
            <p:nvPr/>
          </p:nvSpPr>
          <p:spPr bwMode="auto">
            <a:xfrm>
              <a:off x="5248275" y="1500982"/>
              <a:ext cx="11113" cy="1017587"/>
            </a:xfrm>
            <a:custGeom>
              <a:avLst/>
              <a:gdLst>
                <a:gd name="T0" fmla="*/ 4 w 7"/>
                <a:gd name="T1" fmla="*/ 0 h 641"/>
                <a:gd name="T2" fmla="*/ 0 w 7"/>
                <a:gd name="T3" fmla="*/ 4 h 641"/>
                <a:gd name="T4" fmla="*/ 0 w 7"/>
                <a:gd name="T5" fmla="*/ 641 h 641"/>
                <a:gd name="T6" fmla="*/ 7 w 7"/>
                <a:gd name="T7" fmla="*/ 641 h 641"/>
                <a:gd name="T8" fmla="*/ 7 w 7"/>
                <a:gd name="T9" fmla="*/ 4 h 641"/>
                <a:gd name="T10" fmla="*/ 4 w 7"/>
                <a:gd name="T11" fmla="*/ 0 h 641"/>
                <a:gd name="T12" fmla="*/ 7 w 7"/>
                <a:gd name="T13" fmla="*/ 4 h 641"/>
                <a:gd name="T14" fmla="*/ 7 w 7"/>
                <a:gd name="T15" fmla="*/ 0 h 641"/>
                <a:gd name="T16" fmla="*/ 4 w 7"/>
                <a:gd name="T17" fmla="*/ 0 h 641"/>
                <a:gd name="T18" fmla="*/ 0 w 7"/>
                <a:gd name="T19" fmla="*/ 0 h 641"/>
                <a:gd name="T20" fmla="*/ 0 w 7"/>
                <a:gd name="T21" fmla="*/ 4 h 641"/>
                <a:gd name="T22" fmla="*/ 4 w 7"/>
                <a:gd name="T23"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41">
                  <a:moveTo>
                    <a:pt x="4" y="0"/>
                  </a:moveTo>
                  <a:lnTo>
                    <a:pt x="0" y="4"/>
                  </a:lnTo>
                  <a:lnTo>
                    <a:pt x="0" y="641"/>
                  </a:lnTo>
                  <a:lnTo>
                    <a:pt x="7" y="641"/>
                  </a:lnTo>
                  <a:lnTo>
                    <a:pt x="7" y="4"/>
                  </a:lnTo>
                  <a:lnTo>
                    <a:pt x="4" y="0"/>
                  </a:lnTo>
                  <a:lnTo>
                    <a:pt x="7" y="4"/>
                  </a:lnTo>
                  <a:lnTo>
                    <a:pt x="7" y="0"/>
                  </a:lnTo>
                  <a:lnTo>
                    <a:pt x="4" y="0"/>
                  </a:lnTo>
                  <a:lnTo>
                    <a:pt x="0" y="0"/>
                  </a:lnTo>
                  <a:lnTo>
                    <a:pt x="0" y="4"/>
                  </a:lnTo>
                  <a:lnTo>
                    <a:pt x="4"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42"/>
            <p:cNvSpPr>
              <a:spLocks noChangeArrowheads="1"/>
            </p:cNvSpPr>
            <p:nvPr/>
          </p:nvSpPr>
          <p:spPr bwMode="auto">
            <a:xfrm>
              <a:off x="5254625" y="15009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3"/>
            <p:cNvSpPr>
              <a:spLocks/>
            </p:cNvSpPr>
            <p:nvPr/>
          </p:nvSpPr>
          <p:spPr bwMode="auto">
            <a:xfrm>
              <a:off x="5254625"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4"/>
            <p:cNvSpPr>
              <a:spLocks/>
            </p:cNvSpPr>
            <p:nvPr/>
          </p:nvSpPr>
          <p:spPr bwMode="auto">
            <a:xfrm>
              <a:off x="5254625"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5"/>
            <p:cNvSpPr>
              <a:spLocks/>
            </p:cNvSpPr>
            <p:nvPr/>
          </p:nvSpPr>
          <p:spPr bwMode="auto">
            <a:xfrm>
              <a:off x="4238625" y="1500982"/>
              <a:ext cx="1016000" cy="11112"/>
            </a:xfrm>
            <a:custGeom>
              <a:avLst/>
              <a:gdLst>
                <a:gd name="T0" fmla="*/ 3 w 640"/>
                <a:gd name="T1" fmla="*/ 7 h 7"/>
                <a:gd name="T2" fmla="*/ 3 w 640"/>
                <a:gd name="T3" fmla="*/ 7 h 7"/>
                <a:gd name="T4" fmla="*/ 640 w 640"/>
                <a:gd name="T5" fmla="*/ 7 h 7"/>
                <a:gd name="T6" fmla="*/ 640 w 640"/>
                <a:gd name="T7" fmla="*/ 0 h 7"/>
                <a:gd name="T8" fmla="*/ 3 w 640"/>
                <a:gd name="T9" fmla="*/ 0 h 7"/>
                <a:gd name="T10" fmla="*/ 3 w 640"/>
                <a:gd name="T11" fmla="*/ 7 h 7"/>
                <a:gd name="T12" fmla="*/ 3 w 640"/>
                <a:gd name="T13" fmla="*/ 0 h 7"/>
                <a:gd name="T14" fmla="*/ 0 w 640"/>
                <a:gd name="T15" fmla="*/ 0 h 7"/>
                <a:gd name="T16" fmla="*/ 0 w 640"/>
                <a:gd name="T17" fmla="*/ 4 h 7"/>
                <a:gd name="T18" fmla="*/ 0 w 640"/>
                <a:gd name="T19" fmla="*/ 7 h 7"/>
                <a:gd name="T20" fmla="*/ 3 w 64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0" h="7">
                  <a:moveTo>
                    <a:pt x="3" y="7"/>
                  </a:moveTo>
                  <a:lnTo>
                    <a:pt x="3" y="7"/>
                  </a:lnTo>
                  <a:lnTo>
                    <a:pt x="640" y="7"/>
                  </a:lnTo>
                  <a:lnTo>
                    <a:pt x="640" y="0"/>
                  </a:lnTo>
                  <a:lnTo>
                    <a:pt x="3" y="0"/>
                  </a:lnTo>
                  <a:lnTo>
                    <a:pt x="3" y="7"/>
                  </a:lnTo>
                  <a:lnTo>
                    <a:pt x="3" y="0"/>
                  </a:lnTo>
                  <a:lnTo>
                    <a:pt x="0" y="0"/>
                  </a:lnTo>
                  <a:lnTo>
                    <a:pt x="0" y="4"/>
                  </a:lnTo>
                  <a:lnTo>
                    <a:pt x="0" y="7"/>
                  </a:lnTo>
                  <a:lnTo>
                    <a:pt x="3"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46"/>
            <p:cNvSpPr>
              <a:spLocks noChangeArrowheads="1"/>
            </p:cNvSpPr>
            <p:nvPr/>
          </p:nvSpPr>
          <p:spPr bwMode="auto">
            <a:xfrm>
              <a:off x="4243387" y="15009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7"/>
            <p:cNvSpPr>
              <a:spLocks/>
            </p:cNvSpPr>
            <p:nvPr/>
          </p:nvSpPr>
          <p:spPr bwMode="auto">
            <a:xfrm>
              <a:off x="4243387"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8"/>
            <p:cNvSpPr>
              <a:spLocks noEditPoints="1"/>
            </p:cNvSpPr>
            <p:nvPr/>
          </p:nvSpPr>
          <p:spPr bwMode="auto">
            <a:xfrm>
              <a:off x="4152900" y="1416844"/>
              <a:ext cx="174625" cy="174625"/>
            </a:xfrm>
            <a:custGeom>
              <a:avLst/>
              <a:gdLst>
                <a:gd name="T0" fmla="*/ 33 w 33"/>
                <a:gd name="T1" fmla="*/ 17 h 33"/>
                <a:gd name="T2" fmla="*/ 17 w 33"/>
                <a:gd name="T3" fmla="*/ 33 h 33"/>
                <a:gd name="T4" fmla="*/ 0 w 33"/>
                <a:gd name="T5" fmla="*/ 17 h 33"/>
                <a:gd name="T6" fmla="*/ 17 w 33"/>
                <a:gd name="T7" fmla="*/ 0 h 33"/>
                <a:gd name="T8" fmla="*/ 33 w 33"/>
                <a:gd name="T9" fmla="*/ 17 h 33"/>
                <a:gd name="T10" fmla="*/ 17 w 33"/>
                <a:gd name="T11" fmla="*/ 17 h 33"/>
              </a:gdLst>
              <a:ahLst/>
              <a:cxnLst>
                <a:cxn ang="0">
                  <a:pos x="T0" y="T1"/>
                </a:cxn>
                <a:cxn ang="0">
                  <a:pos x="T2" y="T3"/>
                </a:cxn>
                <a:cxn ang="0">
                  <a:pos x="T4" y="T5"/>
                </a:cxn>
                <a:cxn ang="0">
                  <a:pos x="T6" y="T7"/>
                </a:cxn>
                <a:cxn ang="0">
                  <a:pos x="T8" y="T9"/>
                </a:cxn>
                <a:cxn ang="0">
                  <a:pos x="T10" y="T11"/>
                </a:cxn>
              </a:cxnLst>
              <a:rect l="0" t="0" r="r" b="b"/>
              <a:pathLst>
                <a:path w="33" h="33">
                  <a:moveTo>
                    <a:pt x="33" y="17"/>
                  </a:moveTo>
                  <a:cubicBezTo>
                    <a:pt x="33" y="25"/>
                    <a:pt x="25" y="33"/>
                    <a:pt x="17" y="33"/>
                  </a:cubicBezTo>
                  <a:cubicBezTo>
                    <a:pt x="8" y="33"/>
                    <a:pt x="0" y="25"/>
                    <a:pt x="0" y="17"/>
                  </a:cubicBezTo>
                  <a:cubicBezTo>
                    <a:pt x="0" y="8"/>
                    <a:pt x="8" y="0"/>
                    <a:pt x="17" y="0"/>
                  </a:cubicBezTo>
                  <a:cubicBezTo>
                    <a:pt x="25" y="0"/>
                    <a:pt x="33" y="8"/>
                    <a:pt x="33" y="17"/>
                  </a:cubicBezTo>
                  <a:moveTo>
                    <a:pt x="17" y="17"/>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9"/>
            <p:cNvSpPr>
              <a:spLocks noEditPoints="1"/>
            </p:cNvSpPr>
            <p:nvPr/>
          </p:nvSpPr>
          <p:spPr bwMode="auto">
            <a:xfrm>
              <a:off x="5164137" y="1416844"/>
              <a:ext cx="174625" cy="174625"/>
            </a:xfrm>
            <a:custGeom>
              <a:avLst/>
              <a:gdLst>
                <a:gd name="T0" fmla="*/ 33 w 33"/>
                <a:gd name="T1" fmla="*/ 17 h 33"/>
                <a:gd name="T2" fmla="*/ 16 w 33"/>
                <a:gd name="T3" fmla="*/ 33 h 33"/>
                <a:gd name="T4" fmla="*/ 0 w 33"/>
                <a:gd name="T5" fmla="*/ 17 h 33"/>
                <a:gd name="T6" fmla="*/ 16 w 33"/>
                <a:gd name="T7" fmla="*/ 0 h 33"/>
                <a:gd name="T8" fmla="*/ 33 w 33"/>
                <a:gd name="T9" fmla="*/ 17 h 33"/>
                <a:gd name="T10" fmla="*/ 16 w 33"/>
                <a:gd name="T11" fmla="*/ 17 h 33"/>
              </a:gdLst>
              <a:ahLst/>
              <a:cxnLst>
                <a:cxn ang="0">
                  <a:pos x="T0" y="T1"/>
                </a:cxn>
                <a:cxn ang="0">
                  <a:pos x="T2" y="T3"/>
                </a:cxn>
                <a:cxn ang="0">
                  <a:pos x="T4" y="T5"/>
                </a:cxn>
                <a:cxn ang="0">
                  <a:pos x="T6" y="T7"/>
                </a:cxn>
                <a:cxn ang="0">
                  <a:pos x="T8" y="T9"/>
                </a:cxn>
                <a:cxn ang="0">
                  <a:pos x="T10" y="T11"/>
                </a:cxn>
              </a:cxnLst>
              <a:rect l="0" t="0" r="r" b="b"/>
              <a:pathLst>
                <a:path w="33" h="33">
                  <a:moveTo>
                    <a:pt x="33" y="17"/>
                  </a:moveTo>
                  <a:cubicBezTo>
                    <a:pt x="33" y="25"/>
                    <a:pt x="25" y="33"/>
                    <a:pt x="16" y="33"/>
                  </a:cubicBezTo>
                  <a:cubicBezTo>
                    <a:pt x="8" y="33"/>
                    <a:pt x="0" y="25"/>
                    <a:pt x="0" y="17"/>
                  </a:cubicBezTo>
                  <a:cubicBezTo>
                    <a:pt x="0" y="8"/>
                    <a:pt x="8" y="0"/>
                    <a:pt x="16" y="0"/>
                  </a:cubicBezTo>
                  <a:cubicBezTo>
                    <a:pt x="25" y="0"/>
                    <a:pt x="33" y="8"/>
                    <a:pt x="33" y="17"/>
                  </a:cubicBezTo>
                  <a:moveTo>
                    <a:pt x="16" y="17"/>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50"/>
            <p:cNvSpPr>
              <a:spLocks/>
            </p:cNvSpPr>
            <p:nvPr/>
          </p:nvSpPr>
          <p:spPr bwMode="auto">
            <a:xfrm>
              <a:off x="3884612" y="1907382"/>
              <a:ext cx="11113" cy="4762"/>
            </a:xfrm>
            <a:custGeom>
              <a:avLst/>
              <a:gdLst>
                <a:gd name="T0" fmla="*/ 7 w 7"/>
                <a:gd name="T1" fmla="*/ 3 h 3"/>
                <a:gd name="T2" fmla="*/ 7 w 7"/>
                <a:gd name="T3" fmla="*/ 0 h 3"/>
                <a:gd name="T4" fmla="*/ 4 w 7"/>
                <a:gd name="T5" fmla="*/ 0 h 3"/>
                <a:gd name="T6" fmla="*/ 0 w 7"/>
                <a:gd name="T7" fmla="*/ 0 h 3"/>
                <a:gd name="T8" fmla="*/ 0 w 7"/>
                <a:gd name="T9" fmla="*/ 3 h 3"/>
                <a:gd name="T10" fmla="*/ 7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7" y="3"/>
                  </a:moveTo>
                  <a:lnTo>
                    <a:pt x="7" y="0"/>
                  </a:lnTo>
                  <a:lnTo>
                    <a:pt x="4" y="0"/>
                  </a:lnTo>
                  <a:lnTo>
                    <a:pt x="0" y="0"/>
                  </a:lnTo>
                  <a:lnTo>
                    <a:pt x="0" y="3"/>
                  </a:lnTo>
                  <a:lnTo>
                    <a:pt x="7" y="3"/>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51"/>
            <p:cNvSpPr>
              <a:spLocks/>
            </p:cNvSpPr>
            <p:nvPr/>
          </p:nvSpPr>
          <p:spPr bwMode="auto">
            <a:xfrm>
              <a:off x="3884612" y="1912144"/>
              <a:ext cx="11113" cy="1017587"/>
            </a:xfrm>
            <a:custGeom>
              <a:avLst/>
              <a:gdLst>
                <a:gd name="T0" fmla="*/ 4 w 7"/>
                <a:gd name="T1" fmla="*/ 641 h 641"/>
                <a:gd name="T2" fmla="*/ 7 w 7"/>
                <a:gd name="T3" fmla="*/ 638 h 641"/>
                <a:gd name="T4" fmla="*/ 7 w 7"/>
                <a:gd name="T5" fmla="*/ 0 h 641"/>
                <a:gd name="T6" fmla="*/ 0 w 7"/>
                <a:gd name="T7" fmla="*/ 0 h 641"/>
                <a:gd name="T8" fmla="*/ 0 w 7"/>
                <a:gd name="T9" fmla="*/ 638 h 641"/>
                <a:gd name="T10" fmla="*/ 4 w 7"/>
                <a:gd name="T11" fmla="*/ 641 h 641"/>
                <a:gd name="T12" fmla="*/ 0 w 7"/>
                <a:gd name="T13" fmla="*/ 638 h 641"/>
                <a:gd name="T14" fmla="*/ 0 w 7"/>
                <a:gd name="T15" fmla="*/ 641 h 641"/>
                <a:gd name="T16" fmla="*/ 4 w 7"/>
                <a:gd name="T17" fmla="*/ 641 h 641"/>
                <a:gd name="T18" fmla="*/ 7 w 7"/>
                <a:gd name="T19" fmla="*/ 641 h 641"/>
                <a:gd name="T20" fmla="*/ 7 w 7"/>
                <a:gd name="T21" fmla="*/ 638 h 641"/>
                <a:gd name="T22" fmla="*/ 4 w 7"/>
                <a:gd name="T23" fmla="*/ 64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41">
                  <a:moveTo>
                    <a:pt x="4" y="641"/>
                  </a:moveTo>
                  <a:lnTo>
                    <a:pt x="7" y="638"/>
                  </a:lnTo>
                  <a:lnTo>
                    <a:pt x="7" y="0"/>
                  </a:lnTo>
                  <a:lnTo>
                    <a:pt x="0" y="0"/>
                  </a:lnTo>
                  <a:lnTo>
                    <a:pt x="0" y="638"/>
                  </a:lnTo>
                  <a:lnTo>
                    <a:pt x="4" y="641"/>
                  </a:lnTo>
                  <a:lnTo>
                    <a:pt x="0" y="638"/>
                  </a:lnTo>
                  <a:lnTo>
                    <a:pt x="0" y="641"/>
                  </a:lnTo>
                  <a:lnTo>
                    <a:pt x="4" y="641"/>
                  </a:lnTo>
                  <a:lnTo>
                    <a:pt x="7" y="641"/>
                  </a:lnTo>
                  <a:lnTo>
                    <a:pt x="7" y="638"/>
                  </a:lnTo>
                  <a:lnTo>
                    <a:pt x="4" y="641"/>
                  </a:lnTo>
                  <a:close/>
                </a:path>
              </a:pathLst>
            </a:custGeom>
            <a:solidFill>
              <a:srgbClr val="242729"/>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52"/>
            <p:cNvSpPr>
              <a:spLocks noChangeArrowheads="1"/>
            </p:cNvSpPr>
            <p:nvPr/>
          </p:nvSpPr>
          <p:spPr bwMode="auto">
            <a:xfrm>
              <a:off x="3890962" y="2920207"/>
              <a:ext cx="1588" cy="9525"/>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3"/>
            <p:cNvSpPr>
              <a:spLocks/>
            </p:cNvSpPr>
            <p:nvPr/>
          </p:nvSpPr>
          <p:spPr bwMode="auto">
            <a:xfrm>
              <a:off x="3890962" y="2920207"/>
              <a:ext cx="4763" cy="9525"/>
            </a:xfrm>
            <a:custGeom>
              <a:avLst/>
              <a:gdLst>
                <a:gd name="T0" fmla="*/ 0 w 3"/>
                <a:gd name="T1" fmla="*/ 6 h 6"/>
                <a:gd name="T2" fmla="*/ 3 w 3"/>
                <a:gd name="T3" fmla="*/ 6 h 6"/>
                <a:gd name="T4" fmla="*/ 3 w 3"/>
                <a:gd name="T5" fmla="*/ 3 h 6"/>
                <a:gd name="T6" fmla="*/ 3 w 3"/>
                <a:gd name="T7" fmla="*/ 0 h 6"/>
                <a:gd name="T8" fmla="*/ 0 w 3"/>
                <a:gd name="T9" fmla="*/ 0 h 6"/>
                <a:gd name="T10" fmla="*/ 0 w 3"/>
                <a:gd name="T11" fmla="*/ 6 h 6"/>
              </a:gdLst>
              <a:ahLst/>
              <a:cxnLst>
                <a:cxn ang="0">
                  <a:pos x="T0" y="T1"/>
                </a:cxn>
                <a:cxn ang="0">
                  <a:pos x="T2" y="T3"/>
                </a:cxn>
                <a:cxn ang="0">
                  <a:pos x="T4" y="T5"/>
                </a:cxn>
                <a:cxn ang="0">
                  <a:pos x="T6" y="T7"/>
                </a:cxn>
                <a:cxn ang="0">
                  <a:pos x="T8" y="T9"/>
                </a:cxn>
                <a:cxn ang="0">
                  <a:pos x="T10" y="T11"/>
                </a:cxn>
              </a:cxnLst>
              <a:rect l="0" t="0" r="r" b="b"/>
              <a:pathLst>
                <a:path w="3" h="6">
                  <a:moveTo>
                    <a:pt x="0" y="6"/>
                  </a:moveTo>
                  <a:lnTo>
                    <a:pt x="3" y="6"/>
                  </a:lnTo>
                  <a:lnTo>
                    <a:pt x="3" y="3"/>
                  </a:lnTo>
                  <a:lnTo>
                    <a:pt x="3" y="0"/>
                  </a:lnTo>
                  <a:lnTo>
                    <a:pt x="0" y="0"/>
                  </a:lnTo>
                  <a:lnTo>
                    <a:pt x="0" y="6"/>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4"/>
            <p:cNvSpPr>
              <a:spLocks/>
            </p:cNvSpPr>
            <p:nvPr/>
          </p:nvSpPr>
          <p:spPr bwMode="auto">
            <a:xfrm>
              <a:off x="3884612" y="2920207"/>
              <a:ext cx="6350" cy="9525"/>
            </a:xfrm>
            <a:custGeom>
              <a:avLst/>
              <a:gdLst>
                <a:gd name="T0" fmla="*/ 4 w 4"/>
                <a:gd name="T1" fmla="*/ 0 h 6"/>
                <a:gd name="T2" fmla="*/ 0 w 4"/>
                <a:gd name="T3" fmla="*/ 0 h 6"/>
                <a:gd name="T4" fmla="*/ 0 w 4"/>
                <a:gd name="T5" fmla="*/ 3 h 6"/>
                <a:gd name="T6" fmla="*/ 0 w 4"/>
                <a:gd name="T7" fmla="*/ 6 h 6"/>
                <a:gd name="T8" fmla="*/ 4 w 4"/>
                <a:gd name="T9" fmla="*/ 6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lnTo>
                    <a:pt x="0" y="0"/>
                  </a:lnTo>
                  <a:lnTo>
                    <a:pt x="0" y="3"/>
                  </a:lnTo>
                  <a:lnTo>
                    <a:pt x="0" y="6"/>
                  </a:lnTo>
                  <a:lnTo>
                    <a:pt x="4" y="6"/>
                  </a:lnTo>
                  <a:lnTo>
                    <a:pt x="4"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5"/>
            <p:cNvSpPr>
              <a:spLocks/>
            </p:cNvSpPr>
            <p:nvPr/>
          </p:nvSpPr>
          <p:spPr bwMode="auto">
            <a:xfrm>
              <a:off x="3890962" y="2920207"/>
              <a:ext cx="1016000" cy="9525"/>
            </a:xfrm>
            <a:custGeom>
              <a:avLst/>
              <a:gdLst>
                <a:gd name="T0" fmla="*/ 636 w 640"/>
                <a:gd name="T1" fmla="*/ 6 h 6"/>
                <a:gd name="T2" fmla="*/ 636 w 640"/>
                <a:gd name="T3" fmla="*/ 0 h 6"/>
                <a:gd name="T4" fmla="*/ 0 w 640"/>
                <a:gd name="T5" fmla="*/ 0 h 6"/>
                <a:gd name="T6" fmla="*/ 0 w 640"/>
                <a:gd name="T7" fmla="*/ 6 h 6"/>
                <a:gd name="T8" fmla="*/ 636 w 640"/>
                <a:gd name="T9" fmla="*/ 6 h 6"/>
                <a:gd name="T10" fmla="*/ 636 w 640"/>
                <a:gd name="T11" fmla="*/ 6 h 6"/>
                <a:gd name="T12" fmla="*/ 636 w 640"/>
                <a:gd name="T13" fmla="*/ 6 h 6"/>
                <a:gd name="T14" fmla="*/ 640 w 640"/>
                <a:gd name="T15" fmla="*/ 6 h 6"/>
                <a:gd name="T16" fmla="*/ 640 w 640"/>
                <a:gd name="T17" fmla="*/ 3 h 6"/>
                <a:gd name="T18" fmla="*/ 640 w 640"/>
                <a:gd name="T19" fmla="*/ 0 h 6"/>
                <a:gd name="T20" fmla="*/ 636 w 640"/>
                <a:gd name="T21" fmla="*/ 0 h 6"/>
                <a:gd name="T22" fmla="*/ 636 w 640"/>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0" h="6">
                  <a:moveTo>
                    <a:pt x="636" y="6"/>
                  </a:moveTo>
                  <a:lnTo>
                    <a:pt x="636" y="0"/>
                  </a:lnTo>
                  <a:lnTo>
                    <a:pt x="0" y="0"/>
                  </a:lnTo>
                  <a:lnTo>
                    <a:pt x="0" y="6"/>
                  </a:lnTo>
                  <a:lnTo>
                    <a:pt x="636" y="6"/>
                  </a:lnTo>
                  <a:lnTo>
                    <a:pt x="636" y="6"/>
                  </a:lnTo>
                  <a:lnTo>
                    <a:pt x="636" y="6"/>
                  </a:lnTo>
                  <a:lnTo>
                    <a:pt x="640" y="6"/>
                  </a:lnTo>
                  <a:lnTo>
                    <a:pt x="640" y="3"/>
                  </a:lnTo>
                  <a:lnTo>
                    <a:pt x="640" y="0"/>
                  </a:lnTo>
                  <a:lnTo>
                    <a:pt x="636" y="0"/>
                  </a:lnTo>
                  <a:lnTo>
                    <a:pt x="636" y="6"/>
                  </a:lnTo>
                  <a:close/>
                </a:path>
              </a:pathLst>
            </a:custGeom>
            <a:solidFill>
              <a:srgbClr val="242729"/>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56"/>
            <p:cNvSpPr>
              <a:spLocks noChangeArrowheads="1"/>
            </p:cNvSpPr>
            <p:nvPr/>
          </p:nvSpPr>
          <p:spPr bwMode="auto">
            <a:xfrm>
              <a:off x="4900612" y="2920207"/>
              <a:ext cx="1588" cy="9525"/>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7"/>
            <p:cNvSpPr>
              <a:spLocks/>
            </p:cNvSpPr>
            <p:nvPr/>
          </p:nvSpPr>
          <p:spPr bwMode="auto">
            <a:xfrm>
              <a:off x="4900612" y="2920207"/>
              <a:ext cx="6350" cy="9525"/>
            </a:xfrm>
            <a:custGeom>
              <a:avLst/>
              <a:gdLst>
                <a:gd name="T0" fmla="*/ 0 w 4"/>
                <a:gd name="T1" fmla="*/ 6 h 6"/>
                <a:gd name="T2" fmla="*/ 4 w 4"/>
                <a:gd name="T3" fmla="*/ 6 h 6"/>
                <a:gd name="T4" fmla="*/ 4 w 4"/>
                <a:gd name="T5" fmla="*/ 3 h 6"/>
                <a:gd name="T6" fmla="*/ 4 w 4"/>
                <a:gd name="T7" fmla="*/ 0 h 6"/>
                <a:gd name="T8" fmla="*/ 0 w 4"/>
                <a:gd name="T9" fmla="*/ 0 h 6"/>
                <a:gd name="T10" fmla="*/ 0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0" y="6"/>
                  </a:moveTo>
                  <a:lnTo>
                    <a:pt x="4" y="6"/>
                  </a:lnTo>
                  <a:lnTo>
                    <a:pt x="4" y="3"/>
                  </a:lnTo>
                  <a:lnTo>
                    <a:pt x="4" y="0"/>
                  </a:lnTo>
                  <a:lnTo>
                    <a:pt x="0" y="0"/>
                  </a:lnTo>
                  <a:lnTo>
                    <a:pt x="0" y="6"/>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8"/>
            <p:cNvSpPr>
              <a:spLocks/>
            </p:cNvSpPr>
            <p:nvPr/>
          </p:nvSpPr>
          <p:spPr bwMode="auto">
            <a:xfrm>
              <a:off x="4895850" y="2924969"/>
              <a:ext cx="11113" cy="4762"/>
            </a:xfrm>
            <a:custGeom>
              <a:avLst/>
              <a:gdLst>
                <a:gd name="T0" fmla="*/ 0 w 7"/>
                <a:gd name="T1" fmla="*/ 0 h 3"/>
                <a:gd name="T2" fmla="*/ 0 w 7"/>
                <a:gd name="T3" fmla="*/ 3 h 3"/>
                <a:gd name="T4" fmla="*/ 3 w 7"/>
                <a:gd name="T5" fmla="*/ 3 h 3"/>
                <a:gd name="T6" fmla="*/ 7 w 7"/>
                <a:gd name="T7" fmla="*/ 3 h 3"/>
                <a:gd name="T8" fmla="*/ 7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0" y="3"/>
                  </a:lnTo>
                  <a:lnTo>
                    <a:pt x="3" y="3"/>
                  </a:lnTo>
                  <a:lnTo>
                    <a:pt x="7" y="3"/>
                  </a:lnTo>
                  <a:lnTo>
                    <a:pt x="7" y="0"/>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9"/>
            <p:cNvSpPr>
              <a:spLocks/>
            </p:cNvSpPr>
            <p:nvPr/>
          </p:nvSpPr>
          <p:spPr bwMode="auto">
            <a:xfrm>
              <a:off x="4895850" y="1907382"/>
              <a:ext cx="11113" cy="1017587"/>
            </a:xfrm>
            <a:custGeom>
              <a:avLst/>
              <a:gdLst>
                <a:gd name="T0" fmla="*/ 3 w 7"/>
                <a:gd name="T1" fmla="*/ 0 h 641"/>
                <a:gd name="T2" fmla="*/ 0 w 7"/>
                <a:gd name="T3" fmla="*/ 3 h 641"/>
                <a:gd name="T4" fmla="*/ 0 w 7"/>
                <a:gd name="T5" fmla="*/ 641 h 641"/>
                <a:gd name="T6" fmla="*/ 7 w 7"/>
                <a:gd name="T7" fmla="*/ 641 h 641"/>
                <a:gd name="T8" fmla="*/ 7 w 7"/>
                <a:gd name="T9" fmla="*/ 3 h 641"/>
                <a:gd name="T10" fmla="*/ 3 w 7"/>
                <a:gd name="T11" fmla="*/ 0 h 641"/>
                <a:gd name="T12" fmla="*/ 7 w 7"/>
                <a:gd name="T13" fmla="*/ 3 h 641"/>
                <a:gd name="T14" fmla="*/ 7 w 7"/>
                <a:gd name="T15" fmla="*/ 0 h 641"/>
                <a:gd name="T16" fmla="*/ 3 w 7"/>
                <a:gd name="T17" fmla="*/ 0 h 641"/>
                <a:gd name="T18" fmla="*/ 0 w 7"/>
                <a:gd name="T19" fmla="*/ 0 h 641"/>
                <a:gd name="T20" fmla="*/ 0 w 7"/>
                <a:gd name="T21" fmla="*/ 3 h 641"/>
                <a:gd name="T22" fmla="*/ 3 w 7"/>
                <a:gd name="T23"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41">
                  <a:moveTo>
                    <a:pt x="3" y="0"/>
                  </a:moveTo>
                  <a:lnTo>
                    <a:pt x="0" y="3"/>
                  </a:lnTo>
                  <a:lnTo>
                    <a:pt x="0" y="641"/>
                  </a:lnTo>
                  <a:lnTo>
                    <a:pt x="7" y="641"/>
                  </a:lnTo>
                  <a:lnTo>
                    <a:pt x="7" y="3"/>
                  </a:lnTo>
                  <a:lnTo>
                    <a:pt x="3" y="0"/>
                  </a:lnTo>
                  <a:lnTo>
                    <a:pt x="7" y="3"/>
                  </a:lnTo>
                  <a:lnTo>
                    <a:pt x="7" y="0"/>
                  </a:lnTo>
                  <a:lnTo>
                    <a:pt x="3" y="0"/>
                  </a:lnTo>
                  <a:lnTo>
                    <a:pt x="0" y="0"/>
                  </a:lnTo>
                  <a:lnTo>
                    <a:pt x="0" y="3"/>
                  </a:lnTo>
                  <a:lnTo>
                    <a:pt x="3" y="0"/>
                  </a:lnTo>
                  <a:close/>
                </a:path>
              </a:pathLst>
            </a:custGeom>
            <a:solidFill>
              <a:srgbClr val="242729"/>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60"/>
            <p:cNvSpPr>
              <a:spLocks noChangeArrowheads="1"/>
            </p:cNvSpPr>
            <p:nvPr/>
          </p:nvSpPr>
          <p:spPr bwMode="auto">
            <a:xfrm>
              <a:off x="4900612" y="19073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1"/>
            <p:cNvSpPr>
              <a:spLocks/>
            </p:cNvSpPr>
            <p:nvPr/>
          </p:nvSpPr>
          <p:spPr bwMode="auto">
            <a:xfrm>
              <a:off x="4900612" y="1907382"/>
              <a:ext cx="6350" cy="11112"/>
            </a:xfrm>
            <a:custGeom>
              <a:avLst/>
              <a:gdLst>
                <a:gd name="T0" fmla="*/ 0 w 4"/>
                <a:gd name="T1" fmla="*/ 7 h 7"/>
                <a:gd name="T2" fmla="*/ 4 w 4"/>
                <a:gd name="T3" fmla="*/ 7 h 7"/>
                <a:gd name="T4" fmla="*/ 4 w 4"/>
                <a:gd name="T5" fmla="*/ 3 h 7"/>
                <a:gd name="T6" fmla="*/ 4 w 4"/>
                <a:gd name="T7" fmla="*/ 0 h 7"/>
                <a:gd name="T8" fmla="*/ 0 w 4"/>
                <a:gd name="T9" fmla="*/ 0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lnTo>
                    <a:pt x="4" y="7"/>
                  </a:lnTo>
                  <a:lnTo>
                    <a:pt x="4" y="3"/>
                  </a:lnTo>
                  <a:lnTo>
                    <a:pt x="4"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2"/>
            <p:cNvSpPr>
              <a:spLocks/>
            </p:cNvSpPr>
            <p:nvPr/>
          </p:nvSpPr>
          <p:spPr bwMode="auto">
            <a:xfrm>
              <a:off x="4900612" y="1907382"/>
              <a:ext cx="6350" cy="11112"/>
            </a:xfrm>
            <a:custGeom>
              <a:avLst/>
              <a:gdLst>
                <a:gd name="T0" fmla="*/ 0 w 4"/>
                <a:gd name="T1" fmla="*/ 7 h 7"/>
                <a:gd name="T2" fmla="*/ 4 w 4"/>
                <a:gd name="T3" fmla="*/ 7 h 7"/>
                <a:gd name="T4" fmla="*/ 4 w 4"/>
                <a:gd name="T5" fmla="*/ 3 h 7"/>
                <a:gd name="T6" fmla="*/ 4 w 4"/>
                <a:gd name="T7" fmla="*/ 0 h 7"/>
                <a:gd name="T8" fmla="*/ 0 w 4"/>
                <a:gd name="T9" fmla="*/ 0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lnTo>
                    <a:pt x="4" y="7"/>
                  </a:lnTo>
                  <a:lnTo>
                    <a:pt x="4" y="3"/>
                  </a:lnTo>
                  <a:lnTo>
                    <a:pt x="4"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3"/>
            <p:cNvSpPr>
              <a:spLocks/>
            </p:cNvSpPr>
            <p:nvPr/>
          </p:nvSpPr>
          <p:spPr bwMode="auto">
            <a:xfrm>
              <a:off x="3884612" y="1907382"/>
              <a:ext cx="1016000" cy="11112"/>
            </a:xfrm>
            <a:custGeom>
              <a:avLst/>
              <a:gdLst>
                <a:gd name="T0" fmla="*/ 4 w 640"/>
                <a:gd name="T1" fmla="*/ 7 h 7"/>
                <a:gd name="T2" fmla="*/ 4 w 640"/>
                <a:gd name="T3" fmla="*/ 7 h 7"/>
                <a:gd name="T4" fmla="*/ 640 w 640"/>
                <a:gd name="T5" fmla="*/ 7 h 7"/>
                <a:gd name="T6" fmla="*/ 640 w 640"/>
                <a:gd name="T7" fmla="*/ 0 h 7"/>
                <a:gd name="T8" fmla="*/ 4 w 640"/>
                <a:gd name="T9" fmla="*/ 0 h 7"/>
                <a:gd name="T10" fmla="*/ 4 w 640"/>
                <a:gd name="T11" fmla="*/ 7 h 7"/>
                <a:gd name="T12" fmla="*/ 4 w 640"/>
                <a:gd name="T13" fmla="*/ 0 h 7"/>
                <a:gd name="T14" fmla="*/ 0 w 640"/>
                <a:gd name="T15" fmla="*/ 0 h 7"/>
                <a:gd name="T16" fmla="*/ 0 w 640"/>
                <a:gd name="T17" fmla="*/ 3 h 7"/>
                <a:gd name="T18" fmla="*/ 0 w 640"/>
                <a:gd name="T19" fmla="*/ 7 h 7"/>
                <a:gd name="T20" fmla="*/ 4 w 64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0" h="7">
                  <a:moveTo>
                    <a:pt x="4" y="7"/>
                  </a:moveTo>
                  <a:lnTo>
                    <a:pt x="4" y="7"/>
                  </a:lnTo>
                  <a:lnTo>
                    <a:pt x="640" y="7"/>
                  </a:lnTo>
                  <a:lnTo>
                    <a:pt x="640" y="0"/>
                  </a:lnTo>
                  <a:lnTo>
                    <a:pt x="4" y="0"/>
                  </a:lnTo>
                  <a:lnTo>
                    <a:pt x="4" y="7"/>
                  </a:lnTo>
                  <a:lnTo>
                    <a:pt x="4" y="0"/>
                  </a:lnTo>
                  <a:lnTo>
                    <a:pt x="0" y="0"/>
                  </a:lnTo>
                  <a:lnTo>
                    <a:pt x="0" y="3"/>
                  </a:lnTo>
                  <a:lnTo>
                    <a:pt x="0" y="7"/>
                  </a:lnTo>
                  <a:lnTo>
                    <a:pt x="4" y="7"/>
                  </a:lnTo>
                  <a:close/>
                </a:path>
              </a:pathLst>
            </a:custGeom>
            <a:solidFill>
              <a:srgbClr val="242729"/>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64"/>
            <p:cNvSpPr>
              <a:spLocks noChangeArrowheads="1"/>
            </p:cNvSpPr>
            <p:nvPr/>
          </p:nvSpPr>
          <p:spPr bwMode="auto">
            <a:xfrm>
              <a:off x="3890962" y="19073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5"/>
            <p:cNvSpPr>
              <a:spLocks/>
            </p:cNvSpPr>
            <p:nvPr/>
          </p:nvSpPr>
          <p:spPr bwMode="auto">
            <a:xfrm>
              <a:off x="3890962" y="1907382"/>
              <a:ext cx="4763" cy="11112"/>
            </a:xfrm>
            <a:custGeom>
              <a:avLst/>
              <a:gdLst>
                <a:gd name="T0" fmla="*/ 0 w 3"/>
                <a:gd name="T1" fmla="*/ 7 h 7"/>
                <a:gd name="T2" fmla="*/ 3 w 3"/>
                <a:gd name="T3" fmla="*/ 7 h 7"/>
                <a:gd name="T4" fmla="*/ 3 w 3"/>
                <a:gd name="T5" fmla="*/ 3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3"/>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6"/>
            <p:cNvSpPr>
              <a:spLocks noEditPoints="1"/>
            </p:cNvSpPr>
            <p:nvPr/>
          </p:nvSpPr>
          <p:spPr bwMode="auto">
            <a:xfrm>
              <a:off x="4459286" y="2128044"/>
              <a:ext cx="201168" cy="201168"/>
            </a:xfrm>
            <a:custGeom>
              <a:avLst/>
              <a:gdLst>
                <a:gd name="T0" fmla="*/ 32 w 32"/>
                <a:gd name="T1" fmla="*/ 16 h 32"/>
                <a:gd name="T2" fmla="*/ 16 w 32"/>
                <a:gd name="T3" fmla="*/ 32 h 32"/>
                <a:gd name="T4" fmla="*/ 0 w 32"/>
                <a:gd name="T5" fmla="*/ 16 h 32"/>
                <a:gd name="T6" fmla="*/ 16 w 32"/>
                <a:gd name="T7" fmla="*/ 0 h 32"/>
                <a:gd name="T8" fmla="*/ 32 w 32"/>
                <a:gd name="T9" fmla="*/ 16 h 32"/>
                <a:gd name="T10" fmla="*/ 16 w 32"/>
                <a:gd name="T11" fmla="*/ 16 h 32"/>
              </a:gdLst>
              <a:ahLst/>
              <a:cxnLst>
                <a:cxn ang="0">
                  <a:pos x="T0" y="T1"/>
                </a:cxn>
                <a:cxn ang="0">
                  <a:pos x="T2" y="T3"/>
                </a:cxn>
                <a:cxn ang="0">
                  <a:pos x="T4" y="T5"/>
                </a:cxn>
                <a:cxn ang="0">
                  <a:pos x="T6" y="T7"/>
                </a:cxn>
                <a:cxn ang="0">
                  <a:pos x="T8" y="T9"/>
                </a:cxn>
                <a:cxn ang="0">
                  <a:pos x="T10" y="T11"/>
                </a:cxn>
              </a:cxnLst>
              <a:rect l="0" t="0" r="r" b="b"/>
              <a:pathLst>
                <a:path w="32" h="32">
                  <a:moveTo>
                    <a:pt x="32" y="16"/>
                  </a:moveTo>
                  <a:cubicBezTo>
                    <a:pt x="32" y="25"/>
                    <a:pt x="25" y="32"/>
                    <a:pt x="16" y="32"/>
                  </a:cubicBezTo>
                  <a:cubicBezTo>
                    <a:pt x="7" y="32"/>
                    <a:pt x="0" y="25"/>
                    <a:pt x="0" y="16"/>
                  </a:cubicBezTo>
                  <a:cubicBezTo>
                    <a:pt x="0" y="7"/>
                    <a:pt x="7" y="0"/>
                    <a:pt x="16" y="0"/>
                  </a:cubicBezTo>
                  <a:cubicBezTo>
                    <a:pt x="25" y="0"/>
                    <a:pt x="32" y="7"/>
                    <a:pt x="32" y="16"/>
                  </a:cubicBezTo>
                  <a:moveTo>
                    <a:pt x="16" y="16"/>
                  </a:moveTo>
                </a:path>
              </a:pathLst>
            </a:custGeom>
            <a:solidFill>
              <a:srgbClr val="EB3D0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7"/>
            <p:cNvSpPr>
              <a:spLocks/>
            </p:cNvSpPr>
            <p:nvPr/>
          </p:nvSpPr>
          <p:spPr bwMode="auto">
            <a:xfrm>
              <a:off x="4895850" y="1907382"/>
              <a:ext cx="11113" cy="11112"/>
            </a:xfrm>
            <a:custGeom>
              <a:avLst/>
              <a:gdLst>
                <a:gd name="T0" fmla="*/ 0 w 7"/>
                <a:gd name="T1" fmla="*/ 0 h 7"/>
                <a:gd name="T2" fmla="*/ 0 w 7"/>
                <a:gd name="T3" fmla="*/ 3 h 7"/>
                <a:gd name="T4" fmla="*/ 0 w 7"/>
                <a:gd name="T5" fmla="*/ 7 h 7"/>
                <a:gd name="T6" fmla="*/ 3 w 7"/>
                <a:gd name="T7" fmla="*/ 7 h 7"/>
                <a:gd name="T8" fmla="*/ 7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3"/>
                  </a:lnTo>
                  <a:lnTo>
                    <a:pt x="0" y="7"/>
                  </a:lnTo>
                  <a:lnTo>
                    <a:pt x="3" y="7"/>
                  </a:lnTo>
                  <a:lnTo>
                    <a:pt x="7" y="7"/>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8"/>
            <p:cNvSpPr>
              <a:spLocks/>
            </p:cNvSpPr>
            <p:nvPr/>
          </p:nvSpPr>
          <p:spPr bwMode="auto">
            <a:xfrm>
              <a:off x="4895850" y="1500982"/>
              <a:ext cx="363538" cy="417512"/>
            </a:xfrm>
            <a:custGeom>
              <a:avLst/>
              <a:gdLst>
                <a:gd name="T0" fmla="*/ 226 w 229"/>
                <a:gd name="T1" fmla="*/ 0 h 263"/>
                <a:gd name="T2" fmla="*/ 222 w 229"/>
                <a:gd name="T3" fmla="*/ 0 h 263"/>
                <a:gd name="T4" fmla="*/ 0 w 229"/>
                <a:gd name="T5" fmla="*/ 256 h 263"/>
                <a:gd name="T6" fmla="*/ 7 w 229"/>
                <a:gd name="T7" fmla="*/ 263 h 263"/>
                <a:gd name="T8" fmla="*/ 229 w 229"/>
                <a:gd name="T9" fmla="*/ 7 h 263"/>
                <a:gd name="T10" fmla="*/ 226 w 229"/>
                <a:gd name="T11" fmla="*/ 0 h 263"/>
                <a:gd name="T12" fmla="*/ 229 w 229"/>
                <a:gd name="T13" fmla="*/ 7 h 263"/>
                <a:gd name="T14" fmla="*/ 229 w 229"/>
                <a:gd name="T15" fmla="*/ 4 h 263"/>
                <a:gd name="T16" fmla="*/ 229 w 229"/>
                <a:gd name="T17" fmla="*/ 0 h 263"/>
                <a:gd name="T18" fmla="*/ 226 w 229"/>
                <a:gd name="T19" fmla="*/ 0 h 263"/>
                <a:gd name="T20" fmla="*/ 222 w 229"/>
                <a:gd name="T21" fmla="*/ 0 h 263"/>
                <a:gd name="T22" fmla="*/ 226 w 229"/>
                <a:gd name="T2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263">
                  <a:moveTo>
                    <a:pt x="226" y="0"/>
                  </a:moveTo>
                  <a:lnTo>
                    <a:pt x="222" y="0"/>
                  </a:lnTo>
                  <a:lnTo>
                    <a:pt x="0" y="256"/>
                  </a:lnTo>
                  <a:lnTo>
                    <a:pt x="7" y="263"/>
                  </a:lnTo>
                  <a:lnTo>
                    <a:pt x="229" y="7"/>
                  </a:lnTo>
                  <a:lnTo>
                    <a:pt x="226" y="0"/>
                  </a:lnTo>
                  <a:lnTo>
                    <a:pt x="229" y="7"/>
                  </a:lnTo>
                  <a:lnTo>
                    <a:pt x="229" y="4"/>
                  </a:lnTo>
                  <a:lnTo>
                    <a:pt x="229" y="0"/>
                  </a:lnTo>
                  <a:lnTo>
                    <a:pt x="226" y="0"/>
                  </a:lnTo>
                  <a:lnTo>
                    <a:pt x="222" y="0"/>
                  </a:lnTo>
                  <a:lnTo>
                    <a:pt x="226"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69"/>
            <p:cNvSpPr>
              <a:spLocks noChangeArrowheads="1"/>
            </p:cNvSpPr>
            <p:nvPr/>
          </p:nvSpPr>
          <p:spPr bwMode="auto">
            <a:xfrm>
              <a:off x="5254625" y="15009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0"/>
            <p:cNvSpPr>
              <a:spLocks/>
            </p:cNvSpPr>
            <p:nvPr/>
          </p:nvSpPr>
          <p:spPr bwMode="auto">
            <a:xfrm>
              <a:off x="5254625"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71"/>
            <p:cNvSpPr>
              <a:spLocks noEditPoints="1"/>
            </p:cNvSpPr>
            <p:nvPr/>
          </p:nvSpPr>
          <p:spPr bwMode="auto">
            <a:xfrm>
              <a:off x="4787897" y="1804192"/>
              <a:ext cx="228600" cy="228600"/>
            </a:xfrm>
            <a:custGeom>
              <a:avLst/>
              <a:gdLst>
                <a:gd name="T0" fmla="*/ 33 w 33"/>
                <a:gd name="T1" fmla="*/ 16 h 33"/>
                <a:gd name="T2" fmla="*/ 16 w 33"/>
                <a:gd name="T3" fmla="*/ 33 h 33"/>
                <a:gd name="T4" fmla="*/ 0 w 33"/>
                <a:gd name="T5" fmla="*/ 16 h 33"/>
                <a:gd name="T6" fmla="*/ 16 w 33"/>
                <a:gd name="T7" fmla="*/ 0 h 33"/>
                <a:gd name="T8" fmla="*/ 33 w 33"/>
                <a:gd name="T9" fmla="*/ 16 h 33"/>
                <a:gd name="T10" fmla="*/ 16 w 33"/>
                <a:gd name="T11" fmla="*/ 16 h 33"/>
              </a:gdLst>
              <a:ahLst/>
              <a:cxnLst>
                <a:cxn ang="0">
                  <a:pos x="T0" y="T1"/>
                </a:cxn>
                <a:cxn ang="0">
                  <a:pos x="T2" y="T3"/>
                </a:cxn>
                <a:cxn ang="0">
                  <a:pos x="T4" y="T5"/>
                </a:cxn>
                <a:cxn ang="0">
                  <a:pos x="T6" y="T7"/>
                </a:cxn>
                <a:cxn ang="0">
                  <a:pos x="T8" y="T9"/>
                </a:cxn>
                <a:cxn ang="0">
                  <a:pos x="T10" y="T11"/>
                </a:cxn>
              </a:cxnLst>
              <a:rect l="0" t="0" r="r" b="b"/>
              <a:pathLst>
                <a:path w="33" h="33">
                  <a:moveTo>
                    <a:pt x="33" y="16"/>
                  </a:moveTo>
                  <a:cubicBezTo>
                    <a:pt x="33" y="25"/>
                    <a:pt x="25" y="33"/>
                    <a:pt x="16" y="33"/>
                  </a:cubicBezTo>
                  <a:cubicBezTo>
                    <a:pt x="8" y="33"/>
                    <a:pt x="0" y="25"/>
                    <a:pt x="0" y="16"/>
                  </a:cubicBezTo>
                  <a:cubicBezTo>
                    <a:pt x="0" y="8"/>
                    <a:pt x="8" y="0"/>
                    <a:pt x="16" y="0"/>
                  </a:cubicBezTo>
                  <a:cubicBezTo>
                    <a:pt x="25" y="0"/>
                    <a:pt x="33" y="8"/>
                    <a:pt x="33" y="16"/>
                  </a:cubicBezTo>
                  <a:moveTo>
                    <a:pt x="16" y="16"/>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73"/>
            <p:cNvSpPr>
              <a:spLocks/>
            </p:cNvSpPr>
            <p:nvPr/>
          </p:nvSpPr>
          <p:spPr bwMode="auto">
            <a:xfrm>
              <a:off x="3884612" y="1907382"/>
              <a:ext cx="11113" cy="11112"/>
            </a:xfrm>
            <a:custGeom>
              <a:avLst/>
              <a:gdLst>
                <a:gd name="T0" fmla="*/ 0 w 7"/>
                <a:gd name="T1" fmla="*/ 0 h 7"/>
                <a:gd name="T2" fmla="*/ 0 w 7"/>
                <a:gd name="T3" fmla="*/ 3 h 7"/>
                <a:gd name="T4" fmla="*/ 0 w 7"/>
                <a:gd name="T5" fmla="*/ 7 h 7"/>
                <a:gd name="T6" fmla="*/ 4 w 7"/>
                <a:gd name="T7" fmla="*/ 7 h 7"/>
                <a:gd name="T8" fmla="*/ 7 w 7"/>
                <a:gd name="T9" fmla="*/ 7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3"/>
                  </a:lnTo>
                  <a:lnTo>
                    <a:pt x="0" y="7"/>
                  </a:lnTo>
                  <a:lnTo>
                    <a:pt x="4" y="7"/>
                  </a:lnTo>
                  <a:lnTo>
                    <a:pt x="7" y="7"/>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74"/>
            <p:cNvSpPr>
              <a:spLocks/>
            </p:cNvSpPr>
            <p:nvPr/>
          </p:nvSpPr>
          <p:spPr bwMode="auto">
            <a:xfrm>
              <a:off x="3884612" y="1500982"/>
              <a:ext cx="363538" cy="417512"/>
            </a:xfrm>
            <a:custGeom>
              <a:avLst/>
              <a:gdLst>
                <a:gd name="T0" fmla="*/ 226 w 229"/>
                <a:gd name="T1" fmla="*/ 0 h 263"/>
                <a:gd name="T2" fmla="*/ 223 w 229"/>
                <a:gd name="T3" fmla="*/ 0 h 263"/>
                <a:gd name="T4" fmla="*/ 0 w 229"/>
                <a:gd name="T5" fmla="*/ 256 h 263"/>
                <a:gd name="T6" fmla="*/ 7 w 229"/>
                <a:gd name="T7" fmla="*/ 263 h 263"/>
                <a:gd name="T8" fmla="*/ 229 w 229"/>
                <a:gd name="T9" fmla="*/ 7 h 263"/>
                <a:gd name="T10" fmla="*/ 226 w 229"/>
                <a:gd name="T11" fmla="*/ 0 h 263"/>
                <a:gd name="T12" fmla="*/ 229 w 229"/>
                <a:gd name="T13" fmla="*/ 7 h 263"/>
                <a:gd name="T14" fmla="*/ 229 w 229"/>
                <a:gd name="T15" fmla="*/ 4 h 263"/>
                <a:gd name="T16" fmla="*/ 229 w 229"/>
                <a:gd name="T17" fmla="*/ 0 h 263"/>
                <a:gd name="T18" fmla="*/ 226 w 229"/>
                <a:gd name="T19" fmla="*/ 0 h 263"/>
                <a:gd name="T20" fmla="*/ 223 w 229"/>
                <a:gd name="T21" fmla="*/ 0 h 263"/>
                <a:gd name="T22" fmla="*/ 226 w 229"/>
                <a:gd name="T2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263">
                  <a:moveTo>
                    <a:pt x="226" y="0"/>
                  </a:moveTo>
                  <a:lnTo>
                    <a:pt x="223" y="0"/>
                  </a:lnTo>
                  <a:lnTo>
                    <a:pt x="0" y="256"/>
                  </a:lnTo>
                  <a:lnTo>
                    <a:pt x="7" y="263"/>
                  </a:lnTo>
                  <a:lnTo>
                    <a:pt x="229" y="7"/>
                  </a:lnTo>
                  <a:lnTo>
                    <a:pt x="226" y="0"/>
                  </a:lnTo>
                  <a:lnTo>
                    <a:pt x="229" y="7"/>
                  </a:lnTo>
                  <a:lnTo>
                    <a:pt x="229" y="4"/>
                  </a:lnTo>
                  <a:lnTo>
                    <a:pt x="229" y="0"/>
                  </a:lnTo>
                  <a:lnTo>
                    <a:pt x="226" y="0"/>
                  </a:lnTo>
                  <a:lnTo>
                    <a:pt x="223" y="0"/>
                  </a:lnTo>
                  <a:lnTo>
                    <a:pt x="226"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75"/>
            <p:cNvSpPr>
              <a:spLocks noChangeArrowheads="1"/>
            </p:cNvSpPr>
            <p:nvPr/>
          </p:nvSpPr>
          <p:spPr bwMode="auto">
            <a:xfrm>
              <a:off x="4243387" y="1500982"/>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76"/>
            <p:cNvSpPr>
              <a:spLocks/>
            </p:cNvSpPr>
            <p:nvPr/>
          </p:nvSpPr>
          <p:spPr bwMode="auto">
            <a:xfrm>
              <a:off x="4243387" y="1500982"/>
              <a:ext cx="4763" cy="11112"/>
            </a:xfrm>
            <a:custGeom>
              <a:avLst/>
              <a:gdLst>
                <a:gd name="T0" fmla="*/ 0 w 3"/>
                <a:gd name="T1" fmla="*/ 7 h 7"/>
                <a:gd name="T2" fmla="*/ 3 w 3"/>
                <a:gd name="T3" fmla="*/ 7 h 7"/>
                <a:gd name="T4" fmla="*/ 3 w 3"/>
                <a:gd name="T5" fmla="*/ 4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4"/>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7"/>
            <p:cNvSpPr>
              <a:spLocks noEditPoints="1"/>
            </p:cNvSpPr>
            <p:nvPr/>
          </p:nvSpPr>
          <p:spPr bwMode="auto">
            <a:xfrm>
              <a:off x="3776660" y="1804192"/>
              <a:ext cx="228600" cy="228600"/>
            </a:xfrm>
            <a:custGeom>
              <a:avLst/>
              <a:gdLst>
                <a:gd name="T0" fmla="*/ 33 w 33"/>
                <a:gd name="T1" fmla="*/ 16 h 33"/>
                <a:gd name="T2" fmla="*/ 17 w 33"/>
                <a:gd name="T3" fmla="*/ 33 h 33"/>
                <a:gd name="T4" fmla="*/ 0 w 33"/>
                <a:gd name="T5" fmla="*/ 16 h 33"/>
                <a:gd name="T6" fmla="*/ 17 w 33"/>
                <a:gd name="T7" fmla="*/ 0 h 33"/>
                <a:gd name="T8" fmla="*/ 33 w 33"/>
                <a:gd name="T9" fmla="*/ 16 h 33"/>
                <a:gd name="T10" fmla="*/ 17 w 33"/>
                <a:gd name="T11" fmla="*/ 16 h 33"/>
              </a:gdLst>
              <a:ahLst/>
              <a:cxnLst>
                <a:cxn ang="0">
                  <a:pos x="T0" y="T1"/>
                </a:cxn>
                <a:cxn ang="0">
                  <a:pos x="T2" y="T3"/>
                </a:cxn>
                <a:cxn ang="0">
                  <a:pos x="T4" y="T5"/>
                </a:cxn>
                <a:cxn ang="0">
                  <a:pos x="T6" y="T7"/>
                </a:cxn>
                <a:cxn ang="0">
                  <a:pos x="T8" y="T9"/>
                </a:cxn>
                <a:cxn ang="0">
                  <a:pos x="T10" y="T11"/>
                </a:cxn>
              </a:cxnLst>
              <a:rect l="0" t="0" r="r" b="b"/>
              <a:pathLst>
                <a:path w="33" h="33">
                  <a:moveTo>
                    <a:pt x="33" y="16"/>
                  </a:moveTo>
                  <a:cubicBezTo>
                    <a:pt x="33" y="25"/>
                    <a:pt x="25" y="33"/>
                    <a:pt x="17" y="33"/>
                  </a:cubicBezTo>
                  <a:cubicBezTo>
                    <a:pt x="8" y="33"/>
                    <a:pt x="0" y="25"/>
                    <a:pt x="0" y="16"/>
                  </a:cubicBezTo>
                  <a:cubicBezTo>
                    <a:pt x="0" y="8"/>
                    <a:pt x="8" y="0"/>
                    <a:pt x="17" y="0"/>
                  </a:cubicBezTo>
                  <a:cubicBezTo>
                    <a:pt x="25" y="0"/>
                    <a:pt x="33" y="8"/>
                    <a:pt x="33" y="16"/>
                  </a:cubicBezTo>
                  <a:moveTo>
                    <a:pt x="17" y="16"/>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78"/>
            <p:cNvSpPr>
              <a:spLocks/>
            </p:cNvSpPr>
            <p:nvPr/>
          </p:nvSpPr>
          <p:spPr bwMode="auto">
            <a:xfrm>
              <a:off x="4238625" y="2513807"/>
              <a:ext cx="4763" cy="11112"/>
            </a:xfrm>
            <a:custGeom>
              <a:avLst/>
              <a:gdLst>
                <a:gd name="T0" fmla="*/ 3 w 3"/>
                <a:gd name="T1" fmla="*/ 0 h 7"/>
                <a:gd name="T2" fmla="*/ 0 w 3"/>
                <a:gd name="T3" fmla="*/ 0 h 7"/>
                <a:gd name="T4" fmla="*/ 0 w 3"/>
                <a:gd name="T5" fmla="*/ 3 h 7"/>
                <a:gd name="T6" fmla="*/ 0 w 3"/>
                <a:gd name="T7" fmla="*/ 7 h 7"/>
                <a:gd name="T8" fmla="*/ 3 w 3"/>
                <a:gd name="T9" fmla="*/ 7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0"/>
                  </a:lnTo>
                  <a:lnTo>
                    <a:pt x="0" y="3"/>
                  </a:lnTo>
                  <a:lnTo>
                    <a:pt x="0" y="7"/>
                  </a:lnTo>
                  <a:lnTo>
                    <a:pt x="3" y="7"/>
                  </a:lnTo>
                  <a:lnTo>
                    <a:pt x="3"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5"/>
            <p:cNvSpPr>
              <a:spLocks/>
            </p:cNvSpPr>
            <p:nvPr/>
          </p:nvSpPr>
          <p:spPr bwMode="auto">
            <a:xfrm>
              <a:off x="4895850" y="2513807"/>
              <a:ext cx="4763" cy="11112"/>
            </a:xfrm>
            <a:custGeom>
              <a:avLst/>
              <a:gdLst>
                <a:gd name="T0" fmla="*/ 0 w 3"/>
                <a:gd name="T1" fmla="*/ 7 h 7"/>
                <a:gd name="T2" fmla="*/ 3 w 3"/>
                <a:gd name="T3" fmla="*/ 7 h 7"/>
                <a:gd name="T4" fmla="*/ 3 w 3"/>
                <a:gd name="T5" fmla="*/ 3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3"/>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04"/>
            <p:cNvSpPr>
              <a:spLocks/>
            </p:cNvSpPr>
            <p:nvPr/>
          </p:nvSpPr>
          <p:spPr bwMode="auto">
            <a:xfrm>
              <a:off x="5248275" y="2513807"/>
              <a:ext cx="11113" cy="11112"/>
            </a:xfrm>
            <a:custGeom>
              <a:avLst/>
              <a:gdLst>
                <a:gd name="T0" fmla="*/ 0 w 7"/>
                <a:gd name="T1" fmla="*/ 7 h 7"/>
                <a:gd name="T2" fmla="*/ 4 w 7"/>
                <a:gd name="T3" fmla="*/ 7 h 7"/>
                <a:gd name="T4" fmla="*/ 7 w 7"/>
                <a:gd name="T5" fmla="*/ 3 h 7"/>
                <a:gd name="T6" fmla="*/ 4 w 7"/>
                <a:gd name="T7" fmla="*/ 0 h 7"/>
                <a:gd name="T8" fmla="*/ 0 w 7"/>
                <a:gd name="T9" fmla="*/ 0 h 7"/>
                <a:gd name="T10" fmla="*/ 0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0" y="7"/>
                  </a:moveTo>
                  <a:lnTo>
                    <a:pt x="4" y="7"/>
                  </a:lnTo>
                  <a:lnTo>
                    <a:pt x="7" y="3"/>
                  </a:lnTo>
                  <a:lnTo>
                    <a:pt x="4"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7"/>
            <p:cNvSpPr>
              <a:spLocks/>
            </p:cNvSpPr>
            <p:nvPr/>
          </p:nvSpPr>
          <p:spPr bwMode="auto">
            <a:xfrm>
              <a:off x="3884612" y="2920207"/>
              <a:ext cx="11113" cy="9525"/>
            </a:xfrm>
            <a:custGeom>
              <a:avLst/>
              <a:gdLst>
                <a:gd name="T0" fmla="*/ 0 w 7"/>
                <a:gd name="T1" fmla="*/ 0 h 6"/>
                <a:gd name="T2" fmla="*/ 0 w 7"/>
                <a:gd name="T3" fmla="*/ 3 h 6"/>
                <a:gd name="T4" fmla="*/ 0 w 7"/>
                <a:gd name="T5" fmla="*/ 6 h 6"/>
                <a:gd name="T6" fmla="*/ 4 w 7"/>
                <a:gd name="T7" fmla="*/ 6 h 6"/>
                <a:gd name="T8" fmla="*/ 7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3"/>
                  </a:lnTo>
                  <a:lnTo>
                    <a:pt x="0" y="6"/>
                  </a:lnTo>
                  <a:lnTo>
                    <a:pt x="4" y="6"/>
                  </a:lnTo>
                  <a:lnTo>
                    <a:pt x="7" y="6"/>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8"/>
            <p:cNvSpPr>
              <a:spLocks/>
            </p:cNvSpPr>
            <p:nvPr/>
          </p:nvSpPr>
          <p:spPr bwMode="auto">
            <a:xfrm>
              <a:off x="3884612" y="2877344"/>
              <a:ext cx="47625" cy="52387"/>
            </a:xfrm>
            <a:custGeom>
              <a:avLst/>
              <a:gdLst>
                <a:gd name="T0" fmla="*/ 24 w 30"/>
                <a:gd name="T1" fmla="*/ 0 h 33"/>
                <a:gd name="T2" fmla="*/ 30 w 30"/>
                <a:gd name="T3" fmla="*/ 3 h 33"/>
                <a:gd name="T4" fmla="*/ 7 w 30"/>
                <a:gd name="T5" fmla="*/ 33 h 33"/>
                <a:gd name="T6" fmla="*/ 0 w 30"/>
                <a:gd name="T7" fmla="*/ 27 h 33"/>
                <a:gd name="T8" fmla="*/ 24 w 30"/>
                <a:gd name="T9" fmla="*/ 0 h 33"/>
              </a:gdLst>
              <a:ahLst/>
              <a:cxnLst>
                <a:cxn ang="0">
                  <a:pos x="T0" y="T1"/>
                </a:cxn>
                <a:cxn ang="0">
                  <a:pos x="T2" y="T3"/>
                </a:cxn>
                <a:cxn ang="0">
                  <a:pos x="T4" y="T5"/>
                </a:cxn>
                <a:cxn ang="0">
                  <a:pos x="T6" y="T7"/>
                </a:cxn>
                <a:cxn ang="0">
                  <a:pos x="T8" y="T9"/>
                </a:cxn>
              </a:cxnLst>
              <a:rect l="0" t="0" r="r" b="b"/>
              <a:pathLst>
                <a:path w="30" h="33">
                  <a:moveTo>
                    <a:pt x="24" y="0"/>
                  </a:moveTo>
                  <a:lnTo>
                    <a:pt x="30" y="3"/>
                  </a:lnTo>
                  <a:lnTo>
                    <a:pt x="7" y="33"/>
                  </a:lnTo>
                  <a:lnTo>
                    <a:pt x="0" y="27"/>
                  </a:lnTo>
                  <a:lnTo>
                    <a:pt x="24"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9"/>
            <p:cNvSpPr>
              <a:spLocks/>
            </p:cNvSpPr>
            <p:nvPr/>
          </p:nvSpPr>
          <p:spPr bwMode="auto">
            <a:xfrm>
              <a:off x="3922712" y="2872582"/>
              <a:ext cx="9525" cy="9525"/>
            </a:xfrm>
            <a:custGeom>
              <a:avLst/>
              <a:gdLst>
                <a:gd name="T0" fmla="*/ 6 w 6"/>
                <a:gd name="T1" fmla="*/ 6 h 6"/>
                <a:gd name="T2" fmla="*/ 6 w 6"/>
                <a:gd name="T3" fmla="*/ 3 h 6"/>
                <a:gd name="T4" fmla="*/ 6 w 6"/>
                <a:gd name="T5" fmla="*/ 3 h 6"/>
                <a:gd name="T6" fmla="*/ 3 w 6"/>
                <a:gd name="T7" fmla="*/ 0 h 6"/>
                <a:gd name="T8" fmla="*/ 0 w 6"/>
                <a:gd name="T9" fmla="*/ 3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lnTo>
                    <a:pt x="6" y="3"/>
                  </a:lnTo>
                  <a:lnTo>
                    <a:pt x="6" y="3"/>
                  </a:lnTo>
                  <a:lnTo>
                    <a:pt x="3" y="0"/>
                  </a:lnTo>
                  <a:lnTo>
                    <a:pt x="0" y="3"/>
                  </a:lnTo>
                  <a:lnTo>
                    <a:pt x="6" y="6"/>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21"/>
            <p:cNvSpPr>
              <a:spLocks/>
            </p:cNvSpPr>
            <p:nvPr/>
          </p:nvSpPr>
          <p:spPr bwMode="auto">
            <a:xfrm>
              <a:off x="4238625" y="2513807"/>
              <a:ext cx="9525" cy="11112"/>
            </a:xfrm>
            <a:custGeom>
              <a:avLst/>
              <a:gdLst>
                <a:gd name="T0" fmla="*/ 3 w 6"/>
                <a:gd name="T1" fmla="*/ 7 h 7"/>
                <a:gd name="T2" fmla="*/ 6 w 6"/>
                <a:gd name="T3" fmla="*/ 3 h 7"/>
                <a:gd name="T4" fmla="*/ 3 w 6"/>
                <a:gd name="T5" fmla="*/ 3 h 7"/>
                <a:gd name="T6" fmla="*/ 3 w 6"/>
                <a:gd name="T7" fmla="*/ 0 h 7"/>
                <a:gd name="T8" fmla="*/ 0 w 6"/>
                <a:gd name="T9" fmla="*/ 3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6" y="3"/>
                  </a:lnTo>
                  <a:lnTo>
                    <a:pt x="3" y="3"/>
                  </a:lnTo>
                  <a:lnTo>
                    <a:pt x="3" y="0"/>
                  </a:lnTo>
                  <a:lnTo>
                    <a:pt x="0" y="3"/>
                  </a:lnTo>
                  <a:lnTo>
                    <a:pt x="3"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23"/>
            <p:cNvSpPr>
              <a:spLocks/>
            </p:cNvSpPr>
            <p:nvPr/>
          </p:nvSpPr>
          <p:spPr bwMode="auto">
            <a:xfrm>
              <a:off x="4895850" y="2920207"/>
              <a:ext cx="11113" cy="9525"/>
            </a:xfrm>
            <a:custGeom>
              <a:avLst/>
              <a:gdLst>
                <a:gd name="T0" fmla="*/ 0 w 7"/>
                <a:gd name="T1" fmla="*/ 0 h 6"/>
                <a:gd name="T2" fmla="*/ 0 w 7"/>
                <a:gd name="T3" fmla="*/ 3 h 6"/>
                <a:gd name="T4" fmla="*/ 0 w 7"/>
                <a:gd name="T5" fmla="*/ 6 h 6"/>
                <a:gd name="T6" fmla="*/ 3 w 7"/>
                <a:gd name="T7" fmla="*/ 6 h 6"/>
                <a:gd name="T8" fmla="*/ 7 w 7"/>
                <a:gd name="T9" fmla="*/ 6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lnTo>
                    <a:pt x="0" y="3"/>
                  </a:lnTo>
                  <a:lnTo>
                    <a:pt x="0" y="6"/>
                  </a:lnTo>
                  <a:lnTo>
                    <a:pt x="3" y="6"/>
                  </a:lnTo>
                  <a:lnTo>
                    <a:pt x="7" y="6"/>
                  </a:lnTo>
                  <a:lnTo>
                    <a:pt x="0"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125"/>
            <p:cNvSpPr>
              <a:spLocks noChangeArrowheads="1"/>
            </p:cNvSpPr>
            <p:nvPr/>
          </p:nvSpPr>
          <p:spPr bwMode="auto">
            <a:xfrm>
              <a:off x="5254625" y="2513807"/>
              <a:ext cx="1588" cy="11112"/>
            </a:xfrm>
            <a:prstGeom prst="rect">
              <a:avLst/>
            </a:prstGeom>
            <a:solidFill>
              <a:srgbClr val="24272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26"/>
            <p:cNvSpPr>
              <a:spLocks/>
            </p:cNvSpPr>
            <p:nvPr/>
          </p:nvSpPr>
          <p:spPr bwMode="auto">
            <a:xfrm>
              <a:off x="5254625" y="2513807"/>
              <a:ext cx="4763" cy="11112"/>
            </a:xfrm>
            <a:custGeom>
              <a:avLst/>
              <a:gdLst>
                <a:gd name="T0" fmla="*/ 0 w 3"/>
                <a:gd name="T1" fmla="*/ 7 h 7"/>
                <a:gd name="T2" fmla="*/ 3 w 3"/>
                <a:gd name="T3" fmla="*/ 7 h 7"/>
                <a:gd name="T4" fmla="*/ 3 w 3"/>
                <a:gd name="T5" fmla="*/ 3 h 7"/>
                <a:gd name="T6" fmla="*/ 3 w 3"/>
                <a:gd name="T7" fmla="*/ 0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3" y="7"/>
                  </a:lnTo>
                  <a:lnTo>
                    <a:pt x="3" y="3"/>
                  </a:lnTo>
                  <a:lnTo>
                    <a:pt x="3" y="0"/>
                  </a:lnTo>
                  <a:lnTo>
                    <a:pt x="0" y="0"/>
                  </a:lnTo>
                  <a:lnTo>
                    <a:pt x="0" y="7"/>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61" name="Straight Connector 60"/>
            <p:cNvCxnSpPr>
              <a:stCxn id="9" idx="5"/>
              <a:endCxn id="62" idx="5"/>
            </p:cNvCxnSpPr>
            <p:nvPr/>
          </p:nvCxnSpPr>
          <p:spPr bwMode="auto">
            <a:xfrm flipH="1">
              <a:off x="3894424" y="2518809"/>
              <a:ext cx="348434" cy="407457"/>
            </a:xfrm>
            <a:prstGeom prst="line">
              <a:avLst/>
            </a:prstGeom>
            <a:gradFill rotWithShape="1">
              <a:gsLst>
                <a:gs pos="0">
                  <a:schemeClr val="bg1"/>
                </a:gs>
                <a:gs pos="100000">
                  <a:schemeClr val="accent1"/>
                </a:gs>
              </a:gsLst>
              <a:lin ang="5400000" scaled="1"/>
            </a:gradFill>
            <a:ln w="3175" cap="flat" cmpd="sng" algn="ctr">
              <a:solidFill>
                <a:schemeClr val="tx1"/>
              </a:solidFill>
              <a:prstDash val="sysDash"/>
              <a:round/>
              <a:headEnd type="none" w="med" len="med"/>
              <a:tailEnd type="none" w="med" len="med"/>
            </a:ln>
            <a:effectLst/>
          </p:spPr>
        </p:cxnSp>
        <p:sp>
          <p:nvSpPr>
            <p:cNvPr id="62" name="Freeform 122"/>
            <p:cNvSpPr>
              <a:spLocks noEditPoints="1"/>
            </p:cNvSpPr>
            <p:nvPr/>
          </p:nvSpPr>
          <p:spPr bwMode="auto">
            <a:xfrm>
              <a:off x="3776660" y="2815430"/>
              <a:ext cx="228600" cy="228600"/>
            </a:xfrm>
            <a:custGeom>
              <a:avLst/>
              <a:gdLst>
                <a:gd name="T0" fmla="*/ 33 w 33"/>
                <a:gd name="T1" fmla="*/ 16 h 33"/>
                <a:gd name="T2" fmla="*/ 17 w 33"/>
                <a:gd name="T3" fmla="*/ 33 h 33"/>
                <a:gd name="T4" fmla="*/ 0 w 33"/>
                <a:gd name="T5" fmla="*/ 16 h 33"/>
                <a:gd name="T6" fmla="*/ 17 w 33"/>
                <a:gd name="T7" fmla="*/ 0 h 33"/>
                <a:gd name="T8" fmla="*/ 33 w 33"/>
                <a:gd name="T9" fmla="*/ 16 h 33"/>
                <a:gd name="T10" fmla="*/ 17 w 33"/>
                <a:gd name="T11" fmla="*/ 16 h 33"/>
              </a:gdLst>
              <a:ahLst/>
              <a:cxnLst>
                <a:cxn ang="0">
                  <a:pos x="T0" y="T1"/>
                </a:cxn>
                <a:cxn ang="0">
                  <a:pos x="T2" y="T3"/>
                </a:cxn>
                <a:cxn ang="0">
                  <a:pos x="T4" y="T5"/>
                </a:cxn>
                <a:cxn ang="0">
                  <a:pos x="T6" y="T7"/>
                </a:cxn>
                <a:cxn ang="0">
                  <a:pos x="T8" y="T9"/>
                </a:cxn>
                <a:cxn ang="0">
                  <a:pos x="T10" y="T11"/>
                </a:cxn>
              </a:cxnLst>
              <a:rect l="0" t="0" r="r" b="b"/>
              <a:pathLst>
                <a:path w="33" h="33">
                  <a:moveTo>
                    <a:pt x="33" y="16"/>
                  </a:moveTo>
                  <a:cubicBezTo>
                    <a:pt x="33" y="25"/>
                    <a:pt x="25" y="33"/>
                    <a:pt x="17" y="33"/>
                  </a:cubicBezTo>
                  <a:cubicBezTo>
                    <a:pt x="8" y="33"/>
                    <a:pt x="0" y="25"/>
                    <a:pt x="0" y="16"/>
                  </a:cubicBezTo>
                  <a:cubicBezTo>
                    <a:pt x="0" y="8"/>
                    <a:pt x="8" y="0"/>
                    <a:pt x="17" y="0"/>
                  </a:cubicBezTo>
                  <a:cubicBezTo>
                    <a:pt x="25" y="0"/>
                    <a:pt x="33" y="8"/>
                    <a:pt x="33" y="16"/>
                  </a:cubicBezTo>
                  <a:moveTo>
                    <a:pt x="17" y="16"/>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06"/>
            <p:cNvSpPr>
              <a:spLocks noEditPoints="1"/>
            </p:cNvSpPr>
            <p:nvPr/>
          </p:nvSpPr>
          <p:spPr bwMode="auto">
            <a:xfrm>
              <a:off x="5164137" y="2429669"/>
              <a:ext cx="174625" cy="173037"/>
            </a:xfrm>
            <a:custGeom>
              <a:avLst/>
              <a:gdLst>
                <a:gd name="T0" fmla="*/ 33 w 33"/>
                <a:gd name="T1" fmla="*/ 17 h 33"/>
                <a:gd name="T2" fmla="*/ 16 w 33"/>
                <a:gd name="T3" fmla="*/ 33 h 33"/>
                <a:gd name="T4" fmla="*/ 0 w 33"/>
                <a:gd name="T5" fmla="*/ 17 h 33"/>
                <a:gd name="T6" fmla="*/ 16 w 33"/>
                <a:gd name="T7" fmla="*/ 0 h 33"/>
                <a:gd name="T8" fmla="*/ 33 w 33"/>
                <a:gd name="T9" fmla="*/ 17 h 33"/>
                <a:gd name="T10" fmla="*/ 16 w 33"/>
                <a:gd name="T11" fmla="*/ 17 h 33"/>
              </a:gdLst>
              <a:ahLst/>
              <a:cxnLst>
                <a:cxn ang="0">
                  <a:pos x="T0" y="T1"/>
                </a:cxn>
                <a:cxn ang="0">
                  <a:pos x="T2" y="T3"/>
                </a:cxn>
                <a:cxn ang="0">
                  <a:pos x="T4" y="T5"/>
                </a:cxn>
                <a:cxn ang="0">
                  <a:pos x="T6" y="T7"/>
                </a:cxn>
                <a:cxn ang="0">
                  <a:pos x="T8" y="T9"/>
                </a:cxn>
                <a:cxn ang="0">
                  <a:pos x="T10" y="T11"/>
                </a:cxn>
              </a:cxnLst>
              <a:rect l="0" t="0" r="r" b="b"/>
              <a:pathLst>
                <a:path w="33" h="33">
                  <a:moveTo>
                    <a:pt x="33" y="17"/>
                  </a:moveTo>
                  <a:cubicBezTo>
                    <a:pt x="33" y="25"/>
                    <a:pt x="25" y="33"/>
                    <a:pt x="16" y="33"/>
                  </a:cubicBezTo>
                  <a:cubicBezTo>
                    <a:pt x="8" y="33"/>
                    <a:pt x="0" y="25"/>
                    <a:pt x="0" y="17"/>
                  </a:cubicBezTo>
                  <a:cubicBezTo>
                    <a:pt x="0" y="8"/>
                    <a:pt x="8" y="0"/>
                    <a:pt x="16" y="0"/>
                  </a:cubicBezTo>
                  <a:cubicBezTo>
                    <a:pt x="25" y="0"/>
                    <a:pt x="33" y="8"/>
                    <a:pt x="33" y="17"/>
                  </a:cubicBezTo>
                  <a:moveTo>
                    <a:pt x="16" y="17"/>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24"/>
            <p:cNvSpPr>
              <a:spLocks/>
            </p:cNvSpPr>
            <p:nvPr/>
          </p:nvSpPr>
          <p:spPr bwMode="auto">
            <a:xfrm>
              <a:off x="4895850" y="2513807"/>
              <a:ext cx="363538" cy="415925"/>
            </a:xfrm>
            <a:custGeom>
              <a:avLst/>
              <a:gdLst>
                <a:gd name="T0" fmla="*/ 226 w 229"/>
                <a:gd name="T1" fmla="*/ 0 h 262"/>
                <a:gd name="T2" fmla="*/ 222 w 229"/>
                <a:gd name="T3" fmla="*/ 0 h 262"/>
                <a:gd name="T4" fmla="*/ 0 w 229"/>
                <a:gd name="T5" fmla="*/ 256 h 262"/>
                <a:gd name="T6" fmla="*/ 7 w 229"/>
                <a:gd name="T7" fmla="*/ 262 h 262"/>
                <a:gd name="T8" fmla="*/ 229 w 229"/>
                <a:gd name="T9" fmla="*/ 7 h 262"/>
                <a:gd name="T10" fmla="*/ 226 w 229"/>
                <a:gd name="T11" fmla="*/ 0 h 262"/>
                <a:gd name="T12" fmla="*/ 229 w 229"/>
                <a:gd name="T13" fmla="*/ 7 h 262"/>
                <a:gd name="T14" fmla="*/ 229 w 229"/>
                <a:gd name="T15" fmla="*/ 3 h 262"/>
                <a:gd name="T16" fmla="*/ 229 w 229"/>
                <a:gd name="T17" fmla="*/ 0 h 262"/>
                <a:gd name="T18" fmla="*/ 226 w 229"/>
                <a:gd name="T19" fmla="*/ 0 h 262"/>
                <a:gd name="T20" fmla="*/ 222 w 229"/>
                <a:gd name="T21" fmla="*/ 0 h 262"/>
                <a:gd name="T22" fmla="*/ 226 w 229"/>
                <a:gd name="T2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262">
                  <a:moveTo>
                    <a:pt x="226" y="0"/>
                  </a:moveTo>
                  <a:lnTo>
                    <a:pt x="222" y="0"/>
                  </a:lnTo>
                  <a:lnTo>
                    <a:pt x="0" y="256"/>
                  </a:lnTo>
                  <a:lnTo>
                    <a:pt x="7" y="262"/>
                  </a:lnTo>
                  <a:lnTo>
                    <a:pt x="229" y="7"/>
                  </a:lnTo>
                  <a:lnTo>
                    <a:pt x="226" y="0"/>
                  </a:lnTo>
                  <a:lnTo>
                    <a:pt x="229" y="7"/>
                  </a:lnTo>
                  <a:lnTo>
                    <a:pt x="229" y="3"/>
                  </a:lnTo>
                  <a:lnTo>
                    <a:pt x="229" y="0"/>
                  </a:lnTo>
                  <a:lnTo>
                    <a:pt x="226" y="0"/>
                  </a:lnTo>
                  <a:lnTo>
                    <a:pt x="222" y="0"/>
                  </a:lnTo>
                  <a:lnTo>
                    <a:pt x="226" y="0"/>
                  </a:lnTo>
                  <a:close/>
                </a:path>
              </a:pathLst>
            </a:custGeom>
            <a:solidFill>
              <a:srgbClr val="2427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27"/>
            <p:cNvSpPr>
              <a:spLocks noEditPoints="1"/>
            </p:cNvSpPr>
            <p:nvPr/>
          </p:nvSpPr>
          <p:spPr bwMode="auto">
            <a:xfrm>
              <a:off x="4787897" y="2815430"/>
              <a:ext cx="228600" cy="228600"/>
            </a:xfrm>
            <a:custGeom>
              <a:avLst/>
              <a:gdLst>
                <a:gd name="T0" fmla="*/ 33 w 33"/>
                <a:gd name="T1" fmla="*/ 16 h 33"/>
                <a:gd name="T2" fmla="*/ 16 w 33"/>
                <a:gd name="T3" fmla="*/ 33 h 33"/>
                <a:gd name="T4" fmla="*/ 0 w 33"/>
                <a:gd name="T5" fmla="*/ 16 h 33"/>
                <a:gd name="T6" fmla="*/ 16 w 33"/>
                <a:gd name="T7" fmla="*/ 0 h 33"/>
                <a:gd name="T8" fmla="*/ 33 w 33"/>
                <a:gd name="T9" fmla="*/ 16 h 33"/>
                <a:gd name="T10" fmla="*/ 16 w 33"/>
                <a:gd name="T11" fmla="*/ 16 h 33"/>
              </a:gdLst>
              <a:ahLst/>
              <a:cxnLst>
                <a:cxn ang="0">
                  <a:pos x="T0" y="T1"/>
                </a:cxn>
                <a:cxn ang="0">
                  <a:pos x="T2" y="T3"/>
                </a:cxn>
                <a:cxn ang="0">
                  <a:pos x="T4" y="T5"/>
                </a:cxn>
                <a:cxn ang="0">
                  <a:pos x="T6" y="T7"/>
                </a:cxn>
                <a:cxn ang="0">
                  <a:pos x="T8" y="T9"/>
                </a:cxn>
                <a:cxn ang="0">
                  <a:pos x="T10" y="T11"/>
                </a:cxn>
              </a:cxnLst>
              <a:rect l="0" t="0" r="r" b="b"/>
              <a:pathLst>
                <a:path w="33" h="33">
                  <a:moveTo>
                    <a:pt x="33" y="16"/>
                  </a:moveTo>
                  <a:cubicBezTo>
                    <a:pt x="33" y="25"/>
                    <a:pt x="25" y="33"/>
                    <a:pt x="16" y="33"/>
                  </a:cubicBezTo>
                  <a:cubicBezTo>
                    <a:pt x="8" y="33"/>
                    <a:pt x="0" y="25"/>
                    <a:pt x="0" y="16"/>
                  </a:cubicBezTo>
                  <a:cubicBezTo>
                    <a:pt x="0" y="8"/>
                    <a:pt x="8" y="0"/>
                    <a:pt x="16" y="0"/>
                  </a:cubicBezTo>
                  <a:cubicBezTo>
                    <a:pt x="25" y="0"/>
                    <a:pt x="33" y="8"/>
                    <a:pt x="33" y="16"/>
                  </a:cubicBezTo>
                  <a:moveTo>
                    <a:pt x="16" y="16"/>
                  </a:moveTo>
                </a:path>
              </a:pathLst>
            </a:custGeom>
            <a:solidFill>
              <a:srgbClr val="0089E0"/>
            </a:solidFill>
            <a:ln w="0">
              <a:solidFill>
                <a:srgbClr val="24272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ate Placeholder 3"/>
          <p:cNvSpPr>
            <a:spLocks noGrp="1"/>
          </p:cNvSpPr>
          <p:nvPr>
            <p:ph type="dt" sz="quarter" idx="10"/>
          </p:nvPr>
        </p:nvSpPr>
        <p:spPr>
          <a:noFill/>
        </p:spPr>
        <p:txBody>
          <a:bodyPr/>
          <a:lstStyle/>
          <a:p>
            <a:r>
              <a:rPr lang="en-US" smtClean="0">
                <a:latin typeface="Arial" charset="0"/>
              </a:rPr>
              <a:t>Response Surface Short Course - TFAWS</a:t>
            </a:r>
            <a:endParaRPr lang="en-US" dirty="0" smtClean="0">
              <a:latin typeface="Arial" charset="0"/>
            </a:endParaRPr>
          </a:p>
        </p:txBody>
      </p:sp>
      <p:sp>
        <p:nvSpPr>
          <p:cNvPr id="92163" name="Slide Number Placeholder 5"/>
          <p:cNvSpPr>
            <a:spLocks noGrp="1"/>
          </p:cNvSpPr>
          <p:nvPr>
            <p:ph type="sldNum" sz="quarter" idx="12"/>
          </p:nvPr>
        </p:nvSpPr>
        <p:spPr>
          <a:noFill/>
        </p:spPr>
        <p:txBody>
          <a:bodyPr/>
          <a:lstStyle/>
          <a:p>
            <a:fld id="{BA87B20C-522B-4EED-8B9D-E9406CB73813}" type="slidenum">
              <a:rPr lang="en-US" smtClean="0">
                <a:latin typeface="Arial" charset="0"/>
              </a:rPr>
              <a:pPr/>
              <a:t>112</a:t>
            </a:fld>
            <a:endParaRPr lang="en-US" smtClean="0">
              <a:latin typeface="Arial" charset="0"/>
            </a:endParaRPr>
          </a:p>
        </p:txBody>
      </p:sp>
      <p:sp>
        <p:nvSpPr>
          <p:cNvPr id="92164" name="Rectangle 2"/>
          <p:cNvSpPr>
            <a:spLocks noGrp="1" noChangeArrowheads="1"/>
          </p:cNvSpPr>
          <p:nvPr>
            <p:ph type="title"/>
          </p:nvPr>
        </p:nvSpPr>
        <p:spPr/>
        <p:txBody>
          <a:bodyPr/>
          <a:lstStyle/>
          <a:p>
            <a:pPr eaLnBrk="1" hangingPunct="1"/>
            <a:r>
              <a:rPr lang="en-US" sz="2800" smtClean="0"/>
              <a:t>Center Points</a:t>
            </a:r>
            <a:r>
              <a:rPr lang="en-US" smtClean="0"/>
              <a:t/>
            </a:r>
            <a:br>
              <a:rPr lang="en-US" smtClean="0"/>
            </a:br>
            <a:r>
              <a:rPr lang="en-US" sz="2400" smtClean="0">
                <a:solidFill>
                  <a:schemeClr val="tx1"/>
                </a:solidFill>
              </a:rPr>
              <a:t>Impact of Categoric Factors</a:t>
            </a:r>
          </a:p>
        </p:txBody>
      </p:sp>
      <p:sp>
        <p:nvSpPr>
          <p:cNvPr id="390147" name="Rectangle 3"/>
          <p:cNvSpPr>
            <a:spLocks noGrp="1" noChangeArrowheads="1"/>
          </p:cNvSpPr>
          <p:nvPr>
            <p:ph type="body" idx="1"/>
          </p:nvPr>
        </p:nvSpPr>
        <p:spPr>
          <a:xfrm>
            <a:off x="990600" y="1371600"/>
            <a:ext cx="7467600" cy="4754563"/>
          </a:xfrm>
        </p:spPr>
        <p:txBody>
          <a:bodyPr/>
          <a:lstStyle/>
          <a:p>
            <a:pPr marL="347663" indent="-347663" eaLnBrk="1" hangingPunct="1">
              <a:lnSpc>
                <a:spcPct val="105000"/>
              </a:lnSpc>
              <a:spcBef>
                <a:spcPct val="50000"/>
              </a:spcBef>
              <a:buFontTx/>
              <a:buNone/>
            </a:pPr>
            <a:r>
              <a:rPr lang="en-US" sz="2200" dirty="0" smtClean="0"/>
              <a:t>Watch out for proliferation of center points:</a:t>
            </a:r>
          </a:p>
          <a:p>
            <a:pPr marL="793750" lvl="1" indent="-331788" eaLnBrk="1" hangingPunct="1">
              <a:lnSpc>
                <a:spcPct val="105000"/>
              </a:lnSpc>
              <a:spcBef>
                <a:spcPct val="25000"/>
              </a:spcBef>
            </a:pPr>
            <a:r>
              <a:rPr lang="en-US" sz="2200" dirty="0" smtClean="0"/>
              <a:t>In a design with </a:t>
            </a:r>
            <a:r>
              <a:rPr lang="en-US" sz="2200" dirty="0" err="1" smtClean="0">
                <a:solidFill>
                  <a:schemeClr val="accent2"/>
                </a:solidFill>
              </a:rPr>
              <a:t>categoric</a:t>
            </a:r>
            <a:r>
              <a:rPr lang="en-US" sz="2200" dirty="0" smtClean="0">
                <a:solidFill>
                  <a:schemeClr val="accent2"/>
                </a:solidFill>
              </a:rPr>
              <a:t> factors</a:t>
            </a:r>
            <a:r>
              <a:rPr lang="en-US" sz="2200" dirty="0" smtClean="0"/>
              <a:t> the number requested are added for each combination of the </a:t>
            </a:r>
            <a:r>
              <a:rPr lang="en-US" sz="2200" dirty="0" err="1" smtClean="0"/>
              <a:t>categoric</a:t>
            </a:r>
            <a:r>
              <a:rPr lang="en-US" sz="2200" dirty="0" smtClean="0"/>
              <a:t> factors.</a:t>
            </a:r>
          </a:p>
          <a:p>
            <a:pPr marL="793750" lvl="1" indent="-331788" eaLnBrk="1" hangingPunct="1">
              <a:lnSpc>
                <a:spcPct val="105000"/>
              </a:lnSpc>
              <a:spcBef>
                <a:spcPct val="25000"/>
              </a:spcBef>
            </a:pPr>
            <a:r>
              <a:rPr lang="en-US" sz="2200" dirty="0" smtClean="0"/>
              <a:t>In a </a:t>
            </a:r>
            <a:r>
              <a:rPr lang="en-US" sz="2200" dirty="0" smtClean="0">
                <a:solidFill>
                  <a:schemeClr val="accent2"/>
                </a:solidFill>
              </a:rPr>
              <a:t>blocked design</a:t>
            </a:r>
            <a:r>
              <a:rPr lang="en-US" sz="2200" dirty="0" smtClean="0"/>
              <a:t> the number requested are added to each block.</a:t>
            </a:r>
          </a:p>
          <a:p>
            <a:pPr marL="347663" indent="-347663" eaLnBrk="1" hangingPunct="1">
              <a:lnSpc>
                <a:spcPct val="105000"/>
              </a:lnSpc>
              <a:spcBef>
                <a:spcPct val="50000"/>
              </a:spcBef>
              <a:buFontTx/>
              <a:buNone/>
            </a:pPr>
            <a:r>
              <a:rPr lang="en-US" sz="2200" dirty="0" smtClean="0">
                <a:solidFill>
                  <a:schemeClr val="accent2"/>
                </a:solidFill>
              </a:rPr>
              <a:t>Example:</a:t>
            </a:r>
            <a:r>
              <a:rPr lang="en-US" sz="2200" dirty="0" smtClean="0"/>
              <a:t> Consider a 2</a:t>
            </a:r>
            <a:r>
              <a:rPr lang="en-US" sz="2200" baseline="30000" dirty="0" smtClean="0"/>
              <a:t>5</a:t>
            </a:r>
            <a:r>
              <a:rPr lang="en-US" sz="2200" dirty="0" smtClean="0"/>
              <a:t> full factorial with 2 </a:t>
            </a:r>
            <a:r>
              <a:rPr lang="en-US" sz="2200" dirty="0" err="1" smtClean="0"/>
              <a:t>categoric</a:t>
            </a:r>
            <a:r>
              <a:rPr lang="en-US" sz="2200" dirty="0" smtClean="0"/>
              <a:t> factors, 2 blocks and 3 center points.  In this case 24 center points are added; 3 at each of the 4 combinations of the </a:t>
            </a:r>
            <a:r>
              <a:rPr lang="en-US" sz="2200" dirty="0" err="1" smtClean="0"/>
              <a:t>categoric</a:t>
            </a:r>
            <a:r>
              <a:rPr lang="en-US" sz="2200" dirty="0" smtClean="0"/>
              <a:t> factors in each of the 2 blocks.</a:t>
            </a:r>
          </a:p>
          <a:p>
            <a:pPr marL="347663" indent="-347663" algn="ctr" eaLnBrk="1" hangingPunct="1">
              <a:lnSpc>
                <a:spcPct val="105000"/>
              </a:lnSpc>
              <a:spcBef>
                <a:spcPct val="10000"/>
              </a:spcBef>
              <a:buFontTx/>
              <a:buNone/>
            </a:pPr>
            <a:r>
              <a:rPr lang="en-US" sz="2200" dirty="0" smtClean="0">
                <a:solidFill>
                  <a:schemeClr val="accent2"/>
                </a:solidFill>
              </a:rPr>
              <a:t>(3 x 4 x 2 = 24)</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27651" name="Slide Number Placeholder 5"/>
          <p:cNvSpPr>
            <a:spLocks noGrp="1"/>
          </p:cNvSpPr>
          <p:nvPr>
            <p:ph type="sldNum" sz="quarter" idx="12"/>
          </p:nvPr>
        </p:nvSpPr>
        <p:spPr>
          <a:noFill/>
        </p:spPr>
        <p:txBody>
          <a:bodyPr/>
          <a:lstStyle/>
          <a:p>
            <a:fld id="{120BA696-AD26-46AC-BF4E-04E8CA75E9A5}" type="slidenum">
              <a:rPr lang="en-US" smtClean="0">
                <a:latin typeface="Arial" charset="0"/>
              </a:rPr>
              <a:pPr/>
              <a:t>113</a:t>
            </a:fld>
            <a:endParaRPr lang="en-US" smtClean="0">
              <a:latin typeface="Arial" charset="0"/>
            </a:endParaRPr>
          </a:p>
        </p:txBody>
      </p:sp>
      <p:sp>
        <p:nvSpPr>
          <p:cNvPr id="27652" name="Rectangle 2"/>
          <p:cNvSpPr>
            <a:spLocks noGrp="1" noChangeArrowheads="1"/>
          </p:cNvSpPr>
          <p:nvPr>
            <p:ph type="body" idx="1"/>
          </p:nvPr>
        </p:nvSpPr>
        <p:spPr>
          <a:xfrm>
            <a:off x="1066800" y="1371600"/>
            <a:ext cx="7620000" cy="4953000"/>
          </a:xfrm>
        </p:spPr>
        <p:txBody>
          <a:bodyPr/>
          <a:lstStyle/>
          <a:p>
            <a:pPr marL="346075" indent="-346075" eaLnBrk="1" hangingPunct="1">
              <a:spcBef>
                <a:spcPct val="50000"/>
              </a:spcBef>
              <a:buClr>
                <a:schemeClr val="accent2"/>
              </a:buClr>
              <a:buFontTx/>
              <a:buAutoNum type="arabicPeriod"/>
              <a:tabLst>
                <a:tab pos="3657600" algn="l"/>
                <a:tab pos="4003675" algn="l"/>
              </a:tabLst>
            </a:pPr>
            <a:r>
              <a:rPr lang="en-US" sz="2200" dirty="0" smtClean="0"/>
              <a:t>Identify opportunity and define objective.</a:t>
            </a:r>
            <a:br>
              <a:rPr lang="en-US" sz="2200" dirty="0" smtClean="0"/>
            </a:br>
            <a:r>
              <a:rPr lang="en-US" sz="2200" dirty="0" smtClean="0">
                <a:solidFill>
                  <a:schemeClr val="accent2"/>
                </a:solidFill>
              </a:rPr>
              <a:t>Determine if there are interactions among four factors – the vital few that influence tensile. </a:t>
            </a:r>
            <a:r>
              <a:rPr lang="en-US" sz="2200" i="1" dirty="0" smtClean="0">
                <a:solidFill>
                  <a:schemeClr val="accent2"/>
                </a:solidFill>
              </a:rPr>
              <a:t>(Two known from the start, plus two identified via the screening experiment.)</a:t>
            </a:r>
          </a:p>
          <a:p>
            <a:pPr marL="346075" indent="-346075" eaLnBrk="1" hangingPunct="1">
              <a:spcBef>
                <a:spcPct val="50000"/>
              </a:spcBef>
              <a:buClr>
                <a:schemeClr val="accent2"/>
              </a:buClr>
              <a:buFontTx/>
              <a:buAutoNum type="arabicPeriod"/>
              <a:tabLst>
                <a:tab pos="3657600" algn="l"/>
                <a:tab pos="4003675" algn="l"/>
              </a:tabLst>
            </a:pPr>
            <a:r>
              <a:rPr lang="en-US" sz="2200" dirty="0" smtClean="0"/>
              <a:t>State objective in terms of measurable responses.</a:t>
            </a:r>
            <a:br>
              <a:rPr lang="en-US" sz="2200" dirty="0" smtClean="0"/>
            </a:br>
            <a:r>
              <a:rPr lang="en-US" sz="2200" dirty="0" smtClean="0">
                <a:solidFill>
                  <a:schemeClr val="accent2"/>
                </a:solidFill>
              </a:rPr>
              <a:t>Correctly identify interactions and test for curvature.</a:t>
            </a:r>
          </a:p>
          <a:p>
            <a:pPr marL="803275" lvl="1" indent="-342900" eaLnBrk="1" hangingPunct="1">
              <a:spcBef>
                <a:spcPct val="25000"/>
              </a:spcBef>
              <a:buClr>
                <a:schemeClr val="accent2"/>
              </a:buClr>
              <a:buFontTx/>
              <a:buAutoNum type="alphaLcPeriod"/>
              <a:tabLst>
                <a:tab pos="3657600" algn="l"/>
                <a:tab pos="4003675" algn="l"/>
              </a:tabLst>
            </a:pPr>
            <a:r>
              <a:rPr lang="en-US" sz="2200" dirty="0" smtClean="0"/>
              <a:t>Define the change (</a:t>
            </a:r>
            <a:r>
              <a:rPr lang="en-US" sz="2200" dirty="0" err="1" smtClean="0">
                <a:latin typeface="Symbol" pitchFamily="18" charset="2"/>
              </a:rPr>
              <a:t>D</a:t>
            </a:r>
            <a:r>
              <a:rPr lang="en-US" sz="2200" dirty="0" err="1" smtClean="0"/>
              <a:t>y</a:t>
            </a:r>
            <a:r>
              <a:rPr lang="en-US" sz="2200" dirty="0" smtClean="0"/>
              <a:t>) that is important to detect for each response. </a:t>
            </a:r>
            <a:r>
              <a:rPr lang="en-US" sz="2200" dirty="0" err="1" smtClean="0">
                <a:solidFill>
                  <a:schemeClr val="accent2"/>
                </a:solidFill>
                <a:latin typeface="Symbol" pitchFamily="18" charset="2"/>
              </a:rPr>
              <a:t>D</a:t>
            </a:r>
            <a:r>
              <a:rPr lang="en-US" sz="2200" baseline="-25000" dirty="0" err="1" smtClean="0">
                <a:solidFill>
                  <a:schemeClr val="accent2"/>
                </a:solidFill>
              </a:rPr>
              <a:t>tensile</a:t>
            </a:r>
            <a:r>
              <a:rPr lang="en-US" sz="2200" dirty="0" smtClean="0">
                <a:solidFill>
                  <a:schemeClr val="accent2"/>
                </a:solidFill>
              </a:rPr>
              <a:t> = 2500 psi</a:t>
            </a:r>
            <a:br>
              <a:rPr lang="en-US" sz="2200" dirty="0" smtClean="0">
                <a:solidFill>
                  <a:schemeClr val="accent2"/>
                </a:solidFill>
              </a:rPr>
            </a:br>
            <a:endParaRPr lang="en-US" sz="2200" dirty="0" smtClean="0">
              <a:solidFill>
                <a:schemeClr val="accent2"/>
              </a:solidFill>
            </a:endParaRPr>
          </a:p>
          <a:p>
            <a:pPr marL="465138" lvl="1" indent="333375" eaLnBrk="1" hangingPunct="1">
              <a:spcBef>
                <a:spcPct val="25000"/>
              </a:spcBef>
              <a:buClr>
                <a:schemeClr val="accent2"/>
              </a:buClr>
              <a:buFontTx/>
              <a:buAutoNum type="alphaLcPeriod"/>
              <a:tabLst>
                <a:tab pos="798513" algn="l"/>
                <a:tab pos="4003675" algn="l"/>
              </a:tabLst>
            </a:pPr>
            <a:r>
              <a:rPr lang="en-US" sz="2200" dirty="0" smtClean="0"/>
              <a:t>Estimate error (</a:t>
            </a:r>
            <a:r>
              <a:rPr lang="en-US" sz="2200" dirty="0" smtClean="0">
                <a:latin typeface="Symbol" pitchFamily="18" charset="2"/>
              </a:rPr>
              <a:t>s</a:t>
            </a:r>
            <a:r>
              <a:rPr lang="en-US" sz="2200" dirty="0" smtClean="0"/>
              <a:t>):</a:t>
            </a:r>
            <a:r>
              <a:rPr lang="en-US" sz="2200" dirty="0" smtClean="0">
                <a:solidFill>
                  <a:schemeClr val="accent2"/>
                </a:solidFill>
                <a:latin typeface="Symbol" pitchFamily="18" charset="2"/>
              </a:rPr>
              <a:t> </a:t>
            </a:r>
            <a:r>
              <a:rPr lang="en-US" sz="2200" dirty="0" err="1" smtClean="0">
                <a:solidFill>
                  <a:schemeClr val="accent2"/>
                </a:solidFill>
                <a:latin typeface="Symbol" pitchFamily="18" charset="2"/>
              </a:rPr>
              <a:t>s</a:t>
            </a:r>
            <a:r>
              <a:rPr lang="en-US" sz="2200" baseline="-25000" dirty="0" err="1" smtClean="0">
                <a:solidFill>
                  <a:schemeClr val="accent2"/>
                </a:solidFill>
              </a:rPr>
              <a:t>tensile</a:t>
            </a:r>
            <a:r>
              <a:rPr lang="en-US" sz="2200" dirty="0" smtClean="0">
                <a:solidFill>
                  <a:schemeClr val="accent2"/>
                </a:solidFill>
              </a:rPr>
              <a:t> = 1000 psi </a:t>
            </a:r>
            <a:r>
              <a:rPr lang="en-US" sz="2200" dirty="0" smtClean="0"/>
              <a:t>	</a:t>
            </a:r>
            <a:br>
              <a:rPr lang="en-US" sz="2200" dirty="0" smtClean="0"/>
            </a:br>
            <a:r>
              <a:rPr lang="en-US" sz="2200" dirty="0" smtClean="0"/>
              <a:t>  </a:t>
            </a:r>
            <a:r>
              <a:rPr lang="en-US" sz="2200" dirty="0" smtClean="0">
                <a:solidFill>
                  <a:schemeClr val="accent2"/>
                </a:solidFill>
              </a:rPr>
              <a:t>		  </a:t>
            </a:r>
            <a:r>
              <a:rPr lang="en-US" sz="2200" dirty="0" smtClean="0"/>
              <a:t/>
            </a:r>
            <a:br>
              <a:rPr lang="en-US" sz="2200" dirty="0" smtClean="0"/>
            </a:br>
            <a:r>
              <a:rPr lang="en-US" sz="2200" dirty="0" smtClean="0">
                <a:solidFill>
                  <a:schemeClr val="accent2"/>
                </a:solidFill>
              </a:rPr>
              <a:t>c.</a:t>
            </a:r>
            <a:r>
              <a:rPr lang="en-US" sz="2200" dirty="0" smtClean="0"/>
              <a:t>	Calculate signal to noise:</a:t>
            </a:r>
            <a:r>
              <a:rPr lang="en-US" sz="2200" dirty="0" smtClean="0">
                <a:solidFill>
                  <a:schemeClr val="accent2"/>
                </a:solidFill>
                <a:latin typeface="Symbol" pitchFamily="18" charset="2"/>
              </a:rPr>
              <a:t> D/s</a:t>
            </a:r>
            <a:r>
              <a:rPr lang="en-US" sz="2200" dirty="0" smtClean="0">
                <a:solidFill>
                  <a:schemeClr val="accent2"/>
                </a:solidFill>
              </a:rPr>
              <a:t> = 2.5</a:t>
            </a:r>
          </a:p>
        </p:txBody>
      </p:sp>
      <p:sp>
        <p:nvSpPr>
          <p:cNvPr id="27653" name="Rectangle 3"/>
          <p:cNvSpPr>
            <a:spLocks noGrp="1" noChangeArrowheads="1"/>
          </p:cNvSpPr>
          <p:nvPr>
            <p:ph type="title"/>
          </p:nvPr>
        </p:nvSpPr>
        <p:spPr/>
        <p:txBody>
          <a:bodyPr/>
          <a:lstStyle/>
          <a:p>
            <a:pPr eaLnBrk="1" hangingPunct="1"/>
            <a:r>
              <a:rPr lang="en-US" sz="2800" dirty="0" smtClean="0"/>
              <a:t>Arc Welding</a:t>
            </a:r>
            <a:r>
              <a:rPr lang="en-US" sz="2400" dirty="0" smtClean="0">
                <a:solidFill>
                  <a:schemeClr val="tx1"/>
                </a:solidFill>
              </a:rPr>
              <a:t/>
            </a:r>
            <a:br>
              <a:rPr lang="en-US" sz="2400" dirty="0" smtClean="0">
                <a:solidFill>
                  <a:schemeClr val="tx1"/>
                </a:solidFill>
              </a:rPr>
            </a:br>
            <a:r>
              <a:rPr lang="en-US" sz="2400" dirty="0" smtClean="0">
                <a:solidFill>
                  <a:schemeClr val="tx1"/>
                </a:solidFill>
              </a:rPr>
              <a:t>Characterization Design  </a:t>
            </a:r>
            <a:r>
              <a:rPr lang="en-US" sz="2000" i="1" dirty="0" smtClean="0">
                <a:solidFill>
                  <a:schemeClr val="tx1"/>
                </a:solidFill>
              </a:rPr>
              <a:t>(page 1 of 5)</a:t>
            </a:r>
          </a:p>
        </p:txBody>
      </p:sp>
      <p:pic>
        <p:nvPicPr>
          <p:cNvPr id="6"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28675" name="Slide Number Placeholder 5"/>
          <p:cNvSpPr>
            <a:spLocks noGrp="1"/>
          </p:cNvSpPr>
          <p:nvPr>
            <p:ph type="sldNum" sz="quarter" idx="12"/>
          </p:nvPr>
        </p:nvSpPr>
        <p:spPr>
          <a:noFill/>
        </p:spPr>
        <p:txBody>
          <a:bodyPr/>
          <a:lstStyle/>
          <a:p>
            <a:fld id="{279BFF38-4B23-4AEF-851A-55AEDEA4B049}" type="slidenum">
              <a:rPr lang="en-US" smtClean="0">
                <a:latin typeface="Arial" charset="0"/>
              </a:rPr>
              <a:pPr/>
              <a:t>114</a:t>
            </a:fld>
            <a:endParaRPr lang="en-US" smtClean="0">
              <a:latin typeface="Arial" charset="0"/>
            </a:endParaRPr>
          </a:p>
        </p:txBody>
      </p:sp>
      <p:sp>
        <p:nvSpPr>
          <p:cNvPr id="28676" name="Rectangle 2"/>
          <p:cNvSpPr>
            <a:spLocks noChangeArrowheads="1"/>
          </p:cNvSpPr>
          <p:nvPr/>
        </p:nvSpPr>
        <p:spPr bwMode="auto">
          <a:xfrm>
            <a:off x="1066800" y="1447800"/>
            <a:ext cx="7467600" cy="914400"/>
          </a:xfrm>
          <a:prstGeom prst="rect">
            <a:avLst/>
          </a:prstGeom>
          <a:noFill/>
          <a:ln w="9525">
            <a:noFill/>
            <a:miter lim="800000"/>
            <a:headEnd/>
            <a:tailEnd/>
          </a:ln>
        </p:spPr>
        <p:txBody>
          <a:bodyPr/>
          <a:lstStyle/>
          <a:p>
            <a:pPr marL="347663" indent="-347663" eaLnBrk="1" hangingPunct="1">
              <a:spcBef>
                <a:spcPct val="50000"/>
              </a:spcBef>
              <a:buClr>
                <a:schemeClr val="accent2"/>
              </a:buClr>
              <a:buFontTx/>
              <a:buAutoNum type="arabicPeriod" startAt="3"/>
            </a:pPr>
            <a:r>
              <a:rPr lang="en-US" sz="2200" dirty="0"/>
              <a:t>Select the input factors to study.</a:t>
            </a:r>
            <a:br>
              <a:rPr lang="en-US" sz="2200" dirty="0"/>
            </a:br>
            <a:endParaRPr lang="en-US" sz="2200" dirty="0">
              <a:solidFill>
                <a:schemeClr val="accent2"/>
              </a:solidFill>
            </a:endParaRPr>
          </a:p>
        </p:txBody>
      </p:sp>
      <p:graphicFrame>
        <p:nvGraphicFramePr>
          <p:cNvPr id="373857" name="Group 97"/>
          <p:cNvGraphicFramePr>
            <a:graphicFrameLocks noGrp="1"/>
          </p:cNvGraphicFramePr>
          <p:nvPr/>
        </p:nvGraphicFramePr>
        <p:xfrm>
          <a:off x="882868" y="2106613"/>
          <a:ext cx="7819698" cy="1965960"/>
        </p:xfrm>
        <a:graphic>
          <a:graphicData uri="http://schemas.openxmlformats.org/drawingml/2006/table">
            <a:tbl>
              <a:tblPr/>
              <a:tblGrid>
                <a:gridCol w="859308"/>
                <a:gridCol w="1615879"/>
                <a:gridCol w="1103829"/>
                <a:gridCol w="1203031"/>
                <a:gridCol w="1482645"/>
                <a:gridCol w="1555006"/>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cs typeface="Times New Roman" pitchFamily="18" charset="0"/>
                        </a:rPr>
                        <a:t>Factor</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cs typeface="Times New Roman" pitchFamily="18" charset="0"/>
                        </a:rPr>
                        <a:t>Name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cs typeface="Times New Roman" pitchFamily="18" charset="0"/>
                        </a:rPr>
                        <a:t>Units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cs typeface="Times New Roman" pitchFamily="18" charset="0"/>
                        </a:rPr>
                        <a:t>Type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cs typeface="Times New Roman" pitchFamily="18" charset="0"/>
                        </a:rPr>
                        <a:t>Low Level (</a:t>
                      </a:r>
                      <a:r>
                        <a:rPr kumimoji="0" lang="en-US" sz="1600" b="1" i="0" u="none" strike="noStrike" cap="none" normalizeH="0" baseline="0" dirty="0" smtClean="0">
                          <a:ln>
                            <a:noFill/>
                          </a:ln>
                          <a:solidFill>
                            <a:schemeClr val="accent2"/>
                          </a:solidFill>
                          <a:effectLst/>
                          <a:latin typeface="Arial" pitchFamily="34" charset="0"/>
                          <a:cs typeface="Arial" pitchFamily="34" charset="0"/>
                        </a:rPr>
                        <a:t>−</a:t>
                      </a:r>
                      <a:r>
                        <a:rPr kumimoji="0" lang="en-US" sz="1600" b="1" i="0" u="none" strike="noStrike" cap="none" normalizeH="0" baseline="0" dirty="0" smtClean="0">
                          <a:ln>
                            <a:noFill/>
                          </a:ln>
                          <a:solidFill>
                            <a:schemeClr val="accent2"/>
                          </a:solidFill>
                          <a:effectLst/>
                          <a:latin typeface="Arial" pitchFamily="34"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cs typeface="Times New Roman" pitchFamily="18" charset="0"/>
                        </a:rPr>
                        <a:t>High Level (+)</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A</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Angle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degrees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numeric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cs typeface="Arial" pitchFamily="34" charset="0"/>
                        </a:rPr>
                        <a:t>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80</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B</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Substrate Thickness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numeric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cs typeface="Arial" pitchFamily="34"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12</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C</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Current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Amp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numeric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cs typeface="Arial" pitchFamily="34" charset="0"/>
                        </a:rPr>
                        <a:t>125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160</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D</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Metal substrate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accent2"/>
                          </a:solidFill>
                          <a:effectLst/>
                          <a:latin typeface="Arial" pitchFamily="34" charset="0"/>
                        </a:rPr>
                        <a:t>categoric</a:t>
                      </a:r>
                      <a:endParaRPr kumimoji="0" lang="en-US" sz="1600" b="0" i="0" u="none" strike="noStrike" cap="none" normalizeH="0" baseline="0" dirty="0" smtClean="0">
                        <a:ln>
                          <a:noFill/>
                        </a:ln>
                        <a:solidFill>
                          <a:schemeClr val="accent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cs typeface="Arial" pitchFamily="34" charset="0"/>
                        </a:rPr>
                        <a:t>SS35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SS41</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ctangle 3"/>
          <p:cNvSpPr>
            <a:spLocks noGrp="1" noChangeArrowheads="1"/>
          </p:cNvSpPr>
          <p:nvPr>
            <p:ph type="title"/>
          </p:nvPr>
        </p:nvSpPr>
        <p:spPr>
          <a:xfrm>
            <a:off x="1840330" y="151448"/>
            <a:ext cx="6694070" cy="1096962"/>
          </a:xfrm>
        </p:spPr>
        <p:txBody>
          <a:bodyPr/>
          <a:lstStyle/>
          <a:p>
            <a:pPr eaLnBrk="1" hangingPunct="1"/>
            <a:r>
              <a:rPr lang="en-US" sz="2800" dirty="0" smtClean="0"/>
              <a:t>Arc Welding</a:t>
            </a:r>
            <a:r>
              <a:rPr lang="en-US" sz="2400" dirty="0" smtClean="0">
                <a:solidFill>
                  <a:schemeClr val="tx1"/>
                </a:solidFill>
              </a:rPr>
              <a:t/>
            </a:r>
            <a:br>
              <a:rPr lang="en-US" sz="2400" dirty="0" smtClean="0">
                <a:solidFill>
                  <a:schemeClr val="tx1"/>
                </a:solidFill>
              </a:rPr>
            </a:br>
            <a:r>
              <a:rPr lang="en-US" sz="2400" dirty="0" smtClean="0">
                <a:solidFill>
                  <a:schemeClr val="tx1"/>
                </a:solidFill>
              </a:rPr>
              <a:t>Characterization Design  </a:t>
            </a:r>
            <a:r>
              <a:rPr lang="en-US" sz="2000" i="1" dirty="0" smtClean="0">
                <a:solidFill>
                  <a:schemeClr val="tx1"/>
                </a:solidFill>
              </a:rPr>
              <a:t>(page 2 of 5)</a:t>
            </a:r>
          </a:p>
        </p:txBody>
      </p:sp>
      <p:sp>
        <p:nvSpPr>
          <p:cNvPr id="7" name="TextBox 6"/>
          <p:cNvSpPr txBox="1"/>
          <p:nvPr/>
        </p:nvSpPr>
        <p:spPr>
          <a:xfrm>
            <a:off x="1260909" y="4322544"/>
            <a:ext cx="7161196" cy="1338828"/>
          </a:xfrm>
          <a:prstGeom prst="rect">
            <a:avLst/>
          </a:prstGeom>
          <a:noFill/>
        </p:spPr>
        <p:txBody>
          <a:bodyPr wrap="square" rtlCol="0">
            <a:spAutoFit/>
          </a:bodyPr>
          <a:lstStyle/>
          <a:p>
            <a:pPr algn="ctr">
              <a:spcBef>
                <a:spcPts val="1800"/>
              </a:spcBef>
            </a:pPr>
            <a:r>
              <a:rPr lang="en-US" sz="2200" dirty="0" smtClean="0"/>
              <a:t>Three center points are added to test for curvature.</a:t>
            </a:r>
          </a:p>
          <a:p>
            <a:pPr algn="ctr">
              <a:spcBef>
                <a:spcPts val="1800"/>
              </a:spcBef>
            </a:pPr>
            <a:r>
              <a:rPr lang="en-US" sz="2200" dirty="0" smtClean="0"/>
              <a:t>Due to the </a:t>
            </a:r>
            <a:r>
              <a:rPr lang="en-US" sz="2200" dirty="0" err="1" smtClean="0"/>
              <a:t>categoric</a:t>
            </a:r>
            <a:r>
              <a:rPr lang="en-US" sz="2200" dirty="0" smtClean="0"/>
              <a:t> factor, six runs will be added to the design (three for each categoric combination)</a:t>
            </a:r>
            <a:endParaRPr lang="en-US" sz="2200" dirty="0"/>
          </a:p>
        </p:txBody>
      </p:sp>
      <p:pic>
        <p:nvPicPr>
          <p:cNvPr id="8"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29699" name="Slide Number Placeholder 5"/>
          <p:cNvSpPr>
            <a:spLocks noGrp="1"/>
          </p:cNvSpPr>
          <p:nvPr>
            <p:ph type="sldNum" sz="quarter" idx="12"/>
          </p:nvPr>
        </p:nvSpPr>
        <p:spPr>
          <a:noFill/>
        </p:spPr>
        <p:txBody>
          <a:bodyPr/>
          <a:lstStyle/>
          <a:p>
            <a:fld id="{A00CFD77-AD61-426E-8592-634FBA9F9D8B}" type="slidenum">
              <a:rPr lang="en-US" smtClean="0">
                <a:latin typeface="Arial" charset="0"/>
              </a:rPr>
              <a:pPr/>
              <a:t>115</a:t>
            </a:fld>
            <a:endParaRPr lang="en-US" dirty="0" smtClean="0">
              <a:latin typeface="Arial" charset="0"/>
            </a:endParaRPr>
          </a:p>
        </p:txBody>
      </p:sp>
      <p:sp>
        <p:nvSpPr>
          <p:cNvPr id="29701" name="Rectangle 3"/>
          <p:cNvSpPr>
            <a:spLocks noGrp="1" noChangeArrowheads="1"/>
          </p:cNvSpPr>
          <p:nvPr>
            <p:ph type="body" idx="1"/>
          </p:nvPr>
        </p:nvSpPr>
        <p:spPr>
          <a:xfrm>
            <a:off x="990600" y="1371600"/>
            <a:ext cx="7696200" cy="4495800"/>
          </a:xfrm>
        </p:spPr>
        <p:txBody>
          <a:bodyPr/>
          <a:lstStyle/>
          <a:p>
            <a:pPr marL="350838" indent="-350838" eaLnBrk="1" hangingPunct="1">
              <a:spcBef>
                <a:spcPct val="120000"/>
              </a:spcBef>
              <a:buClr>
                <a:schemeClr val="accent2"/>
              </a:buClr>
              <a:buFontTx/>
              <a:buNone/>
            </a:pPr>
            <a:r>
              <a:rPr lang="en-US" dirty="0" smtClean="0">
                <a:solidFill>
                  <a:schemeClr val="accent2"/>
                </a:solidFill>
              </a:rPr>
              <a:t>4.</a:t>
            </a:r>
            <a:r>
              <a:rPr lang="en-US" dirty="0" smtClean="0"/>
              <a:t>	</a:t>
            </a:r>
            <a:r>
              <a:rPr lang="en-US" sz="2200" dirty="0" smtClean="0"/>
              <a:t>Select a design:</a:t>
            </a:r>
          </a:p>
          <a:p>
            <a:pPr marL="914400" lvl="1" indent="-334963" eaLnBrk="1" hangingPunct="1">
              <a:spcBef>
                <a:spcPct val="50000"/>
              </a:spcBef>
              <a:buClr>
                <a:schemeClr val="accent2"/>
              </a:buClr>
              <a:buFont typeface="Wingdings" pitchFamily="2" charset="2"/>
              <a:buChar char="§"/>
            </a:pPr>
            <a:r>
              <a:rPr lang="en-US" sz="2200" dirty="0" smtClean="0"/>
              <a:t>Evaluate aliases (fractional factorials and/or blocked designs) </a:t>
            </a:r>
            <a:r>
              <a:rPr lang="en-US" sz="2200" i="1" dirty="0" smtClean="0">
                <a:solidFill>
                  <a:srgbClr val="CC0000"/>
                </a:solidFill>
              </a:rPr>
              <a:t>Not relevant in this experiment.</a:t>
            </a:r>
            <a:endParaRPr lang="en-US" sz="2200" dirty="0" smtClean="0"/>
          </a:p>
          <a:p>
            <a:pPr marL="914400" lvl="1" indent="-334963" eaLnBrk="1" hangingPunct="1">
              <a:spcBef>
                <a:spcPct val="50000"/>
              </a:spcBef>
              <a:buClr>
                <a:schemeClr val="accent2"/>
              </a:buClr>
              <a:buFont typeface="Wingdings" pitchFamily="2" charset="2"/>
              <a:buChar char="§"/>
            </a:pPr>
            <a:r>
              <a:rPr lang="en-US" sz="2200" dirty="0" smtClean="0"/>
              <a:t>Evaluate power (desire power &gt; 80% for effects of interest) </a:t>
            </a:r>
            <a:r>
              <a:rPr lang="en-US" sz="2200" i="1" dirty="0" smtClean="0">
                <a:solidFill>
                  <a:srgbClr val="CC0000"/>
                </a:solidFill>
              </a:rPr>
              <a:t>Order: Main effects</a:t>
            </a:r>
            <a:endParaRPr lang="en-US" sz="2200" dirty="0" smtClean="0"/>
          </a:p>
          <a:p>
            <a:pPr marL="914400" lvl="1" indent="-334963" eaLnBrk="1" hangingPunct="1">
              <a:spcBef>
                <a:spcPct val="50000"/>
              </a:spcBef>
              <a:buClr>
                <a:schemeClr val="accent2"/>
              </a:buClr>
              <a:buFont typeface="Wingdings" pitchFamily="2" charset="2"/>
              <a:buChar char="§"/>
            </a:pPr>
            <a:r>
              <a:rPr lang="en-US" sz="2200" dirty="0" smtClean="0"/>
              <a:t>Examine the design layout to ensure all the factor combinations are safe to run and are likely to result in meaningful information (no disasters)</a:t>
            </a:r>
          </a:p>
          <a:p>
            <a:pPr marL="914400" lvl="1" indent="-334963" algn="ctr" eaLnBrk="1" hangingPunct="1">
              <a:spcBef>
                <a:spcPct val="50000"/>
              </a:spcBef>
              <a:buClr>
                <a:schemeClr val="accent2"/>
              </a:buClr>
              <a:buNone/>
            </a:pPr>
            <a:r>
              <a:rPr lang="en-US" sz="2200" dirty="0" smtClean="0">
                <a:solidFill>
                  <a:schemeClr val="accent2"/>
                </a:solidFill>
              </a:rPr>
              <a:t>2</a:t>
            </a:r>
            <a:r>
              <a:rPr lang="en-US" sz="2200" baseline="30000" dirty="0" smtClean="0">
                <a:solidFill>
                  <a:schemeClr val="accent2"/>
                </a:solidFill>
              </a:rPr>
              <a:t>4</a:t>
            </a:r>
            <a:r>
              <a:rPr lang="en-US" sz="2200" dirty="0" smtClean="0">
                <a:solidFill>
                  <a:schemeClr val="accent2"/>
                </a:solidFill>
              </a:rPr>
              <a:t> design</a:t>
            </a:r>
          </a:p>
        </p:txBody>
      </p:sp>
      <p:sp>
        <p:nvSpPr>
          <p:cNvPr id="8" name="Rectangle 3"/>
          <p:cNvSpPr>
            <a:spLocks noGrp="1" noChangeArrowheads="1"/>
          </p:cNvSpPr>
          <p:nvPr>
            <p:ph type="title"/>
          </p:nvPr>
        </p:nvSpPr>
        <p:spPr>
          <a:xfrm>
            <a:off x="1828800" y="90488"/>
            <a:ext cx="6581775" cy="1096962"/>
          </a:xfrm>
        </p:spPr>
        <p:txBody>
          <a:bodyPr/>
          <a:lstStyle/>
          <a:p>
            <a:pPr eaLnBrk="1" hangingPunct="1"/>
            <a:r>
              <a:rPr lang="en-US" sz="2800" dirty="0" smtClean="0"/>
              <a:t>Arc Welding</a:t>
            </a:r>
            <a:r>
              <a:rPr lang="en-US" sz="2400" dirty="0" smtClean="0">
                <a:solidFill>
                  <a:schemeClr val="tx1"/>
                </a:solidFill>
              </a:rPr>
              <a:t/>
            </a:r>
            <a:br>
              <a:rPr lang="en-US" sz="2400" dirty="0" smtClean="0">
                <a:solidFill>
                  <a:schemeClr val="tx1"/>
                </a:solidFill>
              </a:rPr>
            </a:br>
            <a:r>
              <a:rPr lang="en-US" sz="2400" dirty="0" smtClean="0">
                <a:solidFill>
                  <a:schemeClr val="tx1"/>
                </a:solidFill>
              </a:rPr>
              <a:t>Characterization Design  </a:t>
            </a:r>
            <a:r>
              <a:rPr lang="en-US" sz="2000" i="1" dirty="0" smtClean="0">
                <a:solidFill>
                  <a:schemeClr val="tx1"/>
                </a:solidFill>
              </a:rPr>
              <a:t>(page 3 of 5)</a:t>
            </a:r>
          </a:p>
        </p:txBody>
      </p:sp>
      <p:pic>
        <p:nvPicPr>
          <p:cNvPr id="6"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t/>
            </a:r>
            <a:br>
              <a:rPr lang="en-US" dirty="0" smtClean="0"/>
            </a:br>
            <a:r>
              <a:rPr lang="en-US" sz="2400" dirty="0" smtClean="0">
                <a:solidFill>
                  <a:schemeClr val="tx1"/>
                </a:solidFill>
              </a:rPr>
              <a:t>Half-Normal Plot of Effects</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116</a:t>
            </a:fld>
            <a:endParaRPr lang="en-US"/>
          </a:p>
        </p:txBody>
      </p:sp>
      <p:pic>
        <p:nvPicPr>
          <p:cNvPr id="168963" name="Picture 3"/>
          <p:cNvPicPr>
            <a:picLocks noChangeAspect="1" noChangeArrowheads="1"/>
          </p:cNvPicPr>
          <p:nvPr/>
        </p:nvPicPr>
        <p:blipFill>
          <a:blip r:embed="rId3" cstate="print"/>
          <a:srcRect/>
          <a:stretch>
            <a:fillRect/>
          </a:stretch>
        </p:blipFill>
        <p:spPr bwMode="auto">
          <a:xfrm>
            <a:off x="1528763" y="1476947"/>
            <a:ext cx="6086475" cy="4562475"/>
          </a:xfrm>
          <a:prstGeom prst="rect">
            <a:avLst/>
          </a:prstGeom>
          <a:noFill/>
          <a:ln w="9525">
            <a:noFill/>
            <a:miter lim="800000"/>
            <a:headEnd/>
            <a:tailEnd/>
          </a:ln>
          <a:effectLst/>
        </p:spPr>
      </p:pic>
      <p:pic>
        <p:nvPicPr>
          <p:cNvPr id="6" name="Picture 4" descr="C:\Users\mark.STATEASE0\AppData\Local\Microsoft\Windows\Temporary Internet Files\Content.IE5\YW14FV3O\MP90040049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3" cstate="print"/>
          <a:srcRect/>
          <a:stretch>
            <a:fillRect/>
          </a:stretch>
        </p:blipFill>
        <p:spPr bwMode="auto">
          <a:xfrm>
            <a:off x="1066695" y="2145792"/>
            <a:ext cx="6956784" cy="2059115"/>
          </a:xfrm>
          <a:prstGeom prst="rect">
            <a:avLst/>
          </a:prstGeom>
          <a:noFill/>
          <a:ln w="9525">
            <a:noFill/>
            <a:miter lim="800000"/>
            <a:headEnd/>
            <a:tailEnd/>
          </a:ln>
        </p:spPr>
      </p:pic>
      <p:sp>
        <p:nvSpPr>
          <p:cNvPr id="38914" name="Date Placeholder 3"/>
          <p:cNvSpPr>
            <a:spLocks noGrp="1"/>
          </p:cNvSpPr>
          <p:nvPr>
            <p:ph type="dt" sz="quarter" idx="10"/>
          </p:nvPr>
        </p:nvSpPr>
        <p:spPr>
          <a:noFill/>
        </p:spPr>
        <p:txBody>
          <a:bodyPr/>
          <a:lstStyle/>
          <a:p>
            <a:r>
              <a:rPr lang="en-US" smtClean="0"/>
              <a:t>Response Surface Short Course - TFAWS</a:t>
            </a:r>
          </a:p>
        </p:txBody>
      </p:sp>
      <p:sp>
        <p:nvSpPr>
          <p:cNvPr id="38915" name="Slide Number Placeholder 5"/>
          <p:cNvSpPr>
            <a:spLocks noGrp="1"/>
          </p:cNvSpPr>
          <p:nvPr>
            <p:ph type="sldNum" sz="quarter" idx="12"/>
          </p:nvPr>
        </p:nvSpPr>
        <p:spPr>
          <a:noFill/>
        </p:spPr>
        <p:txBody>
          <a:bodyPr/>
          <a:lstStyle/>
          <a:p>
            <a:fld id="{53F40F21-AA44-47E3-8E0B-BD2A8B249287}" type="slidenum">
              <a:rPr lang="en-US" smtClean="0"/>
              <a:pPr/>
              <a:t>117</a:t>
            </a:fld>
            <a:endParaRPr lang="en-US" dirty="0" smtClean="0"/>
          </a:p>
        </p:txBody>
      </p:sp>
      <p:sp>
        <p:nvSpPr>
          <p:cNvPr id="38918" name="Rectangle 4"/>
          <p:cNvSpPr>
            <a:spLocks noGrp="1" noChangeArrowheads="1"/>
          </p:cNvSpPr>
          <p:nvPr>
            <p:ph type="title"/>
          </p:nvPr>
        </p:nvSpPr>
        <p:spPr>
          <a:xfrm>
            <a:off x="1828801" y="90488"/>
            <a:ext cx="5669280" cy="1096962"/>
          </a:xfrm>
        </p:spPr>
        <p:txBody>
          <a:bodyPr/>
          <a:lstStyle/>
          <a:p>
            <a:pPr eaLnBrk="1" hangingPunct="1"/>
            <a:r>
              <a:rPr lang="en-US" sz="2800" dirty="0" smtClean="0"/>
              <a:t>Arc Welding</a:t>
            </a:r>
            <a:r>
              <a:rPr lang="en-US" dirty="0" smtClean="0"/>
              <a:t/>
            </a:r>
            <a:br>
              <a:rPr lang="en-US" dirty="0" smtClean="0"/>
            </a:br>
            <a:r>
              <a:rPr lang="en-US" sz="2400" dirty="0" smtClean="0">
                <a:solidFill>
                  <a:schemeClr val="tx1"/>
                </a:solidFill>
              </a:rPr>
              <a:t>ANOVA Summary</a:t>
            </a:r>
          </a:p>
        </p:txBody>
      </p:sp>
      <p:sp>
        <p:nvSpPr>
          <p:cNvPr id="8" name="Rounded Rectangle 7"/>
          <p:cNvSpPr/>
          <p:nvPr/>
        </p:nvSpPr>
        <p:spPr bwMode="auto">
          <a:xfrm>
            <a:off x="4508717" y="2795452"/>
            <a:ext cx="1059543" cy="1335314"/>
          </a:xfrm>
          <a:prstGeom prst="roundRect">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TextBox 8"/>
          <p:cNvSpPr txBox="1"/>
          <p:nvPr/>
        </p:nvSpPr>
        <p:spPr>
          <a:xfrm>
            <a:off x="868680" y="4470400"/>
            <a:ext cx="7996279" cy="1446550"/>
          </a:xfrm>
          <a:prstGeom prst="rect">
            <a:avLst/>
          </a:prstGeom>
          <a:noFill/>
        </p:spPr>
        <p:txBody>
          <a:bodyPr wrap="square" rtlCol="0">
            <a:spAutoFit/>
          </a:bodyPr>
          <a:lstStyle/>
          <a:p>
            <a:pPr marL="342900" indent="-342900">
              <a:buClr>
                <a:schemeClr val="accent2">
                  <a:lumMod val="50000"/>
                </a:schemeClr>
              </a:buClr>
              <a:buFont typeface="Wingdings" pitchFamily="2" charset="2"/>
              <a:buChar char="v"/>
            </a:pPr>
            <a:r>
              <a:rPr lang="en-US" sz="2200" dirty="0" smtClean="0"/>
              <a:t>The model is significant – good!</a:t>
            </a:r>
          </a:p>
          <a:p>
            <a:pPr marL="342900" indent="-342900">
              <a:buClr>
                <a:schemeClr val="accent2">
                  <a:lumMod val="50000"/>
                </a:schemeClr>
              </a:buClr>
              <a:buFont typeface="Wingdings" pitchFamily="2" charset="2"/>
              <a:buChar char="v"/>
            </a:pPr>
            <a:r>
              <a:rPr lang="en-US" sz="2200" dirty="0" smtClean="0"/>
              <a:t>Curvature is significant – causing lack-of-fit. </a:t>
            </a:r>
            <a:r>
              <a:rPr lang="en-US" sz="2200" dirty="0" smtClean="0">
                <a:sym typeface="Wingdings" pitchFamily="2" charset="2"/>
              </a:rPr>
              <a:t></a:t>
            </a:r>
            <a:endParaRPr lang="en-US" sz="2200" dirty="0" smtClean="0"/>
          </a:p>
          <a:p>
            <a:pPr marL="342900" indent="-342900">
              <a:buClr>
                <a:schemeClr val="accent2">
                  <a:lumMod val="50000"/>
                </a:schemeClr>
              </a:buClr>
              <a:buFont typeface="Wingdings" pitchFamily="2" charset="2"/>
              <a:buChar char="v"/>
            </a:pPr>
            <a:r>
              <a:rPr lang="en-US" sz="2200" dirty="0" smtClean="0"/>
              <a:t>There is insignificant lack-of-fit after curvature adjustments; no additional problems besides curvature.  Interesting!</a:t>
            </a:r>
            <a:endParaRPr lang="en-US" sz="2200" dirty="0"/>
          </a:p>
        </p:txBody>
      </p:sp>
      <p:cxnSp>
        <p:nvCxnSpPr>
          <p:cNvPr id="13" name="Straight Arrow Connector 12"/>
          <p:cNvCxnSpPr/>
          <p:nvPr/>
        </p:nvCxnSpPr>
        <p:spPr bwMode="auto">
          <a:xfrm flipV="1">
            <a:off x="6633029" y="4281715"/>
            <a:ext cx="682171" cy="551542"/>
          </a:xfrm>
          <a:prstGeom prst="straightConnector1">
            <a:avLst/>
          </a:prstGeom>
          <a:gradFill rotWithShape="1">
            <a:gsLst>
              <a:gs pos="0">
                <a:schemeClr val="bg1"/>
              </a:gs>
              <a:gs pos="100000">
                <a:schemeClr val="accent1"/>
              </a:gs>
            </a:gsLst>
            <a:lin ang="5400000" scaled="1"/>
          </a:gradFill>
          <a:ln w="25400" cap="flat" cmpd="sng" algn="ctr">
            <a:solidFill>
              <a:srgbClr val="7030A0"/>
            </a:solidFill>
            <a:prstDash val="solid"/>
            <a:round/>
            <a:headEnd type="none" w="med" len="med"/>
            <a:tailEnd type="arrow"/>
          </a:ln>
          <a:effectLst/>
        </p:spPr>
      </p:cxnSp>
      <p:pic>
        <p:nvPicPr>
          <p:cNvPr id="10240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98081" y="769293"/>
            <a:ext cx="1366878" cy="1977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89091" name="Slide Number Placeholder 5"/>
          <p:cNvSpPr>
            <a:spLocks noGrp="1"/>
          </p:cNvSpPr>
          <p:nvPr>
            <p:ph type="sldNum" sz="quarter" idx="12"/>
          </p:nvPr>
        </p:nvSpPr>
        <p:spPr>
          <a:noFill/>
        </p:spPr>
        <p:txBody>
          <a:bodyPr/>
          <a:lstStyle/>
          <a:p>
            <a:fld id="{76BEA0A3-DCF8-4FDB-AC2B-B9F2E60F751B}" type="slidenum">
              <a:rPr lang="en-US" smtClean="0">
                <a:latin typeface="Arial" charset="0"/>
              </a:rPr>
              <a:pPr/>
              <a:t>118</a:t>
            </a:fld>
            <a:endParaRPr lang="en-US" smtClean="0">
              <a:latin typeface="Arial" charset="0"/>
            </a:endParaRPr>
          </a:p>
        </p:txBody>
      </p:sp>
      <p:sp>
        <p:nvSpPr>
          <p:cNvPr id="89092" name="Rectangle 2"/>
          <p:cNvSpPr>
            <a:spLocks noGrp="1" noChangeArrowheads="1"/>
          </p:cNvSpPr>
          <p:nvPr>
            <p:ph type="title"/>
          </p:nvPr>
        </p:nvSpPr>
        <p:spPr/>
        <p:txBody>
          <a:bodyPr/>
          <a:lstStyle/>
          <a:p>
            <a:pPr eaLnBrk="1" hangingPunct="1"/>
            <a:r>
              <a:rPr lang="en-US" sz="2800" dirty="0" smtClean="0"/>
              <a:t>Arc Welding</a:t>
            </a:r>
            <a:r>
              <a:rPr lang="en-US" sz="3600" dirty="0" smtClean="0"/>
              <a:t/>
            </a:r>
            <a:br>
              <a:rPr lang="en-US" sz="3600" dirty="0" smtClean="0"/>
            </a:br>
            <a:r>
              <a:rPr lang="en-US" sz="2400" dirty="0" smtClean="0">
                <a:solidFill>
                  <a:schemeClr val="tx1"/>
                </a:solidFill>
              </a:rPr>
              <a:t>AB &amp; AD Interactions</a:t>
            </a:r>
            <a:endParaRPr lang="en-US" sz="2000" i="1" dirty="0" smtClean="0">
              <a:solidFill>
                <a:schemeClr val="tx1"/>
              </a:solidFill>
            </a:endParaRPr>
          </a:p>
        </p:txBody>
      </p:sp>
      <p:sp>
        <p:nvSpPr>
          <p:cNvPr id="89093" name="Rectangle 3"/>
          <p:cNvSpPr>
            <a:spLocks noGrp="1" noChangeArrowheads="1"/>
          </p:cNvSpPr>
          <p:nvPr>
            <p:ph type="body" idx="1"/>
          </p:nvPr>
        </p:nvSpPr>
        <p:spPr>
          <a:xfrm>
            <a:off x="945932" y="1600200"/>
            <a:ext cx="7791668" cy="4419600"/>
          </a:xfrm>
        </p:spPr>
        <p:txBody>
          <a:bodyPr/>
          <a:lstStyle/>
          <a:p>
            <a:pPr marL="0" indent="0" eaLnBrk="1" hangingPunct="1">
              <a:buFontTx/>
              <a:buNone/>
            </a:pPr>
            <a:r>
              <a:rPr lang="en-US" sz="2200" dirty="0" smtClean="0"/>
              <a:t>Curvature is significant: As the interaction graphs show, the average of the center points falls above the interaction lines.</a:t>
            </a:r>
          </a:p>
          <a:p>
            <a:pPr marL="0" indent="0" algn="ctr" eaLnBrk="1" hangingPunct="1">
              <a:buFontTx/>
              <a:buNone/>
            </a:pP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endParaRPr lang="en-US" sz="2200" i="1" dirty="0" smtClean="0">
              <a:solidFill>
                <a:schemeClr val="accent2"/>
              </a:solidFill>
            </a:endParaRPr>
          </a:p>
        </p:txBody>
      </p:sp>
      <p:pic>
        <p:nvPicPr>
          <p:cNvPr id="182279" name="Picture 7"/>
          <p:cNvPicPr>
            <a:picLocks noChangeAspect="1" noChangeArrowheads="1"/>
          </p:cNvPicPr>
          <p:nvPr/>
        </p:nvPicPr>
        <p:blipFill>
          <a:blip r:embed="rId3" cstate="print"/>
          <a:srcRect l="27106"/>
          <a:stretch>
            <a:fillRect/>
          </a:stretch>
        </p:blipFill>
        <p:spPr bwMode="auto">
          <a:xfrm>
            <a:off x="888275" y="2194866"/>
            <a:ext cx="3889967" cy="3692128"/>
          </a:xfrm>
          <a:prstGeom prst="rect">
            <a:avLst/>
          </a:prstGeom>
          <a:noFill/>
          <a:ln w="9525">
            <a:noFill/>
            <a:miter lim="800000"/>
            <a:headEnd/>
            <a:tailEnd/>
          </a:ln>
          <a:effectLst/>
        </p:spPr>
      </p:pic>
      <p:pic>
        <p:nvPicPr>
          <p:cNvPr id="182280" name="Picture 8"/>
          <p:cNvPicPr>
            <a:picLocks noChangeAspect="1" noChangeArrowheads="1"/>
          </p:cNvPicPr>
          <p:nvPr/>
        </p:nvPicPr>
        <p:blipFill>
          <a:blip r:embed="rId4" cstate="print"/>
          <a:srcRect l="26349"/>
          <a:stretch>
            <a:fillRect/>
          </a:stretch>
        </p:blipFill>
        <p:spPr bwMode="auto">
          <a:xfrm>
            <a:off x="4611190" y="2175394"/>
            <a:ext cx="3958046" cy="3711600"/>
          </a:xfrm>
          <a:prstGeom prst="rect">
            <a:avLst/>
          </a:prstGeom>
          <a:noFill/>
          <a:ln w="9525">
            <a:noFill/>
            <a:miter lim="800000"/>
            <a:headEnd/>
            <a:tailEnd/>
          </a:ln>
          <a:effectLst/>
        </p:spPr>
      </p:pic>
      <p:pic>
        <p:nvPicPr>
          <p:cNvPr id="8" name="Picture 4" descr="C:\Users\mark.STATEASE0\AppData\Local\Microsoft\Windows\Temporary Internet Files\Content.IE5\YW14FV3O\MP900400490[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t/>
            </a:r>
            <a:br>
              <a:rPr lang="en-US" dirty="0" smtClean="0"/>
            </a:br>
            <a:r>
              <a:rPr lang="en-US" sz="2400" dirty="0" smtClean="0">
                <a:solidFill>
                  <a:schemeClr val="tx1"/>
                </a:solidFill>
              </a:rPr>
              <a:t>Graph Columns</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119</a:t>
            </a:fld>
            <a:endParaRPr lang="en-US"/>
          </a:p>
        </p:txBody>
      </p:sp>
      <p:pic>
        <p:nvPicPr>
          <p:cNvPr id="6"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01965"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135379" y="1457051"/>
            <a:ext cx="7003840" cy="523220"/>
          </a:xfrm>
          <a:prstGeom prst="rect">
            <a:avLst/>
          </a:prstGeom>
          <a:noFill/>
        </p:spPr>
        <p:txBody>
          <a:bodyPr wrap="none" rtlCol="0">
            <a:spAutoFit/>
          </a:bodyPr>
          <a:lstStyle/>
          <a:p>
            <a:r>
              <a:rPr lang="en-US" sz="2800" i="1" dirty="0" smtClean="0">
                <a:solidFill>
                  <a:srgbClr val="C00000"/>
                </a:solidFill>
                <a:effectLst>
                  <a:outerShdw blurRad="38100" dist="38100" dir="2700000" algn="tl">
                    <a:srgbClr val="000000">
                      <a:alpha val="43137"/>
                    </a:srgbClr>
                  </a:outerShdw>
                </a:effectLst>
              </a:rPr>
              <a:t>Curvature appears in every numeric factor!</a:t>
            </a:r>
            <a:endParaRPr lang="en-US" sz="2800" i="1" dirty="0">
              <a:solidFill>
                <a:srgbClr val="C00000"/>
              </a:solidFill>
              <a:effectLst>
                <a:outerShdw blurRad="38100" dist="38100" dir="2700000" algn="tl">
                  <a:srgbClr val="000000">
                    <a:alpha val="43137"/>
                  </a:srgbClr>
                </a:outerShdw>
              </a:effectLst>
            </a:endParaRPr>
          </a:p>
        </p:txBody>
      </p:sp>
      <p:pic>
        <p:nvPicPr>
          <p:cNvPr id="276487" name="Picture 7"/>
          <p:cNvPicPr>
            <a:picLocks noChangeAspect="1" noChangeArrowheads="1"/>
          </p:cNvPicPr>
          <p:nvPr/>
        </p:nvPicPr>
        <p:blipFill>
          <a:blip r:embed="rId4" cstate="print"/>
          <a:srcRect/>
          <a:stretch>
            <a:fillRect/>
          </a:stretch>
        </p:blipFill>
        <p:spPr bwMode="auto">
          <a:xfrm>
            <a:off x="2195513" y="1645920"/>
            <a:ext cx="4752975" cy="4752975"/>
          </a:xfrm>
          <a:prstGeom prst="rect">
            <a:avLst/>
          </a:prstGeom>
          <a:noFill/>
          <a:ln w="9525">
            <a:noFill/>
            <a:miter lim="800000"/>
            <a:headEnd/>
            <a:tailEnd/>
          </a:ln>
          <a:effectLst/>
        </p:spPr>
      </p:pic>
    </p:spTree>
    <p:extLst>
      <p:ext uri="{BB962C8B-B14F-4D97-AF65-F5344CB8AC3E}">
        <p14:creationId xmlns="" xmlns:p14="http://schemas.microsoft.com/office/powerpoint/2010/main" val="532946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15363" name="Slide Number Placeholder 5"/>
          <p:cNvSpPr>
            <a:spLocks noGrp="1"/>
          </p:cNvSpPr>
          <p:nvPr>
            <p:ph type="sldNum" sz="quarter" idx="12"/>
          </p:nvPr>
        </p:nvSpPr>
        <p:spPr>
          <a:noFill/>
        </p:spPr>
        <p:txBody>
          <a:bodyPr/>
          <a:lstStyle/>
          <a:p>
            <a:fld id="{3717F2F0-663C-47E9-83CE-66FEACCC1E53}" type="slidenum">
              <a:rPr lang="en-US" smtClean="0">
                <a:latin typeface="Arial" charset="0"/>
              </a:rPr>
              <a:pPr/>
              <a:t>12</a:t>
            </a:fld>
            <a:endParaRPr lang="en-US" smtClean="0">
              <a:latin typeface="Arial" charset="0"/>
            </a:endParaRPr>
          </a:p>
        </p:txBody>
      </p:sp>
      <p:sp>
        <p:nvSpPr>
          <p:cNvPr id="15364" name="Rectangle 2"/>
          <p:cNvSpPr>
            <a:spLocks noGrp="1" noChangeArrowheads="1"/>
          </p:cNvSpPr>
          <p:nvPr>
            <p:ph type="title"/>
          </p:nvPr>
        </p:nvSpPr>
        <p:spPr>
          <a:noFill/>
        </p:spPr>
        <p:txBody>
          <a:bodyPr/>
          <a:lstStyle/>
          <a:p>
            <a:pPr eaLnBrk="1" hangingPunct="1"/>
            <a:r>
              <a:rPr lang="en-US" dirty="0" smtClean="0"/>
              <a:t>DOE Process </a:t>
            </a:r>
            <a:r>
              <a:rPr lang="en-US" sz="2400" i="1" dirty="0" smtClean="0"/>
              <a:t>(2 of 2)</a:t>
            </a:r>
            <a:br>
              <a:rPr lang="en-US" sz="2400" i="1" dirty="0" smtClean="0"/>
            </a:br>
            <a:r>
              <a:rPr lang="en-US" sz="2400" i="1" dirty="0" smtClean="0"/>
              <a:t>Ask the Statistician</a:t>
            </a:r>
          </a:p>
        </p:txBody>
      </p:sp>
      <p:sp>
        <p:nvSpPr>
          <p:cNvPr id="15365" name="Rectangle 3"/>
          <p:cNvSpPr>
            <a:spLocks noGrp="1" noChangeArrowheads="1"/>
          </p:cNvSpPr>
          <p:nvPr>
            <p:ph type="body" idx="1"/>
          </p:nvPr>
        </p:nvSpPr>
        <p:spPr>
          <a:xfrm>
            <a:off x="990600" y="1379538"/>
            <a:ext cx="7696200" cy="4602162"/>
          </a:xfrm>
        </p:spPr>
        <p:txBody>
          <a:bodyPr/>
          <a:lstStyle/>
          <a:p>
            <a:pPr marL="349250" indent="-349250" eaLnBrk="1" hangingPunct="1">
              <a:spcBef>
                <a:spcPct val="50000"/>
              </a:spcBef>
              <a:buClr>
                <a:schemeClr val="accent2"/>
              </a:buClr>
              <a:buFontTx/>
              <a:buAutoNum type="arabicPeriod" startAt="4"/>
            </a:pPr>
            <a:r>
              <a:rPr lang="en-US" dirty="0" smtClean="0"/>
              <a:t>Select a design and:</a:t>
            </a:r>
          </a:p>
          <a:p>
            <a:pPr marL="806450" lvl="1" indent="-342900" eaLnBrk="1" hangingPunct="1">
              <a:spcBef>
                <a:spcPct val="50000"/>
              </a:spcBef>
              <a:buClr>
                <a:schemeClr val="accent2"/>
              </a:buClr>
              <a:buFont typeface="Wingdings" pitchFamily="2" charset="2"/>
              <a:buChar char="§"/>
            </a:pPr>
            <a:r>
              <a:rPr lang="en-US" dirty="0" smtClean="0"/>
              <a:t>Evaluate aliases</a:t>
            </a:r>
          </a:p>
          <a:p>
            <a:pPr marL="806450" lvl="1" indent="-342900" eaLnBrk="1" hangingPunct="1">
              <a:spcBef>
                <a:spcPct val="50000"/>
              </a:spcBef>
              <a:buClr>
                <a:schemeClr val="accent2"/>
              </a:buClr>
              <a:buFont typeface="Wingdings" pitchFamily="2" charset="2"/>
              <a:buChar char="§"/>
            </a:pPr>
            <a:r>
              <a:rPr lang="en-US" dirty="0" smtClean="0"/>
              <a:t>Evaluate power.</a:t>
            </a:r>
          </a:p>
          <a:p>
            <a:pPr marL="520700" indent="-457200" eaLnBrk="1" hangingPunct="1">
              <a:spcBef>
                <a:spcPct val="50000"/>
              </a:spcBef>
              <a:buClr>
                <a:schemeClr val="accent2"/>
              </a:buClr>
              <a:buFont typeface="+mj-lt"/>
              <a:buAutoNum type="arabicPeriod" startAt="5"/>
            </a:pPr>
            <a:r>
              <a:rPr lang="en-US" dirty="0" smtClean="0"/>
              <a:t>Examine the design layout to ensure all the factor combinations are safe to run and are likely to result in meaningful information (no disasters).</a:t>
            </a:r>
          </a:p>
          <a:p>
            <a:pPr marL="806450" lvl="1" indent="-342900" eaLnBrk="1" hangingPunct="1">
              <a:spcBef>
                <a:spcPct val="50000"/>
              </a:spcBef>
              <a:buClr>
                <a:schemeClr val="accent2"/>
              </a:buClr>
              <a:buFont typeface="Wingdings" pitchFamily="2" charset="2"/>
              <a:buChar char="§"/>
            </a:pPr>
            <a:r>
              <a:rPr lang="en-US" i="1" dirty="0" smtClean="0">
                <a:solidFill>
                  <a:schemeClr val="accent2"/>
                </a:solidFill>
                <a:latin typeface="+mj-lt"/>
                <a:ea typeface="+mj-ea"/>
                <a:cs typeface="+mj-cs"/>
              </a:rPr>
              <a:t>Ask the scientist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3" end="3"/>
                                            </p:txEl>
                                          </p:spTgt>
                                        </p:tgtEl>
                                        <p:attrNameLst>
                                          <p:attrName>style.visibility</p:attrName>
                                        </p:attrNameLst>
                                      </p:cBhvr>
                                      <p:to>
                                        <p:strVal val="visible"/>
                                      </p:to>
                                    </p:set>
                                  </p:childTnLst>
                                </p:cTn>
                              </p:par>
                            </p:childTnLst>
                          </p:cTn>
                        </p:par>
                        <p:par>
                          <p:cTn id="15" fill="hold">
                            <p:stCondLst>
                              <p:cond delay="0"/>
                            </p:stCondLst>
                            <p:childTnLst>
                              <p:par>
                                <p:cTn id="16" presetID="53" presetClass="entr" presetSubtype="0" fill="hold" nodeType="afterEffect">
                                  <p:stCondLst>
                                    <p:cond delay="0"/>
                                  </p:stCondLst>
                                  <p:childTnLst>
                                    <p:set>
                                      <p:cBhvr>
                                        <p:cTn id="17" dur="1" fill="hold">
                                          <p:stCondLst>
                                            <p:cond delay="0"/>
                                          </p:stCondLst>
                                        </p:cTn>
                                        <p:tgtEl>
                                          <p:spTgt spid="15365">
                                            <p:txEl>
                                              <p:pRg st="4" end="4"/>
                                            </p:txEl>
                                          </p:spTgt>
                                        </p:tgtEl>
                                        <p:attrNameLst>
                                          <p:attrName>style.visibility</p:attrName>
                                        </p:attrNameLst>
                                      </p:cBhvr>
                                      <p:to>
                                        <p:strVal val="visible"/>
                                      </p:to>
                                    </p:set>
                                    <p:anim calcmode="lin" valueType="num">
                                      <p:cBhvr>
                                        <p:cTn id="18" dur="5000" fill="hold"/>
                                        <p:tgtEl>
                                          <p:spTgt spid="15365">
                                            <p:txEl>
                                              <p:pRg st="4" end="4"/>
                                            </p:txEl>
                                          </p:spTgt>
                                        </p:tgtEl>
                                        <p:attrNameLst>
                                          <p:attrName>ppt_w</p:attrName>
                                        </p:attrNameLst>
                                      </p:cBhvr>
                                      <p:tavLst>
                                        <p:tav tm="0">
                                          <p:val>
                                            <p:fltVal val="0"/>
                                          </p:val>
                                        </p:tav>
                                        <p:tav tm="100000">
                                          <p:val>
                                            <p:strVal val="#ppt_w"/>
                                          </p:val>
                                        </p:tav>
                                      </p:tavLst>
                                    </p:anim>
                                    <p:anim calcmode="lin" valueType="num">
                                      <p:cBhvr>
                                        <p:cTn id="19" dur="5000" fill="hold"/>
                                        <p:tgtEl>
                                          <p:spTgt spid="15365">
                                            <p:txEl>
                                              <p:pRg st="4" end="4"/>
                                            </p:txEl>
                                          </p:spTgt>
                                        </p:tgtEl>
                                        <p:attrNameLst>
                                          <p:attrName>ppt_h</p:attrName>
                                        </p:attrNameLst>
                                      </p:cBhvr>
                                      <p:tavLst>
                                        <p:tav tm="0">
                                          <p:val>
                                            <p:fltVal val="0"/>
                                          </p:val>
                                        </p:tav>
                                        <p:tav tm="100000">
                                          <p:val>
                                            <p:strVal val="#ppt_h"/>
                                          </p:val>
                                        </p:tav>
                                      </p:tavLst>
                                    </p:anim>
                                    <p:animEffect transition="in" filter="fade">
                                      <p:cBhvr>
                                        <p:cTn id="20" dur="5000"/>
                                        <p:tgtEl>
                                          <p:spTgt spid="153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t/>
            </a:r>
            <a:br>
              <a:rPr lang="en-US" dirty="0" smtClean="0"/>
            </a:br>
            <a:r>
              <a:rPr lang="en-US" sz="2400" dirty="0" smtClean="0">
                <a:solidFill>
                  <a:schemeClr val="tx1"/>
                </a:solidFill>
              </a:rPr>
              <a:t>Graph Columns</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120</a:t>
            </a:fld>
            <a:endParaRPr lang="en-US"/>
          </a:p>
        </p:txBody>
      </p:sp>
      <p:pic>
        <p:nvPicPr>
          <p:cNvPr id="277507" name="Picture 3"/>
          <p:cNvPicPr>
            <a:picLocks noChangeAspect="1" noChangeArrowheads="1"/>
          </p:cNvPicPr>
          <p:nvPr/>
        </p:nvPicPr>
        <p:blipFill>
          <a:blip r:embed="rId3" cstate="print"/>
          <a:srcRect/>
          <a:stretch>
            <a:fillRect/>
          </a:stretch>
        </p:blipFill>
        <p:spPr bwMode="auto">
          <a:xfrm>
            <a:off x="2195513" y="1645920"/>
            <a:ext cx="4752975" cy="4752975"/>
          </a:xfrm>
          <a:prstGeom prst="rect">
            <a:avLst/>
          </a:prstGeom>
          <a:noFill/>
          <a:ln w="9525">
            <a:noFill/>
            <a:miter lim="800000"/>
            <a:headEnd/>
            <a:tailEnd/>
          </a:ln>
          <a:effectLst/>
        </p:spPr>
      </p:pic>
      <p:pic>
        <p:nvPicPr>
          <p:cNvPr id="10" name="Picture 4" descr="C:\Users\mark.STATEASE0\AppData\Local\Microsoft\Windows\Temporary Internet Files\Content.IE5\YW14FV3O\MP90040049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01965"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1135379" y="1457051"/>
            <a:ext cx="7003840" cy="523220"/>
          </a:xfrm>
          <a:prstGeom prst="rect">
            <a:avLst/>
          </a:prstGeom>
          <a:noFill/>
        </p:spPr>
        <p:txBody>
          <a:bodyPr wrap="none" rtlCol="0">
            <a:spAutoFit/>
          </a:bodyPr>
          <a:lstStyle/>
          <a:p>
            <a:r>
              <a:rPr lang="en-US" sz="2800" i="1" dirty="0" smtClean="0">
                <a:solidFill>
                  <a:srgbClr val="C00000"/>
                </a:solidFill>
                <a:effectLst>
                  <a:outerShdw blurRad="38100" dist="38100" dir="2700000" algn="tl">
                    <a:srgbClr val="000000">
                      <a:alpha val="43137"/>
                    </a:srgbClr>
                  </a:outerShdw>
                </a:effectLst>
              </a:rPr>
              <a:t>Curvature appears in every numeric factor!</a:t>
            </a:r>
            <a:endParaRPr lang="en-US" sz="2800"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3294628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t/>
            </a:r>
            <a:br>
              <a:rPr lang="en-US" dirty="0" smtClean="0"/>
            </a:br>
            <a:r>
              <a:rPr lang="en-US" sz="2400" dirty="0" smtClean="0">
                <a:solidFill>
                  <a:schemeClr val="tx1"/>
                </a:solidFill>
              </a:rPr>
              <a:t>Graph Columns</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121</a:t>
            </a:fld>
            <a:endParaRPr lang="en-US"/>
          </a:p>
        </p:txBody>
      </p:sp>
      <p:pic>
        <p:nvPicPr>
          <p:cNvPr id="278531" name="Picture 3"/>
          <p:cNvPicPr>
            <a:picLocks noChangeAspect="1" noChangeArrowheads="1"/>
          </p:cNvPicPr>
          <p:nvPr/>
        </p:nvPicPr>
        <p:blipFill>
          <a:blip r:embed="rId3" cstate="print"/>
          <a:srcRect/>
          <a:stretch>
            <a:fillRect/>
          </a:stretch>
        </p:blipFill>
        <p:spPr bwMode="auto">
          <a:xfrm>
            <a:off x="2195513" y="1645920"/>
            <a:ext cx="4752975" cy="4752975"/>
          </a:xfrm>
          <a:prstGeom prst="rect">
            <a:avLst/>
          </a:prstGeom>
          <a:noFill/>
          <a:ln w="9525">
            <a:noFill/>
            <a:miter lim="800000"/>
            <a:headEnd/>
            <a:tailEnd/>
          </a:ln>
          <a:effectLst/>
        </p:spPr>
      </p:pic>
      <p:pic>
        <p:nvPicPr>
          <p:cNvPr id="10" name="Picture 4" descr="C:\Users\mark.STATEASE0\AppData\Local\Microsoft\Windows\Temporary Internet Files\Content.IE5\YW14FV3O\MP90040049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01965"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1135379" y="1457051"/>
            <a:ext cx="7003840" cy="523220"/>
          </a:xfrm>
          <a:prstGeom prst="rect">
            <a:avLst/>
          </a:prstGeom>
          <a:noFill/>
        </p:spPr>
        <p:txBody>
          <a:bodyPr wrap="none" rtlCol="0">
            <a:spAutoFit/>
          </a:bodyPr>
          <a:lstStyle/>
          <a:p>
            <a:r>
              <a:rPr lang="en-US" sz="2800" i="1" dirty="0" smtClean="0">
                <a:solidFill>
                  <a:srgbClr val="C00000"/>
                </a:solidFill>
                <a:effectLst>
                  <a:outerShdw blurRad="38100" dist="38100" dir="2700000" algn="tl">
                    <a:srgbClr val="000000">
                      <a:alpha val="43137"/>
                    </a:srgbClr>
                  </a:outerShdw>
                </a:effectLst>
              </a:rPr>
              <a:t>Curvature appears in every numeric factor!</a:t>
            </a:r>
            <a:endParaRPr lang="en-US" sz="2800"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3294628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t/>
            </a:r>
            <a:br>
              <a:rPr lang="en-US" dirty="0" smtClean="0"/>
            </a:br>
            <a:r>
              <a:rPr lang="en-US" sz="2400" dirty="0" smtClean="0">
                <a:solidFill>
                  <a:schemeClr val="tx1"/>
                </a:solidFill>
              </a:rPr>
              <a:t>Graph Columns</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122</a:t>
            </a:fld>
            <a:endParaRPr lang="en-US"/>
          </a:p>
        </p:txBody>
      </p:sp>
      <p:pic>
        <p:nvPicPr>
          <p:cNvPr id="10"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01965"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1135380" y="1457051"/>
            <a:ext cx="6494146" cy="4881336"/>
          </a:xfrm>
          <a:prstGeom prst="rect">
            <a:avLst/>
          </a:prstGeom>
          <a:noFill/>
        </p:spPr>
        <p:txBody>
          <a:bodyPr wrap="square" rtlCol="0">
            <a:spAutoFit/>
          </a:bodyPr>
          <a:lstStyle/>
          <a:p>
            <a:pPr marL="342900" indent="-342900">
              <a:spcBef>
                <a:spcPct val="20000"/>
              </a:spcBef>
              <a:buClr>
                <a:srgbClr val="3333FF"/>
              </a:buClr>
              <a:buFont typeface="Wingdings" pitchFamily="2" charset="2"/>
              <a:buChar char="§"/>
            </a:pPr>
            <a:r>
              <a:rPr lang="en-US" sz="2400" dirty="0" smtClean="0">
                <a:latin typeface="+mn-lt"/>
              </a:rPr>
              <a:t>Replicated center points only provide a test for curvature.  </a:t>
            </a:r>
          </a:p>
          <a:p>
            <a:pPr marL="342900" indent="-342900">
              <a:spcBef>
                <a:spcPct val="20000"/>
              </a:spcBef>
              <a:buClr>
                <a:srgbClr val="3333FF"/>
              </a:buClr>
              <a:buFont typeface="Wingdings" pitchFamily="2" charset="2"/>
              <a:buChar char="§"/>
            </a:pPr>
            <a:endParaRPr lang="en-US" sz="2400" dirty="0" smtClean="0">
              <a:latin typeface="+mn-lt"/>
            </a:endParaRPr>
          </a:p>
          <a:p>
            <a:pPr marL="342900" indent="-342900">
              <a:spcBef>
                <a:spcPct val="20000"/>
              </a:spcBef>
              <a:buClr>
                <a:srgbClr val="3333FF"/>
              </a:buClr>
              <a:buFont typeface="Wingdings" pitchFamily="2" charset="2"/>
              <a:buChar char="§"/>
            </a:pPr>
            <a:r>
              <a:rPr lang="en-US" sz="2400" dirty="0" smtClean="0">
                <a:latin typeface="+mn-lt"/>
              </a:rPr>
              <a:t>More work is needed to identify which factors cause the curvature in the response.</a:t>
            </a:r>
          </a:p>
          <a:p>
            <a:pPr marL="342900" indent="-342900">
              <a:spcBef>
                <a:spcPct val="20000"/>
              </a:spcBef>
              <a:buClr>
                <a:srgbClr val="3333FF"/>
              </a:buClr>
              <a:buFont typeface="Wingdings" pitchFamily="2" charset="2"/>
              <a:buChar char="§"/>
            </a:pPr>
            <a:endParaRPr lang="en-US" sz="2400" dirty="0" smtClean="0">
              <a:latin typeface="+mn-lt"/>
            </a:endParaRPr>
          </a:p>
          <a:p>
            <a:pPr marL="342900" indent="-342900">
              <a:spcBef>
                <a:spcPct val="20000"/>
              </a:spcBef>
              <a:buClr>
                <a:srgbClr val="3333FF"/>
              </a:buClr>
              <a:buFont typeface="Wingdings" pitchFamily="2" charset="2"/>
              <a:buChar char="§"/>
            </a:pPr>
            <a:r>
              <a:rPr lang="en-US" sz="2400" dirty="0" smtClean="0">
                <a:latin typeface="+mn-lt"/>
              </a:rPr>
              <a:t>Curvature is an aliased combination of all the possible quadratic effects.    </a:t>
            </a:r>
          </a:p>
          <a:p>
            <a:endParaRPr lang="en-US" sz="2200" i="1" dirty="0" smtClean="0">
              <a:solidFill>
                <a:srgbClr val="C00000"/>
              </a:solidFill>
              <a:effectLst>
                <a:outerShdw blurRad="38100" dist="38100" dir="2700000" algn="tl">
                  <a:srgbClr val="000000">
                    <a:alpha val="43137"/>
                  </a:srgbClr>
                </a:outerShdw>
              </a:effectLst>
            </a:endParaRPr>
          </a:p>
          <a:p>
            <a:pPr algn="ctr"/>
            <a:r>
              <a:rPr lang="en-US" sz="2200" i="1" dirty="0" smtClean="0">
                <a:solidFill>
                  <a:srgbClr val="C00000"/>
                </a:solidFill>
                <a:effectLst>
                  <a:outerShdw blurRad="38100" dist="38100" dir="2700000" algn="tl">
                    <a:srgbClr val="000000">
                      <a:alpha val="43137"/>
                    </a:srgbClr>
                  </a:outerShdw>
                </a:effectLst>
              </a:rPr>
              <a:t>SS(curvature) = SS(A^2) + SS (B^2) + SS(C^2)</a:t>
            </a:r>
          </a:p>
          <a:p>
            <a:endParaRPr lang="en-US" sz="2800" i="1" dirty="0" smtClean="0">
              <a:solidFill>
                <a:srgbClr val="C00000"/>
              </a:solidFill>
              <a:effectLst>
                <a:outerShdw blurRad="38100" dist="38100" dir="2700000" algn="tl">
                  <a:srgbClr val="000000">
                    <a:alpha val="43137"/>
                  </a:srgbClr>
                </a:outerShdw>
              </a:effectLst>
            </a:endParaRPr>
          </a:p>
          <a:p>
            <a:endParaRPr lang="en-US" sz="2800"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3294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solidFill>
                  <a:schemeClr val="tx1"/>
                </a:solidFill>
              </a:rPr>
              <a:t/>
            </a:r>
            <a:br>
              <a:rPr lang="en-US" dirty="0" smtClean="0">
                <a:solidFill>
                  <a:schemeClr val="tx1"/>
                </a:solidFill>
              </a:rPr>
            </a:br>
            <a:r>
              <a:rPr lang="en-US" sz="2400" dirty="0" smtClean="0">
                <a:solidFill>
                  <a:schemeClr val="tx1"/>
                </a:solidFill>
              </a:rPr>
              <a:t>Characterization Design </a:t>
            </a:r>
            <a:r>
              <a:rPr lang="en-US" sz="2400" i="1" dirty="0" smtClean="0">
                <a:solidFill>
                  <a:schemeClr val="tx1"/>
                </a:solidFill>
              </a:rPr>
              <a:t>– </a:t>
            </a:r>
            <a:r>
              <a:rPr lang="en-US" sz="2400" dirty="0" smtClean="0">
                <a:solidFill>
                  <a:schemeClr val="tx1"/>
                </a:solidFill>
              </a:rPr>
              <a:t>AD Analysis</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123</a:t>
            </a:fld>
            <a:endParaRPr lang="en-US" dirty="0"/>
          </a:p>
        </p:txBody>
      </p:sp>
      <p:sp>
        <p:nvSpPr>
          <p:cNvPr id="16" name="TextBox 15"/>
          <p:cNvSpPr txBox="1"/>
          <p:nvPr/>
        </p:nvSpPr>
        <p:spPr>
          <a:xfrm>
            <a:off x="4907280" y="2609850"/>
            <a:ext cx="4208145" cy="2800767"/>
          </a:xfrm>
          <a:prstGeom prst="rect">
            <a:avLst/>
          </a:prstGeom>
          <a:noFill/>
        </p:spPr>
        <p:txBody>
          <a:bodyPr wrap="square" rtlCol="0">
            <a:spAutoFit/>
          </a:bodyPr>
          <a:lstStyle/>
          <a:p>
            <a:r>
              <a:rPr lang="en-US" sz="2200" i="1" dirty="0" smtClean="0"/>
              <a:t>Which substrate works best?</a:t>
            </a:r>
          </a:p>
          <a:p>
            <a:endParaRPr lang="en-US" sz="2200" i="1" dirty="0" smtClean="0"/>
          </a:p>
          <a:p>
            <a:r>
              <a:rPr lang="en-US" sz="2200" i="1" dirty="0" smtClean="0"/>
              <a:t/>
            </a:r>
            <a:br>
              <a:rPr lang="en-US" sz="2200" i="1" dirty="0" smtClean="0"/>
            </a:br>
            <a:endParaRPr lang="en-US" sz="2200" i="1" dirty="0" smtClean="0"/>
          </a:p>
          <a:p>
            <a:r>
              <a:rPr lang="en-US" sz="2200" i="1" dirty="0" smtClean="0"/>
              <a:t>Why continue to test the other?</a:t>
            </a:r>
          </a:p>
          <a:p>
            <a:endParaRPr lang="en-US" sz="2200" i="1" dirty="0" smtClean="0"/>
          </a:p>
          <a:p>
            <a:r>
              <a:rPr lang="en-US" sz="2200" i="1" dirty="0" smtClean="0"/>
              <a:t>Given the significant curvature what should be done next?</a:t>
            </a:r>
            <a:endParaRPr lang="en-US" sz="2200" i="1" dirty="0"/>
          </a:p>
        </p:txBody>
      </p:sp>
      <p:pic>
        <p:nvPicPr>
          <p:cNvPr id="7" name="Picture 8"/>
          <p:cNvPicPr>
            <a:picLocks noChangeAspect="1" noChangeArrowheads="1"/>
          </p:cNvPicPr>
          <p:nvPr/>
        </p:nvPicPr>
        <p:blipFill>
          <a:blip r:embed="rId3" cstate="print"/>
          <a:srcRect l="26349"/>
          <a:stretch>
            <a:fillRect/>
          </a:stretch>
        </p:blipFill>
        <p:spPr bwMode="auto">
          <a:xfrm>
            <a:off x="714104" y="2120964"/>
            <a:ext cx="4466500" cy="4188395"/>
          </a:xfrm>
          <a:prstGeom prst="rect">
            <a:avLst/>
          </a:prstGeom>
          <a:noFill/>
          <a:ln w="9525">
            <a:noFill/>
            <a:miter lim="800000"/>
            <a:headEnd/>
            <a:tailEnd/>
          </a:ln>
          <a:effectLst/>
        </p:spPr>
      </p:pic>
      <p:pic>
        <p:nvPicPr>
          <p:cNvPr id="183298" name="Picture 2"/>
          <p:cNvPicPr>
            <a:picLocks noChangeAspect="1" noChangeArrowheads="1"/>
          </p:cNvPicPr>
          <p:nvPr/>
        </p:nvPicPr>
        <p:blipFill>
          <a:blip r:embed="rId4" cstate="print"/>
          <a:srcRect t="74614" r="43868" b="7326"/>
          <a:stretch>
            <a:fillRect/>
          </a:stretch>
        </p:blipFill>
        <p:spPr bwMode="auto">
          <a:xfrm>
            <a:off x="5871156" y="3085010"/>
            <a:ext cx="1716188" cy="724989"/>
          </a:xfrm>
          <a:prstGeom prst="rect">
            <a:avLst/>
          </a:prstGeom>
          <a:noFill/>
          <a:ln w="9525">
            <a:solidFill>
              <a:schemeClr val="tx1"/>
            </a:solidFill>
            <a:prstDash val="sysDot"/>
            <a:miter lim="800000"/>
            <a:headEnd/>
            <a:tailEnd/>
          </a:ln>
        </p:spPr>
      </p:pic>
      <p:pic>
        <p:nvPicPr>
          <p:cNvPr id="8" name="Picture 4" descr="C:\Users\mark.STATEASE0\AppData\Local\Microsoft\Windows\Temporary Internet Files\Content.IE5\YW14FV3O\MP900400490[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1508760" y="1636776"/>
            <a:ext cx="6187440" cy="461665"/>
          </a:xfrm>
          <a:prstGeom prst="rect">
            <a:avLst/>
          </a:prstGeom>
        </p:spPr>
        <p:txBody>
          <a:bodyPr wrap="square">
            <a:spAutoFit/>
          </a:bodyPr>
          <a:lstStyle/>
          <a:p>
            <a:pPr marL="0" indent="0" algn="ctr" eaLnBrk="1" hangingPunct="1">
              <a:buFontTx/>
              <a:buNone/>
            </a:pPr>
            <a:r>
              <a:rPr lang="en-US" sz="2400" i="1" dirty="0">
                <a:solidFill>
                  <a:schemeClr val="accent2"/>
                </a:solidFill>
              </a:rPr>
              <a:t>Can we still answer some questions? (Yes!)</a:t>
            </a:r>
          </a:p>
        </p:txBody>
      </p:sp>
      <p:sp>
        <p:nvSpPr>
          <p:cNvPr id="9" name="Down Arrow 8"/>
          <p:cNvSpPr/>
          <p:nvPr/>
        </p:nvSpPr>
        <p:spPr bwMode="auto">
          <a:xfrm rot="4947438">
            <a:off x="4959993" y="3507204"/>
            <a:ext cx="701040" cy="383113"/>
          </a:xfrm>
          <a:prstGeom prst="downArrow">
            <a:avLst/>
          </a:prstGeom>
          <a:gradFill rotWithShape="1">
            <a:gsLst>
              <a:gs pos="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solidFill>
                  <a:schemeClr val="tx1"/>
                </a:solidFill>
              </a:rPr>
              <a:t/>
            </a:r>
            <a:br>
              <a:rPr lang="en-US" dirty="0" smtClean="0">
                <a:solidFill>
                  <a:schemeClr val="tx1"/>
                </a:solidFill>
              </a:rPr>
            </a:br>
            <a:r>
              <a:rPr lang="en-US" sz="2400" dirty="0" smtClean="0">
                <a:solidFill>
                  <a:schemeClr val="tx1"/>
                </a:solidFill>
              </a:rPr>
              <a:t>Characterization Design </a:t>
            </a:r>
            <a:r>
              <a:rPr lang="en-US" sz="2400" i="1" dirty="0" smtClean="0">
                <a:solidFill>
                  <a:schemeClr val="tx1"/>
                </a:solidFill>
              </a:rPr>
              <a:t>– </a:t>
            </a:r>
            <a:r>
              <a:rPr lang="en-US" sz="2400" dirty="0" smtClean="0">
                <a:solidFill>
                  <a:schemeClr val="tx1"/>
                </a:solidFill>
              </a:rPr>
              <a:t>Conclusions</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124</a:t>
            </a:fld>
            <a:endParaRPr lang="en-US" dirty="0"/>
          </a:p>
        </p:txBody>
      </p:sp>
      <p:sp>
        <p:nvSpPr>
          <p:cNvPr id="7" name="TextBox 6"/>
          <p:cNvSpPr txBox="1"/>
          <p:nvPr/>
        </p:nvSpPr>
        <p:spPr>
          <a:xfrm>
            <a:off x="981075" y="2170176"/>
            <a:ext cx="7734300" cy="2462213"/>
          </a:xfrm>
          <a:prstGeom prst="rect">
            <a:avLst/>
          </a:prstGeom>
          <a:noFill/>
        </p:spPr>
        <p:txBody>
          <a:bodyPr wrap="square" rtlCol="0">
            <a:spAutoFit/>
          </a:bodyPr>
          <a:lstStyle/>
          <a:p>
            <a:pPr lvl="1" indent="-457200" eaLnBrk="1" hangingPunct="1">
              <a:spcBef>
                <a:spcPct val="50000"/>
              </a:spcBef>
              <a:buClr>
                <a:schemeClr val="accent2"/>
              </a:buClr>
              <a:buFont typeface="Wingdings" pitchFamily="2" charset="2"/>
              <a:buChar char="Ø"/>
            </a:pPr>
            <a:r>
              <a:rPr lang="en-US" sz="2200" dirty="0" smtClean="0">
                <a:latin typeface="+mn-lt"/>
              </a:rPr>
              <a:t>SS41 has higher tensile and should be used in future optimization studies.</a:t>
            </a:r>
          </a:p>
          <a:p>
            <a:pPr lvl="1" indent="-457200" eaLnBrk="1" hangingPunct="1">
              <a:spcBef>
                <a:spcPct val="50000"/>
              </a:spcBef>
              <a:buClr>
                <a:schemeClr val="accent2"/>
              </a:buClr>
              <a:buFont typeface="Wingdings" pitchFamily="2" charset="2"/>
              <a:buChar char="Ø"/>
            </a:pPr>
            <a:r>
              <a:rPr lang="en-US" sz="2200" dirty="0" smtClean="0">
                <a:latin typeface="+mn-lt"/>
              </a:rPr>
              <a:t>There is significant curvature. </a:t>
            </a:r>
            <a:r>
              <a:rPr lang="en-US" sz="2200" i="1" dirty="0" smtClean="0"/>
              <a:t>What is causing this?</a:t>
            </a:r>
          </a:p>
          <a:p>
            <a:pPr marL="0" lvl="1" algn="ctr" eaLnBrk="1" hangingPunct="1">
              <a:spcBef>
                <a:spcPct val="50000"/>
              </a:spcBef>
              <a:buClr>
                <a:schemeClr val="accent2"/>
              </a:buClr>
            </a:pPr>
            <a:r>
              <a:rPr lang="en-US" sz="2200" i="1" dirty="0" smtClean="0">
                <a:solidFill>
                  <a:schemeClr val="accent2"/>
                </a:solidFill>
              </a:rPr>
              <a:t/>
            </a:r>
            <a:br>
              <a:rPr lang="en-US" sz="2200" i="1" dirty="0" smtClean="0">
                <a:solidFill>
                  <a:schemeClr val="accent2"/>
                </a:solidFill>
              </a:rPr>
            </a:br>
            <a:r>
              <a:rPr lang="en-US" sz="2200" i="1" dirty="0" smtClean="0">
                <a:solidFill>
                  <a:schemeClr val="accent2"/>
                </a:solidFill>
              </a:rPr>
              <a:t>An RSM design is required to fully understand the nonlinear behavior in the center of the design space. </a:t>
            </a:r>
            <a:endParaRPr lang="en-US" sz="2200" i="1" dirty="0" smtClean="0">
              <a:solidFill>
                <a:schemeClr val="accent2"/>
              </a:solidFill>
              <a:latin typeface="+mn-lt"/>
            </a:endParaRPr>
          </a:p>
        </p:txBody>
      </p:sp>
      <p:pic>
        <p:nvPicPr>
          <p:cNvPr id="6"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359" y="1474072"/>
            <a:ext cx="3169399" cy="3534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890" name="Date Placeholder 3"/>
          <p:cNvSpPr>
            <a:spLocks noGrp="1"/>
          </p:cNvSpPr>
          <p:nvPr>
            <p:ph type="dt" sz="quarter" idx="10"/>
          </p:nvPr>
        </p:nvSpPr>
        <p:spPr>
          <a:noFill/>
        </p:spPr>
        <p:txBody>
          <a:bodyPr/>
          <a:lstStyle/>
          <a:p>
            <a:r>
              <a:rPr lang="en-US" smtClean="0">
                <a:latin typeface="Arial" charset="0"/>
              </a:rPr>
              <a:t>Response Surface Short Course - TFAWS</a:t>
            </a:r>
            <a:endParaRPr lang="en-US" dirty="0" smtClean="0">
              <a:latin typeface="Arial" charset="0"/>
            </a:endParaRPr>
          </a:p>
        </p:txBody>
      </p:sp>
      <p:sp>
        <p:nvSpPr>
          <p:cNvPr id="37891" name="Slide Number Placeholder 5"/>
          <p:cNvSpPr>
            <a:spLocks noGrp="1"/>
          </p:cNvSpPr>
          <p:nvPr>
            <p:ph type="sldNum" sz="quarter" idx="12"/>
          </p:nvPr>
        </p:nvSpPr>
        <p:spPr>
          <a:noFill/>
        </p:spPr>
        <p:txBody>
          <a:bodyPr/>
          <a:lstStyle/>
          <a:p>
            <a:fld id="{287D7EFB-6321-48B6-8589-7249BA94E2B3}" type="slidenum">
              <a:rPr lang="en-US" smtClean="0">
                <a:latin typeface="Arial" charset="0"/>
              </a:rPr>
              <a:pPr/>
              <a:t>125</a:t>
            </a:fld>
            <a:endParaRPr lang="en-US" dirty="0" smtClean="0">
              <a:latin typeface="Arial" charset="0"/>
            </a:endParaRPr>
          </a:p>
        </p:txBody>
      </p:sp>
      <p:sp>
        <p:nvSpPr>
          <p:cNvPr id="37894" name="Rectangle 8"/>
          <p:cNvSpPr>
            <a:spLocks noGrp="1" noChangeArrowheads="1"/>
          </p:cNvSpPr>
          <p:nvPr>
            <p:ph type="title"/>
          </p:nvPr>
        </p:nvSpPr>
        <p:spPr/>
        <p:txBody>
          <a:bodyPr/>
          <a:lstStyle/>
          <a:p>
            <a:pPr eaLnBrk="1" hangingPunct="1"/>
            <a:r>
              <a:rPr lang="en-US" smtClean="0"/>
              <a:t>Agenda Transition</a:t>
            </a:r>
          </a:p>
        </p:txBody>
      </p:sp>
      <p:sp>
        <p:nvSpPr>
          <p:cNvPr id="37895" name="Oval 12"/>
          <p:cNvSpPr>
            <a:spLocks noChangeArrowheads="1"/>
          </p:cNvSpPr>
          <p:nvPr/>
        </p:nvSpPr>
        <p:spPr bwMode="auto">
          <a:xfrm>
            <a:off x="6776131" y="2955925"/>
            <a:ext cx="1487487" cy="1292225"/>
          </a:xfrm>
          <a:prstGeom prst="ellipse">
            <a:avLst/>
          </a:prstGeom>
          <a:noFill/>
          <a:ln w="19050" algn="ctr">
            <a:solidFill>
              <a:srgbClr val="CC0000"/>
            </a:solidFill>
            <a:round/>
            <a:headEnd/>
            <a:tailEnd/>
          </a:ln>
        </p:spPr>
        <p:txBody>
          <a:bodyPr wrap="none" anchor="ctr"/>
          <a:lstStyle/>
          <a:p>
            <a:endParaRPr lang="en-US"/>
          </a:p>
        </p:txBody>
      </p:sp>
      <p:sp>
        <p:nvSpPr>
          <p:cNvPr id="8" name="Rectangle 7"/>
          <p:cNvSpPr/>
          <p:nvPr/>
        </p:nvSpPr>
        <p:spPr>
          <a:xfrm>
            <a:off x="994228" y="1701953"/>
            <a:ext cx="4811486" cy="2246769"/>
          </a:xfrm>
          <a:prstGeom prst="rect">
            <a:avLst/>
          </a:prstGeom>
        </p:spPr>
        <p:txBody>
          <a:bodyPr wrap="square">
            <a:spAutoFit/>
          </a:bodyPr>
          <a:lstStyle/>
          <a:p>
            <a:pPr marL="290513" indent="-290513">
              <a:lnSpc>
                <a:spcPct val="110000"/>
              </a:lnSpc>
              <a:spcBef>
                <a:spcPct val="50000"/>
              </a:spcBef>
              <a:buClr>
                <a:schemeClr val="accent2"/>
              </a:buClr>
              <a:buFont typeface="Wingdings" pitchFamily="2" charset="2"/>
              <a:buChar char="Ø"/>
            </a:pPr>
            <a:r>
              <a:rPr lang="en-US" sz="2000" dirty="0" smtClean="0"/>
              <a:t>Screening in the Presence of 2FIs</a:t>
            </a:r>
          </a:p>
          <a:p>
            <a:pPr marL="290513" indent="-290513">
              <a:lnSpc>
                <a:spcPct val="110000"/>
              </a:lnSpc>
              <a:spcBef>
                <a:spcPct val="50000"/>
              </a:spcBef>
              <a:buClr>
                <a:schemeClr val="accent2"/>
              </a:buClr>
              <a:buFont typeface="Wingdings" pitchFamily="2" charset="2"/>
              <a:buChar char="Ø"/>
            </a:pPr>
            <a:r>
              <a:rPr lang="en-US" sz="2000" dirty="0" smtClean="0"/>
              <a:t>Transition to characterization design</a:t>
            </a:r>
          </a:p>
          <a:p>
            <a:pPr marL="290513" indent="-290513">
              <a:lnSpc>
                <a:spcPct val="110000"/>
              </a:lnSpc>
              <a:spcBef>
                <a:spcPct val="50000"/>
              </a:spcBef>
              <a:buClr>
                <a:schemeClr val="accent2"/>
              </a:buClr>
              <a:buFont typeface="Wingdings" pitchFamily="2" charset="2"/>
              <a:buChar char="Ø"/>
            </a:pPr>
            <a:r>
              <a:rPr lang="en-US" sz="2000" b="1" dirty="0" smtClean="0">
                <a:solidFill>
                  <a:srgbClr val="C00000"/>
                </a:solidFill>
              </a:rPr>
              <a:t>Transition to RSM design</a:t>
            </a:r>
            <a:r>
              <a:rPr lang="en-US" sz="2000" b="1" dirty="0" smtClean="0">
                <a:solidFill>
                  <a:schemeClr val="accent6"/>
                </a:solidFill>
              </a:rPr>
              <a:t/>
            </a:r>
            <a:br>
              <a:rPr lang="en-US" sz="2000" b="1" dirty="0" smtClean="0">
                <a:solidFill>
                  <a:schemeClr val="accent6"/>
                </a:solidFill>
              </a:rPr>
            </a:br>
            <a:r>
              <a:rPr lang="en-US" sz="2000" b="1" dirty="0" smtClean="0">
                <a:solidFill>
                  <a:schemeClr val="accent6"/>
                </a:solidFill>
              </a:rPr>
              <a:t>Significant curvature leads to RSM </a:t>
            </a:r>
          </a:p>
          <a:p>
            <a:pPr marL="290513" indent="-290513">
              <a:lnSpc>
                <a:spcPct val="110000"/>
              </a:lnSpc>
              <a:spcBef>
                <a:spcPct val="50000"/>
              </a:spcBef>
              <a:buClr>
                <a:schemeClr val="accent2"/>
              </a:buClr>
              <a:buFont typeface="Wingdings" pitchFamily="2" charset="2"/>
              <a:buChar char="Ø"/>
            </a:pPr>
            <a:r>
              <a:rPr lang="en-US" sz="2000" dirty="0" smtClean="0"/>
              <a:t>Confirmation</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solidFill>
                  <a:schemeClr val="tx1"/>
                </a:solidFill>
              </a:rPr>
              <a:t/>
            </a:r>
            <a:br>
              <a:rPr lang="en-US" dirty="0" smtClean="0">
                <a:solidFill>
                  <a:schemeClr val="tx1"/>
                </a:solidFill>
              </a:rPr>
            </a:br>
            <a:r>
              <a:rPr lang="en-US" sz="2400" dirty="0" smtClean="0">
                <a:solidFill>
                  <a:schemeClr val="tx1"/>
                </a:solidFill>
              </a:rPr>
              <a:t> Optimization Design </a:t>
            </a:r>
            <a:r>
              <a:rPr lang="en-US" sz="2400" i="1" dirty="0" smtClean="0">
                <a:solidFill>
                  <a:schemeClr val="tx1"/>
                </a:solidFill>
              </a:rPr>
              <a:t>– </a:t>
            </a:r>
            <a:r>
              <a:rPr lang="en-US" sz="2400" dirty="0" smtClean="0">
                <a:solidFill>
                  <a:schemeClr val="tx1"/>
                </a:solidFill>
              </a:rPr>
              <a:t>Augmenting to RSM </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126</a:t>
            </a:fld>
            <a:endParaRPr lang="en-US" dirty="0"/>
          </a:p>
        </p:txBody>
      </p:sp>
      <p:sp>
        <p:nvSpPr>
          <p:cNvPr id="7" name="TextBox 6"/>
          <p:cNvSpPr txBox="1"/>
          <p:nvPr/>
        </p:nvSpPr>
        <p:spPr>
          <a:xfrm>
            <a:off x="981075" y="1981200"/>
            <a:ext cx="7734300" cy="3308598"/>
          </a:xfrm>
          <a:prstGeom prst="rect">
            <a:avLst/>
          </a:prstGeom>
          <a:noFill/>
        </p:spPr>
        <p:txBody>
          <a:bodyPr wrap="square" rtlCol="0">
            <a:spAutoFit/>
          </a:bodyPr>
          <a:lstStyle/>
          <a:p>
            <a:pPr lvl="1" indent="-457200" eaLnBrk="1" hangingPunct="1">
              <a:spcBef>
                <a:spcPct val="50000"/>
              </a:spcBef>
              <a:buClr>
                <a:schemeClr val="accent2"/>
              </a:buClr>
              <a:buFont typeface="Wingdings" pitchFamily="2" charset="2"/>
              <a:buChar char="§"/>
            </a:pPr>
            <a:r>
              <a:rPr lang="en-US" sz="2200" dirty="0" smtClean="0">
                <a:latin typeface="+mn-lt"/>
              </a:rPr>
              <a:t>We can reuse the information from the SS41 substrate runs.</a:t>
            </a:r>
          </a:p>
          <a:p>
            <a:pPr lvl="1" indent="-457200" eaLnBrk="1" hangingPunct="1">
              <a:spcBef>
                <a:spcPct val="50000"/>
              </a:spcBef>
              <a:buClr>
                <a:schemeClr val="accent2"/>
              </a:buClr>
              <a:buFont typeface="Wingdings" pitchFamily="2" charset="2"/>
              <a:buChar char="§"/>
            </a:pPr>
            <a:r>
              <a:rPr lang="en-US" sz="2200" dirty="0" smtClean="0">
                <a:latin typeface="+mn-lt"/>
              </a:rPr>
              <a:t>Because substrate no longer changes, this factor can be removed.</a:t>
            </a:r>
          </a:p>
          <a:p>
            <a:pPr lvl="1" indent="-457200" eaLnBrk="1" hangingPunct="1">
              <a:spcBef>
                <a:spcPct val="50000"/>
              </a:spcBef>
              <a:buClr>
                <a:schemeClr val="accent2"/>
              </a:buClr>
              <a:buFont typeface="Wingdings" pitchFamily="2" charset="2"/>
              <a:buChar char="§"/>
            </a:pPr>
            <a:r>
              <a:rPr lang="en-US" sz="2200" dirty="0" smtClean="0">
                <a:latin typeface="+mn-lt"/>
              </a:rPr>
              <a:t>Limiting the experiment to critical changeable factors is the main advantage to sequential experiments.  </a:t>
            </a:r>
            <a:br>
              <a:rPr lang="en-US" sz="2200" dirty="0" smtClean="0">
                <a:latin typeface="+mn-lt"/>
              </a:rPr>
            </a:br>
            <a:r>
              <a:rPr lang="en-US" sz="2200" dirty="0" smtClean="0">
                <a:latin typeface="+mn-lt"/>
              </a:rPr>
              <a:t>Result – Fewer total runs! </a:t>
            </a:r>
          </a:p>
          <a:p>
            <a:pPr lvl="1" indent="-457200" eaLnBrk="1" hangingPunct="1">
              <a:spcBef>
                <a:spcPct val="50000"/>
              </a:spcBef>
              <a:buClr>
                <a:schemeClr val="accent2"/>
              </a:buClr>
              <a:buFont typeface="Wingdings" pitchFamily="2" charset="2"/>
              <a:buChar char="§"/>
            </a:pPr>
            <a:r>
              <a:rPr lang="en-US" sz="2200" dirty="0" smtClean="0">
                <a:latin typeface="+mn-lt"/>
              </a:rPr>
              <a:t>Learn and adapt as you 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solidFill>
                  <a:schemeClr val="tx1"/>
                </a:solidFill>
              </a:rPr>
              <a:t/>
            </a:r>
            <a:br>
              <a:rPr lang="en-US" dirty="0" smtClean="0">
                <a:solidFill>
                  <a:schemeClr val="tx1"/>
                </a:solidFill>
              </a:rPr>
            </a:br>
            <a:r>
              <a:rPr lang="en-US" sz="2400" dirty="0" smtClean="0">
                <a:solidFill>
                  <a:schemeClr val="tx1"/>
                </a:solidFill>
              </a:rPr>
              <a:t> Optimization Design </a:t>
            </a:r>
            <a:r>
              <a:rPr lang="en-US" sz="2400" i="1" dirty="0" smtClean="0">
                <a:solidFill>
                  <a:schemeClr val="tx1"/>
                </a:solidFill>
              </a:rPr>
              <a:t>– </a:t>
            </a:r>
            <a:r>
              <a:rPr lang="en-US" sz="2400" dirty="0" smtClean="0">
                <a:solidFill>
                  <a:schemeClr val="tx1"/>
                </a:solidFill>
              </a:rPr>
              <a:t>Augmenting to RSM </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127</a:t>
            </a:fld>
            <a:endParaRPr lang="en-US" dirty="0"/>
          </a:p>
        </p:txBody>
      </p:sp>
      <p:sp>
        <p:nvSpPr>
          <p:cNvPr id="7" name="TextBox 6"/>
          <p:cNvSpPr txBox="1"/>
          <p:nvPr/>
        </p:nvSpPr>
        <p:spPr>
          <a:xfrm>
            <a:off x="1057275" y="2219325"/>
            <a:ext cx="7734300" cy="2308324"/>
          </a:xfrm>
          <a:prstGeom prst="rect">
            <a:avLst/>
          </a:prstGeom>
          <a:noFill/>
        </p:spPr>
        <p:txBody>
          <a:bodyPr wrap="square" rtlCol="0">
            <a:spAutoFit/>
          </a:bodyPr>
          <a:lstStyle/>
          <a:p>
            <a:pPr lvl="1" indent="-457200" eaLnBrk="1" hangingPunct="1">
              <a:spcBef>
                <a:spcPct val="50000"/>
              </a:spcBef>
              <a:buClr>
                <a:schemeClr val="accent2"/>
              </a:buClr>
              <a:buFont typeface="Wingdings" pitchFamily="2" charset="2"/>
              <a:buChar char="§"/>
            </a:pPr>
            <a:r>
              <a:rPr lang="en-US" sz="2400" dirty="0" smtClean="0">
                <a:latin typeface="+mn-lt"/>
              </a:rPr>
              <a:t>The remaining runs are a three-factor design with three center-points. </a:t>
            </a:r>
          </a:p>
          <a:p>
            <a:pPr lvl="1" indent="-457200" eaLnBrk="1" hangingPunct="1">
              <a:spcBef>
                <a:spcPct val="50000"/>
              </a:spcBef>
              <a:buClr>
                <a:schemeClr val="accent2"/>
              </a:buClr>
              <a:buFont typeface="Wingdings" pitchFamily="2" charset="2"/>
              <a:buChar char="§"/>
            </a:pPr>
            <a:r>
              <a:rPr lang="en-US" sz="2400" dirty="0" smtClean="0">
                <a:latin typeface="+mn-lt"/>
              </a:rPr>
              <a:t>Such a design can be augmented into a central composite or other response surface design.  </a:t>
            </a:r>
          </a:p>
          <a:p>
            <a:pPr lvl="1" indent="-457200" eaLnBrk="1" hangingPunct="1">
              <a:spcBef>
                <a:spcPct val="50000"/>
              </a:spcBef>
              <a:buClr>
                <a:schemeClr val="accent2"/>
              </a:buClr>
              <a:buFont typeface="Wingdings" pitchFamily="2" charset="2"/>
              <a:buChar char="§"/>
            </a:pPr>
            <a:r>
              <a:rPr lang="en-US" sz="2400" dirty="0" smtClean="0">
                <a:latin typeface="+mn-lt"/>
              </a:rPr>
              <a:t>The best part is 11 out of 19 runs are already done!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solidFill>
                  <a:schemeClr val="tx1"/>
                </a:solidFill>
              </a:rPr>
              <a:t/>
            </a:r>
            <a:br>
              <a:rPr lang="en-US" dirty="0" smtClean="0">
                <a:solidFill>
                  <a:schemeClr val="tx1"/>
                </a:solidFill>
              </a:rPr>
            </a:br>
            <a:r>
              <a:rPr lang="en-US" sz="2400" dirty="0" smtClean="0">
                <a:solidFill>
                  <a:schemeClr val="tx1"/>
                </a:solidFill>
              </a:rPr>
              <a:t> RSM – Fit Summary</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128</a:t>
            </a:fld>
            <a:endParaRPr lang="en-US" dirty="0"/>
          </a:p>
        </p:txBody>
      </p:sp>
      <p:sp>
        <p:nvSpPr>
          <p:cNvPr id="7" name="TextBox 6"/>
          <p:cNvSpPr txBox="1"/>
          <p:nvPr/>
        </p:nvSpPr>
        <p:spPr>
          <a:xfrm>
            <a:off x="990219" y="1478280"/>
            <a:ext cx="7734300" cy="2000548"/>
          </a:xfrm>
          <a:prstGeom prst="rect">
            <a:avLst/>
          </a:prstGeom>
          <a:noFill/>
        </p:spPr>
        <p:txBody>
          <a:bodyPr wrap="square" rtlCol="0">
            <a:spAutoFit/>
          </a:bodyPr>
          <a:lstStyle/>
          <a:p>
            <a:pPr marL="0" lvl="1" eaLnBrk="1" hangingPunct="1">
              <a:spcBef>
                <a:spcPct val="50000"/>
              </a:spcBef>
              <a:buClr>
                <a:schemeClr val="accent2"/>
              </a:buClr>
            </a:pPr>
            <a:r>
              <a:rPr lang="en-US" sz="2200" dirty="0" smtClean="0">
                <a:latin typeface="+mn-lt"/>
              </a:rPr>
              <a:t>The Fit Summary evaluates models built up from the mean to linear, 2FI (two-factor interaction) and quadratic (mainly used for RSM) orders.  The </a:t>
            </a:r>
            <a:r>
              <a:rPr lang="en-US" sz="2200" dirty="0">
                <a:latin typeface="+mn-lt"/>
              </a:rPr>
              <a:t>s</a:t>
            </a:r>
            <a:r>
              <a:rPr lang="en-US" sz="2200" dirty="0" smtClean="0">
                <a:latin typeface="+mn-lt"/>
              </a:rPr>
              <a:t>uggested model is carried forward for further analysis.</a:t>
            </a:r>
          </a:p>
          <a:p>
            <a:pPr lvl="1" indent="-457200" eaLnBrk="1" hangingPunct="1">
              <a:spcBef>
                <a:spcPct val="50000"/>
              </a:spcBef>
              <a:buClr>
                <a:schemeClr val="accent2"/>
              </a:buClr>
              <a:buFont typeface="Wingdings" pitchFamily="2" charset="2"/>
              <a:buChar char="§"/>
            </a:pPr>
            <a:endParaRPr lang="en-US" sz="2400" dirty="0" smtClean="0">
              <a:latin typeface="+mn-lt"/>
            </a:endParaRPr>
          </a:p>
        </p:txBody>
      </p:sp>
      <p:pic>
        <p:nvPicPr>
          <p:cNvPr id="10240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8621" r="47291" b="53878"/>
          <a:stretch/>
        </p:blipFill>
        <p:spPr bwMode="auto">
          <a:xfrm>
            <a:off x="974979" y="3110011"/>
            <a:ext cx="7646278" cy="305851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05840" y="1444752"/>
            <a:ext cx="7351776" cy="1107996"/>
          </a:xfrm>
          <a:prstGeom prst="rect">
            <a:avLst/>
          </a:prstGeom>
        </p:spPr>
        <p:txBody>
          <a:bodyPr wrap="square">
            <a:spAutoFit/>
          </a:bodyPr>
          <a:lstStyle/>
          <a:p>
            <a:pPr marL="0" lvl="1" eaLnBrk="1" hangingPunct="1">
              <a:spcBef>
                <a:spcPct val="50000"/>
              </a:spcBef>
              <a:buClr>
                <a:schemeClr val="accent2"/>
              </a:buClr>
            </a:pPr>
            <a:r>
              <a:rPr lang="en-US" sz="2200" dirty="0" smtClean="0"/>
              <a:t>Various selection algorithms can be employed but to keep things simple, we will just go with the quadratic model in this case. </a:t>
            </a:r>
          </a:p>
        </p:txBody>
      </p:sp>
      <p:sp>
        <p:nvSpPr>
          <p:cNvPr id="2" name="Title 1"/>
          <p:cNvSpPr>
            <a:spLocks noGrp="1"/>
          </p:cNvSpPr>
          <p:nvPr>
            <p:ph type="title"/>
          </p:nvPr>
        </p:nvSpPr>
        <p:spPr/>
        <p:txBody>
          <a:bodyPr/>
          <a:lstStyle/>
          <a:p>
            <a:r>
              <a:rPr lang="en-US" sz="2800" dirty="0" smtClean="0"/>
              <a:t>Arc Welding</a:t>
            </a:r>
            <a:r>
              <a:rPr lang="en-US" dirty="0" smtClean="0">
                <a:solidFill>
                  <a:schemeClr val="tx1"/>
                </a:solidFill>
              </a:rPr>
              <a:t/>
            </a:r>
            <a:br>
              <a:rPr lang="en-US" dirty="0" smtClean="0">
                <a:solidFill>
                  <a:schemeClr val="tx1"/>
                </a:solidFill>
              </a:rPr>
            </a:br>
            <a:r>
              <a:rPr lang="en-US" dirty="0" smtClean="0">
                <a:solidFill>
                  <a:schemeClr val="tx1"/>
                </a:solidFill>
              </a:rPr>
              <a:t> </a:t>
            </a:r>
            <a:r>
              <a:rPr lang="en-US" sz="2400" dirty="0" smtClean="0">
                <a:solidFill>
                  <a:schemeClr val="tx1"/>
                </a:solidFill>
              </a:rPr>
              <a:t>RSM – Model Selection</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129</a:t>
            </a:fld>
            <a:endParaRPr lang="en-US"/>
          </a:p>
        </p:txBody>
      </p:sp>
      <p:pic>
        <p:nvPicPr>
          <p:cNvPr id="10342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390" t="9698" r="68011" b="45417"/>
          <a:stretch/>
        </p:blipFill>
        <p:spPr bwMode="auto">
          <a:xfrm>
            <a:off x="3049632" y="2240673"/>
            <a:ext cx="3280682" cy="401915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16387" name="Slide Number Placeholder 5"/>
          <p:cNvSpPr>
            <a:spLocks noGrp="1"/>
          </p:cNvSpPr>
          <p:nvPr>
            <p:ph type="sldNum" sz="quarter" idx="12"/>
          </p:nvPr>
        </p:nvSpPr>
        <p:spPr>
          <a:noFill/>
        </p:spPr>
        <p:txBody>
          <a:bodyPr/>
          <a:lstStyle/>
          <a:p>
            <a:fld id="{6D7B183E-F139-4175-B6AC-28CEBFF3FD5A}" type="slidenum">
              <a:rPr lang="en-US" smtClean="0">
                <a:latin typeface="Arial" charset="0"/>
              </a:rPr>
              <a:pPr/>
              <a:t>13</a:t>
            </a:fld>
            <a:endParaRPr lang="en-US" smtClean="0">
              <a:latin typeface="Arial" charset="0"/>
            </a:endParaRPr>
          </a:p>
        </p:txBody>
      </p:sp>
      <p:grpSp>
        <p:nvGrpSpPr>
          <p:cNvPr id="2" name="Group 5"/>
          <p:cNvGrpSpPr>
            <a:grpSpLocks/>
          </p:cNvGrpSpPr>
          <p:nvPr/>
        </p:nvGrpSpPr>
        <p:grpSpPr bwMode="auto">
          <a:xfrm>
            <a:off x="1089025" y="1758950"/>
            <a:ext cx="4983163" cy="3119438"/>
            <a:chOff x="1296" y="1200"/>
            <a:chExt cx="4054" cy="2306"/>
          </a:xfrm>
        </p:grpSpPr>
        <p:sp>
          <p:nvSpPr>
            <p:cNvPr id="198662" name="Rectangle 6"/>
            <p:cNvSpPr>
              <a:spLocks noChangeArrowheads="1"/>
            </p:cNvSpPr>
            <p:nvPr/>
          </p:nvSpPr>
          <p:spPr bwMode="auto">
            <a:xfrm>
              <a:off x="1536" y="1776"/>
              <a:ext cx="1631" cy="1104"/>
            </a:xfrm>
            <a:prstGeom prst="rect">
              <a:avLst/>
            </a:prstGeom>
            <a:gradFill rotWithShape="1">
              <a:gsLst>
                <a:gs pos="0">
                  <a:schemeClr val="accent2"/>
                </a:gs>
                <a:gs pos="50000">
                  <a:schemeClr val="bg1"/>
                </a:gs>
                <a:gs pos="100000">
                  <a:schemeClr val="accent2"/>
                </a:gs>
              </a:gsLst>
              <a:lin ang="5400000" scaled="1"/>
            </a:gradFill>
            <a:ln w="9525" algn="ctr">
              <a:solidFill>
                <a:schemeClr val="tx1"/>
              </a:solidFill>
              <a:miter lim="800000"/>
              <a:headEnd/>
              <a:tailEnd/>
            </a:ln>
            <a:effectLst/>
          </p:spPr>
          <p:txBody>
            <a:bodyPr wrap="none" anchor="ctr"/>
            <a:lstStyle/>
            <a:p>
              <a:pPr algn="ctr">
                <a:defRPr/>
              </a:pPr>
              <a:r>
                <a:rPr lang="en-US" sz="3600">
                  <a:latin typeface="Arial" pitchFamily="34" charset="0"/>
                </a:rPr>
                <a:t>Process</a:t>
              </a:r>
            </a:p>
          </p:txBody>
        </p:sp>
        <p:sp>
          <p:nvSpPr>
            <p:cNvPr id="16392" name="Line 7"/>
            <p:cNvSpPr>
              <a:spLocks noChangeShapeType="1"/>
            </p:cNvSpPr>
            <p:nvPr/>
          </p:nvSpPr>
          <p:spPr bwMode="auto">
            <a:xfrm flipV="1">
              <a:off x="2352" y="2880"/>
              <a:ext cx="0" cy="240"/>
            </a:xfrm>
            <a:prstGeom prst="line">
              <a:avLst/>
            </a:prstGeom>
            <a:noFill/>
            <a:ln w="28575">
              <a:solidFill>
                <a:schemeClr val="tx1"/>
              </a:solidFill>
              <a:round/>
              <a:headEnd/>
              <a:tailEnd type="triangle" w="med" len="med"/>
            </a:ln>
          </p:spPr>
          <p:txBody>
            <a:bodyPr wrap="none" anchor="ctr"/>
            <a:lstStyle/>
            <a:p>
              <a:endParaRPr lang="en-US"/>
            </a:p>
          </p:txBody>
        </p:sp>
        <p:sp>
          <p:nvSpPr>
            <p:cNvPr id="16393" name="Line 8"/>
            <p:cNvSpPr>
              <a:spLocks noChangeShapeType="1"/>
            </p:cNvSpPr>
            <p:nvPr/>
          </p:nvSpPr>
          <p:spPr bwMode="auto">
            <a:xfrm flipV="1">
              <a:off x="2112" y="2880"/>
              <a:ext cx="0" cy="240"/>
            </a:xfrm>
            <a:prstGeom prst="line">
              <a:avLst/>
            </a:prstGeom>
            <a:noFill/>
            <a:ln w="28575">
              <a:solidFill>
                <a:schemeClr val="tx1"/>
              </a:solidFill>
              <a:round/>
              <a:headEnd/>
              <a:tailEnd type="triangle" w="med" len="med"/>
            </a:ln>
          </p:spPr>
          <p:txBody>
            <a:bodyPr wrap="none" anchor="ctr"/>
            <a:lstStyle/>
            <a:p>
              <a:endParaRPr lang="en-US"/>
            </a:p>
          </p:txBody>
        </p:sp>
        <p:sp>
          <p:nvSpPr>
            <p:cNvPr id="16394" name="Line 9"/>
            <p:cNvSpPr>
              <a:spLocks noChangeShapeType="1"/>
            </p:cNvSpPr>
            <p:nvPr/>
          </p:nvSpPr>
          <p:spPr bwMode="auto">
            <a:xfrm flipV="1">
              <a:off x="2592" y="2880"/>
              <a:ext cx="0" cy="240"/>
            </a:xfrm>
            <a:prstGeom prst="line">
              <a:avLst/>
            </a:prstGeom>
            <a:noFill/>
            <a:ln w="28575">
              <a:solidFill>
                <a:schemeClr val="tx1"/>
              </a:solidFill>
              <a:round/>
              <a:headEnd/>
              <a:tailEnd type="triangle" w="med" len="med"/>
            </a:ln>
          </p:spPr>
          <p:txBody>
            <a:bodyPr wrap="none" anchor="ctr"/>
            <a:lstStyle/>
            <a:p>
              <a:endParaRPr lang="en-US"/>
            </a:p>
          </p:txBody>
        </p:sp>
        <p:sp>
          <p:nvSpPr>
            <p:cNvPr id="16395" name="Line 10"/>
            <p:cNvSpPr>
              <a:spLocks noChangeShapeType="1"/>
            </p:cNvSpPr>
            <p:nvPr/>
          </p:nvSpPr>
          <p:spPr bwMode="auto">
            <a:xfrm flipV="1">
              <a:off x="2112" y="1536"/>
              <a:ext cx="0" cy="240"/>
            </a:xfrm>
            <a:prstGeom prst="line">
              <a:avLst/>
            </a:prstGeom>
            <a:noFill/>
            <a:ln w="28575">
              <a:solidFill>
                <a:schemeClr val="tx1"/>
              </a:solidFill>
              <a:round/>
              <a:headEnd type="triangle" w="med" len="med"/>
              <a:tailEnd/>
            </a:ln>
          </p:spPr>
          <p:txBody>
            <a:bodyPr wrap="none" anchor="ctr"/>
            <a:lstStyle/>
            <a:p>
              <a:endParaRPr lang="en-US"/>
            </a:p>
          </p:txBody>
        </p:sp>
        <p:sp>
          <p:nvSpPr>
            <p:cNvPr id="16396" name="Line 11"/>
            <p:cNvSpPr>
              <a:spLocks noChangeShapeType="1"/>
            </p:cNvSpPr>
            <p:nvPr/>
          </p:nvSpPr>
          <p:spPr bwMode="auto">
            <a:xfrm flipV="1">
              <a:off x="2352" y="1536"/>
              <a:ext cx="0" cy="240"/>
            </a:xfrm>
            <a:prstGeom prst="line">
              <a:avLst/>
            </a:prstGeom>
            <a:noFill/>
            <a:ln w="28575">
              <a:solidFill>
                <a:schemeClr val="tx1"/>
              </a:solidFill>
              <a:round/>
              <a:headEnd type="triangle" w="med" len="med"/>
              <a:tailEnd/>
            </a:ln>
          </p:spPr>
          <p:txBody>
            <a:bodyPr wrap="none" anchor="ctr"/>
            <a:lstStyle/>
            <a:p>
              <a:endParaRPr lang="en-US"/>
            </a:p>
          </p:txBody>
        </p:sp>
        <p:sp>
          <p:nvSpPr>
            <p:cNvPr id="16397" name="Line 12"/>
            <p:cNvSpPr>
              <a:spLocks noChangeShapeType="1"/>
            </p:cNvSpPr>
            <p:nvPr/>
          </p:nvSpPr>
          <p:spPr bwMode="auto">
            <a:xfrm flipV="1">
              <a:off x="2592" y="1536"/>
              <a:ext cx="0" cy="240"/>
            </a:xfrm>
            <a:prstGeom prst="line">
              <a:avLst/>
            </a:prstGeom>
            <a:noFill/>
            <a:ln w="28575">
              <a:solidFill>
                <a:schemeClr val="tx1"/>
              </a:solidFill>
              <a:round/>
              <a:headEnd type="triangle" w="med" len="med"/>
              <a:tailEnd/>
            </a:ln>
          </p:spPr>
          <p:txBody>
            <a:bodyPr wrap="none" anchor="ctr"/>
            <a:lstStyle/>
            <a:p>
              <a:endParaRPr lang="en-US"/>
            </a:p>
          </p:txBody>
        </p:sp>
        <p:sp>
          <p:nvSpPr>
            <p:cNvPr id="16398" name="Line 13"/>
            <p:cNvSpPr>
              <a:spLocks noChangeShapeType="1"/>
            </p:cNvSpPr>
            <p:nvPr/>
          </p:nvSpPr>
          <p:spPr bwMode="auto">
            <a:xfrm>
              <a:off x="3168" y="2352"/>
              <a:ext cx="288" cy="0"/>
            </a:xfrm>
            <a:prstGeom prst="line">
              <a:avLst/>
            </a:prstGeom>
            <a:noFill/>
            <a:ln w="28575">
              <a:solidFill>
                <a:schemeClr val="tx1"/>
              </a:solidFill>
              <a:round/>
              <a:headEnd/>
              <a:tailEnd type="triangle" w="med" len="med"/>
            </a:ln>
          </p:spPr>
          <p:txBody>
            <a:bodyPr wrap="none" anchor="ctr"/>
            <a:lstStyle/>
            <a:p>
              <a:endParaRPr lang="en-US"/>
            </a:p>
          </p:txBody>
        </p:sp>
        <p:sp>
          <p:nvSpPr>
            <p:cNvPr id="16399" name="Line 14"/>
            <p:cNvSpPr>
              <a:spLocks noChangeShapeType="1"/>
            </p:cNvSpPr>
            <p:nvPr/>
          </p:nvSpPr>
          <p:spPr bwMode="auto">
            <a:xfrm>
              <a:off x="3168" y="2208"/>
              <a:ext cx="288" cy="0"/>
            </a:xfrm>
            <a:prstGeom prst="line">
              <a:avLst/>
            </a:prstGeom>
            <a:noFill/>
            <a:ln w="28575">
              <a:solidFill>
                <a:schemeClr val="tx1"/>
              </a:solidFill>
              <a:round/>
              <a:headEnd/>
              <a:tailEnd type="triangle" w="med" len="med"/>
            </a:ln>
          </p:spPr>
          <p:txBody>
            <a:bodyPr wrap="none" anchor="ctr"/>
            <a:lstStyle/>
            <a:p>
              <a:endParaRPr lang="en-US"/>
            </a:p>
          </p:txBody>
        </p:sp>
        <p:sp>
          <p:nvSpPr>
            <p:cNvPr id="16400" name="Line 15"/>
            <p:cNvSpPr>
              <a:spLocks noChangeShapeType="1"/>
            </p:cNvSpPr>
            <p:nvPr/>
          </p:nvSpPr>
          <p:spPr bwMode="auto">
            <a:xfrm>
              <a:off x="3168" y="2496"/>
              <a:ext cx="288" cy="0"/>
            </a:xfrm>
            <a:prstGeom prst="line">
              <a:avLst/>
            </a:prstGeom>
            <a:noFill/>
            <a:ln w="28575">
              <a:solidFill>
                <a:schemeClr val="tx1"/>
              </a:solidFill>
              <a:round/>
              <a:headEnd/>
              <a:tailEnd type="triangle" w="med" len="med"/>
            </a:ln>
          </p:spPr>
          <p:txBody>
            <a:bodyPr wrap="none" anchor="ctr"/>
            <a:lstStyle/>
            <a:p>
              <a:endParaRPr lang="en-US"/>
            </a:p>
          </p:txBody>
        </p:sp>
        <p:sp>
          <p:nvSpPr>
            <p:cNvPr id="16401" name="Text Box 16"/>
            <p:cNvSpPr txBox="1">
              <a:spLocks noChangeArrowheads="1"/>
            </p:cNvSpPr>
            <p:nvPr/>
          </p:nvSpPr>
          <p:spPr bwMode="auto">
            <a:xfrm>
              <a:off x="1584" y="3168"/>
              <a:ext cx="2038" cy="338"/>
            </a:xfrm>
            <a:prstGeom prst="rect">
              <a:avLst/>
            </a:prstGeom>
            <a:noFill/>
            <a:ln w="9525" algn="ctr">
              <a:noFill/>
              <a:miter lim="800000"/>
              <a:headEnd/>
              <a:tailEnd/>
            </a:ln>
          </p:spPr>
          <p:txBody>
            <a:bodyPr wrap="none">
              <a:spAutoFit/>
            </a:bodyPr>
            <a:lstStyle/>
            <a:p>
              <a:r>
                <a:rPr lang="en-US" sz="2400"/>
                <a:t>Noise Factors “z”</a:t>
              </a:r>
            </a:p>
          </p:txBody>
        </p:sp>
        <p:sp>
          <p:nvSpPr>
            <p:cNvPr id="16402" name="Text Box 17"/>
            <p:cNvSpPr txBox="1">
              <a:spLocks noChangeArrowheads="1"/>
            </p:cNvSpPr>
            <p:nvPr/>
          </p:nvSpPr>
          <p:spPr bwMode="auto">
            <a:xfrm>
              <a:off x="1296" y="1200"/>
              <a:ext cx="2729" cy="338"/>
            </a:xfrm>
            <a:prstGeom prst="rect">
              <a:avLst/>
            </a:prstGeom>
            <a:noFill/>
            <a:ln w="9525" algn="ctr">
              <a:noFill/>
              <a:miter lim="800000"/>
              <a:headEnd/>
              <a:tailEnd/>
            </a:ln>
          </p:spPr>
          <p:txBody>
            <a:bodyPr wrap="none">
              <a:spAutoFit/>
            </a:bodyPr>
            <a:lstStyle/>
            <a:p>
              <a:r>
                <a:rPr lang="en-US" sz="2400"/>
                <a:t>Controllable Factors “x”</a:t>
              </a:r>
            </a:p>
          </p:txBody>
        </p:sp>
        <p:sp>
          <p:nvSpPr>
            <p:cNvPr id="16403" name="Text Box 18"/>
            <p:cNvSpPr txBox="1">
              <a:spLocks noChangeArrowheads="1"/>
            </p:cNvSpPr>
            <p:nvPr/>
          </p:nvSpPr>
          <p:spPr bwMode="auto">
            <a:xfrm>
              <a:off x="3600" y="2185"/>
              <a:ext cx="1750" cy="338"/>
            </a:xfrm>
            <a:prstGeom prst="rect">
              <a:avLst/>
            </a:prstGeom>
            <a:noFill/>
            <a:ln w="9525" algn="ctr">
              <a:noFill/>
              <a:miter lim="800000"/>
              <a:headEnd/>
              <a:tailEnd/>
            </a:ln>
          </p:spPr>
          <p:txBody>
            <a:bodyPr wrap="none">
              <a:spAutoFit/>
            </a:bodyPr>
            <a:lstStyle/>
            <a:p>
              <a:r>
                <a:rPr lang="en-US" sz="2400"/>
                <a:t>Responses “y”</a:t>
              </a:r>
            </a:p>
          </p:txBody>
        </p:sp>
      </p:grpSp>
      <p:sp>
        <p:nvSpPr>
          <p:cNvPr id="198675" name="Text Box 19"/>
          <p:cNvSpPr txBox="1">
            <a:spLocks noChangeArrowheads="1"/>
          </p:cNvSpPr>
          <p:nvPr/>
        </p:nvSpPr>
        <p:spPr bwMode="auto">
          <a:xfrm>
            <a:off x="4951413" y="1917700"/>
            <a:ext cx="3949700" cy="3292475"/>
          </a:xfrm>
          <a:prstGeom prst="rect">
            <a:avLst/>
          </a:prstGeom>
          <a:noFill/>
          <a:ln w="9525">
            <a:noFill/>
            <a:miter lim="800000"/>
            <a:headEnd/>
            <a:tailEnd/>
          </a:ln>
        </p:spPr>
        <p:txBody>
          <a:bodyPr>
            <a:spAutoFit/>
          </a:bodyPr>
          <a:lstStyle/>
          <a:p>
            <a:pPr eaLnBrk="1" hangingPunct="1">
              <a:spcBef>
                <a:spcPct val="50000"/>
              </a:spcBef>
            </a:pPr>
            <a:r>
              <a:rPr lang="en-US" sz="2000" i="1" dirty="0">
                <a:solidFill>
                  <a:schemeClr val="accent2"/>
                </a:solidFill>
              </a:rPr>
              <a:t>Let’s brainstorm.</a:t>
            </a:r>
          </a:p>
          <a:p>
            <a:pPr eaLnBrk="1" hangingPunct="1">
              <a:spcBef>
                <a:spcPct val="50000"/>
              </a:spcBef>
            </a:pPr>
            <a:r>
              <a:rPr lang="en-US" sz="2000" i="1" dirty="0">
                <a:solidFill>
                  <a:schemeClr val="accent2"/>
                </a:solidFill>
              </a:rPr>
              <a:t>What process might you experiment on for best payback?</a:t>
            </a:r>
          </a:p>
          <a:p>
            <a:pPr eaLnBrk="1" hangingPunct="1">
              <a:spcBef>
                <a:spcPct val="50000"/>
              </a:spcBef>
            </a:pPr>
            <a:endParaRPr lang="en-US" sz="2000" i="1" dirty="0">
              <a:solidFill>
                <a:schemeClr val="accent2"/>
              </a:solidFill>
            </a:endParaRPr>
          </a:p>
          <a:p>
            <a:pPr eaLnBrk="1" hangingPunct="1">
              <a:spcBef>
                <a:spcPct val="50000"/>
              </a:spcBef>
            </a:pPr>
            <a:r>
              <a:rPr lang="en-US" sz="2000" i="1" dirty="0">
                <a:solidFill>
                  <a:schemeClr val="accent2"/>
                </a:solidFill>
              </a:rPr>
              <a:t>How will you measure the </a:t>
            </a:r>
            <a:r>
              <a:rPr lang="en-US" sz="2000" i="1" dirty="0" smtClean="0">
                <a:solidFill>
                  <a:schemeClr val="accent2"/>
                </a:solidFill>
              </a:rPr>
              <a:t>response(s)</a:t>
            </a:r>
            <a:endParaRPr lang="en-US" sz="2000" i="1" dirty="0">
              <a:solidFill>
                <a:schemeClr val="accent2"/>
              </a:solidFill>
            </a:endParaRPr>
          </a:p>
          <a:p>
            <a:pPr eaLnBrk="1" hangingPunct="1">
              <a:spcBef>
                <a:spcPct val="50000"/>
              </a:spcBef>
            </a:pPr>
            <a:r>
              <a:rPr lang="en-US" sz="2000" i="1" dirty="0">
                <a:solidFill>
                  <a:schemeClr val="accent2"/>
                </a:solidFill>
              </a:rPr>
              <a:t>What factors can you control?  </a:t>
            </a:r>
          </a:p>
          <a:p>
            <a:pPr eaLnBrk="1" hangingPunct="1">
              <a:spcBef>
                <a:spcPct val="50000"/>
              </a:spcBef>
            </a:pPr>
            <a:r>
              <a:rPr lang="en-US" sz="2000" i="1" dirty="0">
                <a:solidFill>
                  <a:schemeClr val="accent2"/>
                </a:solidFill>
              </a:rPr>
              <a:t>Write it down.</a:t>
            </a:r>
          </a:p>
        </p:txBody>
      </p:sp>
      <p:sp>
        <p:nvSpPr>
          <p:cNvPr id="16390" name="Rectangle 20"/>
          <p:cNvSpPr>
            <a:spLocks noGrp="1" noChangeArrowheads="1"/>
          </p:cNvSpPr>
          <p:nvPr>
            <p:ph type="title"/>
          </p:nvPr>
        </p:nvSpPr>
        <p:spPr/>
        <p:txBody>
          <a:bodyPr/>
          <a:lstStyle/>
          <a:p>
            <a:pPr eaLnBrk="1" hangingPunct="1"/>
            <a:r>
              <a:rPr lang="en-US" smtClean="0"/>
              <a:t>Design of Experiments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8675"/>
                                        </p:tgtEl>
                                        <p:attrNameLst>
                                          <p:attrName>style.visibility</p:attrName>
                                        </p:attrNameLst>
                                      </p:cBhvr>
                                      <p:to>
                                        <p:strVal val="visible"/>
                                      </p:to>
                                    </p:set>
                                    <p:animEffect transition="in" filter="blinds(horizontal)">
                                      <p:cBhvr>
                                        <p:cTn id="7" dur="500"/>
                                        <p:tgtEl>
                                          <p:spTgt spid="19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7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solidFill>
                  <a:schemeClr val="tx1"/>
                </a:solidFill>
              </a:rPr>
              <a:t/>
            </a:r>
            <a:br>
              <a:rPr lang="en-US" dirty="0" smtClean="0">
                <a:solidFill>
                  <a:schemeClr val="tx1"/>
                </a:solidFill>
              </a:rPr>
            </a:br>
            <a:r>
              <a:rPr lang="en-US" sz="2400" dirty="0" smtClean="0">
                <a:solidFill>
                  <a:schemeClr val="tx1"/>
                </a:solidFill>
              </a:rPr>
              <a:t> RSM – ANOVA</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130</a:t>
            </a:fld>
            <a:endParaRPr lang="en-US"/>
          </a:p>
        </p:txBody>
      </p:sp>
      <p:pic>
        <p:nvPicPr>
          <p:cNvPr id="1044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511" t="8958" r="50000" b="21336"/>
          <a:stretch/>
        </p:blipFill>
        <p:spPr bwMode="auto">
          <a:xfrm>
            <a:off x="3129981" y="1328508"/>
            <a:ext cx="5007851" cy="509909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3000" y="1935480"/>
            <a:ext cx="1366080" cy="830997"/>
          </a:xfrm>
          <a:prstGeom prst="rect">
            <a:avLst/>
          </a:prstGeom>
          <a:noFill/>
        </p:spPr>
        <p:txBody>
          <a:bodyPr wrap="none" rtlCol="0">
            <a:spAutoFit/>
          </a:bodyPr>
          <a:lstStyle/>
          <a:p>
            <a:r>
              <a:rPr lang="en-US" sz="2400" i="1" dirty="0" smtClean="0"/>
              <a:t>So far, </a:t>
            </a:r>
            <a:br>
              <a:rPr lang="en-US" sz="2400" i="1" dirty="0" smtClean="0"/>
            </a:br>
            <a:r>
              <a:rPr lang="en-US" sz="2400" i="1" dirty="0" smtClean="0"/>
              <a:t>so good!</a:t>
            </a:r>
            <a:endParaRPr lang="en-US" sz="2400" i="1"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solidFill>
                  <a:schemeClr val="tx1"/>
                </a:solidFill>
              </a:rPr>
              <a:t/>
            </a:r>
            <a:br>
              <a:rPr lang="en-US" dirty="0" smtClean="0">
                <a:solidFill>
                  <a:schemeClr val="tx1"/>
                </a:solidFill>
              </a:rPr>
            </a:br>
            <a:r>
              <a:rPr lang="en-US" sz="2400" dirty="0" smtClean="0">
                <a:solidFill>
                  <a:schemeClr val="tx1"/>
                </a:solidFill>
              </a:rPr>
              <a:t> RSM – Diagnostics</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131</a:t>
            </a:fld>
            <a:endParaRPr lang="en-US"/>
          </a:p>
        </p:txBody>
      </p:sp>
      <p:grpSp>
        <p:nvGrpSpPr>
          <p:cNvPr id="6" name="Group 11"/>
          <p:cNvGrpSpPr/>
          <p:nvPr/>
        </p:nvGrpSpPr>
        <p:grpSpPr>
          <a:xfrm>
            <a:off x="1970723" y="1812227"/>
            <a:ext cx="6674739" cy="4635627"/>
            <a:chOff x="1147763" y="1303211"/>
            <a:chExt cx="6674739" cy="4635627"/>
          </a:xfrm>
        </p:grpSpPr>
        <p:pic>
          <p:nvPicPr>
            <p:cNvPr id="171010" name="Picture 2"/>
            <p:cNvPicPr>
              <a:picLocks noChangeAspect="1" noChangeArrowheads="1"/>
            </p:cNvPicPr>
            <p:nvPr/>
          </p:nvPicPr>
          <p:blipFill>
            <a:blip r:embed="rId3" cstate="print"/>
            <a:srcRect/>
            <a:stretch>
              <a:fillRect/>
            </a:stretch>
          </p:blipFill>
          <p:spPr bwMode="auto">
            <a:xfrm>
              <a:off x="1147763" y="1303211"/>
              <a:ext cx="2276475" cy="2276475"/>
            </a:xfrm>
            <a:prstGeom prst="rect">
              <a:avLst/>
            </a:prstGeom>
            <a:noFill/>
            <a:ln w="9525">
              <a:noFill/>
              <a:miter lim="800000"/>
              <a:headEnd/>
              <a:tailEnd/>
            </a:ln>
            <a:effectLst/>
          </p:spPr>
        </p:pic>
        <p:pic>
          <p:nvPicPr>
            <p:cNvPr id="171011" name="Picture 3"/>
            <p:cNvPicPr>
              <a:picLocks noChangeAspect="1" noChangeArrowheads="1"/>
            </p:cNvPicPr>
            <p:nvPr/>
          </p:nvPicPr>
          <p:blipFill>
            <a:blip r:embed="rId4" cstate="print"/>
            <a:srcRect/>
            <a:stretch>
              <a:fillRect/>
            </a:stretch>
          </p:blipFill>
          <p:spPr bwMode="auto">
            <a:xfrm>
              <a:off x="3333179" y="1303211"/>
              <a:ext cx="2276475" cy="2276475"/>
            </a:xfrm>
            <a:prstGeom prst="rect">
              <a:avLst/>
            </a:prstGeom>
            <a:noFill/>
            <a:ln w="9525">
              <a:noFill/>
              <a:miter lim="800000"/>
              <a:headEnd/>
              <a:tailEnd/>
            </a:ln>
            <a:effectLst/>
          </p:spPr>
        </p:pic>
        <p:pic>
          <p:nvPicPr>
            <p:cNvPr id="171012" name="Picture 4"/>
            <p:cNvPicPr>
              <a:picLocks noChangeAspect="1" noChangeArrowheads="1"/>
            </p:cNvPicPr>
            <p:nvPr/>
          </p:nvPicPr>
          <p:blipFill>
            <a:blip r:embed="rId5" cstate="print"/>
            <a:srcRect/>
            <a:stretch>
              <a:fillRect/>
            </a:stretch>
          </p:blipFill>
          <p:spPr bwMode="auto">
            <a:xfrm>
              <a:off x="5546027" y="1303211"/>
              <a:ext cx="2276475" cy="2276475"/>
            </a:xfrm>
            <a:prstGeom prst="rect">
              <a:avLst/>
            </a:prstGeom>
            <a:noFill/>
            <a:ln w="9525">
              <a:noFill/>
              <a:miter lim="800000"/>
              <a:headEnd/>
              <a:tailEnd/>
            </a:ln>
            <a:effectLst/>
          </p:spPr>
        </p:pic>
        <p:pic>
          <p:nvPicPr>
            <p:cNvPr id="171013" name="Picture 5"/>
            <p:cNvPicPr>
              <a:picLocks noChangeAspect="1" noChangeArrowheads="1"/>
            </p:cNvPicPr>
            <p:nvPr/>
          </p:nvPicPr>
          <p:blipFill>
            <a:blip r:embed="rId6" cstate="print"/>
            <a:srcRect/>
            <a:stretch>
              <a:fillRect/>
            </a:stretch>
          </p:blipFill>
          <p:spPr bwMode="auto">
            <a:xfrm>
              <a:off x="1147763" y="3662363"/>
              <a:ext cx="2276475" cy="2276475"/>
            </a:xfrm>
            <a:prstGeom prst="rect">
              <a:avLst/>
            </a:prstGeom>
            <a:noFill/>
            <a:ln w="9525">
              <a:noFill/>
              <a:miter lim="800000"/>
              <a:headEnd/>
              <a:tailEnd/>
            </a:ln>
            <a:effectLst/>
          </p:spPr>
        </p:pic>
        <p:pic>
          <p:nvPicPr>
            <p:cNvPr id="171014" name="Picture 6"/>
            <p:cNvPicPr>
              <a:picLocks noChangeAspect="1" noChangeArrowheads="1"/>
            </p:cNvPicPr>
            <p:nvPr/>
          </p:nvPicPr>
          <p:blipFill>
            <a:blip r:embed="rId7" cstate="print"/>
            <a:srcRect/>
            <a:stretch>
              <a:fillRect/>
            </a:stretch>
          </p:blipFill>
          <p:spPr bwMode="auto">
            <a:xfrm>
              <a:off x="3333179" y="3662363"/>
              <a:ext cx="2276475" cy="2276475"/>
            </a:xfrm>
            <a:prstGeom prst="rect">
              <a:avLst/>
            </a:prstGeom>
            <a:noFill/>
            <a:ln w="9525">
              <a:noFill/>
              <a:miter lim="800000"/>
              <a:headEnd/>
              <a:tailEnd/>
            </a:ln>
            <a:effectLst/>
          </p:spPr>
        </p:pic>
        <p:pic>
          <p:nvPicPr>
            <p:cNvPr id="171015" name="Picture 7"/>
            <p:cNvPicPr>
              <a:picLocks noChangeAspect="1" noChangeArrowheads="1"/>
            </p:cNvPicPr>
            <p:nvPr/>
          </p:nvPicPr>
          <p:blipFill>
            <a:blip r:embed="rId8" cstate="print"/>
            <a:srcRect/>
            <a:stretch>
              <a:fillRect/>
            </a:stretch>
          </p:blipFill>
          <p:spPr bwMode="auto">
            <a:xfrm>
              <a:off x="5546027" y="3662363"/>
              <a:ext cx="2276475" cy="2276475"/>
            </a:xfrm>
            <a:prstGeom prst="rect">
              <a:avLst/>
            </a:prstGeom>
            <a:noFill/>
            <a:ln w="9525">
              <a:noFill/>
              <a:miter lim="800000"/>
              <a:headEnd/>
              <a:tailEnd/>
            </a:ln>
            <a:effectLst/>
          </p:spPr>
        </p:pic>
      </p:grpSp>
      <p:sp>
        <p:nvSpPr>
          <p:cNvPr id="3" name="TextBox 2"/>
          <p:cNvSpPr txBox="1"/>
          <p:nvPr/>
        </p:nvSpPr>
        <p:spPr>
          <a:xfrm>
            <a:off x="1296500" y="1394949"/>
            <a:ext cx="1348446" cy="461665"/>
          </a:xfrm>
          <a:prstGeom prst="rect">
            <a:avLst/>
          </a:prstGeom>
          <a:noFill/>
        </p:spPr>
        <p:txBody>
          <a:bodyPr wrap="none" rtlCol="0">
            <a:spAutoFit/>
          </a:bodyPr>
          <a:lstStyle/>
          <a:p>
            <a:r>
              <a:rPr lang="en-US" sz="2400" i="1" dirty="0" smtClean="0"/>
              <a:t>Not bad!</a:t>
            </a:r>
            <a:endParaRPr lang="en-US" sz="2400" i="1"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solidFill>
                  <a:schemeClr val="tx1"/>
                </a:solidFill>
              </a:rPr>
              <a:t/>
            </a:r>
            <a:br>
              <a:rPr lang="en-US" dirty="0" smtClean="0">
                <a:solidFill>
                  <a:schemeClr val="tx1"/>
                </a:solidFill>
              </a:rPr>
            </a:br>
            <a:r>
              <a:rPr lang="en-US" sz="2400" dirty="0" smtClean="0">
                <a:solidFill>
                  <a:schemeClr val="tx1"/>
                </a:solidFill>
              </a:rPr>
              <a:t> RSM – Model Graph</a:t>
            </a:r>
            <a:endParaRPr lang="en-US" sz="2400"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132</a:t>
            </a:fld>
            <a:endParaRPr lang="en-US"/>
          </a:p>
        </p:txBody>
      </p:sp>
      <p:sp>
        <p:nvSpPr>
          <p:cNvPr id="17" name="TextBox 16"/>
          <p:cNvSpPr txBox="1"/>
          <p:nvPr/>
        </p:nvSpPr>
        <p:spPr>
          <a:xfrm>
            <a:off x="923544" y="5704904"/>
            <a:ext cx="7839456" cy="369332"/>
          </a:xfrm>
          <a:prstGeom prst="rect">
            <a:avLst/>
          </a:prstGeom>
          <a:noFill/>
        </p:spPr>
        <p:txBody>
          <a:bodyPr wrap="square" rtlCol="0">
            <a:spAutoFit/>
          </a:bodyPr>
          <a:lstStyle/>
          <a:p>
            <a:r>
              <a:rPr lang="en-US" i="1" dirty="0" smtClean="0"/>
              <a:t>Slide the C:Current bar left (-) to right (+) and see how this affects Tensile. </a:t>
            </a:r>
            <a:endParaRPr lang="en-US" i="1" dirty="0"/>
          </a:p>
        </p:txBody>
      </p:sp>
      <p:pic>
        <p:nvPicPr>
          <p:cNvPr id="1054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73624" y="3079699"/>
            <a:ext cx="1523856" cy="260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54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73774" y="1372825"/>
            <a:ext cx="6115087" cy="4516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solidFill>
                  <a:schemeClr val="tx1"/>
                </a:solidFill>
              </a:rPr>
              <a:t/>
            </a:r>
            <a:br>
              <a:rPr lang="en-US" dirty="0" smtClean="0">
                <a:solidFill>
                  <a:schemeClr val="tx1"/>
                </a:solidFill>
              </a:rPr>
            </a:br>
            <a:r>
              <a:rPr lang="en-US" sz="2400" dirty="0" smtClean="0">
                <a:solidFill>
                  <a:schemeClr val="tx1"/>
                </a:solidFill>
              </a:rPr>
              <a:t> RSM – Numerical Optimization </a:t>
            </a:r>
            <a:r>
              <a:rPr lang="en-US" sz="2200" i="1" dirty="0" smtClean="0">
                <a:solidFill>
                  <a:schemeClr val="tx1"/>
                </a:solidFill>
              </a:rPr>
              <a:t>(1/2)</a:t>
            </a:r>
            <a:endParaRPr lang="en-US" sz="2200" i="1"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133</a:t>
            </a:fld>
            <a:endParaRPr lang="en-US"/>
          </a:p>
        </p:txBody>
      </p:sp>
      <p:sp>
        <p:nvSpPr>
          <p:cNvPr id="3" name="Rectangle 2"/>
          <p:cNvSpPr/>
          <p:nvPr/>
        </p:nvSpPr>
        <p:spPr>
          <a:xfrm>
            <a:off x="975360" y="1882015"/>
            <a:ext cx="7513320" cy="1785104"/>
          </a:xfrm>
          <a:prstGeom prst="rect">
            <a:avLst/>
          </a:prstGeom>
        </p:spPr>
        <p:txBody>
          <a:bodyPr wrap="square">
            <a:spAutoFit/>
          </a:bodyPr>
          <a:lstStyle/>
          <a:p>
            <a:pPr marL="0" indent="0" eaLnBrk="1" hangingPunct="1">
              <a:spcBef>
                <a:spcPct val="50000"/>
              </a:spcBef>
              <a:buFontTx/>
              <a:buNone/>
              <a:defRPr/>
            </a:pPr>
            <a:r>
              <a:rPr lang="en-US" sz="2200" dirty="0" smtClean="0"/>
              <a:t>Recall that as a condition for the </a:t>
            </a:r>
            <a:r>
              <a:rPr lang="en-US" sz="2200" dirty="0" err="1" smtClean="0"/>
              <a:t>MonoRailCar</a:t>
            </a:r>
            <a:r>
              <a:rPr lang="en-US" sz="2200" dirty="0" smtClean="0"/>
              <a:t> Company bid, Jim and his engineers must </a:t>
            </a:r>
            <a:r>
              <a:rPr lang="en-US" sz="2200" dirty="0"/>
              <a:t>ensure that the welds, the weak point mechanically, </a:t>
            </a:r>
            <a:r>
              <a:rPr lang="en-US" sz="2200" dirty="0" smtClean="0"/>
              <a:t>provide </a:t>
            </a:r>
            <a:r>
              <a:rPr lang="en-US" sz="2200" dirty="0"/>
              <a:t>high tensile strength.  </a:t>
            </a:r>
            <a:r>
              <a:rPr lang="en-US" sz="2200" dirty="0" smtClean="0"/>
              <a:t>Assume that these must exceed 50,000 psi – the higher the better (55,000 suffices).</a:t>
            </a:r>
            <a:endParaRPr lang="en-US" sz="2200" dirty="0"/>
          </a:p>
        </p:txBody>
      </p:sp>
      <p:pic>
        <p:nvPicPr>
          <p:cNvPr id="9"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9040" y="1100328"/>
            <a:ext cx="975360" cy="780288"/>
          </a:xfrm>
          <a:prstGeom prst="rect">
            <a:avLst/>
          </a:prstGeom>
          <a:noFill/>
          <a:extLst>
            <a:ext uri="{909E8E84-426E-40DD-AFC4-6F175D3DCCD1}">
              <a14:hiddenFill xmlns="" xmlns:a14="http://schemas.microsoft.com/office/drawing/2010/main">
                <a:solidFill>
                  <a:srgbClr val="FFFFFF"/>
                </a:solidFill>
              </a14:hiddenFill>
            </a:ext>
          </a:extLst>
        </p:spPr>
      </p:pic>
      <p:pic>
        <p:nvPicPr>
          <p:cNvPr id="106498"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9699" r="49309" b="65080"/>
          <a:stretch/>
        </p:blipFill>
        <p:spPr bwMode="auto">
          <a:xfrm>
            <a:off x="1161655" y="3702030"/>
            <a:ext cx="7523073" cy="2104410"/>
          </a:xfrm>
          <a:prstGeom prst="rect">
            <a:avLst/>
          </a:prstGeom>
          <a:noFill/>
          <a:ln w="9525">
            <a:solidFill>
              <a:schemeClr val="tx1"/>
            </a:solidFill>
            <a:prstDash val="solid"/>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2253630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solidFill>
                  <a:schemeClr val="tx1"/>
                </a:solidFill>
              </a:rPr>
              <a:t/>
            </a:r>
            <a:br>
              <a:rPr lang="en-US" dirty="0" smtClean="0">
                <a:solidFill>
                  <a:schemeClr val="tx1"/>
                </a:solidFill>
              </a:rPr>
            </a:br>
            <a:r>
              <a:rPr lang="en-US" sz="2400" dirty="0" smtClean="0">
                <a:solidFill>
                  <a:schemeClr val="tx1"/>
                </a:solidFill>
              </a:rPr>
              <a:t> RSM – Numerical Optimization </a:t>
            </a:r>
            <a:r>
              <a:rPr lang="en-US" sz="2200" i="1" dirty="0" smtClean="0">
                <a:solidFill>
                  <a:schemeClr val="tx1"/>
                </a:solidFill>
              </a:rPr>
              <a:t>(2/2)</a:t>
            </a:r>
            <a:endParaRPr lang="en-US" sz="2200" i="1"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134</a:t>
            </a:fld>
            <a:endParaRPr lang="en-US"/>
          </a:p>
        </p:txBody>
      </p:sp>
      <p:sp>
        <p:nvSpPr>
          <p:cNvPr id="3" name="Rectangle 2"/>
          <p:cNvSpPr/>
          <p:nvPr/>
        </p:nvSpPr>
        <p:spPr>
          <a:xfrm>
            <a:off x="975360" y="1882015"/>
            <a:ext cx="7513320" cy="461665"/>
          </a:xfrm>
          <a:prstGeom prst="rect">
            <a:avLst/>
          </a:prstGeom>
        </p:spPr>
        <p:txBody>
          <a:bodyPr wrap="square">
            <a:spAutoFit/>
          </a:bodyPr>
          <a:lstStyle/>
          <a:p>
            <a:pPr marL="0" indent="0" eaLnBrk="1" hangingPunct="1">
              <a:spcBef>
                <a:spcPct val="50000"/>
              </a:spcBef>
              <a:buFontTx/>
              <a:buNone/>
              <a:defRPr/>
            </a:pPr>
            <a:r>
              <a:rPr lang="en-US" sz="2400" i="1" dirty="0" smtClean="0"/>
              <a:t>Here’s a good solution!</a:t>
            </a:r>
            <a:endParaRPr lang="en-US" sz="2400" i="1" dirty="0"/>
          </a:p>
        </p:txBody>
      </p:sp>
      <p:pic>
        <p:nvPicPr>
          <p:cNvPr id="9"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9040" y="1100328"/>
            <a:ext cx="975360" cy="780288"/>
          </a:xfrm>
          <a:prstGeom prst="rect">
            <a:avLst/>
          </a:prstGeom>
          <a:noFill/>
          <a:extLst>
            <a:ext uri="{909E8E84-426E-40DD-AFC4-6F175D3DCCD1}">
              <a14:hiddenFill xmlns="" xmlns:a14="http://schemas.microsoft.com/office/drawing/2010/main">
                <a:solidFill>
                  <a:srgbClr val="FFFFFF"/>
                </a:solidFill>
              </a14:hiddenFill>
            </a:ext>
          </a:extLst>
        </p:spPr>
      </p:pic>
      <p:pic>
        <p:nvPicPr>
          <p:cNvPr id="107522"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3022" t="8190" r="2216" b="29311"/>
          <a:stretch/>
        </p:blipFill>
        <p:spPr bwMode="auto">
          <a:xfrm>
            <a:off x="1108841" y="2343680"/>
            <a:ext cx="7425559" cy="3490133"/>
          </a:xfrm>
          <a:prstGeom prst="rect">
            <a:avLst/>
          </a:prstGeom>
          <a:noFill/>
          <a:ln w="9525">
            <a:solidFill>
              <a:schemeClr val="tx1"/>
            </a:solidFill>
            <a:prstDash val="solid"/>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274937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6799" y="1474072"/>
            <a:ext cx="3169399" cy="3534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890" name="Date Placeholder 3"/>
          <p:cNvSpPr>
            <a:spLocks noGrp="1"/>
          </p:cNvSpPr>
          <p:nvPr>
            <p:ph type="dt" sz="quarter" idx="10"/>
          </p:nvPr>
        </p:nvSpPr>
        <p:spPr>
          <a:noFill/>
        </p:spPr>
        <p:txBody>
          <a:bodyPr/>
          <a:lstStyle/>
          <a:p>
            <a:r>
              <a:rPr lang="en-US" smtClean="0">
                <a:latin typeface="Arial" charset="0"/>
              </a:rPr>
              <a:t>Response Surface Short Course - TFAWS</a:t>
            </a:r>
            <a:endParaRPr lang="en-US" dirty="0" smtClean="0">
              <a:latin typeface="Arial" charset="0"/>
            </a:endParaRPr>
          </a:p>
        </p:txBody>
      </p:sp>
      <p:sp>
        <p:nvSpPr>
          <p:cNvPr id="37891" name="Slide Number Placeholder 5"/>
          <p:cNvSpPr>
            <a:spLocks noGrp="1"/>
          </p:cNvSpPr>
          <p:nvPr>
            <p:ph type="sldNum" sz="quarter" idx="12"/>
          </p:nvPr>
        </p:nvSpPr>
        <p:spPr>
          <a:noFill/>
        </p:spPr>
        <p:txBody>
          <a:bodyPr/>
          <a:lstStyle/>
          <a:p>
            <a:fld id="{287D7EFB-6321-48B6-8589-7249BA94E2B3}" type="slidenum">
              <a:rPr lang="en-US" smtClean="0">
                <a:latin typeface="Arial" charset="0"/>
              </a:rPr>
              <a:pPr/>
              <a:t>135</a:t>
            </a:fld>
            <a:endParaRPr lang="en-US" dirty="0" smtClean="0">
              <a:latin typeface="Arial" charset="0"/>
            </a:endParaRPr>
          </a:p>
        </p:txBody>
      </p:sp>
      <p:sp>
        <p:nvSpPr>
          <p:cNvPr id="37894" name="Rectangle 8"/>
          <p:cNvSpPr>
            <a:spLocks noGrp="1" noChangeArrowheads="1"/>
          </p:cNvSpPr>
          <p:nvPr>
            <p:ph type="title"/>
          </p:nvPr>
        </p:nvSpPr>
        <p:spPr/>
        <p:txBody>
          <a:bodyPr/>
          <a:lstStyle/>
          <a:p>
            <a:pPr eaLnBrk="1" hangingPunct="1"/>
            <a:r>
              <a:rPr lang="en-US" smtClean="0"/>
              <a:t>Agenda Transition</a:t>
            </a:r>
          </a:p>
        </p:txBody>
      </p:sp>
      <p:sp>
        <p:nvSpPr>
          <p:cNvPr id="37895" name="Oval 12"/>
          <p:cNvSpPr>
            <a:spLocks noChangeArrowheads="1"/>
          </p:cNvSpPr>
          <p:nvPr/>
        </p:nvSpPr>
        <p:spPr bwMode="auto">
          <a:xfrm>
            <a:off x="6888480" y="4287276"/>
            <a:ext cx="777240" cy="721524"/>
          </a:xfrm>
          <a:prstGeom prst="ellipse">
            <a:avLst/>
          </a:prstGeom>
          <a:noFill/>
          <a:ln w="19050" algn="ctr">
            <a:solidFill>
              <a:srgbClr val="CC0000"/>
            </a:solidFill>
            <a:round/>
            <a:headEnd/>
            <a:tailEnd/>
          </a:ln>
        </p:spPr>
        <p:txBody>
          <a:bodyPr wrap="none" anchor="ctr"/>
          <a:lstStyle/>
          <a:p>
            <a:endParaRPr lang="en-US"/>
          </a:p>
        </p:txBody>
      </p:sp>
      <p:sp>
        <p:nvSpPr>
          <p:cNvPr id="8" name="Rectangle 7"/>
          <p:cNvSpPr/>
          <p:nvPr/>
        </p:nvSpPr>
        <p:spPr>
          <a:xfrm>
            <a:off x="994228" y="1701953"/>
            <a:ext cx="4811486" cy="1908215"/>
          </a:xfrm>
          <a:prstGeom prst="rect">
            <a:avLst/>
          </a:prstGeom>
        </p:spPr>
        <p:txBody>
          <a:bodyPr wrap="square">
            <a:spAutoFit/>
          </a:bodyPr>
          <a:lstStyle/>
          <a:p>
            <a:pPr marL="290513" indent="-290513">
              <a:lnSpc>
                <a:spcPct val="110000"/>
              </a:lnSpc>
              <a:spcBef>
                <a:spcPct val="50000"/>
              </a:spcBef>
              <a:buClr>
                <a:schemeClr val="accent2"/>
              </a:buClr>
              <a:buFont typeface="Wingdings" pitchFamily="2" charset="2"/>
              <a:buChar char="Ø"/>
            </a:pPr>
            <a:r>
              <a:rPr lang="en-US" sz="2000" dirty="0" smtClean="0"/>
              <a:t>Screening in the Presence of 2FIs</a:t>
            </a:r>
          </a:p>
          <a:p>
            <a:pPr marL="290513" indent="-290513">
              <a:lnSpc>
                <a:spcPct val="110000"/>
              </a:lnSpc>
              <a:spcBef>
                <a:spcPct val="50000"/>
              </a:spcBef>
              <a:buClr>
                <a:schemeClr val="accent2"/>
              </a:buClr>
              <a:buFont typeface="Wingdings" pitchFamily="2" charset="2"/>
              <a:buChar char="Ø"/>
            </a:pPr>
            <a:r>
              <a:rPr lang="en-US" sz="2000" dirty="0" smtClean="0"/>
              <a:t>Transition to characterization design</a:t>
            </a:r>
          </a:p>
          <a:p>
            <a:pPr marL="290513" indent="-290513">
              <a:lnSpc>
                <a:spcPct val="110000"/>
              </a:lnSpc>
              <a:spcBef>
                <a:spcPct val="50000"/>
              </a:spcBef>
              <a:buClr>
                <a:schemeClr val="accent2"/>
              </a:buClr>
              <a:buFont typeface="Wingdings" pitchFamily="2" charset="2"/>
              <a:buChar char="Ø"/>
            </a:pPr>
            <a:r>
              <a:rPr lang="en-US" sz="2000" dirty="0" smtClean="0"/>
              <a:t>Transition to RSM design</a:t>
            </a:r>
          </a:p>
          <a:p>
            <a:pPr marL="290513" indent="-290513">
              <a:lnSpc>
                <a:spcPct val="110000"/>
              </a:lnSpc>
              <a:spcBef>
                <a:spcPct val="50000"/>
              </a:spcBef>
              <a:buClr>
                <a:schemeClr val="accent2"/>
              </a:buClr>
              <a:buFont typeface="Wingdings" pitchFamily="2" charset="2"/>
              <a:buChar char="Ø"/>
            </a:pPr>
            <a:r>
              <a:rPr lang="en-US" sz="2000" b="1" dirty="0" smtClean="0">
                <a:solidFill>
                  <a:srgbClr val="FF0000"/>
                </a:solidFill>
              </a:rPr>
              <a:t>Confirmation</a:t>
            </a:r>
          </a:p>
        </p:txBody>
      </p:sp>
    </p:spTree>
    <p:extLst>
      <p:ext uri="{BB962C8B-B14F-4D97-AF65-F5344CB8AC3E}">
        <p14:creationId xmlns="" xmlns:p14="http://schemas.microsoft.com/office/powerpoint/2010/main" val="98004504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solidFill>
                  <a:schemeClr val="tx1"/>
                </a:solidFill>
              </a:rPr>
              <a:t/>
            </a:r>
            <a:br>
              <a:rPr lang="en-US" dirty="0" smtClean="0">
                <a:solidFill>
                  <a:schemeClr val="tx1"/>
                </a:solidFill>
              </a:rPr>
            </a:br>
            <a:r>
              <a:rPr lang="en-US" sz="2400" dirty="0" smtClean="0">
                <a:solidFill>
                  <a:schemeClr val="tx1"/>
                </a:solidFill>
              </a:rPr>
              <a:t> Confirmation </a:t>
            </a:r>
            <a:r>
              <a:rPr lang="en-US" sz="2200" i="1" dirty="0" smtClean="0">
                <a:solidFill>
                  <a:schemeClr val="tx1"/>
                </a:solidFill>
              </a:rPr>
              <a:t>(1/2)</a:t>
            </a:r>
            <a:endParaRPr lang="en-US" sz="2200" i="1"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136</a:t>
            </a:fld>
            <a:endParaRPr lang="en-US"/>
          </a:p>
        </p:txBody>
      </p:sp>
      <p:sp>
        <p:nvSpPr>
          <p:cNvPr id="3" name="Rectangle 2"/>
          <p:cNvSpPr/>
          <p:nvPr/>
        </p:nvSpPr>
        <p:spPr>
          <a:xfrm>
            <a:off x="975360" y="1882015"/>
            <a:ext cx="7513320" cy="1446550"/>
          </a:xfrm>
          <a:prstGeom prst="rect">
            <a:avLst/>
          </a:prstGeom>
        </p:spPr>
        <p:txBody>
          <a:bodyPr wrap="square">
            <a:spAutoFit/>
          </a:bodyPr>
          <a:lstStyle/>
          <a:p>
            <a:pPr marL="0" indent="0" eaLnBrk="1" hangingPunct="1">
              <a:spcBef>
                <a:spcPct val="50000"/>
              </a:spcBef>
              <a:buFontTx/>
              <a:buNone/>
              <a:defRPr/>
            </a:pPr>
            <a:r>
              <a:rPr lang="en-US" sz="2200" dirty="0" smtClean="0"/>
              <a:t>Based on the series of experiments they ran, Jim and his engineers settle on conditions for welds that will satisfy Stan, </a:t>
            </a:r>
            <a:r>
              <a:rPr lang="en-US" sz="2200" dirty="0"/>
              <a:t>the owner of </a:t>
            </a:r>
            <a:r>
              <a:rPr lang="en-US" sz="2200" dirty="0" err="1"/>
              <a:t>MonoRailCar</a:t>
            </a:r>
            <a:r>
              <a:rPr lang="en-US" sz="2200" dirty="0"/>
              <a:t> </a:t>
            </a:r>
            <a:r>
              <a:rPr lang="en-US" sz="2200" dirty="0" smtClean="0"/>
              <a:t>Company.  Here they are as entered for the confirmation runs:</a:t>
            </a:r>
            <a:endParaRPr lang="en-US" sz="2200" dirty="0"/>
          </a:p>
        </p:txBody>
      </p:sp>
      <p:pic>
        <p:nvPicPr>
          <p:cNvPr id="9"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9040" y="1100328"/>
            <a:ext cx="975360" cy="780288"/>
          </a:xfrm>
          <a:prstGeom prst="rect">
            <a:avLst/>
          </a:prstGeom>
          <a:noFill/>
          <a:extLst>
            <a:ext uri="{909E8E84-426E-40DD-AFC4-6F175D3DCCD1}">
              <a14:hiddenFill xmlns="" xmlns:a14="http://schemas.microsoft.com/office/drawing/2010/main">
                <a:solidFill>
                  <a:srgbClr val="FFFFFF"/>
                </a:solidFill>
              </a14:hiddenFill>
            </a:ext>
          </a:extLst>
        </p:spPr>
      </p:pic>
      <p:pic>
        <p:nvPicPr>
          <p:cNvPr id="1085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35668" y="3451675"/>
            <a:ext cx="4611052" cy="2907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548" name="Picture 4"/>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27371" r="89668" b="58542"/>
          <a:stretch/>
        </p:blipFill>
        <p:spPr bwMode="auto">
          <a:xfrm>
            <a:off x="926487" y="3874766"/>
            <a:ext cx="2225665" cy="1706227"/>
          </a:xfrm>
          <a:prstGeom prst="rect">
            <a:avLst/>
          </a:prstGeom>
          <a:noFill/>
          <a:ln w="9525">
            <a:solidFill>
              <a:schemeClr val="tx1"/>
            </a:solidFill>
            <a:prstDash val="solid"/>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6163639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r>
              <a:rPr lang="en-US" dirty="0" smtClean="0">
                <a:solidFill>
                  <a:schemeClr val="tx1"/>
                </a:solidFill>
              </a:rPr>
              <a:t/>
            </a:r>
            <a:br>
              <a:rPr lang="en-US" dirty="0" smtClean="0">
                <a:solidFill>
                  <a:schemeClr val="tx1"/>
                </a:solidFill>
              </a:rPr>
            </a:br>
            <a:r>
              <a:rPr lang="en-US" sz="2400" dirty="0" smtClean="0">
                <a:solidFill>
                  <a:schemeClr val="tx1"/>
                </a:solidFill>
              </a:rPr>
              <a:t> Confirmation </a:t>
            </a:r>
            <a:r>
              <a:rPr lang="en-US" sz="2200" i="1" dirty="0" smtClean="0">
                <a:solidFill>
                  <a:schemeClr val="tx1"/>
                </a:solidFill>
              </a:rPr>
              <a:t>(2 of 2)</a:t>
            </a:r>
            <a:endParaRPr lang="en-US" sz="2200" i="1"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137</a:t>
            </a:fld>
            <a:endParaRPr lang="en-US"/>
          </a:p>
        </p:txBody>
      </p:sp>
      <p:sp>
        <p:nvSpPr>
          <p:cNvPr id="3" name="Rectangle 2"/>
          <p:cNvSpPr/>
          <p:nvPr/>
        </p:nvSpPr>
        <p:spPr>
          <a:xfrm>
            <a:off x="910134" y="1307592"/>
            <a:ext cx="7513320" cy="1446550"/>
          </a:xfrm>
          <a:prstGeom prst="rect">
            <a:avLst/>
          </a:prstGeom>
        </p:spPr>
        <p:txBody>
          <a:bodyPr wrap="square">
            <a:spAutoFit/>
          </a:bodyPr>
          <a:lstStyle/>
          <a:p>
            <a:pPr eaLnBrk="1" hangingPunct="1">
              <a:spcBef>
                <a:spcPct val="50000"/>
              </a:spcBef>
              <a:defRPr/>
            </a:pPr>
            <a:r>
              <a:rPr lang="en-US" sz="2200" dirty="0" smtClean="0"/>
              <a:t>Here are </a:t>
            </a:r>
            <a:r>
              <a:rPr lang="en-US" sz="2200" dirty="0"/>
              <a:t>the </a:t>
            </a:r>
            <a:r>
              <a:rPr lang="en-US" sz="2200" dirty="0" smtClean="0"/>
              <a:t>results for 6 confirmatory </a:t>
            </a:r>
            <a:r>
              <a:rPr lang="en-US" sz="2200" dirty="0"/>
              <a:t>welds</a:t>
            </a:r>
            <a:r>
              <a:rPr lang="en-US" sz="2200" dirty="0" smtClean="0"/>
              <a:t>:</a:t>
            </a:r>
            <a:r>
              <a:rPr lang="en-US" sz="2200" dirty="0"/>
              <a:t/>
            </a:r>
            <a:br>
              <a:rPr lang="en-US" sz="2200" dirty="0"/>
            </a:br>
            <a:r>
              <a:rPr lang="en-US" sz="2200" dirty="0" smtClean="0"/>
              <a:t>54944, 53227, 57386, 57514, 53323, 55125.  </a:t>
            </a:r>
            <a:br>
              <a:rPr lang="en-US" sz="2200" dirty="0" smtClean="0"/>
            </a:br>
            <a:r>
              <a:rPr lang="en-US" sz="2200" dirty="0" smtClean="0"/>
              <a:t>These come out on average at 55,253 –  well-within the adjusted prediction interval (PI).  </a:t>
            </a:r>
            <a:r>
              <a:rPr lang="en-US" sz="2200" dirty="0" smtClean="0">
                <a:solidFill>
                  <a:srgbClr val="008000"/>
                </a:solidFill>
              </a:rPr>
              <a:t>Success!</a:t>
            </a:r>
            <a:r>
              <a:rPr lang="en-US" sz="2200" dirty="0" smtClean="0"/>
              <a:t> </a:t>
            </a:r>
            <a:r>
              <a:rPr lang="en-US" sz="2200" dirty="0" smtClean="0">
                <a:solidFill>
                  <a:srgbClr val="008000"/>
                </a:solidFill>
                <a:sym typeface="Wingdings" pitchFamily="2" charset="2"/>
              </a:rPr>
              <a:t>.</a:t>
            </a:r>
            <a:endParaRPr lang="en-US" sz="2200" dirty="0"/>
          </a:p>
        </p:txBody>
      </p:sp>
      <p:pic>
        <p:nvPicPr>
          <p:cNvPr id="9"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9040" y="1100328"/>
            <a:ext cx="975360" cy="780288"/>
          </a:xfrm>
          <a:prstGeom prst="rect">
            <a:avLst/>
          </a:prstGeom>
          <a:noFill/>
          <a:extLst>
            <a:ext uri="{909E8E84-426E-40DD-AFC4-6F175D3DCCD1}">
              <a14:hiddenFill xmlns:a14="http://schemas.microsoft.com/office/drawing/2010/main" xmlns="">
                <a:solidFill>
                  <a:srgbClr val="FFFFFF"/>
                </a:solidFill>
              </a14:hiddenFill>
            </a:ext>
          </a:extLst>
        </p:spPr>
      </p:pic>
      <p:pic>
        <p:nvPicPr>
          <p:cNvPr id="10957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625" t="13146" r="44001" b="51876"/>
          <a:stretch/>
        </p:blipFill>
        <p:spPr bwMode="auto">
          <a:xfrm>
            <a:off x="2481382" y="3082344"/>
            <a:ext cx="6207704" cy="318129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957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0134" y="3400382"/>
            <a:ext cx="1580822" cy="2310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158974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Strategy of Experimentation</a:t>
            </a:r>
            <a:br>
              <a:rPr lang="en-US" sz="2800" dirty="0" smtClean="0"/>
            </a:br>
            <a:r>
              <a:rPr lang="en-US" sz="2400" dirty="0" smtClean="0">
                <a:solidFill>
                  <a:schemeClr val="tx1"/>
                </a:solidFill>
              </a:rPr>
              <a:t>Wrap-up</a:t>
            </a:r>
            <a:endParaRPr lang="en-US" sz="2400"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138</a:t>
            </a:fld>
            <a:endParaRPr lang="en-US"/>
          </a:p>
        </p:txBody>
      </p:sp>
      <p:sp>
        <p:nvSpPr>
          <p:cNvPr id="8" name="TextBox 7"/>
          <p:cNvSpPr txBox="1"/>
          <p:nvPr/>
        </p:nvSpPr>
        <p:spPr>
          <a:xfrm>
            <a:off x="868680" y="1767304"/>
            <a:ext cx="8031480" cy="5093702"/>
          </a:xfrm>
          <a:prstGeom prst="rect">
            <a:avLst/>
          </a:prstGeom>
          <a:noFill/>
        </p:spPr>
        <p:txBody>
          <a:bodyPr wrap="square" rtlCol="0">
            <a:spAutoFit/>
          </a:bodyPr>
          <a:lstStyle/>
          <a:p>
            <a:pPr marL="1371600" lvl="1" indent="-1371600" eaLnBrk="1" hangingPunct="1">
              <a:spcBef>
                <a:spcPct val="50000"/>
              </a:spcBef>
              <a:buClr>
                <a:schemeClr val="accent2"/>
              </a:buClr>
            </a:pPr>
            <a:r>
              <a:rPr lang="en-US" sz="2200" dirty="0" smtClean="0">
                <a:solidFill>
                  <a:schemeClr val="accent2"/>
                </a:solidFill>
                <a:latin typeface="+mn-lt"/>
              </a:rPr>
              <a:t>Option 1:</a:t>
            </a:r>
            <a:r>
              <a:rPr lang="en-US" sz="2200" dirty="0" smtClean="0">
                <a:latin typeface="+mn-lt"/>
              </a:rPr>
              <a:t> Test all 10 factors in a single</a:t>
            </a:r>
            <a:br>
              <a:rPr lang="en-US" sz="2200" dirty="0" smtClean="0">
                <a:latin typeface="+mn-lt"/>
              </a:rPr>
            </a:br>
            <a:r>
              <a:rPr lang="en-US" sz="2200" dirty="0" smtClean="0">
                <a:latin typeface="+mn-lt"/>
              </a:rPr>
              <a:t>response surface method (RSM) design. </a:t>
            </a:r>
          </a:p>
          <a:p>
            <a:pPr lvl="2" indent="-457200" eaLnBrk="1" hangingPunct="1">
              <a:spcBef>
                <a:spcPct val="50000"/>
              </a:spcBef>
              <a:buClr>
                <a:schemeClr val="accent2"/>
              </a:buClr>
              <a:buFont typeface="Wingdings" pitchFamily="2" charset="2"/>
              <a:buChar char="§"/>
            </a:pPr>
            <a:r>
              <a:rPr lang="en-US" sz="2200" dirty="0" smtClean="0">
                <a:latin typeface="+mn-lt"/>
              </a:rPr>
              <a:t>Requires 80 runs or so.</a:t>
            </a:r>
          </a:p>
          <a:p>
            <a:pPr lvl="2" indent="-457200" eaLnBrk="1" hangingPunct="1">
              <a:spcBef>
                <a:spcPct val="50000"/>
              </a:spcBef>
              <a:buClr>
                <a:schemeClr val="accent2"/>
              </a:buClr>
              <a:buFont typeface="Wingdings" pitchFamily="2" charset="2"/>
              <a:buChar char="§"/>
            </a:pPr>
            <a:r>
              <a:rPr lang="en-US" sz="2200" dirty="0" smtClean="0">
                <a:latin typeface="+mn-lt"/>
              </a:rPr>
              <a:t>No flexibility to adapt along the way.</a:t>
            </a:r>
          </a:p>
          <a:p>
            <a:pPr lvl="1" indent="-457200" eaLnBrk="1" hangingPunct="1">
              <a:spcBef>
                <a:spcPct val="50000"/>
              </a:spcBef>
              <a:buClr>
                <a:schemeClr val="accent2"/>
              </a:buClr>
            </a:pPr>
            <a:r>
              <a:rPr lang="en-US" sz="2200" dirty="0" smtClean="0">
                <a:solidFill>
                  <a:schemeClr val="accent2"/>
                </a:solidFill>
                <a:latin typeface="+mn-lt"/>
              </a:rPr>
              <a:t>Option 2:</a:t>
            </a:r>
            <a:r>
              <a:rPr lang="en-US" sz="2200" dirty="0" smtClean="0">
                <a:latin typeface="+mn-lt"/>
              </a:rPr>
              <a:t> </a:t>
            </a:r>
            <a:r>
              <a:rPr lang="en-US" sz="2200" u="sng" dirty="0" smtClean="0">
                <a:latin typeface="+mn-lt"/>
              </a:rPr>
              <a:t>Sequential Experimentation</a:t>
            </a:r>
            <a:r>
              <a:rPr lang="en-US" sz="2200" dirty="0" smtClean="0">
                <a:latin typeface="+mn-lt"/>
              </a:rPr>
              <a:t> (BEST!)</a:t>
            </a:r>
            <a:endParaRPr lang="en-US" sz="2200" u="sng" dirty="0" smtClean="0">
              <a:latin typeface="+mn-lt"/>
            </a:endParaRPr>
          </a:p>
          <a:p>
            <a:pPr lvl="2" indent="-457200" eaLnBrk="1" hangingPunct="1">
              <a:spcBef>
                <a:spcPct val="50000"/>
              </a:spcBef>
              <a:buClr>
                <a:schemeClr val="accent2"/>
              </a:buClr>
              <a:buFont typeface="Wingdings" pitchFamily="2" charset="2"/>
              <a:buChar char="§"/>
            </a:pPr>
            <a:r>
              <a:rPr lang="en-US" sz="2200" dirty="0" smtClean="0">
                <a:latin typeface="+mn-lt"/>
              </a:rPr>
              <a:t>Only 48 runs required – 18 for </a:t>
            </a:r>
            <a:r>
              <a:rPr lang="en-US" sz="2200" dirty="0">
                <a:latin typeface="+mn-lt"/>
              </a:rPr>
              <a:t>s</a:t>
            </a:r>
            <a:r>
              <a:rPr lang="en-US" sz="2200" dirty="0" smtClean="0">
                <a:latin typeface="+mn-lt"/>
              </a:rPr>
              <a:t>creening, </a:t>
            </a:r>
            <a:br>
              <a:rPr lang="en-US" sz="2200" dirty="0" smtClean="0">
                <a:latin typeface="+mn-lt"/>
              </a:rPr>
            </a:br>
            <a:r>
              <a:rPr lang="en-US" sz="2200" dirty="0" smtClean="0">
                <a:latin typeface="+mn-lt"/>
              </a:rPr>
              <a:t>22 to characterize, and 8 more for RSM optimization.</a:t>
            </a:r>
          </a:p>
          <a:p>
            <a:pPr lvl="2" indent="-457200" eaLnBrk="1" hangingPunct="1">
              <a:spcBef>
                <a:spcPct val="50000"/>
              </a:spcBef>
              <a:buClr>
                <a:schemeClr val="accent2"/>
              </a:buClr>
              <a:buFont typeface="Wingdings" pitchFamily="2" charset="2"/>
              <a:buChar char="§"/>
            </a:pPr>
            <a:r>
              <a:rPr lang="en-US" sz="2200" dirty="0" smtClean="0">
                <a:latin typeface="+mn-lt"/>
              </a:rPr>
              <a:t>Several chances to adapt as needed before committing all of the available time and resources!</a:t>
            </a:r>
          </a:p>
          <a:p>
            <a:pPr lvl="1" indent="-457200" eaLnBrk="1" hangingPunct="1">
              <a:spcBef>
                <a:spcPct val="50000"/>
              </a:spcBef>
              <a:buClr>
                <a:schemeClr val="accent2"/>
              </a:buClr>
              <a:buFont typeface="Wingdings" pitchFamily="2" charset="2"/>
              <a:buChar char="§"/>
            </a:pPr>
            <a:endParaRPr lang="en-US" sz="2400" dirty="0" smtClean="0">
              <a:latin typeface="+mn-lt"/>
            </a:endParaRPr>
          </a:p>
          <a:p>
            <a:pPr lvl="1" indent="-457200" eaLnBrk="1" hangingPunct="1">
              <a:spcBef>
                <a:spcPct val="50000"/>
              </a:spcBef>
              <a:buClr>
                <a:schemeClr val="accent2"/>
              </a:buClr>
              <a:buFont typeface="Wingdings" pitchFamily="2" charset="2"/>
              <a:buChar char="§"/>
            </a:pPr>
            <a:endParaRPr lang="en-US" sz="2400" dirty="0" smtClean="0">
              <a:latin typeface="+mn-lt"/>
            </a:endParaRPr>
          </a:p>
        </p:txBody>
      </p:sp>
      <p:pic>
        <p:nvPicPr>
          <p:cNvPr id="7" name="Picture 2" descr="C:\Users\mark.STATEASE0\AppData\Local\Microsoft\Windows\Temporary Internet Files\Content.IE5\WTEB9KCZ\MP900422803[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80960" y="1081504"/>
            <a:ext cx="944880" cy="9448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0217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smtClean="0"/>
              <a:t>Response Surface Short Course - TFAWS</a:t>
            </a:r>
          </a:p>
        </p:txBody>
      </p:sp>
      <p:sp>
        <p:nvSpPr>
          <p:cNvPr id="12291" name="Rectangle 3"/>
          <p:cNvSpPr>
            <a:spLocks noGrp="1" noChangeArrowheads="1"/>
          </p:cNvSpPr>
          <p:nvPr>
            <p:ph type="title"/>
          </p:nvPr>
        </p:nvSpPr>
        <p:spPr>
          <a:noFill/>
        </p:spPr>
        <p:txBody>
          <a:bodyPr/>
          <a:lstStyle/>
          <a:p>
            <a:pPr eaLnBrk="1" hangingPunct="1"/>
            <a:r>
              <a:rPr lang="en-US" dirty="0" smtClean="0"/>
              <a:t>Agenda Transition</a:t>
            </a:r>
          </a:p>
        </p:txBody>
      </p:sp>
      <p:sp>
        <p:nvSpPr>
          <p:cNvPr id="21508" name="Rectangle 4"/>
          <p:cNvSpPr>
            <a:spLocks noChangeArrowheads="1"/>
          </p:cNvSpPr>
          <p:nvPr/>
        </p:nvSpPr>
        <p:spPr bwMode="auto">
          <a:xfrm>
            <a:off x="909638" y="2283524"/>
            <a:ext cx="4781550" cy="2693045"/>
          </a:xfrm>
          <a:prstGeom prst="rect">
            <a:avLst/>
          </a:prstGeom>
          <a:noFill/>
          <a:ln w="9525">
            <a:noFill/>
            <a:miter lim="800000"/>
            <a:headEnd/>
            <a:tailEnd/>
          </a:ln>
        </p:spPr>
        <p:txBody>
          <a:bodyPr tIns="91440" rIns="0" bIns="0" anchor="ctr">
            <a:spAutoFit/>
          </a:bodyPr>
          <a:lstStyle/>
          <a:p>
            <a:pPr marL="346075" indent="-346075">
              <a:spcBef>
                <a:spcPts val="0"/>
              </a:spcBef>
              <a:buClr>
                <a:schemeClr val="accent6"/>
              </a:buClr>
              <a:buFont typeface="Wingdings" pitchFamily="2" charset="2"/>
              <a:buChar char="Ø"/>
              <a:defRPr/>
            </a:pPr>
            <a:r>
              <a:rPr lang="en-US" sz="2200" dirty="0" smtClean="0"/>
              <a:t>Brief description of designed experiments</a:t>
            </a:r>
          </a:p>
          <a:p>
            <a:pPr marL="803275" lvl="1" indent="-346075">
              <a:spcBef>
                <a:spcPts val="0"/>
              </a:spcBef>
              <a:buClr>
                <a:schemeClr val="accent6"/>
              </a:buClr>
              <a:buFont typeface="Wingdings" pitchFamily="2" charset="2"/>
              <a:buChar char="Ø"/>
              <a:defRPr/>
            </a:pPr>
            <a:r>
              <a:rPr lang="en-US" sz="2200" dirty="0" smtClean="0"/>
              <a:t>The advantages of DOE</a:t>
            </a:r>
          </a:p>
          <a:p>
            <a:pPr marL="808038" lvl="8" indent="-350838">
              <a:spcBef>
                <a:spcPts val="600"/>
              </a:spcBef>
              <a:buClr>
                <a:schemeClr val="accent6"/>
              </a:buClr>
              <a:buFont typeface="Wingdings" pitchFamily="2" charset="2"/>
              <a:buChar char="Ø"/>
              <a:defRPr/>
            </a:pPr>
            <a:r>
              <a:rPr lang="en-US" sz="2200" dirty="0" smtClean="0"/>
              <a:t>The design planning process</a:t>
            </a:r>
          </a:p>
          <a:p>
            <a:pPr marL="350838" lvl="7" indent="-350838">
              <a:spcBef>
                <a:spcPts val="600"/>
              </a:spcBef>
              <a:buClr>
                <a:schemeClr val="accent6"/>
              </a:buClr>
              <a:buFont typeface="Wingdings" pitchFamily="2" charset="2"/>
              <a:buChar char="Ø"/>
              <a:defRPr/>
            </a:pPr>
            <a:r>
              <a:rPr lang="en-US" sz="2200" dirty="0" smtClean="0"/>
              <a:t>Response Surface Methods Strategy of Experimentation</a:t>
            </a:r>
          </a:p>
          <a:p>
            <a:pPr marL="350838" lvl="7" indent="-350838">
              <a:spcBef>
                <a:spcPts val="600"/>
              </a:spcBef>
              <a:buClr>
                <a:schemeClr val="accent6"/>
              </a:buClr>
              <a:buFont typeface="Wingdings" pitchFamily="2" charset="2"/>
              <a:buChar char="Ø"/>
              <a:defRPr/>
            </a:pPr>
            <a:r>
              <a:rPr lang="en-US" sz="2200" dirty="0" smtClean="0">
                <a:solidFill>
                  <a:srgbClr val="FF0000"/>
                </a:solidFill>
              </a:rPr>
              <a:t>Example AIAA-2007-1214 </a:t>
            </a:r>
          </a:p>
        </p:txBody>
      </p:sp>
      <p:pic>
        <p:nvPicPr>
          <p:cNvPr id="12293" name="Picture 5503"/>
          <p:cNvPicPr>
            <a:picLocks noChangeAspect="1" noChangeArrowheads="1"/>
          </p:cNvPicPr>
          <p:nvPr/>
        </p:nvPicPr>
        <p:blipFill>
          <a:blip r:embed="rId3" cstate="print"/>
          <a:srcRect/>
          <a:stretch>
            <a:fillRect/>
          </a:stretch>
        </p:blipFill>
        <p:spPr bwMode="auto">
          <a:xfrm>
            <a:off x="5784850" y="1479550"/>
            <a:ext cx="3208338" cy="3516313"/>
          </a:xfrm>
          <a:prstGeom prst="rect">
            <a:avLst/>
          </a:prstGeom>
          <a:noFill/>
          <a:ln w="9525" algn="ctr">
            <a:noFill/>
            <a:miter lim="800000"/>
            <a:headEnd/>
            <a:tailEnd/>
          </a:ln>
        </p:spPr>
      </p:pic>
      <p:sp>
        <p:nvSpPr>
          <p:cNvPr id="12294" name="Slide Number Placeholder 6"/>
          <p:cNvSpPr>
            <a:spLocks noGrp="1"/>
          </p:cNvSpPr>
          <p:nvPr>
            <p:ph type="sldNum" sz="quarter" idx="12"/>
          </p:nvPr>
        </p:nvSpPr>
        <p:spPr>
          <a:noFill/>
        </p:spPr>
        <p:txBody>
          <a:bodyPr/>
          <a:lstStyle/>
          <a:p>
            <a:fld id="{119AD3DA-09E9-4807-8EC3-196FF1B6A886}" type="slidenum">
              <a:rPr lang="en-US" smtClean="0"/>
              <a:pPr/>
              <a:t>139</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p:cNvCxnSpPr/>
          <p:nvPr/>
        </p:nvCxnSpPr>
        <p:spPr bwMode="auto">
          <a:xfrm rot="5400000">
            <a:off x="3173943" y="3827798"/>
            <a:ext cx="1220258" cy="1087299"/>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sp>
        <p:nvSpPr>
          <p:cNvPr id="76" name="TextBox 75"/>
          <p:cNvSpPr txBox="1"/>
          <p:nvPr/>
        </p:nvSpPr>
        <p:spPr>
          <a:xfrm>
            <a:off x="3609975" y="4572000"/>
            <a:ext cx="428322" cy="369332"/>
          </a:xfrm>
          <a:prstGeom prst="rect">
            <a:avLst/>
          </a:prstGeom>
          <a:noFill/>
        </p:spPr>
        <p:txBody>
          <a:bodyPr wrap="none" rtlCol="0">
            <a:spAutoFit/>
          </a:bodyPr>
          <a:lstStyle/>
          <a:p>
            <a:r>
              <a:rPr lang="en-US" dirty="0" smtClean="0"/>
              <a:t>C-</a:t>
            </a:r>
            <a:endParaRPr lang="en-US" dirty="0"/>
          </a:p>
        </p:txBody>
      </p:sp>
      <p:sp>
        <p:nvSpPr>
          <p:cNvPr id="77" name="TextBox 76"/>
          <p:cNvSpPr txBox="1"/>
          <p:nvPr/>
        </p:nvSpPr>
        <p:spPr>
          <a:xfrm>
            <a:off x="4619625" y="3390900"/>
            <a:ext cx="486030" cy="369332"/>
          </a:xfrm>
          <a:prstGeom prst="rect">
            <a:avLst/>
          </a:prstGeom>
          <a:noFill/>
        </p:spPr>
        <p:txBody>
          <a:bodyPr wrap="none" rtlCol="0">
            <a:spAutoFit/>
          </a:bodyPr>
          <a:lstStyle/>
          <a:p>
            <a:r>
              <a:rPr lang="en-US" dirty="0" smtClean="0"/>
              <a:t>C+</a:t>
            </a:r>
            <a:endParaRPr lang="en-US" dirty="0"/>
          </a:p>
        </p:txBody>
      </p:sp>
      <p:sp>
        <p:nvSpPr>
          <p:cNvPr id="2" name="Title 1"/>
          <p:cNvSpPr>
            <a:spLocks noGrp="1"/>
          </p:cNvSpPr>
          <p:nvPr>
            <p:ph type="title"/>
          </p:nvPr>
        </p:nvSpPr>
        <p:spPr/>
        <p:txBody>
          <a:bodyPr/>
          <a:lstStyle/>
          <a:p>
            <a:r>
              <a:rPr lang="en-US" dirty="0" smtClean="0"/>
              <a:t>Topic for Today</a:t>
            </a:r>
            <a:br>
              <a:rPr lang="en-US" dirty="0" smtClean="0"/>
            </a:br>
            <a:r>
              <a:rPr lang="en-US" sz="2400" dirty="0" smtClean="0">
                <a:solidFill>
                  <a:schemeClr val="tx1"/>
                </a:solidFill>
              </a:rPr>
              <a:t>Using Designed Experiments</a:t>
            </a:r>
            <a:endParaRPr lang="en-US" sz="2400"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874F070C-387C-41A1-8A3E-5A2F1CB44476}" type="slidenum">
              <a:rPr lang="en-US" smtClean="0"/>
              <a:pPr>
                <a:defRPr/>
              </a:pPr>
              <a:t>14</a:t>
            </a:fld>
            <a:endParaRPr lang="en-US"/>
          </a:p>
        </p:txBody>
      </p:sp>
      <p:sp>
        <p:nvSpPr>
          <p:cNvPr id="36" name="TextBox 35"/>
          <p:cNvSpPr txBox="1"/>
          <p:nvPr/>
        </p:nvSpPr>
        <p:spPr>
          <a:xfrm>
            <a:off x="3038475" y="5334000"/>
            <a:ext cx="415498" cy="369332"/>
          </a:xfrm>
          <a:prstGeom prst="rect">
            <a:avLst/>
          </a:prstGeom>
          <a:noFill/>
        </p:spPr>
        <p:txBody>
          <a:bodyPr wrap="none" rtlCol="0">
            <a:spAutoFit/>
          </a:bodyPr>
          <a:lstStyle/>
          <a:p>
            <a:r>
              <a:rPr lang="en-US" dirty="0" smtClean="0"/>
              <a:t>A-</a:t>
            </a:r>
            <a:endParaRPr lang="en-US" dirty="0"/>
          </a:p>
        </p:txBody>
      </p:sp>
      <p:sp>
        <p:nvSpPr>
          <p:cNvPr id="37" name="TextBox 36"/>
          <p:cNvSpPr txBox="1"/>
          <p:nvPr/>
        </p:nvSpPr>
        <p:spPr>
          <a:xfrm>
            <a:off x="4895850" y="5334000"/>
            <a:ext cx="473206" cy="369332"/>
          </a:xfrm>
          <a:prstGeom prst="rect">
            <a:avLst/>
          </a:prstGeom>
          <a:noFill/>
        </p:spPr>
        <p:txBody>
          <a:bodyPr wrap="none" rtlCol="0">
            <a:spAutoFit/>
          </a:bodyPr>
          <a:lstStyle/>
          <a:p>
            <a:r>
              <a:rPr lang="en-US" dirty="0" smtClean="0"/>
              <a:t>A+</a:t>
            </a:r>
            <a:endParaRPr lang="en-US" dirty="0"/>
          </a:p>
        </p:txBody>
      </p:sp>
      <p:sp>
        <p:nvSpPr>
          <p:cNvPr id="38" name="TextBox 37"/>
          <p:cNvSpPr txBox="1"/>
          <p:nvPr/>
        </p:nvSpPr>
        <p:spPr>
          <a:xfrm>
            <a:off x="2343150" y="4686300"/>
            <a:ext cx="415498" cy="369332"/>
          </a:xfrm>
          <a:prstGeom prst="rect">
            <a:avLst/>
          </a:prstGeom>
          <a:noFill/>
        </p:spPr>
        <p:txBody>
          <a:bodyPr wrap="none" rtlCol="0">
            <a:spAutoFit/>
          </a:bodyPr>
          <a:lstStyle/>
          <a:p>
            <a:r>
              <a:rPr lang="en-US" dirty="0" smtClean="0"/>
              <a:t>B-</a:t>
            </a:r>
            <a:endParaRPr lang="en-US" dirty="0"/>
          </a:p>
        </p:txBody>
      </p:sp>
      <p:sp>
        <p:nvSpPr>
          <p:cNvPr id="39" name="TextBox 38"/>
          <p:cNvSpPr txBox="1"/>
          <p:nvPr/>
        </p:nvSpPr>
        <p:spPr>
          <a:xfrm>
            <a:off x="2305050" y="3000375"/>
            <a:ext cx="473206" cy="369332"/>
          </a:xfrm>
          <a:prstGeom prst="rect">
            <a:avLst/>
          </a:prstGeom>
          <a:noFill/>
        </p:spPr>
        <p:txBody>
          <a:bodyPr wrap="none" rtlCol="0">
            <a:spAutoFit/>
          </a:bodyPr>
          <a:lstStyle/>
          <a:p>
            <a:r>
              <a:rPr lang="en-US" dirty="0" smtClean="0"/>
              <a:t>B+</a:t>
            </a:r>
            <a:endParaRPr lang="en-US" dirty="0"/>
          </a:p>
        </p:txBody>
      </p:sp>
      <p:sp>
        <p:nvSpPr>
          <p:cNvPr id="43" name="TextBox 42"/>
          <p:cNvSpPr txBox="1"/>
          <p:nvPr/>
        </p:nvSpPr>
        <p:spPr>
          <a:xfrm>
            <a:off x="5076825" y="4953000"/>
            <a:ext cx="441146" cy="369332"/>
          </a:xfrm>
          <a:prstGeom prst="rect">
            <a:avLst/>
          </a:prstGeom>
          <a:noFill/>
        </p:spPr>
        <p:txBody>
          <a:bodyPr wrap="none" rtlCol="0">
            <a:spAutoFit/>
          </a:bodyPr>
          <a:lstStyle/>
          <a:p>
            <a:r>
              <a:rPr lang="en-US" dirty="0" smtClean="0"/>
              <a:t>25</a:t>
            </a:r>
            <a:endParaRPr lang="en-US" dirty="0"/>
          </a:p>
        </p:txBody>
      </p:sp>
      <p:sp>
        <p:nvSpPr>
          <p:cNvPr id="42" name="TextBox 41"/>
          <p:cNvSpPr txBox="1"/>
          <p:nvPr/>
        </p:nvSpPr>
        <p:spPr>
          <a:xfrm>
            <a:off x="3228975" y="4953000"/>
            <a:ext cx="441146" cy="369332"/>
          </a:xfrm>
          <a:prstGeom prst="rect">
            <a:avLst/>
          </a:prstGeom>
          <a:noFill/>
        </p:spPr>
        <p:txBody>
          <a:bodyPr wrap="none" rtlCol="0">
            <a:spAutoFit/>
          </a:bodyPr>
          <a:lstStyle/>
          <a:p>
            <a:r>
              <a:rPr lang="en-US" dirty="0" smtClean="0"/>
              <a:t>17</a:t>
            </a:r>
            <a:endParaRPr lang="en-US" dirty="0"/>
          </a:p>
        </p:txBody>
      </p:sp>
      <p:sp>
        <p:nvSpPr>
          <p:cNvPr id="44" name="TextBox 43"/>
          <p:cNvSpPr txBox="1"/>
          <p:nvPr/>
        </p:nvSpPr>
        <p:spPr>
          <a:xfrm>
            <a:off x="3248025" y="3162300"/>
            <a:ext cx="441146" cy="369332"/>
          </a:xfrm>
          <a:prstGeom prst="rect">
            <a:avLst/>
          </a:prstGeom>
          <a:noFill/>
        </p:spPr>
        <p:txBody>
          <a:bodyPr wrap="none" rtlCol="0">
            <a:spAutoFit/>
          </a:bodyPr>
          <a:lstStyle/>
          <a:p>
            <a:r>
              <a:rPr lang="en-US" dirty="0" smtClean="0"/>
              <a:t>26</a:t>
            </a:r>
            <a:endParaRPr lang="en-US" dirty="0"/>
          </a:p>
        </p:txBody>
      </p:sp>
      <p:sp>
        <p:nvSpPr>
          <p:cNvPr id="45" name="TextBox 44"/>
          <p:cNvSpPr txBox="1"/>
          <p:nvPr/>
        </p:nvSpPr>
        <p:spPr>
          <a:xfrm>
            <a:off x="4286250" y="3419475"/>
            <a:ext cx="441146" cy="369332"/>
          </a:xfrm>
          <a:prstGeom prst="rect">
            <a:avLst/>
          </a:prstGeom>
          <a:noFill/>
        </p:spPr>
        <p:txBody>
          <a:bodyPr wrap="none" rtlCol="0">
            <a:spAutoFit/>
          </a:bodyPr>
          <a:lstStyle/>
          <a:p>
            <a:r>
              <a:rPr lang="en-US" dirty="0" smtClean="0"/>
              <a:t>19</a:t>
            </a:r>
            <a:endParaRPr lang="en-US" dirty="0"/>
          </a:p>
        </p:txBody>
      </p:sp>
      <p:cxnSp>
        <p:nvCxnSpPr>
          <p:cNvPr id="47" name="Straight Connector 46"/>
          <p:cNvCxnSpPr/>
          <p:nvPr/>
        </p:nvCxnSpPr>
        <p:spPr bwMode="auto">
          <a:xfrm flipV="1">
            <a:off x="3248732" y="4967288"/>
            <a:ext cx="1878100" cy="8459"/>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rot="16200000" flipH="1">
            <a:off x="2331242" y="4069557"/>
            <a:ext cx="1826423" cy="7143"/>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sp>
        <p:nvSpPr>
          <p:cNvPr id="64" name="Oval 63"/>
          <p:cNvSpPr/>
          <p:nvPr/>
        </p:nvSpPr>
        <p:spPr bwMode="auto">
          <a:xfrm>
            <a:off x="3162300" y="4876800"/>
            <a:ext cx="161925" cy="17145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5" name="Oval 64"/>
          <p:cNvSpPr/>
          <p:nvPr/>
        </p:nvSpPr>
        <p:spPr bwMode="auto">
          <a:xfrm>
            <a:off x="5038725" y="4876800"/>
            <a:ext cx="161925" cy="17145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6" name="Oval 65"/>
          <p:cNvSpPr/>
          <p:nvPr/>
        </p:nvSpPr>
        <p:spPr bwMode="auto">
          <a:xfrm>
            <a:off x="4248150" y="3667125"/>
            <a:ext cx="161925" cy="17145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7" name="Oval 66"/>
          <p:cNvSpPr/>
          <p:nvPr/>
        </p:nvSpPr>
        <p:spPr bwMode="auto">
          <a:xfrm>
            <a:off x="3162300" y="3067050"/>
            <a:ext cx="161925" cy="17145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1" name="TextBox 50"/>
          <p:cNvSpPr txBox="1"/>
          <p:nvPr/>
        </p:nvSpPr>
        <p:spPr>
          <a:xfrm>
            <a:off x="4752975" y="3676649"/>
            <a:ext cx="3724274" cy="1200329"/>
          </a:xfrm>
          <a:prstGeom prst="rect">
            <a:avLst/>
          </a:prstGeom>
          <a:noFill/>
        </p:spPr>
        <p:txBody>
          <a:bodyPr wrap="square" rtlCol="0">
            <a:spAutoFit/>
          </a:bodyPr>
          <a:lstStyle/>
          <a:p>
            <a:r>
              <a:rPr lang="en-US" dirty="0" smtClean="0"/>
              <a:t>Current Operating conditions produce a response of 17 units.  </a:t>
            </a:r>
          </a:p>
          <a:p>
            <a:r>
              <a:rPr lang="en-US" dirty="0" smtClean="0"/>
              <a:t>To be </a:t>
            </a:r>
            <a:r>
              <a:rPr lang="en-US" dirty="0" err="1" smtClean="0"/>
              <a:t>succesful</a:t>
            </a:r>
            <a:r>
              <a:rPr lang="en-US" dirty="0" smtClean="0"/>
              <a:t> the response needs to at least double.  </a:t>
            </a:r>
            <a:endParaRPr lang="en-US" dirty="0"/>
          </a:p>
        </p:txBody>
      </p:sp>
      <p:sp>
        <p:nvSpPr>
          <p:cNvPr id="52" name="TextBox 51"/>
          <p:cNvSpPr txBox="1"/>
          <p:nvPr/>
        </p:nvSpPr>
        <p:spPr>
          <a:xfrm>
            <a:off x="2552699" y="5581650"/>
            <a:ext cx="3486151" cy="646331"/>
          </a:xfrm>
          <a:prstGeom prst="rect">
            <a:avLst/>
          </a:prstGeom>
          <a:noFill/>
        </p:spPr>
        <p:txBody>
          <a:bodyPr wrap="square" rtlCol="0">
            <a:spAutoFit/>
          </a:bodyPr>
          <a:lstStyle/>
          <a:p>
            <a:r>
              <a:rPr lang="en-US" dirty="0" smtClean="0"/>
              <a:t>Team A works on their factor but cannot double the response</a:t>
            </a:r>
            <a:endParaRPr lang="en-US" dirty="0"/>
          </a:p>
        </p:txBody>
      </p:sp>
      <p:sp>
        <p:nvSpPr>
          <p:cNvPr id="53" name="TextBox 52"/>
          <p:cNvSpPr txBox="1"/>
          <p:nvPr/>
        </p:nvSpPr>
        <p:spPr>
          <a:xfrm>
            <a:off x="876300" y="3838575"/>
            <a:ext cx="2313518" cy="369332"/>
          </a:xfrm>
          <a:prstGeom prst="rect">
            <a:avLst/>
          </a:prstGeom>
          <a:noFill/>
        </p:spPr>
        <p:txBody>
          <a:bodyPr wrap="none" rtlCol="0">
            <a:spAutoFit/>
          </a:bodyPr>
          <a:lstStyle/>
          <a:p>
            <a:r>
              <a:rPr lang="en-US" dirty="0" smtClean="0"/>
              <a:t>Team B Gives it a go</a:t>
            </a:r>
            <a:endParaRPr lang="en-US" dirty="0"/>
          </a:p>
        </p:txBody>
      </p:sp>
      <p:sp>
        <p:nvSpPr>
          <p:cNvPr id="54" name="TextBox 53"/>
          <p:cNvSpPr txBox="1"/>
          <p:nvPr/>
        </p:nvSpPr>
        <p:spPr>
          <a:xfrm>
            <a:off x="4038600" y="3057525"/>
            <a:ext cx="3450688" cy="369332"/>
          </a:xfrm>
          <a:prstGeom prst="rect">
            <a:avLst/>
          </a:prstGeom>
          <a:noFill/>
        </p:spPr>
        <p:txBody>
          <a:bodyPr wrap="none" rtlCol="0">
            <a:spAutoFit/>
          </a:bodyPr>
          <a:lstStyle/>
          <a:p>
            <a:r>
              <a:rPr lang="en-US" dirty="0" smtClean="0"/>
              <a:t>Even the long shot Team C tries</a:t>
            </a:r>
            <a:endParaRPr lang="en-US" dirty="0"/>
          </a:p>
        </p:txBody>
      </p:sp>
      <p:sp>
        <p:nvSpPr>
          <p:cNvPr id="55" name="TextBox 54"/>
          <p:cNvSpPr txBox="1"/>
          <p:nvPr/>
        </p:nvSpPr>
        <p:spPr>
          <a:xfrm>
            <a:off x="1133475" y="1628775"/>
            <a:ext cx="7239000" cy="1077218"/>
          </a:xfrm>
          <a:prstGeom prst="rect">
            <a:avLst/>
          </a:prstGeom>
          <a:noFill/>
        </p:spPr>
        <p:txBody>
          <a:bodyPr wrap="square" rtlCol="0">
            <a:spAutoFit/>
          </a:bodyPr>
          <a:lstStyle/>
          <a:p>
            <a:r>
              <a:rPr lang="en-US" sz="3200" dirty="0" smtClean="0"/>
              <a:t>No meaningful improvements found with a one factor at a time experiment.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wipe(left)">
                                      <p:cBhvr>
                                        <p:cTn id="9" dur="1000"/>
                                        <p:tgtEl>
                                          <p:spTgt spid="4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2000"/>
                                        <p:tgtEl>
                                          <p:spTgt spid="52"/>
                                        </p:tgtEl>
                                      </p:cBhvr>
                                    </p:animEffec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2" fill="hold" nodeType="clickEffect">
                                  <p:stCondLst>
                                    <p:cond delay="0"/>
                                  </p:stCondLst>
                                  <p:childTnLst>
                                    <p:animEffect transition="out" filter="wipe(right)">
                                      <p:cBhvr>
                                        <p:cTn id="25" dur="500"/>
                                        <p:tgtEl>
                                          <p:spTgt spid="47"/>
                                        </p:tgtEl>
                                      </p:cBhvr>
                                    </p:animEffect>
                                    <p:set>
                                      <p:cBhvr>
                                        <p:cTn id="26" dur="1" fill="hold">
                                          <p:stCondLst>
                                            <p:cond delay="499"/>
                                          </p:stCondLst>
                                        </p:cTn>
                                        <p:tgtEl>
                                          <p:spTgt spid="4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2"/>
                                        </p:tgtEl>
                                        <p:attrNameLst>
                                          <p:attrName>style.visibility</p:attrName>
                                        </p:attrNameLst>
                                      </p:cBhvr>
                                      <p:to>
                                        <p:strVal val="hidden"/>
                                      </p:to>
                                    </p:se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10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2000"/>
                                        <p:tgtEl>
                                          <p:spTgt spid="53"/>
                                        </p:tgtEl>
                                      </p:cBhvr>
                                    </p:animEffec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1" fill="hold" nodeType="clickEffect">
                                  <p:stCondLst>
                                    <p:cond delay="0"/>
                                  </p:stCondLst>
                                  <p:childTnLst>
                                    <p:animEffect transition="out" filter="wipe(up)">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3"/>
                                        </p:tgtEl>
                                        <p:attrNameLst>
                                          <p:attrName>style.visibility</p:attrName>
                                        </p:attrNameLst>
                                      </p:cBhvr>
                                      <p:to>
                                        <p:strVal val="hidden"/>
                                      </p:to>
                                    </p:se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down)">
                                      <p:cBhvr>
                                        <p:cTn id="55" dur="1000"/>
                                        <p:tgtEl>
                                          <p:spTgt spid="7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2000"/>
                                        <p:tgtEl>
                                          <p:spTgt spid="54"/>
                                        </p:tgtEl>
                                      </p:cBhvr>
                                    </p:animEffect>
                                  </p:childTnLst>
                                </p:cTn>
                              </p:par>
                            </p:childTnLst>
                          </p:cTn>
                        </p:par>
                        <p:par>
                          <p:cTn id="59" fill="hold">
                            <p:stCondLst>
                              <p:cond delay="2500"/>
                            </p:stCondLst>
                            <p:childTnLst>
                              <p:par>
                                <p:cTn id="60" presetID="1" presetClass="entr" presetSubtype="0"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500"/>
                                        <p:tgtEl>
                                          <p:spTgt spid="47"/>
                                        </p:tgtEl>
                                      </p:cBhvr>
                                    </p:animEffect>
                                  </p:childTnLst>
                                </p:cTn>
                              </p:par>
                              <p:par>
                                <p:cTn id="73" presetID="22" presetClass="entr" presetSubtype="4"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ipe(down)">
                                      <p:cBhvr>
                                        <p:cTn id="75" dur="500"/>
                                        <p:tgtEl>
                                          <p:spTgt spid="48"/>
                                        </p:tgtEl>
                                      </p:cBhvr>
                                    </p:animEffect>
                                  </p:childTnLst>
                                </p:cTn>
                              </p:par>
                              <p:par>
                                <p:cTn id="76" presetID="1" presetClass="exit" presetSubtype="0" fill="hold" grpId="1" nodeType="withEffect">
                                  <p:stCondLst>
                                    <p:cond delay="0"/>
                                  </p:stCondLst>
                                  <p:childTnLst>
                                    <p:set>
                                      <p:cBhvr>
                                        <p:cTn id="77" dur="1" fill="hold">
                                          <p:stCondLst>
                                            <p:cond delay="0"/>
                                          </p:stCondLst>
                                        </p:cTn>
                                        <p:tgtEl>
                                          <p:spTgt spid="54"/>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36" grpId="0"/>
      <p:bldP spid="37" grpId="0"/>
      <p:bldP spid="38" grpId="0"/>
      <p:bldP spid="39" grpId="0"/>
      <p:bldP spid="43" grpId="0"/>
      <p:bldP spid="44" grpId="0"/>
      <p:bldP spid="45" grpId="0"/>
      <p:bldP spid="65" grpId="0" animBg="1"/>
      <p:bldP spid="66" grpId="0" animBg="1"/>
      <p:bldP spid="67" grpId="0" animBg="1"/>
      <p:bldP spid="51" grpId="0"/>
      <p:bldP spid="52" grpId="0"/>
      <p:bldP spid="52" grpId="1"/>
      <p:bldP spid="53" grpId="0"/>
      <p:bldP spid="53" grpId="1"/>
      <p:bldP spid="54" grpId="0"/>
      <p:bldP spid="54" grpId="1"/>
      <p:bldP spid="55"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Aerobraking</a:t>
            </a:r>
            <a:r>
              <a:rPr lang="en-US" dirty="0" smtClean="0"/>
              <a:t> Example</a:t>
            </a:r>
            <a:endParaRPr lang="en-US" dirty="0"/>
          </a:p>
        </p:txBody>
      </p:sp>
      <p:sp>
        <p:nvSpPr>
          <p:cNvPr id="3" name="Content Placeholder 2"/>
          <p:cNvSpPr>
            <a:spLocks noGrp="1"/>
          </p:cNvSpPr>
          <p:nvPr>
            <p:ph idx="1"/>
          </p:nvPr>
        </p:nvSpPr>
        <p:spPr/>
        <p:txBody>
          <a:bodyPr/>
          <a:lstStyle/>
          <a:p>
            <a:r>
              <a:rPr lang="en-US" dirty="0" smtClean="0"/>
              <a:t>The following example comes from a paper written by John A. Dec,  “</a:t>
            </a:r>
            <a:r>
              <a:rPr lang="en-US" b="1" dirty="0" smtClean="0"/>
              <a:t>Probabilistic Thermal Analysis During Mars Reconnaissance Orbiter </a:t>
            </a:r>
            <a:r>
              <a:rPr lang="en-US" b="1" dirty="0" err="1" smtClean="0"/>
              <a:t>Aerobraking</a:t>
            </a:r>
            <a:r>
              <a:rPr lang="en-US" b="1" dirty="0" smtClean="0"/>
              <a:t>”, </a:t>
            </a:r>
            <a:r>
              <a:rPr lang="en-US" dirty="0" smtClean="0"/>
              <a:t>AIAA-2007-1214.  </a:t>
            </a:r>
          </a:p>
          <a:p>
            <a:endParaRPr lang="en-US" dirty="0" smtClean="0"/>
          </a:p>
          <a:p>
            <a:r>
              <a:rPr lang="en-US" dirty="0" err="1" smtClean="0"/>
              <a:t>Aerobraking</a:t>
            </a:r>
            <a:r>
              <a:rPr lang="en-US" dirty="0" smtClean="0"/>
              <a:t> is a technique using atmospheric drag to reduce the spacecraft’s </a:t>
            </a:r>
            <a:r>
              <a:rPr lang="en-US" dirty="0" err="1" smtClean="0"/>
              <a:t>periapsis</a:t>
            </a:r>
            <a:r>
              <a:rPr lang="en-US" dirty="0" smtClean="0"/>
              <a:t> velocity thereby lowering the </a:t>
            </a:r>
            <a:r>
              <a:rPr lang="en-US" dirty="0" err="1" smtClean="0"/>
              <a:t>apoapsis</a:t>
            </a:r>
            <a:r>
              <a:rPr lang="en-US" dirty="0" smtClean="0"/>
              <a:t> altitude and velocity on each pass through the atmosphere.  Eventually the desired orbit is achieved.  </a:t>
            </a:r>
          </a:p>
          <a:p>
            <a:endParaRPr lang="en-US" dirty="0" smtClean="0"/>
          </a:p>
          <a:p>
            <a:endParaRPr lang="en-US" dirty="0" smtClean="0"/>
          </a:p>
          <a:p>
            <a:endParaRPr lang="en-US" b="1" dirty="0" smtClean="0"/>
          </a:p>
          <a:p>
            <a:endParaRPr lang="en-US" b="1" dirty="0" smtClean="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140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Aerobraking</a:t>
            </a:r>
            <a:r>
              <a:rPr lang="en-US" dirty="0" smtClean="0"/>
              <a:t> Example</a:t>
            </a:r>
            <a:endParaRPr lang="en-US" dirty="0"/>
          </a:p>
        </p:txBody>
      </p:sp>
      <p:sp>
        <p:nvSpPr>
          <p:cNvPr id="9" name="Content Placeholder 8"/>
          <p:cNvSpPr>
            <a:spLocks noGrp="1"/>
          </p:cNvSpPr>
          <p:nvPr>
            <p:ph idx="1"/>
          </p:nvPr>
        </p:nvSpPr>
        <p:spPr/>
        <p:txBody>
          <a:bodyPr/>
          <a:lstStyle/>
          <a:p>
            <a:pPr>
              <a:spcBef>
                <a:spcPts val="1800"/>
              </a:spcBef>
              <a:buNone/>
            </a:pPr>
            <a:r>
              <a:rPr lang="en-US" dirty="0" smtClean="0"/>
              <a:t>The problem with this method is it is possible to destroy the solar arrays with excessive </a:t>
            </a:r>
            <a:r>
              <a:rPr lang="en-US" dirty="0" err="1" smtClean="0"/>
              <a:t>aerodyamic</a:t>
            </a:r>
            <a:r>
              <a:rPr lang="en-US" dirty="0" smtClean="0"/>
              <a:t> heating. </a:t>
            </a:r>
          </a:p>
          <a:p>
            <a:pPr>
              <a:spcBef>
                <a:spcPts val="1800"/>
              </a:spcBef>
              <a:buNone/>
            </a:pPr>
            <a:r>
              <a:rPr lang="en-US" dirty="0" smtClean="0"/>
              <a:t>The purpose of the experiment is to understand the impact of materials properties of the spacecraft along with the in flight environment on the temperature of the solar arrays. </a:t>
            </a:r>
          </a:p>
          <a:p>
            <a:pPr>
              <a:spcBef>
                <a:spcPts val="1800"/>
              </a:spcBef>
              <a:buNone/>
            </a:pPr>
            <a:r>
              <a:rPr lang="en-US" dirty="0" smtClean="0"/>
              <a:t>The PATRAN simulator was used to provide responses as it is not possible to physically control factors.</a:t>
            </a:r>
          </a:p>
          <a:p>
            <a:pPr>
              <a:spcBef>
                <a:spcPts val="1800"/>
              </a:spcBef>
              <a:buNone/>
            </a:pPr>
            <a:r>
              <a:rPr lang="en-US" dirty="0" smtClean="0"/>
              <a:t>10 PATRAN runs can be done per hour and computer time is limited to 48 hours or 480 run budget. </a:t>
            </a:r>
          </a:p>
          <a:p>
            <a:pPr>
              <a:spcBef>
                <a:spcPts val="1800"/>
              </a:spcBef>
            </a:pPr>
            <a:endParaRPr lang="en-US" dirty="0"/>
          </a:p>
        </p:txBody>
      </p:sp>
      <p:sp>
        <p:nvSpPr>
          <p:cNvPr id="4" name="Date Placeholder 3"/>
          <p:cNvSpPr>
            <a:spLocks noGrp="1"/>
          </p:cNvSpPr>
          <p:nvPr>
            <p:ph type="dt" sz="half" idx="10"/>
          </p:nvPr>
        </p:nvSpPr>
        <p:spPr/>
        <p:txBody>
          <a:bodyPr/>
          <a:lstStyle/>
          <a:p>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fld id="{444C586A-6223-4542-A505-4411A60DA7DD}" type="slidenum">
              <a:rPr lang="en-US" smtClean="0"/>
              <a:pPr/>
              <a:t>141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eaLnBrk="1" hangingPunct="1"/>
            <a:r>
              <a:rPr lang="en-US" dirty="0" smtClean="0"/>
              <a:t>RSM DOE Process </a:t>
            </a:r>
            <a:r>
              <a:rPr lang="en-US" sz="2400" i="1" dirty="0" smtClean="0"/>
              <a:t>(1 of 2)</a:t>
            </a:r>
            <a:br>
              <a:rPr lang="en-US" sz="2400" i="1" dirty="0" smtClean="0"/>
            </a:br>
            <a:r>
              <a:rPr lang="en-US" sz="2400" dirty="0" smtClean="0">
                <a:solidFill>
                  <a:schemeClr val="tx1"/>
                </a:solidFill>
              </a:rPr>
              <a:t> How things change with simulators</a:t>
            </a:r>
            <a:endParaRPr lang="en-US" sz="2400" i="1" dirty="0" smtClean="0"/>
          </a:p>
        </p:txBody>
      </p:sp>
      <p:sp>
        <p:nvSpPr>
          <p:cNvPr id="18435" name="Rectangle 3"/>
          <p:cNvSpPr>
            <a:spLocks noGrp="1" noChangeArrowheads="1"/>
          </p:cNvSpPr>
          <p:nvPr>
            <p:ph idx="1"/>
          </p:nvPr>
        </p:nvSpPr>
        <p:spPr/>
        <p:txBody>
          <a:bodyPr/>
          <a:lstStyle/>
          <a:p>
            <a:pPr marL="349250" indent="-349250" eaLnBrk="1" hangingPunct="1">
              <a:spcBef>
                <a:spcPts val="1200"/>
              </a:spcBef>
              <a:buClr>
                <a:schemeClr val="accent2"/>
              </a:buClr>
              <a:buFontTx/>
              <a:buAutoNum type="arabicPeriod"/>
            </a:pPr>
            <a:r>
              <a:rPr lang="en-US" dirty="0" smtClean="0"/>
              <a:t>Identify opportunity and define objective.</a:t>
            </a:r>
          </a:p>
          <a:p>
            <a:pPr marL="749300" lvl="1" indent="-349250" eaLnBrk="1" hangingPunct="1">
              <a:spcBef>
                <a:spcPts val="1200"/>
              </a:spcBef>
              <a:buClr>
                <a:schemeClr val="accent2"/>
              </a:buClr>
              <a:buFont typeface="Wingdings" pitchFamily="2" charset="2"/>
              <a:buChar char="§"/>
            </a:pPr>
            <a:r>
              <a:rPr lang="en-US" dirty="0" smtClean="0"/>
              <a:t>Model the aero-dynamic heating</a:t>
            </a:r>
          </a:p>
          <a:p>
            <a:pPr marL="349250" indent="-349250" eaLnBrk="1" hangingPunct="1">
              <a:spcBef>
                <a:spcPts val="1800"/>
              </a:spcBef>
              <a:buClr>
                <a:schemeClr val="accent2"/>
              </a:buClr>
              <a:buFontTx/>
              <a:buAutoNum type="arabicPeriod"/>
            </a:pPr>
            <a:r>
              <a:rPr lang="en-US" dirty="0" smtClean="0"/>
              <a:t>State objective in terms of measurable responses.</a:t>
            </a:r>
          </a:p>
          <a:p>
            <a:pPr marL="749300" lvl="1" indent="-349250" eaLnBrk="1" hangingPunct="1">
              <a:spcBef>
                <a:spcPts val="1200"/>
              </a:spcBef>
              <a:buClr>
                <a:schemeClr val="accent2"/>
              </a:buClr>
              <a:buFont typeface="Wingdings" pitchFamily="2" charset="2"/>
              <a:buChar char="§"/>
            </a:pPr>
            <a:r>
              <a:rPr lang="en-US" dirty="0" smtClean="0"/>
              <a:t>Find settings to keep the maximum solar array temperature under 175 C.  </a:t>
            </a:r>
          </a:p>
          <a:p>
            <a:pPr marL="749300" lvl="1" indent="-349250" eaLnBrk="1" hangingPunct="1">
              <a:spcBef>
                <a:spcPts val="1200"/>
              </a:spcBef>
              <a:buClr>
                <a:schemeClr val="accent2"/>
              </a:buClr>
              <a:buFont typeface="Wingdings" pitchFamily="2" charset="2"/>
              <a:buChar char="§"/>
            </a:pPr>
            <a:r>
              <a:rPr lang="en-US" dirty="0" smtClean="0"/>
              <a:t>Estimate experimental error ?</a:t>
            </a:r>
          </a:p>
          <a:p>
            <a:pPr marL="1149350" lvl="2" indent="-349250" eaLnBrk="1" hangingPunct="1">
              <a:spcBef>
                <a:spcPts val="1200"/>
              </a:spcBef>
              <a:buClr>
                <a:schemeClr val="accent2"/>
              </a:buClr>
              <a:buFont typeface="Wingdings" pitchFamily="2" charset="2"/>
              <a:buChar char="§"/>
            </a:pPr>
            <a:r>
              <a:rPr lang="en-US" dirty="0" smtClean="0"/>
              <a:t>A deterministic simulator is being used to provide the measured observations.</a:t>
            </a:r>
          </a:p>
          <a:p>
            <a:pPr marL="349250" lvl="2" indent="-349250" algn="ctr" eaLnBrk="1" hangingPunct="1">
              <a:spcBef>
                <a:spcPts val="1200"/>
              </a:spcBef>
              <a:buClr>
                <a:schemeClr val="accent2"/>
              </a:buClr>
              <a:buNone/>
            </a:pPr>
            <a:r>
              <a:rPr lang="en-US" sz="3200" dirty="0" smtClean="0">
                <a:solidFill>
                  <a:schemeClr val="accent2"/>
                </a:solidFill>
                <a:latin typeface="+mj-lt"/>
                <a:ea typeface="+mj-ea"/>
                <a:cs typeface="+mj-cs"/>
              </a:rPr>
              <a:t>There is no experimental error!</a:t>
            </a:r>
          </a:p>
        </p:txBody>
      </p:sp>
      <p:sp>
        <p:nvSpPr>
          <p:cNvPr id="18436" name="Date Placeholder 3"/>
          <p:cNvSpPr>
            <a:spLocks noGrp="1"/>
          </p:cNvSpPr>
          <p:nvPr>
            <p:ph type="dt" sz="half" idx="10"/>
          </p:nvPr>
        </p:nvSpPr>
        <p:spPr>
          <a:noFill/>
        </p:spPr>
        <p:txBody>
          <a:bodyPr/>
          <a:lstStyle/>
          <a:p>
            <a:r>
              <a:rPr lang="en-US" smtClean="0">
                <a:latin typeface="Arial" pitchFamily="34" charset="0"/>
              </a:rPr>
              <a:t>Response Surface Short Course - TFAWS</a:t>
            </a:r>
          </a:p>
        </p:txBody>
      </p:sp>
      <p:sp>
        <p:nvSpPr>
          <p:cNvPr id="18437" name="Slide Number Placeholder 5"/>
          <p:cNvSpPr>
            <a:spLocks noGrp="1"/>
          </p:cNvSpPr>
          <p:nvPr>
            <p:ph type="sldNum" sz="quarter" idx="12"/>
          </p:nvPr>
        </p:nvSpPr>
        <p:spPr>
          <a:noFill/>
        </p:spPr>
        <p:txBody>
          <a:bodyPr/>
          <a:lstStyle/>
          <a:p>
            <a:fld id="{86863EC5-DBF4-493C-8460-0E77FBE0BEE1}" type="slidenum">
              <a:rPr lang="en-US" smtClean="0">
                <a:latin typeface="Arial" pitchFamily="34" charset="0"/>
              </a:rPr>
              <a:pPr/>
              <a:t>142</a:t>
            </a:fld>
            <a:endParaRPr lang="en-US"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dirty="0" smtClean="0"/>
              <a:t>RSM DOE Process </a:t>
            </a:r>
            <a:r>
              <a:rPr lang="en-US" sz="2400" i="1" dirty="0" smtClean="0"/>
              <a:t>(2 of 2)</a:t>
            </a:r>
            <a:br>
              <a:rPr lang="en-US" sz="2400" i="1" dirty="0" smtClean="0"/>
            </a:br>
            <a:r>
              <a:rPr lang="en-US" sz="2400" dirty="0" smtClean="0">
                <a:solidFill>
                  <a:schemeClr val="tx1"/>
                </a:solidFill>
              </a:rPr>
              <a:t> How things change with simulators</a:t>
            </a:r>
            <a:endParaRPr lang="en-US" sz="2400" i="1" dirty="0" smtClean="0"/>
          </a:p>
        </p:txBody>
      </p:sp>
      <p:sp>
        <p:nvSpPr>
          <p:cNvPr id="19459" name="Rectangle 3"/>
          <p:cNvSpPr>
            <a:spLocks noGrp="1" noChangeArrowheads="1"/>
          </p:cNvSpPr>
          <p:nvPr>
            <p:ph idx="1"/>
          </p:nvPr>
        </p:nvSpPr>
        <p:spPr/>
        <p:txBody>
          <a:bodyPr/>
          <a:lstStyle/>
          <a:p>
            <a:pPr marL="457200" indent="-457200" eaLnBrk="1" hangingPunct="1">
              <a:spcBef>
                <a:spcPts val="1800"/>
              </a:spcBef>
              <a:buClr>
                <a:srgbClr val="3333FF"/>
              </a:buClr>
              <a:buFont typeface="+mj-lt"/>
              <a:buAutoNum type="arabicPeriod" startAt="3"/>
            </a:pPr>
            <a:r>
              <a:rPr lang="en-US" dirty="0" smtClean="0"/>
              <a:t>Select the input factors and ranges to study.</a:t>
            </a:r>
          </a:p>
          <a:p>
            <a:pPr marL="749300" lvl="1" indent="-349250" eaLnBrk="1" hangingPunct="1">
              <a:spcBef>
                <a:spcPts val="1200"/>
              </a:spcBef>
              <a:buClr>
                <a:schemeClr val="accent2"/>
              </a:buClr>
              <a:buFont typeface="Wingdings" pitchFamily="2" charset="2"/>
              <a:buChar char="§"/>
            </a:pPr>
            <a:r>
              <a:rPr lang="en-US" dirty="0" smtClean="0"/>
              <a:t>25 factors are considered as having an effect on the solar array temperature. </a:t>
            </a:r>
          </a:p>
          <a:p>
            <a:pPr marL="457200" indent="-457200" eaLnBrk="1" hangingPunct="1">
              <a:spcBef>
                <a:spcPts val="1800"/>
              </a:spcBef>
              <a:buClr>
                <a:srgbClr val="3333FF"/>
              </a:buClr>
              <a:buFont typeface="+mj-lt"/>
              <a:buAutoNum type="arabicPeriod" startAt="3"/>
            </a:pPr>
            <a:r>
              <a:rPr lang="en-US" dirty="0" smtClean="0"/>
              <a:t>Select a design to achieve the objective:</a:t>
            </a:r>
          </a:p>
          <a:p>
            <a:pPr marL="806450" lvl="1" indent="-457200" eaLnBrk="1" hangingPunct="1">
              <a:spcBef>
                <a:spcPts val="600"/>
              </a:spcBef>
              <a:buClr>
                <a:srgbClr val="3333FF"/>
              </a:buClr>
              <a:buFont typeface="+mj-lt"/>
              <a:buAutoNum type="alphaLcParenR"/>
            </a:pPr>
            <a:r>
              <a:rPr lang="en-US" dirty="0" smtClean="0">
                <a:ea typeface="+mn-ea"/>
                <a:cs typeface="+mn-cs"/>
              </a:rPr>
              <a:t>Size the design</a:t>
            </a:r>
          </a:p>
          <a:p>
            <a:pPr marL="1149350" lvl="2" indent="-349250" eaLnBrk="1" hangingPunct="1">
              <a:spcBef>
                <a:spcPts val="1200"/>
              </a:spcBef>
              <a:buClr>
                <a:schemeClr val="accent2"/>
              </a:buClr>
              <a:buFont typeface="Wingdings" pitchFamily="2" charset="2"/>
              <a:buChar char="§"/>
            </a:pPr>
            <a:r>
              <a:rPr lang="en-US" dirty="0" smtClean="0"/>
              <a:t>Different rules apply with simulators</a:t>
            </a:r>
            <a:endParaRPr lang="en-US" dirty="0" smtClean="0">
              <a:ea typeface="+mn-ea"/>
              <a:cs typeface="+mn-cs"/>
            </a:endParaRPr>
          </a:p>
          <a:p>
            <a:pPr marL="806450" lvl="1" indent="-457200" eaLnBrk="1" hangingPunct="1">
              <a:spcBef>
                <a:spcPts val="600"/>
              </a:spcBef>
              <a:buClr>
                <a:srgbClr val="3333FF"/>
              </a:buClr>
              <a:buFont typeface="+mj-lt"/>
              <a:buAutoNum type="alphaLcParenR"/>
            </a:pPr>
            <a:r>
              <a:rPr lang="en-US" dirty="0" smtClean="0">
                <a:ea typeface="+mn-ea"/>
                <a:cs typeface="+mn-cs"/>
              </a:rPr>
              <a:t>Examine the design layout to ensure all the factor combinations are safe to run and are likely to result in meaningful information (no disasters).</a:t>
            </a:r>
          </a:p>
          <a:p>
            <a:pPr marL="681038" lvl="1" indent="-331788" eaLnBrk="1" hangingPunct="1">
              <a:spcBef>
                <a:spcPts val="1200"/>
              </a:spcBef>
            </a:pPr>
            <a:endParaRPr lang="en-US" dirty="0" smtClean="0">
              <a:ea typeface="+mn-ea"/>
              <a:cs typeface="+mn-cs"/>
            </a:endParaRPr>
          </a:p>
          <a:p>
            <a:pPr marL="349250" indent="-349250" algn="ctr" eaLnBrk="1" hangingPunct="1">
              <a:spcBef>
                <a:spcPts val="1200"/>
              </a:spcBef>
              <a:buClr>
                <a:schemeClr val="accent2"/>
              </a:buClr>
              <a:buFont typeface="Wingdings" pitchFamily="2" charset="2"/>
              <a:buNone/>
            </a:pPr>
            <a:endParaRPr lang="en-US" dirty="0" smtClean="0">
              <a:solidFill>
                <a:srgbClr val="CC0000"/>
              </a:solidFill>
            </a:endParaRPr>
          </a:p>
        </p:txBody>
      </p:sp>
      <p:sp>
        <p:nvSpPr>
          <p:cNvPr id="19460" name="Date Placeholder 3"/>
          <p:cNvSpPr>
            <a:spLocks noGrp="1"/>
          </p:cNvSpPr>
          <p:nvPr>
            <p:ph type="dt" sz="half" idx="10"/>
          </p:nvPr>
        </p:nvSpPr>
        <p:spPr>
          <a:noFill/>
        </p:spPr>
        <p:txBody>
          <a:bodyPr/>
          <a:lstStyle/>
          <a:p>
            <a:r>
              <a:rPr lang="en-US" smtClean="0">
                <a:latin typeface="Arial" pitchFamily="34" charset="0"/>
              </a:rPr>
              <a:t>Response Surface Short Course - TFAWS</a:t>
            </a:r>
          </a:p>
        </p:txBody>
      </p:sp>
      <p:sp>
        <p:nvSpPr>
          <p:cNvPr id="19461" name="Slide Number Placeholder 5"/>
          <p:cNvSpPr>
            <a:spLocks noGrp="1"/>
          </p:cNvSpPr>
          <p:nvPr>
            <p:ph type="sldNum" sz="quarter" idx="12"/>
          </p:nvPr>
        </p:nvSpPr>
        <p:spPr>
          <a:noFill/>
        </p:spPr>
        <p:txBody>
          <a:bodyPr/>
          <a:lstStyle/>
          <a:p>
            <a:fld id="{0CE53240-21A9-47C7-A169-7A0ED0E014D4}" type="slidenum">
              <a:rPr lang="en-US" smtClean="0">
                <a:latin typeface="Arial" pitchFamily="34" charset="0"/>
              </a:rPr>
              <a:pPr/>
              <a:t>143</a:t>
            </a:fld>
            <a:endParaRPr lang="en-US"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Residual (Noise) Sources</a:t>
            </a:r>
            <a:br>
              <a:rPr lang="en-US" dirty="0" smtClean="0"/>
            </a:br>
            <a:r>
              <a:rPr lang="en-US" dirty="0" smtClean="0">
                <a:solidFill>
                  <a:schemeClr val="tx1"/>
                </a:solidFill>
              </a:rPr>
              <a:t> </a:t>
            </a:r>
            <a:r>
              <a:rPr lang="en-US" sz="2400" dirty="0" smtClean="0">
                <a:solidFill>
                  <a:schemeClr val="tx1"/>
                </a:solidFill>
              </a:rPr>
              <a:t>How things change with simulators</a:t>
            </a:r>
            <a:endParaRPr lang="en-US" sz="2400" dirty="0"/>
          </a:p>
        </p:txBody>
      </p:sp>
      <p:sp>
        <p:nvSpPr>
          <p:cNvPr id="3" name="Content Placeholder 2"/>
          <p:cNvSpPr>
            <a:spLocks noGrp="1"/>
          </p:cNvSpPr>
          <p:nvPr>
            <p:ph idx="1"/>
          </p:nvPr>
        </p:nvSpPr>
        <p:spPr>
          <a:xfrm>
            <a:off x="1038225" y="1581150"/>
            <a:ext cx="7696200" cy="4602163"/>
          </a:xfrm>
        </p:spPr>
        <p:txBody>
          <a:bodyPr/>
          <a:lstStyle/>
          <a:p>
            <a:pPr>
              <a:buNone/>
            </a:pPr>
            <a:r>
              <a:rPr lang="en-US" dirty="0" smtClean="0"/>
              <a:t>Simulations usually mute the noise sources.  </a:t>
            </a:r>
          </a:p>
          <a:p>
            <a:pPr>
              <a:buNone/>
            </a:pPr>
            <a:endParaRPr lang="en-US" dirty="0" smtClean="0"/>
          </a:p>
          <a:p>
            <a:pPr>
              <a:buClr>
                <a:srgbClr val="3333FF"/>
              </a:buClr>
              <a:buFont typeface="Wingdings" pitchFamily="2" charset="2"/>
              <a:buChar char="§"/>
            </a:pPr>
            <a:r>
              <a:rPr lang="en-US" dirty="0" smtClean="0"/>
              <a:t>All the factors are controlled.  </a:t>
            </a:r>
          </a:p>
          <a:p>
            <a:pPr lvl="1">
              <a:buClr>
                <a:srgbClr val="3333FF"/>
              </a:buClr>
              <a:buFont typeface="Wingdings" pitchFamily="2" charset="2"/>
              <a:buChar char="§"/>
            </a:pPr>
            <a:r>
              <a:rPr lang="en-US" dirty="0" smtClean="0"/>
              <a:t>Anything not being varied as a factor is fixed.</a:t>
            </a:r>
          </a:p>
          <a:p>
            <a:pPr>
              <a:buClr>
                <a:srgbClr val="3333FF"/>
              </a:buClr>
              <a:buFont typeface="Wingdings" pitchFamily="2" charset="2"/>
              <a:buChar char="§"/>
            </a:pPr>
            <a:endParaRPr lang="en-US" dirty="0" smtClean="0"/>
          </a:p>
          <a:p>
            <a:pPr>
              <a:buClr>
                <a:srgbClr val="3333FF"/>
              </a:buClr>
              <a:buFont typeface="Wingdings" pitchFamily="2" charset="2"/>
              <a:buChar char="§"/>
            </a:pPr>
            <a:r>
              <a:rPr lang="en-US" dirty="0" smtClean="0"/>
              <a:t>Lack-of-fit between the model and observations is the only “real” source of error.</a:t>
            </a:r>
          </a:p>
          <a:p>
            <a:pPr>
              <a:buClr>
                <a:srgbClr val="3333FF"/>
              </a:buClr>
              <a:buFont typeface="Wingdings" pitchFamily="2" charset="2"/>
              <a:buChar char="§"/>
            </a:pPr>
            <a:endParaRPr lang="en-US" dirty="0" smtClean="0"/>
          </a:p>
          <a:p>
            <a:pPr>
              <a:buClr>
                <a:srgbClr val="3333FF"/>
              </a:buClr>
              <a:buFont typeface="Wingdings" pitchFamily="2" charset="2"/>
              <a:buChar char="§"/>
            </a:pPr>
            <a:r>
              <a:rPr lang="en-US" dirty="0" smtClean="0"/>
              <a:t>Some simulators have a stochastic component to mimic realistic noise.  </a:t>
            </a:r>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144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Residual (Noise) Sources</a:t>
            </a:r>
            <a:br>
              <a:rPr lang="en-US" dirty="0" smtClean="0"/>
            </a:br>
            <a:r>
              <a:rPr lang="en-US" dirty="0" smtClean="0">
                <a:solidFill>
                  <a:schemeClr val="tx1"/>
                </a:solidFill>
              </a:rPr>
              <a:t> </a:t>
            </a:r>
            <a:r>
              <a:rPr lang="en-US" sz="2400" dirty="0" smtClean="0">
                <a:solidFill>
                  <a:schemeClr val="tx1"/>
                </a:solidFill>
              </a:rPr>
              <a:t>How things change with simulators</a:t>
            </a:r>
            <a:endParaRPr lang="en-US" sz="2400" dirty="0"/>
          </a:p>
        </p:txBody>
      </p:sp>
      <p:sp>
        <p:nvSpPr>
          <p:cNvPr id="3" name="Content Placeholder 2"/>
          <p:cNvSpPr>
            <a:spLocks noGrp="1"/>
          </p:cNvSpPr>
          <p:nvPr>
            <p:ph idx="1"/>
          </p:nvPr>
        </p:nvSpPr>
        <p:spPr/>
        <p:txBody>
          <a:bodyPr/>
          <a:lstStyle/>
          <a:p>
            <a:pPr>
              <a:spcBef>
                <a:spcPts val="1800"/>
              </a:spcBef>
              <a:buClr>
                <a:srgbClr val="3333FF"/>
              </a:buClr>
              <a:buFont typeface="Wingdings" pitchFamily="2" charset="2"/>
              <a:buChar char="§"/>
            </a:pPr>
            <a:r>
              <a:rPr lang="en-US" dirty="0" smtClean="0"/>
              <a:t>Replicates will consistently provide the same response.   There is no pure error.  </a:t>
            </a:r>
          </a:p>
          <a:p>
            <a:pPr>
              <a:spcBef>
                <a:spcPts val="1800"/>
              </a:spcBef>
              <a:buClr>
                <a:srgbClr val="3333FF"/>
              </a:buClr>
              <a:buFont typeface="Wingdings" pitchFamily="2" charset="2"/>
              <a:buChar char="§"/>
            </a:pPr>
            <a:r>
              <a:rPr lang="en-US" dirty="0" smtClean="0"/>
              <a:t>Lack-of-fit is the difference between the modeled trend and the observations.  </a:t>
            </a:r>
          </a:p>
          <a:p>
            <a:pPr>
              <a:spcBef>
                <a:spcPts val="1800"/>
              </a:spcBef>
              <a:buClr>
                <a:srgbClr val="3333FF"/>
              </a:buClr>
              <a:buFont typeface="Wingdings" pitchFamily="2" charset="2"/>
              <a:buChar char="§"/>
            </a:pPr>
            <a:r>
              <a:rPr lang="en-US" dirty="0" smtClean="0"/>
              <a:t>The real world variation is severely underestimated by simulated responses.  </a:t>
            </a:r>
          </a:p>
          <a:p>
            <a:pPr>
              <a:spcBef>
                <a:spcPts val="1800"/>
              </a:spcBef>
              <a:buClr>
                <a:srgbClr val="3333FF"/>
              </a:buClr>
              <a:buFont typeface="Wingdings" pitchFamily="2" charset="2"/>
              <a:buChar char="§"/>
            </a:pPr>
            <a:r>
              <a:rPr lang="en-US" dirty="0" smtClean="0"/>
              <a:t>This causes more effects to appear statistically significant. </a:t>
            </a:r>
          </a:p>
          <a:p>
            <a:pPr>
              <a:spcBef>
                <a:spcPts val="1200"/>
              </a:spcBef>
              <a:buClr>
                <a:srgbClr val="3333FF"/>
              </a:buClr>
              <a:buFont typeface="Wingdings" pitchFamily="2" charset="2"/>
              <a:buChar char="§"/>
            </a:pPr>
            <a:endParaRPr lang="en-US" dirty="0" smtClean="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145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a:spLocks noGrp="1"/>
          </p:cNvSpPr>
          <p:nvPr>
            <p:ph type="dt" sz="quarter" idx="10"/>
          </p:nvPr>
        </p:nvSpPr>
        <p:spPr>
          <a:noFill/>
        </p:spPr>
        <p:txBody>
          <a:bodyPr/>
          <a:lstStyle/>
          <a:p>
            <a:r>
              <a:rPr lang="en-US" smtClean="0">
                <a:latin typeface="Arial" charset="0"/>
              </a:rPr>
              <a:t>Response Surface Short Course - TFAWS</a:t>
            </a:r>
          </a:p>
        </p:txBody>
      </p:sp>
      <p:sp>
        <p:nvSpPr>
          <p:cNvPr id="2052" name="Slide Number Placeholder 6"/>
          <p:cNvSpPr>
            <a:spLocks noGrp="1"/>
          </p:cNvSpPr>
          <p:nvPr>
            <p:ph type="sldNum" sz="quarter" idx="12"/>
          </p:nvPr>
        </p:nvSpPr>
        <p:spPr>
          <a:noFill/>
        </p:spPr>
        <p:txBody>
          <a:bodyPr/>
          <a:lstStyle/>
          <a:p>
            <a:fld id="{1860FECE-77B4-43EC-BFC1-2E715CF4F64F}" type="slidenum">
              <a:rPr lang="en-US" smtClean="0">
                <a:latin typeface="Arial" charset="0"/>
              </a:rPr>
              <a:pPr/>
              <a:t>146</a:t>
            </a:fld>
            <a:endParaRPr lang="en-US" smtClean="0">
              <a:latin typeface="Arial" charset="0"/>
            </a:endParaRPr>
          </a:p>
        </p:txBody>
      </p:sp>
      <p:sp>
        <p:nvSpPr>
          <p:cNvPr id="2053" name="Rectangle 2"/>
          <p:cNvSpPr>
            <a:spLocks noGrp="1" noChangeArrowheads="1"/>
          </p:cNvSpPr>
          <p:nvPr>
            <p:ph type="title"/>
          </p:nvPr>
        </p:nvSpPr>
        <p:spPr>
          <a:xfrm>
            <a:off x="1828800" y="0"/>
            <a:ext cx="6096000" cy="1219200"/>
          </a:xfrm>
        </p:spPr>
        <p:txBody>
          <a:bodyPr/>
          <a:lstStyle/>
          <a:p>
            <a:pPr eaLnBrk="1" hangingPunct="1"/>
            <a:r>
              <a:rPr lang="en-US" sz="2800" dirty="0" smtClean="0">
                <a:solidFill>
                  <a:schemeClr val="accent6"/>
                </a:solidFill>
              </a:rPr>
              <a:t>“Good” Response Surface Designs</a:t>
            </a:r>
            <a:r>
              <a:rPr lang="en-US" sz="3200" dirty="0" smtClean="0">
                <a:solidFill>
                  <a:schemeClr val="tx1"/>
                </a:solidFill>
              </a:rPr>
              <a:t/>
            </a:r>
            <a:br>
              <a:rPr lang="en-US" sz="3200" dirty="0" smtClean="0">
                <a:solidFill>
                  <a:schemeClr val="tx1"/>
                </a:solidFill>
              </a:rPr>
            </a:br>
            <a:r>
              <a:rPr lang="en-US" sz="2400" dirty="0" smtClean="0">
                <a:solidFill>
                  <a:schemeClr val="tx1"/>
                </a:solidFill>
              </a:rPr>
              <a:t>How things change with simulators</a:t>
            </a:r>
          </a:p>
        </p:txBody>
      </p:sp>
      <p:pic>
        <p:nvPicPr>
          <p:cNvPr id="2054" name="Picture 4" descr="j0171809[1]"/>
          <p:cNvPicPr>
            <a:picLocks noGrp="1" noChangeAspect="1" noChangeArrowheads="1"/>
          </p:cNvPicPr>
          <p:nvPr>
            <p:ph sz="half" idx="1"/>
          </p:nvPr>
        </p:nvPicPr>
        <p:blipFill>
          <a:blip r:embed="rId4" cstate="print"/>
          <a:srcRect/>
          <a:stretch>
            <a:fillRect/>
          </a:stretch>
        </p:blipFill>
        <p:spPr>
          <a:xfrm>
            <a:off x="8077200" y="152400"/>
            <a:ext cx="668338" cy="1066800"/>
          </a:xfrm>
          <a:noFill/>
        </p:spPr>
      </p:pic>
      <p:sp>
        <p:nvSpPr>
          <p:cNvPr id="2055" name="Rectangle 7"/>
          <p:cNvSpPr>
            <a:spLocks noChangeArrowheads="1"/>
          </p:cNvSpPr>
          <p:nvPr/>
        </p:nvSpPr>
        <p:spPr bwMode="auto">
          <a:xfrm>
            <a:off x="1000125" y="1400175"/>
            <a:ext cx="7686675" cy="4876800"/>
          </a:xfrm>
          <a:prstGeom prst="rect">
            <a:avLst/>
          </a:prstGeom>
          <a:noFill/>
          <a:ln w="9525">
            <a:noFill/>
            <a:miter lim="800000"/>
            <a:headEnd/>
            <a:tailEnd/>
          </a:ln>
        </p:spPr>
        <p:txBody>
          <a:bodyPr/>
          <a:lstStyle/>
          <a:p>
            <a:pPr marL="346075" indent="-346075" eaLnBrk="1" hangingPunct="1">
              <a:spcBef>
                <a:spcPct val="30000"/>
              </a:spcBef>
              <a:buClr>
                <a:schemeClr val="accent2"/>
              </a:buClr>
              <a:buFontTx/>
              <a:buAutoNum type="arabicPeriod"/>
            </a:pPr>
            <a:r>
              <a:rPr lang="en-US" dirty="0"/>
              <a:t>Allow the polynomial chosen by the experimenter to be estimated well.</a:t>
            </a:r>
          </a:p>
          <a:p>
            <a:pPr marL="346075" indent="-346075" eaLnBrk="1" hangingPunct="1">
              <a:spcBef>
                <a:spcPct val="30000"/>
              </a:spcBef>
              <a:buClr>
                <a:schemeClr val="accent2"/>
              </a:buClr>
              <a:buFontTx/>
              <a:buAutoNum type="arabicPeriod"/>
            </a:pPr>
            <a:r>
              <a:rPr lang="en-US" dirty="0"/>
              <a:t>Give sufficient information to allow a test for lack of fit.</a:t>
            </a:r>
          </a:p>
          <a:p>
            <a:pPr marL="803275" lvl="1" indent="-342900" eaLnBrk="1" hangingPunct="1">
              <a:spcBef>
                <a:spcPct val="20000"/>
              </a:spcBef>
              <a:buClr>
                <a:schemeClr val="accent2"/>
              </a:buClr>
              <a:buFont typeface="Wingdings" pitchFamily="2" charset="2"/>
              <a:buChar char="§"/>
            </a:pPr>
            <a:r>
              <a:rPr lang="en-US" dirty="0"/>
              <a:t>Have more unique design points than coefficients in model.</a:t>
            </a:r>
          </a:p>
          <a:p>
            <a:pPr marL="803275" lvl="1" indent="-342900" eaLnBrk="1" hangingPunct="1">
              <a:spcBef>
                <a:spcPct val="20000"/>
              </a:spcBef>
              <a:buClr>
                <a:schemeClr val="accent2"/>
              </a:buClr>
              <a:buFont typeface="Wingdings" pitchFamily="2" charset="2"/>
              <a:buChar char="§"/>
            </a:pPr>
            <a:r>
              <a:rPr lang="en-US" dirty="0"/>
              <a:t>Replicates to estimate “pure” error.</a:t>
            </a:r>
          </a:p>
          <a:p>
            <a:pPr marL="346075" indent="-346075" eaLnBrk="1" hangingPunct="1">
              <a:spcBef>
                <a:spcPct val="30000"/>
              </a:spcBef>
              <a:buClr>
                <a:schemeClr val="accent2"/>
              </a:buClr>
              <a:buFontTx/>
              <a:buAutoNum type="arabicPeriod"/>
            </a:pPr>
            <a:r>
              <a:rPr lang="en-US" dirty="0"/>
              <a:t>Remain insensitive to outliers, influential values and bias from model misspecification.</a:t>
            </a:r>
          </a:p>
          <a:p>
            <a:pPr marL="346075" indent="-346075" eaLnBrk="1" hangingPunct="1">
              <a:spcBef>
                <a:spcPct val="30000"/>
              </a:spcBef>
              <a:buClr>
                <a:schemeClr val="accent2"/>
              </a:buClr>
              <a:buFontTx/>
              <a:buAutoNum type="arabicPeriod"/>
            </a:pPr>
            <a:r>
              <a:rPr lang="en-US" dirty="0"/>
              <a:t>Be robust to errors in control of the factor levels.</a:t>
            </a:r>
          </a:p>
          <a:p>
            <a:pPr marL="346075" indent="-346075" eaLnBrk="1" hangingPunct="1">
              <a:spcBef>
                <a:spcPct val="30000"/>
              </a:spcBef>
              <a:buClr>
                <a:schemeClr val="accent2"/>
              </a:buClr>
              <a:buFontTx/>
              <a:buAutoNum type="arabicPeriod"/>
            </a:pPr>
            <a:r>
              <a:rPr lang="en-US" dirty="0"/>
              <a:t>Permit blocking and sequential experimentation.</a:t>
            </a:r>
          </a:p>
          <a:p>
            <a:pPr marL="346075" indent="-346075" eaLnBrk="1" hangingPunct="1">
              <a:spcBef>
                <a:spcPct val="30000"/>
              </a:spcBef>
              <a:buClr>
                <a:schemeClr val="accent2"/>
              </a:buClr>
              <a:buFontTx/>
              <a:buAutoNum type="arabicPeriod"/>
            </a:pPr>
            <a:r>
              <a:rPr lang="en-US" dirty="0"/>
              <a:t>Provide a check on variance assumptions, e.g., studentized residuals are N(0, </a:t>
            </a:r>
            <a:r>
              <a:rPr lang="el-GR" dirty="0">
                <a:cs typeface="Arial" charset="0"/>
              </a:rPr>
              <a:t>σ</a:t>
            </a:r>
            <a:r>
              <a:rPr lang="en-US" baseline="30000" dirty="0"/>
              <a:t>2</a:t>
            </a:r>
            <a:r>
              <a:rPr lang="en-US" dirty="0"/>
              <a:t>).</a:t>
            </a:r>
          </a:p>
          <a:p>
            <a:pPr marL="346075" indent="-346075" eaLnBrk="1" hangingPunct="1">
              <a:spcBef>
                <a:spcPct val="30000"/>
              </a:spcBef>
              <a:buClr>
                <a:schemeClr val="accent2"/>
              </a:buClr>
              <a:buFontTx/>
              <a:buAutoNum type="arabicPeriod"/>
            </a:pPr>
            <a:r>
              <a:rPr lang="en-US" dirty="0"/>
              <a:t>Generate useful information throughout the region of interest, i.e., provide a good distribution of               </a:t>
            </a:r>
            <a:r>
              <a:rPr lang="en-US" dirty="0" smtClean="0"/>
              <a:t>.</a:t>
            </a:r>
            <a:endParaRPr lang="en-US" dirty="0"/>
          </a:p>
          <a:p>
            <a:pPr marL="346075" indent="-346075" eaLnBrk="1" hangingPunct="1">
              <a:spcBef>
                <a:spcPct val="30000"/>
              </a:spcBef>
              <a:buClr>
                <a:schemeClr val="accent2"/>
              </a:buClr>
              <a:buFontTx/>
              <a:buAutoNum type="arabicPeriod"/>
            </a:pPr>
            <a:r>
              <a:rPr lang="en-US" dirty="0"/>
              <a:t>Do not contain an excessively large number of trials. </a:t>
            </a:r>
          </a:p>
        </p:txBody>
      </p:sp>
      <p:graphicFrame>
        <p:nvGraphicFramePr>
          <p:cNvPr id="2050" name="Object 8"/>
          <p:cNvGraphicFramePr>
            <a:graphicFrameLocks noChangeAspect="1"/>
          </p:cNvGraphicFramePr>
          <p:nvPr>
            <p:ph sz="half" idx="2"/>
          </p:nvPr>
        </p:nvGraphicFramePr>
        <p:xfrm>
          <a:off x="4376738" y="5058529"/>
          <a:ext cx="914400" cy="352425"/>
        </p:xfrm>
        <a:graphic>
          <a:graphicData uri="http://schemas.openxmlformats.org/presentationml/2006/ole">
            <p:oleObj spid="_x0000_s697346" name="Equation" r:id="rId5" imgW="990360" imgH="3808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2055">
                                            <p:txEl>
                                              <p:pRg st="3" end="3"/>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p:cBhvr override="childStyle">
                                        <p:cTn id="8" dur="500" fill="hold"/>
                                        <p:tgtEl>
                                          <p:spTgt spid="2055">
                                            <p:txEl>
                                              <p:pRg st="1" end="1"/>
                                            </p:txEl>
                                          </p:spTgt>
                                        </p:tgtEl>
                                        <p:attrNameLst>
                                          <p:attrName>style.color</p:attrName>
                                        </p:attrNameLst>
                                      </p:cBhvr>
                                      <p:to>
                                        <a:srgbClr val="FF0000"/>
                                      </p:to>
                                    </p:animClr>
                                  </p:childTnLst>
                                </p:cTn>
                              </p:par>
                              <p:par>
                                <p:cTn id="9" presetID="3" presetClass="emph" presetSubtype="2" fill="hold" nodeType="withEffect">
                                  <p:stCondLst>
                                    <p:cond delay="0"/>
                                  </p:stCondLst>
                                  <p:iterate type="lt">
                                    <p:tmPct val="1000"/>
                                  </p:iterate>
                                  <p:childTnLst>
                                    <p:animClr clrSpc="rgb">
                                      <p:cBhvr override="childStyle">
                                        <p:cTn id="10" dur="500" fill="hold"/>
                                        <p:tgtEl>
                                          <p:spTgt spid="2055">
                                            <p:txEl>
                                              <p:pRg st="4" end="4"/>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p:cBhvr override="childStyle">
                                        <p:cTn id="12" dur="500" fill="hold"/>
                                        <p:tgtEl>
                                          <p:spTgt spid="2055">
                                            <p:txEl>
                                              <p:pRg st="7" end="7"/>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p:cBhvr override="childStyle">
                                        <p:cTn id="14" dur="500" fill="hold"/>
                                        <p:tgtEl>
                                          <p:spTgt spid="2055">
                                            <p:txEl>
                                              <p:pRg st="8" end="8"/>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a:spLocks noGrp="1"/>
          </p:cNvSpPr>
          <p:nvPr>
            <p:ph type="dt" sz="quarter" idx="10"/>
          </p:nvPr>
        </p:nvSpPr>
        <p:spPr>
          <a:noFill/>
        </p:spPr>
        <p:txBody>
          <a:bodyPr/>
          <a:lstStyle/>
          <a:p>
            <a:r>
              <a:rPr lang="en-US" smtClean="0">
                <a:latin typeface="Arial" charset="0"/>
              </a:rPr>
              <a:t>Response Surface Short Course - TFAWS</a:t>
            </a:r>
          </a:p>
        </p:txBody>
      </p:sp>
      <p:sp>
        <p:nvSpPr>
          <p:cNvPr id="2052" name="Slide Number Placeholder 6"/>
          <p:cNvSpPr>
            <a:spLocks noGrp="1"/>
          </p:cNvSpPr>
          <p:nvPr>
            <p:ph type="sldNum" sz="quarter" idx="12"/>
          </p:nvPr>
        </p:nvSpPr>
        <p:spPr>
          <a:noFill/>
        </p:spPr>
        <p:txBody>
          <a:bodyPr/>
          <a:lstStyle/>
          <a:p>
            <a:fld id="{1860FECE-77B4-43EC-BFC1-2E715CF4F64F}" type="slidenum">
              <a:rPr lang="en-US" smtClean="0">
                <a:latin typeface="Arial" charset="0"/>
              </a:rPr>
              <a:pPr/>
              <a:t>147</a:t>
            </a:fld>
            <a:endParaRPr lang="en-US" smtClean="0">
              <a:latin typeface="Arial" charset="0"/>
            </a:endParaRPr>
          </a:p>
        </p:txBody>
      </p:sp>
      <p:sp>
        <p:nvSpPr>
          <p:cNvPr id="2053" name="Rectangle 2"/>
          <p:cNvSpPr>
            <a:spLocks noGrp="1" noChangeArrowheads="1"/>
          </p:cNvSpPr>
          <p:nvPr>
            <p:ph type="title"/>
          </p:nvPr>
        </p:nvSpPr>
        <p:spPr>
          <a:xfrm>
            <a:off x="1828800" y="0"/>
            <a:ext cx="6096000" cy="1219200"/>
          </a:xfrm>
        </p:spPr>
        <p:txBody>
          <a:bodyPr/>
          <a:lstStyle/>
          <a:p>
            <a:pPr eaLnBrk="1" hangingPunct="1"/>
            <a:r>
              <a:rPr lang="en-US" sz="2800" dirty="0" smtClean="0">
                <a:solidFill>
                  <a:schemeClr val="accent6"/>
                </a:solidFill>
              </a:rPr>
              <a:t>“Good” Response Surface Designs</a:t>
            </a:r>
            <a:r>
              <a:rPr lang="en-US" sz="3200" dirty="0" smtClean="0">
                <a:solidFill>
                  <a:schemeClr val="tx1"/>
                </a:solidFill>
              </a:rPr>
              <a:t/>
            </a:r>
            <a:br>
              <a:rPr lang="en-US" sz="3200" dirty="0" smtClean="0">
                <a:solidFill>
                  <a:schemeClr val="tx1"/>
                </a:solidFill>
              </a:rPr>
            </a:br>
            <a:r>
              <a:rPr lang="en-US" sz="2400" dirty="0" smtClean="0">
                <a:solidFill>
                  <a:schemeClr val="tx1"/>
                </a:solidFill>
              </a:rPr>
              <a:t>How things change with simulators</a:t>
            </a:r>
          </a:p>
        </p:txBody>
      </p:sp>
      <p:pic>
        <p:nvPicPr>
          <p:cNvPr id="2054" name="Picture 4" descr="j0171809[1]"/>
          <p:cNvPicPr>
            <a:picLocks noGrp="1" noChangeAspect="1" noChangeArrowheads="1"/>
          </p:cNvPicPr>
          <p:nvPr>
            <p:ph sz="half" idx="1"/>
          </p:nvPr>
        </p:nvPicPr>
        <p:blipFill>
          <a:blip r:embed="rId3" cstate="print"/>
          <a:srcRect/>
          <a:stretch>
            <a:fillRect/>
          </a:stretch>
        </p:blipFill>
        <p:spPr>
          <a:xfrm>
            <a:off x="8077200" y="152400"/>
            <a:ext cx="668338" cy="1066800"/>
          </a:xfrm>
          <a:noFill/>
        </p:spPr>
      </p:pic>
      <p:sp>
        <p:nvSpPr>
          <p:cNvPr id="2055" name="Rectangle 7"/>
          <p:cNvSpPr>
            <a:spLocks noChangeArrowheads="1"/>
          </p:cNvSpPr>
          <p:nvPr/>
        </p:nvSpPr>
        <p:spPr bwMode="auto">
          <a:xfrm>
            <a:off x="1000125" y="1400175"/>
            <a:ext cx="7686675" cy="4876800"/>
          </a:xfrm>
          <a:prstGeom prst="rect">
            <a:avLst/>
          </a:prstGeom>
          <a:noFill/>
          <a:ln w="9525">
            <a:noFill/>
            <a:miter lim="800000"/>
            <a:headEnd/>
            <a:tailEnd/>
          </a:ln>
        </p:spPr>
        <p:txBody>
          <a:bodyPr/>
          <a:lstStyle/>
          <a:p>
            <a:pPr marL="346075" indent="-346075" eaLnBrk="1" hangingPunct="1">
              <a:spcBef>
                <a:spcPct val="30000"/>
              </a:spcBef>
              <a:buClr>
                <a:schemeClr val="accent2"/>
              </a:buClr>
              <a:buFontTx/>
              <a:buAutoNum type="arabicPeriod"/>
            </a:pPr>
            <a:r>
              <a:rPr lang="en-US" sz="2400" dirty="0"/>
              <a:t>Allow the polynomial chosen by the experimenter to be estimated well</a:t>
            </a:r>
            <a:r>
              <a:rPr lang="en-US" sz="2400" dirty="0" smtClean="0"/>
              <a:t>.</a:t>
            </a:r>
          </a:p>
          <a:p>
            <a:pPr marL="346075" indent="-346075" eaLnBrk="1" hangingPunct="1">
              <a:spcBef>
                <a:spcPct val="30000"/>
              </a:spcBef>
              <a:buClr>
                <a:schemeClr val="accent2"/>
              </a:buClr>
              <a:buFontTx/>
              <a:buAutoNum type="arabicPeriod"/>
            </a:pPr>
            <a:r>
              <a:rPr lang="en-US" sz="2400" b="1" dirty="0" smtClean="0"/>
              <a:t>Must</a:t>
            </a:r>
            <a:r>
              <a:rPr lang="en-US" sz="2400" dirty="0" smtClean="0"/>
              <a:t> have more unique design points than coefficients in model.  </a:t>
            </a:r>
          </a:p>
          <a:p>
            <a:pPr marL="346075" indent="-346075" eaLnBrk="1" hangingPunct="1">
              <a:spcBef>
                <a:spcPct val="30000"/>
              </a:spcBef>
              <a:buClr>
                <a:schemeClr val="accent2"/>
              </a:buClr>
              <a:buFontTx/>
              <a:buAutoNum type="arabicPeriod"/>
            </a:pPr>
            <a:r>
              <a:rPr lang="en-US" sz="2400" dirty="0" smtClean="0"/>
              <a:t>Remain insensitive to outliers, influential values and bias from model misspecification.</a:t>
            </a:r>
          </a:p>
          <a:p>
            <a:pPr marL="346075" indent="-346075" eaLnBrk="1" hangingPunct="1">
              <a:spcBef>
                <a:spcPct val="30000"/>
              </a:spcBef>
              <a:buClr>
                <a:schemeClr val="accent2"/>
              </a:buClr>
              <a:buFontTx/>
              <a:buAutoNum type="arabicPeriod"/>
            </a:pPr>
            <a:r>
              <a:rPr lang="en-US" sz="2400" dirty="0" smtClean="0"/>
              <a:t>Be </a:t>
            </a:r>
            <a:r>
              <a:rPr lang="en-US" sz="2400" dirty="0"/>
              <a:t>robust to errors in control of the factor levels.</a:t>
            </a:r>
          </a:p>
          <a:p>
            <a:pPr marL="346075" indent="-346075" eaLnBrk="1" hangingPunct="1">
              <a:spcBef>
                <a:spcPct val="30000"/>
              </a:spcBef>
              <a:buClr>
                <a:schemeClr val="accent2"/>
              </a:buClr>
              <a:buFontTx/>
              <a:buAutoNum type="arabicPeriod"/>
            </a:pPr>
            <a:r>
              <a:rPr lang="en-US" sz="2400" dirty="0"/>
              <a:t>Permit blocking and sequential experimentation.</a:t>
            </a:r>
          </a:p>
          <a:p>
            <a:pPr marL="346075" indent="-346075" eaLnBrk="1" hangingPunct="1">
              <a:spcBef>
                <a:spcPct val="30000"/>
              </a:spcBef>
              <a:buClr>
                <a:schemeClr val="accent2"/>
              </a:buClr>
              <a:buFontTx/>
              <a:buAutoNum type="arabicPeriod"/>
            </a:pPr>
            <a:r>
              <a:rPr lang="en-US" sz="2400" dirty="0" smtClean="0"/>
              <a:t>Do </a:t>
            </a:r>
            <a:r>
              <a:rPr lang="en-US" sz="2400" dirty="0"/>
              <a:t>not contain an excessively large number of trials</a:t>
            </a:r>
            <a:r>
              <a:rPr lang="en-US" sz="2400" dirty="0" smtClean="0"/>
              <a:t>.</a:t>
            </a:r>
          </a:p>
          <a:p>
            <a:pPr marL="346075" indent="-346075" eaLnBrk="1" hangingPunct="1">
              <a:spcBef>
                <a:spcPct val="30000"/>
              </a:spcBef>
              <a:buClr>
                <a:schemeClr val="accent2"/>
              </a:buClr>
              <a:buFontTx/>
              <a:buAutoNum type="arabicPeriod"/>
            </a:pPr>
            <a:endParaRPr lang="en-US" sz="2400" dirty="0" smtClean="0"/>
          </a:p>
          <a:p>
            <a:pPr marL="346075" lvl="1" indent="-346075" eaLnBrk="1" hangingPunct="1">
              <a:spcBef>
                <a:spcPct val="30000"/>
              </a:spcBef>
              <a:buClr>
                <a:schemeClr val="accent2"/>
              </a:buClr>
              <a:buFont typeface="Wingdings" pitchFamily="2" charset="2"/>
              <a:buChar char="§"/>
            </a:pPr>
            <a:endParaRPr lang="en-US" sz="24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a:spLocks noGrp="1"/>
          </p:cNvSpPr>
          <p:nvPr>
            <p:ph type="dt" sz="quarter" idx="10"/>
          </p:nvPr>
        </p:nvSpPr>
        <p:spPr>
          <a:noFill/>
        </p:spPr>
        <p:txBody>
          <a:bodyPr/>
          <a:lstStyle/>
          <a:p>
            <a:r>
              <a:rPr lang="en-US" smtClean="0">
                <a:latin typeface="Arial" charset="0"/>
              </a:rPr>
              <a:t>Response Surface Short Course - TFAWS</a:t>
            </a:r>
          </a:p>
        </p:txBody>
      </p:sp>
      <p:sp>
        <p:nvSpPr>
          <p:cNvPr id="2052" name="Slide Number Placeholder 6"/>
          <p:cNvSpPr>
            <a:spLocks noGrp="1"/>
          </p:cNvSpPr>
          <p:nvPr>
            <p:ph type="sldNum" sz="quarter" idx="12"/>
          </p:nvPr>
        </p:nvSpPr>
        <p:spPr>
          <a:noFill/>
        </p:spPr>
        <p:txBody>
          <a:bodyPr/>
          <a:lstStyle/>
          <a:p>
            <a:fld id="{1860FECE-77B4-43EC-BFC1-2E715CF4F64F}" type="slidenum">
              <a:rPr lang="en-US" smtClean="0">
                <a:latin typeface="Arial" charset="0"/>
              </a:rPr>
              <a:pPr/>
              <a:t>148</a:t>
            </a:fld>
            <a:endParaRPr lang="en-US" smtClean="0">
              <a:latin typeface="Arial" charset="0"/>
            </a:endParaRPr>
          </a:p>
        </p:txBody>
      </p:sp>
      <p:sp>
        <p:nvSpPr>
          <p:cNvPr id="2053" name="Rectangle 2"/>
          <p:cNvSpPr>
            <a:spLocks noGrp="1" noChangeArrowheads="1"/>
          </p:cNvSpPr>
          <p:nvPr>
            <p:ph type="title"/>
          </p:nvPr>
        </p:nvSpPr>
        <p:spPr>
          <a:xfrm>
            <a:off x="1828800" y="0"/>
            <a:ext cx="6096000" cy="1219200"/>
          </a:xfrm>
        </p:spPr>
        <p:txBody>
          <a:bodyPr/>
          <a:lstStyle/>
          <a:p>
            <a:pPr eaLnBrk="1" hangingPunct="1"/>
            <a:r>
              <a:rPr lang="en-US" sz="2800" dirty="0" smtClean="0">
                <a:solidFill>
                  <a:schemeClr val="accent6"/>
                </a:solidFill>
              </a:rPr>
              <a:t>Design Considerations</a:t>
            </a:r>
            <a:r>
              <a:rPr lang="en-US" sz="3200" dirty="0" smtClean="0">
                <a:solidFill>
                  <a:schemeClr val="tx1"/>
                </a:solidFill>
              </a:rPr>
              <a:t/>
            </a:r>
            <a:br>
              <a:rPr lang="en-US" sz="3200" dirty="0" smtClean="0">
                <a:solidFill>
                  <a:schemeClr val="tx1"/>
                </a:solidFill>
              </a:rPr>
            </a:br>
            <a:r>
              <a:rPr lang="en-US" sz="2400" dirty="0" smtClean="0">
                <a:solidFill>
                  <a:schemeClr val="tx1"/>
                </a:solidFill>
              </a:rPr>
              <a:t>How things change with simulators</a:t>
            </a:r>
          </a:p>
        </p:txBody>
      </p:sp>
      <p:pic>
        <p:nvPicPr>
          <p:cNvPr id="2054" name="Picture 4" descr="j0171809[1]"/>
          <p:cNvPicPr>
            <a:picLocks noGrp="1" noChangeAspect="1" noChangeArrowheads="1"/>
          </p:cNvPicPr>
          <p:nvPr>
            <p:ph sz="half" idx="1"/>
          </p:nvPr>
        </p:nvPicPr>
        <p:blipFill>
          <a:blip r:embed="rId3" cstate="print"/>
          <a:srcRect/>
          <a:stretch>
            <a:fillRect/>
          </a:stretch>
        </p:blipFill>
        <p:spPr>
          <a:xfrm>
            <a:off x="8077200" y="152400"/>
            <a:ext cx="668338" cy="1066800"/>
          </a:xfrm>
          <a:noFill/>
        </p:spPr>
      </p:pic>
      <p:sp>
        <p:nvSpPr>
          <p:cNvPr id="2055" name="Rectangle 7"/>
          <p:cNvSpPr>
            <a:spLocks noChangeArrowheads="1"/>
          </p:cNvSpPr>
          <p:nvPr/>
        </p:nvSpPr>
        <p:spPr bwMode="auto">
          <a:xfrm>
            <a:off x="1000125" y="1400175"/>
            <a:ext cx="7686675" cy="4876800"/>
          </a:xfrm>
          <a:prstGeom prst="rect">
            <a:avLst/>
          </a:prstGeom>
          <a:noFill/>
          <a:ln w="9525">
            <a:noFill/>
            <a:miter lim="800000"/>
            <a:headEnd/>
            <a:tailEnd/>
          </a:ln>
        </p:spPr>
        <p:txBody>
          <a:bodyPr/>
          <a:lstStyle/>
          <a:p>
            <a:pPr marL="346075" indent="-346075" eaLnBrk="1" hangingPunct="1">
              <a:spcBef>
                <a:spcPct val="30000"/>
              </a:spcBef>
              <a:buClr>
                <a:schemeClr val="accent2"/>
              </a:buClr>
              <a:buFontTx/>
              <a:buAutoNum type="arabicPeriod"/>
            </a:pPr>
            <a:endParaRPr lang="en-US" dirty="0"/>
          </a:p>
        </p:txBody>
      </p:sp>
      <p:sp>
        <p:nvSpPr>
          <p:cNvPr id="10" name="TextBox 9"/>
          <p:cNvSpPr txBox="1"/>
          <p:nvPr/>
        </p:nvSpPr>
        <p:spPr>
          <a:xfrm>
            <a:off x="942975" y="1514475"/>
            <a:ext cx="7938378" cy="4893647"/>
          </a:xfrm>
          <a:prstGeom prst="rect">
            <a:avLst/>
          </a:prstGeom>
          <a:noFill/>
        </p:spPr>
        <p:txBody>
          <a:bodyPr wrap="square" rtlCol="0">
            <a:spAutoFit/>
          </a:bodyPr>
          <a:lstStyle/>
          <a:p>
            <a:pPr marL="342900" indent="-342900">
              <a:spcBef>
                <a:spcPct val="20000"/>
              </a:spcBef>
              <a:buClr>
                <a:srgbClr val="3333FF"/>
              </a:buClr>
            </a:pPr>
            <a:r>
              <a:rPr lang="en-US" sz="2400" dirty="0" smtClean="0">
                <a:latin typeface="+mn-lt"/>
              </a:rPr>
              <a:t>Latin Hypercube, uniform, distance based, etc.</a:t>
            </a:r>
          </a:p>
          <a:p>
            <a:pPr marL="800100" lvl="1" indent="-342900">
              <a:spcBef>
                <a:spcPct val="20000"/>
              </a:spcBef>
              <a:buClr>
                <a:srgbClr val="3333FF"/>
              </a:buClr>
              <a:buFont typeface="Wingdings" pitchFamily="2" charset="2"/>
              <a:buChar char="§"/>
            </a:pPr>
            <a:r>
              <a:rPr lang="en-US" sz="2400" dirty="0" smtClean="0">
                <a:latin typeface="+mn-lt"/>
              </a:rPr>
              <a:t>Pro – Space Filling</a:t>
            </a:r>
          </a:p>
          <a:p>
            <a:pPr marL="800100" lvl="1" indent="-342900">
              <a:spcBef>
                <a:spcPct val="20000"/>
              </a:spcBef>
              <a:buClr>
                <a:srgbClr val="3333FF"/>
              </a:buClr>
              <a:buFont typeface="Wingdings" pitchFamily="2" charset="2"/>
              <a:buChar char="§"/>
            </a:pPr>
            <a:r>
              <a:rPr lang="en-US" sz="2400" dirty="0" smtClean="0">
                <a:latin typeface="+mn-lt"/>
              </a:rPr>
              <a:t>Con – Not designed to fit polynomial models.  </a:t>
            </a:r>
          </a:p>
          <a:p>
            <a:pPr marL="342900" indent="-342900">
              <a:spcBef>
                <a:spcPct val="20000"/>
              </a:spcBef>
              <a:buClr>
                <a:srgbClr val="3333FF"/>
              </a:buClr>
              <a:buFont typeface="Wingdings" pitchFamily="2" charset="2"/>
              <a:buChar char="§"/>
            </a:pPr>
            <a:endParaRPr lang="en-US" sz="2400" dirty="0" smtClean="0">
              <a:latin typeface="+mn-lt"/>
            </a:endParaRPr>
          </a:p>
          <a:p>
            <a:pPr marL="342900" indent="-342900">
              <a:spcBef>
                <a:spcPct val="20000"/>
              </a:spcBef>
              <a:buClr>
                <a:srgbClr val="3333FF"/>
              </a:buClr>
            </a:pPr>
            <a:r>
              <a:rPr lang="en-US" sz="2400" dirty="0" smtClean="0">
                <a:latin typeface="+mn-lt"/>
              </a:rPr>
              <a:t>Central composite, Box-</a:t>
            </a:r>
            <a:r>
              <a:rPr lang="en-US" sz="2400" dirty="0" err="1" smtClean="0">
                <a:latin typeface="+mn-lt"/>
              </a:rPr>
              <a:t>Behnken</a:t>
            </a:r>
            <a:r>
              <a:rPr lang="en-US" sz="2400" dirty="0" smtClean="0">
                <a:latin typeface="+mn-lt"/>
              </a:rPr>
              <a:t>, etc. </a:t>
            </a:r>
          </a:p>
          <a:p>
            <a:pPr marL="800100" lvl="1" indent="-342900">
              <a:spcBef>
                <a:spcPct val="20000"/>
              </a:spcBef>
              <a:buClr>
                <a:srgbClr val="3333FF"/>
              </a:buClr>
              <a:buFont typeface="Wingdings" pitchFamily="2" charset="2"/>
              <a:buChar char="§"/>
            </a:pPr>
            <a:r>
              <a:rPr lang="en-US" sz="2400" dirty="0" smtClean="0">
                <a:latin typeface="+mn-lt"/>
              </a:rPr>
              <a:t>Pro – Efficient for estimating quadratic models</a:t>
            </a:r>
          </a:p>
          <a:p>
            <a:pPr marL="800100" lvl="1" indent="-342900">
              <a:spcBef>
                <a:spcPct val="20000"/>
              </a:spcBef>
              <a:buClr>
                <a:srgbClr val="3333FF"/>
              </a:buClr>
              <a:buFont typeface="Wingdings" pitchFamily="2" charset="2"/>
              <a:buChar char="§"/>
              <a:tabLst>
                <a:tab pos="1604963" algn="l"/>
              </a:tabLst>
            </a:pPr>
            <a:r>
              <a:rPr lang="en-US" sz="2400" dirty="0" smtClean="0">
                <a:latin typeface="+mn-lt"/>
              </a:rPr>
              <a:t>Cons	– </a:t>
            </a:r>
          </a:p>
          <a:p>
            <a:pPr marL="1257300" lvl="2" indent="-342900">
              <a:spcBef>
                <a:spcPct val="20000"/>
              </a:spcBef>
              <a:buClr>
                <a:srgbClr val="3333FF"/>
              </a:buClr>
              <a:buFont typeface="Wingdings" pitchFamily="2" charset="2"/>
              <a:buChar char="§"/>
              <a:tabLst>
                <a:tab pos="1604963" algn="l"/>
              </a:tabLst>
            </a:pPr>
            <a:r>
              <a:rPr lang="en-US" sz="2400" dirty="0" smtClean="0">
                <a:latin typeface="+mn-lt"/>
              </a:rPr>
              <a:t>have built in replicates that should be removed</a:t>
            </a:r>
          </a:p>
          <a:p>
            <a:pPr marL="1257300" lvl="2" indent="-342900">
              <a:spcBef>
                <a:spcPct val="20000"/>
              </a:spcBef>
              <a:buClr>
                <a:srgbClr val="3333FF"/>
              </a:buClr>
              <a:buFont typeface="Wingdings" pitchFamily="2" charset="2"/>
              <a:buChar char="§"/>
              <a:tabLst>
                <a:tab pos="1604963" algn="l"/>
              </a:tabLst>
            </a:pPr>
            <a:r>
              <a:rPr lang="en-US" sz="2400" dirty="0" smtClean="0">
                <a:latin typeface="+mn-lt"/>
              </a:rPr>
              <a:t>limited to a quadratic model </a:t>
            </a:r>
          </a:p>
          <a:p>
            <a:pPr marL="1257300" lvl="2" indent="-342900">
              <a:spcBef>
                <a:spcPct val="20000"/>
              </a:spcBef>
              <a:buClr>
                <a:srgbClr val="3333FF"/>
              </a:buClr>
              <a:buFont typeface="Wingdings" pitchFamily="2" charset="2"/>
              <a:buChar char="§"/>
              <a:tabLst>
                <a:tab pos="1604963" algn="l"/>
              </a:tabLst>
            </a:pPr>
            <a:r>
              <a:rPr lang="en-US" sz="2400" dirty="0" smtClean="0">
                <a:latin typeface="+mn-lt"/>
              </a:rPr>
              <a:t>unconstrained factor region</a:t>
            </a:r>
          </a:p>
          <a:p>
            <a:pPr marL="342900" indent="-342900">
              <a:spcBef>
                <a:spcPct val="20000"/>
              </a:spcBef>
              <a:buClr>
                <a:srgbClr val="3333FF"/>
              </a:buClr>
              <a:buFont typeface="Wingdings" pitchFamily="2" charset="2"/>
              <a:buChar char="§"/>
            </a:pPr>
            <a:endParaRPr lang="en-US" sz="24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a:spLocks noGrp="1"/>
          </p:cNvSpPr>
          <p:nvPr>
            <p:ph type="dt" sz="quarter" idx="10"/>
          </p:nvPr>
        </p:nvSpPr>
        <p:spPr>
          <a:noFill/>
        </p:spPr>
        <p:txBody>
          <a:bodyPr/>
          <a:lstStyle/>
          <a:p>
            <a:r>
              <a:rPr lang="en-US" smtClean="0">
                <a:latin typeface="Arial" charset="0"/>
              </a:rPr>
              <a:t>Response Surface Short Course - TFAWS</a:t>
            </a:r>
          </a:p>
        </p:txBody>
      </p:sp>
      <p:sp>
        <p:nvSpPr>
          <p:cNvPr id="2052" name="Slide Number Placeholder 6"/>
          <p:cNvSpPr>
            <a:spLocks noGrp="1"/>
          </p:cNvSpPr>
          <p:nvPr>
            <p:ph type="sldNum" sz="quarter" idx="12"/>
          </p:nvPr>
        </p:nvSpPr>
        <p:spPr>
          <a:noFill/>
        </p:spPr>
        <p:txBody>
          <a:bodyPr/>
          <a:lstStyle/>
          <a:p>
            <a:fld id="{1860FECE-77B4-43EC-BFC1-2E715CF4F64F}" type="slidenum">
              <a:rPr lang="en-US" smtClean="0">
                <a:latin typeface="Arial" charset="0"/>
              </a:rPr>
              <a:pPr/>
              <a:t>149</a:t>
            </a:fld>
            <a:endParaRPr lang="en-US" smtClean="0">
              <a:latin typeface="Arial" charset="0"/>
            </a:endParaRPr>
          </a:p>
        </p:txBody>
      </p:sp>
      <p:sp>
        <p:nvSpPr>
          <p:cNvPr id="2053" name="Rectangle 2"/>
          <p:cNvSpPr>
            <a:spLocks noGrp="1" noChangeArrowheads="1"/>
          </p:cNvSpPr>
          <p:nvPr>
            <p:ph type="title"/>
          </p:nvPr>
        </p:nvSpPr>
        <p:spPr>
          <a:xfrm>
            <a:off x="1828800" y="0"/>
            <a:ext cx="6096000" cy="1219200"/>
          </a:xfrm>
        </p:spPr>
        <p:txBody>
          <a:bodyPr/>
          <a:lstStyle/>
          <a:p>
            <a:pPr eaLnBrk="1" hangingPunct="1"/>
            <a:r>
              <a:rPr lang="en-US" sz="2800" dirty="0" smtClean="0">
                <a:solidFill>
                  <a:schemeClr val="accent6"/>
                </a:solidFill>
              </a:rPr>
              <a:t>Recommended Designs</a:t>
            </a:r>
            <a:r>
              <a:rPr lang="en-US" sz="3200" dirty="0" smtClean="0">
                <a:solidFill>
                  <a:schemeClr val="tx1"/>
                </a:solidFill>
              </a:rPr>
              <a:t/>
            </a:r>
            <a:br>
              <a:rPr lang="en-US" sz="3200" dirty="0" smtClean="0">
                <a:solidFill>
                  <a:schemeClr val="tx1"/>
                </a:solidFill>
              </a:rPr>
            </a:br>
            <a:r>
              <a:rPr lang="en-US" sz="2400" dirty="0" smtClean="0">
                <a:solidFill>
                  <a:schemeClr val="tx1"/>
                </a:solidFill>
              </a:rPr>
              <a:t>How things change with simulators</a:t>
            </a:r>
          </a:p>
        </p:txBody>
      </p:sp>
      <p:pic>
        <p:nvPicPr>
          <p:cNvPr id="2054" name="Picture 4" descr="j0171809[1]"/>
          <p:cNvPicPr>
            <a:picLocks noGrp="1" noChangeAspect="1" noChangeArrowheads="1"/>
          </p:cNvPicPr>
          <p:nvPr>
            <p:ph sz="half" idx="1"/>
          </p:nvPr>
        </p:nvPicPr>
        <p:blipFill>
          <a:blip r:embed="rId3" cstate="print"/>
          <a:srcRect/>
          <a:stretch>
            <a:fillRect/>
          </a:stretch>
        </p:blipFill>
        <p:spPr>
          <a:xfrm>
            <a:off x="8077200" y="152400"/>
            <a:ext cx="668338" cy="1066800"/>
          </a:xfrm>
          <a:noFill/>
        </p:spPr>
      </p:pic>
      <p:sp>
        <p:nvSpPr>
          <p:cNvPr id="2055" name="Rectangle 7"/>
          <p:cNvSpPr>
            <a:spLocks noChangeArrowheads="1"/>
          </p:cNvSpPr>
          <p:nvPr/>
        </p:nvSpPr>
        <p:spPr bwMode="auto">
          <a:xfrm>
            <a:off x="1000125" y="1400175"/>
            <a:ext cx="7686675" cy="4876800"/>
          </a:xfrm>
          <a:prstGeom prst="rect">
            <a:avLst/>
          </a:prstGeom>
          <a:noFill/>
          <a:ln w="9525">
            <a:noFill/>
            <a:miter lim="800000"/>
            <a:headEnd/>
            <a:tailEnd/>
          </a:ln>
        </p:spPr>
        <p:txBody>
          <a:bodyPr/>
          <a:lstStyle/>
          <a:p>
            <a:pPr marL="346075" indent="-346075" eaLnBrk="1" hangingPunct="1">
              <a:spcBef>
                <a:spcPct val="30000"/>
              </a:spcBef>
              <a:buClr>
                <a:schemeClr val="accent2"/>
              </a:buClr>
              <a:buFontTx/>
              <a:buAutoNum type="arabicPeriod"/>
            </a:pPr>
            <a:endParaRPr lang="en-US" dirty="0"/>
          </a:p>
        </p:txBody>
      </p:sp>
      <p:sp>
        <p:nvSpPr>
          <p:cNvPr id="10" name="TextBox 9"/>
          <p:cNvSpPr txBox="1"/>
          <p:nvPr/>
        </p:nvSpPr>
        <p:spPr>
          <a:xfrm>
            <a:off x="942975" y="1514475"/>
            <a:ext cx="7938378" cy="2936188"/>
          </a:xfrm>
          <a:prstGeom prst="rect">
            <a:avLst/>
          </a:prstGeom>
          <a:noFill/>
        </p:spPr>
        <p:txBody>
          <a:bodyPr wrap="square" rtlCol="0">
            <a:spAutoFit/>
          </a:bodyPr>
          <a:lstStyle/>
          <a:p>
            <a:pPr marL="342900" indent="-342900">
              <a:spcBef>
                <a:spcPct val="20000"/>
              </a:spcBef>
              <a:buClr>
                <a:srgbClr val="3333FF"/>
              </a:buClr>
            </a:pPr>
            <a:r>
              <a:rPr lang="en-US" sz="2400" dirty="0" smtClean="0">
                <a:latin typeface="+mn-lt"/>
              </a:rPr>
              <a:t>Optimal designs </a:t>
            </a:r>
          </a:p>
          <a:p>
            <a:pPr marL="800100" lvl="1" indent="-342900">
              <a:spcBef>
                <a:spcPct val="20000"/>
              </a:spcBef>
              <a:buClr>
                <a:srgbClr val="3333FF"/>
              </a:buClr>
              <a:buFont typeface="Wingdings" pitchFamily="2" charset="2"/>
              <a:buChar char="§"/>
            </a:pPr>
            <a:r>
              <a:rPr lang="en-US" sz="2400" dirty="0" smtClean="0">
                <a:latin typeface="+mn-lt"/>
              </a:rPr>
              <a:t>built for a custom polynomial model</a:t>
            </a:r>
          </a:p>
          <a:p>
            <a:pPr marL="800100" lvl="1" indent="-342900">
              <a:spcBef>
                <a:spcPct val="20000"/>
              </a:spcBef>
              <a:buClr>
                <a:srgbClr val="3333FF"/>
              </a:buClr>
              <a:buFont typeface="Wingdings" pitchFamily="2" charset="2"/>
              <a:buChar char="§"/>
            </a:pPr>
            <a:r>
              <a:rPr lang="en-US" sz="2400" dirty="0" smtClean="0">
                <a:latin typeface="+mn-lt"/>
              </a:rPr>
              <a:t>can be constrained</a:t>
            </a:r>
          </a:p>
          <a:p>
            <a:pPr marL="800100" lvl="1" indent="-342900">
              <a:spcBef>
                <a:spcPct val="20000"/>
              </a:spcBef>
              <a:buClr>
                <a:srgbClr val="3333FF"/>
              </a:buClr>
              <a:buFont typeface="Wingdings" pitchFamily="2" charset="2"/>
              <a:buChar char="§"/>
            </a:pPr>
            <a:r>
              <a:rPr lang="en-US" sz="2400" dirty="0" smtClean="0">
                <a:latin typeface="+mn-lt"/>
              </a:rPr>
              <a:t>easily augmented with distance based runs</a:t>
            </a:r>
          </a:p>
          <a:p>
            <a:pPr marL="800100" lvl="1" indent="-342900">
              <a:spcBef>
                <a:spcPct val="20000"/>
              </a:spcBef>
              <a:buClr>
                <a:srgbClr val="3333FF"/>
              </a:buClr>
              <a:buFont typeface="Wingdings" pitchFamily="2" charset="2"/>
              <a:buChar char="§"/>
            </a:pPr>
            <a:r>
              <a:rPr lang="en-US" sz="2400" dirty="0" smtClean="0">
                <a:latin typeface="+mn-lt"/>
              </a:rPr>
              <a:t>can over specify the required number of runs to improve the approximation. </a:t>
            </a:r>
          </a:p>
          <a:p>
            <a:pPr marL="800100" lvl="1" indent="-342900">
              <a:spcBef>
                <a:spcPct val="20000"/>
              </a:spcBef>
              <a:buClr>
                <a:srgbClr val="3333FF"/>
              </a:buClr>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6591301" y="2333624"/>
            <a:ext cx="2428874" cy="1200329"/>
          </a:xfrm>
          <a:prstGeom prst="rect">
            <a:avLst/>
          </a:prstGeom>
          <a:noFill/>
        </p:spPr>
        <p:txBody>
          <a:bodyPr wrap="square" rtlCol="0">
            <a:spAutoFit/>
          </a:bodyPr>
          <a:lstStyle/>
          <a:p>
            <a:r>
              <a:rPr lang="en-US" dirty="0" smtClean="0"/>
              <a:t>Two solutions to the problem found by uncovering the important interactions</a:t>
            </a:r>
            <a:endParaRPr lang="en-US" dirty="0"/>
          </a:p>
        </p:txBody>
      </p:sp>
      <p:cxnSp>
        <p:nvCxnSpPr>
          <p:cNvPr id="74" name="Straight Connector 73"/>
          <p:cNvCxnSpPr/>
          <p:nvPr/>
        </p:nvCxnSpPr>
        <p:spPr bwMode="auto">
          <a:xfrm rot="5400000">
            <a:off x="3173943" y="3827798"/>
            <a:ext cx="1220258" cy="1087299"/>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grpSp>
        <p:nvGrpSpPr>
          <p:cNvPr id="3" name="Group 79"/>
          <p:cNvGrpSpPr/>
          <p:nvPr/>
        </p:nvGrpSpPr>
        <p:grpSpPr>
          <a:xfrm>
            <a:off x="3233738" y="1857375"/>
            <a:ext cx="3824542" cy="3293507"/>
            <a:chOff x="3233738" y="1952625"/>
            <a:chExt cx="3824542" cy="3293507"/>
          </a:xfrm>
        </p:grpSpPr>
        <p:grpSp>
          <p:nvGrpSpPr>
            <p:cNvPr id="6" name="Group 74"/>
            <p:cNvGrpSpPr/>
            <p:nvPr/>
          </p:nvGrpSpPr>
          <p:grpSpPr>
            <a:xfrm>
              <a:off x="3233738" y="1952625"/>
              <a:ext cx="3488799" cy="3124202"/>
              <a:chOff x="3233738" y="1952625"/>
              <a:chExt cx="3488799" cy="3124202"/>
            </a:xfrm>
          </p:grpSpPr>
          <p:cxnSp>
            <p:nvCxnSpPr>
              <p:cNvPr id="25" name="Straight Connector 24"/>
              <p:cNvCxnSpPr/>
              <p:nvPr/>
            </p:nvCxnSpPr>
            <p:spPr bwMode="auto">
              <a:xfrm flipV="1">
                <a:off x="4327438" y="3848100"/>
                <a:ext cx="1863812" cy="8459"/>
              </a:xfrm>
              <a:prstGeom prst="line">
                <a:avLst/>
              </a:prstGeom>
              <a:gradFill rotWithShape="1">
                <a:gsLst>
                  <a:gs pos="0">
                    <a:schemeClr val="bg1"/>
                  </a:gs>
                  <a:gs pos="100000">
                    <a:schemeClr val="accent1"/>
                  </a:gs>
                </a:gsLst>
                <a:lin ang="5400000" scaled="1"/>
              </a:gradFill>
              <a:ln w="19050" cap="flat" cmpd="sng" algn="ctr">
                <a:solidFill>
                  <a:schemeClr val="tx1"/>
                </a:solidFill>
                <a:prstDash val="sysDot"/>
                <a:round/>
                <a:headEnd type="none" w="med" len="med"/>
                <a:tailEnd type="none" w="med" len="med"/>
              </a:ln>
              <a:effectLst/>
            </p:spPr>
          </p:cxnSp>
          <p:cxnSp>
            <p:nvCxnSpPr>
              <p:cNvPr id="13" name="Straight Connector 12"/>
              <p:cNvCxnSpPr/>
              <p:nvPr/>
            </p:nvCxnSpPr>
            <p:spPr bwMode="auto">
              <a:xfrm rot="5400000">
                <a:off x="3173942" y="2097689"/>
                <a:ext cx="1220258" cy="1087299"/>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5400000">
                <a:off x="5041813" y="2116606"/>
                <a:ext cx="1220258" cy="1087299"/>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5400000">
                <a:off x="3173943" y="3923048"/>
                <a:ext cx="1220258" cy="1087299"/>
              </a:xfrm>
              <a:prstGeom prst="line">
                <a:avLst/>
              </a:prstGeom>
              <a:gradFill rotWithShape="1">
                <a:gsLst>
                  <a:gs pos="0">
                    <a:schemeClr val="bg1"/>
                  </a:gs>
                  <a:gs pos="100000">
                    <a:schemeClr val="accent1"/>
                  </a:gs>
                </a:gsLst>
                <a:lin ang="5400000" scaled="1"/>
              </a:gradFill>
              <a:ln w="19050" cap="flat" cmpd="sng" algn="ctr">
                <a:solidFill>
                  <a:schemeClr val="tx1"/>
                </a:solidFill>
                <a:prstDash val="sysDot"/>
                <a:round/>
                <a:headEnd type="none" w="med" len="med"/>
                <a:tailEnd type="none" w="med" len="med"/>
              </a:ln>
              <a:effectLst/>
            </p:spPr>
          </p:cxnSp>
          <p:cxnSp>
            <p:nvCxnSpPr>
              <p:cNvPr id="20" name="Straight Connector 19"/>
              <p:cNvCxnSpPr/>
              <p:nvPr/>
            </p:nvCxnSpPr>
            <p:spPr bwMode="auto">
              <a:xfrm rot="5400000">
                <a:off x="5054884" y="3921405"/>
                <a:ext cx="1224987" cy="1085853"/>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4313011" y="2035932"/>
                <a:ext cx="1892383" cy="4728"/>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16200000" flipH="1">
                <a:off x="3426951" y="2946158"/>
                <a:ext cx="1806442" cy="4902"/>
              </a:xfrm>
              <a:prstGeom prst="line">
                <a:avLst/>
              </a:prstGeom>
              <a:gradFill rotWithShape="1">
                <a:gsLst>
                  <a:gs pos="0">
                    <a:schemeClr val="bg1"/>
                  </a:gs>
                  <a:gs pos="100000">
                    <a:schemeClr val="accent1"/>
                  </a:gs>
                </a:gsLst>
                <a:lin ang="5400000" scaled="1"/>
              </a:gradFill>
              <a:ln w="19050" cap="flat" cmpd="sng" algn="ctr">
                <a:solidFill>
                  <a:schemeClr val="tx1"/>
                </a:solidFill>
                <a:prstDash val="sysDot"/>
                <a:round/>
                <a:headEnd type="none" w="med" len="med"/>
                <a:tailEnd type="none" w="med" len="med"/>
              </a:ln>
              <a:effectLst/>
            </p:spPr>
          </p:cxnSp>
          <p:cxnSp>
            <p:nvCxnSpPr>
              <p:cNvPr id="28" name="Straight Connector 27"/>
              <p:cNvCxnSpPr/>
              <p:nvPr/>
            </p:nvCxnSpPr>
            <p:spPr bwMode="auto">
              <a:xfrm rot="5400000">
                <a:off x="5289168" y="2949677"/>
                <a:ext cx="1822935" cy="281"/>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3233738" y="3257550"/>
                <a:ext cx="1885806" cy="7071"/>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rot="16200000" flipH="1">
                <a:off x="4215620" y="4163233"/>
                <a:ext cx="1802680" cy="14986"/>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sp>
            <p:nvSpPr>
              <p:cNvPr id="57" name="TextBox 56"/>
              <p:cNvSpPr txBox="1"/>
              <p:nvPr/>
            </p:nvSpPr>
            <p:spPr>
              <a:xfrm>
                <a:off x="4295775" y="2019300"/>
                <a:ext cx="441146" cy="369332"/>
              </a:xfrm>
              <a:prstGeom prst="rect">
                <a:avLst/>
              </a:prstGeom>
              <a:noFill/>
            </p:spPr>
            <p:txBody>
              <a:bodyPr wrap="none" rtlCol="0">
                <a:spAutoFit/>
              </a:bodyPr>
              <a:lstStyle/>
              <a:p>
                <a:r>
                  <a:rPr lang="en-US" dirty="0" smtClean="0"/>
                  <a:t>16</a:t>
                </a:r>
                <a:endParaRPr lang="en-US" dirty="0"/>
              </a:p>
            </p:txBody>
          </p:sp>
          <p:sp>
            <p:nvSpPr>
              <p:cNvPr id="58" name="TextBox 57"/>
              <p:cNvSpPr txBox="1"/>
              <p:nvPr/>
            </p:nvSpPr>
            <p:spPr>
              <a:xfrm>
                <a:off x="6191250" y="3819525"/>
                <a:ext cx="441146" cy="369332"/>
              </a:xfrm>
              <a:prstGeom prst="rect">
                <a:avLst/>
              </a:prstGeom>
              <a:noFill/>
            </p:spPr>
            <p:txBody>
              <a:bodyPr wrap="none" rtlCol="0">
                <a:spAutoFit/>
              </a:bodyPr>
              <a:lstStyle/>
              <a:p>
                <a:r>
                  <a:rPr lang="en-US" dirty="0" smtClean="0"/>
                  <a:t>21</a:t>
                </a:r>
                <a:endParaRPr lang="en-US" dirty="0"/>
              </a:p>
            </p:txBody>
          </p:sp>
          <p:sp>
            <p:nvSpPr>
              <p:cNvPr id="59" name="TextBox 58"/>
              <p:cNvSpPr txBox="1"/>
              <p:nvPr/>
            </p:nvSpPr>
            <p:spPr>
              <a:xfrm>
                <a:off x="5114925" y="3209925"/>
                <a:ext cx="441146" cy="369332"/>
              </a:xfrm>
              <a:prstGeom prst="rect">
                <a:avLst/>
              </a:prstGeom>
              <a:noFill/>
            </p:spPr>
            <p:txBody>
              <a:bodyPr wrap="none" rtlCol="0">
                <a:spAutoFit/>
              </a:bodyPr>
              <a:lstStyle/>
              <a:p>
                <a:r>
                  <a:rPr lang="en-US" dirty="0" smtClean="0"/>
                  <a:t>85</a:t>
                </a:r>
              </a:p>
            </p:txBody>
          </p:sp>
          <p:sp>
            <p:nvSpPr>
              <p:cNvPr id="60" name="TextBox 59"/>
              <p:cNvSpPr txBox="1"/>
              <p:nvPr/>
            </p:nvSpPr>
            <p:spPr>
              <a:xfrm>
                <a:off x="6153150" y="2047875"/>
                <a:ext cx="569387" cy="369332"/>
              </a:xfrm>
              <a:prstGeom prst="rect">
                <a:avLst/>
              </a:prstGeom>
              <a:noFill/>
            </p:spPr>
            <p:txBody>
              <a:bodyPr wrap="none" rtlCol="0">
                <a:spAutoFit/>
              </a:bodyPr>
              <a:lstStyle/>
              <a:p>
                <a:r>
                  <a:rPr lang="en-US" dirty="0" smtClean="0"/>
                  <a:t>128</a:t>
                </a:r>
                <a:endParaRPr lang="en-US" dirty="0"/>
              </a:p>
            </p:txBody>
          </p:sp>
          <p:sp>
            <p:nvSpPr>
              <p:cNvPr id="68" name="Oval 67"/>
              <p:cNvSpPr/>
              <p:nvPr/>
            </p:nvSpPr>
            <p:spPr bwMode="auto">
              <a:xfrm>
                <a:off x="4238625" y="1952625"/>
                <a:ext cx="161925" cy="17145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9" name="Oval 68"/>
              <p:cNvSpPr/>
              <p:nvPr/>
            </p:nvSpPr>
            <p:spPr bwMode="auto">
              <a:xfrm>
                <a:off x="6115050" y="1952625"/>
                <a:ext cx="161925" cy="17145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0" name="Oval 69"/>
              <p:cNvSpPr/>
              <p:nvPr/>
            </p:nvSpPr>
            <p:spPr bwMode="auto">
              <a:xfrm>
                <a:off x="5019675" y="3171825"/>
                <a:ext cx="161925" cy="17145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1" name="Oval 70"/>
              <p:cNvSpPr/>
              <p:nvPr/>
            </p:nvSpPr>
            <p:spPr bwMode="auto">
              <a:xfrm>
                <a:off x="6115050" y="3752850"/>
                <a:ext cx="161925" cy="17145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40" name="TextBox 39"/>
            <p:cNvSpPr txBox="1"/>
            <p:nvPr/>
          </p:nvSpPr>
          <p:spPr>
            <a:xfrm>
              <a:off x="5562600" y="4876800"/>
              <a:ext cx="428322" cy="369332"/>
            </a:xfrm>
            <a:prstGeom prst="rect">
              <a:avLst/>
            </a:prstGeom>
            <a:noFill/>
          </p:spPr>
          <p:txBody>
            <a:bodyPr wrap="none" rtlCol="0">
              <a:spAutoFit/>
            </a:bodyPr>
            <a:lstStyle/>
            <a:p>
              <a:r>
                <a:rPr lang="en-US" dirty="0" smtClean="0"/>
                <a:t>C-</a:t>
              </a:r>
              <a:endParaRPr lang="en-US" dirty="0"/>
            </a:p>
          </p:txBody>
        </p:sp>
        <p:sp>
          <p:nvSpPr>
            <p:cNvPr id="41" name="TextBox 40"/>
            <p:cNvSpPr txBox="1"/>
            <p:nvPr/>
          </p:nvSpPr>
          <p:spPr>
            <a:xfrm>
              <a:off x="6572250" y="3695700"/>
              <a:ext cx="486030" cy="369332"/>
            </a:xfrm>
            <a:prstGeom prst="rect">
              <a:avLst/>
            </a:prstGeom>
            <a:noFill/>
          </p:spPr>
          <p:txBody>
            <a:bodyPr wrap="none" rtlCol="0">
              <a:spAutoFit/>
            </a:bodyPr>
            <a:lstStyle/>
            <a:p>
              <a:r>
                <a:rPr lang="en-US" dirty="0" smtClean="0"/>
                <a:t>C+</a:t>
              </a:r>
              <a:endParaRPr lang="en-US" dirty="0"/>
            </a:p>
          </p:txBody>
        </p:sp>
      </p:grpSp>
      <p:sp>
        <p:nvSpPr>
          <p:cNvPr id="76" name="TextBox 75"/>
          <p:cNvSpPr txBox="1"/>
          <p:nvPr/>
        </p:nvSpPr>
        <p:spPr>
          <a:xfrm>
            <a:off x="3609975" y="4572000"/>
            <a:ext cx="428322" cy="369332"/>
          </a:xfrm>
          <a:prstGeom prst="rect">
            <a:avLst/>
          </a:prstGeom>
          <a:noFill/>
        </p:spPr>
        <p:txBody>
          <a:bodyPr wrap="none" rtlCol="0">
            <a:spAutoFit/>
          </a:bodyPr>
          <a:lstStyle/>
          <a:p>
            <a:r>
              <a:rPr lang="en-US" dirty="0" smtClean="0"/>
              <a:t>C-</a:t>
            </a:r>
            <a:endParaRPr lang="en-US" dirty="0"/>
          </a:p>
        </p:txBody>
      </p:sp>
      <p:sp>
        <p:nvSpPr>
          <p:cNvPr id="77" name="TextBox 76"/>
          <p:cNvSpPr txBox="1"/>
          <p:nvPr/>
        </p:nvSpPr>
        <p:spPr>
          <a:xfrm>
            <a:off x="4619625" y="3390900"/>
            <a:ext cx="486030" cy="369332"/>
          </a:xfrm>
          <a:prstGeom prst="rect">
            <a:avLst/>
          </a:prstGeom>
          <a:noFill/>
        </p:spPr>
        <p:txBody>
          <a:bodyPr wrap="none" rtlCol="0">
            <a:spAutoFit/>
          </a:bodyPr>
          <a:lstStyle/>
          <a:p>
            <a:r>
              <a:rPr lang="en-US" dirty="0" smtClean="0"/>
              <a:t>C+</a:t>
            </a:r>
            <a:endParaRPr lang="en-US" dirty="0"/>
          </a:p>
        </p:txBody>
      </p:sp>
      <p:sp>
        <p:nvSpPr>
          <p:cNvPr id="2" name="Title 1"/>
          <p:cNvSpPr>
            <a:spLocks noGrp="1"/>
          </p:cNvSpPr>
          <p:nvPr>
            <p:ph type="title"/>
          </p:nvPr>
        </p:nvSpPr>
        <p:spPr/>
        <p:txBody>
          <a:bodyPr/>
          <a:lstStyle/>
          <a:p>
            <a:r>
              <a:rPr lang="en-US" dirty="0" smtClean="0"/>
              <a:t>Topic for Today</a:t>
            </a:r>
            <a:br>
              <a:rPr lang="en-US" dirty="0" smtClean="0"/>
            </a:br>
            <a:r>
              <a:rPr lang="en-US" sz="2400" dirty="0" smtClean="0">
                <a:solidFill>
                  <a:schemeClr val="tx1"/>
                </a:solidFill>
              </a:rPr>
              <a:t>Using Designed Experiments</a:t>
            </a:r>
            <a:endParaRPr lang="en-US" sz="2400"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874F070C-387C-41A1-8A3E-5A2F1CB44476}" type="slidenum">
              <a:rPr lang="en-US" smtClean="0"/>
              <a:pPr>
                <a:defRPr/>
              </a:pPr>
              <a:t>15</a:t>
            </a:fld>
            <a:endParaRPr lang="en-US"/>
          </a:p>
        </p:txBody>
      </p:sp>
      <p:sp>
        <p:nvSpPr>
          <p:cNvPr id="38" name="TextBox 37"/>
          <p:cNvSpPr txBox="1"/>
          <p:nvPr/>
        </p:nvSpPr>
        <p:spPr>
          <a:xfrm>
            <a:off x="2343150" y="4686300"/>
            <a:ext cx="415498" cy="369332"/>
          </a:xfrm>
          <a:prstGeom prst="rect">
            <a:avLst/>
          </a:prstGeom>
          <a:noFill/>
        </p:spPr>
        <p:txBody>
          <a:bodyPr wrap="none" rtlCol="0">
            <a:spAutoFit/>
          </a:bodyPr>
          <a:lstStyle/>
          <a:p>
            <a:r>
              <a:rPr lang="en-US" dirty="0" smtClean="0"/>
              <a:t>B-</a:t>
            </a:r>
            <a:endParaRPr lang="en-US" dirty="0"/>
          </a:p>
        </p:txBody>
      </p:sp>
      <p:sp>
        <p:nvSpPr>
          <p:cNvPr id="39" name="TextBox 38"/>
          <p:cNvSpPr txBox="1"/>
          <p:nvPr/>
        </p:nvSpPr>
        <p:spPr>
          <a:xfrm>
            <a:off x="2305050" y="3000375"/>
            <a:ext cx="473206" cy="369332"/>
          </a:xfrm>
          <a:prstGeom prst="rect">
            <a:avLst/>
          </a:prstGeom>
          <a:noFill/>
        </p:spPr>
        <p:txBody>
          <a:bodyPr wrap="none" rtlCol="0">
            <a:spAutoFit/>
          </a:bodyPr>
          <a:lstStyle/>
          <a:p>
            <a:r>
              <a:rPr lang="en-US" dirty="0" smtClean="0"/>
              <a:t>B+</a:t>
            </a:r>
            <a:endParaRPr lang="en-US" dirty="0"/>
          </a:p>
        </p:txBody>
      </p:sp>
      <p:sp>
        <p:nvSpPr>
          <p:cNvPr id="43" name="TextBox 42"/>
          <p:cNvSpPr txBox="1"/>
          <p:nvPr/>
        </p:nvSpPr>
        <p:spPr>
          <a:xfrm>
            <a:off x="5076825" y="4953000"/>
            <a:ext cx="441146" cy="369332"/>
          </a:xfrm>
          <a:prstGeom prst="rect">
            <a:avLst/>
          </a:prstGeom>
          <a:noFill/>
        </p:spPr>
        <p:txBody>
          <a:bodyPr wrap="none" rtlCol="0">
            <a:spAutoFit/>
          </a:bodyPr>
          <a:lstStyle/>
          <a:p>
            <a:r>
              <a:rPr lang="en-US" dirty="0" smtClean="0"/>
              <a:t>25</a:t>
            </a:r>
            <a:endParaRPr lang="en-US" dirty="0"/>
          </a:p>
        </p:txBody>
      </p:sp>
      <p:sp>
        <p:nvSpPr>
          <p:cNvPr id="42" name="TextBox 41"/>
          <p:cNvSpPr txBox="1"/>
          <p:nvPr/>
        </p:nvSpPr>
        <p:spPr>
          <a:xfrm>
            <a:off x="3228975" y="4953000"/>
            <a:ext cx="441146" cy="369332"/>
          </a:xfrm>
          <a:prstGeom prst="rect">
            <a:avLst/>
          </a:prstGeom>
          <a:noFill/>
        </p:spPr>
        <p:txBody>
          <a:bodyPr wrap="none" rtlCol="0">
            <a:spAutoFit/>
          </a:bodyPr>
          <a:lstStyle/>
          <a:p>
            <a:r>
              <a:rPr lang="en-US" dirty="0" smtClean="0"/>
              <a:t>17</a:t>
            </a:r>
            <a:endParaRPr lang="en-US" dirty="0"/>
          </a:p>
        </p:txBody>
      </p:sp>
      <p:sp>
        <p:nvSpPr>
          <p:cNvPr id="44" name="TextBox 43"/>
          <p:cNvSpPr txBox="1"/>
          <p:nvPr/>
        </p:nvSpPr>
        <p:spPr>
          <a:xfrm>
            <a:off x="3248025" y="3162300"/>
            <a:ext cx="441146" cy="369332"/>
          </a:xfrm>
          <a:prstGeom prst="rect">
            <a:avLst/>
          </a:prstGeom>
          <a:noFill/>
        </p:spPr>
        <p:txBody>
          <a:bodyPr wrap="none" rtlCol="0">
            <a:spAutoFit/>
          </a:bodyPr>
          <a:lstStyle/>
          <a:p>
            <a:r>
              <a:rPr lang="en-US" dirty="0" smtClean="0"/>
              <a:t>26</a:t>
            </a:r>
            <a:endParaRPr lang="en-US" dirty="0"/>
          </a:p>
        </p:txBody>
      </p:sp>
      <p:sp>
        <p:nvSpPr>
          <p:cNvPr id="45" name="TextBox 44"/>
          <p:cNvSpPr txBox="1"/>
          <p:nvPr/>
        </p:nvSpPr>
        <p:spPr>
          <a:xfrm>
            <a:off x="4286250" y="3419475"/>
            <a:ext cx="441146" cy="369332"/>
          </a:xfrm>
          <a:prstGeom prst="rect">
            <a:avLst/>
          </a:prstGeom>
          <a:noFill/>
        </p:spPr>
        <p:txBody>
          <a:bodyPr wrap="none" rtlCol="0">
            <a:spAutoFit/>
          </a:bodyPr>
          <a:lstStyle/>
          <a:p>
            <a:r>
              <a:rPr lang="en-US" dirty="0" smtClean="0"/>
              <a:t>19</a:t>
            </a:r>
            <a:endParaRPr lang="en-US" dirty="0"/>
          </a:p>
        </p:txBody>
      </p:sp>
      <p:cxnSp>
        <p:nvCxnSpPr>
          <p:cNvPr id="47" name="Straight Connector 46"/>
          <p:cNvCxnSpPr/>
          <p:nvPr/>
        </p:nvCxnSpPr>
        <p:spPr bwMode="auto">
          <a:xfrm flipV="1">
            <a:off x="3248732" y="4967288"/>
            <a:ext cx="1878100" cy="8459"/>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rot="16200000" flipH="1">
            <a:off x="2331242" y="4069557"/>
            <a:ext cx="1826423" cy="7143"/>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sp>
        <p:nvSpPr>
          <p:cNvPr id="64" name="Oval 63"/>
          <p:cNvSpPr/>
          <p:nvPr/>
        </p:nvSpPr>
        <p:spPr bwMode="auto">
          <a:xfrm>
            <a:off x="3162300" y="4876800"/>
            <a:ext cx="161925" cy="17145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5" name="Oval 64"/>
          <p:cNvSpPr/>
          <p:nvPr/>
        </p:nvSpPr>
        <p:spPr bwMode="auto">
          <a:xfrm>
            <a:off x="5038725" y="4876800"/>
            <a:ext cx="161925" cy="17145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6" name="Oval 65"/>
          <p:cNvSpPr/>
          <p:nvPr/>
        </p:nvSpPr>
        <p:spPr bwMode="auto">
          <a:xfrm>
            <a:off x="4248150" y="3667125"/>
            <a:ext cx="161925" cy="17145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7" name="Oval 66"/>
          <p:cNvSpPr/>
          <p:nvPr/>
        </p:nvSpPr>
        <p:spPr bwMode="auto">
          <a:xfrm>
            <a:off x="3162300" y="3067050"/>
            <a:ext cx="161925" cy="17145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6" name="Oval 55"/>
          <p:cNvSpPr/>
          <p:nvPr/>
        </p:nvSpPr>
        <p:spPr bwMode="auto">
          <a:xfrm>
            <a:off x="6115050" y="1857375"/>
            <a:ext cx="161925" cy="17145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1" name="Oval 60"/>
          <p:cNvSpPr/>
          <p:nvPr/>
        </p:nvSpPr>
        <p:spPr bwMode="auto">
          <a:xfrm>
            <a:off x="5019675" y="3076575"/>
            <a:ext cx="161925" cy="17145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TextBox 61"/>
          <p:cNvSpPr txBox="1"/>
          <p:nvPr/>
        </p:nvSpPr>
        <p:spPr>
          <a:xfrm>
            <a:off x="6515100" y="4210049"/>
            <a:ext cx="2343150" cy="923330"/>
          </a:xfrm>
          <a:prstGeom prst="rect">
            <a:avLst/>
          </a:prstGeom>
          <a:noFill/>
        </p:spPr>
        <p:txBody>
          <a:bodyPr wrap="square" rtlCol="0">
            <a:spAutoFit/>
          </a:bodyPr>
          <a:lstStyle/>
          <a:p>
            <a:r>
              <a:rPr lang="en-US" dirty="0" smtClean="0"/>
              <a:t>A new hire engineer volunteers to do a designed experiment</a:t>
            </a:r>
            <a:endParaRPr lang="en-US" dirty="0"/>
          </a:p>
        </p:txBody>
      </p:sp>
      <p:sp>
        <p:nvSpPr>
          <p:cNvPr id="51" name="TextBox 50"/>
          <p:cNvSpPr txBox="1"/>
          <p:nvPr/>
        </p:nvSpPr>
        <p:spPr>
          <a:xfrm>
            <a:off x="3038475" y="5334000"/>
            <a:ext cx="415498" cy="369332"/>
          </a:xfrm>
          <a:prstGeom prst="rect">
            <a:avLst/>
          </a:prstGeom>
          <a:noFill/>
        </p:spPr>
        <p:txBody>
          <a:bodyPr wrap="none" rtlCol="0">
            <a:spAutoFit/>
          </a:bodyPr>
          <a:lstStyle/>
          <a:p>
            <a:r>
              <a:rPr lang="en-US" dirty="0" smtClean="0"/>
              <a:t>A-</a:t>
            </a:r>
            <a:endParaRPr lang="en-US" dirty="0"/>
          </a:p>
        </p:txBody>
      </p:sp>
      <p:sp>
        <p:nvSpPr>
          <p:cNvPr id="52" name="TextBox 51"/>
          <p:cNvSpPr txBox="1"/>
          <p:nvPr/>
        </p:nvSpPr>
        <p:spPr>
          <a:xfrm>
            <a:off x="4895850" y="5334000"/>
            <a:ext cx="473206" cy="369332"/>
          </a:xfrm>
          <a:prstGeom prst="rect">
            <a:avLst/>
          </a:prstGeom>
          <a:noFill/>
        </p:spPr>
        <p:txBody>
          <a:bodyPr wrap="none" rtlCol="0">
            <a:spAutoFit/>
          </a:bodyPr>
          <a:lstStyle/>
          <a:p>
            <a:r>
              <a:rPr lang="en-US" dirty="0" smtClean="0"/>
              <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1000"/>
                                        <p:tgtEl>
                                          <p:spTgt spid="76"/>
                                        </p:tgtEl>
                                      </p:cBhvr>
                                    </p:animEffect>
                                    <p:set>
                                      <p:cBhvr>
                                        <p:cTn id="11" dur="1" fill="hold">
                                          <p:stCondLst>
                                            <p:cond delay="999"/>
                                          </p:stCondLst>
                                        </p:cTn>
                                        <p:tgtEl>
                                          <p:spTgt spid="76"/>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1000"/>
                                        <p:tgtEl>
                                          <p:spTgt spid="77"/>
                                        </p:tgtEl>
                                      </p:cBhvr>
                                    </p:animEffect>
                                    <p:set>
                                      <p:cBhvr>
                                        <p:cTn id="14" dur="1" fill="hold">
                                          <p:stCondLst>
                                            <p:cond delay="999"/>
                                          </p:stCondLst>
                                        </p:cTn>
                                        <p:tgtEl>
                                          <p:spTgt spid="77"/>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2000"/>
                                        <p:tgtEl>
                                          <p:spTgt spid="74"/>
                                        </p:tgtEl>
                                      </p:cBhvr>
                                    </p:animEffect>
                                    <p:set>
                                      <p:cBhvr>
                                        <p:cTn id="17" dur="1" fill="hold">
                                          <p:stCondLst>
                                            <p:cond delay="1999"/>
                                          </p:stCondLst>
                                        </p:cTn>
                                        <p:tgtEl>
                                          <p:spTgt spid="74"/>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62"/>
                                        </p:tgtEl>
                                        <p:attrNameLst>
                                          <p:attrName>style.visibility</p:attrName>
                                        </p:attrNameLst>
                                      </p:cBhvr>
                                      <p:to>
                                        <p:strVal val="hidden"/>
                                      </p:to>
                                    </p:set>
                                  </p:childTnLst>
                                </p:cTn>
                              </p:par>
                              <p:par>
                                <p:cTn id="20" presetID="53"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Effect transition="in" filter="fade">
                                      <p:cBhvr>
                                        <p:cTn id="24" dur="1000"/>
                                        <p:tgtEl>
                                          <p:spTgt spid="3"/>
                                        </p:tgtEl>
                                      </p:cBhvr>
                                    </p:animEffect>
                                  </p:childTnLst>
                                </p:cTn>
                              </p:par>
                            </p:childTnLst>
                          </p:cTn>
                        </p:par>
                        <p:par>
                          <p:cTn id="25" fill="hold">
                            <p:stCondLst>
                              <p:cond delay="2000"/>
                            </p:stCondLst>
                            <p:childTnLst>
                              <p:par>
                                <p:cTn id="26" presetID="1" presetClass="entr" presetSubtype="0" fill="hold" grpId="2" nodeType="after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grpId="2" nodeType="withEffect">
                                  <p:stCondLst>
                                    <p:cond delay="0"/>
                                  </p:stCondLst>
                                  <p:childTnLst>
                                    <p:set>
                                      <p:cBhvr>
                                        <p:cTn id="29" dur="1" fill="hold">
                                          <p:stCondLst>
                                            <p:cond delay="0"/>
                                          </p:stCondLst>
                                        </p:cTn>
                                        <p:tgtEl>
                                          <p:spTgt spid="61"/>
                                        </p:tgtEl>
                                        <p:attrNameLst>
                                          <p:attrName>style.visibility</p:attrName>
                                        </p:attrNameLst>
                                      </p:cBhvr>
                                      <p:to>
                                        <p:strVal val="visible"/>
                                      </p:to>
                                    </p:set>
                                  </p:childTnLst>
                                </p:cTn>
                              </p:par>
                            </p:childTnLst>
                          </p:cTn>
                        </p:par>
                        <p:par>
                          <p:cTn id="30" fill="hold">
                            <p:stCondLst>
                              <p:cond delay="2000"/>
                            </p:stCondLst>
                            <p:childTnLst>
                              <p:par>
                                <p:cTn id="31" presetID="6" presetClass="emph" presetSubtype="0" fill="hold" grpId="0" nodeType="afterEffect">
                                  <p:stCondLst>
                                    <p:cond delay="0"/>
                                  </p:stCondLst>
                                  <p:childTnLst>
                                    <p:animScale>
                                      <p:cBhvr>
                                        <p:cTn id="32" dur="1000" fill="hold"/>
                                        <p:tgtEl>
                                          <p:spTgt spid="56"/>
                                        </p:tgtEl>
                                      </p:cBhvr>
                                      <p:by x="400000" y="400000"/>
                                    </p:animScale>
                                  </p:childTnLst>
                                </p:cTn>
                              </p:par>
                              <p:par>
                                <p:cTn id="33" presetID="6" presetClass="emph" presetSubtype="0" fill="hold" grpId="0" nodeType="withEffect">
                                  <p:stCondLst>
                                    <p:cond delay="0"/>
                                  </p:stCondLst>
                                  <p:childTnLst>
                                    <p:animScale>
                                      <p:cBhvr>
                                        <p:cTn id="34" dur="1000" fill="hold"/>
                                        <p:tgtEl>
                                          <p:spTgt spid="61"/>
                                        </p:tgtEl>
                                      </p:cBhvr>
                                      <p:by x="400000" y="400000"/>
                                    </p:animScale>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par>
                          <p:cTn id="37" fill="hold">
                            <p:stCondLst>
                              <p:cond delay="3000"/>
                            </p:stCondLst>
                            <p:childTnLst>
                              <p:par>
                                <p:cTn id="38" presetID="6" presetClass="emph" presetSubtype="0" fill="hold" grpId="1" nodeType="afterEffect">
                                  <p:stCondLst>
                                    <p:cond delay="0"/>
                                  </p:stCondLst>
                                  <p:childTnLst>
                                    <p:animScale>
                                      <p:cBhvr>
                                        <p:cTn id="39" dur="2000" fill="hold"/>
                                        <p:tgtEl>
                                          <p:spTgt spid="61"/>
                                        </p:tgtEl>
                                      </p:cBhvr>
                                      <p:by x="25000" y="25000"/>
                                    </p:animScale>
                                  </p:childTnLst>
                                </p:cTn>
                              </p:par>
                              <p:par>
                                <p:cTn id="40" presetID="6" presetClass="emph" presetSubtype="0" fill="hold" grpId="1" nodeType="withEffect">
                                  <p:stCondLst>
                                    <p:cond delay="0"/>
                                  </p:stCondLst>
                                  <p:childTnLst>
                                    <p:animScale>
                                      <p:cBhvr>
                                        <p:cTn id="41" dur="2000" fill="hold"/>
                                        <p:tgtEl>
                                          <p:spTgt spid="56"/>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6" grpId="0"/>
      <p:bldP spid="77" grpId="0"/>
      <p:bldP spid="56" grpId="0" animBg="1"/>
      <p:bldP spid="56" grpId="1" animBg="1"/>
      <p:bldP spid="56" grpId="2" animBg="1"/>
      <p:bldP spid="61" grpId="0" animBg="1"/>
      <p:bldP spid="61" grpId="1" animBg="1"/>
      <p:bldP spid="61" grpId="2" animBg="1"/>
      <p:bldP spid="62" grpId="0"/>
      <p:bldP spid="62" grpId="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Aerobraking</a:t>
            </a:r>
            <a:r>
              <a:rPr lang="en-US" dirty="0" smtClean="0"/>
              <a:t> Example</a:t>
            </a:r>
            <a:br>
              <a:rPr lang="en-US" dirty="0" smtClean="0"/>
            </a:br>
            <a:r>
              <a:rPr lang="en-US" sz="2400" dirty="0" smtClean="0">
                <a:solidFill>
                  <a:schemeClr val="tx1"/>
                </a:solidFill>
              </a:rPr>
              <a:t>Simulation Experiments</a:t>
            </a:r>
            <a:endParaRPr lang="en-US" sz="2400" dirty="0">
              <a:solidFill>
                <a:schemeClr val="tx1"/>
              </a:solidFill>
            </a:endParaRPr>
          </a:p>
        </p:txBody>
      </p:sp>
      <p:sp>
        <p:nvSpPr>
          <p:cNvPr id="3" name="Content Placeholder 2"/>
          <p:cNvSpPr>
            <a:spLocks noGrp="1"/>
          </p:cNvSpPr>
          <p:nvPr>
            <p:ph idx="1"/>
          </p:nvPr>
        </p:nvSpPr>
        <p:spPr>
          <a:xfrm>
            <a:off x="5372099" y="1419225"/>
            <a:ext cx="3267075" cy="4602163"/>
          </a:xfrm>
        </p:spPr>
        <p:txBody>
          <a:bodyPr/>
          <a:lstStyle/>
          <a:p>
            <a:r>
              <a:rPr lang="en-US" sz="1000" dirty="0" smtClean="0"/>
              <a:t>Drag pass duration</a:t>
            </a:r>
          </a:p>
          <a:p>
            <a:r>
              <a:rPr lang="en-US" sz="1000" dirty="0" smtClean="0"/>
              <a:t>Atmospheric density </a:t>
            </a:r>
          </a:p>
          <a:p>
            <a:r>
              <a:rPr lang="en-US" sz="1000" dirty="0" smtClean="0"/>
              <a:t>Heat transfer coefficient </a:t>
            </a:r>
          </a:p>
          <a:p>
            <a:r>
              <a:rPr lang="en-US" sz="1000" dirty="0" err="1" smtClean="0"/>
              <a:t>Periapsis</a:t>
            </a:r>
            <a:r>
              <a:rPr lang="en-US" sz="1000" dirty="0" smtClean="0"/>
              <a:t> velocity </a:t>
            </a:r>
          </a:p>
          <a:p>
            <a:r>
              <a:rPr lang="en-US" sz="1000" dirty="0" smtClean="0"/>
              <a:t>Initial solar array temperature </a:t>
            </a:r>
          </a:p>
          <a:p>
            <a:r>
              <a:rPr lang="en-US" sz="1000" dirty="0" smtClean="0"/>
              <a:t>Orbital heat flux </a:t>
            </a:r>
          </a:p>
          <a:p>
            <a:r>
              <a:rPr lang="en-US" sz="1000" dirty="0" smtClean="0"/>
              <a:t>Orbital Period</a:t>
            </a:r>
          </a:p>
          <a:p>
            <a:r>
              <a:rPr lang="en-US" sz="1000" dirty="0" smtClean="0"/>
              <a:t>Solar constant at Mars</a:t>
            </a:r>
          </a:p>
          <a:p>
            <a:r>
              <a:rPr lang="en-US" sz="1000" dirty="0" smtClean="0"/>
              <a:t>Mars </a:t>
            </a:r>
            <a:r>
              <a:rPr lang="en-US" sz="1000" dirty="0" err="1" smtClean="0"/>
              <a:t>albedo</a:t>
            </a:r>
            <a:endParaRPr lang="en-US" sz="1000" dirty="0" smtClean="0"/>
          </a:p>
          <a:p>
            <a:r>
              <a:rPr lang="en-US" sz="1000" dirty="0" smtClean="0"/>
              <a:t>Mars Planetary IR</a:t>
            </a:r>
          </a:p>
          <a:p>
            <a:r>
              <a:rPr lang="en-US" sz="1000" dirty="0" smtClean="0"/>
              <a:t>Aerodynamic heating accommodation coefficient</a:t>
            </a:r>
          </a:p>
          <a:p>
            <a:r>
              <a:rPr lang="en-US" sz="1000" dirty="0" smtClean="0"/>
              <a:t>M55J graphite emissivity </a:t>
            </a:r>
          </a:p>
          <a:p>
            <a:r>
              <a:rPr lang="en-US" sz="1000" dirty="0" smtClean="0"/>
              <a:t>ITJ solar cell emissivity </a:t>
            </a:r>
          </a:p>
          <a:p>
            <a:r>
              <a:rPr lang="en-US" sz="1000" dirty="0" smtClean="0"/>
              <a:t>M55J graphite thermal conductivity</a:t>
            </a:r>
          </a:p>
          <a:p>
            <a:r>
              <a:rPr lang="en-US" sz="1000" dirty="0" smtClean="0"/>
              <a:t>M55J graphite specific heat</a:t>
            </a:r>
          </a:p>
          <a:p>
            <a:r>
              <a:rPr lang="en-US" sz="1000" dirty="0" smtClean="0"/>
              <a:t>Aluminum honeycomb core thermal conductivity</a:t>
            </a:r>
          </a:p>
          <a:p>
            <a:r>
              <a:rPr lang="en-US" sz="1000" dirty="0" smtClean="0"/>
              <a:t>Aluminum honeycomb core specific heat</a:t>
            </a:r>
          </a:p>
          <a:p>
            <a:r>
              <a:rPr lang="en-US" sz="1000" dirty="0" smtClean="0"/>
              <a:t>ITJ solar cell thermal conductivity</a:t>
            </a:r>
          </a:p>
          <a:p>
            <a:r>
              <a:rPr lang="en-US" sz="1000" dirty="0" smtClean="0"/>
              <a:t>ITJ solar cell specific heat</a:t>
            </a:r>
          </a:p>
          <a:p>
            <a:r>
              <a:rPr lang="en-US" sz="1000" dirty="0" smtClean="0"/>
              <a:t>ITJ solar cell </a:t>
            </a:r>
            <a:r>
              <a:rPr lang="en-US" sz="1000" dirty="0" err="1" smtClean="0"/>
              <a:t>absorptivity</a:t>
            </a:r>
            <a:endParaRPr lang="en-US" sz="1000" dirty="0" smtClean="0"/>
          </a:p>
          <a:p>
            <a:r>
              <a:rPr lang="en-US" sz="1000" dirty="0" smtClean="0"/>
              <a:t>M55J graphite </a:t>
            </a:r>
            <a:r>
              <a:rPr lang="en-US" sz="1000" dirty="0" err="1" smtClean="0"/>
              <a:t>absorptivity</a:t>
            </a:r>
            <a:endParaRPr lang="en-US" sz="1000" dirty="0" smtClean="0"/>
          </a:p>
          <a:p>
            <a:r>
              <a:rPr lang="en-US" sz="1000" dirty="0" smtClean="0"/>
              <a:t>Outboard solar panel mass distribution</a:t>
            </a:r>
          </a:p>
          <a:p>
            <a:r>
              <a:rPr lang="en-US" sz="1000" dirty="0" smtClean="0"/>
              <a:t>Solar cell layer mass distribution</a:t>
            </a:r>
          </a:p>
          <a:p>
            <a:r>
              <a:rPr lang="en-US" sz="1000" dirty="0" smtClean="0"/>
              <a:t>Contact resistance</a:t>
            </a:r>
          </a:p>
          <a:p>
            <a:r>
              <a:rPr lang="en-US" sz="1000" dirty="0" smtClean="0"/>
              <a:t>View factors to space</a:t>
            </a:r>
          </a:p>
          <a:p>
            <a:endParaRPr lang="en-US"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150</a:t>
            </a:fld>
            <a:endParaRPr lang="en-US"/>
          </a:p>
        </p:txBody>
      </p:sp>
      <p:sp>
        <p:nvSpPr>
          <p:cNvPr id="6" name="Content Placeholder 2"/>
          <p:cNvSpPr txBox="1">
            <a:spLocks/>
          </p:cNvSpPr>
          <p:nvPr/>
        </p:nvSpPr>
        <p:spPr bwMode="auto">
          <a:xfrm>
            <a:off x="895350" y="1533525"/>
            <a:ext cx="4495799"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tabLst/>
              <a:defRPr/>
            </a:pPr>
            <a:r>
              <a:rPr lang="en-US" sz="2400" kern="0" dirty="0" smtClean="0">
                <a:latin typeface="+mn-lt"/>
              </a:rPr>
              <a:t>25 factors are thought to be important for controlling solar array temperatures.</a:t>
            </a:r>
          </a:p>
          <a:p>
            <a:pPr marR="0" lvl="0" algn="l" defTabSz="914400" rtl="0" eaLnBrk="0" fontAlgn="base" latinLnBrk="0" hangingPunct="0">
              <a:lnSpc>
                <a:spcPct val="100000"/>
              </a:lnSpc>
              <a:spcBef>
                <a:spcPct val="20000"/>
              </a:spcBef>
              <a:spcAft>
                <a:spcPct val="0"/>
              </a:spcAft>
              <a:buClrTx/>
              <a:buSzTx/>
              <a:tabLst/>
              <a:defRPr/>
            </a:pPr>
            <a:endParaRPr lang="en-US" sz="2400" kern="0" dirty="0" smtClean="0">
              <a:latin typeface="+mn-lt"/>
            </a:endParaRPr>
          </a:p>
          <a:p>
            <a:pPr marR="0" lvl="0" algn="l" defTabSz="914400" rtl="0" eaLnBrk="0" fontAlgn="base" latinLnBrk="0" hangingPunct="0">
              <a:lnSpc>
                <a:spcPct val="100000"/>
              </a:lnSpc>
              <a:spcBef>
                <a:spcPct val="20000"/>
              </a:spcBef>
              <a:spcAft>
                <a:spcPct val="0"/>
              </a:spcAft>
              <a:buClrTx/>
              <a:buSzTx/>
              <a:tabLst/>
              <a:defRPr/>
            </a:pPr>
            <a:r>
              <a:rPr lang="en-US" sz="2400" kern="0" dirty="0" smtClean="0">
                <a:latin typeface="+mn-lt"/>
              </a:rPr>
              <a:t>15 of the 25 factors were chosen by brainstorming to limit the size of the experiment.</a:t>
            </a:r>
          </a:p>
          <a:p>
            <a:pPr marR="0" lvl="0" algn="l" defTabSz="914400" rtl="0" eaLnBrk="0" fontAlgn="base" latinLnBrk="0" hangingPunct="0">
              <a:lnSpc>
                <a:spcPct val="100000"/>
              </a:lnSpc>
              <a:spcBef>
                <a:spcPct val="20000"/>
              </a:spcBef>
              <a:spcAft>
                <a:spcPct val="0"/>
              </a:spcAft>
              <a:buClrTx/>
              <a:buSzTx/>
              <a:tabLst/>
              <a:defRPr/>
            </a:pPr>
            <a:endParaRPr lang="en-US" sz="2400" kern="0" dirty="0" smtClean="0">
              <a:latin typeface="+mn-lt"/>
            </a:endParaRPr>
          </a:p>
          <a:p>
            <a:pPr marR="0" lvl="0" algn="l" defTabSz="914400" rtl="0" eaLnBrk="0" fontAlgn="base" latinLnBrk="0" hangingPunct="0">
              <a:lnSpc>
                <a:spcPct val="100000"/>
              </a:lnSpc>
              <a:spcBef>
                <a:spcPct val="20000"/>
              </a:spcBef>
              <a:spcAft>
                <a:spcPct val="0"/>
              </a:spcAft>
              <a:buClrTx/>
              <a:buSzTx/>
              <a:tabLst/>
              <a:defRPr/>
            </a:pPr>
            <a:r>
              <a:rPr lang="en-US" sz="2400" kern="0" dirty="0" smtClean="0">
                <a:latin typeface="+mn-lt"/>
              </a:rPr>
              <a:t>Brainstorming relies on opinion and “known” facts. </a:t>
            </a:r>
          </a:p>
          <a:p>
            <a:pPr marL="342900" marR="0" lvl="0" indent="-342900" algn="l" defTabSz="914400" rtl="0" eaLnBrk="0" fontAlgn="base" latinLnBrk="0" hangingPunct="0">
              <a:lnSpc>
                <a:spcPct val="100000"/>
              </a:lnSpc>
              <a:spcBef>
                <a:spcPct val="20000"/>
              </a:spcBef>
              <a:spcAft>
                <a:spcPct val="0"/>
              </a:spcAft>
              <a:buClrTx/>
              <a:buSzTx/>
              <a:tabLst/>
              <a:defRPr/>
            </a:pPr>
            <a:endParaRPr lang="en-US" sz="2400" kern="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tabLst/>
              <a:defRPr/>
            </a:pPr>
            <a:endParaRPr lang="en-US" sz="2400" kern="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latin typeface="+mn-lt"/>
              </a:rPr>
              <a:t>  </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9" end="1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0" end="2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1" end="2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2" end="2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3" end="2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childTnLst>
                                </p:cTn>
                              </p:par>
                              <p:par>
                                <p:cTn id="59" presetID="3" presetClass="emph" presetSubtype="2" fill="hold" nodeType="withEffect">
                                  <p:stCondLst>
                                    <p:cond delay="0"/>
                                  </p:stCondLst>
                                  <p:childTnLst>
                                    <p:animClr clrSpc="rgb">
                                      <p:cBhvr override="childStyle">
                                        <p:cTn id="60" dur="500" fill="hold"/>
                                        <p:tgtEl>
                                          <p:spTgt spid="3">
                                            <p:txEl>
                                              <p:pRg st="0" end="0"/>
                                            </p:txEl>
                                          </p:spTgt>
                                        </p:tgtEl>
                                        <p:attrNameLst>
                                          <p:attrName>style.color</p:attrName>
                                        </p:attrNameLst>
                                      </p:cBhvr>
                                      <p:to>
                                        <a:srgbClr val="CC3300"/>
                                      </p:to>
                                    </p:animClr>
                                  </p:childTnLst>
                                </p:cTn>
                              </p:par>
                              <p:par>
                                <p:cTn id="61" presetID="3" presetClass="emph" presetSubtype="2" fill="hold" nodeType="withEffect">
                                  <p:stCondLst>
                                    <p:cond delay="0"/>
                                  </p:stCondLst>
                                  <p:childTnLst>
                                    <p:animClr clrSpc="rgb">
                                      <p:cBhvr override="childStyle">
                                        <p:cTn id="62" dur="500" fill="hold"/>
                                        <p:tgtEl>
                                          <p:spTgt spid="3">
                                            <p:txEl>
                                              <p:pRg st="1" end="1"/>
                                            </p:txEl>
                                          </p:spTgt>
                                        </p:tgtEl>
                                        <p:attrNameLst>
                                          <p:attrName>style.color</p:attrName>
                                        </p:attrNameLst>
                                      </p:cBhvr>
                                      <p:to>
                                        <a:srgbClr val="CC3300"/>
                                      </p:to>
                                    </p:animClr>
                                  </p:childTnLst>
                                </p:cTn>
                              </p:par>
                              <p:par>
                                <p:cTn id="63" presetID="3" presetClass="emph" presetSubtype="2" fill="hold" nodeType="withEffect">
                                  <p:stCondLst>
                                    <p:cond delay="0"/>
                                  </p:stCondLst>
                                  <p:childTnLst>
                                    <p:animClr clrSpc="rgb">
                                      <p:cBhvr override="childStyle">
                                        <p:cTn id="64" dur="500" fill="hold"/>
                                        <p:tgtEl>
                                          <p:spTgt spid="3">
                                            <p:txEl>
                                              <p:pRg st="2" end="2"/>
                                            </p:txEl>
                                          </p:spTgt>
                                        </p:tgtEl>
                                        <p:attrNameLst>
                                          <p:attrName>style.color</p:attrName>
                                        </p:attrNameLst>
                                      </p:cBhvr>
                                      <p:to>
                                        <a:srgbClr val="CC3300"/>
                                      </p:to>
                                    </p:animClr>
                                  </p:childTnLst>
                                </p:cTn>
                              </p:par>
                              <p:par>
                                <p:cTn id="65" presetID="3" presetClass="emph" presetSubtype="2" fill="hold" nodeType="withEffect">
                                  <p:stCondLst>
                                    <p:cond delay="0"/>
                                  </p:stCondLst>
                                  <p:childTnLst>
                                    <p:animClr clrSpc="rgb">
                                      <p:cBhvr override="childStyle">
                                        <p:cTn id="66" dur="500" fill="hold"/>
                                        <p:tgtEl>
                                          <p:spTgt spid="3">
                                            <p:txEl>
                                              <p:pRg st="3" end="3"/>
                                            </p:txEl>
                                          </p:spTgt>
                                        </p:tgtEl>
                                        <p:attrNameLst>
                                          <p:attrName>style.color</p:attrName>
                                        </p:attrNameLst>
                                      </p:cBhvr>
                                      <p:to>
                                        <a:srgbClr val="CC3300"/>
                                      </p:to>
                                    </p:animClr>
                                  </p:childTnLst>
                                </p:cTn>
                              </p:par>
                              <p:par>
                                <p:cTn id="67" presetID="3" presetClass="emph" presetSubtype="2" fill="hold" nodeType="withEffect">
                                  <p:stCondLst>
                                    <p:cond delay="0"/>
                                  </p:stCondLst>
                                  <p:childTnLst>
                                    <p:animClr clrSpc="rgb">
                                      <p:cBhvr override="childStyle">
                                        <p:cTn id="68" dur="500" fill="hold"/>
                                        <p:tgtEl>
                                          <p:spTgt spid="3">
                                            <p:txEl>
                                              <p:pRg st="4" end="4"/>
                                            </p:txEl>
                                          </p:spTgt>
                                        </p:tgtEl>
                                        <p:attrNameLst>
                                          <p:attrName>style.color</p:attrName>
                                        </p:attrNameLst>
                                      </p:cBhvr>
                                      <p:to>
                                        <a:srgbClr val="CC3300"/>
                                      </p:to>
                                    </p:animClr>
                                  </p:childTnLst>
                                </p:cTn>
                              </p:par>
                              <p:par>
                                <p:cTn id="69" presetID="3" presetClass="emph" presetSubtype="2" fill="hold" nodeType="withEffect">
                                  <p:stCondLst>
                                    <p:cond delay="0"/>
                                  </p:stCondLst>
                                  <p:childTnLst>
                                    <p:animClr clrSpc="rgb">
                                      <p:cBhvr override="childStyle">
                                        <p:cTn id="70" dur="500" fill="hold"/>
                                        <p:tgtEl>
                                          <p:spTgt spid="3">
                                            <p:txEl>
                                              <p:pRg st="5" end="5"/>
                                            </p:txEl>
                                          </p:spTgt>
                                        </p:tgtEl>
                                        <p:attrNameLst>
                                          <p:attrName>style.color</p:attrName>
                                        </p:attrNameLst>
                                      </p:cBhvr>
                                      <p:to>
                                        <a:srgbClr val="CC3300"/>
                                      </p:to>
                                    </p:animClr>
                                  </p:childTnLst>
                                </p:cTn>
                              </p:par>
                              <p:par>
                                <p:cTn id="71" presetID="3" presetClass="emph" presetSubtype="2" fill="hold" nodeType="withEffect">
                                  <p:stCondLst>
                                    <p:cond delay="0"/>
                                  </p:stCondLst>
                                  <p:childTnLst>
                                    <p:animClr clrSpc="rgb">
                                      <p:cBhvr override="childStyle">
                                        <p:cTn id="72" dur="500" fill="hold"/>
                                        <p:tgtEl>
                                          <p:spTgt spid="3">
                                            <p:txEl>
                                              <p:pRg st="11" end="11"/>
                                            </p:txEl>
                                          </p:spTgt>
                                        </p:tgtEl>
                                        <p:attrNameLst>
                                          <p:attrName>style.color</p:attrName>
                                        </p:attrNameLst>
                                      </p:cBhvr>
                                      <p:to>
                                        <a:srgbClr val="CC3300"/>
                                      </p:to>
                                    </p:animClr>
                                  </p:childTnLst>
                                </p:cTn>
                              </p:par>
                              <p:par>
                                <p:cTn id="73" presetID="3" presetClass="emph" presetSubtype="2" fill="hold" nodeType="withEffect">
                                  <p:stCondLst>
                                    <p:cond delay="0"/>
                                  </p:stCondLst>
                                  <p:childTnLst>
                                    <p:animClr clrSpc="rgb">
                                      <p:cBhvr override="childStyle">
                                        <p:cTn id="74" dur="500" fill="hold"/>
                                        <p:tgtEl>
                                          <p:spTgt spid="3">
                                            <p:txEl>
                                              <p:pRg st="12" end="12"/>
                                            </p:txEl>
                                          </p:spTgt>
                                        </p:tgtEl>
                                        <p:attrNameLst>
                                          <p:attrName>style.color</p:attrName>
                                        </p:attrNameLst>
                                      </p:cBhvr>
                                      <p:to>
                                        <a:srgbClr val="CC3300"/>
                                      </p:to>
                                    </p:animClr>
                                  </p:childTnLst>
                                </p:cTn>
                              </p:par>
                              <p:par>
                                <p:cTn id="75" presetID="3" presetClass="emph" presetSubtype="2" fill="hold" nodeType="withEffect">
                                  <p:stCondLst>
                                    <p:cond delay="0"/>
                                  </p:stCondLst>
                                  <p:childTnLst>
                                    <p:animClr clrSpc="rgb">
                                      <p:cBhvr override="childStyle">
                                        <p:cTn id="76" dur="500" fill="hold"/>
                                        <p:tgtEl>
                                          <p:spTgt spid="3">
                                            <p:txEl>
                                              <p:pRg st="13" end="13"/>
                                            </p:txEl>
                                          </p:spTgt>
                                        </p:tgtEl>
                                        <p:attrNameLst>
                                          <p:attrName>style.color</p:attrName>
                                        </p:attrNameLst>
                                      </p:cBhvr>
                                      <p:to>
                                        <a:srgbClr val="CC3300"/>
                                      </p:to>
                                    </p:animClr>
                                  </p:childTnLst>
                                </p:cTn>
                              </p:par>
                              <p:par>
                                <p:cTn id="77" presetID="3" presetClass="emph" presetSubtype="2" fill="hold" nodeType="withEffect">
                                  <p:stCondLst>
                                    <p:cond delay="0"/>
                                  </p:stCondLst>
                                  <p:childTnLst>
                                    <p:animClr clrSpc="rgb">
                                      <p:cBhvr override="childStyle">
                                        <p:cTn id="78" dur="500" fill="hold"/>
                                        <p:tgtEl>
                                          <p:spTgt spid="3">
                                            <p:txEl>
                                              <p:pRg st="14" end="14"/>
                                            </p:txEl>
                                          </p:spTgt>
                                        </p:tgtEl>
                                        <p:attrNameLst>
                                          <p:attrName>style.color</p:attrName>
                                        </p:attrNameLst>
                                      </p:cBhvr>
                                      <p:to>
                                        <a:srgbClr val="CC3300"/>
                                      </p:to>
                                    </p:animClr>
                                  </p:childTnLst>
                                </p:cTn>
                              </p:par>
                              <p:par>
                                <p:cTn id="79" presetID="3" presetClass="emph" presetSubtype="2" fill="hold" nodeType="withEffect">
                                  <p:stCondLst>
                                    <p:cond delay="0"/>
                                  </p:stCondLst>
                                  <p:childTnLst>
                                    <p:animClr clrSpc="rgb">
                                      <p:cBhvr override="childStyle">
                                        <p:cTn id="80" dur="500" fill="hold"/>
                                        <p:tgtEl>
                                          <p:spTgt spid="3">
                                            <p:txEl>
                                              <p:pRg st="15" end="15"/>
                                            </p:txEl>
                                          </p:spTgt>
                                        </p:tgtEl>
                                        <p:attrNameLst>
                                          <p:attrName>style.color</p:attrName>
                                        </p:attrNameLst>
                                      </p:cBhvr>
                                      <p:to>
                                        <a:srgbClr val="CC3300"/>
                                      </p:to>
                                    </p:animClr>
                                  </p:childTnLst>
                                </p:cTn>
                              </p:par>
                              <p:par>
                                <p:cTn id="81" presetID="3" presetClass="emph" presetSubtype="2" fill="hold" nodeType="withEffect">
                                  <p:stCondLst>
                                    <p:cond delay="0"/>
                                  </p:stCondLst>
                                  <p:childTnLst>
                                    <p:animClr clrSpc="rgb">
                                      <p:cBhvr override="childStyle">
                                        <p:cTn id="82" dur="500" fill="hold"/>
                                        <p:tgtEl>
                                          <p:spTgt spid="3">
                                            <p:txEl>
                                              <p:pRg st="16" end="16"/>
                                            </p:txEl>
                                          </p:spTgt>
                                        </p:tgtEl>
                                        <p:attrNameLst>
                                          <p:attrName>style.color</p:attrName>
                                        </p:attrNameLst>
                                      </p:cBhvr>
                                      <p:to>
                                        <a:srgbClr val="CC3300"/>
                                      </p:to>
                                    </p:animClr>
                                  </p:childTnLst>
                                </p:cTn>
                              </p:par>
                              <p:par>
                                <p:cTn id="83" presetID="3" presetClass="emph" presetSubtype="2" fill="hold" nodeType="withEffect">
                                  <p:stCondLst>
                                    <p:cond delay="0"/>
                                  </p:stCondLst>
                                  <p:childTnLst>
                                    <p:animClr clrSpc="rgb">
                                      <p:cBhvr override="childStyle">
                                        <p:cTn id="84" dur="500" fill="hold"/>
                                        <p:tgtEl>
                                          <p:spTgt spid="3">
                                            <p:txEl>
                                              <p:pRg st="21" end="21"/>
                                            </p:txEl>
                                          </p:spTgt>
                                        </p:tgtEl>
                                        <p:attrNameLst>
                                          <p:attrName>style.color</p:attrName>
                                        </p:attrNameLst>
                                      </p:cBhvr>
                                      <p:to>
                                        <a:srgbClr val="CC3300"/>
                                      </p:to>
                                    </p:animClr>
                                  </p:childTnLst>
                                </p:cTn>
                              </p:par>
                              <p:par>
                                <p:cTn id="85" presetID="3" presetClass="emph" presetSubtype="2" fill="hold" nodeType="withEffect">
                                  <p:stCondLst>
                                    <p:cond delay="0"/>
                                  </p:stCondLst>
                                  <p:childTnLst>
                                    <p:animClr clrSpc="rgb">
                                      <p:cBhvr override="childStyle">
                                        <p:cTn id="86" dur="500" fill="hold"/>
                                        <p:tgtEl>
                                          <p:spTgt spid="3">
                                            <p:txEl>
                                              <p:pRg st="22" end="22"/>
                                            </p:txEl>
                                          </p:spTgt>
                                        </p:tgtEl>
                                        <p:attrNameLst>
                                          <p:attrName>style.color</p:attrName>
                                        </p:attrNameLst>
                                      </p:cBhvr>
                                      <p:to>
                                        <a:srgbClr val="CC3300"/>
                                      </p:to>
                                    </p:animClr>
                                  </p:childTnLst>
                                </p:cTn>
                              </p:par>
                              <p:par>
                                <p:cTn id="87" presetID="3" presetClass="emph" presetSubtype="2" fill="hold" nodeType="withEffect">
                                  <p:stCondLst>
                                    <p:cond delay="0"/>
                                  </p:stCondLst>
                                  <p:childTnLst>
                                    <p:animClr clrSpc="rgb">
                                      <p:cBhvr override="childStyle">
                                        <p:cTn id="88" dur="500" fill="hold"/>
                                        <p:tgtEl>
                                          <p:spTgt spid="3">
                                            <p:txEl>
                                              <p:pRg st="23" end="23"/>
                                            </p:txEl>
                                          </p:spTgt>
                                        </p:tgtEl>
                                        <p:attrNameLst>
                                          <p:attrName>style.color</p:attrName>
                                        </p:attrNameLst>
                                      </p:cBhvr>
                                      <p:to>
                                        <a:srgbClr val="CC3300"/>
                                      </p:to>
                                    </p:animClr>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Aerobraking</a:t>
            </a:r>
            <a:r>
              <a:rPr lang="en-US" dirty="0" smtClean="0"/>
              <a:t> Example</a:t>
            </a:r>
            <a:endParaRPr lang="en-US" dirty="0"/>
          </a:p>
        </p:txBody>
      </p:sp>
      <p:sp>
        <p:nvSpPr>
          <p:cNvPr id="3" name="Content Placeholder 2"/>
          <p:cNvSpPr>
            <a:spLocks noGrp="1"/>
          </p:cNvSpPr>
          <p:nvPr>
            <p:ph idx="1"/>
          </p:nvPr>
        </p:nvSpPr>
        <p:spPr>
          <a:xfrm>
            <a:off x="904875" y="1524000"/>
            <a:ext cx="7867650" cy="4602163"/>
          </a:xfrm>
        </p:spPr>
        <p:txBody>
          <a:bodyPr/>
          <a:lstStyle/>
          <a:p>
            <a:pPr marL="349250" indent="-349250" eaLnBrk="1" hangingPunct="1">
              <a:spcBef>
                <a:spcPts val="1200"/>
              </a:spcBef>
              <a:buClr>
                <a:schemeClr val="accent2"/>
              </a:buClr>
              <a:buFont typeface="Wingdings" pitchFamily="2" charset="2"/>
              <a:buChar char="§"/>
            </a:pPr>
            <a:r>
              <a:rPr lang="en-US" dirty="0" smtClean="0"/>
              <a:t>The original concept had 25 factors.  </a:t>
            </a:r>
          </a:p>
          <a:p>
            <a:pPr marL="349250" indent="-349250" eaLnBrk="1" hangingPunct="1">
              <a:spcBef>
                <a:spcPts val="1200"/>
              </a:spcBef>
              <a:buClr>
                <a:schemeClr val="accent2"/>
              </a:buClr>
              <a:buFont typeface="Wingdings" pitchFamily="2" charset="2"/>
              <a:buChar char="§"/>
            </a:pPr>
            <a:r>
              <a:rPr lang="en-US" dirty="0" smtClean="0"/>
              <a:t>Brainstorming reduced this number down to 15 critical factors to vary as inputs to the PATRAN simulator.  </a:t>
            </a:r>
          </a:p>
          <a:p>
            <a:pPr marL="349250" indent="-349250" eaLnBrk="1" hangingPunct="1">
              <a:spcBef>
                <a:spcPts val="1200"/>
              </a:spcBef>
              <a:buClr>
                <a:schemeClr val="accent2"/>
              </a:buClr>
              <a:buFont typeface="Wingdings" pitchFamily="2" charset="2"/>
              <a:buChar char="§"/>
            </a:pPr>
            <a:r>
              <a:rPr lang="en-US" dirty="0" smtClean="0"/>
              <a:t>Can sequential experiments improve the efficiency of the process and provide data driven decisions?</a:t>
            </a:r>
          </a:p>
          <a:p>
            <a:pPr marL="349250" indent="-349250" eaLnBrk="1" hangingPunct="1">
              <a:spcBef>
                <a:spcPts val="1200"/>
              </a:spcBef>
              <a:buClr>
                <a:schemeClr val="accent2"/>
              </a:buClr>
              <a:buFont typeface="Wingdings" pitchFamily="2" charset="2"/>
              <a:buChar char="§"/>
            </a:pPr>
            <a:endParaRPr lang="en-US" dirty="0" smtClean="0"/>
          </a:p>
          <a:p>
            <a:pPr marL="349250" indent="-349250" algn="ctr" eaLnBrk="1" hangingPunct="1">
              <a:spcBef>
                <a:spcPts val="1200"/>
              </a:spcBef>
              <a:buClr>
                <a:schemeClr val="accent2"/>
              </a:buClr>
              <a:buNone/>
            </a:pPr>
            <a:r>
              <a:rPr lang="en-US" sz="3200" dirty="0" smtClean="0">
                <a:solidFill>
                  <a:schemeClr val="accent2"/>
                </a:solidFill>
                <a:latin typeface="+mj-lt"/>
                <a:ea typeface="+mj-ea"/>
                <a:cs typeface="+mj-cs"/>
              </a:rPr>
              <a:t>Let’s look at the numbers!</a:t>
            </a:r>
            <a:endParaRPr lang="en-US" sz="3200" dirty="0" err="1" smtClean="0">
              <a:solidFill>
                <a:schemeClr val="accent2"/>
              </a:solidFill>
              <a:latin typeface="+mj-lt"/>
              <a:ea typeface="+mj-ea"/>
              <a:cs typeface="+mj-cs"/>
            </a:endParaRPr>
          </a:p>
          <a:p>
            <a:endParaRPr lang="en-US" dirty="0" smtClean="0"/>
          </a:p>
          <a:p>
            <a:pPr>
              <a:buNone/>
            </a:pPr>
            <a:endParaRPr lang="en-US" dirty="0" smtClean="0"/>
          </a:p>
          <a:p>
            <a:pPr>
              <a:buNone/>
            </a:pPr>
            <a:endParaRPr lang="en-US" dirty="0" smtClean="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151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of Experimentation</a:t>
            </a:r>
            <a:br>
              <a:rPr lang="en-US" dirty="0" smtClean="0"/>
            </a:br>
            <a:r>
              <a:rPr lang="en-US" sz="2800" dirty="0" smtClean="0">
                <a:solidFill>
                  <a:schemeClr val="tx1"/>
                </a:solidFill>
              </a:rPr>
              <a:t>Wrap-up (25 factors)</a:t>
            </a:r>
            <a:endParaRPr lang="en-US"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152</a:t>
            </a:fld>
            <a:endParaRPr lang="en-US"/>
          </a:p>
        </p:txBody>
      </p:sp>
      <p:sp>
        <p:nvSpPr>
          <p:cNvPr id="6" name="TextBox 5"/>
          <p:cNvSpPr txBox="1"/>
          <p:nvPr/>
        </p:nvSpPr>
        <p:spPr>
          <a:xfrm>
            <a:off x="868680" y="1595854"/>
            <a:ext cx="8031480" cy="4324261"/>
          </a:xfrm>
          <a:prstGeom prst="rect">
            <a:avLst/>
          </a:prstGeom>
          <a:noFill/>
        </p:spPr>
        <p:txBody>
          <a:bodyPr wrap="square" rtlCol="0">
            <a:spAutoFit/>
          </a:bodyPr>
          <a:lstStyle/>
          <a:p>
            <a:pPr marL="1371600" lvl="1" indent="-1371600" eaLnBrk="1" hangingPunct="1">
              <a:spcBef>
                <a:spcPct val="50000"/>
              </a:spcBef>
              <a:buClr>
                <a:schemeClr val="accent2"/>
              </a:buClr>
            </a:pPr>
            <a:r>
              <a:rPr lang="en-US" sz="2200" dirty="0" smtClean="0">
                <a:solidFill>
                  <a:schemeClr val="accent2"/>
                </a:solidFill>
                <a:latin typeface="+mn-lt"/>
              </a:rPr>
              <a:t>Option 1:</a:t>
            </a:r>
            <a:r>
              <a:rPr lang="en-US" sz="2200" dirty="0" smtClean="0">
                <a:latin typeface="+mn-lt"/>
              </a:rPr>
              <a:t> Test 25 factors in a single response surface design. </a:t>
            </a:r>
          </a:p>
          <a:p>
            <a:pPr lvl="2" indent="-457200" eaLnBrk="1" hangingPunct="1">
              <a:spcBef>
                <a:spcPct val="50000"/>
              </a:spcBef>
              <a:buClr>
                <a:schemeClr val="accent2"/>
              </a:buClr>
              <a:buFont typeface="Wingdings" pitchFamily="2" charset="2"/>
              <a:buChar char="§"/>
            </a:pPr>
            <a:r>
              <a:rPr lang="en-US" sz="2200" dirty="0" smtClean="0">
                <a:latin typeface="+mn-lt"/>
              </a:rPr>
              <a:t>Requires 377 runs or so.</a:t>
            </a:r>
          </a:p>
          <a:p>
            <a:pPr lvl="2" indent="-457200" eaLnBrk="1" hangingPunct="1">
              <a:spcBef>
                <a:spcPct val="50000"/>
              </a:spcBef>
              <a:buClr>
                <a:schemeClr val="accent2"/>
              </a:buClr>
              <a:buFont typeface="Wingdings" pitchFamily="2" charset="2"/>
              <a:buChar char="§"/>
            </a:pPr>
            <a:r>
              <a:rPr lang="en-US" sz="2200" dirty="0" smtClean="0">
                <a:latin typeface="+mn-lt"/>
              </a:rPr>
              <a:t>No flexibility to adapt along the way.</a:t>
            </a:r>
          </a:p>
          <a:p>
            <a:pPr lvl="2" indent="-457200" eaLnBrk="1" hangingPunct="1">
              <a:spcBef>
                <a:spcPct val="50000"/>
              </a:spcBef>
              <a:buClr>
                <a:schemeClr val="accent2"/>
              </a:buClr>
              <a:buFont typeface="Wingdings" pitchFamily="2" charset="2"/>
              <a:buChar char="§"/>
            </a:pPr>
            <a:r>
              <a:rPr lang="en-US" sz="2200" dirty="0" smtClean="0">
                <a:latin typeface="+mn-lt"/>
              </a:rPr>
              <a:t>Provides a complete picture</a:t>
            </a:r>
          </a:p>
          <a:p>
            <a:pPr lvl="1" indent="-457200" eaLnBrk="1" hangingPunct="1">
              <a:spcBef>
                <a:spcPct val="50000"/>
              </a:spcBef>
              <a:buClr>
                <a:schemeClr val="accent2"/>
              </a:buClr>
            </a:pPr>
            <a:r>
              <a:rPr lang="en-US" sz="2200" dirty="0" smtClean="0">
                <a:solidFill>
                  <a:schemeClr val="accent2"/>
                </a:solidFill>
                <a:latin typeface="+mn-lt"/>
              </a:rPr>
              <a:t>Option 2:</a:t>
            </a:r>
            <a:r>
              <a:rPr lang="en-US" sz="2200" dirty="0" smtClean="0">
                <a:latin typeface="+mn-lt"/>
              </a:rPr>
              <a:t> </a:t>
            </a:r>
            <a:r>
              <a:rPr lang="en-US" sz="2200" u="sng" dirty="0" smtClean="0">
                <a:latin typeface="+mn-lt"/>
              </a:rPr>
              <a:t>Sequential Experimentation</a:t>
            </a:r>
            <a:r>
              <a:rPr lang="en-US" sz="2200" dirty="0" smtClean="0">
                <a:latin typeface="+mn-lt"/>
              </a:rPr>
              <a:t> (BEST!)</a:t>
            </a:r>
            <a:endParaRPr lang="en-US" sz="2200" u="sng" dirty="0" smtClean="0">
              <a:latin typeface="+mn-lt"/>
            </a:endParaRPr>
          </a:p>
          <a:p>
            <a:pPr lvl="2" indent="-457200" eaLnBrk="1" hangingPunct="1">
              <a:spcBef>
                <a:spcPct val="50000"/>
              </a:spcBef>
              <a:buClr>
                <a:schemeClr val="accent2"/>
              </a:buClr>
              <a:buFont typeface="Wingdings" pitchFamily="2" charset="2"/>
              <a:buChar char="§"/>
            </a:pPr>
            <a:r>
              <a:rPr lang="en-US" sz="2200" dirty="0" smtClean="0">
                <a:latin typeface="+mn-lt"/>
              </a:rPr>
              <a:t>Only 191 runs required </a:t>
            </a:r>
          </a:p>
          <a:p>
            <a:pPr lvl="3" indent="-457200" eaLnBrk="1" hangingPunct="1">
              <a:spcBef>
                <a:spcPct val="50000"/>
              </a:spcBef>
              <a:buClr>
                <a:schemeClr val="accent2"/>
              </a:buClr>
              <a:buFont typeface="Wingdings" pitchFamily="2" charset="2"/>
              <a:buChar char="§"/>
            </a:pPr>
            <a:r>
              <a:rPr lang="en-US" sz="2200" dirty="0" smtClean="0">
                <a:latin typeface="+mn-lt"/>
              </a:rPr>
              <a:t>50 runs for screening 25 factors</a:t>
            </a:r>
          </a:p>
          <a:p>
            <a:pPr lvl="3" indent="-457200" eaLnBrk="1" hangingPunct="1">
              <a:spcBef>
                <a:spcPct val="50000"/>
              </a:spcBef>
              <a:buClr>
                <a:schemeClr val="accent2"/>
              </a:buClr>
              <a:buFont typeface="Wingdings" pitchFamily="2" charset="2"/>
              <a:buChar char="§"/>
            </a:pPr>
            <a:r>
              <a:rPr lang="en-US" sz="2200" dirty="0" smtClean="0">
                <a:latin typeface="+mn-lt"/>
              </a:rPr>
              <a:t>141 runs to optimize 15 factors with an optimal design for a quadratic model.</a:t>
            </a:r>
            <a:endParaRPr lang="en-US" sz="2400" dirty="0" smtClean="0">
              <a:latin typeface="+mn-lt"/>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actually happened</a:t>
            </a:r>
            <a:endParaRPr lang="en-US" dirty="0"/>
          </a:p>
        </p:txBody>
      </p:sp>
      <p:sp>
        <p:nvSpPr>
          <p:cNvPr id="3" name="Content Placeholder 2"/>
          <p:cNvSpPr>
            <a:spLocks noGrp="1"/>
          </p:cNvSpPr>
          <p:nvPr>
            <p:ph idx="1"/>
          </p:nvPr>
        </p:nvSpPr>
        <p:spPr/>
        <p:txBody>
          <a:bodyPr/>
          <a:lstStyle/>
          <a:p>
            <a:r>
              <a:rPr lang="en-US" dirty="0" smtClean="0"/>
              <a:t>15 factors were chosen through brainstorming and expert opinion.  </a:t>
            </a:r>
          </a:p>
          <a:p>
            <a:r>
              <a:rPr lang="en-US" dirty="0" smtClean="0"/>
              <a:t>A 296 run central composite design was fed into the PATRAN simulation.  </a:t>
            </a:r>
          </a:p>
          <a:p>
            <a:pPr lvl="1"/>
            <a:r>
              <a:rPr lang="en-US" dirty="0" smtClean="0"/>
              <a:t>This design included 10 replicated center points. </a:t>
            </a:r>
          </a:p>
          <a:p>
            <a:r>
              <a:rPr lang="en-US" dirty="0" smtClean="0"/>
              <a:t>The analysis was used to guide the project. </a:t>
            </a:r>
          </a:p>
          <a:p>
            <a:pPr>
              <a:buNone/>
            </a:pPr>
            <a:r>
              <a:rPr lang="en-US" dirty="0" smtClean="0"/>
              <a:t> </a:t>
            </a:r>
            <a:endParaRPr lang="en-US"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153</a:t>
            </a:fld>
            <a:endParaRPr lang="en-US"/>
          </a:p>
        </p:txBody>
      </p:sp>
      <p:pic>
        <p:nvPicPr>
          <p:cNvPr id="6" name="Picture 5" descr="MRO_Aerobrake-br.jpg"/>
          <p:cNvPicPr>
            <a:picLocks noChangeAspect="1"/>
          </p:cNvPicPr>
          <p:nvPr/>
        </p:nvPicPr>
        <p:blipFill>
          <a:blip r:embed="rId3" cstate="print"/>
          <a:stretch>
            <a:fillRect/>
          </a:stretch>
        </p:blipFill>
        <p:spPr>
          <a:xfrm>
            <a:off x="4848224" y="4312539"/>
            <a:ext cx="2194421" cy="1707261"/>
          </a:xfrm>
          <a:prstGeom prst="rect">
            <a:avLst/>
          </a:prstGeom>
        </p:spPr>
      </p:pic>
      <p:sp>
        <p:nvSpPr>
          <p:cNvPr id="7" name="TextBox 6"/>
          <p:cNvSpPr txBox="1"/>
          <p:nvPr/>
        </p:nvSpPr>
        <p:spPr>
          <a:xfrm>
            <a:off x="1362074" y="4905375"/>
            <a:ext cx="3362325" cy="369332"/>
          </a:xfrm>
          <a:prstGeom prst="rect">
            <a:avLst/>
          </a:prstGeom>
          <a:noFill/>
        </p:spPr>
        <p:txBody>
          <a:bodyPr wrap="square" rtlCol="0">
            <a:spAutoFit/>
          </a:bodyPr>
          <a:lstStyle/>
          <a:p>
            <a:r>
              <a:rPr lang="en-US" dirty="0" smtClean="0"/>
              <a:t>140 Terabytes of data later...</a:t>
            </a:r>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154</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Uncertainty Approaches</a:t>
            </a:r>
          </a:p>
        </p:txBody>
      </p:sp>
      <p:sp>
        <p:nvSpPr>
          <p:cNvPr id="61445" name="Rectangle 3"/>
          <p:cNvSpPr>
            <a:spLocks noGrp="1" noChangeArrowheads="1"/>
          </p:cNvSpPr>
          <p:nvPr>
            <p:ph type="body" idx="1"/>
          </p:nvPr>
        </p:nvSpPr>
        <p:spPr>
          <a:xfrm>
            <a:off x="990600" y="1390650"/>
            <a:ext cx="7696200" cy="4905375"/>
          </a:xfrm>
        </p:spPr>
        <p:txBody>
          <a:bodyPr/>
          <a:lstStyle/>
          <a:p>
            <a:pPr marL="349250" indent="-349250" eaLnBrk="1" hangingPunct="1">
              <a:spcBef>
                <a:spcPts val="1200"/>
              </a:spcBef>
              <a:buClr>
                <a:schemeClr val="accent2"/>
              </a:buClr>
              <a:buFont typeface="Wingdings" pitchFamily="2" charset="2"/>
              <a:buChar char="§"/>
            </a:pPr>
            <a:endParaRPr lang="en-US" dirty="0" smtClean="0"/>
          </a:p>
          <a:p>
            <a:pPr marL="349250" indent="-349250" eaLnBrk="1" hangingPunct="1">
              <a:spcBef>
                <a:spcPts val="1200"/>
              </a:spcBef>
              <a:buClr>
                <a:schemeClr val="accent2"/>
              </a:buClr>
              <a:buFont typeface="Wingdings" pitchFamily="2" charset="2"/>
              <a:buChar char="§"/>
            </a:pPr>
            <a:r>
              <a:rPr lang="en-US" dirty="0" smtClean="0"/>
              <a:t>There is uncertainty about what factor settings the vehicle will experience during </a:t>
            </a:r>
            <a:r>
              <a:rPr lang="en-US" dirty="0" err="1" smtClean="0"/>
              <a:t>aerobraking</a:t>
            </a:r>
            <a:r>
              <a:rPr lang="en-US" dirty="0" smtClean="0"/>
              <a:t>. </a:t>
            </a:r>
          </a:p>
          <a:p>
            <a:pPr marL="349250" indent="-349250" eaLnBrk="1" hangingPunct="1">
              <a:spcBef>
                <a:spcPts val="1200"/>
              </a:spcBef>
              <a:buClr>
                <a:schemeClr val="accent2"/>
              </a:buClr>
              <a:buFont typeface="Wingdings" pitchFamily="2" charset="2"/>
              <a:buChar char="§"/>
            </a:pPr>
            <a:r>
              <a:rPr lang="en-US" dirty="0" smtClean="0"/>
              <a:t>Uncertainty must be understood to determine the safe operating windows.  </a:t>
            </a:r>
          </a:p>
          <a:p>
            <a:pPr marL="349250" indent="-349250" eaLnBrk="1" hangingPunct="1">
              <a:spcBef>
                <a:spcPts val="1200"/>
              </a:spcBef>
              <a:buClr>
                <a:schemeClr val="accent2"/>
              </a:buClr>
              <a:buFont typeface="Wingdings" pitchFamily="2" charset="2"/>
              <a:buChar cha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155</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Uncertainty Approaches</a:t>
            </a:r>
            <a:br>
              <a:rPr lang="en-US" dirty="0" smtClean="0"/>
            </a:br>
            <a:r>
              <a:rPr lang="en-US" sz="2400" dirty="0" smtClean="0">
                <a:solidFill>
                  <a:schemeClr val="tx1"/>
                </a:solidFill>
              </a:rPr>
              <a:t>Original Method</a:t>
            </a:r>
          </a:p>
        </p:txBody>
      </p:sp>
      <p:sp>
        <p:nvSpPr>
          <p:cNvPr id="61445" name="Rectangle 3"/>
          <p:cNvSpPr>
            <a:spLocks noGrp="1" noChangeArrowheads="1"/>
          </p:cNvSpPr>
          <p:nvPr>
            <p:ph type="body" idx="1"/>
          </p:nvPr>
        </p:nvSpPr>
        <p:spPr>
          <a:xfrm>
            <a:off x="990600" y="1390650"/>
            <a:ext cx="7696200" cy="4905375"/>
          </a:xfrm>
        </p:spPr>
        <p:txBody>
          <a:bodyPr/>
          <a:lstStyle/>
          <a:p>
            <a:pPr marL="419100" indent="-419100" eaLnBrk="1" hangingPunct="1">
              <a:spcBef>
                <a:spcPct val="50000"/>
              </a:spcBef>
              <a:buNone/>
            </a:pPr>
            <a:r>
              <a:rPr lang="en-US" dirty="0" smtClean="0"/>
              <a:t>The model generated from the analysis was used in a Monte-Carlo simulation.</a:t>
            </a:r>
          </a:p>
          <a:p>
            <a:pPr marL="419100" indent="-419100" eaLnBrk="1" hangingPunct="1">
              <a:spcBef>
                <a:spcPct val="50000"/>
              </a:spcBef>
              <a:buFont typeface="Wingdings" pitchFamily="2" charset="2"/>
              <a:buChar char="§"/>
            </a:pPr>
            <a:r>
              <a:rPr lang="en-US" dirty="0" smtClean="0"/>
              <a:t>Each pass used its own navigation plan, providing...</a:t>
            </a:r>
          </a:p>
          <a:p>
            <a:pPr marL="819150" lvl="1" indent="-419100" eaLnBrk="1" hangingPunct="1">
              <a:spcBef>
                <a:spcPts val="600"/>
              </a:spcBef>
              <a:buFont typeface="Wingdings" pitchFamily="2" charset="2"/>
              <a:buChar char="§"/>
            </a:pPr>
            <a:r>
              <a:rPr lang="en-US" dirty="0" smtClean="0"/>
              <a:t>the drag pass duration</a:t>
            </a:r>
          </a:p>
          <a:p>
            <a:pPr marL="819150" lvl="1" indent="-419100" eaLnBrk="1" hangingPunct="1">
              <a:spcBef>
                <a:spcPts val="600"/>
              </a:spcBef>
              <a:buFont typeface="Wingdings" pitchFamily="2" charset="2"/>
              <a:buChar char="§"/>
            </a:pPr>
            <a:r>
              <a:rPr lang="en-US" dirty="0" smtClean="0"/>
              <a:t>expected atmospheric density</a:t>
            </a:r>
          </a:p>
          <a:p>
            <a:pPr marL="819150" lvl="1" indent="-419100" eaLnBrk="1" hangingPunct="1">
              <a:spcBef>
                <a:spcPts val="600"/>
              </a:spcBef>
              <a:buFont typeface="Wingdings" pitchFamily="2" charset="2"/>
              <a:buChar char="§"/>
            </a:pPr>
            <a:r>
              <a:rPr lang="en-US" dirty="0" smtClean="0"/>
              <a:t>initial array temperature</a:t>
            </a:r>
          </a:p>
          <a:p>
            <a:pPr marL="819150" lvl="1" indent="-419100" eaLnBrk="1" hangingPunct="1">
              <a:spcBef>
                <a:spcPts val="600"/>
              </a:spcBef>
              <a:buFont typeface="Wingdings" pitchFamily="2" charset="2"/>
              <a:buChar char="§"/>
            </a:pPr>
            <a:r>
              <a:rPr lang="en-US" dirty="0" err="1" smtClean="0"/>
              <a:t>periapsis</a:t>
            </a:r>
            <a:r>
              <a:rPr lang="en-US" dirty="0" smtClean="0"/>
              <a:t> velocity </a:t>
            </a:r>
          </a:p>
          <a:p>
            <a:pPr marL="419100" indent="-419100" eaLnBrk="1" hangingPunct="1">
              <a:spcBef>
                <a:spcPts val="1200"/>
              </a:spcBef>
              <a:buFont typeface="Wingdings" pitchFamily="2" charset="2"/>
              <a:buChar char="§"/>
            </a:pPr>
            <a:r>
              <a:rPr lang="en-US" dirty="0" smtClean="0"/>
              <a:t>Other factors were maintained at a fixed setting.</a:t>
            </a:r>
          </a:p>
          <a:p>
            <a:pPr marL="419100" indent="-419100" eaLnBrk="1" hangingPunct="1">
              <a:spcBef>
                <a:spcPts val="1200"/>
              </a:spcBef>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156</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Uncertainty Approaches</a:t>
            </a:r>
            <a:br>
              <a:rPr lang="en-US" dirty="0" smtClean="0"/>
            </a:br>
            <a:r>
              <a:rPr lang="en-US" sz="2400" dirty="0" smtClean="0">
                <a:solidFill>
                  <a:schemeClr val="tx1"/>
                </a:solidFill>
              </a:rPr>
              <a:t>Original Method</a:t>
            </a:r>
          </a:p>
        </p:txBody>
      </p:sp>
      <p:sp>
        <p:nvSpPr>
          <p:cNvPr id="61445" name="Rectangle 3"/>
          <p:cNvSpPr>
            <a:spLocks noGrp="1" noChangeArrowheads="1"/>
          </p:cNvSpPr>
          <p:nvPr>
            <p:ph type="body" idx="1"/>
          </p:nvPr>
        </p:nvSpPr>
        <p:spPr>
          <a:xfrm>
            <a:off x="990600" y="1390650"/>
            <a:ext cx="7696200" cy="4905375"/>
          </a:xfrm>
        </p:spPr>
        <p:txBody>
          <a:bodyPr/>
          <a:lstStyle/>
          <a:p>
            <a:pPr marL="419100" indent="-419100" eaLnBrk="1" hangingPunct="1">
              <a:spcBef>
                <a:spcPts val="1200"/>
              </a:spcBef>
              <a:buFont typeface="Wingdings" pitchFamily="2" charset="2"/>
              <a:buChar char="§"/>
            </a:pPr>
            <a:r>
              <a:rPr lang="en-US" dirty="0" smtClean="0"/>
              <a:t>The Monte-Carlo was asked to simulate across a +/- 3 standard deviation wiggle in the factor settings.  </a:t>
            </a:r>
          </a:p>
          <a:p>
            <a:pPr marL="419100" indent="-419100" eaLnBrk="1" hangingPunct="1">
              <a:spcBef>
                <a:spcPts val="1200"/>
              </a:spcBef>
              <a:buFont typeface="Wingdings" pitchFamily="2" charset="2"/>
              <a:buChar char="§"/>
            </a:pPr>
            <a:r>
              <a:rPr lang="en-US" dirty="0" smtClean="0"/>
              <a:t>The proportion of times the window exceeded 175 C was calculated to determine safety. </a:t>
            </a:r>
          </a:p>
          <a:p>
            <a:pPr marL="419100" indent="-419100" eaLnBrk="1" hangingPunct="1">
              <a:spcBef>
                <a:spcPts val="1200"/>
              </a:spcBef>
              <a:buFont typeface="Wingdings" pitchFamily="2" charset="2"/>
              <a:buChar char="§"/>
            </a:pPr>
            <a:r>
              <a:rPr lang="en-US" dirty="0" smtClean="0"/>
              <a:t>If all the required orbital passes were deemed safe enough, the </a:t>
            </a:r>
            <a:r>
              <a:rPr lang="en-US" dirty="0" err="1" smtClean="0"/>
              <a:t>aerobraking</a:t>
            </a:r>
            <a:r>
              <a:rPr lang="en-US" dirty="0" smtClean="0"/>
              <a:t> plan was accepted. </a:t>
            </a:r>
          </a:p>
          <a:p>
            <a:pPr marL="419100" indent="-419100" eaLnBrk="1" hangingPunct="1">
              <a:spcBef>
                <a:spcPts val="600"/>
              </a:spcBef>
              <a:buFont typeface="Wingdings" pitchFamily="2" charset="2"/>
              <a:buChar char="§"/>
            </a:pPr>
            <a:endParaRPr lang="en-US" dirty="0" smtClean="0"/>
          </a:p>
          <a:p>
            <a:pPr marL="419100" indent="-419100" eaLnBrk="1" hangingPunct="1">
              <a:spcBef>
                <a:spcPct val="50000"/>
              </a:spcBef>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157</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Uncertainty Approaches</a:t>
            </a:r>
            <a:br>
              <a:rPr lang="en-US" dirty="0" smtClean="0"/>
            </a:br>
            <a:r>
              <a:rPr lang="en-US" sz="2400" dirty="0" smtClean="0">
                <a:solidFill>
                  <a:schemeClr val="tx1"/>
                </a:solidFill>
              </a:rPr>
              <a:t>A statistical approach</a:t>
            </a:r>
          </a:p>
        </p:txBody>
      </p:sp>
      <p:sp>
        <p:nvSpPr>
          <p:cNvPr id="61445" name="Rectangle 3"/>
          <p:cNvSpPr>
            <a:spLocks noGrp="1" noChangeArrowheads="1"/>
          </p:cNvSpPr>
          <p:nvPr>
            <p:ph type="body" idx="1"/>
          </p:nvPr>
        </p:nvSpPr>
        <p:spPr>
          <a:xfrm>
            <a:off x="990600" y="1390650"/>
            <a:ext cx="7696200" cy="4905375"/>
          </a:xfrm>
        </p:spPr>
        <p:txBody>
          <a:bodyPr/>
          <a:lstStyle/>
          <a:p>
            <a:pPr marL="349250" indent="-349250" eaLnBrk="1" hangingPunct="1">
              <a:spcBef>
                <a:spcPts val="1200"/>
              </a:spcBef>
              <a:buClr>
                <a:schemeClr val="accent2"/>
              </a:buClr>
              <a:buFont typeface="Wingdings" pitchFamily="2" charset="2"/>
              <a:buChar char="§"/>
            </a:pPr>
            <a:r>
              <a:rPr lang="en-US" dirty="0" smtClean="0"/>
              <a:t>Interval estimates use the estimated standard deviation (Root mean square) to produce a band around the predictions. </a:t>
            </a:r>
          </a:p>
          <a:p>
            <a:pPr marL="349250" indent="-349250" eaLnBrk="1" hangingPunct="1">
              <a:spcBef>
                <a:spcPts val="1200"/>
              </a:spcBef>
              <a:buClr>
                <a:schemeClr val="accent2"/>
              </a:buClr>
              <a:buFont typeface="Wingdings" pitchFamily="2" charset="2"/>
              <a:buChar char="§"/>
            </a:pPr>
            <a:r>
              <a:rPr lang="en-US" dirty="0" smtClean="0"/>
              <a:t>Propagation of error is used in conjunction with the polynomial model to estimate how much variation is transmitted from uncertain factors to the response.  </a:t>
            </a:r>
          </a:p>
          <a:p>
            <a:pPr marL="349250" indent="-349250" eaLnBrk="1" hangingPunct="1">
              <a:spcBef>
                <a:spcPts val="1200"/>
              </a:spcBef>
              <a:buClr>
                <a:schemeClr val="accent2"/>
              </a:buClr>
              <a:buFont typeface="Wingdings" pitchFamily="2" charset="2"/>
              <a:buChar char="§"/>
            </a:pPr>
            <a:r>
              <a:rPr lang="en-US" dirty="0" smtClean="0"/>
              <a:t>Combining the two provides the most realistic estimate of what can be expected in flight. </a:t>
            </a:r>
          </a:p>
          <a:p>
            <a:pPr marL="349250" indent="-349250" eaLnBrk="1" hangingPunct="1">
              <a:spcBef>
                <a:spcPts val="1200"/>
              </a:spcBef>
              <a:buClr>
                <a:schemeClr val="accent2"/>
              </a:buClr>
              <a:buFont typeface="Wingdings" pitchFamily="2" charset="2"/>
              <a:buChar char="§"/>
            </a:pPr>
            <a:endParaRPr lang="en-US" dirty="0" smtClean="0"/>
          </a:p>
          <a:p>
            <a:pPr marL="419100" indent="-419100" eaLnBrk="1" hangingPunct="1">
              <a:spcBef>
                <a:spcPct val="50000"/>
              </a:spcBef>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3"/>
          <p:cNvSpPr>
            <a:spLocks noGrp="1"/>
          </p:cNvSpPr>
          <p:nvPr>
            <p:ph type="dt" sz="quarter" idx="10"/>
          </p:nvPr>
        </p:nvSpPr>
        <p:spPr>
          <a:noFill/>
        </p:spPr>
        <p:txBody>
          <a:bodyPr/>
          <a:lstStyle/>
          <a:p>
            <a:r>
              <a:rPr lang="en-US" smtClean="0"/>
              <a:t>Response Surface Short Course - TFAWS</a:t>
            </a:r>
          </a:p>
        </p:txBody>
      </p:sp>
      <p:sp>
        <p:nvSpPr>
          <p:cNvPr id="24580" name="Slide Number Placeholder 5"/>
          <p:cNvSpPr>
            <a:spLocks noGrp="1"/>
          </p:cNvSpPr>
          <p:nvPr>
            <p:ph type="sldNum" sz="quarter" idx="12"/>
          </p:nvPr>
        </p:nvSpPr>
        <p:spPr>
          <a:noFill/>
        </p:spPr>
        <p:txBody>
          <a:bodyPr/>
          <a:lstStyle/>
          <a:p>
            <a:fld id="{23A8F700-F5E9-49A5-9D7C-1F8D645B6A21}" type="slidenum">
              <a:rPr lang="en-US" smtClean="0"/>
              <a:pPr/>
              <a:t>158</a:t>
            </a:fld>
            <a:endParaRPr lang="en-US" smtClean="0"/>
          </a:p>
        </p:txBody>
      </p:sp>
      <p:sp>
        <p:nvSpPr>
          <p:cNvPr id="24582" name="Rectangle 6"/>
          <p:cNvSpPr>
            <a:spLocks noChangeArrowheads="1"/>
          </p:cNvSpPr>
          <p:nvPr/>
        </p:nvSpPr>
        <p:spPr bwMode="auto">
          <a:xfrm>
            <a:off x="0" y="1066800"/>
            <a:ext cx="9144000" cy="0"/>
          </a:xfrm>
          <a:prstGeom prst="rect">
            <a:avLst/>
          </a:prstGeom>
          <a:noFill/>
          <a:ln w="9525">
            <a:noFill/>
            <a:miter lim="800000"/>
            <a:headEnd/>
            <a:tailEnd/>
          </a:ln>
        </p:spPr>
        <p:txBody>
          <a:bodyPr wrap="none" anchor="ctr">
            <a:spAutoFit/>
          </a:bodyPr>
          <a:lstStyle/>
          <a:p>
            <a:endParaRPr lang="en-US"/>
          </a:p>
        </p:txBody>
      </p:sp>
      <p:sp>
        <p:nvSpPr>
          <p:cNvPr id="24583" name="Rectangle 8"/>
          <p:cNvSpPr>
            <a:spLocks noGrp="1" noChangeArrowheads="1"/>
          </p:cNvSpPr>
          <p:nvPr>
            <p:ph type="title"/>
          </p:nvPr>
        </p:nvSpPr>
        <p:spPr/>
        <p:txBody>
          <a:bodyPr/>
          <a:lstStyle/>
          <a:p>
            <a:pPr eaLnBrk="1" hangingPunct="1"/>
            <a:r>
              <a:rPr lang="en-US" dirty="0" smtClean="0"/>
              <a:t>Interval Estimates</a:t>
            </a:r>
            <a:br>
              <a:rPr lang="en-US" dirty="0" smtClean="0"/>
            </a:br>
            <a:r>
              <a:rPr lang="en-US" sz="2400" dirty="0" smtClean="0">
                <a:solidFill>
                  <a:schemeClr val="tx1"/>
                </a:solidFill>
              </a:rPr>
              <a:t>Definitions</a:t>
            </a:r>
          </a:p>
        </p:txBody>
      </p:sp>
      <p:sp>
        <p:nvSpPr>
          <p:cNvPr id="24" name="Freeform 23"/>
          <p:cNvSpPr/>
          <p:nvPr/>
        </p:nvSpPr>
        <p:spPr bwMode="auto">
          <a:xfrm>
            <a:off x="1094380" y="3341807"/>
            <a:ext cx="7315200" cy="1976044"/>
          </a:xfrm>
          <a:custGeom>
            <a:avLst/>
            <a:gdLst>
              <a:gd name="connsiteX0" fmla="*/ 0 w 3673366"/>
              <a:gd name="connsiteY0" fmla="*/ 3079532 h 3095297"/>
              <a:gd name="connsiteX1" fmla="*/ 914400 w 3673366"/>
              <a:gd name="connsiteY1" fmla="*/ 2448911 h 3095297"/>
              <a:gd name="connsiteX2" fmla="*/ 1560787 w 3673366"/>
              <a:gd name="connsiteY2" fmla="*/ 352097 h 3095297"/>
              <a:gd name="connsiteX3" fmla="*/ 2128345 w 3673366"/>
              <a:gd name="connsiteY3" fmla="*/ 352097 h 3095297"/>
              <a:gd name="connsiteX4" fmla="*/ 2727435 w 3673366"/>
              <a:gd name="connsiteY4" fmla="*/ 2464677 h 3095297"/>
              <a:gd name="connsiteX5" fmla="*/ 3673366 w 3673366"/>
              <a:gd name="connsiteY5" fmla="*/ 3095297 h 309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3366" h="3095297">
                <a:moveTo>
                  <a:pt x="0" y="3079532"/>
                </a:moveTo>
                <a:cubicBezTo>
                  <a:pt x="327134" y="2991507"/>
                  <a:pt x="654269" y="2903483"/>
                  <a:pt x="914400" y="2448911"/>
                </a:cubicBezTo>
                <a:cubicBezTo>
                  <a:pt x="1174531" y="1994339"/>
                  <a:pt x="1358463" y="701566"/>
                  <a:pt x="1560787" y="352097"/>
                </a:cubicBezTo>
                <a:cubicBezTo>
                  <a:pt x="1763111" y="2628"/>
                  <a:pt x="1933904" y="0"/>
                  <a:pt x="2128345" y="352097"/>
                </a:cubicBezTo>
                <a:cubicBezTo>
                  <a:pt x="2322786" y="704194"/>
                  <a:pt x="2469932" y="2007477"/>
                  <a:pt x="2727435" y="2464677"/>
                </a:cubicBezTo>
                <a:cubicBezTo>
                  <a:pt x="2984939" y="2921877"/>
                  <a:pt x="3673366" y="3095297"/>
                  <a:pt x="3673366" y="3095297"/>
                </a:cubicBezTo>
              </a:path>
            </a:pathLst>
          </a:custGeom>
          <a:noFill/>
          <a:ln w="1905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 name="Freeform 21"/>
          <p:cNvSpPr/>
          <p:nvPr/>
        </p:nvSpPr>
        <p:spPr bwMode="auto">
          <a:xfrm>
            <a:off x="2915297" y="1274516"/>
            <a:ext cx="3673366" cy="4043335"/>
          </a:xfrm>
          <a:custGeom>
            <a:avLst/>
            <a:gdLst>
              <a:gd name="connsiteX0" fmla="*/ 0 w 3673366"/>
              <a:gd name="connsiteY0" fmla="*/ 3079532 h 3095297"/>
              <a:gd name="connsiteX1" fmla="*/ 914400 w 3673366"/>
              <a:gd name="connsiteY1" fmla="*/ 2448911 h 3095297"/>
              <a:gd name="connsiteX2" fmla="*/ 1560787 w 3673366"/>
              <a:gd name="connsiteY2" fmla="*/ 352097 h 3095297"/>
              <a:gd name="connsiteX3" fmla="*/ 2128345 w 3673366"/>
              <a:gd name="connsiteY3" fmla="*/ 352097 h 3095297"/>
              <a:gd name="connsiteX4" fmla="*/ 2727435 w 3673366"/>
              <a:gd name="connsiteY4" fmla="*/ 2464677 h 3095297"/>
              <a:gd name="connsiteX5" fmla="*/ 3673366 w 3673366"/>
              <a:gd name="connsiteY5" fmla="*/ 3095297 h 309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3366" h="3095297">
                <a:moveTo>
                  <a:pt x="0" y="3079532"/>
                </a:moveTo>
                <a:cubicBezTo>
                  <a:pt x="327134" y="2991507"/>
                  <a:pt x="654269" y="2903483"/>
                  <a:pt x="914400" y="2448911"/>
                </a:cubicBezTo>
                <a:cubicBezTo>
                  <a:pt x="1174531" y="1994339"/>
                  <a:pt x="1358463" y="701566"/>
                  <a:pt x="1560787" y="352097"/>
                </a:cubicBezTo>
                <a:cubicBezTo>
                  <a:pt x="1763111" y="2628"/>
                  <a:pt x="1933904" y="0"/>
                  <a:pt x="2128345" y="352097"/>
                </a:cubicBezTo>
                <a:cubicBezTo>
                  <a:pt x="2322786" y="704194"/>
                  <a:pt x="2469932" y="2007477"/>
                  <a:pt x="2727435" y="2464677"/>
                </a:cubicBezTo>
                <a:cubicBezTo>
                  <a:pt x="2984939" y="2921877"/>
                  <a:pt x="3673366" y="3095297"/>
                  <a:pt x="3673366" y="3095297"/>
                </a:cubicBezTo>
              </a:path>
            </a:pathLst>
          </a:cu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3" name="Freeform 22"/>
          <p:cNvSpPr/>
          <p:nvPr/>
        </p:nvSpPr>
        <p:spPr bwMode="auto">
          <a:xfrm>
            <a:off x="2084980" y="2340952"/>
            <a:ext cx="5334000" cy="2976899"/>
          </a:xfrm>
          <a:custGeom>
            <a:avLst/>
            <a:gdLst>
              <a:gd name="connsiteX0" fmla="*/ 0 w 3673366"/>
              <a:gd name="connsiteY0" fmla="*/ 3079532 h 3095297"/>
              <a:gd name="connsiteX1" fmla="*/ 914400 w 3673366"/>
              <a:gd name="connsiteY1" fmla="*/ 2448911 h 3095297"/>
              <a:gd name="connsiteX2" fmla="*/ 1560787 w 3673366"/>
              <a:gd name="connsiteY2" fmla="*/ 352097 h 3095297"/>
              <a:gd name="connsiteX3" fmla="*/ 2128345 w 3673366"/>
              <a:gd name="connsiteY3" fmla="*/ 352097 h 3095297"/>
              <a:gd name="connsiteX4" fmla="*/ 2727435 w 3673366"/>
              <a:gd name="connsiteY4" fmla="*/ 2464677 h 3095297"/>
              <a:gd name="connsiteX5" fmla="*/ 3673366 w 3673366"/>
              <a:gd name="connsiteY5" fmla="*/ 3095297 h 309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3366" h="3095297">
                <a:moveTo>
                  <a:pt x="0" y="3079532"/>
                </a:moveTo>
                <a:cubicBezTo>
                  <a:pt x="327134" y="2991507"/>
                  <a:pt x="654269" y="2903483"/>
                  <a:pt x="914400" y="2448911"/>
                </a:cubicBezTo>
                <a:cubicBezTo>
                  <a:pt x="1174531" y="1994339"/>
                  <a:pt x="1358463" y="701566"/>
                  <a:pt x="1560787" y="352097"/>
                </a:cubicBezTo>
                <a:cubicBezTo>
                  <a:pt x="1763111" y="2628"/>
                  <a:pt x="1933904" y="0"/>
                  <a:pt x="2128345" y="352097"/>
                </a:cubicBezTo>
                <a:cubicBezTo>
                  <a:pt x="2322786" y="704194"/>
                  <a:pt x="2469932" y="2007477"/>
                  <a:pt x="2727435" y="2464677"/>
                </a:cubicBezTo>
                <a:cubicBezTo>
                  <a:pt x="2984939" y="2921877"/>
                  <a:pt x="3673366" y="3095297"/>
                  <a:pt x="3673366" y="3095297"/>
                </a:cubicBezTo>
              </a:path>
            </a:pathLst>
          </a:custGeom>
          <a:noFill/>
          <a:ln w="19050" cap="flat" cmpd="sng" algn="ctr">
            <a:solidFill>
              <a:schemeClr val="accent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28" name="Straight Connector 27"/>
          <p:cNvCxnSpPr/>
          <p:nvPr/>
        </p:nvCxnSpPr>
        <p:spPr bwMode="auto">
          <a:xfrm rot="10800000">
            <a:off x="980080" y="5316127"/>
            <a:ext cx="7543800" cy="1723"/>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sp>
        <p:nvSpPr>
          <p:cNvPr id="29" name="Rectangle 3"/>
          <p:cNvSpPr txBox="1">
            <a:spLocks noChangeArrowheads="1"/>
          </p:cNvSpPr>
          <p:nvPr/>
        </p:nvSpPr>
        <p:spPr bwMode="auto">
          <a:xfrm>
            <a:off x="5983014" y="1602821"/>
            <a:ext cx="2892972"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6075" marR="0" lvl="0" indent="-346075" algn="l" defTabSz="914400" rtl="0" eaLnBrk="1" fontAlgn="base" latinLnBrk="0" hangingPunct="1">
              <a:lnSpc>
                <a:spcPct val="100000"/>
              </a:lnSpc>
              <a:spcBef>
                <a:spcPts val="2400"/>
              </a:spcBef>
              <a:spcAft>
                <a:spcPct val="0"/>
              </a:spcAft>
              <a:buClrTx/>
              <a:buSzTx/>
              <a:buFontTx/>
              <a:buNone/>
              <a:tabLst>
                <a:tab pos="7653338" algn="r"/>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CI is for the Mean</a:t>
            </a:r>
            <a:endParaRPr lang="en-US" sz="2200" kern="0" dirty="0" smtClean="0">
              <a:latin typeface="+mn-lt"/>
            </a:endParaRPr>
          </a:p>
          <a:p>
            <a:pPr marL="346075" indent="-346075" eaLnBrk="1" hangingPunct="1">
              <a:spcBef>
                <a:spcPts val="2400"/>
              </a:spcBef>
              <a:tabLst>
                <a:tab pos="7653338" algn="r"/>
              </a:tabLst>
            </a:pPr>
            <a:r>
              <a:rPr lang="en-US" sz="2200" kern="0" dirty="0" smtClean="0">
                <a:solidFill>
                  <a:schemeClr val="accent6"/>
                </a:solidFill>
              </a:rPr>
              <a:t>PI is for an Individual</a:t>
            </a:r>
          </a:p>
          <a:p>
            <a:pPr marL="346075" marR="0" lvl="0" indent="-346075" algn="l" defTabSz="914400" rtl="0" eaLnBrk="1" fontAlgn="base" latinLnBrk="0" hangingPunct="1">
              <a:lnSpc>
                <a:spcPct val="100000"/>
              </a:lnSpc>
              <a:spcBef>
                <a:spcPts val="2400"/>
              </a:spcBef>
              <a:spcAft>
                <a:spcPct val="0"/>
              </a:spcAft>
              <a:buClrTx/>
              <a:buSzTx/>
              <a:buFontTx/>
              <a:buNone/>
              <a:tabLst>
                <a:tab pos="7653338" algn="r"/>
              </a:tabLst>
              <a:defRPr/>
            </a:pPr>
            <a:r>
              <a:rPr kumimoji="0" lang="en-US" sz="2200" b="0" i="0" u="none" strike="noStrike" kern="0" cap="none" spc="0" normalizeH="0" baseline="0" noProof="0" dirty="0" smtClean="0">
                <a:ln>
                  <a:noFill/>
                </a:ln>
                <a:solidFill>
                  <a:srgbClr val="00B050"/>
                </a:solidFill>
                <a:effectLst/>
                <a:uLnTx/>
                <a:uFillTx/>
                <a:latin typeface="+mn-lt"/>
                <a:ea typeface="+mn-ea"/>
                <a:cs typeface="+mn-cs"/>
              </a:rPr>
              <a:t>TI is for</a:t>
            </a:r>
            <a:r>
              <a:rPr kumimoji="0" lang="en-US" sz="2200" b="0" i="0" u="none" strike="noStrike" kern="0" cap="none" spc="0" normalizeH="0" noProof="0" dirty="0" smtClean="0">
                <a:ln>
                  <a:noFill/>
                </a:ln>
                <a:solidFill>
                  <a:srgbClr val="00B050"/>
                </a:solidFill>
                <a:effectLst/>
                <a:uLnTx/>
                <a:uFillTx/>
                <a:latin typeface="+mn-lt"/>
                <a:ea typeface="+mn-ea"/>
                <a:cs typeface="+mn-cs"/>
              </a:rPr>
              <a:t> a proportion of the population</a:t>
            </a:r>
            <a:endParaRPr kumimoji="0" lang="en-US" sz="2200" b="0" i="0" u="none" strike="noStrike" kern="0" cap="none" spc="0" normalizeH="0" baseline="0" noProof="0" dirty="0" smtClean="0">
              <a:ln>
                <a:noFill/>
              </a:ln>
              <a:solidFill>
                <a:srgbClr val="00B050"/>
              </a:solidFill>
              <a:effectLst/>
              <a:uLnTx/>
              <a:uFillTx/>
              <a:latin typeface="+mn-lt"/>
              <a:ea typeface="+mn-ea"/>
              <a:cs typeface="+mn-cs"/>
            </a:endParaRPr>
          </a:p>
        </p:txBody>
      </p:sp>
      <p:cxnSp>
        <p:nvCxnSpPr>
          <p:cNvPr id="26" name="Straight Connector 25"/>
          <p:cNvCxnSpPr/>
          <p:nvPr/>
        </p:nvCxnSpPr>
        <p:spPr bwMode="auto">
          <a:xfrm rot="5400000">
            <a:off x="2805929" y="3350166"/>
            <a:ext cx="3902306" cy="8213"/>
          </a:xfrm>
          <a:prstGeom prst="line">
            <a:avLst/>
          </a:prstGeom>
          <a:gradFill rotWithShape="1">
            <a:gsLst>
              <a:gs pos="0">
                <a:schemeClr val="bg1"/>
              </a:gs>
              <a:gs pos="100000">
                <a:schemeClr val="accent1"/>
              </a:gs>
            </a:gsLst>
            <a:lin ang="5400000" scaled="1"/>
          </a:gradFill>
          <a:ln w="19050" cap="flat" cmpd="sng" algn="ctr">
            <a:solidFill>
              <a:srgbClr val="FF0000"/>
            </a:solidFill>
            <a:prstDash val="solid"/>
            <a:round/>
            <a:headEnd type="none" w="med" len="med"/>
            <a:tailEnd type="none" w="med" len="med"/>
          </a:ln>
          <a:effectLst/>
        </p:spPr>
      </p:cxnSp>
      <p:sp>
        <p:nvSpPr>
          <p:cNvPr id="32" name="TextBox 31"/>
          <p:cNvSpPr txBox="1"/>
          <p:nvPr/>
        </p:nvSpPr>
        <p:spPr>
          <a:xfrm>
            <a:off x="4146656" y="4540449"/>
            <a:ext cx="1210588" cy="369332"/>
          </a:xfrm>
          <a:prstGeom prst="rect">
            <a:avLst/>
          </a:prstGeom>
          <a:solidFill>
            <a:schemeClr val="bg1"/>
          </a:solidFill>
        </p:spPr>
        <p:txBody>
          <a:bodyPr wrap="none" rtlCol="0">
            <a:spAutoFit/>
          </a:bodyPr>
          <a:lstStyle/>
          <a:p>
            <a:pPr algn="ctr"/>
            <a:r>
              <a:rPr lang="en-US" dirty="0" smtClean="0">
                <a:solidFill>
                  <a:srgbClr val="FF0000"/>
                </a:solidFill>
              </a:rPr>
              <a:t>Prediction</a:t>
            </a:r>
            <a:endParaRPr lang="en-US" dirty="0">
              <a:solidFill>
                <a:srgbClr val="FF0000"/>
              </a:solidFill>
            </a:endParaRPr>
          </a:p>
        </p:txBody>
      </p:sp>
      <p:cxnSp>
        <p:nvCxnSpPr>
          <p:cNvPr id="34" name="Straight Arrow Connector 33"/>
          <p:cNvCxnSpPr>
            <a:endCxn id="22" idx="3"/>
          </p:cNvCxnSpPr>
          <p:nvPr/>
        </p:nvCxnSpPr>
        <p:spPr bwMode="auto">
          <a:xfrm rot="10800000">
            <a:off x="5043641" y="1734456"/>
            <a:ext cx="931490" cy="47043"/>
          </a:xfrm>
          <a:prstGeom prst="straightConnector1">
            <a:avLst/>
          </a:prstGeom>
          <a:gradFill rotWithShape="1">
            <a:gsLst>
              <a:gs pos="0">
                <a:schemeClr val="bg1"/>
              </a:gs>
              <a:gs pos="100000">
                <a:schemeClr val="accent1"/>
              </a:gs>
            </a:gsLst>
            <a:lin ang="5400000" scaled="1"/>
          </a:gradFill>
          <a:ln w="9525" cap="flat" cmpd="sng" algn="ctr">
            <a:solidFill>
              <a:schemeClr val="tx1"/>
            </a:solidFill>
            <a:prstDash val="solid"/>
            <a:round/>
            <a:headEnd type="none" w="med" len="med"/>
            <a:tailEnd type="triangle" w="med" len="med"/>
          </a:ln>
          <a:effectLst/>
        </p:spPr>
      </p:cxnSp>
      <p:cxnSp>
        <p:nvCxnSpPr>
          <p:cNvPr id="36" name="Straight Arrow Connector 35"/>
          <p:cNvCxnSpPr/>
          <p:nvPr/>
        </p:nvCxnSpPr>
        <p:spPr bwMode="auto">
          <a:xfrm rot="5400000">
            <a:off x="5320865" y="2593423"/>
            <a:ext cx="804040" cy="536025"/>
          </a:xfrm>
          <a:prstGeom prst="straightConnector1">
            <a:avLst/>
          </a:prstGeom>
          <a:gradFill rotWithShape="1">
            <a:gsLst>
              <a:gs pos="0">
                <a:schemeClr val="bg1"/>
              </a:gs>
              <a:gs pos="100000">
                <a:schemeClr val="accent1"/>
              </a:gs>
            </a:gsLst>
            <a:lin ang="5400000" scaled="1"/>
          </a:gradFill>
          <a:ln w="9525" cap="flat" cmpd="sng" algn="ctr">
            <a:solidFill>
              <a:schemeClr val="accent6"/>
            </a:solidFill>
            <a:prstDash val="solid"/>
            <a:round/>
            <a:headEnd type="none" w="med" len="med"/>
            <a:tailEnd type="triangle" w="med" len="med"/>
          </a:ln>
          <a:effectLst/>
        </p:spPr>
      </p:cxnSp>
      <p:cxnSp>
        <p:nvCxnSpPr>
          <p:cNvPr id="40" name="Straight Arrow Connector 39"/>
          <p:cNvCxnSpPr/>
          <p:nvPr/>
        </p:nvCxnSpPr>
        <p:spPr bwMode="auto">
          <a:xfrm rot="5400000">
            <a:off x="5628291" y="3720655"/>
            <a:ext cx="914400" cy="252250"/>
          </a:xfrm>
          <a:prstGeom prst="straightConnector1">
            <a:avLst/>
          </a:prstGeom>
          <a:gradFill rotWithShape="1">
            <a:gsLst>
              <a:gs pos="0">
                <a:schemeClr val="bg1"/>
              </a:gs>
              <a:gs pos="100000">
                <a:schemeClr val="accent1"/>
              </a:gs>
            </a:gsLst>
            <a:lin ang="5400000" scaled="1"/>
          </a:gradFill>
          <a:ln w="9525" cap="flat" cmpd="sng" algn="ctr">
            <a:solidFill>
              <a:srgbClr val="00B050"/>
            </a:solidFill>
            <a:prstDash val="solid"/>
            <a:round/>
            <a:headEnd type="none" w="med" len="med"/>
            <a:tailEnd type="triangle" w="med" len="med"/>
          </a:ln>
          <a:effectLst/>
        </p:spPr>
      </p:cxnSp>
      <p:cxnSp>
        <p:nvCxnSpPr>
          <p:cNvPr id="19" name="Straight Connector 18"/>
          <p:cNvCxnSpPr/>
          <p:nvPr/>
        </p:nvCxnSpPr>
        <p:spPr bwMode="auto">
          <a:xfrm>
            <a:off x="3105809" y="5502437"/>
            <a:ext cx="3247697" cy="1588"/>
          </a:xfrm>
          <a:prstGeom prst="line">
            <a:avLst/>
          </a:prstGeom>
          <a:gradFill rotWithShape="1">
            <a:gsLst>
              <a:gs pos="0">
                <a:schemeClr val="bg1"/>
              </a:gs>
              <a:gs pos="100000">
                <a:schemeClr val="accent1"/>
              </a:gs>
            </a:gsLst>
            <a:lin ang="5400000" scaled="1"/>
          </a:gradFill>
          <a:ln w="12700" cap="flat" cmpd="sng" algn="ctr">
            <a:solidFill>
              <a:schemeClr val="tx1"/>
            </a:solidFill>
            <a:prstDash val="solid"/>
            <a:round/>
            <a:headEnd type="triangle" w="med" len="med"/>
            <a:tailEnd type="triangle" w="med" len="med"/>
          </a:ln>
          <a:effectLst/>
        </p:spPr>
      </p:cxnSp>
      <p:cxnSp>
        <p:nvCxnSpPr>
          <p:cNvPr id="33" name="Straight Connector 32"/>
          <p:cNvCxnSpPr/>
          <p:nvPr/>
        </p:nvCxnSpPr>
        <p:spPr bwMode="auto">
          <a:xfrm>
            <a:off x="2349064" y="5794102"/>
            <a:ext cx="4761186" cy="1588"/>
          </a:xfrm>
          <a:prstGeom prst="line">
            <a:avLst/>
          </a:prstGeom>
          <a:gradFill rotWithShape="1">
            <a:gsLst>
              <a:gs pos="0">
                <a:schemeClr val="bg1"/>
              </a:gs>
              <a:gs pos="100000">
                <a:schemeClr val="accent1"/>
              </a:gs>
            </a:gsLst>
            <a:lin ang="5400000" scaled="1"/>
          </a:gradFill>
          <a:ln w="12700" cap="flat" cmpd="sng" algn="ctr">
            <a:solidFill>
              <a:schemeClr val="accent6"/>
            </a:solidFill>
            <a:prstDash val="solid"/>
            <a:round/>
            <a:headEnd type="triangle" w="med" len="med"/>
            <a:tailEnd type="triangle" w="med" len="med"/>
          </a:ln>
          <a:effectLst/>
        </p:spPr>
      </p:cxnSp>
      <p:cxnSp>
        <p:nvCxnSpPr>
          <p:cNvPr id="39" name="Straight Connector 38"/>
          <p:cNvCxnSpPr/>
          <p:nvPr/>
        </p:nvCxnSpPr>
        <p:spPr bwMode="auto">
          <a:xfrm>
            <a:off x="1560788" y="6085767"/>
            <a:ext cx="6337738" cy="1588"/>
          </a:xfrm>
          <a:prstGeom prst="line">
            <a:avLst/>
          </a:prstGeom>
          <a:gradFill rotWithShape="1">
            <a:gsLst>
              <a:gs pos="0">
                <a:schemeClr val="bg1"/>
              </a:gs>
              <a:gs pos="100000">
                <a:schemeClr val="accent1"/>
              </a:gs>
            </a:gsLst>
            <a:lin ang="5400000" scaled="1"/>
          </a:gradFill>
          <a:ln w="12700" cap="flat" cmpd="sng" algn="ctr">
            <a:solidFill>
              <a:srgbClr val="00B050"/>
            </a:solidFill>
            <a:prstDash val="solid"/>
            <a:round/>
            <a:headEnd type="triangle" w="med" len="med"/>
            <a:tailEnd type="triangle" w="med" len="med"/>
          </a:ln>
          <a:effectLst/>
        </p:spPr>
      </p:cxnSp>
      <p:cxnSp>
        <p:nvCxnSpPr>
          <p:cNvPr id="42" name="Straight Connector 41"/>
          <p:cNvCxnSpPr/>
          <p:nvPr/>
        </p:nvCxnSpPr>
        <p:spPr bwMode="auto">
          <a:xfrm rot="5400000">
            <a:off x="1157288" y="5710238"/>
            <a:ext cx="809625" cy="1588"/>
          </a:xfrm>
          <a:prstGeom prst="line">
            <a:avLst/>
          </a:prstGeom>
          <a:gradFill rotWithShape="1">
            <a:gsLst>
              <a:gs pos="0">
                <a:schemeClr val="bg1"/>
              </a:gs>
              <a:gs pos="100000">
                <a:schemeClr val="accent1"/>
              </a:gs>
            </a:gsLst>
            <a:lin ang="5400000" scaled="1"/>
          </a:gradFill>
          <a:ln w="9525" cap="flat" cmpd="sng" algn="ctr">
            <a:solidFill>
              <a:srgbClr val="00B050"/>
            </a:solidFill>
            <a:prstDash val="solid"/>
            <a:round/>
            <a:headEnd type="none" w="med" len="med"/>
            <a:tailEnd type="none" w="med" len="med"/>
          </a:ln>
          <a:effectLst/>
        </p:spPr>
      </p:cxnSp>
      <p:cxnSp>
        <p:nvCxnSpPr>
          <p:cNvPr id="43" name="Straight Connector 42"/>
          <p:cNvCxnSpPr/>
          <p:nvPr/>
        </p:nvCxnSpPr>
        <p:spPr bwMode="auto">
          <a:xfrm rot="5400000">
            <a:off x="7491415" y="5710238"/>
            <a:ext cx="809625" cy="1588"/>
          </a:xfrm>
          <a:prstGeom prst="line">
            <a:avLst/>
          </a:prstGeom>
          <a:gradFill rotWithShape="1">
            <a:gsLst>
              <a:gs pos="0">
                <a:schemeClr val="bg1"/>
              </a:gs>
              <a:gs pos="100000">
                <a:schemeClr val="accent1"/>
              </a:gs>
            </a:gsLst>
            <a:lin ang="5400000" scaled="1"/>
          </a:gradFill>
          <a:ln w="9525" cap="flat" cmpd="sng" algn="ctr">
            <a:solidFill>
              <a:srgbClr val="00B050"/>
            </a:solidFill>
            <a:prstDash val="solid"/>
            <a:round/>
            <a:headEnd type="none" w="med" len="med"/>
            <a:tailEnd type="none" w="med" len="med"/>
          </a:ln>
          <a:effectLst/>
        </p:spPr>
      </p:cxnSp>
      <p:cxnSp>
        <p:nvCxnSpPr>
          <p:cNvPr id="45" name="Straight Connector 44"/>
          <p:cNvCxnSpPr/>
          <p:nvPr/>
        </p:nvCxnSpPr>
        <p:spPr bwMode="auto">
          <a:xfrm rot="5400000">
            <a:off x="2090738" y="5567363"/>
            <a:ext cx="523875" cy="1588"/>
          </a:xfrm>
          <a:prstGeom prst="line">
            <a:avLst/>
          </a:prstGeom>
          <a:gradFill rotWithShape="1">
            <a:gsLst>
              <a:gs pos="0">
                <a:schemeClr val="bg1"/>
              </a:gs>
              <a:gs pos="100000">
                <a:schemeClr val="accent1"/>
              </a:gs>
            </a:gsLst>
            <a:lin ang="5400000" scaled="1"/>
          </a:gradFill>
          <a:ln w="9525" cap="flat" cmpd="sng" algn="ctr">
            <a:solidFill>
              <a:schemeClr val="accent6"/>
            </a:solidFill>
            <a:prstDash val="solid"/>
            <a:round/>
            <a:headEnd type="none" w="med" len="med"/>
            <a:tailEnd type="none" w="med" len="med"/>
          </a:ln>
          <a:effectLst/>
        </p:spPr>
      </p:cxnSp>
      <p:cxnSp>
        <p:nvCxnSpPr>
          <p:cNvPr id="46" name="Straight Connector 45"/>
          <p:cNvCxnSpPr/>
          <p:nvPr/>
        </p:nvCxnSpPr>
        <p:spPr bwMode="auto">
          <a:xfrm rot="5400000">
            <a:off x="6843713" y="5567363"/>
            <a:ext cx="523875" cy="1588"/>
          </a:xfrm>
          <a:prstGeom prst="line">
            <a:avLst/>
          </a:prstGeom>
          <a:gradFill rotWithShape="1">
            <a:gsLst>
              <a:gs pos="0">
                <a:schemeClr val="bg1"/>
              </a:gs>
              <a:gs pos="100000">
                <a:schemeClr val="accent1"/>
              </a:gs>
            </a:gsLst>
            <a:lin ang="5400000" scaled="1"/>
          </a:gradFill>
          <a:ln w="9525" cap="flat" cmpd="sng" algn="ctr">
            <a:solidFill>
              <a:schemeClr val="accent6"/>
            </a:solidFill>
            <a:prstDash val="solid"/>
            <a:round/>
            <a:headEnd type="none" w="med" len="med"/>
            <a:tailEnd type="none" w="med" len="med"/>
          </a:ln>
          <a:effectLst/>
        </p:spPr>
      </p:cxnSp>
      <p:cxnSp>
        <p:nvCxnSpPr>
          <p:cNvPr id="50" name="Straight Connector 49"/>
          <p:cNvCxnSpPr/>
          <p:nvPr/>
        </p:nvCxnSpPr>
        <p:spPr bwMode="auto">
          <a:xfrm rot="5400000">
            <a:off x="2995613" y="5414963"/>
            <a:ext cx="219075" cy="1588"/>
          </a:xfrm>
          <a:prstGeom prst="line">
            <a:avLst/>
          </a:prstGeom>
          <a:gradFill rotWithShape="1">
            <a:gsLst>
              <a:gs pos="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6243640" y="5414963"/>
            <a:ext cx="219075" cy="1588"/>
          </a:xfrm>
          <a:prstGeom prst="line">
            <a:avLst/>
          </a:prstGeom>
          <a:gradFill rotWithShape="1">
            <a:gsLst>
              <a:gs pos="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p:spPr>
      </p:cxnSp>
      <p:sp>
        <p:nvSpPr>
          <p:cNvPr id="52" name="TextBox 51"/>
          <p:cNvSpPr txBox="1"/>
          <p:nvPr/>
        </p:nvSpPr>
        <p:spPr>
          <a:xfrm>
            <a:off x="4557025" y="5378617"/>
            <a:ext cx="389850" cy="246221"/>
          </a:xfrm>
          <a:prstGeom prst="rect">
            <a:avLst/>
          </a:prstGeom>
          <a:solidFill>
            <a:schemeClr val="bg1"/>
          </a:solidFill>
        </p:spPr>
        <p:txBody>
          <a:bodyPr wrap="none" tIns="0" bIns="0" rtlCol="0">
            <a:spAutoFit/>
          </a:bodyPr>
          <a:lstStyle/>
          <a:p>
            <a:pPr algn="ctr"/>
            <a:r>
              <a:rPr lang="en-US" sz="1600" dirty="0" smtClean="0"/>
              <a:t>CI</a:t>
            </a:r>
            <a:endParaRPr lang="en-US" sz="1600" dirty="0"/>
          </a:p>
        </p:txBody>
      </p:sp>
      <p:sp>
        <p:nvSpPr>
          <p:cNvPr id="53" name="TextBox 52"/>
          <p:cNvSpPr txBox="1"/>
          <p:nvPr/>
        </p:nvSpPr>
        <p:spPr>
          <a:xfrm>
            <a:off x="4557025" y="5673892"/>
            <a:ext cx="389850" cy="246221"/>
          </a:xfrm>
          <a:prstGeom prst="rect">
            <a:avLst/>
          </a:prstGeom>
          <a:solidFill>
            <a:schemeClr val="bg1"/>
          </a:solidFill>
        </p:spPr>
        <p:txBody>
          <a:bodyPr wrap="none" tIns="0" bIns="0" rtlCol="0">
            <a:spAutoFit/>
          </a:bodyPr>
          <a:lstStyle/>
          <a:p>
            <a:pPr algn="ctr"/>
            <a:r>
              <a:rPr lang="en-US" sz="1600" dirty="0" smtClean="0">
                <a:solidFill>
                  <a:schemeClr val="accent6"/>
                </a:solidFill>
              </a:rPr>
              <a:t>PI</a:t>
            </a:r>
            <a:endParaRPr lang="en-US" sz="1600" dirty="0">
              <a:solidFill>
                <a:schemeClr val="accent6"/>
              </a:solidFill>
            </a:endParaRPr>
          </a:p>
        </p:txBody>
      </p:sp>
      <p:sp>
        <p:nvSpPr>
          <p:cNvPr id="54" name="TextBox 53"/>
          <p:cNvSpPr txBox="1"/>
          <p:nvPr/>
        </p:nvSpPr>
        <p:spPr>
          <a:xfrm>
            <a:off x="4568246" y="5959642"/>
            <a:ext cx="367408" cy="246221"/>
          </a:xfrm>
          <a:prstGeom prst="rect">
            <a:avLst/>
          </a:prstGeom>
          <a:solidFill>
            <a:schemeClr val="bg1"/>
          </a:solidFill>
        </p:spPr>
        <p:txBody>
          <a:bodyPr wrap="none" tIns="0" bIns="0" rtlCol="0">
            <a:spAutoFit/>
          </a:bodyPr>
          <a:lstStyle/>
          <a:p>
            <a:pPr algn="ctr"/>
            <a:r>
              <a:rPr lang="en-US" sz="1600" dirty="0" smtClean="0">
                <a:solidFill>
                  <a:srgbClr val="00B050"/>
                </a:solidFill>
              </a:rPr>
              <a:t>TI</a:t>
            </a:r>
            <a:endParaRPr lang="en-US" sz="1600" dirty="0">
              <a:solidFill>
                <a:srgbClr val="00B050"/>
              </a:solidFill>
            </a:endParaRPr>
          </a:p>
        </p:txBody>
      </p:sp>
      <p:sp>
        <p:nvSpPr>
          <p:cNvPr id="30" name="TextBox 29"/>
          <p:cNvSpPr txBox="1"/>
          <p:nvPr/>
        </p:nvSpPr>
        <p:spPr>
          <a:xfrm>
            <a:off x="828675" y="3333750"/>
            <a:ext cx="3095625" cy="707886"/>
          </a:xfrm>
          <a:prstGeom prst="rect">
            <a:avLst/>
          </a:prstGeom>
          <a:noFill/>
        </p:spPr>
        <p:txBody>
          <a:bodyPr wrap="square" rtlCol="0">
            <a:spAutoFit/>
          </a:bodyPr>
          <a:lstStyle/>
          <a:p>
            <a:r>
              <a:rPr lang="en-US" sz="2000" dirty="0" smtClean="0"/>
              <a:t>Be conservative - use the wide tolerance interval</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dirty="0" smtClean="0"/>
              <a:t>Tolerance Interval</a:t>
            </a:r>
            <a:br>
              <a:rPr lang="en-US" dirty="0" smtClean="0"/>
            </a:br>
            <a:r>
              <a:rPr lang="en-US" sz="2400" dirty="0" smtClean="0">
                <a:solidFill>
                  <a:schemeClr val="tx1"/>
                </a:solidFill>
              </a:rPr>
              <a:t>Portion of Population</a:t>
            </a:r>
            <a:endParaRPr lang="en-US" dirty="0" smtClean="0">
              <a:solidFill>
                <a:schemeClr val="tx1"/>
              </a:solidFill>
            </a:endParaRPr>
          </a:p>
        </p:txBody>
      </p:sp>
      <p:sp>
        <p:nvSpPr>
          <p:cNvPr id="23557" name="Rectangle 3"/>
          <p:cNvSpPr>
            <a:spLocks noGrp="1" noChangeArrowheads="1"/>
          </p:cNvSpPr>
          <p:nvPr>
            <p:ph idx="1"/>
          </p:nvPr>
        </p:nvSpPr>
        <p:spPr/>
        <p:txBody>
          <a:bodyPr/>
          <a:lstStyle/>
          <a:p>
            <a:pPr marL="285750" lvl="1" algn="just" eaLnBrk="1" hangingPunct="1">
              <a:spcBef>
                <a:spcPts val="2400"/>
              </a:spcBef>
              <a:buFont typeface="Wingdings" pitchFamily="2" charset="2"/>
              <a:buChar char="§"/>
            </a:pPr>
            <a:r>
              <a:rPr lang="en-US" dirty="0" smtClean="0">
                <a:solidFill>
                  <a:schemeClr val="accent2"/>
                </a:solidFill>
                <a:cs typeface="Calibri" pitchFamily="34" charset="0"/>
              </a:rPr>
              <a:t>A 99% tolerance interval (TI) with 95% confidence is an interval which will contain 99% (P=0.99) of all outcomes from the same population with 95% (</a:t>
            </a:r>
            <a:r>
              <a:rPr lang="el-GR" dirty="0" smtClean="0">
                <a:solidFill>
                  <a:schemeClr val="accent2"/>
                </a:solidFill>
                <a:latin typeface="Times New Roman" pitchFamily="18" charset="0"/>
                <a:cs typeface="Times New Roman" pitchFamily="18" charset="0"/>
              </a:rPr>
              <a:t>α</a:t>
            </a:r>
            <a:r>
              <a:rPr lang="en-US" dirty="0" smtClean="0">
                <a:solidFill>
                  <a:schemeClr val="accent2"/>
                </a:solidFill>
                <a:cs typeface="Calibri" pitchFamily="34" charset="0"/>
              </a:rPr>
              <a:t>=0.05) confidence estimating the mean and standard deviation of the population.</a:t>
            </a:r>
          </a:p>
          <a:p>
            <a:pPr marL="285750" lvl="1" algn="just" eaLnBrk="1" hangingPunct="1">
              <a:spcBef>
                <a:spcPts val="2400"/>
              </a:spcBef>
              <a:buFont typeface="Wingdings" pitchFamily="2" charset="2"/>
              <a:buChar char="§"/>
            </a:pPr>
            <a:r>
              <a:rPr lang="en-US" dirty="0" smtClean="0">
                <a:solidFill>
                  <a:schemeClr val="accent2"/>
                </a:solidFill>
                <a:cs typeface="Calibri" pitchFamily="34" charset="0"/>
              </a:rPr>
              <a:t>P and </a:t>
            </a:r>
            <a:r>
              <a:rPr lang="el-GR" dirty="0" smtClean="0">
                <a:solidFill>
                  <a:schemeClr val="accent2"/>
                </a:solidFill>
                <a:latin typeface="Times New Roman"/>
                <a:cs typeface="Times New Roman"/>
              </a:rPr>
              <a:t>α</a:t>
            </a:r>
            <a:r>
              <a:rPr lang="en-US" dirty="0" smtClean="0">
                <a:solidFill>
                  <a:schemeClr val="accent2"/>
                </a:solidFill>
                <a:cs typeface="Calibri" pitchFamily="34" charset="0"/>
              </a:rPr>
              <a:t> can be set independently.  A common setting is P=99% of the population with 95% (</a:t>
            </a:r>
            <a:r>
              <a:rPr lang="el-GR" dirty="0" smtClean="0">
                <a:solidFill>
                  <a:schemeClr val="accent2"/>
                </a:solidFill>
                <a:latin typeface="Times New Roman" pitchFamily="18" charset="0"/>
                <a:cs typeface="Times New Roman" pitchFamily="18" charset="0"/>
              </a:rPr>
              <a:t>α</a:t>
            </a:r>
            <a:r>
              <a:rPr lang="en-US" dirty="0" smtClean="0">
                <a:solidFill>
                  <a:schemeClr val="accent2"/>
                </a:solidFill>
                <a:cs typeface="Calibri" pitchFamily="34" charset="0"/>
              </a:rPr>
              <a:t>=0.05) confidence in the estimates.   </a:t>
            </a:r>
          </a:p>
          <a:p>
            <a:pPr lvl="2" algn="just" eaLnBrk="1" hangingPunct="1"/>
            <a:endParaRPr lang="en-US" dirty="0" smtClean="0">
              <a:solidFill>
                <a:schemeClr val="accent2"/>
              </a:solidFill>
              <a:cs typeface="Calibri" pitchFamily="34" charset="0"/>
            </a:endParaRPr>
          </a:p>
          <a:p>
            <a:pPr eaLnBrk="1" hangingPunct="1"/>
            <a:endParaRPr lang="en-US" dirty="0" smtClean="0">
              <a:solidFill>
                <a:schemeClr val="accent2"/>
              </a:solidFill>
              <a:cs typeface="Calibri" pitchFamily="34" charset="0"/>
            </a:endParaRPr>
          </a:p>
        </p:txBody>
      </p:sp>
      <p:sp>
        <p:nvSpPr>
          <p:cNvPr id="23554" name="Date Placeholder 3"/>
          <p:cNvSpPr>
            <a:spLocks noGrp="1"/>
          </p:cNvSpPr>
          <p:nvPr>
            <p:ph type="dt" sz="half" idx="10"/>
          </p:nvPr>
        </p:nvSpPr>
        <p:spPr>
          <a:noFill/>
        </p:spPr>
        <p:txBody>
          <a:bodyPr/>
          <a:lstStyle/>
          <a:p>
            <a:r>
              <a:rPr lang="en-US" smtClean="0">
                <a:latin typeface="Arial" charset="0"/>
              </a:rPr>
              <a:t>Response Surface Short Course - TFAWS</a:t>
            </a:r>
            <a:endParaRPr lang="en-US" dirty="0" smtClean="0">
              <a:latin typeface="Arial" charset="0"/>
            </a:endParaRPr>
          </a:p>
        </p:txBody>
      </p:sp>
      <p:sp>
        <p:nvSpPr>
          <p:cNvPr id="23555" name="Slide Number Placeholder 5"/>
          <p:cNvSpPr>
            <a:spLocks noGrp="1"/>
          </p:cNvSpPr>
          <p:nvPr>
            <p:ph type="sldNum" sz="quarter" idx="12"/>
          </p:nvPr>
        </p:nvSpPr>
        <p:spPr>
          <a:noFill/>
        </p:spPr>
        <p:txBody>
          <a:bodyPr/>
          <a:lstStyle/>
          <a:p>
            <a:fld id="{A4B45CC4-535A-49D2-AF33-9284291F6361}" type="slidenum">
              <a:rPr lang="en-US" smtClean="0">
                <a:latin typeface="Arial" charset="0"/>
              </a:rPr>
              <a:pPr/>
              <a:t>159</a:t>
            </a:fld>
            <a:endParaRPr lang="en-US" smtClean="0">
              <a:latin typeface="Arial" charset="0"/>
            </a:endParaRPr>
          </a:p>
        </p:txBody>
      </p:sp>
      <p:graphicFrame>
        <p:nvGraphicFramePr>
          <p:cNvPr id="161793" name="Object 6"/>
          <p:cNvGraphicFramePr>
            <a:graphicFrameLocks noChangeAspect="1"/>
          </p:cNvGraphicFramePr>
          <p:nvPr/>
        </p:nvGraphicFramePr>
        <p:xfrm>
          <a:off x="1352550" y="4946650"/>
          <a:ext cx="7354888" cy="792163"/>
        </p:xfrm>
        <a:graphic>
          <a:graphicData uri="http://schemas.openxmlformats.org/presentationml/2006/ole">
            <p:oleObj spid="_x0000_s832514" name="Equation" r:id="rId4" imgW="8204040" imgH="85068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Topic for Today</a:t>
            </a:r>
            <a:r>
              <a:rPr lang="en-US" sz="2800" dirty="0" smtClean="0"/>
              <a:t/>
            </a:r>
            <a:br>
              <a:rPr lang="en-US" sz="2800" dirty="0" smtClean="0"/>
            </a:br>
            <a:r>
              <a:rPr lang="en-US" sz="2400" dirty="0" smtClean="0"/>
              <a:t> </a:t>
            </a:r>
            <a:r>
              <a:rPr lang="en-US" sz="2400" dirty="0" smtClean="0">
                <a:solidFill>
                  <a:schemeClr val="tx1"/>
                </a:solidFill>
              </a:rPr>
              <a:t>Grand finale</a:t>
            </a:r>
            <a:endParaRPr lang="en-US" sz="2400" dirty="0" smtClean="0"/>
          </a:p>
        </p:txBody>
      </p:sp>
      <p:sp>
        <p:nvSpPr>
          <p:cNvPr id="3" name="Content Placeholder 2"/>
          <p:cNvSpPr>
            <a:spLocks noGrp="1"/>
          </p:cNvSpPr>
          <p:nvPr>
            <p:ph idx="1"/>
          </p:nvPr>
        </p:nvSpPr>
        <p:spPr>
          <a:xfrm>
            <a:off x="695325" y="1798638"/>
            <a:ext cx="7696200" cy="4602162"/>
          </a:xfrm>
        </p:spPr>
        <p:txBody>
          <a:bodyPr/>
          <a:lstStyle/>
          <a:p>
            <a:pPr marL="0" indent="0" algn="ctr">
              <a:buFontTx/>
              <a:buNone/>
              <a:defRPr/>
            </a:pPr>
            <a:r>
              <a:rPr lang="en-US" sz="2600" i="1" dirty="0" smtClean="0">
                <a:solidFill>
                  <a:schemeClr val="accent2"/>
                </a:solidFill>
              </a:rPr>
              <a:t>The last example was based on a </a:t>
            </a:r>
          </a:p>
          <a:p>
            <a:pPr marL="0" indent="0" algn="ctr">
              <a:buFontTx/>
              <a:buNone/>
              <a:defRPr/>
            </a:pPr>
            <a:r>
              <a:rPr lang="en-US" sz="2600" i="1" dirty="0" smtClean="0">
                <a:solidFill>
                  <a:schemeClr val="accent2"/>
                </a:solidFill>
              </a:rPr>
              <a:t>real occurrence at SKF.</a:t>
            </a:r>
          </a:p>
          <a:p>
            <a:pPr algn="ctr">
              <a:buFontTx/>
              <a:buNone/>
              <a:defRPr/>
            </a:pPr>
            <a:endParaRPr lang="en-US" sz="2400" dirty="0" smtClean="0"/>
          </a:p>
          <a:p>
            <a:pPr marL="0" indent="0" algn="ctr">
              <a:buFontTx/>
              <a:buNone/>
              <a:defRPr/>
            </a:pPr>
            <a:r>
              <a:rPr lang="en-US" sz="2400" dirty="0" smtClean="0"/>
              <a:t>Ultimately SKF improved their actual bearing life</a:t>
            </a:r>
            <a:br>
              <a:rPr lang="en-US" sz="2400" dirty="0" smtClean="0"/>
            </a:br>
            <a:r>
              <a:rPr lang="en-US" sz="2400" dirty="0" smtClean="0"/>
              <a:t>from 41 million revolutions on average</a:t>
            </a:r>
            <a:br>
              <a:rPr lang="en-US" sz="2400" dirty="0" smtClean="0"/>
            </a:br>
            <a:r>
              <a:rPr lang="en-US" sz="2400" dirty="0" smtClean="0"/>
              <a:t>(already better than any competitors), </a:t>
            </a:r>
            <a:br>
              <a:rPr lang="en-US" sz="2400" dirty="0" smtClean="0"/>
            </a:br>
            <a:r>
              <a:rPr lang="en-US" sz="2400" dirty="0" smtClean="0"/>
              <a:t>to 400 million revs* – nearly a ten-fold improvement!  </a:t>
            </a:r>
            <a:br>
              <a:rPr lang="en-US" sz="2400" dirty="0" smtClean="0"/>
            </a:br>
            <a:endParaRPr lang="en-US" sz="2400" dirty="0" smtClean="0"/>
          </a:p>
          <a:p>
            <a:pPr marL="0" indent="0" algn="ctr">
              <a:buFontTx/>
              <a:buNone/>
              <a:defRPr/>
            </a:pPr>
            <a:r>
              <a:rPr lang="en-US" sz="2400" dirty="0" smtClean="0"/>
              <a:t>*</a:t>
            </a:r>
            <a:r>
              <a:rPr lang="en-US" sz="1800" dirty="0" smtClean="0"/>
              <a:t>(“Breaking the Boundaries,” </a:t>
            </a:r>
            <a:r>
              <a:rPr lang="en-US" sz="1800" i="1" dirty="0" smtClean="0"/>
              <a:t>Design Engineering</a:t>
            </a:r>
            <a:r>
              <a:rPr lang="en-US" sz="1800" dirty="0" smtClean="0"/>
              <a:t>, Feb 2000, pp 37-38.)</a:t>
            </a:r>
          </a:p>
          <a:p>
            <a:pPr algn="ctr">
              <a:buFontTx/>
              <a:buNone/>
              <a:defRPr/>
            </a:pPr>
            <a:endParaRPr lang="en-US" sz="2400" dirty="0"/>
          </a:p>
        </p:txBody>
      </p:sp>
      <p:sp>
        <p:nvSpPr>
          <p:cNvPr id="44036" name="Date Placeholder 3"/>
          <p:cNvSpPr>
            <a:spLocks noGrp="1"/>
          </p:cNvSpPr>
          <p:nvPr>
            <p:ph type="dt" sz="half" idx="10"/>
          </p:nvPr>
        </p:nvSpPr>
        <p:spPr>
          <a:noFill/>
        </p:spPr>
        <p:txBody>
          <a:bodyPr/>
          <a:lstStyle/>
          <a:p>
            <a:r>
              <a:rPr lang="en-US" smtClean="0">
                <a:latin typeface="Arial" charset="0"/>
              </a:rPr>
              <a:t>Response Surface Short Course - TFAWS</a:t>
            </a:r>
          </a:p>
        </p:txBody>
      </p:sp>
      <p:sp>
        <p:nvSpPr>
          <p:cNvPr id="44037" name="Slide Number Placeholder 4"/>
          <p:cNvSpPr>
            <a:spLocks noGrp="1"/>
          </p:cNvSpPr>
          <p:nvPr>
            <p:ph type="sldNum" sz="quarter" idx="12"/>
          </p:nvPr>
        </p:nvSpPr>
        <p:spPr>
          <a:noFill/>
        </p:spPr>
        <p:txBody>
          <a:bodyPr/>
          <a:lstStyle/>
          <a:p>
            <a:fld id="{E791F0BD-82B1-4EC2-8B7F-F2AFFD05ACA5}" type="slidenum">
              <a:rPr lang="en-US" smtClean="0">
                <a:latin typeface="Arial" charset="0"/>
              </a:rPr>
              <a:pPr/>
              <a:t>16</a:t>
            </a:fld>
            <a:endParaRPr lang="en-US" smtClean="0">
              <a:latin typeface="Arial" charset="0"/>
            </a:endParaRPr>
          </a:p>
        </p:txBody>
      </p:sp>
      <p:pic>
        <p:nvPicPr>
          <p:cNvPr id="44038" name="Picture 9" descr="SKF Ball Bearings Roller Bearings">
            <a:hlinkClick r:id="rId3"/>
          </p:cNvPr>
          <p:cNvPicPr>
            <a:picLocks noChangeAspect="1" noChangeArrowheads="1"/>
          </p:cNvPicPr>
          <p:nvPr/>
        </p:nvPicPr>
        <p:blipFill>
          <a:blip r:embed="rId4" cstate="print"/>
          <a:srcRect/>
          <a:stretch>
            <a:fillRect/>
          </a:stretch>
        </p:blipFill>
        <p:spPr bwMode="auto">
          <a:xfrm>
            <a:off x="7261225" y="1295400"/>
            <a:ext cx="1149350" cy="1006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of Error </a:t>
            </a:r>
            <a:br>
              <a:rPr lang="en-US" dirty="0" smtClean="0"/>
            </a:br>
            <a:r>
              <a:rPr lang="en-US" sz="2400" dirty="0" smtClean="0">
                <a:solidFill>
                  <a:schemeClr val="tx1"/>
                </a:solidFill>
              </a:rPr>
              <a:t>Experiment Requirements</a:t>
            </a:r>
            <a:endParaRPr lang="en-US" sz="2400" dirty="0">
              <a:solidFill>
                <a:schemeClr val="tx1"/>
              </a:solidFill>
            </a:endParaRPr>
          </a:p>
        </p:txBody>
      </p:sp>
      <p:sp>
        <p:nvSpPr>
          <p:cNvPr id="3" name="Content Placeholder 2"/>
          <p:cNvSpPr>
            <a:spLocks noGrp="1"/>
          </p:cNvSpPr>
          <p:nvPr>
            <p:ph idx="1"/>
          </p:nvPr>
        </p:nvSpPr>
        <p:spPr/>
        <p:txBody>
          <a:bodyPr/>
          <a:lstStyle/>
          <a:p>
            <a:pPr marL="514350" lvl="1" indent="-457200" eaLnBrk="1" hangingPunct="1">
              <a:spcBef>
                <a:spcPct val="50000"/>
              </a:spcBef>
              <a:buClr>
                <a:schemeClr val="accent2"/>
              </a:buClr>
              <a:buFont typeface="Wingdings" pitchFamily="2" charset="2"/>
              <a:buChar char="§"/>
            </a:pPr>
            <a:r>
              <a:rPr lang="en-US" sz="2800" kern="1200" dirty="0" smtClean="0">
                <a:ea typeface="+mn-ea"/>
                <a:cs typeface="+mn-cs"/>
              </a:rPr>
              <a:t>Factors that might be uncontrolled in the “real world” can be controlled during the experiment.</a:t>
            </a:r>
          </a:p>
          <a:p>
            <a:pPr marL="514350" lvl="1" indent="-457200" eaLnBrk="1" hangingPunct="1">
              <a:spcBef>
                <a:spcPct val="50000"/>
              </a:spcBef>
              <a:buClr>
                <a:schemeClr val="accent2"/>
              </a:buClr>
              <a:buFont typeface="Wingdings" pitchFamily="2" charset="2"/>
              <a:buChar char="§"/>
            </a:pPr>
            <a:r>
              <a:rPr lang="en-US" sz="2800" kern="1200" dirty="0" smtClean="0">
                <a:ea typeface="+mn-ea"/>
                <a:cs typeface="+mn-cs"/>
              </a:rPr>
              <a:t>Knowledge about how a factor varies in the real world.</a:t>
            </a:r>
          </a:p>
          <a:p>
            <a:pPr marL="914400" lvl="2" indent="-457200" eaLnBrk="1" hangingPunct="1">
              <a:spcBef>
                <a:spcPct val="50000"/>
              </a:spcBef>
              <a:buClr>
                <a:schemeClr val="accent2"/>
              </a:buClr>
              <a:buFont typeface="Wingdings" pitchFamily="2" charset="2"/>
              <a:buChar char="§"/>
            </a:pPr>
            <a:r>
              <a:rPr lang="en-US" sz="2800" kern="1200" dirty="0" smtClean="0">
                <a:ea typeface="+mn-ea"/>
                <a:cs typeface="+mn-cs"/>
              </a:rPr>
              <a:t>A normal distribution can be used as a guide.</a:t>
            </a:r>
          </a:p>
          <a:p>
            <a:pPr marL="514350" lvl="1" indent="-457200" eaLnBrk="1" hangingPunct="1">
              <a:spcBef>
                <a:spcPct val="50000"/>
              </a:spcBef>
              <a:buClr>
                <a:schemeClr val="accent2"/>
              </a:buClr>
              <a:buFont typeface="Wingdings" pitchFamily="2" charset="2"/>
              <a:buChar char="§"/>
            </a:pPr>
            <a:endParaRPr lang="en-US" sz="2200" kern="1200" dirty="0" smtClean="0">
              <a:ea typeface="+mn-ea"/>
              <a:cs typeface="+mn-cs"/>
            </a:endParaRPr>
          </a:p>
          <a:p>
            <a:endParaRPr lang="en-US"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160</a:t>
            </a:fld>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10"/>
          </p:nvPr>
        </p:nvSpPr>
        <p:spPr>
          <a:noFill/>
        </p:spPr>
        <p:txBody>
          <a:bodyPr/>
          <a:lstStyle/>
          <a:p>
            <a:r>
              <a:rPr lang="en-US" smtClean="0"/>
              <a:t>Response Surface Short Course - TFAWS</a:t>
            </a:r>
          </a:p>
        </p:txBody>
      </p:sp>
      <p:sp>
        <p:nvSpPr>
          <p:cNvPr id="3076" name="Slide Number Placeholder 5"/>
          <p:cNvSpPr>
            <a:spLocks noGrp="1"/>
          </p:cNvSpPr>
          <p:nvPr>
            <p:ph type="sldNum" sz="quarter" idx="12"/>
          </p:nvPr>
        </p:nvSpPr>
        <p:spPr>
          <a:noFill/>
        </p:spPr>
        <p:txBody>
          <a:bodyPr/>
          <a:lstStyle/>
          <a:p>
            <a:fld id="{7D26F696-6BD0-46BF-B2FF-153E7AFC89D5}" type="slidenum">
              <a:rPr lang="en-US" smtClean="0"/>
              <a:pPr/>
              <a:t>161</a:t>
            </a:fld>
            <a:endParaRPr lang="en-US" smtClean="0"/>
          </a:p>
        </p:txBody>
      </p:sp>
      <p:sp>
        <p:nvSpPr>
          <p:cNvPr id="3077" name="Text Box 2"/>
          <p:cNvSpPr txBox="1">
            <a:spLocks noChangeArrowheads="1"/>
          </p:cNvSpPr>
          <p:nvPr/>
        </p:nvSpPr>
        <p:spPr bwMode="auto">
          <a:xfrm>
            <a:off x="1139252" y="1399628"/>
            <a:ext cx="7510073" cy="4739759"/>
          </a:xfrm>
          <a:prstGeom prst="rect">
            <a:avLst/>
          </a:prstGeom>
          <a:noFill/>
          <a:ln w="9525" algn="ctr">
            <a:noFill/>
            <a:miter lim="800000"/>
            <a:headEnd/>
            <a:tailEnd/>
          </a:ln>
        </p:spPr>
        <p:txBody>
          <a:bodyPr wrap="square">
            <a:spAutoFit/>
          </a:bodyPr>
          <a:lstStyle/>
          <a:p>
            <a:pPr marL="233363" indent="-233363" algn="l">
              <a:spcBef>
                <a:spcPts val="1200"/>
              </a:spcBef>
              <a:defRPr/>
            </a:pPr>
            <a:r>
              <a:rPr lang="en-US" sz="2200" dirty="0"/>
              <a:t>What is POE?</a:t>
            </a:r>
          </a:p>
          <a:p>
            <a:pPr marL="233363" indent="-233363" algn="l">
              <a:spcBef>
                <a:spcPts val="1200"/>
              </a:spcBef>
              <a:defRPr/>
            </a:pPr>
            <a:endParaRPr lang="en-US" sz="2200" dirty="0"/>
          </a:p>
          <a:p>
            <a:pPr marL="233363" indent="-233363" algn="l">
              <a:spcBef>
                <a:spcPts val="1200"/>
              </a:spcBef>
              <a:defRPr/>
            </a:pPr>
            <a:endParaRPr lang="en-US" sz="2200" dirty="0"/>
          </a:p>
          <a:p>
            <a:pPr algn="l">
              <a:spcBef>
                <a:spcPts val="1200"/>
              </a:spcBef>
              <a:defRPr/>
            </a:pPr>
            <a:r>
              <a:rPr lang="en-US" sz="2200" dirty="0"/>
              <a:t>The amount of variation transmitted to the response</a:t>
            </a:r>
            <a:br>
              <a:rPr lang="en-US" sz="2200" dirty="0"/>
            </a:br>
            <a:r>
              <a:rPr lang="en-US" sz="2200" dirty="0"/>
              <a:t>(</a:t>
            </a:r>
            <a:r>
              <a:rPr lang="en-US" sz="2200" dirty="0">
                <a:solidFill>
                  <a:srgbClr val="FF0000"/>
                </a:solidFill>
              </a:rPr>
              <a:t>using the transfer function</a:t>
            </a:r>
            <a:r>
              <a:rPr lang="en-US" sz="2200" dirty="0" smtClean="0"/>
              <a:t>):</a:t>
            </a:r>
            <a:endParaRPr lang="en-US" sz="2200" dirty="0"/>
          </a:p>
          <a:p>
            <a:pPr marL="738188" lvl="1" indent="-280988" algn="l">
              <a:spcBef>
                <a:spcPts val="600"/>
              </a:spcBef>
              <a:buClr>
                <a:schemeClr val="accent2"/>
              </a:buClr>
              <a:buFont typeface="Wingdings" pitchFamily="2" charset="2"/>
              <a:buChar char="§"/>
              <a:defRPr/>
            </a:pPr>
            <a:r>
              <a:rPr lang="en-US" sz="2200" dirty="0"/>
              <a:t>from the lack of control of the control </a:t>
            </a:r>
            <a:r>
              <a:rPr lang="en-US" sz="2200" dirty="0" smtClean="0"/>
              <a:t>factors and </a:t>
            </a:r>
            <a:r>
              <a:rPr lang="en-US" sz="2200" dirty="0"/>
              <a:t>variability from uncontrolled factors</a:t>
            </a:r>
            <a:br>
              <a:rPr lang="en-US" sz="2200" dirty="0"/>
            </a:br>
            <a:r>
              <a:rPr lang="en-US" sz="2200" dirty="0">
                <a:solidFill>
                  <a:srgbClr val="FF0000"/>
                </a:solidFill>
              </a:rPr>
              <a:t>(you </a:t>
            </a:r>
            <a:r>
              <a:rPr lang="en-US" sz="2200" dirty="0" smtClean="0">
                <a:solidFill>
                  <a:srgbClr val="FF0000"/>
                </a:solidFill>
              </a:rPr>
              <a:t>provide </a:t>
            </a:r>
            <a:r>
              <a:rPr lang="en-US" sz="2200" dirty="0">
                <a:solidFill>
                  <a:srgbClr val="FF0000"/>
                </a:solidFill>
              </a:rPr>
              <a:t>these standard deviations),</a:t>
            </a:r>
            <a:r>
              <a:rPr lang="en-US" sz="2200" dirty="0"/>
              <a:t> </a:t>
            </a:r>
          </a:p>
          <a:p>
            <a:pPr marL="738188" lvl="1" indent="-280988" algn="l">
              <a:spcBef>
                <a:spcPts val="600"/>
              </a:spcBef>
              <a:buClr>
                <a:schemeClr val="accent2"/>
              </a:buClr>
              <a:buFont typeface="Wingdings" pitchFamily="2" charset="2"/>
              <a:buChar char="§"/>
              <a:defRPr/>
            </a:pPr>
            <a:r>
              <a:rPr lang="en-US" sz="2200" dirty="0"/>
              <a:t>plus the normal process variation</a:t>
            </a:r>
            <a:br>
              <a:rPr lang="en-US" sz="2200" dirty="0"/>
            </a:br>
            <a:r>
              <a:rPr lang="en-US" sz="2200" dirty="0">
                <a:solidFill>
                  <a:srgbClr val="FF0000"/>
                </a:solidFill>
              </a:rPr>
              <a:t>(obtained from the ANOVA).</a:t>
            </a:r>
          </a:p>
          <a:p>
            <a:pPr marL="233363" indent="-233363" algn="l">
              <a:spcBef>
                <a:spcPts val="1200"/>
              </a:spcBef>
              <a:defRPr/>
            </a:pPr>
            <a:r>
              <a:rPr lang="en-US" sz="2200" dirty="0"/>
              <a:t>It is expressed as a standard deviation. </a:t>
            </a:r>
          </a:p>
        </p:txBody>
      </p:sp>
      <p:sp>
        <p:nvSpPr>
          <p:cNvPr id="3078" name="Rectangle 3"/>
          <p:cNvSpPr>
            <a:spLocks noGrp="1" noChangeArrowheads="1"/>
          </p:cNvSpPr>
          <p:nvPr>
            <p:ph type="title"/>
          </p:nvPr>
        </p:nvSpPr>
        <p:spPr/>
        <p:txBody>
          <a:bodyPr>
            <a:noAutofit/>
          </a:bodyPr>
          <a:lstStyle/>
          <a:p>
            <a:pPr marL="9525" indent="-9525">
              <a:spcBef>
                <a:spcPts val="1200"/>
              </a:spcBef>
              <a:defRPr/>
            </a:pPr>
            <a:r>
              <a:rPr lang="en-US" dirty="0" smtClean="0"/>
              <a:t>Propagation of error</a:t>
            </a:r>
            <a:r>
              <a:rPr lang="en-US" sz="2400" dirty="0" smtClean="0"/>
              <a:t/>
            </a:r>
            <a:br>
              <a:rPr lang="en-US" sz="2400" dirty="0" smtClean="0"/>
            </a:br>
            <a:r>
              <a:rPr lang="en-US" sz="2400" dirty="0" smtClean="0">
                <a:solidFill>
                  <a:schemeClr val="tx1"/>
                </a:solidFill>
              </a:rPr>
              <a:t>Goal: Estimate realistic error</a:t>
            </a:r>
            <a:endParaRPr lang="en-US" sz="2400" dirty="0">
              <a:solidFill>
                <a:schemeClr val="tx1"/>
              </a:solidFill>
            </a:endParaRPr>
          </a:p>
        </p:txBody>
      </p:sp>
      <p:graphicFrame>
        <p:nvGraphicFramePr>
          <p:cNvPr id="3074" name="Object 4"/>
          <p:cNvGraphicFramePr>
            <a:graphicFrameLocks noChangeAspect="1"/>
          </p:cNvGraphicFramePr>
          <p:nvPr>
            <p:ph idx="1"/>
          </p:nvPr>
        </p:nvGraphicFramePr>
        <p:xfrm>
          <a:off x="1627188" y="1896698"/>
          <a:ext cx="6172200" cy="844550"/>
        </p:xfrm>
        <a:graphic>
          <a:graphicData uri="http://schemas.openxmlformats.org/presentationml/2006/ole">
            <p:oleObj spid="_x0000_s158722" name="Equation" r:id="rId4" imgW="3987720" imgH="545760" progId="Equation.DSMT4">
              <p:embed/>
            </p:oleObj>
          </a:graphicData>
        </a:graphic>
      </p:graphicFrame>
      <p:sp>
        <p:nvSpPr>
          <p:cNvPr id="7" name="Rectangle 6"/>
          <p:cNvSpPr/>
          <p:nvPr/>
        </p:nvSpPr>
        <p:spPr bwMode="auto">
          <a:xfrm>
            <a:off x="2286000" y="1914525"/>
            <a:ext cx="1295400" cy="847725"/>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7"/>
          <p:cNvSpPr/>
          <p:nvPr/>
        </p:nvSpPr>
        <p:spPr bwMode="auto">
          <a:xfrm>
            <a:off x="3829050" y="1914525"/>
            <a:ext cx="1295400" cy="847725"/>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5353050" y="2076450"/>
            <a:ext cx="561975" cy="542925"/>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6362700" y="2066925"/>
            <a:ext cx="1457325" cy="542925"/>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r>
              <a:rPr lang="en-US" smtClean="0"/>
              <a:t>Response Surface Short Course - TFAWS</a:t>
            </a:r>
          </a:p>
        </p:txBody>
      </p:sp>
      <p:sp>
        <p:nvSpPr>
          <p:cNvPr id="1028" name="Slide Number Placeholder 5"/>
          <p:cNvSpPr>
            <a:spLocks noGrp="1"/>
          </p:cNvSpPr>
          <p:nvPr>
            <p:ph type="sldNum" sz="quarter" idx="12"/>
          </p:nvPr>
        </p:nvSpPr>
        <p:spPr>
          <a:noFill/>
        </p:spPr>
        <p:txBody>
          <a:bodyPr/>
          <a:lstStyle/>
          <a:p>
            <a:fld id="{9AE60D43-EF13-4C6D-96CF-8A88AECAE568}" type="slidenum">
              <a:rPr lang="en-US" smtClean="0"/>
              <a:pPr/>
              <a:t>162</a:t>
            </a:fld>
            <a:endParaRPr lang="en-US" smtClean="0"/>
          </a:p>
        </p:txBody>
      </p:sp>
      <p:sp>
        <p:nvSpPr>
          <p:cNvPr id="1029" name="Rectangle 2"/>
          <p:cNvSpPr>
            <a:spLocks noGrp="1" noChangeArrowheads="1"/>
          </p:cNvSpPr>
          <p:nvPr>
            <p:ph type="title"/>
          </p:nvPr>
        </p:nvSpPr>
        <p:spPr/>
        <p:txBody>
          <a:bodyPr/>
          <a:lstStyle/>
          <a:p>
            <a:pPr eaLnBrk="1" hangingPunct="1"/>
            <a:r>
              <a:rPr lang="en-US" dirty="0" smtClean="0"/>
              <a:t>Propagation of error</a:t>
            </a:r>
            <a:br>
              <a:rPr lang="en-US" dirty="0" smtClean="0"/>
            </a:br>
            <a:r>
              <a:rPr lang="en-US" sz="2400" dirty="0" smtClean="0">
                <a:solidFill>
                  <a:schemeClr val="tx1"/>
                </a:solidFill>
              </a:rPr>
              <a:t>Just a little mathematical explanation</a:t>
            </a:r>
          </a:p>
        </p:txBody>
      </p:sp>
      <p:sp>
        <p:nvSpPr>
          <p:cNvPr id="1030" name="Rectangle 3"/>
          <p:cNvSpPr>
            <a:spLocks noGrp="1" noChangeArrowheads="1"/>
          </p:cNvSpPr>
          <p:nvPr>
            <p:ph type="body" idx="1"/>
          </p:nvPr>
        </p:nvSpPr>
        <p:spPr>
          <a:xfrm>
            <a:off x="990600" y="1464040"/>
            <a:ext cx="7696200" cy="914400"/>
          </a:xfrm>
        </p:spPr>
        <p:txBody>
          <a:bodyPr/>
          <a:lstStyle/>
          <a:p>
            <a:pPr marL="0" indent="0" eaLnBrk="1" hangingPunct="1">
              <a:buFontTx/>
              <a:buNone/>
            </a:pPr>
            <a:r>
              <a:rPr lang="en-US" dirty="0" smtClean="0"/>
              <a:t>Flat regions are where variation in the factors transmits the least variation to the response.</a:t>
            </a:r>
          </a:p>
        </p:txBody>
      </p:sp>
      <p:sp>
        <p:nvSpPr>
          <p:cNvPr id="1031" name="Rectangle 4"/>
          <p:cNvSpPr>
            <a:spLocks noChangeArrowheads="1"/>
          </p:cNvSpPr>
          <p:nvPr/>
        </p:nvSpPr>
        <p:spPr bwMode="auto">
          <a:xfrm>
            <a:off x="0" y="1528763"/>
            <a:ext cx="9144000" cy="0"/>
          </a:xfrm>
          <a:prstGeom prst="rect">
            <a:avLst/>
          </a:prstGeom>
          <a:noFill/>
          <a:ln w="9525" algn="ctr">
            <a:noFill/>
            <a:miter lim="800000"/>
            <a:headEnd/>
            <a:tailEnd/>
          </a:ln>
        </p:spPr>
        <p:txBody>
          <a:bodyPr wrap="none" anchor="ctr">
            <a:spAutoFit/>
          </a:bodyPr>
          <a:lstStyle/>
          <a:p>
            <a:endParaRPr lang="en-US"/>
          </a:p>
        </p:txBody>
      </p:sp>
      <p:sp>
        <p:nvSpPr>
          <p:cNvPr id="1032" name="Rectangle 5"/>
          <p:cNvSpPr>
            <a:spLocks noChangeArrowheads="1"/>
          </p:cNvSpPr>
          <p:nvPr/>
        </p:nvSpPr>
        <p:spPr bwMode="auto">
          <a:xfrm>
            <a:off x="0" y="291465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1026" name="Object 6"/>
          <p:cNvGraphicFramePr>
            <a:graphicFrameLocks noChangeAspect="1"/>
          </p:cNvGraphicFramePr>
          <p:nvPr/>
        </p:nvGraphicFramePr>
        <p:xfrm>
          <a:off x="977535" y="3025958"/>
          <a:ext cx="2578100" cy="1054100"/>
        </p:xfrm>
        <a:graphic>
          <a:graphicData uri="http://schemas.openxmlformats.org/presentationml/2006/ole">
            <p:oleObj spid="_x0000_s830466" name="Equation" r:id="rId4" imgW="2577960" imgH="1054080" progId="Equation.DSMT4">
              <p:embed/>
            </p:oleObj>
          </a:graphicData>
        </a:graphic>
      </p:graphicFrame>
      <p:pic>
        <p:nvPicPr>
          <p:cNvPr id="1033" name="Picture 7" descr="POE Constant Variance"/>
          <p:cNvPicPr>
            <a:picLocks noChangeAspect="1" noChangeArrowheads="1"/>
          </p:cNvPicPr>
          <p:nvPr/>
        </p:nvPicPr>
        <p:blipFill>
          <a:blip r:embed="rId5" cstate="print"/>
          <a:srcRect/>
          <a:stretch>
            <a:fillRect/>
          </a:stretch>
        </p:blipFill>
        <p:spPr bwMode="auto">
          <a:xfrm>
            <a:off x="3657600" y="2300990"/>
            <a:ext cx="4705350" cy="3416300"/>
          </a:xfrm>
          <a:prstGeom prst="rect">
            <a:avLst/>
          </a:prstGeom>
          <a:noFill/>
          <a:ln w="9525">
            <a:noFill/>
            <a:miter lim="800000"/>
            <a:headEnd/>
            <a:tailEnd/>
          </a:ln>
        </p:spPr>
      </p:pic>
      <p:sp>
        <p:nvSpPr>
          <p:cNvPr id="1034" name="Text Box 8"/>
          <p:cNvSpPr txBox="1">
            <a:spLocks noChangeArrowheads="1"/>
          </p:cNvSpPr>
          <p:nvPr/>
        </p:nvSpPr>
        <p:spPr bwMode="auto">
          <a:xfrm>
            <a:off x="1685925" y="5695795"/>
            <a:ext cx="6777713" cy="400110"/>
          </a:xfrm>
          <a:prstGeom prst="rect">
            <a:avLst/>
          </a:prstGeom>
          <a:noFill/>
          <a:ln w="9525" algn="ctr">
            <a:noFill/>
            <a:miter lim="800000"/>
            <a:headEnd/>
            <a:tailEnd/>
          </a:ln>
        </p:spPr>
        <p:txBody>
          <a:bodyPr wrap="square">
            <a:spAutoFit/>
          </a:bodyPr>
          <a:lstStyle/>
          <a:p>
            <a:pPr algn="l">
              <a:spcBef>
                <a:spcPct val="50000"/>
              </a:spcBef>
            </a:pPr>
            <a:r>
              <a:rPr lang="en-US" sz="2000" dirty="0"/>
              <a:t>The </a:t>
            </a:r>
            <a:r>
              <a:rPr lang="en-US" sz="2000" dirty="0" smtClean="0"/>
              <a:t>slope is </a:t>
            </a:r>
            <a:r>
              <a:rPr lang="en-US" sz="2000" dirty="0"/>
              <a:t>the 1</a:t>
            </a:r>
            <a:r>
              <a:rPr lang="en-US" sz="2000" baseline="30000" dirty="0"/>
              <a:t>st</a:t>
            </a:r>
            <a:r>
              <a:rPr lang="en-US" sz="2000" dirty="0"/>
              <a:t> derivative of the prediction equation.</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3"/>
          <p:cNvSpPr>
            <a:spLocks noGrp="1"/>
          </p:cNvSpPr>
          <p:nvPr>
            <p:ph type="dt" sz="quarter" idx="10"/>
          </p:nvPr>
        </p:nvSpPr>
        <p:spPr>
          <a:noFill/>
        </p:spPr>
        <p:txBody>
          <a:bodyPr/>
          <a:lstStyle/>
          <a:p>
            <a:r>
              <a:rPr lang="en-US" smtClean="0"/>
              <a:t>Response Surface Short Course - TFAWS</a:t>
            </a:r>
          </a:p>
        </p:txBody>
      </p:sp>
      <p:sp>
        <p:nvSpPr>
          <p:cNvPr id="2052" name="Slide Number Placeholder 5"/>
          <p:cNvSpPr>
            <a:spLocks noGrp="1"/>
          </p:cNvSpPr>
          <p:nvPr>
            <p:ph type="sldNum" sz="quarter" idx="12"/>
          </p:nvPr>
        </p:nvSpPr>
        <p:spPr>
          <a:noFill/>
        </p:spPr>
        <p:txBody>
          <a:bodyPr/>
          <a:lstStyle/>
          <a:p>
            <a:fld id="{2B082FAE-BEF3-4CCB-B7B9-CB2758D10D0E}" type="slidenum">
              <a:rPr lang="en-US" smtClean="0"/>
              <a:pPr/>
              <a:t>163</a:t>
            </a:fld>
            <a:endParaRPr lang="en-US" smtClean="0"/>
          </a:p>
        </p:txBody>
      </p:sp>
      <p:sp>
        <p:nvSpPr>
          <p:cNvPr id="2053" name="Rectangle 3"/>
          <p:cNvSpPr>
            <a:spLocks noChangeArrowheads="1"/>
          </p:cNvSpPr>
          <p:nvPr/>
        </p:nvSpPr>
        <p:spPr bwMode="auto">
          <a:xfrm>
            <a:off x="0" y="203835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2050" name="Object 4"/>
          <p:cNvGraphicFramePr>
            <a:graphicFrameLocks noChangeAspect="1"/>
          </p:cNvGraphicFramePr>
          <p:nvPr/>
        </p:nvGraphicFramePr>
        <p:xfrm>
          <a:off x="930585" y="1696363"/>
          <a:ext cx="3509963" cy="3200400"/>
        </p:xfrm>
        <a:graphic>
          <a:graphicData uri="http://schemas.openxmlformats.org/presentationml/2006/ole">
            <p:oleObj spid="_x0000_s831490" name="Equation" r:id="rId4" imgW="2323800" imgH="2120760" progId="Equation.DSMT4">
              <p:embed/>
            </p:oleObj>
          </a:graphicData>
        </a:graphic>
      </p:graphicFrame>
      <p:sp>
        <p:nvSpPr>
          <p:cNvPr id="2054" name="Rectangle 5"/>
          <p:cNvSpPr>
            <a:spLocks noChangeArrowheads="1"/>
          </p:cNvSpPr>
          <p:nvPr/>
        </p:nvSpPr>
        <p:spPr bwMode="auto">
          <a:xfrm>
            <a:off x="0" y="1662113"/>
            <a:ext cx="9144000" cy="0"/>
          </a:xfrm>
          <a:prstGeom prst="rect">
            <a:avLst/>
          </a:prstGeom>
          <a:noFill/>
          <a:ln w="9525" algn="ctr">
            <a:noFill/>
            <a:miter lim="800000"/>
            <a:headEnd/>
            <a:tailEnd/>
          </a:ln>
        </p:spPr>
        <p:txBody>
          <a:bodyPr wrap="none" anchor="ctr">
            <a:spAutoFit/>
          </a:bodyPr>
          <a:lstStyle/>
          <a:p>
            <a:endParaRPr lang="en-US"/>
          </a:p>
        </p:txBody>
      </p:sp>
      <p:sp>
        <p:nvSpPr>
          <p:cNvPr id="2055" name="Text Box 6"/>
          <p:cNvSpPr txBox="1">
            <a:spLocks noChangeArrowheads="1"/>
          </p:cNvSpPr>
          <p:nvPr/>
        </p:nvSpPr>
        <p:spPr bwMode="auto">
          <a:xfrm>
            <a:off x="4724400" y="1524000"/>
            <a:ext cx="3505200" cy="366713"/>
          </a:xfrm>
          <a:prstGeom prst="rect">
            <a:avLst/>
          </a:prstGeom>
          <a:noFill/>
          <a:ln w="9525" algn="ctr">
            <a:noFill/>
            <a:miter lim="800000"/>
            <a:headEnd/>
            <a:tailEnd/>
          </a:ln>
        </p:spPr>
        <p:txBody>
          <a:bodyPr>
            <a:spAutoFit/>
          </a:bodyPr>
          <a:lstStyle/>
          <a:p>
            <a:pPr algn="l">
              <a:spcBef>
                <a:spcPct val="50000"/>
              </a:spcBef>
            </a:pPr>
            <a:r>
              <a:rPr lang="en-US"/>
              <a:t>Assume </a:t>
            </a:r>
            <a:r>
              <a:rPr lang="el-GR">
                <a:cs typeface="Arial" charset="0"/>
              </a:rPr>
              <a:t>σ</a:t>
            </a:r>
            <a:r>
              <a:rPr lang="en-US" baseline="-25000"/>
              <a:t>x</a:t>
            </a:r>
            <a:r>
              <a:rPr lang="en-US"/>
              <a:t> = 1 and </a:t>
            </a:r>
            <a:r>
              <a:rPr lang="el-GR"/>
              <a:t>σ</a:t>
            </a:r>
            <a:r>
              <a:rPr lang="en-US" baseline="-25000"/>
              <a:t>resid</a:t>
            </a:r>
            <a:r>
              <a:rPr lang="en-US"/>
              <a:t> = 0</a:t>
            </a:r>
          </a:p>
        </p:txBody>
      </p:sp>
      <p:sp>
        <p:nvSpPr>
          <p:cNvPr id="2056" name="Text Box 7"/>
          <p:cNvSpPr txBox="1">
            <a:spLocks noChangeArrowheads="1"/>
          </p:cNvSpPr>
          <p:nvPr/>
        </p:nvSpPr>
        <p:spPr bwMode="auto">
          <a:xfrm>
            <a:off x="1370350" y="5334000"/>
            <a:ext cx="6858000" cy="769441"/>
          </a:xfrm>
          <a:prstGeom prst="rect">
            <a:avLst/>
          </a:prstGeom>
          <a:noFill/>
          <a:ln w="9525" algn="ctr">
            <a:noFill/>
            <a:miter lim="800000"/>
            <a:headEnd/>
            <a:tailEnd/>
          </a:ln>
        </p:spPr>
        <p:txBody>
          <a:bodyPr>
            <a:spAutoFit/>
          </a:bodyPr>
          <a:lstStyle/>
          <a:p>
            <a:pPr algn="l">
              <a:spcBef>
                <a:spcPct val="50000"/>
              </a:spcBef>
            </a:pPr>
            <a:r>
              <a:rPr lang="en-US" sz="2200" dirty="0"/>
              <a:t>As the </a:t>
            </a:r>
            <a:r>
              <a:rPr lang="en-US" sz="2200" b="1" dirty="0">
                <a:solidFill>
                  <a:srgbClr val="FF0000"/>
                </a:solidFill>
              </a:rPr>
              <a:t>slope</a:t>
            </a:r>
            <a:r>
              <a:rPr lang="en-US" sz="2200" dirty="0"/>
              <a:t> </a:t>
            </a:r>
            <a:r>
              <a:rPr lang="en-US" sz="2200" dirty="0" smtClean="0"/>
              <a:t>approaches zero, </a:t>
            </a:r>
            <a:r>
              <a:rPr lang="en-US" sz="2200" dirty="0"/>
              <a:t>the variation transmitted to Y decreases.</a:t>
            </a:r>
          </a:p>
        </p:txBody>
      </p:sp>
      <p:pic>
        <p:nvPicPr>
          <p:cNvPr id="2057" name="Picture 8" descr="POEStdDevnonlinear "/>
          <p:cNvPicPr>
            <a:picLocks noChangeAspect="1" noChangeArrowheads="1"/>
          </p:cNvPicPr>
          <p:nvPr/>
        </p:nvPicPr>
        <p:blipFill>
          <a:blip r:embed="rId5" cstate="print"/>
          <a:srcRect/>
          <a:stretch>
            <a:fillRect/>
          </a:stretch>
        </p:blipFill>
        <p:spPr bwMode="auto">
          <a:xfrm>
            <a:off x="4267200" y="2057400"/>
            <a:ext cx="4668838" cy="3268663"/>
          </a:xfrm>
          <a:prstGeom prst="rect">
            <a:avLst/>
          </a:prstGeom>
          <a:noFill/>
          <a:ln w="9525">
            <a:noFill/>
            <a:miter lim="800000"/>
            <a:headEnd/>
            <a:tailEnd/>
          </a:ln>
        </p:spPr>
      </p:pic>
      <p:sp>
        <p:nvSpPr>
          <p:cNvPr id="2058" name="Rectangle 11"/>
          <p:cNvSpPr>
            <a:spLocks noGrp="1" noChangeArrowheads="1"/>
          </p:cNvSpPr>
          <p:nvPr>
            <p:ph type="title"/>
          </p:nvPr>
        </p:nvSpPr>
        <p:spPr>
          <a:noFill/>
        </p:spPr>
        <p:txBody>
          <a:bodyPr/>
          <a:lstStyle/>
          <a:p>
            <a:pPr eaLnBrk="1" hangingPunct="1"/>
            <a:r>
              <a:rPr lang="en-US" smtClean="0"/>
              <a:t>Propagation of error</a:t>
            </a:r>
            <a:br>
              <a:rPr lang="en-US" smtClean="0"/>
            </a:br>
            <a:r>
              <a:rPr lang="en-US" sz="2400" smtClean="0">
                <a:solidFill>
                  <a:schemeClr val="tx1"/>
                </a:solidFill>
              </a:rPr>
              <a:t>Just a little mathematical explanation</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dirty="0" smtClean="0"/>
              <a:t>Power Circuit Design Example</a:t>
            </a:r>
          </a:p>
        </p:txBody>
      </p:sp>
      <p:sp>
        <p:nvSpPr>
          <p:cNvPr id="19461" name="Rectangle 3"/>
          <p:cNvSpPr>
            <a:spLocks noGrp="1" noChangeArrowheads="1"/>
          </p:cNvSpPr>
          <p:nvPr>
            <p:ph idx="1"/>
          </p:nvPr>
        </p:nvSpPr>
        <p:spPr/>
        <p:txBody>
          <a:bodyPr/>
          <a:lstStyle/>
          <a:p>
            <a:pPr marL="419100" indent="-419100" eaLnBrk="1" hangingPunct="1">
              <a:spcBef>
                <a:spcPts val="600"/>
              </a:spcBef>
              <a:buFontTx/>
              <a:buNone/>
            </a:pPr>
            <a:r>
              <a:rPr lang="en-US" dirty="0" smtClean="0"/>
              <a:t>Consider two control factors:</a:t>
            </a:r>
          </a:p>
          <a:p>
            <a:pPr marL="688975" indent="-344488" eaLnBrk="1" hangingPunct="1">
              <a:spcBef>
                <a:spcPts val="600"/>
              </a:spcBef>
              <a:buClr>
                <a:schemeClr val="accent6"/>
              </a:buClr>
              <a:buFontTx/>
              <a:buAutoNum type="arabicPeriod"/>
            </a:pPr>
            <a:r>
              <a:rPr lang="en-US" sz="2100" dirty="0" smtClean="0"/>
              <a:t>Transistor Gain – </a:t>
            </a:r>
            <a:r>
              <a:rPr lang="en-US" sz="2100" dirty="0" smtClean="0">
                <a:solidFill>
                  <a:schemeClr val="accent6"/>
                </a:solidFill>
              </a:rPr>
              <a:t>nonlinear</a:t>
            </a:r>
            <a:r>
              <a:rPr lang="en-US" sz="2100" dirty="0" smtClean="0"/>
              <a:t> relationship to output voltage </a:t>
            </a:r>
          </a:p>
          <a:p>
            <a:pPr marL="688975" indent="-344488" eaLnBrk="1" hangingPunct="1">
              <a:spcBef>
                <a:spcPts val="600"/>
              </a:spcBef>
              <a:buClr>
                <a:schemeClr val="accent6"/>
              </a:buClr>
              <a:buFontTx/>
              <a:buAutoNum type="arabicPeriod"/>
            </a:pPr>
            <a:r>
              <a:rPr lang="en-US" sz="2100" dirty="0" smtClean="0"/>
              <a:t>Resistance – </a:t>
            </a:r>
            <a:r>
              <a:rPr lang="en-US" sz="2100" dirty="0" smtClean="0">
                <a:solidFill>
                  <a:schemeClr val="accent6"/>
                </a:solidFill>
              </a:rPr>
              <a:t>linear</a:t>
            </a:r>
            <a:r>
              <a:rPr lang="en-US" sz="2100" dirty="0" smtClean="0"/>
              <a:t> relationship to output voltage</a:t>
            </a:r>
          </a:p>
          <a:p>
            <a:pPr marL="0" indent="0" eaLnBrk="1" hangingPunct="1">
              <a:spcBef>
                <a:spcPts val="1200"/>
              </a:spcBef>
              <a:buFontTx/>
              <a:buNone/>
            </a:pPr>
            <a:r>
              <a:rPr lang="en-US" dirty="0" smtClean="0"/>
              <a:t>The variation in gain and resistance about their nominal values is known. Both variances are constant over the range of nominal values being considered.</a:t>
            </a:r>
          </a:p>
        </p:txBody>
      </p:sp>
      <p:sp>
        <p:nvSpPr>
          <p:cNvPr id="19458" name="Date Placeholder 3"/>
          <p:cNvSpPr>
            <a:spLocks noGrp="1"/>
          </p:cNvSpPr>
          <p:nvPr>
            <p:ph type="dt" sz="half" idx="10"/>
          </p:nvPr>
        </p:nvSpPr>
        <p:spPr>
          <a:noFill/>
        </p:spPr>
        <p:txBody>
          <a:bodyPr/>
          <a:lstStyle/>
          <a:p>
            <a:r>
              <a:rPr lang="en-US" smtClean="0"/>
              <a:t>Response Surface Short Course - TFAWS</a:t>
            </a:r>
          </a:p>
        </p:txBody>
      </p:sp>
      <p:sp>
        <p:nvSpPr>
          <p:cNvPr id="19459" name="Slide Number Placeholder 5"/>
          <p:cNvSpPr>
            <a:spLocks noGrp="1"/>
          </p:cNvSpPr>
          <p:nvPr>
            <p:ph type="sldNum" sz="quarter" idx="12"/>
          </p:nvPr>
        </p:nvSpPr>
        <p:spPr>
          <a:noFill/>
        </p:spPr>
        <p:txBody>
          <a:bodyPr/>
          <a:lstStyle/>
          <a:p>
            <a:fld id="{DD3676A8-3D35-4EB1-9B3D-091011D04D0A}" type="slidenum">
              <a:rPr lang="en-US" smtClean="0"/>
              <a:pPr/>
              <a:t>164</a:t>
            </a:fld>
            <a:endParaRPr lang="en-US" smtClean="0"/>
          </a:p>
        </p:txBody>
      </p:sp>
      <p:sp>
        <p:nvSpPr>
          <p:cNvPr id="19462" name="Rectangle 4"/>
          <p:cNvSpPr>
            <a:spLocks noChangeArrowheads="1"/>
          </p:cNvSpPr>
          <p:nvPr/>
        </p:nvSpPr>
        <p:spPr bwMode="auto">
          <a:xfrm>
            <a:off x="0" y="2266950"/>
            <a:ext cx="9144000" cy="0"/>
          </a:xfrm>
          <a:prstGeom prst="rect">
            <a:avLst/>
          </a:prstGeom>
          <a:noFill/>
          <a:ln w="9525" algn="ctr">
            <a:noFill/>
            <a:miter lim="800000"/>
            <a:headEnd/>
            <a:tailEnd/>
          </a:ln>
        </p:spPr>
        <p:txBody>
          <a:bodyPr wrap="none" anchor="ctr">
            <a:spAutoFit/>
          </a:bodyPr>
          <a:lstStyle/>
          <a:p>
            <a:endParaRPr lang="en-US"/>
          </a:p>
        </p:txBody>
      </p:sp>
      <p:pic>
        <p:nvPicPr>
          <p:cNvPr id="19463" name="Picture 5" descr="powercircuit"/>
          <p:cNvPicPr>
            <a:picLocks noChangeAspect="1" noChangeArrowheads="1"/>
          </p:cNvPicPr>
          <p:nvPr/>
        </p:nvPicPr>
        <p:blipFill>
          <a:blip r:embed="rId3" cstate="print"/>
          <a:srcRect/>
          <a:stretch>
            <a:fillRect/>
          </a:stretch>
        </p:blipFill>
        <p:spPr bwMode="auto">
          <a:xfrm>
            <a:off x="2407170" y="4097310"/>
            <a:ext cx="5102225" cy="183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dirty="0" smtClean="0"/>
              <a:t>Power Circuit Design Example</a:t>
            </a:r>
            <a:br>
              <a:rPr lang="en-US" dirty="0" smtClean="0"/>
            </a:br>
            <a:r>
              <a:rPr lang="en-US" sz="2400" dirty="0" smtClean="0">
                <a:solidFill>
                  <a:schemeClr val="tx1"/>
                </a:solidFill>
              </a:rPr>
              <a:t>(reduce variation)</a:t>
            </a:r>
          </a:p>
        </p:txBody>
      </p:sp>
      <p:sp>
        <p:nvSpPr>
          <p:cNvPr id="20485" name="Rectangle 3"/>
          <p:cNvSpPr>
            <a:spLocks noGrp="1" noChangeArrowheads="1"/>
          </p:cNvSpPr>
          <p:nvPr>
            <p:ph idx="1"/>
          </p:nvPr>
        </p:nvSpPr>
        <p:spPr>
          <a:xfrm>
            <a:off x="990600" y="5233737"/>
            <a:ext cx="7696200" cy="892426"/>
          </a:xfrm>
        </p:spPr>
        <p:txBody>
          <a:bodyPr/>
          <a:lstStyle/>
          <a:p>
            <a:pPr marL="0" indent="0" algn="ctr" eaLnBrk="1" hangingPunct="1">
              <a:buFontTx/>
              <a:buNone/>
            </a:pPr>
            <a:r>
              <a:rPr lang="en-US" sz="2000" dirty="0" smtClean="0"/>
              <a:t>Variation is reduced by using a nominal gain of 350.</a:t>
            </a:r>
          </a:p>
          <a:p>
            <a:pPr marL="0" indent="0" algn="ctr" eaLnBrk="1" hangingPunct="1">
              <a:buFontTx/>
              <a:buNone/>
            </a:pPr>
            <a:r>
              <a:rPr lang="en-US" sz="2000" dirty="0" smtClean="0"/>
              <a:t>That shifts the output off-target to 125 volts.</a:t>
            </a:r>
          </a:p>
        </p:txBody>
      </p:sp>
      <p:sp>
        <p:nvSpPr>
          <p:cNvPr id="20482" name="Date Placeholder 4"/>
          <p:cNvSpPr>
            <a:spLocks noGrp="1"/>
          </p:cNvSpPr>
          <p:nvPr>
            <p:ph type="dt" sz="half" idx="10"/>
          </p:nvPr>
        </p:nvSpPr>
        <p:spPr>
          <a:noFill/>
        </p:spPr>
        <p:txBody>
          <a:bodyPr/>
          <a:lstStyle/>
          <a:p>
            <a:r>
              <a:rPr lang="en-US" smtClean="0"/>
              <a:t>Response Surface Short Course - TFAWS</a:t>
            </a:r>
          </a:p>
        </p:txBody>
      </p:sp>
      <p:sp>
        <p:nvSpPr>
          <p:cNvPr id="20483" name="Slide Number Placeholder 6"/>
          <p:cNvSpPr>
            <a:spLocks noGrp="1"/>
          </p:cNvSpPr>
          <p:nvPr>
            <p:ph type="sldNum" sz="quarter" idx="12"/>
          </p:nvPr>
        </p:nvSpPr>
        <p:spPr>
          <a:noFill/>
        </p:spPr>
        <p:txBody>
          <a:bodyPr/>
          <a:lstStyle/>
          <a:p>
            <a:fld id="{E43FF220-D3D5-4B82-A38F-E836E8736030}" type="slidenum">
              <a:rPr lang="en-US" smtClean="0"/>
              <a:pPr/>
              <a:t>165</a:t>
            </a:fld>
            <a:endParaRPr lang="en-US" smtClean="0"/>
          </a:p>
        </p:txBody>
      </p:sp>
      <p:sp>
        <p:nvSpPr>
          <p:cNvPr id="20486" name="Rectangle 4"/>
          <p:cNvSpPr>
            <a:spLocks noChangeArrowheads="1"/>
          </p:cNvSpPr>
          <p:nvPr/>
        </p:nvSpPr>
        <p:spPr bwMode="auto">
          <a:xfrm>
            <a:off x="0" y="833438"/>
            <a:ext cx="9144000" cy="0"/>
          </a:xfrm>
          <a:prstGeom prst="rect">
            <a:avLst/>
          </a:prstGeom>
          <a:noFill/>
          <a:ln w="9525" algn="ctr">
            <a:noFill/>
            <a:miter lim="800000"/>
            <a:headEnd/>
            <a:tailEnd/>
          </a:ln>
        </p:spPr>
        <p:txBody>
          <a:bodyPr wrap="none" anchor="ctr">
            <a:spAutoFit/>
          </a:bodyPr>
          <a:lstStyle/>
          <a:p>
            <a:endParaRPr lang="en-US"/>
          </a:p>
        </p:txBody>
      </p:sp>
      <p:pic>
        <p:nvPicPr>
          <p:cNvPr id="20487" name="Picture 5" descr="powercircuit2"/>
          <p:cNvPicPr>
            <a:picLocks noChangeAspect="1" noChangeArrowheads="1"/>
          </p:cNvPicPr>
          <p:nvPr/>
        </p:nvPicPr>
        <p:blipFill>
          <a:blip r:embed="rId3" cstate="print"/>
          <a:srcRect/>
          <a:stretch>
            <a:fillRect/>
          </a:stretch>
        </p:blipFill>
        <p:spPr bwMode="auto">
          <a:xfrm>
            <a:off x="2430384" y="1495928"/>
            <a:ext cx="3962400" cy="369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smtClean="0"/>
              <a:t>Response Surface Short Course - TFAWS</a:t>
            </a:r>
          </a:p>
        </p:txBody>
      </p:sp>
      <p:sp>
        <p:nvSpPr>
          <p:cNvPr id="21507" name="Slide Number Placeholder 5"/>
          <p:cNvSpPr>
            <a:spLocks noGrp="1"/>
          </p:cNvSpPr>
          <p:nvPr>
            <p:ph type="sldNum" sz="quarter" idx="12"/>
          </p:nvPr>
        </p:nvSpPr>
        <p:spPr>
          <a:noFill/>
        </p:spPr>
        <p:txBody>
          <a:bodyPr/>
          <a:lstStyle/>
          <a:p>
            <a:fld id="{BEBE9AC8-B33B-4D68-9DAD-49B19C2688D2}" type="slidenum">
              <a:rPr lang="en-US" smtClean="0"/>
              <a:pPr/>
              <a:t>166</a:t>
            </a:fld>
            <a:endParaRPr lang="en-US" smtClean="0"/>
          </a:p>
        </p:txBody>
      </p:sp>
      <p:sp>
        <p:nvSpPr>
          <p:cNvPr id="21508" name="Rectangle 2"/>
          <p:cNvSpPr>
            <a:spLocks noGrp="1" noChangeArrowheads="1"/>
          </p:cNvSpPr>
          <p:nvPr>
            <p:ph type="title"/>
          </p:nvPr>
        </p:nvSpPr>
        <p:spPr/>
        <p:txBody>
          <a:bodyPr/>
          <a:lstStyle/>
          <a:p>
            <a:pPr eaLnBrk="1" hangingPunct="1"/>
            <a:r>
              <a:rPr lang="en-US" dirty="0" smtClean="0"/>
              <a:t>Power Circuit Design Example</a:t>
            </a:r>
            <a:br>
              <a:rPr lang="en-US" dirty="0" smtClean="0"/>
            </a:br>
            <a:r>
              <a:rPr lang="en-US" sz="2400" dirty="0" smtClean="0">
                <a:solidFill>
                  <a:schemeClr val="tx1"/>
                </a:solidFill>
              </a:rPr>
              <a:t>(return to target)</a:t>
            </a:r>
          </a:p>
        </p:txBody>
      </p:sp>
      <p:sp>
        <p:nvSpPr>
          <p:cNvPr id="21509" name="Rectangle 3"/>
          <p:cNvSpPr>
            <a:spLocks noGrp="1" noChangeArrowheads="1"/>
          </p:cNvSpPr>
          <p:nvPr>
            <p:ph type="body" idx="1"/>
          </p:nvPr>
        </p:nvSpPr>
        <p:spPr>
          <a:xfrm>
            <a:off x="1162050" y="5210175"/>
            <a:ext cx="7419975" cy="944563"/>
          </a:xfrm>
        </p:spPr>
        <p:txBody>
          <a:bodyPr/>
          <a:lstStyle/>
          <a:p>
            <a:pPr eaLnBrk="1" hangingPunct="1">
              <a:buFontTx/>
              <a:buNone/>
            </a:pPr>
            <a:r>
              <a:rPr lang="en-US" dirty="0" smtClean="0"/>
              <a:t>Decrease the nominal resistance from 500 to 250.</a:t>
            </a:r>
          </a:p>
          <a:p>
            <a:pPr eaLnBrk="1" hangingPunct="1">
              <a:buFontTx/>
              <a:buNone/>
            </a:pPr>
            <a:r>
              <a:rPr lang="en-US" dirty="0" smtClean="0"/>
              <a:t>This corrects the output to the targeted 115 volts.</a:t>
            </a:r>
          </a:p>
        </p:txBody>
      </p:sp>
      <p:sp>
        <p:nvSpPr>
          <p:cNvPr id="21510" name="Rectangle 4"/>
          <p:cNvSpPr>
            <a:spLocks noChangeArrowheads="1"/>
          </p:cNvSpPr>
          <p:nvPr/>
        </p:nvSpPr>
        <p:spPr bwMode="auto">
          <a:xfrm>
            <a:off x="0" y="852488"/>
            <a:ext cx="9144000" cy="0"/>
          </a:xfrm>
          <a:prstGeom prst="rect">
            <a:avLst/>
          </a:prstGeom>
          <a:noFill/>
          <a:ln w="9525" algn="ctr">
            <a:noFill/>
            <a:miter lim="800000"/>
            <a:headEnd/>
            <a:tailEnd/>
          </a:ln>
        </p:spPr>
        <p:txBody>
          <a:bodyPr wrap="none" anchor="ctr">
            <a:spAutoFit/>
          </a:bodyPr>
          <a:lstStyle/>
          <a:p>
            <a:endParaRPr lang="en-US"/>
          </a:p>
        </p:txBody>
      </p:sp>
      <p:pic>
        <p:nvPicPr>
          <p:cNvPr id="21511" name="Picture 5" descr="powercircuit3"/>
          <p:cNvPicPr>
            <a:picLocks noChangeAspect="1" noChangeArrowheads="1"/>
          </p:cNvPicPr>
          <p:nvPr/>
        </p:nvPicPr>
        <p:blipFill>
          <a:blip r:embed="rId3" cstate="print"/>
          <a:srcRect/>
          <a:stretch>
            <a:fillRect/>
          </a:stretch>
        </p:blipFill>
        <p:spPr bwMode="auto">
          <a:xfrm>
            <a:off x="2713038" y="1352550"/>
            <a:ext cx="4035425" cy="382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smtClean="0"/>
              <a:t>Response Surface Short Course - TFAWS</a:t>
            </a:r>
          </a:p>
        </p:txBody>
      </p:sp>
      <p:sp>
        <p:nvSpPr>
          <p:cNvPr id="22531" name="Slide Number Placeholder 5"/>
          <p:cNvSpPr>
            <a:spLocks noGrp="1"/>
          </p:cNvSpPr>
          <p:nvPr>
            <p:ph type="sldNum" sz="quarter" idx="12"/>
          </p:nvPr>
        </p:nvSpPr>
        <p:spPr>
          <a:noFill/>
        </p:spPr>
        <p:txBody>
          <a:bodyPr/>
          <a:lstStyle/>
          <a:p>
            <a:fld id="{1D602BCC-3646-414C-B296-83EC4D649640}" type="slidenum">
              <a:rPr lang="en-US" smtClean="0"/>
              <a:pPr/>
              <a:t>167</a:t>
            </a:fld>
            <a:endParaRPr lang="en-US" smtClean="0"/>
          </a:p>
        </p:txBody>
      </p:sp>
      <p:sp>
        <p:nvSpPr>
          <p:cNvPr id="22532" name="Rectangle 2"/>
          <p:cNvSpPr>
            <a:spLocks noGrp="1" noChangeArrowheads="1"/>
          </p:cNvSpPr>
          <p:nvPr>
            <p:ph type="title"/>
          </p:nvPr>
        </p:nvSpPr>
        <p:spPr/>
        <p:txBody>
          <a:bodyPr/>
          <a:lstStyle/>
          <a:p>
            <a:pPr eaLnBrk="1" hangingPunct="1"/>
            <a:r>
              <a:rPr lang="en-US" dirty="0" smtClean="0"/>
              <a:t>Power Circuit Design Example</a:t>
            </a:r>
            <a:br>
              <a:rPr lang="en-US" dirty="0" smtClean="0"/>
            </a:br>
            <a:r>
              <a:rPr lang="en-US" sz="2400" dirty="0" smtClean="0">
                <a:solidFill>
                  <a:schemeClr val="tx1"/>
                </a:solidFill>
              </a:rPr>
              <a:t>on target with reduced variation</a:t>
            </a:r>
            <a:endParaRPr lang="en-US" dirty="0" smtClean="0">
              <a:solidFill>
                <a:schemeClr val="tx1"/>
              </a:solidFill>
            </a:endParaRPr>
          </a:p>
        </p:txBody>
      </p:sp>
      <p:sp>
        <p:nvSpPr>
          <p:cNvPr id="22533" name="Text Box 3"/>
          <p:cNvSpPr txBox="1">
            <a:spLocks noChangeArrowheads="1"/>
          </p:cNvSpPr>
          <p:nvPr/>
        </p:nvSpPr>
        <p:spPr bwMode="auto">
          <a:xfrm>
            <a:off x="1066800" y="1783828"/>
            <a:ext cx="3810000" cy="3447098"/>
          </a:xfrm>
          <a:prstGeom prst="rect">
            <a:avLst/>
          </a:prstGeom>
          <a:noFill/>
          <a:ln w="9525" algn="ctr">
            <a:noFill/>
            <a:miter lim="800000"/>
            <a:headEnd/>
            <a:tailEnd/>
          </a:ln>
        </p:spPr>
        <p:txBody>
          <a:bodyPr wrap="square">
            <a:spAutoFit/>
          </a:bodyPr>
          <a:lstStyle/>
          <a:p>
            <a:pPr algn="l">
              <a:spcBef>
                <a:spcPts val="2400"/>
              </a:spcBef>
            </a:pPr>
            <a:r>
              <a:rPr lang="en-US" sz="2200" dirty="0" smtClean="0"/>
              <a:t>To illustrate the </a:t>
            </a:r>
            <a:r>
              <a:rPr lang="en-US" sz="2200" dirty="0"/>
              <a:t>theory, </a:t>
            </a:r>
            <a:r>
              <a:rPr lang="en-US" sz="2200" dirty="0" smtClean="0"/>
              <a:t>the control </a:t>
            </a:r>
            <a:r>
              <a:rPr lang="en-US" sz="2200" dirty="0"/>
              <a:t>factors </a:t>
            </a:r>
            <a:r>
              <a:rPr lang="en-US" sz="2200" dirty="0" smtClean="0"/>
              <a:t>were used in two steps: first to </a:t>
            </a:r>
            <a:r>
              <a:rPr lang="en-US" sz="2200" dirty="0"/>
              <a:t>decrease </a:t>
            </a:r>
            <a:r>
              <a:rPr lang="en-US" sz="2200" dirty="0" smtClean="0"/>
              <a:t>variation and second to </a:t>
            </a:r>
            <a:r>
              <a:rPr lang="en-US" sz="2200" dirty="0"/>
              <a:t>move back on </a:t>
            </a:r>
            <a:r>
              <a:rPr lang="en-US" sz="2200" dirty="0" smtClean="0"/>
              <a:t>target.</a:t>
            </a:r>
            <a:endParaRPr lang="en-US" sz="2200" dirty="0"/>
          </a:p>
          <a:p>
            <a:pPr algn="l">
              <a:spcBef>
                <a:spcPts val="2400"/>
              </a:spcBef>
            </a:pPr>
            <a:r>
              <a:rPr lang="en-US" sz="2200" dirty="0"/>
              <a:t>In practice, numerical optimization can be used to simultaneously obtain all the goals.</a:t>
            </a:r>
          </a:p>
        </p:txBody>
      </p:sp>
      <p:pic>
        <p:nvPicPr>
          <p:cNvPr id="22534" name="Picture 4" descr="Circuitslide32"/>
          <p:cNvPicPr>
            <a:picLocks noChangeAspect="1" noChangeArrowheads="1"/>
          </p:cNvPicPr>
          <p:nvPr/>
        </p:nvPicPr>
        <p:blipFill>
          <a:blip r:embed="rId3" cstate="print"/>
          <a:srcRect/>
          <a:stretch>
            <a:fillRect/>
          </a:stretch>
        </p:blipFill>
        <p:spPr bwMode="auto">
          <a:xfrm>
            <a:off x="4800600" y="1295400"/>
            <a:ext cx="339725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p:spPr>
        <p:txBody>
          <a:bodyPr/>
          <a:lstStyle/>
          <a:p>
            <a:r>
              <a:rPr lang="en-US" smtClean="0"/>
              <a:t>Response Surface Short Course - TFAWS</a:t>
            </a:r>
          </a:p>
        </p:txBody>
      </p:sp>
      <p:sp>
        <p:nvSpPr>
          <p:cNvPr id="57347" name="Slide Number Placeholder 5"/>
          <p:cNvSpPr>
            <a:spLocks noGrp="1"/>
          </p:cNvSpPr>
          <p:nvPr>
            <p:ph type="sldNum" sz="quarter" idx="12"/>
          </p:nvPr>
        </p:nvSpPr>
        <p:spPr>
          <a:noFill/>
        </p:spPr>
        <p:txBody>
          <a:bodyPr/>
          <a:lstStyle/>
          <a:p>
            <a:fld id="{8E28F079-EFC2-4371-9D63-BC09DEE24C6B}" type="slidenum">
              <a:rPr lang="en-US" smtClean="0"/>
              <a:pPr/>
              <a:t>168</a:t>
            </a:fld>
            <a:endParaRPr lang="en-US" smtClean="0"/>
          </a:p>
        </p:txBody>
      </p:sp>
      <p:sp>
        <p:nvSpPr>
          <p:cNvPr id="57348" name="Rectangle 2"/>
          <p:cNvSpPr>
            <a:spLocks noGrp="1" noChangeArrowheads="1"/>
          </p:cNvSpPr>
          <p:nvPr>
            <p:ph type="title"/>
          </p:nvPr>
        </p:nvSpPr>
        <p:spPr/>
        <p:txBody>
          <a:bodyPr/>
          <a:lstStyle/>
          <a:p>
            <a:pPr eaLnBrk="1" hangingPunct="1"/>
            <a:r>
              <a:rPr lang="en-US" dirty="0" smtClean="0"/>
              <a:t>POE</a:t>
            </a:r>
            <a:br>
              <a:rPr lang="en-US" dirty="0" smtClean="0"/>
            </a:br>
            <a:r>
              <a:rPr lang="en-US" sz="2400" dirty="0" smtClean="0"/>
              <a:t> </a:t>
            </a:r>
            <a:r>
              <a:rPr lang="en-US" sz="2400" dirty="0" smtClean="0">
                <a:solidFill>
                  <a:schemeClr val="tx1"/>
                </a:solidFill>
              </a:rPr>
              <a:t>Summary</a:t>
            </a:r>
          </a:p>
        </p:txBody>
      </p:sp>
      <p:sp>
        <p:nvSpPr>
          <p:cNvPr id="57349" name="Rectangle 3"/>
          <p:cNvSpPr>
            <a:spLocks noGrp="1" noChangeArrowheads="1"/>
          </p:cNvSpPr>
          <p:nvPr>
            <p:ph type="body" idx="1"/>
          </p:nvPr>
        </p:nvSpPr>
        <p:spPr/>
        <p:txBody>
          <a:bodyPr/>
          <a:lstStyle/>
          <a:p>
            <a:pPr eaLnBrk="1" hangingPunct="1">
              <a:spcBef>
                <a:spcPct val="50000"/>
              </a:spcBef>
              <a:buClr>
                <a:schemeClr val="accent2"/>
              </a:buClr>
              <a:buFont typeface="Wingdings" pitchFamily="2" charset="2"/>
              <a:buChar char="Ø"/>
            </a:pPr>
            <a:r>
              <a:rPr lang="en-US" dirty="0" smtClean="0"/>
              <a:t>Control by Uncontrolled interactions are used to set the control factors to minimize the impact of the uncontrolled variables.</a:t>
            </a:r>
          </a:p>
          <a:p>
            <a:pPr eaLnBrk="1" hangingPunct="1">
              <a:spcBef>
                <a:spcPct val="50000"/>
              </a:spcBef>
              <a:buClr>
                <a:schemeClr val="accent2"/>
              </a:buClr>
              <a:buFont typeface="Wingdings" pitchFamily="2" charset="2"/>
              <a:buChar char="Ø"/>
            </a:pPr>
            <a:r>
              <a:rPr lang="en-US" dirty="0" smtClean="0"/>
              <a:t>Control by Control interactions - provide a mechanism to move the process to target outcomes.</a:t>
            </a:r>
          </a:p>
          <a:p>
            <a:pPr eaLnBrk="1" hangingPunct="1">
              <a:spcBef>
                <a:spcPct val="50000"/>
              </a:spcBef>
              <a:buClr>
                <a:schemeClr val="accent2"/>
              </a:buClr>
              <a:buFont typeface="Wingdings" pitchFamily="2" charset="2"/>
              <a:buChar char="Ø"/>
            </a:pPr>
            <a:r>
              <a:rPr lang="en-US" dirty="0" smtClean="0"/>
              <a:t>POE - used equivalently to find settings that minimize the impact of uncontrolled variables and the impact of variation in the control factors on the response.</a:t>
            </a:r>
          </a:p>
          <a:p>
            <a:pPr eaLnBrk="1" hangingPunct="1">
              <a:spcBef>
                <a:spcPct val="50000"/>
              </a:spcBef>
              <a:buClr>
                <a:schemeClr val="accent2"/>
              </a:buClr>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p:spPr>
        <p:txBody>
          <a:bodyPr/>
          <a:lstStyle/>
          <a:p>
            <a:r>
              <a:rPr lang="en-US" smtClean="0"/>
              <a:t>Response Surface Short Course - TFAWS</a:t>
            </a:r>
          </a:p>
        </p:txBody>
      </p:sp>
      <p:sp>
        <p:nvSpPr>
          <p:cNvPr id="58371" name="Slide Number Placeholder 5"/>
          <p:cNvSpPr>
            <a:spLocks noGrp="1"/>
          </p:cNvSpPr>
          <p:nvPr>
            <p:ph type="sldNum" sz="quarter" idx="12"/>
          </p:nvPr>
        </p:nvSpPr>
        <p:spPr>
          <a:noFill/>
        </p:spPr>
        <p:txBody>
          <a:bodyPr/>
          <a:lstStyle/>
          <a:p>
            <a:fld id="{C4ADB2FC-2713-409B-926D-8B0EFD5918DC}" type="slidenum">
              <a:rPr lang="en-US" smtClean="0"/>
              <a:pPr/>
              <a:t>169</a:t>
            </a:fld>
            <a:endParaRPr lang="en-US" smtClean="0"/>
          </a:p>
        </p:txBody>
      </p:sp>
      <p:sp>
        <p:nvSpPr>
          <p:cNvPr id="58372" name="Rectangle 2"/>
          <p:cNvSpPr>
            <a:spLocks noGrp="1" noChangeArrowheads="1"/>
          </p:cNvSpPr>
          <p:nvPr>
            <p:ph type="title"/>
          </p:nvPr>
        </p:nvSpPr>
        <p:spPr/>
        <p:txBody>
          <a:bodyPr/>
          <a:lstStyle/>
          <a:p>
            <a:pPr eaLnBrk="1" hangingPunct="1"/>
            <a:r>
              <a:rPr lang="en-US" smtClean="0"/>
              <a:t>Propagation of error</a:t>
            </a:r>
            <a:br>
              <a:rPr lang="en-US" smtClean="0"/>
            </a:br>
            <a:r>
              <a:rPr lang="en-US" sz="2400" smtClean="0">
                <a:solidFill>
                  <a:schemeClr val="tx1"/>
                </a:solidFill>
              </a:rPr>
              <a:t>Summary of Important Considerations</a:t>
            </a:r>
          </a:p>
        </p:txBody>
      </p:sp>
      <p:sp>
        <p:nvSpPr>
          <p:cNvPr id="58373" name="Rectangle 3"/>
          <p:cNvSpPr>
            <a:spLocks noGrp="1" noChangeArrowheads="1"/>
          </p:cNvSpPr>
          <p:nvPr>
            <p:ph type="body" idx="1"/>
          </p:nvPr>
        </p:nvSpPr>
        <p:spPr>
          <a:xfrm>
            <a:off x="990600" y="1381125"/>
            <a:ext cx="7783513" cy="5029200"/>
          </a:xfrm>
        </p:spPr>
        <p:txBody>
          <a:bodyPr/>
          <a:lstStyle/>
          <a:p>
            <a:pPr marL="0" indent="0" eaLnBrk="1" hangingPunct="1">
              <a:spcBef>
                <a:spcPts val="600"/>
              </a:spcBef>
              <a:buFontTx/>
              <a:buNone/>
            </a:pPr>
            <a:r>
              <a:rPr lang="en-US" sz="2000" dirty="0" smtClean="0"/>
              <a:t>Understanding of transmitted variation depends on:</a:t>
            </a:r>
          </a:p>
          <a:p>
            <a:pPr marL="520700" lvl="1" indent="-295275" eaLnBrk="1" hangingPunct="1">
              <a:buClr>
                <a:schemeClr val="accent2"/>
              </a:buClr>
              <a:buFontTx/>
              <a:buAutoNum type="arabicPeriod"/>
            </a:pPr>
            <a:r>
              <a:rPr lang="en-US" sz="2000" dirty="0" smtClean="0">
                <a:solidFill>
                  <a:schemeClr val="accent2"/>
                </a:solidFill>
              </a:rPr>
              <a:t>Boundaries of the factor space.</a:t>
            </a:r>
          </a:p>
          <a:p>
            <a:pPr marL="1027113" lvl="2" indent="-280988" eaLnBrk="1" hangingPunct="1">
              <a:spcBef>
                <a:spcPts val="600"/>
              </a:spcBef>
              <a:buClr>
                <a:schemeClr val="accent2"/>
              </a:buClr>
              <a:buFont typeface="Wingdings" pitchFamily="2" charset="2"/>
              <a:buChar char="§"/>
            </a:pPr>
            <a:r>
              <a:rPr lang="en-US" sz="2000" dirty="0" smtClean="0"/>
              <a:t>The model must adequately represent actual behavior.</a:t>
            </a:r>
          </a:p>
          <a:p>
            <a:pPr marL="1027113" lvl="2" indent="-280988" eaLnBrk="1" hangingPunct="1">
              <a:spcBef>
                <a:spcPts val="600"/>
              </a:spcBef>
              <a:buClr>
                <a:schemeClr val="accent2"/>
              </a:buClr>
              <a:buFont typeface="Wingdings" pitchFamily="2" charset="2"/>
              <a:buChar char="§"/>
            </a:pPr>
            <a:r>
              <a:rPr lang="en-US" sz="2000" dirty="0" smtClean="0"/>
              <a:t>There must be significant curvature within the boundaries.</a:t>
            </a:r>
          </a:p>
          <a:p>
            <a:pPr marL="520700" lvl="1" indent="-295275" eaLnBrk="1" hangingPunct="1">
              <a:buClr>
                <a:schemeClr val="accent2"/>
              </a:buClr>
              <a:buFontTx/>
              <a:buAutoNum type="arabicPeriod"/>
            </a:pPr>
            <a:r>
              <a:rPr lang="en-US" sz="2000" dirty="0" smtClean="0">
                <a:solidFill>
                  <a:schemeClr val="accent2"/>
                </a:solidFill>
              </a:rPr>
              <a:t>The order of the polynomial model.</a:t>
            </a:r>
          </a:p>
          <a:p>
            <a:pPr marL="1027113" lvl="2" indent="-280988" eaLnBrk="1" hangingPunct="1">
              <a:spcBef>
                <a:spcPts val="600"/>
              </a:spcBef>
              <a:buClr>
                <a:schemeClr val="accent2"/>
              </a:buClr>
              <a:buFont typeface="Wingdings" pitchFamily="2" charset="2"/>
              <a:buChar char="§"/>
            </a:pPr>
            <a:r>
              <a:rPr lang="en-US" sz="2000" dirty="0" smtClean="0"/>
              <a:t>Non-linear (higher-order terms) provide opportunities to find plateaus (slopes approaching zero).</a:t>
            </a:r>
          </a:p>
          <a:p>
            <a:pPr marL="1027113" lvl="2" indent="-280988" eaLnBrk="1" hangingPunct="1">
              <a:spcBef>
                <a:spcPts val="600"/>
              </a:spcBef>
              <a:buClr>
                <a:schemeClr val="accent2"/>
              </a:buClr>
              <a:buFont typeface="Wingdings" pitchFamily="2" charset="2"/>
              <a:buChar char="§"/>
            </a:pPr>
            <a:r>
              <a:rPr lang="en-US" sz="2000" dirty="0" smtClean="0"/>
              <a:t>Linear effects allow us to adjust nominal values to target.</a:t>
            </a:r>
          </a:p>
          <a:p>
            <a:pPr marL="520700" lvl="1" indent="-295275" eaLnBrk="1" hangingPunct="1">
              <a:buClr>
                <a:schemeClr val="accent2"/>
              </a:buClr>
              <a:buFontTx/>
              <a:buAutoNum type="arabicPeriod"/>
            </a:pPr>
            <a:r>
              <a:rPr lang="en-US" sz="2000" dirty="0" smtClean="0">
                <a:solidFill>
                  <a:schemeClr val="accent2"/>
                </a:solidFill>
              </a:rPr>
              <a:t>Nature of variation in control factors.</a:t>
            </a:r>
            <a:br>
              <a:rPr lang="en-US" sz="2000" dirty="0" smtClean="0">
                <a:solidFill>
                  <a:schemeClr val="accent2"/>
                </a:solidFill>
              </a:rPr>
            </a:br>
            <a:r>
              <a:rPr lang="en-US" sz="2000" dirty="0" smtClean="0"/>
              <a:t>Is the variation</a:t>
            </a:r>
          </a:p>
          <a:p>
            <a:pPr marL="1027113" lvl="2" indent="-280988" eaLnBrk="1" hangingPunct="1">
              <a:spcBef>
                <a:spcPts val="600"/>
              </a:spcBef>
              <a:buClr>
                <a:schemeClr val="accent2"/>
              </a:buClr>
              <a:buFontTx/>
              <a:buAutoNum type="alphaLcParenR"/>
            </a:pPr>
            <a:r>
              <a:rPr lang="en-US" sz="2000" dirty="0" smtClean="0"/>
              <a:t>Independent of the factor level? (more on next slide)</a:t>
            </a:r>
          </a:p>
          <a:p>
            <a:pPr marL="1027113" lvl="2" indent="-280988" eaLnBrk="1" hangingPunct="1">
              <a:spcBef>
                <a:spcPts val="600"/>
              </a:spcBef>
              <a:buClr>
                <a:schemeClr val="accent2"/>
              </a:buClr>
              <a:buFontTx/>
              <a:buAutoNum type="alphaLcParenR"/>
            </a:pPr>
            <a:r>
              <a:rPr lang="en-US" sz="2000" dirty="0" smtClean="0"/>
              <a:t>Proportional to the factor level? (more in two slides)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17411" name="Slide Number Placeholder 5"/>
          <p:cNvSpPr>
            <a:spLocks noGrp="1"/>
          </p:cNvSpPr>
          <p:nvPr>
            <p:ph type="sldNum" sz="quarter" idx="12"/>
          </p:nvPr>
        </p:nvSpPr>
        <p:spPr>
          <a:noFill/>
        </p:spPr>
        <p:txBody>
          <a:bodyPr/>
          <a:lstStyle/>
          <a:p>
            <a:fld id="{3206A1EC-AB7C-4CE2-B6B5-06CEF5EA0FED}" type="slidenum">
              <a:rPr lang="en-US" smtClean="0">
                <a:latin typeface="Arial" charset="0"/>
              </a:rPr>
              <a:pPr/>
              <a:t>17</a:t>
            </a:fld>
            <a:endParaRPr lang="en-US" smtClean="0">
              <a:latin typeface="Arial" charset="0"/>
            </a:endParaRPr>
          </a:p>
        </p:txBody>
      </p:sp>
      <p:sp>
        <p:nvSpPr>
          <p:cNvPr id="17412" name="Rectangle 2"/>
          <p:cNvSpPr>
            <a:spLocks noGrp="1" noChangeArrowheads="1"/>
          </p:cNvSpPr>
          <p:nvPr>
            <p:ph type="title"/>
          </p:nvPr>
        </p:nvSpPr>
        <p:spPr>
          <a:xfrm>
            <a:off x="1827213" y="90488"/>
            <a:ext cx="6581775" cy="1096962"/>
          </a:xfrm>
          <a:noFill/>
        </p:spPr>
        <p:txBody>
          <a:bodyPr/>
          <a:lstStyle/>
          <a:p>
            <a:pPr eaLnBrk="1" hangingPunct="1"/>
            <a:r>
              <a:rPr lang="en-US" dirty="0" smtClean="0"/>
              <a:t>Excuses to Avoid DOE</a:t>
            </a:r>
            <a:br>
              <a:rPr lang="en-US" dirty="0" smtClean="0"/>
            </a:br>
            <a:r>
              <a:rPr lang="en-US" sz="2400" dirty="0" smtClean="0">
                <a:solidFill>
                  <a:schemeClr val="tx1"/>
                </a:solidFill>
              </a:rPr>
              <a:t>OFAT is What We’ve “Always Done”</a:t>
            </a:r>
            <a:endParaRPr lang="en-US" sz="2400" dirty="0" smtClean="0"/>
          </a:p>
        </p:txBody>
      </p:sp>
      <p:sp>
        <p:nvSpPr>
          <p:cNvPr id="17413" name="Rectangle 3"/>
          <p:cNvSpPr>
            <a:spLocks noGrp="1" noChangeArrowheads="1"/>
          </p:cNvSpPr>
          <p:nvPr>
            <p:ph type="body" idx="1"/>
          </p:nvPr>
        </p:nvSpPr>
        <p:spPr>
          <a:xfrm>
            <a:off x="3581400" y="1600199"/>
            <a:ext cx="5181600" cy="4721087"/>
          </a:xfrm>
        </p:spPr>
        <p:txBody>
          <a:bodyPr/>
          <a:lstStyle/>
          <a:p>
            <a:pPr eaLnBrk="1" hangingPunct="1">
              <a:lnSpc>
                <a:spcPct val="90000"/>
              </a:lnSpc>
              <a:spcBef>
                <a:spcPct val="50000"/>
              </a:spcBef>
              <a:buFontTx/>
              <a:buNone/>
            </a:pPr>
            <a:r>
              <a:rPr lang="en-US" sz="2000" dirty="0" smtClean="0"/>
              <a:t>“It's too early to use statistical methods.”</a:t>
            </a:r>
          </a:p>
          <a:p>
            <a:pPr eaLnBrk="1" hangingPunct="1">
              <a:lnSpc>
                <a:spcPct val="90000"/>
              </a:lnSpc>
              <a:spcBef>
                <a:spcPct val="50000"/>
              </a:spcBef>
              <a:buFontTx/>
              <a:buNone/>
            </a:pPr>
            <a:r>
              <a:rPr lang="en-US" sz="2000" dirty="0" smtClean="0"/>
              <a:t>“We'll worry about the statistics</a:t>
            </a:r>
            <a:br>
              <a:rPr lang="en-US" sz="2000" dirty="0" smtClean="0"/>
            </a:br>
            <a:r>
              <a:rPr lang="en-US" sz="2000" dirty="0" smtClean="0"/>
              <a:t>  after we've run the experiment.”</a:t>
            </a:r>
          </a:p>
          <a:p>
            <a:pPr eaLnBrk="1" hangingPunct="1">
              <a:lnSpc>
                <a:spcPct val="90000"/>
              </a:lnSpc>
              <a:spcBef>
                <a:spcPct val="50000"/>
              </a:spcBef>
              <a:buNone/>
            </a:pPr>
            <a:r>
              <a:rPr lang="en-US" sz="2000" dirty="0" smtClean="0"/>
              <a:t>“My data are too variable to use</a:t>
            </a:r>
            <a:br>
              <a:rPr lang="en-US" sz="2000" dirty="0" smtClean="0"/>
            </a:br>
            <a:r>
              <a:rPr lang="en-US" sz="2000" dirty="0" smtClean="0"/>
              <a:t>  statistics.”</a:t>
            </a:r>
          </a:p>
          <a:p>
            <a:pPr eaLnBrk="1" hangingPunct="1">
              <a:lnSpc>
                <a:spcPct val="90000"/>
              </a:lnSpc>
              <a:spcBef>
                <a:spcPct val="50000"/>
              </a:spcBef>
              <a:buNone/>
            </a:pPr>
            <a:r>
              <a:rPr lang="en-US" sz="2000" dirty="0" smtClean="0"/>
              <a:t>“Lets just vary one thing at a time</a:t>
            </a:r>
            <a:br>
              <a:rPr lang="en-US" sz="2000" dirty="0" smtClean="0"/>
            </a:br>
            <a:r>
              <a:rPr lang="en-US" sz="2000" dirty="0" smtClean="0"/>
              <a:t>  so we don't get confused.”</a:t>
            </a:r>
          </a:p>
          <a:p>
            <a:pPr eaLnBrk="1" hangingPunct="1">
              <a:lnSpc>
                <a:spcPct val="90000"/>
              </a:lnSpc>
              <a:spcBef>
                <a:spcPct val="50000"/>
              </a:spcBef>
              <a:buNone/>
            </a:pPr>
            <a:r>
              <a:rPr lang="en-US" sz="2000" dirty="0" smtClean="0"/>
              <a:t>“I'll investigate that factor next.”</a:t>
            </a:r>
          </a:p>
          <a:p>
            <a:pPr eaLnBrk="1" hangingPunct="1">
              <a:lnSpc>
                <a:spcPct val="90000"/>
              </a:lnSpc>
              <a:spcBef>
                <a:spcPct val="50000"/>
              </a:spcBef>
              <a:buNone/>
            </a:pPr>
            <a:r>
              <a:rPr lang="en-US" sz="2000" dirty="0" smtClean="0"/>
              <a:t>“There aren't any interactions.”</a:t>
            </a:r>
          </a:p>
          <a:p>
            <a:pPr eaLnBrk="1" hangingPunct="1">
              <a:lnSpc>
                <a:spcPct val="90000"/>
              </a:lnSpc>
              <a:spcBef>
                <a:spcPct val="50000"/>
              </a:spcBef>
              <a:buNone/>
            </a:pPr>
            <a:r>
              <a:rPr lang="en-US" sz="2000" dirty="0" smtClean="0"/>
              <a:t>“A statistical experiment would be</a:t>
            </a:r>
            <a:br>
              <a:rPr lang="en-US" sz="2000" dirty="0" smtClean="0"/>
            </a:br>
            <a:r>
              <a:rPr lang="en-US" sz="2000" dirty="0" smtClean="0"/>
              <a:t>  too large.”</a:t>
            </a:r>
          </a:p>
          <a:p>
            <a:pPr eaLnBrk="1" hangingPunct="1">
              <a:lnSpc>
                <a:spcPct val="90000"/>
              </a:lnSpc>
              <a:spcBef>
                <a:spcPct val="50000"/>
              </a:spcBef>
              <a:buNone/>
            </a:pPr>
            <a:r>
              <a:rPr lang="en-US" sz="2000" dirty="0" smtClean="0"/>
              <a:t>“We need results now, not after some experiment.”</a:t>
            </a:r>
          </a:p>
          <a:p>
            <a:pPr eaLnBrk="1" hangingPunct="1">
              <a:lnSpc>
                <a:spcPct val="90000"/>
              </a:lnSpc>
              <a:spcBef>
                <a:spcPct val="50000"/>
              </a:spcBef>
              <a:buFontTx/>
              <a:buNone/>
            </a:pPr>
            <a:endParaRPr lang="en-US" sz="2000" dirty="0" smtClean="0"/>
          </a:p>
        </p:txBody>
      </p:sp>
      <p:pic>
        <p:nvPicPr>
          <p:cNvPr id="17414" name="Picture 4"/>
          <p:cNvPicPr>
            <a:picLocks noChangeAspect="1" noChangeArrowheads="1"/>
          </p:cNvPicPr>
          <p:nvPr/>
        </p:nvPicPr>
        <p:blipFill>
          <a:blip r:embed="rId3" cstate="print"/>
          <a:srcRect/>
          <a:stretch>
            <a:fillRect/>
          </a:stretch>
        </p:blipFill>
        <p:spPr bwMode="auto">
          <a:xfrm>
            <a:off x="914400" y="1905000"/>
            <a:ext cx="2286000" cy="3665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4"/>
          <p:cNvSpPr>
            <a:spLocks noGrp="1"/>
          </p:cNvSpPr>
          <p:nvPr>
            <p:ph type="dt" sz="quarter" idx="10"/>
          </p:nvPr>
        </p:nvSpPr>
        <p:spPr>
          <a:noFill/>
        </p:spPr>
        <p:txBody>
          <a:bodyPr/>
          <a:lstStyle/>
          <a:p>
            <a:r>
              <a:rPr lang="en-US" smtClean="0"/>
              <a:t>Response Surface Short Course - TFAWS</a:t>
            </a:r>
          </a:p>
        </p:txBody>
      </p:sp>
      <p:sp>
        <p:nvSpPr>
          <p:cNvPr id="59395" name="Slide Number Placeholder 6"/>
          <p:cNvSpPr>
            <a:spLocks noGrp="1"/>
          </p:cNvSpPr>
          <p:nvPr>
            <p:ph type="sldNum" sz="quarter" idx="12"/>
          </p:nvPr>
        </p:nvSpPr>
        <p:spPr>
          <a:noFill/>
        </p:spPr>
        <p:txBody>
          <a:bodyPr/>
          <a:lstStyle/>
          <a:p>
            <a:fld id="{A70480F3-339D-46FE-B1B9-0524ACBDC76C}" type="slidenum">
              <a:rPr lang="en-US" smtClean="0"/>
              <a:pPr/>
              <a:t>170</a:t>
            </a:fld>
            <a:endParaRPr lang="en-US" smtClean="0"/>
          </a:p>
        </p:txBody>
      </p:sp>
      <p:sp>
        <p:nvSpPr>
          <p:cNvPr id="59396" name="Rectangle 2"/>
          <p:cNvSpPr>
            <a:spLocks noGrp="1" noChangeArrowheads="1"/>
          </p:cNvSpPr>
          <p:nvPr>
            <p:ph type="title"/>
          </p:nvPr>
        </p:nvSpPr>
        <p:spPr>
          <a:xfrm>
            <a:off x="1828800" y="91440"/>
            <a:ext cx="6583680" cy="1097280"/>
          </a:xfrm>
        </p:spPr>
        <p:txBody>
          <a:bodyPr/>
          <a:lstStyle/>
          <a:p>
            <a:pPr eaLnBrk="1" hangingPunct="1"/>
            <a:r>
              <a:rPr lang="en-US" dirty="0" smtClean="0"/>
              <a:t>Propagation of error</a:t>
            </a:r>
            <a:br>
              <a:rPr lang="en-US" dirty="0" smtClean="0"/>
            </a:br>
            <a:r>
              <a:rPr lang="en-US" sz="2400" dirty="0" smtClean="0"/>
              <a:t> </a:t>
            </a:r>
            <a:r>
              <a:rPr lang="en-US" sz="2400" dirty="0" smtClean="0">
                <a:solidFill>
                  <a:schemeClr val="tx1"/>
                </a:solidFill>
              </a:rPr>
              <a:t>Summary of Important Considerations</a:t>
            </a:r>
          </a:p>
        </p:txBody>
      </p:sp>
      <p:sp>
        <p:nvSpPr>
          <p:cNvPr id="59397" name="Rectangle 3"/>
          <p:cNvSpPr>
            <a:spLocks noGrp="1" noChangeArrowheads="1"/>
          </p:cNvSpPr>
          <p:nvPr>
            <p:ph type="body" sz="half" idx="1"/>
          </p:nvPr>
        </p:nvSpPr>
        <p:spPr>
          <a:xfrm>
            <a:off x="990600" y="1379624"/>
            <a:ext cx="7467600" cy="1905000"/>
          </a:xfrm>
        </p:spPr>
        <p:txBody>
          <a:bodyPr/>
          <a:lstStyle/>
          <a:p>
            <a:pPr marL="457200" indent="-457200" eaLnBrk="1" hangingPunct="1">
              <a:buFontTx/>
              <a:buNone/>
            </a:pPr>
            <a:r>
              <a:rPr lang="en-US" dirty="0" smtClean="0"/>
              <a:t>3a.	If the variation is </a:t>
            </a:r>
            <a:r>
              <a:rPr lang="en-US" dirty="0" smtClean="0">
                <a:solidFill>
                  <a:schemeClr val="accent2"/>
                </a:solidFill>
              </a:rPr>
              <a:t>independent </a:t>
            </a:r>
            <a:r>
              <a:rPr lang="en-US" dirty="0" smtClean="0"/>
              <a:t>of the size of the controllable factor level, it can be adjusted to reduce the transmitted variation.</a:t>
            </a:r>
          </a:p>
          <a:p>
            <a:pPr marL="517525" indent="-517525" algn="ctr" eaLnBrk="1" hangingPunct="1">
              <a:buFontTx/>
              <a:buNone/>
            </a:pPr>
            <a:r>
              <a:rPr lang="en-US" dirty="0" smtClean="0">
                <a:solidFill>
                  <a:srgbClr val="FF0000"/>
                </a:solidFill>
              </a:rPr>
              <a:t>        BIG Assumption </a:t>
            </a:r>
            <a:r>
              <a:rPr lang="en-US" dirty="0" smtClean="0">
                <a:solidFill>
                  <a:srgbClr val="FF0000"/>
                </a:solidFill>
                <a:sym typeface="Wingdings" pitchFamily="2" charset="2"/>
              </a:rPr>
              <a:t> Constant Error</a:t>
            </a:r>
            <a:endParaRPr lang="en-US" dirty="0" smtClean="0">
              <a:solidFill>
                <a:srgbClr val="FF0000"/>
              </a:solidFill>
            </a:endParaRPr>
          </a:p>
        </p:txBody>
      </p:sp>
      <p:pic>
        <p:nvPicPr>
          <p:cNvPr id="59398" name="Picture 8" descr="POE Constant Variance"/>
          <p:cNvPicPr>
            <a:picLocks noChangeAspect="1" noChangeArrowheads="1"/>
          </p:cNvPicPr>
          <p:nvPr/>
        </p:nvPicPr>
        <p:blipFill>
          <a:blip r:embed="rId3" cstate="print"/>
          <a:srcRect/>
          <a:stretch>
            <a:fillRect/>
          </a:stretch>
        </p:blipFill>
        <p:spPr bwMode="auto">
          <a:xfrm>
            <a:off x="2306056" y="2979824"/>
            <a:ext cx="5010150" cy="363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4"/>
          <p:cNvSpPr>
            <a:spLocks noGrp="1"/>
          </p:cNvSpPr>
          <p:nvPr>
            <p:ph type="dt" sz="quarter" idx="10"/>
          </p:nvPr>
        </p:nvSpPr>
        <p:spPr>
          <a:noFill/>
        </p:spPr>
        <p:txBody>
          <a:bodyPr/>
          <a:lstStyle/>
          <a:p>
            <a:r>
              <a:rPr lang="en-US" smtClean="0"/>
              <a:t>Response Surface Short Course - TFAWS</a:t>
            </a:r>
          </a:p>
        </p:txBody>
      </p:sp>
      <p:sp>
        <p:nvSpPr>
          <p:cNvPr id="60419" name="Slide Number Placeholder 6"/>
          <p:cNvSpPr>
            <a:spLocks noGrp="1"/>
          </p:cNvSpPr>
          <p:nvPr>
            <p:ph type="sldNum" sz="quarter" idx="12"/>
          </p:nvPr>
        </p:nvSpPr>
        <p:spPr>
          <a:noFill/>
        </p:spPr>
        <p:txBody>
          <a:bodyPr/>
          <a:lstStyle/>
          <a:p>
            <a:fld id="{3182370C-E8F3-4D32-8038-0FA49C503766}" type="slidenum">
              <a:rPr lang="en-US" smtClean="0"/>
              <a:pPr/>
              <a:t>171</a:t>
            </a:fld>
            <a:endParaRPr lang="en-US" smtClean="0"/>
          </a:p>
        </p:txBody>
      </p:sp>
      <p:sp>
        <p:nvSpPr>
          <p:cNvPr id="60421" name="Rectangle 3"/>
          <p:cNvSpPr>
            <a:spLocks noGrp="1" noChangeArrowheads="1"/>
          </p:cNvSpPr>
          <p:nvPr>
            <p:ph type="body" sz="half" idx="1"/>
          </p:nvPr>
        </p:nvSpPr>
        <p:spPr>
          <a:xfrm>
            <a:off x="990600" y="1371600"/>
            <a:ext cx="7391400" cy="1676400"/>
          </a:xfrm>
        </p:spPr>
        <p:txBody>
          <a:bodyPr/>
          <a:lstStyle/>
          <a:p>
            <a:pPr marL="457200" indent="-457200" eaLnBrk="1" hangingPunct="1">
              <a:buFontTx/>
              <a:buNone/>
            </a:pPr>
            <a:r>
              <a:rPr lang="en-US" dirty="0" smtClean="0"/>
              <a:t>3b.	If the variation is a </a:t>
            </a:r>
            <a:r>
              <a:rPr lang="en-US" dirty="0" smtClean="0">
                <a:solidFill>
                  <a:schemeClr val="accent2"/>
                </a:solidFill>
              </a:rPr>
              <a:t>percentage </a:t>
            </a:r>
            <a:r>
              <a:rPr lang="en-US" dirty="0" smtClean="0"/>
              <a:t>of the size of the controllable factor level, changing the factor level may not change the transmitted variation.</a:t>
            </a:r>
          </a:p>
          <a:p>
            <a:pPr marL="517525" indent="-517525" algn="ctr" eaLnBrk="1" hangingPunct="1">
              <a:buFontTx/>
              <a:buNone/>
            </a:pPr>
            <a:r>
              <a:rPr lang="en-US" dirty="0" smtClean="0">
                <a:solidFill>
                  <a:srgbClr val="FF0000"/>
                </a:solidFill>
              </a:rPr>
              <a:t>            Violation of assumption </a:t>
            </a:r>
            <a:r>
              <a:rPr lang="en-US" dirty="0" smtClean="0">
                <a:solidFill>
                  <a:srgbClr val="FF0000"/>
                </a:solidFill>
                <a:sym typeface="Wingdings" pitchFamily="2" charset="2"/>
              </a:rPr>
              <a:t>of constant error</a:t>
            </a:r>
            <a:endParaRPr lang="en-US" dirty="0" smtClean="0">
              <a:solidFill>
                <a:srgbClr val="FF0000"/>
              </a:solidFill>
            </a:endParaRPr>
          </a:p>
          <a:p>
            <a:pPr marL="517525" indent="-517525" eaLnBrk="1" hangingPunct="1">
              <a:buFontTx/>
              <a:buNone/>
            </a:pPr>
            <a:endParaRPr lang="en-US" dirty="0" smtClean="0">
              <a:solidFill>
                <a:srgbClr val="FF0000"/>
              </a:solidFill>
            </a:endParaRPr>
          </a:p>
        </p:txBody>
      </p:sp>
      <p:pic>
        <p:nvPicPr>
          <p:cNvPr id="60422" name="Picture 9" descr="POE Proportional Variance"/>
          <p:cNvPicPr>
            <a:picLocks noChangeAspect="1" noChangeArrowheads="1"/>
          </p:cNvPicPr>
          <p:nvPr/>
        </p:nvPicPr>
        <p:blipFill>
          <a:blip r:embed="rId3" cstate="print"/>
          <a:srcRect/>
          <a:stretch>
            <a:fillRect/>
          </a:stretch>
        </p:blipFill>
        <p:spPr bwMode="auto">
          <a:xfrm>
            <a:off x="2330112" y="2971800"/>
            <a:ext cx="5010150" cy="3636963"/>
          </a:xfrm>
          <a:prstGeom prst="rect">
            <a:avLst/>
          </a:prstGeom>
          <a:noFill/>
          <a:ln w="9525">
            <a:noFill/>
            <a:miter lim="800000"/>
            <a:headEnd/>
            <a:tailEnd/>
          </a:ln>
        </p:spPr>
      </p:pic>
      <p:sp>
        <p:nvSpPr>
          <p:cNvPr id="8" name="Rectangle 2"/>
          <p:cNvSpPr>
            <a:spLocks noGrp="1" noChangeArrowheads="1"/>
          </p:cNvSpPr>
          <p:nvPr>
            <p:ph type="title"/>
          </p:nvPr>
        </p:nvSpPr>
        <p:spPr>
          <a:xfrm>
            <a:off x="1828800" y="91440"/>
            <a:ext cx="6583680" cy="1097280"/>
          </a:xfrm>
        </p:spPr>
        <p:txBody>
          <a:bodyPr/>
          <a:lstStyle/>
          <a:p>
            <a:pPr eaLnBrk="1" hangingPunct="1"/>
            <a:r>
              <a:rPr lang="en-US" dirty="0" smtClean="0"/>
              <a:t>Propagation of error</a:t>
            </a:r>
            <a:br>
              <a:rPr lang="en-US" dirty="0" smtClean="0"/>
            </a:br>
            <a:r>
              <a:rPr lang="en-US" sz="2400" dirty="0" smtClean="0"/>
              <a:t> </a:t>
            </a:r>
            <a:r>
              <a:rPr lang="en-US" sz="2400" dirty="0" smtClean="0">
                <a:solidFill>
                  <a:schemeClr val="tx1"/>
                </a:solidFill>
              </a:rPr>
              <a:t>Summary of Important Considerations</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smtClean="0"/>
              <a:t>Response Surface Short Course - TFAWS</a:t>
            </a:r>
            <a:endParaRPr lang="en-US" dirty="0" smtClean="0"/>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172</a:t>
            </a:fld>
            <a:endParaRPr lang="en-US" dirty="0" smtClean="0"/>
          </a:p>
        </p:txBody>
      </p:sp>
      <p:sp>
        <p:nvSpPr>
          <p:cNvPr id="61444" name="Rectangle 2"/>
          <p:cNvSpPr>
            <a:spLocks noGrp="1" noChangeArrowheads="1"/>
          </p:cNvSpPr>
          <p:nvPr>
            <p:ph type="title"/>
          </p:nvPr>
        </p:nvSpPr>
        <p:spPr/>
        <p:txBody>
          <a:bodyPr/>
          <a:lstStyle/>
          <a:p>
            <a:pPr eaLnBrk="1" hangingPunct="1"/>
            <a:r>
              <a:rPr lang="en-US" dirty="0" smtClean="0"/>
              <a:t>Propagation of error</a:t>
            </a:r>
            <a:r>
              <a:rPr lang="en-US" sz="3200" dirty="0" smtClean="0"/>
              <a:t/>
            </a:r>
            <a:br>
              <a:rPr lang="en-US" sz="3200" dirty="0" smtClean="0"/>
            </a:br>
            <a:r>
              <a:rPr lang="en-US" sz="2400" dirty="0" smtClean="0"/>
              <a:t> </a:t>
            </a:r>
            <a:r>
              <a:rPr lang="en-US" sz="2400" dirty="0" smtClean="0">
                <a:solidFill>
                  <a:schemeClr val="tx1"/>
                </a:solidFill>
              </a:rPr>
              <a:t>Summary of Important Considerations</a:t>
            </a:r>
          </a:p>
        </p:txBody>
      </p:sp>
      <p:sp>
        <p:nvSpPr>
          <p:cNvPr id="61445" name="Rectangle 3"/>
          <p:cNvSpPr>
            <a:spLocks noGrp="1" noChangeArrowheads="1"/>
          </p:cNvSpPr>
          <p:nvPr>
            <p:ph type="body" idx="1"/>
          </p:nvPr>
        </p:nvSpPr>
        <p:spPr/>
        <p:txBody>
          <a:bodyPr/>
          <a:lstStyle/>
          <a:p>
            <a:pPr marL="419100" indent="-419100" eaLnBrk="1" hangingPunct="1">
              <a:spcBef>
                <a:spcPct val="50000"/>
              </a:spcBef>
              <a:buFontTx/>
              <a:buNone/>
            </a:pPr>
            <a:r>
              <a:rPr lang="en-US" dirty="0" smtClean="0"/>
              <a:t>POE estimates are only available when:</a:t>
            </a:r>
          </a:p>
          <a:p>
            <a:pPr marL="846138" lvl="1" indent="-381000" eaLnBrk="1" hangingPunct="1">
              <a:spcBef>
                <a:spcPct val="50000"/>
              </a:spcBef>
              <a:buClr>
                <a:schemeClr val="accent2"/>
              </a:buClr>
              <a:buFontTx/>
              <a:buAutoNum type="arabicPeriod"/>
            </a:pPr>
            <a:r>
              <a:rPr lang="en-US" sz="2200" dirty="0" smtClean="0"/>
              <a:t>The response has been analyzed.</a:t>
            </a:r>
          </a:p>
          <a:p>
            <a:pPr marL="846138" lvl="1" indent="-381000" eaLnBrk="1" hangingPunct="1">
              <a:spcBef>
                <a:spcPct val="50000"/>
              </a:spcBef>
              <a:buClr>
                <a:schemeClr val="accent2"/>
              </a:buClr>
              <a:buFontTx/>
              <a:buAutoNum type="arabicPeriod"/>
            </a:pPr>
            <a:r>
              <a:rPr lang="en-US" sz="2200" dirty="0" smtClean="0"/>
              <a:t>The relationship between the factors and response is modeled by at least a second order polynomial.</a:t>
            </a:r>
          </a:p>
          <a:p>
            <a:pPr marL="846138" lvl="1" indent="-381000" eaLnBrk="1" hangingPunct="1">
              <a:spcBef>
                <a:spcPct val="50000"/>
              </a:spcBef>
              <a:buClr>
                <a:schemeClr val="accent2"/>
              </a:buClr>
              <a:buFontTx/>
              <a:buAutoNum type="arabicPeriod"/>
            </a:pPr>
            <a:r>
              <a:rPr lang="en-US" sz="2200" dirty="0" smtClean="0"/>
              <a:t>The model is hierarchically well formed</a:t>
            </a:r>
          </a:p>
          <a:p>
            <a:pPr marL="846138" lvl="1" indent="-381000" eaLnBrk="1" hangingPunct="1">
              <a:spcBef>
                <a:spcPct val="50000"/>
              </a:spcBef>
              <a:buClr>
                <a:schemeClr val="accent2"/>
              </a:buClr>
              <a:buFontTx/>
              <a:buAutoNum type="arabicPeriod"/>
            </a:pPr>
            <a:r>
              <a:rPr lang="en-US" sz="2200" dirty="0" smtClean="0"/>
              <a:t>The standard deviation around factor settings are provided.</a:t>
            </a:r>
          </a:p>
          <a:p>
            <a:pPr marL="57150" lvl="1" indent="7938" eaLnBrk="1" hangingPunct="1">
              <a:spcBef>
                <a:spcPct val="50000"/>
              </a:spcBef>
              <a:buClr>
                <a:schemeClr val="accent2"/>
              </a:buClr>
              <a:buNone/>
            </a:pPr>
            <a:r>
              <a:rPr lang="en-US" dirty="0" smtClean="0">
                <a:ea typeface="+mn-ea"/>
                <a:cs typeface="+mn-cs"/>
              </a:rPr>
              <a:t>Actual units of measure for the factors and factor standard deviation must be used to estimate POE to get a realistic picture.</a:t>
            </a:r>
          </a:p>
          <a:p>
            <a:pPr marL="446088" indent="-381000" eaLnBrk="1" hangingPunct="1">
              <a:spcBef>
                <a:spcPct val="50000"/>
              </a:spcBef>
              <a:buClr>
                <a:schemeClr val="accent2"/>
              </a:buClr>
              <a:buNone/>
            </a:pPr>
            <a:endParaRPr lang="en-US" sz="2200" dirty="0" smtClean="0"/>
          </a:p>
          <a:p>
            <a:pPr marL="846138" lvl="1" indent="-381000" eaLnBrk="1" hangingPunct="1">
              <a:spcBef>
                <a:spcPct val="50000"/>
              </a:spcBef>
              <a:buClr>
                <a:schemeClr val="accent2"/>
              </a:buClr>
              <a:buNone/>
            </a:pP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173</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Propagation of error</a:t>
            </a:r>
            <a:r>
              <a:rPr lang="en-US" sz="3200" dirty="0" smtClean="0"/>
              <a:t/>
            </a:r>
            <a:br>
              <a:rPr lang="en-US" sz="3200" dirty="0" smtClean="0"/>
            </a:br>
            <a:r>
              <a:rPr lang="en-US" sz="2400" dirty="0" smtClean="0"/>
              <a:t> </a:t>
            </a:r>
            <a:r>
              <a:rPr lang="en-US" sz="2400" dirty="0" smtClean="0">
                <a:solidFill>
                  <a:schemeClr val="tx1"/>
                </a:solidFill>
              </a:rPr>
              <a:t>Using POE adjusted intervals</a:t>
            </a:r>
          </a:p>
        </p:txBody>
      </p:sp>
      <p:sp>
        <p:nvSpPr>
          <p:cNvPr id="61445" name="Rectangle 3"/>
          <p:cNvSpPr>
            <a:spLocks noGrp="1" noChangeArrowheads="1"/>
          </p:cNvSpPr>
          <p:nvPr>
            <p:ph type="body" idx="1"/>
          </p:nvPr>
        </p:nvSpPr>
        <p:spPr>
          <a:xfrm>
            <a:off x="990600" y="1390650"/>
            <a:ext cx="7696200" cy="3095625"/>
          </a:xfrm>
        </p:spPr>
        <p:txBody>
          <a:bodyPr/>
          <a:lstStyle/>
          <a:p>
            <a:pPr marL="419100" indent="-419100" eaLnBrk="1" hangingPunct="1">
              <a:spcBef>
                <a:spcPct val="50000"/>
              </a:spcBef>
              <a:buFontTx/>
              <a:buNone/>
            </a:pPr>
            <a:r>
              <a:rPr lang="en-US" sz="2200" dirty="0" smtClean="0"/>
              <a:t>POE adds to the estimated standard deviation. </a:t>
            </a:r>
          </a:p>
          <a:p>
            <a:pPr marL="419100" indent="-419100" eaLnBrk="1" hangingPunct="1">
              <a:spcBef>
                <a:spcPct val="50000"/>
              </a:spcBef>
              <a:buFontTx/>
              <a:buNone/>
            </a:pPr>
            <a:endParaRPr lang="en-US" sz="2200" dirty="0" smtClean="0"/>
          </a:p>
          <a:p>
            <a:pPr marL="419100" indent="-419100" eaLnBrk="1" hangingPunct="1">
              <a:spcBef>
                <a:spcPct val="50000"/>
              </a:spcBef>
              <a:buFontTx/>
              <a:buNone/>
            </a:pPr>
            <a:endParaRPr lang="en-US" sz="2200" dirty="0" smtClean="0"/>
          </a:p>
          <a:p>
            <a:pPr marL="419100" indent="-419100" eaLnBrk="1" hangingPunct="1">
              <a:spcBef>
                <a:spcPct val="50000"/>
              </a:spcBef>
              <a:buFontTx/>
              <a:buNone/>
            </a:pPr>
            <a:r>
              <a:rPr lang="en-US" sz="2200" dirty="0" smtClean="0"/>
              <a:t>POE replaces Root Mean Square as the estimate for the population standard deviation. </a:t>
            </a:r>
          </a:p>
          <a:p>
            <a:pPr marL="419100" indent="-419100" eaLnBrk="1" hangingPunct="1">
              <a:spcBef>
                <a:spcPct val="50000"/>
              </a:spcBef>
              <a:buFontTx/>
              <a:buNone/>
            </a:pPr>
            <a:r>
              <a:rPr lang="en-US" sz="2200" dirty="0" smtClean="0"/>
              <a:t>Because the standard errors are larger, intervals are wider when POE adjustments are included.  </a:t>
            </a:r>
          </a:p>
          <a:p>
            <a:pPr marL="419100" indent="-419100" eaLnBrk="1" hangingPunct="1">
              <a:spcBef>
                <a:spcPct val="50000"/>
              </a:spcBef>
              <a:buFontTx/>
              <a:buNone/>
            </a:pPr>
            <a:endParaRPr lang="en-US" sz="2200" dirty="0" smtClean="0"/>
          </a:p>
        </p:txBody>
      </p:sp>
      <p:graphicFrame>
        <p:nvGraphicFramePr>
          <p:cNvPr id="674818" name="Object 4"/>
          <p:cNvGraphicFramePr>
            <a:graphicFrameLocks noChangeAspect="1"/>
          </p:cNvGraphicFramePr>
          <p:nvPr/>
        </p:nvGraphicFramePr>
        <p:xfrm>
          <a:off x="1627188" y="1897063"/>
          <a:ext cx="6172200" cy="844550"/>
        </p:xfrm>
        <a:graphic>
          <a:graphicData uri="http://schemas.openxmlformats.org/presentationml/2006/ole">
            <p:oleObj spid="_x0000_s674818" name="Equation" r:id="rId4" imgW="3987720" imgH="545760" progId="Equation.DSMT4">
              <p:embed/>
            </p:oleObj>
          </a:graphicData>
        </a:graphic>
      </p:graphicFrame>
      <p:graphicFrame>
        <p:nvGraphicFramePr>
          <p:cNvPr id="10" name="Object 9"/>
          <p:cNvGraphicFramePr>
            <a:graphicFrameLocks noChangeAspect="1"/>
          </p:cNvGraphicFramePr>
          <p:nvPr/>
        </p:nvGraphicFramePr>
        <p:xfrm>
          <a:off x="1285875" y="4692650"/>
          <a:ext cx="6863404" cy="1155700"/>
        </p:xfrm>
        <a:graphic>
          <a:graphicData uri="http://schemas.openxmlformats.org/presentationml/2006/ole">
            <p:oleObj spid="_x0000_s674821" name="Worksheet" r:id="rId5" imgW="8772567" imgH="1476360" progId="Excel.Sheet.12">
              <p:embed/>
            </p:oleObj>
          </a:graphicData>
        </a:graphic>
      </p:graphicFrame>
      <p:sp>
        <p:nvSpPr>
          <p:cNvPr id="8" name="Rectangle 7"/>
          <p:cNvSpPr/>
          <p:nvPr/>
        </p:nvSpPr>
        <p:spPr bwMode="auto">
          <a:xfrm>
            <a:off x="5162551" y="2019300"/>
            <a:ext cx="762000" cy="628650"/>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174</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Propagation of error</a:t>
            </a:r>
            <a:r>
              <a:rPr lang="en-US" sz="3200" dirty="0" smtClean="0"/>
              <a:t/>
            </a:r>
            <a:br>
              <a:rPr lang="en-US" sz="3200" dirty="0" smtClean="0"/>
            </a:br>
            <a:r>
              <a:rPr lang="en-US" sz="2400" dirty="0" smtClean="0"/>
              <a:t> </a:t>
            </a:r>
            <a:r>
              <a:rPr lang="en-US" sz="2400" dirty="0" smtClean="0">
                <a:solidFill>
                  <a:schemeClr val="tx1"/>
                </a:solidFill>
              </a:rPr>
              <a:t>Using POE adjusted intervals</a:t>
            </a:r>
          </a:p>
        </p:txBody>
      </p:sp>
      <p:sp>
        <p:nvSpPr>
          <p:cNvPr id="61445" name="Rectangle 3"/>
          <p:cNvSpPr>
            <a:spLocks noGrp="1" noChangeArrowheads="1"/>
          </p:cNvSpPr>
          <p:nvPr>
            <p:ph type="body" idx="1"/>
          </p:nvPr>
        </p:nvSpPr>
        <p:spPr>
          <a:xfrm>
            <a:off x="990600" y="1390650"/>
            <a:ext cx="7696200" cy="3095625"/>
          </a:xfrm>
        </p:spPr>
        <p:txBody>
          <a:bodyPr/>
          <a:lstStyle/>
          <a:p>
            <a:pPr marL="419100" indent="-419100" eaLnBrk="1" hangingPunct="1">
              <a:spcBef>
                <a:spcPct val="50000"/>
              </a:spcBef>
              <a:buFontTx/>
              <a:buNone/>
            </a:pPr>
            <a:endParaRPr lang="en-US" sz="2200" dirty="0" smtClean="0"/>
          </a:p>
          <a:p>
            <a:pPr marL="419100" indent="-419100" eaLnBrk="1" hangingPunct="1">
              <a:spcBef>
                <a:spcPct val="50000"/>
              </a:spcBef>
              <a:buFontTx/>
              <a:buNone/>
            </a:pPr>
            <a:endParaRPr lang="en-US" sz="2200" dirty="0" smtClean="0"/>
          </a:p>
        </p:txBody>
      </p:sp>
      <p:sp>
        <p:nvSpPr>
          <p:cNvPr id="11" name="Rectangle 3"/>
          <p:cNvSpPr txBox="1">
            <a:spLocks noChangeArrowheads="1"/>
          </p:cNvSpPr>
          <p:nvPr/>
        </p:nvSpPr>
        <p:spPr bwMode="auto">
          <a:xfrm>
            <a:off x="1143000" y="1543050"/>
            <a:ext cx="7696200" cy="309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9100" marR="0" lvl="0" indent="-419100" algn="l" defTabSz="914400" rtl="0" eaLnBrk="1" fontAlgn="base" latinLnBrk="0" hangingPunct="1">
              <a:lnSpc>
                <a:spcPct val="100000"/>
              </a:lnSpc>
              <a:spcBef>
                <a:spcPct val="50000"/>
              </a:spcBef>
              <a:spcAft>
                <a:spcPct val="0"/>
              </a:spcAft>
              <a:buClrTx/>
              <a:buSzTx/>
              <a:buFontTx/>
              <a:buNone/>
              <a:tabLst/>
              <a:defRPr/>
            </a:pPr>
            <a:r>
              <a:rPr lang="en-US" sz="2200" kern="0" dirty="0" smtClean="0">
                <a:latin typeface="+mn-lt"/>
              </a:rPr>
              <a:t>If POE estimates exist they are automatically added to all interval estimates making them wider.  </a:t>
            </a:r>
          </a:p>
          <a:p>
            <a:pPr marL="419100" marR="0" lvl="0" indent="-41910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Interval</a:t>
            </a:r>
            <a:r>
              <a:rPr kumimoji="0" lang="en-US" sz="2200" b="0" i="0" u="none" strike="noStrike" kern="0" cap="none" spc="0" normalizeH="0" noProof="0" dirty="0" smtClean="0">
                <a:ln>
                  <a:noFill/>
                </a:ln>
                <a:solidFill>
                  <a:schemeClr val="tx1"/>
                </a:solidFill>
                <a:effectLst/>
                <a:uLnTx/>
                <a:uFillTx/>
                <a:latin typeface="+mn-lt"/>
                <a:ea typeface="+mn-ea"/>
                <a:cs typeface="+mn-cs"/>
              </a:rPr>
              <a:t> estimates can be added to optimization criteria.  </a:t>
            </a: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a:p>
            <a:pPr marL="419100" marR="0" lvl="0" indent="-419100" algn="l" defTabSz="914400" rtl="0" eaLnBrk="1" fontAlgn="base" latinLnBrk="0" hangingPunct="1">
              <a:lnSpc>
                <a:spcPct val="100000"/>
              </a:lnSpc>
              <a:spcBef>
                <a:spcPct val="50000"/>
              </a:spcBef>
              <a:spcAft>
                <a:spcPct val="0"/>
              </a:spcAft>
              <a:buClrTx/>
              <a:buSzTx/>
              <a:buFontTx/>
              <a:buNone/>
              <a:tabLst/>
              <a:defRPr/>
            </a:pP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99396" name="Picture 4"/>
          <p:cNvPicPr>
            <a:picLocks noChangeAspect="1" noChangeArrowheads="1"/>
          </p:cNvPicPr>
          <p:nvPr/>
        </p:nvPicPr>
        <p:blipFill>
          <a:blip r:embed="rId3" cstate="print"/>
          <a:srcRect/>
          <a:stretch>
            <a:fillRect/>
          </a:stretch>
        </p:blipFill>
        <p:spPr bwMode="auto">
          <a:xfrm>
            <a:off x="3195639" y="2924205"/>
            <a:ext cx="3757612" cy="3524220"/>
          </a:xfrm>
          <a:prstGeom prst="rect">
            <a:avLst/>
          </a:prstGeom>
          <a:noFill/>
          <a:ln w="9525">
            <a:noFill/>
            <a:miter lim="800000"/>
            <a:headEnd/>
            <a:tailEnd/>
          </a:ln>
        </p:spPr>
      </p:pic>
      <p:cxnSp>
        <p:nvCxnSpPr>
          <p:cNvPr id="13" name="Straight Arrow Connector 12"/>
          <p:cNvCxnSpPr/>
          <p:nvPr/>
        </p:nvCxnSpPr>
        <p:spPr bwMode="auto">
          <a:xfrm rot="5400000">
            <a:off x="4500563" y="3119437"/>
            <a:ext cx="714375" cy="1588"/>
          </a:xfrm>
          <a:prstGeom prst="straightConnector1">
            <a:avLst/>
          </a:prstGeom>
          <a:gradFill rotWithShape="1">
            <a:gsLst>
              <a:gs pos="0">
                <a:schemeClr val="bg1"/>
              </a:gs>
              <a:gs pos="100000">
                <a:schemeClr val="accent1"/>
              </a:gs>
            </a:gsLst>
            <a:lin ang="5400000" scaled="1"/>
          </a:gradFill>
          <a:ln w="127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42974" y="4991100"/>
            <a:ext cx="7286625" cy="400110"/>
          </a:xfrm>
          <a:prstGeom prst="rect">
            <a:avLst/>
          </a:prstGeom>
          <a:solidFill>
            <a:schemeClr val="bg1"/>
          </a:solidFill>
        </p:spPr>
        <p:txBody>
          <a:bodyPr wrap="square" rtlCol="0">
            <a:spAutoFit/>
          </a:bodyPr>
          <a:lstStyle/>
          <a:p>
            <a:r>
              <a:rPr lang="en-US" sz="2000" dirty="0" smtClean="0"/>
              <a:t>If the interval is within specifications the desirability score is 1. </a:t>
            </a:r>
            <a:endParaRPr lang="en-US" sz="2000" dirty="0"/>
          </a:p>
        </p:txBody>
      </p:sp>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175</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Optimization</a:t>
            </a:r>
            <a:r>
              <a:rPr lang="en-US" sz="3200" dirty="0" smtClean="0"/>
              <a:t/>
            </a:r>
            <a:br>
              <a:rPr lang="en-US" sz="3200" dirty="0" smtClean="0"/>
            </a:br>
            <a:r>
              <a:rPr lang="en-US" sz="2400" dirty="0" smtClean="0"/>
              <a:t> </a:t>
            </a:r>
            <a:r>
              <a:rPr lang="en-US" sz="2400" dirty="0" smtClean="0">
                <a:solidFill>
                  <a:schemeClr val="tx1"/>
                </a:solidFill>
              </a:rPr>
              <a:t>Including intervals</a:t>
            </a:r>
          </a:p>
        </p:txBody>
      </p:sp>
      <p:sp>
        <p:nvSpPr>
          <p:cNvPr id="61445" name="Rectangle 3"/>
          <p:cNvSpPr>
            <a:spLocks noGrp="1" noChangeArrowheads="1"/>
          </p:cNvSpPr>
          <p:nvPr>
            <p:ph type="body" idx="1"/>
          </p:nvPr>
        </p:nvSpPr>
        <p:spPr>
          <a:xfrm>
            <a:off x="1000125" y="1295400"/>
            <a:ext cx="7696200" cy="1685925"/>
          </a:xfrm>
        </p:spPr>
        <p:txBody>
          <a:bodyPr/>
          <a:lstStyle/>
          <a:p>
            <a:pPr marL="419100" indent="-419100" eaLnBrk="1" hangingPunct="1">
              <a:spcBef>
                <a:spcPct val="50000"/>
              </a:spcBef>
              <a:buFontTx/>
              <a:buNone/>
            </a:pPr>
            <a:r>
              <a:rPr lang="en-US" sz="2200" dirty="0" smtClean="0"/>
              <a:t>Optimization makes use of the lower and upper bounds of interval estimates by comparing them to specifications.  </a:t>
            </a:r>
          </a:p>
          <a:p>
            <a:pPr marL="419100" indent="-419100" eaLnBrk="1" hangingPunct="1">
              <a:spcBef>
                <a:spcPct val="50000"/>
              </a:spcBef>
              <a:buFontTx/>
              <a:buNone/>
            </a:pPr>
            <a:r>
              <a:rPr lang="en-US" sz="2200" dirty="0" smtClean="0"/>
              <a:t>The goal is to find solutions where the entire interval estimate is within specifications.  </a:t>
            </a:r>
          </a:p>
        </p:txBody>
      </p:sp>
      <p:grpSp>
        <p:nvGrpSpPr>
          <p:cNvPr id="18" name="Group 17"/>
          <p:cNvGrpSpPr/>
          <p:nvPr/>
        </p:nvGrpSpPr>
        <p:grpSpPr>
          <a:xfrm>
            <a:off x="1495424" y="3514725"/>
            <a:ext cx="4391025" cy="1200150"/>
            <a:chOff x="2009774" y="3524250"/>
            <a:chExt cx="4391025" cy="1200150"/>
          </a:xfrm>
        </p:grpSpPr>
        <p:sp>
          <p:nvSpPr>
            <p:cNvPr id="11" name="Rectangle 10"/>
            <p:cNvSpPr/>
            <p:nvPr/>
          </p:nvSpPr>
          <p:spPr bwMode="auto">
            <a:xfrm>
              <a:off x="2009774" y="3526156"/>
              <a:ext cx="4391025"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6353175" y="3524250"/>
              <a:ext cx="45719" cy="120015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23" name="TextBox 22"/>
          <p:cNvSpPr txBox="1"/>
          <p:nvPr/>
        </p:nvSpPr>
        <p:spPr>
          <a:xfrm>
            <a:off x="5505450" y="3067050"/>
            <a:ext cx="699230" cy="461665"/>
          </a:xfrm>
          <a:prstGeom prst="rect">
            <a:avLst/>
          </a:prstGeom>
          <a:noFill/>
        </p:spPr>
        <p:txBody>
          <a:bodyPr wrap="none" rtlCol="0">
            <a:spAutoFit/>
          </a:bodyPr>
          <a:lstStyle/>
          <a:p>
            <a:r>
              <a:rPr lang="en-US" sz="2400" b="1" dirty="0" smtClean="0">
                <a:solidFill>
                  <a:srgbClr val="FF0000"/>
                </a:solidFill>
              </a:rPr>
              <a:t>175</a:t>
            </a:r>
            <a:endParaRPr lang="en-US" sz="2400" b="1" dirty="0">
              <a:solidFill>
                <a:srgbClr val="FF0000"/>
              </a:solidFill>
            </a:endParaRPr>
          </a:p>
        </p:txBody>
      </p:sp>
      <p:grpSp>
        <p:nvGrpSpPr>
          <p:cNvPr id="28" name="Group 27"/>
          <p:cNvGrpSpPr/>
          <p:nvPr/>
        </p:nvGrpSpPr>
        <p:grpSpPr>
          <a:xfrm>
            <a:off x="2776525" y="3714751"/>
            <a:ext cx="2867025" cy="914400"/>
            <a:chOff x="2886074" y="3705225"/>
            <a:chExt cx="2867025" cy="914400"/>
          </a:xfrm>
        </p:grpSpPr>
        <p:sp>
          <p:nvSpPr>
            <p:cNvPr id="22" name="Double Bracket 21"/>
            <p:cNvSpPr/>
            <p:nvPr/>
          </p:nvSpPr>
          <p:spPr bwMode="auto">
            <a:xfrm>
              <a:off x="2886074" y="3705225"/>
              <a:ext cx="2867025" cy="914400"/>
            </a:xfrm>
            <a:prstGeom prst="bracketPair">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Upper Bound   </a:t>
              </a:r>
            </a:p>
          </p:txBody>
        </p:sp>
        <p:cxnSp>
          <p:nvCxnSpPr>
            <p:cNvPr id="25" name="Straight Arrow Connector 24"/>
            <p:cNvCxnSpPr>
              <a:endCxn id="22" idx="3"/>
            </p:cNvCxnSpPr>
            <p:nvPr/>
          </p:nvCxnSpPr>
          <p:spPr bwMode="auto">
            <a:xfrm flipV="1">
              <a:off x="5467350" y="4162425"/>
              <a:ext cx="285749" cy="9525"/>
            </a:xfrm>
            <a:prstGeom prst="straightConnector1">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904874" y="4972050"/>
            <a:ext cx="7286625" cy="400110"/>
          </a:xfrm>
          <a:prstGeom prst="rect">
            <a:avLst/>
          </a:prstGeom>
          <a:solidFill>
            <a:schemeClr val="bg1"/>
          </a:solidFill>
        </p:spPr>
        <p:txBody>
          <a:bodyPr wrap="square" rtlCol="0">
            <a:spAutoFit/>
          </a:bodyPr>
          <a:lstStyle/>
          <a:p>
            <a:r>
              <a:rPr lang="en-US" sz="2000" dirty="0" smtClean="0"/>
              <a:t>As the interval bounds go out of spec... </a:t>
            </a:r>
            <a:endParaRPr lang="en-US" sz="2000" dirty="0"/>
          </a:p>
        </p:txBody>
      </p:sp>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176</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Optimization</a:t>
            </a:r>
            <a:r>
              <a:rPr lang="en-US" sz="4000" dirty="0" smtClean="0"/>
              <a:t/>
            </a:r>
            <a:br>
              <a:rPr lang="en-US" sz="4000" dirty="0" smtClean="0"/>
            </a:br>
            <a:r>
              <a:rPr lang="en-US" sz="2400" dirty="0" smtClean="0"/>
              <a:t> </a:t>
            </a:r>
            <a:r>
              <a:rPr lang="en-US" sz="2400" dirty="0" smtClean="0">
                <a:solidFill>
                  <a:schemeClr val="tx1"/>
                </a:solidFill>
              </a:rPr>
              <a:t>Including intervals</a:t>
            </a:r>
          </a:p>
        </p:txBody>
      </p:sp>
      <p:sp>
        <p:nvSpPr>
          <p:cNvPr id="61445" name="Rectangle 3"/>
          <p:cNvSpPr>
            <a:spLocks noGrp="1" noChangeArrowheads="1"/>
          </p:cNvSpPr>
          <p:nvPr>
            <p:ph type="body" idx="1"/>
          </p:nvPr>
        </p:nvSpPr>
        <p:spPr>
          <a:xfrm>
            <a:off x="1000125" y="1295400"/>
            <a:ext cx="7696200" cy="1685925"/>
          </a:xfrm>
        </p:spPr>
        <p:txBody>
          <a:bodyPr/>
          <a:lstStyle/>
          <a:p>
            <a:pPr marL="419100" indent="-419100" eaLnBrk="1" hangingPunct="1">
              <a:spcBef>
                <a:spcPct val="50000"/>
              </a:spcBef>
              <a:buFontTx/>
              <a:buNone/>
            </a:pPr>
            <a:r>
              <a:rPr lang="en-US" sz="2200" dirty="0" smtClean="0"/>
              <a:t>Optimization makes use of the lower and upper bounds of interval estimates by comparing them to specifications.  </a:t>
            </a:r>
          </a:p>
          <a:p>
            <a:pPr marL="419100" indent="-419100" eaLnBrk="1" hangingPunct="1">
              <a:spcBef>
                <a:spcPct val="50000"/>
              </a:spcBef>
              <a:buFontTx/>
              <a:buNone/>
            </a:pPr>
            <a:r>
              <a:rPr lang="en-US" sz="2200" dirty="0" smtClean="0"/>
              <a:t>The goal is to find solutions where the entire interval estimate is within specifications.  </a:t>
            </a:r>
          </a:p>
        </p:txBody>
      </p:sp>
      <p:grpSp>
        <p:nvGrpSpPr>
          <p:cNvPr id="3" name="Group 17"/>
          <p:cNvGrpSpPr/>
          <p:nvPr/>
        </p:nvGrpSpPr>
        <p:grpSpPr>
          <a:xfrm>
            <a:off x="1495424" y="3514725"/>
            <a:ext cx="4391025" cy="1200150"/>
            <a:chOff x="2009774" y="3524250"/>
            <a:chExt cx="4391025" cy="1200150"/>
          </a:xfrm>
        </p:grpSpPr>
        <p:sp>
          <p:nvSpPr>
            <p:cNvPr id="14" name="Rectangle 13"/>
            <p:cNvSpPr/>
            <p:nvPr/>
          </p:nvSpPr>
          <p:spPr bwMode="auto">
            <a:xfrm>
              <a:off x="6353175" y="3524250"/>
              <a:ext cx="45719" cy="120015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10"/>
            <p:cNvSpPr/>
            <p:nvPr/>
          </p:nvSpPr>
          <p:spPr bwMode="auto">
            <a:xfrm>
              <a:off x="2009774" y="3526156"/>
              <a:ext cx="4391025"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23" name="TextBox 22"/>
          <p:cNvSpPr txBox="1"/>
          <p:nvPr/>
        </p:nvSpPr>
        <p:spPr>
          <a:xfrm>
            <a:off x="5505450" y="3067050"/>
            <a:ext cx="699230" cy="461665"/>
          </a:xfrm>
          <a:prstGeom prst="rect">
            <a:avLst/>
          </a:prstGeom>
          <a:noFill/>
        </p:spPr>
        <p:txBody>
          <a:bodyPr wrap="none" rtlCol="0">
            <a:spAutoFit/>
          </a:bodyPr>
          <a:lstStyle/>
          <a:p>
            <a:r>
              <a:rPr lang="en-US" sz="2400" b="1" dirty="0" smtClean="0">
                <a:solidFill>
                  <a:srgbClr val="FF0000"/>
                </a:solidFill>
              </a:rPr>
              <a:t>175</a:t>
            </a:r>
            <a:endParaRPr lang="en-US" sz="2400" b="1" dirty="0">
              <a:solidFill>
                <a:srgbClr val="FF0000"/>
              </a:solidFill>
            </a:endParaRPr>
          </a:p>
        </p:txBody>
      </p:sp>
      <p:grpSp>
        <p:nvGrpSpPr>
          <p:cNvPr id="18" name="Group 17"/>
          <p:cNvGrpSpPr/>
          <p:nvPr/>
        </p:nvGrpSpPr>
        <p:grpSpPr>
          <a:xfrm>
            <a:off x="3995837" y="3724260"/>
            <a:ext cx="2867025" cy="914400"/>
            <a:chOff x="3995837" y="3724260"/>
            <a:chExt cx="2867025" cy="914400"/>
          </a:xfrm>
        </p:grpSpPr>
        <p:sp>
          <p:nvSpPr>
            <p:cNvPr id="17" name="Rectangle 16"/>
            <p:cNvSpPr/>
            <p:nvPr/>
          </p:nvSpPr>
          <p:spPr bwMode="auto">
            <a:xfrm>
              <a:off x="5200650" y="3971925"/>
              <a:ext cx="1333500" cy="41909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2" name="Group 33"/>
            <p:cNvGrpSpPr/>
            <p:nvPr/>
          </p:nvGrpSpPr>
          <p:grpSpPr>
            <a:xfrm>
              <a:off x="3995837" y="3724260"/>
              <a:ext cx="2867025" cy="914400"/>
              <a:chOff x="2886074" y="3705225"/>
              <a:chExt cx="2867025" cy="914400"/>
            </a:xfrm>
          </p:grpSpPr>
          <p:sp>
            <p:nvSpPr>
              <p:cNvPr id="35" name="Double Bracket 34"/>
              <p:cNvSpPr/>
              <p:nvPr/>
            </p:nvSpPr>
            <p:spPr bwMode="auto">
              <a:xfrm>
                <a:off x="2886074" y="3705225"/>
                <a:ext cx="2867025" cy="914400"/>
              </a:xfrm>
              <a:prstGeom prst="bracketPair">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Upper Bound   </a:t>
                </a:r>
              </a:p>
            </p:txBody>
          </p:sp>
          <p:cxnSp>
            <p:nvCxnSpPr>
              <p:cNvPr id="36" name="Straight Arrow Connector 35"/>
              <p:cNvCxnSpPr>
                <a:endCxn id="35" idx="3"/>
              </p:cNvCxnSpPr>
              <p:nvPr/>
            </p:nvCxnSpPr>
            <p:spPr bwMode="auto">
              <a:xfrm flipV="1">
                <a:off x="5467350" y="4162425"/>
                <a:ext cx="285749" cy="9525"/>
              </a:xfrm>
              <a:prstGeom prst="straightConnector1">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arrow"/>
              </a:ln>
              <a:effectLst/>
            </p:spPr>
          </p:cxnSp>
        </p:grpSp>
      </p:gr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904874" y="4991100"/>
            <a:ext cx="7286625" cy="707886"/>
          </a:xfrm>
          <a:prstGeom prst="rect">
            <a:avLst/>
          </a:prstGeom>
          <a:solidFill>
            <a:schemeClr val="bg1"/>
          </a:solidFill>
        </p:spPr>
        <p:txBody>
          <a:bodyPr wrap="square" rtlCol="0">
            <a:spAutoFit/>
          </a:bodyPr>
          <a:lstStyle/>
          <a:p>
            <a:pPr eaLnBrk="1" hangingPunct="1"/>
            <a:r>
              <a:rPr lang="en-US" sz="2000" dirty="0" smtClean="0"/>
              <a:t>...but the average prediction stays within specifications, </a:t>
            </a:r>
          </a:p>
          <a:p>
            <a:pPr eaLnBrk="1" hangingPunct="1"/>
            <a:r>
              <a:rPr lang="en-US" sz="2000" dirty="0" smtClean="0"/>
              <a:t>the desirability score approaches 0. </a:t>
            </a:r>
          </a:p>
        </p:txBody>
      </p:sp>
      <p:sp>
        <p:nvSpPr>
          <p:cNvPr id="31" name="Double Bracket 30"/>
          <p:cNvSpPr/>
          <p:nvPr/>
        </p:nvSpPr>
        <p:spPr bwMode="auto">
          <a:xfrm>
            <a:off x="4000501" y="3714805"/>
            <a:ext cx="2867025" cy="914400"/>
          </a:xfrm>
          <a:prstGeom prst="bracketPair">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t>µ</a:t>
            </a:r>
            <a:endParaRPr kumimoji="0" lang="en-US" sz="2400" b="0" i="0" u="none" strike="noStrike" cap="none" normalizeH="0" baseline="0" dirty="0" smtClean="0">
              <a:ln>
                <a:noFill/>
              </a:ln>
              <a:solidFill>
                <a:schemeClr val="tx1"/>
              </a:solidFill>
              <a:effectLst/>
              <a:latin typeface="Arial" pitchFamily="34" charset="0"/>
            </a:endParaRPr>
          </a:p>
        </p:txBody>
      </p:sp>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177</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Optimization</a:t>
            </a:r>
            <a:br>
              <a:rPr lang="en-US" dirty="0" smtClean="0"/>
            </a:br>
            <a:r>
              <a:rPr lang="en-US" sz="2400" dirty="0" smtClean="0">
                <a:solidFill>
                  <a:schemeClr val="tx1"/>
                </a:solidFill>
              </a:rPr>
              <a:t>Including intervals</a:t>
            </a:r>
          </a:p>
        </p:txBody>
      </p:sp>
      <p:sp>
        <p:nvSpPr>
          <p:cNvPr id="61445" name="Rectangle 3"/>
          <p:cNvSpPr>
            <a:spLocks noGrp="1" noChangeArrowheads="1"/>
          </p:cNvSpPr>
          <p:nvPr>
            <p:ph type="body" idx="1"/>
          </p:nvPr>
        </p:nvSpPr>
        <p:spPr>
          <a:xfrm>
            <a:off x="1000125" y="1295400"/>
            <a:ext cx="7696200" cy="1685925"/>
          </a:xfrm>
        </p:spPr>
        <p:txBody>
          <a:bodyPr/>
          <a:lstStyle/>
          <a:p>
            <a:pPr marL="419100" indent="-419100" eaLnBrk="1" hangingPunct="1">
              <a:spcBef>
                <a:spcPct val="50000"/>
              </a:spcBef>
              <a:buFontTx/>
              <a:buNone/>
            </a:pPr>
            <a:r>
              <a:rPr lang="en-US" sz="2200" dirty="0" smtClean="0"/>
              <a:t>Optimization makes use of the lower and upper bounds of interval estimates by comparing them to specifications.  </a:t>
            </a:r>
          </a:p>
          <a:p>
            <a:pPr marL="419100" indent="-419100" eaLnBrk="1" hangingPunct="1">
              <a:spcBef>
                <a:spcPct val="50000"/>
              </a:spcBef>
              <a:buFontTx/>
              <a:buNone/>
            </a:pPr>
            <a:r>
              <a:rPr lang="en-US" sz="2200" dirty="0" smtClean="0"/>
              <a:t>The goal is to find solutions where the entire interval estimate is within specifications.  </a:t>
            </a:r>
          </a:p>
        </p:txBody>
      </p:sp>
      <p:grpSp>
        <p:nvGrpSpPr>
          <p:cNvPr id="3" name="Group 17"/>
          <p:cNvGrpSpPr/>
          <p:nvPr/>
        </p:nvGrpSpPr>
        <p:grpSpPr>
          <a:xfrm>
            <a:off x="1495424" y="3514725"/>
            <a:ext cx="4391025" cy="1200150"/>
            <a:chOff x="2009774" y="3524250"/>
            <a:chExt cx="4391025" cy="1200150"/>
          </a:xfrm>
        </p:grpSpPr>
        <p:sp>
          <p:nvSpPr>
            <p:cNvPr id="11" name="Rectangle 10"/>
            <p:cNvSpPr/>
            <p:nvPr/>
          </p:nvSpPr>
          <p:spPr bwMode="auto">
            <a:xfrm>
              <a:off x="2009774" y="3526156"/>
              <a:ext cx="4391025"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6353175" y="3524250"/>
              <a:ext cx="45719" cy="120015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23" name="TextBox 22"/>
          <p:cNvSpPr txBox="1"/>
          <p:nvPr/>
        </p:nvSpPr>
        <p:spPr>
          <a:xfrm>
            <a:off x="5505450" y="3067050"/>
            <a:ext cx="699230" cy="461665"/>
          </a:xfrm>
          <a:prstGeom prst="rect">
            <a:avLst/>
          </a:prstGeom>
          <a:noFill/>
        </p:spPr>
        <p:txBody>
          <a:bodyPr wrap="none" rtlCol="0">
            <a:spAutoFit/>
          </a:bodyPr>
          <a:lstStyle/>
          <a:p>
            <a:r>
              <a:rPr lang="en-US" sz="2400" b="1" dirty="0" smtClean="0">
                <a:solidFill>
                  <a:srgbClr val="FF0000"/>
                </a:solidFill>
              </a:rPr>
              <a:t>175</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962024" y="4981575"/>
            <a:ext cx="7286625" cy="707886"/>
          </a:xfrm>
          <a:prstGeom prst="rect">
            <a:avLst/>
          </a:prstGeom>
          <a:solidFill>
            <a:schemeClr val="bg1"/>
          </a:solidFill>
        </p:spPr>
        <p:txBody>
          <a:bodyPr wrap="square" rtlCol="0">
            <a:spAutoFit/>
          </a:bodyPr>
          <a:lstStyle/>
          <a:p>
            <a:r>
              <a:rPr lang="en-US" sz="2000" dirty="0" smtClean="0"/>
              <a:t>The desirability becomes 0 when the mean prediction is outside the specifications.</a:t>
            </a:r>
            <a:endParaRPr lang="en-US" sz="2000" dirty="0"/>
          </a:p>
        </p:txBody>
      </p:sp>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178</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Optimization</a:t>
            </a:r>
            <a:br>
              <a:rPr lang="en-US" dirty="0" smtClean="0"/>
            </a:br>
            <a:r>
              <a:rPr lang="en-US" sz="2400" dirty="0" smtClean="0">
                <a:solidFill>
                  <a:schemeClr val="tx1"/>
                </a:solidFill>
              </a:rPr>
              <a:t>Including intervals</a:t>
            </a:r>
          </a:p>
        </p:txBody>
      </p:sp>
      <p:sp>
        <p:nvSpPr>
          <p:cNvPr id="61445" name="Rectangle 3"/>
          <p:cNvSpPr>
            <a:spLocks noGrp="1" noChangeArrowheads="1"/>
          </p:cNvSpPr>
          <p:nvPr>
            <p:ph type="body" idx="1"/>
          </p:nvPr>
        </p:nvSpPr>
        <p:spPr>
          <a:xfrm>
            <a:off x="1000125" y="1295400"/>
            <a:ext cx="7696200" cy="1685925"/>
          </a:xfrm>
        </p:spPr>
        <p:txBody>
          <a:bodyPr/>
          <a:lstStyle/>
          <a:p>
            <a:pPr marL="419100" indent="-419100" eaLnBrk="1" hangingPunct="1">
              <a:spcBef>
                <a:spcPct val="50000"/>
              </a:spcBef>
              <a:buFontTx/>
              <a:buNone/>
            </a:pPr>
            <a:r>
              <a:rPr lang="en-US" sz="2200" dirty="0" smtClean="0"/>
              <a:t>Optimization makes use of the lower and upper bounds of interval estimates by comparing them to specifications.  </a:t>
            </a:r>
          </a:p>
          <a:p>
            <a:pPr marL="419100" indent="-419100" eaLnBrk="1" hangingPunct="1">
              <a:spcBef>
                <a:spcPct val="50000"/>
              </a:spcBef>
              <a:buFontTx/>
              <a:buNone/>
            </a:pPr>
            <a:r>
              <a:rPr lang="en-US" sz="2200" dirty="0" smtClean="0"/>
              <a:t>The goal is to find solutions where the entire interval estimate is within specifications.  </a:t>
            </a:r>
          </a:p>
        </p:txBody>
      </p:sp>
      <p:grpSp>
        <p:nvGrpSpPr>
          <p:cNvPr id="3" name="Group 17"/>
          <p:cNvGrpSpPr/>
          <p:nvPr/>
        </p:nvGrpSpPr>
        <p:grpSpPr>
          <a:xfrm>
            <a:off x="1495424" y="3514725"/>
            <a:ext cx="4391025" cy="1200150"/>
            <a:chOff x="2009774" y="3524250"/>
            <a:chExt cx="4391025" cy="1200150"/>
          </a:xfrm>
        </p:grpSpPr>
        <p:sp>
          <p:nvSpPr>
            <p:cNvPr id="11" name="Rectangle 10"/>
            <p:cNvSpPr/>
            <p:nvPr/>
          </p:nvSpPr>
          <p:spPr bwMode="auto">
            <a:xfrm>
              <a:off x="2009774" y="3526156"/>
              <a:ext cx="4391025"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6353175" y="3524250"/>
              <a:ext cx="45719" cy="120015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23" name="TextBox 22"/>
          <p:cNvSpPr txBox="1"/>
          <p:nvPr/>
        </p:nvSpPr>
        <p:spPr>
          <a:xfrm>
            <a:off x="5505450" y="3067050"/>
            <a:ext cx="699230" cy="461665"/>
          </a:xfrm>
          <a:prstGeom prst="rect">
            <a:avLst/>
          </a:prstGeom>
          <a:noFill/>
        </p:spPr>
        <p:txBody>
          <a:bodyPr wrap="none" rtlCol="0">
            <a:spAutoFit/>
          </a:bodyPr>
          <a:lstStyle/>
          <a:p>
            <a:r>
              <a:rPr lang="en-US" sz="2400" b="1" dirty="0" smtClean="0">
                <a:solidFill>
                  <a:srgbClr val="FF0000"/>
                </a:solidFill>
              </a:rPr>
              <a:t>175</a:t>
            </a:r>
            <a:endParaRPr lang="en-US" sz="2400" b="1" dirty="0">
              <a:solidFill>
                <a:srgbClr val="FF0000"/>
              </a:solidFill>
            </a:endParaRPr>
          </a:p>
        </p:txBody>
      </p:sp>
      <p:sp>
        <p:nvSpPr>
          <p:cNvPr id="46" name="Double Bracket 45"/>
          <p:cNvSpPr/>
          <p:nvPr/>
        </p:nvSpPr>
        <p:spPr bwMode="auto">
          <a:xfrm>
            <a:off x="4786380" y="3714789"/>
            <a:ext cx="2867025" cy="914400"/>
          </a:xfrm>
          <a:prstGeom prst="bracketPair">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t>µ</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179</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Optimization</a:t>
            </a:r>
            <a:br>
              <a:rPr lang="en-US" dirty="0" smtClean="0"/>
            </a:br>
            <a:r>
              <a:rPr lang="en-US" sz="2400" dirty="0" smtClean="0">
                <a:solidFill>
                  <a:schemeClr val="tx1"/>
                </a:solidFill>
              </a:rPr>
              <a:t>How does it help</a:t>
            </a:r>
          </a:p>
        </p:txBody>
      </p:sp>
      <p:sp>
        <p:nvSpPr>
          <p:cNvPr id="61445" name="Rectangle 3"/>
          <p:cNvSpPr>
            <a:spLocks noGrp="1" noChangeArrowheads="1"/>
          </p:cNvSpPr>
          <p:nvPr>
            <p:ph type="body" idx="1"/>
          </p:nvPr>
        </p:nvSpPr>
        <p:spPr>
          <a:xfrm>
            <a:off x="1000125" y="1295400"/>
            <a:ext cx="7696200" cy="3543300"/>
          </a:xfrm>
        </p:spPr>
        <p:txBody>
          <a:bodyPr/>
          <a:lstStyle/>
          <a:p>
            <a:pPr marL="419100" indent="-419100" eaLnBrk="1" hangingPunct="1">
              <a:spcBef>
                <a:spcPct val="50000"/>
              </a:spcBef>
              <a:buClr>
                <a:srgbClr val="3333FF"/>
              </a:buClr>
              <a:buFont typeface="Wingdings" pitchFamily="2" charset="2"/>
              <a:buChar char="§"/>
            </a:pPr>
            <a:r>
              <a:rPr lang="en-US" sz="2200" dirty="0" smtClean="0"/>
              <a:t>Optimization finds where the system best meets the specified goals.</a:t>
            </a:r>
          </a:p>
          <a:p>
            <a:pPr marL="419100" indent="-419100" eaLnBrk="1" hangingPunct="1">
              <a:spcBef>
                <a:spcPct val="50000"/>
              </a:spcBef>
              <a:buClr>
                <a:srgbClr val="3333FF"/>
              </a:buClr>
              <a:buFont typeface="Wingdings" pitchFamily="2" charset="2"/>
              <a:buChar char="§"/>
            </a:pPr>
            <a:endParaRPr lang="en-US" sz="2200" dirty="0" smtClean="0"/>
          </a:p>
          <a:p>
            <a:pPr marL="419100" indent="-419100" eaLnBrk="1" hangingPunct="1">
              <a:spcBef>
                <a:spcPct val="50000"/>
              </a:spcBef>
              <a:buClr>
                <a:srgbClr val="3333FF"/>
              </a:buClr>
              <a:buFont typeface="Wingdings" pitchFamily="2" charset="2"/>
              <a:buChar char="§"/>
            </a:pPr>
            <a:r>
              <a:rPr lang="en-US" sz="2200" dirty="0" smtClean="0"/>
              <a:t>The Desirability score can also be used to determine if the system is approaching a failure boundary.  </a:t>
            </a:r>
          </a:p>
          <a:p>
            <a:pPr marL="819150" lvl="1" indent="-419100" eaLnBrk="1" hangingPunct="1">
              <a:spcBef>
                <a:spcPct val="50000"/>
              </a:spcBef>
              <a:buClr>
                <a:srgbClr val="3333FF"/>
              </a:buClr>
              <a:buFont typeface="Wingdings" pitchFamily="2" charset="2"/>
              <a:buChar char="§"/>
            </a:pPr>
            <a:r>
              <a:rPr lang="en-US" sz="2200" dirty="0" smtClean="0"/>
              <a:t>Set the factors to match current conditions</a:t>
            </a:r>
          </a:p>
          <a:p>
            <a:pPr marL="819150" lvl="1" indent="-419100" eaLnBrk="1" hangingPunct="1">
              <a:spcBef>
                <a:spcPct val="50000"/>
              </a:spcBef>
              <a:buClr>
                <a:srgbClr val="3333FF"/>
              </a:buClr>
              <a:buFont typeface="Wingdings" pitchFamily="2" charset="2"/>
              <a:buChar char="§"/>
            </a:pPr>
            <a:r>
              <a:rPr lang="en-US" sz="2200" dirty="0" smtClean="0"/>
              <a:t>Observe the desirability score plot to see how much tolerance the system has under these conditions. </a:t>
            </a:r>
          </a:p>
          <a:p>
            <a:pPr marL="419100" indent="-419100" eaLnBrk="1" hangingPunct="1">
              <a:spcBef>
                <a:spcPct val="50000"/>
              </a:spcBef>
              <a:buFontTx/>
              <a:buNone/>
            </a:pP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OFAT Seems To Work</a:t>
            </a:r>
            <a:endParaRPr lang="en-US" dirty="0"/>
          </a:p>
        </p:txBody>
      </p:sp>
      <p:sp>
        <p:nvSpPr>
          <p:cNvPr id="3" name="Content Placeholder 2"/>
          <p:cNvSpPr>
            <a:spLocks noGrp="1"/>
          </p:cNvSpPr>
          <p:nvPr>
            <p:ph idx="1"/>
          </p:nvPr>
        </p:nvSpPr>
        <p:spPr>
          <a:xfrm>
            <a:off x="990599" y="1524000"/>
            <a:ext cx="7825409" cy="4602163"/>
          </a:xfrm>
        </p:spPr>
        <p:txBody>
          <a:bodyPr/>
          <a:lstStyle/>
          <a:p>
            <a:pPr>
              <a:buFont typeface="Arial" pitchFamily="34" charset="0"/>
              <a:buChar char="•"/>
            </a:pPr>
            <a:r>
              <a:rPr lang="en-US" dirty="0" smtClean="0"/>
              <a:t>OFAT approach confirmed a correct guess.</a:t>
            </a:r>
          </a:p>
          <a:p>
            <a:pPr>
              <a:buFont typeface="Arial" pitchFamily="34" charset="0"/>
              <a:buChar char="•"/>
            </a:pPr>
            <a:r>
              <a:rPr lang="en-US" dirty="0" smtClean="0"/>
              <a:t>There are only main effects active in the process.  </a:t>
            </a:r>
          </a:p>
          <a:p>
            <a:pPr>
              <a:buFont typeface="Arial" pitchFamily="34" charset="0"/>
              <a:buChar char="•"/>
            </a:pPr>
            <a:endParaRPr lang="en-US" dirty="0" smtClean="0"/>
          </a:p>
          <a:p>
            <a:pPr>
              <a:buFont typeface="Arial" pitchFamily="34" charset="0"/>
              <a:buChar char="•"/>
            </a:pPr>
            <a:r>
              <a:rPr lang="en-US" dirty="0" smtClean="0"/>
              <a:t>Sometimes it is better to be lucky.  </a:t>
            </a:r>
          </a:p>
          <a:p>
            <a:pPr lvl="1">
              <a:buFont typeface="Arial" pitchFamily="34" charset="0"/>
              <a:buChar char="•"/>
            </a:pPr>
            <a:r>
              <a:rPr lang="en-US" dirty="0" smtClean="0"/>
              <a:t>The experiment path happened to include the optimum factor combinations.  </a:t>
            </a:r>
          </a:p>
          <a:p>
            <a:endParaRPr lang="en-US" dirty="0" smtClean="0"/>
          </a:p>
          <a:p>
            <a:r>
              <a:rPr lang="en-US" dirty="0" smtClean="0"/>
              <a:t>The current operating conditions were poorly chosen.  </a:t>
            </a:r>
          </a:p>
          <a:p>
            <a:pPr lvl="1">
              <a:buFont typeface="Arial" pitchFamily="34" charset="0"/>
              <a:buChar char="•"/>
            </a:pPr>
            <a:r>
              <a:rPr lang="en-US" dirty="0" smtClean="0"/>
              <a:t>Changing anything results in improvements.  </a:t>
            </a:r>
          </a:p>
          <a:p>
            <a:pPr>
              <a:buFont typeface="Arial" pitchFamily="34" charset="0"/>
              <a:buChar char="•"/>
            </a:pPr>
            <a:endParaRPr lang="en-US" dirty="0" smtClean="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874F070C-387C-41A1-8A3E-5A2F1CB44476}" type="slidenum">
              <a:rPr lang="en-US" smtClean="0"/>
              <a:pPr>
                <a:defRPr/>
              </a:pPr>
              <a:t>18</a:t>
            </a:fld>
            <a:endParaRPr lang="en-US"/>
          </a:p>
        </p:txBody>
      </p:sp>
      <p:pic>
        <p:nvPicPr>
          <p:cNvPr id="100353" name="Picture 1" descr="C:\Documents and Settings\Wayne.STATEASE0\Local Settings\Temporary Internet Files\Content.IE5\EMKHQBUE\MCj04347860000[1].png"/>
          <p:cNvPicPr>
            <a:picLocks noChangeAspect="1" noChangeArrowheads="1"/>
          </p:cNvPicPr>
          <p:nvPr/>
        </p:nvPicPr>
        <p:blipFill>
          <a:blip r:embed="rId2" cstate="print"/>
          <a:srcRect/>
          <a:stretch>
            <a:fillRect/>
          </a:stretch>
        </p:blipFill>
        <p:spPr bwMode="auto">
          <a:xfrm>
            <a:off x="6324714" y="2305050"/>
            <a:ext cx="1295286" cy="12952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48" presetClass="entr" presetSubtype="0" accel="50000" fill="hold" nodeType="afterEffect">
                                  <p:stCondLst>
                                    <p:cond delay="0"/>
                                  </p:stCondLst>
                                  <p:childTnLst>
                                    <p:set>
                                      <p:cBhvr>
                                        <p:cTn id="17" dur="1" fill="hold">
                                          <p:stCondLst>
                                            <p:cond delay="0"/>
                                          </p:stCondLst>
                                        </p:cTn>
                                        <p:tgtEl>
                                          <p:spTgt spid="100353"/>
                                        </p:tgtEl>
                                        <p:attrNameLst>
                                          <p:attrName>style.visibility</p:attrName>
                                        </p:attrNameLst>
                                      </p:cBhvr>
                                      <p:to>
                                        <p:strVal val="visible"/>
                                      </p:to>
                                    </p:set>
                                    <p:anim calcmode="lin" valueType="num">
                                      <p:cBhvr>
                                        <p:cTn id="18" dur="1000" fill="hold"/>
                                        <p:tgtEl>
                                          <p:spTgt spid="1003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100353"/>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100353"/>
                                        </p:tgtEl>
                                        <p:attrNameLst>
                                          <p:attrName>ppt_y</p:attrName>
                                        </p:attrNameLst>
                                      </p:cBhvr>
                                      <p:tavLst>
                                        <p:tav tm="0">
                                          <p:val>
                                            <p:strVal val="#ppt_y"/>
                                          </p:val>
                                        </p:tav>
                                        <p:tav tm="100000">
                                          <p:val>
                                            <p:strVal val="#ppt_y"/>
                                          </p:val>
                                        </p:tav>
                                      </p:tavLst>
                                    </p:anim>
                                    <p:animEffect transition="in" filter="fade">
                                      <p:cBhvr>
                                        <p:cTn id="21" dur="1000"/>
                                        <p:tgtEl>
                                          <p:spTgt spid="100353"/>
                                        </p:tgtEl>
                                      </p:cBhvr>
                                    </p:animEffec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180</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Propagation of error</a:t>
            </a:r>
            <a:r>
              <a:rPr lang="en-US" sz="3200" dirty="0" smtClean="0"/>
              <a:t/>
            </a:r>
            <a:br>
              <a:rPr lang="en-US" sz="3200" dirty="0" smtClean="0"/>
            </a:br>
            <a:r>
              <a:rPr lang="en-US" sz="2400" dirty="0" smtClean="0"/>
              <a:t> </a:t>
            </a:r>
            <a:r>
              <a:rPr lang="en-US" sz="2400" dirty="0" smtClean="0">
                <a:solidFill>
                  <a:schemeClr val="tx1"/>
                </a:solidFill>
              </a:rPr>
              <a:t>Applied to </a:t>
            </a:r>
            <a:r>
              <a:rPr lang="en-US" sz="2400" dirty="0" err="1" smtClean="0">
                <a:solidFill>
                  <a:schemeClr val="tx1"/>
                </a:solidFill>
              </a:rPr>
              <a:t>Aerobreaking</a:t>
            </a:r>
            <a:r>
              <a:rPr lang="en-US" sz="2400" dirty="0" smtClean="0">
                <a:solidFill>
                  <a:schemeClr val="tx1"/>
                </a:solidFill>
              </a:rPr>
              <a:t> (AIAA-2007-1214)</a:t>
            </a:r>
          </a:p>
        </p:txBody>
      </p:sp>
      <p:sp>
        <p:nvSpPr>
          <p:cNvPr id="6" name="TextBox 5"/>
          <p:cNvSpPr txBox="1"/>
          <p:nvPr/>
        </p:nvSpPr>
        <p:spPr>
          <a:xfrm>
            <a:off x="1133475" y="5334000"/>
            <a:ext cx="7610475" cy="646331"/>
          </a:xfrm>
          <a:prstGeom prst="rect">
            <a:avLst/>
          </a:prstGeom>
          <a:noFill/>
        </p:spPr>
        <p:txBody>
          <a:bodyPr wrap="square" rtlCol="0">
            <a:spAutoFit/>
          </a:bodyPr>
          <a:lstStyle/>
          <a:p>
            <a:r>
              <a:rPr lang="en-US" dirty="0" smtClean="0"/>
              <a:t>At nominal conditions, high density combined with higher than expected heat transfer will cause problems as temperatures start to exceed 175 C. </a:t>
            </a:r>
            <a:endParaRPr lang="en-US" dirty="0"/>
          </a:p>
        </p:txBody>
      </p:sp>
      <p:pic>
        <p:nvPicPr>
          <p:cNvPr id="710658" name="Picture 2"/>
          <p:cNvPicPr>
            <a:picLocks noChangeAspect="1" noChangeArrowheads="1"/>
          </p:cNvPicPr>
          <p:nvPr/>
        </p:nvPicPr>
        <p:blipFill>
          <a:blip r:embed="rId3" cstate="print"/>
          <a:srcRect/>
          <a:stretch>
            <a:fillRect/>
          </a:stretch>
        </p:blipFill>
        <p:spPr bwMode="auto">
          <a:xfrm>
            <a:off x="1719263" y="1528763"/>
            <a:ext cx="5705475" cy="3800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181</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Propagation of error</a:t>
            </a:r>
            <a:r>
              <a:rPr lang="en-US" sz="3200" dirty="0" smtClean="0"/>
              <a:t/>
            </a:r>
            <a:br>
              <a:rPr lang="en-US" sz="3200" dirty="0" smtClean="0"/>
            </a:br>
            <a:r>
              <a:rPr lang="en-US" sz="2400" dirty="0" smtClean="0"/>
              <a:t> </a:t>
            </a:r>
            <a:r>
              <a:rPr lang="en-US" sz="2400" dirty="0" smtClean="0">
                <a:solidFill>
                  <a:schemeClr val="tx1"/>
                </a:solidFill>
              </a:rPr>
              <a:t>Applied to </a:t>
            </a:r>
            <a:r>
              <a:rPr lang="en-US" sz="2400" dirty="0" err="1" smtClean="0">
                <a:solidFill>
                  <a:schemeClr val="tx1"/>
                </a:solidFill>
              </a:rPr>
              <a:t>Aerobreaking</a:t>
            </a:r>
            <a:r>
              <a:rPr lang="en-US" sz="2400" dirty="0" smtClean="0">
                <a:solidFill>
                  <a:schemeClr val="tx1"/>
                </a:solidFill>
              </a:rPr>
              <a:t> (AIAA-2007-1214)</a:t>
            </a:r>
          </a:p>
        </p:txBody>
      </p:sp>
      <p:sp>
        <p:nvSpPr>
          <p:cNvPr id="6" name="TextBox 5"/>
          <p:cNvSpPr txBox="1"/>
          <p:nvPr/>
        </p:nvSpPr>
        <p:spPr>
          <a:xfrm>
            <a:off x="1133475" y="5334000"/>
            <a:ext cx="7610475" cy="646331"/>
          </a:xfrm>
          <a:prstGeom prst="rect">
            <a:avLst/>
          </a:prstGeom>
          <a:noFill/>
        </p:spPr>
        <p:txBody>
          <a:bodyPr wrap="square" rtlCol="0">
            <a:spAutoFit/>
          </a:bodyPr>
          <a:lstStyle/>
          <a:p>
            <a:r>
              <a:rPr lang="en-US" dirty="0" smtClean="0"/>
              <a:t>Looking at a short drag pass duration, it is obvious this should only be attempted in low density environments.  </a:t>
            </a:r>
            <a:endParaRPr lang="en-US" dirty="0"/>
          </a:p>
        </p:txBody>
      </p:sp>
      <p:pic>
        <p:nvPicPr>
          <p:cNvPr id="700417" name="Picture 1"/>
          <p:cNvPicPr>
            <a:picLocks noChangeAspect="1" noChangeArrowheads="1"/>
          </p:cNvPicPr>
          <p:nvPr/>
        </p:nvPicPr>
        <p:blipFill>
          <a:blip r:embed="rId3" cstate="print"/>
          <a:srcRect/>
          <a:stretch>
            <a:fillRect/>
          </a:stretch>
        </p:blipFill>
        <p:spPr bwMode="auto">
          <a:xfrm>
            <a:off x="1719263" y="1528763"/>
            <a:ext cx="5705475" cy="3800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smtClean="0"/>
              <a:t>Response Surface Short Course - TFAWS</a:t>
            </a:r>
            <a:endParaRPr lang="en-US" dirty="0" smtClean="0"/>
          </a:p>
        </p:txBody>
      </p:sp>
      <p:sp>
        <p:nvSpPr>
          <p:cNvPr id="61443" name="Slide Number Placeholder 5"/>
          <p:cNvSpPr>
            <a:spLocks noGrp="1"/>
          </p:cNvSpPr>
          <p:nvPr>
            <p:ph type="sldNum" sz="quarter" idx="12"/>
          </p:nvPr>
        </p:nvSpPr>
        <p:spPr>
          <a:noFill/>
        </p:spPr>
        <p:txBody>
          <a:bodyPr/>
          <a:lstStyle/>
          <a:p>
            <a:fld id="{4AF040C7-A58C-4D27-926D-E75330D97D5E}" type="slidenum">
              <a:rPr lang="en-US" smtClean="0"/>
              <a:pPr/>
              <a:t>182</a:t>
            </a:fld>
            <a:endParaRPr lang="en-US" smtClean="0"/>
          </a:p>
        </p:txBody>
      </p:sp>
      <p:sp>
        <p:nvSpPr>
          <p:cNvPr id="61444" name="Rectangle 2"/>
          <p:cNvSpPr>
            <a:spLocks noGrp="1" noChangeArrowheads="1"/>
          </p:cNvSpPr>
          <p:nvPr>
            <p:ph type="title"/>
          </p:nvPr>
        </p:nvSpPr>
        <p:spPr/>
        <p:txBody>
          <a:bodyPr/>
          <a:lstStyle/>
          <a:p>
            <a:pPr eaLnBrk="1" hangingPunct="1"/>
            <a:r>
              <a:rPr lang="en-US" dirty="0" smtClean="0"/>
              <a:t>Propagation of error</a:t>
            </a:r>
            <a:r>
              <a:rPr lang="en-US" sz="3200" dirty="0" smtClean="0"/>
              <a:t/>
            </a:r>
            <a:br>
              <a:rPr lang="en-US" sz="3200" dirty="0" smtClean="0"/>
            </a:br>
            <a:r>
              <a:rPr lang="en-US" sz="2400" dirty="0" smtClean="0"/>
              <a:t> </a:t>
            </a:r>
            <a:r>
              <a:rPr lang="en-US" sz="2400" dirty="0" smtClean="0">
                <a:solidFill>
                  <a:schemeClr val="tx1"/>
                </a:solidFill>
              </a:rPr>
              <a:t>Applied to </a:t>
            </a:r>
            <a:r>
              <a:rPr lang="en-US" sz="2400" dirty="0" err="1" smtClean="0">
                <a:solidFill>
                  <a:schemeClr val="tx1"/>
                </a:solidFill>
              </a:rPr>
              <a:t>Aerobreaking</a:t>
            </a:r>
            <a:r>
              <a:rPr lang="en-US" sz="2400" dirty="0" smtClean="0">
                <a:solidFill>
                  <a:schemeClr val="tx1"/>
                </a:solidFill>
              </a:rPr>
              <a:t> (AIAA-2007-1214)</a:t>
            </a:r>
          </a:p>
        </p:txBody>
      </p:sp>
      <p:sp>
        <p:nvSpPr>
          <p:cNvPr id="6" name="TextBox 5"/>
          <p:cNvSpPr txBox="1"/>
          <p:nvPr/>
        </p:nvSpPr>
        <p:spPr>
          <a:xfrm>
            <a:off x="1133475" y="5334000"/>
            <a:ext cx="7610475" cy="646331"/>
          </a:xfrm>
          <a:prstGeom prst="rect">
            <a:avLst/>
          </a:prstGeom>
          <a:noFill/>
        </p:spPr>
        <p:txBody>
          <a:bodyPr wrap="square" rtlCol="0">
            <a:spAutoFit/>
          </a:bodyPr>
          <a:lstStyle/>
          <a:p>
            <a:r>
              <a:rPr lang="en-US" dirty="0" smtClean="0"/>
              <a:t>The acceptable density range increases a small amount if low duration passes are coincidental with times of low solar flux (Qs).  </a:t>
            </a:r>
            <a:endParaRPr lang="en-US" dirty="0"/>
          </a:p>
        </p:txBody>
      </p:sp>
      <p:pic>
        <p:nvPicPr>
          <p:cNvPr id="708611" name="Picture 3"/>
          <p:cNvPicPr>
            <a:picLocks noChangeAspect="1" noChangeArrowheads="1"/>
          </p:cNvPicPr>
          <p:nvPr/>
        </p:nvPicPr>
        <p:blipFill>
          <a:blip r:embed="rId3" cstate="print"/>
          <a:srcRect/>
          <a:stretch>
            <a:fillRect/>
          </a:stretch>
        </p:blipFill>
        <p:spPr bwMode="auto">
          <a:xfrm>
            <a:off x="1719263" y="1528763"/>
            <a:ext cx="5705475" cy="3800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Wrap-Up</a:t>
            </a:r>
            <a:endParaRPr lang="en-US" dirty="0">
              <a:solidFill>
                <a:schemeClr val="tx1"/>
              </a:solidFill>
            </a:endParaRPr>
          </a:p>
        </p:txBody>
      </p:sp>
      <p:sp>
        <p:nvSpPr>
          <p:cNvPr id="3" name="Content Placeholder 2"/>
          <p:cNvSpPr>
            <a:spLocks noGrp="1"/>
          </p:cNvSpPr>
          <p:nvPr>
            <p:ph idx="1"/>
          </p:nvPr>
        </p:nvSpPr>
        <p:spPr/>
        <p:txBody>
          <a:bodyPr/>
          <a:lstStyle/>
          <a:p>
            <a:pPr marL="514350" lvl="1" indent="-457200" eaLnBrk="1" hangingPunct="1">
              <a:spcBef>
                <a:spcPct val="50000"/>
              </a:spcBef>
              <a:buClr>
                <a:schemeClr val="accent2"/>
              </a:buClr>
              <a:buFont typeface="Wingdings" pitchFamily="2" charset="2"/>
              <a:buChar char="§"/>
            </a:pPr>
            <a:r>
              <a:rPr lang="en-US" sz="2200" kern="1200" dirty="0" smtClean="0">
                <a:ea typeface="+mn-ea"/>
                <a:cs typeface="+mn-cs"/>
              </a:rPr>
              <a:t>Start with an appropriate design.</a:t>
            </a:r>
          </a:p>
          <a:p>
            <a:pPr marL="914400" lvl="2" indent="-457200" eaLnBrk="1" hangingPunct="1">
              <a:spcBef>
                <a:spcPct val="50000"/>
              </a:spcBef>
              <a:buClr>
                <a:schemeClr val="accent2"/>
              </a:buClr>
              <a:buFont typeface="Wingdings" pitchFamily="2" charset="2"/>
              <a:buChar char="§"/>
            </a:pPr>
            <a:r>
              <a:rPr lang="en-US" sz="2200" kern="1200" dirty="0" smtClean="0">
                <a:ea typeface="+mn-ea"/>
                <a:cs typeface="+mn-cs"/>
              </a:rPr>
              <a:t>Achieve the six entries on the statisticians wish list.</a:t>
            </a:r>
          </a:p>
          <a:p>
            <a:pPr marL="514350" lvl="1" indent="-457200" eaLnBrk="1" hangingPunct="1">
              <a:spcBef>
                <a:spcPct val="50000"/>
              </a:spcBef>
              <a:buClr>
                <a:schemeClr val="accent2"/>
              </a:buClr>
              <a:buFont typeface="Wingdings" pitchFamily="2" charset="2"/>
              <a:buChar char="§"/>
            </a:pPr>
            <a:r>
              <a:rPr lang="en-US" sz="2200" kern="1200" dirty="0" smtClean="0">
                <a:ea typeface="+mn-ea"/>
                <a:cs typeface="+mn-cs"/>
              </a:rPr>
              <a:t>Provide estimates for factor standard deviation</a:t>
            </a:r>
          </a:p>
          <a:p>
            <a:pPr marL="514350" lvl="1" indent="-457200" eaLnBrk="1" hangingPunct="1">
              <a:spcBef>
                <a:spcPct val="50000"/>
              </a:spcBef>
              <a:buClr>
                <a:schemeClr val="accent2"/>
              </a:buClr>
              <a:buFont typeface="Wingdings" pitchFamily="2" charset="2"/>
              <a:buChar char="§"/>
            </a:pPr>
            <a:r>
              <a:rPr lang="en-US" sz="2200" kern="1200" dirty="0" smtClean="0">
                <a:ea typeface="+mn-ea"/>
                <a:cs typeface="+mn-cs"/>
              </a:rPr>
              <a:t>Fit good and useful polynomial models to the trend in the data.</a:t>
            </a:r>
          </a:p>
          <a:p>
            <a:pPr marL="514350" lvl="1" indent="-457200" eaLnBrk="1" hangingPunct="1">
              <a:spcBef>
                <a:spcPct val="50000"/>
              </a:spcBef>
              <a:buClr>
                <a:schemeClr val="accent2"/>
              </a:buClr>
              <a:buFont typeface="Wingdings" pitchFamily="2" charset="2"/>
              <a:buChar char="§"/>
            </a:pPr>
            <a:r>
              <a:rPr lang="en-US" sz="2200" kern="1200" dirty="0" smtClean="0">
                <a:ea typeface="+mn-ea"/>
                <a:cs typeface="+mn-cs"/>
              </a:rPr>
              <a:t>Use optimization including POE adjusted intervals to find where the mission is likely to succeed. </a:t>
            </a:r>
          </a:p>
          <a:p>
            <a:pPr marL="514350" lvl="1" indent="-457200" eaLnBrk="1" hangingPunct="1">
              <a:spcBef>
                <a:spcPct val="50000"/>
              </a:spcBef>
              <a:buClr>
                <a:schemeClr val="accent2"/>
              </a:buClr>
              <a:buFont typeface="Wingdings" pitchFamily="2" charset="2"/>
              <a:buChar char="§"/>
            </a:pPr>
            <a:endParaRPr lang="en-US" sz="2200" kern="1200" dirty="0" smtClean="0">
              <a:ea typeface="+mn-ea"/>
              <a:cs typeface="+mn-cs"/>
            </a:endParaRPr>
          </a:p>
          <a:p>
            <a:endParaRPr lang="en-US" dirty="0" smtClean="0"/>
          </a:p>
          <a:p>
            <a:endParaRPr lang="en-US" dirty="0" smtClean="0"/>
          </a:p>
          <a:p>
            <a:pPr>
              <a:buNone/>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183</a:t>
            </a:fld>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Wrap-Up</a:t>
            </a:r>
            <a:endParaRPr lang="en-US" dirty="0">
              <a:solidFill>
                <a:schemeClr val="tx1"/>
              </a:solidFill>
            </a:endParaRPr>
          </a:p>
        </p:txBody>
      </p:sp>
      <p:sp>
        <p:nvSpPr>
          <p:cNvPr id="3" name="Content Placeholder 2"/>
          <p:cNvSpPr>
            <a:spLocks noGrp="1"/>
          </p:cNvSpPr>
          <p:nvPr>
            <p:ph idx="1"/>
          </p:nvPr>
        </p:nvSpPr>
        <p:spPr/>
        <p:txBody>
          <a:bodyPr/>
          <a:lstStyle/>
          <a:p>
            <a:pPr marL="514350" lvl="1" indent="-457200" eaLnBrk="1" hangingPunct="1">
              <a:spcBef>
                <a:spcPct val="50000"/>
              </a:spcBef>
              <a:buClr>
                <a:schemeClr val="accent2"/>
              </a:buClr>
              <a:buFont typeface="Wingdings" pitchFamily="2" charset="2"/>
              <a:buChar char="§"/>
            </a:pPr>
            <a:r>
              <a:rPr lang="en-US" sz="2200" kern="1200" dirty="0" smtClean="0">
                <a:ea typeface="+mn-ea"/>
                <a:cs typeface="+mn-cs"/>
              </a:rPr>
              <a:t>Iterative experiments</a:t>
            </a:r>
          </a:p>
          <a:p>
            <a:pPr marL="914400" lvl="2" indent="-457200" eaLnBrk="1" hangingPunct="1">
              <a:spcBef>
                <a:spcPct val="50000"/>
              </a:spcBef>
              <a:buClr>
                <a:schemeClr val="accent2"/>
              </a:buClr>
              <a:buFont typeface="Wingdings" pitchFamily="2" charset="2"/>
              <a:buChar char="§"/>
            </a:pPr>
            <a:r>
              <a:rPr lang="en-US" sz="2200" kern="1200" dirty="0" smtClean="0">
                <a:ea typeface="+mn-ea"/>
                <a:cs typeface="+mn-cs"/>
              </a:rPr>
              <a:t>Save runs</a:t>
            </a:r>
          </a:p>
          <a:p>
            <a:pPr marL="914400" lvl="2" indent="-457200" eaLnBrk="1" hangingPunct="1">
              <a:spcBef>
                <a:spcPct val="50000"/>
              </a:spcBef>
              <a:buClr>
                <a:schemeClr val="accent2"/>
              </a:buClr>
              <a:buFont typeface="Wingdings" pitchFamily="2" charset="2"/>
              <a:buChar char="§"/>
            </a:pPr>
            <a:r>
              <a:rPr lang="en-US" sz="2200" kern="1200" dirty="0" smtClean="0">
                <a:ea typeface="+mn-ea"/>
                <a:cs typeface="+mn-cs"/>
              </a:rPr>
              <a:t>Provide data driven decisions</a:t>
            </a:r>
          </a:p>
          <a:p>
            <a:pPr marL="914400" lvl="2" indent="-457200" eaLnBrk="1" hangingPunct="1">
              <a:spcBef>
                <a:spcPct val="50000"/>
              </a:spcBef>
              <a:buClr>
                <a:schemeClr val="accent2"/>
              </a:buClr>
              <a:buFont typeface="Wingdings" pitchFamily="2" charset="2"/>
              <a:buChar char="§"/>
            </a:pPr>
            <a:r>
              <a:rPr lang="en-US" sz="2200" kern="1200" dirty="0" smtClean="0">
                <a:ea typeface="+mn-ea"/>
                <a:cs typeface="+mn-cs"/>
              </a:rPr>
              <a:t>Allow the experimenter to adjust to new knowledge</a:t>
            </a:r>
          </a:p>
          <a:p>
            <a:pPr marL="514350" lvl="1" indent="-457200" eaLnBrk="1" hangingPunct="1">
              <a:spcBef>
                <a:spcPct val="50000"/>
              </a:spcBef>
              <a:buClr>
                <a:schemeClr val="accent2"/>
              </a:buClr>
              <a:buFont typeface="Wingdings" pitchFamily="2" charset="2"/>
              <a:buChar char="§"/>
            </a:pPr>
            <a:r>
              <a:rPr lang="en-US" sz="2200" kern="1200" dirty="0" smtClean="0">
                <a:ea typeface="+mn-ea"/>
                <a:cs typeface="+mn-cs"/>
              </a:rPr>
              <a:t>Much more efficient that one factor at a time unless you really do not have interactions.</a:t>
            </a:r>
          </a:p>
          <a:p>
            <a:pPr marL="514350" lvl="1" indent="-457200" eaLnBrk="1" hangingPunct="1">
              <a:spcBef>
                <a:spcPct val="50000"/>
              </a:spcBef>
              <a:buClr>
                <a:schemeClr val="accent2"/>
              </a:buClr>
              <a:buFont typeface="Wingdings" pitchFamily="2" charset="2"/>
              <a:buChar char="§"/>
            </a:pPr>
            <a:r>
              <a:rPr lang="en-US" sz="2200" kern="1200" dirty="0" smtClean="0">
                <a:ea typeface="+mn-ea"/>
                <a:cs typeface="+mn-cs"/>
              </a:rPr>
              <a:t>Statistics do not provide the interpretation – </a:t>
            </a:r>
            <a:r>
              <a:rPr lang="en-US" sz="2200" kern="1200" dirty="0" smtClean="0">
                <a:solidFill>
                  <a:srgbClr val="FF0000"/>
                </a:solidFill>
                <a:ea typeface="+mn-ea"/>
                <a:cs typeface="+mn-cs"/>
              </a:rPr>
              <a:t>YOU DO!</a:t>
            </a:r>
          </a:p>
          <a:p>
            <a:endParaRPr lang="en-US" dirty="0" smtClean="0"/>
          </a:p>
          <a:p>
            <a:endParaRPr lang="en-US" dirty="0" smtClean="0"/>
          </a:p>
          <a:p>
            <a:pPr>
              <a:buNone/>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184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Made Easy</a:t>
            </a:r>
            <a:r>
              <a:rPr lang="en-US" baseline="30000" dirty="0" smtClean="0"/>
              <a:t>®</a:t>
            </a:r>
            <a:endParaRPr lang="en-US" baseline="30000" dirty="0"/>
          </a:p>
        </p:txBody>
      </p:sp>
      <p:sp>
        <p:nvSpPr>
          <p:cNvPr id="4" name="Content Placeholder 3"/>
          <p:cNvSpPr>
            <a:spLocks noGrp="1"/>
          </p:cNvSpPr>
          <p:nvPr>
            <p:ph sz="half" idx="2"/>
          </p:nvPr>
        </p:nvSpPr>
        <p:spPr>
          <a:xfrm>
            <a:off x="4914900" y="2073348"/>
            <a:ext cx="3771900" cy="3174927"/>
          </a:xfrm>
        </p:spPr>
        <p:txBody>
          <a:bodyPr/>
          <a:lstStyle/>
          <a:p>
            <a:pPr algn="r">
              <a:buNone/>
            </a:pPr>
            <a:r>
              <a:rPr lang="en-US" i="1" dirty="0" smtClean="0"/>
              <a:t>Best of luck for your experimenting!</a:t>
            </a:r>
          </a:p>
          <a:p>
            <a:pPr algn="r">
              <a:buNone/>
            </a:pPr>
            <a:r>
              <a:rPr lang="en-US" i="1" dirty="0" smtClean="0"/>
              <a:t>Thanks for listening!</a:t>
            </a:r>
          </a:p>
          <a:p>
            <a:pPr algn="r">
              <a:buNone/>
            </a:pPr>
            <a:r>
              <a:rPr lang="en-US" i="1" dirty="0" smtClean="0"/>
              <a:t>  </a:t>
            </a:r>
          </a:p>
          <a:p>
            <a:pPr algn="r">
              <a:buNone/>
            </a:pPr>
            <a:endParaRPr lang="en-US" dirty="0"/>
          </a:p>
        </p:txBody>
      </p:sp>
      <p:sp>
        <p:nvSpPr>
          <p:cNvPr id="7" name="Slide Number Placeholder 6"/>
          <p:cNvSpPr>
            <a:spLocks noGrp="1"/>
          </p:cNvSpPr>
          <p:nvPr>
            <p:ph type="sldNum" sz="quarter" idx="12"/>
          </p:nvPr>
        </p:nvSpPr>
        <p:spPr/>
        <p:txBody>
          <a:bodyPr/>
          <a:lstStyle/>
          <a:p>
            <a:pPr>
              <a:defRPr/>
            </a:pPr>
            <a:fld id="{03360CC9-FAA0-478F-BBF9-3CC43624177A}" type="slidenum">
              <a:rPr lang="en-US" smtClean="0"/>
              <a:pPr>
                <a:defRPr/>
              </a:pPr>
              <a:t>185</a:t>
            </a:fld>
            <a:endParaRPr lang="en-US"/>
          </a:p>
        </p:txBody>
      </p:sp>
      <p:sp>
        <p:nvSpPr>
          <p:cNvPr id="8" name="Text Box 8"/>
          <p:cNvSpPr txBox="1">
            <a:spLocks noChangeArrowheads="1"/>
          </p:cNvSpPr>
          <p:nvPr/>
        </p:nvSpPr>
        <p:spPr bwMode="auto">
          <a:xfrm>
            <a:off x="5019675" y="4002019"/>
            <a:ext cx="3667125" cy="1631216"/>
          </a:xfrm>
          <a:prstGeom prst="rect">
            <a:avLst/>
          </a:prstGeom>
          <a:noFill/>
          <a:ln w="9525">
            <a:noFill/>
            <a:miter lim="800000"/>
            <a:headEnd/>
            <a:tailEnd/>
          </a:ln>
        </p:spPr>
        <p:txBody>
          <a:bodyPr wrap="square">
            <a:spAutoFit/>
          </a:bodyPr>
          <a:lstStyle/>
          <a:p>
            <a:pPr algn="r" eaLnBrk="1" hangingPunct="1">
              <a:spcBef>
                <a:spcPct val="50000"/>
              </a:spcBef>
            </a:pPr>
            <a:r>
              <a:rPr lang="en-US" sz="2000" dirty="0" smtClean="0">
                <a:solidFill>
                  <a:schemeClr val="accent2"/>
                </a:solidFill>
                <a:latin typeface="Calibri" pitchFamily="34" charset="0"/>
              </a:rPr>
              <a:t>Wayne F. Adams, MS. Stats</a:t>
            </a:r>
            <a:endParaRPr lang="en-US" sz="2000" dirty="0">
              <a:solidFill>
                <a:schemeClr val="accent2"/>
              </a:solidFill>
              <a:latin typeface="Calibri" pitchFamily="34" charset="0"/>
            </a:endParaRPr>
          </a:p>
          <a:p>
            <a:pPr algn="r" eaLnBrk="1" hangingPunct="1"/>
            <a:r>
              <a:rPr lang="en-US" sz="2000" dirty="0">
                <a:solidFill>
                  <a:schemeClr val="accent2"/>
                </a:solidFill>
                <a:latin typeface="Calibri" pitchFamily="34" charset="0"/>
              </a:rPr>
              <a:t>Stat-Ease, Inc.</a:t>
            </a:r>
          </a:p>
          <a:p>
            <a:pPr algn="r" eaLnBrk="1" hangingPunct="1"/>
            <a:r>
              <a:rPr lang="en-US" sz="2000" dirty="0" smtClean="0">
                <a:solidFill>
                  <a:schemeClr val="accent2"/>
                </a:solidFill>
                <a:latin typeface="Calibri" pitchFamily="34" charset="0"/>
                <a:hlinkClick r:id="rId3"/>
              </a:rPr>
              <a:t>wayne@statease.com</a:t>
            </a:r>
            <a:endParaRPr lang="en-US" sz="2000" dirty="0" smtClean="0">
              <a:solidFill>
                <a:schemeClr val="accent2"/>
              </a:solidFill>
              <a:latin typeface="Calibri" pitchFamily="34" charset="0"/>
            </a:endParaRPr>
          </a:p>
          <a:p>
            <a:pPr algn="r" eaLnBrk="1" hangingPunct="1"/>
            <a:r>
              <a:rPr lang="en-US" sz="2000" dirty="0" smtClean="0">
                <a:solidFill>
                  <a:schemeClr val="accent2"/>
                </a:solidFill>
                <a:latin typeface="Calibri" pitchFamily="34" charset="0"/>
                <a:hlinkClick r:id="rId3"/>
              </a:rPr>
              <a:t>stathelp@statease.com</a:t>
            </a:r>
            <a:r>
              <a:rPr lang="en-US" sz="2000" dirty="0" smtClean="0">
                <a:solidFill>
                  <a:schemeClr val="accent2"/>
                </a:solidFill>
                <a:latin typeface="Calibri" pitchFamily="34" charset="0"/>
              </a:rPr>
              <a:t> </a:t>
            </a:r>
            <a:endParaRPr lang="en-US" dirty="0">
              <a:solidFill>
                <a:schemeClr val="accent2"/>
              </a:solidFill>
              <a:latin typeface="Calibri" pitchFamily="34" charset="0"/>
            </a:endParaRPr>
          </a:p>
          <a:p>
            <a:pPr algn="r" eaLnBrk="1" hangingPunct="1"/>
            <a:endParaRPr lang="en-US" sz="2000" dirty="0">
              <a:solidFill>
                <a:schemeClr val="accent2"/>
              </a:solidFill>
              <a:latin typeface="Calibri" pitchFamily="34" charset="0"/>
            </a:endParaRPr>
          </a:p>
        </p:txBody>
      </p:sp>
      <p:sp>
        <p:nvSpPr>
          <p:cNvPr id="9" name="Rectangle 8"/>
          <p:cNvSpPr/>
          <p:nvPr/>
        </p:nvSpPr>
        <p:spPr>
          <a:xfrm>
            <a:off x="1268362" y="1321279"/>
            <a:ext cx="7388942" cy="646331"/>
          </a:xfrm>
          <a:prstGeom prst="rect">
            <a:avLst/>
          </a:prstGeom>
          <a:solidFill>
            <a:schemeClr val="accent1"/>
          </a:solidFill>
        </p:spPr>
        <p:txBody>
          <a:bodyPr wrap="square">
            <a:spAutoFit/>
          </a:bodyPr>
          <a:lstStyle/>
          <a:p>
            <a:pPr algn="ctr"/>
            <a:r>
              <a:rPr lang="en-US" dirty="0" smtClean="0">
                <a:effectLst>
                  <a:outerShdw blurRad="38100" dist="38100" dir="2700000" algn="tl">
                    <a:srgbClr val="000000">
                      <a:alpha val="43137"/>
                    </a:srgbClr>
                  </a:outerShdw>
                </a:effectLst>
              </a:rPr>
              <a:t>For </a:t>
            </a:r>
            <a:r>
              <a:rPr lang="en-US" u="sng" dirty="0" smtClean="0">
                <a:effectLst>
                  <a:outerShdw blurRad="38100" dist="38100" dir="2700000" algn="tl">
                    <a:srgbClr val="000000">
                      <a:alpha val="43137"/>
                    </a:srgbClr>
                  </a:outerShdw>
                </a:effectLst>
              </a:rPr>
              <a:t>all</a:t>
            </a:r>
            <a:r>
              <a:rPr lang="en-US" dirty="0" smtClean="0">
                <a:effectLst>
                  <a:outerShdw blurRad="38100" dist="38100" dir="2700000" algn="tl">
                    <a:srgbClr val="000000">
                      <a:alpha val="43137"/>
                    </a:srgbClr>
                  </a:outerShdw>
                </a:effectLst>
              </a:rPr>
              <a:t> the new features in v8 of Design-Expert software, see </a:t>
            </a:r>
            <a:r>
              <a:rPr lang="en-US" dirty="0" smtClean="0">
                <a:solidFill>
                  <a:schemeClr val="accent6">
                    <a:lumMod val="60000"/>
                    <a:lumOff val="40000"/>
                  </a:schemeClr>
                </a:solidFill>
                <a:effectLst>
                  <a:outerShdw blurRad="38100" dist="38100" dir="2700000" algn="tl">
                    <a:srgbClr val="000000">
                      <a:alpha val="43137"/>
                    </a:srgbClr>
                  </a:outerShdw>
                </a:effectLst>
                <a:hlinkClick r:id="rId4"/>
              </a:rPr>
              <a:t>www.statease.com/dx8descr.html</a:t>
            </a:r>
            <a:endParaRPr lang="en-US" dirty="0">
              <a:solidFill>
                <a:schemeClr val="accent6">
                  <a:lumMod val="60000"/>
                  <a:lumOff val="40000"/>
                </a:schemeClr>
              </a:solidFill>
              <a:effectLst>
                <a:outerShdw blurRad="38100" dist="38100" dir="2700000" algn="tl">
                  <a:srgbClr val="000000">
                    <a:alpha val="43137"/>
                  </a:srgbClr>
                </a:outerShdw>
              </a:effectLst>
            </a:endParaRPr>
          </a:p>
        </p:txBody>
      </p:sp>
      <p:sp>
        <p:nvSpPr>
          <p:cNvPr id="10" name="TextBox 9"/>
          <p:cNvSpPr txBox="1"/>
          <p:nvPr/>
        </p:nvSpPr>
        <p:spPr>
          <a:xfrm>
            <a:off x="886684" y="5317285"/>
            <a:ext cx="8143016" cy="646331"/>
          </a:xfrm>
          <a:prstGeom prst="rect">
            <a:avLst/>
          </a:prstGeom>
          <a:solidFill>
            <a:schemeClr val="accent1"/>
          </a:solidFill>
        </p:spPr>
        <p:txBody>
          <a:bodyPr wrap="square" rtlCol="0">
            <a:spAutoFit/>
          </a:bodyPr>
          <a:lstStyle/>
          <a:p>
            <a:pPr algn="ctr"/>
            <a:r>
              <a:rPr lang="en-US" i="1" dirty="0" smtClean="0">
                <a:latin typeface="Calibri" pitchFamily="34" charset="0"/>
              </a:rPr>
              <a:t>For f</a:t>
            </a:r>
            <a:r>
              <a:rPr lang="en-US" b="0" i="1" dirty="0" smtClean="0">
                <a:latin typeface="Calibri" pitchFamily="34" charset="0"/>
              </a:rPr>
              <a:t>uture presentations, subscribe to </a:t>
            </a:r>
            <a:r>
              <a:rPr lang="en-US" b="0" u="sng" dirty="0" smtClean="0">
                <a:effectLst>
                  <a:outerShdw blurRad="38100" dist="38100" dir="2700000" algn="tl">
                    <a:srgbClr val="000000">
                      <a:alpha val="43137"/>
                    </a:srgbClr>
                  </a:outerShdw>
                </a:effectLst>
                <a:latin typeface="Calibri" pitchFamily="34" charset="0"/>
              </a:rPr>
              <a:t>DOE </a:t>
            </a:r>
            <a:r>
              <a:rPr lang="en-US" u="sng" dirty="0" smtClean="0">
                <a:effectLst>
                  <a:outerShdw blurRad="38100" dist="38100" dir="2700000" algn="tl">
                    <a:srgbClr val="000000">
                      <a:alpha val="43137"/>
                    </a:srgbClr>
                  </a:outerShdw>
                </a:effectLst>
                <a:latin typeface="Calibri" pitchFamily="34" charset="0"/>
              </a:rPr>
              <a:t>FAQ Alert</a:t>
            </a:r>
            <a:r>
              <a:rPr lang="en-US" dirty="0" smtClean="0">
                <a:effectLst>
                  <a:outerShdw blurRad="38100" dist="38100" dir="2700000" algn="tl">
                    <a:srgbClr val="000000">
                      <a:alpha val="43137"/>
                    </a:srgbClr>
                  </a:outerShdw>
                </a:effectLst>
                <a:latin typeface="Calibri" pitchFamily="34" charset="0"/>
              </a:rPr>
              <a:t> </a:t>
            </a:r>
            <a:r>
              <a:rPr lang="en-US" i="1" dirty="0" smtClean="0">
                <a:latin typeface="Calibri" pitchFamily="34" charset="0"/>
              </a:rPr>
              <a:t>at </a:t>
            </a:r>
            <a:r>
              <a:rPr lang="en-US" i="1" dirty="0" smtClean="0">
                <a:latin typeface="Calibri" pitchFamily="34" charset="0"/>
                <a:hlinkClick r:id="rId5"/>
              </a:rPr>
              <a:t>www.statease.com/doealert.html</a:t>
            </a:r>
            <a:r>
              <a:rPr lang="en-US" i="1" dirty="0" smtClean="0">
                <a:latin typeface="Calibri" pitchFamily="34" charset="0"/>
              </a:rPr>
              <a:t>. </a:t>
            </a:r>
            <a:endParaRPr lang="en-US" b="0" i="1" dirty="0" smtClean="0">
              <a:latin typeface="Calibri" pitchFamily="34" charset="0"/>
            </a:endParaRPr>
          </a:p>
        </p:txBody>
      </p:sp>
      <p:sp>
        <p:nvSpPr>
          <p:cNvPr id="11" name="Date Placeholder 3"/>
          <p:cNvSpPr>
            <a:spLocks noGrp="1"/>
          </p:cNvSpPr>
          <p:nvPr>
            <p:ph type="dt" sz="quarter" idx="10"/>
          </p:nvPr>
        </p:nvSpPr>
        <p:spPr>
          <a:xfrm>
            <a:off x="990599" y="6245225"/>
            <a:ext cx="2710544" cy="476250"/>
          </a:xfrm>
          <a:noFill/>
        </p:spPr>
        <p:txBody>
          <a:bodyPr/>
          <a:lstStyle/>
          <a:p>
            <a:r>
              <a:rPr lang="en-US" smtClean="0">
                <a:latin typeface="Arial" charset="0"/>
              </a:rPr>
              <a:t>Response Surface Short Course - TFAWS</a:t>
            </a:r>
            <a:endParaRPr lang="en-US" dirty="0" smtClean="0">
              <a:latin typeface="Arial" charset="0"/>
            </a:endParaRPr>
          </a:p>
        </p:txBody>
      </p:sp>
      <p:pic>
        <p:nvPicPr>
          <p:cNvPr id="12" name="Picture 11" descr="mro20100917_PIA05490_modest-br.jpg"/>
          <p:cNvPicPr>
            <a:picLocks noChangeAspect="1"/>
          </p:cNvPicPr>
          <p:nvPr/>
        </p:nvPicPr>
        <p:blipFill>
          <a:blip r:embed="rId6" cstate="print"/>
          <a:stretch>
            <a:fillRect/>
          </a:stretch>
        </p:blipFill>
        <p:spPr>
          <a:xfrm>
            <a:off x="1349375" y="2327275"/>
            <a:ext cx="3835694" cy="26543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OFAT Fails</a:t>
            </a:r>
            <a:endParaRPr lang="en-US" dirty="0"/>
          </a:p>
        </p:txBody>
      </p:sp>
      <p:sp>
        <p:nvSpPr>
          <p:cNvPr id="3" name="Content Placeholder 2"/>
          <p:cNvSpPr>
            <a:spLocks noGrp="1"/>
          </p:cNvSpPr>
          <p:nvPr>
            <p:ph idx="1"/>
          </p:nvPr>
        </p:nvSpPr>
        <p:spPr>
          <a:xfrm>
            <a:off x="990599" y="1524000"/>
            <a:ext cx="7825409" cy="4602163"/>
          </a:xfrm>
        </p:spPr>
        <p:txBody>
          <a:bodyPr/>
          <a:lstStyle/>
          <a:p>
            <a:endParaRPr lang="en-US" dirty="0" smtClean="0"/>
          </a:p>
          <a:p>
            <a:endParaRPr lang="en-US" dirty="0" smtClean="0"/>
          </a:p>
          <a:p>
            <a:r>
              <a:rPr lang="en-US" dirty="0" smtClean="0"/>
              <a:t>There are interactions.</a:t>
            </a:r>
          </a:p>
          <a:p>
            <a:endParaRPr lang="en-US" dirty="0" smtClean="0"/>
          </a:p>
          <a:p>
            <a:r>
              <a:rPr lang="en-US" dirty="0" smtClean="0"/>
              <a:t>The current conditions are stable but not optimal.  </a:t>
            </a:r>
          </a:p>
          <a:p>
            <a:pPr>
              <a:buFont typeface="Arial" pitchFamily="34" charset="0"/>
              <a:buChar char="•"/>
            </a:pPr>
            <a:endParaRPr lang="en-US" dirty="0" smtClean="0"/>
          </a:p>
          <a:p>
            <a:pPr>
              <a:buFont typeface="Arial" pitchFamily="34" charset="0"/>
              <a:buChar char="•"/>
            </a:pPr>
            <a:r>
              <a:rPr lang="en-US" dirty="0" smtClean="0"/>
              <a:t>The scientist guessed incorrectly and the OFAT experiment never approaches optimal settings.</a:t>
            </a:r>
          </a:p>
          <a:p>
            <a:pPr>
              <a:buNone/>
            </a:pPr>
            <a:endParaRPr lang="en-US" dirty="0" smtClean="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874F070C-387C-41A1-8A3E-5A2F1CB44476}" type="slidenum">
              <a:rPr lang="en-US" smtClean="0"/>
              <a:pPr>
                <a:defRPr/>
              </a:pPr>
              <a:t>19</a:t>
            </a:fld>
            <a:endParaRPr lang="en-US"/>
          </a:p>
        </p:txBody>
      </p:sp>
      <p:grpSp>
        <p:nvGrpSpPr>
          <p:cNvPr id="7" name="Group 47"/>
          <p:cNvGrpSpPr/>
          <p:nvPr/>
        </p:nvGrpSpPr>
        <p:grpSpPr>
          <a:xfrm>
            <a:off x="4886324" y="1295400"/>
            <a:ext cx="2839486" cy="1930088"/>
            <a:chOff x="2305050" y="1857375"/>
            <a:chExt cx="4872966" cy="3548276"/>
          </a:xfrm>
        </p:grpSpPr>
        <p:cxnSp>
          <p:nvCxnSpPr>
            <p:cNvPr id="6" name="Straight Connector 5"/>
            <p:cNvCxnSpPr/>
            <p:nvPr/>
          </p:nvCxnSpPr>
          <p:spPr bwMode="auto">
            <a:xfrm rot="5400000">
              <a:off x="3173943" y="3827798"/>
              <a:ext cx="1220258" cy="1087299"/>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grpSp>
          <p:nvGrpSpPr>
            <p:cNvPr id="8" name="Group 79"/>
            <p:cNvGrpSpPr/>
            <p:nvPr/>
          </p:nvGrpSpPr>
          <p:grpSpPr>
            <a:xfrm>
              <a:off x="3233737" y="1857375"/>
              <a:ext cx="3944279" cy="3376825"/>
              <a:chOff x="3233737" y="1952625"/>
              <a:chExt cx="3944279" cy="3376825"/>
            </a:xfrm>
          </p:grpSpPr>
          <p:grpSp>
            <p:nvGrpSpPr>
              <p:cNvPr id="29" name="Group 74"/>
              <p:cNvGrpSpPr/>
              <p:nvPr/>
            </p:nvGrpSpPr>
            <p:grpSpPr>
              <a:xfrm>
                <a:off x="3233737" y="1952625"/>
                <a:ext cx="3599458" cy="3124202"/>
                <a:chOff x="3233737" y="1952625"/>
                <a:chExt cx="3599458" cy="3124202"/>
              </a:xfrm>
            </p:grpSpPr>
            <p:cxnSp>
              <p:nvCxnSpPr>
                <p:cNvPr id="11" name="Straight Connector 10"/>
                <p:cNvCxnSpPr/>
                <p:nvPr/>
              </p:nvCxnSpPr>
              <p:spPr bwMode="auto">
                <a:xfrm flipV="1">
                  <a:off x="4327438" y="3848100"/>
                  <a:ext cx="1863812" cy="8459"/>
                </a:xfrm>
                <a:prstGeom prst="line">
                  <a:avLst/>
                </a:prstGeom>
                <a:gradFill rotWithShape="1">
                  <a:gsLst>
                    <a:gs pos="0">
                      <a:schemeClr val="bg1"/>
                    </a:gs>
                    <a:gs pos="100000">
                      <a:schemeClr val="accent1"/>
                    </a:gs>
                  </a:gsLst>
                  <a:lin ang="5400000" scaled="1"/>
                </a:gradFill>
                <a:ln w="19050" cap="flat" cmpd="sng" algn="ctr">
                  <a:solidFill>
                    <a:schemeClr val="tx1"/>
                  </a:solidFill>
                  <a:prstDash val="sysDot"/>
                  <a:round/>
                  <a:headEnd type="none" w="med" len="med"/>
                  <a:tailEnd type="none" w="med" len="med"/>
                </a:ln>
                <a:effectLst/>
              </p:spPr>
            </p:cxnSp>
            <p:cxnSp>
              <p:nvCxnSpPr>
                <p:cNvPr id="12" name="Straight Connector 11"/>
                <p:cNvCxnSpPr/>
                <p:nvPr/>
              </p:nvCxnSpPr>
              <p:spPr bwMode="auto">
                <a:xfrm rot="5400000">
                  <a:off x="3173942" y="2097689"/>
                  <a:ext cx="1220258" cy="1087299"/>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5400000">
                  <a:off x="5041813" y="2116606"/>
                  <a:ext cx="1220258" cy="1087299"/>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rot="5400000">
                  <a:off x="3173943" y="3923048"/>
                  <a:ext cx="1220258" cy="1087299"/>
                </a:xfrm>
                <a:prstGeom prst="line">
                  <a:avLst/>
                </a:prstGeom>
                <a:gradFill rotWithShape="1">
                  <a:gsLst>
                    <a:gs pos="0">
                      <a:schemeClr val="bg1"/>
                    </a:gs>
                    <a:gs pos="100000">
                      <a:schemeClr val="accent1"/>
                    </a:gs>
                  </a:gsLst>
                  <a:lin ang="5400000" scaled="1"/>
                </a:gradFill>
                <a:ln w="19050" cap="flat" cmpd="sng" algn="ctr">
                  <a:solidFill>
                    <a:schemeClr val="tx1"/>
                  </a:solidFill>
                  <a:prstDash val="sysDot"/>
                  <a:round/>
                  <a:headEnd type="none" w="med" len="med"/>
                  <a:tailEnd type="none" w="med" len="med"/>
                </a:ln>
                <a:effectLst/>
              </p:spPr>
            </p:cxnSp>
            <p:cxnSp>
              <p:nvCxnSpPr>
                <p:cNvPr id="15" name="Straight Connector 14"/>
                <p:cNvCxnSpPr/>
                <p:nvPr/>
              </p:nvCxnSpPr>
              <p:spPr bwMode="auto">
                <a:xfrm rot="5400000">
                  <a:off x="5054884" y="3921405"/>
                  <a:ext cx="1224987" cy="1085853"/>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4313011" y="2035932"/>
                  <a:ext cx="1892383" cy="4728"/>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16200000" flipH="1">
                  <a:off x="3426951" y="2946158"/>
                  <a:ext cx="1806442" cy="4902"/>
                </a:xfrm>
                <a:prstGeom prst="line">
                  <a:avLst/>
                </a:prstGeom>
                <a:gradFill rotWithShape="1">
                  <a:gsLst>
                    <a:gs pos="0">
                      <a:schemeClr val="bg1"/>
                    </a:gs>
                    <a:gs pos="100000">
                      <a:schemeClr val="accent1"/>
                    </a:gs>
                  </a:gsLst>
                  <a:lin ang="5400000" scaled="1"/>
                </a:gradFill>
                <a:ln w="19050" cap="flat" cmpd="sng" algn="ctr">
                  <a:solidFill>
                    <a:schemeClr val="tx1"/>
                  </a:solidFill>
                  <a:prstDash val="sysDot"/>
                  <a:round/>
                  <a:headEnd type="none" w="med" len="med"/>
                  <a:tailEnd type="none" w="med" len="med"/>
                </a:ln>
                <a:effectLst/>
              </p:spPr>
            </p:cxnSp>
            <p:cxnSp>
              <p:nvCxnSpPr>
                <p:cNvPr id="18" name="Straight Connector 17"/>
                <p:cNvCxnSpPr/>
                <p:nvPr/>
              </p:nvCxnSpPr>
              <p:spPr bwMode="auto">
                <a:xfrm rot="5400000">
                  <a:off x="5289168" y="2949677"/>
                  <a:ext cx="1822935" cy="281"/>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233737" y="3257550"/>
                  <a:ext cx="1885807" cy="7071"/>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16200000" flipH="1">
                  <a:off x="4215620" y="4163233"/>
                  <a:ext cx="1802680" cy="14986"/>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sp>
              <p:nvSpPr>
                <p:cNvPr id="21" name="TextBox 20"/>
                <p:cNvSpPr txBox="1"/>
                <p:nvPr/>
              </p:nvSpPr>
              <p:spPr>
                <a:xfrm>
                  <a:off x="4295775" y="2019300"/>
                  <a:ext cx="559000" cy="452653"/>
                </a:xfrm>
                <a:prstGeom prst="rect">
                  <a:avLst/>
                </a:prstGeom>
                <a:noFill/>
              </p:spPr>
              <p:txBody>
                <a:bodyPr wrap="none" rtlCol="0">
                  <a:spAutoFit/>
                </a:bodyPr>
                <a:lstStyle/>
                <a:p>
                  <a:r>
                    <a:rPr lang="en-US" sz="1000" dirty="0" smtClean="0"/>
                    <a:t>16</a:t>
                  </a:r>
                  <a:endParaRPr lang="en-US" sz="1000" dirty="0"/>
                </a:p>
              </p:txBody>
            </p:sp>
            <p:sp>
              <p:nvSpPr>
                <p:cNvPr id="22" name="TextBox 21"/>
                <p:cNvSpPr txBox="1"/>
                <p:nvPr/>
              </p:nvSpPr>
              <p:spPr>
                <a:xfrm>
                  <a:off x="6191252" y="3819527"/>
                  <a:ext cx="559000" cy="452653"/>
                </a:xfrm>
                <a:prstGeom prst="rect">
                  <a:avLst/>
                </a:prstGeom>
                <a:noFill/>
              </p:spPr>
              <p:txBody>
                <a:bodyPr wrap="none" rtlCol="0">
                  <a:spAutoFit/>
                </a:bodyPr>
                <a:lstStyle/>
                <a:p>
                  <a:r>
                    <a:rPr lang="en-US" sz="1000" dirty="0" smtClean="0"/>
                    <a:t>21</a:t>
                  </a:r>
                  <a:endParaRPr lang="en-US" sz="1000" dirty="0"/>
                </a:p>
              </p:txBody>
            </p:sp>
            <p:sp>
              <p:nvSpPr>
                <p:cNvPr id="23" name="TextBox 22"/>
                <p:cNvSpPr txBox="1"/>
                <p:nvPr/>
              </p:nvSpPr>
              <p:spPr>
                <a:xfrm>
                  <a:off x="5114926" y="3209925"/>
                  <a:ext cx="559000" cy="452653"/>
                </a:xfrm>
                <a:prstGeom prst="rect">
                  <a:avLst/>
                </a:prstGeom>
                <a:noFill/>
              </p:spPr>
              <p:txBody>
                <a:bodyPr wrap="none" rtlCol="0">
                  <a:spAutoFit/>
                </a:bodyPr>
                <a:lstStyle/>
                <a:p>
                  <a:r>
                    <a:rPr lang="en-US" sz="1000" dirty="0" smtClean="0"/>
                    <a:t>85</a:t>
                  </a:r>
                </a:p>
              </p:txBody>
            </p:sp>
            <p:sp>
              <p:nvSpPr>
                <p:cNvPr id="24" name="TextBox 23"/>
                <p:cNvSpPr txBox="1"/>
                <p:nvPr/>
              </p:nvSpPr>
              <p:spPr>
                <a:xfrm>
                  <a:off x="6153152" y="2047874"/>
                  <a:ext cx="680043" cy="452653"/>
                </a:xfrm>
                <a:prstGeom prst="rect">
                  <a:avLst/>
                </a:prstGeom>
                <a:noFill/>
              </p:spPr>
              <p:txBody>
                <a:bodyPr wrap="none" rtlCol="0">
                  <a:spAutoFit/>
                </a:bodyPr>
                <a:lstStyle/>
                <a:p>
                  <a:r>
                    <a:rPr lang="en-US" sz="1000" dirty="0" smtClean="0"/>
                    <a:t>128</a:t>
                  </a:r>
                  <a:endParaRPr lang="en-US" sz="1000" dirty="0"/>
                </a:p>
              </p:txBody>
            </p:sp>
            <p:sp>
              <p:nvSpPr>
                <p:cNvPr id="25" name="Oval 24"/>
                <p:cNvSpPr/>
                <p:nvPr/>
              </p:nvSpPr>
              <p:spPr bwMode="auto">
                <a:xfrm>
                  <a:off x="4238625" y="1952625"/>
                  <a:ext cx="161925" cy="17145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26" name="Oval 25"/>
                <p:cNvSpPr/>
                <p:nvPr/>
              </p:nvSpPr>
              <p:spPr bwMode="auto">
                <a:xfrm>
                  <a:off x="6115050" y="1952625"/>
                  <a:ext cx="161925" cy="17145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27" name="Oval 26"/>
                <p:cNvSpPr/>
                <p:nvPr/>
              </p:nvSpPr>
              <p:spPr bwMode="auto">
                <a:xfrm>
                  <a:off x="5019675" y="3171825"/>
                  <a:ext cx="161925" cy="17145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28" name="Oval 27"/>
                <p:cNvSpPr/>
                <p:nvPr/>
              </p:nvSpPr>
              <p:spPr bwMode="auto">
                <a:xfrm>
                  <a:off x="6115050" y="3752850"/>
                  <a:ext cx="161925" cy="17145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grpSp>
          <p:sp>
            <p:nvSpPr>
              <p:cNvPr id="9" name="TextBox 8"/>
              <p:cNvSpPr txBox="1"/>
              <p:nvPr/>
            </p:nvSpPr>
            <p:spPr>
              <a:xfrm>
                <a:off x="5562599" y="4876797"/>
                <a:ext cx="550748" cy="452653"/>
              </a:xfrm>
              <a:prstGeom prst="rect">
                <a:avLst/>
              </a:prstGeom>
              <a:noFill/>
            </p:spPr>
            <p:txBody>
              <a:bodyPr wrap="none" rtlCol="0">
                <a:spAutoFit/>
              </a:bodyPr>
              <a:lstStyle/>
              <a:p>
                <a:r>
                  <a:rPr lang="en-US" sz="1000" dirty="0" smtClean="0"/>
                  <a:t>C-</a:t>
                </a:r>
                <a:endParaRPr lang="en-US" sz="1000" dirty="0"/>
              </a:p>
            </p:txBody>
          </p:sp>
          <p:sp>
            <p:nvSpPr>
              <p:cNvPr id="10" name="TextBox 9"/>
              <p:cNvSpPr txBox="1"/>
              <p:nvPr/>
            </p:nvSpPr>
            <p:spPr>
              <a:xfrm>
                <a:off x="6572248" y="3695701"/>
                <a:ext cx="605768" cy="452653"/>
              </a:xfrm>
              <a:prstGeom prst="rect">
                <a:avLst/>
              </a:prstGeom>
              <a:noFill/>
            </p:spPr>
            <p:txBody>
              <a:bodyPr wrap="none" rtlCol="0">
                <a:spAutoFit/>
              </a:bodyPr>
              <a:lstStyle/>
              <a:p>
                <a:r>
                  <a:rPr lang="en-US" sz="1000" dirty="0" smtClean="0"/>
                  <a:t>C+</a:t>
                </a:r>
                <a:endParaRPr lang="en-US" sz="1000" dirty="0"/>
              </a:p>
            </p:txBody>
          </p:sp>
        </p:grpSp>
        <p:sp>
          <p:nvSpPr>
            <p:cNvPr id="31" name="TextBox 30"/>
            <p:cNvSpPr txBox="1"/>
            <p:nvPr/>
          </p:nvSpPr>
          <p:spPr>
            <a:xfrm>
              <a:off x="2343148" y="4686301"/>
              <a:ext cx="536992" cy="452653"/>
            </a:xfrm>
            <a:prstGeom prst="rect">
              <a:avLst/>
            </a:prstGeom>
            <a:noFill/>
          </p:spPr>
          <p:txBody>
            <a:bodyPr wrap="none" rtlCol="0">
              <a:spAutoFit/>
            </a:bodyPr>
            <a:lstStyle/>
            <a:p>
              <a:r>
                <a:rPr lang="en-US" sz="1000" dirty="0" smtClean="0"/>
                <a:t>B-</a:t>
              </a:r>
              <a:endParaRPr lang="en-US" sz="1000" dirty="0"/>
            </a:p>
          </p:txBody>
        </p:sp>
        <p:sp>
          <p:nvSpPr>
            <p:cNvPr id="32" name="TextBox 31"/>
            <p:cNvSpPr txBox="1"/>
            <p:nvPr/>
          </p:nvSpPr>
          <p:spPr>
            <a:xfrm>
              <a:off x="2305050" y="3000373"/>
              <a:ext cx="592011" cy="452653"/>
            </a:xfrm>
            <a:prstGeom prst="rect">
              <a:avLst/>
            </a:prstGeom>
            <a:noFill/>
          </p:spPr>
          <p:txBody>
            <a:bodyPr wrap="none" rtlCol="0">
              <a:spAutoFit/>
            </a:bodyPr>
            <a:lstStyle/>
            <a:p>
              <a:r>
                <a:rPr lang="en-US" sz="1000" dirty="0" smtClean="0"/>
                <a:t>B+</a:t>
              </a:r>
              <a:endParaRPr lang="en-US" sz="1000" dirty="0"/>
            </a:p>
          </p:txBody>
        </p:sp>
        <p:sp>
          <p:nvSpPr>
            <p:cNvPr id="33" name="TextBox 32"/>
            <p:cNvSpPr txBox="1"/>
            <p:nvPr/>
          </p:nvSpPr>
          <p:spPr>
            <a:xfrm>
              <a:off x="5076826" y="4952998"/>
              <a:ext cx="558999" cy="452653"/>
            </a:xfrm>
            <a:prstGeom prst="rect">
              <a:avLst/>
            </a:prstGeom>
            <a:noFill/>
          </p:spPr>
          <p:txBody>
            <a:bodyPr wrap="none" rtlCol="0">
              <a:spAutoFit/>
            </a:bodyPr>
            <a:lstStyle/>
            <a:p>
              <a:r>
                <a:rPr lang="en-US" sz="1000" dirty="0" smtClean="0"/>
                <a:t>25</a:t>
              </a:r>
              <a:endParaRPr lang="en-US" sz="1000" dirty="0"/>
            </a:p>
          </p:txBody>
        </p:sp>
        <p:sp>
          <p:nvSpPr>
            <p:cNvPr id="34" name="TextBox 33"/>
            <p:cNvSpPr txBox="1"/>
            <p:nvPr/>
          </p:nvSpPr>
          <p:spPr>
            <a:xfrm>
              <a:off x="3228975" y="4952998"/>
              <a:ext cx="558999" cy="452653"/>
            </a:xfrm>
            <a:prstGeom prst="rect">
              <a:avLst/>
            </a:prstGeom>
            <a:noFill/>
          </p:spPr>
          <p:txBody>
            <a:bodyPr wrap="none" rtlCol="0">
              <a:spAutoFit/>
            </a:bodyPr>
            <a:lstStyle/>
            <a:p>
              <a:r>
                <a:rPr lang="en-US" sz="1000" dirty="0" smtClean="0"/>
                <a:t>17</a:t>
              </a:r>
              <a:endParaRPr lang="en-US" sz="1000" dirty="0"/>
            </a:p>
          </p:txBody>
        </p:sp>
        <p:sp>
          <p:nvSpPr>
            <p:cNvPr id="35" name="TextBox 34"/>
            <p:cNvSpPr txBox="1"/>
            <p:nvPr/>
          </p:nvSpPr>
          <p:spPr>
            <a:xfrm>
              <a:off x="3248025" y="3162303"/>
              <a:ext cx="558999" cy="452653"/>
            </a:xfrm>
            <a:prstGeom prst="rect">
              <a:avLst/>
            </a:prstGeom>
            <a:noFill/>
          </p:spPr>
          <p:txBody>
            <a:bodyPr wrap="none" rtlCol="0">
              <a:spAutoFit/>
            </a:bodyPr>
            <a:lstStyle/>
            <a:p>
              <a:r>
                <a:rPr lang="en-US" sz="1000" dirty="0" smtClean="0"/>
                <a:t>26</a:t>
              </a:r>
              <a:endParaRPr lang="en-US" sz="1000" dirty="0"/>
            </a:p>
          </p:txBody>
        </p:sp>
        <p:sp>
          <p:nvSpPr>
            <p:cNvPr id="36" name="TextBox 35"/>
            <p:cNvSpPr txBox="1"/>
            <p:nvPr/>
          </p:nvSpPr>
          <p:spPr>
            <a:xfrm>
              <a:off x="4286247" y="3419474"/>
              <a:ext cx="558999" cy="452653"/>
            </a:xfrm>
            <a:prstGeom prst="rect">
              <a:avLst/>
            </a:prstGeom>
            <a:noFill/>
          </p:spPr>
          <p:txBody>
            <a:bodyPr wrap="none" rtlCol="0">
              <a:spAutoFit/>
            </a:bodyPr>
            <a:lstStyle/>
            <a:p>
              <a:r>
                <a:rPr lang="en-US" sz="1000" dirty="0" smtClean="0"/>
                <a:t>19</a:t>
              </a:r>
              <a:endParaRPr lang="en-US" sz="1000" dirty="0"/>
            </a:p>
          </p:txBody>
        </p:sp>
        <p:cxnSp>
          <p:nvCxnSpPr>
            <p:cNvPr id="37" name="Straight Connector 36"/>
            <p:cNvCxnSpPr/>
            <p:nvPr/>
          </p:nvCxnSpPr>
          <p:spPr bwMode="auto">
            <a:xfrm flipV="1">
              <a:off x="3248732" y="4967288"/>
              <a:ext cx="1878100" cy="8459"/>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16200000" flipH="1">
              <a:off x="2331242" y="4069557"/>
              <a:ext cx="1826423" cy="7143"/>
            </a:xfrm>
            <a:prstGeom prst="line">
              <a:avLst/>
            </a:prstGeom>
            <a:gradFill rotWithShape="1">
              <a:gsLst>
                <a:gs pos="0">
                  <a:schemeClr val="bg1"/>
                </a:gs>
                <a:gs pos="100000">
                  <a:schemeClr val="accent1"/>
                </a:gs>
              </a:gsLst>
              <a:lin ang="5400000" scaled="1"/>
            </a:gradFill>
            <a:ln w="19050" cap="flat" cmpd="sng" algn="ctr">
              <a:solidFill>
                <a:schemeClr val="tx1"/>
              </a:solidFill>
              <a:prstDash val="solid"/>
              <a:round/>
              <a:headEnd type="none" w="med" len="med"/>
              <a:tailEnd type="none" w="med" len="med"/>
            </a:ln>
            <a:effectLst/>
          </p:spPr>
        </p:cxnSp>
        <p:sp>
          <p:nvSpPr>
            <p:cNvPr id="39" name="Oval 38"/>
            <p:cNvSpPr/>
            <p:nvPr/>
          </p:nvSpPr>
          <p:spPr bwMode="auto">
            <a:xfrm>
              <a:off x="3162300" y="4876800"/>
              <a:ext cx="161925" cy="17145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40" name="Oval 39"/>
            <p:cNvSpPr/>
            <p:nvPr/>
          </p:nvSpPr>
          <p:spPr bwMode="auto">
            <a:xfrm>
              <a:off x="5038725" y="4876800"/>
              <a:ext cx="161925" cy="17145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41" name="Oval 40"/>
            <p:cNvSpPr/>
            <p:nvPr/>
          </p:nvSpPr>
          <p:spPr bwMode="auto">
            <a:xfrm>
              <a:off x="4248150" y="3667125"/>
              <a:ext cx="161925" cy="17145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42" name="Oval 41"/>
            <p:cNvSpPr/>
            <p:nvPr/>
          </p:nvSpPr>
          <p:spPr bwMode="auto">
            <a:xfrm>
              <a:off x="3162300" y="3067050"/>
              <a:ext cx="161925" cy="17145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43" name="Oval 42"/>
            <p:cNvSpPr/>
            <p:nvPr/>
          </p:nvSpPr>
          <p:spPr bwMode="auto">
            <a:xfrm>
              <a:off x="6115050" y="1857375"/>
              <a:ext cx="161925" cy="17145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44" name="Oval 43"/>
            <p:cNvSpPr/>
            <p:nvPr/>
          </p:nvSpPr>
          <p:spPr bwMode="auto">
            <a:xfrm>
              <a:off x="5019675" y="3076575"/>
              <a:ext cx="161925" cy="17145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smtClean="0"/>
              <a:t>Response Surface Short Course - TFAWS</a:t>
            </a:r>
          </a:p>
        </p:txBody>
      </p:sp>
      <p:sp>
        <p:nvSpPr>
          <p:cNvPr id="12291" name="Rectangle 3"/>
          <p:cNvSpPr>
            <a:spLocks noGrp="1" noChangeArrowheads="1"/>
          </p:cNvSpPr>
          <p:nvPr>
            <p:ph type="title"/>
          </p:nvPr>
        </p:nvSpPr>
        <p:spPr>
          <a:noFill/>
        </p:spPr>
        <p:txBody>
          <a:bodyPr/>
          <a:lstStyle/>
          <a:p>
            <a:pPr eaLnBrk="1" hangingPunct="1"/>
            <a:r>
              <a:rPr lang="en-US" dirty="0" smtClean="0"/>
              <a:t>Agenda Transition</a:t>
            </a:r>
          </a:p>
        </p:txBody>
      </p:sp>
      <p:sp>
        <p:nvSpPr>
          <p:cNvPr id="21508" name="Rectangle 4"/>
          <p:cNvSpPr>
            <a:spLocks noChangeArrowheads="1"/>
          </p:cNvSpPr>
          <p:nvPr/>
        </p:nvSpPr>
        <p:spPr bwMode="auto">
          <a:xfrm>
            <a:off x="909638" y="2622078"/>
            <a:ext cx="4781550" cy="2015936"/>
          </a:xfrm>
          <a:prstGeom prst="rect">
            <a:avLst/>
          </a:prstGeom>
          <a:noFill/>
          <a:ln w="9525">
            <a:noFill/>
            <a:miter lim="800000"/>
            <a:headEnd/>
            <a:tailEnd/>
          </a:ln>
        </p:spPr>
        <p:txBody>
          <a:bodyPr tIns="91440" rIns="0" bIns="0" anchor="ctr">
            <a:spAutoFit/>
          </a:bodyPr>
          <a:lstStyle/>
          <a:p>
            <a:pPr marL="346075" indent="-346075">
              <a:spcBef>
                <a:spcPts val="0"/>
              </a:spcBef>
              <a:buClr>
                <a:schemeClr val="accent6"/>
              </a:buClr>
              <a:buFont typeface="Wingdings" pitchFamily="2" charset="2"/>
              <a:buChar char="Ø"/>
              <a:defRPr/>
            </a:pPr>
            <a:r>
              <a:rPr lang="en-US" sz="2200" dirty="0" smtClean="0"/>
              <a:t>The advantages of DOE</a:t>
            </a:r>
          </a:p>
          <a:p>
            <a:pPr marL="350838" lvl="7" indent="-350838">
              <a:spcBef>
                <a:spcPts val="600"/>
              </a:spcBef>
              <a:buClr>
                <a:schemeClr val="accent6"/>
              </a:buClr>
              <a:buFont typeface="Wingdings" pitchFamily="2" charset="2"/>
              <a:buChar char="Ø"/>
              <a:defRPr/>
            </a:pPr>
            <a:r>
              <a:rPr lang="en-US" sz="2200" dirty="0" smtClean="0"/>
              <a:t>The design planning process</a:t>
            </a:r>
          </a:p>
          <a:p>
            <a:pPr marL="350838" lvl="7" indent="-350838">
              <a:spcBef>
                <a:spcPts val="600"/>
              </a:spcBef>
              <a:buClr>
                <a:schemeClr val="accent6"/>
              </a:buClr>
              <a:buFont typeface="Wingdings" pitchFamily="2" charset="2"/>
              <a:buChar char="Ø"/>
              <a:defRPr/>
            </a:pPr>
            <a:r>
              <a:rPr lang="en-US" sz="2200" dirty="0" smtClean="0"/>
              <a:t>Response Surface Methods Strategy of Experimentation</a:t>
            </a:r>
          </a:p>
          <a:p>
            <a:pPr marL="350838" lvl="7" indent="-350838">
              <a:spcBef>
                <a:spcPts val="600"/>
              </a:spcBef>
              <a:buClr>
                <a:schemeClr val="accent6"/>
              </a:buClr>
              <a:buFont typeface="Wingdings" pitchFamily="2" charset="2"/>
              <a:buChar char="Ø"/>
              <a:defRPr/>
            </a:pPr>
            <a:r>
              <a:rPr lang="en-US" sz="2200" dirty="0" smtClean="0"/>
              <a:t>Example AIAA-2007-1214 </a:t>
            </a:r>
          </a:p>
        </p:txBody>
      </p:sp>
      <p:pic>
        <p:nvPicPr>
          <p:cNvPr id="12293" name="Picture 5503"/>
          <p:cNvPicPr>
            <a:picLocks noChangeAspect="1" noChangeArrowheads="1"/>
          </p:cNvPicPr>
          <p:nvPr/>
        </p:nvPicPr>
        <p:blipFill>
          <a:blip r:embed="rId3" cstate="print"/>
          <a:srcRect/>
          <a:stretch>
            <a:fillRect/>
          </a:stretch>
        </p:blipFill>
        <p:spPr bwMode="auto">
          <a:xfrm>
            <a:off x="5784850" y="1479550"/>
            <a:ext cx="3208338" cy="3516313"/>
          </a:xfrm>
          <a:prstGeom prst="rect">
            <a:avLst/>
          </a:prstGeom>
          <a:noFill/>
          <a:ln w="9525" algn="ctr">
            <a:noFill/>
            <a:miter lim="800000"/>
            <a:headEnd/>
            <a:tailEnd/>
          </a:ln>
        </p:spPr>
      </p:pic>
      <p:sp>
        <p:nvSpPr>
          <p:cNvPr id="12294" name="Slide Number Placeholder 6"/>
          <p:cNvSpPr>
            <a:spLocks noGrp="1"/>
          </p:cNvSpPr>
          <p:nvPr>
            <p:ph type="sldNum" sz="quarter" idx="12"/>
          </p:nvPr>
        </p:nvSpPr>
        <p:spPr>
          <a:noFill/>
        </p:spPr>
        <p:txBody>
          <a:bodyPr/>
          <a:lstStyle/>
          <a:p>
            <a:fld id="{119AD3DA-09E9-4807-8EC3-196FF1B6A886}"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OFAT Fails</a:t>
            </a:r>
            <a:endParaRPr lang="en-US" dirty="0"/>
          </a:p>
        </p:txBody>
      </p:sp>
      <p:sp>
        <p:nvSpPr>
          <p:cNvPr id="3" name="Content Placeholder 2"/>
          <p:cNvSpPr>
            <a:spLocks noGrp="1"/>
          </p:cNvSpPr>
          <p:nvPr>
            <p:ph idx="1"/>
          </p:nvPr>
        </p:nvSpPr>
        <p:spPr>
          <a:xfrm>
            <a:off x="990599" y="1524000"/>
            <a:ext cx="7825409" cy="4602163"/>
          </a:xfrm>
        </p:spPr>
        <p:txBody>
          <a:bodyPr/>
          <a:lstStyle/>
          <a:p>
            <a:pPr marL="0" indent="0" algn="ctr">
              <a:buNone/>
            </a:pPr>
            <a:r>
              <a:rPr lang="en-US" dirty="0" smtClean="0"/>
              <a:t>OFAT has problems when multiple responses relate differently to the factors.</a:t>
            </a:r>
          </a:p>
          <a:p>
            <a:pPr marL="0" indent="0" algn="ctr">
              <a:buNone/>
            </a:pPr>
            <a:endParaRPr lang="en-US" dirty="0" smtClean="0"/>
          </a:p>
          <a:p>
            <a:pPr marL="0" indent="0" algn="ctr">
              <a:buNone/>
            </a:pPr>
            <a:r>
              <a:rPr lang="en-US" dirty="0" smtClean="0"/>
              <a:t>OFAT takes more time than DOE to reach the same conclusions.  </a:t>
            </a:r>
          </a:p>
          <a:p>
            <a:pPr algn="ctr">
              <a:buNone/>
            </a:pPr>
            <a:endParaRPr lang="en-US" dirty="0" smtClean="0">
              <a:solidFill>
                <a:srgbClr val="008000"/>
              </a:solidFill>
            </a:endParaRPr>
          </a:p>
          <a:p>
            <a:pPr algn="ctr">
              <a:buNone/>
            </a:pPr>
            <a:endParaRPr lang="en-US" dirty="0" smtClean="0"/>
          </a:p>
          <a:p>
            <a:pPr>
              <a:buNone/>
            </a:pPr>
            <a:endParaRPr lang="en-US" dirty="0" smtClean="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874F070C-387C-41A1-8A3E-5A2F1CB44476}" type="slidenum">
              <a:rPr lang="en-US" smtClean="0"/>
              <a:pPr>
                <a:defRPr/>
              </a:pPr>
              <a:t>20</a:t>
            </a:fld>
            <a:endParaRPr lang="en-US"/>
          </a:p>
        </p:txBody>
      </p:sp>
      <p:sp>
        <p:nvSpPr>
          <p:cNvPr id="7" name="Rectangle 6"/>
          <p:cNvSpPr/>
          <p:nvPr/>
        </p:nvSpPr>
        <p:spPr>
          <a:xfrm>
            <a:off x="2647950" y="4401235"/>
            <a:ext cx="4572000" cy="646331"/>
          </a:xfrm>
          <a:prstGeom prst="rect">
            <a:avLst/>
          </a:prstGeom>
        </p:spPr>
        <p:txBody>
          <a:bodyPr>
            <a:spAutoFit/>
          </a:bodyPr>
          <a:lstStyle/>
          <a:p>
            <a:pPr algn="ctr">
              <a:buNone/>
            </a:pPr>
            <a:r>
              <a:rPr lang="en-US" sz="3600" dirty="0" smtClean="0">
                <a:solidFill>
                  <a:srgbClr val="008000"/>
                </a:solidFill>
              </a:rPr>
              <a:t>Time is money!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strVal val="#ppt_w*0.70"/>
                                          </p:val>
                                        </p:tav>
                                        <p:tav tm="100000">
                                          <p:val>
                                            <p:strVal val="#ppt_w"/>
                                          </p:val>
                                        </p:tav>
                                      </p:tavLst>
                                    </p:anim>
                                    <p:anim calcmode="lin" valueType="num">
                                      <p:cBhvr>
                                        <p:cTn id="11" dur="2000" fill="hold"/>
                                        <p:tgtEl>
                                          <p:spTgt spid="7"/>
                                        </p:tgtEl>
                                        <p:attrNameLst>
                                          <p:attrName>ppt_h</p:attrName>
                                        </p:attrNameLst>
                                      </p:cBhvr>
                                      <p:tavLst>
                                        <p:tav tm="0">
                                          <p:val>
                                            <p:strVal val="#ppt_h"/>
                                          </p:val>
                                        </p:tav>
                                        <p:tav tm="100000">
                                          <p:val>
                                            <p:strVal val="#ppt_h"/>
                                          </p:val>
                                        </p:tav>
                                      </p:tavLst>
                                    </p:anim>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4"/>
          <p:cNvSpPr>
            <a:spLocks noGrp="1"/>
          </p:cNvSpPr>
          <p:nvPr>
            <p:ph type="dt" sz="quarter" idx="10"/>
          </p:nvPr>
        </p:nvSpPr>
        <p:spPr>
          <a:xfrm>
            <a:off x="990599" y="6245225"/>
            <a:ext cx="2276475" cy="476250"/>
          </a:xfrm>
          <a:noFill/>
        </p:spPr>
        <p:txBody>
          <a:bodyPr/>
          <a:lstStyle/>
          <a:p>
            <a:r>
              <a:rPr lang="en-US" smtClean="0">
                <a:latin typeface="Arial" charset="0"/>
              </a:rPr>
              <a:t>Response Surface Short Course - TFAWS</a:t>
            </a:r>
          </a:p>
        </p:txBody>
      </p:sp>
      <p:sp>
        <p:nvSpPr>
          <p:cNvPr id="19459" name="Slide Number Placeholder 6"/>
          <p:cNvSpPr>
            <a:spLocks noGrp="1"/>
          </p:cNvSpPr>
          <p:nvPr>
            <p:ph type="sldNum" sz="quarter" idx="12"/>
          </p:nvPr>
        </p:nvSpPr>
        <p:spPr>
          <a:noFill/>
        </p:spPr>
        <p:txBody>
          <a:bodyPr/>
          <a:lstStyle/>
          <a:p>
            <a:fld id="{80DFE85C-A317-4196-99A4-0D3FC1DA70B0}" type="slidenum">
              <a:rPr lang="en-US" smtClean="0">
                <a:latin typeface="Arial" charset="0"/>
              </a:rPr>
              <a:pPr/>
              <a:t>21</a:t>
            </a:fld>
            <a:endParaRPr lang="en-US" dirty="0" smtClean="0">
              <a:latin typeface="Arial" charset="0"/>
            </a:endParaRPr>
          </a:p>
        </p:txBody>
      </p:sp>
      <p:sp>
        <p:nvSpPr>
          <p:cNvPr id="19460" name="Rectangle 3"/>
          <p:cNvSpPr>
            <a:spLocks noGrp="1" noChangeArrowheads="1"/>
          </p:cNvSpPr>
          <p:nvPr>
            <p:ph type="body" sz="half" idx="1"/>
          </p:nvPr>
        </p:nvSpPr>
        <p:spPr>
          <a:xfrm>
            <a:off x="990600" y="1451114"/>
            <a:ext cx="7545388" cy="4711561"/>
          </a:xfrm>
        </p:spPr>
        <p:txBody>
          <a:bodyPr/>
          <a:lstStyle/>
          <a:p>
            <a:pPr marL="339725" indent="-339725" eaLnBrk="1" hangingPunct="1">
              <a:spcBef>
                <a:spcPct val="50000"/>
              </a:spcBef>
              <a:buClr>
                <a:schemeClr val="accent2"/>
              </a:buClr>
              <a:buFont typeface="Wingdings" pitchFamily="2" charset="2"/>
              <a:buChar char="§"/>
            </a:pPr>
            <a:r>
              <a:rPr lang="en-US" dirty="0" smtClean="0"/>
              <a:t>Want to understand how factors interact.</a:t>
            </a:r>
          </a:p>
          <a:p>
            <a:pPr marL="339725" indent="-339725" eaLnBrk="1" hangingPunct="1">
              <a:spcBef>
                <a:spcPct val="50000"/>
              </a:spcBef>
              <a:buClr>
                <a:schemeClr val="accent2"/>
              </a:buClr>
              <a:buFont typeface="Wingdings" pitchFamily="2" charset="2"/>
              <a:buChar char="§"/>
            </a:pPr>
            <a:r>
              <a:rPr lang="en-US" dirty="0" smtClean="0"/>
              <a:t>Want to estimate each factor effect independent of the existence of other factor effects.</a:t>
            </a:r>
          </a:p>
          <a:p>
            <a:pPr marL="339725" indent="-339725" eaLnBrk="1" hangingPunct="1">
              <a:spcBef>
                <a:spcPct val="50000"/>
              </a:spcBef>
              <a:buClr>
                <a:schemeClr val="accent2"/>
              </a:buClr>
              <a:buFont typeface="Wingdings" pitchFamily="2" charset="2"/>
              <a:buChar char="§"/>
            </a:pPr>
            <a:r>
              <a:rPr lang="en-US" dirty="0" smtClean="0"/>
              <a:t>Want to estimate factor effects well; this implies estimating effects from averages.</a:t>
            </a:r>
          </a:p>
          <a:p>
            <a:pPr marL="339725" indent="-339725" eaLnBrk="1" hangingPunct="1">
              <a:spcBef>
                <a:spcPct val="50000"/>
              </a:spcBef>
              <a:buClr>
                <a:schemeClr val="accent2"/>
              </a:buClr>
              <a:buFont typeface="Wingdings" pitchFamily="2" charset="2"/>
              <a:buChar char="§"/>
            </a:pPr>
            <a:r>
              <a:rPr lang="en-US" dirty="0" smtClean="0"/>
              <a:t>Want to obtain the most information in the fewest number of runs.</a:t>
            </a:r>
          </a:p>
          <a:p>
            <a:pPr marL="339725" indent="-339725" eaLnBrk="1" hangingPunct="1">
              <a:spcBef>
                <a:spcPct val="50000"/>
              </a:spcBef>
              <a:buClr>
                <a:schemeClr val="accent2"/>
              </a:buClr>
              <a:buFont typeface="Wingdings" pitchFamily="2" charset="2"/>
              <a:buChar char="§"/>
            </a:pPr>
            <a:r>
              <a:rPr lang="en-US" dirty="0" smtClean="0"/>
              <a:t>Want a </a:t>
            </a:r>
            <a:r>
              <a:rPr lang="en-US" b="1" dirty="0" smtClean="0"/>
              <a:t>plan</a:t>
            </a:r>
            <a:r>
              <a:rPr lang="en-US" dirty="0" smtClean="0"/>
              <a:t> to achieve goals rather than hoping to achieve goals. </a:t>
            </a:r>
          </a:p>
          <a:p>
            <a:pPr marL="339725" indent="-339725" eaLnBrk="1" hangingPunct="1">
              <a:spcBef>
                <a:spcPct val="50000"/>
              </a:spcBef>
              <a:buClr>
                <a:schemeClr val="accent2"/>
              </a:buClr>
              <a:buFont typeface="Wingdings" pitchFamily="2" charset="2"/>
              <a:buChar char="§"/>
            </a:pPr>
            <a:r>
              <a:rPr lang="en-US" dirty="0" smtClean="0"/>
              <a:t>Want to keep it simple.</a:t>
            </a:r>
          </a:p>
        </p:txBody>
      </p:sp>
      <p:sp>
        <p:nvSpPr>
          <p:cNvPr id="19461" name="Rectangle 5"/>
          <p:cNvSpPr>
            <a:spLocks noChangeArrowheads="1"/>
          </p:cNvSpPr>
          <p:nvPr/>
        </p:nvSpPr>
        <p:spPr bwMode="auto">
          <a:xfrm>
            <a:off x="0" y="1928813"/>
            <a:ext cx="9144000" cy="0"/>
          </a:xfrm>
          <a:prstGeom prst="rect">
            <a:avLst/>
          </a:prstGeom>
          <a:noFill/>
          <a:ln w="9525">
            <a:noFill/>
            <a:miter lim="800000"/>
            <a:headEnd/>
            <a:tailEnd/>
          </a:ln>
        </p:spPr>
        <p:txBody>
          <a:bodyPr wrap="none" anchor="ctr">
            <a:spAutoFit/>
          </a:bodyPr>
          <a:lstStyle/>
          <a:p>
            <a:endParaRPr lang="en-US"/>
          </a:p>
        </p:txBody>
      </p:sp>
      <p:sp>
        <p:nvSpPr>
          <p:cNvPr id="19462" name="Rectangle 15"/>
          <p:cNvSpPr>
            <a:spLocks noGrp="1" noChangeArrowheads="1"/>
          </p:cNvSpPr>
          <p:nvPr>
            <p:ph type="title"/>
          </p:nvPr>
        </p:nvSpPr>
        <p:spPr/>
        <p:txBody>
          <a:bodyPr/>
          <a:lstStyle/>
          <a:p>
            <a:pPr eaLnBrk="1" hangingPunct="1"/>
            <a:r>
              <a:rPr lang="en-US" smtClean="0"/>
              <a:t>Motivation for Factorial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4"/>
          <p:cNvSpPr>
            <a:spLocks noGrp="1"/>
          </p:cNvSpPr>
          <p:nvPr>
            <p:ph type="dt" sz="quarter" idx="10"/>
          </p:nvPr>
        </p:nvSpPr>
        <p:spPr>
          <a:xfrm>
            <a:off x="990599" y="6245225"/>
            <a:ext cx="2314575" cy="476250"/>
          </a:xfrm>
          <a:noFill/>
        </p:spPr>
        <p:txBody>
          <a:bodyPr/>
          <a:lstStyle/>
          <a:p>
            <a:r>
              <a:rPr lang="en-US" smtClean="0">
                <a:latin typeface="Arial" charset="0"/>
              </a:rPr>
              <a:t>Response Surface Short Course - TFAWS</a:t>
            </a:r>
            <a:endParaRPr lang="en-US" dirty="0" smtClean="0">
              <a:latin typeface="Arial" charset="0"/>
            </a:endParaRPr>
          </a:p>
        </p:txBody>
      </p:sp>
      <p:sp>
        <p:nvSpPr>
          <p:cNvPr id="20483" name="Slide Number Placeholder 6"/>
          <p:cNvSpPr>
            <a:spLocks noGrp="1"/>
          </p:cNvSpPr>
          <p:nvPr>
            <p:ph type="sldNum" sz="quarter" idx="12"/>
          </p:nvPr>
        </p:nvSpPr>
        <p:spPr>
          <a:noFill/>
        </p:spPr>
        <p:txBody>
          <a:bodyPr/>
          <a:lstStyle/>
          <a:p>
            <a:fld id="{14533943-74BE-4C14-B48F-5E3F19CD4561}" type="slidenum">
              <a:rPr lang="en-US" smtClean="0">
                <a:latin typeface="Arial" charset="0"/>
              </a:rPr>
              <a:pPr/>
              <a:t>22</a:t>
            </a:fld>
            <a:endParaRPr lang="en-US" smtClean="0">
              <a:latin typeface="Arial" charset="0"/>
            </a:endParaRPr>
          </a:p>
        </p:txBody>
      </p:sp>
      <p:sp>
        <p:nvSpPr>
          <p:cNvPr id="20484" name="Rectangle 3"/>
          <p:cNvSpPr>
            <a:spLocks noGrp="1" noChangeArrowheads="1"/>
          </p:cNvSpPr>
          <p:nvPr>
            <p:ph type="body" sz="half" idx="1"/>
          </p:nvPr>
        </p:nvSpPr>
        <p:spPr>
          <a:xfrm>
            <a:off x="990600" y="1524000"/>
            <a:ext cx="7545388" cy="1295400"/>
          </a:xfrm>
        </p:spPr>
        <p:txBody>
          <a:bodyPr/>
          <a:lstStyle/>
          <a:p>
            <a:pPr marL="0" indent="0" eaLnBrk="1" hangingPunct="1">
              <a:buFontTx/>
              <a:buNone/>
            </a:pPr>
            <a:r>
              <a:rPr lang="en-US" sz="2100" dirty="0" smtClean="0"/>
              <a:t>Run all high/low combinations of 2 (or more) factors</a:t>
            </a:r>
          </a:p>
          <a:p>
            <a:pPr marL="0" indent="0" eaLnBrk="1" hangingPunct="1">
              <a:spcBef>
                <a:spcPct val="50000"/>
              </a:spcBef>
              <a:buFontTx/>
              <a:buNone/>
            </a:pPr>
            <a:r>
              <a:rPr lang="en-US" sz="2100" dirty="0" smtClean="0"/>
              <a:t>Use statistics to identify the critical factors</a:t>
            </a:r>
          </a:p>
        </p:txBody>
      </p:sp>
      <p:sp>
        <p:nvSpPr>
          <p:cNvPr id="20485" name="Rectangle 4"/>
          <p:cNvSpPr>
            <a:spLocks noChangeArrowheads="1"/>
          </p:cNvSpPr>
          <p:nvPr/>
        </p:nvSpPr>
        <p:spPr bwMode="auto">
          <a:xfrm>
            <a:off x="0" y="1928813"/>
            <a:ext cx="9144000" cy="0"/>
          </a:xfrm>
          <a:prstGeom prst="rect">
            <a:avLst/>
          </a:prstGeom>
          <a:noFill/>
          <a:ln w="9525">
            <a:noFill/>
            <a:miter lim="800000"/>
            <a:headEnd/>
            <a:tailEnd/>
          </a:ln>
        </p:spPr>
        <p:txBody>
          <a:bodyPr wrap="none" anchor="ctr">
            <a:spAutoFit/>
          </a:bodyPr>
          <a:lstStyle/>
          <a:p>
            <a:endParaRPr lang="en-US"/>
          </a:p>
        </p:txBody>
      </p:sp>
      <p:sp>
        <p:nvSpPr>
          <p:cNvPr id="20486" name="Text Box 5"/>
          <p:cNvSpPr txBox="1">
            <a:spLocks noChangeArrowheads="1"/>
          </p:cNvSpPr>
          <p:nvPr/>
        </p:nvSpPr>
        <p:spPr bwMode="auto">
          <a:xfrm>
            <a:off x="4495800" y="3276600"/>
            <a:ext cx="3962400" cy="1552575"/>
          </a:xfrm>
          <a:prstGeom prst="rect">
            <a:avLst/>
          </a:prstGeom>
          <a:noFill/>
          <a:ln w="9525">
            <a:noFill/>
            <a:miter lim="800000"/>
            <a:headEnd/>
            <a:tailEnd/>
          </a:ln>
        </p:spPr>
        <p:txBody>
          <a:bodyPr>
            <a:spAutoFit/>
          </a:bodyPr>
          <a:lstStyle/>
          <a:p>
            <a:pPr algn="ctr">
              <a:spcBef>
                <a:spcPct val="50000"/>
              </a:spcBef>
            </a:pPr>
            <a:r>
              <a:rPr lang="en-US" sz="2400">
                <a:solidFill>
                  <a:srgbClr val="000000"/>
                </a:solidFill>
              </a:rPr>
              <a:t>2</a:t>
            </a:r>
            <a:r>
              <a:rPr lang="en-US" sz="2400" baseline="30000">
                <a:solidFill>
                  <a:srgbClr val="000000"/>
                </a:solidFill>
              </a:rPr>
              <a:t>2</a:t>
            </a:r>
            <a:r>
              <a:rPr lang="en-US" sz="2400">
                <a:solidFill>
                  <a:srgbClr val="000000"/>
                </a:solidFill>
              </a:rPr>
              <a:t>  Full  Factorial</a:t>
            </a:r>
          </a:p>
          <a:p>
            <a:pPr algn="ctr">
              <a:spcBef>
                <a:spcPct val="50000"/>
              </a:spcBef>
            </a:pPr>
            <a:endParaRPr lang="en-US" sz="2400" i="1">
              <a:solidFill>
                <a:srgbClr val="000000"/>
              </a:solidFill>
            </a:endParaRPr>
          </a:p>
          <a:p>
            <a:pPr algn="ctr">
              <a:spcBef>
                <a:spcPct val="50000"/>
              </a:spcBef>
            </a:pPr>
            <a:r>
              <a:rPr lang="en-US" sz="2400" i="1">
                <a:solidFill>
                  <a:srgbClr val="000000"/>
                </a:solidFill>
              </a:rPr>
              <a:t>What could be simpler?</a:t>
            </a:r>
            <a:endParaRPr lang="en-US" sz="2400">
              <a:solidFill>
                <a:srgbClr val="000000"/>
              </a:solidFill>
            </a:endParaRPr>
          </a:p>
        </p:txBody>
      </p:sp>
      <p:pic>
        <p:nvPicPr>
          <p:cNvPr id="20487" name="Picture 6"/>
          <p:cNvPicPr>
            <a:picLocks noChangeAspect="1" noChangeArrowheads="1"/>
          </p:cNvPicPr>
          <p:nvPr/>
        </p:nvPicPr>
        <p:blipFill>
          <a:blip r:embed="rId3" cstate="print"/>
          <a:srcRect/>
          <a:stretch>
            <a:fillRect/>
          </a:stretch>
        </p:blipFill>
        <p:spPr bwMode="auto">
          <a:xfrm>
            <a:off x="1219200" y="2895600"/>
            <a:ext cx="3187700" cy="3200400"/>
          </a:xfrm>
          <a:prstGeom prst="rect">
            <a:avLst/>
          </a:prstGeom>
          <a:noFill/>
          <a:ln w="9525" algn="ctr">
            <a:noFill/>
            <a:miter lim="800000"/>
            <a:headEnd/>
            <a:tailEnd/>
          </a:ln>
        </p:spPr>
      </p:pic>
      <p:sp>
        <p:nvSpPr>
          <p:cNvPr id="20488" name="Rectangle 7"/>
          <p:cNvSpPr>
            <a:spLocks noGrp="1" noChangeArrowheads="1"/>
          </p:cNvSpPr>
          <p:nvPr>
            <p:ph type="title"/>
          </p:nvPr>
        </p:nvSpPr>
        <p:spPr/>
        <p:txBody>
          <a:bodyPr/>
          <a:lstStyle/>
          <a:p>
            <a:pPr eaLnBrk="1" hangingPunct="1"/>
            <a:r>
              <a:rPr lang="en-US" dirty="0" smtClean="0"/>
              <a:t>Two-Level Full Factorial Design</a:t>
            </a:r>
            <a:br>
              <a:rPr lang="en-US" dirty="0" smtClean="0"/>
            </a:br>
            <a:r>
              <a:rPr lang="en-US" sz="2400" dirty="0" smtClean="0">
                <a:solidFill>
                  <a:schemeClr val="tx1"/>
                </a:solidFill>
              </a:rPr>
              <a:t>Keeping it Simple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smtClean="0">
                <a:latin typeface="Arial" charset="0"/>
              </a:rPr>
              <a:t>Response Surface Short Course - TFAWS</a:t>
            </a:r>
            <a:endParaRPr lang="en-US" dirty="0" smtClean="0">
              <a:latin typeface="Arial" charset="0"/>
            </a:endParaRPr>
          </a:p>
        </p:txBody>
      </p:sp>
      <p:sp>
        <p:nvSpPr>
          <p:cNvPr id="21507" name="Slide Number Placeholder 5"/>
          <p:cNvSpPr>
            <a:spLocks noGrp="1"/>
          </p:cNvSpPr>
          <p:nvPr>
            <p:ph type="sldNum" sz="quarter" idx="12"/>
          </p:nvPr>
        </p:nvSpPr>
        <p:spPr>
          <a:noFill/>
        </p:spPr>
        <p:txBody>
          <a:bodyPr/>
          <a:lstStyle/>
          <a:p>
            <a:fld id="{EF75A485-85A5-416D-8432-46DD1985BBA2}" type="slidenum">
              <a:rPr lang="en-US" smtClean="0">
                <a:latin typeface="Arial" charset="0"/>
              </a:rPr>
              <a:pPr/>
              <a:t>23</a:t>
            </a:fld>
            <a:endParaRPr lang="en-US" smtClean="0">
              <a:latin typeface="Arial" charset="0"/>
            </a:endParaRPr>
          </a:p>
        </p:txBody>
      </p:sp>
      <p:sp>
        <p:nvSpPr>
          <p:cNvPr id="21508" name="Rectangle 5"/>
          <p:cNvSpPr>
            <a:spLocks noChangeArrowheads="1"/>
          </p:cNvSpPr>
          <p:nvPr/>
        </p:nvSpPr>
        <p:spPr bwMode="auto">
          <a:xfrm>
            <a:off x="0" y="1757363"/>
            <a:ext cx="9144000" cy="0"/>
          </a:xfrm>
          <a:prstGeom prst="rect">
            <a:avLst/>
          </a:prstGeom>
          <a:noFill/>
          <a:ln w="9525">
            <a:noFill/>
            <a:miter lim="800000"/>
            <a:headEnd/>
            <a:tailEnd/>
          </a:ln>
        </p:spPr>
        <p:txBody>
          <a:bodyPr wrap="none" anchor="ctr">
            <a:spAutoFit/>
          </a:bodyPr>
          <a:lstStyle/>
          <a:p>
            <a:endParaRPr lang="en-US"/>
          </a:p>
        </p:txBody>
      </p:sp>
      <p:graphicFrame>
        <p:nvGraphicFramePr>
          <p:cNvPr id="16574" name="Group 190"/>
          <p:cNvGraphicFramePr>
            <a:graphicFrameLocks noGrp="1"/>
          </p:cNvGraphicFramePr>
          <p:nvPr/>
        </p:nvGraphicFramePr>
        <p:xfrm>
          <a:off x="4267200" y="1828800"/>
          <a:ext cx="4222750" cy="2743200"/>
        </p:xfrm>
        <a:graphic>
          <a:graphicData uri="http://schemas.openxmlformats.org/drawingml/2006/table">
            <a:tbl>
              <a:tblPr/>
              <a:tblGrid>
                <a:gridCol w="449263"/>
                <a:gridCol w="449262"/>
                <a:gridCol w="449263"/>
                <a:gridCol w="449262"/>
                <a:gridCol w="447675"/>
                <a:gridCol w="449263"/>
                <a:gridCol w="449262"/>
                <a:gridCol w="674688"/>
                <a:gridCol w="404812"/>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Std</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AB</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AC</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BC</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ABC</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a:txBody>
                  <a:tcPr horzOverflow="overflow">
                    <a:lnL>
                      <a:noFill/>
                    </a:lnL>
                    <a:lnR cap="flat">
                      <a:noFill/>
                    </a:lnR>
                    <a:lnT cap="fla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1</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2</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3</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4</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5</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6</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7</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8</a:t>
                      </a:r>
                    </a:p>
                  </a:txBody>
                  <a:tcPr horzOverflow="overflow">
                    <a:lnL>
                      <a:noFill/>
                    </a:lnL>
                    <a:lnR cap="flat">
                      <a:noFill/>
                    </a:lnR>
                    <a:lnT>
                      <a:noFill/>
                    </a:lnT>
                    <a:lnB cap="flat">
                      <a:noFill/>
                    </a:lnB>
                    <a:lnTlToBr>
                      <a:noFill/>
                    </a:lnTlToBr>
                    <a:lnBlToTr>
                      <a:noFill/>
                    </a:lnBlToTr>
                    <a:noFill/>
                  </a:tcPr>
                </a:tc>
              </a:tr>
            </a:tbl>
          </a:graphicData>
        </a:graphic>
      </p:graphicFrame>
      <p:sp>
        <p:nvSpPr>
          <p:cNvPr id="21591" name="Rectangle 181"/>
          <p:cNvSpPr>
            <a:spLocks noChangeArrowheads="1"/>
          </p:cNvSpPr>
          <p:nvPr/>
        </p:nvSpPr>
        <p:spPr bwMode="auto">
          <a:xfrm>
            <a:off x="0" y="4905375"/>
            <a:ext cx="9144000" cy="0"/>
          </a:xfrm>
          <a:prstGeom prst="rect">
            <a:avLst/>
          </a:prstGeom>
          <a:noFill/>
          <a:ln w="9525" algn="ctr">
            <a:noFill/>
            <a:miter lim="800000"/>
            <a:headEnd/>
            <a:tailEnd/>
          </a:ln>
        </p:spPr>
        <p:txBody>
          <a:bodyPr wrap="none" anchor="ctr">
            <a:spAutoFit/>
          </a:bodyPr>
          <a:lstStyle/>
          <a:p>
            <a:pPr eaLnBrk="1" hangingPunct="1"/>
            <a:endParaRPr lang="en-US"/>
          </a:p>
        </p:txBody>
      </p:sp>
      <p:pic>
        <p:nvPicPr>
          <p:cNvPr id="21592" name="Picture 186"/>
          <p:cNvPicPr>
            <a:picLocks noGrp="1" noChangeAspect="1" noChangeArrowheads="1"/>
          </p:cNvPicPr>
          <p:nvPr>
            <p:ph idx="1"/>
          </p:nvPr>
        </p:nvPicPr>
        <p:blipFill>
          <a:blip r:embed="rId3" cstate="print"/>
          <a:srcRect/>
          <a:stretch>
            <a:fillRect/>
          </a:stretch>
        </p:blipFill>
        <p:spPr>
          <a:xfrm>
            <a:off x="879475" y="1676400"/>
            <a:ext cx="3286125" cy="4267200"/>
          </a:xfrm>
          <a:noFill/>
        </p:spPr>
      </p:pic>
      <p:sp>
        <p:nvSpPr>
          <p:cNvPr id="21593" name="Rectangle 191"/>
          <p:cNvSpPr>
            <a:spLocks noGrp="1" noChangeArrowheads="1"/>
          </p:cNvSpPr>
          <p:nvPr>
            <p:ph type="title"/>
          </p:nvPr>
        </p:nvSpPr>
        <p:spPr/>
        <p:txBody>
          <a:bodyPr/>
          <a:lstStyle/>
          <a:p>
            <a:pPr eaLnBrk="1" hangingPunct="1"/>
            <a:r>
              <a:rPr lang="en-US" sz="2800" dirty="0" smtClean="0"/>
              <a:t>Design Construction</a:t>
            </a:r>
            <a:r>
              <a:rPr lang="en-US" dirty="0" smtClean="0"/>
              <a:t/>
            </a:r>
            <a:br>
              <a:rPr lang="en-US" dirty="0" smtClean="0"/>
            </a:br>
            <a:r>
              <a:rPr lang="en-US" sz="2400" dirty="0" smtClean="0">
                <a:solidFill>
                  <a:schemeClr val="tx1"/>
                </a:solidFill>
              </a:rPr>
              <a:t>Understanding Interactions</a:t>
            </a:r>
          </a:p>
        </p:txBody>
      </p:sp>
      <p:sp>
        <p:nvSpPr>
          <p:cNvPr id="10" name="TextBox 9"/>
          <p:cNvSpPr txBox="1"/>
          <p:nvPr/>
        </p:nvSpPr>
        <p:spPr>
          <a:xfrm>
            <a:off x="3118816" y="4833730"/>
            <a:ext cx="5915329" cy="1754326"/>
          </a:xfrm>
          <a:prstGeom prst="rect">
            <a:avLst/>
          </a:prstGeom>
          <a:noFill/>
        </p:spPr>
        <p:txBody>
          <a:bodyPr wrap="square" rtlCol="0">
            <a:spAutoFit/>
          </a:bodyPr>
          <a:lstStyle/>
          <a:p>
            <a:pPr eaLnBrk="1" hangingPunct="1"/>
            <a:r>
              <a:rPr lang="en-US" dirty="0" smtClean="0"/>
              <a:t>With eight, purpose-picked runs, we </a:t>
            </a:r>
            <a:r>
              <a:rPr lang="en-US" dirty="0"/>
              <a:t>can </a:t>
            </a:r>
            <a:r>
              <a:rPr lang="en-US" dirty="0" smtClean="0"/>
              <a:t>evaluate:</a:t>
            </a:r>
          </a:p>
          <a:p>
            <a:pPr indent="228600" eaLnBrk="1" hangingPunct="1">
              <a:buFont typeface="Arial" pitchFamily="34" charset="0"/>
              <a:buChar char="•"/>
            </a:pPr>
            <a:r>
              <a:rPr lang="en-US" dirty="0" smtClean="0"/>
              <a:t>three </a:t>
            </a:r>
            <a:r>
              <a:rPr lang="en-US" dirty="0"/>
              <a:t>main effects (MEs</a:t>
            </a:r>
            <a:r>
              <a:rPr lang="en-US" dirty="0" smtClean="0"/>
              <a:t>)</a:t>
            </a:r>
          </a:p>
          <a:p>
            <a:pPr indent="228600" eaLnBrk="1" hangingPunct="1">
              <a:buFont typeface="Arial" pitchFamily="34" charset="0"/>
              <a:buChar char="•"/>
            </a:pPr>
            <a:r>
              <a:rPr lang="en-US" dirty="0" smtClean="0"/>
              <a:t>three </a:t>
            </a:r>
            <a:r>
              <a:rPr lang="en-US" dirty="0"/>
              <a:t>2-factor interactions (2FI</a:t>
            </a:r>
            <a:r>
              <a:rPr lang="en-US" dirty="0" smtClean="0"/>
              <a:t>) </a:t>
            </a:r>
          </a:p>
          <a:p>
            <a:pPr indent="228600" eaLnBrk="1" hangingPunct="1">
              <a:buFont typeface="Arial" pitchFamily="34" charset="0"/>
              <a:buChar char="•"/>
            </a:pPr>
            <a:r>
              <a:rPr lang="en-US" dirty="0" smtClean="0"/>
              <a:t>one </a:t>
            </a:r>
            <a:r>
              <a:rPr lang="en-US" dirty="0"/>
              <a:t>3-factor interaction (3FI</a:t>
            </a:r>
            <a:r>
              <a:rPr lang="en-US" dirty="0" smtClean="0"/>
              <a:t>)</a:t>
            </a:r>
          </a:p>
          <a:p>
            <a:pPr indent="228600" eaLnBrk="1" hangingPunct="1">
              <a:buFont typeface="Arial" pitchFamily="34" charset="0"/>
              <a:buChar char="•"/>
            </a:pPr>
            <a:r>
              <a:rPr lang="en-US" dirty="0"/>
              <a:t>a</a:t>
            </a:r>
            <a:r>
              <a:rPr lang="en-US" dirty="0" smtClean="0"/>
              <a:t>s well as the overall average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smtClean="0">
                <a:latin typeface="Arial" charset="0"/>
              </a:rPr>
              <a:t>Response Surface Short Course - TFAWS</a:t>
            </a:r>
            <a:endParaRPr lang="en-US" dirty="0" smtClean="0">
              <a:latin typeface="Arial" charset="0"/>
            </a:endParaRPr>
          </a:p>
        </p:txBody>
      </p:sp>
      <p:sp>
        <p:nvSpPr>
          <p:cNvPr id="21507" name="Slide Number Placeholder 5"/>
          <p:cNvSpPr>
            <a:spLocks noGrp="1"/>
          </p:cNvSpPr>
          <p:nvPr>
            <p:ph type="sldNum" sz="quarter" idx="12"/>
          </p:nvPr>
        </p:nvSpPr>
        <p:spPr>
          <a:noFill/>
        </p:spPr>
        <p:txBody>
          <a:bodyPr/>
          <a:lstStyle/>
          <a:p>
            <a:fld id="{EF75A485-85A5-416D-8432-46DD1985BBA2}" type="slidenum">
              <a:rPr lang="en-US" smtClean="0">
                <a:latin typeface="Arial" charset="0"/>
              </a:rPr>
              <a:pPr/>
              <a:t>24</a:t>
            </a:fld>
            <a:endParaRPr lang="en-US" smtClean="0">
              <a:latin typeface="Arial" charset="0"/>
            </a:endParaRPr>
          </a:p>
        </p:txBody>
      </p:sp>
      <p:sp>
        <p:nvSpPr>
          <p:cNvPr id="21508" name="Rectangle 5"/>
          <p:cNvSpPr>
            <a:spLocks noChangeArrowheads="1"/>
          </p:cNvSpPr>
          <p:nvPr/>
        </p:nvSpPr>
        <p:spPr bwMode="auto">
          <a:xfrm>
            <a:off x="0" y="1757363"/>
            <a:ext cx="9144000" cy="0"/>
          </a:xfrm>
          <a:prstGeom prst="rect">
            <a:avLst/>
          </a:prstGeom>
          <a:noFill/>
          <a:ln w="9525">
            <a:noFill/>
            <a:miter lim="800000"/>
            <a:headEnd/>
            <a:tailEnd/>
          </a:ln>
        </p:spPr>
        <p:txBody>
          <a:bodyPr wrap="none" anchor="ctr">
            <a:spAutoFit/>
          </a:bodyPr>
          <a:lstStyle/>
          <a:p>
            <a:endParaRPr lang="en-US"/>
          </a:p>
        </p:txBody>
      </p:sp>
      <p:graphicFrame>
        <p:nvGraphicFramePr>
          <p:cNvPr id="16574" name="Group 190"/>
          <p:cNvGraphicFramePr>
            <a:graphicFrameLocks noGrp="1"/>
          </p:cNvGraphicFramePr>
          <p:nvPr/>
        </p:nvGraphicFramePr>
        <p:xfrm>
          <a:off x="4267200" y="1828800"/>
          <a:ext cx="4222750" cy="2743200"/>
        </p:xfrm>
        <a:graphic>
          <a:graphicData uri="http://schemas.openxmlformats.org/drawingml/2006/table">
            <a:tbl>
              <a:tblPr/>
              <a:tblGrid>
                <a:gridCol w="449263"/>
                <a:gridCol w="449262"/>
                <a:gridCol w="449263"/>
                <a:gridCol w="449262"/>
                <a:gridCol w="447675"/>
                <a:gridCol w="449263"/>
                <a:gridCol w="449262"/>
                <a:gridCol w="674688"/>
                <a:gridCol w="404812"/>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Std</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AB</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AC</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BC</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ABC</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a:txBody>
                  <a:tcPr horzOverflow="overflow">
                    <a:lnL>
                      <a:noFill/>
                    </a:lnL>
                    <a:lnR cap="flat">
                      <a:noFill/>
                    </a:lnR>
                    <a:lnT cap="fla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1</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2</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3</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4</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5</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6</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7</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n-US" sz="1200" b="1" i="0" u="none" strike="noStrike" cap="none" normalizeH="0" baseline="-25000" smtClean="0">
                          <a:ln>
                            <a:noFill/>
                          </a:ln>
                          <a:solidFill>
                            <a:schemeClr val="tx1"/>
                          </a:solidFill>
                          <a:effectLst/>
                          <a:latin typeface="Arial" pitchFamily="34" charset="0"/>
                          <a:ea typeface="Times New Roman" pitchFamily="18" charset="0"/>
                          <a:cs typeface="Arial" pitchFamily="34" charset="0"/>
                        </a:rPr>
                        <a:t>8</a:t>
                      </a:r>
                    </a:p>
                  </a:txBody>
                  <a:tcPr horzOverflow="overflow">
                    <a:lnL>
                      <a:noFill/>
                    </a:lnL>
                    <a:lnR cap="flat">
                      <a:noFill/>
                    </a:lnR>
                    <a:lnT>
                      <a:noFill/>
                    </a:lnT>
                    <a:lnB cap="flat">
                      <a:noFill/>
                    </a:lnB>
                    <a:lnTlToBr>
                      <a:noFill/>
                    </a:lnTlToBr>
                    <a:lnBlToTr>
                      <a:noFill/>
                    </a:lnBlToTr>
                    <a:noFill/>
                  </a:tcPr>
                </a:tc>
              </a:tr>
            </a:tbl>
          </a:graphicData>
        </a:graphic>
      </p:graphicFrame>
      <p:sp>
        <p:nvSpPr>
          <p:cNvPr id="21591" name="Rectangle 181"/>
          <p:cNvSpPr>
            <a:spLocks noChangeArrowheads="1"/>
          </p:cNvSpPr>
          <p:nvPr/>
        </p:nvSpPr>
        <p:spPr bwMode="auto">
          <a:xfrm>
            <a:off x="0" y="4905375"/>
            <a:ext cx="9144000" cy="0"/>
          </a:xfrm>
          <a:prstGeom prst="rect">
            <a:avLst/>
          </a:prstGeom>
          <a:noFill/>
          <a:ln w="9525" algn="ctr">
            <a:noFill/>
            <a:miter lim="800000"/>
            <a:headEnd/>
            <a:tailEnd/>
          </a:ln>
        </p:spPr>
        <p:txBody>
          <a:bodyPr wrap="none" anchor="ctr">
            <a:spAutoFit/>
          </a:bodyPr>
          <a:lstStyle/>
          <a:p>
            <a:pPr eaLnBrk="1" hangingPunct="1"/>
            <a:endParaRPr lang="en-US"/>
          </a:p>
        </p:txBody>
      </p:sp>
      <p:pic>
        <p:nvPicPr>
          <p:cNvPr id="21592" name="Picture 186"/>
          <p:cNvPicPr>
            <a:picLocks noGrp="1" noChangeAspect="1" noChangeArrowheads="1"/>
          </p:cNvPicPr>
          <p:nvPr>
            <p:ph idx="1"/>
          </p:nvPr>
        </p:nvPicPr>
        <p:blipFill>
          <a:blip r:embed="rId3" cstate="print"/>
          <a:srcRect/>
          <a:stretch>
            <a:fillRect/>
          </a:stretch>
        </p:blipFill>
        <p:spPr>
          <a:xfrm>
            <a:off x="879475" y="1676400"/>
            <a:ext cx="3286125" cy="4267200"/>
          </a:xfrm>
          <a:noFill/>
        </p:spPr>
      </p:pic>
      <p:sp>
        <p:nvSpPr>
          <p:cNvPr id="21593" name="Rectangle 191"/>
          <p:cNvSpPr>
            <a:spLocks noGrp="1" noChangeArrowheads="1"/>
          </p:cNvSpPr>
          <p:nvPr>
            <p:ph type="title"/>
          </p:nvPr>
        </p:nvSpPr>
        <p:spPr/>
        <p:txBody>
          <a:bodyPr/>
          <a:lstStyle/>
          <a:p>
            <a:pPr eaLnBrk="1" hangingPunct="1"/>
            <a:r>
              <a:rPr lang="en-US" sz="2800" dirty="0" smtClean="0"/>
              <a:t>Design Construction</a:t>
            </a:r>
            <a:r>
              <a:rPr lang="en-US" dirty="0" smtClean="0"/>
              <a:t/>
            </a:r>
            <a:br>
              <a:rPr lang="en-US" dirty="0" smtClean="0"/>
            </a:br>
            <a:r>
              <a:rPr lang="en-US" sz="2400" dirty="0" smtClean="0">
                <a:solidFill>
                  <a:schemeClr val="tx1"/>
                </a:solidFill>
              </a:rPr>
              <a:t>Independent Effect Estimates</a:t>
            </a:r>
          </a:p>
        </p:txBody>
      </p:sp>
      <p:sp>
        <p:nvSpPr>
          <p:cNvPr id="10" name="TextBox 9"/>
          <p:cNvSpPr txBox="1"/>
          <p:nvPr/>
        </p:nvSpPr>
        <p:spPr>
          <a:xfrm>
            <a:off x="3118816" y="4795631"/>
            <a:ext cx="5915329" cy="2031325"/>
          </a:xfrm>
          <a:prstGeom prst="rect">
            <a:avLst/>
          </a:prstGeom>
          <a:noFill/>
        </p:spPr>
        <p:txBody>
          <a:bodyPr wrap="square" rtlCol="0">
            <a:spAutoFit/>
          </a:bodyPr>
          <a:lstStyle/>
          <a:p>
            <a:pPr eaLnBrk="1" hangingPunct="1"/>
            <a:r>
              <a:rPr lang="en-US" dirty="0" smtClean="0"/>
              <a:t>Note the pattern in each column:</a:t>
            </a:r>
          </a:p>
          <a:p>
            <a:pPr indent="228600" eaLnBrk="1" hangingPunct="1">
              <a:buFont typeface="Arial" pitchFamily="34" charset="0"/>
              <a:buChar char="•"/>
            </a:pPr>
            <a:r>
              <a:rPr lang="en-US" dirty="0" smtClean="0"/>
              <a:t>All of the +/- patterns are unique.</a:t>
            </a:r>
          </a:p>
          <a:p>
            <a:pPr indent="228600" eaLnBrk="1" hangingPunct="1">
              <a:buFont typeface="Arial" pitchFamily="34" charset="0"/>
              <a:buChar char="•"/>
            </a:pPr>
            <a:r>
              <a:rPr lang="en-US" dirty="0" smtClean="0"/>
              <a:t>None of the patterns can be obtained by adding or subtracting any combination of the other columns</a:t>
            </a:r>
          </a:p>
          <a:p>
            <a:pPr indent="228600" eaLnBrk="1" hangingPunct="1">
              <a:buFont typeface="Arial" pitchFamily="34" charset="0"/>
              <a:buChar char="•"/>
            </a:pPr>
            <a:r>
              <a:rPr lang="en-US" dirty="0" smtClean="0"/>
              <a:t>This results in independent estimates of all the effects.</a:t>
            </a:r>
          </a:p>
          <a:p>
            <a:pPr indent="228600" eaLnBrk="1" hangingPunct="1">
              <a:buFont typeface="Arial" pitchFamily="34" charset="0"/>
              <a:buChar char="•"/>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23555" name="Slide Number Placeholder 5"/>
          <p:cNvSpPr>
            <a:spLocks noGrp="1"/>
          </p:cNvSpPr>
          <p:nvPr>
            <p:ph type="sldNum" sz="quarter" idx="12"/>
          </p:nvPr>
        </p:nvSpPr>
        <p:spPr>
          <a:noFill/>
        </p:spPr>
        <p:txBody>
          <a:bodyPr/>
          <a:lstStyle/>
          <a:p>
            <a:fld id="{C944CF38-59C4-4A2A-A200-4D50AAC864F9}" type="slidenum">
              <a:rPr lang="en-US" smtClean="0">
                <a:latin typeface="Arial" charset="0"/>
              </a:rPr>
              <a:pPr/>
              <a:t>25</a:t>
            </a:fld>
            <a:endParaRPr lang="en-US" smtClean="0">
              <a:latin typeface="Arial" charset="0"/>
            </a:endParaRPr>
          </a:p>
        </p:txBody>
      </p:sp>
      <p:sp>
        <p:nvSpPr>
          <p:cNvPr id="23556" name="Rectangle 2"/>
          <p:cNvSpPr>
            <a:spLocks noGrp="1" noChangeArrowheads="1"/>
          </p:cNvSpPr>
          <p:nvPr>
            <p:ph type="title"/>
          </p:nvPr>
        </p:nvSpPr>
        <p:spPr/>
        <p:txBody>
          <a:bodyPr/>
          <a:lstStyle/>
          <a:p>
            <a:pPr eaLnBrk="1" hangingPunct="1"/>
            <a:r>
              <a:rPr lang="en-US" sz="2800" dirty="0" smtClean="0"/>
              <a:t>Relative Efficiency</a:t>
            </a:r>
            <a:br>
              <a:rPr lang="en-US" sz="2800" dirty="0" smtClean="0"/>
            </a:br>
            <a:r>
              <a:rPr lang="en-US" sz="2400" dirty="0" smtClean="0">
                <a:solidFill>
                  <a:schemeClr val="tx1"/>
                </a:solidFill>
              </a:rPr>
              <a:t>DOE vs. OFAT</a:t>
            </a:r>
            <a:endParaRPr lang="en-US" sz="2400" dirty="0" smtClean="0">
              <a:solidFill>
                <a:srgbClr val="008000"/>
              </a:solidFill>
            </a:endParaRPr>
          </a:p>
        </p:txBody>
      </p:sp>
      <p:sp>
        <p:nvSpPr>
          <p:cNvPr id="23557" name="Rectangle 5"/>
          <p:cNvSpPr>
            <a:spLocks noChangeArrowheads="1"/>
          </p:cNvSpPr>
          <p:nvPr/>
        </p:nvSpPr>
        <p:spPr bwMode="auto">
          <a:xfrm>
            <a:off x="0" y="381000"/>
            <a:ext cx="9144000" cy="0"/>
          </a:xfrm>
          <a:prstGeom prst="rect">
            <a:avLst/>
          </a:prstGeom>
          <a:noFill/>
          <a:ln w="9525" algn="ctr">
            <a:noFill/>
            <a:miter lim="800000"/>
            <a:headEnd/>
            <a:tailEnd/>
          </a:ln>
        </p:spPr>
        <p:txBody>
          <a:bodyPr wrap="none" anchor="ctr">
            <a:spAutoFit/>
          </a:bodyPr>
          <a:lstStyle/>
          <a:p>
            <a:endParaRPr lang="en-US"/>
          </a:p>
        </p:txBody>
      </p:sp>
      <p:sp>
        <p:nvSpPr>
          <p:cNvPr id="23558" name="AutoShape 8"/>
          <p:cNvSpPr>
            <a:spLocks noChangeAspect="1" noChangeArrowheads="1" noTextEdit="1"/>
          </p:cNvSpPr>
          <p:nvPr/>
        </p:nvSpPr>
        <p:spPr bwMode="auto">
          <a:xfrm>
            <a:off x="2968625" y="1447800"/>
            <a:ext cx="4229100" cy="4800600"/>
          </a:xfrm>
          <a:prstGeom prst="rect">
            <a:avLst/>
          </a:prstGeom>
          <a:noFill/>
          <a:ln w="9525">
            <a:noFill/>
            <a:miter lim="800000"/>
            <a:headEnd/>
            <a:tailEnd/>
          </a:ln>
        </p:spPr>
        <p:txBody>
          <a:bodyPr/>
          <a:lstStyle/>
          <a:p>
            <a:endParaRPr lang="en-US"/>
          </a:p>
        </p:txBody>
      </p:sp>
      <p:sp>
        <p:nvSpPr>
          <p:cNvPr id="23771" name="Freeform 386"/>
          <p:cNvSpPr>
            <a:spLocks/>
          </p:cNvSpPr>
          <p:nvPr/>
        </p:nvSpPr>
        <p:spPr bwMode="auto">
          <a:xfrm>
            <a:off x="3306763" y="1646238"/>
            <a:ext cx="1588" cy="1200150"/>
          </a:xfrm>
          <a:custGeom>
            <a:avLst/>
            <a:gdLst>
              <a:gd name="T0" fmla="*/ 0 w 1"/>
              <a:gd name="T1" fmla="*/ 0 h 756"/>
              <a:gd name="T2" fmla="*/ 0 w 1"/>
              <a:gd name="T3" fmla="*/ 756 h 756"/>
              <a:gd name="T4" fmla="*/ 0 w 1"/>
              <a:gd name="T5" fmla="*/ 756 h 756"/>
              <a:gd name="T6" fmla="*/ 0 60000 65536"/>
              <a:gd name="T7" fmla="*/ 0 60000 65536"/>
              <a:gd name="T8" fmla="*/ 0 60000 65536"/>
              <a:gd name="T9" fmla="*/ 0 w 1"/>
              <a:gd name="T10" fmla="*/ 0 h 756"/>
              <a:gd name="T11" fmla="*/ 1 w 1"/>
              <a:gd name="T12" fmla="*/ 756 h 756"/>
            </a:gdLst>
            <a:ahLst/>
            <a:cxnLst>
              <a:cxn ang="T6">
                <a:pos x="T0" y="T1"/>
              </a:cxn>
              <a:cxn ang="T7">
                <a:pos x="T2" y="T3"/>
              </a:cxn>
              <a:cxn ang="T8">
                <a:pos x="T4" y="T5"/>
              </a:cxn>
            </a:cxnLst>
            <a:rect l="T9" t="T10" r="T11" b="T12"/>
            <a:pathLst>
              <a:path w="1" h="756">
                <a:moveTo>
                  <a:pt x="0" y="0"/>
                </a:moveTo>
                <a:lnTo>
                  <a:pt x="0" y="756"/>
                </a:lnTo>
              </a:path>
            </a:pathLst>
          </a:custGeom>
          <a:noFill/>
          <a:ln w="6350">
            <a:solidFill>
              <a:srgbClr val="131516"/>
            </a:solidFill>
            <a:round/>
            <a:headEnd/>
            <a:tailEnd/>
          </a:ln>
        </p:spPr>
        <p:txBody>
          <a:bodyPr/>
          <a:lstStyle/>
          <a:p>
            <a:endParaRPr lang="en-US"/>
          </a:p>
        </p:txBody>
      </p:sp>
      <p:sp>
        <p:nvSpPr>
          <p:cNvPr id="23772" name="Freeform 387"/>
          <p:cNvSpPr>
            <a:spLocks/>
          </p:cNvSpPr>
          <p:nvPr/>
        </p:nvSpPr>
        <p:spPr bwMode="auto">
          <a:xfrm>
            <a:off x="3306763" y="2846388"/>
            <a:ext cx="1200150" cy="1588"/>
          </a:xfrm>
          <a:custGeom>
            <a:avLst/>
            <a:gdLst>
              <a:gd name="T0" fmla="*/ 0 w 756"/>
              <a:gd name="T1" fmla="*/ 0 h 1"/>
              <a:gd name="T2" fmla="*/ 756 w 756"/>
              <a:gd name="T3" fmla="*/ 0 h 1"/>
              <a:gd name="T4" fmla="*/ 756 w 756"/>
              <a:gd name="T5" fmla="*/ 0 h 1"/>
              <a:gd name="T6" fmla="*/ 0 60000 65536"/>
              <a:gd name="T7" fmla="*/ 0 60000 65536"/>
              <a:gd name="T8" fmla="*/ 0 60000 65536"/>
              <a:gd name="T9" fmla="*/ 0 w 756"/>
              <a:gd name="T10" fmla="*/ 0 h 1"/>
              <a:gd name="T11" fmla="*/ 756 w 756"/>
              <a:gd name="T12" fmla="*/ 1 h 1"/>
            </a:gdLst>
            <a:ahLst/>
            <a:cxnLst>
              <a:cxn ang="T6">
                <a:pos x="T0" y="T1"/>
              </a:cxn>
              <a:cxn ang="T7">
                <a:pos x="T2" y="T3"/>
              </a:cxn>
              <a:cxn ang="T8">
                <a:pos x="T4" y="T5"/>
              </a:cxn>
            </a:cxnLst>
            <a:rect l="T9" t="T10" r="T11" b="T12"/>
            <a:pathLst>
              <a:path w="756" h="1">
                <a:moveTo>
                  <a:pt x="0" y="0"/>
                </a:moveTo>
                <a:lnTo>
                  <a:pt x="756" y="0"/>
                </a:lnTo>
              </a:path>
            </a:pathLst>
          </a:custGeom>
          <a:noFill/>
          <a:ln w="6350">
            <a:solidFill>
              <a:srgbClr val="131516"/>
            </a:solidFill>
            <a:round/>
            <a:headEnd/>
            <a:tailEnd/>
          </a:ln>
        </p:spPr>
        <p:txBody>
          <a:bodyPr/>
          <a:lstStyle/>
          <a:p>
            <a:endParaRPr lang="en-US"/>
          </a:p>
        </p:txBody>
      </p:sp>
      <p:sp>
        <p:nvSpPr>
          <p:cNvPr id="23773" name="Freeform 388"/>
          <p:cNvSpPr>
            <a:spLocks/>
          </p:cNvSpPr>
          <p:nvPr/>
        </p:nvSpPr>
        <p:spPr bwMode="auto">
          <a:xfrm>
            <a:off x="4506913" y="1646238"/>
            <a:ext cx="1588" cy="1200150"/>
          </a:xfrm>
          <a:custGeom>
            <a:avLst/>
            <a:gdLst>
              <a:gd name="T0" fmla="*/ 0 w 1"/>
              <a:gd name="T1" fmla="*/ 756 h 756"/>
              <a:gd name="T2" fmla="*/ 0 w 1"/>
              <a:gd name="T3" fmla="*/ 0 h 756"/>
              <a:gd name="T4" fmla="*/ 0 w 1"/>
              <a:gd name="T5" fmla="*/ 0 h 756"/>
              <a:gd name="T6" fmla="*/ 0 60000 65536"/>
              <a:gd name="T7" fmla="*/ 0 60000 65536"/>
              <a:gd name="T8" fmla="*/ 0 60000 65536"/>
              <a:gd name="T9" fmla="*/ 0 w 1"/>
              <a:gd name="T10" fmla="*/ 0 h 756"/>
              <a:gd name="T11" fmla="*/ 1 w 1"/>
              <a:gd name="T12" fmla="*/ 756 h 756"/>
            </a:gdLst>
            <a:ahLst/>
            <a:cxnLst>
              <a:cxn ang="T6">
                <a:pos x="T0" y="T1"/>
              </a:cxn>
              <a:cxn ang="T7">
                <a:pos x="T2" y="T3"/>
              </a:cxn>
              <a:cxn ang="T8">
                <a:pos x="T4" y="T5"/>
              </a:cxn>
            </a:cxnLst>
            <a:rect l="T9" t="T10" r="T11" b="T12"/>
            <a:pathLst>
              <a:path w="1" h="756">
                <a:moveTo>
                  <a:pt x="0" y="756"/>
                </a:moveTo>
                <a:lnTo>
                  <a:pt x="0" y="0"/>
                </a:lnTo>
              </a:path>
            </a:pathLst>
          </a:custGeom>
          <a:noFill/>
          <a:ln w="6350">
            <a:solidFill>
              <a:srgbClr val="131516"/>
            </a:solidFill>
            <a:round/>
            <a:headEnd/>
            <a:tailEnd/>
          </a:ln>
        </p:spPr>
        <p:txBody>
          <a:bodyPr/>
          <a:lstStyle/>
          <a:p>
            <a:endParaRPr lang="en-US"/>
          </a:p>
        </p:txBody>
      </p:sp>
      <p:sp>
        <p:nvSpPr>
          <p:cNvPr id="23774" name="Freeform 389"/>
          <p:cNvSpPr>
            <a:spLocks/>
          </p:cNvSpPr>
          <p:nvPr/>
        </p:nvSpPr>
        <p:spPr bwMode="auto">
          <a:xfrm>
            <a:off x="3306763" y="1646238"/>
            <a:ext cx="1200150" cy="1588"/>
          </a:xfrm>
          <a:custGeom>
            <a:avLst/>
            <a:gdLst>
              <a:gd name="T0" fmla="*/ 756 w 756"/>
              <a:gd name="T1" fmla="*/ 0 h 1"/>
              <a:gd name="T2" fmla="*/ 0 w 756"/>
              <a:gd name="T3" fmla="*/ 0 h 1"/>
              <a:gd name="T4" fmla="*/ 0 w 756"/>
              <a:gd name="T5" fmla="*/ 0 h 1"/>
              <a:gd name="T6" fmla="*/ 0 60000 65536"/>
              <a:gd name="T7" fmla="*/ 0 60000 65536"/>
              <a:gd name="T8" fmla="*/ 0 60000 65536"/>
              <a:gd name="T9" fmla="*/ 0 w 756"/>
              <a:gd name="T10" fmla="*/ 0 h 1"/>
              <a:gd name="T11" fmla="*/ 756 w 756"/>
              <a:gd name="T12" fmla="*/ 1 h 1"/>
            </a:gdLst>
            <a:ahLst/>
            <a:cxnLst>
              <a:cxn ang="T6">
                <a:pos x="T0" y="T1"/>
              </a:cxn>
              <a:cxn ang="T7">
                <a:pos x="T2" y="T3"/>
              </a:cxn>
              <a:cxn ang="T8">
                <a:pos x="T4" y="T5"/>
              </a:cxn>
            </a:cxnLst>
            <a:rect l="T9" t="T10" r="T11" b="T12"/>
            <a:pathLst>
              <a:path w="756" h="1">
                <a:moveTo>
                  <a:pt x="756" y="0"/>
                </a:moveTo>
                <a:lnTo>
                  <a:pt x="0" y="0"/>
                </a:lnTo>
              </a:path>
            </a:pathLst>
          </a:custGeom>
          <a:noFill/>
          <a:ln w="6350">
            <a:solidFill>
              <a:srgbClr val="131516"/>
            </a:solidFill>
            <a:round/>
            <a:headEnd/>
            <a:tailEnd/>
          </a:ln>
        </p:spPr>
        <p:txBody>
          <a:bodyPr/>
          <a:lstStyle/>
          <a:p>
            <a:endParaRPr lang="en-US"/>
          </a:p>
        </p:txBody>
      </p:sp>
      <p:sp>
        <p:nvSpPr>
          <p:cNvPr id="23775" name="Freeform 390"/>
          <p:cNvSpPr>
            <a:spLocks/>
          </p:cNvSpPr>
          <p:nvPr/>
        </p:nvSpPr>
        <p:spPr bwMode="auto">
          <a:xfrm>
            <a:off x="4451351" y="1584325"/>
            <a:ext cx="117475" cy="117475"/>
          </a:xfrm>
          <a:custGeom>
            <a:avLst/>
            <a:gdLst>
              <a:gd name="T0" fmla="*/ 74 w 74"/>
              <a:gd name="T1" fmla="*/ 39 h 74"/>
              <a:gd name="T2" fmla="*/ 74 w 74"/>
              <a:gd name="T3" fmla="*/ 47 h 74"/>
              <a:gd name="T4" fmla="*/ 70 w 74"/>
              <a:gd name="T5" fmla="*/ 53 h 74"/>
              <a:gd name="T6" fmla="*/ 68 w 74"/>
              <a:gd name="T7" fmla="*/ 59 h 74"/>
              <a:gd name="T8" fmla="*/ 65 w 74"/>
              <a:gd name="T9" fmla="*/ 64 h 74"/>
              <a:gd name="T10" fmla="*/ 59 w 74"/>
              <a:gd name="T11" fmla="*/ 68 h 74"/>
              <a:gd name="T12" fmla="*/ 53 w 74"/>
              <a:gd name="T13" fmla="*/ 72 h 74"/>
              <a:gd name="T14" fmla="*/ 45 w 74"/>
              <a:gd name="T15" fmla="*/ 74 h 74"/>
              <a:gd name="T16" fmla="*/ 39 w 74"/>
              <a:gd name="T17" fmla="*/ 74 h 74"/>
              <a:gd name="T18" fmla="*/ 29 w 74"/>
              <a:gd name="T19" fmla="*/ 74 h 74"/>
              <a:gd name="T20" fmla="*/ 24 w 74"/>
              <a:gd name="T21" fmla="*/ 72 h 74"/>
              <a:gd name="T22" fmla="*/ 16 w 74"/>
              <a:gd name="T23" fmla="*/ 68 h 74"/>
              <a:gd name="T24" fmla="*/ 10 w 74"/>
              <a:gd name="T25" fmla="*/ 64 h 74"/>
              <a:gd name="T26" fmla="*/ 6 w 74"/>
              <a:gd name="T27" fmla="*/ 59 h 74"/>
              <a:gd name="T28" fmla="*/ 2 w 74"/>
              <a:gd name="T29" fmla="*/ 53 h 74"/>
              <a:gd name="T30" fmla="*/ 0 w 74"/>
              <a:gd name="T31" fmla="*/ 47 h 74"/>
              <a:gd name="T32" fmla="*/ 0 w 74"/>
              <a:gd name="T33" fmla="*/ 39 h 74"/>
              <a:gd name="T34" fmla="*/ 0 w 74"/>
              <a:gd name="T35" fmla="*/ 31 h 74"/>
              <a:gd name="T36" fmla="*/ 2 w 74"/>
              <a:gd name="T37" fmla="*/ 23 h 74"/>
              <a:gd name="T38" fmla="*/ 6 w 74"/>
              <a:gd name="T39" fmla="*/ 16 h 74"/>
              <a:gd name="T40" fmla="*/ 10 w 74"/>
              <a:gd name="T41" fmla="*/ 10 h 74"/>
              <a:gd name="T42" fmla="*/ 16 w 74"/>
              <a:gd name="T43" fmla="*/ 6 h 74"/>
              <a:gd name="T44" fmla="*/ 24 w 74"/>
              <a:gd name="T45" fmla="*/ 2 h 74"/>
              <a:gd name="T46" fmla="*/ 29 w 74"/>
              <a:gd name="T47" fmla="*/ 0 h 74"/>
              <a:gd name="T48" fmla="*/ 39 w 74"/>
              <a:gd name="T49" fmla="*/ 0 h 74"/>
              <a:gd name="T50" fmla="*/ 45 w 74"/>
              <a:gd name="T51" fmla="*/ 0 h 74"/>
              <a:gd name="T52" fmla="*/ 53 w 74"/>
              <a:gd name="T53" fmla="*/ 2 h 74"/>
              <a:gd name="T54" fmla="*/ 59 w 74"/>
              <a:gd name="T55" fmla="*/ 6 h 74"/>
              <a:gd name="T56" fmla="*/ 65 w 74"/>
              <a:gd name="T57" fmla="*/ 10 h 74"/>
              <a:gd name="T58" fmla="*/ 68 w 74"/>
              <a:gd name="T59" fmla="*/ 16 h 74"/>
              <a:gd name="T60" fmla="*/ 70 w 74"/>
              <a:gd name="T61" fmla="*/ 23 h 74"/>
              <a:gd name="T62" fmla="*/ 74 w 74"/>
              <a:gd name="T63" fmla="*/ 31 h 74"/>
              <a:gd name="T64" fmla="*/ 74 w 74"/>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39"/>
                </a:moveTo>
                <a:lnTo>
                  <a:pt x="74" y="47"/>
                </a:lnTo>
                <a:lnTo>
                  <a:pt x="70" y="53"/>
                </a:lnTo>
                <a:lnTo>
                  <a:pt x="68" y="59"/>
                </a:lnTo>
                <a:lnTo>
                  <a:pt x="65" y="64"/>
                </a:lnTo>
                <a:lnTo>
                  <a:pt x="59" y="68"/>
                </a:lnTo>
                <a:lnTo>
                  <a:pt x="53" y="72"/>
                </a:lnTo>
                <a:lnTo>
                  <a:pt x="45" y="74"/>
                </a:lnTo>
                <a:lnTo>
                  <a:pt x="39" y="74"/>
                </a:lnTo>
                <a:lnTo>
                  <a:pt x="29" y="74"/>
                </a:lnTo>
                <a:lnTo>
                  <a:pt x="24" y="72"/>
                </a:lnTo>
                <a:lnTo>
                  <a:pt x="16" y="68"/>
                </a:lnTo>
                <a:lnTo>
                  <a:pt x="10" y="64"/>
                </a:lnTo>
                <a:lnTo>
                  <a:pt x="6" y="59"/>
                </a:lnTo>
                <a:lnTo>
                  <a:pt x="2" y="53"/>
                </a:lnTo>
                <a:lnTo>
                  <a:pt x="0" y="47"/>
                </a:lnTo>
                <a:lnTo>
                  <a:pt x="0" y="39"/>
                </a:lnTo>
                <a:lnTo>
                  <a:pt x="0" y="31"/>
                </a:lnTo>
                <a:lnTo>
                  <a:pt x="2" y="23"/>
                </a:lnTo>
                <a:lnTo>
                  <a:pt x="6" y="16"/>
                </a:lnTo>
                <a:lnTo>
                  <a:pt x="10" y="10"/>
                </a:lnTo>
                <a:lnTo>
                  <a:pt x="16" y="6"/>
                </a:lnTo>
                <a:lnTo>
                  <a:pt x="24" y="2"/>
                </a:lnTo>
                <a:lnTo>
                  <a:pt x="29" y="0"/>
                </a:lnTo>
                <a:lnTo>
                  <a:pt x="39" y="0"/>
                </a:lnTo>
                <a:lnTo>
                  <a:pt x="45" y="0"/>
                </a:lnTo>
                <a:lnTo>
                  <a:pt x="53" y="2"/>
                </a:lnTo>
                <a:lnTo>
                  <a:pt x="59" y="6"/>
                </a:lnTo>
                <a:lnTo>
                  <a:pt x="65" y="10"/>
                </a:lnTo>
                <a:lnTo>
                  <a:pt x="68" y="16"/>
                </a:lnTo>
                <a:lnTo>
                  <a:pt x="70" y="23"/>
                </a:lnTo>
                <a:lnTo>
                  <a:pt x="74" y="31"/>
                </a:lnTo>
                <a:lnTo>
                  <a:pt x="74" y="39"/>
                </a:lnTo>
                <a:close/>
              </a:path>
            </a:pathLst>
          </a:custGeom>
          <a:solidFill>
            <a:srgbClr val="29166F"/>
          </a:solidFill>
          <a:ln w="9525">
            <a:noFill/>
            <a:round/>
            <a:headEnd/>
            <a:tailEnd/>
          </a:ln>
        </p:spPr>
        <p:txBody>
          <a:bodyPr/>
          <a:lstStyle/>
          <a:p>
            <a:endParaRPr lang="en-US"/>
          </a:p>
        </p:txBody>
      </p:sp>
      <p:sp>
        <p:nvSpPr>
          <p:cNvPr id="23776" name="Freeform 391"/>
          <p:cNvSpPr>
            <a:spLocks/>
          </p:cNvSpPr>
          <p:nvPr/>
        </p:nvSpPr>
        <p:spPr bwMode="auto">
          <a:xfrm>
            <a:off x="4451351" y="1584325"/>
            <a:ext cx="117475" cy="117475"/>
          </a:xfrm>
          <a:custGeom>
            <a:avLst/>
            <a:gdLst>
              <a:gd name="T0" fmla="*/ 74 w 74"/>
              <a:gd name="T1" fmla="*/ 39 h 74"/>
              <a:gd name="T2" fmla="*/ 74 w 74"/>
              <a:gd name="T3" fmla="*/ 47 h 74"/>
              <a:gd name="T4" fmla="*/ 70 w 74"/>
              <a:gd name="T5" fmla="*/ 53 h 74"/>
              <a:gd name="T6" fmla="*/ 68 w 74"/>
              <a:gd name="T7" fmla="*/ 59 h 74"/>
              <a:gd name="T8" fmla="*/ 65 w 74"/>
              <a:gd name="T9" fmla="*/ 64 h 74"/>
              <a:gd name="T10" fmla="*/ 59 w 74"/>
              <a:gd name="T11" fmla="*/ 68 h 74"/>
              <a:gd name="T12" fmla="*/ 53 w 74"/>
              <a:gd name="T13" fmla="*/ 72 h 74"/>
              <a:gd name="T14" fmla="*/ 45 w 74"/>
              <a:gd name="T15" fmla="*/ 74 h 74"/>
              <a:gd name="T16" fmla="*/ 39 w 74"/>
              <a:gd name="T17" fmla="*/ 74 h 74"/>
              <a:gd name="T18" fmla="*/ 29 w 74"/>
              <a:gd name="T19" fmla="*/ 74 h 74"/>
              <a:gd name="T20" fmla="*/ 24 w 74"/>
              <a:gd name="T21" fmla="*/ 72 h 74"/>
              <a:gd name="T22" fmla="*/ 16 w 74"/>
              <a:gd name="T23" fmla="*/ 68 h 74"/>
              <a:gd name="T24" fmla="*/ 10 w 74"/>
              <a:gd name="T25" fmla="*/ 64 h 74"/>
              <a:gd name="T26" fmla="*/ 6 w 74"/>
              <a:gd name="T27" fmla="*/ 59 h 74"/>
              <a:gd name="T28" fmla="*/ 2 w 74"/>
              <a:gd name="T29" fmla="*/ 53 h 74"/>
              <a:gd name="T30" fmla="*/ 0 w 74"/>
              <a:gd name="T31" fmla="*/ 47 h 74"/>
              <a:gd name="T32" fmla="*/ 0 w 74"/>
              <a:gd name="T33" fmla="*/ 39 h 74"/>
              <a:gd name="T34" fmla="*/ 0 w 74"/>
              <a:gd name="T35" fmla="*/ 31 h 74"/>
              <a:gd name="T36" fmla="*/ 2 w 74"/>
              <a:gd name="T37" fmla="*/ 23 h 74"/>
              <a:gd name="T38" fmla="*/ 6 w 74"/>
              <a:gd name="T39" fmla="*/ 16 h 74"/>
              <a:gd name="T40" fmla="*/ 10 w 74"/>
              <a:gd name="T41" fmla="*/ 10 h 74"/>
              <a:gd name="T42" fmla="*/ 16 w 74"/>
              <a:gd name="T43" fmla="*/ 6 h 74"/>
              <a:gd name="T44" fmla="*/ 24 w 74"/>
              <a:gd name="T45" fmla="*/ 2 h 74"/>
              <a:gd name="T46" fmla="*/ 29 w 74"/>
              <a:gd name="T47" fmla="*/ 0 h 74"/>
              <a:gd name="T48" fmla="*/ 39 w 74"/>
              <a:gd name="T49" fmla="*/ 0 h 74"/>
              <a:gd name="T50" fmla="*/ 45 w 74"/>
              <a:gd name="T51" fmla="*/ 0 h 74"/>
              <a:gd name="T52" fmla="*/ 53 w 74"/>
              <a:gd name="T53" fmla="*/ 2 h 74"/>
              <a:gd name="T54" fmla="*/ 59 w 74"/>
              <a:gd name="T55" fmla="*/ 6 h 74"/>
              <a:gd name="T56" fmla="*/ 65 w 74"/>
              <a:gd name="T57" fmla="*/ 10 h 74"/>
              <a:gd name="T58" fmla="*/ 68 w 74"/>
              <a:gd name="T59" fmla="*/ 16 h 74"/>
              <a:gd name="T60" fmla="*/ 70 w 74"/>
              <a:gd name="T61" fmla="*/ 23 h 74"/>
              <a:gd name="T62" fmla="*/ 74 w 74"/>
              <a:gd name="T63" fmla="*/ 31 h 74"/>
              <a:gd name="T64" fmla="*/ 74 w 74"/>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39"/>
                </a:moveTo>
                <a:lnTo>
                  <a:pt x="74" y="47"/>
                </a:lnTo>
                <a:lnTo>
                  <a:pt x="70" y="53"/>
                </a:lnTo>
                <a:lnTo>
                  <a:pt x="68" y="59"/>
                </a:lnTo>
                <a:lnTo>
                  <a:pt x="65" y="64"/>
                </a:lnTo>
                <a:lnTo>
                  <a:pt x="59" y="68"/>
                </a:lnTo>
                <a:lnTo>
                  <a:pt x="53" y="72"/>
                </a:lnTo>
                <a:lnTo>
                  <a:pt x="45" y="74"/>
                </a:lnTo>
                <a:lnTo>
                  <a:pt x="39" y="74"/>
                </a:lnTo>
                <a:lnTo>
                  <a:pt x="29" y="74"/>
                </a:lnTo>
                <a:lnTo>
                  <a:pt x="24" y="72"/>
                </a:lnTo>
                <a:lnTo>
                  <a:pt x="16" y="68"/>
                </a:lnTo>
                <a:lnTo>
                  <a:pt x="10" y="64"/>
                </a:lnTo>
                <a:lnTo>
                  <a:pt x="6" y="59"/>
                </a:lnTo>
                <a:lnTo>
                  <a:pt x="2" y="53"/>
                </a:lnTo>
                <a:lnTo>
                  <a:pt x="0" y="47"/>
                </a:lnTo>
                <a:lnTo>
                  <a:pt x="0" y="39"/>
                </a:lnTo>
                <a:lnTo>
                  <a:pt x="0" y="31"/>
                </a:lnTo>
                <a:lnTo>
                  <a:pt x="2" y="23"/>
                </a:lnTo>
                <a:lnTo>
                  <a:pt x="6" y="16"/>
                </a:lnTo>
                <a:lnTo>
                  <a:pt x="10" y="10"/>
                </a:lnTo>
                <a:lnTo>
                  <a:pt x="16" y="6"/>
                </a:lnTo>
                <a:lnTo>
                  <a:pt x="24" y="2"/>
                </a:lnTo>
                <a:lnTo>
                  <a:pt x="29" y="0"/>
                </a:lnTo>
                <a:lnTo>
                  <a:pt x="39" y="0"/>
                </a:lnTo>
                <a:lnTo>
                  <a:pt x="45" y="0"/>
                </a:lnTo>
                <a:lnTo>
                  <a:pt x="53" y="2"/>
                </a:lnTo>
                <a:lnTo>
                  <a:pt x="59" y="6"/>
                </a:lnTo>
                <a:lnTo>
                  <a:pt x="65" y="10"/>
                </a:lnTo>
                <a:lnTo>
                  <a:pt x="68" y="16"/>
                </a:lnTo>
                <a:lnTo>
                  <a:pt x="70" y="23"/>
                </a:lnTo>
                <a:lnTo>
                  <a:pt x="74" y="31"/>
                </a:lnTo>
                <a:lnTo>
                  <a:pt x="74" y="39"/>
                </a:lnTo>
              </a:path>
            </a:pathLst>
          </a:custGeom>
          <a:noFill/>
          <a:ln w="6350">
            <a:solidFill>
              <a:srgbClr val="131516"/>
            </a:solidFill>
            <a:round/>
            <a:headEnd/>
            <a:tailEnd/>
          </a:ln>
        </p:spPr>
        <p:txBody>
          <a:bodyPr/>
          <a:lstStyle/>
          <a:p>
            <a:endParaRPr lang="en-US"/>
          </a:p>
        </p:txBody>
      </p:sp>
      <p:sp>
        <p:nvSpPr>
          <p:cNvPr id="23777" name="Freeform 392"/>
          <p:cNvSpPr>
            <a:spLocks/>
          </p:cNvSpPr>
          <p:nvPr/>
        </p:nvSpPr>
        <p:spPr bwMode="auto">
          <a:xfrm>
            <a:off x="4451351" y="2784475"/>
            <a:ext cx="117475" cy="117475"/>
          </a:xfrm>
          <a:custGeom>
            <a:avLst/>
            <a:gdLst>
              <a:gd name="T0" fmla="*/ 74 w 74"/>
              <a:gd name="T1" fmla="*/ 39 h 74"/>
              <a:gd name="T2" fmla="*/ 74 w 74"/>
              <a:gd name="T3" fmla="*/ 47 h 74"/>
              <a:gd name="T4" fmla="*/ 70 w 74"/>
              <a:gd name="T5" fmla="*/ 53 h 74"/>
              <a:gd name="T6" fmla="*/ 68 w 74"/>
              <a:gd name="T7" fmla="*/ 59 h 74"/>
              <a:gd name="T8" fmla="*/ 65 w 74"/>
              <a:gd name="T9" fmla="*/ 64 h 74"/>
              <a:gd name="T10" fmla="*/ 59 w 74"/>
              <a:gd name="T11" fmla="*/ 68 h 74"/>
              <a:gd name="T12" fmla="*/ 53 w 74"/>
              <a:gd name="T13" fmla="*/ 72 h 74"/>
              <a:gd name="T14" fmla="*/ 45 w 74"/>
              <a:gd name="T15" fmla="*/ 74 h 74"/>
              <a:gd name="T16" fmla="*/ 39 w 74"/>
              <a:gd name="T17" fmla="*/ 74 h 74"/>
              <a:gd name="T18" fmla="*/ 29 w 74"/>
              <a:gd name="T19" fmla="*/ 74 h 74"/>
              <a:gd name="T20" fmla="*/ 24 w 74"/>
              <a:gd name="T21" fmla="*/ 72 h 74"/>
              <a:gd name="T22" fmla="*/ 16 w 74"/>
              <a:gd name="T23" fmla="*/ 68 h 74"/>
              <a:gd name="T24" fmla="*/ 10 w 74"/>
              <a:gd name="T25" fmla="*/ 64 h 74"/>
              <a:gd name="T26" fmla="*/ 6 w 74"/>
              <a:gd name="T27" fmla="*/ 59 h 74"/>
              <a:gd name="T28" fmla="*/ 2 w 74"/>
              <a:gd name="T29" fmla="*/ 53 h 74"/>
              <a:gd name="T30" fmla="*/ 0 w 74"/>
              <a:gd name="T31" fmla="*/ 47 h 74"/>
              <a:gd name="T32" fmla="*/ 0 w 74"/>
              <a:gd name="T33" fmla="*/ 39 h 74"/>
              <a:gd name="T34" fmla="*/ 0 w 74"/>
              <a:gd name="T35" fmla="*/ 31 h 74"/>
              <a:gd name="T36" fmla="*/ 2 w 74"/>
              <a:gd name="T37" fmla="*/ 23 h 74"/>
              <a:gd name="T38" fmla="*/ 6 w 74"/>
              <a:gd name="T39" fmla="*/ 16 h 74"/>
              <a:gd name="T40" fmla="*/ 10 w 74"/>
              <a:gd name="T41" fmla="*/ 10 h 74"/>
              <a:gd name="T42" fmla="*/ 16 w 74"/>
              <a:gd name="T43" fmla="*/ 6 h 74"/>
              <a:gd name="T44" fmla="*/ 24 w 74"/>
              <a:gd name="T45" fmla="*/ 2 h 74"/>
              <a:gd name="T46" fmla="*/ 29 w 74"/>
              <a:gd name="T47" fmla="*/ 0 h 74"/>
              <a:gd name="T48" fmla="*/ 39 w 74"/>
              <a:gd name="T49" fmla="*/ 0 h 74"/>
              <a:gd name="T50" fmla="*/ 45 w 74"/>
              <a:gd name="T51" fmla="*/ 0 h 74"/>
              <a:gd name="T52" fmla="*/ 53 w 74"/>
              <a:gd name="T53" fmla="*/ 2 h 74"/>
              <a:gd name="T54" fmla="*/ 59 w 74"/>
              <a:gd name="T55" fmla="*/ 6 h 74"/>
              <a:gd name="T56" fmla="*/ 65 w 74"/>
              <a:gd name="T57" fmla="*/ 10 h 74"/>
              <a:gd name="T58" fmla="*/ 68 w 74"/>
              <a:gd name="T59" fmla="*/ 16 h 74"/>
              <a:gd name="T60" fmla="*/ 70 w 74"/>
              <a:gd name="T61" fmla="*/ 23 h 74"/>
              <a:gd name="T62" fmla="*/ 74 w 74"/>
              <a:gd name="T63" fmla="*/ 31 h 74"/>
              <a:gd name="T64" fmla="*/ 74 w 74"/>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39"/>
                </a:moveTo>
                <a:lnTo>
                  <a:pt x="74" y="47"/>
                </a:lnTo>
                <a:lnTo>
                  <a:pt x="70" y="53"/>
                </a:lnTo>
                <a:lnTo>
                  <a:pt x="68" y="59"/>
                </a:lnTo>
                <a:lnTo>
                  <a:pt x="65" y="64"/>
                </a:lnTo>
                <a:lnTo>
                  <a:pt x="59" y="68"/>
                </a:lnTo>
                <a:lnTo>
                  <a:pt x="53" y="72"/>
                </a:lnTo>
                <a:lnTo>
                  <a:pt x="45" y="74"/>
                </a:lnTo>
                <a:lnTo>
                  <a:pt x="39" y="74"/>
                </a:lnTo>
                <a:lnTo>
                  <a:pt x="29" y="74"/>
                </a:lnTo>
                <a:lnTo>
                  <a:pt x="24" y="72"/>
                </a:lnTo>
                <a:lnTo>
                  <a:pt x="16" y="68"/>
                </a:lnTo>
                <a:lnTo>
                  <a:pt x="10" y="64"/>
                </a:lnTo>
                <a:lnTo>
                  <a:pt x="6" y="59"/>
                </a:lnTo>
                <a:lnTo>
                  <a:pt x="2" y="53"/>
                </a:lnTo>
                <a:lnTo>
                  <a:pt x="0" y="47"/>
                </a:lnTo>
                <a:lnTo>
                  <a:pt x="0" y="39"/>
                </a:lnTo>
                <a:lnTo>
                  <a:pt x="0" y="31"/>
                </a:lnTo>
                <a:lnTo>
                  <a:pt x="2" y="23"/>
                </a:lnTo>
                <a:lnTo>
                  <a:pt x="6" y="16"/>
                </a:lnTo>
                <a:lnTo>
                  <a:pt x="10" y="10"/>
                </a:lnTo>
                <a:lnTo>
                  <a:pt x="16" y="6"/>
                </a:lnTo>
                <a:lnTo>
                  <a:pt x="24" y="2"/>
                </a:lnTo>
                <a:lnTo>
                  <a:pt x="29" y="0"/>
                </a:lnTo>
                <a:lnTo>
                  <a:pt x="39" y="0"/>
                </a:lnTo>
                <a:lnTo>
                  <a:pt x="45" y="0"/>
                </a:lnTo>
                <a:lnTo>
                  <a:pt x="53" y="2"/>
                </a:lnTo>
                <a:lnTo>
                  <a:pt x="59" y="6"/>
                </a:lnTo>
                <a:lnTo>
                  <a:pt x="65" y="10"/>
                </a:lnTo>
                <a:lnTo>
                  <a:pt x="68" y="16"/>
                </a:lnTo>
                <a:lnTo>
                  <a:pt x="70" y="23"/>
                </a:lnTo>
                <a:lnTo>
                  <a:pt x="74" y="31"/>
                </a:lnTo>
                <a:lnTo>
                  <a:pt x="74" y="39"/>
                </a:lnTo>
                <a:close/>
              </a:path>
            </a:pathLst>
          </a:custGeom>
          <a:solidFill>
            <a:srgbClr val="29166F"/>
          </a:solidFill>
          <a:ln w="9525">
            <a:noFill/>
            <a:round/>
            <a:headEnd/>
            <a:tailEnd/>
          </a:ln>
        </p:spPr>
        <p:txBody>
          <a:bodyPr/>
          <a:lstStyle/>
          <a:p>
            <a:endParaRPr lang="en-US"/>
          </a:p>
        </p:txBody>
      </p:sp>
      <p:sp>
        <p:nvSpPr>
          <p:cNvPr id="23778" name="Freeform 393"/>
          <p:cNvSpPr>
            <a:spLocks/>
          </p:cNvSpPr>
          <p:nvPr/>
        </p:nvSpPr>
        <p:spPr bwMode="auto">
          <a:xfrm>
            <a:off x="4451351" y="2784475"/>
            <a:ext cx="117475" cy="117475"/>
          </a:xfrm>
          <a:custGeom>
            <a:avLst/>
            <a:gdLst>
              <a:gd name="T0" fmla="*/ 74 w 74"/>
              <a:gd name="T1" fmla="*/ 39 h 74"/>
              <a:gd name="T2" fmla="*/ 74 w 74"/>
              <a:gd name="T3" fmla="*/ 47 h 74"/>
              <a:gd name="T4" fmla="*/ 70 w 74"/>
              <a:gd name="T5" fmla="*/ 53 h 74"/>
              <a:gd name="T6" fmla="*/ 68 w 74"/>
              <a:gd name="T7" fmla="*/ 59 h 74"/>
              <a:gd name="T8" fmla="*/ 65 w 74"/>
              <a:gd name="T9" fmla="*/ 64 h 74"/>
              <a:gd name="T10" fmla="*/ 59 w 74"/>
              <a:gd name="T11" fmla="*/ 68 h 74"/>
              <a:gd name="T12" fmla="*/ 53 w 74"/>
              <a:gd name="T13" fmla="*/ 72 h 74"/>
              <a:gd name="T14" fmla="*/ 45 w 74"/>
              <a:gd name="T15" fmla="*/ 74 h 74"/>
              <a:gd name="T16" fmla="*/ 39 w 74"/>
              <a:gd name="T17" fmla="*/ 74 h 74"/>
              <a:gd name="T18" fmla="*/ 29 w 74"/>
              <a:gd name="T19" fmla="*/ 74 h 74"/>
              <a:gd name="T20" fmla="*/ 24 w 74"/>
              <a:gd name="T21" fmla="*/ 72 h 74"/>
              <a:gd name="T22" fmla="*/ 16 w 74"/>
              <a:gd name="T23" fmla="*/ 68 h 74"/>
              <a:gd name="T24" fmla="*/ 10 w 74"/>
              <a:gd name="T25" fmla="*/ 64 h 74"/>
              <a:gd name="T26" fmla="*/ 6 w 74"/>
              <a:gd name="T27" fmla="*/ 59 h 74"/>
              <a:gd name="T28" fmla="*/ 2 w 74"/>
              <a:gd name="T29" fmla="*/ 53 h 74"/>
              <a:gd name="T30" fmla="*/ 0 w 74"/>
              <a:gd name="T31" fmla="*/ 47 h 74"/>
              <a:gd name="T32" fmla="*/ 0 w 74"/>
              <a:gd name="T33" fmla="*/ 39 h 74"/>
              <a:gd name="T34" fmla="*/ 0 w 74"/>
              <a:gd name="T35" fmla="*/ 31 h 74"/>
              <a:gd name="T36" fmla="*/ 2 w 74"/>
              <a:gd name="T37" fmla="*/ 23 h 74"/>
              <a:gd name="T38" fmla="*/ 6 w 74"/>
              <a:gd name="T39" fmla="*/ 16 h 74"/>
              <a:gd name="T40" fmla="*/ 10 w 74"/>
              <a:gd name="T41" fmla="*/ 10 h 74"/>
              <a:gd name="T42" fmla="*/ 16 w 74"/>
              <a:gd name="T43" fmla="*/ 6 h 74"/>
              <a:gd name="T44" fmla="*/ 24 w 74"/>
              <a:gd name="T45" fmla="*/ 2 h 74"/>
              <a:gd name="T46" fmla="*/ 29 w 74"/>
              <a:gd name="T47" fmla="*/ 0 h 74"/>
              <a:gd name="T48" fmla="*/ 39 w 74"/>
              <a:gd name="T49" fmla="*/ 0 h 74"/>
              <a:gd name="T50" fmla="*/ 45 w 74"/>
              <a:gd name="T51" fmla="*/ 0 h 74"/>
              <a:gd name="T52" fmla="*/ 53 w 74"/>
              <a:gd name="T53" fmla="*/ 2 h 74"/>
              <a:gd name="T54" fmla="*/ 59 w 74"/>
              <a:gd name="T55" fmla="*/ 6 h 74"/>
              <a:gd name="T56" fmla="*/ 65 w 74"/>
              <a:gd name="T57" fmla="*/ 10 h 74"/>
              <a:gd name="T58" fmla="*/ 68 w 74"/>
              <a:gd name="T59" fmla="*/ 16 h 74"/>
              <a:gd name="T60" fmla="*/ 70 w 74"/>
              <a:gd name="T61" fmla="*/ 23 h 74"/>
              <a:gd name="T62" fmla="*/ 74 w 74"/>
              <a:gd name="T63" fmla="*/ 31 h 74"/>
              <a:gd name="T64" fmla="*/ 74 w 74"/>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39"/>
                </a:moveTo>
                <a:lnTo>
                  <a:pt x="74" y="47"/>
                </a:lnTo>
                <a:lnTo>
                  <a:pt x="70" y="53"/>
                </a:lnTo>
                <a:lnTo>
                  <a:pt x="68" y="59"/>
                </a:lnTo>
                <a:lnTo>
                  <a:pt x="65" y="64"/>
                </a:lnTo>
                <a:lnTo>
                  <a:pt x="59" y="68"/>
                </a:lnTo>
                <a:lnTo>
                  <a:pt x="53" y="72"/>
                </a:lnTo>
                <a:lnTo>
                  <a:pt x="45" y="74"/>
                </a:lnTo>
                <a:lnTo>
                  <a:pt x="39" y="74"/>
                </a:lnTo>
                <a:lnTo>
                  <a:pt x="29" y="74"/>
                </a:lnTo>
                <a:lnTo>
                  <a:pt x="24" y="72"/>
                </a:lnTo>
                <a:lnTo>
                  <a:pt x="16" y="68"/>
                </a:lnTo>
                <a:lnTo>
                  <a:pt x="10" y="64"/>
                </a:lnTo>
                <a:lnTo>
                  <a:pt x="6" y="59"/>
                </a:lnTo>
                <a:lnTo>
                  <a:pt x="2" y="53"/>
                </a:lnTo>
                <a:lnTo>
                  <a:pt x="0" y="47"/>
                </a:lnTo>
                <a:lnTo>
                  <a:pt x="0" y="39"/>
                </a:lnTo>
                <a:lnTo>
                  <a:pt x="0" y="31"/>
                </a:lnTo>
                <a:lnTo>
                  <a:pt x="2" y="23"/>
                </a:lnTo>
                <a:lnTo>
                  <a:pt x="6" y="16"/>
                </a:lnTo>
                <a:lnTo>
                  <a:pt x="10" y="10"/>
                </a:lnTo>
                <a:lnTo>
                  <a:pt x="16" y="6"/>
                </a:lnTo>
                <a:lnTo>
                  <a:pt x="24" y="2"/>
                </a:lnTo>
                <a:lnTo>
                  <a:pt x="29" y="0"/>
                </a:lnTo>
                <a:lnTo>
                  <a:pt x="39" y="0"/>
                </a:lnTo>
                <a:lnTo>
                  <a:pt x="45" y="0"/>
                </a:lnTo>
                <a:lnTo>
                  <a:pt x="53" y="2"/>
                </a:lnTo>
                <a:lnTo>
                  <a:pt x="59" y="6"/>
                </a:lnTo>
                <a:lnTo>
                  <a:pt x="65" y="10"/>
                </a:lnTo>
                <a:lnTo>
                  <a:pt x="68" y="16"/>
                </a:lnTo>
                <a:lnTo>
                  <a:pt x="70" y="23"/>
                </a:lnTo>
                <a:lnTo>
                  <a:pt x="74" y="31"/>
                </a:lnTo>
                <a:lnTo>
                  <a:pt x="74" y="39"/>
                </a:lnTo>
              </a:path>
            </a:pathLst>
          </a:custGeom>
          <a:noFill/>
          <a:ln w="6350">
            <a:solidFill>
              <a:srgbClr val="131516"/>
            </a:solidFill>
            <a:round/>
            <a:headEnd/>
            <a:tailEnd/>
          </a:ln>
        </p:spPr>
        <p:txBody>
          <a:bodyPr/>
          <a:lstStyle/>
          <a:p>
            <a:endParaRPr lang="en-US"/>
          </a:p>
        </p:txBody>
      </p:sp>
      <p:sp>
        <p:nvSpPr>
          <p:cNvPr id="23779" name="Freeform 394"/>
          <p:cNvSpPr>
            <a:spLocks/>
          </p:cNvSpPr>
          <p:nvPr/>
        </p:nvSpPr>
        <p:spPr bwMode="auto">
          <a:xfrm>
            <a:off x="3244851" y="2784475"/>
            <a:ext cx="123825" cy="117475"/>
          </a:xfrm>
          <a:custGeom>
            <a:avLst/>
            <a:gdLst>
              <a:gd name="T0" fmla="*/ 78 w 78"/>
              <a:gd name="T1" fmla="*/ 39 h 74"/>
              <a:gd name="T2" fmla="*/ 77 w 78"/>
              <a:gd name="T3" fmla="*/ 47 h 74"/>
              <a:gd name="T4" fmla="*/ 75 w 78"/>
              <a:gd name="T5" fmla="*/ 53 h 74"/>
              <a:gd name="T6" fmla="*/ 73 w 78"/>
              <a:gd name="T7" fmla="*/ 59 h 74"/>
              <a:gd name="T8" fmla="*/ 67 w 78"/>
              <a:gd name="T9" fmla="*/ 64 h 74"/>
              <a:gd name="T10" fmla="*/ 61 w 78"/>
              <a:gd name="T11" fmla="*/ 68 h 74"/>
              <a:gd name="T12" fmla="*/ 55 w 78"/>
              <a:gd name="T13" fmla="*/ 72 h 74"/>
              <a:gd name="T14" fmla="*/ 47 w 78"/>
              <a:gd name="T15" fmla="*/ 74 h 74"/>
              <a:gd name="T16" fmla="*/ 39 w 78"/>
              <a:gd name="T17" fmla="*/ 74 h 74"/>
              <a:gd name="T18" fmla="*/ 30 w 78"/>
              <a:gd name="T19" fmla="*/ 74 h 74"/>
              <a:gd name="T20" fmla="*/ 22 w 78"/>
              <a:gd name="T21" fmla="*/ 72 h 74"/>
              <a:gd name="T22" fmla="*/ 16 w 78"/>
              <a:gd name="T23" fmla="*/ 68 h 74"/>
              <a:gd name="T24" fmla="*/ 10 w 78"/>
              <a:gd name="T25" fmla="*/ 64 h 74"/>
              <a:gd name="T26" fmla="*/ 6 w 78"/>
              <a:gd name="T27" fmla="*/ 59 h 74"/>
              <a:gd name="T28" fmla="*/ 2 w 78"/>
              <a:gd name="T29" fmla="*/ 53 h 74"/>
              <a:gd name="T30" fmla="*/ 0 w 78"/>
              <a:gd name="T31" fmla="*/ 47 h 74"/>
              <a:gd name="T32" fmla="*/ 0 w 78"/>
              <a:gd name="T33" fmla="*/ 39 h 74"/>
              <a:gd name="T34" fmla="*/ 0 w 78"/>
              <a:gd name="T35" fmla="*/ 31 h 74"/>
              <a:gd name="T36" fmla="*/ 2 w 78"/>
              <a:gd name="T37" fmla="*/ 23 h 74"/>
              <a:gd name="T38" fmla="*/ 6 w 78"/>
              <a:gd name="T39" fmla="*/ 16 h 74"/>
              <a:gd name="T40" fmla="*/ 10 w 78"/>
              <a:gd name="T41" fmla="*/ 10 h 74"/>
              <a:gd name="T42" fmla="*/ 16 w 78"/>
              <a:gd name="T43" fmla="*/ 6 h 74"/>
              <a:gd name="T44" fmla="*/ 22 w 78"/>
              <a:gd name="T45" fmla="*/ 2 h 74"/>
              <a:gd name="T46" fmla="*/ 30 w 78"/>
              <a:gd name="T47" fmla="*/ 0 h 74"/>
              <a:gd name="T48" fmla="*/ 39 w 78"/>
              <a:gd name="T49" fmla="*/ 0 h 74"/>
              <a:gd name="T50" fmla="*/ 47 w 78"/>
              <a:gd name="T51" fmla="*/ 0 h 74"/>
              <a:gd name="T52" fmla="*/ 55 w 78"/>
              <a:gd name="T53" fmla="*/ 2 h 74"/>
              <a:gd name="T54" fmla="*/ 61 w 78"/>
              <a:gd name="T55" fmla="*/ 6 h 74"/>
              <a:gd name="T56" fmla="*/ 67 w 78"/>
              <a:gd name="T57" fmla="*/ 10 h 74"/>
              <a:gd name="T58" fmla="*/ 73 w 78"/>
              <a:gd name="T59" fmla="*/ 16 h 74"/>
              <a:gd name="T60" fmla="*/ 75 w 78"/>
              <a:gd name="T61" fmla="*/ 23 h 74"/>
              <a:gd name="T62" fmla="*/ 77 w 78"/>
              <a:gd name="T63" fmla="*/ 31 h 74"/>
              <a:gd name="T64" fmla="*/ 78 w 78"/>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39"/>
                </a:moveTo>
                <a:lnTo>
                  <a:pt x="77" y="47"/>
                </a:lnTo>
                <a:lnTo>
                  <a:pt x="75" y="53"/>
                </a:lnTo>
                <a:lnTo>
                  <a:pt x="73" y="59"/>
                </a:lnTo>
                <a:lnTo>
                  <a:pt x="67" y="64"/>
                </a:lnTo>
                <a:lnTo>
                  <a:pt x="61" y="68"/>
                </a:lnTo>
                <a:lnTo>
                  <a:pt x="55" y="72"/>
                </a:lnTo>
                <a:lnTo>
                  <a:pt x="47" y="74"/>
                </a:lnTo>
                <a:lnTo>
                  <a:pt x="39" y="74"/>
                </a:lnTo>
                <a:lnTo>
                  <a:pt x="30" y="74"/>
                </a:lnTo>
                <a:lnTo>
                  <a:pt x="22" y="72"/>
                </a:lnTo>
                <a:lnTo>
                  <a:pt x="16" y="68"/>
                </a:lnTo>
                <a:lnTo>
                  <a:pt x="10" y="64"/>
                </a:lnTo>
                <a:lnTo>
                  <a:pt x="6" y="59"/>
                </a:lnTo>
                <a:lnTo>
                  <a:pt x="2" y="53"/>
                </a:lnTo>
                <a:lnTo>
                  <a:pt x="0" y="47"/>
                </a:lnTo>
                <a:lnTo>
                  <a:pt x="0" y="39"/>
                </a:lnTo>
                <a:lnTo>
                  <a:pt x="0" y="31"/>
                </a:lnTo>
                <a:lnTo>
                  <a:pt x="2" y="23"/>
                </a:lnTo>
                <a:lnTo>
                  <a:pt x="6" y="16"/>
                </a:lnTo>
                <a:lnTo>
                  <a:pt x="10" y="10"/>
                </a:lnTo>
                <a:lnTo>
                  <a:pt x="16" y="6"/>
                </a:lnTo>
                <a:lnTo>
                  <a:pt x="22" y="2"/>
                </a:lnTo>
                <a:lnTo>
                  <a:pt x="30" y="0"/>
                </a:lnTo>
                <a:lnTo>
                  <a:pt x="39" y="0"/>
                </a:lnTo>
                <a:lnTo>
                  <a:pt x="47" y="0"/>
                </a:lnTo>
                <a:lnTo>
                  <a:pt x="55" y="2"/>
                </a:lnTo>
                <a:lnTo>
                  <a:pt x="61" y="6"/>
                </a:lnTo>
                <a:lnTo>
                  <a:pt x="67" y="10"/>
                </a:lnTo>
                <a:lnTo>
                  <a:pt x="73" y="16"/>
                </a:lnTo>
                <a:lnTo>
                  <a:pt x="75" y="23"/>
                </a:lnTo>
                <a:lnTo>
                  <a:pt x="77" y="31"/>
                </a:lnTo>
                <a:lnTo>
                  <a:pt x="78" y="39"/>
                </a:lnTo>
                <a:close/>
              </a:path>
            </a:pathLst>
          </a:custGeom>
          <a:solidFill>
            <a:srgbClr val="29166F"/>
          </a:solidFill>
          <a:ln w="9525">
            <a:noFill/>
            <a:round/>
            <a:headEnd/>
            <a:tailEnd/>
          </a:ln>
        </p:spPr>
        <p:txBody>
          <a:bodyPr/>
          <a:lstStyle/>
          <a:p>
            <a:endParaRPr lang="en-US"/>
          </a:p>
        </p:txBody>
      </p:sp>
      <p:sp>
        <p:nvSpPr>
          <p:cNvPr id="23780" name="Freeform 395"/>
          <p:cNvSpPr>
            <a:spLocks/>
          </p:cNvSpPr>
          <p:nvPr/>
        </p:nvSpPr>
        <p:spPr bwMode="auto">
          <a:xfrm>
            <a:off x="3244851" y="2784475"/>
            <a:ext cx="123825" cy="117475"/>
          </a:xfrm>
          <a:custGeom>
            <a:avLst/>
            <a:gdLst>
              <a:gd name="T0" fmla="*/ 78 w 78"/>
              <a:gd name="T1" fmla="*/ 39 h 74"/>
              <a:gd name="T2" fmla="*/ 77 w 78"/>
              <a:gd name="T3" fmla="*/ 47 h 74"/>
              <a:gd name="T4" fmla="*/ 75 w 78"/>
              <a:gd name="T5" fmla="*/ 53 h 74"/>
              <a:gd name="T6" fmla="*/ 73 w 78"/>
              <a:gd name="T7" fmla="*/ 59 h 74"/>
              <a:gd name="T8" fmla="*/ 67 w 78"/>
              <a:gd name="T9" fmla="*/ 64 h 74"/>
              <a:gd name="T10" fmla="*/ 61 w 78"/>
              <a:gd name="T11" fmla="*/ 68 h 74"/>
              <a:gd name="T12" fmla="*/ 55 w 78"/>
              <a:gd name="T13" fmla="*/ 72 h 74"/>
              <a:gd name="T14" fmla="*/ 47 w 78"/>
              <a:gd name="T15" fmla="*/ 74 h 74"/>
              <a:gd name="T16" fmla="*/ 39 w 78"/>
              <a:gd name="T17" fmla="*/ 74 h 74"/>
              <a:gd name="T18" fmla="*/ 30 w 78"/>
              <a:gd name="T19" fmla="*/ 74 h 74"/>
              <a:gd name="T20" fmla="*/ 22 w 78"/>
              <a:gd name="T21" fmla="*/ 72 h 74"/>
              <a:gd name="T22" fmla="*/ 16 w 78"/>
              <a:gd name="T23" fmla="*/ 68 h 74"/>
              <a:gd name="T24" fmla="*/ 10 w 78"/>
              <a:gd name="T25" fmla="*/ 64 h 74"/>
              <a:gd name="T26" fmla="*/ 6 w 78"/>
              <a:gd name="T27" fmla="*/ 59 h 74"/>
              <a:gd name="T28" fmla="*/ 2 w 78"/>
              <a:gd name="T29" fmla="*/ 53 h 74"/>
              <a:gd name="T30" fmla="*/ 0 w 78"/>
              <a:gd name="T31" fmla="*/ 47 h 74"/>
              <a:gd name="T32" fmla="*/ 0 w 78"/>
              <a:gd name="T33" fmla="*/ 39 h 74"/>
              <a:gd name="T34" fmla="*/ 0 w 78"/>
              <a:gd name="T35" fmla="*/ 31 h 74"/>
              <a:gd name="T36" fmla="*/ 2 w 78"/>
              <a:gd name="T37" fmla="*/ 23 h 74"/>
              <a:gd name="T38" fmla="*/ 6 w 78"/>
              <a:gd name="T39" fmla="*/ 16 h 74"/>
              <a:gd name="T40" fmla="*/ 10 w 78"/>
              <a:gd name="T41" fmla="*/ 10 h 74"/>
              <a:gd name="T42" fmla="*/ 16 w 78"/>
              <a:gd name="T43" fmla="*/ 6 h 74"/>
              <a:gd name="T44" fmla="*/ 22 w 78"/>
              <a:gd name="T45" fmla="*/ 2 h 74"/>
              <a:gd name="T46" fmla="*/ 30 w 78"/>
              <a:gd name="T47" fmla="*/ 0 h 74"/>
              <a:gd name="T48" fmla="*/ 39 w 78"/>
              <a:gd name="T49" fmla="*/ 0 h 74"/>
              <a:gd name="T50" fmla="*/ 47 w 78"/>
              <a:gd name="T51" fmla="*/ 0 h 74"/>
              <a:gd name="T52" fmla="*/ 55 w 78"/>
              <a:gd name="T53" fmla="*/ 2 h 74"/>
              <a:gd name="T54" fmla="*/ 61 w 78"/>
              <a:gd name="T55" fmla="*/ 6 h 74"/>
              <a:gd name="T56" fmla="*/ 67 w 78"/>
              <a:gd name="T57" fmla="*/ 10 h 74"/>
              <a:gd name="T58" fmla="*/ 73 w 78"/>
              <a:gd name="T59" fmla="*/ 16 h 74"/>
              <a:gd name="T60" fmla="*/ 75 w 78"/>
              <a:gd name="T61" fmla="*/ 23 h 74"/>
              <a:gd name="T62" fmla="*/ 77 w 78"/>
              <a:gd name="T63" fmla="*/ 31 h 74"/>
              <a:gd name="T64" fmla="*/ 78 w 78"/>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39"/>
                </a:moveTo>
                <a:lnTo>
                  <a:pt x="77" y="47"/>
                </a:lnTo>
                <a:lnTo>
                  <a:pt x="75" y="53"/>
                </a:lnTo>
                <a:lnTo>
                  <a:pt x="73" y="59"/>
                </a:lnTo>
                <a:lnTo>
                  <a:pt x="67" y="64"/>
                </a:lnTo>
                <a:lnTo>
                  <a:pt x="61" y="68"/>
                </a:lnTo>
                <a:lnTo>
                  <a:pt x="55" y="72"/>
                </a:lnTo>
                <a:lnTo>
                  <a:pt x="47" y="74"/>
                </a:lnTo>
                <a:lnTo>
                  <a:pt x="39" y="74"/>
                </a:lnTo>
                <a:lnTo>
                  <a:pt x="30" y="74"/>
                </a:lnTo>
                <a:lnTo>
                  <a:pt x="22" y="72"/>
                </a:lnTo>
                <a:lnTo>
                  <a:pt x="16" y="68"/>
                </a:lnTo>
                <a:lnTo>
                  <a:pt x="10" y="64"/>
                </a:lnTo>
                <a:lnTo>
                  <a:pt x="6" y="59"/>
                </a:lnTo>
                <a:lnTo>
                  <a:pt x="2" y="53"/>
                </a:lnTo>
                <a:lnTo>
                  <a:pt x="0" y="47"/>
                </a:lnTo>
                <a:lnTo>
                  <a:pt x="0" y="39"/>
                </a:lnTo>
                <a:lnTo>
                  <a:pt x="0" y="31"/>
                </a:lnTo>
                <a:lnTo>
                  <a:pt x="2" y="23"/>
                </a:lnTo>
                <a:lnTo>
                  <a:pt x="6" y="16"/>
                </a:lnTo>
                <a:lnTo>
                  <a:pt x="10" y="10"/>
                </a:lnTo>
                <a:lnTo>
                  <a:pt x="16" y="6"/>
                </a:lnTo>
                <a:lnTo>
                  <a:pt x="22" y="2"/>
                </a:lnTo>
                <a:lnTo>
                  <a:pt x="30" y="0"/>
                </a:lnTo>
                <a:lnTo>
                  <a:pt x="39" y="0"/>
                </a:lnTo>
                <a:lnTo>
                  <a:pt x="47" y="0"/>
                </a:lnTo>
                <a:lnTo>
                  <a:pt x="55" y="2"/>
                </a:lnTo>
                <a:lnTo>
                  <a:pt x="61" y="6"/>
                </a:lnTo>
                <a:lnTo>
                  <a:pt x="67" y="10"/>
                </a:lnTo>
                <a:lnTo>
                  <a:pt x="73" y="16"/>
                </a:lnTo>
                <a:lnTo>
                  <a:pt x="75" y="23"/>
                </a:lnTo>
                <a:lnTo>
                  <a:pt x="77" y="31"/>
                </a:lnTo>
                <a:lnTo>
                  <a:pt x="78" y="39"/>
                </a:lnTo>
              </a:path>
            </a:pathLst>
          </a:custGeom>
          <a:noFill/>
          <a:ln w="6350">
            <a:solidFill>
              <a:srgbClr val="131516"/>
            </a:solidFill>
            <a:round/>
            <a:headEnd/>
            <a:tailEnd/>
          </a:ln>
        </p:spPr>
        <p:txBody>
          <a:bodyPr/>
          <a:lstStyle/>
          <a:p>
            <a:endParaRPr lang="en-US"/>
          </a:p>
        </p:txBody>
      </p:sp>
      <p:sp>
        <p:nvSpPr>
          <p:cNvPr id="23781" name="Freeform 396"/>
          <p:cNvSpPr>
            <a:spLocks/>
          </p:cNvSpPr>
          <p:nvPr/>
        </p:nvSpPr>
        <p:spPr bwMode="auto">
          <a:xfrm>
            <a:off x="3244851" y="1584325"/>
            <a:ext cx="123825" cy="117475"/>
          </a:xfrm>
          <a:custGeom>
            <a:avLst/>
            <a:gdLst>
              <a:gd name="T0" fmla="*/ 78 w 78"/>
              <a:gd name="T1" fmla="*/ 39 h 74"/>
              <a:gd name="T2" fmla="*/ 77 w 78"/>
              <a:gd name="T3" fmla="*/ 47 h 74"/>
              <a:gd name="T4" fmla="*/ 75 w 78"/>
              <a:gd name="T5" fmla="*/ 53 h 74"/>
              <a:gd name="T6" fmla="*/ 73 w 78"/>
              <a:gd name="T7" fmla="*/ 59 h 74"/>
              <a:gd name="T8" fmla="*/ 67 w 78"/>
              <a:gd name="T9" fmla="*/ 64 h 74"/>
              <a:gd name="T10" fmla="*/ 61 w 78"/>
              <a:gd name="T11" fmla="*/ 68 h 74"/>
              <a:gd name="T12" fmla="*/ 55 w 78"/>
              <a:gd name="T13" fmla="*/ 72 h 74"/>
              <a:gd name="T14" fmla="*/ 47 w 78"/>
              <a:gd name="T15" fmla="*/ 74 h 74"/>
              <a:gd name="T16" fmla="*/ 39 w 78"/>
              <a:gd name="T17" fmla="*/ 74 h 74"/>
              <a:gd name="T18" fmla="*/ 30 w 78"/>
              <a:gd name="T19" fmla="*/ 74 h 74"/>
              <a:gd name="T20" fmla="*/ 22 w 78"/>
              <a:gd name="T21" fmla="*/ 72 h 74"/>
              <a:gd name="T22" fmla="*/ 16 w 78"/>
              <a:gd name="T23" fmla="*/ 68 h 74"/>
              <a:gd name="T24" fmla="*/ 10 w 78"/>
              <a:gd name="T25" fmla="*/ 64 h 74"/>
              <a:gd name="T26" fmla="*/ 6 w 78"/>
              <a:gd name="T27" fmla="*/ 59 h 74"/>
              <a:gd name="T28" fmla="*/ 2 w 78"/>
              <a:gd name="T29" fmla="*/ 53 h 74"/>
              <a:gd name="T30" fmla="*/ 0 w 78"/>
              <a:gd name="T31" fmla="*/ 47 h 74"/>
              <a:gd name="T32" fmla="*/ 0 w 78"/>
              <a:gd name="T33" fmla="*/ 39 h 74"/>
              <a:gd name="T34" fmla="*/ 0 w 78"/>
              <a:gd name="T35" fmla="*/ 31 h 74"/>
              <a:gd name="T36" fmla="*/ 2 w 78"/>
              <a:gd name="T37" fmla="*/ 23 h 74"/>
              <a:gd name="T38" fmla="*/ 6 w 78"/>
              <a:gd name="T39" fmla="*/ 16 h 74"/>
              <a:gd name="T40" fmla="*/ 10 w 78"/>
              <a:gd name="T41" fmla="*/ 10 h 74"/>
              <a:gd name="T42" fmla="*/ 16 w 78"/>
              <a:gd name="T43" fmla="*/ 6 h 74"/>
              <a:gd name="T44" fmla="*/ 22 w 78"/>
              <a:gd name="T45" fmla="*/ 2 h 74"/>
              <a:gd name="T46" fmla="*/ 30 w 78"/>
              <a:gd name="T47" fmla="*/ 0 h 74"/>
              <a:gd name="T48" fmla="*/ 39 w 78"/>
              <a:gd name="T49" fmla="*/ 0 h 74"/>
              <a:gd name="T50" fmla="*/ 47 w 78"/>
              <a:gd name="T51" fmla="*/ 0 h 74"/>
              <a:gd name="T52" fmla="*/ 55 w 78"/>
              <a:gd name="T53" fmla="*/ 2 h 74"/>
              <a:gd name="T54" fmla="*/ 61 w 78"/>
              <a:gd name="T55" fmla="*/ 6 h 74"/>
              <a:gd name="T56" fmla="*/ 67 w 78"/>
              <a:gd name="T57" fmla="*/ 10 h 74"/>
              <a:gd name="T58" fmla="*/ 73 w 78"/>
              <a:gd name="T59" fmla="*/ 16 h 74"/>
              <a:gd name="T60" fmla="*/ 75 w 78"/>
              <a:gd name="T61" fmla="*/ 23 h 74"/>
              <a:gd name="T62" fmla="*/ 77 w 78"/>
              <a:gd name="T63" fmla="*/ 31 h 74"/>
              <a:gd name="T64" fmla="*/ 78 w 78"/>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39"/>
                </a:moveTo>
                <a:lnTo>
                  <a:pt x="77" y="47"/>
                </a:lnTo>
                <a:lnTo>
                  <a:pt x="75" y="53"/>
                </a:lnTo>
                <a:lnTo>
                  <a:pt x="73" y="59"/>
                </a:lnTo>
                <a:lnTo>
                  <a:pt x="67" y="64"/>
                </a:lnTo>
                <a:lnTo>
                  <a:pt x="61" y="68"/>
                </a:lnTo>
                <a:lnTo>
                  <a:pt x="55" y="72"/>
                </a:lnTo>
                <a:lnTo>
                  <a:pt x="47" y="74"/>
                </a:lnTo>
                <a:lnTo>
                  <a:pt x="39" y="74"/>
                </a:lnTo>
                <a:lnTo>
                  <a:pt x="30" y="74"/>
                </a:lnTo>
                <a:lnTo>
                  <a:pt x="22" y="72"/>
                </a:lnTo>
                <a:lnTo>
                  <a:pt x="16" y="68"/>
                </a:lnTo>
                <a:lnTo>
                  <a:pt x="10" y="64"/>
                </a:lnTo>
                <a:lnTo>
                  <a:pt x="6" y="59"/>
                </a:lnTo>
                <a:lnTo>
                  <a:pt x="2" y="53"/>
                </a:lnTo>
                <a:lnTo>
                  <a:pt x="0" y="47"/>
                </a:lnTo>
                <a:lnTo>
                  <a:pt x="0" y="39"/>
                </a:lnTo>
                <a:lnTo>
                  <a:pt x="0" y="31"/>
                </a:lnTo>
                <a:lnTo>
                  <a:pt x="2" y="23"/>
                </a:lnTo>
                <a:lnTo>
                  <a:pt x="6" y="16"/>
                </a:lnTo>
                <a:lnTo>
                  <a:pt x="10" y="10"/>
                </a:lnTo>
                <a:lnTo>
                  <a:pt x="16" y="6"/>
                </a:lnTo>
                <a:lnTo>
                  <a:pt x="22" y="2"/>
                </a:lnTo>
                <a:lnTo>
                  <a:pt x="30" y="0"/>
                </a:lnTo>
                <a:lnTo>
                  <a:pt x="39" y="0"/>
                </a:lnTo>
                <a:lnTo>
                  <a:pt x="47" y="0"/>
                </a:lnTo>
                <a:lnTo>
                  <a:pt x="55" y="2"/>
                </a:lnTo>
                <a:lnTo>
                  <a:pt x="61" y="6"/>
                </a:lnTo>
                <a:lnTo>
                  <a:pt x="67" y="10"/>
                </a:lnTo>
                <a:lnTo>
                  <a:pt x="73" y="16"/>
                </a:lnTo>
                <a:lnTo>
                  <a:pt x="75" y="23"/>
                </a:lnTo>
                <a:lnTo>
                  <a:pt x="77" y="31"/>
                </a:lnTo>
                <a:lnTo>
                  <a:pt x="78" y="39"/>
                </a:lnTo>
                <a:close/>
              </a:path>
            </a:pathLst>
          </a:custGeom>
          <a:solidFill>
            <a:srgbClr val="29166F"/>
          </a:solidFill>
          <a:ln w="9525">
            <a:noFill/>
            <a:round/>
            <a:headEnd/>
            <a:tailEnd/>
          </a:ln>
        </p:spPr>
        <p:txBody>
          <a:bodyPr/>
          <a:lstStyle/>
          <a:p>
            <a:endParaRPr lang="en-US"/>
          </a:p>
        </p:txBody>
      </p:sp>
      <p:sp>
        <p:nvSpPr>
          <p:cNvPr id="23782" name="Freeform 397"/>
          <p:cNvSpPr>
            <a:spLocks/>
          </p:cNvSpPr>
          <p:nvPr/>
        </p:nvSpPr>
        <p:spPr bwMode="auto">
          <a:xfrm>
            <a:off x="3244851" y="1584325"/>
            <a:ext cx="123825" cy="117475"/>
          </a:xfrm>
          <a:custGeom>
            <a:avLst/>
            <a:gdLst>
              <a:gd name="T0" fmla="*/ 78 w 78"/>
              <a:gd name="T1" fmla="*/ 39 h 74"/>
              <a:gd name="T2" fmla="*/ 77 w 78"/>
              <a:gd name="T3" fmla="*/ 47 h 74"/>
              <a:gd name="T4" fmla="*/ 75 w 78"/>
              <a:gd name="T5" fmla="*/ 53 h 74"/>
              <a:gd name="T6" fmla="*/ 73 w 78"/>
              <a:gd name="T7" fmla="*/ 59 h 74"/>
              <a:gd name="T8" fmla="*/ 67 w 78"/>
              <a:gd name="T9" fmla="*/ 64 h 74"/>
              <a:gd name="T10" fmla="*/ 61 w 78"/>
              <a:gd name="T11" fmla="*/ 68 h 74"/>
              <a:gd name="T12" fmla="*/ 55 w 78"/>
              <a:gd name="T13" fmla="*/ 72 h 74"/>
              <a:gd name="T14" fmla="*/ 47 w 78"/>
              <a:gd name="T15" fmla="*/ 74 h 74"/>
              <a:gd name="T16" fmla="*/ 39 w 78"/>
              <a:gd name="T17" fmla="*/ 74 h 74"/>
              <a:gd name="T18" fmla="*/ 30 w 78"/>
              <a:gd name="T19" fmla="*/ 74 h 74"/>
              <a:gd name="T20" fmla="*/ 22 w 78"/>
              <a:gd name="T21" fmla="*/ 72 h 74"/>
              <a:gd name="T22" fmla="*/ 16 w 78"/>
              <a:gd name="T23" fmla="*/ 68 h 74"/>
              <a:gd name="T24" fmla="*/ 10 w 78"/>
              <a:gd name="T25" fmla="*/ 64 h 74"/>
              <a:gd name="T26" fmla="*/ 6 w 78"/>
              <a:gd name="T27" fmla="*/ 59 h 74"/>
              <a:gd name="T28" fmla="*/ 2 w 78"/>
              <a:gd name="T29" fmla="*/ 53 h 74"/>
              <a:gd name="T30" fmla="*/ 0 w 78"/>
              <a:gd name="T31" fmla="*/ 47 h 74"/>
              <a:gd name="T32" fmla="*/ 0 w 78"/>
              <a:gd name="T33" fmla="*/ 39 h 74"/>
              <a:gd name="T34" fmla="*/ 0 w 78"/>
              <a:gd name="T35" fmla="*/ 31 h 74"/>
              <a:gd name="T36" fmla="*/ 2 w 78"/>
              <a:gd name="T37" fmla="*/ 23 h 74"/>
              <a:gd name="T38" fmla="*/ 6 w 78"/>
              <a:gd name="T39" fmla="*/ 16 h 74"/>
              <a:gd name="T40" fmla="*/ 10 w 78"/>
              <a:gd name="T41" fmla="*/ 10 h 74"/>
              <a:gd name="T42" fmla="*/ 16 w 78"/>
              <a:gd name="T43" fmla="*/ 6 h 74"/>
              <a:gd name="T44" fmla="*/ 22 w 78"/>
              <a:gd name="T45" fmla="*/ 2 h 74"/>
              <a:gd name="T46" fmla="*/ 30 w 78"/>
              <a:gd name="T47" fmla="*/ 0 h 74"/>
              <a:gd name="T48" fmla="*/ 39 w 78"/>
              <a:gd name="T49" fmla="*/ 0 h 74"/>
              <a:gd name="T50" fmla="*/ 47 w 78"/>
              <a:gd name="T51" fmla="*/ 0 h 74"/>
              <a:gd name="T52" fmla="*/ 55 w 78"/>
              <a:gd name="T53" fmla="*/ 2 h 74"/>
              <a:gd name="T54" fmla="*/ 61 w 78"/>
              <a:gd name="T55" fmla="*/ 6 h 74"/>
              <a:gd name="T56" fmla="*/ 67 w 78"/>
              <a:gd name="T57" fmla="*/ 10 h 74"/>
              <a:gd name="T58" fmla="*/ 73 w 78"/>
              <a:gd name="T59" fmla="*/ 16 h 74"/>
              <a:gd name="T60" fmla="*/ 75 w 78"/>
              <a:gd name="T61" fmla="*/ 23 h 74"/>
              <a:gd name="T62" fmla="*/ 77 w 78"/>
              <a:gd name="T63" fmla="*/ 31 h 74"/>
              <a:gd name="T64" fmla="*/ 78 w 78"/>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39"/>
                </a:moveTo>
                <a:lnTo>
                  <a:pt x="77" y="47"/>
                </a:lnTo>
                <a:lnTo>
                  <a:pt x="75" y="53"/>
                </a:lnTo>
                <a:lnTo>
                  <a:pt x="73" y="59"/>
                </a:lnTo>
                <a:lnTo>
                  <a:pt x="67" y="64"/>
                </a:lnTo>
                <a:lnTo>
                  <a:pt x="61" y="68"/>
                </a:lnTo>
                <a:lnTo>
                  <a:pt x="55" y="72"/>
                </a:lnTo>
                <a:lnTo>
                  <a:pt x="47" y="74"/>
                </a:lnTo>
                <a:lnTo>
                  <a:pt x="39" y="74"/>
                </a:lnTo>
                <a:lnTo>
                  <a:pt x="30" y="74"/>
                </a:lnTo>
                <a:lnTo>
                  <a:pt x="22" y="72"/>
                </a:lnTo>
                <a:lnTo>
                  <a:pt x="16" y="68"/>
                </a:lnTo>
                <a:lnTo>
                  <a:pt x="10" y="64"/>
                </a:lnTo>
                <a:lnTo>
                  <a:pt x="6" y="59"/>
                </a:lnTo>
                <a:lnTo>
                  <a:pt x="2" y="53"/>
                </a:lnTo>
                <a:lnTo>
                  <a:pt x="0" y="47"/>
                </a:lnTo>
                <a:lnTo>
                  <a:pt x="0" y="39"/>
                </a:lnTo>
                <a:lnTo>
                  <a:pt x="0" y="31"/>
                </a:lnTo>
                <a:lnTo>
                  <a:pt x="2" y="23"/>
                </a:lnTo>
                <a:lnTo>
                  <a:pt x="6" y="16"/>
                </a:lnTo>
                <a:lnTo>
                  <a:pt x="10" y="10"/>
                </a:lnTo>
                <a:lnTo>
                  <a:pt x="16" y="6"/>
                </a:lnTo>
                <a:lnTo>
                  <a:pt x="22" y="2"/>
                </a:lnTo>
                <a:lnTo>
                  <a:pt x="30" y="0"/>
                </a:lnTo>
                <a:lnTo>
                  <a:pt x="39" y="0"/>
                </a:lnTo>
                <a:lnTo>
                  <a:pt x="47" y="0"/>
                </a:lnTo>
                <a:lnTo>
                  <a:pt x="55" y="2"/>
                </a:lnTo>
                <a:lnTo>
                  <a:pt x="61" y="6"/>
                </a:lnTo>
                <a:lnTo>
                  <a:pt x="67" y="10"/>
                </a:lnTo>
                <a:lnTo>
                  <a:pt x="73" y="16"/>
                </a:lnTo>
                <a:lnTo>
                  <a:pt x="75" y="23"/>
                </a:lnTo>
                <a:lnTo>
                  <a:pt x="77" y="31"/>
                </a:lnTo>
                <a:lnTo>
                  <a:pt x="78" y="39"/>
                </a:lnTo>
              </a:path>
            </a:pathLst>
          </a:custGeom>
          <a:noFill/>
          <a:ln w="6350">
            <a:solidFill>
              <a:srgbClr val="131516"/>
            </a:solidFill>
            <a:round/>
            <a:headEnd/>
            <a:tailEnd/>
          </a:ln>
        </p:spPr>
        <p:txBody>
          <a:bodyPr/>
          <a:lstStyle/>
          <a:p>
            <a:endParaRPr lang="en-US"/>
          </a:p>
        </p:txBody>
      </p:sp>
      <p:sp>
        <p:nvSpPr>
          <p:cNvPr id="23783" name="Rectangle 398"/>
          <p:cNvSpPr>
            <a:spLocks noChangeArrowheads="1"/>
          </p:cNvSpPr>
          <p:nvPr/>
        </p:nvSpPr>
        <p:spPr bwMode="auto">
          <a:xfrm>
            <a:off x="3865563" y="2833688"/>
            <a:ext cx="146050" cy="244475"/>
          </a:xfrm>
          <a:prstGeom prst="rect">
            <a:avLst/>
          </a:prstGeom>
          <a:noFill/>
          <a:ln w="9525">
            <a:noFill/>
            <a:miter lim="800000"/>
            <a:headEnd/>
            <a:tailEnd/>
          </a:ln>
        </p:spPr>
        <p:txBody>
          <a:bodyPr wrap="none" lIns="0" tIns="0" rIns="0" bIns="0">
            <a:spAutoFit/>
          </a:bodyPr>
          <a:lstStyle/>
          <a:p>
            <a:pPr eaLnBrk="1" hangingPunct="1">
              <a:spcBef>
                <a:spcPct val="30000"/>
              </a:spcBef>
            </a:pPr>
            <a:r>
              <a:rPr lang="en-US" sz="1600" b="1">
                <a:solidFill>
                  <a:srgbClr val="29166F"/>
                </a:solidFill>
              </a:rPr>
              <a:t>A</a:t>
            </a:r>
            <a:endParaRPr lang="en-US" sz="2400"/>
          </a:p>
        </p:txBody>
      </p:sp>
      <p:sp>
        <p:nvSpPr>
          <p:cNvPr id="23784" name="Rectangle 399"/>
          <p:cNvSpPr>
            <a:spLocks noChangeArrowheads="1"/>
          </p:cNvSpPr>
          <p:nvPr/>
        </p:nvSpPr>
        <p:spPr bwMode="auto">
          <a:xfrm>
            <a:off x="3124201" y="2009775"/>
            <a:ext cx="146050" cy="244475"/>
          </a:xfrm>
          <a:prstGeom prst="rect">
            <a:avLst/>
          </a:prstGeom>
          <a:noFill/>
          <a:ln w="9525">
            <a:noFill/>
            <a:miter lim="800000"/>
            <a:headEnd/>
            <a:tailEnd/>
          </a:ln>
        </p:spPr>
        <p:txBody>
          <a:bodyPr wrap="none" lIns="0" tIns="0" rIns="0" bIns="0">
            <a:spAutoFit/>
          </a:bodyPr>
          <a:lstStyle/>
          <a:p>
            <a:pPr eaLnBrk="1" hangingPunct="1">
              <a:spcBef>
                <a:spcPct val="30000"/>
              </a:spcBef>
            </a:pPr>
            <a:r>
              <a:rPr lang="en-US" sz="1600" b="1">
                <a:solidFill>
                  <a:srgbClr val="29166F"/>
                </a:solidFill>
              </a:rPr>
              <a:t>B</a:t>
            </a:r>
            <a:endParaRPr lang="en-US" sz="2400"/>
          </a:p>
        </p:txBody>
      </p:sp>
      <p:sp>
        <p:nvSpPr>
          <p:cNvPr id="23785" name="Freeform 400"/>
          <p:cNvSpPr>
            <a:spLocks/>
          </p:cNvSpPr>
          <p:nvPr/>
        </p:nvSpPr>
        <p:spPr bwMode="auto">
          <a:xfrm>
            <a:off x="5676901" y="1584325"/>
            <a:ext cx="4763" cy="1200150"/>
          </a:xfrm>
          <a:custGeom>
            <a:avLst/>
            <a:gdLst>
              <a:gd name="T0" fmla="*/ 0 w 3"/>
              <a:gd name="T1" fmla="*/ 0 h 756"/>
              <a:gd name="T2" fmla="*/ 0 w 3"/>
              <a:gd name="T3" fmla="*/ 756 h 756"/>
              <a:gd name="T4" fmla="*/ 3 w 3"/>
              <a:gd name="T5" fmla="*/ 756 h 756"/>
              <a:gd name="T6" fmla="*/ 0 60000 65536"/>
              <a:gd name="T7" fmla="*/ 0 60000 65536"/>
              <a:gd name="T8" fmla="*/ 0 60000 65536"/>
              <a:gd name="T9" fmla="*/ 0 w 3"/>
              <a:gd name="T10" fmla="*/ 0 h 756"/>
              <a:gd name="T11" fmla="*/ 3 w 3"/>
              <a:gd name="T12" fmla="*/ 756 h 756"/>
            </a:gdLst>
            <a:ahLst/>
            <a:cxnLst>
              <a:cxn ang="T6">
                <a:pos x="T0" y="T1"/>
              </a:cxn>
              <a:cxn ang="T7">
                <a:pos x="T2" y="T3"/>
              </a:cxn>
              <a:cxn ang="T8">
                <a:pos x="T4" y="T5"/>
              </a:cxn>
            </a:cxnLst>
            <a:rect l="T9" t="T10" r="T11" b="T12"/>
            <a:pathLst>
              <a:path w="3" h="756">
                <a:moveTo>
                  <a:pt x="0" y="0"/>
                </a:moveTo>
                <a:lnTo>
                  <a:pt x="0" y="756"/>
                </a:lnTo>
                <a:lnTo>
                  <a:pt x="3" y="756"/>
                </a:lnTo>
              </a:path>
            </a:pathLst>
          </a:custGeom>
          <a:noFill/>
          <a:ln w="6350">
            <a:solidFill>
              <a:srgbClr val="131516"/>
            </a:solidFill>
            <a:round/>
            <a:headEnd/>
            <a:tailEnd/>
          </a:ln>
        </p:spPr>
        <p:txBody>
          <a:bodyPr/>
          <a:lstStyle/>
          <a:p>
            <a:endParaRPr lang="en-US"/>
          </a:p>
        </p:txBody>
      </p:sp>
      <p:sp>
        <p:nvSpPr>
          <p:cNvPr id="23786" name="Freeform 401"/>
          <p:cNvSpPr>
            <a:spLocks/>
          </p:cNvSpPr>
          <p:nvPr/>
        </p:nvSpPr>
        <p:spPr bwMode="auto">
          <a:xfrm>
            <a:off x="5645151" y="1571625"/>
            <a:ext cx="68263" cy="74613"/>
          </a:xfrm>
          <a:custGeom>
            <a:avLst/>
            <a:gdLst>
              <a:gd name="T0" fmla="*/ 0 w 43"/>
              <a:gd name="T1" fmla="*/ 47 h 47"/>
              <a:gd name="T2" fmla="*/ 20 w 43"/>
              <a:gd name="T3" fmla="*/ 0 h 47"/>
              <a:gd name="T4" fmla="*/ 43 w 43"/>
              <a:gd name="T5" fmla="*/ 47 h 47"/>
              <a:gd name="T6" fmla="*/ 0 w 43"/>
              <a:gd name="T7" fmla="*/ 47 h 47"/>
              <a:gd name="T8" fmla="*/ 0 60000 65536"/>
              <a:gd name="T9" fmla="*/ 0 60000 65536"/>
              <a:gd name="T10" fmla="*/ 0 60000 65536"/>
              <a:gd name="T11" fmla="*/ 0 60000 65536"/>
              <a:gd name="T12" fmla="*/ 0 w 43"/>
              <a:gd name="T13" fmla="*/ 0 h 47"/>
              <a:gd name="T14" fmla="*/ 43 w 43"/>
              <a:gd name="T15" fmla="*/ 47 h 47"/>
            </a:gdLst>
            <a:ahLst/>
            <a:cxnLst>
              <a:cxn ang="T8">
                <a:pos x="T0" y="T1"/>
              </a:cxn>
              <a:cxn ang="T9">
                <a:pos x="T2" y="T3"/>
              </a:cxn>
              <a:cxn ang="T10">
                <a:pos x="T4" y="T5"/>
              </a:cxn>
              <a:cxn ang="T11">
                <a:pos x="T6" y="T7"/>
              </a:cxn>
            </a:cxnLst>
            <a:rect l="T12" t="T13" r="T14" b="T15"/>
            <a:pathLst>
              <a:path w="43" h="47">
                <a:moveTo>
                  <a:pt x="0" y="47"/>
                </a:moveTo>
                <a:lnTo>
                  <a:pt x="20" y="0"/>
                </a:lnTo>
                <a:lnTo>
                  <a:pt x="43" y="47"/>
                </a:lnTo>
                <a:lnTo>
                  <a:pt x="0" y="47"/>
                </a:lnTo>
                <a:close/>
              </a:path>
            </a:pathLst>
          </a:custGeom>
          <a:solidFill>
            <a:srgbClr val="009240"/>
          </a:solidFill>
          <a:ln w="9525">
            <a:noFill/>
            <a:round/>
            <a:headEnd/>
            <a:tailEnd/>
          </a:ln>
        </p:spPr>
        <p:txBody>
          <a:bodyPr/>
          <a:lstStyle/>
          <a:p>
            <a:endParaRPr lang="en-US"/>
          </a:p>
        </p:txBody>
      </p:sp>
      <p:sp>
        <p:nvSpPr>
          <p:cNvPr id="23787" name="Freeform 402"/>
          <p:cNvSpPr>
            <a:spLocks/>
          </p:cNvSpPr>
          <p:nvPr/>
        </p:nvSpPr>
        <p:spPr bwMode="auto">
          <a:xfrm>
            <a:off x="5645151" y="1571625"/>
            <a:ext cx="68263" cy="74613"/>
          </a:xfrm>
          <a:custGeom>
            <a:avLst/>
            <a:gdLst>
              <a:gd name="T0" fmla="*/ 0 w 43"/>
              <a:gd name="T1" fmla="*/ 47 h 47"/>
              <a:gd name="T2" fmla="*/ 20 w 43"/>
              <a:gd name="T3" fmla="*/ 0 h 47"/>
              <a:gd name="T4" fmla="*/ 43 w 43"/>
              <a:gd name="T5" fmla="*/ 47 h 47"/>
              <a:gd name="T6" fmla="*/ 0 w 43"/>
              <a:gd name="T7" fmla="*/ 47 h 47"/>
              <a:gd name="T8" fmla="*/ 0 60000 65536"/>
              <a:gd name="T9" fmla="*/ 0 60000 65536"/>
              <a:gd name="T10" fmla="*/ 0 60000 65536"/>
              <a:gd name="T11" fmla="*/ 0 60000 65536"/>
              <a:gd name="T12" fmla="*/ 0 w 43"/>
              <a:gd name="T13" fmla="*/ 0 h 47"/>
              <a:gd name="T14" fmla="*/ 43 w 43"/>
              <a:gd name="T15" fmla="*/ 47 h 47"/>
            </a:gdLst>
            <a:ahLst/>
            <a:cxnLst>
              <a:cxn ang="T8">
                <a:pos x="T0" y="T1"/>
              </a:cxn>
              <a:cxn ang="T9">
                <a:pos x="T2" y="T3"/>
              </a:cxn>
              <a:cxn ang="T10">
                <a:pos x="T4" y="T5"/>
              </a:cxn>
              <a:cxn ang="T11">
                <a:pos x="T6" y="T7"/>
              </a:cxn>
            </a:cxnLst>
            <a:rect l="T12" t="T13" r="T14" b="T15"/>
            <a:pathLst>
              <a:path w="43" h="47">
                <a:moveTo>
                  <a:pt x="0" y="47"/>
                </a:moveTo>
                <a:lnTo>
                  <a:pt x="20" y="0"/>
                </a:lnTo>
                <a:lnTo>
                  <a:pt x="43" y="47"/>
                </a:lnTo>
                <a:lnTo>
                  <a:pt x="0" y="47"/>
                </a:lnTo>
                <a:close/>
              </a:path>
            </a:pathLst>
          </a:custGeom>
          <a:noFill/>
          <a:ln w="6350">
            <a:solidFill>
              <a:srgbClr val="131516"/>
            </a:solidFill>
            <a:round/>
            <a:headEnd/>
            <a:tailEnd/>
          </a:ln>
        </p:spPr>
        <p:txBody>
          <a:bodyPr/>
          <a:lstStyle/>
          <a:p>
            <a:endParaRPr lang="en-US"/>
          </a:p>
        </p:txBody>
      </p:sp>
      <p:sp>
        <p:nvSpPr>
          <p:cNvPr id="23788" name="Freeform 403"/>
          <p:cNvSpPr>
            <a:spLocks/>
          </p:cNvSpPr>
          <p:nvPr/>
        </p:nvSpPr>
        <p:spPr bwMode="auto">
          <a:xfrm>
            <a:off x="5676901" y="2784475"/>
            <a:ext cx="1204913" cy="1588"/>
          </a:xfrm>
          <a:custGeom>
            <a:avLst/>
            <a:gdLst>
              <a:gd name="T0" fmla="*/ 0 w 759"/>
              <a:gd name="T1" fmla="*/ 0 h 1"/>
              <a:gd name="T2" fmla="*/ 759 w 759"/>
              <a:gd name="T3" fmla="*/ 0 h 1"/>
              <a:gd name="T4" fmla="*/ 759 w 759"/>
              <a:gd name="T5" fmla="*/ 0 h 1"/>
              <a:gd name="T6" fmla="*/ 0 60000 65536"/>
              <a:gd name="T7" fmla="*/ 0 60000 65536"/>
              <a:gd name="T8" fmla="*/ 0 60000 65536"/>
              <a:gd name="T9" fmla="*/ 0 w 759"/>
              <a:gd name="T10" fmla="*/ 0 h 1"/>
              <a:gd name="T11" fmla="*/ 759 w 759"/>
              <a:gd name="T12" fmla="*/ 1 h 1"/>
            </a:gdLst>
            <a:ahLst/>
            <a:cxnLst>
              <a:cxn ang="T6">
                <a:pos x="T0" y="T1"/>
              </a:cxn>
              <a:cxn ang="T7">
                <a:pos x="T2" y="T3"/>
              </a:cxn>
              <a:cxn ang="T8">
                <a:pos x="T4" y="T5"/>
              </a:cxn>
            </a:cxnLst>
            <a:rect l="T9" t="T10" r="T11" b="T12"/>
            <a:pathLst>
              <a:path w="759" h="1">
                <a:moveTo>
                  <a:pt x="0" y="0"/>
                </a:moveTo>
                <a:lnTo>
                  <a:pt x="759" y="0"/>
                </a:lnTo>
              </a:path>
            </a:pathLst>
          </a:custGeom>
          <a:noFill/>
          <a:ln w="6350">
            <a:solidFill>
              <a:srgbClr val="131516"/>
            </a:solidFill>
            <a:round/>
            <a:headEnd/>
            <a:tailEnd/>
          </a:ln>
        </p:spPr>
        <p:txBody>
          <a:bodyPr/>
          <a:lstStyle/>
          <a:p>
            <a:endParaRPr lang="en-US"/>
          </a:p>
        </p:txBody>
      </p:sp>
      <p:sp>
        <p:nvSpPr>
          <p:cNvPr id="23789" name="Freeform 404"/>
          <p:cNvSpPr>
            <a:spLocks/>
          </p:cNvSpPr>
          <p:nvPr/>
        </p:nvSpPr>
        <p:spPr bwMode="auto">
          <a:xfrm>
            <a:off x="6819901" y="2750344"/>
            <a:ext cx="68263" cy="68263"/>
          </a:xfrm>
          <a:custGeom>
            <a:avLst/>
            <a:gdLst>
              <a:gd name="T0" fmla="*/ 0 w 43"/>
              <a:gd name="T1" fmla="*/ 0 h 43"/>
              <a:gd name="T2" fmla="*/ 43 w 43"/>
              <a:gd name="T3" fmla="*/ 20 h 43"/>
              <a:gd name="T4" fmla="*/ 0 w 43"/>
              <a:gd name="T5" fmla="*/ 43 h 43"/>
              <a:gd name="T6" fmla="*/ 0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0" y="0"/>
                </a:moveTo>
                <a:lnTo>
                  <a:pt x="43" y="20"/>
                </a:lnTo>
                <a:lnTo>
                  <a:pt x="0" y="43"/>
                </a:lnTo>
                <a:lnTo>
                  <a:pt x="0" y="0"/>
                </a:lnTo>
                <a:close/>
              </a:path>
            </a:pathLst>
          </a:custGeom>
          <a:solidFill>
            <a:srgbClr val="009240"/>
          </a:solidFill>
          <a:ln w="9525">
            <a:noFill/>
            <a:round/>
            <a:headEnd/>
            <a:tailEnd/>
          </a:ln>
        </p:spPr>
        <p:txBody>
          <a:bodyPr/>
          <a:lstStyle/>
          <a:p>
            <a:endParaRPr lang="en-US"/>
          </a:p>
        </p:txBody>
      </p:sp>
      <p:sp>
        <p:nvSpPr>
          <p:cNvPr id="23790" name="Freeform 405"/>
          <p:cNvSpPr>
            <a:spLocks/>
          </p:cNvSpPr>
          <p:nvPr/>
        </p:nvSpPr>
        <p:spPr bwMode="auto">
          <a:xfrm>
            <a:off x="6819901" y="2750344"/>
            <a:ext cx="68263" cy="68263"/>
          </a:xfrm>
          <a:custGeom>
            <a:avLst/>
            <a:gdLst>
              <a:gd name="T0" fmla="*/ 0 w 43"/>
              <a:gd name="T1" fmla="*/ 0 h 43"/>
              <a:gd name="T2" fmla="*/ 43 w 43"/>
              <a:gd name="T3" fmla="*/ 20 h 43"/>
              <a:gd name="T4" fmla="*/ 0 w 43"/>
              <a:gd name="T5" fmla="*/ 43 h 43"/>
              <a:gd name="T6" fmla="*/ 0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0" y="0"/>
                </a:moveTo>
                <a:lnTo>
                  <a:pt x="43" y="20"/>
                </a:lnTo>
                <a:lnTo>
                  <a:pt x="0" y="43"/>
                </a:lnTo>
                <a:lnTo>
                  <a:pt x="0" y="0"/>
                </a:lnTo>
                <a:close/>
              </a:path>
            </a:pathLst>
          </a:custGeom>
          <a:noFill/>
          <a:ln w="6350">
            <a:solidFill>
              <a:srgbClr val="131516"/>
            </a:solidFill>
            <a:round/>
            <a:headEnd/>
            <a:tailEnd/>
          </a:ln>
        </p:spPr>
        <p:txBody>
          <a:bodyPr/>
          <a:lstStyle/>
          <a:p>
            <a:endParaRPr lang="en-US"/>
          </a:p>
        </p:txBody>
      </p:sp>
      <p:sp>
        <p:nvSpPr>
          <p:cNvPr id="23586" name="Rectangle 437"/>
          <p:cNvSpPr>
            <a:spLocks noChangeArrowheads="1"/>
          </p:cNvSpPr>
          <p:nvPr/>
        </p:nvSpPr>
        <p:spPr bwMode="auto">
          <a:xfrm>
            <a:off x="6205539" y="2784475"/>
            <a:ext cx="146050" cy="244475"/>
          </a:xfrm>
          <a:prstGeom prst="rect">
            <a:avLst/>
          </a:prstGeom>
          <a:noFill/>
          <a:ln w="9525">
            <a:noFill/>
            <a:miter lim="800000"/>
            <a:headEnd/>
            <a:tailEnd/>
          </a:ln>
        </p:spPr>
        <p:txBody>
          <a:bodyPr wrap="none" lIns="0" tIns="0" rIns="0" bIns="0">
            <a:spAutoFit/>
          </a:bodyPr>
          <a:lstStyle/>
          <a:p>
            <a:pPr eaLnBrk="1" hangingPunct="1">
              <a:spcBef>
                <a:spcPct val="30000"/>
              </a:spcBef>
            </a:pPr>
            <a:r>
              <a:rPr lang="en-US" sz="1600" b="1" dirty="0">
                <a:solidFill>
                  <a:srgbClr val="009240"/>
                </a:solidFill>
              </a:rPr>
              <a:t>A</a:t>
            </a:r>
            <a:endParaRPr lang="en-US" sz="2400" dirty="0"/>
          </a:p>
        </p:txBody>
      </p:sp>
      <p:sp>
        <p:nvSpPr>
          <p:cNvPr id="23587" name="Rectangle 438"/>
          <p:cNvSpPr>
            <a:spLocks noChangeArrowheads="1"/>
          </p:cNvSpPr>
          <p:nvPr/>
        </p:nvSpPr>
        <p:spPr bwMode="auto">
          <a:xfrm>
            <a:off x="5492750" y="1916113"/>
            <a:ext cx="146050" cy="244475"/>
          </a:xfrm>
          <a:prstGeom prst="rect">
            <a:avLst/>
          </a:prstGeom>
          <a:noFill/>
          <a:ln w="9525">
            <a:noFill/>
            <a:miter lim="800000"/>
            <a:headEnd/>
            <a:tailEnd/>
          </a:ln>
        </p:spPr>
        <p:txBody>
          <a:bodyPr wrap="none" lIns="0" tIns="0" rIns="0" bIns="0">
            <a:spAutoFit/>
          </a:bodyPr>
          <a:lstStyle/>
          <a:p>
            <a:pPr eaLnBrk="1" hangingPunct="1">
              <a:spcBef>
                <a:spcPct val="30000"/>
              </a:spcBef>
            </a:pPr>
            <a:r>
              <a:rPr lang="en-US" sz="1600" b="1" dirty="0">
                <a:solidFill>
                  <a:srgbClr val="009240"/>
                </a:solidFill>
              </a:rPr>
              <a:t>B</a:t>
            </a:r>
            <a:endParaRPr lang="en-US" sz="2400" dirty="0"/>
          </a:p>
        </p:txBody>
      </p:sp>
      <p:sp>
        <p:nvSpPr>
          <p:cNvPr id="23588" name="Rectangle 439"/>
          <p:cNvSpPr>
            <a:spLocks noChangeArrowheads="1"/>
          </p:cNvSpPr>
          <p:nvPr/>
        </p:nvSpPr>
        <p:spPr bwMode="auto">
          <a:xfrm>
            <a:off x="3816350" y="3148013"/>
            <a:ext cx="2667000" cy="244475"/>
          </a:xfrm>
          <a:prstGeom prst="rect">
            <a:avLst/>
          </a:prstGeom>
          <a:noFill/>
          <a:ln w="9525">
            <a:noFill/>
            <a:miter lim="800000"/>
            <a:headEnd/>
            <a:tailEnd/>
          </a:ln>
        </p:spPr>
        <p:txBody>
          <a:bodyPr wrap="none" lIns="0" tIns="0" rIns="0" bIns="0">
            <a:spAutoFit/>
          </a:bodyPr>
          <a:lstStyle/>
          <a:p>
            <a:pPr eaLnBrk="1" hangingPunct="1">
              <a:spcBef>
                <a:spcPct val="30000"/>
              </a:spcBef>
            </a:pPr>
            <a:r>
              <a:rPr lang="en-US" sz="1600" dirty="0">
                <a:solidFill>
                  <a:srgbClr val="29166F"/>
                </a:solidFill>
              </a:rPr>
              <a:t>Relative efficiency = </a:t>
            </a:r>
            <a:r>
              <a:rPr lang="en-US" sz="1600" dirty="0">
                <a:solidFill>
                  <a:srgbClr val="008000"/>
                </a:solidFill>
              </a:rPr>
              <a:t>6</a:t>
            </a:r>
            <a:r>
              <a:rPr lang="en-US" sz="1600" dirty="0">
                <a:solidFill>
                  <a:srgbClr val="29166F"/>
                </a:solidFill>
              </a:rPr>
              <a:t>/4 = 1.5</a:t>
            </a:r>
            <a:endParaRPr lang="en-US" sz="2400" dirty="0"/>
          </a:p>
        </p:txBody>
      </p:sp>
      <p:sp>
        <p:nvSpPr>
          <p:cNvPr id="23590" name="TextBox 437"/>
          <p:cNvSpPr txBox="1">
            <a:spLocks noChangeArrowheads="1"/>
          </p:cNvSpPr>
          <p:nvPr/>
        </p:nvSpPr>
        <p:spPr bwMode="auto">
          <a:xfrm>
            <a:off x="717549" y="1652591"/>
            <a:ext cx="2392364" cy="1200329"/>
          </a:xfrm>
          <a:prstGeom prst="rect">
            <a:avLst/>
          </a:prstGeom>
          <a:noFill/>
          <a:ln w="9525">
            <a:noFill/>
            <a:miter lim="800000"/>
            <a:headEnd/>
            <a:tailEnd/>
          </a:ln>
        </p:spPr>
        <p:txBody>
          <a:bodyPr wrap="square">
            <a:spAutoFit/>
          </a:bodyPr>
          <a:lstStyle/>
          <a:p>
            <a:r>
              <a:rPr lang="en-US" b="1" dirty="0"/>
              <a:t>Hidden Replication</a:t>
            </a:r>
          </a:p>
          <a:p>
            <a:r>
              <a:rPr lang="en-US" dirty="0" smtClean="0"/>
              <a:t>Average observations  </a:t>
            </a:r>
            <a:endParaRPr lang="en-US" dirty="0"/>
          </a:p>
          <a:p>
            <a:r>
              <a:rPr lang="en-US" dirty="0" err="1" smtClean="0">
                <a:solidFill>
                  <a:srgbClr val="008000"/>
                </a:solidFill>
              </a:rPr>
              <a:t>Avg</a:t>
            </a:r>
            <a:r>
              <a:rPr lang="en-US" dirty="0" smtClean="0">
                <a:solidFill>
                  <a:srgbClr val="008000"/>
                </a:solidFill>
              </a:rPr>
              <a:t>(+A) </a:t>
            </a:r>
            <a:r>
              <a:rPr lang="en-US" dirty="0" smtClean="0"/>
              <a:t>– </a:t>
            </a:r>
            <a:r>
              <a:rPr lang="en-US" dirty="0" err="1" smtClean="0">
                <a:solidFill>
                  <a:srgbClr val="FF0000"/>
                </a:solidFill>
              </a:rPr>
              <a:t>Avg</a:t>
            </a:r>
            <a:r>
              <a:rPr lang="en-US" dirty="0" smtClean="0">
                <a:solidFill>
                  <a:srgbClr val="FF0000"/>
                </a:solidFill>
              </a:rPr>
              <a:t>(-A) </a:t>
            </a:r>
            <a:r>
              <a:rPr lang="en-US" dirty="0" smtClean="0"/>
              <a:t>estimate the </a:t>
            </a:r>
            <a:r>
              <a:rPr lang="en-US" b="1" dirty="0" smtClean="0"/>
              <a:t>A</a:t>
            </a:r>
            <a:r>
              <a:rPr lang="en-US" dirty="0" smtClean="0"/>
              <a:t> effect</a:t>
            </a:r>
            <a:endParaRPr lang="en-US" dirty="0"/>
          </a:p>
        </p:txBody>
      </p:sp>
      <p:sp>
        <p:nvSpPr>
          <p:cNvPr id="23591" name="Oval 438"/>
          <p:cNvSpPr>
            <a:spLocks noChangeArrowheads="1"/>
          </p:cNvSpPr>
          <p:nvPr/>
        </p:nvSpPr>
        <p:spPr bwMode="auto">
          <a:xfrm>
            <a:off x="3044825" y="1447800"/>
            <a:ext cx="533400" cy="1524000"/>
          </a:xfrm>
          <a:prstGeom prst="ellipse">
            <a:avLst/>
          </a:prstGeom>
          <a:noFill/>
          <a:ln w="12700" algn="ctr">
            <a:solidFill>
              <a:srgbClr val="FF0000"/>
            </a:solidFill>
            <a:round/>
            <a:headEnd/>
            <a:tailEnd/>
          </a:ln>
        </p:spPr>
        <p:txBody>
          <a:bodyPr wrap="none" anchor="ctr"/>
          <a:lstStyle/>
          <a:p>
            <a:endParaRPr lang="en-US"/>
          </a:p>
        </p:txBody>
      </p:sp>
      <p:sp>
        <p:nvSpPr>
          <p:cNvPr id="23592" name="Oval 439"/>
          <p:cNvSpPr>
            <a:spLocks noChangeArrowheads="1"/>
          </p:cNvSpPr>
          <p:nvPr/>
        </p:nvSpPr>
        <p:spPr bwMode="auto">
          <a:xfrm>
            <a:off x="4240213" y="1460500"/>
            <a:ext cx="533400" cy="1524000"/>
          </a:xfrm>
          <a:prstGeom prst="ellipse">
            <a:avLst/>
          </a:prstGeom>
          <a:noFill/>
          <a:ln w="12700" algn="ctr">
            <a:solidFill>
              <a:srgbClr val="008000"/>
            </a:solidFill>
            <a:round/>
            <a:headEnd/>
            <a:tailEnd/>
          </a:ln>
        </p:spPr>
        <p:txBody>
          <a:bodyPr wrap="none" anchor="ctr"/>
          <a:lstStyle/>
          <a:p>
            <a:endParaRPr lang="en-US"/>
          </a:p>
        </p:txBody>
      </p:sp>
      <p:sp>
        <p:nvSpPr>
          <p:cNvPr id="444" name="Freeform 393"/>
          <p:cNvSpPr>
            <a:spLocks/>
          </p:cNvSpPr>
          <p:nvPr/>
        </p:nvSpPr>
        <p:spPr bwMode="auto">
          <a:xfrm>
            <a:off x="5622927" y="2722563"/>
            <a:ext cx="106362" cy="111125"/>
          </a:xfrm>
          <a:custGeom>
            <a:avLst/>
            <a:gdLst>
              <a:gd name="T0" fmla="*/ 74 w 74"/>
              <a:gd name="T1" fmla="*/ 39 h 74"/>
              <a:gd name="T2" fmla="*/ 74 w 74"/>
              <a:gd name="T3" fmla="*/ 47 h 74"/>
              <a:gd name="T4" fmla="*/ 70 w 74"/>
              <a:gd name="T5" fmla="*/ 53 h 74"/>
              <a:gd name="T6" fmla="*/ 68 w 74"/>
              <a:gd name="T7" fmla="*/ 59 h 74"/>
              <a:gd name="T8" fmla="*/ 65 w 74"/>
              <a:gd name="T9" fmla="*/ 64 h 74"/>
              <a:gd name="T10" fmla="*/ 59 w 74"/>
              <a:gd name="T11" fmla="*/ 68 h 74"/>
              <a:gd name="T12" fmla="*/ 53 w 74"/>
              <a:gd name="T13" fmla="*/ 72 h 74"/>
              <a:gd name="T14" fmla="*/ 45 w 74"/>
              <a:gd name="T15" fmla="*/ 74 h 74"/>
              <a:gd name="T16" fmla="*/ 39 w 74"/>
              <a:gd name="T17" fmla="*/ 74 h 74"/>
              <a:gd name="T18" fmla="*/ 29 w 74"/>
              <a:gd name="T19" fmla="*/ 74 h 74"/>
              <a:gd name="T20" fmla="*/ 24 w 74"/>
              <a:gd name="T21" fmla="*/ 72 h 74"/>
              <a:gd name="T22" fmla="*/ 16 w 74"/>
              <a:gd name="T23" fmla="*/ 68 h 74"/>
              <a:gd name="T24" fmla="*/ 10 w 74"/>
              <a:gd name="T25" fmla="*/ 64 h 74"/>
              <a:gd name="T26" fmla="*/ 6 w 74"/>
              <a:gd name="T27" fmla="*/ 59 h 74"/>
              <a:gd name="T28" fmla="*/ 2 w 74"/>
              <a:gd name="T29" fmla="*/ 53 h 74"/>
              <a:gd name="T30" fmla="*/ 0 w 74"/>
              <a:gd name="T31" fmla="*/ 47 h 74"/>
              <a:gd name="T32" fmla="*/ 0 w 74"/>
              <a:gd name="T33" fmla="*/ 39 h 74"/>
              <a:gd name="T34" fmla="*/ 0 w 74"/>
              <a:gd name="T35" fmla="*/ 31 h 74"/>
              <a:gd name="T36" fmla="*/ 2 w 74"/>
              <a:gd name="T37" fmla="*/ 23 h 74"/>
              <a:gd name="T38" fmla="*/ 6 w 74"/>
              <a:gd name="T39" fmla="*/ 16 h 74"/>
              <a:gd name="T40" fmla="*/ 10 w 74"/>
              <a:gd name="T41" fmla="*/ 10 h 74"/>
              <a:gd name="T42" fmla="*/ 16 w 74"/>
              <a:gd name="T43" fmla="*/ 6 h 74"/>
              <a:gd name="T44" fmla="*/ 24 w 74"/>
              <a:gd name="T45" fmla="*/ 2 h 74"/>
              <a:gd name="T46" fmla="*/ 29 w 74"/>
              <a:gd name="T47" fmla="*/ 0 h 74"/>
              <a:gd name="T48" fmla="*/ 39 w 74"/>
              <a:gd name="T49" fmla="*/ 0 h 74"/>
              <a:gd name="T50" fmla="*/ 45 w 74"/>
              <a:gd name="T51" fmla="*/ 0 h 74"/>
              <a:gd name="T52" fmla="*/ 53 w 74"/>
              <a:gd name="T53" fmla="*/ 2 h 74"/>
              <a:gd name="T54" fmla="*/ 59 w 74"/>
              <a:gd name="T55" fmla="*/ 6 h 74"/>
              <a:gd name="T56" fmla="*/ 65 w 74"/>
              <a:gd name="T57" fmla="*/ 10 h 74"/>
              <a:gd name="T58" fmla="*/ 68 w 74"/>
              <a:gd name="T59" fmla="*/ 16 h 74"/>
              <a:gd name="T60" fmla="*/ 70 w 74"/>
              <a:gd name="T61" fmla="*/ 23 h 74"/>
              <a:gd name="T62" fmla="*/ 74 w 74"/>
              <a:gd name="T63" fmla="*/ 31 h 74"/>
              <a:gd name="T64" fmla="*/ 74 w 74"/>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39"/>
                </a:moveTo>
                <a:lnTo>
                  <a:pt x="74" y="47"/>
                </a:lnTo>
                <a:lnTo>
                  <a:pt x="70" y="53"/>
                </a:lnTo>
                <a:lnTo>
                  <a:pt x="68" y="59"/>
                </a:lnTo>
                <a:lnTo>
                  <a:pt x="65" y="64"/>
                </a:lnTo>
                <a:lnTo>
                  <a:pt x="59" y="68"/>
                </a:lnTo>
                <a:lnTo>
                  <a:pt x="53" y="72"/>
                </a:lnTo>
                <a:lnTo>
                  <a:pt x="45" y="74"/>
                </a:lnTo>
                <a:lnTo>
                  <a:pt x="39" y="74"/>
                </a:lnTo>
                <a:lnTo>
                  <a:pt x="29" y="74"/>
                </a:lnTo>
                <a:lnTo>
                  <a:pt x="24" y="72"/>
                </a:lnTo>
                <a:lnTo>
                  <a:pt x="16" y="68"/>
                </a:lnTo>
                <a:lnTo>
                  <a:pt x="10" y="64"/>
                </a:lnTo>
                <a:lnTo>
                  <a:pt x="6" y="59"/>
                </a:lnTo>
                <a:lnTo>
                  <a:pt x="2" y="53"/>
                </a:lnTo>
                <a:lnTo>
                  <a:pt x="0" y="47"/>
                </a:lnTo>
                <a:lnTo>
                  <a:pt x="0" y="39"/>
                </a:lnTo>
                <a:lnTo>
                  <a:pt x="0" y="31"/>
                </a:lnTo>
                <a:lnTo>
                  <a:pt x="2" y="23"/>
                </a:lnTo>
                <a:lnTo>
                  <a:pt x="6" y="16"/>
                </a:lnTo>
                <a:lnTo>
                  <a:pt x="10" y="10"/>
                </a:lnTo>
                <a:lnTo>
                  <a:pt x="16" y="6"/>
                </a:lnTo>
                <a:lnTo>
                  <a:pt x="24" y="2"/>
                </a:lnTo>
                <a:lnTo>
                  <a:pt x="29" y="0"/>
                </a:lnTo>
                <a:lnTo>
                  <a:pt x="39" y="0"/>
                </a:lnTo>
                <a:lnTo>
                  <a:pt x="45" y="0"/>
                </a:lnTo>
                <a:lnTo>
                  <a:pt x="53" y="2"/>
                </a:lnTo>
                <a:lnTo>
                  <a:pt x="59" y="6"/>
                </a:lnTo>
                <a:lnTo>
                  <a:pt x="65" y="10"/>
                </a:lnTo>
                <a:lnTo>
                  <a:pt x="68" y="16"/>
                </a:lnTo>
                <a:lnTo>
                  <a:pt x="70" y="23"/>
                </a:lnTo>
                <a:lnTo>
                  <a:pt x="74" y="31"/>
                </a:lnTo>
                <a:lnTo>
                  <a:pt x="74" y="39"/>
                </a:lnTo>
              </a:path>
            </a:pathLst>
          </a:custGeom>
          <a:solidFill>
            <a:srgbClr val="008000"/>
          </a:solidFill>
          <a:ln w="6350">
            <a:solidFill>
              <a:srgbClr val="131516"/>
            </a:solidFill>
            <a:round/>
            <a:headEnd/>
            <a:tailEnd/>
          </a:ln>
        </p:spPr>
        <p:txBody>
          <a:bodyPr/>
          <a:lstStyle/>
          <a:p>
            <a:endParaRPr lang="en-US" dirty="0"/>
          </a:p>
        </p:txBody>
      </p:sp>
      <p:grpSp>
        <p:nvGrpSpPr>
          <p:cNvPr id="2" name="Group 447"/>
          <p:cNvGrpSpPr/>
          <p:nvPr/>
        </p:nvGrpSpPr>
        <p:grpSpPr>
          <a:xfrm rot="5400000">
            <a:off x="5599116" y="2703513"/>
            <a:ext cx="157959" cy="160340"/>
            <a:chOff x="7870828" y="2484437"/>
            <a:chExt cx="157959" cy="160340"/>
          </a:xfrm>
        </p:grpSpPr>
        <p:sp>
          <p:nvSpPr>
            <p:cNvPr id="446" name="Freeform 393"/>
            <p:cNvSpPr>
              <a:spLocks noChangeAspect="1"/>
            </p:cNvSpPr>
            <p:nvPr/>
          </p:nvSpPr>
          <p:spPr bwMode="auto">
            <a:xfrm>
              <a:off x="7870828" y="2484437"/>
              <a:ext cx="53181" cy="55563"/>
            </a:xfrm>
            <a:custGeom>
              <a:avLst/>
              <a:gdLst>
                <a:gd name="T0" fmla="*/ 74 w 74"/>
                <a:gd name="T1" fmla="*/ 39 h 74"/>
                <a:gd name="T2" fmla="*/ 74 w 74"/>
                <a:gd name="T3" fmla="*/ 47 h 74"/>
                <a:gd name="T4" fmla="*/ 70 w 74"/>
                <a:gd name="T5" fmla="*/ 53 h 74"/>
                <a:gd name="T6" fmla="*/ 68 w 74"/>
                <a:gd name="T7" fmla="*/ 59 h 74"/>
                <a:gd name="T8" fmla="*/ 65 w 74"/>
                <a:gd name="T9" fmla="*/ 64 h 74"/>
                <a:gd name="T10" fmla="*/ 59 w 74"/>
                <a:gd name="T11" fmla="*/ 68 h 74"/>
                <a:gd name="T12" fmla="*/ 53 w 74"/>
                <a:gd name="T13" fmla="*/ 72 h 74"/>
                <a:gd name="T14" fmla="*/ 45 w 74"/>
                <a:gd name="T15" fmla="*/ 74 h 74"/>
                <a:gd name="T16" fmla="*/ 39 w 74"/>
                <a:gd name="T17" fmla="*/ 74 h 74"/>
                <a:gd name="T18" fmla="*/ 29 w 74"/>
                <a:gd name="T19" fmla="*/ 74 h 74"/>
                <a:gd name="T20" fmla="*/ 24 w 74"/>
                <a:gd name="T21" fmla="*/ 72 h 74"/>
                <a:gd name="T22" fmla="*/ 16 w 74"/>
                <a:gd name="T23" fmla="*/ 68 h 74"/>
                <a:gd name="T24" fmla="*/ 10 w 74"/>
                <a:gd name="T25" fmla="*/ 64 h 74"/>
                <a:gd name="T26" fmla="*/ 6 w 74"/>
                <a:gd name="T27" fmla="*/ 59 h 74"/>
                <a:gd name="T28" fmla="*/ 2 w 74"/>
                <a:gd name="T29" fmla="*/ 53 h 74"/>
                <a:gd name="T30" fmla="*/ 0 w 74"/>
                <a:gd name="T31" fmla="*/ 47 h 74"/>
                <a:gd name="T32" fmla="*/ 0 w 74"/>
                <a:gd name="T33" fmla="*/ 39 h 74"/>
                <a:gd name="T34" fmla="*/ 0 w 74"/>
                <a:gd name="T35" fmla="*/ 31 h 74"/>
                <a:gd name="T36" fmla="*/ 2 w 74"/>
                <a:gd name="T37" fmla="*/ 23 h 74"/>
                <a:gd name="T38" fmla="*/ 6 w 74"/>
                <a:gd name="T39" fmla="*/ 16 h 74"/>
                <a:gd name="T40" fmla="*/ 10 w 74"/>
                <a:gd name="T41" fmla="*/ 10 h 74"/>
                <a:gd name="T42" fmla="*/ 16 w 74"/>
                <a:gd name="T43" fmla="*/ 6 h 74"/>
                <a:gd name="T44" fmla="*/ 24 w 74"/>
                <a:gd name="T45" fmla="*/ 2 h 74"/>
                <a:gd name="T46" fmla="*/ 29 w 74"/>
                <a:gd name="T47" fmla="*/ 0 h 74"/>
                <a:gd name="T48" fmla="*/ 39 w 74"/>
                <a:gd name="T49" fmla="*/ 0 h 74"/>
                <a:gd name="T50" fmla="*/ 45 w 74"/>
                <a:gd name="T51" fmla="*/ 0 h 74"/>
                <a:gd name="T52" fmla="*/ 53 w 74"/>
                <a:gd name="T53" fmla="*/ 2 h 74"/>
                <a:gd name="T54" fmla="*/ 59 w 74"/>
                <a:gd name="T55" fmla="*/ 6 h 74"/>
                <a:gd name="T56" fmla="*/ 65 w 74"/>
                <a:gd name="T57" fmla="*/ 10 h 74"/>
                <a:gd name="T58" fmla="*/ 68 w 74"/>
                <a:gd name="T59" fmla="*/ 16 h 74"/>
                <a:gd name="T60" fmla="*/ 70 w 74"/>
                <a:gd name="T61" fmla="*/ 23 h 74"/>
                <a:gd name="T62" fmla="*/ 74 w 74"/>
                <a:gd name="T63" fmla="*/ 31 h 74"/>
                <a:gd name="T64" fmla="*/ 74 w 74"/>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39"/>
                  </a:moveTo>
                  <a:lnTo>
                    <a:pt x="74" y="47"/>
                  </a:lnTo>
                  <a:lnTo>
                    <a:pt x="70" y="53"/>
                  </a:lnTo>
                  <a:lnTo>
                    <a:pt x="68" y="59"/>
                  </a:lnTo>
                  <a:lnTo>
                    <a:pt x="65" y="64"/>
                  </a:lnTo>
                  <a:lnTo>
                    <a:pt x="59" y="68"/>
                  </a:lnTo>
                  <a:lnTo>
                    <a:pt x="53" y="72"/>
                  </a:lnTo>
                  <a:lnTo>
                    <a:pt x="45" y="74"/>
                  </a:lnTo>
                  <a:lnTo>
                    <a:pt x="39" y="74"/>
                  </a:lnTo>
                  <a:lnTo>
                    <a:pt x="29" y="74"/>
                  </a:lnTo>
                  <a:lnTo>
                    <a:pt x="24" y="72"/>
                  </a:lnTo>
                  <a:lnTo>
                    <a:pt x="16" y="68"/>
                  </a:lnTo>
                  <a:lnTo>
                    <a:pt x="10" y="64"/>
                  </a:lnTo>
                  <a:lnTo>
                    <a:pt x="6" y="59"/>
                  </a:lnTo>
                  <a:lnTo>
                    <a:pt x="2" y="53"/>
                  </a:lnTo>
                  <a:lnTo>
                    <a:pt x="0" y="47"/>
                  </a:lnTo>
                  <a:lnTo>
                    <a:pt x="0" y="39"/>
                  </a:lnTo>
                  <a:lnTo>
                    <a:pt x="0" y="31"/>
                  </a:lnTo>
                  <a:lnTo>
                    <a:pt x="2" y="23"/>
                  </a:lnTo>
                  <a:lnTo>
                    <a:pt x="6" y="16"/>
                  </a:lnTo>
                  <a:lnTo>
                    <a:pt x="10" y="10"/>
                  </a:lnTo>
                  <a:lnTo>
                    <a:pt x="16" y="6"/>
                  </a:lnTo>
                  <a:lnTo>
                    <a:pt x="24" y="2"/>
                  </a:lnTo>
                  <a:lnTo>
                    <a:pt x="29" y="0"/>
                  </a:lnTo>
                  <a:lnTo>
                    <a:pt x="39" y="0"/>
                  </a:lnTo>
                  <a:lnTo>
                    <a:pt x="45" y="0"/>
                  </a:lnTo>
                  <a:lnTo>
                    <a:pt x="53" y="2"/>
                  </a:lnTo>
                  <a:lnTo>
                    <a:pt x="59" y="6"/>
                  </a:lnTo>
                  <a:lnTo>
                    <a:pt x="65" y="10"/>
                  </a:lnTo>
                  <a:lnTo>
                    <a:pt x="68" y="16"/>
                  </a:lnTo>
                  <a:lnTo>
                    <a:pt x="70" y="23"/>
                  </a:lnTo>
                  <a:lnTo>
                    <a:pt x="74" y="31"/>
                  </a:lnTo>
                  <a:lnTo>
                    <a:pt x="74" y="39"/>
                  </a:lnTo>
                </a:path>
              </a:pathLst>
            </a:custGeom>
            <a:solidFill>
              <a:srgbClr val="008000"/>
            </a:solidFill>
            <a:ln w="9525">
              <a:solidFill>
                <a:srgbClr val="131516"/>
              </a:solidFill>
              <a:round/>
              <a:headEnd/>
              <a:tailEnd/>
            </a:ln>
          </p:spPr>
          <p:txBody>
            <a:bodyPr/>
            <a:lstStyle/>
            <a:p>
              <a:endParaRPr lang="en-US" dirty="0"/>
            </a:p>
          </p:txBody>
        </p:sp>
        <p:sp>
          <p:nvSpPr>
            <p:cNvPr id="447" name="Freeform 393"/>
            <p:cNvSpPr>
              <a:spLocks noChangeAspect="1"/>
            </p:cNvSpPr>
            <p:nvPr/>
          </p:nvSpPr>
          <p:spPr bwMode="auto">
            <a:xfrm>
              <a:off x="7975606" y="2589214"/>
              <a:ext cx="53181" cy="55563"/>
            </a:xfrm>
            <a:custGeom>
              <a:avLst/>
              <a:gdLst>
                <a:gd name="T0" fmla="*/ 74 w 74"/>
                <a:gd name="T1" fmla="*/ 39 h 74"/>
                <a:gd name="T2" fmla="*/ 74 w 74"/>
                <a:gd name="T3" fmla="*/ 47 h 74"/>
                <a:gd name="T4" fmla="*/ 70 w 74"/>
                <a:gd name="T5" fmla="*/ 53 h 74"/>
                <a:gd name="T6" fmla="*/ 68 w 74"/>
                <a:gd name="T7" fmla="*/ 59 h 74"/>
                <a:gd name="T8" fmla="*/ 65 w 74"/>
                <a:gd name="T9" fmla="*/ 64 h 74"/>
                <a:gd name="T10" fmla="*/ 59 w 74"/>
                <a:gd name="T11" fmla="*/ 68 h 74"/>
                <a:gd name="T12" fmla="*/ 53 w 74"/>
                <a:gd name="T13" fmla="*/ 72 h 74"/>
                <a:gd name="T14" fmla="*/ 45 w 74"/>
                <a:gd name="T15" fmla="*/ 74 h 74"/>
                <a:gd name="T16" fmla="*/ 39 w 74"/>
                <a:gd name="T17" fmla="*/ 74 h 74"/>
                <a:gd name="T18" fmla="*/ 29 w 74"/>
                <a:gd name="T19" fmla="*/ 74 h 74"/>
                <a:gd name="T20" fmla="*/ 24 w 74"/>
                <a:gd name="T21" fmla="*/ 72 h 74"/>
                <a:gd name="T22" fmla="*/ 16 w 74"/>
                <a:gd name="T23" fmla="*/ 68 h 74"/>
                <a:gd name="T24" fmla="*/ 10 w 74"/>
                <a:gd name="T25" fmla="*/ 64 h 74"/>
                <a:gd name="T26" fmla="*/ 6 w 74"/>
                <a:gd name="T27" fmla="*/ 59 h 74"/>
                <a:gd name="T28" fmla="*/ 2 w 74"/>
                <a:gd name="T29" fmla="*/ 53 h 74"/>
                <a:gd name="T30" fmla="*/ 0 w 74"/>
                <a:gd name="T31" fmla="*/ 47 h 74"/>
                <a:gd name="T32" fmla="*/ 0 w 74"/>
                <a:gd name="T33" fmla="*/ 39 h 74"/>
                <a:gd name="T34" fmla="*/ 0 w 74"/>
                <a:gd name="T35" fmla="*/ 31 h 74"/>
                <a:gd name="T36" fmla="*/ 2 w 74"/>
                <a:gd name="T37" fmla="*/ 23 h 74"/>
                <a:gd name="T38" fmla="*/ 6 w 74"/>
                <a:gd name="T39" fmla="*/ 16 h 74"/>
                <a:gd name="T40" fmla="*/ 10 w 74"/>
                <a:gd name="T41" fmla="*/ 10 h 74"/>
                <a:gd name="T42" fmla="*/ 16 w 74"/>
                <a:gd name="T43" fmla="*/ 6 h 74"/>
                <a:gd name="T44" fmla="*/ 24 w 74"/>
                <a:gd name="T45" fmla="*/ 2 h 74"/>
                <a:gd name="T46" fmla="*/ 29 w 74"/>
                <a:gd name="T47" fmla="*/ 0 h 74"/>
                <a:gd name="T48" fmla="*/ 39 w 74"/>
                <a:gd name="T49" fmla="*/ 0 h 74"/>
                <a:gd name="T50" fmla="*/ 45 w 74"/>
                <a:gd name="T51" fmla="*/ 0 h 74"/>
                <a:gd name="T52" fmla="*/ 53 w 74"/>
                <a:gd name="T53" fmla="*/ 2 h 74"/>
                <a:gd name="T54" fmla="*/ 59 w 74"/>
                <a:gd name="T55" fmla="*/ 6 h 74"/>
                <a:gd name="T56" fmla="*/ 65 w 74"/>
                <a:gd name="T57" fmla="*/ 10 h 74"/>
                <a:gd name="T58" fmla="*/ 68 w 74"/>
                <a:gd name="T59" fmla="*/ 16 h 74"/>
                <a:gd name="T60" fmla="*/ 70 w 74"/>
                <a:gd name="T61" fmla="*/ 23 h 74"/>
                <a:gd name="T62" fmla="*/ 74 w 74"/>
                <a:gd name="T63" fmla="*/ 31 h 74"/>
                <a:gd name="T64" fmla="*/ 74 w 74"/>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39"/>
                  </a:moveTo>
                  <a:lnTo>
                    <a:pt x="74" y="47"/>
                  </a:lnTo>
                  <a:lnTo>
                    <a:pt x="70" y="53"/>
                  </a:lnTo>
                  <a:lnTo>
                    <a:pt x="68" y="59"/>
                  </a:lnTo>
                  <a:lnTo>
                    <a:pt x="65" y="64"/>
                  </a:lnTo>
                  <a:lnTo>
                    <a:pt x="59" y="68"/>
                  </a:lnTo>
                  <a:lnTo>
                    <a:pt x="53" y="72"/>
                  </a:lnTo>
                  <a:lnTo>
                    <a:pt x="45" y="74"/>
                  </a:lnTo>
                  <a:lnTo>
                    <a:pt x="39" y="74"/>
                  </a:lnTo>
                  <a:lnTo>
                    <a:pt x="29" y="74"/>
                  </a:lnTo>
                  <a:lnTo>
                    <a:pt x="24" y="72"/>
                  </a:lnTo>
                  <a:lnTo>
                    <a:pt x="16" y="68"/>
                  </a:lnTo>
                  <a:lnTo>
                    <a:pt x="10" y="64"/>
                  </a:lnTo>
                  <a:lnTo>
                    <a:pt x="6" y="59"/>
                  </a:lnTo>
                  <a:lnTo>
                    <a:pt x="2" y="53"/>
                  </a:lnTo>
                  <a:lnTo>
                    <a:pt x="0" y="47"/>
                  </a:lnTo>
                  <a:lnTo>
                    <a:pt x="0" y="39"/>
                  </a:lnTo>
                  <a:lnTo>
                    <a:pt x="0" y="31"/>
                  </a:lnTo>
                  <a:lnTo>
                    <a:pt x="2" y="23"/>
                  </a:lnTo>
                  <a:lnTo>
                    <a:pt x="6" y="16"/>
                  </a:lnTo>
                  <a:lnTo>
                    <a:pt x="10" y="10"/>
                  </a:lnTo>
                  <a:lnTo>
                    <a:pt x="16" y="6"/>
                  </a:lnTo>
                  <a:lnTo>
                    <a:pt x="24" y="2"/>
                  </a:lnTo>
                  <a:lnTo>
                    <a:pt x="29" y="0"/>
                  </a:lnTo>
                  <a:lnTo>
                    <a:pt x="39" y="0"/>
                  </a:lnTo>
                  <a:lnTo>
                    <a:pt x="45" y="0"/>
                  </a:lnTo>
                  <a:lnTo>
                    <a:pt x="53" y="2"/>
                  </a:lnTo>
                  <a:lnTo>
                    <a:pt x="59" y="6"/>
                  </a:lnTo>
                  <a:lnTo>
                    <a:pt x="65" y="10"/>
                  </a:lnTo>
                  <a:lnTo>
                    <a:pt x="68" y="16"/>
                  </a:lnTo>
                  <a:lnTo>
                    <a:pt x="70" y="23"/>
                  </a:lnTo>
                  <a:lnTo>
                    <a:pt x="74" y="31"/>
                  </a:lnTo>
                  <a:lnTo>
                    <a:pt x="74" y="39"/>
                  </a:lnTo>
                </a:path>
              </a:pathLst>
            </a:custGeom>
            <a:solidFill>
              <a:srgbClr val="008000"/>
            </a:solidFill>
            <a:ln w="9525">
              <a:solidFill>
                <a:srgbClr val="131516"/>
              </a:solidFill>
              <a:round/>
              <a:headEnd/>
              <a:tailEnd/>
            </a:ln>
          </p:spPr>
          <p:txBody>
            <a:bodyPr/>
            <a:lstStyle/>
            <a:p>
              <a:endParaRPr lang="en-US" dirty="0"/>
            </a:p>
          </p:txBody>
        </p:sp>
      </p:grpSp>
      <p:grpSp>
        <p:nvGrpSpPr>
          <p:cNvPr id="3" name="Group 448"/>
          <p:cNvGrpSpPr/>
          <p:nvPr/>
        </p:nvGrpSpPr>
        <p:grpSpPr>
          <a:xfrm rot="2653102">
            <a:off x="6865947" y="2708276"/>
            <a:ext cx="157959" cy="160340"/>
            <a:chOff x="7870828" y="2484437"/>
            <a:chExt cx="157959" cy="160340"/>
          </a:xfrm>
        </p:grpSpPr>
        <p:sp>
          <p:nvSpPr>
            <p:cNvPr id="450" name="Freeform 393"/>
            <p:cNvSpPr>
              <a:spLocks noChangeAspect="1"/>
            </p:cNvSpPr>
            <p:nvPr/>
          </p:nvSpPr>
          <p:spPr bwMode="auto">
            <a:xfrm>
              <a:off x="7870828" y="2484437"/>
              <a:ext cx="53181" cy="55563"/>
            </a:xfrm>
            <a:custGeom>
              <a:avLst/>
              <a:gdLst>
                <a:gd name="T0" fmla="*/ 74 w 74"/>
                <a:gd name="T1" fmla="*/ 39 h 74"/>
                <a:gd name="T2" fmla="*/ 74 w 74"/>
                <a:gd name="T3" fmla="*/ 47 h 74"/>
                <a:gd name="T4" fmla="*/ 70 w 74"/>
                <a:gd name="T5" fmla="*/ 53 h 74"/>
                <a:gd name="T6" fmla="*/ 68 w 74"/>
                <a:gd name="T7" fmla="*/ 59 h 74"/>
                <a:gd name="T8" fmla="*/ 65 w 74"/>
                <a:gd name="T9" fmla="*/ 64 h 74"/>
                <a:gd name="T10" fmla="*/ 59 w 74"/>
                <a:gd name="T11" fmla="*/ 68 h 74"/>
                <a:gd name="T12" fmla="*/ 53 w 74"/>
                <a:gd name="T13" fmla="*/ 72 h 74"/>
                <a:gd name="T14" fmla="*/ 45 w 74"/>
                <a:gd name="T15" fmla="*/ 74 h 74"/>
                <a:gd name="T16" fmla="*/ 39 w 74"/>
                <a:gd name="T17" fmla="*/ 74 h 74"/>
                <a:gd name="T18" fmla="*/ 29 w 74"/>
                <a:gd name="T19" fmla="*/ 74 h 74"/>
                <a:gd name="T20" fmla="*/ 24 w 74"/>
                <a:gd name="T21" fmla="*/ 72 h 74"/>
                <a:gd name="T22" fmla="*/ 16 w 74"/>
                <a:gd name="T23" fmla="*/ 68 h 74"/>
                <a:gd name="T24" fmla="*/ 10 w 74"/>
                <a:gd name="T25" fmla="*/ 64 h 74"/>
                <a:gd name="T26" fmla="*/ 6 w 74"/>
                <a:gd name="T27" fmla="*/ 59 h 74"/>
                <a:gd name="T28" fmla="*/ 2 w 74"/>
                <a:gd name="T29" fmla="*/ 53 h 74"/>
                <a:gd name="T30" fmla="*/ 0 w 74"/>
                <a:gd name="T31" fmla="*/ 47 h 74"/>
                <a:gd name="T32" fmla="*/ 0 w 74"/>
                <a:gd name="T33" fmla="*/ 39 h 74"/>
                <a:gd name="T34" fmla="*/ 0 w 74"/>
                <a:gd name="T35" fmla="*/ 31 h 74"/>
                <a:gd name="T36" fmla="*/ 2 w 74"/>
                <a:gd name="T37" fmla="*/ 23 h 74"/>
                <a:gd name="T38" fmla="*/ 6 w 74"/>
                <a:gd name="T39" fmla="*/ 16 h 74"/>
                <a:gd name="T40" fmla="*/ 10 w 74"/>
                <a:gd name="T41" fmla="*/ 10 h 74"/>
                <a:gd name="T42" fmla="*/ 16 w 74"/>
                <a:gd name="T43" fmla="*/ 6 h 74"/>
                <a:gd name="T44" fmla="*/ 24 w 74"/>
                <a:gd name="T45" fmla="*/ 2 h 74"/>
                <a:gd name="T46" fmla="*/ 29 w 74"/>
                <a:gd name="T47" fmla="*/ 0 h 74"/>
                <a:gd name="T48" fmla="*/ 39 w 74"/>
                <a:gd name="T49" fmla="*/ 0 h 74"/>
                <a:gd name="T50" fmla="*/ 45 w 74"/>
                <a:gd name="T51" fmla="*/ 0 h 74"/>
                <a:gd name="T52" fmla="*/ 53 w 74"/>
                <a:gd name="T53" fmla="*/ 2 h 74"/>
                <a:gd name="T54" fmla="*/ 59 w 74"/>
                <a:gd name="T55" fmla="*/ 6 h 74"/>
                <a:gd name="T56" fmla="*/ 65 w 74"/>
                <a:gd name="T57" fmla="*/ 10 h 74"/>
                <a:gd name="T58" fmla="*/ 68 w 74"/>
                <a:gd name="T59" fmla="*/ 16 h 74"/>
                <a:gd name="T60" fmla="*/ 70 w 74"/>
                <a:gd name="T61" fmla="*/ 23 h 74"/>
                <a:gd name="T62" fmla="*/ 74 w 74"/>
                <a:gd name="T63" fmla="*/ 31 h 74"/>
                <a:gd name="T64" fmla="*/ 74 w 74"/>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39"/>
                  </a:moveTo>
                  <a:lnTo>
                    <a:pt x="74" y="47"/>
                  </a:lnTo>
                  <a:lnTo>
                    <a:pt x="70" y="53"/>
                  </a:lnTo>
                  <a:lnTo>
                    <a:pt x="68" y="59"/>
                  </a:lnTo>
                  <a:lnTo>
                    <a:pt x="65" y="64"/>
                  </a:lnTo>
                  <a:lnTo>
                    <a:pt x="59" y="68"/>
                  </a:lnTo>
                  <a:lnTo>
                    <a:pt x="53" y="72"/>
                  </a:lnTo>
                  <a:lnTo>
                    <a:pt x="45" y="74"/>
                  </a:lnTo>
                  <a:lnTo>
                    <a:pt x="39" y="74"/>
                  </a:lnTo>
                  <a:lnTo>
                    <a:pt x="29" y="74"/>
                  </a:lnTo>
                  <a:lnTo>
                    <a:pt x="24" y="72"/>
                  </a:lnTo>
                  <a:lnTo>
                    <a:pt x="16" y="68"/>
                  </a:lnTo>
                  <a:lnTo>
                    <a:pt x="10" y="64"/>
                  </a:lnTo>
                  <a:lnTo>
                    <a:pt x="6" y="59"/>
                  </a:lnTo>
                  <a:lnTo>
                    <a:pt x="2" y="53"/>
                  </a:lnTo>
                  <a:lnTo>
                    <a:pt x="0" y="47"/>
                  </a:lnTo>
                  <a:lnTo>
                    <a:pt x="0" y="39"/>
                  </a:lnTo>
                  <a:lnTo>
                    <a:pt x="0" y="31"/>
                  </a:lnTo>
                  <a:lnTo>
                    <a:pt x="2" y="23"/>
                  </a:lnTo>
                  <a:lnTo>
                    <a:pt x="6" y="16"/>
                  </a:lnTo>
                  <a:lnTo>
                    <a:pt x="10" y="10"/>
                  </a:lnTo>
                  <a:lnTo>
                    <a:pt x="16" y="6"/>
                  </a:lnTo>
                  <a:lnTo>
                    <a:pt x="24" y="2"/>
                  </a:lnTo>
                  <a:lnTo>
                    <a:pt x="29" y="0"/>
                  </a:lnTo>
                  <a:lnTo>
                    <a:pt x="39" y="0"/>
                  </a:lnTo>
                  <a:lnTo>
                    <a:pt x="45" y="0"/>
                  </a:lnTo>
                  <a:lnTo>
                    <a:pt x="53" y="2"/>
                  </a:lnTo>
                  <a:lnTo>
                    <a:pt x="59" y="6"/>
                  </a:lnTo>
                  <a:lnTo>
                    <a:pt x="65" y="10"/>
                  </a:lnTo>
                  <a:lnTo>
                    <a:pt x="68" y="16"/>
                  </a:lnTo>
                  <a:lnTo>
                    <a:pt x="70" y="23"/>
                  </a:lnTo>
                  <a:lnTo>
                    <a:pt x="74" y="31"/>
                  </a:lnTo>
                  <a:lnTo>
                    <a:pt x="74" y="39"/>
                  </a:lnTo>
                </a:path>
              </a:pathLst>
            </a:custGeom>
            <a:solidFill>
              <a:srgbClr val="008000"/>
            </a:solidFill>
            <a:ln w="9525">
              <a:solidFill>
                <a:srgbClr val="131516"/>
              </a:solidFill>
              <a:round/>
              <a:headEnd/>
              <a:tailEnd/>
            </a:ln>
          </p:spPr>
          <p:txBody>
            <a:bodyPr/>
            <a:lstStyle/>
            <a:p>
              <a:endParaRPr lang="en-US" dirty="0"/>
            </a:p>
          </p:txBody>
        </p:sp>
        <p:sp>
          <p:nvSpPr>
            <p:cNvPr id="451" name="Freeform 393"/>
            <p:cNvSpPr>
              <a:spLocks noChangeAspect="1"/>
            </p:cNvSpPr>
            <p:nvPr/>
          </p:nvSpPr>
          <p:spPr bwMode="auto">
            <a:xfrm>
              <a:off x="7975606" y="2589214"/>
              <a:ext cx="53181" cy="55563"/>
            </a:xfrm>
            <a:custGeom>
              <a:avLst/>
              <a:gdLst>
                <a:gd name="T0" fmla="*/ 74 w 74"/>
                <a:gd name="T1" fmla="*/ 39 h 74"/>
                <a:gd name="T2" fmla="*/ 74 w 74"/>
                <a:gd name="T3" fmla="*/ 47 h 74"/>
                <a:gd name="T4" fmla="*/ 70 w 74"/>
                <a:gd name="T5" fmla="*/ 53 h 74"/>
                <a:gd name="T6" fmla="*/ 68 w 74"/>
                <a:gd name="T7" fmla="*/ 59 h 74"/>
                <a:gd name="T8" fmla="*/ 65 w 74"/>
                <a:gd name="T9" fmla="*/ 64 h 74"/>
                <a:gd name="T10" fmla="*/ 59 w 74"/>
                <a:gd name="T11" fmla="*/ 68 h 74"/>
                <a:gd name="T12" fmla="*/ 53 w 74"/>
                <a:gd name="T13" fmla="*/ 72 h 74"/>
                <a:gd name="T14" fmla="*/ 45 w 74"/>
                <a:gd name="T15" fmla="*/ 74 h 74"/>
                <a:gd name="T16" fmla="*/ 39 w 74"/>
                <a:gd name="T17" fmla="*/ 74 h 74"/>
                <a:gd name="T18" fmla="*/ 29 w 74"/>
                <a:gd name="T19" fmla="*/ 74 h 74"/>
                <a:gd name="T20" fmla="*/ 24 w 74"/>
                <a:gd name="T21" fmla="*/ 72 h 74"/>
                <a:gd name="T22" fmla="*/ 16 w 74"/>
                <a:gd name="T23" fmla="*/ 68 h 74"/>
                <a:gd name="T24" fmla="*/ 10 w 74"/>
                <a:gd name="T25" fmla="*/ 64 h 74"/>
                <a:gd name="T26" fmla="*/ 6 w 74"/>
                <a:gd name="T27" fmla="*/ 59 h 74"/>
                <a:gd name="T28" fmla="*/ 2 w 74"/>
                <a:gd name="T29" fmla="*/ 53 h 74"/>
                <a:gd name="T30" fmla="*/ 0 w 74"/>
                <a:gd name="T31" fmla="*/ 47 h 74"/>
                <a:gd name="T32" fmla="*/ 0 w 74"/>
                <a:gd name="T33" fmla="*/ 39 h 74"/>
                <a:gd name="T34" fmla="*/ 0 w 74"/>
                <a:gd name="T35" fmla="*/ 31 h 74"/>
                <a:gd name="T36" fmla="*/ 2 w 74"/>
                <a:gd name="T37" fmla="*/ 23 h 74"/>
                <a:gd name="T38" fmla="*/ 6 w 74"/>
                <a:gd name="T39" fmla="*/ 16 h 74"/>
                <a:gd name="T40" fmla="*/ 10 w 74"/>
                <a:gd name="T41" fmla="*/ 10 h 74"/>
                <a:gd name="T42" fmla="*/ 16 w 74"/>
                <a:gd name="T43" fmla="*/ 6 h 74"/>
                <a:gd name="T44" fmla="*/ 24 w 74"/>
                <a:gd name="T45" fmla="*/ 2 h 74"/>
                <a:gd name="T46" fmla="*/ 29 w 74"/>
                <a:gd name="T47" fmla="*/ 0 h 74"/>
                <a:gd name="T48" fmla="*/ 39 w 74"/>
                <a:gd name="T49" fmla="*/ 0 h 74"/>
                <a:gd name="T50" fmla="*/ 45 w 74"/>
                <a:gd name="T51" fmla="*/ 0 h 74"/>
                <a:gd name="T52" fmla="*/ 53 w 74"/>
                <a:gd name="T53" fmla="*/ 2 h 74"/>
                <a:gd name="T54" fmla="*/ 59 w 74"/>
                <a:gd name="T55" fmla="*/ 6 h 74"/>
                <a:gd name="T56" fmla="*/ 65 w 74"/>
                <a:gd name="T57" fmla="*/ 10 h 74"/>
                <a:gd name="T58" fmla="*/ 68 w 74"/>
                <a:gd name="T59" fmla="*/ 16 h 74"/>
                <a:gd name="T60" fmla="*/ 70 w 74"/>
                <a:gd name="T61" fmla="*/ 23 h 74"/>
                <a:gd name="T62" fmla="*/ 74 w 74"/>
                <a:gd name="T63" fmla="*/ 31 h 74"/>
                <a:gd name="T64" fmla="*/ 74 w 74"/>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39"/>
                  </a:moveTo>
                  <a:lnTo>
                    <a:pt x="74" y="47"/>
                  </a:lnTo>
                  <a:lnTo>
                    <a:pt x="70" y="53"/>
                  </a:lnTo>
                  <a:lnTo>
                    <a:pt x="68" y="59"/>
                  </a:lnTo>
                  <a:lnTo>
                    <a:pt x="65" y="64"/>
                  </a:lnTo>
                  <a:lnTo>
                    <a:pt x="59" y="68"/>
                  </a:lnTo>
                  <a:lnTo>
                    <a:pt x="53" y="72"/>
                  </a:lnTo>
                  <a:lnTo>
                    <a:pt x="45" y="74"/>
                  </a:lnTo>
                  <a:lnTo>
                    <a:pt x="39" y="74"/>
                  </a:lnTo>
                  <a:lnTo>
                    <a:pt x="29" y="74"/>
                  </a:lnTo>
                  <a:lnTo>
                    <a:pt x="24" y="72"/>
                  </a:lnTo>
                  <a:lnTo>
                    <a:pt x="16" y="68"/>
                  </a:lnTo>
                  <a:lnTo>
                    <a:pt x="10" y="64"/>
                  </a:lnTo>
                  <a:lnTo>
                    <a:pt x="6" y="59"/>
                  </a:lnTo>
                  <a:lnTo>
                    <a:pt x="2" y="53"/>
                  </a:lnTo>
                  <a:lnTo>
                    <a:pt x="0" y="47"/>
                  </a:lnTo>
                  <a:lnTo>
                    <a:pt x="0" y="39"/>
                  </a:lnTo>
                  <a:lnTo>
                    <a:pt x="0" y="31"/>
                  </a:lnTo>
                  <a:lnTo>
                    <a:pt x="2" y="23"/>
                  </a:lnTo>
                  <a:lnTo>
                    <a:pt x="6" y="16"/>
                  </a:lnTo>
                  <a:lnTo>
                    <a:pt x="10" y="10"/>
                  </a:lnTo>
                  <a:lnTo>
                    <a:pt x="16" y="6"/>
                  </a:lnTo>
                  <a:lnTo>
                    <a:pt x="24" y="2"/>
                  </a:lnTo>
                  <a:lnTo>
                    <a:pt x="29" y="0"/>
                  </a:lnTo>
                  <a:lnTo>
                    <a:pt x="39" y="0"/>
                  </a:lnTo>
                  <a:lnTo>
                    <a:pt x="45" y="0"/>
                  </a:lnTo>
                  <a:lnTo>
                    <a:pt x="53" y="2"/>
                  </a:lnTo>
                  <a:lnTo>
                    <a:pt x="59" y="6"/>
                  </a:lnTo>
                  <a:lnTo>
                    <a:pt x="65" y="10"/>
                  </a:lnTo>
                  <a:lnTo>
                    <a:pt x="68" y="16"/>
                  </a:lnTo>
                  <a:lnTo>
                    <a:pt x="70" y="23"/>
                  </a:lnTo>
                  <a:lnTo>
                    <a:pt x="74" y="31"/>
                  </a:lnTo>
                  <a:lnTo>
                    <a:pt x="74" y="39"/>
                  </a:lnTo>
                </a:path>
              </a:pathLst>
            </a:custGeom>
            <a:solidFill>
              <a:srgbClr val="008000"/>
            </a:solidFill>
            <a:ln w="9525">
              <a:solidFill>
                <a:srgbClr val="131516"/>
              </a:solidFill>
              <a:round/>
              <a:headEnd/>
              <a:tailEnd/>
            </a:ln>
          </p:spPr>
          <p:txBody>
            <a:bodyPr/>
            <a:lstStyle/>
            <a:p>
              <a:endParaRPr lang="en-US" dirty="0"/>
            </a:p>
          </p:txBody>
        </p:sp>
      </p:grpSp>
      <p:grpSp>
        <p:nvGrpSpPr>
          <p:cNvPr id="4" name="Group 451"/>
          <p:cNvGrpSpPr/>
          <p:nvPr/>
        </p:nvGrpSpPr>
        <p:grpSpPr>
          <a:xfrm rot="7982105">
            <a:off x="5594359" y="1446211"/>
            <a:ext cx="157959" cy="160340"/>
            <a:chOff x="7870828" y="2484437"/>
            <a:chExt cx="157959" cy="160340"/>
          </a:xfrm>
        </p:grpSpPr>
        <p:sp>
          <p:nvSpPr>
            <p:cNvPr id="453" name="Freeform 393"/>
            <p:cNvSpPr>
              <a:spLocks noChangeAspect="1"/>
            </p:cNvSpPr>
            <p:nvPr/>
          </p:nvSpPr>
          <p:spPr bwMode="auto">
            <a:xfrm>
              <a:off x="7870828" y="2484437"/>
              <a:ext cx="53181" cy="55563"/>
            </a:xfrm>
            <a:custGeom>
              <a:avLst/>
              <a:gdLst>
                <a:gd name="T0" fmla="*/ 74 w 74"/>
                <a:gd name="T1" fmla="*/ 39 h 74"/>
                <a:gd name="T2" fmla="*/ 74 w 74"/>
                <a:gd name="T3" fmla="*/ 47 h 74"/>
                <a:gd name="T4" fmla="*/ 70 w 74"/>
                <a:gd name="T5" fmla="*/ 53 h 74"/>
                <a:gd name="T6" fmla="*/ 68 w 74"/>
                <a:gd name="T7" fmla="*/ 59 h 74"/>
                <a:gd name="T8" fmla="*/ 65 w 74"/>
                <a:gd name="T9" fmla="*/ 64 h 74"/>
                <a:gd name="T10" fmla="*/ 59 w 74"/>
                <a:gd name="T11" fmla="*/ 68 h 74"/>
                <a:gd name="T12" fmla="*/ 53 w 74"/>
                <a:gd name="T13" fmla="*/ 72 h 74"/>
                <a:gd name="T14" fmla="*/ 45 w 74"/>
                <a:gd name="T15" fmla="*/ 74 h 74"/>
                <a:gd name="T16" fmla="*/ 39 w 74"/>
                <a:gd name="T17" fmla="*/ 74 h 74"/>
                <a:gd name="T18" fmla="*/ 29 w 74"/>
                <a:gd name="T19" fmla="*/ 74 h 74"/>
                <a:gd name="T20" fmla="*/ 24 w 74"/>
                <a:gd name="T21" fmla="*/ 72 h 74"/>
                <a:gd name="T22" fmla="*/ 16 w 74"/>
                <a:gd name="T23" fmla="*/ 68 h 74"/>
                <a:gd name="T24" fmla="*/ 10 w 74"/>
                <a:gd name="T25" fmla="*/ 64 h 74"/>
                <a:gd name="T26" fmla="*/ 6 w 74"/>
                <a:gd name="T27" fmla="*/ 59 h 74"/>
                <a:gd name="T28" fmla="*/ 2 w 74"/>
                <a:gd name="T29" fmla="*/ 53 h 74"/>
                <a:gd name="T30" fmla="*/ 0 w 74"/>
                <a:gd name="T31" fmla="*/ 47 h 74"/>
                <a:gd name="T32" fmla="*/ 0 w 74"/>
                <a:gd name="T33" fmla="*/ 39 h 74"/>
                <a:gd name="T34" fmla="*/ 0 w 74"/>
                <a:gd name="T35" fmla="*/ 31 h 74"/>
                <a:gd name="T36" fmla="*/ 2 w 74"/>
                <a:gd name="T37" fmla="*/ 23 h 74"/>
                <a:gd name="T38" fmla="*/ 6 w 74"/>
                <a:gd name="T39" fmla="*/ 16 h 74"/>
                <a:gd name="T40" fmla="*/ 10 w 74"/>
                <a:gd name="T41" fmla="*/ 10 h 74"/>
                <a:gd name="T42" fmla="*/ 16 w 74"/>
                <a:gd name="T43" fmla="*/ 6 h 74"/>
                <a:gd name="T44" fmla="*/ 24 w 74"/>
                <a:gd name="T45" fmla="*/ 2 h 74"/>
                <a:gd name="T46" fmla="*/ 29 w 74"/>
                <a:gd name="T47" fmla="*/ 0 h 74"/>
                <a:gd name="T48" fmla="*/ 39 w 74"/>
                <a:gd name="T49" fmla="*/ 0 h 74"/>
                <a:gd name="T50" fmla="*/ 45 w 74"/>
                <a:gd name="T51" fmla="*/ 0 h 74"/>
                <a:gd name="T52" fmla="*/ 53 w 74"/>
                <a:gd name="T53" fmla="*/ 2 h 74"/>
                <a:gd name="T54" fmla="*/ 59 w 74"/>
                <a:gd name="T55" fmla="*/ 6 h 74"/>
                <a:gd name="T56" fmla="*/ 65 w 74"/>
                <a:gd name="T57" fmla="*/ 10 h 74"/>
                <a:gd name="T58" fmla="*/ 68 w 74"/>
                <a:gd name="T59" fmla="*/ 16 h 74"/>
                <a:gd name="T60" fmla="*/ 70 w 74"/>
                <a:gd name="T61" fmla="*/ 23 h 74"/>
                <a:gd name="T62" fmla="*/ 74 w 74"/>
                <a:gd name="T63" fmla="*/ 31 h 74"/>
                <a:gd name="T64" fmla="*/ 74 w 74"/>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39"/>
                  </a:moveTo>
                  <a:lnTo>
                    <a:pt x="74" y="47"/>
                  </a:lnTo>
                  <a:lnTo>
                    <a:pt x="70" y="53"/>
                  </a:lnTo>
                  <a:lnTo>
                    <a:pt x="68" y="59"/>
                  </a:lnTo>
                  <a:lnTo>
                    <a:pt x="65" y="64"/>
                  </a:lnTo>
                  <a:lnTo>
                    <a:pt x="59" y="68"/>
                  </a:lnTo>
                  <a:lnTo>
                    <a:pt x="53" y="72"/>
                  </a:lnTo>
                  <a:lnTo>
                    <a:pt x="45" y="74"/>
                  </a:lnTo>
                  <a:lnTo>
                    <a:pt x="39" y="74"/>
                  </a:lnTo>
                  <a:lnTo>
                    <a:pt x="29" y="74"/>
                  </a:lnTo>
                  <a:lnTo>
                    <a:pt x="24" y="72"/>
                  </a:lnTo>
                  <a:lnTo>
                    <a:pt x="16" y="68"/>
                  </a:lnTo>
                  <a:lnTo>
                    <a:pt x="10" y="64"/>
                  </a:lnTo>
                  <a:lnTo>
                    <a:pt x="6" y="59"/>
                  </a:lnTo>
                  <a:lnTo>
                    <a:pt x="2" y="53"/>
                  </a:lnTo>
                  <a:lnTo>
                    <a:pt x="0" y="47"/>
                  </a:lnTo>
                  <a:lnTo>
                    <a:pt x="0" y="39"/>
                  </a:lnTo>
                  <a:lnTo>
                    <a:pt x="0" y="31"/>
                  </a:lnTo>
                  <a:lnTo>
                    <a:pt x="2" y="23"/>
                  </a:lnTo>
                  <a:lnTo>
                    <a:pt x="6" y="16"/>
                  </a:lnTo>
                  <a:lnTo>
                    <a:pt x="10" y="10"/>
                  </a:lnTo>
                  <a:lnTo>
                    <a:pt x="16" y="6"/>
                  </a:lnTo>
                  <a:lnTo>
                    <a:pt x="24" y="2"/>
                  </a:lnTo>
                  <a:lnTo>
                    <a:pt x="29" y="0"/>
                  </a:lnTo>
                  <a:lnTo>
                    <a:pt x="39" y="0"/>
                  </a:lnTo>
                  <a:lnTo>
                    <a:pt x="45" y="0"/>
                  </a:lnTo>
                  <a:lnTo>
                    <a:pt x="53" y="2"/>
                  </a:lnTo>
                  <a:lnTo>
                    <a:pt x="59" y="6"/>
                  </a:lnTo>
                  <a:lnTo>
                    <a:pt x="65" y="10"/>
                  </a:lnTo>
                  <a:lnTo>
                    <a:pt x="68" y="16"/>
                  </a:lnTo>
                  <a:lnTo>
                    <a:pt x="70" y="23"/>
                  </a:lnTo>
                  <a:lnTo>
                    <a:pt x="74" y="31"/>
                  </a:lnTo>
                  <a:lnTo>
                    <a:pt x="74" y="39"/>
                  </a:lnTo>
                </a:path>
              </a:pathLst>
            </a:custGeom>
            <a:solidFill>
              <a:srgbClr val="008000"/>
            </a:solidFill>
            <a:ln w="9525">
              <a:solidFill>
                <a:srgbClr val="131516"/>
              </a:solidFill>
              <a:round/>
              <a:headEnd/>
              <a:tailEnd/>
            </a:ln>
          </p:spPr>
          <p:txBody>
            <a:bodyPr/>
            <a:lstStyle/>
            <a:p>
              <a:endParaRPr lang="en-US" dirty="0"/>
            </a:p>
          </p:txBody>
        </p:sp>
        <p:sp>
          <p:nvSpPr>
            <p:cNvPr id="454" name="Freeform 393"/>
            <p:cNvSpPr>
              <a:spLocks noChangeAspect="1"/>
            </p:cNvSpPr>
            <p:nvPr/>
          </p:nvSpPr>
          <p:spPr bwMode="auto">
            <a:xfrm>
              <a:off x="7975606" y="2589214"/>
              <a:ext cx="53181" cy="55563"/>
            </a:xfrm>
            <a:custGeom>
              <a:avLst/>
              <a:gdLst>
                <a:gd name="T0" fmla="*/ 74 w 74"/>
                <a:gd name="T1" fmla="*/ 39 h 74"/>
                <a:gd name="T2" fmla="*/ 74 w 74"/>
                <a:gd name="T3" fmla="*/ 47 h 74"/>
                <a:gd name="T4" fmla="*/ 70 w 74"/>
                <a:gd name="T5" fmla="*/ 53 h 74"/>
                <a:gd name="T6" fmla="*/ 68 w 74"/>
                <a:gd name="T7" fmla="*/ 59 h 74"/>
                <a:gd name="T8" fmla="*/ 65 w 74"/>
                <a:gd name="T9" fmla="*/ 64 h 74"/>
                <a:gd name="T10" fmla="*/ 59 w 74"/>
                <a:gd name="T11" fmla="*/ 68 h 74"/>
                <a:gd name="T12" fmla="*/ 53 w 74"/>
                <a:gd name="T13" fmla="*/ 72 h 74"/>
                <a:gd name="T14" fmla="*/ 45 w 74"/>
                <a:gd name="T15" fmla="*/ 74 h 74"/>
                <a:gd name="T16" fmla="*/ 39 w 74"/>
                <a:gd name="T17" fmla="*/ 74 h 74"/>
                <a:gd name="T18" fmla="*/ 29 w 74"/>
                <a:gd name="T19" fmla="*/ 74 h 74"/>
                <a:gd name="T20" fmla="*/ 24 w 74"/>
                <a:gd name="T21" fmla="*/ 72 h 74"/>
                <a:gd name="T22" fmla="*/ 16 w 74"/>
                <a:gd name="T23" fmla="*/ 68 h 74"/>
                <a:gd name="T24" fmla="*/ 10 w 74"/>
                <a:gd name="T25" fmla="*/ 64 h 74"/>
                <a:gd name="T26" fmla="*/ 6 w 74"/>
                <a:gd name="T27" fmla="*/ 59 h 74"/>
                <a:gd name="T28" fmla="*/ 2 w 74"/>
                <a:gd name="T29" fmla="*/ 53 h 74"/>
                <a:gd name="T30" fmla="*/ 0 w 74"/>
                <a:gd name="T31" fmla="*/ 47 h 74"/>
                <a:gd name="T32" fmla="*/ 0 w 74"/>
                <a:gd name="T33" fmla="*/ 39 h 74"/>
                <a:gd name="T34" fmla="*/ 0 w 74"/>
                <a:gd name="T35" fmla="*/ 31 h 74"/>
                <a:gd name="T36" fmla="*/ 2 w 74"/>
                <a:gd name="T37" fmla="*/ 23 h 74"/>
                <a:gd name="T38" fmla="*/ 6 w 74"/>
                <a:gd name="T39" fmla="*/ 16 h 74"/>
                <a:gd name="T40" fmla="*/ 10 w 74"/>
                <a:gd name="T41" fmla="*/ 10 h 74"/>
                <a:gd name="T42" fmla="*/ 16 w 74"/>
                <a:gd name="T43" fmla="*/ 6 h 74"/>
                <a:gd name="T44" fmla="*/ 24 w 74"/>
                <a:gd name="T45" fmla="*/ 2 h 74"/>
                <a:gd name="T46" fmla="*/ 29 w 74"/>
                <a:gd name="T47" fmla="*/ 0 h 74"/>
                <a:gd name="T48" fmla="*/ 39 w 74"/>
                <a:gd name="T49" fmla="*/ 0 h 74"/>
                <a:gd name="T50" fmla="*/ 45 w 74"/>
                <a:gd name="T51" fmla="*/ 0 h 74"/>
                <a:gd name="T52" fmla="*/ 53 w 74"/>
                <a:gd name="T53" fmla="*/ 2 h 74"/>
                <a:gd name="T54" fmla="*/ 59 w 74"/>
                <a:gd name="T55" fmla="*/ 6 h 74"/>
                <a:gd name="T56" fmla="*/ 65 w 74"/>
                <a:gd name="T57" fmla="*/ 10 h 74"/>
                <a:gd name="T58" fmla="*/ 68 w 74"/>
                <a:gd name="T59" fmla="*/ 16 h 74"/>
                <a:gd name="T60" fmla="*/ 70 w 74"/>
                <a:gd name="T61" fmla="*/ 23 h 74"/>
                <a:gd name="T62" fmla="*/ 74 w 74"/>
                <a:gd name="T63" fmla="*/ 31 h 74"/>
                <a:gd name="T64" fmla="*/ 74 w 74"/>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39"/>
                  </a:moveTo>
                  <a:lnTo>
                    <a:pt x="74" y="47"/>
                  </a:lnTo>
                  <a:lnTo>
                    <a:pt x="70" y="53"/>
                  </a:lnTo>
                  <a:lnTo>
                    <a:pt x="68" y="59"/>
                  </a:lnTo>
                  <a:lnTo>
                    <a:pt x="65" y="64"/>
                  </a:lnTo>
                  <a:lnTo>
                    <a:pt x="59" y="68"/>
                  </a:lnTo>
                  <a:lnTo>
                    <a:pt x="53" y="72"/>
                  </a:lnTo>
                  <a:lnTo>
                    <a:pt x="45" y="74"/>
                  </a:lnTo>
                  <a:lnTo>
                    <a:pt x="39" y="74"/>
                  </a:lnTo>
                  <a:lnTo>
                    <a:pt x="29" y="74"/>
                  </a:lnTo>
                  <a:lnTo>
                    <a:pt x="24" y="72"/>
                  </a:lnTo>
                  <a:lnTo>
                    <a:pt x="16" y="68"/>
                  </a:lnTo>
                  <a:lnTo>
                    <a:pt x="10" y="64"/>
                  </a:lnTo>
                  <a:lnTo>
                    <a:pt x="6" y="59"/>
                  </a:lnTo>
                  <a:lnTo>
                    <a:pt x="2" y="53"/>
                  </a:lnTo>
                  <a:lnTo>
                    <a:pt x="0" y="47"/>
                  </a:lnTo>
                  <a:lnTo>
                    <a:pt x="0" y="39"/>
                  </a:lnTo>
                  <a:lnTo>
                    <a:pt x="0" y="31"/>
                  </a:lnTo>
                  <a:lnTo>
                    <a:pt x="2" y="23"/>
                  </a:lnTo>
                  <a:lnTo>
                    <a:pt x="6" y="16"/>
                  </a:lnTo>
                  <a:lnTo>
                    <a:pt x="10" y="10"/>
                  </a:lnTo>
                  <a:lnTo>
                    <a:pt x="16" y="6"/>
                  </a:lnTo>
                  <a:lnTo>
                    <a:pt x="24" y="2"/>
                  </a:lnTo>
                  <a:lnTo>
                    <a:pt x="29" y="0"/>
                  </a:lnTo>
                  <a:lnTo>
                    <a:pt x="39" y="0"/>
                  </a:lnTo>
                  <a:lnTo>
                    <a:pt x="45" y="0"/>
                  </a:lnTo>
                  <a:lnTo>
                    <a:pt x="53" y="2"/>
                  </a:lnTo>
                  <a:lnTo>
                    <a:pt x="59" y="6"/>
                  </a:lnTo>
                  <a:lnTo>
                    <a:pt x="65" y="10"/>
                  </a:lnTo>
                  <a:lnTo>
                    <a:pt x="68" y="16"/>
                  </a:lnTo>
                  <a:lnTo>
                    <a:pt x="70" y="23"/>
                  </a:lnTo>
                  <a:lnTo>
                    <a:pt x="74" y="31"/>
                  </a:lnTo>
                  <a:lnTo>
                    <a:pt x="74" y="39"/>
                  </a:lnTo>
                </a:path>
              </a:pathLst>
            </a:custGeom>
            <a:solidFill>
              <a:srgbClr val="008000"/>
            </a:solidFill>
            <a:ln w="9525">
              <a:solidFill>
                <a:srgbClr val="131516"/>
              </a:solidFill>
              <a:round/>
              <a:headEnd/>
              <a:tailEnd/>
            </a:ln>
          </p:spPr>
          <p:txBody>
            <a:bodyPr/>
            <a:lstStyle/>
            <a:p>
              <a:endParaRPr lang="en-US" dirty="0"/>
            </a:p>
          </p:txBody>
        </p:sp>
      </p:grpSp>
      <p:sp>
        <p:nvSpPr>
          <p:cNvPr id="455" name="TextBox 454"/>
          <p:cNvSpPr txBox="1"/>
          <p:nvPr/>
        </p:nvSpPr>
        <p:spPr>
          <a:xfrm>
            <a:off x="5815007" y="1343023"/>
            <a:ext cx="2781300" cy="1323439"/>
          </a:xfrm>
          <a:prstGeom prst="rect">
            <a:avLst/>
          </a:prstGeom>
          <a:noFill/>
        </p:spPr>
        <p:txBody>
          <a:bodyPr wrap="square" rtlCol="0">
            <a:spAutoFit/>
          </a:bodyPr>
          <a:lstStyle/>
          <a:p>
            <a:r>
              <a:rPr lang="en-US" sz="1600" dirty="0" smtClean="0"/>
              <a:t>To get average estimates using OFAT that have the same precision as DOE, two observations are needed at each setting.</a:t>
            </a:r>
            <a:endParaRPr lang="en-US" sz="1600" dirty="0"/>
          </a:p>
        </p:txBody>
      </p:sp>
      <p:grpSp>
        <p:nvGrpSpPr>
          <p:cNvPr id="5" name="Group 425"/>
          <p:cNvGrpSpPr/>
          <p:nvPr/>
        </p:nvGrpSpPr>
        <p:grpSpPr>
          <a:xfrm>
            <a:off x="758825" y="3856038"/>
            <a:ext cx="8385175" cy="2392362"/>
            <a:chOff x="758825" y="3856038"/>
            <a:chExt cx="8385175" cy="2392362"/>
          </a:xfrm>
        </p:grpSpPr>
        <p:grpSp>
          <p:nvGrpSpPr>
            <p:cNvPr id="6" name="Group 444"/>
            <p:cNvGrpSpPr/>
            <p:nvPr/>
          </p:nvGrpSpPr>
          <p:grpSpPr>
            <a:xfrm>
              <a:off x="758825" y="3856038"/>
              <a:ext cx="6392864" cy="2392362"/>
              <a:chOff x="758825" y="3856038"/>
              <a:chExt cx="6392864" cy="2392362"/>
            </a:xfrm>
          </p:grpSpPr>
          <p:grpSp>
            <p:nvGrpSpPr>
              <p:cNvPr id="7" name="Group 210"/>
              <p:cNvGrpSpPr>
                <a:grpSpLocks/>
              </p:cNvGrpSpPr>
              <p:nvPr/>
            </p:nvGrpSpPr>
            <p:grpSpPr bwMode="auto">
              <a:xfrm>
                <a:off x="3559175" y="3994150"/>
                <a:ext cx="1211263" cy="1206500"/>
                <a:chOff x="2023" y="2516"/>
                <a:chExt cx="763" cy="760"/>
              </a:xfrm>
            </p:grpSpPr>
            <p:sp>
              <p:nvSpPr>
                <p:cNvPr id="23796" name="Freeform 10"/>
                <p:cNvSpPr>
                  <a:spLocks/>
                </p:cNvSpPr>
                <p:nvPr/>
              </p:nvSpPr>
              <p:spPr bwMode="auto">
                <a:xfrm>
                  <a:off x="2023" y="2516"/>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797" name="Rectangle 11"/>
                <p:cNvSpPr>
                  <a:spLocks noChangeArrowheads="1"/>
                </p:cNvSpPr>
                <p:nvPr/>
              </p:nvSpPr>
              <p:spPr bwMode="auto">
                <a:xfrm>
                  <a:off x="2023" y="2518"/>
                  <a:ext cx="4" cy="4"/>
                </a:xfrm>
                <a:prstGeom prst="rect">
                  <a:avLst/>
                </a:prstGeom>
                <a:solidFill>
                  <a:srgbClr val="131516"/>
                </a:solidFill>
                <a:ln w="9525">
                  <a:noFill/>
                  <a:miter lim="800000"/>
                  <a:headEnd/>
                  <a:tailEnd/>
                </a:ln>
              </p:spPr>
              <p:txBody>
                <a:bodyPr/>
                <a:lstStyle/>
                <a:p>
                  <a:endParaRPr lang="en-US"/>
                </a:p>
              </p:txBody>
            </p:sp>
            <p:sp>
              <p:nvSpPr>
                <p:cNvPr id="23798" name="Freeform 12"/>
                <p:cNvSpPr>
                  <a:spLocks/>
                </p:cNvSpPr>
                <p:nvPr/>
              </p:nvSpPr>
              <p:spPr bwMode="auto">
                <a:xfrm>
                  <a:off x="2023" y="2522"/>
                  <a:ext cx="4" cy="2"/>
                </a:xfrm>
                <a:custGeom>
                  <a:avLst/>
                  <a:gdLst>
                    <a:gd name="T0" fmla="*/ 0 w 4"/>
                    <a:gd name="T1" fmla="*/ 0 h 2"/>
                    <a:gd name="T2" fmla="*/ 2 w 4"/>
                    <a:gd name="T3" fmla="*/ 0 h 2"/>
                    <a:gd name="T4" fmla="*/ 2 w 4"/>
                    <a:gd name="T5" fmla="*/ 2 h 2"/>
                    <a:gd name="T6" fmla="*/ 4 w 4"/>
                    <a:gd name="T7" fmla="*/ 0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0"/>
                      </a:lnTo>
                      <a:lnTo>
                        <a:pt x="2" y="2"/>
                      </a:lnTo>
                      <a:lnTo>
                        <a:pt x="4" y="0"/>
                      </a:lnTo>
                      <a:lnTo>
                        <a:pt x="0" y="0"/>
                      </a:lnTo>
                      <a:close/>
                    </a:path>
                  </a:pathLst>
                </a:custGeom>
                <a:solidFill>
                  <a:srgbClr val="131516"/>
                </a:solidFill>
                <a:ln w="9525">
                  <a:noFill/>
                  <a:round/>
                  <a:headEnd/>
                  <a:tailEnd/>
                </a:ln>
              </p:spPr>
              <p:txBody>
                <a:bodyPr/>
                <a:lstStyle/>
                <a:p>
                  <a:endParaRPr lang="en-US"/>
                </a:p>
              </p:txBody>
            </p:sp>
            <p:sp>
              <p:nvSpPr>
                <p:cNvPr id="23799" name="Freeform 13"/>
                <p:cNvSpPr>
                  <a:spLocks/>
                </p:cNvSpPr>
                <p:nvPr/>
              </p:nvSpPr>
              <p:spPr bwMode="auto">
                <a:xfrm>
                  <a:off x="2023" y="2539"/>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00" name="Rectangle 14"/>
                <p:cNvSpPr>
                  <a:spLocks noChangeArrowheads="1"/>
                </p:cNvSpPr>
                <p:nvPr/>
              </p:nvSpPr>
              <p:spPr bwMode="auto">
                <a:xfrm>
                  <a:off x="2023" y="2541"/>
                  <a:ext cx="4" cy="4"/>
                </a:xfrm>
                <a:prstGeom prst="rect">
                  <a:avLst/>
                </a:prstGeom>
                <a:solidFill>
                  <a:srgbClr val="131516"/>
                </a:solidFill>
                <a:ln w="9525">
                  <a:noFill/>
                  <a:miter lim="800000"/>
                  <a:headEnd/>
                  <a:tailEnd/>
                </a:ln>
              </p:spPr>
              <p:txBody>
                <a:bodyPr/>
                <a:lstStyle/>
                <a:p>
                  <a:endParaRPr lang="en-US"/>
                </a:p>
              </p:txBody>
            </p:sp>
            <p:sp>
              <p:nvSpPr>
                <p:cNvPr id="23801" name="Freeform 15"/>
                <p:cNvSpPr>
                  <a:spLocks/>
                </p:cNvSpPr>
                <p:nvPr/>
              </p:nvSpPr>
              <p:spPr bwMode="auto">
                <a:xfrm>
                  <a:off x="2023" y="2545"/>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02" name="Freeform 16"/>
                <p:cNvSpPr>
                  <a:spLocks/>
                </p:cNvSpPr>
                <p:nvPr/>
              </p:nvSpPr>
              <p:spPr bwMode="auto">
                <a:xfrm>
                  <a:off x="2023" y="2563"/>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03" name="Rectangle 17"/>
                <p:cNvSpPr>
                  <a:spLocks noChangeArrowheads="1"/>
                </p:cNvSpPr>
                <p:nvPr/>
              </p:nvSpPr>
              <p:spPr bwMode="auto">
                <a:xfrm>
                  <a:off x="2023" y="2565"/>
                  <a:ext cx="4" cy="4"/>
                </a:xfrm>
                <a:prstGeom prst="rect">
                  <a:avLst/>
                </a:prstGeom>
                <a:solidFill>
                  <a:srgbClr val="131516"/>
                </a:solidFill>
                <a:ln w="9525">
                  <a:noFill/>
                  <a:miter lim="800000"/>
                  <a:headEnd/>
                  <a:tailEnd/>
                </a:ln>
              </p:spPr>
              <p:txBody>
                <a:bodyPr/>
                <a:lstStyle/>
                <a:p>
                  <a:endParaRPr lang="en-US"/>
                </a:p>
              </p:txBody>
            </p:sp>
            <p:sp>
              <p:nvSpPr>
                <p:cNvPr id="23804" name="Freeform 18"/>
                <p:cNvSpPr>
                  <a:spLocks/>
                </p:cNvSpPr>
                <p:nvPr/>
              </p:nvSpPr>
              <p:spPr bwMode="auto">
                <a:xfrm>
                  <a:off x="2023" y="2569"/>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05" name="Freeform 19"/>
                <p:cNvSpPr>
                  <a:spLocks/>
                </p:cNvSpPr>
                <p:nvPr/>
              </p:nvSpPr>
              <p:spPr bwMode="auto">
                <a:xfrm>
                  <a:off x="2023" y="2586"/>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06" name="Rectangle 20"/>
                <p:cNvSpPr>
                  <a:spLocks noChangeArrowheads="1"/>
                </p:cNvSpPr>
                <p:nvPr/>
              </p:nvSpPr>
              <p:spPr bwMode="auto">
                <a:xfrm>
                  <a:off x="2023" y="2588"/>
                  <a:ext cx="4" cy="4"/>
                </a:xfrm>
                <a:prstGeom prst="rect">
                  <a:avLst/>
                </a:prstGeom>
                <a:solidFill>
                  <a:srgbClr val="131516"/>
                </a:solidFill>
                <a:ln w="9525">
                  <a:noFill/>
                  <a:miter lim="800000"/>
                  <a:headEnd/>
                  <a:tailEnd/>
                </a:ln>
              </p:spPr>
              <p:txBody>
                <a:bodyPr/>
                <a:lstStyle/>
                <a:p>
                  <a:endParaRPr lang="en-US"/>
                </a:p>
              </p:txBody>
            </p:sp>
            <p:sp>
              <p:nvSpPr>
                <p:cNvPr id="23807" name="Freeform 21"/>
                <p:cNvSpPr>
                  <a:spLocks/>
                </p:cNvSpPr>
                <p:nvPr/>
              </p:nvSpPr>
              <p:spPr bwMode="auto">
                <a:xfrm>
                  <a:off x="2023" y="2592"/>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08" name="Freeform 22"/>
                <p:cNvSpPr>
                  <a:spLocks/>
                </p:cNvSpPr>
                <p:nvPr/>
              </p:nvSpPr>
              <p:spPr bwMode="auto">
                <a:xfrm>
                  <a:off x="2023" y="2610"/>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09" name="Rectangle 23"/>
                <p:cNvSpPr>
                  <a:spLocks noChangeArrowheads="1"/>
                </p:cNvSpPr>
                <p:nvPr/>
              </p:nvSpPr>
              <p:spPr bwMode="auto">
                <a:xfrm>
                  <a:off x="2023" y="2612"/>
                  <a:ext cx="4" cy="3"/>
                </a:xfrm>
                <a:prstGeom prst="rect">
                  <a:avLst/>
                </a:prstGeom>
                <a:solidFill>
                  <a:srgbClr val="131516"/>
                </a:solidFill>
                <a:ln w="9525">
                  <a:noFill/>
                  <a:miter lim="800000"/>
                  <a:headEnd/>
                  <a:tailEnd/>
                </a:ln>
              </p:spPr>
              <p:txBody>
                <a:bodyPr/>
                <a:lstStyle/>
                <a:p>
                  <a:endParaRPr lang="en-US"/>
                </a:p>
              </p:txBody>
            </p:sp>
            <p:sp>
              <p:nvSpPr>
                <p:cNvPr id="23810" name="Freeform 24"/>
                <p:cNvSpPr>
                  <a:spLocks/>
                </p:cNvSpPr>
                <p:nvPr/>
              </p:nvSpPr>
              <p:spPr bwMode="auto">
                <a:xfrm>
                  <a:off x="2023" y="2615"/>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11" name="Freeform 25"/>
                <p:cNvSpPr>
                  <a:spLocks/>
                </p:cNvSpPr>
                <p:nvPr/>
              </p:nvSpPr>
              <p:spPr bwMode="auto">
                <a:xfrm>
                  <a:off x="2023" y="2633"/>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12" name="Rectangle 26"/>
                <p:cNvSpPr>
                  <a:spLocks noChangeArrowheads="1"/>
                </p:cNvSpPr>
                <p:nvPr/>
              </p:nvSpPr>
              <p:spPr bwMode="auto">
                <a:xfrm>
                  <a:off x="2023" y="2635"/>
                  <a:ext cx="4" cy="4"/>
                </a:xfrm>
                <a:prstGeom prst="rect">
                  <a:avLst/>
                </a:prstGeom>
                <a:solidFill>
                  <a:srgbClr val="131516"/>
                </a:solidFill>
                <a:ln w="9525">
                  <a:noFill/>
                  <a:miter lim="800000"/>
                  <a:headEnd/>
                  <a:tailEnd/>
                </a:ln>
              </p:spPr>
              <p:txBody>
                <a:bodyPr/>
                <a:lstStyle/>
                <a:p>
                  <a:endParaRPr lang="en-US"/>
                </a:p>
              </p:txBody>
            </p:sp>
            <p:sp>
              <p:nvSpPr>
                <p:cNvPr id="23813" name="Freeform 27"/>
                <p:cNvSpPr>
                  <a:spLocks/>
                </p:cNvSpPr>
                <p:nvPr/>
              </p:nvSpPr>
              <p:spPr bwMode="auto">
                <a:xfrm>
                  <a:off x="2023" y="2639"/>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14" name="Freeform 28"/>
                <p:cNvSpPr>
                  <a:spLocks/>
                </p:cNvSpPr>
                <p:nvPr/>
              </p:nvSpPr>
              <p:spPr bwMode="auto">
                <a:xfrm>
                  <a:off x="2023" y="2656"/>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15" name="Rectangle 29"/>
                <p:cNvSpPr>
                  <a:spLocks noChangeArrowheads="1"/>
                </p:cNvSpPr>
                <p:nvPr/>
              </p:nvSpPr>
              <p:spPr bwMode="auto">
                <a:xfrm>
                  <a:off x="2023" y="2658"/>
                  <a:ext cx="4" cy="4"/>
                </a:xfrm>
                <a:prstGeom prst="rect">
                  <a:avLst/>
                </a:prstGeom>
                <a:solidFill>
                  <a:srgbClr val="131516"/>
                </a:solidFill>
                <a:ln w="9525">
                  <a:noFill/>
                  <a:miter lim="800000"/>
                  <a:headEnd/>
                  <a:tailEnd/>
                </a:ln>
              </p:spPr>
              <p:txBody>
                <a:bodyPr/>
                <a:lstStyle/>
                <a:p>
                  <a:endParaRPr lang="en-US"/>
                </a:p>
              </p:txBody>
            </p:sp>
            <p:sp>
              <p:nvSpPr>
                <p:cNvPr id="23816" name="Freeform 30"/>
                <p:cNvSpPr>
                  <a:spLocks/>
                </p:cNvSpPr>
                <p:nvPr/>
              </p:nvSpPr>
              <p:spPr bwMode="auto">
                <a:xfrm>
                  <a:off x="2023" y="2662"/>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17" name="Freeform 31"/>
                <p:cNvSpPr>
                  <a:spLocks/>
                </p:cNvSpPr>
                <p:nvPr/>
              </p:nvSpPr>
              <p:spPr bwMode="auto">
                <a:xfrm>
                  <a:off x="2023" y="2680"/>
                  <a:ext cx="4" cy="2"/>
                </a:xfrm>
                <a:custGeom>
                  <a:avLst/>
                  <a:gdLst>
                    <a:gd name="T0" fmla="*/ 4 w 4"/>
                    <a:gd name="T1" fmla="*/ 2 h 2"/>
                    <a:gd name="T2" fmla="*/ 4 w 4"/>
                    <a:gd name="T3" fmla="*/ 2 h 2"/>
                    <a:gd name="T4" fmla="*/ 2 w 4"/>
                    <a:gd name="T5" fmla="*/ 0 h 2"/>
                    <a:gd name="T6" fmla="*/ 2 w 4"/>
                    <a:gd name="T7" fmla="*/ 2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2"/>
                      </a:lnTo>
                      <a:lnTo>
                        <a:pt x="2" y="0"/>
                      </a:lnTo>
                      <a:lnTo>
                        <a:pt x="2" y="2"/>
                      </a:lnTo>
                      <a:lnTo>
                        <a:pt x="0" y="2"/>
                      </a:lnTo>
                      <a:lnTo>
                        <a:pt x="4" y="2"/>
                      </a:lnTo>
                      <a:close/>
                    </a:path>
                  </a:pathLst>
                </a:custGeom>
                <a:solidFill>
                  <a:srgbClr val="131516"/>
                </a:solidFill>
                <a:ln w="9525">
                  <a:noFill/>
                  <a:round/>
                  <a:headEnd/>
                  <a:tailEnd/>
                </a:ln>
              </p:spPr>
              <p:txBody>
                <a:bodyPr/>
                <a:lstStyle/>
                <a:p>
                  <a:endParaRPr lang="en-US"/>
                </a:p>
              </p:txBody>
            </p:sp>
            <p:sp>
              <p:nvSpPr>
                <p:cNvPr id="23818" name="Rectangle 32"/>
                <p:cNvSpPr>
                  <a:spLocks noChangeArrowheads="1"/>
                </p:cNvSpPr>
                <p:nvPr/>
              </p:nvSpPr>
              <p:spPr bwMode="auto">
                <a:xfrm>
                  <a:off x="2023" y="2682"/>
                  <a:ext cx="4" cy="4"/>
                </a:xfrm>
                <a:prstGeom prst="rect">
                  <a:avLst/>
                </a:prstGeom>
                <a:solidFill>
                  <a:srgbClr val="131516"/>
                </a:solidFill>
                <a:ln w="9525">
                  <a:noFill/>
                  <a:miter lim="800000"/>
                  <a:headEnd/>
                  <a:tailEnd/>
                </a:ln>
              </p:spPr>
              <p:txBody>
                <a:bodyPr/>
                <a:lstStyle/>
                <a:p>
                  <a:endParaRPr lang="en-US"/>
                </a:p>
              </p:txBody>
            </p:sp>
            <p:sp>
              <p:nvSpPr>
                <p:cNvPr id="23819" name="Freeform 33"/>
                <p:cNvSpPr>
                  <a:spLocks/>
                </p:cNvSpPr>
                <p:nvPr/>
              </p:nvSpPr>
              <p:spPr bwMode="auto">
                <a:xfrm>
                  <a:off x="2023" y="2686"/>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20" name="Freeform 34"/>
                <p:cNvSpPr>
                  <a:spLocks/>
                </p:cNvSpPr>
                <p:nvPr/>
              </p:nvSpPr>
              <p:spPr bwMode="auto">
                <a:xfrm>
                  <a:off x="2023" y="2703"/>
                  <a:ext cx="4" cy="2"/>
                </a:xfrm>
                <a:custGeom>
                  <a:avLst/>
                  <a:gdLst>
                    <a:gd name="T0" fmla="*/ 4 w 4"/>
                    <a:gd name="T1" fmla="*/ 2 h 2"/>
                    <a:gd name="T2" fmla="*/ 4 w 4"/>
                    <a:gd name="T3" fmla="*/ 2 h 2"/>
                    <a:gd name="T4" fmla="*/ 2 w 4"/>
                    <a:gd name="T5" fmla="*/ 0 h 2"/>
                    <a:gd name="T6" fmla="*/ 2 w 4"/>
                    <a:gd name="T7" fmla="*/ 2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2"/>
                      </a:lnTo>
                      <a:lnTo>
                        <a:pt x="2" y="0"/>
                      </a:lnTo>
                      <a:lnTo>
                        <a:pt x="2" y="2"/>
                      </a:lnTo>
                      <a:lnTo>
                        <a:pt x="0" y="2"/>
                      </a:lnTo>
                      <a:lnTo>
                        <a:pt x="4" y="2"/>
                      </a:lnTo>
                      <a:close/>
                    </a:path>
                  </a:pathLst>
                </a:custGeom>
                <a:solidFill>
                  <a:srgbClr val="131516"/>
                </a:solidFill>
                <a:ln w="9525">
                  <a:noFill/>
                  <a:round/>
                  <a:headEnd/>
                  <a:tailEnd/>
                </a:ln>
              </p:spPr>
              <p:txBody>
                <a:bodyPr/>
                <a:lstStyle/>
                <a:p>
                  <a:endParaRPr lang="en-US"/>
                </a:p>
              </p:txBody>
            </p:sp>
            <p:sp>
              <p:nvSpPr>
                <p:cNvPr id="23821" name="Rectangle 35"/>
                <p:cNvSpPr>
                  <a:spLocks noChangeArrowheads="1"/>
                </p:cNvSpPr>
                <p:nvPr/>
              </p:nvSpPr>
              <p:spPr bwMode="auto">
                <a:xfrm>
                  <a:off x="2023" y="2705"/>
                  <a:ext cx="4" cy="4"/>
                </a:xfrm>
                <a:prstGeom prst="rect">
                  <a:avLst/>
                </a:prstGeom>
                <a:solidFill>
                  <a:srgbClr val="131516"/>
                </a:solidFill>
                <a:ln w="9525">
                  <a:noFill/>
                  <a:miter lim="800000"/>
                  <a:headEnd/>
                  <a:tailEnd/>
                </a:ln>
              </p:spPr>
              <p:txBody>
                <a:bodyPr/>
                <a:lstStyle/>
                <a:p>
                  <a:endParaRPr lang="en-US"/>
                </a:p>
              </p:txBody>
            </p:sp>
            <p:sp>
              <p:nvSpPr>
                <p:cNvPr id="23822" name="Freeform 36"/>
                <p:cNvSpPr>
                  <a:spLocks/>
                </p:cNvSpPr>
                <p:nvPr/>
              </p:nvSpPr>
              <p:spPr bwMode="auto">
                <a:xfrm>
                  <a:off x="2023" y="2709"/>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23" name="Freeform 37"/>
                <p:cNvSpPr>
                  <a:spLocks/>
                </p:cNvSpPr>
                <p:nvPr/>
              </p:nvSpPr>
              <p:spPr bwMode="auto">
                <a:xfrm>
                  <a:off x="2023" y="2727"/>
                  <a:ext cx="4" cy="2"/>
                </a:xfrm>
                <a:custGeom>
                  <a:avLst/>
                  <a:gdLst>
                    <a:gd name="T0" fmla="*/ 4 w 4"/>
                    <a:gd name="T1" fmla="*/ 2 h 2"/>
                    <a:gd name="T2" fmla="*/ 4 w 4"/>
                    <a:gd name="T3" fmla="*/ 2 h 2"/>
                    <a:gd name="T4" fmla="*/ 2 w 4"/>
                    <a:gd name="T5" fmla="*/ 0 h 2"/>
                    <a:gd name="T6" fmla="*/ 2 w 4"/>
                    <a:gd name="T7" fmla="*/ 2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2"/>
                      </a:lnTo>
                      <a:lnTo>
                        <a:pt x="2" y="0"/>
                      </a:lnTo>
                      <a:lnTo>
                        <a:pt x="2" y="2"/>
                      </a:lnTo>
                      <a:lnTo>
                        <a:pt x="0" y="2"/>
                      </a:lnTo>
                      <a:lnTo>
                        <a:pt x="4" y="2"/>
                      </a:lnTo>
                      <a:close/>
                    </a:path>
                  </a:pathLst>
                </a:custGeom>
                <a:solidFill>
                  <a:srgbClr val="131516"/>
                </a:solidFill>
                <a:ln w="9525">
                  <a:noFill/>
                  <a:round/>
                  <a:headEnd/>
                  <a:tailEnd/>
                </a:ln>
              </p:spPr>
              <p:txBody>
                <a:bodyPr/>
                <a:lstStyle/>
                <a:p>
                  <a:endParaRPr lang="en-US"/>
                </a:p>
              </p:txBody>
            </p:sp>
            <p:sp>
              <p:nvSpPr>
                <p:cNvPr id="23824" name="Rectangle 38"/>
                <p:cNvSpPr>
                  <a:spLocks noChangeArrowheads="1"/>
                </p:cNvSpPr>
                <p:nvPr/>
              </p:nvSpPr>
              <p:spPr bwMode="auto">
                <a:xfrm>
                  <a:off x="2023" y="2729"/>
                  <a:ext cx="4" cy="4"/>
                </a:xfrm>
                <a:prstGeom prst="rect">
                  <a:avLst/>
                </a:prstGeom>
                <a:solidFill>
                  <a:srgbClr val="131516"/>
                </a:solidFill>
                <a:ln w="9525">
                  <a:noFill/>
                  <a:miter lim="800000"/>
                  <a:headEnd/>
                  <a:tailEnd/>
                </a:ln>
              </p:spPr>
              <p:txBody>
                <a:bodyPr/>
                <a:lstStyle/>
                <a:p>
                  <a:endParaRPr lang="en-US"/>
                </a:p>
              </p:txBody>
            </p:sp>
            <p:sp>
              <p:nvSpPr>
                <p:cNvPr id="23825" name="Freeform 39"/>
                <p:cNvSpPr>
                  <a:spLocks/>
                </p:cNvSpPr>
                <p:nvPr/>
              </p:nvSpPr>
              <p:spPr bwMode="auto">
                <a:xfrm>
                  <a:off x="2023" y="2733"/>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26" name="Freeform 40"/>
                <p:cNvSpPr>
                  <a:spLocks/>
                </p:cNvSpPr>
                <p:nvPr/>
              </p:nvSpPr>
              <p:spPr bwMode="auto">
                <a:xfrm>
                  <a:off x="2023" y="2752"/>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27" name="Rectangle 41"/>
                <p:cNvSpPr>
                  <a:spLocks noChangeArrowheads="1"/>
                </p:cNvSpPr>
                <p:nvPr/>
              </p:nvSpPr>
              <p:spPr bwMode="auto">
                <a:xfrm>
                  <a:off x="2023" y="2754"/>
                  <a:ext cx="4" cy="4"/>
                </a:xfrm>
                <a:prstGeom prst="rect">
                  <a:avLst/>
                </a:prstGeom>
                <a:solidFill>
                  <a:srgbClr val="131516"/>
                </a:solidFill>
                <a:ln w="9525">
                  <a:noFill/>
                  <a:miter lim="800000"/>
                  <a:headEnd/>
                  <a:tailEnd/>
                </a:ln>
              </p:spPr>
              <p:txBody>
                <a:bodyPr/>
                <a:lstStyle/>
                <a:p>
                  <a:endParaRPr lang="en-US"/>
                </a:p>
              </p:txBody>
            </p:sp>
            <p:sp>
              <p:nvSpPr>
                <p:cNvPr id="23828" name="Freeform 42"/>
                <p:cNvSpPr>
                  <a:spLocks/>
                </p:cNvSpPr>
                <p:nvPr/>
              </p:nvSpPr>
              <p:spPr bwMode="auto">
                <a:xfrm>
                  <a:off x="2023" y="2758"/>
                  <a:ext cx="4" cy="2"/>
                </a:xfrm>
                <a:custGeom>
                  <a:avLst/>
                  <a:gdLst>
                    <a:gd name="T0" fmla="*/ 0 w 4"/>
                    <a:gd name="T1" fmla="*/ 0 h 2"/>
                    <a:gd name="T2" fmla="*/ 2 w 4"/>
                    <a:gd name="T3" fmla="*/ 0 h 2"/>
                    <a:gd name="T4" fmla="*/ 2 w 4"/>
                    <a:gd name="T5" fmla="*/ 2 h 2"/>
                    <a:gd name="T6" fmla="*/ 4 w 4"/>
                    <a:gd name="T7" fmla="*/ 0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0"/>
                      </a:lnTo>
                      <a:lnTo>
                        <a:pt x="2" y="2"/>
                      </a:lnTo>
                      <a:lnTo>
                        <a:pt x="4" y="0"/>
                      </a:lnTo>
                      <a:lnTo>
                        <a:pt x="0" y="0"/>
                      </a:lnTo>
                      <a:close/>
                    </a:path>
                  </a:pathLst>
                </a:custGeom>
                <a:solidFill>
                  <a:srgbClr val="131516"/>
                </a:solidFill>
                <a:ln w="9525">
                  <a:noFill/>
                  <a:round/>
                  <a:headEnd/>
                  <a:tailEnd/>
                </a:ln>
              </p:spPr>
              <p:txBody>
                <a:bodyPr/>
                <a:lstStyle/>
                <a:p>
                  <a:endParaRPr lang="en-US"/>
                </a:p>
              </p:txBody>
            </p:sp>
            <p:sp>
              <p:nvSpPr>
                <p:cNvPr id="23829" name="Freeform 43"/>
                <p:cNvSpPr>
                  <a:spLocks/>
                </p:cNvSpPr>
                <p:nvPr/>
              </p:nvSpPr>
              <p:spPr bwMode="auto">
                <a:xfrm>
                  <a:off x="2023" y="2776"/>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30" name="Rectangle 44"/>
                <p:cNvSpPr>
                  <a:spLocks noChangeArrowheads="1"/>
                </p:cNvSpPr>
                <p:nvPr/>
              </p:nvSpPr>
              <p:spPr bwMode="auto">
                <a:xfrm>
                  <a:off x="2023" y="2778"/>
                  <a:ext cx="4" cy="3"/>
                </a:xfrm>
                <a:prstGeom prst="rect">
                  <a:avLst/>
                </a:prstGeom>
                <a:solidFill>
                  <a:srgbClr val="131516"/>
                </a:solidFill>
                <a:ln w="9525">
                  <a:noFill/>
                  <a:miter lim="800000"/>
                  <a:headEnd/>
                  <a:tailEnd/>
                </a:ln>
              </p:spPr>
              <p:txBody>
                <a:bodyPr/>
                <a:lstStyle/>
                <a:p>
                  <a:endParaRPr lang="en-US"/>
                </a:p>
              </p:txBody>
            </p:sp>
            <p:sp>
              <p:nvSpPr>
                <p:cNvPr id="23831" name="Freeform 45"/>
                <p:cNvSpPr>
                  <a:spLocks/>
                </p:cNvSpPr>
                <p:nvPr/>
              </p:nvSpPr>
              <p:spPr bwMode="auto">
                <a:xfrm>
                  <a:off x="2023" y="2781"/>
                  <a:ext cx="4" cy="2"/>
                </a:xfrm>
                <a:custGeom>
                  <a:avLst/>
                  <a:gdLst>
                    <a:gd name="T0" fmla="*/ 0 w 4"/>
                    <a:gd name="T1" fmla="*/ 0 h 2"/>
                    <a:gd name="T2" fmla="*/ 2 w 4"/>
                    <a:gd name="T3" fmla="*/ 0 h 2"/>
                    <a:gd name="T4" fmla="*/ 2 w 4"/>
                    <a:gd name="T5" fmla="*/ 2 h 2"/>
                    <a:gd name="T6" fmla="*/ 4 w 4"/>
                    <a:gd name="T7" fmla="*/ 0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0"/>
                      </a:lnTo>
                      <a:lnTo>
                        <a:pt x="2" y="2"/>
                      </a:lnTo>
                      <a:lnTo>
                        <a:pt x="4" y="0"/>
                      </a:lnTo>
                      <a:lnTo>
                        <a:pt x="0" y="0"/>
                      </a:lnTo>
                      <a:close/>
                    </a:path>
                  </a:pathLst>
                </a:custGeom>
                <a:solidFill>
                  <a:srgbClr val="131516"/>
                </a:solidFill>
                <a:ln w="9525">
                  <a:noFill/>
                  <a:round/>
                  <a:headEnd/>
                  <a:tailEnd/>
                </a:ln>
              </p:spPr>
              <p:txBody>
                <a:bodyPr/>
                <a:lstStyle/>
                <a:p>
                  <a:endParaRPr lang="en-US"/>
                </a:p>
              </p:txBody>
            </p:sp>
            <p:sp>
              <p:nvSpPr>
                <p:cNvPr id="23832" name="Freeform 46"/>
                <p:cNvSpPr>
                  <a:spLocks/>
                </p:cNvSpPr>
                <p:nvPr/>
              </p:nvSpPr>
              <p:spPr bwMode="auto">
                <a:xfrm>
                  <a:off x="2023" y="2799"/>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33" name="Rectangle 47"/>
                <p:cNvSpPr>
                  <a:spLocks noChangeArrowheads="1"/>
                </p:cNvSpPr>
                <p:nvPr/>
              </p:nvSpPr>
              <p:spPr bwMode="auto">
                <a:xfrm>
                  <a:off x="2023" y="2801"/>
                  <a:ext cx="4" cy="4"/>
                </a:xfrm>
                <a:prstGeom prst="rect">
                  <a:avLst/>
                </a:prstGeom>
                <a:solidFill>
                  <a:srgbClr val="131516"/>
                </a:solidFill>
                <a:ln w="9525">
                  <a:noFill/>
                  <a:miter lim="800000"/>
                  <a:headEnd/>
                  <a:tailEnd/>
                </a:ln>
              </p:spPr>
              <p:txBody>
                <a:bodyPr/>
                <a:lstStyle/>
                <a:p>
                  <a:endParaRPr lang="en-US"/>
                </a:p>
              </p:txBody>
            </p:sp>
            <p:sp>
              <p:nvSpPr>
                <p:cNvPr id="23834" name="Freeform 48"/>
                <p:cNvSpPr>
                  <a:spLocks/>
                </p:cNvSpPr>
                <p:nvPr/>
              </p:nvSpPr>
              <p:spPr bwMode="auto">
                <a:xfrm>
                  <a:off x="2023" y="2805"/>
                  <a:ext cx="4" cy="2"/>
                </a:xfrm>
                <a:custGeom>
                  <a:avLst/>
                  <a:gdLst>
                    <a:gd name="T0" fmla="*/ 0 w 4"/>
                    <a:gd name="T1" fmla="*/ 0 h 2"/>
                    <a:gd name="T2" fmla="*/ 2 w 4"/>
                    <a:gd name="T3" fmla="*/ 0 h 2"/>
                    <a:gd name="T4" fmla="*/ 2 w 4"/>
                    <a:gd name="T5" fmla="*/ 2 h 2"/>
                    <a:gd name="T6" fmla="*/ 4 w 4"/>
                    <a:gd name="T7" fmla="*/ 0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0"/>
                      </a:lnTo>
                      <a:lnTo>
                        <a:pt x="2" y="2"/>
                      </a:lnTo>
                      <a:lnTo>
                        <a:pt x="4" y="0"/>
                      </a:lnTo>
                      <a:lnTo>
                        <a:pt x="0" y="0"/>
                      </a:lnTo>
                      <a:close/>
                    </a:path>
                  </a:pathLst>
                </a:custGeom>
                <a:solidFill>
                  <a:srgbClr val="131516"/>
                </a:solidFill>
                <a:ln w="9525">
                  <a:noFill/>
                  <a:round/>
                  <a:headEnd/>
                  <a:tailEnd/>
                </a:ln>
              </p:spPr>
              <p:txBody>
                <a:bodyPr/>
                <a:lstStyle/>
                <a:p>
                  <a:endParaRPr lang="en-US"/>
                </a:p>
              </p:txBody>
            </p:sp>
            <p:sp>
              <p:nvSpPr>
                <p:cNvPr id="23835" name="Freeform 49"/>
                <p:cNvSpPr>
                  <a:spLocks/>
                </p:cNvSpPr>
                <p:nvPr/>
              </p:nvSpPr>
              <p:spPr bwMode="auto">
                <a:xfrm>
                  <a:off x="2023" y="2823"/>
                  <a:ext cx="4" cy="1"/>
                </a:xfrm>
                <a:custGeom>
                  <a:avLst/>
                  <a:gdLst>
                    <a:gd name="T0" fmla="*/ 4 w 4"/>
                    <a:gd name="T1" fmla="*/ 1 h 1"/>
                    <a:gd name="T2" fmla="*/ 4 w 4"/>
                    <a:gd name="T3" fmla="*/ 0 h 1"/>
                    <a:gd name="T4" fmla="*/ 2 w 4"/>
                    <a:gd name="T5" fmla="*/ 0 h 1"/>
                    <a:gd name="T6" fmla="*/ 2 w 4"/>
                    <a:gd name="T7" fmla="*/ 0 h 1"/>
                    <a:gd name="T8" fmla="*/ 0 w 4"/>
                    <a:gd name="T9" fmla="*/ 1 h 1"/>
                    <a:gd name="T10" fmla="*/ 4 w 4"/>
                    <a:gd name="T11" fmla="*/ 1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4" y="1"/>
                      </a:moveTo>
                      <a:lnTo>
                        <a:pt x="4" y="0"/>
                      </a:lnTo>
                      <a:lnTo>
                        <a:pt x="2" y="0"/>
                      </a:lnTo>
                      <a:lnTo>
                        <a:pt x="0" y="1"/>
                      </a:lnTo>
                      <a:lnTo>
                        <a:pt x="4" y="1"/>
                      </a:lnTo>
                      <a:close/>
                    </a:path>
                  </a:pathLst>
                </a:custGeom>
                <a:solidFill>
                  <a:srgbClr val="131516"/>
                </a:solidFill>
                <a:ln w="9525">
                  <a:noFill/>
                  <a:round/>
                  <a:headEnd/>
                  <a:tailEnd/>
                </a:ln>
              </p:spPr>
              <p:txBody>
                <a:bodyPr/>
                <a:lstStyle/>
                <a:p>
                  <a:endParaRPr lang="en-US"/>
                </a:p>
              </p:txBody>
            </p:sp>
            <p:sp>
              <p:nvSpPr>
                <p:cNvPr id="23836" name="Rectangle 50"/>
                <p:cNvSpPr>
                  <a:spLocks noChangeArrowheads="1"/>
                </p:cNvSpPr>
                <p:nvPr/>
              </p:nvSpPr>
              <p:spPr bwMode="auto">
                <a:xfrm>
                  <a:off x="2023" y="2824"/>
                  <a:ext cx="4" cy="4"/>
                </a:xfrm>
                <a:prstGeom prst="rect">
                  <a:avLst/>
                </a:prstGeom>
                <a:solidFill>
                  <a:srgbClr val="131516"/>
                </a:solidFill>
                <a:ln w="9525">
                  <a:noFill/>
                  <a:miter lim="800000"/>
                  <a:headEnd/>
                  <a:tailEnd/>
                </a:ln>
              </p:spPr>
              <p:txBody>
                <a:bodyPr/>
                <a:lstStyle/>
                <a:p>
                  <a:endParaRPr lang="en-US"/>
                </a:p>
              </p:txBody>
            </p:sp>
            <p:sp>
              <p:nvSpPr>
                <p:cNvPr id="23837" name="Freeform 51"/>
                <p:cNvSpPr>
                  <a:spLocks/>
                </p:cNvSpPr>
                <p:nvPr/>
              </p:nvSpPr>
              <p:spPr bwMode="auto">
                <a:xfrm>
                  <a:off x="2023" y="2828"/>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38" name="Freeform 52"/>
                <p:cNvSpPr>
                  <a:spLocks/>
                </p:cNvSpPr>
                <p:nvPr/>
              </p:nvSpPr>
              <p:spPr bwMode="auto">
                <a:xfrm>
                  <a:off x="2023" y="2846"/>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39" name="Rectangle 53"/>
                <p:cNvSpPr>
                  <a:spLocks noChangeArrowheads="1"/>
                </p:cNvSpPr>
                <p:nvPr/>
              </p:nvSpPr>
              <p:spPr bwMode="auto">
                <a:xfrm>
                  <a:off x="2023" y="2848"/>
                  <a:ext cx="4" cy="4"/>
                </a:xfrm>
                <a:prstGeom prst="rect">
                  <a:avLst/>
                </a:prstGeom>
                <a:solidFill>
                  <a:srgbClr val="131516"/>
                </a:solidFill>
                <a:ln w="9525">
                  <a:noFill/>
                  <a:miter lim="800000"/>
                  <a:headEnd/>
                  <a:tailEnd/>
                </a:ln>
              </p:spPr>
              <p:txBody>
                <a:bodyPr/>
                <a:lstStyle/>
                <a:p>
                  <a:endParaRPr lang="en-US"/>
                </a:p>
              </p:txBody>
            </p:sp>
            <p:sp>
              <p:nvSpPr>
                <p:cNvPr id="23840" name="Freeform 54"/>
                <p:cNvSpPr>
                  <a:spLocks/>
                </p:cNvSpPr>
                <p:nvPr/>
              </p:nvSpPr>
              <p:spPr bwMode="auto">
                <a:xfrm>
                  <a:off x="2023" y="2852"/>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41" name="Freeform 55"/>
                <p:cNvSpPr>
                  <a:spLocks/>
                </p:cNvSpPr>
                <p:nvPr/>
              </p:nvSpPr>
              <p:spPr bwMode="auto">
                <a:xfrm>
                  <a:off x="2023" y="2869"/>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42" name="Rectangle 56"/>
                <p:cNvSpPr>
                  <a:spLocks noChangeArrowheads="1"/>
                </p:cNvSpPr>
                <p:nvPr/>
              </p:nvSpPr>
              <p:spPr bwMode="auto">
                <a:xfrm>
                  <a:off x="2023" y="2871"/>
                  <a:ext cx="4" cy="4"/>
                </a:xfrm>
                <a:prstGeom prst="rect">
                  <a:avLst/>
                </a:prstGeom>
                <a:solidFill>
                  <a:srgbClr val="131516"/>
                </a:solidFill>
                <a:ln w="9525">
                  <a:noFill/>
                  <a:miter lim="800000"/>
                  <a:headEnd/>
                  <a:tailEnd/>
                </a:ln>
              </p:spPr>
              <p:txBody>
                <a:bodyPr/>
                <a:lstStyle/>
                <a:p>
                  <a:endParaRPr lang="en-US"/>
                </a:p>
              </p:txBody>
            </p:sp>
            <p:sp>
              <p:nvSpPr>
                <p:cNvPr id="23843" name="Freeform 57"/>
                <p:cNvSpPr>
                  <a:spLocks/>
                </p:cNvSpPr>
                <p:nvPr/>
              </p:nvSpPr>
              <p:spPr bwMode="auto">
                <a:xfrm>
                  <a:off x="2023" y="2875"/>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44" name="Freeform 58"/>
                <p:cNvSpPr>
                  <a:spLocks/>
                </p:cNvSpPr>
                <p:nvPr/>
              </p:nvSpPr>
              <p:spPr bwMode="auto">
                <a:xfrm>
                  <a:off x="2023" y="2893"/>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45" name="Rectangle 59"/>
                <p:cNvSpPr>
                  <a:spLocks noChangeArrowheads="1"/>
                </p:cNvSpPr>
                <p:nvPr/>
              </p:nvSpPr>
              <p:spPr bwMode="auto">
                <a:xfrm>
                  <a:off x="2023" y="2895"/>
                  <a:ext cx="4" cy="4"/>
                </a:xfrm>
                <a:prstGeom prst="rect">
                  <a:avLst/>
                </a:prstGeom>
                <a:solidFill>
                  <a:srgbClr val="131516"/>
                </a:solidFill>
                <a:ln w="9525">
                  <a:noFill/>
                  <a:miter lim="800000"/>
                  <a:headEnd/>
                  <a:tailEnd/>
                </a:ln>
              </p:spPr>
              <p:txBody>
                <a:bodyPr/>
                <a:lstStyle/>
                <a:p>
                  <a:endParaRPr lang="en-US"/>
                </a:p>
              </p:txBody>
            </p:sp>
            <p:sp>
              <p:nvSpPr>
                <p:cNvPr id="23846" name="Freeform 60"/>
                <p:cNvSpPr>
                  <a:spLocks/>
                </p:cNvSpPr>
                <p:nvPr/>
              </p:nvSpPr>
              <p:spPr bwMode="auto">
                <a:xfrm>
                  <a:off x="2023" y="2899"/>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47" name="Freeform 61"/>
                <p:cNvSpPr>
                  <a:spLocks/>
                </p:cNvSpPr>
                <p:nvPr/>
              </p:nvSpPr>
              <p:spPr bwMode="auto">
                <a:xfrm>
                  <a:off x="2023" y="2916"/>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48" name="Rectangle 62"/>
                <p:cNvSpPr>
                  <a:spLocks noChangeArrowheads="1"/>
                </p:cNvSpPr>
                <p:nvPr/>
              </p:nvSpPr>
              <p:spPr bwMode="auto">
                <a:xfrm>
                  <a:off x="2023" y="2918"/>
                  <a:ext cx="4" cy="4"/>
                </a:xfrm>
                <a:prstGeom prst="rect">
                  <a:avLst/>
                </a:prstGeom>
                <a:solidFill>
                  <a:srgbClr val="131516"/>
                </a:solidFill>
                <a:ln w="9525">
                  <a:noFill/>
                  <a:miter lim="800000"/>
                  <a:headEnd/>
                  <a:tailEnd/>
                </a:ln>
              </p:spPr>
              <p:txBody>
                <a:bodyPr/>
                <a:lstStyle/>
                <a:p>
                  <a:endParaRPr lang="en-US"/>
                </a:p>
              </p:txBody>
            </p:sp>
            <p:sp>
              <p:nvSpPr>
                <p:cNvPr id="23849" name="Freeform 63"/>
                <p:cNvSpPr>
                  <a:spLocks/>
                </p:cNvSpPr>
                <p:nvPr/>
              </p:nvSpPr>
              <p:spPr bwMode="auto">
                <a:xfrm>
                  <a:off x="2023" y="2922"/>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50" name="Freeform 64"/>
                <p:cNvSpPr>
                  <a:spLocks/>
                </p:cNvSpPr>
                <p:nvPr/>
              </p:nvSpPr>
              <p:spPr bwMode="auto">
                <a:xfrm>
                  <a:off x="2023" y="2940"/>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51" name="Rectangle 65"/>
                <p:cNvSpPr>
                  <a:spLocks noChangeArrowheads="1"/>
                </p:cNvSpPr>
                <p:nvPr/>
              </p:nvSpPr>
              <p:spPr bwMode="auto">
                <a:xfrm>
                  <a:off x="2023" y="2942"/>
                  <a:ext cx="4" cy="4"/>
                </a:xfrm>
                <a:prstGeom prst="rect">
                  <a:avLst/>
                </a:prstGeom>
                <a:solidFill>
                  <a:srgbClr val="131516"/>
                </a:solidFill>
                <a:ln w="9525">
                  <a:noFill/>
                  <a:miter lim="800000"/>
                  <a:headEnd/>
                  <a:tailEnd/>
                </a:ln>
              </p:spPr>
              <p:txBody>
                <a:bodyPr/>
                <a:lstStyle/>
                <a:p>
                  <a:endParaRPr lang="en-US"/>
                </a:p>
              </p:txBody>
            </p:sp>
            <p:sp>
              <p:nvSpPr>
                <p:cNvPr id="23852" name="Freeform 66"/>
                <p:cNvSpPr>
                  <a:spLocks/>
                </p:cNvSpPr>
                <p:nvPr/>
              </p:nvSpPr>
              <p:spPr bwMode="auto">
                <a:xfrm>
                  <a:off x="2023" y="2946"/>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53" name="Freeform 67"/>
                <p:cNvSpPr>
                  <a:spLocks/>
                </p:cNvSpPr>
                <p:nvPr/>
              </p:nvSpPr>
              <p:spPr bwMode="auto">
                <a:xfrm>
                  <a:off x="2023" y="2963"/>
                  <a:ext cx="4" cy="2"/>
                </a:xfrm>
                <a:custGeom>
                  <a:avLst/>
                  <a:gdLst>
                    <a:gd name="T0" fmla="*/ 4 w 4"/>
                    <a:gd name="T1" fmla="*/ 2 h 2"/>
                    <a:gd name="T2" fmla="*/ 4 w 4"/>
                    <a:gd name="T3" fmla="*/ 2 h 2"/>
                    <a:gd name="T4" fmla="*/ 2 w 4"/>
                    <a:gd name="T5" fmla="*/ 0 h 2"/>
                    <a:gd name="T6" fmla="*/ 2 w 4"/>
                    <a:gd name="T7" fmla="*/ 2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2"/>
                      </a:lnTo>
                      <a:lnTo>
                        <a:pt x="2" y="0"/>
                      </a:lnTo>
                      <a:lnTo>
                        <a:pt x="2" y="2"/>
                      </a:lnTo>
                      <a:lnTo>
                        <a:pt x="0" y="2"/>
                      </a:lnTo>
                      <a:lnTo>
                        <a:pt x="4" y="2"/>
                      </a:lnTo>
                      <a:close/>
                    </a:path>
                  </a:pathLst>
                </a:custGeom>
                <a:solidFill>
                  <a:srgbClr val="131516"/>
                </a:solidFill>
                <a:ln w="9525">
                  <a:noFill/>
                  <a:round/>
                  <a:headEnd/>
                  <a:tailEnd/>
                </a:ln>
              </p:spPr>
              <p:txBody>
                <a:bodyPr/>
                <a:lstStyle/>
                <a:p>
                  <a:endParaRPr lang="en-US"/>
                </a:p>
              </p:txBody>
            </p:sp>
            <p:sp>
              <p:nvSpPr>
                <p:cNvPr id="23854" name="Rectangle 68"/>
                <p:cNvSpPr>
                  <a:spLocks noChangeArrowheads="1"/>
                </p:cNvSpPr>
                <p:nvPr/>
              </p:nvSpPr>
              <p:spPr bwMode="auto">
                <a:xfrm>
                  <a:off x="2023" y="2965"/>
                  <a:ext cx="4" cy="4"/>
                </a:xfrm>
                <a:prstGeom prst="rect">
                  <a:avLst/>
                </a:prstGeom>
                <a:solidFill>
                  <a:srgbClr val="131516"/>
                </a:solidFill>
                <a:ln w="9525">
                  <a:noFill/>
                  <a:miter lim="800000"/>
                  <a:headEnd/>
                  <a:tailEnd/>
                </a:ln>
              </p:spPr>
              <p:txBody>
                <a:bodyPr/>
                <a:lstStyle/>
                <a:p>
                  <a:endParaRPr lang="en-US"/>
                </a:p>
              </p:txBody>
            </p:sp>
            <p:sp>
              <p:nvSpPr>
                <p:cNvPr id="23855" name="Freeform 69"/>
                <p:cNvSpPr>
                  <a:spLocks/>
                </p:cNvSpPr>
                <p:nvPr/>
              </p:nvSpPr>
              <p:spPr bwMode="auto">
                <a:xfrm>
                  <a:off x="2023" y="2969"/>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56" name="Freeform 70"/>
                <p:cNvSpPr>
                  <a:spLocks/>
                </p:cNvSpPr>
                <p:nvPr/>
              </p:nvSpPr>
              <p:spPr bwMode="auto">
                <a:xfrm>
                  <a:off x="2023" y="2987"/>
                  <a:ext cx="4" cy="2"/>
                </a:xfrm>
                <a:custGeom>
                  <a:avLst/>
                  <a:gdLst>
                    <a:gd name="T0" fmla="*/ 4 w 4"/>
                    <a:gd name="T1" fmla="*/ 2 h 2"/>
                    <a:gd name="T2" fmla="*/ 4 w 4"/>
                    <a:gd name="T3" fmla="*/ 2 h 2"/>
                    <a:gd name="T4" fmla="*/ 2 w 4"/>
                    <a:gd name="T5" fmla="*/ 0 h 2"/>
                    <a:gd name="T6" fmla="*/ 2 w 4"/>
                    <a:gd name="T7" fmla="*/ 2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2"/>
                      </a:lnTo>
                      <a:lnTo>
                        <a:pt x="2" y="0"/>
                      </a:lnTo>
                      <a:lnTo>
                        <a:pt x="2" y="2"/>
                      </a:lnTo>
                      <a:lnTo>
                        <a:pt x="0" y="2"/>
                      </a:lnTo>
                      <a:lnTo>
                        <a:pt x="4" y="2"/>
                      </a:lnTo>
                      <a:close/>
                    </a:path>
                  </a:pathLst>
                </a:custGeom>
                <a:solidFill>
                  <a:srgbClr val="131516"/>
                </a:solidFill>
                <a:ln w="9525">
                  <a:noFill/>
                  <a:round/>
                  <a:headEnd/>
                  <a:tailEnd/>
                </a:ln>
              </p:spPr>
              <p:txBody>
                <a:bodyPr/>
                <a:lstStyle/>
                <a:p>
                  <a:endParaRPr lang="en-US"/>
                </a:p>
              </p:txBody>
            </p:sp>
            <p:sp>
              <p:nvSpPr>
                <p:cNvPr id="23857" name="Rectangle 71"/>
                <p:cNvSpPr>
                  <a:spLocks noChangeArrowheads="1"/>
                </p:cNvSpPr>
                <p:nvPr/>
              </p:nvSpPr>
              <p:spPr bwMode="auto">
                <a:xfrm>
                  <a:off x="2023" y="2989"/>
                  <a:ext cx="4" cy="3"/>
                </a:xfrm>
                <a:prstGeom prst="rect">
                  <a:avLst/>
                </a:prstGeom>
                <a:solidFill>
                  <a:srgbClr val="131516"/>
                </a:solidFill>
                <a:ln w="9525">
                  <a:noFill/>
                  <a:miter lim="800000"/>
                  <a:headEnd/>
                  <a:tailEnd/>
                </a:ln>
              </p:spPr>
              <p:txBody>
                <a:bodyPr/>
                <a:lstStyle/>
                <a:p>
                  <a:endParaRPr lang="en-US"/>
                </a:p>
              </p:txBody>
            </p:sp>
            <p:sp>
              <p:nvSpPr>
                <p:cNvPr id="23858" name="Freeform 72"/>
                <p:cNvSpPr>
                  <a:spLocks/>
                </p:cNvSpPr>
                <p:nvPr/>
              </p:nvSpPr>
              <p:spPr bwMode="auto">
                <a:xfrm>
                  <a:off x="2023" y="2992"/>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59" name="Freeform 73"/>
                <p:cNvSpPr>
                  <a:spLocks/>
                </p:cNvSpPr>
                <p:nvPr/>
              </p:nvSpPr>
              <p:spPr bwMode="auto">
                <a:xfrm>
                  <a:off x="2023" y="3010"/>
                  <a:ext cx="4" cy="2"/>
                </a:xfrm>
                <a:custGeom>
                  <a:avLst/>
                  <a:gdLst>
                    <a:gd name="T0" fmla="*/ 4 w 4"/>
                    <a:gd name="T1" fmla="*/ 2 h 2"/>
                    <a:gd name="T2" fmla="*/ 4 w 4"/>
                    <a:gd name="T3" fmla="*/ 2 h 2"/>
                    <a:gd name="T4" fmla="*/ 2 w 4"/>
                    <a:gd name="T5" fmla="*/ 0 h 2"/>
                    <a:gd name="T6" fmla="*/ 2 w 4"/>
                    <a:gd name="T7" fmla="*/ 2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2"/>
                      </a:lnTo>
                      <a:lnTo>
                        <a:pt x="2" y="0"/>
                      </a:lnTo>
                      <a:lnTo>
                        <a:pt x="2" y="2"/>
                      </a:lnTo>
                      <a:lnTo>
                        <a:pt x="0" y="2"/>
                      </a:lnTo>
                      <a:lnTo>
                        <a:pt x="4" y="2"/>
                      </a:lnTo>
                      <a:close/>
                    </a:path>
                  </a:pathLst>
                </a:custGeom>
                <a:solidFill>
                  <a:srgbClr val="131516"/>
                </a:solidFill>
                <a:ln w="9525">
                  <a:noFill/>
                  <a:round/>
                  <a:headEnd/>
                  <a:tailEnd/>
                </a:ln>
              </p:spPr>
              <p:txBody>
                <a:bodyPr/>
                <a:lstStyle/>
                <a:p>
                  <a:endParaRPr lang="en-US"/>
                </a:p>
              </p:txBody>
            </p:sp>
            <p:sp>
              <p:nvSpPr>
                <p:cNvPr id="23860" name="Rectangle 74"/>
                <p:cNvSpPr>
                  <a:spLocks noChangeArrowheads="1"/>
                </p:cNvSpPr>
                <p:nvPr/>
              </p:nvSpPr>
              <p:spPr bwMode="auto">
                <a:xfrm>
                  <a:off x="2023" y="3012"/>
                  <a:ext cx="4" cy="6"/>
                </a:xfrm>
                <a:prstGeom prst="rect">
                  <a:avLst/>
                </a:prstGeom>
                <a:solidFill>
                  <a:srgbClr val="131516"/>
                </a:solidFill>
                <a:ln w="9525">
                  <a:noFill/>
                  <a:miter lim="800000"/>
                  <a:headEnd/>
                  <a:tailEnd/>
                </a:ln>
              </p:spPr>
              <p:txBody>
                <a:bodyPr/>
                <a:lstStyle/>
                <a:p>
                  <a:endParaRPr lang="en-US"/>
                </a:p>
              </p:txBody>
            </p:sp>
            <p:sp>
              <p:nvSpPr>
                <p:cNvPr id="23861" name="Freeform 75"/>
                <p:cNvSpPr>
                  <a:spLocks/>
                </p:cNvSpPr>
                <p:nvPr/>
              </p:nvSpPr>
              <p:spPr bwMode="auto">
                <a:xfrm>
                  <a:off x="2023" y="3018"/>
                  <a:ext cx="4" cy="2"/>
                </a:xfrm>
                <a:custGeom>
                  <a:avLst/>
                  <a:gdLst>
                    <a:gd name="T0" fmla="*/ 0 w 4"/>
                    <a:gd name="T1" fmla="*/ 0 h 2"/>
                    <a:gd name="T2" fmla="*/ 2 w 4"/>
                    <a:gd name="T3" fmla="*/ 0 h 2"/>
                    <a:gd name="T4" fmla="*/ 2 w 4"/>
                    <a:gd name="T5" fmla="*/ 2 h 2"/>
                    <a:gd name="T6" fmla="*/ 4 w 4"/>
                    <a:gd name="T7" fmla="*/ 0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0"/>
                      </a:lnTo>
                      <a:lnTo>
                        <a:pt x="2" y="2"/>
                      </a:lnTo>
                      <a:lnTo>
                        <a:pt x="4" y="0"/>
                      </a:lnTo>
                      <a:lnTo>
                        <a:pt x="0" y="0"/>
                      </a:lnTo>
                      <a:close/>
                    </a:path>
                  </a:pathLst>
                </a:custGeom>
                <a:solidFill>
                  <a:srgbClr val="131516"/>
                </a:solidFill>
                <a:ln w="9525">
                  <a:noFill/>
                  <a:round/>
                  <a:headEnd/>
                  <a:tailEnd/>
                </a:ln>
              </p:spPr>
              <p:txBody>
                <a:bodyPr/>
                <a:lstStyle/>
                <a:p>
                  <a:endParaRPr lang="en-US"/>
                </a:p>
              </p:txBody>
            </p:sp>
            <p:sp>
              <p:nvSpPr>
                <p:cNvPr id="23862" name="Freeform 76"/>
                <p:cNvSpPr>
                  <a:spLocks/>
                </p:cNvSpPr>
                <p:nvPr/>
              </p:nvSpPr>
              <p:spPr bwMode="auto">
                <a:xfrm>
                  <a:off x="2023" y="3035"/>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63" name="Rectangle 77"/>
                <p:cNvSpPr>
                  <a:spLocks noChangeArrowheads="1"/>
                </p:cNvSpPr>
                <p:nvPr/>
              </p:nvSpPr>
              <p:spPr bwMode="auto">
                <a:xfrm>
                  <a:off x="2023" y="3037"/>
                  <a:ext cx="4" cy="4"/>
                </a:xfrm>
                <a:prstGeom prst="rect">
                  <a:avLst/>
                </a:prstGeom>
                <a:solidFill>
                  <a:srgbClr val="131516"/>
                </a:solidFill>
                <a:ln w="9525">
                  <a:noFill/>
                  <a:miter lim="800000"/>
                  <a:headEnd/>
                  <a:tailEnd/>
                </a:ln>
              </p:spPr>
              <p:txBody>
                <a:bodyPr/>
                <a:lstStyle/>
                <a:p>
                  <a:endParaRPr lang="en-US"/>
                </a:p>
              </p:txBody>
            </p:sp>
            <p:sp>
              <p:nvSpPr>
                <p:cNvPr id="23864" name="Freeform 78"/>
                <p:cNvSpPr>
                  <a:spLocks/>
                </p:cNvSpPr>
                <p:nvPr/>
              </p:nvSpPr>
              <p:spPr bwMode="auto">
                <a:xfrm>
                  <a:off x="2023" y="3041"/>
                  <a:ext cx="4" cy="2"/>
                </a:xfrm>
                <a:custGeom>
                  <a:avLst/>
                  <a:gdLst>
                    <a:gd name="T0" fmla="*/ 0 w 4"/>
                    <a:gd name="T1" fmla="*/ 0 h 2"/>
                    <a:gd name="T2" fmla="*/ 2 w 4"/>
                    <a:gd name="T3" fmla="*/ 0 h 2"/>
                    <a:gd name="T4" fmla="*/ 2 w 4"/>
                    <a:gd name="T5" fmla="*/ 2 h 2"/>
                    <a:gd name="T6" fmla="*/ 4 w 4"/>
                    <a:gd name="T7" fmla="*/ 0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0"/>
                      </a:lnTo>
                      <a:lnTo>
                        <a:pt x="2" y="2"/>
                      </a:lnTo>
                      <a:lnTo>
                        <a:pt x="4" y="0"/>
                      </a:lnTo>
                      <a:lnTo>
                        <a:pt x="0" y="0"/>
                      </a:lnTo>
                      <a:close/>
                    </a:path>
                  </a:pathLst>
                </a:custGeom>
                <a:solidFill>
                  <a:srgbClr val="131516"/>
                </a:solidFill>
                <a:ln w="9525">
                  <a:noFill/>
                  <a:round/>
                  <a:headEnd/>
                  <a:tailEnd/>
                </a:ln>
              </p:spPr>
              <p:txBody>
                <a:bodyPr/>
                <a:lstStyle/>
                <a:p>
                  <a:endParaRPr lang="en-US"/>
                </a:p>
              </p:txBody>
            </p:sp>
            <p:sp>
              <p:nvSpPr>
                <p:cNvPr id="23865" name="Freeform 79"/>
                <p:cNvSpPr>
                  <a:spLocks/>
                </p:cNvSpPr>
                <p:nvPr/>
              </p:nvSpPr>
              <p:spPr bwMode="auto">
                <a:xfrm>
                  <a:off x="2023" y="3059"/>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66" name="Rectangle 80"/>
                <p:cNvSpPr>
                  <a:spLocks noChangeArrowheads="1"/>
                </p:cNvSpPr>
                <p:nvPr/>
              </p:nvSpPr>
              <p:spPr bwMode="auto">
                <a:xfrm>
                  <a:off x="2023" y="3061"/>
                  <a:ext cx="4" cy="4"/>
                </a:xfrm>
                <a:prstGeom prst="rect">
                  <a:avLst/>
                </a:prstGeom>
                <a:solidFill>
                  <a:srgbClr val="131516"/>
                </a:solidFill>
                <a:ln w="9525">
                  <a:noFill/>
                  <a:miter lim="800000"/>
                  <a:headEnd/>
                  <a:tailEnd/>
                </a:ln>
              </p:spPr>
              <p:txBody>
                <a:bodyPr/>
                <a:lstStyle/>
                <a:p>
                  <a:endParaRPr lang="en-US"/>
                </a:p>
              </p:txBody>
            </p:sp>
            <p:sp>
              <p:nvSpPr>
                <p:cNvPr id="23867" name="Freeform 81"/>
                <p:cNvSpPr>
                  <a:spLocks/>
                </p:cNvSpPr>
                <p:nvPr/>
              </p:nvSpPr>
              <p:spPr bwMode="auto">
                <a:xfrm>
                  <a:off x="2023" y="3065"/>
                  <a:ext cx="4" cy="2"/>
                </a:xfrm>
                <a:custGeom>
                  <a:avLst/>
                  <a:gdLst>
                    <a:gd name="T0" fmla="*/ 0 w 4"/>
                    <a:gd name="T1" fmla="*/ 0 h 2"/>
                    <a:gd name="T2" fmla="*/ 2 w 4"/>
                    <a:gd name="T3" fmla="*/ 0 h 2"/>
                    <a:gd name="T4" fmla="*/ 2 w 4"/>
                    <a:gd name="T5" fmla="*/ 2 h 2"/>
                    <a:gd name="T6" fmla="*/ 4 w 4"/>
                    <a:gd name="T7" fmla="*/ 0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0"/>
                      </a:lnTo>
                      <a:lnTo>
                        <a:pt x="2" y="2"/>
                      </a:lnTo>
                      <a:lnTo>
                        <a:pt x="4" y="0"/>
                      </a:lnTo>
                      <a:lnTo>
                        <a:pt x="0" y="0"/>
                      </a:lnTo>
                      <a:close/>
                    </a:path>
                  </a:pathLst>
                </a:custGeom>
                <a:solidFill>
                  <a:srgbClr val="131516"/>
                </a:solidFill>
                <a:ln w="9525">
                  <a:noFill/>
                  <a:round/>
                  <a:headEnd/>
                  <a:tailEnd/>
                </a:ln>
              </p:spPr>
              <p:txBody>
                <a:bodyPr/>
                <a:lstStyle/>
                <a:p>
                  <a:endParaRPr lang="en-US"/>
                </a:p>
              </p:txBody>
            </p:sp>
            <p:sp>
              <p:nvSpPr>
                <p:cNvPr id="23868" name="Freeform 82"/>
                <p:cNvSpPr>
                  <a:spLocks/>
                </p:cNvSpPr>
                <p:nvPr/>
              </p:nvSpPr>
              <p:spPr bwMode="auto">
                <a:xfrm>
                  <a:off x="2023" y="3082"/>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69" name="Rectangle 83"/>
                <p:cNvSpPr>
                  <a:spLocks noChangeArrowheads="1"/>
                </p:cNvSpPr>
                <p:nvPr/>
              </p:nvSpPr>
              <p:spPr bwMode="auto">
                <a:xfrm>
                  <a:off x="2023" y="3084"/>
                  <a:ext cx="4" cy="4"/>
                </a:xfrm>
                <a:prstGeom prst="rect">
                  <a:avLst/>
                </a:prstGeom>
                <a:solidFill>
                  <a:srgbClr val="131516"/>
                </a:solidFill>
                <a:ln w="9525">
                  <a:noFill/>
                  <a:miter lim="800000"/>
                  <a:headEnd/>
                  <a:tailEnd/>
                </a:ln>
              </p:spPr>
              <p:txBody>
                <a:bodyPr/>
                <a:lstStyle/>
                <a:p>
                  <a:endParaRPr lang="en-US"/>
                </a:p>
              </p:txBody>
            </p:sp>
            <p:sp>
              <p:nvSpPr>
                <p:cNvPr id="23870" name="Freeform 84"/>
                <p:cNvSpPr>
                  <a:spLocks/>
                </p:cNvSpPr>
                <p:nvPr/>
              </p:nvSpPr>
              <p:spPr bwMode="auto">
                <a:xfrm>
                  <a:off x="2023" y="3088"/>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71" name="Freeform 85"/>
                <p:cNvSpPr>
                  <a:spLocks/>
                </p:cNvSpPr>
                <p:nvPr/>
              </p:nvSpPr>
              <p:spPr bwMode="auto">
                <a:xfrm>
                  <a:off x="2023" y="3106"/>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72" name="Rectangle 86"/>
                <p:cNvSpPr>
                  <a:spLocks noChangeArrowheads="1"/>
                </p:cNvSpPr>
                <p:nvPr/>
              </p:nvSpPr>
              <p:spPr bwMode="auto">
                <a:xfrm>
                  <a:off x="2023" y="3108"/>
                  <a:ext cx="4" cy="4"/>
                </a:xfrm>
                <a:prstGeom prst="rect">
                  <a:avLst/>
                </a:prstGeom>
                <a:solidFill>
                  <a:srgbClr val="131516"/>
                </a:solidFill>
                <a:ln w="9525">
                  <a:noFill/>
                  <a:miter lim="800000"/>
                  <a:headEnd/>
                  <a:tailEnd/>
                </a:ln>
              </p:spPr>
              <p:txBody>
                <a:bodyPr/>
                <a:lstStyle/>
                <a:p>
                  <a:endParaRPr lang="en-US"/>
                </a:p>
              </p:txBody>
            </p:sp>
            <p:sp>
              <p:nvSpPr>
                <p:cNvPr id="23873" name="Freeform 87"/>
                <p:cNvSpPr>
                  <a:spLocks/>
                </p:cNvSpPr>
                <p:nvPr/>
              </p:nvSpPr>
              <p:spPr bwMode="auto">
                <a:xfrm>
                  <a:off x="2023" y="3112"/>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74" name="Freeform 88"/>
                <p:cNvSpPr>
                  <a:spLocks/>
                </p:cNvSpPr>
                <p:nvPr/>
              </p:nvSpPr>
              <p:spPr bwMode="auto">
                <a:xfrm>
                  <a:off x="2023" y="3129"/>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75" name="Rectangle 89"/>
                <p:cNvSpPr>
                  <a:spLocks noChangeArrowheads="1"/>
                </p:cNvSpPr>
                <p:nvPr/>
              </p:nvSpPr>
              <p:spPr bwMode="auto">
                <a:xfrm>
                  <a:off x="2023" y="3131"/>
                  <a:ext cx="4" cy="4"/>
                </a:xfrm>
                <a:prstGeom prst="rect">
                  <a:avLst/>
                </a:prstGeom>
                <a:solidFill>
                  <a:srgbClr val="131516"/>
                </a:solidFill>
                <a:ln w="9525">
                  <a:noFill/>
                  <a:miter lim="800000"/>
                  <a:headEnd/>
                  <a:tailEnd/>
                </a:ln>
              </p:spPr>
              <p:txBody>
                <a:bodyPr/>
                <a:lstStyle/>
                <a:p>
                  <a:endParaRPr lang="en-US"/>
                </a:p>
              </p:txBody>
            </p:sp>
            <p:sp>
              <p:nvSpPr>
                <p:cNvPr id="23876" name="Freeform 90"/>
                <p:cNvSpPr>
                  <a:spLocks/>
                </p:cNvSpPr>
                <p:nvPr/>
              </p:nvSpPr>
              <p:spPr bwMode="auto">
                <a:xfrm>
                  <a:off x="2023" y="3135"/>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77" name="Freeform 91"/>
                <p:cNvSpPr>
                  <a:spLocks/>
                </p:cNvSpPr>
                <p:nvPr/>
              </p:nvSpPr>
              <p:spPr bwMode="auto">
                <a:xfrm>
                  <a:off x="2023" y="3153"/>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78" name="Rectangle 92"/>
                <p:cNvSpPr>
                  <a:spLocks noChangeArrowheads="1"/>
                </p:cNvSpPr>
                <p:nvPr/>
              </p:nvSpPr>
              <p:spPr bwMode="auto">
                <a:xfrm>
                  <a:off x="2023" y="3155"/>
                  <a:ext cx="4" cy="4"/>
                </a:xfrm>
                <a:prstGeom prst="rect">
                  <a:avLst/>
                </a:prstGeom>
                <a:solidFill>
                  <a:srgbClr val="131516"/>
                </a:solidFill>
                <a:ln w="9525">
                  <a:noFill/>
                  <a:miter lim="800000"/>
                  <a:headEnd/>
                  <a:tailEnd/>
                </a:ln>
              </p:spPr>
              <p:txBody>
                <a:bodyPr/>
                <a:lstStyle/>
                <a:p>
                  <a:endParaRPr lang="en-US"/>
                </a:p>
              </p:txBody>
            </p:sp>
            <p:sp>
              <p:nvSpPr>
                <p:cNvPr id="23879" name="Freeform 93"/>
                <p:cNvSpPr>
                  <a:spLocks/>
                </p:cNvSpPr>
                <p:nvPr/>
              </p:nvSpPr>
              <p:spPr bwMode="auto">
                <a:xfrm>
                  <a:off x="2023" y="3159"/>
                  <a:ext cx="4" cy="1"/>
                </a:xfrm>
                <a:custGeom>
                  <a:avLst/>
                  <a:gdLst>
                    <a:gd name="T0" fmla="*/ 0 w 4"/>
                    <a:gd name="T1" fmla="*/ 0 h 1"/>
                    <a:gd name="T2" fmla="*/ 2 w 4"/>
                    <a:gd name="T3" fmla="*/ 1 h 1"/>
                    <a:gd name="T4" fmla="*/ 2 w 4"/>
                    <a:gd name="T5" fmla="*/ 1 h 1"/>
                    <a:gd name="T6" fmla="*/ 4 w 4"/>
                    <a:gd name="T7" fmla="*/ 1 h 1"/>
                    <a:gd name="T8" fmla="*/ 4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lnTo>
                        <a:pt x="2" y="1"/>
                      </a:lnTo>
                      <a:lnTo>
                        <a:pt x="4" y="1"/>
                      </a:lnTo>
                      <a:lnTo>
                        <a:pt x="4" y="0"/>
                      </a:lnTo>
                      <a:lnTo>
                        <a:pt x="0" y="0"/>
                      </a:lnTo>
                      <a:close/>
                    </a:path>
                  </a:pathLst>
                </a:custGeom>
                <a:solidFill>
                  <a:srgbClr val="131516"/>
                </a:solidFill>
                <a:ln w="9525">
                  <a:noFill/>
                  <a:round/>
                  <a:headEnd/>
                  <a:tailEnd/>
                </a:ln>
              </p:spPr>
              <p:txBody>
                <a:bodyPr/>
                <a:lstStyle/>
                <a:p>
                  <a:endParaRPr lang="en-US"/>
                </a:p>
              </p:txBody>
            </p:sp>
            <p:sp>
              <p:nvSpPr>
                <p:cNvPr id="23880" name="Freeform 94"/>
                <p:cNvSpPr>
                  <a:spLocks/>
                </p:cNvSpPr>
                <p:nvPr/>
              </p:nvSpPr>
              <p:spPr bwMode="auto">
                <a:xfrm>
                  <a:off x="2023" y="3176"/>
                  <a:ext cx="4" cy="2"/>
                </a:xfrm>
                <a:custGeom>
                  <a:avLst/>
                  <a:gdLst>
                    <a:gd name="T0" fmla="*/ 4 w 4"/>
                    <a:gd name="T1" fmla="*/ 2 h 2"/>
                    <a:gd name="T2" fmla="*/ 4 w 4"/>
                    <a:gd name="T3" fmla="*/ 0 h 2"/>
                    <a:gd name="T4" fmla="*/ 2 w 4"/>
                    <a:gd name="T5" fmla="*/ 0 h 2"/>
                    <a:gd name="T6" fmla="*/ 2 w 4"/>
                    <a:gd name="T7" fmla="*/ 0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0"/>
                      </a:lnTo>
                      <a:lnTo>
                        <a:pt x="2" y="0"/>
                      </a:lnTo>
                      <a:lnTo>
                        <a:pt x="0" y="2"/>
                      </a:lnTo>
                      <a:lnTo>
                        <a:pt x="4" y="2"/>
                      </a:lnTo>
                      <a:close/>
                    </a:path>
                  </a:pathLst>
                </a:custGeom>
                <a:solidFill>
                  <a:srgbClr val="131516"/>
                </a:solidFill>
                <a:ln w="9525">
                  <a:noFill/>
                  <a:round/>
                  <a:headEnd/>
                  <a:tailEnd/>
                </a:ln>
              </p:spPr>
              <p:txBody>
                <a:bodyPr/>
                <a:lstStyle/>
                <a:p>
                  <a:endParaRPr lang="en-US"/>
                </a:p>
              </p:txBody>
            </p:sp>
            <p:sp>
              <p:nvSpPr>
                <p:cNvPr id="23881" name="Rectangle 95"/>
                <p:cNvSpPr>
                  <a:spLocks noChangeArrowheads="1"/>
                </p:cNvSpPr>
                <p:nvPr/>
              </p:nvSpPr>
              <p:spPr bwMode="auto">
                <a:xfrm>
                  <a:off x="2023" y="3178"/>
                  <a:ext cx="4" cy="4"/>
                </a:xfrm>
                <a:prstGeom prst="rect">
                  <a:avLst/>
                </a:prstGeom>
                <a:solidFill>
                  <a:srgbClr val="131516"/>
                </a:solidFill>
                <a:ln w="9525">
                  <a:noFill/>
                  <a:miter lim="800000"/>
                  <a:headEnd/>
                  <a:tailEnd/>
                </a:ln>
              </p:spPr>
              <p:txBody>
                <a:bodyPr/>
                <a:lstStyle/>
                <a:p>
                  <a:endParaRPr lang="en-US"/>
                </a:p>
              </p:txBody>
            </p:sp>
            <p:sp>
              <p:nvSpPr>
                <p:cNvPr id="23882" name="Freeform 96"/>
                <p:cNvSpPr>
                  <a:spLocks/>
                </p:cNvSpPr>
                <p:nvPr/>
              </p:nvSpPr>
              <p:spPr bwMode="auto">
                <a:xfrm>
                  <a:off x="2023" y="3182"/>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83" name="Freeform 97"/>
                <p:cNvSpPr>
                  <a:spLocks/>
                </p:cNvSpPr>
                <p:nvPr/>
              </p:nvSpPr>
              <p:spPr bwMode="auto">
                <a:xfrm>
                  <a:off x="2023" y="3200"/>
                  <a:ext cx="4" cy="1"/>
                </a:xfrm>
                <a:custGeom>
                  <a:avLst/>
                  <a:gdLst>
                    <a:gd name="T0" fmla="*/ 4 w 4"/>
                    <a:gd name="T1" fmla="*/ 1 h 1"/>
                    <a:gd name="T2" fmla="*/ 4 w 4"/>
                    <a:gd name="T3" fmla="*/ 0 h 1"/>
                    <a:gd name="T4" fmla="*/ 2 w 4"/>
                    <a:gd name="T5" fmla="*/ 0 h 1"/>
                    <a:gd name="T6" fmla="*/ 2 w 4"/>
                    <a:gd name="T7" fmla="*/ 0 h 1"/>
                    <a:gd name="T8" fmla="*/ 0 w 4"/>
                    <a:gd name="T9" fmla="*/ 1 h 1"/>
                    <a:gd name="T10" fmla="*/ 4 w 4"/>
                    <a:gd name="T11" fmla="*/ 1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4" y="1"/>
                      </a:moveTo>
                      <a:lnTo>
                        <a:pt x="4" y="0"/>
                      </a:lnTo>
                      <a:lnTo>
                        <a:pt x="2" y="0"/>
                      </a:lnTo>
                      <a:lnTo>
                        <a:pt x="0" y="1"/>
                      </a:lnTo>
                      <a:lnTo>
                        <a:pt x="4" y="1"/>
                      </a:lnTo>
                      <a:close/>
                    </a:path>
                  </a:pathLst>
                </a:custGeom>
                <a:solidFill>
                  <a:srgbClr val="131516"/>
                </a:solidFill>
                <a:ln w="9525">
                  <a:noFill/>
                  <a:round/>
                  <a:headEnd/>
                  <a:tailEnd/>
                </a:ln>
              </p:spPr>
              <p:txBody>
                <a:bodyPr/>
                <a:lstStyle/>
                <a:p>
                  <a:endParaRPr lang="en-US"/>
                </a:p>
              </p:txBody>
            </p:sp>
            <p:sp>
              <p:nvSpPr>
                <p:cNvPr id="23884" name="Rectangle 98"/>
                <p:cNvSpPr>
                  <a:spLocks noChangeArrowheads="1"/>
                </p:cNvSpPr>
                <p:nvPr/>
              </p:nvSpPr>
              <p:spPr bwMode="auto">
                <a:xfrm>
                  <a:off x="2023" y="3201"/>
                  <a:ext cx="4" cy="4"/>
                </a:xfrm>
                <a:prstGeom prst="rect">
                  <a:avLst/>
                </a:prstGeom>
                <a:solidFill>
                  <a:srgbClr val="131516"/>
                </a:solidFill>
                <a:ln w="9525">
                  <a:noFill/>
                  <a:miter lim="800000"/>
                  <a:headEnd/>
                  <a:tailEnd/>
                </a:ln>
              </p:spPr>
              <p:txBody>
                <a:bodyPr/>
                <a:lstStyle/>
                <a:p>
                  <a:endParaRPr lang="en-US"/>
                </a:p>
              </p:txBody>
            </p:sp>
            <p:sp>
              <p:nvSpPr>
                <p:cNvPr id="23885" name="Freeform 99"/>
                <p:cNvSpPr>
                  <a:spLocks/>
                </p:cNvSpPr>
                <p:nvPr/>
              </p:nvSpPr>
              <p:spPr bwMode="auto">
                <a:xfrm>
                  <a:off x="2023" y="3205"/>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86" name="Freeform 100"/>
                <p:cNvSpPr>
                  <a:spLocks/>
                </p:cNvSpPr>
                <p:nvPr/>
              </p:nvSpPr>
              <p:spPr bwMode="auto">
                <a:xfrm>
                  <a:off x="2023" y="3223"/>
                  <a:ext cx="4" cy="2"/>
                </a:xfrm>
                <a:custGeom>
                  <a:avLst/>
                  <a:gdLst>
                    <a:gd name="T0" fmla="*/ 4 w 4"/>
                    <a:gd name="T1" fmla="*/ 2 h 2"/>
                    <a:gd name="T2" fmla="*/ 4 w 4"/>
                    <a:gd name="T3" fmla="*/ 2 h 2"/>
                    <a:gd name="T4" fmla="*/ 2 w 4"/>
                    <a:gd name="T5" fmla="*/ 0 h 2"/>
                    <a:gd name="T6" fmla="*/ 2 w 4"/>
                    <a:gd name="T7" fmla="*/ 2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2"/>
                      </a:lnTo>
                      <a:lnTo>
                        <a:pt x="2" y="0"/>
                      </a:lnTo>
                      <a:lnTo>
                        <a:pt x="2" y="2"/>
                      </a:lnTo>
                      <a:lnTo>
                        <a:pt x="0" y="2"/>
                      </a:lnTo>
                      <a:lnTo>
                        <a:pt x="4" y="2"/>
                      </a:lnTo>
                      <a:close/>
                    </a:path>
                  </a:pathLst>
                </a:custGeom>
                <a:solidFill>
                  <a:srgbClr val="131516"/>
                </a:solidFill>
                <a:ln w="9525">
                  <a:noFill/>
                  <a:round/>
                  <a:headEnd/>
                  <a:tailEnd/>
                </a:ln>
              </p:spPr>
              <p:txBody>
                <a:bodyPr/>
                <a:lstStyle/>
                <a:p>
                  <a:endParaRPr lang="en-US"/>
                </a:p>
              </p:txBody>
            </p:sp>
            <p:sp>
              <p:nvSpPr>
                <p:cNvPr id="23887" name="Rectangle 101"/>
                <p:cNvSpPr>
                  <a:spLocks noChangeArrowheads="1"/>
                </p:cNvSpPr>
                <p:nvPr/>
              </p:nvSpPr>
              <p:spPr bwMode="auto">
                <a:xfrm>
                  <a:off x="2023" y="3225"/>
                  <a:ext cx="4" cy="4"/>
                </a:xfrm>
                <a:prstGeom prst="rect">
                  <a:avLst/>
                </a:prstGeom>
                <a:solidFill>
                  <a:srgbClr val="131516"/>
                </a:solidFill>
                <a:ln w="9525">
                  <a:noFill/>
                  <a:miter lim="800000"/>
                  <a:headEnd/>
                  <a:tailEnd/>
                </a:ln>
              </p:spPr>
              <p:txBody>
                <a:bodyPr/>
                <a:lstStyle/>
                <a:p>
                  <a:endParaRPr lang="en-US"/>
                </a:p>
              </p:txBody>
            </p:sp>
            <p:sp>
              <p:nvSpPr>
                <p:cNvPr id="23888" name="Freeform 102"/>
                <p:cNvSpPr>
                  <a:spLocks/>
                </p:cNvSpPr>
                <p:nvPr/>
              </p:nvSpPr>
              <p:spPr bwMode="auto">
                <a:xfrm>
                  <a:off x="2023" y="3229"/>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89" name="Freeform 103"/>
                <p:cNvSpPr>
                  <a:spLocks/>
                </p:cNvSpPr>
                <p:nvPr/>
              </p:nvSpPr>
              <p:spPr bwMode="auto">
                <a:xfrm>
                  <a:off x="2023" y="3246"/>
                  <a:ext cx="4" cy="2"/>
                </a:xfrm>
                <a:custGeom>
                  <a:avLst/>
                  <a:gdLst>
                    <a:gd name="T0" fmla="*/ 4 w 4"/>
                    <a:gd name="T1" fmla="*/ 2 h 2"/>
                    <a:gd name="T2" fmla="*/ 4 w 4"/>
                    <a:gd name="T3" fmla="*/ 2 h 2"/>
                    <a:gd name="T4" fmla="*/ 2 w 4"/>
                    <a:gd name="T5" fmla="*/ 0 h 2"/>
                    <a:gd name="T6" fmla="*/ 2 w 4"/>
                    <a:gd name="T7" fmla="*/ 2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2"/>
                      </a:lnTo>
                      <a:lnTo>
                        <a:pt x="2" y="0"/>
                      </a:lnTo>
                      <a:lnTo>
                        <a:pt x="2" y="2"/>
                      </a:lnTo>
                      <a:lnTo>
                        <a:pt x="0" y="2"/>
                      </a:lnTo>
                      <a:lnTo>
                        <a:pt x="4" y="2"/>
                      </a:lnTo>
                      <a:close/>
                    </a:path>
                  </a:pathLst>
                </a:custGeom>
                <a:solidFill>
                  <a:srgbClr val="131516"/>
                </a:solidFill>
                <a:ln w="9525">
                  <a:noFill/>
                  <a:round/>
                  <a:headEnd/>
                  <a:tailEnd/>
                </a:ln>
              </p:spPr>
              <p:txBody>
                <a:bodyPr/>
                <a:lstStyle/>
                <a:p>
                  <a:endParaRPr lang="en-US"/>
                </a:p>
              </p:txBody>
            </p:sp>
            <p:sp>
              <p:nvSpPr>
                <p:cNvPr id="23890" name="Rectangle 104"/>
                <p:cNvSpPr>
                  <a:spLocks noChangeArrowheads="1"/>
                </p:cNvSpPr>
                <p:nvPr/>
              </p:nvSpPr>
              <p:spPr bwMode="auto">
                <a:xfrm>
                  <a:off x="2023" y="3248"/>
                  <a:ext cx="4" cy="4"/>
                </a:xfrm>
                <a:prstGeom prst="rect">
                  <a:avLst/>
                </a:prstGeom>
                <a:solidFill>
                  <a:srgbClr val="131516"/>
                </a:solidFill>
                <a:ln w="9525">
                  <a:noFill/>
                  <a:miter lim="800000"/>
                  <a:headEnd/>
                  <a:tailEnd/>
                </a:ln>
              </p:spPr>
              <p:txBody>
                <a:bodyPr/>
                <a:lstStyle/>
                <a:p>
                  <a:endParaRPr lang="en-US"/>
                </a:p>
              </p:txBody>
            </p:sp>
            <p:sp>
              <p:nvSpPr>
                <p:cNvPr id="23891" name="Freeform 105"/>
                <p:cNvSpPr>
                  <a:spLocks/>
                </p:cNvSpPr>
                <p:nvPr/>
              </p:nvSpPr>
              <p:spPr bwMode="auto">
                <a:xfrm>
                  <a:off x="2023" y="3252"/>
                  <a:ext cx="4" cy="2"/>
                </a:xfrm>
                <a:custGeom>
                  <a:avLst/>
                  <a:gdLst>
                    <a:gd name="T0" fmla="*/ 0 w 4"/>
                    <a:gd name="T1" fmla="*/ 0 h 2"/>
                    <a:gd name="T2" fmla="*/ 2 w 4"/>
                    <a:gd name="T3" fmla="*/ 2 h 2"/>
                    <a:gd name="T4" fmla="*/ 2 w 4"/>
                    <a:gd name="T5" fmla="*/ 2 h 2"/>
                    <a:gd name="T6" fmla="*/ 4 w 4"/>
                    <a:gd name="T7" fmla="*/ 2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2"/>
                      </a:lnTo>
                      <a:lnTo>
                        <a:pt x="4" y="2"/>
                      </a:lnTo>
                      <a:lnTo>
                        <a:pt x="4" y="0"/>
                      </a:lnTo>
                      <a:lnTo>
                        <a:pt x="0" y="0"/>
                      </a:lnTo>
                      <a:close/>
                    </a:path>
                  </a:pathLst>
                </a:custGeom>
                <a:solidFill>
                  <a:srgbClr val="131516"/>
                </a:solidFill>
                <a:ln w="9525">
                  <a:noFill/>
                  <a:round/>
                  <a:headEnd/>
                  <a:tailEnd/>
                </a:ln>
              </p:spPr>
              <p:txBody>
                <a:bodyPr/>
                <a:lstStyle/>
                <a:p>
                  <a:endParaRPr lang="en-US"/>
                </a:p>
              </p:txBody>
            </p:sp>
            <p:sp>
              <p:nvSpPr>
                <p:cNvPr id="23892" name="Freeform 106"/>
                <p:cNvSpPr>
                  <a:spLocks/>
                </p:cNvSpPr>
                <p:nvPr/>
              </p:nvSpPr>
              <p:spPr bwMode="auto">
                <a:xfrm>
                  <a:off x="2023" y="3270"/>
                  <a:ext cx="4" cy="2"/>
                </a:xfrm>
                <a:custGeom>
                  <a:avLst/>
                  <a:gdLst>
                    <a:gd name="T0" fmla="*/ 4 w 4"/>
                    <a:gd name="T1" fmla="*/ 2 h 2"/>
                    <a:gd name="T2" fmla="*/ 4 w 4"/>
                    <a:gd name="T3" fmla="*/ 2 h 2"/>
                    <a:gd name="T4" fmla="*/ 2 w 4"/>
                    <a:gd name="T5" fmla="*/ 0 h 2"/>
                    <a:gd name="T6" fmla="*/ 2 w 4"/>
                    <a:gd name="T7" fmla="*/ 2 h 2"/>
                    <a:gd name="T8" fmla="*/ 0 w 4"/>
                    <a:gd name="T9" fmla="*/ 2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2"/>
                      </a:lnTo>
                      <a:lnTo>
                        <a:pt x="2" y="0"/>
                      </a:lnTo>
                      <a:lnTo>
                        <a:pt x="2" y="2"/>
                      </a:lnTo>
                      <a:lnTo>
                        <a:pt x="0" y="2"/>
                      </a:lnTo>
                      <a:lnTo>
                        <a:pt x="4" y="2"/>
                      </a:lnTo>
                      <a:close/>
                    </a:path>
                  </a:pathLst>
                </a:custGeom>
                <a:solidFill>
                  <a:srgbClr val="131516"/>
                </a:solidFill>
                <a:ln w="9525">
                  <a:noFill/>
                  <a:round/>
                  <a:headEnd/>
                  <a:tailEnd/>
                </a:ln>
              </p:spPr>
              <p:txBody>
                <a:bodyPr/>
                <a:lstStyle/>
                <a:p>
                  <a:endParaRPr lang="en-US"/>
                </a:p>
              </p:txBody>
            </p:sp>
            <p:sp>
              <p:nvSpPr>
                <p:cNvPr id="23893" name="Freeform 107"/>
                <p:cNvSpPr>
                  <a:spLocks/>
                </p:cNvSpPr>
                <p:nvPr/>
              </p:nvSpPr>
              <p:spPr bwMode="auto">
                <a:xfrm>
                  <a:off x="2023" y="3272"/>
                  <a:ext cx="4" cy="4"/>
                </a:xfrm>
                <a:custGeom>
                  <a:avLst/>
                  <a:gdLst>
                    <a:gd name="T0" fmla="*/ 4 w 4"/>
                    <a:gd name="T1" fmla="*/ 2 h 4"/>
                    <a:gd name="T2" fmla="*/ 4 w 4"/>
                    <a:gd name="T3" fmla="*/ 0 h 4"/>
                    <a:gd name="T4" fmla="*/ 0 w 4"/>
                    <a:gd name="T5" fmla="*/ 0 h 4"/>
                    <a:gd name="T6" fmla="*/ 0 w 4"/>
                    <a:gd name="T7" fmla="*/ 2 h 4"/>
                    <a:gd name="T8" fmla="*/ 0 w 4"/>
                    <a:gd name="T9" fmla="*/ 2 h 4"/>
                    <a:gd name="T10" fmla="*/ 2 w 4"/>
                    <a:gd name="T11" fmla="*/ 2 h 4"/>
                    <a:gd name="T12" fmla="*/ 2 w 4"/>
                    <a:gd name="T13" fmla="*/ 4 h 4"/>
                    <a:gd name="T14" fmla="*/ 4 w 4"/>
                    <a:gd name="T15" fmla="*/ 2 h 4"/>
                    <a:gd name="T16" fmla="*/ 4 w 4"/>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2"/>
                      </a:moveTo>
                      <a:lnTo>
                        <a:pt x="4" y="0"/>
                      </a:lnTo>
                      <a:lnTo>
                        <a:pt x="0" y="0"/>
                      </a:lnTo>
                      <a:lnTo>
                        <a:pt x="0" y="2"/>
                      </a:lnTo>
                      <a:lnTo>
                        <a:pt x="2" y="2"/>
                      </a:lnTo>
                      <a:lnTo>
                        <a:pt x="2" y="4"/>
                      </a:lnTo>
                      <a:lnTo>
                        <a:pt x="4" y="2"/>
                      </a:lnTo>
                      <a:close/>
                    </a:path>
                  </a:pathLst>
                </a:custGeom>
                <a:solidFill>
                  <a:srgbClr val="131516"/>
                </a:solidFill>
                <a:ln w="9525">
                  <a:noFill/>
                  <a:round/>
                  <a:headEnd/>
                  <a:tailEnd/>
                </a:ln>
              </p:spPr>
              <p:txBody>
                <a:bodyPr/>
                <a:lstStyle/>
                <a:p>
                  <a:endParaRPr lang="en-US"/>
                </a:p>
              </p:txBody>
            </p:sp>
            <p:sp>
              <p:nvSpPr>
                <p:cNvPr id="23894" name="Rectangle 108"/>
                <p:cNvSpPr>
                  <a:spLocks noChangeArrowheads="1"/>
                </p:cNvSpPr>
                <p:nvPr/>
              </p:nvSpPr>
              <p:spPr bwMode="auto">
                <a:xfrm>
                  <a:off x="2025" y="3274"/>
                  <a:ext cx="1" cy="1"/>
                </a:xfrm>
                <a:prstGeom prst="rect">
                  <a:avLst/>
                </a:prstGeom>
                <a:solidFill>
                  <a:srgbClr val="131516"/>
                </a:solidFill>
                <a:ln w="9525">
                  <a:noFill/>
                  <a:miter lim="800000"/>
                  <a:headEnd/>
                  <a:tailEnd/>
                </a:ln>
              </p:spPr>
              <p:txBody>
                <a:bodyPr/>
                <a:lstStyle/>
                <a:p>
                  <a:endParaRPr lang="en-US"/>
                </a:p>
              </p:txBody>
            </p:sp>
            <p:sp>
              <p:nvSpPr>
                <p:cNvPr id="23895" name="Freeform 109"/>
                <p:cNvSpPr>
                  <a:spLocks/>
                </p:cNvSpPr>
                <p:nvPr/>
              </p:nvSpPr>
              <p:spPr bwMode="auto">
                <a:xfrm>
                  <a:off x="2023" y="3274"/>
                  <a:ext cx="4" cy="2"/>
                </a:xfrm>
                <a:custGeom>
                  <a:avLst/>
                  <a:gdLst>
                    <a:gd name="T0" fmla="*/ 0 w 4"/>
                    <a:gd name="T1" fmla="*/ 0 h 2"/>
                    <a:gd name="T2" fmla="*/ 2 w 4"/>
                    <a:gd name="T3" fmla="*/ 0 h 2"/>
                    <a:gd name="T4" fmla="*/ 2 w 4"/>
                    <a:gd name="T5" fmla="*/ 2 h 2"/>
                    <a:gd name="T6" fmla="*/ 4 w 4"/>
                    <a:gd name="T7" fmla="*/ 0 h 2"/>
                    <a:gd name="T8" fmla="*/ 4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2" y="0"/>
                      </a:lnTo>
                      <a:lnTo>
                        <a:pt x="2" y="2"/>
                      </a:lnTo>
                      <a:lnTo>
                        <a:pt x="4" y="0"/>
                      </a:lnTo>
                      <a:lnTo>
                        <a:pt x="0" y="0"/>
                      </a:lnTo>
                      <a:close/>
                    </a:path>
                  </a:pathLst>
                </a:custGeom>
                <a:solidFill>
                  <a:srgbClr val="131516"/>
                </a:solidFill>
                <a:ln w="9525">
                  <a:noFill/>
                  <a:round/>
                  <a:headEnd/>
                  <a:tailEnd/>
                </a:ln>
              </p:spPr>
              <p:txBody>
                <a:bodyPr/>
                <a:lstStyle/>
                <a:p>
                  <a:endParaRPr lang="en-US"/>
                </a:p>
              </p:txBody>
            </p:sp>
            <p:sp>
              <p:nvSpPr>
                <p:cNvPr id="23896" name="Freeform 110"/>
                <p:cNvSpPr>
                  <a:spLocks/>
                </p:cNvSpPr>
                <p:nvPr/>
              </p:nvSpPr>
              <p:spPr bwMode="auto">
                <a:xfrm>
                  <a:off x="2023" y="3272"/>
                  <a:ext cx="2" cy="4"/>
                </a:xfrm>
                <a:custGeom>
                  <a:avLst/>
                  <a:gdLst>
                    <a:gd name="T0" fmla="*/ 2 w 2"/>
                    <a:gd name="T1" fmla="*/ 0 h 4"/>
                    <a:gd name="T2" fmla="*/ 2 w 2"/>
                    <a:gd name="T3" fmla="*/ 0 h 4"/>
                    <a:gd name="T4" fmla="*/ 0 w 2"/>
                    <a:gd name="T5" fmla="*/ 2 h 4"/>
                    <a:gd name="T6" fmla="*/ 2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2" y="0"/>
                      </a:lnTo>
                      <a:lnTo>
                        <a:pt x="0" y="2"/>
                      </a:lnTo>
                      <a:lnTo>
                        <a:pt x="2" y="2"/>
                      </a:lnTo>
                      <a:lnTo>
                        <a:pt x="2" y="4"/>
                      </a:lnTo>
                      <a:lnTo>
                        <a:pt x="2" y="0"/>
                      </a:lnTo>
                      <a:close/>
                    </a:path>
                  </a:pathLst>
                </a:custGeom>
                <a:solidFill>
                  <a:srgbClr val="131516"/>
                </a:solidFill>
                <a:ln w="9525">
                  <a:noFill/>
                  <a:round/>
                  <a:headEnd/>
                  <a:tailEnd/>
                </a:ln>
              </p:spPr>
              <p:txBody>
                <a:bodyPr/>
                <a:lstStyle/>
                <a:p>
                  <a:endParaRPr lang="en-US"/>
                </a:p>
              </p:txBody>
            </p:sp>
            <p:sp>
              <p:nvSpPr>
                <p:cNvPr id="23897" name="Rectangle 111"/>
                <p:cNvSpPr>
                  <a:spLocks noChangeArrowheads="1"/>
                </p:cNvSpPr>
                <p:nvPr/>
              </p:nvSpPr>
              <p:spPr bwMode="auto">
                <a:xfrm>
                  <a:off x="2025" y="3272"/>
                  <a:ext cx="3" cy="4"/>
                </a:xfrm>
                <a:prstGeom prst="rect">
                  <a:avLst/>
                </a:prstGeom>
                <a:solidFill>
                  <a:srgbClr val="131516"/>
                </a:solidFill>
                <a:ln w="9525">
                  <a:noFill/>
                  <a:miter lim="800000"/>
                  <a:headEnd/>
                  <a:tailEnd/>
                </a:ln>
              </p:spPr>
              <p:txBody>
                <a:bodyPr/>
                <a:lstStyle/>
                <a:p>
                  <a:endParaRPr lang="en-US"/>
                </a:p>
              </p:txBody>
            </p:sp>
            <p:sp>
              <p:nvSpPr>
                <p:cNvPr id="23898" name="Freeform 112"/>
                <p:cNvSpPr>
                  <a:spLocks/>
                </p:cNvSpPr>
                <p:nvPr/>
              </p:nvSpPr>
              <p:spPr bwMode="auto">
                <a:xfrm>
                  <a:off x="2028"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899" name="Freeform 113"/>
                <p:cNvSpPr>
                  <a:spLocks/>
                </p:cNvSpPr>
                <p:nvPr/>
              </p:nvSpPr>
              <p:spPr bwMode="auto">
                <a:xfrm>
                  <a:off x="2046" y="3272"/>
                  <a:ext cx="2" cy="4"/>
                </a:xfrm>
                <a:custGeom>
                  <a:avLst/>
                  <a:gdLst>
                    <a:gd name="T0" fmla="*/ 2 w 2"/>
                    <a:gd name="T1" fmla="*/ 0 h 4"/>
                    <a:gd name="T2" fmla="*/ 2 w 2"/>
                    <a:gd name="T3" fmla="*/ 0 h 4"/>
                    <a:gd name="T4" fmla="*/ 0 w 2"/>
                    <a:gd name="T5" fmla="*/ 2 h 4"/>
                    <a:gd name="T6" fmla="*/ 2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2" y="0"/>
                      </a:lnTo>
                      <a:lnTo>
                        <a:pt x="0" y="2"/>
                      </a:lnTo>
                      <a:lnTo>
                        <a:pt x="2" y="2"/>
                      </a:lnTo>
                      <a:lnTo>
                        <a:pt x="2" y="4"/>
                      </a:lnTo>
                      <a:lnTo>
                        <a:pt x="2" y="0"/>
                      </a:lnTo>
                      <a:close/>
                    </a:path>
                  </a:pathLst>
                </a:custGeom>
                <a:solidFill>
                  <a:srgbClr val="131516"/>
                </a:solidFill>
                <a:ln w="9525">
                  <a:noFill/>
                  <a:round/>
                  <a:headEnd/>
                  <a:tailEnd/>
                </a:ln>
              </p:spPr>
              <p:txBody>
                <a:bodyPr/>
                <a:lstStyle/>
                <a:p>
                  <a:endParaRPr lang="en-US"/>
                </a:p>
              </p:txBody>
            </p:sp>
            <p:sp>
              <p:nvSpPr>
                <p:cNvPr id="23900" name="Rectangle 114"/>
                <p:cNvSpPr>
                  <a:spLocks noChangeArrowheads="1"/>
                </p:cNvSpPr>
                <p:nvPr/>
              </p:nvSpPr>
              <p:spPr bwMode="auto">
                <a:xfrm>
                  <a:off x="2048" y="3272"/>
                  <a:ext cx="4" cy="4"/>
                </a:xfrm>
                <a:prstGeom prst="rect">
                  <a:avLst/>
                </a:prstGeom>
                <a:solidFill>
                  <a:srgbClr val="131516"/>
                </a:solidFill>
                <a:ln w="9525">
                  <a:noFill/>
                  <a:miter lim="800000"/>
                  <a:headEnd/>
                  <a:tailEnd/>
                </a:ln>
              </p:spPr>
              <p:txBody>
                <a:bodyPr/>
                <a:lstStyle/>
                <a:p>
                  <a:endParaRPr lang="en-US"/>
                </a:p>
              </p:txBody>
            </p:sp>
            <p:sp>
              <p:nvSpPr>
                <p:cNvPr id="23901" name="Freeform 115"/>
                <p:cNvSpPr>
                  <a:spLocks/>
                </p:cNvSpPr>
                <p:nvPr/>
              </p:nvSpPr>
              <p:spPr bwMode="auto">
                <a:xfrm>
                  <a:off x="2052"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02" name="Freeform 116"/>
                <p:cNvSpPr>
                  <a:spLocks/>
                </p:cNvSpPr>
                <p:nvPr/>
              </p:nvSpPr>
              <p:spPr bwMode="auto">
                <a:xfrm>
                  <a:off x="2071"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03" name="Rectangle 117"/>
                <p:cNvSpPr>
                  <a:spLocks noChangeArrowheads="1"/>
                </p:cNvSpPr>
                <p:nvPr/>
              </p:nvSpPr>
              <p:spPr bwMode="auto">
                <a:xfrm>
                  <a:off x="2073" y="3272"/>
                  <a:ext cx="4" cy="4"/>
                </a:xfrm>
                <a:prstGeom prst="rect">
                  <a:avLst/>
                </a:prstGeom>
                <a:solidFill>
                  <a:srgbClr val="131516"/>
                </a:solidFill>
                <a:ln w="9525">
                  <a:noFill/>
                  <a:miter lim="800000"/>
                  <a:headEnd/>
                  <a:tailEnd/>
                </a:ln>
              </p:spPr>
              <p:txBody>
                <a:bodyPr/>
                <a:lstStyle/>
                <a:p>
                  <a:endParaRPr lang="en-US"/>
                </a:p>
              </p:txBody>
            </p:sp>
            <p:sp>
              <p:nvSpPr>
                <p:cNvPr id="23904" name="Freeform 118"/>
                <p:cNvSpPr>
                  <a:spLocks/>
                </p:cNvSpPr>
                <p:nvPr/>
              </p:nvSpPr>
              <p:spPr bwMode="auto">
                <a:xfrm>
                  <a:off x="2077" y="3272"/>
                  <a:ext cx="2" cy="4"/>
                </a:xfrm>
                <a:custGeom>
                  <a:avLst/>
                  <a:gdLst>
                    <a:gd name="T0" fmla="*/ 0 w 2"/>
                    <a:gd name="T1" fmla="*/ 4 h 4"/>
                    <a:gd name="T2" fmla="*/ 0 w 2"/>
                    <a:gd name="T3" fmla="*/ 2 h 4"/>
                    <a:gd name="T4" fmla="*/ 2 w 2"/>
                    <a:gd name="T5" fmla="*/ 2 h 4"/>
                    <a:gd name="T6" fmla="*/ 0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2" y="2"/>
                      </a:lnTo>
                      <a:lnTo>
                        <a:pt x="0" y="0"/>
                      </a:lnTo>
                      <a:lnTo>
                        <a:pt x="0" y="4"/>
                      </a:lnTo>
                      <a:close/>
                    </a:path>
                  </a:pathLst>
                </a:custGeom>
                <a:solidFill>
                  <a:srgbClr val="131516"/>
                </a:solidFill>
                <a:ln w="9525">
                  <a:noFill/>
                  <a:round/>
                  <a:headEnd/>
                  <a:tailEnd/>
                </a:ln>
              </p:spPr>
              <p:txBody>
                <a:bodyPr/>
                <a:lstStyle/>
                <a:p>
                  <a:endParaRPr lang="en-US"/>
                </a:p>
              </p:txBody>
            </p:sp>
            <p:sp>
              <p:nvSpPr>
                <p:cNvPr id="23905" name="Freeform 119"/>
                <p:cNvSpPr>
                  <a:spLocks/>
                </p:cNvSpPr>
                <p:nvPr/>
              </p:nvSpPr>
              <p:spPr bwMode="auto">
                <a:xfrm>
                  <a:off x="2095"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06" name="Rectangle 120"/>
                <p:cNvSpPr>
                  <a:spLocks noChangeArrowheads="1"/>
                </p:cNvSpPr>
                <p:nvPr/>
              </p:nvSpPr>
              <p:spPr bwMode="auto">
                <a:xfrm>
                  <a:off x="2097" y="3272"/>
                  <a:ext cx="4" cy="4"/>
                </a:xfrm>
                <a:prstGeom prst="rect">
                  <a:avLst/>
                </a:prstGeom>
                <a:solidFill>
                  <a:srgbClr val="131516"/>
                </a:solidFill>
                <a:ln w="9525">
                  <a:noFill/>
                  <a:miter lim="800000"/>
                  <a:headEnd/>
                  <a:tailEnd/>
                </a:ln>
              </p:spPr>
              <p:txBody>
                <a:bodyPr/>
                <a:lstStyle/>
                <a:p>
                  <a:endParaRPr lang="en-US"/>
                </a:p>
              </p:txBody>
            </p:sp>
            <p:sp>
              <p:nvSpPr>
                <p:cNvPr id="23907" name="Freeform 121"/>
                <p:cNvSpPr>
                  <a:spLocks/>
                </p:cNvSpPr>
                <p:nvPr/>
              </p:nvSpPr>
              <p:spPr bwMode="auto">
                <a:xfrm>
                  <a:off x="2101" y="3272"/>
                  <a:ext cx="2" cy="4"/>
                </a:xfrm>
                <a:custGeom>
                  <a:avLst/>
                  <a:gdLst>
                    <a:gd name="T0" fmla="*/ 0 w 2"/>
                    <a:gd name="T1" fmla="*/ 4 h 4"/>
                    <a:gd name="T2" fmla="*/ 0 w 2"/>
                    <a:gd name="T3" fmla="*/ 2 h 4"/>
                    <a:gd name="T4" fmla="*/ 2 w 2"/>
                    <a:gd name="T5" fmla="*/ 2 h 4"/>
                    <a:gd name="T6" fmla="*/ 0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2" y="2"/>
                      </a:lnTo>
                      <a:lnTo>
                        <a:pt x="0" y="0"/>
                      </a:lnTo>
                      <a:lnTo>
                        <a:pt x="0" y="4"/>
                      </a:lnTo>
                      <a:close/>
                    </a:path>
                  </a:pathLst>
                </a:custGeom>
                <a:solidFill>
                  <a:srgbClr val="131516"/>
                </a:solidFill>
                <a:ln w="9525">
                  <a:noFill/>
                  <a:round/>
                  <a:headEnd/>
                  <a:tailEnd/>
                </a:ln>
              </p:spPr>
              <p:txBody>
                <a:bodyPr/>
                <a:lstStyle/>
                <a:p>
                  <a:endParaRPr lang="en-US"/>
                </a:p>
              </p:txBody>
            </p:sp>
            <p:sp>
              <p:nvSpPr>
                <p:cNvPr id="23908" name="Freeform 122"/>
                <p:cNvSpPr>
                  <a:spLocks/>
                </p:cNvSpPr>
                <p:nvPr/>
              </p:nvSpPr>
              <p:spPr bwMode="auto">
                <a:xfrm>
                  <a:off x="2118"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09" name="Rectangle 123"/>
                <p:cNvSpPr>
                  <a:spLocks noChangeArrowheads="1"/>
                </p:cNvSpPr>
                <p:nvPr/>
              </p:nvSpPr>
              <p:spPr bwMode="auto">
                <a:xfrm>
                  <a:off x="2120" y="3272"/>
                  <a:ext cx="4" cy="4"/>
                </a:xfrm>
                <a:prstGeom prst="rect">
                  <a:avLst/>
                </a:prstGeom>
                <a:solidFill>
                  <a:srgbClr val="131516"/>
                </a:solidFill>
                <a:ln w="9525">
                  <a:noFill/>
                  <a:miter lim="800000"/>
                  <a:headEnd/>
                  <a:tailEnd/>
                </a:ln>
              </p:spPr>
              <p:txBody>
                <a:bodyPr/>
                <a:lstStyle/>
                <a:p>
                  <a:endParaRPr lang="en-US"/>
                </a:p>
              </p:txBody>
            </p:sp>
            <p:sp>
              <p:nvSpPr>
                <p:cNvPr id="23910" name="Freeform 124"/>
                <p:cNvSpPr>
                  <a:spLocks/>
                </p:cNvSpPr>
                <p:nvPr/>
              </p:nvSpPr>
              <p:spPr bwMode="auto">
                <a:xfrm>
                  <a:off x="2124" y="3272"/>
                  <a:ext cx="2" cy="4"/>
                </a:xfrm>
                <a:custGeom>
                  <a:avLst/>
                  <a:gdLst>
                    <a:gd name="T0" fmla="*/ 0 w 2"/>
                    <a:gd name="T1" fmla="*/ 4 h 4"/>
                    <a:gd name="T2" fmla="*/ 0 w 2"/>
                    <a:gd name="T3" fmla="*/ 2 h 4"/>
                    <a:gd name="T4" fmla="*/ 2 w 2"/>
                    <a:gd name="T5" fmla="*/ 2 h 4"/>
                    <a:gd name="T6" fmla="*/ 0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2" y="2"/>
                      </a:lnTo>
                      <a:lnTo>
                        <a:pt x="0" y="0"/>
                      </a:lnTo>
                      <a:lnTo>
                        <a:pt x="0" y="4"/>
                      </a:lnTo>
                      <a:close/>
                    </a:path>
                  </a:pathLst>
                </a:custGeom>
                <a:solidFill>
                  <a:srgbClr val="131516"/>
                </a:solidFill>
                <a:ln w="9525">
                  <a:noFill/>
                  <a:round/>
                  <a:headEnd/>
                  <a:tailEnd/>
                </a:ln>
              </p:spPr>
              <p:txBody>
                <a:bodyPr/>
                <a:lstStyle/>
                <a:p>
                  <a:endParaRPr lang="en-US"/>
                </a:p>
              </p:txBody>
            </p:sp>
            <p:sp>
              <p:nvSpPr>
                <p:cNvPr id="23911" name="Freeform 125"/>
                <p:cNvSpPr>
                  <a:spLocks/>
                </p:cNvSpPr>
                <p:nvPr/>
              </p:nvSpPr>
              <p:spPr bwMode="auto">
                <a:xfrm>
                  <a:off x="2142"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12" name="Rectangle 126"/>
                <p:cNvSpPr>
                  <a:spLocks noChangeArrowheads="1"/>
                </p:cNvSpPr>
                <p:nvPr/>
              </p:nvSpPr>
              <p:spPr bwMode="auto">
                <a:xfrm>
                  <a:off x="2144" y="3272"/>
                  <a:ext cx="4" cy="4"/>
                </a:xfrm>
                <a:prstGeom prst="rect">
                  <a:avLst/>
                </a:prstGeom>
                <a:solidFill>
                  <a:srgbClr val="131516"/>
                </a:solidFill>
                <a:ln w="9525">
                  <a:noFill/>
                  <a:miter lim="800000"/>
                  <a:headEnd/>
                  <a:tailEnd/>
                </a:ln>
              </p:spPr>
              <p:txBody>
                <a:bodyPr/>
                <a:lstStyle/>
                <a:p>
                  <a:endParaRPr lang="en-US"/>
                </a:p>
              </p:txBody>
            </p:sp>
            <p:sp>
              <p:nvSpPr>
                <p:cNvPr id="23913" name="Freeform 127"/>
                <p:cNvSpPr>
                  <a:spLocks/>
                </p:cNvSpPr>
                <p:nvPr/>
              </p:nvSpPr>
              <p:spPr bwMode="auto">
                <a:xfrm>
                  <a:off x="2148"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14" name="Freeform 128"/>
                <p:cNvSpPr>
                  <a:spLocks/>
                </p:cNvSpPr>
                <p:nvPr/>
              </p:nvSpPr>
              <p:spPr bwMode="auto">
                <a:xfrm>
                  <a:off x="2165"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15" name="Rectangle 129"/>
                <p:cNvSpPr>
                  <a:spLocks noChangeArrowheads="1"/>
                </p:cNvSpPr>
                <p:nvPr/>
              </p:nvSpPr>
              <p:spPr bwMode="auto">
                <a:xfrm>
                  <a:off x="2167" y="3272"/>
                  <a:ext cx="4" cy="4"/>
                </a:xfrm>
                <a:prstGeom prst="rect">
                  <a:avLst/>
                </a:prstGeom>
                <a:solidFill>
                  <a:srgbClr val="131516"/>
                </a:solidFill>
                <a:ln w="9525">
                  <a:noFill/>
                  <a:miter lim="800000"/>
                  <a:headEnd/>
                  <a:tailEnd/>
                </a:ln>
              </p:spPr>
              <p:txBody>
                <a:bodyPr/>
                <a:lstStyle/>
                <a:p>
                  <a:endParaRPr lang="en-US"/>
                </a:p>
              </p:txBody>
            </p:sp>
            <p:sp>
              <p:nvSpPr>
                <p:cNvPr id="23916" name="Freeform 130"/>
                <p:cNvSpPr>
                  <a:spLocks/>
                </p:cNvSpPr>
                <p:nvPr/>
              </p:nvSpPr>
              <p:spPr bwMode="auto">
                <a:xfrm>
                  <a:off x="2171"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17" name="Freeform 131"/>
                <p:cNvSpPr>
                  <a:spLocks/>
                </p:cNvSpPr>
                <p:nvPr/>
              </p:nvSpPr>
              <p:spPr bwMode="auto">
                <a:xfrm>
                  <a:off x="2189"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18" name="Rectangle 132"/>
                <p:cNvSpPr>
                  <a:spLocks noChangeArrowheads="1"/>
                </p:cNvSpPr>
                <p:nvPr/>
              </p:nvSpPr>
              <p:spPr bwMode="auto">
                <a:xfrm>
                  <a:off x="2191" y="3272"/>
                  <a:ext cx="3" cy="4"/>
                </a:xfrm>
                <a:prstGeom prst="rect">
                  <a:avLst/>
                </a:prstGeom>
                <a:solidFill>
                  <a:srgbClr val="131516"/>
                </a:solidFill>
                <a:ln w="9525">
                  <a:noFill/>
                  <a:miter lim="800000"/>
                  <a:headEnd/>
                  <a:tailEnd/>
                </a:ln>
              </p:spPr>
              <p:txBody>
                <a:bodyPr/>
                <a:lstStyle/>
                <a:p>
                  <a:endParaRPr lang="en-US"/>
                </a:p>
              </p:txBody>
            </p:sp>
            <p:sp>
              <p:nvSpPr>
                <p:cNvPr id="23919" name="Freeform 133"/>
                <p:cNvSpPr>
                  <a:spLocks/>
                </p:cNvSpPr>
                <p:nvPr/>
              </p:nvSpPr>
              <p:spPr bwMode="auto">
                <a:xfrm>
                  <a:off x="2194"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20" name="Freeform 134"/>
                <p:cNvSpPr>
                  <a:spLocks/>
                </p:cNvSpPr>
                <p:nvPr/>
              </p:nvSpPr>
              <p:spPr bwMode="auto">
                <a:xfrm>
                  <a:off x="2212"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21" name="Rectangle 135"/>
                <p:cNvSpPr>
                  <a:spLocks noChangeArrowheads="1"/>
                </p:cNvSpPr>
                <p:nvPr/>
              </p:nvSpPr>
              <p:spPr bwMode="auto">
                <a:xfrm>
                  <a:off x="2214" y="3272"/>
                  <a:ext cx="4" cy="4"/>
                </a:xfrm>
                <a:prstGeom prst="rect">
                  <a:avLst/>
                </a:prstGeom>
                <a:solidFill>
                  <a:srgbClr val="131516"/>
                </a:solidFill>
                <a:ln w="9525">
                  <a:noFill/>
                  <a:miter lim="800000"/>
                  <a:headEnd/>
                  <a:tailEnd/>
                </a:ln>
              </p:spPr>
              <p:txBody>
                <a:bodyPr/>
                <a:lstStyle/>
                <a:p>
                  <a:endParaRPr lang="en-US"/>
                </a:p>
              </p:txBody>
            </p:sp>
            <p:sp>
              <p:nvSpPr>
                <p:cNvPr id="23922" name="Freeform 136"/>
                <p:cNvSpPr>
                  <a:spLocks/>
                </p:cNvSpPr>
                <p:nvPr/>
              </p:nvSpPr>
              <p:spPr bwMode="auto">
                <a:xfrm>
                  <a:off x="2218"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23" name="Freeform 137"/>
                <p:cNvSpPr>
                  <a:spLocks/>
                </p:cNvSpPr>
                <p:nvPr/>
              </p:nvSpPr>
              <p:spPr bwMode="auto">
                <a:xfrm>
                  <a:off x="2236" y="3272"/>
                  <a:ext cx="1" cy="4"/>
                </a:xfrm>
                <a:custGeom>
                  <a:avLst/>
                  <a:gdLst>
                    <a:gd name="T0" fmla="*/ 1 w 1"/>
                    <a:gd name="T1" fmla="*/ 0 h 4"/>
                    <a:gd name="T2" fmla="*/ 0 w 1"/>
                    <a:gd name="T3" fmla="*/ 0 h 4"/>
                    <a:gd name="T4" fmla="*/ 0 w 1"/>
                    <a:gd name="T5" fmla="*/ 2 h 4"/>
                    <a:gd name="T6" fmla="*/ 0 w 1"/>
                    <a:gd name="T7" fmla="*/ 2 h 4"/>
                    <a:gd name="T8" fmla="*/ 1 w 1"/>
                    <a:gd name="T9" fmla="*/ 4 h 4"/>
                    <a:gd name="T10" fmla="*/ 1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0"/>
                      </a:moveTo>
                      <a:lnTo>
                        <a:pt x="0" y="0"/>
                      </a:lnTo>
                      <a:lnTo>
                        <a:pt x="0" y="2"/>
                      </a:lnTo>
                      <a:lnTo>
                        <a:pt x="1" y="4"/>
                      </a:lnTo>
                      <a:lnTo>
                        <a:pt x="1" y="0"/>
                      </a:lnTo>
                      <a:close/>
                    </a:path>
                  </a:pathLst>
                </a:custGeom>
                <a:solidFill>
                  <a:srgbClr val="131516"/>
                </a:solidFill>
                <a:ln w="9525">
                  <a:noFill/>
                  <a:round/>
                  <a:headEnd/>
                  <a:tailEnd/>
                </a:ln>
              </p:spPr>
              <p:txBody>
                <a:bodyPr/>
                <a:lstStyle/>
                <a:p>
                  <a:endParaRPr lang="en-US"/>
                </a:p>
              </p:txBody>
            </p:sp>
            <p:sp>
              <p:nvSpPr>
                <p:cNvPr id="23924" name="Rectangle 138"/>
                <p:cNvSpPr>
                  <a:spLocks noChangeArrowheads="1"/>
                </p:cNvSpPr>
                <p:nvPr/>
              </p:nvSpPr>
              <p:spPr bwMode="auto">
                <a:xfrm>
                  <a:off x="2237" y="3272"/>
                  <a:ext cx="4" cy="4"/>
                </a:xfrm>
                <a:prstGeom prst="rect">
                  <a:avLst/>
                </a:prstGeom>
                <a:solidFill>
                  <a:srgbClr val="131516"/>
                </a:solidFill>
                <a:ln w="9525">
                  <a:noFill/>
                  <a:miter lim="800000"/>
                  <a:headEnd/>
                  <a:tailEnd/>
                </a:ln>
              </p:spPr>
              <p:txBody>
                <a:bodyPr/>
                <a:lstStyle/>
                <a:p>
                  <a:endParaRPr lang="en-US"/>
                </a:p>
              </p:txBody>
            </p:sp>
            <p:sp>
              <p:nvSpPr>
                <p:cNvPr id="23925" name="Freeform 139"/>
                <p:cNvSpPr>
                  <a:spLocks/>
                </p:cNvSpPr>
                <p:nvPr/>
              </p:nvSpPr>
              <p:spPr bwMode="auto">
                <a:xfrm>
                  <a:off x="2241"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26" name="Freeform 140"/>
                <p:cNvSpPr>
                  <a:spLocks/>
                </p:cNvSpPr>
                <p:nvPr/>
              </p:nvSpPr>
              <p:spPr bwMode="auto">
                <a:xfrm>
                  <a:off x="2259" y="3272"/>
                  <a:ext cx="2" cy="4"/>
                </a:xfrm>
                <a:custGeom>
                  <a:avLst/>
                  <a:gdLst>
                    <a:gd name="T0" fmla="*/ 2 w 2"/>
                    <a:gd name="T1" fmla="*/ 0 h 4"/>
                    <a:gd name="T2" fmla="*/ 2 w 2"/>
                    <a:gd name="T3" fmla="*/ 0 h 4"/>
                    <a:gd name="T4" fmla="*/ 0 w 2"/>
                    <a:gd name="T5" fmla="*/ 2 h 4"/>
                    <a:gd name="T6" fmla="*/ 2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2" y="0"/>
                      </a:lnTo>
                      <a:lnTo>
                        <a:pt x="0" y="2"/>
                      </a:lnTo>
                      <a:lnTo>
                        <a:pt x="2" y="2"/>
                      </a:lnTo>
                      <a:lnTo>
                        <a:pt x="2" y="4"/>
                      </a:lnTo>
                      <a:lnTo>
                        <a:pt x="2" y="0"/>
                      </a:lnTo>
                      <a:close/>
                    </a:path>
                  </a:pathLst>
                </a:custGeom>
                <a:solidFill>
                  <a:srgbClr val="131516"/>
                </a:solidFill>
                <a:ln w="9525">
                  <a:noFill/>
                  <a:round/>
                  <a:headEnd/>
                  <a:tailEnd/>
                </a:ln>
              </p:spPr>
              <p:txBody>
                <a:bodyPr/>
                <a:lstStyle/>
                <a:p>
                  <a:endParaRPr lang="en-US"/>
                </a:p>
              </p:txBody>
            </p:sp>
            <p:sp>
              <p:nvSpPr>
                <p:cNvPr id="23927" name="Rectangle 141"/>
                <p:cNvSpPr>
                  <a:spLocks noChangeArrowheads="1"/>
                </p:cNvSpPr>
                <p:nvPr/>
              </p:nvSpPr>
              <p:spPr bwMode="auto">
                <a:xfrm>
                  <a:off x="2261" y="3272"/>
                  <a:ext cx="4" cy="4"/>
                </a:xfrm>
                <a:prstGeom prst="rect">
                  <a:avLst/>
                </a:prstGeom>
                <a:solidFill>
                  <a:srgbClr val="131516"/>
                </a:solidFill>
                <a:ln w="9525">
                  <a:noFill/>
                  <a:miter lim="800000"/>
                  <a:headEnd/>
                  <a:tailEnd/>
                </a:ln>
              </p:spPr>
              <p:txBody>
                <a:bodyPr/>
                <a:lstStyle/>
                <a:p>
                  <a:endParaRPr lang="en-US"/>
                </a:p>
              </p:txBody>
            </p:sp>
            <p:sp>
              <p:nvSpPr>
                <p:cNvPr id="23928" name="Freeform 142"/>
                <p:cNvSpPr>
                  <a:spLocks/>
                </p:cNvSpPr>
                <p:nvPr/>
              </p:nvSpPr>
              <p:spPr bwMode="auto">
                <a:xfrm>
                  <a:off x="2265"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29" name="Freeform 143"/>
                <p:cNvSpPr>
                  <a:spLocks/>
                </p:cNvSpPr>
                <p:nvPr/>
              </p:nvSpPr>
              <p:spPr bwMode="auto">
                <a:xfrm>
                  <a:off x="2282" y="3272"/>
                  <a:ext cx="2" cy="4"/>
                </a:xfrm>
                <a:custGeom>
                  <a:avLst/>
                  <a:gdLst>
                    <a:gd name="T0" fmla="*/ 2 w 2"/>
                    <a:gd name="T1" fmla="*/ 0 h 4"/>
                    <a:gd name="T2" fmla="*/ 2 w 2"/>
                    <a:gd name="T3" fmla="*/ 0 h 4"/>
                    <a:gd name="T4" fmla="*/ 0 w 2"/>
                    <a:gd name="T5" fmla="*/ 2 h 4"/>
                    <a:gd name="T6" fmla="*/ 2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2" y="0"/>
                      </a:lnTo>
                      <a:lnTo>
                        <a:pt x="0" y="2"/>
                      </a:lnTo>
                      <a:lnTo>
                        <a:pt x="2" y="2"/>
                      </a:lnTo>
                      <a:lnTo>
                        <a:pt x="2" y="4"/>
                      </a:lnTo>
                      <a:lnTo>
                        <a:pt x="2" y="0"/>
                      </a:lnTo>
                      <a:close/>
                    </a:path>
                  </a:pathLst>
                </a:custGeom>
                <a:solidFill>
                  <a:srgbClr val="131516"/>
                </a:solidFill>
                <a:ln w="9525">
                  <a:noFill/>
                  <a:round/>
                  <a:headEnd/>
                  <a:tailEnd/>
                </a:ln>
              </p:spPr>
              <p:txBody>
                <a:bodyPr/>
                <a:lstStyle/>
                <a:p>
                  <a:endParaRPr lang="en-US"/>
                </a:p>
              </p:txBody>
            </p:sp>
            <p:sp>
              <p:nvSpPr>
                <p:cNvPr id="23930" name="Rectangle 144"/>
                <p:cNvSpPr>
                  <a:spLocks noChangeArrowheads="1"/>
                </p:cNvSpPr>
                <p:nvPr/>
              </p:nvSpPr>
              <p:spPr bwMode="auto">
                <a:xfrm>
                  <a:off x="2284" y="3272"/>
                  <a:ext cx="4" cy="4"/>
                </a:xfrm>
                <a:prstGeom prst="rect">
                  <a:avLst/>
                </a:prstGeom>
                <a:solidFill>
                  <a:srgbClr val="131516"/>
                </a:solidFill>
                <a:ln w="9525">
                  <a:noFill/>
                  <a:miter lim="800000"/>
                  <a:headEnd/>
                  <a:tailEnd/>
                </a:ln>
              </p:spPr>
              <p:txBody>
                <a:bodyPr/>
                <a:lstStyle/>
                <a:p>
                  <a:endParaRPr lang="en-US"/>
                </a:p>
              </p:txBody>
            </p:sp>
            <p:sp>
              <p:nvSpPr>
                <p:cNvPr id="23931" name="Freeform 145"/>
                <p:cNvSpPr>
                  <a:spLocks/>
                </p:cNvSpPr>
                <p:nvPr/>
              </p:nvSpPr>
              <p:spPr bwMode="auto">
                <a:xfrm>
                  <a:off x="2288"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32" name="Freeform 146"/>
                <p:cNvSpPr>
                  <a:spLocks/>
                </p:cNvSpPr>
                <p:nvPr/>
              </p:nvSpPr>
              <p:spPr bwMode="auto">
                <a:xfrm>
                  <a:off x="2306" y="3272"/>
                  <a:ext cx="2" cy="4"/>
                </a:xfrm>
                <a:custGeom>
                  <a:avLst/>
                  <a:gdLst>
                    <a:gd name="T0" fmla="*/ 2 w 2"/>
                    <a:gd name="T1" fmla="*/ 0 h 4"/>
                    <a:gd name="T2" fmla="*/ 2 w 2"/>
                    <a:gd name="T3" fmla="*/ 0 h 4"/>
                    <a:gd name="T4" fmla="*/ 0 w 2"/>
                    <a:gd name="T5" fmla="*/ 2 h 4"/>
                    <a:gd name="T6" fmla="*/ 2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2" y="0"/>
                      </a:lnTo>
                      <a:lnTo>
                        <a:pt x="0" y="2"/>
                      </a:lnTo>
                      <a:lnTo>
                        <a:pt x="2" y="2"/>
                      </a:lnTo>
                      <a:lnTo>
                        <a:pt x="2" y="4"/>
                      </a:lnTo>
                      <a:lnTo>
                        <a:pt x="2" y="0"/>
                      </a:lnTo>
                      <a:close/>
                    </a:path>
                  </a:pathLst>
                </a:custGeom>
                <a:solidFill>
                  <a:srgbClr val="131516"/>
                </a:solidFill>
                <a:ln w="9525">
                  <a:noFill/>
                  <a:round/>
                  <a:headEnd/>
                  <a:tailEnd/>
                </a:ln>
              </p:spPr>
              <p:txBody>
                <a:bodyPr/>
                <a:lstStyle/>
                <a:p>
                  <a:endParaRPr lang="en-US"/>
                </a:p>
              </p:txBody>
            </p:sp>
            <p:sp>
              <p:nvSpPr>
                <p:cNvPr id="23933" name="Rectangle 147"/>
                <p:cNvSpPr>
                  <a:spLocks noChangeArrowheads="1"/>
                </p:cNvSpPr>
                <p:nvPr/>
              </p:nvSpPr>
              <p:spPr bwMode="auto">
                <a:xfrm>
                  <a:off x="2308" y="3272"/>
                  <a:ext cx="4" cy="4"/>
                </a:xfrm>
                <a:prstGeom prst="rect">
                  <a:avLst/>
                </a:prstGeom>
                <a:solidFill>
                  <a:srgbClr val="131516"/>
                </a:solidFill>
                <a:ln w="9525">
                  <a:noFill/>
                  <a:miter lim="800000"/>
                  <a:headEnd/>
                  <a:tailEnd/>
                </a:ln>
              </p:spPr>
              <p:txBody>
                <a:bodyPr/>
                <a:lstStyle/>
                <a:p>
                  <a:endParaRPr lang="en-US"/>
                </a:p>
              </p:txBody>
            </p:sp>
            <p:sp>
              <p:nvSpPr>
                <p:cNvPr id="23934" name="Freeform 148"/>
                <p:cNvSpPr>
                  <a:spLocks/>
                </p:cNvSpPr>
                <p:nvPr/>
              </p:nvSpPr>
              <p:spPr bwMode="auto">
                <a:xfrm>
                  <a:off x="2312"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35" name="Freeform 149"/>
                <p:cNvSpPr>
                  <a:spLocks/>
                </p:cNvSpPr>
                <p:nvPr/>
              </p:nvSpPr>
              <p:spPr bwMode="auto">
                <a:xfrm>
                  <a:off x="2331"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36" name="Rectangle 150"/>
                <p:cNvSpPr>
                  <a:spLocks noChangeArrowheads="1"/>
                </p:cNvSpPr>
                <p:nvPr/>
              </p:nvSpPr>
              <p:spPr bwMode="auto">
                <a:xfrm>
                  <a:off x="2333" y="3272"/>
                  <a:ext cx="4" cy="4"/>
                </a:xfrm>
                <a:prstGeom prst="rect">
                  <a:avLst/>
                </a:prstGeom>
                <a:solidFill>
                  <a:srgbClr val="131516"/>
                </a:solidFill>
                <a:ln w="9525">
                  <a:noFill/>
                  <a:miter lim="800000"/>
                  <a:headEnd/>
                  <a:tailEnd/>
                </a:ln>
              </p:spPr>
              <p:txBody>
                <a:bodyPr/>
                <a:lstStyle/>
                <a:p>
                  <a:endParaRPr lang="en-US"/>
                </a:p>
              </p:txBody>
            </p:sp>
            <p:sp>
              <p:nvSpPr>
                <p:cNvPr id="23937" name="Freeform 151"/>
                <p:cNvSpPr>
                  <a:spLocks/>
                </p:cNvSpPr>
                <p:nvPr/>
              </p:nvSpPr>
              <p:spPr bwMode="auto">
                <a:xfrm>
                  <a:off x="2337" y="3272"/>
                  <a:ext cx="2" cy="4"/>
                </a:xfrm>
                <a:custGeom>
                  <a:avLst/>
                  <a:gdLst>
                    <a:gd name="T0" fmla="*/ 0 w 2"/>
                    <a:gd name="T1" fmla="*/ 4 h 4"/>
                    <a:gd name="T2" fmla="*/ 0 w 2"/>
                    <a:gd name="T3" fmla="*/ 2 h 4"/>
                    <a:gd name="T4" fmla="*/ 2 w 2"/>
                    <a:gd name="T5" fmla="*/ 2 h 4"/>
                    <a:gd name="T6" fmla="*/ 0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2" y="2"/>
                      </a:lnTo>
                      <a:lnTo>
                        <a:pt x="0" y="0"/>
                      </a:lnTo>
                      <a:lnTo>
                        <a:pt x="0" y="4"/>
                      </a:lnTo>
                      <a:close/>
                    </a:path>
                  </a:pathLst>
                </a:custGeom>
                <a:solidFill>
                  <a:srgbClr val="131516"/>
                </a:solidFill>
                <a:ln w="9525">
                  <a:noFill/>
                  <a:round/>
                  <a:headEnd/>
                  <a:tailEnd/>
                </a:ln>
              </p:spPr>
              <p:txBody>
                <a:bodyPr/>
                <a:lstStyle/>
                <a:p>
                  <a:endParaRPr lang="en-US"/>
                </a:p>
              </p:txBody>
            </p:sp>
            <p:sp>
              <p:nvSpPr>
                <p:cNvPr id="23938" name="Freeform 152"/>
                <p:cNvSpPr>
                  <a:spLocks/>
                </p:cNvSpPr>
                <p:nvPr/>
              </p:nvSpPr>
              <p:spPr bwMode="auto">
                <a:xfrm>
                  <a:off x="2355"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39" name="Rectangle 153"/>
                <p:cNvSpPr>
                  <a:spLocks noChangeArrowheads="1"/>
                </p:cNvSpPr>
                <p:nvPr/>
              </p:nvSpPr>
              <p:spPr bwMode="auto">
                <a:xfrm>
                  <a:off x="2357" y="3272"/>
                  <a:ext cx="3" cy="4"/>
                </a:xfrm>
                <a:prstGeom prst="rect">
                  <a:avLst/>
                </a:prstGeom>
                <a:solidFill>
                  <a:srgbClr val="131516"/>
                </a:solidFill>
                <a:ln w="9525">
                  <a:noFill/>
                  <a:miter lim="800000"/>
                  <a:headEnd/>
                  <a:tailEnd/>
                </a:ln>
              </p:spPr>
              <p:txBody>
                <a:bodyPr/>
                <a:lstStyle/>
                <a:p>
                  <a:endParaRPr lang="en-US"/>
                </a:p>
              </p:txBody>
            </p:sp>
            <p:sp>
              <p:nvSpPr>
                <p:cNvPr id="23940" name="Freeform 154"/>
                <p:cNvSpPr>
                  <a:spLocks/>
                </p:cNvSpPr>
                <p:nvPr/>
              </p:nvSpPr>
              <p:spPr bwMode="auto">
                <a:xfrm>
                  <a:off x="2360" y="3272"/>
                  <a:ext cx="2" cy="4"/>
                </a:xfrm>
                <a:custGeom>
                  <a:avLst/>
                  <a:gdLst>
                    <a:gd name="T0" fmla="*/ 0 w 2"/>
                    <a:gd name="T1" fmla="*/ 4 h 4"/>
                    <a:gd name="T2" fmla="*/ 0 w 2"/>
                    <a:gd name="T3" fmla="*/ 2 h 4"/>
                    <a:gd name="T4" fmla="*/ 2 w 2"/>
                    <a:gd name="T5" fmla="*/ 2 h 4"/>
                    <a:gd name="T6" fmla="*/ 0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2" y="2"/>
                      </a:lnTo>
                      <a:lnTo>
                        <a:pt x="0" y="0"/>
                      </a:lnTo>
                      <a:lnTo>
                        <a:pt x="0" y="4"/>
                      </a:lnTo>
                      <a:close/>
                    </a:path>
                  </a:pathLst>
                </a:custGeom>
                <a:solidFill>
                  <a:srgbClr val="131516"/>
                </a:solidFill>
                <a:ln w="9525">
                  <a:noFill/>
                  <a:round/>
                  <a:headEnd/>
                  <a:tailEnd/>
                </a:ln>
              </p:spPr>
              <p:txBody>
                <a:bodyPr/>
                <a:lstStyle/>
                <a:p>
                  <a:endParaRPr lang="en-US"/>
                </a:p>
              </p:txBody>
            </p:sp>
            <p:sp>
              <p:nvSpPr>
                <p:cNvPr id="23941" name="Freeform 155"/>
                <p:cNvSpPr>
                  <a:spLocks/>
                </p:cNvSpPr>
                <p:nvPr/>
              </p:nvSpPr>
              <p:spPr bwMode="auto">
                <a:xfrm>
                  <a:off x="2378"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42" name="Rectangle 156"/>
                <p:cNvSpPr>
                  <a:spLocks noChangeArrowheads="1"/>
                </p:cNvSpPr>
                <p:nvPr/>
              </p:nvSpPr>
              <p:spPr bwMode="auto">
                <a:xfrm>
                  <a:off x="2380" y="3272"/>
                  <a:ext cx="4" cy="4"/>
                </a:xfrm>
                <a:prstGeom prst="rect">
                  <a:avLst/>
                </a:prstGeom>
                <a:solidFill>
                  <a:srgbClr val="131516"/>
                </a:solidFill>
                <a:ln w="9525">
                  <a:noFill/>
                  <a:miter lim="800000"/>
                  <a:headEnd/>
                  <a:tailEnd/>
                </a:ln>
              </p:spPr>
              <p:txBody>
                <a:bodyPr/>
                <a:lstStyle/>
                <a:p>
                  <a:endParaRPr lang="en-US"/>
                </a:p>
              </p:txBody>
            </p:sp>
            <p:sp>
              <p:nvSpPr>
                <p:cNvPr id="23943" name="Freeform 157"/>
                <p:cNvSpPr>
                  <a:spLocks/>
                </p:cNvSpPr>
                <p:nvPr/>
              </p:nvSpPr>
              <p:spPr bwMode="auto">
                <a:xfrm>
                  <a:off x="2384" y="3272"/>
                  <a:ext cx="2" cy="4"/>
                </a:xfrm>
                <a:custGeom>
                  <a:avLst/>
                  <a:gdLst>
                    <a:gd name="T0" fmla="*/ 0 w 2"/>
                    <a:gd name="T1" fmla="*/ 4 h 4"/>
                    <a:gd name="T2" fmla="*/ 0 w 2"/>
                    <a:gd name="T3" fmla="*/ 2 h 4"/>
                    <a:gd name="T4" fmla="*/ 2 w 2"/>
                    <a:gd name="T5" fmla="*/ 2 h 4"/>
                    <a:gd name="T6" fmla="*/ 0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2" y="2"/>
                      </a:lnTo>
                      <a:lnTo>
                        <a:pt x="0" y="0"/>
                      </a:lnTo>
                      <a:lnTo>
                        <a:pt x="0" y="4"/>
                      </a:lnTo>
                      <a:close/>
                    </a:path>
                  </a:pathLst>
                </a:custGeom>
                <a:solidFill>
                  <a:srgbClr val="131516"/>
                </a:solidFill>
                <a:ln w="9525">
                  <a:noFill/>
                  <a:round/>
                  <a:headEnd/>
                  <a:tailEnd/>
                </a:ln>
              </p:spPr>
              <p:txBody>
                <a:bodyPr/>
                <a:lstStyle/>
                <a:p>
                  <a:endParaRPr lang="en-US"/>
                </a:p>
              </p:txBody>
            </p:sp>
            <p:sp>
              <p:nvSpPr>
                <p:cNvPr id="23944" name="Freeform 158"/>
                <p:cNvSpPr>
                  <a:spLocks/>
                </p:cNvSpPr>
                <p:nvPr/>
              </p:nvSpPr>
              <p:spPr bwMode="auto">
                <a:xfrm>
                  <a:off x="2402" y="3272"/>
                  <a:ext cx="1" cy="4"/>
                </a:xfrm>
                <a:custGeom>
                  <a:avLst/>
                  <a:gdLst>
                    <a:gd name="T0" fmla="*/ 1 w 1"/>
                    <a:gd name="T1" fmla="*/ 0 h 4"/>
                    <a:gd name="T2" fmla="*/ 0 w 1"/>
                    <a:gd name="T3" fmla="*/ 0 h 4"/>
                    <a:gd name="T4" fmla="*/ 0 w 1"/>
                    <a:gd name="T5" fmla="*/ 2 h 4"/>
                    <a:gd name="T6" fmla="*/ 0 w 1"/>
                    <a:gd name="T7" fmla="*/ 2 h 4"/>
                    <a:gd name="T8" fmla="*/ 1 w 1"/>
                    <a:gd name="T9" fmla="*/ 4 h 4"/>
                    <a:gd name="T10" fmla="*/ 1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1" y="0"/>
                      </a:moveTo>
                      <a:lnTo>
                        <a:pt x="0" y="0"/>
                      </a:lnTo>
                      <a:lnTo>
                        <a:pt x="0" y="2"/>
                      </a:lnTo>
                      <a:lnTo>
                        <a:pt x="1" y="4"/>
                      </a:lnTo>
                      <a:lnTo>
                        <a:pt x="1" y="0"/>
                      </a:lnTo>
                      <a:close/>
                    </a:path>
                  </a:pathLst>
                </a:custGeom>
                <a:solidFill>
                  <a:srgbClr val="131516"/>
                </a:solidFill>
                <a:ln w="9525">
                  <a:noFill/>
                  <a:round/>
                  <a:headEnd/>
                  <a:tailEnd/>
                </a:ln>
              </p:spPr>
              <p:txBody>
                <a:bodyPr/>
                <a:lstStyle/>
                <a:p>
                  <a:endParaRPr lang="en-US"/>
                </a:p>
              </p:txBody>
            </p:sp>
            <p:sp>
              <p:nvSpPr>
                <p:cNvPr id="23945" name="Rectangle 159"/>
                <p:cNvSpPr>
                  <a:spLocks noChangeArrowheads="1"/>
                </p:cNvSpPr>
                <p:nvPr/>
              </p:nvSpPr>
              <p:spPr bwMode="auto">
                <a:xfrm>
                  <a:off x="2403" y="3272"/>
                  <a:ext cx="4" cy="4"/>
                </a:xfrm>
                <a:prstGeom prst="rect">
                  <a:avLst/>
                </a:prstGeom>
                <a:solidFill>
                  <a:srgbClr val="131516"/>
                </a:solidFill>
                <a:ln w="9525">
                  <a:noFill/>
                  <a:miter lim="800000"/>
                  <a:headEnd/>
                  <a:tailEnd/>
                </a:ln>
              </p:spPr>
              <p:txBody>
                <a:bodyPr/>
                <a:lstStyle/>
                <a:p>
                  <a:endParaRPr lang="en-US"/>
                </a:p>
              </p:txBody>
            </p:sp>
            <p:sp>
              <p:nvSpPr>
                <p:cNvPr id="23946" name="Freeform 160"/>
                <p:cNvSpPr>
                  <a:spLocks/>
                </p:cNvSpPr>
                <p:nvPr/>
              </p:nvSpPr>
              <p:spPr bwMode="auto">
                <a:xfrm>
                  <a:off x="2407"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47" name="Freeform 161"/>
                <p:cNvSpPr>
                  <a:spLocks/>
                </p:cNvSpPr>
                <p:nvPr/>
              </p:nvSpPr>
              <p:spPr bwMode="auto">
                <a:xfrm>
                  <a:off x="2425"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48" name="Rectangle 162"/>
                <p:cNvSpPr>
                  <a:spLocks noChangeArrowheads="1"/>
                </p:cNvSpPr>
                <p:nvPr/>
              </p:nvSpPr>
              <p:spPr bwMode="auto">
                <a:xfrm>
                  <a:off x="2427" y="3272"/>
                  <a:ext cx="4" cy="4"/>
                </a:xfrm>
                <a:prstGeom prst="rect">
                  <a:avLst/>
                </a:prstGeom>
                <a:solidFill>
                  <a:srgbClr val="131516"/>
                </a:solidFill>
                <a:ln w="9525">
                  <a:noFill/>
                  <a:miter lim="800000"/>
                  <a:headEnd/>
                  <a:tailEnd/>
                </a:ln>
              </p:spPr>
              <p:txBody>
                <a:bodyPr/>
                <a:lstStyle/>
                <a:p>
                  <a:endParaRPr lang="en-US"/>
                </a:p>
              </p:txBody>
            </p:sp>
            <p:sp>
              <p:nvSpPr>
                <p:cNvPr id="23949" name="Freeform 163"/>
                <p:cNvSpPr>
                  <a:spLocks/>
                </p:cNvSpPr>
                <p:nvPr/>
              </p:nvSpPr>
              <p:spPr bwMode="auto">
                <a:xfrm>
                  <a:off x="2431"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50" name="Freeform 164"/>
                <p:cNvSpPr>
                  <a:spLocks/>
                </p:cNvSpPr>
                <p:nvPr/>
              </p:nvSpPr>
              <p:spPr bwMode="auto">
                <a:xfrm>
                  <a:off x="2448"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51" name="Rectangle 165"/>
                <p:cNvSpPr>
                  <a:spLocks noChangeArrowheads="1"/>
                </p:cNvSpPr>
                <p:nvPr/>
              </p:nvSpPr>
              <p:spPr bwMode="auto">
                <a:xfrm>
                  <a:off x="2450" y="3272"/>
                  <a:ext cx="4" cy="4"/>
                </a:xfrm>
                <a:prstGeom prst="rect">
                  <a:avLst/>
                </a:prstGeom>
                <a:solidFill>
                  <a:srgbClr val="131516"/>
                </a:solidFill>
                <a:ln w="9525">
                  <a:noFill/>
                  <a:miter lim="800000"/>
                  <a:headEnd/>
                  <a:tailEnd/>
                </a:ln>
              </p:spPr>
              <p:txBody>
                <a:bodyPr/>
                <a:lstStyle/>
                <a:p>
                  <a:endParaRPr lang="en-US"/>
                </a:p>
              </p:txBody>
            </p:sp>
            <p:sp>
              <p:nvSpPr>
                <p:cNvPr id="23952" name="Freeform 166"/>
                <p:cNvSpPr>
                  <a:spLocks/>
                </p:cNvSpPr>
                <p:nvPr/>
              </p:nvSpPr>
              <p:spPr bwMode="auto">
                <a:xfrm>
                  <a:off x="2454"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53" name="Freeform 167"/>
                <p:cNvSpPr>
                  <a:spLocks/>
                </p:cNvSpPr>
                <p:nvPr/>
              </p:nvSpPr>
              <p:spPr bwMode="auto">
                <a:xfrm>
                  <a:off x="2472"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54" name="Rectangle 168"/>
                <p:cNvSpPr>
                  <a:spLocks noChangeArrowheads="1"/>
                </p:cNvSpPr>
                <p:nvPr/>
              </p:nvSpPr>
              <p:spPr bwMode="auto">
                <a:xfrm>
                  <a:off x="2474" y="3272"/>
                  <a:ext cx="4" cy="4"/>
                </a:xfrm>
                <a:prstGeom prst="rect">
                  <a:avLst/>
                </a:prstGeom>
                <a:solidFill>
                  <a:srgbClr val="131516"/>
                </a:solidFill>
                <a:ln w="9525">
                  <a:noFill/>
                  <a:miter lim="800000"/>
                  <a:headEnd/>
                  <a:tailEnd/>
                </a:ln>
              </p:spPr>
              <p:txBody>
                <a:bodyPr/>
                <a:lstStyle/>
                <a:p>
                  <a:endParaRPr lang="en-US"/>
                </a:p>
              </p:txBody>
            </p:sp>
            <p:sp>
              <p:nvSpPr>
                <p:cNvPr id="23955" name="Freeform 169"/>
                <p:cNvSpPr>
                  <a:spLocks/>
                </p:cNvSpPr>
                <p:nvPr/>
              </p:nvSpPr>
              <p:spPr bwMode="auto">
                <a:xfrm>
                  <a:off x="2478"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56" name="Freeform 170"/>
                <p:cNvSpPr>
                  <a:spLocks/>
                </p:cNvSpPr>
                <p:nvPr/>
              </p:nvSpPr>
              <p:spPr bwMode="auto">
                <a:xfrm>
                  <a:off x="2495"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57" name="Rectangle 171"/>
                <p:cNvSpPr>
                  <a:spLocks noChangeArrowheads="1"/>
                </p:cNvSpPr>
                <p:nvPr/>
              </p:nvSpPr>
              <p:spPr bwMode="auto">
                <a:xfrm>
                  <a:off x="2497" y="3272"/>
                  <a:ext cx="4" cy="4"/>
                </a:xfrm>
                <a:prstGeom prst="rect">
                  <a:avLst/>
                </a:prstGeom>
                <a:solidFill>
                  <a:srgbClr val="131516"/>
                </a:solidFill>
                <a:ln w="9525">
                  <a:noFill/>
                  <a:miter lim="800000"/>
                  <a:headEnd/>
                  <a:tailEnd/>
                </a:ln>
              </p:spPr>
              <p:txBody>
                <a:bodyPr/>
                <a:lstStyle/>
                <a:p>
                  <a:endParaRPr lang="en-US"/>
                </a:p>
              </p:txBody>
            </p:sp>
            <p:sp>
              <p:nvSpPr>
                <p:cNvPr id="23958" name="Freeform 172"/>
                <p:cNvSpPr>
                  <a:spLocks/>
                </p:cNvSpPr>
                <p:nvPr/>
              </p:nvSpPr>
              <p:spPr bwMode="auto">
                <a:xfrm>
                  <a:off x="2501"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59" name="Freeform 173"/>
                <p:cNvSpPr>
                  <a:spLocks/>
                </p:cNvSpPr>
                <p:nvPr/>
              </p:nvSpPr>
              <p:spPr bwMode="auto">
                <a:xfrm>
                  <a:off x="2519" y="3272"/>
                  <a:ext cx="2" cy="4"/>
                </a:xfrm>
                <a:custGeom>
                  <a:avLst/>
                  <a:gdLst>
                    <a:gd name="T0" fmla="*/ 2 w 2"/>
                    <a:gd name="T1" fmla="*/ 0 h 4"/>
                    <a:gd name="T2" fmla="*/ 2 w 2"/>
                    <a:gd name="T3" fmla="*/ 0 h 4"/>
                    <a:gd name="T4" fmla="*/ 0 w 2"/>
                    <a:gd name="T5" fmla="*/ 2 h 4"/>
                    <a:gd name="T6" fmla="*/ 2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2" y="0"/>
                      </a:lnTo>
                      <a:lnTo>
                        <a:pt x="0" y="2"/>
                      </a:lnTo>
                      <a:lnTo>
                        <a:pt x="2" y="2"/>
                      </a:lnTo>
                      <a:lnTo>
                        <a:pt x="2" y="4"/>
                      </a:lnTo>
                      <a:lnTo>
                        <a:pt x="2" y="0"/>
                      </a:lnTo>
                      <a:close/>
                    </a:path>
                  </a:pathLst>
                </a:custGeom>
                <a:solidFill>
                  <a:srgbClr val="131516"/>
                </a:solidFill>
                <a:ln w="9525">
                  <a:noFill/>
                  <a:round/>
                  <a:headEnd/>
                  <a:tailEnd/>
                </a:ln>
              </p:spPr>
              <p:txBody>
                <a:bodyPr/>
                <a:lstStyle/>
                <a:p>
                  <a:endParaRPr lang="en-US"/>
                </a:p>
              </p:txBody>
            </p:sp>
            <p:sp>
              <p:nvSpPr>
                <p:cNvPr id="23960" name="Rectangle 174"/>
                <p:cNvSpPr>
                  <a:spLocks noChangeArrowheads="1"/>
                </p:cNvSpPr>
                <p:nvPr/>
              </p:nvSpPr>
              <p:spPr bwMode="auto">
                <a:xfrm>
                  <a:off x="2521" y="3272"/>
                  <a:ext cx="4" cy="4"/>
                </a:xfrm>
                <a:prstGeom prst="rect">
                  <a:avLst/>
                </a:prstGeom>
                <a:solidFill>
                  <a:srgbClr val="131516"/>
                </a:solidFill>
                <a:ln w="9525">
                  <a:noFill/>
                  <a:miter lim="800000"/>
                  <a:headEnd/>
                  <a:tailEnd/>
                </a:ln>
              </p:spPr>
              <p:txBody>
                <a:bodyPr/>
                <a:lstStyle/>
                <a:p>
                  <a:endParaRPr lang="en-US"/>
                </a:p>
              </p:txBody>
            </p:sp>
            <p:sp>
              <p:nvSpPr>
                <p:cNvPr id="23961" name="Freeform 175"/>
                <p:cNvSpPr>
                  <a:spLocks/>
                </p:cNvSpPr>
                <p:nvPr/>
              </p:nvSpPr>
              <p:spPr bwMode="auto">
                <a:xfrm>
                  <a:off x="2525"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62" name="Freeform 176"/>
                <p:cNvSpPr>
                  <a:spLocks/>
                </p:cNvSpPr>
                <p:nvPr/>
              </p:nvSpPr>
              <p:spPr bwMode="auto">
                <a:xfrm>
                  <a:off x="2542" y="3272"/>
                  <a:ext cx="2" cy="4"/>
                </a:xfrm>
                <a:custGeom>
                  <a:avLst/>
                  <a:gdLst>
                    <a:gd name="T0" fmla="*/ 2 w 2"/>
                    <a:gd name="T1" fmla="*/ 0 h 4"/>
                    <a:gd name="T2" fmla="*/ 2 w 2"/>
                    <a:gd name="T3" fmla="*/ 0 h 4"/>
                    <a:gd name="T4" fmla="*/ 0 w 2"/>
                    <a:gd name="T5" fmla="*/ 2 h 4"/>
                    <a:gd name="T6" fmla="*/ 2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2" y="0"/>
                      </a:lnTo>
                      <a:lnTo>
                        <a:pt x="0" y="2"/>
                      </a:lnTo>
                      <a:lnTo>
                        <a:pt x="2" y="2"/>
                      </a:lnTo>
                      <a:lnTo>
                        <a:pt x="2" y="4"/>
                      </a:lnTo>
                      <a:lnTo>
                        <a:pt x="2" y="0"/>
                      </a:lnTo>
                      <a:close/>
                    </a:path>
                  </a:pathLst>
                </a:custGeom>
                <a:solidFill>
                  <a:srgbClr val="131516"/>
                </a:solidFill>
                <a:ln w="9525">
                  <a:noFill/>
                  <a:round/>
                  <a:headEnd/>
                  <a:tailEnd/>
                </a:ln>
              </p:spPr>
              <p:txBody>
                <a:bodyPr/>
                <a:lstStyle/>
                <a:p>
                  <a:endParaRPr lang="en-US"/>
                </a:p>
              </p:txBody>
            </p:sp>
            <p:sp>
              <p:nvSpPr>
                <p:cNvPr id="23963" name="Rectangle 177"/>
                <p:cNvSpPr>
                  <a:spLocks noChangeArrowheads="1"/>
                </p:cNvSpPr>
                <p:nvPr/>
              </p:nvSpPr>
              <p:spPr bwMode="auto">
                <a:xfrm>
                  <a:off x="2544" y="3272"/>
                  <a:ext cx="4" cy="4"/>
                </a:xfrm>
                <a:prstGeom prst="rect">
                  <a:avLst/>
                </a:prstGeom>
                <a:solidFill>
                  <a:srgbClr val="131516"/>
                </a:solidFill>
                <a:ln w="9525">
                  <a:noFill/>
                  <a:miter lim="800000"/>
                  <a:headEnd/>
                  <a:tailEnd/>
                </a:ln>
              </p:spPr>
              <p:txBody>
                <a:bodyPr/>
                <a:lstStyle/>
                <a:p>
                  <a:endParaRPr lang="en-US"/>
                </a:p>
              </p:txBody>
            </p:sp>
            <p:sp>
              <p:nvSpPr>
                <p:cNvPr id="23964" name="Freeform 178"/>
                <p:cNvSpPr>
                  <a:spLocks/>
                </p:cNvSpPr>
                <p:nvPr/>
              </p:nvSpPr>
              <p:spPr bwMode="auto">
                <a:xfrm>
                  <a:off x="2548"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65" name="Freeform 179"/>
                <p:cNvSpPr>
                  <a:spLocks/>
                </p:cNvSpPr>
                <p:nvPr/>
              </p:nvSpPr>
              <p:spPr bwMode="auto">
                <a:xfrm>
                  <a:off x="2566" y="3272"/>
                  <a:ext cx="2" cy="4"/>
                </a:xfrm>
                <a:custGeom>
                  <a:avLst/>
                  <a:gdLst>
                    <a:gd name="T0" fmla="*/ 2 w 2"/>
                    <a:gd name="T1" fmla="*/ 0 h 4"/>
                    <a:gd name="T2" fmla="*/ 2 w 2"/>
                    <a:gd name="T3" fmla="*/ 0 h 4"/>
                    <a:gd name="T4" fmla="*/ 0 w 2"/>
                    <a:gd name="T5" fmla="*/ 2 h 4"/>
                    <a:gd name="T6" fmla="*/ 2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2" y="0"/>
                      </a:lnTo>
                      <a:lnTo>
                        <a:pt x="0" y="2"/>
                      </a:lnTo>
                      <a:lnTo>
                        <a:pt x="2" y="2"/>
                      </a:lnTo>
                      <a:lnTo>
                        <a:pt x="2" y="4"/>
                      </a:lnTo>
                      <a:lnTo>
                        <a:pt x="2" y="0"/>
                      </a:lnTo>
                      <a:close/>
                    </a:path>
                  </a:pathLst>
                </a:custGeom>
                <a:solidFill>
                  <a:srgbClr val="131516"/>
                </a:solidFill>
                <a:ln w="9525">
                  <a:noFill/>
                  <a:round/>
                  <a:headEnd/>
                  <a:tailEnd/>
                </a:ln>
              </p:spPr>
              <p:txBody>
                <a:bodyPr/>
                <a:lstStyle/>
                <a:p>
                  <a:endParaRPr lang="en-US"/>
                </a:p>
              </p:txBody>
            </p:sp>
            <p:sp>
              <p:nvSpPr>
                <p:cNvPr id="23966" name="Rectangle 180"/>
                <p:cNvSpPr>
                  <a:spLocks noChangeArrowheads="1"/>
                </p:cNvSpPr>
                <p:nvPr/>
              </p:nvSpPr>
              <p:spPr bwMode="auto">
                <a:xfrm>
                  <a:off x="2568" y="3272"/>
                  <a:ext cx="3" cy="4"/>
                </a:xfrm>
                <a:prstGeom prst="rect">
                  <a:avLst/>
                </a:prstGeom>
                <a:solidFill>
                  <a:srgbClr val="131516"/>
                </a:solidFill>
                <a:ln w="9525">
                  <a:noFill/>
                  <a:miter lim="800000"/>
                  <a:headEnd/>
                  <a:tailEnd/>
                </a:ln>
              </p:spPr>
              <p:txBody>
                <a:bodyPr/>
                <a:lstStyle/>
                <a:p>
                  <a:endParaRPr lang="en-US"/>
                </a:p>
              </p:txBody>
            </p:sp>
            <p:sp>
              <p:nvSpPr>
                <p:cNvPr id="23967" name="Freeform 181"/>
                <p:cNvSpPr>
                  <a:spLocks/>
                </p:cNvSpPr>
                <p:nvPr/>
              </p:nvSpPr>
              <p:spPr bwMode="auto">
                <a:xfrm>
                  <a:off x="2571"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68" name="Freeform 182"/>
                <p:cNvSpPr>
                  <a:spLocks/>
                </p:cNvSpPr>
                <p:nvPr/>
              </p:nvSpPr>
              <p:spPr bwMode="auto">
                <a:xfrm>
                  <a:off x="2591"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69" name="Rectangle 183"/>
                <p:cNvSpPr>
                  <a:spLocks noChangeArrowheads="1"/>
                </p:cNvSpPr>
                <p:nvPr/>
              </p:nvSpPr>
              <p:spPr bwMode="auto">
                <a:xfrm>
                  <a:off x="2593" y="3272"/>
                  <a:ext cx="4" cy="4"/>
                </a:xfrm>
                <a:prstGeom prst="rect">
                  <a:avLst/>
                </a:prstGeom>
                <a:solidFill>
                  <a:srgbClr val="131516"/>
                </a:solidFill>
                <a:ln w="9525">
                  <a:noFill/>
                  <a:miter lim="800000"/>
                  <a:headEnd/>
                  <a:tailEnd/>
                </a:ln>
              </p:spPr>
              <p:txBody>
                <a:bodyPr/>
                <a:lstStyle/>
                <a:p>
                  <a:endParaRPr lang="en-US"/>
                </a:p>
              </p:txBody>
            </p:sp>
            <p:sp>
              <p:nvSpPr>
                <p:cNvPr id="23970" name="Freeform 184"/>
                <p:cNvSpPr>
                  <a:spLocks/>
                </p:cNvSpPr>
                <p:nvPr/>
              </p:nvSpPr>
              <p:spPr bwMode="auto">
                <a:xfrm>
                  <a:off x="2597" y="3272"/>
                  <a:ext cx="2" cy="4"/>
                </a:xfrm>
                <a:custGeom>
                  <a:avLst/>
                  <a:gdLst>
                    <a:gd name="T0" fmla="*/ 0 w 2"/>
                    <a:gd name="T1" fmla="*/ 4 h 4"/>
                    <a:gd name="T2" fmla="*/ 0 w 2"/>
                    <a:gd name="T3" fmla="*/ 2 h 4"/>
                    <a:gd name="T4" fmla="*/ 2 w 2"/>
                    <a:gd name="T5" fmla="*/ 2 h 4"/>
                    <a:gd name="T6" fmla="*/ 0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2" y="2"/>
                      </a:lnTo>
                      <a:lnTo>
                        <a:pt x="0" y="0"/>
                      </a:lnTo>
                      <a:lnTo>
                        <a:pt x="0" y="4"/>
                      </a:lnTo>
                      <a:close/>
                    </a:path>
                  </a:pathLst>
                </a:custGeom>
                <a:solidFill>
                  <a:srgbClr val="131516"/>
                </a:solidFill>
                <a:ln w="9525">
                  <a:noFill/>
                  <a:round/>
                  <a:headEnd/>
                  <a:tailEnd/>
                </a:ln>
              </p:spPr>
              <p:txBody>
                <a:bodyPr/>
                <a:lstStyle/>
                <a:p>
                  <a:endParaRPr lang="en-US"/>
                </a:p>
              </p:txBody>
            </p:sp>
            <p:sp>
              <p:nvSpPr>
                <p:cNvPr id="23971" name="Freeform 185"/>
                <p:cNvSpPr>
                  <a:spLocks/>
                </p:cNvSpPr>
                <p:nvPr/>
              </p:nvSpPr>
              <p:spPr bwMode="auto">
                <a:xfrm>
                  <a:off x="2614"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72" name="Rectangle 186"/>
                <p:cNvSpPr>
                  <a:spLocks noChangeArrowheads="1"/>
                </p:cNvSpPr>
                <p:nvPr/>
              </p:nvSpPr>
              <p:spPr bwMode="auto">
                <a:xfrm>
                  <a:off x="2616" y="3272"/>
                  <a:ext cx="4" cy="4"/>
                </a:xfrm>
                <a:prstGeom prst="rect">
                  <a:avLst/>
                </a:prstGeom>
                <a:solidFill>
                  <a:srgbClr val="131516"/>
                </a:solidFill>
                <a:ln w="9525">
                  <a:noFill/>
                  <a:miter lim="800000"/>
                  <a:headEnd/>
                  <a:tailEnd/>
                </a:ln>
              </p:spPr>
              <p:txBody>
                <a:bodyPr/>
                <a:lstStyle/>
                <a:p>
                  <a:endParaRPr lang="en-US"/>
                </a:p>
              </p:txBody>
            </p:sp>
            <p:sp>
              <p:nvSpPr>
                <p:cNvPr id="23973" name="Freeform 187"/>
                <p:cNvSpPr>
                  <a:spLocks/>
                </p:cNvSpPr>
                <p:nvPr/>
              </p:nvSpPr>
              <p:spPr bwMode="auto">
                <a:xfrm>
                  <a:off x="2620" y="3272"/>
                  <a:ext cx="2" cy="4"/>
                </a:xfrm>
                <a:custGeom>
                  <a:avLst/>
                  <a:gdLst>
                    <a:gd name="T0" fmla="*/ 0 w 2"/>
                    <a:gd name="T1" fmla="*/ 4 h 4"/>
                    <a:gd name="T2" fmla="*/ 0 w 2"/>
                    <a:gd name="T3" fmla="*/ 2 h 4"/>
                    <a:gd name="T4" fmla="*/ 2 w 2"/>
                    <a:gd name="T5" fmla="*/ 2 h 4"/>
                    <a:gd name="T6" fmla="*/ 0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2" y="2"/>
                      </a:lnTo>
                      <a:lnTo>
                        <a:pt x="0" y="0"/>
                      </a:lnTo>
                      <a:lnTo>
                        <a:pt x="0" y="4"/>
                      </a:lnTo>
                      <a:close/>
                    </a:path>
                  </a:pathLst>
                </a:custGeom>
                <a:solidFill>
                  <a:srgbClr val="131516"/>
                </a:solidFill>
                <a:ln w="9525">
                  <a:noFill/>
                  <a:round/>
                  <a:headEnd/>
                  <a:tailEnd/>
                </a:ln>
              </p:spPr>
              <p:txBody>
                <a:bodyPr/>
                <a:lstStyle/>
                <a:p>
                  <a:endParaRPr lang="en-US"/>
                </a:p>
              </p:txBody>
            </p:sp>
            <p:sp>
              <p:nvSpPr>
                <p:cNvPr id="23974" name="Freeform 188"/>
                <p:cNvSpPr>
                  <a:spLocks/>
                </p:cNvSpPr>
                <p:nvPr/>
              </p:nvSpPr>
              <p:spPr bwMode="auto">
                <a:xfrm>
                  <a:off x="2638"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75" name="Rectangle 189"/>
                <p:cNvSpPr>
                  <a:spLocks noChangeArrowheads="1"/>
                </p:cNvSpPr>
                <p:nvPr/>
              </p:nvSpPr>
              <p:spPr bwMode="auto">
                <a:xfrm>
                  <a:off x="2640" y="3272"/>
                  <a:ext cx="4" cy="4"/>
                </a:xfrm>
                <a:prstGeom prst="rect">
                  <a:avLst/>
                </a:prstGeom>
                <a:solidFill>
                  <a:srgbClr val="131516"/>
                </a:solidFill>
                <a:ln w="9525">
                  <a:noFill/>
                  <a:miter lim="800000"/>
                  <a:headEnd/>
                  <a:tailEnd/>
                </a:ln>
              </p:spPr>
              <p:txBody>
                <a:bodyPr/>
                <a:lstStyle/>
                <a:p>
                  <a:endParaRPr lang="en-US"/>
                </a:p>
              </p:txBody>
            </p:sp>
            <p:sp>
              <p:nvSpPr>
                <p:cNvPr id="23976" name="Freeform 190"/>
                <p:cNvSpPr>
                  <a:spLocks/>
                </p:cNvSpPr>
                <p:nvPr/>
              </p:nvSpPr>
              <p:spPr bwMode="auto">
                <a:xfrm>
                  <a:off x="2644"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77" name="Freeform 191"/>
                <p:cNvSpPr>
                  <a:spLocks/>
                </p:cNvSpPr>
                <p:nvPr/>
              </p:nvSpPr>
              <p:spPr bwMode="auto">
                <a:xfrm>
                  <a:off x="2661"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78" name="Rectangle 192"/>
                <p:cNvSpPr>
                  <a:spLocks noChangeArrowheads="1"/>
                </p:cNvSpPr>
                <p:nvPr/>
              </p:nvSpPr>
              <p:spPr bwMode="auto">
                <a:xfrm>
                  <a:off x="2663" y="3272"/>
                  <a:ext cx="4" cy="4"/>
                </a:xfrm>
                <a:prstGeom prst="rect">
                  <a:avLst/>
                </a:prstGeom>
                <a:solidFill>
                  <a:srgbClr val="131516"/>
                </a:solidFill>
                <a:ln w="9525">
                  <a:noFill/>
                  <a:miter lim="800000"/>
                  <a:headEnd/>
                  <a:tailEnd/>
                </a:ln>
              </p:spPr>
              <p:txBody>
                <a:bodyPr/>
                <a:lstStyle/>
                <a:p>
                  <a:endParaRPr lang="en-US"/>
                </a:p>
              </p:txBody>
            </p:sp>
            <p:sp>
              <p:nvSpPr>
                <p:cNvPr id="23979" name="Freeform 193"/>
                <p:cNvSpPr>
                  <a:spLocks/>
                </p:cNvSpPr>
                <p:nvPr/>
              </p:nvSpPr>
              <p:spPr bwMode="auto">
                <a:xfrm>
                  <a:off x="2667"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80" name="Freeform 194"/>
                <p:cNvSpPr>
                  <a:spLocks/>
                </p:cNvSpPr>
                <p:nvPr/>
              </p:nvSpPr>
              <p:spPr bwMode="auto">
                <a:xfrm>
                  <a:off x="2685"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81" name="Rectangle 195"/>
                <p:cNvSpPr>
                  <a:spLocks noChangeArrowheads="1"/>
                </p:cNvSpPr>
                <p:nvPr/>
              </p:nvSpPr>
              <p:spPr bwMode="auto">
                <a:xfrm>
                  <a:off x="2687" y="3272"/>
                  <a:ext cx="4" cy="4"/>
                </a:xfrm>
                <a:prstGeom prst="rect">
                  <a:avLst/>
                </a:prstGeom>
                <a:solidFill>
                  <a:srgbClr val="131516"/>
                </a:solidFill>
                <a:ln w="9525">
                  <a:noFill/>
                  <a:miter lim="800000"/>
                  <a:headEnd/>
                  <a:tailEnd/>
                </a:ln>
              </p:spPr>
              <p:txBody>
                <a:bodyPr/>
                <a:lstStyle/>
                <a:p>
                  <a:endParaRPr lang="en-US"/>
                </a:p>
              </p:txBody>
            </p:sp>
            <p:sp>
              <p:nvSpPr>
                <p:cNvPr id="23982" name="Freeform 196"/>
                <p:cNvSpPr>
                  <a:spLocks/>
                </p:cNvSpPr>
                <p:nvPr/>
              </p:nvSpPr>
              <p:spPr bwMode="auto">
                <a:xfrm>
                  <a:off x="2691"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83" name="Freeform 197"/>
                <p:cNvSpPr>
                  <a:spLocks/>
                </p:cNvSpPr>
                <p:nvPr/>
              </p:nvSpPr>
              <p:spPr bwMode="auto">
                <a:xfrm>
                  <a:off x="2708"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84" name="Rectangle 198"/>
                <p:cNvSpPr>
                  <a:spLocks noChangeArrowheads="1"/>
                </p:cNvSpPr>
                <p:nvPr/>
              </p:nvSpPr>
              <p:spPr bwMode="auto">
                <a:xfrm>
                  <a:off x="2710" y="3272"/>
                  <a:ext cx="4" cy="4"/>
                </a:xfrm>
                <a:prstGeom prst="rect">
                  <a:avLst/>
                </a:prstGeom>
                <a:solidFill>
                  <a:srgbClr val="131516"/>
                </a:solidFill>
                <a:ln w="9525">
                  <a:noFill/>
                  <a:miter lim="800000"/>
                  <a:headEnd/>
                  <a:tailEnd/>
                </a:ln>
              </p:spPr>
              <p:txBody>
                <a:bodyPr/>
                <a:lstStyle/>
                <a:p>
                  <a:endParaRPr lang="en-US"/>
                </a:p>
              </p:txBody>
            </p:sp>
            <p:sp>
              <p:nvSpPr>
                <p:cNvPr id="23985" name="Freeform 199"/>
                <p:cNvSpPr>
                  <a:spLocks/>
                </p:cNvSpPr>
                <p:nvPr/>
              </p:nvSpPr>
              <p:spPr bwMode="auto">
                <a:xfrm>
                  <a:off x="2714"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86" name="Freeform 200"/>
                <p:cNvSpPr>
                  <a:spLocks/>
                </p:cNvSpPr>
                <p:nvPr/>
              </p:nvSpPr>
              <p:spPr bwMode="auto">
                <a:xfrm>
                  <a:off x="2732"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87" name="Rectangle 201"/>
                <p:cNvSpPr>
                  <a:spLocks noChangeArrowheads="1"/>
                </p:cNvSpPr>
                <p:nvPr/>
              </p:nvSpPr>
              <p:spPr bwMode="auto">
                <a:xfrm>
                  <a:off x="2734" y="3272"/>
                  <a:ext cx="3" cy="4"/>
                </a:xfrm>
                <a:prstGeom prst="rect">
                  <a:avLst/>
                </a:prstGeom>
                <a:solidFill>
                  <a:srgbClr val="131516"/>
                </a:solidFill>
                <a:ln w="9525">
                  <a:noFill/>
                  <a:miter lim="800000"/>
                  <a:headEnd/>
                  <a:tailEnd/>
                </a:ln>
              </p:spPr>
              <p:txBody>
                <a:bodyPr/>
                <a:lstStyle/>
                <a:p>
                  <a:endParaRPr lang="en-US"/>
                </a:p>
              </p:txBody>
            </p:sp>
            <p:sp>
              <p:nvSpPr>
                <p:cNvPr id="23988" name="Freeform 202"/>
                <p:cNvSpPr>
                  <a:spLocks/>
                </p:cNvSpPr>
                <p:nvPr/>
              </p:nvSpPr>
              <p:spPr bwMode="auto">
                <a:xfrm>
                  <a:off x="2737"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89" name="Freeform 203"/>
                <p:cNvSpPr>
                  <a:spLocks/>
                </p:cNvSpPr>
                <p:nvPr/>
              </p:nvSpPr>
              <p:spPr bwMode="auto">
                <a:xfrm>
                  <a:off x="2755" y="3272"/>
                  <a:ext cx="2" cy="4"/>
                </a:xfrm>
                <a:custGeom>
                  <a:avLst/>
                  <a:gdLst>
                    <a:gd name="T0" fmla="*/ 2 w 2"/>
                    <a:gd name="T1" fmla="*/ 0 h 4"/>
                    <a:gd name="T2" fmla="*/ 0 w 2"/>
                    <a:gd name="T3" fmla="*/ 0 h 4"/>
                    <a:gd name="T4" fmla="*/ 0 w 2"/>
                    <a:gd name="T5" fmla="*/ 2 h 4"/>
                    <a:gd name="T6" fmla="*/ 0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0" y="0"/>
                      </a:lnTo>
                      <a:lnTo>
                        <a:pt x="0" y="2"/>
                      </a:lnTo>
                      <a:lnTo>
                        <a:pt x="2" y="4"/>
                      </a:lnTo>
                      <a:lnTo>
                        <a:pt x="2" y="0"/>
                      </a:lnTo>
                      <a:close/>
                    </a:path>
                  </a:pathLst>
                </a:custGeom>
                <a:solidFill>
                  <a:srgbClr val="131516"/>
                </a:solidFill>
                <a:ln w="9525">
                  <a:noFill/>
                  <a:round/>
                  <a:headEnd/>
                  <a:tailEnd/>
                </a:ln>
              </p:spPr>
              <p:txBody>
                <a:bodyPr/>
                <a:lstStyle/>
                <a:p>
                  <a:endParaRPr lang="en-US"/>
                </a:p>
              </p:txBody>
            </p:sp>
            <p:sp>
              <p:nvSpPr>
                <p:cNvPr id="23990" name="Rectangle 204"/>
                <p:cNvSpPr>
                  <a:spLocks noChangeArrowheads="1"/>
                </p:cNvSpPr>
                <p:nvPr/>
              </p:nvSpPr>
              <p:spPr bwMode="auto">
                <a:xfrm>
                  <a:off x="2757" y="3272"/>
                  <a:ext cx="4" cy="4"/>
                </a:xfrm>
                <a:prstGeom prst="rect">
                  <a:avLst/>
                </a:prstGeom>
                <a:solidFill>
                  <a:srgbClr val="131516"/>
                </a:solidFill>
                <a:ln w="9525">
                  <a:noFill/>
                  <a:miter lim="800000"/>
                  <a:headEnd/>
                  <a:tailEnd/>
                </a:ln>
              </p:spPr>
              <p:txBody>
                <a:bodyPr/>
                <a:lstStyle/>
                <a:p>
                  <a:endParaRPr lang="en-US"/>
                </a:p>
              </p:txBody>
            </p:sp>
            <p:sp>
              <p:nvSpPr>
                <p:cNvPr id="23991" name="Freeform 205"/>
                <p:cNvSpPr>
                  <a:spLocks/>
                </p:cNvSpPr>
                <p:nvPr/>
              </p:nvSpPr>
              <p:spPr bwMode="auto">
                <a:xfrm>
                  <a:off x="2761"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92" name="Freeform 206"/>
                <p:cNvSpPr>
                  <a:spLocks/>
                </p:cNvSpPr>
                <p:nvPr/>
              </p:nvSpPr>
              <p:spPr bwMode="auto">
                <a:xfrm>
                  <a:off x="2778" y="3272"/>
                  <a:ext cx="2" cy="4"/>
                </a:xfrm>
                <a:custGeom>
                  <a:avLst/>
                  <a:gdLst>
                    <a:gd name="T0" fmla="*/ 2 w 2"/>
                    <a:gd name="T1" fmla="*/ 0 h 4"/>
                    <a:gd name="T2" fmla="*/ 2 w 2"/>
                    <a:gd name="T3" fmla="*/ 0 h 4"/>
                    <a:gd name="T4" fmla="*/ 0 w 2"/>
                    <a:gd name="T5" fmla="*/ 2 h 4"/>
                    <a:gd name="T6" fmla="*/ 2 w 2"/>
                    <a:gd name="T7" fmla="*/ 2 h 4"/>
                    <a:gd name="T8" fmla="*/ 2 w 2"/>
                    <a:gd name="T9" fmla="*/ 4 h 4"/>
                    <a:gd name="T10" fmla="*/ 2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0"/>
                      </a:moveTo>
                      <a:lnTo>
                        <a:pt x="2" y="0"/>
                      </a:lnTo>
                      <a:lnTo>
                        <a:pt x="0" y="2"/>
                      </a:lnTo>
                      <a:lnTo>
                        <a:pt x="2" y="2"/>
                      </a:lnTo>
                      <a:lnTo>
                        <a:pt x="2" y="4"/>
                      </a:lnTo>
                      <a:lnTo>
                        <a:pt x="2" y="0"/>
                      </a:lnTo>
                      <a:close/>
                    </a:path>
                  </a:pathLst>
                </a:custGeom>
                <a:solidFill>
                  <a:srgbClr val="131516"/>
                </a:solidFill>
                <a:ln w="9525">
                  <a:noFill/>
                  <a:round/>
                  <a:headEnd/>
                  <a:tailEnd/>
                </a:ln>
              </p:spPr>
              <p:txBody>
                <a:bodyPr/>
                <a:lstStyle/>
                <a:p>
                  <a:endParaRPr lang="en-US"/>
                </a:p>
              </p:txBody>
            </p:sp>
            <p:sp>
              <p:nvSpPr>
                <p:cNvPr id="23993" name="Freeform 207"/>
                <p:cNvSpPr>
                  <a:spLocks/>
                </p:cNvSpPr>
                <p:nvPr/>
              </p:nvSpPr>
              <p:spPr bwMode="auto">
                <a:xfrm>
                  <a:off x="2780" y="3272"/>
                  <a:ext cx="2" cy="4"/>
                </a:xfrm>
                <a:custGeom>
                  <a:avLst/>
                  <a:gdLst>
                    <a:gd name="T0" fmla="*/ 0 w 2"/>
                    <a:gd name="T1" fmla="*/ 4 h 4"/>
                    <a:gd name="T2" fmla="*/ 0 w 2"/>
                    <a:gd name="T3" fmla="*/ 0 h 4"/>
                    <a:gd name="T4" fmla="*/ 0 w 2"/>
                    <a:gd name="T5" fmla="*/ 0 h 4"/>
                    <a:gd name="T6" fmla="*/ 0 w 2"/>
                    <a:gd name="T7" fmla="*/ 4 h 4"/>
                    <a:gd name="T8" fmla="*/ 0 w 2"/>
                    <a:gd name="T9" fmla="*/ 4 h 4"/>
                    <a:gd name="T10" fmla="*/ 0 w 2"/>
                    <a:gd name="T11" fmla="*/ 4 h 4"/>
                    <a:gd name="T12" fmla="*/ 0 w 2"/>
                    <a:gd name="T13" fmla="*/ 4 h 4"/>
                    <a:gd name="T14" fmla="*/ 2 w 2"/>
                    <a:gd name="T15" fmla="*/ 2 h 4"/>
                    <a:gd name="T16" fmla="*/ 2 w 2"/>
                    <a:gd name="T17" fmla="*/ 2 h 4"/>
                    <a:gd name="T18" fmla="*/ 2 w 2"/>
                    <a:gd name="T19" fmla="*/ 0 h 4"/>
                    <a:gd name="T20" fmla="*/ 0 w 2"/>
                    <a:gd name="T21" fmla="*/ 0 h 4"/>
                    <a:gd name="T22" fmla="*/ 0 w 2"/>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4"/>
                    <a:gd name="T38" fmla="*/ 2 w 2"/>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4">
                      <a:moveTo>
                        <a:pt x="0" y="4"/>
                      </a:moveTo>
                      <a:lnTo>
                        <a:pt x="0" y="0"/>
                      </a:lnTo>
                      <a:lnTo>
                        <a:pt x="0" y="4"/>
                      </a:ln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sp>
              <p:nvSpPr>
                <p:cNvPr id="23994" name="Rectangle 208"/>
                <p:cNvSpPr>
                  <a:spLocks noChangeArrowheads="1"/>
                </p:cNvSpPr>
                <p:nvPr/>
              </p:nvSpPr>
              <p:spPr bwMode="auto">
                <a:xfrm>
                  <a:off x="2780" y="3272"/>
                  <a:ext cx="4" cy="4"/>
                </a:xfrm>
                <a:prstGeom prst="rect">
                  <a:avLst/>
                </a:prstGeom>
                <a:solidFill>
                  <a:srgbClr val="131516"/>
                </a:solidFill>
                <a:ln w="9525">
                  <a:noFill/>
                  <a:miter lim="800000"/>
                  <a:headEnd/>
                  <a:tailEnd/>
                </a:ln>
              </p:spPr>
              <p:txBody>
                <a:bodyPr/>
                <a:lstStyle/>
                <a:p>
                  <a:endParaRPr lang="en-US"/>
                </a:p>
              </p:txBody>
            </p:sp>
            <p:sp>
              <p:nvSpPr>
                <p:cNvPr id="23995" name="Freeform 209"/>
                <p:cNvSpPr>
                  <a:spLocks/>
                </p:cNvSpPr>
                <p:nvPr/>
              </p:nvSpPr>
              <p:spPr bwMode="auto">
                <a:xfrm>
                  <a:off x="2784" y="3272"/>
                  <a:ext cx="2" cy="4"/>
                </a:xfrm>
                <a:custGeom>
                  <a:avLst/>
                  <a:gdLst>
                    <a:gd name="T0" fmla="*/ 0 w 2"/>
                    <a:gd name="T1" fmla="*/ 4 h 4"/>
                    <a:gd name="T2" fmla="*/ 2 w 2"/>
                    <a:gd name="T3" fmla="*/ 2 h 4"/>
                    <a:gd name="T4" fmla="*/ 2 w 2"/>
                    <a:gd name="T5" fmla="*/ 2 h 4"/>
                    <a:gd name="T6" fmla="*/ 2 w 2"/>
                    <a:gd name="T7" fmla="*/ 0 h 4"/>
                    <a:gd name="T8" fmla="*/ 0 w 2"/>
                    <a:gd name="T9" fmla="*/ 0 h 4"/>
                    <a:gd name="T10" fmla="*/ 0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2" y="2"/>
                      </a:lnTo>
                      <a:lnTo>
                        <a:pt x="2" y="0"/>
                      </a:lnTo>
                      <a:lnTo>
                        <a:pt x="0" y="0"/>
                      </a:lnTo>
                      <a:lnTo>
                        <a:pt x="0" y="4"/>
                      </a:lnTo>
                      <a:close/>
                    </a:path>
                  </a:pathLst>
                </a:custGeom>
                <a:solidFill>
                  <a:srgbClr val="131516"/>
                </a:solidFill>
                <a:ln w="9525">
                  <a:noFill/>
                  <a:round/>
                  <a:headEnd/>
                  <a:tailEnd/>
                </a:ln>
              </p:spPr>
              <p:txBody>
                <a:bodyPr/>
                <a:lstStyle/>
                <a:p>
                  <a:endParaRPr lang="en-US"/>
                </a:p>
              </p:txBody>
            </p:sp>
          </p:grpSp>
          <p:sp>
            <p:nvSpPr>
              <p:cNvPr id="23596" name="Freeform 211"/>
              <p:cNvSpPr>
                <a:spLocks/>
              </p:cNvSpPr>
              <p:nvPr/>
            </p:nvSpPr>
            <p:spPr bwMode="auto">
              <a:xfrm>
                <a:off x="4760913" y="3997325"/>
                <a:ext cx="6350" cy="1200150"/>
              </a:xfrm>
              <a:custGeom>
                <a:avLst/>
                <a:gdLst>
                  <a:gd name="T0" fmla="*/ 0 w 4"/>
                  <a:gd name="T1" fmla="*/ 756 h 756"/>
                  <a:gd name="T2" fmla="*/ 0 w 4"/>
                  <a:gd name="T3" fmla="*/ 0 h 756"/>
                  <a:gd name="T4" fmla="*/ 4 w 4"/>
                  <a:gd name="T5" fmla="*/ 0 h 756"/>
                  <a:gd name="T6" fmla="*/ 0 60000 65536"/>
                  <a:gd name="T7" fmla="*/ 0 60000 65536"/>
                  <a:gd name="T8" fmla="*/ 0 60000 65536"/>
                  <a:gd name="T9" fmla="*/ 0 w 4"/>
                  <a:gd name="T10" fmla="*/ 0 h 756"/>
                  <a:gd name="T11" fmla="*/ 4 w 4"/>
                  <a:gd name="T12" fmla="*/ 756 h 756"/>
                </a:gdLst>
                <a:ahLst/>
                <a:cxnLst>
                  <a:cxn ang="T6">
                    <a:pos x="T0" y="T1"/>
                  </a:cxn>
                  <a:cxn ang="T7">
                    <a:pos x="T2" y="T3"/>
                  </a:cxn>
                  <a:cxn ang="T8">
                    <a:pos x="T4" y="T5"/>
                  </a:cxn>
                </a:cxnLst>
                <a:rect l="T9" t="T10" r="T11" b="T12"/>
                <a:pathLst>
                  <a:path w="4" h="756">
                    <a:moveTo>
                      <a:pt x="0" y="756"/>
                    </a:moveTo>
                    <a:lnTo>
                      <a:pt x="0" y="0"/>
                    </a:lnTo>
                    <a:lnTo>
                      <a:pt x="4" y="0"/>
                    </a:lnTo>
                  </a:path>
                </a:pathLst>
              </a:custGeom>
              <a:noFill/>
              <a:ln w="6350">
                <a:solidFill>
                  <a:srgbClr val="131516"/>
                </a:solidFill>
                <a:round/>
                <a:headEnd/>
                <a:tailEnd/>
              </a:ln>
            </p:spPr>
            <p:txBody>
              <a:bodyPr/>
              <a:lstStyle/>
              <a:p>
                <a:endParaRPr lang="en-US"/>
              </a:p>
            </p:txBody>
          </p:sp>
          <p:sp>
            <p:nvSpPr>
              <p:cNvPr id="23597" name="Freeform 212"/>
              <p:cNvSpPr>
                <a:spLocks/>
              </p:cNvSpPr>
              <p:nvPr/>
            </p:nvSpPr>
            <p:spPr bwMode="auto">
              <a:xfrm>
                <a:off x="3562351" y="3997325"/>
                <a:ext cx="1198563" cy="1588"/>
              </a:xfrm>
              <a:custGeom>
                <a:avLst/>
                <a:gdLst>
                  <a:gd name="T0" fmla="*/ 755 w 755"/>
                  <a:gd name="T1" fmla="*/ 0 h 1"/>
                  <a:gd name="T2" fmla="*/ 0 w 755"/>
                  <a:gd name="T3" fmla="*/ 0 h 1"/>
                  <a:gd name="T4" fmla="*/ 0 w 755"/>
                  <a:gd name="T5" fmla="*/ 0 h 1"/>
                  <a:gd name="T6" fmla="*/ 0 60000 65536"/>
                  <a:gd name="T7" fmla="*/ 0 60000 65536"/>
                  <a:gd name="T8" fmla="*/ 0 60000 65536"/>
                  <a:gd name="T9" fmla="*/ 0 w 755"/>
                  <a:gd name="T10" fmla="*/ 0 h 1"/>
                  <a:gd name="T11" fmla="*/ 755 w 755"/>
                  <a:gd name="T12" fmla="*/ 1 h 1"/>
                </a:gdLst>
                <a:ahLst/>
                <a:cxnLst>
                  <a:cxn ang="T6">
                    <a:pos x="T0" y="T1"/>
                  </a:cxn>
                  <a:cxn ang="T7">
                    <a:pos x="T2" y="T3"/>
                  </a:cxn>
                  <a:cxn ang="T8">
                    <a:pos x="T4" y="T5"/>
                  </a:cxn>
                </a:cxnLst>
                <a:rect l="T9" t="T10" r="T11" b="T12"/>
                <a:pathLst>
                  <a:path w="755" h="1">
                    <a:moveTo>
                      <a:pt x="755" y="0"/>
                    </a:moveTo>
                    <a:lnTo>
                      <a:pt x="0" y="0"/>
                    </a:lnTo>
                  </a:path>
                </a:pathLst>
              </a:custGeom>
              <a:noFill/>
              <a:ln w="6350">
                <a:solidFill>
                  <a:srgbClr val="131516"/>
                </a:solidFill>
                <a:round/>
                <a:headEnd/>
                <a:tailEnd/>
              </a:ln>
            </p:spPr>
            <p:txBody>
              <a:bodyPr/>
              <a:lstStyle/>
              <a:p>
                <a:endParaRPr lang="en-US"/>
              </a:p>
            </p:txBody>
          </p:sp>
          <p:sp>
            <p:nvSpPr>
              <p:cNvPr id="23598" name="Freeform 213"/>
              <p:cNvSpPr>
                <a:spLocks/>
              </p:cNvSpPr>
              <p:nvPr/>
            </p:nvSpPr>
            <p:spPr bwMode="auto">
              <a:xfrm>
                <a:off x="3505201" y="3935413"/>
                <a:ext cx="122238" cy="117475"/>
              </a:xfrm>
              <a:custGeom>
                <a:avLst/>
                <a:gdLst>
                  <a:gd name="T0" fmla="*/ 77 w 77"/>
                  <a:gd name="T1" fmla="*/ 39 h 74"/>
                  <a:gd name="T2" fmla="*/ 75 w 77"/>
                  <a:gd name="T3" fmla="*/ 45 h 74"/>
                  <a:gd name="T4" fmla="*/ 73 w 77"/>
                  <a:gd name="T5" fmla="*/ 52 h 74"/>
                  <a:gd name="T6" fmla="*/ 69 w 77"/>
                  <a:gd name="T7" fmla="*/ 58 h 74"/>
                  <a:gd name="T8" fmla="*/ 65 w 77"/>
                  <a:gd name="T9" fmla="*/ 64 h 74"/>
                  <a:gd name="T10" fmla="*/ 61 w 77"/>
                  <a:gd name="T11" fmla="*/ 68 h 74"/>
                  <a:gd name="T12" fmla="*/ 53 w 77"/>
                  <a:gd name="T13" fmla="*/ 70 h 74"/>
                  <a:gd name="T14" fmla="*/ 47 w 77"/>
                  <a:gd name="T15" fmla="*/ 72 h 74"/>
                  <a:gd name="T16" fmla="*/ 39 w 77"/>
                  <a:gd name="T17" fmla="*/ 74 h 74"/>
                  <a:gd name="T18" fmla="*/ 32 w 77"/>
                  <a:gd name="T19" fmla="*/ 72 h 74"/>
                  <a:gd name="T20" fmla="*/ 24 w 77"/>
                  <a:gd name="T21" fmla="*/ 70 h 74"/>
                  <a:gd name="T22" fmla="*/ 18 w 77"/>
                  <a:gd name="T23" fmla="*/ 68 h 74"/>
                  <a:gd name="T24" fmla="*/ 12 w 77"/>
                  <a:gd name="T25" fmla="*/ 64 h 74"/>
                  <a:gd name="T26" fmla="*/ 6 w 77"/>
                  <a:gd name="T27" fmla="*/ 58 h 74"/>
                  <a:gd name="T28" fmla="*/ 4 w 77"/>
                  <a:gd name="T29" fmla="*/ 52 h 74"/>
                  <a:gd name="T30" fmla="*/ 2 w 77"/>
                  <a:gd name="T31" fmla="*/ 45 h 74"/>
                  <a:gd name="T32" fmla="*/ 0 w 77"/>
                  <a:gd name="T33" fmla="*/ 39 h 74"/>
                  <a:gd name="T34" fmla="*/ 2 w 77"/>
                  <a:gd name="T35" fmla="*/ 29 h 74"/>
                  <a:gd name="T36" fmla="*/ 4 w 77"/>
                  <a:gd name="T37" fmla="*/ 21 h 74"/>
                  <a:gd name="T38" fmla="*/ 6 w 77"/>
                  <a:gd name="T39" fmla="*/ 15 h 74"/>
                  <a:gd name="T40" fmla="*/ 12 w 77"/>
                  <a:gd name="T41" fmla="*/ 9 h 74"/>
                  <a:gd name="T42" fmla="*/ 18 w 77"/>
                  <a:gd name="T43" fmla="*/ 6 h 74"/>
                  <a:gd name="T44" fmla="*/ 24 w 77"/>
                  <a:gd name="T45" fmla="*/ 2 h 74"/>
                  <a:gd name="T46" fmla="*/ 32 w 77"/>
                  <a:gd name="T47" fmla="*/ 0 h 74"/>
                  <a:gd name="T48" fmla="*/ 39 w 77"/>
                  <a:gd name="T49" fmla="*/ 0 h 74"/>
                  <a:gd name="T50" fmla="*/ 47 w 77"/>
                  <a:gd name="T51" fmla="*/ 0 h 74"/>
                  <a:gd name="T52" fmla="*/ 53 w 77"/>
                  <a:gd name="T53" fmla="*/ 2 h 74"/>
                  <a:gd name="T54" fmla="*/ 61 w 77"/>
                  <a:gd name="T55" fmla="*/ 6 h 74"/>
                  <a:gd name="T56" fmla="*/ 65 w 77"/>
                  <a:gd name="T57" fmla="*/ 9 h 74"/>
                  <a:gd name="T58" fmla="*/ 69 w 77"/>
                  <a:gd name="T59" fmla="*/ 15 h 74"/>
                  <a:gd name="T60" fmla="*/ 73 w 77"/>
                  <a:gd name="T61" fmla="*/ 21 h 74"/>
                  <a:gd name="T62" fmla="*/ 75 w 77"/>
                  <a:gd name="T63" fmla="*/ 29 h 74"/>
                  <a:gd name="T64" fmla="*/ 77 w 77"/>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74"/>
                  <a:gd name="T101" fmla="*/ 77 w 77"/>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74">
                    <a:moveTo>
                      <a:pt x="77" y="39"/>
                    </a:moveTo>
                    <a:lnTo>
                      <a:pt x="75" y="45"/>
                    </a:lnTo>
                    <a:lnTo>
                      <a:pt x="73" y="52"/>
                    </a:lnTo>
                    <a:lnTo>
                      <a:pt x="69" y="58"/>
                    </a:lnTo>
                    <a:lnTo>
                      <a:pt x="65" y="64"/>
                    </a:lnTo>
                    <a:lnTo>
                      <a:pt x="61" y="68"/>
                    </a:lnTo>
                    <a:lnTo>
                      <a:pt x="53" y="70"/>
                    </a:lnTo>
                    <a:lnTo>
                      <a:pt x="47" y="72"/>
                    </a:lnTo>
                    <a:lnTo>
                      <a:pt x="39" y="74"/>
                    </a:lnTo>
                    <a:lnTo>
                      <a:pt x="32" y="72"/>
                    </a:lnTo>
                    <a:lnTo>
                      <a:pt x="24" y="70"/>
                    </a:lnTo>
                    <a:lnTo>
                      <a:pt x="18" y="68"/>
                    </a:lnTo>
                    <a:lnTo>
                      <a:pt x="12" y="64"/>
                    </a:lnTo>
                    <a:lnTo>
                      <a:pt x="6" y="58"/>
                    </a:lnTo>
                    <a:lnTo>
                      <a:pt x="4" y="52"/>
                    </a:lnTo>
                    <a:lnTo>
                      <a:pt x="2" y="45"/>
                    </a:lnTo>
                    <a:lnTo>
                      <a:pt x="0" y="39"/>
                    </a:lnTo>
                    <a:lnTo>
                      <a:pt x="2" y="29"/>
                    </a:lnTo>
                    <a:lnTo>
                      <a:pt x="4" y="21"/>
                    </a:lnTo>
                    <a:lnTo>
                      <a:pt x="6" y="15"/>
                    </a:lnTo>
                    <a:lnTo>
                      <a:pt x="12" y="9"/>
                    </a:lnTo>
                    <a:lnTo>
                      <a:pt x="18" y="6"/>
                    </a:lnTo>
                    <a:lnTo>
                      <a:pt x="24" y="2"/>
                    </a:lnTo>
                    <a:lnTo>
                      <a:pt x="32" y="0"/>
                    </a:lnTo>
                    <a:lnTo>
                      <a:pt x="39" y="0"/>
                    </a:lnTo>
                    <a:lnTo>
                      <a:pt x="47" y="0"/>
                    </a:lnTo>
                    <a:lnTo>
                      <a:pt x="53" y="2"/>
                    </a:lnTo>
                    <a:lnTo>
                      <a:pt x="61" y="6"/>
                    </a:lnTo>
                    <a:lnTo>
                      <a:pt x="65" y="9"/>
                    </a:lnTo>
                    <a:lnTo>
                      <a:pt x="69" y="15"/>
                    </a:lnTo>
                    <a:lnTo>
                      <a:pt x="73" y="21"/>
                    </a:lnTo>
                    <a:lnTo>
                      <a:pt x="75" y="29"/>
                    </a:lnTo>
                    <a:lnTo>
                      <a:pt x="77" y="39"/>
                    </a:lnTo>
                    <a:close/>
                  </a:path>
                </a:pathLst>
              </a:custGeom>
              <a:solidFill>
                <a:srgbClr val="29166F"/>
              </a:solidFill>
              <a:ln w="9525">
                <a:noFill/>
                <a:round/>
                <a:headEnd/>
                <a:tailEnd/>
              </a:ln>
            </p:spPr>
            <p:txBody>
              <a:bodyPr/>
              <a:lstStyle/>
              <a:p>
                <a:endParaRPr lang="en-US"/>
              </a:p>
            </p:txBody>
          </p:sp>
          <p:sp>
            <p:nvSpPr>
              <p:cNvPr id="23599" name="Freeform 214"/>
              <p:cNvSpPr>
                <a:spLocks/>
              </p:cNvSpPr>
              <p:nvPr/>
            </p:nvSpPr>
            <p:spPr bwMode="auto">
              <a:xfrm>
                <a:off x="3505201" y="3935413"/>
                <a:ext cx="122238" cy="117475"/>
              </a:xfrm>
              <a:custGeom>
                <a:avLst/>
                <a:gdLst>
                  <a:gd name="T0" fmla="*/ 77 w 77"/>
                  <a:gd name="T1" fmla="*/ 39 h 74"/>
                  <a:gd name="T2" fmla="*/ 75 w 77"/>
                  <a:gd name="T3" fmla="*/ 45 h 74"/>
                  <a:gd name="T4" fmla="*/ 73 w 77"/>
                  <a:gd name="T5" fmla="*/ 52 h 74"/>
                  <a:gd name="T6" fmla="*/ 69 w 77"/>
                  <a:gd name="T7" fmla="*/ 58 h 74"/>
                  <a:gd name="T8" fmla="*/ 65 w 77"/>
                  <a:gd name="T9" fmla="*/ 64 h 74"/>
                  <a:gd name="T10" fmla="*/ 61 w 77"/>
                  <a:gd name="T11" fmla="*/ 68 h 74"/>
                  <a:gd name="T12" fmla="*/ 53 w 77"/>
                  <a:gd name="T13" fmla="*/ 70 h 74"/>
                  <a:gd name="T14" fmla="*/ 47 w 77"/>
                  <a:gd name="T15" fmla="*/ 72 h 74"/>
                  <a:gd name="T16" fmla="*/ 39 w 77"/>
                  <a:gd name="T17" fmla="*/ 74 h 74"/>
                  <a:gd name="T18" fmla="*/ 32 w 77"/>
                  <a:gd name="T19" fmla="*/ 72 h 74"/>
                  <a:gd name="T20" fmla="*/ 24 w 77"/>
                  <a:gd name="T21" fmla="*/ 70 h 74"/>
                  <a:gd name="T22" fmla="*/ 18 w 77"/>
                  <a:gd name="T23" fmla="*/ 68 h 74"/>
                  <a:gd name="T24" fmla="*/ 12 w 77"/>
                  <a:gd name="T25" fmla="*/ 64 h 74"/>
                  <a:gd name="T26" fmla="*/ 6 w 77"/>
                  <a:gd name="T27" fmla="*/ 58 h 74"/>
                  <a:gd name="T28" fmla="*/ 4 w 77"/>
                  <a:gd name="T29" fmla="*/ 52 h 74"/>
                  <a:gd name="T30" fmla="*/ 2 w 77"/>
                  <a:gd name="T31" fmla="*/ 45 h 74"/>
                  <a:gd name="T32" fmla="*/ 0 w 77"/>
                  <a:gd name="T33" fmla="*/ 39 h 74"/>
                  <a:gd name="T34" fmla="*/ 2 w 77"/>
                  <a:gd name="T35" fmla="*/ 29 h 74"/>
                  <a:gd name="T36" fmla="*/ 4 w 77"/>
                  <a:gd name="T37" fmla="*/ 21 h 74"/>
                  <a:gd name="T38" fmla="*/ 6 w 77"/>
                  <a:gd name="T39" fmla="*/ 15 h 74"/>
                  <a:gd name="T40" fmla="*/ 12 w 77"/>
                  <a:gd name="T41" fmla="*/ 9 h 74"/>
                  <a:gd name="T42" fmla="*/ 18 w 77"/>
                  <a:gd name="T43" fmla="*/ 6 h 74"/>
                  <a:gd name="T44" fmla="*/ 24 w 77"/>
                  <a:gd name="T45" fmla="*/ 2 h 74"/>
                  <a:gd name="T46" fmla="*/ 32 w 77"/>
                  <a:gd name="T47" fmla="*/ 0 h 74"/>
                  <a:gd name="T48" fmla="*/ 39 w 77"/>
                  <a:gd name="T49" fmla="*/ 0 h 74"/>
                  <a:gd name="T50" fmla="*/ 47 w 77"/>
                  <a:gd name="T51" fmla="*/ 0 h 74"/>
                  <a:gd name="T52" fmla="*/ 53 w 77"/>
                  <a:gd name="T53" fmla="*/ 2 h 74"/>
                  <a:gd name="T54" fmla="*/ 61 w 77"/>
                  <a:gd name="T55" fmla="*/ 6 h 74"/>
                  <a:gd name="T56" fmla="*/ 65 w 77"/>
                  <a:gd name="T57" fmla="*/ 9 h 74"/>
                  <a:gd name="T58" fmla="*/ 69 w 77"/>
                  <a:gd name="T59" fmla="*/ 15 h 74"/>
                  <a:gd name="T60" fmla="*/ 73 w 77"/>
                  <a:gd name="T61" fmla="*/ 21 h 74"/>
                  <a:gd name="T62" fmla="*/ 75 w 77"/>
                  <a:gd name="T63" fmla="*/ 29 h 74"/>
                  <a:gd name="T64" fmla="*/ 77 w 77"/>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74"/>
                  <a:gd name="T101" fmla="*/ 77 w 77"/>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74">
                    <a:moveTo>
                      <a:pt x="77" y="39"/>
                    </a:moveTo>
                    <a:lnTo>
                      <a:pt x="75" y="45"/>
                    </a:lnTo>
                    <a:lnTo>
                      <a:pt x="73" y="52"/>
                    </a:lnTo>
                    <a:lnTo>
                      <a:pt x="69" y="58"/>
                    </a:lnTo>
                    <a:lnTo>
                      <a:pt x="65" y="64"/>
                    </a:lnTo>
                    <a:lnTo>
                      <a:pt x="61" y="68"/>
                    </a:lnTo>
                    <a:lnTo>
                      <a:pt x="53" y="70"/>
                    </a:lnTo>
                    <a:lnTo>
                      <a:pt x="47" y="72"/>
                    </a:lnTo>
                    <a:lnTo>
                      <a:pt x="39" y="74"/>
                    </a:lnTo>
                    <a:lnTo>
                      <a:pt x="32" y="72"/>
                    </a:lnTo>
                    <a:lnTo>
                      <a:pt x="24" y="70"/>
                    </a:lnTo>
                    <a:lnTo>
                      <a:pt x="18" y="68"/>
                    </a:lnTo>
                    <a:lnTo>
                      <a:pt x="12" y="64"/>
                    </a:lnTo>
                    <a:lnTo>
                      <a:pt x="6" y="58"/>
                    </a:lnTo>
                    <a:lnTo>
                      <a:pt x="4" y="52"/>
                    </a:lnTo>
                    <a:lnTo>
                      <a:pt x="2" y="45"/>
                    </a:lnTo>
                    <a:lnTo>
                      <a:pt x="0" y="39"/>
                    </a:lnTo>
                    <a:lnTo>
                      <a:pt x="2" y="29"/>
                    </a:lnTo>
                    <a:lnTo>
                      <a:pt x="4" y="21"/>
                    </a:lnTo>
                    <a:lnTo>
                      <a:pt x="6" y="15"/>
                    </a:lnTo>
                    <a:lnTo>
                      <a:pt x="12" y="9"/>
                    </a:lnTo>
                    <a:lnTo>
                      <a:pt x="18" y="6"/>
                    </a:lnTo>
                    <a:lnTo>
                      <a:pt x="24" y="2"/>
                    </a:lnTo>
                    <a:lnTo>
                      <a:pt x="32" y="0"/>
                    </a:lnTo>
                    <a:lnTo>
                      <a:pt x="39" y="0"/>
                    </a:lnTo>
                    <a:lnTo>
                      <a:pt x="47" y="0"/>
                    </a:lnTo>
                    <a:lnTo>
                      <a:pt x="53" y="2"/>
                    </a:lnTo>
                    <a:lnTo>
                      <a:pt x="61" y="6"/>
                    </a:lnTo>
                    <a:lnTo>
                      <a:pt x="65" y="9"/>
                    </a:lnTo>
                    <a:lnTo>
                      <a:pt x="69" y="15"/>
                    </a:lnTo>
                    <a:lnTo>
                      <a:pt x="73" y="21"/>
                    </a:lnTo>
                    <a:lnTo>
                      <a:pt x="75" y="29"/>
                    </a:lnTo>
                    <a:lnTo>
                      <a:pt x="77" y="39"/>
                    </a:lnTo>
                  </a:path>
                </a:pathLst>
              </a:custGeom>
              <a:noFill/>
              <a:ln w="6350">
                <a:solidFill>
                  <a:srgbClr val="131516"/>
                </a:solidFill>
                <a:round/>
                <a:headEnd/>
                <a:tailEnd/>
              </a:ln>
            </p:spPr>
            <p:txBody>
              <a:bodyPr/>
              <a:lstStyle/>
              <a:p>
                <a:endParaRPr lang="en-US"/>
              </a:p>
            </p:txBody>
          </p:sp>
          <p:sp>
            <p:nvSpPr>
              <p:cNvPr id="23600" name="Freeform 215"/>
              <p:cNvSpPr>
                <a:spLocks/>
              </p:cNvSpPr>
              <p:nvPr/>
            </p:nvSpPr>
            <p:spPr bwMode="auto">
              <a:xfrm>
                <a:off x="4705351" y="3935413"/>
                <a:ext cx="120650" cy="117475"/>
              </a:xfrm>
              <a:custGeom>
                <a:avLst/>
                <a:gdLst>
                  <a:gd name="T0" fmla="*/ 76 w 76"/>
                  <a:gd name="T1" fmla="*/ 39 h 74"/>
                  <a:gd name="T2" fmla="*/ 74 w 76"/>
                  <a:gd name="T3" fmla="*/ 45 h 74"/>
                  <a:gd name="T4" fmla="*/ 73 w 76"/>
                  <a:gd name="T5" fmla="*/ 52 h 74"/>
                  <a:gd name="T6" fmla="*/ 69 w 76"/>
                  <a:gd name="T7" fmla="*/ 58 h 74"/>
                  <a:gd name="T8" fmla="*/ 65 w 76"/>
                  <a:gd name="T9" fmla="*/ 64 h 74"/>
                  <a:gd name="T10" fmla="*/ 61 w 76"/>
                  <a:gd name="T11" fmla="*/ 68 h 74"/>
                  <a:gd name="T12" fmla="*/ 55 w 76"/>
                  <a:gd name="T13" fmla="*/ 70 h 74"/>
                  <a:gd name="T14" fmla="*/ 47 w 76"/>
                  <a:gd name="T15" fmla="*/ 72 h 74"/>
                  <a:gd name="T16" fmla="*/ 39 w 76"/>
                  <a:gd name="T17" fmla="*/ 74 h 74"/>
                  <a:gd name="T18" fmla="*/ 32 w 76"/>
                  <a:gd name="T19" fmla="*/ 72 h 74"/>
                  <a:gd name="T20" fmla="*/ 24 w 76"/>
                  <a:gd name="T21" fmla="*/ 70 h 74"/>
                  <a:gd name="T22" fmla="*/ 18 w 76"/>
                  <a:gd name="T23" fmla="*/ 68 h 74"/>
                  <a:gd name="T24" fmla="*/ 12 w 76"/>
                  <a:gd name="T25" fmla="*/ 64 h 74"/>
                  <a:gd name="T26" fmla="*/ 6 w 76"/>
                  <a:gd name="T27" fmla="*/ 58 h 74"/>
                  <a:gd name="T28" fmla="*/ 4 w 76"/>
                  <a:gd name="T29" fmla="*/ 52 h 74"/>
                  <a:gd name="T30" fmla="*/ 2 w 76"/>
                  <a:gd name="T31" fmla="*/ 45 h 74"/>
                  <a:gd name="T32" fmla="*/ 0 w 76"/>
                  <a:gd name="T33" fmla="*/ 39 h 74"/>
                  <a:gd name="T34" fmla="*/ 2 w 76"/>
                  <a:gd name="T35" fmla="*/ 29 h 74"/>
                  <a:gd name="T36" fmla="*/ 4 w 76"/>
                  <a:gd name="T37" fmla="*/ 21 h 74"/>
                  <a:gd name="T38" fmla="*/ 6 w 76"/>
                  <a:gd name="T39" fmla="*/ 15 h 74"/>
                  <a:gd name="T40" fmla="*/ 12 w 76"/>
                  <a:gd name="T41" fmla="*/ 9 h 74"/>
                  <a:gd name="T42" fmla="*/ 18 w 76"/>
                  <a:gd name="T43" fmla="*/ 6 h 74"/>
                  <a:gd name="T44" fmla="*/ 24 w 76"/>
                  <a:gd name="T45" fmla="*/ 2 h 74"/>
                  <a:gd name="T46" fmla="*/ 32 w 76"/>
                  <a:gd name="T47" fmla="*/ 0 h 74"/>
                  <a:gd name="T48" fmla="*/ 39 w 76"/>
                  <a:gd name="T49" fmla="*/ 0 h 74"/>
                  <a:gd name="T50" fmla="*/ 47 w 76"/>
                  <a:gd name="T51" fmla="*/ 0 h 74"/>
                  <a:gd name="T52" fmla="*/ 55 w 76"/>
                  <a:gd name="T53" fmla="*/ 2 h 74"/>
                  <a:gd name="T54" fmla="*/ 61 w 76"/>
                  <a:gd name="T55" fmla="*/ 6 h 74"/>
                  <a:gd name="T56" fmla="*/ 65 w 76"/>
                  <a:gd name="T57" fmla="*/ 9 h 74"/>
                  <a:gd name="T58" fmla="*/ 69 w 76"/>
                  <a:gd name="T59" fmla="*/ 15 h 74"/>
                  <a:gd name="T60" fmla="*/ 73 w 76"/>
                  <a:gd name="T61" fmla="*/ 21 h 74"/>
                  <a:gd name="T62" fmla="*/ 74 w 76"/>
                  <a:gd name="T63" fmla="*/ 29 h 74"/>
                  <a:gd name="T64" fmla="*/ 76 w 76"/>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4"/>
                  <a:gd name="T101" fmla="*/ 76 w 76"/>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4">
                    <a:moveTo>
                      <a:pt x="76" y="39"/>
                    </a:moveTo>
                    <a:lnTo>
                      <a:pt x="74" y="45"/>
                    </a:lnTo>
                    <a:lnTo>
                      <a:pt x="73" y="52"/>
                    </a:lnTo>
                    <a:lnTo>
                      <a:pt x="69" y="58"/>
                    </a:lnTo>
                    <a:lnTo>
                      <a:pt x="65" y="64"/>
                    </a:lnTo>
                    <a:lnTo>
                      <a:pt x="61" y="68"/>
                    </a:lnTo>
                    <a:lnTo>
                      <a:pt x="55" y="70"/>
                    </a:lnTo>
                    <a:lnTo>
                      <a:pt x="47" y="72"/>
                    </a:lnTo>
                    <a:lnTo>
                      <a:pt x="39" y="74"/>
                    </a:lnTo>
                    <a:lnTo>
                      <a:pt x="32" y="72"/>
                    </a:lnTo>
                    <a:lnTo>
                      <a:pt x="24" y="70"/>
                    </a:lnTo>
                    <a:lnTo>
                      <a:pt x="18" y="68"/>
                    </a:lnTo>
                    <a:lnTo>
                      <a:pt x="12" y="64"/>
                    </a:lnTo>
                    <a:lnTo>
                      <a:pt x="6" y="58"/>
                    </a:lnTo>
                    <a:lnTo>
                      <a:pt x="4" y="52"/>
                    </a:lnTo>
                    <a:lnTo>
                      <a:pt x="2" y="45"/>
                    </a:lnTo>
                    <a:lnTo>
                      <a:pt x="0" y="39"/>
                    </a:lnTo>
                    <a:lnTo>
                      <a:pt x="2" y="29"/>
                    </a:lnTo>
                    <a:lnTo>
                      <a:pt x="4" y="21"/>
                    </a:lnTo>
                    <a:lnTo>
                      <a:pt x="6" y="15"/>
                    </a:lnTo>
                    <a:lnTo>
                      <a:pt x="12" y="9"/>
                    </a:lnTo>
                    <a:lnTo>
                      <a:pt x="18" y="6"/>
                    </a:lnTo>
                    <a:lnTo>
                      <a:pt x="24" y="2"/>
                    </a:lnTo>
                    <a:lnTo>
                      <a:pt x="32" y="0"/>
                    </a:lnTo>
                    <a:lnTo>
                      <a:pt x="39" y="0"/>
                    </a:lnTo>
                    <a:lnTo>
                      <a:pt x="47" y="0"/>
                    </a:lnTo>
                    <a:lnTo>
                      <a:pt x="55" y="2"/>
                    </a:lnTo>
                    <a:lnTo>
                      <a:pt x="61" y="6"/>
                    </a:lnTo>
                    <a:lnTo>
                      <a:pt x="65" y="9"/>
                    </a:lnTo>
                    <a:lnTo>
                      <a:pt x="69" y="15"/>
                    </a:lnTo>
                    <a:lnTo>
                      <a:pt x="73" y="21"/>
                    </a:lnTo>
                    <a:lnTo>
                      <a:pt x="74" y="29"/>
                    </a:lnTo>
                    <a:lnTo>
                      <a:pt x="76" y="39"/>
                    </a:lnTo>
                    <a:close/>
                  </a:path>
                </a:pathLst>
              </a:custGeom>
              <a:solidFill>
                <a:srgbClr val="29166F"/>
              </a:solidFill>
              <a:ln w="9525">
                <a:noFill/>
                <a:round/>
                <a:headEnd/>
                <a:tailEnd/>
              </a:ln>
            </p:spPr>
            <p:txBody>
              <a:bodyPr/>
              <a:lstStyle/>
              <a:p>
                <a:endParaRPr lang="en-US"/>
              </a:p>
            </p:txBody>
          </p:sp>
          <p:sp>
            <p:nvSpPr>
              <p:cNvPr id="23601" name="Freeform 216"/>
              <p:cNvSpPr>
                <a:spLocks/>
              </p:cNvSpPr>
              <p:nvPr/>
            </p:nvSpPr>
            <p:spPr bwMode="auto">
              <a:xfrm>
                <a:off x="4705351" y="3935413"/>
                <a:ext cx="120650" cy="117475"/>
              </a:xfrm>
              <a:custGeom>
                <a:avLst/>
                <a:gdLst>
                  <a:gd name="T0" fmla="*/ 76 w 76"/>
                  <a:gd name="T1" fmla="*/ 39 h 74"/>
                  <a:gd name="T2" fmla="*/ 74 w 76"/>
                  <a:gd name="T3" fmla="*/ 45 h 74"/>
                  <a:gd name="T4" fmla="*/ 73 w 76"/>
                  <a:gd name="T5" fmla="*/ 52 h 74"/>
                  <a:gd name="T6" fmla="*/ 69 w 76"/>
                  <a:gd name="T7" fmla="*/ 58 h 74"/>
                  <a:gd name="T8" fmla="*/ 65 w 76"/>
                  <a:gd name="T9" fmla="*/ 64 h 74"/>
                  <a:gd name="T10" fmla="*/ 61 w 76"/>
                  <a:gd name="T11" fmla="*/ 68 h 74"/>
                  <a:gd name="T12" fmla="*/ 55 w 76"/>
                  <a:gd name="T13" fmla="*/ 70 h 74"/>
                  <a:gd name="T14" fmla="*/ 47 w 76"/>
                  <a:gd name="T15" fmla="*/ 72 h 74"/>
                  <a:gd name="T16" fmla="*/ 39 w 76"/>
                  <a:gd name="T17" fmla="*/ 74 h 74"/>
                  <a:gd name="T18" fmla="*/ 32 w 76"/>
                  <a:gd name="T19" fmla="*/ 72 h 74"/>
                  <a:gd name="T20" fmla="*/ 24 w 76"/>
                  <a:gd name="T21" fmla="*/ 70 h 74"/>
                  <a:gd name="T22" fmla="*/ 18 w 76"/>
                  <a:gd name="T23" fmla="*/ 68 h 74"/>
                  <a:gd name="T24" fmla="*/ 12 w 76"/>
                  <a:gd name="T25" fmla="*/ 64 h 74"/>
                  <a:gd name="T26" fmla="*/ 6 w 76"/>
                  <a:gd name="T27" fmla="*/ 58 h 74"/>
                  <a:gd name="T28" fmla="*/ 4 w 76"/>
                  <a:gd name="T29" fmla="*/ 52 h 74"/>
                  <a:gd name="T30" fmla="*/ 2 w 76"/>
                  <a:gd name="T31" fmla="*/ 45 h 74"/>
                  <a:gd name="T32" fmla="*/ 0 w 76"/>
                  <a:gd name="T33" fmla="*/ 39 h 74"/>
                  <a:gd name="T34" fmla="*/ 2 w 76"/>
                  <a:gd name="T35" fmla="*/ 29 h 74"/>
                  <a:gd name="T36" fmla="*/ 4 w 76"/>
                  <a:gd name="T37" fmla="*/ 21 h 74"/>
                  <a:gd name="T38" fmla="*/ 6 w 76"/>
                  <a:gd name="T39" fmla="*/ 15 h 74"/>
                  <a:gd name="T40" fmla="*/ 12 w 76"/>
                  <a:gd name="T41" fmla="*/ 9 h 74"/>
                  <a:gd name="T42" fmla="*/ 18 w 76"/>
                  <a:gd name="T43" fmla="*/ 6 h 74"/>
                  <a:gd name="T44" fmla="*/ 24 w 76"/>
                  <a:gd name="T45" fmla="*/ 2 h 74"/>
                  <a:gd name="T46" fmla="*/ 32 w 76"/>
                  <a:gd name="T47" fmla="*/ 0 h 74"/>
                  <a:gd name="T48" fmla="*/ 39 w 76"/>
                  <a:gd name="T49" fmla="*/ 0 h 74"/>
                  <a:gd name="T50" fmla="*/ 47 w 76"/>
                  <a:gd name="T51" fmla="*/ 0 h 74"/>
                  <a:gd name="T52" fmla="*/ 55 w 76"/>
                  <a:gd name="T53" fmla="*/ 2 h 74"/>
                  <a:gd name="T54" fmla="*/ 61 w 76"/>
                  <a:gd name="T55" fmla="*/ 6 h 74"/>
                  <a:gd name="T56" fmla="*/ 65 w 76"/>
                  <a:gd name="T57" fmla="*/ 9 h 74"/>
                  <a:gd name="T58" fmla="*/ 69 w 76"/>
                  <a:gd name="T59" fmla="*/ 15 h 74"/>
                  <a:gd name="T60" fmla="*/ 73 w 76"/>
                  <a:gd name="T61" fmla="*/ 21 h 74"/>
                  <a:gd name="T62" fmla="*/ 74 w 76"/>
                  <a:gd name="T63" fmla="*/ 29 h 74"/>
                  <a:gd name="T64" fmla="*/ 76 w 76"/>
                  <a:gd name="T65" fmla="*/ 3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4"/>
                  <a:gd name="T101" fmla="*/ 76 w 76"/>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4">
                    <a:moveTo>
                      <a:pt x="76" y="39"/>
                    </a:moveTo>
                    <a:lnTo>
                      <a:pt x="74" y="45"/>
                    </a:lnTo>
                    <a:lnTo>
                      <a:pt x="73" y="52"/>
                    </a:lnTo>
                    <a:lnTo>
                      <a:pt x="69" y="58"/>
                    </a:lnTo>
                    <a:lnTo>
                      <a:pt x="65" y="64"/>
                    </a:lnTo>
                    <a:lnTo>
                      <a:pt x="61" y="68"/>
                    </a:lnTo>
                    <a:lnTo>
                      <a:pt x="55" y="70"/>
                    </a:lnTo>
                    <a:lnTo>
                      <a:pt x="47" y="72"/>
                    </a:lnTo>
                    <a:lnTo>
                      <a:pt x="39" y="74"/>
                    </a:lnTo>
                    <a:lnTo>
                      <a:pt x="32" y="72"/>
                    </a:lnTo>
                    <a:lnTo>
                      <a:pt x="24" y="70"/>
                    </a:lnTo>
                    <a:lnTo>
                      <a:pt x="18" y="68"/>
                    </a:lnTo>
                    <a:lnTo>
                      <a:pt x="12" y="64"/>
                    </a:lnTo>
                    <a:lnTo>
                      <a:pt x="6" y="58"/>
                    </a:lnTo>
                    <a:lnTo>
                      <a:pt x="4" y="52"/>
                    </a:lnTo>
                    <a:lnTo>
                      <a:pt x="2" y="45"/>
                    </a:lnTo>
                    <a:lnTo>
                      <a:pt x="0" y="39"/>
                    </a:lnTo>
                    <a:lnTo>
                      <a:pt x="2" y="29"/>
                    </a:lnTo>
                    <a:lnTo>
                      <a:pt x="4" y="21"/>
                    </a:lnTo>
                    <a:lnTo>
                      <a:pt x="6" y="15"/>
                    </a:lnTo>
                    <a:lnTo>
                      <a:pt x="12" y="9"/>
                    </a:lnTo>
                    <a:lnTo>
                      <a:pt x="18" y="6"/>
                    </a:lnTo>
                    <a:lnTo>
                      <a:pt x="24" y="2"/>
                    </a:lnTo>
                    <a:lnTo>
                      <a:pt x="32" y="0"/>
                    </a:lnTo>
                    <a:lnTo>
                      <a:pt x="39" y="0"/>
                    </a:lnTo>
                    <a:lnTo>
                      <a:pt x="47" y="0"/>
                    </a:lnTo>
                    <a:lnTo>
                      <a:pt x="55" y="2"/>
                    </a:lnTo>
                    <a:lnTo>
                      <a:pt x="61" y="6"/>
                    </a:lnTo>
                    <a:lnTo>
                      <a:pt x="65" y="9"/>
                    </a:lnTo>
                    <a:lnTo>
                      <a:pt x="69" y="15"/>
                    </a:lnTo>
                    <a:lnTo>
                      <a:pt x="73" y="21"/>
                    </a:lnTo>
                    <a:lnTo>
                      <a:pt x="74" y="29"/>
                    </a:lnTo>
                    <a:lnTo>
                      <a:pt x="76" y="39"/>
                    </a:lnTo>
                  </a:path>
                </a:pathLst>
              </a:custGeom>
              <a:noFill/>
              <a:ln w="6350">
                <a:solidFill>
                  <a:srgbClr val="131516"/>
                </a:solidFill>
                <a:round/>
                <a:headEnd/>
                <a:tailEnd/>
              </a:ln>
            </p:spPr>
            <p:txBody>
              <a:bodyPr/>
              <a:lstStyle/>
              <a:p>
                <a:endParaRPr lang="en-US"/>
              </a:p>
            </p:txBody>
          </p:sp>
          <p:sp>
            <p:nvSpPr>
              <p:cNvPr id="23602" name="Freeform 217"/>
              <p:cNvSpPr>
                <a:spLocks/>
              </p:cNvSpPr>
              <p:nvPr/>
            </p:nvSpPr>
            <p:spPr bwMode="auto">
              <a:xfrm>
                <a:off x="4705351" y="5138738"/>
                <a:ext cx="120650" cy="114300"/>
              </a:xfrm>
              <a:custGeom>
                <a:avLst/>
                <a:gdLst>
                  <a:gd name="T0" fmla="*/ 76 w 76"/>
                  <a:gd name="T1" fmla="*/ 37 h 72"/>
                  <a:gd name="T2" fmla="*/ 74 w 76"/>
                  <a:gd name="T3" fmla="*/ 43 h 72"/>
                  <a:gd name="T4" fmla="*/ 73 w 76"/>
                  <a:gd name="T5" fmla="*/ 50 h 72"/>
                  <a:gd name="T6" fmla="*/ 69 w 76"/>
                  <a:gd name="T7" fmla="*/ 56 h 72"/>
                  <a:gd name="T8" fmla="*/ 65 w 76"/>
                  <a:gd name="T9" fmla="*/ 60 h 72"/>
                  <a:gd name="T10" fmla="*/ 61 w 76"/>
                  <a:gd name="T11" fmla="*/ 66 h 72"/>
                  <a:gd name="T12" fmla="*/ 55 w 76"/>
                  <a:gd name="T13" fmla="*/ 68 h 72"/>
                  <a:gd name="T14" fmla="*/ 47 w 76"/>
                  <a:gd name="T15" fmla="*/ 70 h 72"/>
                  <a:gd name="T16" fmla="*/ 39 w 76"/>
                  <a:gd name="T17" fmla="*/ 72 h 72"/>
                  <a:gd name="T18" fmla="*/ 32 w 76"/>
                  <a:gd name="T19" fmla="*/ 70 h 72"/>
                  <a:gd name="T20" fmla="*/ 24 w 76"/>
                  <a:gd name="T21" fmla="*/ 68 h 72"/>
                  <a:gd name="T22" fmla="*/ 18 w 76"/>
                  <a:gd name="T23" fmla="*/ 66 h 72"/>
                  <a:gd name="T24" fmla="*/ 12 w 76"/>
                  <a:gd name="T25" fmla="*/ 60 h 72"/>
                  <a:gd name="T26" fmla="*/ 6 w 76"/>
                  <a:gd name="T27" fmla="*/ 56 h 72"/>
                  <a:gd name="T28" fmla="*/ 4 w 76"/>
                  <a:gd name="T29" fmla="*/ 50 h 72"/>
                  <a:gd name="T30" fmla="*/ 2 w 76"/>
                  <a:gd name="T31" fmla="*/ 43 h 72"/>
                  <a:gd name="T32" fmla="*/ 0 w 76"/>
                  <a:gd name="T33" fmla="*/ 37 h 72"/>
                  <a:gd name="T34" fmla="*/ 2 w 76"/>
                  <a:gd name="T35" fmla="*/ 29 h 72"/>
                  <a:gd name="T36" fmla="*/ 4 w 76"/>
                  <a:gd name="T37" fmla="*/ 21 h 72"/>
                  <a:gd name="T38" fmla="*/ 6 w 76"/>
                  <a:gd name="T39" fmla="*/ 15 h 72"/>
                  <a:gd name="T40" fmla="*/ 12 w 76"/>
                  <a:gd name="T41" fmla="*/ 11 h 72"/>
                  <a:gd name="T42" fmla="*/ 18 w 76"/>
                  <a:gd name="T43" fmla="*/ 7 h 72"/>
                  <a:gd name="T44" fmla="*/ 24 w 76"/>
                  <a:gd name="T45" fmla="*/ 4 h 72"/>
                  <a:gd name="T46" fmla="*/ 32 w 76"/>
                  <a:gd name="T47" fmla="*/ 2 h 72"/>
                  <a:gd name="T48" fmla="*/ 39 w 76"/>
                  <a:gd name="T49" fmla="*/ 0 h 72"/>
                  <a:gd name="T50" fmla="*/ 47 w 76"/>
                  <a:gd name="T51" fmla="*/ 2 h 72"/>
                  <a:gd name="T52" fmla="*/ 55 w 76"/>
                  <a:gd name="T53" fmla="*/ 4 h 72"/>
                  <a:gd name="T54" fmla="*/ 61 w 76"/>
                  <a:gd name="T55" fmla="*/ 7 h 72"/>
                  <a:gd name="T56" fmla="*/ 65 w 76"/>
                  <a:gd name="T57" fmla="*/ 11 h 72"/>
                  <a:gd name="T58" fmla="*/ 69 w 76"/>
                  <a:gd name="T59" fmla="*/ 15 h 72"/>
                  <a:gd name="T60" fmla="*/ 73 w 76"/>
                  <a:gd name="T61" fmla="*/ 21 h 72"/>
                  <a:gd name="T62" fmla="*/ 74 w 76"/>
                  <a:gd name="T63" fmla="*/ 29 h 72"/>
                  <a:gd name="T64" fmla="*/ 76 w 76"/>
                  <a:gd name="T65" fmla="*/ 37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2"/>
                  <a:gd name="T101" fmla="*/ 76 w 76"/>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2">
                    <a:moveTo>
                      <a:pt x="76" y="37"/>
                    </a:moveTo>
                    <a:lnTo>
                      <a:pt x="74" y="43"/>
                    </a:lnTo>
                    <a:lnTo>
                      <a:pt x="73" y="50"/>
                    </a:lnTo>
                    <a:lnTo>
                      <a:pt x="69" y="56"/>
                    </a:lnTo>
                    <a:lnTo>
                      <a:pt x="65" y="60"/>
                    </a:lnTo>
                    <a:lnTo>
                      <a:pt x="61" y="66"/>
                    </a:lnTo>
                    <a:lnTo>
                      <a:pt x="55" y="68"/>
                    </a:lnTo>
                    <a:lnTo>
                      <a:pt x="47" y="70"/>
                    </a:lnTo>
                    <a:lnTo>
                      <a:pt x="39" y="72"/>
                    </a:lnTo>
                    <a:lnTo>
                      <a:pt x="32" y="70"/>
                    </a:lnTo>
                    <a:lnTo>
                      <a:pt x="24" y="68"/>
                    </a:lnTo>
                    <a:lnTo>
                      <a:pt x="18" y="66"/>
                    </a:lnTo>
                    <a:lnTo>
                      <a:pt x="12" y="60"/>
                    </a:lnTo>
                    <a:lnTo>
                      <a:pt x="6" y="56"/>
                    </a:lnTo>
                    <a:lnTo>
                      <a:pt x="4" y="50"/>
                    </a:lnTo>
                    <a:lnTo>
                      <a:pt x="2" y="43"/>
                    </a:lnTo>
                    <a:lnTo>
                      <a:pt x="0" y="37"/>
                    </a:lnTo>
                    <a:lnTo>
                      <a:pt x="2" y="29"/>
                    </a:lnTo>
                    <a:lnTo>
                      <a:pt x="4" y="21"/>
                    </a:lnTo>
                    <a:lnTo>
                      <a:pt x="6" y="15"/>
                    </a:lnTo>
                    <a:lnTo>
                      <a:pt x="12" y="11"/>
                    </a:lnTo>
                    <a:lnTo>
                      <a:pt x="18" y="7"/>
                    </a:lnTo>
                    <a:lnTo>
                      <a:pt x="24" y="4"/>
                    </a:lnTo>
                    <a:lnTo>
                      <a:pt x="32" y="2"/>
                    </a:lnTo>
                    <a:lnTo>
                      <a:pt x="39" y="0"/>
                    </a:lnTo>
                    <a:lnTo>
                      <a:pt x="47" y="2"/>
                    </a:lnTo>
                    <a:lnTo>
                      <a:pt x="55" y="4"/>
                    </a:lnTo>
                    <a:lnTo>
                      <a:pt x="61" y="7"/>
                    </a:lnTo>
                    <a:lnTo>
                      <a:pt x="65" y="11"/>
                    </a:lnTo>
                    <a:lnTo>
                      <a:pt x="69" y="15"/>
                    </a:lnTo>
                    <a:lnTo>
                      <a:pt x="73" y="21"/>
                    </a:lnTo>
                    <a:lnTo>
                      <a:pt x="74" y="29"/>
                    </a:lnTo>
                    <a:lnTo>
                      <a:pt x="76" y="37"/>
                    </a:lnTo>
                    <a:close/>
                  </a:path>
                </a:pathLst>
              </a:custGeom>
              <a:solidFill>
                <a:srgbClr val="29166F"/>
              </a:solidFill>
              <a:ln w="9525">
                <a:noFill/>
                <a:round/>
                <a:headEnd/>
                <a:tailEnd/>
              </a:ln>
            </p:spPr>
            <p:txBody>
              <a:bodyPr/>
              <a:lstStyle/>
              <a:p>
                <a:endParaRPr lang="en-US"/>
              </a:p>
            </p:txBody>
          </p:sp>
          <p:sp>
            <p:nvSpPr>
              <p:cNvPr id="23603" name="Freeform 218"/>
              <p:cNvSpPr>
                <a:spLocks/>
              </p:cNvSpPr>
              <p:nvPr/>
            </p:nvSpPr>
            <p:spPr bwMode="auto">
              <a:xfrm>
                <a:off x="4705351" y="5138738"/>
                <a:ext cx="120650" cy="114300"/>
              </a:xfrm>
              <a:custGeom>
                <a:avLst/>
                <a:gdLst>
                  <a:gd name="T0" fmla="*/ 76 w 76"/>
                  <a:gd name="T1" fmla="*/ 37 h 72"/>
                  <a:gd name="T2" fmla="*/ 74 w 76"/>
                  <a:gd name="T3" fmla="*/ 43 h 72"/>
                  <a:gd name="T4" fmla="*/ 73 w 76"/>
                  <a:gd name="T5" fmla="*/ 50 h 72"/>
                  <a:gd name="T6" fmla="*/ 69 w 76"/>
                  <a:gd name="T7" fmla="*/ 56 h 72"/>
                  <a:gd name="T8" fmla="*/ 65 w 76"/>
                  <a:gd name="T9" fmla="*/ 60 h 72"/>
                  <a:gd name="T10" fmla="*/ 61 w 76"/>
                  <a:gd name="T11" fmla="*/ 66 h 72"/>
                  <a:gd name="T12" fmla="*/ 55 w 76"/>
                  <a:gd name="T13" fmla="*/ 68 h 72"/>
                  <a:gd name="T14" fmla="*/ 47 w 76"/>
                  <a:gd name="T15" fmla="*/ 70 h 72"/>
                  <a:gd name="T16" fmla="*/ 39 w 76"/>
                  <a:gd name="T17" fmla="*/ 72 h 72"/>
                  <a:gd name="T18" fmla="*/ 32 w 76"/>
                  <a:gd name="T19" fmla="*/ 70 h 72"/>
                  <a:gd name="T20" fmla="*/ 24 w 76"/>
                  <a:gd name="T21" fmla="*/ 68 h 72"/>
                  <a:gd name="T22" fmla="*/ 18 w 76"/>
                  <a:gd name="T23" fmla="*/ 66 h 72"/>
                  <a:gd name="T24" fmla="*/ 12 w 76"/>
                  <a:gd name="T25" fmla="*/ 60 h 72"/>
                  <a:gd name="T26" fmla="*/ 6 w 76"/>
                  <a:gd name="T27" fmla="*/ 56 h 72"/>
                  <a:gd name="T28" fmla="*/ 4 w 76"/>
                  <a:gd name="T29" fmla="*/ 50 h 72"/>
                  <a:gd name="T30" fmla="*/ 2 w 76"/>
                  <a:gd name="T31" fmla="*/ 43 h 72"/>
                  <a:gd name="T32" fmla="*/ 0 w 76"/>
                  <a:gd name="T33" fmla="*/ 37 h 72"/>
                  <a:gd name="T34" fmla="*/ 2 w 76"/>
                  <a:gd name="T35" fmla="*/ 29 h 72"/>
                  <a:gd name="T36" fmla="*/ 4 w 76"/>
                  <a:gd name="T37" fmla="*/ 21 h 72"/>
                  <a:gd name="T38" fmla="*/ 6 w 76"/>
                  <a:gd name="T39" fmla="*/ 15 h 72"/>
                  <a:gd name="T40" fmla="*/ 12 w 76"/>
                  <a:gd name="T41" fmla="*/ 11 h 72"/>
                  <a:gd name="T42" fmla="*/ 18 w 76"/>
                  <a:gd name="T43" fmla="*/ 7 h 72"/>
                  <a:gd name="T44" fmla="*/ 24 w 76"/>
                  <a:gd name="T45" fmla="*/ 4 h 72"/>
                  <a:gd name="T46" fmla="*/ 32 w 76"/>
                  <a:gd name="T47" fmla="*/ 2 h 72"/>
                  <a:gd name="T48" fmla="*/ 39 w 76"/>
                  <a:gd name="T49" fmla="*/ 0 h 72"/>
                  <a:gd name="T50" fmla="*/ 47 w 76"/>
                  <a:gd name="T51" fmla="*/ 2 h 72"/>
                  <a:gd name="T52" fmla="*/ 55 w 76"/>
                  <a:gd name="T53" fmla="*/ 4 h 72"/>
                  <a:gd name="T54" fmla="*/ 61 w 76"/>
                  <a:gd name="T55" fmla="*/ 7 h 72"/>
                  <a:gd name="T56" fmla="*/ 65 w 76"/>
                  <a:gd name="T57" fmla="*/ 11 h 72"/>
                  <a:gd name="T58" fmla="*/ 69 w 76"/>
                  <a:gd name="T59" fmla="*/ 15 h 72"/>
                  <a:gd name="T60" fmla="*/ 73 w 76"/>
                  <a:gd name="T61" fmla="*/ 21 h 72"/>
                  <a:gd name="T62" fmla="*/ 74 w 76"/>
                  <a:gd name="T63" fmla="*/ 29 h 72"/>
                  <a:gd name="T64" fmla="*/ 76 w 76"/>
                  <a:gd name="T65" fmla="*/ 37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2"/>
                  <a:gd name="T101" fmla="*/ 76 w 76"/>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2">
                    <a:moveTo>
                      <a:pt x="76" y="37"/>
                    </a:moveTo>
                    <a:lnTo>
                      <a:pt x="74" y="43"/>
                    </a:lnTo>
                    <a:lnTo>
                      <a:pt x="73" y="50"/>
                    </a:lnTo>
                    <a:lnTo>
                      <a:pt x="69" y="56"/>
                    </a:lnTo>
                    <a:lnTo>
                      <a:pt x="65" y="60"/>
                    </a:lnTo>
                    <a:lnTo>
                      <a:pt x="61" y="66"/>
                    </a:lnTo>
                    <a:lnTo>
                      <a:pt x="55" y="68"/>
                    </a:lnTo>
                    <a:lnTo>
                      <a:pt x="47" y="70"/>
                    </a:lnTo>
                    <a:lnTo>
                      <a:pt x="39" y="72"/>
                    </a:lnTo>
                    <a:lnTo>
                      <a:pt x="32" y="70"/>
                    </a:lnTo>
                    <a:lnTo>
                      <a:pt x="24" y="68"/>
                    </a:lnTo>
                    <a:lnTo>
                      <a:pt x="18" y="66"/>
                    </a:lnTo>
                    <a:lnTo>
                      <a:pt x="12" y="60"/>
                    </a:lnTo>
                    <a:lnTo>
                      <a:pt x="6" y="56"/>
                    </a:lnTo>
                    <a:lnTo>
                      <a:pt x="4" y="50"/>
                    </a:lnTo>
                    <a:lnTo>
                      <a:pt x="2" y="43"/>
                    </a:lnTo>
                    <a:lnTo>
                      <a:pt x="0" y="37"/>
                    </a:lnTo>
                    <a:lnTo>
                      <a:pt x="2" y="29"/>
                    </a:lnTo>
                    <a:lnTo>
                      <a:pt x="4" y="21"/>
                    </a:lnTo>
                    <a:lnTo>
                      <a:pt x="6" y="15"/>
                    </a:lnTo>
                    <a:lnTo>
                      <a:pt x="12" y="11"/>
                    </a:lnTo>
                    <a:lnTo>
                      <a:pt x="18" y="7"/>
                    </a:lnTo>
                    <a:lnTo>
                      <a:pt x="24" y="4"/>
                    </a:lnTo>
                    <a:lnTo>
                      <a:pt x="32" y="2"/>
                    </a:lnTo>
                    <a:lnTo>
                      <a:pt x="39" y="0"/>
                    </a:lnTo>
                    <a:lnTo>
                      <a:pt x="47" y="2"/>
                    </a:lnTo>
                    <a:lnTo>
                      <a:pt x="55" y="4"/>
                    </a:lnTo>
                    <a:lnTo>
                      <a:pt x="61" y="7"/>
                    </a:lnTo>
                    <a:lnTo>
                      <a:pt x="65" y="11"/>
                    </a:lnTo>
                    <a:lnTo>
                      <a:pt x="69" y="15"/>
                    </a:lnTo>
                    <a:lnTo>
                      <a:pt x="73" y="21"/>
                    </a:lnTo>
                    <a:lnTo>
                      <a:pt x="74" y="29"/>
                    </a:lnTo>
                    <a:lnTo>
                      <a:pt x="76" y="37"/>
                    </a:lnTo>
                  </a:path>
                </a:pathLst>
              </a:custGeom>
              <a:noFill/>
              <a:ln w="6350">
                <a:solidFill>
                  <a:srgbClr val="131516"/>
                </a:solidFill>
                <a:round/>
                <a:headEnd/>
                <a:tailEnd/>
              </a:ln>
            </p:spPr>
            <p:txBody>
              <a:bodyPr/>
              <a:lstStyle/>
              <a:p>
                <a:endParaRPr lang="en-US"/>
              </a:p>
            </p:txBody>
          </p:sp>
          <p:sp>
            <p:nvSpPr>
              <p:cNvPr id="23604" name="Freeform 219"/>
              <p:cNvSpPr>
                <a:spLocks/>
              </p:cNvSpPr>
              <p:nvPr/>
            </p:nvSpPr>
            <p:spPr bwMode="auto">
              <a:xfrm>
                <a:off x="3505201" y="5138738"/>
                <a:ext cx="122238" cy="114300"/>
              </a:xfrm>
              <a:custGeom>
                <a:avLst/>
                <a:gdLst>
                  <a:gd name="T0" fmla="*/ 77 w 77"/>
                  <a:gd name="T1" fmla="*/ 37 h 72"/>
                  <a:gd name="T2" fmla="*/ 75 w 77"/>
                  <a:gd name="T3" fmla="*/ 43 h 72"/>
                  <a:gd name="T4" fmla="*/ 73 w 77"/>
                  <a:gd name="T5" fmla="*/ 50 h 72"/>
                  <a:gd name="T6" fmla="*/ 69 w 77"/>
                  <a:gd name="T7" fmla="*/ 56 h 72"/>
                  <a:gd name="T8" fmla="*/ 65 w 77"/>
                  <a:gd name="T9" fmla="*/ 60 h 72"/>
                  <a:gd name="T10" fmla="*/ 61 w 77"/>
                  <a:gd name="T11" fmla="*/ 66 h 72"/>
                  <a:gd name="T12" fmla="*/ 53 w 77"/>
                  <a:gd name="T13" fmla="*/ 68 h 72"/>
                  <a:gd name="T14" fmla="*/ 47 w 77"/>
                  <a:gd name="T15" fmla="*/ 70 h 72"/>
                  <a:gd name="T16" fmla="*/ 39 w 77"/>
                  <a:gd name="T17" fmla="*/ 72 h 72"/>
                  <a:gd name="T18" fmla="*/ 32 w 77"/>
                  <a:gd name="T19" fmla="*/ 70 h 72"/>
                  <a:gd name="T20" fmla="*/ 24 w 77"/>
                  <a:gd name="T21" fmla="*/ 68 h 72"/>
                  <a:gd name="T22" fmla="*/ 18 w 77"/>
                  <a:gd name="T23" fmla="*/ 66 h 72"/>
                  <a:gd name="T24" fmla="*/ 12 w 77"/>
                  <a:gd name="T25" fmla="*/ 60 h 72"/>
                  <a:gd name="T26" fmla="*/ 6 w 77"/>
                  <a:gd name="T27" fmla="*/ 56 h 72"/>
                  <a:gd name="T28" fmla="*/ 4 w 77"/>
                  <a:gd name="T29" fmla="*/ 50 h 72"/>
                  <a:gd name="T30" fmla="*/ 2 w 77"/>
                  <a:gd name="T31" fmla="*/ 43 h 72"/>
                  <a:gd name="T32" fmla="*/ 0 w 77"/>
                  <a:gd name="T33" fmla="*/ 37 h 72"/>
                  <a:gd name="T34" fmla="*/ 2 w 77"/>
                  <a:gd name="T35" fmla="*/ 29 h 72"/>
                  <a:gd name="T36" fmla="*/ 4 w 77"/>
                  <a:gd name="T37" fmla="*/ 21 h 72"/>
                  <a:gd name="T38" fmla="*/ 6 w 77"/>
                  <a:gd name="T39" fmla="*/ 15 h 72"/>
                  <a:gd name="T40" fmla="*/ 12 w 77"/>
                  <a:gd name="T41" fmla="*/ 11 h 72"/>
                  <a:gd name="T42" fmla="*/ 18 w 77"/>
                  <a:gd name="T43" fmla="*/ 7 h 72"/>
                  <a:gd name="T44" fmla="*/ 24 w 77"/>
                  <a:gd name="T45" fmla="*/ 4 h 72"/>
                  <a:gd name="T46" fmla="*/ 32 w 77"/>
                  <a:gd name="T47" fmla="*/ 2 h 72"/>
                  <a:gd name="T48" fmla="*/ 39 w 77"/>
                  <a:gd name="T49" fmla="*/ 0 h 72"/>
                  <a:gd name="T50" fmla="*/ 47 w 77"/>
                  <a:gd name="T51" fmla="*/ 2 h 72"/>
                  <a:gd name="T52" fmla="*/ 53 w 77"/>
                  <a:gd name="T53" fmla="*/ 4 h 72"/>
                  <a:gd name="T54" fmla="*/ 61 w 77"/>
                  <a:gd name="T55" fmla="*/ 7 h 72"/>
                  <a:gd name="T56" fmla="*/ 65 w 77"/>
                  <a:gd name="T57" fmla="*/ 11 h 72"/>
                  <a:gd name="T58" fmla="*/ 69 w 77"/>
                  <a:gd name="T59" fmla="*/ 15 h 72"/>
                  <a:gd name="T60" fmla="*/ 73 w 77"/>
                  <a:gd name="T61" fmla="*/ 21 h 72"/>
                  <a:gd name="T62" fmla="*/ 75 w 77"/>
                  <a:gd name="T63" fmla="*/ 29 h 72"/>
                  <a:gd name="T64" fmla="*/ 77 w 77"/>
                  <a:gd name="T65" fmla="*/ 37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72"/>
                  <a:gd name="T101" fmla="*/ 77 w 77"/>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72">
                    <a:moveTo>
                      <a:pt x="77" y="37"/>
                    </a:moveTo>
                    <a:lnTo>
                      <a:pt x="75" y="43"/>
                    </a:lnTo>
                    <a:lnTo>
                      <a:pt x="73" y="50"/>
                    </a:lnTo>
                    <a:lnTo>
                      <a:pt x="69" y="56"/>
                    </a:lnTo>
                    <a:lnTo>
                      <a:pt x="65" y="60"/>
                    </a:lnTo>
                    <a:lnTo>
                      <a:pt x="61" y="66"/>
                    </a:lnTo>
                    <a:lnTo>
                      <a:pt x="53" y="68"/>
                    </a:lnTo>
                    <a:lnTo>
                      <a:pt x="47" y="70"/>
                    </a:lnTo>
                    <a:lnTo>
                      <a:pt x="39" y="72"/>
                    </a:lnTo>
                    <a:lnTo>
                      <a:pt x="32" y="70"/>
                    </a:lnTo>
                    <a:lnTo>
                      <a:pt x="24" y="68"/>
                    </a:lnTo>
                    <a:lnTo>
                      <a:pt x="18" y="66"/>
                    </a:lnTo>
                    <a:lnTo>
                      <a:pt x="12" y="60"/>
                    </a:lnTo>
                    <a:lnTo>
                      <a:pt x="6" y="56"/>
                    </a:lnTo>
                    <a:lnTo>
                      <a:pt x="4" y="50"/>
                    </a:lnTo>
                    <a:lnTo>
                      <a:pt x="2" y="43"/>
                    </a:lnTo>
                    <a:lnTo>
                      <a:pt x="0" y="37"/>
                    </a:lnTo>
                    <a:lnTo>
                      <a:pt x="2" y="29"/>
                    </a:lnTo>
                    <a:lnTo>
                      <a:pt x="4" y="21"/>
                    </a:lnTo>
                    <a:lnTo>
                      <a:pt x="6" y="15"/>
                    </a:lnTo>
                    <a:lnTo>
                      <a:pt x="12" y="11"/>
                    </a:lnTo>
                    <a:lnTo>
                      <a:pt x="18" y="7"/>
                    </a:lnTo>
                    <a:lnTo>
                      <a:pt x="24" y="4"/>
                    </a:lnTo>
                    <a:lnTo>
                      <a:pt x="32" y="2"/>
                    </a:lnTo>
                    <a:lnTo>
                      <a:pt x="39" y="0"/>
                    </a:lnTo>
                    <a:lnTo>
                      <a:pt x="47" y="2"/>
                    </a:lnTo>
                    <a:lnTo>
                      <a:pt x="53" y="4"/>
                    </a:lnTo>
                    <a:lnTo>
                      <a:pt x="61" y="7"/>
                    </a:lnTo>
                    <a:lnTo>
                      <a:pt x="65" y="11"/>
                    </a:lnTo>
                    <a:lnTo>
                      <a:pt x="69" y="15"/>
                    </a:lnTo>
                    <a:lnTo>
                      <a:pt x="73" y="21"/>
                    </a:lnTo>
                    <a:lnTo>
                      <a:pt x="75" y="29"/>
                    </a:lnTo>
                    <a:lnTo>
                      <a:pt x="77" y="37"/>
                    </a:lnTo>
                    <a:close/>
                  </a:path>
                </a:pathLst>
              </a:custGeom>
              <a:solidFill>
                <a:srgbClr val="29166F"/>
              </a:solidFill>
              <a:ln w="9525">
                <a:noFill/>
                <a:round/>
                <a:headEnd/>
                <a:tailEnd/>
              </a:ln>
            </p:spPr>
            <p:txBody>
              <a:bodyPr/>
              <a:lstStyle/>
              <a:p>
                <a:endParaRPr lang="en-US"/>
              </a:p>
            </p:txBody>
          </p:sp>
          <p:sp>
            <p:nvSpPr>
              <p:cNvPr id="23605" name="Freeform 220"/>
              <p:cNvSpPr>
                <a:spLocks/>
              </p:cNvSpPr>
              <p:nvPr/>
            </p:nvSpPr>
            <p:spPr bwMode="auto">
              <a:xfrm>
                <a:off x="3505201" y="5138738"/>
                <a:ext cx="122238" cy="114300"/>
              </a:xfrm>
              <a:custGeom>
                <a:avLst/>
                <a:gdLst>
                  <a:gd name="T0" fmla="*/ 77 w 77"/>
                  <a:gd name="T1" fmla="*/ 37 h 72"/>
                  <a:gd name="T2" fmla="*/ 75 w 77"/>
                  <a:gd name="T3" fmla="*/ 43 h 72"/>
                  <a:gd name="T4" fmla="*/ 73 w 77"/>
                  <a:gd name="T5" fmla="*/ 50 h 72"/>
                  <a:gd name="T6" fmla="*/ 69 w 77"/>
                  <a:gd name="T7" fmla="*/ 56 h 72"/>
                  <a:gd name="T8" fmla="*/ 65 w 77"/>
                  <a:gd name="T9" fmla="*/ 60 h 72"/>
                  <a:gd name="T10" fmla="*/ 61 w 77"/>
                  <a:gd name="T11" fmla="*/ 66 h 72"/>
                  <a:gd name="T12" fmla="*/ 53 w 77"/>
                  <a:gd name="T13" fmla="*/ 68 h 72"/>
                  <a:gd name="T14" fmla="*/ 47 w 77"/>
                  <a:gd name="T15" fmla="*/ 70 h 72"/>
                  <a:gd name="T16" fmla="*/ 39 w 77"/>
                  <a:gd name="T17" fmla="*/ 72 h 72"/>
                  <a:gd name="T18" fmla="*/ 32 w 77"/>
                  <a:gd name="T19" fmla="*/ 70 h 72"/>
                  <a:gd name="T20" fmla="*/ 24 w 77"/>
                  <a:gd name="T21" fmla="*/ 68 h 72"/>
                  <a:gd name="T22" fmla="*/ 18 w 77"/>
                  <a:gd name="T23" fmla="*/ 66 h 72"/>
                  <a:gd name="T24" fmla="*/ 12 w 77"/>
                  <a:gd name="T25" fmla="*/ 60 h 72"/>
                  <a:gd name="T26" fmla="*/ 6 w 77"/>
                  <a:gd name="T27" fmla="*/ 56 h 72"/>
                  <a:gd name="T28" fmla="*/ 4 w 77"/>
                  <a:gd name="T29" fmla="*/ 50 h 72"/>
                  <a:gd name="T30" fmla="*/ 2 w 77"/>
                  <a:gd name="T31" fmla="*/ 43 h 72"/>
                  <a:gd name="T32" fmla="*/ 0 w 77"/>
                  <a:gd name="T33" fmla="*/ 37 h 72"/>
                  <a:gd name="T34" fmla="*/ 2 w 77"/>
                  <a:gd name="T35" fmla="*/ 29 h 72"/>
                  <a:gd name="T36" fmla="*/ 4 w 77"/>
                  <a:gd name="T37" fmla="*/ 21 h 72"/>
                  <a:gd name="T38" fmla="*/ 6 w 77"/>
                  <a:gd name="T39" fmla="*/ 15 h 72"/>
                  <a:gd name="T40" fmla="*/ 12 w 77"/>
                  <a:gd name="T41" fmla="*/ 11 h 72"/>
                  <a:gd name="T42" fmla="*/ 18 w 77"/>
                  <a:gd name="T43" fmla="*/ 7 h 72"/>
                  <a:gd name="T44" fmla="*/ 24 w 77"/>
                  <a:gd name="T45" fmla="*/ 4 h 72"/>
                  <a:gd name="T46" fmla="*/ 32 w 77"/>
                  <a:gd name="T47" fmla="*/ 2 h 72"/>
                  <a:gd name="T48" fmla="*/ 39 w 77"/>
                  <a:gd name="T49" fmla="*/ 0 h 72"/>
                  <a:gd name="T50" fmla="*/ 47 w 77"/>
                  <a:gd name="T51" fmla="*/ 2 h 72"/>
                  <a:gd name="T52" fmla="*/ 53 w 77"/>
                  <a:gd name="T53" fmla="*/ 4 h 72"/>
                  <a:gd name="T54" fmla="*/ 61 w 77"/>
                  <a:gd name="T55" fmla="*/ 7 h 72"/>
                  <a:gd name="T56" fmla="*/ 65 w 77"/>
                  <a:gd name="T57" fmla="*/ 11 h 72"/>
                  <a:gd name="T58" fmla="*/ 69 w 77"/>
                  <a:gd name="T59" fmla="*/ 15 h 72"/>
                  <a:gd name="T60" fmla="*/ 73 w 77"/>
                  <a:gd name="T61" fmla="*/ 21 h 72"/>
                  <a:gd name="T62" fmla="*/ 75 w 77"/>
                  <a:gd name="T63" fmla="*/ 29 h 72"/>
                  <a:gd name="T64" fmla="*/ 77 w 77"/>
                  <a:gd name="T65" fmla="*/ 37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72"/>
                  <a:gd name="T101" fmla="*/ 77 w 77"/>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72">
                    <a:moveTo>
                      <a:pt x="77" y="37"/>
                    </a:moveTo>
                    <a:lnTo>
                      <a:pt x="75" y="43"/>
                    </a:lnTo>
                    <a:lnTo>
                      <a:pt x="73" y="50"/>
                    </a:lnTo>
                    <a:lnTo>
                      <a:pt x="69" y="56"/>
                    </a:lnTo>
                    <a:lnTo>
                      <a:pt x="65" y="60"/>
                    </a:lnTo>
                    <a:lnTo>
                      <a:pt x="61" y="66"/>
                    </a:lnTo>
                    <a:lnTo>
                      <a:pt x="53" y="68"/>
                    </a:lnTo>
                    <a:lnTo>
                      <a:pt x="47" y="70"/>
                    </a:lnTo>
                    <a:lnTo>
                      <a:pt x="39" y="72"/>
                    </a:lnTo>
                    <a:lnTo>
                      <a:pt x="32" y="70"/>
                    </a:lnTo>
                    <a:lnTo>
                      <a:pt x="24" y="68"/>
                    </a:lnTo>
                    <a:lnTo>
                      <a:pt x="18" y="66"/>
                    </a:lnTo>
                    <a:lnTo>
                      <a:pt x="12" y="60"/>
                    </a:lnTo>
                    <a:lnTo>
                      <a:pt x="6" y="56"/>
                    </a:lnTo>
                    <a:lnTo>
                      <a:pt x="4" y="50"/>
                    </a:lnTo>
                    <a:lnTo>
                      <a:pt x="2" y="43"/>
                    </a:lnTo>
                    <a:lnTo>
                      <a:pt x="0" y="37"/>
                    </a:lnTo>
                    <a:lnTo>
                      <a:pt x="2" y="29"/>
                    </a:lnTo>
                    <a:lnTo>
                      <a:pt x="4" y="21"/>
                    </a:lnTo>
                    <a:lnTo>
                      <a:pt x="6" y="15"/>
                    </a:lnTo>
                    <a:lnTo>
                      <a:pt x="12" y="11"/>
                    </a:lnTo>
                    <a:lnTo>
                      <a:pt x="18" y="7"/>
                    </a:lnTo>
                    <a:lnTo>
                      <a:pt x="24" y="4"/>
                    </a:lnTo>
                    <a:lnTo>
                      <a:pt x="32" y="2"/>
                    </a:lnTo>
                    <a:lnTo>
                      <a:pt x="39" y="0"/>
                    </a:lnTo>
                    <a:lnTo>
                      <a:pt x="47" y="2"/>
                    </a:lnTo>
                    <a:lnTo>
                      <a:pt x="53" y="4"/>
                    </a:lnTo>
                    <a:lnTo>
                      <a:pt x="61" y="7"/>
                    </a:lnTo>
                    <a:lnTo>
                      <a:pt x="65" y="11"/>
                    </a:lnTo>
                    <a:lnTo>
                      <a:pt x="69" y="15"/>
                    </a:lnTo>
                    <a:lnTo>
                      <a:pt x="73" y="21"/>
                    </a:lnTo>
                    <a:lnTo>
                      <a:pt x="75" y="29"/>
                    </a:lnTo>
                    <a:lnTo>
                      <a:pt x="77" y="37"/>
                    </a:lnTo>
                  </a:path>
                </a:pathLst>
              </a:custGeom>
              <a:noFill/>
              <a:ln w="6350">
                <a:solidFill>
                  <a:srgbClr val="131516"/>
                </a:solidFill>
                <a:round/>
                <a:headEnd/>
                <a:tailEnd/>
              </a:ln>
            </p:spPr>
            <p:txBody>
              <a:bodyPr/>
              <a:lstStyle/>
              <a:p>
                <a:endParaRPr lang="en-US"/>
              </a:p>
            </p:txBody>
          </p:sp>
          <p:sp>
            <p:nvSpPr>
              <p:cNvPr id="23606" name="Freeform 221"/>
              <p:cNvSpPr>
                <a:spLocks/>
              </p:cNvSpPr>
              <p:nvPr/>
            </p:nvSpPr>
            <p:spPr bwMode="auto">
              <a:xfrm>
                <a:off x="3143251" y="4478338"/>
                <a:ext cx="1588" cy="1200150"/>
              </a:xfrm>
              <a:custGeom>
                <a:avLst/>
                <a:gdLst>
                  <a:gd name="T0" fmla="*/ 0 w 1"/>
                  <a:gd name="T1" fmla="*/ 0 h 756"/>
                  <a:gd name="T2" fmla="*/ 0 w 1"/>
                  <a:gd name="T3" fmla="*/ 756 h 756"/>
                  <a:gd name="T4" fmla="*/ 0 w 1"/>
                  <a:gd name="T5" fmla="*/ 756 h 756"/>
                  <a:gd name="T6" fmla="*/ 0 60000 65536"/>
                  <a:gd name="T7" fmla="*/ 0 60000 65536"/>
                  <a:gd name="T8" fmla="*/ 0 60000 65536"/>
                  <a:gd name="T9" fmla="*/ 0 w 1"/>
                  <a:gd name="T10" fmla="*/ 0 h 756"/>
                  <a:gd name="T11" fmla="*/ 1 w 1"/>
                  <a:gd name="T12" fmla="*/ 756 h 756"/>
                </a:gdLst>
                <a:ahLst/>
                <a:cxnLst>
                  <a:cxn ang="T6">
                    <a:pos x="T0" y="T1"/>
                  </a:cxn>
                  <a:cxn ang="T7">
                    <a:pos x="T2" y="T3"/>
                  </a:cxn>
                  <a:cxn ang="T8">
                    <a:pos x="T4" y="T5"/>
                  </a:cxn>
                </a:cxnLst>
                <a:rect l="T9" t="T10" r="T11" b="T12"/>
                <a:pathLst>
                  <a:path w="1" h="756">
                    <a:moveTo>
                      <a:pt x="0" y="0"/>
                    </a:moveTo>
                    <a:lnTo>
                      <a:pt x="0" y="756"/>
                    </a:lnTo>
                  </a:path>
                </a:pathLst>
              </a:custGeom>
              <a:noFill/>
              <a:ln w="6350">
                <a:solidFill>
                  <a:srgbClr val="131516"/>
                </a:solidFill>
                <a:round/>
                <a:headEnd/>
                <a:tailEnd/>
              </a:ln>
            </p:spPr>
            <p:txBody>
              <a:bodyPr/>
              <a:lstStyle/>
              <a:p>
                <a:endParaRPr lang="en-US"/>
              </a:p>
            </p:txBody>
          </p:sp>
          <p:sp>
            <p:nvSpPr>
              <p:cNvPr id="23607" name="Freeform 222"/>
              <p:cNvSpPr>
                <a:spLocks/>
              </p:cNvSpPr>
              <p:nvPr/>
            </p:nvSpPr>
            <p:spPr bwMode="auto">
              <a:xfrm>
                <a:off x="3143251" y="5678488"/>
                <a:ext cx="1200150" cy="1588"/>
              </a:xfrm>
              <a:custGeom>
                <a:avLst/>
                <a:gdLst>
                  <a:gd name="T0" fmla="*/ 0 w 756"/>
                  <a:gd name="T1" fmla="*/ 0 h 1"/>
                  <a:gd name="T2" fmla="*/ 756 w 756"/>
                  <a:gd name="T3" fmla="*/ 0 h 1"/>
                  <a:gd name="T4" fmla="*/ 756 w 756"/>
                  <a:gd name="T5" fmla="*/ 0 h 1"/>
                  <a:gd name="T6" fmla="*/ 0 60000 65536"/>
                  <a:gd name="T7" fmla="*/ 0 60000 65536"/>
                  <a:gd name="T8" fmla="*/ 0 60000 65536"/>
                  <a:gd name="T9" fmla="*/ 0 w 756"/>
                  <a:gd name="T10" fmla="*/ 0 h 1"/>
                  <a:gd name="T11" fmla="*/ 756 w 756"/>
                  <a:gd name="T12" fmla="*/ 1 h 1"/>
                </a:gdLst>
                <a:ahLst/>
                <a:cxnLst>
                  <a:cxn ang="T6">
                    <a:pos x="T0" y="T1"/>
                  </a:cxn>
                  <a:cxn ang="T7">
                    <a:pos x="T2" y="T3"/>
                  </a:cxn>
                  <a:cxn ang="T8">
                    <a:pos x="T4" y="T5"/>
                  </a:cxn>
                </a:cxnLst>
                <a:rect l="T9" t="T10" r="T11" b="T12"/>
                <a:pathLst>
                  <a:path w="756" h="1">
                    <a:moveTo>
                      <a:pt x="0" y="0"/>
                    </a:moveTo>
                    <a:lnTo>
                      <a:pt x="756" y="0"/>
                    </a:lnTo>
                  </a:path>
                </a:pathLst>
              </a:custGeom>
              <a:noFill/>
              <a:ln w="6350">
                <a:solidFill>
                  <a:srgbClr val="131516"/>
                </a:solidFill>
                <a:round/>
                <a:headEnd/>
                <a:tailEnd/>
              </a:ln>
            </p:spPr>
            <p:txBody>
              <a:bodyPr/>
              <a:lstStyle/>
              <a:p>
                <a:endParaRPr lang="en-US"/>
              </a:p>
            </p:txBody>
          </p:sp>
          <p:sp>
            <p:nvSpPr>
              <p:cNvPr id="23608" name="Freeform 223"/>
              <p:cNvSpPr>
                <a:spLocks/>
              </p:cNvSpPr>
              <p:nvPr/>
            </p:nvSpPr>
            <p:spPr bwMode="auto">
              <a:xfrm>
                <a:off x="4343401" y="4478338"/>
                <a:ext cx="1588" cy="1200150"/>
              </a:xfrm>
              <a:custGeom>
                <a:avLst/>
                <a:gdLst>
                  <a:gd name="T0" fmla="*/ 0 w 1"/>
                  <a:gd name="T1" fmla="*/ 756 h 756"/>
                  <a:gd name="T2" fmla="*/ 0 w 1"/>
                  <a:gd name="T3" fmla="*/ 0 h 756"/>
                  <a:gd name="T4" fmla="*/ 0 w 1"/>
                  <a:gd name="T5" fmla="*/ 0 h 756"/>
                  <a:gd name="T6" fmla="*/ 0 60000 65536"/>
                  <a:gd name="T7" fmla="*/ 0 60000 65536"/>
                  <a:gd name="T8" fmla="*/ 0 60000 65536"/>
                  <a:gd name="T9" fmla="*/ 0 w 1"/>
                  <a:gd name="T10" fmla="*/ 0 h 756"/>
                  <a:gd name="T11" fmla="*/ 1 w 1"/>
                  <a:gd name="T12" fmla="*/ 756 h 756"/>
                </a:gdLst>
                <a:ahLst/>
                <a:cxnLst>
                  <a:cxn ang="T6">
                    <a:pos x="T0" y="T1"/>
                  </a:cxn>
                  <a:cxn ang="T7">
                    <a:pos x="T2" y="T3"/>
                  </a:cxn>
                  <a:cxn ang="T8">
                    <a:pos x="T4" y="T5"/>
                  </a:cxn>
                </a:cxnLst>
                <a:rect l="T9" t="T10" r="T11" b="T12"/>
                <a:pathLst>
                  <a:path w="1" h="756">
                    <a:moveTo>
                      <a:pt x="0" y="756"/>
                    </a:moveTo>
                    <a:lnTo>
                      <a:pt x="0" y="0"/>
                    </a:lnTo>
                  </a:path>
                </a:pathLst>
              </a:custGeom>
              <a:noFill/>
              <a:ln w="6350">
                <a:solidFill>
                  <a:srgbClr val="131516"/>
                </a:solidFill>
                <a:round/>
                <a:headEnd/>
                <a:tailEnd/>
              </a:ln>
            </p:spPr>
            <p:txBody>
              <a:bodyPr/>
              <a:lstStyle/>
              <a:p>
                <a:endParaRPr lang="en-US"/>
              </a:p>
            </p:txBody>
          </p:sp>
          <p:sp>
            <p:nvSpPr>
              <p:cNvPr id="23609" name="Freeform 224"/>
              <p:cNvSpPr>
                <a:spLocks/>
              </p:cNvSpPr>
              <p:nvPr/>
            </p:nvSpPr>
            <p:spPr bwMode="auto">
              <a:xfrm>
                <a:off x="3143251" y="4478338"/>
                <a:ext cx="1200150" cy="1588"/>
              </a:xfrm>
              <a:custGeom>
                <a:avLst/>
                <a:gdLst>
                  <a:gd name="T0" fmla="*/ 756 w 756"/>
                  <a:gd name="T1" fmla="*/ 0 h 1"/>
                  <a:gd name="T2" fmla="*/ 0 w 756"/>
                  <a:gd name="T3" fmla="*/ 0 h 1"/>
                  <a:gd name="T4" fmla="*/ 0 w 756"/>
                  <a:gd name="T5" fmla="*/ 0 h 1"/>
                  <a:gd name="T6" fmla="*/ 0 60000 65536"/>
                  <a:gd name="T7" fmla="*/ 0 60000 65536"/>
                  <a:gd name="T8" fmla="*/ 0 60000 65536"/>
                  <a:gd name="T9" fmla="*/ 0 w 756"/>
                  <a:gd name="T10" fmla="*/ 0 h 1"/>
                  <a:gd name="T11" fmla="*/ 756 w 756"/>
                  <a:gd name="T12" fmla="*/ 1 h 1"/>
                </a:gdLst>
                <a:ahLst/>
                <a:cxnLst>
                  <a:cxn ang="T6">
                    <a:pos x="T0" y="T1"/>
                  </a:cxn>
                  <a:cxn ang="T7">
                    <a:pos x="T2" y="T3"/>
                  </a:cxn>
                  <a:cxn ang="T8">
                    <a:pos x="T4" y="T5"/>
                  </a:cxn>
                </a:cxnLst>
                <a:rect l="T9" t="T10" r="T11" b="T12"/>
                <a:pathLst>
                  <a:path w="756" h="1">
                    <a:moveTo>
                      <a:pt x="756" y="0"/>
                    </a:moveTo>
                    <a:lnTo>
                      <a:pt x="0" y="0"/>
                    </a:lnTo>
                  </a:path>
                </a:pathLst>
              </a:custGeom>
              <a:noFill/>
              <a:ln w="6350">
                <a:solidFill>
                  <a:srgbClr val="131516"/>
                </a:solidFill>
                <a:round/>
                <a:headEnd/>
                <a:tailEnd/>
              </a:ln>
            </p:spPr>
            <p:txBody>
              <a:bodyPr/>
              <a:lstStyle/>
              <a:p>
                <a:endParaRPr lang="en-US"/>
              </a:p>
            </p:txBody>
          </p:sp>
          <p:sp>
            <p:nvSpPr>
              <p:cNvPr id="23610" name="Freeform 225"/>
              <p:cNvSpPr>
                <a:spLocks/>
              </p:cNvSpPr>
              <p:nvPr/>
            </p:nvSpPr>
            <p:spPr bwMode="auto">
              <a:xfrm>
                <a:off x="4343401" y="3997325"/>
                <a:ext cx="423863" cy="481013"/>
              </a:xfrm>
              <a:custGeom>
                <a:avLst/>
                <a:gdLst>
                  <a:gd name="T0" fmla="*/ 0 w 267"/>
                  <a:gd name="T1" fmla="*/ 303 h 303"/>
                  <a:gd name="T2" fmla="*/ 263 w 267"/>
                  <a:gd name="T3" fmla="*/ 0 h 303"/>
                  <a:gd name="T4" fmla="*/ 267 w 267"/>
                  <a:gd name="T5" fmla="*/ 0 h 303"/>
                  <a:gd name="T6" fmla="*/ 0 60000 65536"/>
                  <a:gd name="T7" fmla="*/ 0 60000 65536"/>
                  <a:gd name="T8" fmla="*/ 0 60000 65536"/>
                  <a:gd name="T9" fmla="*/ 0 w 267"/>
                  <a:gd name="T10" fmla="*/ 0 h 303"/>
                  <a:gd name="T11" fmla="*/ 267 w 267"/>
                  <a:gd name="T12" fmla="*/ 303 h 303"/>
                </a:gdLst>
                <a:ahLst/>
                <a:cxnLst>
                  <a:cxn ang="T6">
                    <a:pos x="T0" y="T1"/>
                  </a:cxn>
                  <a:cxn ang="T7">
                    <a:pos x="T2" y="T3"/>
                  </a:cxn>
                  <a:cxn ang="T8">
                    <a:pos x="T4" y="T5"/>
                  </a:cxn>
                </a:cxnLst>
                <a:rect l="T9" t="T10" r="T11" b="T12"/>
                <a:pathLst>
                  <a:path w="267" h="303">
                    <a:moveTo>
                      <a:pt x="0" y="303"/>
                    </a:moveTo>
                    <a:lnTo>
                      <a:pt x="263" y="0"/>
                    </a:lnTo>
                    <a:lnTo>
                      <a:pt x="267" y="0"/>
                    </a:lnTo>
                  </a:path>
                </a:pathLst>
              </a:custGeom>
              <a:noFill/>
              <a:ln w="6350">
                <a:solidFill>
                  <a:srgbClr val="131516"/>
                </a:solidFill>
                <a:round/>
                <a:headEnd/>
                <a:tailEnd/>
              </a:ln>
            </p:spPr>
            <p:txBody>
              <a:bodyPr/>
              <a:lstStyle/>
              <a:p>
                <a:endParaRPr lang="en-US"/>
              </a:p>
            </p:txBody>
          </p:sp>
          <p:sp>
            <p:nvSpPr>
              <p:cNvPr id="23611" name="Freeform 226"/>
              <p:cNvSpPr>
                <a:spLocks/>
              </p:cNvSpPr>
              <p:nvPr/>
            </p:nvSpPr>
            <p:spPr bwMode="auto">
              <a:xfrm>
                <a:off x="4343401" y="5197475"/>
                <a:ext cx="423863" cy="481013"/>
              </a:xfrm>
              <a:custGeom>
                <a:avLst/>
                <a:gdLst>
                  <a:gd name="T0" fmla="*/ 0 w 267"/>
                  <a:gd name="T1" fmla="*/ 303 h 303"/>
                  <a:gd name="T2" fmla="*/ 263 w 267"/>
                  <a:gd name="T3" fmla="*/ 0 h 303"/>
                  <a:gd name="T4" fmla="*/ 267 w 267"/>
                  <a:gd name="T5" fmla="*/ 0 h 303"/>
                  <a:gd name="T6" fmla="*/ 0 60000 65536"/>
                  <a:gd name="T7" fmla="*/ 0 60000 65536"/>
                  <a:gd name="T8" fmla="*/ 0 60000 65536"/>
                  <a:gd name="T9" fmla="*/ 0 w 267"/>
                  <a:gd name="T10" fmla="*/ 0 h 303"/>
                  <a:gd name="T11" fmla="*/ 267 w 267"/>
                  <a:gd name="T12" fmla="*/ 303 h 303"/>
                </a:gdLst>
                <a:ahLst/>
                <a:cxnLst>
                  <a:cxn ang="T6">
                    <a:pos x="T0" y="T1"/>
                  </a:cxn>
                  <a:cxn ang="T7">
                    <a:pos x="T2" y="T3"/>
                  </a:cxn>
                  <a:cxn ang="T8">
                    <a:pos x="T4" y="T5"/>
                  </a:cxn>
                </a:cxnLst>
                <a:rect l="T9" t="T10" r="T11" b="T12"/>
                <a:pathLst>
                  <a:path w="267" h="303">
                    <a:moveTo>
                      <a:pt x="0" y="303"/>
                    </a:moveTo>
                    <a:lnTo>
                      <a:pt x="263" y="0"/>
                    </a:lnTo>
                    <a:lnTo>
                      <a:pt x="267" y="0"/>
                    </a:lnTo>
                  </a:path>
                </a:pathLst>
              </a:custGeom>
              <a:noFill/>
              <a:ln w="6350">
                <a:solidFill>
                  <a:srgbClr val="131516"/>
                </a:solidFill>
                <a:round/>
                <a:headEnd/>
                <a:tailEnd/>
              </a:ln>
            </p:spPr>
            <p:txBody>
              <a:bodyPr/>
              <a:lstStyle/>
              <a:p>
                <a:endParaRPr lang="en-US"/>
              </a:p>
            </p:txBody>
          </p:sp>
          <p:sp>
            <p:nvSpPr>
              <p:cNvPr id="23612" name="Freeform 227"/>
              <p:cNvSpPr>
                <a:spLocks/>
              </p:cNvSpPr>
              <p:nvPr/>
            </p:nvSpPr>
            <p:spPr bwMode="auto">
              <a:xfrm>
                <a:off x="4287838" y="4414838"/>
                <a:ext cx="120650" cy="119063"/>
              </a:xfrm>
              <a:custGeom>
                <a:avLst/>
                <a:gdLst>
                  <a:gd name="T0" fmla="*/ 76 w 76"/>
                  <a:gd name="T1" fmla="*/ 40 h 75"/>
                  <a:gd name="T2" fmla="*/ 74 w 76"/>
                  <a:gd name="T3" fmla="*/ 45 h 75"/>
                  <a:gd name="T4" fmla="*/ 72 w 76"/>
                  <a:gd name="T5" fmla="*/ 53 h 75"/>
                  <a:gd name="T6" fmla="*/ 68 w 76"/>
                  <a:gd name="T7" fmla="*/ 59 h 75"/>
                  <a:gd name="T8" fmla="*/ 64 w 76"/>
                  <a:gd name="T9" fmla="*/ 65 h 75"/>
                  <a:gd name="T10" fmla="*/ 60 w 76"/>
                  <a:gd name="T11" fmla="*/ 69 h 75"/>
                  <a:gd name="T12" fmla="*/ 52 w 76"/>
                  <a:gd name="T13" fmla="*/ 73 h 75"/>
                  <a:gd name="T14" fmla="*/ 46 w 76"/>
                  <a:gd name="T15" fmla="*/ 75 h 75"/>
                  <a:gd name="T16" fmla="*/ 39 w 76"/>
                  <a:gd name="T17" fmla="*/ 75 h 75"/>
                  <a:gd name="T18" fmla="*/ 31 w 76"/>
                  <a:gd name="T19" fmla="*/ 75 h 75"/>
                  <a:gd name="T20" fmla="*/ 23 w 76"/>
                  <a:gd name="T21" fmla="*/ 73 h 75"/>
                  <a:gd name="T22" fmla="*/ 17 w 76"/>
                  <a:gd name="T23" fmla="*/ 69 h 75"/>
                  <a:gd name="T24" fmla="*/ 11 w 76"/>
                  <a:gd name="T25" fmla="*/ 65 h 75"/>
                  <a:gd name="T26" fmla="*/ 5 w 76"/>
                  <a:gd name="T27" fmla="*/ 59 h 75"/>
                  <a:gd name="T28" fmla="*/ 3 w 76"/>
                  <a:gd name="T29" fmla="*/ 53 h 75"/>
                  <a:gd name="T30" fmla="*/ 2 w 76"/>
                  <a:gd name="T31" fmla="*/ 45 h 75"/>
                  <a:gd name="T32" fmla="*/ 0 w 76"/>
                  <a:gd name="T33" fmla="*/ 40 h 75"/>
                  <a:gd name="T34" fmla="*/ 2 w 76"/>
                  <a:gd name="T35" fmla="*/ 30 h 75"/>
                  <a:gd name="T36" fmla="*/ 3 w 76"/>
                  <a:gd name="T37" fmla="*/ 24 h 75"/>
                  <a:gd name="T38" fmla="*/ 5 w 76"/>
                  <a:gd name="T39" fmla="*/ 16 h 75"/>
                  <a:gd name="T40" fmla="*/ 11 w 76"/>
                  <a:gd name="T41" fmla="*/ 10 h 75"/>
                  <a:gd name="T42" fmla="*/ 17 w 76"/>
                  <a:gd name="T43" fmla="*/ 6 h 75"/>
                  <a:gd name="T44" fmla="*/ 23 w 76"/>
                  <a:gd name="T45" fmla="*/ 2 h 75"/>
                  <a:gd name="T46" fmla="*/ 31 w 76"/>
                  <a:gd name="T47" fmla="*/ 0 h 75"/>
                  <a:gd name="T48" fmla="*/ 39 w 76"/>
                  <a:gd name="T49" fmla="*/ 0 h 75"/>
                  <a:gd name="T50" fmla="*/ 46 w 76"/>
                  <a:gd name="T51" fmla="*/ 0 h 75"/>
                  <a:gd name="T52" fmla="*/ 52 w 76"/>
                  <a:gd name="T53" fmla="*/ 2 h 75"/>
                  <a:gd name="T54" fmla="*/ 60 w 76"/>
                  <a:gd name="T55" fmla="*/ 6 h 75"/>
                  <a:gd name="T56" fmla="*/ 64 w 76"/>
                  <a:gd name="T57" fmla="*/ 10 h 75"/>
                  <a:gd name="T58" fmla="*/ 68 w 76"/>
                  <a:gd name="T59" fmla="*/ 16 h 75"/>
                  <a:gd name="T60" fmla="*/ 72 w 76"/>
                  <a:gd name="T61" fmla="*/ 24 h 75"/>
                  <a:gd name="T62" fmla="*/ 74 w 76"/>
                  <a:gd name="T63" fmla="*/ 30 h 75"/>
                  <a:gd name="T64" fmla="*/ 76 w 76"/>
                  <a:gd name="T65" fmla="*/ 4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5"/>
                  <a:gd name="T101" fmla="*/ 76 w 76"/>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5">
                    <a:moveTo>
                      <a:pt x="76" y="40"/>
                    </a:moveTo>
                    <a:lnTo>
                      <a:pt x="74" y="45"/>
                    </a:lnTo>
                    <a:lnTo>
                      <a:pt x="72" y="53"/>
                    </a:lnTo>
                    <a:lnTo>
                      <a:pt x="68" y="59"/>
                    </a:lnTo>
                    <a:lnTo>
                      <a:pt x="64" y="65"/>
                    </a:lnTo>
                    <a:lnTo>
                      <a:pt x="60" y="69"/>
                    </a:lnTo>
                    <a:lnTo>
                      <a:pt x="52" y="73"/>
                    </a:lnTo>
                    <a:lnTo>
                      <a:pt x="46" y="75"/>
                    </a:lnTo>
                    <a:lnTo>
                      <a:pt x="39" y="75"/>
                    </a:lnTo>
                    <a:lnTo>
                      <a:pt x="31" y="75"/>
                    </a:lnTo>
                    <a:lnTo>
                      <a:pt x="23" y="73"/>
                    </a:lnTo>
                    <a:lnTo>
                      <a:pt x="17" y="69"/>
                    </a:lnTo>
                    <a:lnTo>
                      <a:pt x="11" y="65"/>
                    </a:lnTo>
                    <a:lnTo>
                      <a:pt x="5" y="59"/>
                    </a:lnTo>
                    <a:lnTo>
                      <a:pt x="3" y="53"/>
                    </a:lnTo>
                    <a:lnTo>
                      <a:pt x="2" y="45"/>
                    </a:lnTo>
                    <a:lnTo>
                      <a:pt x="0" y="40"/>
                    </a:lnTo>
                    <a:lnTo>
                      <a:pt x="2" y="30"/>
                    </a:lnTo>
                    <a:lnTo>
                      <a:pt x="3" y="24"/>
                    </a:lnTo>
                    <a:lnTo>
                      <a:pt x="5" y="16"/>
                    </a:lnTo>
                    <a:lnTo>
                      <a:pt x="11" y="10"/>
                    </a:lnTo>
                    <a:lnTo>
                      <a:pt x="17" y="6"/>
                    </a:lnTo>
                    <a:lnTo>
                      <a:pt x="23" y="2"/>
                    </a:lnTo>
                    <a:lnTo>
                      <a:pt x="31" y="0"/>
                    </a:lnTo>
                    <a:lnTo>
                      <a:pt x="39" y="0"/>
                    </a:lnTo>
                    <a:lnTo>
                      <a:pt x="46" y="0"/>
                    </a:lnTo>
                    <a:lnTo>
                      <a:pt x="52" y="2"/>
                    </a:lnTo>
                    <a:lnTo>
                      <a:pt x="60" y="6"/>
                    </a:lnTo>
                    <a:lnTo>
                      <a:pt x="64" y="10"/>
                    </a:lnTo>
                    <a:lnTo>
                      <a:pt x="68" y="16"/>
                    </a:lnTo>
                    <a:lnTo>
                      <a:pt x="72" y="24"/>
                    </a:lnTo>
                    <a:lnTo>
                      <a:pt x="74" y="30"/>
                    </a:lnTo>
                    <a:lnTo>
                      <a:pt x="76" y="40"/>
                    </a:lnTo>
                    <a:close/>
                  </a:path>
                </a:pathLst>
              </a:custGeom>
              <a:solidFill>
                <a:srgbClr val="29166F"/>
              </a:solidFill>
              <a:ln w="9525">
                <a:noFill/>
                <a:round/>
                <a:headEnd/>
                <a:tailEnd/>
              </a:ln>
            </p:spPr>
            <p:txBody>
              <a:bodyPr/>
              <a:lstStyle/>
              <a:p>
                <a:endParaRPr lang="en-US"/>
              </a:p>
            </p:txBody>
          </p:sp>
          <p:sp>
            <p:nvSpPr>
              <p:cNvPr id="23613" name="Freeform 228"/>
              <p:cNvSpPr>
                <a:spLocks/>
              </p:cNvSpPr>
              <p:nvPr/>
            </p:nvSpPr>
            <p:spPr bwMode="auto">
              <a:xfrm>
                <a:off x="4287838" y="4414838"/>
                <a:ext cx="120650" cy="119063"/>
              </a:xfrm>
              <a:custGeom>
                <a:avLst/>
                <a:gdLst>
                  <a:gd name="T0" fmla="*/ 76 w 76"/>
                  <a:gd name="T1" fmla="*/ 40 h 75"/>
                  <a:gd name="T2" fmla="*/ 74 w 76"/>
                  <a:gd name="T3" fmla="*/ 45 h 75"/>
                  <a:gd name="T4" fmla="*/ 72 w 76"/>
                  <a:gd name="T5" fmla="*/ 53 h 75"/>
                  <a:gd name="T6" fmla="*/ 68 w 76"/>
                  <a:gd name="T7" fmla="*/ 59 h 75"/>
                  <a:gd name="T8" fmla="*/ 64 w 76"/>
                  <a:gd name="T9" fmla="*/ 65 h 75"/>
                  <a:gd name="T10" fmla="*/ 60 w 76"/>
                  <a:gd name="T11" fmla="*/ 69 h 75"/>
                  <a:gd name="T12" fmla="*/ 52 w 76"/>
                  <a:gd name="T13" fmla="*/ 73 h 75"/>
                  <a:gd name="T14" fmla="*/ 46 w 76"/>
                  <a:gd name="T15" fmla="*/ 75 h 75"/>
                  <a:gd name="T16" fmla="*/ 39 w 76"/>
                  <a:gd name="T17" fmla="*/ 75 h 75"/>
                  <a:gd name="T18" fmla="*/ 31 w 76"/>
                  <a:gd name="T19" fmla="*/ 75 h 75"/>
                  <a:gd name="T20" fmla="*/ 23 w 76"/>
                  <a:gd name="T21" fmla="*/ 73 h 75"/>
                  <a:gd name="T22" fmla="*/ 17 w 76"/>
                  <a:gd name="T23" fmla="*/ 69 h 75"/>
                  <a:gd name="T24" fmla="*/ 11 w 76"/>
                  <a:gd name="T25" fmla="*/ 65 h 75"/>
                  <a:gd name="T26" fmla="*/ 5 w 76"/>
                  <a:gd name="T27" fmla="*/ 59 h 75"/>
                  <a:gd name="T28" fmla="*/ 3 w 76"/>
                  <a:gd name="T29" fmla="*/ 53 h 75"/>
                  <a:gd name="T30" fmla="*/ 2 w 76"/>
                  <a:gd name="T31" fmla="*/ 45 h 75"/>
                  <a:gd name="T32" fmla="*/ 0 w 76"/>
                  <a:gd name="T33" fmla="*/ 40 h 75"/>
                  <a:gd name="T34" fmla="*/ 2 w 76"/>
                  <a:gd name="T35" fmla="*/ 30 h 75"/>
                  <a:gd name="T36" fmla="*/ 3 w 76"/>
                  <a:gd name="T37" fmla="*/ 24 h 75"/>
                  <a:gd name="T38" fmla="*/ 5 w 76"/>
                  <a:gd name="T39" fmla="*/ 16 h 75"/>
                  <a:gd name="T40" fmla="*/ 11 w 76"/>
                  <a:gd name="T41" fmla="*/ 10 h 75"/>
                  <a:gd name="T42" fmla="*/ 17 w 76"/>
                  <a:gd name="T43" fmla="*/ 6 h 75"/>
                  <a:gd name="T44" fmla="*/ 23 w 76"/>
                  <a:gd name="T45" fmla="*/ 2 h 75"/>
                  <a:gd name="T46" fmla="*/ 31 w 76"/>
                  <a:gd name="T47" fmla="*/ 0 h 75"/>
                  <a:gd name="T48" fmla="*/ 39 w 76"/>
                  <a:gd name="T49" fmla="*/ 0 h 75"/>
                  <a:gd name="T50" fmla="*/ 46 w 76"/>
                  <a:gd name="T51" fmla="*/ 0 h 75"/>
                  <a:gd name="T52" fmla="*/ 52 w 76"/>
                  <a:gd name="T53" fmla="*/ 2 h 75"/>
                  <a:gd name="T54" fmla="*/ 60 w 76"/>
                  <a:gd name="T55" fmla="*/ 6 h 75"/>
                  <a:gd name="T56" fmla="*/ 64 w 76"/>
                  <a:gd name="T57" fmla="*/ 10 h 75"/>
                  <a:gd name="T58" fmla="*/ 68 w 76"/>
                  <a:gd name="T59" fmla="*/ 16 h 75"/>
                  <a:gd name="T60" fmla="*/ 72 w 76"/>
                  <a:gd name="T61" fmla="*/ 24 h 75"/>
                  <a:gd name="T62" fmla="*/ 74 w 76"/>
                  <a:gd name="T63" fmla="*/ 30 h 75"/>
                  <a:gd name="T64" fmla="*/ 76 w 76"/>
                  <a:gd name="T65" fmla="*/ 4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5"/>
                  <a:gd name="T101" fmla="*/ 76 w 76"/>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5">
                    <a:moveTo>
                      <a:pt x="76" y="40"/>
                    </a:moveTo>
                    <a:lnTo>
                      <a:pt x="74" y="45"/>
                    </a:lnTo>
                    <a:lnTo>
                      <a:pt x="72" y="53"/>
                    </a:lnTo>
                    <a:lnTo>
                      <a:pt x="68" y="59"/>
                    </a:lnTo>
                    <a:lnTo>
                      <a:pt x="64" y="65"/>
                    </a:lnTo>
                    <a:lnTo>
                      <a:pt x="60" y="69"/>
                    </a:lnTo>
                    <a:lnTo>
                      <a:pt x="52" y="73"/>
                    </a:lnTo>
                    <a:lnTo>
                      <a:pt x="46" y="75"/>
                    </a:lnTo>
                    <a:lnTo>
                      <a:pt x="39" y="75"/>
                    </a:lnTo>
                    <a:lnTo>
                      <a:pt x="31" y="75"/>
                    </a:lnTo>
                    <a:lnTo>
                      <a:pt x="23" y="73"/>
                    </a:lnTo>
                    <a:lnTo>
                      <a:pt x="17" y="69"/>
                    </a:lnTo>
                    <a:lnTo>
                      <a:pt x="11" y="65"/>
                    </a:lnTo>
                    <a:lnTo>
                      <a:pt x="5" y="59"/>
                    </a:lnTo>
                    <a:lnTo>
                      <a:pt x="3" y="53"/>
                    </a:lnTo>
                    <a:lnTo>
                      <a:pt x="2" y="45"/>
                    </a:lnTo>
                    <a:lnTo>
                      <a:pt x="0" y="40"/>
                    </a:lnTo>
                    <a:lnTo>
                      <a:pt x="2" y="30"/>
                    </a:lnTo>
                    <a:lnTo>
                      <a:pt x="3" y="24"/>
                    </a:lnTo>
                    <a:lnTo>
                      <a:pt x="5" y="16"/>
                    </a:lnTo>
                    <a:lnTo>
                      <a:pt x="11" y="10"/>
                    </a:lnTo>
                    <a:lnTo>
                      <a:pt x="17" y="6"/>
                    </a:lnTo>
                    <a:lnTo>
                      <a:pt x="23" y="2"/>
                    </a:lnTo>
                    <a:lnTo>
                      <a:pt x="31" y="0"/>
                    </a:lnTo>
                    <a:lnTo>
                      <a:pt x="39" y="0"/>
                    </a:lnTo>
                    <a:lnTo>
                      <a:pt x="46" y="0"/>
                    </a:lnTo>
                    <a:lnTo>
                      <a:pt x="52" y="2"/>
                    </a:lnTo>
                    <a:lnTo>
                      <a:pt x="60" y="6"/>
                    </a:lnTo>
                    <a:lnTo>
                      <a:pt x="64" y="10"/>
                    </a:lnTo>
                    <a:lnTo>
                      <a:pt x="68" y="16"/>
                    </a:lnTo>
                    <a:lnTo>
                      <a:pt x="72" y="24"/>
                    </a:lnTo>
                    <a:lnTo>
                      <a:pt x="74" y="30"/>
                    </a:lnTo>
                    <a:lnTo>
                      <a:pt x="76" y="40"/>
                    </a:lnTo>
                  </a:path>
                </a:pathLst>
              </a:custGeom>
              <a:noFill/>
              <a:ln w="6350">
                <a:solidFill>
                  <a:srgbClr val="131516"/>
                </a:solidFill>
                <a:round/>
                <a:headEnd/>
                <a:tailEnd/>
              </a:ln>
            </p:spPr>
            <p:txBody>
              <a:bodyPr/>
              <a:lstStyle/>
              <a:p>
                <a:endParaRPr lang="en-US"/>
              </a:p>
            </p:txBody>
          </p:sp>
          <p:sp>
            <p:nvSpPr>
              <p:cNvPr id="23614" name="Freeform 229"/>
              <p:cNvSpPr>
                <a:spLocks/>
              </p:cNvSpPr>
              <p:nvPr/>
            </p:nvSpPr>
            <p:spPr bwMode="auto">
              <a:xfrm>
                <a:off x="4287838" y="5614988"/>
                <a:ext cx="120650" cy="119063"/>
              </a:xfrm>
              <a:custGeom>
                <a:avLst/>
                <a:gdLst>
                  <a:gd name="T0" fmla="*/ 76 w 76"/>
                  <a:gd name="T1" fmla="*/ 40 h 75"/>
                  <a:gd name="T2" fmla="*/ 74 w 76"/>
                  <a:gd name="T3" fmla="*/ 45 h 75"/>
                  <a:gd name="T4" fmla="*/ 72 w 76"/>
                  <a:gd name="T5" fmla="*/ 53 h 75"/>
                  <a:gd name="T6" fmla="*/ 68 w 76"/>
                  <a:gd name="T7" fmla="*/ 59 h 75"/>
                  <a:gd name="T8" fmla="*/ 64 w 76"/>
                  <a:gd name="T9" fmla="*/ 65 h 75"/>
                  <a:gd name="T10" fmla="*/ 60 w 76"/>
                  <a:gd name="T11" fmla="*/ 69 h 75"/>
                  <a:gd name="T12" fmla="*/ 52 w 76"/>
                  <a:gd name="T13" fmla="*/ 71 h 75"/>
                  <a:gd name="T14" fmla="*/ 46 w 76"/>
                  <a:gd name="T15" fmla="*/ 75 h 75"/>
                  <a:gd name="T16" fmla="*/ 39 w 76"/>
                  <a:gd name="T17" fmla="*/ 75 h 75"/>
                  <a:gd name="T18" fmla="*/ 31 w 76"/>
                  <a:gd name="T19" fmla="*/ 75 h 75"/>
                  <a:gd name="T20" fmla="*/ 23 w 76"/>
                  <a:gd name="T21" fmla="*/ 71 h 75"/>
                  <a:gd name="T22" fmla="*/ 17 w 76"/>
                  <a:gd name="T23" fmla="*/ 69 h 75"/>
                  <a:gd name="T24" fmla="*/ 11 w 76"/>
                  <a:gd name="T25" fmla="*/ 65 h 75"/>
                  <a:gd name="T26" fmla="*/ 5 w 76"/>
                  <a:gd name="T27" fmla="*/ 59 h 75"/>
                  <a:gd name="T28" fmla="*/ 3 w 76"/>
                  <a:gd name="T29" fmla="*/ 53 h 75"/>
                  <a:gd name="T30" fmla="*/ 2 w 76"/>
                  <a:gd name="T31" fmla="*/ 45 h 75"/>
                  <a:gd name="T32" fmla="*/ 0 w 76"/>
                  <a:gd name="T33" fmla="*/ 40 h 75"/>
                  <a:gd name="T34" fmla="*/ 2 w 76"/>
                  <a:gd name="T35" fmla="*/ 30 h 75"/>
                  <a:gd name="T36" fmla="*/ 3 w 76"/>
                  <a:gd name="T37" fmla="*/ 22 h 75"/>
                  <a:gd name="T38" fmla="*/ 5 w 76"/>
                  <a:gd name="T39" fmla="*/ 16 h 75"/>
                  <a:gd name="T40" fmla="*/ 11 w 76"/>
                  <a:gd name="T41" fmla="*/ 10 h 75"/>
                  <a:gd name="T42" fmla="*/ 17 w 76"/>
                  <a:gd name="T43" fmla="*/ 6 h 75"/>
                  <a:gd name="T44" fmla="*/ 23 w 76"/>
                  <a:gd name="T45" fmla="*/ 2 h 75"/>
                  <a:gd name="T46" fmla="*/ 31 w 76"/>
                  <a:gd name="T47" fmla="*/ 0 h 75"/>
                  <a:gd name="T48" fmla="*/ 39 w 76"/>
                  <a:gd name="T49" fmla="*/ 0 h 75"/>
                  <a:gd name="T50" fmla="*/ 46 w 76"/>
                  <a:gd name="T51" fmla="*/ 0 h 75"/>
                  <a:gd name="T52" fmla="*/ 52 w 76"/>
                  <a:gd name="T53" fmla="*/ 2 h 75"/>
                  <a:gd name="T54" fmla="*/ 60 w 76"/>
                  <a:gd name="T55" fmla="*/ 6 h 75"/>
                  <a:gd name="T56" fmla="*/ 64 w 76"/>
                  <a:gd name="T57" fmla="*/ 10 h 75"/>
                  <a:gd name="T58" fmla="*/ 68 w 76"/>
                  <a:gd name="T59" fmla="*/ 16 h 75"/>
                  <a:gd name="T60" fmla="*/ 72 w 76"/>
                  <a:gd name="T61" fmla="*/ 22 h 75"/>
                  <a:gd name="T62" fmla="*/ 74 w 76"/>
                  <a:gd name="T63" fmla="*/ 30 h 75"/>
                  <a:gd name="T64" fmla="*/ 76 w 76"/>
                  <a:gd name="T65" fmla="*/ 4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5"/>
                  <a:gd name="T101" fmla="*/ 76 w 76"/>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5">
                    <a:moveTo>
                      <a:pt x="76" y="40"/>
                    </a:moveTo>
                    <a:lnTo>
                      <a:pt x="74" y="45"/>
                    </a:lnTo>
                    <a:lnTo>
                      <a:pt x="72" y="53"/>
                    </a:lnTo>
                    <a:lnTo>
                      <a:pt x="68" y="59"/>
                    </a:lnTo>
                    <a:lnTo>
                      <a:pt x="64" y="65"/>
                    </a:lnTo>
                    <a:lnTo>
                      <a:pt x="60" y="69"/>
                    </a:lnTo>
                    <a:lnTo>
                      <a:pt x="52" y="71"/>
                    </a:lnTo>
                    <a:lnTo>
                      <a:pt x="46" y="75"/>
                    </a:lnTo>
                    <a:lnTo>
                      <a:pt x="39" y="75"/>
                    </a:lnTo>
                    <a:lnTo>
                      <a:pt x="31" y="75"/>
                    </a:lnTo>
                    <a:lnTo>
                      <a:pt x="23" y="71"/>
                    </a:lnTo>
                    <a:lnTo>
                      <a:pt x="17" y="69"/>
                    </a:lnTo>
                    <a:lnTo>
                      <a:pt x="11" y="65"/>
                    </a:lnTo>
                    <a:lnTo>
                      <a:pt x="5" y="59"/>
                    </a:lnTo>
                    <a:lnTo>
                      <a:pt x="3" y="53"/>
                    </a:lnTo>
                    <a:lnTo>
                      <a:pt x="2" y="45"/>
                    </a:lnTo>
                    <a:lnTo>
                      <a:pt x="0" y="40"/>
                    </a:lnTo>
                    <a:lnTo>
                      <a:pt x="2" y="30"/>
                    </a:lnTo>
                    <a:lnTo>
                      <a:pt x="3" y="22"/>
                    </a:lnTo>
                    <a:lnTo>
                      <a:pt x="5" y="16"/>
                    </a:lnTo>
                    <a:lnTo>
                      <a:pt x="11" y="10"/>
                    </a:lnTo>
                    <a:lnTo>
                      <a:pt x="17" y="6"/>
                    </a:lnTo>
                    <a:lnTo>
                      <a:pt x="23" y="2"/>
                    </a:lnTo>
                    <a:lnTo>
                      <a:pt x="31" y="0"/>
                    </a:lnTo>
                    <a:lnTo>
                      <a:pt x="39" y="0"/>
                    </a:lnTo>
                    <a:lnTo>
                      <a:pt x="46" y="0"/>
                    </a:lnTo>
                    <a:lnTo>
                      <a:pt x="52" y="2"/>
                    </a:lnTo>
                    <a:lnTo>
                      <a:pt x="60" y="6"/>
                    </a:lnTo>
                    <a:lnTo>
                      <a:pt x="64" y="10"/>
                    </a:lnTo>
                    <a:lnTo>
                      <a:pt x="68" y="16"/>
                    </a:lnTo>
                    <a:lnTo>
                      <a:pt x="72" y="22"/>
                    </a:lnTo>
                    <a:lnTo>
                      <a:pt x="74" y="30"/>
                    </a:lnTo>
                    <a:lnTo>
                      <a:pt x="76" y="40"/>
                    </a:lnTo>
                    <a:close/>
                  </a:path>
                </a:pathLst>
              </a:custGeom>
              <a:solidFill>
                <a:srgbClr val="29166F"/>
              </a:solidFill>
              <a:ln w="9525">
                <a:noFill/>
                <a:round/>
                <a:headEnd/>
                <a:tailEnd/>
              </a:ln>
            </p:spPr>
            <p:txBody>
              <a:bodyPr/>
              <a:lstStyle/>
              <a:p>
                <a:endParaRPr lang="en-US"/>
              </a:p>
            </p:txBody>
          </p:sp>
          <p:sp>
            <p:nvSpPr>
              <p:cNvPr id="23615" name="Freeform 230"/>
              <p:cNvSpPr>
                <a:spLocks/>
              </p:cNvSpPr>
              <p:nvPr/>
            </p:nvSpPr>
            <p:spPr bwMode="auto">
              <a:xfrm>
                <a:off x="4287838" y="5614988"/>
                <a:ext cx="120650" cy="119063"/>
              </a:xfrm>
              <a:custGeom>
                <a:avLst/>
                <a:gdLst>
                  <a:gd name="T0" fmla="*/ 76 w 76"/>
                  <a:gd name="T1" fmla="*/ 40 h 75"/>
                  <a:gd name="T2" fmla="*/ 74 w 76"/>
                  <a:gd name="T3" fmla="*/ 45 h 75"/>
                  <a:gd name="T4" fmla="*/ 72 w 76"/>
                  <a:gd name="T5" fmla="*/ 53 h 75"/>
                  <a:gd name="T6" fmla="*/ 68 w 76"/>
                  <a:gd name="T7" fmla="*/ 59 h 75"/>
                  <a:gd name="T8" fmla="*/ 64 w 76"/>
                  <a:gd name="T9" fmla="*/ 65 h 75"/>
                  <a:gd name="T10" fmla="*/ 60 w 76"/>
                  <a:gd name="T11" fmla="*/ 69 h 75"/>
                  <a:gd name="T12" fmla="*/ 52 w 76"/>
                  <a:gd name="T13" fmla="*/ 71 h 75"/>
                  <a:gd name="T14" fmla="*/ 46 w 76"/>
                  <a:gd name="T15" fmla="*/ 75 h 75"/>
                  <a:gd name="T16" fmla="*/ 39 w 76"/>
                  <a:gd name="T17" fmla="*/ 75 h 75"/>
                  <a:gd name="T18" fmla="*/ 31 w 76"/>
                  <a:gd name="T19" fmla="*/ 75 h 75"/>
                  <a:gd name="T20" fmla="*/ 23 w 76"/>
                  <a:gd name="T21" fmla="*/ 71 h 75"/>
                  <a:gd name="T22" fmla="*/ 17 w 76"/>
                  <a:gd name="T23" fmla="*/ 69 h 75"/>
                  <a:gd name="T24" fmla="*/ 11 w 76"/>
                  <a:gd name="T25" fmla="*/ 65 h 75"/>
                  <a:gd name="T26" fmla="*/ 5 w 76"/>
                  <a:gd name="T27" fmla="*/ 59 h 75"/>
                  <a:gd name="T28" fmla="*/ 3 w 76"/>
                  <a:gd name="T29" fmla="*/ 53 h 75"/>
                  <a:gd name="T30" fmla="*/ 2 w 76"/>
                  <a:gd name="T31" fmla="*/ 45 h 75"/>
                  <a:gd name="T32" fmla="*/ 0 w 76"/>
                  <a:gd name="T33" fmla="*/ 40 h 75"/>
                  <a:gd name="T34" fmla="*/ 2 w 76"/>
                  <a:gd name="T35" fmla="*/ 30 h 75"/>
                  <a:gd name="T36" fmla="*/ 3 w 76"/>
                  <a:gd name="T37" fmla="*/ 22 h 75"/>
                  <a:gd name="T38" fmla="*/ 5 w 76"/>
                  <a:gd name="T39" fmla="*/ 16 h 75"/>
                  <a:gd name="T40" fmla="*/ 11 w 76"/>
                  <a:gd name="T41" fmla="*/ 10 h 75"/>
                  <a:gd name="T42" fmla="*/ 17 w 76"/>
                  <a:gd name="T43" fmla="*/ 6 h 75"/>
                  <a:gd name="T44" fmla="*/ 23 w 76"/>
                  <a:gd name="T45" fmla="*/ 2 h 75"/>
                  <a:gd name="T46" fmla="*/ 31 w 76"/>
                  <a:gd name="T47" fmla="*/ 0 h 75"/>
                  <a:gd name="T48" fmla="*/ 39 w 76"/>
                  <a:gd name="T49" fmla="*/ 0 h 75"/>
                  <a:gd name="T50" fmla="*/ 46 w 76"/>
                  <a:gd name="T51" fmla="*/ 0 h 75"/>
                  <a:gd name="T52" fmla="*/ 52 w 76"/>
                  <a:gd name="T53" fmla="*/ 2 h 75"/>
                  <a:gd name="T54" fmla="*/ 60 w 76"/>
                  <a:gd name="T55" fmla="*/ 6 h 75"/>
                  <a:gd name="T56" fmla="*/ 64 w 76"/>
                  <a:gd name="T57" fmla="*/ 10 h 75"/>
                  <a:gd name="T58" fmla="*/ 68 w 76"/>
                  <a:gd name="T59" fmla="*/ 16 h 75"/>
                  <a:gd name="T60" fmla="*/ 72 w 76"/>
                  <a:gd name="T61" fmla="*/ 22 h 75"/>
                  <a:gd name="T62" fmla="*/ 74 w 76"/>
                  <a:gd name="T63" fmla="*/ 30 h 75"/>
                  <a:gd name="T64" fmla="*/ 76 w 76"/>
                  <a:gd name="T65" fmla="*/ 4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5"/>
                  <a:gd name="T101" fmla="*/ 76 w 76"/>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5">
                    <a:moveTo>
                      <a:pt x="76" y="40"/>
                    </a:moveTo>
                    <a:lnTo>
                      <a:pt x="74" y="45"/>
                    </a:lnTo>
                    <a:lnTo>
                      <a:pt x="72" y="53"/>
                    </a:lnTo>
                    <a:lnTo>
                      <a:pt x="68" y="59"/>
                    </a:lnTo>
                    <a:lnTo>
                      <a:pt x="64" y="65"/>
                    </a:lnTo>
                    <a:lnTo>
                      <a:pt x="60" y="69"/>
                    </a:lnTo>
                    <a:lnTo>
                      <a:pt x="52" y="71"/>
                    </a:lnTo>
                    <a:lnTo>
                      <a:pt x="46" y="75"/>
                    </a:lnTo>
                    <a:lnTo>
                      <a:pt x="39" y="75"/>
                    </a:lnTo>
                    <a:lnTo>
                      <a:pt x="31" y="75"/>
                    </a:lnTo>
                    <a:lnTo>
                      <a:pt x="23" y="71"/>
                    </a:lnTo>
                    <a:lnTo>
                      <a:pt x="17" y="69"/>
                    </a:lnTo>
                    <a:lnTo>
                      <a:pt x="11" y="65"/>
                    </a:lnTo>
                    <a:lnTo>
                      <a:pt x="5" y="59"/>
                    </a:lnTo>
                    <a:lnTo>
                      <a:pt x="3" y="53"/>
                    </a:lnTo>
                    <a:lnTo>
                      <a:pt x="2" y="45"/>
                    </a:lnTo>
                    <a:lnTo>
                      <a:pt x="0" y="40"/>
                    </a:lnTo>
                    <a:lnTo>
                      <a:pt x="2" y="30"/>
                    </a:lnTo>
                    <a:lnTo>
                      <a:pt x="3" y="22"/>
                    </a:lnTo>
                    <a:lnTo>
                      <a:pt x="5" y="16"/>
                    </a:lnTo>
                    <a:lnTo>
                      <a:pt x="11" y="10"/>
                    </a:lnTo>
                    <a:lnTo>
                      <a:pt x="17" y="6"/>
                    </a:lnTo>
                    <a:lnTo>
                      <a:pt x="23" y="2"/>
                    </a:lnTo>
                    <a:lnTo>
                      <a:pt x="31" y="0"/>
                    </a:lnTo>
                    <a:lnTo>
                      <a:pt x="39" y="0"/>
                    </a:lnTo>
                    <a:lnTo>
                      <a:pt x="46" y="0"/>
                    </a:lnTo>
                    <a:lnTo>
                      <a:pt x="52" y="2"/>
                    </a:lnTo>
                    <a:lnTo>
                      <a:pt x="60" y="6"/>
                    </a:lnTo>
                    <a:lnTo>
                      <a:pt x="64" y="10"/>
                    </a:lnTo>
                    <a:lnTo>
                      <a:pt x="68" y="16"/>
                    </a:lnTo>
                    <a:lnTo>
                      <a:pt x="72" y="22"/>
                    </a:lnTo>
                    <a:lnTo>
                      <a:pt x="74" y="30"/>
                    </a:lnTo>
                    <a:lnTo>
                      <a:pt x="76" y="40"/>
                    </a:lnTo>
                  </a:path>
                </a:pathLst>
              </a:custGeom>
              <a:noFill/>
              <a:ln w="6350">
                <a:solidFill>
                  <a:srgbClr val="131516"/>
                </a:solidFill>
                <a:round/>
                <a:headEnd/>
                <a:tailEnd/>
              </a:ln>
            </p:spPr>
            <p:txBody>
              <a:bodyPr/>
              <a:lstStyle/>
              <a:p>
                <a:endParaRPr lang="en-US"/>
              </a:p>
            </p:txBody>
          </p:sp>
          <p:sp>
            <p:nvSpPr>
              <p:cNvPr id="23616" name="Freeform 231"/>
              <p:cNvSpPr>
                <a:spLocks/>
              </p:cNvSpPr>
              <p:nvPr/>
            </p:nvSpPr>
            <p:spPr bwMode="auto">
              <a:xfrm>
                <a:off x="3140076" y="5675313"/>
                <a:ext cx="6350" cy="6350"/>
              </a:xfrm>
              <a:custGeom>
                <a:avLst/>
                <a:gdLst>
                  <a:gd name="T0" fmla="*/ 2 w 4"/>
                  <a:gd name="T1" fmla="*/ 0 h 4"/>
                  <a:gd name="T2" fmla="*/ 0 w 4"/>
                  <a:gd name="T3" fmla="*/ 2 h 4"/>
                  <a:gd name="T4" fmla="*/ 2 w 4"/>
                  <a:gd name="T5" fmla="*/ 4 h 4"/>
                  <a:gd name="T6" fmla="*/ 2 w 4"/>
                  <a:gd name="T7" fmla="*/ 4 h 4"/>
                  <a:gd name="T8" fmla="*/ 4 w 4"/>
                  <a:gd name="T9" fmla="*/ 2 h 4"/>
                  <a:gd name="T10" fmla="*/ 2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lnTo>
                      <a:pt x="0" y="2"/>
                    </a:lnTo>
                    <a:lnTo>
                      <a:pt x="2" y="4"/>
                    </a:lnTo>
                    <a:lnTo>
                      <a:pt x="4" y="2"/>
                    </a:lnTo>
                    <a:lnTo>
                      <a:pt x="2" y="0"/>
                    </a:lnTo>
                    <a:close/>
                  </a:path>
                </a:pathLst>
              </a:custGeom>
              <a:solidFill>
                <a:srgbClr val="131516"/>
              </a:solidFill>
              <a:ln w="9525">
                <a:noFill/>
                <a:round/>
                <a:headEnd/>
                <a:tailEnd/>
              </a:ln>
            </p:spPr>
            <p:txBody>
              <a:bodyPr/>
              <a:lstStyle/>
              <a:p>
                <a:endParaRPr lang="en-US"/>
              </a:p>
            </p:txBody>
          </p:sp>
          <p:sp>
            <p:nvSpPr>
              <p:cNvPr id="23617" name="Freeform 232"/>
              <p:cNvSpPr>
                <a:spLocks/>
              </p:cNvSpPr>
              <p:nvPr/>
            </p:nvSpPr>
            <p:spPr bwMode="auto">
              <a:xfrm>
                <a:off x="3143251" y="5672138"/>
                <a:ext cx="6350" cy="6350"/>
              </a:xfrm>
              <a:custGeom>
                <a:avLst/>
                <a:gdLst>
                  <a:gd name="T0" fmla="*/ 2 w 4"/>
                  <a:gd name="T1" fmla="*/ 0 h 4"/>
                  <a:gd name="T2" fmla="*/ 4 w 4"/>
                  <a:gd name="T3" fmla="*/ 2 h 4"/>
                  <a:gd name="T4" fmla="*/ 2 w 4"/>
                  <a:gd name="T5" fmla="*/ 4 h 4"/>
                  <a:gd name="T6" fmla="*/ 0 w 4"/>
                  <a:gd name="T7" fmla="*/ 2 h 4"/>
                  <a:gd name="T8" fmla="*/ 2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lnTo>
                      <a:pt x="4" y="2"/>
                    </a:lnTo>
                    <a:lnTo>
                      <a:pt x="2" y="4"/>
                    </a:lnTo>
                    <a:lnTo>
                      <a:pt x="0" y="2"/>
                    </a:lnTo>
                    <a:lnTo>
                      <a:pt x="2" y="0"/>
                    </a:lnTo>
                    <a:close/>
                  </a:path>
                </a:pathLst>
              </a:custGeom>
              <a:solidFill>
                <a:srgbClr val="131516"/>
              </a:solidFill>
              <a:ln w="9525">
                <a:noFill/>
                <a:round/>
                <a:headEnd/>
                <a:tailEnd/>
              </a:ln>
            </p:spPr>
            <p:txBody>
              <a:bodyPr/>
              <a:lstStyle/>
              <a:p>
                <a:endParaRPr lang="en-US"/>
              </a:p>
            </p:txBody>
          </p:sp>
          <p:sp>
            <p:nvSpPr>
              <p:cNvPr id="23618" name="Freeform 233"/>
              <p:cNvSpPr>
                <a:spLocks/>
              </p:cNvSpPr>
              <p:nvPr/>
            </p:nvSpPr>
            <p:spPr bwMode="auto">
              <a:xfrm>
                <a:off x="3146426" y="5668963"/>
                <a:ext cx="6350" cy="6350"/>
              </a:xfrm>
              <a:custGeom>
                <a:avLst/>
                <a:gdLst>
                  <a:gd name="T0" fmla="*/ 2 w 4"/>
                  <a:gd name="T1" fmla="*/ 4 h 4"/>
                  <a:gd name="T2" fmla="*/ 4 w 4"/>
                  <a:gd name="T3" fmla="*/ 2 h 4"/>
                  <a:gd name="T4" fmla="*/ 2 w 4"/>
                  <a:gd name="T5" fmla="*/ 0 h 4"/>
                  <a:gd name="T6" fmla="*/ 2 w 4"/>
                  <a:gd name="T7" fmla="*/ 0 h 4"/>
                  <a:gd name="T8" fmla="*/ 0 w 4"/>
                  <a:gd name="T9" fmla="*/ 2 h 4"/>
                  <a:gd name="T10" fmla="*/ 2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4"/>
                    </a:moveTo>
                    <a:lnTo>
                      <a:pt x="4" y="2"/>
                    </a:lnTo>
                    <a:lnTo>
                      <a:pt x="2" y="0"/>
                    </a:lnTo>
                    <a:lnTo>
                      <a:pt x="0" y="2"/>
                    </a:lnTo>
                    <a:lnTo>
                      <a:pt x="2" y="4"/>
                    </a:lnTo>
                    <a:close/>
                  </a:path>
                </a:pathLst>
              </a:custGeom>
              <a:solidFill>
                <a:srgbClr val="131516"/>
              </a:solidFill>
              <a:ln w="9525">
                <a:noFill/>
                <a:round/>
                <a:headEnd/>
                <a:tailEnd/>
              </a:ln>
            </p:spPr>
            <p:txBody>
              <a:bodyPr/>
              <a:lstStyle/>
              <a:p>
                <a:endParaRPr lang="en-US"/>
              </a:p>
            </p:txBody>
          </p:sp>
          <p:sp>
            <p:nvSpPr>
              <p:cNvPr id="23619" name="Freeform 234"/>
              <p:cNvSpPr>
                <a:spLocks/>
              </p:cNvSpPr>
              <p:nvPr/>
            </p:nvSpPr>
            <p:spPr bwMode="auto">
              <a:xfrm>
                <a:off x="3165476" y="5646738"/>
                <a:ext cx="4763" cy="6350"/>
              </a:xfrm>
              <a:custGeom>
                <a:avLst/>
                <a:gdLst>
                  <a:gd name="T0" fmla="*/ 0 w 3"/>
                  <a:gd name="T1" fmla="*/ 0 h 4"/>
                  <a:gd name="T2" fmla="*/ 0 w 3"/>
                  <a:gd name="T3" fmla="*/ 2 h 4"/>
                  <a:gd name="T4" fmla="*/ 2 w 3"/>
                  <a:gd name="T5" fmla="*/ 2 h 4"/>
                  <a:gd name="T6" fmla="*/ 2 w 3"/>
                  <a:gd name="T7" fmla="*/ 4 h 4"/>
                  <a:gd name="T8" fmla="*/ 3 w 3"/>
                  <a:gd name="T9" fmla="*/ 2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lnTo>
                      <a:pt x="0" y="2"/>
                    </a:lnTo>
                    <a:lnTo>
                      <a:pt x="2" y="2"/>
                    </a:lnTo>
                    <a:lnTo>
                      <a:pt x="2" y="4"/>
                    </a:lnTo>
                    <a:lnTo>
                      <a:pt x="3" y="2"/>
                    </a:lnTo>
                    <a:lnTo>
                      <a:pt x="0" y="0"/>
                    </a:lnTo>
                    <a:close/>
                  </a:path>
                </a:pathLst>
              </a:custGeom>
              <a:solidFill>
                <a:srgbClr val="131516"/>
              </a:solidFill>
              <a:ln w="9525">
                <a:noFill/>
                <a:round/>
                <a:headEnd/>
                <a:tailEnd/>
              </a:ln>
            </p:spPr>
            <p:txBody>
              <a:bodyPr/>
              <a:lstStyle/>
              <a:p>
                <a:endParaRPr lang="en-US"/>
              </a:p>
            </p:txBody>
          </p:sp>
          <p:sp>
            <p:nvSpPr>
              <p:cNvPr id="23620" name="Freeform 235"/>
              <p:cNvSpPr>
                <a:spLocks/>
              </p:cNvSpPr>
              <p:nvPr/>
            </p:nvSpPr>
            <p:spPr bwMode="auto">
              <a:xfrm>
                <a:off x="3165476" y="5640388"/>
                <a:ext cx="7938" cy="9525"/>
              </a:xfrm>
              <a:custGeom>
                <a:avLst/>
                <a:gdLst>
                  <a:gd name="T0" fmla="*/ 3 w 5"/>
                  <a:gd name="T1" fmla="*/ 0 h 6"/>
                  <a:gd name="T2" fmla="*/ 5 w 5"/>
                  <a:gd name="T3" fmla="*/ 4 h 6"/>
                  <a:gd name="T4" fmla="*/ 3 w 5"/>
                  <a:gd name="T5" fmla="*/ 6 h 6"/>
                  <a:gd name="T6" fmla="*/ 0 w 5"/>
                  <a:gd name="T7" fmla="*/ 4 h 6"/>
                  <a:gd name="T8" fmla="*/ 3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0"/>
                    </a:moveTo>
                    <a:lnTo>
                      <a:pt x="5" y="4"/>
                    </a:lnTo>
                    <a:lnTo>
                      <a:pt x="3" y="6"/>
                    </a:lnTo>
                    <a:lnTo>
                      <a:pt x="0" y="4"/>
                    </a:lnTo>
                    <a:lnTo>
                      <a:pt x="3" y="0"/>
                    </a:lnTo>
                    <a:close/>
                  </a:path>
                </a:pathLst>
              </a:custGeom>
              <a:solidFill>
                <a:srgbClr val="131516"/>
              </a:solidFill>
              <a:ln w="9525">
                <a:noFill/>
                <a:round/>
                <a:headEnd/>
                <a:tailEnd/>
              </a:ln>
            </p:spPr>
            <p:txBody>
              <a:bodyPr/>
              <a:lstStyle/>
              <a:p>
                <a:endParaRPr lang="en-US"/>
              </a:p>
            </p:txBody>
          </p:sp>
          <p:sp>
            <p:nvSpPr>
              <p:cNvPr id="23621" name="Freeform 236"/>
              <p:cNvSpPr>
                <a:spLocks/>
              </p:cNvSpPr>
              <p:nvPr/>
            </p:nvSpPr>
            <p:spPr bwMode="auto">
              <a:xfrm>
                <a:off x="3170238" y="5640388"/>
                <a:ext cx="6350" cy="6350"/>
              </a:xfrm>
              <a:custGeom>
                <a:avLst/>
                <a:gdLst>
                  <a:gd name="T0" fmla="*/ 2 w 4"/>
                  <a:gd name="T1" fmla="*/ 4 h 4"/>
                  <a:gd name="T2" fmla="*/ 4 w 4"/>
                  <a:gd name="T3" fmla="*/ 2 h 4"/>
                  <a:gd name="T4" fmla="*/ 2 w 4"/>
                  <a:gd name="T5" fmla="*/ 0 h 4"/>
                  <a:gd name="T6" fmla="*/ 2 w 4"/>
                  <a:gd name="T7" fmla="*/ 0 h 4"/>
                  <a:gd name="T8" fmla="*/ 0 w 4"/>
                  <a:gd name="T9" fmla="*/ 0 h 4"/>
                  <a:gd name="T10" fmla="*/ 2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4"/>
                    </a:moveTo>
                    <a:lnTo>
                      <a:pt x="4" y="2"/>
                    </a:lnTo>
                    <a:lnTo>
                      <a:pt x="2" y="0"/>
                    </a:lnTo>
                    <a:lnTo>
                      <a:pt x="0" y="0"/>
                    </a:lnTo>
                    <a:lnTo>
                      <a:pt x="2" y="4"/>
                    </a:lnTo>
                    <a:close/>
                  </a:path>
                </a:pathLst>
              </a:custGeom>
              <a:solidFill>
                <a:srgbClr val="131516"/>
              </a:solidFill>
              <a:ln w="9525">
                <a:noFill/>
                <a:round/>
                <a:headEnd/>
                <a:tailEnd/>
              </a:ln>
            </p:spPr>
            <p:txBody>
              <a:bodyPr/>
              <a:lstStyle/>
              <a:p>
                <a:endParaRPr lang="en-US"/>
              </a:p>
            </p:txBody>
          </p:sp>
          <p:sp>
            <p:nvSpPr>
              <p:cNvPr id="23622" name="Freeform 237"/>
              <p:cNvSpPr>
                <a:spLocks/>
              </p:cNvSpPr>
              <p:nvPr/>
            </p:nvSpPr>
            <p:spPr bwMode="auto">
              <a:xfrm>
                <a:off x="3189288" y="5618163"/>
                <a:ext cx="6350" cy="6350"/>
              </a:xfrm>
              <a:custGeom>
                <a:avLst/>
                <a:gdLst>
                  <a:gd name="T0" fmla="*/ 0 w 4"/>
                  <a:gd name="T1" fmla="*/ 0 h 4"/>
                  <a:gd name="T2" fmla="*/ 0 w 4"/>
                  <a:gd name="T3" fmla="*/ 2 h 4"/>
                  <a:gd name="T4" fmla="*/ 0 w 4"/>
                  <a:gd name="T5" fmla="*/ 2 h 4"/>
                  <a:gd name="T6" fmla="*/ 2 w 4"/>
                  <a:gd name="T7" fmla="*/ 4 h 4"/>
                  <a:gd name="T8" fmla="*/ 4 w 4"/>
                  <a:gd name="T9" fmla="*/ 2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0" y="2"/>
                    </a:lnTo>
                    <a:lnTo>
                      <a:pt x="2" y="4"/>
                    </a:lnTo>
                    <a:lnTo>
                      <a:pt x="4" y="2"/>
                    </a:lnTo>
                    <a:lnTo>
                      <a:pt x="0" y="0"/>
                    </a:lnTo>
                    <a:close/>
                  </a:path>
                </a:pathLst>
              </a:custGeom>
              <a:solidFill>
                <a:srgbClr val="131516"/>
              </a:solidFill>
              <a:ln w="9525">
                <a:noFill/>
                <a:round/>
                <a:headEnd/>
                <a:tailEnd/>
              </a:ln>
            </p:spPr>
            <p:txBody>
              <a:bodyPr/>
              <a:lstStyle/>
              <a:p>
                <a:endParaRPr lang="en-US"/>
              </a:p>
            </p:txBody>
          </p:sp>
          <p:sp>
            <p:nvSpPr>
              <p:cNvPr id="23623" name="Freeform 238"/>
              <p:cNvSpPr>
                <a:spLocks/>
              </p:cNvSpPr>
              <p:nvPr/>
            </p:nvSpPr>
            <p:spPr bwMode="auto">
              <a:xfrm>
                <a:off x="3189288" y="5613400"/>
                <a:ext cx="9525" cy="7938"/>
              </a:xfrm>
              <a:custGeom>
                <a:avLst/>
                <a:gdLst>
                  <a:gd name="T0" fmla="*/ 4 w 6"/>
                  <a:gd name="T1" fmla="*/ 0 h 5"/>
                  <a:gd name="T2" fmla="*/ 6 w 6"/>
                  <a:gd name="T3" fmla="*/ 3 h 5"/>
                  <a:gd name="T4" fmla="*/ 4 w 6"/>
                  <a:gd name="T5" fmla="*/ 5 h 5"/>
                  <a:gd name="T6" fmla="*/ 0 w 6"/>
                  <a:gd name="T7" fmla="*/ 3 h 5"/>
                  <a:gd name="T8" fmla="*/ 4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0"/>
                    </a:moveTo>
                    <a:lnTo>
                      <a:pt x="6" y="3"/>
                    </a:lnTo>
                    <a:lnTo>
                      <a:pt x="4" y="5"/>
                    </a:lnTo>
                    <a:lnTo>
                      <a:pt x="0" y="3"/>
                    </a:lnTo>
                    <a:lnTo>
                      <a:pt x="4" y="0"/>
                    </a:lnTo>
                    <a:close/>
                  </a:path>
                </a:pathLst>
              </a:custGeom>
              <a:solidFill>
                <a:srgbClr val="131516"/>
              </a:solidFill>
              <a:ln w="9525">
                <a:noFill/>
                <a:round/>
                <a:headEnd/>
                <a:tailEnd/>
              </a:ln>
            </p:spPr>
            <p:txBody>
              <a:bodyPr/>
              <a:lstStyle/>
              <a:p>
                <a:endParaRPr lang="en-US"/>
              </a:p>
            </p:txBody>
          </p:sp>
          <p:sp>
            <p:nvSpPr>
              <p:cNvPr id="23624" name="Freeform 239"/>
              <p:cNvSpPr>
                <a:spLocks/>
              </p:cNvSpPr>
              <p:nvPr/>
            </p:nvSpPr>
            <p:spPr bwMode="auto">
              <a:xfrm>
                <a:off x="3195638" y="5613400"/>
                <a:ext cx="3175" cy="4763"/>
              </a:xfrm>
              <a:custGeom>
                <a:avLst/>
                <a:gdLst>
                  <a:gd name="T0" fmla="*/ 2 w 2"/>
                  <a:gd name="T1" fmla="*/ 3 h 3"/>
                  <a:gd name="T2" fmla="*/ 2 w 2"/>
                  <a:gd name="T3" fmla="*/ 1 h 3"/>
                  <a:gd name="T4" fmla="*/ 2 w 2"/>
                  <a:gd name="T5" fmla="*/ 0 h 3"/>
                  <a:gd name="T6" fmla="*/ 0 w 2"/>
                  <a:gd name="T7" fmla="*/ 0 h 3"/>
                  <a:gd name="T8" fmla="*/ 0 w 2"/>
                  <a:gd name="T9" fmla="*/ 0 h 3"/>
                  <a:gd name="T10" fmla="*/ 2 w 2"/>
                  <a:gd name="T11" fmla="*/ 3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3"/>
                    </a:moveTo>
                    <a:lnTo>
                      <a:pt x="2" y="1"/>
                    </a:lnTo>
                    <a:lnTo>
                      <a:pt x="2" y="0"/>
                    </a:lnTo>
                    <a:lnTo>
                      <a:pt x="0" y="0"/>
                    </a:lnTo>
                    <a:lnTo>
                      <a:pt x="2" y="3"/>
                    </a:lnTo>
                    <a:close/>
                  </a:path>
                </a:pathLst>
              </a:custGeom>
              <a:solidFill>
                <a:srgbClr val="131516"/>
              </a:solidFill>
              <a:ln w="9525">
                <a:noFill/>
                <a:round/>
                <a:headEnd/>
                <a:tailEnd/>
              </a:ln>
            </p:spPr>
            <p:txBody>
              <a:bodyPr/>
              <a:lstStyle/>
              <a:p>
                <a:endParaRPr lang="en-US"/>
              </a:p>
            </p:txBody>
          </p:sp>
          <p:sp>
            <p:nvSpPr>
              <p:cNvPr id="23625" name="Freeform 240"/>
              <p:cNvSpPr>
                <a:spLocks/>
              </p:cNvSpPr>
              <p:nvPr/>
            </p:nvSpPr>
            <p:spPr bwMode="auto">
              <a:xfrm>
                <a:off x="3214688" y="5591175"/>
                <a:ext cx="6350" cy="3175"/>
              </a:xfrm>
              <a:custGeom>
                <a:avLst/>
                <a:gdLst>
                  <a:gd name="T0" fmla="*/ 0 w 4"/>
                  <a:gd name="T1" fmla="*/ 0 h 2"/>
                  <a:gd name="T2" fmla="*/ 0 w 4"/>
                  <a:gd name="T3" fmla="*/ 2 h 2"/>
                  <a:gd name="T4" fmla="*/ 0 w 4"/>
                  <a:gd name="T5" fmla="*/ 2 h 2"/>
                  <a:gd name="T6" fmla="*/ 2 w 4"/>
                  <a:gd name="T7" fmla="*/ 2 h 2"/>
                  <a:gd name="T8" fmla="*/ 4 w 4"/>
                  <a:gd name="T9" fmla="*/ 2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0" y="2"/>
                    </a:lnTo>
                    <a:lnTo>
                      <a:pt x="2" y="2"/>
                    </a:lnTo>
                    <a:lnTo>
                      <a:pt x="4" y="2"/>
                    </a:lnTo>
                    <a:lnTo>
                      <a:pt x="0" y="0"/>
                    </a:lnTo>
                    <a:close/>
                  </a:path>
                </a:pathLst>
              </a:custGeom>
              <a:solidFill>
                <a:srgbClr val="131516"/>
              </a:solidFill>
              <a:ln w="9525">
                <a:noFill/>
                <a:round/>
                <a:headEnd/>
                <a:tailEnd/>
              </a:ln>
            </p:spPr>
            <p:txBody>
              <a:bodyPr/>
              <a:lstStyle/>
              <a:p>
                <a:endParaRPr lang="en-US"/>
              </a:p>
            </p:txBody>
          </p:sp>
          <p:sp>
            <p:nvSpPr>
              <p:cNvPr id="23626" name="Freeform 241"/>
              <p:cNvSpPr>
                <a:spLocks/>
              </p:cNvSpPr>
              <p:nvPr/>
            </p:nvSpPr>
            <p:spPr bwMode="auto">
              <a:xfrm>
                <a:off x="3214688" y="5584825"/>
                <a:ext cx="9525" cy="9525"/>
              </a:xfrm>
              <a:custGeom>
                <a:avLst/>
                <a:gdLst>
                  <a:gd name="T0" fmla="*/ 4 w 6"/>
                  <a:gd name="T1" fmla="*/ 0 h 6"/>
                  <a:gd name="T2" fmla="*/ 6 w 6"/>
                  <a:gd name="T3" fmla="*/ 4 h 6"/>
                  <a:gd name="T4" fmla="*/ 4 w 6"/>
                  <a:gd name="T5" fmla="*/ 6 h 6"/>
                  <a:gd name="T6" fmla="*/ 0 w 6"/>
                  <a:gd name="T7" fmla="*/ 4 h 6"/>
                  <a:gd name="T8" fmla="*/ 4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0"/>
                    </a:moveTo>
                    <a:lnTo>
                      <a:pt x="6" y="4"/>
                    </a:lnTo>
                    <a:lnTo>
                      <a:pt x="4" y="6"/>
                    </a:lnTo>
                    <a:lnTo>
                      <a:pt x="0" y="4"/>
                    </a:lnTo>
                    <a:lnTo>
                      <a:pt x="4" y="0"/>
                    </a:lnTo>
                    <a:close/>
                  </a:path>
                </a:pathLst>
              </a:custGeom>
              <a:solidFill>
                <a:srgbClr val="131516"/>
              </a:solidFill>
              <a:ln w="9525">
                <a:noFill/>
                <a:round/>
                <a:headEnd/>
                <a:tailEnd/>
              </a:ln>
            </p:spPr>
            <p:txBody>
              <a:bodyPr/>
              <a:lstStyle/>
              <a:p>
                <a:endParaRPr lang="en-US"/>
              </a:p>
            </p:txBody>
          </p:sp>
          <p:sp>
            <p:nvSpPr>
              <p:cNvPr id="23627" name="Freeform 242"/>
              <p:cNvSpPr>
                <a:spLocks/>
              </p:cNvSpPr>
              <p:nvPr/>
            </p:nvSpPr>
            <p:spPr bwMode="auto">
              <a:xfrm>
                <a:off x="3221038" y="5584825"/>
                <a:ext cx="3175" cy="6350"/>
              </a:xfrm>
              <a:custGeom>
                <a:avLst/>
                <a:gdLst>
                  <a:gd name="T0" fmla="*/ 2 w 2"/>
                  <a:gd name="T1" fmla="*/ 4 h 4"/>
                  <a:gd name="T2" fmla="*/ 2 w 2"/>
                  <a:gd name="T3" fmla="*/ 2 h 4"/>
                  <a:gd name="T4" fmla="*/ 2 w 2"/>
                  <a:gd name="T5" fmla="*/ 0 h 4"/>
                  <a:gd name="T6" fmla="*/ 0 w 2"/>
                  <a:gd name="T7" fmla="*/ 0 h 4"/>
                  <a:gd name="T8" fmla="*/ 0 w 2"/>
                  <a:gd name="T9" fmla="*/ 0 h 4"/>
                  <a:gd name="T10" fmla="*/ 2 w 2"/>
                  <a:gd name="T11" fmla="*/ 4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2" y="4"/>
                    </a:moveTo>
                    <a:lnTo>
                      <a:pt x="2" y="2"/>
                    </a:lnTo>
                    <a:lnTo>
                      <a:pt x="2" y="0"/>
                    </a:lnTo>
                    <a:lnTo>
                      <a:pt x="0" y="0"/>
                    </a:lnTo>
                    <a:lnTo>
                      <a:pt x="2" y="4"/>
                    </a:lnTo>
                    <a:close/>
                  </a:path>
                </a:pathLst>
              </a:custGeom>
              <a:solidFill>
                <a:srgbClr val="131516"/>
              </a:solidFill>
              <a:ln w="9525">
                <a:noFill/>
                <a:round/>
                <a:headEnd/>
                <a:tailEnd/>
              </a:ln>
            </p:spPr>
            <p:txBody>
              <a:bodyPr/>
              <a:lstStyle/>
              <a:p>
                <a:endParaRPr lang="en-US"/>
              </a:p>
            </p:txBody>
          </p:sp>
          <p:sp>
            <p:nvSpPr>
              <p:cNvPr id="23628" name="Freeform 243"/>
              <p:cNvSpPr>
                <a:spLocks/>
              </p:cNvSpPr>
              <p:nvPr/>
            </p:nvSpPr>
            <p:spPr bwMode="auto">
              <a:xfrm>
                <a:off x="3238501" y="5562600"/>
                <a:ext cx="6350" cy="3175"/>
              </a:xfrm>
              <a:custGeom>
                <a:avLst/>
                <a:gdLst>
                  <a:gd name="T0" fmla="*/ 0 w 4"/>
                  <a:gd name="T1" fmla="*/ 0 h 2"/>
                  <a:gd name="T2" fmla="*/ 0 w 4"/>
                  <a:gd name="T3" fmla="*/ 0 h 2"/>
                  <a:gd name="T4" fmla="*/ 0 w 4"/>
                  <a:gd name="T5" fmla="*/ 2 h 2"/>
                  <a:gd name="T6" fmla="*/ 2 w 4"/>
                  <a:gd name="T7" fmla="*/ 2 h 2"/>
                  <a:gd name="T8" fmla="*/ 4 w 4"/>
                  <a:gd name="T9" fmla="*/ 2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0" y="0"/>
                    </a:lnTo>
                    <a:lnTo>
                      <a:pt x="0" y="2"/>
                    </a:lnTo>
                    <a:lnTo>
                      <a:pt x="2" y="2"/>
                    </a:lnTo>
                    <a:lnTo>
                      <a:pt x="4" y="2"/>
                    </a:lnTo>
                    <a:lnTo>
                      <a:pt x="0" y="0"/>
                    </a:lnTo>
                    <a:close/>
                  </a:path>
                </a:pathLst>
              </a:custGeom>
              <a:solidFill>
                <a:srgbClr val="131516"/>
              </a:solidFill>
              <a:ln w="9525">
                <a:noFill/>
                <a:round/>
                <a:headEnd/>
                <a:tailEnd/>
              </a:ln>
            </p:spPr>
            <p:txBody>
              <a:bodyPr/>
              <a:lstStyle/>
              <a:p>
                <a:endParaRPr lang="en-US"/>
              </a:p>
            </p:txBody>
          </p:sp>
          <p:sp>
            <p:nvSpPr>
              <p:cNvPr id="23629" name="Freeform 244"/>
              <p:cNvSpPr>
                <a:spLocks/>
              </p:cNvSpPr>
              <p:nvPr/>
            </p:nvSpPr>
            <p:spPr bwMode="auto">
              <a:xfrm>
                <a:off x="3238501" y="5556250"/>
                <a:ext cx="9525" cy="9525"/>
              </a:xfrm>
              <a:custGeom>
                <a:avLst/>
                <a:gdLst>
                  <a:gd name="T0" fmla="*/ 4 w 6"/>
                  <a:gd name="T1" fmla="*/ 0 h 6"/>
                  <a:gd name="T2" fmla="*/ 6 w 6"/>
                  <a:gd name="T3" fmla="*/ 2 h 6"/>
                  <a:gd name="T4" fmla="*/ 4 w 6"/>
                  <a:gd name="T5" fmla="*/ 6 h 6"/>
                  <a:gd name="T6" fmla="*/ 0 w 6"/>
                  <a:gd name="T7" fmla="*/ 4 h 6"/>
                  <a:gd name="T8" fmla="*/ 4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0"/>
                    </a:moveTo>
                    <a:lnTo>
                      <a:pt x="6" y="2"/>
                    </a:lnTo>
                    <a:lnTo>
                      <a:pt x="4" y="6"/>
                    </a:lnTo>
                    <a:lnTo>
                      <a:pt x="0" y="4"/>
                    </a:lnTo>
                    <a:lnTo>
                      <a:pt x="4" y="0"/>
                    </a:lnTo>
                    <a:close/>
                  </a:path>
                </a:pathLst>
              </a:custGeom>
              <a:solidFill>
                <a:srgbClr val="131516"/>
              </a:solidFill>
              <a:ln w="9525">
                <a:noFill/>
                <a:round/>
                <a:headEnd/>
                <a:tailEnd/>
              </a:ln>
            </p:spPr>
            <p:txBody>
              <a:bodyPr/>
              <a:lstStyle/>
              <a:p>
                <a:endParaRPr lang="en-US"/>
              </a:p>
            </p:txBody>
          </p:sp>
          <p:sp>
            <p:nvSpPr>
              <p:cNvPr id="23630" name="Freeform 245"/>
              <p:cNvSpPr>
                <a:spLocks/>
              </p:cNvSpPr>
              <p:nvPr/>
            </p:nvSpPr>
            <p:spPr bwMode="auto">
              <a:xfrm>
                <a:off x="3244851" y="5556250"/>
                <a:ext cx="3175" cy="3175"/>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2"/>
                    </a:lnTo>
                    <a:lnTo>
                      <a:pt x="2" y="0"/>
                    </a:lnTo>
                    <a:lnTo>
                      <a:pt x="0" y="0"/>
                    </a:lnTo>
                    <a:lnTo>
                      <a:pt x="2" y="2"/>
                    </a:lnTo>
                    <a:close/>
                  </a:path>
                </a:pathLst>
              </a:custGeom>
              <a:solidFill>
                <a:srgbClr val="131516"/>
              </a:solidFill>
              <a:ln w="9525">
                <a:noFill/>
                <a:round/>
                <a:headEnd/>
                <a:tailEnd/>
              </a:ln>
            </p:spPr>
            <p:txBody>
              <a:bodyPr/>
              <a:lstStyle/>
              <a:p>
                <a:endParaRPr lang="en-US"/>
              </a:p>
            </p:txBody>
          </p:sp>
          <p:sp>
            <p:nvSpPr>
              <p:cNvPr id="23631" name="Freeform 246"/>
              <p:cNvSpPr>
                <a:spLocks/>
              </p:cNvSpPr>
              <p:nvPr/>
            </p:nvSpPr>
            <p:spPr bwMode="auto">
              <a:xfrm>
                <a:off x="3263901" y="5532438"/>
                <a:ext cx="6350" cy="6350"/>
              </a:xfrm>
              <a:custGeom>
                <a:avLst/>
                <a:gdLst>
                  <a:gd name="T0" fmla="*/ 0 w 4"/>
                  <a:gd name="T1" fmla="*/ 0 h 4"/>
                  <a:gd name="T2" fmla="*/ 0 w 4"/>
                  <a:gd name="T3" fmla="*/ 2 h 4"/>
                  <a:gd name="T4" fmla="*/ 0 w 4"/>
                  <a:gd name="T5" fmla="*/ 4 h 4"/>
                  <a:gd name="T6" fmla="*/ 2 w 4"/>
                  <a:gd name="T7" fmla="*/ 4 h 4"/>
                  <a:gd name="T8" fmla="*/ 4 w 4"/>
                  <a:gd name="T9" fmla="*/ 4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0" y="2"/>
                    </a:lnTo>
                    <a:lnTo>
                      <a:pt x="0" y="4"/>
                    </a:lnTo>
                    <a:lnTo>
                      <a:pt x="2" y="4"/>
                    </a:lnTo>
                    <a:lnTo>
                      <a:pt x="4" y="4"/>
                    </a:lnTo>
                    <a:lnTo>
                      <a:pt x="0" y="0"/>
                    </a:lnTo>
                    <a:close/>
                  </a:path>
                </a:pathLst>
              </a:custGeom>
              <a:solidFill>
                <a:srgbClr val="131516"/>
              </a:solidFill>
              <a:ln w="9525">
                <a:noFill/>
                <a:round/>
                <a:headEnd/>
                <a:tailEnd/>
              </a:ln>
            </p:spPr>
            <p:txBody>
              <a:bodyPr/>
              <a:lstStyle/>
              <a:p>
                <a:endParaRPr lang="en-US"/>
              </a:p>
            </p:txBody>
          </p:sp>
          <p:sp>
            <p:nvSpPr>
              <p:cNvPr id="23632" name="Freeform 247"/>
              <p:cNvSpPr>
                <a:spLocks/>
              </p:cNvSpPr>
              <p:nvPr/>
            </p:nvSpPr>
            <p:spPr bwMode="auto">
              <a:xfrm>
                <a:off x="3263901" y="5529263"/>
                <a:ext cx="9525" cy="9525"/>
              </a:xfrm>
              <a:custGeom>
                <a:avLst/>
                <a:gdLst>
                  <a:gd name="T0" fmla="*/ 4 w 6"/>
                  <a:gd name="T1" fmla="*/ 0 h 6"/>
                  <a:gd name="T2" fmla="*/ 6 w 6"/>
                  <a:gd name="T3" fmla="*/ 2 h 6"/>
                  <a:gd name="T4" fmla="*/ 4 w 6"/>
                  <a:gd name="T5" fmla="*/ 6 h 6"/>
                  <a:gd name="T6" fmla="*/ 0 w 6"/>
                  <a:gd name="T7" fmla="*/ 2 h 6"/>
                  <a:gd name="T8" fmla="*/ 4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0"/>
                    </a:moveTo>
                    <a:lnTo>
                      <a:pt x="6" y="2"/>
                    </a:lnTo>
                    <a:lnTo>
                      <a:pt x="4" y="6"/>
                    </a:lnTo>
                    <a:lnTo>
                      <a:pt x="0" y="2"/>
                    </a:lnTo>
                    <a:lnTo>
                      <a:pt x="4" y="0"/>
                    </a:lnTo>
                    <a:close/>
                  </a:path>
                </a:pathLst>
              </a:custGeom>
              <a:solidFill>
                <a:srgbClr val="131516"/>
              </a:solidFill>
              <a:ln w="9525">
                <a:noFill/>
                <a:round/>
                <a:headEnd/>
                <a:tailEnd/>
              </a:ln>
            </p:spPr>
            <p:txBody>
              <a:bodyPr/>
              <a:lstStyle/>
              <a:p>
                <a:endParaRPr lang="en-US"/>
              </a:p>
            </p:txBody>
          </p:sp>
          <p:sp>
            <p:nvSpPr>
              <p:cNvPr id="23633" name="Freeform 248"/>
              <p:cNvSpPr>
                <a:spLocks/>
              </p:cNvSpPr>
              <p:nvPr/>
            </p:nvSpPr>
            <p:spPr bwMode="auto">
              <a:xfrm>
                <a:off x="3270251" y="5529263"/>
                <a:ext cx="3175" cy="3175"/>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2"/>
                    </a:lnTo>
                    <a:lnTo>
                      <a:pt x="2" y="0"/>
                    </a:lnTo>
                    <a:lnTo>
                      <a:pt x="0" y="0"/>
                    </a:lnTo>
                    <a:lnTo>
                      <a:pt x="2" y="2"/>
                    </a:lnTo>
                    <a:close/>
                  </a:path>
                </a:pathLst>
              </a:custGeom>
              <a:solidFill>
                <a:srgbClr val="131516"/>
              </a:solidFill>
              <a:ln w="9525">
                <a:noFill/>
                <a:round/>
                <a:headEnd/>
                <a:tailEnd/>
              </a:ln>
            </p:spPr>
            <p:txBody>
              <a:bodyPr/>
              <a:lstStyle/>
              <a:p>
                <a:endParaRPr lang="en-US"/>
              </a:p>
            </p:txBody>
          </p:sp>
          <p:sp>
            <p:nvSpPr>
              <p:cNvPr id="23634" name="Freeform 249"/>
              <p:cNvSpPr>
                <a:spLocks/>
              </p:cNvSpPr>
              <p:nvPr/>
            </p:nvSpPr>
            <p:spPr bwMode="auto">
              <a:xfrm>
                <a:off x="3289301" y="5503863"/>
                <a:ext cx="6350" cy="6350"/>
              </a:xfrm>
              <a:custGeom>
                <a:avLst/>
                <a:gdLst>
                  <a:gd name="T0" fmla="*/ 0 w 4"/>
                  <a:gd name="T1" fmla="*/ 0 h 4"/>
                  <a:gd name="T2" fmla="*/ 0 w 4"/>
                  <a:gd name="T3" fmla="*/ 2 h 4"/>
                  <a:gd name="T4" fmla="*/ 0 w 4"/>
                  <a:gd name="T5" fmla="*/ 4 h 4"/>
                  <a:gd name="T6" fmla="*/ 2 w 4"/>
                  <a:gd name="T7" fmla="*/ 4 h 4"/>
                  <a:gd name="T8" fmla="*/ 4 w 4"/>
                  <a:gd name="T9" fmla="*/ 4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0" y="2"/>
                    </a:lnTo>
                    <a:lnTo>
                      <a:pt x="0" y="4"/>
                    </a:lnTo>
                    <a:lnTo>
                      <a:pt x="2" y="4"/>
                    </a:lnTo>
                    <a:lnTo>
                      <a:pt x="4" y="4"/>
                    </a:lnTo>
                    <a:lnTo>
                      <a:pt x="0" y="0"/>
                    </a:lnTo>
                    <a:close/>
                  </a:path>
                </a:pathLst>
              </a:custGeom>
              <a:solidFill>
                <a:srgbClr val="131516"/>
              </a:solidFill>
              <a:ln w="9525">
                <a:noFill/>
                <a:round/>
                <a:headEnd/>
                <a:tailEnd/>
              </a:ln>
            </p:spPr>
            <p:txBody>
              <a:bodyPr/>
              <a:lstStyle/>
              <a:p>
                <a:endParaRPr lang="en-US"/>
              </a:p>
            </p:txBody>
          </p:sp>
          <p:sp>
            <p:nvSpPr>
              <p:cNvPr id="23635" name="Freeform 250"/>
              <p:cNvSpPr>
                <a:spLocks/>
              </p:cNvSpPr>
              <p:nvPr/>
            </p:nvSpPr>
            <p:spPr bwMode="auto">
              <a:xfrm>
                <a:off x="3289301" y="5500688"/>
                <a:ext cx="9525" cy="9525"/>
              </a:xfrm>
              <a:custGeom>
                <a:avLst/>
                <a:gdLst>
                  <a:gd name="T0" fmla="*/ 2 w 6"/>
                  <a:gd name="T1" fmla="*/ 0 h 6"/>
                  <a:gd name="T2" fmla="*/ 6 w 6"/>
                  <a:gd name="T3" fmla="*/ 2 h 6"/>
                  <a:gd name="T4" fmla="*/ 4 w 6"/>
                  <a:gd name="T5" fmla="*/ 6 h 6"/>
                  <a:gd name="T6" fmla="*/ 0 w 6"/>
                  <a:gd name="T7" fmla="*/ 2 h 6"/>
                  <a:gd name="T8" fmla="*/ 2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0"/>
                    </a:moveTo>
                    <a:lnTo>
                      <a:pt x="6" y="2"/>
                    </a:lnTo>
                    <a:lnTo>
                      <a:pt x="4" y="6"/>
                    </a:lnTo>
                    <a:lnTo>
                      <a:pt x="0" y="2"/>
                    </a:lnTo>
                    <a:lnTo>
                      <a:pt x="2" y="0"/>
                    </a:lnTo>
                    <a:close/>
                  </a:path>
                </a:pathLst>
              </a:custGeom>
              <a:solidFill>
                <a:srgbClr val="131516"/>
              </a:solidFill>
              <a:ln w="9525">
                <a:noFill/>
                <a:round/>
                <a:headEnd/>
                <a:tailEnd/>
              </a:ln>
            </p:spPr>
            <p:txBody>
              <a:bodyPr/>
              <a:lstStyle/>
              <a:p>
                <a:endParaRPr lang="en-US"/>
              </a:p>
            </p:txBody>
          </p:sp>
          <p:sp>
            <p:nvSpPr>
              <p:cNvPr id="23636" name="Freeform 251"/>
              <p:cNvSpPr>
                <a:spLocks/>
              </p:cNvSpPr>
              <p:nvPr/>
            </p:nvSpPr>
            <p:spPr bwMode="auto">
              <a:xfrm>
                <a:off x="3292476" y="5497513"/>
                <a:ext cx="6350" cy="6350"/>
              </a:xfrm>
              <a:custGeom>
                <a:avLst/>
                <a:gdLst>
                  <a:gd name="T0" fmla="*/ 4 w 4"/>
                  <a:gd name="T1" fmla="*/ 4 h 4"/>
                  <a:gd name="T2" fmla="*/ 4 w 4"/>
                  <a:gd name="T3" fmla="*/ 2 h 4"/>
                  <a:gd name="T4" fmla="*/ 4 w 4"/>
                  <a:gd name="T5" fmla="*/ 2 h 4"/>
                  <a:gd name="T6" fmla="*/ 2 w 4"/>
                  <a:gd name="T7" fmla="*/ 0 h 4"/>
                  <a:gd name="T8" fmla="*/ 0 w 4"/>
                  <a:gd name="T9" fmla="*/ 2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4" y="2"/>
                    </a:lnTo>
                    <a:lnTo>
                      <a:pt x="2" y="0"/>
                    </a:lnTo>
                    <a:lnTo>
                      <a:pt x="0" y="2"/>
                    </a:lnTo>
                    <a:lnTo>
                      <a:pt x="4" y="4"/>
                    </a:lnTo>
                    <a:close/>
                  </a:path>
                </a:pathLst>
              </a:custGeom>
              <a:solidFill>
                <a:srgbClr val="131516"/>
              </a:solidFill>
              <a:ln w="9525">
                <a:noFill/>
                <a:round/>
                <a:headEnd/>
                <a:tailEnd/>
              </a:ln>
            </p:spPr>
            <p:txBody>
              <a:bodyPr/>
              <a:lstStyle/>
              <a:p>
                <a:endParaRPr lang="en-US"/>
              </a:p>
            </p:txBody>
          </p:sp>
          <p:sp>
            <p:nvSpPr>
              <p:cNvPr id="23637" name="Freeform 252"/>
              <p:cNvSpPr>
                <a:spLocks/>
              </p:cNvSpPr>
              <p:nvPr/>
            </p:nvSpPr>
            <p:spPr bwMode="auto">
              <a:xfrm>
                <a:off x="3313113" y="5476875"/>
                <a:ext cx="6350" cy="4763"/>
              </a:xfrm>
              <a:custGeom>
                <a:avLst/>
                <a:gdLst>
                  <a:gd name="T0" fmla="*/ 0 w 4"/>
                  <a:gd name="T1" fmla="*/ 0 h 3"/>
                  <a:gd name="T2" fmla="*/ 0 w 4"/>
                  <a:gd name="T3" fmla="*/ 2 h 3"/>
                  <a:gd name="T4" fmla="*/ 0 w 4"/>
                  <a:gd name="T5" fmla="*/ 3 h 3"/>
                  <a:gd name="T6" fmla="*/ 2 w 4"/>
                  <a:gd name="T7" fmla="*/ 3 h 3"/>
                  <a:gd name="T8" fmla="*/ 4 w 4"/>
                  <a:gd name="T9" fmla="*/ 3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0"/>
                    </a:moveTo>
                    <a:lnTo>
                      <a:pt x="0" y="2"/>
                    </a:lnTo>
                    <a:lnTo>
                      <a:pt x="0" y="3"/>
                    </a:lnTo>
                    <a:lnTo>
                      <a:pt x="2" y="3"/>
                    </a:lnTo>
                    <a:lnTo>
                      <a:pt x="4" y="3"/>
                    </a:lnTo>
                    <a:lnTo>
                      <a:pt x="0" y="0"/>
                    </a:lnTo>
                    <a:close/>
                  </a:path>
                </a:pathLst>
              </a:custGeom>
              <a:solidFill>
                <a:srgbClr val="131516"/>
              </a:solidFill>
              <a:ln w="9525">
                <a:noFill/>
                <a:round/>
                <a:headEnd/>
                <a:tailEnd/>
              </a:ln>
            </p:spPr>
            <p:txBody>
              <a:bodyPr/>
              <a:lstStyle/>
              <a:p>
                <a:endParaRPr lang="en-US"/>
              </a:p>
            </p:txBody>
          </p:sp>
          <p:sp>
            <p:nvSpPr>
              <p:cNvPr id="23638" name="Freeform 253"/>
              <p:cNvSpPr>
                <a:spLocks/>
              </p:cNvSpPr>
              <p:nvPr/>
            </p:nvSpPr>
            <p:spPr bwMode="auto">
              <a:xfrm>
                <a:off x="3313113" y="5473700"/>
                <a:ext cx="9525" cy="7938"/>
              </a:xfrm>
              <a:custGeom>
                <a:avLst/>
                <a:gdLst>
                  <a:gd name="T0" fmla="*/ 2 w 6"/>
                  <a:gd name="T1" fmla="*/ 0 h 5"/>
                  <a:gd name="T2" fmla="*/ 6 w 6"/>
                  <a:gd name="T3" fmla="*/ 2 h 5"/>
                  <a:gd name="T4" fmla="*/ 4 w 6"/>
                  <a:gd name="T5" fmla="*/ 5 h 5"/>
                  <a:gd name="T6" fmla="*/ 0 w 6"/>
                  <a:gd name="T7" fmla="*/ 2 h 5"/>
                  <a:gd name="T8" fmla="*/ 2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0"/>
                    </a:moveTo>
                    <a:lnTo>
                      <a:pt x="6" y="2"/>
                    </a:lnTo>
                    <a:lnTo>
                      <a:pt x="4" y="5"/>
                    </a:lnTo>
                    <a:lnTo>
                      <a:pt x="0" y="2"/>
                    </a:lnTo>
                    <a:lnTo>
                      <a:pt x="2" y="0"/>
                    </a:lnTo>
                    <a:close/>
                  </a:path>
                </a:pathLst>
              </a:custGeom>
              <a:solidFill>
                <a:srgbClr val="131516"/>
              </a:solidFill>
              <a:ln w="9525">
                <a:noFill/>
                <a:round/>
                <a:headEnd/>
                <a:tailEnd/>
              </a:ln>
            </p:spPr>
            <p:txBody>
              <a:bodyPr/>
              <a:lstStyle/>
              <a:p>
                <a:endParaRPr lang="en-US"/>
              </a:p>
            </p:txBody>
          </p:sp>
          <p:sp>
            <p:nvSpPr>
              <p:cNvPr id="23639" name="Freeform 254"/>
              <p:cNvSpPr>
                <a:spLocks/>
              </p:cNvSpPr>
              <p:nvPr/>
            </p:nvSpPr>
            <p:spPr bwMode="auto">
              <a:xfrm>
                <a:off x="3316288" y="5470525"/>
                <a:ext cx="6350" cy="6350"/>
              </a:xfrm>
              <a:custGeom>
                <a:avLst/>
                <a:gdLst>
                  <a:gd name="T0" fmla="*/ 4 w 4"/>
                  <a:gd name="T1" fmla="*/ 4 h 4"/>
                  <a:gd name="T2" fmla="*/ 4 w 4"/>
                  <a:gd name="T3" fmla="*/ 2 h 4"/>
                  <a:gd name="T4" fmla="*/ 4 w 4"/>
                  <a:gd name="T5" fmla="*/ 2 h 4"/>
                  <a:gd name="T6" fmla="*/ 2 w 4"/>
                  <a:gd name="T7" fmla="*/ 0 h 4"/>
                  <a:gd name="T8" fmla="*/ 0 w 4"/>
                  <a:gd name="T9" fmla="*/ 2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4" y="2"/>
                    </a:lnTo>
                    <a:lnTo>
                      <a:pt x="2" y="0"/>
                    </a:lnTo>
                    <a:lnTo>
                      <a:pt x="0" y="2"/>
                    </a:lnTo>
                    <a:lnTo>
                      <a:pt x="4" y="4"/>
                    </a:lnTo>
                    <a:close/>
                  </a:path>
                </a:pathLst>
              </a:custGeom>
              <a:solidFill>
                <a:srgbClr val="131516"/>
              </a:solidFill>
              <a:ln w="9525">
                <a:noFill/>
                <a:round/>
                <a:headEnd/>
                <a:tailEnd/>
              </a:ln>
            </p:spPr>
            <p:txBody>
              <a:bodyPr/>
              <a:lstStyle/>
              <a:p>
                <a:endParaRPr lang="en-US"/>
              </a:p>
            </p:txBody>
          </p:sp>
          <p:sp>
            <p:nvSpPr>
              <p:cNvPr id="23640" name="Freeform 255"/>
              <p:cNvSpPr>
                <a:spLocks/>
              </p:cNvSpPr>
              <p:nvPr/>
            </p:nvSpPr>
            <p:spPr bwMode="auto">
              <a:xfrm>
                <a:off x="3338513" y="5448300"/>
                <a:ext cx="6350" cy="6350"/>
              </a:xfrm>
              <a:custGeom>
                <a:avLst/>
                <a:gdLst>
                  <a:gd name="T0" fmla="*/ 0 w 4"/>
                  <a:gd name="T1" fmla="*/ 0 h 4"/>
                  <a:gd name="T2" fmla="*/ 0 w 4"/>
                  <a:gd name="T3" fmla="*/ 2 h 4"/>
                  <a:gd name="T4" fmla="*/ 0 w 4"/>
                  <a:gd name="T5" fmla="*/ 4 h 4"/>
                  <a:gd name="T6" fmla="*/ 2 w 4"/>
                  <a:gd name="T7" fmla="*/ 4 h 4"/>
                  <a:gd name="T8" fmla="*/ 4 w 4"/>
                  <a:gd name="T9" fmla="*/ 2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0" y="2"/>
                    </a:lnTo>
                    <a:lnTo>
                      <a:pt x="0" y="4"/>
                    </a:lnTo>
                    <a:lnTo>
                      <a:pt x="2" y="4"/>
                    </a:lnTo>
                    <a:lnTo>
                      <a:pt x="4" y="2"/>
                    </a:lnTo>
                    <a:lnTo>
                      <a:pt x="0" y="0"/>
                    </a:lnTo>
                    <a:close/>
                  </a:path>
                </a:pathLst>
              </a:custGeom>
              <a:solidFill>
                <a:srgbClr val="131516"/>
              </a:solidFill>
              <a:ln w="9525">
                <a:noFill/>
                <a:round/>
                <a:headEnd/>
                <a:tailEnd/>
              </a:ln>
            </p:spPr>
            <p:txBody>
              <a:bodyPr/>
              <a:lstStyle/>
              <a:p>
                <a:endParaRPr lang="en-US"/>
              </a:p>
            </p:txBody>
          </p:sp>
          <p:sp>
            <p:nvSpPr>
              <p:cNvPr id="23641" name="Freeform 256"/>
              <p:cNvSpPr>
                <a:spLocks/>
              </p:cNvSpPr>
              <p:nvPr/>
            </p:nvSpPr>
            <p:spPr bwMode="auto">
              <a:xfrm>
                <a:off x="3338513" y="5445125"/>
                <a:ext cx="9525" cy="6350"/>
              </a:xfrm>
              <a:custGeom>
                <a:avLst/>
                <a:gdLst>
                  <a:gd name="T0" fmla="*/ 2 w 6"/>
                  <a:gd name="T1" fmla="*/ 0 h 4"/>
                  <a:gd name="T2" fmla="*/ 6 w 6"/>
                  <a:gd name="T3" fmla="*/ 2 h 4"/>
                  <a:gd name="T4" fmla="*/ 4 w 6"/>
                  <a:gd name="T5" fmla="*/ 4 h 4"/>
                  <a:gd name="T6" fmla="*/ 0 w 6"/>
                  <a:gd name="T7" fmla="*/ 2 h 4"/>
                  <a:gd name="T8" fmla="*/ 2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0"/>
                    </a:moveTo>
                    <a:lnTo>
                      <a:pt x="6" y="2"/>
                    </a:lnTo>
                    <a:lnTo>
                      <a:pt x="4" y="4"/>
                    </a:lnTo>
                    <a:lnTo>
                      <a:pt x="0" y="2"/>
                    </a:lnTo>
                    <a:lnTo>
                      <a:pt x="2" y="0"/>
                    </a:lnTo>
                    <a:close/>
                  </a:path>
                </a:pathLst>
              </a:custGeom>
              <a:solidFill>
                <a:srgbClr val="131516"/>
              </a:solidFill>
              <a:ln w="9525">
                <a:noFill/>
                <a:round/>
                <a:headEnd/>
                <a:tailEnd/>
              </a:ln>
            </p:spPr>
            <p:txBody>
              <a:bodyPr/>
              <a:lstStyle/>
              <a:p>
                <a:endParaRPr lang="en-US"/>
              </a:p>
            </p:txBody>
          </p:sp>
          <p:sp>
            <p:nvSpPr>
              <p:cNvPr id="23642" name="Freeform 257"/>
              <p:cNvSpPr>
                <a:spLocks/>
              </p:cNvSpPr>
              <p:nvPr/>
            </p:nvSpPr>
            <p:spPr bwMode="auto">
              <a:xfrm>
                <a:off x="3341688" y="5441950"/>
                <a:ext cx="6350" cy="6350"/>
              </a:xfrm>
              <a:custGeom>
                <a:avLst/>
                <a:gdLst>
                  <a:gd name="T0" fmla="*/ 4 w 4"/>
                  <a:gd name="T1" fmla="*/ 4 h 4"/>
                  <a:gd name="T2" fmla="*/ 4 w 4"/>
                  <a:gd name="T3" fmla="*/ 2 h 4"/>
                  <a:gd name="T4" fmla="*/ 4 w 4"/>
                  <a:gd name="T5" fmla="*/ 2 h 4"/>
                  <a:gd name="T6" fmla="*/ 2 w 4"/>
                  <a:gd name="T7" fmla="*/ 0 h 4"/>
                  <a:gd name="T8" fmla="*/ 0 w 4"/>
                  <a:gd name="T9" fmla="*/ 2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4" y="2"/>
                    </a:lnTo>
                    <a:lnTo>
                      <a:pt x="2" y="0"/>
                    </a:lnTo>
                    <a:lnTo>
                      <a:pt x="0" y="2"/>
                    </a:lnTo>
                    <a:lnTo>
                      <a:pt x="4" y="4"/>
                    </a:lnTo>
                    <a:close/>
                  </a:path>
                </a:pathLst>
              </a:custGeom>
              <a:solidFill>
                <a:srgbClr val="131516"/>
              </a:solidFill>
              <a:ln w="9525">
                <a:noFill/>
                <a:round/>
                <a:headEnd/>
                <a:tailEnd/>
              </a:ln>
            </p:spPr>
            <p:txBody>
              <a:bodyPr/>
              <a:lstStyle/>
              <a:p>
                <a:endParaRPr lang="en-US"/>
              </a:p>
            </p:txBody>
          </p:sp>
          <p:sp>
            <p:nvSpPr>
              <p:cNvPr id="23643" name="Freeform 258"/>
              <p:cNvSpPr>
                <a:spLocks/>
              </p:cNvSpPr>
              <p:nvPr/>
            </p:nvSpPr>
            <p:spPr bwMode="auto">
              <a:xfrm>
                <a:off x="3363913" y="5419725"/>
                <a:ext cx="3175" cy="6350"/>
              </a:xfrm>
              <a:custGeom>
                <a:avLst/>
                <a:gdLst>
                  <a:gd name="T0" fmla="*/ 0 w 2"/>
                  <a:gd name="T1" fmla="*/ 0 h 4"/>
                  <a:gd name="T2" fmla="*/ 0 w 2"/>
                  <a:gd name="T3" fmla="*/ 2 h 4"/>
                  <a:gd name="T4" fmla="*/ 0 w 2"/>
                  <a:gd name="T5" fmla="*/ 2 h 4"/>
                  <a:gd name="T6" fmla="*/ 2 w 2"/>
                  <a:gd name="T7" fmla="*/ 4 h 4"/>
                  <a:gd name="T8" fmla="*/ 2 w 2"/>
                  <a:gd name="T9" fmla="*/ 2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0" y="2"/>
                    </a:lnTo>
                    <a:lnTo>
                      <a:pt x="2" y="4"/>
                    </a:lnTo>
                    <a:lnTo>
                      <a:pt x="2" y="2"/>
                    </a:lnTo>
                    <a:lnTo>
                      <a:pt x="0" y="0"/>
                    </a:lnTo>
                    <a:close/>
                  </a:path>
                </a:pathLst>
              </a:custGeom>
              <a:solidFill>
                <a:srgbClr val="131516"/>
              </a:solidFill>
              <a:ln w="9525">
                <a:noFill/>
                <a:round/>
                <a:headEnd/>
                <a:tailEnd/>
              </a:ln>
            </p:spPr>
            <p:txBody>
              <a:bodyPr/>
              <a:lstStyle/>
              <a:p>
                <a:endParaRPr lang="en-US"/>
              </a:p>
            </p:txBody>
          </p:sp>
          <p:sp>
            <p:nvSpPr>
              <p:cNvPr id="23644" name="Freeform 259"/>
              <p:cNvSpPr>
                <a:spLocks/>
              </p:cNvSpPr>
              <p:nvPr/>
            </p:nvSpPr>
            <p:spPr bwMode="auto">
              <a:xfrm>
                <a:off x="3363913" y="5414963"/>
                <a:ext cx="7938" cy="7938"/>
              </a:xfrm>
              <a:custGeom>
                <a:avLst/>
                <a:gdLst>
                  <a:gd name="T0" fmla="*/ 2 w 5"/>
                  <a:gd name="T1" fmla="*/ 0 h 5"/>
                  <a:gd name="T2" fmla="*/ 5 w 5"/>
                  <a:gd name="T3" fmla="*/ 3 h 5"/>
                  <a:gd name="T4" fmla="*/ 2 w 5"/>
                  <a:gd name="T5" fmla="*/ 5 h 5"/>
                  <a:gd name="T6" fmla="*/ 0 w 5"/>
                  <a:gd name="T7" fmla="*/ 3 h 5"/>
                  <a:gd name="T8" fmla="*/ 2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0"/>
                    </a:moveTo>
                    <a:lnTo>
                      <a:pt x="5" y="3"/>
                    </a:lnTo>
                    <a:lnTo>
                      <a:pt x="2" y="5"/>
                    </a:lnTo>
                    <a:lnTo>
                      <a:pt x="0" y="3"/>
                    </a:lnTo>
                    <a:lnTo>
                      <a:pt x="2" y="0"/>
                    </a:lnTo>
                    <a:close/>
                  </a:path>
                </a:pathLst>
              </a:custGeom>
              <a:solidFill>
                <a:srgbClr val="131516"/>
              </a:solidFill>
              <a:ln w="9525">
                <a:noFill/>
                <a:round/>
                <a:headEnd/>
                <a:tailEnd/>
              </a:ln>
            </p:spPr>
            <p:txBody>
              <a:bodyPr/>
              <a:lstStyle/>
              <a:p>
                <a:endParaRPr lang="en-US"/>
              </a:p>
            </p:txBody>
          </p:sp>
          <p:sp>
            <p:nvSpPr>
              <p:cNvPr id="23645" name="Freeform 260"/>
              <p:cNvSpPr>
                <a:spLocks/>
              </p:cNvSpPr>
              <p:nvPr/>
            </p:nvSpPr>
            <p:spPr bwMode="auto">
              <a:xfrm>
                <a:off x="3367088" y="5414963"/>
                <a:ext cx="4763" cy="4763"/>
              </a:xfrm>
              <a:custGeom>
                <a:avLst/>
                <a:gdLst>
                  <a:gd name="T0" fmla="*/ 3 w 3"/>
                  <a:gd name="T1" fmla="*/ 3 h 3"/>
                  <a:gd name="T2" fmla="*/ 3 w 3"/>
                  <a:gd name="T3" fmla="*/ 1 h 3"/>
                  <a:gd name="T4" fmla="*/ 3 w 3"/>
                  <a:gd name="T5" fmla="*/ 0 h 3"/>
                  <a:gd name="T6" fmla="*/ 1 w 3"/>
                  <a:gd name="T7" fmla="*/ 0 h 3"/>
                  <a:gd name="T8" fmla="*/ 0 w 3"/>
                  <a:gd name="T9" fmla="*/ 0 h 3"/>
                  <a:gd name="T10" fmla="*/ 3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3"/>
                    </a:moveTo>
                    <a:lnTo>
                      <a:pt x="3" y="1"/>
                    </a:lnTo>
                    <a:lnTo>
                      <a:pt x="3" y="0"/>
                    </a:lnTo>
                    <a:lnTo>
                      <a:pt x="1" y="0"/>
                    </a:lnTo>
                    <a:lnTo>
                      <a:pt x="0" y="0"/>
                    </a:lnTo>
                    <a:lnTo>
                      <a:pt x="3" y="3"/>
                    </a:lnTo>
                    <a:close/>
                  </a:path>
                </a:pathLst>
              </a:custGeom>
              <a:solidFill>
                <a:srgbClr val="131516"/>
              </a:solidFill>
              <a:ln w="9525">
                <a:noFill/>
                <a:round/>
                <a:headEnd/>
                <a:tailEnd/>
              </a:ln>
            </p:spPr>
            <p:txBody>
              <a:bodyPr/>
              <a:lstStyle/>
              <a:p>
                <a:endParaRPr lang="en-US"/>
              </a:p>
            </p:txBody>
          </p:sp>
          <p:sp>
            <p:nvSpPr>
              <p:cNvPr id="23646" name="Freeform 261"/>
              <p:cNvSpPr>
                <a:spLocks/>
              </p:cNvSpPr>
              <p:nvPr/>
            </p:nvSpPr>
            <p:spPr bwMode="auto">
              <a:xfrm>
                <a:off x="3387726" y="5392738"/>
                <a:ext cx="3175" cy="6350"/>
              </a:xfrm>
              <a:custGeom>
                <a:avLst/>
                <a:gdLst>
                  <a:gd name="T0" fmla="*/ 0 w 2"/>
                  <a:gd name="T1" fmla="*/ 0 h 4"/>
                  <a:gd name="T2" fmla="*/ 0 w 2"/>
                  <a:gd name="T3" fmla="*/ 2 h 4"/>
                  <a:gd name="T4" fmla="*/ 0 w 2"/>
                  <a:gd name="T5" fmla="*/ 2 h 4"/>
                  <a:gd name="T6" fmla="*/ 2 w 2"/>
                  <a:gd name="T7" fmla="*/ 4 h 4"/>
                  <a:gd name="T8" fmla="*/ 2 w 2"/>
                  <a:gd name="T9" fmla="*/ 2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0" y="2"/>
                    </a:lnTo>
                    <a:lnTo>
                      <a:pt x="2" y="4"/>
                    </a:lnTo>
                    <a:lnTo>
                      <a:pt x="2" y="2"/>
                    </a:lnTo>
                    <a:lnTo>
                      <a:pt x="0" y="0"/>
                    </a:lnTo>
                    <a:close/>
                  </a:path>
                </a:pathLst>
              </a:custGeom>
              <a:solidFill>
                <a:srgbClr val="131516"/>
              </a:solidFill>
              <a:ln w="9525">
                <a:noFill/>
                <a:round/>
                <a:headEnd/>
                <a:tailEnd/>
              </a:ln>
            </p:spPr>
            <p:txBody>
              <a:bodyPr/>
              <a:lstStyle/>
              <a:p>
                <a:endParaRPr lang="en-US"/>
              </a:p>
            </p:txBody>
          </p:sp>
          <p:sp>
            <p:nvSpPr>
              <p:cNvPr id="23647" name="Freeform 262"/>
              <p:cNvSpPr>
                <a:spLocks/>
              </p:cNvSpPr>
              <p:nvPr/>
            </p:nvSpPr>
            <p:spPr bwMode="auto">
              <a:xfrm>
                <a:off x="3387726" y="5386388"/>
                <a:ext cx="9525" cy="9525"/>
              </a:xfrm>
              <a:custGeom>
                <a:avLst/>
                <a:gdLst>
                  <a:gd name="T0" fmla="*/ 2 w 6"/>
                  <a:gd name="T1" fmla="*/ 0 h 6"/>
                  <a:gd name="T2" fmla="*/ 6 w 6"/>
                  <a:gd name="T3" fmla="*/ 4 h 6"/>
                  <a:gd name="T4" fmla="*/ 2 w 6"/>
                  <a:gd name="T5" fmla="*/ 6 h 6"/>
                  <a:gd name="T6" fmla="*/ 0 w 6"/>
                  <a:gd name="T7" fmla="*/ 4 h 6"/>
                  <a:gd name="T8" fmla="*/ 2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0"/>
                    </a:moveTo>
                    <a:lnTo>
                      <a:pt x="6" y="4"/>
                    </a:lnTo>
                    <a:lnTo>
                      <a:pt x="2" y="6"/>
                    </a:lnTo>
                    <a:lnTo>
                      <a:pt x="0" y="4"/>
                    </a:lnTo>
                    <a:lnTo>
                      <a:pt x="2" y="0"/>
                    </a:lnTo>
                    <a:close/>
                  </a:path>
                </a:pathLst>
              </a:custGeom>
              <a:solidFill>
                <a:srgbClr val="131516"/>
              </a:solidFill>
              <a:ln w="9525">
                <a:noFill/>
                <a:round/>
                <a:headEnd/>
                <a:tailEnd/>
              </a:ln>
            </p:spPr>
            <p:txBody>
              <a:bodyPr/>
              <a:lstStyle/>
              <a:p>
                <a:endParaRPr lang="en-US"/>
              </a:p>
            </p:txBody>
          </p:sp>
          <p:sp>
            <p:nvSpPr>
              <p:cNvPr id="23648" name="Freeform 263"/>
              <p:cNvSpPr>
                <a:spLocks/>
              </p:cNvSpPr>
              <p:nvPr/>
            </p:nvSpPr>
            <p:spPr bwMode="auto">
              <a:xfrm>
                <a:off x="3390901" y="5386388"/>
                <a:ext cx="6350" cy="6350"/>
              </a:xfrm>
              <a:custGeom>
                <a:avLst/>
                <a:gdLst>
                  <a:gd name="T0" fmla="*/ 4 w 4"/>
                  <a:gd name="T1" fmla="*/ 4 h 4"/>
                  <a:gd name="T2" fmla="*/ 4 w 4"/>
                  <a:gd name="T3" fmla="*/ 2 h 4"/>
                  <a:gd name="T4" fmla="*/ 4 w 4"/>
                  <a:gd name="T5" fmla="*/ 0 h 4"/>
                  <a:gd name="T6" fmla="*/ 2 w 4"/>
                  <a:gd name="T7" fmla="*/ 0 h 4"/>
                  <a:gd name="T8" fmla="*/ 0 w 4"/>
                  <a:gd name="T9" fmla="*/ 0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4" y="2"/>
                    </a:lnTo>
                    <a:lnTo>
                      <a:pt x="4" y="0"/>
                    </a:lnTo>
                    <a:lnTo>
                      <a:pt x="2" y="0"/>
                    </a:lnTo>
                    <a:lnTo>
                      <a:pt x="0" y="0"/>
                    </a:lnTo>
                    <a:lnTo>
                      <a:pt x="4" y="4"/>
                    </a:lnTo>
                    <a:close/>
                  </a:path>
                </a:pathLst>
              </a:custGeom>
              <a:solidFill>
                <a:srgbClr val="131516"/>
              </a:solidFill>
              <a:ln w="9525">
                <a:noFill/>
                <a:round/>
                <a:headEnd/>
                <a:tailEnd/>
              </a:ln>
            </p:spPr>
            <p:txBody>
              <a:bodyPr/>
              <a:lstStyle/>
              <a:p>
                <a:endParaRPr lang="en-US"/>
              </a:p>
            </p:txBody>
          </p:sp>
          <p:sp>
            <p:nvSpPr>
              <p:cNvPr id="23649" name="Freeform 264"/>
              <p:cNvSpPr>
                <a:spLocks/>
              </p:cNvSpPr>
              <p:nvPr/>
            </p:nvSpPr>
            <p:spPr bwMode="auto">
              <a:xfrm>
                <a:off x="3413126" y="5364163"/>
                <a:ext cx="3175" cy="3175"/>
              </a:xfrm>
              <a:custGeom>
                <a:avLst/>
                <a:gdLst>
                  <a:gd name="T0" fmla="*/ 0 w 2"/>
                  <a:gd name="T1" fmla="*/ 0 h 2"/>
                  <a:gd name="T2" fmla="*/ 0 w 2"/>
                  <a:gd name="T3" fmla="*/ 2 h 2"/>
                  <a:gd name="T4" fmla="*/ 0 w 2"/>
                  <a:gd name="T5" fmla="*/ 2 h 2"/>
                  <a:gd name="T6" fmla="*/ 2 w 2"/>
                  <a:gd name="T7" fmla="*/ 2 h 2"/>
                  <a:gd name="T8" fmla="*/ 2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2"/>
                    </a:lnTo>
                    <a:lnTo>
                      <a:pt x="2" y="2"/>
                    </a:lnTo>
                    <a:lnTo>
                      <a:pt x="0" y="0"/>
                    </a:lnTo>
                    <a:close/>
                  </a:path>
                </a:pathLst>
              </a:custGeom>
              <a:solidFill>
                <a:srgbClr val="131516"/>
              </a:solidFill>
              <a:ln w="9525">
                <a:noFill/>
                <a:round/>
                <a:headEnd/>
                <a:tailEnd/>
              </a:ln>
            </p:spPr>
            <p:txBody>
              <a:bodyPr/>
              <a:lstStyle/>
              <a:p>
                <a:endParaRPr lang="en-US"/>
              </a:p>
            </p:txBody>
          </p:sp>
          <p:sp>
            <p:nvSpPr>
              <p:cNvPr id="23650" name="Freeform 265"/>
              <p:cNvSpPr>
                <a:spLocks/>
              </p:cNvSpPr>
              <p:nvPr/>
            </p:nvSpPr>
            <p:spPr bwMode="auto">
              <a:xfrm>
                <a:off x="3413126" y="5357813"/>
                <a:ext cx="9525" cy="9525"/>
              </a:xfrm>
              <a:custGeom>
                <a:avLst/>
                <a:gdLst>
                  <a:gd name="T0" fmla="*/ 2 w 6"/>
                  <a:gd name="T1" fmla="*/ 0 h 6"/>
                  <a:gd name="T2" fmla="*/ 6 w 6"/>
                  <a:gd name="T3" fmla="*/ 4 h 6"/>
                  <a:gd name="T4" fmla="*/ 2 w 6"/>
                  <a:gd name="T5" fmla="*/ 6 h 6"/>
                  <a:gd name="T6" fmla="*/ 0 w 6"/>
                  <a:gd name="T7" fmla="*/ 4 h 6"/>
                  <a:gd name="T8" fmla="*/ 2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0"/>
                    </a:moveTo>
                    <a:lnTo>
                      <a:pt x="6" y="4"/>
                    </a:lnTo>
                    <a:lnTo>
                      <a:pt x="2" y="6"/>
                    </a:lnTo>
                    <a:lnTo>
                      <a:pt x="0" y="4"/>
                    </a:lnTo>
                    <a:lnTo>
                      <a:pt x="2" y="0"/>
                    </a:lnTo>
                    <a:close/>
                  </a:path>
                </a:pathLst>
              </a:custGeom>
              <a:solidFill>
                <a:srgbClr val="131516"/>
              </a:solidFill>
              <a:ln w="9525">
                <a:noFill/>
                <a:round/>
                <a:headEnd/>
                <a:tailEnd/>
              </a:ln>
            </p:spPr>
            <p:txBody>
              <a:bodyPr/>
              <a:lstStyle/>
              <a:p>
                <a:endParaRPr lang="en-US"/>
              </a:p>
            </p:txBody>
          </p:sp>
          <p:sp>
            <p:nvSpPr>
              <p:cNvPr id="23651" name="Freeform 266"/>
              <p:cNvSpPr>
                <a:spLocks/>
              </p:cNvSpPr>
              <p:nvPr/>
            </p:nvSpPr>
            <p:spPr bwMode="auto">
              <a:xfrm>
                <a:off x="3416301" y="5357813"/>
                <a:ext cx="6350" cy="6350"/>
              </a:xfrm>
              <a:custGeom>
                <a:avLst/>
                <a:gdLst>
                  <a:gd name="T0" fmla="*/ 4 w 4"/>
                  <a:gd name="T1" fmla="*/ 4 h 4"/>
                  <a:gd name="T2" fmla="*/ 4 w 4"/>
                  <a:gd name="T3" fmla="*/ 2 h 4"/>
                  <a:gd name="T4" fmla="*/ 4 w 4"/>
                  <a:gd name="T5" fmla="*/ 0 h 4"/>
                  <a:gd name="T6" fmla="*/ 2 w 4"/>
                  <a:gd name="T7" fmla="*/ 0 h 4"/>
                  <a:gd name="T8" fmla="*/ 0 w 4"/>
                  <a:gd name="T9" fmla="*/ 0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4" y="2"/>
                    </a:lnTo>
                    <a:lnTo>
                      <a:pt x="4" y="0"/>
                    </a:lnTo>
                    <a:lnTo>
                      <a:pt x="2" y="0"/>
                    </a:lnTo>
                    <a:lnTo>
                      <a:pt x="0" y="0"/>
                    </a:lnTo>
                    <a:lnTo>
                      <a:pt x="4" y="4"/>
                    </a:lnTo>
                    <a:close/>
                  </a:path>
                </a:pathLst>
              </a:custGeom>
              <a:solidFill>
                <a:srgbClr val="131516"/>
              </a:solidFill>
              <a:ln w="9525">
                <a:noFill/>
                <a:round/>
                <a:headEnd/>
                <a:tailEnd/>
              </a:ln>
            </p:spPr>
            <p:txBody>
              <a:bodyPr/>
              <a:lstStyle/>
              <a:p>
                <a:endParaRPr lang="en-US"/>
              </a:p>
            </p:txBody>
          </p:sp>
          <p:sp>
            <p:nvSpPr>
              <p:cNvPr id="23652" name="Freeform 267"/>
              <p:cNvSpPr>
                <a:spLocks/>
              </p:cNvSpPr>
              <p:nvPr/>
            </p:nvSpPr>
            <p:spPr bwMode="auto">
              <a:xfrm>
                <a:off x="3436938" y="5337175"/>
                <a:ext cx="3175" cy="3175"/>
              </a:xfrm>
              <a:custGeom>
                <a:avLst/>
                <a:gdLst>
                  <a:gd name="T0" fmla="*/ 0 w 2"/>
                  <a:gd name="T1" fmla="*/ 0 h 2"/>
                  <a:gd name="T2" fmla="*/ 0 w 2"/>
                  <a:gd name="T3" fmla="*/ 0 h 2"/>
                  <a:gd name="T4" fmla="*/ 0 w 2"/>
                  <a:gd name="T5" fmla="*/ 2 h 2"/>
                  <a:gd name="T6" fmla="*/ 2 w 2"/>
                  <a:gd name="T7" fmla="*/ 2 h 2"/>
                  <a:gd name="T8" fmla="*/ 2 w 2"/>
                  <a:gd name="T9" fmla="*/ 2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0"/>
                    </a:lnTo>
                    <a:lnTo>
                      <a:pt x="0" y="2"/>
                    </a:lnTo>
                    <a:lnTo>
                      <a:pt x="2" y="2"/>
                    </a:lnTo>
                    <a:lnTo>
                      <a:pt x="0" y="0"/>
                    </a:lnTo>
                    <a:close/>
                  </a:path>
                </a:pathLst>
              </a:custGeom>
              <a:solidFill>
                <a:srgbClr val="131516"/>
              </a:solidFill>
              <a:ln w="9525">
                <a:noFill/>
                <a:round/>
                <a:headEnd/>
                <a:tailEnd/>
              </a:ln>
            </p:spPr>
            <p:txBody>
              <a:bodyPr/>
              <a:lstStyle/>
              <a:p>
                <a:endParaRPr lang="en-US"/>
              </a:p>
            </p:txBody>
          </p:sp>
          <p:sp>
            <p:nvSpPr>
              <p:cNvPr id="23653" name="Freeform 268"/>
              <p:cNvSpPr>
                <a:spLocks/>
              </p:cNvSpPr>
              <p:nvPr/>
            </p:nvSpPr>
            <p:spPr bwMode="auto">
              <a:xfrm>
                <a:off x="3436938" y="5330825"/>
                <a:ext cx="9525" cy="9525"/>
              </a:xfrm>
              <a:custGeom>
                <a:avLst/>
                <a:gdLst>
                  <a:gd name="T0" fmla="*/ 2 w 6"/>
                  <a:gd name="T1" fmla="*/ 0 h 6"/>
                  <a:gd name="T2" fmla="*/ 6 w 6"/>
                  <a:gd name="T3" fmla="*/ 2 h 6"/>
                  <a:gd name="T4" fmla="*/ 2 w 6"/>
                  <a:gd name="T5" fmla="*/ 6 h 6"/>
                  <a:gd name="T6" fmla="*/ 0 w 6"/>
                  <a:gd name="T7" fmla="*/ 4 h 6"/>
                  <a:gd name="T8" fmla="*/ 2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0"/>
                    </a:moveTo>
                    <a:lnTo>
                      <a:pt x="6" y="2"/>
                    </a:lnTo>
                    <a:lnTo>
                      <a:pt x="2" y="6"/>
                    </a:lnTo>
                    <a:lnTo>
                      <a:pt x="0" y="4"/>
                    </a:lnTo>
                    <a:lnTo>
                      <a:pt x="2" y="0"/>
                    </a:lnTo>
                    <a:close/>
                  </a:path>
                </a:pathLst>
              </a:custGeom>
              <a:solidFill>
                <a:srgbClr val="131516"/>
              </a:solidFill>
              <a:ln w="9525">
                <a:noFill/>
                <a:round/>
                <a:headEnd/>
                <a:tailEnd/>
              </a:ln>
            </p:spPr>
            <p:txBody>
              <a:bodyPr/>
              <a:lstStyle/>
              <a:p>
                <a:endParaRPr lang="en-US"/>
              </a:p>
            </p:txBody>
          </p:sp>
          <p:sp>
            <p:nvSpPr>
              <p:cNvPr id="23654" name="Freeform 269"/>
              <p:cNvSpPr>
                <a:spLocks/>
              </p:cNvSpPr>
              <p:nvPr/>
            </p:nvSpPr>
            <p:spPr bwMode="auto">
              <a:xfrm>
                <a:off x="3440113" y="5330825"/>
                <a:ext cx="6350" cy="3175"/>
              </a:xfrm>
              <a:custGeom>
                <a:avLst/>
                <a:gdLst>
                  <a:gd name="T0" fmla="*/ 4 w 4"/>
                  <a:gd name="T1" fmla="*/ 2 h 2"/>
                  <a:gd name="T2" fmla="*/ 4 w 4"/>
                  <a:gd name="T3" fmla="*/ 2 h 2"/>
                  <a:gd name="T4" fmla="*/ 4 w 4"/>
                  <a:gd name="T5" fmla="*/ 0 h 2"/>
                  <a:gd name="T6" fmla="*/ 2 w 4"/>
                  <a:gd name="T7" fmla="*/ 0 h 2"/>
                  <a:gd name="T8" fmla="*/ 0 w 4"/>
                  <a:gd name="T9" fmla="*/ 0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2"/>
                    </a:lnTo>
                    <a:lnTo>
                      <a:pt x="4" y="0"/>
                    </a:lnTo>
                    <a:lnTo>
                      <a:pt x="2" y="0"/>
                    </a:lnTo>
                    <a:lnTo>
                      <a:pt x="0" y="0"/>
                    </a:lnTo>
                    <a:lnTo>
                      <a:pt x="4" y="2"/>
                    </a:lnTo>
                    <a:close/>
                  </a:path>
                </a:pathLst>
              </a:custGeom>
              <a:solidFill>
                <a:srgbClr val="131516"/>
              </a:solidFill>
              <a:ln w="9525">
                <a:noFill/>
                <a:round/>
                <a:headEnd/>
                <a:tailEnd/>
              </a:ln>
            </p:spPr>
            <p:txBody>
              <a:bodyPr/>
              <a:lstStyle/>
              <a:p>
                <a:endParaRPr lang="en-US"/>
              </a:p>
            </p:txBody>
          </p:sp>
          <p:sp>
            <p:nvSpPr>
              <p:cNvPr id="23655" name="Freeform 270"/>
              <p:cNvSpPr>
                <a:spLocks/>
              </p:cNvSpPr>
              <p:nvPr/>
            </p:nvSpPr>
            <p:spPr bwMode="auto">
              <a:xfrm>
                <a:off x="3459163" y="5308600"/>
                <a:ext cx="6350" cy="3175"/>
              </a:xfrm>
              <a:custGeom>
                <a:avLst/>
                <a:gdLst>
                  <a:gd name="T0" fmla="*/ 2 w 4"/>
                  <a:gd name="T1" fmla="*/ 0 h 2"/>
                  <a:gd name="T2" fmla="*/ 0 w 4"/>
                  <a:gd name="T3" fmla="*/ 0 h 2"/>
                  <a:gd name="T4" fmla="*/ 2 w 4"/>
                  <a:gd name="T5" fmla="*/ 2 h 2"/>
                  <a:gd name="T6" fmla="*/ 2 w 4"/>
                  <a:gd name="T7" fmla="*/ 2 h 2"/>
                  <a:gd name="T8" fmla="*/ 4 w 4"/>
                  <a:gd name="T9" fmla="*/ 2 h 2"/>
                  <a:gd name="T10" fmla="*/ 2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2" y="0"/>
                    </a:moveTo>
                    <a:lnTo>
                      <a:pt x="0" y="0"/>
                    </a:lnTo>
                    <a:lnTo>
                      <a:pt x="2" y="2"/>
                    </a:lnTo>
                    <a:lnTo>
                      <a:pt x="4" y="2"/>
                    </a:lnTo>
                    <a:lnTo>
                      <a:pt x="2" y="0"/>
                    </a:lnTo>
                    <a:close/>
                  </a:path>
                </a:pathLst>
              </a:custGeom>
              <a:solidFill>
                <a:srgbClr val="131516"/>
              </a:solidFill>
              <a:ln w="9525">
                <a:noFill/>
                <a:round/>
                <a:headEnd/>
                <a:tailEnd/>
              </a:ln>
            </p:spPr>
            <p:txBody>
              <a:bodyPr/>
              <a:lstStyle/>
              <a:p>
                <a:endParaRPr lang="en-US"/>
              </a:p>
            </p:txBody>
          </p:sp>
          <p:sp>
            <p:nvSpPr>
              <p:cNvPr id="23656" name="Freeform 271"/>
              <p:cNvSpPr>
                <a:spLocks/>
              </p:cNvSpPr>
              <p:nvPr/>
            </p:nvSpPr>
            <p:spPr bwMode="auto">
              <a:xfrm>
                <a:off x="3462338" y="5302250"/>
                <a:ext cx="9525" cy="9525"/>
              </a:xfrm>
              <a:custGeom>
                <a:avLst/>
                <a:gdLst>
                  <a:gd name="T0" fmla="*/ 2 w 6"/>
                  <a:gd name="T1" fmla="*/ 0 h 6"/>
                  <a:gd name="T2" fmla="*/ 6 w 6"/>
                  <a:gd name="T3" fmla="*/ 2 h 6"/>
                  <a:gd name="T4" fmla="*/ 2 w 6"/>
                  <a:gd name="T5" fmla="*/ 6 h 6"/>
                  <a:gd name="T6" fmla="*/ 0 w 6"/>
                  <a:gd name="T7" fmla="*/ 4 h 6"/>
                  <a:gd name="T8" fmla="*/ 2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0"/>
                    </a:moveTo>
                    <a:lnTo>
                      <a:pt x="6" y="2"/>
                    </a:lnTo>
                    <a:lnTo>
                      <a:pt x="2" y="6"/>
                    </a:lnTo>
                    <a:lnTo>
                      <a:pt x="0" y="4"/>
                    </a:lnTo>
                    <a:lnTo>
                      <a:pt x="2" y="0"/>
                    </a:lnTo>
                    <a:close/>
                  </a:path>
                </a:pathLst>
              </a:custGeom>
              <a:solidFill>
                <a:srgbClr val="131516"/>
              </a:solidFill>
              <a:ln w="9525">
                <a:noFill/>
                <a:round/>
                <a:headEnd/>
                <a:tailEnd/>
              </a:ln>
            </p:spPr>
            <p:txBody>
              <a:bodyPr/>
              <a:lstStyle/>
              <a:p>
                <a:endParaRPr lang="en-US"/>
              </a:p>
            </p:txBody>
          </p:sp>
          <p:sp>
            <p:nvSpPr>
              <p:cNvPr id="23657" name="Freeform 272"/>
              <p:cNvSpPr>
                <a:spLocks/>
              </p:cNvSpPr>
              <p:nvPr/>
            </p:nvSpPr>
            <p:spPr bwMode="auto">
              <a:xfrm>
                <a:off x="3465513" y="5302250"/>
                <a:ext cx="6350" cy="3175"/>
              </a:xfrm>
              <a:custGeom>
                <a:avLst/>
                <a:gdLst>
                  <a:gd name="T0" fmla="*/ 4 w 4"/>
                  <a:gd name="T1" fmla="*/ 2 h 2"/>
                  <a:gd name="T2" fmla="*/ 4 w 4"/>
                  <a:gd name="T3" fmla="*/ 2 h 2"/>
                  <a:gd name="T4" fmla="*/ 2 w 4"/>
                  <a:gd name="T5" fmla="*/ 0 h 2"/>
                  <a:gd name="T6" fmla="*/ 2 w 4"/>
                  <a:gd name="T7" fmla="*/ 0 h 2"/>
                  <a:gd name="T8" fmla="*/ 0 w 4"/>
                  <a:gd name="T9" fmla="*/ 0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2"/>
                    </a:lnTo>
                    <a:lnTo>
                      <a:pt x="2" y="0"/>
                    </a:lnTo>
                    <a:lnTo>
                      <a:pt x="0" y="0"/>
                    </a:lnTo>
                    <a:lnTo>
                      <a:pt x="4" y="2"/>
                    </a:lnTo>
                    <a:close/>
                  </a:path>
                </a:pathLst>
              </a:custGeom>
              <a:solidFill>
                <a:srgbClr val="131516"/>
              </a:solidFill>
              <a:ln w="9525">
                <a:noFill/>
                <a:round/>
                <a:headEnd/>
                <a:tailEnd/>
              </a:ln>
            </p:spPr>
            <p:txBody>
              <a:bodyPr/>
              <a:lstStyle/>
              <a:p>
                <a:endParaRPr lang="en-US"/>
              </a:p>
            </p:txBody>
          </p:sp>
          <p:sp>
            <p:nvSpPr>
              <p:cNvPr id="23658" name="Freeform 273"/>
              <p:cNvSpPr>
                <a:spLocks/>
              </p:cNvSpPr>
              <p:nvPr/>
            </p:nvSpPr>
            <p:spPr bwMode="auto">
              <a:xfrm>
                <a:off x="3484563" y="5278438"/>
                <a:ext cx="6350" cy="4763"/>
              </a:xfrm>
              <a:custGeom>
                <a:avLst/>
                <a:gdLst>
                  <a:gd name="T0" fmla="*/ 2 w 4"/>
                  <a:gd name="T1" fmla="*/ 0 h 3"/>
                  <a:gd name="T2" fmla="*/ 0 w 4"/>
                  <a:gd name="T3" fmla="*/ 2 h 3"/>
                  <a:gd name="T4" fmla="*/ 2 w 4"/>
                  <a:gd name="T5" fmla="*/ 3 h 3"/>
                  <a:gd name="T6" fmla="*/ 2 w 4"/>
                  <a:gd name="T7" fmla="*/ 3 h 3"/>
                  <a:gd name="T8" fmla="*/ 4 w 4"/>
                  <a:gd name="T9" fmla="*/ 3 h 3"/>
                  <a:gd name="T10" fmla="*/ 2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0"/>
                    </a:moveTo>
                    <a:lnTo>
                      <a:pt x="0" y="2"/>
                    </a:lnTo>
                    <a:lnTo>
                      <a:pt x="2" y="3"/>
                    </a:lnTo>
                    <a:lnTo>
                      <a:pt x="4" y="3"/>
                    </a:lnTo>
                    <a:lnTo>
                      <a:pt x="2" y="0"/>
                    </a:lnTo>
                    <a:close/>
                  </a:path>
                </a:pathLst>
              </a:custGeom>
              <a:solidFill>
                <a:srgbClr val="131516"/>
              </a:solidFill>
              <a:ln w="9525">
                <a:noFill/>
                <a:round/>
                <a:headEnd/>
                <a:tailEnd/>
              </a:ln>
            </p:spPr>
            <p:txBody>
              <a:bodyPr/>
              <a:lstStyle/>
              <a:p>
                <a:endParaRPr lang="en-US"/>
              </a:p>
            </p:txBody>
          </p:sp>
          <p:sp>
            <p:nvSpPr>
              <p:cNvPr id="23659" name="Freeform 274"/>
              <p:cNvSpPr>
                <a:spLocks/>
              </p:cNvSpPr>
              <p:nvPr/>
            </p:nvSpPr>
            <p:spPr bwMode="auto">
              <a:xfrm>
                <a:off x="3487738" y="5275263"/>
                <a:ext cx="6350" cy="7938"/>
              </a:xfrm>
              <a:custGeom>
                <a:avLst/>
                <a:gdLst>
                  <a:gd name="T0" fmla="*/ 2 w 4"/>
                  <a:gd name="T1" fmla="*/ 0 h 5"/>
                  <a:gd name="T2" fmla="*/ 4 w 4"/>
                  <a:gd name="T3" fmla="*/ 2 h 5"/>
                  <a:gd name="T4" fmla="*/ 2 w 4"/>
                  <a:gd name="T5" fmla="*/ 5 h 5"/>
                  <a:gd name="T6" fmla="*/ 0 w 4"/>
                  <a:gd name="T7" fmla="*/ 2 h 5"/>
                  <a:gd name="T8" fmla="*/ 2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lnTo>
                      <a:pt x="4" y="2"/>
                    </a:lnTo>
                    <a:lnTo>
                      <a:pt x="2" y="5"/>
                    </a:lnTo>
                    <a:lnTo>
                      <a:pt x="0" y="2"/>
                    </a:lnTo>
                    <a:lnTo>
                      <a:pt x="2" y="0"/>
                    </a:lnTo>
                    <a:close/>
                  </a:path>
                </a:pathLst>
              </a:custGeom>
              <a:solidFill>
                <a:srgbClr val="131516"/>
              </a:solidFill>
              <a:ln w="9525">
                <a:noFill/>
                <a:round/>
                <a:headEnd/>
                <a:tailEnd/>
              </a:ln>
            </p:spPr>
            <p:txBody>
              <a:bodyPr/>
              <a:lstStyle/>
              <a:p>
                <a:endParaRPr lang="en-US"/>
              </a:p>
            </p:txBody>
          </p:sp>
          <p:sp>
            <p:nvSpPr>
              <p:cNvPr id="23660" name="Freeform 275"/>
              <p:cNvSpPr>
                <a:spLocks/>
              </p:cNvSpPr>
              <p:nvPr/>
            </p:nvSpPr>
            <p:spPr bwMode="auto">
              <a:xfrm>
                <a:off x="3490913" y="5275263"/>
                <a:ext cx="6350" cy="3175"/>
              </a:xfrm>
              <a:custGeom>
                <a:avLst/>
                <a:gdLst>
                  <a:gd name="T0" fmla="*/ 2 w 4"/>
                  <a:gd name="T1" fmla="*/ 2 h 2"/>
                  <a:gd name="T2" fmla="*/ 4 w 4"/>
                  <a:gd name="T3" fmla="*/ 0 h 2"/>
                  <a:gd name="T4" fmla="*/ 2 w 4"/>
                  <a:gd name="T5" fmla="*/ 0 h 2"/>
                  <a:gd name="T6" fmla="*/ 2 w 4"/>
                  <a:gd name="T7" fmla="*/ 0 h 2"/>
                  <a:gd name="T8" fmla="*/ 0 w 4"/>
                  <a:gd name="T9" fmla="*/ 0 h 2"/>
                  <a:gd name="T10" fmla="*/ 2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2" y="2"/>
                    </a:moveTo>
                    <a:lnTo>
                      <a:pt x="4" y="0"/>
                    </a:lnTo>
                    <a:lnTo>
                      <a:pt x="2" y="0"/>
                    </a:lnTo>
                    <a:lnTo>
                      <a:pt x="0" y="0"/>
                    </a:lnTo>
                    <a:lnTo>
                      <a:pt x="2" y="2"/>
                    </a:lnTo>
                    <a:close/>
                  </a:path>
                </a:pathLst>
              </a:custGeom>
              <a:solidFill>
                <a:srgbClr val="131516"/>
              </a:solidFill>
              <a:ln w="9525">
                <a:noFill/>
                <a:round/>
                <a:headEnd/>
                <a:tailEnd/>
              </a:ln>
            </p:spPr>
            <p:txBody>
              <a:bodyPr/>
              <a:lstStyle/>
              <a:p>
                <a:endParaRPr lang="en-US"/>
              </a:p>
            </p:txBody>
          </p:sp>
          <p:sp>
            <p:nvSpPr>
              <p:cNvPr id="23661" name="Freeform 276"/>
              <p:cNvSpPr>
                <a:spLocks/>
              </p:cNvSpPr>
              <p:nvPr/>
            </p:nvSpPr>
            <p:spPr bwMode="auto">
              <a:xfrm>
                <a:off x="3508376" y="5249863"/>
                <a:ext cx="6350" cy="6350"/>
              </a:xfrm>
              <a:custGeom>
                <a:avLst/>
                <a:gdLst>
                  <a:gd name="T0" fmla="*/ 2 w 4"/>
                  <a:gd name="T1" fmla="*/ 0 h 4"/>
                  <a:gd name="T2" fmla="*/ 0 w 4"/>
                  <a:gd name="T3" fmla="*/ 2 h 4"/>
                  <a:gd name="T4" fmla="*/ 2 w 4"/>
                  <a:gd name="T5" fmla="*/ 4 h 4"/>
                  <a:gd name="T6" fmla="*/ 2 w 4"/>
                  <a:gd name="T7" fmla="*/ 4 h 4"/>
                  <a:gd name="T8" fmla="*/ 4 w 4"/>
                  <a:gd name="T9" fmla="*/ 4 h 4"/>
                  <a:gd name="T10" fmla="*/ 2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lnTo>
                      <a:pt x="0" y="2"/>
                    </a:lnTo>
                    <a:lnTo>
                      <a:pt x="2" y="4"/>
                    </a:lnTo>
                    <a:lnTo>
                      <a:pt x="4" y="4"/>
                    </a:lnTo>
                    <a:lnTo>
                      <a:pt x="2" y="0"/>
                    </a:lnTo>
                    <a:close/>
                  </a:path>
                </a:pathLst>
              </a:custGeom>
              <a:solidFill>
                <a:srgbClr val="131516"/>
              </a:solidFill>
              <a:ln w="9525">
                <a:noFill/>
                <a:round/>
                <a:headEnd/>
                <a:tailEnd/>
              </a:ln>
            </p:spPr>
            <p:txBody>
              <a:bodyPr/>
              <a:lstStyle/>
              <a:p>
                <a:endParaRPr lang="en-US"/>
              </a:p>
            </p:txBody>
          </p:sp>
          <p:sp>
            <p:nvSpPr>
              <p:cNvPr id="23662" name="Freeform 277"/>
              <p:cNvSpPr>
                <a:spLocks/>
              </p:cNvSpPr>
              <p:nvPr/>
            </p:nvSpPr>
            <p:spPr bwMode="auto">
              <a:xfrm>
                <a:off x="3511551" y="5246688"/>
                <a:ext cx="6350" cy="9525"/>
              </a:xfrm>
              <a:custGeom>
                <a:avLst/>
                <a:gdLst>
                  <a:gd name="T0" fmla="*/ 2 w 4"/>
                  <a:gd name="T1" fmla="*/ 0 h 6"/>
                  <a:gd name="T2" fmla="*/ 4 w 4"/>
                  <a:gd name="T3" fmla="*/ 2 h 6"/>
                  <a:gd name="T4" fmla="*/ 2 w 4"/>
                  <a:gd name="T5" fmla="*/ 6 h 6"/>
                  <a:gd name="T6" fmla="*/ 0 w 4"/>
                  <a:gd name="T7" fmla="*/ 2 h 6"/>
                  <a:gd name="T8" fmla="*/ 2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lnTo>
                      <a:pt x="4" y="2"/>
                    </a:lnTo>
                    <a:lnTo>
                      <a:pt x="2" y="6"/>
                    </a:lnTo>
                    <a:lnTo>
                      <a:pt x="0" y="2"/>
                    </a:lnTo>
                    <a:lnTo>
                      <a:pt x="2" y="0"/>
                    </a:lnTo>
                    <a:close/>
                  </a:path>
                </a:pathLst>
              </a:custGeom>
              <a:solidFill>
                <a:srgbClr val="131516"/>
              </a:solidFill>
              <a:ln w="9525">
                <a:noFill/>
                <a:round/>
                <a:headEnd/>
                <a:tailEnd/>
              </a:ln>
            </p:spPr>
            <p:txBody>
              <a:bodyPr/>
              <a:lstStyle/>
              <a:p>
                <a:endParaRPr lang="en-US"/>
              </a:p>
            </p:txBody>
          </p:sp>
          <p:sp>
            <p:nvSpPr>
              <p:cNvPr id="23663" name="Freeform 278"/>
              <p:cNvSpPr>
                <a:spLocks/>
              </p:cNvSpPr>
              <p:nvPr/>
            </p:nvSpPr>
            <p:spPr bwMode="auto">
              <a:xfrm>
                <a:off x="3514726" y="5243513"/>
                <a:ext cx="6350" cy="6350"/>
              </a:xfrm>
              <a:custGeom>
                <a:avLst/>
                <a:gdLst>
                  <a:gd name="T0" fmla="*/ 2 w 4"/>
                  <a:gd name="T1" fmla="*/ 4 h 4"/>
                  <a:gd name="T2" fmla="*/ 4 w 4"/>
                  <a:gd name="T3" fmla="*/ 2 h 4"/>
                  <a:gd name="T4" fmla="*/ 2 w 4"/>
                  <a:gd name="T5" fmla="*/ 2 h 4"/>
                  <a:gd name="T6" fmla="*/ 2 w 4"/>
                  <a:gd name="T7" fmla="*/ 0 h 4"/>
                  <a:gd name="T8" fmla="*/ 0 w 4"/>
                  <a:gd name="T9" fmla="*/ 2 h 4"/>
                  <a:gd name="T10" fmla="*/ 2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4"/>
                    </a:moveTo>
                    <a:lnTo>
                      <a:pt x="4" y="2"/>
                    </a:lnTo>
                    <a:lnTo>
                      <a:pt x="2" y="2"/>
                    </a:lnTo>
                    <a:lnTo>
                      <a:pt x="2" y="0"/>
                    </a:lnTo>
                    <a:lnTo>
                      <a:pt x="0" y="2"/>
                    </a:lnTo>
                    <a:lnTo>
                      <a:pt x="2" y="4"/>
                    </a:lnTo>
                    <a:close/>
                  </a:path>
                </a:pathLst>
              </a:custGeom>
              <a:solidFill>
                <a:srgbClr val="131516"/>
              </a:solidFill>
              <a:ln w="9525">
                <a:noFill/>
                <a:round/>
                <a:headEnd/>
                <a:tailEnd/>
              </a:ln>
            </p:spPr>
            <p:txBody>
              <a:bodyPr/>
              <a:lstStyle/>
              <a:p>
                <a:endParaRPr lang="en-US"/>
              </a:p>
            </p:txBody>
          </p:sp>
          <p:sp>
            <p:nvSpPr>
              <p:cNvPr id="23664" name="Freeform 279"/>
              <p:cNvSpPr>
                <a:spLocks/>
              </p:cNvSpPr>
              <p:nvPr/>
            </p:nvSpPr>
            <p:spPr bwMode="auto">
              <a:xfrm>
                <a:off x="3533776" y="5221288"/>
                <a:ext cx="6350" cy="6350"/>
              </a:xfrm>
              <a:custGeom>
                <a:avLst/>
                <a:gdLst>
                  <a:gd name="T0" fmla="*/ 2 w 4"/>
                  <a:gd name="T1" fmla="*/ 0 h 4"/>
                  <a:gd name="T2" fmla="*/ 0 w 4"/>
                  <a:gd name="T3" fmla="*/ 2 h 4"/>
                  <a:gd name="T4" fmla="*/ 2 w 4"/>
                  <a:gd name="T5" fmla="*/ 4 h 4"/>
                  <a:gd name="T6" fmla="*/ 2 w 4"/>
                  <a:gd name="T7" fmla="*/ 4 h 4"/>
                  <a:gd name="T8" fmla="*/ 4 w 4"/>
                  <a:gd name="T9" fmla="*/ 4 h 4"/>
                  <a:gd name="T10" fmla="*/ 2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lnTo>
                      <a:pt x="0" y="2"/>
                    </a:lnTo>
                    <a:lnTo>
                      <a:pt x="2" y="4"/>
                    </a:lnTo>
                    <a:lnTo>
                      <a:pt x="4" y="4"/>
                    </a:lnTo>
                    <a:lnTo>
                      <a:pt x="2" y="0"/>
                    </a:lnTo>
                    <a:close/>
                  </a:path>
                </a:pathLst>
              </a:custGeom>
              <a:solidFill>
                <a:srgbClr val="131516"/>
              </a:solidFill>
              <a:ln w="9525">
                <a:noFill/>
                <a:round/>
                <a:headEnd/>
                <a:tailEnd/>
              </a:ln>
            </p:spPr>
            <p:txBody>
              <a:bodyPr/>
              <a:lstStyle/>
              <a:p>
                <a:endParaRPr lang="en-US"/>
              </a:p>
            </p:txBody>
          </p:sp>
          <p:sp>
            <p:nvSpPr>
              <p:cNvPr id="23665" name="Freeform 280"/>
              <p:cNvSpPr>
                <a:spLocks/>
              </p:cNvSpPr>
              <p:nvPr/>
            </p:nvSpPr>
            <p:spPr bwMode="auto">
              <a:xfrm>
                <a:off x="3536951" y="5218113"/>
                <a:ext cx="6350" cy="9525"/>
              </a:xfrm>
              <a:custGeom>
                <a:avLst/>
                <a:gdLst>
                  <a:gd name="T0" fmla="*/ 2 w 4"/>
                  <a:gd name="T1" fmla="*/ 0 h 6"/>
                  <a:gd name="T2" fmla="*/ 4 w 4"/>
                  <a:gd name="T3" fmla="*/ 2 h 6"/>
                  <a:gd name="T4" fmla="*/ 2 w 4"/>
                  <a:gd name="T5" fmla="*/ 6 h 6"/>
                  <a:gd name="T6" fmla="*/ 0 w 4"/>
                  <a:gd name="T7" fmla="*/ 2 h 6"/>
                  <a:gd name="T8" fmla="*/ 2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lnTo>
                      <a:pt x="4" y="2"/>
                    </a:lnTo>
                    <a:lnTo>
                      <a:pt x="2" y="6"/>
                    </a:lnTo>
                    <a:lnTo>
                      <a:pt x="0" y="2"/>
                    </a:lnTo>
                    <a:lnTo>
                      <a:pt x="2" y="0"/>
                    </a:lnTo>
                    <a:close/>
                  </a:path>
                </a:pathLst>
              </a:custGeom>
              <a:solidFill>
                <a:srgbClr val="131516"/>
              </a:solidFill>
              <a:ln w="9525">
                <a:noFill/>
                <a:round/>
                <a:headEnd/>
                <a:tailEnd/>
              </a:ln>
            </p:spPr>
            <p:txBody>
              <a:bodyPr/>
              <a:lstStyle/>
              <a:p>
                <a:endParaRPr lang="en-US"/>
              </a:p>
            </p:txBody>
          </p:sp>
          <p:sp>
            <p:nvSpPr>
              <p:cNvPr id="23666" name="Freeform 281"/>
              <p:cNvSpPr>
                <a:spLocks/>
              </p:cNvSpPr>
              <p:nvPr/>
            </p:nvSpPr>
            <p:spPr bwMode="auto">
              <a:xfrm>
                <a:off x="3540126" y="5214938"/>
                <a:ext cx="6350" cy="6350"/>
              </a:xfrm>
              <a:custGeom>
                <a:avLst/>
                <a:gdLst>
                  <a:gd name="T0" fmla="*/ 2 w 4"/>
                  <a:gd name="T1" fmla="*/ 4 h 4"/>
                  <a:gd name="T2" fmla="*/ 4 w 4"/>
                  <a:gd name="T3" fmla="*/ 2 h 4"/>
                  <a:gd name="T4" fmla="*/ 2 w 4"/>
                  <a:gd name="T5" fmla="*/ 2 h 4"/>
                  <a:gd name="T6" fmla="*/ 2 w 4"/>
                  <a:gd name="T7" fmla="*/ 0 h 4"/>
                  <a:gd name="T8" fmla="*/ 0 w 4"/>
                  <a:gd name="T9" fmla="*/ 2 h 4"/>
                  <a:gd name="T10" fmla="*/ 2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4"/>
                    </a:moveTo>
                    <a:lnTo>
                      <a:pt x="4" y="2"/>
                    </a:lnTo>
                    <a:lnTo>
                      <a:pt x="2" y="2"/>
                    </a:lnTo>
                    <a:lnTo>
                      <a:pt x="2" y="0"/>
                    </a:lnTo>
                    <a:lnTo>
                      <a:pt x="0" y="2"/>
                    </a:lnTo>
                    <a:lnTo>
                      <a:pt x="2" y="4"/>
                    </a:lnTo>
                    <a:close/>
                  </a:path>
                </a:pathLst>
              </a:custGeom>
              <a:solidFill>
                <a:srgbClr val="131516"/>
              </a:solidFill>
              <a:ln w="9525">
                <a:noFill/>
                <a:round/>
                <a:headEnd/>
                <a:tailEnd/>
              </a:ln>
            </p:spPr>
            <p:txBody>
              <a:bodyPr/>
              <a:lstStyle/>
              <a:p>
                <a:endParaRPr lang="en-US"/>
              </a:p>
            </p:txBody>
          </p:sp>
          <p:sp>
            <p:nvSpPr>
              <p:cNvPr id="23667" name="Freeform 282"/>
              <p:cNvSpPr>
                <a:spLocks/>
              </p:cNvSpPr>
              <p:nvPr/>
            </p:nvSpPr>
            <p:spPr bwMode="auto">
              <a:xfrm>
                <a:off x="3559176" y="5194300"/>
                <a:ext cx="6350" cy="6350"/>
              </a:xfrm>
              <a:custGeom>
                <a:avLst/>
                <a:gdLst>
                  <a:gd name="T0" fmla="*/ 0 w 4"/>
                  <a:gd name="T1" fmla="*/ 0 h 4"/>
                  <a:gd name="T2" fmla="*/ 0 w 4"/>
                  <a:gd name="T3" fmla="*/ 2 h 4"/>
                  <a:gd name="T4" fmla="*/ 2 w 4"/>
                  <a:gd name="T5" fmla="*/ 2 h 4"/>
                  <a:gd name="T6" fmla="*/ 2 w 4"/>
                  <a:gd name="T7" fmla="*/ 4 h 4"/>
                  <a:gd name="T8" fmla="*/ 4 w 4"/>
                  <a:gd name="T9" fmla="*/ 2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0" y="2"/>
                    </a:lnTo>
                    <a:lnTo>
                      <a:pt x="2" y="2"/>
                    </a:lnTo>
                    <a:lnTo>
                      <a:pt x="2" y="4"/>
                    </a:lnTo>
                    <a:lnTo>
                      <a:pt x="4" y="2"/>
                    </a:lnTo>
                    <a:lnTo>
                      <a:pt x="0" y="0"/>
                    </a:lnTo>
                    <a:close/>
                  </a:path>
                </a:pathLst>
              </a:custGeom>
              <a:solidFill>
                <a:srgbClr val="131516"/>
              </a:solidFill>
              <a:ln w="9525">
                <a:noFill/>
                <a:round/>
                <a:headEnd/>
                <a:tailEnd/>
              </a:ln>
            </p:spPr>
            <p:txBody>
              <a:bodyPr/>
              <a:lstStyle/>
              <a:p>
                <a:endParaRPr lang="en-US"/>
              </a:p>
            </p:txBody>
          </p:sp>
          <p:sp>
            <p:nvSpPr>
              <p:cNvPr id="23668" name="Freeform 283"/>
              <p:cNvSpPr>
                <a:spLocks/>
              </p:cNvSpPr>
              <p:nvPr/>
            </p:nvSpPr>
            <p:spPr bwMode="auto">
              <a:xfrm>
                <a:off x="3559176" y="5194300"/>
                <a:ext cx="6350" cy="3175"/>
              </a:xfrm>
              <a:custGeom>
                <a:avLst/>
                <a:gdLst>
                  <a:gd name="T0" fmla="*/ 2 w 4"/>
                  <a:gd name="T1" fmla="*/ 0 h 2"/>
                  <a:gd name="T2" fmla="*/ 0 w 4"/>
                  <a:gd name="T3" fmla="*/ 0 h 2"/>
                  <a:gd name="T4" fmla="*/ 4 w 4"/>
                  <a:gd name="T5" fmla="*/ 2 h 2"/>
                  <a:gd name="T6" fmla="*/ 4 w 4"/>
                  <a:gd name="T7" fmla="*/ 2 h 2"/>
                  <a:gd name="T8" fmla="*/ 4 w 4"/>
                  <a:gd name="T9" fmla="*/ 2 h 2"/>
                  <a:gd name="T10" fmla="*/ 4 w 4"/>
                  <a:gd name="T11" fmla="*/ 0 h 2"/>
                  <a:gd name="T12" fmla="*/ 4 w 4"/>
                  <a:gd name="T13" fmla="*/ 0 h 2"/>
                  <a:gd name="T14" fmla="*/ 2 w 4"/>
                  <a:gd name="T15" fmla="*/ 0 h 2"/>
                  <a:gd name="T16" fmla="*/ 2 w 4"/>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2" y="0"/>
                    </a:moveTo>
                    <a:lnTo>
                      <a:pt x="0" y="0"/>
                    </a:lnTo>
                    <a:lnTo>
                      <a:pt x="4" y="2"/>
                    </a:lnTo>
                    <a:lnTo>
                      <a:pt x="4" y="0"/>
                    </a:lnTo>
                    <a:lnTo>
                      <a:pt x="2" y="0"/>
                    </a:lnTo>
                    <a:close/>
                  </a:path>
                </a:pathLst>
              </a:custGeom>
              <a:solidFill>
                <a:srgbClr val="131516"/>
              </a:solidFill>
              <a:ln w="9525">
                <a:noFill/>
                <a:round/>
                <a:headEnd/>
                <a:tailEnd/>
              </a:ln>
            </p:spPr>
            <p:txBody>
              <a:bodyPr/>
              <a:lstStyle/>
              <a:p>
                <a:endParaRPr lang="en-US"/>
              </a:p>
            </p:txBody>
          </p:sp>
          <p:sp>
            <p:nvSpPr>
              <p:cNvPr id="23669" name="Rectangle 284"/>
              <p:cNvSpPr>
                <a:spLocks noChangeArrowheads="1"/>
              </p:cNvSpPr>
              <p:nvPr/>
            </p:nvSpPr>
            <p:spPr bwMode="auto">
              <a:xfrm>
                <a:off x="3562351" y="5197475"/>
                <a:ext cx="1588" cy="1588"/>
              </a:xfrm>
              <a:prstGeom prst="rect">
                <a:avLst/>
              </a:prstGeom>
              <a:solidFill>
                <a:srgbClr val="131516"/>
              </a:solidFill>
              <a:ln w="9525">
                <a:noFill/>
                <a:miter lim="800000"/>
                <a:headEnd/>
                <a:tailEnd/>
              </a:ln>
            </p:spPr>
            <p:txBody>
              <a:bodyPr/>
              <a:lstStyle/>
              <a:p>
                <a:endParaRPr lang="en-US"/>
              </a:p>
            </p:txBody>
          </p:sp>
          <p:sp>
            <p:nvSpPr>
              <p:cNvPr id="23670" name="Freeform 285"/>
              <p:cNvSpPr>
                <a:spLocks/>
              </p:cNvSpPr>
              <p:nvPr/>
            </p:nvSpPr>
            <p:spPr bwMode="auto">
              <a:xfrm>
                <a:off x="3562351" y="5194300"/>
                <a:ext cx="3175" cy="3175"/>
              </a:xfrm>
              <a:custGeom>
                <a:avLst/>
                <a:gdLst>
                  <a:gd name="T0" fmla="*/ 2 w 2"/>
                  <a:gd name="T1" fmla="*/ 2 h 2"/>
                  <a:gd name="T2" fmla="*/ 2 w 2"/>
                  <a:gd name="T3" fmla="*/ 0 h 2"/>
                  <a:gd name="T4" fmla="*/ 2 w 2"/>
                  <a:gd name="T5" fmla="*/ 0 h 2"/>
                  <a:gd name="T6" fmla="*/ 0 w 2"/>
                  <a:gd name="T7" fmla="*/ 0 h 2"/>
                  <a:gd name="T8" fmla="*/ 0 w 2"/>
                  <a:gd name="T9" fmla="*/ 0 h 2"/>
                  <a:gd name="T10" fmla="*/ 2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0"/>
                    </a:lnTo>
                    <a:lnTo>
                      <a:pt x="0" y="0"/>
                    </a:lnTo>
                    <a:lnTo>
                      <a:pt x="2" y="2"/>
                    </a:lnTo>
                    <a:close/>
                  </a:path>
                </a:pathLst>
              </a:custGeom>
              <a:solidFill>
                <a:srgbClr val="131516"/>
              </a:solidFill>
              <a:ln w="9525">
                <a:noFill/>
                <a:round/>
                <a:headEnd/>
                <a:tailEnd/>
              </a:ln>
            </p:spPr>
            <p:txBody>
              <a:bodyPr/>
              <a:lstStyle/>
              <a:p>
                <a:endParaRPr lang="en-US"/>
              </a:p>
            </p:txBody>
          </p:sp>
          <p:sp>
            <p:nvSpPr>
              <p:cNvPr id="23671" name="Freeform 286"/>
              <p:cNvSpPr>
                <a:spLocks/>
              </p:cNvSpPr>
              <p:nvPr/>
            </p:nvSpPr>
            <p:spPr bwMode="auto">
              <a:xfrm>
                <a:off x="3081338" y="5614988"/>
                <a:ext cx="123825" cy="119063"/>
              </a:xfrm>
              <a:custGeom>
                <a:avLst/>
                <a:gdLst>
                  <a:gd name="T0" fmla="*/ 78 w 78"/>
                  <a:gd name="T1" fmla="*/ 40 h 75"/>
                  <a:gd name="T2" fmla="*/ 78 w 78"/>
                  <a:gd name="T3" fmla="*/ 45 h 75"/>
                  <a:gd name="T4" fmla="*/ 76 w 78"/>
                  <a:gd name="T5" fmla="*/ 53 h 75"/>
                  <a:gd name="T6" fmla="*/ 72 w 78"/>
                  <a:gd name="T7" fmla="*/ 59 h 75"/>
                  <a:gd name="T8" fmla="*/ 68 w 78"/>
                  <a:gd name="T9" fmla="*/ 65 h 75"/>
                  <a:gd name="T10" fmla="*/ 62 w 78"/>
                  <a:gd name="T11" fmla="*/ 69 h 75"/>
                  <a:gd name="T12" fmla="*/ 56 w 78"/>
                  <a:gd name="T13" fmla="*/ 71 h 75"/>
                  <a:gd name="T14" fmla="*/ 49 w 78"/>
                  <a:gd name="T15" fmla="*/ 75 h 75"/>
                  <a:gd name="T16" fmla="*/ 39 w 78"/>
                  <a:gd name="T17" fmla="*/ 75 h 75"/>
                  <a:gd name="T18" fmla="*/ 31 w 78"/>
                  <a:gd name="T19" fmla="*/ 75 h 75"/>
                  <a:gd name="T20" fmla="*/ 23 w 78"/>
                  <a:gd name="T21" fmla="*/ 71 h 75"/>
                  <a:gd name="T22" fmla="*/ 17 w 78"/>
                  <a:gd name="T23" fmla="*/ 69 h 75"/>
                  <a:gd name="T24" fmla="*/ 12 w 78"/>
                  <a:gd name="T25" fmla="*/ 65 h 75"/>
                  <a:gd name="T26" fmla="*/ 6 w 78"/>
                  <a:gd name="T27" fmla="*/ 59 h 75"/>
                  <a:gd name="T28" fmla="*/ 4 w 78"/>
                  <a:gd name="T29" fmla="*/ 53 h 75"/>
                  <a:gd name="T30" fmla="*/ 0 w 78"/>
                  <a:gd name="T31" fmla="*/ 45 h 75"/>
                  <a:gd name="T32" fmla="*/ 0 w 78"/>
                  <a:gd name="T33" fmla="*/ 40 h 75"/>
                  <a:gd name="T34" fmla="*/ 0 w 78"/>
                  <a:gd name="T35" fmla="*/ 30 h 75"/>
                  <a:gd name="T36" fmla="*/ 4 w 78"/>
                  <a:gd name="T37" fmla="*/ 22 h 75"/>
                  <a:gd name="T38" fmla="*/ 6 w 78"/>
                  <a:gd name="T39" fmla="*/ 16 h 75"/>
                  <a:gd name="T40" fmla="*/ 12 w 78"/>
                  <a:gd name="T41" fmla="*/ 10 h 75"/>
                  <a:gd name="T42" fmla="*/ 17 w 78"/>
                  <a:gd name="T43" fmla="*/ 6 h 75"/>
                  <a:gd name="T44" fmla="*/ 23 w 78"/>
                  <a:gd name="T45" fmla="*/ 2 h 75"/>
                  <a:gd name="T46" fmla="*/ 31 w 78"/>
                  <a:gd name="T47" fmla="*/ 0 h 75"/>
                  <a:gd name="T48" fmla="*/ 39 w 78"/>
                  <a:gd name="T49" fmla="*/ 0 h 75"/>
                  <a:gd name="T50" fmla="*/ 49 w 78"/>
                  <a:gd name="T51" fmla="*/ 0 h 75"/>
                  <a:gd name="T52" fmla="*/ 56 w 78"/>
                  <a:gd name="T53" fmla="*/ 2 h 75"/>
                  <a:gd name="T54" fmla="*/ 62 w 78"/>
                  <a:gd name="T55" fmla="*/ 6 h 75"/>
                  <a:gd name="T56" fmla="*/ 68 w 78"/>
                  <a:gd name="T57" fmla="*/ 10 h 75"/>
                  <a:gd name="T58" fmla="*/ 72 w 78"/>
                  <a:gd name="T59" fmla="*/ 16 h 75"/>
                  <a:gd name="T60" fmla="*/ 76 w 78"/>
                  <a:gd name="T61" fmla="*/ 22 h 75"/>
                  <a:gd name="T62" fmla="*/ 78 w 78"/>
                  <a:gd name="T63" fmla="*/ 30 h 75"/>
                  <a:gd name="T64" fmla="*/ 78 w 78"/>
                  <a:gd name="T65" fmla="*/ 4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40"/>
                    </a:moveTo>
                    <a:lnTo>
                      <a:pt x="78" y="45"/>
                    </a:lnTo>
                    <a:lnTo>
                      <a:pt x="76" y="53"/>
                    </a:lnTo>
                    <a:lnTo>
                      <a:pt x="72" y="59"/>
                    </a:lnTo>
                    <a:lnTo>
                      <a:pt x="68" y="65"/>
                    </a:lnTo>
                    <a:lnTo>
                      <a:pt x="62" y="69"/>
                    </a:lnTo>
                    <a:lnTo>
                      <a:pt x="56" y="71"/>
                    </a:lnTo>
                    <a:lnTo>
                      <a:pt x="49" y="75"/>
                    </a:lnTo>
                    <a:lnTo>
                      <a:pt x="39" y="75"/>
                    </a:lnTo>
                    <a:lnTo>
                      <a:pt x="31" y="75"/>
                    </a:lnTo>
                    <a:lnTo>
                      <a:pt x="23" y="71"/>
                    </a:lnTo>
                    <a:lnTo>
                      <a:pt x="17" y="69"/>
                    </a:lnTo>
                    <a:lnTo>
                      <a:pt x="12" y="65"/>
                    </a:lnTo>
                    <a:lnTo>
                      <a:pt x="6" y="59"/>
                    </a:lnTo>
                    <a:lnTo>
                      <a:pt x="4" y="53"/>
                    </a:lnTo>
                    <a:lnTo>
                      <a:pt x="0" y="45"/>
                    </a:lnTo>
                    <a:lnTo>
                      <a:pt x="0" y="40"/>
                    </a:lnTo>
                    <a:lnTo>
                      <a:pt x="0" y="30"/>
                    </a:lnTo>
                    <a:lnTo>
                      <a:pt x="4" y="22"/>
                    </a:lnTo>
                    <a:lnTo>
                      <a:pt x="6" y="16"/>
                    </a:lnTo>
                    <a:lnTo>
                      <a:pt x="12" y="10"/>
                    </a:lnTo>
                    <a:lnTo>
                      <a:pt x="17" y="6"/>
                    </a:lnTo>
                    <a:lnTo>
                      <a:pt x="23" y="2"/>
                    </a:lnTo>
                    <a:lnTo>
                      <a:pt x="31" y="0"/>
                    </a:lnTo>
                    <a:lnTo>
                      <a:pt x="39" y="0"/>
                    </a:lnTo>
                    <a:lnTo>
                      <a:pt x="49" y="0"/>
                    </a:lnTo>
                    <a:lnTo>
                      <a:pt x="56" y="2"/>
                    </a:lnTo>
                    <a:lnTo>
                      <a:pt x="62" y="6"/>
                    </a:lnTo>
                    <a:lnTo>
                      <a:pt x="68" y="10"/>
                    </a:lnTo>
                    <a:lnTo>
                      <a:pt x="72" y="16"/>
                    </a:lnTo>
                    <a:lnTo>
                      <a:pt x="76" y="22"/>
                    </a:lnTo>
                    <a:lnTo>
                      <a:pt x="78" y="30"/>
                    </a:lnTo>
                    <a:lnTo>
                      <a:pt x="78" y="40"/>
                    </a:lnTo>
                    <a:close/>
                  </a:path>
                </a:pathLst>
              </a:custGeom>
              <a:solidFill>
                <a:srgbClr val="29166F"/>
              </a:solidFill>
              <a:ln w="9525">
                <a:noFill/>
                <a:round/>
                <a:headEnd/>
                <a:tailEnd/>
              </a:ln>
            </p:spPr>
            <p:txBody>
              <a:bodyPr/>
              <a:lstStyle/>
              <a:p>
                <a:endParaRPr lang="en-US"/>
              </a:p>
            </p:txBody>
          </p:sp>
          <p:sp>
            <p:nvSpPr>
              <p:cNvPr id="23672" name="Freeform 287"/>
              <p:cNvSpPr>
                <a:spLocks/>
              </p:cNvSpPr>
              <p:nvPr/>
            </p:nvSpPr>
            <p:spPr bwMode="auto">
              <a:xfrm>
                <a:off x="3081338" y="5614988"/>
                <a:ext cx="123825" cy="119063"/>
              </a:xfrm>
              <a:custGeom>
                <a:avLst/>
                <a:gdLst>
                  <a:gd name="T0" fmla="*/ 78 w 78"/>
                  <a:gd name="T1" fmla="*/ 40 h 75"/>
                  <a:gd name="T2" fmla="*/ 78 w 78"/>
                  <a:gd name="T3" fmla="*/ 45 h 75"/>
                  <a:gd name="T4" fmla="*/ 76 w 78"/>
                  <a:gd name="T5" fmla="*/ 53 h 75"/>
                  <a:gd name="T6" fmla="*/ 72 w 78"/>
                  <a:gd name="T7" fmla="*/ 59 h 75"/>
                  <a:gd name="T8" fmla="*/ 68 w 78"/>
                  <a:gd name="T9" fmla="*/ 65 h 75"/>
                  <a:gd name="T10" fmla="*/ 62 w 78"/>
                  <a:gd name="T11" fmla="*/ 69 h 75"/>
                  <a:gd name="T12" fmla="*/ 56 w 78"/>
                  <a:gd name="T13" fmla="*/ 71 h 75"/>
                  <a:gd name="T14" fmla="*/ 49 w 78"/>
                  <a:gd name="T15" fmla="*/ 75 h 75"/>
                  <a:gd name="T16" fmla="*/ 39 w 78"/>
                  <a:gd name="T17" fmla="*/ 75 h 75"/>
                  <a:gd name="T18" fmla="*/ 31 w 78"/>
                  <a:gd name="T19" fmla="*/ 75 h 75"/>
                  <a:gd name="T20" fmla="*/ 23 w 78"/>
                  <a:gd name="T21" fmla="*/ 71 h 75"/>
                  <a:gd name="T22" fmla="*/ 17 w 78"/>
                  <a:gd name="T23" fmla="*/ 69 h 75"/>
                  <a:gd name="T24" fmla="*/ 12 w 78"/>
                  <a:gd name="T25" fmla="*/ 65 h 75"/>
                  <a:gd name="T26" fmla="*/ 6 w 78"/>
                  <a:gd name="T27" fmla="*/ 59 h 75"/>
                  <a:gd name="T28" fmla="*/ 4 w 78"/>
                  <a:gd name="T29" fmla="*/ 53 h 75"/>
                  <a:gd name="T30" fmla="*/ 0 w 78"/>
                  <a:gd name="T31" fmla="*/ 45 h 75"/>
                  <a:gd name="T32" fmla="*/ 0 w 78"/>
                  <a:gd name="T33" fmla="*/ 40 h 75"/>
                  <a:gd name="T34" fmla="*/ 0 w 78"/>
                  <a:gd name="T35" fmla="*/ 30 h 75"/>
                  <a:gd name="T36" fmla="*/ 4 w 78"/>
                  <a:gd name="T37" fmla="*/ 22 h 75"/>
                  <a:gd name="T38" fmla="*/ 6 w 78"/>
                  <a:gd name="T39" fmla="*/ 16 h 75"/>
                  <a:gd name="T40" fmla="*/ 12 w 78"/>
                  <a:gd name="T41" fmla="*/ 10 h 75"/>
                  <a:gd name="T42" fmla="*/ 17 w 78"/>
                  <a:gd name="T43" fmla="*/ 6 h 75"/>
                  <a:gd name="T44" fmla="*/ 23 w 78"/>
                  <a:gd name="T45" fmla="*/ 2 h 75"/>
                  <a:gd name="T46" fmla="*/ 31 w 78"/>
                  <a:gd name="T47" fmla="*/ 0 h 75"/>
                  <a:gd name="T48" fmla="*/ 39 w 78"/>
                  <a:gd name="T49" fmla="*/ 0 h 75"/>
                  <a:gd name="T50" fmla="*/ 49 w 78"/>
                  <a:gd name="T51" fmla="*/ 0 h 75"/>
                  <a:gd name="T52" fmla="*/ 56 w 78"/>
                  <a:gd name="T53" fmla="*/ 2 h 75"/>
                  <a:gd name="T54" fmla="*/ 62 w 78"/>
                  <a:gd name="T55" fmla="*/ 6 h 75"/>
                  <a:gd name="T56" fmla="*/ 68 w 78"/>
                  <a:gd name="T57" fmla="*/ 10 h 75"/>
                  <a:gd name="T58" fmla="*/ 72 w 78"/>
                  <a:gd name="T59" fmla="*/ 16 h 75"/>
                  <a:gd name="T60" fmla="*/ 76 w 78"/>
                  <a:gd name="T61" fmla="*/ 22 h 75"/>
                  <a:gd name="T62" fmla="*/ 78 w 78"/>
                  <a:gd name="T63" fmla="*/ 30 h 75"/>
                  <a:gd name="T64" fmla="*/ 78 w 78"/>
                  <a:gd name="T65" fmla="*/ 4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40"/>
                    </a:moveTo>
                    <a:lnTo>
                      <a:pt x="78" y="45"/>
                    </a:lnTo>
                    <a:lnTo>
                      <a:pt x="76" y="53"/>
                    </a:lnTo>
                    <a:lnTo>
                      <a:pt x="72" y="59"/>
                    </a:lnTo>
                    <a:lnTo>
                      <a:pt x="68" y="65"/>
                    </a:lnTo>
                    <a:lnTo>
                      <a:pt x="62" y="69"/>
                    </a:lnTo>
                    <a:lnTo>
                      <a:pt x="56" y="71"/>
                    </a:lnTo>
                    <a:lnTo>
                      <a:pt x="49" y="75"/>
                    </a:lnTo>
                    <a:lnTo>
                      <a:pt x="39" y="75"/>
                    </a:lnTo>
                    <a:lnTo>
                      <a:pt x="31" y="75"/>
                    </a:lnTo>
                    <a:lnTo>
                      <a:pt x="23" y="71"/>
                    </a:lnTo>
                    <a:lnTo>
                      <a:pt x="17" y="69"/>
                    </a:lnTo>
                    <a:lnTo>
                      <a:pt x="12" y="65"/>
                    </a:lnTo>
                    <a:lnTo>
                      <a:pt x="6" y="59"/>
                    </a:lnTo>
                    <a:lnTo>
                      <a:pt x="4" y="53"/>
                    </a:lnTo>
                    <a:lnTo>
                      <a:pt x="0" y="45"/>
                    </a:lnTo>
                    <a:lnTo>
                      <a:pt x="0" y="40"/>
                    </a:lnTo>
                    <a:lnTo>
                      <a:pt x="0" y="30"/>
                    </a:lnTo>
                    <a:lnTo>
                      <a:pt x="4" y="22"/>
                    </a:lnTo>
                    <a:lnTo>
                      <a:pt x="6" y="16"/>
                    </a:lnTo>
                    <a:lnTo>
                      <a:pt x="12" y="10"/>
                    </a:lnTo>
                    <a:lnTo>
                      <a:pt x="17" y="6"/>
                    </a:lnTo>
                    <a:lnTo>
                      <a:pt x="23" y="2"/>
                    </a:lnTo>
                    <a:lnTo>
                      <a:pt x="31" y="0"/>
                    </a:lnTo>
                    <a:lnTo>
                      <a:pt x="39" y="0"/>
                    </a:lnTo>
                    <a:lnTo>
                      <a:pt x="49" y="0"/>
                    </a:lnTo>
                    <a:lnTo>
                      <a:pt x="56" y="2"/>
                    </a:lnTo>
                    <a:lnTo>
                      <a:pt x="62" y="6"/>
                    </a:lnTo>
                    <a:lnTo>
                      <a:pt x="68" y="10"/>
                    </a:lnTo>
                    <a:lnTo>
                      <a:pt x="72" y="16"/>
                    </a:lnTo>
                    <a:lnTo>
                      <a:pt x="76" y="22"/>
                    </a:lnTo>
                    <a:lnTo>
                      <a:pt x="78" y="30"/>
                    </a:lnTo>
                    <a:lnTo>
                      <a:pt x="78" y="40"/>
                    </a:lnTo>
                  </a:path>
                </a:pathLst>
              </a:custGeom>
              <a:noFill/>
              <a:ln w="6350">
                <a:solidFill>
                  <a:srgbClr val="131516"/>
                </a:solidFill>
                <a:round/>
                <a:headEnd/>
                <a:tailEnd/>
              </a:ln>
            </p:spPr>
            <p:txBody>
              <a:bodyPr/>
              <a:lstStyle/>
              <a:p>
                <a:endParaRPr lang="en-US"/>
              </a:p>
            </p:txBody>
          </p:sp>
          <p:sp>
            <p:nvSpPr>
              <p:cNvPr id="23673" name="Freeform 288"/>
              <p:cNvSpPr>
                <a:spLocks/>
              </p:cNvSpPr>
              <p:nvPr/>
            </p:nvSpPr>
            <p:spPr bwMode="auto">
              <a:xfrm>
                <a:off x="3143251" y="3997325"/>
                <a:ext cx="419100" cy="481013"/>
              </a:xfrm>
              <a:custGeom>
                <a:avLst/>
                <a:gdLst>
                  <a:gd name="T0" fmla="*/ 0 w 264"/>
                  <a:gd name="T1" fmla="*/ 303 h 303"/>
                  <a:gd name="T2" fmla="*/ 264 w 264"/>
                  <a:gd name="T3" fmla="*/ 0 h 303"/>
                  <a:gd name="T4" fmla="*/ 264 w 264"/>
                  <a:gd name="T5" fmla="*/ 0 h 303"/>
                  <a:gd name="T6" fmla="*/ 0 60000 65536"/>
                  <a:gd name="T7" fmla="*/ 0 60000 65536"/>
                  <a:gd name="T8" fmla="*/ 0 60000 65536"/>
                  <a:gd name="T9" fmla="*/ 0 w 264"/>
                  <a:gd name="T10" fmla="*/ 0 h 303"/>
                  <a:gd name="T11" fmla="*/ 264 w 264"/>
                  <a:gd name="T12" fmla="*/ 303 h 303"/>
                </a:gdLst>
                <a:ahLst/>
                <a:cxnLst>
                  <a:cxn ang="T6">
                    <a:pos x="T0" y="T1"/>
                  </a:cxn>
                  <a:cxn ang="T7">
                    <a:pos x="T2" y="T3"/>
                  </a:cxn>
                  <a:cxn ang="T8">
                    <a:pos x="T4" y="T5"/>
                  </a:cxn>
                </a:cxnLst>
                <a:rect l="T9" t="T10" r="T11" b="T12"/>
                <a:pathLst>
                  <a:path w="264" h="303">
                    <a:moveTo>
                      <a:pt x="0" y="303"/>
                    </a:moveTo>
                    <a:lnTo>
                      <a:pt x="264" y="0"/>
                    </a:lnTo>
                  </a:path>
                </a:pathLst>
              </a:custGeom>
              <a:noFill/>
              <a:ln w="6350">
                <a:solidFill>
                  <a:srgbClr val="131516"/>
                </a:solidFill>
                <a:round/>
                <a:headEnd/>
                <a:tailEnd/>
              </a:ln>
            </p:spPr>
            <p:txBody>
              <a:bodyPr/>
              <a:lstStyle/>
              <a:p>
                <a:endParaRPr lang="en-US"/>
              </a:p>
            </p:txBody>
          </p:sp>
          <p:sp>
            <p:nvSpPr>
              <p:cNvPr id="23674" name="Freeform 289"/>
              <p:cNvSpPr>
                <a:spLocks/>
              </p:cNvSpPr>
              <p:nvPr/>
            </p:nvSpPr>
            <p:spPr bwMode="auto">
              <a:xfrm>
                <a:off x="3081338" y="4414838"/>
                <a:ext cx="123825" cy="119063"/>
              </a:xfrm>
              <a:custGeom>
                <a:avLst/>
                <a:gdLst>
                  <a:gd name="T0" fmla="*/ 78 w 78"/>
                  <a:gd name="T1" fmla="*/ 40 h 75"/>
                  <a:gd name="T2" fmla="*/ 78 w 78"/>
                  <a:gd name="T3" fmla="*/ 45 h 75"/>
                  <a:gd name="T4" fmla="*/ 76 w 78"/>
                  <a:gd name="T5" fmla="*/ 53 h 75"/>
                  <a:gd name="T6" fmla="*/ 72 w 78"/>
                  <a:gd name="T7" fmla="*/ 59 h 75"/>
                  <a:gd name="T8" fmla="*/ 68 w 78"/>
                  <a:gd name="T9" fmla="*/ 65 h 75"/>
                  <a:gd name="T10" fmla="*/ 62 w 78"/>
                  <a:gd name="T11" fmla="*/ 69 h 75"/>
                  <a:gd name="T12" fmla="*/ 56 w 78"/>
                  <a:gd name="T13" fmla="*/ 73 h 75"/>
                  <a:gd name="T14" fmla="*/ 49 w 78"/>
                  <a:gd name="T15" fmla="*/ 75 h 75"/>
                  <a:gd name="T16" fmla="*/ 39 w 78"/>
                  <a:gd name="T17" fmla="*/ 75 h 75"/>
                  <a:gd name="T18" fmla="*/ 31 w 78"/>
                  <a:gd name="T19" fmla="*/ 75 h 75"/>
                  <a:gd name="T20" fmla="*/ 23 w 78"/>
                  <a:gd name="T21" fmla="*/ 73 h 75"/>
                  <a:gd name="T22" fmla="*/ 17 w 78"/>
                  <a:gd name="T23" fmla="*/ 69 h 75"/>
                  <a:gd name="T24" fmla="*/ 12 w 78"/>
                  <a:gd name="T25" fmla="*/ 65 h 75"/>
                  <a:gd name="T26" fmla="*/ 6 w 78"/>
                  <a:gd name="T27" fmla="*/ 59 h 75"/>
                  <a:gd name="T28" fmla="*/ 4 w 78"/>
                  <a:gd name="T29" fmla="*/ 53 h 75"/>
                  <a:gd name="T30" fmla="*/ 0 w 78"/>
                  <a:gd name="T31" fmla="*/ 45 h 75"/>
                  <a:gd name="T32" fmla="*/ 0 w 78"/>
                  <a:gd name="T33" fmla="*/ 40 h 75"/>
                  <a:gd name="T34" fmla="*/ 0 w 78"/>
                  <a:gd name="T35" fmla="*/ 30 h 75"/>
                  <a:gd name="T36" fmla="*/ 4 w 78"/>
                  <a:gd name="T37" fmla="*/ 24 h 75"/>
                  <a:gd name="T38" fmla="*/ 6 w 78"/>
                  <a:gd name="T39" fmla="*/ 16 h 75"/>
                  <a:gd name="T40" fmla="*/ 12 w 78"/>
                  <a:gd name="T41" fmla="*/ 10 h 75"/>
                  <a:gd name="T42" fmla="*/ 17 w 78"/>
                  <a:gd name="T43" fmla="*/ 6 h 75"/>
                  <a:gd name="T44" fmla="*/ 23 w 78"/>
                  <a:gd name="T45" fmla="*/ 2 h 75"/>
                  <a:gd name="T46" fmla="*/ 31 w 78"/>
                  <a:gd name="T47" fmla="*/ 0 h 75"/>
                  <a:gd name="T48" fmla="*/ 39 w 78"/>
                  <a:gd name="T49" fmla="*/ 0 h 75"/>
                  <a:gd name="T50" fmla="*/ 49 w 78"/>
                  <a:gd name="T51" fmla="*/ 0 h 75"/>
                  <a:gd name="T52" fmla="*/ 56 w 78"/>
                  <a:gd name="T53" fmla="*/ 2 h 75"/>
                  <a:gd name="T54" fmla="*/ 62 w 78"/>
                  <a:gd name="T55" fmla="*/ 6 h 75"/>
                  <a:gd name="T56" fmla="*/ 68 w 78"/>
                  <a:gd name="T57" fmla="*/ 10 h 75"/>
                  <a:gd name="T58" fmla="*/ 72 w 78"/>
                  <a:gd name="T59" fmla="*/ 16 h 75"/>
                  <a:gd name="T60" fmla="*/ 76 w 78"/>
                  <a:gd name="T61" fmla="*/ 24 h 75"/>
                  <a:gd name="T62" fmla="*/ 78 w 78"/>
                  <a:gd name="T63" fmla="*/ 30 h 75"/>
                  <a:gd name="T64" fmla="*/ 78 w 78"/>
                  <a:gd name="T65" fmla="*/ 4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40"/>
                    </a:moveTo>
                    <a:lnTo>
                      <a:pt x="78" y="45"/>
                    </a:lnTo>
                    <a:lnTo>
                      <a:pt x="76" y="53"/>
                    </a:lnTo>
                    <a:lnTo>
                      <a:pt x="72" y="59"/>
                    </a:lnTo>
                    <a:lnTo>
                      <a:pt x="68" y="65"/>
                    </a:lnTo>
                    <a:lnTo>
                      <a:pt x="62" y="69"/>
                    </a:lnTo>
                    <a:lnTo>
                      <a:pt x="56" y="73"/>
                    </a:lnTo>
                    <a:lnTo>
                      <a:pt x="49" y="75"/>
                    </a:lnTo>
                    <a:lnTo>
                      <a:pt x="39" y="75"/>
                    </a:lnTo>
                    <a:lnTo>
                      <a:pt x="31" y="75"/>
                    </a:lnTo>
                    <a:lnTo>
                      <a:pt x="23" y="73"/>
                    </a:lnTo>
                    <a:lnTo>
                      <a:pt x="17" y="69"/>
                    </a:lnTo>
                    <a:lnTo>
                      <a:pt x="12" y="65"/>
                    </a:lnTo>
                    <a:lnTo>
                      <a:pt x="6" y="59"/>
                    </a:lnTo>
                    <a:lnTo>
                      <a:pt x="4" y="53"/>
                    </a:lnTo>
                    <a:lnTo>
                      <a:pt x="0" y="45"/>
                    </a:lnTo>
                    <a:lnTo>
                      <a:pt x="0" y="40"/>
                    </a:lnTo>
                    <a:lnTo>
                      <a:pt x="0" y="30"/>
                    </a:lnTo>
                    <a:lnTo>
                      <a:pt x="4" y="24"/>
                    </a:lnTo>
                    <a:lnTo>
                      <a:pt x="6" y="16"/>
                    </a:lnTo>
                    <a:lnTo>
                      <a:pt x="12" y="10"/>
                    </a:lnTo>
                    <a:lnTo>
                      <a:pt x="17" y="6"/>
                    </a:lnTo>
                    <a:lnTo>
                      <a:pt x="23" y="2"/>
                    </a:lnTo>
                    <a:lnTo>
                      <a:pt x="31" y="0"/>
                    </a:lnTo>
                    <a:lnTo>
                      <a:pt x="39" y="0"/>
                    </a:lnTo>
                    <a:lnTo>
                      <a:pt x="49" y="0"/>
                    </a:lnTo>
                    <a:lnTo>
                      <a:pt x="56" y="2"/>
                    </a:lnTo>
                    <a:lnTo>
                      <a:pt x="62" y="6"/>
                    </a:lnTo>
                    <a:lnTo>
                      <a:pt x="68" y="10"/>
                    </a:lnTo>
                    <a:lnTo>
                      <a:pt x="72" y="16"/>
                    </a:lnTo>
                    <a:lnTo>
                      <a:pt x="76" y="24"/>
                    </a:lnTo>
                    <a:lnTo>
                      <a:pt x="78" y="30"/>
                    </a:lnTo>
                    <a:lnTo>
                      <a:pt x="78" y="40"/>
                    </a:lnTo>
                    <a:close/>
                  </a:path>
                </a:pathLst>
              </a:custGeom>
              <a:solidFill>
                <a:srgbClr val="29166F"/>
              </a:solidFill>
              <a:ln w="9525">
                <a:noFill/>
                <a:round/>
                <a:headEnd/>
                <a:tailEnd/>
              </a:ln>
            </p:spPr>
            <p:txBody>
              <a:bodyPr/>
              <a:lstStyle/>
              <a:p>
                <a:endParaRPr lang="en-US"/>
              </a:p>
            </p:txBody>
          </p:sp>
          <p:sp>
            <p:nvSpPr>
              <p:cNvPr id="23675" name="Freeform 290"/>
              <p:cNvSpPr>
                <a:spLocks/>
              </p:cNvSpPr>
              <p:nvPr/>
            </p:nvSpPr>
            <p:spPr bwMode="auto">
              <a:xfrm>
                <a:off x="3081338" y="4414838"/>
                <a:ext cx="123825" cy="119063"/>
              </a:xfrm>
              <a:custGeom>
                <a:avLst/>
                <a:gdLst>
                  <a:gd name="T0" fmla="*/ 78 w 78"/>
                  <a:gd name="T1" fmla="*/ 40 h 75"/>
                  <a:gd name="T2" fmla="*/ 78 w 78"/>
                  <a:gd name="T3" fmla="*/ 45 h 75"/>
                  <a:gd name="T4" fmla="*/ 76 w 78"/>
                  <a:gd name="T5" fmla="*/ 53 h 75"/>
                  <a:gd name="T6" fmla="*/ 72 w 78"/>
                  <a:gd name="T7" fmla="*/ 59 h 75"/>
                  <a:gd name="T8" fmla="*/ 68 w 78"/>
                  <a:gd name="T9" fmla="*/ 65 h 75"/>
                  <a:gd name="T10" fmla="*/ 62 w 78"/>
                  <a:gd name="T11" fmla="*/ 69 h 75"/>
                  <a:gd name="T12" fmla="*/ 56 w 78"/>
                  <a:gd name="T13" fmla="*/ 73 h 75"/>
                  <a:gd name="T14" fmla="*/ 49 w 78"/>
                  <a:gd name="T15" fmla="*/ 75 h 75"/>
                  <a:gd name="T16" fmla="*/ 39 w 78"/>
                  <a:gd name="T17" fmla="*/ 75 h 75"/>
                  <a:gd name="T18" fmla="*/ 31 w 78"/>
                  <a:gd name="T19" fmla="*/ 75 h 75"/>
                  <a:gd name="T20" fmla="*/ 23 w 78"/>
                  <a:gd name="T21" fmla="*/ 73 h 75"/>
                  <a:gd name="T22" fmla="*/ 17 w 78"/>
                  <a:gd name="T23" fmla="*/ 69 h 75"/>
                  <a:gd name="T24" fmla="*/ 12 w 78"/>
                  <a:gd name="T25" fmla="*/ 65 h 75"/>
                  <a:gd name="T26" fmla="*/ 6 w 78"/>
                  <a:gd name="T27" fmla="*/ 59 h 75"/>
                  <a:gd name="T28" fmla="*/ 4 w 78"/>
                  <a:gd name="T29" fmla="*/ 53 h 75"/>
                  <a:gd name="T30" fmla="*/ 0 w 78"/>
                  <a:gd name="T31" fmla="*/ 45 h 75"/>
                  <a:gd name="T32" fmla="*/ 0 w 78"/>
                  <a:gd name="T33" fmla="*/ 40 h 75"/>
                  <a:gd name="T34" fmla="*/ 0 w 78"/>
                  <a:gd name="T35" fmla="*/ 30 h 75"/>
                  <a:gd name="T36" fmla="*/ 4 w 78"/>
                  <a:gd name="T37" fmla="*/ 24 h 75"/>
                  <a:gd name="T38" fmla="*/ 6 w 78"/>
                  <a:gd name="T39" fmla="*/ 16 h 75"/>
                  <a:gd name="T40" fmla="*/ 12 w 78"/>
                  <a:gd name="T41" fmla="*/ 10 h 75"/>
                  <a:gd name="T42" fmla="*/ 17 w 78"/>
                  <a:gd name="T43" fmla="*/ 6 h 75"/>
                  <a:gd name="T44" fmla="*/ 23 w 78"/>
                  <a:gd name="T45" fmla="*/ 2 h 75"/>
                  <a:gd name="T46" fmla="*/ 31 w 78"/>
                  <a:gd name="T47" fmla="*/ 0 h 75"/>
                  <a:gd name="T48" fmla="*/ 39 w 78"/>
                  <a:gd name="T49" fmla="*/ 0 h 75"/>
                  <a:gd name="T50" fmla="*/ 49 w 78"/>
                  <a:gd name="T51" fmla="*/ 0 h 75"/>
                  <a:gd name="T52" fmla="*/ 56 w 78"/>
                  <a:gd name="T53" fmla="*/ 2 h 75"/>
                  <a:gd name="T54" fmla="*/ 62 w 78"/>
                  <a:gd name="T55" fmla="*/ 6 h 75"/>
                  <a:gd name="T56" fmla="*/ 68 w 78"/>
                  <a:gd name="T57" fmla="*/ 10 h 75"/>
                  <a:gd name="T58" fmla="*/ 72 w 78"/>
                  <a:gd name="T59" fmla="*/ 16 h 75"/>
                  <a:gd name="T60" fmla="*/ 76 w 78"/>
                  <a:gd name="T61" fmla="*/ 24 h 75"/>
                  <a:gd name="T62" fmla="*/ 78 w 78"/>
                  <a:gd name="T63" fmla="*/ 30 h 75"/>
                  <a:gd name="T64" fmla="*/ 78 w 78"/>
                  <a:gd name="T65" fmla="*/ 4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40"/>
                    </a:moveTo>
                    <a:lnTo>
                      <a:pt x="78" y="45"/>
                    </a:lnTo>
                    <a:lnTo>
                      <a:pt x="76" y="53"/>
                    </a:lnTo>
                    <a:lnTo>
                      <a:pt x="72" y="59"/>
                    </a:lnTo>
                    <a:lnTo>
                      <a:pt x="68" y="65"/>
                    </a:lnTo>
                    <a:lnTo>
                      <a:pt x="62" y="69"/>
                    </a:lnTo>
                    <a:lnTo>
                      <a:pt x="56" y="73"/>
                    </a:lnTo>
                    <a:lnTo>
                      <a:pt x="49" y="75"/>
                    </a:lnTo>
                    <a:lnTo>
                      <a:pt x="39" y="75"/>
                    </a:lnTo>
                    <a:lnTo>
                      <a:pt x="31" y="75"/>
                    </a:lnTo>
                    <a:lnTo>
                      <a:pt x="23" y="73"/>
                    </a:lnTo>
                    <a:lnTo>
                      <a:pt x="17" y="69"/>
                    </a:lnTo>
                    <a:lnTo>
                      <a:pt x="12" y="65"/>
                    </a:lnTo>
                    <a:lnTo>
                      <a:pt x="6" y="59"/>
                    </a:lnTo>
                    <a:lnTo>
                      <a:pt x="4" y="53"/>
                    </a:lnTo>
                    <a:lnTo>
                      <a:pt x="0" y="45"/>
                    </a:lnTo>
                    <a:lnTo>
                      <a:pt x="0" y="40"/>
                    </a:lnTo>
                    <a:lnTo>
                      <a:pt x="0" y="30"/>
                    </a:lnTo>
                    <a:lnTo>
                      <a:pt x="4" y="24"/>
                    </a:lnTo>
                    <a:lnTo>
                      <a:pt x="6" y="16"/>
                    </a:lnTo>
                    <a:lnTo>
                      <a:pt x="12" y="10"/>
                    </a:lnTo>
                    <a:lnTo>
                      <a:pt x="17" y="6"/>
                    </a:lnTo>
                    <a:lnTo>
                      <a:pt x="23" y="2"/>
                    </a:lnTo>
                    <a:lnTo>
                      <a:pt x="31" y="0"/>
                    </a:lnTo>
                    <a:lnTo>
                      <a:pt x="39" y="0"/>
                    </a:lnTo>
                    <a:lnTo>
                      <a:pt x="49" y="0"/>
                    </a:lnTo>
                    <a:lnTo>
                      <a:pt x="56" y="2"/>
                    </a:lnTo>
                    <a:lnTo>
                      <a:pt x="62" y="6"/>
                    </a:lnTo>
                    <a:lnTo>
                      <a:pt x="68" y="10"/>
                    </a:lnTo>
                    <a:lnTo>
                      <a:pt x="72" y="16"/>
                    </a:lnTo>
                    <a:lnTo>
                      <a:pt x="76" y="24"/>
                    </a:lnTo>
                    <a:lnTo>
                      <a:pt x="78" y="30"/>
                    </a:lnTo>
                    <a:lnTo>
                      <a:pt x="78" y="40"/>
                    </a:lnTo>
                  </a:path>
                </a:pathLst>
              </a:custGeom>
              <a:noFill/>
              <a:ln w="6350">
                <a:solidFill>
                  <a:srgbClr val="131516"/>
                </a:solidFill>
                <a:round/>
                <a:headEnd/>
                <a:tailEnd/>
              </a:ln>
            </p:spPr>
            <p:txBody>
              <a:bodyPr/>
              <a:lstStyle/>
              <a:p>
                <a:endParaRPr lang="en-US"/>
              </a:p>
            </p:txBody>
          </p:sp>
          <p:sp>
            <p:nvSpPr>
              <p:cNvPr id="23676" name="Rectangle 291"/>
              <p:cNvSpPr>
                <a:spLocks noChangeArrowheads="1"/>
              </p:cNvSpPr>
              <p:nvPr/>
            </p:nvSpPr>
            <p:spPr bwMode="auto">
              <a:xfrm>
                <a:off x="3698876" y="5684838"/>
                <a:ext cx="146050" cy="244475"/>
              </a:xfrm>
              <a:prstGeom prst="rect">
                <a:avLst/>
              </a:prstGeom>
              <a:noFill/>
              <a:ln w="9525">
                <a:noFill/>
                <a:miter lim="800000"/>
                <a:headEnd/>
                <a:tailEnd/>
              </a:ln>
            </p:spPr>
            <p:txBody>
              <a:bodyPr wrap="none" lIns="0" tIns="0" rIns="0" bIns="0">
                <a:spAutoFit/>
              </a:bodyPr>
              <a:lstStyle/>
              <a:p>
                <a:pPr eaLnBrk="1" hangingPunct="1">
                  <a:spcBef>
                    <a:spcPct val="30000"/>
                  </a:spcBef>
                </a:pPr>
                <a:r>
                  <a:rPr lang="en-US" sz="1600" b="1">
                    <a:solidFill>
                      <a:srgbClr val="29166F"/>
                    </a:solidFill>
                  </a:rPr>
                  <a:t>A</a:t>
                </a:r>
                <a:endParaRPr lang="en-US" sz="2400"/>
              </a:p>
            </p:txBody>
          </p:sp>
          <p:sp>
            <p:nvSpPr>
              <p:cNvPr id="23677" name="Rectangle 292"/>
              <p:cNvSpPr>
                <a:spLocks noChangeArrowheads="1"/>
              </p:cNvSpPr>
              <p:nvPr/>
            </p:nvSpPr>
            <p:spPr bwMode="auto">
              <a:xfrm>
                <a:off x="2954338" y="4899025"/>
                <a:ext cx="146050" cy="244475"/>
              </a:xfrm>
              <a:prstGeom prst="rect">
                <a:avLst/>
              </a:prstGeom>
              <a:noFill/>
              <a:ln w="9525">
                <a:noFill/>
                <a:miter lim="800000"/>
                <a:headEnd/>
                <a:tailEnd/>
              </a:ln>
            </p:spPr>
            <p:txBody>
              <a:bodyPr wrap="none" lIns="0" tIns="0" rIns="0" bIns="0">
                <a:spAutoFit/>
              </a:bodyPr>
              <a:lstStyle/>
              <a:p>
                <a:pPr eaLnBrk="1" hangingPunct="1">
                  <a:spcBef>
                    <a:spcPct val="30000"/>
                  </a:spcBef>
                </a:pPr>
                <a:r>
                  <a:rPr lang="en-US" sz="1600" b="1">
                    <a:solidFill>
                      <a:srgbClr val="29166F"/>
                    </a:solidFill>
                  </a:rPr>
                  <a:t>B</a:t>
                </a:r>
                <a:endParaRPr lang="en-US" sz="2400"/>
              </a:p>
            </p:txBody>
          </p:sp>
          <p:sp>
            <p:nvSpPr>
              <p:cNvPr id="23678" name="Rectangle 293"/>
              <p:cNvSpPr>
                <a:spLocks noChangeArrowheads="1"/>
              </p:cNvSpPr>
              <p:nvPr/>
            </p:nvSpPr>
            <p:spPr bwMode="auto">
              <a:xfrm>
                <a:off x="4619626" y="5321300"/>
                <a:ext cx="146050" cy="244475"/>
              </a:xfrm>
              <a:prstGeom prst="rect">
                <a:avLst/>
              </a:prstGeom>
              <a:noFill/>
              <a:ln w="9525">
                <a:noFill/>
                <a:miter lim="800000"/>
                <a:headEnd/>
                <a:tailEnd/>
              </a:ln>
            </p:spPr>
            <p:txBody>
              <a:bodyPr wrap="none" lIns="0" tIns="0" rIns="0" bIns="0">
                <a:spAutoFit/>
              </a:bodyPr>
              <a:lstStyle/>
              <a:p>
                <a:pPr eaLnBrk="1" hangingPunct="1">
                  <a:spcBef>
                    <a:spcPct val="30000"/>
                  </a:spcBef>
                </a:pPr>
                <a:r>
                  <a:rPr lang="en-US" sz="1600" b="1">
                    <a:solidFill>
                      <a:srgbClr val="29166F"/>
                    </a:solidFill>
                  </a:rPr>
                  <a:t>C</a:t>
                </a:r>
                <a:endParaRPr lang="en-US" sz="2400"/>
              </a:p>
            </p:txBody>
          </p:sp>
          <p:sp>
            <p:nvSpPr>
              <p:cNvPr id="23679" name="Freeform 294"/>
              <p:cNvSpPr>
                <a:spLocks/>
              </p:cNvSpPr>
              <p:nvPr/>
            </p:nvSpPr>
            <p:spPr bwMode="auto">
              <a:xfrm>
                <a:off x="5694363" y="4325938"/>
                <a:ext cx="1588" cy="1200150"/>
              </a:xfrm>
              <a:custGeom>
                <a:avLst/>
                <a:gdLst>
                  <a:gd name="T0" fmla="*/ 0 w 1"/>
                  <a:gd name="T1" fmla="*/ 0 h 756"/>
                  <a:gd name="T2" fmla="*/ 0 w 1"/>
                  <a:gd name="T3" fmla="*/ 756 h 756"/>
                  <a:gd name="T4" fmla="*/ 0 w 1"/>
                  <a:gd name="T5" fmla="*/ 756 h 756"/>
                  <a:gd name="T6" fmla="*/ 0 60000 65536"/>
                  <a:gd name="T7" fmla="*/ 0 60000 65536"/>
                  <a:gd name="T8" fmla="*/ 0 60000 65536"/>
                  <a:gd name="T9" fmla="*/ 0 w 1"/>
                  <a:gd name="T10" fmla="*/ 0 h 756"/>
                  <a:gd name="T11" fmla="*/ 1 w 1"/>
                  <a:gd name="T12" fmla="*/ 756 h 756"/>
                </a:gdLst>
                <a:ahLst/>
                <a:cxnLst>
                  <a:cxn ang="T6">
                    <a:pos x="T0" y="T1"/>
                  </a:cxn>
                  <a:cxn ang="T7">
                    <a:pos x="T2" y="T3"/>
                  </a:cxn>
                  <a:cxn ang="T8">
                    <a:pos x="T4" y="T5"/>
                  </a:cxn>
                </a:cxnLst>
                <a:rect l="T9" t="T10" r="T11" b="T12"/>
                <a:pathLst>
                  <a:path w="1" h="756">
                    <a:moveTo>
                      <a:pt x="0" y="0"/>
                    </a:moveTo>
                    <a:lnTo>
                      <a:pt x="0" y="756"/>
                    </a:lnTo>
                  </a:path>
                </a:pathLst>
              </a:custGeom>
              <a:noFill/>
              <a:ln w="6350">
                <a:solidFill>
                  <a:srgbClr val="131516"/>
                </a:solidFill>
                <a:round/>
                <a:headEnd/>
                <a:tailEnd/>
              </a:ln>
            </p:spPr>
            <p:txBody>
              <a:bodyPr/>
              <a:lstStyle/>
              <a:p>
                <a:endParaRPr lang="en-US"/>
              </a:p>
            </p:txBody>
          </p:sp>
          <p:sp>
            <p:nvSpPr>
              <p:cNvPr id="23680" name="Freeform 295"/>
              <p:cNvSpPr>
                <a:spLocks/>
              </p:cNvSpPr>
              <p:nvPr/>
            </p:nvSpPr>
            <p:spPr bwMode="auto">
              <a:xfrm>
                <a:off x="5657851" y="4313238"/>
                <a:ext cx="74613" cy="71438"/>
              </a:xfrm>
              <a:custGeom>
                <a:avLst/>
                <a:gdLst>
                  <a:gd name="T0" fmla="*/ 0 w 47"/>
                  <a:gd name="T1" fmla="*/ 45 h 45"/>
                  <a:gd name="T2" fmla="*/ 23 w 47"/>
                  <a:gd name="T3" fmla="*/ 0 h 45"/>
                  <a:gd name="T4" fmla="*/ 47 w 47"/>
                  <a:gd name="T5" fmla="*/ 45 h 45"/>
                  <a:gd name="T6" fmla="*/ 0 w 47"/>
                  <a:gd name="T7" fmla="*/ 45 h 45"/>
                  <a:gd name="T8" fmla="*/ 0 60000 65536"/>
                  <a:gd name="T9" fmla="*/ 0 60000 65536"/>
                  <a:gd name="T10" fmla="*/ 0 60000 65536"/>
                  <a:gd name="T11" fmla="*/ 0 60000 65536"/>
                  <a:gd name="T12" fmla="*/ 0 w 47"/>
                  <a:gd name="T13" fmla="*/ 0 h 45"/>
                  <a:gd name="T14" fmla="*/ 47 w 47"/>
                  <a:gd name="T15" fmla="*/ 45 h 45"/>
                </a:gdLst>
                <a:ahLst/>
                <a:cxnLst>
                  <a:cxn ang="T8">
                    <a:pos x="T0" y="T1"/>
                  </a:cxn>
                  <a:cxn ang="T9">
                    <a:pos x="T2" y="T3"/>
                  </a:cxn>
                  <a:cxn ang="T10">
                    <a:pos x="T4" y="T5"/>
                  </a:cxn>
                  <a:cxn ang="T11">
                    <a:pos x="T6" y="T7"/>
                  </a:cxn>
                </a:cxnLst>
                <a:rect l="T12" t="T13" r="T14" b="T15"/>
                <a:pathLst>
                  <a:path w="47" h="45">
                    <a:moveTo>
                      <a:pt x="0" y="45"/>
                    </a:moveTo>
                    <a:lnTo>
                      <a:pt x="23" y="0"/>
                    </a:lnTo>
                    <a:lnTo>
                      <a:pt x="47" y="45"/>
                    </a:lnTo>
                    <a:lnTo>
                      <a:pt x="0" y="45"/>
                    </a:lnTo>
                    <a:close/>
                  </a:path>
                </a:pathLst>
              </a:custGeom>
              <a:solidFill>
                <a:srgbClr val="009240"/>
              </a:solidFill>
              <a:ln w="9525">
                <a:noFill/>
                <a:round/>
                <a:headEnd/>
                <a:tailEnd/>
              </a:ln>
            </p:spPr>
            <p:txBody>
              <a:bodyPr/>
              <a:lstStyle/>
              <a:p>
                <a:endParaRPr lang="en-US"/>
              </a:p>
            </p:txBody>
          </p:sp>
          <p:sp>
            <p:nvSpPr>
              <p:cNvPr id="23681" name="Freeform 296"/>
              <p:cNvSpPr>
                <a:spLocks/>
              </p:cNvSpPr>
              <p:nvPr/>
            </p:nvSpPr>
            <p:spPr bwMode="auto">
              <a:xfrm>
                <a:off x="5657851" y="4313238"/>
                <a:ext cx="74613" cy="71438"/>
              </a:xfrm>
              <a:custGeom>
                <a:avLst/>
                <a:gdLst>
                  <a:gd name="T0" fmla="*/ 0 w 47"/>
                  <a:gd name="T1" fmla="*/ 45 h 45"/>
                  <a:gd name="T2" fmla="*/ 23 w 47"/>
                  <a:gd name="T3" fmla="*/ 0 h 45"/>
                  <a:gd name="T4" fmla="*/ 47 w 47"/>
                  <a:gd name="T5" fmla="*/ 45 h 45"/>
                  <a:gd name="T6" fmla="*/ 0 w 47"/>
                  <a:gd name="T7" fmla="*/ 45 h 45"/>
                  <a:gd name="T8" fmla="*/ 0 60000 65536"/>
                  <a:gd name="T9" fmla="*/ 0 60000 65536"/>
                  <a:gd name="T10" fmla="*/ 0 60000 65536"/>
                  <a:gd name="T11" fmla="*/ 0 60000 65536"/>
                  <a:gd name="T12" fmla="*/ 0 w 47"/>
                  <a:gd name="T13" fmla="*/ 0 h 45"/>
                  <a:gd name="T14" fmla="*/ 47 w 47"/>
                  <a:gd name="T15" fmla="*/ 45 h 45"/>
                </a:gdLst>
                <a:ahLst/>
                <a:cxnLst>
                  <a:cxn ang="T8">
                    <a:pos x="T0" y="T1"/>
                  </a:cxn>
                  <a:cxn ang="T9">
                    <a:pos x="T2" y="T3"/>
                  </a:cxn>
                  <a:cxn ang="T10">
                    <a:pos x="T4" y="T5"/>
                  </a:cxn>
                  <a:cxn ang="T11">
                    <a:pos x="T6" y="T7"/>
                  </a:cxn>
                </a:cxnLst>
                <a:rect l="T12" t="T13" r="T14" b="T15"/>
                <a:pathLst>
                  <a:path w="47" h="45">
                    <a:moveTo>
                      <a:pt x="0" y="45"/>
                    </a:moveTo>
                    <a:lnTo>
                      <a:pt x="23" y="0"/>
                    </a:lnTo>
                    <a:lnTo>
                      <a:pt x="47" y="45"/>
                    </a:lnTo>
                    <a:lnTo>
                      <a:pt x="0" y="45"/>
                    </a:lnTo>
                    <a:close/>
                  </a:path>
                </a:pathLst>
              </a:custGeom>
              <a:noFill/>
              <a:ln w="6350">
                <a:solidFill>
                  <a:srgbClr val="131516"/>
                </a:solidFill>
                <a:round/>
                <a:headEnd/>
                <a:tailEnd/>
              </a:ln>
            </p:spPr>
            <p:txBody>
              <a:bodyPr/>
              <a:lstStyle/>
              <a:p>
                <a:endParaRPr lang="en-US"/>
              </a:p>
            </p:txBody>
          </p:sp>
          <p:sp>
            <p:nvSpPr>
              <p:cNvPr id="23682" name="Freeform 297"/>
              <p:cNvSpPr>
                <a:spLocks/>
              </p:cNvSpPr>
              <p:nvPr/>
            </p:nvSpPr>
            <p:spPr bwMode="auto">
              <a:xfrm>
                <a:off x="5694363" y="5526088"/>
                <a:ext cx="1200150" cy="1588"/>
              </a:xfrm>
              <a:custGeom>
                <a:avLst/>
                <a:gdLst>
                  <a:gd name="T0" fmla="*/ 0 w 756"/>
                  <a:gd name="T1" fmla="*/ 0 h 1"/>
                  <a:gd name="T2" fmla="*/ 756 w 756"/>
                  <a:gd name="T3" fmla="*/ 0 h 1"/>
                  <a:gd name="T4" fmla="*/ 756 w 756"/>
                  <a:gd name="T5" fmla="*/ 0 h 1"/>
                  <a:gd name="T6" fmla="*/ 0 60000 65536"/>
                  <a:gd name="T7" fmla="*/ 0 60000 65536"/>
                  <a:gd name="T8" fmla="*/ 0 60000 65536"/>
                  <a:gd name="T9" fmla="*/ 0 w 756"/>
                  <a:gd name="T10" fmla="*/ 0 h 1"/>
                  <a:gd name="T11" fmla="*/ 756 w 756"/>
                  <a:gd name="T12" fmla="*/ 1 h 1"/>
                </a:gdLst>
                <a:ahLst/>
                <a:cxnLst>
                  <a:cxn ang="T6">
                    <a:pos x="T0" y="T1"/>
                  </a:cxn>
                  <a:cxn ang="T7">
                    <a:pos x="T2" y="T3"/>
                  </a:cxn>
                  <a:cxn ang="T8">
                    <a:pos x="T4" y="T5"/>
                  </a:cxn>
                </a:cxnLst>
                <a:rect l="T9" t="T10" r="T11" b="T12"/>
                <a:pathLst>
                  <a:path w="756" h="1">
                    <a:moveTo>
                      <a:pt x="0" y="0"/>
                    </a:moveTo>
                    <a:lnTo>
                      <a:pt x="756" y="0"/>
                    </a:lnTo>
                  </a:path>
                </a:pathLst>
              </a:custGeom>
              <a:noFill/>
              <a:ln w="6350">
                <a:solidFill>
                  <a:srgbClr val="131516"/>
                </a:solidFill>
                <a:round/>
                <a:headEnd/>
                <a:tailEnd/>
              </a:ln>
            </p:spPr>
            <p:txBody>
              <a:bodyPr/>
              <a:lstStyle/>
              <a:p>
                <a:endParaRPr lang="en-US"/>
              </a:p>
            </p:txBody>
          </p:sp>
          <p:sp>
            <p:nvSpPr>
              <p:cNvPr id="23683" name="Freeform 298"/>
              <p:cNvSpPr>
                <a:spLocks/>
              </p:cNvSpPr>
              <p:nvPr/>
            </p:nvSpPr>
            <p:spPr bwMode="auto">
              <a:xfrm>
                <a:off x="6838951" y="5487988"/>
                <a:ext cx="68263" cy="68263"/>
              </a:xfrm>
              <a:custGeom>
                <a:avLst/>
                <a:gdLst>
                  <a:gd name="T0" fmla="*/ 0 w 43"/>
                  <a:gd name="T1" fmla="*/ 0 h 43"/>
                  <a:gd name="T2" fmla="*/ 43 w 43"/>
                  <a:gd name="T3" fmla="*/ 24 h 43"/>
                  <a:gd name="T4" fmla="*/ 0 w 43"/>
                  <a:gd name="T5" fmla="*/ 43 h 43"/>
                  <a:gd name="T6" fmla="*/ 0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0" y="0"/>
                    </a:moveTo>
                    <a:lnTo>
                      <a:pt x="43" y="24"/>
                    </a:lnTo>
                    <a:lnTo>
                      <a:pt x="0" y="43"/>
                    </a:lnTo>
                    <a:lnTo>
                      <a:pt x="0" y="0"/>
                    </a:lnTo>
                    <a:close/>
                  </a:path>
                </a:pathLst>
              </a:custGeom>
              <a:solidFill>
                <a:srgbClr val="009240"/>
              </a:solidFill>
              <a:ln w="9525">
                <a:noFill/>
                <a:round/>
                <a:headEnd/>
                <a:tailEnd/>
              </a:ln>
            </p:spPr>
            <p:txBody>
              <a:bodyPr/>
              <a:lstStyle/>
              <a:p>
                <a:endParaRPr lang="en-US"/>
              </a:p>
            </p:txBody>
          </p:sp>
          <p:sp>
            <p:nvSpPr>
              <p:cNvPr id="23684" name="Freeform 299"/>
              <p:cNvSpPr>
                <a:spLocks/>
              </p:cNvSpPr>
              <p:nvPr/>
            </p:nvSpPr>
            <p:spPr bwMode="auto">
              <a:xfrm>
                <a:off x="6838951" y="5487988"/>
                <a:ext cx="68263" cy="68263"/>
              </a:xfrm>
              <a:custGeom>
                <a:avLst/>
                <a:gdLst>
                  <a:gd name="T0" fmla="*/ 0 w 43"/>
                  <a:gd name="T1" fmla="*/ 0 h 43"/>
                  <a:gd name="T2" fmla="*/ 43 w 43"/>
                  <a:gd name="T3" fmla="*/ 24 h 43"/>
                  <a:gd name="T4" fmla="*/ 0 w 43"/>
                  <a:gd name="T5" fmla="*/ 43 h 43"/>
                  <a:gd name="T6" fmla="*/ 0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0" y="0"/>
                    </a:moveTo>
                    <a:lnTo>
                      <a:pt x="43" y="24"/>
                    </a:lnTo>
                    <a:lnTo>
                      <a:pt x="0" y="43"/>
                    </a:lnTo>
                    <a:lnTo>
                      <a:pt x="0" y="0"/>
                    </a:lnTo>
                    <a:close/>
                  </a:path>
                </a:pathLst>
              </a:custGeom>
              <a:noFill/>
              <a:ln w="6350">
                <a:solidFill>
                  <a:srgbClr val="131516"/>
                </a:solidFill>
                <a:round/>
                <a:headEnd/>
                <a:tailEnd/>
              </a:ln>
            </p:spPr>
            <p:txBody>
              <a:bodyPr/>
              <a:lstStyle/>
              <a:p>
                <a:endParaRPr lang="en-US"/>
              </a:p>
            </p:txBody>
          </p:sp>
          <p:sp>
            <p:nvSpPr>
              <p:cNvPr id="23685" name="Freeform 300"/>
              <p:cNvSpPr>
                <a:spLocks/>
              </p:cNvSpPr>
              <p:nvPr/>
            </p:nvSpPr>
            <p:spPr bwMode="auto">
              <a:xfrm>
                <a:off x="5732463" y="4214813"/>
                <a:ext cx="61913" cy="55563"/>
              </a:xfrm>
              <a:custGeom>
                <a:avLst/>
                <a:gdLst>
                  <a:gd name="T0" fmla="*/ 39 w 39"/>
                  <a:gd name="T1" fmla="*/ 19 h 35"/>
                  <a:gd name="T2" fmla="*/ 37 w 39"/>
                  <a:gd name="T3" fmla="*/ 25 h 35"/>
                  <a:gd name="T4" fmla="*/ 33 w 39"/>
                  <a:gd name="T5" fmla="*/ 31 h 35"/>
                  <a:gd name="T6" fmla="*/ 27 w 39"/>
                  <a:gd name="T7" fmla="*/ 35 h 35"/>
                  <a:gd name="T8" fmla="*/ 19 w 39"/>
                  <a:gd name="T9" fmla="*/ 35 h 35"/>
                  <a:gd name="T10" fmla="*/ 11 w 39"/>
                  <a:gd name="T11" fmla="*/ 35 h 35"/>
                  <a:gd name="T12" fmla="*/ 6 w 39"/>
                  <a:gd name="T13" fmla="*/ 31 h 35"/>
                  <a:gd name="T14" fmla="*/ 2 w 39"/>
                  <a:gd name="T15" fmla="*/ 25 h 35"/>
                  <a:gd name="T16" fmla="*/ 0 w 39"/>
                  <a:gd name="T17" fmla="*/ 19 h 35"/>
                  <a:gd name="T18" fmla="*/ 2 w 39"/>
                  <a:gd name="T19" fmla="*/ 11 h 35"/>
                  <a:gd name="T20" fmla="*/ 6 w 39"/>
                  <a:gd name="T21" fmla="*/ 5 h 35"/>
                  <a:gd name="T22" fmla="*/ 11 w 39"/>
                  <a:gd name="T23" fmla="*/ 1 h 35"/>
                  <a:gd name="T24" fmla="*/ 19 w 39"/>
                  <a:gd name="T25" fmla="*/ 0 h 35"/>
                  <a:gd name="T26" fmla="*/ 27 w 39"/>
                  <a:gd name="T27" fmla="*/ 1 h 35"/>
                  <a:gd name="T28" fmla="*/ 33 w 39"/>
                  <a:gd name="T29" fmla="*/ 5 h 35"/>
                  <a:gd name="T30" fmla="*/ 37 w 39"/>
                  <a:gd name="T31" fmla="*/ 11 h 35"/>
                  <a:gd name="T32" fmla="*/ 39 w 39"/>
                  <a:gd name="T33" fmla="*/ 19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5"/>
                  <a:gd name="T53" fmla="*/ 39 w 39"/>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5">
                    <a:moveTo>
                      <a:pt x="39" y="19"/>
                    </a:moveTo>
                    <a:lnTo>
                      <a:pt x="37" y="25"/>
                    </a:lnTo>
                    <a:lnTo>
                      <a:pt x="33" y="31"/>
                    </a:lnTo>
                    <a:lnTo>
                      <a:pt x="27" y="35"/>
                    </a:lnTo>
                    <a:lnTo>
                      <a:pt x="19" y="35"/>
                    </a:lnTo>
                    <a:lnTo>
                      <a:pt x="11" y="35"/>
                    </a:lnTo>
                    <a:lnTo>
                      <a:pt x="6" y="31"/>
                    </a:lnTo>
                    <a:lnTo>
                      <a:pt x="2" y="25"/>
                    </a:lnTo>
                    <a:lnTo>
                      <a:pt x="0" y="19"/>
                    </a:lnTo>
                    <a:lnTo>
                      <a:pt x="2" y="11"/>
                    </a:lnTo>
                    <a:lnTo>
                      <a:pt x="6" y="5"/>
                    </a:lnTo>
                    <a:lnTo>
                      <a:pt x="11" y="1"/>
                    </a:lnTo>
                    <a:lnTo>
                      <a:pt x="19" y="0"/>
                    </a:lnTo>
                    <a:lnTo>
                      <a:pt x="27" y="1"/>
                    </a:lnTo>
                    <a:lnTo>
                      <a:pt x="33" y="5"/>
                    </a:lnTo>
                    <a:lnTo>
                      <a:pt x="37" y="11"/>
                    </a:lnTo>
                    <a:lnTo>
                      <a:pt x="39" y="19"/>
                    </a:lnTo>
                    <a:close/>
                  </a:path>
                </a:pathLst>
              </a:custGeom>
              <a:solidFill>
                <a:srgbClr val="009240"/>
              </a:solidFill>
              <a:ln w="9525">
                <a:noFill/>
                <a:round/>
                <a:headEnd/>
                <a:tailEnd/>
              </a:ln>
            </p:spPr>
            <p:txBody>
              <a:bodyPr/>
              <a:lstStyle/>
              <a:p>
                <a:endParaRPr lang="en-US"/>
              </a:p>
            </p:txBody>
          </p:sp>
          <p:sp>
            <p:nvSpPr>
              <p:cNvPr id="23686" name="Freeform 301"/>
              <p:cNvSpPr>
                <a:spLocks/>
              </p:cNvSpPr>
              <p:nvPr/>
            </p:nvSpPr>
            <p:spPr bwMode="auto">
              <a:xfrm>
                <a:off x="5753101" y="4244975"/>
                <a:ext cx="50800" cy="34925"/>
              </a:xfrm>
              <a:custGeom>
                <a:avLst/>
                <a:gdLst>
                  <a:gd name="T0" fmla="*/ 6 w 32"/>
                  <a:gd name="T1" fmla="*/ 22 h 22"/>
                  <a:gd name="T2" fmla="*/ 6 w 32"/>
                  <a:gd name="T3" fmla="*/ 22 h 22"/>
                  <a:gd name="T4" fmla="*/ 16 w 32"/>
                  <a:gd name="T5" fmla="*/ 20 h 22"/>
                  <a:gd name="T6" fmla="*/ 24 w 32"/>
                  <a:gd name="T7" fmla="*/ 16 h 22"/>
                  <a:gd name="T8" fmla="*/ 30 w 32"/>
                  <a:gd name="T9" fmla="*/ 10 h 22"/>
                  <a:gd name="T10" fmla="*/ 32 w 32"/>
                  <a:gd name="T11" fmla="*/ 0 h 22"/>
                  <a:gd name="T12" fmla="*/ 20 w 32"/>
                  <a:gd name="T13" fmla="*/ 0 h 22"/>
                  <a:gd name="T14" fmla="*/ 20 w 32"/>
                  <a:gd name="T15" fmla="*/ 4 h 22"/>
                  <a:gd name="T16" fmla="*/ 16 w 32"/>
                  <a:gd name="T17" fmla="*/ 8 h 22"/>
                  <a:gd name="T18" fmla="*/ 12 w 32"/>
                  <a:gd name="T19" fmla="*/ 10 h 22"/>
                  <a:gd name="T20" fmla="*/ 6 w 32"/>
                  <a:gd name="T21" fmla="*/ 10 h 22"/>
                  <a:gd name="T22" fmla="*/ 6 w 32"/>
                  <a:gd name="T23" fmla="*/ 10 h 22"/>
                  <a:gd name="T24" fmla="*/ 6 w 32"/>
                  <a:gd name="T25" fmla="*/ 10 h 22"/>
                  <a:gd name="T26" fmla="*/ 2 w 32"/>
                  <a:gd name="T27" fmla="*/ 12 h 22"/>
                  <a:gd name="T28" fmla="*/ 0 w 32"/>
                  <a:gd name="T29" fmla="*/ 16 h 22"/>
                  <a:gd name="T30" fmla="*/ 2 w 32"/>
                  <a:gd name="T31" fmla="*/ 20 h 22"/>
                  <a:gd name="T32" fmla="*/ 6 w 32"/>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2"/>
                  <a:gd name="T53" fmla="*/ 32 w 3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2">
                    <a:moveTo>
                      <a:pt x="6" y="22"/>
                    </a:moveTo>
                    <a:lnTo>
                      <a:pt x="6" y="22"/>
                    </a:lnTo>
                    <a:lnTo>
                      <a:pt x="16" y="20"/>
                    </a:lnTo>
                    <a:lnTo>
                      <a:pt x="24" y="16"/>
                    </a:lnTo>
                    <a:lnTo>
                      <a:pt x="30" y="10"/>
                    </a:lnTo>
                    <a:lnTo>
                      <a:pt x="32" y="0"/>
                    </a:lnTo>
                    <a:lnTo>
                      <a:pt x="20" y="0"/>
                    </a:lnTo>
                    <a:lnTo>
                      <a:pt x="20" y="4"/>
                    </a:lnTo>
                    <a:lnTo>
                      <a:pt x="16" y="8"/>
                    </a:lnTo>
                    <a:lnTo>
                      <a:pt x="12" y="10"/>
                    </a:lnTo>
                    <a:lnTo>
                      <a:pt x="6" y="10"/>
                    </a:lnTo>
                    <a:lnTo>
                      <a:pt x="2" y="12"/>
                    </a:lnTo>
                    <a:lnTo>
                      <a:pt x="0" y="16"/>
                    </a:lnTo>
                    <a:lnTo>
                      <a:pt x="2" y="20"/>
                    </a:lnTo>
                    <a:lnTo>
                      <a:pt x="6" y="22"/>
                    </a:lnTo>
                    <a:close/>
                  </a:path>
                </a:pathLst>
              </a:custGeom>
              <a:solidFill>
                <a:srgbClr val="131516"/>
              </a:solidFill>
              <a:ln w="9525">
                <a:noFill/>
                <a:round/>
                <a:headEnd/>
                <a:tailEnd/>
              </a:ln>
            </p:spPr>
            <p:txBody>
              <a:bodyPr/>
              <a:lstStyle/>
              <a:p>
                <a:endParaRPr lang="en-US"/>
              </a:p>
            </p:txBody>
          </p:sp>
          <p:sp>
            <p:nvSpPr>
              <p:cNvPr id="23687" name="Freeform 302"/>
              <p:cNvSpPr>
                <a:spLocks/>
              </p:cNvSpPr>
              <p:nvPr/>
            </p:nvSpPr>
            <p:spPr bwMode="auto">
              <a:xfrm>
                <a:off x="5722938" y="4235450"/>
                <a:ext cx="39688" cy="44450"/>
              </a:xfrm>
              <a:custGeom>
                <a:avLst/>
                <a:gdLst>
                  <a:gd name="T0" fmla="*/ 0 w 25"/>
                  <a:gd name="T1" fmla="*/ 6 h 28"/>
                  <a:gd name="T2" fmla="*/ 0 w 25"/>
                  <a:gd name="T3" fmla="*/ 6 h 28"/>
                  <a:gd name="T4" fmla="*/ 2 w 25"/>
                  <a:gd name="T5" fmla="*/ 16 h 28"/>
                  <a:gd name="T6" fmla="*/ 8 w 25"/>
                  <a:gd name="T7" fmla="*/ 22 h 28"/>
                  <a:gd name="T8" fmla="*/ 15 w 25"/>
                  <a:gd name="T9" fmla="*/ 26 h 28"/>
                  <a:gd name="T10" fmla="*/ 25 w 25"/>
                  <a:gd name="T11" fmla="*/ 28 h 28"/>
                  <a:gd name="T12" fmla="*/ 25 w 25"/>
                  <a:gd name="T13" fmla="*/ 16 h 28"/>
                  <a:gd name="T14" fmla="*/ 19 w 25"/>
                  <a:gd name="T15" fmla="*/ 16 h 28"/>
                  <a:gd name="T16" fmla="*/ 15 w 25"/>
                  <a:gd name="T17" fmla="*/ 14 h 28"/>
                  <a:gd name="T18" fmla="*/ 12 w 25"/>
                  <a:gd name="T19" fmla="*/ 10 h 28"/>
                  <a:gd name="T20" fmla="*/ 12 w 25"/>
                  <a:gd name="T21" fmla="*/ 6 h 28"/>
                  <a:gd name="T22" fmla="*/ 12 w 25"/>
                  <a:gd name="T23" fmla="*/ 6 h 28"/>
                  <a:gd name="T24" fmla="*/ 12 w 25"/>
                  <a:gd name="T25" fmla="*/ 6 h 28"/>
                  <a:gd name="T26" fmla="*/ 10 w 25"/>
                  <a:gd name="T27" fmla="*/ 2 h 28"/>
                  <a:gd name="T28" fmla="*/ 6 w 25"/>
                  <a:gd name="T29" fmla="*/ 0 h 28"/>
                  <a:gd name="T30" fmla="*/ 2 w 25"/>
                  <a:gd name="T31" fmla="*/ 2 h 28"/>
                  <a:gd name="T32" fmla="*/ 0 w 25"/>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8"/>
                  <a:gd name="T53" fmla="*/ 25 w 2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8">
                    <a:moveTo>
                      <a:pt x="0" y="6"/>
                    </a:moveTo>
                    <a:lnTo>
                      <a:pt x="0" y="6"/>
                    </a:lnTo>
                    <a:lnTo>
                      <a:pt x="2" y="16"/>
                    </a:lnTo>
                    <a:lnTo>
                      <a:pt x="8" y="22"/>
                    </a:lnTo>
                    <a:lnTo>
                      <a:pt x="15" y="26"/>
                    </a:lnTo>
                    <a:lnTo>
                      <a:pt x="25" y="28"/>
                    </a:lnTo>
                    <a:lnTo>
                      <a:pt x="25" y="16"/>
                    </a:lnTo>
                    <a:lnTo>
                      <a:pt x="19" y="16"/>
                    </a:lnTo>
                    <a:lnTo>
                      <a:pt x="15" y="14"/>
                    </a:lnTo>
                    <a:lnTo>
                      <a:pt x="12" y="10"/>
                    </a:lnTo>
                    <a:lnTo>
                      <a:pt x="12" y="6"/>
                    </a:lnTo>
                    <a:lnTo>
                      <a:pt x="10" y="2"/>
                    </a:lnTo>
                    <a:lnTo>
                      <a:pt x="6" y="0"/>
                    </a:lnTo>
                    <a:lnTo>
                      <a:pt x="2" y="2"/>
                    </a:lnTo>
                    <a:lnTo>
                      <a:pt x="0" y="6"/>
                    </a:lnTo>
                    <a:close/>
                  </a:path>
                </a:pathLst>
              </a:custGeom>
              <a:solidFill>
                <a:srgbClr val="131516"/>
              </a:solidFill>
              <a:ln w="9525">
                <a:noFill/>
                <a:round/>
                <a:headEnd/>
                <a:tailEnd/>
              </a:ln>
            </p:spPr>
            <p:txBody>
              <a:bodyPr/>
              <a:lstStyle/>
              <a:p>
                <a:endParaRPr lang="en-US"/>
              </a:p>
            </p:txBody>
          </p:sp>
          <p:sp>
            <p:nvSpPr>
              <p:cNvPr id="23688" name="Freeform 303"/>
              <p:cNvSpPr>
                <a:spLocks/>
              </p:cNvSpPr>
              <p:nvPr/>
            </p:nvSpPr>
            <p:spPr bwMode="auto">
              <a:xfrm>
                <a:off x="5722938" y="4205288"/>
                <a:ext cx="49213" cy="39688"/>
              </a:xfrm>
              <a:custGeom>
                <a:avLst/>
                <a:gdLst>
                  <a:gd name="T0" fmla="*/ 25 w 31"/>
                  <a:gd name="T1" fmla="*/ 0 h 25"/>
                  <a:gd name="T2" fmla="*/ 25 w 31"/>
                  <a:gd name="T3" fmla="*/ 0 h 25"/>
                  <a:gd name="T4" fmla="*/ 15 w 31"/>
                  <a:gd name="T5" fmla="*/ 2 h 25"/>
                  <a:gd name="T6" fmla="*/ 8 w 31"/>
                  <a:gd name="T7" fmla="*/ 7 h 25"/>
                  <a:gd name="T8" fmla="*/ 2 w 31"/>
                  <a:gd name="T9" fmla="*/ 15 h 25"/>
                  <a:gd name="T10" fmla="*/ 0 w 31"/>
                  <a:gd name="T11" fmla="*/ 25 h 25"/>
                  <a:gd name="T12" fmla="*/ 12 w 31"/>
                  <a:gd name="T13" fmla="*/ 25 h 25"/>
                  <a:gd name="T14" fmla="*/ 12 w 31"/>
                  <a:gd name="T15" fmla="*/ 19 h 25"/>
                  <a:gd name="T16" fmla="*/ 15 w 31"/>
                  <a:gd name="T17" fmla="*/ 15 h 25"/>
                  <a:gd name="T18" fmla="*/ 19 w 31"/>
                  <a:gd name="T19" fmla="*/ 13 h 25"/>
                  <a:gd name="T20" fmla="*/ 25 w 31"/>
                  <a:gd name="T21" fmla="*/ 11 h 25"/>
                  <a:gd name="T22" fmla="*/ 25 w 31"/>
                  <a:gd name="T23" fmla="*/ 11 h 25"/>
                  <a:gd name="T24" fmla="*/ 25 w 31"/>
                  <a:gd name="T25" fmla="*/ 11 h 25"/>
                  <a:gd name="T26" fmla="*/ 29 w 31"/>
                  <a:gd name="T27" fmla="*/ 9 h 25"/>
                  <a:gd name="T28" fmla="*/ 31 w 31"/>
                  <a:gd name="T29" fmla="*/ 6 h 25"/>
                  <a:gd name="T30" fmla="*/ 29 w 31"/>
                  <a:gd name="T31" fmla="*/ 2 h 25"/>
                  <a:gd name="T32" fmla="*/ 25 w 31"/>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5"/>
                  <a:gd name="T53" fmla="*/ 31 w 31"/>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5">
                    <a:moveTo>
                      <a:pt x="25" y="0"/>
                    </a:moveTo>
                    <a:lnTo>
                      <a:pt x="25" y="0"/>
                    </a:lnTo>
                    <a:lnTo>
                      <a:pt x="15" y="2"/>
                    </a:lnTo>
                    <a:lnTo>
                      <a:pt x="8" y="7"/>
                    </a:lnTo>
                    <a:lnTo>
                      <a:pt x="2" y="15"/>
                    </a:lnTo>
                    <a:lnTo>
                      <a:pt x="0" y="25"/>
                    </a:lnTo>
                    <a:lnTo>
                      <a:pt x="12" y="25"/>
                    </a:lnTo>
                    <a:lnTo>
                      <a:pt x="12" y="19"/>
                    </a:lnTo>
                    <a:lnTo>
                      <a:pt x="15" y="15"/>
                    </a:lnTo>
                    <a:lnTo>
                      <a:pt x="19" y="13"/>
                    </a:lnTo>
                    <a:lnTo>
                      <a:pt x="25" y="11"/>
                    </a:lnTo>
                    <a:lnTo>
                      <a:pt x="29" y="9"/>
                    </a:lnTo>
                    <a:lnTo>
                      <a:pt x="31" y="6"/>
                    </a:lnTo>
                    <a:lnTo>
                      <a:pt x="29" y="2"/>
                    </a:lnTo>
                    <a:lnTo>
                      <a:pt x="25" y="0"/>
                    </a:lnTo>
                    <a:close/>
                  </a:path>
                </a:pathLst>
              </a:custGeom>
              <a:solidFill>
                <a:srgbClr val="131516"/>
              </a:solidFill>
              <a:ln w="9525">
                <a:noFill/>
                <a:round/>
                <a:headEnd/>
                <a:tailEnd/>
              </a:ln>
            </p:spPr>
            <p:txBody>
              <a:bodyPr/>
              <a:lstStyle/>
              <a:p>
                <a:endParaRPr lang="en-US"/>
              </a:p>
            </p:txBody>
          </p:sp>
          <p:sp>
            <p:nvSpPr>
              <p:cNvPr id="23689" name="Freeform 304"/>
              <p:cNvSpPr>
                <a:spLocks/>
              </p:cNvSpPr>
              <p:nvPr/>
            </p:nvSpPr>
            <p:spPr bwMode="auto">
              <a:xfrm>
                <a:off x="5762626" y="4205288"/>
                <a:ext cx="41275" cy="49213"/>
              </a:xfrm>
              <a:custGeom>
                <a:avLst/>
                <a:gdLst>
                  <a:gd name="T0" fmla="*/ 26 w 26"/>
                  <a:gd name="T1" fmla="*/ 25 h 31"/>
                  <a:gd name="T2" fmla="*/ 26 w 26"/>
                  <a:gd name="T3" fmla="*/ 25 h 31"/>
                  <a:gd name="T4" fmla="*/ 24 w 26"/>
                  <a:gd name="T5" fmla="*/ 15 h 31"/>
                  <a:gd name="T6" fmla="*/ 18 w 26"/>
                  <a:gd name="T7" fmla="*/ 7 h 31"/>
                  <a:gd name="T8" fmla="*/ 10 w 26"/>
                  <a:gd name="T9" fmla="*/ 2 h 31"/>
                  <a:gd name="T10" fmla="*/ 0 w 26"/>
                  <a:gd name="T11" fmla="*/ 0 h 31"/>
                  <a:gd name="T12" fmla="*/ 0 w 26"/>
                  <a:gd name="T13" fmla="*/ 11 h 31"/>
                  <a:gd name="T14" fmla="*/ 6 w 26"/>
                  <a:gd name="T15" fmla="*/ 13 h 31"/>
                  <a:gd name="T16" fmla="*/ 10 w 26"/>
                  <a:gd name="T17" fmla="*/ 15 h 31"/>
                  <a:gd name="T18" fmla="*/ 12 w 26"/>
                  <a:gd name="T19" fmla="*/ 19 h 31"/>
                  <a:gd name="T20" fmla="*/ 14 w 26"/>
                  <a:gd name="T21" fmla="*/ 25 h 31"/>
                  <a:gd name="T22" fmla="*/ 14 w 26"/>
                  <a:gd name="T23" fmla="*/ 25 h 31"/>
                  <a:gd name="T24" fmla="*/ 14 w 26"/>
                  <a:gd name="T25" fmla="*/ 25 h 31"/>
                  <a:gd name="T26" fmla="*/ 16 w 26"/>
                  <a:gd name="T27" fmla="*/ 31 h 31"/>
                  <a:gd name="T28" fmla="*/ 20 w 26"/>
                  <a:gd name="T29" fmla="*/ 31 h 31"/>
                  <a:gd name="T30" fmla="*/ 24 w 26"/>
                  <a:gd name="T31" fmla="*/ 31 h 31"/>
                  <a:gd name="T32" fmla="*/ 26 w 26"/>
                  <a:gd name="T33" fmla="*/ 25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1"/>
                  <a:gd name="T53" fmla="*/ 26 w 26"/>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1">
                    <a:moveTo>
                      <a:pt x="26" y="25"/>
                    </a:moveTo>
                    <a:lnTo>
                      <a:pt x="26" y="25"/>
                    </a:lnTo>
                    <a:lnTo>
                      <a:pt x="24" y="15"/>
                    </a:lnTo>
                    <a:lnTo>
                      <a:pt x="18" y="7"/>
                    </a:lnTo>
                    <a:lnTo>
                      <a:pt x="10" y="2"/>
                    </a:lnTo>
                    <a:lnTo>
                      <a:pt x="0" y="0"/>
                    </a:lnTo>
                    <a:lnTo>
                      <a:pt x="0" y="11"/>
                    </a:lnTo>
                    <a:lnTo>
                      <a:pt x="6" y="13"/>
                    </a:lnTo>
                    <a:lnTo>
                      <a:pt x="10" y="15"/>
                    </a:lnTo>
                    <a:lnTo>
                      <a:pt x="12" y="19"/>
                    </a:lnTo>
                    <a:lnTo>
                      <a:pt x="14" y="25"/>
                    </a:lnTo>
                    <a:lnTo>
                      <a:pt x="16" y="31"/>
                    </a:lnTo>
                    <a:lnTo>
                      <a:pt x="20" y="31"/>
                    </a:lnTo>
                    <a:lnTo>
                      <a:pt x="24" y="31"/>
                    </a:lnTo>
                    <a:lnTo>
                      <a:pt x="26" y="25"/>
                    </a:lnTo>
                    <a:close/>
                  </a:path>
                </a:pathLst>
              </a:custGeom>
              <a:solidFill>
                <a:srgbClr val="131516"/>
              </a:solidFill>
              <a:ln w="9525">
                <a:noFill/>
                <a:round/>
                <a:headEnd/>
                <a:tailEnd/>
              </a:ln>
            </p:spPr>
            <p:txBody>
              <a:bodyPr/>
              <a:lstStyle/>
              <a:p>
                <a:endParaRPr lang="en-US"/>
              </a:p>
            </p:txBody>
          </p:sp>
          <p:sp>
            <p:nvSpPr>
              <p:cNvPr id="23690" name="Freeform 305"/>
              <p:cNvSpPr>
                <a:spLocks/>
              </p:cNvSpPr>
              <p:nvPr/>
            </p:nvSpPr>
            <p:spPr bwMode="auto">
              <a:xfrm>
                <a:off x="5580063" y="4214813"/>
                <a:ext cx="65088" cy="55563"/>
              </a:xfrm>
              <a:custGeom>
                <a:avLst/>
                <a:gdLst>
                  <a:gd name="T0" fmla="*/ 41 w 41"/>
                  <a:gd name="T1" fmla="*/ 19 h 35"/>
                  <a:gd name="T2" fmla="*/ 39 w 41"/>
                  <a:gd name="T3" fmla="*/ 25 h 35"/>
                  <a:gd name="T4" fmla="*/ 35 w 41"/>
                  <a:gd name="T5" fmla="*/ 31 h 35"/>
                  <a:gd name="T6" fmla="*/ 29 w 41"/>
                  <a:gd name="T7" fmla="*/ 35 h 35"/>
                  <a:gd name="T8" fmla="*/ 22 w 41"/>
                  <a:gd name="T9" fmla="*/ 35 h 35"/>
                  <a:gd name="T10" fmla="*/ 12 w 41"/>
                  <a:gd name="T11" fmla="*/ 35 h 35"/>
                  <a:gd name="T12" fmla="*/ 6 w 41"/>
                  <a:gd name="T13" fmla="*/ 31 h 35"/>
                  <a:gd name="T14" fmla="*/ 2 w 41"/>
                  <a:gd name="T15" fmla="*/ 25 h 35"/>
                  <a:gd name="T16" fmla="*/ 0 w 41"/>
                  <a:gd name="T17" fmla="*/ 19 h 35"/>
                  <a:gd name="T18" fmla="*/ 2 w 41"/>
                  <a:gd name="T19" fmla="*/ 11 h 35"/>
                  <a:gd name="T20" fmla="*/ 6 w 41"/>
                  <a:gd name="T21" fmla="*/ 5 h 35"/>
                  <a:gd name="T22" fmla="*/ 12 w 41"/>
                  <a:gd name="T23" fmla="*/ 1 h 35"/>
                  <a:gd name="T24" fmla="*/ 22 w 41"/>
                  <a:gd name="T25" fmla="*/ 0 h 35"/>
                  <a:gd name="T26" fmla="*/ 29 w 41"/>
                  <a:gd name="T27" fmla="*/ 1 h 35"/>
                  <a:gd name="T28" fmla="*/ 35 w 41"/>
                  <a:gd name="T29" fmla="*/ 5 h 35"/>
                  <a:gd name="T30" fmla="*/ 39 w 41"/>
                  <a:gd name="T31" fmla="*/ 11 h 35"/>
                  <a:gd name="T32" fmla="*/ 41 w 41"/>
                  <a:gd name="T33" fmla="*/ 19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5"/>
                  <a:gd name="T53" fmla="*/ 41 w 41"/>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5">
                    <a:moveTo>
                      <a:pt x="41" y="19"/>
                    </a:moveTo>
                    <a:lnTo>
                      <a:pt x="39" y="25"/>
                    </a:lnTo>
                    <a:lnTo>
                      <a:pt x="35" y="31"/>
                    </a:lnTo>
                    <a:lnTo>
                      <a:pt x="29" y="35"/>
                    </a:lnTo>
                    <a:lnTo>
                      <a:pt x="22" y="35"/>
                    </a:lnTo>
                    <a:lnTo>
                      <a:pt x="12" y="35"/>
                    </a:lnTo>
                    <a:lnTo>
                      <a:pt x="6" y="31"/>
                    </a:lnTo>
                    <a:lnTo>
                      <a:pt x="2" y="25"/>
                    </a:lnTo>
                    <a:lnTo>
                      <a:pt x="0" y="19"/>
                    </a:lnTo>
                    <a:lnTo>
                      <a:pt x="2" y="11"/>
                    </a:lnTo>
                    <a:lnTo>
                      <a:pt x="6" y="5"/>
                    </a:lnTo>
                    <a:lnTo>
                      <a:pt x="12" y="1"/>
                    </a:lnTo>
                    <a:lnTo>
                      <a:pt x="22" y="0"/>
                    </a:lnTo>
                    <a:lnTo>
                      <a:pt x="29" y="1"/>
                    </a:lnTo>
                    <a:lnTo>
                      <a:pt x="35" y="5"/>
                    </a:lnTo>
                    <a:lnTo>
                      <a:pt x="39" y="11"/>
                    </a:lnTo>
                    <a:lnTo>
                      <a:pt x="41" y="19"/>
                    </a:lnTo>
                    <a:close/>
                  </a:path>
                </a:pathLst>
              </a:custGeom>
              <a:solidFill>
                <a:srgbClr val="009240"/>
              </a:solidFill>
              <a:ln w="9525">
                <a:noFill/>
                <a:round/>
                <a:headEnd/>
                <a:tailEnd/>
              </a:ln>
            </p:spPr>
            <p:txBody>
              <a:bodyPr/>
              <a:lstStyle/>
              <a:p>
                <a:endParaRPr lang="en-US"/>
              </a:p>
            </p:txBody>
          </p:sp>
          <p:sp>
            <p:nvSpPr>
              <p:cNvPr id="23691" name="Freeform 306"/>
              <p:cNvSpPr>
                <a:spLocks/>
              </p:cNvSpPr>
              <p:nvPr/>
            </p:nvSpPr>
            <p:spPr bwMode="auto">
              <a:xfrm>
                <a:off x="5605463" y="4244975"/>
                <a:ext cx="49213" cy="34925"/>
              </a:xfrm>
              <a:custGeom>
                <a:avLst/>
                <a:gdLst>
                  <a:gd name="T0" fmla="*/ 6 w 31"/>
                  <a:gd name="T1" fmla="*/ 22 h 22"/>
                  <a:gd name="T2" fmla="*/ 6 w 31"/>
                  <a:gd name="T3" fmla="*/ 22 h 22"/>
                  <a:gd name="T4" fmla="*/ 15 w 31"/>
                  <a:gd name="T5" fmla="*/ 20 h 22"/>
                  <a:gd name="T6" fmla="*/ 23 w 31"/>
                  <a:gd name="T7" fmla="*/ 16 h 22"/>
                  <a:gd name="T8" fmla="*/ 29 w 31"/>
                  <a:gd name="T9" fmla="*/ 10 h 22"/>
                  <a:gd name="T10" fmla="*/ 31 w 31"/>
                  <a:gd name="T11" fmla="*/ 0 h 22"/>
                  <a:gd name="T12" fmla="*/ 19 w 31"/>
                  <a:gd name="T13" fmla="*/ 0 h 22"/>
                  <a:gd name="T14" fmla="*/ 17 w 31"/>
                  <a:gd name="T15" fmla="*/ 4 h 22"/>
                  <a:gd name="T16" fmla="*/ 15 w 31"/>
                  <a:gd name="T17" fmla="*/ 8 h 22"/>
                  <a:gd name="T18" fmla="*/ 11 w 31"/>
                  <a:gd name="T19" fmla="*/ 10 h 22"/>
                  <a:gd name="T20" fmla="*/ 6 w 31"/>
                  <a:gd name="T21" fmla="*/ 10 h 22"/>
                  <a:gd name="T22" fmla="*/ 6 w 31"/>
                  <a:gd name="T23" fmla="*/ 10 h 22"/>
                  <a:gd name="T24" fmla="*/ 6 w 31"/>
                  <a:gd name="T25" fmla="*/ 10 h 22"/>
                  <a:gd name="T26" fmla="*/ 0 w 31"/>
                  <a:gd name="T27" fmla="*/ 12 h 22"/>
                  <a:gd name="T28" fmla="*/ 0 w 31"/>
                  <a:gd name="T29" fmla="*/ 16 h 22"/>
                  <a:gd name="T30" fmla="*/ 0 w 31"/>
                  <a:gd name="T31" fmla="*/ 20 h 22"/>
                  <a:gd name="T32" fmla="*/ 6 w 31"/>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2"/>
                  <a:gd name="T53" fmla="*/ 31 w 3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2">
                    <a:moveTo>
                      <a:pt x="6" y="22"/>
                    </a:moveTo>
                    <a:lnTo>
                      <a:pt x="6" y="22"/>
                    </a:lnTo>
                    <a:lnTo>
                      <a:pt x="15" y="20"/>
                    </a:lnTo>
                    <a:lnTo>
                      <a:pt x="23" y="16"/>
                    </a:lnTo>
                    <a:lnTo>
                      <a:pt x="29" y="10"/>
                    </a:lnTo>
                    <a:lnTo>
                      <a:pt x="31" y="0"/>
                    </a:lnTo>
                    <a:lnTo>
                      <a:pt x="19" y="0"/>
                    </a:lnTo>
                    <a:lnTo>
                      <a:pt x="17" y="4"/>
                    </a:lnTo>
                    <a:lnTo>
                      <a:pt x="15" y="8"/>
                    </a:lnTo>
                    <a:lnTo>
                      <a:pt x="11" y="10"/>
                    </a:lnTo>
                    <a:lnTo>
                      <a:pt x="6" y="10"/>
                    </a:lnTo>
                    <a:lnTo>
                      <a:pt x="0" y="12"/>
                    </a:lnTo>
                    <a:lnTo>
                      <a:pt x="0" y="16"/>
                    </a:lnTo>
                    <a:lnTo>
                      <a:pt x="0" y="20"/>
                    </a:lnTo>
                    <a:lnTo>
                      <a:pt x="6" y="22"/>
                    </a:lnTo>
                    <a:close/>
                  </a:path>
                </a:pathLst>
              </a:custGeom>
              <a:solidFill>
                <a:srgbClr val="131516"/>
              </a:solidFill>
              <a:ln w="9525">
                <a:noFill/>
                <a:round/>
                <a:headEnd/>
                <a:tailEnd/>
              </a:ln>
            </p:spPr>
            <p:txBody>
              <a:bodyPr/>
              <a:lstStyle/>
              <a:p>
                <a:endParaRPr lang="en-US"/>
              </a:p>
            </p:txBody>
          </p:sp>
          <p:sp>
            <p:nvSpPr>
              <p:cNvPr id="23692" name="Freeform 307"/>
              <p:cNvSpPr>
                <a:spLocks/>
              </p:cNvSpPr>
              <p:nvPr/>
            </p:nvSpPr>
            <p:spPr bwMode="auto">
              <a:xfrm>
                <a:off x="5570538" y="4235450"/>
                <a:ext cx="44450" cy="44450"/>
              </a:xfrm>
              <a:custGeom>
                <a:avLst/>
                <a:gdLst>
                  <a:gd name="T0" fmla="*/ 0 w 28"/>
                  <a:gd name="T1" fmla="*/ 6 h 28"/>
                  <a:gd name="T2" fmla="*/ 0 w 28"/>
                  <a:gd name="T3" fmla="*/ 6 h 28"/>
                  <a:gd name="T4" fmla="*/ 4 w 28"/>
                  <a:gd name="T5" fmla="*/ 16 h 28"/>
                  <a:gd name="T6" fmla="*/ 8 w 28"/>
                  <a:gd name="T7" fmla="*/ 22 h 28"/>
                  <a:gd name="T8" fmla="*/ 16 w 28"/>
                  <a:gd name="T9" fmla="*/ 26 h 28"/>
                  <a:gd name="T10" fmla="*/ 28 w 28"/>
                  <a:gd name="T11" fmla="*/ 28 h 28"/>
                  <a:gd name="T12" fmla="*/ 28 w 28"/>
                  <a:gd name="T13" fmla="*/ 16 h 28"/>
                  <a:gd name="T14" fmla="*/ 20 w 28"/>
                  <a:gd name="T15" fmla="*/ 16 h 28"/>
                  <a:gd name="T16" fmla="*/ 16 w 28"/>
                  <a:gd name="T17" fmla="*/ 14 h 28"/>
                  <a:gd name="T18" fmla="*/ 14 w 28"/>
                  <a:gd name="T19" fmla="*/ 10 h 28"/>
                  <a:gd name="T20" fmla="*/ 14 w 28"/>
                  <a:gd name="T21" fmla="*/ 6 h 28"/>
                  <a:gd name="T22" fmla="*/ 14 w 28"/>
                  <a:gd name="T23" fmla="*/ 6 h 28"/>
                  <a:gd name="T24" fmla="*/ 14 w 28"/>
                  <a:gd name="T25" fmla="*/ 6 h 28"/>
                  <a:gd name="T26" fmla="*/ 12 w 28"/>
                  <a:gd name="T27" fmla="*/ 2 h 28"/>
                  <a:gd name="T28" fmla="*/ 6 w 28"/>
                  <a:gd name="T29" fmla="*/ 0 h 28"/>
                  <a:gd name="T30" fmla="*/ 2 w 28"/>
                  <a:gd name="T31" fmla="*/ 2 h 28"/>
                  <a:gd name="T32" fmla="*/ 0 w 28"/>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0" y="6"/>
                    </a:moveTo>
                    <a:lnTo>
                      <a:pt x="0" y="6"/>
                    </a:lnTo>
                    <a:lnTo>
                      <a:pt x="4" y="16"/>
                    </a:lnTo>
                    <a:lnTo>
                      <a:pt x="8" y="22"/>
                    </a:lnTo>
                    <a:lnTo>
                      <a:pt x="16" y="26"/>
                    </a:lnTo>
                    <a:lnTo>
                      <a:pt x="28" y="28"/>
                    </a:lnTo>
                    <a:lnTo>
                      <a:pt x="28" y="16"/>
                    </a:lnTo>
                    <a:lnTo>
                      <a:pt x="20" y="16"/>
                    </a:lnTo>
                    <a:lnTo>
                      <a:pt x="16" y="14"/>
                    </a:lnTo>
                    <a:lnTo>
                      <a:pt x="14" y="10"/>
                    </a:lnTo>
                    <a:lnTo>
                      <a:pt x="14" y="6"/>
                    </a:lnTo>
                    <a:lnTo>
                      <a:pt x="12" y="2"/>
                    </a:lnTo>
                    <a:lnTo>
                      <a:pt x="6" y="0"/>
                    </a:lnTo>
                    <a:lnTo>
                      <a:pt x="2" y="2"/>
                    </a:lnTo>
                    <a:lnTo>
                      <a:pt x="0" y="6"/>
                    </a:lnTo>
                    <a:close/>
                  </a:path>
                </a:pathLst>
              </a:custGeom>
              <a:solidFill>
                <a:srgbClr val="131516"/>
              </a:solidFill>
              <a:ln w="9525">
                <a:noFill/>
                <a:round/>
                <a:headEnd/>
                <a:tailEnd/>
              </a:ln>
            </p:spPr>
            <p:txBody>
              <a:bodyPr/>
              <a:lstStyle/>
              <a:p>
                <a:endParaRPr lang="en-US"/>
              </a:p>
            </p:txBody>
          </p:sp>
          <p:sp>
            <p:nvSpPr>
              <p:cNvPr id="23693" name="Freeform 308"/>
              <p:cNvSpPr>
                <a:spLocks/>
              </p:cNvSpPr>
              <p:nvPr/>
            </p:nvSpPr>
            <p:spPr bwMode="auto">
              <a:xfrm>
                <a:off x="5570538" y="4205288"/>
                <a:ext cx="52388" cy="39688"/>
              </a:xfrm>
              <a:custGeom>
                <a:avLst/>
                <a:gdLst>
                  <a:gd name="T0" fmla="*/ 28 w 33"/>
                  <a:gd name="T1" fmla="*/ 0 h 25"/>
                  <a:gd name="T2" fmla="*/ 28 w 33"/>
                  <a:gd name="T3" fmla="*/ 0 h 25"/>
                  <a:gd name="T4" fmla="*/ 16 w 33"/>
                  <a:gd name="T5" fmla="*/ 2 h 25"/>
                  <a:gd name="T6" fmla="*/ 8 w 33"/>
                  <a:gd name="T7" fmla="*/ 7 h 25"/>
                  <a:gd name="T8" fmla="*/ 2 w 33"/>
                  <a:gd name="T9" fmla="*/ 15 h 25"/>
                  <a:gd name="T10" fmla="*/ 0 w 33"/>
                  <a:gd name="T11" fmla="*/ 25 h 25"/>
                  <a:gd name="T12" fmla="*/ 14 w 33"/>
                  <a:gd name="T13" fmla="*/ 25 h 25"/>
                  <a:gd name="T14" fmla="*/ 14 w 33"/>
                  <a:gd name="T15" fmla="*/ 19 h 25"/>
                  <a:gd name="T16" fmla="*/ 16 w 33"/>
                  <a:gd name="T17" fmla="*/ 15 h 25"/>
                  <a:gd name="T18" fmla="*/ 22 w 33"/>
                  <a:gd name="T19" fmla="*/ 13 h 25"/>
                  <a:gd name="T20" fmla="*/ 28 w 33"/>
                  <a:gd name="T21" fmla="*/ 11 h 25"/>
                  <a:gd name="T22" fmla="*/ 28 w 33"/>
                  <a:gd name="T23" fmla="*/ 11 h 25"/>
                  <a:gd name="T24" fmla="*/ 28 w 33"/>
                  <a:gd name="T25" fmla="*/ 11 h 25"/>
                  <a:gd name="T26" fmla="*/ 31 w 33"/>
                  <a:gd name="T27" fmla="*/ 9 h 25"/>
                  <a:gd name="T28" fmla="*/ 33 w 33"/>
                  <a:gd name="T29" fmla="*/ 6 h 25"/>
                  <a:gd name="T30" fmla="*/ 31 w 33"/>
                  <a:gd name="T31" fmla="*/ 2 h 25"/>
                  <a:gd name="T32" fmla="*/ 28 w 33"/>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5"/>
                  <a:gd name="T53" fmla="*/ 33 w 33"/>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5">
                    <a:moveTo>
                      <a:pt x="28" y="0"/>
                    </a:moveTo>
                    <a:lnTo>
                      <a:pt x="28" y="0"/>
                    </a:lnTo>
                    <a:lnTo>
                      <a:pt x="16" y="2"/>
                    </a:lnTo>
                    <a:lnTo>
                      <a:pt x="8" y="7"/>
                    </a:lnTo>
                    <a:lnTo>
                      <a:pt x="2" y="15"/>
                    </a:lnTo>
                    <a:lnTo>
                      <a:pt x="0" y="25"/>
                    </a:lnTo>
                    <a:lnTo>
                      <a:pt x="14" y="25"/>
                    </a:lnTo>
                    <a:lnTo>
                      <a:pt x="14" y="19"/>
                    </a:lnTo>
                    <a:lnTo>
                      <a:pt x="16" y="15"/>
                    </a:lnTo>
                    <a:lnTo>
                      <a:pt x="22" y="13"/>
                    </a:lnTo>
                    <a:lnTo>
                      <a:pt x="28" y="11"/>
                    </a:lnTo>
                    <a:lnTo>
                      <a:pt x="31" y="9"/>
                    </a:lnTo>
                    <a:lnTo>
                      <a:pt x="33" y="6"/>
                    </a:lnTo>
                    <a:lnTo>
                      <a:pt x="31" y="2"/>
                    </a:lnTo>
                    <a:lnTo>
                      <a:pt x="28" y="0"/>
                    </a:lnTo>
                    <a:close/>
                  </a:path>
                </a:pathLst>
              </a:custGeom>
              <a:solidFill>
                <a:srgbClr val="131516"/>
              </a:solidFill>
              <a:ln w="9525">
                <a:noFill/>
                <a:round/>
                <a:headEnd/>
                <a:tailEnd/>
              </a:ln>
            </p:spPr>
            <p:txBody>
              <a:bodyPr/>
              <a:lstStyle/>
              <a:p>
                <a:endParaRPr lang="en-US"/>
              </a:p>
            </p:txBody>
          </p:sp>
          <p:sp>
            <p:nvSpPr>
              <p:cNvPr id="23694" name="Freeform 309"/>
              <p:cNvSpPr>
                <a:spLocks/>
              </p:cNvSpPr>
              <p:nvPr/>
            </p:nvSpPr>
            <p:spPr bwMode="auto">
              <a:xfrm>
                <a:off x="5614988" y="4205288"/>
                <a:ext cx="39688" cy="49213"/>
              </a:xfrm>
              <a:custGeom>
                <a:avLst/>
                <a:gdLst>
                  <a:gd name="T0" fmla="*/ 25 w 25"/>
                  <a:gd name="T1" fmla="*/ 25 h 31"/>
                  <a:gd name="T2" fmla="*/ 25 w 25"/>
                  <a:gd name="T3" fmla="*/ 25 h 31"/>
                  <a:gd name="T4" fmla="*/ 23 w 25"/>
                  <a:gd name="T5" fmla="*/ 15 h 31"/>
                  <a:gd name="T6" fmla="*/ 17 w 25"/>
                  <a:gd name="T7" fmla="*/ 7 h 31"/>
                  <a:gd name="T8" fmla="*/ 9 w 25"/>
                  <a:gd name="T9" fmla="*/ 2 h 31"/>
                  <a:gd name="T10" fmla="*/ 0 w 25"/>
                  <a:gd name="T11" fmla="*/ 0 h 31"/>
                  <a:gd name="T12" fmla="*/ 0 w 25"/>
                  <a:gd name="T13" fmla="*/ 11 h 31"/>
                  <a:gd name="T14" fmla="*/ 5 w 25"/>
                  <a:gd name="T15" fmla="*/ 13 h 31"/>
                  <a:gd name="T16" fmla="*/ 9 w 25"/>
                  <a:gd name="T17" fmla="*/ 15 h 31"/>
                  <a:gd name="T18" fmla="*/ 11 w 25"/>
                  <a:gd name="T19" fmla="*/ 19 h 31"/>
                  <a:gd name="T20" fmla="*/ 13 w 25"/>
                  <a:gd name="T21" fmla="*/ 25 h 31"/>
                  <a:gd name="T22" fmla="*/ 13 w 25"/>
                  <a:gd name="T23" fmla="*/ 25 h 31"/>
                  <a:gd name="T24" fmla="*/ 13 w 25"/>
                  <a:gd name="T25" fmla="*/ 25 h 31"/>
                  <a:gd name="T26" fmla="*/ 15 w 25"/>
                  <a:gd name="T27" fmla="*/ 31 h 31"/>
                  <a:gd name="T28" fmla="*/ 19 w 25"/>
                  <a:gd name="T29" fmla="*/ 31 h 31"/>
                  <a:gd name="T30" fmla="*/ 23 w 25"/>
                  <a:gd name="T31" fmla="*/ 31 h 31"/>
                  <a:gd name="T32" fmla="*/ 25 w 25"/>
                  <a:gd name="T33" fmla="*/ 25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25" y="25"/>
                    </a:moveTo>
                    <a:lnTo>
                      <a:pt x="25" y="25"/>
                    </a:lnTo>
                    <a:lnTo>
                      <a:pt x="23" y="15"/>
                    </a:lnTo>
                    <a:lnTo>
                      <a:pt x="17" y="7"/>
                    </a:lnTo>
                    <a:lnTo>
                      <a:pt x="9" y="2"/>
                    </a:lnTo>
                    <a:lnTo>
                      <a:pt x="0" y="0"/>
                    </a:lnTo>
                    <a:lnTo>
                      <a:pt x="0" y="11"/>
                    </a:lnTo>
                    <a:lnTo>
                      <a:pt x="5" y="13"/>
                    </a:lnTo>
                    <a:lnTo>
                      <a:pt x="9" y="15"/>
                    </a:lnTo>
                    <a:lnTo>
                      <a:pt x="11" y="19"/>
                    </a:lnTo>
                    <a:lnTo>
                      <a:pt x="13" y="25"/>
                    </a:lnTo>
                    <a:lnTo>
                      <a:pt x="15" y="31"/>
                    </a:lnTo>
                    <a:lnTo>
                      <a:pt x="19" y="31"/>
                    </a:lnTo>
                    <a:lnTo>
                      <a:pt x="23" y="31"/>
                    </a:lnTo>
                    <a:lnTo>
                      <a:pt x="25" y="25"/>
                    </a:lnTo>
                    <a:close/>
                  </a:path>
                </a:pathLst>
              </a:custGeom>
              <a:solidFill>
                <a:srgbClr val="131516"/>
              </a:solidFill>
              <a:ln w="9525">
                <a:noFill/>
                <a:round/>
                <a:headEnd/>
                <a:tailEnd/>
              </a:ln>
            </p:spPr>
            <p:txBody>
              <a:bodyPr/>
              <a:lstStyle/>
              <a:p>
                <a:endParaRPr lang="en-US"/>
              </a:p>
            </p:txBody>
          </p:sp>
          <p:sp>
            <p:nvSpPr>
              <p:cNvPr id="23695" name="Freeform 310"/>
              <p:cNvSpPr>
                <a:spLocks/>
              </p:cNvSpPr>
              <p:nvPr/>
            </p:nvSpPr>
            <p:spPr bwMode="auto">
              <a:xfrm>
                <a:off x="5732463" y="4095750"/>
                <a:ext cx="61913" cy="55563"/>
              </a:xfrm>
              <a:custGeom>
                <a:avLst/>
                <a:gdLst>
                  <a:gd name="T0" fmla="*/ 39 w 39"/>
                  <a:gd name="T1" fmla="*/ 20 h 35"/>
                  <a:gd name="T2" fmla="*/ 37 w 39"/>
                  <a:gd name="T3" fmla="*/ 26 h 35"/>
                  <a:gd name="T4" fmla="*/ 33 w 39"/>
                  <a:gd name="T5" fmla="*/ 32 h 35"/>
                  <a:gd name="T6" fmla="*/ 27 w 39"/>
                  <a:gd name="T7" fmla="*/ 33 h 35"/>
                  <a:gd name="T8" fmla="*/ 19 w 39"/>
                  <a:gd name="T9" fmla="*/ 35 h 35"/>
                  <a:gd name="T10" fmla="*/ 11 w 39"/>
                  <a:gd name="T11" fmla="*/ 33 h 35"/>
                  <a:gd name="T12" fmla="*/ 6 w 39"/>
                  <a:gd name="T13" fmla="*/ 32 h 35"/>
                  <a:gd name="T14" fmla="*/ 2 w 39"/>
                  <a:gd name="T15" fmla="*/ 26 h 35"/>
                  <a:gd name="T16" fmla="*/ 0 w 39"/>
                  <a:gd name="T17" fmla="*/ 20 h 35"/>
                  <a:gd name="T18" fmla="*/ 2 w 39"/>
                  <a:gd name="T19" fmla="*/ 12 h 35"/>
                  <a:gd name="T20" fmla="*/ 6 w 39"/>
                  <a:gd name="T21" fmla="*/ 6 h 35"/>
                  <a:gd name="T22" fmla="*/ 11 w 39"/>
                  <a:gd name="T23" fmla="*/ 2 h 35"/>
                  <a:gd name="T24" fmla="*/ 19 w 39"/>
                  <a:gd name="T25" fmla="*/ 0 h 35"/>
                  <a:gd name="T26" fmla="*/ 27 w 39"/>
                  <a:gd name="T27" fmla="*/ 2 h 35"/>
                  <a:gd name="T28" fmla="*/ 33 w 39"/>
                  <a:gd name="T29" fmla="*/ 6 h 35"/>
                  <a:gd name="T30" fmla="*/ 37 w 39"/>
                  <a:gd name="T31" fmla="*/ 12 h 35"/>
                  <a:gd name="T32" fmla="*/ 39 w 39"/>
                  <a:gd name="T33" fmla="*/ 2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5"/>
                  <a:gd name="T53" fmla="*/ 39 w 39"/>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5">
                    <a:moveTo>
                      <a:pt x="39" y="20"/>
                    </a:moveTo>
                    <a:lnTo>
                      <a:pt x="37" y="26"/>
                    </a:lnTo>
                    <a:lnTo>
                      <a:pt x="33" y="32"/>
                    </a:lnTo>
                    <a:lnTo>
                      <a:pt x="27" y="33"/>
                    </a:lnTo>
                    <a:lnTo>
                      <a:pt x="19" y="35"/>
                    </a:lnTo>
                    <a:lnTo>
                      <a:pt x="11" y="33"/>
                    </a:lnTo>
                    <a:lnTo>
                      <a:pt x="6" y="32"/>
                    </a:lnTo>
                    <a:lnTo>
                      <a:pt x="2" y="26"/>
                    </a:lnTo>
                    <a:lnTo>
                      <a:pt x="0" y="20"/>
                    </a:lnTo>
                    <a:lnTo>
                      <a:pt x="2" y="12"/>
                    </a:lnTo>
                    <a:lnTo>
                      <a:pt x="6" y="6"/>
                    </a:lnTo>
                    <a:lnTo>
                      <a:pt x="11" y="2"/>
                    </a:lnTo>
                    <a:lnTo>
                      <a:pt x="19" y="0"/>
                    </a:lnTo>
                    <a:lnTo>
                      <a:pt x="27" y="2"/>
                    </a:lnTo>
                    <a:lnTo>
                      <a:pt x="33" y="6"/>
                    </a:lnTo>
                    <a:lnTo>
                      <a:pt x="37" y="12"/>
                    </a:lnTo>
                    <a:lnTo>
                      <a:pt x="39" y="20"/>
                    </a:lnTo>
                    <a:close/>
                  </a:path>
                </a:pathLst>
              </a:custGeom>
              <a:solidFill>
                <a:srgbClr val="009240"/>
              </a:solidFill>
              <a:ln w="9525">
                <a:noFill/>
                <a:round/>
                <a:headEnd/>
                <a:tailEnd/>
              </a:ln>
            </p:spPr>
            <p:txBody>
              <a:bodyPr/>
              <a:lstStyle/>
              <a:p>
                <a:endParaRPr lang="en-US"/>
              </a:p>
            </p:txBody>
          </p:sp>
          <p:sp>
            <p:nvSpPr>
              <p:cNvPr id="23696" name="Freeform 311"/>
              <p:cNvSpPr>
                <a:spLocks/>
              </p:cNvSpPr>
              <p:nvPr/>
            </p:nvSpPr>
            <p:spPr bwMode="auto">
              <a:xfrm>
                <a:off x="5753101" y="4127500"/>
                <a:ext cx="50800" cy="33338"/>
              </a:xfrm>
              <a:custGeom>
                <a:avLst/>
                <a:gdLst>
                  <a:gd name="T0" fmla="*/ 6 w 32"/>
                  <a:gd name="T1" fmla="*/ 21 h 21"/>
                  <a:gd name="T2" fmla="*/ 6 w 32"/>
                  <a:gd name="T3" fmla="*/ 21 h 21"/>
                  <a:gd name="T4" fmla="*/ 16 w 32"/>
                  <a:gd name="T5" fmla="*/ 19 h 21"/>
                  <a:gd name="T6" fmla="*/ 24 w 32"/>
                  <a:gd name="T7" fmla="*/ 15 h 21"/>
                  <a:gd name="T8" fmla="*/ 30 w 32"/>
                  <a:gd name="T9" fmla="*/ 8 h 21"/>
                  <a:gd name="T10" fmla="*/ 32 w 32"/>
                  <a:gd name="T11" fmla="*/ 0 h 21"/>
                  <a:gd name="T12" fmla="*/ 20 w 32"/>
                  <a:gd name="T13" fmla="*/ 0 h 21"/>
                  <a:gd name="T14" fmla="*/ 20 w 32"/>
                  <a:gd name="T15" fmla="*/ 4 h 21"/>
                  <a:gd name="T16" fmla="*/ 16 w 32"/>
                  <a:gd name="T17" fmla="*/ 6 h 21"/>
                  <a:gd name="T18" fmla="*/ 12 w 32"/>
                  <a:gd name="T19" fmla="*/ 8 h 21"/>
                  <a:gd name="T20" fmla="*/ 6 w 32"/>
                  <a:gd name="T21" fmla="*/ 10 h 21"/>
                  <a:gd name="T22" fmla="*/ 6 w 32"/>
                  <a:gd name="T23" fmla="*/ 10 h 21"/>
                  <a:gd name="T24" fmla="*/ 6 w 32"/>
                  <a:gd name="T25" fmla="*/ 10 h 21"/>
                  <a:gd name="T26" fmla="*/ 2 w 32"/>
                  <a:gd name="T27" fmla="*/ 12 h 21"/>
                  <a:gd name="T28" fmla="*/ 0 w 32"/>
                  <a:gd name="T29" fmla="*/ 15 h 21"/>
                  <a:gd name="T30" fmla="*/ 2 w 32"/>
                  <a:gd name="T31" fmla="*/ 19 h 21"/>
                  <a:gd name="T32" fmla="*/ 6 w 32"/>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1"/>
                  <a:gd name="T53" fmla="*/ 32 w 3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1">
                    <a:moveTo>
                      <a:pt x="6" y="21"/>
                    </a:moveTo>
                    <a:lnTo>
                      <a:pt x="6" y="21"/>
                    </a:lnTo>
                    <a:lnTo>
                      <a:pt x="16" y="19"/>
                    </a:lnTo>
                    <a:lnTo>
                      <a:pt x="24" y="15"/>
                    </a:lnTo>
                    <a:lnTo>
                      <a:pt x="30" y="8"/>
                    </a:lnTo>
                    <a:lnTo>
                      <a:pt x="32" y="0"/>
                    </a:lnTo>
                    <a:lnTo>
                      <a:pt x="20" y="0"/>
                    </a:lnTo>
                    <a:lnTo>
                      <a:pt x="20" y="4"/>
                    </a:lnTo>
                    <a:lnTo>
                      <a:pt x="16" y="6"/>
                    </a:lnTo>
                    <a:lnTo>
                      <a:pt x="12" y="8"/>
                    </a:lnTo>
                    <a:lnTo>
                      <a:pt x="6" y="10"/>
                    </a:lnTo>
                    <a:lnTo>
                      <a:pt x="2" y="12"/>
                    </a:lnTo>
                    <a:lnTo>
                      <a:pt x="0" y="15"/>
                    </a:lnTo>
                    <a:lnTo>
                      <a:pt x="2" y="19"/>
                    </a:lnTo>
                    <a:lnTo>
                      <a:pt x="6" y="21"/>
                    </a:lnTo>
                    <a:close/>
                  </a:path>
                </a:pathLst>
              </a:custGeom>
              <a:solidFill>
                <a:srgbClr val="131516"/>
              </a:solidFill>
              <a:ln w="9525">
                <a:noFill/>
                <a:round/>
                <a:headEnd/>
                <a:tailEnd/>
              </a:ln>
            </p:spPr>
            <p:txBody>
              <a:bodyPr/>
              <a:lstStyle/>
              <a:p>
                <a:endParaRPr lang="en-US"/>
              </a:p>
            </p:txBody>
          </p:sp>
          <p:sp>
            <p:nvSpPr>
              <p:cNvPr id="23697" name="Freeform 312"/>
              <p:cNvSpPr>
                <a:spLocks/>
              </p:cNvSpPr>
              <p:nvPr/>
            </p:nvSpPr>
            <p:spPr bwMode="auto">
              <a:xfrm>
                <a:off x="5722938" y="4117975"/>
                <a:ext cx="39688" cy="42863"/>
              </a:xfrm>
              <a:custGeom>
                <a:avLst/>
                <a:gdLst>
                  <a:gd name="T0" fmla="*/ 0 w 25"/>
                  <a:gd name="T1" fmla="*/ 6 h 27"/>
                  <a:gd name="T2" fmla="*/ 0 w 25"/>
                  <a:gd name="T3" fmla="*/ 6 h 27"/>
                  <a:gd name="T4" fmla="*/ 2 w 25"/>
                  <a:gd name="T5" fmla="*/ 14 h 27"/>
                  <a:gd name="T6" fmla="*/ 8 w 25"/>
                  <a:gd name="T7" fmla="*/ 21 h 27"/>
                  <a:gd name="T8" fmla="*/ 15 w 25"/>
                  <a:gd name="T9" fmla="*/ 25 h 27"/>
                  <a:gd name="T10" fmla="*/ 25 w 25"/>
                  <a:gd name="T11" fmla="*/ 27 h 27"/>
                  <a:gd name="T12" fmla="*/ 25 w 25"/>
                  <a:gd name="T13" fmla="*/ 16 h 27"/>
                  <a:gd name="T14" fmla="*/ 19 w 25"/>
                  <a:gd name="T15" fmla="*/ 14 h 27"/>
                  <a:gd name="T16" fmla="*/ 15 w 25"/>
                  <a:gd name="T17" fmla="*/ 12 h 27"/>
                  <a:gd name="T18" fmla="*/ 12 w 25"/>
                  <a:gd name="T19" fmla="*/ 10 h 27"/>
                  <a:gd name="T20" fmla="*/ 12 w 25"/>
                  <a:gd name="T21" fmla="*/ 6 h 27"/>
                  <a:gd name="T22" fmla="*/ 12 w 25"/>
                  <a:gd name="T23" fmla="*/ 6 h 27"/>
                  <a:gd name="T24" fmla="*/ 12 w 25"/>
                  <a:gd name="T25" fmla="*/ 6 h 27"/>
                  <a:gd name="T26" fmla="*/ 10 w 25"/>
                  <a:gd name="T27" fmla="*/ 2 h 27"/>
                  <a:gd name="T28" fmla="*/ 6 w 25"/>
                  <a:gd name="T29" fmla="*/ 0 h 27"/>
                  <a:gd name="T30" fmla="*/ 2 w 25"/>
                  <a:gd name="T31" fmla="*/ 2 h 27"/>
                  <a:gd name="T32" fmla="*/ 0 w 25"/>
                  <a:gd name="T33" fmla="*/ 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7"/>
                  <a:gd name="T53" fmla="*/ 25 w 25"/>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7">
                    <a:moveTo>
                      <a:pt x="0" y="6"/>
                    </a:moveTo>
                    <a:lnTo>
                      <a:pt x="0" y="6"/>
                    </a:lnTo>
                    <a:lnTo>
                      <a:pt x="2" y="14"/>
                    </a:lnTo>
                    <a:lnTo>
                      <a:pt x="8" y="21"/>
                    </a:lnTo>
                    <a:lnTo>
                      <a:pt x="15" y="25"/>
                    </a:lnTo>
                    <a:lnTo>
                      <a:pt x="25" y="27"/>
                    </a:lnTo>
                    <a:lnTo>
                      <a:pt x="25" y="16"/>
                    </a:lnTo>
                    <a:lnTo>
                      <a:pt x="19" y="14"/>
                    </a:lnTo>
                    <a:lnTo>
                      <a:pt x="15" y="12"/>
                    </a:lnTo>
                    <a:lnTo>
                      <a:pt x="12" y="10"/>
                    </a:lnTo>
                    <a:lnTo>
                      <a:pt x="12" y="6"/>
                    </a:lnTo>
                    <a:lnTo>
                      <a:pt x="10" y="2"/>
                    </a:lnTo>
                    <a:lnTo>
                      <a:pt x="6" y="0"/>
                    </a:lnTo>
                    <a:lnTo>
                      <a:pt x="2" y="2"/>
                    </a:lnTo>
                    <a:lnTo>
                      <a:pt x="0" y="6"/>
                    </a:lnTo>
                    <a:close/>
                  </a:path>
                </a:pathLst>
              </a:custGeom>
              <a:solidFill>
                <a:srgbClr val="131516"/>
              </a:solidFill>
              <a:ln w="9525">
                <a:noFill/>
                <a:round/>
                <a:headEnd/>
                <a:tailEnd/>
              </a:ln>
            </p:spPr>
            <p:txBody>
              <a:bodyPr/>
              <a:lstStyle/>
              <a:p>
                <a:endParaRPr lang="en-US"/>
              </a:p>
            </p:txBody>
          </p:sp>
          <p:sp>
            <p:nvSpPr>
              <p:cNvPr id="23698" name="Freeform 313"/>
              <p:cNvSpPr>
                <a:spLocks/>
              </p:cNvSpPr>
              <p:nvPr/>
            </p:nvSpPr>
            <p:spPr bwMode="auto">
              <a:xfrm>
                <a:off x="5722938" y="4086225"/>
                <a:ext cx="49213" cy="41275"/>
              </a:xfrm>
              <a:custGeom>
                <a:avLst/>
                <a:gdLst>
                  <a:gd name="T0" fmla="*/ 25 w 31"/>
                  <a:gd name="T1" fmla="*/ 0 h 26"/>
                  <a:gd name="T2" fmla="*/ 25 w 31"/>
                  <a:gd name="T3" fmla="*/ 0 h 26"/>
                  <a:gd name="T4" fmla="*/ 15 w 31"/>
                  <a:gd name="T5" fmla="*/ 2 h 26"/>
                  <a:gd name="T6" fmla="*/ 8 w 31"/>
                  <a:gd name="T7" fmla="*/ 8 h 26"/>
                  <a:gd name="T8" fmla="*/ 2 w 31"/>
                  <a:gd name="T9" fmla="*/ 16 h 26"/>
                  <a:gd name="T10" fmla="*/ 0 w 31"/>
                  <a:gd name="T11" fmla="*/ 26 h 26"/>
                  <a:gd name="T12" fmla="*/ 12 w 31"/>
                  <a:gd name="T13" fmla="*/ 26 h 26"/>
                  <a:gd name="T14" fmla="*/ 12 w 31"/>
                  <a:gd name="T15" fmla="*/ 20 h 26"/>
                  <a:gd name="T16" fmla="*/ 15 w 31"/>
                  <a:gd name="T17" fmla="*/ 16 h 26"/>
                  <a:gd name="T18" fmla="*/ 19 w 31"/>
                  <a:gd name="T19" fmla="*/ 12 h 26"/>
                  <a:gd name="T20" fmla="*/ 25 w 31"/>
                  <a:gd name="T21" fmla="*/ 12 h 26"/>
                  <a:gd name="T22" fmla="*/ 25 w 31"/>
                  <a:gd name="T23" fmla="*/ 12 h 26"/>
                  <a:gd name="T24" fmla="*/ 25 w 31"/>
                  <a:gd name="T25" fmla="*/ 12 h 26"/>
                  <a:gd name="T26" fmla="*/ 29 w 31"/>
                  <a:gd name="T27" fmla="*/ 10 h 26"/>
                  <a:gd name="T28" fmla="*/ 31 w 31"/>
                  <a:gd name="T29" fmla="*/ 6 h 26"/>
                  <a:gd name="T30" fmla="*/ 29 w 31"/>
                  <a:gd name="T31" fmla="*/ 2 h 26"/>
                  <a:gd name="T32" fmla="*/ 25 w 31"/>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6"/>
                  <a:gd name="T53" fmla="*/ 31 w 3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6">
                    <a:moveTo>
                      <a:pt x="25" y="0"/>
                    </a:moveTo>
                    <a:lnTo>
                      <a:pt x="25" y="0"/>
                    </a:lnTo>
                    <a:lnTo>
                      <a:pt x="15" y="2"/>
                    </a:lnTo>
                    <a:lnTo>
                      <a:pt x="8" y="8"/>
                    </a:lnTo>
                    <a:lnTo>
                      <a:pt x="2" y="16"/>
                    </a:lnTo>
                    <a:lnTo>
                      <a:pt x="0" y="26"/>
                    </a:lnTo>
                    <a:lnTo>
                      <a:pt x="12" y="26"/>
                    </a:lnTo>
                    <a:lnTo>
                      <a:pt x="12" y="20"/>
                    </a:lnTo>
                    <a:lnTo>
                      <a:pt x="15" y="16"/>
                    </a:lnTo>
                    <a:lnTo>
                      <a:pt x="19" y="12"/>
                    </a:lnTo>
                    <a:lnTo>
                      <a:pt x="25" y="12"/>
                    </a:lnTo>
                    <a:lnTo>
                      <a:pt x="29" y="10"/>
                    </a:lnTo>
                    <a:lnTo>
                      <a:pt x="31" y="6"/>
                    </a:lnTo>
                    <a:lnTo>
                      <a:pt x="29" y="2"/>
                    </a:lnTo>
                    <a:lnTo>
                      <a:pt x="25" y="0"/>
                    </a:lnTo>
                    <a:close/>
                  </a:path>
                </a:pathLst>
              </a:custGeom>
              <a:solidFill>
                <a:srgbClr val="131516"/>
              </a:solidFill>
              <a:ln w="9525">
                <a:noFill/>
                <a:round/>
                <a:headEnd/>
                <a:tailEnd/>
              </a:ln>
            </p:spPr>
            <p:txBody>
              <a:bodyPr/>
              <a:lstStyle/>
              <a:p>
                <a:endParaRPr lang="en-US"/>
              </a:p>
            </p:txBody>
          </p:sp>
          <p:sp>
            <p:nvSpPr>
              <p:cNvPr id="23699" name="Freeform 314"/>
              <p:cNvSpPr>
                <a:spLocks/>
              </p:cNvSpPr>
              <p:nvPr/>
            </p:nvSpPr>
            <p:spPr bwMode="auto">
              <a:xfrm>
                <a:off x="5762626" y="4086225"/>
                <a:ext cx="41275" cy="50800"/>
              </a:xfrm>
              <a:custGeom>
                <a:avLst/>
                <a:gdLst>
                  <a:gd name="T0" fmla="*/ 26 w 26"/>
                  <a:gd name="T1" fmla="*/ 26 h 32"/>
                  <a:gd name="T2" fmla="*/ 26 w 26"/>
                  <a:gd name="T3" fmla="*/ 26 h 32"/>
                  <a:gd name="T4" fmla="*/ 24 w 26"/>
                  <a:gd name="T5" fmla="*/ 16 h 32"/>
                  <a:gd name="T6" fmla="*/ 18 w 26"/>
                  <a:gd name="T7" fmla="*/ 8 h 32"/>
                  <a:gd name="T8" fmla="*/ 10 w 26"/>
                  <a:gd name="T9" fmla="*/ 2 h 32"/>
                  <a:gd name="T10" fmla="*/ 0 w 26"/>
                  <a:gd name="T11" fmla="*/ 0 h 32"/>
                  <a:gd name="T12" fmla="*/ 0 w 26"/>
                  <a:gd name="T13" fmla="*/ 12 h 32"/>
                  <a:gd name="T14" fmla="*/ 6 w 26"/>
                  <a:gd name="T15" fmla="*/ 12 h 32"/>
                  <a:gd name="T16" fmla="*/ 10 w 26"/>
                  <a:gd name="T17" fmla="*/ 16 h 32"/>
                  <a:gd name="T18" fmla="*/ 12 w 26"/>
                  <a:gd name="T19" fmla="*/ 20 h 32"/>
                  <a:gd name="T20" fmla="*/ 14 w 26"/>
                  <a:gd name="T21" fmla="*/ 26 h 32"/>
                  <a:gd name="T22" fmla="*/ 14 w 26"/>
                  <a:gd name="T23" fmla="*/ 26 h 32"/>
                  <a:gd name="T24" fmla="*/ 14 w 26"/>
                  <a:gd name="T25" fmla="*/ 26 h 32"/>
                  <a:gd name="T26" fmla="*/ 16 w 26"/>
                  <a:gd name="T27" fmla="*/ 30 h 32"/>
                  <a:gd name="T28" fmla="*/ 20 w 26"/>
                  <a:gd name="T29" fmla="*/ 32 h 32"/>
                  <a:gd name="T30" fmla="*/ 24 w 26"/>
                  <a:gd name="T31" fmla="*/ 30 h 32"/>
                  <a:gd name="T32" fmla="*/ 26 w 26"/>
                  <a:gd name="T33" fmla="*/ 26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2"/>
                  <a:gd name="T53" fmla="*/ 26 w 26"/>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2">
                    <a:moveTo>
                      <a:pt x="26" y="26"/>
                    </a:moveTo>
                    <a:lnTo>
                      <a:pt x="26" y="26"/>
                    </a:lnTo>
                    <a:lnTo>
                      <a:pt x="24" y="16"/>
                    </a:lnTo>
                    <a:lnTo>
                      <a:pt x="18" y="8"/>
                    </a:lnTo>
                    <a:lnTo>
                      <a:pt x="10" y="2"/>
                    </a:lnTo>
                    <a:lnTo>
                      <a:pt x="0" y="0"/>
                    </a:lnTo>
                    <a:lnTo>
                      <a:pt x="0" y="12"/>
                    </a:lnTo>
                    <a:lnTo>
                      <a:pt x="6" y="12"/>
                    </a:lnTo>
                    <a:lnTo>
                      <a:pt x="10" y="16"/>
                    </a:lnTo>
                    <a:lnTo>
                      <a:pt x="12" y="20"/>
                    </a:lnTo>
                    <a:lnTo>
                      <a:pt x="14" y="26"/>
                    </a:lnTo>
                    <a:lnTo>
                      <a:pt x="16" y="30"/>
                    </a:lnTo>
                    <a:lnTo>
                      <a:pt x="20" y="32"/>
                    </a:lnTo>
                    <a:lnTo>
                      <a:pt x="24" y="30"/>
                    </a:lnTo>
                    <a:lnTo>
                      <a:pt x="26" y="26"/>
                    </a:lnTo>
                    <a:close/>
                  </a:path>
                </a:pathLst>
              </a:custGeom>
              <a:solidFill>
                <a:srgbClr val="131516"/>
              </a:solidFill>
              <a:ln w="9525">
                <a:noFill/>
                <a:round/>
                <a:headEnd/>
                <a:tailEnd/>
              </a:ln>
            </p:spPr>
            <p:txBody>
              <a:bodyPr/>
              <a:lstStyle/>
              <a:p>
                <a:endParaRPr lang="en-US"/>
              </a:p>
            </p:txBody>
          </p:sp>
          <p:sp>
            <p:nvSpPr>
              <p:cNvPr id="23700" name="Freeform 315"/>
              <p:cNvSpPr>
                <a:spLocks/>
              </p:cNvSpPr>
              <p:nvPr/>
            </p:nvSpPr>
            <p:spPr bwMode="auto">
              <a:xfrm>
                <a:off x="5580063" y="4095750"/>
                <a:ext cx="65088" cy="55563"/>
              </a:xfrm>
              <a:custGeom>
                <a:avLst/>
                <a:gdLst>
                  <a:gd name="T0" fmla="*/ 41 w 41"/>
                  <a:gd name="T1" fmla="*/ 20 h 35"/>
                  <a:gd name="T2" fmla="*/ 39 w 41"/>
                  <a:gd name="T3" fmla="*/ 26 h 35"/>
                  <a:gd name="T4" fmla="*/ 35 w 41"/>
                  <a:gd name="T5" fmla="*/ 32 h 35"/>
                  <a:gd name="T6" fmla="*/ 29 w 41"/>
                  <a:gd name="T7" fmla="*/ 33 h 35"/>
                  <a:gd name="T8" fmla="*/ 22 w 41"/>
                  <a:gd name="T9" fmla="*/ 35 h 35"/>
                  <a:gd name="T10" fmla="*/ 12 w 41"/>
                  <a:gd name="T11" fmla="*/ 33 h 35"/>
                  <a:gd name="T12" fmla="*/ 6 w 41"/>
                  <a:gd name="T13" fmla="*/ 32 h 35"/>
                  <a:gd name="T14" fmla="*/ 2 w 41"/>
                  <a:gd name="T15" fmla="*/ 26 h 35"/>
                  <a:gd name="T16" fmla="*/ 0 w 41"/>
                  <a:gd name="T17" fmla="*/ 20 h 35"/>
                  <a:gd name="T18" fmla="*/ 2 w 41"/>
                  <a:gd name="T19" fmla="*/ 12 h 35"/>
                  <a:gd name="T20" fmla="*/ 6 w 41"/>
                  <a:gd name="T21" fmla="*/ 6 h 35"/>
                  <a:gd name="T22" fmla="*/ 12 w 41"/>
                  <a:gd name="T23" fmla="*/ 2 h 35"/>
                  <a:gd name="T24" fmla="*/ 22 w 41"/>
                  <a:gd name="T25" fmla="*/ 0 h 35"/>
                  <a:gd name="T26" fmla="*/ 29 w 41"/>
                  <a:gd name="T27" fmla="*/ 2 h 35"/>
                  <a:gd name="T28" fmla="*/ 35 w 41"/>
                  <a:gd name="T29" fmla="*/ 6 h 35"/>
                  <a:gd name="T30" fmla="*/ 39 w 41"/>
                  <a:gd name="T31" fmla="*/ 12 h 35"/>
                  <a:gd name="T32" fmla="*/ 41 w 41"/>
                  <a:gd name="T33" fmla="*/ 2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5"/>
                  <a:gd name="T53" fmla="*/ 41 w 41"/>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5">
                    <a:moveTo>
                      <a:pt x="41" y="20"/>
                    </a:moveTo>
                    <a:lnTo>
                      <a:pt x="39" y="26"/>
                    </a:lnTo>
                    <a:lnTo>
                      <a:pt x="35" y="32"/>
                    </a:lnTo>
                    <a:lnTo>
                      <a:pt x="29" y="33"/>
                    </a:lnTo>
                    <a:lnTo>
                      <a:pt x="22" y="35"/>
                    </a:lnTo>
                    <a:lnTo>
                      <a:pt x="12" y="33"/>
                    </a:lnTo>
                    <a:lnTo>
                      <a:pt x="6" y="32"/>
                    </a:lnTo>
                    <a:lnTo>
                      <a:pt x="2" y="26"/>
                    </a:lnTo>
                    <a:lnTo>
                      <a:pt x="0" y="20"/>
                    </a:lnTo>
                    <a:lnTo>
                      <a:pt x="2" y="12"/>
                    </a:lnTo>
                    <a:lnTo>
                      <a:pt x="6" y="6"/>
                    </a:lnTo>
                    <a:lnTo>
                      <a:pt x="12" y="2"/>
                    </a:lnTo>
                    <a:lnTo>
                      <a:pt x="22" y="0"/>
                    </a:lnTo>
                    <a:lnTo>
                      <a:pt x="29" y="2"/>
                    </a:lnTo>
                    <a:lnTo>
                      <a:pt x="35" y="6"/>
                    </a:lnTo>
                    <a:lnTo>
                      <a:pt x="39" y="12"/>
                    </a:lnTo>
                    <a:lnTo>
                      <a:pt x="41" y="20"/>
                    </a:lnTo>
                    <a:close/>
                  </a:path>
                </a:pathLst>
              </a:custGeom>
              <a:solidFill>
                <a:srgbClr val="009240"/>
              </a:solidFill>
              <a:ln w="9525">
                <a:noFill/>
                <a:round/>
                <a:headEnd/>
                <a:tailEnd/>
              </a:ln>
            </p:spPr>
            <p:txBody>
              <a:bodyPr/>
              <a:lstStyle/>
              <a:p>
                <a:endParaRPr lang="en-US"/>
              </a:p>
            </p:txBody>
          </p:sp>
          <p:sp>
            <p:nvSpPr>
              <p:cNvPr id="23701" name="Freeform 316"/>
              <p:cNvSpPr>
                <a:spLocks/>
              </p:cNvSpPr>
              <p:nvPr/>
            </p:nvSpPr>
            <p:spPr bwMode="auto">
              <a:xfrm>
                <a:off x="5605463" y="4127500"/>
                <a:ext cx="49213" cy="33338"/>
              </a:xfrm>
              <a:custGeom>
                <a:avLst/>
                <a:gdLst>
                  <a:gd name="T0" fmla="*/ 6 w 31"/>
                  <a:gd name="T1" fmla="*/ 21 h 21"/>
                  <a:gd name="T2" fmla="*/ 6 w 31"/>
                  <a:gd name="T3" fmla="*/ 21 h 21"/>
                  <a:gd name="T4" fmla="*/ 15 w 31"/>
                  <a:gd name="T5" fmla="*/ 19 h 21"/>
                  <a:gd name="T6" fmla="*/ 23 w 31"/>
                  <a:gd name="T7" fmla="*/ 15 h 21"/>
                  <a:gd name="T8" fmla="*/ 29 w 31"/>
                  <a:gd name="T9" fmla="*/ 8 h 21"/>
                  <a:gd name="T10" fmla="*/ 31 w 31"/>
                  <a:gd name="T11" fmla="*/ 0 h 21"/>
                  <a:gd name="T12" fmla="*/ 19 w 31"/>
                  <a:gd name="T13" fmla="*/ 0 h 21"/>
                  <a:gd name="T14" fmla="*/ 17 w 31"/>
                  <a:gd name="T15" fmla="*/ 4 h 21"/>
                  <a:gd name="T16" fmla="*/ 15 w 31"/>
                  <a:gd name="T17" fmla="*/ 6 h 21"/>
                  <a:gd name="T18" fmla="*/ 11 w 31"/>
                  <a:gd name="T19" fmla="*/ 8 h 21"/>
                  <a:gd name="T20" fmla="*/ 6 w 31"/>
                  <a:gd name="T21" fmla="*/ 10 h 21"/>
                  <a:gd name="T22" fmla="*/ 6 w 31"/>
                  <a:gd name="T23" fmla="*/ 10 h 21"/>
                  <a:gd name="T24" fmla="*/ 6 w 31"/>
                  <a:gd name="T25" fmla="*/ 10 h 21"/>
                  <a:gd name="T26" fmla="*/ 0 w 31"/>
                  <a:gd name="T27" fmla="*/ 12 h 21"/>
                  <a:gd name="T28" fmla="*/ 0 w 31"/>
                  <a:gd name="T29" fmla="*/ 15 h 21"/>
                  <a:gd name="T30" fmla="*/ 0 w 31"/>
                  <a:gd name="T31" fmla="*/ 19 h 21"/>
                  <a:gd name="T32" fmla="*/ 6 w 31"/>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1"/>
                  <a:gd name="T53" fmla="*/ 31 w 3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1">
                    <a:moveTo>
                      <a:pt x="6" y="21"/>
                    </a:moveTo>
                    <a:lnTo>
                      <a:pt x="6" y="21"/>
                    </a:lnTo>
                    <a:lnTo>
                      <a:pt x="15" y="19"/>
                    </a:lnTo>
                    <a:lnTo>
                      <a:pt x="23" y="15"/>
                    </a:lnTo>
                    <a:lnTo>
                      <a:pt x="29" y="8"/>
                    </a:lnTo>
                    <a:lnTo>
                      <a:pt x="31" y="0"/>
                    </a:lnTo>
                    <a:lnTo>
                      <a:pt x="19" y="0"/>
                    </a:lnTo>
                    <a:lnTo>
                      <a:pt x="17" y="4"/>
                    </a:lnTo>
                    <a:lnTo>
                      <a:pt x="15" y="6"/>
                    </a:lnTo>
                    <a:lnTo>
                      <a:pt x="11" y="8"/>
                    </a:lnTo>
                    <a:lnTo>
                      <a:pt x="6" y="10"/>
                    </a:lnTo>
                    <a:lnTo>
                      <a:pt x="0" y="12"/>
                    </a:lnTo>
                    <a:lnTo>
                      <a:pt x="0" y="15"/>
                    </a:lnTo>
                    <a:lnTo>
                      <a:pt x="0" y="19"/>
                    </a:lnTo>
                    <a:lnTo>
                      <a:pt x="6" y="21"/>
                    </a:lnTo>
                    <a:close/>
                  </a:path>
                </a:pathLst>
              </a:custGeom>
              <a:solidFill>
                <a:srgbClr val="131516"/>
              </a:solidFill>
              <a:ln w="9525">
                <a:noFill/>
                <a:round/>
                <a:headEnd/>
                <a:tailEnd/>
              </a:ln>
            </p:spPr>
            <p:txBody>
              <a:bodyPr/>
              <a:lstStyle/>
              <a:p>
                <a:endParaRPr lang="en-US"/>
              </a:p>
            </p:txBody>
          </p:sp>
          <p:sp>
            <p:nvSpPr>
              <p:cNvPr id="23702" name="Freeform 317"/>
              <p:cNvSpPr>
                <a:spLocks/>
              </p:cNvSpPr>
              <p:nvPr/>
            </p:nvSpPr>
            <p:spPr bwMode="auto">
              <a:xfrm>
                <a:off x="5570538" y="4117975"/>
                <a:ext cx="44450" cy="42863"/>
              </a:xfrm>
              <a:custGeom>
                <a:avLst/>
                <a:gdLst>
                  <a:gd name="T0" fmla="*/ 0 w 28"/>
                  <a:gd name="T1" fmla="*/ 6 h 27"/>
                  <a:gd name="T2" fmla="*/ 0 w 28"/>
                  <a:gd name="T3" fmla="*/ 6 h 27"/>
                  <a:gd name="T4" fmla="*/ 4 w 28"/>
                  <a:gd name="T5" fmla="*/ 14 h 27"/>
                  <a:gd name="T6" fmla="*/ 8 w 28"/>
                  <a:gd name="T7" fmla="*/ 21 h 27"/>
                  <a:gd name="T8" fmla="*/ 16 w 28"/>
                  <a:gd name="T9" fmla="*/ 25 h 27"/>
                  <a:gd name="T10" fmla="*/ 28 w 28"/>
                  <a:gd name="T11" fmla="*/ 27 h 27"/>
                  <a:gd name="T12" fmla="*/ 28 w 28"/>
                  <a:gd name="T13" fmla="*/ 16 h 27"/>
                  <a:gd name="T14" fmla="*/ 20 w 28"/>
                  <a:gd name="T15" fmla="*/ 14 h 27"/>
                  <a:gd name="T16" fmla="*/ 16 w 28"/>
                  <a:gd name="T17" fmla="*/ 12 h 27"/>
                  <a:gd name="T18" fmla="*/ 14 w 28"/>
                  <a:gd name="T19" fmla="*/ 10 h 27"/>
                  <a:gd name="T20" fmla="*/ 14 w 28"/>
                  <a:gd name="T21" fmla="*/ 6 h 27"/>
                  <a:gd name="T22" fmla="*/ 14 w 28"/>
                  <a:gd name="T23" fmla="*/ 6 h 27"/>
                  <a:gd name="T24" fmla="*/ 14 w 28"/>
                  <a:gd name="T25" fmla="*/ 6 h 27"/>
                  <a:gd name="T26" fmla="*/ 12 w 28"/>
                  <a:gd name="T27" fmla="*/ 2 h 27"/>
                  <a:gd name="T28" fmla="*/ 6 w 28"/>
                  <a:gd name="T29" fmla="*/ 0 h 27"/>
                  <a:gd name="T30" fmla="*/ 2 w 28"/>
                  <a:gd name="T31" fmla="*/ 2 h 27"/>
                  <a:gd name="T32" fmla="*/ 0 w 28"/>
                  <a:gd name="T33" fmla="*/ 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7"/>
                  <a:gd name="T53" fmla="*/ 28 w 2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7">
                    <a:moveTo>
                      <a:pt x="0" y="6"/>
                    </a:moveTo>
                    <a:lnTo>
                      <a:pt x="0" y="6"/>
                    </a:lnTo>
                    <a:lnTo>
                      <a:pt x="4" y="14"/>
                    </a:lnTo>
                    <a:lnTo>
                      <a:pt x="8" y="21"/>
                    </a:lnTo>
                    <a:lnTo>
                      <a:pt x="16" y="25"/>
                    </a:lnTo>
                    <a:lnTo>
                      <a:pt x="28" y="27"/>
                    </a:lnTo>
                    <a:lnTo>
                      <a:pt x="28" y="16"/>
                    </a:lnTo>
                    <a:lnTo>
                      <a:pt x="20" y="14"/>
                    </a:lnTo>
                    <a:lnTo>
                      <a:pt x="16" y="12"/>
                    </a:lnTo>
                    <a:lnTo>
                      <a:pt x="14" y="10"/>
                    </a:lnTo>
                    <a:lnTo>
                      <a:pt x="14" y="6"/>
                    </a:lnTo>
                    <a:lnTo>
                      <a:pt x="12" y="2"/>
                    </a:lnTo>
                    <a:lnTo>
                      <a:pt x="6" y="0"/>
                    </a:lnTo>
                    <a:lnTo>
                      <a:pt x="2" y="2"/>
                    </a:lnTo>
                    <a:lnTo>
                      <a:pt x="0" y="6"/>
                    </a:lnTo>
                    <a:close/>
                  </a:path>
                </a:pathLst>
              </a:custGeom>
              <a:solidFill>
                <a:srgbClr val="131516"/>
              </a:solidFill>
              <a:ln w="9525">
                <a:noFill/>
                <a:round/>
                <a:headEnd/>
                <a:tailEnd/>
              </a:ln>
            </p:spPr>
            <p:txBody>
              <a:bodyPr/>
              <a:lstStyle/>
              <a:p>
                <a:endParaRPr lang="en-US"/>
              </a:p>
            </p:txBody>
          </p:sp>
          <p:sp>
            <p:nvSpPr>
              <p:cNvPr id="23703" name="Freeform 318"/>
              <p:cNvSpPr>
                <a:spLocks/>
              </p:cNvSpPr>
              <p:nvPr/>
            </p:nvSpPr>
            <p:spPr bwMode="auto">
              <a:xfrm>
                <a:off x="5570538" y="4086225"/>
                <a:ext cx="52388" cy="41275"/>
              </a:xfrm>
              <a:custGeom>
                <a:avLst/>
                <a:gdLst>
                  <a:gd name="T0" fmla="*/ 28 w 33"/>
                  <a:gd name="T1" fmla="*/ 0 h 26"/>
                  <a:gd name="T2" fmla="*/ 28 w 33"/>
                  <a:gd name="T3" fmla="*/ 0 h 26"/>
                  <a:gd name="T4" fmla="*/ 16 w 33"/>
                  <a:gd name="T5" fmla="*/ 2 h 26"/>
                  <a:gd name="T6" fmla="*/ 8 w 33"/>
                  <a:gd name="T7" fmla="*/ 8 h 26"/>
                  <a:gd name="T8" fmla="*/ 2 w 33"/>
                  <a:gd name="T9" fmla="*/ 16 h 26"/>
                  <a:gd name="T10" fmla="*/ 0 w 33"/>
                  <a:gd name="T11" fmla="*/ 26 h 26"/>
                  <a:gd name="T12" fmla="*/ 14 w 33"/>
                  <a:gd name="T13" fmla="*/ 26 h 26"/>
                  <a:gd name="T14" fmla="*/ 14 w 33"/>
                  <a:gd name="T15" fmla="*/ 20 h 26"/>
                  <a:gd name="T16" fmla="*/ 16 w 33"/>
                  <a:gd name="T17" fmla="*/ 16 h 26"/>
                  <a:gd name="T18" fmla="*/ 22 w 33"/>
                  <a:gd name="T19" fmla="*/ 12 h 26"/>
                  <a:gd name="T20" fmla="*/ 28 w 33"/>
                  <a:gd name="T21" fmla="*/ 12 h 26"/>
                  <a:gd name="T22" fmla="*/ 28 w 33"/>
                  <a:gd name="T23" fmla="*/ 12 h 26"/>
                  <a:gd name="T24" fmla="*/ 28 w 33"/>
                  <a:gd name="T25" fmla="*/ 12 h 26"/>
                  <a:gd name="T26" fmla="*/ 31 w 33"/>
                  <a:gd name="T27" fmla="*/ 10 h 26"/>
                  <a:gd name="T28" fmla="*/ 33 w 33"/>
                  <a:gd name="T29" fmla="*/ 6 h 26"/>
                  <a:gd name="T30" fmla="*/ 31 w 33"/>
                  <a:gd name="T31" fmla="*/ 2 h 26"/>
                  <a:gd name="T32" fmla="*/ 28 w 33"/>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6"/>
                  <a:gd name="T53" fmla="*/ 33 w 33"/>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6">
                    <a:moveTo>
                      <a:pt x="28" y="0"/>
                    </a:moveTo>
                    <a:lnTo>
                      <a:pt x="28" y="0"/>
                    </a:lnTo>
                    <a:lnTo>
                      <a:pt x="16" y="2"/>
                    </a:lnTo>
                    <a:lnTo>
                      <a:pt x="8" y="8"/>
                    </a:lnTo>
                    <a:lnTo>
                      <a:pt x="2" y="16"/>
                    </a:lnTo>
                    <a:lnTo>
                      <a:pt x="0" y="26"/>
                    </a:lnTo>
                    <a:lnTo>
                      <a:pt x="14" y="26"/>
                    </a:lnTo>
                    <a:lnTo>
                      <a:pt x="14" y="20"/>
                    </a:lnTo>
                    <a:lnTo>
                      <a:pt x="16" y="16"/>
                    </a:lnTo>
                    <a:lnTo>
                      <a:pt x="22" y="12"/>
                    </a:lnTo>
                    <a:lnTo>
                      <a:pt x="28" y="12"/>
                    </a:lnTo>
                    <a:lnTo>
                      <a:pt x="31" y="10"/>
                    </a:lnTo>
                    <a:lnTo>
                      <a:pt x="33" y="6"/>
                    </a:lnTo>
                    <a:lnTo>
                      <a:pt x="31" y="2"/>
                    </a:lnTo>
                    <a:lnTo>
                      <a:pt x="28" y="0"/>
                    </a:lnTo>
                    <a:close/>
                  </a:path>
                </a:pathLst>
              </a:custGeom>
              <a:solidFill>
                <a:srgbClr val="131516"/>
              </a:solidFill>
              <a:ln w="9525">
                <a:noFill/>
                <a:round/>
                <a:headEnd/>
                <a:tailEnd/>
              </a:ln>
            </p:spPr>
            <p:txBody>
              <a:bodyPr/>
              <a:lstStyle/>
              <a:p>
                <a:endParaRPr lang="en-US"/>
              </a:p>
            </p:txBody>
          </p:sp>
          <p:sp>
            <p:nvSpPr>
              <p:cNvPr id="23704" name="Freeform 319"/>
              <p:cNvSpPr>
                <a:spLocks/>
              </p:cNvSpPr>
              <p:nvPr/>
            </p:nvSpPr>
            <p:spPr bwMode="auto">
              <a:xfrm>
                <a:off x="5614988" y="4086225"/>
                <a:ext cx="39688" cy="50800"/>
              </a:xfrm>
              <a:custGeom>
                <a:avLst/>
                <a:gdLst>
                  <a:gd name="T0" fmla="*/ 25 w 25"/>
                  <a:gd name="T1" fmla="*/ 26 h 32"/>
                  <a:gd name="T2" fmla="*/ 25 w 25"/>
                  <a:gd name="T3" fmla="*/ 26 h 32"/>
                  <a:gd name="T4" fmla="*/ 23 w 25"/>
                  <a:gd name="T5" fmla="*/ 16 h 32"/>
                  <a:gd name="T6" fmla="*/ 17 w 25"/>
                  <a:gd name="T7" fmla="*/ 8 h 32"/>
                  <a:gd name="T8" fmla="*/ 9 w 25"/>
                  <a:gd name="T9" fmla="*/ 2 h 32"/>
                  <a:gd name="T10" fmla="*/ 0 w 25"/>
                  <a:gd name="T11" fmla="*/ 0 h 32"/>
                  <a:gd name="T12" fmla="*/ 0 w 25"/>
                  <a:gd name="T13" fmla="*/ 12 h 32"/>
                  <a:gd name="T14" fmla="*/ 5 w 25"/>
                  <a:gd name="T15" fmla="*/ 12 h 32"/>
                  <a:gd name="T16" fmla="*/ 9 w 25"/>
                  <a:gd name="T17" fmla="*/ 16 h 32"/>
                  <a:gd name="T18" fmla="*/ 11 w 25"/>
                  <a:gd name="T19" fmla="*/ 20 h 32"/>
                  <a:gd name="T20" fmla="*/ 13 w 25"/>
                  <a:gd name="T21" fmla="*/ 26 h 32"/>
                  <a:gd name="T22" fmla="*/ 13 w 25"/>
                  <a:gd name="T23" fmla="*/ 26 h 32"/>
                  <a:gd name="T24" fmla="*/ 13 w 25"/>
                  <a:gd name="T25" fmla="*/ 26 h 32"/>
                  <a:gd name="T26" fmla="*/ 15 w 25"/>
                  <a:gd name="T27" fmla="*/ 30 h 32"/>
                  <a:gd name="T28" fmla="*/ 19 w 25"/>
                  <a:gd name="T29" fmla="*/ 32 h 32"/>
                  <a:gd name="T30" fmla="*/ 23 w 25"/>
                  <a:gd name="T31" fmla="*/ 30 h 32"/>
                  <a:gd name="T32" fmla="*/ 25 w 25"/>
                  <a:gd name="T33" fmla="*/ 26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2"/>
                  <a:gd name="T53" fmla="*/ 25 w 2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2">
                    <a:moveTo>
                      <a:pt x="25" y="26"/>
                    </a:moveTo>
                    <a:lnTo>
                      <a:pt x="25" y="26"/>
                    </a:lnTo>
                    <a:lnTo>
                      <a:pt x="23" y="16"/>
                    </a:lnTo>
                    <a:lnTo>
                      <a:pt x="17" y="8"/>
                    </a:lnTo>
                    <a:lnTo>
                      <a:pt x="9" y="2"/>
                    </a:lnTo>
                    <a:lnTo>
                      <a:pt x="0" y="0"/>
                    </a:lnTo>
                    <a:lnTo>
                      <a:pt x="0" y="12"/>
                    </a:lnTo>
                    <a:lnTo>
                      <a:pt x="5" y="12"/>
                    </a:lnTo>
                    <a:lnTo>
                      <a:pt x="9" y="16"/>
                    </a:lnTo>
                    <a:lnTo>
                      <a:pt x="11" y="20"/>
                    </a:lnTo>
                    <a:lnTo>
                      <a:pt x="13" y="26"/>
                    </a:lnTo>
                    <a:lnTo>
                      <a:pt x="15" y="30"/>
                    </a:lnTo>
                    <a:lnTo>
                      <a:pt x="19" y="32"/>
                    </a:lnTo>
                    <a:lnTo>
                      <a:pt x="23" y="30"/>
                    </a:lnTo>
                    <a:lnTo>
                      <a:pt x="25" y="26"/>
                    </a:lnTo>
                    <a:close/>
                  </a:path>
                </a:pathLst>
              </a:custGeom>
              <a:solidFill>
                <a:srgbClr val="131516"/>
              </a:solidFill>
              <a:ln w="9525">
                <a:noFill/>
                <a:round/>
                <a:headEnd/>
                <a:tailEnd/>
              </a:ln>
            </p:spPr>
            <p:txBody>
              <a:bodyPr/>
              <a:lstStyle/>
              <a:p>
                <a:endParaRPr lang="en-US"/>
              </a:p>
            </p:txBody>
          </p:sp>
          <p:sp>
            <p:nvSpPr>
              <p:cNvPr id="23705" name="Freeform 320"/>
              <p:cNvSpPr>
                <a:spLocks/>
              </p:cNvSpPr>
              <p:nvPr/>
            </p:nvSpPr>
            <p:spPr bwMode="auto">
              <a:xfrm>
                <a:off x="5732463" y="5556250"/>
                <a:ext cx="61913" cy="58738"/>
              </a:xfrm>
              <a:custGeom>
                <a:avLst/>
                <a:gdLst>
                  <a:gd name="T0" fmla="*/ 39 w 39"/>
                  <a:gd name="T1" fmla="*/ 22 h 37"/>
                  <a:gd name="T2" fmla="*/ 37 w 39"/>
                  <a:gd name="T3" fmla="*/ 26 h 37"/>
                  <a:gd name="T4" fmla="*/ 33 w 39"/>
                  <a:gd name="T5" fmla="*/ 32 h 37"/>
                  <a:gd name="T6" fmla="*/ 27 w 39"/>
                  <a:gd name="T7" fmla="*/ 36 h 37"/>
                  <a:gd name="T8" fmla="*/ 19 w 39"/>
                  <a:gd name="T9" fmla="*/ 37 h 37"/>
                  <a:gd name="T10" fmla="*/ 11 w 39"/>
                  <a:gd name="T11" fmla="*/ 36 h 37"/>
                  <a:gd name="T12" fmla="*/ 6 w 39"/>
                  <a:gd name="T13" fmla="*/ 32 h 37"/>
                  <a:gd name="T14" fmla="*/ 2 w 39"/>
                  <a:gd name="T15" fmla="*/ 26 h 37"/>
                  <a:gd name="T16" fmla="*/ 0 w 39"/>
                  <a:gd name="T17" fmla="*/ 22 h 37"/>
                  <a:gd name="T18" fmla="*/ 2 w 39"/>
                  <a:gd name="T19" fmla="*/ 12 h 37"/>
                  <a:gd name="T20" fmla="*/ 6 w 39"/>
                  <a:gd name="T21" fmla="*/ 6 h 37"/>
                  <a:gd name="T22" fmla="*/ 11 w 39"/>
                  <a:gd name="T23" fmla="*/ 2 h 37"/>
                  <a:gd name="T24" fmla="*/ 19 w 39"/>
                  <a:gd name="T25" fmla="*/ 0 h 37"/>
                  <a:gd name="T26" fmla="*/ 27 w 39"/>
                  <a:gd name="T27" fmla="*/ 2 h 37"/>
                  <a:gd name="T28" fmla="*/ 33 w 39"/>
                  <a:gd name="T29" fmla="*/ 6 h 37"/>
                  <a:gd name="T30" fmla="*/ 37 w 39"/>
                  <a:gd name="T31" fmla="*/ 12 h 37"/>
                  <a:gd name="T32" fmla="*/ 39 w 39"/>
                  <a:gd name="T33" fmla="*/ 22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7"/>
                  <a:gd name="T53" fmla="*/ 39 w 3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7">
                    <a:moveTo>
                      <a:pt x="39" y="22"/>
                    </a:moveTo>
                    <a:lnTo>
                      <a:pt x="37" y="26"/>
                    </a:lnTo>
                    <a:lnTo>
                      <a:pt x="33" y="32"/>
                    </a:lnTo>
                    <a:lnTo>
                      <a:pt x="27" y="36"/>
                    </a:lnTo>
                    <a:lnTo>
                      <a:pt x="19" y="37"/>
                    </a:lnTo>
                    <a:lnTo>
                      <a:pt x="11" y="36"/>
                    </a:lnTo>
                    <a:lnTo>
                      <a:pt x="6" y="32"/>
                    </a:lnTo>
                    <a:lnTo>
                      <a:pt x="2" y="26"/>
                    </a:lnTo>
                    <a:lnTo>
                      <a:pt x="0" y="22"/>
                    </a:lnTo>
                    <a:lnTo>
                      <a:pt x="2" y="12"/>
                    </a:lnTo>
                    <a:lnTo>
                      <a:pt x="6" y="6"/>
                    </a:lnTo>
                    <a:lnTo>
                      <a:pt x="11" y="2"/>
                    </a:lnTo>
                    <a:lnTo>
                      <a:pt x="19" y="0"/>
                    </a:lnTo>
                    <a:lnTo>
                      <a:pt x="27" y="2"/>
                    </a:lnTo>
                    <a:lnTo>
                      <a:pt x="33" y="6"/>
                    </a:lnTo>
                    <a:lnTo>
                      <a:pt x="37" y="12"/>
                    </a:lnTo>
                    <a:lnTo>
                      <a:pt x="39" y="22"/>
                    </a:lnTo>
                    <a:close/>
                  </a:path>
                </a:pathLst>
              </a:custGeom>
              <a:solidFill>
                <a:srgbClr val="009240"/>
              </a:solidFill>
              <a:ln w="9525">
                <a:noFill/>
                <a:round/>
                <a:headEnd/>
                <a:tailEnd/>
              </a:ln>
            </p:spPr>
            <p:txBody>
              <a:bodyPr/>
              <a:lstStyle/>
              <a:p>
                <a:endParaRPr lang="en-US"/>
              </a:p>
            </p:txBody>
          </p:sp>
          <p:sp>
            <p:nvSpPr>
              <p:cNvPr id="23706" name="Freeform 321"/>
              <p:cNvSpPr>
                <a:spLocks/>
              </p:cNvSpPr>
              <p:nvPr/>
            </p:nvSpPr>
            <p:spPr bwMode="auto">
              <a:xfrm>
                <a:off x="5753101" y="5591175"/>
                <a:ext cx="50800" cy="33338"/>
              </a:xfrm>
              <a:custGeom>
                <a:avLst/>
                <a:gdLst>
                  <a:gd name="T0" fmla="*/ 6 w 32"/>
                  <a:gd name="T1" fmla="*/ 21 h 21"/>
                  <a:gd name="T2" fmla="*/ 6 w 32"/>
                  <a:gd name="T3" fmla="*/ 21 h 21"/>
                  <a:gd name="T4" fmla="*/ 16 w 32"/>
                  <a:gd name="T5" fmla="*/ 19 h 21"/>
                  <a:gd name="T6" fmla="*/ 24 w 32"/>
                  <a:gd name="T7" fmla="*/ 14 h 21"/>
                  <a:gd name="T8" fmla="*/ 30 w 32"/>
                  <a:gd name="T9" fmla="*/ 8 h 21"/>
                  <a:gd name="T10" fmla="*/ 32 w 32"/>
                  <a:gd name="T11" fmla="*/ 0 h 21"/>
                  <a:gd name="T12" fmla="*/ 20 w 32"/>
                  <a:gd name="T13" fmla="*/ 0 h 21"/>
                  <a:gd name="T14" fmla="*/ 20 w 32"/>
                  <a:gd name="T15" fmla="*/ 2 h 21"/>
                  <a:gd name="T16" fmla="*/ 16 w 32"/>
                  <a:gd name="T17" fmla="*/ 6 h 21"/>
                  <a:gd name="T18" fmla="*/ 12 w 32"/>
                  <a:gd name="T19" fmla="*/ 8 h 21"/>
                  <a:gd name="T20" fmla="*/ 6 w 32"/>
                  <a:gd name="T21" fmla="*/ 10 h 21"/>
                  <a:gd name="T22" fmla="*/ 6 w 32"/>
                  <a:gd name="T23" fmla="*/ 10 h 21"/>
                  <a:gd name="T24" fmla="*/ 6 w 32"/>
                  <a:gd name="T25" fmla="*/ 10 h 21"/>
                  <a:gd name="T26" fmla="*/ 2 w 32"/>
                  <a:gd name="T27" fmla="*/ 12 h 21"/>
                  <a:gd name="T28" fmla="*/ 0 w 32"/>
                  <a:gd name="T29" fmla="*/ 15 h 21"/>
                  <a:gd name="T30" fmla="*/ 2 w 32"/>
                  <a:gd name="T31" fmla="*/ 19 h 21"/>
                  <a:gd name="T32" fmla="*/ 6 w 32"/>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1"/>
                  <a:gd name="T53" fmla="*/ 32 w 3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1">
                    <a:moveTo>
                      <a:pt x="6" y="21"/>
                    </a:moveTo>
                    <a:lnTo>
                      <a:pt x="6" y="21"/>
                    </a:lnTo>
                    <a:lnTo>
                      <a:pt x="16" y="19"/>
                    </a:lnTo>
                    <a:lnTo>
                      <a:pt x="24" y="14"/>
                    </a:lnTo>
                    <a:lnTo>
                      <a:pt x="30" y="8"/>
                    </a:lnTo>
                    <a:lnTo>
                      <a:pt x="32" y="0"/>
                    </a:lnTo>
                    <a:lnTo>
                      <a:pt x="20" y="0"/>
                    </a:lnTo>
                    <a:lnTo>
                      <a:pt x="20" y="2"/>
                    </a:lnTo>
                    <a:lnTo>
                      <a:pt x="16" y="6"/>
                    </a:lnTo>
                    <a:lnTo>
                      <a:pt x="12" y="8"/>
                    </a:lnTo>
                    <a:lnTo>
                      <a:pt x="6" y="10"/>
                    </a:lnTo>
                    <a:lnTo>
                      <a:pt x="2" y="12"/>
                    </a:lnTo>
                    <a:lnTo>
                      <a:pt x="0" y="15"/>
                    </a:lnTo>
                    <a:lnTo>
                      <a:pt x="2" y="19"/>
                    </a:lnTo>
                    <a:lnTo>
                      <a:pt x="6" y="21"/>
                    </a:lnTo>
                    <a:close/>
                  </a:path>
                </a:pathLst>
              </a:custGeom>
              <a:solidFill>
                <a:srgbClr val="131516"/>
              </a:solidFill>
              <a:ln w="9525">
                <a:noFill/>
                <a:round/>
                <a:headEnd/>
                <a:tailEnd/>
              </a:ln>
            </p:spPr>
            <p:txBody>
              <a:bodyPr/>
              <a:lstStyle/>
              <a:p>
                <a:endParaRPr lang="en-US"/>
              </a:p>
            </p:txBody>
          </p:sp>
          <p:sp>
            <p:nvSpPr>
              <p:cNvPr id="23707" name="Freeform 322"/>
              <p:cNvSpPr>
                <a:spLocks/>
              </p:cNvSpPr>
              <p:nvPr/>
            </p:nvSpPr>
            <p:spPr bwMode="auto">
              <a:xfrm>
                <a:off x="5722938" y="5581650"/>
                <a:ext cx="39688" cy="42863"/>
              </a:xfrm>
              <a:custGeom>
                <a:avLst/>
                <a:gdLst>
                  <a:gd name="T0" fmla="*/ 0 w 25"/>
                  <a:gd name="T1" fmla="*/ 6 h 27"/>
                  <a:gd name="T2" fmla="*/ 0 w 25"/>
                  <a:gd name="T3" fmla="*/ 6 h 27"/>
                  <a:gd name="T4" fmla="*/ 2 w 25"/>
                  <a:gd name="T5" fmla="*/ 14 h 27"/>
                  <a:gd name="T6" fmla="*/ 8 w 25"/>
                  <a:gd name="T7" fmla="*/ 20 h 27"/>
                  <a:gd name="T8" fmla="*/ 15 w 25"/>
                  <a:gd name="T9" fmla="*/ 25 h 27"/>
                  <a:gd name="T10" fmla="*/ 25 w 25"/>
                  <a:gd name="T11" fmla="*/ 27 h 27"/>
                  <a:gd name="T12" fmla="*/ 25 w 25"/>
                  <a:gd name="T13" fmla="*/ 16 h 27"/>
                  <a:gd name="T14" fmla="*/ 19 w 25"/>
                  <a:gd name="T15" fmla="*/ 14 h 27"/>
                  <a:gd name="T16" fmla="*/ 15 w 25"/>
                  <a:gd name="T17" fmla="*/ 12 h 27"/>
                  <a:gd name="T18" fmla="*/ 12 w 25"/>
                  <a:gd name="T19" fmla="*/ 8 h 27"/>
                  <a:gd name="T20" fmla="*/ 12 w 25"/>
                  <a:gd name="T21" fmla="*/ 6 h 27"/>
                  <a:gd name="T22" fmla="*/ 12 w 25"/>
                  <a:gd name="T23" fmla="*/ 6 h 27"/>
                  <a:gd name="T24" fmla="*/ 12 w 25"/>
                  <a:gd name="T25" fmla="*/ 6 h 27"/>
                  <a:gd name="T26" fmla="*/ 10 w 25"/>
                  <a:gd name="T27" fmla="*/ 0 h 27"/>
                  <a:gd name="T28" fmla="*/ 6 w 25"/>
                  <a:gd name="T29" fmla="*/ 0 h 27"/>
                  <a:gd name="T30" fmla="*/ 2 w 25"/>
                  <a:gd name="T31" fmla="*/ 0 h 27"/>
                  <a:gd name="T32" fmla="*/ 0 w 25"/>
                  <a:gd name="T33" fmla="*/ 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7"/>
                  <a:gd name="T53" fmla="*/ 25 w 25"/>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7">
                    <a:moveTo>
                      <a:pt x="0" y="6"/>
                    </a:moveTo>
                    <a:lnTo>
                      <a:pt x="0" y="6"/>
                    </a:lnTo>
                    <a:lnTo>
                      <a:pt x="2" y="14"/>
                    </a:lnTo>
                    <a:lnTo>
                      <a:pt x="8" y="20"/>
                    </a:lnTo>
                    <a:lnTo>
                      <a:pt x="15" y="25"/>
                    </a:lnTo>
                    <a:lnTo>
                      <a:pt x="25" y="27"/>
                    </a:lnTo>
                    <a:lnTo>
                      <a:pt x="25" y="16"/>
                    </a:lnTo>
                    <a:lnTo>
                      <a:pt x="19" y="14"/>
                    </a:lnTo>
                    <a:lnTo>
                      <a:pt x="15" y="12"/>
                    </a:lnTo>
                    <a:lnTo>
                      <a:pt x="12" y="8"/>
                    </a:lnTo>
                    <a:lnTo>
                      <a:pt x="12" y="6"/>
                    </a:lnTo>
                    <a:lnTo>
                      <a:pt x="10" y="0"/>
                    </a:lnTo>
                    <a:lnTo>
                      <a:pt x="6" y="0"/>
                    </a:lnTo>
                    <a:lnTo>
                      <a:pt x="2" y="0"/>
                    </a:lnTo>
                    <a:lnTo>
                      <a:pt x="0" y="6"/>
                    </a:lnTo>
                    <a:close/>
                  </a:path>
                </a:pathLst>
              </a:custGeom>
              <a:solidFill>
                <a:srgbClr val="131516"/>
              </a:solidFill>
              <a:ln w="9525">
                <a:noFill/>
                <a:round/>
                <a:headEnd/>
                <a:tailEnd/>
              </a:ln>
            </p:spPr>
            <p:txBody>
              <a:bodyPr/>
              <a:lstStyle/>
              <a:p>
                <a:endParaRPr lang="en-US"/>
              </a:p>
            </p:txBody>
          </p:sp>
          <p:sp>
            <p:nvSpPr>
              <p:cNvPr id="23708" name="Freeform 323"/>
              <p:cNvSpPr>
                <a:spLocks/>
              </p:cNvSpPr>
              <p:nvPr/>
            </p:nvSpPr>
            <p:spPr bwMode="auto">
              <a:xfrm>
                <a:off x="5722938" y="5548313"/>
                <a:ext cx="49213" cy="42863"/>
              </a:xfrm>
              <a:custGeom>
                <a:avLst/>
                <a:gdLst>
                  <a:gd name="T0" fmla="*/ 25 w 31"/>
                  <a:gd name="T1" fmla="*/ 0 h 27"/>
                  <a:gd name="T2" fmla="*/ 25 w 31"/>
                  <a:gd name="T3" fmla="*/ 0 h 27"/>
                  <a:gd name="T4" fmla="*/ 15 w 31"/>
                  <a:gd name="T5" fmla="*/ 1 h 27"/>
                  <a:gd name="T6" fmla="*/ 8 w 31"/>
                  <a:gd name="T7" fmla="*/ 7 h 27"/>
                  <a:gd name="T8" fmla="*/ 2 w 31"/>
                  <a:gd name="T9" fmla="*/ 15 h 27"/>
                  <a:gd name="T10" fmla="*/ 0 w 31"/>
                  <a:gd name="T11" fmla="*/ 27 h 27"/>
                  <a:gd name="T12" fmla="*/ 12 w 31"/>
                  <a:gd name="T13" fmla="*/ 27 h 27"/>
                  <a:gd name="T14" fmla="*/ 12 w 31"/>
                  <a:gd name="T15" fmla="*/ 19 h 27"/>
                  <a:gd name="T16" fmla="*/ 15 w 31"/>
                  <a:gd name="T17" fmla="*/ 15 h 27"/>
                  <a:gd name="T18" fmla="*/ 19 w 31"/>
                  <a:gd name="T19" fmla="*/ 13 h 27"/>
                  <a:gd name="T20" fmla="*/ 25 w 31"/>
                  <a:gd name="T21" fmla="*/ 11 h 27"/>
                  <a:gd name="T22" fmla="*/ 25 w 31"/>
                  <a:gd name="T23" fmla="*/ 11 h 27"/>
                  <a:gd name="T24" fmla="*/ 25 w 31"/>
                  <a:gd name="T25" fmla="*/ 11 h 27"/>
                  <a:gd name="T26" fmla="*/ 29 w 31"/>
                  <a:gd name="T27" fmla="*/ 11 h 27"/>
                  <a:gd name="T28" fmla="*/ 31 w 31"/>
                  <a:gd name="T29" fmla="*/ 5 h 27"/>
                  <a:gd name="T30" fmla="*/ 29 w 31"/>
                  <a:gd name="T31" fmla="*/ 1 h 27"/>
                  <a:gd name="T32" fmla="*/ 25 w 31"/>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7"/>
                  <a:gd name="T53" fmla="*/ 31 w 3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7">
                    <a:moveTo>
                      <a:pt x="25" y="0"/>
                    </a:moveTo>
                    <a:lnTo>
                      <a:pt x="25" y="0"/>
                    </a:lnTo>
                    <a:lnTo>
                      <a:pt x="15" y="1"/>
                    </a:lnTo>
                    <a:lnTo>
                      <a:pt x="8" y="7"/>
                    </a:lnTo>
                    <a:lnTo>
                      <a:pt x="2" y="15"/>
                    </a:lnTo>
                    <a:lnTo>
                      <a:pt x="0" y="27"/>
                    </a:lnTo>
                    <a:lnTo>
                      <a:pt x="12" y="27"/>
                    </a:lnTo>
                    <a:lnTo>
                      <a:pt x="12" y="19"/>
                    </a:lnTo>
                    <a:lnTo>
                      <a:pt x="15" y="15"/>
                    </a:lnTo>
                    <a:lnTo>
                      <a:pt x="19" y="13"/>
                    </a:lnTo>
                    <a:lnTo>
                      <a:pt x="25" y="11"/>
                    </a:lnTo>
                    <a:lnTo>
                      <a:pt x="29" y="11"/>
                    </a:lnTo>
                    <a:lnTo>
                      <a:pt x="31" y="5"/>
                    </a:lnTo>
                    <a:lnTo>
                      <a:pt x="29" y="1"/>
                    </a:lnTo>
                    <a:lnTo>
                      <a:pt x="25" y="0"/>
                    </a:lnTo>
                    <a:close/>
                  </a:path>
                </a:pathLst>
              </a:custGeom>
              <a:solidFill>
                <a:srgbClr val="131516"/>
              </a:solidFill>
              <a:ln w="9525">
                <a:noFill/>
                <a:round/>
                <a:headEnd/>
                <a:tailEnd/>
              </a:ln>
            </p:spPr>
            <p:txBody>
              <a:bodyPr/>
              <a:lstStyle/>
              <a:p>
                <a:endParaRPr lang="en-US"/>
              </a:p>
            </p:txBody>
          </p:sp>
          <p:sp>
            <p:nvSpPr>
              <p:cNvPr id="23709" name="Freeform 324"/>
              <p:cNvSpPr>
                <a:spLocks/>
              </p:cNvSpPr>
              <p:nvPr/>
            </p:nvSpPr>
            <p:spPr bwMode="auto">
              <a:xfrm>
                <a:off x="5762626" y="5548313"/>
                <a:ext cx="41275" cy="52388"/>
              </a:xfrm>
              <a:custGeom>
                <a:avLst/>
                <a:gdLst>
                  <a:gd name="T0" fmla="*/ 26 w 26"/>
                  <a:gd name="T1" fmla="*/ 27 h 33"/>
                  <a:gd name="T2" fmla="*/ 26 w 26"/>
                  <a:gd name="T3" fmla="*/ 27 h 33"/>
                  <a:gd name="T4" fmla="*/ 24 w 26"/>
                  <a:gd name="T5" fmla="*/ 15 h 33"/>
                  <a:gd name="T6" fmla="*/ 18 w 26"/>
                  <a:gd name="T7" fmla="*/ 7 h 33"/>
                  <a:gd name="T8" fmla="*/ 10 w 26"/>
                  <a:gd name="T9" fmla="*/ 1 h 33"/>
                  <a:gd name="T10" fmla="*/ 0 w 26"/>
                  <a:gd name="T11" fmla="*/ 0 h 33"/>
                  <a:gd name="T12" fmla="*/ 0 w 26"/>
                  <a:gd name="T13" fmla="*/ 11 h 33"/>
                  <a:gd name="T14" fmla="*/ 6 w 26"/>
                  <a:gd name="T15" fmla="*/ 13 h 33"/>
                  <a:gd name="T16" fmla="*/ 10 w 26"/>
                  <a:gd name="T17" fmla="*/ 15 h 33"/>
                  <a:gd name="T18" fmla="*/ 12 w 26"/>
                  <a:gd name="T19" fmla="*/ 19 h 33"/>
                  <a:gd name="T20" fmla="*/ 14 w 26"/>
                  <a:gd name="T21" fmla="*/ 27 h 33"/>
                  <a:gd name="T22" fmla="*/ 14 w 26"/>
                  <a:gd name="T23" fmla="*/ 27 h 33"/>
                  <a:gd name="T24" fmla="*/ 14 w 26"/>
                  <a:gd name="T25" fmla="*/ 27 h 33"/>
                  <a:gd name="T26" fmla="*/ 16 w 26"/>
                  <a:gd name="T27" fmla="*/ 31 h 33"/>
                  <a:gd name="T28" fmla="*/ 20 w 26"/>
                  <a:gd name="T29" fmla="*/ 33 h 33"/>
                  <a:gd name="T30" fmla="*/ 24 w 26"/>
                  <a:gd name="T31" fmla="*/ 31 h 33"/>
                  <a:gd name="T32" fmla="*/ 26 w 26"/>
                  <a:gd name="T33" fmla="*/ 27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3"/>
                  <a:gd name="T53" fmla="*/ 26 w 2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3">
                    <a:moveTo>
                      <a:pt x="26" y="27"/>
                    </a:moveTo>
                    <a:lnTo>
                      <a:pt x="26" y="27"/>
                    </a:lnTo>
                    <a:lnTo>
                      <a:pt x="24" y="15"/>
                    </a:lnTo>
                    <a:lnTo>
                      <a:pt x="18" y="7"/>
                    </a:lnTo>
                    <a:lnTo>
                      <a:pt x="10" y="1"/>
                    </a:lnTo>
                    <a:lnTo>
                      <a:pt x="0" y="0"/>
                    </a:lnTo>
                    <a:lnTo>
                      <a:pt x="0" y="11"/>
                    </a:lnTo>
                    <a:lnTo>
                      <a:pt x="6" y="13"/>
                    </a:lnTo>
                    <a:lnTo>
                      <a:pt x="10" y="15"/>
                    </a:lnTo>
                    <a:lnTo>
                      <a:pt x="12" y="19"/>
                    </a:lnTo>
                    <a:lnTo>
                      <a:pt x="14" y="27"/>
                    </a:lnTo>
                    <a:lnTo>
                      <a:pt x="16" y="31"/>
                    </a:lnTo>
                    <a:lnTo>
                      <a:pt x="20" y="33"/>
                    </a:lnTo>
                    <a:lnTo>
                      <a:pt x="24" y="31"/>
                    </a:lnTo>
                    <a:lnTo>
                      <a:pt x="26" y="27"/>
                    </a:lnTo>
                    <a:close/>
                  </a:path>
                </a:pathLst>
              </a:custGeom>
              <a:solidFill>
                <a:srgbClr val="131516"/>
              </a:solidFill>
              <a:ln w="9525">
                <a:noFill/>
                <a:round/>
                <a:headEnd/>
                <a:tailEnd/>
              </a:ln>
            </p:spPr>
            <p:txBody>
              <a:bodyPr/>
              <a:lstStyle/>
              <a:p>
                <a:endParaRPr lang="en-US"/>
              </a:p>
            </p:txBody>
          </p:sp>
          <p:sp>
            <p:nvSpPr>
              <p:cNvPr id="23710" name="Freeform 325"/>
              <p:cNvSpPr>
                <a:spLocks/>
              </p:cNvSpPr>
              <p:nvPr/>
            </p:nvSpPr>
            <p:spPr bwMode="auto">
              <a:xfrm>
                <a:off x="5580063" y="5556250"/>
                <a:ext cx="65088" cy="58738"/>
              </a:xfrm>
              <a:custGeom>
                <a:avLst/>
                <a:gdLst>
                  <a:gd name="T0" fmla="*/ 41 w 41"/>
                  <a:gd name="T1" fmla="*/ 22 h 37"/>
                  <a:gd name="T2" fmla="*/ 39 w 41"/>
                  <a:gd name="T3" fmla="*/ 26 h 37"/>
                  <a:gd name="T4" fmla="*/ 35 w 41"/>
                  <a:gd name="T5" fmla="*/ 32 h 37"/>
                  <a:gd name="T6" fmla="*/ 29 w 41"/>
                  <a:gd name="T7" fmla="*/ 36 h 37"/>
                  <a:gd name="T8" fmla="*/ 22 w 41"/>
                  <a:gd name="T9" fmla="*/ 37 h 37"/>
                  <a:gd name="T10" fmla="*/ 12 w 41"/>
                  <a:gd name="T11" fmla="*/ 36 h 37"/>
                  <a:gd name="T12" fmla="*/ 6 w 41"/>
                  <a:gd name="T13" fmla="*/ 32 h 37"/>
                  <a:gd name="T14" fmla="*/ 2 w 41"/>
                  <a:gd name="T15" fmla="*/ 26 h 37"/>
                  <a:gd name="T16" fmla="*/ 0 w 41"/>
                  <a:gd name="T17" fmla="*/ 22 h 37"/>
                  <a:gd name="T18" fmla="*/ 2 w 41"/>
                  <a:gd name="T19" fmla="*/ 12 h 37"/>
                  <a:gd name="T20" fmla="*/ 6 w 41"/>
                  <a:gd name="T21" fmla="*/ 6 h 37"/>
                  <a:gd name="T22" fmla="*/ 12 w 41"/>
                  <a:gd name="T23" fmla="*/ 2 h 37"/>
                  <a:gd name="T24" fmla="*/ 22 w 41"/>
                  <a:gd name="T25" fmla="*/ 0 h 37"/>
                  <a:gd name="T26" fmla="*/ 29 w 41"/>
                  <a:gd name="T27" fmla="*/ 2 h 37"/>
                  <a:gd name="T28" fmla="*/ 35 w 41"/>
                  <a:gd name="T29" fmla="*/ 6 h 37"/>
                  <a:gd name="T30" fmla="*/ 39 w 41"/>
                  <a:gd name="T31" fmla="*/ 12 h 37"/>
                  <a:gd name="T32" fmla="*/ 41 w 41"/>
                  <a:gd name="T33" fmla="*/ 22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7"/>
                  <a:gd name="T53" fmla="*/ 41 w 4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7">
                    <a:moveTo>
                      <a:pt x="41" y="22"/>
                    </a:moveTo>
                    <a:lnTo>
                      <a:pt x="39" y="26"/>
                    </a:lnTo>
                    <a:lnTo>
                      <a:pt x="35" y="32"/>
                    </a:lnTo>
                    <a:lnTo>
                      <a:pt x="29" y="36"/>
                    </a:lnTo>
                    <a:lnTo>
                      <a:pt x="22" y="37"/>
                    </a:lnTo>
                    <a:lnTo>
                      <a:pt x="12" y="36"/>
                    </a:lnTo>
                    <a:lnTo>
                      <a:pt x="6" y="32"/>
                    </a:lnTo>
                    <a:lnTo>
                      <a:pt x="2" y="26"/>
                    </a:lnTo>
                    <a:lnTo>
                      <a:pt x="0" y="22"/>
                    </a:lnTo>
                    <a:lnTo>
                      <a:pt x="2" y="12"/>
                    </a:lnTo>
                    <a:lnTo>
                      <a:pt x="6" y="6"/>
                    </a:lnTo>
                    <a:lnTo>
                      <a:pt x="12" y="2"/>
                    </a:lnTo>
                    <a:lnTo>
                      <a:pt x="22" y="0"/>
                    </a:lnTo>
                    <a:lnTo>
                      <a:pt x="29" y="2"/>
                    </a:lnTo>
                    <a:lnTo>
                      <a:pt x="35" y="6"/>
                    </a:lnTo>
                    <a:lnTo>
                      <a:pt x="39" y="12"/>
                    </a:lnTo>
                    <a:lnTo>
                      <a:pt x="41" y="22"/>
                    </a:lnTo>
                    <a:close/>
                  </a:path>
                </a:pathLst>
              </a:custGeom>
              <a:solidFill>
                <a:srgbClr val="009240"/>
              </a:solidFill>
              <a:ln w="9525">
                <a:noFill/>
                <a:round/>
                <a:headEnd/>
                <a:tailEnd/>
              </a:ln>
            </p:spPr>
            <p:txBody>
              <a:bodyPr/>
              <a:lstStyle/>
              <a:p>
                <a:endParaRPr lang="en-US"/>
              </a:p>
            </p:txBody>
          </p:sp>
          <p:sp>
            <p:nvSpPr>
              <p:cNvPr id="23711" name="Freeform 326"/>
              <p:cNvSpPr>
                <a:spLocks/>
              </p:cNvSpPr>
              <p:nvPr/>
            </p:nvSpPr>
            <p:spPr bwMode="auto">
              <a:xfrm>
                <a:off x="5605463" y="5591175"/>
                <a:ext cx="49213" cy="33338"/>
              </a:xfrm>
              <a:custGeom>
                <a:avLst/>
                <a:gdLst>
                  <a:gd name="T0" fmla="*/ 6 w 31"/>
                  <a:gd name="T1" fmla="*/ 21 h 21"/>
                  <a:gd name="T2" fmla="*/ 6 w 31"/>
                  <a:gd name="T3" fmla="*/ 21 h 21"/>
                  <a:gd name="T4" fmla="*/ 15 w 31"/>
                  <a:gd name="T5" fmla="*/ 19 h 21"/>
                  <a:gd name="T6" fmla="*/ 23 w 31"/>
                  <a:gd name="T7" fmla="*/ 14 h 21"/>
                  <a:gd name="T8" fmla="*/ 29 w 31"/>
                  <a:gd name="T9" fmla="*/ 8 h 21"/>
                  <a:gd name="T10" fmla="*/ 31 w 31"/>
                  <a:gd name="T11" fmla="*/ 0 h 21"/>
                  <a:gd name="T12" fmla="*/ 19 w 31"/>
                  <a:gd name="T13" fmla="*/ 0 h 21"/>
                  <a:gd name="T14" fmla="*/ 17 w 31"/>
                  <a:gd name="T15" fmla="*/ 2 h 21"/>
                  <a:gd name="T16" fmla="*/ 15 w 31"/>
                  <a:gd name="T17" fmla="*/ 6 h 21"/>
                  <a:gd name="T18" fmla="*/ 11 w 31"/>
                  <a:gd name="T19" fmla="*/ 8 h 21"/>
                  <a:gd name="T20" fmla="*/ 6 w 31"/>
                  <a:gd name="T21" fmla="*/ 10 h 21"/>
                  <a:gd name="T22" fmla="*/ 6 w 31"/>
                  <a:gd name="T23" fmla="*/ 10 h 21"/>
                  <a:gd name="T24" fmla="*/ 6 w 31"/>
                  <a:gd name="T25" fmla="*/ 10 h 21"/>
                  <a:gd name="T26" fmla="*/ 0 w 31"/>
                  <a:gd name="T27" fmla="*/ 12 h 21"/>
                  <a:gd name="T28" fmla="*/ 0 w 31"/>
                  <a:gd name="T29" fmla="*/ 15 h 21"/>
                  <a:gd name="T30" fmla="*/ 0 w 31"/>
                  <a:gd name="T31" fmla="*/ 19 h 21"/>
                  <a:gd name="T32" fmla="*/ 6 w 31"/>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1"/>
                  <a:gd name="T53" fmla="*/ 31 w 3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1">
                    <a:moveTo>
                      <a:pt x="6" y="21"/>
                    </a:moveTo>
                    <a:lnTo>
                      <a:pt x="6" y="21"/>
                    </a:lnTo>
                    <a:lnTo>
                      <a:pt x="15" y="19"/>
                    </a:lnTo>
                    <a:lnTo>
                      <a:pt x="23" y="14"/>
                    </a:lnTo>
                    <a:lnTo>
                      <a:pt x="29" y="8"/>
                    </a:lnTo>
                    <a:lnTo>
                      <a:pt x="31" y="0"/>
                    </a:lnTo>
                    <a:lnTo>
                      <a:pt x="19" y="0"/>
                    </a:lnTo>
                    <a:lnTo>
                      <a:pt x="17" y="2"/>
                    </a:lnTo>
                    <a:lnTo>
                      <a:pt x="15" y="6"/>
                    </a:lnTo>
                    <a:lnTo>
                      <a:pt x="11" y="8"/>
                    </a:lnTo>
                    <a:lnTo>
                      <a:pt x="6" y="10"/>
                    </a:lnTo>
                    <a:lnTo>
                      <a:pt x="0" y="12"/>
                    </a:lnTo>
                    <a:lnTo>
                      <a:pt x="0" y="15"/>
                    </a:lnTo>
                    <a:lnTo>
                      <a:pt x="0" y="19"/>
                    </a:lnTo>
                    <a:lnTo>
                      <a:pt x="6" y="21"/>
                    </a:lnTo>
                    <a:close/>
                  </a:path>
                </a:pathLst>
              </a:custGeom>
              <a:solidFill>
                <a:srgbClr val="131516"/>
              </a:solidFill>
              <a:ln w="9525">
                <a:noFill/>
                <a:round/>
                <a:headEnd/>
                <a:tailEnd/>
              </a:ln>
            </p:spPr>
            <p:txBody>
              <a:bodyPr/>
              <a:lstStyle/>
              <a:p>
                <a:endParaRPr lang="en-US"/>
              </a:p>
            </p:txBody>
          </p:sp>
          <p:sp>
            <p:nvSpPr>
              <p:cNvPr id="23712" name="Freeform 327"/>
              <p:cNvSpPr>
                <a:spLocks/>
              </p:cNvSpPr>
              <p:nvPr/>
            </p:nvSpPr>
            <p:spPr bwMode="auto">
              <a:xfrm>
                <a:off x="5570538" y="5581650"/>
                <a:ext cx="44450" cy="42863"/>
              </a:xfrm>
              <a:custGeom>
                <a:avLst/>
                <a:gdLst>
                  <a:gd name="T0" fmla="*/ 0 w 28"/>
                  <a:gd name="T1" fmla="*/ 6 h 27"/>
                  <a:gd name="T2" fmla="*/ 0 w 28"/>
                  <a:gd name="T3" fmla="*/ 6 h 27"/>
                  <a:gd name="T4" fmla="*/ 4 w 28"/>
                  <a:gd name="T5" fmla="*/ 14 h 27"/>
                  <a:gd name="T6" fmla="*/ 8 w 28"/>
                  <a:gd name="T7" fmla="*/ 20 h 27"/>
                  <a:gd name="T8" fmla="*/ 16 w 28"/>
                  <a:gd name="T9" fmla="*/ 25 h 27"/>
                  <a:gd name="T10" fmla="*/ 28 w 28"/>
                  <a:gd name="T11" fmla="*/ 27 h 27"/>
                  <a:gd name="T12" fmla="*/ 28 w 28"/>
                  <a:gd name="T13" fmla="*/ 16 h 27"/>
                  <a:gd name="T14" fmla="*/ 20 w 28"/>
                  <a:gd name="T15" fmla="*/ 14 h 27"/>
                  <a:gd name="T16" fmla="*/ 16 w 28"/>
                  <a:gd name="T17" fmla="*/ 12 h 27"/>
                  <a:gd name="T18" fmla="*/ 14 w 28"/>
                  <a:gd name="T19" fmla="*/ 8 h 27"/>
                  <a:gd name="T20" fmla="*/ 14 w 28"/>
                  <a:gd name="T21" fmla="*/ 6 h 27"/>
                  <a:gd name="T22" fmla="*/ 14 w 28"/>
                  <a:gd name="T23" fmla="*/ 6 h 27"/>
                  <a:gd name="T24" fmla="*/ 14 w 28"/>
                  <a:gd name="T25" fmla="*/ 6 h 27"/>
                  <a:gd name="T26" fmla="*/ 12 w 28"/>
                  <a:gd name="T27" fmla="*/ 0 h 27"/>
                  <a:gd name="T28" fmla="*/ 6 w 28"/>
                  <a:gd name="T29" fmla="*/ 0 h 27"/>
                  <a:gd name="T30" fmla="*/ 2 w 28"/>
                  <a:gd name="T31" fmla="*/ 0 h 27"/>
                  <a:gd name="T32" fmla="*/ 0 w 28"/>
                  <a:gd name="T33" fmla="*/ 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7"/>
                  <a:gd name="T53" fmla="*/ 28 w 2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7">
                    <a:moveTo>
                      <a:pt x="0" y="6"/>
                    </a:moveTo>
                    <a:lnTo>
                      <a:pt x="0" y="6"/>
                    </a:lnTo>
                    <a:lnTo>
                      <a:pt x="4" y="14"/>
                    </a:lnTo>
                    <a:lnTo>
                      <a:pt x="8" y="20"/>
                    </a:lnTo>
                    <a:lnTo>
                      <a:pt x="16" y="25"/>
                    </a:lnTo>
                    <a:lnTo>
                      <a:pt x="28" y="27"/>
                    </a:lnTo>
                    <a:lnTo>
                      <a:pt x="28" y="16"/>
                    </a:lnTo>
                    <a:lnTo>
                      <a:pt x="20" y="14"/>
                    </a:lnTo>
                    <a:lnTo>
                      <a:pt x="16" y="12"/>
                    </a:lnTo>
                    <a:lnTo>
                      <a:pt x="14" y="8"/>
                    </a:lnTo>
                    <a:lnTo>
                      <a:pt x="14" y="6"/>
                    </a:lnTo>
                    <a:lnTo>
                      <a:pt x="12" y="0"/>
                    </a:lnTo>
                    <a:lnTo>
                      <a:pt x="6" y="0"/>
                    </a:lnTo>
                    <a:lnTo>
                      <a:pt x="2" y="0"/>
                    </a:lnTo>
                    <a:lnTo>
                      <a:pt x="0" y="6"/>
                    </a:lnTo>
                    <a:close/>
                  </a:path>
                </a:pathLst>
              </a:custGeom>
              <a:solidFill>
                <a:srgbClr val="131516"/>
              </a:solidFill>
              <a:ln w="9525">
                <a:noFill/>
                <a:round/>
                <a:headEnd/>
                <a:tailEnd/>
              </a:ln>
            </p:spPr>
            <p:txBody>
              <a:bodyPr/>
              <a:lstStyle/>
              <a:p>
                <a:endParaRPr lang="en-US"/>
              </a:p>
            </p:txBody>
          </p:sp>
          <p:sp>
            <p:nvSpPr>
              <p:cNvPr id="23713" name="Freeform 328"/>
              <p:cNvSpPr>
                <a:spLocks/>
              </p:cNvSpPr>
              <p:nvPr/>
            </p:nvSpPr>
            <p:spPr bwMode="auto">
              <a:xfrm>
                <a:off x="5570538" y="5548313"/>
                <a:ext cx="52388" cy="42863"/>
              </a:xfrm>
              <a:custGeom>
                <a:avLst/>
                <a:gdLst>
                  <a:gd name="T0" fmla="*/ 28 w 33"/>
                  <a:gd name="T1" fmla="*/ 0 h 27"/>
                  <a:gd name="T2" fmla="*/ 28 w 33"/>
                  <a:gd name="T3" fmla="*/ 0 h 27"/>
                  <a:gd name="T4" fmla="*/ 16 w 33"/>
                  <a:gd name="T5" fmla="*/ 1 h 27"/>
                  <a:gd name="T6" fmla="*/ 8 w 33"/>
                  <a:gd name="T7" fmla="*/ 7 h 27"/>
                  <a:gd name="T8" fmla="*/ 2 w 33"/>
                  <a:gd name="T9" fmla="*/ 15 h 27"/>
                  <a:gd name="T10" fmla="*/ 0 w 33"/>
                  <a:gd name="T11" fmla="*/ 27 h 27"/>
                  <a:gd name="T12" fmla="*/ 14 w 33"/>
                  <a:gd name="T13" fmla="*/ 27 h 27"/>
                  <a:gd name="T14" fmla="*/ 14 w 33"/>
                  <a:gd name="T15" fmla="*/ 19 h 27"/>
                  <a:gd name="T16" fmla="*/ 16 w 33"/>
                  <a:gd name="T17" fmla="*/ 15 h 27"/>
                  <a:gd name="T18" fmla="*/ 22 w 33"/>
                  <a:gd name="T19" fmla="*/ 13 h 27"/>
                  <a:gd name="T20" fmla="*/ 28 w 33"/>
                  <a:gd name="T21" fmla="*/ 11 h 27"/>
                  <a:gd name="T22" fmla="*/ 28 w 33"/>
                  <a:gd name="T23" fmla="*/ 11 h 27"/>
                  <a:gd name="T24" fmla="*/ 28 w 33"/>
                  <a:gd name="T25" fmla="*/ 11 h 27"/>
                  <a:gd name="T26" fmla="*/ 31 w 33"/>
                  <a:gd name="T27" fmla="*/ 11 h 27"/>
                  <a:gd name="T28" fmla="*/ 33 w 33"/>
                  <a:gd name="T29" fmla="*/ 5 h 27"/>
                  <a:gd name="T30" fmla="*/ 31 w 33"/>
                  <a:gd name="T31" fmla="*/ 1 h 27"/>
                  <a:gd name="T32" fmla="*/ 28 w 33"/>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7"/>
                  <a:gd name="T53" fmla="*/ 33 w 33"/>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7">
                    <a:moveTo>
                      <a:pt x="28" y="0"/>
                    </a:moveTo>
                    <a:lnTo>
                      <a:pt x="28" y="0"/>
                    </a:lnTo>
                    <a:lnTo>
                      <a:pt x="16" y="1"/>
                    </a:lnTo>
                    <a:lnTo>
                      <a:pt x="8" y="7"/>
                    </a:lnTo>
                    <a:lnTo>
                      <a:pt x="2" y="15"/>
                    </a:lnTo>
                    <a:lnTo>
                      <a:pt x="0" y="27"/>
                    </a:lnTo>
                    <a:lnTo>
                      <a:pt x="14" y="27"/>
                    </a:lnTo>
                    <a:lnTo>
                      <a:pt x="14" y="19"/>
                    </a:lnTo>
                    <a:lnTo>
                      <a:pt x="16" y="15"/>
                    </a:lnTo>
                    <a:lnTo>
                      <a:pt x="22" y="13"/>
                    </a:lnTo>
                    <a:lnTo>
                      <a:pt x="28" y="11"/>
                    </a:lnTo>
                    <a:lnTo>
                      <a:pt x="31" y="11"/>
                    </a:lnTo>
                    <a:lnTo>
                      <a:pt x="33" y="5"/>
                    </a:lnTo>
                    <a:lnTo>
                      <a:pt x="31" y="1"/>
                    </a:lnTo>
                    <a:lnTo>
                      <a:pt x="28" y="0"/>
                    </a:lnTo>
                    <a:close/>
                  </a:path>
                </a:pathLst>
              </a:custGeom>
              <a:solidFill>
                <a:srgbClr val="131516"/>
              </a:solidFill>
              <a:ln w="9525">
                <a:noFill/>
                <a:round/>
                <a:headEnd/>
                <a:tailEnd/>
              </a:ln>
            </p:spPr>
            <p:txBody>
              <a:bodyPr/>
              <a:lstStyle/>
              <a:p>
                <a:endParaRPr lang="en-US"/>
              </a:p>
            </p:txBody>
          </p:sp>
          <p:sp>
            <p:nvSpPr>
              <p:cNvPr id="23714" name="Freeform 329"/>
              <p:cNvSpPr>
                <a:spLocks/>
              </p:cNvSpPr>
              <p:nvPr/>
            </p:nvSpPr>
            <p:spPr bwMode="auto">
              <a:xfrm>
                <a:off x="5614988" y="5548313"/>
                <a:ext cx="39688" cy="52388"/>
              </a:xfrm>
              <a:custGeom>
                <a:avLst/>
                <a:gdLst>
                  <a:gd name="T0" fmla="*/ 25 w 25"/>
                  <a:gd name="T1" fmla="*/ 27 h 33"/>
                  <a:gd name="T2" fmla="*/ 25 w 25"/>
                  <a:gd name="T3" fmla="*/ 27 h 33"/>
                  <a:gd name="T4" fmla="*/ 23 w 25"/>
                  <a:gd name="T5" fmla="*/ 15 h 33"/>
                  <a:gd name="T6" fmla="*/ 17 w 25"/>
                  <a:gd name="T7" fmla="*/ 7 h 33"/>
                  <a:gd name="T8" fmla="*/ 9 w 25"/>
                  <a:gd name="T9" fmla="*/ 1 h 33"/>
                  <a:gd name="T10" fmla="*/ 0 w 25"/>
                  <a:gd name="T11" fmla="*/ 0 h 33"/>
                  <a:gd name="T12" fmla="*/ 0 w 25"/>
                  <a:gd name="T13" fmla="*/ 11 h 33"/>
                  <a:gd name="T14" fmla="*/ 5 w 25"/>
                  <a:gd name="T15" fmla="*/ 13 h 33"/>
                  <a:gd name="T16" fmla="*/ 9 w 25"/>
                  <a:gd name="T17" fmla="*/ 15 h 33"/>
                  <a:gd name="T18" fmla="*/ 11 w 25"/>
                  <a:gd name="T19" fmla="*/ 19 h 33"/>
                  <a:gd name="T20" fmla="*/ 13 w 25"/>
                  <a:gd name="T21" fmla="*/ 27 h 33"/>
                  <a:gd name="T22" fmla="*/ 13 w 25"/>
                  <a:gd name="T23" fmla="*/ 27 h 33"/>
                  <a:gd name="T24" fmla="*/ 13 w 25"/>
                  <a:gd name="T25" fmla="*/ 27 h 33"/>
                  <a:gd name="T26" fmla="*/ 15 w 25"/>
                  <a:gd name="T27" fmla="*/ 31 h 33"/>
                  <a:gd name="T28" fmla="*/ 19 w 25"/>
                  <a:gd name="T29" fmla="*/ 33 h 33"/>
                  <a:gd name="T30" fmla="*/ 23 w 25"/>
                  <a:gd name="T31" fmla="*/ 31 h 33"/>
                  <a:gd name="T32" fmla="*/ 25 w 25"/>
                  <a:gd name="T33" fmla="*/ 27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25" y="27"/>
                    </a:moveTo>
                    <a:lnTo>
                      <a:pt x="25" y="27"/>
                    </a:lnTo>
                    <a:lnTo>
                      <a:pt x="23" y="15"/>
                    </a:lnTo>
                    <a:lnTo>
                      <a:pt x="17" y="7"/>
                    </a:lnTo>
                    <a:lnTo>
                      <a:pt x="9" y="1"/>
                    </a:lnTo>
                    <a:lnTo>
                      <a:pt x="0" y="0"/>
                    </a:lnTo>
                    <a:lnTo>
                      <a:pt x="0" y="11"/>
                    </a:lnTo>
                    <a:lnTo>
                      <a:pt x="5" y="13"/>
                    </a:lnTo>
                    <a:lnTo>
                      <a:pt x="9" y="15"/>
                    </a:lnTo>
                    <a:lnTo>
                      <a:pt x="11" y="19"/>
                    </a:lnTo>
                    <a:lnTo>
                      <a:pt x="13" y="27"/>
                    </a:lnTo>
                    <a:lnTo>
                      <a:pt x="15" y="31"/>
                    </a:lnTo>
                    <a:lnTo>
                      <a:pt x="19" y="33"/>
                    </a:lnTo>
                    <a:lnTo>
                      <a:pt x="23" y="31"/>
                    </a:lnTo>
                    <a:lnTo>
                      <a:pt x="25" y="27"/>
                    </a:lnTo>
                    <a:close/>
                  </a:path>
                </a:pathLst>
              </a:custGeom>
              <a:solidFill>
                <a:srgbClr val="131516"/>
              </a:solidFill>
              <a:ln w="9525">
                <a:noFill/>
                <a:round/>
                <a:headEnd/>
                <a:tailEnd/>
              </a:ln>
            </p:spPr>
            <p:txBody>
              <a:bodyPr/>
              <a:lstStyle/>
              <a:p>
                <a:endParaRPr lang="en-US"/>
              </a:p>
            </p:txBody>
          </p:sp>
          <p:sp>
            <p:nvSpPr>
              <p:cNvPr id="23715" name="Freeform 330"/>
              <p:cNvSpPr>
                <a:spLocks/>
              </p:cNvSpPr>
              <p:nvPr/>
            </p:nvSpPr>
            <p:spPr bwMode="auto">
              <a:xfrm>
                <a:off x="5732463" y="5438775"/>
                <a:ext cx="61913" cy="55563"/>
              </a:xfrm>
              <a:custGeom>
                <a:avLst/>
                <a:gdLst>
                  <a:gd name="T0" fmla="*/ 39 w 39"/>
                  <a:gd name="T1" fmla="*/ 20 h 35"/>
                  <a:gd name="T2" fmla="*/ 37 w 39"/>
                  <a:gd name="T3" fmla="*/ 26 h 35"/>
                  <a:gd name="T4" fmla="*/ 33 w 39"/>
                  <a:gd name="T5" fmla="*/ 31 h 35"/>
                  <a:gd name="T6" fmla="*/ 27 w 39"/>
                  <a:gd name="T7" fmla="*/ 35 h 35"/>
                  <a:gd name="T8" fmla="*/ 19 w 39"/>
                  <a:gd name="T9" fmla="*/ 35 h 35"/>
                  <a:gd name="T10" fmla="*/ 11 w 39"/>
                  <a:gd name="T11" fmla="*/ 35 h 35"/>
                  <a:gd name="T12" fmla="*/ 6 w 39"/>
                  <a:gd name="T13" fmla="*/ 31 h 35"/>
                  <a:gd name="T14" fmla="*/ 2 w 39"/>
                  <a:gd name="T15" fmla="*/ 26 h 35"/>
                  <a:gd name="T16" fmla="*/ 0 w 39"/>
                  <a:gd name="T17" fmla="*/ 20 h 35"/>
                  <a:gd name="T18" fmla="*/ 2 w 39"/>
                  <a:gd name="T19" fmla="*/ 12 h 35"/>
                  <a:gd name="T20" fmla="*/ 6 w 39"/>
                  <a:gd name="T21" fmla="*/ 6 h 35"/>
                  <a:gd name="T22" fmla="*/ 11 w 39"/>
                  <a:gd name="T23" fmla="*/ 2 h 35"/>
                  <a:gd name="T24" fmla="*/ 19 w 39"/>
                  <a:gd name="T25" fmla="*/ 0 h 35"/>
                  <a:gd name="T26" fmla="*/ 27 w 39"/>
                  <a:gd name="T27" fmla="*/ 2 h 35"/>
                  <a:gd name="T28" fmla="*/ 33 w 39"/>
                  <a:gd name="T29" fmla="*/ 6 h 35"/>
                  <a:gd name="T30" fmla="*/ 37 w 39"/>
                  <a:gd name="T31" fmla="*/ 12 h 35"/>
                  <a:gd name="T32" fmla="*/ 39 w 39"/>
                  <a:gd name="T33" fmla="*/ 2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5"/>
                  <a:gd name="T53" fmla="*/ 39 w 39"/>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5">
                    <a:moveTo>
                      <a:pt x="39" y="20"/>
                    </a:moveTo>
                    <a:lnTo>
                      <a:pt x="37" y="26"/>
                    </a:lnTo>
                    <a:lnTo>
                      <a:pt x="33" y="31"/>
                    </a:lnTo>
                    <a:lnTo>
                      <a:pt x="27" y="35"/>
                    </a:lnTo>
                    <a:lnTo>
                      <a:pt x="19" y="35"/>
                    </a:lnTo>
                    <a:lnTo>
                      <a:pt x="11" y="35"/>
                    </a:lnTo>
                    <a:lnTo>
                      <a:pt x="6" y="31"/>
                    </a:lnTo>
                    <a:lnTo>
                      <a:pt x="2" y="26"/>
                    </a:lnTo>
                    <a:lnTo>
                      <a:pt x="0" y="20"/>
                    </a:lnTo>
                    <a:lnTo>
                      <a:pt x="2" y="12"/>
                    </a:lnTo>
                    <a:lnTo>
                      <a:pt x="6" y="6"/>
                    </a:lnTo>
                    <a:lnTo>
                      <a:pt x="11" y="2"/>
                    </a:lnTo>
                    <a:lnTo>
                      <a:pt x="19" y="0"/>
                    </a:lnTo>
                    <a:lnTo>
                      <a:pt x="27" y="2"/>
                    </a:lnTo>
                    <a:lnTo>
                      <a:pt x="33" y="6"/>
                    </a:lnTo>
                    <a:lnTo>
                      <a:pt x="37" y="12"/>
                    </a:lnTo>
                    <a:lnTo>
                      <a:pt x="39" y="20"/>
                    </a:lnTo>
                    <a:close/>
                  </a:path>
                </a:pathLst>
              </a:custGeom>
              <a:solidFill>
                <a:srgbClr val="009240"/>
              </a:solidFill>
              <a:ln w="9525">
                <a:noFill/>
                <a:round/>
                <a:headEnd/>
                <a:tailEnd/>
              </a:ln>
            </p:spPr>
            <p:txBody>
              <a:bodyPr/>
              <a:lstStyle/>
              <a:p>
                <a:endParaRPr lang="en-US"/>
              </a:p>
            </p:txBody>
          </p:sp>
          <p:sp>
            <p:nvSpPr>
              <p:cNvPr id="23716" name="Freeform 331"/>
              <p:cNvSpPr>
                <a:spLocks/>
              </p:cNvSpPr>
              <p:nvPr/>
            </p:nvSpPr>
            <p:spPr bwMode="auto">
              <a:xfrm>
                <a:off x="5753101" y="5470525"/>
                <a:ext cx="50800" cy="33338"/>
              </a:xfrm>
              <a:custGeom>
                <a:avLst/>
                <a:gdLst>
                  <a:gd name="T0" fmla="*/ 6 w 32"/>
                  <a:gd name="T1" fmla="*/ 21 h 21"/>
                  <a:gd name="T2" fmla="*/ 6 w 32"/>
                  <a:gd name="T3" fmla="*/ 21 h 21"/>
                  <a:gd name="T4" fmla="*/ 16 w 32"/>
                  <a:gd name="T5" fmla="*/ 19 h 21"/>
                  <a:gd name="T6" fmla="*/ 24 w 32"/>
                  <a:gd name="T7" fmla="*/ 15 h 21"/>
                  <a:gd name="T8" fmla="*/ 30 w 32"/>
                  <a:gd name="T9" fmla="*/ 9 h 21"/>
                  <a:gd name="T10" fmla="*/ 32 w 32"/>
                  <a:gd name="T11" fmla="*/ 0 h 21"/>
                  <a:gd name="T12" fmla="*/ 20 w 32"/>
                  <a:gd name="T13" fmla="*/ 0 h 21"/>
                  <a:gd name="T14" fmla="*/ 20 w 32"/>
                  <a:gd name="T15" fmla="*/ 4 h 21"/>
                  <a:gd name="T16" fmla="*/ 16 w 32"/>
                  <a:gd name="T17" fmla="*/ 6 h 21"/>
                  <a:gd name="T18" fmla="*/ 12 w 32"/>
                  <a:gd name="T19" fmla="*/ 9 h 21"/>
                  <a:gd name="T20" fmla="*/ 6 w 32"/>
                  <a:gd name="T21" fmla="*/ 9 h 21"/>
                  <a:gd name="T22" fmla="*/ 6 w 32"/>
                  <a:gd name="T23" fmla="*/ 9 h 21"/>
                  <a:gd name="T24" fmla="*/ 6 w 32"/>
                  <a:gd name="T25" fmla="*/ 9 h 21"/>
                  <a:gd name="T26" fmla="*/ 2 w 32"/>
                  <a:gd name="T27" fmla="*/ 11 h 21"/>
                  <a:gd name="T28" fmla="*/ 0 w 32"/>
                  <a:gd name="T29" fmla="*/ 15 h 21"/>
                  <a:gd name="T30" fmla="*/ 2 w 32"/>
                  <a:gd name="T31" fmla="*/ 19 h 21"/>
                  <a:gd name="T32" fmla="*/ 6 w 32"/>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1"/>
                  <a:gd name="T53" fmla="*/ 32 w 3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1">
                    <a:moveTo>
                      <a:pt x="6" y="21"/>
                    </a:moveTo>
                    <a:lnTo>
                      <a:pt x="6" y="21"/>
                    </a:lnTo>
                    <a:lnTo>
                      <a:pt x="16" y="19"/>
                    </a:lnTo>
                    <a:lnTo>
                      <a:pt x="24" y="15"/>
                    </a:lnTo>
                    <a:lnTo>
                      <a:pt x="30" y="9"/>
                    </a:lnTo>
                    <a:lnTo>
                      <a:pt x="32" y="0"/>
                    </a:lnTo>
                    <a:lnTo>
                      <a:pt x="20" y="0"/>
                    </a:lnTo>
                    <a:lnTo>
                      <a:pt x="20" y="4"/>
                    </a:lnTo>
                    <a:lnTo>
                      <a:pt x="16" y="6"/>
                    </a:lnTo>
                    <a:lnTo>
                      <a:pt x="12" y="9"/>
                    </a:lnTo>
                    <a:lnTo>
                      <a:pt x="6" y="9"/>
                    </a:lnTo>
                    <a:lnTo>
                      <a:pt x="2" y="11"/>
                    </a:lnTo>
                    <a:lnTo>
                      <a:pt x="0" y="15"/>
                    </a:lnTo>
                    <a:lnTo>
                      <a:pt x="2" y="19"/>
                    </a:lnTo>
                    <a:lnTo>
                      <a:pt x="6" y="21"/>
                    </a:lnTo>
                    <a:close/>
                  </a:path>
                </a:pathLst>
              </a:custGeom>
              <a:solidFill>
                <a:srgbClr val="131516"/>
              </a:solidFill>
              <a:ln w="9525">
                <a:noFill/>
                <a:round/>
                <a:headEnd/>
                <a:tailEnd/>
              </a:ln>
            </p:spPr>
            <p:txBody>
              <a:bodyPr/>
              <a:lstStyle/>
              <a:p>
                <a:endParaRPr lang="en-US"/>
              </a:p>
            </p:txBody>
          </p:sp>
          <p:sp>
            <p:nvSpPr>
              <p:cNvPr id="23717" name="Freeform 332"/>
              <p:cNvSpPr>
                <a:spLocks/>
              </p:cNvSpPr>
              <p:nvPr/>
            </p:nvSpPr>
            <p:spPr bwMode="auto">
              <a:xfrm>
                <a:off x="5722938" y="5461000"/>
                <a:ext cx="39688" cy="42863"/>
              </a:xfrm>
              <a:custGeom>
                <a:avLst/>
                <a:gdLst>
                  <a:gd name="T0" fmla="*/ 0 w 25"/>
                  <a:gd name="T1" fmla="*/ 6 h 27"/>
                  <a:gd name="T2" fmla="*/ 0 w 25"/>
                  <a:gd name="T3" fmla="*/ 6 h 27"/>
                  <a:gd name="T4" fmla="*/ 2 w 25"/>
                  <a:gd name="T5" fmla="*/ 15 h 27"/>
                  <a:gd name="T6" fmla="*/ 8 w 25"/>
                  <a:gd name="T7" fmla="*/ 21 h 27"/>
                  <a:gd name="T8" fmla="*/ 15 w 25"/>
                  <a:gd name="T9" fmla="*/ 25 h 27"/>
                  <a:gd name="T10" fmla="*/ 25 w 25"/>
                  <a:gd name="T11" fmla="*/ 27 h 27"/>
                  <a:gd name="T12" fmla="*/ 25 w 25"/>
                  <a:gd name="T13" fmla="*/ 15 h 27"/>
                  <a:gd name="T14" fmla="*/ 19 w 25"/>
                  <a:gd name="T15" fmla="*/ 15 h 27"/>
                  <a:gd name="T16" fmla="*/ 15 w 25"/>
                  <a:gd name="T17" fmla="*/ 12 h 27"/>
                  <a:gd name="T18" fmla="*/ 12 w 25"/>
                  <a:gd name="T19" fmla="*/ 10 h 27"/>
                  <a:gd name="T20" fmla="*/ 12 w 25"/>
                  <a:gd name="T21" fmla="*/ 6 h 27"/>
                  <a:gd name="T22" fmla="*/ 12 w 25"/>
                  <a:gd name="T23" fmla="*/ 6 h 27"/>
                  <a:gd name="T24" fmla="*/ 12 w 25"/>
                  <a:gd name="T25" fmla="*/ 6 h 27"/>
                  <a:gd name="T26" fmla="*/ 10 w 25"/>
                  <a:gd name="T27" fmla="*/ 2 h 27"/>
                  <a:gd name="T28" fmla="*/ 6 w 25"/>
                  <a:gd name="T29" fmla="*/ 0 h 27"/>
                  <a:gd name="T30" fmla="*/ 2 w 25"/>
                  <a:gd name="T31" fmla="*/ 2 h 27"/>
                  <a:gd name="T32" fmla="*/ 0 w 25"/>
                  <a:gd name="T33" fmla="*/ 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7"/>
                  <a:gd name="T53" fmla="*/ 25 w 25"/>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7">
                    <a:moveTo>
                      <a:pt x="0" y="6"/>
                    </a:moveTo>
                    <a:lnTo>
                      <a:pt x="0" y="6"/>
                    </a:lnTo>
                    <a:lnTo>
                      <a:pt x="2" y="15"/>
                    </a:lnTo>
                    <a:lnTo>
                      <a:pt x="8" y="21"/>
                    </a:lnTo>
                    <a:lnTo>
                      <a:pt x="15" y="25"/>
                    </a:lnTo>
                    <a:lnTo>
                      <a:pt x="25" y="27"/>
                    </a:lnTo>
                    <a:lnTo>
                      <a:pt x="25" y="15"/>
                    </a:lnTo>
                    <a:lnTo>
                      <a:pt x="19" y="15"/>
                    </a:lnTo>
                    <a:lnTo>
                      <a:pt x="15" y="12"/>
                    </a:lnTo>
                    <a:lnTo>
                      <a:pt x="12" y="10"/>
                    </a:lnTo>
                    <a:lnTo>
                      <a:pt x="12" y="6"/>
                    </a:lnTo>
                    <a:lnTo>
                      <a:pt x="10" y="2"/>
                    </a:lnTo>
                    <a:lnTo>
                      <a:pt x="6" y="0"/>
                    </a:lnTo>
                    <a:lnTo>
                      <a:pt x="2" y="2"/>
                    </a:lnTo>
                    <a:lnTo>
                      <a:pt x="0" y="6"/>
                    </a:lnTo>
                    <a:close/>
                  </a:path>
                </a:pathLst>
              </a:custGeom>
              <a:solidFill>
                <a:srgbClr val="131516"/>
              </a:solidFill>
              <a:ln w="9525">
                <a:noFill/>
                <a:round/>
                <a:headEnd/>
                <a:tailEnd/>
              </a:ln>
            </p:spPr>
            <p:txBody>
              <a:bodyPr/>
              <a:lstStyle/>
              <a:p>
                <a:endParaRPr lang="en-US"/>
              </a:p>
            </p:txBody>
          </p:sp>
          <p:sp>
            <p:nvSpPr>
              <p:cNvPr id="23718" name="Freeform 333"/>
              <p:cNvSpPr>
                <a:spLocks/>
              </p:cNvSpPr>
              <p:nvPr/>
            </p:nvSpPr>
            <p:spPr bwMode="auto">
              <a:xfrm>
                <a:off x="5722938" y="5429250"/>
                <a:ext cx="49213" cy="41275"/>
              </a:xfrm>
              <a:custGeom>
                <a:avLst/>
                <a:gdLst>
                  <a:gd name="T0" fmla="*/ 25 w 31"/>
                  <a:gd name="T1" fmla="*/ 0 h 26"/>
                  <a:gd name="T2" fmla="*/ 25 w 31"/>
                  <a:gd name="T3" fmla="*/ 0 h 26"/>
                  <a:gd name="T4" fmla="*/ 15 w 31"/>
                  <a:gd name="T5" fmla="*/ 2 h 26"/>
                  <a:gd name="T6" fmla="*/ 8 w 31"/>
                  <a:gd name="T7" fmla="*/ 8 h 26"/>
                  <a:gd name="T8" fmla="*/ 2 w 31"/>
                  <a:gd name="T9" fmla="*/ 16 h 26"/>
                  <a:gd name="T10" fmla="*/ 0 w 31"/>
                  <a:gd name="T11" fmla="*/ 26 h 26"/>
                  <a:gd name="T12" fmla="*/ 12 w 31"/>
                  <a:gd name="T13" fmla="*/ 26 h 26"/>
                  <a:gd name="T14" fmla="*/ 12 w 31"/>
                  <a:gd name="T15" fmla="*/ 20 h 26"/>
                  <a:gd name="T16" fmla="*/ 15 w 31"/>
                  <a:gd name="T17" fmla="*/ 16 h 26"/>
                  <a:gd name="T18" fmla="*/ 19 w 31"/>
                  <a:gd name="T19" fmla="*/ 14 h 26"/>
                  <a:gd name="T20" fmla="*/ 25 w 31"/>
                  <a:gd name="T21" fmla="*/ 12 h 26"/>
                  <a:gd name="T22" fmla="*/ 25 w 31"/>
                  <a:gd name="T23" fmla="*/ 12 h 26"/>
                  <a:gd name="T24" fmla="*/ 25 w 31"/>
                  <a:gd name="T25" fmla="*/ 12 h 26"/>
                  <a:gd name="T26" fmla="*/ 29 w 31"/>
                  <a:gd name="T27" fmla="*/ 10 h 26"/>
                  <a:gd name="T28" fmla="*/ 31 w 31"/>
                  <a:gd name="T29" fmla="*/ 6 h 26"/>
                  <a:gd name="T30" fmla="*/ 29 w 31"/>
                  <a:gd name="T31" fmla="*/ 2 h 26"/>
                  <a:gd name="T32" fmla="*/ 25 w 31"/>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6"/>
                  <a:gd name="T53" fmla="*/ 31 w 3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6">
                    <a:moveTo>
                      <a:pt x="25" y="0"/>
                    </a:moveTo>
                    <a:lnTo>
                      <a:pt x="25" y="0"/>
                    </a:lnTo>
                    <a:lnTo>
                      <a:pt x="15" y="2"/>
                    </a:lnTo>
                    <a:lnTo>
                      <a:pt x="8" y="8"/>
                    </a:lnTo>
                    <a:lnTo>
                      <a:pt x="2" y="16"/>
                    </a:lnTo>
                    <a:lnTo>
                      <a:pt x="0" y="26"/>
                    </a:lnTo>
                    <a:lnTo>
                      <a:pt x="12" y="26"/>
                    </a:lnTo>
                    <a:lnTo>
                      <a:pt x="12" y="20"/>
                    </a:lnTo>
                    <a:lnTo>
                      <a:pt x="15" y="16"/>
                    </a:lnTo>
                    <a:lnTo>
                      <a:pt x="19" y="14"/>
                    </a:lnTo>
                    <a:lnTo>
                      <a:pt x="25" y="12"/>
                    </a:lnTo>
                    <a:lnTo>
                      <a:pt x="29" y="10"/>
                    </a:lnTo>
                    <a:lnTo>
                      <a:pt x="31" y="6"/>
                    </a:lnTo>
                    <a:lnTo>
                      <a:pt x="29" y="2"/>
                    </a:lnTo>
                    <a:lnTo>
                      <a:pt x="25" y="0"/>
                    </a:lnTo>
                    <a:close/>
                  </a:path>
                </a:pathLst>
              </a:custGeom>
              <a:solidFill>
                <a:srgbClr val="131516"/>
              </a:solidFill>
              <a:ln w="9525">
                <a:noFill/>
                <a:round/>
                <a:headEnd/>
                <a:tailEnd/>
              </a:ln>
            </p:spPr>
            <p:txBody>
              <a:bodyPr/>
              <a:lstStyle/>
              <a:p>
                <a:endParaRPr lang="en-US"/>
              </a:p>
            </p:txBody>
          </p:sp>
          <p:sp>
            <p:nvSpPr>
              <p:cNvPr id="23719" name="Freeform 334"/>
              <p:cNvSpPr>
                <a:spLocks/>
              </p:cNvSpPr>
              <p:nvPr/>
            </p:nvSpPr>
            <p:spPr bwMode="auto">
              <a:xfrm>
                <a:off x="5762626" y="5429250"/>
                <a:ext cx="41275" cy="50800"/>
              </a:xfrm>
              <a:custGeom>
                <a:avLst/>
                <a:gdLst>
                  <a:gd name="T0" fmla="*/ 26 w 26"/>
                  <a:gd name="T1" fmla="*/ 26 h 32"/>
                  <a:gd name="T2" fmla="*/ 26 w 26"/>
                  <a:gd name="T3" fmla="*/ 26 h 32"/>
                  <a:gd name="T4" fmla="*/ 24 w 26"/>
                  <a:gd name="T5" fmla="*/ 16 h 32"/>
                  <a:gd name="T6" fmla="*/ 18 w 26"/>
                  <a:gd name="T7" fmla="*/ 8 h 32"/>
                  <a:gd name="T8" fmla="*/ 10 w 26"/>
                  <a:gd name="T9" fmla="*/ 2 h 32"/>
                  <a:gd name="T10" fmla="*/ 0 w 26"/>
                  <a:gd name="T11" fmla="*/ 0 h 32"/>
                  <a:gd name="T12" fmla="*/ 0 w 26"/>
                  <a:gd name="T13" fmla="*/ 12 h 32"/>
                  <a:gd name="T14" fmla="*/ 6 w 26"/>
                  <a:gd name="T15" fmla="*/ 14 h 32"/>
                  <a:gd name="T16" fmla="*/ 10 w 26"/>
                  <a:gd name="T17" fmla="*/ 16 h 32"/>
                  <a:gd name="T18" fmla="*/ 12 w 26"/>
                  <a:gd name="T19" fmla="*/ 20 h 32"/>
                  <a:gd name="T20" fmla="*/ 14 w 26"/>
                  <a:gd name="T21" fmla="*/ 26 h 32"/>
                  <a:gd name="T22" fmla="*/ 14 w 26"/>
                  <a:gd name="T23" fmla="*/ 26 h 32"/>
                  <a:gd name="T24" fmla="*/ 14 w 26"/>
                  <a:gd name="T25" fmla="*/ 26 h 32"/>
                  <a:gd name="T26" fmla="*/ 16 w 26"/>
                  <a:gd name="T27" fmla="*/ 32 h 32"/>
                  <a:gd name="T28" fmla="*/ 20 w 26"/>
                  <a:gd name="T29" fmla="*/ 32 h 32"/>
                  <a:gd name="T30" fmla="*/ 24 w 26"/>
                  <a:gd name="T31" fmla="*/ 32 h 32"/>
                  <a:gd name="T32" fmla="*/ 26 w 26"/>
                  <a:gd name="T33" fmla="*/ 26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2"/>
                  <a:gd name="T53" fmla="*/ 26 w 26"/>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2">
                    <a:moveTo>
                      <a:pt x="26" y="26"/>
                    </a:moveTo>
                    <a:lnTo>
                      <a:pt x="26" y="26"/>
                    </a:lnTo>
                    <a:lnTo>
                      <a:pt x="24" y="16"/>
                    </a:lnTo>
                    <a:lnTo>
                      <a:pt x="18" y="8"/>
                    </a:lnTo>
                    <a:lnTo>
                      <a:pt x="10" y="2"/>
                    </a:lnTo>
                    <a:lnTo>
                      <a:pt x="0" y="0"/>
                    </a:lnTo>
                    <a:lnTo>
                      <a:pt x="0" y="12"/>
                    </a:lnTo>
                    <a:lnTo>
                      <a:pt x="6" y="14"/>
                    </a:lnTo>
                    <a:lnTo>
                      <a:pt x="10" y="16"/>
                    </a:lnTo>
                    <a:lnTo>
                      <a:pt x="12" y="20"/>
                    </a:lnTo>
                    <a:lnTo>
                      <a:pt x="14" y="26"/>
                    </a:lnTo>
                    <a:lnTo>
                      <a:pt x="16" y="32"/>
                    </a:lnTo>
                    <a:lnTo>
                      <a:pt x="20" y="32"/>
                    </a:lnTo>
                    <a:lnTo>
                      <a:pt x="24" y="32"/>
                    </a:lnTo>
                    <a:lnTo>
                      <a:pt x="26" y="26"/>
                    </a:lnTo>
                    <a:close/>
                  </a:path>
                </a:pathLst>
              </a:custGeom>
              <a:solidFill>
                <a:srgbClr val="131516"/>
              </a:solidFill>
              <a:ln w="9525">
                <a:noFill/>
                <a:round/>
                <a:headEnd/>
                <a:tailEnd/>
              </a:ln>
            </p:spPr>
            <p:txBody>
              <a:bodyPr/>
              <a:lstStyle/>
              <a:p>
                <a:endParaRPr lang="en-US"/>
              </a:p>
            </p:txBody>
          </p:sp>
          <p:sp>
            <p:nvSpPr>
              <p:cNvPr id="23720" name="Freeform 335"/>
              <p:cNvSpPr>
                <a:spLocks/>
              </p:cNvSpPr>
              <p:nvPr/>
            </p:nvSpPr>
            <p:spPr bwMode="auto">
              <a:xfrm>
                <a:off x="5580063" y="5438775"/>
                <a:ext cx="65088" cy="55563"/>
              </a:xfrm>
              <a:custGeom>
                <a:avLst/>
                <a:gdLst>
                  <a:gd name="T0" fmla="*/ 41 w 41"/>
                  <a:gd name="T1" fmla="*/ 20 h 35"/>
                  <a:gd name="T2" fmla="*/ 39 w 41"/>
                  <a:gd name="T3" fmla="*/ 26 h 35"/>
                  <a:gd name="T4" fmla="*/ 35 w 41"/>
                  <a:gd name="T5" fmla="*/ 31 h 35"/>
                  <a:gd name="T6" fmla="*/ 29 w 41"/>
                  <a:gd name="T7" fmla="*/ 35 h 35"/>
                  <a:gd name="T8" fmla="*/ 22 w 41"/>
                  <a:gd name="T9" fmla="*/ 35 h 35"/>
                  <a:gd name="T10" fmla="*/ 12 w 41"/>
                  <a:gd name="T11" fmla="*/ 35 h 35"/>
                  <a:gd name="T12" fmla="*/ 6 w 41"/>
                  <a:gd name="T13" fmla="*/ 31 h 35"/>
                  <a:gd name="T14" fmla="*/ 2 w 41"/>
                  <a:gd name="T15" fmla="*/ 26 h 35"/>
                  <a:gd name="T16" fmla="*/ 0 w 41"/>
                  <a:gd name="T17" fmla="*/ 20 h 35"/>
                  <a:gd name="T18" fmla="*/ 2 w 41"/>
                  <a:gd name="T19" fmla="*/ 12 h 35"/>
                  <a:gd name="T20" fmla="*/ 6 w 41"/>
                  <a:gd name="T21" fmla="*/ 6 h 35"/>
                  <a:gd name="T22" fmla="*/ 12 w 41"/>
                  <a:gd name="T23" fmla="*/ 2 h 35"/>
                  <a:gd name="T24" fmla="*/ 22 w 41"/>
                  <a:gd name="T25" fmla="*/ 0 h 35"/>
                  <a:gd name="T26" fmla="*/ 29 w 41"/>
                  <a:gd name="T27" fmla="*/ 2 h 35"/>
                  <a:gd name="T28" fmla="*/ 35 w 41"/>
                  <a:gd name="T29" fmla="*/ 6 h 35"/>
                  <a:gd name="T30" fmla="*/ 39 w 41"/>
                  <a:gd name="T31" fmla="*/ 12 h 35"/>
                  <a:gd name="T32" fmla="*/ 41 w 41"/>
                  <a:gd name="T33" fmla="*/ 2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5"/>
                  <a:gd name="T53" fmla="*/ 41 w 41"/>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5">
                    <a:moveTo>
                      <a:pt x="41" y="20"/>
                    </a:moveTo>
                    <a:lnTo>
                      <a:pt x="39" y="26"/>
                    </a:lnTo>
                    <a:lnTo>
                      <a:pt x="35" y="31"/>
                    </a:lnTo>
                    <a:lnTo>
                      <a:pt x="29" y="35"/>
                    </a:lnTo>
                    <a:lnTo>
                      <a:pt x="22" y="35"/>
                    </a:lnTo>
                    <a:lnTo>
                      <a:pt x="12" y="35"/>
                    </a:lnTo>
                    <a:lnTo>
                      <a:pt x="6" y="31"/>
                    </a:lnTo>
                    <a:lnTo>
                      <a:pt x="2" y="26"/>
                    </a:lnTo>
                    <a:lnTo>
                      <a:pt x="0" y="20"/>
                    </a:lnTo>
                    <a:lnTo>
                      <a:pt x="2" y="12"/>
                    </a:lnTo>
                    <a:lnTo>
                      <a:pt x="6" y="6"/>
                    </a:lnTo>
                    <a:lnTo>
                      <a:pt x="12" y="2"/>
                    </a:lnTo>
                    <a:lnTo>
                      <a:pt x="22" y="0"/>
                    </a:lnTo>
                    <a:lnTo>
                      <a:pt x="29" y="2"/>
                    </a:lnTo>
                    <a:lnTo>
                      <a:pt x="35" y="6"/>
                    </a:lnTo>
                    <a:lnTo>
                      <a:pt x="39" y="12"/>
                    </a:lnTo>
                    <a:lnTo>
                      <a:pt x="41" y="20"/>
                    </a:lnTo>
                    <a:close/>
                  </a:path>
                </a:pathLst>
              </a:custGeom>
              <a:solidFill>
                <a:srgbClr val="009240"/>
              </a:solidFill>
              <a:ln w="9525">
                <a:noFill/>
                <a:round/>
                <a:headEnd/>
                <a:tailEnd/>
              </a:ln>
            </p:spPr>
            <p:txBody>
              <a:bodyPr/>
              <a:lstStyle/>
              <a:p>
                <a:endParaRPr lang="en-US"/>
              </a:p>
            </p:txBody>
          </p:sp>
          <p:sp>
            <p:nvSpPr>
              <p:cNvPr id="23721" name="Freeform 336"/>
              <p:cNvSpPr>
                <a:spLocks/>
              </p:cNvSpPr>
              <p:nvPr/>
            </p:nvSpPr>
            <p:spPr bwMode="auto">
              <a:xfrm>
                <a:off x="5605463" y="5470525"/>
                <a:ext cx="49213" cy="33338"/>
              </a:xfrm>
              <a:custGeom>
                <a:avLst/>
                <a:gdLst>
                  <a:gd name="T0" fmla="*/ 6 w 31"/>
                  <a:gd name="T1" fmla="*/ 21 h 21"/>
                  <a:gd name="T2" fmla="*/ 6 w 31"/>
                  <a:gd name="T3" fmla="*/ 21 h 21"/>
                  <a:gd name="T4" fmla="*/ 15 w 31"/>
                  <a:gd name="T5" fmla="*/ 19 h 21"/>
                  <a:gd name="T6" fmla="*/ 23 w 31"/>
                  <a:gd name="T7" fmla="*/ 15 h 21"/>
                  <a:gd name="T8" fmla="*/ 29 w 31"/>
                  <a:gd name="T9" fmla="*/ 9 h 21"/>
                  <a:gd name="T10" fmla="*/ 31 w 31"/>
                  <a:gd name="T11" fmla="*/ 0 h 21"/>
                  <a:gd name="T12" fmla="*/ 19 w 31"/>
                  <a:gd name="T13" fmla="*/ 0 h 21"/>
                  <a:gd name="T14" fmla="*/ 17 w 31"/>
                  <a:gd name="T15" fmla="*/ 4 h 21"/>
                  <a:gd name="T16" fmla="*/ 15 w 31"/>
                  <a:gd name="T17" fmla="*/ 6 h 21"/>
                  <a:gd name="T18" fmla="*/ 11 w 31"/>
                  <a:gd name="T19" fmla="*/ 9 h 21"/>
                  <a:gd name="T20" fmla="*/ 6 w 31"/>
                  <a:gd name="T21" fmla="*/ 9 h 21"/>
                  <a:gd name="T22" fmla="*/ 6 w 31"/>
                  <a:gd name="T23" fmla="*/ 9 h 21"/>
                  <a:gd name="T24" fmla="*/ 6 w 31"/>
                  <a:gd name="T25" fmla="*/ 9 h 21"/>
                  <a:gd name="T26" fmla="*/ 0 w 31"/>
                  <a:gd name="T27" fmla="*/ 11 h 21"/>
                  <a:gd name="T28" fmla="*/ 0 w 31"/>
                  <a:gd name="T29" fmla="*/ 15 h 21"/>
                  <a:gd name="T30" fmla="*/ 0 w 31"/>
                  <a:gd name="T31" fmla="*/ 19 h 21"/>
                  <a:gd name="T32" fmla="*/ 6 w 31"/>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1"/>
                  <a:gd name="T53" fmla="*/ 31 w 3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1">
                    <a:moveTo>
                      <a:pt x="6" y="21"/>
                    </a:moveTo>
                    <a:lnTo>
                      <a:pt x="6" y="21"/>
                    </a:lnTo>
                    <a:lnTo>
                      <a:pt x="15" y="19"/>
                    </a:lnTo>
                    <a:lnTo>
                      <a:pt x="23" y="15"/>
                    </a:lnTo>
                    <a:lnTo>
                      <a:pt x="29" y="9"/>
                    </a:lnTo>
                    <a:lnTo>
                      <a:pt x="31" y="0"/>
                    </a:lnTo>
                    <a:lnTo>
                      <a:pt x="19" y="0"/>
                    </a:lnTo>
                    <a:lnTo>
                      <a:pt x="17" y="4"/>
                    </a:lnTo>
                    <a:lnTo>
                      <a:pt x="15" y="6"/>
                    </a:lnTo>
                    <a:lnTo>
                      <a:pt x="11" y="9"/>
                    </a:lnTo>
                    <a:lnTo>
                      <a:pt x="6" y="9"/>
                    </a:lnTo>
                    <a:lnTo>
                      <a:pt x="0" y="11"/>
                    </a:lnTo>
                    <a:lnTo>
                      <a:pt x="0" y="15"/>
                    </a:lnTo>
                    <a:lnTo>
                      <a:pt x="0" y="19"/>
                    </a:lnTo>
                    <a:lnTo>
                      <a:pt x="6" y="21"/>
                    </a:lnTo>
                    <a:close/>
                  </a:path>
                </a:pathLst>
              </a:custGeom>
              <a:solidFill>
                <a:srgbClr val="131516"/>
              </a:solidFill>
              <a:ln w="9525">
                <a:noFill/>
                <a:round/>
                <a:headEnd/>
                <a:tailEnd/>
              </a:ln>
            </p:spPr>
            <p:txBody>
              <a:bodyPr/>
              <a:lstStyle/>
              <a:p>
                <a:endParaRPr lang="en-US"/>
              </a:p>
            </p:txBody>
          </p:sp>
          <p:sp>
            <p:nvSpPr>
              <p:cNvPr id="23722" name="Freeform 337"/>
              <p:cNvSpPr>
                <a:spLocks/>
              </p:cNvSpPr>
              <p:nvPr/>
            </p:nvSpPr>
            <p:spPr bwMode="auto">
              <a:xfrm>
                <a:off x="5570538" y="5461000"/>
                <a:ext cx="44450" cy="42863"/>
              </a:xfrm>
              <a:custGeom>
                <a:avLst/>
                <a:gdLst>
                  <a:gd name="T0" fmla="*/ 0 w 28"/>
                  <a:gd name="T1" fmla="*/ 6 h 27"/>
                  <a:gd name="T2" fmla="*/ 0 w 28"/>
                  <a:gd name="T3" fmla="*/ 6 h 27"/>
                  <a:gd name="T4" fmla="*/ 4 w 28"/>
                  <a:gd name="T5" fmla="*/ 15 h 27"/>
                  <a:gd name="T6" fmla="*/ 8 w 28"/>
                  <a:gd name="T7" fmla="*/ 21 h 27"/>
                  <a:gd name="T8" fmla="*/ 16 w 28"/>
                  <a:gd name="T9" fmla="*/ 25 h 27"/>
                  <a:gd name="T10" fmla="*/ 28 w 28"/>
                  <a:gd name="T11" fmla="*/ 27 h 27"/>
                  <a:gd name="T12" fmla="*/ 28 w 28"/>
                  <a:gd name="T13" fmla="*/ 15 h 27"/>
                  <a:gd name="T14" fmla="*/ 20 w 28"/>
                  <a:gd name="T15" fmla="*/ 15 h 27"/>
                  <a:gd name="T16" fmla="*/ 16 w 28"/>
                  <a:gd name="T17" fmla="*/ 12 h 27"/>
                  <a:gd name="T18" fmla="*/ 14 w 28"/>
                  <a:gd name="T19" fmla="*/ 10 h 27"/>
                  <a:gd name="T20" fmla="*/ 14 w 28"/>
                  <a:gd name="T21" fmla="*/ 6 h 27"/>
                  <a:gd name="T22" fmla="*/ 14 w 28"/>
                  <a:gd name="T23" fmla="*/ 6 h 27"/>
                  <a:gd name="T24" fmla="*/ 14 w 28"/>
                  <a:gd name="T25" fmla="*/ 6 h 27"/>
                  <a:gd name="T26" fmla="*/ 12 w 28"/>
                  <a:gd name="T27" fmla="*/ 2 h 27"/>
                  <a:gd name="T28" fmla="*/ 6 w 28"/>
                  <a:gd name="T29" fmla="*/ 0 h 27"/>
                  <a:gd name="T30" fmla="*/ 2 w 28"/>
                  <a:gd name="T31" fmla="*/ 2 h 27"/>
                  <a:gd name="T32" fmla="*/ 0 w 28"/>
                  <a:gd name="T33" fmla="*/ 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7"/>
                  <a:gd name="T53" fmla="*/ 28 w 2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7">
                    <a:moveTo>
                      <a:pt x="0" y="6"/>
                    </a:moveTo>
                    <a:lnTo>
                      <a:pt x="0" y="6"/>
                    </a:lnTo>
                    <a:lnTo>
                      <a:pt x="4" y="15"/>
                    </a:lnTo>
                    <a:lnTo>
                      <a:pt x="8" y="21"/>
                    </a:lnTo>
                    <a:lnTo>
                      <a:pt x="16" y="25"/>
                    </a:lnTo>
                    <a:lnTo>
                      <a:pt x="28" y="27"/>
                    </a:lnTo>
                    <a:lnTo>
                      <a:pt x="28" y="15"/>
                    </a:lnTo>
                    <a:lnTo>
                      <a:pt x="20" y="15"/>
                    </a:lnTo>
                    <a:lnTo>
                      <a:pt x="16" y="12"/>
                    </a:lnTo>
                    <a:lnTo>
                      <a:pt x="14" y="10"/>
                    </a:lnTo>
                    <a:lnTo>
                      <a:pt x="14" y="6"/>
                    </a:lnTo>
                    <a:lnTo>
                      <a:pt x="12" y="2"/>
                    </a:lnTo>
                    <a:lnTo>
                      <a:pt x="6" y="0"/>
                    </a:lnTo>
                    <a:lnTo>
                      <a:pt x="2" y="2"/>
                    </a:lnTo>
                    <a:lnTo>
                      <a:pt x="0" y="6"/>
                    </a:lnTo>
                    <a:close/>
                  </a:path>
                </a:pathLst>
              </a:custGeom>
              <a:solidFill>
                <a:srgbClr val="131516"/>
              </a:solidFill>
              <a:ln w="9525">
                <a:noFill/>
                <a:round/>
                <a:headEnd/>
                <a:tailEnd/>
              </a:ln>
            </p:spPr>
            <p:txBody>
              <a:bodyPr/>
              <a:lstStyle/>
              <a:p>
                <a:endParaRPr lang="en-US"/>
              </a:p>
            </p:txBody>
          </p:sp>
          <p:sp>
            <p:nvSpPr>
              <p:cNvPr id="23723" name="Freeform 338"/>
              <p:cNvSpPr>
                <a:spLocks/>
              </p:cNvSpPr>
              <p:nvPr/>
            </p:nvSpPr>
            <p:spPr bwMode="auto">
              <a:xfrm>
                <a:off x="5570538" y="5429250"/>
                <a:ext cx="52388" cy="41275"/>
              </a:xfrm>
              <a:custGeom>
                <a:avLst/>
                <a:gdLst>
                  <a:gd name="T0" fmla="*/ 28 w 33"/>
                  <a:gd name="T1" fmla="*/ 0 h 26"/>
                  <a:gd name="T2" fmla="*/ 28 w 33"/>
                  <a:gd name="T3" fmla="*/ 0 h 26"/>
                  <a:gd name="T4" fmla="*/ 16 w 33"/>
                  <a:gd name="T5" fmla="*/ 2 h 26"/>
                  <a:gd name="T6" fmla="*/ 8 w 33"/>
                  <a:gd name="T7" fmla="*/ 8 h 26"/>
                  <a:gd name="T8" fmla="*/ 2 w 33"/>
                  <a:gd name="T9" fmla="*/ 16 h 26"/>
                  <a:gd name="T10" fmla="*/ 0 w 33"/>
                  <a:gd name="T11" fmla="*/ 26 h 26"/>
                  <a:gd name="T12" fmla="*/ 14 w 33"/>
                  <a:gd name="T13" fmla="*/ 26 h 26"/>
                  <a:gd name="T14" fmla="*/ 14 w 33"/>
                  <a:gd name="T15" fmla="*/ 20 h 26"/>
                  <a:gd name="T16" fmla="*/ 16 w 33"/>
                  <a:gd name="T17" fmla="*/ 16 h 26"/>
                  <a:gd name="T18" fmla="*/ 22 w 33"/>
                  <a:gd name="T19" fmla="*/ 14 h 26"/>
                  <a:gd name="T20" fmla="*/ 28 w 33"/>
                  <a:gd name="T21" fmla="*/ 12 h 26"/>
                  <a:gd name="T22" fmla="*/ 28 w 33"/>
                  <a:gd name="T23" fmla="*/ 12 h 26"/>
                  <a:gd name="T24" fmla="*/ 28 w 33"/>
                  <a:gd name="T25" fmla="*/ 12 h 26"/>
                  <a:gd name="T26" fmla="*/ 31 w 33"/>
                  <a:gd name="T27" fmla="*/ 10 h 26"/>
                  <a:gd name="T28" fmla="*/ 33 w 33"/>
                  <a:gd name="T29" fmla="*/ 6 h 26"/>
                  <a:gd name="T30" fmla="*/ 31 w 33"/>
                  <a:gd name="T31" fmla="*/ 2 h 26"/>
                  <a:gd name="T32" fmla="*/ 28 w 33"/>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6"/>
                  <a:gd name="T53" fmla="*/ 33 w 33"/>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6">
                    <a:moveTo>
                      <a:pt x="28" y="0"/>
                    </a:moveTo>
                    <a:lnTo>
                      <a:pt x="28" y="0"/>
                    </a:lnTo>
                    <a:lnTo>
                      <a:pt x="16" y="2"/>
                    </a:lnTo>
                    <a:lnTo>
                      <a:pt x="8" y="8"/>
                    </a:lnTo>
                    <a:lnTo>
                      <a:pt x="2" y="16"/>
                    </a:lnTo>
                    <a:lnTo>
                      <a:pt x="0" y="26"/>
                    </a:lnTo>
                    <a:lnTo>
                      <a:pt x="14" y="26"/>
                    </a:lnTo>
                    <a:lnTo>
                      <a:pt x="14" y="20"/>
                    </a:lnTo>
                    <a:lnTo>
                      <a:pt x="16" y="16"/>
                    </a:lnTo>
                    <a:lnTo>
                      <a:pt x="22" y="14"/>
                    </a:lnTo>
                    <a:lnTo>
                      <a:pt x="28" y="12"/>
                    </a:lnTo>
                    <a:lnTo>
                      <a:pt x="31" y="10"/>
                    </a:lnTo>
                    <a:lnTo>
                      <a:pt x="33" y="6"/>
                    </a:lnTo>
                    <a:lnTo>
                      <a:pt x="31" y="2"/>
                    </a:lnTo>
                    <a:lnTo>
                      <a:pt x="28" y="0"/>
                    </a:lnTo>
                    <a:close/>
                  </a:path>
                </a:pathLst>
              </a:custGeom>
              <a:solidFill>
                <a:srgbClr val="131516"/>
              </a:solidFill>
              <a:ln w="9525">
                <a:noFill/>
                <a:round/>
                <a:headEnd/>
                <a:tailEnd/>
              </a:ln>
            </p:spPr>
            <p:txBody>
              <a:bodyPr/>
              <a:lstStyle/>
              <a:p>
                <a:endParaRPr lang="en-US"/>
              </a:p>
            </p:txBody>
          </p:sp>
          <p:sp>
            <p:nvSpPr>
              <p:cNvPr id="23724" name="Freeform 339"/>
              <p:cNvSpPr>
                <a:spLocks/>
              </p:cNvSpPr>
              <p:nvPr/>
            </p:nvSpPr>
            <p:spPr bwMode="auto">
              <a:xfrm>
                <a:off x="5614988" y="5429250"/>
                <a:ext cx="39688" cy="50800"/>
              </a:xfrm>
              <a:custGeom>
                <a:avLst/>
                <a:gdLst>
                  <a:gd name="T0" fmla="*/ 25 w 25"/>
                  <a:gd name="T1" fmla="*/ 26 h 32"/>
                  <a:gd name="T2" fmla="*/ 25 w 25"/>
                  <a:gd name="T3" fmla="*/ 26 h 32"/>
                  <a:gd name="T4" fmla="*/ 23 w 25"/>
                  <a:gd name="T5" fmla="*/ 16 h 32"/>
                  <a:gd name="T6" fmla="*/ 17 w 25"/>
                  <a:gd name="T7" fmla="*/ 8 h 32"/>
                  <a:gd name="T8" fmla="*/ 9 w 25"/>
                  <a:gd name="T9" fmla="*/ 2 h 32"/>
                  <a:gd name="T10" fmla="*/ 0 w 25"/>
                  <a:gd name="T11" fmla="*/ 0 h 32"/>
                  <a:gd name="T12" fmla="*/ 0 w 25"/>
                  <a:gd name="T13" fmla="*/ 12 h 32"/>
                  <a:gd name="T14" fmla="*/ 5 w 25"/>
                  <a:gd name="T15" fmla="*/ 14 h 32"/>
                  <a:gd name="T16" fmla="*/ 9 w 25"/>
                  <a:gd name="T17" fmla="*/ 16 h 32"/>
                  <a:gd name="T18" fmla="*/ 11 w 25"/>
                  <a:gd name="T19" fmla="*/ 20 h 32"/>
                  <a:gd name="T20" fmla="*/ 13 w 25"/>
                  <a:gd name="T21" fmla="*/ 26 h 32"/>
                  <a:gd name="T22" fmla="*/ 13 w 25"/>
                  <a:gd name="T23" fmla="*/ 26 h 32"/>
                  <a:gd name="T24" fmla="*/ 13 w 25"/>
                  <a:gd name="T25" fmla="*/ 26 h 32"/>
                  <a:gd name="T26" fmla="*/ 15 w 25"/>
                  <a:gd name="T27" fmla="*/ 32 h 32"/>
                  <a:gd name="T28" fmla="*/ 19 w 25"/>
                  <a:gd name="T29" fmla="*/ 32 h 32"/>
                  <a:gd name="T30" fmla="*/ 23 w 25"/>
                  <a:gd name="T31" fmla="*/ 32 h 32"/>
                  <a:gd name="T32" fmla="*/ 25 w 25"/>
                  <a:gd name="T33" fmla="*/ 26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2"/>
                  <a:gd name="T53" fmla="*/ 25 w 2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2">
                    <a:moveTo>
                      <a:pt x="25" y="26"/>
                    </a:moveTo>
                    <a:lnTo>
                      <a:pt x="25" y="26"/>
                    </a:lnTo>
                    <a:lnTo>
                      <a:pt x="23" y="16"/>
                    </a:lnTo>
                    <a:lnTo>
                      <a:pt x="17" y="8"/>
                    </a:lnTo>
                    <a:lnTo>
                      <a:pt x="9" y="2"/>
                    </a:lnTo>
                    <a:lnTo>
                      <a:pt x="0" y="0"/>
                    </a:lnTo>
                    <a:lnTo>
                      <a:pt x="0" y="12"/>
                    </a:lnTo>
                    <a:lnTo>
                      <a:pt x="5" y="14"/>
                    </a:lnTo>
                    <a:lnTo>
                      <a:pt x="9" y="16"/>
                    </a:lnTo>
                    <a:lnTo>
                      <a:pt x="11" y="20"/>
                    </a:lnTo>
                    <a:lnTo>
                      <a:pt x="13" y="26"/>
                    </a:lnTo>
                    <a:lnTo>
                      <a:pt x="15" y="32"/>
                    </a:lnTo>
                    <a:lnTo>
                      <a:pt x="19" y="32"/>
                    </a:lnTo>
                    <a:lnTo>
                      <a:pt x="23" y="32"/>
                    </a:lnTo>
                    <a:lnTo>
                      <a:pt x="25" y="26"/>
                    </a:lnTo>
                    <a:close/>
                  </a:path>
                </a:pathLst>
              </a:custGeom>
              <a:solidFill>
                <a:srgbClr val="131516"/>
              </a:solidFill>
              <a:ln w="9525">
                <a:noFill/>
                <a:round/>
                <a:headEnd/>
                <a:tailEnd/>
              </a:ln>
            </p:spPr>
            <p:txBody>
              <a:bodyPr/>
              <a:lstStyle/>
              <a:p>
                <a:endParaRPr lang="en-US"/>
              </a:p>
            </p:txBody>
          </p:sp>
          <p:sp>
            <p:nvSpPr>
              <p:cNvPr id="23725" name="Freeform 340"/>
              <p:cNvSpPr>
                <a:spLocks/>
              </p:cNvSpPr>
              <p:nvPr/>
            </p:nvSpPr>
            <p:spPr bwMode="auto">
              <a:xfrm>
                <a:off x="7080251" y="5556250"/>
                <a:ext cx="61913" cy="58738"/>
              </a:xfrm>
              <a:custGeom>
                <a:avLst/>
                <a:gdLst>
                  <a:gd name="T0" fmla="*/ 39 w 39"/>
                  <a:gd name="T1" fmla="*/ 22 h 37"/>
                  <a:gd name="T2" fmla="*/ 39 w 39"/>
                  <a:gd name="T3" fmla="*/ 26 h 37"/>
                  <a:gd name="T4" fmla="*/ 35 w 39"/>
                  <a:gd name="T5" fmla="*/ 32 h 37"/>
                  <a:gd name="T6" fmla="*/ 30 w 39"/>
                  <a:gd name="T7" fmla="*/ 36 h 37"/>
                  <a:gd name="T8" fmla="*/ 20 w 39"/>
                  <a:gd name="T9" fmla="*/ 37 h 37"/>
                  <a:gd name="T10" fmla="*/ 12 w 39"/>
                  <a:gd name="T11" fmla="*/ 36 h 37"/>
                  <a:gd name="T12" fmla="*/ 6 w 39"/>
                  <a:gd name="T13" fmla="*/ 32 h 37"/>
                  <a:gd name="T14" fmla="*/ 2 w 39"/>
                  <a:gd name="T15" fmla="*/ 26 h 37"/>
                  <a:gd name="T16" fmla="*/ 0 w 39"/>
                  <a:gd name="T17" fmla="*/ 22 h 37"/>
                  <a:gd name="T18" fmla="*/ 2 w 39"/>
                  <a:gd name="T19" fmla="*/ 12 h 37"/>
                  <a:gd name="T20" fmla="*/ 6 w 39"/>
                  <a:gd name="T21" fmla="*/ 6 h 37"/>
                  <a:gd name="T22" fmla="*/ 12 w 39"/>
                  <a:gd name="T23" fmla="*/ 2 h 37"/>
                  <a:gd name="T24" fmla="*/ 20 w 39"/>
                  <a:gd name="T25" fmla="*/ 0 h 37"/>
                  <a:gd name="T26" fmla="*/ 30 w 39"/>
                  <a:gd name="T27" fmla="*/ 2 h 37"/>
                  <a:gd name="T28" fmla="*/ 35 w 39"/>
                  <a:gd name="T29" fmla="*/ 6 h 37"/>
                  <a:gd name="T30" fmla="*/ 39 w 39"/>
                  <a:gd name="T31" fmla="*/ 12 h 37"/>
                  <a:gd name="T32" fmla="*/ 39 w 39"/>
                  <a:gd name="T33" fmla="*/ 22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7"/>
                  <a:gd name="T53" fmla="*/ 39 w 3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7">
                    <a:moveTo>
                      <a:pt x="39" y="22"/>
                    </a:moveTo>
                    <a:lnTo>
                      <a:pt x="39" y="26"/>
                    </a:lnTo>
                    <a:lnTo>
                      <a:pt x="35" y="32"/>
                    </a:lnTo>
                    <a:lnTo>
                      <a:pt x="30" y="36"/>
                    </a:lnTo>
                    <a:lnTo>
                      <a:pt x="20" y="37"/>
                    </a:lnTo>
                    <a:lnTo>
                      <a:pt x="12" y="36"/>
                    </a:lnTo>
                    <a:lnTo>
                      <a:pt x="6" y="32"/>
                    </a:lnTo>
                    <a:lnTo>
                      <a:pt x="2" y="26"/>
                    </a:lnTo>
                    <a:lnTo>
                      <a:pt x="0" y="22"/>
                    </a:lnTo>
                    <a:lnTo>
                      <a:pt x="2" y="12"/>
                    </a:lnTo>
                    <a:lnTo>
                      <a:pt x="6" y="6"/>
                    </a:lnTo>
                    <a:lnTo>
                      <a:pt x="12" y="2"/>
                    </a:lnTo>
                    <a:lnTo>
                      <a:pt x="20" y="0"/>
                    </a:lnTo>
                    <a:lnTo>
                      <a:pt x="30" y="2"/>
                    </a:lnTo>
                    <a:lnTo>
                      <a:pt x="35" y="6"/>
                    </a:lnTo>
                    <a:lnTo>
                      <a:pt x="39" y="12"/>
                    </a:lnTo>
                    <a:lnTo>
                      <a:pt x="39" y="22"/>
                    </a:lnTo>
                    <a:close/>
                  </a:path>
                </a:pathLst>
              </a:custGeom>
              <a:solidFill>
                <a:srgbClr val="009240"/>
              </a:solidFill>
              <a:ln w="9525">
                <a:noFill/>
                <a:round/>
                <a:headEnd/>
                <a:tailEnd/>
              </a:ln>
            </p:spPr>
            <p:txBody>
              <a:bodyPr/>
              <a:lstStyle/>
              <a:p>
                <a:endParaRPr lang="en-US"/>
              </a:p>
            </p:txBody>
          </p:sp>
          <p:sp>
            <p:nvSpPr>
              <p:cNvPr id="23726" name="Freeform 341"/>
              <p:cNvSpPr>
                <a:spLocks/>
              </p:cNvSpPr>
              <p:nvPr/>
            </p:nvSpPr>
            <p:spPr bwMode="auto">
              <a:xfrm>
                <a:off x="7102476" y="5591175"/>
                <a:ext cx="49213" cy="33338"/>
              </a:xfrm>
              <a:custGeom>
                <a:avLst/>
                <a:gdLst>
                  <a:gd name="T0" fmla="*/ 6 w 31"/>
                  <a:gd name="T1" fmla="*/ 21 h 21"/>
                  <a:gd name="T2" fmla="*/ 6 w 31"/>
                  <a:gd name="T3" fmla="*/ 21 h 21"/>
                  <a:gd name="T4" fmla="*/ 16 w 31"/>
                  <a:gd name="T5" fmla="*/ 19 h 21"/>
                  <a:gd name="T6" fmla="*/ 25 w 31"/>
                  <a:gd name="T7" fmla="*/ 14 h 21"/>
                  <a:gd name="T8" fmla="*/ 29 w 31"/>
                  <a:gd name="T9" fmla="*/ 8 h 21"/>
                  <a:gd name="T10" fmla="*/ 31 w 31"/>
                  <a:gd name="T11" fmla="*/ 0 h 21"/>
                  <a:gd name="T12" fmla="*/ 20 w 31"/>
                  <a:gd name="T13" fmla="*/ 0 h 21"/>
                  <a:gd name="T14" fmla="*/ 20 w 31"/>
                  <a:gd name="T15" fmla="*/ 2 h 21"/>
                  <a:gd name="T16" fmla="*/ 18 w 31"/>
                  <a:gd name="T17" fmla="*/ 6 h 21"/>
                  <a:gd name="T18" fmla="*/ 14 w 31"/>
                  <a:gd name="T19" fmla="*/ 8 h 21"/>
                  <a:gd name="T20" fmla="*/ 6 w 31"/>
                  <a:gd name="T21" fmla="*/ 10 h 21"/>
                  <a:gd name="T22" fmla="*/ 6 w 31"/>
                  <a:gd name="T23" fmla="*/ 10 h 21"/>
                  <a:gd name="T24" fmla="*/ 6 w 31"/>
                  <a:gd name="T25" fmla="*/ 10 h 21"/>
                  <a:gd name="T26" fmla="*/ 2 w 31"/>
                  <a:gd name="T27" fmla="*/ 12 h 21"/>
                  <a:gd name="T28" fmla="*/ 0 w 31"/>
                  <a:gd name="T29" fmla="*/ 15 h 21"/>
                  <a:gd name="T30" fmla="*/ 2 w 31"/>
                  <a:gd name="T31" fmla="*/ 19 h 21"/>
                  <a:gd name="T32" fmla="*/ 6 w 31"/>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1"/>
                  <a:gd name="T53" fmla="*/ 31 w 3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1">
                    <a:moveTo>
                      <a:pt x="6" y="21"/>
                    </a:moveTo>
                    <a:lnTo>
                      <a:pt x="6" y="21"/>
                    </a:lnTo>
                    <a:lnTo>
                      <a:pt x="16" y="19"/>
                    </a:lnTo>
                    <a:lnTo>
                      <a:pt x="25" y="14"/>
                    </a:lnTo>
                    <a:lnTo>
                      <a:pt x="29" y="8"/>
                    </a:lnTo>
                    <a:lnTo>
                      <a:pt x="31" y="0"/>
                    </a:lnTo>
                    <a:lnTo>
                      <a:pt x="20" y="0"/>
                    </a:lnTo>
                    <a:lnTo>
                      <a:pt x="20" y="2"/>
                    </a:lnTo>
                    <a:lnTo>
                      <a:pt x="18" y="6"/>
                    </a:lnTo>
                    <a:lnTo>
                      <a:pt x="14" y="8"/>
                    </a:lnTo>
                    <a:lnTo>
                      <a:pt x="6" y="10"/>
                    </a:lnTo>
                    <a:lnTo>
                      <a:pt x="2" y="12"/>
                    </a:lnTo>
                    <a:lnTo>
                      <a:pt x="0" y="15"/>
                    </a:lnTo>
                    <a:lnTo>
                      <a:pt x="2" y="19"/>
                    </a:lnTo>
                    <a:lnTo>
                      <a:pt x="6" y="21"/>
                    </a:lnTo>
                    <a:close/>
                  </a:path>
                </a:pathLst>
              </a:custGeom>
              <a:solidFill>
                <a:srgbClr val="131516"/>
              </a:solidFill>
              <a:ln w="9525">
                <a:noFill/>
                <a:round/>
                <a:headEnd/>
                <a:tailEnd/>
              </a:ln>
            </p:spPr>
            <p:txBody>
              <a:bodyPr/>
              <a:lstStyle/>
              <a:p>
                <a:endParaRPr lang="en-US"/>
              </a:p>
            </p:txBody>
          </p:sp>
          <p:sp>
            <p:nvSpPr>
              <p:cNvPr id="23727" name="Freeform 342"/>
              <p:cNvSpPr>
                <a:spLocks/>
              </p:cNvSpPr>
              <p:nvPr/>
            </p:nvSpPr>
            <p:spPr bwMode="auto">
              <a:xfrm>
                <a:off x="7070726" y="5581650"/>
                <a:ext cx="41275" cy="42863"/>
              </a:xfrm>
              <a:custGeom>
                <a:avLst/>
                <a:gdLst>
                  <a:gd name="T0" fmla="*/ 0 w 26"/>
                  <a:gd name="T1" fmla="*/ 6 h 27"/>
                  <a:gd name="T2" fmla="*/ 0 w 26"/>
                  <a:gd name="T3" fmla="*/ 6 h 27"/>
                  <a:gd name="T4" fmla="*/ 2 w 26"/>
                  <a:gd name="T5" fmla="*/ 14 h 27"/>
                  <a:gd name="T6" fmla="*/ 8 w 26"/>
                  <a:gd name="T7" fmla="*/ 20 h 27"/>
                  <a:gd name="T8" fmla="*/ 16 w 26"/>
                  <a:gd name="T9" fmla="*/ 25 h 27"/>
                  <a:gd name="T10" fmla="*/ 26 w 26"/>
                  <a:gd name="T11" fmla="*/ 27 h 27"/>
                  <a:gd name="T12" fmla="*/ 26 w 26"/>
                  <a:gd name="T13" fmla="*/ 16 h 27"/>
                  <a:gd name="T14" fmla="*/ 20 w 26"/>
                  <a:gd name="T15" fmla="*/ 14 h 27"/>
                  <a:gd name="T16" fmla="*/ 16 w 26"/>
                  <a:gd name="T17" fmla="*/ 12 h 27"/>
                  <a:gd name="T18" fmla="*/ 14 w 26"/>
                  <a:gd name="T19" fmla="*/ 8 h 27"/>
                  <a:gd name="T20" fmla="*/ 12 w 26"/>
                  <a:gd name="T21" fmla="*/ 6 h 27"/>
                  <a:gd name="T22" fmla="*/ 12 w 26"/>
                  <a:gd name="T23" fmla="*/ 6 h 27"/>
                  <a:gd name="T24" fmla="*/ 12 w 26"/>
                  <a:gd name="T25" fmla="*/ 6 h 27"/>
                  <a:gd name="T26" fmla="*/ 10 w 26"/>
                  <a:gd name="T27" fmla="*/ 0 h 27"/>
                  <a:gd name="T28" fmla="*/ 6 w 26"/>
                  <a:gd name="T29" fmla="*/ 0 h 27"/>
                  <a:gd name="T30" fmla="*/ 2 w 26"/>
                  <a:gd name="T31" fmla="*/ 0 h 27"/>
                  <a:gd name="T32" fmla="*/ 0 w 26"/>
                  <a:gd name="T33" fmla="*/ 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7"/>
                  <a:gd name="T53" fmla="*/ 26 w 26"/>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7">
                    <a:moveTo>
                      <a:pt x="0" y="6"/>
                    </a:moveTo>
                    <a:lnTo>
                      <a:pt x="0" y="6"/>
                    </a:lnTo>
                    <a:lnTo>
                      <a:pt x="2" y="14"/>
                    </a:lnTo>
                    <a:lnTo>
                      <a:pt x="8" y="20"/>
                    </a:lnTo>
                    <a:lnTo>
                      <a:pt x="16" y="25"/>
                    </a:lnTo>
                    <a:lnTo>
                      <a:pt x="26" y="27"/>
                    </a:lnTo>
                    <a:lnTo>
                      <a:pt x="26" y="16"/>
                    </a:lnTo>
                    <a:lnTo>
                      <a:pt x="20" y="14"/>
                    </a:lnTo>
                    <a:lnTo>
                      <a:pt x="16" y="12"/>
                    </a:lnTo>
                    <a:lnTo>
                      <a:pt x="14" y="8"/>
                    </a:lnTo>
                    <a:lnTo>
                      <a:pt x="12" y="6"/>
                    </a:lnTo>
                    <a:lnTo>
                      <a:pt x="10" y="0"/>
                    </a:lnTo>
                    <a:lnTo>
                      <a:pt x="6" y="0"/>
                    </a:lnTo>
                    <a:lnTo>
                      <a:pt x="2" y="0"/>
                    </a:lnTo>
                    <a:lnTo>
                      <a:pt x="0" y="6"/>
                    </a:lnTo>
                    <a:close/>
                  </a:path>
                </a:pathLst>
              </a:custGeom>
              <a:solidFill>
                <a:srgbClr val="131516"/>
              </a:solidFill>
              <a:ln w="9525">
                <a:noFill/>
                <a:round/>
                <a:headEnd/>
                <a:tailEnd/>
              </a:ln>
            </p:spPr>
            <p:txBody>
              <a:bodyPr/>
              <a:lstStyle/>
              <a:p>
                <a:endParaRPr lang="en-US"/>
              </a:p>
            </p:txBody>
          </p:sp>
          <p:sp>
            <p:nvSpPr>
              <p:cNvPr id="23728" name="Freeform 343"/>
              <p:cNvSpPr>
                <a:spLocks/>
              </p:cNvSpPr>
              <p:nvPr/>
            </p:nvSpPr>
            <p:spPr bwMode="auto">
              <a:xfrm>
                <a:off x="7070726" y="5548313"/>
                <a:ext cx="50800" cy="42863"/>
              </a:xfrm>
              <a:custGeom>
                <a:avLst/>
                <a:gdLst>
                  <a:gd name="T0" fmla="*/ 26 w 32"/>
                  <a:gd name="T1" fmla="*/ 0 h 27"/>
                  <a:gd name="T2" fmla="*/ 26 w 32"/>
                  <a:gd name="T3" fmla="*/ 0 h 27"/>
                  <a:gd name="T4" fmla="*/ 16 w 32"/>
                  <a:gd name="T5" fmla="*/ 1 h 27"/>
                  <a:gd name="T6" fmla="*/ 8 w 32"/>
                  <a:gd name="T7" fmla="*/ 7 h 27"/>
                  <a:gd name="T8" fmla="*/ 2 w 32"/>
                  <a:gd name="T9" fmla="*/ 15 h 27"/>
                  <a:gd name="T10" fmla="*/ 0 w 32"/>
                  <a:gd name="T11" fmla="*/ 27 h 27"/>
                  <a:gd name="T12" fmla="*/ 12 w 32"/>
                  <a:gd name="T13" fmla="*/ 27 h 27"/>
                  <a:gd name="T14" fmla="*/ 14 w 32"/>
                  <a:gd name="T15" fmla="*/ 19 h 27"/>
                  <a:gd name="T16" fmla="*/ 16 w 32"/>
                  <a:gd name="T17" fmla="*/ 15 h 27"/>
                  <a:gd name="T18" fmla="*/ 20 w 32"/>
                  <a:gd name="T19" fmla="*/ 13 h 27"/>
                  <a:gd name="T20" fmla="*/ 26 w 32"/>
                  <a:gd name="T21" fmla="*/ 11 h 27"/>
                  <a:gd name="T22" fmla="*/ 26 w 32"/>
                  <a:gd name="T23" fmla="*/ 11 h 27"/>
                  <a:gd name="T24" fmla="*/ 26 w 32"/>
                  <a:gd name="T25" fmla="*/ 11 h 27"/>
                  <a:gd name="T26" fmla="*/ 32 w 32"/>
                  <a:gd name="T27" fmla="*/ 11 h 27"/>
                  <a:gd name="T28" fmla="*/ 32 w 32"/>
                  <a:gd name="T29" fmla="*/ 5 h 27"/>
                  <a:gd name="T30" fmla="*/ 32 w 32"/>
                  <a:gd name="T31" fmla="*/ 1 h 27"/>
                  <a:gd name="T32" fmla="*/ 26 w 3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7"/>
                  <a:gd name="T53" fmla="*/ 32 w 3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7">
                    <a:moveTo>
                      <a:pt x="26" y="0"/>
                    </a:moveTo>
                    <a:lnTo>
                      <a:pt x="26" y="0"/>
                    </a:lnTo>
                    <a:lnTo>
                      <a:pt x="16" y="1"/>
                    </a:lnTo>
                    <a:lnTo>
                      <a:pt x="8" y="7"/>
                    </a:lnTo>
                    <a:lnTo>
                      <a:pt x="2" y="15"/>
                    </a:lnTo>
                    <a:lnTo>
                      <a:pt x="0" y="27"/>
                    </a:lnTo>
                    <a:lnTo>
                      <a:pt x="12" y="27"/>
                    </a:lnTo>
                    <a:lnTo>
                      <a:pt x="14" y="19"/>
                    </a:lnTo>
                    <a:lnTo>
                      <a:pt x="16" y="15"/>
                    </a:lnTo>
                    <a:lnTo>
                      <a:pt x="20" y="13"/>
                    </a:lnTo>
                    <a:lnTo>
                      <a:pt x="26" y="11"/>
                    </a:lnTo>
                    <a:lnTo>
                      <a:pt x="32" y="11"/>
                    </a:lnTo>
                    <a:lnTo>
                      <a:pt x="32" y="5"/>
                    </a:lnTo>
                    <a:lnTo>
                      <a:pt x="32" y="1"/>
                    </a:lnTo>
                    <a:lnTo>
                      <a:pt x="26" y="0"/>
                    </a:lnTo>
                    <a:close/>
                  </a:path>
                </a:pathLst>
              </a:custGeom>
              <a:solidFill>
                <a:srgbClr val="131516"/>
              </a:solidFill>
              <a:ln w="9525">
                <a:noFill/>
                <a:round/>
                <a:headEnd/>
                <a:tailEnd/>
              </a:ln>
            </p:spPr>
            <p:txBody>
              <a:bodyPr/>
              <a:lstStyle/>
              <a:p>
                <a:endParaRPr lang="en-US"/>
              </a:p>
            </p:txBody>
          </p:sp>
          <p:sp>
            <p:nvSpPr>
              <p:cNvPr id="23729" name="Freeform 344"/>
              <p:cNvSpPr>
                <a:spLocks/>
              </p:cNvSpPr>
              <p:nvPr/>
            </p:nvSpPr>
            <p:spPr bwMode="auto">
              <a:xfrm>
                <a:off x="7112001" y="5548313"/>
                <a:ext cx="39688" cy="52388"/>
              </a:xfrm>
              <a:custGeom>
                <a:avLst/>
                <a:gdLst>
                  <a:gd name="T0" fmla="*/ 25 w 25"/>
                  <a:gd name="T1" fmla="*/ 27 h 33"/>
                  <a:gd name="T2" fmla="*/ 25 w 25"/>
                  <a:gd name="T3" fmla="*/ 27 h 33"/>
                  <a:gd name="T4" fmla="*/ 25 w 25"/>
                  <a:gd name="T5" fmla="*/ 15 h 33"/>
                  <a:gd name="T6" fmla="*/ 19 w 25"/>
                  <a:gd name="T7" fmla="*/ 7 h 33"/>
                  <a:gd name="T8" fmla="*/ 12 w 25"/>
                  <a:gd name="T9" fmla="*/ 1 h 33"/>
                  <a:gd name="T10" fmla="*/ 0 w 25"/>
                  <a:gd name="T11" fmla="*/ 0 h 33"/>
                  <a:gd name="T12" fmla="*/ 0 w 25"/>
                  <a:gd name="T13" fmla="*/ 11 h 33"/>
                  <a:gd name="T14" fmla="*/ 6 w 25"/>
                  <a:gd name="T15" fmla="*/ 13 h 33"/>
                  <a:gd name="T16" fmla="*/ 12 w 25"/>
                  <a:gd name="T17" fmla="*/ 15 h 33"/>
                  <a:gd name="T18" fmla="*/ 14 w 25"/>
                  <a:gd name="T19" fmla="*/ 19 h 33"/>
                  <a:gd name="T20" fmla="*/ 14 w 25"/>
                  <a:gd name="T21" fmla="*/ 27 h 33"/>
                  <a:gd name="T22" fmla="*/ 14 w 25"/>
                  <a:gd name="T23" fmla="*/ 27 h 33"/>
                  <a:gd name="T24" fmla="*/ 14 w 25"/>
                  <a:gd name="T25" fmla="*/ 27 h 33"/>
                  <a:gd name="T26" fmla="*/ 15 w 25"/>
                  <a:gd name="T27" fmla="*/ 31 h 33"/>
                  <a:gd name="T28" fmla="*/ 19 w 25"/>
                  <a:gd name="T29" fmla="*/ 33 h 33"/>
                  <a:gd name="T30" fmla="*/ 25 w 25"/>
                  <a:gd name="T31" fmla="*/ 31 h 33"/>
                  <a:gd name="T32" fmla="*/ 25 w 25"/>
                  <a:gd name="T33" fmla="*/ 27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25" y="27"/>
                    </a:moveTo>
                    <a:lnTo>
                      <a:pt x="25" y="27"/>
                    </a:lnTo>
                    <a:lnTo>
                      <a:pt x="25" y="15"/>
                    </a:lnTo>
                    <a:lnTo>
                      <a:pt x="19" y="7"/>
                    </a:lnTo>
                    <a:lnTo>
                      <a:pt x="12" y="1"/>
                    </a:lnTo>
                    <a:lnTo>
                      <a:pt x="0" y="0"/>
                    </a:lnTo>
                    <a:lnTo>
                      <a:pt x="0" y="11"/>
                    </a:lnTo>
                    <a:lnTo>
                      <a:pt x="6" y="13"/>
                    </a:lnTo>
                    <a:lnTo>
                      <a:pt x="12" y="15"/>
                    </a:lnTo>
                    <a:lnTo>
                      <a:pt x="14" y="19"/>
                    </a:lnTo>
                    <a:lnTo>
                      <a:pt x="14" y="27"/>
                    </a:lnTo>
                    <a:lnTo>
                      <a:pt x="15" y="31"/>
                    </a:lnTo>
                    <a:lnTo>
                      <a:pt x="19" y="33"/>
                    </a:lnTo>
                    <a:lnTo>
                      <a:pt x="25" y="31"/>
                    </a:lnTo>
                    <a:lnTo>
                      <a:pt x="25" y="27"/>
                    </a:lnTo>
                    <a:close/>
                  </a:path>
                </a:pathLst>
              </a:custGeom>
              <a:solidFill>
                <a:srgbClr val="131516"/>
              </a:solidFill>
              <a:ln w="9525">
                <a:noFill/>
                <a:round/>
                <a:headEnd/>
                <a:tailEnd/>
              </a:ln>
            </p:spPr>
            <p:txBody>
              <a:bodyPr/>
              <a:lstStyle/>
              <a:p>
                <a:endParaRPr lang="en-US"/>
              </a:p>
            </p:txBody>
          </p:sp>
          <p:sp>
            <p:nvSpPr>
              <p:cNvPr id="23730" name="Freeform 345"/>
              <p:cNvSpPr>
                <a:spLocks/>
              </p:cNvSpPr>
              <p:nvPr/>
            </p:nvSpPr>
            <p:spPr bwMode="auto">
              <a:xfrm>
                <a:off x="6932613" y="5556250"/>
                <a:ext cx="61913" cy="58738"/>
              </a:xfrm>
              <a:custGeom>
                <a:avLst/>
                <a:gdLst>
                  <a:gd name="T0" fmla="*/ 39 w 39"/>
                  <a:gd name="T1" fmla="*/ 22 h 37"/>
                  <a:gd name="T2" fmla="*/ 37 w 39"/>
                  <a:gd name="T3" fmla="*/ 26 h 37"/>
                  <a:gd name="T4" fmla="*/ 33 w 39"/>
                  <a:gd name="T5" fmla="*/ 32 h 37"/>
                  <a:gd name="T6" fmla="*/ 27 w 39"/>
                  <a:gd name="T7" fmla="*/ 36 h 37"/>
                  <a:gd name="T8" fmla="*/ 19 w 39"/>
                  <a:gd name="T9" fmla="*/ 37 h 37"/>
                  <a:gd name="T10" fmla="*/ 11 w 39"/>
                  <a:gd name="T11" fmla="*/ 36 h 37"/>
                  <a:gd name="T12" fmla="*/ 5 w 39"/>
                  <a:gd name="T13" fmla="*/ 32 h 37"/>
                  <a:gd name="T14" fmla="*/ 2 w 39"/>
                  <a:gd name="T15" fmla="*/ 26 h 37"/>
                  <a:gd name="T16" fmla="*/ 0 w 39"/>
                  <a:gd name="T17" fmla="*/ 22 h 37"/>
                  <a:gd name="T18" fmla="*/ 2 w 39"/>
                  <a:gd name="T19" fmla="*/ 12 h 37"/>
                  <a:gd name="T20" fmla="*/ 5 w 39"/>
                  <a:gd name="T21" fmla="*/ 6 h 37"/>
                  <a:gd name="T22" fmla="*/ 11 w 39"/>
                  <a:gd name="T23" fmla="*/ 2 h 37"/>
                  <a:gd name="T24" fmla="*/ 19 w 39"/>
                  <a:gd name="T25" fmla="*/ 0 h 37"/>
                  <a:gd name="T26" fmla="*/ 27 w 39"/>
                  <a:gd name="T27" fmla="*/ 2 h 37"/>
                  <a:gd name="T28" fmla="*/ 33 w 39"/>
                  <a:gd name="T29" fmla="*/ 6 h 37"/>
                  <a:gd name="T30" fmla="*/ 37 w 39"/>
                  <a:gd name="T31" fmla="*/ 12 h 37"/>
                  <a:gd name="T32" fmla="*/ 39 w 39"/>
                  <a:gd name="T33" fmla="*/ 22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7"/>
                  <a:gd name="T53" fmla="*/ 39 w 3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7">
                    <a:moveTo>
                      <a:pt x="39" y="22"/>
                    </a:moveTo>
                    <a:lnTo>
                      <a:pt x="37" y="26"/>
                    </a:lnTo>
                    <a:lnTo>
                      <a:pt x="33" y="32"/>
                    </a:lnTo>
                    <a:lnTo>
                      <a:pt x="27" y="36"/>
                    </a:lnTo>
                    <a:lnTo>
                      <a:pt x="19" y="37"/>
                    </a:lnTo>
                    <a:lnTo>
                      <a:pt x="11" y="36"/>
                    </a:lnTo>
                    <a:lnTo>
                      <a:pt x="5" y="32"/>
                    </a:lnTo>
                    <a:lnTo>
                      <a:pt x="2" y="26"/>
                    </a:lnTo>
                    <a:lnTo>
                      <a:pt x="0" y="22"/>
                    </a:lnTo>
                    <a:lnTo>
                      <a:pt x="2" y="12"/>
                    </a:lnTo>
                    <a:lnTo>
                      <a:pt x="5" y="6"/>
                    </a:lnTo>
                    <a:lnTo>
                      <a:pt x="11" y="2"/>
                    </a:lnTo>
                    <a:lnTo>
                      <a:pt x="19" y="0"/>
                    </a:lnTo>
                    <a:lnTo>
                      <a:pt x="27" y="2"/>
                    </a:lnTo>
                    <a:lnTo>
                      <a:pt x="33" y="6"/>
                    </a:lnTo>
                    <a:lnTo>
                      <a:pt x="37" y="12"/>
                    </a:lnTo>
                    <a:lnTo>
                      <a:pt x="39" y="22"/>
                    </a:lnTo>
                    <a:close/>
                  </a:path>
                </a:pathLst>
              </a:custGeom>
              <a:solidFill>
                <a:srgbClr val="009240"/>
              </a:solidFill>
              <a:ln w="9525">
                <a:noFill/>
                <a:round/>
                <a:headEnd/>
                <a:tailEnd/>
              </a:ln>
            </p:spPr>
            <p:txBody>
              <a:bodyPr/>
              <a:lstStyle/>
              <a:p>
                <a:endParaRPr lang="en-US"/>
              </a:p>
            </p:txBody>
          </p:sp>
          <p:sp>
            <p:nvSpPr>
              <p:cNvPr id="23731" name="Freeform 346"/>
              <p:cNvSpPr>
                <a:spLocks/>
              </p:cNvSpPr>
              <p:nvPr/>
            </p:nvSpPr>
            <p:spPr bwMode="auto">
              <a:xfrm>
                <a:off x="6953251" y="5591175"/>
                <a:ext cx="49213" cy="33338"/>
              </a:xfrm>
              <a:custGeom>
                <a:avLst/>
                <a:gdLst>
                  <a:gd name="T0" fmla="*/ 6 w 31"/>
                  <a:gd name="T1" fmla="*/ 21 h 21"/>
                  <a:gd name="T2" fmla="*/ 6 w 31"/>
                  <a:gd name="T3" fmla="*/ 21 h 21"/>
                  <a:gd name="T4" fmla="*/ 16 w 31"/>
                  <a:gd name="T5" fmla="*/ 19 h 21"/>
                  <a:gd name="T6" fmla="*/ 24 w 31"/>
                  <a:gd name="T7" fmla="*/ 14 h 21"/>
                  <a:gd name="T8" fmla="*/ 30 w 31"/>
                  <a:gd name="T9" fmla="*/ 8 h 21"/>
                  <a:gd name="T10" fmla="*/ 31 w 31"/>
                  <a:gd name="T11" fmla="*/ 0 h 21"/>
                  <a:gd name="T12" fmla="*/ 20 w 31"/>
                  <a:gd name="T13" fmla="*/ 0 h 21"/>
                  <a:gd name="T14" fmla="*/ 20 w 31"/>
                  <a:gd name="T15" fmla="*/ 2 h 21"/>
                  <a:gd name="T16" fmla="*/ 16 w 31"/>
                  <a:gd name="T17" fmla="*/ 6 h 21"/>
                  <a:gd name="T18" fmla="*/ 12 w 31"/>
                  <a:gd name="T19" fmla="*/ 8 h 21"/>
                  <a:gd name="T20" fmla="*/ 6 w 31"/>
                  <a:gd name="T21" fmla="*/ 10 h 21"/>
                  <a:gd name="T22" fmla="*/ 6 w 31"/>
                  <a:gd name="T23" fmla="*/ 10 h 21"/>
                  <a:gd name="T24" fmla="*/ 6 w 31"/>
                  <a:gd name="T25" fmla="*/ 10 h 21"/>
                  <a:gd name="T26" fmla="*/ 2 w 31"/>
                  <a:gd name="T27" fmla="*/ 12 h 21"/>
                  <a:gd name="T28" fmla="*/ 0 w 31"/>
                  <a:gd name="T29" fmla="*/ 15 h 21"/>
                  <a:gd name="T30" fmla="*/ 2 w 31"/>
                  <a:gd name="T31" fmla="*/ 19 h 21"/>
                  <a:gd name="T32" fmla="*/ 6 w 31"/>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1"/>
                  <a:gd name="T53" fmla="*/ 31 w 3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1">
                    <a:moveTo>
                      <a:pt x="6" y="21"/>
                    </a:moveTo>
                    <a:lnTo>
                      <a:pt x="6" y="21"/>
                    </a:lnTo>
                    <a:lnTo>
                      <a:pt x="16" y="19"/>
                    </a:lnTo>
                    <a:lnTo>
                      <a:pt x="24" y="14"/>
                    </a:lnTo>
                    <a:lnTo>
                      <a:pt x="30" y="8"/>
                    </a:lnTo>
                    <a:lnTo>
                      <a:pt x="31" y="0"/>
                    </a:lnTo>
                    <a:lnTo>
                      <a:pt x="20" y="0"/>
                    </a:lnTo>
                    <a:lnTo>
                      <a:pt x="20" y="2"/>
                    </a:lnTo>
                    <a:lnTo>
                      <a:pt x="16" y="6"/>
                    </a:lnTo>
                    <a:lnTo>
                      <a:pt x="12" y="8"/>
                    </a:lnTo>
                    <a:lnTo>
                      <a:pt x="6" y="10"/>
                    </a:lnTo>
                    <a:lnTo>
                      <a:pt x="2" y="12"/>
                    </a:lnTo>
                    <a:lnTo>
                      <a:pt x="0" y="15"/>
                    </a:lnTo>
                    <a:lnTo>
                      <a:pt x="2" y="19"/>
                    </a:lnTo>
                    <a:lnTo>
                      <a:pt x="6" y="21"/>
                    </a:lnTo>
                    <a:close/>
                  </a:path>
                </a:pathLst>
              </a:custGeom>
              <a:solidFill>
                <a:srgbClr val="131516"/>
              </a:solidFill>
              <a:ln w="9525">
                <a:noFill/>
                <a:round/>
                <a:headEnd/>
                <a:tailEnd/>
              </a:ln>
            </p:spPr>
            <p:txBody>
              <a:bodyPr/>
              <a:lstStyle/>
              <a:p>
                <a:endParaRPr lang="en-US"/>
              </a:p>
            </p:txBody>
          </p:sp>
          <p:sp>
            <p:nvSpPr>
              <p:cNvPr id="23732" name="Freeform 347"/>
              <p:cNvSpPr>
                <a:spLocks/>
              </p:cNvSpPr>
              <p:nvPr/>
            </p:nvSpPr>
            <p:spPr bwMode="auto">
              <a:xfrm>
                <a:off x="6923088" y="5581650"/>
                <a:ext cx="39688" cy="42863"/>
              </a:xfrm>
              <a:custGeom>
                <a:avLst/>
                <a:gdLst>
                  <a:gd name="T0" fmla="*/ 0 w 25"/>
                  <a:gd name="T1" fmla="*/ 6 h 27"/>
                  <a:gd name="T2" fmla="*/ 0 w 25"/>
                  <a:gd name="T3" fmla="*/ 6 h 27"/>
                  <a:gd name="T4" fmla="*/ 2 w 25"/>
                  <a:gd name="T5" fmla="*/ 14 h 27"/>
                  <a:gd name="T6" fmla="*/ 8 w 25"/>
                  <a:gd name="T7" fmla="*/ 20 h 27"/>
                  <a:gd name="T8" fmla="*/ 15 w 25"/>
                  <a:gd name="T9" fmla="*/ 25 h 27"/>
                  <a:gd name="T10" fmla="*/ 25 w 25"/>
                  <a:gd name="T11" fmla="*/ 27 h 27"/>
                  <a:gd name="T12" fmla="*/ 25 w 25"/>
                  <a:gd name="T13" fmla="*/ 16 h 27"/>
                  <a:gd name="T14" fmla="*/ 19 w 25"/>
                  <a:gd name="T15" fmla="*/ 14 h 27"/>
                  <a:gd name="T16" fmla="*/ 15 w 25"/>
                  <a:gd name="T17" fmla="*/ 12 h 27"/>
                  <a:gd name="T18" fmla="*/ 11 w 25"/>
                  <a:gd name="T19" fmla="*/ 8 h 27"/>
                  <a:gd name="T20" fmla="*/ 11 w 25"/>
                  <a:gd name="T21" fmla="*/ 6 h 27"/>
                  <a:gd name="T22" fmla="*/ 11 w 25"/>
                  <a:gd name="T23" fmla="*/ 6 h 27"/>
                  <a:gd name="T24" fmla="*/ 11 w 25"/>
                  <a:gd name="T25" fmla="*/ 6 h 27"/>
                  <a:gd name="T26" fmla="*/ 9 w 25"/>
                  <a:gd name="T27" fmla="*/ 0 h 27"/>
                  <a:gd name="T28" fmla="*/ 6 w 25"/>
                  <a:gd name="T29" fmla="*/ 0 h 27"/>
                  <a:gd name="T30" fmla="*/ 2 w 25"/>
                  <a:gd name="T31" fmla="*/ 0 h 27"/>
                  <a:gd name="T32" fmla="*/ 0 w 25"/>
                  <a:gd name="T33" fmla="*/ 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7"/>
                  <a:gd name="T53" fmla="*/ 25 w 25"/>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7">
                    <a:moveTo>
                      <a:pt x="0" y="6"/>
                    </a:moveTo>
                    <a:lnTo>
                      <a:pt x="0" y="6"/>
                    </a:lnTo>
                    <a:lnTo>
                      <a:pt x="2" y="14"/>
                    </a:lnTo>
                    <a:lnTo>
                      <a:pt x="8" y="20"/>
                    </a:lnTo>
                    <a:lnTo>
                      <a:pt x="15" y="25"/>
                    </a:lnTo>
                    <a:lnTo>
                      <a:pt x="25" y="27"/>
                    </a:lnTo>
                    <a:lnTo>
                      <a:pt x="25" y="16"/>
                    </a:lnTo>
                    <a:lnTo>
                      <a:pt x="19" y="14"/>
                    </a:lnTo>
                    <a:lnTo>
                      <a:pt x="15" y="12"/>
                    </a:lnTo>
                    <a:lnTo>
                      <a:pt x="11" y="8"/>
                    </a:lnTo>
                    <a:lnTo>
                      <a:pt x="11" y="6"/>
                    </a:lnTo>
                    <a:lnTo>
                      <a:pt x="9" y="0"/>
                    </a:lnTo>
                    <a:lnTo>
                      <a:pt x="6" y="0"/>
                    </a:lnTo>
                    <a:lnTo>
                      <a:pt x="2" y="0"/>
                    </a:lnTo>
                    <a:lnTo>
                      <a:pt x="0" y="6"/>
                    </a:lnTo>
                    <a:close/>
                  </a:path>
                </a:pathLst>
              </a:custGeom>
              <a:solidFill>
                <a:srgbClr val="131516"/>
              </a:solidFill>
              <a:ln w="9525">
                <a:noFill/>
                <a:round/>
                <a:headEnd/>
                <a:tailEnd/>
              </a:ln>
            </p:spPr>
            <p:txBody>
              <a:bodyPr/>
              <a:lstStyle/>
              <a:p>
                <a:endParaRPr lang="en-US"/>
              </a:p>
            </p:txBody>
          </p:sp>
          <p:sp>
            <p:nvSpPr>
              <p:cNvPr id="23733" name="Freeform 348"/>
              <p:cNvSpPr>
                <a:spLocks/>
              </p:cNvSpPr>
              <p:nvPr/>
            </p:nvSpPr>
            <p:spPr bwMode="auto">
              <a:xfrm>
                <a:off x="6923088" y="5548313"/>
                <a:ext cx="49213" cy="42863"/>
              </a:xfrm>
              <a:custGeom>
                <a:avLst/>
                <a:gdLst>
                  <a:gd name="T0" fmla="*/ 25 w 31"/>
                  <a:gd name="T1" fmla="*/ 0 h 27"/>
                  <a:gd name="T2" fmla="*/ 25 w 31"/>
                  <a:gd name="T3" fmla="*/ 0 h 27"/>
                  <a:gd name="T4" fmla="*/ 15 w 31"/>
                  <a:gd name="T5" fmla="*/ 1 h 27"/>
                  <a:gd name="T6" fmla="*/ 8 w 31"/>
                  <a:gd name="T7" fmla="*/ 7 h 27"/>
                  <a:gd name="T8" fmla="*/ 2 w 31"/>
                  <a:gd name="T9" fmla="*/ 15 h 27"/>
                  <a:gd name="T10" fmla="*/ 0 w 31"/>
                  <a:gd name="T11" fmla="*/ 27 h 27"/>
                  <a:gd name="T12" fmla="*/ 11 w 31"/>
                  <a:gd name="T13" fmla="*/ 27 h 27"/>
                  <a:gd name="T14" fmla="*/ 11 w 31"/>
                  <a:gd name="T15" fmla="*/ 19 h 27"/>
                  <a:gd name="T16" fmla="*/ 15 w 31"/>
                  <a:gd name="T17" fmla="*/ 15 h 27"/>
                  <a:gd name="T18" fmla="*/ 19 w 31"/>
                  <a:gd name="T19" fmla="*/ 13 h 27"/>
                  <a:gd name="T20" fmla="*/ 25 w 31"/>
                  <a:gd name="T21" fmla="*/ 11 h 27"/>
                  <a:gd name="T22" fmla="*/ 25 w 31"/>
                  <a:gd name="T23" fmla="*/ 11 h 27"/>
                  <a:gd name="T24" fmla="*/ 25 w 31"/>
                  <a:gd name="T25" fmla="*/ 11 h 27"/>
                  <a:gd name="T26" fmla="*/ 29 w 31"/>
                  <a:gd name="T27" fmla="*/ 11 h 27"/>
                  <a:gd name="T28" fmla="*/ 31 w 31"/>
                  <a:gd name="T29" fmla="*/ 5 h 27"/>
                  <a:gd name="T30" fmla="*/ 29 w 31"/>
                  <a:gd name="T31" fmla="*/ 1 h 27"/>
                  <a:gd name="T32" fmla="*/ 25 w 31"/>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7"/>
                  <a:gd name="T53" fmla="*/ 31 w 3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7">
                    <a:moveTo>
                      <a:pt x="25" y="0"/>
                    </a:moveTo>
                    <a:lnTo>
                      <a:pt x="25" y="0"/>
                    </a:lnTo>
                    <a:lnTo>
                      <a:pt x="15" y="1"/>
                    </a:lnTo>
                    <a:lnTo>
                      <a:pt x="8" y="7"/>
                    </a:lnTo>
                    <a:lnTo>
                      <a:pt x="2" y="15"/>
                    </a:lnTo>
                    <a:lnTo>
                      <a:pt x="0" y="27"/>
                    </a:lnTo>
                    <a:lnTo>
                      <a:pt x="11" y="27"/>
                    </a:lnTo>
                    <a:lnTo>
                      <a:pt x="11" y="19"/>
                    </a:lnTo>
                    <a:lnTo>
                      <a:pt x="15" y="15"/>
                    </a:lnTo>
                    <a:lnTo>
                      <a:pt x="19" y="13"/>
                    </a:lnTo>
                    <a:lnTo>
                      <a:pt x="25" y="11"/>
                    </a:lnTo>
                    <a:lnTo>
                      <a:pt x="29" y="11"/>
                    </a:lnTo>
                    <a:lnTo>
                      <a:pt x="31" y="5"/>
                    </a:lnTo>
                    <a:lnTo>
                      <a:pt x="29" y="1"/>
                    </a:lnTo>
                    <a:lnTo>
                      <a:pt x="25" y="0"/>
                    </a:lnTo>
                    <a:close/>
                  </a:path>
                </a:pathLst>
              </a:custGeom>
              <a:solidFill>
                <a:srgbClr val="131516"/>
              </a:solidFill>
              <a:ln w="9525">
                <a:noFill/>
                <a:round/>
                <a:headEnd/>
                <a:tailEnd/>
              </a:ln>
            </p:spPr>
            <p:txBody>
              <a:bodyPr/>
              <a:lstStyle/>
              <a:p>
                <a:endParaRPr lang="en-US"/>
              </a:p>
            </p:txBody>
          </p:sp>
          <p:sp>
            <p:nvSpPr>
              <p:cNvPr id="23734" name="Freeform 349"/>
              <p:cNvSpPr>
                <a:spLocks/>
              </p:cNvSpPr>
              <p:nvPr/>
            </p:nvSpPr>
            <p:spPr bwMode="auto">
              <a:xfrm>
                <a:off x="6962776" y="5548313"/>
                <a:ext cx="39688" cy="52388"/>
              </a:xfrm>
              <a:custGeom>
                <a:avLst/>
                <a:gdLst>
                  <a:gd name="T0" fmla="*/ 25 w 25"/>
                  <a:gd name="T1" fmla="*/ 27 h 33"/>
                  <a:gd name="T2" fmla="*/ 25 w 25"/>
                  <a:gd name="T3" fmla="*/ 27 h 33"/>
                  <a:gd name="T4" fmla="*/ 24 w 25"/>
                  <a:gd name="T5" fmla="*/ 15 h 33"/>
                  <a:gd name="T6" fmla="*/ 18 w 25"/>
                  <a:gd name="T7" fmla="*/ 7 h 33"/>
                  <a:gd name="T8" fmla="*/ 10 w 25"/>
                  <a:gd name="T9" fmla="*/ 1 h 33"/>
                  <a:gd name="T10" fmla="*/ 0 w 25"/>
                  <a:gd name="T11" fmla="*/ 0 h 33"/>
                  <a:gd name="T12" fmla="*/ 0 w 25"/>
                  <a:gd name="T13" fmla="*/ 11 h 33"/>
                  <a:gd name="T14" fmla="*/ 6 w 25"/>
                  <a:gd name="T15" fmla="*/ 13 h 33"/>
                  <a:gd name="T16" fmla="*/ 10 w 25"/>
                  <a:gd name="T17" fmla="*/ 15 h 33"/>
                  <a:gd name="T18" fmla="*/ 14 w 25"/>
                  <a:gd name="T19" fmla="*/ 19 h 33"/>
                  <a:gd name="T20" fmla="*/ 14 w 25"/>
                  <a:gd name="T21" fmla="*/ 27 h 33"/>
                  <a:gd name="T22" fmla="*/ 14 w 25"/>
                  <a:gd name="T23" fmla="*/ 27 h 33"/>
                  <a:gd name="T24" fmla="*/ 14 w 25"/>
                  <a:gd name="T25" fmla="*/ 27 h 33"/>
                  <a:gd name="T26" fmla="*/ 16 w 25"/>
                  <a:gd name="T27" fmla="*/ 31 h 33"/>
                  <a:gd name="T28" fmla="*/ 20 w 25"/>
                  <a:gd name="T29" fmla="*/ 33 h 33"/>
                  <a:gd name="T30" fmla="*/ 24 w 25"/>
                  <a:gd name="T31" fmla="*/ 31 h 33"/>
                  <a:gd name="T32" fmla="*/ 25 w 25"/>
                  <a:gd name="T33" fmla="*/ 27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25" y="27"/>
                    </a:moveTo>
                    <a:lnTo>
                      <a:pt x="25" y="27"/>
                    </a:lnTo>
                    <a:lnTo>
                      <a:pt x="24" y="15"/>
                    </a:lnTo>
                    <a:lnTo>
                      <a:pt x="18" y="7"/>
                    </a:lnTo>
                    <a:lnTo>
                      <a:pt x="10" y="1"/>
                    </a:lnTo>
                    <a:lnTo>
                      <a:pt x="0" y="0"/>
                    </a:lnTo>
                    <a:lnTo>
                      <a:pt x="0" y="11"/>
                    </a:lnTo>
                    <a:lnTo>
                      <a:pt x="6" y="13"/>
                    </a:lnTo>
                    <a:lnTo>
                      <a:pt x="10" y="15"/>
                    </a:lnTo>
                    <a:lnTo>
                      <a:pt x="14" y="19"/>
                    </a:lnTo>
                    <a:lnTo>
                      <a:pt x="14" y="27"/>
                    </a:lnTo>
                    <a:lnTo>
                      <a:pt x="16" y="31"/>
                    </a:lnTo>
                    <a:lnTo>
                      <a:pt x="20" y="33"/>
                    </a:lnTo>
                    <a:lnTo>
                      <a:pt x="24" y="31"/>
                    </a:lnTo>
                    <a:lnTo>
                      <a:pt x="25" y="27"/>
                    </a:lnTo>
                    <a:close/>
                  </a:path>
                </a:pathLst>
              </a:custGeom>
              <a:solidFill>
                <a:srgbClr val="131516"/>
              </a:solidFill>
              <a:ln w="9525">
                <a:noFill/>
                <a:round/>
                <a:headEnd/>
                <a:tailEnd/>
              </a:ln>
            </p:spPr>
            <p:txBody>
              <a:bodyPr/>
              <a:lstStyle/>
              <a:p>
                <a:endParaRPr lang="en-US"/>
              </a:p>
            </p:txBody>
          </p:sp>
          <p:sp>
            <p:nvSpPr>
              <p:cNvPr id="23735" name="Freeform 350"/>
              <p:cNvSpPr>
                <a:spLocks/>
              </p:cNvSpPr>
              <p:nvPr/>
            </p:nvSpPr>
            <p:spPr bwMode="auto">
              <a:xfrm>
                <a:off x="7080251" y="5438775"/>
                <a:ext cx="61913" cy="55563"/>
              </a:xfrm>
              <a:custGeom>
                <a:avLst/>
                <a:gdLst>
                  <a:gd name="T0" fmla="*/ 39 w 39"/>
                  <a:gd name="T1" fmla="*/ 20 h 35"/>
                  <a:gd name="T2" fmla="*/ 39 w 39"/>
                  <a:gd name="T3" fmla="*/ 26 h 35"/>
                  <a:gd name="T4" fmla="*/ 35 w 39"/>
                  <a:gd name="T5" fmla="*/ 31 h 35"/>
                  <a:gd name="T6" fmla="*/ 30 w 39"/>
                  <a:gd name="T7" fmla="*/ 35 h 35"/>
                  <a:gd name="T8" fmla="*/ 20 w 39"/>
                  <a:gd name="T9" fmla="*/ 35 h 35"/>
                  <a:gd name="T10" fmla="*/ 12 w 39"/>
                  <a:gd name="T11" fmla="*/ 35 h 35"/>
                  <a:gd name="T12" fmla="*/ 6 w 39"/>
                  <a:gd name="T13" fmla="*/ 31 h 35"/>
                  <a:gd name="T14" fmla="*/ 2 w 39"/>
                  <a:gd name="T15" fmla="*/ 26 h 35"/>
                  <a:gd name="T16" fmla="*/ 0 w 39"/>
                  <a:gd name="T17" fmla="*/ 20 h 35"/>
                  <a:gd name="T18" fmla="*/ 2 w 39"/>
                  <a:gd name="T19" fmla="*/ 12 h 35"/>
                  <a:gd name="T20" fmla="*/ 6 w 39"/>
                  <a:gd name="T21" fmla="*/ 6 h 35"/>
                  <a:gd name="T22" fmla="*/ 12 w 39"/>
                  <a:gd name="T23" fmla="*/ 2 h 35"/>
                  <a:gd name="T24" fmla="*/ 20 w 39"/>
                  <a:gd name="T25" fmla="*/ 0 h 35"/>
                  <a:gd name="T26" fmla="*/ 30 w 39"/>
                  <a:gd name="T27" fmla="*/ 2 h 35"/>
                  <a:gd name="T28" fmla="*/ 35 w 39"/>
                  <a:gd name="T29" fmla="*/ 6 h 35"/>
                  <a:gd name="T30" fmla="*/ 39 w 39"/>
                  <a:gd name="T31" fmla="*/ 12 h 35"/>
                  <a:gd name="T32" fmla="*/ 39 w 39"/>
                  <a:gd name="T33" fmla="*/ 2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5"/>
                  <a:gd name="T53" fmla="*/ 39 w 39"/>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5">
                    <a:moveTo>
                      <a:pt x="39" y="20"/>
                    </a:moveTo>
                    <a:lnTo>
                      <a:pt x="39" y="26"/>
                    </a:lnTo>
                    <a:lnTo>
                      <a:pt x="35" y="31"/>
                    </a:lnTo>
                    <a:lnTo>
                      <a:pt x="30" y="35"/>
                    </a:lnTo>
                    <a:lnTo>
                      <a:pt x="20" y="35"/>
                    </a:lnTo>
                    <a:lnTo>
                      <a:pt x="12" y="35"/>
                    </a:lnTo>
                    <a:lnTo>
                      <a:pt x="6" y="31"/>
                    </a:lnTo>
                    <a:lnTo>
                      <a:pt x="2" y="26"/>
                    </a:lnTo>
                    <a:lnTo>
                      <a:pt x="0" y="20"/>
                    </a:lnTo>
                    <a:lnTo>
                      <a:pt x="2" y="12"/>
                    </a:lnTo>
                    <a:lnTo>
                      <a:pt x="6" y="6"/>
                    </a:lnTo>
                    <a:lnTo>
                      <a:pt x="12" y="2"/>
                    </a:lnTo>
                    <a:lnTo>
                      <a:pt x="20" y="0"/>
                    </a:lnTo>
                    <a:lnTo>
                      <a:pt x="30" y="2"/>
                    </a:lnTo>
                    <a:lnTo>
                      <a:pt x="35" y="6"/>
                    </a:lnTo>
                    <a:lnTo>
                      <a:pt x="39" y="12"/>
                    </a:lnTo>
                    <a:lnTo>
                      <a:pt x="39" y="20"/>
                    </a:lnTo>
                    <a:close/>
                  </a:path>
                </a:pathLst>
              </a:custGeom>
              <a:solidFill>
                <a:srgbClr val="009240"/>
              </a:solidFill>
              <a:ln w="9525">
                <a:noFill/>
                <a:round/>
                <a:headEnd/>
                <a:tailEnd/>
              </a:ln>
            </p:spPr>
            <p:txBody>
              <a:bodyPr/>
              <a:lstStyle/>
              <a:p>
                <a:endParaRPr lang="en-US"/>
              </a:p>
            </p:txBody>
          </p:sp>
          <p:sp>
            <p:nvSpPr>
              <p:cNvPr id="23736" name="Freeform 351"/>
              <p:cNvSpPr>
                <a:spLocks/>
              </p:cNvSpPr>
              <p:nvPr/>
            </p:nvSpPr>
            <p:spPr bwMode="auto">
              <a:xfrm>
                <a:off x="7102476" y="5470525"/>
                <a:ext cx="49213" cy="33338"/>
              </a:xfrm>
              <a:custGeom>
                <a:avLst/>
                <a:gdLst>
                  <a:gd name="T0" fmla="*/ 6 w 31"/>
                  <a:gd name="T1" fmla="*/ 21 h 21"/>
                  <a:gd name="T2" fmla="*/ 6 w 31"/>
                  <a:gd name="T3" fmla="*/ 21 h 21"/>
                  <a:gd name="T4" fmla="*/ 16 w 31"/>
                  <a:gd name="T5" fmla="*/ 19 h 21"/>
                  <a:gd name="T6" fmla="*/ 25 w 31"/>
                  <a:gd name="T7" fmla="*/ 15 h 21"/>
                  <a:gd name="T8" fmla="*/ 29 w 31"/>
                  <a:gd name="T9" fmla="*/ 9 h 21"/>
                  <a:gd name="T10" fmla="*/ 31 w 31"/>
                  <a:gd name="T11" fmla="*/ 0 h 21"/>
                  <a:gd name="T12" fmla="*/ 20 w 31"/>
                  <a:gd name="T13" fmla="*/ 0 h 21"/>
                  <a:gd name="T14" fmla="*/ 20 w 31"/>
                  <a:gd name="T15" fmla="*/ 4 h 21"/>
                  <a:gd name="T16" fmla="*/ 18 w 31"/>
                  <a:gd name="T17" fmla="*/ 6 h 21"/>
                  <a:gd name="T18" fmla="*/ 14 w 31"/>
                  <a:gd name="T19" fmla="*/ 9 h 21"/>
                  <a:gd name="T20" fmla="*/ 6 w 31"/>
                  <a:gd name="T21" fmla="*/ 9 h 21"/>
                  <a:gd name="T22" fmla="*/ 6 w 31"/>
                  <a:gd name="T23" fmla="*/ 9 h 21"/>
                  <a:gd name="T24" fmla="*/ 6 w 31"/>
                  <a:gd name="T25" fmla="*/ 9 h 21"/>
                  <a:gd name="T26" fmla="*/ 2 w 31"/>
                  <a:gd name="T27" fmla="*/ 11 h 21"/>
                  <a:gd name="T28" fmla="*/ 0 w 31"/>
                  <a:gd name="T29" fmla="*/ 15 h 21"/>
                  <a:gd name="T30" fmla="*/ 2 w 31"/>
                  <a:gd name="T31" fmla="*/ 19 h 21"/>
                  <a:gd name="T32" fmla="*/ 6 w 31"/>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1"/>
                  <a:gd name="T53" fmla="*/ 31 w 3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1">
                    <a:moveTo>
                      <a:pt x="6" y="21"/>
                    </a:moveTo>
                    <a:lnTo>
                      <a:pt x="6" y="21"/>
                    </a:lnTo>
                    <a:lnTo>
                      <a:pt x="16" y="19"/>
                    </a:lnTo>
                    <a:lnTo>
                      <a:pt x="25" y="15"/>
                    </a:lnTo>
                    <a:lnTo>
                      <a:pt x="29" y="9"/>
                    </a:lnTo>
                    <a:lnTo>
                      <a:pt x="31" y="0"/>
                    </a:lnTo>
                    <a:lnTo>
                      <a:pt x="20" y="0"/>
                    </a:lnTo>
                    <a:lnTo>
                      <a:pt x="20" y="4"/>
                    </a:lnTo>
                    <a:lnTo>
                      <a:pt x="18" y="6"/>
                    </a:lnTo>
                    <a:lnTo>
                      <a:pt x="14" y="9"/>
                    </a:lnTo>
                    <a:lnTo>
                      <a:pt x="6" y="9"/>
                    </a:lnTo>
                    <a:lnTo>
                      <a:pt x="2" y="11"/>
                    </a:lnTo>
                    <a:lnTo>
                      <a:pt x="0" y="15"/>
                    </a:lnTo>
                    <a:lnTo>
                      <a:pt x="2" y="19"/>
                    </a:lnTo>
                    <a:lnTo>
                      <a:pt x="6" y="21"/>
                    </a:lnTo>
                    <a:close/>
                  </a:path>
                </a:pathLst>
              </a:custGeom>
              <a:solidFill>
                <a:srgbClr val="131516"/>
              </a:solidFill>
              <a:ln w="9525">
                <a:noFill/>
                <a:round/>
                <a:headEnd/>
                <a:tailEnd/>
              </a:ln>
            </p:spPr>
            <p:txBody>
              <a:bodyPr/>
              <a:lstStyle/>
              <a:p>
                <a:endParaRPr lang="en-US"/>
              </a:p>
            </p:txBody>
          </p:sp>
          <p:sp>
            <p:nvSpPr>
              <p:cNvPr id="23737" name="Freeform 352"/>
              <p:cNvSpPr>
                <a:spLocks/>
              </p:cNvSpPr>
              <p:nvPr/>
            </p:nvSpPr>
            <p:spPr bwMode="auto">
              <a:xfrm>
                <a:off x="7070726" y="5461000"/>
                <a:ext cx="41275" cy="42863"/>
              </a:xfrm>
              <a:custGeom>
                <a:avLst/>
                <a:gdLst>
                  <a:gd name="T0" fmla="*/ 0 w 26"/>
                  <a:gd name="T1" fmla="*/ 6 h 27"/>
                  <a:gd name="T2" fmla="*/ 0 w 26"/>
                  <a:gd name="T3" fmla="*/ 6 h 27"/>
                  <a:gd name="T4" fmla="*/ 2 w 26"/>
                  <a:gd name="T5" fmla="*/ 15 h 27"/>
                  <a:gd name="T6" fmla="*/ 8 w 26"/>
                  <a:gd name="T7" fmla="*/ 21 h 27"/>
                  <a:gd name="T8" fmla="*/ 16 w 26"/>
                  <a:gd name="T9" fmla="*/ 25 h 27"/>
                  <a:gd name="T10" fmla="*/ 26 w 26"/>
                  <a:gd name="T11" fmla="*/ 27 h 27"/>
                  <a:gd name="T12" fmla="*/ 26 w 26"/>
                  <a:gd name="T13" fmla="*/ 15 h 27"/>
                  <a:gd name="T14" fmla="*/ 20 w 26"/>
                  <a:gd name="T15" fmla="*/ 15 h 27"/>
                  <a:gd name="T16" fmla="*/ 16 w 26"/>
                  <a:gd name="T17" fmla="*/ 12 h 27"/>
                  <a:gd name="T18" fmla="*/ 14 w 26"/>
                  <a:gd name="T19" fmla="*/ 10 h 27"/>
                  <a:gd name="T20" fmla="*/ 12 w 26"/>
                  <a:gd name="T21" fmla="*/ 6 h 27"/>
                  <a:gd name="T22" fmla="*/ 12 w 26"/>
                  <a:gd name="T23" fmla="*/ 6 h 27"/>
                  <a:gd name="T24" fmla="*/ 12 w 26"/>
                  <a:gd name="T25" fmla="*/ 6 h 27"/>
                  <a:gd name="T26" fmla="*/ 10 w 26"/>
                  <a:gd name="T27" fmla="*/ 2 h 27"/>
                  <a:gd name="T28" fmla="*/ 6 w 26"/>
                  <a:gd name="T29" fmla="*/ 0 h 27"/>
                  <a:gd name="T30" fmla="*/ 2 w 26"/>
                  <a:gd name="T31" fmla="*/ 2 h 27"/>
                  <a:gd name="T32" fmla="*/ 0 w 26"/>
                  <a:gd name="T33" fmla="*/ 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7"/>
                  <a:gd name="T53" fmla="*/ 26 w 26"/>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7">
                    <a:moveTo>
                      <a:pt x="0" y="6"/>
                    </a:moveTo>
                    <a:lnTo>
                      <a:pt x="0" y="6"/>
                    </a:lnTo>
                    <a:lnTo>
                      <a:pt x="2" y="15"/>
                    </a:lnTo>
                    <a:lnTo>
                      <a:pt x="8" y="21"/>
                    </a:lnTo>
                    <a:lnTo>
                      <a:pt x="16" y="25"/>
                    </a:lnTo>
                    <a:lnTo>
                      <a:pt x="26" y="27"/>
                    </a:lnTo>
                    <a:lnTo>
                      <a:pt x="26" y="15"/>
                    </a:lnTo>
                    <a:lnTo>
                      <a:pt x="20" y="15"/>
                    </a:lnTo>
                    <a:lnTo>
                      <a:pt x="16" y="12"/>
                    </a:lnTo>
                    <a:lnTo>
                      <a:pt x="14" y="10"/>
                    </a:lnTo>
                    <a:lnTo>
                      <a:pt x="12" y="6"/>
                    </a:lnTo>
                    <a:lnTo>
                      <a:pt x="10" y="2"/>
                    </a:lnTo>
                    <a:lnTo>
                      <a:pt x="6" y="0"/>
                    </a:lnTo>
                    <a:lnTo>
                      <a:pt x="2" y="2"/>
                    </a:lnTo>
                    <a:lnTo>
                      <a:pt x="0" y="6"/>
                    </a:lnTo>
                    <a:close/>
                  </a:path>
                </a:pathLst>
              </a:custGeom>
              <a:solidFill>
                <a:srgbClr val="131516"/>
              </a:solidFill>
              <a:ln w="9525">
                <a:noFill/>
                <a:round/>
                <a:headEnd/>
                <a:tailEnd/>
              </a:ln>
            </p:spPr>
            <p:txBody>
              <a:bodyPr/>
              <a:lstStyle/>
              <a:p>
                <a:endParaRPr lang="en-US"/>
              </a:p>
            </p:txBody>
          </p:sp>
          <p:sp>
            <p:nvSpPr>
              <p:cNvPr id="23738" name="Freeform 353"/>
              <p:cNvSpPr>
                <a:spLocks/>
              </p:cNvSpPr>
              <p:nvPr/>
            </p:nvSpPr>
            <p:spPr bwMode="auto">
              <a:xfrm>
                <a:off x="7070726" y="5429250"/>
                <a:ext cx="50800" cy="41275"/>
              </a:xfrm>
              <a:custGeom>
                <a:avLst/>
                <a:gdLst>
                  <a:gd name="T0" fmla="*/ 26 w 32"/>
                  <a:gd name="T1" fmla="*/ 0 h 26"/>
                  <a:gd name="T2" fmla="*/ 26 w 32"/>
                  <a:gd name="T3" fmla="*/ 0 h 26"/>
                  <a:gd name="T4" fmla="*/ 16 w 32"/>
                  <a:gd name="T5" fmla="*/ 2 h 26"/>
                  <a:gd name="T6" fmla="*/ 8 w 32"/>
                  <a:gd name="T7" fmla="*/ 8 h 26"/>
                  <a:gd name="T8" fmla="*/ 2 w 32"/>
                  <a:gd name="T9" fmla="*/ 16 h 26"/>
                  <a:gd name="T10" fmla="*/ 0 w 32"/>
                  <a:gd name="T11" fmla="*/ 26 h 26"/>
                  <a:gd name="T12" fmla="*/ 12 w 32"/>
                  <a:gd name="T13" fmla="*/ 26 h 26"/>
                  <a:gd name="T14" fmla="*/ 14 w 32"/>
                  <a:gd name="T15" fmla="*/ 20 h 26"/>
                  <a:gd name="T16" fmla="*/ 16 w 32"/>
                  <a:gd name="T17" fmla="*/ 16 h 26"/>
                  <a:gd name="T18" fmla="*/ 20 w 32"/>
                  <a:gd name="T19" fmla="*/ 14 h 26"/>
                  <a:gd name="T20" fmla="*/ 26 w 32"/>
                  <a:gd name="T21" fmla="*/ 12 h 26"/>
                  <a:gd name="T22" fmla="*/ 26 w 32"/>
                  <a:gd name="T23" fmla="*/ 12 h 26"/>
                  <a:gd name="T24" fmla="*/ 26 w 32"/>
                  <a:gd name="T25" fmla="*/ 12 h 26"/>
                  <a:gd name="T26" fmla="*/ 32 w 32"/>
                  <a:gd name="T27" fmla="*/ 10 h 26"/>
                  <a:gd name="T28" fmla="*/ 32 w 32"/>
                  <a:gd name="T29" fmla="*/ 6 h 26"/>
                  <a:gd name="T30" fmla="*/ 32 w 32"/>
                  <a:gd name="T31" fmla="*/ 2 h 26"/>
                  <a:gd name="T32" fmla="*/ 26 w 32"/>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6"/>
                  <a:gd name="T53" fmla="*/ 32 w 3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6">
                    <a:moveTo>
                      <a:pt x="26" y="0"/>
                    </a:moveTo>
                    <a:lnTo>
                      <a:pt x="26" y="0"/>
                    </a:lnTo>
                    <a:lnTo>
                      <a:pt x="16" y="2"/>
                    </a:lnTo>
                    <a:lnTo>
                      <a:pt x="8" y="8"/>
                    </a:lnTo>
                    <a:lnTo>
                      <a:pt x="2" y="16"/>
                    </a:lnTo>
                    <a:lnTo>
                      <a:pt x="0" y="26"/>
                    </a:lnTo>
                    <a:lnTo>
                      <a:pt x="12" y="26"/>
                    </a:lnTo>
                    <a:lnTo>
                      <a:pt x="14" y="20"/>
                    </a:lnTo>
                    <a:lnTo>
                      <a:pt x="16" y="16"/>
                    </a:lnTo>
                    <a:lnTo>
                      <a:pt x="20" y="14"/>
                    </a:lnTo>
                    <a:lnTo>
                      <a:pt x="26" y="12"/>
                    </a:lnTo>
                    <a:lnTo>
                      <a:pt x="32" y="10"/>
                    </a:lnTo>
                    <a:lnTo>
                      <a:pt x="32" y="6"/>
                    </a:lnTo>
                    <a:lnTo>
                      <a:pt x="32" y="2"/>
                    </a:lnTo>
                    <a:lnTo>
                      <a:pt x="26" y="0"/>
                    </a:lnTo>
                    <a:close/>
                  </a:path>
                </a:pathLst>
              </a:custGeom>
              <a:solidFill>
                <a:srgbClr val="131516"/>
              </a:solidFill>
              <a:ln w="9525">
                <a:noFill/>
                <a:round/>
                <a:headEnd/>
                <a:tailEnd/>
              </a:ln>
            </p:spPr>
            <p:txBody>
              <a:bodyPr/>
              <a:lstStyle/>
              <a:p>
                <a:endParaRPr lang="en-US"/>
              </a:p>
            </p:txBody>
          </p:sp>
          <p:sp>
            <p:nvSpPr>
              <p:cNvPr id="23739" name="Freeform 354"/>
              <p:cNvSpPr>
                <a:spLocks/>
              </p:cNvSpPr>
              <p:nvPr/>
            </p:nvSpPr>
            <p:spPr bwMode="auto">
              <a:xfrm>
                <a:off x="7112001" y="5429250"/>
                <a:ext cx="39688" cy="50800"/>
              </a:xfrm>
              <a:custGeom>
                <a:avLst/>
                <a:gdLst>
                  <a:gd name="T0" fmla="*/ 25 w 25"/>
                  <a:gd name="T1" fmla="*/ 26 h 32"/>
                  <a:gd name="T2" fmla="*/ 25 w 25"/>
                  <a:gd name="T3" fmla="*/ 26 h 32"/>
                  <a:gd name="T4" fmla="*/ 25 w 25"/>
                  <a:gd name="T5" fmla="*/ 16 h 32"/>
                  <a:gd name="T6" fmla="*/ 19 w 25"/>
                  <a:gd name="T7" fmla="*/ 8 h 32"/>
                  <a:gd name="T8" fmla="*/ 12 w 25"/>
                  <a:gd name="T9" fmla="*/ 2 h 32"/>
                  <a:gd name="T10" fmla="*/ 0 w 25"/>
                  <a:gd name="T11" fmla="*/ 0 h 32"/>
                  <a:gd name="T12" fmla="*/ 0 w 25"/>
                  <a:gd name="T13" fmla="*/ 12 h 32"/>
                  <a:gd name="T14" fmla="*/ 6 w 25"/>
                  <a:gd name="T15" fmla="*/ 14 h 32"/>
                  <a:gd name="T16" fmla="*/ 12 w 25"/>
                  <a:gd name="T17" fmla="*/ 16 h 32"/>
                  <a:gd name="T18" fmla="*/ 14 w 25"/>
                  <a:gd name="T19" fmla="*/ 20 h 32"/>
                  <a:gd name="T20" fmla="*/ 14 w 25"/>
                  <a:gd name="T21" fmla="*/ 26 h 32"/>
                  <a:gd name="T22" fmla="*/ 14 w 25"/>
                  <a:gd name="T23" fmla="*/ 26 h 32"/>
                  <a:gd name="T24" fmla="*/ 14 w 25"/>
                  <a:gd name="T25" fmla="*/ 26 h 32"/>
                  <a:gd name="T26" fmla="*/ 15 w 25"/>
                  <a:gd name="T27" fmla="*/ 32 h 32"/>
                  <a:gd name="T28" fmla="*/ 19 w 25"/>
                  <a:gd name="T29" fmla="*/ 32 h 32"/>
                  <a:gd name="T30" fmla="*/ 25 w 25"/>
                  <a:gd name="T31" fmla="*/ 32 h 32"/>
                  <a:gd name="T32" fmla="*/ 25 w 25"/>
                  <a:gd name="T33" fmla="*/ 26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2"/>
                  <a:gd name="T53" fmla="*/ 25 w 2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2">
                    <a:moveTo>
                      <a:pt x="25" y="26"/>
                    </a:moveTo>
                    <a:lnTo>
                      <a:pt x="25" y="26"/>
                    </a:lnTo>
                    <a:lnTo>
                      <a:pt x="25" y="16"/>
                    </a:lnTo>
                    <a:lnTo>
                      <a:pt x="19" y="8"/>
                    </a:lnTo>
                    <a:lnTo>
                      <a:pt x="12" y="2"/>
                    </a:lnTo>
                    <a:lnTo>
                      <a:pt x="0" y="0"/>
                    </a:lnTo>
                    <a:lnTo>
                      <a:pt x="0" y="12"/>
                    </a:lnTo>
                    <a:lnTo>
                      <a:pt x="6" y="14"/>
                    </a:lnTo>
                    <a:lnTo>
                      <a:pt x="12" y="16"/>
                    </a:lnTo>
                    <a:lnTo>
                      <a:pt x="14" y="20"/>
                    </a:lnTo>
                    <a:lnTo>
                      <a:pt x="14" y="26"/>
                    </a:lnTo>
                    <a:lnTo>
                      <a:pt x="15" y="32"/>
                    </a:lnTo>
                    <a:lnTo>
                      <a:pt x="19" y="32"/>
                    </a:lnTo>
                    <a:lnTo>
                      <a:pt x="25" y="32"/>
                    </a:lnTo>
                    <a:lnTo>
                      <a:pt x="25" y="26"/>
                    </a:lnTo>
                    <a:close/>
                  </a:path>
                </a:pathLst>
              </a:custGeom>
              <a:solidFill>
                <a:srgbClr val="131516"/>
              </a:solidFill>
              <a:ln w="9525">
                <a:noFill/>
                <a:round/>
                <a:headEnd/>
                <a:tailEnd/>
              </a:ln>
            </p:spPr>
            <p:txBody>
              <a:bodyPr/>
              <a:lstStyle/>
              <a:p>
                <a:endParaRPr lang="en-US"/>
              </a:p>
            </p:txBody>
          </p:sp>
          <p:sp>
            <p:nvSpPr>
              <p:cNvPr id="23740" name="Freeform 355"/>
              <p:cNvSpPr>
                <a:spLocks/>
              </p:cNvSpPr>
              <p:nvPr/>
            </p:nvSpPr>
            <p:spPr bwMode="auto">
              <a:xfrm>
                <a:off x="6932613" y="5438775"/>
                <a:ext cx="61913" cy="55563"/>
              </a:xfrm>
              <a:custGeom>
                <a:avLst/>
                <a:gdLst>
                  <a:gd name="T0" fmla="*/ 39 w 39"/>
                  <a:gd name="T1" fmla="*/ 20 h 35"/>
                  <a:gd name="T2" fmla="*/ 37 w 39"/>
                  <a:gd name="T3" fmla="*/ 26 h 35"/>
                  <a:gd name="T4" fmla="*/ 33 w 39"/>
                  <a:gd name="T5" fmla="*/ 31 h 35"/>
                  <a:gd name="T6" fmla="*/ 27 w 39"/>
                  <a:gd name="T7" fmla="*/ 35 h 35"/>
                  <a:gd name="T8" fmla="*/ 19 w 39"/>
                  <a:gd name="T9" fmla="*/ 35 h 35"/>
                  <a:gd name="T10" fmla="*/ 11 w 39"/>
                  <a:gd name="T11" fmla="*/ 35 h 35"/>
                  <a:gd name="T12" fmla="*/ 5 w 39"/>
                  <a:gd name="T13" fmla="*/ 31 h 35"/>
                  <a:gd name="T14" fmla="*/ 2 w 39"/>
                  <a:gd name="T15" fmla="*/ 26 h 35"/>
                  <a:gd name="T16" fmla="*/ 0 w 39"/>
                  <a:gd name="T17" fmla="*/ 20 h 35"/>
                  <a:gd name="T18" fmla="*/ 2 w 39"/>
                  <a:gd name="T19" fmla="*/ 12 h 35"/>
                  <a:gd name="T20" fmla="*/ 5 w 39"/>
                  <a:gd name="T21" fmla="*/ 6 h 35"/>
                  <a:gd name="T22" fmla="*/ 11 w 39"/>
                  <a:gd name="T23" fmla="*/ 2 h 35"/>
                  <a:gd name="T24" fmla="*/ 19 w 39"/>
                  <a:gd name="T25" fmla="*/ 0 h 35"/>
                  <a:gd name="T26" fmla="*/ 27 w 39"/>
                  <a:gd name="T27" fmla="*/ 2 h 35"/>
                  <a:gd name="T28" fmla="*/ 33 w 39"/>
                  <a:gd name="T29" fmla="*/ 6 h 35"/>
                  <a:gd name="T30" fmla="*/ 37 w 39"/>
                  <a:gd name="T31" fmla="*/ 12 h 35"/>
                  <a:gd name="T32" fmla="*/ 39 w 39"/>
                  <a:gd name="T33" fmla="*/ 2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5"/>
                  <a:gd name="T53" fmla="*/ 39 w 39"/>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5">
                    <a:moveTo>
                      <a:pt x="39" y="20"/>
                    </a:moveTo>
                    <a:lnTo>
                      <a:pt x="37" y="26"/>
                    </a:lnTo>
                    <a:lnTo>
                      <a:pt x="33" y="31"/>
                    </a:lnTo>
                    <a:lnTo>
                      <a:pt x="27" y="35"/>
                    </a:lnTo>
                    <a:lnTo>
                      <a:pt x="19" y="35"/>
                    </a:lnTo>
                    <a:lnTo>
                      <a:pt x="11" y="35"/>
                    </a:lnTo>
                    <a:lnTo>
                      <a:pt x="5" y="31"/>
                    </a:lnTo>
                    <a:lnTo>
                      <a:pt x="2" y="26"/>
                    </a:lnTo>
                    <a:lnTo>
                      <a:pt x="0" y="20"/>
                    </a:lnTo>
                    <a:lnTo>
                      <a:pt x="2" y="12"/>
                    </a:lnTo>
                    <a:lnTo>
                      <a:pt x="5" y="6"/>
                    </a:lnTo>
                    <a:lnTo>
                      <a:pt x="11" y="2"/>
                    </a:lnTo>
                    <a:lnTo>
                      <a:pt x="19" y="0"/>
                    </a:lnTo>
                    <a:lnTo>
                      <a:pt x="27" y="2"/>
                    </a:lnTo>
                    <a:lnTo>
                      <a:pt x="33" y="6"/>
                    </a:lnTo>
                    <a:lnTo>
                      <a:pt x="37" y="12"/>
                    </a:lnTo>
                    <a:lnTo>
                      <a:pt x="39" y="20"/>
                    </a:lnTo>
                    <a:close/>
                  </a:path>
                </a:pathLst>
              </a:custGeom>
              <a:solidFill>
                <a:srgbClr val="009240"/>
              </a:solidFill>
              <a:ln w="9525">
                <a:noFill/>
                <a:round/>
                <a:headEnd/>
                <a:tailEnd/>
              </a:ln>
            </p:spPr>
            <p:txBody>
              <a:bodyPr/>
              <a:lstStyle/>
              <a:p>
                <a:endParaRPr lang="en-US"/>
              </a:p>
            </p:txBody>
          </p:sp>
          <p:sp>
            <p:nvSpPr>
              <p:cNvPr id="23741" name="Freeform 356"/>
              <p:cNvSpPr>
                <a:spLocks/>
              </p:cNvSpPr>
              <p:nvPr/>
            </p:nvSpPr>
            <p:spPr bwMode="auto">
              <a:xfrm>
                <a:off x="6953251" y="5470525"/>
                <a:ext cx="49213" cy="33338"/>
              </a:xfrm>
              <a:custGeom>
                <a:avLst/>
                <a:gdLst>
                  <a:gd name="T0" fmla="*/ 6 w 31"/>
                  <a:gd name="T1" fmla="*/ 21 h 21"/>
                  <a:gd name="T2" fmla="*/ 6 w 31"/>
                  <a:gd name="T3" fmla="*/ 21 h 21"/>
                  <a:gd name="T4" fmla="*/ 16 w 31"/>
                  <a:gd name="T5" fmla="*/ 19 h 21"/>
                  <a:gd name="T6" fmla="*/ 24 w 31"/>
                  <a:gd name="T7" fmla="*/ 15 h 21"/>
                  <a:gd name="T8" fmla="*/ 30 w 31"/>
                  <a:gd name="T9" fmla="*/ 9 h 21"/>
                  <a:gd name="T10" fmla="*/ 31 w 31"/>
                  <a:gd name="T11" fmla="*/ 0 h 21"/>
                  <a:gd name="T12" fmla="*/ 20 w 31"/>
                  <a:gd name="T13" fmla="*/ 0 h 21"/>
                  <a:gd name="T14" fmla="*/ 20 w 31"/>
                  <a:gd name="T15" fmla="*/ 4 h 21"/>
                  <a:gd name="T16" fmla="*/ 16 w 31"/>
                  <a:gd name="T17" fmla="*/ 6 h 21"/>
                  <a:gd name="T18" fmla="*/ 12 w 31"/>
                  <a:gd name="T19" fmla="*/ 9 h 21"/>
                  <a:gd name="T20" fmla="*/ 6 w 31"/>
                  <a:gd name="T21" fmla="*/ 9 h 21"/>
                  <a:gd name="T22" fmla="*/ 6 w 31"/>
                  <a:gd name="T23" fmla="*/ 9 h 21"/>
                  <a:gd name="T24" fmla="*/ 6 w 31"/>
                  <a:gd name="T25" fmla="*/ 9 h 21"/>
                  <a:gd name="T26" fmla="*/ 2 w 31"/>
                  <a:gd name="T27" fmla="*/ 11 h 21"/>
                  <a:gd name="T28" fmla="*/ 0 w 31"/>
                  <a:gd name="T29" fmla="*/ 15 h 21"/>
                  <a:gd name="T30" fmla="*/ 2 w 31"/>
                  <a:gd name="T31" fmla="*/ 19 h 21"/>
                  <a:gd name="T32" fmla="*/ 6 w 31"/>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1"/>
                  <a:gd name="T53" fmla="*/ 31 w 3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1">
                    <a:moveTo>
                      <a:pt x="6" y="21"/>
                    </a:moveTo>
                    <a:lnTo>
                      <a:pt x="6" y="21"/>
                    </a:lnTo>
                    <a:lnTo>
                      <a:pt x="16" y="19"/>
                    </a:lnTo>
                    <a:lnTo>
                      <a:pt x="24" y="15"/>
                    </a:lnTo>
                    <a:lnTo>
                      <a:pt x="30" y="9"/>
                    </a:lnTo>
                    <a:lnTo>
                      <a:pt x="31" y="0"/>
                    </a:lnTo>
                    <a:lnTo>
                      <a:pt x="20" y="0"/>
                    </a:lnTo>
                    <a:lnTo>
                      <a:pt x="20" y="4"/>
                    </a:lnTo>
                    <a:lnTo>
                      <a:pt x="16" y="6"/>
                    </a:lnTo>
                    <a:lnTo>
                      <a:pt x="12" y="9"/>
                    </a:lnTo>
                    <a:lnTo>
                      <a:pt x="6" y="9"/>
                    </a:lnTo>
                    <a:lnTo>
                      <a:pt x="2" y="11"/>
                    </a:lnTo>
                    <a:lnTo>
                      <a:pt x="0" y="15"/>
                    </a:lnTo>
                    <a:lnTo>
                      <a:pt x="2" y="19"/>
                    </a:lnTo>
                    <a:lnTo>
                      <a:pt x="6" y="21"/>
                    </a:lnTo>
                    <a:close/>
                  </a:path>
                </a:pathLst>
              </a:custGeom>
              <a:solidFill>
                <a:srgbClr val="131516"/>
              </a:solidFill>
              <a:ln w="9525">
                <a:noFill/>
                <a:round/>
                <a:headEnd/>
                <a:tailEnd/>
              </a:ln>
            </p:spPr>
            <p:txBody>
              <a:bodyPr/>
              <a:lstStyle/>
              <a:p>
                <a:endParaRPr lang="en-US"/>
              </a:p>
            </p:txBody>
          </p:sp>
          <p:sp>
            <p:nvSpPr>
              <p:cNvPr id="23742" name="Freeform 357"/>
              <p:cNvSpPr>
                <a:spLocks/>
              </p:cNvSpPr>
              <p:nvPr/>
            </p:nvSpPr>
            <p:spPr bwMode="auto">
              <a:xfrm>
                <a:off x="6923088" y="5461000"/>
                <a:ext cx="39688" cy="42863"/>
              </a:xfrm>
              <a:custGeom>
                <a:avLst/>
                <a:gdLst>
                  <a:gd name="T0" fmla="*/ 0 w 25"/>
                  <a:gd name="T1" fmla="*/ 6 h 27"/>
                  <a:gd name="T2" fmla="*/ 0 w 25"/>
                  <a:gd name="T3" fmla="*/ 6 h 27"/>
                  <a:gd name="T4" fmla="*/ 2 w 25"/>
                  <a:gd name="T5" fmla="*/ 15 h 27"/>
                  <a:gd name="T6" fmla="*/ 8 w 25"/>
                  <a:gd name="T7" fmla="*/ 21 h 27"/>
                  <a:gd name="T8" fmla="*/ 15 w 25"/>
                  <a:gd name="T9" fmla="*/ 25 h 27"/>
                  <a:gd name="T10" fmla="*/ 25 w 25"/>
                  <a:gd name="T11" fmla="*/ 27 h 27"/>
                  <a:gd name="T12" fmla="*/ 25 w 25"/>
                  <a:gd name="T13" fmla="*/ 15 h 27"/>
                  <a:gd name="T14" fmla="*/ 19 w 25"/>
                  <a:gd name="T15" fmla="*/ 15 h 27"/>
                  <a:gd name="T16" fmla="*/ 15 w 25"/>
                  <a:gd name="T17" fmla="*/ 12 h 27"/>
                  <a:gd name="T18" fmla="*/ 11 w 25"/>
                  <a:gd name="T19" fmla="*/ 10 h 27"/>
                  <a:gd name="T20" fmla="*/ 11 w 25"/>
                  <a:gd name="T21" fmla="*/ 6 h 27"/>
                  <a:gd name="T22" fmla="*/ 11 w 25"/>
                  <a:gd name="T23" fmla="*/ 6 h 27"/>
                  <a:gd name="T24" fmla="*/ 11 w 25"/>
                  <a:gd name="T25" fmla="*/ 6 h 27"/>
                  <a:gd name="T26" fmla="*/ 9 w 25"/>
                  <a:gd name="T27" fmla="*/ 2 h 27"/>
                  <a:gd name="T28" fmla="*/ 6 w 25"/>
                  <a:gd name="T29" fmla="*/ 0 h 27"/>
                  <a:gd name="T30" fmla="*/ 2 w 25"/>
                  <a:gd name="T31" fmla="*/ 2 h 27"/>
                  <a:gd name="T32" fmla="*/ 0 w 25"/>
                  <a:gd name="T33" fmla="*/ 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7"/>
                  <a:gd name="T53" fmla="*/ 25 w 25"/>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7">
                    <a:moveTo>
                      <a:pt x="0" y="6"/>
                    </a:moveTo>
                    <a:lnTo>
                      <a:pt x="0" y="6"/>
                    </a:lnTo>
                    <a:lnTo>
                      <a:pt x="2" y="15"/>
                    </a:lnTo>
                    <a:lnTo>
                      <a:pt x="8" y="21"/>
                    </a:lnTo>
                    <a:lnTo>
                      <a:pt x="15" y="25"/>
                    </a:lnTo>
                    <a:lnTo>
                      <a:pt x="25" y="27"/>
                    </a:lnTo>
                    <a:lnTo>
                      <a:pt x="25" y="15"/>
                    </a:lnTo>
                    <a:lnTo>
                      <a:pt x="19" y="15"/>
                    </a:lnTo>
                    <a:lnTo>
                      <a:pt x="15" y="12"/>
                    </a:lnTo>
                    <a:lnTo>
                      <a:pt x="11" y="10"/>
                    </a:lnTo>
                    <a:lnTo>
                      <a:pt x="11" y="6"/>
                    </a:lnTo>
                    <a:lnTo>
                      <a:pt x="9" y="2"/>
                    </a:lnTo>
                    <a:lnTo>
                      <a:pt x="6" y="0"/>
                    </a:lnTo>
                    <a:lnTo>
                      <a:pt x="2" y="2"/>
                    </a:lnTo>
                    <a:lnTo>
                      <a:pt x="0" y="6"/>
                    </a:lnTo>
                    <a:close/>
                  </a:path>
                </a:pathLst>
              </a:custGeom>
              <a:solidFill>
                <a:srgbClr val="131516"/>
              </a:solidFill>
              <a:ln w="9525">
                <a:noFill/>
                <a:round/>
                <a:headEnd/>
                <a:tailEnd/>
              </a:ln>
            </p:spPr>
            <p:txBody>
              <a:bodyPr/>
              <a:lstStyle/>
              <a:p>
                <a:endParaRPr lang="en-US"/>
              </a:p>
            </p:txBody>
          </p:sp>
          <p:sp>
            <p:nvSpPr>
              <p:cNvPr id="23743" name="Freeform 358"/>
              <p:cNvSpPr>
                <a:spLocks/>
              </p:cNvSpPr>
              <p:nvPr/>
            </p:nvSpPr>
            <p:spPr bwMode="auto">
              <a:xfrm>
                <a:off x="6923088" y="5429250"/>
                <a:ext cx="49213" cy="41275"/>
              </a:xfrm>
              <a:custGeom>
                <a:avLst/>
                <a:gdLst>
                  <a:gd name="T0" fmla="*/ 25 w 31"/>
                  <a:gd name="T1" fmla="*/ 0 h 26"/>
                  <a:gd name="T2" fmla="*/ 25 w 31"/>
                  <a:gd name="T3" fmla="*/ 0 h 26"/>
                  <a:gd name="T4" fmla="*/ 15 w 31"/>
                  <a:gd name="T5" fmla="*/ 2 h 26"/>
                  <a:gd name="T6" fmla="*/ 8 w 31"/>
                  <a:gd name="T7" fmla="*/ 8 h 26"/>
                  <a:gd name="T8" fmla="*/ 2 w 31"/>
                  <a:gd name="T9" fmla="*/ 16 h 26"/>
                  <a:gd name="T10" fmla="*/ 0 w 31"/>
                  <a:gd name="T11" fmla="*/ 26 h 26"/>
                  <a:gd name="T12" fmla="*/ 11 w 31"/>
                  <a:gd name="T13" fmla="*/ 26 h 26"/>
                  <a:gd name="T14" fmla="*/ 11 w 31"/>
                  <a:gd name="T15" fmla="*/ 20 h 26"/>
                  <a:gd name="T16" fmla="*/ 15 w 31"/>
                  <a:gd name="T17" fmla="*/ 16 h 26"/>
                  <a:gd name="T18" fmla="*/ 19 w 31"/>
                  <a:gd name="T19" fmla="*/ 14 h 26"/>
                  <a:gd name="T20" fmla="*/ 25 w 31"/>
                  <a:gd name="T21" fmla="*/ 12 h 26"/>
                  <a:gd name="T22" fmla="*/ 25 w 31"/>
                  <a:gd name="T23" fmla="*/ 12 h 26"/>
                  <a:gd name="T24" fmla="*/ 25 w 31"/>
                  <a:gd name="T25" fmla="*/ 12 h 26"/>
                  <a:gd name="T26" fmla="*/ 29 w 31"/>
                  <a:gd name="T27" fmla="*/ 10 h 26"/>
                  <a:gd name="T28" fmla="*/ 31 w 31"/>
                  <a:gd name="T29" fmla="*/ 6 h 26"/>
                  <a:gd name="T30" fmla="*/ 29 w 31"/>
                  <a:gd name="T31" fmla="*/ 2 h 26"/>
                  <a:gd name="T32" fmla="*/ 25 w 31"/>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6"/>
                  <a:gd name="T53" fmla="*/ 31 w 3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6">
                    <a:moveTo>
                      <a:pt x="25" y="0"/>
                    </a:moveTo>
                    <a:lnTo>
                      <a:pt x="25" y="0"/>
                    </a:lnTo>
                    <a:lnTo>
                      <a:pt x="15" y="2"/>
                    </a:lnTo>
                    <a:lnTo>
                      <a:pt x="8" y="8"/>
                    </a:lnTo>
                    <a:lnTo>
                      <a:pt x="2" y="16"/>
                    </a:lnTo>
                    <a:lnTo>
                      <a:pt x="0" y="26"/>
                    </a:lnTo>
                    <a:lnTo>
                      <a:pt x="11" y="26"/>
                    </a:lnTo>
                    <a:lnTo>
                      <a:pt x="11" y="20"/>
                    </a:lnTo>
                    <a:lnTo>
                      <a:pt x="15" y="16"/>
                    </a:lnTo>
                    <a:lnTo>
                      <a:pt x="19" y="14"/>
                    </a:lnTo>
                    <a:lnTo>
                      <a:pt x="25" y="12"/>
                    </a:lnTo>
                    <a:lnTo>
                      <a:pt x="29" y="10"/>
                    </a:lnTo>
                    <a:lnTo>
                      <a:pt x="31" y="6"/>
                    </a:lnTo>
                    <a:lnTo>
                      <a:pt x="29" y="2"/>
                    </a:lnTo>
                    <a:lnTo>
                      <a:pt x="25" y="0"/>
                    </a:lnTo>
                    <a:close/>
                  </a:path>
                </a:pathLst>
              </a:custGeom>
              <a:solidFill>
                <a:srgbClr val="131516"/>
              </a:solidFill>
              <a:ln w="9525">
                <a:noFill/>
                <a:round/>
                <a:headEnd/>
                <a:tailEnd/>
              </a:ln>
            </p:spPr>
            <p:txBody>
              <a:bodyPr/>
              <a:lstStyle/>
              <a:p>
                <a:endParaRPr lang="en-US"/>
              </a:p>
            </p:txBody>
          </p:sp>
          <p:sp>
            <p:nvSpPr>
              <p:cNvPr id="23744" name="Freeform 359"/>
              <p:cNvSpPr>
                <a:spLocks/>
              </p:cNvSpPr>
              <p:nvPr/>
            </p:nvSpPr>
            <p:spPr bwMode="auto">
              <a:xfrm>
                <a:off x="6962776" y="5429250"/>
                <a:ext cx="39688" cy="50800"/>
              </a:xfrm>
              <a:custGeom>
                <a:avLst/>
                <a:gdLst>
                  <a:gd name="T0" fmla="*/ 25 w 25"/>
                  <a:gd name="T1" fmla="*/ 26 h 32"/>
                  <a:gd name="T2" fmla="*/ 25 w 25"/>
                  <a:gd name="T3" fmla="*/ 26 h 32"/>
                  <a:gd name="T4" fmla="*/ 24 w 25"/>
                  <a:gd name="T5" fmla="*/ 16 h 32"/>
                  <a:gd name="T6" fmla="*/ 18 w 25"/>
                  <a:gd name="T7" fmla="*/ 8 h 32"/>
                  <a:gd name="T8" fmla="*/ 10 w 25"/>
                  <a:gd name="T9" fmla="*/ 2 h 32"/>
                  <a:gd name="T10" fmla="*/ 0 w 25"/>
                  <a:gd name="T11" fmla="*/ 0 h 32"/>
                  <a:gd name="T12" fmla="*/ 0 w 25"/>
                  <a:gd name="T13" fmla="*/ 12 h 32"/>
                  <a:gd name="T14" fmla="*/ 6 w 25"/>
                  <a:gd name="T15" fmla="*/ 14 h 32"/>
                  <a:gd name="T16" fmla="*/ 10 w 25"/>
                  <a:gd name="T17" fmla="*/ 16 h 32"/>
                  <a:gd name="T18" fmla="*/ 14 w 25"/>
                  <a:gd name="T19" fmla="*/ 20 h 32"/>
                  <a:gd name="T20" fmla="*/ 14 w 25"/>
                  <a:gd name="T21" fmla="*/ 26 h 32"/>
                  <a:gd name="T22" fmla="*/ 14 w 25"/>
                  <a:gd name="T23" fmla="*/ 26 h 32"/>
                  <a:gd name="T24" fmla="*/ 14 w 25"/>
                  <a:gd name="T25" fmla="*/ 26 h 32"/>
                  <a:gd name="T26" fmla="*/ 16 w 25"/>
                  <a:gd name="T27" fmla="*/ 32 h 32"/>
                  <a:gd name="T28" fmla="*/ 20 w 25"/>
                  <a:gd name="T29" fmla="*/ 32 h 32"/>
                  <a:gd name="T30" fmla="*/ 24 w 25"/>
                  <a:gd name="T31" fmla="*/ 32 h 32"/>
                  <a:gd name="T32" fmla="*/ 25 w 25"/>
                  <a:gd name="T33" fmla="*/ 26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2"/>
                  <a:gd name="T53" fmla="*/ 25 w 2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2">
                    <a:moveTo>
                      <a:pt x="25" y="26"/>
                    </a:moveTo>
                    <a:lnTo>
                      <a:pt x="25" y="26"/>
                    </a:lnTo>
                    <a:lnTo>
                      <a:pt x="24" y="16"/>
                    </a:lnTo>
                    <a:lnTo>
                      <a:pt x="18" y="8"/>
                    </a:lnTo>
                    <a:lnTo>
                      <a:pt x="10" y="2"/>
                    </a:lnTo>
                    <a:lnTo>
                      <a:pt x="0" y="0"/>
                    </a:lnTo>
                    <a:lnTo>
                      <a:pt x="0" y="12"/>
                    </a:lnTo>
                    <a:lnTo>
                      <a:pt x="6" y="14"/>
                    </a:lnTo>
                    <a:lnTo>
                      <a:pt x="10" y="16"/>
                    </a:lnTo>
                    <a:lnTo>
                      <a:pt x="14" y="20"/>
                    </a:lnTo>
                    <a:lnTo>
                      <a:pt x="14" y="26"/>
                    </a:lnTo>
                    <a:lnTo>
                      <a:pt x="16" y="32"/>
                    </a:lnTo>
                    <a:lnTo>
                      <a:pt x="20" y="32"/>
                    </a:lnTo>
                    <a:lnTo>
                      <a:pt x="24" y="32"/>
                    </a:lnTo>
                    <a:lnTo>
                      <a:pt x="25" y="26"/>
                    </a:lnTo>
                    <a:close/>
                  </a:path>
                </a:pathLst>
              </a:custGeom>
              <a:solidFill>
                <a:srgbClr val="131516"/>
              </a:solidFill>
              <a:ln w="9525">
                <a:noFill/>
                <a:round/>
                <a:headEnd/>
                <a:tailEnd/>
              </a:ln>
            </p:spPr>
            <p:txBody>
              <a:bodyPr/>
              <a:lstStyle/>
              <a:p>
                <a:endParaRPr lang="en-US"/>
              </a:p>
            </p:txBody>
          </p:sp>
          <p:sp>
            <p:nvSpPr>
              <p:cNvPr id="23745" name="Freeform 360"/>
              <p:cNvSpPr>
                <a:spLocks/>
              </p:cNvSpPr>
              <p:nvPr/>
            </p:nvSpPr>
            <p:spPr bwMode="auto">
              <a:xfrm>
                <a:off x="5694363" y="4957763"/>
                <a:ext cx="481013" cy="568325"/>
              </a:xfrm>
              <a:custGeom>
                <a:avLst/>
                <a:gdLst>
                  <a:gd name="T0" fmla="*/ 0 w 303"/>
                  <a:gd name="T1" fmla="*/ 358 h 358"/>
                  <a:gd name="T2" fmla="*/ 303 w 303"/>
                  <a:gd name="T3" fmla="*/ 0 h 358"/>
                  <a:gd name="T4" fmla="*/ 303 w 303"/>
                  <a:gd name="T5" fmla="*/ 0 h 358"/>
                  <a:gd name="T6" fmla="*/ 0 60000 65536"/>
                  <a:gd name="T7" fmla="*/ 0 60000 65536"/>
                  <a:gd name="T8" fmla="*/ 0 60000 65536"/>
                  <a:gd name="T9" fmla="*/ 0 w 303"/>
                  <a:gd name="T10" fmla="*/ 0 h 358"/>
                  <a:gd name="T11" fmla="*/ 303 w 303"/>
                  <a:gd name="T12" fmla="*/ 358 h 358"/>
                </a:gdLst>
                <a:ahLst/>
                <a:cxnLst>
                  <a:cxn ang="T6">
                    <a:pos x="T0" y="T1"/>
                  </a:cxn>
                  <a:cxn ang="T7">
                    <a:pos x="T2" y="T3"/>
                  </a:cxn>
                  <a:cxn ang="T8">
                    <a:pos x="T4" y="T5"/>
                  </a:cxn>
                </a:cxnLst>
                <a:rect l="T9" t="T10" r="T11" b="T12"/>
                <a:pathLst>
                  <a:path w="303" h="358">
                    <a:moveTo>
                      <a:pt x="0" y="358"/>
                    </a:moveTo>
                    <a:lnTo>
                      <a:pt x="303" y="0"/>
                    </a:lnTo>
                  </a:path>
                </a:pathLst>
              </a:custGeom>
              <a:noFill/>
              <a:ln w="6350">
                <a:solidFill>
                  <a:srgbClr val="131516"/>
                </a:solidFill>
                <a:round/>
                <a:headEnd/>
                <a:tailEnd/>
              </a:ln>
            </p:spPr>
            <p:txBody>
              <a:bodyPr/>
              <a:lstStyle/>
              <a:p>
                <a:endParaRPr lang="en-US"/>
              </a:p>
            </p:txBody>
          </p:sp>
          <p:sp>
            <p:nvSpPr>
              <p:cNvPr id="23746" name="Freeform 361"/>
              <p:cNvSpPr>
                <a:spLocks/>
              </p:cNvSpPr>
              <p:nvPr/>
            </p:nvSpPr>
            <p:spPr bwMode="auto">
              <a:xfrm>
                <a:off x="6113463" y="4946650"/>
                <a:ext cx="68263" cy="79375"/>
              </a:xfrm>
              <a:custGeom>
                <a:avLst/>
                <a:gdLst>
                  <a:gd name="T0" fmla="*/ 0 w 43"/>
                  <a:gd name="T1" fmla="*/ 23 h 50"/>
                  <a:gd name="T2" fmla="*/ 43 w 43"/>
                  <a:gd name="T3" fmla="*/ 0 h 50"/>
                  <a:gd name="T4" fmla="*/ 31 w 43"/>
                  <a:gd name="T5" fmla="*/ 50 h 50"/>
                  <a:gd name="T6" fmla="*/ 0 w 43"/>
                  <a:gd name="T7" fmla="*/ 23 h 50"/>
                  <a:gd name="T8" fmla="*/ 0 60000 65536"/>
                  <a:gd name="T9" fmla="*/ 0 60000 65536"/>
                  <a:gd name="T10" fmla="*/ 0 60000 65536"/>
                  <a:gd name="T11" fmla="*/ 0 60000 65536"/>
                  <a:gd name="T12" fmla="*/ 0 w 43"/>
                  <a:gd name="T13" fmla="*/ 0 h 50"/>
                  <a:gd name="T14" fmla="*/ 43 w 43"/>
                  <a:gd name="T15" fmla="*/ 50 h 50"/>
                </a:gdLst>
                <a:ahLst/>
                <a:cxnLst>
                  <a:cxn ang="T8">
                    <a:pos x="T0" y="T1"/>
                  </a:cxn>
                  <a:cxn ang="T9">
                    <a:pos x="T2" y="T3"/>
                  </a:cxn>
                  <a:cxn ang="T10">
                    <a:pos x="T4" y="T5"/>
                  </a:cxn>
                  <a:cxn ang="T11">
                    <a:pos x="T6" y="T7"/>
                  </a:cxn>
                </a:cxnLst>
                <a:rect l="T12" t="T13" r="T14" b="T15"/>
                <a:pathLst>
                  <a:path w="43" h="50">
                    <a:moveTo>
                      <a:pt x="0" y="23"/>
                    </a:moveTo>
                    <a:lnTo>
                      <a:pt x="43" y="0"/>
                    </a:lnTo>
                    <a:lnTo>
                      <a:pt x="31" y="50"/>
                    </a:lnTo>
                    <a:lnTo>
                      <a:pt x="0" y="23"/>
                    </a:lnTo>
                    <a:close/>
                  </a:path>
                </a:pathLst>
              </a:custGeom>
              <a:solidFill>
                <a:srgbClr val="009240"/>
              </a:solidFill>
              <a:ln w="9525">
                <a:noFill/>
                <a:round/>
                <a:headEnd/>
                <a:tailEnd/>
              </a:ln>
            </p:spPr>
            <p:txBody>
              <a:bodyPr/>
              <a:lstStyle/>
              <a:p>
                <a:endParaRPr lang="en-US"/>
              </a:p>
            </p:txBody>
          </p:sp>
          <p:sp>
            <p:nvSpPr>
              <p:cNvPr id="23747" name="Freeform 362"/>
              <p:cNvSpPr>
                <a:spLocks/>
              </p:cNvSpPr>
              <p:nvPr/>
            </p:nvSpPr>
            <p:spPr bwMode="auto">
              <a:xfrm>
                <a:off x="6113463" y="4946650"/>
                <a:ext cx="68263" cy="79375"/>
              </a:xfrm>
              <a:custGeom>
                <a:avLst/>
                <a:gdLst>
                  <a:gd name="T0" fmla="*/ 0 w 43"/>
                  <a:gd name="T1" fmla="*/ 23 h 50"/>
                  <a:gd name="T2" fmla="*/ 43 w 43"/>
                  <a:gd name="T3" fmla="*/ 0 h 50"/>
                  <a:gd name="T4" fmla="*/ 31 w 43"/>
                  <a:gd name="T5" fmla="*/ 50 h 50"/>
                  <a:gd name="T6" fmla="*/ 0 w 43"/>
                  <a:gd name="T7" fmla="*/ 23 h 50"/>
                  <a:gd name="T8" fmla="*/ 0 60000 65536"/>
                  <a:gd name="T9" fmla="*/ 0 60000 65536"/>
                  <a:gd name="T10" fmla="*/ 0 60000 65536"/>
                  <a:gd name="T11" fmla="*/ 0 60000 65536"/>
                  <a:gd name="T12" fmla="*/ 0 w 43"/>
                  <a:gd name="T13" fmla="*/ 0 h 50"/>
                  <a:gd name="T14" fmla="*/ 43 w 43"/>
                  <a:gd name="T15" fmla="*/ 50 h 50"/>
                </a:gdLst>
                <a:ahLst/>
                <a:cxnLst>
                  <a:cxn ang="T8">
                    <a:pos x="T0" y="T1"/>
                  </a:cxn>
                  <a:cxn ang="T9">
                    <a:pos x="T2" y="T3"/>
                  </a:cxn>
                  <a:cxn ang="T10">
                    <a:pos x="T4" y="T5"/>
                  </a:cxn>
                  <a:cxn ang="T11">
                    <a:pos x="T6" y="T7"/>
                  </a:cxn>
                </a:cxnLst>
                <a:rect l="T12" t="T13" r="T14" b="T15"/>
                <a:pathLst>
                  <a:path w="43" h="50">
                    <a:moveTo>
                      <a:pt x="0" y="23"/>
                    </a:moveTo>
                    <a:lnTo>
                      <a:pt x="43" y="0"/>
                    </a:lnTo>
                    <a:lnTo>
                      <a:pt x="31" y="50"/>
                    </a:lnTo>
                    <a:lnTo>
                      <a:pt x="0" y="23"/>
                    </a:lnTo>
                    <a:close/>
                  </a:path>
                </a:pathLst>
              </a:custGeom>
              <a:noFill/>
              <a:ln w="6350">
                <a:solidFill>
                  <a:srgbClr val="131516"/>
                </a:solidFill>
                <a:round/>
                <a:headEnd/>
                <a:tailEnd/>
              </a:ln>
            </p:spPr>
            <p:txBody>
              <a:bodyPr/>
              <a:lstStyle/>
              <a:p>
                <a:endParaRPr lang="en-US"/>
              </a:p>
            </p:txBody>
          </p:sp>
          <p:sp>
            <p:nvSpPr>
              <p:cNvPr id="23748" name="Freeform 363"/>
              <p:cNvSpPr>
                <a:spLocks/>
              </p:cNvSpPr>
              <p:nvPr/>
            </p:nvSpPr>
            <p:spPr bwMode="auto">
              <a:xfrm>
                <a:off x="6337301" y="4872038"/>
                <a:ext cx="58738" cy="55563"/>
              </a:xfrm>
              <a:custGeom>
                <a:avLst/>
                <a:gdLst>
                  <a:gd name="T0" fmla="*/ 37 w 37"/>
                  <a:gd name="T1" fmla="*/ 19 h 35"/>
                  <a:gd name="T2" fmla="*/ 35 w 37"/>
                  <a:gd name="T3" fmla="*/ 25 h 35"/>
                  <a:gd name="T4" fmla="*/ 31 w 37"/>
                  <a:gd name="T5" fmla="*/ 29 h 35"/>
                  <a:gd name="T6" fmla="*/ 25 w 37"/>
                  <a:gd name="T7" fmla="*/ 33 h 35"/>
                  <a:gd name="T8" fmla="*/ 19 w 37"/>
                  <a:gd name="T9" fmla="*/ 35 h 35"/>
                  <a:gd name="T10" fmla="*/ 11 w 37"/>
                  <a:gd name="T11" fmla="*/ 33 h 35"/>
                  <a:gd name="T12" fmla="*/ 5 w 37"/>
                  <a:gd name="T13" fmla="*/ 29 h 35"/>
                  <a:gd name="T14" fmla="*/ 2 w 37"/>
                  <a:gd name="T15" fmla="*/ 25 h 35"/>
                  <a:gd name="T16" fmla="*/ 0 w 37"/>
                  <a:gd name="T17" fmla="*/ 19 h 35"/>
                  <a:gd name="T18" fmla="*/ 2 w 37"/>
                  <a:gd name="T19" fmla="*/ 11 h 35"/>
                  <a:gd name="T20" fmla="*/ 5 w 37"/>
                  <a:gd name="T21" fmla="*/ 6 h 35"/>
                  <a:gd name="T22" fmla="*/ 11 w 37"/>
                  <a:gd name="T23" fmla="*/ 2 h 35"/>
                  <a:gd name="T24" fmla="*/ 19 w 37"/>
                  <a:gd name="T25" fmla="*/ 0 h 35"/>
                  <a:gd name="T26" fmla="*/ 25 w 37"/>
                  <a:gd name="T27" fmla="*/ 2 h 35"/>
                  <a:gd name="T28" fmla="*/ 31 w 37"/>
                  <a:gd name="T29" fmla="*/ 6 h 35"/>
                  <a:gd name="T30" fmla="*/ 35 w 37"/>
                  <a:gd name="T31" fmla="*/ 11 h 35"/>
                  <a:gd name="T32" fmla="*/ 37 w 37"/>
                  <a:gd name="T33" fmla="*/ 19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5"/>
                  <a:gd name="T53" fmla="*/ 37 w 37"/>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5">
                    <a:moveTo>
                      <a:pt x="37" y="19"/>
                    </a:moveTo>
                    <a:lnTo>
                      <a:pt x="35" y="25"/>
                    </a:lnTo>
                    <a:lnTo>
                      <a:pt x="31" y="29"/>
                    </a:lnTo>
                    <a:lnTo>
                      <a:pt x="25" y="33"/>
                    </a:lnTo>
                    <a:lnTo>
                      <a:pt x="19" y="35"/>
                    </a:lnTo>
                    <a:lnTo>
                      <a:pt x="11" y="33"/>
                    </a:lnTo>
                    <a:lnTo>
                      <a:pt x="5" y="29"/>
                    </a:lnTo>
                    <a:lnTo>
                      <a:pt x="2" y="25"/>
                    </a:lnTo>
                    <a:lnTo>
                      <a:pt x="0" y="19"/>
                    </a:lnTo>
                    <a:lnTo>
                      <a:pt x="2" y="11"/>
                    </a:lnTo>
                    <a:lnTo>
                      <a:pt x="5" y="6"/>
                    </a:lnTo>
                    <a:lnTo>
                      <a:pt x="11" y="2"/>
                    </a:lnTo>
                    <a:lnTo>
                      <a:pt x="19" y="0"/>
                    </a:lnTo>
                    <a:lnTo>
                      <a:pt x="25" y="2"/>
                    </a:lnTo>
                    <a:lnTo>
                      <a:pt x="31" y="6"/>
                    </a:lnTo>
                    <a:lnTo>
                      <a:pt x="35" y="11"/>
                    </a:lnTo>
                    <a:lnTo>
                      <a:pt x="37" y="19"/>
                    </a:lnTo>
                    <a:close/>
                  </a:path>
                </a:pathLst>
              </a:custGeom>
              <a:solidFill>
                <a:srgbClr val="009240"/>
              </a:solidFill>
              <a:ln w="9525">
                <a:noFill/>
                <a:round/>
                <a:headEnd/>
                <a:tailEnd/>
              </a:ln>
            </p:spPr>
            <p:txBody>
              <a:bodyPr/>
              <a:lstStyle/>
              <a:p>
                <a:endParaRPr lang="en-US"/>
              </a:p>
            </p:txBody>
          </p:sp>
          <p:sp>
            <p:nvSpPr>
              <p:cNvPr id="23749" name="Freeform 364"/>
              <p:cNvSpPr>
                <a:spLocks/>
              </p:cNvSpPr>
              <p:nvPr/>
            </p:nvSpPr>
            <p:spPr bwMode="auto">
              <a:xfrm>
                <a:off x="6357938" y="4902200"/>
                <a:ext cx="47625" cy="34925"/>
              </a:xfrm>
              <a:custGeom>
                <a:avLst/>
                <a:gdLst>
                  <a:gd name="T0" fmla="*/ 6 w 30"/>
                  <a:gd name="T1" fmla="*/ 22 h 22"/>
                  <a:gd name="T2" fmla="*/ 6 w 30"/>
                  <a:gd name="T3" fmla="*/ 22 h 22"/>
                  <a:gd name="T4" fmla="*/ 16 w 30"/>
                  <a:gd name="T5" fmla="*/ 20 h 22"/>
                  <a:gd name="T6" fmla="*/ 22 w 30"/>
                  <a:gd name="T7" fmla="*/ 16 h 22"/>
                  <a:gd name="T8" fmla="*/ 28 w 30"/>
                  <a:gd name="T9" fmla="*/ 8 h 22"/>
                  <a:gd name="T10" fmla="*/ 30 w 30"/>
                  <a:gd name="T11" fmla="*/ 0 h 22"/>
                  <a:gd name="T12" fmla="*/ 18 w 30"/>
                  <a:gd name="T13" fmla="*/ 0 h 22"/>
                  <a:gd name="T14" fmla="*/ 16 w 30"/>
                  <a:gd name="T15" fmla="*/ 4 h 22"/>
                  <a:gd name="T16" fmla="*/ 14 w 30"/>
                  <a:gd name="T17" fmla="*/ 6 h 22"/>
                  <a:gd name="T18" fmla="*/ 10 w 30"/>
                  <a:gd name="T19" fmla="*/ 8 h 22"/>
                  <a:gd name="T20" fmla="*/ 6 w 30"/>
                  <a:gd name="T21" fmla="*/ 10 h 22"/>
                  <a:gd name="T22" fmla="*/ 6 w 30"/>
                  <a:gd name="T23" fmla="*/ 10 h 22"/>
                  <a:gd name="T24" fmla="*/ 6 w 30"/>
                  <a:gd name="T25" fmla="*/ 10 h 22"/>
                  <a:gd name="T26" fmla="*/ 2 w 30"/>
                  <a:gd name="T27" fmla="*/ 12 h 22"/>
                  <a:gd name="T28" fmla="*/ 0 w 30"/>
                  <a:gd name="T29" fmla="*/ 16 h 22"/>
                  <a:gd name="T30" fmla="*/ 2 w 30"/>
                  <a:gd name="T31" fmla="*/ 20 h 22"/>
                  <a:gd name="T32" fmla="*/ 6 w 30"/>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2"/>
                  <a:gd name="T53" fmla="*/ 30 w 3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2">
                    <a:moveTo>
                      <a:pt x="6" y="22"/>
                    </a:moveTo>
                    <a:lnTo>
                      <a:pt x="6" y="22"/>
                    </a:lnTo>
                    <a:lnTo>
                      <a:pt x="16" y="20"/>
                    </a:lnTo>
                    <a:lnTo>
                      <a:pt x="22" y="16"/>
                    </a:lnTo>
                    <a:lnTo>
                      <a:pt x="28" y="8"/>
                    </a:lnTo>
                    <a:lnTo>
                      <a:pt x="30" y="0"/>
                    </a:lnTo>
                    <a:lnTo>
                      <a:pt x="18" y="0"/>
                    </a:lnTo>
                    <a:lnTo>
                      <a:pt x="16" y="4"/>
                    </a:lnTo>
                    <a:lnTo>
                      <a:pt x="14" y="6"/>
                    </a:lnTo>
                    <a:lnTo>
                      <a:pt x="10" y="8"/>
                    </a:lnTo>
                    <a:lnTo>
                      <a:pt x="6" y="10"/>
                    </a:lnTo>
                    <a:lnTo>
                      <a:pt x="2" y="12"/>
                    </a:lnTo>
                    <a:lnTo>
                      <a:pt x="0" y="16"/>
                    </a:lnTo>
                    <a:lnTo>
                      <a:pt x="2" y="20"/>
                    </a:lnTo>
                    <a:lnTo>
                      <a:pt x="6" y="22"/>
                    </a:lnTo>
                    <a:close/>
                  </a:path>
                </a:pathLst>
              </a:custGeom>
              <a:solidFill>
                <a:srgbClr val="131516"/>
              </a:solidFill>
              <a:ln w="9525">
                <a:noFill/>
                <a:round/>
                <a:headEnd/>
                <a:tailEnd/>
              </a:ln>
            </p:spPr>
            <p:txBody>
              <a:bodyPr/>
              <a:lstStyle/>
              <a:p>
                <a:endParaRPr lang="en-US"/>
              </a:p>
            </p:txBody>
          </p:sp>
          <p:sp>
            <p:nvSpPr>
              <p:cNvPr id="23750" name="Freeform 365"/>
              <p:cNvSpPr>
                <a:spLocks/>
              </p:cNvSpPr>
              <p:nvPr/>
            </p:nvSpPr>
            <p:spPr bwMode="auto">
              <a:xfrm>
                <a:off x="6327776" y="4892675"/>
                <a:ext cx="39688" cy="44450"/>
              </a:xfrm>
              <a:custGeom>
                <a:avLst/>
                <a:gdLst>
                  <a:gd name="T0" fmla="*/ 0 w 25"/>
                  <a:gd name="T1" fmla="*/ 6 h 28"/>
                  <a:gd name="T2" fmla="*/ 0 w 25"/>
                  <a:gd name="T3" fmla="*/ 6 h 28"/>
                  <a:gd name="T4" fmla="*/ 2 w 25"/>
                  <a:gd name="T5" fmla="*/ 14 h 28"/>
                  <a:gd name="T6" fmla="*/ 8 w 25"/>
                  <a:gd name="T7" fmla="*/ 22 h 28"/>
                  <a:gd name="T8" fmla="*/ 15 w 25"/>
                  <a:gd name="T9" fmla="*/ 26 h 28"/>
                  <a:gd name="T10" fmla="*/ 25 w 25"/>
                  <a:gd name="T11" fmla="*/ 28 h 28"/>
                  <a:gd name="T12" fmla="*/ 25 w 25"/>
                  <a:gd name="T13" fmla="*/ 16 h 28"/>
                  <a:gd name="T14" fmla="*/ 19 w 25"/>
                  <a:gd name="T15" fmla="*/ 14 h 28"/>
                  <a:gd name="T16" fmla="*/ 15 w 25"/>
                  <a:gd name="T17" fmla="*/ 12 h 28"/>
                  <a:gd name="T18" fmla="*/ 13 w 25"/>
                  <a:gd name="T19" fmla="*/ 8 h 28"/>
                  <a:gd name="T20" fmla="*/ 11 w 25"/>
                  <a:gd name="T21" fmla="*/ 6 h 28"/>
                  <a:gd name="T22" fmla="*/ 11 w 25"/>
                  <a:gd name="T23" fmla="*/ 6 h 28"/>
                  <a:gd name="T24" fmla="*/ 11 w 25"/>
                  <a:gd name="T25" fmla="*/ 6 h 28"/>
                  <a:gd name="T26" fmla="*/ 9 w 25"/>
                  <a:gd name="T27" fmla="*/ 2 h 28"/>
                  <a:gd name="T28" fmla="*/ 6 w 25"/>
                  <a:gd name="T29" fmla="*/ 0 h 28"/>
                  <a:gd name="T30" fmla="*/ 2 w 25"/>
                  <a:gd name="T31" fmla="*/ 2 h 28"/>
                  <a:gd name="T32" fmla="*/ 0 w 25"/>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8"/>
                  <a:gd name="T53" fmla="*/ 25 w 2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8">
                    <a:moveTo>
                      <a:pt x="0" y="6"/>
                    </a:moveTo>
                    <a:lnTo>
                      <a:pt x="0" y="6"/>
                    </a:lnTo>
                    <a:lnTo>
                      <a:pt x="2" y="14"/>
                    </a:lnTo>
                    <a:lnTo>
                      <a:pt x="8" y="22"/>
                    </a:lnTo>
                    <a:lnTo>
                      <a:pt x="15" y="26"/>
                    </a:lnTo>
                    <a:lnTo>
                      <a:pt x="25" y="28"/>
                    </a:lnTo>
                    <a:lnTo>
                      <a:pt x="25" y="16"/>
                    </a:lnTo>
                    <a:lnTo>
                      <a:pt x="19" y="14"/>
                    </a:lnTo>
                    <a:lnTo>
                      <a:pt x="15" y="12"/>
                    </a:lnTo>
                    <a:lnTo>
                      <a:pt x="13" y="8"/>
                    </a:lnTo>
                    <a:lnTo>
                      <a:pt x="11" y="6"/>
                    </a:lnTo>
                    <a:lnTo>
                      <a:pt x="9" y="2"/>
                    </a:lnTo>
                    <a:lnTo>
                      <a:pt x="6" y="0"/>
                    </a:lnTo>
                    <a:lnTo>
                      <a:pt x="2" y="2"/>
                    </a:lnTo>
                    <a:lnTo>
                      <a:pt x="0" y="6"/>
                    </a:lnTo>
                    <a:close/>
                  </a:path>
                </a:pathLst>
              </a:custGeom>
              <a:solidFill>
                <a:srgbClr val="131516"/>
              </a:solidFill>
              <a:ln w="9525">
                <a:noFill/>
                <a:round/>
                <a:headEnd/>
                <a:tailEnd/>
              </a:ln>
            </p:spPr>
            <p:txBody>
              <a:bodyPr/>
              <a:lstStyle/>
              <a:p>
                <a:endParaRPr lang="en-US"/>
              </a:p>
            </p:txBody>
          </p:sp>
          <p:sp>
            <p:nvSpPr>
              <p:cNvPr id="23751" name="Freeform 366"/>
              <p:cNvSpPr>
                <a:spLocks/>
              </p:cNvSpPr>
              <p:nvPr/>
            </p:nvSpPr>
            <p:spPr bwMode="auto">
              <a:xfrm>
                <a:off x="6327776" y="4862513"/>
                <a:ext cx="52388" cy="39688"/>
              </a:xfrm>
              <a:custGeom>
                <a:avLst/>
                <a:gdLst>
                  <a:gd name="T0" fmla="*/ 25 w 33"/>
                  <a:gd name="T1" fmla="*/ 0 h 25"/>
                  <a:gd name="T2" fmla="*/ 25 w 33"/>
                  <a:gd name="T3" fmla="*/ 0 h 25"/>
                  <a:gd name="T4" fmla="*/ 15 w 33"/>
                  <a:gd name="T5" fmla="*/ 2 h 25"/>
                  <a:gd name="T6" fmla="*/ 8 w 33"/>
                  <a:gd name="T7" fmla="*/ 6 h 25"/>
                  <a:gd name="T8" fmla="*/ 2 w 33"/>
                  <a:gd name="T9" fmla="*/ 15 h 25"/>
                  <a:gd name="T10" fmla="*/ 0 w 33"/>
                  <a:gd name="T11" fmla="*/ 25 h 25"/>
                  <a:gd name="T12" fmla="*/ 11 w 33"/>
                  <a:gd name="T13" fmla="*/ 25 h 25"/>
                  <a:gd name="T14" fmla="*/ 13 w 33"/>
                  <a:gd name="T15" fmla="*/ 19 h 25"/>
                  <a:gd name="T16" fmla="*/ 15 w 33"/>
                  <a:gd name="T17" fmla="*/ 15 h 25"/>
                  <a:gd name="T18" fmla="*/ 19 w 33"/>
                  <a:gd name="T19" fmla="*/ 12 h 25"/>
                  <a:gd name="T20" fmla="*/ 25 w 33"/>
                  <a:gd name="T21" fmla="*/ 12 h 25"/>
                  <a:gd name="T22" fmla="*/ 25 w 33"/>
                  <a:gd name="T23" fmla="*/ 12 h 25"/>
                  <a:gd name="T24" fmla="*/ 25 w 33"/>
                  <a:gd name="T25" fmla="*/ 12 h 25"/>
                  <a:gd name="T26" fmla="*/ 31 w 33"/>
                  <a:gd name="T27" fmla="*/ 10 h 25"/>
                  <a:gd name="T28" fmla="*/ 33 w 33"/>
                  <a:gd name="T29" fmla="*/ 6 h 25"/>
                  <a:gd name="T30" fmla="*/ 31 w 33"/>
                  <a:gd name="T31" fmla="*/ 2 h 25"/>
                  <a:gd name="T32" fmla="*/ 25 w 33"/>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5"/>
                  <a:gd name="T53" fmla="*/ 33 w 33"/>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5">
                    <a:moveTo>
                      <a:pt x="25" y="0"/>
                    </a:moveTo>
                    <a:lnTo>
                      <a:pt x="25" y="0"/>
                    </a:lnTo>
                    <a:lnTo>
                      <a:pt x="15" y="2"/>
                    </a:lnTo>
                    <a:lnTo>
                      <a:pt x="8" y="6"/>
                    </a:lnTo>
                    <a:lnTo>
                      <a:pt x="2" y="15"/>
                    </a:lnTo>
                    <a:lnTo>
                      <a:pt x="0" y="25"/>
                    </a:lnTo>
                    <a:lnTo>
                      <a:pt x="11" y="25"/>
                    </a:lnTo>
                    <a:lnTo>
                      <a:pt x="13" y="19"/>
                    </a:lnTo>
                    <a:lnTo>
                      <a:pt x="15" y="15"/>
                    </a:lnTo>
                    <a:lnTo>
                      <a:pt x="19" y="12"/>
                    </a:lnTo>
                    <a:lnTo>
                      <a:pt x="25" y="12"/>
                    </a:lnTo>
                    <a:lnTo>
                      <a:pt x="31" y="10"/>
                    </a:lnTo>
                    <a:lnTo>
                      <a:pt x="33" y="6"/>
                    </a:lnTo>
                    <a:lnTo>
                      <a:pt x="31" y="2"/>
                    </a:lnTo>
                    <a:lnTo>
                      <a:pt x="25" y="0"/>
                    </a:lnTo>
                    <a:close/>
                  </a:path>
                </a:pathLst>
              </a:custGeom>
              <a:solidFill>
                <a:srgbClr val="131516"/>
              </a:solidFill>
              <a:ln w="9525">
                <a:noFill/>
                <a:round/>
                <a:headEnd/>
                <a:tailEnd/>
              </a:ln>
            </p:spPr>
            <p:txBody>
              <a:bodyPr/>
              <a:lstStyle/>
              <a:p>
                <a:endParaRPr lang="en-US"/>
              </a:p>
            </p:txBody>
          </p:sp>
          <p:sp>
            <p:nvSpPr>
              <p:cNvPr id="23752" name="Freeform 367"/>
              <p:cNvSpPr>
                <a:spLocks/>
              </p:cNvSpPr>
              <p:nvPr/>
            </p:nvSpPr>
            <p:spPr bwMode="auto">
              <a:xfrm>
                <a:off x="6367463" y="4862513"/>
                <a:ext cx="38100" cy="49213"/>
              </a:xfrm>
              <a:custGeom>
                <a:avLst/>
                <a:gdLst>
                  <a:gd name="T0" fmla="*/ 24 w 24"/>
                  <a:gd name="T1" fmla="*/ 25 h 31"/>
                  <a:gd name="T2" fmla="*/ 24 w 24"/>
                  <a:gd name="T3" fmla="*/ 25 h 31"/>
                  <a:gd name="T4" fmla="*/ 22 w 24"/>
                  <a:gd name="T5" fmla="*/ 15 h 31"/>
                  <a:gd name="T6" fmla="*/ 16 w 24"/>
                  <a:gd name="T7" fmla="*/ 8 h 31"/>
                  <a:gd name="T8" fmla="*/ 10 w 24"/>
                  <a:gd name="T9" fmla="*/ 2 h 31"/>
                  <a:gd name="T10" fmla="*/ 0 w 24"/>
                  <a:gd name="T11" fmla="*/ 0 h 31"/>
                  <a:gd name="T12" fmla="*/ 0 w 24"/>
                  <a:gd name="T13" fmla="*/ 12 h 31"/>
                  <a:gd name="T14" fmla="*/ 4 w 24"/>
                  <a:gd name="T15" fmla="*/ 12 h 31"/>
                  <a:gd name="T16" fmla="*/ 8 w 24"/>
                  <a:gd name="T17" fmla="*/ 15 h 31"/>
                  <a:gd name="T18" fmla="*/ 10 w 24"/>
                  <a:gd name="T19" fmla="*/ 19 h 31"/>
                  <a:gd name="T20" fmla="*/ 12 w 24"/>
                  <a:gd name="T21" fmla="*/ 25 h 31"/>
                  <a:gd name="T22" fmla="*/ 12 w 24"/>
                  <a:gd name="T23" fmla="*/ 25 h 31"/>
                  <a:gd name="T24" fmla="*/ 12 w 24"/>
                  <a:gd name="T25" fmla="*/ 25 h 31"/>
                  <a:gd name="T26" fmla="*/ 12 w 24"/>
                  <a:gd name="T27" fmla="*/ 29 h 31"/>
                  <a:gd name="T28" fmla="*/ 18 w 24"/>
                  <a:gd name="T29" fmla="*/ 31 h 31"/>
                  <a:gd name="T30" fmla="*/ 22 w 24"/>
                  <a:gd name="T31" fmla="*/ 29 h 31"/>
                  <a:gd name="T32" fmla="*/ 24 w 24"/>
                  <a:gd name="T33" fmla="*/ 25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1"/>
                  <a:gd name="T53" fmla="*/ 24 w 24"/>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1">
                    <a:moveTo>
                      <a:pt x="24" y="25"/>
                    </a:moveTo>
                    <a:lnTo>
                      <a:pt x="24" y="25"/>
                    </a:lnTo>
                    <a:lnTo>
                      <a:pt x="22" y="15"/>
                    </a:lnTo>
                    <a:lnTo>
                      <a:pt x="16" y="8"/>
                    </a:lnTo>
                    <a:lnTo>
                      <a:pt x="10" y="2"/>
                    </a:lnTo>
                    <a:lnTo>
                      <a:pt x="0" y="0"/>
                    </a:lnTo>
                    <a:lnTo>
                      <a:pt x="0" y="12"/>
                    </a:lnTo>
                    <a:lnTo>
                      <a:pt x="4" y="12"/>
                    </a:lnTo>
                    <a:lnTo>
                      <a:pt x="8" y="15"/>
                    </a:lnTo>
                    <a:lnTo>
                      <a:pt x="10" y="19"/>
                    </a:lnTo>
                    <a:lnTo>
                      <a:pt x="12" y="25"/>
                    </a:lnTo>
                    <a:lnTo>
                      <a:pt x="12" y="29"/>
                    </a:lnTo>
                    <a:lnTo>
                      <a:pt x="18" y="31"/>
                    </a:lnTo>
                    <a:lnTo>
                      <a:pt x="22" y="29"/>
                    </a:lnTo>
                    <a:lnTo>
                      <a:pt x="24" y="25"/>
                    </a:lnTo>
                    <a:close/>
                  </a:path>
                </a:pathLst>
              </a:custGeom>
              <a:solidFill>
                <a:srgbClr val="131516"/>
              </a:solidFill>
              <a:ln w="9525">
                <a:noFill/>
                <a:round/>
                <a:headEnd/>
                <a:tailEnd/>
              </a:ln>
            </p:spPr>
            <p:txBody>
              <a:bodyPr/>
              <a:lstStyle/>
              <a:p>
                <a:endParaRPr lang="en-US"/>
              </a:p>
            </p:txBody>
          </p:sp>
          <p:sp>
            <p:nvSpPr>
              <p:cNvPr id="23753" name="Freeform 368"/>
              <p:cNvSpPr>
                <a:spLocks/>
              </p:cNvSpPr>
              <p:nvPr/>
            </p:nvSpPr>
            <p:spPr bwMode="auto">
              <a:xfrm>
                <a:off x="6188076" y="4872038"/>
                <a:ext cx="55563" cy="55563"/>
              </a:xfrm>
              <a:custGeom>
                <a:avLst/>
                <a:gdLst>
                  <a:gd name="T0" fmla="*/ 35 w 35"/>
                  <a:gd name="T1" fmla="*/ 19 h 35"/>
                  <a:gd name="T2" fmla="*/ 33 w 35"/>
                  <a:gd name="T3" fmla="*/ 25 h 35"/>
                  <a:gd name="T4" fmla="*/ 31 w 35"/>
                  <a:gd name="T5" fmla="*/ 29 h 35"/>
                  <a:gd name="T6" fmla="*/ 25 w 35"/>
                  <a:gd name="T7" fmla="*/ 33 h 35"/>
                  <a:gd name="T8" fmla="*/ 19 w 35"/>
                  <a:gd name="T9" fmla="*/ 35 h 35"/>
                  <a:gd name="T10" fmla="*/ 12 w 35"/>
                  <a:gd name="T11" fmla="*/ 33 h 35"/>
                  <a:gd name="T12" fmla="*/ 6 w 35"/>
                  <a:gd name="T13" fmla="*/ 29 h 35"/>
                  <a:gd name="T14" fmla="*/ 2 w 35"/>
                  <a:gd name="T15" fmla="*/ 25 h 35"/>
                  <a:gd name="T16" fmla="*/ 0 w 35"/>
                  <a:gd name="T17" fmla="*/ 19 h 35"/>
                  <a:gd name="T18" fmla="*/ 2 w 35"/>
                  <a:gd name="T19" fmla="*/ 11 h 35"/>
                  <a:gd name="T20" fmla="*/ 6 w 35"/>
                  <a:gd name="T21" fmla="*/ 6 h 35"/>
                  <a:gd name="T22" fmla="*/ 12 w 35"/>
                  <a:gd name="T23" fmla="*/ 2 h 35"/>
                  <a:gd name="T24" fmla="*/ 19 w 35"/>
                  <a:gd name="T25" fmla="*/ 0 h 35"/>
                  <a:gd name="T26" fmla="*/ 25 w 35"/>
                  <a:gd name="T27" fmla="*/ 2 h 35"/>
                  <a:gd name="T28" fmla="*/ 31 w 35"/>
                  <a:gd name="T29" fmla="*/ 6 h 35"/>
                  <a:gd name="T30" fmla="*/ 33 w 35"/>
                  <a:gd name="T31" fmla="*/ 11 h 35"/>
                  <a:gd name="T32" fmla="*/ 35 w 35"/>
                  <a:gd name="T33" fmla="*/ 19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5"/>
                  <a:gd name="T53" fmla="*/ 35 w 3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5">
                    <a:moveTo>
                      <a:pt x="35" y="19"/>
                    </a:moveTo>
                    <a:lnTo>
                      <a:pt x="33" y="25"/>
                    </a:lnTo>
                    <a:lnTo>
                      <a:pt x="31" y="29"/>
                    </a:lnTo>
                    <a:lnTo>
                      <a:pt x="25" y="33"/>
                    </a:lnTo>
                    <a:lnTo>
                      <a:pt x="19" y="35"/>
                    </a:lnTo>
                    <a:lnTo>
                      <a:pt x="12" y="33"/>
                    </a:lnTo>
                    <a:lnTo>
                      <a:pt x="6" y="29"/>
                    </a:lnTo>
                    <a:lnTo>
                      <a:pt x="2" y="25"/>
                    </a:lnTo>
                    <a:lnTo>
                      <a:pt x="0" y="19"/>
                    </a:lnTo>
                    <a:lnTo>
                      <a:pt x="2" y="11"/>
                    </a:lnTo>
                    <a:lnTo>
                      <a:pt x="6" y="6"/>
                    </a:lnTo>
                    <a:lnTo>
                      <a:pt x="12" y="2"/>
                    </a:lnTo>
                    <a:lnTo>
                      <a:pt x="19" y="0"/>
                    </a:lnTo>
                    <a:lnTo>
                      <a:pt x="25" y="2"/>
                    </a:lnTo>
                    <a:lnTo>
                      <a:pt x="31" y="6"/>
                    </a:lnTo>
                    <a:lnTo>
                      <a:pt x="33" y="11"/>
                    </a:lnTo>
                    <a:lnTo>
                      <a:pt x="35" y="19"/>
                    </a:lnTo>
                    <a:close/>
                  </a:path>
                </a:pathLst>
              </a:custGeom>
              <a:solidFill>
                <a:srgbClr val="009240"/>
              </a:solidFill>
              <a:ln w="9525">
                <a:noFill/>
                <a:round/>
                <a:headEnd/>
                <a:tailEnd/>
              </a:ln>
            </p:spPr>
            <p:txBody>
              <a:bodyPr/>
              <a:lstStyle/>
              <a:p>
                <a:endParaRPr lang="en-US"/>
              </a:p>
            </p:txBody>
          </p:sp>
          <p:sp>
            <p:nvSpPr>
              <p:cNvPr id="23754" name="Freeform 369"/>
              <p:cNvSpPr>
                <a:spLocks/>
              </p:cNvSpPr>
              <p:nvPr/>
            </p:nvSpPr>
            <p:spPr bwMode="auto">
              <a:xfrm>
                <a:off x="6208713" y="4902200"/>
                <a:ext cx="44450" cy="34925"/>
              </a:xfrm>
              <a:custGeom>
                <a:avLst/>
                <a:gdLst>
                  <a:gd name="T0" fmla="*/ 6 w 28"/>
                  <a:gd name="T1" fmla="*/ 22 h 22"/>
                  <a:gd name="T2" fmla="*/ 6 w 28"/>
                  <a:gd name="T3" fmla="*/ 22 h 22"/>
                  <a:gd name="T4" fmla="*/ 14 w 28"/>
                  <a:gd name="T5" fmla="*/ 20 h 22"/>
                  <a:gd name="T6" fmla="*/ 22 w 28"/>
                  <a:gd name="T7" fmla="*/ 16 h 22"/>
                  <a:gd name="T8" fmla="*/ 26 w 28"/>
                  <a:gd name="T9" fmla="*/ 8 h 22"/>
                  <a:gd name="T10" fmla="*/ 28 w 28"/>
                  <a:gd name="T11" fmla="*/ 0 h 22"/>
                  <a:gd name="T12" fmla="*/ 16 w 28"/>
                  <a:gd name="T13" fmla="*/ 0 h 22"/>
                  <a:gd name="T14" fmla="*/ 16 w 28"/>
                  <a:gd name="T15" fmla="*/ 4 h 22"/>
                  <a:gd name="T16" fmla="*/ 14 w 28"/>
                  <a:gd name="T17" fmla="*/ 6 h 22"/>
                  <a:gd name="T18" fmla="*/ 10 w 28"/>
                  <a:gd name="T19" fmla="*/ 8 h 22"/>
                  <a:gd name="T20" fmla="*/ 6 w 28"/>
                  <a:gd name="T21" fmla="*/ 10 h 22"/>
                  <a:gd name="T22" fmla="*/ 6 w 28"/>
                  <a:gd name="T23" fmla="*/ 10 h 22"/>
                  <a:gd name="T24" fmla="*/ 6 w 28"/>
                  <a:gd name="T25" fmla="*/ 10 h 22"/>
                  <a:gd name="T26" fmla="*/ 2 w 28"/>
                  <a:gd name="T27" fmla="*/ 12 h 22"/>
                  <a:gd name="T28" fmla="*/ 0 w 28"/>
                  <a:gd name="T29" fmla="*/ 16 h 22"/>
                  <a:gd name="T30" fmla="*/ 2 w 28"/>
                  <a:gd name="T31" fmla="*/ 20 h 22"/>
                  <a:gd name="T32" fmla="*/ 6 w 28"/>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2"/>
                  <a:gd name="T53" fmla="*/ 28 w 2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2">
                    <a:moveTo>
                      <a:pt x="6" y="22"/>
                    </a:moveTo>
                    <a:lnTo>
                      <a:pt x="6" y="22"/>
                    </a:lnTo>
                    <a:lnTo>
                      <a:pt x="14" y="20"/>
                    </a:lnTo>
                    <a:lnTo>
                      <a:pt x="22" y="16"/>
                    </a:lnTo>
                    <a:lnTo>
                      <a:pt x="26" y="8"/>
                    </a:lnTo>
                    <a:lnTo>
                      <a:pt x="28" y="0"/>
                    </a:lnTo>
                    <a:lnTo>
                      <a:pt x="16" y="0"/>
                    </a:lnTo>
                    <a:lnTo>
                      <a:pt x="16" y="4"/>
                    </a:lnTo>
                    <a:lnTo>
                      <a:pt x="14" y="6"/>
                    </a:lnTo>
                    <a:lnTo>
                      <a:pt x="10" y="8"/>
                    </a:lnTo>
                    <a:lnTo>
                      <a:pt x="6" y="10"/>
                    </a:lnTo>
                    <a:lnTo>
                      <a:pt x="2" y="12"/>
                    </a:lnTo>
                    <a:lnTo>
                      <a:pt x="0" y="16"/>
                    </a:lnTo>
                    <a:lnTo>
                      <a:pt x="2" y="20"/>
                    </a:lnTo>
                    <a:lnTo>
                      <a:pt x="6" y="22"/>
                    </a:lnTo>
                    <a:close/>
                  </a:path>
                </a:pathLst>
              </a:custGeom>
              <a:solidFill>
                <a:srgbClr val="131516"/>
              </a:solidFill>
              <a:ln w="9525">
                <a:noFill/>
                <a:round/>
                <a:headEnd/>
                <a:tailEnd/>
              </a:ln>
            </p:spPr>
            <p:txBody>
              <a:bodyPr/>
              <a:lstStyle/>
              <a:p>
                <a:endParaRPr lang="en-US"/>
              </a:p>
            </p:txBody>
          </p:sp>
          <p:sp>
            <p:nvSpPr>
              <p:cNvPr id="23755" name="Freeform 370"/>
              <p:cNvSpPr>
                <a:spLocks/>
              </p:cNvSpPr>
              <p:nvPr/>
            </p:nvSpPr>
            <p:spPr bwMode="auto">
              <a:xfrm>
                <a:off x="6178551" y="4892675"/>
                <a:ext cx="39688" cy="44450"/>
              </a:xfrm>
              <a:custGeom>
                <a:avLst/>
                <a:gdLst>
                  <a:gd name="T0" fmla="*/ 0 w 25"/>
                  <a:gd name="T1" fmla="*/ 6 h 28"/>
                  <a:gd name="T2" fmla="*/ 0 w 25"/>
                  <a:gd name="T3" fmla="*/ 6 h 28"/>
                  <a:gd name="T4" fmla="*/ 2 w 25"/>
                  <a:gd name="T5" fmla="*/ 14 h 28"/>
                  <a:gd name="T6" fmla="*/ 8 w 25"/>
                  <a:gd name="T7" fmla="*/ 22 h 28"/>
                  <a:gd name="T8" fmla="*/ 16 w 25"/>
                  <a:gd name="T9" fmla="*/ 26 h 28"/>
                  <a:gd name="T10" fmla="*/ 25 w 25"/>
                  <a:gd name="T11" fmla="*/ 28 h 28"/>
                  <a:gd name="T12" fmla="*/ 25 w 25"/>
                  <a:gd name="T13" fmla="*/ 16 h 28"/>
                  <a:gd name="T14" fmla="*/ 19 w 25"/>
                  <a:gd name="T15" fmla="*/ 14 h 28"/>
                  <a:gd name="T16" fmla="*/ 16 w 25"/>
                  <a:gd name="T17" fmla="*/ 12 h 28"/>
                  <a:gd name="T18" fmla="*/ 12 w 25"/>
                  <a:gd name="T19" fmla="*/ 8 h 28"/>
                  <a:gd name="T20" fmla="*/ 12 w 25"/>
                  <a:gd name="T21" fmla="*/ 6 h 28"/>
                  <a:gd name="T22" fmla="*/ 12 w 25"/>
                  <a:gd name="T23" fmla="*/ 6 h 28"/>
                  <a:gd name="T24" fmla="*/ 12 w 25"/>
                  <a:gd name="T25" fmla="*/ 6 h 28"/>
                  <a:gd name="T26" fmla="*/ 10 w 25"/>
                  <a:gd name="T27" fmla="*/ 2 h 28"/>
                  <a:gd name="T28" fmla="*/ 6 w 25"/>
                  <a:gd name="T29" fmla="*/ 0 h 28"/>
                  <a:gd name="T30" fmla="*/ 2 w 25"/>
                  <a:gd name="T31" fmla="*/ 2 h 28"/>
                  <a:gd name="T32" fmla="*/ 0 w 25"/>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8"/>
                  <a:gd name="T53" fmla="*/ 25 w 2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8">
                    <a:moveTo>
                      <a:pt x="0" y="6"/>
                    </a:moveTo>
                    <a:lnTo>
                      <a:pt x="0" y="6"/>
                    </a:lnTo>
                    <a:lnTo>
                      <a:pt x="2" y="14"/>
                    </a:lnTo>
                    <a:lnTo>
                      <a:pt x="8" y="22"/>
                    </a:lnTo>
                    <a:lnTo>
                      <a:pt x="16" y="26"/>
                    </a:lnTo>
                    <a:lnTo>
                      <a:pt x="25" y="28"/>
                    </a:lnTo>
                    <a:lnTo>
                      <a:pt x="25" y="16"/>
                    </a:lnTo>
                    <a:lnTo>
                      <a:pt x="19" y="14"/>
                    </a:lnTo>
                    <a:lnTo>
                      <a:pt x="16" y="12"/>
                    </a:lnTo>
                    <a:lnTo>
                      <a:pt x="12" y="8"/>
                    </a:lnTo>
                    <a:lnTo>
                      <a:pt x="12" y="6"/>
                    </a:lnTo>
                    <a:lnTo>
                      <a:pt x="10" y="2"/>
                    </a:lnTo>
                    <a:lnTo>
                      <a:pt x="6" y="0"/>
                    </a:lnTo>
                    <a:lnTo>
                      <a:pt x="2" y="2"/>
                    </a:lnTo>
                    <a:lnTo>
                      <a:pt x="0" y="6"/>
                    </a:lnTo>
                    <a:close/>
                  </a:path>
                </a:pathLst>
              </a:custGeom>
              <a:solidFill>
                <a:srgbClr val="131516"/>
              </a:solidFill>
              <a:ln w="9525">
                <a:noFill/>
                <a:round/>
                <a:headEnd/>
                <a:tailEnd/>
              </a:ln>
            </p:spPr>
            <p:txBody>
              <a:bodyPr/>
              <a:lstStyle/>
              <a:p>
                <a:endParaRPr lang="en-US"/>
              </a:p>
            </p:txBody>
          </p:sp>
          <p:sp>
            <p:nvSpPr>
              <p:cNvPr id="23756" name="Freeform 371"/>
              <p:cNvSpPr>
                <a:spLocks/>
              </p:cNvSpPr>
              <p:nvPr/>
            </p:nvSpPr>
            <p:spPr bwMode="auto">
              <a:xfrm>
                <a:off x="6178551" y="4862513"/>
                <a:ext cx="49213" cy="39688"/>
              </a:xfrm>
              <a:custGeom>
                <a:avLst/>
                <a:gdLst>
                  <a:gd name="T0" fmla="*/ 25 w 31"/>
                  <a:gd name="T1" fmla="*/ 0 h 25"/>
                  <a:gd name="T2" fmla="*/ 25 w 31"/>
                  <a:gd name="T3" fmla="*/ 0 h 25"/>
                  <a:gd name="T4" fmla="*/ 16 w 31"/>
                  <a:gd name="T5" fmla="*/ 2 h 25"/>
                  <a:gd name="T6" fmla="*/ 8 w 31"/>
                  <a:gd name="T7" fmla="*/ 6 h 25"/>
                  <a:gd name="T8" fmla="*/ 2 w 31"/>
                  <a:gd name="T9" fmla="*/ 15 h 25"/>
                  <a:gd name="T10" fmla="*/ 0 w 31"/>
                  <a:gd name="T11" fmla="*/ 25 h 25"/>
                  <a:gd name="T12" fmla="*/ 12 w 31"/>
                  <a:gd name="T13" fmla="*/ 25 h 25"/>
                  <a:gd name="T14" fmla="*/ 14 w 31"/>
                  <a:gd name="T15" fmla="*/ 19 h 25"/>
                  <a:gd name="T16" fmla="*/ 16 w 31"/>
                  <a:gd name="T17" fmla="*/ 15 h 25"/>
                  <a:gd name="T18" fmla="*/ 19 w 31"/>
                  <a:gd name="T19" fmla="*/ 12 h 25"/>
                  <a:gd name="T20" fmla="*/ 25 w 31"/>
                  <a:gd name="T21" fmla="*/ 12 h 25"/>
                  <a:gd name="T22" fmla="*/ 25 w 31"/>
                  <a:gd name="T23" fmla="*/ 12 h 25"/>
                  <a:gd name="T24" fmla="*/ 25 w 31"/>
                  <a:gd name="T25" fmla="*/ 12 h 25"/>
                  <a:gd name="T26" fmla="*/ 29 w 31"/>
                  <a:gd name="T27" fmla="*/ 10 h 25"/>
                  <a:gd name="T28" fmla="*/ 31 w 31"/>
                  <a:gd name="T29" fmla="*/ 6 h 25"/>
                  <a:gd name="T30" fmla="*/ 29 w 31"/>
                  <a:gd name="T31" fmla="*/ 2 h 25"/>
                  <a:gd name="T32" fmla="*/ 25 w 31"/>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5"/>
                  <a:gd name="T53" fmla="*/ 31 w 31"/>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5">
                    <a:moveTo>
                      <a:pt x="25" y="0"/>
                    </a:moveTo>
                    <a:lnTo>
                      <a:pt x="25" y="0"/>
                    </a:lnTo>
                    <a:lnTo>
                      <a:pt x="16" y="2"/>
                    </a:lnTo>
                    <a:lnTo>
                      <a:pt x="8" y="6"/>
                    </a:lnTo>
                    <a:lnTo>
                      <a:pt x="2" y="15"/>
                    </a:lnTo>
                    <a:lnTo>
                      <a:pt x="0" y="25"/>
                    </a:lnTo>
                    <a:lnTo>
                      <a:pt x="12" y="25"/>
                    </a:lnTo>
                    <a:lnTo>
                      <a:pt x="14" y="19"/>
                    </a:lnTo>
                    <a:lnTo>
                      <a:pt x="16" y="15"/>
                    </a:lnTo>
                    <a:lnTo>
                      <a:pt x="19" y="12"/>
                    </a:lnTo>
                    <a:lnTo>
                      <a:pt x="25" y="12"/>
                    </a:lnTo>
                    <a:lnTo>
                      <a:pt x="29" y="10"/>
                    </a:lnTo>
                    <a:lnTo>
                      <a:pt x="31" y="6"/>
                    </a:lnTo>
                    <a:lnTo>
                      <a:pt x="29" y="2"/>
                    </a:lnTo>
                    <a:lnTo>
                      <a:pt x="25" y="0"/>
                    </a:lnTo>
                    <a:close/>
                  </a:path>
                </a:pathLst>
              </a:custGeom>
              <a:solidFill>
                <a:srgbClr val="131516"/>
              </a:solidFill>
              <a:ln w="9525">
                <a:noFill/>
                <a:round/>
                <a:headEnd/>
                <a:tailEnd/>
              </a:ln>
            </p:spPr>
            <p:txBody>
              <a:bodyPr/>
              <a:lstStyle/>
              <a:p>
                <a:endParaRPr lang="en-US"/>
              </a:p>
            </p:txBody>
          </p:sp>
          <p:sp>
            <p:nvSpPr>
              <p:cNvPr id="23757" name="Freeform 372"/>
              <p:cNvSpPr>
                <a:spLocks/>
              </p:cNvSpPr>
              <p:nvPr/>
            </p:nvSpPr>
            <p:spPr bwMode="auto">
              <a:xfrm>
                <a:off x="6218238" y="4862513"/>
                <a:ext cx="34925" cy="49213"/>
              </a:xfrm>
              <a:custGeom>
                <a:avLst/>
                <a:gdLst>
                  <a:gd name="T0" fmla="*/ 22 w 22"/>
                  <a:gd name="T1" fmla="*/ 25 h 31"/>
                  <a:gd name="T2" fmla="*/ 22 w 22"/>
                  <a:gd name="T3" fmla="*/ 25 h 31"/>
                  <a:gd name="T4" fmla="*/ 20 w 22"/>
                  <a:gd name="T5" fmla="*/ 15 h 31"/>
                  <a:gd name="T6" fmla="*/ 16 w 22"/>
                  <a:gd name="T7" fmla="*/ 8 h 31"/>
                  <a:gd name="T8" fmla="*/ 8 w 22"/>
                  <a:gd name="T9" fmla="*/ 2 h 31"/>
                  <a:gd name="T10" fmla="*/ 0 w 22"/>
                  <a:gd name="T11" fmla="*/ 0 h 31"/>
                  <a:gd name="T12" fmla="*/ 0 w 22"/>
                  <a:gd name="T13" fmla="*/ 12 h 31"/>
                  <a:gd name="T14" fmla="*/ 4 w 22"/>
                  <a:gd name="T15" fmla="*/ 12 h 31"/>
                  <a:gd name="T16" fmla="*/ 6 w 22"/>
                  <a:gd name="T17" fmla="*/ 15 h 31"/>
                  <a:gd name="T18" fmla="*/ 10 w 22"/>
                  <a:gd name="T19" fmla="*/ 19 h 31"/>
                  <a:gd name="T20" fmla="*/ 10 w 22"/>
                  <a:gd name="T21" fmla="*/ 25 h 31"/>
                  <a:gd name="T22" fmla="*/ 10 w 22"/>
                  <a:gd name="T23" fmla="*/ 25 h 31"/>
                  <a:gd name="T24" fmla="*/ 10 w 22"/>
                  <a:gd name="T25" fmla="*/ 25 h 31"/>
                  <a:gd name="T26" fmla="*/ 12 w 22"/>
                  <a:gd name="T27" fmla="*/ 29 h 31"/>
                  <a:gd name="T28" fmla="*/ 16 w 22"/>
                  <a:gd name="T29" fmla="*/ 31 h 31"/>
                  <a:gd name="T30" fmla="*/ 20 w 22"/>
                  <a:gd name="T31" fmla="*/ 29 h 31"/>
                  <a:gd name="T32" fmla="*/ 22 w 22"/>
                  <a:gd name="T33" fmla="*/ 25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1"/>
                  <a:gd name="T53" fmla="*/ 22 w 22"/>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1">
                    <a:moveTo>
                      <a:pt x="22" y="25"/>
                    </a:moveTo>
                    <a:lnTo>
                      <a:pt x="22" y="25"/>
                    </a:lnTo>
                    <a:lnTo>
                      <a:pt x="20" y="15"/>
                    </a:lnTo>
                    <a:lnTo>
                      <a:pt x="16" y="8"/>
                    </a:lnTo>
                    <a:lnTo>
                      <a:pt x="8" y="2"/>
                    </a:lnTo>
                    <a:lnTo>
                      <a:pt x="0" y="0"/>
                    </a:lnTo>
                    <a:lnTo>
                      <a:pt x="0" y="12"/>
                    </a:lnTo>
                    <a:lnTo>
                      <a:pt x="4" y="12"/>
                    </a:lnTo>
                    <a:lnTo>
                      <a:pt x="6" y="15"/>
                    </a:lnTo>
                    <a:lnTo>
                      <a:pt x="10" y="19"/>
                    </a:lnTo>
                    <a:lnTo>
                      <a:pt x="10" y="25"/>
                    </a:lnTo>
                    <a:lnTo>
                      <a:pt x="12" y="29"/>
                    </a:lnTo>
                    <a:lnTo>
                      <a:pt x="16" y="31"/>
                    </a:lnTo>
                    <a:lnTo>
                      <a:pt x="20" y="29"/>
                    </a:lnTo>
                    <a:lnTo>
                      <a:pt x="22" y="25"/>
                    </a:lnTo>
                    <a:close/>
                  </a:path>
                </a:pathLst>
              </a:custGeom>
              <a:solidFill>
                <a:srgbClr val="131516"/>
              </a:solidFill>
              <a:ln w="9525">
                <a:noFill/>
                <a:round/>
                <a:headEnd/>
                <a:tailEnd/>
              </a:ln>
            </p:spPr>
            <p:txBody>
              <a:bodyPr/>
              <a:lstStyle/>
              <a:p>
                <a:endParaRPr lang="en-US"/>
              </a:p>
            </p:txBody>
          </p:sp>
          <p:sp>
            <p:nvSpPr>
              <p:cNvPr id="23758" name="Freeform 373"/>
              <p:cNvSpPr>
                <a:spLocks/>
              </p:cNvSpPr>
              <p:nvPr/>
            </p:nvSpPr>
            <p:spPr bwMode="auto">
              <a:xfrm>
                <a:off x="6337301" y="4749800"/>
                <a:ext cx="58738" cy="60325"/>
              </a:xfrm>
              <a:custGeom>
                <a:avLst/>
                <a:gdLst>
                  <a:gd name="T0" fmla="*/ 37 w 37"/>
                  <a:gd name="T1" fmla="*/ 22 h 38"/>
                  <a:gd name="T2" fmla="*/ 35 w 37"/>
                  <a:gd name="T3" fmla="*/ 28 h 38"/>
                  <a:gd name="T4" fmla="*/ 31 w 37"/>
                  <a:gd name="T5" fmla="*/ 32 h 38"/>
                  <a:gd name="T6" fmla="*/ 25 w 37"/>
                  <a:gd name="T7" fmla="*/ 36 h 38"/>
                  <a:gd name="T8" fmla="*/ 19 w 37"/>
                  <a:gd name="T9" fmla="*/ 38 h 38"/>
                  <a:gd name="T10" fmla="*/ 11 w 37"/>
                  <a:gd name="T11" fmla="*/ 36 h 38"/>
                  <a:gd name="T12" fmla="*/ 5 w 37"/>
                  <a:gd name="T13" fmla="*/ 32 h 38"/>
                  <a:gd name="T14" fmla="*/ 2 w 37"/>
                  <a:gd name="T15" fmla="*/ 28 h 38"/>
                  <a:gd name="T16" fmla="*/ 0 w 37"/>
                  <a:gd name="T17" fmla="*/ 22 h 38"/>
                  <a:gd name="T18" fmla="*/ 2 w 37"/>
                  <a:gd name="T19" fmla="*/ 12 h 38"/>
                  <a:gd name="T20" fmla="*/ 5 w 37"/>
                  <a:gd name="T21" fmla="*/ 6 h 38"/>
                  <a:gd name="T22" fmla="*/ 11 w 37"/>
                  <a:gd name="T23" fmla="*/ 2 h 38"/>
                  <a:gd name="T24" fmla="*/ 19 w 37"/>
                  <a:gd name="T25" fmla="*/ 0 h 38"/>
                  <a:gd name="T26" fmla="*/ 25 w 37"/>
                  <a:gd name="T27" fmla="*/ 2 h 38"/>
                  <a:gd name="T28" fmla="*/ 31 w 37"/>
                  <a:gd name="T29" fmla="*/ 6 h 38"/>
                  <a:gd name="T30" fmla="*/ 35 w 37"/>
                  <a:gd name="T31" fmla="*/ 12 h 38"/>
                  <a:gd name="T32" fmla="*/ 37 w 37"/>
                  <a:gd name="T33" fmla="*/ 22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8"/>
                  <a:gd name="T53" fmla="*/ 37 w 3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8">
                    <a:moveTo>
                      <a:pt x="37" y="22"/>
                    </a:moveTo>
                    <a:lnTo>
                      <a:pt x="35" y="28"/>
                    </a:lnTo>
                    <a:lnTo>
                      <a:pt x="31" y="32"/>
                    </a:lnTo>
                    <a:lnTo>
                      <a:pt x="25" y="36"/>
                    </a:lnTo>
                    <a:lnTo>
                      <a:pt x="19" y="38"/>
                    </a:lnTo>
                    <a:lnTo>
                      <a:pt x="11" y="36"/>
                    </a:lnTo>
                    <a:lnTo>
                      <a:pt x="5" y="32"/>
                    </a:lnTo>
                    <a:lnTo>
                      <a:pt x="2" y="28"/>
                    </a:lnTo>
                    <a:lnTo>
                      <a:pt x="0" y="22"/>
                    </a:lnTo>
                    <a:lnTo>
                      <a:pt x="2" y="12"/>
                    </a:lnTo>
                    <a:lnTo>
                      <a:pt x="5" y="6"/>
                    </a:lnTo>
                    <a:lnTo>
                      <a:pt x="11" y="2"/>
                    </a:lnTo>
                    <a:lnTo>
                      <a:pt x="19" y="0"/>
                    </a:lnTo>
                    <a:lnTo>
                      <a:pt x="25" y="2"/>
                    </a:lnTo>
                    <a:lnTo>
                      <a:pt x="31" y="6"/>
                    </a:lnTo>
                    <a:lnTo>
                      <a:pt x="35" y="12"/>
                    </a:lnTo>
                    <a:lnTo>
                      <a:pt x="37" y="22"/>
                    </a:lnTo>
                    <a:close/>
                  </a:path>
                </a:pathLst>
              </a:custGeom>
              <a:solidFill>
                <a:srgbClr val="009240"/>
              </a:solidFill>
              <a:ln w="9525">
                <a:noFill/>
                <a:round/>
                <a:headEnd/>
                <a:tailEnd/>
              </a:ln>
            </p:spPr>
            <p:txBody>
              <a:bodyPr/>
              <a:lstStyle/>
              <a:p>
                <a:endParaRPr lang="en-US"/>
              </a:p>
            </p:txBody>
          </p:sp>
          <p:sp>
            <p:nvSpPr>
              <p:cNvPr id="23759" name="Freeform 374"/>
              <p:cNvSpPr>
                <a:spLocks/>
              </p:cNvSpPr>
              <p:nvPr/>
            </p:nvSpPr>
            <p:spPr bwMode="auto">
              <a:xfrm>
                <a:off x="6357938" y="4784725"/>
                <a:ext cx="47625" cy="33338"/>
              </a:xfrm>
              <a:custGeom>
                <a:avLst/>
                <a:gdLst>
                  <a:gd name="T0" fmla="*/ 6 w 30"/>
                  <a:gd name="T1" fmla="*/ 21 h 21"/>
                  <a:gd name="T2" fmla="*/ 6 w 30"/>
                  <a:gd name="T3" fmla="*/ 21 h 21"/>
                  <a:gd name="T4" fmla="*/ 16 w 30"/>
                  <a:gd name="T5" fmla="*/ 19 h 21"/>
                  <a:gd name="T6" fmla="*/ 22 w 30"/>
                  <a:gd name="T7" fmla="*/ 14 h 21"/>
                  <a:gd name="T8" fmla="*/ 28 w 30"/>
                  <a:gd name="T9" fmla="*/ 8 h 21"/>
                  <a:gd name="T10" fmla="*/ 30 w 30"/>
                  <a:gd name="T11" fmla="*/ 0 h 21"/>
                  <a:gd name="T12" fmla="*/ 18 w 30"/>
                  <a:gd name="T13" fmla="*/ 0 h 21"/>
                  <a:gd name="T14" fmla="*/ 16 w 30"/>
                  <a:gd name="T15" fmla="*/ 2 h 21"/>
                  <a:gd name="T16" fmla="*/ 14 w 30"/>
                  <a:gd name="T17" fmla="*/ 6 h 21"/>
                  <a:gd name="T18" fmla="*/ 10 w 30"/>
                  <a:gd name="T19" fmla="*/ 8 h 21"/>
                  <a:gd name="T20" fmla="*/ 6 w 30"/>
                  <a:gd name="T21" fmla="*/ 10 h 21"/>
                  <a:gd name="T22" fmla="*/ 6 w 30"/>
                  <a:gd name="T23" fmla="*/ 10 h 21"/>
                  <a:gd name="T24" fmla="*/ 6 w 30"/>
                  <a:gd name="T25" fmla="*/ 10 h 21"/>
                  <a:gd name="T26" fmla="*/ 2 w 30"/>
                  <a:gd name="T27" fmla="*/ 12 h 21"/>
                  <a:gd name="T28" fmla="*/ 0 w 30"/>
                  <a:gd name="T29" fmla="*/ 16 h 21"/>
                  <a:gd name="T30" fmla="*/ 2 w 30"/>
                  <a:gd name="T31" fmla="*/ 19 h 21"/>
                  <a:gd name="T32" fmla="*/ 6 w 30"/>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1"/>
                  <a:gd name="T53" fmla="*/ 30 w 30"/>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1">
                    <a:moveTo>
                      <a:pt x="6" y="21"/>
                    </a:moveTo>
                    <a:lnTo>
                      <a:pt x="6" y="21"/>
                    </a:lnTo>
                    <a:lnTo>
                      <a:pt x="16" y="19"/>
                    </a:lnTo>
                    <a:lnTo>
                      <a:pt x="22" y="14"/>
                    </a:lnTo>
                    <a:lnTo>
                      <a:pt x="28" y="8"/>
                    </a:lnTo>
                    <a:lnTo>
                      <a:pt x="30" y="0"/>
                    </a:lnTo>
                    <a:lnTo>
                      <a:pt x="18" y="0"/>
                    </a:lnTo>
                    <a:lnTo>
                      <a:pt x="16" y="2"/>
                    </a:lnTo>
                    <a:lnTo>
                      <a:pt x="14" y="6"/>
                    </a:lnTo>
                    <a:lnTo>
                      <a:pt x="10" y="8"/>
                    </a:lnTo>
                    <a:lnTo>
                      <a:pt x="6" y="10"/>
                    </a:lnTo>
                    <a:lnTo>
                      <a:pt x="2" y="12"/>
                    </a:lnTo>
                    <a:lnTo>
                      <a:pt x="0" y="16"/>
                    </a:lnTo>
                    <a:lnTo>
                      <a:pt x="2" y="19"/>
                    </a:lnTo>
                    <a:lnTo>
                      <a:pt x="6" y="21"/>
                    </a:lnTo>
                    <a:close/>
                  </a:path>
                </a:pathLst>
              </a:custGeom>
              <a:solidFill>
                <a:srgbClr val="131516"/>
              </a:solidFill>
              <a:ln w="9525">
                <a:noFill/>
                <a:round/>
                <a:headEnd/>
                <a:tailEnd/>
              </a:ln>
            </p:spPr>
            <p:txBody>
              <a:bodyPr/>
              <a:lstStyle/>
              <a:p>
                <a:endParaRPr lang="en-US"/>
              </a:p>
            </p:txBody>
          </p:sp>
          <p:sp>
            <p:nvSpPr>
              <p:cNvPr id="23760" name="Freeform 375"/>
              <p:cNvSpPr>
                <a:spLocks/>
              </p:cNvSpPr>
              <p:nvPr/>
            </p:nvSpPr>
            <p:spPr bwMode="auto">
              <a:xfrm>
                <a:off x="6327776" y="4775200"/>
                <a:ext cx="39688" cy="42863"/>
              </a:xfrm>
              <a:custGeom>
                <a:avLst/>
                <a:gdLst>
                  <a:gd name="T0" fmla="*/ 0 w 25"/>
                  <a:gd name="T1" fmla="*/ 6 h 27"/>
                  <a:gd name="T2" fmla="*/ 0 w 25"/>
                  <a:gd name="T3" fmla="*/ 6 h 27"/>
                  <a:gd name="T4" fmla="*/ 2 w 25"/>
                  <a:gd name="T5" fmla="*/ 14 h 27"/>
                  <a:gd name="T6" fmla="*/ 8 w 25"/>
                  <a:gd name="T7" fmla="*/ 20 h 27"/>
                  <a:gd name="T8" fmla="*/ 15 w 25"/>
                  <a:gd name="T9" fmla="*/ 25 h 27"/>
                  <a:gd name="T10" fmla="*/ 25 w 25"/>
                  <a:gd name="T11" fmla="*/ 27 h 27"/>
                  <a:gd name="T12" fmla="*/ 25 w 25"/>
                  <a:gd name="T13" fmla="*/ 16 h 27"/>
                  <a:gd name="T14" fmla="*/ 19 w 25"/>
                  <a:gd name="T15" fmla="*/ 14 h 27"/>
                  <a:gd name="T16" fmla="*/ 15 w 25"/>
                  <a:gd name="T17" fmla="*/ 12 h 27"/>
                  <a:gd name="T18" fmla="*/ 13 w 25"/>
                  <a:gd name="T19" fmla="*/ 8 h 27"/>
                  <a:gd name="T20" fmla="*/ 11 w 25"/>
                  <a:gd name="T21" fmla="*/ 6 h 27"/>
                  <a:gd name="T22" fmla="*/ 11 w 25"/>
                  <a:gd name="T23" fmla="*/ 6 h 27"/>
                  <a:gd name="T24" fmla="*/ 11 w 25"/>
                  <a:gd name="T25" fmla="*/ 6 h 27"/>
                  <a:gd name="T26" fmla="*/ 9 w 25"/>
                  <a:gd name="T27" fmla="*/ 0 h 27"/>
                  <a:gd name="T28" fmla="*/ 6 w 25"/>
                  <a:gd name="T29" fmla="*/ 0 h 27"/>
                  <a:gd name="T30" fmla="*/ 2 w 25"/>
                  <a:gd name="T31" fmla="*/ 0 h 27"/>
                  <a:gd name="T32" fmla="*/ 0 w 25"/>
                  <a:gd name="T33" fmla="*/ 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7"/>
                  <a:gd name="T53" fmla="*/ 25 w 25"/>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7">
                    <a:moveTo>
                      <a:pt x="0" y="6"/>
                    </a:moveTo>
                    <a:lnTo>
                      <a:pt x="0" y="6"/>
                    </a:lnTo>
                    <a:lnTo>
                      <a:pt x="2" y="14"/>
                    </a:lnTo>
                    <a:lnTo>
                      <a:pt x="8" y="20"/>
                    </a:lnTo>
                    <a:lnTo>
                      <a:pt x="15" y="25"/>
                    </a:lnTo>
                    <a:lnTo>
                      <a:pt x="25" y="27"/>
                    </a:lnTo>
                    <a:lnTo>
                      <a:pt x="25" y="16"/>
                    </a:lnTo>
                    <a:lnTo>
                      <a:pt x="19" y="14"/>
                    </a:lnTo>
                    <a:lnTo>
                      <a:pt x="15" y="12"/>
                    </a:lnTo>
                    <a:lnTo>
                      <a:pt x="13" y="8"/>
                    </a:lnTo>
                    <a:lnTo>
                      <a:pt x="11" y="6"/>
                    </a:lnTo>
                    <a:lnTo>
                      <a:pt x="9" y="0"/>
                    </a:lnTo>
                    <a:lnTo>
                      <a:pt x="6" y="0"/>
                    </a:lnTo>
                    <a:lnTo>
                      <a:pt x="2" y="0"/>
                    </a:lnTo>
                    <a:lnTo>
                      <a:pt x="0" y="6"/>
                    </a:lnTo>
                    <a:close/>
                  </a:path>
                </a:pathLst>
              </a:custGeom>
              <a:solidFill>
                <a:srgbClr val="131516"/>
              </a:solidFill>
              <a:ln w="9525">
                <a:noFill/>
                <a:round/>
                <a:headEnd/>
                <a:tailEnd/>
              </a:ln>
            </p:spPr>
            <p:txBody>
              <a:bodyPr/>
              <a:lstStyle/>
              <a:p>
                <a:endParaRPr lang="en-US"/>
              </a:p>
            </p:txBody>
          </p:sp>
          <p:sp>
            <p:nvSpPr>
              <p:cNvPr id="23761" name="Freeform 376"/>
              <p:cNvSpPr>
                <a:spLocks/>
              </p:cNvSpPr>
              <p:nvPr/>
            </p:nvSpPr>
            <p:spPr bwMode="auto">
              <a:xfrm>
                <a:off x="6327776" y="4741863"/>
                <a:ext cx="52388" cy="42863"/>
              </a:xfrm>
              <a:custGeom>
                <a:avLst/>
                <a:gdLst>
                  <a:gd name="T0" fmla="*/ 25 w 33"/>
                  <a:gd name="T1" fmla="*/ 0 h 27"/>
                  <a:gd name="T2" fmla="*/ 25 w 33"/>
                  <a:gd name="T3" fmla="*/ 0 h 27"/>
                  <a:gd name="T4" fmla="*/ 15 w 33"/>
                  <a:gd name="T5" fmla="*/ 2 h 27"/>
                  <a:gd name="T6" fmla="*/ 8 w 33"/>
                  <a:gd name="T7" fmla="*/ 7 h 27"/>
                  <a:gd name="T8" fmla="*/ 2 w 33"/>
                  <a:gd name="T9" fmla="*/ 15 h 27"/>
                  <a:gd name="T10" fmla="*/ 0 w 33"/>
                  <a:gd name="T11" fmla="*/ 27 h 27"/>
                  <a:gd name="T12" fmla="*/ 11 w 33"/>
                  <a:gd name="T13" fmla="*/ 27 h 27"/>
                  <a:gd name="T14" fmla="*/ 13 w 33"/>
                  <a:gd name="T15" fmla="*/ 21 h 27"/>
                  <a:gd name="T16" fmla="*/ 15 w 33"/>
                  <a:gd name="T17" fmla="*/ 15 h 27"/>
                  <a:gd name="T18" fmla="*/ 19 w 33"/>
                  <a:gd name="T19" fmla="*/ 13 h 27"/>
                  <a:gd name="T20" fmla="*/ 25 w 33"/>
                  <a:gd name="T21" fmla="*/ 13 h 27"/>
                  <a:gd name="T22" fmla="*/ 25 w 33"/>
                  <a:gd name="T23" fmla="*/ 13 h 27"/>
                  <a:gd name="T24" fmla="*/ 25 w 33"/>
                  <a:gd name="T25" fmla="*/ 13 h 27"/>
                  <a:gd name="T26" fmla="*/ 31 w 33"/>
                  <a:gd name="T27" fmla="*/ 11 h 27"/>
                  <a:gd name="T28" fmla="*/ 33 w 33"/>
                  <a:gd name="T29" fmla="*/ 5 h 27"/>
                  <a:gd name="T30" fmla="*/ 31 w 33"/>
                  <a:gd name="T31" fmla="*/ 2 h 27"/>
                  <a:gd name="T32" fmla="*/ 25 w 33"/>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7"/>
                  <a:gd name="T53" fmla="*/ 33 w 33"/>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7">
                    <a:moveTo>
                      <a:pt x="25" y="0"/>
                    </a:moveTo>
                    <a:lnTo>
                      <a:pt x="25" y="0"/>
                    </a:lnTo>
                    <a:lnTo>
                      <a:pt x="15" y="2"/>
                    </a:lnTo>
                    <a:lnTo>
                      <a:pt x="8" y="7"/>
                    </a:lnTo>
                    <a:lnTo>
                      <a:pt x="2" y="15"/>
                    </a:lnTo>
                    <a:lnTo>
                      <a:pt x="0" y="27"/>
                    </a:lnTo>
                    <a:lnTo>
                      <a:pt x="11" y="27"/>
                    </a:lnTo>
                    <a:lnTo>
                      <a:pt x="13" y="21"/>
                    </a:lnTo>
                    <a:lnTo>
                      <a:pt x="15" y="15"/>
                    </a:lnTo>
                    <a:lnTo>
                      <a:pt x="19" y="13"/>
                    </a:lnTo>
                    <a:lnTo>
                      <a:pt x="25" y="13"/>
                    </a:lnTo>
                    <a:lnTo>
                      <a:pt x="31" y="11"/>
                    </a:lnTo>
                    <a:lnTo>
                      <a:pt x="33" y="5"/>
                    </a:lnTo>
                    <a:lnTo>
                      <a:pt x="31" y="2"/>
                    </a:lnTo>
                    <a:lnTo>
                      <a:pt x="25" y="0"/>
                    </a:lnTo>
                    <a:close/>
                  </a:path>
                </a:pathLst>
              </a:custGeom>
              <a:solidFill>
                <a:srgbClr val="131516"/>
              </a:solidFill>
              <a:ln w="9525">
                <a:noFill/>
                <a:round/>
                <a:headEnd/>
                <a:tailEnd/>
              </a:ln>
            </p:spPr>
            <p:txBody>
              <a:bodyPr/>
              <a:lstStyle/>
              <a:p>
                <a:endParaRPr lang="en-US"/>
              </a:p>
            </p:txBody>
          </p:sp>
          <p:sp>
            <p:nvSpPr>
              <p:cNvPr id="23762" name="Freeform 377"/>
              <p:cNvSpPr>
                <a:spLocks/>
              </p:cNvSpPr>
              <p:nvPr/>
            </p:nvSpPr>
            <p:spPr bwMode="auto">
              <a:xfrm>
                <a:off x="6367463" y="4741863"/>
                <a:ext cx="38100" cy="52388"/>
              </a:xfrm>
              <a:custGeom>
                <a:avLst/>
                <a:gdLst>
                  <a:gd name="T0" fmla="*/ 24 w 24"/>
                  <a:gd name="T1" fmla="*/ 27 h 33"/>
                  <a:gd name="T2" fmla="*/ 24 w 24"/>
                  <a:gd name="T3" fmla="*/ 27 h 33"/>
                  <a:gd name="T4" fmla="*/ 22 w 24"/>
                  <a:gd name="T5" fmla="*/ 15 h 33"/>
                  <a:gd name="T6" fmla="*/ 16 w 24"/>
                  <a:gd name="T7" fmla="*/ 7 h 33"/>
                  <a:gd name="T8" fmla="*/ 10 w 24"/>
                  <a:gd name="T9" fmla="*/ 4 h 33"/>
                  <a:gd name="T10" fmla="*/ 0 w 24"/>
                  <a:gd name="T11" fmla="*/ 0 h 33"/>
                  <a:gd name="T12" fmla="*/ 0 w 24"/>
                  <a:gd name="T13" fmla="*/ 13 h 33"/>
                  <a:gd name="T14" fmla="*/ 4 w 24"/>
                  <a:gd name="T15" fmla="*/ 13 h 33"/>
                  <a:gd name="T16" fmla="*/ 8 w 24"/>
                  <a:gd name="T17" fmla="*/ 15 h 33"/>
                  <a:gd name="T18" fmla="*/ 10 w 24"/>
                  <a:gd name="T19" fmla="*/ 19 h 33"/>
                  <a:gd name="T20" fmla="*/ 12 w 24"/>
                  <a:gd name="T21" fmla="*/ 27 h 33"/>
                  <a:gd name="T22" fmla="*/ 12 w 24"/>
                  <a:gd name="T23" fmla="*/ 27 h 33"/>
                  <a:gd name="T24" fmla="*/ 12 w 24"/>
                  <a:gd name="T25" fmla="*/ 27 h 33"/>
                  <a:gd name="T26" fmla="*/ 12 w 24"/>
                  <a:gd name="T27" fmla="*/ 31 h 33"/>
                  <a:gd name="T28" fmla="*/ 18 w 24"/>
                  <a:gd name="T29" fmla="*/ 33 h 33"/>
                  <a:gd name="T30" fmla="*/ 22 w 24"/>
                  <a:gd name="T31" fmla="*/ 31 h 33"/>
                  <a:gd name="T32" fmla="*/ 24 w 24"/>
                  <a:gd name="T33" fmla="*/ 27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3"/>
                  <a:gd name="T53" fmla="*/ 24 w 2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3">
                    <a:moveTo>
                      <a:pt x="24" y="27"/>
                    </a:moveTo>
                    <a:lnTo>
                      <a:pt x="24" y="27"/>
                    </a:lnTo>
                    <a:lnTo>
                      <a:pt x="22" y="15"/>
                    </a:lnTo>
                    <a:lnTo>
                      <a:pt x="16" y="7"/>
                    </a:lnTo>
                    <a:lnTo>
                      <a:pt x="10" y="4"/>
                    </a:lnTo>
                    <a:lnTo>
                      <a:pt x="0" y="0"/>
                    </a:lnTo>
                    <a:lnTo>
                      <a:pt x="0" y="13"/>
                    </a:lnTo>
                    <a:lnTo>
                      <a:pt x="4" y="13"/>
                    </a:lnTo>
                    <a:lnTo>
                      <a:pt x="8" y="15"/>
                    </a:lnTo>
                    <a:lnTo>
                      <a:pt x="10" y="19"/>
                    </a:lnTo>
                    <a:lnTo>
                      <a:pt x="12" y="27"/>
                    </a:lnTo>
                    <a:lnTo>
                      <a:pt x="12" y="31"/>
                    </a:lnTo>
                    <a:lnTo>
                      <a:pt x="18" y="33"/>
                    </a:lnTo>
                    <a:lnTo>
                      <a:pt x="22" y="31"/>
                    </a:lnTo>
                    <a:lnTo>
                      <a:pt x="24" y="27"/>
                    </a:lnTo>
                    <a:close/>
                  </a:path>
                </a:pathLst>
              </a:custGeom>
              <a:solidFill>
                <a:srgbClr val="131516"/>
              </a:solidFill>
              <a:ln w="9525">
                <a:noFill/>
                <a:round/>
                <a:headEnd/>
                <a:tailEnd/>
              </a:ln>
            </p:spPr>
            <p:txBody>
              <a:bodyPr/>
              <a:lstStyle/>
              <a:p>
                <a:endParaRPr lang="en-US"/>
              </a:p>
            </p:txBody>
          </p:sp>
          <p:sp>
            <p:nvSpPr>
              <p:cNvPr id="23763" name="Freeform 378"/>
              <p:cNvSpPr>
                <a:spLocks/>
              </p:cNvSpPr>
              <p:nvPr/>
            </p:nvSpPr>
            <p:spPr bwMode="auto">
              <a:xfrm>
                <a:off x="6188076" y="4749800"/>
                <a:ext cx="55563" cy="60325"/>
              </a:xfrm>
              <a:custGeom>
                <a:avLst/>
                <a:gdLst>
                  <a:gd name="T0" fmla="*/ 35 w 35"/>
                  <a:gd name="T1" fmla="*/ 22 h 38"/>
                  <a:gd name="T2" fmla="*/ 33 w 35"/>
                  <a:gd name="T3" fmla="*/ 28 h 38"/>
                  <a:gd name="T4" fmla="*/ 31 w 35"/>
                  <a:gd name="T5" fmla="*/ 32 h 38"/>
                  <a:gd name="T6" fmla="*/ 25 w 35"/>
                  <a:gd name="T7" fmla="*/ 36 h 38"/>
                  <a:gd name="T8" fmla="*/ 19 w 35"/>
                  <a:gd name="T9" fmla="*/ 38 h 38"/>
                  <a:gd name="T10" fmla="*/ 12 w 35"/>
                  <a:gd name="T11" fmla="*/ 36 h 38"/>
                  <a:gd name="T12" fmla="*/ 6 w 35"/>
                  <a:gd name="T13" fmla="*/ 32 h 38"/>
                  <a:gd name="T14" fmla="*/ 2 w 35"/>
                  <a:gd name="T15" fmla="*/ 28 h 38"/>
                  <a:gd name="T16" fmla="*/ 0 w 35"/>
                  <a:gd name="T17" fmla="*/ 22 h 38"/>
                  <a:gd name="T18" fmla="*/ 2 w 35"/>
                  <a:gd name="T19" fmla="*/ 12 h 38"/>
                  <a:gd name="T20" fmla="*/ 6 w 35"/>
                  <a:gd name="T21" fmla="*/ 6 h 38"/>
                  <a:gd name="T22" fmla="*/ 12 w 35"/>
                  <a:gd name="T23" fmla="*/ 2 h 38"/>
                  <a:gd name="T24" fmla="*/ 19 w 35"/>
                  <a:gd name="T25" fmla="*/ 0 h 38"/>
                  <a:gd name="T26" fmla="*/ 25 w 35"/>
                  <a:gd name="T27" fmla="*/ 2 h 38"/>
                  <a:gd name="T28" fmla="*/ 31 w 35"/>
                  <a:gd name="T29" fmla="*/ 6 h 38"/>
                  <a:gd name="T30" fmla="*/ 33 w 35"/>
                  <a:gd name="T31" fmla="*/ 12 h 38"/>
                  <a:gd name="T32" fmla="*/ 35 w 35"/>
                  <a:gd name="T33" fmla="*/ 22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8"/>
                  <a:gd name="T53" fmla="*/ 35 w 35"/>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8">
                    <a:moveTo>
                      <a:pt x="35" y="22"/>
                    </a:moveTo>
                    <a:lnTo>
                      <a:pt x="33" y="28"/>
                    </a:lnTo>
                    <a:lnTo>
                      <a:pt x="31" y="32"/>
                    </a:lnTo>
                    <a:lnTo>
                      <a:pt x="25" y="36"/>
                    </a:lnTo>
                    <a:lnTo>
                      <a:pt x="19" y="38"/>
                    </a:lnTo>
                    <a:lnTo>
                      <a:pt x="12" y="36"/>
                    </a:lnTo>
                    <a:lnTo>
                      <a:pt x="6" y="32"/>
                    </a:lnTo>
                    <a:lnTo>
                      <a:pt x="2" y="28"/>
                    </a:lnTo>
                    <a:lnTo>
                      <a:pt x="0" y="22"/>
                    </a:lnTo>
                    <a:lnTo>
                      <a:pt x="2" y="12"/>
                    </a:lnTo>
                    <a:lnTo>
                      <a:pt x="6" y="6"/>
                    </a:lnTo>
                    <a:lnTo>
                      <a:pt x="12" y="2"/>
                    </a:lnTo>
                    <a:lnTo>
                      <a:pt x="19" y="0"/>
                    </a:lnTo>
                    <a:lnTo>
                      <a:pt x="25" y="2"/>
                    </a:lnTo>
                    <a:lnTo>
                      <a:pt x="31" y="6"/>
                    </a:lnTo>
                    <a:lnTo>
                      <a:pt x="33" y="12"/>
                    </a:lnTo>
                    <a:lnTo>
                      <a:pt x="35" y="22"/>
                    </a:lnTo>
                    <a:close/>
                  </a:path>
                </a:pathLst>
              </a:custGeom>
              <a:solidFill>
                <a:srgbClr val="009240"/>
              </a:solidFill>
              <a:ln w="9525">
                <a:noFill/>
                <a:round/>
                <a:headEnd/>
                <a:tailEnd/>
              </a:ln>
            </p:spPr>
            <p:txBody>
              <a:bodyPr/>
              <a:lstStyle/>
              <a:p>
                <a:endParaRPr lang="en-US"/>
              </a:p>
            </p:txBody>
          </p:sp>
          <p:sp>
            <p:nvSpPr>
              <p:cNvPr id="23764" name="Freeform 379"/>
              <p:cNvSpPr>
                <a:spLocks/>
              </p:cNvSpPr>
              <p:nvPr/>
            </p:nvSpPr>
            <p:spPr bwMode="auto">
              <a:xfrm>
                <a:off x="6208713" y="4784725"/>
                <a:ext cx="44450" cy="33338"/>
              </a:xfrm>
              <a:custGeom>
                <a:avLst/>
                <a:gdLst>
                  <a:gd name="T0" fmla="*/ 6 w 28"/>
                  <a:gd name="T1" fmla="*/ 21 h 21"/>
                  <a:gd name="T2" fmla="*/ 6 w 28"/>
                  <a:gd name="T3" fmla="*/ 21 h 21"/>
                  <a:gd name="T4" fmla="*/ 14 w 28"/>
                  <a:gd name="T5" fmla="*/ 19 h 21"/>
                  <a:gd name="T6" fmla="*/ 22 w 28"/>
                  <a:gd name="T7" fmla="*/ 14 h 21"/>
                  <a:gd name="T8" fmla="*/ 26 w 28"/>
                  <a:gd name="T9" fmla="*/ 8 h 21"/>
                  <a:gd name="T10" fmla="*/ 28 w 28"/>
                  <a:gd name="T11" fmla="*/ 0 h 21"/>
                  <a:gd name="T12" fmla="*/ 16 w 28"/>
                  <a:gd name="T13" fmla="*/ 0 h 21"/>
                  <a:gd name="T14" fmla="*/ 16 w 28"/>
                  <a:gd name="T15" fmla="*/ 2 h 21"/>
                  <a:gd name="T16" fmla="*/ 14 w 28"/>
                  <a:gd name="T17" fmla="*/ 6 h 21"/>
                  <a:gd name="T18" fmla="*/ 10 w 28"/>
                  <a:gd name="T19" fmla="*/ 8 h 21"/>
                  <a:gd name="T20" fmla="*/ 6 w 28"/>
                  <a:gd name="T21" fmla="*/ 10 h 21"/>
                  <a:gd name="T22" fmla="*/ 6 w 28"/>
                  <a:gd name="T23" fmla="*/ 10 h 21"/>
                  <a:gd name="T24" fmla="*/ 6 w 28"/>
                  <a:gd name="T25" fmla="*/ 10 h 21"/>
                  <a:gd name="T26" fmla="*/ 2 w 28"/>
                  <a:gd name="T27" fmla="*/ 12 h 21"/>
                  <a:gd name="T28" fmla="*/ 0 w 28"/>
                  <a:gd name="T29" fmla="*/ 16 h 21"/>
                  <a:gd name="T30" fmla="*/ 2 w 28"/>
                  <a:gd name="T31" fmla="*/ 19 h 21"/>
                  <a:gd name="T32" fmla="*/ 6 w 28"/>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1"/>
                  <a:gd name="T53" fmla="*/ 28 w 2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1">
                    <a:moveTo>
                      <a:pt x="6" y="21"/>
                    </a:moveTo>
                    <a:lnTo>
                      <a:pt x="6" y="21"/>
                    </a:lnTo>
                    <a:lnTo>
                      <a:pt x="14" y="19"/>
                    </a:lnTo>
                    <a:lnTo>
                      <a:pt x="22" y="14"/>
                    </a:lnTo>
                    <a:lnTo>
                      <a:pt x="26" y="8"/>
                    </a:lnTo>
                    <a:lnTo>
                      <a:pt x="28" y="0"/>
                    </a:lnTo>
                    <a:lnTo>
                      <a:pt x="16" y="0"/>
                    </a:lnTo>
                    <a:lnTo>
                      <a:pt x="16" y="2"/>
                    </a:lnTo>
                    <a:lnTo>
                      <a:pt x="14" y="6"/>
                    </a:lnTo>
                    <a:lnTo>
                      <a:pt x="10" y="8"/>
                    </a:lnTo>
                    <a:lnTo>
                      <a:pt x="6" y="10"/>
                    </a:lnTo>
                    <a:lnTo>
                      <a:pt x="2" y="12"/>
                    </a:lnTo>
                    <a:lnTo>
                      <a:pt x="0" y="16"/>
                    </a:lnTo>
                    <a:lnTo>
                      <a:pt x="2" y="19"/>
                    </a:lnTo>
                    <a:lnTo>
                      <a:pt x="6" y="21"/>
                    </a:lnTo>
                    <a:close/>
                  </a:path>
                </a:pathLst>
              </a:custGeom>
              <a:solidFill>
                <a:srgbClr val="131516"/>
              </a:solidFill>
              <a:ln w="9525">
                <a:noFill/>
                <a:round/>
                <a:headEnd/>
                <a:tailEnd/>
              </a:ln>
            </p:spPr>
            <p:txBody>
              <a:bodyPr/>
              <a:lstStyle/>
              <a:p>
                <a:endParaRPr lang="en-US"/>
              </a:p>
            </p:txBody>
          </p:sp>
          <p:sp>
            <p:nvSpPr>
              <p:cNvPr id="23765" name="Freeform 380"/>
              <p:cNvSpPr>
                <a:spLocks/>
              </p:cNvSpPr>
              <p:nvPr/>
            </p:nvSpPr>
            <p:spPr bwMode="auto">
              <a:xfrm>
                <a:off x="6178551" y="4775200"/>
                <a:ext cx="39688" cy="42863"/>
              </a:xfrm>
              <a:custGeom>
                <a:avLst/>
                <a:gdLst>
                  <a:gd name="T0" fmla="*/ 0 w 25"/>
                  <a:gd name="T1" fmla="*/ 6 h 27"/>
                  <a:gd name="T2" fmla="*/ 0 w 25"/>
                  <a:gd name="T3" fmla="*/ 6 h 27"/>
                  <a:gd name="T4" fmla="*/ 2 w 25"/>
                  <a:gd name="T5" fmla="*/ 14 h 27"/>
                  <a:gd name="T6" fmla="*/ 8 w 25"/>
                  <a:gd name="T7" fmla="*/ 20 h 27"/>
                  <a:gd name="T8" fmla="*/ 16 w 25"/>
                  <a:gd name="T9" fmla="*/ 25 h 27"/>
                  <a:gd name="T10" fmla="*/ 25 w 25"/>
                  <a:gd name="T11" fmla="*/ 27 h 27"/>
                  <a:gd name="T12" fmla="*/ 25 w 25"/>
                  <a:gd name="T13" fmla="*/ 16 h 27"/>
                  <a:gd name="T14" fmla="*/ 19 w 25"/>
                  <a:gd name="T15" fmla="*/ 14 h 27"/>
                  <a:gd name="T16" fmla="*/ 16 w 25"/>
                  <a:gd name="T17" fmla="*/ 12 h 27"/>
                  <a:gd name="T18" fmla="*/ 12 w 25"/>
                  <a:gd name="T19" fmla="*/ 8 h 27"/>
                  <a:gd name="T20" fmla="*/ 12 w 25"/>
                  <a:gd name="T21" fmla="*/ 6 h 27"/>
                  <a:gd name="T22" fmla="*/ 12 w 25"/>
                  <a:gd name="T23" fmla="*/ 6 h 27"/>
                  <a:gd name="T24" fmla="*/ 12 w 25"/>
                  <a:gd name="T25" fmla="*/ 6 h 27"/>
                  <a:gd name="T26" fmla="*/ 10 w 25"/>
                  <a:gd name="T27" fmla="*/ 0 h 27"/>
                  <a:gd name="T28" fmla="*/ 6 w 25"/>
                  <a:gd name="T29" fmla="*/ 0 h 27"/>
                  <a:gd name="T30" fmla="*/ 2 w 25"/>
                  <a:gd name="T31" fmla="*/ 0 h 27"/>
                  <a:gd name="T32" fmla="*/ 0 w 25"/>
                  <a:gd name="T33" fmla="*/ 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7"/>
                  <a:gd name="T53" fmla="*/ 25 w 25"/>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7">
                    <a:moveTo>
                      <a:pt x="0" y="6"/>
                    </a:moveTo>
                    <a:lnTo>
                      <a:pt x="0" y="6"/>
                    </a:lnTo>
                    <a:lnTo>
                      <a:pt x="2" y="14"/>
                    </a:lnTo>
                    <a:lnTo>
                      <a:pt x="8" y="20"/>
                    </a:lnTo>
                    <a:lnTo>
                      <a:pt x="16" y="25"/>
                    </a:lnTo>
                    <a:lnTo>
                      <a:pt x="25" y="27"/>
                    </a:lnTo>
                    <a:lnTo>
                      <a:pt x="25" y="16"/>
                    </a:lnTo>
                    <a:lnTo>
                      <a:pt x="19" y="14"/>
                    </a:lnTo>
                    <a:lnTo>
                      <a:pt x="16" y="12"/>
                    </a:lnTo>
                    <a:lnTo>
                      <a:pt x="12" y="8"/>
                    </a:lnTo>
                    <a:lnTo>
                      <a:pt x="12" y="6"/>
                    </a:lnTo>
                    <a:lnTo>
                      <a:pt x="10" y="0"/>
                    </a:lnTo>
                    <a:lnTo>
                      <a:pt x="6" y="0"/>
                    </a:lnTo>
                    <a:lnTo>
                      <a:pt x="2" y="0"/>
                    </a:lnTo>
                    <a:lnTo>
                      <a:pt x="0" y="6"/>
                    </a:lnTo>
                    <a:close/>
                  </a:path>
                </a:pathLst>
              </a:custGeom>
              <a:solidFill>
                <a:srgbClr val="131516"/>
              </a:solidFill>
              <a:ln w="9525">
                <a:noFill/>
                <a:round/>
                <a:headEnd/>
                <a:tailEnd/>
              </a:ln>
            </p:spPr>
            <p:txBody>
              <a:bodyPr/>
              <a:lstStyle/>
              <a:p>
                <a:endParaRPr lang="en-US"/>
              </a:p>
            </p:txBody>
          </p:sp>
          <p:sp>
            <p:nvSpPr>
              <p:cNvPr id="23766" name="Freeform 381"/>
              <p:cNvSpPr>
                <a:spLocks/>
              </p:cNvSpPr>
              <p:nvPr/>
            </p:nvSpPr>
            <p:spPr bwMode="auto">
              <a:xfrm>
                <a:off x="6178551" y="4741863"/>
                <a:ext cx="49213" cy="42863"/>
              </a:xfrm>
              <a:custGeom>
                <a:avLst/>
                <a:gdLst>
                  <a:gd name="T0" fmla="*/ 25 w 31"/>
                  <a:gd name="T1" fmla="*/ 0 h 27"/>
                  <a:gd name="T2" fmla="*/ 25 w 31"/>
                  <a:gd name="T3" fmla="*/ 0 h 27"/>
                  <a:gd name="T4" fmla="*/ 16 w 31"/>
                  <a:gd name="T5" fmla="*/ 2 h 27"/>
                  <a:gd name="T6" fmla="*/ 8 w 31"/>
                  <a:gd name="T7" fmla="*/ 7 h 27"/>
                  <a:gd name="T8" fmla="*/ 2 w 31"/>
                  <a:gd name="T9" fmla="*/ 15 h 27"/>
                  <a:gd name="T10" fmla="*/ 0 w 31"/>
                  <a:gd name="T11" fmla="*/ 27 h 27"/>
                  <a:gd name="T12" fmla="*/ 12 w 31"/>
                  <a:gd name="T13" fmla="*/ 27 h 27"/>
                  <a:gd name="T14" fmla="*/ 14 w 31"/>
                  <a:gd name="T15" fmla="*/ 21 h 27"/>
                  <a:gd name="T16" fmla="*/ 16 w 31"/>
                  <a:gd name="T17" fmla="*/ 15 h 27"/>
                  <a:gd name="T18" fmla="*/ 19 w 31"/>
                  <a:gd name="T19" fmla="*/ 13 h 27"/>
                  <a:gd name="T20" fmla="*/ 25 w 31"/>
                  <a:gd name="T21" fmla="*/ 13 h 27"/>
                  <a:gd name="T22" fmla="*/ 25 w 31"/>
                  <a:gd name="T23" fmla="*/ 13 h 27"/>
                  <a:gd name="T24" fmla="*/ 25 w 31"/>
                  <a:gd name="T25" fmla="*/ 13 h 27"/>
                  <a:gd name="T26" fmla="*/ 29 w 31"/>
                  <a:gd name="T27" fmla="*/ 11 h 27"/>
                  <a:gd name="T28" fmla="*/ 31 w 31"/>
                  <a:gd name="T29" fmla="*/ 5 h 27"/>
                  <a:gd name="T30" fmla="*/ 29 w 31"/>
                  <a:gd name="T31" fmla="*/ 2 h 27"/>
                  <a:gd name="T32" fmla="*/ 25 w 31"/>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7"/>
                  <a:gd name="T53" fmla="*/ 31 w 3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7">
                    <a:moveTo>
                      <a:pt x="25" y="0"/>
                    </a:moveTo>
                    <a:lnTo>
                      <a:pt x="25" y="0"/>
                    </a:lnTo>
                    <a:lnTo>
                      <a:pt x="16" y="2"/>
                    </a:lnTo>
                    <a:lnTo>
                      <a:pt x="8" y="7"/>
                    </a:lnTo>
                    <a:lnTo>
                      <a:pt x="2" y="15"/>
                    </a:lnTo>
                    <a:lnTo>
                      <a:pt x="0" y="27"/>
                    </a:lnTo>
                    <a:lnTo>
                      <a:pt x="12" y="27"/>
                    </a:lnTo>
                    <a:lnTo>
                      <a:pt x="14" y="21"/>
                    </a:lnTo>
                    <a:lnTo>
                      <a:pt x="16" y="15"/>
                    </a:lnTo>
                    <a:lnTo>
                      <a:pt x="19" y="13"/>
                    </a:lnTo>
                    <a:lnTo>
                      <a:pt x="25" y="13"/>
                    </a:lnTo>
                    <a:lnTo>
                      <a:pt x="29" y="11"/>
                    </a:lnTo>
                    <a:lnTo>
                      <a:pt x="31" y="5"/>
                    </a:lnTo>
                    <a:lnTo>
                      <a:pt x="29" y="2"/>
                    </a:lnTo>
                    <a:lnTo>
                      <a:pt x="25" y="0"/>
                    </a:lnTo>
                    <a:close/>
                  </a:path>
                </a:pathLst>
              </a:custGeom>
              <a:solidFill>
                <a:srgbClr val="131516"/>
              </a:solidFill>
              <a:ln w="9525">
                <a:noFill/>
                <a:round/>
                <a:headEnd/>
                <a:tailEnd/>
              </a:ln>
            </p:spPr>
            <p:txBody>
              <a:bodyPr/>
              <a:lstStyle/>
              <a:p>
                <a:endParaRPr lang="en-US"/>
              </a:p>
            </p:txBody>
          </p:sp>
          <p:sp>
            <p:nvSpPr>
              <p:cNvPr id="23767" name="Freeform 382"/>
              <p:cNvSpPr>
                <a:spLocks/>
              </p:cNvSpPr>
              <p:nvPr/>
            </p:nvSpPr>
            <p:spPr bwMode="auto">
              <a:xfrm>
                <a:off x="6218238" y="4741863"/>
                <a:ext cx="34925" cy="52388"/>
              </a:xfrm>
              <a:custGeom>
                <a:avLst/>
                <a:gdLst>
                  <a:gd name="T0" fmla="*/ 22 w 22"/>
                  <a:gd name="T1" fmla="*/ 27 h 33"/>
                  <a:gd name="T2" fmla="*/ 22 w 22"/>
                  <a:gd name="T3" fmla="*/ 27 h 33"/>
                  <a:gd name="T4" fmla="*/ 20 w 22"/>
                  <a:gd name="T5" fmla="*/ 15 h 33"/>
                  <a:gd name="T6" fmla="*/ 16 w 22"/>
                  <a:gd name="T7" fmla="*/ 7 h 33"/>
                  <a:gd name="T8" fmla="*/ 8 w 22"/>
                  <a:gd name="T9" fmla="*/ 4 h 33"/>
                  <a:gd name="T10" fmla="*/ 0 w 22"/>
                  <a:gd name="T11" fmla="*/ 0 h 33"/>
                  <a:gd name="T12" fmla="*/ 0 w 22"/>
                  <a:gd name="T13" fmla="*/ 13 h 33"/>
                  <a:gd name="T14" fmla="*/ 4 w 22"/>
                  <a:gd name="T15" fmla="*/ 13 h 33"/>
                  <a:gd name="T16" fmla="*/ 6 w 22"/>
                  <a:gd name="T17" fmla="*/ 15 h 33"/>
                  <a:gd name="T18" fmla="*/ 10 w 22"/>
                  <a:gd name="T19" fmla="*/ 19 h 33"/>
                  <a:gd name="T20" fmla="*/ 10 w 22"/>
                  <a:gd name="T21" fmla="*/ 27 h 33"/>
                  <a:gd name="T22" fmla="*/ 10 w 22"/>
                  <a:gd name="T23" fmla="*/ 27 h 33"/>
                  <a:gd name="T24" fmla="*/ 10 w 22"/>
                  <a:gd name="T25" fmla="*/ 27 h 33"/>
                  <a:gd name="T26" fmla="*/ 12 w 22"/>
                  <a:gd name="T27" fmla="*/ 31 h 33"/>
                  <a:gd name="T28" fmla="*/ 16 w 22"/>
                  <a:gd name="T29" fmla="*/ 33 h 33"/>
                  <a:gd name="T30" fmla="*/ 20 w 22"/>
                  <a:gd name="T31" fmla="*/ 31 h 33"/>
                  <a:gd name="T32" fmla="*/ 22 w 22"/>
                  <a:gd name="T33" fmla="*/ 27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3"/>
                  <a:gd name="T53" fmla="*/ 22 w 2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3">
                    <a:moveTo>
                      <a:pt x="22" y="27"/>
                    </a:moveTo>
                    <a:lnTo>
                      <a:pt x="22" y="27"/>
                    </a:lnTo>
                    <a:lnTo>
                      <a:pt x="20" y="15"/>
                    </a:lnTo>
                    <a:lnTo>
                      <a:pt x="16" y="7"/>
                    </a:lnTo>
                    <a:lnTo>
                      <a:pt x="8" y="4"/>
                    </a:lnTo>
                    <a:lnTo>
                      <a:pt x="0" y="0"/>
                    </a:lnTo>
                    <a:lnTo>
                      <a:pt x="0" y="13"/>
                    </a:lnTo>
                    <a:lnTo>
                      <a:pt x="4" y="13"/>
                    </a:lnTo>
                    <a:lnTo>
                      <a:pt x="6" y="15"/>
                    </a:lnTo>
                    <a:lnTo>
                      <a:pt x="10" y="19"/>
                    </a:lnTo>
                    <a:lnTo>
                      <a:pt x="10" y="27"/>
                    </a:lnTo>
                    <a:lnTo>
                      <a:pt x="12" y="31"/>
                    </a:lnTo>
                    <a:lnTo>
                      <a:pt x="16" y="33"/>
                    </a:lnTo>
                    <a:lnTo>
                      <a:pt x="20" y="31"/>
                    </a:lnTo>
                    <a:lnTo>
                      <a:pt x="22" y="27"/>
                    </a:lnTo>
                    <a:close/>
                  </a:path>
                </a:pathLst>
              </a:custGeom>
              <a:solidFill>
                <a:srgbClr val="131516"/>
              </a:solidFill>
              <a:ln w="9525">
                <a:noFill/>
                <a:round/>
                <a:headEnd/>
                <a:tailEnd/>
              </a:ln>
            </p:spPr>
            <p:txBody>
              <a:bodyPr/>
              <a:lstStyle/>
              <a:p>
                <a:endParaRPr lang="en-US"/>
              </a:p>
            </p:txBody>
          </p:sp>
          <p:sp>
            <p:nvSpPr>
              <p:cNvPr id="23768" name="Rectangle 383"/>
              <p:cNvSpPr>
                <a:spLocks noChangeArrowheads="1"/>
              </p:cNvSpPr>
              <p:nvPr/>
            </p:nvSpPr>
            <p:spPr bwMode="auto">
              <a:xfrm>
                <a:off x="6276976" y="5529263"/>
                <a:ext cx="146050" cy="244475"/>
              </a:xfrm>
              <a:prstGeom prst="rect">
                <a:avLst/>
              </a:prstGeom>
              <a:noFill/>
              <a:ln w="9525">
                <a:noFill/>
                <a:miter lim="800000"/>
                <a:headEnd/>
                <a:tailEnd/>
              </a:ln>
            </p:spPr>
            <p:txBody>
              <a:bodyPr wrap="none" lIns="0" tIns="0" rIns="0" bIns="0">
                <a:spAutoFit/>
              </a:bodyPr>
              <a:lstStyle/>
              <a:p>
                <a:pPr eaLnBrk="1" hangingPunct="1">
                  <a:spcBef>
                    <a:spcPct val="30000"/>
                  </a:spcBef>
                </a:pPr>
                <a:r>
                  <a:rPr lang="en-US" sz="1600" b="1">
                    <a:solidFill>
                      <a:srgbClr val="009240"/>
                    </a:solidFill>
                  </a:rPr>
                  <a:t>A</a:t>
                </a:r>
                <a:endParaRPr lang="en-US" sz="2400"/>
              </a:p>
            </p:txBody>
          </p:sp>
          <p:sp>
            <p:nvSpPr>
              <p:cNvPr id="23769" name="Rectangle 384"/>
              <p:cNvSpPr>
                <a:spLocks noChangeArrowheads="1"/>
              </p:cNvSpPr>
              <p:nvPr/>
            </p:nvSpPr>
            <p:spPr bwMode="auto">
              <a:xfrm>
                <a:off x="5499101" y="4691063"/>
                <a:ext cx="146050" cy="244475"/>
              </a:xfrm>
              <a:prstGeom prst="rect">
                <a:avLst/>
              </a:prstGeom>
              <a:noFill/>
              <a:ln w="9525">
                <a:noFill/>
                <a:miter lim="800000"/>
                <a:headEnd/>
                <a:tailEnd/>
              </a:ln>
            </p:spPr>
            <p:txBody>
              <a:bodyPr wrap="none" lIns="0" tIns="0" rIns="0" bIns="0">
                <a:spAutoFit/>
              </a:bodyPr>
              <a:lstStyle/>
              <a:p>
                <a:pPr eaLnBrk="1" hangingPunct="1">
                  <a:spcBef>
                    <a:spcPct val="30000"/>
                  </a:spcBef>
                </a:pPr>
                <a:r>
                  <a:rPr lang="en-US" sz="1600" b="1">
                    <a:solidFill>
                      <a:srgbClr val="009240"/>
                    </a:solidFill>
                  </a:rPr>
                  <a:t>B</a:t>
                </a:r>
                <a:endParaRPr lang="en-US" sz="2400"/>
              </a:p>
            </p:txBody>
          </p:sp>
          <p:sp>
            <p:nvSpPr>
              <p:cNvPr id="23770" name="Rectangle 385"/>
              <p:cNvSpPr>
                <a:spLocks noChangeArrowheads="1"/>
              </p:cNvSpPr>
              <p:nvPr/>
            </p:nvSpPr>
            <p:spPr bwMode="auto">
              <a:xfrm>
                <a:off x="6048376" y="5080000"/>
                <a:ext cx="146050" cy="244475"/>
              </a:xfrm>
              <a:prstGeom prst="rect">
                <a:avLst/>
              </a:prstGeom>
              <a:noFill/>
              <a:ln w="9525">
                <a:noFill/>
                <a:miter lim="800000"/>
                <a:headEnd/>
                <a:tailEnd/>
              </a:ln>
            </p:spPr>
            <p:txBody>
              <a:bodyPr wrap="none" lIns="0" tIns="0" rIns="0" bIns="0">
                <a:spAutoFit/>
              </a:bodyPr>
              <a:lstStyle/>
              <a:p>
                <a:pPr eaLnBrk="1" hangingPunct="1">
                  <a:spcBef>
                    <a:spcPct val="30000"/>
                  </a:spcBef>
                </a:pPr>
                <a:r>
                  <a:rPr lang="en-US" sz="1600" b="1">
                    <a:solidFill>
                      <a:srgbClr val="009240"/>
                    </a:solidFill>
                  </a:rPr>
                  <a:t>C</a:t>
                </a:r>
                <a:endParaRPr lang="en-US" sz="2400"/>
              </a:p>
            </p:txBody>
          </p:sp>
          <p:sp>
            <p:nvSpPr>
              <p:cNvPr id="23589" name="Rectangle 441"/>
              <p:cNvSpPr>
                <a:spLocks noChangeArrowheads="1"/>
              </p:cNvSpPr>
              <p:nvPr/>
            </p:nvSpPr>
            <p:spPr bwMode="auto">
              <a:xfrm>
                <a:off x="3716338" y="6003925"/>
                <a:ext cx="2722562" cy="244475"/>
              </a:xfrm>
              <a:prstGeom prst="rect">
                <a:avLst/>
              </a:prstGeom>
              <a:noFill/>
              <a:ln w="9525">
                <a:noFill/>
                <a:miter lim="800000"/>
                <a:headEnd/>
                <a:tailEnd/>
              </a:ln>
            </p:spPr>
            <p:txBody>
              <a:bodyPr wrap="none" lIns="0" tIns="0" rIns="0" bIns="0">
                <a:spAutoFit/>
              </a:bodyPr>
              <a:lstStyle/>
              <a:p>
                <a:pPr eaLnBrk="1" hangingPunct="1">
                  <a:spcBef>
                    <a:spcPct val="30000"/>
                  </a:spcBef>
                </a:pPr>
                <a:r>
                  <a:rPr lang="en-US" sz="1600">
                    <a:solidFill>
                      <a:srgbClr val="29166F"/>
                    </a:solidFill>
                  </a:rPr>
                  <a:t>Relative efficiency = </a:t>
                </a:r>
                <a:r>
                  <a:rPr lang="en-US" sz="1600">
                    <a:solidFill>
                      <a:srgbClr val="008000"/>
                    </a:solidFill>
                  </a:rPr>
                  <a:t>16</a:t>
                </a:r>
                <a:r>
                  <a:rPr lang="en-US" sz="1600">
                    <a:solidFill>
                      <a:srgbClr val="29166F"/>
                    </a:solidFill>
                  </a:rPr>
                  <a:t>/8= 2.0</a:t>
                </a:r>
                <a:endParaRPr lang="en-US" sz="2400"/>
              </a:p>
            </p:txBody>
          </p:sp>
          <p:sp>
            <p:nvSpPr>
              <p:cNvPr id="23593" name="TextBox 440"/>
              <p:cNvSpPr txBox="1">
                <a:spLocks noChangeArrowheads="1"/>
              </p:cNvSpPr>
              <p:nvPr/>
            </p:nvSpPr>
            <p:spPr bwMode="auto">
              <a:xfrm>
                <a:off x="758825" y="4276725"/>
                <a:ext cx="2178930" cy="1200329"/>
              </a:xfrm>
              <a:prstGeom prst="rect">
                <a:avLst/>
              </a:prstGeom>
              <a:noFill/>
              <a:ln w="9525">
                <a:noFill/>
                <a:miter lim="800000"/>
                <a:headEnd/>
                <a:tailEnd/>
              </a:ln>
            </p:spPr>
            <p:txBody>
              <a:bodyPr wrap="none">
                <a:spAutoFit/>
              </a:bodyPr>
              <a:lstStyle/>
              <a:p>
                <a:r>
                  <a:rPr lang="en-US" dirty="0"/>
                  <a:t>Hidden Replication</a:t>
                </a:r>
              </a:p>
              <a:p>
                <a:r>
                  <a:rPr lang="en-US" dirty="0"/>
                  <a:t>Average </a:t>
                </a:r>
                <a:r>
                  <a:rPr lang="en-US" dirty="0" smtClean="0"/>
                  <a:t>of four </a:t>
                </a:r>
                <a:r>
                  <a:rPr lang="en-US" dirty="0"/>
                  <a:t/>
                </a:r>
                <a:br>
                  <a:rPr lang="en-US" dirty="0"/>
                </a:br>
                <a:r>
                  <a:rPr lang="en-US" dirty="0"/>
                  <a:t>observations  </a:t>
                </a:r>
              </a:p>
              <a:p>
                <a:r>
                  <a:rPr lang="en-US" dirty="0" err="1" smtClean="0">
                    <a:solidFill>
                      <a:srgbClr val="008000"/>
                    </a:solidFill>
                  </a:rPr>
                  <a:t>Avg</a:t>
                </a:r>
                <a:r>
                  <a:rPr lang="en-US" dirty="0" smtClean="0">
                    <a:solidFill>
                      <a:srgbClr val="008000"/>
                    </a:solidFill>
                  </a:rPr>
                  <a:t>(+A) </a:t>
                </a:r>
                <a:r>
                  <a:rPr lang="en-US" dirty="0" smtClean="0"/>
                  <a:t>– </a:t>
                </a:r>
                <a:r>
                  <a:rPr lang="en-US" dirty="0" err="1" smtClean="0">
                    <a:solidFill>
                      <a:srgbClr val="FF0000"/>
                    </a:solidFill>
                  </a:rPr>
                  <a:t>Avg</a:t>
                </a:r>
                <a:r>
                  <a:rPr lang="en-US" dirty="0" smtClean="0">
                    <a:solidFill>
                      <a:srgbClr val="FF0000"/>
                    </a:solidFill>
                  </a:rPr>
                  <a:t>(-A)</a:t>
                </a:r>
                <a:endParaRPr lang="en-US" dirty="0"/>
              </a:p>
            </p:txBody>
          </p:sp>
          <p:sp>
            <p:nvSpPr>
              <p:cNvPr id="23594" name="Oval 441"/>
              <p:cNvSpPr>
                <a:spLocks noChangeArrowheads="1"/>
              </p:cNvSpPr>
              <p:nvPr/>
            </p:nvSpPr>
            <p:spPr bwMode="auto">
              <a:xfrm rot="764053">
                <a:off x="2882900" y="3856038"/>
                <a:ext cx="944563" cy="1960562"/>
              </a:xfrm>
              <a:prstGeom prst="ellipse">
                <a:avLst/>
              </a:prstGeom>
              <a:noFill/>
              <a:ln w="12700" algn="ctr">
                <a:solidFill>
                  <a:srgbClr val="FF0000"/>
                </a:solidFill>
                <a:round/>
                <a:headEnd/>
                <a:tailEnd/>
              </a:ln>
            </p:spPr>
            <p:txBody>
              <a:bodyPr wrap="none" anchor="ctr"/>
              <a:lstStyle/>
              <a:p>
                <a:endParaRPr lang="en-US"/>
              </a:p>
            </p:txBody>
          </p:sp>
          <p:sp>
            <p:nvSpPr>
              <p:cNvPr id="23595" name="Oval 442"/>
              <p:cNvSpPr>
                <a:spLocks noChangeArrowheads="1"/>
              </p:cNvSpPr>
              <p:nvPr/>
            </p:nvSpPr>
            <p:spPr bwMode="auto">
              <a:xfrm rot="764053">
                <a:off x="4089400" y="3859213"/>
                <a:ext cx="944563" cy="1960562"/>
              </a:xfrm>
              <a:prstGeom prst="ellipse">
                <a:avLst/>
              </a:prstGeom>
              <a:noFill/>
              <a:ln w="12700" algn="ctr">
                <a:solidFill>
                  <a:srgbClr val="008000"/>
                </a:solidFill>
                <a:round/>
                <a:headEnd/>
                <a:tailEnd/>
              </a:ln>
            </p:spPr>
            <p:txBody>
              <a:bodyPr wrap="none" anchor="ctr"/>
              <a:lstStyle/>
              <a:p>
                <a:endParaRPr lang="en-US"/>
              </a:p>
            </p:txBody>
          </p:sp>
        </p:grpSp>
        <p:sp>
          <p:nvSpPr>
            <p:cNvPr id="425" name="TextBox 424"/>
            <p:cNvSpPr txBox="1"/>
            <p:nvPr/>
          </p:nvSpPr>
          <p:spPr>
            <a:xfrm>
              <a:off x="6505575" y="4114800"/>
              <a:ext cx="2638425" cy="923330"/>
            </a:xfrm>
            <a:prstGeom prst="rect">
              <a:avLst/>
            </a:prstGeom>
            <a:noFill/>
          </p:spPr>
          <p:txBody>
            <a:bodyPr wrap="square" rtlCol="0">
              <a:spAutoFit/>
            </a:bodyPr>
            <a:lstStyle/>
            <a:p>
              <a:r>
                <a:rPr lang="en-US" dirty="0" smtClean="0"/>
                <a:t>The more factors there are the more efficient DOE’s become.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55"/>
                                        </p:tgtEl>
                                        <p:attrNameLst>
                                          <p:attrName>style.visibility</p:attrName>
                                        </p:attrNameLst>
                                      </p:cBhvr>
                                      <p:to>
                                        <p:strVal val="visible"/>
                                      </p:to>
                                    </p:set>
                                    <p:animEffect transition="in" filter="fade">
                                      <p:cBhvr>
                                        <p:cTn id="9" dur="2000"/>
                                        <p:tgtEl>
                                          <p:spTgt spid="455"/>
                                        </p:tgtEl>
                                      </p:cBhvr>
                                    </p:animEffect>
                                  </p:childTnLst>
                                </p:cTn>
                              </p:par>
                            </p:childTnLst>
                          </p:cTn>
                        </p:par>
                        <p:par>
                          <p:cTn id="10" fill="hold">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44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23788"/>
                                        </p:tgtEl>
                                        <p:attrNameLst>
                                          <p:attrName>style.visibility</p:attrName>
                                        </p:attrNameLst>
                                      </p:cBhvr>
                                      <p:to>
                                        <p:strVal val="visible"/>
                                      </p:to>
                                    </p:set>
                                    <p:animEffect transition="in" filter="wipe(left)">
                                      <p:cBhvr>
                                        <p:cTn id="19" dur="2000"/>
                                        <p:tgtEl>
                                          <p:spTgt spid="2378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3785"/>
                                        </p:tgtEl>
                                        <p:attrNameLst>
                                          <p:attrName>style.visibility</p:attrName>
                                        </p:attrNameLst>
                                      </p:cBhvr>
                                      <p:to>
                                        <p:strVal val="visible"/>
                                      </p:to>
                                    </p:set>
                                    <p:animEffect transition="in" filter="wipe(down)">
                                      <p:cBhvr>
                                        <p:cTn id="22" dur="2000"/>
                                        <p:tgtEl>
                                          <p:spTgt spid="23785"/>
                                        </p:tgtEl>
                                      </p:cBhvr>
                                    </p:animEffect>
                                  </p:child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0"/>
                                          </p:stCondLst>
                                        </p:cTn>
                                        <p:tgtEl>
                                          <p:spTgt spid="2379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378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58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378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78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358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58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85" grpId="0" animBg="1"/>
      <p:bldP spid="23786" grpId="0" animBg="1"/>
      <p:bldP spid="23787" grpId="0" animBg="1"/>
      <p:bldP spid="23788" grpId="0" animBg="1"/>
      <p:bldP spid="23789" grpId="0" animBg="1"/>
      <p:bldP spid="23790" grpId="0" animBg="1"/>
      <p:bldP spid="23586" grpId="0"/>
      <p:bldP spid="23587" grpId="0"/>
      <p:bldP spid="23588" grpId="0"/>
      <p:bldP spid="444" grpId="0" animBg="1"/>
      <p:bldP spid="444" grpId="1" animBg="1"/>
      <p:bldP spid="4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dirty="0" smtClean="0"/>
              <a:t>Relative Efficiency</a:t>
            </a:r>
            <a:br>
              <a:rPr lang="en-US" sz="3600" dirty="0" smtClean="0"/>
            </a:br>
            <a:r>
              <a:rPr lang="en-US" sz="2400" dirty="0" smtClean="0">
                <a:solidFill>
                  <a:schemeClr val="tx1"/>
                </a:solidFill>
              </a:rPr>
              <a:t>Fractional Factorial</a:t>
            </a:r>
            <a:endParaRPr lang="en-US" sz="2400" dirty="0" smtClean="0"/>
          </a:p>
        </p:txBody>
      </p:sp>
      <p:sp>
        <p:nvSpPr>
          <p:cNvPr id="25603" name="Content Placeholder 2"/>
          <p:cNvSpPr>
            <a:spLocks noGrp="1"/>
          </p:cNvSpPr>
          <p:nvPr>
            <p:ph idx="1"/>
          </p:nvPr>
        </p:nvSpPr>
        <p:spPr/>
        <p:txBody>
          <a:bodyPr/>
          <a:lstStyle/>
          <a:p>
            <a:r>
              <a:rPr lang="en-US" dirty="0" smtClean="0"/>
              <a:t>All possible combinations of factors is not necessary with four or more factors.  </a:t>
            </a:r>
          </a:p>
          <a:p>
            <a:endParaRPr lang="en-US" dirty="0" smtClean="0"/>
          </a:p>
          <a:p>
            <a:r>
              <a:rPr lang="en-US" dirty="0" smtClean="0"/>
              <a:t>When budget is of primary concern…</a:t>
            </a:r>
          </a:p>
          <a:p>
            <a:pPr>
              <a:buNone/>
            </a:pPr>
            <a:r>
              <a:rPr lang="en-US" dirty="0" smtClean="0"/>
              <a:t>	Fractional factorial designs can be used with four or more factors and still provide interaction information.</a:t>
            </a:r>
          </a:p>
          <a:p>
            <a:pPr lvl="1">
              <a:buFont typeface="Arial" charset="0"/>
              <a:buChar char="•"/>
            </a:pPr>
            <a:r>
              <a:rPr lang="en-US" dirty="0" smtClean="0"/>
              <a:t>4 – 12 runs (Irregular fraction) less than 16</a:t>
            </a:r>
          </a:p>
          <a:p>
            <a:pPr lvl="1">
              <a:buFont typeface="Arial" charset="0"/>
              <a:buChar char="•"/>
            </a:pPr>
            <a:r>
              <a:rPr lang="en-US" dirty="0" smtClean="0"/>
              <a:t>5 – 16 runs (Half-fraction) less than 32</a:t>
            </a:r>
          </a:p>
          <a:p>
            <a:pPr lvl="1">
              <a:buFont typeface="Arial" charset="0"/>
              <a:buChar char="•"/>
            </a:pPr>
            <a:r>
              <a:rPr lang="en-US" dirty="0" smtClean="0"/>
              <a:t>6 – 22 runs (Min Run Res V) less than 64</a:t>
            </a:r>
          </a:p>
          <a:p>
            <a:pPr>
              <a:buFontTx/>
              <a:buNone/>
            </a:pPr>
            <a:endParaRPr lang="en-US" dirty="0" smtClean="0"/>
          </a:p>
          <a:p>
            <a:endParaRPr lang="en-US" dirty="0" smtClean="0"/>
          </a:p>
        </p:txBody>
      </p:sp>
      <p:sp>
        <p:nvSpPr>
          <p:cNvPr id="25604"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25605" name="Slide Number Placeholder 4"/>
          <p:cNvSpPr>
            <a:spLocks noGrp="1"/>
          </p:cNvSpPr>
          <p:nvPr>
            <p:ph type="sldNum" sz="quarter" idx="12"/>
          </p:nvPr>
        </p:nvSpPr>
        <p:spPr>
          <a:noFill/>
        </p:spPr>
        <p:txBody>
          <a:bodyPr/>
          <a:lstStyle/>
          <a:p>
            <a:fld id="{60418B82-970F-4731-A461-D412A2A8B740}" type="slidenum">
              <a:rPr lang="en-US" smtClean="0">
                <a:latin typeface="Arial" charset="0"/>
              </a:rPr>
              <a:pPr/>
              <a:t>26</a:t>
            </a:fld>
            <a:endParaRPr lang="en-US"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animEffect transition="in" filter="wipe(left)">
                                      <p:cBhvr>
                                        <p:cTn id="7" dur="500"/>
                                        <p:tgtEl>
                                          <p:spTgt spid="2560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603">
                                            <p:txEl>
                                              <p:pRg st="5" end="5"/>
                                            </p:txEl>
                                          </p:spTgt>
                                        </p:tgtEl>
                                        <p:attrNameLst>
                                          <p:attrName>style.visibility</p:attrName>
                                        </p:attrNameLst>
                                      </p:cBhvr>
                                      <p:to>
                                        <p:strVal val="visible"/>
                                      </p:to>
                                    </p:set>
                                    <p:animEffect transition="in" filter="wipe(left)">
                                      <p:cBhvr>
                                        <p:cTn id="12" dur="500"/>
                                        <p:tgtEl>
                                          <p:spTgt spid="2560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animEffect transition="in" filter="wipe(left)">
                                      <p:cBhvr>
                                        <p:cTn id="17"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Response Surface Short Course - TFAWS</a:t>
            </a:r>
          </a:p>
        </p:txBody>
      </p:sp>
      <p:sp>
        <p:nvSpPr>
          <p:cNvPr id="24579" name="Rectangle 3"/>
          <p:cNvSpPr>
            <a:spLocks noGrp="1" noChangeArrowheads="1"/>
          </p:cNvSpPr>
          <p:nvPr>
            <p:ph type="title"/>
          </p:nvPr>
        </p:nvSpPr>
        <p:spPr>
          <a:noFill/>
        </p:spPr>
        <p:txBody>
          <a:bodyPr/>
          <a:lstStyle/>
          <a:p>
            <a:pPr eaLnBrk="1" hangingPunct="1"/>
            <a:r>
              <a:rPr lang="en-US" dirty="0" smtClean="0"/>
              <a:t>Agenda Transition</a:t>
            </a:r>
          </a:p>
        </p:txBody>
      </p:sp>
      <p:sp>
        <p:nvSpPr>
          <p:cNvPr id="21508" name="Rectangle 4"/>
          <p:cNvSpPr>
            <a:spLocks noChangeArrowheads="1"/>
          </p:cNvSpPr>
          <p:nvPr/>
        </p:nvSpPr>
        <p:spPr bwMode="auto">
          <a:xfrm>
            <a:off x="928688" y="2016944"/>
            <a:ext cx="4781550" cy="1092607"/>
          </a:xfrm>
          <a:prstGeom prst="rect">
            <a:avLst/>
          </a:prstGeom>
          <a:noFill/>
          <a:ln w="9525">
            <a:noFill/>
            <a:miter lim="800000"/>
            <a:headEnd/>
            <a:tailEnd/>
          </a:ln>
        </p:spPr>
        <p:txBody>
          <a:bodyPr tIns="91440" rIns="0" bIns="0" anchor="ctr">
            <a:spAutoFit/>
          </a:bodyPr>
          <a:lstStyle/>
          <a:p>
            <a:pPr marL="288925" indent="-288925">
              <a:spcBef>
                <a:spcPts val="1200"/>
              </a:spcBef>
              <a:buClr>
                <a:schemeClr val="accent6"/>
              </a:buClr>
              <a:buFont typeface="Wingdings" pitchFamily="2" charset="2"/>
              <a:buChar char="Ø"/>
              <a:defRPr/>
            </a:pPr>
            <a:r>
              <a:rPr lang="en-US" sz="2000" b="1" dirty="0" smtClean="0">
                <a:solidFill>
                  <a:srgbClr val="FF0000"/>
                </a:solidFill>
              </a:rPr>
              <a:t>Basics </a:t>
            </a:r>
            <a:r>
              <a:rPr lang="en-US" sz="2000" b="1" dirty="0">
                <a:solidFill>
                  <a:srgbClr val="FF0000"/>
                </a:solidFill>
              </a:rPr>
              <a:t>of factorial design: </a:t>
            </a:r>
            <a:br>
              <a:rPr lang="en-US" sz="2000" b="1" dirty="0">
                <a:solidFill>
                  <a:srgbClr val="FF0000"/>
                </a:solidFill>
              </a:rPr>
            </a:br>
            <a:r>
              <a:rPr lang="en-US" sz="2000" b="1" dirty="0">
                <a:solidFill>
                  <a:srgbClr val="FF0000"/>
                </a:solidFill>
              </a:rPr>
              <a:t>Microwave popcorn</a:t>
            </a:r>
          </a:p>
          <a:p>
            <a:pPr marL="746125" lvl="1" indent="-288925">
              <a:spcBef>
                <a:spcPts val="600"/>
              </a:spcBef>
              <a:buClr>
                <a:schemeClr val="accent6"/>
              </a:buClr>
              <a:buFont typeface="Wingdings" pitchFamily="2" charset="2"/>
              <a:buChar char="Ø"/>
              <a:defRPr/>
            </a:pPr>
            <a:r>
              <a:rPr lang="en-US" sz="2000" dirty="0"/>
              <a:t>Multiple response optimization</a:t>
            </a:r>
          </a:p>
        </p:txBody>
      </p:sp>
      <p:sp>
        <p:nvSpPr>
          <p:cNvPr id="24582" name="Slide Number Placeholder 6"/>
          <p:cNvSpPr>
            <a:spLocks noGrp="1"/>
          </p:cNvSpPr>
          <p:nvPr>
            <p:ph type="sldNum" sz="quarter" idx="12"/>
          </p:nvPr>
        </p:nvSpPr>
        <p:spPr>
          <a:noFill/>
        </p:spPr>
        <p:txBody>
          <a:bodyPr/>
          <a:lstStyle/>
          <a:p>
            <a:fld id="{A357EBFB-E9E0-4947-B657-4CD4D3A71435}" type="slidenum">
              <a:rPr lang="en-US" smtClean="0"/>
              <a:pPr/>
              <a:t>27</a:t>
            </a:fld>
            <a:endParaRPr lang="en-US" smtClean="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0238" y="1600200"/>
            <a:ext cx="3169399" cy="3534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5"/>
          <p:cNvSpPr>
            <a:spLocks noGrp="1"/>
          </p:cNvSpPr>
          <p:nvPr>
            <p:ph type="dt" sz="quarter" idx="10"/>
          </p:nvPr>
        </p:nvSpPr>
        <p:spPr>
          <a:noFill/>
        </p:spPr>
        <p:txBody>
          <a:bodyPr/>
          <a:lstStyle/>
          <a:p>
            <a:r>
              <a:rPr lang="en-US" smtClean="0"/>
              <a:t>Response Surface Short Course - TFAWS</a:t>
            </a:r>
          </a:p>
        </p:txBody>
      </p:sp>
      <p:sp>
        <p:nvSpPr>
          <p:cNvPr id="25603" name="Rectangle 2"/>
          <p:cNvSpPr>
            <a:spLocks noGrp="1" noChangeArrowheads="1"/>
          </p:cNvSpPr>
          <p:nvPr>
            <p:ph type="title"/>
          </p:nvPr>
        </p:nvSpPr>
        <p:spPr/>
        <p:txBody>
          <a:bodyPr/>
          <a:lstStyle/>
          <a:p>
            <a:pPr eaLnBrk="1" hangingPunct="1"/>
            <a:r>
              <a:rPr lang="en-US" sz="2800" smtClean="0"/>
              <a:t>Two Level Factorial Design</a:t>
            </a:r>
            <a:r>
              <a:rPr lang="en-US" smtClean="0"/>
              <a:t/>
            </a:r>
            <a:br>
              <a:rPr lang="en-US" smtClean="0"/>
            </a:br>
            <a:r>
              <a:rPr lang="en-US" sz="2400" smtClean="0">
                <a:solidFill>
                  <a:schemeClr val="tx1"/>
                </a:solidFill>
              </a:rPr>
              <a:t>As Easy As Popping Corn!</a:t>
            </a:r>
          </a:p>
        </p:txBody>
      </p:sp>
      <p:sp>
        <p:nvSpPr>
          <p:cNvPr id="25604" name="Text Box 174"/>
          <p:cNvSpPr txBox="1">
            <a:spLocks noChangeArrowheads="1"/>
          </p:cNvSpPr>
          <p:nvPr/>
        </p:nvSpPr>
        <p:spPr bwMode="auto">
          <a:xfrm>
            <a:off x="1143000" y="1595438"/>
            <a:ext cx="7585075" cy="3416320"/>
          </a:xfrm>
          <a:prstGeom prst="rect">
            <a:avLst/>
          </a:prstGeom>
          <a:noFill/>
          <a:ln w="9525">
            <a:noFill/>
            <a:miter lim="800000"/>
            <a:headEnd/>
            <a:tailEnd/>
          </a:ln>
        </p:spPr>
        <p:txBody>
          <a:bodyPr>
            <a:spAutoFit/>
          </a:bodyPr>
          <a:lstStyle/>
          <a:p>
            <a:pPr>
              <a:spcBef>
                <a:spcPct val="50000"/>
              </a:spcBef>
            </a:pPr>
            <a:r>
              <a:rPr lang="en-US" sz="2400" dirty="0"/>
              <a:t>Kitchen scientists* conducted a 2</a:t>
            </a:r>
            <a:r>
              <a:rPr lang="en-US" sz="2400" baseline="30000" dirty="0"/>
              <a:t>3</a:t>
            </a:r>
            <a:r>
              <a:rPr lang="en-US" sz="2400" dirty="0"/>
              <a:t> factorial experiment on microwave popcorn.  The factors are:</a:t>
            </a:r>
          </a:p>
          <a:p>
            <a:pPr marL="2462213" lvl="1" indent="-401638">
              <a:spcBef>
                <a:spcPct val="50000"/>
              </a:spcBef>
            </a:pPr>
            <a:r>
              <a:rPr lang="en-US" sz="2400" dirty="0">
                <a:solidFill>
                  <a:schemeClr val="accent2"/>
                </a:solidFill>
              </a:rPr>
              <a:t>A.</a:t>
            </a:r>
            <a:r>
              <a:rPr lang="en-US" sz="2400" dirty="0"/>
              <a:t>	Brand of popcorn</a:t>
            </a:r>
          </a:p>
          <a:p>
            <a:pPr marL="2462213" lvl="1" indent="-401638">
              <a:spcBef>
                <a:spcPct val="50000"/>
              </a:spcBef>
            </a:pPr>
            <a:r>
              <a:rPr lang="en-US" sz="2400" dirty="0">
                <a:solidFill>
                  <a:schemeClr val="accent2"/>
                </a:solidFill>
              </a:rPr>
              <a:t>B.</a:t>
            </a:r>
            <a:r>
              <a:rPr lang="en-US" sz="2400" dirty="0"/>
              <a:t>	Time in microwave</a:t>
            </a:r>
          </a:p>
          <a:p>
            <a:pPr marL="2462213" lvl="1" indent="-401638">
              <a:spcBef>
                <a:spcPct val="50000"/>
              </a:spcBef>
            </a:pPr>
            <a:r>
              <a:rPr lang="en-US" sz="2400" dirty="0">
                <a:solidFill>
                  <a:schemeClr val="accent2"/>
                </a:solidFill>
              </a:rPr>
              <a:t>C.</a:t>
            </a:r>
            <a:r>
              <a:rPr lang="en-US" sz="2400" dirty="0"/>
              <a:t>	Power setting</a:t>
            </a:r>
          </a:p>
          <a:p>
            <a:pPr>
              <a:spcBef>
                <a:spcPct val="50000"/>
              </a:spcBef>
            </a:pPr>
            <a:r>
              <a:rPr lang="en-US" sz="2400" dirty="0"/>
              <a:t>A panel of neighborhood kids rated taste from one to </a:t>
            </a:r>
            <a:r>
              <a:rPr lang="en-US" sz="2400" dirty="0" smtClean="0"/>
              <a:t>ten </a:t>
            </a:r>
            <a:r>
              <a:rPr lang="en-US" sz="2400" dirty="0"/>
              <a:t>and weighed the un-popped kernels (UPKs).</a:t>
            </a:r>
          </a:p>
        </p:txBody>
      </p:sp>
      <p:sp>
        <p:nvSpPr>
          <p:cNvPr id="25605" name="Text Box 177"/>
          <p:cNvSpPr txBox="1">
            <a:spLocks noChangeArrowheads="1"/>
          </p:cNvSpPr>
          <p:nvPr/>
        </p:nvSpPr>
        <p:spPr bwMode="auto">
          <a:xfrm>
            <a:off x="1143000" y="5486400"/>
            <a:ext cx="7178675" cy="581025"/>
          </a:xfrm>
          <a:prstGeom prst="rect">
            <a:avLst/>
          </a:prstGeom>
          <a:noFill/>
          <a:ln w="9525">
            <a:noFill/>
            <a:miter lim="800000"/>
            <a:headEnd/>
            <a:tailEnd/>
          </a:ln>
        </p:spPr>
        <p:txBody>
          <a:bodyPr>
            <a:spAutoFit/>
          </a:bodyPr>
          <a:lstStyle/>
          <a:p>
            <a:pPr marL="120650" indent="-120650"/>
            <a:r>
              <a:rPr lang="en-US" sz="1600" dirty="0"/>
              <a:t>*	For full report, see Mark and Hank Andersons' </a:t>
            </a:r>
            <a:r>
              <a:rPr lang="en-US" sz="1600" dirty="0" smtClean="0"/>
              <a:t>“Applying </a:t>
            </a:r>
            <a:r>
              <a:rPr lang="en-US" sz="1600" dirty="0"/>
              <a:t>DOE to Microwave </a:t>
            </a:r>
            <a:r>
              <a:rPr lang="en-US" sz="1600" dirty="0" smtClean="0"/>
              <a:t>Popcorn”, </a:t>
            </a:r>
            <a:r>
              <a:rPr lang="en-US" sz="1600" i="1" dirty="0"/>
              <a:t>PI Quality </a:t>
            </a:r>
            <a:r>
              <a:rPr lang="en-US" sz="1600" dirty="0"/>
              <a:t>7/93, p30.</a:t>
            </a:r>
          </a:p>
        </p:txBody>
      </p:sp>
      <p:pic>
        <p:nvPicPr>
          <p:cNvPr id="25606" name="Picture 182" descr="j0234740"/>
          <p:cNvPicPr>
            <a:picLocks noChangeAspect="1" noChangeArrowheads="1" noCrop="1"/>
          </p:cNvPicPr>
          <p:nvPr/>
        </p:nvPicPr>
        <p:blipFill>
          <a:blip r:embed="rId3" cstate="print"/>
          <a:srcRect/>
          <a:stretch>
            <a:fillRect/>
          </a:stretch>
        </p:blipFill>
        <p:spPr bwMode="auto">
          <a:xfrm>
            <a:off x="7391400" y="2662238"/>
            <a:ext cx="838200" cy="1123950"/>
          </a:xfrm>
          <a:prstGeom prst="rect">
            <a:avLst/>
          </a:prstGeom>
          <a:noFill/>
          <a:ln w="9525">
            <a:noFill/>
            <a:miter lim="800000"/>
            <a:headEnd/>
            <a:tailEnd/>
          </a:ln>
        </p:spPr>
      </p:pic>
      <p:sp>
        <p:nvSpPr>
          <p:cNvPr id="25607" name="Slide Number Placeholder 7"/>
          <p:cNvSpPr>
            <a:spLocks noGrp="1"/>
          </p:cNvSpPr>
          <p:nvPr>
            <p:ph type="sldNum" sz="quarter" idx="12"/>
          </p:nvPr>
        </p:nvSpPr>
        <p:spPr>
          <a:noFill/>
        </p:spPr>
        <p:txBody>
          <a:bodyPr/>
          <a:lstStyle/>
          <a:p>
            <a:fld id="{BF7973E7-3EE3-4C32-B586-3C657D338C04}"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5"/>
          <p:cNvSpPr>
            <a:spLocks noGrp="1"/>
          </p:cNvSpPr>
          <p:nvPr>
            <p:ph type="dt" sz="quarter" idx="10"/>
          </p:nvPr>
        </p:nvSpPr>
        <p:spPr>
          <a:noFill/>
        </p:spPr>
        <p:txBody>
          <a:bodyPr/>
          <a:lstStyle/>
          <a:p>
            <a:r>
              <a:rPr lang="en-US" smtClean="0"/>
              <a:t>Response Surface Short Course - TFAWS</a:t>
            </a:r>
          </a:p>
        </p:txBody>
      </p:sp>
      <p:sp>
        <p:nvSpPr>
          <p:cNvPr id="26627" name="Rectangle 2"/>
          <p:cNvSpPr>
            <a:spLocks noGrp="1" noChangeArrowheads="1"/>
          </p:cNvSpPr>
          <p:nvPr>
            <p:ph type="title"/>
          </p:nvPr>
        </p:nvSpPr>
        <p:spPr/>
        <p:txBody>
          <a:bodyPr/>
          <a:lstStyle/>
          <a:p>
            <a:pPr eaLnBrk="1" hangingPunct="1"/>
            <a:r>
              <a:rPr lang="en-US" sz="2800" smtClean="0"/>
              <a:t>Two Level Factorial Design</a:t>
            </a:r>
            <a:r>
              <a:rPr lang="en-US" smtClean="0"/>
              <a:t/>
            </a:r>
            <a:br>
              <a:rPr lang="en-US" smtClean="0"/>
            </a:br>
            <a:r>
              <a:rPr lang="en-US" sz="2400" smtClean="0">
                <a:solidFill>
                  <a:schemeClr val="tx1"/>
                </a:solidFill>
              </a:rPr>
              <a:t>As Easy As Popping Corn!</a:t>
            </a:r>
          </a:p>
        </p:txBody>
      </p:sp>
      <p:graphicFrame>
        <p:nvGraphicFramePr>
          <p:cNvPr id="23736" name="Group 184"/>
          <p:cNvGraphicFramePr>
            <a:graphicFrameLocks noGrp="1"/>
          </p:cNvGraphicFramePr>
          <p:nvPr>
            <p:extLst>
              <p:ext uri="{D42A27DB-BD31-4B8C-83A1-F6EECF244321}">
                <p14:modId xmlns:p14="http://schemas.microsoft.com/office/powerpoint/2010/main" xmlns="" val="4004964145"/>
              </p:ext>
            </p:extLst>
          </p:nvPr>
        </p:nvGraphicFramePr>
        <p:xfrm>
          <a:off x="1231900" y="1531938"/>
          <a:ext cx="7239000" cy="3718560"/>
        </p:xfrm>
        <a:graphic>
          <a:graphicData uri="http://schemas.openxmlformats.org/drawingml/2006/table">
            <a:tbl>
              <a:tblPr/>
              <a:tblGrid>
                <a:gridCol w="792163"/>
                <a:gridCol w="1130300"/>
                <a:gridCol w="1131887"/>
                <a:gridCol w="1130300"/>
                <a:gridCol w="1131888"/>
                <a:gridCol w="1130300"/>
                <a:gridCol w="792162"/>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dirty="0" smtClean="0">
                        <a:ln>
                          <a:noFill/>
                        </a:ln>
                        <a:solidFill>
                          <a:schemeClr val="tx1"/>
                        </a:solidFill>
                        <a:effectLst/>
                        <a:latin typeface="Arial" pitchFamily="34" charset="0"/>
                      </a:endParaRPr>
                    </a:p>
                  </a:txBody>
                  <a:tcPr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p>
                  </a:txBody>
                  <a:tcPr marT="0" marB="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p>
                  </a:txBody>
                  <a:tcPr marT="0" marB="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p>
                  </a:txBody>
                  <a:tcPr marT="0" marB="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sz="17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a:t>
                      </a:r>
                      <a:endPar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0" marB="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sz="17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0" marB="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pitchFamily="34" charset="0"/>
                      </a:endParaRPr>
                    </a:p>
                  </a:txBody>
                  <a:tcPr marT="0" marB="0" horzOverflow="overflow">
                    <a:lnL>
                      <a:noFill/>
                    </a:lnL>
                    <a:lnR cap="flat">
                      <a:noFill/>
                    </a:lnR>
                    <a:lnT cap="fla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Run</a:t>
                      </a:r>
                    </a:p>
                  </a:txBody>
                  <a:tcPr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Brand</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Time</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Power</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Taste</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UPKs</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Std</a:t>
                      </a:r>
                    </a:p>
                  </a:txBody>
                  <a:tcPr marT="0" marB="0"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Ord</a:t>
                      </a:r>
                    </a:p>
                  </a:txBody>
                  <a:tcPr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expense</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minutes</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percent</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Rating</a:t>
                      </a:r>
                      <a:r>
                        <a:rPr kumimoji="0" lang="en-US" sz="17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oz.</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Ord</a:t>
                      </a:r>
                    </a:p>
                  </a:txBody>
                  <a:tcPr marT="0" marB="0"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Costly</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Cheap</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dec"/>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Cheap</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dec"/>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Costly</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dec"/>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Costly</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dec"/>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Costly</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dec"/>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Cheap</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dec"/>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Cheap</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dec"/>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75</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74</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3.1</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p>
                  </a:txBody>
                  <a:tcPr horzOverflow="overflow">
                    <a:lnL>
                      <a:noFill/>
                    </a:lnL>
                    <a:lnR cap="flat">
                      <a:noFill/>
                    </a:lnR>
                    <a:lnT>
                      <a:noFill/>
                    </a:lnT>
                    <a:lnB cap="flat">
                      <a:noFill/>
                    </a:lnB>
                    <a:lnTlToBr>
                      <a:noFill/>
                    </a:lnTlToBr>
                    <a:lnBlToTr>
                      <a:noFill/>
                    </a:lnBlToTr>
                    <a:noFill/>
                  </a:tcPr>
                </a:tc>
              </a:tr>
            </a:tbl>
          </a:graphicData>
        </a:graphic>
      </p:graphicFrame>
      <p:sp>
        <p:nvSpPr>
          <p:cNvPr id="26707" name="Slide Number Placeholder 6"/>
          <p:cNvSpPr>
            <a:spLocks noGrp="1"/>
          </p:cNvSpPr>
          <p:nvPr>
            <p:ph type="sldNum" sz="quarter" idx="12"/>
          </p:nvPr>
        </p:nvSpPr>
        <p:spPr>
          <a:noFill/>
        </p:spPr>
        <p:txBody>
          <a:bodyPr/>
          <a:lstStyle/>
          <a:p>
            <a:fld id="{4A6F166B-6B22-4188-9B9F-498A0A5E75C6}" type="slidenum">
              <a:rPr lang="en-US" smtClean="0"/>
              <a:pPr/>
              <a:t>29</a:t>
            </a:fld>
            <a:endParaRPr lang="en-US" smtClean="0"/>
          </a:p>
        </p:txBody>
      </p:sp>
      <p:sp>
        <p:nvSpPr>
          <p:cNvPr id="2" name="TextBox 1"/>
          <p:cNvSpPr txBox="1"/>
          <p:nvPr/>
        </p:nvSpPr>
        <p:spPr>
          <a:xfrm>
            <a:off x="1539240" y="5715000"/>
            <a:ext cx="6686382" cy="369332"/>
          </a:xfrm>
          <a:prstGeom prst="rect">
            <a:avLst/>
          </a:prstGeom>
          <a:noFill/>
        </p:spPr>
        <p:txBody>
          <a:bodyPr wrap="none" rtlCol="0">
            <a:spAutoFit/>
          </a:bodyPr>
          <a:lstStyle/>
          <a:p>
            <a:r>
              <a:rPr lang="en-US" i="1" dirty="0" smtClean="0">
                <a:solidFill>
                  <a:srgbClr val="FF0000"/>
                </a:solidFill>
              </a:rPr>
              <a:t>*</a:t>
            </a:r>
            <a:r>
              <a:rPr lang="en-US" i="1" dirty="0" smtClean="0"/>
              <a:t>Transformed linearly by ten-fold (10x) to make it easier to enter.</a:t>
            </a: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smtClean="0"/>
              <a:t>Response Surface Short Course - TFAWS</a:t>
            </a:r>
          </a:p>
        </p:txBody>
      </p:sp>
      <p:sp>
        <p:nvSpPr>
          <p:cNvPr id="12291" name="Rectangle 3"/>
          <p:cNvSpPr>
            <a:spLocks noGrp="1" noChangeArrowheads="1"/>
          </p:cNvSpPr>
          <p:nvPr>
            <p:ph type="title"/>
          </p:nvPr>
        </p:nvSpPr>
        <p:spPr>
          <a:noFill/>
        </p:spPr>
        <p:txBody>
          <a:bodyPr/>
          <a:lstStyle/>
          <a:p>
            <a:pPr eaLnBrk="1" hangingPunct="1"/>
            <a:r>
              <a:rPr lang="en-US" dirty="0" smtClean="0"/>
              <a:t>Agenda Transition</a:t>
            </a:r>
          </a:p>
        </p:txBody>
      </p:sp>
      <p:sp>
        <p:nvSpPr>
          <p:cNvPr id="21508" name="Rectangle 4"/>
          <p:cNvSpPr>
            <a:spLocks noChangeArrowheads="1"/>
          </p:cNvSpPr>
          <p:nvPr/>
        </p:nvSpPr>
        <p:spPr bwMode="auto">
          <a:xfrm>
            <a:off x="909638" y="2622078"/>
            <a:ext cx="4781550" cy="2015936"/>
          </a:xfrm>
          <a:prstGeom prst="rect">
            <a:avLst/>
          </a:prstGeom>
          <a:noFill/>
          <a:ln w="9525">
            <a:noFill/>
            <a:miter lim="800000"/>
            <a:headEnd/>
            <a:tailEnd/>
          </a:ln>
        </p:spPr>
        <p:txBody>
          <a:bodyPr tIns="91440" rIns="0" bIns="0" anchor="ctr">
            <a:spAutoFit/>
          </a:bodyPr>
          <a:lstStyle/>
          <a:p>
            <a:pPr marL="346075" indent="-346075">
              <a:spcBef>
                <a:spcPts val="0"/>
              </a:spcBef>
              <a:buClr>
                <a:schemeClr val="accent6"/>
              </a:buClr>
              <a:buFont typeface="Wingdings" pitchFamily="2" charset="2"/>
              <a:buChar char="Ø"/>
              <a:defRPr/>
            </a:pPr>
            <a:r>
              <a:rPr lang="en-US" sz="2200" dirty="0" smtClean="0">
                <a:solidFill>
                  <a:srgbClr val="FF0000"/>
                </a:solidFill>
              </a:rPr>
              <a:t>The advantages of DOE</a:t>
            </a:r>
          </a:p>
          <a:p>
            <a:pPr marL="350838" lvl="7" indent="-350838">
              <a:spcBef>
                <a:spcPts val="600"/>
              </a:spcBef>
              <a:buClr>
                <a:schemeClr val="accent6"/>
              </a:buClr>
              <a:buFont typeface="Wingdings" pitchFamily="2" charset="2"/>
              <a:buChar char="Ø"/>
              <a:defRPr/>
            </a:pPr>
            <a:r>
              <a:rPr lang="en-US" sz="2200" dirty="0" smtClean="0"/>
              <a:t>The design planning process</a:t>
            </a:r>
          </a:p>
          <a:p>
            <a:pPr marL="350838" lvl="7" indent="-350838">
              <a:spcBef>
                <a:spcPts val="600"/>
              </a:spcBef>
              <a:buClr>
                <a:schemeClr val="accent6"/>
              </a:buClr>
              <a:buFont typeface="Wingdings" pitchFamily="2" charset="2"/>
              <a:buChar char="Ø"/>
              <a:defRPr/>
            </a:pPr>
            <a:r>
              <a:rPr lang="en-US" sz="2200" dirty="0" smtClean="0"/>
              <a:t>Response Surface Methods Strategy of Experimentation</a:t>
            </a:r>
          </a:p>
          <a:p>
            <a:pPr marL="350838" lvl="7" indent="-350838">
              <a:spcBef>
                <a:spcPts val="600"/>
              </a:spcBef>
              <a:buClr>
                <a:schemeClr val="accent6"/>
              </a:buClr>
              <a:buFont typeface="Wingdings" pitchFamily="2" charset="2"/>
              <a:buChar char="Ø"/>
              <a:defRPr/>
            </a:pPr>
            <a:r>
              <a:rPr lang="en-US" sz="2200" dirty="0" smtClean="0"/>
              <a:t>Example AIAA-2007-1214 </a:t>
            </a:r>
          </a:p>
        </p:txBody>
      </p:sp>
      <p:pic>
        <p:nvPicPr>
          <p:cNvPr id="12293" name="Picture 5503"/>
          <p:cNvPicPr>
            <a:picLocks noChangeAspect="1" noChangeArrowheads="1"/>
          </p:cNvPicPr>
          <p:nvPr/>
        </p:nvPicPr>
        <p:blipFill>
          <a:blip r:embed="rId3" cstate="print"/>
          <a:srcRect/>
          <a:stretch>
            <a:fillRect/>
          </a:stretch>
        </p:blipFill>
        <p:spPr bwMode="auto">
          <a:xfrm>
            <a:off x="5784850" y="1479550"/>
            <a:ext cx="3208338" cy="3516313"/>
          </a:xfrm>
          <a:prstGeom prst="rect">
            <a:avLst/>
          </a:prstGeom>
          <a:noFill/>
          <a:ln w="9525" algn="ctr">
            <a:noFill/>
            <a:miter lim="800000"/>
            <a:headEnd/>
            <a:tailEnd/>
          </a:ln>
        </p:spPr>
      </p:pic>
      <p:sp>
        <p:nvSpPr>
          <p:cNvPr id="12294" name="Slide Number Placeholder 6"/>
          <p:cNvSpPr>
            <a:spLocks noGrp="1"/>
          </p:cNvSpPr>
          <p:nvPr>
            <p:ph type="sldNum" sz="quarter" idx="12"/>
          </p:nvPr>
        </p:nvSpPr>
        <p:spPr>
          <a:noFill/>
        </p:spPr>
        <p:txBody>
          <a:bodyPr/>
          <a:lstStyle/>
          <a:p>
            <a:fld id="{119AD3DA-09E9-4807-8EC3-196FF1B6A886}"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5"/>
          <p:cNvSpPr>
            <a:spLocks noGrp="1"/>
          </p:cNvSpPr>
          <p:nvPr>
            <p:ph type="dt" sz="quarter" idx="10"/>
          </p:nvPr>
        </p:nvSpPr>
        <p:spPr>
          <a:noFill/>
        </p:spPr>
        <p:txBody>
          <a:bodyPr/>
          <a:lstStyle/>
          <a:p>
            <a:r>
              <a:rPr lang="en-US" smtClean="0"/>
              <a:t>Response Surface Short Course - TFAWS</a:t>
            </a:r>
          </a:p>
        </p:txBody>
      </p:sp>
      <p:sp>
        <p:nvSpPr>
          <p:cNvPr id="27651" name="Rectangle 2"/>
          <p:cNvSpPr>
            <a:spLocks noGrp="1" noChangeArrowheads="1"/>
          </p:cNvSpPr>
          <p:nvPr>
            <p:ph type="title"/>
          </p:nvPr>
        </p:nvSpPr>
        <p:spPr/>
        <p:txBody>
          <a:bodyPr/>
          <a:lstStyle/>
          <a:p>
            <a:pPr eaLnBrk="1" hangingPunct="1"/>
            <a:r>
              <a:rPr lang="en-US" sz="2800" smtClean="0"/>
              <a:t>Two Level Factorial Design</a:t>
            </a:r>
            <a:r>
              <a:rPr lang="en-US" smtClean="0"/>
              <a:t/>
            </a:r>
            <a:br>
              <a:rPr lang="en-US" smtClean="0"/>
            </a:br>
            <a:r>
              <a:rPr lang="en-US" sz="2400" smtClean="0">
                <a:solidFill>
                  <a:schemeClr val="tx1"/>
                </a:solidFill>
              </a:rPr>
              <a:t>As Easy As Popping Corn!</a:t>
            </a:r>
          </a:p>
        </p:txBody>
      </p:sp>
      <p:sp>
        <p:nvSpPr>
          <p:cNvPr id="27652" name="Rectangle 6"/>
          <p:cNvSpPr>
            <a:spLocks noChangeArrowheads="1"/>
          </p:cNvSpPr>
          <p:nvPr/>
        </p:nvSpPr>
        <p:spPr bwMode="auto">
          <a:xfrm>
            <a:off x="2803525" y="5776913"/>
            <a:ext cx="3670300" cy="396875"/>
          </a:xfrm>
          <a:prstGeom prst="rect">
            <a:avLst/>
          </a:prstGeom>
          <a:noFill/>
          <a:ln w="9525">
            <a:noFill/>
            <a:miter lim="800000"/>
            <a:headEnd/>
            <a:tailEnd/>
          </a:ln>
        </p:spPr>
        <p:txBody>
          <a:bodyPr wrap="none" anchor="ctr">
            <a:spAutoFit/>
          </a:bodyPr>
          <a:lstStyle/>
          <a:p>
            <a:pPr algn="ctr" eaLnBrk="1" hangingPunct="1"/>
            <a:r>
              <a:rPr lang="en-US" sz="2000" i="1">
                <a:solidFill>
                  <a:srgbClr val="000000"/>
                </a:solidFill>
              </a:rPr>
              <a:t>Factors shown in coded values</a:t>
            </a:r>
          </a:p>
        </p:txBody>
      </p:sp>
      <p:graphicFrame>
        <p:nvGraphicFramePr>
          <p:cNvPr id="151909" name="Group 357"/>
          <p:cNvGraphicFramePr>
            <a:graphicFrameLocks noGrp="1"/>
          </p:cNvGraphicFramePr>
          <p:nvPr/>
        </p:nvGraphicFramePr>
        <p:xfrm>
          <a:off x="1203325" y="1562100"/>
          <a:ext cx="7280275" cy="3878264"/>
        </p:xfrm>
        <a:graphic>
          <a:graphicData uri="http://schemas.openxmlformats.org/drawingml/2006/table">
            <a:tbl>
              <a:tblPr/>
              <a:tblGrid>
                <a:gridCol w="796925"/>
                <a:gridCol w="1138237"/>
                <a:gridCol w="1136650"/>
                <a:gridCol w="1138238"/>
                <a:gridCol w="1136650"/>
                <a:gridCol w="1138237"/>
                <a:gridCol w="795338"/>
              </a:tblGrid>
              <a:tr h="2750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dirty="0" smtClean="0">
                        <a:ln>
                          <a:noFill/>
                        </a:ln>
                        <a:solidFill>
                          <a:schemeClr val="tx1"/>
                        </a:solidFill>
                        <a:effectLst/>
                        <a:latin typeface="Arial" pitchFamily="34" charset="0"/>
                      </a:endParaRPr>
                    </a:p>
                  </a:txBody>
                  <a:tcPr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p>
                  </a:txBody>
                  <a:tcPr marT="0" marB="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p>
                  </a:txBody>
                  <a:tcPr marT="0" marB="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p>
                  </a:txBody>
                  <a:tcPr marT="0" marB="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sz="17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a:t>
                      </a:r>
                      <a:endPar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0" marB="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t>
                      </a:r>
                      <a:r>
                        <a:rPr kumimoji="0" lang="en-US" sz="17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endPar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pitchFamily="34" charset="0"/>
                      </a:endParaRPr>
                    </a:p>
                  </a:txBody>
                  <a:tcPr marT="0" marB="0" horzOverflow="overflow">
                    <a:lnL>
                      <a:noFill/>
                    </a:lnL>
                    <a:lnR cap="flat">
                      <a:noFill/>
                    </a:lnR>
                    <a:lnT cap="flat">
                      <a:noFill/>
                    </a:lnT>
                    <a:lnB>
                      <a:noFill/>
                    </a:lnB>
                    <a:lnTlToBr>
                      <a:noFill/>
                    </a:lnTlToBr>
                    <a:lnBlToTr>
                      <a:noFill/>
                    </a:lnBlToTr>
                    <a:noFill/>
                  </a:tcPr>
                </a:tc>
              </a:tr>
              <a:tr h="2750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Run</a:t>
                      </a:r>
                    </a:p>
                  </a:txBody>
                  <a:tcPr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Brand</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Time</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Power</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Taste</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UPKs</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Std</a:t>
                      </a:r>
                    </a:p>
                  </a:txBody>
                  <a:tcPr marT="0" marB="0" horzOverflow="overflow">
                    <a:lnL>
                      <a:noFill/>
                    </a:lnL>
                    <a:lnR cap="flat">
                      <a:noFill/>
                    </a:lnR>
                    <a:lnT>
                      <a:noFill/>
                    </a:lnT>
                    <a:lnB>
                      <a:noFill/>
                    </a:lnB>
                    <a:lnTlToBr>
                      <a:noFill/>
                    </a:lnTlToBr>
                    <a:lnBlToTr>
                      <a:noFill/>
                    </a:lnBlToTr>
                    <a:noFill/>
                  </a:tcPr>
                </a:tc>
              </a:tr>
              <a:tr h="3506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Ord</a:t>
                      </a:r>
                    </a:p>
                  </a:txBody>
                  <a:tcPr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expense</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minutes</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percent</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rating</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oz.</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Ord</a:t>
                      </a:r>
                    </a:p>
                  </a:txBody>
                  <a:tcPr marT="0" marB="0" horzOverflow="overflow">
                    <a:lnL>
                      <a:noFill/>
                    </a:lnL>
                    <a:lnR cap="flat">
                      <a:noFill/>
                    </a:lnR>
                    <a:lnT>
                      <a:noFill/>
                    </a:lnT>
                    <a:lnB>
                      <a:noFill/>
                    </a:lnB>
                    <a:lnTlToBr>
                      <a:noFill/>
                    </a:lnTlToBr>
                    <a:lnBlToTr>
                      <a:noFill/>
                    </a:lnBlToTr>
                    <a:noFill/>
                  </a:tcPr>
                </a:tc>
              </a:tr>
              <a:tr h="3721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p>
                  </a:txBody>
                  <a:tcPr horzOverflow="overflow">
                    <a:lnL>
                      <a:noFill/>
                    </a:lnL>
                    <a:lnR cap="flat">
                      <a:noFill/>
                    </a:lnR>
                    <a:lnT>
                      <a:noFill/>
                    </a:lnT>
                    <a:lnB>
                      <a:noFill/>
                    </a:lnB>
                    <a:lnTlToBr>
                      <a:noFill/>
                    </a:lnTlToBr>
                    <a:lnBlToTr>
                      <a:noFill/>
                    </a:lnBlToTr>
                    <a:noFill/>
                  </a:tcPr>
                </a:tc>
              </a:tr>
              <a:tr h="3721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p>
                  </a:txBody>
                  <a:tcPr horzOverflow="overflow">
                    <a:lnL>
                      <a:noFill/>
                    </a:lnL>
                    <a:lnR cap="flat">
                      <a:noFill/>
                    </a:lnR>
                    <a:lnT>
                      <a:noFill/>
                    </a:lnT>
                    <a:lnB>
                      <a:noFill/>
                    </a:lnB>
                    <a:lnTlToBr>
                      <a:noFill/>
                    </a:lnTlToBr>
                    <a:lnBlToTr>
                      <a:noFill/>
                    </a:lnBlToTr>
                    <a:noFill/>
                  </a:tcPr>
                </a:tc>
              </a:tr>
              <a:tr h="3721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p>
                  </a:txBody>
                  <a:tcPr horzOverflow="overflow">
                    <a:lnL>
                      <a:noFill/>
                    </a:lnL>
                    <a:lnR cap="flat">
                      <a:noFill/>
                    </a:lnR>
                    <a:lnT>
                      <a:noFill/>
                    </a:lnT>
                    <a:lnB>
                      <a:noFill/>
                    </a:lnB>
                    <a:lnTlToBr>
                      <a:noFill/>
                    </a:lnTlToBr>
                    <a:lnBlToTr>
                      <a:noFill/>
                    </a:lnBlToTr>
                    <a:noFill/>
                  </a:tcPr>
                </a:tc>
              </a:tr>
              <a:tr h="3721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p>
                  </a:txBody>
                  <a:tcPr horzOverflow="overflow">
                    <a:lnL>
                      <a:noFill/>
                    </a:lnL>
                    <a:lnR cap="flat">
                      <a:noFill/>
                    </a:lnR>
                    <a:lnT>
                      <a:noFill/>
                    </a:lnT>
                    <a:lnB>
                      <a:noFill/>
                    </a:lnB>
                    <a:lnTlToBr>
                      <a:noFill/>
                    </a:lnTlToBr>
                    <a:lnBlToTr>
                      <a:noFill/>
                    </a:lnBlToTr>
                    <a:noFill/>
                  </a:tcPr>
                </a:tc>
              </a:tr>
              <a:tr h="3721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p>
                  </a:txBody>
                  <a:tcPr horzOverflow="overflow">
                    <a:lnL>
                      <a:noFill/>
                    </a:lnL>
                    <a:lnR cap="flat">
                      <a:noFill/>
                    </a:lnR>
                    <a:lnT>
                      <a:noFill/>
                    </a:lnT>
                    <a:lnB>
                      <a:noFill/>
                    </a:lnB>
                    <a:lnTlToBr>
                      <a:noFill/>
                    </a:lnTlToBr>
                    <a:lnBlToTr>
                      <a:noFill/>
                    </a:lnBlToTr>
                    <a:noFill/>
                  </a:tcPr>
                </a:tc>
              </a:tr>
              <a:tr h="3721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a:t>
                      </a:r>
                    </a:p>
                  </a:txBody>
                  <a:tcPr horzOverflow="overflow">
                    <a:lnL>
                      <a:noFill/>
                    </a:lnL>
                    <a:lnR cap="flat">
                      <a:noFill/>
                    </a:lnR>
                    <a:lnT>
                      <a:noFill/>
                    </a:lnT>
                    <a:lnB>
                      <a:noFill/>
                    </a:lnB>
                    <a:lnTlToBr>
                      <a:noFill/>
                    </a:lnTlToBr>
                    <a:lnBlToTr>
                      <a:noFill/>
                    </a:lnBlToTr>
                    <a:noFill/>
                  </a:tcPr>
                </a:tc>
              </a:tr>
              <a:tr h="3721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a:t>
                      </a:r>
                    </a:p>
                  </a:txBody>
                  <a:tcPr horzOverflow="overflow">
                    <a:lnL>
                      <a:noFill/>
                    </a:lnL>
                    <a:lnR cap="flat">
                      <a:noFill/>
                    </a:lnR>
                    <a:lnT>
                      <a:noFill/>
                    </a:lnT>
                    <a:lnB>
                      <a:noFill/>
                    </a:lnB>
                    <a:lnTlToBr>
                      <a:noFill/>
                    </a:lnTlToBr>
                    <a:lnBlToTr>
                      <a:noFill/>
                    </a:lnBlToTr>
                    <a:noFill/>
                  </a:tcPr>
                </a:tc>
              </a:tr>
              <a:tr h="3721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74</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3.1</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p>
                  </a:txBody>
                  <a:tcPr horzOverflow="overflow">
                    <a:lnL>
                      <a:noFill/>
                    </a:lnL>
                    <a:lnR cap="flat">
                      <a:noFill/>
                    </a:lnR>
                    <a:lnT>
                      <a:noFill/>
                    </a:lnT>
                    <a:lnB cap="flat">
                      <a:noFill/>
                    </a:lnB>
                    <a:lnTlToBr>
                      <a:noFill/>
                    </a:lnTlToBr>
                    <a:lnBlToTr>
                      <a:noFill/>
                    </a:lnBlToTr>
                    <a:noFill/>
                  </a:tcPr>
                </a:tc>
              </a:tr>
            </a:tbl>
          </a:graphicData>
        </a:graphic>
      </p:graphicFrame>
      <p:sp>
        <p:nvSpPr>
          <p:cNvPr id="27731" name="Slide Number Placeholder 6"/>
          <p:cNvSpPr>
            <a:spLocks noGrp="1"/>
          </p:cNvSpPr>
          <p:nvPr>
            <p:ph type="sldNum" sz="quarter" idx="12"/>
          </p:nvPr>
        </p:nvSpPr>
        <p:spPr>
          <a:noFill/>
        </p:spPr>
        <p:txBody>
          <a:bodyPr/>
          <a:lstStyle/>
          <a:p>
            <a:fld id="{51FFE628-89A8-47B6-8CA7-654242C7491A}"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en-US" smtClean="0"/>
              <a:t>Response Surface Short Course - TFAWS</a:t>
            </a:r>
          </a:p>
        </p:txBody>
      </p:sp>
      <p:sp>
        <p:nvSpPr>
          <p:cNvPr id="28675" name="Rectangle 2"/>
          <p:cNvSpPr>
            <a:spLocks noGrp="1" noChangeArrowheads="1"/>
          </p:cNvSpPr>
          <p:nvPr>
            <p:ph type="title"/>
          </p:nvPr>
        </p:nvSpPr>
        <p:spPr/>
        <p:txBody>
          <a:bodyPr/>
          <a:lstStyle/>
          <a:p>
            <a:pPr eaLnBrk="1" hangingPunct="1"/>
            <a:r>
              <a:rPr lang="en-US" sz="2800" smtClean="0"/>
              <a:t>Popcorn Analysis via Computer!</a:t>
            </a:r>
            <a:br>
              <a:rPr lang="en-US" sz="2800" smtClean="0"/>
            </a:br>
            <a:r>
              <a:rPr lang="en-US" sz="2400" smtClean="0">
                <a:solidFill>
                  <a:schemeClr val="tx1"/>
                </a:solidFill>
              </a:rPr>
              <a:t>Instructor led</a:t>
            </a:r>
            <a:r>
              <a:rPr lang="en-US" sz="2000" smtClean="0">
                <a:solidFill>
                  <a:schemeClr val="tx1"/>
                </a:solidFill>
              </a:rPr>
              <a:t> </a:t>
            </a:r>
            <a:r>
              <a:rPr lang="en-US" sz="2000" i="1" smtClean="0">
                <a:solidFill>
                  <a:schemeClr val="tx1"/>
                </a:solidFill>
              </a:rPr>
              <a:t>(page 1 of 2)</a:t>
            </a:r>
          </a:p>
        </p:txBody>
      </p:sp>
      <p:sp>
        <p:nvSpPr>
          <p:cNvPr id="28676" name="Rectangle 3"/>
          <p:cNvSpPr>
            <a:spLocks noGrp="1" noChangeArrowheads="1"/>
          </p:cNvSpPr>
          <p:nvPr>
            <p:ph type="body" idx="1"/>
          </p:nvPr>
        </p:nvSpPr>
        <p:spPr>
          <a:xfrm>
            <a:off x="1047750" y="1647825"/>
            <a:ext cx="6019800" cy="447675"/>
          </a:xfrm>
        </p:spPr>
        <p:txBody>
          <a:bodyPr/>
          <a:lstStyle/>
          <a:p>
            <a:pPr marL="346075" indent="-346075" eaLnBrk="1" hangingPunct="1">
              <a:buClr>
                <a:schemeClr val="accent2"/>
              </a:buClr>
              <a:buNone/>
            </a:pPr>
            <a:r>
              <a:rPr lang="en-US" sz="2000" dirty="0" smtClean="0"/>
              <a:t>Build a design for 3 factors, 8 runs.</a:t>
            </a:r>
          </a:p>
        </p:txBody>
      </p:sp>
      <p:pic>
        <p:nvPicPr>
          <p:cNvPr id="28677" name="Picture 4" descr="j0234740"/>
          <p:cNvPicPr>
            <a:picLocks noChangeAspect="1" noChangeArrowheads="1" noCrop="1"/>
          </p:cNvPicPr>
          <p:nvPr/>
        </p:nvPicPr>
        <p:blipFill>
          <a:blip r:embed="rId3" cstate="print"/>
          <a:srcRect/>
          <a:stretch>
            <a:fillRect/>
          </a:stretch>
        </p:blipFill>
        <p:spPr bwMode="auto">
          <a:xfrm>
            <a:off x="7558088" y="1233488"/>
            <a:ext cx="838200" cy="1123950"/>
          </a:xfrm>
          <a:prstGeom prst="rect">
            <a:avLst/>
          </a:prstGeom>
          <a:noFill/>
          <a:ln w="9525">
            <a:noFill/>
            <a:miter lim="800000"/>
            <a:headEnd/>
            <a:tailEnd/>
          </a:ln>
        </p:spPr>
      </p:pic>
      <p:pic>
        <p:nvPicPr>
          <p:cNvPr id="28678" name="Picture 6"/>
          <p:cNvPicPr>
            <a:picLocks noChangeAspect="1" noChangeArrowheads="1"/>
          </p:cNvPicPr>
          <p:nvPr/>
        </p:nvPicPr>
        <p:blipFill>
          <a:blip r:embed="rId4" cstate="print"/>
          <a:srcRect/>
          <a:stretch>
            <a:fillRect/>
          </a:stretch>
        </p:blipFill>
        <p:spPr bwMode="auto">
          <a:xfrm>
            <a:off x="1308100" y="2289175"/>
            <a:ext cx="6072188" cy="1393825"/>
          </a:xfrm>
          <a:prstGeom prst="rect">
            <a:avLst/>
          </a:prstGeom>
          <a:noFill/>
          <a:ln w="25400" algn="ctr">
            <a:solidFill>
              <a:schemeClr val="tx1"/>
            </a:solidFill>
            <a:miter lim="800000"/>
            <a:headEnd/>
            <a:tailEnd/>
          </a:ln>
        </p:spPr>
      </p:pic>
      <p:sp>
        <p:nvSpPr>
          <p:cNvPr id="28679" name="Rectangle 7"/>
          <p:cNvSpPr>
            <a:spLocks noChangeArrowheads="1"/>
          </p:cNvSpPr>
          <p:nvPr/>
        </p:nvSpPr>
        <p:spPr bwMode="auto">
          <a:xfrm>
            <a:off x="966788" y="3959225"/>
            <a:ext cx="6019800" cy="469900"/>
          </a:xfrm>
          <a:prstGeom prst="rect">
            <a:avLst/>
          </a:prstGeom>
          <a:noFill/>
          <a:ln w="9525">
            <a:noFill/>
            <a:miter lim="800000"/>
            <a:headEnd/>
            <a:tailEnd/>
          </a:ln>
        </p:spPr>
        <p:txBody>
          <a:bodyPr/>
          <a:lstStyle/>
          <a:p>
            <a:pPr marL="457200" indent="-457200" eaLnBrk="1" hangingPunct="1">
              <a:spcBef>
                <a:spcPct val="20000"/>
              </a:spcBef>
              <a:buClr>
                <a:schemeClr val="accent2"/>
              </a:buClr>
            </a:pPr>
            <a:r>
              <a:rPr lang="en-US" sz="2000" dirty="0"/>
              <a:t>Enter </a:t>
            </a:r>
            <a:r>
              <a:rPr lang="en-US" sz="2000" dirty="0" smtClean="0"/>
              <a:t>response information</a:t>
            </a:r>
            <a:endParaRPr lang="en-US" sz="2000" dirty="0"/>
          </a:p>
        </p:txBody>
      </p:sp>
      <p:pic>
        <p:nvPicPr>
          <p:cNvPr id="28680" name="Picture 8"/>
          <p:cNvPicPr>
            <a:picLocks noChangeAspect="1" noChangeArrowheads="1"/>
          </p:cNvPicPr>
          <p:nvPr/>
        </p:nvPicPr>
        <p:blipFill>
          <a:blip r:embed="rId5" cstate="print"/>
          <a:srcRect/>
          <a:stretch>
            <a:fillRect/>
          </a:stretch>
        </p:blipFill>
        <p:spPr bwMode="auto">
          <a:xfrm>
            <a:off x="1231900" y="4567238"/>
            <a:ext cx="6146800" cy="1481137"/>
          </a:xfrm>
          <a:prstGeom prst="rect">
            <a:avLst/>
          </a:prstGeom>
          <a:noFill/>
          <a:ln w="25400" algn="ctr">
            <a:solidFill>
              <a:schemeClr val="tx1"/>
            </a:solidFill>
            <a:miter lim="800000"/>
            <a:headEnd/>
            <a:tailEnd/>
          </a:ln>
        </p:spPr>
      </p:pic>
      <p:sp>
        <p:nvSpPr>
          <p:cNvPr id="28683" name="Slide Number Placeholder 11"/>
          <p:cNvSpPr>
            <a:spLocks noGrp="1"/>
          </p:cNvSpPr>
          <p:nvPr>
            <p:ph type="sldNum" sz="quarter" idx="12"/>
          </p:nvPr>
        </p:nvSpPr>
        <p:spPr>
          <a:noFill/>
        </p:spPr>
        <p:txBody>
          <a:bodyPr/>
          <a:lstStyle/>
          <a:p>
            <a:fld id="{7110F843-9D00-4329-B4AC-2B9384731838}"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r>
              <a:rPr lang="en-US" smtClean="0"/>
              <a:t>Response Surface Short Course - TFAWS</a:t>
            </a:r>
          </a:p>
        </p:txBody>
      </p:sp>
      <p:sp>
        <p:nvSpPr>
          <p:cNvPr id="30723" name="Rectangle 2"/>
          <p:cNvSpPr>
            <a:spLocks noGrp="1" noChangeArrowheads="1"/>
          </p:cNvSpPr>
          <p:nvPr>
            <p:ph type="title"/>
          </p:nvPr>
        </p:nvSpPr>
        <p:spPr/>
        <p:txBody>
          <a:bodyPr/>
          <a:lstStyle/>
          <a:p>
            <a:pPr eaLnBrk="1" hangingPunct="1"/>
            <a:r>
              <a:rPr lang="en-US" smtClean="0"/>
              <a:t>Popcorn via Computer!</a:t>
            </a:r>
            <a:endParaRPr lang="en-US" smtClean="0">
              <a:solidFill>
                <a:schemeClr val="tx1"/>
              </a:solidFill>
            </a:endParaRPr>
          </a:p>
        </p:txBody>
      </p:sp>
      <p:sp>
        <p:nvSpPr>
          <p:cNvPr id="30724" name="Rectangle 3"/>
          <p:cNvSpPr>
            <a:spLocks noGrp="1" noChangeArrowheads="1"/>
          </p:cNvSpPr>
          <p:nvPr>
            <p:ph type="body" sz="half" idx="1"/>
          </p:nvPr>
        </p:nvSpPr>
        <p:spPr>
          <a:xfrm>
            <a:off x="990600" y="1379538"/>
            <a:ext cx="6769100" cy="914400"/>
          </a:xfrm>
        </p:spPr>
        <p:txBody>
          <a:bodyPr/>
          <a:lstStyle/>
          <a:p>
            <a:pPr marL="0" indent="0" eaLnBrk="1" hangingPunct="1">
              <a:buFontTx/>
              <a:buNone/>
            </a:pPr>
            <a:r>
              <a:rPr lang="en-US" dirty="0" smtClean="0"/>
              <a:t>The experiment and results</a:t>
            </a:r>
          </a:p>
        </p:txBody>
      </p:sp>
      <p:graphicFrame>
        <p:nvGraphicFramePr>
          <p:cNvPr id="237572" name="Group 4"/>
          <p:cNvGraphicFramePr>
            <a:graphicFrameLocks noGrp="1"/>
          </p:cNvGraphicFramePr>
          <p:nvPr/>
        </p:nvGraphicFramePr>
        <p:xfrm>
          <a:off x="1968500" y="2366963"/>
          <a:ext cx="5867400" cy="3308350"/>
        </p:xfrm>
        <a:graphic>
          <a:graphicData uri="http://schemas.openxmlformats.org/drawingml/2006/table">
            <a:tbl>
              <a:tblPr/>
              <a:tblGrid>
                <a:gridCol w="549275"/>
                <a:gridCol w="1096963"/>
                <a:gridCol w="1006475"/>
                <a:gridCol w="1096962"/>
                <a:gridCol w="1006475"/>
                <a:gridCol w="1111250"/>
              </a:tblGrid>
              <a:tr h="581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Std</a:t>
                      </a:r>
                      <a:br>
                        <a:rPr kumimoji="0" lang="en-US" sz="1500" b="1" i="0" u="none" strike="noStrike" cap="none" normalizeH="0" baseline="0" smtClean="0">
                          <a:ln>
                            <a:noFill/>
                          </a:ln>
                          <a:solidFill>
                            <a:schemeClr val="tx1"/>
                          </a:solidFill>
                          <a:effectLst/>
                          <a:latin typeface="Arial" pitchFamily="34" charset="0"/>
                        </a:rPr>
                      </a:br>
                      <a:r>
                        <a:rPr kumimoji="0" lang="en-US" sz="1500" b="1" i="0" u="none" strike="noStrike" cap="none" normalizeH="0" baseline="0" smtClean="0">
                          <a:ln>
                            <a:noFill/>
                          </a:ln>
                          <a:solidFill>
                            <a:schemeClr val="tx1"/>
                          </a:solidFill>
                          <a:effectLst/>
                          <a:latin typeface="Arial" pitchFamily="34" charset="0"/>
                        </a:rPr>
                        <a:t>ord</a:t>
                      </a:r>
                      <a:endParaRPr kumimoji="0" lang="en-US" sz="15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A: Brand</a:t>
                      </a:r>
                      <a:br>
                        <a:rPr kumimoji="0" lang="en-US" sz="1500" b="1" i="0" u="none" strike="noStrike" cap="none" normalizeH="0" baseline="0" smtClean="0">
                          <a:ln>
                            <a:noFill/>
                          </a:ln>
                          <a:solidFill>
                            <a:schemeClr val="tx1"/>
                          </a:solidFill>
                          <a:effectLst/>
                          <a:latin typeface="Arial" pitchFamily="34" charset="0"/>
                        </a:rPr>
                      </a:br>
                      <a:r>
                        <a:rPr kumimoji="0" lang="en-US" sz="1500" b="1" i="0" u="none" strike="noStrike" cap="none" normalizeH="0" baseline="0" smtClean="0">
                          <a:ln>
                            <a:noFill/>
                          </a:ln>
                          <a:solidFill>
                            <a:schemeClr val="tx1"/>
                          </a:solidFill>
                          <a:effectLst/>
                          <a:latin typeface="Arial" pitchFamily="34" charset="0"/>
                        </a:rPr>
                        <a:t>expense</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B: Time</a:t>
                      </a:r>
                      <a:br>
                        <a:rPr kumimoji="0" lang="en-US" sz="1500" b="1" i="0" u="none" strike="noStrike" cap="none" normalizeH="0" baseline="0" smtClean="0">
                          <a:ln>
                            <a:noFill/>
                          </a:ln>
                          <a:solidFill>
                            <a:schemeClr val="tx1"/>
                          </a:solidFill>
                          <a:effectLst/>
                          <a:latin typeface="Arial" pitchFamily="34" charset="0"/>
                        </a:rPr>
                      </a:br>
                      <a:r>
                        <a:rPr kumimoji="0" lang="en-US" sz="1500" b="1" i="0" u="none" strike="noStrike" cap="none" normalizeH="0" baseline="0" smtClean="0">
                          <a:ln>
                            <a:noFill/>
                          </a:ln>
                          <a:solidFill>
                            <a:schemeClr val="tx1"/>
                          </a:solidFill>
                          <a:effectLst/>
                          <a:latin typeface="Arial" pitchFamily="34" charset="0"/>
                        </a:rPr>
                        <a:t>minutes</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C: Power</a:t>
                      </a:r>
                      <a:br>
                        <a:rPr kumimoji="0" lang="en-US" sz="1500" b="1" i="0" u="none" strike="noStrike" cap="none" normalizeH="0" baseline="0" smtClean="0">
                          <a:ln>
                            <a:noFill/>
                          </a:ln>
                          <a:solidFill>
                            <a:schemeClr val="tx1"/>
                          </a:solidFill>
                          <a:effectLst/>
                          <a:latin typeface="Arial" pitchFamily="34" charset="0"/>
                        </a:rPr>
                      </a:br>
                      <a:r>
                        <a:rPr kumimoji="0" lang="en-US" sz="1500" b="1" i="0" u="none" strike="noStrike" cap="none" normalizeH="0" baseline="0" smtClean="0">
                          <a:ln>
                            <a:noFill/>
                          </a:ln>
                          <a:solidFill>
                            <a:schemeClr val="tx1"/>
                          </a:solidFill>
                          <a:effectLst/>
                          <a:latin typeface="Arial" pitchFamily="34" charset="0"/>
                        </a:rPr>
                        <a:t>percent</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R</a:t>
                      </a:r>
                      <a:r>
                        <a:rPr kumimoji="0" lang="en-US" sz="1500" b="1" i="0" u="none" strike="noStrike" cap="none" normalizeH="0" baseline="-25000" smtClean="0">
                          <a:ln>
                            <a:noFill/>
                          </a:ln>
                          <a:solidFill>
                            <a:schemeClr val="tx1"/>
                          </a:solidFill>
                          <a:effectLst/>
                          <a:latin typeface="Arial" pitchFamily="34" charset="0"/>
                        </a:rPr>
                        <a:t>1</a:t>
                      </a:r>
                      <a:r>
                        <a:rPr kumimoji="0" lang="en-US" sz="1500" b="1" i="0" u="none" strike="noStrike" cap="none" normalizeH="0" baseline="0" smtClean="0">
                          <a:ln>
                            <a:noFill/>
                          </a:ln>
                          <a:solidFill>
                            <a:schemeClr val="tx1"/>
                          </a:solidFill>
                          <a:effectLst/>
                          <a:latin typeface="Arial" pitchFamily="34" charset="0"/>
                        </a:rPr>
                        <a:t>: Taste</a:t>
                      </a:r>
                      <a:br>
                        <a:rPr kumimoji="0" lang="en-US" sz="1500" b="1" i="0" u="none" strike="noStrike" cap="none" normalizeH="0" baseline="0" smtClean="0">
                          <a:ln>
                            <a:noFill/>
                          </a:ln>
                          <a:solidFill>
                            <a:schemeClr val="tx1"/>
                          </a:solidFill>
                          <a:effectLst/>
                          <a:latin typeface="Arial" pitchFamily="34" charset="0"/>
                        </a:rPr>
                      </a:br>
                      <a:r>
                        <a:rPr kumimoji="0" lang="en-US" sz="1500" b="1" i="0" u="none" strike="noStrike" cap="none" normalizeH="0" baseline="0" smtClean="0">
                          <a:ln>
                            <a:noFill/>
                          </a:ln>
                          <a:solidFill>
                            <a:schemeClr val="tx1"/>
                          </a:solidFill>
                          <a:effectLst/>
                          <a:latin typeface="Arial" pitchFamily="34" charset="0"/>
                        </a:rPr>
                        <a:t>rating</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R</a:t>
                      </a:r>
                      <a:r>
                        <a:rPr kumimoji="0" lang="en-US" sz="1500" b="1" i="0" u="none" strike="noStrike" cap="none" normalizeH="0" baseline="-25000" smtClean="0">
                          <a:ln>
                            <a:noFill/>
                          </a:ln>
                          <a:solidFill>
                            <a:schemeClr val="tx1"/>
                          </a:solidFill>
                          <a:effectLst/>
                          <a:latin typeface="Arial" pitchFamily="34" charset="0"/>
                        </a:rPr>
                        <a:t>2</a:t>
                      </a:r>
                      <a:r>
                        <a:rPr kumimoji="0" lang="en-US" sz="1500" b="1" i="0" u="none" strike="noStrike" cap="none" normalizeH="0" baseline="0" smtClean="0">
                          <a:ln>
                            <a:noFill/>
                          </a:ln>
                          <a:solidFill>
                            <a:schemeClr val="tx1"/>
                          </a:solidFill>
                          <a:effectLst/>
                          <a:latin typeface="Arial" pitchFamily="34" charset="0"/>
                        </a:rPr>
                        <a:t>: UPKs</a:t>
                      </a:r>
                      <a:br>
                        <a:rPr kumimoji="0" lang="en-US" sz="1500" b="1" i="0" u="none" strike="noStrike" cap="none" normalizeH="0" baseline="0" smtClean="0">
                          <a:ln>
                            <a:noFill/>
                          </a:ln>
                          <a:solidFill>
                            <a:schemeClr val="tx1"/>
                          </a:solidFill>
                          <a:effectLst/>
                          <a:latin typeface="Arial" pitchFamily="34" charset="0"/>
                        </a:rPr>
                      </a:br>
                      <a:r>
                        <a:rPr kumimoji="0" lang="en-US" sz="1500" b="1" i="0" u="none" strike="noStrike" cap="none" normalizeH="0" baseline="0" smtClean="0">
                          <a:ln>
                            <a:noFill/>
                          </a:ln>
                          <a:solidFill>
                            <a:schemeClr val="tx1"/>
                          </a:solidFill>
                          <a:effectLst/>
                          <a:latin typeface="Arial" pitchFamily="34" charset="0"/>
                        </a:rPr>
                        <a:t>oz.</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1</a:t>
                      </a:r>
                      <a:endParaRPr kumimoji="0" lang="en-US" sz="15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Cheap</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4488" algn="dec"/>
                        </a:tabLst>
                      </a:pPr>
                      <a:r>
                        <a:rPr kumimoji="0" lang="en-US" sz="1500" b="1" i="0" u="none" strike="noStrike" cap="none" normalizeH="0" baseline="0" smtClean="0">
                          <a:ln>
                            <a:noFill/>
                          </a:ln>
                          <a:solidFill>
                            <a:schemeClr val="tx1"/>
                          </a:solidFill>
                          <a:effectLst/>
                          <a:latin typeface="Arial" pitchFamily="34" charset="0"/>
                        </a:rPr>
                        <a:t>	4.0</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75.0</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74.0</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3.1</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2</a:t>
                      </a:r>
                      <a:endParaRPr kumimoji="0" lang="en-US" sz="15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Costly</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4488" algn="dec"/>
                        </a:tabLst>
                      </a:pPr>
                      <a:r>
                        <a:rPr kumimoji="0" lang="en-US" sz="1500" b="1" i="0" u="none" strike="noStrike" cap="none" normalizeH="0" baseline="0" smtClean="0">
                          <a:ln>
                            <a:noFill/>
                          </a:ln>
                          <a:solidFill>
                            <a:schemeClr val="tx1"/>
                          </a:solidFill>
                          <a:effectLst/>
                          <a:latin typeface="Arial" pitchFamily="34" charset="0"/>
                        </a:rPr>
                        <a:t>	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75.0</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75.0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3.5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3</a:t>
                      </a:r>
                      <a:endParaRPr kumimoji="0" lang="en-US" sz="15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Cheap</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4488" algn="dec"/>
                        </a:tabLst>
                      </a:pPr>
                      <a:r>
                        <a:rPr kumimoji="0" lang="en-US" sz="1500" b="1" i="0" u="none" strike="noStrike" cap="none" normalizeH="0" baseline="0" smtClean="0">
                          <a:ln>
                            <a:noFill/>
                          </a:ln>
                          <a:solidFill>
                            <a:schemeClr val="tx1"/>
                          </a:solidFill>
                          <a:effectLst/>
                          <a:latin typeface="Arial" pitchFamily="34" charset="0"/>
                        </a:rPr>
                        <a:t>	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75.0</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71.0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1.6</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4</a:t>
                      </a:r>
                      <a:endParaRPr kumimoji="0" lang="en-US" sz="15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Costly</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4488" algn="dec"/>
                        </a:tabLst>
                      </a:pPr>
                      <a:r>
                        <a:rPr kumimoji="0" lang="en-US" sz="1500" b="1" i="0" u="none" strike="noStrike" cap="none" normalizeH="0" baseline="0" smtClean="0">
                          <a:ln>
                            <a:noFill/>
                          </a:ln>
                          <a:solidFill>
                            <a:schemeClr val="tx1"/>
                          </a:solidFill>
                          <a:effectLst/>
                          <a:latin typeface="Arial" pitchFamily="34" charset="0"/>
                        </a:rPr>
                        <a:t>	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75.0</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80.0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1.2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5</a:t>
                      </a:r>
                      <a:endParaRPr kumimoji="0" lang="en-US" sz="15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Cheap</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4488" algn="dec"/>
                        </a:tabLst>
                      </a:pPr>
                      <a:r>
                        <a:rPr kumimoji="0" lang="en-US" sz="1500" b="1" i="0" u="none" strike="noStrike" cap="none" normalizeH="0" baseline="0" smtClean="0">
                          <a:ln>
                            <a:noFill/>
                          </a:ln>
                          <a:solidFill>
                            <a:schemeClr val="tx1"/>
                          </a:solidFill>
                          <a:effectLst/>
                          <a:latin typeface="Arial" pitchFamily="34" charset="0"/>
                        </a:rPr>
                        <a:t>	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100.0</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81.0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0.7</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6</a:t>
                      </a:r>
                      <a:endParaRPr kumimoji="0" lang="en-US" sz="15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Costly</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4488" algn="dec"/>
                        </a:tabLst>
                      </a:pPr>
                      <a:r>
                        <a:rPr kumimoji="0" lang="en-US" sz="1500" b="1" i="0" u="none" strike="noStrike" cap="none" normalizeH="0" baseline="0" smtClean="0">
                          <a:ln>
                            <a:noFill/>
                          </a:ln>
                          <a:solidFill>
                            <a:schemeClr val="tx1"/>
                          </a:solidFill>
                          <a:effectLst/>
                          <a:latin typeface="Arial" pitchFamily="34" charset="0"/>
                        </a:rPr>
                        <a:t>	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100.0</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77.0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0.7</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7</a:t>
                      </a:r>
                      <a:endParaRPr kumimoji="0" lang="en-US" sz="15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Cheap</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4488" algn="dec"/>
                        </a:tabLst>
                      </a:pPr>
                      <a:r>
                        <a:rPr kumimoji="0" lang="en-US" sz="1500" b="1" i="0" u="none" strike="noStrike" cap="none" normalizeH="0" baseline="0" smtClean="0">
                          <a:ln>
                            <a:noFill/>
                          </a:ln>
                          <a:solidFill>
                            <a:schemeClr val="tx1"/>
                          </a:solidFill>
                          <a:effectLst/>
                          <a:latin typeface="Arial" pitchFamily="34" charset="0"/>
                        </a:rPr>
                        <a:t>	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100.0</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42.0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0.5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8</a:t>
                      </a:r>
                      <a:endParaRPr kumimoji="0" lang="en-US" sz="15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rPr>
                        <a:t>Costly</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44488" algn="dec"/>
                        </a:tabLst>
                      </a:pPr>
                      <a:r>
                        <a:rPr kumimoji="0" lang="en-US" sz="1500" b="1" i="0" u="none" strike="noStrike" cap="none" normalizeH="0" baseline="0" smtClean="0">
                          <a:ln>
                            <a:noFill/>
                          </a:ln>
                          <a:solidFill>
                            <a:schemeClr val="tx1"/>
                          </a:solidFill>
                          <a:effectLst/>
                          <a:latin typeface="Arial" pitchFamily="34" charset="0"/>
                        </a:rPr>
                        <a:t>	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100.0</a:t>
                      </a:r>
                      <a:endParaRPr kumimoji="0" lang="en-US"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32.0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5138" algn="dec"/>
                        </a:tabLst>
                      </a:pPr>
                      <a:r>
                        <a:rPr kumimoji="0" lang="en-US" sz="1500" b="1" i="0" u="none" strike="noStrike" cap="none" normalizeH="0" baseline="0" smtClean="0">
                          <a:ln>
                            <a:noFill/>
                          </a:ln>
                          <a:solidFill>
                            <a:schemeClr val="tx1"/>
                          </a:solidFill>
                          <a:effectLst/>
                          <a:latin typeface="Arial" pitchFamily="34" charset="0"/>
                        </a:rPr>
                        <a:t>	0.3</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0797" name="Picture 76" descr="j0234740"/>
          <p:cNvPicPr>
            <a:picLocks noGrp="1" noChangeAspect="1" noChangeArrowheads="1" noCrop="1"/>
          </p:cNvPicPr>
          <p:nvPr>
            <p:ph sz="half" idx="2"/>
          </p:nvPr>
        </p:nvPicPr>
        <p:blipFill>
          <a:blip r:embed="rId3" cstate="print"/>
          <a:srcRect/>
          <a:stretch>
            <a:fillRect/>
          </a:stretch>
        </p:blipFill>
        <p:spPr>
          <a:xfrm>
            <a:off x="7848600" y="1152525"/>
            <a:ext cx="838200" cy="1123950"/>
          </a:xfrm>
          <a:noFill/>
        </p:spPr>
      </p:pic>
      <p:sp>
        <p:nvSpPr>
          <p:cNvPr id="30798" name="Slide Number Placeholder 7"/>
          <p:cNvSpPr>
            <a:spLocks noGrp="1"/>
          </p:cNvSpPr>
          <p:nvPr>
            <p:ph type="sldNum" sz="quarter" idx="12"/>
          </p:nvPr>
        </p:nvSpPr>
        <p:spPr>
          <a:noFill/>
        </p:spPr>
        <p:txBody>
          <a:bodyPr/>
          <a:lstStyle/>
          <a:p>
            <a:fld id="{3496036F-3077-48DD-87F2-F95DDBF0ADF4}"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Date Placeholder 4"/>
          <p:cNvSpPr>
            <a:spLocks noGrp="1"/>
          </p:cNvSpPr>
          <p:nvPr>
            <p:ph type="dt" sz="quarter" idx="10"/>
          </p:nvPr>
        </p:nvSpPr>
        <p:spPr>
          <a:noFill/>
        </p:spPr>
        <p:txBody>
          <a:bodyPr/>
          <a:lstStyle/>
          <a:p>
            <a:r>
              <a:rPr lang="en-US" smtClean="0">
                <a:latin typeface="Arial" charset="0"/>
              </a:rPr>
              <a:t>Response Surface Short Course - TFAWS</a:t>
            </a:r>
          </a:p>
        </p:txBody>
      </p:sp>
      <p:sp>
        <p:nvSpPr>
          <p:cNvPr id="5126" name="Slide Number Placeholder 6"/>
          <p:cNvSpPr>
            <a:spLocks noGrp="1"/>
          </p:cNvSpPr>
          <p:nvPr>
            <p:ph type="sldNum" sz="quarter" idx="12"/>
          </p:nvPr>
        </p:nvSpPr>
        <p:spPr>
          <a:noFill/>
        </p:spPr>
        <p:txBody>
          <a:bodyPr/>
          <a:lstStyle/>
          <a:p>
            <a:fld id="{BD157757-5490-492F-A287-46A4C7DF29E3}" type="slidenum">
              <a:rPr lang="en-US" smtClean="0">
                <a:latin typeface="Arial" charset="0"/>
              </a:rPr>
              <a:pPr/>
              <a:t>33</a:t>
            </a:fld>
            <a:endParaRPr lang="en-US" smtClean="0">
              <a:latin typeface="Arial" charset="0"/>
            </a:endParaRPr>
          </a:p>
        </p:txBody>
      </p:sp>
      <p:graphicFrame>
        <p:nvGraphicFramePr>
          <p:cNvPr id="5122" name="Object 11"/>
          <p:cNvGraphicFramePr>
            <a:graphicFrameLocks noGrp="1" noChangeAspect="1"/>
          </p:cNvGraphicFramePr>
          <p:nvPr>
            <p:ph sz="half" idx="1"/>
          </p:nvPr>
        </p:nvGraphicFramePr>
        <p:xfrm>
          <a:off x="4648200" y="3314700"/>
          <a:ext cx="3660775" cy="873125"/>
        </p:xfrm>
        <a:graphic>
          <a:graphicData uri="http://schemas.openxmlformats.org/presentationml/2006/ole">
            <p:oleObj spid="_x0000_s882690" name="Equation" r:id="rId4" imgW="2768600" imgH="660400" progId="Equation.DSMT4">
              <p:embed/>
            </p:oleObj>
          </a:graphicData>
        </a:graphic>
      </p:graphicFrame>
      <p:sp>
        <p:nvSpPr>
          <p:cNvPr id="5127" name="Rectangle 6"/>
          <p:cNvSpPr>
            <a:spLocks noChangeArrowheads="1"/>
          </p:cNvSpPr>
          <p:nvPr/>
        </p:nvSpPr>
        <p:spPr bwMode="auto">
          <a:xfrm>
            <a:off x="0" y="1900238"/>
            <a:ext cx="9144000" cy="0"/>
          </a:xfrm>
          <a:prstGeom prst="rect">
            <a:avLst/>
          </a:prstGeom>
          <a:noFill/>
          <a:ln w="9525">
            <a:noFill/>
            <a:miter lim="800000"/>
            <a:headEnd/>
            <a:tailEnd/>
          </a:ln>
        </p:spPr>
        <p:txBody>
          <a:bodyPr wrap="none" anchor="ctr">
            <a:spAutoFit/>
          </a:bodyPr>
          <a:lstStyle/>
          <a:p>
            <a:endParaRPr lang="en-US"/>
          </a:p>
        </p:txBody>
      </p:sp>
      <p:sp>
        <p:nvSpPr>
          <p:cNvPr id="5128" name="Rectangle 8"/>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3" name="Object 7"/>
          <p:cNvGraphicFramePr>
            <a:graphicFrameLocks noChangeAspect="1"/>
          </p:cNvGraphicFramePr>
          <p:nvPr/>
        </p:nvGraphicFramePr>
        <p:xfrm>
          <a:off x="1995488" y="4754563"/>
          <a:ext cx="6219825" cy="723900"/>
        </p:xfrm>
        <a:graphic>
          <a:graphicData uri="http://schemas.openxmlformats.org/presentationml/2006/ole">
            <p:oleObj spid="_x0000_s882691" name="Equation" r:id="rId5" imgW="6223000" imgH="723900" progId="Equation.DSMT4">
              <p:embed/>
            </p:oleObj>
          </a:graphicData>
        </a:graphic>
      </p:graphicFrame>
      <p:sp>
        <p:nvSpPr>
          <p:cNvPr id="5129" name="Rectangle 10"/>
          <p:cNvSpPr>
            <a:spLocks noChangeArrowheads="1"/>
          </p:cNvSpPr>
          <p:nvPr/>
        </p:nvSpPr>
        <p:spPr bwMode="auto">
          <a:xfrm>
            <a:off x="0" y="3128963"/>
            <a:ext cx="9144000" cy="0"/>
          </a:xfrm>
          <a:prstGeom prst="rect">
            <a:avLst/>
          </a:prstGeom>
          <a:noFill/>
          <a:ln w="9525">
            <a:noFill/>
            <a:miter lim="800000"/>
            <a:headEnd/>
            <a:tailEnd/>
          </a:ln>
        </p:spPr>
        <p:txBody>
          <a:bodyPr wrap="none" anchor="ctr">
            <a:spAutoFit/>
          </a:bodyPr>
          <a:lstStyle/>
          <a:p>
            <a:endParaRPr lang="en-US"/>
          </a:p>
        </p:txBody>
      </p:sp>
      <p:pic>
        <p:nvPicPr>
          <p:cNvPr id="5130" name="Picture 14" descr="j0234740"/>
          <p:cNvPicPr>
            <a:picLocks noGrp="1" noChangeAspect="1" noChangeArrowheads="1" noCrop="1"/>
          </p:cNvPicPr>
          <p:nvPr>
            <p:ph sz="half" idx="2"/>
          </p:nvPr>
        </p:nvPicPr>
        <p:blipFill>
          <a:blip r:embed="rId6" cstate="print"/>
          <a:srcRect/>
          <a:stretch>
            <a:fillRect/>
          </a:stretch>
        </p:blipFill>
        <p:spPr>
          <a:xfrm>
            <a:off x="6078538" y="1531938"/>
            <a:ext cx="838200" cy="1123950"/>
          </a:xfrm>
          <a:noFill/>
        </p:spPr>
      </p:pic>
      <p:graphicFrame>
        <p:nvGraphicFramePr>
          <p:cNvPr id="5124" name="Object 17"/>
          <p:cNvGraphicFramePr>
            <a:graphicFrameLocks noChangeAspect="1"/>
          </p:cNvGraphicFramePr>
          <p:nvPr/>
        </p:nvGraphicFramePr>
        <p:xfrm>
          <a:off x="1004888" y="1455738"/>
          <a:ext cx="3190875" cy="2935287"/>
        </p:xfrm>
        <a:graphic>
          <a:graphicData uri="http://schemas.openxmlformats.org/presentationml/2006/ole">
            <p:oleObj spid="_x0000_s882692" name="Micrografx Windows Draw 6.0 Drawing" r:id="rId7" imgW="2209800" imgH="2028825" progId="">
              <p:embed/>
            </p:oleObj>
          </a:graphicData>
        </a:graphic>
      </p:graphicFrame>
      <p:sp>
        <p:nvSpPr>
          <p:cNvPr id="5131" name="Rectangle 18"/>
          <p:cNvSpPr>
            <a:spLocks noGrp="1" noChangeArrowheads="1"/>
          </p:cNvSpPr>
          <p:nvPr>
            <p:ph type="title"/>
          </p:nvPr>
        </p:nvSpPr>
        <p:spPr/>
        <p:txBody>
          <a:bodyPr/>
          <a:lstStyle/>
          <a:p>
            <a:pPr eaLnBrk="1" hangingPunct="1"/>
            <a:r>
              <a:rPr lang="en-US" sz="2800" dirty="0" smtClean="0"/>
              <a:t>R</a:t>
            </a:r>
            <a:r>
              <a:rPr lang="en-US" sz="2800" baseline="-25000" dirty="0" smtClean="0"/>
              <a:t>1</a:t>
            </a:r>
            <a:r>
              <a:rPr lang="en-US" sz="2800" dirty="0" smtClean="0"/>
              <a:t> - Popcorn Taste</a:t>
            </a:r>
            <a:r>
              <a:rPr lang="en-US" sz="3600" dirty="0" smtClean="0"/>
              <a:t/>
            </a:r>
            <a:br>
              <a:rPr lang="en-US" sz="3600" dirty="0" smtClean="0"/>
            </a:br>
            <a:r>
              <a:rPr lang="en-US" sz="2400" dirty="0" smtClean="0">
                <a:solidFill>
                  <a:schemeClr val="tx1"/>
                </a:solidFill>
              </a:rPr>
              <a:t>A-Effect Calculation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10"/>
          </p:nvPr>
        </p:nvSpPr>
        <p:spPr>
          <a:noFill/>
        </p:spPr>
        <p:txBody>
          <a:bodyPr/>
          <a:lstStyle/>
          <a:p>
            <a:r>
              <a:rPr lang="en-US" smtClean="0"/>
              <a:t>Response Surface Short Course - TFAWS</a:t>
            </a:r>
          </a:p>
        </p:txBody>
      </p:sp>
      <p:sp>
        <p:nvSpPr>
          <p:cNvPr id="5124" name="Rectangle 2"/>
          <p:cNvSpPr>
            <a:spLocks noGrp="1" noChangeArrowheads="1"/>
          </p:cNvSpPr>
          <p:nvPr>
            <p:ph type="title"/>
          </p:nvPr>
        </p:nvSpPr>
        <p:spPr/>
        <p:txBody>
          <a:bodyPr/>
          <a:lstStyle/>
          <a:p>
            <a:pPr eaLnBrk="1" hangingPunct="1"/>
            <a:r>
              <a:rPr lang="en-US" sz="2800" smtClean="0"/>
              <a:t>Popcorn Analysis – Taste </a:t>
            </a:r>
            <a:br>
              <a:rPr lang="en-US" sz="2800" smtClean="0"/>
            </a:br>
            <a:r>
              <a:rPr lang="en-US" sz="2400" smtClean="0">
                <a:solidFill>
                  <a:schemeClr val="tx1"/>
                </a:solidFill>
              </a:rPr>
              <a:t>Effects Button - View, Effects List</a:t>
            </a:r>
          </a:p>
        </p:txBody>
      </p:sp>
      <p:graphicFrame>
        <p:nvGraphicFramePr>
          <p:cNvPr id="5122" name="Object 4"/>
          <p:cNvGraphicFramePr>
            <a:graphicFrameLocks noChangeAspect="1"/>
          </p:cNvGraphicFramePr>
          <p:nvPr/>
        </p:nvGraphicFramePr>
        <p:xfrm>
          <a:off x="4239300" y="4907796"/>
          <a:ext cx="2079625" cy="1028700"/>
        </p:xfrm>
        <a:graphic>
          <a:graphicData uri="http://schemas.openxmlformats.org/presentationml/2006/ole">
            <p:oleObj spid="_x0000_s883714" name="Equation" r:id="rId4" imgW="2082800" imgH="1028700" progId="Equation.DSMT4">
              <p:embed/>
            </p:oleObj>
          </a:graphicData>
        </a:graphic>
      </p:graphicFrame>
      <p:sp>
        <p:nvSpPr>
          <p:cNvPr id="5125" name="Slide Number Placeholder 6"/>
          <p:cNvSpPr>
            <a:spLocks noGrp="1"/>
          </p:cNvSpPr>
          <p:nvPr>
            <p:ph type="sldNum" sz="quarter" idx="12"/>
          </p:nvPr>
        </p:nvSpPr>
        <p:spPr>
          <a:noFill/>
        </p:spPr>
        <p:txBody>
          <a:bodyPr/>
          <a:lstStyle/>
          <a:p>
            <a:fld id="{86498C17-8CB3-4C2B-AA9F-71AAB5CCDD53}" type="slidenum">
              <a:rPr lang="en-US" smtClean="0"/>
              <a:pPr/>
              <a:t>34</a:t>
            </a:fld>
            <a:endParaRPr lang="en-US" smtClean="0"/>
          </a:p>
        </p:txBody>
      </p:sp>
      <p:pic>
        <p:nvPicPr>
          <p:cNvPr id="5126" name="Picture 3"/>
          <p:cNvPicPr>
            <a:picLocks noChangeAspect="1" noChangeArrowheads="1"/>
          </p:cNvPicPr>
          <p:nvPr/>
        </p:nvPicPr>
        <p:blipFill>
          <a:blip r:embed="rId5" cstate="print"/>
          <a:srcRect/>
          <a:stretch>
            <a:fillRect/>
          </a:stretch>
        </p:blipFill>
        <p:spPr bwMode="auto">
          <a:xfrm>
            <a:off x="1351122" y="1387475"/>
            <a:ext cx="7404100" cy="3324225"/>
          </a:xfrm>
          <a:prstGeom prst="rect">
            <a:avLst/>
          </a:prstGeom>
          <a:noFill/>
          <a:ln w="19050" algn="ctr">
            <a:solidFill>
              <a:schemeClr val="tx1"/>
            </a:solidFill>
            <a:miter lim="800000"/>
            <a:headEnd/>
            <a:tailEnd/>
          </a:ln>
        </p:spPr>
      </p:pic>
      <p:grpSp>
        <p:nvGrpSpPr>
          <p:cNvPr id="3" name="Group 8"/>
          <p:cNvGrpSpPr/>
          <p:nvPr/>
        </p:nvGrpSpPr>
        <p:grpSpPr>
          <a:xfrm>
            <a:off x="1151230" y="4306431"/>
            <a:ext cx="1200150" cy="1809750"/>
            <a:chOff x="1151230" y="4306431"/>
            <a:chExt cx="1200150" cy="1809750"/>
          </a:xfrm>
        </p:grpSpPr>
        <p:pic>
          <p:nvPicPr>
            <p:cNvPr id="2" name="Picture 3"/>
            <p:cNvPicPr>
              <a:picLocks noChangeAspect="1" noChangeArrowheads="1"/>
            </p:cNvPicPr>
            <p:nvPr/>
          </p:nvPicPr>
          <p:blipFill>
            <a:blip r:embed="rId6" cstate="print"/>
            <a:srcRect/>
            <a:stretch>
              <a:fillRect/>
            </a:stretch>
          </p:blipFill>
          <p:spPr bwMode="auto">
            <a:xfrm>
              <a:off x="1151230" y="4306431"/>
              <a:ext cx="1200150" cy="1809750"/>
            </a:xfrm>
            <a:prstGeom prst="rect">
              <a:avLst/>
            </a:prstGeom>
            <a:noFill/>
            <a:ln w="19050">
              <a:solidFill>
                <a:schemeClr val="tx1"/>
              </a:solidFill>
              <a:miter lim="800000"/>
              <a:headEnd/>
              <a:tailEnd/>
            </a:ln>
          </p:spPr>
        </p:pic>
        <p:sp>
          <p:nvSpPr>
            <p:cNvPr id="8" name="Rounded Rectangle 7"/>
            <p:cNvSpPr/>
            <p:nvPr/>
          </p:nvSpPr>
          <p:spPr bwMode="auto">
            <a:xfrm>
              <a:off x="1252539" y="5148263"/>
              <a:ext cx="988743" cy="228601"/>
            </a:xfrm>
            <a:prstGeom prst="round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US" smtClean="0"/>
              <a:t>Response Surface Short Course - TFAWS</a:t>
            </a:r>
          </a:p>
        </p:txBody>
      </p:sp>
      <p:sp>
        <p:nvSpPr>
          <p:cNvPr id="31747" name="Rectangle 2"/>
          <p:cNvSpPr>
            <a:spLocks noGrp="1" noChangeArrowheads="1"/>
          </p:cNvSpPr>
          <p:nvPr>
            <p:ph type="title"/>
          </p:nvPr>
        </p:nvSpPr>
        <p:spPr>
          <a:xfrm>
            <a:off x="1827213" y="90488"/>
            <a:ext cx="6581775" cy="1096962"/>
          </a:xfrm>
          <a:noFill/>
        </p:spPr>
        <p:txBody>
          <a:bodyPr/>
          <a:lstStyle/>
          <a:p>
            <a:pPr eaLnBrk="1" hangingPunct="1"/>
            <a:r>
              <a:rPr lang="en-US" sz="2800" smtClean="0"/>
              <a:t>Popcorn </a:t>
            </a:r>
            <a:br>
              <a:rPr lang="en-US" sz="2800" smtClean="0"/>
            </a:br>
            <a:r>
              <a:rPr lang="en-US" sz="2400" smtClean="0">
                <a:solidFill>
                  <a:schemeClr val="tx1"/>
                </a:solidFill>
              </a:rPr>
              <a:t>Analysis Matrix in Standard Order</a:t>
            </a:r>
          </a:p>
        </p:txBody>
      </p:sp>
      <p:sp>
        <p:nvSpPr>
          <p:cNvPr id="31748" name="Rectangle 6"/>
          <p:cNvSpPr>
            <a:spLocks noChangeArrowheads="1"/>
          </p:cNvSpPr>
          <p:nvPr/>
        </p:nvSpPr>
        <p:spPr bwMode="auto">
          <a:xfrm>
            <a:off x="1524000" y="4556125"/>
            <a:ext cx="6629400" cy="1708150"/>
          </a:xfrm>
          <a:prstGeom prst="rect">
            <a:avLst/>
          </a:prstGeom>
          <a:noFill/>
          <a:ln w="9525">
            <a:noFill/>
            <a:miter lim="800000"/>
            <a:headEnd/>
            <a:tailEnd/>
          </a:ln>
        </p:spPr>
        <p:txBody>
          <a:bodyPr lIns="685584" tIns="0" rIns="0" bIns="0" anchor="ctr">
            <a:spAutoFit/>
          </a:bodyPr>
          <a:lstStyle/>
          <a:p>
            <a:pPr>
              <a:spcBef>
                <a:spcPct val="30000"/>
              </a:spcBef>
              <a:buClr>
                <a:schemeClr val="accent2"/>
              </a:buClr>
              <a:buFont typeface="Wingdings" pitchFamily="2" charset="2"/>
              <a:buChar char="§"/>
            </a:pPr>
            <a:r>
              <a:rPr lang="en-US" sz="2000"/>
              <a:t>  I for the intercept, i.e., average response.</a:t>
            </a:r>
          </a:p>
          <a:p>
            <a:pPr>
              <a:spcBef>
                <a:spcPct val="30000"/>
              </a:spcBef>
              <a:buClr>
                <a:schemeClr val="accent2"/>
              </a:buClr>
              <a:buFont typeface="Wingdings" pitchFamily="2" charset="2"/>
              <a:buChar char="§"/>
            </a:pPr>
            <a:r>
              <a:rPr lang="en-US" sz="2000"/>
              <a:t>  A, B and C for main effects (ME's).</a:t>
            </a:r>
            <a:br>
              <a:rPr lang="en-US" sz="2000"/>
            </a:br>
            <a:r>
              <a:rPr lang="en-US" sz="2000" i="1"/>
              <a:t>	These columns define the runs.</a:t>
            </a:r>
            <a:endParaRPr lang="en-US" sz="2000"/>
          </a:p>
          <a:p>
            <a:pPr>
              <a:spcBef>
                <a:spcPct val="30000"/>
              </a:spcBef>
              <a:buClr>
                <a:schemeClr val="accent2"/>
              </a:buClr>
              <a:buFont typeface="Wingdings" pitchFamily="2" charset="2"/>
              <a:buChar char="§"/>
            </a:pPr>
            <a:r>
              <a:rPr lang="en-US" sz="2000"/>
              <a:t>  Remainder for factor interactions (FI's)</a:t>
            </a:r>
            <a:br>
              <a:rPr lang="en-US" sz="2000"/>
            </a:br>
            <a:r>
              <a:rPr lang="en-US" sz="2000"/>
              <a:t>	</a:t>
            </a:r>
            <a:r>
              <a:rPr lang="en-US" sz="2000" i="1"/>
              <a:t>Three 2FI's and One 3FI.</a:t>
            </a:r>
          </a:p>
        </p:txBody>
      </p:sp>
      <p:graphicFrame>
        <p:nvGraphicFramePr>
          <p:cNvPr id="27881" name="Group 233"/>
          <p:cNvGraphicFramePr>
            <a:graphicFrameLocks noGrp="1"/>
          </p:cNvGraphicFramePr>
          <p:nvPr/>
        </p:nvGraphicFramePr>
        <p:xfrm>
          <a:off x="1524000" y="1295400"/>
          <a:ext cx="6309356" cy="3124202"/>
        </p:xfrm>
        <a:graphic>
          <a:graphicData uri="http://schemas.openxmlformats.org/drawingml/2006/table">
            <a:tbl>
              <a:tblPr/>
              <a:tblGrid>
                <a:gridCol w="766296"/>
                <a:gridCol w="511849"/>
                <a:gridCol w="511849"/>
                <a:gridCol w="511849"/>
                <a:gridCol w="511849"/>
                <a:gridCol w="511849"/>
                <a:gridCol w="511849"/>
                <a:gridCol w="511849"/>
                <a:gridCol w="596173"/>
                <a:gridCol w="681972"/>
                <a:gridCol w="681972"/>
              </a:tblGrid>
              <a:tr h="555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Std.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Order</a:t>
                      </a:r>
                    </a:p>
                  </a:txBody>
                  <a:tcPr marT="0" marB="0" anchor="ctr" anchorCtr="1"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a:t>
                      </a:r>
                    </a:p>
                  </a:txBody>
                  <a:tcPr marT="0" marB="0"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a:t>
                      </a:r>
                    </a:p>
                  </a:txBody>
                  <a:tcPr marT="0" marB="0"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B</a:t>
                      </a:r>
                    </a:p>
                  </a:txBody>
                  <a:tcPr marT="0" marB="0"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a:t>
                      </a:r>
                    </a:p>
                  </a:txBody>
                  <a:tcPr marT="0" marB="0"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AB</a:t>
                      </a:r>
                    </a:p>
                  </a:txBody>
                  <a:tcPr marT="0" marB="0"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AC</a:t>
                      </a:r>
                    </a:p>
                  </a:txBody>
                  <a:tcPr marT="0" marB="0"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BC</a:t>
                      </a:r>
                    </a:p>
                  </a:txBody>
                  <a:tcPr marT="0" marB="0"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ABC</a:t>
                      </a:r>
                    </a:p>
                  </a:txBody>
                  <a:tcPr marT="0" marB="0" anchor="ctr" anchorCtr="1"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Taste </a:t>
                      </a:r>
                      <a:r>
                        <a:rPr kumimoji="0" lang="en-US"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rating</a:t>
                      </a:r>
                    </a:p>
                  </a:txBody>
                  <a:tcPr marT="0" marB="0" anchor="ctr" anchorCtr="1" horzOverflow="overflow">
                    <a:lnL>
                      <a:noFill/>
                    </a:lnL>
                    <a:lnR cap="flat">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UPKs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oz.</a:t>
                      </a:r>
                    </a:p>
                  </a:txBody>
                  <a:tcPr marT="0" marB="0" anchor="ctr" anchorCtr="1" horzOverflow="overflow">
                    <a:lnL>
                      <a:noFill/>
                    </a:lnL>
                    <a:lnR cap="flat">
                      <a:noFill/>
                    </a:lnR>
                    <a:lnT cap="flat">
                      <a:noFill/>
                    </a:lnT>
                    <a:lnB>
                      <a:noFill/>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a:t>
                      </a:r>
                    </a:p>
                  </a:txBody>
                  <a:tcPr marT="0" marB="0" anchor="ctr" anchorCtr="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74</a:t>
                      </a:r>
                    </a:p>
                  </a:txBody>
                  <a:tcPr marT="0" marB="0" anchor="ctr" anchorCtr="1"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3.1</a:t>
                      </a:r>
                    </a:p>
                  </a:txBody>
                  <a:tcPr marL="9525" marR="9525" marT="9525" marB="0" anchor="ctr" anchorCtr="1">
                    <a:lnL>
                      <a:noFill/>
                    </a:lnL>
                    <a:lnR cap="flat">
                      <a:noFill/>
                    </a:lnR>
                    <a:lnT>
                      <a:noFill/>
                    </a:lnT>
                    <a:lnB>
                      <a:noFill/>
                    </a:lnB>
                    <a:lnTlToBr>
                      <a:noFill/>
                    </a:lnTlToBr>
                    <a:lnBlToTr>
                      <a:noFill/>
                    </a:lnBlToTr>
                    <a:noFill/>
                  </a:tcPr>
                </a:tc>
              </a:tr>
              <a:tr h="301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a:t>
                      </a:r>
                    </a:p>
                  </a:txBody>
                  <a:tcPr marT="0" marB="0" anchor="ctr" anchorCtr="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75</a:t>
                      </a:r>
                    </a:p>
                  </a:txBody>
                  <a:tcPr marT="0" marB="0" anchor="ctr" anchorCtr="1"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3.5</a:t>
                      </a:r>
                    </a:p>
                  </a:txBody>
                  <a:tcPr marL="9525" marR="9525" marT="9525" marB="0" anchor="ctr" anchorCtr="1">
                    <a:lnL>
                      <a:noFill/>
                    </a:lnL>
                    <a:lnR cap="flat">
                      <a:noFill/>
                    </a:lnR>
                    <a:lnT>
                      <a:noFill/>
                    </a:lnT>
                    <a:lnB>
                      <a:noFill/>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a:t>
                      </a:r>
                    </a:p>
                  </a:txBody>
                  <a:tcPr marT="0" marB="0" anchor="ctr" anchorCtr="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71</a:t>
                      </a:r>
                    </a:p>
                  </a:txBody>
                  <a:tcPr marT="0" marB="0" anchor="ctr" anchorCtr="1"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1.6</a:t>
                      </a:r>
                    </a:p>
                  </a:txBody>
                  <a:tcPr marL="9525" marR="9525" marT="9525" marB="0" anchor="ctr" anchorCtr="1">
                    <a:lnL>
                      <a:noFill/>
                    </a:lnL>
                    <a:lnR cap="flat">
                      <a:noFill/>
                    </a:lnR>
                    <a:lnT>
                      <a:noFill/>
                    </a:lnT>
                    <a:lnB>
                      <a:noFill/>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a:t>
                      </a:r>
                    </a:p>
                  </a:txBody>
                  <a:tcPr marT="0" marB="0" anchor="ctr" anchorCtr="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80</a:t>
                      </a:r>
                    </a:p>
                  </a:txBody>
                  <a:tcPr marT="0" marB="0" anchor="ctr" anchorCtr="1"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1.2</a:t>
                      </a:r>
                    </a:p>
                  </a:txBody>
                  <a:tcPr marL="9525" marR="9525" marT="9525" marB="0" anchor="ctr" anchorCtr="1">
                    <a:lnL>
                      <a:noFill/>
                    </a:lnL>
                    <a:lnR cap="flat">
                      <a:noFill/>
                    </a:lnR>
                    <a:lnT>
                      <a:noFill/>
                    </a:lnT>
                    <a:lnB>
                      <a:noFill/>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a:t>
                      </a:r>
                    </a:p>
                  </a:txBody>
                  <a:tcPr marT="0" marB="0" anchor="ctr" anchorCtr="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81</a:t>
                      </a:r>
                    </a:p>
                  </a:txBody>
                  <a:tcPr marT="0" marB="0" anchor="ctr" anchorCtr="1"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0.7</a:t>
                      </a:r>
                    </a:p>
                  </a:txBody>
                  <a:tcPr marL="9525" marR="9525" marT="9525" marB="0" anchor="ctr" anchorCtr="1">
                    <a:lnL>
                      <a:noFill/>
                    </a:lnL>
                    <a:lnR cap="flat">
                      <a:noFill/>
                    </a:lnR>
                    <a:lnT>
                      <a:noFill/>
                    </a:lnT>
                    <a:lnB>
                      <a:noFill/>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6</a:t>
                      </a:r>
                    </a:p>
                  </a:txBody>
                  <a:tcPr marT="0" marB="0" anchor="ctr" anchorCtr="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77</a:t>
                      </a:r>
                    </a:p>
                  </a:txBody>
                  <a:tcPr marT="0" marB="0" anchor="ctr" anchorCtr="1"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0.7</a:t>
                      </a:r>
                    </a:p>
                  </a:txBody>
                  <a:tcPr marL="9525" marR="9525" marT="9525" marB="0" anchor="ctr" anchorCtr="1">
                    <a:lnL>
                      <a:noFill/>
                    </a:lnL>
                    <a:lnR cap="flat">
                      <a:noFill/>
                    </a:lnR>
                    <a:lnT>
                      <a:noFill/>
                    </a:lnT>
                    <a:lnB>
                      <a:noFill/>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7</a:t>
                      </a:r>
                    </a:p>
                  </a:txBody>
                  <a:tcPr marT="0" marB="0" anchor="ctr" anchorCtr="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42</a:t>
                      </a:r>
                    </a:p>
                  </a:txBody>
                  <a:tcPr marT="0" marB="0" anchor="ctr" anchorCtr="1"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0.5</a:t>
                      </a:r>
                    </a:p>
                  </a:txBody>
                  <a:tcPr marL="9525" marR="9525" marT="9525" marB="0" anchor="ctr" anchorCtr="1">
                    <a:lnL>
                      <a:noFill/>
                    </a:lnL>
                    <a:lnR cap="flat">
                      <a:noFill/>
                    </a:lnR>
                    <a:lnT>
                      <a:noFill/>
                    </a:lnT>
                    <a:lnB>
                      <a:noFill/>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8</a:t>
                      </a:r>
                    </a:p>
                  </a:txBody>
                  <a:tcPr marT="0" marB="0" anchor="ctr" anchorCtr="1"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p>
                  </a:txBody>
                  <a:tcPr marT="0" marB="0" anchor="ctr" anchorCtr="1"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32</a:t>
                      </a:r>
                    </a:p>
                  </a:txBody>
                  <a:tcPr marT="0" marB="0" anchor="ctr" anchorCtr="1" horzOverflow="overflow">
                    <a:lnL>
                      <a:noFill/>
                    </a:lnL>
                    <a:lnR cap="flat">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0.3</a:t>
                      </a:r>
                    </a:p>
                  </a:txBody>
                  <a:tcPr marL="9525" marR="9525" marT="9525" marB="0" anchor="ctr" anchorCtr="1">
                    <a:lnL>
                      <a:noFill/>
                    </a:lnL>
                    <a:lnR cap="flat">
                      <a:noFill/>
                    </a:lnR>
                    <a:lnT>
                      <a:noFill/>
                    </a:lnT>
                    <a:lnB cap="flat">
                      <a:noFill/>
                    </a:lnB>
                    <a:lnTlToBr>
                      <a:noFill/>
                    </a:lnTlToBr>
                    <a:lnBlToTr>
                      <a:noFill/>
                    </a:lnBlToTr>
                    <a:noFill/>
                  </a:tcPr>
                </a:tc>
              </a:tr>
            </a:tbl>
          </a:graphicData>
        </a:graphic>
      </p:graphicFrame>
      <p:sp>
        <p:nvSpPr>
          <p:cNvPr id="31849" name="Slide Number Placeholder 6"/>
          <p:cNvSpPr>
            <a:spLocks noGrp="1"/>
          </p:cNvSpPr>
          <p:nvPr>
            <p:ph type="sldNum" sz="quarter" idx="12"/>
          </p:nvPr>
        </p:nvSpPr>
        <p:spPr>
          <a:noFill/>
        </p:spPr>
        <p:txBody>
          <a:bodyPr/>
          <a:lstStyle/>
          <a:p>
            <a:fld id="{91563CD1-3856-4FE4-B37F-C9B67AF41FC9}"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smtClean="0"/>
              <a:t>Response Surface Short Course - TFAWS</a:t>
            </a:r>
          </a:p>
        </p:txBody>
      </p:sp>
      <p:sp>
        <p:nvSpPr>
          <p:cNvPr id="32771" name="Rectangle 2"/>
          <p:cNvSpPr>
            <a:spLocks noGrp="1" noChangeArrowheads="1"/>
          </p:cNvSpPr>
          <p:nvPr>
            <p:ph type="title"/>
          </p:nvPr>
        </p:nvSpPr>
        <p:spPr/>
        <p:txBody>
          <a:bodyPr/>
          <a:lstStyle/>
          <a:p>
            <a:pPr eaLnBrk="1" hangingPunct="1"/>
            <a:r>
              <a:rPr lang="en-US" sz="2800" smtClean="0"/>
              <a:t>Popcorn Analysis – Taste</a:t>
            </a:r>
            <a:br>
              <a:rPr lang="en-US" sz="2800" smtClean="0"/>
            </a:br>
            <a:r>
              <a:rPr lang="en-US" sz="2400" smtClean="0">
                <a:solidFill>
                  <a:schemeClr val="tx1"/>
                </a:solidFill>
              </a:rPr>
              <a:t>Effects -</a:t>
            </a:r>
            <a:r>
              <a:rPr lang="en-US" sz="2400" smtClean="0"/>
              <a:t> </a:t>
            </a:r>
            <a:r>
              <a:rPr lang="en-US" sz="2400" smtClean="0">
                <a:solidFill>
                  <a:schemeClr val="tx1"/>
                </a:solidFill>
              </a:rPr>
              <a:t>View,</a:t>
            </a:r>
            <a:r>
              <a:rPr lang="en-US" sz="2400" smtClean="0"/>
              <a:t> </a:t>
            </a:r>
            <a:r>
              <a:rPr lang="en-US" sz="2400" smtClean="0">
                <a:solidFill>
                  <a:schemeClr val="tx1"/>
                </a:solidFill>
              </a:rPr>
              <a:t>Half Normal Plot of Effects</a:t>
            </a:r>
          </a:p>
        </p:txBody>
      </p:sp>
      <p:pic>
        <p:nvPicPr>
          <p:cNvPr id="32772" name="Picture 4"/>
          <p:cNvPicPr>
            <a:picLocks noChangeAspect="1" noChangeArrowheads="1"/>
          </p:cNvPicPr>
          <p:nvPr/>
        </p:nvPicPr>
        <p:blipFill>
          <a:blip r:embed="rId3" cstate="print"/>
          <a:srcRect/>
          <a:stretch>
            <a:fillRect/>
          </a:stretch>
        </p:blipFill>
        <p:spPr bwMode="auto">
          <a:xfrm>
            <a:off x="1612900" y="1303338"/>
            <a:ext cx="6334125" cy="4751387"/>
          </a:xfrm>
          <a:prstGeom prst="rect">
            <a:avLst/>
          </a:prstGeom>
          <a:noFill/>
          <a:ln w="9525" algn="ctr">
            <a:noFill/>
            <a:miter lim="800000"/>
            <a:headEnd/>
            <a:tailEnd/>
          </a:ln>
        </p:spPr>
      </p:pic>
      <p:sp>
        <p:nvSpPr>
          <p:cNvPr id="32773" name="Slide Number Placeholder 5"/>
          <p:cNvSpPr>
            <a:spLocks noGrp="1"/>
          </p:cNvSpPr>
          <p:nvPr>
            <p:ph type="sldNum" sz="quarter" idx="12"/>
          </p:nvPr>
        </p:nvSpPr>
        <p:spPr>
          <a:noFill/>
        </p:spPr>
        <p:txBody>
          <a:bodyPr/>
          <a:lstStyle/>
          <a:p>
            <a:fld id="{E8865A47-27A3-4AF7-A152-0AE061D3F728}" type="slidenum">
              <a:rPr lang="en-US" smtClean="0"/>
              <a:pPr/>
              <a:t>36</a:t>
            </a:fld>
            <a:endParaRPr lang="en-US" smtClean="0"/>
          </a:p>
        </p:txBody>
      </p:sp>
      <p:grpSp>
        <p:nvGrpSpPr>
          <p:cNvPr id="2" name="Group 7"/>
          <p:cNvGrpSpPr/>
          <p:nvPr/>
        </p:nvGrpSpPr>
        <p:grpSpPr>
          <a:xfrm>
            <a:off x="1259722" y="3934470"/>
            <a:ext cx="1200150" cy="1809750"/>
            <a:chOff x="1259722" y="3934470"/>
            <a:chExt cx="1200150" cy="1809750"/>
          </a:xfrm>
        </p:grpSpPr>
        <p:pic>
          <p:nvPicPr>
            <p:cNvPr id="89089" name="Picture 1"/>
            <p:cNvPicPr>
              <a:picLocks noChangeAspect="1" noChangeArrowheads="1"/>
            </p:cNvPicPr>
            <p:nvPr/>
          </p:nvPicPr>
          <p:blipFill>
            <a:blip r:embed="rId4" cstate="print"/>
            <a:srcRect/>
            <a:stretch>
              <a:fillRect/>
            </a:stretch>
          </p:blipFill>
          <p:spPr bwMode="auto">
            <a:xfrm>
              <a:off x="1259722" y="3934470"/>
              <a:ext cx="1200150" cy="1809750"/>
            </a:xfrm>
            <a:prstGeom prst="rect">
              <a:avLst/>
            </a:prstGeom>
            <a:noFill/>
            <a:ln w="19050">
              <a:solidFill>
                <a:schemeClr val="tx1"/>
              </a:solidFill>
              <a:miter lim="800000"/>
              <a:headEnd/>
              <a:tailEnd/>
            </a:ln>
          </p:spPr>
        </p:pic>
        <p:sp>
          <p:nvSpPr>
            <p:cNvPr id="7" name="Rounded Rectangle 6"/>
            <p:cNvSpPr/>
            <p:nvPr/>
          </p:nvSpPr>
          <p:spPr bwMode="auto">
            <a:xfrm>
              <a:off x="1361027" y="4210048"/>
              <a:ext cx="988743" cy="228601"/>
            </a:xfrm>
            <a:prstGeom prst="round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smtClean="0"/>
              <a:t>Response Surface Short Course - TFAWS</a:t>
            </a:r>
          </a:p>
        </p:txBody>
      </p:sp>
      <p:sp>
        <p:nvSpPr>
          <p:cNvPr id="32771" name="Rectangle 2"/>
          <p:cNvSpPr>
            <a:spLocks noGrp="1" noChangeArrowheads="1"/>
          </p:cNvSpPr>
          <p:nvPr>
            <p:ph type="title"/>
          </p:nvPr>
        </p:nvSpPr>
        <p:spPr/>
        <p:txBody>
          <a:bodyPr/>
          <a:lstStyle/>
          <a:p>
            <a:pPr eaLnBrk="1" hangingPunct="1"/>
            <a:r>
              <a:rPr lang="en-US" sz="2800" dirty="0" smtClean="0"/>
              <a:t>Half Normal Probability Paper</a:t>
            </a:r>
            <a:br>
              <a:rPr lang="en-US" sz="2800" dirty="0" smtClean="0"/>
            </a:br>
            <a:r>
              <a:rPr lang="en-US" sz="2400" dirty="0" smtClean="0">
                <a:solidFill>
                  <a:schemeClr val="tx1"/>
                </a:solidFill>
              </a:rPr>
              <a:t>Sorting the vital few from the trivial many.</a:t>
            </a:r>
          </a:p>
        </p:txBody>
      </p:sp>
      <p:sp>
        <p:nvSpPr>
          <p:cNvPr id="32773" name="Slide Number Placeholder 5"/>
          <p:cNvSpPr>
            <a:spLocks noGrp="1"/>
          </p:cNvSpPr>
          <p:nvPr>
            <p:ph type="sldNum" sz="quarter" idx="12"/>
          </p:nvPr>
        </p:nvSpPr>
        <p:spPr>
          <a:noFill/>
        </p:spPr>
        <p:txBody>
          <a:bodyPr/>
          <a:lstStyle/>
          <a:p>
            <a:fld id="{E8865A47-27A3-4AF7-A152-0AE061D3F728}" type="slidenum">
              <a:rPr lang="en-US" smtClean="0"/>
              <a:pPr/>
              <a:t>37</a:t>
            </a:fld>
            <a:endParaRPr lang="en-US" smtClean="0"/>
          </a:p>
        </p:txBody>
      </p:sp>
      <p:grpSp>
        <p:nvGrpSpPr>
          <p:cNvPr id="2" name="Group 18"/>
          <p:cNvGrpSpPr/>
          <p:nvPr/>
        </p:nvGrpSpPr>
        <p:grpSpPr>
          <a:xfrm>
            <a:off x="882167" y="1049836"/>
            <a:ext cx="5212080" cy="5212080"/>
            <a:chOff x="707356" y="1264988"/>
            <a:chExt cx="5212080" cy="5212080"/>
          </a:xfrm>
        </p:grpSpPr>
        <p:pic>
          <p:nvPicPr>
            <p:cNvPr id="106499" name="Picture 3"/>
            <p:cNvPicPr>
              <a:picLocks noChangeArrowheads="1"/>
            </p:cNvPicPr>
            <p:nvPr/>
          </p:nvPicPr>
          <p:blipFill>
            <a:blip r:embed="rId3" cstate="print"/>
            <a:srcRect/>
            <a:stretch>
              <a:fillRect/>
            </a:stretch>
          </p:blipFill>
          <p:spPr bwMode="auto">
            <a:xfrm>
              <a:off x="707356" y="1264988"/>
              <a:ext cx="5212080" cy="5212080"/>
            </a:xfrm>
            <a:prstGeom prst="rect">
              <a:avLst/>
            </a:prstGeom>
            <a:noFill/>
            <a:ln w="9525">
              <a:noFill/>
              <a:miter lim="800000"/>
              <a:headEnd/>
              <a:tailEnd/>
            </a:ln>
            <a:effectLst/>
          </p:spPr>
        </p:pic>
        <p:sp>
          <p:nvSpPr>
            <p:cNvPr id="10" name="Freeform 9"/>
            <p:cNvSpPr/>
            <p:nvPr/>
          </p:nvSpPr>
          <p:spPr bwMode="auto">
            <a:xfrm>
              <a:off x="1752600" y="1889125"/>
              <a:ext cx="1971675" cy="3571875"/>
            </a:xfrm>
            <a:custGeom>
              <a:avLst/>
              <a:gdLst>
                <a:gd name="connsiteX0" fmla="*/ 0 w 1971675"/>
                <a:gd name="connsiteY0" fmla="*/ 82550 h 3559175"/>
                <a:gd name="connsiteX1" fmla="*/ 304800 w 1971675"/>
                <a:gd name="connsiteY1" fmla="*/ 358775 h 3559175"/>
                <a:gd name="connsiteX2" fmla="*/ 866775 w 1971675"/>
                <a:gd name="connsiteY2" fmla="*/ 2235200 h 3559175"/>
                <a:gd name="connsiteX3" fmla="*/ 1581150 w 1971675"/>
                <a:gd name="connsiteY3" fmla="*/ 3302000 h 3559175"/>
                <a:gd name="connsiteX4" fmla="*/ 1971675 w 1971675"/>
                <a:gd name="connsiteY4" fmla="*/ 3559175 h 3559175"/>
                <a:gd name="connsiteX5" fmla="*/ 1971675 w 1971675"/>
                <a:gd name="connsiteY5" fmla="*/ 3559175 h 3559175"/>
                <a:gd name="connsiteX0" fmla="*/ 0 w 1971675"/>
                <a:gd name="connsiteY0" fmla="*/ 82550 h 3559175"/>
                <a:gd name="connsiteX1" fmla="*/ 304800 w 1971675"/>
                <a:gd name="connsiteY1" fmla="*/ 358775 h 3559175"/>
                <a:gd name="connsiteX2" fmla="*/ 866775 w 1971675"/>
                <a:gd name="connsiteY2" fmla="*/ 2235200 h 3559175"/>
                <a:gd name="connsiteX3" fmla="*/ 1581150 w 1971675"/>
                <a:gd name="connsiteY3" fmla="*/ 3302000 h 3559175"/>
                <a:gd name="connsiteX4" fmla="*/ 1971675 w 1971675"/>
                <a:gd name="connsiteY4" fmla="*/ 3559175 h 3559175"/>
                <a:gd name="connsiteX5" fmla="*/ 1971675 w 1971675"/>
                <a:gd name="connsiteY5" fmla="*/ 3559175 h 3559175"/>
                <a:gd name="connsiteX0" fmla="*/ 0 w 1971675"/>
                <a:gd name="connsiteY0" fmla="*/ 82550 h 3559175"/>
                <a:gd name="connsiteX1" fmla="*/ 304800 w 1971675"/>
                <a:gd name="connsiteY1" fmla="*/ 358775 h 3559175"/>
                <a:gd name="connsiteX2" fmla="*/ 866775 w 1971675"/>
                <a:gd name="connsiteY2" fmla="*/ 2235200 h 3559175"/>
                <a:gd name="connsiteX3" fmla="*/ 1581150 w 1971675"/>
                <a:gd name="connsiteY3" fmla="*/ 3302000 h 3559175"/>
                <a:gd name="connsiteX4" fmla="*/ 1971675 w 1971675"/>
                <a:gd name="connsiteY4" fmla="*/ 3559175 h 3559175"/>
                <a:gd name="connsiteX5" fmla="*/ 1971675 w 1971675"/>
                <a:gd name="connsiteY5" fmla="*/ 3559175 h 3559175"/>
                <a:gd name="connsiteX0" fmla="*/ 0 w 1971675"/>
                <a:gd name="connsiteY0" fmla="*/ 82550 h 3559175"/>
                <a:gd name="connsiteX1" fmla="*/ 304800 w 1971675"/>
                <a:gd name="connsiteY1" fmla="*/ 358775 h 3559175"/>
                <a:gd name="connsiteX2" fmla="*/ 866775 w 1971675"/>
                <a:gd name="connsiteY2" fmla="*/ 2235200 h 3559175"/>
                <a:gd name="connsiteX3" fmla="*/ 1581150 w 1971675"/>
                <a:gd name="connsiteY3" fmla="*/ 3302000 h 3559175"/>
                <a:gd name="connsiteX4" fmla="*/ 1971675 w 1971675"/>
                <a:gd name="connsiteY4" fmla="*/ 3559175 h 3559175"/>
                <a:gd name="connsiteX5" fmla="*/ 1971675 w 1971675"/>
                <a:gd name="connsiteY5" fmla="*/ 3559175 h 3559175"/>
                <a:gd name="connsiteX0" fmla="*/ 0 w 1971675"/>
                <a:gd name="connsiteY0" fmla="*/ 82550 h 3559175"/>
                <a:gd name="connsiteX1" fmla="*/ 304800 w 1971675"/>
                <a:gd name="connsiteY1" fmla="*/ 358775 h 3559175"/>
                <a:gd name="connsiteX2" fmla="*/ 866775 w 1971675"/>
                <a:gd name="connsiteY2" fmla="*/ 2235200 h 3559175"/>
                <a:gd name="connsiteX3" fmla="*/ 1581150 w 1971675"/>
                <a:gd name="connsiteY3" fmla="*/ 3302000 h 3559175"/>
                <a:gd name="connsiteX4" fmla="*/ 1971675 w 1971675"/>
                <a:gd name="connsiteY4" fmla="*/ 3559175 h 3559175"/>
                <a:gd name="connsiteX5" fmla="*/ 1971675 w 1971675"/>
                <a:gd name="connsiteY5" fmla="*/ 3559175 h 3559175"/>
                <a:gd name="connsiteX0" fmla="*/ 0 w 1971675"/>
                <a:gd name="connsiteY0" fmla="*/ 19050 h 3571875"/>
                <a:gd name="connsiteX1" fmla="*/ 304800 w 1971675"/>
                <a:gd name="connsiteY1" fmla="*/ 371475 h 3571875"/>
                <a:gd name="connsiteX2" fmla="*/ 866775 w 1971675"/>
                <a:gd name="connsiteY2" fmla="*/ 2247900 h 3571875"/>
                <a:gd name="connsiteX3" fmla="*/ 1581150 w 1971675"/>
                <a:gd name="connsiteY3" fmla="*/ 3314700 h 3571875"/>
                <a:gd name="connsiteX4" fmla="*/ 1971675 w 1971675"/>
                <a:gd name="connsiteY4" fmla="*/ 3571875 h 3571875"/>
                <a:gd name="connsiteX5" fmla="*/ 1971675 w 1971675"/>
                <a:gd name="connsiteY5" fmla="*/ 3571875 h 3571875"/>
                <a:gd name="connsiteX0" fmla="*/ 0 w 1971675"/>
                <a:gd name="connsiteY0" fmla="*/ 19050 h 3571875"/>
                <a:gd name="connsiteX1" fmla="*/ 304800 w 1971675"/>
                <a:gd name="connsiteY1" fmla="*/ 371475 h 3571875"/>
                <a:gd name="connsiteX2" fmla="*/ 866775 w 1971675"/>
                <a:gd name="connsiteY2" fmla="*/ 2247900 h 3571875"/>
                <a:gd name="connsiteX3" fmla="*/ 1581150 w 1971675"/>
                <a:gd name="connsiteY3" fmla="*/ 3314700 h 3571875"/>
                <a:gd name="connsiteX4" fmla="*/ 1519238 w 1971675"/>
                <a:gd name="connsiteY4" fmla="*/ 3319463 h 3571875"/>
                <a:gd name="connsiteX5" fmla="*/ 1971675 w 1971675"/>
                <a:gd name="connsiteY5" fmla="*/ 3571875 h 3571875"/>
                <a:gd name="connsiteX6" fmla="*/ 1971675 w 1971675"/>
                <a:gd name="connsiteY6" fmla="*/ 3571875 h 3571875"/>
                <a:gd name="connsiteX0" fmla="*/ 0 w 1971675"/>
                <a:gd name="connsiteY0" fmla="*/ 19050 h 3571875"/>
                <a:gd name="connsiteX1" fmla="*/ 304800 w 1971675"/>
                <a:gd name="connsiteY1" fmla="*/ 371475 h 3571875"/>
                <a:gd name="connsiteX2" fmla="*/ 866775 w 1971675"/>
                <a:gd name="connsiteY2" fmla="*/ 2247900 h 3571875"/>
                <a:gd name="connsiteX3" fmla="*/ 1581150 w 1971675"/>
                <a:gd name="connsiteY3" fmla="*/ 3314700 h 3571875"/>
                <a:gd name="connsiteX4" fmla="*/ 1971675 w 1971675"/>
                <a:gd name="connsiteY4" fmla="*/ 3571875 h 3571875"/>
                <a:gd name="connsiteX5" fmla="*/ 1971675 w 1971675"/>
                <a:gd name="connsiteY5" fmla="*/ 3571875 h 3571875"/>
                <a:gd name="connsiteX0" fmla="*/ 0 w 1971675"/>
                <a:gd name="connsiteY0" fmla="*/ 19050 h 3571875"/>
                <a:gd name="connsiteX1" fmla="*/ 304800 w 1971675"/>
                <a:gd name="connsiteY1" fmla="*/ 371475 h 3571875"/>
                <a:gd name="connsiteX2" fmla="*/ 866775 w 1971675"/>
                <a:gd name="connsiteY2" fmla="*/ 2247900 h 3571875"/>
                <a:gd name="connsiteX3" fmla="*/ 1514475 w 1971675"/>
                <a:gd name="connsiteY3" fmla="*/ 3314700 h 3571875"/>
                <a:gd name="connsiteX4" fmla="*/ 1971675 w 1971675"/>
                <a:gd name="connsiteY4" fmla="*/ 3571875 h 3571875"/>
                <a:gd name="connsiteX5" fmla="*/ 1971675 w 1971675"/>
                <a:gd name="connsiteY5" fmla="*/ 3571875 h 3571875"/>
                <a:gd name="connsiteX0" fmla="*/ 0 w 1971675"/>
                <a:gd name="connsiteY0" fmla="*/ 19050 h 3571875"/>
                <a:gd name="connsiteX1" fmla="*/ 304800 w 1971675"/>
                <a:gd name="connsiteY1" fmla="*/ 371475 h 3571875"/>
                <a:gd name="connsiteX2" fmla="*/ 866775 w 1971675"/>
                <a:gd name="connsiteY2" fmla="*/ 2247900 h 3571875"/>
                <a:gd name="connsiteX3" fmla="*/ 1514475 w 1971675"/>
                <a:gd name="connsiteY3" fmla="*/ 3314700 h 3571875"/>
                <a:gd name="connsiteX4" fmla="*/ 1423988 w 1971675"/>
                <a:gd name="connsiteY4" fmla="*/ 3319463 h 3571875"/>
                <a:gd name="connsiteX5" fmla="*/ 1971675 w 1971675"/>
                <a:gd name="connsiteY5" fmla="*/ 3571875 h 3571875"/>
                <a:gd name="connsiteX6" fmla="*/ 1971675 w 1971675"/>
                <a:gd name="connsiteY6" fmla="*/ 3571875 h 3571875"/>
                <a:gd name="connsiteX0" fmla="*/ 0 w 1971675"/>
                <a:gd name="connsiteY0" fmla="*/ 19050 h 3571875"/>
                <a:gd name="connsiteX1" fmla="*/ 304800 w 1971675"/>
                <a:gd name="connsiteY1" fmla="*/ 371475 h 3571875"/>
                <a:gd name="connsiteX2" fmla="*/ 866775 w 1971675"/>
                <a:gd name="connsiteY2" fmla="*/ 2247900 h 3571875"/>
                <a:gd name="connsiteX3" fmla="*/ 1514475 w 1971675"/>
                <a:gd name="connsiteY3" fmla="*/ 3314700 h 3571875"/>
                <a:gd name="connsiteX4" fmla="*/ 1971675 w 1971675"/>
                <a:gd name="connsiteY4" fmla="*/ 3571875 h 3571875"/>
                <a:gd name="connsiteX5" fmla="*/ 1971675 w 1971675"/>
                <a:gd name="connsiteY5" fmla="*/ 3571875 h 3571875"/>
                <a:gd name="connsiteX0" fmla="*/ 0 w 1971675"/>
                <a:gd name="connsiteY0" fmla="*/ 19050 h 3571875"/>
                <a:gd name="connsiteX1" fmla="*/ 304800 w 1971675"/>
                <a:gd name="connsiteY1" fmla="*/ 371475 h 3571875"/>
                <a:gd name="connsiteX2" fmla="*/ 866775 w 1971675"/>
                <a:gd name="connsiteY2" fmla="*/ 2247900 h 3571875"/>
                <a:gd name="connsiteX3" fmla="*/ 1419225 w 1971675"/>
                <a:gd name="connsiteY3" fmla="*/ 3257550 h 3571875"/>
                <a:gd name="connsiteX4" fmla="*/ 1971675 w 1971675"/>
                <a:gd name="connsiteY4" fmla="*/ 3571875 h 3571875"/>
                <a:gd name="connsiteX5" fmla="*/ 1971675 w 1971675"/>
                <a:gd name="connsiteY5" fmla="*/ 35718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675" h="3571875">
                  <a:moveTo>
                    <a:pt x="0" y="19050"/>
                  </a:moveTo>
                  <a:cubicBezTo>
                    <a:pt x="89694" y="15875"/>
                    <a:pt x="160338" y="0"/>
                    <a:pt x="304800" y="371475"/>
                  </a:cubicBezTo>
                  <a:cubicBezTo>
                    <a:pt x="449262" y="742950"/>
                    <a:pt x="681038" y="1766888"/>
                    <a:pt x="866775" y="2247900"/>
                  </a:cubicBezTo>
                  <a:cubicBezTo>
                    <a:pt x="1052512" y="2728912"/>
                    <a:pt x="1235075" y="3036888"/>
                    <a:pt x="1419225" y="3257550"/>
                  </a:cubicBezTo>
                  <a:cubicBezTo>
                    <a:pt x="1603375" y="3478213"/>
                    <a:pt x="1895475" y="3529013"/>
                    <a:pt x="1971675" y="3571875"/>
                  </a:cubicBezTo>
                  <a:lnTo>
                    <a:pt x="1971675" y="3571875"/>
                  </a:lnTo>
                </a:path>
              </a:pathLst>
            </a:custGeom>
            <a:noFill/>
            <a:ln w="190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10"/>
            <p:cNvSpPr/>
            <p:nvPr/>
          </p:nvSpPr>
          <p:spPr bwMode="auto">
            <a:xfrm>
              <a:off x="1991274" y="5374704"/>
              <a:ext cx="76729" cy="76729"/>
            </a:xfrm>
            <a:prstGeom prst="rect">
              <a:avLst/>
            </a:prstGeom>
            <a:solidFill>
              <a:srgbClr val="FF990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a:off x="2067474" y="5374704"/>
              <a:ext cx="76729" cy="76729"/>
            </a:xfrm>
            <a:prstGeom prst="rect">
              <a:avLst/>
            </a:prstGeom>
            <a:solidFill>
              <a:srgbClr val="0070C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2442124" y="5374704"/>
              <a:ext cx="76729" cy="76729"/>
            </a:xfrm>
            <a:prstGeom prst="rect">
              <a:avLst/>
            </a:prstGeom>
            <a:solidFill>
              <a:srgbClr val="0070C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a:off x="2826536" y="5374704"/>
              <a:ext cx="76729" cy="76729"/>
            </a:xfrm>
            <a:prstGeom prst="rect">
              <a:avLst/>
            </a:prstGeom>
            <a:solidFill>
              <a:srgbClr val="0070C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 name="Rectangle 15"/>
            <p:cNvSpPr/>
            <p:nvPr/>
          </p:nvSpPr>
          <p:spPr bwMode="auto">
            <a:xfrm>
              <a:off x="4485213" y="5374704"/>
              <a:ext cx="76729" cy="76729"/>
            </a:xfrm>
            <a:prstGeom prst="rect">
              <a:avLst/>
            </a:prstGeom>
            <a:solidFill>
              <a:srgbClr val="0070C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Rectangle 16"/>
            <p:cNvSpPr/>
            <p:nvPr/>
          </p:nvSpPr>
          <p:spPr bwMode="auto">
            <a:xfrm>
              <a:off x="5018613" y="5374704"/>
              <a:ext cx="76729" cy="76729"/>
            </a:xfrm>
            <a:prstGeom prst="rect">
              <a:avLst/>
            </a:prstGeom>
            <a:solidFill>
              <a:srgbClr val="0070C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a:off x="5164663" y="5374704"/>
              <a:ext cx="76729" cy="76729"/>
            </a:xfrm>
            <a:prstGeom prst="rect">
              <a:avLst/>
            </a:prstGeom>
            <a:solidFill>
              <a:srgbClr val="0070C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20" name="Text Box 4"/>
          <p:cNvSpPr txBox="1">
            <a:spLocks noChangeArrowheads="1"/>
          </p:cNvSpPr>
          <p:nvPr/>
        </p:nvSpPr>
        <p:spPr bwMode="auto">
          <a:xfrm>
            <a:off x="6095999" y="2442882"/>
            <a:ext cx="2147047" cy="726609"/>
          </a:xfrm>
          <a:prstGeom prst="rect">
            <a:avLst/>
          </a:prstGeom>
          <a:noFill/>
          <a:ln w="9525">
            <a:noFill/>
            <a:miter lim="800000"/>
            <a:headEnd/>
            <a:tailEnd/>
          </a:ln>
        </p:spPr>
        <p:txBody>
          <a:bodyPr wrap="square">
            <a:spAutoFit/>
          </a:bodyPr>
          <a:lstStyle/>
          <a:p>
            <a:pPr>
              <a:lnSpc>
                <a:spcPct val="120000"/>
              </a:lnSpc>
            </a:pPr>
            <a:r>
              <a:rPr lang="en-US" dirty="0">
                <a:solidFill>
                  <a:srgbClr val="000000"/>
                </a:solidFill>
              </a:rPr>
              <a:t>Significant effects</a:t>
            </a:r>
            <a:r>
              <a:rPr lang="en-US" dirty="0" smtClean="0">
                <a:solidFill>
                  <a:srgbClr val="000000"/>
                </a:solidFill>
              </a:rPr>
              <a:t>:</a:t>
            </a:r>
            <a:endParaRPr lang="en-US" dirty="0"/>
          </a:p>
          <a:p>
            <a:pPr>
              <a:lnSpc>
                <a:spcPct val="120000"/>
              </a:lnSpc>
            </a:pPr>
            <a:r>
              <a:rPr lang="en-US" i="1" dirty="0"/>
              <a:t>The model terms</a:t>
            </a:r>
            <a:r>
              <a:rPr lang="en-US" i="1" dirty="0" smtClean="0"/>
              <a:t>!</a:t>
            </a:r>
            <a:endParaRPr lang="en-US" dirty="0"/>
          </a:p>
        </p:txBody>
      </p:sp>
      <p:sp>
        <p:nvSpPr>
          <p:cNvPr id="21" name="Text Box 5"/>
          <p:cNvSpPr txBox="1">
            <a:spLocks noChangeArrowheads="1"/>
          </p:cNvSpPr>
          <p:nvPr/>
        </p:nvSpPr>
        <p:spPr bwMode="auto">
          <a:xfrm>
            <a:off x="2702858" y="5742735"/>
            <a:ext cx="4495800" cy="366712"/>
          </a:xfrm>
          <a:prstGeom prst="rect">
            <a:avLst/>
          </a:prstGeom>
          <a:solidFill>
            <a:schemeClr val="bg1"/>
          </a:solidFill>
          <a:ln w="9525">
            <a:noFill/>
            <a:miter lim="800000"/>
            <a:headEnd/>
            <a:tailEnd/>
          </a:ln>
        </p:spPr>
        <p:txBody>
          <a:bodyPr>
            <a:spAutoFit/>
          </a:bodyPr>
          <a:lstStyle/>
          <a:p>
            <a:r>
              <a:rPr lang="en-US" dirty="0">
                <a:solidFill>
                  <a:srgbClr val="000000"/>
                </a:solidFill>
              </a:rPr>
              <a:t>Negligible effects:</a:t>
            </a:r>
            <a:r>
              <a:rPr lang="en-US" dirty="0"/>
              <a:t> </a:t>
            </a:r>
            <a:r>
              <a:rPr lang="en-US" i="1" dirty="0"/>
              <a:t>The error estimate!</a:t>
            </a:r>
            <a:endParaRPr lang="en-US" dirty="0"/>
          </a:p>
        </p:txBody>
      </p:sp>
      <p:pic>
        <p:nvPicPr>
          <p:cNvPr id="24" name="Picture 12" descr="j0282780"/>
          <p:cNvPicPr>
            <a:picLocks noGrp="1" noChangeAspect="1" noChangeArrowheads="1" noCrop="1"/>
          </p:cNvPicPr>
          <p:nvPr>
            <p:ph sz="half" idx="4294967295"/>
          </p:nvPr>
        </p:nvPicPr>
        <p:blipFill>
          <a:blip r:embed="rId4" cstate="print"/>
          <a:srcRect/>
          <a:stretch>
            <a:fillRect/>
          </a:stretch>
        </p:blipFill>
        <p:spPr>
          <a:xfrm>
            <a:off x="6573838" y="3740150"/>
            <a:ext cx="1263650" cy="1363663"/>
          </a:xfrm>
          <a:prstGeom prst="rect">
            <a:avLst/>
          </a:prstGeom>
          <a:noFill/>
        </p:spPr>
      </p:pic>
      <p:cxnSp>
        <p:nvCxnSpPr>
          <p:cNvPr id="26" name="Straight Arrow Connector 25"/>
          <p:cNvCxnSpPr>
            <a:stCxn id="20" idx="1"/>
          </p:cNvCxnSpPr>
          <p:nvPr/>
        </p:nvCxnSpPr>
        <p:spPr bwMode="auto">
          <a:xfrm rot="10800000" flipV="1">
            <a:off x="5767389" y="2806186"/>
            <a:ext cx="328611" cy="6069"/>
          </a:xfrm>
          <a:prstGeom prst="straightConnector1">
            <a:avLst/>
          </a:prstGeom>
          <a:gradFill rotWithShape="1">
            <a:gsLst>
              <a:gs pos="0">
                <a:schemeClr val="bg1"/>
              </a:gs>
              <a:gs pos="100000">
                <a:schemeClr val="accent1"/>
              </a:gs>
            </a:gsLst>
            <a:lin ang="5400000" scaled="1"/>
          </a:gradFill>
          <a:ln w="19050" cap="flat" cmpd="sng" algn="ctr">
            <a:solidFill>
              <a:srgbClr val="FF0000"/>
            </a:solidFill>
            <a:prstDash val="solid"/>
            <a:round/>
            <a:headEnd type="none" w="med" len="med"/>
            <a:tailEnd type="triangle" w="med" len="med"/>
          </a:ln>
          <a:effectLst/>
        </p:spPr>
      </p:cxnSp>
      <p:cxnSp>
        <p:nvCxnSpPr>
          <p:cNvPr id="36" name="Shape 35"/>
          <p:cNvCxnSpPr>
            <a:stCxn id="21" idx="1"/>
          </p:cNvCxnSpPr>
          <p:nvPr/>
        </p:nvCxnSpPr>
        <p:spPr bwMode="auto">
          <a:xfrm rot="10800000">
            <a:off x="2571750" y="4767263"/>
            <a:ext cx="131108" cy="1158828"/>
          </a:xfrm>
          <a:prstGeom prst="bentConnector2">
            <a:avLst/>
          </a:prstGeom>
          <a:gradFill rotWithShape="1">
            <a:gsLst>
              <a:gs pos="0">
                <a:schemeClr val="bg1"/>
              </a:gs>
              <a:gs pos="100000">
                <a:schemeClr val="accent1"/>
              </a:gs>
            </a:gsLst>
            <a:lin ang="5400000" scaled="1"/>
          </a:gradFill>
          <a:ln w="19050" cap="flat" cmpd="sng" algn="ctr">
            <a:solidFill>
              <a:srgbClr val="FF0000"/>
            </a:solidFill>
            <a:prstDash val="solid"/>
            <a:round/>
            <a:headEnd type="none" w="med" len="med"/>
            <a:tailEnd type="triangle" w="med" len="med"/>
          </a:ln>
          <a:effectLst/>
        </p:spPr>
      </p:cxnSp>
      <p:sp>
        <p:nvSpPr>
          <p:cNvPr id="37" name="Oval 36"/>
          <p:cNvSpPr/>
          <p:nvPr/>
        </p:nvSpPr>
        <p:spPr bwMode="auto">
          <a:xfrm rot="2324134">
            <a:off x="4635232" y="1813602"/>
            <a:ext cx="990090" cy="2123981"/>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 name="Oval 38"/>
          <p:cNvSpPr/>
          <p:nvPr/>
        </p:nvSpPr>
        <p:spPr bwMode="auto">
          <a:xfrm rot="2481262">
            <a:off x="2266155" y="3592494"/>
            <a:ext cx="666719" cy="1400175"/>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Date Placeholder 3"/>
          <p:cNvSpPr>
            <a:spLocks noGrp="1"/>
          </p:cNvSpPr>
          <p:nvPr>
            <p:ph type="dt" sz="quarter" idx="10"/>
          </p:nvPr>
        </p:nvSpPr>
        <p:spPr>
          <a:noFill/>
        </p:spPr>
        <p:txBody>
          <a:bodyPr/>
          <a:lstStyle/>
          <a:p>
            <a:r>
              <a:rPr lang="en-US" smtClean="0"/>
              <a:t>Response Surface Short Course - TFAWS</a:t>
            </a:r>
          </a:p>
        </p:txBody>
      </p:sp>
      <p:sp>
        <p:nvSpPr>
          <p:cNvPr id="6149" name="Rectangle 2"/>
          <p:cNvSpPr>
            <a:spLocks noGrp="1" noChangeArrowheads="1"/>
          </p:cNvSpPr>
          <p:nvPr>
            <p:ph type="title"/>
          </p:nvPr>
        </p:nvSpPr>
        <p:spPr/>
        <p:txBody>
          <a:bodyPr/>
          <a:lstStyle/>
          <a:p>
            <a:pPr eaLnBrk="1" hangingPunct="1"/>
            <a:r>
              <a:rPr lang="en-US" sz="2800" smtClean="0"/>
              <a:t>Popcorn Analysis – Taste</a:t>
            </a:r>
            <a:br>
              <a:rPr lang="en-US" sz="2800" smtClean="0"/>
            </a:br>
            <a:r>
              <a:rPr lang="en-US" sz="2400" smtClean="0">
                <a:solidFill>
                  <a:schemeClr val="tx1"/>
                </a:solidFill>
              </a:rPr>
              <a:t>Effects -</a:t>
            </a:r>
            <a:r>
              <a:rPr lang="en-US" sz="2400" smtClean="0"/>
              <a:t> </a:t>
            </a:r>
            <a:r>
              <a:rPr lang="en-US" sz="2400" smtClean="0">
                <a:solidFill>
                  <a:schemeClr val="tx1"/>
                </a:solidFill>
              </a:rPr>
              <a:t>View,</a:t>
            </a:r>
            <a:r>
              <a:rPr lang="en-US" sz="2400" smtClean="0"/>
              <a:t> </a:t>
            </a:r>
            <a:r>
              <a:rPr lang="en-US" sz="2400" smtClean="0">
                <a:solidFill>
                  <a:schemeClr val="tx1"/>
                </a:solidFill>
              </a:rPr>
              <a:t>Pareto Chart of “t” Effects</a:t>
            </a:r>
          </a:p>
        </p:txBody>
      </p:sp>
      <p:pic>
        <p:nvPicPr>
          <p:cNvPr id="6150" name="Picture 4"/>
          <p:cNvPicPr>
            <a:picLocks noChangeAspect="1" noChangeArrowheads="1"/>
          </p:cNvPicPr>
          <p:nvPr/>
        </p:nvPicPr>
        <p:blipFill>
          <a:blip r:embed="rId4" cstate="print"/>
          <a:srcRect/>
          <a:stretch>
            <a:fillRect/>
          </a:stretch>
        </p:blipFill>
        <p:spPr bwMode="auto">
          <a:xfrm>
            <a:off x="1308100" y="1303338"/>
            <a:ext cx="4752975" cy="4752975"/>
          </a:xfrm>
          <a:prstGeom prst="rect">
            <a:avLst/>
          </a:prstGeom>
          <a:noFill/>
          <a:ln w="9525" algn="ctr">
            <a:noFill/>
            <a:miter lim="800000"/>
            <a:headEnd/>
            <a:tailEnd/>
          </a:ln>
        </p:spPr>
      </p:pic>
      <p:graphicFrame>
        <p:nvGraphicFramePr>
          <p:cNvPr id="6146" name="Object 6"/>
          <p:cNvGraphicFramePr>
            <a:graphicFrameLocks noChangeAspect="1"/>
          </p:cNvGraphicFramePr>
          <p:nvPr/>
        </p:nvGraphicFramePr>
        <p:xfrm>
          <a:off x="5748338" y="3448050"/>
          <a:ext cx="2514600" cy="469900"/>
        </p:xfrm>
        <a:graphic>
          <a:graphicData uri="http://schemas.openxmlformats.org/presentationml/2006/ole">
            <p:oleObj spid="_x0000_s884738" name="Equation" r:id="rId5" imgW="2514600" imgH="469900" progId="Equation.DSMT4">
              <p:embed/>
            </p:oleObj>
          </a:graphicData>
        </a:graphic>
      </p:graphicFrame>
      <p:graphicFrame>
        <p:nvGraphicFramePr>
          <p:cNvPr id="6147" name="Object 7"/>
          <p:cNvGraphicFramePr>
            <a:graphicFrameLocks noChangeAspect="1"/>
          </p:cNvGraphicFramePr>
          <p:nvPr/>
        </p:nvGraphicFramePr>
        <p:xfrm>
          <a:off x="5748338" y="2344738"/>
          <a:ext cx="2882900" cy="749300"/>
        </p:xfrm>
        <a:graphic>
          <a:graphicData uri="http://schemas.openxmlformats.org/presentationml/2006/ole">
            <p:oleObj spid="_x0000_s884739" name="Equation" r:id="rId6" imgW="2882900" imgH="749300" progId="Equation.DSMT4">
              <p:embed/>
            </p:oleObj>
          </a:graphicData>
        </a:graphic>
      </p:graphicFrame>
      <p:sp>
        <p:nvSpPr>
          <p:cNvPr id="6151" name="Slide Number Placeholder 7"/>
          <p:cNvSpPr>
            <a:spLocks noGrp="1"/>
          </p:cNvSpPr>
          <p:nvPr>
            <p:ph type="sldNum" sz="quarter" idx="12"/>
          </p:nvPr>
        </p:nvSpPr>
        <p:spPr>
          <a:noFill/>
        </p:spPr>
        <p:txBody>
          <a:bodyPr/>
          <a:lstStyle/>
          <a:p>
            <a:fld id="{B8C71D98-A242-4D18-985F-3F7AC3753D0D}" type="slidenum">
              <a:rPr lang="en-US" smtClean="0"/>
              <a:pPr/>
              <a:t>38</a:t>
            </a:fld>
            <a:endParaRPr lang="en-US" smtClean="0"/>
          </a:p>
        </p:txBody>
      </p:sp>
      <p:grpSp>
        <p:nvGrpSpPr>
          <p:cNvPr id="3" name="Group 9"/>
          <p:cNvGrpSpPr/>
          <p:nvPr/>
        </p:nvGrpSpPr>
        <p:grpSpPr>
          <a:xfrm>
            <a:off x="6482648" y="4352925"/>
            <a:ext cx="1200150" cy="1809750"/>
            <a:chOff x="6343166" y="4352925"/>
            <a:chExt cx="1200150" cy="1809750"/>
          </a:xfrm>
        </p:grpSpPr>
        <p:pic>
          <p:nvPicPr>
            <p:cNvPr id="2" name="Picture 4"/>
            <p:cNvPicPr>
              <a:picLocks noChangeAspect="1" noChangeArrowheads="1"/>
            </p:cNvPicPr>
            <p:nvPr/>
          </p:nvPicPr>
          <p:blipFill>
            <a:blip r:embed="rId7" cstate="print"/>
            <a:srcRect/>
            <a:stretch>
              <a:fillRect/>
            </a:stretch>
          </p:blipFill>
          <p:spPr bwMode="auto">
            <a:xfrm>
              <a:off x="6343166" y="4352925"/>
              <a:ext cx="1200150" cy="1809750"/>
            </a:xfrm>
            <a:prstGeom prst="rect">
              <a:avLst/>
            </a:prstGeom>
            <a:noFill/>
            <a:ln w="19050">
              <a:solidFill>
                <a:schemeClr val="tx1"/>
              </a:solidFill>
              <a:miter lim="800000"/>
              <a:headEnd/>
              <a:tailEnd/>
            </a:ln>
          </p:spPr>
        </p:pic>
        <p:sp>
          <p:nvSpPr>
            <p:cNvPr id="9" name="Rounded Rectangle 8"/>
            <p:cNvSpPr/>
            <p:nvPr/>
          </p:nvSpPr>
          <p:spPr bwMode="auto">
            <a:xfrm>
              <a:off x="6439708" y="4995698"/>
              <a:ext cx="988743" cy="228601"/>
            </a:xfrm>
            <a:prstGeom prst="round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smtClean="0"/>
              <a:t>Response Surface Short Course - TFAWS</a:t>
            </a:r>
          </a:p>
        </p:txBody>
      </p:sp>
      <p:sp>
        <p:nvSpPr>
          <p:cNvPr id="33795" name="Rectangle 2"/>
          <p:cNvSpPr>
            <a:spLocks noGrp="1" noChangeArrowheads="1"/>
          </p:cNvSpPr>
          <p:nvPr>
            <p:ph type="title"/>
          </p:nvPr>
        </p:nvSpPr>
        <p:spPr/>
        <p:txBody>
          <a:bodyPr/>
          <a:lstStyle/>
          <a:p>
            <a:pPr eaLnBrk="1" hangingPunct="1"/>
            <a:r>
              <a:rPr lang="en-US" sz="2800" smtClean="0"/>
              <a:t>Popcorn Analysis – Taste </a:t>
            </a:r>
            <a:r>
              <a:rPr lang="en-US" sz="2400" smtClean="0"/>
              <a:t/>
            </a:r>
            <a:br>
              <a:rPr lang="en-US" sz="2400" smtClean="0"/>
            </a:br>
            <a:r>
              <a:rPr lang="en-US" sz="2400" smtClean="0">
                <a:solidFill>
                  <a:schemeClr val="tx1"/>
                </a:solidFill>
              </a:rPr>
              <a:t>ANOVA button</a:t>
            </a:r>
          </a:p>
        </p:txBody>
      </p:sp>
      <p:sp>
        <p:nvSpPr>
          <p:cNvPr id="33796" name="Rectangle 3"/>
          <p:cNvSpPr>
            <a:spLocks noGrp="1" noChangeArrowheads="1"/>
          </p:cNvSpPr>
          <p:nvPr>
            <p:ph type="body" idx="1"/>
          </p:nvPr>
        </p:nvSpPr>
        <p:spPr/>
        <p:txBody>
          <a:bodyPr/>
          <a:lstStyle/>
          <a:p>
            <a:pPr marL="0" indent="0" eaLnBrk="1" hangingPunct="1">
              <a:spcBef>
                <a:spcPts val="600"/>
              </a:spcBef>
              <a:buFontTx/>
              <a:buNone/>
              <a:tabLst>
                <a:tab pos="1719263" algn="r"/>
                <a:tab pos="2974975" algn="r"/>
                <a:tab pos="3657600" algn="r"/>
                <a:tab pos="4913313" algn="r"/>
                <a:tab pos="5949950" algn="r"/>
                <a:tab pos="7205663" algn="r"/>
              </a:tabLst>
            </a:pPr>
            <a:r>
              <a:rPr lang="en-US" sz="1800" dirty="0" smtClean="0"/>
              <a:t>	A</a:t>
            </a:r>
            <a:r>
              <a:rPr lang="en-US" sz="1800" b="1" dirty="0" smtClean="0"/>
              <a:t>nalysis of variance table [Partial sum of squares]</a:t>
            </a:r>
          </a:p>
          <a:p>
            <a:pPr marL="0" indent="0" eaLnBrk="1" hangingPunct="1">
              <a:spcBef>
                <a:spcPts val="600"/>
              </a:spcBef>
              <a:buFontTx/>
              <a:buNone/>
              <a:tabLst>
                <a:tab pos="1719263" algn="r"/>
                <a:tab pos="2974975" algn="r"/>
                <a:tab pos="3657600" algn="r"/>
                <a:tab pos="4913313" algn="r"/>
                <a:tab pos="5949950" algn="r"/>
                <a:tab pos="7205663" algn="r"/>
              </a:tabLst>
            </a:pPr>
            <a:r>
              <a:rPr lang="en-US" sz="1800" b="1" dirty="0" smtClean="0"/>
              <a:t>		Sum of		Mean	F	</a:t>
            </a:r>
          </a:p>
          <a:p>
            <a:pPr marL="0" indent="0" eaLnBrk="1" hangingPunct="1">
              <a:spcBef>
                <a:spcPct val="0"/>
              </a:spcBef>
              <a:buFontTx/>
              <a:buNone/>
              <a:tabLst>
                <a:tab pos="1719263" algn="r"/>
                <a:tab pos="2974975" algn="r"/>
                <a:tab pos="3657600" algn="r"/>
                <a:tab pos="4913313" algn="r"/>
                <a:tab pos="5949950" algn="r"/>
                <a:tab pos="7205663" algn="r"/>
              </a:tabLst>
            </a:pPr>
            <a:r>
              <a:rPr lang="en-US" sz="1800" b="1" dirty="0" smtClean="0"/>
              <a:t>	Source	Squares	</a:t>
            </a:r>
            <a:r>
              <a:rPr lang="en-US" sz="1800" b="1" dirty="0" err="1" smtClean="0"/>
              <a:t>df</a:t>
            </a:r>
            <a:r>
              <a:rPr lang="en-US" sz="1800" b="1" dirty="0" smtClean="0"/>
              <a:t>	Square	Value	</a:t>
            </a:r>
            <a:r>
              <a:rPr lang="en-US" sz="1800" b="1" dirty="0" err="1" smtClean="0"/>
              <a:t>Prob</a:t>
            </a:r>
            <a:r>
              <a:rPr lang="en-US" sz="1800" b="1" dirty="0" smtClean="0"/>
              <a:t> &gt; F</a:t>
            </a:r>
          </a:p>
          <a:p>
            <a:pPr marL="0" indent="0" eaLnBrk="1" hangingPunct="1">
              <a:spcBef>
                <a:spcPts val="600"/>
              </a:spcBef>
              <a:buFontTx/>
              <a:buNone/>
              <a:tabLst>
                <a:tab pos="1719263" algn="r"/>
                <a:tab pos="2974975" algn="r"/>
                <a:tab pos="3657600" algn="r"/>
                <a:tab pos="4913313" algn="r"/>
                <a:tab pos="5949950" algn="r"/>
                <a:tab pos="7205663" algn="r"/>
              </a:tabLst>
            </a:pPr>
            <a:r>
              <a:rPr lang="en-US" sz="1800" dirty="0" smtClean="0"/>
              <a:t>	Model	2343.00	3	781.00	31.56	0.0030</a:t>
            </a:r>
          </a:p>
          <a:p>
            <a:pPr marL="0" indent="0" eaLnBrk="1" hangingPunct="1">
              <a:spcBef>
                <a:spcPts val="600"/>
              </a:spcBef>
              <a:buFontTx/>
              <a:buNone/>
              <a:tabLst>
                <a:tab pos="1719263" algn="r"/>
                <a:tab pos="2974975" algn="r"/>
                <a:tab pos="3657600" algn="r"/>
                <a:tab pos="4913313" algn="r"/>
                <a:tab pos="5949950" algn="r"/>
                <a:tab pos="7205663" algn="r"/>
              </a:tabLst>
            </a:pPr>
            <a:r>
              <a:rPr lang="en-US" sz="1800" dirty="0" smtClean="0"/>
              <a:t>	</a:t>
            </a:r>
            <a:r>
              <a:rPr lang="en-US" sz="1800" i="1" dirty="0" smtClean="0"/>
              <a:t>B-Time	840.50	1	840.50	33.96	0.0043</a:t>
            </a:r>
          </a:p>
          <a:p>
            <a:pPr marL="0" indent="0" eaLnBrk="1" hangingPunct="1">
              <a:spcBef>
                <a:spcPts val="600"/>
              </a:spcBef>
              <a:buFontTx/>
              <a:buNone/>
              <a:tabLst>
                <a:tab pos="1719263" algn="r"/>
                <a:tab pos="2974975" algn="r"/>
                <a:tab pos="3657600" algn="r"/>
                <a:tab pos="4913313" algn="r"/>
                <a:tab pos="5949950" algn="r"/>
                <a:tab pos="7205663" algn="r"/>
              </a:tabLst>
            </a:pPr>
            <a:r>
              <a:rPr lang="en-US" sz="1800" i="1" dirty="0" smtClean="0"/>
              <a:t>	C-Power	578.00	1	578.00	23.35	0.0084</a:t>
            </a:r>
          </a:p>
          <a:p>
            <a:pPr marL="0" indent="0" eaLnBrk="1" hangingPunct="1">
              <a:spcBef>
                <a:spcPts val="600"/>
              </a:spcBef>
              <a:buFontTx/>
              <a:buNone/>
              <a:tabLst>
                <a:tab pos="1719263" algn="r"/>
                <a:tab pos="2974975" algn="r"/>
                <a:tab pos="3657600" algn="r"/>
                <a:tab pos="4913313" algn="r"/>
                <a:tab pos="5949950" algn="r"/>
                <a:tab pos="7205663" algn="r"/>
              </a:tabLst>
            </a:pPr>
            <a:r>
              <a:rPr lang="en-US" sz="1800" i="1" dirty="0" smtClean="0"/>
              <a:t>	BC	924.50	1	924.50	37.35	0.0036</a:t>
            </a:r>
          </a:p>
          <a:p>
            <a:pPr marL="0" indent="0" eaLnBrk="1" hangingPunct="1">
              <a:spcBef>
                <a:spcPts val="600"/>
              </a:spcBef>
              <a:buFontTx/>
              <a:buNone/>
              <a:tabLst>
                <a:tab pos="1719263" algn="r"/>
                <a:tab pos="2974975" algn="r"/>
                <a:tab pos="3657600" algn="r"/>
                <a:tab pos="4913313" algn="r"/>
                <a:tab pos="5949950" algn="r"/>
                <a:tab pos="7205663" algn="r"/>
              </a:tabLst>
            </a:pPr>
            <a:r>
              <a:rPr lang="en-US" sz="1800" dirty="0" smtClean="0"/>
              <a:t>	Residual	99.00	4	24.75</a:t>
            </a:r>
          </a:p>
          <a:p>
            <a:pPr marL="0" indent="0" eaLnBrk="1" hangingPunct="1">
              <a:spcBef>
                <a:spcPts val="600"/>
              </a:spcBef>
              <a:buFontTx/>
              <a:buNone/>
              <a:tabLst>
                <a:tab pos="1719263" algn="r"/>
                <a:tab pos="2974975" algn="r"/>
                <a:tab pos="3657600" algn="r"/>
                <a:tab pos="4913313" algn="r"/>
                <a:tab pos="5949950" algn="r"/>
                <a:tab pos="7205663" algn="r"/>
              </a:tabLst>
            </a:pPr>
            <a:r>
              <a:rPr lang="en-US" sz="1800" dirty="0" smtClean="0"/>
              <a:t>	</a:t>
            </a:r>
            <a:r>
              <a:rPr lang="en-US" sz="1800" dirty="0" err="1" smtClean="0"/>
              <a:t>Cor</a:t>
            </a:r>
            <a:r>
              <a:rPr lang="en-US" sz="1800" dirty="0" smtClean="0"/>
              <a:t> Total	2442.00	7</a:t>
            </a:r>
          </a:p>
          <a:p>
            <a:pPr marL="0" indent="0" eaLnBrk="1" hangingPunct="1">
              <a:spcBef>
                <a:spcPts val="600"/>
              </a:spcBef>
              <a:buFontTx/>
              <a:buNone/>
              <a:tabLst>
                <a:tab pos="1719263" algn="r"/>
                <a:tab pos="2974975" algn="r"/>
                <a:tab pos="3657600" algn="r"/>
                <a:tab pos="4913313" algn="r"/>
                <a:tab pos="5949950" algn="r"/>
                <a:tab pos="7205663" algn="r"/>
              </a:tabLst>
            </a:pPr>
            <a:endParaRPr lang="en-US" sz="1800" dirty="0" smtClean="0"/>
          </a:p>
          <a:p>
            <a:pPr marL="0" indent="0" eaLnBrk="1" hangingPunct="1">
              <a:spcBef>
                <a:spcPts val="600"/>
              </a:spcBef>
              <a:buFontTx/>
              <a:buNone/>
              <a:tabLst>
                <a:tab pos="1719263" algn="r"/>
                <a:tab pos="2974975" algn="r"/>
                <a:tab pos="3657600" algn="r"/>
                <a:tab pos="4913313" algn="r"/>
                <a:tab pos="5949950" algn="r"/>
                <a:tab pos="7205663" algn="r"/>
              </a:tabLst>
            </a:pPr>
            <a:endParaRPr lang="en-US" sz="1800" dirty="0" smtClean="0"/>
          </a:p>
        </p:txBody>
      </p:sp>
      <p:sp>
        <p:nvSpPr>
          <p:cNvPr id="33797" name="Slide Number Placeholder 5"/>
          <p:cNvSpPr>
            <a:spLocks noGrp="1"/>
          </p:cNvSpPr>
          <p:nvPr>
            <p:ph type="sldNum" sz="quarter" idx="12"/>
          </p:nvPr>
        </p:nvSpPr>
        <p:spPr>
          <a:noFill/>
        </p:spPr>
        <p:txBody>
          <a:bodyPr/>
          <a:lstStyle/>
          <a:p>
            <a:fld id="{C720B6DD-0984-4579-9368-455A426F766C}" type="slidenum">
              <a:rPr lang="en-US" smtClean="0"/>
              <a:pPr/>
              <a:t>39</a:t>
            </a:fld>
            <a:endParaRPr lang="en-US" smtClean="0"/>
          </a:p>
        </p:txBody>
      </p:sp>
      <p:sp>
        <p:nvSpPr>
          <p:cNvPr id="6" name="TextBox 5"/>
          <p:cNvSpPr txBox="1"/>
          <p:nvPr/>
        </p:nvSpPr>
        <p:spPr>
          <a:xfrm>
            <a:off x="1961536" y="4925961"/>
            <a:ext cx="6061587" cy="1200329"/>
          </a:xfrm>
          <a:prstGeom prst="rect">
            <a:avLst/>
          </a:prstGeom>
          <a:noFill/>
          <a:ln w="25400">
            <a:solidFill>
              <a:srgbClr val="FF0000"/>
            </a:solidFill>
          </a:ln>
        </p:spPr>
        <p:txBody>
          <a:bodyPr wrap="square" rtlCol="0">
            <a:spAutoFit/>
          </a:bodyPr>
          <a:lstStyle/>
          <a:p>
            <a:pPr algn="ctr"/>
            <a:r>
              <a:rPr lang="en-US" b="1" i="1" dirty="0" smtClean="0"/>
              <a:t>P-value guidelines</a:t>
            </a:r>
          </a:p>
          <a:p>
            <a:r>
              <a:rPr lang="en-US" i="1" dirty="0" smtClean="0">
                <a:solidFill>
                  <a:schemeClr val="accent2">
                    <a:lumMod val="75000"/>
                  </a:schemeClr>
                </a:solidFill>
              </a:rPr>
              <a:t>p &lt; 0.05   </a:t>
            </a:r>
            <a:r>
              <a:rPr lang="en-US" i="1" dirty="0" smtClean="0"/>
              <a:t>Significant  </a:t>
            </a:r>
            <a:r>
              <a:rPr lang="en-US" dirty="0" smtClean="0">
                <a:solidFill>
                  <a:schemeClr val="accent2">
                    <a:lumMod val="75000"/>
                  </a:schemeClr>
                </a:solidFill>
                <a:sym typeface="Wingdings" pitchFamily="2" charset="2"/>
              </a:rPr>
              <a:t></a:t>
            </a:r>
          </a:p>
          <a:p>
            <a:r>
              <a:rPr lang="en-US" i="1" dirty="0" smtClean="0">
                <a:solidFill>
                  <a:srgbClr val="FF0000"/>
                </a:solidFill>
                <a:sym typeface="Wingdings" pitchFamily="2" charset="2"/>
              </a:rPr>
              <a:t>p &gt; 0.10   </a:t>
            </a:r>
            <a:r>
              <a:rPr lang="en-US" i="1" dirty="0" smtClean="0">
                <a:sym typeface="Wingdings" pitchFamily="2" charset="2"/>
              </a:rPr>
              <a:t>Not significant </a:t>
            </a:r>
            <a:r>
              <a:rPr lang="en-US" dirty="0" smtClean="0">
                <a:solidFill>
                  <a:srgbClr val="FF0000"/>
                </a:solidFill>
                <a:sym typeface="Wingdings" pitchFamily="2" charset="2"/>
              </a:rPr>
              <a:t></a:t>
            </a:r>
          </a:p>
          <a:p>
            <a:r>
              <a:rPr lang="en-US" i="1" dirty="0" smtClean="0">
                <a:sym typeface="Wingdings" pitchFamily="2" charset="2"/>
              </a:rPr>
              <a:t>0.05 &lt; p &lt; 0.10  Your decision (is it practically important?)</a:t>
            </a:r>
            <a:endParaRPr lang="en-US"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smtClean="0">
                <a:latin typeface="Arial" charset="0"/>
              </a:rPr>
              <a:t>Response Surface Short Course - TFAWS</a:t>
            </a:r>
            <a:endParaRPr lang="en-US" dirty="0" smtClean="0">
              <a:latin typeface="Arial" charset="0"/>
            </a:endParaRPr>
          </a:p>
        </p:txBody>
      </p:sp>
      <p:sp>
        <p:nvSpPr>
          <p:cNvPr id="8195" name="Slide Number Placeholder 5"/>
          <p:cNvSpPr>
            <a:spLocks noGrp="1"/>
          </p:cNvSpPr>
          <p:nvPr>
            <p:ph type="sldNum" sz="quarter" idx="12"/>
          </p:nvPr>
        </p:nvSpPr>
        <p:spPr>
          <a:noFill/>
        </p:spPr>
        <p:txBody>
          <a:bodyPr/>
          <a:lstStyle/>
          <a:p>
            <a:fld id="{861F1F9D-87D7-44B7-A889-4E3B4DF15FEC}" type="slidenum">
              <a:rPr lang="en-US" smtClean="0">
                <a:latin typeface="Arial" charset="0"/>
              </a:rPr>
              <a:pPr/>
              <a:t>4</a:t>
            </a:fld>
            <a:endParaRPr lang="en-US" dirty="0" smtClean="0">
              <a:latin typeface="Arial" charset="0"/>
            </a:endParaRPr>
          </a:p>
        </p:txBody>
      </p:sp>
      <p:sp>
        <p:nvSpPr>
          <p:cNvPr id="8196" name="Rectangle 2"/>
          <p:cNvSpPr>
            <a:spLocks noGrp="1" noChangeArrowheads="1"/>
          </p:cNvSpPr>
          <p:nvPr>
            <p:ph type="title"/>
          </p:nvPr>
        </p:nvSpPr>
        <p:spPr>
          <a:noFill/>
        </p:spPr>
        <p:txBody>
          <a:bodyPr/>
          <a:lstStyle/>
          <a:p>
            <a:pPr eaLnBrk="1" hangingPunct="1"/>
            <a:r>
              <a:rPr lang="en-US" dirty="0" smtClean="0"/>
              <a:t>Reasons to Have Scientists</a:t>
            </a:r>
            <a:br>
              <a:rPr lang="en-US" dirty="0" smtClean="0"/>
            </a:br>
            <a:r>
              <a:rPr lang="en-US" sz="2400" dirty="0" smtClean="0">
                <a:solidFill>
                  <a:schemeClr val="tx1"/>
                </a:solidFill>
              </a:rPr>
              <a:t>Engineers, Physicist, etc. </a:t>
            </a:r>
            <a:endParaRPr lang="en-US" sz="2400" i="1" dirty="0" smtClean="0">
              <a:solidFill>
                <a:schemeClr val="tx1"/>
              </a:solidFill>
            </a:endParaRPr>
          </a:p>
        </p:txBody>
      </p:sp>
      <p:sp>
        <p:nvSpPr>
          <p:cNvPr id="8197" name="Rectangle 3"/>
          <p:cNvSpPr>
            <a:spLocks noGrp="1" noChangeArrowheads="1"/>
          </p:cNvSpPr>
          <p:nvPr>
            <p:ph type="body" idx="1"/>
          </p:nvPr>
        </p:nvSpPr>
        <p:spPr>
          <a:xfrm>
            <a:off x="4286250" y="1379538"/>
            <a:ext cx="4514850" cy="2401887"/>
          </a:xfrm>
        </p:spPr>
        <p:txBody>
          <a:bodyPr/>
          <a:lstStyle/>
          <a:p>
            <a:pPr marL="339725" indent="-339725" eaLnBrk="1" hangingPunct="1">
              <a:spcBef>
                <a:spcPct val="50000"/>
              </a:spcBef>
              <a:buClr>
                <a:schemeClr val="accent2"/>
              </a:buClr>
              <a:buNone/>
            </a:pPr>
            <a:r>
              <a:rPr lang="en-US" dirty="0" smtClean="0"/>
              <a:t>Fix problems happening now.</a:t>
            </a:r>
          </a:p>
          <a:p>
            <a:pPr marL="339725" indent="-339725" eaLnBrk="1" hangingPunct="1">
              <a:spcBef>
                <a:spcPct val="50000"/>
              </a:spcBef>
              <a:buClr>
                <a:schemeClr val="accent2"/>
              </a:buClr>
              <a:buNone/>
            </a:pPr>
            <a:endParaRPr lang="en-US" dirty="0" smtClean="0"/>
          </a:p>
          <a:p>
            <a:pPr marL="339725" indent="-339725" eaLnBrk="1" hangingPunct="1">
              <a:spcBef>
                <a:spcPct val="50000"/>
              </a:spcBef>
              <a:buClr>
                <a:schemeClr val="accent2"/>
              </a:buClr>
              <a:buNone/>
            </a:pPr>
            <a:r>
              <a:rPr lang="en-US" dirty="0" smtClean="0"/>
              <a:t>Reduce costs w/o sacrificing quality.</a:t>
            </a:r>
          </a:p>
        </p:txBody>
      </p:sp>
      <p:pic>
        <p:nvPicPr>
          <p:cNvPr id="6" name="Picture 5" descr="Putting out fires.jpg"/>
          <p:cNvPicPr>
            <a:picLocks noChangeAspect="1"/>
          </p:cNvPicPr>
          <p:nvPr/>
        </p:nvPicPr>
        <p:blipFill>
          <a:blip r:embed="rId3" cstate="print"/>
          <a:stretch>
            <a:fillRect/>
          </a:stretch>
        </p:blipFill>
        <p:spPr>
          <a:xfrm>
            <a:off x="581025" y="1609725"/>
            <a:ext cx="3667124" cy="4195270"/>
          </a:xfrm>
          <a:prstGeom prst="rect">
            <a:avLst/>
          </a:prstGeom>
        </p:spPr>
      </p:pic>
      <p:sp>
        <p:nvSpPr>
          <p:cNvPr id="8" name="TextBox 7"/>
          <p:cNvSpPr txBox="1"/>
          <p:nvPr/>
        </p:nvSpPr>
        <p:spPr>
          <a:xfrm>
            <a:off x="4724400" y="3943351"/>
            <a:ext cx="3852337" cy="646331"/>
          </a:xfrm>
          <a:prstGeom prst="rect">
            <a:avLst/>
          </a:prstGeom>
          <a:noFill/>
        </p:spPr>
        <p:txBody>
          <a:bodyPr wrap="square" rtlCol="0">
            <a:spAutoFit/>
            <a:scene3d>
              <a:camera prst="orthographicFront"/>
              <a:lightRig rig="sunset" dir="t"/>
            </a:scene3d>
            <a:sp3d extrusionH="57150" prstMaterial="dkEdge">
              <a:bevelT w="38100" h="38100"/>
              <a:bevelB w="38100" h="38100"/>
            </a:sp3d>
          </a:bodyPr>
          <a:lstStyle/>
          <a:p>
            <a:r>
              <a:rPr lang="en-US" sz="3600" b="1" dirty="0" smtClean="0">
                <a:solidFill>
                  <a:srgbClr val="CB9613"/>
                </a:solidFill>
                <a:effectLst>
                  <a:outerShdw blurRad="50800" dist="38100" dir="16200000" rotWithShape="0">
                    <a:srgbClr val="FF0000">
                      <a:alpha val="40000"/>
                    </a:srgbClr>
                  </a:outerShdw>
                </a:effectLst>
              </a:rPr>
              <a:t>PUT OUT FIRES!</a:t>
            </a:r>
            <a:endParaRPr lang="en-US" sz="3600" dirty="0"/>
          </a:p>
        </p:txBody>
      </p:sp>
      <p:cxnSp>
        <p:nvCxnSpPr>
          <p:cNvPr id="11" name="Straight Connector 10"/>
          <p:cNvCxnSpPr/>
          <p:nvPr/>
        </p:nvCxnSpPr>
        <p:spPr bwMode="auto">
          <a:xfrm flipV="1">
            <a:off x="4695825" y="4171950"/>
            <a:ext cx="3819525" cy="19050"/>
          </a:xfrm>
          <a:prstGeom prst="line">
            <a:avLst/>
          </a:prstGeom>
          <a:gradFill rotWithShape="1">
            <a:gsLst>
              <a:gs pos="0">
                <a:schemeClr val="bg1"/>
              </a:gs>
              <a:gs pos="100000">
                <a:schemeClr val="accent1"/>
              </a:gs>
            </a:gsLst>
            <a:lin ang="5400000" scaled="1"/>
          </a:gradFill>
          <a:ln w="44450" cap="rnd"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V="1">
            <a:off x="4695825" y="4324350"/>
            <a:ext cx="3819525" cy="19050"/>
          </a:xfrm>
          <a:prstGeom prst="line">
            <a:avLst/>
          </a:prstGeom>
          <a:gradFill rotWithShape="1">
            <a:gsLst>
              <a:gs pos="0">
                <a:schemeClr val="bg1"/>
              </a:gs>
              <a:gs pos="100000">
                <a:schemeClr val="accent1"/>
              </a:gs>
            </a:gsLst>
            <a:lin ang="5400000" scaled="1"/>
          </a:gradFill>
          <a:ln w="44450" cap="rnd" cmpd="sng" algn="ctr">
            <a:solidFill>
              <a:schemeClr val="tx1"/>
            </a:solidFill>
            <a:prstDash val="solid"/>
            <a:round/>
            <a:headEnd type="none" w="med" len="med"/>
            <a:tailEnd type="none" w="med" len="med"/>
          </a:ln>
          <a:effectLst/>
        </p:spPr>
      </p:cxnSp>
      <p:sp>
        <p:nvSpPr>
          <p:cNvPr id="13" name="TextBox 12"/>
          <p:cNvSpPr txBox="1"/>
          <p:nvPr/>
        </p:nvSpPr>
        <p:spPr>
          <a:xfrm>
            <a:off x="4610101" y="4817579"/>
            <a:ext cx="4038600" cy="1077218"/>
          </a:xfrm>
          <a:prstGeom prst="rect">
            <a:avLst/>
          </a:prstGeom>
          <a:noFill/>
        </p:spPr>
        <p:txBody>
          <a:bodyPr wrap="square" rtlCol="0">
            <a:spAutoFit/>
          </a:bodyPr>
          <a:lstStyle/>
          <a:p>
            <a:pPr algn="ctr"/>
            <a:r>
              <a:rPr lang="en-US" sz="3200" dirty="0" smtClean="0">
                <a:solidFill>
                  <a:srgbClr val="008000"/>
                </a:solidFill>
              </a:rPr>
              <a:t>Ensure the mission will be a success</a:t>
            </a:r>
            <a:endParaRPr lang="en-US" sz="3200"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0"/>
                            </p:stCondLst>
                            <p:childTnLst>
                              <p:par>
                                <p:cTn id="27" presetID="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defTabSz="998538" eaLnBrk="1" hangingPunct="1"/>
            <a:r>
              <a:rPr lang="en-US" sz="2800" smtClean="0"/>
              <a:t>Analysis of Variance (taste)</a:t>
            </a:r>
            <a:r>
              <a:rPr lang="en-US" smtClean="0"/>
              <a:t/>
            </a:r>
            <a:br>
              <a:rPr lang="en-US" smtClean="0"/>
            </a:br>
            <a:r>
              <a:rPr lang="en-US" sz="2400" smtClean="0">
                <a:solidFill>
                  <a:schemeClr val="tx1"/>
                </a:solidFill>
              </a:rPr>
              <a:t>Sorting the vital few from the trivial many</a:t>
            </a:r>
          </a:p>
        </p:txBody>
      </p:sp>
      <p:sp>
        <p:nvSpPr>
          <p:cNvPr id="34819" name="Rectangle 18" descr="Rectangle: Click to edit Master text styles&#10;Second level&#10;Third level&#10;Fourth level&#10;Fifth level"/>
          <p:cNvSpPr>
            <a:spLocks noGrp="1" noChangeArrowheads="1"/>
          </p:cNvSpPr>
          <p:nvPr>
            <p:ph idx="1"/>
          </p:nvPr>
        </p:nvSpPr>
        <p:spPr>
          <a:xfrm>
            <a:off x="990600" y="1447800"/>
            <a:ext cx="7696200" cy="4602163"/>
          </a:xfrm>
        </p:spPr>
        <p:txBody>
          <a:bodyPr/>
          <a:lstStyle/>
          <a:p>
            <a:pPr marL="258763" indent="-258763" defTabSz="998538" eaLnBrk="1" hangingPunct="1">
              <a:buFontTx/>
              <a:buNone/>
            </a:pPr>
            <a:r>
              <a:rPr lang="en-US" sz="2200" u="sng" dirty="0" smtClean="0"/>
              <a:t>Null Hypothesis</a:t>
            </a:r>
            <a:r>
              <a:rPr lang="en-US" sz="2200" dirty="0" smtClean="0"/>
              <a:t>:</a:t>
            </a:r>
            <a:br>
              <a:rPr lang="en-US" sz="2200" dirty="0" smtClean="0"/>
            </a:br>
            <a:r>
              <a:rPr lang="en-US" sz="2200" dirty="0" smtClean="0"/>
              <a:t>There are no effects, that is: H</a:t>
            </a:r>
            <a:r>
              <a:rPr lang="en-US" sz="2200" baseline="-25000" dirty="0" smtClean="0"/>
              <a:t>0</a:t>
            </a:r>
            <a:r>
              <a:rPr lang="en-US" sz="2200" dirty="0" smtClean="0"/>
              <a:t>: </a:t>
            </a:r>
            <a:r>
              <a:rPr lang="en-US" sz="2200" dirty="0" smtClean="0">
                <a:sym typeface="Symbol" pitchFamily="18" charset="2"/>
              </a:rPr>
              <a:t></a:t>
            </a:r>
            <a:r>
              <a:rPr lang="en-US" sz="2200" baseline="-25000" dirty="0" smtClean="0">
                <a:sym typeface="Symbol" pitchFamily="18" charset="2"/>
              </a:rPr>
              <a:t>A</a:t>
            </a:r>
            <a:r>
              <a:rPr lang="en-US" sz="2200" dirty="0" smtClean="0">
                <a:sym typeface="Symbol" pitchFamily="18" charset="2"/>
              </a:rPr>
              <a:t>= </a:t>
            </a:r>
            <a:r>
              <a:rPr lang="en-US" sz="2200" baseline="-25000" dirty="0" smtClean="0">
                <a:sym typeface="Symbol" pitchFamily="18" charset="2"/>
              </a:rPr>
              <a:t>B</a:t>
            </a:r>
            <a:r>
              <a:rPr lang="en-US" sz="2200" dirty="0" smtClean="0">
                <a:sym typeface="Symbol" pitchFamily="18" charset="2"/>
              </a:rPr>
              <a:t>=…= </a:t>
            </a:r>
            <a:r>
              <a:rPr lang="en-US" sz="2200" baseline="-25000" dirty="0" smtClean="0">
                <a:sym typeface="Symbol" pitchFamily="18" charset="2"/>
              </a:rPr>
              <a:t>ABC</a:t>
            </a:r>
            <a:r>
              <a:rPr lang="en-US" sz="2200" dirty="0" smtClean="0">
                <a:sym typeface="Symbol" pitchFamily="18" charset="2"/>
              </a:rPr>
              <a:t>= 0</a:t>
            </a:r>
          </a:p>
          <a:p>
            <a:pPr marL="258763" indent="-258763" defTabSz="998538" eaLnBrk="1" hangingPunct="1">
              <a:spcBef>
                <a:spcPct val="50000"/>
              </a:spcBef>
              <a:buFontTx/>
              <a:buNone/>
            </a:pPr>
            <a:r>
              <a:rPr lang="en-US" sz="2200" u="sng" dirty="0" smtClean="0"/>
              <a:t>F-value</a:t>
            </a:r>
            <a:r>
              <a:rPr lang="en-US" sz="2200" dirty="0" smtClean="0"/>
              <a:t>:</a:t>
            </a:r>
          </a:p>
          <a:p>
            <a:pPr marL="258763" indent="-258763" defTabSz="998538" eaLnBrk="1" hangingPunct="1">
              <a:buFontTx/>
              <a:buNone/>
            </a:pPr>
            <a:r>
              <a:rPr lang="en-US" sz="2200" dirty="0" smtClean="0"/>
              <a:t>	If the null hypothesis is true (all effects are zero) then the calculated </a:t>
            </a:r>
            <a:r>
              <a:rPr lang="en-US" sz="2200" dirty="0" smtClean="0">
                <a:solidFill>
                  <a:srgbClr val="3333FF"/>
                </a:solidFill>
              </a:rPr>
              <a:t>F-value is </a:t>
            </a:r>
            <a:r>
              <a:rPr lang="en-US" sz="2200" dirty="0" smtClean="0">
                <a:solidFill>
                  <a:srgbClr val="3333FF"/>
                </a:solidFill>
                <a:sym typeface="Symbol" pitchFamily="18" charset="2"/>
              </a:rPr>
              <a:t></a:t>
            </a:r>
            <a:r>
              <a:rPr lang="en-US" sz="2200" dirty="0" smtClean="0">
                <a:solidFill>
                  <a:srgbClr val="3333FF"/>
                </a:solidFill>
              </a:rPr>
              <a:t> 1.</a:t>
            </a:r>
          </a:p>
          <a:p>
            <a:pPr marL="258763" indent="-258763" defTabSz="998538" eaLnBrk="1" hangingPunct="1">
              <a:buFontTx/>
              <a:buNone/>
            </a:pPr>
            <a:r>
              <a:rPr lang="en-US" sz="2200" dirty="0" smtClean="0"/>
              <a:t>	As the model effects (</a:t>
            </a:r>
            <a:r>
              <a:rPr lang="en-US" sz="2200" dirty="0" smtClean="0">
                <a:sym typeface="Symbol" pitchFamily="18" charset="2"/>
              </a:rPr>
              <a:t></a:t>
            </a:r>
            <a:r>
              <a:rPr lang="en-US" sz="2200" baseline="-25000" dirty="0" smtClean="0">
                <a:sym typeface="Symbol" pitchFamily="18" charset="2"/>
              </a:rPr>
              <a:t>B</a:t>
            </a:r>
            <a:r>
              <a:rPr lang="en-US" sz="2200" dirty="0" smtClean="0">
                <a:sym typeface="Symbol" pitchFamily="18" charset="2"/>
              </a:rPr>
              <a:t>, </a:t>
            </a:r>
            <a:r>
              <a:rPr lang="en-US" sz="2200" baseline="-25000" dirty="0" smtClean="0">
                <a:sym typeface="Symbol" pitchFamily="18" charset="2"/>
              </a:rPr>
              <a:t>C</a:t>
            </a:r>
            <a:r>
              <a:rPr lang="en-US" sz="2200" dirty="0" smtClean="0">
                <a:sym typeface="Symbol" pitchFamily="18" charset="2"/>
              </a:rPr>
              <a:t> and </a:t>
            </a:r>
            <a:r>
              <a:rPr lang="en-US" sz="2200" baseline="-25000" dirty="0" smtClean="0">
                <a:sym typeface="Symbol" pitchFamily="18" charset="2"/>
              </a:rPr>
              <a:t>BC</a:t>
            </a:r>
            <a:r>
              <a:rPr lang="en-US" sz="2200" dirty="0" smtClean="0"/>
              <a:t>) become large the calculated </a:t>
            </a:r>
            <a:r>
              <a:rPr lang="en-US" sz="2200" dirty="0" smtClean="0">
                <a:solidFill>
                  <a:srgbClr val="3333FF"/>
                </a:solidFill>
              </a:rPr>
              <a:t>F-value becomes &gt;&gt; 1.</a:t>
            </a:r>
          </a:p>
          <a:p>
            <a:pPr marL="258763" indent="-258763" defTabSz="998538" eaLnBrk="1" hangingPunct="1">
              <a:spcBef>
                <a:spcPct val="50000"/>
              </a:spcBef>
              <a:buFontTx/>
              <a:buNone/>
            </a:pPr>
            <a:r>
              <a:rPr lang="en-US" sz="2200" u="sng" dirty="0" smtClean="0"/>
              <a:t>p-value</a:t>
            </a:r>
            <a:r>
              <a:rPr lang="en-US" sz="2200" dirty="0" smtClean="0"/>
              <a:t>:</a:t>
            </a:r>
          </a:p>
          <a:p>
            <a:pPr marL="258763" indent="-258763" defTabSz="998538" eaLnBrk="1" hangingPunct="1">
              <a:buFontTx/>
              <a:buNone/>
            </a:pPr>
            <a:r>
              <a:rPr lang="en-US" sz="2200" dirty="0" smtClean="0"/>
              <a:t>	The probability of obtaining the observed F-value or higher when the null hypothesis is true.</a:t>
            </a:r>
          </a:p>
        </p:txBody>
      </p:sp>
      <p:sp>
        <p:nvSpPr>
          <p:cNvPr id="34820" name="Date Placeholder 3"/>
          <p:cNvSpPr>
            <a:spLocks noGrp="1"/>
          </p:cNvSpPr>
          <p:nvPr>
            <p:ph type="dt" sz="quarter" idx="10"/>
          </p:nvPr>
        </p:nvSpPr>
        <p:spPr>
          <a:noFill/>
        </p:spPr>
        <p:txBody>
          <a:bodyPr/>
          <a:lstStyle/>
          <a:p>
            <a:r>
              <a:rPr lang="en-US" smtClean="0"/>
              <a:t>Response Surface Short Course - TFAWS</a:t>
            </a:r>
          </a:p>
        </p:txBody>
      </p:sp>
      <p:sp>
        <p:nvSpPr>
          <p:cNvPr id="34821" name="Slide Number Placeholder 5"/>
          <p:cNvSpPr>
            <a:spLocks noGrp="1"/>
          </p:cNvSpPr>
          <p:nvPr>
            <p:ph type="sldNum" sz="quarter" idx="12"/>
          </p:nvPr>
        </p:nvSpPr>
        <p:spPr>
          <a:noFill/>
        </p:spPr>
        <p:txBody>
          <a:bodyPr/>
          <a:lstStyle/>
          <a:p>
            <a:fld id="{D21DD018-01D9-49E8-ADF1-5E797DECC93A}"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r>
              <a:rPr lang="en-US" smtClean="0"/>
              <a:t>Response Surface Short Course - TFAWS</a:t>
            </a:r>
          </a:p>
        </p:txBody>
      </p:sp>
      <p:sp>
        <p:nvSpPr>
          <p:cNvPr id="35843" name="Rectangle 2"/>
          <p:cNvSpPr>
            <a:spLocks noGrp="1" noChangeArrowheads="1"/>
          </p:cNvSpPr>
          <p:nvPr>
            <p:ph type="title"/>
          </p:nvPr>
        </p:nvSpPr>
        <p:spPr/>
        <p:txBody>
          <a:bodyPr/>
          <a:lstStyle/>
          <a:p>
            <a:pPr eaLnBrk="1" hangingPunct="1"/>
            <a:r>
              <a:rPr lang="en-US" sz="2800" smtClean="0"/>
              <a:t>Popcorn Analysis – Taste </a:t>
            </a:r>
            <a:br>
              <a:rPr lang="en-US" sz="2800" smtClean="0"/>
            </a:br>
            <a:r>
              <a:rPr lang="en-US" sz="2400" smtClean="0"/>
              <a:t> </a:t>
            </a:r>
            <a:r>
              <a:rPr lang="en-US" sz="2400" smtClean="0">
                <a:solidFill>
                  <a:schemeClr val="tx1"/>
                </a:solidFill>
              </a:rPr>
              <a:t>ANOVA (summary statistics)</a:t>
            </a:r>
          </a:p>
        </p:txBody>
      </p:sp>
      <p:sp>
        <p:nvSpPr>
          <p:cNvPr id="48132" name="Rectangle 3"/>
          <p:cNvSpPr>
            <a:spLocks noGrp="1" noChangeArrowheads="1"/>
          </p:cNvSpPr>
          <p:nvPr>
            <p:ph type="body" idx="1"/>
          </p:nvPr>
        </p:nvSpPr>
        <p:spPr>
          <a:xfrm>
            <a:off x="1633538" y="1666875"/>
            <a:ext cx="6353175" cy="4368800"/>
          </a:xfrm>
        </p:spPr>
        <p:txBody>
          <a:bodyPr/>
          <a:lstStyle/>
          <a:p>
            <a:pPr marL="0" indent="0" eaLnBrk="1" hangingPunct="1">
              <a:spcBef>
                <a:spcPts val="600"/>
              </a:spcBef>
              <a:buFontTx/>
              <a:buNone/>
              <a:tabLst>
                <a:tab pos="2065338" algn="r"/>
                <a:tab pos="2979738" algn="l"/>
                <a:tab pos="5722938" algn="r"/>
              </a:tabLst>
              <a:defRPr/>
            </a:pPr>
            <a:r>
              <a:rPr lang="en-US" sz="2000" dirty="0" smtClean="0"/>
              <a:t>Std. Dev.	4.97	R-Squared	0.9595</a:t>
            </a:r>
          </a:p>
          <a:p>
            <a:pPr marL="0" indent="0" eaLnBrk="1" hangingPunct="1">
              <a:spcBef>
                <a:spcPts val="600"/>
              </a:spcBef>
              <a:buFontTx/>
              <a:buNone/>
              <a:tabLst>
                <a:tab pos="2065338" algn="r"/>
                <a:tab pos="2979738" algn="l"/>
                <a:tab pos="5722938" algn="r"/>
              </a:tabLst>
              <a:defRPr/>
            </a:pPr>
            <a:r>
              <a:rPr lang="en-US" sz="2000" dirty="0" smtClean="0"/>
              <a:t>Mean	66.50	</a:t>
            </a:r>
            <a:r>
              <a:rPr lang="en-US" sz="2000" dirty="0" err="1" smtClean="0"/>
              <a:t>Adj</a:t>
            </a:r>
            <a:r>
              <a:rPr lang="en-US" sz="2000" dirty="0" smtClean="0"/>
              <a:t> R-Squared	0.9291</a:t>
            </a:r>
          </a:p>
          <a:p>
            <a:pPr marL="0" indent="0" eaLnBrk="1" hangingPunct="1">
              <a:spcBef>
                <a:spcPts val="600"/>
              </a:spcBef>
              <a:buFontTx/>
              <a:buNone/>
              <a:tabLst>
                <a:tab pos="2065338" algn="r"/>
                <a:tab pos="2979738" algn="l"/>
                <a:tab pos="5722938" algn="r"/>
              </a:tabLst>
              <a:defRPr/>
            </a:pPr>
            <a:r>
              <a:rPr lang="en-US" sz="2000" dirty="0" smtClean="0"/>
              <a:t>C.V. %	7.48	</a:t>
            </a:r>
            <a:r>
              <a:rPr lang="en-US" sz="2000" dirty="0" err="1" smtClean="0"/>
              <a:t>Pred</a:t>
            </a:r>
            <a:r>
              <a:rPr lang="en-US" sz="2000" dirty="0" smtClean="0"/>
              <a:t> R-Squared	0.8378</a:t>
            </a:r>
          </a:p>
          <a:p>
            <a:pPr marL="0" indent="0" eaLnBrk="1" hangingPunct="1">
              <a:spcBef>
                <a:spcPts val="600"/>
              </a:spcBef>
              <a:buFontTx/>
              <a:buNone/>
              <a:tabLst>
                <a:tab pos="2065338" algn="r"/>
                <a:tab pos="2979738" algn="l"/>
                <a:tab pos="5722938" algn="r"/>
              </a:tabLst>
              <a:defRPr/>
            </a:pPr>
            <a:r>
              <a:rPr lang="en-US" sz="2000" dirty="0" smtClean="0"/>
              <a:t>PRESS	396.00	</a:t>
            </a:r>
            <a:r>
              <a:rPr lang="en-US" sz="2000" dirty="0" err="1" smtClean="0"/>
              <a:t>Adeq</a:t>
            </a:r>
            <a:r>
              <a:rPr lang="en-US" sz="2000" dirty="0" smtClean="0"/>
              <a:t> Precision	11.939</a:t>
            </a:r>
          </a:p>
          <a:p>
            <a:pPr marL="0" indent="0" eaLnBrk="1" hangingPunct="1">
              <a:spcBef>
                <a:spcPts val="600"/>
              </a:spcBef>
              <a:buFontTx/>
              <a:buNone/>
              <a:tabLst>
                <a:tab pos="2065338" algn="r"/>
                <a:tab pos="2979738" algn="l"/>
                <a:tab pos="5722938" algn="r"/>
              </a:tabLst>
              <a:defRPr/>
            </a:pPr>
            <a:endParaRPr lang="en-US" sz="2000" dirty="0" smtClean="0"/>
          </a:p>
          <a:p>
            <a:pPr marL="350838" indent="-350838" eaLnBrk="1" hangingPunct="1">
              <a:spcBef>
                <a:spcPts val="600"/>
              </a:spcBef>
              <a:buClr>
                <a:schemeClr val="accent6"/>
              </a:buClr>
              <a:buFont typeface="Wingdings" pitchFamily="2" charset="2"/>
              <a:buChar char="ü"/>
              <a:defRPr/>
            </a:pPr>
            <a:r>
              <a:rPr lang="en-US" sz="2000" dirty="0" smtClean="0"/>
              <a:t>Want good agreement between the adjusted R</a:t>
            </a:r>
            <a:r>
              <a:rPr lang="en-US" sz="2000" baseline="30000" dirty="0" smtClean="0"/>
              <a:t>2</a:t>
            </a:r>
            <a:r>
              <a:rPr lang="en-US" sz="2000" dirty="0" smtClean="0"/>
              <a:t> and predicted R</a:t>
            </a:r>
            <a:r>
              <a:rPr lang="en-US" sz="2000" baseline="30000" dirty="0" smtClean="0"/>
              <a:t>2</a:t>
            </a:r>
            <a:r>
              <a:rPr lang="en-US" sz="2000" dirty="0" smtClean="0"/>
              <a:t>; i.e. the difference should be less than 0.20.</a:t>
            </a:r>
          </a:p>
          <a:p>
            <a:pPr marL="350838" indent="-350838" eaLnBrk="1" hangingPunct="1">
              <a:spcBef>
                <a:spcPts val="1200"/>
              </a:spcBef>
              <a:buClr>
                <a:schemeClr val="accent6"/>
              </a:buClr>
              <a:buFont typeface="Wingdings" pitchFamily="2" charset="2"/>
              <a:buChar char="ü"/>
              <a:defRPr/>
            </a:pPr>
            <a:r>
              <a:rPr lang="en-US" sz="2000" dirty="0" smtClean="0"/>
              <a:t>Adequate precision should be greater than 4.</a:t>
            </a:r>
          </a:p>
        </p:txBody>
      </p:sp>
      <p:sp>
        <p:nvSpPr>
          <p:cNvPr id="35845" name="Slide Number Placeholder 5"/>
          <p:cNvSpPr>
            <a:spLocks noGrp="1"/>
          </p:cNvSpPr>
          <p:nvPr>
            <p:ph type="sldNum" sz="quarter" idx="12"/>
          </p:nvPr>
        </p:nvSpPr>
        <p:spPr>
          <a:noFill/>
        </p:spPr>
        <p:txBody>
          <a:bodyPr/>
          <a:lstStyle/>
          <a:p>
            <a:fld id="{29C8AF59-CD3E-47E1-BA42-530B246452B2}"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r>
              <a:rPr lang="en-US" smtClean="0"/>
              <a:t>Response Surface Short Course - TFAWS</a:t>
            </a:r>
          </a:p>
        </p:txBody>
      </p:sp>
      <p:sp>
        <p:nvSpPr>
          <p:cNvPr id="7172" name="Rectangle 2"/>
          <p:cNvSpPr>
            <a:spLocks noGrp="1" noChangeArrowheads="1"/>
          </p:cNvSpPr>
          <p:nvPr>
            <p:ph type="title"/>
          </p:nvPr>
        </p:nvSpPr>
        <p:spPr/>
        <p:txBody>
          <a:bodyPr/>
          <a:lstStyle/>
          <a:p>
            <a:pPr eaLnBrk="1" hangingPunct="1"/>
            <a:r>
              <a:rPr lang="en-US" sz="2800" smtClean="0"/>
              <a:t>Popcorn Analysis – Taste </a:t>
            </a:r>
            <a:br>
              <a:rPr lang="en-US" sz="2800" smtClean="0"/>
            </a:br>
            <a:r>
              <a:rPr lang="en-US" sz="2400" smtClean="0"/>
              <a:t> </a:t>
            </a:r>
            <a:r>
              <a:rPr lang="en-US" sz="2400" smtClean="0">
                <a:solidFill>
                  <a:schemeClr val="tx1"/>
                </a:solidFill>
              </a:rPr>
              <a:t>ANOVA Coefficient Estimates</a:t>
            </a:r>
          </a:p>
        </p:txBody>
      </p:sp>
      <p:sp>
        <p:nvSpPr>
          <p:cNvPr id="7173" name="Rectangle 3"/>
          <p:cNvSpPr>
            <a:spLocks noGrp="1" noChangeArrowheads="1"/>
          </p:cNvSpPr>
          <p:nvPr>
            <p:ph type="body" idx="1"/>
          </p:nvPr>
        </p:nvSpPr>
        <p:spPr>
          <a:xfrm>
            <a:off x="838200" y="1379538"/>
            <a:ext cx="7772400" cy="2057400"/>
          </a:xfrm>
        </p:spPr>
        <p:txBody>
          <a:bodyPr/>
          <a:lstStyle/>
          <a:p>
            <a:pPr marL="0" indent="0" eaLnBrk="1" hangingPunct="1">
              <a:spcBef>
                <a:spcPct val="0"/>
              </a:spcBef>
              <a:buFontTx/>
              <a:buNone/>
              <a:tabLst>
                <a:tab pos="2743200" algn="r"/>
                <a:tab pos="3436938" algn="r"/>
                <a:tab pos="4454525" algn="r"/>
                <a:tab pos="5603875" algn="r"/>
                <a:tab pos="6740525" algn="r"/>
                <a:tab pos="7551738" algn="r"/>
              </a:tabLst>
            </a:pPr>
            <a:r>
              <a:rPr lang="en-US" sz="1800" smtClean="0"/>
              <a:t>	</a:t>
            </a:r>
            <a:r>
              <a:rPr lang="en-US" sz="1800" b="1" smtClean="0"/>
              <a:t>Coefficient		Standard	95% CI	95% CI</a:t>
            </a:r>
          </a:p>
          <a:p>
            <a:pPr marL="0" indent="0" eaLnBrk="1" hangingPunct="1">
              <a:spcBef>
                <a:spcPct val="0"/>
              </a:spcBef>
              <a:buFontTx/>
              <a:buNone/>
              <a:tabLst>
                <a:tab pos="2743200" algn="r"/>
                <a:tab pos="3436938" algn="r"/>
                <a:tab pos="4454525" algn="r"/>
                <a:tab pos="5603875" algn="r"/>
                <a:tab pos="6740525" algn="r"/>
                <a:tab pos="7551738" algn="r"/>
              </a:tabLst>
            </a:pPr>
            <a:r>
              <a:rPr lang="en-US" sz="1800" b="1" smtClean="0"/>
              <a:t>Factor	Estimate	DF	Error	Low	High	VIF</a:t>
            </a:r>
          </a:p>
          <a:p>
            <a:pPr marL="0" indent="0" eaLnBrk="1" hangingPunct="1">
              <a:spcBef>
                <a:spcPct val="0"/>
              </a:spcBef>
              <a:buFontTx/>
              <a:buNone/>
              <a:tabLst>
                <a:tab pos="2743200" algn="r"/>
                <a:tab pos="3436938" algn="r"/>
                <a:tab pos="4454525" algn="r"/>
                <a:tab pos="5603875" algn="r"/>
                <a:tab pos="6740525" algn="r"/>
                <a:tab pos="7551738" algn="r"/>
              </a:tabLst>
            </a:pPr>
            <a:r>
              <a:rPr lang="en-US" sz="1800" smtClean="0"/>
              <a:t>Intercept	66.50	1	1.76	61.62	71.38</a:t>
            </a:r>
          </a:p>
          <a:p>
            <a:pPr marL="0" indent="0" eaLnBrk="1" hangingPunct="1">
              <a:spcBef>
                <a:spcPct val="0"/>
              </a:spcBef>
              <a:buFontTx/>
              <a:buNone/>
              <a:tabLst>
                <a:tab pos="2743200" algn="r"/>
                <a:tab pos="3436938" algn="r"/>
                <a:tab pos="4454525" algn="r"/>
                <a:tab pos="5603875" algn="r"/>
                <a:tab pos="6740525" algn="r"/>
                <a:tab pos="7551738" algn="r"/>
              </a:tabLst>
            </a:pPr>
            <a:r>
              <a:rPr lang="en-US" sz="1800" smtClean="0"/>
              <a:t>B-Time	-10.25	1	1.76	-15.13	-5.37	1.00</a:t>
            </a:r>
          </a:p>
          <a:p>
            <a:pPr marL="0" indent="0" eaLnBrk="1" hangingPunct="1">
              <a:spcBef>
                <a:spcPct val="0"/>
              </a:spcBef>
              <a:buFontTx/>
              <a:buNone/>
              <a:tabLst>
                <a:tab pos="2743200" algn="r"/>
                <a:tab pos="3436938" algn="r"/>
                <a:tab pos="4454525" algn="r"/>
                <a:tab pos="5603875" algn="r"/>
                <a:tab pos="6740525" algn="r"/>
                <a:tab pos="7551738" algn="r"/>
              </a:tabLst>
            </a:pPr>
            <a:r>
              <a:rPr lang="en-US" sz="1800" smtClean="0"/>
              <a:t>C-Power	-8.50	1	1.76	-13.38	-3.62	1.00</a:t>
            </a:r>
          </a:p>
          <a:p>
            <a:pPr marL="0" indent="0" eaLnBrk="1" hangingPunct="1">
              <a:spcBef>
                <a:spcPct val="0"/>
              </a:spcBef>
              <a:buFontTx/>
              <a:buNone/>
              <a:tabLst>
                <a:tab pos="2743200" algn="r"/>
                <a:tab pos="3436938" algn="r"/>
                <a:tab pos="4454525" algn="r"/>
                <a:tab pos="5603875" algn="r"/>
                <a:tab pos="6740525" algn="r"/>
                <a:tab pos="7551738" algn="r"/>
              </a:tabLst>
            </a:pPr>
            <a:r>
              <a:rPr lang="en-US" sz="1800" smtClean="0"/>
              <a:t>BC	-10.75	1	1.76	-15.63	-5.87	1.00</a:t>
            </a:r>
          </a:p>
        </p:txBody>
      </p:sp>
      <p:sp>
        <p:nvSpPr>
          <p:cNvPr id="7174" name="Text Box 5"/>
          <p:cNvSpPr txBox="1">
            <a:spLocks noChangeArrowheads="1"/>
          </p:cNvSpPr>
          <p:nvPr/>
        </p:nvSpPr>
        <p:spPr bwMode="auto">
          <a:xfrm>
            <a:off x="1081088" y="3862388"/>
            <a:ext cx="4114800" cy="641350"/>
          </a:xfrm>
          <a:prstGeom prst="rect">
            <a:avLst/>
          </a:prstGeom>
          <a:noFill/>
          <a:ln w="9525" algn="ctr">
            <a:noFill/>
            <a:miter lim="800000"/>
            <a:headEnd/>
            <a:tailEnd/>
          </a:ln>
        </p:spPr>
        <p:txBody>
          <a:bodyPr>
            <a:spAutoFit/>
          </a:bodyPr>
          <a:lstStyle/>
          <a:p>
            <a:pPr algn="r" eaLnBrk="1" hangingPunct="1">
              <a:spcBef>
                <a:spcPct val="50000"/>
              </a:spcBef>
            </a:pPr>
            <a:r>
              <a:rPr lang="en-US" b="1"/>
              <a:t>Coefficient Estimate</a:t>
            </a:r>
            <a:r>
              <a:rPr lang="en-US"/>
              <a:t>:  One-half of the factorial effect (in coded units)</a:t>
            </a:r>
          </a:p>
        </p:txBody>
      </p:sp>
      <p:graphicFrame>
        <p:nvGraphicFramePr>
          <p:cNvPr id="7170" name="Object 6"/>
          <p:cNvGraphicFramePr>
            <a:graphicFrameLocks noChangeAspect="1"/>
          </p:cNvGraphicFramePr>
          <p:nvPr/>
        </p:nvGraphicFramePr>
        <p:xfrm>
          <a:off x="1560513" y="4827588"/>
          <a:ext cx="3101975" cy="301625"/>
        </p:xfrm>
        <a:graphic>
          <a:graphicData uri="http://schemas.openxmlformats.org/presentationml/2006/ole">
            <p:oleObj spid="_x0000_s885762" name="Equation" r:id="rId4" imgW="3098800" imgH="304800" progId="Equation.DSMT4">
              <p:embed/>
            </p:oleObj>
          </a:graphicData>
        </a:graphic>
      </p:graphicFrame>
      <p:sp>
        <p:nvSpPr>
          <p:cNvPr id="7175" name="Slide Number Placeholder 8"/>
          <p:cNvSpPr>
            <a:spLocks noGrp="1"/>
          </p:cNvSpPr>
          <p:nvPr>
            <p:ph type="sldNum" sz="quarter" idx="12"/>
          </p:nvPr>
        </p:nvSpPr>
        <p:spPr>
          <a:noFill/>
        </p:spPr>
        <p:txBody>
          <a:bodyPr/>
          <a:lstStyle/>
          <a:p>
            <a:fld id="{2DC4396E-4C14-4466-B7FF-44F9A63C5D56}" type="slidenum">
              <a:rPr lang="en-US" smtClean="0"/>
              <a:pPr/>
              <a:t>42</a:t>
            </a:fld>
            <a:endParaRPr lang="en-US" smtClean="0"/>
          </a:p>
        </p:txBody>
      </p:sp>
      <p:pic>
        <p:nvPicPr>
          <p:cNvPr id="7176" name="Picture 9"/>
          <p:cNvPicPr>
            <a:picLocks noChangeAspect="1" noChangeArrowheads="1"/>
          </p:cNvPicPr>
          <p:nvPr/>
        </p:nvPicPr>
        <p:blipFill>
          <a:blip r:embed="rId5" cstate="print"/>
          <a:srcRect/>
          <a:stretch>
            <a:fillRect/>
          </a:stretch>
        </p:blipFill>
        <p:spPr bwMode="auto">
          <a:xfrm>
            <a:off x="5432425" y="3230563"/>
            <a:ext cx="2913063" cy="307816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r>
              <a:rPr lang="en-US" smtClean="0"/>
              <a:t>Response Surface Short Course - TFAWS</a:t>
            </a:r>
          </a:p>
        </p:txBody>
      </p:sp>
      <p:sp>
        <p:nvSpPr>
          <p:cNvPr id="36867" name="Text Box 2"/>
          <p:cNvSpPr txBox="1">
            <a:spLocks noChangeArrowheads="1"/>
          </p:cNvSpPr>
          <p:nvPr/>
        </p:nvSpPr>
        <p:spPr bwMode="auto">
          <a:xfrm>
            <a:off x="985838" y="1379538"/>
            <a:ext cx="4953000" cy="3476625"/>
          </a:xfrm>
          <a:prstGeom prst="rect">
            <a:avLst/>
          </a:prstGeom>
          <a:noFill/>
          <a:ln w="9525" algn="ctr">
            <a:noFill/>
            <a:miter lim="800000"/>
            <a:headEnd/>
            <a:tailEnd/>
          </a:ln>
        </p:spPr>
        <p:txBody>
          <a:bodyPr>
            <a:spAutoFit/>
          </a:bodyPr>
          <a:lstStyle/>
          <a:p>
            <a:pPr eaLnBrk="1" hangingPunct="1">
              <a:lnSpc>
                <a:spcPct val="110000"/>
              </a:lnSpc>
              <a:spcBef>
                <a:spcPct val="30000"/>
              </a:spcBef>
              <a:tabLst>
                <a:tab pos="1489075" algn="dec"/>
              </a:tabLst>
            </a:pPr>
            <a:r>
              <a:rPr lang="en-US" sz="2000"/>
              <a:t>Final Equation in Terms of Coded Factors:</a:t>
            </a:r>
          </a:p>
          <a:p>
            <a:pPr eaLnBrk="1" hangingPunct="1">
              <a:lnSpc>
                <a:spcPct val="110000"/>
              </a:lnSpc>
              <a:spcBef>
                <a:spcPct val="30000"/>
              </a:spcBef>
              <a:tabLst>
                <a:tab pos="1489075" algn="dec"/>
              </a:tabLst>
            </a:pPr>
            <a:r>
              <a:rPr lang="en-US" sz="2000"/>
              <a:t>  </a:t>
            </a:r>
            <a:r>
              <a:rPr lang="en-US" sz="2000">
                <a:cs typeface="Arial" pitchFamily="34" charset="0"/>
              </a:rPr>
              <a:t>Taste =</a:t>
            </a:r>
          </a:p>
          <a:p>
            <a:pPr eaLnBrk="1" hangingPunct="1">
              <a:lnSpc>
                <a:spcPct val="110000"/>
              </a:lnSpc>
              <a:spcBef>
                <a:spcPct val="30000"/>
              </a:spcBef>
              <a:tabLst>
                <a:tab pos="1489075" algn="dec"/>
              </a:tabLst>
            </a:pPr>
            <a:r>
              <a:rPr lang="en-US" sz="2000">
                <a:cs typeface="Arial" pitchFamily="34" charset="0"/>
              </a:rPr>
              <a:t>	+66.50</a:t>
            </a:r>
          </a:p>
          <a:p>
            <a:pPr eaLnBrk="1" hangingPunct="1">
              <a:lnSpc>
                <a:spcPct val="110000"/>
              </a:lnSpc>
              <a:spcBef>
                <a:spcPct val="30000"/>
              </a:spcBef>
              <a:tabLst>
                <a:tab pos="1489075" algn="dec"/>
              </a:tabLst>
            </a:pPr>
            <a:r>
              <a:rPr lang="en-US" sz="2000">
                <a:cs typeface="Arial" pitchFamily="34" charset="0"/>
              </a:rPr>
              <a:t>	-10.25*B</a:t>
            </a:r>
          </a:p>
          <a:p>
            <a:pPr eaLnBrk="1" hangingPunct="1">
              <a:lnSpc>
                <a:spcPct val="110000"/>
              </a:lnSpc>
              <a:spcBef>
                <a:spcPct val="30000"/>
              </a:spcBef>
              <a:tabLst>
                <a:tab pos="1489075" algn="dec"/>
              </a:tabLst>
            </a:pPr>
            <a:r>
              <a:rPr lang="en-US" sz="2000">
                <a:cs typeface="Arial" pitchFamily="34" charset="0"/>
              </a:rPr>
              <a:t>	-8.50*C</a:t>
            </a:r>
          </a:p>
          <a:p>
            <a:pPr eaLnBrk="1" hangingPunct="1">
              <a:lnSpc>
                <a:spcPct val="110000"/>
              </a:lnSpc>
              <a:spcBef>
                <a:spcPct val="30000"/>
              </a:spcBef>
              <a:tabLst>
                <a:tab pos="1489075" algn="dec"/>
              </a:tabLst>
            </a:pPr>
            <a:r>
              <a:rPr lang="en-US" sz="2000">
                <a:cs typeface="Arial" pitchFamily="34" charset="0"/>
              </a:rPr>
              <a:t>	-10.75*B*C</a:t>
            </a:r>
          </a:p>
          <a:p>
            <a:pPr eaLnBrk="1" hangingPunct="1">
              <a:lnSpc>
                <a:spcPct val="110000"/>
              </a:lnSpc>
              <a:spcBef>
                <a:spcPct val="30000"/>
              </a:spcBef>
              <a:tabLst>
                <a:tab pos="1489075" algn="dec"/>
              </a:tabLst>
            </a:pPr>
            <a:endParaRPr lang="en-US" sz="2000">
              <a:cs typeface="Arial" pitchFamily="34" charset="0"/>
            </a:endParaRPr>
          </a:p>
          <a:p>
            <a:pPr eaLnBrk="1" hangingPunct="1">
              <a:lnSpc>
                <a:spcPct val="110000"/>
              </a:lnSpc>
              <a:spcBef>
                <a:spcPct val="50000"/>
              </a:spcBef>
              <a:tabLst>
                <a:tab pos="1489075" algn="dec"/>
              </a:tabLst>
            </a:pPr>
            <a:endParaRPr lang="en-US" sz="2000"/>
          </a:p>
        </p:txBody>
      </p:sp>
      <p:graphicFrame>
        <p:nvGraphicFramePr>
          <p:cNvPr id="256123" name="Group 123"/>
          <p:cNvGraphicFramePr>
            <a:graphicFrameLocks noGrp="1"/>
          </p:cNvGraphicFramePr>
          <p:nvPr/>
        </p:nvGraphicFramePr>
        <p:xfrm>
          <a:off x="4356100" y="1911350"/>
          <a:ext cx="3733800" cy="3567430"/>
        </p:xfrm>
        <a:graphic>
          <a:graphicData uri="http://schemas.openxmlformats.org/drawingml/2006/table">
            <a:tbl>
              <a:tblPr/>
              <a:tblGrid>
                <a:gridCol w="762000"/>
                <a:gridCol w="914400"/>
                <a:gridCol w="914400"/>
                <a:gridCol w="1143000"/>
              </a:tblGrid>
              <a:tr h="176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Std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Pred 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74.50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74.50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t>
                      </a: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37.00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37.00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20" name="Rectangle 62"/>
          <p:cNvSpPr>
            <a:spLocks noGrp="1" noChangeArrowheads="1"/>
          </p:cNvSpPr>
          <p:nvPr>
            <p:ph type="title"/>
          </p:nvPr>
        </p:nvSpPr>
        <p:spPr>
          <a:noFill/>
        </p:spPr>
        <p:txBody>
          <a:bodyPr/>
          <a:lstStyle/>
          <a:p>
            <a:pPr eaLnBrk="1" hangingPunct="1"/>
            <a:r>
              <a:rPr lang="en-US" sz="2800" smtClean="0"/>
              <a:t>Popcorn Analysis – Taste </a:t>
            </a:r>
            <a:r>
              <a:rPr lang="en-US" smtClean="0"/>
              <a:t/>
            </a:r>
            <a:br>
              <a:rPr lang="en-US" smtClean="0"/>
            </a:br>
            <a:r>
              <a:rPr lang="en-US" sz="2400" smtClean="0">
                <a:solidFill>
                  <a:schemeClr val="tx1"/>
                </a:solidFill>
              </a:rPr>
              <a:t>Predictive Equation (Coded)</a:t>
            </a:r>
          </a:p>
        </p:txBody>
      </p:sp>
      <p:sp>
        <p:nvSpPr>
          <p:cNvPr id="36921" name="Slide Number Placeholder 6"/>
          <p:cNvSpPr>
            <a:spLocks noGrp="1"/>
          </p:cNvSpPr>
          <p:nvPr>
            <p:ph type="sldNum" sz="quarter" idx="12"/>
          </p:nvPr>
        </p:nvSpPr>
        <p:spPr>
          <a:noFill/>
        </p:spPr>
        <p:txBody>
          <a:bodyPr/>
          <a:lstStyle/>
          <a:p>
            <a:fld id="{5C72D58A-FA1C-4358-ACF5-2AB55D4F541B}"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r>
              <a:rPr lang="en-US" smtClean="0"/>
              <a:t>Response Surface Short Course - TFAWS</a:t>
            </a:r>
          </a:p>
        </p:txBody>
      </p:sp>
      <p:sp>
        <p:nvSpPr>
          <p:cNvPr id="37891" name="Text Box 2"/>
          <p:cNvSpPr txBox="1">
            <a:spLocks noChangeArrowheads="1"/>
          </p:cNvSpPr>
          <p:nvPr/>
        </p:nvSpPr>
        <p:spPr bwMode="auto">
          <a:xfrm>
            <a:off x="985838" y="1379538"/>
            <a:ext cx="4953000" cy="3049587"/>
          </a:xfrm>
          <a:prstGeom prst="rect">
            <a:avLst/>
          </a:prstGeom>
          <a:noFill/>
          <a:ln w="9525" algn="ctr">
            <a:noFill/>
            <a:miter lim="800000"/>
            <a:headEnd/>
            <a:tailEnd/>
          </a:ln>
        </p:spPr>
        <p:txBody>
          <a:bodyPr>
            <a:spAutoFit/>
          </a:bodyPr>
          <a:lstStyle/>
          <a:p>
            <a:pPr eaLnBrk="1" hangingPunct="1">
              <a:lnSpc>
                <a:spcPct val="110000"/>
              </a:lnSpc>
              <a:spcBef>
                <a:spcPct val="30000"/>
              </a:spcBef>
              <a:tabLst>
                <a:tab pos="914400" algn="dec"/>
                <a:tab pos="1779588" algn="l"/>
              </a:tabLst>
            </a:pPr>
            <a:r>
              <a:rPr lang="en-US" sz="2000"/>
              <a:t>Final Equation in Terms of Actual Factors:</a:t>
            </a:r>
          </a:p>
          <a:p>
            <a:pPr eaLnBrk="1" hangingPunct="1">
              <a:lnSpc>
                <a:spcPct val="110000"/>
              </a:lnSpc>
              <a:spcBef>
                <a:spcPct val="30000"/>
              </a:spcBef>
              <a:tabLst>
                <a:tab pos="914400" algn="dec"/>
                <a:tab pos="1779588" algn="l"/>
              </a:tabLst>
            </a:pPr>
            <a:r>
              <a:rPr lang="en-US" sz="2000"/>
              <a:t>  </a:t>
            </a:r>
            <a:r>
              <a:rPr lang="en-US" sz="2000">
                <a:cs typeface="Arial" pitchFamily="34" charset="0"/>
              </a:rPr>
              <a:t>Taste	 =</a:t>
            </a:r>
          </a:p>
          <a:p>
            <a:pPr eaLnBrk="1" hangingPunct="1">
              <a:lnSpc>
                <a:spcPct val="110000"/>
              </a:lnSpc>
              <a:spcBef>
                <a:spcPct val="30000"/>
              </a:spcBef>
              <a:tabLst>
                <a:tab pos="914400" algn="dec"/>
                <a:tab pos="1779588" algn="l"/>
              </a:tabLst>
            </a:pPr>
            <a:r>
              <a:rPr lang="en-US" sz="2000">
                <a:cs typeface="Arial" pitchFamily="34" charset="0"/>
              </a:rPr>
              <a:t>	-199.00</a:t>
            </a:r>
          </a:p>
          <a:p>
            <a:pPr eaLnBrk="1" hangingPunct="1">
              <a:lnSpc>
                <a:spcPct val="110000"/>
              </a:lnSpc>
              <a:spcBef>
                <a:spcPct val="30000"/>
              </a:spcBef>
              <a:tabLst>
                <a:tab pos="914400" algn="dec"/>
                <a:tab pos="1779588" algn="l"/>
              </a:tabLst>
            </a:pPr>
            <a:r>
              <a:rPr lang="en-US" sz="2000">
                <a:cs typeface="Arial" pitchFamily="34" charset="0"/>
              </a:rPr>
              <a:t>	+65.00*Time</a:t>
            </a:r>
          </a:p>
          <a:p>
            <a:pPr eaLnBrk="1" hangingPunct="1">
              <a:lnSpc>
                <a:spcPct val="110000"/>
              </a:lnSpc>
              <a:spcBef>
                <a:spcPct val="30000"/>
              </a:spcBef>
              <a:tabLst>
                <a:tab pos="914400" algn="dec"/>
                <a:tab pos="1779588" algn="l"/>
              </a:tabLst>
            </a:pPr>
            <a:r>
              <a:rPr lang="en-US" sz="2000">
                <a:cs typeface="Arial" pitchFamily="34" charset="0"/>
              </a:rPr>
              <a:t>	+3.62*Power</a:t>
            </a:r>
          </a:p>
          <a:p>
            <a:pPr eaLnBrk="1" hangingPunct="1">
              <a:lnSpc>
                <a:spcPct val="110000"/>
              </a:lnSpc>
              <a:spcBef>
                <a:spcPct val="30000"/>
              </a:spcBef>
              <a:tabLst>
                <a:tab pos="914400" algn="dec"/>
                <a:tab pos="1779588" algn="l"/>
              </a:tabLst>
            </a:pPr>
            <a:r>
              <a:rPr lang="en-US" sz="2000">
                <a:cs typeface="Arial" pitchFamily="34" charset="0"/>
              </a:rPr>
              <a:t>	-0.86*Time*Power</a:t>
            </a:r>
          </a:p>
          <a:p>
            <a:pPr eaLnBrk="1" hangingPunct="1">
              <a:lnSpc>
                <a:spcPct val="110000"/>
              </a:lnSpc>
              <a:spcBef>
                <a:spcPct val="50000"/>
              </a:spcBef>
              <a:tabLst>
                <a:tab pos="914400" algn="dec"/>
                <a:tab pos="1779588" algn="l"/>
              </a:tabLst>
            </a:pPr>
            <a:endParaRPr lang="en-US" sz="2000"/>
          </a:p>
        </p:txBody>
      </p:sp>
      <p:sp>
        <p:nvSpPr>
          <p:cNvPr id="37892" name="Rectangle 62"/>
          <p:cNvSpPr>
            <a:spLocks noGrp="1" noChangeArrowheads="1"/>
          </p:cNvSpPr>
          <p:nvPr>
            <p:ph type="title"/>
          </p:nvPr>
        </p:nvSpPr>
        <p:spPr/>
        <p:txBody>
          <a:bodyPr/>
          <a:lstStyle/>
          <a:p>
            <a:pPr eaLnBrk="1" hangingPunct="1"/>
            <a:r>
              <a:rPr lang="en-US" sz="2800" smtClean="0"/>
              <a:t>Popcorn Analysis – Taste </a:t>
            </a:r>
            <a:r>
              <a:rPr lang="en-US" smtClean="0"/>
              <a:t/>
            </a:r>
            <a:br>
              <a:rPr lang="en-US" smtClean="0"/>
            </a:br>
            <a:r>
              <a:rPr lang="en-US" sz="2400" smtClean="0">
                <a:solidFill>
                  <a:schemeClr val="tx1"/>
                </a:solidFill>
              </a:rPr>
              <a:t>Predictive Equation (Actual)</a:t>
            </a:r>
          </a:p>
        </p:txBody>
      </p:sp>
      <p:graphicFrame>
        <p:nvGraphicFramePr>
          <p:cNvPr id="258170" name="Group 122"/>
          <p:cNvGraphicFramePr>
            <a:graphicFrameLocks noGrp="1"/>
          </p:cNvGraphicFramePr>
          <p:nvPr/>
        </p:nvGraphicFramePr>
        <p:xfrm>
          <a:off x="4344988" y="1911350"/>
          <a:ext cx="3886200" cy="3621405"/>
        </p:xfrm>
        <a:graphic>
          <a:graphicData uri="http://schemas.openxmlformats.org/drawingml/2006/table">
            <a:tbl>
              <a:tblPr/>
              <a:tblGrid>
                <a:gridCol w="762000"/>
                <a:gridCol w="998537"/>
                <a:gridCol w="987425"/>
                <a:gridCol w="1138238"/>
              </a:tblGrid>
              <a:tr h="176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Std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Pred 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4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74.50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4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74.50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6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6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4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4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6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37.00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6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37.00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45" name="Slide Number Placeholder 6"/>
          <p:cNvSpPr>
            <a:spLocks noGrp="1"/>
          </p:cNvSpPr>
          <p:nvPr>
            <p:ph type="sldNum" sz="quarter" idx="12"/>
          </p:nvPr>
        </p:nvSpPr>
        <p:spPr>
          <a:noFill/>
        </p:spPr>
        <p:txBody>
          <a:bodyPr/>
          <a:lstStyle/>
          <a:p>
            <a:fld id="{6FE3D631-44C3-461B-B1AF-56BF6D2C719A}" type="slidenum">
              <a:rPr lang="en-US"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smtClean="0"/>
              <a:t>Response Surface Short Course - TFAWS</a:t>
            </a:r>
          </a:p>
        </p:txBody>
      </p:sp>
      <p:sp>
        <p:nvSpPr>
          <p:cNvPr id="38915" name="Rectangle 2"/>
          <p:cNvSpPr>
            <a:spLocks noGrp="1" noChangeArrowheads="1"/>
          </p:cNvSpPr>
          <p:nvPr>
            <p:ph type="title"/>
          </p:nvPr>
        </p:nvSpPr>
        <p:spPr/>
        <p:txBody>
          <a:bodyPr/>
          <a:lstStyle/>
          <a:p>
            <a:pPr eaLnBrk="1" hangingPunct="1"/>
            <a:r>
              <a:rPr lang="en-US" sz="2800" smtClean="0"/>
              <a:t>Popcorn Analysis – Taste </a:t>
            </a:r>
            <a:br>
              <a:rPr lang="en-US" sz="2800" smtClean="0"/>
            </a:br>
            <a:r>
              <a:rPr lang="en-US" sz="2400" smtClean="0"/>
              <a:t> </a:t>
            </a:r>
            <a:r>
              <a:rPr lang="en-US" sz="2400" smtClean="0">
                <a:solidFill>
                  <a:schemeClr val="tx1"/>
                </a:solidFill>
              </a:rPr>
              <a:t>Predictive Equations</a:t>
            </a:r>
          </a:p>
        </p:txBody>
      </p:sp>
      <p:sp>
        <p:nvSpPr>
          <p:cNvPr id="260099" name="Text Box 3"/>
          <p:cNvSpPr txBox="1">
            <a:spLocks noChangeArrowheads="1"/>
          </p:cNvSpPr>
          <p:nvPr/>
        </p:nvSpPr>
        <p:spPr bwMode="auto">
          <a:xfrm>
            <a:off x="1004888" y="3598863"/>
            <a:ext cx="7361237" cy="2409825"/>
          </a:xfrm>
          <a:prstGeom prst="rect">
            <a:avLst/>
          </a:prstGeom>
          <a:noFill/>
          <a:ln w="9525" algn="ctr">
            <a:noFill/>
            <a:miter lim="800000"/>
            <a:headEnd/>
            <a:tailEnd/>
          </a:ln>
        </p:spPr>
        <p:txBody>
          <a:bodyPr>
            <a:spAutoFit/>
          </a:bodyPr>
          <a:lstStyle/>
          <a:p>
            <a:pPr eaLnBrk="1" hangingPunct="1">
              <a:spcBef>
                <a:spcPct val="30000"/>
              </a:spcBef>
            </a:pPr>
            <a:r>
              <a:rPr lang="en-US" sz="2000" dirty="0">
                <a:solidFill>
                  <a:srgbClr val="000000"/>
                </a:solidFill>
              </a:rPr>
              <a:t>For </a:t>
            </a:r>
            <a:r>
              <a:rPr lang="en-US" sz="2000" dirty="0" smtClean="0">
                <a:solidFill>
                  <a:srgbClr val="000000"/>
                </a:solidFill>
              </a:rPr>
              <a:t>understanding the factor relationships, </a:t>
            </a:r>
            <a:r>
              <a:rPr lang="en-US" sz="2000" dirty="0">
                <a:solidFill>
                  <a:srgbClr val="000000"/>
                </a:solidFill>
              </a:rPr>
              <a:t>use coded values:</a:t>
            </a:r>
          </a:p>
          <a:p>
            <a:pPr marL="571500" lvl="1" indent="-339725" eaLnBrk="1" hangingPunct="1">
              <a:spcBef>
                <a:spcPct val="30000"/>
              </a:spcBef>
              <a:buClr>
                <a:schemeClr val="accent2"/>
              </a:buClr>
              <a:buFontTx/>
              <a:buAutoNum type="arabicPeriod"/>
            </a:pPr>
            <a:r>
              <a:rPr lang="en-US" sz="2000" dirty="0"/>
              <a:t>Regression coefficients tell us how the response changes relative to the intercept.  The intercept in coded values is in the center of our design.</a:t>
            </a:r>
          </a:p>
          <a:p>
            <a:pPr marL="571500" lvl="1" indent="-339725" eaLnBrk="1" hangingPunct="1">
              <a:spcBef>
                <a:spcPct val="30000"/>
              </a:spcBef>
              <a:buClr>
                <a:schemeClr val="accent2"/>
              </a:buClr>
              <a:buFontTx/>
              <a:buAutoNum type="arabicPeriod"/>
            </a:pPr>
            <a:r>
              <a:rPr lang="en-US" sz="2000" dirty="0"/>
              <a:t>Units of measure are normalized (removed) by coding.  Coefficients measure half the change from –1 to +1 for </a:t>
            </a:r>
            <a:br>
              <a:rPr lang="en-US" sz="2000" dirty="0"/>
            </a:br>
            <a:r>
              <a:rPr lang="en-US" sz="2000" dirty="0"/>
              <a:t>all factors.</a:t>
            </a:r>
          </a:p>
        </p:txBody>
      </p:sp>
      <p:sp>
        <p:nvSpPr>
          <p:cNvPr id="38917" name="Text Box 4"/>
          <p:cNvSpPr txBox="1">
            <a:spLocks noChangeArrowheads="1"/>
          </p:cNvSpPr>
          <p:nvPr/>
        </p:nvSpPr>
        <p:spPr bwMode="auto">
          <a:xfrm>
            <a:off x="4953000" y="1295400"/>
            <a:ext cx="3200400" cy="2436813"/>
          </a:xfrm>
          <a:prstGeom prst="rect">
            <a:avLst/>
          </a:prstGeom>
          <a:noFill/>
          <a:ln w="9525" algn="ctr">
            <a:noFill/>
            <a:miter lim="800000"/>
            <a:headEnd/>
            <a:tailEnd/>
          </a:ln>
        </p:spPr>
        <p:txBody>
          <a:bodyPr>
            <a:spAutoFit/>
          </a:bodyPr>
          <a:lstStyle/>
          <a:p>
            <a:pPr eaLnBrk="1" hangingPunct="1">
              <a:lnSpc>
                <a:spcPct val="110000"/>
              </a:lnSpc>
              <a:tabLst>
                <a:tab pos="914400" algn="dec"/>
                <a:tab pos="1779588" algn="l"/>
              </a:tabLst>
            </a:pPr>
            <a:r>
              <a:rPr lang="en-US" sz="2000">
                <a:solidFill>
                  <a:srgbClr val="000000"/>
                </a:solidFill>
              </a:rPr>
              <a:t>Actual Factors:</a:t>
            </a:r>
          </a:p>
          <a:p>
            <a:pPr eaLnBrk="1" hangingPunct="1">
              <a:lnSpc>
                <a:spcPct val="110000"/>
              </a:lnSpc>
              <a:tabLst>
                <a:tab pos="914400" algn="dec"/>
                <a:tab pos="1779588" algn="l"/>
              </a:tabLst>
            </a:pPr>
            <a:r>
              <a:rPr lang="en-US" sz="2000"/>
              <a:t>  Taste =</a:t>
            </a:r>
            <a:br>
              <a:rPr lang="en-US" sz="2000"/>
            </a:br>
            <a:r>
              <a:rPr lang="en-US" sz="2000"/>
              <a:t>	 </a:t>
            </a:r>
            <a:r>
              <a:rPr lang="en-US" sz="2000">
                <a:cs typeface="Arial" pitchFamily="34" charset="0"/>
              </a:rPr>
              <a:t>-199.00</a:t>
            </a:r>
          </a:p>
          <a:p>
            <a:pPr eaLnBrk="1" hangingPunct="1">
              <a:lnSpc>
                <a:spcPct val="110000"/>
              </a:lnSpc>
              <a:tabLst>
                <a:tab pos="914400" algn="dec"/>
                <a:tab pos="1779588" algn="l"/>
              </a:tabLst>
            </a:pPr>
            <a:r>
              <a:rPr lang="en-US" sz="2000">
                <a:cs typeface="Arial" pitchFamily="34" charset="0"/>
              </a:rPr>
              <a:t>	+65.00*Time</a:t>
            </a:r>
          </a:p>
          <a:p>
            <a:pPr eaLnBrk="1" hangingPunct="1">
              <a:lnSpc>
                <a:spcPct val="110000"/>
              </a:lnSpc>
              <a:tabLst>
                <a:tab pos="914400" algn="dec"/>
                <a:tab pos="1779588" algn="l"/>
              </a:tabLst>
            </a:pPr>
            <a:r>
              <a:rPr lang="en-US" sz="2000">
                <a:cs typeface="Arial" pitchFamily="34" charset="0"/>
              </a:rPr>
              <a:t>	+3.62*Power</a:t>
            </a:r>
          </a:p>
          <a:p>
            <a:pPr eaLnBrk="1" hangingPunct="1">
              <a:lnSpc>
                <a:spcPct val="110000"/>
              </a:lnSpc>
              <a:tabLst>
                <a:tab pos="914400" algn="dec"/>
                <a:tab pos="1779588" algn="l"/>
              </a:tabLst>
            </a:pPr>
            <a:r>
              <a:rPr lang="en-US" sz="2000">
                <a:cs typeface="Arial" pitchFamily="34" charset="0"/>
              </a:rPr>
              <a:t>	-0.86*Time*Power</a:t>
            </a:r>
          </a:p>
          <a:p>
            <a:pPr eaLnBrk="1" hangingPunct="1">
              <a:lnSpc>
                <a:spcPct val="110000"/>
              </a:lnSpc>
              <a:tabLst>
                <a:tab pos="914400" algn="dec"/>
                <a:tab pos="1779588" algn="l"/>
              </a:tabLst>
            </a:pPr>
            <a:endParaRPr lang="en-US" sz="2000"/>
          </a:p>
        </p:txBody>
      </p:sp>
      <p:sp>
        <p:nvSpPr>
          <p:cNvPr id="38918" name="Text Box 5"/>
          <p:cNvSpPr txBox="1">
            <a:spLocks noChangeArrowheads="1"/>
          </p:cNvSpPr>
          <p:nvPr/>
        </p:nvSpPr>
        <p:spPr bwMode="auto">
          <a:xfrm>
            <a:off x="1524000" y="1295400"/>
            <a:ext cx="3276600" cy="2436813"/>
          </a:xfrm>
          <a:prstGeom prst="rect">
            <a:avLst/>
          </a:prstGeom>
          <a:noFill/>
          <a:ln w="9525" algn="ctr">
            <a:noFill/>
            <a:miter lim="800000"/>
            <a:headEnd/>
            <a:tailEnd/>
          </a:ln>
        </p:spPr>
        <p:txBody>
          <a:bodyPr>
            <a:spAutoFit/>
          </a:bodyPr>
          <a:lstStyle/>
          <a:p>
            <a:pPr eaLnBrk="1" hangingPunct="1">
              <a:lnSpc>
                <a:spcPct val="110000"/>
              </a:lnSpc>
              <a:tabLst>
                <a:tab pos="1371600" algn="dec"/>
                <a:tab pos="1779588" algn="l"/>
              </a:tabLst>
            </a:pPr>
            <a:r>
              <a:rPr lang="en-US" sz="2000">
                <a:solidFill>
                  <a:srgbClr val="000000"/>
                </a:solidFill>
              </a:rPr>
              <a:t>Coded Factors:</a:t>
            </a:r>
          </a:p>
          <a:p>
            <a:pPr eaLnBrk="1" hangingPunct="1">
              <a:lnSpc>
                <a:spcPct val="110000"/>
              </a:lnSpc>
              <a:tabLst>
                <a:tab pos="1371600" algn="dec"/>
                <a:tab pos="1779588" algn="l"/>
              </a:tabLst>
            </a:pPr>
            <a:r>
              <a:rPr lang="en-US" sz="2000"/>
              <a:t>  Taste =</a:t>
            </a:r>
            <a:br>
              <a:rPr lang="en-US" sz="2000"/>
            </a:br>
            <a:r>
              <a:rPr lang="en-US" sz="2000"/>
              <a:t>	 </a:t>
            </a:r>
            <a:r>
              <a:rPr lang="en-US" sz="2000">
                <a:cs typeface="Arial" pitchFamily="34" charset="0"/>
              </a:rPr>
              <a:t>+66.50</a:t>
            </a:r>
          </a:p>
          <a:p>
            <a:pPr eaLnBrk="1" hangingPunct="1">
              <a:lnSpc>
                <a:spcPct val="110000"/>
              </a:lnSpc>
              <a:tabLst>
                <a:tab pos="1371600" algn="dec"/>
                <a:tab pos="1779588" algn="l"/>
              </a:tabLst>
            </a:pPr>
            <a:r>
              <a:rPr lang="en-US" sz="2000">
                <a:cs typeface="Arial" pitchFamily="34" charset="0"/>
              </a:rPr>
              <a:t>	-10.25*B</a:t>
            </a:r>
          </a:p>
          <a:p>
            <a:pPr eaLnBrk="1" hangingPunct="1">
              <a:lnSpc>
                <a:spcPct val="110000"/>
              </a:lnSpc>
              <a:tabLst>
                <a:tab pos="1371600" algn="dec"/>
                <a:tab pos="1779588" algn="l"/>
              </a:tabLst>
            </a:pPr>
            <a:r>
              <a:rPr lang="en-US" sz="2000">
                <a:cs typeface="Arial" pitchFamily="34" charset="0"/>
              </a:rPr>
              <a:t>	-8.50*C</a:t>
            </a:r>
          </a:p>
          <a:p>
            <a:pPr eaLnBrk="1" hangingPunct="1">
              <a:lnSpc>
                <a:spcPct val="110000"/>
              </a:lnSpc>
              <a:tabLst>
                <a:tab pos="1371600" algn="dec"/>
                <a:tab pos="1779588" algn="l"/>
              </a:tabLst>
            </a:pPr>
            <a:r>
              <a:rPr lang="en-US" sz="2000">
                <a:cs typeface="Arial" pitchFamily="34" charset="0"/>
              </a:rPr>
              <a:t>	-10.75*B*C</a:t>
            </a:r>
          </a:p>
          <a:p>
            <a:pPr eaLnBrk="1" hangingPunct="1">
              <a:lnSpc>
                <a:spcPct val="110000"/>
              </a:lnSpc>
              <a:tabLst>
                <a:tab pos="1371600" algn="dec"/>
                <a:tab pos="1779588" algn="l"/>
              </a:tabLst>
            </a:pPr>
            <a:endParaRPr lang="en-US" sz="2000"/>
          </a:p>
        </p:txBody>
      </p:sp>
      <p:sp>
        <p:nvSpPr>
          <p:cNvPr id="38919" name="Slide Number Placeholder 7"/>
          <p:cNvSpPr>
            <a:spLocks noGrp="1"/>
          </p:cNvSpPr>
          <p:nvPr>
            <p:ph type="sldNum" sz="quarter" idx="12"/>
          </p:nvPr>
        </p:nvSpPr>
        <p:spPr>
          <a:noFill/>
        </p:spPr>
        <p:txBody>
          <a:bodyPr/>
          <a:lstStyle/>
          <a:p>
            <a:fld id="{BD3152ED-ABA3-4985-840D-BCED8C9C6731}" type="slidenum">
              <a:rPr lang="en-US" smtClean="0"/>
              <a:pPr/>
              <a:t>45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0099">
                                            <p:txEl>
                                              <p:pRg st="1" end="1"/>
                                            </p:txEl>
                                          </p:spTgt>
                                        </p:tgtEl>
                                        <p:attrNameLst>
                                          <p:attrName>style.visibility</p:attrName>
                                        </p:attrNameLst>
                                      </p:cBhvr>
                                      <p:to>
                                        <p:strVal val="visible"/>
                                      </p:to>
                                    </p:set>
                                    <p:animEffect transition="in" filter="wipe(left)">
                                      <p:cBhvr>
                                        <p:cTn id="7" dur="500"/>
                                        <p:tgtEl>
                                          <p:spTgt spid="260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0099">
                                            <p:txEl>
                                              <p:pRg st="2" end="2"/>
                                            </p:txEl>
                                          </p:spTgt>
                                        </p:tgtEl>
                                        <p:attrNameLst>
                                          <p:attrName>style.visibility</p:attrName>
                                        </p:attrNameLst>
                                      </p:cBhvr>
                                      <p:to>
                                        <p:strVal val="visible"/>
                                      </p:to>
                                    </p:set>
                                    <p:animEffect transition="in" filter="wipe(left)">
                                      <p:cBhvr>
                                        <p:cTn id="12" dur="500"/>
                                        <p:tgtEl>
                                          <p:spTgt spid="260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
          <p:cNvSpPr>
            <a:spLocks noGrp="1"/>
          </p:cNvSpPr>
          <p:nvPr>
            <p:ph type="title"/>
          </p:nvPr>
        </p:nvSpPr>
        <p:spPr/>
        <p:txBody>
          <a:bodyPr/>
          <a:lstStyle/>
          <a:p>
            <a:r>
              <a:rPr lang="en-US" sz="2800" smtClean="0"/>
              <a:t>Factorial Design</a:t>
            </a:r>
            <a:br>
              <a:rPr lang="en-US" sz="2800" smtClean="0"/>
            </a:br>
            <a:r>
              <a:rPr lang="en-US" sz="2400" smtClean="0">
                <a:solidFill>
                  <a:schemeClr val="tx1"/>
                </a:solidFill>
              </a:rPr>
              <a:t>Residual Analysis</a:t>
            </a:r>
          </a:p>
        </p:txBody>
      </p:sp>
      <p:sp>
        <p:nvSpPr>
          <p:cNvPr id="8198" name="Date Placeholder 3"/>
          <p:cNvSpPr>
            <a:spLocks noGrp="1"/>
          </p:cNvSpPr>
          <p:nvPr>
            <p:ph type="dt" sz="quarter" idx="10"/>
          </p:nvPr>
        </p:nvSpPr>
        <p:spPr>
          <a:noFill/>
        </p:spPr>
        <p:txBody>
          <a:bodyPr/>
          <a:lstStyle/>
          <a:p>
            <a:r>
              <a:rPr lang="en-US" smtClean="0"/>
              <a:t>Response Surface Short Course - TFAWS</a:t>
            </a:r>
          </a:p>
        </p:txBody>
      </p:sp>
      <p:sp>
        <p:nvSpPr>
          <p:cNvPr id="8199" name="Slide Number Placeholder 4"/>
          <p:cNvSpPr>
            <a:spLocks noGrp="1"/>
          </p:cNvSpPr>
          <p:nvPr>
            <p:ph type="sldNum" sz="quarter" idx="12"/>
          </p:nvPr>
        </p:nvSpPr>
        <p:spPr>
          <a:noFill/>
        </p:spPr>
        <p:txBody>
          <a:bodyPr/>
          <a:lstStyle/>
          <a:p>
            <a:fld id="{A3A74A62-AF0C-477F-A226-4B9FD9D01826}" type="slidenum">
              <a:rPr lang="en-US" smtClean="0"/>
              <a:pPr/>
              <a:t>46</a:t>
            </a:fld>
            <a:endParaRPr lang="en-US" smtClean="0"/>
          </a:p>
        </p:txBody>
      </p:sp>
      <p:grpSp>
        <p:nvGrpSpPr>
          <p:cNvPr id="2" name="Group 12"/>
          <p:cNvGrpSpPr>
            <a:grpSpLocks/>
          </p:cNvGrpSpPr>
          <p:nvPr/>
        </p:nvGrpSpPr>
        <p:grpSpPr bwMode="auto">
          <a:xfrm>
            <a:off x="6200775" y="1912938"/>
            <a:ext cx="2068513" cy="1266825"/>
            <a:chOff x="6200271" y="1913021"/>
            <a:chExt cx="2069431" cy="1267327"/>
          </a:xfrm>
        </p:grpSpPr>
        <p:sp>
          <p:nvSpPr>
            <p:cNvPr id="8210" name="Rectangle 6"/>
            <p:cNvSpPr>
              <a:spLocks noChangeArrowheads="1"/>
            </p:cNvSpPr>
            <p:nvPr/>
          </p:nvSpPr>
          <p:spPr bwMode="auto">
            <a:xfrm>
              <a:off x="6200271" y="1913021"/>
              <a:ext cx="2069431" cy="1267327"/>
            </a:xfrm>
            <a:prstGeom prst="rect">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US" b="1"/>
                <a:t>Model</a:t>
              </a:r>
            </a:p>
            <a:p>
              <a:pPr algn="ctr"/>
              <a:r>
                <a:rPr lang="en-US"/>
                <a:t>(Predicted Values)</a:t>
              </a:r>
            </a:p>
            <a:p>
              <a:pPr algn="ctr"/>
              <a:endParaRPr lang="en-US"/>
            </a:p>
            <a:p>
              <a:pPr algn="ctr"/>
              <a:r>
                <a:rPr lang="en-US"/>
                <a:t>Signal</a:t>
              </a:r>
            </a:p>
          </p:txBody>
        </p:sp>
        <p:graphicFrame>
          <p:nvGraphicFramePr>
            <p:cNvPr id="8196" name="Object 2"/>
            <p:cNvGraphicFramePr>
              <a:graphicFrameLocks noChangeAspect="1"/>
            </p:cNvGraphicFramePr>
            <p:nvPr/>
          </p:nvGraphicFramePr>
          <p:xfrm>
            <a:off x="7127036" y="2501482"/>
            <a:ext cx="215900" cy="355600"/>
          </p:xfrm>
          <a:graphic>
            <a:graphicData uri="http://schemas.openxmlformats.org/presentationml/2006/ole">
              <p:oleObj spid="_x0000_s886786" name="Equation" r:id="rId4" imgW="215713" imgH="355292" progId="Equation.DSMT4">
                <p:embed/>
              </p:oleObj>
            </a:graphicData>
          </a:graphic>
        </p:graphicFrame>
      </p:grpSp>
      <p:grpSp>
        <p:nvGrpSpPr>
          <p:cNvPr id="3" name="Group 13"/>
          <p:cNvGrpSpPr>
            <a:grpSpLocks/>
          </p:cNvGrpSpPr>
          <p:nvPr/>
        </p:nvGrpSpPr>
        <p:grpSpPr bwMode="auto">
          <a:xfrm>
            <a:off x="1316038" y="1912938"/>
            <a:ext cx="2068512" cy="1266825"/>
            <a:chOff x="1315453" y="1913021"/>
            <a:chExt cx="2069431" cy="1267327"/>
          </a:xfrm>
        </p:grpSpPr>
        <p:sp>
          <p:nvSpPr>
            <p:cNvPr id="8209" name="Rectangle 5"/>
            <p:cNvSpPr>
              <a:spLocks noChangeArrowheads="1"/>
            </p:cNvSpPr>
            <p:nvPr/>
          </p:nvSpPr>
          <p:spPr bwMode="auto">
            <a:xfrm>
              <a:off x="1315453" y="1913021"/>
              <a:ext cx="2069431" cy="1267327"/>
            </a:xfrm>
            <a:prstGeom prst="rect">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US" b="1"/>
                <a:t>Data</a:t>
              </a:r>
            </a:p>
            <a:p>
              <a:pPr algn="ctr"/>
              <a:r>
                <a:rPr lang="en-US"/>
                <a:t>(Observed Values)</a:t>
              </a:r>
            </a:p>
            <a:p>
              <a:pPr algn="ctr"/>
              <a:endParaRPr lang="en-US"/>
            </a:p>
            <a:p>
              <a:pPr algn="ctr"/>
              <a:r>
                <a:rPr lang="en-US"/>
                <a:t>Signal + Noise</a:t>
              </a:r>
            </a:p>
          </p:txBody>
        </p:sp>
        <p:graphicFrame>
          <p:nvGraphicFramePr>
            <p:cNvPr id="8195" name="Object 3"/>
            <p:cNvGraphicFramePr>
              <a:graphicFrameLocks noChangeAspect="1"/>
            </p:cNvGraphicFramePr>
            <p:nvPr/>
          </p:nvGraphicFramePr>
          <p:xfrm>
            <a:off x="2242218" y="2501482"/>
            <a:ext cx="215900" cy="355600"/>
          </p:xfrm>
          <a:graphic>
            <a:graphicData uri="http://schemas.openxmlformats.org/presentationml/2006/ole">
              <p:oleObj spid="_x0000_s886787" name="Equation" r:id="rId5" imgW="215713" imgH="355292" progId="Equation.DSMT4">
                <p:embed/>
              </p:oleObj>
            </a:graphicData>
          </a:graphic>
        </p:graphicFrame>
      </p:grpSp>
      <p:sp>
        <p:nvSpPr>
          <p:cNvPr id="8202" name="Rectangle 9"/>
          <p:cNvSpPr>
            <a:spLocks noChangeArrowheads="1"/>
          </p:cNvSpPr>
          <p:nvPr/>
        </p:nvSpPr>
        <p:spPr bwMode="auto">
          <a:xfrm>
            <a:off x="3922713" y="1912938"/>
            <a:ext cx="1739900" cy="1266825"/>
          </a:xfrm>
          <a:prstGeom prst="rect">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US" b="1"/>
              <a:t>Analysis</a:t>
            </a:r>
          </a:p>
          <a:p>
            <a:pPr algn="ctr"/>
            <a:endParaRPr lang="en-US"/>
          </a:p>
          <a:p>
            <a:pPr algn="ctr"/>
            <a:r>
              <a:rPr lang="en-US"/>
              <a:t>Filter Signal</a:t>
            </a:r>
          </a:p>
        </p:txBody>
      </p:sp>
      <p:sp>
        <p:nvSpPr>
          <p:cNvPr id="8203" name="Rectangle 15"/>
          <p:cNvSpPr>
            <a:spLocks noChangeArrowheads="1"/>
          </p:cNvSpPr>
          <p:nvPr/>
        </p:nvSpPr>
        <p:spPr bwMode="auto">
          <a:xfrm>
            <a:off x="3527425" y="4022725"/>
            <a:ext cx="2525713" cy="1266825"/>
          </a:xfrm>
          <a:prstGeom prst="rect">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US" b="1"/>
              <a:t>Residuals</a:t>
            </a:r>
          </a:p>
          <a:p>
            <a:pPr algn="ctr"/>
            <a:r>
              <a:rPr lang="en-US"/>
              <a:t>(Observed - Predicted)</a:t>
            </a:r>
          </a:p>
          <a:p>
            <a:pPr algn="ctr"/>
            <a:endParaRPr lang="en-US"/>
          </a:p>
          <a:p>
            <a:pPr algn="ctr"/>
            <a:r>
              <a:rPr lang="en-US"/>
              <a:t>Noise</a:t>
            </a:r>
          </a:p>
        </p:txBody>
      </p:sp>
      <p:graphicFrame>
        <p:nvGraphicFramePr>
          <p:cNvPr id="8194" name="Object 4"/>
          <p:cNvGraphicFramePr>
            <a:graphicFrameLocks noChangeAspect="1"/>
          </p:cNvGraphicFramePr>
          <p:nvPr/>
        </p:nvGraphicFramePr>
        <p:xfrm>
          <a:off x="4198938" y="4611688"/>
          <a:ext cx="1181100" cy="355600"/>
        </p:xfrm>
        <a:graphic>
          <a:graphicData uri="http://schemas.openxmlformats.org/presentationml/2006/ole">
            <p:oleObj spid="_x0000_s886788" name="Equation" r:id="rId6" imgW="1180588" imgH="355446" progId="Equation.DSMT4">
              <p:embed/>
            </p:oleObj>
          </a:graphicData>
        </a:graphic>
      </p:graphicFrame>
      <p:sp>
        <p:nvSpPr>
          <p:cNvPr id="8204" name="TextBox 17"/>
          <p:cNvSpPr txBox="1">
            <a:spLocks noChangeArrowheads="1"/>
          </p:cNvSpPr>
          <p:nvPr/>
        </p:nvSpPr>
        <p:spPr bwMode="auto">
          <a:xfrm>
            <a:off x="3541713" y="5502275"/>
            <a:ext cx="2497137" cy="400050"/>
          </a:xfrm>
          <a:prstGeom prst="rect">
            <a:avLst/>
          </a:prstGeom>
          <a:noFill/>
          <a:ln w="9525">
            <a:noFill/>
            <a:miter lim="800000"/>
            <a:headEnd/>
            <a:tailEnd/>
          </a:ln>
        </p:spPr>
        <p:txBody>
          <a:bodyPr wrap="none">
            <a:spAutoFit/>
          </a:bodyPr>
          <a:lstStyle/>
          <a:p>
            <a:r>
              <a:rPr lang="en-US" sz="2000"/>
              <a:t>Independent N(0,</a:t>
            </a:r>
            <a:r>
              <a:rPr lang="en-US" sz="2000">
                <a:latin typeface="Symbol" pitchFamily="18" charset="2"/>
              </a:rPr>
              <a:t>s</a:t>
            </a:r>
            <a:r>
              <a:rPr lang="en-US" sz="2000" baseline="30000"/>
              <a:t>2</a:t>
            </a:r>
            <a:r>
              <a:rPr lang="en-US" sz="2000"/>
              <a:t>)</a:t>
            </a:r>
          </a:p>
        </p:txBody>
      </p:sp>
      <p:cxnSp>
        <p:nvCxnSpPr>
          <p:cNvPr id="8205" name="Straight Arrow Connector 19"/>
          <p:cNvCxnSpPr>
            <a:cxnSpLocks noChangeShapeType="1"/>
            <a:stCxn id="8209" idx="3"/>
            <a:endCxn id="8202" idx="1"/>
          </p:cNvCxnSpPr>
          <p:nvPr/>
        </p:nvCxnSpPr>
        <p:spPr bwMode="auto">
          <a:xfrm>
            <a:off x="3384550" y="2546350"/>
            <a:ext cx="538163" cy="1588"/>
          </a:xfrm>
          <a:prstGeom prst="straightConnector1">
            <a:avLst/>
          </a:prstGeom>
          <a:noFill/>
          <a:ln w="9525" algn="ctr">
            <a:solidFill>
              <a:schemeClr val="tx1"/>
            </a:solidFill>
            <a:round/>
            <a:headEnd/>
            <a:tailEnd type="arrow" w="med" len="med"/>
          </a:ln>
        </p:spPr>
      </p:cxnSp>
      <p:cxnSp>
        <p:nvCxnSpPr>
          <p:cNvPr id="8206" name="Straight Arrow Connector 21"/>
          <p:cNvCxnSpPr>
            <a:cxnSpLocks noChangeShapeType="1"/>
            <a:stCxn id="8202" idx="3"/>
            <a:endCxn id="8210" idx="1"/>
          </p:cNvCxnSpPr>
          <p:nvPr/>
        </p:nvCxnSpPr>
        <p:spPr bwMode="auto">
          <a:xfrm>
            <a:off x="5662613" y="2546350"/>
            <a:ext cx="538162" cy="1588"/>
          </a:xfrm>
          <a:prstGeom prst="straightConnector1">
            <a:avLst/>
          </a:prstGeom>
          <a:noFill/>
          <a:ln w="9525" algn="ctr">
            <a:solidFill>
              <a:schemeClr val="tx1"/>
            </a:solidFill>
            <a:round/>
            <a:headEnd/>
            <a:tailEnd type="arrow" w="med" len="med"/>
          </a:ln>
        </p:spPr>
      </p:cxnSp>
      <p:cxnSp>
        <p:nvCxnSpPr>
          <p:cNvPr id="8207" name="Straight Arrow Connector 23"/>
          <p:cNvCxnSpPr>
            <a:cxnSpLocks noChangeShapeType="1"/>
            <a:stCxn id="8209" idx="2"/>
            <a:endCxn id="8203" idx="0"/>
          </p:cNvCxnSpPr>
          <p:nvPr/>
        </p:nvCxnSpPr>
        <p:spPr bwMode="auto">
          <a:xfrm rot="16200000" flipH="1">
            <a:off x="3148013" y="2381250"/>
            <a:ext cx="842962" cy="2439988"/>
          </a:xfrm>
          <a:prstGeom prst="straightConnector1">
            <a:avLst/>
          </a:prstGeom>
          <a:noFill/>
          <a:ln w="9525" algn="ctr">
            <a:solidFill>
              <a:schemeClr val="tx1"/>
            </a:solidFill>
            <a:round/>
            <a:headEnd/>
            <a:tailEnd type="arrow" w="med" len="med"/>
          </a:ln>
        </p:spPr>
      </p:cxnSp>
      <p:cxnSp>
        <p:nvCxnSpPr>
          <p:cNvPr id="8208" name="Straight Arrow Connector 25"/>
          <p:cNvCxnSpPr>
            <a:cxnSpLocks noChangeShapeType="1"/>
            <a:stCxn id="8210" idx="2"/>
            <a:endCxn id="8203" idx="0"/>
          </p:cNvCxnSpPr>
          <p:nvPr/>
        </p:nvCxnSpPr>
        <p:spPr bwMode="auto">
          <a:xfrm rot="5400000">
            <a:off x="5590382" y="2378869"/>
            <a:ext cx="842962" cy="244475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smtClean="0"/>
              <a:t>Response Surface Short Course - TFAWS</a:t>
            </a:r>
          </a:p>
        </p:txBody>
      </p:sp>
      <p:sp>
        <p:nvSpPr>
          <p:cNvPr id="39939" name="Rectangle 2"/>
          <p:cNvSpPr>
            <a:spLocks noGrp="1" noChangeArrowheads="1"/>
          </p:cNvSpPr>
          <p:nvPr>
            <p:ph type="title"/>
          </p:nvPr>
        </p:nvSpPr>
        <p:spPr>
          <a:noFill/>
        </p:spPr>
        <p:txBody>
          <a:bodyPr/>
          <a:lstStyle/>
          <a:p>
            <a:pPr eaLnBrk="1" hangingPunct="1"/>
            <a:r>
              <a:rPr lang="en-US" sz="2800" smtClean="0"/>
              <a:t>Popcorn Analysis – Taste </a:t>
            </a:r>
            <a:br>
              <a:rPr lang="en-US" sz="2800" smtClean="0"/>
            </a:br>
            <a:r>
              <a:rPr lang="en-US" sz="2400" smtClean="0">
                <a:solidFill>
                  <a:schemeClr val="tx1"/>
                </a:solidFill>
              </a:rPr>
              <a:t>Diagnostic Case Statistics</a:t>
            </a:r>
          </a:p>
        </p:txBody>
      </p:sp>
      <p:sp>
        <p:nvSpPr>
          <p:cNvPr id="39940" name="Rectangle 3"/>
          <p:cNvSpPr>
            <a:spLocks noGrp="1" noChangeArrowheads="1"/>
          </p:cNvSpPr>
          <p:nvPr>
            <p:ph type="body" idx="1"/>
          </p:nvPr>
        </p:nvSpPr>
        <p:spPr>
          <a:xfrm>
            <a:off x="838200" y="1447800"/>
            <a:ext cx="7848600" cy="3195638"/>
          </a:xfrm>
        </p:spPr>
        <p:txBody>
          <a:bodyPr/>
          <a:lstStyle/>
          <a:p>
            <a:pPr marL="0" indent="0" algn="r"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r>
              <a:rPr lang="en-US" sz="1800" i="1" smtClean="0">
                <a:solidFill>
                  <a:srgbClr val="CC0000"/>
                </a:solidFill>
              </a:rPr>
              <a:t> Diagnostics </a:t>
            </a:r>
            <a:r>
              <a:rPr lang="en-US" sz="1800" i="1" smtClean="0">
                <a:solidFill>
                  <a:srgbClr val="CC0000"/>
                </a:solidFill>
                <a:cs typeface="Arial" pitchFamily="34" charset="0"/>
              </a:rPr>
              <a:t>→ Influence → Report</a:t>
            </a:r>
          </a:p>
          <a:p>
            <a:pPr marL="0" indent="0"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r>
              <a:rPr lang="en-US" sz="1200" smtClean="0"/>
              <a:t>Diagnostics Case Statistics</a:t>
            </a:r>
          </a:p>
          <a:p>
            <a:pPr marL="0" indent="0"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r>
              <a:rPr lang="en-US" sz="1200" smtClean="0"/>
              <a:t>						Internally	Externally	Influence on</a:t>
            </a:r>
          </a:p>
          <a:p>
            <a:pPr marL="0" indent="0"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r>
              <a:rPr lang="en-US" sz="1200" smtClean="0"/>
              <a:t>Std		Actual	Predicted			Studentized	Studentized	Fitted Value	Cook's	Run</a:t>
            </a:r>
          </a:p>
          <a:p>
            <a:pPr marL="0" indent="0"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r>
              <a:rPr lang="en-US" sz="1200" smtClean="0"/>
              <a:t>Order	Value	Value	Residual	Leverage	Residual	Residual	DFFITS	Distance	Order</a:t>
            </a:r>
          </a:p>
          <a:p>
            <a:pPr marL="0" indent="0"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r>
              <a:rPr lang="en-US" sz="1200" smtClean="0"/>
              <a:t>	1	74.00	74.50	-0.50	0.500	-0.142	-0.123	-0.123	0.005	8</a:t>
            </a:r>
          </a:p>
          <a:p>
            <a:pPr marL="0" indent="0"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r>
              <a:rPr lang="en-US" sz="1200" smtClean="0"/>
              <a:t>	2	75.00	74.50	0.50	0.500	0.142	0.123	0.123	0.005	1</a:t>
            </a:r>
          </a:p>
          <a:p>
            <a:pPr marL="0" indent="0"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r>
              <a:rPr lang="en-US" sz="1200" smtClean="0"/>
              <a:t>	3	71.00	75.50	-4.50	0.500	-1.279	-1.441	-1.441	0.409	2</a:t>
            </a:r>
          </a:p>
          <a:p>
            <a:pPr marL="0" indent="0"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r>
              <a:rPr lang="en-US" sz="1200" smtClean="0"/>
              <a:t>	4	80.00	75.50	4.50	0.500	1.279	1.441	1.441	0.409	4</a:t>
            </a:r>
          </a:p>
          <a:p>
            <a:pPr marL="0" indent="0"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r>
              <a:rPr lang="en-US" sz="1200" smtClean="0"/>
              <a:t>	5	81.00	79.00	2.00	0.500	0.569	0.514	0.514	0.081	3</a:t>
            </a:r>
          </a:p>
          <a:p>
            <a:pPr marL="0" indent="0"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r>
              <a:rPr lang="en-US" sz="1200" smtClean="0"/>
              <a:t>	6	77.00	79.00	-2.00	0.500	-0.569	-0.514	-0.514	0.081	5</a:t>
            </a:r>
          </a:p>
          <a:p>
            <a:pPr marL="0" indent="0"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r>
              <a:rPr lang="en-US" sz="1200" smtClean="0"/>
              <a:t>	7	42.00	37.00	5.00	0.500	1.421	1.750	1.750	0.505	7</a:t>
            </a:r>
          </a:p>
          <a:p>
            <a:pPr marL="0" indent="0"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r>
              <a:rPr lang="en-US" sz="1200" smtClean="0"/>
              <a:t>	8	32.00	37.00	-5.00	0.500	-1.421	-1.750	-1.750	0.505	6</a:t>
            </a:r>
          </a:p>
          <a:p>
            <a:pPr marL="0" indent="0" eaLnBrk="1" hangingPunct="1">
              <a:buFontTx/>
              <a:buNone/>
              <a:tabLst>
                <a:tab pos="338138" algn="r"/>
                <a:tab pos="914400" algn="r"/>
                <a:tab pos="1719263" algn="r"/>
                <a:tab pos="2401888" algn="r"/>
                <a:tab pos="3206750" algn="r"/>
                <a:tab pos="4121150" algn="r"/>
                <a:tab pos="5148263" algn="r"/>
                <a:tab pos="6175375" algn="r"/>
                <a:tab pos="7089775" algn="r"/>
                <a:tab pos="7656513" algn="r"/>
                <a:tab pos="7778750" algn="r"/>
              </a:tabLst>
            </a:pPr>
            <a:endParaRPr lang="en-US" sz="1200" smtClean="0"/>
          </a:p>
        </p:txBody>
      </p:sp>
      <p:sp>
        <p:nvSpPr>
          <p:cNvPr id="264196" name="Text Box 4"/>
          <p:cNvSpPr txBox="1">
            <a:spLocks noChangeArrowheads="1"/>
          </p:cNvSpPr>
          <p:nvPr/>
        </p:nvSpPr>
        <p:spPr bwMode="auto">
          <a:xfrm>
            <a:off x="2044700" y="4795838"/>
            <a:ext cx="6018213" cy="727075"/>
          </a:xfrm>
          <a:prstGeom prst="rect">
            <a:avLst/>
          </a:prstGeom>
          <a:solidFill>
            <a:schemeClr val="bg1"/>
          </a:solidFill>
          <a:ln w="25400" algn="ctr">
            <a:solidFill>
              <a:srgbClr val="000000"/>
            </a:solidFill>
            <a:miter lim="800000"/>
            <a:headEnd/>
            <a:tailEnd/>
          </a:ln>
        </p:spPr>
        <p:txBody>
          <a:bodyPr>
            <a:spAutoFit/>
          </a:bodyPr>
          <a:lstStyle/>
          <a:p>
            <a:pPr algn="ctr" eaLnBrk="1" hangingPunct="1">
              <a:spcBef>
                <a:spcPct val="30000"/>
              </a:spcBef>
            </a:pPr>
            <a:r>
              <a:rPr lang="en-US" sz="2000" i="1" dirty="0">
                <a:solidFill>
                  <a:srgbClr val="000000"/>
                </a:solidFill>
              </a:rPr>
              <a:t>See</a:t>
            </a:r>
            <a:r>
              <a:rPr lang="en-US" sz="2000" i="1" dirty="0">
                <a:solidFill>
                  <a:srgbClr val="CC0000"/>
                </a:solidFill>
              </a:rPr>
              <a:t> “Diagnostics Report – Formulas</a:t>
            </a:r>
            <a:r>
              <a:rPr lang="en-US" i="1" dirty="0">
                <a:solidFill>
                  <a:srgbClr val="CC0000"/>
                </a:solidFill>
              </a:rPr>
              <a:t> &amp; </a:t>
            </a:r>
            <a:r>
              <a:rPr lang="en-US" sz="2000" i="1" dirty="0">
                <a:solidFill>
                  <a:srgbClr val="CC0000"/>
                </a:solidFill>
              </a:rPr>
              <a:t>Definitions” </a:t>
            </a:r>
            <a:r>
              <a:rPr lang="en-US" sz="2000" i="1" dirty="0">
                <a:solidFill>
                  <a:srgbClr val="000000"/>
                </a:solidFill>
              </a:rPr>
              <a:t>in your</a:t>
            </a:r>
            <a:r>
              <a:rPr lang="en-US" sz="2000" i="1" dirty="0">
                <a:solidFill>
                  <a:srgbClr val="CC0000"/>
                </a:solidFill>
              </a:rPr>
              <a:t> </a:t>
            </a:r>
            <a:r>
              <a:rPr lang="en-US" sz="2000" dirty="0" smtClean="0">
                <a:solidFill>
                  <a:srgbClr val="CC0000"/>
                </a:solidFill>
              </a:rPr>
              <a:t>Handbook </a:t>
            </a:r>
            <a:r>
              <a:rPr lang="en-US" sz="2000" dirty="0">
                <a:solidFill>
                  <a:srgbClr val="CC0000"/>
                </a:solidFill>
              </a:rPr>
              <a:t>for Experimenters</a:t>
            </a:r>
            <a:r>
              <a:rPr lang="en-US" sz="2000" i="1" dirty="0" smtClean="0">
                <a:solidFill>
                  <a:srgbClr val="CC0000"/>
                </a:solidFill>
              </a:rPr>
              <a:t>”</a:t>
            </a:r>
            <a:endParaRPr lang="en-US" sz="2000" i="1" dirty="0">
              <a:solidFill>
                <a:srgbClr val="CC0000"/>
              </a:solidFill>
            </a:endParaRPr>
          </a:p>
        </p:txBody>
      </p:sp>
      <p:sp>
        <p:nvSpPr>
          <p:cNvPr id="39942" name="Slide Number Placeholder 6"/>
          <p:cNvSpPr>
            <a:spLocks noGrp="1"/>
          </p:cNvSpPr>
          <p:nvPr>
            <p:ph type="sldNum" sz="quarter" idx="12"/>
          </p:nvPr>
        </p:nvSpPr>
        <p:spPr>
          <a:noFill/>
        </p:spPr>
        <p:txBody>
          <a:bodyPr/>
          <a:lstStyle/>
          <a:p>
            <a:fld id="{24EFC48A-02D2-4119-978A-4EA1238FBABC}" type="slidenum">
              <a:rPr lang="en-US" smtClean="0"/>
              <a:pPr/>
              <a:t>47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64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r>
              <a:rPr lang="en-US" smtClean="0"/>
              <a:t>Response Surface Short Course - TFAWS</a:t>
            </a:r>
          </a:p>
        </p:txBody>
      </p:sp>
      <p:sp>
        <p:nvSpPr>
          <p:cNvPr id="40963" name="Rectangle 2"/>
          <p:cNvSpPr>
            <a:spLocks noGrp="1" noChangeArrowheads="1"/>
          </p:cNvSpPr>
          <p:nvPr>
            <p:ph type="title"/>
          </p:nvPr>
        </p:nvSpPr>
        <p:spPr>
          <a:xfrm>
            <a:off x="1827213" y="90488"/>
            <a:ext cx="6581775" cy="1096962"/>
          </a:xfrm>
          <a:noFill/>
        </p:spPr>
        <p:txBody>
          <a:bodyPr/>
          <a:lstStyle/>
          <a:p>
            <a:pPr eaLnBrk="1" hangingPunct="1"/>
            <a:r>
              <a:rPr lang="en-US" sz="2800" smtClean="0"/>
              <a:t>Factorial Design</a:t>
            </a:r>
            <a:r>
              <a:rPr lang="en-US" sz="2400" smtClean="0"/>
              <a:t/>
            </a:r>
            <a:br>
              <a:rPr lang="en-US" sz="2400" smtClean="0"/>
            </a:br>
            <a:r>
              <a:rPr lang="en-US" sz="2400" smtClean="0">
                <a:solidFill>
                  <a:schemeClr val="tx1"/>
                </a:solidFill>
              </a:rPr>
              <a:t>ANOVA Assumptions</a:t>
            </a:r>
          </a:p>
        </p:txBody>
      </p:sp>
      <p:sp>
        <p:nvSpPr>
          <p:cNvPr id="40964" name="Text Box 3"/>
          <p:cNvSpPr txBox="1">
            <a:spLocks noChangeArrowheads="1"/>
          </p:cNvSpPr>
          <p:nvPr/>
        </p:nvSpPr>
        <p:spPr bwMode="auto">
          <a:xfrm>
            <a:off x="976313" y="1371600"/>
            <a:ext cx="7086600" cy="4730750"/>
          </a:xfrm>
          <a:prstGeom prst="rect">
            <a:avLst/>
          </a:prstGeom>
          <a:noFill/>
          <a:ln w="9525" algn="ctr">
            <a:noFill/>
            <a:miter lim="800000"/>
            <a:headEnd/>
            <a:tailEnd/>
          </a:ln>
        </p:spPr>
        <p:txBody>
          <a:bodyPr>
            <a:spAutoFit/>
          </a:bodyPr>
          <a:lstStyle/>
          <a:p>
            <a:pPr eaLnBrk="1" hangingPunct="1">
              <a:spcBef>
                <a:spcPct val="30000"/>
              </a:spcBef>
            </a:pPr>
            <a:r>
              <a:rPr lang="en-US" sz="2000" dirty="0"/>
              <a:t>Additive treatment effects</a:t>
            </a:r>
          </a:p>
          <a:p>
            <a:pPr marL="455613" lvl="1" eaLnBrk="1" hangingPunct="1">
              <a:spcBef>
                <a:spcPct val="30000"/>
              </a:spcBef>
            </a:pPr>
            <a:r>
              <a:rPr lang="en-US" sz="2000" i="1" dirty="0"/>
              <a:t>Factorial:  An interaction model will adequately </a:t>
            </a:r>
            <a:br>
              <a:rPr lang="en-US" sz="2000" i="1" dirty="0"/>
            </a:br>
            <a:r>
              <a:rPr lang="en-US" sz="2000" i="1" dirty="0"/>
              <a:t>represent response behavior.</a:t>
            </a:r>
          </a:p>
          <a:p>
            <a:pPr eaLnBrk="1" hangingPunct="1">
              <a:spcBef>
                <a:spcPct val="70000"/>
              </a:spcBef>
            </a:pPr>
            <a:r>
              <a:rPr lang="en-US" sz="2000" dirty="0"/>
              <a:t>Independence of errors</a:t>
            </a:r>
          </a:p>
          <a:p>
            <a:pPr marL="455613" lvl="1" eaLnBrk="1" hangingPunct="1">
              <a:spcBef>
                <a:spcPct val="30000"/>
              </a:spcBef>
            </a:pPr>
            <a:r>
              <a:rPr lang="en-US" sz="2000" i="1" dirty="0"/>
              <a:t>Knowing the residual from one experiment gives</a:t>
            </a:r>
            <a:br>
              <a:rPr lang="en-US" sz="2000" i="1" dirty="0"/>
            </a:br>
            <a:r>
              <a:rPr lang="en-US" sz="2000" i="1" dirty="0"/>
              <a:t>no information about the residual from the next.</a:t>
            </a:r>
            <a:endParaRPr lang="en-US" sz="2000" dirty="0"/>
          </a:p>
          <a:p>
            <a:pPr eaLnBrk="1" hangingPunct="1">
              <a:spcBef>
                <a:spcPct val="70000"/>
              </a:spcBef>
            </a:pPr>
            <a:r>
              <a:rPr lang="en-US" sz="2000" dirty="0" err="1"/>
              <a:t>Studentized</a:t>
            </a:r>
            <a:r>
              <a:rPr lang="en-US" sz="2000" dirty="0"/>
              <a:t> residuals  N(0,</a:t>
            </a:r>
            <a:r>
              <a:rPr lang="en-US" sz="2000" dirty="0">
                <a:latin typeface="Symbol" pitchFamily="18" charset="2"/>
              </a:rPr>
              <a:t>s</a:t>
            </a:r>
            <a:r>
              <a:rPr lang="en-US" sz="2000" baseline="30000" dirty="0"/>
              <a:t>2</a:t>
            </a:r>
            <a:r>
              <a:rPr lang="en-US" sz="2000" dirty="0"/>
              <a:t>):</a:t>
            </a:r>
          </a:p>
          <a:p>
            <a:pPr marL="1835150" lvl="2" eaLnBrk="1" hangingPunct="1">
              <a:spcBef>
                <a:spcPct val="30000"/>
              </a:spcBef>
              <a:buFontTx/>
              <a:buChar char="•"/>
            </a:pPr>
            <a:r>
              <a:rPr lang="en-US" sz="2000" dirty="0"/>
              <a:t> Normally distributed</a:t>
            </a:r>
          </a:p>
          <a:p>
            <a:pPr marL="1835150" lvl="2" eaLnBrk="1" hangingPunct="1">
              <a:spcBef>
                <a:spcPct val="30000"/>
              </a:spcBef>
              <a:buFontTx/>
              <a:buChar char="•"/>
            </a:pPr>
            <a:r>
              <a:rPr lang="en-US" sz="2000" dirty="0"/>
              <a:t> Mean of zero</a:t>
            </a:r>
          </a:p>
          <a:p>
            <a:pPr marL="1835150" lvl="2" eaLnBrk="1" hangingPunct="1">
              <a:spcBef>
                <a:spcPct val="30000"/>
              </a:spcBef>
              <a:buFontTx/>
              <a:buChar char="•"/>
            </a:pPr>
            <a:r>
              <a:rPr lang="en-US" sz="2000" dirty="0"/>
              <a:t> Constant variance, </a:t>
            </a:r>
            <a:r>
              <a:rPr lang="en-US" sz="2000" dirty="0">
                <a:latin typeface="Symbol" pitchFamily="18" charset="2"/>
              </a:rPr>
              <a:t>s</a:t>
            </a:r>
            <a:r>
              <a:rPr lang="en-US" sz="2000" baseline="30000" dirty="0"/>
              <a:t>2</a:t>
            </a:r>
            <a:r>
              <a:rPr lang="en-US" sz="2000" dirty="0"/>
              <a:t>=1</a:t>
            </a:r>
          </a:p>
          <a:p>
            <a:pPr algn="r" eaLnBrk="1" hangingPunct="1">
              <a:spcBef>
                <a:spcPct val="120000"/>
              </a:spcBef>
            </a:pPr>
            <a:r>
              <a:rPr lang="en-US" sz="2100" i="1" dirty="0">
                <a:solidFill>
                  <a:srgbClr val="CC0000"/>
                </a:solidFill>
              </a:rPr>
              <a:t>Check assumptions by plotting </a:t>
            </a:r>
            <a:r>
              <a:rPr lang="en-US" sz="2100" i="1" dirty="0" err="1">
                <a:solidFill>
                  <a:srgbClr val="CC0000"/>
                </a:solidFill>
              </a:rPr>
              <a:t>studentized</a:t>
            </a:r>
            <a:r>
              <a:rPr lang="en-US" sz="2100" i="1" dirty="0">
                <a:solidFill>
                  <a:srgbClr val="CC0000"/>
                </a:solidFill>
              </a:rPr>
              <a:t> residuals!</a:t>
            </a:r>
          </a:p>
        </p:txBody>
      </p:sp>
      <p:sp>
        <p:nvSpPr>
          <p:cNvPr id="40965" name="Text Box 4"/>
          <p:cNvSpPr txBox="1">
            <a:spLocks noChangeArrowheads="1"/>
          </p:cNvSpPr>
          <p:nvPr/>
        </p:nvSpPr>
        <p:spPr bwMode="auto">
          <a:xfrm>
            <a:off x="7051675" y="1536700"/>
            <a:ext cx="1466850" cy="981075"/>
          </a:xfrm>
          <a:prstGeom prst="rect">
            <a:avLst/>
          </a:prstGeom>
          <a:noFill/>
          <a:ln w="9525" algn="ctr">
            <a:solidFill>
              <a:srgbClr val="000000"/>
            </a:solidFill>
            <a:miter lim="800000"/>
            <a:headEnd/>
            <a:tailEnd/>
          </a:ln>
        </p:spPr>
        <p:txBody>
          <a:bodyPr wrap="none">
            <a:spAutoFit/>
          </a:bodyPr>
          <a:lstStyle/>
          <a:p>
            <a:pPr marL="111125" indent="-111125" eaLnBrk="1" hangingPunct="1">
              <a:spcBef>
                <a:spcPct val="30000"/>
              </a:spcBef>
              <a:buFontTx/>
              <a:buChar char="•"/>
            </a:pPr>
            <a:r>
              <a:rPr lang="en-US" sz="1600">
                <a:solidFill>
                  <a:srgbClr val="000000"/>
                </a:solidFill>
              </a:rPr>
              <a:t>Model F-test</a:t>
            </a:r>
          </a:p>
          <a:p>
            <a:pPr marL="111125" indent="-111125" eaLnBrk="1" hangingPunct="1">
              <a:spcBef>
                <a:spcPct val="30000"/>
              </a:spcBef>
              <a:buFontTx/>
              <a:buChar char="•"/>
            </a:pPr>
            <a:r>
              <a:rPr lang="en-US" sz="1600">
                <a:solidFill>
                  <a:srgbClr val="000000"/>
                </a:solidFill>
              </a:rPr>
              <a:t>Lack-of-Fit</a:t>
            </a:r>
          </a:p>
          <a:p>
            <a:pPr marL="111125" indent="-111125" eaLnBrk="1" hangingPunct="1">
              <a:spcBef>
                <a:spcPct val="30000"/>
              </a:spcBef>
              <a:buFontTx/>
              <a:buChar char="•"/>
            </a:pPr>
            <a:r>
              <a:rPr lang="en-US" sz="1600">
                <a:solidFill>
                  <a:srgbClr val="000000"/>
                </a:solidFill>
              </a:rPr>
              <a:t>Box-Cox plot</a:t>
            </a:r>
          </a:p>
        </p:txBody>
      </p:sp>
      <p:sp>
        <p:nvSpPr>
          <p:cNvPr id="40966" name="Text Box 5"/>
          <p:cNvSpPr txBox="1">
            <a:spLocks noChangeArrowheads="1"/>
          </p:cNvSpPr>
          <p:nvPr/>
        </p:nvSpPr>
        <p:spPr bwMode="auto">
          <a:xfrm>
            <a:off x="7148513" y="2897188"/>
            <a:ext cx="1274762" cy="835025"/>
          </a:xfrm>
          <a:prstGeom prst="rect">
            <a:avLst/>
          </a:prstGeom>
          <a:noFill/>
          <a:ln w="9525" algn="ctr">
            <a:solidFill>
              <a:srgbClr val="000000"/>
            </a:solidFill>
            <a:miter lim="800000"/>
            <a:headEnd/>
            <a:tailEnd/>
          </a:ln>
        </p:spPr>
        <p:txBody>
          <a:bodyPr wrap="none">
            <a:spAutoFit/>
          </a:bodyPr>
          <a:lstStyle/>
          <a:p>
            <a:pPr marL="111125" indent="-111125" algn="ctr" eaLnBrk="1" hangingPunct="1">
              <a:spcBef>
                <a:spcPct val="30000"/>
              </a:spcBef>
            </a:pPr>
            <a:r>
              <a:rPr lang="en-US" sz="1600">
                <a:solidFill>
                  <a:srgbClr val="000000"/>
                </a:solidFill>
              </a:rPr>
              <a:t>S Residuals</a:t>
            </a:r>
            <a:br>
              <a:rPr lang="en-US" sz="1600">
                <a:solidFill>
                  <a:srgbClr val="000000"/>
                </a:solidFill>
              </a:rPr>
            </a:br>
            <a:r>
              <a:rPr lang="en-US" sz="1600">
                <a:solidFill>
                  <a:srgbClr val="000000"/>
                </a:solidFill>
              </a:rPr>
              <a:t>versus</a:t>
            </a:r>
            <a:br>
              <a:rPr lang="en-US" sz="1600">
                <a:solidFill>
                  <a:srgbClr val="000000"/>
                </a:solidFill>
              </a:rPr>
            </a:br>
            <a:r>
              <a:rPr lang="en-US" sz="1600">
                <a:solidFill>
                  <a:srgbClr val="000000"/>
                </a:solidFill>
              </a:rPr>
              <a:t>Run Order</a:t>
            </a:r>
          </a:p>
        </p:txBody>
      </p:sp>
      <p:sp>
        <p:nvSpPr>
          <p:cNvPr id="40967" name="Text Box 6"/>
          <p:cNvSpPr txBox="1">
            <a:spLocks noChangeArrowheads="1"/>
          </p:cNvSpPr>
          <p:nvPr/>
        </p:nvSpPr>
        <p:spPr bwMode="auto">
          <a:xfrm>
            <a:off x="5557838" y="4114800"/>
            <a:ext cx="1481137" cy="590550"/>
          </a:xfrm>
          <a:prstGeom prst="rect">
            <a:avLst/>
          </a:prstGeom>
          <a:noFill/>
          <a:ln w="9525" algn="ctr">
            <a:solidFill>
              <a:srgbClr val="000000"/>
            </a:solidFill>
            <a:miter lim="800000"/>
            <a:headEnd/>
            <a:tailEnd/>
          </a:ln>
        </p:spPr>
        <p:txBody>
          <a:bodyPr wrap="none">
            <a:spAutoFit/>
          </a:bodyPr>
          <a:lstStyle/>
          <a:p>
            <a:pPr marL="111125" indent="-111125" eaLnBrk="1" hangingPunct="1">
              <a:spcBef>
                <a:spcPct val="30000"/>
              </a:spcBef>
            </a:pPr>
            <a:r>
              <a:rPr lang="en-US" sz="1600">
                <a:solidFill>
                  <a:srgbClr val="000000"/>
                </a:solidFill>
              </a:rPr>
              <a:t>Normal Plot of</a:t>
            </a:r>
            <a:br>
              <a:rPr lang="en-US" sz="1600">
                <a:solidFill>
                  <a:srgbClr val="000000"/>
                </a:solidFill>
              </a:rPr>
            </a:br>
            <a:r>
              <a:rPr lang="en-US" sz="1600">
                <a:solidFill>
                  <a:srgbClr val="000000"/>
                </a:solidFill>
              </a:rPr>
              <a:t>S Residuals</a:t>
            </a:r>
          </a:p>
        </p:txBody>
      </p:sp>
      <p:sp>
        <p:nvSpPr>
          <p:cNvPr id="40968" name="Text Box 7"/>
          <p:cNvSpPr txBox="1">
            <a:spLocks noChangeArrowheads="1"/>
          </p:cNvSpPr>
          <p:nvPr/>
        </p:nvSpPr>
        <p:spPr bwMode="auto">
          <a:xfrm>
            <a:off x="7148513" y="4719638"/>
            <a:ext cx="1274762" cy="835025"/>
          </a:xfrm>
          <a:prstGeom prst="rect">
            <a:avLst/>
          </a:prstGeom>
          <a:noFill/>
          <a:ln w="9525" algn="ctr">
            <a:solidFill>
              <a:srgbClr val="000000"/>
            </a:solidFill>
            <a:miter lim="800000"/>
            <a:headEnd/>
            <a:tailEnd/>
          </a:ln>
        </p:spPr>
        <p:txBody>
          <a:bodyPr wrap="none">
            <a:spAutoFit/>
          </a:bodyPr>
          <a:lstStyle/>
          <a:p>
            <a:pPr marL="111125" indent="-111125" algn="ctr" eaLnBrk="1" hangingPunct="1">
              <a:spcBef>
                <a:spcPct val="30000"/>
              </a:spcBef>
            </a:pPr>
            <a:r>
              <a:rPr lang="en-US" sz="1600">
                <a:solidFill>
                  <a:srgbClr val="000000"/>
                </a:solidFill>
              </a:rPr>
              <a:t>S Residuals</a:t>
            </a:r>
            <a:br>
              <a:rPr lang="en-US" sz="1600">
                <a:solidFill>
                  <a:srgbClr val="000000"/>
                </a:solidFill>
              </a:rPr>
            </a:br>
            <a:r>
              <a:rPr lang="en-US" sz="1600">
                <a:solidFill>
                  <a:srgbClr val="000000"/>
                </a:solidFill>
              </a:rPr>
              <a:t>versus</a:t>
            </a:r>
            <a:br>
              <a:rPr lang="en-US" sz="1600">
                <a:solidFill>
                  <a:srgbClr val="000000"/>
                </a:solidFill>
              </a:rPr>
            </a:br>
            <a:r>
              <a:rPr lang="en-US" sz="1600">
                <a:solidFill>
                  <a:srgbClr val="000000"/>
                </a:solidFill>
              </a:rPr>
              <a:t>Predicted</a:t>
            </a:r>
          </a:p>
        </p:txBody>
      </p:sp>
      <p:sp>
        <p:nvSpPr>
          <p:cNvPr id="40969" name="Slide Number Placeholder 9"/>
          <p:cNvSpPr>
            <a:spLocks noGrp="1"/>
          </p:cNvSpPr>
          <p:nvPr>
            <p:ph type="sldNum" sz="quarter" idx="12"/>
          </p:nvPr>
        </p:nvSpPr>
        <p:spPr>
          <a:noFill/>
        </p:spPr>
        <p:txBody>
          <a:bodyPr/>
          <a:lstStyle/>
          <a:p>
            <a:fld id="{C75DF7F8-8FBF-45CC-8BB2-E132182029E9}" type="slidenum">
              <a:rPr lang="en-US" smtClean="0"/>
              <a:pPr/>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r>
              <a:rPr lang="en-US" smtClean="0"/>
              <a:t>Response Surface Short Course - TFAWS</a:t>
            </a:r>
          </a:p>
        </p:txBody>
      </p:sp>
      <p:sp>
        <p:nvSpPr>
          <p:cNvPr id="41987" name="Rectangle 2"/>
          <p:cNvSpPr>
            <a:spLocks noGrp="1" noChangeArrowheads="1"/>
          </p:cNvSpPr>
          <p:nvPr>
            <p:ph type="title"/>
          </p:nvPr>
        </p:nvSpPr>
        <p:spPr>
          <a:xfrm>
            <a:off x="1827213" y="90488"/>
            <a:ext cx="6581775" cy="1096962"/>
          </a:xfrm>
          <a:noFill/>
        </p:spPr>
        <p:txBody>
          <a:bodyPr/>
          <a:lstStyle/>
          <a:p>
            <a:pPr eaLnBrk="1" hangingPunct="1"/>
            <a:r>
              <a:rPr lang="en-US" sz="2800" smtClean="0"/>
              <a:t>Popcorn Analysis – Taste </a:t>
            </a:r>
            <a:br>
              <a:rPr lang="en-US" sz="2800" smtClean="0"/>
            </a:br>
            <a:r>
              <a:rPr lang="en-US" sz="2400" smtClean="0">
                <a:solidFill>
                  <a:schemeClr val="tx1"/>
                </a:solidFill>
              </a:rPr>
              <a:t>Diagnostics - ANOVA Assumptions</a:t>
            </a:r>
          </a:p>
        </p:txBody>
      </p:sp>
      <p:sp>
        <p:nvSpPr>
          <p:cNvPr id="41990" name="Slide Number Placeholder 6"/>
          <p:cNvSpPr>
            <a:spLocks noGrp="1"/>
          </p:cNvSpPr>
          <p:nvPr>
            <p:ph type="sldNum" sz="quarter" idx="12"/>
          </p:nvPr>
        </p:nvSpPr>
        <p:spPr>
          <a:noFill/>
        </p:spPr>
        <p:txBody>
          <a:bodyPr/>
          <a:lstStyle/>
          <a:p>
            <a:fld id="{0B2E2FE9-FC68-4DD0-BE20-C165D9E60B60}" type="slidenum">
              <a:rPr lang="en-US" smtClean="0"/>
              <a:pPr/>
              <a:t>49</a:t>
            </a:fld>
            <a:endParaRPr lang="en-US" smtClean="0"/>
          </a:p>
        </p:txBody>
      </p:sp>
      <p:pic>
        <p:nvPicPr>
          <p:cNvPr id="108546" name="Picture 2"/>
          <p:cNvPicPr>
            <a:picLocks noChangeArrowheads="1"/>
          </p:cNvPicPr>
          <p:nvPr/>
        </p:nvPicPr>
        <p:blipFill>
          <a:blip r:embed="rId3" cstate="print"/>
          <a:srcRect/>
          <a:stretch>
            <a:fillRect/>
          </a:stretch>
        </p:blipFill>
        <p:spPr bwMode="auto">
          <a:xfrm>
            <a:off x="4663440" y="1477698"/>
            <a:ext cx="4480560" cy="4480560"/>
          </a:xfrm>
          <a:prstGeom prst="rect">
            <a:avLst/>
          </a:prstGeom>
          <a:noFill/>
          <a:ln w="9525">
            <a:noFill/>
            <a:miter lim="800000"/>
            <a:headEnd/>
            <a:tailEnd/>
          </a:ln>
          <a:effectLst/>
        </p:spPr>
      </p:pic>
      <p:pic>
        <p:nvPicPr>
          <p:cNvPr id="109570" name="Picture 2"/>
          <p:cNvPicPr>
            <a:picLocks noChangeArrowheads="1"/>
          </p:cNvPicPr>
          <p:nvPr/>
        </p:nvPicPr>
        <p:blipFill>
          <a:blip r:embed="rId4" cstate="print"/>
          <a:srcRect/>
          <a:stretch>
            <a:fillRect/>
          </a:stretch>
        </p:blipFill>
        <p:spPr bwMode="auto">
          <a:xfrm>
            <a:off x="649224" y="1477698"/>
            <a:ext cx="4480560" cy="4480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Build a Better Scientist</a:t>
            </a:r>
          </a:p>
        </p:txBody>
      </p:sp>
      <p:sp>
        <p:nvSpPr>
          <p:cNvPr id="9219" name="Content Placeholder 2"/>
          <p:cNvSpPr>
            <a:spLocks noGrp="1"/>
          </p:cNvSpPr>
          <p:nvPr>
            <p:ph idx="1"/>
          </p:nvPr>
        </p:nvSpPr>
        <p:spPr>
          <a:xfrm>
            <a:off x="914400" y="1524000"/>
            <a:ext cx="7848600" cy="4602163"/>
          </a:xfrm>
        </p:spPr>
        <p:txBody>
          <a:bodyPr/>
          <a:lstStyle/>
          <a:p>
            <a:pPr algn="ctr">
              <a:buNone/>
            </a:pPr>
            <a:r>
              <a:rPr lang="en-US" sz="3200" dirty="0" smtClean="0"/>
              <a:t>A few scientists already know the answers</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buNone/>
            </a:pPr>
            <a:r>
              <a:rPr lang="en-US" sz="3200" dirty="0" smtClean="0"/>
              <a:t>There are more problems than scientists.</a:t>
            </a:r>
          </a:p>
          <a:p>
            <a:endParaRPr lang="en-US" dirty="0" smtClean="0"/>
          </a:p>
          <a:p>
            <a:pPr>
              <a:buNone/>
            </a:pPr>
            <a:endParaRPr lang="en-US" dirty="0" smtClean="0"/>
          </a:p>
          <a:p>
            <a:pPr>
              <a:buFontTx/>
              <a:buNone/>
            </a:pPr>
            <a:endParaRPr lang="en-US" dirty="0" smtClean="0"/>
          </a:p>
        </p:txBody>
      </p:sp>
      <p:sp>
        <p:nvSpPr>
          <p:cNvPr id="9220"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9221" name="Slide Number Placeholder 4"/>
          <p:cNvSpPr>
            <a:spLocks noGrp="1"/>
          </p:cNvSpPr>
          <p:nvPr>
            <p:ph type="sldNum" sz="quarter" idx="12"/>
          </p:nvPr>
        </p:nvSpPr>
        <p:spPr>
          <a:noFill/>
        </p:spPr>
        <p:txBody>
          <a:bodyPr/>
          <a:lstStyle/>
          <a:p>
            <a:fld id="{16EED6D5-5125-4DBC-A639-F4023DF7A368}" type="slidenum">
              <a:rPr lang="en-US" smtClean="0">
                <a:latin typeface="Arial" charset="0"/>
              </a:rPr>
              <a:pPr/>
              <a:t>5</a:t>
            </a:fld>
            <a:endParaRPr lang="en-US" smtClean="0">
              <a:latin typeface="Arial" charset="0"/>
            </a:endParaRPr>
          </a:p>
        </p:txBody>
      </p:sp>
      <p:pic>
        <p:nvPicPr>
          <p:cNvPr id="167938" name="Picture 2" descr="http://z.about.com/d/physics/1/0/E/0/-/-/Albert_Einstein_Head.jpg">
            <a:hlinkClick r:id="rId2" tooltip="View Full-Size"/>
          </p:cNvPr>
          <p:cNvPicPr>
            <a:picLocks noChangeAspect="1" noChangeArrowheads="1"/>
          </p:cNvPicPr>
          <p:nvPr/>
        </p:nvPicPr>
        <p:blipFill>
          <a:blip r:embed="rId3" cstate="print"/>
          <a:srcRect/>
          <a:stretch>
            <a:fillRect/>
          </a:stretch>
        </p:blipFill>
        <p:spPr bwMode="auto">
          <a:xfrm>
            <a:off x="3403599" y="2255838"/>
            <a:ext cx="2911475" cy="29114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US" smtClean="0"/>
              <a:t>Response Surface Short Course - TFAWS</a:t>
            </a:r>
          </a:p>
        </p:txBody>
      </p:sp>
      <p:sp>
        <p:nvSpPr>
          <p:cNvPr id="43011" name="Rectangle 2"/>
          <p:cNvSpPr>
            <a:spLocks noGrp="1" noChangeArrowheads="1"/>
          </p:cNvSpPr>
          <p:nvPr>
            <p:ph type="title"/>
          </p:nvPr>
        </p:nvSpPr>
        <p:spPr>
          <a:xfrm>
            <a:off x="1827213" y="90488"/>
            <a:ext cx="6581775" cy="1096962"/>
          </a:xfrm>
          <a:noFill/>
        </p:spPr>
        <p:txBody>
          <a:bodyPr/>
          <a:lstStyle/>
          <a:p>
            <a:pPr eaLnBrk="1" hangingPunct="1"/>
            <a:r>
              <a:rPr lang="en-US" sz="2800" smtClean="0"/>
              <a:t>Popcorn Analysis – Taste </a:t>
            </a:r>
            <a:r>
              <a:rPr lang="en-US" sz="2400" smtClean="0"/>
              <a:t/>
            </a:r>
            <a:br>
              <a:rPr lang="en-US" sz="2400" smtClean="0"/>
            </a:br>
            <a:r>
              <a:rPr lang="en-US" sz="2400" smtClean="0">
                <a:solidFill>
                  <a:schemeClr val="tx1"/>
                </a:solidFill>
              </a:rPr>
              <a:t>Diagnostics - ANOVA Assumptions</a:t>
            </a:r>
          </a:p>
        </p:txBody>
      </p:sp>
      <p:sp>
        <p:nvSpPr>
          <p:cNvPr id="43014" name="Slide Number Placeholder 6"/>
          <p:cNvSpPr>
            <a:spLocks noGrp="1"/>
          </p:cNvSpPr>
          <p:nvPr>
            <p:ph type="sldNum" sz="quarter" idx="12"/>
          </p:nvPr>
        </p:nvSpPr>
        <p:spPr>
          <a:noFill/>
        </p:spPr>
        <p:txBody>
          <a:bodyPr/>
          <a:lstStyle/>
          <a:p>
            <a:fld id="{FD0CD1C1-B769-47D2-A9B5-9077BA1A84D8}" type="slidenum">
              <a:rPr lang="en-US" smtClean="0"/>
              <a:pPr/>
              <a:t>50</a:t>
            </a:fld>
            <a:endParaRPr lang="en-US" smtClean="0"/>
          </a:p>
        </p:txBody>
      </p:sp>
      <p:pic>
        <p:nvPicPr>
          <p:cNvPr id="109571" name="Picture 3"/>
          <p:cNvPicPr>
            <a:picLocks noChangeArrowheads="1"/>
          </p:cNvPicPr>
          <p:nvPr/>
        </p:nvPicPr>
        <p:blipFill>
          <a:blip r:embed="rId3" cstate="print"/>
          <a:srcRect/>
          <a:stretch>
            <a:fillRect/>
          </a:stretch>
        </p:blipFill>
        <p:spPr bwMode="auto">
          <a:xfrm>
            <a:off x="4663440" y="1489207"/>
            <a:ext cx="4480560" cy="4480560"/>
          </a:xfrm>
          <a:prstGeom prst="rect">
            <a:avLst/>
          </a:prstGeom>
          <a:noFill/>
          <a:ln w="9525">
            <a:noFill/>
            <a:miter lim="800000"/>
            <a:headEnd/>
            <a:tailEnd/>
          </a:ln>
          <a:effectLst/>
        </p:spPr>
      </p:pic>
      <p:pic>
        <p:nvPicPr>
          <p:cNvPr id="108547" name="Picture 3"/>
          <p:cNvPicPr>
            <a:picLocks noChangeArrowheads="1"/>
          </p:cNvPicPr>
          <p:nvPr/>
        </p:nvPicPr>
        <p:blipFill>
          <a:blip r:embed="rId4" cstate="print"/>
          <a:srcRect/>
          <a:stretch>
            <a:fillRect/>
          </a:stretch>
        </p:blipFill>
        <p:spPr bwMode="auto">
          <a:xfrm>
            <a:off x="649224" y="1489207"/>
            <a:ext cx="4480560" cy="4480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smtClean="0"/>
              <a:t>Response Surface Short Course - TFAWS</a:t>
            </a:r>
          </a:p>
        </p:txBody>
      </p:sp>
      <p:sp>
        <p:nvSpPr>
          <p:cNvPr id="44036" name="Rectangle 3"/>
          <p:cNvSpPr>
            <a:spLocks noGrp="1" noChangeArrowheads="1"/>
          </p:cNvSpPr>
          <p:nvPr>
            <p:ph type="title"/>
          </p:nvPr>
        </p:nvSpPr>
        <p:spPr>
          <a:noFill/>
        </p:spPr>
        <p:txBody>
          <a:bodyPr/>
          <a:lstStyle/>
          <a:p>
            <a:pPr eaLnBrk="1" hangingPunct="1"/>
            <a:r>
              <a:rPr lang="en-US" sz="2800" smtClean="0"/>
              <a:t>Popcorn Analysis – Taste </a:t>
            </a:r>
            <a:r>
              <a:rPr lang="en-US" smtClean="0"/>
              <a:t/>
            </a:r>
            <a:br>
              <a:rPr lang="en-US" smtClean="0"/>
            </a:br>
            <a:r>
              <a:rPr lang="en-US" sz="2400" smtClean="0">
                <a:solidFill>
                  <a:schemeClr val="tx1"/>
                </a:solidFill>
              </a:rPr>
              <a:t>Diagnostics - ANOVA Assumptions</a:t>
            </a:r>
          </a:p>
        </p:txBody>
      </p:sp>
      <p:sp>
        <p:nvSpPr>
          <p:cNvPr id="44037" name="Slide Number Placeholder 5"/>
          <p:cNvSpPr>
            <a:spLocks noGrp="1"/>
          </p:cNvSpPr>
          <p:nvPr>
            <p:ph type="sldNum" sz="quarter" idx="12"/>
          </p:nvPr>
        </p:nvSpPr>
        <p:spPr>
          <a:noFill/>
        </p:spPr>
        <p:txBody>
          <a:bodyPr/>
          <a:lstStyle/>
          <a:p>
            <a:fld id="{16AC2A42-C537-4071-9348-BCEB7A2968A2}" type="slidenum">
              <a:rPr lang="en-US" smtClean="0"/>
              <a:pPr/>
              <a:t>51</a:t>
            </a:fld>
            <a:endParaRPr lang="en-US" smtClean="0"/>
          </a:p>
        </p:txBody>
      </p:sp>
      <p:pic>
        <p:nvPicPr>
          <p:cNvPr id="110594" name="Picture 2"/>
          <p:cNvPicPr>
            <a:picLocks noChangeAspect="1" noChangeArrowheads="1"/>
          </p:cNvPicPr>
          <p:nvPr/>
        </p:nvPicPr>
        <p:blipFill>
          <a:blip r:embed="rId3" cstate="print"/>
          <a:srcRect/>
          <a:stretch>
            <a:fillRect/>
          </a:stretch>
        </p:blipFill>
        <p:spPr bwMode="auto">
          <a:xfrm>
            <a:off x="1024654" y="1224460"/>
            <a:ext cx="7645641" cy="54130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r>
              <a:rPr lang="en-US" smtClean="0"/>
              <a:t>Response Surface Short Course - TFAWS</a:t>
            </a:r>
          </a:p>
        </p:txBody>
      </p:sp>
      <p:sp>
        <p:nvSpPr>
          <p:cNvPr id="45059" name="Rectangle 2"/>
          <p:cNvSpPr>
            <a:spLocks noGrp="1" noChangeArrowheads="1"/>
          </p:cNvSpPr>
          <p:nvPr>
            <p:ph type="title"/>
          </p:nvPr>
        </p:nvSpPr>
        <p:spPr>
          <a:noFill/>
        </p:spPr>
        <p:txBody>
          <a:bodyPr/>
          <a:lstStyle/>
          <a:p>
            <a:pPr eaLnBrk="1" hangingPunct="1"/>
            <a:r>
              <a:rPr lang="en-US" sz="2800" dirty="0" smtClean="0"/>
              <a:t>Popcorn Analysis – Taste </a:t>
            </a:r>
            <a:r>
              <a:rPr lang="en-US" dirty="0" smtClean="0"/>
              <a:t/>
            </a:r>
            <a:br>
              <a:rPr lang="en-US" dirty="0" smtClean="0"/>
            </a:br>
            <a:r>
              <a:rPr lang="en-US" sz="2400" dirty="0" smtClean="0">
                <a:solidFill>
                  <a:schemeClr val="tx1"/>
                </a:solidFill>
              </a:rPr>
              <a:t>Influence Check</a:t>
            </a:r>
          </a:p>
        </p:txBody>
      </p:sp>
      <p:sp>
        <p:nvSpPr>
          <p:cNvPr id="45062" name="Slide Number Placeholder 6"/>
          <p:cNvSpPr>
            <a:spLocks noGrp="1"/>
          </p:cNvSpPr>
          <p:nvPr>
            <p:ph type="sldNum" sz="quarter" idx="12"/>
          </p:nvPr>
        </p:nvSpPr>
        <p:spPr>
          <a:noFill/>
        </p:spPr>
        <p:txBody>
          <a:bodyPr/>
          <a:lstStyle/>
          <a:p>
            <a:fld id="{88C9C1D4-4C09-4D2C-A8BA-01C4C1337D8C}" type="slidenum">
              <a:rPr lang="en-US" smtClean="0"/>
              <a:pPr/>
              <a:t>52</a:t>
            </a:fld>
            <a:endParaRPr lang="en-US" smtClean="0"/>
          </a:p>
        </p:txBody>
      </p:sp>
      <p:pic>
        <p:nvPicPr>
          <p:cNvPr id="111618" name="Picture 2"/>
          <p:cNvPicPr>
            <a:picLocks noChangeArrowheads="1"/>
          </p:cNvPicPr>
          <p:nvPr/>
        </p:nvPicPr>
        <p:blipFill>
          <a:blip r:embed="rId3" cstate="print"/>
          <a:srcRect/>
          <a:stretch>
            <a:fillRect/>
          </a:stretch>
        </p:blipFill>
        <p:spPr bwMode="auto">
          <a:xfrm>
            <a:off x="2275027" y="1450697"/>
            <a:ext cx="4480560" cy="4480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r>
              <a:rPr lang="en-US" smtClean="0"/>
              <a:t>Response Surface Short Course - TFAWS</a:t>
            </a:r>
          </a:p>
        </p:txBody>
      </p:sp>
      <p:sp>
        <p:nvSpPr>
          <p:cNvPr id="49155" name="Rectangle 2"/>
          <p:cNvSpPr>
            <a:spLocks noGrp="1" noChangeArrowheads="1"/>
          </p:cNvSpPr>
          <p:nvPr>
            <p:ph type="title"/>
          </p:nvPr>
        </p:nvSpPr>
        <p:spPr>
          <a:xfrm>
            <a:off x="1827213" y="90488"/>
            <a:ext cx="6581775" cy="1096962"/>
          </a:xfrm>
          <a:noFill/>
        </p:spPr>
        <p:txBody>
          <a:bodyPr/>
          <a:lstStyle/>
          <a:p>
            <a:pPr eaLnBrk="1" hangingPunct="1"/>
            <a:r>
              <a:rPr lang="en-US" sz="2800" dirty="0" smtClean="0"/>
              <a:t>Popcorn Analysis – Taste </a:t>
            </a:r>
            <a:br>
              <a:rPr lang="en-US" sz="2800" dirty="0" smtClean="0"/>
            </a:br>
            <a:r>
              <a:rPr lang="en-US" sz="2400" dirty="0" smtClean="0"/>
              <a:t> </a:t>
            </a:r>
            <a:r>
              <a:rPr lang="en-US" sz="2400" dirty="0" smtClean="0">
                <a:solidFill>
                  <a:schemeClr val="tx1"/>
                </a:solidFill>
              </a:rPr>
              <a:t>Model Graphs – Factor “B” Effect Plot</a:t>
            </a:r>
          </a:p>
        </p:txBody>
      </p:sp>
      <p:sp>
        <p:nvSpPr>
          <p:cNvPr id="49156" name="Text Box 3"/>
          <p:cNvSpPr txBox="1">
            <a:spLocks noChangeArrowheads="1"/>
          </p:cNvSpPr>
          <p:nvPr/>
        </p:nvSpPr>
        <p:spPr bwMode="auto">
          <a:xfrm>
            <a:off x="990600" y="4495800"/>
            <a:ext cx="2595563" cy="941388"/>
          </a:xfrm>
          <a:prstGeom prst="rect">
            <a:avLst/>
          </a:prstGeom>
          <a:noFill/>
          <a:ln w="25400" algn="ctr">
            <a:solidFill>
              <a:schemeClr val="tx1"/>
            </a:solidFill>
            <a:miter lim="800000"/>
            <a:headEnd/>
            <a:tailEnd/>
          </a:ln>
        </p:spPr>
        <p:txBody>
          <a:bodyPr>
            <a:spAutoFit/>
          </a:bodyPr>
          <a:lstStyle/>
          <a:p>
            <a:pPr eaLnBrk="1" hangingPunct="1">
              <a:spcBef>
                <a:spcPct val="30000"/>
              </a:spcBef>
            </a:pPr>
            <a:r>
              <a:rPr lang="en-US">
                <a:solidFill>
                  <a:srgbClr val="CC0000"/>
                </a:solidFill>
              </a:rPr>
              <a:t>Don’t make one factor plot of factors involved in an interaction!</a:t>
            </a:r>
          </a:p>
        </p:txBody>
      </p:sp>
      <p:sp>
        <p:nvSpPr>
          <p:cNvPr id="49158" name="Slide Number Placeholder 6"/>
          <p:cNvSpPr>
            <a:spLocks noGrp="1"/>
          </p:cNvSpPr>
          <p:nvPr>
            <p:ph type="sldNum" sz="quarter" idx="12"/>
          </p:nvPr>
        </p:nvSpPr>
        <p:spPr>
          <a:noFill/>
        </p:spPr>
        <p:txBody>
          <a:bodyPr/>
          <a:lstStyle/>
          <a:p>
            <a:fld id="{E77F996B-8FD8-4606-9EC6-4466568E79D3}" type="slidenum">
              <a:rPr lang="en-US" smtClean="0"/>
              <a:pPr/>
              <a:t>53</a:t>
            </a:fld>
            <a:endParaRPr lang="en-US" smtClean="0"/>
          </a:p>
        </p:txBody>
      </p:sp>
      <p:pic>
        <p:nvPicPr>
          <p:cNvPr id="7" name="Picture 2"/>
          <p:cNvPicPr>
            <a:picLocks noChangeAspect="1" noChangeArrowheads="1"/>
          </p:cNvPicPr>
          <p:nvPr/>
        </p:nvPicPr>
        <p:blipFill>
          <a:blip r:embed="rId3" cstate="print"/>
          <a:srcRect/>
          <a:stretch>
            <a:fillRect/>
          </a:stretch>
        </p:blipFill>
        <p:spPr bwMode="auto">
          <a:xfrm>
            <a:off x="1463040" y="1463040"/>
            <a:ext cx="6796126" cy="48116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r>
              <a:rPr lang="en-US" smtClean="0"/>
              <a:t>Response Surface Short Course - TFAWS</a:t>
            </a:r>
          </a:p>
        </p:txBody>
      </p:sp>
      <p:sp>
        <p:nvSpPr>
          <p:cNvPr id="50179" name="Rectangle 2"/>
          <p:cNvSpPr>
            <a:spLocks noGrp="1" noChangeArrowheads="1"/>
          </p:cNvSpPr>
          <p:nvPr>
            <p:ph type="title"/>
          </p:nvPr>
        </p:nvSpPr>
        <p:spPr>
          <a:xfrm>
            <a:off x="1827213" y="90488"/>
            <a:ext cx="6581775" cy="1096962"/>
          </a:xfrm>
          <a:noFill/>
        </p:spPr>
        <p:txBody>
          <a:bodyPr/>
          <a:lstStyle/>
          <a:p>
            <a:pPr eaLnBrk="1" hangingPunct="1"/>
            <a:r>
              <a:rPr lang="en-US" sz="2800" smtClean="0"/>
              <a:t>Popcorn Analysis – Taste </a:t>
            </a:r>
            <a:r>
              <a:rPr lang="en-US" sz="2400" smtClean="0"/>
              <a:t/>
            </a:r>
            <a:br>
              <a:rPr lang="en-US" sz="2400" smtClean="0"/>
            </a:br>
            <a:r>
              <a:rPr lang="en-US" sz="2400" smtClean="0"/>
              <a:t> </a:t>
            </a:r>
            <a:r>
              <a:rPr lang="en-US" sz="2400" smtClean="0">
                <a:solidFill>
                  <a:schemeClr val="tx1"/>
                </a:solidFill>
              </a:rPr>
              <a:t>Model Graphs – View, Interaction Plot (BC)</a:t>
            </a:r>
          </a:p>
        </p:txBody>
      </p:sp>
      <p:sp>
        <p:nvSpPr>
          <p:cNvPr id="50180" name="Rectangle 3"/>
          <p:cNvSpPr>
            <a:spLocks noChangeArrowheads="1"/>
          </p:cNvSpPr>
          <p:nvPr/>
        </p:nvSpPr>
        <p:spPr bwMode="auto">
          <a:xfrm>
            <a:off x="0" y="2090738"/>
            <a:ext cx="9144000" cy="0"/>
          </a:xfrm>
          <a:prstGeom prst="rect">
            <a:avLst/>
          </a:prstGeom>
          <a:noFill/>
          <a:ln w="9525" algn="ctr">
            <a:noFill/>
            <a:miter lim="800000"/>
            <a:headEnd/>
            <a:tailEnd/>
          </a:ln>
        </p:spPr>
        <p:txBody>
          <a:bodyPr wrap="none" anchor="ctr">
            <a:spAutoFit/>
          </a:bodyPr>
          <a:lstStyle/>
          <a:p>
            <a:endParaRPr lang="en-US"/>
          </a:p>
        </p:txBody>
      </p:sp>
      <p:sp>
        <p:nvSpPr>
          <p:cNvPr id="50182" name="Slide Number Placeholder 6"/>
          <p:cNvSpPr>
            <a:spLocks noGrp="1"/>
          </p:cNvSpPr>
          <p:nvPr>
            <p:ph type="sldNum" sz="quarter" idx="12"/>
          </p:nvPr>
        </p:nvSpPr>
        <p:spPr>
          <a:noFill/>
        </p:spPr>
        <p:txBody>
          <a:bodyPr/>
          <a:lstStyle/>
          <a:p>
            <a:fld id="{75AB7C6C-FD67-4483-8EDD-720576E445FB}" type="slidenum">
              <a:rPr lang="en-US" smtClean="0"/>
              <a:pPr/>
              <a:t>54</a:t>
            </a:fld>
            <a:endParaRPr lang="en-US" smtClean="0"/>
          </a:p>
        </p:txBody>
      </p:sp>
      <p:pic>
        <p:nvPicPr>
          <p:cNvPr id="115715" name="Picture 3"/>
          <p:cNvPicPr>
            <a:picLocks noChangeAspect="1" noChangeArrowheads="1"/>
          </p:cNvPicPr>
          <p:nvPr/>
        </p:nvPicPr>
        <p:blipFill>
          <a:blip r:embed="rId3" cstate="print"/>
          <a:srcRect/>
          <a:stretch>
            <a:fillRect/>
          </a:stretch>
        </p:blipFill>
        <p:spPr bwMode="auto">
          <a:xfrm>
            <a:off x="1463040" y="1463040"/>
            <a:ext cx="6796126" cy="48116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677"/>
          <p:cNvPicPr>
            <a:picLocks noChangeAspect="1" noChangeArrowheads="1"/>
          </p:cNvPicPr>
          <p:nvPr/>
        </p:nvPicPr>
        <p:blipFill>
          <a:blip r:embed="rId3" cstate="print"/>
          <a:srcRect/>
          <a:stretch>
            <a:fillRect/>
          </a:stretch>
        </p:blipFill>
        <p:spPr bwMode="auto">
          <a:xfrm>
            <a:off x="5420779" y="4835446"/>
            <a:ext cx="942975" cy="1666875"/>
          </a:xfrm>
          <a:prstGeom prst="rect">
            <a:avLst/>
          </a:prstGeom>
          <a:noFill/>
          <a:ln w="9525" algn="ctr">
            <a:noFill/>
            <a:miter lim="800000"/>
            <a:headEnd/>
            <a:tailEnd/>
          </a:ln>
        </p:spPr>
      </p:pic>
      <p:sp>
        <p:nvSpPr>
          <p:cNvPr id="51203" name="Date Placeholder 3"/>
          <p:cNvSpPr>
            <a:spLocks noGrp="1"/>
          </p:cNvSpPr>
          <p:nvPr>
            <p:ph type="dt" sz="quarter" idx="10"/>
          </p:nvPr>
        </p:nvSpPr>
        <p:spPr>
          <a:noFill/>
        </p:spPr>
        <p:txBody>
          <a:bodyPr/>
          <a:lstStyle/>
          <a:p>
            <a:r>
              <a:rPr lang="en-US" smtClean="0"/>
              <a:t>Response Surface Short Course - TFAWS</a:t>
            </a:r>
          </a:p>
        </p:txBody>
      </p:sp>
      <p:sp>
        <p:nvSpPr>
          <p:cNvPr id="51204" name="Rectangle 2"/>
          <p:cNvSpPr>
            <a:spLocks noGrp="1" noChangeArrowheads="1"/>
          </p:cNvSpPr>
          <p:nvPr>
            <p:ph type="title"/>
          </p:nvPr>
        </p:nvSpPr>
        <p:spPr>
          <a:xfrm>
            <a:off x="1827213" y="90488"/>
            <a:ext cx="6581775" cy="1096962"/>
          </a:xfrm>
          <a:noFill/>
        </p:spPr>
        <p:txBody>
          <a:bodyPr/>
          <a:lstStyle/>
          <a:p>
            <a:pPr eaLnBrk="1" hangingPunct="1"/>
            <a:r>
              <a:rPr lang="en-US" sz="2800" dirty="0" smtClean="0"/>
              <a:t>Popcorn Analysis – Taste </a:t>
            </a:r>
            <a:r>
              <a:rPr lang="en-US" dirty="0" smtClean="0"/>
              <a:t/>
            </a:r>
            <a:br>
              <a:rPr lang="en-US" dirty="0" smtClean="0"/>
            </a:br>
            <a:r>
              <a:rPr lang="en-US" sz="2400" dirty="0" smtClean="0"/>
              <a:t> </a:t>
            </a:r>
            <a:r>
              <a:rPr lang="en-US" sz="2000" dirty="0" smtClean="0">
                <a:solidFill>
                  <a:schemeClr val="tx1"/>
                </a:solidFill>
              </a:rPr>
              <a:t>Model Graphs: View, Contour Plot and 3D Surface (BC)</a:t>
            </a:r>
          </a:p>
        </p:txBody>
      </p:sp>
      <p:sp>
        <p:nvSpPr>
          <p:cNvPr id="51206" name="Oval 8"/>
          <p:cNvSpPr>
            <a:spLocks noChangeArrowheads="1"/>
          </p:cNvSpPr>
          <p:nvPr/>
        </p:nvSpPr>
        <p:spPr bwMode="auto">
          <a:xfrm>
            <a:off x="5323942" y="5940346"/>
            <a:ext cx="1138237" cy="271462"/>
          </a:xfrm>
          <a:prstGeom prst="ellipse">
            <a:avLst/>
          </a:prstGeom>
          <a:noFill/>
          <a:ln w="28575" algn="ctr">
            <a:solidFill>
              <a:srgbClr val="FF0000"/>
            </a:solidFill>
            <a:round/>
            <a:headEnd/>
            <a:tailEnd/>
          </a:ln>
        </p:spPr>
        <p:txBody>
          <a:bodyPr wrap="none" anchor="ctr"/>
          <a:lstStyle/>
          <a:p>
            <a:endParaRPr lang="en-US"/>
          </a:p>
        </p:txBody>
      </p:sp>
      <p:sp>
        <p:nvSpPr>
          <p:cNvPr id="51208" name="Slide Number Placeholder 8"/>
          <p:cNvSpPr>
            <a:spLocks noGrp="1"/>
          </p:cNvSpPr>
          <p:nvPr>
            <p:ph type="sldNum" sz="quarter" idx="12"/>
          </p:nvPr>
        </p:nvSpPr>
        <p:spPr>
          <a:noFill/>
        </p:spPr>
        <p:txBody>
          <a:bodyPr/>
          <a:lstStyle/>
          <a:p>
            <a:fld id="{FD67B399-E8FC-4EB5-BD93-6F0E32282649}" type="slidenum">
              <a:rPr lang="en-US" smtClean="0"/>
              <a:pPr/>
              <a:t>55</a:t>
            </a:fld>
            <a:endParaRPr lang="en-US" smtClean="0"/>
          </a:p>
        </p:txBody>
      </p:sp>
      <p:pic>
        <p:nvPicPr>
          <p:cNvPr id="116738" name="Picture 2"/>
          <p:cNvPicPr>
            <a:picLocks noChangeArrowheads="1"/>
          </p:cNvPicPr>
          <p:nvPr/>
        </p:nvPicPr>
        <p:blipFill>
          <a:blip r:embed="rId4" cstate="print"/>
          <a:srcRect/>
          <a:stretch>
            <a:fillRect/>
          </a:stretch>
        </p:blipFill>
        <p:spPr bwMode="auto">
          <a:xfrm>
            <a:off x="683701" y="1301968"/>
            <a:ext cx="3931920" cy="3931920"/>
          </a:xfrm>
          <a:prstGeom prst="rect">
            <a:avLst/>
          </a:prstGeom>
          <a:noFill/>
          <a:ln w="9525">
            <a:noFill/>
            <a:miter lim="800000"/>
            <a:headEnd/>
            <a:tailEnd/>
          </a:ln>
          <a:effectLst/>
        </p:spPr>
      </p:pic>
      <p:pic>
        <p:nvPicPr>
          <p:cNvPr id="116739" name="Picture 3"/>
          <p:cNvPicPr>
            <a:picLocks noChangeArrowheads="1"/>
          </p:cNvPicPr>
          <p:nvPr/>
        </p:nvPicPr>
        <p:blipFill>
          <a:blip r:embed="rId5" cstate="print"/>
          <a:srcRect/>
          <a:stretch>
            <a:fillRect/>
          </a:stretch>
        </p:blipFill>
        <p:spPr bwMode="auto">
          <a:xfrm>
            <a:off x="4556502" y="744033"/>
            <a:ext cx="4572000" cy="4572000"/>
          </a:xfrm>
          <a:prstGeom prst="rect">
            <a:avLst/>
          </a:prstGeom>
          <a:noFill/>
          <a:ln w="9525">
            <a:noFill/>
            <a:miter lim="800000"/>
            <a:headEnd/>
            <a:tailEnd/>
          </a:ln>
          <a:effectLst/>
        </p:spPr>
      </p:pic>
      <p:sp>
        <p:nvSpPr>
          <p:cNvPr id="10" name="TextBox 9"/>
          <p:cNvSpPr txBox="1"/>
          <p:nvPr/>
        </p:nvSpPr>
        <p:spPr>
          <a:xfrm>
            <a:off x="2123245" y="5238425"/>
            <a:ext cx="3161668" cy="1000274"/>
          </a:xfrm>
          <a:prstGeom prst="rect">
            <a:avLst/>
          </a:prstGeom>
          <a:noFill/>
        </p:spPr>
        <p:txBody>
          <a:bodyPr wrap="square" rtlCol="0">
            <a:spAutoFit/>
          </a:bodyPr>
          <a:lstStyle/>
          <a:p>
            <a:pPr>
              <a:spcBef>
                <a:spcPts val="600"/>
              </a:spcBef>
            </a:pPr>
            <a:r>
              <a:rPr lang="en-US" dirty="0" smtClean="0"/>
              <a:t>To display the rotation tool go to “</a:t>
            </a:r>
            <a:r>
              <a:rPr lang="en-US" b="1" dirty="0" smtClean="0">
                <a:solidFill>
                  <a:srgbClr val="FF0000"/>
                </a:solidFill>
              </a:rPr>
              <a:t>View</a:t>
            </a:r>
            <a:r>
              <a:rPr lang="en-US" dirty="0" smtClean="0"/>
              <a:t>”, “</a:t>
            </a:r>
            <a:r>
              <a:rPr lang="en-US" b="1" dirty="0" smtClean="0">
                <a:solidFill>
                  <a:srgbClr val="FF0000"/>
                </a:solidFill>
              </a:rPr>
              <a:t>Show Rotation</a:t>
            </a:r>
            <a:r>
              <a:rPr lang="en-US" dirty="0" smtClean="0"/>
              <a:t>”.</a:t>
            </a:r>
          </a:p>
          <a:p>
            <a:pPr algn="r">
              <a:spcBef>
                <a:spcPts val="600"/>
              </a:spcBef>
            </a:pPr>
            <a:r>
              <a:rPr lang="en-US" dirty="0" smtClean="0"/>
              <a:t>Enter -- </a:t>
            </a:r>
            <a:r>
              <a:rPr lang="en-US" b="1" dirty="0" smtClean="0">
                <a:solidFill>
                  <a:srgbClr val="FF0000"/>
                </a:solidFill>
              </a:rPr>
              <a:t>h: 10</a:t>
            </a:r>
            <a:r>
              <a:rPr lang="en-US" dirty="0" smtClean="0"/>
              <a:t>  </a:t>
            </a:r>
            <a:r>
              <a:rPr lang="en-US" b="1" dirty="0" smtClean="0">
                <a:solidFill>
                  <a:srgbClr val="FF0000"/>
                </a:solidFill>
              </a:rPr>
              <a:t>v: 85</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r>
              <a:rPr lang="en-US" smtClean="0"/>
              <a:t>Response Surface Short Course - TFAWS</a:t>
            </a:r>
          </a:p>
        </p:txBody>
      </p:sp>
      <p:sp>
        <p:nvSpPr>
          <p:cNvPr id="52227" name="Rectangle 2"/>
          <p:cNvSpPr>
            <a:spLocks noGrp="1" noChangeArrowheads="1"/>
          </p:cNvSpPr>
          <p:nvPr>
            <p:ph type="title"/>
          </p:nvPr>
        </p:nvSpPr>
        <p:spPr>
          <a:xfrm>
            <a:off x="1827213" y="90488"/>
            <a:ext cx="6581775" cy="1096962"/>
          </a:xfrm>
          <a:noFill/>
        </p:spPr>
        <p:txBody>
          <a:bodyPr/>
          <a:lstStyle/>
          <a:p>
            <a:pPr eaLnBrk="1" hangingPunct="1"/>
            <a:r>
              <a:rPr lang="en-US" sz="2800" smtClean="0"/>
              <a:t>Popcorn Analysis – Taste </a:t>
            </a:r>
            <a:br>
              <a:rPr lang="en-US" sz="2800" smtClean="0"/>
            </a:br>
            <a:r>
              <a:rPr lang="en-US" sz="2400" smtClean="0">
                <a:solidFill>
                  <a:schemeClr val="tx1"/>
                </a:solidFill>
              </a:rPr>
              <a:t>BC Interaction Plot Comparison</a:t>
            </a:r>
          </a:p>
        </p:txBody>
      </p:sp>
      <p:sp>
        <p:nvSpPr>
          <p:cNvPr id="52230" name="Slide Number Placeholder 54"/>
          <p:cNvSpPr>
            <a:spLocks noGrp="1"/>
          </p:cNvSpPr>
          <p:nvPr>
            <p:ph type="sldNum" sz="quarter" idx="12"/>
          </p:nvPr>
        </p:nvSpPr>
        <p:spPr>
          <a:noFill/>
        </p:spPr>
        <p:txBody>
          <a:bodyPr/>
          <a:lstStyle/>
          <a:p>
            <a:fld id="{BBCD3E2B-CB9A-4DA9-ABD5-BB4A4520F3BA}" type="slidenum">
              <a:rPr lang="en-US" smtClean="0"/>
              <a:pPr/>
              <a:t>56</a:t>
            </a:fld>
            <a:endParaRPr lang="en-US" smtClean="0"/>
          </a:p>
        </p:txBody>
      </p:sp>
      <p:pic>
        <p:nvPicPr>
          <p:cNvPr id="117762" name="Picture 2"/>
          <p:cNvPicPr>
            <a:picLocks noChangeArrowheads="1"/>
          </p:cNvPicPr>
          <p:nvPr/>
        </p:nvPicPr>
        <p:blipFill>
          <a:blip r:embed="rId3" cstate="print"/>
          <a:srcRect/>
          <a:stretch>
            <a:fillRect/>
          </a:stretch>
        </p:blipFill>
        <p:spPr bwMode="auto">
          <a:xfrm>
            <a:off x="4572000" y="1038494"/>
            <a:ext cx="4572000" cy="4572000"/>
          </a:xfrm>
          <a:prstGeom prst="rect">
            <a:avLst/>
          </a:prstGeom>
          <a:noFill/>
          <a:ln w="9525">
            <a:noFill/>
            <a:miter lim="800000"/>
            <a:headEnd/>
            <a:tailEnd/>
          </a:ln>
          <a:effectLst/>
        </p:spPr>
      </p:pic>
      <p:pic>
        <p:nvPicPr>
          <p:cNvPr id="117763" name="Picture 3"/>
          <p:cNvPicPr>
            <a:picLocks noChangeArrowheads="1"/>
          </p:cNvPicPr>
          <p:nvPr/>
        </p:nvPicPr>
        <p:blipFill>
          <a:blip r:embed="rId4" cstate="print"/>
          <a:srcRect/>
          <a:stretch>
            <a:fillRect/>
          </a:stretch>
        </p:blipFill>
        <p:spPr bwMode="auto">
          <a:xfrm>
            <a:off x="699198" y="1565432"/>
            <a:ext cx="41148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noFill/>
        </p:spPr>
        <p:txBody>
          <a:bodyPr/>
          <a:lstStyle/>
          <a:p>
            <a:r>
              <a:rPr lang="en-US" smtClean="0"/>
              <a:t>Response Surface Short Course - TFAWS</a:t>
            </a:r>
          </a:p>
        </p:txBody>
      </p:sp>
      <p:sp>
        <p:nvSpPr>
          <p:cNvPr id="53251" name="Rectangle 2"/>
          <p:cNvSpPr>
            <a:spLocks noGrp="1" noChangeArrowheads="1"/>
          </p:cNvSpPr>
          <p:nvPr>
            <p:ph type="title"/>
          </p:nvPr>
        </p:nvSpPr>
        <p:spPr/>
        <p:txBody>
          <a:bodyPr/>
          <a:lstStyle/>
          <a:p>
            <a:pPr eaLnBrk="1" hangingPunct="1"/>
            <a:r>
              <a:rPr lang="en-US" sz="2800" smtClean="0"/>
              <a:t>Popcorn Analysis – UPKs</a:t>
            </a:r>
            <a:br>
              <a:rPr lang="en-US" sz="2800" smtClean="0"/>
            </a:br>
            <a:r>
              <a:rPr lang="en-US" sz="2400" smtClean="0">
                <a:solidFill>
                  <a:schemeClr val="tx1"/>
                </a:solidFill>
              </a:rPr>
              <a:t>Your Turn!</a:t>
            </a:r>
            <a:endParaRPr lang="en-US" sz="2800" smtClean="0"/>
          </a:p>
        </p:txBody>
      </p:sp>
      <p:sp>
        <p:nvSpPr>
          <p:cNvPr id="53252" name="Rectangle 3"/>
          <p:cNvSpPr>
            <a:spLocks noGrp="1" noChangeArrowheads="1"/>
          </p:cNvSpPr>
          <p:nvPr>
            <p:ph type="body" idx="1"/>
          </p:nvPr>
        </p:nvSpPr>
        <p:spPr>
          <a:xfrm>
            <a:off x="990600" y="2141538"/>
            <a:ext cx="7696200" cy="4594225"/>
          </a:xfrm>
        </p:spPr>
        <p:txBody>
          <a:bodyPr/>
          <a:lstStyle/>
          <a:p>
            <a:pPr marL="457200" indent="-457200" eaLnBrk="1" hangingPunct="1">
              <a:lnSpc>
                <a:spcPct val="110000"/>
              </a:lnSpc>
              <a:spcBef>
                <a:spcPct val="50000"/>
              </a:spcBef>
              <a:buClr>
                <a:schemeClr val="accent2"/>
              </a:buClr>
              <a:buFontTx/>
              <a:buAutoNum type="arabicPeriod"/>
            </a:pPr>
            <a:r>
              <a:rPr lang="en-US" dirty="0" smtClean="0"/>
              <a:t>Analyze UPKs:</a:t>
            </a:r>
            <a:br>
              <a:rPr lang="en-US" dirty="0" smtClean="0"/>
            </a:br>
            <a:endParaRPr lang="en-US" dirty="0" smtClean="0"/>
          </a:p>
          <a:p>
            <a:pPr marL="457200" indent="-457200" eaLnBrk="1" hangingPunct="1">
              <a:lnSpc>
                <a:spcPct val="110000"/>
              </a:lnSpc>
              <a:spcBef>
                <a:spcPct val="50000"/>
              </a:spcBef>
              <a:buClr>
                <a:schemeClr val="accent2"/>
              </a:buClr>
              <a:buFontTx/>
              <a:buAutoNum type="arabicPeriod"/>
            </a:pPr>
            <a:r>
              <a:rPr lang="en-US" dirty="0" smtClean="0"/>
              <a:t>Pick the time and power settings that maximize popcorn taste while minimizing UPKs.</a:t>
            </a:r>
          </a:p>
        </p:txBody>
      </p:sp>
      <p:sp>
        <p:nvSpPr>
          <p:cNvPr id="53253" name="Slide Number Placeholder 5"/>
          <p:cNvSpPr>
            <a:spLocks noGrp="1"/>
          </p:cNvSpPr>
          <p:nvPr>
            <p:ph type="sldNum" sz="quarter" idx="12"/>
          </p:nvPr>
        </p:nvSpPr>
        <p:spPr>
          <a:noFill/>
        </p:spPr>
        <p:txBody>
          <a:bodyPr/>
          <a:lstStyle/>
          <a:p>
            <a:fld id="{24E6D67D-9818-4604-BFDA-1836B2B4EC97}" type="slidenum">
              <a:rPr lang="en-US" smtClean="0"/>
              <a:pPr/>
              <a:t>57</a:t>
            </a:fld>
            <a:endParaRPr lang="en-US" smtClean="0"/>
          </a:p>
        </p:txBody>
      </p:sp>
      <p:pic>
        <p:nvPicPr>
          <p:cNvPr id="6" name="Picture 182" descr="j0234740"/>
          <p:cNvPicPr>
            <a:picLocks noChangeAspect="1" noChangeArrowheads="1" noCrop="1"/>
          </p:cNvPicPr>
          <p:nvPr/>
        </p:nvPicPr>
        <p:blipFill>
          <a:blip r:embed="rId3" cstate="print"/>
          <a:srcRect/>
          <a:stretch>
            <a:fillRect/>
          </a:stretch>
        </p:blipFill>
        <p:spPr bwMode="auto">
          <a:xfrm>
            <a:off x="7810500" y="1077278"/>
            <a:ext cx="838200" cy="112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p:spPr>
        <p:txBody>
          <a:bodyPr/>
          <a:lstStyle/>
          <a:p>
            <a:r>
              <a:rPr lang="en-US" smtClean="0"/>
              <a:t>Response Surface Short Course - TFAWS</a:t>
            </a:r>
          </a:p>
        </p:txBody>
      </p:sp>
      <p:sp>
        <p:nvSpPr>
          <p:cNvPr id="54275" name="Rectangle 2"/>
          <p:cNvSpPr>
            <a:spLocks noGrp="1" noChangeArrowheads="1"/>
          </p:cNvSpPr>
          <p:nvPr>
            <p:ph type="body" idx="1"/>
          </p:nvPr>
        </p:nvSpPr>
        <p:spPr>
          <a:xfrm>
            <a:off x="914400" y="1371600"/>
            <a:ext cx="7772400" cy="1371600"/>
          </a:xfrm>
        </p:spPr>
        <p:txBody>
          <a:bodyPr/>
          <a:lstStyle/>
          <a:p>
            <a:pPr marL="0" indent="0" algn="just" eaLnBrk="1" hangingPunct="1">
              <a:lnSpc>
                <a:spcPct val="90000"/>
              </a:lnSpc>
              <a:buFontTx/>
              <a:buNone/>
            </a:pPr>
            <a:r>
              <a:rPr lang="en-US" sz="2200" dirty="0" smtClean="0"/>
              <a:t>Choose factor levels to try to simultaneously satisfy all requirements.  Balance desired levels of each response against overall performance. </a:t>
            </a:r>
          </a:p>
        </p:txBody>
      </p:sp>
      <p:sp>
        <p:nvSpPr>
          <p:cNvPr id="54276" name="Rectangle 3"/>
          <p:cNvSpPr>
            <a:spLocks noGrp="1" noChangeArrowheads="1"/>
          </p:cNvSpPr>
          <p:nvPr>
            <p:ph type="title"/>
          </p:nvPr>
        </p:nvSpPr>
        <p:spPr/>
        <p:txBody>
          <a:bodyPr/>
          <a:lstStyle/>
          <a:p>
            <a:pPr eaLnBrk="1" hangingPunct="1"/>
            <a:r>
              <a:rPr lang="en-US" smtClean="0"/>
              <a:t>Popcorn Revisited!</a:t>
            </a:r>
          </a:p>
        </p:txBody>
      </p:sp>
      <p:sp>
        <p:nvSpPr>
          <p:cNvPr id="54279" name="Slide Number Placeholder 7"/>
          <p:cNvSpPr>
            <a:spLocks noGrp="1"/>
          </p:cNvSpPr>
          <p:nvPr>
            <p:ph type="sldNum" sz="quarter" idx="12"/>
          </p:nvPr>
        </p:nvSpPr>
        <p:spPr>
          <a:noFill/>
        </p:spPr>
        <p:txBody>
          <a:bodyPr/>
          <a:lstStyle/>
          <a:p>
            <a:fld id="{15DDEE98-A77B-424B-B689-709CE9A9FEDA}" type="slidenum">
              <a:rPr lang="en-US" smtClean="0"/>
              <a:pPr/>
              <a:t>58</a:t>
            </a:fld>
            <a:endParaRPr lang="en-US" smtClean="0"/>
          </a:p>
        </p:txBody>
      </p:sp>
      <p:pic>
        <p:nvPicPr>
          <p:cNvPr id="119810" name="Picture 2"/>
          <p:cNvPicPr>
            <a:picLocks noChangeArrowheads="1"/>
          </p:cNvPicPr>
          <p:nvPr/>
        </p:nvPicPr>
        <p:blipFill>
          <a:blip r:embed="rId3" cstate="print"/>
          <a:srcRect/>
          <a:stretch>
            <a:fillRect/>
          </a:stretch>
        </p:blipFill>
        <p:spPr bwMode="auto">
          <a:xfrm>
            <a:off x="885179" y="2216364"/>
            <a:ext cx="4114800" cy="4114800"/>
          </a:xfrm>
          <a:prstGeom prst="rect">
            <a:avLst/>
          </a:prstGeom>
          <a:noFill/>
          <a:ln w="9525">
            <a:noFill/>
            <a:miter lim="800000"/>
            <a:headEnd/>
            <a:tailEnd/>
          </a:ln>
          <a:effectLst/>
        </p:spPr>
      </p:pic>
      <p:pic>
        <p:nvPicPr>
          <p:cNvPr id="119811" name="Picture 3"/>
          <p:cNvPicPr>
            <a:picLocks noChangeArrowheads="1"/>
          </p:cNvPicPr>
          <p:nvPr/>
        </p:nvPicPr>
        <p:blipFill>
          <a:blip r:embed="rId4" cstate="print"/>
          <a:srcRect/>
          <a:stretch>
            <a:fillRect/>
          </a:stretch>
        </p:blipFill>
        <p:spPr bwMode="auto">
          <a:xfrm>
            <a:off x="4936212" y="2216364"/>
            <a:ext cx="41148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a:noFill/>
        </p:spPr>
        <p:txBody>
          <a:bodyPr/>
          <a:lstStyle/>
          <a:p>
            <a:r>
              <a:rPr lang="en-US" smtClean="0"/>
              <a:t>Response Surface Short Course - TFAWS</a:t>
            </a:r>
          </a:p>
        </p:txBody>
      </p:sp>
      <p:sp>
        <p:nvSpPr>
          <p:cNvPr id="55299" name="Rectangle 3"/>
          <p:cNvSpPr>
            <a:spLocks noGrp="1" noChangeArrowheads="1"/>
          </p:cNvSpPr>
          <p:nvPr>
            <p:ph type="title"/>
          </p:nvPr>
        </p:nvSpPr>
        <p:spPr>
          <a:noFill/>
        </p:spPr>
        <p:txBody>
          <a:bodyPr/>
          <a:lstStyle/>
          <a:p>
            <a:pPr eaLnBrk="1" hangingPunct="1"/>
            <a:r>
              <a:rPr lang="en-US" dirty="0" smtClean="0"/>
              <a:t>Agenda Transition</a:t>
            </a:r>
          </a:p>
        </p:txBody>
      </p:sp>
      <p:sp>
        <p:nvSpPr>
          <p:cNvPr id="21508" name="Rectangle 4"/>
          <p:cNvSpPr>
            <a:spLocks noChangeArrowheads="1"/>
          </p:cNvSpPr>
          <p:nvPr/>
        </p:nvSpPr>
        <p:spPr bwMode="auto">
          <a:xfrm>
            <a:off x="928688" y="2324718"/>
            <a:ext cx="4781550" cy="2631490"/>
          </a:xfrm>
          <a:prstGeom prst="rect">
            <a:avLst/>
          </a:prstGeom>
          <a:noFill/>
          <a:ln w="9525">
            <a:noFill/>
            <a:miter lim="800000"/>
            <a:headEnd/>
            <a:tailEnd/>
          </a:ln>
        </p:spPr>
        <p:txBody>
          <a:bodyPr tIns="91440" rIns="0" bIns="0" anchor="ctr">
            <a:spAutoFit/>
          </a:bodyPr>
          <a:lstStyle/>
          <a:p>
            <a:pPr marL="288925" indent="-288925">
              <a:spcBef>
                <a:spcPts val="1200"/>
              </a:spcBef>
              <a:buClr>
                <a:schemeClr val="accent6"/>
              </a:buClr>
              <a:buFont typeface="Wingdings" pitchFamily="2" charset="2"/>
              <a:buChar char="Ø"/>
              <a:defRPr/>
            </a:pPr>
            <a:r>
              <a:rPr lang="en-US" sz="2000" dirty="0" smtClean="0">
                <a:solidFill>
                  <a:srgbClr val="FF0000"/>
                </a:solidFill>
              </a:rPr>
              <a:t>Basics </a:t>
            </a:r>
            <a:r>
              <a:rPr lang="en-US" sz="2000" dirty="0">
                <a:solidFill>
                  <a:srgbClr val="FF0000"/>
                </a:solidFill>
              </a:rPr>
              <a:t>of factorial design: </a:t>
            </a:r>
            <a:br>
              <a:rPr lang="en-US" sz="2000" dirty="0">
                <a:solidFill>
                  <a:srgbClr val="FF0000"/>
                </a:solidFill>
              </a:rPr>
            </a:br>
            <a:r>
              <a:rPr lang="en-US" sz="2000" dirty="0">
                <a:solidFill>
                  <a:srgbClr val="FF0000"/>
                </a:solidFill>
              </a:rPr>
              <a:t>Microwave popcorn</a:t>
            </a:r>
          </a:p>
          <a:p>
            <a:pPr marL="746125" lvl="1" indent="-288925">
              <a:spcBef>
                <a:spcPts val="600"/>
              </a:spcBef>
              <a:buClr>
                <a:schemeClr val="accent6"/>
              </a:buClr>
              <a:buFont typeface="Wingdings" pitchFamily="2" charset="2"/>
              <a:buChar char="Ø"/>
              <a:defRPr/>
            </a:pPr>
            <a:r>
              <a:rPr lang="en-US" sz="2000" b="1" dirty="0">
                <a:solidFill>
                  <a:srgbClr val="FF0000"/>
                </a:solidFill>
              </a:rPr>
              <a:t>Multiple response optimization</a:t>
            </a:r>
            <a:r>
              <a:rPr lang="en-US" sz="2000" dirty="0"/>
              <a:t/>
            </a:r>
            <a:br>
              <a:rPr lang="en-US" sz="2000" dirty="0"/>
            </a:br>
            <a:r>
              <a:rPr lang="en-US" sz="2000" b="1" dirty="0">
                <a:solidFill>
                  <a:schemeClr val="accent2"/>
                </a:solidFill>
              </a:rPr>
              <a:t>Introduce numerical search tools to find factor settings to optimize tradeoffs among multiple responses.</a:t>
            </a:r>
            <a:br>
              <a:rPr lang="en-US" sz="2000" b="1" dirty="0">
                <a:solidFill>
                  <a:schemeClr val="accent2"/>
                </a:solidFill>
              </a:rPr>
            </a:br>
            <a:endParaRPr lang="en-US" sz="2000" i="1" dirty="0">
              <a:solidFill>
                <a:srgbClr val="C00000"/>
              </a:solidFill>
            </a:endParaRPr>
          </a:p>
        </p:txBody>
      </p:sp>
      <p:sp>
        <p:nvSpPr>
          <p:cNvPr id="55302" name="Slide Number Placeholder 6"/>
          <p:cNvSpPr>
            <a:spLocks noGrp="1"/>
          </p:cNvSpPr>
          <p:nvPr>
            <p:ph type="sldNum" sz="quarter" idx="12"/>
          </p:nvPr>
        </p:nvSpPr>
        <p:spPr>
          <a:noFill/>
        </p:spPr>
        <p:txBody>
          <a:bodyPr/>
          <a:lstStyle/>
          <a:p>
            <a:fld id="{5AFAF438-1A01-4A17-BF1E-6ED66D32137C}" type="slidenum">
              <a:rPr lang="en-US" smtClean="0"/>
              <a:pPr/>
              <a:t>59</a:t>
            </a:fld>
            <a:endParaRPr lang="en-US"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0238" y="1600200"/>
            <a:ext cx="3169399" cy="3534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Build a Better Scientist</a:t>
            </a:r>
          </a:p>
        </p:txBody>
      </p:sp>
      <p:sp>
        <p:nvSpPr>
          <p:cNvPr id="9219" name="Content Placeholder 2"/>
          <p:cNvSpPr>
            <a:spLocks noGrp="1"/>
          </p:cNvSpPr>
          <p:nvPr>
            <p:ph idx="1"/>
          </p:nvPr>
        </p:nvSpPr>
        <p:spPr>
          <a:xfrm>
            <a:off x="914400" y="1524000"/>
            <a:ext cx="7848600" cy="4602163"/>
          </a:xfrm>
        </p:spPr>
        <p:txBody>
          <a:bodyPr/>
          <a:lstStyle/>
          <a:p>
            <a:pPr algn="ctr">
              <a:buNone/>
            </a:pPr>
            <a:r>
              <a:rPr lang="en-US" dirty="0" smtClean="0"/>
              <a:t>Most scientists can make very good guesses.  </a:t>
            </a:r>
          </a:p>
          <a:p>
            <a:endParaRPr lang="en-US" dirty="0" smtClean="0"/>
          </a:p>
          <a:p>
            <a:pPr algn="ctr">
              <a:buNone/>
            </a:pPr>
            <a:r>
              <a:rPr lang="en-US" dirty="0" smtClean="0"/>
              <a:t>All scientists can conduct experiments and draw conclusions from the results.</a:t>
            </a:r>
          </a:p>
          <a:p>
            <a:pPr marL="0" indent="0">
              <a:buNone/>
            </a:pPr>
            <a:endParaRPr lang="en-US" i="1" dirty="0" smtClean="0"/>
          </a:p>
          <a:p>
            <a:pPr algn="ctr">
              <a:buNone/>
            </a:pPr>
            <a:endParaRPr lang="en-US" dirty="0" smtClean="0"/>
          </a:p>
          <a:p>
            <a:endParaRPr lang="en-US" dirty="0" smtClean="0"/>
          </a:p>
          <a:p>
            <a:endParaRPr lang="en-US" dirty="0" smtClean="0"/>
          </a:p>
          <a:p>
            <a:pPr>
              <a:buFontTx/>
              <a:buNone/>
            </a:pPr>
            <a:endParaRPr lang="en-US" dirty="0" smtClean="0"/>
          </a:p>
        </p:txBody>
      </p:sp>
      <p:sp>
        <p:nvSpPr>
          <p:cNvPr id="9220"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9221" name="Slide Number Placeholder 4"/>
          <p:cNvSpPr>
            <a:spLocks noGrp="1"/>
          </p:cNvSpPr>
          <p:nvPr>
            <p:ph type="sldNum" sz="quarter" idx="12"/>
          </p:nvPr>
        </p:nvSpPr>
        <p:spPr>
          <a:noFill/>
        </p:spPr>
        <p:txBody>
          <a:bodyPr/>
          <a:lstStyle/>
          <a:p>
            <a:fld id="{16EED6D5-5125-4DBC-A639-F4023DF7A368}" type="slidenum">
              <a:rPr lang="en-US" smtClean="0">
                <a:latin typeface="Arial" charset="0"/>
              </a:rPr>
              <a:pPr/>
              <a:t>6</a:t>
            </a:fld>
            <a:endParaRPr lang="en-US" smtClean="0">
              <a:latin typeface="Arial" charset="0"/>
            </a:endParaRPr>
          </a:p>
        </p:txBody>
      </p:sp>
      <p:pic>
        <p:nvPicPr>
          <p:cNvPr id="122881" name="Picture 1" descr="C:\Documents and Settings\Wayne.STATEASE0\Local Settings\Temporary Internet Files\Content.IE5\JZ1EGJY6\MCj03516070000[1].wmf"/>
          <p:cNvPicPr>
            <a:picLocks noChangeAspect="1" noChangeArrowheads="1"/>
          </p:cNvPicPr>
          <p:nvPr/>
        </p:nvPicPr>
        <p:blipFill>
          <a:blip r:embed="rId3" cstate="print"/>
          <a:srcRect/>
          <a:stretch>
            <a:fillRect/>
          </a:stretch>
        </p:blipFill>
        <p:spPr bwMode="auto">
          <a:xfrm>
            <a:off x="3612049" y="3562350"/>
            <a:ext cx="2313903" cy="20168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Popcorn Optimization</a:t>
            </a:r>
            <a:endParaRPr lang="en-US" dirty="0"/>
          </a:p>
        </p:txBody>
      </p:sp>
      <p:sp>
        <p:nvSpPr>
          <p:cNvPr id="3" name="Content Placeholder 2"/>
          <p:cNvSpPr>
            <a:spLocks noGrp="1"/>
          </p:cNvSpPr>
          <p:nvPr>
            <p:ph idx="1"/>
          </p:nvPr>
        </p:nvSpPr>
        <p:spPr>
          <a:xfrm>
            <a:off x="990600" y="1338020"/>
            <a:ext cx="7696200" cy="4602163"/>
          </a:xfrm>
        </p:spPr>
        <p:txBody>
          <a:bodyPr/>
          <a:lstStyle/>
          <a:p>
            <a:pPr marL="0" indent="0" eaLnBrk="1" hangingPunct="1">
              <a:buFontTx/>
              <a:buNone/>
              <a:defRPr/>
            </a:pPr>
            <a:r>
              <a:rPr lang="en-US" i="1" dirty="0" smtClean="0">
                <a:solidFill>
                  <a:srgbClr val="FF0000"/>
                </a:solidFill>
              </a:rPr>
              <a:t>The next few pages provide a BRIEF introduction to graphical and numerical optimization. </a:t>
            </a:r>
            <a:r>
              <a:rPr lang="en-US" dirty="0" smtClean="0"/>
              <a:t/>
            </a:r>
            <a:br>
              <a:rPr lang="en-US" dirty="0" smtClean="0"/>
            </a:br>
            <a:r>
              <a:rPr lang="en-US" dirty="0" smtClean="0"/>
              <a:t/>
            </a:r>
            <a:br>
              <a:rPr lang="en-US" dirty="0" smtClean="0"/>
            </a:br>
            <a:r>
              <a:rPr lang="en-US" sz="2500" b="1" dirty="0" smtClean="0"/>
              <a:t>To learn more about optimization:</a:t>
            </a:r>
          </a:p>
          <a:p>
            <a:pPr marL="352425" lvl="1" indent="0" eaLnBrk="1" hangingPunct="1">
              <a:spcBef>
                <a:spcPct val="100000"/>
              </a:spcBef>
              <a:buFont typeface="Wingdings" pitchFamily="2" charset="2"/>
              <a:buChar char="Ø"/>
              <a:defRPr/>
            </a:pPr>
            <a:r>
              <a:rPr lang="en-US" sz="2500" dirty="0" smtClean="0"/>
              <a:t>Read Derringer’s article from </a:t>
            </a:r>
            <a:r>
              <a:rPr lang="en-US" sz="2500" i="1" dirty="0" smtClean="0"/>
              <a:t>Quality Progress</a:t>
            </a:r>
            <a:r>
              <a:rPr lang="en-US" sz="2500" dirty="0" smtClean="0"/>
              <a:t>:</a:t>
            </a:r>
          </a:p>
          <a:p>
            <a:pPr marL="0" indent="0" algn="ctr" eaLnBrk="1" hangingPunct="1">
              <a:spcBef>
                <a:spcPct val="50000"/>
              </a:spcBef>
              <a:buFont typeface="Wingdings" pitchFamily="2" charset="2"/>
              <a:buChar char="Ø"/>
              <a:defRPr/>
            </a:pPr>
            <a:r>
              <a:rPr lang="en-US" u="sng" dirty="0" smtClean="0">
                <a:solidFill>
                  <a:schemeClr val="accent2"/>
                </a:solidFill>
              </a:rPr>
              <a:t>www.statease.com/pubs/derringer.pdf</a:t>
            </a:r>
            <a:endParaRPr lang="en-US" sz="2500" u="sng" dirty="0" smtClean="0">
              <a:solidFill>
                <a:schemeClr val="accent2"/>
              </a:solidFill>
            </a:endParaRPr>
          </a:p>
          <a:p>
            <a:pPr marL="635000" lvl="1" indent="-293688" eaLnBrk="1" hangingPunct="1">
              <a:spcBef>
                <a:spcPct val="100000"/>
              </a:spcBef>
              <a:buFont typeface="Wingdings" pitchFamily="2" charset="2"/>
              <a:buChar char="Ø"/>
              <a:defRPr/>
            </a:pPr>
            <a:r>
              <a:rPr lang="en-US" sz="2500" dirty="0" smtClean="0"/>
              <a:t>Attend the “RSM” workshop - “Response Surface Methods for Process Optimization!”</a:t>
            </a:r>
          </a:p>
          <a:p>
            <a:pPr>
              <a:buNone/>
            </a:pPr>
            <a:endParaRPr lang="en-US"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p:spPr>
        <p:txBody>
          <a:bodyPr/>
          <a:lstStyle/>
          <a:p>
            <a:r>
              <a:rPr lang="en-US" smtClean="0"/>
              <a:t>Response Surface Short Course - TFAWS</a:t>
            </a:r>
          </a:p>
        </p:txBody>
      </p:sp>
      <p:sp>
        <p:nvSpPr>
          <p:cNvPr id="56323" name="Rectangle 2"/>
          <p:cNvSpPr>
            <a:spLocks noGrp="1" noChangeArrowheads="1"/>
          </p:cNvSpPr>
          <p:nvPr>
            <p:ph type="body" idx="1"/>
          </p:nvPr>
        </p:nvSpPr>
        <p:spPr>
          <a:xfrm>
            <a:off x="838200" y="1371600"/>
            <a:ext cx="7696200" cy="2133600"/>
          </a:xfrm>
        </p:spPr>
        <p:txBody>
          <a:bodyPr/>
          <a:lstStyle/>
          <a:p>
            <a:pPr marL="457200" indent="-457200" eaLnBrk="1" hangingPunct="1">
              <a:lnSpc>
                <a:spcPct val="90000"/>
              </a:lnSpc>
              <a:buFontTx/>
              <a:buAutoNum type="arabicPeriod"/>
            </a:pPr>
            <a:r>
              <a:rPr lang="en-US" sz="2000" dirty="0" smtClean="0"/>
              <a:t>Go to the Numerical Optimization node and set the goal for Taste to “</a:t>
            </a:r>
            <a:r>
              <a:rPr lang="en-US" sz="2000" dirty="0" smtClean="0">
                <a:solidFill>
                  <a:srgbClr val="FF0000"/>
                </a:solidFill>
              </a:rPr>
              <a:t>maximize</a:t>
            </a:r>
            <a:r>
              <a:rPr lang="en-US" sz="2000" dirty="0" smtClean="0"/>
              <a:t>” with a lower limit of “</a:t>
            </a:r>
            <a:r>
              <a:rPr lang="en-US" sz="2000" dirty="0" smtClean="0">
                <a:solidFill>
                  <a:srgbClr val="FF0000"/>
                </a:solidFill>
              </a:rPr>
              <a:t>60</a:t>
            </a:r>
            <a:r>
              <a:rPr lang="en-US" sz="2000" dirty="0" smtClean="0"/>
              <a:t>” and an upper limit of “</a:t>
            </a:r>
            <a:r>
              <a:rPr lang="en-US" sz="2000" dirty="0" smtClean="0">
                <a:solidFill>
                  <a:srgbClr val="FF0000"/>
                </a:solidFill>
              </a:rPr>
              <a:t>90</a:t>
            </a:r>
            <a:r>
              <a:rPr lang="en-US" sz="2000" dirty="0" smtClean="0"/>
              <a:t>” – well above the highest result (a stretch).</a:t>
            </a:r>
          </a:p>
          <a:p>
            <a:pPr marL="457200" indent="-457200" eaLnBrk="1" hangingPunct="1">
              <a:lnSpc>
                <a:spcPct val="90000"/>
              </a:lnSpc>
              <a:buFontTx/>
              <a:buAutoNum type="arabicPeriod"/>
            </a:pPr>
            <a:r>
              <a:rPr lang="en-US" sz="2000" dirty="0" smtClean="0"/>
              <a:t>Set the goal for UPKs to “</a:t>
            </a:r>
            <a:r>
              <a:rPr lang="en-US" sz="2000" dirty="0" smtClean="0">
                <a:solidFill>
                  <a:srgbClr val="FF0000"/>
                </a:solidFill>
              </a:rPr>
              <a:t>minimize</a:t>
            </a:r>
            <a:r>
              <a:rPr lang="en-US" sz="2000" dirty="0" smtClean="0"/>
              <a:t>” with a lower limit of “</a:t>
            </a:r>
            <a:r>
              <a:rPr lang="en-US" sz="2000" dirty="0" smtClean="0">
                <a:solidFill>
                  <a:srgbClr val="FF0000"/>
                </a:solidFill>
              </a:rPr>
              <a:t>0</a:t>
            </a:r>
            <a:r>
              <a:rPr lang="en-US" sz="2000" dirty="0" smtClean="0"/>
              <a:t>” and an upper limit of “</a:t>
            </a:r>
            <a:r>
              <a:rPr lang="en-US" sz="2000" dirty="0" smtClean="0">
                <a:solidFill>
                  <a:srgbClr val="FF0000"/>
                </a:solidFill>
              </a:rPr>
              <a:t>2</a:t>
            </a:r>
            <a:r>
              <a:rPr lang="en-US" sz="2000" dirty="0" smtClean="0"/>
              <a:t>”.</a:t>
            </a:r>
          </a:p>
          <a:p>
            <a:pPr marL="457200" indent="-457200" eaLnBrk="1" hangingPunct="1">
              <a:lnSpc>
                <a:spcPct val="90000"/>
              </a:lnSpc>
              <a:buFontTx/>
              <a:buAutoNum type="arabicPeriod"/>
            </a:pPr>
            <a:endParaRPr lang="en-US" sz="2000" dirty="0" smtClean="0"/>
          </a:p>
        </p:txBody>
      </p:sp>
      <p:sp>
        <p:nvSpPr>
          <p:cNvPr id="56324" name="Rectangle 3"/>
          <p:cNvSpPr>
            <a:spLocks noGrp="1" noChangeArrowheads="1"/>
          </p:cNvSpPr>
          <p:nvPr>
            <p:ph type="title"/>
          </p:nvPr>
        </p:nvSpPr>
        <p:spPr/>
        <p:txBody>
          <a:bodyPr/>
          <a:lstStyle/>
          <a:p>
            <a:pPr eaLnBrk="1" hangingPunct="1"/>
            <a:r>
              <a:rPr lang="en-US" sz="2800" dirty="0" smtClean="0"/>
              <a:t>Popcorn Optimization</a:t>
            </a:r>
            <a:br>
              <a:rPr lang="en-US" sz="2800" dirty="0" smtClean="0"/>
            </a:br>
            <a:r>
              <a:rPr lang="en-US" sz="2400" dirty="0" smtClean="0">
                <a:solidFill>
                  <a:schemeClr val="tx1"/>
                </a:solidFill>
              </a:rPr>
              <a:t>Numerical</a:t>
            </a:r>
            <a:endParaRPr lang="en-US" sz="2800" i="1" dirty="0" smtClean="0">
              <a:solidFill>
                <a:schemeClr val="tx1"/>
              </a:solidFill>
            </a:endParaRPr>
          </a:p>
        </p:txBody>
      </p:sp>
      <p:sp>
        <p:nvSpPr>
          <p:cNvPr id="56327" name="Slide Number Placeholder 7"/>
          <p:cNvSpPr>
            <a:spLocks noGrp="1"/>
          </p:cNvSpPr>
          <p:nvPr>
            <p:ph type="sldNum" sz="quarter" idx="12"/>
          </p:nvPr>
        </p:nvSpPr>
        <p:spPr>
          <a:noFill/>
        </p:spPr>
        <p:txBody>
          <a:bodyPr/>
          <a:lstStyle/>
          <a:p>
            <a:fld id="{8FCF7D50-E960-410C-B587-AB6FC09CC824}" type="slidenum">
              <a:rPr lang="en-US" smtClean="0"/>
              <a:pPr/>
              <a:t>61</a:t>
            </a:fld>
            <a:endParaRPr lang="en-US" smtClean="0"/>
          </a:p>
        </p:txBody>
      </p:sp>
      <p:pic>
        <p:nvPicPr>
          <p:cNvPr id="109570" name="Picture 2"/>
          <p:cNvPicPr>
            <a:picLocks noChangeAspect="1" noChangeArrowheads="1"/>
          </p:cNvPicPr>
          <p:nvPr/>
        </p:nvPicPr>
        <p:blipFill>
          <a:blip r:embed="rId3" cstate="print"/>
          <a:srcRect l="545" t="9621" r="53310" b="32238"/>
          <a:stretch>
            <a:fillRect/>
          </a:stretch>
        </p:blipFill>
        <p:spPr bwMode="auto">
          <a:xfrm>
            <a:off x="898902" y="3080405"/>
            <a:ext cx="3936569" cy="3033676"/>
          </a:xfrm>
          <a:prstGeom prst="rect">
            <a:avLst/>
          </a:prstGeom>
          <a:noFill/>
          <a:ln w="19050">
            <a:solidFill>
              <a:schemeClr val="tx1"/>
            </a:solidFill>
            <a:miter lim="800000"/>
            <a:headEnd/>
            <a:tailEnd/>
          </a:ln>
        </p:spPr>
      </p:pic>
      <p:pic>
        <p:nvPicPr>
          <p:cNvPr id="109571" name="Picture 3"/>
          <p:cNvPicPr>
            <a:picLocks noChangeAspect="1" noChangeArrowheads="1"/>
          </p:cNvPicPr>
          <p:nvPr/>
        </p:nvPicPr>
        <p:blipFill>
          <a:blip r:embed="rId4" cstate="print"/>
          <a:srcRect l="932" t="9678" r="54068" b="33983"/>
          <a:stretch>
            <a:fillRect/>
          </a:stretch>
        </p:blipFill>
        <p:spPr bwMode="auto">
          <a:xfrm>
            <a:off x="4912962" y="3068664"/>
            <a:ext cx="3901881" cy="3053167"/>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p:spPr>
        <p:txBody>
          <a:bodyPr/>
          <a:lstStyle/>
          <a:p>
            <a:r>
              <a:rPr lang="en-US" smtClean="0"/>
              <a:t>Response Surface Short Course - TFAWS</a:t>
            </a:r>
          </a:p>
        </p:txBody>
      </p:sp>
      <p:sp>
        <p:nvSpPr>
          <p:cNvPr id="57347" name="Rectangle 2"/>
          <p:cNvSpPr>
            <a:spLocks noGrp="1" noChangeArrowheads="1"/>
          </p:cNvSpPr>
          <p:nvPr>
            <p:ph type="body" idx="1"/>
          </p:nvPr>
        </p:nvSpPr>
        <p:spPr>
          <a:xfrm>
            <a:off x="838200" y="1371600"/>
            <a:ext cx="7924800" cy="4114800"/>
          </a:xfrm>
        </p:spPr>
        <p:txBody>
          <a:bodyPr/>
          <a:lstStyle/>
          <a:p>
            <a:pPr marL="350838" indent="-350838" eaLnBrk="1" hangingPunct="1">
              <a:spcBef>
                <a:spcPct val="30000"/>
              </a:spcBef>
              <a:buFontTx/>
              <a:buNone/>
              <a:tabLst>
                <a:tab pos="808038" algn="l"/>
                <a:tab pos="1951038" algn="l"/>
                <a:tab pos="2865438" algn="l"/>
                <a:tab pos="3886200" algn="l"/>
                <a:tab pos="4800600" algn="l"/>
                <a:tab pos="5715000" algn="l"/>
              </a:tabLst>
            </a:pPr>
            <a:r>
              <a:rPr lang="en-US" sz="2200" dirty="0" smtClean="0">
                <a:solidFill>
                  <a:schemeClr val="accent2"/>
                </a:solidFill>
              </a:rPr>
              <a:t>3.</a:t>
            </a:r>
            <a:r>
              <a:rPr lang="en-US" sz="2200" dirty="0" smtClean="0"/>
              <a:t>	Click on the “Solutions” button:</a:t>
            </a:r>
          </a:p>
          <a:p>
            <a:pPr marL="350838" indent="-350838" eaLnBrk="1" hangingPunct="1">
              <a:spcBef>
                <a:spcPct val="30000"/>
              </a:spcBef>
              <a:buFontTx/>
              <a:buNone/>
              <a:tabLst>
                <a:tab pos="808038" algn="l"/>
                <a:tab pos="1951038" algn="l"/>
                <a:tab pos="2865438" algn="l"/>
                <a:tab pos="3886200" algn="l"/>
                <a:tab pos="4800600" algn="l"/>
                <a:tab pos="5715000" algn="l"/>
              </a:tabLst>
            </a:pPr>
            <a:r>
              <a:rPr lang="en-US" sz="2200" dirty="0" smtClean="0"/>
              <a:t>	</a:t>
            </a:r>
            <a:r>
              <a:rPr lang="en-US" sz="1800" dirty="0" smtClean="0"/>
              <a:t>Solutions</a:t>
            </a:r>
          </a:p>
          <a:p>
            <a:pPr marL="350838" indent="-350838" eaLnBrk="1" hangingPunct="1">
              <a:spcBef>
                <a:spcPct val="30000"/>
              </a:spcBef>
              <a:buFontTx/>
              <a:buNone/>
              <a:tabLst>
                <a:tab pos="808038" algn="l"/>
                <a:tab pos="1951038" algn="l"/>
                <a:tab pos="2865438" algn="l"/>
                <a:tab pos="3886200" algn="l"/>
                <a:tab pos="4800600" algn="l"/>
                <a:tab pos="5715000" algn="l"/>
              </a:tabLst>
            </a:pPr>
            <a:r>
              <a:rPr lang="en-US" sz="1800" dirty="0" smtClean="0"/>
              <a:t>	#	</a:t>
            </a:r>
            <a:r>
              <a:rPr lang="en-US" sz="1800" i="1" dirty="0" smtClean="0"/>
              <a:t>Brand</a:t>
            </a:r>
            <a:r>
              <a:rPr lang="en-US" sz="1800" dirty="0" smtClean="0"/>
              <a:t>*	Time	Power	Taste	UPKs	Desirability</a:t>
            </a:r>
          </a:p>
          <a:p>
            <a:pPr marL="350838" indent="-350838" eaLnBrk="1" hangingPunct="1">
              <a:spcBef>
                <a:spcPct val="30000"/>
              </a:spcBef>
              <a:buFontTx/>
              <a:buNone/>
              <a:tabLst>
                <a:tab pos="808038" algn="l"/>
                <a:tab pos="1951038" algn="l"/>
                <a:tab pos="2865438" algn="l"/>
                <a:tab pos="3886200" algn="l"/>
                <a:tab pos="4800600" algn="l"/>
                <a:tab pos="5715000" algn="l"/>
              </a:tabLst>
            </a:pPr>
            <a:r>
              <a:rPr lang="en-US" sz="1800" dirty="0" smtClean="0"/>
              <a:t>	1	</a:t>
            </a:r>
            <a:r>
              <a:rPr lang="en-US" sz="1800" u="sng" dirty="0" smtClean="0"/>
              <a:t>Cheap</a:t>
            </a:r>
            <a:r>
              <a:rPr lang="en-US" sz="1800" dirty="0" smtClean="0"/>
              <a:t>	</a:t>
            </a:r>
            <a:r>
              <a:rPr lang="en-US" sz="1800" u="sng" dirty="0" smtClean="0"/>
              <a:t>4.00</a:t>
            </a:r>
            <a:r>
              <a:rPr lang="en-US" sz="1800" dirty="0" smtClean="0"/>
              <a:t>	</a:t>
            </a:r>
            <a:r>
              <a:rPr lang="en-US" sz="1800" u="sng" dirty="0" smtClean="0"/>
              <a:t>100.00</a:t>
            </a:r>
            <a:r>
              <a:rPr lang="en-US" sz="1800" dirty="0" smtClean="0"/>
              <a:t>	</a:t>
            </a:r>
            <a:r>
              <a:rPr lang="en-US" sz="1800" u="sng" dirty="0" smtClean="0"/>
              <a:t>79</a:t>
            </a:r>
            <a:r>
              <a:rPr lang="en-US" sz="1800" dirty="0" smtClean="0"/>
              <a:t>	</a:t>
            </a:r>
            <a:r>
              <a:rPr lang="en-US" sz="1800" u="sng" dirty="0" smtClean="0"/>
              <a:t>0.7</a:t>
            </a:r>
            <a:r>
              <a:rPr lang="en-US" sz="1800" dirty="0" smtClean="0"/>
              <a:t>	</a:t>
            </a:r>
            <a:r>
              <a:rPr lang="en-US" sz="1800" u="sng" dirty="0" smtClean="0"/>
              <a:t>0.642</a:t>
            </a:r>
            <a:r>
              <a:rPr lang="en-US" sz="1800" dirty="0" smtClean="0"/>
              <a:t>	</a:t>
            </a:r>
            <a:r>
              <a:rPr lang="en-US" sz="1800" u="sng" dirty="0" smtClean="0"/>
              <a:t>Selected</a:t>
            </a:r>
          </a:p>
          <a:p>
            <a:pPr marL="350838" indent="-350838" eaLnBrk="1" hangingPunct="1">
              <a:spcBef>
                <a:spcPct val="30000"/>
              </a:spcBef>
              <a:buFontTx/>
              <a:buNone/>
              <a:tabLst>
                <a:tab pos="808038" algn="l"/>
                <a:tab pos="1951038" algn="l"/>
                <a:tab pos="2865438" algn="l"/>
                <a:tab pos="3886200" algn="l"/>
                <a:tab pos="4800600" algn="l"/>
                <a:tab pos="5715000" algn="l"/>
              </a:tabLst>
            </a:pPr>
            <a:r>
              <a:rPr lang="en-US" sz="1800" dirty="0" smtClean="0"/>
              <a:t>	2	Cheap	4.04	100.00	78.14	0.694	0.628</a:t>
            </a:r>
          </a:p>
          <a:p>
            <a:pPr marL="350838" indent="-350838" eaLnBrk="1" hangingPunct="1">
              <a:spcBef>
                <a:spcPct val="30000"/>
              </a:spcBef>
              <a:buFontTx/>
              <a:buNone/>
              <a:tabLst>
                <a:tab pos="808038" algn="l"/>
                <a:tab pos="1951038" algn="l"/>
                <a:tab pos="2865438" algn="l"/>
                <a:tab pos="3886200" algn="l"/>
                <a:tab pos="4800600" algn="l"/>
                <a:tab pos="5715000" algn="l"/>
              </a:tabLst>
            </a:pPr>
            <a:r>
              <a:rPr lang="en-US" sz="1800" dirty="0" smtClean="0"/>
              <a:t>	3	Cheap	6.00	75.00	75.5	1.4	0.394</a:t>
            </a:r>
          </a:p>
          <a:p>
            <a:pPr marL="350838" indent="-350838" eaLnBrk="1" hangingPunct="1">
              <a:spcBef>
                <a:spcPct val="30000"/>
              </a:spcBef>
              <a:buFontTx/>
              <a:buNone/>
              <a:tabLst>
                <a:tab pos="808038" algn="l"/>
                <a:tab pos="1951038" algn="l"/>
                <a:tab pos="2865438" algn="l"/>
                <a:tab pos="3886200" algn="l"/>
                <a:tab pos="4800600" algn="l"/>
                <a:tab pos="5715000" algn="l"/>
              </a:tabLst>
            </a:pPr>
            <a:r>
              <a:rPr lang="en-US" sz="1800" dirty="0" smtClean="0"/>
              <a:t>	*Has no effect on optimization results.</a:t>
            </a:r>
          </a:p>
          <a:p>
            <a:pPr marL="350838" indent="-350838" eaLnBrk="1" hangingPunct="1">
              <a:spcBef>
                <a:spcPct val="30000"/>
              </a:spcBef>
              <a:buFontTx/>
              <a:buNone/>
              <a:tabLst>
                <a:tab pos="808038" algn="l"/>
                <a:tab pos="1951038" algn="l"/>
                <a:tab pos="2865438" algn="l"/>
                <a:tab pos="3886200" algn="l"/>
                <a:tab pos="4800600" algn="l"/>
                <a:tab pos="5715000" algn="l"/>
              </a:tabLst>
            </a:pPr>
            <a:endParaRPr lang="en-US" sz="1800" dirty="0" smtClean="0"/>
          </a:p>
          <a:p>
            <a:pPr marL="350838" indent="-350838" eaLnBrk="1" hangingPunct="1">
              <a:spcBef>
                <a:spcPct val="30000"/>
              </a:spcBef>
              <a:buFontTx/>
              <a:buNone/>
              <a:tabLst>
                <a:tab pos="808038" algn="l"/>
                <a:tab pos="1951038" algn="l"/>
                <a:tab pos="2865438" algn="l"/>
                <a:tab pos="3886200" algn="l"/>
                <a:tab pos="4800600" algn="l"/>
                <a:tab pos="5715000" algn="l"/>
              </a:tabLst>
            </a:pPr>
            <a:r>
              <a:rPr lang="en-US" sz="1800" dirty="0" smtClean="0"/>
              <a:t>	</a:t>
            </a:r>
            <a:r>
              <a:rPr lang="en-US" sz="1800" i="1" dirty="0" smtClean="0">
                <a:solidFill>
                  <a:schemeClr val="accent2"/>
                </a:solidFill>
              </a:rPr>
              <a:t>Take a look at the “Ramps” view for a nice summary.</a:t>
            </a:r>
          </a:p>
        </p:txBody>
      </p:sp>
      <p:sp>
        <p:nvSpPr>
          <p:cNvPr id="57348" name="Rectangle 3"/>
          <p:cNvSpPr>
            <a:spLocks noGrp="1" noChangeArrowheads="1"/>
          </p:cNvSpPr>
          <p:nvPr>
            <p:ph type="title"/>
          </p:nvPr>
        </p:nvSpPr>
        <p:spPr/>
        <p:txBody>
          <a:bodyPr/>
          <a:lstStyle/>
          <a:p>
            <a:pPr eaLnBrk="1" hangingPunct="1"/>
            <a:r>
              <a:rPr lang="en-US" sz="2800" smtClean="0"/>
              <a:t>Popcorn Optimization</a:t>
            </a:r>
            <a:br>
              <a:rPr lang="en-US" sz="2800" smtClean="0"/>
            </a:br>
            <a:r>
              <a:rPr lang="en-US" sz="2400" smtClean="0">
                <a:solidFill>
                  <a:schemeClr val="tx1"/>
                </a:solidFill>
              </a:rPr>
              <a:t>Numerical</a:t>
            </a:r>
            <a:endParaRPr lang="en-US" sz="2800" smtClean="0"/>
          </a:p>
        </p:txBody>
      </p:sp>
      <p:sp>
        <p:nvSpPr>
          <p:cNvPr id="57349" name="Slide Number Placeholder 5"/>
          <p:cNvSpPr>
            <a:spLocks noGrp="1"/>
          </p:cNvSpPr>
          <p:nvPr>
            <p:ph type="sldNum" sz="quarter" idx="12"/>
          </p:nvPr>
        </p:nvSpPr>
        <p:spPr>
          <a:noFill/>
        </p:spPr>
        <p:txBody>
          <a:bodyPr/>
          <a:lstStyle/>
          <a:p>
            <a:fld id="{7C0B9D77-8476-4949-A899-8325013A9BCA}" type="slidenum">
              <a:rPr lang="en-US" smtClean="0"/>
              <a:pPr/>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p:spPr>
        <p:txBody>
          <a:bodyPr/>
          <a:lstStyle/>
          <a:p>
            <a:r>
              <a:rPr lang="en-US" smtClean="0"/>
              <a:t>Response Surface Short Course - TFAWS</a:t>
            </a:r>
          </a:p>
        </p:txBody>
      </p:sp>
      <p:sp>
        <p:nvSpPr>
          <p:cNvPr id="59395" name="Rectangle 2"/>
          <p:cNvSpPr>
            <a:spLocks noGrp="1" noChangeArrowheads="1"/>
          </p:cNvSpPr>
          <p:nvPr>
            <p:ph type="body" idx="1"/>
          </p:nvPr>
        </p:nvSpPr>
        <p:spPr>
          <a:xfrm>
            <a:off x="838200" y="1371600"/>
            <a:ext cx="7980336" cy="1143000"/>
          </a:xfrm>
        </p:spPr>
        <p:txBody>
          <a:bodyPr/>
          <a:lstStyle/>
          <a:p>
            <a:pPr marL="350838" indent="-350838" eaLnBrk="1" hangingPunct="1">
              <a:buFontTx/>
              <a:buNone/>
            </a:pPr>
            <a:r>
              <a:rPr lang="en-US" sz="2200" dirty="0" smtClean="0">
                <a:solidFill>
                  <a:schemeClr val="accent2"/>
                </a:solidFill>
              </a:rPr>
              <a:t>4.</a:t>
            </a:r>
            <a:r>
              <a:rPr lang="en-US" sz="2200" dirty="0" smtClean="0"/>
              <a:t>	 Click on the “</a:t>
            </a:r>
            <a:r>
              <a:rPr lang="en-US" sz="2200" b="1" i="1" dirty="0" smtClean="0"/>
              <a:t>Graphs</a:t>
            </a:r>
            <a:r>
              <a:rPr lang="en-US" sz="2200" dirty="0" smtClean="0"/>
              <a:t>” button and by right clicking on the factors tool pallet choose “</a:t>
            </a:r>
            <a:r>
              <a:rPr lang="en-US" sz="2200" b="1" dirty="0" smtClean="0"/>
              <a:t>B:Time</a:t>
            </a:r>
            <a:r>
              <a:rPr lang="en-US" sz="2200" dirty="0" smtClean="0"/>
              <a:t>” as the </a:t>
            </a:r>
            <a:r>
              <a:rPr lang="en-US" sz="2200" b="1" dirty="0" smtClean="0"/>
              <a:t>X1-axis</a:t>
            </a:r>
            <a:r>
              <a:rPr lang="en-US" sz="2200" dirty="0" smtClean="0"/>
              <a:t> and “</a:t>
            </a:r>
            <a:r>
              <a:rPr lang="en-US" sz="2200" b="1" dirty="0" smtClean="0"/>
              <a:t>C:Power</a:t>
            </a:r>
            <a:r>
              <a:rPr lang="en-US" sz="2200" dirty="0" smtClean="0"/>
              <a:t>” as the </a:t>
            </a:r>
            <a:r>
              <a:rPr lang="en-US" sz="2200" b="1" dirty="0" smtClean="0"/>
              <a:t>X2-axis</a:t>
            </a:r>
            <a:r>
              <a:rPr lang="en-US" sz="2200" dirty="0" smtClean="0"/>
              <a:t>: Choose “</a:t>
            </a:r>
            <a:r>
              <a:rPr lang="en-US" sz="2200" b="1" dirty="0" smtClean="0">
                <a:solidFill>
                  <a:srgbClr val="FF0000"/>
                </a:solidFill>
              </a:rPr>
              <a:t>Contour</a:t>
            </a:r>
            <a:r>
              <a:rPr lang="en-US" sz="2200" dirty="0" smtClean="0"/>
              <a:t>”  and “</a:t>
            </a:r>
            <a:r>
              <a:rPr lang="en-US" sz="2200" b="1" dirty="0" smtClean="0">
                <a:solidFill>
                  <a:srgbClr val="FF0000"/>
                </a:solidFill>
              </a:rPr>
              <a:t>3D Surface</a:t>
            </a:r>
            <a:r>
              <a:rPr lang="en-US" sz="2200" dirty="0" smtClean="0"/>
              <a:t>” from the “</a:t>
            </a:r>
            <a:r>
              <a:rPr lang="en-US" sz="2200" b="1" dirty="0" smtClean="0">
                <a:solidFill>
                  <a:srgbClr val="FF0000"/>
                </a:solidFill>
              </a:rPr>
              <a:t>Graphs Tool</a:t>
            </a:r>
            <a:r>
              <a:rPr lang="en-US" sz="2200" dirty="0" smtClean="0"/>
              <a:t>”:</a:t>
            </a:r>
          </a:p>
        </p:txBody>
      </p:sp>
      <p:sp>
        <p:nvSpPr>
          <p:cNvPr id="59396" name="Rectangle 3"/>
          <p:cNvSpPr>
            <a:spLocks noGrp="1" noChangeArrowheads="1"/>
          </p:cNvSpPr>
          <p:nvPr>
            <p:ph type="title"/>
          </p:nvPr>
        </p:nvSpPr>
        <p:spPr/>
        <p:txBody>
          <a:bodyPr/>
          <a:lstStyle/>
          <a:p>
            <a:pPr eaLnBrk="1" hangingPunct="1"/>
            <a:r>
              <a:rPr lang="en-US" sz="2800" dirty="0" smtClean="0"/>
              <a:t>Popcorn Optimization</a:t>
            </a:r>
            <a:br>
              <a:rPr lang="en-US" sz="2800" dirty="0" smtClean="0"/>
            </a:br>
            <a:r>
              <a:rPr lang="en-US" sz="2400" dirty="0" smtClean="0">
                <a:solidFill>
                  <a:schemeClr val="tx1"/>
                </a:solidFill>
              </a:rPr>
              <a:t>Numerical</a:t>
            </a:r>
            <a:endParaRPr lang="en-US" sz="2800" dirty="0" smtClean="0"/>
          </a:p>
        </p:txBody>
      </p:sp>
      <p:sp>
        <p:nvSpPr>
          <p:cNvPr id="59399" name="Slide Number Placeholder 7"/>
          <p:cNvSpPr>
            <a:spLocks noGrp="1"/>
          </p:cNvSpPr>
          <p:nvPr>
            <p:ph type="sldNum" sz="quarter" idx="12"/>
          </p:nvPr>
        </p:nvSpPr>
        <p:spPr>
          <a:noFill/>
        </p:spPr>
        <p:txBody>
          <a:bodyPr/>
          <a:lstStyle/>
          <a:p>
            <a:fld id="{D2BE2F2B-9B52-4B4E-9479-3482E4A314A2}" type="slidenum">
              <a:rPr lang="en-US" smtClean="0"/>
              <a:pPr/>
              <a:t>63</a:t>
            </a:fld>
            <a:endParaRPr lang="en-US" smtClean="0"/>
          </a:p>
        </p:txBody>
      </p:sp>
      <p:pic>
        <p:nvPicPr>
          <p:cNvPr id="118786" name="Picture 2"/>
          <p:cNvPicPr>
            <a:picLocks noChangeArrowheads="1"/>
          </p:cNvPicPr>
          <p:nvPr/>
        </p:nvPicPr>
        <p:blipFill>
          <a:blip r:embed="rId3" cstate="print"/>
          <a:srcRect/>
          <a:stretch>
            <a:fillRect/>
          </a:stretch>
        </p:blipFill>
        <p:spPr bwMode="auto">
          <a:xfrm>
            <a:off x="668203" y="2960175"/>
            <a:ext cx="3702319" cy="3622351"/>
          </a:xfrm>
          <a:prstGeom prst="rect">
            <a:avLst/>
          </a:prstGeom>
          <a:noFill/>
          <a:ln w="9525">
            <a:noFill/>
            <a:miter lim="800000"/>
            <a:headEnd/>
            <a:tailEnd/>
          </a:ln>
          <a:effectLst/>
        </p:spPr>
      </p:pic>
      <p:pic>
        <p:nvPicPr>
          <p:cNvPr id="118787" name="Picture 3"/>
          <p:cNvPicPr>
            <a:picLocks noChangeArrowheads="1"/>
          </p:cNvPicPr>
          <p:nvPr/>
        </p:nvPicPr>
        <p:blipFill>
          <a:blip r:embed="rId4" cstate="print"/>
          <a:srcRect/>
          <a:stretch>
            <a:fillRect/>
          </a:stretch>
        </p:blipFill>
        <p:spPr bwMode="auto">
          <a:xfrm>
            <a:off x="4389120" y="2572719"/>
            <a:ext cx="4072955" cy="40098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p:spPr>
        <p:txBody>
          <a:bodyPr/>
          <a:lstStyle/>
          <a:p>
            <a:r>
              <a:rPr lang="en-US" smtClean="0"/>
              <a:t>Response Surface Short Course - TFAWS</a:t>
            </a:r>
          </a:p>
        </p:txBody>
      </p:sp>
      <p:sp>
        <p:nvSpPr>
          <p:cNvPr id="58371" name="Rectangle 2"/>
          <p:cNvSpPr>
            <a:spLocks noGrp="1" noChangeArrowheads="1"/>
          </p:cNvSpPr>
          <p:nvPr>
            <p:ph type="body" idx="1"/>
          </p:nvPr>
        </p:nvSpPr>
        <p:spPr>
          <a:xfrm>
            <a:off x="838200" y="1341438"/>
            <a:ext cx="7696200" cy="1143000"/>
          </a:xfrm>
        </p:spPr>
        <p:txBody>
          <a:bodyPr/>
          <a:lstStyle/>
          <a:p>
            <a:pPr marL="350838" indent="-350838" eaLnBrk="1" hangingPunct="1">
              <a:buFontTx/>
              <a:buNone/>
            </a:pPr>
            <a:r>
              <a:rPr lang="en-US" sz="2200" dirty="0" smtClean="0">
                <a:solidFill>
                  <a:schemeClr val="accent2"/>
                </a:solidFill>
              </a:rPr>
              <a:t>5.</a:t>
            </a:r>
            <a:r>
              <a:rPr lang="en-US" sz="2200" dirty="0" smtClean="0"/>
              <a:t>	 Choose “</a:t>
            </a:r>
            <a:r>
              <a:rPr lang="en-US" sz="2200" b="1" dirty="0" smtClean="0">
                <a:solidFill>
                  <a:srgbClr val="FF0000"/>
                </a:solidFill>
              </a:rPr>
              <a:t>Interaction</a:t>
            </a:r>
            <a:r>
              <a:rPr lang="en-US" sz="2200" dirty="0" smtClean="0"/>
              <a:t>” from the “</a:t>
            </a:r>
            <a:r>
              <a:rPr lang="en-US" sz="2200" b="1" dirty="0" smtClean="0">
                <a:solidFill>
                  <a:srgbClr val="FF0000"/>
                </a:solidFill>
              </a:rPr>
              <a:t>Graphs Tool</a:t>
            </a:r>
            <a:r>
              <a:rPr lang="en-US" sz="2200" dirty="0" smtClean="0"/>
              <a:t>”:</a:t>
            </a:r>
          </a:p>
        </p:txBody>
      </p:sp>
      <p:sp>
        <p:nvSpPr>
          <p:cNvPr id="58372" name="Rectangle 3"/>
          <p:cNvSpPr>
            <a:spLocks noGrp="1" noChangeArrowheads="1"/>
          </p:cNvSpPr>
          <p:nvPr>
            <p:ph type="title"/>
          </p:nvPr>
        </p:nvSpPr>
        <p:spPr/>
        <p:txBody>
          <a:bodyPr/>
          <a:lstStyle/>
          <a:p>
            <a:pPr eaLnBrk="1" hangingPunct="1"/>
            <a:r>
              <a:rPr lang="en-US" sz="2800" smtClean="0"/>
              <a:t>Popcorn Optimization</a:t>
            </a:r>
            <a:br>
              <a:rPr lang="en-US" sz="2800" smtClean="0"/>
            </a:br>
            <a:r>
              <a:rPr lang="en-US" sz="2400" smtClean="0">
                <a:solidFill>
                  <a:schemeClr val="tx1"/>
                </a:solidFill>
              </a:rPr>
              <a:t>Numerical</a:t>
            </a:r>
            <a:endParaRPr lang="en-US" sz="2800" smtClean="0"/>
          </a:p>
        </p:txBody>
      </p:sp>
      <p:sp>
        <p:nvSpPr>
          <p:cNvPr id="58373" name="Slide Number Placeholder 6"/>
          <p:cNvSpPr>
            <a:spLocks noGrp="1"/>
          </p:cNvSpPr>
          <p:nvPr>
            <p:ph type="sldNum" sz="quarter" idx="12"/>
          </p:nvPr>
        </p:nvSpPr>
        <p:spPr>
          <a:noFill/>
        </p:spPr>
        <p:txBody>
          <a:bodyPr/>
          <a:lstStyle/>
          <a:p>
            <a:fld id="{572218E5-E31E-4DE7-8CE0-968638D7E6DA}" type="slidenum">
              <a:rPr lang="en-US" smtClean="0"/>
              <a:pPr/>
              <a:t>64</a:t>
            </a:fld>
            <a:endParaRPr lang="en-US" smtClean="0"/>
          </a:p>
        </p:txBody>
      </p:sp>
      <p:sp>
        <p:nvSpPr>
          <p:cNvPr id="58376" name="TextBox 6"/>
          <p:cNvSpPr txBox="1">
            <a:spLocks noChangeArrowheads="1"/>
          </p:cNvSpPr>
          <p:nvPr/>
        </p:nvSpPr>
        <p:spPr bwMode="auto">
          <a:xfrm>
            <a:off x="4526277" y="3733051"/>
            <a:ext cx="2880030" cy="969498"/>
          </a:xfrm>
          <a:prstGeom prst="rect">
            <a:avLst/>
          </a:prstGeom>
          <a:noFill/>
          <a:ln w="9525">
            <a:noFill/>
            <a:miter lim="800000"/>
            <a:headEnd/>
            <a:tailEnd/>
          </a:ln>
        </p:spPr>
        <p:txBody>
          <a:bodyPr>
            <a:spAutoFit/>
          </a:bodyPr>
          <a:lstStyle/>
          <a:p>
            <a:pPr>
              <a:spcBef>
                <a:spcPts val="1800"/>
              </a:spcBef>
            </a:pPr>
            <a:r>
              <a:rPr lang="en-US" sz="1600" dirty="0">
                <a:solidFill>
                  <a:srgbClr val="FF0000"/>
                </a:solidFill>
              </a:rPr>
              <a:t>Taste decreasing</a:t>
            </a:r>
          </a:p>
          <a:p>
            <a:pPr algn="r">
              <a:spcBef>
                <a:spcPts val="3000"/>
              </a:spcBef>
            </a:pPr>
            <a:r>
              <a:rPr lang="en-US" sz="1600" dirty="0"/>
              <a:t>UPKs increasing</a:t>
            </a:r>
          </a:p>
        </p:txBody>
      </p:sp>
      <p:cxnSp>
        <p:nvCxnSpPr>
          <p:cNvPr id="58377" name="Straight Arrow Connector 9"/>
          <p:cNvCxnSpPr>
            <a:cxnSpLocks noChangeShapeType="1"/>
          </p:cNvCxnSpPr>
          <p:nvPr/>
        </p:nvCxnSpPr>
        <p:spPr bwMode="auto">
          <a:xfrm>
            <a:off x="4998663" y="4053092"/>
            <a:ext cx="761913" cy="1588"/>
          </a:xfrm>
          <a:prstGeom prst="straightConnector1">
            <a:avLst/>
          </a:prstGeom>
          <a:noFill/>
          <a:ln w="9525" algn="ctr">
            <a:solidFill>
              <a:srgbClr val="FF0000"/>
            </a:solidFill>
            <a:round/>
            <a:headEnd/>
            <a:tailEnd type="arrow" w="med" len="med"/>
          </a:ln>
        </p:spPr>
      </p:cxnSp>
      <p:cxnSp>
        <p:nvCxnSpPr>
          <p:cNvPr id="58378" name="Straight Arrow Connector 10"/>
          <p:cNvCxnSpPr>
            <a:cxnSpLocks noChangeShapeType="1"/>
          </p:cNvCxnSpPr>
          <p:nvPr/>
        </p:nvCxnSpPr>
        <p:spPr bwMode="auto">
          <a:xfrm flipH="1">
            <a:off x="6187247" y="4677934"/>
            <a:ext cx="761913" cy="1588"/>
          </a:xfrm>
          <a:prstGeom prst="straightConnector1">
            <a:avLst/>
          </a:prstGeom>
          <a:noFill/>
          <a:ln w="9525" algn="ctr">
            <a:solidFill>
              <a:schemeClr val="tx1"/>
            </a:solidFill>
            <a:round/>
            <a:headEnd/>
            <a:tailEnd type="arrow" w="med" len="med"/>
          </a:ln>
        </p:spPr>
      </p:cxnSp>
      <p:pic>
        <p:nvPicPr>
          <p:cNvPr id="114691" name="Picture 3"/>
          <p:cNvPicPr>
            <a:picLocks noChangeAspect="1" noChangeArrowheads="1"/>
          </p:cNvPicPr>
          <p:nvPr/>
        </p:nvPicPr>
        <p:blipFill>
          <a:blip r:embed="rId3" cstate="print"/>
          <a:srcRect/>
          <a:stretch>
            <a:fillRect/>
          </a:stretch>
        </p:blipFill>
        <p:spPr bwMode="auto">
          <a:xfrm>
            <a:off x="1813308" y="2483603"/>
            <a:ext cx="6371368" cy="4289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z="2800" dirty="0" smtClean="0"/>
              <a:t>Popcorn Optimization</a:t>
            </a:r>
            <a:br>
              <a:rPr lang="en-US" sz="2800" dirty="0" smtClean="0"/>
            </a:br>
            <a:r>
              <a:rPr lang="en-US" sz="2400" dirty="0" smtClean="0">
                <a:solidFill>
                  <a:schemeClr val="tx1"/>
                </a:solidFill>
              </a:rPr>
              <a:t>Graphical</a:t>
            </a:r>
            <a:endParaRPr lang="en-US" sz="2800" dirty="0" smtClean="0"/>
          </a:p>
        </p:txBody>
      </p:sp>
      <p:sp>
        <p:nvSpPr>
          <p:cNvPr id="60419" name="Date Placeholder 3"/>
          <p:cNvSpPr>
            <a:spLocks noGrp="1"/>
          </p:cNvSpPr>
          <p:nvPr>
            <p:ph type="dt" sz="quarter" idx="10"/>
          </p:nvPr>
        </p:nvSpPr>
        <p:spPr>
          <a:noFill/>
        </p:spPr>
        <p:txBody>
          <a:bodyPr/>
          <a:lstStyle/>
          <a:p>
            <a:r>
              <a:rPr lang="en-US" smtClean="0"/>
              <a:t>Response Surface Short Course - TFAWS</a:t>
            </a:r>
          </a:p>
        </p:txBody>
      </p:sp>
      <p:sp>
        <p:nvSpPr>
          <p:cNvPr id="60420" name="Slide Number Placeholder 4"/>
          <p:cNvSpPr>
            <a:spLocks noGrp="1"/>
          </p:cNvSpPr>
          <p:nvPr>
            <p:ph type="sldNum" sz="quarter" idx="12"/>
          </p:nvPr>
        </p:nvSpPr>
        <p:spPr>
          <a:noFill/>
        </p:spPr>
        <p:txBody>
          <a:bodyPr/>
          <a:lstStyle/>
          <a:p>
            <a:fld id="{3CCA19F1-7366-408E-BE75-9AA2365957B4}" type="slidenum">
              <a:rPr lang="en-US" smtClean="0"/>
              <a:pPr/>
              <a:t>65</a:t>
            </a:fld>
            <a:endParaRPr lang="en-US" smtClean="0"/>
          </a:p>
        </p:txBody>
      </p:sp>
      <p:pic>
        <p:nvPicPr>
          <p:cNvPr id="60421" name="Picture 2"/>
          <p:cNvPicPr>
            <a:picLocks noChangeAspect="1" noChangeArrowheads="1"/>
          </p:cNvPicPr>
          <p:nvPr/>
        </p:nvPicPr>
        <p:blipFill>
          <a:blip r:embed="rId3" cstate="print"/>
          <a:srcRect b="3252"/>
          <a:stretch>
            <a:fillRect/>
          </a:stretch>
        </p:blipFill>
        <p:spPr bwMode="auto">
          <a:xfrm>
            <a:off x="1703388" y="1338263"/>
            <a:ext cx="6535737" cy="4741862"/>
          </a:xfrm>
          <a:prstGeom prst="rect">
            <a:avLst/>
          </a:prstGeom>
          <a:noFill/>
          <a:ln w="19050" algn="ctr">
            <a:solidFill>
              <a:schemeClr val="tx1"/>
            </a:solid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Popcorn Optimization</a:t>
            </a:r>
            <a:r>
              <a:rPr lang="en-US" dirty="0" smtClean="0"/>
              <a:t/>
            </a:r>
            <a:br>
              <a:rPr lang="en-US" dirty="0" smtClean="0"/>
            </a:br>
            <a:r>
              <a:rPr lang="en-US" sz="2400" dirty="0" smtClean="0">
                <a:solidFill>
                  <a:schemeClr val="tx1"/>
                </a:solidFill>
              </a:rPr>
              <a:t>Graphical</a:t>
            </a:r>
            <a:endParaRPr lang="en-US" sz="2400" dirty="0"/>
          </a:p>
        </p:txBody>
      </p:sp>
      <p:sp>
        <p:nvSpPr>
          <p:cNvPr id="3" name="Content Placeholder 2"/>
          <p:cNvSpPr>
            <a:spLocks noGrp="1"/>
          </p:cNvSpPr>
          <p:nvPr>
            <p:ph idx="1"/>
          </p:nvPr>
        </p:nvSpPr>
        <p:spPr/>
        <p:txBody>
          <a:bodyPr/>
          <a:lstStyle/>
          <a:p>
            <a:pPr marL="0" indent="0">
              <a:buNone/>
            </a:pPr>
            <a:r>
              <a:rPr lang="en-US" dirty="0" smtClean="0"/>
              <a:t>Let’s add confidence intervals to the graph to find a comfortable operating region.</a:t>
            </a:r>
            <a:endParaRPr lang="en-US"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66</a:t>
            </a:fld>
            <a:endParaRPr lang="en-US"/>
          </a:p>
        </p:txBody>
      </p:sp>
      <p:pic>
        <p:nvPicPr>
          <p:cNvPr id="163842" name="Picture 2"/>
          <p:cNvPicPr>
            <a:picLocks noChangeAspect="1" noChangeArrowheads="1"/>
          </p:cNvPicPr>
          <p:nvPr/>
        </p:nvPicPr>
        <p:blipFill>
          <a:blip r:embed="rId3" cstate="print"/>
          <a:srcRect l="11949" t="9356" r="49534" b="65017"/>
          <a:stretch>
            <a:fillRect/>
          </a:stretch>
        </p:blipFill>
        <p:spPr bwMode="auto">
          <a:xfrm>
            <a:off x="2216258" y="2386739"/>
            <a:ext cx="4695986" cy="1952787"/>
          </a:xfrm>
          <a:prstGeom prst="rect">
            <a:avLst/>
          </a:prstGeom>
          <a:noFill/>
          <a:ln w="19050">
            <a:solidFill>
              <a:schemeClr val="tx1"/>
            </a:solidFill>
            <a:miter lim="800000"/>
            <a:headEnd/>
            <a:tailEnd/>
          </a:ln>
        </p:spPr>
      </p:pic>
      <p:pic>
        <p:nvPicPr>
          <p:cNvPr id="163843" name="Picture 3"/>
          <p:cNvPicPr>
            <a:picLocks noChangeAspect="1" noChangeArrowheads="1"/>
          </p:cNvPicPr>
          <p:nvPr/>
        </p:nvPicPr>
        <p:blipFill>
          <a:blip r:embed="rId4" cstate="print"/>
          <a:srcRect l="12500" t="14237" r="49873" b="62983"/>
          <a:stretch>
            <a:fillRect/>
          </a:stretch>
        </p:blipFill>
        <p:spPr bwMode="auto">
          <a:xfrm>
            <a:off x="2200759" y="4479010"/>
            <a:ext cx="4710375" cy="1782305"/>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1"/>
            <a:ext cx="7696200" cy="944880"/>
          </a:xfrm>
        </p:spPr>
        <p:txBody>
          <a:bodyPr/>
          <a:lstStyle/>
          <a:p>
            <a:pPr>
              <a:buNone/>
            </a:pPr>
            <a:r>
              <a:rPr lang="en-US" dirty="0" smtClean="0"/>
              <a:t>Graphical optimization including confidence interval:</a:t>
            </a:r>
            <a:endParaRPr lang="en-US"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67</a:t>
            </a:fld>
            <a:endParaRPr lang="en-US"/>
          </a:p>
        </p:txBody>
      </p:sp>
      <p:sp>
        <p:nvSpPr>
          <p:cNvPr id="6" name="Title 1"/>
          <p:cNvSpPr>
            <a:spLocks noGrp="1"/>
          </p:cNvSpPr>
          <p:nvPr>
            <p:ph type="title"/>
          </p:nvPr>
        </p:nvSpPr>
        <p:spPr>
          <a:xfrm>
            <a:off x="1828800" y="90488"/>
            <a:ext cx="6581775" cy="1096962"/>
          </a:xfrm>
        </p:spPr>
        <p:txBody>
          <a:bodyPr/>
          <a:lstStyle/>
          <a:p>
            <a:r>
              <a:rPr lang="en-US" sz="2800" dirty="0" smtClean="0"/>
              <a:t>Popcorn Optimization</a:t>
            </a:r>
            <a:r>
              <a:rPr lang="en-US" dirty="0" smtClean="0"/>
              <a:t/>
            </a:r>
            <a:br>
              <a:rPr lang="en-US" dirty="0" smtClean="0"/>
            </a:br>
            <a:r>
              <a:rPr lang="en-US" sz="2400" dirty="0" smtClean="0">
                <a:solidFill>
                  <a:schemeClr val="tx1"/>
                </a:solidFill>
              </a:rPr>
              <a:t>Graphical</a:t>
            </a:r>
            <a:endParaRPr lang="en-US" sz="2400" dirty="0"/>
          </a:p>
        </p:txBody>
      </p:sp>
      <p:pic>
        <p:nvPicPr>
          <p:cNvPr id="164866" name="Picture 2"/>
          <p:cNvPicPr>
            <a:picLocks noChangeAspect="1" noChangeArrowheads="1"/>
          </p:cNvPicPr>
          <p:nvPr/>
        </p:nvPicPr>
        <p:blipFill>
          <a:blip r:embed="rId3" cstate="print"/>
          <a:srcRect/>
          <a:stretch>
            <a:fillRect/>
          </a:stretch>
        </p:blipFill>
        <p:spPr bwMode="auto">
          <a:xfrm>
            <a:off x="945917" y="2072640"/>
            <a:ext cx="7710403" cy="4186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02080"/>
            <a:ext cx="7772400" cy="1142999"/>
          </a:xfrm>
        </p:spPr>
        <p:txBody>
          <a:bodyPr/>
          <a:lstStyle/>
          <a:p>
            <a:pPr marL="0" indent="0">
              <a:buNone/>
            </a:pPr>
            <a:r>
              <a:rPr lang="en-US" dirty="0" smtClean="0"/>
              <a:t>Drag the Taste and UPK responses to more-demanding levels of ~70 and ~1.5; respectively. Then flag the new sweet spot (via a right-click).</a:t>
            </a:r>
            <a:endParaRPr lang="en-US"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68</a:t>
            </a:fld>
            <a:endParaRPr lang="en-US"/>
          </a:p>
        </p:txBody>
      </p:sp>
      <p:sp>
        <p:nvSpPr>
          <p:cNvPr id="6" name="Title 1"/>
          <p:cNvSpPr>
            <a:spLocks noGrp="1"/>
          </p:cNvSpPr>
          <p:nvPr>
            <p:ph type="title"/>
          </p:nvPr>
        </p:nvSpPr>
        <p:spPr>
          <a:xfrm>
            <a:off x="1828800" y="90488"/>
            <a:ext cx="6581775" cy="1096962"/>
          </a:xfrm>
        </p:spPr>
        <p:txBody>
          <a:bodyPr/>
          <a:lstStyle/>
          <a:p>
            <a:r>
              <a:rPr lang="en-US" sz="2800" dirty="0" smtClean="0"/>
              <a:t>Popcorn Optimization</a:t>
            </a:r>
            <a:r>
              <a:rPr lang="en-US" dirty="0" smtClean="0"/>
              <a:t/>
            </a:r>
            <a:br>
              <a:rPr lang="en-US" dirty="0" smtClean="0"/>
            </a:br>
            <a:r>
              <a:rPr lang="en-US" sz="2400" dirty="0" smtClean="0">
                <a:solidFill>
                  <a:schemeClr val="tx1"/>
                </a:solidFill>
              </a:rPr>
              <a:t>Graphical – More Demanding</a:t>
            </a:r>
            <a:endParaRPr lang="en-US" sz="2400" dirty="0"/>
          </a:p>
        </p:txBody>
      </p:sp>
      <p:pic>
        <p:nvPicPr>
          <p:cNvPr id="10957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26920" y="2189944"/>
            <a:ext cx="6977063" cy="4568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77845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smtClean="0"/>
              <a:t>Response Surface Short Course - TFAWS</a:t>
            </a:r>
          </a:p>
        </p:txBody>
      </p:sp>
      <p:sp>
        <p:nvSpPr>
          <p:cNvPr id="61443" name="Rectangle 2"/>
          <p:cNvSpPr>
            <a:spLocks noGrp="1" noChangeArrowheads="1"/>
          </p:cNvSpPr>
          <p:nvPr>
            <p:ph type="title"/>
          </p:nvPr>
        </p:nvSpPr>
        <p:spPr/>
        <p:txBody>
          <a:bodyPr/>
          <a:lstStyle/>
          <a:p>
            <a:pPr eaLnBrk="1" hangingPunct="1"/>
            <a:r>
              <a:rPr lang="en-US" dirty="0" smtClean="0"/>
              <a:t>Popcorn Summary</a:t>
            </a:r>
          </a:p>
        </p:txBody>
      </p:sp>
      <p:sp>
        <p:nvSpPr>
          <p:cNvPr id="71685" name="Rectangle 3"/>
          <p:cNvSpPr>
            <a:spLocks noGrp="1" noChangeArrowheads="1"/>
          </p:cNvSpPr>
          <p:nvPr>
            <p:ph type="body" idx="1"/>
          </p:nvPr>
        </p:nvSpPr>
        <p:spPr>
          <a:xfrm>
            <a:off x="990600" y="1524000"/>
            <a:ext cx="7894320" cy="4602163"/>
          </a:xfrm>
        </p:spPr>
        <p:txBody>
          <a:bodyPr/>
          <a:lstStyle/>
          <a:p>
            <a:pPr marL="0" indent="0" eaLnBrk="1" hangingPunct="1">
              <a:buFontTx/>
              <a:buNone/>
              <a:defRPr/>
            </a:pPr>
            <a:r>
              <a:rPr lang="en-US" sz="2800" dirty="0" smtClean="0"/>
              <a:t>From this case we learned how to:</a:t>
            </a:r>
          </a:p>
          <a:p>
            <a:pPr marL="400050" lvl="1" indent="0" eaLnBrk="1" hangingPunct="1">
              <a:buFont typeface="Wingdings" pitchFamily="2" charset="2"/>
              <a:buChar char="§"/>
              <a:defRPr/>
            </a:pPr>
            <a:r>
              <a:rPr lang="en-US" sz="2600" dirty="0" smtClean="0">
                <a:solidFill>
                  <a:schemeClr val="accent6"/>
                </a:solidFill>
              </a:rPr>
              <a:t>Calculate effects</a:t>
            </a:r>
          </a:p>
          <a:p>
            <a:pPr marL="400050" lvl="1" indent="0" eaLnBrk="1" hangingPunct="1">
              <a:buFont typeface="Wingdings" pitchFamily="2" charset="2"/>
              <a:buChar char="§"/>
              <a:defRPr/>
            </a:pPr>
            <a:r>
              <a:rPr lang="en-US" sz="2600" dirty="0" smtClean="0">
                <a:solidFill>
                  <a:schemeClr val="accent6"/>
                </a:solidFill>
              </a:rPr>
              <a:t>Select effects via the Half Normal Plot</a:t>
            </a:r>
          </a:p>
          <a:p>
            <a:pPr marL="400050" lvl="1" indent="0" eaLnBrk="1" hangingPunct="1">
              <a:buFont typeface="Wingdings" pitchFamily="2" charset="2"/>
              <a:buChar char="§"/>
              <a:defRPr/>
            </a:pPr>
            <a:r>
              <a:rPr lang="en-US" sz="2600" dirty="0" smtClean="0">
                <a:solidFill>
                  <a:schemeClr val="accent6"/>
                </a:solidFill>
              </a:rPr>
              <a:t>Interpret an ANOVA</a:t>
            </a:r>
          </a:p>
          <a:p>
            <a:pPr marL="400050" lvl="1" indent="0" eaLnBrk="1" hangingPunct="1">
              <a:buFont typeface="Wingdings" pitchFamily="2" charset="2"/>
              <a:buChar char="§"/>
              <a:defRPr/>
            </a:pPr>
            <a:r>
              <a:rPr lang="en-US" sz="2600" dirty="0" smtClean="0">
                <a:solidFill>
                  <a:schemeClr val="accent6"/>
                </a:solidFill>
              </a:rPr>
              <a:t>Validate the ANOVA using Residual Diagnostics</a:t>
            </a:r>
          </a:p>
          <a:p>
            <a:pPr marL="400050" lvl="1" indent="0" eaLnBrk="1" hangingPunct="1">
              <a:buFont typeface="Wingdings" pitchFamily="2" charset="2"/>
              <a:buChar char="§"/>
              <a:defRPr/>
            </a:pPr>
            <a:r>
              <a:rPr lang="en-US" sz="2600" dirty="0" smtClean="0">
                <a:solidFill>
                  <a:schemeClr val="accent6"/>
                </a:solidFill>
              </a:rPr>
              <a:t>Interpret model graphs</a:t>
            </a:r>
          </a:p>
          <a:p>
            <a:pPr marL="400050" lvl="1" indent="0" eaLnBrk="1" hangingPunct="1">
              <a:buFont typeface="Wingdings" pitchFamily="2" charset="2"/>
              <a:buChar char="§"/>
              <a:defRPr/>
            </a:pPr>
            <a:r>
              <a:rPr lang="en-US" sz="2600" dirty="0" smtClean="0">
                <a:solidFill>
                  <a:schemeClr val="accent6"/>
                </a:solidFill>
              </a:rPr>
              <a:t>Use numerical and graphical optimization</a:t>
            </a:r>
          </a:p>
          <a:p>
            <a:pPr marL="3175" lvl="1" indent="0" eaLnBrk="1" hangingPunct="1">
              <a:buNone/>
              <a:defRPr/>
            </a:pPr>
            <a:endParaRPr lang="en-US" sz="2800" i="1" dirty="0" smtClean="0">
              <a:solidFill>
                <a:schemeClr val="tx2"/>
              </a:solidFill>
            </a:endParaRPr>
          </a:p>
          <a:p>
            <a:pPr marL="3175" lvl="1" indent="0" eaLnBrk="1" hangingPunct="1">
              <a:buNone/>
              <a:defRPr/>
            </a:pPr>
            <a:r>
              <a:rPr lang="en-US" sz="2800" i="1" dirty="0" smtClean="0">
                <a:solidFill>
                  <a:schemeClr val="tx2"/>
                </a:solidFill>
              </a:rPr>
              <a:t>Now </a:t>
            </a:r>
            <a:r>
              <a:rPr lang="en-US" sz="2800" i="1" dirty="0">
                <a:solidFill>
                  <a:schemeClr val="tx2"/>
                </a:solidFill>
              </a:rPr>
              <a:t>we’re off and running</a:t>
            </a:r>
            <a:r>
              <a:rPr lang="en-US" sz="2800" i="1" dirty="0" smtClean="0">
                <a:solidFill>
                  <a:schemeClr val="tx2"/>
                </a:solidFill>
              </a:rPr>
              <a:t>!</a:t>
            </a:r>
          </a:p>
        </p:txBody>
      </p:sp>
      <p:sp>
        <p:nvSpPr>
          <p:cNvPr id="61445" name="Slide Number Placeholder 5"/>
          <p:cNvSpPr>
            <a:spLocks noGrp="1"/>
          </p:cNvSpPr>
          <p:nvPr>
            <p:ph type="sldNum" sz="quarter" idx="12"/>
          </p:nvPr>
        </p:nvSpPr>
        <p:spPr>
          <a:noFill/>
        </p:spPr>
        <p:txBody>
          <a:bodyPr/>
          <a:lstStyle/>
          <a:p>
            <a:fld id="{50B4E110-454A-4EB0-AEC1-9803D8CEAF81}" type="slidenum">
              <a:rPr lang="en-US" smtClean="0"/>
              <a:pPr/>
              <a:t>69</a:t>
            </a:fld>
            <a:endParaRPr lang="en-US" smtClean="0"/>
          </a:p>
        </p:txBody>
      </p:sp>
      <p:pic>
        <p:nvPicPr>
          <p:cNvPr id="7" name="Picture 182" descr="j0234740"/>
          <p:cNvPicPr>
            <a:picLocks noChangeAspect="1" noChangeArrowheads="1" noCrop="1"/>
          </p:cNvPicPr>
          <p:nvPr/>
        </p:nvPicPr>
        <p:blipFill>
          <a:blip r:embed="rId3" cstate="print"/>
          <a:srcRect/>
          <a:stretch>
            <a:fillRect/>
          </a:stretch>
        </p:blipFill>
        <p:spPr bwMode="auto">
          <a:xfrm>
            <a:off x="7810500" y="1077278"/>
            <a:ext cx="838200" cy="1123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68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68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Build a Better Scientist</a:t>
            </a:r>
          </a:p>
        </p:txBody>
      </p:sp>
      <p:sp>
        <p:nvSpPr>
          <p:cNvPr id="10243" name="Content Placeholder 2"/>
          <p:cNvSpPr>
            <a:spLocks noGrp="1"/>
          </p:cNvSpPr>
          <p:nvPr>
            <p:ph idx="1"/>
          </p:nvPr>
        </p:nvSpPr>
        <p:spPr>
          <a:xfrm>
            <a:off x="990599" y="1524000"/>
            <a:ext cx="7762875" cy="4602163"/>
          </a:xfrm>
        </p:spPr>
        <p:txBody>
          <a:bodyPr/>
          <a:lstStyle/>
          <a:p>
            <a:r>
              <a:rPr lang="en-US" dirty="0" smtClean="0"/>
              <a:t>Best guesses and even certain knowledge require confirmation work.</a:t>
            </a:r>
          </a:p>
          <a:p>
            <a:endParaRPr lang="en-US" dirty="0" smtClean="0"/>
          </a:p>
          <a:p>
            <a:r>
              <a:rPr lang="en-US" dirty="0" smtClean="0"/>
              <a:t>Experiments produce data </a:t>
            </a:r>
          </a:p>
          <a:p>
            <a:pPr lvl="1">
              <a:buFont typeface="Arial" charset="0"/>
              <a:buChar char="•"/>
            </a:pPr>
            <a:r>
              <a:rPr lang="en-US" dirty="0" smtClean="0"/>
              <a:t>data confirms guesstimates. </a:t>
            </a:r>
          </a:p>
          <a:p>
            <a:pPr lvl="1">
              <a:buFont typeface="Arial" charset="0"/>
              <a:buChar char="•"/>
            </a:pPr>
            <a:r>
              <a:rPr lang="en-US" dirty="0" smtClean="0"/>
              <a:t>through statistical analysis, data can be interpreted to find solutions. </a:t>
            </a:r>
          </a:p>
          <a:p>
            <a:pPr lvl="1">
              <a:buFont typeface="Arial" charset="0"/>
              <a:buChar char="•"/>
            </a:pPr>
            <a:r>
              <a:rPr lang="en-US" dirty="0" smtClean="0"/>
              <a:t>interpreted data leverages knowledge to solve problems in the future. </a:t>
            </a:r>
          </a:p>
          <a:p>
            <a:pPr>
              <a:buFont typeface="Arial" charset="0"/>
              <a:buChar char="•"/>
            </a:pPr>
            <a:endParaRPr lang="en-US" dirty="0" smtClean="0"/>
          </a:p>
          <a:p>
            <a:pPr>
              <a:buFont typeface="Arial" charset="0"/>
              <a:buChar char="•"/>
            </a:pPr>
            <a:r>
              <a:rPr lang="en-US" dirty="0" smtClean="0"/>
              <a:t>Experiments do NOT replace subject matter experts</a:t>
            </a:r>
          </a:p>
          <a:p>
            <a:endParaRPr lang="en-US" dirty="0" smtClean="0"/>
          </a:p>
        </p:txBody>
      </p:sp>
      <p:sp>
        <p:nvSpPr>
          <p:cNvPr id="10244"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10245" name="Slide Number Placeholder 4"/>
          <p:cNvSpPr>
            <a:spLocks noGrp="1"/>
          </p:cNvSpPr>
          <p:nvPr>
            <p:ph type="sldNum" sz="quarter" idx="12"/>
          </p:nvPr>
        </p:nvSpPr>
        <p:spPr>
          <a:noFill/>
        </p:spPr>
        <p:txBody>
          <a:bodyPr/>
          <a:lstStyle/>
          <a:p>
            <a:fld id="{5C1E1EBA-7DCB-4D43-9D43-E39A01C8CE8B}" type="slidenum">
              <a:rPr lang="en-US" smtClean="0">
                <a:latin typeface="Arial" charset="0"/>
              </a:rPr>
              <a:pPr/>
              <a:t>7</a:t>
            </a:fld>
            <a:endParaRPr lang="en-US"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7" end="7"/>
                                            </p:txEl>
                                          </p:spTgt>
                                        </p:tgtEl>
                                        <p:attrNameLst>
                                          <p:attrName>style.visibility</p:attrName>
                                        </p:attrNameLst>
                                      </p:cBhvr>
                                      <p:to>
                                        <p:strVal val="visible"/>
                                      </p:to>
                                    </p:set>
                                  </p:childTnLst>
                                </p:cTn>
                              </p:par>
                            </p:childTnLst>
                          </p:cTn>
                        </p:par>
                        <p:par>
                          <p:cTn id="23" fill="hold">
                            <p:stCondLst>
                              <p:cond delay="0"/>
                            </p:stCondLst>
                            <p:childTnLst>
                              <p:par>
                                <p:cTn id="24" presetID="10" presetClass="exit" presetSubtype="0" fill="hold" nodeType="afterEffect">
                                  <p:stCondLst>
                                    <p:cond delay="0"/>
                                  </p:stCondLst>
                                  <p:childTnLst>
                                    <p:animEffect transition="out" filter="fade">
                                      <p:cBhvr>
                                        <p:cTn id="25" dur="1000"/>
                                        <p:tgtEl>
                                          <p:spTgt spid="10243">
                                            <p:txEl>
                                              <p:pRg st="0" end="0"/>
                                            </p:txEl>
                                          </p:spTgt>
                                        </p:tgtEl>
                                      </p:cBhvr>
                                    </p:animEffect>
                                    <p:set>
                                      <p:cBhvr>
                                        <p:cTn id="26" dur="1" fill="hold">
                                          <p:stCondLst>
                                            <p:cond delay="999"/>
                                          </p:stCondLst>
                                        </p:cTn>
                                        <p:tgtEl>
                                          <p:spTgt spid="10243">
                                            <p:txEl>
                                              <p:pRg st="0" end="0"/>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10243">
                                            <p:txEl>
                                              <p:pRg st="2" end="2"/>
                                            </p:txEl>
                                          </p:spTgt>
                                        </p:tgtEl>
                                      </p:cBhvr>
                                    </p:animEffect>
                                    <p:set>
                                      <p:cBhvr>
                                        <p:cTn id="29" dur="1" fill="hold">
                                          <p:stCondLst>
                                            <p:cond delay="1999"/>
                                          </p:stCondLst>
                                        </p:cTn>
                                        <p:tgtEl>
                                          <p:spTgt spid="10243">
                                            <p:txEl>
                                              <p:pRg st="2" end="2"/>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10243">
                                            <p:txEl>
                                              <p:pRg st="3" end="3"/>
                                            </p:txEl>
                                          </p:spTgt>
                                        </p:tgtEl>
                                      </p:cBhvr>
                                    </p:animEffect>
                                    <p:set>
                                      <p:cBhvr>
                                        <p:cTn id="32" dur="1" fill="hold">
                                          <p:stCondLst>
                                            <p:cond delay="1999"/>
                                          </p:stCondLst>
                                        </p:cTn>
                                        <p:tgtEl>
                                          <p:spTgt spid="10243">
                                            <p:txEl>
                                              <p:pRg st="3" end="3"/>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000"/>
                                        <p:tgtEl>
                                          <p:spTgt spid="10243">
                                            <p:txEl>
                                              <p:pRg st="4" end="4"/>
                                            </p:txEl>
                                          </p:spTgt>
                                        </p:tgtEl>
                                      </p:cBhvr>
                                    </p:animEffect>
                                    <p:set>
                                      <p:cBhvr>
                                        <p:cTn id="35" dur="1" fill="hold">
                                          <p:stCondLst>
                                            <p:cond delay="1999"/>
                                          </p:stCondLst>
                                        </p:cTn>
                                        <p:tgtEl>
                                          <p:spTgt spid="10243">
                                            <p:txEl>
                                              <p:pRg st="4" end="4"/>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10243">
                                            <p:txEl>
                                              <p:pRg st="5" end="5"/>
                                            </p:txEl>
                                          </p:spTgt>
                                        </p:tgtEl>
                                      </p:cBhvr>
                                    </p:animEffect>
                                    <p:set>
                                      <p:cBhvr>
                                        <p:cTn id="38" dur="1" fill="hold">
                                          <p:stCondLst>
                                            <p:cond delay="1999"/>
                                          </p:stCondLst>
                                        </p:cTn>
                                        <p:tgtEl>
                                          <p:spTgt spid="10243">
                                            <p:txEl>
                                              <p:pRg st="5" end="5"/>
                                            </p:txEl>
                                          </p:spTgt>
                                        </p:tgtEl>
                                        <p:attrNameLst>
                                          <p:attrName>style.visibility</p:attrName>
                                        </p:attrNameLst>
                                      </p:cBhvr>
                                      <p:to>
                                        <p:strVal val="hidden"/>
                                      </p:to>
                                    </p:set>
                                  </p:childTnLst>
                                </p:cTn>
                              </p:par>
                              <p:par>
                                <p:cTn id="39" presetID="64" presetClass="path" presetSubtype="0" accel="50000" decel="50000" fill="hold" nodeType="withEffect">
                                  <p:stCondLst>
                                    <p:cond delay="0"/>
                                  </p:stCondLst>
                                  <p:childTnLst>
                                    <p:animMotion origin="layout" path="M 0 0  L 0 -0.33333  E" pathEditMode="relative" ptsTypes="">
                                      <p:cBhvr>
                                        <p:cTn id="40" dur="2000" fill="hold"/>
                                        <p:tgtEl>
                                          <p:spTgt spid="10243">
                                            <p:txEl>
                                              <p:pRg st="7" end="7"/>
                                            </p:txEl>
                                          </p:spTgt>
                                        </p:tgtEl>
                                        <p:attrNameLst>
                                          <p:attrName>ppt_x</p:attrName>
                                          <p:attrName>ppt_y</p:attrName>
                                        </p:attrNameLst>
                                      </p:cBhvr>
                                    </p:animMotion>
                                  </p:childTnLst>
                                </p:cTn>
                              </p:par>
                              <p:par>
                                <p:cTn id="41" presetID="3" presetClass="emph" presetSubtype="2" fill="hold" nodeType="withEffect">
                                  <p:stCondLst>
                                    <p:cond delay="0"/>
                                  </p:stCondLst>
                                  <p:childTnLst>
                                    <p:animClr clrSpc="rgb">
                                      <p:cBhvr override="childStyle">
                                        <p:cTn id="42" dur="2000" fill="hold"/>
                                        <p:tgtEl>
                                          <p:spTgt spid="10243">
                                            <p:txEl>
                                              <p:pRg st="7" end="7"/>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4"/>
          <p:cNvSpPr>
            <a:spLocks noGrp="1"/>
          </p:cNvSpPr>
          <p:nvPr>
            <p:ph type="dt" sz="quarter" idx="10"/>
          </p:nvPr>
        </p:nvSpPr>
        <p:spPr>
          <a:xfrm>
            <a:off x="990600" y="6245225"/>
            <a:ext cx="2305050" cy="476250"/>
          </a:xfrm>
          <a:noFill/>
        </p:spPr>
        <p:txBody>
          <a:bodyPr/>
          <a:lstStyle/>
          <a:p>
            <a:r>
              <a:rPr lang="en-US" smtClean="0">
                <a:latin typeface="Arial" charset="0"/>
              </a:rPr>
              <a:t>Response Surface Short Course - TFAWS</a:t>
            </a:r>
            <a:endParaRPr lang="en-US" dirty="0" smtClean="0">
              <a:latin typeface="Arial" charset="0"/>
            </a:endParaRPr>
          </a:p>
        </p:txBody>
      </p:sp>
      <p:sp>
        <p:nvSpPr>
          <p:cNvPr id="24579" name="Slide Number Placeholder 6"/>
          <p:cNvSpPr>
            <a:spLocks noGrp="1"/>
          </p:cNvSpPr>
          <p:nvPr>
            <p:ph type="sldNum" sz="quarter" idx="12"/>
          </p:nvPr>
        </p:nvSpPr>
        <p:spPr>
          <a:noFill/>
        </p:spPr>
        <p:txBody>
          <a:bodyPr/>
          <a:lstStyle/>
          <a:p>
            <a:fld id="{D898F631-5698-4B26-8F8F-8F2F6B8E5AF9}" type="slidenum">
              <a:rPr lang="en-US" smtClean="0">
                <a:latin typeface="Arial" charset="0"/>
              </a:rPr>
              <a:pPr/>
              <a:t>70</a:t>
            </a:fld>
            <a:endParaRPr lang="en-US" smtClean="0">
              <a:latin typeface="Arial" charset="0"/>
            </a:endParaRPr>
          </a:p>
        </p:txBody>
      </p:sp>
      <p:sp>
        <p:nvSpPr>
          <p:cNvPr id="24580" name="Rectangle 2"/>
          <p:cNvSpPr>
            <a:spLocks noGrp="1" noChangeArrowheads="1"/>
          </p:cNvSpPr>
          <p:nvPr>
            <p:ph type="title"/>
          </p:nvPr>
        </p:nvSpPr>
        <p:spPr/>
        <p:txBody>
          <a:bodyPr/>
          <a:lstStyle/>
          <a:p>
            <a:pPr eaLnBrk="1" hangingPunct="1"/>
            <a:r>
              <a:rPr lang="en-US" sz="2800" smtClean="0"/>
              <a:t>2</a:t>
            </a:r>
            <a:r>
              <a:rPr lang="en-US" sz="2800" baseline="30000" smtClean="0"/>
              <a:t>k</a:t>
            </a:r>
            <a:r>
              <a:rPr lang="en-US" sz="2800" smtClean="0"/>
              <a:t> Factorial Design</a:t>
            </a:r>
            <a:br>
              <a:rPr lang="en-US" sz="2800" smtClean="0"/>
            </a:br>
            <a:r>
              <a:rPr lang="en-US" sz="2400" smtClean="0">
                <a:solidFill>
                  <a:schemeClr val="tx1"/>
                </a:solidFill>
              </a:rPr>
              <a:t>Advantages</a:t>
            </a:r>
          </a:p>
        </p:txBody>
      </p:sp>
      <p:sp>
        <p:nvSpPr>
          <p:cNvPr id="24581" name="Rectangle 3"/>
          <p:cNvSpPr>
            <a:spLocks noGrp="1" noChangeArrowheads="1"/>
          </p:cNvSpPr>
          <p:nvPr>
            <p:ph type="body" sz="half" idx="1"/>
          </p:nvPr>
        </p:nvSpPr>
        <p:spPr>
          <a:xfrm>
            <a:off x="1460500" y="1358900"/>
            <a:ext cx="6913563" cy="5257800"/>
          </a:xfrm>
        </p:spPr>
        <p:txBody>
          <a:bodyPr/>
          <a:lstStyle/>
          <a:p>
            <a:pPr lvl="2" algn="just" eaLnBrk="1" hangingPunct="1">
              <a:lnSpc>
                <a:spcPct val="80000"/>
              </a:lnSpc>
              <a:spcBef>
                <a:spcPts val="1200"/>
              </a:spcBef>
              <a:buClr>
                <a:schemeClr val="accent2"/>
              </a:buClr>
              <a:buFont typeface="Wingdings" pitchFamily="2" charset="2"/>
              <a:buChar char="§"/>
            </a:pPr>
            <a:r>
              <a:rPr lang="en-US" sz="2000" dirty="0" smtClean="0"/>
              <a:t>What could be simpler?</a:t>
            </a:r>
          </a:p>
          <a:p>
            <a:pPr lvl="2" algn="just" eaLnBrk="1" hangingPunct="1">
              <a:lnSpc>
                <a:spcPct val="80000"/>
              </a:lnSpc>
              <a:spcBef>
                <a:spcPts val="1200"/>
              </a:spcBef>
              <a:buClr>
                <a:schemeClr val="accent2"/>
              </a:buClr>
              <a:buFont typeface="Wingdings" pitchFamily="2" charset="2"/>
              <a:buChar char="§"/>
            </a:pPr>
            <a:r>
              <a:rPr lang="en-US" sz="2000" dirty="0" smtClean="0"/>
              <a:t>Minimal runs required.</a:t>
            </a:r>
          </a:p>
          <a:p>
            <a:pPr marL="1822450" lvl="3" algn="just" eaLnBrk="1" hangingPunct="1">
              <a:lnSpc>
                <a:spcPct val="80000"/>
              </a:lnSpc>
              <a:buClr>
                <a:schemeClr val="accent2"/>
              </a:buClr>
              <a:buFont typeface="Wingdings" pitchFamily="2" charset="2"/>
              <a:buNone/>
            </a:pPr>
            <a:r>
              <a:rPr lang="en-US" sz="2000" i="1" dirty="0" smtClean="0"/>
              <a:t>Can run fractions if 4 or more factors.</a:t>
            </a:r>
          </a:p>
          <a:p>
            <a:pPr lvl="2" algn="just" eaLnBrk="1" hangingPunct="1">
              <a:lnSpc>
                <a:spcPct val="80000"/>
              </a:lnSpc>
              <a:spcBef>
                <a:spcPts val="1200"/>
              </a:spcBef>
              <a:buClr>
                <a:schemeClr val="accent2"/>
              </a:buClr>
              <a:buFont typeface="Wingdings" pitchFamily="2" charset="2"/>
              <a:buChar char="§"/>
            </a:pPr>
            <a:r>
              <a:rPr lang="en-US" sz="2000" dirty="0" smtClean="0"/>
              <a:t>Have hidden replication.</a:t>
            </a:r>
          </a:p>
          <a:p>
            <a:pPr lvl="2" algn="just" eaLnBrk="1" hangingPunct="1">
              <a:lnSpc>
                <a:spcPct val="80000"/>
              </a:lnSpc>
              <a:spcBef>
                <a:spcPts val="1200"/>
              </a:spcBef>
              <a:buClr>
                <a:schemeClr val="accent2"/>
              </a:buClr>
              <a:buFont typeface="Wingdings" pitchFamily="2" charset="2"/>
              <a:buChar char="§"/>
            </a:pPr>
            <a:r>
              <a:rPr lang="en-US" sz="2000" dirty="0" smtClean="0"/>
              <a:t>Wider inductive basis than OFAT experiments.</a:t>
            </a:r>
          </a:p>
          <a:p>
            <a:pPr lvl="2" algn="just" eaLnBrk="1" hangingPunct="1">
              <a:lnSpc>
                <a:spcPct val="80000"/>
              </a:lnSpc>
              <a:spcBef>
                <a:spcPts val="1200"/>
              </a:spcBef>
              <a:buClr>
                <a:schemeClr val="accent2"/>
              </a:buClr>
              <a:buFont typeface="Wingdings" pitchFamily="2" charset="2"/>
              <a:buChar char="§"/>
            </a:pPr>
            <a:r>
              <a:rPr lang="en-US" sz="2000" dirty="0" smtClean="0"/>
              <a:t>Show interactions.</a:t>
            </a:r>
          </a:p>
          <a:p>
            <a:pPr marL="1822450" lvl="3" algn="just" eaLnBrk="1" hangingPunct="1">
              <a:lnSpc>
                <a:spcPct val="80000"/>
              </a:lnSpc>
              <a:buClr>
                <a:schemeClr val="accent2"/>
              </a:buClr>
              <a:buFont typeface="Wingdings" pitchFamily="2" charset="2"/>
              <a:buNone/>
            </a:pPr>
            <a:r>
              <a:rPr lang="en-US" sz="2000" i="1" dirty="0" smtClean="0"/>
              <a:t>Key to Success - Extremely important!</a:t>
            </a:r>
          </a:p>
          <a:p>
            <a:pPr lvl="2" algn="just" eaLnBrk="1" hangingPunct="1">
              <a:lnSpc>
                <a:spcPct val="80000"/>
              </a:lnSpc>
              <a:spcBef>
                <a:spcPts val="1200"/>
              </a:spcBef>
              <a:buClr>
                <a:schemeClr val="accent2"/>
              </a:buClr>
              <a:buFont typeface="Wingdings" pitchFamily="2" charset="2"/>
              <a:buChar char="§"/>
            </a:pPr>
            <a:r>
              <a:rPr lang="en-US" sz="2000" dirty="0" smtClean="0"/>
              <a:t>Easy to analyze.</a:t>
            </a:r>
          </a:p>
          <a:p>
            <a:pPr lvl="2" algn="just" eaLnBrk="1" hangingPunct="1">
              <a:lnSpc>
                <a:spcPct val="80000"/>
              </a:lnSpc>
              <a:spcBef>
                <a:spcPts val="1200"/>
              </a:spcBef>
              <a:buClr>
                <a:schemeClr val="accent2"/>
              </a:buClr>
              <a:buFont typeface="Wingdings" pitchFamily="2" charset="2"/>
              <a:buChar char="§"/>
            </a:pPr>
            <a:r>
              <a:rPr lang="en-US" sz="2000" dirty="0" smtClean="0"/>
              <a:t>Interpretation is not too difficult.</a:t>
            </a:r>
          </a:p>
          <a:p>
            <a:pPr lvl="2" algn="just" eaLnBrk="1" hangingPunct="1">
              <a:lnSpc>
                <a:spcPct val="80000"/>
              </a:lnSpc>
              <a:spcBef>
                <a:spcPts val="1200"/>
              </a:spcBef>
              <a:buClr>
                <a:schemeClr val="accent2"/>
              </a:buClr>
              <a:buFont typeface="Wingdings" pitchFamily="2" charset="2"/>
              <a:buChar char="§"/>
            </a:pPr>
            <a:r>
              <a:rPr lang="en-US" sz="2000" dirty="0" smtClean="0"/>
              <a:t>Can be applied sequentially.</a:t>
            </a:r>
          </a:p>
          <a:p>
            <a:pPr lvl="2" algn="just" eaLnBrk="1" hangingPunct="1">
              <a:lnSpc>
                <a:spcPct val="80000"/>
              </a:lnSpc>
              <a:spcBef>
                <a:spcPts val="1200"/>
              </a:spcBef>
              <a:buClr>
                <a:schemeClr val="accent2"/>
              </a:buClr>
              <a:buFont typeface="Wingdings" pitchFamily="2" charset="2"/>
              <a:buChar char="§"/>
            </a:pPr>
            <a:r>
              <a:rPr lang="en-US" sz="2000" dirty="0" smtClean="0"/>
              <a:t>Form base for more complex designs.</a:t>
            </a:r>
          </a:p>
          <a:p>
            <a:pPr marL="1822450" lvl="3" algn="just" eaLnBrk="1" hangingPunct="1">
              <a:lnSpc>
                <a:spcPct val="80000"/>
              </a:lnSpc>
              <a:buClr>
                <a:schemeClr val="accent2"/>
              </a:buClr>
              <a:buFont typeface="Wingdings" pitchFamily="2" charset="2"/>
              <a:buNone/>
            </a:pPr>
            <a:r>
              <a:rPr lang="en-US" sz="2000" i="1" dirty="0" smtClean="0"/>
              <a:t>Second order response surface  design.</a:t>
            </a:r>
          </a:p>
        </p:txBody>
      </p:sp>
      <p:pic>
        <p:nvPicPr>
          <p:cNvPr id="24582" name="Picture 4"/>
          <p:cNvPicPr>
            <a:picLocks noGrp="1" noChangeAspect="1" noChangeArrowheads="1"/>
          </p:cNvPicPr>
          <p:nvPr>
            <p:ph sz="half" idx="2"/>
          </p:nvPr>
        </p:nvPicPr>
        <p:blipFill>
          <a:blip r:embed="rId3" cstate="print"/>
          <a:srcRect/>
          <a:stretch>
            <a:fillRect/>
          </a:stretch>
        </p:blipFill>
        <p:spPr>
          <a:xfrm>
            <a:off x="3810000" y="152400"/>
            <a:ext cx="973138" cy="10048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xEl>
                                              <p:pRg st="1" end="1"/>
                                            </p:txEl>
                                          </p:spTgt>
                                        </p:tgtEl>
                                        <p:attrNameLst>
                                          <p:attrName>style.visibility</p:attrName>
                                        </p:attrNameLst>
                                      </p:cBhvr>
                                      <p:to>
                                        <p:strVal val="visible"/>
                                      </p:to>
                                    </p:set>
                                  </p:childTnLst>
                                </p:cTn>
                              </p:par>
                            </p:childTnLst>
                          </p:cTn>
                        </p:par>
                        <p:par>
                          <p:cTn id="11" fill="hold">
                            <p:stCondLst>
                              <p:cond delay="0"/>
                            </p:stCondLst>
                            <p:childTnLst>
                              <p:par>
                                <p:cTn id="12" presetID="55" presetClass="entr" presetSubtype="0" fill="hold" nodeType="afterEffect">
                                  <p:stCondLst>
                                    <p:cond delay="0"/>
                                  </p:stCondLst>
                                  <p:childTnLst>
                                    <p:set>
                                      <p:cBhvr>
                                        <p:cTn id="13" dur="1" fill="hold">
                                          <p:stCondLst>
                                            <p:cond delay="0"/>
                                          </p:stCondLst>
                                        </p:cTn>
                                        <p:tgtEl>
                                          <p:spTgt spid="24581">
                                            <p:txEl>
                                              <p:pRg st="2" end="2"/>
                                            </p:txEl>
                                          </p:spTgt>
                                        </p:tgtEl>
                                        <p:attrNameLst>
                                          <p:attrName>style.visibility</p:attrName>
                                        </p:attrNameLst>
                                      </p:cBhvr>
                                      <p:to>
                                        <p:strVal val="visible"/>
                                      </p:to>
                                    </p:set>
                                    <p:anim calcmode="lin" valueType="num">
                                      <p:cBhvr>
                                        <p:cTn id="14" dur="1000" fill="hold"/>
                                        <p:tgtEl>
                                          <p:spTgt spid="2458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458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458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8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8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581">
                                            <p:txEl>
                                              <p:pRg st="5" end="5"/>
                                            </p:txEl>
                                          </p:spTgt>
                                        </p:tgtEl>
                                        <p:attrNameLst>
                                          <p:attrName>style.visibility</p:attrName>
                                        </p:attrNameLst>
                                      </p:cBhvr>
                                      <p:to>
                                        <p:strVal val="visible"/>
                                      </p:to>
                                    </p:set>
                                  </p:childTnLst>
                                </p:cTn>
                              </p:par>
                            </p:childTnLst>
                          </p:cTn>
                        </p:par>
                        <p:par>
                          <p:cTn id="29" fill="hold">
                            <p:stCondLst>
                              <p:cond delay="0"/>
                            </p:stCondLst>
                            <p:childTnLst>
                              <p:par>
                                <p:cTn id="30" presetID="55" presetClass="entr" presetSubtype="0" fill="hold" nodeType="afterEffect">
                                  <p:stCondLst>
                                    <p:cond delay="0"/>
                                  </p:stCondLst>
                                  <p:childTnLst>
                                    <p:set>
                                      <p:cBhvr>
                                        <p:cTn id="31" dur="1" fill="hold">
                                          <p:stCondLst>
                                            <p:cond delay="0"/>
                                          </p:stCondLst>
                                        </p:cTn>
                                        <p:tgtEl>
                                          <p:spTgt spid="24581">
                                            <p:txEl>
                                              <p:pRg st="6" end="6"/>
                                            </p:txEl>
                                          </p:spTgt>
                                        </p:tgtEl>
                                        <p:attrNameLst>
                                          <p:attrName>style.visibility</p:attrName>
                                        </p:attrNameLst>
                                      </p:cBhvr>
                                      <p:to>
                                        <p:strVal val="visible"/>
                                      </p:to>
                                    </p:set>
                                    <p:anim calcmode="lin" valueType="num">
                                      <p:cBhvr>
                                        <p:cTn id="32" dur="1000" fill="hold"/>
                                        <p:tgtEl>
                                          <p:spTgt spid="24581">
                                            <p:txEl>
                                              <p:pRg st="6" end="6"/>
                                            </p:txEl>
                                          </p:spTgt>
                                        </p:tgtEl>
                                        <p:attrNameLst>
                                          <p:attrName>ppt_w</p:attrName>
                                        </p:attrNameLst>
                                      </p:cBhvr>
                                      <p:tavLst>
                                        <p:tav tm="0">
                                          <p:val>
                                            <p:strVal val="#ppt_w*0.70"/>
                                          </p:val>
                                        </p:tav>
                                        <p:tav tm="100000">
                                          <p:val>
                                            <p:strVal val="#ppt_w"/>
                                          </p:val>
                                        </p:tav>
                                      </p:tavLst>
                                    </p:anim>
                                    <p:anim calcmode="lin" valueType="num">
                                      <p:cBhvr>
                                        <p:cTn id="33" dur="1000" fill="hold"/>
                                        <p:tgtEl>
                                          <p:spTgt spid="24581">
                                            <p:txEl>
                                              <p:pRg st="6" end="6"/>
                                            </p:txEl>
                                          </p:spTgt>
                                        </p:tgtEl>
                                        <p:attrNameLst>
                                          <p:attrName>ppt_h</p:attrName>
                                        </p:attrNameLst>
                                      </p:cBhvr>
                                      <p:tavLst>
                                        <p:tav tm="0">
                                          <p:val>
                                            <p:strVal val="#ppt_h"/>
                                          </p:val>
                                        </p:tav>
                                        <p:tav tm="100000">
                                          <p:val>
                                            <p:strVal val="#ppt_h"/>
                                          </p:val>
                                        </p:tav>
                                      </p:tavLst>
                                    </p:anim>
                                    <p:animEffect transition="in" filter="fade">
                                      <p:cBhvr>
                                        <p:cTn id="34" dur="1000"/>
                                        <p:tgtEl>
                                          <p:spTgt spid="2458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58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58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4581">
                                            <p:txEl>
                                              <p:pRg st="9" end="9"/>
                                            </p:txEl>
                                          </p:spTgt>
                                        </p:tgtEl>
                                        <p:attrNameLst>
                                          <p:attrName>style.visibility</p:attrName>
                                        </p:attrNameLst>
                                      </p:cBhvr>
                                      <p:to>
                                        <p:strVal val="visible"/>
                                      </p:to>
                                    </p:set>
                                    <p:animEffect transition="in" filter="blinds(horizontal)">
                                      <p:cBhvr>
                                        <p:cTn id="47" dur="500"/>
                                        <p:tgtEl>
                                          <p:spTgt spid="2458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4581">
                                            <p:txEl>
                                              <p:pRg st="10" end="10"/>
                                            </p:txEl>
                                          </p:spTgt>
                                        </p:tgtEl>
                                        <p:attrNameLst>
                                          <p:attrName>style.visibility</p:attrName>
                                        </p:attrNameLst>
                                      </p:cBhvr>
                                      <p:to>
                                        <p:strVal val="visible"/>
                                      </p:to>
                                    </p:set>
                                    <p:animEffect transition="in" filter="blinds(horizontal)">
                                      <p:cBhvr>
                                        <p:cTn id="52" dur="500"/>
                                        <p:tgtEl>
                                          <p:spTgt spid="24581">
                                            <p:txEl>
                                              <p:pRg st="10" end="10"/>
                                            </p:txEl>
                                          </p:spTgt>
                                        </p:tgtEl>
                                      </p:cBhvr>
                                    </p:animEffect>
                                  </p:childTnLst>
                                </p:cTn>
                              </p:par>
                            </p:childTnLst>
                          </p:cTn>
                        </p:par>
                        <p:par>
                          <p:cTn id="53" fill="hold">
                            <p:stCondLst>
                              <p:cond delay="500"/>
                            </p:stCondLst>
                            <p:childTnLst>
                              <p:par>
                                <p:cTn id="54" presetID="55" presetClass="entr" presetSubtype="0" fill="hold" nodeType="afterEffect">
                                  <p:stCondLst>
                                    <p:cond delay="0"/>
                                  </p:stCondLst>
                                  <p:childTnLst>
                                    <p:set>
                                      <p:cBhvr>
                                        <p:cTn id="55" dur="1" fill="hold">
                                          <p:stCondLst>
                                            <p:cond delay="0"/>
                                          </p:stCondLst>
                                        </p:cTn>
                                        <p:tgtEl>
                                          <p:spTgt spid="24581">
                                            <p:txEl>
                                              <p:pRg st="11" end="11"/>
                                            </p:txEl>
                                          </p:spTgt>
                                        </p:tgtEl>
                                        <p:attrNameLst>
                                          <p:attrName>style.visibility</p:attrName>
                                        </p:attrNameLst>
                                      </p:cBhvr>
                                      <p:to>
                                        <p:strVal val="visible"/>
                                      </p:to>
                                    </p:set>
                                    <p:anim calcmode="lin" valueType="num">
                                      <p:cBhvr>
                                        <p:cTn id="56" dur="1000" fill="hold"/>
                                        <p:tgtEl>
                                          <p:spTgt spid="24581">
                                            <p:txEl>
                                              <p:pRg st="11" end="11"/>
                                            </p:txEl>
                                          </p:spTgt>
                                        </p:tgtEl>
                                        <p:attrNameLst>
                                          <p:attrName>ppt_w</p:attrName>
                                        </p:attrNameLst>
                                      </p:cBhvr>
                                      <p:tavLst>
                                        <p:tav tm="0">
                                          <p:val>
                                            <p:strVal val="#ppt_w*0.70"/>
                                          </p:val>
                                        </p:tav>
                                        <p:tav tm="100000">
                                          <p:val>
                                            <p:strVal val="#ppt_w"/>
                                          </p:val>
                                        </p:tav>
                                      </p:tavLst>
                                    </p:anim>
                                    <p:anim calcmode="lin" valueType="num">
                                      <p:cBhvr>
                                        <p:cTn id="57" dur="1000" fill="hold"/>
                                        <p:tgtEl>
                                          <p:spTgt spid="24581">
                                            <p:txEl>
                                              <p:pRg st="11" end="11"/>
                                            </p:txEl>
                                          </p:spTgt>
                                        </p:tgtEl>
                                        <p:attrNameLst>
                                          <p:attrName>ppt_h</p:attrName>
                                        </p:attrNameLst>
                                      </p:cBhvr>
                                      <p:tavLst>
                                        <p:tav tm="0">
                                          <p:val>
                                            <p:strVal val="#ppt_h"/>
                                          </p:val>
                                        </p:tav>
                                        <p:tav tm="100000">
                                          <p:val>
                                            <p:strVal val="#ppt_h"/>
                                          </p:val>
                                        </p:tav>
                                      </p:tavLst>
                                    </p:anim>
                                    <p:animEffect transition="in" filter="fade">
                                      <p:cBhvr>
                                        <p:cTn id="58" dur="1000"/>
                                        <p:tgtEl>
                                          <p:spTgt spid="2458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smtClean="0"/>
              <a:t>Response Surface Short Course - TFAWS</a:t>
            </a:r>
          </a:p>
        </p:txBody>
      </p:sp>
      <p:sp>
        <p:nvSpPr>
          <p:cNvPr id="12291" name="Rectangle 3"/>
          <p:cNvSpPr>
            <a:spLocks noGrp="1" noChangeArrowheads="1"/>
          </p:cNvSpPr>
          <p:nvPr>
            <p:ph type="title"/>
          </p:nvPr>
        </p:nvSpPr>
        <p:spPr>
          <a:noFill/>
        </p:spPr>
        <p:txBody>
          <a:bodyPr/>
          <a:lstStyle/>
          <a:p>
            <a:pPr eaLnBrk="1" hangingPunct="1"/>
            <a:r>
              <a:rPr lang="en-US" dirty="0" smtClean="0"/>
              <a:t>Agenda Transition</a:t>
            </a:r>
          </a:p>
        </p:txBody>
      </p:sp>
      <p:sp>
        <p:nvSpPr>
          <p:cNvPr id="21508" name="Rectangle 4"/>
          <p:cNvSpPr>
            <a:spLocks noChangeArrowheads="1"/>
          </p:cNvSpPr>
          <p:nvPr/>
        </p:nvSpPr>
        <p:spPr bwMode="auto">
          <a:xfrm>
            <a:off x="909638" y="2622078"/>
            <a:ext cx="4781550" cy="2015936"/>
          </a:xfrm>
          <a:prstGeom prst="rect">
            <a:avLst/>
          </a:prstGeom>
          <a:noFill/>
          <a:ln w="9525">
            <a:noFill/>
            <a:miter lim="800000"/>
            <a:headEnd/>
            <a:tailEnd/>
          </a:ln>
        </p:spPr>
        <p:txBody>
          <a:bodyPr tIns="91440" rIns="0" bIns="0" anchor="ctr">
            <a:spAutoFit/>
          </a:bodyPr>
          <a:lstStyle/>
          <a:p>
            <a:pPr marL="346075" indent="-346075">
              <a:spcBef>
                <a:spcPts val="0"/>
              </a:spcBef>
              <a:buClr>
                <a:schemeClr val="accent6"/>
              </a:buClr>
              <a:buFont typeface="Wingdings" pitchFamily="2" charset="2"/>
              <a:buChar char="Ø"/>
              <a:defRPr/>
            </a:pPr>
            <a:r>
              <a:rPr lang="en-US" sz="2200" dirty="0" smtClean="0"/>
              <a:t>The advantages of DOE</a:t>
            </a:r>
            <a:endParaRPr lang="en-US" sz="2200" dirty="0" smtClean="0">
              <a:solidFill>
                <a:srgbClr val="FF0000"/>
              </a:solidFill>
            </a:endParaRPr>
          </a:p>
          <a:p>
            <a:pPr marL="350838" lvl="7" indent="-350838">
              <a:spcBef>
                <a:spcPts val="600"/>
              </a:spcBef>
              <a:buClr>
                <a:schemeClr val="accent6"/>
              </a:buClr>
              <a:buFont typeface="Wingdings" pitchFamily="2" charset="2"/>
              <a:buChar char="Ø"/>
              <a:defRPr/>
            </a:pPr>
            <a:r>
              <a:rPr lang="en-US" sz="2200" dirty="0" smtClean="0">
                <a:solidFill>
                  <a:srgbClr val="FF0000"/>
                </a:solidFill>
              </a:rPr>
              <a:t>The design planning process</a:t>
            </a:r>
          </a:p>
          <a:p>
            <a:pPr marL="350838" lvl="7" indent="-350838">
              <a:spcBef>
                <a:spcPts val="600"/>
              </a:spcBef>
              <a:buClr>
                <a:schemeClr val="accent6"/>
              </a:buClr>
              <a:buFont typeface="Wingdings" pitchFamily="2" charset="2"/>
              <a:buChar char="Ø"/>
              <a:defRPr/>
            </a:pPr>
            <a:r>
              <a:rPr lang="en-US" sz="2200" dirty="0" smtClean="0"/>
              <a:t>Response Surface Methods Strategy of Experimentation</a:t>
            </a:r>
          </a:p>
          <a:p>
            <a:pPr marL="350838" lvl="7" indent="-350838">
              <a:spcBef>
                <a:spcPts val="600"/>
              </a:spcBef>
              <a:buClr>
                <a:schemeClr val="accent6"/>
              </a:buClr>
              <a:buFont typeface="Wingdings" pitchFamily="2" charset="2"/>
              <a:buChar char="Ø"/>
              <a:defRPr/>
            </a:pPr>
            <a:r>
              <a:rPr lang="en-US" sz="2200" dirty="0" smtClean="0"/>
              <a:t>Example AIAA-2007-1214 </a:t>
            </a:r>
          </a:p>
        </p:txBody>
      </p:sp>
      <p:pic>
        <p:nvPicPr>
          <p:cNvPr id="12293" name="Picture 5503"/>
          <p:cNvPicPr>
            <a:picLocks noChangeAspect="1" noChangeArrowheads="1"/>
          </p:cNvPicPr>
          <p:nvPr/>
        </p:nvPicPr>
        <p:blipFill>
          <a:blip r:embed="rId3" cstate="print"/>
          <a:srcRect/>
          <a:stretch>
            <a:fillRect/>
          </a:stretch>
        </p:blipFill>
        <p:spPr bwMode="auto">
          <a:xfrm>
            <a:off x="5784850" y="1479550"/>
            <a:ext cx="3208338" cy="3516313"/>
          </a:xfrm>
          <a:prstGeom prst="rect">
            <a:avLst/>
          </a:prstGeom>
          <a:noFill/>
          <a:ln w="9525" algn="ctr">
            <a:noFill/>
            <a:miter lim="800000"/>
            <a:headEnd/>
            <a:tailEnd/>
          </a:ln>
        </p:spPr>
      </p:pic>
      <p:sp>
        <p:nvSpPr>
          <p:cNvPr id="12294" name="Slide Number Placeholder 6"/>
          <p:cNvSpPr>
            <a:spLocks noGrp="1"/>
          </p:cNvSpPr>
          <p:nvPr>
            <p:ph type="sldNum" sz="quarter" idx="12"/>
          </p:nvPr>
        </p:nvSpPr>
        <p:spPr>
          <a:noFill/>
        </p:spPr>
        <p:txBody>
          <a:bodyPr/>
          <a:lstStyle/>
          <a:p>
            <a:fld id="{119AD3DA-09E9-4807-8EC3-196FF1B6A886}" type="slidenum">
              <a:rPr lang="en-US" smtClean="0"/>
              <a:pPr/>
              <a:t>71</a:t>
            </a:fld>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en-US" smtClean="0"/>
              <a:t>Response Surface Short Course - TFAWS</a:t>
            </a:r>
          </a:p>
        </p:txBody>
      </p:sp>
      <p:sp>
        <p:nvSpPr>
          <p:cNvPr id="30723" name="Slide Number Placeholder 5"/>
          <p:cNvSpPr>
            <a:spLocks noGrp="1"/>
          </p:cNvSpPr>
          <p:nvPr>
            <p:ph type="sldNum" sz="quarter" idx="12"/>
          </p:nvPr>
        </p:nvSpPr>
        <p:spPr>
          <a:noFill/>
        </p:spPr>
        <p:txBody>
          <a:bodyPr/>
          <a:lstStyle/>
          <a:p>
            <a:fld id="{227EF5E8-BCAC-4D3C-8E11-F669A920165A}" type="slidenum">
              <a:rPr lang="en-US" smtClean="0"/>
              <a:pPr/>
              <a:t>72</a:t>
            </a:fld>
            <a:endParaRPr lang="en-US" smtClean="0"/>
          </a:p>
        </p:txBody>
      </p:sp>
      <p:sp>
        <p:nvSpPr>
          <p:cNvPr id="30724" name="Rectangle 2"/>
          <p:cNvSpPr>
            <a:spLocks noGrp="1" noChangeArrowheads="1"/>
          </p:cNvSpPr>
          <p:nvPr>
            <p:ph type="title"/>
          </p:nvPr>
        </p:nvSpPr>
        <p:spPr/>
        <p:txBody>
          <a:bodyPr/>
          <a:lstStyle/>
          <a:p>
            <a:pPr eaLnBrk="1" hangingPunct="1"/>
            <a:r>
              <a:rPr lang="en-US" sz="2800" dirty="0" smtClean="0"/>
              <a:t>Design Selection</a:t>
            </a:r>
            <a:r>
              <a:rPr lang="en-US" dirty="0" smtClean="0"/>
              <a:t/>
            </a:r>
            <a:br>
              <a:rPr lang="en-US" dirty="0" smtClean="0"/>
            </a:br>
            <a:r>
              <a:rPr lang="en-US" sz="2400" dirty="0" smtClean="0">
                <a:solidFill>
                  <a:schemeClr val="tx1"/>
                </a:solidFill>
              </a:rPr>
              <a:t>Depends on the Purpose</a:t>
            </a:r>
          </a:p>
        </p:txBody>
      </p:sp>
      <p:pic>
        <p:nvPicPr>
          <p:cNvPr id="30725" name="Picture 4"/>
          <p:cNvPicPr>
            <a:picLocks noGrp="1" noChangeAspect="1" noChangeArrowheads="1"/>
          </p:cNvPicPr>
          <p:nvPr>
            <p:ph type="body" idx="1"/>
          </p:nvPr>
        </p:nvPicPr>
        <p:blipFill>
          <a:blip r:embed="rId3" cstate="print"/>
          <a:srcRect/>
          <a:stretch>
            <a:fillRect/>
          </a:stretch>
        </p:blipFill>
        <p:spPr>
          <a:xfrm>
            <a:off x="4597400" y="1492250"/>
            <a:ext cx="4138613" cy="4602163"/>
          </a:xfrm>
          <a:noFill/>
        </p:spPr>
      </p:pic>
      <p:sp>
        <p:nvSpPr>
          <p:cNvPr id="30727" name="Text Box 6"/>
          <p:cNvSpPr txBox="1">
            <a:spLocks noChangeArrowheads="1"/>
          </p:cNvSpPr>
          <p:nvPr/>
        </p:nvSpPr>
        <p:spPr bwMode="auto">
          <a:xfrm>
            <a:off x="908050" y="1517650"/>
            <a:ext cx="3422650" cy="4093428"/>
          </a:xfrm>
          <a:prstGeom prst="rect">
            <a:avLst/>
          </a:prstGeom>
          <a:noFill/>
          <a:ln w="9525" algn="ctr">
            <a:noFill/>
            <a:miter lim="800000"/>
            <a:headEnd/>
            <a:tailEnd/>
          </a:ln>
        </p:spPr>
        <p:txBody>
          <a:bodyPr>
            <a:spAutoFit/>
          </a:bodyPr>
          <a:lstStyle/>
          <a:p>
            <a:pPr>
              <a:spcBef>
                <a:spcPct val="50000"/>
              </a:spcBef>
            </a:pPr>
            <a:r>
              <a:rPr lang="en-US" sz="2000" dirty="0" smtClean="0"/>
              <a:t>Use Res </a:t>
            </a:r>
            <a:r>
              <a:rPr lang="en-US" sz="2000" dirty="0"/>
              <a:t>IV fractional factorials </a:t>
            </a:r>
            <a:r>
              <a:rPr lang="en-US" sz="2000" dirty="0" smtClean="0"/>
              <a:t>when</a:t>
            </a:r>
            <a:r>
              <a:rPr lang="en-US" sz="2000" dirty="0"/>
              <a:t>:</a:t>
            </a:r>
          </a:p>
          <a:p>
            <a:pPr marL="287338" lvl="1" indent="-173038">
              <a:spcBef>
                <a:spcPct val="50000"/>
              </a:spcBef>
              <a:buFontTx/>
              <a:buChar char="•"/>
            </a:pPr>
            <a:r>
              <a:rPr lang="en-US" sz="2000" dirty="0" smtClean="0"/>
              <a:t>some of the </a:t>
            </a:r>
            <a:r>
              <a:rPr lang="en-US" sz="2000" dirty="0"/>
              <a:t>significant factors are unknown</a:t>
            </a:r>
          </a:p>
          <a:p>
            <a:pPr marL="287338" lvl="1" indent="-173038">
              <a:spcBef>
                <a:spcPct val="50000"/>
              </a:spcBef>
              <a:buFontTx/>
              <a:buChar char="•"/>
            </a:pPr>
            <a:r>
              <a:rPr lang="en-US" sz="2000" dirty="0"/>
              <a:t>the number of runs is </a:t>
            </a:r>
            <a:r>
              <a:rPr lang="en-US" sz="2000" dirty="0" smtClean="0"/>
              <a:t>limited</a:t>
            </a:r>
          </a:p>
          <a:p>
            <a:pPr marL="287338" lvl="1" indent="-173038">
              <a:spcBef>
                <a:spcPct val="50000"/>
              </a:spcBef>
              <a:buFontTx/>
              <a:buChar char="•"/>
            </a:pPr>
            <a:r>
              <a:rPr lang="en-US" sz="2000" dirty="0" smtClean="0"/>
              <a:t>Resolution IV designs are not appropriate for characterization or optimization.</a:t>
            </a:r>
            <a:endParaRPr lang="en-US" sz="2000" dirty="0"/>
          </a:p>
          <a:p>
            <a:pPr>
              <a:spcBef>
                <a:spcPct val="50000"/>
              </a:spcBef>
              <a:buFontTx/>
              <a:buChar char="•"/>
            </a:pPr>
            <a:endParaRPr lang="en-US" sz="2000" dirty="0"/>
          </a:p>
        </p:txBody>
      </p:sp>
      <p:sp>
        <p:nvSpPr>
          <p:cNvPr id="8" name="Hexagon 7"/>
          <p:cNvSpPr/>
          <p:nvPr/>
        </p:nvSpPr>
        <p:spPr bwMode="auto">
          <a:xfrm rot="5400000">
            <a:off x="6019800" y="-38100"/>
            <a:ext cx="1333500" cy="4191000"/>
          </a:xfrm>
          <a:prstGeom prst="hexagon">
            <a:avLst>
              <a:gd name="adj" fmla="val 0"/>
              <a:gd name="vf" fmla="val 115470"/>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US" smtClean="0"/>
              <a:t>Response Surface Short Course - TFAWS</a:t>
            </a:r>
          </a:p>
        </p:txBody>
      </p:sp>
      <p:sp>
        <p:nvSpPr>
          <p:cNvPr id="31747" name="Slide Number Placeholder 5"/>
          <p:cNvSpPr>
            <a:spLocks noGrp="1"/>
          </p:cNvSpPr>
          <p:nvPr>
            <p:ph type="sldNum" sz="quarter" idx="12"/>
          </p:nvPr>
        </p:nvSpPr>
        <p:spPr>
          <a:noFill/>
        </p:spPr>
        <p:txBody>
          <a:bodyPr/>
          <a:lstStyle/>
          <a:p>
            <a:fld id="{71592C30-01F8-4337-93BD-9BA1A5FFFF08}" type="slidenum">
              <a:rPr lang="en-US" smtClean="0"/>
              <a:pPr/>
              <a:t>73</a:t>
            </a:fld>
            <a:endParaRPr lang="en-US" smtClean="0"/>
          </a:p>
        </p:txBody>
      </p:sp>
      <p:sp>
        <p:nvSpPr>
          <p:cNvPr id="31748" name="Rectangle 2"/>
          <p:cNvSpPr>
            <a:spLocks noGrp="1" noChangeArrowheads="1"/>
          </p:cNvSpPr>
          <p:nvPr>
            <p:ph type="title"/>
          </p:nvPr>
        </p:nvSpPr>
        <p:spPr/>
        <p:txBody>
          <a:bodyPr/>
          <a:lstStyle/>
          <a:p>
            <a:pPr eaLnBrk="1" hangingPunct="1"/>
            <a:r>
              <a:rPr lang="en-US" sz="2800" dirty="0" smtClean="0"/>
              <a:t>Design Selection</a:t>
            </a:r>
            <a:br>
              <a:rPr lang="en-US" sz="2800" dirty="0" smtClean="0"/>
            </a:br>
            <a:r>
              <a:rPr lang="en-US" sz="2400" dirty="0" smtClean="0">
                <a:solidFill>
                  <a:schemeClr val="tx1"/>
                </a:solidFill>
              </a:rPr>
              <a:t>Depends on the Purpose</a:t>
            </a:r>
          </a:p>
        </p:txBody>
      </p:sp>
      <p:pic>
        <p:nvPicPr>
          <p:cNvPr id="31749" name="Picture 3"/>
          <p:cNvPicPr>
            <a:picLocks noGrp="1" noChangeAspect="1" noChangeArrowheads="1"/>
          </p:cNvPicPr>
          <p:nvPr>
            <p:ph type="body" idx="1"/>
          </p:nvPr>
        </p:nvPicPr>
        <p:blipFill>
          <a:blip r:embed="rId3" cstate="print"/>
          <a:srcRect/>
          <a:stretch>
            <a:fillRect/>
          </a:stretch>
        </p:blipFill>
        <p:spPr>
          <a:xfrm>
            <a:off x="4598988" y="1476375"/>
            <a:ext cx="4138612" cy="4616450"/>
          </a:xfrm>
          <a:noFill/>
        </p:spPr>
      </p:pic>
      <p:sp>
        <p:nvSpPr>
          <p:cNvPr id="31751" name="Text Box 5"/>
          <p:cNvSpPr txBox="1">
            <a:spLocks noChangeArrowheads="1"/>
          </p:cNvSpPr>
          <p:nvPr/>
        </p:nvSpPr>
        <p:spPr bwMode="auto">
          <a:xfrm>
            <a:off x="876300" y="1565275"/>
            <a:ext cx="3629025" cy="4508927"/>
          </a:xfrm>
          <a:prstGeom prst="rect">
            <a:avLst/>
          </a:prstGeom>
          <a:noFill/>
          <a:ln w="9525" algn="ctr">
            <a:noFill/>
            <a:miter lim="800000"/>
            <a:headEnd/>
            <a:tailEnd/>
          </a:ln>
        </p:spPr>
        <p:txBody>
          <a:bodyPr wrap="square">
            <a:spAutoFit/>
          </a:bodyPr>
          <a:lstStyle/>
          <a:p>
            <a:pPr>
              <a:spcBef>
                <a:spcPct val="50000"/>
              </a:spcBef>
            </a:pPr>
            <a:r>
              <a:rPr lang="en-US" sz="2000" dirty="0" smtClean="0"/>
              <a:t>Use Res </a:t>
            </a:r>
            <a:r>
              <a:rPr lang="en-US" sz="2000" dirty="0"/>
              <a:t>V fractional factorials or full </a:t>
            </a:r>
            <a:r>
              <a:rPr lang="en-US" sz="2000" dirty="0" smtClean="0"/>
              <a:t>factorials when:</a:t>
            </a:r>
            <a:endParaRPr lang="en-US" sz="2000" dirty="0"/>
          </a:p>
          <a:p>
            <a:pPr marL="287338" lvl="1" indent="-173038">
              <a:spcBef>
                <a:spcPct val="50000"/>
              </a:spcBef>
              <a:buFontTx/>
              <a:buChar char="•"/>
            </a:pPr>
            <a:r>
              <a:rPr lang="en-US" sz="2000" dirty="0" smtClean="0"/>
              <a:t>the </a:t>
            </a:r>
            <a:r>
              <a:rPr lang="en-US" sz="2000" dirty="0"/>
              <a:t>number of runs is not as </a:t>
            </a:r>
            <a:r>
              <a:rPr lang="en-US" sz="2000" dirty="0" smtClean="0"/>
              <a:t>limited</a:t>
            </a:r>
          </a:p>
          <a:p>
            <a:pPr marL="287338" lvl="1" indent="-173038">
              <a:spcBef>
                <a:spcPct val="50000"/>
              </a:spcBef>
              <a:buFontTx/>
              <a:buChar char="•"/>
            </a:pPr>
            <a:r>
              <a:rPr lang="en-US" sz="2000" dirty="0" smtClean="0"/>
              <a:t>center points are added to detect curvature</a:t>
            </a:r>
          </a:p>
          <a:p>
            <a:pPr marL="287338" lvl="1" indent="-173038">
              <a:spcBef>
                <a:spcPct val="50000"/>
              </a:spcBef>
              <a:buFontTx/>
              <a:buChar char="•"/>
            </a:pPr>
            <a:r>
              <a:rPr lang="en-US" sz="2000" dirty="0" smtClean="0"/>
              <a:t>an interaction model with insignificant curvature can be used for optimization.</a:t>
            </a:r>
          </a:p>
          <a:p>
            <a:pPr marL="287338" lvl="1" indent="-173038">
              <a:spcBef>
                <a:spcPct val="50000"/>
              </a:spcBef>
              <a:buFontTx/>
              <a:buChar char="•"/>
            </a:pPr>
            <a:r>
              <a:rPr lang="en-US" sz="2000" dirty="0" smtClean="0"/>
              <a:t>a more powerful screening design is needed</a:t>
            </a:r>
            <a:endParaRPr lang="en-US" sz="2000" dirty="0"/>
          </a:p>
          <a:p>
            <a:pPr>
              <a:spcBef>
                <a:spcPct val="50000"/>
              </a:spcBef>
              <a:buFontTx/>
              <a:buChar char="•"/>
            </a:pPr>
            <a:endParaRPr lang="en-US" dirty="0"/>
          </a:p>
        </p:txBody>
      </p:sp>
      <p:sp>
        <p:nvSpPr>
          <p:cNvPr id="8" name="Hexagon 7"/>
          <p:cNvSpPr/>
          <p:nvPr/>
        </p:nvSpPr>
        <p:spPr bwMode="auto">
          <a:xfrm rot="5400000">
            <a:off x="5519737" y="1195389"/>
            <a:ext cx="2524126" cy="4362451"/>
          </a:xfrm>
          <a:prstGeom prst="hexagon">
            <a:avLst>
              <a:gd name="adj" fmla="val 21507"/>
              <a:gd name="vf" fmla="val 115470"/>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smtClean="0"/>
              <a:t>Response Surface Short Course - TFAWS</a:t>
            </a:r>
          </a:p>
        </p:txBody>
      </p:sp>
      <p:sp>
        <p:nvSpPr>
          <p:cNvPr id="32771" name="Slide Number Placeholder 5"/>
          <p:cNvSpPr>
            <a:spLocks noGrp="1"/>
          </p:cNvSpPr>
          <p:nvPr>
            <p:ph type="sldNum" sz="quarter" idx="12"/>
          </p:nvPr>
        </p:nvSpPr>
        <p:spPr>
          <a:noFill/>
        </p:spPr>
        <p:txBody>
          <a:bodyPr/>
          <a:lstStyle/>
          <a:p>
            <a:fld id="{8D1EFF87-9160-4097-862B-9ECEC3D019C3}" type="slidenum">
              <a:rPr lang="en-US" smtClean="0"/>
              <a:pPr/>
              <a:t>74</a:t>
            </a:fld>
            <a:endParaRPr lang="en-US" smtClean="0"/>
          </a:p>
        </p:txBody>
      </p:sp>
      <p:sp>
        <p:nvSpPr>
          <p:cNvPr id="32772" name="Rectangle 2"/>
          <p:cNvSpPr>
            <a:spLocks noGrp="1" noChangeArrowheads="1"/>
          </p:cNvSpPr>
          <p:nvPr>
            <p:ph type="title"/>
          </p:nvPr>
        </p:nvSpPr>
        <p:spPr/>
        <p:txBody>
          <a:bodyPr/>
          <a:lstStyle/>
          <a:p>
            <a:pPr eaLnBrk="1" hangingPunct="1"/>
            <a:r>
              <a:rPr lang="en-US" sz="2800" dirty="0" smtClean="0"/>
              <a:t>Design Selection</a:t>
            </a:r>
            <a:br>
              <a:rPr lang="en-US" sz="2800" dirty="0" smtClean="0"/>
            </a:br>
            <a:r>
              <a:rPr lang="en-US" sz="2400" dirty="0" smtClean="0">
                <a:solidFill>
                  <a:schemeClr val="tx1"/>
                </a:solidFill>
              </a:rPr>
              <a:t>Depends on the Purpose</a:t>
            </a:r>
          </a:p>
        </p:txBody>
      </p:sp>
      <p:pic>
        <p:nvPicPr>
          <p:cNvPr id="32773" name="Picture 3"/>
          <p:cNvPicPr>
            <a:picLocks noGrp="1" noChangeAspect="1" noChangeArrowheads="1"/>
          </p:cNvPicPr>
          <p:nvPr>
            <p:ph type="body" idx="1"/>
          </p:nvPr>
        </p:nvPicPr>
        <p:blipFill>
          <a:blip r:embed="rId3" cstate="print"/>
          <a:srcRect/>
          <a:stretch>
            <a:fillRect/>
          </a:stretch>
        </p:blipFill>
        <p:spPr>
          <a:xfrm>
            <a:off x="4598988" y="1490663"/>
            <a:ext cx="4138612" cy="4602162"/>
          </a:xfrm>
          <a:noFill/>
        </p:spPr>
      </p:pic>
      <p:sp>
        <p:nvSpPr>
          <p:cNvPr id="32775" name="Text Box 5"/>
          <p:cNvSpPr txBox="1">
            <a:spLocks noChangeArrowheads="1"/>
          </p:cNvSpPr>
          <p:nvPr/>
        </p:nvSpPr>
        <p:spPr bwMode="auto">
          <a:xfrm>
            <a:off x="1149350" y="1565275"/>
            <a:ext cx="3422650" cy="4555093"/>
          </a:xfrm>
          <a:prstGeom prst="rect">
            <a:avLst/>
          </a:prstGeom>
          <a:noFill/>
          <a:ln w="9525" algn="ctr">
            <a:noFill/>
            <a:miter lim="800000"/>
            <a:headEnd/>
            <a:tailEnd/>
          </a:ln>
        </p:spPr>
        <p:txBody>
          <a:bodyPr>
            <a:spAutoFit/>
          </a:bodyPr>
          <a:lstStyle/>
          <a:p>
            <a:pPr>
              <a:spcBef>
                <a:spcPct val="50000"/>
              </a:spcBef>
            </a:pPr>
            <a:r>
              <a:rPr lang="en-US" sz="2000" dirty="0" smtClean="0"/>
              <a:t>Use Response </a:t>
            </a:r>
            <a:r>
              <a:rPr lang="en-US" sz="2000" dirty="0"/>
              <a:t>surface designs </a:t>
            </a:r>
            <a:r>
              <a:rPr lang="en-US" sz="2000" dirty="0" smtClean="0"/>
              <a:t>when:</a:t>
            </a:r>
            <a:endParaRPr lang="en-US" sz="2000" dirty="0"/>
          </a:p>
          <a:p>
            <a:pPr marL="287338" lvl="1" indent="-173038">
              <a:spcBef>
                <a:spcPct val="50000"/>
              </a:spcBef>
              <a:buFontTx/>
              <a:buChar char="•"/>
            </a:pPr>
            <a:r>
              <a:rPr lang="en-US" sz="2000" dirty="0"/>
              <a:t>the </a:t>
            </a:r>
            <a:r>
              <a:rPr lang="en-US" sz="2000" dirty="0" smtClean="0"/>
              <a:t>important </a:t>
            </a:r>
            <a:r>
              <a:rPr lang="en-US" sz="2000" dirty="0"/>
              <a:t>factors are known</a:t>
            </a:r>
          </a:p>
          <a:p>
            <a:pPr marL="287338" lvl="1" indent="-173038">
              <a:spcBef>
                <a:spcPct val="50000"/>
              </a:spcBef>
              <a:buFontTx/>
              <a:buChar char="•"/>
            </a:pPr>
            <a:r>
              <a:rPr lang="en-US" sz="2000" dirty="0"/>
              <a:t>the goal is optimization</a:t>
            </a:r>
          </a:p>
          <a:p>
            <a:pPr marL="287338" lvl="1" indent="-173038">
              <a:spcBef>
                <a:spcPct val="50000"/>
              </a:spcBef>
              <a:buFontTx/>
              <a:buChar char="•"/>
            </a:pPr>
            <a:r>
              <a:rPr lang="en-US" sz="2000" dirty="0"/>
              <a:t>factor ranges are </a:t>
            </a:r>
            <a:r>
              <a:rPr lang="en-US" sz="2000" dirty="0" smtClean="0"/>
              <a:t>well-defined</a:t>
            </a:r>
          </a:p>
          <a:p>
            <a:pPr marL="287338" lvl="1" indent="-173038">
              <a:spcBef>
                <a:spcPct val="50000"/>
              </a:spcBef>
              <a:buFontTx/>
              <a:buChar char="•"/>
            </a:pPr>
            <a:r>
              <a:rPr lang="en-US" sz="2000" dirty="0" smtClean="0"/>
              <a:t>can still fit lower-order interaction models</a:t>
            </a:r>
          </a:p>
          <a:p>
            <a:pPr marL="287338" lvl="1" indent="-173038">
              <a:spcBef>
                <a:spcPct val="50000"/>
              </a:spcBef>
              <a:buFontTx/>
              <a:buChar char="•"/>
            </a:pPr>
            <a:r>
              <a:rPr lang="en-US" sz="2000" dirty="0" smtClean="0"/>
              <a:t>can often be obtained by augmenting previous factorial experiments</a:t>
            </a:r>
            <a:endParaRPr lang="en-US" dirty="0"/>
          </a:p>
        </p:txBody>
      </p:sp>
      <p:sp>
        <p:nvSpPr>
          <p:cNvPr id="8" name="Hexagon 7"/>
          <p:cNvSpPr/>
          <p:nvPr/>
        </p:nvSpPr>
        <p:spPr bwMode="auto">
          <a:xfrm rot="5400000">
            <a:off x="5600697" y="2724150"/>
            <a:ext cx="2324103" cy="4229101"/>
          </a:xfrm>
          <a:prstGeom prst="hexagon">
            <a:avLst>
              <a:gd name="adj" fmla="val 21507"/>
              <a:gd name="vf" fmla="val 115470"/>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34819" name="Slide Number Placeholder 5"/>
          <p:cNvSpPr>
            <a:spLocks noGrp="1"/>
          </p:cNvSpPr>
          <p:nvPr>
            <p:ph type="sldNum" sz="quarter" idx="12"/>
          </p:nvPr>
        </p:nvSpPr>
        <p:spPr>
          <a:noFill/>
        </p:spPr>
        <p:txBody>
          <a:bodyPr/>
          <a:lstStyle/>
          <a:p>
            <a:fld id="{E483ECEF-0B83-4976-8578-9B773F15A46D}" type="slidenum">
              <a:rPr lang="en-US" smtClean="0">
                <a:latin typeface="Arial" charset="0"/>
              </a:rPr>
              <a:pPr/>
              <a:t>75</a:t>
            </a:fld>
            <a:endParaRPr lang="en-US" smtClean="0">
              <a:latin typeface="Arial" charset="0"/>
            </a:endParaRPr>
          </a:p>
        </p:txBody>
      </p:sp>
      <p:sp>
        <p:nvSpPr>
          <p:cNvPr id="34820" name="Rectangle 5"/>
          <p:cNvSpPr>
            <a:spLocks noChangeArrowheads="1"/>
          </p:cNvSpPr>
          <p:nvPr/>
        </p:nvSpPr>
        <p:spPr bwMode="auto">
          <a:xfrm>
            <a:off x="0" y="357188"/>
            <a:ext cx="9144000" cy="0"/>
          </a:xfrm>
          <a:prstGeom prst="rect">
            <a:avLst/>
          </a:prstGeom>
          <a:noFill/>
          <a:ln w="9525" algn="ctr">
            <a:noFill/>
            <a:miter lim="800000"/>
            <a:headEnd/>
            <a:tailEnd/>
          </a:ln>
        </p:spPr>
        <p:txBody>
          <a:bodyPr wrap="none" anchor="ctr">
            <a:spAutoFit/>
          </a:bodyPr>
          <a:lstStyle/>
          <a:p>
            <a:endParaRPr lang="en-US"/>
          </a:p>
        </p:txBody>
      </p:sp>
      <p:sp>
        <p:nvSpPr>
          <p:cNvPr id="34821" name="Text Box 7"/>
          <p:cNvSpPr txBox="1">
            <a:spLocks noChangeArrowheads="1"/>
          </p:cNvSpPr>
          <p:nvPr/>
        </p:nvSpPr>
        <p:spPr bwMode="auto">
          <a:xfrm>
            <a:off x="2438400" y="1219200"/>
            <a:ext cx="1981200" cy="581025"/>
          </a:xfrm>
          <a:prstGeom prst="rect">
            <a:avLst/>
          </a:prstGeom>
          <a:noFill/>
          <a:ln w="9525">
            <a:noFill/>
            <a:miter lim="800000"/>
            <a:headEnd/>
            <a:tailEnd/>
          </a:ln>
        </p:spPr>
        <p:txBody>
          <a:bodyPr>
            <a:spAutoFit/>
          </a:bodyPr>
          <a:lstStyle/>
          <a:p>
            <a:pPr algn="ctr" eaLnBrk="1" hangingPunct="1">
              <a:spcBef>
                <a:spcPct val="50000"/>
              </a:spcBef>
            </a:pPr>
            <a:r>
              <a:rPr lang="en-US" sz="1600">
                <a:solidFill>
                  <a:srgbClr val="000000"/>
                </a:solidFill>
              </a:rPr>
              <a:t>Subject Matter</a:t>
            </a:r>
            <a:br>
              <a:rPr lang="en-US" sz="1600">
                <a:solidFill>
                  <a:srgbClr val="000000"/>
                </a:solidFill>
              </a:rPr>
            </a:br>
            <a:r>
              <a:rPr lang="en-US" sz="1600">
                <a:solidFill>
                  <a:srgbClr val="000000"/>
                </a:solidFill>
              </a:rPr>
              <a:t>Knowledge</a:t>
            </a:r>
          </a:p>
        </p:txBody>
      </p:sp>
      <p:sp>
        <p:nvSpPr>
          <p:cNvPr id="34822" name="Text Box 8"/>
          <p:cNvSpPr txBox="1">
            <a:spLocks noChangeArrowheads="1"/>
          </p:cNvSpPr>
          <p:nvPr/>
        </p:nvSpPr>
        <p:spPr bwMode="auto">
          <a:xfrm>
            <a:off x="2895600" y="1981200"/>
            <a:ext cx="990600" cy="336550"/>
          </a:xfrm>
          <a:prstGeom prst="rect">
            <a:avLst/>
          </a:prstGeom>
          <a:noFill/>
          <a:ln w="9525">
            <a:noFill/>
            <a:miter lim="800000"/>
            <a:headEnd/>
            <a:tailEnd/>
          </a:ln>
        </p:spPr>
        <p:txBody>
          <a:bodyPr>
            <a:spAutoFit/>
          </a:bodyPr>
          <a:lstStyle/>
          <a:p>
            <a:pPr eaLnBrk="1" hangingPunct="1">
              <a:spcBef>
                <a:spcPct val="50000"/>
              </a:spcBef>
            </a:pPr>
            <a:r>
              <a:rPr lang="en-US" sz="1600">
                <a:solidFill>
                  <a:srgbClr val="000000"/>
                </a:solidFill>
              </a:rPr>
              <a:t>Factors</a:t>
            </a:r>
          </a:p>
        </p:txBody>
      </p:sp>
      <p:sp>
        <p:nvSpPr>
          <p:cNvPr id="34823" name="Text Box 9"/>
          <p:cNvSpPr txBox="1">
            <a:spLocks noChangeArrowheads="1"/>
          </p:cNvSpPr>
          <p:nvPr/>
        </p:nvSpPr>
        <p:spPr bwMode="auto">
          <a:xfrm>
            <a:off x="2514600" y="2514600"/>
            <a:ext cx="1828800" cy="666750"/>
          </a:xfrm>
          <a:prstGeom prst="rect">
            <a:avLst/>
          </a:prstGeom>
          <a:noFill/>
          <a:ln w="50800">
            <a:solidFill>
              <a:schemeClr val="tx1"/>
            </a:solidFill>
            <a:miter lim="800000"/>
            <a:headEnd/>
            <a:tailEnd/>
          </a:ln>
        </p:spPr>
        <p:txBody>
          <a:bodyPr anchor="ctr"/>
          <a:lstStyle/>
          <a:p>
            <a:pPr algn="ctr" eaLnBrk="1" hangingPunct="1">
              <a:spcBef>
                <a:spcPct val="50000"/>
              </a:spcBef>
            </a:pPr>
            <a:r>
              <a:rPr lang="en-US" sz="2400" b="1" i="1"/>
              <a:t>Process</a:t>
            </a:r>
          </a:p>
        </p:txBody>
      </p:sp>
      <p:sp>
        <p:nvSpPr>
          <p:cNvPr id="34824" name="Text Box 10"/>
          <p:cNvSpPr txBox="1">
            <a:spLocks noChangeArrowheads="1"/>
          </p:cNvSpPr>
          <p:nvPr/>
        </p:nvSpPr>
        <p:spPr bwMode="auto">
          <a:xfrm>
            <a:off x="2667000" y="3429000"/>
            <a:ext cx="1447800" cy="336550"/>
          </a:xfrm>
          <a:prstGeom prst="rect">
            <a:avLst/>
          </a:prstGeom>
          <a:noFill/>
          <a:ln w="9525">
            <a:noFill/>
            <a:miter lim="800000"/>
            <a:headEnd/>
            <a:tailEnd/>
          </a:ln>
        </p:spPr>
        <p:txBody>
          <a:bodyPr>
            <a:spAutoFit/>
          </a:bodyPr>
          <a:lstStyle/>
          <a:p>
            <a:pPr algn="ctr" eaLnBrk="1" hangingPunct="1">
              <a:spcBef>
                <a:spcPct val="50000"/>
              </a:spcBef>
            </a:pPr>
            <a:r>
              <a:rPr lang="en-US" sz="1600">
                <a:solidFill>
                  <a:srgbClr val="000000"/>
                </a:solidFill>
              </a:rPr>
              <a:t>Responses</a:t>
            </a:r>
          </a:p>
        </p:txBody>
      </p:sp>
      <p:sp>
        <p:nvSpPr>
          <p:cNvPr id="34825" name="Text Box 11"/>
          <p:cNvSpPr txBox="1">
            <a:spLocks noChangeArrowheads="1"/>
          </p:cNvSpPr>
          <p:nvPr/>
        </p:nvSpPr>
        <p:spPr bwMode="auto">
          <a:xfrm>
            <a:off x="2438400" y="4038600"/>
            <a:ext cx="2133600" cy="581025"/>
          </a:xfrm>
          <a:prstGeom prst="rect">
            <a:avLst/>
          </a:prstGeom>
          <a:noFill/>
          <a:ln w="9525">
            <a:noFill/>
            <a:miter lim="800000"/>
            <a:headEnd/>
            <a:tailEnd/>
          </a:ln>
        </p:spPr>
        <p:txBody>
          <a:bodyPr>
            <a:spAutoFit/>
          </a:bodyPr>
          <a:lstStyle/>
          <a:p>
            <a:pPr algn="ctr" eaLnBrk="1" hangingPunct="1">
              <a:spcBef>
                <a:spcPct val="50000"/>
              </a:spcBef>
            </a:pPr>
            <a:r>
              <a:rPr lang="en-US" sz="1600">
                <a:solidFill>
                  <a:srgbClr val="000000"/>
                </a:solidFill>
              </a:rPr>
              <a:t>Empirical Models</a:t>
            </a:r>
            <a:br>
              <a:rPr lang="en-US" sz="1600">
                <a:solidFill>
                  <a:srgbClr val="000000"/>
                </a:solidFill>
              </a:rPr>
            </a:br>
            <a:r>
              <a:rPr lang="en-US" sz="1600">
                <a:solidFill>
                  <a:srgbClr val="000000"/>
                </a:solidFill>
              </a:rPr>
              <a:t>(polynomials)</a:t>
            </a:r>
          </a:p>
        </p:txBody>
      </p:sp>
      <p:sp>
        <p:nvSpPr>
          <p:cNvPr id="34826" name="Text Box 12"/>
          <p:cNvSpPr txBox="1">
            <a:spLocks noChangeArrowheads="1"/>
          </p:cNvSpPr>
          <p:nvPr/>
        </p:nvSpPr>
        <p:spPr bwMode="auto">
          <a:xfrm>
            <a:off x="2895600" y="4800600"/>
            <a:ext cx="990600" cy="336550"/>
          </a:xfrm>
          <a:prstGeom prst="rect">
            <a:avLst/>
          </a:prstGeom>
          <a:noFill/>
          <a:ln w="9525">
            <a:noFill/>
            <a:miter lim="800000"/>
            <a:headEnd/>
            <a:tailEnd/>
          </a:ln>
        </p:spPr>
        <p:txBody>
          <a:bodyPr>
            <a:spAutoFit/>
          </a:bodyPr>
          <a:lstStyle/>
          <a:p>
            <a:pPr algn="ctr" eaLnBrk="1" hangingPunct="1">
              <a:spcBef>
                <a:spcPct val="50000"/>
              </a:spcBef>
            </a:pPr>
            <a:r>
              <a:rPr lang="en-US" sz="1600">
                <a:solidFill>
                  <a:srgbClr val="000000"/>
                </a:solidFill>
              </a:rPr>
              <a:t>ANOVA</a:t>
            </a:r>
          </a:p>
        </p:txBody>
      </p:sp>
      <p:sp>
        <p:nvSpPr>
          <p:cNvPr id="34827" name="Text Box 13"/>
          <p:cNvSpPr txBox="1">
            <a:spLocks noChangeArrowheads="1"/>
          </p:cNvSpPr>
          <p:nvPr/>
        </p:nvSpPr>
        <p:spPr bwMode="auto">
          <a:xfrm>
            <a:off x="2590800" y="5334000"/>
            <a:ext cx="1600200" cy="336550"/>
          </a:xfrm>
          <a:prstGeom prst="rect">
            <a:avLst/>
          </a:prstGeom>
          <a:noFill/>
          <a:ln w="9525">
            <a:noFill/>
            <a:miter lim="800000"/>
            <a:headEnd/>
            <a:tailEnd/>
          </a:ln>
        </p:spPr>
        <p:txBody>
          <a:bodyPr>
            <a:spAutoFit/>
          </a:bodyPr>
          <a:lstStyle/>
          <a:p>
            <a:pPr algn="ctr" eaLnBrk="1" hangingPunct="1">
              <a:spcBef>
                <a:spcPct val="50000"/>
              </a:spcBef>
            </a:pPr>
            <a:r>
              <a:rPr lang="en-US" sz="1600">
                <a:solidFill>
                  <a:srgbClr val="000000"/>
                </a:solidFill>
              </a:rPr>
              <a:t>Contour Plots</a:t>
            </a:r>
          </a:p>
        </p:txBody>
      </p:sp>
      <p:sp>
        <p:nvSpPr>
          <p:cNvPr id="34828" name="Text Box 14"/>
          <p:cNvSpPr txBox="1">
            <a:spLocks noChangeArrowheads="1"/>
          </p:cNvSpPr>
          <p:nvPr/>
        </p:nvSpPr>
        <p:spPr bwMode="auto">
          <a:xfrm>
            <a:off x="2667000" y="5943600"/>
            <a:ext cx="1524000" cy="336550"/>
          </a:xfrm>
          <a:prstGeom prst="rect">
            <a:avLst/>
          </a:prstGeom>
          <a:noFill/>
          <a:ln w="9525">
            <a:noFill/>
            <a:miter lim="800000"/>
            <a:headEnd/>
            <a:tailEnd/>
          </a:ln>
        </p:spPr>
        <p:txBody>
          <a:bodyPr>
            <a:spAutoFit/>
          </a:bodyPr>
          <a:lstStyle/>
          <a:p>
            <a:pPr algn="ctr" eaLnBrk="1" hangingPunct="1">
              <a:spcBef>
                <a:spcPct val="50000"/>
              </a:spcBef>
            </a:pPr>
            <a:r>
              <a:rPr lang="en-US" sz="1600">
                <a:solidFill>
                  <a:srgbClr val="000000"/>
                </a:solidFill>
              </a:rPr>
              <a:t>Optimization</a:t>
            </a:r>
          </a:p>
        </p:txBody>
      </p:sp>
      <p:sp>
        <p:nvSpPr>
          <p:cNvPr id="34829" name="Text Box 15"/>
          <p:cNvSpPr txBox="1">
            <a:spLocks noChangeArrowheads="1"/>
          </p:cNvSpPr>
          <p:nvPr/>
        </p:nvSpPr>
        <p:spPr bwMode="auto">
          <a:xfrm>
            <a:off x="4800600" y="2362200"/>
            <a:ext cx="3048000" cy="1069975"/>
          </a:xfrm>
          <a:prstGeom prst="rect">
            <a:avLst/>
          </a:prstGeom>
          <a:noFill/>
          <a:ln w="9525">
            <a:noFill/>
            <a:miter lim="800000"/>
            <a:headEnd/>
            <a:tailEnd/>
          </a:ln>
        </p:spPr>
        <p:txBody>
          <a:bodyPr>
            <a:spAutoFit/>
          </a:bodyPr>
          <a:lstStyle/>
          <a:p>
            <a:pPr eaLnBrk="1" hangingPunct="1">
              <a:spcBef>
                <a:spcPct val="50000"/>
              </a:spcBef>
            </a:pPr>
            <a:r>
              <a:rPr lang="en-US" sz="1600">
                <a:solidFill>
                  <a:srgbClr val="000000"/>
                </a:solidFill>
              </a:rPr>
              <a:t>Design of Experiments</a:t>
            </a:r>
          </a:p>
          <a:p>
            <a:pPr lvl="1" indent="-114300" eaLnBrk="1" hangingPunct="1">
              <a:spcBef>
                <a:spcPct val="50000"/>
              </a:spcBef>
              <a:buFontTx/>
              <a:buChar char="•"/>
            </a:pPr>
            <a:r>
              <a:rPr lang="en-US" sz="1600">
                <a:solidFill>
                  <a:srgbClr val="000000"/>
                </a:solidFill>
              </a:rPr>
              <a:t>Region of Operability</a:t>
            </a:r>
          </a:p>
          <a:p>
            <a:pPr lvl="1" indent="-114300" eaLnBrk="1" hangingPunct="1">
              <a:spcBef>
                <a:spcPct val="50000"/>
              </a:spcBef>
              <a:buFontTx/>
              <a:buChar char="•"/>
            </a:pPr>
            <a:r>
              <a:rPr lang="en-US" sz="1600">
                <a:solidFill>
                  <a:srgbClr val="000000"/>
                </a:solidFill>
              </a:rPr>
              <a:t>Region of Interest</a:t>
            </a:r>
          </a:p>
        </p:txBody>
      </p:sp>
      <p:sp>
        <p:nvSpPr>
          <p:cNvPr id="34830" name="Rectangle 16"/>
          <p:cNvSpPr>
            <a:spLocks noChangeArrowheads="1"/>
          </p:cNvSpPr>
          <p:nvPr/>
        </p:nvSpPr>
        <p:spPr bwMode="auto">
          <a:xfrm>
            <a:off x="2133600" y="1981200"/>
            <a:ext cx="2590800" cy="1828800"/>
          </a:xfrm>
          <a:prstGeom prst="rect">
            <a:avLst/>
          </a:prstGeom>
          <a:noFill/>
          <a:ln w="19050">
            <a:solidFill>
              <a:srgbClr val="0000FF"/>
            </a:solidFill>
            <a:miter lim="800000"/>
            <a:headEnd/>
            <a:tailEnd/>
          </a:ln>
        </p:spPr>
        <p:txBody>
          <a:bodyPr wrap="none" anchor="ctr"/>
          <a:lstStyle/>
          <a:p>
            <a:endParaRPr lang="en-US"/>
          </a:p>
        </p:txBody>
      </p:sp>
      <p:sp>
        <p:nvSpPr>
          <p:cNvPr id="34831" name="Line 17"/>
          <p:cNvSpPr>
            <a:spLocks noChangeShapeType="1"/>
          </p:cNvSpPr>
          <p:nvPr/>
        </p:nvSpPr>
        <p:spPr bwMode="auto">
          <a:xfrm>
            <a:off x="3352800" y="1752600"/>
            <a:ext cx="0" cy="228600"/>
          </a:xfrm>
          <a:prstGeom prst="line">
            <a:avLst/>
          </a:prstGeom>
          <a:noFill/>
          <a:ln w="9525">
            <a:solidFill>
              <a:schemeClr val="tx1"/>
            </a:solidFill>
            <a:round/>
            <a:headEnd/>
            <a:tailEnd type="triangle" w="med" len="med"/>
          </a:ln>
        </p:spPr>
        <p:txBody>
          <a:bodyPr/>
          <a:lstStyle/>
          <a:p>
            <a:endParaRPr lang="en-US"/>
          </a:p>
        </p:txBody>
      </p:sp>
      <p:sp>
        <p:nvSpPr>
          <p:cNvPr id="34832" name="Line 18"/>
          <p:cNvSpPr>
            <a:spLocks noChangeShapeType="1"/>
          </p:cNvSpPr>
          <p:nvPr/>
        </p:nvSpPr>
        <p:spPr bwMode="auto">
          <a:xfrm>
            <a:off x="3352800" y="2286000"/>
            <a:ext cx="0" cy="228600"/>
          </a:xfrm>
          <a:prstGeom prst="line">
            <a:avLst/>
          </a:prstGeom>
          <a:noFill/>
          <a:ln w="9525">
            <a:solidFill>
              <a:schemeClr val="tx1"/>
            </a:solidFill>
            <a:round/>
            <a:headEnd/>
            <a:tailEnd type="triangle" w="med" len="med"/>
          </a:ln>
        </p:spPr>
        <p:txBody>
          <a:bodyPr/>
          <a:lstStyle/>
          <a:p>
            <a:endParaRPr lang="en-US"/>
          </a:p>
        </p:txBody>
      </p:sp>
      <p:sp>
        <p:nvSpPr>
          <p:cNvPr id="34833" name="Line 19"/>
          <p:cNvSpPr>
            <a:spLocks noChangeShapeType="1"/>
          </p:cNvSpPr>
          <p:nvPr/>
        </p:nvSpPr>
        <p:spPr bwMode="auto">
          <a:xfrm>
            <a:off x="3352800" y="3200400"/>
            <a:ext cx="0" cy="304800"/>
          </a:xfrm>
          <a:prstGeom prst="line">
            <a:avLst/>
          </a:prstGeom>
          <a:noFill/>
          <a:ln w="9525">
            <a:solidFill>
              <a:schemeClr val="tx1"/>
            </a:solidFill>
            <a:round/>
            <a:headEnd/>
            <a:tailEnd type="triangle" w="med" len="med"/>
          </a:ln>
        </p:spPr>
        <p:txBody>
          <a:bodyPr/>
          <a:lstStyle/>
          <a:p>
            <a:endParaRPr lang="en-US"/>
          </a:p>
        </p:txBody>
      </p:sp>
      <p:sp>
        <p:nvSpPr>
          <p:cNvPr id="34834" name="Line 20"/>
          <p:cNvSpPr>
            <a:spLocks noChangeShapeType="1"/>
          </p:cNvSpPr>
          <p:nvPr/>
        </p:nvSpPr>
        <p:spPr bwMode="auto">
          <a:xfrm>
            <a:off x="3352800" y="3810000"/>
            <a:ext cx="0" cy="304800"/>
          </a:xfrm>
          <a:prstGeom prst="line">
            <a:avLst/>
          </a:prstGeom>
          <a:noFill/>
          <a:ln w="9525">
            <a:solidFill>
              <a:schemeClr val="tx1"/>
            </a:solidFill>
            <a:round/>
            <a:headEnd/>
            <a:tailEnd type="triangle" w="med" len="med"/>
          </a:ln>
        </p:spPr>
        <p:txBody>
          <a:bodyPr/>
          <a:lstStyle/>
          <a:p>
            <a:endParaRPr lang="en-US"/>
          </a:p>
        </p:txBody>
      </p:sp>
      <p:sp>
        <p:nvSpPr>
          <p:cNvPr id="34835" name="Line 21"/>
          <p:cNvSpPr>
            <a:spLocks noChangeShapeType="1"/>
          </p:cNvSpPr>
          <p:nvPr/>
        </p:nvSpPr>
        <p:spPr bwMode="auto">
          <a:xfrm>
            <a:off x="3352800" y="4572000"/>
            <a:ext cx="0" cy="304800"/>
          </a:xfrm>
          <a:prstGeom prst="line">
            <a:avLst/>
          </a:prstGeom>
          <a:noFill/>
          <a:ln w="9525">
            <a:solidFill>
              <a:schemeClr val="tx1"/>
            </a:solidFill>
            <a:round/>
            <a:headEnd/>
            <a:tailEnd type="triangle" w="med" len="med"/>
          </a:ln>
        </p:spPr>
        <p:txBody>
          <a:bodyPr/>
          <a:lstStyle/>
          <a:p>
            <a:endParaRPr lang="en-US"/>
          </a:p>
        </p:txBody>
      </p:sp>
      <p:sp>
        <p:nvSpPr>
          <p:cNvPr id="34836" name="Line 22"/>
          <p:cNvSpPr>
            <a:spLocks noChangeShapeType="1"/>
          </p:cNvSpPr>
          <p:nvPr/>
        </p:nvSpPr>
        <p:spPr bwMode="auto">
          <a:xfrm>
            <a:off x="3352800" y="5105400"/>
            <a:ext cx="0" cy="304800"/>
          </a:xfrm>
          <a:prstGeom prst="line">
            <a:avLst/>
          </a:prstGeom>
          <a:noFill/>
          <a:ln w="9525">
            <a:solidFill>
              <a:schemeClr val="tx1"/>
            </a:solidFill>
            <a:round/>
            <a:headEnd/>
            <a:tailEnd type="triangle" w="med" len="med"/>
          </a:ln>
        </p:spPr>
        <p:txBody>
          <a:bodyPr/>
          <a:lstStyle/>
          <a:p>
            <a:endParaRPr lang="en-US"/>
          </a:p>
        </p:txBody>
      </p:sp>
      <p:sp>
        <p:nvSpPr>
          <p:cNvPr id="34837" name="Line 23"/>
          <p:cNvSpPr>
            <a:spLocks noChangeShapeType="1"/>
          </p:cNvSpPr>
          <p:nvPr/>
        </p:nvSpPr>
        <p:spPr bwMode="auto">
          <a:xfrm>
            <a:off x="3352800" y="5638800"/>
            <a:ext cx="0" cy="381000"/>
          </a:xfrm>
          <a:prstGeom prst="line">
            <a:avLst/>
          </a:prstGeom>
          <a:noFill/>
          <a:ln w="9525">
            <a:solidFill>
              <a:schemeClr val="tx1"/>
            </a:solidFill>
            <a:round/>
            <a:headEnd/>
            <a:tailEnd type="triangle" w="med" len="med"/>
          </a:ln>
        </p:spPr>
        <p:txBody>
          <a:bodyPr/>
          <a:lstStyle/>
          <a:p>
            <a:endParaRPr lang="en-US"/>
          </a:p>
        </p:txBody>
      </p:sp>
      <p:sp>
        <p:nvSpPr>
          <p:cNvPr id="34838" name="Line 24"/>
          <p:cNvSpPr>
            <a:spLocks noChangeShapeType="1"/>
          </p:cNvSpPr>
          <p:nvPr/>
        </p:nvSpPr>
        <p:spPr bwMode="auto">
          <a:xfrm>
            <a:off x="3352800" y="6248400"/>
            <a:ext cx="0" cy="152400"/>
          </a:xfrm>
          <a:prstGeom prst="line">
            <a:avLst/>
          </a:prstGeom>
          <a:noFill/>
          <a:ln w="9525">
            <a:solidFill>
              <a:schemeClr val="tx1"/>
            </a:solidFill>
            <a:round/>
            <a:headEnd/>
            <a:tailEnd/>
          </a:ln>
        </p:spPr>
        <p:txBody>
          <a:bodyPr/>
          <a:lstStyle/>
          <a:p>
            <a:endParaRPr lang="en-US"/>
          </a:p>
        </p:txBody>
      </p:sp>
      <p:sp>
        <p:nvSpPr>
          <p:cNvPr id="34839" name="Line 25"/>
          <p:cNvSpPr>
            <a:spLocks noChangeShapeType="1"/>
          </p:cNvSpPr>
          <p:nvPr/>
        </p:nvSpPr>
        <p:spPr bwMode="auto">
          <a:xfrm>
            <a:off x="3352800" y="6400800"/>
            <a:ext cx="4114800" cy="0"/>
          </a:xfrm>
          <a:prstGeom prst="line">
            <a:avLst/>
          </a:prstGeom>
          <a:noFill/>
          <a:ln w="9525">
            <a:solidFill>
              <a:schemeClr val="tx1"/>
            </a:solidFill>
            <a:round/>
            <a:headEnd/>
            <a:tailEnd/>
          </a:ln>
        </p:spPr>
        <p:txBody>
          <a:bodyPr/>
          <a:lstStyle/>
          <a:p>
            <a:endParaRPr lang="en-US"/>
          </a:p>
        </p:txBody>
      </p:sp>
      <p:sp>
        <p:nvSpPr>
          <p:cNvPr id="34840" name="Line 26"/>
          <p:cNvSpPr>
            <a:spLocks noChangeShapeType="1"/>
          </p:cNvSpPr>
          <p:nvPr/>
        </p:nvSpPr>
        <p:spPr bwMode="auto">
          <a:xfrm flipV="1">
            <a:off x="7467600" y="1524000"/>
            <a:ext cx="0" cy="4876800"/>
          </a:xfrm>
          <a:prstGeom prst="line">
            <a:avLst/>
          </a:prstGeom>
          <a:noFill/>
          <a:ln w="9525">
            <a:solidFill>
              <a:schemeClr val="tx1"/>
            </a:solidFill>
            <a:round/>
            <a:headEnd/>
            <a:tailEnd/>
          </a:ln>
        </p:spPr>
        <p:txBody>
          <a:bodyPr/>
          <a:lstStyle/>
          <a:p>
            <a:endParaRPr lang="en-US"/>
          </a:p>
        </p:txBody>
      </p:sp>
      <p:sp>
        <p:nvSpPr>
          <p:cNvPr id="34841" name="Line 27"/>
          <p:cNvSpPr>
            <a:spLocks noChangeShapeType="1"/>
          </p:cNvSpPr>
          <p:nvPr/>
        </p:nvSpPr>
        <p:spPr bwMode="auto">
          <a:xfrm flipH="1">
            <a:off x="4191000" y="1524000"/>
            <a:ext cx="3276600" cy="0"/>
          </a:xfrm>
          <a:prstGeom prst="line">
            <a:avLst/>
          </a:prstGeom>
          <a:noFill/>
          <a:ln w="9525">
            <a:solidFill>
              <a:schemeClr val="tx1"/>
            </a:solidFill>
            <a:round/>
            <a:headEnd/>
            <a:tailEnd type="triangle" w="med" len="med"/>
          </a:ln>
        </p:spPr>
        <p:txBody>
          <a:bodyPr/>
          <a:lstStyle/>
          <a:p>
            <a:endParaRPr lang="en-US"/>
          </a:p>
        </p:txBody>
      </p:sp>
      <p:sp>
        <p:nvSpPr>
          <p:cNvPr id="34842" name="Rectangle 29"/>
          <p:cNvSpPr>
            <a:spLocks noGrp="1" noChangeArrowheads="1"/>
          </p:cNvSpPr>
          <p:nvPr>
            <p:ph type="title"/>
          </p:nvPr>
        </p:nvSpPr>
        <p:spPr/>
        <p:txBody>
          <a:bodyPr/>
          <a:lstStyle/>
          <a:p>
            <a:pPr eaLnBrk="1" hangingPunct="1"/>
            <a:r>
              <a:rPr lang="en-US" smtClean="0"/>
              <a:t>Response Surface Methodology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eaLnBrk="1" hangingPunct="1"/>
            <a:r>
              <a:rPr lang="en-US" smtClean="0"/>
              <a:t>RSM DOE Process </a:t>
            </a:r>
            <a:r>
              <a:rPr lang="en-US" sz="2400" i="1" smtClean="0"/>
              <a:t>(1 of 2)</a:t>
            </a:r>
          </a:p>
        </p:txBody>
      </p:sp>
      <p:sp>
        <p:nvSpPr>
          <p:cNvPr id="18435" name="Rectangle 3"/>
          <p:cNvSpPr>
            <a:spLocks noGrp="1" noChangeArrowheads="1"/>
          </p:cNvSpPr>
          <p:nvPr>
            <p:ph idx="1"/>
          </p:nvPr>
        </p:nvSpPr>
        <p:spPr/>
        <p:txBody>
          <a:bodyPr/>
          <a:lstStyle/>
          <a:p>
            <a:pPr marL="349250" indent="-349250" eaLnBrk="1" hangingPunct="1">
              <a:spcBef>
                <a:spcPts val="1200"/>
              </a:spcBef>
              <a:buClr>
                <a:schemeClr val="accent2"/>
              </a:buClr>
              <a:buFontTx/>
              <a:buAutoNum type="arabicPeriod"/>
            </a:pPr>
            <a:r>
              <a:rPr lang="en-US" dirty="0" smtClean="0"/>
              <a:t>Identify opportunity and define objective.</a:t>
            </a:r>
          </a:p>
          <a:p>
            <a:pPr marL="749300" lvl="1" indent="-349250" eaLnBrk="1" hangingPunct="1">
              <a:spcBef>
                <a:spcPts val="1200"/>
              </a:spcBef>
              <a:buClr>
                <a:schemeClr val="accent2"/>
              </a:buClr>
              <a:buFont typeface="Wingdings" pitchFamily="2" charset="2"/>
              <a:buChar char="§"/>
            </a:pPr>
            <a:r>
              <a:rPr lang="en-US" dirty="0" smtClean="0"/>
              <a:t>Write it down!</a:t>
            </a:r>
          </a:p>
          <a:p>
            <a:pPr marL="349250" indent="-349250" eaLnBrk="1" hangingPunct="1">
              <a:spcBef>
                <a:spcPts val="1800"/>
              </a:spcBef>
              <a:buClr>
                <a:schemeClr val="accent2"/>
              </a:buClr>
              <a:buFontTx/>
              <a:buAutoNum type="arabicPeriod"/>
            </a:pPr>
            <a:r>
              <a:rPr lang="en-US" dirty="0" smtClean="0"/>
              <a:t>State objective in terms of measurable responses.</a:t>
            </a:r>
          </a:p>
          <a:p>
            <a:pPr marL="792162" lvl="1" indent="-457200" eaLnBrk="1" hangingPunct="1">
              <a:spcBef>
                <a:spcPct val="25000"/>
              </a:spcBef>
              <a:buClr>
                <a:schemeClr val="accent6"/>
              </a:buClr>
              <a:buFont typeface="+mj-lt"/>
              <a:buAutoNum type="alphaLcPeriod"/>
            </a:pPr>
            <a:r>
              <a:rPr lang="en-US" dirty="0" smtClean="0">
                <a:ea typeface="+mn-ea"/>
                <a:cs typeface="+mn-cs"/>
              </a:rPr>
              <a:t>Define the goal for each response.</a:t>
            </a:r>
          </a:p>
          <a:p>
            <a:pPr marL="1249362" lvl="2" indent="-514350" eaLnBrk="1" hangingPunct="1">
              <a:spcBef>
                <a:spcPct val="25000"/>
              </a:spcBef>
              <a:buClr>
                <a:schemeClr val="accent6"/>
              </a:buClr>
              <a:buFont typeface="+mj-lt"/>
              <a:buAutoNum type="romanLcPeriod"/>
            </a:pPr>
            <a:r>
              <a:rPr lang="en-US" dirty="0" smtClean="0">
                <a:ea typeface="+mn-ea"/>
                <a:cs typeface="+mn-cs"/>
              </a:rPr>
              <a:t>Detection of important factors</a:t>
            </a:r>
          </a:p>
          <a:p>
            <a:pPr marL="1249362" lvl="2" indent="-514350" eaLnBrk="1" hangingPunct="1">
              <a:spcBef>
                <a:spcPct val="25000"/>
              </a:spcBef>
              <a:buClr>
                <a:schemeClr val="accent6"/>
              </a:buClr>
              <a:buFont typeface="+mj-lt"/>
              <a:buAutoNum type="romanLcPeriod"/>
            </a:pPr>
            <a:r>
              <a:rPr lang="en-US" dirty="0" smtClean="0">
                <a:ea typeface="+mn-ea"/>
                <a:cs typeface="+mn-cs"/>
              </a:rPr>
              <a:t>Optimization of the response</a:t>
            </a:r>
          </a:p>
          <a:p>
            <a:pPr marL="792162" lvl="1" indent="-457200">
              <a:spcBef>
                <a:spcPct val="25000"/>
              </a:spcBef>
              <a:buClr>
                <a:schemeClr val="accent6"/>
              </a:buClr>
              <a:buFont typeface="+mj-lt"/>
              <a:buAutoNum type="alphaLcPeriod"/>
            </a:pPr>
            <a:r>
              <a:rPr lang="en-US" dirty="0" smtClean="0"/>
              <a:t>Estimate experimental error (</a:t>
            </a:r>
            <a:r>
              <a:rPr lang="en-US" dirty="0" smtClean="0">
                <a:latin typeface="Symbol" pitchFamily="18" charset="2"/>
              </a:rPr>
              <a:t>s</a:t>
            </a:r>
            <a:r>
              <a:rPr lang="en-US" dirty="0" smtClean="0"/>
              <a:t>) for each response.</a:t>
            </a:r>
          </a:p>
        </p:txBody>
      </p:sp>
      <p:sp>
        <p:nvSpPr>
          <p:cNvPr id="18436" name="Date Placeholder 3"/>
          <p:cNvSpPr>
            <a:spLocks noGrp="1"/>
          </p:cNvSpPr>
          <p:nvPr>
            <p:ph type="dt" sz="half" idx="10"/>
          </p:nvPr>
        </p:nvSpPr>
        <p:spPr>
          <a:noFill/>
        </p:spPr>
        <p:txBody>
          <a:bodyPr/>
          <a:lstStyle/>
          <a:p>
            <a:r>
              <a:rPr lang="en-US" smtClean="0">
                <a:latin typeface="Arial" pitchFamily="34" charset="0"/>
              </a:rPr>
              <a:t>Response Surface Short Course - TFAWS</a:t>
            </a:r>
          </a:p>
        </p:txBody>
      </p:sp>
      <p:sp>
        <p:nvSpPr>
          <p:cNvPr id="18437" name="Slide Number Placeholder 5"/>
          <p:cNvSpPr>
            <a:spLocks noGrp="1"/>
          </p:cNvSpPr>
          <p:nvPr>
            <p:ph type="sldNum" sz="quarter" idx="12"/>
          </p:nvPr>
        </p:nvSpPr>
        <p:spPr>
          <a:noFill/>
        </p:spPr>
        <p:txBody>
          <a:bodyPr/>
          <a:lstStyle/>
          <a:p>
            <a:fld id="{86863EC5-DBF4-493C-8460-0E77FBE0BEE1}" type="slidenum">
              <a:rPr lang="en-US" smtClean="0">
                <a:latin typeface="Arial" pitchFamily="34" charset="0"/>
              </a:rPr>
              <a:pPr/>
              <a:t>76</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smtClean="0"/>
              <a:t>RSM DOE Process </a:t>
            </a:r>
            <a:r>
              <a:rPr lang="en-US" sz="2400" i="1" smtClean="0"/>
              <a:t>(2 of 2)</a:t>
            </a:r>
          </a:p>
        </p:txBody>
      </p:sp>
      <p:sp>
        <p:nvSpPr>
          <p:cNvPr id="19459" name="Rectangle 3"/>
          <p:cNvSpPr>
            <a:spLocks noGrp="1" noChangeArrowheads="1"/>
          </p:cNvSpPr>
          <p:nvPr>
            <p:ph idx="1"/>
          </p:nvPr>
        </p:nvSpPr>
        <p:spPr/>
        <p:txBody>
          <a:bodyPr/>
          <a:lstStyle/>
          <a:p>
            <a:pPr marL="457200" indent="-457200" eaLnBrk="1" hangingPunct="1">
              <a:spcBef>
                <a:spcPts val="1800"/>
              </a:spcBef>
              <a:buClr>
                <a:srgbClr val="3333FF"/>
              </a:buClr>
              <a:buFont typeface="+mj-lt"/>
              <a:buAutoNum type="arabicPeriod" startAt="3"/>
            </a:pPr>
            <a:r>
              <a:rPr lang="en-US" dirty="0" smtClean="0"/>
              <a:t>Select the input factors and ranges to study.</a:t>
            </a:r>
            <a:br>
              <a:rPr lang="en-US" dirty="0" smtClean="0"/>
            </a:br>
            <a:r>
              <a:rPr lang="en-US" dirty="0" smtClean="0"/>
              <a:t>(Consider both your region of interest and region </a:t>
            </a:r>
            <a:br>
              <a:rPr lang="en-US" dirty="0" smtClean="0"/>
            </a:br>
            <a:r>
              <a:rPr lang="en-US" dirty="0" smtClean="0"/>
              <a:t>of operability.)</a:t>
            </a:r>
          </a:p>
          <a:p>
            <a:pPr marL="457200" indent="-457200" eaLnBrk="1" hangingPunct="1">
              <a:spcBef>
                <a:spcPts val="1800"/>
              </a:spcBef>
              <a:buClr>
                <a:srgbClr val="3333FF"/>
              </a:buClr>
              <a:buFont typeface="+mj-lt"/>
              <a:buAutoNum type="arabicPeriod" startAt="3"/>
            </a:pPr>
            <a:r>
              <a:rPr lang="en-US" dirty="0" smtClean="0"/>
              <a:t>Select a design to achieve the objective:</a:t>
            </a:r>
          </a:p>
          <a:p>
            <a:pPr marL="806450" lvl="1" indent="-457200" eaLnBrk="1" hangingPunct="1">
              <a:spcBef>
                <a:spcPts val="600"/>
              </a:spcBef>
              <a:buClr>
                <a:srgbClr val="3333FF"/>
              </a:buClr>
              <a:buFont typeface="+mj-lt"/>
              <a:buAutoNum type="alphaLcParenR"/>
            </a:pPr>
            <a:r>
              <a:rPr lang="en-US" dirty="0" smtClean="0">
                <a:ea typeface="+mn-ea"/>
                <a:cs typeface="+mn-cs"/>
              </a:rPr>
              <a:t>Size design using</a:t>
            </a:r>
          </a:p>
          <a:p>
            <a:pPr marL="1263650" lvl="2" indent="-514350" eaLnBrk="1" hangingPunct="1">
              <a:spcBef>
                <a:spcPts val="600"/>
              </a:spcBef>
              <a:buClr>
                <a:srgbClr val="3333FF"/>
              </a:buClr>
              <a:buFont typeface="+mj-lt"/>
              <a:buAutoNum type="romanLcPeriod"/>
            </a:pPr>
            <a:r>
              <a:rPr lang="en-US" dirty="0" smtClean="0">
                <a:ea typeface="+mn-ea"/>
                <a:cs typeface="+mn-cs"/>
              </a:rPr>
              <a:t>Power for detecting effects </a:t>
            </a:r>
          </a:p>
          <a:p>
            <a:pPr marL="1263650" lvl="2" indent="-514350" eaLnBrk="1" hangingPunct="1">
              <a:spcBef>
                <a:spcPts val="600"/>
              </a:spcBef>
              <a:buClr>
                <a:srgbClr val="3333FF"/>
              </a:buClr>
              <a:buFont typeface="+mj-lt"/>
              <a:buAutoNum type="romanLcPeriod"/>
            </a:pPr>
            <a:r>
              <a:rPr lang="en-US" dirty="0" smtClean="0">
                <a:ea typeface="+mn-ea"/>
                <a:cs typeface="+mn-cs"/>
              </a:rPr>
              <a:t>Precision (FDS) for optimization</a:t>
            </a:r>
          </a:p>
          <a:p>
            <a:pPr marL="806450" lvl="1" indent="-457200" eaLnBrk="1" hangingPunct="1">
              <a:spcBef>
                <a:spcPts val="600"/>
              </a:spcBef>
              <a:buClr>
                <a:srgbClr val="3333FF"/>
              </a:buClr>
              <a:buFont typeface="+mj-lt"/>
              <a:buAutoNum type="alphaLcParenR"/>
            </a:pPr>
            <a:r>
              <a:rPr lang="en-US" dirty="0" smtClean="0">
                <a:ea typeface="+mn-ea"/>
                <a:cs typeface="+mn-cs"/>
              </a:rPr>
              <a:t>Examine the design layout to ensure all the factor combinations are safe to run and are likely to result in meaningful information (no disasters).</a:t>
            </a:r>
          </a:p>
          <a:p>
            <a:pPr marL="681038" lvl="1" indent="-331788" eaLnBrk="1" hangingPunct="1">
              <a:spcBef>
                <a:spcPts val="1200"/>
              </a:spcBef>
            </a:pPr>
            <a:endParaRPr lang="en-US" dirty="0" smtClean="0">
              <a:ea typeface="+mn-ea"/>
              <a:cs typeface="+mn-cs"/>
            </a:endParaRPr>
          </a:p>
          <a:p>
            <a:pPr marL="349250" indent="-349250" algn="ctr" eaLnBrk="1" hangingPunct="1">
              <a:spcBef>
                <a:spcPts val="1200"/>
              </a:spcBef>
              <a:buClr>
                <a:schemeClr val="accent2"/>
              </a:buClr>
              <a:buFont typeface="Wingdings" pitchFamily="2" charset="2"/>
              <a:buNone/>
            </a:pPr>
            <a:endParaRPr lang="en-US" dirty="0" smtClean="0">
              <a:solidFill>
                <a:srgbClr val="CC0000"/>
              </a:solidFill>
            </a:endParaRPr>
          </a:p>
        </p:txBody>
      </p:sp>
      <p:sp>
        <p:nvSpPr>
          <p:cNvPr id="19460" name="Date Placeholder 3"/>
          <p:cNvSpPr>
            <a:spLocks noGrp="1"/>
          </p:cNvSpPr>
          <p:nvPr>
            <p:ph type="dt" sz="half" idx="10"/>
          </p:nvPr>
        </p:nvSpPr>
        <p:spPr>
          <a:noFill/>
        </p:spPr>
        <p:txBody>
          <a:bodyPr/>
          <a:lstStyle/>
          <a:p>
            <a:r>
              <a:rPr lang="en-US" smtClean="0">
                <a:latin typeface="Arial" pitchFamily="34" charset="0"/>
              </a:rPr>
              <a:t>Response Surface Short Course - TFAWS</a:t>
            </a:r>
          </a:p>
        </p:txBody>
      </p:sp>
      <p:sp>
        <p:nvSpPr>
          <p:cNvPr id="19461" name="Slide Number Placeholder 5"/>
          <p:cNvSpPr>
            <a:spLocks noGrp="1"/>
          </p:cNvSpPr>
          <p:nvPr>
            <p:ph type="sldNum" sz="quarter" idx="12"/>
          </p:nvPr>
        </p:nvSpPr>
        <p:spPr>
          <a:noFill/>
        </p:spPr>
        <p:txBody>
          <a:bodyPr/>
          <a:lstStyle/>
          <a:p>
            <a:fld id="{0CE53240-21A9-47C7-A169-7A0ED0E014D4}" type="slidenum">
              <a:rPr lang="en-US" smtClean="0">
                <a:latin typeface="Arial" pitchFamily="34" charset="0"/>
              </a:rPr>
              <a:pPr/>
              <a:t>77</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4"/>
          <p:cNvSpPr>
            <a:spLocks noGrp="1"/>
          </p:cNvSpPr>
          <p:nvPr>
            <p:ph type="dt" sz="quarter" idx="10"/>
          </p:nvPr>
        </p:nvSpPr>
        <p:spPr>
          <a:noFill/>
        </p:spPr>
        <p:txBody>
          <a:bodyPr/>
          <a:lstStyle/>
          <a:p>
            <a:r>
              <a:rPr lang="en-US" smtClean="0">
                <a:latin typeface="Arial" charset="0"/>
              </a:rPr>
              <a:t>Response Surface Short Course - TFAWS</a:t>
            </a:r>
          </a:p>
        </p:txBody>
      </p:sp>
      <p:sp>
        <p:nvSpPr>
          <p:cNvPr id="1028" name="Slide Number Placeholder 6"/>
          <p:cNvSpPr>
            <a:spLocks noGrp="1"/>
          </p:cNvSpPr>
          <p:nvPr>
            <p:ph type="sldNum" sz="quarter" idx="12"/>
          </p:nvPr>
        </p:nvSpPr>
        <p:spPr>
          <a:noFill/>
        </p:spPr>
        <p:txBody>
          <a:bodyPr/>
          <a:lstStyle/>
          <a:p>
            <a:fld id="{00EF0DA7-8B06-4B99-9230-E28C3B59945D}" type="slidenum">
              <a:rPr lang="en-US" smtClean="0">
                <a:latin typeface="Arial" charset="0"/>
              </a:rPr>
              <a:pPr/>
              <a:t>78</a:t>
            </a:fld>
            <a:endParaRPr lang="en-US" smtClean="0">
              <a:latin typeface="Arial" charset="0"/>
            </a:endParaRPr>
          </a:p>
        </p:txBody>
      </p:sp>
      <p:sp>
        <p:nvSpPr>
          <p:cNvPr id="1029" name="Rectangle 6"/>
          <p:cNvSpPr>
            <a:spLocks noChangeArrowheads="1"/>
          </p:cNvSpPr>
          <p:nvPr/>
        </p:nvSpPr>
        <p:spPr bwMode="auto">
          <a:xfrm>
            <a:off x="1311275" y="1339850"/>
            <a:ext cx="7451725" cy="4814888"/>
          </a:xfrm>
          <a:prstGeom prst="rect">
            <a:avLst/>
          </a:prstGeom>
          <a:noFill/>
          <a:ln w="9525">
            <a:noFill/>
            <a:miter lim="800000"/>
            <a:headEnd/>
            <a:tailEnd/>
          </a:ln>
        </p:spPr>
        <p:txBody>
          <a:bodyPr/>
          <a:lstStyle/>
          <a:p>
            <a:pPr eaLnBrk="1" hangingPunct="1">
              <a:spcBef>
                <a:spcPct val="20000"/>
              </a:spcBef>
            </a:pPr>
            <a:r>
              <a:rPr lang="en-US" dirty="0"/>
              <a:t>A decent approximation of any </a:t>
            </a:r>
            <a:r>
              <a:rPr lang="en-US" dirty="0" smtClean="0"/>
              <a:t>continuous mathematical </a:t>
            </a:r>
            <a:r>
              <a:rPr lang="en-US" dirty="0"/>
              <a:t>function can be made via an infinite series of powers of x, such as that proposed by Taylor.  For RSM, this takes the form:</a:t>
            </a:r>
          </a:p>
          <a:p>
            <a:pPr eaLnBrk="1" hangingPunct="1">
              <a:spcBef>
                <a:spcPct val="20000"/>
              </a:spcBef>
            </a:pPr>
            <a:endParaRPr lang="en-US" dirty="0"/>
          </a:p>
          <a:p>
            <a:pPr eaLnBrk="1" hangingPunct="1">
              <a:spcBef>
                <a:spcPct val="20000"/>
              </a:spcBef>
            </a:pPr>
            <a:endParaRPr lang="en-US" dirty="0"/>
          </a:p>
          <a:p>
            <a:pPr eaLnBrk="1" hangingPunct="1">
              <a:spcBef>
                <a:spcPct val="20000"/>
              </a:spcBef>
            </a:pPr>
            <a:endParaRPr lang="en-US" dirty="0"/>
          </a:p>
          <a:p>
            <a:pPr marL="685800" lvl="1" indent="-334963" eaLnBrk="1" hangingPunct="1">
              <a:spcBef>
                <a:spcPct val="30000"/>
              </a:spcBef>
              <a:buClr>
                <a:schemeClr val="accent2"/>
              </a:buClr>
              <a:buFontTx/>
              <a:buAutoNum type="arabicPeriod"/>
            </a:pPr>
            <a:r>
              <a:rPr lang="en-US" dirty="0"/>
              <a:t>The higher the degree of the polynomial, the more closely the Taylor series can approximate the truth.</a:t>
            </a:r>
          </a:p>
          <a:p>
            <a:pPr marL="685800" lvl="1" indent="-334963" eaLnBrk="1" hangingPunct="1">
              <a:spcBef>
                <a:spcPct val="30000"/>
              </a:spcBef>
              <a:buClr>
                <a:schemeClr val="accent2"/>
              </a:buClr>
              <a:buFontTx/>
              <a:buAutoNum type="arabicPeriod"/>
            </a:pPr>
            <a:r>
              <a:rPr lang="en-US" dirty="0"/>
              <a:t>The smaller the region of interest, the better the approximation.  It often suffices to go only to quadratic level (x to the power of 2).</a:t>
            </a:r>
          </a:p>
          <a:p>
            <a:pPr marL="685800" lvl="1" indent="-334963" eaLnBrk="1" hangingPunct="1">
              <a:spcBef>
                <a:spcPct val="30000"/>
              </a:spcBef>
              <a:buClr>
                <a:schemeClr val="accent2"/>
              </a:buClr>
              <a:buFontTx/>
              <a:buAutoNum type="arabicPeriod"/>
            </a:pPr>
            <a:r>
              <a:rPr lang="en-US" dirty="0"/>
              <a:t>If you need higher than quadratic, think about:</a:t>
            </a:r>
          </a:p>
          <a:p>
            <a:pPr marL="1203325" lvl="2" indent="-288925" eaLnBrk="1" hangingPunct="1">
              <a:spcBef>
                <a:spcPct val="20000"/>
              </a:spcBef>
              <a:buClr>
                <a:schemeClr val="accent2"/>
              </a:buClr>
              <a:buFontTx/>
              <a:buChar char="•"/>
            </a:pPr>
            <a:r>
              <a:rPr lang="en-US" dirty="0"/>
              <a:t>A transformation</a:t>
            </a:r>
          </a:p>
          <a:p>
            <a:pPr marL="1203325" lvl="2" indent="-288925" eaLnBrk="1" hangingPunct="1">
              <a:spcBef>
                <a:spcPct val="20000"/>
              </a:spcBef>
              <a:buClr>
                <a:schemeClr val="accent2"/>
              </a:buClr>
              <a:buFontTx/>
              <a:buChar char="•"/>
            </a:pPr>
            <a:r>
              <a:rPr lang="en-US" dirty="0"/>
              <a:t>Restricting the region of interest</a:t>
            </a:r>
          </a:p>
          <a:p>
            <a:pPr marL="1203325" lvl="2" indent="-288925" eaLnBrk="1" hangingPunct="1">
              <a:spcBef>
                <a:spcPct val="20000"/>
              </a:spcBef>
              <a:buClr>
                <a:schemeClr val="accent2"/>
              </a:buClr>
              <a:buFontTx/>
              <a:buChar char="•"/>
            </a:pPr>
            <a:r>
              <a:rPr lang="en-US" dirty="0"/>
              <a:t>Looking for an outlier(s)</a:t>
            </a:r>
          </a:p>
          <a:p>
            <a:pPr marL="1203325" lvl="2" indent="-288925" eaLnBrk="1" hangingPunct="1">
              <a:spcBef>
                <a:spcPct val="20000"/>
              </a:spcBef>
              <a:buClr>
                <a:schemeClr val="accent2"/>
              </a:buClr>
              <a:buFontTx/>
              <a:buChar char="•"/>
            </a:pPr>
            <a:r>
              <a:rPr lang="en-US" dirty="0"/>
              <a:t>Consider a higher-order model</a:t>
            </a:r>
            <a:endParaRPr lang="en-US" sz="1600" dirty="0"/>
          </a:p>
        </p:txBody>
      </p:sp>
      <p:sp>
        <p:nvSpPr>
          <p:cNvPr id="1030" name="Rectangle 2"/>
          <p:cNvSpPr>
            <a:spLocks noGrp="1" noChangeArrowheads="1"/>
          </p:cNvSpPr>
          <p:nvPr>
            <p:ph type="title"/>
          </p:nvPr>
        </p:nvSpPr>
        <p:spPr>
          <a:xfrm>
            <a:off x="1828800" y="0"/>
            <a:ext cx="5486400" cy="1219200"/>
          </a:xfrm>
        </p:spPr>
        <p:txBody>
          <a:bodyPr/>
          <a:lstStyle/>
          <a:p>
            <a:pPr eaLnBrk="1" hangingPunct="1"/>
            <a:r>
              <a:rPr lang="en-US" smtClean="0"/>
              <a:t>Polynomial  Approximations</a:t>
            </a:r>
          </a:p>
        </p:txBody>
      </p:sp>
      <p:pic>
        <p:nvPicPr>
          <p:cNvPr id="1031" name="Picture 4"/>
          <p:cNvPicPr>
            <a:picLocks noGrp="1" noChangeAspect="1" noChangeArrowheads="1"/>
          </p:cNvPicPr>
          <p:nvPr>
            <p:ph sz="half" idx="1"/>
          </p:nvPr>
        </p:nvPicPr>
        <p:blipFill>
          <a:blip r:embed="rId4" cstate="print"/>
          <a:srcRect/>
          <a:stretch>
            <a:fillRect/>
          </a:stretch>
        </p:blipFill>
        <p:spPr>
          <a:xfrm>
            <a:off x="7543800" y="381000"/>
            <a:ext cx="1108075" cy="747713"/>
          </a:xfrm>
          <a:noFill/>
        </p:spPr>
      </p:pic>
      <p:graphicFrame>
        <p:nvGraphicFramePr>
          <p:cNvPr id="1026" name="Object 7"/>
          <p:cNvGraphicFramePr>
            <a:graphicFrameLocks noChangeAspect="1"/>
          </p:cNvGraphicFramePr>
          <p:nvPr>
            <p:ph sz="half" idx="2"/>
          </p:nvPr>
        </p:nvGraphicFramePr>
        <p:xfrm>
          <a:off x="2671763" y="2298700"/>
          <a:ext cx="4683125" cy="841375"/>
        </p:xfrm>
        <a:graphic>
          <a:graphicData uri="http://schemas.openxmlformats.org/presentationml/2006/ole">
            <p:oleObj spid="_x0000_s391170" name="Equation" r:id="rId5" imgW="3251160" imgH="583920" progId="Equation.DSMT4">
              <p:embed/>
            </p:oleObj>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
          <p:cNvSpPr>
            <a:spLocks noGrp="1"/>
          </p:cNvSpPr>
          <p:nvPr>
            <p:ph type="title"/>
          </p:nvPr>
        </p:nvSpPr>
        <p:spPr/>
        <p:txBody>
          <a:bodyPr/>
          <a:lstStyle/>
          <a:p>
            <a:r>
              <a:rPr lang="en-US" sz="2800" dirty="0" smtClean="0"/>
              <a:t>Least Squares Regression</a:t>
            </a:r>
            <a:br>
              <a:rPr lang="en-US" sz="2800" dirty="0" smtClean="0"/>
            </a:br>
            <a:r>
              <a:rPr lang="en-US" sz="2400" dirty="0" smtClean="0">
                <a:solidFill>
                  <a:schemeClr val="tx1"/>
                </a:solidFill>
              </a:rPr>
              <a:t>Residual Analysis</a:t>
            </a:r>
          </a:p>
        </p:txBody>
      </p:sp>
      <p:sp>
        <p:nvSpPr>
          <p:cNvPr id="8198" name="Date Placeholder 3"/>
          <p:cNvSpPr>
            <a:spLocks noGrp="1"/>
          </p:cNvSpPr>
          <p:nvPr>
            <p:ph type="dt" sz="quarter" idx="10"/>
          </p:nvPr>
        </p:nvSpPr>
        <p:spPr>
          <a:noFill/>
        </p:spPr>
        <p:txBody>
          <a:bodyPr/>
          <a:lstStyle/>
          <a:p>
            <a:r>
              <a:rPr lang="en-US" smtClean="0"/>
              <a:t>Response Surface Short Course - TFAWS</a:t>
            </a:r>
          </a:p>
        </p:txBody>
      </p:sp>
      <p:sp>
        <p:nvSpPr>
          <p:cNvPr id="8199" name="Slide Number Placeholder 4"/>
          <p:cNvSpPr>
            <a:spLocks noGrp="1"/>
          </p:cNvSpPr>
          <p:nvPr>
            <p:ph type="sldNum" sz="quarter" idx="12"/>
          </p:nvPr>
        </p:nvSpPr>
        <p:spPr>
          <a:noFill/>
        </p:spPr>
        <p:txBody>
          <a:bodyPr/>
          <a:lstStyle/>
          <a:p>
            <a:fld id="{A3A74A62-AF0C-477F-A226-4B9FD9D01826}" type="slidenum">
              <a:rPr lang="en-US" smtClean="0"/>
              <a:pPr/>
              <a:t>79</a:t>
            </a:fld>
            <a:endParaRPr lang="en-US" smtClean="0"/>
          </a:p>
        </p:txBody>
      </p:sp>
      <p:grpSp>
        <p:nvGrpSpPr>
          <p:cNvPr id="8200" name="Group 12"/>
          <p:cNvGrpSpPr>
            <a:grpSpLocks/>
          </p:cNvGrpSpPr>
          <p:nvPr/>
        </p:nvGrpSpPr>
        <p:grpSpPr bwMode="auto">
          <a:xfrm>
            <a:off x="6200775" y="1912938"/>
            <a:ext cx="2068513" cy="1266825"/>
            <a:chOff x="6200271" y="1913021"/>
            <a:chExt cx="2069431" cy="1267327"/>
          </a:xfrm>
        </p:grpSpPr>
        <p:sp>
          <p:nvSpPr>
            <p:cNvPr id="8210" name="Rectangle 6"/>
            <p:cNvSpPr>
              <a:spLocks noChangeArrowheads="1"/>
            </p:cNvSpPr>
            <p:nvPr/>
          </p:nvSpPr>
          <p:spPr bwMode="auto">
            <a:xfrm>
              <a:off x="6200271" y="1913021"/>
              <a:ext cx="2069431" cy="1267327"/>
            </a:xfrm>
            <a:prstGeom prst="rect">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US" b="1"/>
                <a:t>Model</a:t>
              </a:r>
            </a:p>
            <a:p>
              <a:pPr algn="ctr"/>
              <a:r>
                <a:rPr lang="en-US"/>
                <a:t>(Predicted Values)</a:t>
              </a:r>
            </a:p>
            <a:p>
              <a:pPr algn="ctr"/>
              <a:endParaRPr lang="en-US"/>
            </a:p>
            <a:p>
              <a:pPr algn="ctr"/>
              <a:r>
                <a:rPr lang="en-US"/>
                <a:t>Signal</a:t>
              </a:r>
            </a:p>
          </p:txBody>
        </p:sp>
        <p:graphicFrame>
          <p:nvGraphicFramePr>
            <p:cNvPr id="8196" name="Object 2"/>
            <p:cNvGraphicFramePr>
              <a:graphicFrameLocks noChangeAspect="1"/>
            </p:cNvGraphicFramePr>
            <p:nvPr/>
          </p:nvGraphicFramePr>
          <p:xfrm>
            <a:off x="7127036" y="2501482"/>
            <a:ext cx="215900" cy="355600"/>
          </p:xfrm>
          <a:graphic>
            <a:graphicData uri="http://schemas.openxmlformats.org/presentationml/2006/ole">
              <p:oleObj spid="_x0000_s8196" name="Equation" r:id="rId4" imgW="215713" imgH="355292" progId="Equation.DSMT4">
                <p:embed/>
              </p:oleObj>
            </a:graphicData>
          </a:graphic>
        </p:graphicFrame>
      </p:grpSp>
      <p:grpSp>
        <p:nvGrpSpPr>
          <p:cNvPr id="8201" name="Group 13"/>
          <p:cNvGrpSpPr>
            <a:grpSpLocks/>
          </p:cNvGrpSpPr>
          <p:nvPr/>
        </p:nvGrpSpPr>
        <p:grpSpPr bwMode="auto">
          <a:xfrm>
            <a:off x="1316038" y="1912938"/>
            <a:ext cx="2068512" cy="1266825"/>
            <a:chOff x="1315453" y="1913021"/>
            <a:chExt cx="2069431" cy="1267327"/>
          </a:xfrm>
        </p:grpSpPr>
        <p:sp>
          <p:nvSpPr>
            <p:cNvPr id="8209" name="Rectangle 5"/>
            <p:cNvSpPr>
              <a:spLocks noChangeArrowheads="1"/>
            </p:cNvSpPr>
            <p:nvPr/>
          </p:nvSpPr>
          <p:spPr bwMode="auto">
            <a:xfrm>
              <a:off x="1315453" y="1913021"/>
              <a:ext cx="2069431" cy="1267327"/>
            </a:xfrm>
            <a:prstGeom prst="rect">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US" b="1"/>
                <a:t>Data</a:t>
              </a:r>
            </a:p>
            <a:p>
              <a:pPr algn="ctr"/>
              <a:r>
                <a:rPr lang="en-US"/>
                <a:t>(Observed Values)</a:t>
              </a:r>
            </a:p>
            <a:p>
              <a:pPr algn="ctr"/>
              <a:endParaRPr lang="en-US"/>
            </a:p>
            <a:p>
              <a:pPr algn="ctr"/>
              <a:r>
                <a:rPr lang="en-US"/>
                <a:t>Signal + Noise</a:t>
              </a:r>
            </a:p>
          </p:txBody>
        </p:sp>
        <p:graphicFrame>
          <p:nvGraphicFramePr>
            <p:cNvPr id="8195" name="Object 3"/>
            <p:cNvGraphicFramePr>
              <a:graphicFrameLocks noChangeAspect="1"/>
            </p:cNvGraphicFramePr>
            <p:nvPr/>
          </p:nvGraphicFramePr>
          <p:xfrm>
            <a:off x="2242218" y="2501482"/>
            <a:ext cx="215900" cy="355600"/>
          </p:xfrm>
          <a:graphic>
            <a:graphicData uri="http://schemas.openxmlformats.org/presentationml/2006/ole">
              <p:oleObj spid="_x0000_s8195" name="Equation" r:id="rId5" imgW="215713" imgH="355292" progId="Equation.DSMT4">
                <p:embed/>
              </p:oleObj>
            </a:graphicData>
          </a:graphic>
        </p:graphicFrame>
      </p:grpSp>
      <p:sp>
        <p:nvSpPr>
          <p:cNvPr id="8202" name="Rectangle 9"/>
          <p:cNvSpPr>
            <a:spLocks noChangeArrowheads="1"/>
          </p:cNvSpPr>
          <p:nvPr/>
        </p:nvSpPr>
        <p:spPr bwMode="auto">
          <a:xfrm>
            <a:off x="3922713" y="1912938"/>
            <a:ext cx="1739900" cy="1266825"/>
          </a:xfrm>
          <a:prstGeom prst="rect">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US" b="1"/>
              <a:t>Analysis</a:t>
            </a:r>
          </a:p>
          <a:p>
            <a:pPr algn="ctr"/>
            <a:endParaRPr lang="en-US"/>
          </a:p>
          <a:p>
            <a:pPr algn="ctr"/>
            <a:r>
              <a:rPr lang="en-US"/>
              <a:t>Filter Signal</a:t>
            </a:r>
          </a:p>
        </p:txBody>
      </p:sp>
      <p:sp>
        <p:nvSpPr>
          <p:cNvPr id="8203" name="Rectangle 15"/>
          <p:cNvSpPr>
            <a:spLocks noChangeArrowheads="1"/>
          </p:cNvSpPr>
          <p:nvPr/>
        </p:nvSpPr>
        <p:spPr bwMode="auto">
          <a:xfrm>
            <a:off x="3527425" y="4022725"/>
            <a:ext cx="2525713" cy="1266825"/>
          </a:xfrm>
          <a:prstGeom prst="rect">
            <a:avLst/>
          </a:prstGeom>
          <a:gradFill rotWithShape="1">
            <a:gsLst>
              <a:gs pos="0">
                <a:schemeClr val="bg1"/>
              </a:gs>
              <a:gs pos="100000">
                <a:schemeClr val="accent1"/>
              </a:gs>
            </a:gsLst>
            <a:lin ang="5400000" scaled="1"/>
          </a:gradFill>
          <a:ln w="9525" algn="ctr">
            <a:solidFill>
              <a:schemeClr val="tx1"/>
            </a:solidFill>
            <a:round/>
            <a:headEnd/>
            <a:tailEnd/>
          </a:ln>
        </p:spPr>
        <p:txBody>
          <a:bodyPr wrap="none" anchor="ctr"/>
          <a:lstStyle/>
          <a:p>
            <a:pPr algn="ctr"/>
            <a:r>
              <a:rPr lang="en-US" b="1"/>
              <a:t>Residuals</a:t>
            </a:r>
          </a:p>
          <a:p>
            <a:pPr algn="ctr"/>
            <a:r>
              <a:rPr lang="en-US"/>
              <a:t>(Observed - Predicted)</a:t>
            </a:r>
          </a:p>
          <a:p>
            <a:pPr algn="ctr"/>
            <a:endParaRPr lang="en-US"/>
          </a:p>
          <a:p>
            <a:pPr algn="ctr"/>
            <a:r>
              <a:rPr lang="en-US"/>
              <a:t>Noise</a:t>
            </a:r>
          </a:p>
        </p:txBody>
      </p:sp>
      <p:graphicFrame>
        <p:nvGraphicFramePr>
          <p:cNvPr id="8194" name="Object 4"/>
          <p:cNvGraphicFramePr>
            <a:graphicFrameLocks noChangeAspect="1"/>
          </p:cNvGraphicFramePr>
          <p:nvPr/>
        </p:nvGraphicFramePr>
        <p:xfrm>
          <a:off x="4198938" y="4611688"/>
          <a:ext cx="1181100" cy="355600"/>
        </p:xfrm>
        <a:graphic>
          <a:graphicData uri="http://schemas.openxmlformats.org/presentationml/2006/ole">
            <p:oleObj spid="_x0000_s8194" name="Equation" r:id="rId6" imgW="1180588" imgH="355446" progId="Equation.DSMT4">
              <p:embed/>
            </p:oleObj>
          </a:graphicData>
        </a:graphic>
      </p:graphicFrame>
      <p:sp>
        <p:nvSpPr>
          <p:cNvPr id="8204" name="TextBox 17"/>
          <p:cNvSpPr txBox="1">
            <a:spLocks noChangeArrowheads="1"/>
          </p:cNvSpPr>
          <p:nvPr/>
        </p:nvSpPr>
        <p:spPr bwMode="auto">
          <a:xfrm>
            <a:off x="3541713" y="5502275"/>
            <a:ext cx="2497137" cy="400050"/>
          </a:xfrm>
          <a:prstGeom prst="rect">
            <a:avLst/>
          </a:prstGeom>
          <a:noFill/>
          <a:ln w="9525">
            <a:noFill/>
            <a:miter lim="800000"/>
            <a:headEnd/>
            <a:tailEnd/>
          </a:ln>
        </p:spPr>
        <p:txBody>
          <a:bodyPr wrap="none">
            <a:spAutoFit/>
          </a:bodyPr>
          <a:lstStyle/>
          <a:p>
            <a:r>
              <a:rPr lang="en-US" sz="2000"/>
              <a:t>Independent N(0,</a:t>
            </a:r>
            <a:r>
              <a:rPr lang="en-US" sz="2000">
                <a:latin typeface="Symbol" pitchFamily="18" charset="2"/>
              </a:rPr>
              <a:t>s</a:t>
            </a:r>
            <a:r>
              <a:rPr lang="en-US" sz="2000" baseline="30000"/>
              <a:t>2</a:t>
            </a:r>
            <a:r>
              <a:rPr lang="en-US" sz="2000"/>
              <a:t>)</a:t>
            </a:r>
          </a:p>
        </p:txBody>
      </p:sp>
      <p:cxnSp>
        <p:nvCxnSpPr>
          <p:cNvPr id="8205" name="Straight Arrow Connector 19"/>
          <p:cNvCxnSpPr>
            <a:cxnSpLocks noChangeShapeType="1"/>
            <a:stCxn id="8209" idx="3"/>
            <a:endCxn id="8202" idx="1"/>
          </p:cNvCxnSpPr>
          <p:nvPr/>
        </p:nvCxnSpPr>
        <p:spPr bwMode="auto">
          <a:xfrm>
            <a:off x="3384550" y="2546350"/>
            <a:ext cx="538163" cy="1588"/>
          </a:xfrm>
          <a:prstGeom prst="straightConnector1">
            <a:avLst/>
          </a:prstGeom>
          <a:noFill/>
          <a:ln w="9525" algn="ctr">
            <a:solidFill>
              <a:schemeClr val="tx1"/>
            </a:solidFill>
            <a:round/>
            <a:headEnd/>
            <a:tailEnd type="arrow" w="med" len="med"/>
          </a:ln>
        </p:spPr>
      </p:cxnSp>
      <p:cxnSp>
        <p:nvCxnSpPr>
          <p:cNvPr id="8206" name="Straight Arrow Connector 21"/>
          <p:cNvCxnSpPr>
            <a:cxnSpLocks noChangeShapeType="1"/>
            <a:stCxn id="8202" idx="3"/>
            <a:endCxn id="8210" idx="1"/>
          </p:cNvCxnSpPr>
          <p:nvPr/>
        </p:nvCxnSpPr>
        <p:spPr bwMode="auto">
          <a:xfrm>
            <a:off x="5662613" y="2546350"/>
            <a:ext cx="538162" cy="1588"/>
          </a:xfrm>
          <a:prstGeom prst="straightConnector1">
            <a:avLst/>
          </a:prstGeom>
          <a:noFill/>
          <a:ln w="9525" algn="ctr">
            <a:solidFill>
              <a:schemeClr val="tx1"/>
            </a:solidFill>
            <a:round/>
            <a:headEnd/>
            <a:tailEnd type="arrow" w="med" len="med"/>
          </a:ln>
        </p:spPr>
      </p:cxnSp>
      <p:cxnSp>
        <p:nvCxnSpPr>
          <p:cNvPr id="8207" name="Straight Arrow Connector 23"/>
          <p:cNvCxnSpPr>
            <a:cxnSpLocks noChangeShapeType="1"/>
            <a:stCxn id="8209" idx="2"/>
            <a:endCxn id="8203" idx="0"/>
          </p:cNvCxnSpPr>
          <p:nvPr/>
        </p:nvCxnSpPr>
        <p:spPr bwMode="auto">
          <a:xfrm rot="16200000" flipH="1">
            <a:off x="3148013" y="2381250"/>
            <a:ext cx="842962" cy="2439988"/>
          </a:xfrm>
          <a:prstGeom prst="straightConnector1">
            <a:avLst/>
          </a:prstGeom>
          <a:noFill/>
          <a:ln w="9525" algn="ctr">
            <a:solidFill>
              <a:schemeClr val="tx1"/>
            </a:solidFill>
            <a:round/>
            <a:headEnd/>
            <a:tailEnd type="arrow" w="med" len="med"/>
          </a:ln>
        </p:spPr>
      </p:cxnSp>
      <p:cxnSp>
        <p:nvCxnSpPr>
          <p:cNvPr id="8208" name="Straight Arrow Connector 25"/>
          <p:cNvCxnSpPr>
            <a:cxnSpLocks noChangeShapeType="1"/>
            <a:stCxn id="8210" idx="2"/>
            <a:endCxn id="8203" idx="0"/>
          </p:cNvCxnSpPr>
          <p:nvPr/>
        </p:nvCxnSpPr>
        <p:spPr bwMode="auto">
          <a:xfrm rot="5400000">
            <a:off x="5590382" y="2378869"/>
            <a:ext cx="842962" cy="244475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Build a Better Scientist</a:t>
            </a:r>
          </a:p>
        </p:txBody>
      </p:sp>
      <p:sp>
        <p:nvSpPr>
          <p:cNvPr id="10243" name="Content Placeholder 2"/>
          <p:cNvSpPr>
            <a:spLocks noGrp="1"/>
          </p:cNvSpPr>
          <p:nvPr>
            <p:ph idx="1"/>
          </p:nvPr>
        </p:nvSpPr>
        <p:spPr>
          <a:xfrm>
            <a:off x="990599" y="1524000"/>
            <a:ext cx="7762875" cy="4602163"/>
          </a:xfrm>
        </p:spPr>
        <p:txBody>
          <a:bodyPr/>
          <a:lstStyle/>
          <a:p>
            <a:pPr marL="0" indent="0" algn="ctr">
              <a:buNone/>
            </a:pPr>
            <a:endParaRPr lang="en-US" i="1" dirty="0" smtClean="0"/>
          </a:p>
          <a:p>
            <a:pPr marL="0" indent="0" algn="ctr">
              <a:buNone/>
            </a:pPr>
            <a:endParaRPr lang="en-US" i="1" dirty="0" smtClean="0"/>
          </a:p>
          <a:p>
            <a:pPr marL="0" indent="0" algn="ctr">
              <a:buNone/>
            </a:pPr>
            <a:r>
              <a:rPr lang="en-US" i="1" dirty="0" smtClean="0"/>
              <a:t>"I do not feel obliged to believe that the same God who has endowed us with sense, reason, and intellect has intended us to forgo their use." </a:t>
            </a:r>
          </a:p>
          <a:p>
            <a:pPr marL="0" indent="0" algn="ctr">
              <a:buNone/>
            </a:pPr>
            <a:r>
              <a:rPr lang="en-US" dirty="0" smtClean="0"/>
              <a:t>  </a:t>
            </a:r>
          </a:p>
          <a:p>
            <a:pPr marL="0" indent="0" algn="ctr">
              <a:buNone/>
            </a:pPr>
            <a:r>
              <a:rPr lang="en-US" dirty="0" smtClean="0"/>
              <a:t>- </a:t>
            </a:r>
            <a:r>
              <a:rPr lang="en-US" sz="3600" dirty="0" smtClean="0"/>
              <a:t>Galileo </a:t>
            </a:r>
            <a:r>
              <a:rPr lang="en-US" sz="3600" dirty="0" err="1" smtClean="0"/>
              <a:t>Galilei</a:t>
            </a:r>
            <a:endParaRPr lang="en-US" sz="3600" dirty="0" smtClean="0"/>
          </a:p>
          <a:p>
            <a:endParaRPr lang="en-US" dirty="0" smtClean="0"/>
          </a:p>
          <a:p>
            <a:endParaRPr lang="en-US" dirty="0" smtClean="0"/>
          </a:p>
        </p:txBody>
      </p:sp>
      <p:sp>
        <p:nvSpPr>
          <p:cNvPr id="10244"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10245" name="Slide Number Placeholder 4"/>
          <p:cNvSpPr>
            <a:spLocks noGrp="1"/>
          </p:cNvSpPr>
          <p:nvPr>
            <p:ph type="sldNum" sz="quarter" idx="12"/>
          </p:nvPr>
        </p:nvSpPr>
        <p:spPr>
          <a:noFill/>
        </p:spPr>
        <p:txBody>
          <a:bodyPr/>
          <a:lstStyle/>
          <a:p>
            <a:fld id="{5C1E1EBA-7DCB-4D43-9D43-E39A01C8CE8B}" type="slidenum">
              <a:rPr lang="en-US" smtClean="0">
                <a:latin typeface="Arial" charset="0"/>
              </a:rPr>
              <a:pPr/>
              <a:t>8</a:t>
            </a:fld>
            <a:endParaRPr lang="en-US"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anim calcmode="lin" valueType="num">
                                      <p:cBhvr>
                                        <p:cTn id="7" dur="5000" fill="hold"/>
                                        <p:tgtEl>
                                          <p:spTgt spid="10243">
                                            <p:txEl>
                                              <p:pRg st="4" end="4"/>
                                            </p:txEl>
                                          </p:spTgt>
                                        </p:tgtEl>
                                        <p:attrNameLst>
                                          <p:attrName>ppt_w</p:attrName>
                                        </p:attrNameLst>
                                      </p:cBhvr>
                                      <p:tavLst>
                                        <p:tav tm="0">
                                          <p:val>
                                            <p:strVal val="#ppt_w*0.70"/>
                                          </p:val>
                                        </p:tav>
                                        <p:tav tm="100000">
                                          <p:val>
                                            <p:strVal val="#ppt_w"/>
                                          </p:val>
                                        </p:tav>
                                      </p:tavLst>
                                    </p:anim>
                                    <p:anim calcmode="lin" valueType="num">
                                      <p:cBhvr>
                                        <p:cTn id="8" dur="5000" fill="hold"/>
                                        <p:tgtEl>
                                          <p:spTgt spid="10243">
                                            <p:txEl>
                                              <p:pRg st="4" end="4"/>
                                            </p:txEl>
                                          </p:spTgt>
                                        </p:tgtEl>
                                        <p:attrNameLst>
                                          <p:attrName>ppt_h</p:attrName>
                                        </p:attrNameLst>
                                      </p:cBhvr>
                                      <p:tavLst>
                                        <p:tav tm="0">
                                          <p:val>
                                            <p:strVal val="#ppt_h"/>
                                          </p:val>
                                        </p:tav>
                                        <p:tav tm="100000">
                                          <p:val>
                                            <p:strVal val="#ppt_h"/>
                                          </p:val>
                                        </p:tav>
                                      </p:tavLst>
                                    </p:anim>
                                    <p:animEffect transition="in" filter="fade">
                                      <p:cBhvr>
                                        <p:cTn id="9" dur="50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Residual (Noise) Sources</a:t>
            </a:r>
            <a:endParaRPr lang="en-US" dirty="0"/>
          </a:p>
        </p:txBody>
      </p:sp>
      <p:sp>
        <p:nvSpPr>
          <p:cNvPr id="3" name="Content Placeholder 2"/>
          <p:cNvSpPr>
            <a:spLocks noGrp="1"/>
          </p:cNvSpPr>
          <p:nvPr>
            <p:ph idx="1"/>
          </p:nvPr>
        </p:nvSpPr>
        <p:spPr/>
        <p:txBody>
          <a:bodyPr/>
          <a:lstStyle/>
          <a:p>
            <a:pPr>
              <a:buNone/>
            </a:pPr>
            <a:r>
              <a:rPr lang="en-US" sz="2800" dirty="0" smtClean="0"/>
              <a:t>When analyzing a physical experiment noise comes from three main sources.</a:t>
            </a:r>
          </a:p>
          <a:p>
            <a:pPr marL="457200" indent="-457200" eaLnBrk="1" hangingPunct="1">
              <a:spcBef>
                <a:spcPts val="1800"/>
              </a:spcBef>
              <a:buClr>
                <a:srgbClr val="3333FF"/>
              </a:buClr>
              <a:buFont typeface="+mj-lt"/>
              <a:buAutoNum type="arabicPeriod"/>
            </a:pPr>
            <a:r>
              <a:rPr lang="en-US" sz="2800" dirty="0" smtClean="0"/>
              <a:t>factors that are not controlled, </a:t>
            </a:r>
            <a:br>
              <a:rPr lang="en-US" sz="2800" dirty="0" smtClean="0"/>
            </a:br>
            <a:r>
              <a:rPr lang="en-US" sz="2800" dirty="0" smtClean="0"/>
              <a:t>including measurement factors</a:t>
            </a:r>
          </a:p>
          <a:p>
            <a:pPr marL="457200" indent="-457200" eaLnBrk="1" hangingPunct="1">
              <a:spcBef>
                <a:spcPts val="1800"/>
              </a:spcBef>
              <a:buClr>
                <a:srgbClr val="3333FF"/>
              </a:buClr>
              <a:buFont typeface="+mj-lt"/>
              <a:buAutoNum type="arabicPeriod"/>
            </a:pPr>
            <a:r>
              <a:rPr lang="en-US" sz="2800" dirty="0" smtClean="0"/>
              <a:t>approximation (polynomial) isn’t a perfect emulation of the true response behavior creating lack-of-fit</a:t>
            </a:r>
          </a:p>
          <a:p>
            <a:pPr marL="457200" indent="-457200" eaLnBrk="1" hangingPunct="1">
              <a:spcBef>
                <a:spcPts val="1800"/>
              </a:spcBef>
              <a:buClr>
                <a:srgbClr val="3333FF"/>
              </a:buClr>
              <a:buFont typeface="+mj-lt"/>
              <a:buAutoNum type="arabicPeriod"/>
            </a:pPr>
            <a:r>
              <a:rPr lang="en-US" sz="2800" dirty="0" smtClean="0"/>
              <a:t>poor control of the controlled factor settings</a:t>
            </a:r>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80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Residual (Noise) Sources</a:t>
            </a:r>
            <a:endParaRPr lang="en-US" dirty="0"/>
          </a:p>
        </p:txBody>
      </p:sp>
      <p:sp>
        <p:nvSpPr>
          <p:cNvPr id="3" name="Content Placeholder 2"/>
          <p:cNvSpPr>
            <a:spLocks noGrp="1"/>
          </p:cNvSpPr>
          <p:nvPr>
            <p:ph idx="1"/>
          </p:nvPr>
        </p:nvSpPr>
        <p:spPr/>
        <p:txBody>
          <a:bodyPr/>
          <a:lstStyle/>
          <a:p>
            <a:pPr>
              <a:buClr>
                <a:srgbClr val="3333FF"/>
              </a:buClr>
              <a:buFont typeface="Wingdings" pitchFamily="2" charset="2"/>
              <a:buChar char="§"/>
            </a:pPr>
            <a:r>
              <a:rPr lang="en-US" dirty="0" smtClean="0"/>
              <a:t>Replicates provide an estimate of the variation caused by unaccounted for variables.   </a:t>
            </a:r>
            <a:br>
              <a:rPr lang="en-US" dirty="0" smtClean="0"/>
            </a:br>
            <a:r>
              <a:rPr lang="en-US" dirty="0" smtClean="0"/>
              <a:t>Referred to as Pure Error. </a:t>
            </a:r>
          </a:p>
          <a:p>
            <a:pPr>
              <a:buClr>
                <a:srgbClr val="3333FF"/>
              </a:buClr>
              <a:buFont typeface="Wingdings" pitchFamily="2" charset="2"/>
              <a:buChar char="§"/>
            </a:pPr>
            <a:endParaRPr lang="en-US" dirty="0" smtClean="0"/>
          </a:p>
          <a:p>
            <a:pPr>
              <a:buClr>
                <a:srgbClr val="3333FF"/>
              </a:buClr>
              <a:buFont typeface="Wingdings" pitchFamily="2" charset="2"/>
              <a:buChar char="§"/>
            </a:pPr>
            <a:r>
              <a:rPr lang="en-US" dirty="0" smtClean="0"/>
              <a:t>Lack-of-fit is the difference between the modeled trend and the average observations.</a:t>
            </a:r>
          </a:p>
          <a:p>
            <a:pPr>
              <a:buClr>
                <a:srgbClr val="3333FF"/>
              </a:buClr>
              <a:buFont typeface="Wingdings" pitchFamily="2" charset="2"/>
              <a:buChar char="§"/>
            </a:pPr>
            <a:endParaRPr lang="en-US" dirty="0" smtClean="0"/>
          </a:p>
          <a:p>
            <a:pPr>
              <a:buClr>
                <a:srgbClr val="3333FF"/>
              </a:buClr>
              <a:buFont typeface="Wingdings" pitchFamily="2" charset="2"/>
              <a:buChar char="§"/>
            </a:pPr>
            <a:r>
              <a:rPr lang="en-US" dirty="0" smtClean="0"/>
              <a:t>Lack of control (error) in the factor settings can propagate to the responses.  </a:t>
            </a:r>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dirty="0"/>
          </a:p>
        </p:txBody>
      </p:sp>
      <p:sp>
        <p:nvSpPr>
          <p:cNvPr id="5" name="Slide Number Placeholder 4"/>
          <p:cNvSpPr>
            <a:spLocks noGrp="1"/>
          </p:cNvSpPr>
          <p:nvPr>
            <p:ph type="sldNum" sz="quarter" idx="12"/>
          </p:nvPr>
        </p:nvSpPr>
        <p:spPr/>
        <p:txBody>
          <a:bodyPr/>
          <a:lstStyle/>
          <a:p>
            <a:pPr>
              <a:defRPr/>
            </a:pPr>
            <a:fld id="{444C586A-6223-4542-A505-4411A60DA7DD}"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Date Placeholder 3"/>
          <p:cNvSpPr>
            <a:spLocks noGrp="1"/>
          </p:cNvSpPr>
          <p:nvPr>
            <p:ph type="dt" sz="quarter" idx="10"/>
          </p:nvPr>
        </p:nvSpPr>
        <p:spPr>
          <a:noFill/>
        </p:spPr>
        <p:txBody>
          <a:bodyPr/>
          <a:lstStyle/>
          <a:p>
            <a:r>
              <a:rPr lang="en-US" smtClean="0"/>
              <a:t>Response Surface Short Course - TFAWS</a:t>
            </a:r>
          </a:p>
        </p:txBody>
      </p:sp>
      <p:sp>
        <p:nvSpPr>
          <p:cNvPr id="18436" name="Slide Number Placeholder 5"/>
          <p:cNvSpPr>
            <a:spLocks noGrp="1"/>
          </p:cNvSpPr>
          <p:nvPr>
            <p:ph type="sldNum" sz="quarter" idx="12"/>
          </p:nvPr>
        </p:nvSpPr>
        <p:spPr>
          <a:noFill/>
        </p:spPr>
        <p:txBody>
          <a:bodyPr/>
          <a:lstStyle/>
          <a:p>
            <a:fld id="{E176D3F3-6F79-454B-9A8A-54DADB8D1422}" type="slidenum">
              <a:rPr lang="en-US" smtClean="0"/>
              <a:pPr/>
              <a:t>82</a:t>
            </a:fld>
            <a:endParaRPr lang="en-US" smtClean="0"/>
          </a:p>
        </p:txBody>
      </p:sp>
      <p:sp>
        <p:nvSpPr>
          <p:cNvPr id="18437" name="Rectangle 2"/>
          <p:cNvSpPr>
            <a:spLocks noGrp="1" noChangeArrowheads="1"/>
          </p:cNvSpPr>
          <p:nvPr>
            <p:ph type="title"/>
          </p:nvPr>
        </p:nvSpPr>
        <p:spPr/>
        <p:txBody>
          <a:bodyPr/>
          <a:lstStyle/>
          <a:p>
            <a:pPr eaLnBrk="1" hangingPunct="1"/>
            <a:r>
              <a:rPr lang="en-US" smtClean="0"/>
              <a:t>Lack of Fit</a:t>
            </a:r>
            <a:br>
              <a:rPr lang="en-US" smtClean="0"/>
            </a:br>
            <a:r>
              <a:rPr lang="en-US" sz="2400" smtClean="0">
                <a:solidFill>
                  <a:schemeClr val="tx1"/>
                </a:solidFill>
              </a:rPr>
              <a:t>Six Replicated Design Points</a:t>
            </a:r>
          </a:p>
        </p:txBody>
      </p:sp>
      <p:grpSp>
        <p:nvGrpSpPr>
          <p:cNvPr id="2" name="Group 3"/>
          <p:cNvGrpSpPr>
            <a:grpSpLocks/>
          </p:cNvGrpSpPr>
          <p:nvPr/>
        </p:nvGrpSpPr>
        <p:grpSpPr bwMode="auto">
          <a:xfrm>
            <a:off x="5216525" y="1581150"/>
            <a:ext cx="3225800" cy="3225800"/>
            <a:chOff x="740" y="1271"/>
            <a:chExt cx="2032" cy="2032"/>
          </a:xfrm>
        </p:grpSpPr>
        <p:sp>
          <p:nvSpPr>
            <p:cNvPr id="18499" name="Line 4"/>
            <p:cNvSpPr>
              <a:spLocks noChangeShapeType="1"/>
            </p:cNvSpPr>
            <p:nvPr/>
          </p:nvSpPr>
          <p:spPr bwMode="auto">
            <a:xfrm>
              <a:off x="746" y="1271"/>
              <a:ext cx="0" cy="2032"/>
            </a:xfrm>
            <a:prstGeom prst="line">
              <a:avLst/>
            </a:prstGeom>
            <a:noFill/>
            <a:ln w="19050">
              <a:solidFill>
                <a:schemeClr val="tx1"/>
              </a:solidFill>
              <a:round/>
              <a:headEnd/>
              <a:tailEnd/>
            </a:ln>
          </p:spPr>
          <p:txBody>
            <a:bodyPr wrap="none" anchor="ctr"/>
            <a:lstStyle/>
            <a:p>
              <a:endParaRPr lang="en-US"/>
            </a:p>
          </p:txBody>
        </p:sp>
        <p:sp>
          <p:nvSpPr>
            <p:cNvPr id="18500" name="Line 5"/>
            <p:cNvSpPr>
              <a:spLocks noChangeShapeType="1"/>
            </p:cNvSpPr>
            <p:nvPr/>
          </p:nvSpPr>
          <p:spPr bwMode="auto">
            <a:xfrm>
              <a:off x="740" y="3303"/>
              <a:ext cx="2032" cy="0"/>
            </a:xfrm>
            <a:prstGeom prst="line">
              <a:avLst/>
            </a:prstGeom>
            <a:noFill/>
            <a:ln w="19050">
              <a:solidFill>
                <a:schemeClr val="tx1"/>
              </a:solidFill>
              <a:round/>
              <a:headEnd/>
              <a:tailEnd/>
            </a:ln>
          </p:spPr>
          <p:txBody>
            <a:bodyPr wrap="none" anchor="ctr"/>
            <a:lstStyle/>
            <a:p>
              <a:endParaRPr lang="en-US"/>
            </a:p>
          </p:txBody>
        </p:sp>
      </p:grpSp>
      <p:grpSp>
        <p:nvGrpSpPr>
          <p:cNvPr id="3" name="Group 6"/>
          <p:cNvGrpSpPr>
            <a:grpSpLocks/>
          </p:cNvGrpSpPr>
          <p:nvPr/>
        </p:nvGrpSpPr>
        <p:grpSpPr bwMode="auto">
          <a:xfrm>
            <a:off x="5621338" y="1749425"/>
            <a:ext cx="2368550" cy="2903538"/>
            <a:chOff x="995" y="1377"/>
            <a:chExt cx="1492" cy="1829"/>
          </a:xfrm>
        </p:grpSpPr>
        <p:sp>
          <p:nvSpPr>
            <p:cNvPr id="18487" name="Oval 7"/>
            <p:cNvSpPr>
              <a:spLocks noChangeArrowheads="1"/>
            </p:cNvSpPr>
            <p:nvPr/>
          </p:nvSpPr>
          <p:spPr bwMode="auto">
            <a:xfrm>
              <a:off x="995" y="2819"/>
              <a:ext cx="73" cy="72"/>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8488" name="Oval 8"/>
            <p:cNvSpPr>
              <a:spLocks noChangeArrowheads="1"/>
            </p:cNvSpPr>
            <p:nvPr/>
          </p:nvSpPr>
          <p:spPr bwMode="auto">
            <a:xfrm flipH="1" flipV="1">
              <a:off x="995" y="3133"/>
              <a:ext cx="73" cy="73"/>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8489" name="Oval 9"/>
            <p:cNvSpPr>
              <a:spLocks noChangeArrowheads="1"/>
            </p:cNvSpPr>
            <p:nvPr/>
          </p:nvSpPr>
          <p:spPr bwMode="auto">
            <a:xfrm>
              <a:off x="1278" y="2381"/>
              <a:ext cx="73" cy="72"/>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8490" name="Oval 10"/>
            <p:cNvSpPr>
              <a:spLocks noChangeArrowheads="1"/>
            </p:cNvSpPr>
            <p:nvPr/>
          </p:nvSpPr>
          <p:spPr bwMode="auto">
            <a:xfrm flipH="1" flipV="1">
              <a:off x="1278" y="2695"/>
              <a:ext cx="73" cy="73"/>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8491" name="Oval 11"/>
            <p:cNvSpPr>
              <a:spLocks noChangeArrowheads="1"/>
            </p:cNvSpPr>
            <p:nvPr/>
          </p:nvSpPr>
          <p:spPr bwMode="auto">
            <a:xfrm>
              <a:off x="1562" y="2376"/>
              <a:ext cx="73" cy="72"/>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8492" name="Oval 12"/>
            <p:cNvSpPr>
              <a:spLocks noChangeArrowheads="1"/>
            </p:cNvSpPr>
            <p:nvPr/>
          </p:nvSpPr>
          <p:spPr bwMode="auto">
            <a:xfrm flipH="1" flipV="1">
              <a:off x="1562" y="2690"/>
              <a:ext cx="73" cy="73"/>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8493" name="Oval 13"/>
            <p:cNvSpPr>
              <a:spLocks noChangeArrowheads="1"/>
            </p:cNvSpPr>
            <p:nvPr/>
          </p:nvSpPr>
          <p:spPr bwMode="auto">
            <a:xfrm>
              <a:off x="1846" y="1807"/>
              <a:ext cx="73" cy="72"/>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8494" name="Oval 14"/>
            <p:cNvSpPr>
              <a:spLocks noChangeArrowheads="1"/>
            </p:cNvSpPr>
            <p:nvPr/>
          </p:nvSpPr>
          <p:spPr bwMode="auto">
            <a:xfrm flipH="1" flipV="1">
              <a:off x="1846" y="2121"/>
              <a:ext cx="73" cy="73"/>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8495" name="Oval 15"/>
            <p:cNvSpPr>
              <a:spLocks noChangeArrowheads="1"/>
            </p:cNvSpPr>
            <p:nvPr/>
          </p:nvSpPr>
          <p:spPr bwMode="auto">
            <a:xfrm>
              <a:off x="2130" y="1807"/>
              <a:ext cx="73" cy="72"/>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8496" name="Oval 16"/>
            <p:cNvSpPr>
              <a:spLocks noChangeArrowheads="1"/>
            </p:cNvSpPr>
            <p:nvPr/>
          </p:nvSpPr>
          <p:spPr bwMode="auto">
            <a:xfrm flipH="1" flipV="1">
              <a:off x="2130" y="2121"/>
              <a:ext cx="73" cy="73"/>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8497" name="Oval 17"/>
            <p:cNvSpPr>
              <a:spLocks noChangeArrowheads="1"/>
            </p:cNvSpPr>
            <p:nvPr/>
          </p:nvSpPr>
          <p:spPr bwMode="auto">
            <a:xfrm>
              <a:off x="2414" y="1377"/>
              <a:ext cx="73" cy="72"/>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8498" name="Oval 18"/>
            <p:cNvSpPr>
              <a:spLocks noChangeArrowheads="1"/>
            </p:cNvSpPr>
            <p:nvPr/>
          </p:nvSpPr>
          <p:spPr bwMode="auto">
            <a:xfrm flipH="1" flipV="1">
              <a:off x="2414" y="1691"/>
              <a:ext cx="73" cy="73"/>
            </a:xfrm>
            <a:prstGeom prst="ellipse">
              <a:avLst/>
            </a:prstGeom>
            <a:solidFill>
              <a:schemeClr val="accent1"/>
            </a:solidFill>
            <a:ln w="19050" algn="ctr">
              <a:solidFill>
                <a:schemeClr val="tx1"/>
              </a:solidFill>
              <a:round/>
              <a:headEnd/>
              <a:tailEnd/>
            </a:ln>
          </p:spPr>
          <p:txBody>
            <a:bodyPr wrap="none" anchor="ctr"/>
            <a:lstStyle/>
            <a:p>
              <a:endParaRPr lang="en-US"/>
            </a:p>
          </p:txBody>
        </p:sp>
      </p:grpSp>
      <p:grpSp>
        <p:nvGrpSpPr>
          <p:cNvPr id="4" name="Group 19"/>
          <p:cNvGrpSpPr>
            <a:grpSpLocks/>
          </p:cNvGrpSpPr>
          <p:nvPr/>
        </p:nvGrpSpPr>
        <p:grpSpPr bwMode="auto">
          <a:xfrm>
            <a:off x="5462588" y="1787525"/>
            <a:ext cx="2728912" cy="2776538"/>
            <a:chOff x="3457" y="1425"/>
            <a:chExt cx="1719" cy="1749"/>
          </a:xfrm>
        </p:grpSpPr>
        <p:sp>
          <p:nvSpPr>
            <p:cNvPr id="18470" name="Line 20"/>
            <p:cNvSpPr>
              <a:spLocks noChangeShapeType="1"/>
            </p:cNvSpPr>
            <p:nvPr/>
          </p:nvSpPr>
          <p:spPr bwMode="auto">
            <a:xfrm flipV="1">
              <a:off x="3457" y="1425"/>
              <a:ext cx="1719" cy="1749"/>
            </a:xfrm>
            <a:prstGeom prst="line">
              <a:avLst/>
            </a:prstGeom>
            <a:noFill/>
            <a:ln w="19050">
              <a:solidFill>
                <a:schemeClr val="tx1"/>
              </a:solidFill>
              <a:round/>
              <a:headEnd/>
              <a:tailEnd/>
            </a:ln>
          </p:spPr>
          <p:txBody>
            <a:bodyPr wrap="none" anchor="ctr"/>
            <a:lstStyle/>
            <a:p>
              <a:endParaRPr lang="en-US"/>
            </a:p>
          </p:txBody>
        </p:sp>
        <p:sp>
          <p:nvSpPr>
            <p:cNvPr id="18471" name="Line 21"/>
            <p:cNvSpPr>
              <a:spLocks noChangeShapeType="1"/>
            </p:cNvSpPr>
            <p:nvPr/>
          </p:nvSpPr>
          <p:spPr bwMode="auto">
            <a:xfrm>
              <a:off x="3593" y="2956"/>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8472" name="Oval 22"/>
            <p:cNvSpPr>
              <a:spLocks noChangeArrowheads="1"/>
            </p:cNvSpPr>
            <p:nvPr/>
          </p:nvSpPr>
          <p:spPr bwMode="auto">
            <a:xfrm flipH="1" flipV="1">
              <a:off x="3556" y="3001"/>
              <a:ext cx="73" cy="73"/>
            </a:xfrm>
            <a:prstGeom prst="ellipse">
              <a:avLst/>
            </a:prstGeom>
            <a:solidFill>
              <a:srgbClr val="FF0000"/>
            </a:solidFill>
            <a:ln w="19050" algn="ctr">
              <a:solidFill>
                <a:schemeClr val="tx1"/>
              </a:solidFill>
              <a:round/>
              <a:headEnd/>
              <a:tailEnd/>
            </a:ln>
          </p:spPr>
          <p:txBody>
            <a:bodyPr wrap="none" anchor="ctr"/>
            <a:lstStyle/>
            <a:p>
              <a:endParaRPr lang="en-US"/>
            </a:p>
          </p:txBody>
        </p:sp>
        <p:sp>
          <p:nvSpPr>
            <p:cNvPr id="18473" name="Line 23"/>
            <p:cNvSpPr>
              <a:spLocks noChangeShapeType="1"/>
            </p:cNvSpPr>
            <p:nvPr/>
          </p:nvSpPr>
          <p:spPr bwMode="auto">
            <a:xfrm>
              <a:off x="3876" y="2518"/>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8474" name="Oval 24"/>
            <p:cNvSpPr>
              <a:spLocks noChangeArrowheads="1"/>
            </p:cNvSpPr>
            <p:nvPr/>
          </p:nvSpPr>
          <p:spPr bwMode="auto">
            <a:xfrm flipH="1" flipV="1">
              <a:off x="3839" y="2563"/>
              <a:ext cx="73" cy="73"/>
            </a:xfrm>
            <a:prstGeom prst="ellipse">
              <a:avLst/>
            </a:prstGeom>
            <a:solidFill>
              <a:srgbClr val="FF0000"/>
            </a:solidFill>
            <a:ln w="19050" algn="ctr">
              <a:solidFill>
                <a:schemeClr val="tx1"/>
              </a:solidFill>
              <a:round/>
              <a:headEnd/>
              <a:tailEnd/>
            </a:ln>
          </p:spPr>
          <p:txBody>
            <a:bodyPr wrap="none" anchor="ctr"/>
            <a:lstStyle/>
            <a:p>
              <a:endParaRPr lang="en-US"/>
            </a:p>
          </p:txBody>
        </p:sp>
        <p:sp>
          <p:nvSpPr>
            <p:cNvPr id="18475" name="Line 25"/>
            <p:cNvSpPr>
              <a:spLocks noChangeShapeType="1"/>
            </p:cNvSpPr>
            <p:nvPr/>
          </p:nvSpPr>
          <p:spPr bwMode="auto">
            <a:xfrm>
              <a:off x="3876" y="2595"/>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76" name="Line 26"/>
            <p:cNvSpPr>
              <a:spLocks noChangeShapeType="1"/>
            </p:cNvSpPr>
            <p:nvPr/>
          </p:nvSpPr>
          <p:spPr bwMode="auto">
            <a:xfrm>
              <a:off x="4160" y="2513"/>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8477" name="Oval 27"/>
            <p:cNvSpPr>
              <a:spLocks noChangeArrowheads="1"/>
            </p:cNvSpPr>
            <p:nvPr/>
          </p:nvSpPr>
          <p:spPr bwMode="auto">
            <a:xfrm flipH="1" flipV="1">
              <a:off x="4123" y="2558"/>
              <a:ext cx="73" cy="73"/>
            </a:xfrm>
            <a:prstGeom prst="ellipse">
              <a:avLst/>
            </a:prstGeom>
            <a:solidFill>
              <a:srgbClr val="FF0000"/>
            </a:solidFill>
            <a:ln w="19050" algn="ctr">
              <a:solidFill>
                <a:schemeClr val="tx1"/>
              </a:solidFill>
              <a:round/>
              <a:headEnd/>
              <a:tailEnd/>
            </a:ln>
          </p:spPr>
          <p:txBody>
            <a:bodyPr wrap="none" anchor="ctr"/>
            <a:lstStyle/>
            <a:p>
              <a:endParaRPr lang="en-US"/>
            </a:p>
          </p:txBody>
        </p:sp>
        <p:sp>
          <p:nvSpPr>
            <p:cNvPr id="18478" name="Line 28"/>
            <p:cNvSpPr>
              <a:spLocks noChangeShapeType="1"/>
            </p:cNvSpPr>
            <p:nvPr/>
          </p:nvSpPr>
          <p:spPr bwMode="auto">
            <a:xfrm>
              <a:off x="4160" y="2438"/>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79" name="Line 29"/>
            <p:cNvSpPr>
              <a:spLocks noChangeShapeType="1"/>
            </p:cNvSpPr>
            <p:nvPr/>
          </p:nvSpPr>
          <p:spPr bwMode="auto">
            <a:xfrm>
              <a:off x="4444" y="1944"/>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8480" name="Oval 30"/>
            <p:cNvSpPr>
              <a:spLocks noChangeArrowheads="1"/>
            </p:cNvSpPr>
            <p:nvPr/>
          </p:nvSpPr>
          <p:spPr bwMode="auto">
            <a:xfrm flipH="1" flipV="1">
              <a:off x="4407" y="1989"/>
              <a:ext cx="73" cy="73"/>
            </a:xfrm>
            <a:prstGeom prst="ellipse">
              <a:avLst/>
            </a:prstGeom>
            <a:solidFill>
              <a:srgbClr val="FF0000"/>
            </a:solidFill>
            <a:ln w="19050" algn="ctr">
              <a:solidFill>
                <a:schemeClr val="tx1"/>
              </a:solidFill>
              <a:round/>
              <a:headEnd/>
              <a:tailEnd/>
            </a:ln>
          </p:spPr>
          <p:txBody>
            <a:bodyPr wrap="none" anchor="ctr"/>
            <a:lstStyle/>
            <a:p>
              <a:endParaRPr lang="en-US"/>
            </a:p>
          </p:txBody>
        </p:sp>
        <p:sp>
          <p:nvSpPr>
            <p:cNvPr id="18481" name="Line 31"/>
            <p:cNvSpPr>
              <a:spLocks noChangeShapeType="1"/>
            </p:cNvSpPr>
            <p:nvPr/>
          </p:nvSpPr>
          <p:spPr bwMode="auto">
            <a:xfrm>
              <a:off x="4444" y="2021"/>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82" name="Line 32"/>
            <p:cNvSpPr>
              <a:spLocks noChangeShapeType="1"/>
            </p:cNvSpPr>
            <p:nvPr/>
          </p:nvSpPr>
          <p:spPr bwMode="auto">
            <a:xfrm>
              <a:off x="4728" y="1944"/>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8483" name="Oval 33"/>
            <p:cNvSpPr>
              <a:spLocks noChangeArrowheads="1"/>
            </p:cNvSpPr>
            <p:nvPr/>
          </p:nvSpPr>
          <p:spPr bwMode="auto">
            <a:xfrm flipH="1" flipV="1">
              <a:off x="4691" y="1989"/>
              <a:ext cx="73" cy="73"/>
            </a:xfrm>
            <a:prstGeom prst="ellipse">
              <a:avLst/>
            </a:prstGeom>
            <a:solidFill>
              <a:srgbClr val="FF0000"/>
            </a:solidFill>
            <a:ln w="19050" algn="ctr">
              <a:solidFill>
                <a:schemeClr val="tx1"/>
              </a:solidFill>
              <a:round/>
              <a:headEnd/>
              <a:tailEnd/>
            </a:ln>
          </p:spPr>
          <p:txBody>
            <a:bodyPr wrap="none" anchor="ctr"/>
            <a:lstStyle/>
            <a:p>
              <a:endParaRPr lang="en-US"/>
            </a:p>
          </p:txBody>
        </p:sp>
        <p:sp>
          <p:nvSpPr>
            <p:cNvPr id="18484" name="Line 34"/>
            <p:cNvSpPr>
              <a:spLocks noChangeShapeType="1"/>
            </p:cNvSpPr>
            <p:nvPr/>
          </p:nvSpPr>
          <p:spPr bwMode="auto">
            <a:xfrm>
              <a:off x="4728" y="1869"/>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85" name="Line 35"/>
            <p:cNvSpPr>
              <a:spLocks noChangeShapeType="1"/>
            </p:cNvSpPr>
            <p:nvPr/>
          </p:nvSpPr>
          <p:spPr bwMode="auto">
            <a:xfrm>
              <a:off x="5012" y="1514"/>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8486" name="Oval 36"/>
            <p:cNvSpPr>
              <a:spLocks noChangeArrowheads="1"/>
            </p:cNvSpPr>
            <p:nvPr/>
          </p:nvSpPr>
          <p:spPr bwMode="auto">
            <a:xfrm flipH="1" flipV="1">
              <a:off x="4975" y="1559"/>
              <a:ext cx="73" cy="73"/>
            </a:xfrm>
            <a:prstGeom prst="ellipse">
              <a:avLst/>
            </a:prstGeom>
            <a:solidFill>
              <a:srgbClr val="FF0000"/>
            </a:solidFill>
            <a:ln w="19050" algn="ctr">
              <a:solidFill>
                <a:schemeClr val="tx1"/>
              </a:solidFill>
              <a:round/>
              <a:headEnd/>
              <a:tailEnd/>
            </a:ln>
          </p:spPr>
          <p:txBody>
            <a:bodyPr wrap="none" anchor="ctr"/>
            <a:lstStyle/>
            <a:p>
              <a:endParaRPr lang="en-US"/>
            </a:p>
          </p:txBody>
        </p:sp>
      </p:grpSp>
      <p:sp>
        <p:nvSpPr>
          <p:cNvPr id="215077" name="Text Box 37"/>
          <p:cNvSpPr txBox="1">
            <a:spLocks noChangeArrowheads="1"/>
          </p:cNvSpPr>
          <p:nvPr/>
        </p:nvSpPr>
        <p:spPr bwMode="auto">
          <a:xfrm>
            <a:off x="984250" y="2487613"/>
            <a:ext cx="3990975" cy="701675"/>
          </a:xfrm>
          <a:prstGeom prst="rect">
            <a:avLst/>
          </a:prstGeom>
          <a:noFill/>
          <a:ln w="9525" algn="ctr">
            <a:noFill/>
            <a:miter lim="800000"/>
            <a:headEnd/>
            <a:tailEnd/>
          </a:ln>
        </p:spPr>
        <p:txBody>
          <a:bodyPr>
            <a:spAutoFit/>
          </a:bodyPr>
          <a:lstStyle/>
          <a:p>
            <a:pPr marL="1377950" indent="-1377950"/>
            <a:r>
              <a:rPr lang="en-US" sz="2000"/>
              <a:t>SS</a:t>
            </a:r>
            <a:r>
              <a:rPr lang="en-US" sz="2000" baseline="-25000"/>
              <a:t>pure error</a:t>
            </a:r>
            <a:r>
              <a:rPr lang="en-US" sz="2000"/>
              <a:t> =	SS of the replicates about their means</a:t>
            </a:r>
          </a:p>
        </p:txBody>
      </p:sp>
      <p:sp>
        <p:nvSpPr>
          <p:cNvPr id="215078" name="Text Box 38"/>
          <p:cNvSpPr txBox="1">
            <a:spLocks noChangeArrowheads="1"/>
          </p:cNvSpPr>
          <p:nvPr/>
        </p:nvSpPr>
        <p:spPr bwMode="auto">
          <a:xfrm>
            <a:off x="984250" y="3575050"/>
            <a:ext cx="4191000" cy="701675"/>
          </a:xfrm>
          <a:prstGeom prst="rect">
            <a:avLst/>
          </a:prstGeom>
          <a:noFill/>
          <a:ln w="9525" algn="ctr">
            <a:noFill/>
            <a:miter lim="800000"/>
            <a:headEnd/>
            <a:tailEnd/>
          </a:ln>
        </p:spPr>
        <p:txBody>
          <a:bodyPr>
            <a:spAutoFit/>
          </a:bodyPr>
          <a:lstStyle/>
          <a:p>
            <a:pPr marL="1377950" indent="-1377950"/>
            <a:r>
              <a:rPr lang="en-US" sz="2000"/>
              <a:t>SS</a:t>
            </a:r>
            <a:r>
              <a:rPr lang="en-US" sz="2000" baseline="-25000"/>
              <a:t>lack of fit</a:t>
            </a:r>
            <a:r>
              <a:rPr lang="en-US" sz="2000"/>
              <a:t> =</a:t>
            </a:r>
            <a:r>
              <a:rPr lang="en-US" sz="2000" baseline="-25000"/>
              <a:t>	</a:t>
            </a:r>
            <a:r>
              <a:rPr lang="en-US" sz="2000"/>
              <a:t>SS of the means about the fitted model.</a:t>
            </a:r>
          </a:p>
        </p:txBody>
      </p:sp>
      <p:sp>
        <p:nvSpPr>
          <p:cNvPr id="18443" name="Text Box 39"/>
          <p:cNvSpPr txBox="1">
            <a:spLocks noChangeArrowheads="1"/>
          </p:cNvSpPr>
          <p:nvPr/>
        </p:nvSpPr>
        <p:spPr bwMode="auto">
          <a:xfrm>
            <a:off x="984250" y="1681163"/>
            <a:ext cx="3990975" cy="396875"/>
          </a:xfrm>
          <a:prstGeom prst="rect">
            <a:avLst/>
          </a:prstGeom>
          <a:noFill/>
          <a:ln w="9525" algn="ctr">
            <a:noFill/>
            <a:miter lim="800000"/>
            <a:headEnd/>
            <a:tailEnd/>
          </a:ln>
        </p:spPr>
        <p:txBody>
          <a:bodyPr>
            <a:spAutoFit/>
          </a:bodyPr>
          <a:lstStyle/>
          <a:p>
            <a:r>
              <a:rPr lang="en-US" sz="2000"/>
              <a:t>SS</a:t>
            </a:r>
            <a:r>
              <a:rPr lang="en-US" sz="2000" baseline="-25000"/>
              <a:t>residuals</a:t>
            </a:r>
            <a:r>
              <a:rPr lang="en-US" sz="2000"/>
              <a:t> = SS</a:t>
            </a:r>
            <a:r>
              <a:rPr lang="en-US" sz="2000" baseline="-25000"/>
              <a:t>pure error</a:t>
            </a:r>
            <a:r>
              <a:rPr lang="en-US" sz="2000"/>
              <a:t> + SS</a:t>
            </a:r>
            <a:r>
              <a:rPr lang="en-US" sz="2000" baseline="-25000"/>
              <a:t>lack of fit</a:t>
            </a:r>
          </a:p>
        </p:txBody>
      </p:sp>
      <p:sp>
        <p:nvSpPr>
          <p:cNvPr id="215080" name="Text Box 40"/>
          <p:cNvSpPr txBox="1">
            <a:spLocks noChangeArrowheads="1"/>
          </p:cNvSpPr>
          <p:nvPr/>
        </p:nvSpPr>
        <p:spPr bwMode="auto">
          <a:xfrm>
            <a:off x="3370263" y="5157788"/>
            <a:ext cx="5249862" cy="1006475"/>
          </a:xfrm>
          <a:prstGeom prst="rect">
            <a:avLst/>
          </a:prstGeom>
          <a:noFill/>
          <a:ln w="9525" algn="ctr">
            <a:noFill/>
            <a:miter lim="800000"/>
            <a:headEnd/>
            <a:tailEnd/>
          </a:ln>
        </p:spPr>
        <p:txBody>
          <a:bodyPr>
            <a:spAutoFit/>
          </a:bodyPr>
          <a:lstStyle/>
          <a:p>
            <a:r>
              <a:rPr lang="en-US" sz="2000"/>
              <a:t>Is the variation about the model greater than what is expected given the variation of the replicates about their means?</a:t>
            </a:r>
          </a:p>
        </p:txBody>
      </p:sp>
      <p:graphicFrame>
        <p:nvGraphicFramePr>
          <p:cNvPr id="215081" name="Object 41"/>
          <p:cNvGraphicFramePr>
            <a:graphicFrameLocks noChangeAspect="1"/>
          </p:cNvGraphicFramePr>
          <p:nvPr/>
        </p:nvGraphicFramePr>
        <p:xfrm>
          <a:off x="1422400" y="5280025"/>
          <a:ext cx="1549400" cy="762000"/>
        </p:xfrm>
        <a:graphic>
          <a:graphicData uri="http://schemas.openxmlformats.org/presentationml/2006/ole">
            <p:oleObj spid="_x0000_s268290" name="Equation" r:id="rId4" imgW="1549080" imgH="761760" progId="Equation.DSMT4">
              <p:embed/>
            </p:oleObj>
          </a:graphicData>
        </a:graphic>
      </p:graphicFrame>
      <p:grpSp>
        <p:nvGrpSpPr>
          <p:cNvPr id="5" name="Group 42"/>
          <p:cNvGrpSpPr>
            <a:grpSpLocks/>
          </p:cNvGrpSpPr>
          <p:nvPr/>
        </p:nvGrpSpPr>
        <p:grpSpPr bwMode="auto">
          <a:xfrm>
            <a:off x="5619750" y="1787525"/>
            <a:ext cx="2368550" cy="2827338"/>
            <a:chOff x="3134" y="1419"/>
            <a:chExt cx="1492" cy="1781"/>
          </a:xfrm>
        </p:grpSpPr>
        <p:sp>
          <p:nvSpPr>
            <p:cNvPr id="18446" name="Line 43"/>
            <p:cNvSpPr>
              <a:spLocks noChangeShapeType="1"/>
            </p:cNvSpPr>
            <p:nvPr/>
          </p:nvSpPr>
          <p:spPr bwMode="auto">
            <a:xfrm>
              <a:off x="3171" y="2948"/>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8447" name="Oval 44"/>
            <p:cNvSpPr>
              <a:spLocks noChangeArrowheads="1"/>
            </p:cNvSpPr>
            <p:nvPr/>
          </p:nvSpPr>
          <p:spPr bwMode="auto">
            <a:xfrm flipH="1" flipV="1">
              <a:off x="3134" y="2993"/>
              <a:ext cx="73" cy="73"/>
            </a:xfrm>
            <a:prstGeom prst="ellipse">
              <a:avLst/>
            </a:prstGeom>
            <a:solidFill>
              <a:srgbClr val="FF0000"/>
            </a:solidFill>
            <a:ln w="19050" algn="ctr">
              <a:solidFill>
                <a:schemeClr val="tx1"/>
              </a:solidFill>
              <a:round/>
              <a:headEnd/>
              <a:tailEnd/>
            </a:ln>
          </p:spPr>
          <p:txBody>
            <a:bodyPr wrap="none" anchor="ctr"/>
            <a:lstStyle/>
            <a:p>
              <a:endParaRPr lang="en-US"/>
            </a:p>
          </p:txBody>
        </p:sp>
        <p:sp>
          <p:nvSpPr>
            <p:cNvPr id="18448" name="Line 45"/>
            <p:cNvSpPr>
              <a:spLocks noChangeShapeType="1"/>
            </p:cNvSpPr>
            <p:nvPr/>
          </p:nvSpPr>
          <p:spPr bwMode="auto">
            <a:xfrm>
              <a:off x="3171" y="3031"/>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49" name="Line 46"/>
            <p:cNvSpPr>
              <a:spLocks noChangeShapeType="1"/>
            </p:cNvSpPr>
            <p:nvPr/>
          </p:nvSpPr>
          <p:spPr bwMode="auto">
            <a:xfrm>
              <a:off x="3171" y="2861"/>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50" name="Line 47"/>
            <p:cNvSpPr>
              <a:spLocks noChangeShapeType="1"/>
            </p:cNvSpPr>
            <p:nvPr/>
          </p:nvSpPr>
          <p:spPr bwMode="auto">
            <a:xfrm>
              <a:off x="3454" y="2510"/>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8451" name="Oval 48"/>
            <p:cNvSpPr>
              <a:spLocks noChangeArrowheads="1"/>
            </p:cNvSpPr>
            <p:nvPr/>
          </p:nvSpPr>
          <p:spPr bwMode="auto">
            <a:xfrm flipH="1" flipV="1">
              <a:off x="3417" y="2555"/>
              <a:ext cx="73" cy="73"/>
            </a:xfrm>
            <a:prstGeom prst="ellipse">
              <a:avLst/>
            </a:prstGeom>
            <a:solidFill>
              <a:srgbClr val="FF0000"/>
            </a:solidFill>
            <a:ln w="19050" algn="ctr">
              <a:solidFill>
                <a:schemeClr val="tx1"/>
              </a:solidFill>
              <a:round/>
              <a:headEnd/>
              <a:tailEnd/>
            </a:ln>
          </p:spPr>
          <p:txBody>
            <a:bodyPr wrap="none" anchor="ctr"/>
            <a:lstStyle/>
            <a:p>
              <a:endParaRPr lang="en-US"/>
            </a:p>
          </p:txBody>
        </p:sp>
        <p:sp>
          <p:nvSpPr>
            <p:cNvPr id="18452" name="Line 49"/>
            <p:cNvSpPr>
              <a:spLocks noChangeShapeType="1"/>
            </p:cNvSpPr>
            <p:nvPr/>
          </p:nvSpPr>
          <p:spPr bwMode="auto">
            <a:xfrm>
              <a:off x="3454" y="2593"/>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53" name="Line 50"/>
            <p:cNvSpPr>
              <a:spLocks noChangeShapeType="1"/>
            </p:cNvSpPr>
            <p:nvPr/>
          </p:nvSpPr>
          <p:spPr bwMode="auto">
            <a:xfrm>
              <a:off x="3454" y="2423"/>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54" name="Line 51"/>
            <p:cNvSpPr>
              <a:spLocks noChangeShapeType="1"/>
            </p:cNvSpPr>
            <p:nvPr/>
          </p:nvSpPr>
          <p:spPr bwMode="auto">
            <a:xfrm>
              <a:off x="3738" y="2505"/>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8455" name="Oval 52"/>
            <p:cNvSpPr>
              <a:spLocks noChangeArrowheads="1"/>
            </p:cNvSpPr>
            <p:nvPr/>
          </p:nvSpPr>
          <p:spPr bwMode="auto">
            <a:xfrm flipH="1" flipV="1">
              <a:off x="3701" y="2550"/>
              <a:ext cx="73" cy="73"/>
            </a:xfrm>
            <a:prstGeom prst="ellipse">
              <a:avLst/>
            </a:prstGeom>
            <a:solidFill>
              <a:srgbClr val="FF0000"/>
            </a:solidFill>
            <a:ln w="19050" algn="ctr">
              <a:solidFill>
                <a:schemeClr val="tx1"/>
              </a:solidFill>
              <a:round/>
              <a:headEnd/>
              <a:tailEnd/>
            </a:ln>
          </p:spPr>
          <p:txBody>
            <a:bodyPr wrap="none" anchor="ctr"/>
            <a:lstStyle/>
            <a:p>
              <a:endParaRPr lang="en-US"/>
            </a:p>
          </p:txBody>
        </p:sp>
        <p:sp>
          <p:nvSpPr>
            <p:cNvPr id="18456" name="Line 53"/>
            <p:cNvSpPr>
              <a:spLocks noChangeShapeType="1"/>
            </p:cNvSpPr>
            <p:nvPr/>
          </p:nvSpPr>
          <p:spPr bwMode="auto">
            <a:xfrm>
              <a:off x="3738" y="2588"/>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57" name="Line 54"/>
            <p:cNvSpPr>
              <a:spLocks noChangeShapeType="1"/>
            </p:cNvSpPr>
            <p:nvPr/>
          </p:nvSpPr>
          <p:spPr bwMode="auto">
            <a:xfrm>
              <a:off x="3738" y="2418"/>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58" name="Line 55"/>
            <p:cNvSpPr>
              <a:spLocks noChangeShapeType="1"/>
            </p:cNvSpPr>
            <p:nvPr/>
          </p:nvSpPr>
          <p:spPr bwMode="auto">
            <a:xfrm>
              <a:off x="4022" y="1936"/>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8459" name="Oval 56"/>
            <p:cNvSpPr>
              <a:spLocks noChangeArrowheads="1"/>
            </p:cNvSpPr>
            <p:nvPr/>
          </p:nvSpPr>
          <p:spPr bwMode="auto">
            <a:xfrm flipH="1" flipV="1">
              <a:off x="3985" y="1981"/>
              <a:ext cx="73" cy="73"/>
            </a:xfrm>
            <a:prstGeom prst="ellipse">
              <a:avLst/>
            </a:prstGeom>
            <a:solidFill>
              <a:srgbClr val="FF0000"/>
            </a:solidFill>
            <a:ln w="19050" algn="ctr">
              <a:solidFill>
                <a:schemeClr val="tx1"/>
              </a:solidFill>
              <a:round/>
              <a:headEnd/>
              <a:tailEnd/>
            </a:ln>
          </p:spPr>
          <p:txBody>
            <a:bodyPr wrap="none" anchor="ctr"/>
            <a:lstStyle/>
            <a:p>
              <a:endParaRPr lang="en-US"/>
            </a:p>
          </p:txBody>
        </p:sp>
        <p:sp>
          <p:nvSpPr>
            <p:cNvPr id="18460" name="Line 57"/>
            <p:cNvSpPr>
              <a:spLocks noChangeShapeType="1"/>
            </p:cNvSpPr>
            <p:nvPr/>
          </p:nvSpPr>
          <p:spPr bwMode="auto">
            <a:xfrm>
              <a:off x="4022" y="2019"/>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61" name="Line 58"/>
            <p:cNvSpPr>
              <a:spLocks noChangeShapeType="1"/>
            </p:cNvSpPr>
            <p:nvPr/>
          </p:nvSpPr>
          <p:spPr bwMode="auto">
            <a:xfrm>
              <a:off x="4022" y="1849"/>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62" name="Line 59"/>
            <p:cNvSpPr>
              <a:spLocks noChangeShapeType="1"/>
            </p:cNvSpPr>
            <p:nvPr/>
          </p:nvSpPr>
          <p:spPr bwMode="auto">
            <a:xfrm>
              <a:off x="4306" y="1936"/>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8463" name="Oval 60"/>
            <p:cNvSpPr>
              <a:spLocks noChangeArrowheads="1"/>
            </p:cNvSpPr>
            <p:nvPr/>
          </p:nvSpPr>
          <p:spPr bwMode="auto">
            <a:xfrm flipH="1" flipV="1">
              <a:off x="4269" y="1981"/>
              <a:ext cx="73" cy="73"/>
            </a:xfrm>
            <a:prstGeom prst="ellipse">
              <a:avLst/>
            </a:prstGeom>
            <a:solidFill>
              <a:srgbClr val="FF0000"/>
            </a:solidFill>
            <a:ln w="19050" algn="ctr">
              <a:solidFill>
                <a:schemeClr val="tx1"/>
              </a:solidFill>
              <a:round/>
              <a:headEnd/>
              <a:tailEnd/>
            </a:ln>
          </p:spPr>
          <p:txBody>
            <a:bodyPr wrap="none" anchor="ctr"/>
            <a:lstStyle/>
            <a:p>
              <a:endParaRPr lang="en-US"/>
            </a:p>
          </p:txBody>
        </p:sp>
        <p:sp>
          <p:nvSpPr>
            <p:cNvPr id="18464" name="Line 61"/>
            <p:cNvSpPr>
              <a:spLocks noChangeShapeType="1"/>
            </p:cNvSpPr>
            <p:nvPr/>
          </p:nvSpPr>
          <p:spPr bwMode="auto">
            <a:xfrm>
              <a:off x="4306" y="2019"/>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65" name="Line 62"/>
            <p:cNvSpPr>
              <a:spLocks noChangeShapeType="1"/>
            </p:cNvSpPr>
            <p:nvPr/>
          </p:nvSpPr>
          <p:spPr bwMode="auto">
            <a:xfrm>
              <a:off x="4306" y="1849"/>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66" name="Line 63"/>
            <p:cNvSpPr>
              <a:spLocks noChangeShapeType="1"/>
            </p:cNvSpPr>
            <p:nvPr/>
          </p:nvSpPr>
          <p:spPr bwMode="auto">
            <a:xfrm>
              <a:off x="4590" y="1506"/>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8467" name="Oval 64"/>
            <p:cNvSpPr>
              <a:spLocks noChangeArrowheads="1"/>
            </p:cNvSpPr>
            <p:nvPr/>
          </p:nvSpPr>
          <p:spPr bwMode="auto">
            <a:xfrm flipH="1" flipV="1">
              <a:off x="4553" y="1551"/>
              <a:ext cx="73" cy="73"/>
            </a:xfrm>
            <a:prstGeom prst="ellipse">
              <a:avLst/>
            </a:prstGeom>
            <a:solidFill>
              <a:srgbClr val="FF0000"/>
            </a:solidFill>
            <a:ln w="19050" algn="ctr">
              <a:solidFill>
                <a:schemeClr val="tx1"/>
              </a:solidFill>
              <a:round/>
              <a:headEnd/>
              <a:tailEnd/>
            </a:ln>
          </p:spPr>
          <p:txBody>
            <a:bodyPr wrap="none" anchor="ctr"/>
            <a:lstStyle/>
            <a:p>
              <a:endParaRPr lang="en-US"/>
            </a:p>
          </p:txBody>
        </p:sp>
        <p:sp>
          <p:nvSpPr>
            <p:cNvPr id="18468" name="Line 65"/>
            <p:cNvSpPr>
              <a:spLocks noChangeShapeType="1"/>
            </p:cNvSpPr>
            <p:nvPr/>
          </p:nvSpPr>
          <p:spPr bwMode="auto">
            <a:xfrm>
              <a:off x="4590" y="1589"/>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8469" name="Line 66"/>
            <p:cNvSpPr>
              <a:spLocks noChangeShapeType="1"/>
            </p:cNvSpPr>
            <p:nvPr/>
          </p:nvSpPr>
          <p:spPr bwMode="auto">
            <a:xfrm>
              <a:off x="4590" y="1419"/>
              <a:ext cx="0" cy="169"/>
            </a:xfrm>
            <a:prstGeom prst="line">
              <a:avLst/>
            </a:prstGeom>
            <a:noFill/>
            <a:ln w="9525">
              <a:solidFill>
                <a:schemeClr val="tx1"/>
              </a:solidFill>
              <a:round/>
              <a:headEnd type="triangle" w="med" len="med"/>
              <a:tail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15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15081"/>
                                        </p:tgtEl>
                                        <p:attrNameLst>
                                          <p:attrName>style.visibility</p:attrName>
                                        </p:attrNameLst>
                                      </p:cBhvr>
                                      <p:to>
                                        <p:strVal val="visible"/>
                                      </p:to>
                                    </p:set>
                                    <p:animEffect transition="in" filter="wipe(left)">
                                      <p:cBhvr>
                                        <p:cTn id="23" dur="500"/>
                                        <p:tgtEl>
                                          <p:spTgt spid="21508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15080"/>
                                        </p:tgtEl>
                                        <p:attrNameLst>
                                          <p:attrName>style.visibility</p:attrName>
                                        </p:attrNameLst>
                                      </p:cBhvr>
                                      <p:to>
                                        <p:strVal val="visible"/>
                                      </p:to>
                                    </p:set>
                                    <p:animEffect transition="in" filter="wipe(left)">
                                      <p:cBhvr>
                                        <p:cTn id="26" dur="500"/>
                                        <p:tgtEl>
                                          <p:spTgt spid="215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7" grpId="0"/>
      <p:bldP spid="215078" grpId="0"/>
      <p:bldP spid="21508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Date Placeholder 3"/>
          <p:cNvSpPr>
            <a:spLocks noGrp="1"/>
          </p:cNvSpPr>
          <p:nvPr>
            <p:ph type="dt" sz="quarter" idx="10"/>
          </p:nvPr>
        </p:nvSpPr>
        <p:spPr>
          <a:noFill/>
        </p:spPr>
        <p:txBody>
          <a:bodyPr/>
          <a:lstStyle/>
          <a:p>
            <a:r>
              <a:rPr lang="en-US" smtClean="0"/>
              <a:t>Response Surface Short Course - TFAWS</a:t>
            </a:r>
          </a:p>
        </p:txBody>
      </p:sp>
      <p:sp>
        <p:nvSpPr>
          <p:cNvPr id="19460" name="Slide Number Placeholder 5"/>
          <p:cNvSpPr>
            <a:spLocks noGrp="1"/>
          </p:cNvSpPr>
          <p:nvPr>
            <p:ph type="sldNum" sz="quarter" idx="12"/>
          </p:nvPr>
        </p:nvSpPr>
        <p:spPr>
          <a:noFill/>
        </p:spPr>
        <p:txBody>
          <a:bodyPr/>
          <a:lstStyle/>
          <a:p>
            <a:fld id="{2EA253E9-1776-40F6-B66D-AB668F425422}" type="slidenum">
              <a:rPr lang="en-US" smtClean="0"/>
              <a:pPr/>
              <a:t>83</a:t>
            </a:fld>
            <a:endParaRPr lang="en-US" smtClean="0"/>
          </a:p>
        </p:txBody>
      </p:sp>
      <p:sp>
        <p:nvSpPr>
          <p:cNvPr id="217090" name="Line 2"/>
          <p:cNvSpPr>
            <a:spLocks noChangeShapeType="1"/>
          </p:cNvSpPr>
          <p:nvPr/>
        </p:nvSpPr>
        <p:spPr bwMode="auto">
          <a:xfrm flipV="1">
            <a:off x="5480050" y="2339975"/>
            <a:ext cx="2559050" cy="1900238"/>
          </a:xfrm>
          <a:prstGeom prst="line">
            <a:avLst/>
          </a:prstGeom>
          <a:noFill/>
          <a:ln w="19050">
            <a:solidFill>
              <a:schemeClr val="tx1"/>
            </a:solidFill>
            <a:round/>
            <a:headEnd/>
            <a:tailEnd/>
          </a:ln>
        </p:spPr>
        <p:txBody>
          <a:bodyPr wrap="none" anchor="ctr"/>
          <a:lstStyle/>
          <a:p>
            <a:endParaRPr lang="en-US"/>
          </a:p>
        </p:txBody>
      </p:sp>
      <p:sp>
        <p:nvSpPr>
          <p:cNvPr id="19462" name="Rectangle 3"/>
          <p:cNvSpPr>
            <a:spLocks noGrp="1" noChangeArrowheads="1"/>
          </p:cNvSpPr>
          <p:nvPr>
            <p:ph type="title"/>
          </p:nvPr>
        </p:nvSpPr>
        <p:spPr/>
        <p:txBody>
          <a:bodyPr/>
          <a:lstStyle/>
          <a:p>
            <a:pPr eaLnBrk="1" hangingPunct="1"/>
            <a:r>
              <a:rPr lang="en-US" smtClean="0"/>
              <a:t>Lack-of-Fit</a:t>
            </a:r>
            <a:br>
              <a:rPr lang="en-US" smtClean="0"/>
            </a:br>
            <a:r>
              <a:rPr lang="en-US" sz="2400" smtClean="0">
                <a:solidFill>
                  <a:schemeClr val="tx1"/>
                </a:solidFill>
              </a:rPr>
              <a:t>Six Replicated Design Points</a:t>
            </a:r>
          </a:p>
        </p:txBody>
      </p:sp>
      <p:grpSp>
        <p:nvGrpSpPr>
          <p:cNvPr id="2" name="Group 4"/>
          <p:cNvGrpSpPr>
            <a:grpSpLocks/>
          </p:cNvGrpSpPr>
          <p:nvPr/>
        </p:nvGrpSpPr>
        <p:grpSpPr bwMode="auto">
          <a:xfrm>
            <a:off x="5216525" y="1581150"/>
            <a:ext cx="3225800" cy="3225800"/>
            <a:chOff x="740" y="1271"/>
            <a:chExt cx="2032" cy="2032"/>
          </a:xfrm>
        </p:grpSpPr>
        <p:sp>
          <p:nvSpPr>
            <p:cNvPr id="19491" name="Line 5"/>
            <p:cNvSpPr>
              <a:spLocks noChangeShapeType="1"/>
            </p:cNvSpPr>
            <p:nvPr/>
          </p:nvSpPr>
          <p:spPr bwMode="auto">
            <a:xfrm>
              <a:off x="746" y="1271"/>
              <a:ext cx="0" cy="2032"/>
            </a:xfrm>
            <a:prstGeom prst="line">
              <a:avLst/>
            </a:prstGeom>
            <a:noFill/>
            <a:ln w="19050">
              <a:solidFill>
                <a:schemeClr val="tx1"/>
              </a:solidFill>
              <a:round/>
              <a:headEnd/>
              <a:tailEnd/>
            </a:ln>
          </p:spPr>
          <p:txBody>
            <a:bodyPr wrap="none" anchor="ctr"/>
            <a:lstStyle/>
            <a:p>
              <a:endParaRPr lang="en-US"/>
            </a:p>
          </p:txBody>
        </p:sp>
        <p:sp>
          <p:nvSpPr>
            <p:cNvPr id="19492" name="Line 6"/>
            <p:cNvSpPr>
              <a:spLocks noChangeShapeType="1"/>
            </p:cNvSpPr>
            <p:nvPr/>
          </p:nvSpPr>
          <p:spPr bwMode="auto">
            <a:xfrm>
              <a:off x="740" y="3303"/>
              <a:ext cx="2032" cy="0"/>
            </a:xfrm>
            <a:prstGeom prst="line">
              <a:avLst/>
            </a:prstGeom>
            <a:noFill/>
            <a:ln w="19050">
              <a:solidFill>
                <a:schemeClr val="tx1"/>
              </a:solidFill>
              <a:round/>
              <a:headEnd/>
              <a:tailEnd/>
            </a:ln>
          </p:spPr>
          <p:txBody>
            <a:bodyPr wrap="none" anchor="ctr"/>
            <a:lstStyle/>
            <a:p>
              <a:endParaRPr lang="en-US"/>
            </a:p>
          </p:txBody>
        </p:sp>
      </p:grpSp>
      <p:sp>
        <p:nvSpPr>
          <p:cNvPr id="19464" name="Oval 7"/>
          <p:cNvSpPr>
            <a:spLocks noChangeArrowheads="1"/>
          </p:cNvSpPr>
          <p:nvPr/>
        </p:nvSpPr>
        <p:spPr bwMode="auto">
          <a:xfrm>
            <a:off x="5621338" y="4038600"/>
            <a:ext cx="115887" cy="114300"/>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9465" name="Oval 8"/>
          <p:cNvSpPr>
            <a:spLocks noChangeArrowheads="1"/>
          </p:cNvSpPr>
          <p:nvPr/>
        </p:nvSpPr>
        <p:spPr bwMode="auto">
          <a:xfrm flipH="1" flipV="1">
            <a:off x="5621338" y="4537075"/>
            <a:ext cx="115887" cy="115888"/>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9466" name="Oval 9"/>
          <p:cNvSpPr>
            <a:spLocks noChangeArrowheads="1"/>
          </p:cNvSpPr>
          <p:nvPr/>
        </p:nvSpPr>
        <p:spPr bwMode="auto">
          <a:xfrm>
            <a:off x="6070600" y="2955925"/>
            <a:ext cx="115888" cy="114300"/>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9467" name="Oval 10"/>
          <p:cNvSpPr>
            <a:spLocks noChangeArrowheads="1"/>
          </p:cNvSpPr>
          <p:nvPr/>
        </p:nvSpPr>
        <p:spPr bwMode="auto">
          <a:xfrm flipH="1" flipV="1">
            <a:off x="6070600" y="3454400"/>
            <a:ext cx="115888" cy="115888"/>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9468" name="Oval 11"/>
          <p:cNvSpPr>
            <a:spLocks noChangeArrowheads="1"/>
          </p:cNvSpPr>
          <p:nvPr/>
        </p:nvSpPr>
        <p:spPr bwMode="auto">
          <a:xfrm>
            <a:off x="6527800" y="2484438"/>
            <a:ext cx="115888" cy="114300"/>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9469" name="Oval 12"/>
          <p:cNvSpPr>
            <a:spLocks noChangeArrowheads="1"/>
          </p:cNvSpPr>
          <p:nvPr/>
        </p:nvSpPr>
        <p:spPr bwMode="auto">
          <a:xfrm flipH="1" flipV="1">
            <a:off x="6527800" y="2982913"/>
            <a:ext cx="115888" cy="115887"/>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9470" name="Oval 13"/>
          <p:cNvSpPr>
            <a:spLocks noChangeArrowheads="1"/>
          </p:cNvSpPr>
          <p:nvPr/>
        </p:nvSpPr>
        <p:spPr bwMode="auto">
          <a:xfrm>
            <a:off x="6972300" y="1885950"/>
            <a:ext cx="115888" cy="114300"/>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9471" name="Oval 14"/>
          <p:cNvSpPr>
            <a:spLocks noChangeArrowheads="1"/>
          </p:cNvSpPr>
          <p:nvPr/>
        </p:nvSpPr>
        <p:spPr bwMode="auto">
          <a:xfrm flipH="1" flipV="1">
            <a:off x="6972300" y="2384425"/>
            <a:ext cx="115888" cy="115888"/>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9472" name="Oval 15"/>
          <p:cNvSpPr>
            <a:spLocks noChangeArrowheads="1"/>
          </p:cNvSpPr>
          <p:nvPr/>
        </p:nvSpPr>
        <p:spPr bwMode="auto">
          <a:xfrm>
            <a:off x="7423150" y="1860550"/>
            <a:ext cx="115888" cy="114300"/>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9473" name="Oval 16"/>
          <p:cNvSpPr>
            <a:spLocks noChangeArrowheads="1"/>
          </p:cNvSpPr>
          <p:nvPr/>
        </p:nvSpPr>
        <p:spPr bwMode="auto">
          <a:xfrm flipH="1" flipV="1">
            <a:off x="7423150" y="2359025"/>
            <a:ext cx="115888" cy="115888"/>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9474" name="Oval 17"/>
          <p:cNvSpPr>
            <a:spLocks noChangeArrowheads="1"/>
          </p:cNvSpPr>
          <p:nvPr/>
        </p:nvSpPr>
        <p:spPr bwMode="auto">
          <a:xfrm>
            <a:off x="7874000" y="2632075"/>
            <a:ext cx="115888" cy="114300"/>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9475" name="Oval 18"/>
          <p:cNvSpPr>
            <a:spLocks noChangeArrowheads="1"/>
          </p:cNvSpPr>
          <p:nvPr/>
        </p:nvSpPr>
        <p:spPr bwMode="auto">
          <a:xfrm flipH="1" flipV="1">
            <a:off x="7874000" y="3130550"/>
            <a:ext cx="115888" cy="115888"/>
          </a:xfrm>
          <a:prstGeom prst="ellipse">
            <a:avLst/>
          </a:prstGeom>
          <a:solidFill>
            <a:schemeClr val="accent1"/>
          </a:solidFill>
          <a:ln w="19050" algn="ctr">
            <a:solidFill>
              <a:schemeClr val="tx1"/>
            </a:solidFill>
            <a:round/>
            <a:headEnd/>
            <a:tailEnd/>
          </a:ln>
        </p:spPr>
        <p:txBody>
          <a:bodyPr wrap="none" anchor="ctr"/>
          <a:lstStyle/>
          <a:p>
            <a:endParaRPr lang="en-US"/>
          </a:p>
        </p:txBody>
      </p:sp>
      <p:sp>
        <p:nvSpPr>
          <p:cNvPr id="19476" name="Line 19"/>
          <p:cNvSpPr>
            <a:spLocks noChangeShapeType="1"/>
          </p:cNvSpPr>
          <p:nvPr/>
        </p:nvSpPr>
        <p:spPr bwMode="auto">
          <a:xfrm>
            <a:off x="5678488" y="4214813"/>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9477" name="Line 20"/>
          <p:cNvSpPr>
            <a:spLocks noChangeShapeType="1"/>
          </p:cNvSpPr>
          <p:nvPr/>
        </p:nvSpPr>
        <p:spPr bwMode="auto">
          <a:xfrm>
            <a:off x="6127750" y="3132138"/>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9478" name="Line 21"/>
          <p:cNvSpPr>
            <a:spLocks noChangeShapeType="1"/>
          </p:cNvSpPr>
          <p:nvPr/>
        </p:nvSpPr>
        <p:spPr bwMode="auto">
          <a:xfrm>
            <a:off x="6584950" y="2660650"/>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9479" name="Line 22"/>
          <p:cNvSpPr>
            <a:spLocks noChangeShapeType="1"/>
          </p:cNvSpPr>
          <p:nvPr/>
        </p:nvSpPr>
        <p:spPr bwMode="auto">
          <a:xfrm>
            <a:off x="7029450" y="2062163"/>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9480" name="Line 23"/>
          <p:cNvSpPr>
            <a:spLocks noChangeShapeType="1"/>
          </p:cNvSpPr>
          <p:nvPr/>
        </p:nvSpPr>
        <p:spPr bwMode="auto">
          <a:xfrm>
            <a:off x="7480300" y="2036763"/>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9481" name="Line 24"/>
          <p:cNvSpPr>
            <a:spLocks noChangeShapeType="1"/>
          </p:cNvSpPr>
          <p:nvPr/>
        </p:nvSpPr>
        <p:spPr bwMode="auto">
          <a:xfrm>
            <a:off x="7931150" y="2808288"/>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9482" name="Line 25"/>
          <p:cNvSpPr>
            <a:spLocks noChangeShapeType="1"/>
          </p:cNvSpPr>
          <p:nvPr/>
        </p:nvSpPr>
        <p:spPr bwMode="auto">
          <a:xfrm>
            <a:off x="5678488" y="4217988"/>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9483" name="Line 26"/>
          <p:cNvSpPr>
            <a:spLocks noChangeShapeType="1"/>
          </p:cNvSpPr>
          <p:nvPr/>
        </p:nvSpPr>
        <p:spPr bwMode="auto">
          <a:xfrm>
            <a:off x="6127750" y="3135313"/>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9484" name="Line 27"/>
          <p:cNvSpPr>
            <a:spLocks noChangeShapeType="1"/>
          </p:cNvSpPr>
          <p:nvPr/>
        </p:nvSpPr>
        <p:spPr bwMode="auto">
          <a:xfrm>
            <a:off x="6584950" y="2663825"/>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9485" name="Line 28"/>
          <p:cNvSpPr>
            <a:spLocks noChangeShapeType="1"/>
          </p:cNvSpPr>
          <p:nvPr/>
        </p:nvSpPr>
        <p:spPr bwMode="auto">
          <a:xfrm>
            <a:off x="7029450" y="2065338"/>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9486" name="Line 29"/>
          <p:cNvSpPr>
            <a:spLocks noChangeShapeType="1"/>
          </p:cNvSpPr>
          <p:nvPr/>
        </p:nvSpPr>
        <p:spPr bwMode="auto">
          <a:xfrm>
            <a:off x="7480300" y="2039938"/>
            <a:ext cx="0" cy="0"/>
          </a:xfrm>
          <a:prstGeom prst="line">
            <a:avLst/>
          </a:prstGeom>
          <a:noFill/>
          <a:ln w="9525">
            <a:solidFill>
              <a:schemeClr val="tx1"/>
            </a:solidFill>
            <a:round/>
            <a:headEnd/>
            <a:tailEnd type="triangle" w="med" len="med"/>
          </a:ln>
        </p:spPr>
        <p:txBody>
          <a:bodyPr wrap="none" anchor="ctr"/>
          <a:lstStyle/>
          <a:p>
            <a:endParaRPr lang="en-US"/>
          </a:p>
        </p:txBody>
      </p:sp>
      <p:sp>
        <p:nvSpPr>
          <p:cNvPr id="19487" name="Line 30"/>
          <p:cNvSpPr>
            <a:spLocks noChangeShapeType="1"/>
          </p:cNvSpPr>
          <p:nvPr/>
        </p:nvSpPr>
        <p:spPr bwMode="auto">
          <a:xfrm>
            <a:off x="7931150" y="2811463"/>
            <a:ext cx="0" cy="0"/>
          </a:xfrm>
          <a:prstGeom prst="line">
            <a:avLst/>
          </a:prstGeom>
          <a:noFill/>
          <a:ln w="9525">
            <a:solidFill>
              <a:schemeClr val="tx1"/>
            </a:solidFill>
            <a:round/>
            <a:headEnd/>
            <a:tailEnd type="triangle" w="med" len="med"/>
          </a:ln>
        </p:spPr>
        <p:txBody>
          <a:bodyPr wrap="none" anchor="ctr"/>
          <a:lstStyle/>
          <a:p>
            <a:endParaRPr lang="en-US"/>
          </a:p>
        </p:txBody>
      </p:sp>
      <p:sp>
        <p:nvSpPr>
          <p:cNvPr id="217119" name="Text Box 31"/>
          <p:cNvSpPr txBox="1">
            <a:spLocks noChangeArrowheads="1"/>
          </p:cNvSpPr>
          <p:nvPr/>
        </p:nvSpPr>
        <p:spPr bwMode="auto">
          <a:xfrm>
            <a:off x="984250" y="2614613"/>
            <a:ext cx="3552825" cy="701675"/>
          </a:xfrm>
          <a:prstGeom prst="rect">
            <a:avLst/>
          </a:prstGeom>
          <a:noFill/>
          <a:ln w="9525" algn="ctr">
            <a:noFill/>
            <a:miter lim="800000"/>
            <a:headEnd/>
            <a:tailEnd/>
          </a:ln>
        </p:spPr>
        <p:txBody>
          <a:bodyPr>
            <a:spAutoFit/>
          </a:bodyPr>
          <a:lstStyle/>
          <a:p>
            <a:pPr marL="2054225" indent="-2054225"/>
            <a:r>
              <a:rPr lang="en-US" sz="2000"/>
              <a:t>1</a:t>
            </a:r>
            <a:r>
              <a:rPr lang="en-US" sz="2000" baseline="30000"/>
              <a:t>st</a:t>
            </a:r>
            <a:r>
              <a:rPr lang="en-US" sz="2000"/>
              <a:t> order model –	significant lack of fit.</a:t>
            </a:r>
          </a:p>
        </p:txBody>
      </p:sp>
      <p:sp>
        <p:nvSpPr>
          <p:cNvPr id="217120" name="Freeform 32"/>
          <p:cNvSpPr>
            <a:spLocks/>
          </p:cNvSpPr>
          <p:nvPr/>
        </p:nvSpPr>
        <p:spPr bwMode="auto">
          <a:xfrm>
            <a:off x="5670550" y="1944688"/>
            <a:ext cx="2260600" cy="2392362"/>
          </a:xfrm>
          <a:custGeom>
            <a:avLst/>
            <a:gdLst>
              <a:gd name="T0" fmla="*/ 0 w 1424"/>
              <a:gd name="T1" fmla="*/ 2147483647 h 1507"/>
              <a:gd name="T2" fmla="*/ 2147483647 w 1424"/>
              <a:gd name="T3" fmla="*/ 2147483647 h 1507"/>
              <a:gd name="T4" fmla="*/ 2147483647 w 1424"/>
              <a:gd name="T5" fmla="*/ 2147483647 h 1507"/>
              <a:gd name="T6" fmla="*/ 0 60000 65536"/>
              <a:gd name="T7" fmla="*/ 0 60000 65536"/>
              <a:gd name="T8" fmla="*/ 0 60000 65536"/>
              <a:gd name="T9" fmla="*/ 0 w 1424"/>
              <a:gd name="T10" fmla="*/ 0 h 1507"/>
              <a:gd name="T11" fmla="*/ 1424 w 1424"/>
              <a:gd name="T12" fmla="*/ 1507 h 1507"/>
            </a:gdLst>
            <a:ahLst/>
            <a:cxnLst>
              <a:cxn ang="T6">
                <a:pos x="T0" y="T1"/>
              </a:cxn>
              <a:cxn ang="T7">
                <a:pos x="T2" y="T3"/>
              </a:cxn>
              <a:cxn ang="T8">
                <a:pos x="T4" y="T5"/>
              </a:cxn>
            </a:cxnLst>
            <a:rect l="T9" t="T10" r="T11" b="T12"/>
            <a:pathLst>
              <a:path w="1424" h="1507">
                <a:moveTo>
                  <a:pt x="0" y="1507"/>
                </a:moveTo>
                <a:cubicBezTo>
                  <a:pt x="309" y="900"/>
                  <a:pt x="619" y="294"/>
                  <a:pt x="856" y="147"/>
                </a:cubicBezTo>
                <a:cubicBezTo>
                  <a:pt x="1093" y="0"/>
                  <a:pt x="1258" y="313"/>
                  <a:pt x="1424" y="627"/>
                </a:cubicBezTo>
              </a:path>
            </a:pathLst>
          </a:custGeom>
          <a:noFill/>
          <a:ln w="19050">
            <a:solidFill>
              <a:schemeClr val="tx1"/>
            </a:solidFill>
            <a:round/>
            <a:headEnd/>
            <a:tailEnd/>
          </a:ln>
        </p:spPr>
        <p:txBody>
          <a:bodyPr wrap="none" anchor="ctr"/>
          <a:lstStyle/>
          <a:p>
            <a:endParaRPr lang="en-US"/>
          </a:p>
        </p:txBody>
      </p:sp>
      <p:graphicFrame>
        <p:nvGraphicFramePr>
          <p:cNvPr id="19458" name="Object 33"/>
          <p:cNvGraphicFramePr>
            <a:graphicFrameLocks noChangeAspect="1"/>
          </p:cNvGraphicFramePr>
          <p:nvPr/>
        </p:nvGraphicFramePr>
        <p:xfrm>
          <a:off x="2011363" y="1576388"/>
          <a:ext cx="1549400" cy="762000"/>
        </p:xfrm>
        <a:graphic>
          <a:graphicData uri="http://schemas.openxmlformats.org/presentationml/2006/ole">
            <p:oleObj spid="_x0000_s269314" name="Equation" r:id="rId4" imgW="1549080" imgH="761760" progId="Equation.DSMT4">
              <p:embed/>
            </p:oleObj>
          </a:graphicData>
        </a:graphic>
      </p:graphicFrame>
      <p:sp>
        <p:nvSpPr>
          <p:cNvPr id="217122" name="Text Box 34"/>
          <p:cNvSpPr txBox="1">
            <a:spLocks noChangeArrowheads="1"/>
          </p:cNvSpPr>
          <p:nvPr/>
        </p:nvSpPr>
        <p:spPr bwMode="auto">
          <a:xfrm>
            <a:off x="984250" y="3667125"/>
            <a:ext cx="3711575" cy="701675"/>
          </a:xfrm>
          <a:prstGeom prst="rect">
            <a:avLst/>
          </a:prstGeom>
          <a:noFill/>
          <a:ln w="9525" algn="ctr">
            <a:noFill/>
            <a:miter lim="800000"/>
            <a:headEnd/>
            <a:tailEnd/>
          </a:ln>
        </p:spPr>
        <p:txBody>
          <a:bodyPr>
            <a:spAutoFit/>
          </a:bodyPr>
          <a:lstStyle/>
          <a:p>
            <a:pPr marL="2054225" indent="-2054225"/>
            <a:r>
              <a:rPr lang="en-US" sz="2000"/>
              <a:t>2</a:t>
            </a:r>
            <a:r>
              <a:rPr lang="en-US" sz="2000" baseline="30000"/>
              <a:t>nd</a:t>
            </a:r>
            <a:r>
              <a:rPr lang="en-US" sz="2000"/>
              <a:t> order model –	insignificant lack of 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7119"/>
                                        </p:tgtEl>
                                        <p:attrNameLst>
                                          <p:attrName>style.visibility</p:attrName>
                                        </p:attrNameLst>
                                      </p:cBhvr>
                                      <p:to>
                                        <p:strVal val="visible"/>
                                      </p:to>
                                    </p:set>
                                    <p:animEffect transition="in" filter="wipe(left)">
                                      <p:cBhvr>
                                        <p:cTn id="7" dur="500"/>
                                        <p:tgtEl>
                                          <p:spTgt spid="21711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709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7122"/>
                                        </p:tgtEl>
                                        <p:attrNameLst>
                                          <p:attrName>style.visibility</p:attrName>
                                        </p:attrNameLst>
                                      </p:cBhvr>
                                      <p:to>
                                        <p:strVal val="visible"/>
                                      </p:to>
                                    </p:set>
                                    <p:animEffect transition="in" filter="wipe(left)">
                                      <p:cBhvr>
                                        <p:cTn id="14" dur="500"/>
                                        <p:tgtEl>
                                          <p:spTgt spid="217122"/>
                                        </p:tgtEl>
                                      </p:cBhvr>
                                    </p:animEffect>
                                  </p:childTnLst>
                                </p:cTn>
                              </p:par>
                              <p:par>
                                <p:cTn id="15" presetID="1" presetClass="exit" presetSubtype="0" fill="hold" grpId="1" nodeType="withEffect">
                                  <p:stCondLst>
                                    <p:cond delay="0"/>
                                  </p:stCondLst>
                                  <p:childTnLst>
                                    <p:set>
                                      <p:cBhvr>
                                        <p:cTn id="16" dur="1" fill="hold">
                                          <p:stCondLst>
                                            <p:cond delay="0"/>
                                          </p:stCondLst>
                                        </p:cTn>
                                        <p:tgtEl>
                                          <p:spTgt spid="21709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17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animBg="1"/>
      <p:bldP spid="217090" grpId="1" animBg="1"/>
      <p:bldP spid="217119" grpId="0"/>
      <p:bldP spid="217120" grpId="0" animBg="1"/>
      <p:bldP spid="21712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r>
              <a:rPr lang="en-US" smtClean="0"/>
              <a:t>Response Surface Short Course - TFAWS</a:t>
            </a:r>
          </a:p>
        </p:txBody>
      </p:sp>
      <p:sp>
        <p:nvSpPr>
          <p:cNvPr id="45059" name="Slide Number Placeholder 5"/>
          <p:cNvSpPr>
            <a:spLocks noGrp="1"/>
          </p:cNvSpPr>
          <p:nvPr>
            <p:ph type="sldNum" sz="quarter" idx="12"/>
          </p:nvPr>
        </p:nvSpPr>
        <p:spPr>
          <a:noFill/>
        </p:spPr>
        <p:txBody>
          <a:bodyPr/>
          <a:lstStyle/>
          <a:p>
            <a:fld id="{B56C53E1-F12F-45E3-A633-AC6326DC461D}" type="slidenum">
              <a:rPr lang="en-US" smtClean="0"/>
              <a:pPr/>
              <a:t>84</a:t>
            </a:fld>
            <a:endParaRPr lang="en-US" smtClean="0"/>
          </a:p>
        </p:txBody>
      </p:sp>
      <p:sp>
        <p:nvSpPr>
          <p:cNvPr id="45060" name="Rectangle 3"/>
          <p:cNvSpPr>
            <a:spLocks noGrp="1" noChangeArrowheads="1"/>
          </p:cNvSpPr>
          <p:nvPr>
            <p:ph type="body" idx="1"/>
          </p:nvPr>
        </p:nvSpPr>
        <p:spPr>
          <a:xfrm>
            <a:off x="914400" y="1447800"/>
            <a:ext cx="7772400" cy="4419600"/>
          </a:xfrm>
        </p:spPr>
        <p:txBody>
          <a:bodyPr/>
          <a:lstStyle/>
          <a:p>
            <a:pPr marL="0" indent="0" eaLnBrk="1" hangingPunct="1">
              <a:spcBef>
                <a:spcPct val="50000"/>
              </a:spcBef>
              <a:buFontTx/>
              <a:buNone/>
            </a:pPr>
            <a:r>
              <a:rPr lang="en-US" sz="2200" dirty="0" smtClean="0"/>
              <a:t>The lack of fit test compares the residual error to the pure error from replicated design points.  A residual error significantly larger than the pure error may indicate that something remains in the residuals that may be removed by a more appropriate model.</a:t>
            </a:r>
          </a:p>
          <a:p>
            <a:pPr marL="0" indent="0" eaLnBrk="1" hangingPunct="1">
              <a:spcBef>
                <a:spcPct val="50000"/>
              </a:spcBef>
              <a:buFontTx/>
              <a:buNone/>
            </a:pPr>
            <a:r>
              <a:rPr lang="en-US" sz="2200" dirty="0" smtClean="0"/>
              <a:t>Lack-of-fit requires:</a:t>
            </a:r>
          </a:p>
          <a:p>
            <a:pPr marL="688975" lvl="1" indent="-344488" eaLnBrk="1" hangingPunct="1">
              <a:spcBef>
                <a:spcPct val="25000"/>
              </a:spcBef>
              <a:buFont typeface="Wingdings" pitchFamily="2" charset="2"/>
              <a:buAutoNum type="arabicPeriod"/>
            </a:pPr>
            <a:r>
              <a:rPr lang="en-US" sz="2200" dirty="0" smtClean="0"/>
              <a:t>Excess design points (beyond the number of parameters in the model) to estimate variation about the fitted surface.</a:t>
            </a:r>
          </a:p>
          <a:p>
            <a:pPr marL="688975" lvl="1" indent="-344488" eaLnBrk="1" hangingPunct="1">
              <a:spcBef>
                <a:spcPct val="25000"/>
              </a:spcBef>
              <a:buFont typeface="Wingdings" pitchFamily="2" charset="2"/>
              <a:buAutoNum type="arabicPeriod"/>
            </a:pPr>
            <a:r>
              <a:rPr lang="en-US" sz="2200" dirty="0" smtClean="0"/>
              <a:t>Replicate experiments to estimate “pure” error.</a:t>
            </a:r>
          </a:p>
        </p:txBody>
      </p:sp>
      <p:sp>
        <p:nvSpPr>
          <p:cNvPr id="45061" name="Rectangle 5"/>
          <p:cNvSpPr>
            <a:spLocks noGrp="1" noChangeArrowheads="1"/>
          </p:cNvSpPr>
          <p:nvPr>
            <p:ph type="title"/>
          </p:nvPr>
        </p:nvSpPr>
        <p:spPr>
          <a:xfrm>
            <a:off x="1828800" y="90488"/>
            <a:ext cx="6032500" cy="1096962"/>
          </a:xfrm>
          <a:noFill/>
        </p:spPr>
        <p:txBody>
          <a:bodyPr/>
          <a:lstStyle/>
          <a:p>
            <a:pPr eaLnBrk="1" hangingPunct="1"/>
            <a:r>
              <a:rPr lang="en-US" smtClean="0"/>
              <a:t>Model Selection</a:t>
            </a:r>
            <a:br>
              <a:rPr lang="en-US" smtClean="0"/>
            </a:br>
            <a:r>
              <a:rPr lang="en-US" sz="2400" smtClean="0">
                <a:solidFill>
                  <a:schemeClr val="tx1"/>
                </a:solidFill>
              </a:rPr>
              <a:t>Lack of Fit Tests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a:spLocks noGrp="1"/>
          </p:cNvSpPr>
          <p:nvPr>
            <p:ph type="dt" sz="quarter" idx="10"/>
          </p:nvPr>
        </p:nvSpPr>
        <p:spPr>
          <a:noFill/>
        </p:spPr>
        <p:txBody>
          <a:bodyPr/>
          <a:lstStyle/>
          <a:p>
            <a:r>
              <a:rPr lang="en-US" smtClean="0">
                <a:latin typeface="Arial" charset="0"/>
              </a:rPr>
              <a:t>Response Surface Short Course - TFAWS</a:t>
            </a:r>
          </a:p>
        </p:txBody>
      </p:sp>
      <p:sp>
        <p:nvSpPr>
          <p:cNvPr id="2052" name="Slide Number Placeholder 6"/>
          <p:cNvSpPr>
            <a:spLocks noGrp="1"/>
          </p:cNvSpPr>
          <p:nvPr>
            <p:ph type="sldNum" sz="quarter" idx="12"/>
          </p:nvPr>
        </p:nvSpPr>
        <p:spPr>
          <a:noFill/>
        </p:spPr>
        <p:txBody>
          <a:bodyPr/>
          <a:lstStyle/>
          <a:p>
            <a:fld id="{1860FECE-77B4-43EC-BFC1-2E715CF4F64F}" type="slidenum">
              <a:rPr lang="en-US" smtClean="0">
                <a:latin typeface="Arial" charset="0"/>
              </a:rPr>
              <a:pPr/>
              <a:t>85</a:t>
            </a:fld>
            <a:endParaRPr lang="en-US" smtClean="0">
              <a:latin typeface="Arial" charset="0"/>
            </a:endParaRPr>
          </a:p>
        </p:txBody>
      </p:sp>
      <p:sp>
        <p:nvSpPr>
          <p:cNvPr id="2053" name="Rectangle 2"/>
          <p:cNvSpPr>
            <a:spLocks noGrp="1" noChangeArrowheads="1"/>
          </p:cNvSpPr>
          <p:nvPr>
            <p:ph type="title"/>
          </p:nvPr>
        </p:nvSpPr>
        <p:spPr>
          <a:xfrm>
            <a:off x="1828800" y="0"/>
            <a:ext cx="6096000" cy="1219200"/>
          </a:xfrm>
        </p:spPr>
        <p:txBody>
          <a:bodyPr/>
          <a:lstStyle/>
          <a:p>
            <a:pPr eaLnBrk="1" hangingPunct="1"/>
            <a:r>
              <a:rPr lang="en-US" sz="2800" dirty="0" smtClean="0">
                <a:solidFill>
                  <a:schemeClr val="accent6"/>
                </a:solidFill>
              </a:rPr>
              <a:t>“Good” Response Surface Designs</a:t>
            </a:r>
            <a:r>
              <a:rPr lang="en-US" sz="3200" dirty="0" smtClean="0">
                <a:solidFill>
                  <a:schemeClr val="tx1"/>
                </a:solidFill>
              </a:rPr>
              <a:t/>
            </a:r>
            <a:br>
              <a:rPr lang="en-US" sz="3200" dirty="0" smtClean="0">
                <a:solidFill>
                  <a:schemeClr val="tx1"/>
                </a:solidFill>
              </a:rPr>
            </a:br>
            <a:r>
              <a:rPr lang="en-US" sz="2400" dirty="0" smtClean="0">
                <a:solidFill>
                  <a:schemeClr val="tx1"/>
                </a:solidFill>
              </a:rPr>
              <a:t>A Statistician’s Wish List</a:t>
            </a:r>
          </a:p>
        </p:txBody>
      </p:sp>
      <p:pic>
        <p:nvPicPr>
          <p:cNvPr id="2054" name="Picture 4" descr="j0171809[1]"/>
          <p:cNvPicPr>
            <a:picLocks noGrp="1" noChangeAspect="1" noChangeArrowheads="1"/>
          </p:cNvPicPr>
          <p:nvPr>
            <p:ph sz="half" idx="1"/>
          </p:nvPr>
        </p:nvPicPr>
        <p:blipFill>
          <a:blip r:embed="rId4" cstate="print"/>
          <a:srcRect/>
          <a:stretch>
            <a:fillRect/>
          </a:stretch>
        </p:blipFill>
        <p:spPr>
          <a:xfrm>
            <a:off x="8077200" y="152400"/>
            <a:ext cx="668338" cy="1066800"/>
          </a:xfrm>
          <a:noFill/>
        </p:spPr>
      </p:pic>
      <p:sp>
        <p:nvSpPr>
          <p:cNvPr id="2055" name="Rectangle 7"/>
          <p:cNvSpPr>
            <a:spLocks noChangeArrowheads="1"/>
          </p:cNvSpPr>
          <p:nvPr/>
        </p:nvSpPr>
        <p:spPr bwMode="auto">
          <a:xfrm>
            <a:off x="1038225" y="1400175"/>
            <a:ext cx="7648575" cy="4876800"/>
          </a:xfrm>
          <a:prstGeom prst="rect">
            <a:avLst/>
          </a:prstGeom>
          <a:noFill/>
          <a:ln w="9525">
            <a:noFill/>
            <a:miter lim="800000"/>
            <a:headEnd/>
            <a:tailEnd/>
          </a:ln>
        </p:spPr>
        <p:txBody>
          <a:bodyPr/>
          <a:lstStyle/>
          <a:p>
            <a:pPr marL="346075" indent="-346075" eaLnBrk="1" hangingPunct="1">
              <a:spcBef>
                <a:spcPct val="30000"/>
              </a:spcBef>
              <a:buClr>
                <a:schemeClr val="accent2"/>
              </a:buClr>
              <a:buFontTx/>
              <a:buAutoNum type="arabicPeriod"/>
            </a:pPr>
            <a:r>
              <a:rPr lang="en-US" dirty="0"/>
              <a:t>Allow the polynomial chosen by the experimenter to be estimated well.</a:t>
            </a:r>
          </a:p>
          <a:p>
            <a:pPr marL="346075" indent="-346075" eaLnBrk="1" hangingPunct="1">
              <a:spcBef>
                <a:spcPct val="30000"/>
              </a:spcBef>
              <a:buClr>
                <a:schemeClr val="accent2"/>
              </a:buClr>
              <a:buFontTx/>
              <a:buAutoNum type="arabicPeriod"/>
            </a:pPr>
            <a:r>
              <a:rPr lang="en-US" dirty="0"/>
              <a:t>Give sufficient information to allow a test for lack of fit.</a:t>
            </a:r>
          </a:p>
          <a:p>
            <a:pPr marL="803275" lvl="1" indent="-342900" eaLnBrk="1" hangingPunct="1">
              <a:spcBef>
                <a:spcPct val="20000"/>
              </a:spcBef>
              <a:buClr>
                <a:schemeClr val="accent2"/>
              </a:buClr>
              <a:buFont typeface="Wingdings" pitchFamily="2" charset="2"/>
              <a:buChar char="§"/>
            </a:pPr>
            <a:r>
              <a:rPr lang="en-US" dirty="0"/>
              <a:t>Have more unique design points than coefficients in model.</a:t>
            </a:r>
          </a:p>
          <a:p>
            <a:pPr marL="803275" lvl="1" indent="-342900" eaLnBrk="1" hangingPunct="1">
              <a:spcBef>
                <a:spcPct val="20000"/>
              </a:spcBef>
              <a:buClr>
                <a:schemeClr val="accent2"/>
              </a:buClr>
              <a:buFont typeface="Wingdings" pitchFamily="2" charset="2"/>
              <a:buChar char="§"/>
            </a:pPr>
            <a:r>
              <a:rPr lang="en-US" dirty="0"/>
              <a:t>Replicates to estimate “pure” error.</a:t>
            </a:r>
          </a:p>
          <a:p>
            <a:pPr marL="346075" indent="-346075" eaLnBrk="1" hangingPunct="1">
              <a:spcBef>
                <a:spcPct val="30000"/>
              </a:spcBef>
              <a:buClr>
                <a:schemeClr val="accent2"/>
              </a:buClr>
              <a:buFontTx/>
              <a:buAutoNum type="arabicPeriod"/>
            </a:pPr>
            <a:r>
              <a:rPr lang="en-US" dirty="0"/>
              <a:t>Remain insensitive to outliers, influential values and bias from model misspecification.</a:t>
            </a:r>
          </a:p>
          <a:p>
            <a:pPr marL="346075" indent="-346075" eaLnBrk="1" hangingPunct="1">
              <a:spcBef>
                <a:spcPct val="30000"/>
              </a:spcBef>
              <a:buClr>
                <a:schemeClr val="accent2"/>
              </a:buClr>
              <a:buFontTx/>
              <a:buAutoNum type="arabicPeriod"/>
            </a:pPr>
            <a:r>
              <a:rPr lang="en-US" dirty="0"/>
              <a:t>Be robust to errors in control of the factor levels.</a:t>
            </a:r>
          </a:p>
          <a:p>
            <a:pPr marL="346075" indent="-346075" eaLnBrk="1" hangingPunct="1">
              <a:spcBef>
                <a:spcPct val="30000"/>
              </a:spcBef>
              <a:buClr>
                <a:schemeClr val="accent2"/>
              </a:buClr>
              <a:buFontTx/>
              <a:buAutoNum type="arabicPeriod"/>
            </a:pPr>
            <a:r>
              <a:rPr lang="en-US" dirty="0"/>
              <a:t>Permit blocking and sequential experimentation.</a:t>
            </a:r>
          </a:p>
          <a:p>
            <a:pPr marL="346075" indent="-346075" eaLnBrk="1" hangingPunct="1">
              <a:spcBef>
                <a:spcPct val="30000"/>
              </a:spcBef>
              <a:buClr>
                <a:schemeClr val="accent2"/>
              </a:buClr>
              <a:buFontTx/>
              <a:buAutoNum type="arabicPeriod"/>
            </a:pPr>
            <a:r>
              <a:rPr lang="en-US" dirty="0"/>
              <a:t>Provide a check on variance assumptions, e.g., studentized residuals are N(0, </a:t>
            </a:r>
            <a:r>
              <a:rPr lang="el-GR" dirty="0">
                <a:cs typeface="Arial" charset="0"/>
              </a:rPr>
              <a:t>σ</a:t>
            </a:r>
            <a:r>
              <a:rPr lang="en-US" baseline="30000" dirty="0"/>
              <a:t>2</a:t>
            </a:r>
            <a:r>
              <a:rPr lang="en-US" dirty="0"/>
              <a:t>).</a:t>
            </a:r>
          </a:p>
          <a:p>
            <a:pPr marL="346075" indent="-346075" eaLnBrk="1" hangingPunct="1">
              <a:spcBef>
                <a:spcPct val="30000"/>
              </a:spcBef>
              <a:buClr>
                <a:schemeClr val="accent2"/>
              </a:buClr>
              <a:buFontTx/>
              <a:buAutoNum type="arabicPeriod"/>
            </a:pPr>
            <a:r>
              <a:rPr lang="en-US" dirty="0"/>
              <a:t>Generate useful information throughout the region of interest, i.e., provide a good distribution of               </a:t>
            </a:r>
            <a:r>
              <a:rPr lang="en-US" dirty="0" smtClean="0"/>
              <a:t>.</a:t>
            </a:r>
            <a:endParaRPr lang="en-US" dirty="0"/>
          </a:p>
          <a:p>
            <a:pPr marL="346075" indent="-346075" eaLnBrk="1" hangingPunct="1">
              <a:spcBef>
                <a:spcPct val="30000"/>
              </a:spcBef>
              <a:buClr>
                <a:schemeClr val="accent2"/>
              </a:buClr>
              <a:buFontTx/>
              <a:buAutoNum type="arabicPeriod"/>
            </a:pPr>
            <a:r>
              <a:rPr lang="en-US" dirty="0"/>
              <a:t>Do not contain an excessively large number of trials. </a:t>
            </a:r>
          </a:p>
        </p:txBody>
      </p:sp>
      <p:graphicFrame>
        <p:nvGraphicFramePr>
          <p:cNvPr id="2050" name="Object 8"/>
          <p:cNvGraphicFramePr>
            <a:graphicFrameLocks noChangeAspect="1"/>
          </p:cNvGraphicFramePr>
          <p:nvPr>
            <p:ph sz="half" idx="2"/>
          </p:nvPr>
        </p:nvGraphicFramePr>
        <p:xfrm>
          <a:off x="4481513" y="5058529"/>
          <a:ext cx="914400" cy="352425"/>
        </p:xfrm>
        <a:graphic>
          <a:graphicData uri="http://schemas.openxmlformats.org/presentationml/2006/ole">
            <p:oleObj spid="_x0000_s60418" name="Equation" r:id="rId5" imgW="990360" imgH="3808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5">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smtClean="0"/>
              <a:t>Response Surface Short Course - TFAWS</a:t>
            </a:r>
          </a:p>
        </p:txBody>
      </p:sp>
      <p:sp>
        <p:nvSpPr>
          <p:cNvPr id="12291" name="Rectangle 3"/>
          <p:cNvSpPr>
            <a:spLocks noGrp="1" noChangeArrowheads="1"/>
          </p:cNvSpPr>
          <p:nvPr>
            <p:ph type="title"/>
          </p:nvPr>
        </p:nvSpPr>
        <p:spPr>
          <a:noFill/>
        </p:spPr>
        <p:txBody>
          <a:bodyPr/>
          <a:lstStyle/>
          <a:p>
            <a:pPr eaLnBrk="1" hangingPunct="1"/>
            <a:r>
              <a:rPr lang="en-US" dirty="0" smtClean="0"/>
              <a:t>Agenda Transition</a:t>
            </a:r>
          </a:p>
        </p:txBody>
      </p:sp>
      <p:sp>
        <p:nvSpPr>
          <p:cNvPr id="21508" name="Rectangle 4"/>
          <p:cNvSpPr>
            <a:spLocks noChangeArrowheads="1"/>
          </p:cNvSpPr>
          <p:nvPr/>
        </p:nvSpPr>
        <p:spPr bwMode="auto">
          <a:xfrm>
            <a:off x="909638" y="2622078"/>
            <a:ext cx="4781550" cy="2015936"/>
          </a:xfrm>
          <a:prstGeom prst="rect">
            <a:avLst/>
          </a:prstGeom>
          <a:noFill/>
          <a:ln w="9525">
            <a:noFill/>
            <a:miter lim="800000"/>
            <a:headEnd/>
            <a:tailEnd/>
          </a:ln>
        </p:spPr>
        <p:txBody>
          <a:bodyPr tIns="91440" rIns="0" bIns="0" anchor="ctr">
            <a:spAutoFit/>
          </a:bodyPr>
          <a:lstStyle/>
          <a:p>
            <a:pPr marL="346075" indent="-346075">
              <a:spcBef>
                <a:spcPts val="0"/>
              </a:spcBef>
              <a:buClr>
                <a:schemeClr val="accent6"/>
              </a:buClr>
              <a:buFont typeface="Wingdings" pitchFamily="2" charset="2"/>
              <a:buChar char="Ø"/>
              <a:defRPr/>
            </a:pPr>
            <a:r>
              <a:rPr lang="en-US" sz="2200" dirty="0" smtClean="0"/>
              <a:t>The advantages of DOE</a:t>
            </a:r>
          </a:p>
          <a:p>
            <a:pPr marL="350838" lvl="7" indent="-350838">
              <a:spcBef>
                <a:spcPts val="600"/>
              </a:spcBef>
              <a:buClr>
                <a:schemeClr val="accent6"/>
              </a:buClr>
              <a:buFont typeface="Wingdings" pitchFamily="2" charset="2"/>
              <a:buChar char="Ø"/>
              <a:defRPr/>
            </a:pPr>
            <a:r>
              <a:rPr lang="en-US" sz="2200" dirty="0" smtClean="0"/>
              <a:t>The design planning process</a:t>
            </a:r>
          </a:p>
          <a:p>
            <a:pPr marL="350838" lvl="7" indent="-350838">
              <a:spcBef>
                <a:spcPts val="600"/>
              </a:spcBef>
              <a:buClr>
                <a:schemeClr val="accent6"/>
              </a:buClr>
              <a:buFont typeface="Wingdings" pitchFamily="2" charset="2"/>
              <a:buChar char="Ø"/>
              <a:defRPr/>
            </a:pPr>
            <a:r>
              <a:rPr lang="en-US" sz="2200" dirty="0" smtClean="0">
                <a:solidFill>
                  <a:srgbClr val="FF0000"/>
                </a:solidFill>
              </a:rPr>
              <a:t>Response Surface Methods Strategy of Experimentation</a:t>
            </a:r>
          </a:p>
          <a:p>
            <a:pPr marL="350838" lvl="7" indent="-350838">
              <a:spcBef>
                <a:spcPts val="600"/>
              </a:spcBef>
              <a:buClr>
                <a:schemeClr val="accent6"/>
              </a:buClr>
              <a:buFont typeface="Wingdings" pitchFamily="2" charset="2"/>
              <a:buChar char="Ø"/>
              <a:defRPr/>
            </a:pPr>
            <a:r>
              <a:rPr lang="en-US" sz="2200" dirty="0" smtClean="0"/>
              <a:t>Example AIAA-2007-1214 </a:t>
            </a:r>
          </a:p>
        </p:txBody>
      </p:sp>
      <p:pic>
        <p:nvPicPr>
          <p:cNvPr id="12293" name="Picture 5503"/>
          <p:cNvPicPr>
            <a:picLocks noChangeAspect="1" noChangeArrowheads="1"/>
          </p:cNvPicPr>
          <p:nvPr/>
        </p:nvPicPr>
        <p:blipFill>
          <a:blip r:embed="rId3" cstate="print"/>
          <a:srcRect/>
          <a:stretch>
            <a:fillRect/>
          </a:stretch>
        </p:blipFill>
        <p:spPr bwMode="auto">
          <a:xfrm>
            <a:off x="5784850" y="1479550"/>
            <a:ext cx="3208338" cy="3516313"/>
          </a:xfrm>
          <a:prstGeom prst="rect">
            <a:avLst/>
          </a:prstGeom>
          <a:noFill/>
          <a:ln w="9525" algn="ctr">
            <a:noFill/>
            <a:miter lim="800000"/>
            <a:headEnd/>
            <a:tailEnd/>
          </a:ln>
        </p:spPr>
      </p:pic>
      <p:sp>
        <p:nvSpPr>
          <p:cNvPr id="12294" name="Slide Number Placeholder 6"/>
          <p:cNvSpPr>
            <a:spLocks noGrp="1"/>
          </p:cNvSpPr>
          <p:nvPr>
            <p:ph type="sldNum" sz="quarter" idx="12"/>
          </p:nvPr>
        </p:nvSpPr>
        <p:spPr>
          <a:noFill/>
        </p:spPr>
        <p:txBody>
          <a:bodyPr/>
          <a:lstStyle/>
          <a:p>
            <a:fld id="{119AD3DA-09E9-4807-8EC3-196FF1B6A886}" type="slidenum">
              <a:rPr lang="en-US" smtClean="0"/>
              <a:pPr/>
              <a:t>86</a:t>
            </a:fld>
            <a:endParaRPr 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20483" name="Slide Number Placeholder 5"/>
          <p:cNvSpPr>
            <a:spLocks noGrp="1"/>
          </p:cNvSpPr>
          <p:nvPr>
            <p:ph type="sldNum" sz="quarter" idx="12"/>
          </p:nvPr>
        </p:nvSpPr>
        <p:spPr>
          <a:noFill/>
        </p:spPr>
        <p:txBody>
          <a:bodyPr/>
          <a:lstStyle/>
          <a:p>
            <a:fld id="{79C47EB3-048E-4A5A-BD54-409104121966}" type="slidenum">
              <a:rPr lang="en-US" smtClean="0">
                <a:latin typeface="Arial" charset="0"/>
              </a:rPr>
              <a:pPr/>
              <a:t>87</a:t>
            </a:fld>
            <a:endParaRPr lang="en-US" smtClean="0">
              <a:latin typeface="Arial" charset="0"/>
            </a:endParaRPr>
          </a:p>
        </p:txBody>
      </p:sp>
      <p:sp>
        <p:nvSpPr>
          <p:cNvPr id="20484" name="Rectangle 4"/>
          <p:cNvSpPr>
            <a:spLocks noGrp="1" noChangeArrowheads="1"/>
          </p:cNvSpPr>
          <p:nvPr>
            <p:ph type="title"/>
          </p:nvPr>
        </p:nvSpPr>
        <p:spPr/>
        <p:txBody>
          <a:bodyPr/>
          <a:lstStyle/>
          <a:p>
            <a:pPr eaLnBrk="1" hangingPunct="1"/>
            <a:r>
              <a:rPr lang="en-US" sz="2800" dirty="0" smtClean="0"/>
              <a:t>Strategy of Experimentation</a:t>
            </a:r>
          </a:p>
        </p:txBody>
      </p:sp>
      <p:sp>
        <p:nvSpPr>
          <p:cNvPr id="20485" name="Rectangle 5"/>
          <p:cNvSpPr>
            <a:spLocks noChangeArrowheads="1"/>
          </p:cNvSpPr>
          <p:nvPr/>
        </p:nvSpPr>
        <p:spPr bwMode="auto">
          <a:xfrm>
            <a:off x="868680" y="2452428"/>
            <a:ext cx="7909560" cy="2409818"/>
          </a:xfrm>
          <a:prstGeom prst="rect">
            <a:avLst/>
          </a:prstGeom>
          <a:noFill/>
          <a:ln w="9525">
            <a:noFill/>
            <a:miter lim="800000"/>
            <a:headEnd/>
            <a:tailEnd/>
          </a:ln>
        </p:spPr>
        <p:txBody>
          <a:bodyPr wrap="square" lIns="228600" tIns="228528" rIns="0" bIns="0" anchor="ctr">
            <a:spAutoFit/>
          </a:bodyPr>
          <a:lstStyle/>
          <a:p>
            <a:pPr marL="290513" indent="-290513">
              <a:lnSpc>
                <a:spcPct val="110000"/>
              </a:lnSpc>
              <a:spcBef>
                <a:spcPct val="50000"/>
              </a:spcBef>
              <a:buClr>
                <a:schemeClr val="accent6"/>
              </a:buClr>
              <a:buFont typeface="Wingdings" pitchFamily="2" charset="2"/>
              <a:buChar char="Ø"/>
            </a:pPr>
            <a:r>
              <a:rPr lang="en-US" sz="2400" dirty="0" smtClean="0"/>
              <a:t>Screening in the presence of two-factor interactions </a:t>
            </a:r>
          </a:p>
          <a:p>
            <a:pPr marL="290513" indent="-290513">
              <a:lnSpc>
                <a:spcPct val="110000"/>
              </a:lnSpc>
              <a:spcBef>
                <a:spcPct val="50000"/>
              </a:spcBef>
              <a:buClr>
                <a:schemeClr val="accent6"/>
              </a:buClr>
              <a:buFont typeface="Wingdings" pitchFamily="2" charset="2"/>
              <a:buChar char="Ø"/>
            </a:pPr>
            <a:r>
              <a:rPr lang="en-US" sz="2400" dirty="0" smtClean="0"/>
              <a:t>Transition to characterization design</a:t>
            </a:r>
          </a:p>
          <a:p>
            <a:pPr marL="282575" indent="-282575">
              <a:lnSpc>
                <a:spcPct val="110000"/>
              </a:lnSpc>
              <a:spcBef>
                <a:spcPct val="50000"/>
              </a:spcBef>
              <a:buClr>
                <a:schemeClr val="accent6"/>
              </a:buClr>
              <a:buFont typeface="Wingdings" pitchFamily="2" charset="2"/>
              <a:buChar char="Ø"/>
            </a:pPr>
            <a:r>
              <a:rPr lang="en-US" sz="2400" dirty="0" smtClean="0"/>
              <a:t>Transition to </a:t>
            </a:r>
            <a:r>
              <a:rPr lang="en-US" sz="2400" dirty="0"/>
              <a:t>Response Surface </a:t>
            </a:r>
            <a:r>
              <a:rPr lang="en-US" sz="2400" dirty="0" smtClean="0"/>
              <a:t>Method (RSM) design</a:t>
            </a:r>
          </a:p>
          <a:p>
            <a:pPr marL="282575" indent="-282575">
              <a:lnSpc>
                <a:spcPct val="110000"/>
              </a:lnSpc>
              <a:spcBef>
                <a:spcPct val="50000"/>
              </a:spcBef>
              <a:buClr>
                <a:schemeClr val="accent6"/>
              </a:buClr>
              <a:buFont typeface="Wingdings" pitchFamily="2" charset="2"/>
              <a:buChar char="Ø"/>
            </a:pPr>
            <a:r>
              <a:rPr lang="en-US" sz="2400" dirty="0" smtClean="0"/>
              <a:t>Confirmation</a:t>
            </a:r>
          </a:p>
        </p:txBody>
      </p:sp>
      <p:sp>
        <p:nvSpPr>
          <p:cNvPr id="20486" name="Rectangle 8"/>
          <p:cNvSpPr>
            <a:spLocks noChangeArrowheads="1"/>
          </p:cNvSpPr>
          <p:nvPr/>
        </p:nvSpPr>
        <p:spPr bwMode="auto">
          <a:xfrm>
            <a:off x="868680" y="5623024"/>
            <a:ext cx="8124508" cy="307777"/>
          </a:xfrm>
          <a:prstGeom prst="rect">
            <a:avLst/>
          </a:prstGeom>
          <a:noFill/>
          <a:ln w="9525">
            <a:noFill/>
            <a:miter lim="800000"/>
            <a:headEnd/>
            <a:tailEnd/>
          </a:ln>
        </p:spPr>
        <p:txBody>
          <a:bodyPr wrap="square" anchor="ctr">
            <a:spAutoFit/>
          </a:bodyPr>
          <a:lstStyle/>
          <a:p>
            <a:pPr>
              <a:spcBef>
                <a:spcPct val="50000"/>
              </a:spcBef>
            </a:pPr>
            <a:r>
              <a:rPr lang="en-US" sz="1400" dirty="0"/>
              <a:t>Mark Anderson and Pat Whitcomb (2007), </a:t>
            </a:r>
            <a:r>
              <a:rPr lang="en-US" sz="1400" i="1" dirty="0"/>
              <a:t>DOE Simplified</a:t>
            </a:r>
            <a:r>
              <a:rPr lang="en-US" sz="1400" dirty="0"/>
              <a:t>, 2</a:t>
            </a:r>
            <a:r>
              <a:rPr lang="en-US" sz="1400" baseline="30000" dirty="0"/>
              <a:t>nd</a:t>
            </a:r>
            <a:r>
              <a:rPr lang="en-US" sz="1400" dirty="0"/>
              <a:t> edition, Productivity Press, chapter 8</a:t>
            </a:r>
            <a:r>
              <a:rPr lang="en-US" sz="1400" dirty="0" smtClean="0"/>
              <a:t>.</a:t>
            </a:r>
            <a:endParaRPr lang="en-US" sz="1400" dirty="0"/>
          </a:p>
        </p:txBody>
      </p:sp>
      <p:pic>
        <p:nvPicPr>
          <p:cNvPr id="158722" name="Picture 2" descr="C:\Users\mark.STATEASE0\AppData\Local\Microsoft\Windows\Temporary Internet Files\Content.IE5\WTEB9KCZ\MP900422803[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69480" y="1249144"/>
            <a:ext cx="1349008" cy="134900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76319" y="1474072"/>
            <a:ext cx="3169399" cy="3534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890" name="Date Placeholder 3"/>
          <p:cNvSpPr>
            <a:spLocks noGrp="1"/>
          </p:cNvSpPr>
          <p:nvPr>
            <p:ph type="dt" sz="quarter" idx="10"/>
          </p:nvPr>
        </p:nvSpPr>
        <p:spPr>
          <a:noFill/>
        </p:spPr>
        <p:txBody>
          <a:bodyPr/>
          <a:lstStyle/>
          <a:p>
            <a:r>
              <a:rPr lang="en-US" smtClean="0">
                <a:latin typeface="Arial" charset="0"/>
              </a:rPr>
              <a:t>Response Surface Short Course - TFAWS</a:t>
            </a:r>
            <a:endParaRPr lang="en-US" dirty="0" smtClean="0">
              <a:latin typeface="Arial" charset="0"/>
            </a:endParaRPr>
          </a:p>
        </p:txBody>
      </p:sp>
      <p:sp>
        <p:nvSpPr>
          <p:cNvPr id="37891" name="Slide Number Placeholder 5"/>
          <p:cNvSpPr>
            <a:spLocks noGrp="1"/>
          </p:cNvSpPr>
          <p:nvPr>
            <p:ph type="sldNum" sz="quarter" idx="12"/>
          </p:nvPr>
        </p:nvSpPr>
        <p:spPr>
          <a:noFill/>
        </p:spPr>
        <p:txBody>
          <a:bodyPr/>
          <a:lstStyle/>
          <a:p>
            <a:fld id="{287D7EFB-6321-48B6-8589-7249BA94E2B3}" type="slidenum">
              <a:rPr lang="en-US" smtClean="0">
                <a:latin typeface="Arial" charset="0"/>
              </a:rPr>
              <a:pPr/>
              <a:t>88</a:t>
            </a:fld>
            <a:endParaRPr lang="en-US" dirty="0" smtClean="0">
              <a:latin typeface="Arial" charset="0"/>
            </a:endParaRPr>
          </a:p>
        </p:txBody>
      </p:sp>
      <p:sp>
        <p:nvSpPr>
          <p:cNvPr id="37894" name="Rectangle 8"/>
          <p:cNvSpPr>
            <a:spLocks noGrp="1" noChangeArrowheads="1"/>
          </p:cNvSpPr>
          <p:nvPr>
            <p:ph type="title"/>
          </p:nvPr>
        </p:nvSpPr>
        <p:spPr/>
        <p:txBody>
          <a:bodyPr/>
          <a:lstStyle/>
          <a:p>
            <a:pPr eaLnBrk="1" hangingPunct="1"/>
            <a:r>
              <a:rPr lang="en-US" smtClean="0"/>
              <a:t>Agenda Transition</a:t>
            </a:r>
          </a:p>
        </p:txBody>
      </p:sp>
      <p:sp>
        <p:nvSpPr>
          <p:cNvPr id="37895" name="Oval 12"/>
          <p:cNvSpPr>
            <a:spLocks noChangeArrowheads="1"/>
          </p:cNvSpPr>
          <p:nvPr/>
        </p:nvSpPr>
        <p:spPr bwMode="auto">
          <a:xfrm>
            <a:off x="7123748" y="1330325"/>
            <a:ext cx="1487487" cy="1292225"/>
          </a:xfrm>
          <a:prstGeom prst="ellipse">
            <a:avLst/>
          </a:prstGeom>
          <a:noFill/>
          <a:ln w="19050" algn="ctr">
            <a:solidFill>
              <a:srgbClr val="CC0000"/>
            </a:solidFill>
            <a:round/>
            <a:headEnd/>
            <a:tailEnd/>
          </a:ln>
        </p:spPr>
        <p:txBody>
          <a:bodyPr wrap="none" anchor="ctr"/>
          <a:lstStyle/>
          <a:p>
            <a:endParaRPr lang="en-US"/>
          </a:p>
        </p:txBody>
      </p:sp>
      <p:sp>
        <p:nvSpPr>
          <p:cNvPr id="8" name="Rectangle 7"/>
          <p:cNvSpPr/>
          <p:nvPr/>
        </p:nvSpPr>
        <p:spPr>
          <a:xfrm>
            <a:off x="857068" y="1701953"/>
            <a:ext cx="4811486" cy="2246769"/>
          </a:xfrm>
          <a:prstGeom prst="rect">
            <a:avLst/>
          </a:prstGeom>
        </p:spPr>
        <p:txBody>
          <a:bodyPr wrap="square">
            <a:spAutoFit/>
          </a:bodyPr>
          <a:lstStyle/>
          <a:p>
            <a:pPr marL="290513" indent="-290513">
              <a:lnSpc>
                <a:spcPct val="110000"/>
              </a:lnSpc>
              <a:spcBef>
                <a:spcPct val="50000"/>
              </a:spcBef>
              <a:buClr>
                <a:schemeClr val="accent2"/>
              </a:buClr>
              <a:buFont typeface="Wingdings" pitchFamily="2" charset="2"/>
              <a:buChar char="Ø"/>
            </a:pPr>
            <a:r>
              <a:rPr lang="en-US" sz="2000" b="1" dirty="0" smtClean="0">
                <a:solidFill>
                  <a:srgbClr val="C00000"/>
                </a:solidFill>
              </a:rPr>
              <a:t>Screening in the Presence of 2FIs</a:t>
            </a:r>
            <a:r>
              <a:rPr lang="en-US" sz="2000" b="1" dirty="0" smtClean="0">
                <a:solidFill>
                  <a:srgbClr val="FF0000"/>
                </a:solidFill>
              </a:rPr>
              <a:t/>
            </a:r>
            <a:br>
              <a:rPr lang="en-US" sz="2000" b="1" dirty="0" smtClean="0">
                <a:solidFill>
                  <a:srgbClr val="FF0000"/>
                </a:solidFill>
              </a:rPr>
            </a:br>
            <a:r>
              <a:rPr lang="en-US" sz="2000" b="1" dirty="0" smtClean="0">
                <a:solidFill>
                  <a:srgbClr val="002060"/>
                </a:solidFill>
              </a:rPr>
              <a:t>Learn proper screening techniques</a:t>
            </a:r>
          </a:p>
          <a:p>
            <a:pPr marL="282575" indent="-282575">
              <a:lnSpc>
                <a:spcPct val="110000"/>
              </a:lnSpc>
              <a:spcBef>
                <a:spcPct val="50000"/>
              </a:spcBef>
              <a:buClr>
                <a:schemeClr val="accent2"/>
              </a:buClr>
              <a:buFont typeface="Wingdings" pitchFamily="2" charset="2"/>
              <a:buChar char="Ø"/>
            </a:pPr>
            <a:r>
              <a:rPr lang="en-US" sz="2000" dirty="0" smtClean="0"/>
              <a:t>Transition to characterization design</a:t>
            </a:r>
          </a:p>
          <a:p>
            <a:pPr marL="282575" indent="-282575">
              <a:lnSpc>
                <a:spcPct val="110000"/>
              </a:lnSpc>
              <a:spcBef>
                <a:spcPct val="50000"/>
              </a:spcBef>
              <a:buClr>
                <a:schemeClr val="accent2"/>
              </a:buClr>
              <a:buFont typeface="Wingdings" pitchFamily="2" charset="2"/>
              <a:buChar char="Ø"/>
            </a:pPr>
            <a:r>
              <a:rPr lang="en-US" sz="2000" dirty="0" smtClean="0"/>
              <a:t>Transition to RSM design</a:t>
            </a:r>
          </a:p>
          <a:p>
            <a:pPr marL="282575" indent="-282575">
              <a:lnSpc>
                <a:spcPct val="110000"/>
              </a:lnSpc>
              <a:spcBef>
                <a:spcPct val="50000"/>
              </a:spcBef>
              <a:buClr>
                <a:schemeClr val="accent2"/>
              </a:buClr>
              <a:buFont typeface="Wingdings" pitchFamily="2" charset="2"/>
              <a:buChar char="Ø"/>
            </a:pPr>
            <a:r>
              <a:rPr lang="en-US" sz="2000" dirty="0" smtClean="0"/>
              <a:t>Confirmation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0488"/>
            <a:ext cx="5326743" cy="1096962"/>
          </a:xfrm>
        </p:spPr>
        <p:txBody>
          <a:bodyPr/>
          <a:lstStyle/>
          <a:p>
            <a:r>
              <a:rPr lang="en-US" dirty="0" smtClean="0"/>
              <a:t>Arc-Welding Process</a:t>
            </a:r>
            <a:endParaRPr lang="en-US" dirty="0"/>
          </a:p>
        </p:txBody>
      </p:sp>
      <p:sp>
        <p:nvSpPr>
          <p:cNvPr id="3" name="Content Placeholder 2"/>
          <p:cNvSpPr>
            <a:spLocks noGrp="1"/>
          </p:cNvSpPr>
          <p:nvPr>
            <p:ph idx="1"/>
          </p:nvPr>
        </p:nvSpPr>
        <p:spPr>
          <a:xfrm>
            <a:off x="990600" y="1524000"/>
            <a:ext cx="4220029" cy="4602163"/>
          </a:xfrm>
        </p:spPr>
        <p:txBody>
          <a:bodyPr/>
          <a:lstStyle/>
          <a:p>
            <a:pPr marL="0" indent="0"/>
            <a:r>
              <a:rPr lang="en-US" sz="2200" dirty="0" smtClean="0"/>
              <a:t>This case illustrates the iterative progression of designs through the strategy-of-experimentation flowchart.</a:t>
            </a:r>
          </a:p>
          <a:p>
            <a:pPr marL="457200" indent="-457200">
              <a:buClr>
                <a:schemeClr val="accent2"/>
              </a:buClr>
              <a:buFont typeface="+mj-lt"/>
              <a:buAutoNum type="arabicPeriod"/>
            </a:pPr>
            <a:r>
              <a:rPr lang="en-US" sz="2200" dirty="0" smtClean="0"/>
              <a:t>Screening – Res III</a:t>
            </a:r>
          </a:p>
          <a:p>
            <a:pPr marL="857250" lvl="1" indent="-457200">
              <a:buClr>
                <a:schemeClr val="accent2"/>
              </a:buClr>
              <a:buFont typeface="Wingdings" pitchFamily="2" charset="2"/>
              <a:buChar char="Ø"/>
            </a:pPr>
            <a:r>
              <a:rPr lang="en-US" sz="2200" dirty="0" smtClean="0"/>
              <a:t>“Do-over” with Res IV</a:t>
            </a:r>
          </a:p>
          <a:p>
            <a:pPr marL="457200" indent="-457200">
              <a:buClr>
                <a:schemeClr val="accent2"/>
              </a:buClr>
              <a:buFont typeface="+mj-lt"/>
              <a:buAutoNum type="arabicPeriod"/>
            </a:pPr>
            <a:r>
              <a:rPr lang="en-US" sz="2200" dirty="0" smtClean="0"/>
              <a:t>Characterization</a:t>
            </a:r>
          </a:p>
          <a:p>
            <a:pPr marL="457200" indent="-457200">
              <a:buClr>
                <a:schemeClr val="accent2"/>
              </a:buClr>
              <a:buFont typeface="+mj-lt"/>
              <a:buAutoNum type="arabicPeriod"/>
            </a:pPr>
            <a:r>
              <a:rPr lang="en-US" sz="2200" dirty="0" smtClean="0"/>
              <a:t>Curvature test </a:t>
            </a:r>
          </a:p>
          <a:p>
            <a:pPr marL="857250" lvl="1" indent="-457200">
              <a:buClr>
                <a:schemeClr val="accent2"/>
              </a:buClr>
              <a:buFont typeface="Wingdings" pitchFamily="2" charset="2"/>
              <a:buChar char="Ø"/>
            </a:pPr>
            <a:r>
              <a:rPr lang="en-US" sz="2200" dirty="0"/>
              <a:t>T</a:t>
            </a:r>
            <a:r>
              <a:rPr lang="en-US" sz="2200" dirty="0" smtClean="0"/>
              <a:t>ransition to RSM</a:t>
            </a:r>
          </a:p>
          <a:p>
            <a:pPr marL="457200" indent="-457200">
              <a:buClr>
                <a:schemeClr val="accent2"/>
              </a:buClr>
              <a:buFont typeface="+mj-lt"/>
              <a:buAutoNum type="arabicPeriod"/>
            </a:pPr>
            <a:r>
              <a:rPr lang="en-US" sz="2200" dirty="0" smtClean="0"/>
              <a:t>Confirmation</a:t>
            </a:r>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89</a:t>
            </a:fld>
            <a:endParaRPr lang="en-US" dirty="0"/>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98239" y="1946512"/>
            <a:ext cx="3169399" cy="3534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2" descr="What Do the Numbers on a Welding Rod Mean?thumbnail"/>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1229" t="22500" r="21926" b="27318"/>
          <a:stretch/>
        </p:blipFill>
        <p:spPr bwMode="auto">
          <a:xfrm>
            <a:off x="7298419" y="701044"/>
            <a:ext cx="1266460" cy="92963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smtClean="0">
                <a:latin typeface="Arial" charset="0"/>
              </a:rPr>
              <a:t>Response Surface Short Course - TFAWS</a:t>
            </a:r>
            <a:endParaRPr lang="en-US" dirty="0" smtClean="0">
              <a:latin typeface="Arial" charset="0"/>
            </a:endParaRPr>
          </a:p>
        </p:txBody>
      </p:sp>
      <p:sp>
        <p:nvSpPr>
          <p:cNvPr id="12291" name="Slide Number Placeholder 5"/>
          <p:cNvSpPr>
            <a:spLocks noGrp="1"/>
          </p:cNvSpPr>
          <p:nvPr>
            <p:ph type="sldNum" sz="quarter" idx="12"/>
          </p:nvPr>
        </p:nvSpPr>
        <p:spPr>
          <a:noFill/>
        </p:spPr>
        <p:txBody>
          <a:bodyPr/>
          <a:lstStyle/>
          <a:p>
            <a:fld id="{FD05EB4F-563A-45FA-86F5-AFC556BBAD1C}" type="slidenum">
              <a:rPr lang="en-US" smtClean="0">
                <a:latin typeface="Arial" charset="0"/>
              </a:rPr>
              <a:pPr/>
              <a:t>9</a:t>
            </a:fld>
            <a:endParaRPr lang="en-US" dirty="0" smtClean="0">
              <a:latin typeface="Arial" charset="0"/>
            </a:endParaRPr>
          </a:p>
        </p:txBody>
      </p:sp>
      <p:sp>
        <p:nvSpPr>
          <p:cNvPr id="12292" name="Rectangle 4"/>
          <p:cNvSpPr>
            <a:spLocks noChangeArrowheads="1"/>
          </p:cNvSpPr>
          <p:nvPr/>
        </p:nvSpPr>
        <p:spPr bwMode="auto">
          <a:xfrm>
            <a:off x="609600" y="304800"/>
            <a:ext cx="8153400" cy="1143000"/>
          </a:xfrm>
          <a:prstGeom prst="rect">
            <a:avLst/>
          </a:prstGeom>
          <a:noFill/>
          <a:ln w="9525">
            <a:noFill/>
            <a:miter lim="800000"/>
            <a:headEnd/>
            <a:tailEnd/>
          </a:ln>
        </p:spPr>
        <p:txBody>
          <a:bodyPr anchor="b"/>
          <a:lstStyle/>
          <a:p>
            <a:pPr algn="r" eaLnBrk="1" hangingPunct="1"/>
            <a:endParaRPr lang="en-US" sz="3200">
              <a:solidFill>
                <a:schemeClr val="accent2"/>
              </a:solidFill>
            </a:endParaRPr>
          </a:p>
        </p:txBody>
      </p:sp>
      <p:sp>
        <p:nvSpPr>
          <p:cNvPr id="12293" name="Rectangle 5"/>
          <p:cNvSpPr>
            <a:spLocks noChangeArrowheads="1"/>
          </p:cNvSpPr>
          <p:nvPr/>
        </p:nvSpPr>
        <p:spPr bwMode="auto">
          <a:xfrm>
            <a:off x="0" y="1581150"/>
            <a:ext cx="9144000" cy="0"/>
          </a:xfrm>
          <a:prstGeom prst="rect">
            <a:avLst/>
          </a:prstGeom>
          <a:noFill/>
          <a:ln w="9525" algn="ctr">
            <a:noFill/>
            <a:miter lim="800000"/>
            <a:headEnd/>
            <a:tailEnd/>
          </a:ln>
        </p:spPr>
        <p:txBody>
          <a:bodyPr wrap="none" anchor="ctr">
            <a:spAutoFit/>
          </a:bodyPr>
          <a:lstStyle/>
          <a:p>
            <a:endParaRPr lang="en-US"/>
          </a:p>
        </p:txBody>
      </p:sp>
      <p:grpSp>
        <p:nvGrpSpPr>
          <p:cNvPr id="2" name="Group 21"/>
          <p:cNvGrpSpPr>
            <a:grpSpLocks/>
          </p:cNvGrpSpPr>
          <p:nvPr/>
        </p:nvGrpSpPr>
        <p:grpSpPr bwMode="auto">
          <a:xfrm>
            <a:off x="928688" y="1987550"/>
            <a:ext cx="5808662" cy="3581400"/>
            <a:chOff x="1296" y="1200"/>
            <a:chExt cx="3659" cy="2256"/>
          </a:xfrm>
        </p:grpSpPr>
        <p:sp>
          <p:nvSpPr>
            <p:cNvPr id="182279" name="Rectangle 7"/>
            <p:cNvSpPr>
              <a:spLocks noChangeArrowheads="1"/>
            </p:cNvSpPr>
            <p:nvPr/>
          </p:nvSpPr>
          <p:spPr bwMode="auto">
            <a:xfrm>
              <a:off x="1536" y="1776"/>
              <a:ext cx="1632" cy="1104"/>
            </a:xfrm>
            <a:prstGeom prst="rect">
              <a:avLst/>
            </a:prstGeom>
            <a:gradFill rotWithShape="1">
              <a:gsLst>
                <a:gs pos="0">
                  <a:schemeClr val="accent2"/>
                </a:gs>
                <a:gs pos="50000">
                  <a:schemeClr val="bg1"/>
                </a:gs>
                <a:gs pos="100000">
                  <a:schemeClr val="accent2"/>
                </a:gs>
              </a:gsLst>
              <a:lin ang="5400000" scaled="1"/>
            </a:gradFill>
            <a:ln w="9525" algn="ctr">
              <a:solidFill>
                <a:schemeClr val="tx1"/>
              </a:solidFill>
              <a:miter lim="800000"/>
              <a:headEnd/>
              <a:tailEnd/>
            </a:ln>
            <a:effectLst/>
          </p:spPr>
          <p:txBody>
            <a:bodyPr wrap="none" anchor="ctr"/>
            <a:lstStyle/>
            <a:p>
              <a:pPr algn="ctr">
                <a:defRPr/>
              </a:pPr>
              <a:r>
                <a:rPr lang="en-US" sz="4000">
                  <a:latin typeface="Arial" pitchFamily="34" charset="0"/>
                </a:rPr>
                <a:t>Process</a:t>
              </a:r>
            </a:p>
          </p:txBody>
        </p:sp>
        <p:sp>
          <p:nvSpPr>
            <p:cNvPr id="12298" name="Line 9"/>
            <p:cNvSpPr>
              <a:spLocks noChangeShapeType="1"/>
            </p:cNvSpPr>
            <p:nvPr/>
          </p:nvSpPr>
          <p:spPr bwMode="auto">
            <a:xfrm flipV="1">
              <a:off x="2352" y="2880"/>
              <a:ext cx="0" cy="240"/>
            </a:xfrm>
            <a:prstGeom prst="line">
              <a:avLst/>
            </a:prstGeom>
            <a:noFill/>
            <a:ln w="28575">
              <a:solidFill>
                <a:schemeClr val="tx1"/>
              </a:solidFill>
              <a:round/>
              <a:headEnd/>
              <a:tailEnd type="triangle" w="med" len="med"/>
            </a:ln>
          </p:spPr>
          <p:txBody>
            <a:bodyPr wrap="none" anchor="ctr"/>
            <a:lstStyle/>
            <a:p>
              <a:endParaRPr lang="en-US"/>
            </a:p>
          </p:txBody>
        </p:sp>
        <p:sp>
          <p:nvSpPr>
            <p:cNvPr id="12299" name="Line 10"/>
            <p:cNvSpPr>
              <a:spLocks noChangeShapeType="1"/>
            </p:cNvSpPr>
            <p:nvPr/>
          </p:nvSpPr>
          <p:spPr bwMode="auto">
            <a:xfrm flipV="1">
              <a:off x="2112" y="2880"/>
              <a:ext cx="0" cy="240"/>
            </a:xfrm>
            <a:prstGeom prst="line">
              <a:avLst/>
            </a:prstGeom>
            <a:noFill/>
            <a:ln w="28575">
              <a:solidFill>
                <a:schemeClr val="tx1"/>
              </a:solidFill>
              <a:round/>
              <a:headEnd/>
              <a:tailEnd type="triangle" w="med" len="med"/>
            </a:ln>
          </p:spPr>
          <p:txBody>
            <a:bodyPr wrap="none" anchor="ctr"/>
            <a:lstStyle/>
            <a:p>
              <a:endParaRPr lang="en-US"/>
            </a:p>
          </p:txBody>
        </p:sp>
        <p:sp>
          <p:nvSpPr>
            <p:cNvPr id="12300" name="Line 11"/>
            <p:cNvSpPr>
              <a:spLocks noChangeShapeType="1"/>
            </p:cNvSpPr>
            <p:nvPr/>
          </p:nvSpPr>
          <p:spPr bwMode="auto">
            <a:xfrm flipV="1">
              <a:off x="2592" y="2880"/>
              <a:ext cx="0" cy="240"/>
            </a:xfrm>
            <a:prstGeom prst="line">
              <a:avLst/>
            </a:prstGeom>
            <a:noFill/>
            <a:ln w="28575">
              <a:solidFill>
                <a:schemeClr val="tx1"/>
              </a:solidFill>
              <a:round/>
              <a:headEnd/>
              <a:tailEnd type="triangle" w="med" len="med"/>
            </a:ln>
          </p:spPr>
          <p:txBody>
            <a:bodyPr wrap="none" anchor="ctr"/>
            <a:lstStyle/>
            <a:p>
              <a:endParaRPr lang="en-US"/>
            </a:p>
          </p:txBody>
        </p:sp>
        <p:sp>
          <p:nvSpPr>
            <p:cNvPr id="12301" name="Line 12"/>
            <p:cNvSpPr>
              <a:spLocks noChangeShapeType="1"/>
            </p:cNvSpPr>
            <p:nvPr/>
          </p:nvSpPr>
          <p:spPr bwMode="auto">
            <a:xfrm flipV="1">
              <a:off x="2112" y="1536"/>
              <a:ext cx="0" cy="240"/>
            </a:xfrm>
            <a:prstGeom prst="line">
              <a:avLst/>
            </a:prstGeom>
            <a:noFill/>
            <a:ln w="28575">
              <a:solidFill>
                <a:schemeClr val="tx1"/>
              </a:solidFill>
              <a:round/>
              <a:headEnd type="triangle" w="med" len="med"/>
              <a:tailEnd/>
            </a:ln>
          </p:spPr>
          <p:txBody>
            <a:bodyPr wrap="none" anchor="ctr"/>
            <a:lstStyle/>
            <a:p>
              <a:endParaRPr lang="en-US"/>
            </a:p>
          </p:txBody>
        </p:sp>
        <p:sp>
          <p:nvSpPr>
            <p:cNvPr id="12302" name="Line 13"/>
            <p:cNvSpPr>
              <a:spLocks noChangeShapeType="1"/>
            </p:cNvSpPr>
            <p:nvPr/>
          </p:nvSpPr>
          <p:spPr bwMode="auto">
            <a:xfrm flipV="1">
              <a:off x="2352" y="1536"/>
              <a:ext cx="0" cy="240"/>
            </a:xfrm>
            <a:prstGeom prst="line">
              <a:avLst/>
            </a:prstGeom>
            <a:noFill/>
            <a:ln w="28575">
              <a:solidFill>
                <a:schemeClr val="tx1"/>
              </a:solidFill>
              <a:round/>
              <a:headEnd type="triangle" w="med" len="med"/>
              <a:tailEnd/>
            </a:ln>
          </p:spPr>
          <p:txBody>
            <a:bodyPr wrap="none" anchor="ctr"/>
            <a:lstStyle/>
            <a:p>
              <a:endParaRPr lang="en-US"/>
            </a:p>
          </p:txBody>
        </p:sp>
        <p:sp>
          <p:nvSpPr>
            <p:cNvPr id="12303" name="Line 14"/>
            <p:cNvSpPr>
              <a:spLocks noChangeShapeType="1"/>
            </p:cNvSpPr>
            <p:nvPr/>
          </p:nvSpPr>
          <p:spPr bwMode="auto">
            <a:xfrm flipV="1">
              <a:off x="2592" y="1536"/>
              <a:ext cx="0" cy="240"/>
            </a:xfrm>
            <a:prstGeom prst="line">
              <a:avLst/>
            </a:prstGeom>
            <a:noFill/>
            <a:ln w="28575">
              <a:solidFill>
                <a:schemeClr val="tx1"/>
              </a:solidFill>
              <a:round/>
              <a:headEnd type="triangle" w="med" len="med"/>
              <a:tailEnd/>
            </a:ln>
          </p:spPr>
          <p:txBody>
            <a:bodyPr wrap="none" anchor="ctr"/>
            <a:lstStyle/>
            <a:p>
              <a:endParaRPr lang="en-US"/>
            </a:p>
          </p:txBody>
        </p:sp>
        <p:sp>
          <p:nvSpPr>
            <p:cNvPr id="12304" name="Line 15"/>
            <p:cNvSpPr>
              <a:spLocks noChangeShapeType="1"/>
            </p:cNvSpPr>
            <p:nvPr/>
          </p:nvSpPr>
          <p:spPr bwMode="auto">
            <a:xfrm>
              <a:off x="3168" y="2352"/>
              <a:ext cx="288" cy="0"/>
            </a:xfrm>
            <a:prstGeom prst="line">
              <a:avLst/>
            </a:prstGeom>
            <a:noFill/>
            <a:ln w="28575">
              <a:solidFill>
                <a:schemeClr val="tx1"/>
              </a:solidFill>
              <a:round/>
              <a:headEnd/>
              <a:tailEnd type="triangle" w="med" len="med"/>
            </a:ln>
          </p:spPr>
          <p:txBody>
            <a:bodyPr wrap="none" anchor="ctr"/>
            <a:lstStyle/>
            <a:p>
              <a:endParaRPr lang="en-US"/>
            </a:p>
          </p:txBody>
        </p:sp>
        <p:sp>
          <p:nvSpPr>
            <p:cNvPr id="12305" name="Line 16"/>
            <p:cNvSpPr>
              <a:spLocks noChangeShapeType="1"/>
            </p:cNvSpPr>
            <p:nvPr/>
          </p:nvSpPr>
          <p:spPr bwMode="auto">
            <a:xfrm>
              <a:off x="3168" y="2208"/>
              <a:ext cx="288" cy="0"/>
            </a:xfrm>
            <a:prstGeom prst="line">
              <a:avLst/>
            </a:prstGeom>
            <a:noFill/>
            <a:ln w="28575">
              <a:solidFill>
                <a:schemeClr val="tx1"/>
              </a:solidFill>
              <a:round/>
              <a:headEnd/>
              <a:tailEnd type="triangle" w="med" len="med"/>
            </a:ln>
          </p:spPr>
          <p:txBody>
            <a:bodyPr wrap="none" anchor="ctr"/>
            <a:lstStyle/>
            <a:p>
              <a:endParaRPr lang="en-US"/>
            </a:p>
          </p:txBody>
        </p:sp>
        <p:sp>
          <p:nvSpPr>
            <p:cNvPr id="12306" name="Line 17"/>
            <p:cNvSpPr>
              <a:spLocks noChangeShapeType="1"/>
            </p:cNvSpPr>
            <p:nvPr/>
          </p:nvSpPr>
          <p:spPr bwMode="auto">
            <a:xfrm>
              <a:off x="3168" y="2496"/>
              <a:ext cx="288" cy="0"/>
            </a:xfrm>
            <a:prstGeom prst="line">
              <a:avLst/>
            </a:prstGeom>
            <a:noFill/>
            <a:ln w="28575">
              <a:solidFill>
                <a:schemeClr val="tx1"/>
              </a:solidFill>
              <a:round/>
              <a:headEnd/>
              <a:tailEnd type="triangle" w="med" len="med"/>
            </a:ln>
          </p:spPr>
          <p:txBody>
            <a:bodyPr wrap="none" anchor="ctr"/>
            <a:lstStyle/>
            <a:p>
              <a:endParaRPr lang="en-US"/>
            </a:p>
          </p:txBody>
        </p:sp>
        <p:sp>
          <p:nvSpPr>
            <p:cNvPr id="12307" name="Text Box 18"/>
            <p:cNvSpPr txBox="1">
              <a:spLocks noChangeArrowheads="1"/>
            </p:cNvSpPr>
            <p:nvPr/>
          </p:nvSpPr>
          <p:spPr bwMode="auto">
            <a:xfrm>
              <a:off x="1584" y="3168"/>
              <a:ext cx="1578" cy="288"/>
            </a:xfrm>
            <a:prstGeom prst="rect">
              <a:avLst/>
            </a:prstGeom>
            <a:noFill/>
            <a:ln w="9525" algn="ctr">
              <a:noFill/>
              <a:miter lim="800000"/>
              <a:headEnd/>
              <a:tailEnd/>
            </a:ln>
          </p:spPr>
          <p:txBody>
            <a:bodyPr wrap="none">
              <a:spAutoFit/>
            </a:bodyPr>
            <a:lstStyle/>
            <a:p>
              <a:r>
                <a:rPr lang="en-US" sz="2400"/>
                <a:t>Noise Factors “z”</a:t>
              </a:r>
            </a:p>
          </p:txBody>
        </p:sp>
        <p:sp>
          <p:nvSpPr>
            <p:cNvPr id="12308" name="Text Box 19"/>
            <p:cNvSpPr txBox="1">
              <a:spLocks noChangeArrowheads="1"/>
            </p:cNvSpPr>
            <p:nvPr/>
          </p:nvSpPr>
          <p:spPr bwMode="auto">
            <a:xfrm>
              <a:off x="1296" y="1200"/>
              <a:ext cx="2113" cy="288"/>
            </a:xfrm>
            <a:prstGeom prst="rect">
              <a:avLst/>
            </a:prstGeom>
            <a:noFill/>
            <a:ln w="9525" algn="ctr">
              <a:noFill/>
              <a:miter lim="800000"/>
              <a:headEnd/>
              <a:tailEnd/>
            </a:ln>
          </p:spPr>
          <p:txBody>
            <a:bodyPr wrap="none">
              <a:spAutoFit/>
            </a:bodyPr>
            <a:lstStyle/>
            <a:p>
              <a:r>
                <a:rPr lang="en-US" sz="2400"/>
                <a:t>Controllable Factors “x”</a:t>
              </a:r>
            </a:p>
          </p:txBody>
        </p:sp>
        <p:sp>
          <p:nvSpPr>
            <p:cNvPr id="12309" name="Text Box 20"/>
            <p:cNvSpPr txBox="1">
              <a:spLocks noChangeArrowheads="1"/>
            </p:cNvSpPr>
            <p:nvPr/>
          </p:nvSpPr>
          <p:spPr bwMode="auto">
            <a:xfrm>
              <a:off x="3600" y="2185"/>
              <a:ext cx="1355" cy="288"/>
            </a:xfrm>
            <a:prstGeom prst="rect">
              <a:avLst/>
            </a:prstGeom>
            <a:noFill/>
            <a:ln w="9525" algn="ctr">
              <a:noFill/>
              <a:miter lim="800000"/>
              <a:headEnd/>
              <a:tailEnd/>
            </a:ln>
          </p:spPr>
          <p:txBody>
            <a:bodyPr wrap="none">
              <a:spAutoFit/>
            </a:bodyPr>
            <a:lstStyle/>
            <a:p>
              <a:r>
                <a:rPr lang="en-US" sz="2400"/>
                <a:t>Responses “y”</a:t>
              </a:r>
            </a:p>
          </p:txBody>
        </p:sp>
      </p:grpSp>
      <p:sp>
        <p:nvSpPr>
          <p:cNvPr id="182294" name="Rectangle 22"/>
          <p:cNvSpPr>
            <a:spLocks noChangeArrowheads="1"/>
          </p:cNvSpPr>
          <p:nvPr/>
        </p:nvSpPr>
        <p:spPr bwMode="auto">
          <a:xfrm>
            <a:off x="4875213" y="1758950"/>
            <a:ext cx="3873500" cy="3846513"/>
          </a:xfrm>
          <a:prstGeom prst="rect">
            <a:avLst/>
          </a:prstGeom>
          <a:noFill/>
          <a:ln w="12700">
            <a:noFill/>
            <a:miter lim="800000"/>
            <a:headEnd/>
            <a:tailEnd/>
          </a:ln>
        </p:spPr>
        <p:txBody>
          <a:bodyPr lIns="90488" tIns="44450" rIns="90488" bIns="44450"/>
          <a:lstStyle/>
          <a:p>
            <a:pPr algn="just" eaLnBrk="1" hangingPunct="1">
              <a:lnSpc>
                <a:spcPct val="120000"/>
              </a:lnSpc>
              <a:spcBef>
                <a:spcPct val="50000"/>
              </a:spcBef>
            </a:pPr>
            <a:r>
              <a:rPr lang="en-US" sz="2000" dirty="0">
                <a:solidFill>
                  <a:schemeClr val="accent2"/>
                </a:solidFill>
              </a:rPr>
              <a:t>DOE (Design of Experiments) is:</a:t>
            </a:r>
          </a:p>
          <a:p>
            <a:pPr marL="276225" lvl="1" eaLnBrk="1" hangingPunct="1">
              <a:lnSpc>
                <a:spcPct val="120000"/>
              </a:lnSpc>
              <a:spcBef>
                <a:spcPct val="50000"/>
              </a:spcBef>
            </a:pPr>
            <a:r>
              <a:rPr lang="en-US" sz="2000" dirty="0">
                <a:solidFill>
                  <a:schemeClr val="accent2"/>
                </a:solidFill>
              </a:rPr>
              <a:t>“A systematic series of tests, in which purposeful changes are made to input factors, </a:t>
            </a:r>
          </a:p>
          <a:p>
            <a:pPr marL="276225" lvl="1" eaLnBrk="1" hangingPunct="1">
              <a:lnSpc>
                <a:spcPct val="120000"/>
              </a:lnSpc>
              <a:spcBef>
                <a:spcPct val="50000"/>
              </a:spcBef>
            </a:pPr>
            <a:endParaRPr lang="en-US" sz="2000" dirty="0">
              <a:solidFill>
                <a:schemeClr val="accent2"/>
              </a:solidFill>
            </a:endParaRPr>
          </a:p>
          <a:p>
            <a:pPr marL="276225" lvl="1" eaLnBrk="1" hangingPunct="1">
              <a:lnSpc>
                <a:spcPct val="120000"/>
              </a:lnSpc>
              <a:spcBef>
                <a:spcPct val="50000"/>
              </a:spcBef>
            </a:pPr>
            <a:r>
              <a:rPr lang="en-US" sz="2000" dirty="0">
                <a:solidFill>
                  <a:schemeClr val="accent2"/>
                </a:solidFill>
              </a:rPr>
              <a:t>so that you may identify causes for significant changes in the output responses.” </a:t>
            </a:r>
            <a:endParaRPr lang="en-US" sz="2000" dirty="0" smtClean="0">
              <a:solidFill>
                <a:schemeClr val="accent2"/>
              </a:solidFill>
            </a:endParaRPr>
          </a:p>
          <a:p>
            <a:pPr marL="276225" lvl="1" algn="ctr" eaLnBrk="1" hangingPunct="1">
              <a:lnSpc>
                <a:spcPct val="120000"/>
              </a:lnSpc>
              <a:spcBef>
                <a:spcPct val="50000"/>
              </a:spcBef>
            </a:pPr>
            <a:r>
              <a:rPr lang="en-US" sz="2000" dirty="0" smtClean="0">
                <a:solidFill>
                  <a:schemeClr val="accent2"/>
                </a:solidFill>
              </a:rPr>
              <a:t>Have a Plan</a:t>
            </a:r>
            <a:endParaRPr lang="en-US" sz="2000" dirty="0">
              <a:solidFill>
                <a:schemeClr val="accent2"/>
              </a:solidFill>
            </a:endParaRPr>
          </a:p>
        </p:txBody>
      </p:sp>
      <p:sp>
        <p:nvSpPr>
          <p:cNvPr id="12296" name="Rectangle 23"/>
          <p:cNvSpPr>
            <a:spLocks noGrp="1" noChangeArrowheads="1"/>
          </p:cNvSpPr>
          <p:nvPr>
            <p:ph type="title"/>
          </p:nvPr>
        </p:nvSpPr>
        <p:spPr/>
        <p:txBody>
          <a:bodyPr/>
          <a:lstStyle/>
          <a:p>
            <a:pPr eaLnBrk="1" hangingPunct="1"/>
            <a:r>
              <a:rPr lang="en-US" smtClean="0"/>
              <a:t>Design of Experiments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2294">
                                            <p:txEl>
                                              <p:pRg st="0" end="0"/>
                                            </p:txEl>
                                          </p:spTgt>
                                        </p:tgtEl>
                                        <p:attrNameLst>
                                          <p:attrName>style.visibility</p:attrName>
                                        </p:attrNameLst>
                                      </p:cBhvr>
                                      <p:to>
                                        <p:strVal val="visible"/>
                                      </p:to>
                                    </p:set>
                                    <p:animEffect transition="in" filter="wipe(up)">
                                      <p:cBhvr>
                                        <p:cTn id="7" dur="500"/>
                                        <p:tgtEl>
                                          <p:spTgt spid="18229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2294">
                                            <p:txEl>
                                              <p:pRg st="1" end="1"/>
                                            </p:txEl>
                                          </p:spTgt>
                                        </p:tgtEl>
                                        <p:attrNameLst>
                                          <p:attrName>style.visibility</p:attrName>
                                        </p:attrNameLst>
                                      </p:cBhvr>
                                      <p:to>
                                        <p:strVal val="visible"/>
                                      </p:to>
                                    </p:set>
                                    <p:animEffect transition="in" filter="wipe(up)">
                                      <p:cBhvr>
                                        <p:cTn id="10" dur="500"/>
                                        <p:tgtEl>
                                          <p:spTgt spid="182294">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2294">
                                            <p:txEl>
                                              <p:pRg st="3" end="3"/>
                                            </p:txEl>
                                          </p:spTgt>
                                        </p:tgtEl>
                                        <p:attrNameLst>
                                          <p:attrName>style.visibility</p:attrName>
                                        </p:attrNameLst>
                                      </p:cBhvr>
                                      <p:to>
                                        <p:strVal val="visible"/>
                                      </p:to>
                                    </p:set>
                                    <p:animEffect transition="in" filter="wipe(up)">
                                      <p:cBhvr>
                                        <p:cTn id="13" dur="500"/>
                                        <p:tgtEl>
                                          <p:spTgt spid="182294">
                                            <p:txEl>
                                              <p:pRg st="3" end="3"/>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82294">
                                            <p:txEl>
                                              <p:pRg st="4" end="4"/>
                                            </p:txEl>
                                          </p:spTgt>
                                        </p:tgtEl>
                                        <p:attrNameLst>
                                          <p:attrName>style.visibility</p:attrName>
                                        </p:attrNameLst>
                                      </p:cBhvr>
                                      <p:to>
                                        <p:strVal val="visible"/>
                                      </p:to>
                                    </p:set>
                                    <p:animEffect transition="in" filter="wipe(up)">
                                      <p:cBhvr>
                                        <p:cTn id="16" dur="500"/>
                                        <p:tgtEl>
                                          <p:spTgt spid="18229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22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94" grpId="0" build="allAtOnce"/>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8195" name="Slide Number Placeholder 5"/>
          <p:cNvSpPr>
            <a:spLocks noGrp="1"/>
          </p:cNvSpPr>
          <p:nvPr>
            <p:ph type="sldNum" sz="quarter" idx="12"/>
          </p:nvPr>
        </p:nvSpPr>
        <p:spPr>
          <a:noFill/>
        </p:spPr>
        <p:txBody>
          <a:bodyPr/>
          <a:lstStyle/>
          <a:p>
            <a:fld id="{B56C2040-8BD7-408A-AE71-ACCF4567CD8E}" type="slidenum">
              <a:rPr lang="en-US" smtClean="0">
                <a:latin typeface="Arial" charset="0"/>
              </a:rPr>
              <a:pPr/>
              <a:t>90</a:t>
            </a:fld>
            <a:endParaRPr lang="en-US" smtClean="0">
              <a:latin typeface="Arial" charset="0"/>
            </a:endParaRPr>
          </a:p>
        </p:txBody>
      </p:sp>
      <p:sp>
        <p:nvSpPr>
          <p:cNvPr id="8196" name="Rectangle 2"/>
          <p:cNvSpPr>
            <a:spLocks noGrp="1" noChangeArrowheads="1"/>
          </p:cNvSpPr>
          <p:nvPr>
            <p:ph type="title"/>
          </p:nvPr>
        </p:nvSpPr>
        <p:spPr>
          <a:xfrm>
            <a:off x="1828800" y="90488"/>
            <a:ext cx="5108575" cy="1096962"/>
          </a:xfrm>
        </p:spPr>
        <p:txBody>
          <a:bodyPr/>
          <a:lstStyle/>
          <a:p>
            <a:pPr eaLnBrk="1" hangingPunct="1"/>
            <a:r>
              <a:rPr lang="en-US" dirty="0" smtClean="0"/>
              <a:t>Arc-Welding Case Study</a:t>
            </a:r>
            <a:endParaRPr lang="en-US" dirty="0" smtClean="0">
              <a:solidFill>
                <a:schemeClr val="tx1"/>
              </a:solidFill>
            </a:endParaRPr>
          </a:p>
        </p:txBody>
      </p:sp>
      <p:sp>
        <p:nvSpPr>
          <p:cNvPr id="708611" name="Rectangle 3"/>
          <p:cNvSpPr>
            <a:spLocks noGrp="1" noChangeArrowheads="1"/>
          </p:cNvSpPr>
          <p:nvPr>
            <p:ph type="body" idx="1"/>
          </p:nvPr>
        </p:nvSpPr>
        <p:spPr>
          <a:xfrm>
            <a:off x="990600" y="1592316"/>
            <a:ext cx="7296150" cy="4579883"/>
          </a:xfrm>
        </p:spPr>
        <p:txBody>
          <a:bodyPr/>
          <a:lstStyle/>
          <a:p>
            <a:pPr marL="0" indent="0" eaLnBrk="1" hangingPunct="1">
              <a:spcBef>
                <a:spcPct val="50000"/>
              </a:spcBef>
              <a:buFontTx/>
              <a:buNone/>
              <a:defRPr/>
            </a:pPr>
            <a:r>
              <a:rPr lang="en-US" sz="2200" u="sng" dirty="0" smtClean="0"/>
              <a:t>The back-story</a:t>
            </a:r>
            <a:r>
              <a:rPr lang="en-US" sz="2200" dirty="0" smtClean="0"/>
              <a:t>:</a:t>
            </a:r>
          </a:p>
          <a:p>
            <a:pPr marL="0" indent="0" eaLnBrk="1" hangingPunct="1">
              <a:spcBef>
                <a:spcPct val="50000"/>
              </a:spcBef>
              <a:buFontTx/>
              <a:buNone/>
              <a:defRPr/>
            </a:pPr>
            <a:r>
              <a:rPr lang="en-US" sz="2200" dirty="0" smtClean="0"/>
              <a:t>Jim's fabrication shop won a bid for a job with Stan's </a:t>
            </a:r>
            <a:r>
              <a:rPr lang="en-US" sz="2200" dirty="0" err="1" smtClean="0"/>
              <a:t>MonoRailCar</a:t>
            </a:r>
            <a:r>
              <a:rPr lang="en-US" sz="2200" dirty="0" smtClean="0"/>
              <a:t> Company.  Stan has asked Jim to ensure that the welds, the weak point mechanically, have high tensile strength.  Jim must experiment to improve the welds. </a:t>
            </a:r>
          </a:p>
          <a:p>
            <a:pPr marL="0" indent="0" eaLnBrk="1" hangingPunct="1">
              <a:spcBef>
                <a:spcPct val="50000"/>
              </a:spcBef>
              <a:buFontTx/>
              <a:buNone/>
              <a:defRPr/>
            </a:pPr>
            <a:r>
              <a:rPr lang="en-US" sz="2200" u="sng" dirty="0" smtClean="0"/>
              <a:t>The goal</a:t>
            </a:r>
            <a:r>
              <a:rPr lang="en-US" sz="2200" dirty="0" smtClean="0"/>
              <a:t>:   </a:t>
            </a:r>
          </a:p>
          <a:p>
            <a:pPr marL="0" indent="0" eaLnBrk="1" hangingPunct="1">
              <a:spcBef>
                <a:spcPct val="50000"/>
              </a:spcBef>
              <a:buFontTx/>
              <a:buNone/>
              <a:defRPr/>
            </a:pPr>
            <a:r>
              <a:rPr lang="en-US" sz="2200" dirty="0" smtClean="0"/>
              <a:t>Find factor settings that increase tensile strength of the welds.</a:t>
            </a:r>
          </a:p>
        </p:txBody>
      </p:sp>
      <p:pic>
        <p:nvPicPr>
          <p:cNvPr id="7"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93280" y="670560"/>
            <a:ext cx="1341120" cy="107289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920" y="273368"/>
            <a:ext cx="5265683" cy="1096962"/>
          </a:xfrm>
        </p:spPr>
        <p:txBody>
          <a:bodyPr/>
          <a:lstStyle/>
          <a:p>
            <a:r>
              <a:rPr lang="en-US" sz="2800" dirty="0" smtClean="0"/>
              <a:t>Arc-Welding Case Study</a:t>
            </a:r>
            <a:endParaRPr lang="en-US" sz="2800" dirty="0"/>
          </a:p>
        </p:txBody>
      </p:sp>
      <p:sp>
        <p:nvSpPr>
          <p:cNvPr id="3" name="Content Placeholder 2"/>
          <p:cNvSpPr>
            <a:spLocks noGrp="1"/>
          </p:cNvSpPr>
          <p:nvPr>
            <p:ph idx="1"/>
          </p:nvPr>
        </p:nvSpPr>
        <p:spPr>
          <a:xfrm>
            <a:off x="990600" y="1752600"/>
            <a:ext cx="7696200" cy="4602163"/>
          </a:xfrm>
        </p:spPr>
        <p:txBody>
          <a:bodyPr/>
          <a:lstStyle/>
          <a:p>
            <a:pPr marL="228600" indent="-228600"/>
            <a:r>
              <a:rPr lang="en-US" sz="2200" dirty="0" smtClean="0"/>
              <a:t>This is new territory for Jim and his engineers so they must brainstorm how to get the best welds for this project. Their fishbone chart shows 22 possible variables that affect mechanical strength.  </a:t>
            </a:r>
          </a:p>
          <a:p>
            <a:pPr marL="228600" indent="-228600"/>
            <a:r>
              <a:rPr lang="en-US" sz="2200" dirty="0" smtClean="0"/>
              <a:t>After much discussion, they narrow down the field by more than half to 10 factors.  Of these 10 factors, 2 are known to create substantial effects:</a:t>
            </a:r>
          </a:p>
          <a:p>
            <a:pPr marL="628650" lvl="1">
              <a:buClr>
                <a:schemeClr val="accent2"/>
              </a:buClr>
              <a:buFont typeface="Wingdings" pitchFamily="2" charset="2"/>
              <a:buChar char="v"/>
            </a:pPr>
            <a:r>
              <a:rPr lang="en-US" sz="2200" dirty="0" smtClean="0"/>
              <a:t>Current</a:t>
            </a:r>
          </a:p>
          <a:p>
            <a:pPr marL="628650" lvl="1" indent="-228600">
              <a:buClr>
                <a:schemeClr val="accent2"/>
              </a:buClr>
              <a:buFont typeface="Wingdings" pitchFamily="2" charset="2"/>
              <a:buChar char="v"/>
            </a:pPr>
            <a:r>
              <a:rPr lang="en-US" sz="2200" dirty="0" smtClean="0"/>
              <a:t>Metal substrate (two “SS” types of stainless steel)</a:t>
            </a:r>
          </a:p>
          <a:p>
            <a:pPr marL="228600" indent="-228600"/>
            <a:r>
              <a:rPr lang="en-US" sz="2200" dirty="0" smtClean="0"/>
              <a:t>The other </a:t>
            </a:r>
            <a:r>
              <a:rPr lang="en-US" sz="2200" dirty="0"/>
              <a:t>8</a:t>
            </a:r>
            <a:r>
              <a:rPr lang="en-US" sz="2200" dirty="0" smtClean="0"/>
              <a:t> have unknown effects. They will be studied in a </a:t>
            </a:r>
            <a:r>
              <a:rPr lang="en-US" sz="2200" dirty="0" smtClean="0">
                <a:solidFill>
                  <a:srgbClr val="C00000"/>
                </a:solidFill>
              </a:rPr>
              <a:t>screening</a:t>
            </a:r>
            <a:r>
              <a:rPr lang="en-US" sz="2200" dirty="0" smtClean="0"/>
              <a:t> design. However, the last of these chosen factors don’t have much support – it might be dropped.</a:t>
            </a:r>
          </a:p>
          <a:p>
            <a:endParaRPr lang="en-US" dirty="0"/>
          </a:p>
        </p:txBody>
      </p:sp>
      <p:sp>
        <p:nvSpPr>
          <p:cNvPr id="4" name="Date Placeholder 3"/>
          <p:cNvSpPr>
            <a:spLocks noGrp="1"/>
          </p:cNvSpPr>
          <p:nvPr>
            <p:ph type="dt" sz="half" idx="10"/>
          </p:nvPr>
        </p:nvSpPr>
        <p:spPr/>
        <p:txBody>
          <a:bodyPr/>
          <a:lstStyle/>
          <a:p>
            <a:pPr>
              <a:defRPr/>
            </a:pPr>
            <a:r>
              <a:rPr lang="en-US" smtClean="0"/>
              <a:t>Response Surface Short Course - TFAWS</a:t>
            </a:r>
            <a:endParaRPr lang="en-US"/>
          </a:p>
        </p:txBody>
      </p:sp>
      <p:sp>
        <p:nvSpPr>
          <p:cNvPr id="5" name="Slide Number Placeholder 4"/>
          <p:cNvSpPr>
            <a:spLocks noGrp="1"/>
          </p:cNvSpPr>
          <p:nvPr>
            <p:ph type="sldNum" sz="quarter" idx="12"/>
          </p:nvPr>
        </p:nvSpPr>
        <p:spPr/>
        <p:txBody>
          <a:bodyPr/>
          <a:lstStyle/>
          <a:p>
            <a:pPr>
              <a:defRPr/>
            </a:pPr>
            <a:fld id="{31860EED-032F-404B-A97E-ED4A96193D91}" type="slidenum">
              <a:rPr lang="en-US" smtClean="0"/>
              <a:pPr>
                <a:defRPr/>
              </a:pPr>
              <a:t>91</a:t>
            </a:fld>
            <a:endParaRPr lang="en-US"/>
          </a:p>
        </p:txBody>
      </p:sp>
      <p:sp>
        <p:nvSpPr>
          <p:cNvPr id="7" name="Rectangle 6"/>
          <p:cNvSpPr/>
          <p:nvPr/>
        </p:nvSpPr>
        <p:spPr>
          <a:xfrm>
            <a:off x="3610303" y="6070422"/>
            <a:ext cx="4979622" cy="430887"/>
          </a:xfrm>
          <a:prstGeom prst="rect">
            <a:avLst/>
          </a:prstGeom>
        </p:spPr>
        <p:txBody>
          <a:bodyPr wrap="square">
            <a:spAutoFit/>
          </a:bodyPr>
          <a:lstStyle/>
          <a:p>
            <a:pPr marL="0" indent="0" algn="r" eaLnBrk="1" hangingPunct="1">
              <a:spcBef>
                <a:spcPct val="50000"/>
              </a:spcBef>
              <a:buFontTx/>
              <a:buNone/>
              <a:defRPr/>
            </a:pPr>
            <a:r>
              <a:rPr lang="en-US" sz="2200" b="1" i="1" dirty="0" smtClean="0">
                <a:solidFill>
                  <a:schemeClr val="accent2"/>
                </a:solidFill>
                <a:effectLst>
                  <a:outerShdw blurRad="38100" dist="38100" dir="2700000" algn="tl">
                    <a:srgbClr val="C0C0C0"/>
                  </a:outerShdw>
                </a:effectLst>
              </a:rPr>
              <a:t>Continue for detail on factors</a:t>
            </a:r>
            <a:r>
              <a:rPr lang="en-US" sz="2200" b="1" i="1" dirty="0" smtClean="0">
                <a:solidFill>
                  <a:schemeClr val="accent2"/>
                </a:solidFill>
                <a:effectLst>
                  <a:outerShdw blurRad="38100" dist="38100" dir="2700000" algn="tl">
                    <a:srgbClr val="C0C0C0"/>
                  </a:outerShdw>
                </a:effectLst>
                <a:sym typeface="Wingdings" pitchFamily="2" charset="2"/>
              </a:rPr>
              <a:t></a:t>
            </a:r>
          </a:p>
        </p:txBody>
      </p:sp>
      <p:pic>
        <p:nvPicPr>
          <p:cNvPr id="8"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31430" y="1021080"/>
            <a:ext cx="902970" cy="72237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9219" name="Slide Number Placeholder 5"/>
          <p:cNvSpPr>
            <a:spLocks noGrp="1"/>
          </p:cNvSpPr>
          <p:nvPr>
            <p:ph type="sldNum" sz="quarter" idx="12"/>
          </p:nvPr>
        </p:nvSpPr>
        <p:spPr>
          <a:noFill/>
        </p:spPr>
        <p:txBody>
          <a:bodyPr/>
          <a:lstStyle/>
          <a:p>
            <a:fld id="{A61F9C1E-FFBF-49C6-A15F-4CB98193118D}" type="slidenum">
              <a:rPr lang="en-US" smtClean="0">
                <a:latin typeface="Arial" charset="0"/>
              </a:rPr>
              <a:pPr/>
              <a:t>92</a:t>
            </a:fld>
            <a:endParaRPr lang="en-US" dirty="0" smtClean="0">
              <a:latin typeface="Arial" charset="0"/>
            </a:endParaRPr>
          </a:p>
        </p:txBody>
      </p:sp>
      <p:graphicFrame>
        <p:nvGraphicFramePr>
          <p:cNvPr id="710827" name="Group 171"/>
          <p:cNvGraphicFramePr>
            <a:graphicFrameLocks noGrp="1"/>
          </p:cNvGraphicFramePr>
          <p:nvPr>
            <p:extLst>
              <p:ext uri="{D42A27DB-BD31-4B8C-83A1-F6EECF244321}">
                <p14:modId xmlns="" xmlns:p14="http://schemas.microsoft.com/office/powerpoint/2010/main" val="1471068881"/>
              </p:ext>
            </p:extLst>
          </p:nvPr>
        </p:nvGraphicFramePr>
        <p:xfrm>
          <a:off x="1293813" y="1981200"/>
          <a:ext cx="6963093" cy="3303270"/>
        </p:xfrm>
        <a:graphic>
          <a:graphicData uri="http://schemas.openxmlformats.org/drawingml/2006/table">
            <a:tbl>
              <a:tblPr/>
              <a:tblGrid>
                <a:gridCol w="538480"/>
                <a:gridCol w="2719388"/>
                <a:gridCol w="1612900"/>
                <a:gridCol w="2092325"/>
              </a:tblGrid>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accent2"/>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accent2"/>
                          </a:solidFill>
                          <a:effectLst/>
                          <a:latin typeface="Arial" pitchFamily="34" charset="0"/>
                        </a:rPr>
                        <a:t>Factor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accent2"/>
                          </a:solidFill>
                          <a:effectLst/>
                          <a:latin typeface="Arial" pitchFamily="34" charset="0"/>
                        </a:rPr>
                        <a:t>Standard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accent2"/>
                          </a:solidFill>
                          <a:effectLst/>
                          <a:latin typeface="Arial" pitchFamily="34" charset="0"/>
                        </a:rPr>
                        <a:t>Range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Angle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pitchFamily="34" charset="0"/>
                        </a:rPr>
                        <a:t>65 degrees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pitchFamily="34" charset="0"/>
                        </a:rPr>
                        <a:t>60 - 80 deg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Substrate Thickness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pitchFamily="34" charset="0"/>
                        </a:rPr>
                        <a:t>8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pitchFamily="34" charset="0"/>
                        </a:rPr>
                        <a:t>8 - 12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Opening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1½ - 3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Rod diameter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pitchFamily="34" charset="0"/>
                        </a:rPr>
                        <a:t>4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pitchFamily="34" charset="0"/>
                        </a:rPr>
                        <a:t>4 - 8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Rate of travel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 mm/sec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½ - 2 mm/sec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Drying of rods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2 - 24 hr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Electrode extension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9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6 - 15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Edge prep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No-Yes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9280" name="Rectangle 172"/>
          <p:cNvSpPr>
            <a:spLocks noGrp="1" noChangeArrowheads="1"/>
          </p:cNvSpPr>
          <p:nvPr>
            <p:ph type="title"/>
          </p:nvPr>
        </p:nvSpPr>
        <p:spPr>
          <a:xfrm>
            <a:off x="1828800" y="90488"/>
            <a:ext cx="5849938" cy="1096962"/>
          </a:xfrm>
          <a:noFill/>
        </p:spPr>
        <p:txBody>
          <a:bodyPr/>
          <a:lstStyle/>
          <a:p>
            <a:pPr eaLnBrk="1" hangingPunct="1"/>
            <a:r>
              <a:rPr lang="en-US" sz="2800" dirty="0" smtClean="0"/>
              <a:t>Arc-Welding Process</a:t>
            </a:r>
            <a:br>
              <a:rPr lang="en-US" sz="2800" dirty="0" smtClean="0"/>
            </a:br>
            <a:r>
              <a:rPr lang="en-US" sz="2400" dirty="0" smtClean="0">
                <a:solidFill>
                  <a:schemeClr val="tx1"/>
                </a:solidFill>
              </a:rPr>
              <a:t>Factors for Screening Experiment</a:t>
            </a:r>
          </a:p>
        </p:txBody>
      </p:sp>
      <p:pic>
        <p:nvPicPr>
          <p:cNvPr id="102402" name="Picture 2" descr="What Do the Numbers on a Welding Rod Mean?thumbnail"/>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229" t="22500" r="21926" b="27318"/>
          <a:stretch/>
        </p:blipFill>
        <p:spPr bwMode="auto">
          <a:xfrm>
            <a:off x="7464509" y="1082042"/>
            <a:ext cx="1100369" cy="80771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Content Placeholder 8"/>
          <p:cNvSpPr txBox="1">
            <a:spLocks/>
          </p:cNvSpPr>
          <p:nvPr/>
        </p:nvSpPr>
        <p:spPr bwMode="auto">
          <a:xfrm>
            <a:off x="958030" y="5461980"/>
            <a:ext cx="7696200" cy="8321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lgn="ctr"/>
            <a:r>
              <a:rPr lang="en-US" i="1" dirty="0" smtClean="0">
                <a:solidFill>
                  <a:schemeClr val="accent2"/>
                </a:solidFill>
              </a:rPr>
              <a:t>The edge prep (H) takes time: Is it really necessary?</a:t>
            </a:r>
          </a:p>
          <a:p>
            <a:pPr algn="ctr"/>
            <a:endParaRPr lang="en-US" i="1" dirty="0" smtClean="0">
              <a:solidFill>
                <a:schemeClr val="accent2"/>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0"/>
          </p:nvPr>
        </p:nvSpPr>
        <p:spPr>
          <a:noFill/>
        </p:spPr>
        <p:txBody>
          <a:bodyPr/>
          <a:lstStyle/>
          <a:p>
            <a:r>
              <a:rPr lang="en-US" smtClean="0">
                <a:latin typeface="Arial" charset="0"/>
              </a:rPr>
              <a:t>Response Surface Short Course - TFAWS</a:t>
            </a:r>
          </a:p>
        </p:txBody>
      </p:sp>
      <p:sp>
        <p:nvSpPr>
          <p:cNvPr id="38915" name="Slide Number Placeholder 6"/>
          <p:cNvSpPr>
            <a:spLocks noGrp="1"/>
          </p:cNvSpPr>
          <p:nvPr>
            <p:ph type="sldNum" sz="quarter" idx="12"/>
          </p:nvPr>
        </p:nvSpPr>
        <p:spPr>
          <a:noFill/>
        </p:spPr>
        <p:txBody>
          <a:bodyPr/>
          <a:lstStyle/>
          <a:p>
            <a:fld id="{4331407E-3B5C-4636-A168-4B02FC219CF0}" type="slidenum">
              <a:rPr lang="en-US" smtClean="0">
                <a:latin typeface="Arial" charset="0"/>
              </a:rPr>
              <a:pPr/>
              <a:t>93</a:t>
            </a:fld>
            <a:endParaRPr lang="en-US" smtClean="0">
              <a:latin typeface="Arial" charset="0"/>
            </a:endParaRPr>
          </a:p>
        </p:txBody>
      </p:sp>
      <p:sp>
        <p:nvSpPr>
          <p:cNvPr id="38916" name="Rectangle 2"/>
          <p:cNvSpPr>
            <a:spLocks noGrp="1" noChangeArrowheads="1"/>
          </p:cNvSpPr>
          <p:nvPr>
            <p:ph type="title"/>
          </p:nvPr>
        </p:nvSpPr>
        <p:spPr/>
        <p:txBody>
          <a:bodyPr/>
          <a:lstStyle/>
          <a:p>
            <a:pPr eaLnBrk="1" hangingPunct="1"/>
            <a:r>
              <a:rPr lang="en-US" dirty="0" smtClean="0"/>
              <a:t>Screening Designs</a:t>
            </a:r>
          </a:p>
        </p:txBody>
      </p:sp>
      <p:sp>
        <p:nvSpPr>
          <p:cNvPr id="38917" name="Rectangle 3"/>
          <p:cNvSpPr>
            <a:spLocks noGrp="1" noChangeArrowheads="1"/>
          </p:cNvSpPr>
          <p:nvPr>
            <p:ph type="body" sz="half" idx="1"/>
          </p:nvPr>
        </p:nvSpPr>
        <p:spPr>
          <a:xfrm>
            <a:off x="990600" y="1600200"/>
            <a:ext cx="7620000" cy="4572000"/>
          </a:xfrm>
        </p:spPr>
        <p:txBody>
          <a:bodyPr/>
          <a:lstStyle/>
          <a:p>
            <a:pPr marL="1320800" indent="-1320800" eaLnBrk="1" hangingPunct="1">
              <a:lnSpc>
                <a:spcPct val="110000"/>
              </a:lnSpc>
              <a:spcBef>
                <a:spcPct val="50000"/>
              </a:spcBef>
              <a:buFontTx/>
              <a:buNone/>
            </a:pPr>
            <a:r>
              <a:rPr lang="en-US" sz="2200" u="sng" dirty="0" smtClean="0">
                <a:solidFill>
                  <a:schemeClr val="accent2"/>
                </a:solidFill>
              </a:rPr>
              <a:t>Purpose</a:t>
            </a:r>
            <a:r>
              <a:rPr lang="en-US" sz="2200" dirty="0" smtClean="0">
                <a:solidFill>
                  <a:schemeClr val="accent2"/>
                </a:solidFill>
              </a:rPr>
              <a:t>:</a:t>
            </a:r>
            <a:r>
              <a:rPr lang="en-US" sz="2200" dirty="0" smtClean="0"/>
              <a:t>	Quickly sift through a large number of factors to find the critical few for further study.</a:t>
            </a:r>
          </a:p>
          <a:p>
            <a:pPr marL="1320800" indent="-1320800" eaLnBrk="1" hangingPunct="1">
              <a:lnSpc>
                <a:spcPct val="110000"/>
              </a:lnSpc>
              <a:spcBef>
                <a:spcPct val="50000"/>
              </a:spcBef>
              <a:buFontTx/>
              <a:buNone/>
            </a:pPr>
            <a:r>
              <a:rPr lang="en-US" sz="2200" u="sng" dirty="0" smtClean="0">
                <a:solidFill>
                  <a:schemeClr val="accent2"/>
                </a:solidFill>
              </a:rPr>
              <a:t>Tool</a:t>
            </a:r>
            <a:r>
              <a:rPr lang="en-US" sz="2200" dirty="0" smtClean="0">
                <a:solidFill>
                  <a:schemeClr val="accent2"/>
                </a:solidFill>
              </a:rPr>
              <a:t>:</a:t>
            </a:r>
            <a:r>
              <a:rPr lang="en-US" sz="2200" dirty="0" smtClean="0"/>
              <a:t>	Fractional factorials.</a:t>
            </a:r>
          </a:p>
          <a:p>
            <a:pPr marL="0" indent="0" eaLnBrk="1" hangingPunct="1">
              <a:lnSpc>
                <a:spcPct val="110000"/>
              </a:lnSpc>
              <a:spcBef>
                <a:spcPct val="50000"/>
              </a:spcBef>
              <a:buFontTx/>
              <a:buNone/>
            </a:pPr>
            <a:r>
              <a:rPr lang="en-US" sz="2200" dirty="0" smtClean="0"/>
              <a:t>One of the engineers learned that it’s possible to saturate designs with factors up to one less than the number of runs.  For example, 7 factors can be studied  in only 8 runs!  The manager Jim likes this idea a lot.  [</a:t>
            </a:r>
            <a:r>
              <a:rPr lang="en-US" sz="2200" i="1" dirty="0" smtClean="0">
                <a:solidFill>
                  <a:srgbClr val="FF0000"/>
                </a:solidFill>
              </a:rPr>
              <a:t>Unfortunately the last factor must be over-looked.</a:t>
            </a:r>
            <a:r>
              <a:rPr lang="en-US" sz="2200" dirty="0" smtClean="0"/>
              <a:t> </a:t>
            </a:r>
            <a:r>
              <a:rPr lang="en-US" sz="2200" dirty="0" smtClean="0">
                <a:sym typeface="Wingdings" pitchFamily="2" charset="2"/>
              </a:rPr>
              <a:t>]</a:t>
            </a:r>
            <a:endParaRPr lang="en-US" sz="2200" dirty="0" smtClean="0"/>
          </a:p>
          <a:p>
            <a:pPr marL="0" indent="0" algn="ctr" eaLnBrk="1" hangingPunct="1">
              <a:lnSpc>
                <a:spcPct val="110000"/>
              </a:lnSpc>
              <a:spcBef>
                <a:spcPct val="50000"/>
              </a:spcBef>
              <a:buFontTx/>
              <a:buNone/>
            </a:pPr>
            <a:r>
              <a:rPr lang="en-US" i="1" dirty="0" smtClean="0">
                <a:solidFill>
                  <a:schemeClr val="accent2"/>
                </a:solidFill>
              </a:rPr>
              <a:t>Why not do as many factors</a:t>
            </a:r>
            <a:br>
              <a:rPr lang="en-US" i="1" dirty="0" smtClean="0">
                <a:solidFill>
                  <a:schemeClr val="accent2"/>
                </a:solidFill>
              </a:rPr>
            </a:br>
            <a:r>
              <a:rPr lang="en-US" i="1" dirty="0" smtClean="0">
                <a:solidFill>
                  <a:schemeClr val="accent2"/>
                </a:solidFill>
              </a:rPr>
              <a:t> in as few runs as possible?</a:t>
            </a:r>
          </a:p>
          <a:p>
            <a:pPr marL="1320800" indent="-1320800" eaLnBrk="1" hangingPunct="1">
              <a:lnSpc>
                <a:spcPct val="110000"/>
              </a:lnSpc>
              <a:spcBef>
                <a:spcPct val="50000"/>
              </a:spcBef>
              <a:buFontTx/>
              <a:buNone/>
            </a:pPr>
            <a:endParaRPr lang="en-US" sz="2200" i="1" dirty="0" smtClean="0">
              <a:solidFill>
                <a:srgbClr val="CC0000"/>
              </a:solidFill>
            </a:endParaRPr>
          </a:p>
        </p:txBody>
      </p:sp>
      <p:pic>
        <p:nvPicPr>
          <p:cNvPr id="38918" name="Picture 4" descr="j0214933"/>
          <p:cNvPicPr>
            <a:picLocks noGrp="1" noChangeAspect="1" noChangeArrowheads="1"/>
          </p:cNvPicPr>
          <p:nvPr>
            <p:ph sz="half" idx="2"/>
          </p:nvPr>
        </p:nvPicPr>
        <p:blipFill>
          <a:blip r:embed="rId3" cstate="print"/>
          <a:srcRect/>
          <a:stretch>
            <a:fillRect/>
          </a:stretch>
        </p:blipFill>
        <p:spPr>
          <a:xfrm>
            <a:off x="3124200" y="304800"/>
            <a:ext cx="1371600" cy="1131888"/>
          </a:xfrm>
          <a:solidFill>
            <a:schemeClr val="bg1"/>
          </a:solid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27651" name="Slide Number Placeholder 5"/>
          <p:cNvSpPr>
            <a:spLocks noGrp="1"/>
          </p:cNvSpPr>
          <p:nvPr>
            <p:ph type="sldNum" sz="quarter" idx="12"/>
          </p:nvPr>
        </p:nvSpPr>
        <p:spPr>
          <a:noFill/>
        </p:spPr>
        <p:txBody>
          <a:bodyPr/>
          <a:lstStyle/>
          <a:p>
            <a:fld id="{120BA696-AD26-46AC-BF4E-04E8CA75E9A5}" type="slidenum">
              <a:rPr lang="en-US" smtClean="0">
                <a:latin typeface="Arial" charset="0"/>
              </a:rPr>
              <a:pPr/>
              <a:t>94</a:t>
            </a:fld>
            <a:endParaRPr lang="en-US" smtClean="0">
              <a:latin typeface="Arial" charset="0"/>
            </a:endParaRPr>
          </a:p>
        </p:txBody>
      </p:sp>
      <p:sp>
        <p:nvSpPr>
          <p:cNvPr id="27652" name="Rectangle 2"/>
          <p:cNvSpPr>
            <a:spLocks noGrp="1" noChangeArrowheads="1"/>
          </p:cNvSpPr>
          <p:nvPr>
            <p:ph type="body" idx="1"/>
          </p:nvPr>
        </p:nvSpPr>
        <p:spPr>
          <a:xfrm>
            <a:off x="1066800" y="1295400"/>
            <a:ext cx="7620000" cy="5029200"/>
          </a:xfrm>
        </p:spPr>
        <p:txBody>
          <a:bodyPr/>
          <a:lstStyle/>
          <a:p>
            <a:pPr marL="346075" indent="-346075" eaLnBrk="1" hangingPunct="1">
              <a:spcBef>
                <a:spcPct val="50000"/>
              </a:spcBef>
              <a:buClr>
                <a:schemeClr val="accent2"/>
              </a:buClr>
              <a:buFontTx/>
              <a:buAutoNum type="arabicPeriod"/>
              <a:tabLst>
                <a:tab pos="3657600" algn="l"/>
                <a:tab pos="4003675" algn="l"/>
              </a:tabLst>
            </a:pPr>
            <a:r>
              <a:rPr lang="en-US" sz="2200" dirty="0" smtClean="0"/>
              <a:t>Identify opportunity and define objective.</a:t>
            </a:r>
            <a:br>
              <a:rPr lang="en-US" sz="2200" dirty="0" smtClean="0"/>
            </a:br>
            <a:r>
              <a:rPr lang="en-US" sz="2200" dirty="0" smtClean="0">
                <a:solidFill>
                  <a:schemeClr val="accent2"/>
                </a:solidFill>
              </a:rPr>
              <a:t>Determine if any of the top 7 factors have an influence on tensile strength.</a:t>
            </a:r>
          </a:p>
          <a:p>
            <a:pPr marL="346075" indent="-346075" eaLnBrk="1" hangingPunct="1">
              <a:spcBef>
                <a:spcPct val="50000"/>
              </a:spcBef>
              <a:buClr>
                <a:schemeClr val="accent2"/>
              </a:buClr>
              <a:buFontTx/>
              <a:buAutoNum type="arabicPeriod"/>
              <a:tabLst>
                <a:tab pos="3657600" algn="l"/>
                <a:tab pos="4003675" algn="l"/>
              </a:tabLst>
            </a:pPr>
            <a:r>
              <a:rPr lang="en-US" sz="2200" dirty="0" smtClean="0"/>
              <a:t>State objective in terms of measurable responses.</a:t>
            </a:r>
            <a:br>
              <a:rPr lang="en-US" sz="2200" dirty="0" smtClean="0"/>
            </a:br>
            <a:r>
              <a:rPr lang="en-US" sz="2200" dirty="0" smtClean="0">
                <a:solidFill>
                  <a:schemeClr val="accent2"/>
                </a:solidFill>
              </a:rPr>
              <a:t>Want to correctly identify main effects. </a:t>
            </a:r>
            <a:r>
              <a:rPr lang="en-US" sz="2200" i="1" dirty="0" smtClean="0">
                <a:solidFill>
                  <a:schemeClr val="accent2"/>
                </a:solidFill>
              </a:rPr>
              <a:t>(There is a possibility that interactions could exist.)</a:t>
            </a:r>
          </a:p>
          <a:p>
            <a:pPr marL="803275" lvl="1" indent="-342900" eaLnBrk="1" hangingPunct="1">
              <a:spcBef>
                <a:spcPct val="25000"/>
              </a:spcBef>
              <a:buClr>
                <a:schemeClr val="accent2"/>
              </a:buClr>
              <a:buFontTx/>
              <a:buAutoNum type="alphaLcPeriod"/>
              <a:tabLst>
                <a:tab pos="3657600" algn="l"/>
                <a:tab pos="4003675" algn="l"/>
              </a:tabLst>
            </a:pPr>
            <a:r>
              <a:rPr lang="en-US" sz="2200" dirty="0" smtClean="0"/>
              <a:t>Define the change (</a:t>
            </a:r>
            <a:r>
              <a:rPr lang="en-US" sz="2200" dirty="0" err="1" smtClean="0">
                <a:latin typeface="Symbol" pitchFamily="18" charset="2"/>
              </a:rPr>
              <a:t>D</a:t>
            </a:r>
            <a:r>
              <a:rPr lang="en-US" sz="2200" dirty="0" err="1" smtClean="0"/>
              <a:t>y</a:t>
            </a:r>
            <a:r>
              <a:rPr lang="en-US" sz="2200" dirty="0" smtClean="0"/>
              <a:t>) that is important to detect for each response. </a:t>
            </a:r>
            <a:r>
              <a:rPr lang="en-US" sz="2200" dirty="0" err="1" smtClean="0">
                <a:solidFill>
                  <a:schemeClr val="accent2"/>
                </a:solidFill>
                <a:latin typeface="Symbol" pitchFamily="18" charset="2"/>
              </a:rPr>
              <a:t>D</a:t>
            </a:r>
            <a:r>
              <a:rPr lang="en-US" sz="2200" baseline="-25000" dirty="0" err="1" smtClean="0">
                <a:solidFill>
                  <a:schemeClr val="accent2"/>
                </a:solidFill>
              </a:rPr>
              <a:t>tensile</a:t>
            </a:r>
            <a:r>
              <a:rPr lang="en-US" sz="2200" dirty="0" smtClean="0">
                <a:solidFill>
                  <a:schemeClr val="accent2"/>
                </a:solidFill>
              </a:rPr>
              <a:t> = 2500 psi</a:t>
            </a:r>
          </a:p>
          <a:p>
            <a:pPr marL="465138" lvl="1" indent="333375" eaLnBrk="1" hangingPunct="1">
              <a:spcBef>
                <a:spcPct val="25000"/>
              </a:spcBef>
              <a:buClr>
                <a:schemeClr val="accent2"/>
              </a:buClr>
              <a:buFontTx/>
              <a:buAutoNum type="alphaLcPeriod"/>
              <a:tabLst>
                <a:tab pos="798513" algn="l"/>
                <a:tab pos="4003675" algn="l"/>
              </a:tabLst>
            </a:pPr>
            <a:r>
              <a:rPr lang="en-US" sz="2200" dirty="0" smtClean="0"/>
              <a:t>Estimate error (</a:t>
            </a:r>
            <a:r>
              <a:rPr lang="en-US" sz="2200" dirty="0" smtClean="0">
                <a:latin typeface="Symbol" pitchFamily="18" charset="2"/>
              </a:rPr>
              <a:t>s</a:t>
            </a:r>
            <a:r>
              <a:rPr lang="en-US" sz="2200" dirty="0" smtClean="0"/>
              <a:t>):</a:t>
            </a:r>
            <a:r>
              <a:rPr lang="en-US" sz="2200" dirty="0" smtClean="0">
                <a:solidFill>
                  <a:schemeClr val="accent2"/>
                </a:solidFill>
                <a:latin typeface="Symbol" pitchFamily="18" charset="2"/>
              </a:rPr>
              <a:t> </a:t>
            </a:r>
            <a:r>
              <a:rPr lang="en-US" sz="2200" dirty="0" err="1" smtClean="0">
                <a:solidFill>
                  <a:schemeClr val="accent2"/>
                </a:solidFill>
                <a:latin typeface="Symbol" pitchFamily="18" charset="2"/>
              </a:rPr>
              <a:t>s</a:t>
            </a:r>
            <a:r>
              <a:rPr lang="en-US" sz="2200" baseline="-25000" dirty="0" err="1" smtClean="0">
                <a:solidFill>
                  <a:schemeClr val="accent2"/>
                </a:solidFill>
              </a:rPr>
              <a:t>tensile</a:t>
            </a:r>
            <a:r>
              <a:rPr lang="en-US" sz="2200" dirty="0" smtClean="0">
                <a:solidFill>
                  <a:schemeClr val="accent2"/>
                </a:solidFill>
              </a:rPr>
              <a:t> = 1000 psi; </a:t>
            </a:r>
            <a:r>
              <a:rPr lang="en-US" sz="2200" dirty="0" smtClean="0"/>
              <a:t>	</a:t>
            </a:r>
            <a:br>
              <a:rPr lang="en-US" sz="2200" dirty="0" smtClean="0"/>
            </a:br>
            <a:r>
              <a:rPr lang="en-US" sz="2200" dirty="0" smtClean="0"/>
              <a:t/>
            </a:r>
            <a:br>
              <a:rPr lang="en-US" sz="2200" dirty="0" smtClean="0"/>
            </a:br>
            <a:r>
              <a:rPr lang="en-US" sz="2200" dirty="0" smtClean="0">
                <a:solidFill>
                  <a:schemeClr val="accent2"/>
                </a:solidFill>
              </a:rPr>
              <a:t>c.</a:t>
            </a:r>
            <a:r>
              <a:rPr lang="en-US" sz="2200" dirty="0" smtClean="0"/>
              <a:t>	Calculate signal to noise: </a:t>
            </a:r>
            <a:r>
              <a:rPr lang="en-US" sz="2200" dirty="0" smtClean="0">
                <a:solidFill>
                  <a:schemeClr val="accent2"/>
                </a:solidFill>
                <a:latin typeface="Symbol" pitchFamily="18" charset="2"/>
              </a:rPr>
              <a:t>D/s</a:t>
            </a:r>
            <a:r>
              <a:rPr lang="en-US" sz="2200" dirty="0" smtClean="0">
                <a:solidFill>
                  <a:schemeClr val="accent2"/>
                </a:solidFill>
              </a:rPr>
              <a:t> = 2.5 </a:t>
            </a:r>
            <a:r>
              <a:rPr lang="en-US" sz="2200" dirty="0" smtClean="0"/>
              <a:t/>
            </a:r>
            <a:br>
              <a:rPr lang="en-US" sz="2200" dirty="0" smtClean="0"/>
            </a:br>
            <a:endParaRPr lang="en-US" sz="2200" dirty="0" smtClean="0">
              <a:solidFill>
                <a:schemeClr val="accent2"/>
              </a:solidFill>
            </a:endParaRPr>
          </a:p>
        </p:txBody>
      </p:sp>
      <p:sp>
        <p:nvSpPr>
          <p:cNvPr id="27653" name="Rectangle 3"/>
          <p:cNvSpPr>
            <a:spLocks noGrp="1" noChangeArrowheads="1"/>
          </p:cNvSpPr>
          <p:nvPr>
            <p:ph type="title"/>
          </p:nvPr>
        </p:nvSpPr>
        <p:spPr/>
        <p:txBody>
          <a:bodyPr/>
          <a:lstStyle/>
          <a:p>
            <a:pPr eaLnBrk="1" hangingPunct="1"/>
            <a:r>
              <a:rPr lang="en-US" sz="2800" dirty="0" smtClean="0"/>
              <a:t>Arc Welding</a:t>
            </a:r>
            <a:r>
              <a:rPr lang="en-US" sz="2400" dirty="0" smtClean="0">
                <a:solidFill>
                  <a:schemeClr val="tx1"/>
                </a:solidFill>
              </a:rPr>
              <a:t/>
            </a:r>
            <a:br>
              <a:rPr lang="en-US" sz="2400" dirty="0" smtClean="0">
                <a:solidFill>
                  <a:schemeClr val="tx1"/>
                </a:solidFill>
              </a:rPr>
            </a:br>
            <a:r>
              <a:rPr lang="en-US" sz="2400" dirty="0" smtClean="0">
                <a:solidFill>
                  <a:schemeClr val="tx1"/>
                </a:solidFill>
              </a:rPr>
              <a:t>Screening Design  </a:t>
            </a:r>
            <a:r>
              <a:rPr lang="en-US" sz="2000" i="1" dirty="0" smtClean="0">
                <a:solidFill>
                  <a:schemeClr val="tx1"/>
                </a:solidFill>
              </a:rPr>
              <a:t>(page 1 of 3)</a:t>
            </a:r>
          </a:p>
        </p:txBody>
      </p:sp>
      <p:pic>
        <p:nvPicPr>
          <p:cNvPr id="6"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28675" name="Slide Number Placeholder 5"/>
          <p:cNvSpPr>
            <a:spLocks noGrp="1"/>
          </p:cNvSpPr>
          <p:nvPr>
            <p:ph type="sldNum" sz="quarter" idx="12"/>
          </p:nvPr>
        </p:nvSpPr>
        <p:spPr>
          <a:noFill/>
        </p:spPr>
        <p:txBody>
          <a:bodyPr/>
          <a:lstStyle/>
          <a:p>
            <a:fld id="{279BFF38-4B23-4AEF-851A-55AEDEA4B049}" type="slidenum">
              <a:rPr lang="en-US" smtClean="0">
                <a:latin typeface="Arial" charset="0"/>
              </a:rPr>
              <a:pPr/>
              <a:t>95</a:t>
            </a:fld>
            <a:endParaRPr lang="en-US" smtClean="0">
              <a:latin typeface="Arial" charset="0"/>
            </a:endParaRPr>
          </a:p>
        </p:txBody>
      </p:sp>
      <p:sp>
        <p:nvSpPr>
          <p:cNvPr id="28676" name="Rectangle 2"/>
          <p:cNvSpPr>
            <a:spLocks noChangeArrowheads="1"/>
          </p:cNvSpPr>
          <p:nvPr/>
        </p:nvSpPr>
        <p:spPr bwMode="auto">
          <a:xfrm>
            <a:off x="1066800" y="1295400"/>
            <a:ext cx="7467600" cy="914400"/>
          </a:xfrm>
          <a:prstGeom prst="rect">
            <a:avLst/>
          </a:prstGeom>
          <a:noFill/>
          <a:ln w="9525">
            <a:noFill/>
            <a:miter lim="800000"/>
            <a:headEnd/>
            <a:tailEnd/>
          </a:ln>
        </p:spPr>
        <p:txBody>
          <a:bodyPr/>
          <a:lstStyle/>
          <a:p>
            <a:pPr marL="347663" indent="-347663" eaLnBrk="1" hangingPunct="1">
              <a:spcBef>
                <a:spcPct val="50000"/>
              </a:spcBef>
              <a:buClr>
                <a:schemeClr val="accent2"/>
              </a:buClr>
              <a:buFontTx/>
              <a:buAutoNum type="arabicPeriod" startAt="3"/>
            </a:pPr>
            <a:r>
              <a:rPr lang="en-US" sz="2200" dirty="0"/>
              <a:t>Select the input factors to study.</a:t>
            </a:r>
            <a:br>
              <a:rPr lang="en-US" sz="2200" dirty="0"/>
            </a:br>
            <a:endParaRPr lang="en-US" sz="2200" dirty="0">
              <a:solidFill>
                <a:schemeClr val="accent2"/>
              </a:solidFill>
            </a:endParaRPr>
          </a:p>
        </p:txBody>
      </p:sp>
      <p:graphicFrame>
        <p:nvGraphicFramePr>
          <p:cNvPr id="373857" name="Group 97"/>
          <p:cNvGraphicFramePr>
            <a:graphicFrameLocks noGrp="1"/>
          </p:cNvGraphicFramePr>
          <p:nvPr>
            <p:extLst>
              <p:ext uri="{D42A27DB-BD31-4B8C-83A1-F6EECF244321}">
                <p14:modId xmlns="" xmlns:p14="http://schemas.microsoft.com/office/powerpoint/2010/main" val="2288852662"/>
              </p:ext>
            </p:extLst>
          </p:nvPr>
        </p:nvGraphicFramePr>
        <p:xfrm>
          <a:off x="882868" y="2106613"/>
          <a:ext cx="7819698" cy="3413760"/>
        </p:xfrm>
        <a:graphic>
          <a:graphicData uri="http://schemas.openxmlformats.org/drawingml/2006/table">
            <a:tbl>
              <a:tblPr/>
              <a:tblGrid>
                <a:gridCol w="859308"/>
                <a:gridCol w="1516677"/>
                <a:gridCol w="1203031"/>
                <a:gridCol w="1203031"/>
                <a:gridCol w="1428599"/>
                <a:gridCol w="1609052"/>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cs typeface="Times New Roman" pitchFamily="18" charset="0"/>
                        </a:rPr>
                        <a:t>Factor</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cs typeface="Times New Roman" pitchFamily="18" charset="0"/>
                        </a:rPr>
                        <a:t>Name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cs typeface="Times New Roman" pitchFamily="18" charset="0"/>
                        </a:rPr>
                        <a:t>Units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cs typeface="Times New Roman" pitchFamily="18" charset="0"/>
                        </a:rPr>
                        <a:t>Type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Arial" pitchFamily="34" charset="0"/>
                          <a:cs typeface="Times New Roman" pitchFamily="18" charset="0"/>
                        </a:rPr>
                        <a:t>Low Level (</a:t>
                      </a:r>
                      <a:r>
                        <a:rPr kumimoji="0" lang="en-US" sz="1600" b="1" i="0" u="none" strike="noStrike" cap="none" normalizeH="0" baseline="0" smtClean="0">
                          <a:ln>
                            <a:noFill/>
                          </a:ln>
                          <a:solidFill>
                            <a:schemeClr val="accent2"/>
                          </a:solidFill>
                          <a:effectLst/>
                          <a:latin typeface="Arial" pitchFamily="34" charset="0"/>
                          <a:cs typeface="Arial" pitchFamily="34" charset="0"/>
                        </a:rPr>
                        <a:t>−</a:t>
                      </a:r>
                      <a:r>
                        <a:rPr kumimoji="0" lang="en-US" sz="1600" b="1" i="0" u="none" strike="noStrike" cap="none" normalizeH="0" baseline="0" smtClean="0">
                          <a:ln>
                            <a:noFill/>
                          </a:ln>
                          <a:solidFill>
                            <a:schemeClr val="accent2"/>
                          </a:solidFill>
                          <a:effectLst/>
                          <a:latin typeface="Arial" pitchFamily="34"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cs typeface="Times New Roman" pitchFamily="18" charset="0"/>
                        </a:rPr>
                        <a:t>High Level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rPr>
                        <a:t>A</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Angle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degrees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numeric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22238" marR="0" lvl="0" indent="0" algn="ctr" defTabSz="57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cs typeface="Arial" pitchFamily="34" charset="0"/>
                        </a:rPr>
                        <a:t>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80</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rPr>
                        <a:t>B</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Substrate Thickness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numeric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cs typeface="Arial" pitchFamily="34" charset="0"/>
                        </a:rPr>
                        <a:t>   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12</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rPr>
                        <a:t>C</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Opening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numeric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cs typeface="Arial" pitchFamily="34" charset="0"/>
                        </a:rPr>
                        <a:t>   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  3.0</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rPr>
                        <a:t>D</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Rod diameter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numeric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cs typeface="Arial" pitchFamily="34" charset="0"/>
                        </a:rPr>
                        <a:t>   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  8</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rPr>
                        <a:t>E</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Rate of travel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mm/sec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numeric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cs typeface="Arial" pitchFamily="34" charset="0"/>
                        </a:rPr>
                        <a:t>   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  2.0</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rPr>
                        <a:t>F</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Drying of rods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hr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numeric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cs typeface="Arial" pitchFamily="34" charset="0"/>
                        </a:rPr>
                        <a:t>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24</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Arial" pitchFamily="34" charset="0"/>
                        </a:rPr>
                        <a:t>G</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Electrode extension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numeric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cs typeface="Arial" pitchFamily="34" charset="0"/>
                        </a:rPr>
                        <a:t>   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15</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ctangle 3"/>
          <p:cNvSpPr>
            <a:spLocks noGrp="1" noChangeArrowheads="1"/>
          </p:cNvSpPr>
          <p:nvPr>
            <p:ph type="title"/>
          </p:nvPr>
        </p:nvSpPr>
        <p:spPr>
          <a:xfrm>
            <a:off x="1828800" y="90488"/>
            <a:ext cx="6581775" cy="1096962"/>
          </a:xfrm>
        </p:spPr>
        <p:txBody>
          <a:bodyPr/>
          <a:lstStyle/>
          <a:p>
            <a:pPr eaLnBrk="1" hangingPunct="1"/>
            <a:r>
              <a:rPr lang="en-US" sz="2800" dirty="0" smtClean="0"/>
              <a:t>Arc Welding</a:t>
            </a:r>
            <a:r>
              <a:rPr lang="en-US" sz="2400" dirty="0" smtClean="0">
                <a:solidFill>
                  <a:schemeClr val="tx1"/>
                </a:solidFill>
              </a:rPr>
              <a:t/>
            </a:r>
            <a:br>
              <a:rPr lang="en-US" sz="2400" dirty="0" smtClean="0">
                <a:solidFill>
                  <a:schemeClr val="tx1"/>
                </a:solidFill>
              </a:rPr>
            </a:br>
            <a:r>
              <a:rPr lang="en-US" sz="2400" dirty="0" smtClean="0">
                <a:solidFill>
                  <a:schemeClr val="tx1"/>
                </a:solidFill>
              </a:rPr>
              <a:t>Screening Design  </a:t>
            </a:r>
            <a:r>
              <a:rPr lang="en-US" sz="2000" i="1" dirty="0" smtClean="0">
                <a:solidFill>
                  <a:schemeClr val="tx1"/>
                </a:solidFill>
              </a:rPr>
              <a:t>(page 2 of 3)</a:t>
            </a:r>
          </a:p>
        </p:txBody>
      </p:sp>
      <p:pic>
        <p:nvPicPr>
          <p:cNvPr id="7"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en-US" smtClean="0">
                <a:latin typeface="Arial" charset="0"/>
              </a:rPr>
              <a:t>Response Surface Short Course - TFAWS</a:t>
            </a:r>
          </a:p>
        </p:txBody>
      </p:sp>
      <p:sp>
        <p:nvSpPr>
          <p:cNvPr id="29699" name="Slide Number Placeholder 5"/>
          <p:cNvSpPr>
            <a:spLocks noGrp="1"/>
          </p:cNvSpPr>
          <p:nvPr>
            <p:ph type="sldNum" sz="quarter" idx="12"/>
          </p:nvPr>
        </p:nvSpPr>
        <p:spPr>
          <a:noFill/>
        </p:spPr>
        <p:txBody>
          <a:bodyPr/>
          <a:lstStyle/>
          <a:p>
            <a:fld id="{A00CFD77-AD61-426E-8592-634FBA9F9D8B}" type="slidenum">
              <a:rPr lang="en-US" smtClean="0">
                <a:latin typeface="Arial" charset="0"/>
              </a:rPr>
              <a:pPr/>
              <a:t>96</a:t>
            </a:fld>
            <a:endParaRPr lang="en-US" dirty="0" smtClean="0">
              <a:latin typeface="Arial" charset="0"/>
            </a:endParaRPr>
          </a:p>
        </p:txBody>
      </p:sp>
      <p:sp>
        <p:nvSpPr>
          <p:cNvPr id="29701" name="Rectangle 3"/>
          <p:cNvSpPr>
            <a:spLocks noGrp="1" noChangeArrowheads="1"/>
          </p:cNvSpPr>
          <p:nvPr>
            <p:ph type="body" idx="1"/>
          </p:nvPr>
        </p:nvSpPr>
        <p:spPr>
          <a:xfrm>
            <a:off x="990600" y="1371600"/>
            <a:ext cx="7696200" cy="4495800"/>
          </a:xfrm>
        </p:spPr>
        <p:txBody>
          <a:bodyPr/>
          <a:lstStyle/>
          <a:p>
            <a:pPr marL="465138" indent="-465138" eaLnBrk="1" hangingPunct="1">
              <a:spcBef>
                <a:spcPct val="120000"/>
              </a:spcBef>
              <a:buClr>
                <a:schemeClr val="accent2"/>
              </a:buClr>
              <a:buFontTx/>
              <a:buNone/>
            </a:pPr>
            <a:r>
              <a:rPr lang="en-US" sz="2200" dirty="0" smtClean="0">
                <a:solidFill>
                  <a:schemeClr val="accent2"/>
                </a:solidFill>
              </a:rPr>
              <a:t>4.</a:t>
            </a:r>
            <a:r>
              <a:rPr lang="en-US" sz="2200" dirty="0" smtClean="0"/>
              <a:t>	Select a design:</a:t>
            </a:r>
          </a:p>
          <a:p>
            <a:pPr marL="914400" lvl="1" indent="-334963" eaLnBrk="1" hangingPunct="1">
              <a:spcBef>
                <a:spcPct val="50000"/>
              </a:spcBef>
              <a:buClr>
                <a:schemeClr val="accent2"/>
              </a:buClr>
              <a:buFont typeface="Wingdings" pitchFamily="2" charset="2"/>
              <a:buChar char="§"/>
            </a:pPr>
            <a:r>
              <a:rPr lang="en-US" sz="2200" dirty="0" smtClean="0"/>
              <a:t>Evaluate aliases (fractional factorials and/or blocked designs) </a:t>
            </a:r>
            <a:r>
              <a:rPr lang="en-US" sz="2200" i="1" dirty="0" smtClean="0">
                <a:solidFill>
                  <a:srgbClr val="CC0000"/>
                </a:solidFill>
              </a:rPr>
              <a:t>During build</a:t>
            </a:r>
            <a:endParaRPr lang="en-US" sz="2200" dirty="0" smtClean="0"/>
          </a:p>
          <a:p>
            <a:pPr marL="914400" lvl="1" indent="-334963" eaLnBrk="1" hangingPunct="1">
              <a:spcBef>
                <a:spcPct val="50000"/>
              </a:spcBef>
              <a:buClr>
                <a:schemeClr val="accent2"/>
              </a:buClr>
              <a:buFont typeface="Wingdings" pitchFamily="2" charset="2"/>
              <a:buChar char="§"/>
            </a:pPr>
            <a:r>
              <a:rPr lang="en-US" sz="2200" dirty="0" smtClean="0"/>
              <a:t>Evaluate power (desire power &gt; 80% for effects of interest) </a:t>
            </a:r>
            <a:r>
              <a:rPr lang="en-US" sz="2200" i="1" dirty="0" smtClean="0">
                <a:solidFill>
                  <a:srgbClr val="CC0000"/>
                </a:solidFill>
              </a:rPr>
              <a:t>Order: Main effects</a:t>
            </a:r>
            <a:endParaRPr lang="en-US" sz="2200" dirty="0" smtClean="0"/>
          </a:p>
          <a:p>
            <a:pPr marL="914400" lvl="1" indent="-334963" eaLnBrk="1" hangingPunct="1">
              <a:spcBef>
                <a:spcPct val="50000"/>
              </a:spcBef>
              <a:buClr>
                <a:schemeClr val="accent2"/>
              </a:buClr>
              <a:buFont typeface="Wingdings" pitchFamily="2" charset="2"/>
              <a:buChar char="§"/>
            </a:pPr>
            <a:r>
              <a:rPr lang="en-US" sz="2200" dirty="0" smtClean="0"/>
              <a:t>Examine the design layout to ensure all the factor combinations are safe to run and are likely to result in meaningful information (no disasters)</a:t>
            </a:r>
          </a:p>
          <a:p>
            <a:pPr marL="914400" lvl="1" indent="-334963" algn="ctr" eaLnBrk="1" hangingPunct="1">
              <a:spcBef>
                <a:spcPct val="50000"/>
              </a:spcBef>
              <a:buClr>
                <a:schemeClr val="accent2"/>
              </a:buClr>
              <a:buNone/>
            </a:pPr>
            <a:r>
              <a:rPr lang="en-US" sz="2200" dirty="0" smtClean="0">
                <a:solidFill>
                  <a:schemeClr val="accent2"/>
                </a:solidFill>
              </a:rPr>
              <a:t>2</a:t>
            </a:r>
            <a:r>
              <a:rPr lang="en-US" sz="2200" baseline="30000" dirty="0" smtClean="0">
                <a:solidFill>
                  <a:schemeClr val="accent2"/>
                </a:solidFill>
              </a:rPr>
              <a:t>7-4</a:t>
            </a:r>
            <a:r>
              <a:rPr lang="en-US" sz="2200" dirty="0" smtClean="0">
                <a:solidFill>
                  <a:schemeClr val="accent2"/>
                </a:solidFill>
              </a:rPr>
              <a:t> design</a:t>
            </a:r>
          </a:p>
        </p:txBody>
      </p:sp>
      <p:sp>
        <p:nvSpPr>
          <p:cNvPr id="8" name="Rectangle 3"/>
          <p:cNvSpPr>
            <a:spLocks noGrp="1" noChangeArrowheads="1"/>
          </p:cNvSpPr>
          <p:nvPr>
            <p:ph type="title"/>
          </p:nvPr>
        </p:nvSpPr>
        <p:spPr>
          <a:xfrm>
            <a:off x="1828800" y="90488"/>
            <a:ext cx="6581775" cy="1096962"/>
          </a:xfrm>
        </p:spPr>
        <p:txBody>
          <a:bodyPr/>
          <a:lstStyle/>
          <a:p>
            <a:pPr eaLnBrk="1" hangingPunct="1"/>
            <a:r>
              <a:rPr lang="en-US" sz="2800" dirty="0" smtClean="0"/>
              <a:t>Arc Welding</a:t>
            </a:r>
            <a:r>
              <a:rPr lang="en-US" sz="2400" dirty="0" smtClean="0">
                <a:solidFill>
                  <a:schemeClr val="tx1"/>
                </a:solidFill>
              </a:rPr>
              <a:t/>
            </a:r>
            <a:br>
              <a:rPr lang="en-US" sz="2400" dirty="0" smtClean="0">
                <a:solidFill>
                  <a:schemeClr val="tx1"/>
                </a:solidFill>
              </a:rPr>
            </a:br>
            <a:r>
              <a:rPr lang="en-US" sz="2400" dirty="0" smtClean="0">
                <a:solidFill>
                  <a:schemeClr val="tx1"/>
                </a:solidFill>
              </a:rPr>
              <a:t>Screening Design  </a:t>
            </a:r>
            <a:r>
              <a:rPr lang="en-US" sz="2000" i="1" dirty="0" smtClean="0">
                <a:solidFill>
                  <a:schemeClr val="tx1"/>
                </a:solidFill>
              </a:rPr>
              <a:t>(page 3 of 3)</a:t>
            </a:r>
          </a:p>
        </p:txBody>
      </p:sp>
      <p:pic>
        <p:nvPicPr>
          <p:cNvPr id="6" name="Picture 4" descr="C:\Users\mark.STATEASE0\AppData\Local\Microsoft\Windows\Temporary Internet Files\Content.IE5\YW14FV3O\MP90040049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r>
              <a:rPr lang="en-US" smtClean="0">
                <a:latin typeface="Arial" charset="0"/>
              </a:rPr>
              <a:t>Response Surface Short Course - TFAWS</a:t>
            </a:r>
          </a:p>
        </p:txBody>
      </p:sp>
      <p:sp>
        <p:nvSpPr>
          <p:cNvPr id="11268" name="Slide Number Placeholder 6"/>
          <p:cNvSpPr>
            <a:spLocks noGrp="1"/>
          </p:cNvSpPr>
          <p:nvPr>
            <p:ph type="sldNum" sz="quarter" idx="12"/>
          </p:nvPr>
        </p:nvSpPr>
        <p:spPr>
          <a:noFill/>
        </p:spPr>
        <p:txBody>
          <a:bodyPr/>
          <a:lstStyle/>
          <a:p>
            <a:fld id="{F7AE5428-556C-4DD2-8A3F-8436911DEA15}" type="slidenum">
              <a:rPr lang="en-US" smtClean="0">
                <a:latin typeface="Arial" charset="0"/>
              </a:rPr>
              <a:pPr/>
              <a:t>97</a:t>
            </a:fld>
            <a:endParaRPr lang="en-US" smtClean="0">
              <a:latin typeface="Arial" charset="0"/>
            </a:endParaRPr>
          </a:p>
        </p:txBody>
      </p:sp>
      <p:sp>
        <p:nvSpPr>
          <p:cNvPr id="11269" name="Rectangle 2"/>
          <p:cNvSpPr>
            <a:spLocks noGrp="1" noChangeArrowheads="1"/>
          </p:cNvSpPr>
          <p:nvPr>
            <p:ph type="title"/>
          </p:nvPr>
        </p:nvSpPr>
        <p:spPr/>
        <p:txBody>
          <a:bodyPr/>
          <a:lstStyle/>
          <a:p>
            <a:pPr eaLnBrk="1" hangingPunct="1"/>
            <a:r>
              <a:rPr lang="en-US" sz="2800" dirty="0" smtClean="0"/>
              <a:t>Resolution III Design</a:t>
            </a:r>
            <a:br>
              <a:rPr lang="en-US" sz="2800" dirty="0" smtClean="0"/>
            </a:br>
            <a:r>
              <a:rPr lang="en-US" sz="2400" dirty="0" smtClean="0">
                <a:solidFill>
                  <a:schemeClr val="tx1"/>
                </a:solidFill>
              </a:rPr>
              <a:t>Fractional Factorial</a:t>
            </a:r>
          </a:p>
        </p:txBody>
      </p:sp>
      <p:sp>
        <p:nvSpPr>
          <p:cNvPr id="11270" name="Rectangle 3"/>
          <p:cNvSpPr>
            <a:spLocks noGrp="1" noChangeArrowheads="1"/>
          </p:cNvSpPr>
          <p:nvPr>
            <p:ph type="body" sz="half" idx="1"/>
          </p:nvPr>
        </p:nvSpPr>
        <p:spPr>
          <a:xfrm>
            <a:off x="990600" y="1524000"/>
            <a:ext cx="7545388" cy="4038600"/>
          </a:xfrm>
        </p:spPr>
        <p:txBody>
          <a:bodyPr/>
          <a:lstStyle/>
          <a:p>
            <a:pPr marL="0" indent="0" algn="just" eaLnBrk="1" hangingPunct="1">
              <a:lnSpc>
                <a:spcPct val="110000"/>
              </a:lnSpc>
              <a:spcBef>
                <a:spcPct val="10000"/>
              </a:spcBef>
              <a:buFontTx/>
              <a:buNone/>
            </a:pPr>
            <a:r>
              <a:rPr lang="en-US" sz="2200" dirty="0" smtClean="0"/>
              <a:t>Let’s try using resolution III design for screening these factors to find the vital few for further study.</a:t>
            </a:r>
          </a:p>
          <a:p>
            <a:pPr marL="914400" lvl="1" indent="7938" algn="just" eaLnBrk="1" hangingPunct="1">
              <a:lnSpc>
                <a:spcPct val="110000"/>
              </a:lnSpc>
              <a:spcBef>
                <a:spcPct val="75000"/>
              </a:spcBef>
              <a:buFontTx/>
              <a:buNone/>
            </a:pPr>
            <a:r>
              <a:rPr lang="en-US" sz="2000" dirty="0" smtClean="0"/>
              <a:t>[A] = A + BD + CE + FG + BCG + BEF + CDF + DEG</a:t>
            </a:r>
          </a:p>
          <a:p>
            <a:pPr marL="914400" lvl="1" indent="7938" algn="just" eaLnBrk="1" hangingPunct="1">
              <a:lnSpc>
                <a:spcPct val="110000"/>
              </a:lnSpc>
              <a:spcBef>
                <a:spcPct val="10000"/>
              </a:spcBef>
              <a:buFontTx/>
              <a:buNone/>
            </a:pPr>
            <a:r>
              <a:rPr lang="en-US" sz="2000" dirty="0" smtClean="0"/>
              <a:t>[B] = B + AD + CF + EG + ACG + AEF + CDE + DFG</a:t>
            </a:r>
          </a:p>
          <a:p>
            <a:pPr marL="914400" lvl="1" indent="7938" algn="just" eaLnBrk="1" hangingPunct="1">
              <a:lnSpc>
                <a:spcPct val="110000"/>
              </a:lnSpc>
              <a:spcBef>
                <a:spcPct val="10000"/>
              </a:spcBef>
              <a:buFontTx/>
              <a:buNone/>
            </a:pPr>
            <a:r>
              <a:rPr lang="en-US" sz="2000" dirty="0" smtClean="0"/>
              <a:t>[C] = C + AE + BF + DG + ABG + ADF + BDE + EFG</a:t>
            </a:r>
          </a:p>
          <a:p>
            <a:pPr marL="914400" lvl="1" indent="7938" algn="just" eaLnBrk="1" hangingPunct="1">
              <a:lnSpc>
                <a:spcPct val="110000"/>
              </a:lnSpc>
              <a:spcBef>
                <a:spcPct val="10000"/>
              </a:spcBef>
              <a:buFontTx/>
              <a:buNone/>
            </a:pPr>
            <a:r>
              <a:rPr lang="en-US" sz="2000" dirty="0" smtClean="0"/>
              <a:t>[D] = D + AB + CG + EF + ACF + AEG + BCE + BFG</a:t>
            </a:r>
          </a:p>
          <a:p>
            <a:pPr marL="914400" lvl="1" indent="7938" algn="just" eaLnBrk="1" hangingPunct="1">
              <a:lnSpc>
                <a:spcPct val="110000"/>
              </a:lnSpc>
              <a:spcBef>
                <a:spcPct val="10000"/>
              </a:spcBef>
              <a:buFontTx/>
              <a:buNone/>
            </a:pPr>
            <a:r>
              <a:rPr lang="en-US" sz="2000" dirty="0" smtClean="0"/>
              <a:t>[E] = E + AC + BG + DF + ABF + ADG + BCD + CFG</a:t>
            </a:r>
          </a:p>
          <a:p>
            <a:pPr marL="914400" lvl="1" indent="7938" algn="just" eaLnBrk="1" hangingPunct="1">
              <a:lnSpc>
                <a:spcPct val="110000"/>
              </a:lnSpc>
              <a:spcBef>
                <a:spcPct val="10000"/>
              </a:spcBef>
              <a:buFontTx/>
              <a:buNone/>
            </a:pPr>
            <a:r>
              <a:rPr lang="en-US" sz="2000" dirty="0" smtClean="0"/>
              <a:t>[F] = F + AG + BC + DE + ABE + ACD + BDG + CEG</a:t>
            </a:r>
          </a:p>
          <a:p>
            <a:pPr marL="914400" lvl="1" indent="7938" algn="just" eaLnBrk="1" hangingPunct="1">
              <a:lnSpc>
                <a:spcPct val="110000"/>
              </a:lnSpc>
              <a:spcBef>
                <a:spcPct val="10000"/>
              </a:spcBef>
              <a:buFontTx/>
              <a:buNone/>
            </a:pPr>
            <a:r>
              <a:rPr lang="en-US" sz="2000" dirty="0" smtClean="0"/>
              <a:t>[G] = G + AF + BE + CD + ABC + ADE + BDF + CEF</a:t>
            </a:r>
          </a:p>
          <a:p>
            <a:pPr marL="0" indent="0" algn="just" eaLnBrk="1" hangingPunct="1">
              <a:lnSpc>
                <a:spcPct val="110000"/>
              </a:lnSpc>
              <a:spcBef>
                <a:spcPct val="10000"/>
              </a:spcBef>
              <a:buFontTx/>
              <a:buNone/>
            </a:pPr>
            <a:endParaRPr lang="en-US" sz="2000" dirty="0" smtClean="0"/>
          </a:p>
        </p:txBody>
      </p:sp>
      <p:sp>
        <p:nvSpPr>
          <p:cNvPr id="11271"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11266" name="Object 4"/>
          <p:cNvGraphicFramePr>
            <a:graphicFrameLocks noChangeAspect="1"/>
          </p:cNvGraphicFramePr>
          <p:nvPr/>
        </p:nvGraphicFramePr>
        <p:xfrm>
          <a:off x="5181600" y="644525"/>
          <a:ext cx="479425" cy="422275"/>
        </p:xfrm>
        <a:graphic>
          <a:graphicData uri="http://schemas.openxmlformats.org/presentationml/2006/ole">
            <p:oleObj spid="_x0000_s154626" name="Equation" r:id="rId4" imgW="482400" imgH="419040" progId="Equation.DSMT4">
              <p:embed/>
            </p:oleObj>
          </a:graphicData>
        </a:graphic>
      </p:graphicFrame>
      <p:pic>
        <p:nvPicPr>
          <p:cNvPr id="11272" name="Picture 6" descr="j0124281[1]"/>
          <p:cNvPicPr>
            <a:picLocks noGrp="1" noChangeAspect="1" noChangeArrowheads="1"/>
          </p:cNvPicPr>
          <p:nvPr>
            <p:ph sz="half" idx="2"/>
          </p:nvPr>
        </p:nvPicPr>
        <p:blipFill>
          <a:blip r:embed="rId5" cstate="print"/>
          <a:srcRect/>
          <a:stretch>
            <a:fillRect/>
          </a:stretch>
        </p:blipFill>
        <p:spPr>
          <a:xfrm>
            <a:off x="4114800" y="5257800"/>
            <a:ext cx="1644650" cy="1068388"/>
          </a:xfr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Arc Welding</a:t>
            </a:r>
            <a:br>
              <a:rPr lang="en-US" sz="2800" dirty="0" smtClean="0"/>
            </a:br>
            <a:r>
              <a:rPr lang="en-US" sz="2400" dirty="0" smtClean="0">
                <a:solidFill>
                  <a:schemeClr val="tx1"/>
                </a:solidFill>
              </a:rPr>
              <a:t>Screening Design</a:t>
            </a:r>
            <a:endParaRPr lang="en-US" sz="2400" dirty="0">
              <a:solidFill>
                <a:schemeClr val="tx1"/>
              </a:solidFill>
            </a:endParaRPr>
          </a:p>
        </p:txBody>
      </p:sp>
      <p:sp>
        <p:nvSpPr>
          <p:cNvPr id="5" name="Date Placeholder 4"/>
          <p:cNvSpPr>
            <a:spLocks noGrp="1"/>
          </p:cNvSpPr>
          <p:nvPr>
            <p:ph type="dt" sz="half" idx="10"/>
          </p:nvPr>
        </p:nvSpPr>
        <p:spPr/>
        <p:txBody>
          <a:bodyPr/>
          <a:lstStyle/>
          <a:p>
            <a:pPr>
              <a:defRPr/>
            </a:pPr>
            <a:r>
              <a:rPr lang="en-US" smtClean="0"/>
              <a:t>Response Surface Short Course - TFAWS</a:t>
            </a:r>
            <a:endParaRPr lang="en-US"/>
          </a:p>
        </p:txBody>
      </p:sp>
      <p:sp>
        <p:nvSpPr>
          <p:cNvPr id="6" name="Slide Number Placeholder 5"/>
          <p:cNvSpPr>
            <a:spLocks noGrp="1"/>
          </p:cNvSpPr>
          <p:nvPr>
            <p:ph type="sldNum" sz="quarter" idx="12"/>
          </p:nvPr>
        </p:nvSpPr>
        <p:spPr/>
        <p:txBody>
          <a:bodyPr/>
          <a:lstStyle/>
          <a:p>
            <a:pPr>
              <a:defRPr/>
            </a:pPr>
            <a:fld id="{A8588D86-0943-42AC-927A-9ACEB855FFC6}" type="slidenum">
              <a:rPr lang="en-US" smtClean="0"/>
              <a:pPr>
                <a:defRPr/>
              </a:pPr>
              <a:t>98</a:t>
            </a:fld>
            <a:endParaRPr lang="en-US"/>
          </a:p>
        </p:txBody>
      </p:sp>
      <p:sp>
        <p:nvSpPr>
          <p:cNvPr id="7" name="TextBox 6"/>
          <p:cNvSpPr txBox="1"/>
          <p:nvPr/>
        </p:nvSpPr>
        <p:spPr>
          <a:xfrm>
            <a:off x="874144" y="1799259"/>
            <a:ext cx="2632841" cy="2123658"/>
          </a:xfrm>
          <a:prstGeom prst="rect">
            <a:avLst/>
          </a:prstGeom>
          <a:noFill/>
        </p:spPr>
        <p:txBody>
          <a:bodyPr wrap="square" rtlCol="0">
            <a:spAutoFit/>
          </a:bodyPr>
          <a:lstStyle/>
          <a:p>
            <a:r>
              <a:rPr lang="en-US" sz="2200" dirty="0" smtClean="0"/>
              <a:t>Three main effects stand out, but are they really the correct effects?</a:t>
            </a:r>
          </a:p>
          <a:p>
            <a:endParaRPr lang="en-US" sz="2200" dirty="0" smtClean="0"/>
          </a:p>
          <a:p>
            <a:r>
              <a:rPr lang="en-US" sz="2200" i="1" dirty="0" smtClean="0"/>
              <a:t>Look at the aliases!</a:t>
            </a:r>
            <a:endParaRPr lang="en-US" sz="2200" i="1" dirty="0"/>
          </a:p>
        </p:txBody>
      </p:sp>
      <p:pic>
        <p:nvPicPr>
          <p:cNvPr id="129026" name="Picture 2"/>
          <p:cNvPicPr>
            <a:picLocks noChangeAspect="1" noChangeArrowheads="1"/>
          </p:cNvPicPr>
          <p:nvPr/>
        </p:nvPicPr>
        <p:blipFill>
          <a:blip r:embed="rId3" cstate="print"/>
          <a:srcRect/>
          <a:stretch>
            <a:fillRect/>
          </a:stretch>
        </p:blipFill>
        <p:spPr bwMode="auto">
          <a:xfrm>
            <a:off x="1985990" y="4075748"/>
            <a:ext cx="1200150" cy="2000250"/>
          </a:xfrm>
          <a:prstGeom prst="rect">
            <a:avLst/>
          </a:prstGeom>
          <a:noFill/>
          <a:ln w="9525">
            <a:noFill/>
            <a:miter lim="800000"/>
            <a:headEnd/>
            <a:tailEnd/>
          </a:ln>
        </p:spPr>
      </p:pic>
      <p:pic>
        <p:nvPicPr>
          <p:cNvPr id="3" name="Picture 1"/>
          <p:cNvPicPr>
            <a:picLocks noChangeAspect="1" noChangeArrowheads="1"/>
          </p:cNvPicPr>
          <p:nvPr/>
        </p:nvPicPr>
        <p:blipFill>
          <a:blip r:embed="rId4" cstate="print"/>
          <a:srcRect/>
          <a:stretch>
            <a:fillRect/>
          </a:stretch>
        </p:blipFill>
        <p:spPr bwMode="auto">
          <a:xfrm>
            <a:off x="3744659" y="1513523"/>
            <a:ext cx="4562475" cy="4562475"/>
          </a:xfrm>
          <a:prstGeom prst="rect">
            <a:avLst/>
          </a:prstGeom>
          <a:noFill/>
          <a:ln w="9525">
            <a:noFill/>
            <a:miter lim="800000"/>
            <a:headEnd/>
            <a:tailEnd/>
          </a:ln>
          <a:effectLst/>
        </p:spPr>
      </p:pic>
      <p:pic>
        <p:nvPicPr>
          <p:cNvPr id="8" name="Picture 4" descr="C:\Users\mark.STATEASE0\AppData\Local\Microsoft\Windows\Temporary Internet Files\Content.IE5\YW14FV3O\MP900400490[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Oval 3"/>
          <p:cNvSpPr/>
          <p:nvPr/>
        </p:nvSpPr>
        <p:spPr bwMode="auto">
          <a:xfrm>
            <a:off x="1767840" y="5075873"/>
            <a:ext cx="1630680" cy="334327"/>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
          <p:cNvPicPr>
            <a:picLocks noChangeAspect="1" noChangeArrowheads="1"/>
          </p:cNvPicPr>
          <p:nvPr/>
        </p:nvPicPr>
        <p:blipFill>
          <a:blip r:embed="rId3" cstate="print"/>
          <a:srcRect l="12381" t="15810" r="59500" b="65523"/>
          <a:stretch>
            <a:fillRect/>
          </a:stretch>
        </p:blipFill>
        <p:spPr bwMode="auto">
          <a:xfrm>
            <a:off x="2438399" y="1698171"/>
            <a:ext cx="5527219" cy="2293258"/>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sz="2800" dirty="0" smtClean="0"/>
              <a:t>Arc Welding</a:t>
            </a:r>
            <a:br>
              <a:rPr lang="en-US" sz="2800" dirty="0" smtClean="0"/>
            </a:br>
            <a:r>
              <a:rPr lang="en-US" sz="2400" dirty="0" smtClean="0">
                <a:solidFill>
                  <a:schemeClr val="tx1"/>
                </a:solidFill>
              </a:rPr>
              <a:t>Screening Design</a:t>
            </a:r>
            <a:endParaRPr lang="en-US" sz="2400" dirty="0">
              <a:solidFill>
                <a:schemeClr val="tx1"/>
              </a:solidFill>
            </a:endParaRPr>
          </a:p>
        </p:txBody>
      </p:sp>
      <p:sp>
        <p:nvSpPr>
          <p:cNvPr id="5" name="Date Placeholder 4"/>
          <p:cNvSpPr>
            <a:spLocks noGrp="1"/>
          </p:cNvSpPr>
          <p:nvPr>
            <p:ph type="dt" sz="half" idx="10"/>
          </p:nvPr>
        </p:nvSpPr>
        <p:spPr/>
        <p:txBody>
          <a:bodyPr/>
          <a:lstStyle/>
          <a:p>
            <a:pPr>
              <a:defRPr/>
            </a:pPr>
            <a:r>
              <a:rPr lang="en-US" smtClean="0"/>
              <a:t>Response Surface Short Course - TFAWS</a:t>
            </a:r>
            <a:endParaRPr lang="en-US"/>
          </a:p>
        </p:txBody>
      </p:sp>
      <p:sp>
        <p:nvSpPr>
          <p:cNvPr id="6" name="Slide Number Placeholder 5"/>
          <p:cNvSpPr>
            <a:spLocks noGrp="1"/>
          </p:cNvSpPr>
          <p:nvPr>
            <p:ph type="sldNum" sz="quarter" idx="12"/>
          </p:nvPr>
        </p:nvSpPr>
        <p:spPr/>
        <p:txBody>
          <a:bodyPr/>
          <a:lstStyle/>
          <a:p>
            <a:pPr>
              <a:defRPr/>
            </a:pPr>
            <a:fld id="{A8588D86-0943-42AC-927A-9ACEB855FFC6}" type="slidenum">
              <a:rPr lang="en-US" smtClean="0"/>
              <a:pPr>
                <a:defRPr/>
              </a:pPr>
              <a:t>99</a:t>
            </a:fld>
            <a:endParaRPr lang="en-US"/>
          </a:p>
        </p:txBody>
      </p:sp>
      <p:pic>
        <p:nvPicPr>
          <p:cNvPr id="129026" name="Picture 2"/>
          <p:cNvPicPr>
            <a:picLocks noChangeAspect="1" noChangeArrowheads="1"/>
          </p:cNvPicPr>
          <p:nvPr/>
        </p:nvPicPr>
        <p:blipFill>
          <a:blip r:embed="rId4" cstate="print"/>
          <a:srcRect/>
          <a:stretch>
            <a:fillRect/>
          </a:stretch>
        </p:blipFill>
        <p:spPr bwMode="auto">
          <a:xfrm>
            <a:off x="1018250" y="1840230"/>
            <a:ext cx="1200150" cy="2000250"/>
          </a:xfrm>
          <a:prstGeom prst="rect">
            <a:avLst/>
          </a:prstGeom>
          <a:noFill/>
          <a:ln w="9525">
            <a:noFill/>
            <a:miter lim="800000"/>
            <a:headEnd/>
            <a:tailEnd/>
          </a:ln>
        </p:spPr>
      </p:pic>
      <p:sp>
        <p:nvSpPr>
          <p:cNvPr id="10" name="TextBox 9"/>
          <p:cNvSpPr txBox="1"/>
          <p:nvPr/>
        </p:nvSpPr>
        <p:spPr>
          <a:xfrm>
            <a:off x="1203960" y="4080510"/>
            <a:ext cx="7665720" cy="2123658"/>
          </a:xfrm>
          <a:prstGeom prst="rect">
            <a:avLst/>
          </a:prstGeom>
          <a:noFill/>
        </p:spPr>
        <p:txBody>
          <a:bodyPr wrap="square" rtlCol="0">
            <a:spAutoFit/>
          </a:bodyPr>
          <a:lstStyle/>
          <a:p>
            <a:r>
              <a:rPr lang="en-US" sz="2200" dirty="0" smtClean="0"/>
              <a:t>The selected (</a:t>
            </a:r>
            <a:r>
              <a:rPr lang="en-US" sz="2200" b="1" dirty="0" smtClean="0">
                <a:solidFill>
                  <a:srgbClr val="008000"/>
                </a:solidFill>
              </a:rPr>
              <a:t>M</a:t>
            </a:r>
            <a:r>
              <a:rPr lang="en-US" sz="2200" dirty="0" smtClean="0"/>
              <a:t>) terms (main effects) are each aliased with three two-factor interactions!  Thus one must consider other possible families of effects, such as:</a:t>
            </a:r>
          </a:p>
          <a:p>
            <a:pPr marL="1943100" indent="-514350" defTabSz="1600200">
              <a:buClr>
                <a:schemeClr val="accent2"/>
              </a:buClr>
              <a:buFont typeface="Wingdings" pitchFamily="2" charset="2"/>
              <a:buChar char="Ø"/>
            </a:pPr>
            <a:r>
              <a:rPr lang="en-US" sz="2200" dirty="0" smtClean="0"/>
              <a:t>A, B and D = AB, CG, and/or EF</a:t>
            </a:r>
          </a:p>
          <a:p>
            <a:pPr marL="1943100" indent="-514350" defTabSz="1600200">
              <a:buClr>
                <a:schemeClr val="accent2"/>
              </a:buClr>
              <a:buFont typeface="Wingdings" pitchFamily="2" charset="2"/>
              <a:buChar char="Ø"/>
            </a:pPr>
            <a:r>
              <a:rPr lang="en-US" sz="2200" dirty="0" smtClean="0"/>
              <a:t>B, D and A = BD, CE, and/or FG</a:t>
            </a:r>
          </a:p>
          <a:p>
            <a:pPr marL="1943100" indent="-514350" defTabSz="1600200">
              <a:buClr>
                <a:schemeClr val="accent2"/>
              </a:buClr>
              <a:buFont typeface="Wingdings" pitchFamily="2" charset="2"/>
              <a:buChar char="Ø"/>
            </a:pPr>
            <a:r>
              <a:rPr lang="en-US" sz="2200" dirty="0" smtClean="0"/>
              <a:t>A, D and B = AD, CD, and/or EG</a:t>
            </a:r>
            <a:endParaRPr lang="en-US" sz="2200" dirty="0"/>
          </a:p>
        </p:txBody>
      </p:sp>
      <p:sp>
        <p:nvSpPr>
          <p:cNvPr id="11" name="Rectangle 10"/>
          <p:cNvSpPr/>
          <p:nvPr/>
        </p:nvSpPr>
        <p:spPr bwMode="auto">
          <a:xfrm>
            <a:off x="2496457" y="2179320"/>
            <a:ext cx="2888343" cy="1036319"/>
          </a:xfrm>
          <a:prstGeom prst="rect">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9" name="Picture 4" descr="C:\Users\mark.STATEASE0\AppData\Local\Microsoft\Windows\Temporary Internet Files\Content.IE5\YW14FV3O\MP900400490[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63840" y="1100328"/>
            <a:ext cx="670560" cy="5364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New Stat-Ease">
  <a:themeElements>
    <a:clrScheme name="1_New Stat-Ea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ew Stat-Ea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New Stat-Ea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ew Stat-Ea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ew Stat-Ea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ew Stat-Ea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ew Stat-Ea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ew Stat-Ea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ew Stat-Ea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ew Stat-Ea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ew Stat-Ea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ew Stat-Ea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ew Stat-Ea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ew Stat-Ea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ew Stat-Ease">
  <a:themeElements>
    <a:clrScheme name="1_New Stat-Ea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ew Stat-Ea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New Stat-Ea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ew Stat-Ea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ew Stat-Ea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ew Stat-Ea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ew Stat-Ea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ew Stat-Ea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ew Stat-Ea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ew Stat-Ea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ew Stat-Ea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ew Stat-Ea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ew Stat-Ea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ew Stat-Ea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12397</TotalTime>
  <Words>15195</Words>
  <Application>Microsoft Office PowerPoint</Application>
  <PresentationFormat>On-screen Show (4:3)</PresentationFormat>
  <Paragraphs>2673</Paragraphs>
  <Slides>185</Slides>
  <Notes>173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3</vt:i4>
      </vt:variant>
      <vt:variant>
        <vt:lpstr>Slide Titles</vt:lpstr>
      </vt:variant>
      <vt:variant>
        <vt:i4>185</vt:i4>
      </vt:variant>
    </vt:vector>
  </HeadingPairs>
  <TitlesOfParts>
    <vt:vector size="195" baseType="lpstr">
      <vt:lpstr>Arial</vt:lpstr>
      <vt:lpstr>Wingdings</vt:lpstr>
      <vt:lpstr>Symbol</vt:lpstr>
      <vt:lpstr>Times New Roman</vt:lpstr>
      <vt:lpstr>Calibri</vt:lpstr>
      <vt:lpstr>1_New Stat-Ease</vt:lpstr>
      <vt:lpstr>2_New Stat-Ease</vt:lpstr>
      <vt:lpstr>Equation</vt:lpstr>
      <vt:lpstr>Micrografx Windows Draw 6.0 Drawing</vt:lpstr>
      <vt:lpstr>Worksheet</vt:lpstr>
      <vt:lpstr>DOE and Statistical Methods</vt:lpstr>
      <vt:lpstr>Agenda Transition</vt:lpstr>
      <vt:lpstr>Agenda Transition</vt:lpstr>
      <vt:lpstr>Reasons to Have Scientists Engineers, Physicist, etc. </vt:lpstr>
      <vt:lpstr>Build a Better Scientist</vt:lpstr>
      <vt:lpstr>Build a Better Scientist</vt:lpstr>
      <vt:lpstr>Build a Better Scientist</vt:lpstr>
      <vt:lpstr>Build a Better Scientist</vt:lpstr>
      <vt:lpstr>Design of Experiments</vt:lpstr>
      <vt:lpstr>Iterative  Experimentation</vt:lpstr>
      <vt:lpstr>DOE Process (1 of 2) Ask the Scientist</vt:lpstr>
      <vt:lpstr>DOE Process (2 of 2) Ask the Statistician</vt:lpstr>
      <vt:lpstr>Design of Experiments</vt:lpstr>
      <vt:lpstr>Topic for Today Using Designed Experiments</vt:lpstr>
      <vt:lpstr>Topic for Today Using Designed Experiments</vt:lpstr>
      <vt:lpstr>Topic for Today  Grand finale</vt:lpstr>
      <vt:lpstr>Excuses to Avoid DOE OFAT is What We’ve “Always Done”</vt:lpstr>
      <vt:lpstr>Why OFAT Seems To Work</vt:lpstr>
      <vt:lpstr>Why OFAT Fails</vt:lpstr>
      <vt:lpstr>Why OFAT Fails</vt:lpstr>
      <vt:lpstr>Motivation for Factorial Design</vt:lpstr>
      <vt:lpstr>Two-Level Full Factorial Design Keeping it Simple</vt:lpstr>
      <vt:lpstr>Design Construction Understanding Interactions</vt:lpstr>
      <vt:lpstr>Design Construction Independent Effect Estimates</vt:lpstr>
      <vt:lpstr>Relative Efficiency DOE vs. OFAT</vt:lpstr>
      <vt:lpstr>Relative Efficiency Fractional Factorial</vt:lpstr>
      <vt:lpstr>Agenda Transition</vt:lpstr>
      <vt:lpstr>Two Level Factorial Design As Easy As Popping Corn!</vt:lpstr>
      <vt:lpstr>Two Level Factorial Design As Easy As Popping Corn!</vt:lpstr>
      <vt:lpstr>Two Level Factorial Design As Easy As Popping Corn!</vt:lpstr>
      <vt:lpstr>Popcorn Analysis via Computer! Instructor led (page 1 of 2)</vt:lpstr>
      <vt:lpstr>Popcorn via Computer!</vt:lpstr>
      <vt:lpstr>R1 - Popcorn Taste A-Effect Calculation</vt:lpstr>
      <vt:lpstr>Popcorn Analysis – Taste  Effects Button - View, Effects List</vt:lpstr>
      <vt:lpstr>Popcorn  Analysis Matrix in Standard Order</vt:lpstr>
      <vt:lpstr>Popcorn Analysis – Taste Effects - View, Half Normal Plot of Effects</vt:lpstr>
      <vt:lpstr>Half Normal Probability Paper Sorting the vital few from the trivial many.</vt:lpstr>
      <vt:lpstr>Popcorn Analysis – Taste Effects - View, Pareto Chart of “t” Effects</vt:lpstr>
      <vt:lpstr>Popcorn Analysis – Taste  ANOVA button</vt:lpstr>
      <vt:lpstr>Analysis of Variance (taste) Sorting the vital few from the trivial many</vt:lpstr>
      <vt:lpstr>Popcorn Analysis – Taste   ANOVA (summary statistics)</vt:lpstr>
      <vt:lpstr>Popcorn Analysis – Taste   ANOVA Coefficient Estimates</vt:lpstr>
      <vt:lpstr>Popcorn Analysis – Taste  Predictive Equation (Coded)</vt:lpstr>
      <vt:lpstr>Popcorn Analysis – Taste  Predictive Equation (Actual)</vt:lpstr>
      <vt:lpstr>Popcorn Analysis – Taste   Predictive Equations</vt:lpstr>
      <vt:lpstr>Factorial Design Residual Analysis</vt:lpstr>
      <vt:lpstr>Popcorn Analysis – Taste  Diagnostic Case Statistics</vt:lpstr>
      <vt:lpstr>Factorial Design ANOVA Assumptions</vt:lpstr>
      <vt:lpstr>Popcorn Analysis – Taste  Diagnostics - ANOVA Assumptions</vt:lpstr>
      <vt:lpstr>Popcorn Analysis – Taste  Diagnostics - ANOVA Assumptions</vt:lpstr>
      <vt:lpstr>Popcorn Analysis – Taste  Diagnostics - ANOVA Assumptions</vt:lpstr>
      <vt:lpstr>Popcorn Analysis – Taste  Influence Check</vt:lpstr>
      <vt:lpstr>Popcorn Analysis – Taste   Model Graphs – Factor “B” Effect Plot</vt:lpstr>
      <vt:lpstr>Popcorn Analysis – Taste   Model Graphs – View, Interaction Plot (BC)</vt:lpstr>
      <vt:lpstr>Popcorn Analysis – Taste   Model Graphs: View, Contour Plot and 3D Surface (BC)</vt:lpstr>
      <vt:lpstr>Popcorn Analysis – Taste  BC Interaction Plot Comparison</vt:lpstr>
      <vt:lpstr>Popcorn Analysis – UPKs Your Turn!</vt:lpstr>
      <vt:lpstr>Popcorn Revisited!</vt:lpstr>
      <vt:lpstr>Agenda Transition</vt:lpstr>
      <vt:lpstr>Popcorn Optimization</vt:lpstr>
      <vt:lpstr>Popcorn Optimization Numerical</vt:lpstr>
      <vt:lpstr>Popcorn Optimization Numerical</vt:lpstr>
      <vt:lpstr>Popcorn Optimization Numerical</vt:lpstr>
      <vt:lpstr>Popcorn Optimization Numerical</vt:lpstr>
      <vt:lpstr>Popcorn Optimization Graphical</vt:lpstr>
      <vt:lpstr>Popcorn Optimization Graphical</vt:lpstr>
      <vt:lpstr>Popcorn Optimization Graphical</vt:lpstr>
      <vt:lpstr>Popcorn Optimization Graphical – More Demanding</vt:lpstr>
      <vt:lpstr>Popcorn Summary</vt:lpstr>
      <vt:lpstr>2k Factorial Design Advantages</vt:lpstr>
      <vt:lpstr>Agenda Transition</vt:lpstr>
      <vt:lpstr>Design Selection Depends on the Purpose</vt:lpstr>
      <vt:lpstr>Design Selection Depends on the Purpose</vt:lpstr>
      <vt:lpstr>Design Selection Depends on the Purpose</vt:lpstr>
      <vt:lpstr>Response Surface Methodology</vt:lpstr>
      <vt:lpstr>RSM DOE Process (1 of 2)</vt:lpstr>
      <vt:lpstr>RSM DOE Process (2 of 2)</vt:lpstr>
      <vt:lpstr>Polynomial  Approximations</vt:lpstr>
      <vt:lpstr>Least Squares Regression Residual Analysis</vt:lpstr>
      <vt:lpstr>Residual (Noise) Sources</vt:lpstr>
      <vt:lpstr>Residual (Noise) Sources</vt:lpstr>
      <vt:lpstr>Lack of Fit Six Replicated Design Points</vt:lpstr>
      <vt:lpstr>Lack-of-Fit Six Replicated Design Points</vt:lpstr>
      <vt:lpstr>Model Selection Lack of Fit Tests</vt:lpstr>
      <vt:lpstr>“Good” Response Surface Designs A Statistician’s Wish List</vt:lpstr>
      <vt:lpstr>Agenda Transition</vt:lpstr>
      <vt:lpstr>Strategy of Experimentation</vt:lpstr>
      <vt:lpstr>Agenda Transition</vt:lpstr>
      <vt:lpstr>Arc-Welding Process</vt:lpstr>
      <vt:lpstr>Arc-Welding Case Study</vt:lpstr>
      <vt:lpstr>Arc-Welding Case Study</vt:lpstr>
      <vt:lpstr>Arc-Welding Process Factors for Screening Experiment</vt:lpstr>
      <vt:lpstr>Screening Designs</vt:lpstr>
      <vt:lpstr>Arc Welding Screening Design  (page 1 of 3)</vt:lpstr>
      <vt:lpstr>Arc Welding Screening Design  (page 2 of 3)</vt:lpstr>
      <vt:lpstr>Arc Welding Screening Design  (page 3 of 3)</vt:lpstr>
      <vt:lpstr>Resolution III Design Fractional Factorial</vt:lpstr>
      <vt:lpstr>Arc Welding Screening Design</vt:lpstr>
      <vt:lpstr>Arc Welding Screening Design</vt:lpstr>
      <vt:lpstr>Screening in the Presence of 2FIs  Fractional Factorial</vt:lpstr>
      <vt:lpstr>Better Choice for Screening Design</vt:lpstr>
      <vt:lpstr>Minimum Run Resolution IV MR4 Designs*</vt:lpstr>
      <vt:lpstr>MR4 (+2) Designs Provide Considerable Savings</vt:lpstr>
      <vt:lpstr>Minimum Run Resolution IV (MR4+2) Designs</vt:lpstr>
      <vt:lpstr>Arc Welding Screening Design</vt:lpstr>
      <vt:lpstr>Screening in the Presence of 2FIs  MR4+2 Design (8 factors in 18 runs)</vt:lpstr>
      <vt:lpstr>Agenda Transition</vt:lpstr>
      <vt:lpstr>Arc Welding Screening to Characterization</vt:lpstr>
      <vt:lpstr>Center Points in Factorial Designs</vt:lpstr>
      <vt:lpstr>Center Points in Factorial Designs</vt:lpstr>
      <vt:lpstr>Why Add Center Points?</vt:lpstr>
      <vt:lpstr>Center Points Impact of Categoric Factors</vt:lpstr>
      <vt:lpstr>Arc Welding Characterization Design  (page 1 of 5)</vt:lpstr>
      <vt:lpstr>Arc Welding Characterization Design  (page 2 of 5)</vt:lpstr>
      <vt:lpstr>Arc Welding Characterization Design  (page 3 of 5)</vt:lpstr>
      <vt:lpstr>Arc Welding Half-Normal Plot of Effects</vt:lpstr>
      <vt:lpstr>Arc Welding ANOVA Summary</vt:lpstr>
      <vt:lpstr>Arc Welding AB &amp; AD Interactions</vt:lpstr>
      <vt:lpstr>Arc Welding Graph Columns</vt:lpstr>
      <vt:lpstr>Arc Welding Graph Columns</vt:lpstr>
      <vt:lpstr>Arc Welding Graph Columns</vt:lpstr>
      <vt:lpstr>Arc Welding Graph Columns</vt:lpstr>
      <vt:lpstr>Arc Welding Characterization Design – AD Analysis</vt:lpstr>
      <vt:lpstr>Arc Welding Characterization Design – Conclusions</vt:lpstr>
      <vt:lpstr>Agenda Transition</vt:lpstr>
      <vt:lpstr>Arc Welding  Optimization Design – Augmenting to RSM </vt:lpstr>
      <vt:lpstr>Arc Welding  Optimization Design – Augmenting to RSM </vt:lpstr>
      <vt:lpstr>Arc Welding  RSM – Fit Summary</vt:lpstr>
      <vt:lpstr>Arc Welding  RSM – Model Selection</vt:lpstr>
      <vt:lpstr>Arc Welding  RSM – ANOVA</vt:lpstr>
      <vt:lpstr>Arc Welding  RSM – Diagnostics</vt:lpstr>
      <vt:lpstr>Arc Welding  RSM – Model Graph</vt:lpstr>
      <vt:lpstr>Arc Welding  RSM – Numerical Optimization (1/2)</vt:lpstr>
      <vt:lpstr>Arc Welding  RSM – Numerical Optimization (2/2)</vt:lpstr>
      <vt:lpstr>Agenda Transition</vt:lpstr>
      <vt:lpstr>Arc Welding  Confirmation (1/2)</vt:lpstr>
      <vt:lpstr>Arc Welding  Confirmation (2 of 2)</vt:lpstr>
      <vt:lpstr>Strategy of Experimentation Wrap-up</vt:lpstr>
      <vt:lpstr>Agenda Transition</vt:lpstr>
      <vt:lpstr>Aerobraking Example</vt:lpstr>
      <vt:lpstr>Aerobraking Example</vt:lpstr>
      <vt:lpstr>RSM DOE Process (1 of 2)  How things change with simulators</vt:lpstr>
      <vt:lpstr>RSM DOE Process (2 of 2)  How things change with simulators</vt:lpstr>
      <vt:lpstr>Residual (Noise) Sources  How things change with simulators</vt:lpstr>
      <vt:lpstr>Residual (Noise) Sources  How things change with simulators</vt:lpstr>
      <vt:lpstr>“Good” Response Surface Designs How things change with simulators</vt:lpstr>
      <vt:lpstr>“Good” Response Surface Designs How things change with simulators</vt:lpstr>
      <vt:lpstr>Design Considerations How things change with simulators</vt:lpstr>
      <vt:lpstr>Recommended Designs How things change with simulators</vt:lpstr>
      <vt:lpstr>Aerobraking Example Simulation Experiments</vt:lpstr>
      <vt:lpstr>Aerobraking Example</vt:lpstr>
      <vt:lpstr>Strategy of Experimentation Wrap-up (25 factors)</vt:lpstr>
      <vt:lpstr>What actually happened</vt:lpstr>
      <vt:lpstr>Uncertainty Approaches</vt:lpstr>
      <vt:lpstr>Uncertainty Approaches Original Method</vt:lpstr>
      <vt:lpstr>Uncertainty Approaches Original Method</vt:lpstr>
      <vt:lpstr>Uncertainty Approaches A statistical approach</vt:lpstr>
      <vt:lpstr>Interval Estimates Definitions</vt:lpstr>
      <vt:lpstr>Tolerance Interval Portion of Population</vt:lpstr>
      <vt:lpstr>Propagation of Error  Experiment Requirements</vt:lpstr>
      <vt:lpstr>Propagation of error Goal: Estimate realistic error</vt:lpstr>
      <vt:lpstr>Propagation of error Just a little mathematical explanation</vt:lpstr>
      <vt:lpstr>Propagation of error Just a little mathematical explanation</vt:lpstr>
      <vt:lpstr>Power Circuit Design Example</vt:lpstr>
      <vt:lpstr>Power Circuit Design Example (reduce variation)</vt:lpstr>
      <vt:lpstr>Power Circuit Design Example (return to target)</vt:lpstr>
      <vt:lpstr>Power Circuit Design Example on target with reduced variation</vt:lpstr>
      <vt:lpstr>POE  Summary</vt:lpstr>
      <vt:lpstr>Propagation of error Summary of Important Considerations</vt:lpstr>
      <vt:lpstr>Propagation of error  Summary of Important Considerations</vt:lpstr>
      <vt:lpstr>Propagation of error  Summary of Important Considerations</vt:lpstr>
      <vt:lpstr>Propagation of error  Summary of Important Considerations</vt:lpstr>
      <vt:lpstr>Propagation of error  Using POE adjusted intervals</vt:lpstr>
      <vt:lpstr>Propagation of error  Using POE adjusted intervals</vt:lpstr>
      <vt:lpstr>Optimization  Including intervals</vt:lpstr>
      <vt:lpstr>Optimization  Including intervals</vt:lpstr>
      <vt:lpstr>Optimization Including intervals</vt:lpstr>
      <vt:lpstr>Optimization Including intervals</vt:lpstr>
      <vt:lpstr>Optimization How does it help</vt:lpstr>
      <vt:lpstr>Propagation of error  Applied to Aerobreaking (AIAA-2007-1214)</vt:lpstr>
      <vt:lpstr>Propagation of error  Applied to Aerobreaking (AIAA-2007-1214)</vt:lpstr>
      <vt:lpstr>Propagation of error  Applied to Aerobreaking (AIAA-2007-1214)</vt:lpstr>
      <vt:lpstr>The Wrap-Up</vt:lpstr>
      <vt:lpstr>The Wrap-Up</vt:lpstr>
      <vt:lpstr>Statistics Made Easy®</vt:lpstr>
    </vt:vector>
  </TitlesOfParts>
  <Company>Stat-Ease,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Two-Level  Full  Factorials</dc:title>
  <dc:creator>Pat Whitcomb</dc:creator>
  <cp:lastModifiedBy>Wayne F. Adams</cp:lastModifiedBy>
  <cp:revision>1023</cp:revision>
  <dcterms:created xsi:type="dcterms:W3CDTF">2002-08-09T14:04:52Z</dcterms:created>
  <dcterms:modified xsi:type="dcterms:W3CDTF">2011-08-18T21:10:08Z</dcterms:modified>
</cp:coreProperties>
</file>