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0" r:id="rId5"/>
    <p:sldId id="272" r:id="rId6"/>
    <p:sldId id="273" r:id="rId7"/>
    <p:sldId id="277" r:id="rId8"/>
    <p:sldId id="274" r:id="rId9"/>
    <p:sldId id="275" r:id="rId10"/>
    <p:sldId id="301" r:id="rId11"/>
    <p:sldId id="276" r:id="rId12"/>
    <p:sldId id="292" r:id="rId13"/>
    <p:sldId id="278" r:id="rId14"/>
    <p:sldId id="279" r:id="rId15"/>
    <p:sldId id="293" r:id="rId16"/>
    <p:sldId id="294" r:id="rId17"/>
    <p:sldId id="295" r:id="rId18"/>
    <p:sldId id="296" r:id="rId19"/>
    <p:sldId id="286" r:id="rId20"/>
    <p:sldId id="297" r:id="rId21"/>
    <p:sldId id="298" r:id="rId22"/>
    <p:sldId id="300" r:id="rId23"/>
    <p:sldId id="299" r:id="rId24"/>
    <p:sldId id="287" r:id="rId25"/>
    <p:sldId id="288" r:id="rId26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73"/>
    <a:srgbClr val="2B2B82"/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7C6A8B33-A7B1-4BD3-B67F-70D32039F353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CBEFAA8-3E03-4C05-99B0-1C51205B13A9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8FFC1A1-357C-4D04-A7FF-A99E13725E4C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DE92F4F-3DA3-4433-B916-6F44D6A37356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047CB4CD-B48C-44E8-8BC9-3A9E8EBB441E}" type="datetime1">
              <a:rPr lang="en-US" smtClean="0"/>
              <a:t>8/25/2022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E89485A-0B8B-4AB6-8C98-03B54E364AD6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ED766DD-20F6-417E-8B73-0038B3B3FADA}" type="datetime1">
              <a:rPr lang="en-US" smtClean="0"/>
              <a:t>8/25/2022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5769631-E892-4404-8251-DD54D6A4F13B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6B86037-676D-4AA0-AA8F-987504AA19CF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38200" y="685800"/>
            <a:ext cx="107442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609600" y="152400"/>
            <a:ext cx="109728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A230E-095C-467B-87F5-1EF32D4D6E5B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9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5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" y="45720"/>
            <a:ext cx="868680" cy="810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3581400"/>
            <a:ext cx="4343400" cy="1295400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Qiyun Cheng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Advisor: Dr. Wei Ji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409700" y="914400"/>
            <a:ext cx="8915400" cy="22098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-128"/>
              </a:rPr>
              <a:t>An Equation-free Based Coupling Approach for Long-term Cryogenic Tank Behavior Predictions</a:t>
            </a:r>
            <a:br>
              <a:rPr lang="en-US" sz="2400" b="0" dirty="0">
                <a:ea typeface="ＭＳ Ｐゴシック" charset="-128"/>
              </a:rPr>
            </a:br>
            <a:r>
              <a:rPr lang="en-US" sz="2400" b="0" dirty="0">
                <a:ea typeface="ＭＳ Ｐゴシック" charset="-128"/>
              </a:rPr>
              <a:t> </a:t>
            </a:r>
            <a:br>
              <a:rPr lang="en-US" sz="2400" b="0" dirty="0">
                <a:ea typeface="ＭＳ Ｐゴシック" charset="-128"/>
              </a:rPr>
            </a:br>
            <a:r>
              <a:rPr lang="en-US" sz="1800" b="0" dirty="0">
                <a:solidFill>
                  <a:schemeClr val="tx1"/>
                </a:solidFill>
                <a:ea typeface="ＭＳ Ｐゴシック" charset="-128"/>
              </a:rPr>
              <a:t>Qiyun Cheng, </a:t>
            </a:r>
            <a:r>
              <a:rPr lang="en-US" sz="1800" b="0" dirty="0" err="1">
                <a:solidFill>
                  <a:schemeClr val="tx1"/>
                </a:solidFill>
                <a:ea typeface="ＭＳ Ｐゴシック" charset="-128"/>
              </a:rPr>
              <a:t>Shanbin</a:t>
            </a:r>
            <a:r>
              <a:rPr lang="en-US" sz="1800" b="0" dirty="0">
                <a:solidFill>
                  <a:schemeClr val="tx1"/>
                </a:solidFill>
                <a:ea typeface="ＭＳ Ｐゴシック" charset="-128"/>
              </a:rPr>
              <a:t> Shi, and Wei Ji | Rensselaer Polytechnic Institute</a:t>
            </a:r>
            <a:br>
              <a:rPr lang="en-US" sz="1800" b="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800" b="0" dirty="0">
                <a:solidFill>
                  <a:schemeClr val="tx1"/>
                </a:solidFill>
                <a:ea typeface="ＭＳ Ｐゴシック" charset="-128"/>
              </a:rPr>
              <a:t>Mamoru Ishii | Purdue University</a:t>
            </a:r>
            <a:br>
              <a:rPr lang="en-US" sz="1800" b="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800" b="0" dirty="0">
                <a:solidFill>
                  <a:schemeClr val="tx1"/>
                </a:solidFill>
                <a:ea typeface="ＭＳ Ｐゴシック" charset="-128"/>
              </a:rPr>
              <a:t>Michael Harris | NASA Kennedy Space Center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629400" y="5181601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2022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September 6</a:t>
            </a:r>
            <a:r>
              <a:rPr lang="en-US" sz="1800" b="0" baseline="30000" dirty="0">
                <a:solidFill>
                  <a:schemeClr val="accent2"/>
                </a:solidFill>
                <a:latin typeface="Arial" pitchFamily="34" charset="0"/>
              </a:rPr>
              <a:t>th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-9</a:t>
            </a:r>
            <a:r>
              <a:rPr lang="en-US" sz="1800" b="0" baseline="30000" dirty="0">
                <a:solidFill>
                  <a:schemeClr val="accent2"/>
                </a:solidFill>
                <a:latin typeface="Arial" pitchFamily="34" charset="0"/>
              </a:rPr>
              <a:t>th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, 2022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Virtual Conference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152400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ea typeface="+mn-ea"/>
              </a:rPr>
              <a:t>Cryothermal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1200" y="1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4" y="3262544"/>
            <a:ext cx="3523793" cy="3340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9A5D-3BE5-B407-C8AB-D6F1E378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1A80-E8F9-67E1-1876-7B10C5EEB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use of the CFD and nodal tools based on the equation-free based coupling approach.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Fit the data within the first cycle (Co-solving period)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Extrapolate the corrections to the whole problem (disturbed conditions)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B8D0C-BB83-5876-8C21-31FE567E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566FD-A597-7B60-C5C4-EB1E8C93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DEC77D4-0719-45D4-BA77-BEF14525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822" y="4027633"/>
            <a:ext cx="6022892" cy="2335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EFAC1-EA67-F77E-981C-98B7A45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4549-5017-8951-22CD-2A78CF09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 Flow with Periodical Pressure Boundary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Internal laminar flow of a straight, circular pipe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Change the inlet pressure to mimic the heating-depressurization cycle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A55C-91EA-67B3-BF7D-07A49662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DCE3-183B-574C-7DAF-26BB7317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670C1-0734-B1DF-C11C-EA324AA1B02D}"/>
              </a:ext>
            </a:extLst>
          </p:cNvPr>
          <p:cNvSpPr/>
          <p:nvPr/>
        </p:nvSpPr>
        <p:spPr>
          <a:xfrm>
            <a:off x="2056654" y="2438400"/>
            <a:ext cx="3201891" cy="45719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7D74F-442C-DF39-0B2A-4CA3A2BA2836}"/>
              </a:ext>
            </a:extLst>
          </p:cNvPr>
          <p:cNvSpPr txBox="1"/>
          <p:nvPr/>
        </p:nvSpPr>
        <p:spPr>
          <a:xfrm>
            <a:off x="6549330" y="1958675"/>
            <a:ext cx="3488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Arial"/>
                <a:ea typeface="+mn-ea"/>
              </a:rPr>
              <a:t>Liquid: Water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Arial"/>
                <a:ea typeface="+mn-ea"/>
              </a:rPr>
              <a:t>Pipe length = 1 m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Arial"/>
                <a:ea typeface="+mn-ea"/>
              </a:rPr>
              <a:t>Inner diameter = 0.01 m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Arial"/>
                <a:ea typeface="+mn-ea"/>
              </a:rPr>
              <a:t>Laminar flow: 0 &lt; Re &lt; 2,000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97F7D-57B1-702E-67B8-BD8AEA4ECCD2}"/>
              </a:ext>
            </a:extLst>
          </p:cNvPr>
          <p:cNvSpPr txBox="1"/>
          <p:nvPr/>
        </p:nvSpPr>
        <p:spPr>
          <a:xfrm>
            <a:off x="1313562" y="2005294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P inlet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89E01-00F3-C77C-88AA-255640D51A45}"/>
              </a:ext>
            </a:extLst>
          </p:cNvPr>
          <p:cNvSpPr txBox="1"/>
          <p:nvPr/>
        </p:nvSpPr>
        <p:spPr>
          <a:xfrm>
            <a:off x="4834371" y="2006714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P outlet = 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CB650E-15E6-5B22-25C3-C9A14181B5AD}"/>
              </a:ext>
            </a:extLst>
          </p:cNvPr>
          <p:cNvCxnSpPr>
            <a:cxnSpLocks/>
          </p:cNvCxnSpPr>
          <p:nvPr/>
        </p:nvCxnSpPr>
        <p:spPr bwMode="auto">
          <a:xfrm>
            <a:off x="1817443" y="2667001"/>
            <a:ext cx="3733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4014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4549-5017-8951-22CD-2A78CF09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 Flow with Periodical Pressure Boundary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Results of the first cycle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B4FCC1-337D-3FE8-EA4A-F2D3A707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7779478" cy="3886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A16D6A-8349-E83A-0C88-22ADD68B24BA}"/>
              </a:ext>
            </a:extLst>
          </p:cNvPr>
          <p:cNvSpPr txBox="1"/>
          <p:nvPr/>
        </p:nvSpPr>
        <p:spPr>
          <a:xfrm>
            <a:off x="2813073" y="2750873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Nodal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B8F10-66D8-17F7-F067-E6051A571720}"/>
              </a:ext>
            </a:extLst>
          </p:cNvPr>
          <p:cNvSpPr txBox="1"/>
          <p:nvPr/>
        </p:nvSpPr>
        <p:spPr>
          <a:xfrm>
            <a:off x="4477699" y="4450226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CFD code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0F3F28-962B-56AB-D04C-6D8EFC015D6A}"/>
              </a:ext>
            </a:extLst>
          </p:cNvPr>
          <p:cNvCxnSpPr>
            <a:cxnSpLocks/>
          </p:cNvCxnSpPr>
          <p:nvPr/>
        </p:nvCxnSpPr>
        <p:spPr>
          <a:xfrm flipH="1">
            <a:off x="6372656" y="2858357"/>
            <a:ext cx="532660" cy="888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0800C8-067A-C416-08B2-9B06E53C32E2}"/>
              </a:ext>
            </a:extLst>
          </p:cNvPr>
          <p:cNvCxnSpPr>
            <a:cxnSpLocks/>
          </p:cNvCxnSpPr>
          <p:nvPr/>
        </p:nvCxnSpPr>
        <p:spPr>
          <a:xfrm>
            <a:off x="4158303" y="3094486"/>
            <a:ext cx="282621" cy="383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FE0ABF-9A75-6158-E85E-08459D825AA3}"/>
              </a:ext>
            </a:extLst>
          </p:cNvPr>
          <p:cNvCxnSpPr>
            <a:cxnSpLocks/>
          </p:cNvCxnSpPr>
          <p:nvPr/>
        </p:nvCxnSpPr>
        <p:spPr>
          <a:xfrm flipV="1">
            <a:off x="5780826" y="3900948"/>
            <a:ext cx="451286" cy="5774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812747-51C9-EB6F-A473-7F6775FDCE55}"/>
              </a:ext>
            </a:extLst>
          </p:cNvPr>
          <p:cNvSpPr txBox="1"/>
          <p:nvPr/>
        </p:nvSpPr>
        <p:spPr>
          <a:xfrm>
            <a:off x="6905316" y="2339196"/>
            <a:ext cx="3993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Equation-free Based Approach</a:t>
            </a:r>
          </a:p>
          <a:p>
            <a:r>
              <a:rPr lang="en-US" b="0" dirty="0">
                <a:latin typeface="+mn-lt"/>
              </a:rPr>
              <a:t>Y = Nodal(t) * 0.8362 + 0.006732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EFAC1-EA67-F77E-981C-98B7A45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A55C-91EA-67B3-BF7D-07A49662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DCE3-183B-574C-7DAF-26BB7317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ACA5ED-38D3-527A-5217-441C10A2A7A9}"/>
              </a:ext>
            </a:extLst>
          </p:cNvPr>
          <p:cNvSpPr/>
          <p:nvPr/>
        </p:nvSpPr>
        <p:spPr>
          <a:xfrm>
            <a:off x="2346259" y="4100544"/>
            <a:ext cx="427381" cy="7759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B13B9D-A979-0E55-7843-22194AFFDB3A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59950" y="4876537"/>
            <a:ext cx="417302" cy="95276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A32401-BECF-E58C-8B2E-9E36BB3831D3}"/>
              </a:ext>
            </a:extLst>
          </p:cNvPr>
          <p:cNvSpPr txBox="1"/>
          <p:nvPr/>
        </p:nvSpPr>
        <p:spPr>
          <a:xfrm>
            <a:off x="2278187" y="5852601"/>
            <a:ext cx="578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Arial"/>
                <a:ea typeface="+mn-ea"/>
              </a:rPr>
              <a:t>Difference from the hydrodynamic entrance effect</a:t>
            </a:r>
          </a:p>
        </p:txBody>
      </p:sp>
    </p:spTree>
    <p:extLst>
      <p:ext uri="{BB962C8B-B14F-4D97-AF65-F5344CB8AC3E}">
        <p14:creationId xmlns:p14="http://schemas.microsoft.com/office/powerpoint/2010/main" val="342199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FAC1-EA67-F77E-981C-98B7A45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4549-5017-8951-22CD-2A78CF09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 Flow with Periodical Pressure Boundary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Equation-free based coupling results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A55C-91EA-67B3-BF7D-07A49662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DCE3-183B-574C-7DAF-26BB7317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1DB22-743C-6974-4B0F-74581E18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33600"/>
            <a:ext cx="8682361" cy="3559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89AC8-5A49-1310-3AAE-482552C53F1B}"/>
              </a:ext>
            </a:extLst>
          </p:cNvPr>
          <p:cNvSpPr txBox="1"/>
          <p:nvPr/>
        </p:nvSpPr>
        <p:spPr>
          <a:xfrm>
            <a:off x="3500378" y="295920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Nodal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0CC3B-57C2-0040-D1E9-D5E5F0292906}"/>
              </a:ext>
            </a:extLst>
          </p:cNvPr>
          <p:cNvSpPr txBox="1"/>
          <p:nvPr/>
        </p:nvSpPr>
        <p:spPr>
          <a:xfrm>
            <a:off x="5491163" y="45185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CFD code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F61944-35F7-D340-55C0-36BBF5EA2C2C}"/>
              </a:ext>
            </a:extLst>
          </p:cNvPr>
          <p:cNvCxnSpPr>
            <a:cxnSpLocks/>
          </p:cNvCxnSpPr>
          <p:nvPr/>
        </p:nvCxnSpPr>
        <p:spPr>
          <a:xfrm flipH="1">
            <a:off x="5638062" y="3131180"/>
            <a:ext cx="627657" cy="78201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B8757C-E264-A600-21A4-71C11F814B5E}"/>
              </a:ext>
            </a:extLst>
          </p:cNvPr>
          <p:cNvCxnSpPr>
            <a:cxnSpLocks/>
          </p:cNvCxnSpPr>
          <p:nvPr/>
        </p:nvCxnSpPr>
        <p:spPr>
          <a:xfrm>
            <a:off x="4852030" y="3251744"/>
            <a:ext cx="282621" cy="3836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29E0F1-8ECD-2E8C-D0E7-117E7CA2D2FE}"/>
              </a:ext>
            </a:extLst>
          </p:cNvPr>
          <p:cNvCxnSpPr>
            <a:cxnSpLocks/>
          </p:cNvCxnSpPr>
          <p:nvPr/>
        </p:nvCxnSpPr>
        <p:spPr>
          <a:xfrm flipV="1">
            <a:off x="6646027" y="4370771"/>
            <a:ext cx="266330" cy="2956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CC238E-E3D9-A7F2-E51F-B43FC9ECF454}"/>
              </a:ext>
            </a:extLst>
          </p:cNvPr>
          <p:cNvSpPr txBox="1"/>
          <p:nvPr/>
        </p:nvSpPr>
        <p:spPr>
          <a:xfrm>
            <a:off x="6200001" y="2605413"/>
            <a:ext cx="3566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Equation-free Modeling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Y = Nodal(t) * 0.8362 + 0.006732</a:t>
            </a:r>
          </a:p>
        </p:txBody>
      </p:sp>
    </p:spTree>
    <p:extLst>
      <p:ext uri="{BB962C8B-B14F-4D97-AF65-F5344CB8AC3E}">
        <p14:creationId xmlns:p14="http://schemas.microsoft.com/office/powerpoint/2010/main" val="309596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4549-5017-8951-22CD-2A78CF09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 Flow with Periodical Pressure Boundary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 correlation can correct the hydrodynamic entrance effect in that geometry within a range of fluid parameter changes.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Reynold number goes slightly beyond the laminar region.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EFAC1-EA67-F77E-981C-98B7A45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A55C-91EA-67B3-BF7D-07A49662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DCE3-183B-574C-7DAF-26BB7317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2D6985-124D-3B0A-CE25-4C962713E756}"/>
                  </a:ext>
                </a:extLst>
              </p:cNvPr>
              <p:cNvSpPr txBox="1"/>
              <p:nvPr/>
            </p:nvSpPr>
            <p:spPr>
              <a:xfrm>
                <a:off x="2079059" y="3315008"/>
                <a:ext cx="1315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    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2D6985-124D-3B0A-CE25-4C962713E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059" y="3315008"/>
                <a:ext cx="1315104" cy="276999"/>
              </a:xfrm>
              <a:prstGeom prst="rect">
                <a:avLst/>
              </a:prstGeom>
              <a:blipFill>
                <a:blip r:embed="rId2"/>
                <a:stretch>
                  <a:fillRect l="-2778" r="-555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46ED4E-E53D-A4A5-DF51-2258ABB928F6}"/>
                  </a:ext>
                </a:extLst>
              </p:cNvPr>
              <p:cNvSpPr txBox="1"/>
              <p:nvPr/>
            </p:nvSpPr>
            <p:spPr>
              <a:xfrm>
                <a:off x="2079059" y="3756152"/>
                <a:ext cx="13310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    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46ED4E-E53D-A4A5-DF51-2258ABB92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059" y="3756152"/>
                <a:ext cx="1331069" cy="276999"/>
              </a:xfrm>
              <a:prstGeom prst="rect">
                <a:avLst/>
              </a:prstGeom>
              <a:blipFill>
                <a:blip r:embed="rId3"/>
                <a:stretch>
                  <a:fillRect l="-2752" r="-59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C418032-FBDD-9C95-F890-009D6952F7DE}"/>
              </a:ext>
            </a:extLst>
          </p:cNvPr>
          <p:cNvSpPr txBox="1"/>
          <p:nvPr/>
        </p:nvSpPr>
        <p:spPr>
          <a:xfrm>
            <a:off x="2569235" y="4246760"/>
            <a:ext cx="461665" cy="4438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7D8F6C-794E-29E8-778B-19DE9498AE53}"/>
                  </a:ext>
                </a:extLst>
              </p:cNvPr>
              <p:cNvSpPr txBox="1"/>
              <p:nvPr/>
            </p:nvSpPr>
            <p:spPr>
              <a:xfrm>
                <a:off x="2076828" y="4764691"/>
                <a:ext cx="1373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    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7D8F6C-794E-29E8-778B-19DE9498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28" y="4764691"/>
                <a:ext cx="1373389" cy="276999"/>
              </a:xfrm>
              <a:prstGeom prst="rect">
                <a:avLst/>
              </a:prstGeom>
              <a:blipFill>
                <a:blip r:embed="rId4"/>
                <a:stretch>
                  <a:fillRect l="-3111" t="-2222" r="-577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Down 30">
            <a:extLst>
              <a:ext uri="{FF2B5EF4-FFF2-40B4-BE49-F238E27FC236}">
                <a16:creationId xmlns:a16="http://schemas.microsoft.com/office/drawing/2014/main" id="{83E9BDF8-68CA-8624-0F07-F944F974887E}"/>
              </a:ext>
            </a:extLst>
          </p:cNvPr>
          <p:cNvSpPr/>
          <p:nvPr/>
        </p:nvSpPr>
        <p:spPr>
          <a:xfrm>
            <a:off x="2569235" y="5205835"/>
            <a:ext cx="186431" cy="518340"/>
          </a:xfrm>
          <a:prstGeom prst="downArrow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3E218F-72BE-E294-26F5-C3589EE7C668}"/>
                  </a:ext>
                </a:extLst>
              </p:cNvPr>
              <p:cNvSpPr txBox="1"/>
              <p:nvPr/>
            </p:nvSpPr>
            <p:spPr>
              <a:xfrm>
                <a:off x="1657097" y="5854594"/>
                <a:ext cx="2212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𝐶𝐹𝐷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𝑁𝑜𝑑𝑎𝑙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∗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𝑔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3E218F-72BE-E294-26F5-C3589EE7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97" y="5854594"/>
                <a:ext cx="2212849" cy="276999"/>
              </a:xfrm>
              <a:prstGeom prst="rect">
                <a:avLst/>
              </a:prstGeom>
              <a:blipFill>
                <a:blip r:embed="rId5"/>
                <a:stretch>
                  <a:fillRect l="-1928" r="-165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B7FD83-E951-AFF2-E215-F2605971FC27}"/>
                  </a:ext>
                </a:extLst>
              </p:cNvPr>
              <p:cNvSpPr txBox="1"/>
              <p:nvPr/>
            </p:nvSpPr>
            <p:spPr>
              <a:xfrm>
                <a:off x="1496759" y="2629932"/>
                <a:ext cx="25496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  <m: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:</m:t>
                    </m:r>
                  </m:oMath>
                </a14:m>
                <a:r>
                  <a:rPr lang="en-US" sz="1800" b="0" dirty="0">
                    <a:solidFill>
                      <a:prstClr val="black"/>
                    </a:solidFill>
                    <a:latin typeface="Arial"/>
                    <a:ea typeface="+mn-ea"/>
                  </a:rPr>
                  <a:t> CFD result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</m:oMath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  <m: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:</m:t>
                    </m:r>
                  </m:oMath>
                </a14:m>
                <a:r>
                  <a:rPr lang="en-US" sz="1800" b="0" dirty="0">
                    <a:solidFill>
                      <a:prstClr val="black"/>
                    </a:solidFill>
                    <a:latin typeface="Arial"/>
                    <a:ea typeface="+mn-ea"/>
                  </a:rPr>
                  <a:t> Nodal result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</m:oMath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B7FD83-E951-AFF2-E215-F2605971F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759" y="2629932"/>
                <a:ext cx="2549672" cy="553998"/>
              </a:xfrm>
              <a:prstGeom prst="rect">
                <a:avLst/>
              </a:prstGeom>
              <a:blipFill>
                <a:blip r:embed="rId6"/>
                <a:stretch>
                  <a:fillRect l="-3349" t="-14286" r="-1196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row: Right 35">
            <a:extLst>
              <a:ext uri="{FF2B5EF4-FFF2-40B4-BE49-F238E27FC236}">
                <a16:creationId xmlns:a16="http://schemas.microsoft.com/office/drawing/2014/main" id="{1B9859AC-AE24-0398-B855-BF725F0F68F8}"/>
              </a:ext>
            </a:extLst>
          </p:cNvPr>
          <p:cNvSpPr/>
          <p:nvPr/>
        </p:nvSpPr>
        <p:spPr>
          <a:xfrm>
            <a:off x="4391216" y="3756152"/>
            <a:ext cx="1100992" cy="589922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93AB75-0E60-0977-7090-7810450F0597}"/>
                  </a:ext>
                </a:extLst>
              </p:cNvPr>
              <p:cNvSpPr txBox="1"/>
              <p:nvPr/>
            </p:nvSpPr>
            <p:spPr>
              <a:xfrm>
                <a:off x="6194267" y="2625032"/>
                <a:ext cx="39026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  <m: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r</m:t>
                    </m:r>
                    <m: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):</m:t>
                    </m:r>
                  </m:oMath>
                </a14:m>
                <a:r>
                  <a:rPr lang="en-US" sz="1800" b="0" dirty="0">
                    <a:solidFill>
                      <a:prstClr val="black"/>
                    </a:solidFill>
                    <a:latin typeface="Arial"/>
                    <a:ea typeface="+mn-ea"/>
                  </a:rPr>
                  <a:t> CFD result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black"/>
                    </a:solidFill>
                    <a:latin typeface="Arial"/>
                    <a:ea typeface="+mn-ea"/>
                  </a:rPr>
                  <a:t>, position r</a:t>
                </a:r>
              </a:p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  <m: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r</m:t>
                    </m:r>
                    <m:r>
                      <a:rPr lang="en-US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):</m:t>
                    </m:r>
                  </m:oMath>
                </a14:m>
                <a:r>
                  <a:rPr lang="en-US" sz="1800" b="0" dirty="0">
                    <a:solidFill>
                      <a:prstClr val="black"/>
                    </a:solidFill>
                    <a:latin typeface="Arial"/>
                    <a:ea typeface="+mn-ea"/>
                  </a:rPr>
                  <a:t> Nodal result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black"/>
                    </a:solidFill>
                    <a:latin typeface="Arial"/>
                    <a:ea typeface="+mn-ea"/>
                  </a:rPr>
                  <a:t>, position r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93AB75-0E60-0977-7090-7810450F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67" y="2625032"/>
                <a:ext cx="3902607" cy="553998"/>
              </a:xfrm>
              <a:prstGeom prst="rect">
                <a:avLst/>
              </a:prstGeom>
              <a:blipFill>
                <a:blip r:embed="rId7"/>
                <a:stretch>
                  <a:fillRect l="-2031" t="-14444" r="-2969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451DB5-1A37-8BDB-070C-488B5E1BCCA2}"/>
                  </a:ext>
                </a:extLst>
              </p:cNvPr>
              <p:cNvSpPr txBox="1"/>
              <p:nvPr/>
            </p:nvSpPr>
            <p:spPr>
              <a:xfrm>
                <a:off x="6368315" y="3315008"/>
                <a:ext cx="192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    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))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451DB5-1A37-8BDB-070C-488B5E1BC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15" y="3315008"/>
                <a:ext cx="1927964" cy="276999"/>
              </a:xfrm>
              <a:prstGeom prst="rect">
                <a:avLst/>
              </a:prstGeom>
              <a:blipFill>
                <a:blip r:embed="rId8"/>
                <a:stretch>
                  <a:fillRect l="-1899" r="-379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75848B-66FF-84B0-351F-FFB3ED4EC3F0}"/>
                  </a:ext>
                </a:extLst>
              </p:cNvPr>
              <p:cNvSpPr txBox="1"/>
              <p:nvPr/>
            </p:nvSpPr>
            <p:spPr>
              <a:xfrm>
                <a:off x="6368315" y="3756152"/>
                <a:ext cx="1943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    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))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75848B-66FF-84B0-351F-FFB3ED4EC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15" y="3756152"/>
                <a:ext cx="1943930" cy="276999"/>
              </a:xfrm>
              <a:prstGeom prst="rect">
                <a:avLst/>
              </a:prstGeom>
              <a:blipFill>
                <a:blip r:embed="rId9"/>
                <a:stretch>
                  <a:fillRect l="-1881" r="-376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BC06EE2-A07E-2E92-4AD3-9F86C89A8BD2}"/>
              </a:ext>
            </a:extLst>
          </p:cNvPr>
          <p:cNvSpPr txBox="1"/>
          <p:nvPr/>
        </p:nvSpPr>
        <p:spPr>
          <a:xfrm>
            <a:off x="6858491" y="4246760"/>
            <a:ext cx="461665" cy="4438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Arial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B8D47EA-4F2D-B737-A8C2-5311EC4B5D51}"/>
                  </a:ext>
                </a:extLst>
              </p:cNvPr>
              <p:cNvSpPr txBox="1"/>
              <p:nvPr/>
            </p:nvSpPr>
            <p:spPr>
              <a:xfrm>
                <a:off x="6366084" y="4764691"/>
                <a:ext cx="1986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    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))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B8D47EA-4F2D-B737-A8C2-5311EC4B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84" y="4764691"/>
                <a:ext cx="1986248" cy="276999"/>
              </a:xfrm>
              <a:prstGeom prst="rect">
                <a:avLst/>
              </a:prstGeom>
              <a:blipFill>
                <a:blip r:embed="rId10"/>
                <a:stretch>
                  <a:fillRect l="-1534" t="-2222" r="-368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132C69-3C02-5EB9-5E8B-C06FD87C97E8}"/>
                  </a:ext>
                </a:extLst>
              </p:cNvPr>
              <p:cNvSpPr txBox="1"/>
              <p:nvPr/>
            </p:nvSpPr>
            <p:spPr>
              <a:xfrm>
                <a:off x="6089215" y="5863328"/>
                <a:ext cx="3438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𝐶𝐹𝐷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)=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𝑁𝑜𝑑𝑎𝑙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)∗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)+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𝑔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lang="en-US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132C69-3C02-5EB9-5E8B-C06FD87C9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215" y="5863328"/>
                <a:ext cx="3438569" cy="276999"/>
              </a:xfrm>
              <a:prstGeom prst="rect">
                <a:avLst/>
              </a:prstGeom>
              <a:blipFill>
                <a:blip r:embed="rId11"/>
                <a:stretch>
                  <a:fillRect l="-1064" r="-195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Down 45">
            <a:extLst>
              <a:ext uri="{FF2B5EF4-FFF2-40B4-BE49-F238E27FC236}">
                <a16:creationId xmlns:a16="http://schemas.microsoft.com/office/drawing/2014/main" id="{2927753B-7318-D836-259D-172DE173C61C}"/>
              </a:ext>
            </a:extLst>
          </p:cNvPr>
          <p:cNvSpPr/>
          <p:nvPr/>
        </p:nvSpPr>
        <p:spPr>
          <a:xfrm>
            <a:off x="7357369" y="5205835"/>
            <a:ext cx="186431" cy="518340"/>
          </a:xfrm>
          <a:prstGeom prst="downArrow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69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FAC1-EA67-F77E-981C-98B7A45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4549-5017-8951-22CD-2A78CF09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Cryogenic Tank Self-pressurization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A55C-91EA-67B3-BF7D-07A49662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DCE3-183B-574C-7DAF-26BB7317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2319F-71F5-F74F-60AD-6669A0E48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35" y="2485676"/>
            <a:ext cx="2228681" cy="240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90ADF-24B4-7681-80B7-E5AC1198D39A}"/>
              </a:ext>
            </a:extLst>
          </p:cNvPr>
          <p:cNvSpPr txBox="1"/>
          <p:nvPr/>
        </p:nvSpPr>
        <p:spPr>
          <a:xfrm>
            <a:off x="1929149" y="158476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Heat Flux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4118-20DD-C104-F2AD-451B6D42808D}"/>
              </a:ext>
            </a:extLst>
          </p:cNvPr>
          <p:cNvSpPr txBox="1"/>
          <p:nvPr/>
        </p:nvSpPr>
        <p:spPr>
          <a:xfrm>
            <a:off x="3207990" y="2331787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R=0.5m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CFEE5-0F90-5179-3B5F-A9426DC67B18}"/>
              </a:ext>
            </a:extLst>
          </p:cNvPr>
          <p:cNvSpPr txBox="1"/>
          <p:nvPr/>
        </p:nvSpPr>
        <p:spPr>
          <a:xfrm>
            <a:off x="2404599" y="435397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H=1m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2A0621-33CC-1793-144B-952839A8340B}"/>
              </a:ext>
            </a:extLst>
          </p:cNvPr>
          <p:cNvSpPr/>
          <p:nvPr/>
        </p:nvSpPr>
        <p:spPr>
          <a:xfrm rot="5400000">
            <a:off x="2061392" y="2049386"/>
            <a:ext cx="630314" cy="47051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630CB3-238E-9EFF-B03E-CCF925E14D7D}"/>
              </a:ext>
            </a:extLst>
          </p:cNvPr>
          <p:cNvSpPr txBox="1">
            <a:spLocks/>
          </p:cNvSpPr>
          <p:nvPr/>
        </p:nvSpPr>
        <p:spPr>
          <a:xfrm>
            <a:off x="4006548" y="1738653"/>
            <a:ext cx="5735936" cy="269953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1800"/>
              </a:spcAft>
              <a:buFontTx/>
              <a:buNone/>
              <a:defRPr sz="1800" b="0" kern="1200" spc="100" baseline="0">
                <a:solidFill>
                  <a:srgbClr val="9EA2A2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457200" rtl="0" eaLnBrk="1" latinLnBrk="0" hangingPunct="1">
              <a:spcBef>
                <a:spcPts val="2000"/>
              </a:spcBef>
              <a:buClr>
                <a:srgbClr val="DB091C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457200" rtl="0" eaLnBrk="1" latinLnBrk="0" hangingPunct="1">
              <a:spcBef>
                <a:spcPts val="600"/>
              </a:spcBef>
              <a:buClr>
                <a:srgbClr val="DB091C"/>
              </a:buClr>
              <a:buFont typeface="Arial" panose="020B0604020202020204" pitchFamily="34" charset="0"/>
              <a:buChar char="−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Liquid and vapor nitrogen, 75% filling level</a:t>
            </a:r>
          </a:p>
          <a:p>
            <a:pPr marL="54864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Initial pressure: 100kPa </a:t>
            </a:r>
          </a:p>
          <a:p>
            <a:pPr marL="54864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Initial temperature: 77.24K (uniform, saturated)</a:t>
            </a:r>
          </a:p>
          <a:p>
            <a:pPr marL="54864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Adiabatic side and bottom walls</a:t>
            </a:r>
          </a:p>
          <a:p>
            <a:pPr marL="54864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No inlet and outlet, the tank is pressurized</a:t>
            </a:r>
          </a:p>
          <a:p>
            <a:pPr marL="54864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Constant heat flux from the lid.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90BE7B-5382-3AA5-272C-804D324B6600}"/>
              </a:ext>
            </a:extLst>
          </p:cNvPr>
          <p:cNvSpPr/>
          <p:nvPr/>
        </p:nvSpPr>
        <p:spPr>
          <a:xfrm rot="5400000">
            <a:off x="2602568" y="2049387"/>
            <a:ext cx="630314" cy="47051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D53B0F3-705F-F6D0-766E-288E4DCC30D2}"/>
              </a:ext>
            </a:extLst>
          </p:cNvPr>
          <p:cNvSpPr/>
          <p:nvPr/>
        </p:nvSpPr>
        <p:spPr>
          <a:xfrm rot="5400000">
            <a:off x="1518177" y="2049386"/>
            <a:ext cx="630314" cy="47051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F353A-1D56-962D-886E-6C76C558C09B}"/>
              </a:ext>
            </a:extLst>
          </p:cNvPr>
          <p:cNvSpPr txBox="1"/>
          <p:nvPr/>
        </p:nvSpPr>
        <p:spPr>
          <a:xfrm>
            <a:off x="1730495" y="5000406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Adiabatic wall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3B06A-7DAD-46E9-6297-05F614FDF63A}"/>
              </a:ext>
            </a:extLst>
          </p:cNvPr>
          <p:cNvSpPr txBox="1"/>
          <p:nvPr/>
        </p:nvSpPr>
        <p:spPr>
          <a:xfrm>
            <a:off x="3810000" y="4139353"/>
            <a:ext cx="5735935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lvl="2" indent="-274320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Font typeface="Arial" panose="020B0604020202020204" pitchFamily="34" charset="0"/>
              <a:buChar char="−"/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Case1:  heat flux = 50 W/m^2, flow time = 100s</a:t>
            </a:r>
          </a:p>
          <a:p>
            <a:pPr marL="548640" lvl="2" indent="-274320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DB091C"/>
              </a:buClr>
              <a:buFont typeface="Arial" panose="020B0604020202020204" pitchFamily="34" charset="0"/>
              <a:buChar char="−"/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Case2:  heat flux = 80 W/m^2, flow time = 200s</a:t>
            </a:r>
          </a:p>
        </p:txBody>
      </p:sp>
    </p:spTree>
    <p:extLst>
      <p:ext uri="{BB962C8B-B14F-4D97-AF65-F5344CB8AC3E}">
        <p14:creationId xmlns:p14="http://schemas.microsoft.com/office/powerpoint/2010/main" val="385033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0CA8-EE04-63F1-0569-1D8BEC2D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C4FBD-CAE2-F5DD-1305-948C7F87E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Volume Averaged Temperature Results Comparison (Heat Flux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C4FBD-CAE2-F5DD-1305-948C7F87E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473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0EF5-F3A4-EDF0-6F2F-E9751A45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91BDD-BC9D-7497-CCBD-F23C6F4E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FD023-E857-6896-71CD-2C5FEE68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7" y="1524000"/>
            <a:ext cx="8493125" cy="457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35C1C6-EFB0-8982-66B1-3AFE710EB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252" y="1888788"/>
            <a:ext cx="2438400" cy="443581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DC6F28-6E30-D975-C515-26B6BA95F257}"/>
              </a:ext>
            </a:extLst>
          </p:cNvPr>
          <p:cNvCxnSpPr>
            <a:cxnSpLocks/>
          </p:cNvCxnSpPr>
          <p:nvPr/>
        </p:nvCxnSpPr>
        <p:spPr>
          <a:xfrm>
            <a:off x="9483706" y="2976880"/>
            <a:ext cx="21389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06522E-9F43-5826-CAE8-F45B03FBF510}"/>
              </a:ext>
            </a:extLst>
          </p:cNvPr>
          <p:cNvSpPr txBox="1"/>
          <p:nvPr/>
        </p:nvSpPr>
        <p:spPr>
          <a:xfrm>
            <a:off x="10158629" y="2199094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Vapor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63903-7948-A7F7-C7CA-4D54F15FA6D2}"/>
              </a:ext>
            </a:extLst>
          </p:cNvPr>
          <p:cNvSpPr txBox="1"/>
          <p:nvPr/>
        </p:nvSpPr>
        <p:spPr>
          <a:xfrm>
            <a:off x="10167443" y="405761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Liquid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AAFB9-D2BA-C9AF-9A80-61C139DA893A}"/>
              </a:ext>
            </a:extLst>
          </p:cNvPr>
          <p:cNvSpPr txBox="1"/>
          <p:nvPr/>
        </p:nvSpPr>
        <p:spPr>
          <a:xfrm>
            <a:off x="9171104" y="1599817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E693E-4E10-45AC-7203-E67AECCE65E8}"/>
              </a:ext>
            </a:extLst>
          </p:cNvPr>
          <p:cNvSpPr txBox="1"/>
          <p:nvPr/>
        </p:nvSpPr>
        <p:spPr>
          <a:xfrm>
            <a:off x="8939794" y="1810681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C4F8A-B027-C9A6-5833-2BF9048E1D00}"/>
              </a:ext>
            </a:extLst>
          </p:cNvPr>
          <p:cNvSpPr txBox="1"/>
          <p:nvPr/>
        </p:nvSpPr>
        <p:spPr>
          <a:xfrm>
            <a:off x="8946537" y="2126393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624EB-7445-064C-6B2A-6BBD1F858F1D}"/>
              </a:ext>
            </a:extLst>
          </p:cNvPr>
          <p:cNvSpPr txBox="1"/>
          <p:nvPr/>
        </p:nvSpPr>
        <p:spPr>
          <a:xfrm>
            <a:off x="9109733" y="2291760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F62E56-A31C-BB0E-8ADF-5F4E8FF2BA3C}"/>
              </a:ext>
            </a:extLst>
          </p:cNvPr>
          <p:cNvSpPr txBox="1"/>
          <p:nvPr/>
        </p:nvSpPr>
        <p:spPr>
          <a:xfrm>
            <a:off x="8956087" y="2502316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BCB0D1-58C7-65D4-4471-B370FDE72EDD}"/>
              </a:ext>
            </a:extLst>
          </p:cNvPr>
          <p:cNvCxnSpPr>
            <a:stCxn id="18" idx="3"/>
          </p:cNvCxnSpPr>
          <p:nvPr/>
        </p:nvCxnSpPr>
        <p:spPr bwMode="auto">
          <a:xfrm>
            <a:off x="9484011" y="1799872"/>
            <a:ext cx="240091" cy="200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1A0CC9-DA6E-358C-5907-3F0EE65D36C6}"/>
              </a:ext>
            </a:extLst>
          </p:cNvPr>
          <p:cNvCxnSpPr>
            <a:stCxn id="19" idx="3"/>
          </p:cNvCxnSpPr>
          <p:nvPr/>
        </p:nvCxnSpPr>
        <p:spPr bwMode="auto">
          <a:xfrm>
            <a:off x="9252701" y="2010736"/>
            <a:ext cx="351355" cy="188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97F544-061E-30CC-FE52-B1A6A37CB0A4}"/>
              </a:ext>
            </a:extLst>
          </p:cNvPr>
          <p:cNvCxnSpPr>
            <a:cxnSpLocks/>
          </p:cNvCxnSpPr>
          <p:nvPr/>
        </p:nvCxnSpPr>
        <p:spPr bwMode="auto">
          <a:xfrm>
            <a:off x="9190702" y="2326448"/>
            <a:ext cx="413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C14727-564D-4D87-6962-1B2A922C6DF4}"/>
              </a:ext>
            </a:extLst>
          </p:cNvPr>
          <p:cNvCxnSpPr>
            <a:cxnSpLocks/>
          </p:cNvCxnSpPr>
          <p:nvPr/>
        </p:nvCxnSpPr>
        <p:spPr bwMode="auto">
          <a:xfrm flipV="1">
            <a:off x="9343545" y="2443480"/>
            <a:ext cx="260511" cy="41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CC9E7C9-A5EC-B35B-A84C-4742AECF1C37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9268994" y="2661579"/>
            <a:ext cx="293899" cy="40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0577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C55EE-1723-32AB-122E-B52BA4111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Equation-free Corrections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Linear regression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dirty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dirty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Phase diagram of SF1-CFD1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F3AEA-9BA2-4FF3-4868-C50FE37E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1F878-4607-13C7-CB77-DE9E473A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3CC3F-C245-AE6B-15A3-04138796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869273-E5E9-D497-46C4-4DCF0A1E19DC}"/>
                  </a:ext>
                </a:extLst>
              </p:cNvPr>
              <p:cNvSpPr txBox="1"/>
              <p:nvPr/>
            </p:nvSpPr>
            <p:spPr>
              <a:xfrm>
                <a:off x="1399711" y="1981200"/>
                <a:ext cx="15150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𝑪𝑭𝑫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𝑺𝑭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869273-E5E9-D497-46C4-4DCF0A1E1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11" y="1981200"/>
                <a:ext cx="1515094" cy="307777"/>
              </a:xfrm>
              <a:prstGeom prst="rect">
                <a:avLst/>
              </a:prstGeom>
              <a:blipFill>
                <a:blip r:embed="rId2"/>
                <a:stretch>
                  <a:fillRect l="-5645" r="-161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ECF34A-3C03-3B54-B527-93EA1ED73E56}"/>
                  </a:ext>
                </a:extLst>
              </p:cNvPr>
              <p:cNvSpPr txBox="1"/>
              <p:nvPr/>
            </p:nvSpPr>
            <p:spPr>
              <a:xfrm>
                <a:off x="3810000" y="1645978"/>
                <a:ext cx="5638800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𝑪𝑭𝑫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𝑪𝑭𝑫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𝑪𝑭𝑫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𝑺𝑭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𝑺𝑭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𝑺𝑭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ECF34A-3C03-3B54-B527-93EA1ED73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645978"/>
                <a:ext cx="5638800" cy="978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3E5D56D-5347-1BBA-8DD0-7487438B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259952"/>
            <a:ext cx="6101934" cy="30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2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9A1E-8CC2-E957-A3FF-A7A8B844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3C909-1B4C-121A-E4D9-4B89AEE1E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Corrected Results Comparison of Heat Flux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3C909-1B4C-121A-E4D9-4B89AEE1E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59811-4591-413E-73BB-E9FFBDF1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7E11E-7A7B-E9EC-25AD-7E4E32FF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70566-765D-B196-C583-F75A8DCB9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28750"/>
            <a:ext cx="8934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D491-9E54-5D9C-3173-7BFF7911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Equation-free Based Coupling Approach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1CC14-8F96-14E6-4611-BE1E92060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Extrapolate to Heat Flux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80</m:t>
                    </m:r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1CC14-8F96-14E6-4611-BE1E92060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75E38-D72F-1250-10BB-A3701F78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98475-BB98-1FF4-7920-A79D15EE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ACF99-087A-F46C-8033-3BC6C5464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8696325" cy="46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Technic Approach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Equation-free Modeling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Equation-free Based Coupling Approach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r>
              <a:rPr lang="en-US" dirty="0"/>
              <a:t>Research Object</a:t>
            </a:r>
            <a:r>
              <a:rPr lang="en-US" altLang="zh-CN" dirty="0"/>
              <a:t>ives</a:t>
            </a:r>
            <a:endParaRPr lang="en-US" dirty="0"/>
          </a:p>
          <a:p>
            <a:r>
              <a:rPr lang="en-US" dirty="0"/>
              <a:t>Equation-free Based Coupling Approach Applications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Pipe Flow with Periodical Pressure Boundary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Cryogenic Tank Self-pressurization</a:t>
            </a:r>
            <a:endParaRPr lang="en-US" dirty="0"/>
          </a:p>
          <a:p>
            <a:r>
              <a:rPr lang="en-US" dirty="0"/>
              <a:t>Conclusions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2022 – </a:t>
            </a:r>
            <a:r>
              <a:rPr lang="en-US" dirty="0">
                <a:solidFill>
                  <a:schemeClr val="accent2"/>
                </a:solidFill>
              </a:rPr>
              <a:t>September 6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-9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4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F2A3-8BC9-FF7B-7C26-36AAFC84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4B48-E6D2-B71C-A2EA-CCC20BFE0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Equation-free based coupling approach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Capable to correct the nodal code results with disturbed conditions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Easy to apply and computational efficient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No 1D/3D data transfer error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>
                <a:solidFill>
                  <a:srgbClr val="333399"/>
                </a:solidFill>
                <a:latin typeface="Arial"/>
              </a:rPr>
              <a:t>Planned activity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Use equation-free coupling approach to tanks with heat-depressurization cycles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Validate the coupling approach with experiment data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403FE-E897-A0E2-0E68-1556EF48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88B25-22C4-D83A-D2F8-67A64145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8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F7A9-C798-CC46-D949-7D179AC2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DEE4-9671-AC24-95AB-D9C36347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supported by an Early-Stage Innovations Grant through the NASA’s Space Technology Research Grants Program under Grant 80NSSC20K0303.</a:t>
            </a:r>
          </a:p>
          <a:p>
            <a:r>
              <a:rPr lang="en-US" dirty="0"/>
              <a:t>The authors would like to thank C&amp;R Technologies (</a:t>
            </a:r>
            <a:r>
              <a:rPr lang="en-US" dirty="0" err="1"/>
              <a:t>CRTech</a:t>
            </a:r>
            <a:r>
              <a:rPr lang="en-US" dirty="0"/>
              <a:t>) for providing the computational software SINDA/FLUINT &amp; Thermal Desktop for this research.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37C7F-87E6-B721-38DA-8FC8E064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48CC7-D8D3-B79B-9F7E-23DCC6CA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1404A-FF5A-D2F4-34D6-37CC0344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6E497-1014-0D0C-B9B5-E66A9738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FE233-E9BF-73D2-9703-00449DFB2809}"/>
              </a:ext>
            </a:extLst>
          </p:cNvPr>
          <p:cNvSpPr txBox="1"/>
          <p:nvPr/>
        </p:nvSpPr>
        <p:spPr>
          <a:xfrm>
            <a:off x="0" y="1723059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u="none" strike="noStrike" baseline="0" dirty="0">
                <a:solidFill>
                  <a:srgbClr val="33339A"/>
                </a:solidFill>
                <a:latin typeface="CIDFont+F1"/>
              </a:rPr>
              <a:t>Thank You</a:t>
            </a:r>
          </a:p>
          <a:p>
            <a:r>
              <a:rPr lang="en-US" sz="4800" b="0" i="0" u="none" strike="noStrike" baseline="0" dirty="0">
                <a:solidFill>
                  <a:srgbClr val="33339A"/>
                </a:solidFill>
                <a:latin typeface="CIDFont+F1"/>
              </a:rPr>
              <a:t>and</a:t>
            </a:r>
          </a:p>
          <a:p>
            <a:r>
              <a:rPr lang="en-US" sz="4800" b="0" i="0" u="none" strike="noStrike" baseline="0" dirty="0">
                <a:solidFill>
                  <a:srgbClr val="33339A"/>
                </a:solidFill>
                <a:latin typeface="CIDFont+F1"/>
              </a:rPr>
              <a:t>Questions?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9342B-4383-D295-BD9F-CA7BAC881BC0}"/>
              </a:ext>
            </a:extLst>
          </p:cNvPr>
          <p:cNvSpPr txBox="1"/>
          <p:nvPr/>
        </p:nvSpPr>
        <p:spPr>
          <a:xfrm>
            <a:off x="8001001" y="5019445"/>
            <a:ext cx="365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A"/>
                </a:solidFill>
                <a:effectLst/>
                <a:uLnTx/>
                <a:uFillTx/>
                <a:latin typeface="CIDFont+F1"/>
                <a:ea typeface="ＭＳ Ｐゴシック" charset="-128"/>
                <a:cs typeface="+mn-cs"/>
              </a:rPr>
              <a:t>For further details contact: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A"/>
                </a:solidFill>
                <a:effectLst/>
                <a:uLnTx/>
                <a:uFillTx/>
                <a:latin typeface="CIDFont+F1"/>
                <a:ea typeface="ＭＳ Ｐゴシック" charset="-128"/>
                <a:cs typeface="+mn-cs"/>
              </a:rPr>
              <a:t>Qiyun Cheng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A"/>
                </a:solidFill>
                <a:effectLst/>
                <a:uLnTx/>
                <a:uFillTx/>
                <a:latin typeface="CIDFont+F1"/>
                <a:ea typeface="ＭＳ Ｐゴシック" charset="-128"/>
                <a:cs typeface="+mn-cs"/>
              </a:rPr>
              <a:t>chengq3@rpi.edu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6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C1D4DE2-00D9-635D-6A42-4DE114BC8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315272"/>
            <a:ext cx="5486400" cy="2221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CC140E-88E4-EDDF-4B37-060CAB60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2191777"/>
            <a:ext cx="5486400" cy="2212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19ED0-A01F-34C4-42DA-F5B2C3D2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BB08-1C7F-202C-653F-355DEE8EF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060" cy="5410200"/>
          </a:xfrm>
        </p:spPr>
        <p:txBody>
          <a:bodyPr/>
          <a:lstStyle/>
          <a:p>
            <a:r>
              <a:rPr lang="en-US" dirty="0"/>
              <a:t>Cryogenic storage tank used in NASA’s space missions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Propellant &amp; life support consumables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Heat leaks from surroundings lead to excessive tank pressures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Self-pressurization process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Cryogenic storage tank management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Active cooling method (jet injection)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Periodical behaviors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Similar 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eating-depressurization cycles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Disturbed initial/boundary conditions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F46DA-06EC-381C-DAEC-5190AF7E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D93BB-8DEE-097F-7270-B9DEA156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514958-BD0C-2199-6F2A-6FF0A3F94D52}"/>
              </a:ext>
            </a:extLst>
          </p:cNvPr>
          <p:cNvSpPr txBox="1"/>
          <p:nvPr/>
        </p:nvSpPr>
        <p:spPr>
          <a:xfrm>
            <a:off x="710707" y="6159412"/>
            <a:ext cx="563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dirty="0"/>
              <a:t>E. Ramos,  Ph. D. dissertation, Georgia Institute of Technology, May 2021</a:t>
            </a:r>
          </a:p>
        </p:txBody>
      </p:sp>
    </p:spTree>
    <p:extLst>
      <p:ext uri="{BB962C8B-B14F-4D97-AF65-F5344CB8AC3E}">
        <p14:creationId xmlns:p14="http://schemas.microsoft.com/office/powerpoint/2010/main" val="404682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E78A-FB56-4651-E51A-79ABAE58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6D8A-1AFC-3826-543C-B4FA3882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Complex phenomenon in microgravity environment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Thermal stratification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Natural convection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Need fast and accurate numerical tools for long-term tank behavior predictions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High fidelity CFD simulation is computational expensive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Fast nodal code simulation lacks fine-scale details inside the lumps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All parameters are the same in one lump, no distribution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Flow patterns inside the lump affect heat transfer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Coupled method is desired to take advantages of both approaches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4CE69-2282-3934-5DFA-41DE499E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3316D-0234-3672-ECE7-DAAB3549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50EC-E4E2-8AFA-05C7-DC9EA71C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32AF2-8623-7249-4293-6E30C1C3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419600"/>
          </a:xfrm>
        </p:spPr>
        <p:txBody>
          <a:bodyPr/>
          <a:lstStyle/>
          <a:p>
            <a:r>
              <a:rPr lang="en-US" dirty="0"/>
              <a:t>Equation-free Modeling</a:t>
            </a:r>
          </a:p>
          <a:p>
            <a:pPr lvl="1"/>
            <a:r>
              <a:rPr lang="en-US" sz="2000" dirty="0"/>
              <a:t>Object:</a:t>
            </a:r>
          </a:p>
          <a:p>
            <a:pPr lvl="2"/>
            <a:r>
              <a:rPr lang="en-US" sz="2000" dirty="0"/>
              <a:t>Use the microscopic simulator to obtain the macroscopic solutions with reasonable computational consumption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Assumptions: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An accurate microscopic simulator exists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Macroscopic governing equations are unavailable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 macroscopic phenomenon is more important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1817D-C0F6-0F16-6C69-B0681C06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877F-F1F0-0901-1E91-67B25973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7AF8E9-F924-A72B-5765-FE776181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3000"/>
            <a:ext cx="5486400" cy="4705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428F2-74BE-79CD-837E-996CFB49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Approach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A0E5-99C6-ED03-4226-AF1783E4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6324600" cy="5410200"/>
          </a:xfrm>
        </p:spPr>
        <p:txBody>
          <a:bodyPr/>
          <a:lstStyle/>
          <a:p>
            <a:r>
              <a:rPr lang="en-US" dirty="0"/>
              <a:t>Equation-free Modeling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Macroscopic time steper: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1F056-824E-65E8-3D2B-90D7D2B9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85268-EEE1-B69E-E76B-1D803ECB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C7E95-410D-1EF1-341D-67DDBACCE206}"/>
                  </a:ext>
                </a:extLst>
              </p:cNvPr>
              <p:cNvSpPr txBox="1"/>
              <p:nvPr/>
            </p:nvSpPr>
            <p:spPr>
              <a:xfrm>
                <a:off x="609600" y="1823693"/>
                <a:ext cx="5791200" cy="333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2" indent="-457200" algn="l">
                  <a:spcBef>
                    <a:spcPts val="1800"/>
                  </a:spcBef>
                  <a:buFont typeface="+mj-lt"/>
                  <a:buAutoNum type="arabicPeriod"/>
                  <a:defRPr/>
                </a:pPr>
                <a:r>
                  <a:rPr lang="en-US" b="0" dirty="0">
                    <a:latin typeface="+mn-lt"/>
                    <a:sym typeface="Arial"/>
                  </a:rPr>
                  <a:t>Given the macroscopic initial condition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sym typeface="Arial"/>
                      </a:rPr>
                      <m:t>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Arial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sym typeface="Arial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latin typeface="+mn-lt"/>
                    <a:sym typeface="Arial"/>
                  </a:rPr>
                  <a:t>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sym typeface="Arial"/>
                          </a:rPr>
                          <m:t>𝑡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sym typeface="Aria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>
                    <a:latin typeface="+mn-lt"/>
                    <a:sym typeface="Arial"/>
                  </a:rPr>
                  <a:t>, create the corresponding microscopic initial condition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sym typeface="Arial"/>
                      </a:rPr>
                      <m:t>𝑢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Arial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sym typeface="Arial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latin typeface="+mn-lt"/>
                    <a:sym typeface="Arial"/>
                  </a:rPr>
                  <a:t>.</a:t>
                </a:r>
              </a:p>
              <a:p>
                <a:pPr marL="457200" lvl="2" indent="-457200" algn="l">
                  <a:spcBef>
                    <a:spcPts val="1800"/>
                  </a:spcBef>
                  <a:buFont typeface="+mj-lt"/>
                  <a:buAutoNum type="arabicPeriod"/>
                  <a:defRPr/>
                </a:pPr>
                <a:r>
                  <a:rPr lang="en-US" b="0" dirty="0">
                    <a:latin typeface="+mn-lt"/>
                    <a:sym typeface="Arial"/>
                  </a:rPr>
                  <a:t>Run microscopic simulator over a short interval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Arial"/>
                      </a:rPr>
                      <m:t>𝑢</m:t>
                    </m:r>
                  </m:oMath>
                </a14:m>
                <a:r>
                  <a:rPr lang="en-US" b="0" dirty="0">
                    <a:latin typeface="+mn-lt"/>
                    <a:sym typeface="Arial"/>
                  </a:rPr>
                  <a:t>(t).</a:t>
                </a:r>
              </a:p>
              <a:p>
                <a:pPr marL="457200" lvl="2" indent="-457200" algn="l">
                  <a:spcBef>
                    <a:spcPts val="1800"/>
                  </a:spcBef>
                  <a:buFont typeface="+mj-lt"/>
                  <a:buAutoNum type="arabicPeriod"/>
                  <a:defRPr/>
                </a:pPr>
                <a:r>
                  <a:rPr lang="en-US" b="0" dirty="0">
                    <a:latin typeface="+mn-lt"/>
                    <a:sym typeface="Arial"/>
                  </a:rPr>
                  <a:t>Construct the macroscopic evolution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sym typeface="Arial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sym typeface="Aria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+mn-lt"/>
                    <a:sym typeface="Arial"/>
                  </a:rPr>
                  <a:t> based on the microscopic results.</a:t>
                </a:r>
              </a:p>
              <a:p>
                <a:pPr marL="457200" lvl="2" indent="-457200" algn="l">
                  <a:spcBef>
                    <a:spcPts val="1800"/>
                  </a:spcBef>
                  <a:buFont typeface="+mj-lt"/>
                  <a:buAutoNum type="arabicPeriod"/>
                  <a:defRPr/>
                </a:pPr>
                <a:r>
                  <a:rPr lang="en-US" b="0" dirty="0">
                    <a:latin typeface="+mn-lt"/>
                  </a:rPr>
                  <a:t>Extrapolate the macroscopic results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C7E95-410D-1EF1-341D-67DDBACCE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3693"/>
                <a:ext cx="5791200" cy="3337324"/>
              </a:xfrm>
              <a:prstGeom prst="rect">
                <a:avLst/>
              </a:prstGeom>
              <a:blipFill>
                <a:blip r:embed="rId3"/>
                <a:stretch>
                  <a:fillRect l="-947" t="-365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0A1A00A-5D7D-3FCF-215F-47AFAA210837}"/>
              </a:ext>
            </a:extLst>
          </p:cNvPr>
          <p:cNvSpPr txBox="1"/>
          <p:nvPr/>
        </p:nvSpPr>
        <p:spPr>
          <a:xfrm>
            <a:off x="403194" y="5436979"/>
            <a:ext cx="571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I.G. </a:t>
            </a:r>
            <a:r>
              <a:rPr lang="en-US" sz="1200" b="0" dirty="0" err="1"/>
              <a:t>Kevrekidis</a:t>
            </a:r>
            <a:r>
              <a:rPr lang="en-US" sz="1200" b="0" dirty="0"/>
              <a:t>, G. </a:t>
            </a:r>
            <a:r>
              <a:rPr lang="en-US" sz="1200" b="0" dirty="0" err="1"/>
              <a:t>Samaey</a:t>
            </a:r>
            <a:r>
              <a:rPr lang="en-US" sz="1200" b="0" dirty="0"/>
              <a:t>,"Equation-free multiscale computation: algorithms and applications", Annual Review of Physical Chemistry, 60: 321–344 (2009).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S. </a:t>
            </a:r>
            <a:r>
              <a:rPr lang="en-US" sz="1200" b="0" dirty="0" err="1"/>
              <a:t>Sirisup</a:t>
            </a:r>
            <a:r>
              <a:rPr lang="en-US" sz="1200" b="0" dirty="0"/>
              <a:t>, et al. "Equation-free/</a:t>
            </a:r>
            <a:r>
              <a:rPr lang="en-US" sz="1200" b="0" dirty="0" err="1"/>
              <a:t>Galerkin</a:t>
            </a:r>
            <a:r>
              <a:rPr lang="en-US" sz="1200" b="0" dirty="0"/>
              <a:t>-free POD-assisted computation of incompressible flows." Journal of Computational Physics 207.2: 568-587 (2005).</a:t>
            </a:r>
          </a:p>
        </p:txBody>
      </p:sp>
    </p:spTree>
    <p:extLst>
      <p:ext uri="{BB962C8B-B14F-4D97-AF65-F5344CB8AC3E}">
        <p14:creationId xmlns:p14="http://schemas.microsoft.com/office/powerpoint/2010/main" val="144009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FE58-1E2B-B75D-C6F2-C3863069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Approach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3032-E75D-19CE-5099-C3415846D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Equation-free Based Coupling Approach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Adapt the equation-free modeling idea to coupling approach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12ED7-0D8C-0912-CC70-D7B7C323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E17CA-F25F-A271-369D-8BC73DFF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87715-F77F-9C36-4E31-9892997F9BE9}"/>
              </a:ext>
            </a:extLst>
          </p:cNvPr>
          <p:cNvSpPr/>
          <p:nvPr/>
        </p:nvSpPr>
        <p:spPr bwMode="auto">
          <a:xfrm>
            <a:off x="975364" y="2530197"/>
            <a:ext cx="2590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Macroscopic simulator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732ED-7D60-1A2C-623C-BD55D3E63202}"/>
              </a:ext>
            </a:extLst>
          </p:cNvPr>
          <p:cNvSpPr/>
          <p:nvPr/>
        </p:nvSpPr>
        <p:spPr bwMode="auto">
          <a:xfrm>
            <a:off x="7306980" y="2535063"/>
            <a:ext cx="2590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" pitchFamily="18" charset="0"/>
              </a:rPr>
              <a:t>Nodal Code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161C1-C607-1E9A-4980-A9AFB17789B1}"/>
              </a:ext>
            </a:extLst>
          </p:cNvPr>
          <p:cNvSpPr/>
          <p:nvPr/>
        </p:nvSpPr>
        <p:spPr bwMode="auto">
          <a:xfrm>
            <a:off x="919155" y="4769348"/>
            <a:ext cx="2590800" cy="762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Microscopic simulator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787FA-F5FD-414E-C5C6-6F48B445F4F6}"/>
              </a:ext>
            </a:extLst>
          </p:cNvPr>
          <p:cNvSpPr/>
          <p:nvPr/>
        </p:nvSpPr>
        <p:spPr bwMode="auto">
          <a:xfrm>
            <a:off x="7386647" y="4769348"/>
            <a:ext cx="2590800" cy="762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CFD Code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F4C98A3-06D0-363B-FB5D-1093E66A228F}"/>
              </a:ext>
            </a:extLst>
          </p:cNvPr>
          <p:cNvSpPr/>
          <p:nvPr/>
        </p:nvSpPr>
        <p:spPr bwMode="auto">
          <a:xfrm>
            <a:off x="2057400" y="3762025"/>
            <a:ext cx="304800" cy="7620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82A64-180D-4BAF-8CDE-72BD0695A62F}"/>
              </a:ext>
            </a:extLst>
          </p:cNvPr>
          <p:cNvSpPr txBox="1"/>
          <p:nvPr/>
        </p:nvSpPr>
        <p:spPr>
          <a:xfrm>
            <a:off x="2335800" y="4011931"/>
            <a:ext cx="3060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 and extrapolate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18DABDB-176E-C276-4740-93F778D58A63}"/>
              </a:ext>
            </a:extLst>
          </p:cNvPr>
          <p:cNvSpPr/>
          <p:nvPr/>
        </p:nvSpPr>
        <p:spPr bwMode="auto">
          <a:xfrm>
            <a:off x="8459348" y="3766891"/>
            <a:ext cx="304800" cy="7620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F2AA2-805A-6CA4-0187-C4BFFD0C86D6}"/>
              </a:ext>
            </a:extLst>
          </p:cNvPr>
          <p:cNvSpPr txBox="1"/>
          <p:nvPr/>
        </p:nvSpPr>
        <p:spPr>
          <a:xfrm>
            <a:off x="8955904" y="3949687"/>
            <a:ext cx="147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CFC28-22BB-39A2-3B83-A59A69C12EF8}"/>
              </a:ext>
            </a:extLst>
          </p:cNvPr>
          <p:cNvSpPr txBox="1"/>
          <p:nvPr/>
        </p:nvSpPr>
        <p:spPr>
          <a:xfrm>
            <a:off x="831049" y="1923558"/>
            <a:ext cx="2805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Equation-free Modeling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E87D7-6685-A709-9DBE-BF9421F82B2D}"/>
              </a:ext>
            </a:extLst>
          </p:cNvPr>
          <p:cNvSpPr txBox="1"/>
          <p:nvPr/>
        </p:nvSpPr>
        <p:spPr>
          <a:xfrm>
            <a:off x="6853247" y="1921582"/>
            <a:ext cx="349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Equation-free Based Coupling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7BBE6E-5B2A-0477-7BD4-6B2A8F4D343F}"/>
              </a:ext>
            </a:extLst>
          </p:cNvPr>
          <p:cNvCxnSpPr>
            <a:cxnSpLocks/>
          </p:cNvCxnSpPr>
          <p:nvPr/>
        </p:nvCxnSpPr>
        <p:spPr bwMode="auto">
          <a:xfrm flipV="1">
            <a:off x="772503" y="2545206"/>
            <a:ext cx="2996522" cy="765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6D64C6-FE2B-C2A4-CD99-1FFBFAC2D393}"/>
              </a:ext>
            </a:extLst>
          </p:cNvPr>
          <p:cNvCxnSpPr>
            <a:cxnSpLocks/>
          </p:cNvCxnSpPr>
          <p:nvPr/>
        </p:nvCxnSpPr>
        <p:spPr bwMode="auto">
          <a:xfrm>
            <a:off x="771236" y="2426133"/>
            <a:ext cx="2997789" cy="9735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5C70199-1AD5-C66A-5F66-35C506EFA508}"/>
              </a:ext>
            </a:extLst>
          </p:cNvPr>
          <p:cNvSpPr txBox="1"/>
          <p:nvPr/>
        </p:nvSpPr>
        <p:spPr>
          <a:xfrm>
            <a:off x="1436333" y="3285715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Doesn’t exist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73BD86-4D8C-C303-42C5-D4617A002B4F}"/>
              </a:ext>
            </a:extLst>
          </p:cNvPr>
          <p:cNvSpPr txBox="1"/>
          <p:nvPr/>
        </p:nvSpPr>
        <p:spPr>
          <a:xfrm>
            <a:off x="7115590" y="3297063"/>
            <a:ext cx="313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for the whole problem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B5CA45-424B-609E-3215-EAB9FCAFC382}"/>
              </a:ext>
            </a:extLst>
          </p:cNvPr>
          <p:cNvSpPr txBox="1"/>
          <p:nvPr/>
        </p:nvSpPr>
        <p:spPr>
          <a:xfrm>
            <a:off x="1274289" y="5631660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in each time step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AFC8E1-8A7C-FAF8-DEDA-1C908558BB9A}"/>
              </a:ext>
            </a:extLst>
          </p:cNvPr>
          <p:cNvSpPr txBox="1"/>
          <p:nvPr/>
        </p:nvSpPr>
        <p:spPr>
          <a:xfrm>
            <a:off x="7386647" y="5636006"/>
            <a:ext cx="264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for a short period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3060CFF-8269-D444-A134-EB7178C2B662}"/>
              </a:ext>
            </a:extLst>
          </p:cNvPr>
          <p:cNvSpPr/>
          <p:nvPr/>
        </p:nvSpPr>
        <p:spPr bwMode="auto">
          <a:xfrm>
            <a:off x="5517552" y="2954498"/>
            <a:ext cx="810133" cy="1905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2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4E02-D84C-467D-F8BF-B94DF8DD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Approach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DE1F-E928-D3CE-6053-3D6A72AE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Equation-free Based Coupling Approach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Assume the CFD model is accurate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Derive the conversion equation between the two codes is impossible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Adapt the equation-free idea to find the conversion correlations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F4B4C-E52C-98EA-3ED3-9EC9D430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1749C-9A01-FFB1-5806-4FA74C7D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DECBC-A1CA-B4C2-ABBC-0124E22D8E13}"/>
                  </a:ext>
                </a:extLst>
              </p:cNvPr>
              <p:cNvSpPr txBox="1"/>
              <p:nvPr/>
            </p:nvSpPr>
            <p:spPr>
              <a:xfrm>
                <a:off x="1538790" y="3254560"/>
                <a:ext cx="8793585" cy="1476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𝜕</m:t>
                          </m:r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subHide m:val="on"/>
                              <m:supHide m:val="on"/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den>
                      </m:f>
                      <m:r>
                        <a:rPr lang="en-US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naryPr>
                        <m:sub>
                          <m:r>
                            <a:rPr lang="en-US" sz="1800" b="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ⅈ</m:t>
                          </m:r>
                        </m:sub>
                        <m:sup/>
                        <m:e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1800" b="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𝑓𝑖</m:t>
                                      </m:r>
                                    </m:sub>
                                  </m:s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b>
                            <m:sSubPr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𝐹𝑅</m:t>
                              </m:r>
                            </m:e>
                            <m:sub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𝑓𝑖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b="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b="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800" b="0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𝑓𝑖</m:t>
                                  </m:r>
                                </m:sub>
                              </m:sSub>
                              <m:r>
                                <a:rPr lang="en-US" sz="1800" b="0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kern="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kern="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𝜕</m:t>
                              </m:r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800" b="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DECBC-A1CA-B4C2-ABBC-0124E22D8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0" y="3254560"/>
                <a:ext cx="8793585" cy="14766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F71C7D7-AF61-A07F-CBE3-8D8B7F18966B}"/>
              </a:ext>
            </a:extLst>
          </p:cNvPr>
          <p:cNvSpPr txBox="1"/>
          <p:nvPr/>
        </p:nvSpPr>
        <p:spPr>
          <a:xfrm>
            <a:off x="609600" y="2647890"/>
            <a:ext cx="6707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CFD code governing equation (Volume Averaged Result):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3907-6DD1-A55E-08BC-1C1F9E7C670D}"/>
              </a:ext>
            </a:extLst>
          </p:cNvPr>
          <p:cNvSpPr txBox="1"/>
          <p:nvPr/>
        </p:nvSpPr>
        <p:spPr>
          <a:xfrm>
            <a:off x="609600" y="4677023"/>
            <a:ext cx="389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Nodal code governing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F7BDB-9010-B848-A946-329E56F54D4A}"/>
                  </a:ext>
                </a:extLst>
              </p:cNvPr>
              <p:cNvSpPr txBox="1"/>
              <p:nvPr/>
            </p:nvSpPr>
            <p:spPr>
              <a:xfrm>
                <a:off x="1538790" y="5390577"/>
                <a:ext cx="5823584" cy="839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𝑡𝑖𝑒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𝑄𝐷𝑂𝑇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F7BDB-9010-B848-A946-329E56F54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0" y="5390577"/>
                <a:ext cx="5823584" cy="83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911516AC-3F44-B63B-A91A-33199D0BC2FC}"/>
              </a:ext>
            </a:extLst>
          </p:cNvPr>
          <p:cNvSpPr/>
          <p:nvPr/>
        </p:nvSpPr>
        <p:spPr bwMode="auto">
          <a:xfrm rot="17064767">
            <a:off x="7105094" y="4675970"/>
            <a:ext cx="1702120" cy="714104"/>
          </a:xfrm>
          <a:prstGeom prst="curvedUpArrow">
            <a:avLst/>
          </a:prstGeom>
          <a:solidFill>
            <a:srgbClr val="2727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667FF-7533-EE16-B7D0-5A67CB6EF32E}"/>
              </a:ext>
            </a:extLst>
          </p:cNvPr>
          <p:cNvSpPr txBox="1"/>
          <p:nvPr/>
        </p:nvSpPr>
        <p:spPr>
          <a:xfrm>
            <a:off x="8273809" y="5264487"/>
            <a:ext cx="304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Equation-free corrections</a:t>
            </a:r>
          </a:p>
        </p:txBody>
      </p:sp>
    </p:spTree>
    <p:extLst>
      <p:ext uri="{BB962C8B-B14F-4D97-AF65-F5344CB8AC3E}">
        <p14:creationId xmlns:p14="http://schemas.microsoft.com/office/powerpoint/2010/main" val="170209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3B67837-4686-EAC4-694A-729A245B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581400"/>
            <a:ext cx="6604000" cy="2524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E64E02-D84C-467D-F8BF-B94DF8DD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Approach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DE1F-E928-D3CE-6053-3D6A72AE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Equation-free Based Coupling Approach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Periodical behavior of cryogenic tanks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Co-solve for the first cycle to get the equation-free corrections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Use the nodal code for the rest of similar cycles with corrections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Corrections are obtained through the on-the-fly co-solve process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Expect better performance by introducing Nodal code solutions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No 1D/3D data transfer error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F4B4C-E52C-98EA-3ED3-9EC9D430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1749C-9A01-FFB1-5806-4FA74C7D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4014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1E6096581544AB88C532C51559CE4" ma:contentTypeVersion="0" ma:contentTypeDescription="Create a new document." ma:contentTypeScope="" ma:versionID="8239765d019e6c887f8ed8d43cfa38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5F7E1-25EC-49AD-AD10-E5DBBDD78C4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D5132B-AA2C-4C9A-A134-558780A0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23556</TotalTime>
  <Words>1341</Words>
  <Application>Microsoft Office PowerPoint</Application>
  <PresentationFormat>Widescreen</PresentationFormat>
  <Paragraphs>245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CIDFont+F1</vt:lpstr>
      <vt:lpstr>Arial</vt:lpstr>
      <vt:lpstr>Cambria Math</vt:lpstr>
      <vt:lpstr>Times</vt:lpstr>
      <vt:lpstr>Blank</vt:lpstr>
      <vt:lpstr>An Equation-free Based Coupling Approach for Long-term Cryogenic Tank Behavior Predictions   Qiyun Cheng, Shanbin Shi, and Wei Ji | Rensselaer Polytechnic Institute Mamoru Ishii | Purdue University Michael Harris | NASA Kennedy Space Center</vt:lpstr>
      <vt:lpstr>Contents</vt:lpstr>
      <vt:lpstr>Background</vt:lpstr>
      <vt:lpstr>Background (Cont’d)</vt:lpstr>
      <vt:lpstr>Technic Approach</vt:lpstr>
      <vt:lpstr>Technic Approach (Cont’d)</vt:lpstr>
      <vt:lpstr>Technic Approach (Cont’d)</vt:lpstr>
      <vt:lpstr>Technic Approach (Cont’d)</vt:lpstr>
      <vt:lpstr>Technic Approach (Cont’d)</vt:lpstr>
      <vt:lpstr>Research Objectives</vt:lpstr>
      <vt:lpstr>Equation-free Based Coupling Approach Applications</vt:lpstr>
      <vt:lpstr>Equation-free Based Coupling Approach Applications</vt:lpstr>
      <vt:lpstr>Equation-free Based Coupling Approach Applications</vt:lpstr>
      <vt:lpstr>Equation-free Based Coupling Approach Applications</vt:lpstr>
      <vt:lpstr>Equation-free Based Coupling Approach Applications</vt:lpstr>
      <vt:lpstr>Equation-free Based Coupling Approach Applications</vt:lpstr>
      <vt:lpstr>Equation-free Based Coupling Approach Applications</vt:lpstr>
      <vt:lpstr>Equation-free Based Coupling Approach Applications</vt:lpstr>
      <vt:lpstr>Equation-free Based Coupling Approach Applications</vt:lpstr>
      <vt:lpstr>Conclusions</vt:lpstr>
      <vt:lpstr>Acknowledgement</vt:lpstr>
      <vt:lpstr>PowerPoint Presentation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Cheng, Qiyun</cp:lastModifiedBy>
  <cp:revision>418</cp:revision>
  <cp:lastPrinted>2001-11-30T21:59:45Z</cp:lastPrinted>
  <dcterms:created xsi:type="dcterms:W3CDTF">2001-11-21T21:59:03Z</dcterms:created>
  <dcterms:modified xsi:type="dcterms:W3CDTF">2022-08-25T19:01:41Z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0x0101006781E6096581544AB88C532C51559CE4</vt:lpwstr>
  </property>
</Properties>
</file>