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70" r:id="rId5"/>
    <p:sldId id="273" r:id="rId6"/>
    <p:sldId id="274" r:id="rId7"/>
    <p:sldId id="275" r:id="rId8"/>
    <p:sldId id="276" r:id="rId9"/>
    <p:sldId id="277" r:id="rId10"/>
    <p:sldId id="285" r:id="rId11"/>
    <p:sldId id="289" r:id="rId12"/>
    <p:sldId id="290" r:id="rId13"/>
    <p:sldId id="292" r:id="rId14"/>
    <p:sldId id="294" r:id="rId15"/>
    <p:sldId id="293" r:id="rId16"/>
    <p:sldId id="295" r:id="rId17"/>
    <p:sldId id="284" r:id="rId18"/>
  </p:sldIdLst>
  <p:sldSz cx="12192000" cy="6858000"/>
  <p:notesSz cx="7302500" cy="9588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B82"/>
    <a:srgbClr val="B0B3F6"/>
    <a:srgbClr val="5F5F5F"/>
    <a:srgbClr val="DDDDDD"/>
    <a:srgbClr val="777777"/>
    <a:srgbClr val="CCFFCC"/>
    <a:srgbClr val="FFFF99"/>
    <a:srgbClr val="FFCCCC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D7CBD-B2F1-1842-8650-6D0E3ED4AE98}" v="12" dt="2022-08-25T19:18:44.4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2"/>
    <p:restoredTop sz="94660"/>
  </p:normalViewPr>
  <p:slideViewPr>
    <p:cSldViewPr>
      <p:cViewPr varScale="1">
        <p:scale>
          <a:sx n="160" d="100"/>
          <a:sy n="160" d="100"/>
        </p:scale>
        <p:origin x="200" y="1312"/>
      </p:cViewPr>
      <p:guideLst>
        <p:guide orient="horz" pos="3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56" y="-90"/>
      </p:cViewPr>
      <p:guideLst>
        <p:guide orient="horz" pos="3020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3C251C5B-2413-49AF-878E-346224ED8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5613" y="719138"/>
            <a:ext cx="6391275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6653CE95-F5CB-483A-9B02-1D2576EA16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7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3401D-7A41-4710-97B0-05C9D2CF1C69}" type="slidenum">
              <a:rPr lang="en-US"/>
              <a:pPr/>
              <a:t>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0035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7C6A8B33-A7B1-4BD3-B67F-70D32039F353}" type="datetime1">
              <a:rPr lang="en-US" smtClean="0"/>
              <a:t>8/25/22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0CEF2-A099-4D25-A627-2C96918E26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3CBEFAA8-3E03-4C05-99B0-1C51205B13A9}" type="datetime1">
              <a:rPr lang="en-US" smtClean="0"/>
              <a:t>8/25/22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42015-0FC7-4B0E-8D2B-76EADF48D9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28FFC1A1-357C-4D04-A7FF-A99E13725E4C}" type="datetime1">
              <a:rPr lang="en-US" smtClean="0"/>
              <a:t>8/25/22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E8C48-CEA1-40D7-918C-CBF5F81BA8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FDE92F4F-3DA3-4433-B916-6F44D6A37356}" type="datetime1">
              <a:rPr lang="en-US" smtClean="0"/>
              <a:t>8/25/22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99CED-6919-4E7D-A690-AD3E6D16DA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11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8962"/>
            <a:ext cx="5386917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92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8962"/>
            <a:ext cx="5389033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047CB4CD-B48C-44E8-8BC9-3A9E8EBB441E}" type="datetime1">
              <a:rPr lang="en-US" smtClean="0"/>
              <a:t>8/25/22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F8B5-A29F-4527-8EF2-13DD397BE6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EE89485A-0B8B-4AB6-8C98-03B54E364AD6}" type="datetime1">
              <a:rPr lang="en-US" smtClean="0"/>
              <a:t>8/25/22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FA3E2-4CB8-43B1-9AF4-23FEB8A0CB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3ED766DD-20F6-417E-8B73-0038B3B3FADA}" type="datetime1">
              <a:rPr lang="en-US" smtClean="0"/>
              <a:t>8/25/22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4FCD2-9C05-4241-882C-3D134303B4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14400"/>
            <a:ext cx="4011084" cy="5207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14400"/>
            <a:ext cx="6815667" cy="52117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D5769631-E892-4404-8251-DD54D6A4F13B}" type="datetime1">
              <a:rPr lang="en-US" smtClean="0"/>
              <a:t>8/25/22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0803C-64EA-4536-A101-47E17B86F6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399"/>
            <a:ext cx="73152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96B86037-676D-4AA0-AA8F-987504AA19CF}" type="datetime1">
              <a:rPr lang="en-US" smtClean="0"/>
              <a:t>8/25/22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A9B2-5165-4ADC-9763-7293ADD3F2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838200" y="685800"/>
            <a:ext cx="107442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 charset="0"/>
                <a:ea typeface="+mn-ea"/>
              </a:rPr>
              <a:t>	</a:t>
            </a:r>
          </a:p>
        </p:txBody>
      </p:sp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609600" y="152400"/>
            <a:ext cx="109728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endParaRPr lang="en-US" sz="280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9050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008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000" b="0">
                <a:solidFill>
                  <a:srgbClr val="33339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09A230E-095C-467B-87F5-1EF32D4D6E5B}" type="datetime1">
              <a:rPr lang="en-US" smtClean="0"/>
              <a:t>8/25/22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487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008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2" name="Picture 19"/>
          <p:cNvPicPr>
            <a:picLocks noChangeAspect="1" noChangeArrowheads="1"/>
          </p:cNvPicPr>
          <p:nvPr userDrawn="1"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25200" y="0"/>
            <a:ext cx="1066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" y="45720"/>
            <a:ext cx="868680" cy="8102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267200" y="4120751"/>
            <a:ext cx="6096000" cy="914400"/>
          </a:xfrm>
        </p:spPr>
        <p:txBody>
          <a:bodyPr/>
          <a:lstStyle/>
          <a:p>
            <a:pPr eaLnBrk="1" hangingPunct="1"/>
            <a:r>
              <a:rPr lang="en-US" sz="1800" dirty="0">
                <a:solidFill>
                  <a:schemeClr val="tx1"/>
                </a:solidFill>
                <a:ea typeface="ＭＳ Ｐゴシック" charset="-128"/>
              </a:rPr>
              <a:t>Presented By</a:t>
            </a:r>
            <a:br>
              <a:rPr lang="en-US" sz="1800" dirty="0">
                <a:solidFill>
                  <a:schemeClr val="tx1"/>
                </a:solidFill>
                <a:ea typeface="ＭＳ Ｐゴシック" charset="-128"/>
              </a:rPr>
            </a:br>
            <a:r>
              <a:rPr lang="en-US" dirty="0">
                <a:solidFill>
                  <a:schemeClr val="tx1"/>
                </a:solidFill>
                <a:ea typeface="ＭＳ Ｐゴシック" charset="-128"/>
              </a:rPr>
              <a:t>Kyle Thompson</a:t>
            </a: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6629400" y="5181601"/>
            <a:ext cx="4038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Thermal &amp; Fluids Analysis Workshop</a:t>
            </a:r>
            <a:b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TFAWS 2022</a:t>
            </a:r>
            <a:b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September 6</a:t>
            </a:r>
            <a:r>
              <a:rPr lang="en-US" sz="1800" b="0" baseline="30000" dirty="0">
                <a:solidFill>
                  <a:schemeClr val="accent2"/>
                </a:solidFill>
                <a:latin typeface="Arial" pitchFamily="34" charset="0"/>
              </a:rPr>
              <a:t>th</a:t>
            </a:r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-9</a:t>
            </a:r>
            <a:r>
              <a:rPr lang="en-US" sz="1800" b="0" baseline="30000" dirty="0">
                <a:solidFill>
                  <a:schemeClr val="accent2"/>
                </a:solidFill>
                <a:latin typeface="Arial" pitchFamily="34" charset="0"/>
              </a:rPr>
              <a:t>th</a:t>
            </a:r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, 2022</a:t>
            </a:r>
          </a:p>
          <a:p>
            <a:pPr algn="l" eaLnBrk="1" hangingPunct="1"/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Virtual Conference</a:t>
            </a:r>
          </a:p>
        </p:txBody>
      </p:sp>
      <p:sp>
        <p:nvSpPr>
          <p:cNvPr id="112676" name="Text Box 36"/>
          <p:cNvSpPr txBox="1">
            <a:spLocks noChangeArrowheads="1"/>
          </p:cNvSpPr>
          <p:nvPr/>
        </p:nvSpPr>
        <p:spPr bwMode="auto">
          <a:xfrm>
            <a:off x="1524000" y="152400"/>
            <a:ext cx="8686800" cy="609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 charset="0"/>
                <a:ea typeface="+mn-ea"/>
              </a:rPr>
              <a:t>	TFAWS </a:t>
            </a:r>
            <a:r>
              <a:rPr lang="en-US" sz="2800" dirty="0">
                <a:solidFill>
                  <a:srgbClr val="FF0000"/>
                </a:solidFill>
                <a:latin typeface="Arial" charset="0"/>
                <a:ea typeface="+mn-ea"/>
              </a:rPr>
              <a:t>Aerothermal 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+mn-ea"/>
              </a:rPr>
              <a:t>Paper Session</a:t>
            </a:r>
          </a:p>
        </p:txBody>
      </p:sp>
      <p:pic>
        <p:nvPicPr>
          <p:cNvPr id="13317" name="Picture 1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01200" y="1"/>
            <a:ext cx="1066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450302"/>
            <a:ext cx="3523793" cy="3340898"/>
          </a:xfrm>
          <a:prstGeom prst="rect">
            <a:avLst/>
          </a:prstGeom>
        </p:spPr>
      </p:pic>
      <p:sp>
        <p:nvSpPr>
          <p:cNvPr id="1331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4267200" y="1318024"/>
            <a:ext cx="6400800" cy="2514601"/>
          </a:xfrm>
        </p:spPr>
        <p:txBody>
          <a:bodyPr/>
          <a:lstStyle/>
          <a:p>
            <a:r>
              <a:rPr lang="en-US" b="0" dirty="0"/>
              <a:t>Accelerating Steady-State Convergence of Compressible Flow Simulations via Nonlinear Elimination</a:t>
            </a:r>
            <a:br>
              <a:rPr lang="en-US" b="0" dirty="0"/>
            </a:br>
            <a:br>
              <a:rPr lang="en-US" b="0" dirty="0"/>
            </a:br>
            <a:r>
              <a:rPr lang="en-US" sz="1800" b="0" dirty="0"/>
              <a:t>Kyle Thompson, Matthew O’Connell, and Cameron </a:t>
            </a:r>
            <a:r>
              <a:rPr lang="en-US" sz="1800" b="0" dirty="0" err="1"/>
              <a:t>Druyor</a:t>
            </a:r>
            <a:br>
              <a:rPr lang="en-US" sz="1800" b="0" dirty="0"/>
            </a:br>
            <a:r>
              <a:rPr lang="en-US" sz="1800" b="0" dirty="0"/>
              <a:t>NASA Langley Research Center</a:t>
            </a:r>
            <a:endParaRPr lang="en-US" sz="1800" b="0" dirty="0"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DC00C-04F6-631F-32C2-4158670A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Cylinder – Quad Mesh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99B4-92F4-A681-9478-6027D8428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191F2-A98E-F9C3-B0C7-A15CF970F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56F1CA26-A72D-19EC-EF3C-4A2CA7EA7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442666"/>
              </p:ext>
            </p:extLst>
          </p:nvPr>
        </p:nvGraphicFramePr>
        <p:xfrm>
          <a:off x="609599" y="3197452"/>
          <a:ext cx="4188519" cy="18435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56602">
                  <a:extLst>
                    <a:ext uri="{9D8B030D-6E8A-4147-A177-3AD203B41FA5}">
                      <a16:colId xmlns:a16="http://schemas.microsoft.com/office/drawing/2014/main" val="3799725534"/>
                    </a:ext>
                  </a:extLst>
                </a:gridCol>
                <a:gridCol w="1231917">
                  <a:extLst>
                    <a:ext uri="{9D8B030D-6E8A-4147-A177-3AD203B41FA5}">
                      <a16:colId xmlns:a16="http://schemas.microsoft.com/office/drawing/2014/main" val="3994957654"/>
                    </a:ext>
                  </a:extLst>
                </a:gridCol>
              </a:tblGrid>
              <a:tr h="368708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Subdomain Solve Settings</a:t>
                      </a:r>
                    </a:p>
                  </a:txBody>
                  <a:tcPr>
                    <a:lnB w="9525" cap="flat" cmpd="sng" algn="ctr">
                      <a:noFill/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845667"/>
                  </a:ext>
                </a:extLst>
              </a:tr>
              <a:tr h="36870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Relative Tolerance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  <a:endParaRPr lang="en-US" baseline="300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243148"/>
                  </a:ext>
                </a:extLst>
              </a:tr>
              <a:tr h="36870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Solve Frequency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048129"/>
                  </a:ext>
                </a:extLst>
              </a:tr>
              <a:tr h="36870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Subdomain Overlap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210334"/>
                  </a:ext>
                </a:extLst>
              </a:tr>
              <a:tr h="36870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Max Iterations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3661648"/>
                  </a:ext>
                </a:extLst>
              </a:tr>
            </a:tbl>
          </a:graphicData>
        </a:graphic>
      </p:graphicFrame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71CF4DD9-D9E3-B541-AD8C-4B1D255DC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845982"/>
              </p:ext>
            </p:extLst>
          </p:nvPr>
        </p:nvGraphicFramePr>
        <p:xfrm>
          <a:off x="530919" y="1029545"/>
          <a:ext cx="4267200" cy="18288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5681">
                  <a:extLst>
                    <a:ext uri="{9D8B030D-6E8A-4147-A177-3AD203B41FA5}">
                      <a16:colId xmlns:a16="http://schemas.microsoft.com/office/drawing/2014/main" val="3799725534"/>
                    </a:ext>
                  </a:extLst>
                </a:gridCol>
                <a:gridCol w="1521519">
                  <a:extLst>
                    <a:ext uri="{9D8B030D-6E8A-4147-A177-3AD203B41FA5}">
                      <a16:colId xmlns:a16="http://schemas.microsoft.com/office/drawing/2014/main" val="3994957654"/>
                    </a:ext>
                  </a:extLst>
                </a:gridCol>
              </a:tblGrid>
              <a:tr h="35317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Flow Conditions</a:t>
                      </a:r>
                    </a:p>
                  </a:txBody>
                  <a:tcPr>
                    <a:lnB w="9525" cap="flat" cmpd="sng" algn="ctr">
                      <a:noFill/>
                      <a:prstDash val="soli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845667"/>
                  </a:ext>
                </a:extLst>
              </a:tr>
              <a:tr h="353175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Freestream Density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0.001 kg/m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243148"/>
                  </a:ext>
                </a:extLst>
              </a:tr>
              <a:tr h="353175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Freestream Speed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5000 m/s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048129"/>
                  </a:ext>
                </a:extLst>
              </a:tr>
              <a:tr h="353175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Freestream Temperature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 K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210334"/>
                  </a:ext>
                </a:extLst>
              </a:tr>
              <a:tr h="353175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Wall Temperature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 K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3661648"/>
                  </a:ext>
                </a:extLst>
              </a:tr>
            </a:tbl>
          </a:graphicData>
        </a:graphic>
      </p:graphicFrame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626065C1-20D1-DAD7-7166-4B0D327A32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2" r="39900"/>
          <a:stretch/>
        </p:blipFill>
        <p:spPr>
          <a:xfrm>
            <a:off x="5335814" y="1167892"/>
            <a:ext cx="1128251" cy="388620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14EBF32-E72D-3E96-4510-E23C27C3D2AA}"/>
              </a:ext>
            </a:extLst>
          </p:cNvPr>
          <p:cNvSpPr txBox="1">
            <a:spLocks/>
          </p:cNvSpPr>
          <p:nvPr/>
        </p:nvSpPr>
        <p:spPr bwMode="auto">
          <a:xfrm>
            <a:off x="609600" y="5181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/>
              <a:t>Using JFNK with nonlinear elimination reduces total simulation time</a:t>
            </a:r>
          </a:p>
          <a:p>
            <a:pPr lvl="1"/>
            <a:r>
              <a:rPr lang="en-US" b="0" kern="0"/>
              <a:t>Minimal effect of nonlinear elimination once quadratic convergence is achieved</a:t>
            </a:r>
            <a:endParaRPr lang="en-US" b="0" kern="0" dirty="0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13FABECA-847C-77BA-5E2C-BC1325203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87" y="1009650"/>
            <a:ext cx="4372426" cy="3886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4D2F54B-4750-C338-0834-7BEC3BE8ECCE}"/>
              </a:ext>
            </a:extLst>
          </p:cNvPr>
          <p:cNvSpPr txBox="1"/>
          <p:nvPr/>
        </p:nvSpPr>
        <p:spPr>
          <a:xfrm>
            <a:off x="9382077" y="3805920"/>
            <a:ext cx="1620927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~22% improvement</a:t>
            </a:r>
          </a:p>
        </p:txBody>
      </p:sp>
      <p:sp>
        <p:nvSpPr>
          <p:cNvPr id="23" name="Left-Right Arrow 22">
            <a:extLst>
              <a:ext uri="{FF2B5EF4-FFF2-40B4-BE49-F238E27FC236}">
                <a16:creationId xmlns:a16="http://schemas.microsoft.com/office/drawing/2014/main" id="{52BA249A-9DFC-1725-E298-16FA9C60B12E}"/>
              </a:ext>
            </a:extLst>
          </p:cNvPr>
          <p:cNvSpPr/>
          <p:nvPr/>
        </p:nvSpPr>
        <p:spPr bwMode="auto">
          <a:xfrm>
            <a:off x="9915477" y="4210292"/>
            <a:ext cx="762000" cy="152986"/>
          </a:xfrm>
          <a:prstGeom prst="left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63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DC00C-04F6-631F-32C2-4158670A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Cylinder – Triangle Mesh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F647B-EEF0-09A8-CD9E-A9B14E8B9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220112"/>
            <a:ext cx="10972800" cy="990600"/>
          </a:xfrm>
        </p:spPr>
        <p:txBody>
          <a:bodyPr/>
          <a:lstStyle/>
          <a:p>
            <a:r>
              <a:rPr lang="en-US" dirty="0"/>
              <a:t>JFNK + NE more effective on triangle mesh than shock-adapted quad mesh</a:t>
            </a:r>
          </a:p>
          <a:p>
            <a:pPr lvl="1"/>
            <a:r>
              <a:rPr lang="en-US" dirty="0"/>
              <a:t>Likely due to increased dissipation due to shock misalignment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99B4-92F4-A681-9478-6027D8428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191F2-A98E-F9C3-B0C7-A15CF970F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CCF1250F-C8D9-717D-AF70-F4D72391A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87" y="1105591"/>
            <a:ext cx="4372424" cy="388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537A85-2182-5739-DED5-1F0625C21AF7}"/>
              </a:ext>
            </a:extLst>
          </p:cNvPr>
          <p:cNvSpPr txBox="1"/>
          <p:nvPr/>
        </p:nvSpPr>
        <p:spPr>
          <a:xfrm>
            <a:off x="9144000" y="3910563"/>
            <a:ext cx="1620927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~38% improvement</a:t>
            </a:r>
          </a:p>
        </p:txBody>
      </p:sp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0EF59E6D-78AB-CD8C-212C-ABE403571FAF}"/>
              </a:ext>
            </a:extLst>
          </p:cNvPr>
          <p:cNvSpPr/>
          <p:nvPr/>
        </p:nvSpPr>
        <p:spPr bwMode="auto">
          <a:xfrm>
            <a:off x="9448800" y="4292254"/>
            <a:ext cx="1222477" cy="203074"/>
          </a:xfrm>
          <a:prstGeom prst="left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1" name="Picture 10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A5D5BEF-E2CB-B44D-B291-1F785B18A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8" r="32051"/>
          <a:stretch/>
        </p:blipFill>
        <p:spPr>
          <a:xfrm>
            <a:off x="4913440" y="1216376"/>
            <a:ext cx="1814173" cy="3664629"/>
          </a:xfrm>
          <a:prstGeom prst="rect">
            <a:avLst/>
          </a:prstGeom>
        </p:spPr>
      </p:pic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56F1CA26-A72D-19EC-EF3C-4A2CA7EA7B1D}"/>
              </a:ext>
            </a:extLst>
          </p:cNvPr>
          <p:cNvGraphicFramePr>
            <a:graphicFrameLocks noGrp="1"/>
          </p:cNvGraphicFramePr>
          <p:nvPr/>
        </p:nvGraphicFramePr>
        <p:xfrm>
          <a:off x="609599" y="3197452"/>
          <a:ext cx="4188519" cy="18435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56602">
                  <a:extLst>
                    <a:ext uri="{9D8B030D-6E8A-4147-A177-3AD203B41FA5}">
                      <a16:colId xmlns:a16="http://schemas.microsoft.com/office/drawing/2014/main" val="3799725534"/>
                    </a:ext>
                  </a:extLst>
                </a:gridCol>
                <a:gridCol w="1231917">
                  <a:extLst>
                    <a:ext uri="{9D8B030D-6E8A-4147-A177-3AD203B41FA5}">
                      <a16:colId xmlns:a16="http://schemas.microsoft.com/office/drawing/2014/main" val="3994957654"/>
                    </a:ext>
                  </a:extLst>
                </a:gridCol>
              </a:tblGrid>
              <a:tr h="368708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Subdomain Solve Settings</a:t>
                      </a:r>
                    </a:p>
                  </a:txBody>
                  <a:tcPr>
                    <a:lnB w="9525" cap="flat" cmpd="sng" algn="ctr">
                      <a:noFill/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845667"/>
                  </a:ext>
                </a:extLst>
              </a:tr>
              <a:tr h="36870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Relative Tolerance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  <a:endParaRPr lang="en-US" baseline="300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243148"/>
                  </a:ext>
                </a:extLst>
              </a:tr>
              <a:tr h="36870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Solve Frequency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048129"/>
                  </a:ext>
                </a:extLst>
              </a:tr>
              <a:tr h="36870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Subdomain Overlap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210334"/>
                  </a:ext>
                </a:extLst>
              </a:tr>
              <a:tr h="36870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Max Iterations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3661648"/>
                  </a:ext>
                </a:extLst>
              </a:tr>
            </a:tbl>
          </a:graphicData>
        </a:graphic>
      </p:graphicFrame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71CF4DD9-D9E3-B541-AD8C-4B1D255DCD51}"/>
              </a:ext>
            </a:extLst>
          </p:cNvPr>
          <p:cNvGraphicFramePr>
            <a:graphicFrameLocks noGrp="1"/>
          </p:cNvGraphicFramePr>
          <p:nvPr/>
        </p:nvGraphicFramePr>
        <p:xfrm>
          <a:off x="530919" y="1029545"/>
          <a:ext cx="4267200" cy="18288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5681">
                  <a:extLst>
                    <a:ext uri="{9D8B030D-6E8A-4147-A177-3AD203B41FA5}">
                      <a16:colId xmlns:a16="http://schemas.microsoft.com/office/drawing/2014/main" val="3799725534"/>
                    </a:ext>
                  </a:extLst>
                </a:gridCol>
                <a:gridCol w="1521519">
                  <a:extLst>
                    <a:ext uri="{9D8B030D-6E8A-4147-A177-3AD203B41FA5}">
                      <a16:colId xmlns:a16="http://schemas.microsoft.com/office/drawing/2014/main" val="3994957654"/>
                    </a:ext>
                  </a:extLst>
                </a:gridCol>
              </a:tblGrid>
              <a:tr h="35317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Flow Conditions</a:t>
                      </a:r>
                    </a:p>
                  </a:txBody>
                  <a:tcPr>
                    <a:lnB w="9525" cap="flat" cmpd="sng" algn="ctr">
                      <a:noFill/>
                      <a:prstDash val="soli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845667"/>
                  </a:ext>
                </a:extLst>
              </a:tr>
              <a:tr h="353175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Freestream Density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0.001 kg/m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243148"/>
                  </a:ext>
                </a:extLst>
              </a:tr>
              <a:tr h="353175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Freestream Speed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5000 m/s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048129"/>
                  </a:ext>
                </a:extLst>
              </a:tr>
              <a:tr h="353175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Freestream Temperature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 K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210334"/>
                  </a:ext>
                </a:extLst>
              </a:tr>
              <a:tr h="353175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Wall Temperature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 K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3661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571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DC00C-04F6-631F-32C2-4158670A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Hemisphere – Hexahedral Mesh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F647B-EEF0-09A8-CD9E-A9B14E8B9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181600"/>
            <a:ext cx="10972800" cy="1143000"/>
          </a:xfrm>
        </p:spPr>
        <p:txBody>
          <a:bodyPr/>
          <a:lstStyle/>
          <a:p>
            <a:r>
              <a:rPr lang="en-US" dirty="0"/>
              <a:t>Subdomain solve efficiency sensitive to solve frequency</a:t>
            </a:r>
          </a:p>
          <a:p>
            <a:pPr lvl="1"/>
            <a:r>
              <a:rPr lang="en-US" dirty="0"/>
              <a:t>Increasing the frequency increases simulation time more than decreasing iteration count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99B4-92F4-A681-9478-6027D8428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191F2-A98E-F9C3-B0C7-A15CF970F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6306F4-DB5D-EF03-2F31-2B0F27420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3432" r="2496" b="2452"/>
          <a:stretch/>
        </p:blipFill>
        <p:spPr>
          <a:xfrm>
            <a:off x="6934199" y="1143024"/>
            <a:ext cx="4163651" cy="36575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2A6CCE-1669-5373-6849-5D04CB6719A9}"/>
              </a:ext>
            </a:extLst>
          </p:cNvPr>
          <p:cNvSpPr txBox="1"/>
          <p:nvPr/>
        </p:nvSpPr>
        <p:spPr>
          <a:xfrm>
            <a:off x="9220200" y="3830524"/>
            <a:ext cx="1620927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~20% improvement</a:t>
            </a:r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CC19BEEF-05B7-8F28-CB19-57932D8505B8}"/>
              </a:ext>
            </a:extLst>
          </p:cNvPr>
          <p:cNvSpPr/>
          <p:nvPr/>
        </p:nvSpPr>
        <p:spPr bwMode="auto">
          <a:xfrm>
            <a:off x="9906000" y="4254774"/>
            <a:ext cx="609600" cy="164826"/>
          </a:xfrm>
          <a:prstGeom prst="left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4D48E0BF-F7C5-7F04-3227-41C5A0D60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266295"/>
              </p:ext>
            </p:extLst>
          </p:nvPr>
        </p:nvGraphicFramePr>
        <p:xfrm>
          <a:off x="609599" y="3197452"/>
          <a:ext cx="4188519" cy="18435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56602">
                  <a:extLst>
                    <a:ext uri="{9D8B030D-6E8A-4147-A177-3AD203B41FA5}">
                      <a16:colId xmlns:a16="http://schemas.microsoft.com/office/drawing/2014/main" val="3799725534"/>
                    </a:ext>
                  </a:extLst>
                </a:gridCol>
                <a:gridCol w="1231917">
                  <a:extLst>
                    <a:ext uri="{9D8B030D-6E8A-4147-A177-3AD203B41FA5}">
                      <a16:colId xmlns:a16="http://schemas.microsoft.com/office/drawing/2014/main" val="3994957654"/>
                    </a:ext>
                  </a:extLst>
                </a:gridCol>
              </a:tblGrid>
              <a:tr h="368708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Subdomain Solve Settings</a:t>
                      </a:r>
                    </a:p>
                  </a:txBody>
                  <a:tcPr>
                    <a:lnB w="9525" cap="flat" cmpd="sng" algn="ctr">
                      <a:noFill/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845667"/>
                  </a:ext>
                </a:extLst>
              </a:tr>
              <a:tr h="36870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Relative Tolerance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  <a:endParaRPr lang="en-US" baseline="300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243148"/>
                  </a:ext>
                </a:extLst>
              </a:tr>
              <a:tr h="368708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Solve Frequency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5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048129"/>
                  </a:ext>
                </a:extLst>
              </a:tr>
              <a:tr h="36870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Subdomain Overlap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210334"/>
                  </a:ext>
                </a:extLst>
              </a:tr>
              <a:tr h="36870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Max Iterations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366164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E54CE92-192C-FCDA-BBC2-B5D9BD450A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6" t="-665" r="19030" b="665"/>
          <a:stretch/>
        </p:blipFill>
        <p:spPr>
          <a:xfrm>
            <a:off x="4907136" y="1219224"/>
            <a:ext cx="2078860" cy="3655861"/>
          </a:xfrm>
          <a:prstGeom prst="rect">
            <a:avLst/>
          </a:prstGeom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5B05C9F8-9DDA-CCA7-B138-D4DFFBE7AB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68028"/>
              </p:ext>
            </p:extLst>
          </p:nvPr>
        </p:nvGraphicFramePr>
        <p:xfrm>
          <a:off x="530919" y="1029545"/>
          <a:ext cx="4267200" cy="18288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78989">
                  <a:extLst>
                    <a:ext uri="{9D8B030D-6E8A-4147-A177-3AD203B41FA5}">
                      <a16:colId xmlns:a16="http://schemas.microsoft.com/office/drawing/2014/main" val="3799725534"/>
                    </a:ext>
                  </a:extLst>
                </a:gridCol>
                <a:gridCol w="1288211">
                  <a:extLst>
                    <a:ext uri="{9D8B030D-6E8A-4147-A177-3AD203B41FA5}">
                      <a16:colId xmlns:a16="http://schemas.microsoft.com/office/drawing/2014/main" val="3994957654"/>
                    </a:ext>
                  </a:extLst>
                </a:gridCol>
              </a:tblGrid>
              <a:tr h="35317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Flow Conditions</a:t>
                      </a:r>
                    </a:p>
                  </a:txBody>
                  <a:tcPr>
                    <a:lnB w="9525" cap="flat" cmpd="sng" algn="ctr">
                      <a:noFill/>
                      <a:prstDash val="soli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845667"/>
                  </a:ext>
                </a:extLst>
              </a:tr>
              <a:tr h="353175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Freestream Density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 kg/m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243148"/>
                  </a:ext>
                </a:extLst>
              </a:tr>
              <a:tr h="353175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Freestream Speed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 m/s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048129"/>
                  </a:ext>
                </a:extLst>
              </a:tr>
              <a:tr h="353175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Freestream Temperature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 K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210334"/>
                  </a:ext>
                </a:extLst>
              </a:tr>
              <a:tr h="353175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Wall Temperature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 K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3661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825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DC00C-04F6-631F-32C2-4158670A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Hemisphere – Tetrahedral Mesh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F647B-EEF0-09A8-CD9E-A9B14E8B9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181600"/>
            <a:ext cx="10972800" cy="1143000"/>
          </a:xfrm>
        </p:spPr>
        <p:txBody>
          <a:bodyPr/>
          <a:lstStyle/>
          <a:p>
            <a:r>
              <a:rPr lang="en-US" dirty="0"/>
              <a:t>JFNK + NE more effective and parameter-agnostic on tetrahedral mesh than shock-aligned hexahedral mesh</a:t>
            </a:r>
          </a:p>
          <a:p>
            <a:pPr lvl="1"/>
            <a:r>
              <a:rPr lang="en-US" dirty="0"/>
              <a:t>Likely for same reasons as triangle vs quad mesh convergence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99B4-92F4-A681-9478-6027D8428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191F2-A98E-F9C3-B0C7-A15CF970F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6306F4-DB5D-EF03-2F31-2B0F27420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" b="536"/>
          <a:stretch/>
        </p:blipFill>
        <p:spPr>
          <a:xfrm>
            <a:off x="6934199" y="1143024"/>
            <a:ext cx="4163651" cy="36575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2A6CCE-1669-5373-6849-5D04CB6719A9}"/>
              </a:ext>
            </a:extLst>
          </p:cNvPr>
          <p:cNvSpPr txBox="1"/>
          <p:nvPr/>
        </p:nvSpPr>
        <p:spPr>
          <a:xfrm>
            <a:off x="9220200" y="3830524"/>
            <a:ext cx="1620927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~25% improvement</a:t>
            </a:r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CC19BEEF-05B7-8F28-CB19-57932D8505B8}"/>
              </a:ext>
            </a:extLst>
          </p:cNvPr>
          <p:cNvSpPr/>
          <p:nvPr/>
        </p:nvSpPr>
        <p:spPr bwMode="auto">
          <a:xfrm>
            <a:off x="9753600" y="4254774"/>
            <a:ext cx="762000" cy="159264"/>
          </a:xfrm>
          <a:prstGeom prst="left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4D48E0BF-F7C5-7F04-3227-41C5A0D60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176884"/>
              </p:ext>
            </p:extLst>
          </p:nvPr>
        </p:nvGraphicFramePr>
        <p:xfrm>
          <a:off x="609599" y="3197452"/>
          <a:ext cx="4188519" cy="18435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56602">
                  <a:extLst>
                    <a:ext uri="{9D8B030D-6E8A-4147-A177-3AD203B41FA5}">
                      <a16:colId xmlns:a16="http://schemas.microsoft.com/office/drawing/2014/main" val="3799725534"/>
                    </a:ext>
                  </a:extLst>
                </a:gridCol>
                <a:gridCol w="1231917">
                  <a:extLst>
                    <a:ext uri="{9D8B030D-6E8A-4147-A177-3AD203B41FA5}">
                      <a16:colId xmlns:a16="http://schemas.microsoft.com/office/drawing/2014/main" val="3994957654"/>
                    </a:ext>
                  </a:extLst>
                </a:gridCol>
              </a:tblGrid>
              <a:tr h="368708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Subdomain Solve Settings</a:t>
                      </a:r>
                    </a:p>
                  </a:txBody>
                  <a:tcPr>
                    <a:lnB w="9525" cap="flat" cmpd="sng" algn="ctr">
                      <a:noFill/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845667"/>
                  </a:ext>
                </a:extLst>
              </a:tr>
              <a:tr h="36870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Relative Tolerance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  <a:endParaRPr lang="en-US" baseline="300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243148"/>
                  </a:ext>
                </a:extLst>
              </a:tr>
              <a:tr h="36870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Solve Frequency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048129"/>
                  </a:ext>
                </a:extLst>
              </a:tr>
              <a:tr h="36870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Subdomain Overlap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210334"/>
                  </a:ext>
                </a:extLst>
              </a:tr>
              <a:tr h="36870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Max Iterations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366164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E54CE92-192C-FCDA-BBC2-B5D9BD450A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8" r="35767"/>
          <a:stretch/>
        </p:blipFill>
        <p:spPr>
          <a:xfrm>
            <a:off x="4850395" y="1029545"/>
            <a:ext cx="2029240" cy="389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5B05C9F8-9DDA-CCA7-B138-D4DFFBE7AB26}"/>
              </a:ext>
            </a:extLst>
          </p:cNvPr>
          <p:cNvGraphicFramePr>
            <a:graphicFrameLocks noGrp="1"/>
          </p:cNvGraphicFramePr>
          <p:nvPr/>
        </p:nvGraphicFramePr>
        <p:xfrm>
          <a:off x="530919" y="1029545"/>
          <a:ext cx="4267200" cy="18288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78989">
                  <a:extLst>
                    <a:ext uri="{9D8B030D-6E8A-4147-A177-3AD203B41FA5}">
                      <a16:colId xmlns:a16="http://schemas.microsoft.com/office/drawing/2014/main" val="3799725534"/>
                    </a:ext>
                  </a:extLst>
                </a:gridCol>
                <a:gridCol w="1288211">
                  <a:extLst>
                    <a:ext uri="{9D8B030D-6E8A-4147-A177-3AD203B41FA5}">
                      <a16:colId xmlns:a16="http://schemas.microsoft.com/office/drawing/2014/main" val="3994957654"/>
                    </a:ext>
                  </a:extLst>
                </a:gridCol>
              </a:tblGrid>
              <a:tr h="35317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Flow Conditions</a:t>
                      </a:r>
                    </a:p>
                  </a:txBody>
                  <a:tcPr>
                    <a:lnB w="9525" cap="flat" cmpd="sng" algn="ctr">
                      <a:noFill/>
                      <a:prstDash val="soli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845667"/>
                  </a:ext>
                </a:extLst>
              </a:tr>
              <a:tr h="353175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Freestream Density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 kg/m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243148"/>
                  </a:ext>
                </a:extLst>
              </a:tr>
              <a:tr h="353175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Freestream Speed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 m/s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048129"/>
                  </a:ext>
                </a:extLst>
              </a:tr>
              <a:tr h="353175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Freestream Temperature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 K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210334"/>
                  </a:ext>
                </a:extLst>
              </a:tr>
              <a:tr h="353175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Wall Temperature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 K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3661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323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D93FA-C08F-0D42-BF3B-696112388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EE39D-F773-010A-DCE6-42D7162F5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Nonlinear elimination can be effectively used to decrease the total time-to-solution for Newton-Krylov nonlinear solvers</a:t>
            </a:r>
          </a:p>
          <a:p>
            <a:pPr lvl="1"/>
            <a:r>
              <a:rPr lang="en-US" dirty="0"/>
              <a:t>Key ingredients: shock sensor, dynamic load balancing, subdomain solution transfer</a:t>
            </a:r>
          </a:p>
          <a:p>
            <a:pPr lvl="1"/>
            <a:r>
              <a:rPr lang="en-US" dirty="0"/>
              <a:t>Provides a mechanism for balancing overall nonlinearity of the problem</a:t>
            </a:r>
          </a:p>
          <a:p>
            <a:endParaRPr lang="en-US" dirty="0"/>
          </a:p>
          <a:p>
            <a:r>
              <a:rPr lang="en-US" dirty="0"/>
              <a:t>Efficacy of nonlinear elimination is dependent on the relative imbalance of localized nonlinearities</a:t>
            </a:r>
          </a:p>
          <a:p>
            <a:pPr lvl="1"/>
            <a:r>
              <a:rPr lang="en-US" dirty="0"/>
              <a:t>If the problem is “globally bad”, then subdomain solves are not cost effective</a:t>
            </a:r>
          </a:p>
          <a:p>
            <a:pPr lvl="1"/>
            <a:r>
              <a:rPr lang="en-US" dirty="0"/>
              <a:t>Fortunately, bow shocks are typically highly localized phenomena</a:t>
            </a:r>
          </a:p>
          <a:p>
            <a:pPr lvl="1"/>
            <a:endParaRPr lang="en-US" dirty="0"/>
          </a:p>
          <a:p>
            <a:r>
              <a:rPr lang="en-US" dirty="0"/>
              <a:t>Effectiveness of shock subdomain solves includes tunable parameters</a:t>
            </a:r>
          </a:p>
          <a:p>
            <a:pPr lvl="1"/>
            <a:r>
              <a:rPr lang="en-US" dirty="0"/>
              <a:t>Future work to automate these parameters for optimal iterative convergence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F55AE1-E869-F270-9878-21290B1D7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7F922-595C-8CCB-19CF-FC95F9754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33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0EEB-F50B-D9FB-F539-D60158AC1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FAF7C-75D9-B97E-822E-51942225B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2133600"/>
            <a:ext cx="7924800" cy="1905000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What is required is an automated capability that delivers hands-off solid convergence under all reasonable anticipated flow conditions with a high tolerance to mesh irregularities and small-scale unsteadiness.</a:t>
            </a:r>
          </a:p>
          <a:p>
            <a:pPr marL="0" indent="0" algn="ctr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CFD 2030 Vision Study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2FEED5-26D5-E170-8D5B-55C682D2F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D9399C-960F-7E00-6515-1BD078615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28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AFC50-B8DA-A8E9-2545-A528AFF68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0459-D3E6-C8C7-9F7E-34A5E6BE3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Progress has been made in the last two decades toward robust nonlinear solver technology</a:t>
            </a:r>
          </a:p>
          <a:p>
            <a:pPr lvl="1"/>
            <a:r>
              <a:rPr lang="en-US" dirty="0"/>
              <a:t>Multigrid methods</a:t>
            </a:r>
          </a:p>
          <a:p>
            <a:pPr lvl="1"/>
            <a:r>
              <a:rPr lang="en-US" dirty="0"/>
              <a:t>Constraint-based solver techniques</a:t>
            </a:r>
          </a:p>
          <a:p>
            <a:pPr lvl="1"/>
            <a:r>
              <a:rPr lang="en-US" dirty="0"/>
              <a:t>Newton-Krylov techniques</a:t>
            </a:r>
          </a:p>
          <a:p>
            <a:pPr lvl="1"/>
            <a:endParaRPr lang="en-US" dirty="0"/>
          </a:p>
          <a:p>
            <a:r>
              <a:rPr lang="en-US" dirty="0"/>
              <a:t>Newton-Krylov solvers can accelerate iterative converge under certain conditions</a:t>
            </a:r>
          </a:p>
          <a:p>
            <a:pPr lvl="1"/>
            <a:r>
              <a:rPr lang="en-US" dirty="0"/>
              <a:t>Fast quadratic convergence with ”good” initial conditions</a:t>
            </a:r>
          </a:p>
          <a:p>
            <a:pPr lvl="1"/>
            <a:r>
              <a:rPr lang="en-US" dirty="0"/>
              <a:t>These solvers can stagnate when strong nonlinearities are present in the flow field</a:t>
            </a:r>
          </a:p>
          <a:p>
            <a:pPr lvl="1"/>
            <a:r>
              <a:rPr lang="en-US" dirty="0"/>
              <a:t>Strong bow shocks in hypersonic flow can lead to wasteful nonlinear iterations early in the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A8144-11C2-95B3-60CA-75901DF23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E73B1-FAEA-273D-AF5F-B303C79A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41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8A17-F81A-11BF-A979-F5736CB2F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Newton-Krylov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EDCBE-4807-7290-408A-90692F160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Newton-Krylov solver iterations are expensive compared to other nonlinear solver techniques.</a:t>
            </a:r>
          </a:p>
          <a:p>
            <a:pPr lvl="1"/>
            <a:r>
              <a:rPr lang="en-US" dirty="0"/>
              <a:t>Each iteration requires solving an ill-conditioned linear system, that is expensive to construct and robustly solve.</a:t>
            </a:r>
          </a:p>
          <a:p>
            <a:pPr lvl="1"/>
            <a:r>
              <a:rPr lang="en-US" dirty="0"/>
              <a:t>If quadratic convergence is achieved quickly, then this is not a problem.  Otherwise, the efficiency of the solver deteriorates.</a:t>
            </a:r>
          </a:p>
          <a:p>
            <a:pPr lvl="1"/>
            <a:endParaRPr lang="en-US" dirty="0"/>
          </a:p>
          <a:p>
            <a:r>
              <a:rPr lang="en-US" dirty="0"/>
              <a:t>Solution: use a robust and efficient globalization strategy.</a:t>
            </a:r>
          </a:p>
          <a:p>
            <a:pPr lvl="1"/>
            <a:r>
              <a:rPr lang="en-US" dirty="0"/>
              <a:t>Many techniques are studied in the literature</a:t>
            </a:r>
          </a:p>
          <a:p>
            <a:pPr lvl="1"/>
            <a:r>
              <a:rPr lang="en-US" dirty="0"/>
              <a:t>Pseudo-transient continuation, line search, and trust region methods are popular</a:t>
            </a:r>
          </a:p>
          <a:p>
            <a:pPr lvl="1"/>
            <a:r>
              <a:rPr lang="en-US" dirty="0"/>
              <a:t>Most focus on “hill-climbing” methods, but simple methods fail when shocks are present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19A35-1E4F-D75E-3C6E-4FE168ED8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DE225-8EE4-87D0-193E-6A8C764D6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23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FB3AD-28ED-0BD7-6CE2-592804BEC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Inefficiency of Newton-Krylov with Shocks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107DD-4D30-9E0E-1D7A-B00CACF35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114800"/>
            <a:ext cx="10972800" cy="2209800"/>
          </a:xfrm>
        </p:spPr>
        <p:txBody>
          <a:bodyPr/>
          <a:lstStyle/>
          <a:p>
            <a:r>
              <a:rPr lang="en-US" dirty="0"/>
              <a:t>When strong shocks are present, Newton-Krylov methods stagnate early on and then rapidly converge after many nonlinear iterations</a:t>
            </a:r>
          </a:p>
          <a:p>
            <a:pPr lvl="1"/>
            <a:r>
              <a:rPr lang="en-US" dirty="0"/>
              <a:t>All progress is stymied by the shock until it settles into the final location</a:t>
            </a:r>
          </a:p>
          <a:p>
            <a:pPr lvl="1"/>
            <a:r>
              <a:rPr lang="en-US" dirty="0"/>
              <a:t>Using a Newton-Krylov method is inefficient here, because a small region (the shock) is holding up progress everywhere else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7945DD-216E-D871-E4BD-3641E281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C35C7-66EB-76DF-6DE8-282923067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61D640-A7E0-515D-01E5-8D2265E4CB98}"/>
              </a:ext>
            </a:extLst>
          </p:cNvPr>
          <p:cNvGrpSpPr/>
          <p:nvPr/>
        </p:nvGrpSpPr>
        <p:grpSpPr>
          <a:xfrm>
            <a:off x="6629400" y="893561"/>
            <a:ext cx="3581400" cy="3183139"/>
            <a:chOff x="3886200" y="966297"/>
            <a:chExt cx="3581400" cy="3183139"/>
          </a:xfrm>
        </p:grpSpPr>
        <p:pic>
          <p:nvPicPr>
            <p:cNvPr id="7" name="Picture 6" descr="Chart, line chart&#10;&#10;Description automatically generated">
              <a:extLst>
                <a:ext uri="{FF2B5EF4-FFF2-40B4-BE49-F238E27FC236}">
                  <a16:creationId xmlns:a16="http://schemas.microsoft.com/office/drawing/2014/main" id="{686BBFD3-C586-F582-F126-5DA2C65C4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966297"/>
              <a:ext cx="3581400" cy="3183139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27F10FE-E91B-489E-ED9C-D924ED02EA0E}"/>
                </a:ext>
              </a:extLst>
            </p:cNvPr>
            <p:cNvSpPr/>
            <p:nvPr/>
          </p:nvSpPr>
          <p:spPr bwMode="auto">
            <a:xfrm rot="434800">
              <a:off x="4442980" y="1245511"/>
              <a:ext cx="2191945" cy="461618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186603-7536-00C5-5CDD-9277CE8C7888}"/>
                </a:ext>
              </a:extLst>
            </p:cNvPr>
            <p:cNvSpPr/>
            <p:nvPr/>
          </p:nvSpPr>
          <p:spPr bwMode="auto">
            <a:xfrm rot="4963961">
              <a:off x="5884112" y="2516875"/>
              <a:ext cx="2069790" cy="523009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4C5762-E991-F50D-A3C0-EFBCA90DDDC9}"/>
                </a:ext>
              </a:extLst>
            </p:cNvPr>
            <p:cNvSpPr txBox="1"/>
            <p:nvPr/>
          </p:nvSpPr>
          <p:spPr>
            <a:xfrm>
              <a:off x="4551456" y="2013207"/>
              <a:ext cx="1757308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Expensive/wasteful iterations while shock is moving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3E1F77-CF99-B859-D505-87C43FEE4BFD}"/>
                </a:ext>
              </a:extLst>
            </p:cNvPr>
            <p:cNvSpPr txBox="1"/>
            <p:nvPr/>
          </p:nvSpPr>
          <p:spPr>
            <a:xfrm>
              <a:off x="5101178" y="3198167"/>
              <a:ext cx="1554108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Fast quadratic convergence</a:t>
              </a: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2CA8E530-EC59-43A3-D507-39E5792D47A0}"/>
                </a:ext>
              </a:extLst>
            </p:cNvPr>
            <p:cNvSpPr/>
            <p:nvPr/>
          </p:nvSpPr>
          <p:spPr bwMode="auto">
            <a:xfrm rot="16766492">
              <a:off x="5303760" y="1782526"/>
              <a:ext cx="252700" cy="226597"/>
            </a:xfrm>
            <a:prstGeom prst="rightArrow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50A31E88-4379-F25B-05BF-251E8D202C02}"/>
                </a:ext>
              </a:extLst>
            </p:cNvPr>
            <p:cNvSpPr/>
            <p:nvPr/>
          </p:nvSpPr>
          <p:spPr bwMode="auto">
            <a:xfrm rot="19069668">
              <a:off x="6438368" y="3084868"/>
              <a:ext cx="252700" cy="226597"/>
            </a:xfrm>
            <a:prstGeom prst="rightArrow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pic>
        <p:nvPicPr>
          <p:cNvPr id="15" name="low_res.avi" descr="low_res.avi">
            <a:hlinkClick r:id="" action="ppaction://media"/>
            <a:extLst>
              <a:ext uri="{FF2B5EF4-FFF2-40B4-BE49-F238E27FC236}">
                <a16:creationId xmlns:a16="http://schemas.microsoft.com/office/drawing/2014/main" id="{66BC1E6B-E169-4DAB-E9BA-62296E54ED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922" r="29204"/>
          <a:stretch/>
        </p:blipFill>
        <p:spPr>
          <a:xfrm rot="5400000">
            <a:off x="2422604" y="-523350"/>
            <a:ext cx="1754268" cy="56932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156A40-078E-A21C-FDF7-7CB7EB87F803}"/>
              </a:ext>
            </a:extLst>
          </p:cNvPr>
          <p:cNvSpPr txBox="1"/>
          <p:nvPr/>
        </p:nvSpPr>
        <p:spPr>
          <a:xfrm>
            <a:off x="1624845" y="3294708"/>
            <a:ext cx="3349785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Solution evolves slowly from impulse freestream condition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A2DC68-386F-86AA-1CE0-125EA0D92C4C}"/>
              </a:ext>
            </a:extLst>
          </p:cNvPr>
          <p:cNvSpPr txBox="1"/>
          <p:nvPr/>
        </p:nvSpPr>
        <p:spPr>
          <a:xfrm>
            <a:off x="1314364" y="1063146"/>
            <a:ext cx="397075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Example: Cylinder in Hypersonic Flow</a:t>
            </a:r>
          </a:p>
        </p:txBody>
      </p:sp>
    </p:spTree>
    <p:extLst>
      <p:ext uri="{BB962C8B-B14F-4D97-AF65-F5344CB8AC3E}">
        <p14:creationId xmlns:p14="http://schemas.microsoft.com/office/powerpoint/2010/main" val="200149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lue&#10;&#10;Description automatically generated">
            <a:extLst>
              <a:ext uri="{FF2B5EF4-FFF2-40B4-BE49-F238E27FC236}">
                <a16:creationId xmlns:a16="http://schemas.microsoft.com/office/drawing/2014/main" id="{83EEDE02-D5E6-BA13-0019-2DE37309C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6" t="15557" r="13148" b="5555"/>
          <a:stretch/>
        </p:blipFill>
        <p:spPr>
          <a:xfrm>
            <a:off x="8077200" y="1863146"/>
            <a:ext cx="3899437" cy="381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FAA3C5-19B7-1437-FB62-F102980F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Elimination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2436E-2650-9E42-27CA-3D6BA7432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7620000" cy="5410200"/>
          </a:xfrm>
        </p:spPr>
        <p:txBody>
          <a:bodyPr/>
          <a:lstStyle/>
          <a:p>
            <a:r>
              <a:rPr lang="en-US" dirty="0"/>
              <a:t>The failure of Newton-Krylov solvers when nonlinearities are unbalanced is a known problem</a:t>
            </a:r>
          </a:p>
          <a:p>
            <a:pPr lvl="1"/>
            <a:r>
              <a:rPr lang="en-US" dirty="0"/>
              <a:t>Nonlinear preconditioners can be used to mitigate unbalanced nonlinearities</a:t>
            </a:r>
          </a:p>
          <a:p>
            <a:pPr lvl="1"/>
            <a:endParaRPr lang="en-US" dirty="0"/>
          </a:p>
          <a:p>
            <a:r>
              <a:rPr lang="en-US" dirty="0"/>
              <a:t>Nonlinear Elimination</a:t>
            </a:r>
          </a:p>
          <a:p>
            <a:pPr lvl="1"/>
            <a:r>
              <a:rPr lang="en-US" dirty="0"/>
              <a:t>Developed by Cai and Li</a:t>
            </a:r>
            <a:r>
              <a:rPr lang="en-US" baseline="30000" dirty="0"/>
              <a:t>1</a:t>
            </a:r>
          </a:p>
          <a:p>
            <a:pPr lvl="1"/>
            <a:r>
              <a:rPr lang="en-US" dirty="0"/>
              <a:t>Partition regions with strong nonlinearity and solve local subproblem</a:t>
            </a:r>
          </a:p>
          <a:p>
            <a:pPr lvl="1"/>
            <a:r>
              <a:rPr lang="en-US" dirty="0"/>
              <a:t>Solving smaller, better-conditioned subproblems provides a better starting solution for the global ill-conditioned problem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BF1B0-B3FC-DFFF-748D-6C910EEEA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5AA498-ED94-D3B6-2C18-B5160ED1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B7AE1-A628-6B7C-E85F-7DF8519B8BC4}"/>
              </a:ext>
            </a:extLst>
          </p:cNvPr>
          <p:cNvSpPr txBox="1"/>
          <p:nvPr/>
        </p:nvSpPr>
        <p:spPr>
          <a:xfrm>
            <a:off x="9135086" y="1209373"/>
            <a:ext cx="190069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Cylinder Flow Flux Balance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A4EF84-ACED-7268-4BEA-7D629DA36D0A}"/>
              </a:ext>
            </a:extLst>
          </p:cNvPr>
          <p:cNvSpPr txBox="1"/>
          <p:nvPr/>
        </p:nvSpPr>
        <p:spPr>
          <a:xfrm>
            <a:off x="5992847" y="2623237"/>
            <a:ext cx="1828800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Large flux imbalance at shock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015945-BA34-ED20-6041-E8536ABA8C22}"/>
              </a:ext>
            </a:extLst>
          </p:cNvPr>
          <p:cNvSpPr txBox="1"/>
          <p:nvPr/>
        </p:nvSpPr>
        <p:spPr>
          <a:xfrm>
            <a:off x="10026918" y="4755549"/>
            <a:ext cx="1860282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Flux relatively balanced elsewhere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1ABAECA-E1C1-D2FB-041F-5652C4F82BFA}"/>
              </a:ext>
            </a:extLst>
          </p:cNvPr>
          <p:cNvSpPr/>
          <p:nvPr/>
        </p:nvSpPr>
        <p:spPr bwMode="auto">
          <a:xfrm rot="20938788" flipV="1">
            <a:off x="7862735" y="2668183"/>
            <a:ext cx="831637" cy="228109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728EC58-2FD3-5FCD-2BCE-71FACB4A514F}"/>
              </a:ext>
            </a:extLst>
          </p:cNvPr>
          <p:cNvSpPr/>
          <p:nvPr/>
        </p:nvSpPr>
        <p:spPr bwMode="auto">
          <a:xfrm rot="10192548" flipV="1">
            <a:off x="9148700" y="5057256"/>
            <a:ext cx="826585" cy="228109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866FE92-0814-B98A-39CC-BFAC8CB9A7F4}"/>
              </a:ext>
            </a:extLst>
          </p:cNvPr>
          <p:cNvSpPr/>
          <p:nvPr/>
        </p:nvSpPr>
        <p:spPr bwMode="auto">
          <a:xfrm rot="15290821" flipV="1">
            <a:off x="10115280" y="4185563"/>
            <a:ext cx="826585" cy="228109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3FAF5A-F0CB-B858-3C63-F27D20461C75}"/>
              </a:ext>
            </a:extLst>
          </p:cNvPr>
          <p:cNvSpPr txBox="1"/>
          <p:nvPr/>
        </p:nvSpPr>
        <p:spPr>
          <a:xfrm>
            <a:off x="483424" y="5835878"/>
            <a:ext cx="10058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X.-C. Cai and X. Li,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Inexact Newton methods with restricted additive Schwarz based nonlinear elimination for problems with high local nonlinearity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SIAM J. Sci.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Comput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., 33 (2011), pp.746-762.</a:t>
            </a:r>
          </a:p>
        </p:txBody>
      </p:sp>
    </p:spTree>
    <p:extLst>
      <p:ext uri="{BB962C8B-B14F-4D97-AF65-F5344CB8AC3E}">
        <p14:creationId xmlns:p14="http://schemas.microsoft.com/office/powerpoint/2010/main" val="851505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17939-695D-74AB-B714-785818BB3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Imbalanced Nonlinearities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396D5-C6D5-4E76-6B4E-2B698F9BC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979089"/>
            <a:ext cx="10972800" cy="3200400"/>
          </a:xfrm>
        </p:spPr>
        <p:txBody>
          <a:bodyPr/>
          <a:lstStyle/>
          <a:p>
            <a:r>
              <a:rPr lang="en-US" dirty="0"/>
              <a:t>A shock sensor is used to identify the ”bad” region of high nonlinearity</a:t>
            </a:r>
          </a:p>
          <a:p>
            <a:pPr lvl="1"/>
            <a:r>
              <a:rPr lang="en-US" dirty="0"/>
              <a:t>Lovely and Haimes</a:t>
            </a:r>
            <a:r>
              <a:rPr lang="en-US" baseline="30000" dirty="0"/>
              <a:t>1</a:t>
            </a:r>
            <a:r>
              <a:rPr lang="en-US" dirty="0"/>
              <a:t> sensor filtered by Gnoffo and White</a:t>
            </a:r>
            <a:r>
              <a:rPr lang="en-US" baseline="30000" dirty="0"/>
              <a:t>2</a:t>
            </a:r>
            <a:r>
              <a:rPr lang="en-US" dirty="0"/>
              <a:t> pressure-based limiter function is used to identify the strong shock iso-surface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7679F-06D8-8246-C925-362550CCF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3B934-D815-4084-258F-B01837CC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1B90E8-9A97-0315-AE2D-5BFF99F4B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605" y="4164930"/>
            <a:ext cx="4031630" cy="61970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B75AFD9-DE08-39BC-E641-491680EA3EE8}"/>
              </a:ext>
            </a:extLst>
          </p:cNvPr>
          <p:cNvGrpSpPr/>
          <p:nvPr/>
        </p:nvGrpSpPr>
        <p:grpSpPr>
          <a:xfrm>
            <a:off x="4685854" y="4910760"/>
            <a:ext cx="3181976" cy="880440"/>
            <a:chOff x="7801828" y="5153824"/>
            <a:chExt cx="3181976" cy="8804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87815C-228E-D1A5-E600-3739D74A4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7574" y="5238658"/>
              <a:ext cx="2810484" cy="710772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BA91EE6-37D0-376D-9CBD-C6C2DFC7540F}"/>
                </a:ext>
              </a:extLst>
            </p:cNvPr>
            <p:cNvSpPr/>
            <p:nvPr/>
          </p:nvSpPr>
          <p:spPr bwMode="auto">
            <a:xfrm>
              <a:off x="7801828" y="5153824"/>
              <a:ext cx="3181976" cy="880440"/>
            </a:xfrm>
            <a:prstGeom prst="roundRect">
              <a:avLst/>
            </a:prstGeom>
            <a:solidFill>
              <a:srgbClr val="FFFF00">
                <a:alpha val="17775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78E981D-7E47-8CD4-B015-4B016A3101CC}"/>
              </a:ext>
            </a:extLst>
          </p:cNvPr>
          <p:cNvSpPr txBox="1"/>
          <p:nvPr/>
        </p:nvSpPr>
        <p:spPr>
          <a:xfrm>
            <a:off x="1212226" y="5136227"/>
            <a:ext cx="309116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practice, any value &gt; ~0.1 indicates the vicinity of a shock</a:t>
            </a:r>
          </a:p>
        </p:txBody>
      </p:sp>
      <p:pic>
        <p:nvPicPr>
          <p:cNvPr id="12" name="Picture 1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7C39D96-1710-7C4A-AA67-CA58A9276D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1" t="5556" r="35363" b="5556"/>
          <a:stretch/>
        </p:blipFill>
        <p:spPr>
          <a:xfrm rot="5400000">
            <a:off x="8266684" y="-560832"/>
            <a:ext cx="1645920" cy="5266944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DAF1105-C8DC-2779-245D-BAFAB0333B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5" t="5555" r="35483" b="5616"/>
          <a:stretch/>
        </p:blipFill>
        <p:spPr>
          <a:xfrm rot="5400000">
            <a:off x="2525492" y="-522509"/>
            <a:ext cx="1578417" cy="5257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AFE2E5CE-55AB-D373-1C22-E93AB4912C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0" t="30000" r="16838" b="30000"/>
          <a:stretch/>
        </p:blipFill>
        <p:spPr>
          <a:xfrm>
            <a:off x="833492" y="1131760"/>
            <a:ext cx="457200" cy="1175657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59DB1BBF-D0B2-34A4-A244-F2E9143DA0BF}"/>
              </a:ext>
            </a:extLst>
          </p:cNvPr>
          <p:cNvSpPr/>
          <p:nvPr/>
        </p:nvSpPr>
        <p:spPr bwMode="auto">
          <a:xfrm>
            <a:off x="5694173" y="1831879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5E416E-2907-80E7-926B-B951A1FA546A}"/>
              </a:ext>
            </a:extLst>
          </p:cNvPr>
          <p:cNvSpPr txBox="1"/>
          <p:nvPr/>
        </p:nvSpPr>
        <p:spPr>
          <a:xfrm>
            <a:off x="5230253" y="1378180"/>
            <a:ext cx="188384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Apply shock sensor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D2B1D3-1E20-3E61-B2F3-2A12759851DD}"/>
              </a:ext>
            </a:extLst>
          </p:cNvPr>
          <p:cNvSpPr txBox="1"/>
          <p:nvPr/>
        </p:nvSpPr>
        <p:spPr>
          <a:xfrm>
            <a:off x="8502664" y="954792"/>
            <a:ext cx="131798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Shock region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9678A49-4840-D7DA-2282-9A78619C1D36}"/>
              </a:ext>
            </a:extLst>
          </p:cNvPr>
          <p:cNvSpPr/>
          <p:nvPr/>
        </p:nvSpPr>
        <p:spPr bwMode="auto">
          <a:xfrm rot="3721112" flipV="1">
            <a:off x="9654874" y="1362593"/>
            <a:ext cx="381014" cy="228109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6F746B2-93A8-C402-3459-FC4D8FC30903}"/>
              </a:ext>
            </a:extLst>
          </p:cNvPr>
          <p:cNvSpPr/>
          <p:nvPr/>
        </p:nvSpPr>
        <p:spPr bwMode="auto">
          <a:xfrm rot="7004514" flipV="1">
            <a:off x="8289954" y="1350571"/>
            <a:ext cx="381014" cy="228109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BD336-8BD1-07DD-0BD1-BC5B09908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0581" y="4249497"/>
            <a:ext cx="942301" cy="461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7B5CAF-5E91-C6C7-E2E6-28A8A46C7E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1688"/>
          <a:stretch/>
        </p:blipFill>
        <p:spPr>
          <a:xfrm>
            <a:off x="8534400" y="4091460"/>
            <a:ext cx="907497" cy="6197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4298A70-9BE9-9432-CCB5-DF317978037E}"/>
              </a:ext>
            </a:extLst>
          </p:cNvPr>
          <p:cNvSpPr txBox="1"/>
          <p:nvPr/>
        </p:nvSpPr>
        <p:spPr>
          <a:xfrm>
            <a:off x="609600" y="5867400"/>
            <a:ext cx="1003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Lovely D, H. R.,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Shock detection from computational fluid dynamics results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AIAA Paper 1999-3285</a:t>
            </a:r>
          </a:p>
          <a:p>
            <a:pPr algn="l"/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Gnoffo, P., and White, J. A.,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Computational Aerothermodynamic Simulation Issues on Unstructured Grids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AIAA Paper 2004-2371</a:t>
            </a:r>
          </a:p>
        </p:txBody>
      </p:sp>
    </p:spTree>
    <p:extLst>
      <p:ext uri="{BB962C8B-B14F-4D97-AF65-F5344CB8AC3E}">
        <p14:creationId xmlns:p14="http://schemas.microsoft.com/office/powerpoint/2010/main" val="1280586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942D-29CA-DE3E-6D56-CF6ECD2AE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Elimination: Shock Subdomain Solve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D6230-1794-9586-8CB9-44ABEF0C9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081830"/>
            <a:ext cx="10972800" cy="1242769"/>
          </a:xfrm>
        </p:spPr>
        <p:txBody>
          <a:bodyPr/>
          <a:lstStyle/>
          <a:p>
            <a:r>
              <a:rPr lang="en-US" dirty="0"/>
              <a:t>Subdomain partitioning via shock sensor</a:t>
            </a:r>
          </a:p>
          <a:p>
            <a:pPr lvl="1"/>
            <a:r>
              <a:rPr lang="en-US" dirty="0"/>
              <a:t>Solve subdomain and keep solution in shock (red) region</a:t>
            </a:r>
          </a:p>
          <a:p>
            <a:pPr lvl="1"/>
            <a:r>
              <a:rPr lang="en-US" dirty="0"/>
              <a:t>Discard solved subdomain solution in level 1 (green) and level 2 (blue) overlap regions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932DF1-BF72-9BB3-7E3F-E0C41BE5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44E07-B15E-2313-D46F-83A77AB7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239E54A-4E37-42B3-5108-60B1619AD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6" r="38693"/>
          <a:stretch/>
        </p:blipFill>
        <p:spPr>
          <a:xfrm rot="5400000">
            <a:off x="2146226" y="-163950"/>
            <a:ext cx="1592980" cy="5296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CAB5E-1549-0A95-DBA9-998C586DB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7090" y="1295400"/>
            <a:ext cx="6201703" cy="3267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D67E23-7CD0-F0F0-43CF-E9E928D3B9C7}"/>
              </a:ext>
            </a:extLst>
          </p:cNvPr>
          <p:cNvSpPr txBox="1"/>
          <p:nvPr/>
        </p:nvSpPr>
        <p:spPr>
          <a:xfrm>
            <a:off x="6705600" y="1201304"/>
            <a:ext cx="1596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Before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Subsolve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23F6FD-BB45-9D63-B233-2D38790D77B8}"/>
              </a:ext>
            </a:extLst>
          </p:cNvPr>
          <p:cNvSpPr txBox="1"/>
          <p:nvPr/>
        </p:nvSpPr>
        <p:spPr>
          <a:xfrm>
            <a:off x="9588484" y="1201303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Subsolve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60874EFB-0188-05BF-F555-14994A9C2905}"/>
              </a:ext>
            </a:extLst>
          </p:cNvPr>
          <p:cNvSpPr/>
          <p:nvPr/>
        </p:nvSpPr>
        <p:spPr bwMode="auto">
          <a:xfrm rot="14113527">
            <a:off x="1063912" y="1913871"/>
            <a:ext cx="752147" cy="386395"/>
          </a:xfrm>
          <a:prstGeom prst="lef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30008-813B-BA35-980C-E0883FB7DAEF}"/>
              </a:ext>
            </a:extLst>
          </p:cNvPr>
          <p:cNvSpPr txBox="1"/>
          <p:nvPr/>
        </p:nvSpPr>
        <p:spPr>
          <a:xfrm>
            <a:off x="273981" y="990600"/>
            <a:ext cx="233200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Keep solution in shock (red)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82DC1D-1889-07AC-92E1-6971396BCFCD}"/>
              </a:ext>
            </a:extLst>
          </p:cNvPr>
          <p:cNvSpPr txBox="1"/>
          <p:nvPr/>
        </p:nvSpPr>
        <p:spPr>
          <a:xfrm>
            <a:off x="3343130" y="990600"/>
            <a:ext cx="26768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Discard solution in overlap (green/blue) region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DED4B0E0-1EFD-BB51-2147-96C112A0A73C}"/>
              </a:ext>
            </a:extLst>
          </p:cNvPr>
          <p:cNvSpPr/>
          <p:nvPr/>
        </p:nvSpPr>
        <p:spPr bwMode="auto">
          <a:xfrm rot="16850075">
            <a:off x="3838913" y="2069569"/>
            <a:ext cx="1270697" cy="205449"/>
          </a:xfrm>
          <a:prstGeom prst="left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281060A8-19E0-3A5A-3A81-81B9AE5AF444}"/>
              </a:ext>
            </a:extLst>
          </p:cNvPr>
          <p:cNvSpPr/>
          <p:nvPr/>
        </p:nvSpPr>
        <p:spPr bwMode="auto">
          <a:xfrm rot="18204955">
            <a:off x="3804774" y="1701059"/>
            <a:ext cx="763531" cy="242946"/>
          </a:xfrm>
          <a:prstGeom prst="left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2674B1-55D4-34D6-B70D-1D4D4C0C601F}"/>
              </a:ext>
            </a:extLst>
          </p:cNvPr>
          <p:cNvSpPr txBox="1"/>
          <p:nvPr/>
        </p:nvSpPr>
        <p:spPr>
          <a:xfrm>
            <a:off x="1476133" y="4209307"/>
            <a:ext cx="286355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 Shock Region and Overlap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C45835-93C4-5D88-C955-DE1E89D0820C}"/>
              </a:ext>
            </a:extLst>
          </p:cNvPr>
          <p:cNvSpPr txBox="1"/>
          <p:nvPr/>
        </p:nvSpPr>
        <p:spPr>
          <a:xfrm>
            <a:off x="6937839" y="4527832"/>
            <a:ext cx="342536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Subdomain Flux Balance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849494-3EDB-43B5-28E6-FEF5CDC8446F}"/>
              </a:ext>
            </a:extLst>
          </p:cNvPr>
          <p:cNvSpPr txBox="1"/>
          <p:nvPr/>
        </p:nvSpPr>
        <p:spPr>
          <a:xfrm>
            <a:off x="2907910" y="3305429"/>
            <a:ext cx="239292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Solution fixed in outer overlap (blue) region</a:t>
            </a:r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D0913082-3777-F23C-7A3C-92A2559A6E95}"/>
              </a:ext>
            </a:extLst>
          </p:cNvPr>
          <p:cNvSpPr/>
          <p:nvPr/>
        </p:nvSpPr>
        <p:spPr bwMode="auto">
          <a:xfrm rot="4772783">
            <a:off x="3385285" y="2618821"/>
            <a:ext cx="975773" cy="347838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9090AF-4E38-94FB-271A-B0919B709698}"/>
              </a:ext>
            </a:extLst>
          </p:cNvPr>
          <p:cNvSpPr txBox="1"/>
          <p:nvPr/>
        </p:nvSpPr>
        <p:spPr>
          <a:xfrm>
            <a:off x="7722163" y="3531238"/>
            <a:ext cx="1624474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Flat and smooth is better for fast convergence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F07F65E3-E740-ED21-D45B-AC5EECCD27FD}"/>
              </a:ext>
            </a:extLst>
          </p:cNvPr>
          <p:cNvSpPr/>
          <p:nvPr/>
        </p:nvSpPr>
        <p:spPr bwMode="auto">
          <a:xfrm>
            <a:off x="8105941" y="2815626"/>
            <a:ext cx="762000" cy="237942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8237DF-EF99-C51A-56B5-C7AFF313BE71}"/>
              </a:ext>
            </a:extLst>
          </p:cNvPr>
          <p:cNvSpPr txBox="1"/>
          <p:nvPr/>
        </p:nvSpPr>
        <p:spPr>
          <a:xfrm>
            <a:off x="446636" y="3304085"/>
            <a:ext cx="239292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Remove region outside of subdomain (grey)</a:t>
            </a:r>
          </a:p>
        </p:txBody>
      </p:sp>
      <p:sp>
        <p:nvSpPr>
          <p:cNvPr id="25" name="Left Arrow 24">
            <a:extLst>
              <a:ext uri="{FF2B5EF4-FFF2-40B4-BE49-F238E27FC236}">
                <a16:creationId xmlns:a16="http://schemas.microsoft.com/office/drawing/2014/main" id="{62E4FCB5-641D-3148-07F0-5B75F46F9068}"/>
              </a:ext>
            </a:extLst>
          </p:cNvPr>
          <p:cNvSpPr/>
          <p:nvPr/>
        </p:nvSpPr>
        <p:spPr bwMode="auto">
          <a:xfrm rot="6626733">
            <a:off x="1598717" y="2853538"/>
            <a:ext cx="485184" cy="347838"/>
          </a:xfrm>
          <a:prstGeom prst="lef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071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BB998-9E6B-22A6-3671-0C3BAFA0E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Flow Solver: HyperSolve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F16F8-1010-D3CE-9D12-5FCFA8673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results shown use HyperSolve</a:t>
            </a:r>
          </a:p>
          <a:p>
            <a:pPr lvl="1"/>
            <a:r>
              <a:rPr lang="en-US" dirty="0"/>
              <a:t>Developed at NASA Langley Research Center</a:t>
            </a:r>
          </a:p>
          <a:p>
            <a:pPr lvl="1"/>
            <a:r>
              <a:rPr lang="en-US" dirty="0"/>
              <a:t>Edge-based unstructured finite-volume CFD flow solver</a:t>
            </a:r>
          </a:p>
          <a:p>
            <a:pPr lvl="1"/>
            <a:r>
              <a:rPr lang="en-US" dirty="0"/>
              <a:t>Dynamic load balancing on shock-detected subdomains</a:t>
            </a:r>
          </a:p>
          <a:p>
            <a:pPr lvl="1"/>
            <a:r>
              <a:rPr lang="en-US" dirty="0"/>
              <a:t>Jacobian-Free Newton-Krylov (JFNK) nonlinear solver</a:t>
            </a:r>
          </a:p>
          <a:p>
            <a:pPr lvl="1"/>
            <a:endParaRPr lang="en-US" dirty="0"/>
          </a:p>
          <a:p>
            <a:r>
              <a:rPr lang="en-US" dirty="0"/>
              <a:t>JFNK solver used on both global and subdomain solves</a:t>
            </a:r>
          </a:p>
          <a:p>
            <a:pPr lvl="1"/>
            <a:r>
              <a:rPr lang="en-US" dirty="0"/>
              <a:t>HyperSolve-PETSc interface via Enigma library</a:t>
            </a:r>
            <a:r>
              <a:rPr lang="en-US" baseline="30000" dirty="0"/>
              <a:t>1</a:t>
            </a:r>
          </a:p>
          <a:p>
            <a:pPr lvl="1"/>
            <a:r>
              <a:rPr lang="en-US" dirty="0"/>
              <a:t>Linear solver: Additive-Schwarz (ILU-0) right-preconditioned GMRES(50)</a:t>
            </a:r>
          </a:p>
          <a:p>
            <a:pPr lvl="1"/>
            <a:r>
              <a:rPr lang="en-US" dirty="0"/>
              <a:t>Newton globalization via pseudo-transient continuation with backtracking line search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48373-EED8-A8B0-5324-5990B519A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DC68D-34C4-FF75-F47E-0606EAE8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B3D1D6-2A84-D188-D21D-14D83E52FF54}"/>
              </a:ext>
            </a:extLst>
          </p:cNvPr>
          <p:cNvSpPr txBox="1"/>
          <p:nvPr/>
        </p:nvSpPr>
        <p:spPr>
          <a:xfrm>
            <a:off x="609600" y="5805100"/>
            <a:ext cx="1005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K. Thompson, and M. O’Connell,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Streamlined Convergence Acceleration for CFD Codes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AIAA 2019-3709</a:t>
            </a:r>
          </a:p>
        </p:txBody>
      </p:sp>
    </p:spTree>
    <p:extLst>
      <p:ext uri="{BB962C8B-B14F-4D97-AF65-F5344CB8AC3E}">
        <p14:creationId xmlns:p14="http://schemas.microsoft.com/office/powerpoint/2010/main" val="119199525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FAWS-2022-Presentation-Template" id="{0762B0D4-7EAE-DF49-98CA-6405191FF4BA}" vid="{3E8EB224-7845-7E4C-8E3F-B02554892FF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81E6096581544AB88C532C51559CE4" ma:contentTypeVersion="0" ma:contentTypeDescription="Create a new document." ma:contentTypeScope="" ma:versionID="8239765d019e6c887f8ed8d43cfa380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413257cd9829394d17656a545d5fa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75F7E1-25EC-49AD-AD10-E5DBBDD78C4A}">
  <ds:schemaRefs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A631D46-A88B-44F9-B011-0891D5ECFB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D5132B-AA2C-4C9A-A134-558780A05A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11987</TotalTime>
  <Words>1201</Words>
  <Application>Microsoft Macintosh PowerPoint</Application>
  <PresentationFormat>Widescreen</PresentationFormat>
  <Paragraphs>207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Times</vt:lpstr>
      <vt:lpstr>Blank</vt:lpstr>
      <vt:lpstr>Accelerating Steady-State Convergence of Compressible Flow Simulations via Nonlinear Elimination  Kyle Thompson, Matthew O’Connell, and Cameron Druyor NASA Langley Research Center</vt:lpstr>
      <vt:lpstr>Motivation</vt:lpstr>
      <vt:lpstr>Motivation</vt:lpstr>
      <vt:lpstr>Newton-Krylov Efficiency</vt:lpstr>
      <vt:lpstr>Inefficiency of Newton-Krylov with Shocks</vt:lpstr>
      <vt:lpstr>Nonlinear Elimination</vt:lpstr>
      <vt:lpstr>Identifying Imbalanced Nonlinearities</vt:lpstr>
      <vt:lpstr>Nonlinear Elimination: Shock Subdomain Solve</vt:lpstr>
      <vt:lpstr>CFD Flow Solver: HyperSolve</vt:lpstr>
      <vt:lpstr>Case: Cylinder – Quad Mesh</vt:lpstr>
      <vt:lpstr>Case: Cylinder – Triangle Mesh</vt:lpstr>
      <vt:lpstr>Case: Hemisphere – Hexahedral Mesh</vt:lpstr>
      <vt:lpstr>Case: Hemisphere – Tetrahedral Mesh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Accelerating Steady-State Convergence of Compressible Flow Simulations via Nonlinear Elimination  Kyle Thompson, Matthew O’Connell, and Cameron Druyor NASA Langley Research Center</dc:title>
  <dc:creator>Thompson, Kyle B. (LARC-D305)</dc:creator>
  <cp:lastModifiedBy>Thompson, Kyle B. (LARC-D305)</cp:lastModifiedBy>
  <cp:revision>10</cp:revision>
  <cp:lastPrinted>2001-11-30T21:59:45Z</cp:lastPrinted>
  <dcterms:created xsi:type="dcterms:W3CDTF">2022-08-08T16:25:46Z</dcterms:created>
  <dcterms:modified xsi:type="dcterms:W3CDTF">2022-08-25T19:23:08Z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0x0101006781E6096581544AB88C532C51559CE4</vt:lpwstr>
  </property>
</Properties>
</file>