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26"/>
  </p:notesMasterIdLst>
  <p:handoutMasterIdLst>
    <p:handoutMasterId r:id="rId27"/>
  </p:handoutMasterIdLst>
  <p:sldIdLst>
    <p:sldId id="270" r:id="rId2"/>
    <p:sldId id="274" r:id="rId3"/>
    <p:sldId id="297" r:id="rId4"/>
    <p:sldId id="273" r:id="rId5"/>
    <p:sldId id="295" r:id="rId6"/>
    <p:sldId id="296" r:id="rId7"/>
    <p:sldId id="298" r:id="rId8"/>
    <p:sldId id="280" r:id="rId9"/>
    <p:sldId id="288" r:id="rId10"/>
    <p:sldId id="283" r:id="rId11"/>
    <p:sldId id="289" r:id="rId12"/>
    <p:sldId id="284" r:id="rId13"/>
    <p:sldId id="285" r:id="rId14"/>
    <p:sldId id="290" r:id="rId15"/>
    <p:sldId id="287" r:id="rId16"/>
    <p:sldId id="293" r:id="rId17"/>
    <p:sldId id="282" r:id="rId18"/>
    <p:sldId id="294" r:id="rId19"/>
    <p:sldId id="299" r:id="rId20"/>
    <p:sldId id="279" r:id="rId21"/>
    <p:sldId id="277" r:id="rId22"/>
    <p:sldId id="278" r:id="rId23"/>
    <p:sldId id="292" r:id="rId24"/>
    <p:sldId id="286" r:id="rId25"/>
  </p:sldIdLst>
  <p:sldSz cx="9144000" cy="6858000" type="screen4x3"/>
  <p:notesSz cx="7302500" cy="9588500"/>
  <p:defaultTextStyle>
    <a:defPPr>
      <a:defRPr lang="en-US"/>
    </a:defPPr>
    <a:lvl1pPr algn="ctr" rtl="0" eaLnBrk="0" fontAlgn="base" hangingPunct="0">
      <a:spcBef>
        <a:spcPct val="0"/>
      </a:spcBef>
      <a:spcAft>
        <a:spcPct val="0"/>
      </a:spcAft>
      <a:defRPr sz="2000" b="1" kern="1200">
        <a:solidFill>
          <a:schemeClr val="tx1"/>
        </a:solidFill>
        <a:latin typeface="Times" charset="0"/>
        <a:ea typeface="ＭＳ Ｐゴシック" charset="-128"/>
        <a:cs typeface="+mn-cs"/>
      </a:defRPr>
    </a:lvl1pPr>
    <a:lvl2pPr marL="457200" algn="ctr" rtl="0" eaLnBrk="0" fontAlgn="base" hangingPunct="0">
      <a:spcBef>
        <a:spcPct val="0"/>
      </a:spcBef>
      <a:spcAft>
        <a:spcPct val="0"/>
      </a:spcAft>
      <a:defRPr sz="2000" b="1" kern="1200">
        <a:solidFill>
          <a:schemeClr val="tx1"/>
        </a:solidFill>
        <a:latin typeface="Times" charset="0"/>
        <a:ea typeface="ＭＳ Ｐゴシック" charset="-128"/>
        <a:cs typeface="+mn-cs"/>
      </a:defRPr>
    </a:lvl2pPr>
    <a:lvl3pPr marL="914400" algn="ctr" rtl="0" eaLnBrk="0" fontAlgn="base" hangingPunct="0">
      <a:spcBef>
        <a:spcPct val="0"/>
      </a:spcBef>
      <a:spcAft>
        <a:spcPct val="0"/>
      </a:spcAft>
      <a:defRPr sz="2000" b="1" kern="1200">
        <a:solidFill>
          <a:schemeClr val="tx1"/>
        </a:solidFill>
        <a:latin typeface="Times" charset="0"/>
        <a:ea typeface="ＭＳ Ｐゴシック" charset="-128"/>
        <a:cs typeface="+mn-cs"/>
      </a:defRPr>
    </a:lvl3pPr>
    <a:lvl4pPr marL="1371600" algn="ctr" rtl="0" eaLnBrk="0" fontAlgn="base" hangingPunct="0">
      <a:spcBef>
        <a:spcPct val="0"/>
      </a:spcBef>
      <a:spcAft>
        <a:spcPct val="0"/>
      </a:spcAft>
      <a:defRPr sz="2000" b="1" kern="1200">
        <a:solidFill>
          <a:schemeClr val="tx1"/>
        </a:solidFill>
        <a:latin typeface="Times" charset="0"/>
        <a:ea typeface="ＭＳ Ｐゴシック" charset="-128"/>
        <a:cs typeface="+mn-cs"/>
      </a:defRPr>
    </a:lvl4pPr>
    <a:lvl5pPr marL="1828800" algn="ctr" rtl="0" eaLnBrk="0" fontAlgn="base" hangingPunct="0">
      <a:spcBef>
        <a:spcPct val="0"/>
      </a:spcBef>
      <a:spcAft>
        <a:spcPct val="0"/>
      </a:spcAft>
      <a:defRPr sz="2000" b="1" kern="1200">
        <a:solidFill>
          <a:schemeClr val="tx1"/>
        </a:solidFill>
        <a:latin typeface="Times" charset="0"/>
        <a:ea typeface="ＭＳ Ｐゴシック" charset="-128"/>
        <a:cs typeface="+mn-cs"/>
      </a:defRPr>
    </a:lvl5pPr>
    <a:lvl6pPr marL="2286000" algn="l" defTabSz="914400" rtl="0" eaLnBrk="1" latinLnBrk="0" hangingPunct="1">
      <a:defRPr sz="2000" b="1" kern="1200">
        <a:solidFill>
          <a:schemeClr val="tx1"/>
        </a:solidFill>
        <a:latin typeface="Times" charset="0"/>
        <a:ea typeface="ＭＳ Ｐゴシック" charset="-128"/>
        <a:cs typeface="+mn-cs"/>
      </a:defRPr>
    </a:lvl6pPr>
    <a:lvl7pPr marL="2743200" algn="l" defTabSz="914400" rtl="0" eaLnBrk="1" latinLnBrk="0" hangingPunct="1">
      <a:defRPr sz="2000" b="1" kern="1200">
        <a:solidFill>
          <a:schemeClr val="tx1"/>
        </a:solidFill>
        <a:latin typeface="Times" charset="0"/>
        <a:ea typeface="ＭＳ Ｐゴシック" charset="-128"/>
        <a:cs typeface="+mn-cs"/>
      </a:defRPr>
    </a:lvl7pPr>
    <a:lvl8pPr marL="3200400" algn="l" defTabSz="914400" rtl="0" eaLnBrk="1" latinLnBrk="0" hangingPunct="1">
      <a:defRPr sz="2000" b="1" kern="1200">
        <a:solidFill>
          <a:schemeClr val="tx1"/>
        </a:solidFill>
        <a:latin typeface="Times" charset="0"/>
        <a:ea typeface="ＭＳ Ｐゴシック" charset="-128"/>
        <a:cs typeface="+mn-cs"/>
      </a:defRPr>
    </a:lvl8pPr>
    <a:lvl9pPr marL="3657600" algn="l" defTabSz="914400" rtl="0" eaLnBrk="1" latinLnBrk="0" hangingPunct="1">
      <a:defRPr sz="2000" b="1" kern="1200">
        <a:solidFill>
          <a:schemeClr val="tx1"/>
        </a:solidFill>
        <a:latin typeface="Times" charset="0"/>
        <a:ea typeface="ＭＳ Ｐゴシック" charset="-128"/>
        <a:cs typeface="+mn-cs"/>
      </a:defRPr>
    </a:lvl9pPr>
  </p:defaultTextStyle>
  <p:extLst>
    <p:ext uri="{EFAFB233-063F-42B5-8137-9DF3F51BA10A}">
      <p15:sldGuideLst xmlns:p15="http://schemas.microsoft.com/office/powerpoint/2012/main">
        <p15:guide id="1" orient="horz" pos="288">
          <p15:clr>
            <a:srgbClr val="A4A3A4"/>
          </p15:clr>
        </p15:guide>
        <p15:guide id="2" pos="2880">
          <p15:clr>
            <a:srgbClr val="A4A3A4"/>
          </p15:clr>
        </p15:guide>
      </p15:sldGuideLst>
    </p:ext>
    <p:ext uri="{2D200454-40CA-4A62-9FC3-DE9A4176ACB9}">
      <p15:notesGuideLst xmlns:p15="http://schemas.microsoft.com/office/powerpoint/2012/main">
        <p15:guide id="1" orient="horz" pos="3020">
          <p15:clr>
            <a:srgbClr val="A4A3A4"/>
          </p15:clr>
        </p15:guide>
        <p15:guide id="2" pos="23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B3F6"/>
    <a:srgbClr val="5F5F5F"/>
    <a:srgbClr val="DDDDDD"/>
    <a:srgbClr val="777777"/>
    <a:srgbClr val="CCFFCC"/>
    <a:srgbClr val="FFFF99"/>
    <a:srgbClr val="FFCCCC"/>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3960" autoAdjust="0"/>
    <p:restoredTop sz="93907" autoAdjust="0"/>
  </p:normalViewPr>
  <p:slideViewPr>
    <p:cSldViewPr>
      <p:cViewPr varScale="1">
        <p:scale>
          <a:sx n="51" d="100"/>
          <a:sy n="51" d="100"/>
        </p:scale>
        <p:origin x="62" y="576"/>
      </p:cViewPr>
      <p:guideLst>
        <p:guide orient="horz" pos="288"/>
        <p:guide pos="2880"/>
      </p:guideLst>
    </p:cSldViewPr>
  </p:slideViewPr>
  <p:outlineViewPr>
    <p:cViewPr>
      <p:scale>
        <a:sx n="33" d="100"/>
        <a:sy n="33" d="100"/>
      </p:scale>
      <p:origin x="0" y="-128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1956" y="-90"/>
      </p:cViewPr>
      <p:guideLst>
        <p:guide orient="horz" pos="3020"/>
        <p:guide pos="23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bwMode="auto">
          <a:xfrm>
            <a:off x="0" y="0"/>
            <a:ext cx="3163888" cy="479425"/>
          </a:xfrm>
          <a:prstGeom prst="rect">
            <a:avLst/>
          </a:prstGeom>
          <a:noFill/>
          <a:ln w="9525">
            <a:noFill/>
            <a:miter lim="800000"/>
            <a:headEnd/>
            <a:tailEnd/>
          </a:ln>
          <a:effectLst/>
        </p:spPr>
        <p:txBody>
          <a:bodyPr vert="horz" wrap="square" lIns="95601" tIns="47800" rIns="95601" bIns="47800" numCol="1" anchor="t" anchorCtr="0" compatLnSpc="1">
            <a:prstTxWarp prst="textNoShape">
              <a:avLst/>
            </a:prstTxWarp>
          </a:bodyPr>
          <a:lstStyle>
            <a:lvl1pPr algn="l" defTabSz="955675">
              <a:defRPr sz="1300">
                <a:latin typeface="Times" pitchFamily="18" charset="0"/>
                <a:ea typeface="+mn-ea"/>
              </a:defRPr>
            </a:lvl1pPr>
          </a:lstStyle>
          <a:p>
            <a:pPr>
              <a:defRPr/>
            </a:pPr>
            <a:endParaRPr lang="en-US"/>
          </a:p>
        </p:txBody>
      </p:sp>
      <p:sp>
        <p:nvSpPr>
          <p:cNvPr id="73731" name="Rectangle 3"/>
          <p:cNvSpPr>
            <a:spLocks noGrp="1" noChangeArrowheads="1"/>
          </p:cNvSpPr>
          <p:nvPr>
            <p:ph type="dt" sz="quarter" idx="1"/>
          </p:nvPr>
        </p:nvSpPr>
        <p:spPr bwMode="auto">
          <a:xfrm>
            <a:off x="4138613" y="0"/>
            <a:ext cx="3163887" cy="479425"/>
          </a:xfrm>
          <a:prstGeom prst="rect">
            <a:avLst/>
          </a:prstGeom>
          <a:noFill/>
          <a:ln w="9525">
            <a:noFill/>
            <a:miter lim="800000"/>
            <a:headEnd/>
            <a:tailEnd/>
          </a:ln>
          <a:effectLst/>
        </p:spPr>
        <p:txBody>
          <a:bodyPr vert="horz" wrap="square" lIns="95601" tIns="47800" rIns="95601" bIns="47800" numCol="1" anchor="t" anchorCtr="0" compatLnSpc="1">
            <a:prstTxWarp prst="textNoShape">
              <a:avLst/>
            </a:prstTxWarp>
          </a:bodyPr>
          <a:lstStyle>
            <a:lvl1pPr algn="r" defTabSz="955675">
              <a:defRPr sz="1300">
                <a:latin typeface="Times" pitchFamily="18" charset="0"/>
                <a:ea typeface="+mn-ea"/>
              </a:defRPr>
            </a:lvl1pPr>
          </a:lstStyle>
          <a:p>
            <a:pPr>
              <a:defRPr/>
            </a:pPr>
            <a:endParaRPr lang="en-US"/>
          </a:p>
        </p:txBody>
      </p:sp>
      <p:sp>
        <p:nvSpPr>
          <p:cNvPr id="73732" name="Rectangle 4"/>
          <p:cNvSpPr>
            <a:spLocks noGrp="1" noChangeArrowheads="1"/>
          </p:cNvSpPr>
          <p:nvPr>
            <p:ph type="ftr" sz="quarter" idx="2"/>
          </p:nvPr>
        </p:nvSpPr>
        <p:spPr bwMode="auto">
          <a:xfrm>
            <a:off x="0" y="9109075"/>
            <a:ext cx="3163888" cy="479425"/>
          </a:xfrm>
          <a:prstGeom prst="rect">
            <a:avLst/>
          </a:prstGeom>
          <a:noFill/>
          <a:ln w="9525">
            <a:noFill/>
            <a:miter lim="800000"/>
            <a:headEnd/>
            <a:tailEnd/>
          </a:ln>
          <a:effectLst/>
        </p:spPr>
        <p:txBody>
          <a:bodyPr vert="horz" wrap="square" lIns="95601" tIns="47800" rIns="95601" bIns="47800" numCol="1" anchor="b" anchorCtr="0" compatLnSpc="1">
            <a:prstTxWarp prst="textNoShape">
              <a:avLst/>
            </a:prstTxWarp>
          </a:bodyPr>
          <a:lstStyle>
            <a:lvl1pPr algn="l" defTabSz="955675">
              <a:defRPr sz="1300">
                <a:latin typeface="Times" pitchFamily="18" charset="0"/>
                <a:ea typeface="+mn-ea"/>
              </a:defRPr>
            </a:lvl1pPr>
          </a:lstStyle>
          <a:p>
            <a:pPr>
              <a:defRPr/>
            </a:pPr>
            <a:endParaRPr lang="en-US"/>
          </a:p>
        </p:txBody>
      </p:sp>
      <p:sp>
        <p:nvSpPr>
          <p:cNvPr id="73733" name="Rectangle 5"/>
          <p:cNvSpPr>
            <a:spLocks noGrp="1" noChangeArrowheads="1"/>
          </p:cNvSpPr>
          <p:nvPr>
            <p:ph type="sldNum" sz="quarter" idx="3"/>
          </p:nvPr>
        </p:nvSpPr>
        <p:spPr bwMode="auto">
          <a:xfrm>
            <a:off x="4138613" y="9109075"/>
            <a:ext cx="3163887" cy="479425"/>
          </a:xfrm>
          <a:prstGeom prst="rect">
            <a:avLst/>
          </a:prstGeom>
          <a:noFill/>
          <a:ln w="9525">
            <a:noFill/>
            <a:miter lim="800000"/>
            <a:headEnd/>
            <a:tailEnd/>
          </a:ln>
          <a:effectLst/>
        </p:spPr>
        <p:txBody>
          <a:bodyPr vert="horz" wrap="square" lIns="95601" tIns="47800" rIns="95601" bIns="47800" numCol="1" anchor="b" anchorCtr="0" compatLnSpc="1">
            <a:prstTxWarp prst="textNoShape">
              <a:avLst/>
            </a:prstTxWarp>
          </a:bodyPr>
          <a:lstStyle>
            <a:lvl1pPr algn="r" defTabSz="955675">
              <a:defRPr sz="1300"/>
            </a:lvl1pPr>
          </a:lstStyle>
          <a:p>
            <a:fld id="{3C251C5B-2413-49AF-878E-346224ED81B7}" type="slidenum">
              <a:rPr lang="en-US"/>
              <a:pPr/>
              <a:t>‹#›</a:t>
            </a:fld>
            <a:endParaRPr lang="en-US"/>
          </a:p>
        </p:txBody>
      </p:sp>
    </p:spTree>
    <p:extLst>
      <p:ext uri="{BB962C8B-B14F-4D97-AF65-F5344CB8AC3E}">
        <p14:creationId xmlns:p14="http://schemas.microsoft.com/office/powerpoint/2010/main" val="14048767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3163888" cy="479425"/>
          </a:xfrm>
          <a:prstGeom prst="rect">
            <a:avLst/>
          </a:prstGeom>
          <a:noFill/>
          <a:ln w="9525">
            <a:noFill/>
            <a:miter lim="800000"/>
            <a:headEnd/>
            <a:tailEnd/>
          </a:ln>
          <a:effectLst/>
        </p:spPr>
        <p:txBody>
          <a:bodyPr vert="horz" wrap="square" lIns="95601" tIns="47800" rIns="95601" bIns="47800" numCol="1" anchor="t" anchorCtr="0" compatLnSpc="1">
            <a:prstTxWarp prst="textNoShape">
              <a:avLst/>
            </a:prstTxWarp>
          </a:bodyPr>
          <a:lstStyle>
            <a:lvl1pPr algn="l" defTabSz="955675">
              <a:defRPr sz="1300">
                <a:latin typeface="Times" pitchFamily="18" charset="0"/>
                <a:ea typeface="+mn-ea"/>
              </a:defRPr>
            </a:lvl1pPr>
          </a:lstStyle>
          <a:p>
            <a:pPr>
              <a:defRPr/>
            </a:pPr>
            <a:endParaRPr lang="en-US"/>
          </a:p>
        </p:txBody>
      </p:sp>
      <p:sp>
        <p:nvSpPr>
          <p:cNvPr id="57347" name="Rectangle 3"/>
          <p:cNvSpPr>
            <a:spLocks noGrp="1" noChangeArrowheads="1"/>
          </p:cNvSpPr>
          <p:nvPr>
            <p:ph type="dt" idx="1"/>
          </p:nvPr>
        </p:nvSpPr>
        <p:spPr bwMode="auto">
          <a:xfrm>
            <a:off x="4138613" y="0"/>
            <a:ext cx="3163887" cy="479425"/>
          </a:xfrm>
          <a:prstGeom prst="rect">
            <a:avLst/>
          </a:prstGeom>
          <a:noFill/>
          <a:ln w="9525">
            <a:noFill/>
            <a:miter lim="800000"/>
            <a:headEnd/>
            <a:tailEnd/>
          </a:ln>
          <a:effectLst/>
        </p:spPr>
        <p:txBody>
          <a:bodyPr vert="horz" wrap="square" lIns="95601" tIns="47800" rIns="95601" bIns="47800" numCol="1" anchor="t" anchorCtr="0" compatLnSpc="1">
            <a:prstTxWarp prst="textNoShape">
              <a:avLst/>
            </a:prstTxWarp>
          </a:bodyPr>
          <a:lstStyle>
            <a:lvl1pPr algn="r" defTabSz="955675">
              <a:defRPr sz="1300">
                <a:latin typeface="Times" pitchFamily="18" charset="0"/>
                <a:ea typeface="+mn-ea"/>
              </a:defRPr>
            </a:lvl1pPr>
          </a:lstStyle>
          <a:p>
            <a:pPr>
              <a:defRPr/>
            </a:pPr>
            <a:endParaRPr lang="en-US"/>
          </a:p>
        </p:txBody>
      </p:sp>
      <p:sp>
        <p:nvSpPr>
          <p:cNvPr id="12292" name="Rectangle 4"/>
          <p:cNvSpPr>
            <a:spLocks noGrp="1" noRot="1" noChangeAspect="1" noChangeArrowheads="1" noTextEdit="1"/>
          </p:cNvSpPr>
          <p:nvPr>
            <p:ph type="sldImg" idx="2"/>
          </p:nvPr>
        </p:nvSpPr>
        <p:spPr bwMode="auto">
          <a:xfrm>
            <a:off x="1254125" y="719138"/>
            <a:ext cx="4794250" cy="3595687"/>
          </a:xfrm>
          <a:prstGeom prst="rect">
            <a:avLst/>
          </a:prstGeom>
          <a:noFill/>
          <a:ln w="9525">
            <a:solidFill>
              <a:srgbClr val="000000"/>
            </a:solidFill>
            <a:miter lim="800000"/>
            <a:headEnd/>
            <a:tailEnd/>
          </a:ln>
        </p:spPr>
      </p:sp>
      <p:sp>
        <p:nvSpPr>
          <p:cNvPr id="57349" name="Rectangle 5"/>
          <p:cNvSpPr>
            <a:spLocks noGrp="1" noChangeArrowheads="1"/>
          </p:cNvSpPr>
          <p:nvPr>
            <p:ph type="body" sz="quarter" idx="3"/>
          </p:nvPr>
        </p:nvSpPr>
        <p:spPr bwMode="auto">
          <a:xfrm>
            <a:off x="973138" y="4554538"/>
            <a:ext cx="5356225" cy="4314825"/>
          </a:xfrm>
          <a:prstGeom prst="rect">
            <a:avLst/>
          </a:prstGeom>
          <a:noFill/>
          <a:ln w="9525">
            <a:noFill/>
            <a:miter lim="800000"/>
            <a:headEnd/>
            <a:tailEnd/>
          </a:ln>
          <a:effectLst/>
        </p:spPr>
        <p:txBody>
          <a:bodyPr vert="horz" wrap="square" lIns="95601" tIns="47800" rIns="95601" bIns="4780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7350" name="Rectangle 6"/>
          <p:cNvSpPr>
            <a:spLocks noGrp="1" noChangeArrowheads="1"/>
          </p:cNvSpPr>
          <p:nvPr>
            <p:ph type="ftr" sz="quarter" idx="4"/>
          </p:nvPr>
        </p:nvSpPr>
        <p:spPr bwMode="auto">
          <a:xfrm>
            <a:off x="0" y="9109075"/>
            <a:ext cx="3163888" cy="479425"/>
          </a:xfrm>
          <a:prstGeom prst="rect">
            <a:avLst/>
          </a:prstGeom>
          <a:noFill/>
          <a:ln w="9525">
            <a:noFill/>
            <a:miter lim="800000"/>
            <a:headEnd/>
            <a:tailEnd/>
          </a:ln>
          <a:effectLst/>
        </p:spPr>
        <p:txBody>
          <a:bodyPr vert="horz" wrap="square" lIns="95601" tIns="47800" rIns="95601" bIns="47800" numCol="1" anchor="b" anchorCtr="0" compatLnSpc="1">
            <a:prstTxWarp prst="textNoShape">
              <a:avLst/>
            </a:prstTxWarp>
          </a:bodyPr>
          <a:lstStyle>
            <a:lvl1pPr algn="l" defTabSz="955675">
              <a:defRPr sz="1300">
                <a:latin typeface="Times" pitchFamily="18" charset="0"/>
                <a:ea typeface="+mn-ea"/>
              </a:defRPr>
            </a:lvl1pPr>
          </a:lstStyle>
          <a:p>
            <a:pPr>
              <a:defRPr/>
            </a:pPr>
            <a:endParaRPr lang="en-US"/>
          </a:p>
        </p:txBody>
      </p:sp>
      <p:sp>
        <p:nvSpPr>
          <p:cNvPr id="57351" name="Rectangle 7"/>
          <p:cNvSpPr>
            <a:spLocks noGrp="1" noChangeArrowheads="1"/>
          </p:cNvSpPr>
          <p:nvPr>
            <p:ph type="sldNum" sz="quarter" idx="5"/>
          </p:nvPr>
        </p:nvSpPr>
        <p:spPr bwMode="auto">
          <a:xfrm>
            <a:off x="4138613" y="9109075"/>
            <a:ext cx="3163887" cy="479425"/>
          </a:xfrm>
          <a:prstGeom prst="rect">
            <a:avLst/>
          </a:prstGeom>
          <a:noFill/>
          <a:ln w="9525">
            <a:noFill/>
            <a:miter lim="800000"/>
            <a:headEnd/>
            <a:tailEnd/>
          </a:ln>
          <a:effectLst/>
        </p:spPr>
        <p:txBody>
          <a:bodyPr vert="horz" wrap="square" lIns="95601" tIns="47800" rIns="95601" bIns="47800" numCol="1" anchor="b" anchorCtr="0" compatLnSpc="1">
            <a:prstTxWarp prst="textNoShape">
              <a:avLst/>
            </a:prstTxWarp>
          </a:bodyPr>
          <a:lstStyle>
            <a:lvl1pPr algn="r" defTabSz="955675">
              <a:defRPr sz="1300"/>
            </a:lvl1pPr>
          </a:lstStyle>
          <a:p>
            <a:fld id="{6653CE95-F5CB-483A-9B02-1D2576EA1684}" type="slidenum">
              <a:rPr lang="en-US"/>
              <a:pPr/>
              <a:t>‹#›</a:t>
            </a:fld>
            <a:endParaRPr lang="en-US"/>
          </a:p>
        </p:txBody>
      </p:sp>
    </p:spTree>
    <p:extLst>
      <p:ext uri="{BB962C8B-B14F-4D97-AF65-F5344CB8AC3E}">
        <p14:creationId xmlns:p14="http://schemas.microsoft.com/office/powerpoint/2010/main" val="38940371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7"/>
          <p:cNvSpPr>
            <a:spLocks noGrp="1" noChangeArrowheads="1"/>
          </p:cNvSpPr>
          <p:nvPr>
            <p:ph type="sldNum" sz="quarter" idx="5"/>
          </p:nvPr>
        </p:nvSpPr>
        <p:spPr>
          <a:noFill/>
        </p:spPr>
        <p:txBody>
          <a:bodyPr/>
          <a:lstStyle/>
          <a:p>
            <a:fld id="{3113401D-7A41-4710-97B0-05C9D2CF1C69}" type="slidenum">
              <a:rPr lang="en-US"/>
              <a:pPr/>
              <a:t>1</a:t>
            </a:fld>
            <a:endParaRPr lang="en-US"/>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noFill/>
          <a:ln/>
        </p:spPr>
        <p:txBody>
          <a:bodyPr/>
          <a:lstStyle/>
          <a:p>
            <a:pPr eaLnBrk="1" hangingPunct="1"/>
            <a:endParaRPr lang="en-US">
              <a:latin typeface="Times" charset="0"/>
              <a:ea typeface="ＭＳ Ｐゴシック" charset="-128"/>
            </a:endParaRPr>
          </a:p>
        </p:txBody>
      </p:sp>
    </p:spTree>
    <p:extLst>
      <p:ext uri="{BB962C8B-B14F-4D97-AF65-F5344CB8AC3E}">
        <p14:creationId xmlns:p14="http://schemas.microsoft.com/office/powerpoint/2010/main" val="9700355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LEO – more surface charging</a:t>
            </a:r>
          </a:p>
        </p:txBody>
      </p:sp>
      <p:sp>
        <p:nvSpPr>
          <p:cNvPr id="4" name="Slide Number Placeholder 3"/>
          <p:cNvSpPr>
            <a:spLocks noGrp="1"/>
          </p:cNvSpPr>
          <p:nvPr>
            <p:ph type="sldNum" sz="quarter" idx="10"/>
          </p:nvPr>
        </p:nvSpPr>
        <p:spPr/>
        <p:txBody>
          <a:bodyPr/>
          <a:lstStyle/>
          <a:p>
            <a:fld id="{6653CE95-F5CB-483A-9B02-1D2576EA1684}" type="slidenum">
              <a:rPr lang="en-US" smtClean="0"/>
              <a:pPr/>
              <a:t>13</a:t>
            </a:fld>
            <a:endParaRPr lang="en-US"/>
          </a:p>
        </p:txBody>
      </p:sp>
    </p:spTree>
    <p:extLst>
      <p:ext uri="{BB962C8B-B14F-4D97-AF65-F5344CB8AC3E}">
        <p14:creationId xmlns:p14="http://schemas.microsoft.com/office/powerpoint/2010/main" val="10688988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53CE95-F5CB-483A-9B02-1D2576EA1684}" type="slidenum">
              <a:rPr lang="en-US" smtClean="0"/>
              <a:pPr/>
              <a:t>14</a:t>
            </a:fld>
            <a:endParaRPr lang="en-US"/>
          </a:p>
        </p:txBody>
      </p:sp>
    </p:spTree>
    <p:extLst>
      <p:ext uri="{BB962C8B-B14F-4D97-AF65-F5344CB8AC3E}">
        <p14:creationId xmlns:p14="http://schemas.microsoft.com/office/powerpoint/2010/main" val="8775850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653CE95-F5CB-483A-9B02-1D2576EA1684}" type="slidenum">
              <a:rPr lang="en-US" smtClean="0"/>
              <a:pPr/>
              <a:t>15</a:t>
            </a:fld>
            <a:endParaRPr lang="en-US"/>
          </a:p>
        </p:txBody>
      </p:sp>
    </p:spTree>
    <p:extLst>
      <p:ext uri="{BB962C8B-B14F-4D97-AF65-F5344CB8AC3E}">
        <p14:creationId xmlns:p14="http://schemas.microsoft.com/office/powerpoint/2010/main" val="12527336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53CE95-F5CB-483A-9B02-1D2576EA1684}" type="slidenum">
              <a:rPr lang="en-US" smtClean="0"/>
              <a:pPr/>
              <a:t>16</a:t>
            </a:fld>
            <a:endParaRPr lang="en-US"/>
          </a:p>
        </p:txBody>
      </p:sp>
    </p:spTree>
    <p:extLst>
      <p:ext uri="{BB962C8B-B14F-4D97-AF65-F5344CB8AC3E}">
        <p14:creationId xmlns:p14="http://schemas.microsoft.com/office/powerpoint/2010/main" val="3036544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53CE95-F5CB-483A-9B02-1D2576EA1684}" type="slidenum">
              <a:rPr lang="en-US" smtClean="0"/>
              <a:pPr/>
              <a:t>17</a:t>
            </a:fld>
            <a:endParaRPr lang="en-US"/>
          </a:p>
        </p:txBody>
      </p:sp>
    </p:spTree>
    <p:extLst>
      <p:ext uri="{BB962C8B-B14F-4D97-AF65-F5344CB8AC3E}">
        <p14:creationId xmlns:p14="http://schemas.microsoft.com/office/powerpoint/2010/main" val="27963339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53CE95-F5CB-483A-9B02-1D2576EA1684}" type="slidenum">
              <a:rPr lang="en-US" smtClean="0"/>
              <a:pPr/>
              <a:t>18</a:t>
            </a:fld>
            <a:endParaRPr lang="en-US"/>
          </a:p>
        </p:txBody>
      </p:sp>
    </p:spTree>
    <p:extLst>
      <p:ext uri="{BB962C8B-B14F-4D97-AF65-F5344CB8AC3E}">
        <p14:creationId xmlns:p14="http://schemas.microsoft.com/office/powerpoint/2010/main" val="17578136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53CE95-F5CB-483A-9B02-1D2576EA1684}" type="slidenum">
              <a:rPr lang="en-US" smtClean="0"/>
              <a:pPr/>
              <a:t>20</a:t>
            </a:fld>
            <a:endParaRPr lang="en-US"/>
          </a:p>
        </p:txBody>
      </p:sp>
    </p:spTree>
    <p:extLst>
      <p:ext uri="{BB962C8B-B14F-4D97-AF65-F5344CB8AC3E}">
        <p14:creationId xmlns:p14="http://schemas.microsoft.com/office/powerpoint/2010/main" val="19822326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53CE95-F5CB-483A-9B02-1D2576EA1684}" type="slidenum">
              <a:rPr lang="en-US" smtClean="0"/>
              <a:pPr/>
              <a:t>21</a:t>
            </a:fld>
            <a:endParaRPr lang="en-US"/>
          </a:p>
        </p:txBody>
      </p:sp>
    </p:spTree>
    <p:extLst>
      <p:ext uri="{BB962C8B-B14F-4D97-AF65-F5344CB8AC3E}">
        <p14:creationId xmlns:p14="http://schemas.microsoft.com/office/powerpoint/2010/main" val="4509760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53CE95-F5CB-483A-9B02-1D2576EA1684}" type="slidenum">
              <a:rPr lang="en-US" smtClean="0"/>
              <a:pPr/>
              <a:t>22</a:t>
            </a:fld>
            <a:endParaRPr lang="en-US"/>
          </a:p>
        </p:txBody>
      </p:sp>
    </p:spTree>
    <p:extLst>
      <p:ext uri="{BB962C8B-B14F-4D97-AF65-F5344CB8AC3E}">
        <p14:creationId xmlns:p14="http://schemas.microsoft.com/office/powerpoint/2010/main" val="11958408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53CE95-F5CB-483A-9B02-1D2576EA1684}" type="slidenum">
              <a:rPr lang="en-US" smtClean="0"/>
              <a:pPr/>
              <a:t>23</a:t>
            </a:fld>
            <a:endParaRPr lang="en-US"/>
          </a:p>
        </p:txBody>
      </p:sp>
    </p:spTree>
    <p:extLst>
      <p:ext uri="{BB962C8B-B14F-4D97-AF65-F5344CB8AC3E}">
        <p14:creationId xmlns:p14="http://schemas.microsoft.com/office/powerpoint/2010/main" val="1711833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a:t>
            </a:r>
          </a:p>
          <a:p>
            <a:endParaRPr lang="en-US" dirty="0"/>
          </a:p>
          <a:p>
            <a:r>
              <a:rPr lang="en-US" dirty="0"/>
              <a:t>Myself – Lead thermal </a:t>
            </a:r>
            <a:r>
              <a:rPr lang="en-US" dirty="0" err="1"/>
              <a:t>blankt</a:t>
            </a:r>
            <a:r>
              <a:rPr lang="en-US" dirty="0"/>
              <a:t> specialist</a:t>
            </a:r>
          </a:p>
          <a:p>
            <a:r>
              <a:rPr lang="en-US" dirty="0"/>
              <a:t>Aleks Bogunovic - CEO</a:t>
            </a:r>
          </a:p>
          <a:p>
            <a:r>
              <a:rPr lang="en-US" dirty="0"/>
              <a:t>Casey Kelby – Thermal Engineer</a:t>
            </a:r>
          </a:p>
          <a:p>
            <a:endParaRPr lang="en-US" dirty="0"/>
          </a:p>
          <a:p>
            <a:r>
              <a:rPr lang="en-US" dirty="0" err="1"/>
              <a:t>Aerothreads</a:t>
            </a:r>
            <a:r>
              <a:rPr lang="en-US" dirty="0"/>
              <a:t> specializes in multi layer insulation: Consultation, Design, Fabrication, Installation and Critical Support services</a:t>
            </a:r>
          </a:p>
          <a:p>
            <a:endParaRPr lang="en-US" dirty="0"/>
          </a:p>
          <a:p>
            <a:r>
              <a:rPr lang="en-US" dirty="0"/>
              <a:t>We are a Women Owned SB and a SBA Certified HUBZone SB located  in College Park MD</a:t>
            </a:r>
          </a:p>
          <a:p>
            <a:endParaRPr lang="en-US" dirty="0"/>
          </a:p>
        </p:txBody>
      </p:sp>
      <p:sp>
        <p:nvSpPr>
          <p:cNvPr id="4" name="Slide Number Placeholder 3"/>
          <p:cNvSpPr>
            <a:spLocks noGrp="1"/>
          </p:cNvSpPr>
          <p:nvPr>
            <p:ph type="sldNum" sz="quarter" idx="10"/>
          </p:nvPr>
        </p:nvSpPr>
        <p:spPr/>
        <p:txBody>
          <a:bodyPr/>
          <a:lstStyle/>
          <a:p>
            <a:fld id="{6653CE95-F5CB-483A-9B02-1D2576EA1684}" type="slidenum">
              <a:rPr lang="en-US" smtClean="0"/>
              <a:pPr/>
              <a:t>2</a:t>
            </a:fld>
            <a:endParaRPr lang="en-US"/>
          </a:p>
        </p:txBody>
      </p:sp>
    </p:spTree>
    <p:extLst>
      <p:ext uri="{BB962C8B-B14F-4D97-AF65-F5344CB8AC3E}">
        <p14:creationId xmlns:p14="http://schemas.microsoft.com/office/powerpoint/2010/main" val="2498980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step: design and templating is the most critical and time consuming step in blanketing.  </a:t>
            </a:r>
          </a:p>
          <a:p>
            <a:r>
              <a:rPr lang="en-US" dirty="0"/>
              <a:t>-MLI design begins from either: mechanical drawing, CAD model, rapid prototypes or flight hardware</a:t>
            </a:r>
          </a:p>
          <a:p>
            <a:r>
              <a:rPr lang="en-US" dirty="0"/>
              <a:t>-Create the templates by hand using </a:t>
            </a:r>
            <a:r>
              <a:rPr lang="en-US" dirty="0" err="1"/>
              <a:t>melinex</a:t>
            </a:r>
            <a:r>
              <a:rPr lang="en-US" dirty="0"/>
              <a:t>, an anti-static clear poly film</a:t>
            </a:r>
          </a:p>
          <a:p>
            <a:r>
              <a:rPr lang="en-US" dirty="0"/>
              <a:t>-templates are then fit-checked on hardware and modified for proper fit and to mark any cut-outs, slits, protrusions, harnessing, or anything else that could affect the fit of the blanket</a:t>
            </a:r>
          </a:p>
          <a:p>
            <a:r>
              <a:rPr lang="en-US" dirty="0"/>
              <a:t>-This process is a lot like draping material for clothing…a lot of design considerations only come up when you are physically working on the hardware and are able to problem-solve on the spot</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further away from flight-like the hardware is in when we template, the greater the impact in later fit, modifications, and function of the MLI.  We can start with CAD files to reduce time spent on the hardware or travel if you are located outside of the MD area, but often times there are components that are not represented in CAD models. Final template design should be fit checked on flight hardware in flight configuration before beginning MLI fabrication.</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6653CE95-F5CB-483A-9B02-1D2576EA1684}" type="slidenum">
              <a:rPr lang="en-US" smtClean="0"/>
              <a:pPr/>
              <a:t>5</a:t>
            </a:fld>
            <a:endParaRPr lang="en-US"/>
          </a:p>
        </p:txBody>
      </p:sp>
    </p:spTree>
    <p:extLst>
      <p:ext uri="{BB962C8B-B14F-4D97-AF65-F5344CB8AC3E}">
        <p14:creationId xmlns:p14="http://schemas.microsoft.com/office/powerpoint/2010/main" val="993003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dirty="0" err="1"/>
              <a:t>Aerothreads</a:t>
            </a:r>
            <a:r>
              <a:rPr lang="en-US" dirty="0"/>
              <a:t> fabricates all of our blankets on a form, unless specifically required to fab. flat</a:t>
            </a:r>
          </a:p>
          <a:p>
            <a:r>
              <a:rPr lang="en-US" dirty="0"/>
              <a:t>-This ensures that all layers and shift around every corner and shape that the blanket takes, which eliminates any potential compression/shorting of the blanket </a:t>
            </a:r>
          </a:p>
          <a:p>
            <a:r>
              <a:rPr lang="en-US" dirty="0"/>
              <a:t>-We use various forms and techniques to cut the blanket in shape, as well as edge-tape the MLI in the formed position.  This ensures that every layer of the blanket layers perfectly inline with the others, making superior fit and function of the MLI(see pic on left)</a:t>
            </a:r>
          </a:p>
          <a:p>
            <a:r>
              <a:rPr lang="en-US" dirty="0"/>
              <a:t>-MLI is typically edge-taped with tape that matches the outer-layer of the blanket.  Some blankets require a sewn overlay, or stitched Velcro, those blankets are stitched on an industrial machine and finished by hand</a:t>
            </a:r>
          </a:p>
          <a:p>
            <a:endParaRPr lang="en-US" dirty="0"/>
          </a:p>
          <a:p>
            <a:r>
              <a:rPr lang="en-US" dirty="0"/>
              <a:t>-We also support installation of MLI for test, flight, and for final launch-site close-outs</a:t>
            </a:r>
          </a:p>
          <a:p>
            <a:r>
              <a:rPr lang="en-US" dirty="0"/>
              <a:t>-For test, MLI can be installed so it can be more easily removed and with access requirements specific for GSE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-ideally the majority of blankets are closed-out prior to thermal vacuum testing, only leaving points for shipping access or launch-site testing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-Final installations include: grounding to the hardware, securing mechanical fasteners, seam-taping to control directional venting, and an overall engineering walk-thru to ensure flight readiness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-Final closeouts for launch readiness include:  verification of grounding, any final close-outs, and an overall inspection</a:t>
            </a:r>
          </a:p>
          <a:p>
            <a:endParaRPr lang="en-US" dirty="0"/>
          </a:p>
          <a:p>
            <a:endParaRPr lang="en-US" dirty="0"/>
          </a:p>
        </p:txBody>
      </p:sp>
      <p:sp>
        <p:nvSpPr>
          <p:cNvPr id="4" name="Slide Number Placeholder 3"/>
          <p:cNvSpPr>
            <a:spLocks noGrp="1"/>
          </p:cNvSpPr>
          <p:nvPr>
            <p:ph type="sldNum" sz="quarter" idx="10"/>
          </p:nvPr>
        </p:nvSpPr>
        <p:spPr/>
        <p:txBody>
          <a:bodyPr/>
          <a:lstStyle/>
          <a:p>
            <a:fld id="{6653CE95-F5CB-483A-9B02-1D2576EA1684}" type="slidenum">
              <a:rPr lang="en-US" smtClean="0"/>
              <a:pPr/>
              <a:t>6</a:t>
            </a:fld>
            <a:endParaRPr lang="en-US"/>
          </a:p>
        </p:txBody>
      </p:sp>
    </p:spTree>
    <p:extLst>
      <p:ext uri="{BB962C8B-B14F-4D97-AF65-F5344CB8AC3E}">
        <p14:creationId xmlns:p14="http://schemas.microsoft.com/office/powerpoint/2010/main" val="5276744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Areas to be blanketed: where MLI begins and ends, critical areas, places to avoid overlaps</a:t>
            </a:r>
          </a:p>
        </p:txBody>
      </p:sp>
      <p:sp>
        <p:nvSpPr>
          <p:cNvPr id="4" name="Slide Number Placeholder 3"/>
          <p:cNvSpPr>
            <a:spLocks noGrp="1"/>
          </p:cNvSpPr>
          <p:nvPr>
            <p:ph type="sldNum" sz="quarter" idx="10"/>
          </p:nvPr>
        </p:nvSpPr>
        <p:spPr/>
        <p:txBody>
          <a:bodyPr/>
          <a:lstStyle/>
          <a:p>
            <a:fld id="{6653CE95-F5CB-483A-9B02-1D2576EA1684}" type="slidenum">
              <a:rPr lang="en-US" smtClean="0"/>
              <a:pPr/>
              <a:t>8</a:t>
            </a:fld>
            <a:endParaRPr lang="en-US"/>
          </a:p>
        </p:txBody>
      </p:sp>
    </p:spTree>
    <p:extLst>
      <p:ext uri="{BB962C8B-B14F-4D97-AF65-F5344CB8AC3E}">
        <p14:creationId xmlns:p14="http://schemas.microsoft.com/office/powerpoint/2010/main" val="33276923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Thickness of layup:  Known ahead of time, can influence how the MLI is designed.  If the layup is especially thick, like pictured, being aware of tight clearances is important.  Thicker blanket = harder to make complex, form-fitting MLI</a:t>
            </a:r>
          </a:p>
          <a:p>
            <a:endParaRPr lang="en-US" dirty="0"/>
          </a:p>
          <a:p>
            <a:r>
              <a:rPr lang="en-US" dirty="0"/>
              <a:t>Temperatures ranges can affect the type of adhesive that is used. Stitched construction can be used to mitigate tape failing concerns if there are extreme temperature ranges.  </a:t>
            </a:r>
          </a:p>
          <a:p>
            <a:endParaRPr lang="en-US" dirty="0"/>
          </a:p>
          <a:p>
            <a:r>
              <a:rPr lang="en-US" dirty="0"/>
              <a:t>Cryogenic requirements call for more critical MLI design.  Typically </a:t>
            </a:r>
            <a:r>
              <a:rPr lang="en-US" dirty="0" err="1"/>
              <a:t>cryo</a:t>
            </a:r>
            <a:r>
              <a:rPr lang="en-US" dirty="0"/>
              <a:t> MLI are a one-time installation, once they go on they cannot come off without ruining the blanket.  Layer to layer or shell-to-shell closeouts also increase thickness in overlap areas.</a:t>
            </a:r>
          </a:p>
          <a:p>
            <a:endParaRPr lang="en-US" dirty="0"/>
          </a:p>
          <a:p>
            <a:r>
              <a:rPr lang="en-US" dirty="0"/>
              <a:t>Specialized outer layers can require different techniques in order to preserve fragile coatings on the film.  Fabricating with a protective cover, fabricating sets of MLI for test and flight spares, can all help minimize damaging the film.  Thinner outer layers are more fragile than something heavier, and depending on the use (how many times the blankets are opened, need to come on and off, </a:t>
            </a:r>
            <a:r>
              <a:rPr lang="en-US" dirty="0" err="1"/>
              <a:t>etc</a:t>
            </a:r>
            <a:r>
              <a:rPr lang="en-US" dirty="0"/>
              <a:t>) using a thicker/thinner outer material should be considered.</a:t>
            </a:r>
          </a:p>
        </p:txBody>
      </p:sp>
      <p:sp>
        <p:nvSpPr>
          <p:cNvPr id="4" name="Slide Number Placeholder 3"/>
          <p:cNvSpPr>
            <a:spLocks noGrp="1"/>
          </p:cNvSpPr>
          <p:nvPr>
            <p:ph type="sldNum" sz="quarter" idx="10"/>
          </p:nvPr>
        </p:nvSpPr>
        <p:spPr/>
        <p:txBody>
          <a:bodyPr/>
          <a:lstStyle/>
          <a:p>
            <a:fld id="{6653CE95-F5CB-483A-9B02-1D2576EA1684}" type="slidenum">
              <a:rPr lang="en-US" smtClean="0"/>
              <a:pPr/>
              <a:t>9</a:t>
            </a:fld>
            <a:endParaRPr lang="en-US"/>
          </a:p>
        </p:txBody>
      </p:sp>
    </p:spTree>
    <p:extLst>
      <p:ext uri="{BB962C8B-B14F-4D97-AF65-F5344CB8AC3E}">
        <p14:creationId xmlns:p14="http://schemas.microsoft.com/office/powerpoint/2010/main" val="22504459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Mechanical requirements affect the design and fabrication of MLI.  Once MLI is installed, it can block access to:  Harness ports, lift points, optical cubes, GSE accommodations, launch locks.  MLI can be designed to accommodate these features, and being aware of them while designing and templating the MLI is critical.</a:t>
            </a:r>
          </a:p>
          <a:p>
            <a:endParaRPr lang="en-US" dirty="0"/>
          </a:p>
          <a:p>
            <a:r>
              <a:rPr lang="en-US" dirty="0"/>
              <a:t>Understanding the integration flow with mechanical hardware as well as keep-out zones also affects the design and planning of MLI.  </a:t>
            </a:r>
          </a:p>
          <a:p>
            <a:endParaRPr lang="en-US" dirty="0"/>
          </a:p>
          <a:p>
            <a:r>
              <a:rPr lang="en-US" dirty="0"/>
              <a:t>Mechanisms can create unique considerations when it comes to MLI.  Gimbaled hardware, tight clearances, and interfaces require more complex designs, precision fabrication, and skilled integration.</a:t>
            </a:r>
          </a:p>
          <a:p>
            <a:endParaRPr lang="en-US" dirty="0"/>
          </a:p>
        </p:txBody>
      </p:sp>
      <p:sp>
        <p:nvSpPr>
          <p:cNvPr id="4" name="Slide Number Placeholder 3"/>
          <p:cNvSpPr>
            <a:spLocks noGrp="1"/>
          </p:cNvSpPr>
          <p:nvPr>
            <p:ph type="sldNum" sz="quarter" idx="10"/>
          </p:nvPr>
        </p:nvSpPr>
        <p:spPr/>
        <p:txBody>
          <a:bodyPr/>
          <a:lstStyle/>
          <a:p>
            <a:fld id="{6653CE95-F5CB-483A-9B02-1D2576EA1684}" type="slidenum">
              <a:rPr lang="en-US" smtClean="0"/>
              <a:pPr/>
              <a:t>10</a:t>
            </a:fld>
            <a:endParaRPr lang="en-US"/>
          </a:p>
        </p:txBody>
      </p:sp>
    </p:spTree>
    <p:extLst>
      <p:ext uri="{BB962C8B-B14F-4D97-AF65-F5344CB8AC3E}">
        <p14:creationId xmlns:p14="http://schemas.microsoft.com/office/powerpoint/2010/main" val="15244189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ways to attach MLI to the hardware.  Fasteners allow the blanket to either be attached directly to the hardware, or fastener to itself so the blankets are relying solely on tape.  Depending on hardware, location of MLI, clearances, and blanket material these are the options that should be considered</a:t>
            </a:r>
          </a:p>
          <a:p>
            <a:endParaRPr lang="en-US" dirty="0"/>
          </a:p>
          <a:p>
            <a:r>
              <a:rPr lang="en-US" dirty="0"/>
              <a:t>Hardware accommodations – </a:t>
            </a:r>
          </a:p>
          <a:p>
            <a:r>
              <a:rPr lang="en-US" dirty="0" err="1"/>
              <a:t>Especaially</a:t>
            </a:r>
            <a:r>
              <a:rPr lang="en-US" dirty="0"/>
              <a:t> when it comes to complex mechanical designs, determining where MLI can attach to</a:t>
            </a:r>
          </a:p>
          <a:p>
            <a:endParaRPr lang="en-US" dirty="0"/>
          </a:p>
        </p:txBody>
      </p:sp>
      <p:sp>
        <p:nvSpPr>
          <p:cNvPr id="4" name="Slide Number Placeholder 3"/>
          <p:cNvSpPr>
            <a:spLocks noGrp="1"/>
          </p:cNvSpPr>
          <p:nvPr>
            <p:ph type="sldNum" sz="quarter" idx="10"/>
          </p:nvPr>
        </p:nvSpPr>
        <p:spPr/>
        <p:txBody>
          <a:bodyPr/>
          <a:lstStyle/>
          <a:p>
            <a:fld id="{6653CE95-F5CB-483A-9B02-1D2576EA1684}" type="slidenum">
              <a:rPr lang="en-US" smtClean="0"/>
              <a:pPr/>
              <a:t>11</a:t>
            </a:fld>
            <a:endParaRPr lang="en-US"/>
          </a:p>
        </p:txBody>
      </p:sp>
    </p:spTree>
    <p:extLst>
      <p:ext uri="{BB962C8B-B14F-4D97-AF65-F5344CB8AC3E}">
        <p14:creationId xmlns:p14="http://schemas.microsoft.com/office/powerpoint/2010/main" val="3417339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Cleanliness: white light inspection, black light inspection, IPA wipe, nitrogen purge ,bagging requirements..</a:t>
            </a:r>
            <a:r>
              <a:rPr lang="en-US" dirty="0" err="1"/>
              <a:t>etc</a:t>
            </a:r>
            <a:r>
              <a:rPr lang="en-US" dirty="0"/>
              <a:t> </a:t>
            </a:r>
            <a:r>
              <a:rPr lang="en-US" dirty="0" err="1"/>
              <a:t>etc</a:t>
            </a:r>
            <a:endParaRPr lang="en-US" dirty="0"/>
          </a:p>
          <a:p>
            <a:endParaRPr lang="en-US" dirty="0"/>
          </a:p>
          <a:p>
            <a:r>
              <a:rPr lang="en-US" dirty="0"/>
              <a:t>-limitations: </a:t>
            </a:r>
            <a:r>
              <a:rPr lang="en-US" dirty="0" err="1"/>
              <a:t>velcro</a:t>
            </a:r>
            <a:endParaRPr lang="en-US" dirty="0"/>
          </a:p>
          <a:p>
            <a:endParaRPr lang="en-US" dirty="0"/>
          </a:p>
        </p:txBody>
      </p:sp>
      <p:sp>
        <p:nvSpPr>
          <p:cNvPr id="4" name="Slide Number Placeholder 3"/>
          <p:cNvSpPr>
            <a:spLocks noGrp="1"/>
          </p:cNvSpPr>
          <p:nvPr>
            <p:ph type="sldNum" sz="quarter" idx="10"/>
          </p:nvPr>
        </p:nvSpPr>
        <p:spPr/>
        <p:txBody>
          <a:bodyPr/>
          <a:lstStyle/>
          <a:p>
            <a:fld id="{6653CE95-F5CB-483A-9B02-1D2576EA1684}" type="slidenum">
              <a:rPr lang="en-US" smtClean="0"/>
              <a:pPr/>
              <a:t>12</a:t>
            </a:fld>
            <a:endParaRPr lang="en-US"/>
          </a:p>
        </p:txBody>
      </p:sp>
    </p:spTree>
    <p:extLst>
      <p:ext uri="{BB962C8B-B14F-4D97-AF65-F5344CB8AC3E}">
        <p14:creationId xmlns:p14="http://schemas.microsoft.com/office/powerpoint/2010/main" val="1353546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smtClean="0">
                <a:ea typeface="ＭＳ Ｐゴシック" charset="-128"/>
              </a:defRPr>
            </a:lvl1pPr>
          </a:lstStyle>
          <a:p>
            <a:fld id="{21C7E57F-2EAB-4B0D-A256-8D1E6737D4C9}" type="datetime1">
              <a:rPr lang="en-US" smtClean="0"/>
              <a:t>8/19/2023</a:t>
            </a:fld>
            <a:endParaRPr lang="en-US"/>
          </a:p>
        </p:txBody>
      </p:sp>
      <p:sp>
        <p:nvSpPr>
          <p:cNvPr id="5" name="Rectangle 5"/>
          <p:cNvSpPr>
            <a:spLocks noGrp="1" noChangeArrowheads="1"/>
          </p:cNvSpPr>
          <p:nvPr>
            <p:ph type="ftr" sz="quarter" idx="11"/>
          </p:nvPr>
        </p:nvSpPr>
        <p:spPr/>
        <p:txBody>
          <a:bodyPr/>
          <a:lstStyle>
            <a:lvl1pPr>
              <a:defRPr/>
            </a:lvl1pPr>
          </a:lstStyle>
          <a:p>
            <a:r>
              <a:rPr lang="en-US"/>
              <a:t>TFAWS 2018 – August 20-24, 2018</a:t>
            </a:r>
            <a:endParaRPr lang="en-US" dirty="0"/>
          </a:p>
        </p:txBody>
      </p:sp>
      <p:sp>
        <p:nvSpPr>
          <p:cNvPr id="6" name="Rectangle 6"/>
          <p:cNvSpPr>
            <a:spLocks noGrp="1" noChangeArrowheads="1"/>
          </p:cNvSpPr>
          <p:nvPr>
            <p:ph type="sldNum" sz="quarter" idx="12"/>
          </p:nvPr>
        </p:nvSpPr>
        <p:spPr/>
        <p:txBody>
          <a:bodyPr/>
          <a:lstStyle>
            <a:lvl1pPr>
              <a:defRPr/>
            </a:lvl1pPr>
          </a:lstStyle>
          <a:p>
            <a:fld id="{79A0CEF2-A099-4D25-A627-2C96918E2611}"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p:txBody>
          <a:bodyPr/>
          <a:lstStyle>
            <a:lvl1pPr>
              <a:defRPr smtClean="0">
                <a:ea typeface="ＭＳ Ｐゴシック" charset="-128"/>
              </a:defRPr>
            </a:lvl1pPr>
          </a:lstStyle>
          <a:p>
            <a:fld id="{ACD0473A-0D05-421A-B2AA-53C8A7060698}" type="datetime1">
              <a:rPr lang="en-US" smtClean="0"/>
              <a:t>8/19/2023</a:t>
            </a:fld>
            <a:endParaRPr lang="en-US"/>
          </a:p>
        </p:txBody>
      </p:sp>
      <p:sp>
        <p:nvSpPr>
          <p:cNvPr id="5" name="Rectangle 5"/>
          <p:cNvSpPr>
            <a:spLocks noGrp="1" noChangeArrowheads="1"/>
          </p:cNvSpPr>
          <p:nvPr>
            <p:ph type="ftr" sz="quarter" idx="11"/>
          </p:nvPr>
        </p:nvSpPr>
        <p:spPr/>
        <p:txBody>
          <a:bodyPr/>
          <a:lstStyle>
            <a:lvl1pPr>
              <a:defRPr/>
            </a:lvl1pPr>
          </a:lstStyle>
          <a:p>
            <a:r>
              <a:rPr lang="en-US"/>
              <a:t>TFAWS 2018 – August 20-24, 2018</a:t>
            </a:r>
            <a:endParaRPr lang="en-US" dirty="0"/>
          </a:p>
        </p:txBody>
      </p:sp>
      <p:sp>
        <p:nvSpPr>
          <p:cNvPr id="6" name="Rectangle 6"/>
          <p:cNvSpPr>
            <a:spLocks noGrp="1" noChangeArrowheads="1"/>
          </p:cNvSpPr>
          <p:nvPr>
            <p:ph type="sldNum" sz="quarter" idx="12"/>
          </p:nvPr>
        </p:nvSpPr>
        <p:spPr/>
        <p:txBody>
          <a:bodyPr/>
          <a:lstStyle>
            <a:lvl1pPr>
              <a:defRPr/>
            </a:lvl1pPr>
          </a:lstStyle>
          <a:p>
            <a:fld id="{33F42015-0FC7-4B0E-8D2B-76EADF48D957}"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smtClean="0">
                <a:ea typeface="ＭＳ Ｐゴシック" charset="-128"/>
              </a:defRPr>
            </a:lvl1pPr>
          </a:lstStyle>
          <a:p>
            <a:fld id="{5FB905D8-C829-43AD-8AB5-C51FF1FC50EB}" type="datetime1">
              <a:rPr lang="en-US" smtClean="0"/>
              <a:t>8/19/2023</a:t>
            </a:fld>
            <a:endParaRPr lang="en-US"/>
          </a:p>
        </p:txBody>
      </p:sp>
      <p:sp>
        <p:nvSpPr>
          <p:cNvPr id="5" name="Rectangle 5"/>
          <p:cNvSpPr>
            <a:spLocks noGrp="1" noChangeArrowheads="1"/>
          </p:cNvSpPr>
          <p:nvPr>
            <p:ph type="ftr" sz="quarter" idx="11"/>
          </p:nvPr>
        </p:nvSpPr>
        <p:spPr/>
        <p:txBody>
          <a:bodyPr/>
          <a:lstStyle>
            <a:lvl1pPr>
              <a:defRPr/>
            </a:lvl1pPr>
          </a:lstStyle>
          <a:p>
            <a:r>
              <a:rPr lang="en-US"/>
              <a:t>TFAWS 2018 – August 20-24, 2018</a:t>
            </a:r>
            <a:endParaRPr lang="en-US" dirty="0"/>
          </a:p>
        </p:txBody>
      </p:sp>
      <p:sp>
        <p:nvSpPr>
          <p:cNvPr id="6" name="Rectangle 6"/>
          <p:cNvSpPr>
            <a:spLocks noGrp="1" noChangeArrowheads="1"/>
          </p:cNvSpPr>
          <p:nvPr>
            <p:ph type="sldNum" sz="quarter" idx="12"/>
          </p:nvPr>
        </p:nvSpPr>
        <p:spPr/>
        <p:txBody>
          <a:bodyPr/>
          <a:lstStyle>
            <a:lvl1pPr>
              <a:defRPr/>
            </a:lvl1pPr>
          </a:lstStyle>
          <a:p>
            <a:fld id="{EE9E8C48-CEA1-40D7-918C-CBF5F81BA8C8}"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14400"/>
            <a:ext cx="40386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14400"/>
            <a:ext cx="40386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smtClean="0">
                <a:ea typeface="ＭＳ Ｐゴシック" charset="-128"/>
              </a:defRPr>
            </a:lvl1pPr>
          </a:lstStyle>
          <a:p>
            <a:fld id="{FE24A336-EAAD-4A04-BF1B-8FCBD4BC907B}" type="datetime1">
              <a:rPr lang="en-US" smtClean="0"/>
              <a:t>8/19/2023</a:t>
            </a:fld>
            <a:endParaRPr lang="en-US" dirty="0"/>
          </a:p>
        </p:txBody>
      </p:sp>
      <p:sp>
        <p:nvSpPr>
          <p:cNvPr id="6" name="Rectangle 5"/>
          <p:cNvSpPr>
            <a:spLocks noGrp="1" noChangeArrowheads="1"/>
          </p:cNvSpPr>
          <p:nvPr>
            <p:ph type="ftr" sz="quarter" idx="11"/>
          </p:nvPr>
        </p:nvSpPr>
        <p:spPr/>
        <p:txBody>
          <a:bodyPr/>
          <a:lstStyle>
            <a:lvl1pPr>
              <a:defRPr/>
            </a:lvl1pPr>
          </a:lstStyle>
          <a:p>
            <a:r>
              <a:rPr lang="en-US"/>
              <a:t>TFAWS 2018 – August 20-24, 2018</a:t>
            </a:r>
            <a:endParaRPr lang="en-US" dirty="0"/>
          </a:p>
        </p:txBody>
      </p:sp>
      <p:sp>
        <p:nvSpPr>
          <p:cNvPr id="7" name="Rectangle 6"/>
          <p:cNvSpPr>
            <a:spLocks noGrp="1" noChangeArrowheads="1"/>
          </p:cNvSpPr>
          <p:nvPr>
            <p:ph type="sldNum" sz="quarter" idx="12"/>
          </p:nvPr>
        </p:nvSpPr>
        <p:spPr/>
        <p:txBody>
          <a:bodyPr/>
          <a:lstStyle>
            <a:lvl1pPr>
              <a:defRPr/>
            </a:lvl1pPr>
          </a:lstStyle>
          <a:p>
            <a:fld id="{89199CED-6919-4E7D-A690-AD3E6D16DAA7}"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2192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858962"/>
            <a:ext cx="4040188" cy="41608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2192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858962"/>
            <a:ext cx="4041775" cy="41608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smtClean="0">
                <a:ea typeface="ＭＳ Ｐゴシック" charset="-128"/>
              </a:defRPr>
            </a:lvl1pPr>
          </a:lstStyle>
          <a:p>
            <a:fld id="{8EB7FC94-89CA-4614-ABCE-F6951C147AEA}" type="datetime1">
              <a:rPr lang="en-US" smtClean="0"/>
              <a:t>8/19/2023</a:t>
            </a:fld>
            <a:endParaRPr lang="en-US"/>
          </a:p>
        </p:txBody>
      </p:sp>
      <p:sp>
        <p:nvSpPr>
          <p:cNvPr id="8" name="Rectangle 5"/>
          <p:cNvSpPr>
            <a:spLocks noGrp="1" noChangeArrowheads="1"/>
          </p:cNvSpPr>
          <p:nvPr>
            <p:ph type="ftr" sz="quarter" idx="11"/>
          </p:nvPr>
        </p:nvSpPr>
        <p:spPr/>
        <p:txBody>
          <a:bodyPr/>
          <a:lstStyle>
            <a:lvl1pPr>
              <a:defRPr/>
            </a:lvl1pPr>
          </a:lstStyle>
          <a:p>
            <a:r>
              <a:rPr lang="en-US"/>
              <a:t>TFAWS 2018 – August 20-24, 2018</a:t>
            </a:r>
            <a:endParaRPr lang="en-US" dirty="0"/>
          </a:p>
        </p:txBody>
      </p:sp>
      <p:sp>
        <p:nvSpPr>
          <p:cNvPr id="9" name="Rectangle 6"/>
          <p:cNvSpPr>
            <a:spLocks noGrp="1" noChangeArrowheads="1"/>
          </p:cNvSpPr>
          <p:nvPr>
            <p:ph type="sldNum" sz="quarter" idx="12"/>
          </p:nvPr>
        </p:nvSpPr>
        <p:spPr/>
        <p:txBody>
          <a:bodyPr/>
          <a:lstStyle>
            <a:lvl1pPr>
              <a:defRPr/>
            </a:lvl1pPr>
          </a:lstStyle>
          <a:p>
            <a:fld id="{7FABF8B5-A29F-4527-8EF2-13DD397BE681}"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smtClean="0">
                <a:ea typeface="ＭＳ Ｐゴシック" charset="-128"/>
              </a:defRPr>
            </a:lvl1pPr>
          </a:lstStyle>
          <a:p>
            <a:fld id="{7CD37F5F-9405-4A68-82E5-223214F3B345}" type="datetime1">
              <a:rPr lang="en-US" smtClean="0"/>
              <a:t>8/19/2023</a:t>
            </a:fld>
            <a:endParaRPr lang="en-US"/>
          </a:p>
        </p:txBody>
      </p:sp>
      <p:sp>
        <p:nvSpPr>
          <p:cNvPr id="4" name="Rectangle 5"/>
          <p:cNvSpPr>
            <a:spLocks noGrp="1" noChangeArrowheads="1"/>
          </p:cNvSpPr>
          <p:nvPr>
            <p:ph type="ftr" sz="quarter" idx="11"/>
          </p:nvPr>
        </p:nvSpPr>
        <p:spPr/>
        <p:txBody>
          <a:bodyPr/>
          <a:lstStyle>
            <a:lvl1pPr>
              <a:defRPr/>
            </a:lvl1pPr>
          </a:lstStyle>
          <a:p>
            <a:r>
              <a:rPr lang="en-US"/>
              <a:t>TFAWS 2018 – August 20-24, 2018</a:t>
            </a:r>
            <a:endParaRPr lang="en-US" dirty="0"/>
          </a:p>
        </p:txBody>
      </p:sp>
      <p:sp>
        <p:nvSpPr>
          <p:cNvPr id="5" name="Rectangle 6"/>
          <p:cNvSpPr>
            <a:spLocks noGrp="1" noChangeArrowheads="1"/>
          </p:cNvSpPr>
          <p:nvPr>
            <p:ph type="sldNum" sz="quarter" idx="12"/>
          </p:nvPr>
        </p:nvSpPr>
        <p:spPr/>
        <p:txBody>
          <a:bodyPr/>
          <a:lstStyle>
            <a:lvl1pPr>
              <a:defRPr/>
            </a:lvl1pPr>
          </a:lstStyle>
          <a:p>
            <a:fld id="{640FA3E2-4CB8-43B1-9AF4-23FEB8A0CB92}"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smtClean="0">
                <a:ea typeface="ＭＳ Ｐゴシック" charset="-128"/>
              </a:defRPr>
            </a:lvl1pPr>
          </a:lstStyle>
          <a:p>
            <a:fld id="{4B61D1D2-7430-4E94-B162-2BF33A3EE091}" type="datetime1">
              <a:rPr lang="en-US" smtClean="0"/>
              <a:t>8/19/2023</a:t>
            </a:fld>
            <a:endParaRPr lang="en-US"/>
          </a:p>
        </p:txBody>
      </p:sp>
      <p:sp>
        <p:nvSpPr>
          <p:cNvPr id="3" name="Rectangle 5"/>
          <p:cNvSpPr>
            <a:spLocks noGrp="1" noChangeArrowheads="1"/>
          </p:cNvSpPr>
          <p:nvPr>
            <p:ph type="ftr" sz="quarter" idx="11"/>
          </p:nvPr>
        </p:nvSpPr>
        <p:spPr/>
        <p:txBody>
          <a:bodyPr/>
          <a:lstStyle>
            <a:lvl1pPr>
              <a:defRPr/>
            </a:lvl1pPr>
          </a:lstStyle>
          <a:p>
            <a:r>
              <a:rPr lang="en-US"/>
              <a:t>TFAWS 2018 – August 20-24, 2018</a:t>
            </a:r>
            <a:endParaRPr lang="en-US" dirty="0"/>
          </a:p>
        </p:txBody>
      </p:sp>
      <p:sp>
        <p:nvSpPr>
          <p:cNvPr id="4" name="Rectangle 6"/>
          <p:cNvSpPr>
            <a:spLocks noGrp="1" noChangeArrowheads="1"/>
          </p:cNvSpPr>
          <p:nvPr>
            <p:ph type="sldNum" sz="quarter" idx="12"/>
          </p:nvPr>
        </p:nvSpPr>
        <p:spPr/>
        <p:txBody>
          <a:bodyPr/>
          <a:lstStyle>
            <a:lvl1pPr>
              <a:defRPr/>
            </a:lvl1pPr>
          </a:lstStyle>
          <a:p>
            <a:fld id="{2624FCD2-9C05-4241-882C-3D134303B4EB}"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smtClean="0">
                <a:ea typeface="ＭＳ Ｐゴシック" charset="-128"/>
              </a:defRPr>
            </a:lvl1pPr>
          </a:lstStyle>
          <a:p>
            <a:fld id="{EF166421-16A1-4FBC-AF16-ADAE64BA5A36}" type="datetime1">
              <a:rPr lang="en-US" smtClean="0"/>
              <a:t>8/19/2023</a:t>
            </a:fld>
            <a:endParaRPr lang="en-US"/>
          </a:p>
        </p:txBody>
      </p:sp>
      <p:sp>
        <p:nvSpPr>
          <p:cNvPr id="6" name="Rectangle 5"/>
          <p:cNvSpPr>
            <a:spLocks noGrp="1" noChangeArrowheads="1"/>
          </p:cNvSpPr>
          <p:nvPr>
            <p:ph type="ftr" sz="quarter" idx="11"/>
          </p:nvPr>
        </p:nvSpPr>
        <p:spPr/>
        <p:txBody>
          <a:bodyPr/>
          <a:lstStyle>
            <a:lvl1pPr>
              <a:defRPr/>
            </a:lvl1pPr>
          </a:lstStyle>
          <a:p>
            <a:r>
              <a:rPr lang="en-US"/>
              <a:t>TFAWS 2018 – August 20-24, 2018</a:t>
            </a:r>
            <a:endParaRPr lang="en-US" dirty="0"/>
          </a:p>
        </p:txBody>
      </p:sp>
      <p:sp>
        <p:nvSpPr>
          <p:cNvPr id="7" name="Rectangle 6"/>
          <p:cNvSpPr>
            <a:spLocks noGrp="1" noChangeArrowheads="1"/>
          </p:cNvSpPr>
          <p:nvPr>
            <p:ph type="sldNum" sz="quarter" idx="12"/>
          </p:nvPr>
        </p:nvSpPr>
        <p:spPr/>
        <p:txBody>
          <a:bodyPr/>
          <a:lstStyle>
            <a:lvl1pPr>
              <a:defRPr/>
            </a:lvl1pPr>
          </a:lstStyle>
          <a:p>
            <a:fld id="{8340803C-64EA-4536-A101-47E17B86F670}"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smtClean="0">
                <a:ea typeface="ＭＳ Ｐゴシック" charset="-128"/>
              </a:defRPr>
            </a:lvl1pPr>
          </a:lstStyle>
          <a:p>
            <a:fld id="{8CA94DE5-BE25-4518-A325-7BA634228701}" type="datetime1">
              <a:rPr lang="en-US" smtClean="0"/>
              <a:t>8/19/2023</a:t>
            </a:fld>
            <a:endParaRPr lang="en-US"/>
          </a:p>
        </p:txBody>
      </p:sp>
      <p:sp>
        <p:nvSpPr>
          <p:cNvPr id="6" name="Rectangle 5"/>
          <p:cNvSpPr>
            <a:spLocks noGrp="1" noChangeArrowheads="1"/>
          </p:cNvSpPr>
          <p:nvPr>
            <p:ph type="ftr" sz="quarter" idx="11"/>
          </p:nvPr>
        </p:nvSpPr>
        <p:spPr/>
        <p:txBody>
          <a:bodyPr/>
          <a:lstStyle>
            <a:lvl1pPr>
              <a:defRPr/>
            </a:lvl1pPr>
          </a:lstStyle>
          <a:p>
            <a:r>
              <a:rPr lang="en-US"/>
              <a:t>TFAWS 2018 – August 20-24, 2018</a:t>
            </a:r>
            <a:endParaRPr lang="en-US" dirty="0"/>
          </a:p>
        </p:txBody>
      </p:sp>
      <p:sp>
        <p:nvSpPr>
          <p:cNvPr id="7" name="Rectangle 6"/>
          <p:cNvSpPr>
            <a:spLocks noGrp="1" noChangeArrowheads="1"/>
          </p:cNvSpPr>
          <p:nvPr>
            <p:ph type="sldNum" sz="quarter" idx="12"/>
          </p:nvPr>
        </p:nvSpPr>
        <p:spPr/>
        <p:txBody>
          <a:bodyPr/>
          <a:lstStyle>
            <a:lvl1pPr>
              <a:defRPr/>
            </a:lvl1pPr>
          </a:lstStyle>
          <a:p>
            <a:fld id="{BACCA9B2-5165-4ADC-9763-7293ADD3F29A}"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2" name="Text Box 28"/>
          <p:cNvSpPr txBox="1">
            <a:spLocks noChangeArrowheads="1"/>
          </p:cNvSpPr>
          <p:nvPr userDrawn="1"/>
        </p:nvSpPr>
        <p:spPr bwMode="auto">
          <a:xfrm>
            <a:off x="533400" y="685800"/>
            <a:ext cx="8153400" cy="76200"/>
          </a:xfrm>
          <a:prstGeom prst="rect">
            <a:avLst/>
          </a:prstGeom>
          <a:gradFill rotWithShape="0">
            <a:gsLst>
              <a:gs pos="0">
                <a:schemeClr val="accent2"/>
              </a:gs>
              <a:gs pos="100000">
                <a:schemeClr val="accent2">
                  <a:gamma/>
                  <a:shade val="48627"/>
                  <a:invGamma/>
                </a:schemeClr>
              </a:gs>
            </a:gsLst>
            <a:lin ang="0" scaled="1"/>
          </a:gradFill>
          <a:ln w="9525">
            <a:noFill/>
            <a:miter lim="800000"/>
            <a:headEnd/>
            <a:tailEnd/>
          </a:ln>
          <a:effectLst/>
        </p:spPr>
        <p:txBody>
          <a:bodyPr anchor="ctr"/>
          <a:lstStyle/>
          <a:p>
            <a:pPr algn="l">
              <a:spcBef>
                <a:spcPct val="50000"/>
              </a:spcBef>
              <a:tabLst>
                <a:tab pos="4459288" algn="ctr"/>
              </a:tabLst>
              <a:defRPr/>
            </a:pPr>
            <a:r>
              <a:rPr lang="en-US" sz="2800">
                <a:solidFill>
                  <a:schemeClr val="bg1"/>
                </a:solidFill>
                <a:latin typeface="Arial" charset="0"/>
                <a:ea typeface="+mn-ea"/>
              </a:rPr>
              <a:t>	</a:t>
            </a:r>
          </a:p>
        </p:txBody>
      </p:sp>
      <p:sp>
        <p:nvSpPr>
          <p:cNvPr id="1051" name="Text Box 27"/>
          <p:cNvSpPr txBox="1">
            <a:spLocks noChangeArrowheads="1"/>
          </p:cNvSpPr>
          <p:nvPr userDrawn="1"/>
        </p:nvSpPr>
        <p:spPr bwMode="auto">
          <a:xfrm>
            <a:off x="533400" y="152400"/>
            <a:ext cx="8153400" cy="76200"/>
          </a:xfrm>
          <a:prstGeom prst="rect">
            <a:avLst/>
          </a:prstGeom>
          <a:gradFill rotWithShape="0">
            <a:gsLst>
              <a:gs pos="0">
                <a:schemeClr val="accent2"/>
              </a:gs>
              <a:gs pos="100000">
                <a:schemeClr val="accent2">
                  <a:gamma/>
                  <a:shade val="48627"/>
                  <a:invGamma/>
                </a:schemeClr>
              </a:gs>
            </a:gsLst>
            <a:lin ang="0" scaled="1"/>
          </a:gradFill>
          <a:ln w="9525">
            <a:noFill/>
            <a:miter lim="800000"/>
            <a:headEnd/>
            <a:tailEnd/>
          </a:ln>
          <a:effectLst/>
        </p:spPr>
        <p:txBody>
          <a:bodyPr anchor="ctr"/>
          <a:lstStyle/>
          <a:p>
            <a:pPr algn="l">
              <a:spcBef>
                <a:spcPct val="50000"/>
              </a:spcBef>
              <a:tabLst>
                <a:tab pos="4459288" algn="ctr"/>
              </a:tabLst>
              <a:defRPr/>
            </a:pPr>
            <a:endParaRPr lang="en-US" sz="2800">
              <a:solidFill>
                <a:schemeClr val="bg1"/>
              </a:solidFill>
              <a:latin typeface="Arial" charset="0"/>
              <a:ea typeface="+mn-ea"/>
            </a:endParaRPr>
          </a:p>
        </p:txBody>
      </p:sp>
      <p:sp>
        <p:nvSpPr>
          <p:cNvPr id="1028" name="Rectangle 2"/>
          <p:cNvSpPr>
            <a:spLocks noGrp="1" noChangeArrowheads="1"/>
          </p:cNvSpPr>
          <p:nvPr>
            <p:ph type="title"/>
          </p:nvPr>
        </p:nvSpPr>
        <p:spPr bwMode="auto">
          <a:xfrm>
            <a:off x="457200" y="190500"/>
            <a:ext cx="8229600" cy="533400"/>
          </a:xfrm>
          <a:prstGeom prst="rect">
            <a:avLst/>
          </a:prstGeom>
          <a:noFill/>
          <a:ln w="9525">
            <a:noFill/>
            <a:miter lim="800000"/>
            <a:headEnd/>
            <a:tailEnd/>
          </a:ln>
        </p:spPr>
        <p:txBody>
          <a:bodyPr vert="horz" wrap="square" lIns="91440" tIns="0" rIns="91440" bIns="0" numCol="1" anchor="ctr" anchorCtr="0" compatLnSpc="1">
            <a:prstTxWarp prst="textNoShape">
              <a:avLst/>
            </a:prstTxWarp>
          </a:bodyPr>
          <a:lstStyle/>
          <a:p>
            <a:pPr lvl="0"/>
            <a:r>
              <a:rPr lang="en-US"/>
              <a:t>Click to edit Master title style</a:t>
            </a:r>
          </a:p>
        </p:txBody>
      </p:sp>
      <p:sp>
        <p:nvSpPr>
          <p:cNvPr id="1029" name="Rectangle 3"/>
          <p:cNvSpPr>
            <a:spLocks noGrp="1" noChangeArrowheads="1"/>
          </p:cNvSpPr>
          <p:nvPr>
            <p:ph type="body" idx="1"/>
          </p:nvPr>
        </p:nvSpPr>
        <p:spPr bwMode="auto">
          <a:xfrm>
            <a:off x="457200" y="914400"/>
            <a:ext cx="82296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4"/>
          <p:cNvSpPr>
            <a:spLocks noGrp="1" noChangeArrowheads="1"/>
          </p:cNvSpPr>
          <p:nvPr>
            <p:ph type="dt" sz="half" idx="2"/>
          </p:nvPr>
        </p:nvSpPr>
        <p:spPr bwMode="auto">
          <a:xfrm>
            <a:off x="457200" y="6400800"/>
            <a:ext cx="1905000" cy="3048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a:defRPr sz="1000" b="0">
                <a:solidFill>
                  <a:srgbClr val="333399"/>
                </a:solidFill>
                <a:latin typeface="+mn-lt"/>
                <a:ea typeface="+mn-ea"/>
              </a:defRPr>
            </a:lvl1pPr>
          </a:lstStyle>
          <a:p>
            <a:pPr>
              <a:defRPr/>
            </a:pPr>
            <a:fld id="{8D26672C-0BFB-481E-A3EB-3DAD233F8453}" type="datetime1">
              <a:rPr lang="en-US" smtClean="0"/>
              <a:t>8/19/2023</a:t>
            </a:fld>
            <a:endParaRPr lang="en-US"/>
          </a:p>
        </p:txBody>
      </p:sp>
      <p:sp>
        <p:nvSpPr>
          <p:cNvPr id="3" name="Rectangle 5"/>
          <p:cNvSpPr>
            <a:spLocks noGrp="1" noChangeArrowheads="1"/>
          </p:cNvSpPr>
          <p:nvPr>
            <p:ph type="ftr" sz="quarter" idx="3"/>
          </p:nvPr>
        </p:nvSpPr>
        <p:spPr bwMode="auto">
          <a:xfrm>
            <a:off x="2743200" y="6400800"/>
            <a:ext cx="3657600" cy="3048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1200" b="0">
                <a:solidFill>
                  <a:srgbClr val="333399"/>
                </a:solidFill>
                <a:latin typeface="Arial" pitchFamily="34" charset="0"/>
              </a:defRPr>
            </a:lvl1pPr>
          </a:lstStyle>
          <a:p>
            <a:r>
              <a:rPr lang="en-US"/>
              <a:t>TFAWS 2018 – August 20-24, 2018</a:t>
            </a:r>
            <a:endParaRPr lang="en-US" dirty="0"/>
          </a:p>
        </p:txBody>
      </p:sp>
      <p:sp>
        <p:nvSpPr>
          <p:cNvPr id="1030" name="Rectangle 6"/>
          <p:cNvSpPr>
            <a:spLocks noGrp="1" noChangeArrowheads="1"/>
          </p:cNvSpPr>
          <p:nvPr>
            <p:ph type="sldNum" sz="quarter" idx="4"/>
          </p:nvPr>
        </p:nvSpPr>
        <p:spPr bwMode="auto">
          <a:xfrm>
            <a:off x="6781800" y="6400800"/>
            <a:ext cx="1905000" cy="3048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000" b="0">
                <a:solidFill>
                  <a:srgbClr val="333399"/>
                </a:solidFill>
                <a:latin typeface="Arial" pitchFamily="34" charset="0"/>
              </a:defRPr>
            </a:lvl1pPr>
          </a:lstStyle>
          <a:p>
            <a:fld id="{A937B6BC-EA0C-470E-B991-7E852790E29C}" type="slidenum">
              <a:rPr lang="en-US"/>
              <a:pPr/>
              <a:t>‹#›</a:t>
            </a:fld>
            <a:endParaRPr lang="en-US"/>
          </a:p>
        </p:txBody>
      </p:sp>
      <p:pic>
        <p:nvPicPr>
          <p:cNvPr id="1033" name="Picture 23"/>
          <p:cNvPicPr>
            <a:picLocks noChangeAspect="1" noChangeArrowheads="1"/>
          </p:cNvPicPr>
          <p:nvPr userDrawn="1"/>
        </p:nvPicPr>
        <p:blipFill>
          <a:blip r:embed="rId11">
            <a:clrChange>
              <a:clrFrom>
                <a:srgbClr val="FFFFFF"/>
              </a:clrFrom>
              <a:clrTo>
                <a:srgbClr val="FFFFFF">
                  <a:alpha val="0"/>
                </a:srgbClr>
              </a:clrTo>
            </a:clrChange>
          </a:blip>
          <a:srcRect/>
          <a:stretch>
            <a:fillRect/>
          </a:stretch>
        </p:blipFill>
        <p:spPr bwMode="auto">
          <a:xfrm>
            <a:off x="8077200" y="0"/>
            <a:ext cx="1066800" cy="904875"/>
          </a:xfrm>
          <a:prstGeom prst="rect">
            <a:avLst/>
          </a:prstGeom>
          <a:noFill/>
          <a:ln w="9525">
            <a:noFill/>
            <a:miter lim="800000"/>
            <a:headEnd/>
            <a:tailEnd/>
          </a:ln>
        </p:spPr>
      </p:pic>
      <p:pic>
        <p:nvPicPr>
          <p:cNvPr id="8" name="Picture 7"/>
          <p:cNvPicPr>
            <a:picLocks noChangeAspect="1"/>
          </p:cNvPicPr>
          <p:nvPr userDrawn="1"/>
        </p:nvPicPr>
        <p:blipFill>
          <a:blip r:embed="rId12"/>
          <a:stretch>
            <a:fillRect/>
          </a:stretch>
        </p:blipFill>
        <p:spPr>
          <a:xfrm>
            <a:off x="60919" y="19583"/>
            <a:ext cx="944962" cy="865707"/>
          </a:xfrm>
          <a:prstGeom prst="rect">
            <a:avLst/>
          </a:prstGeom>
        </p:spPr>
      </p:pic>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Lst>
  <p:hf hdr="0" dt="0"/>
  <p:txStyles>
    <p:titleStyle>
      <a:lvl1pPr algn="ctr" rtl="0" eaLnBrk="0" fontAlgn="base" hangingPunct="0">
        <a:spcBef>
          <a:spcPct val="0"/>
        </a:spcBef>
        <a:spcAft>
          <a:spcPct val="0"/>
        </a:spcAft>
        <a:defRPr sz="2800" b="1">
          <a:solidFill>
            <a:schemeClr val="accent2"/>
          </a:solidFill>
          <a:latin typeface="+mj-lt"/>
          <a:ea typeface="ＭＳ Ｐゴシック" charset="0"/>
          <a:cs typeface="+mj-cs"/>
        </a:defRPr>
      </a:lvl1pPr>
      <a:lvl2pPr algn="ctr" rtl="0" eaLnBrk="0" fontAlgn="base" hangingPunct="0">
        <a:spcBef>
          <a:spcPct val="0"/>
        </a:spcBef>
        <a:spcAft>
          <a:spcPct val="0"/>
        </a:spcAft>
        <a:defRPr sz="2800" b="1">
          <a:solidFill>
            <a:schemeClr val="accent2"/>
          </a:solidFill>
          <a:latin typeface="Arial" charset="0"/>
          <a:ea typeface="ＭＳ Ｐゴシック" charset="0"/>
        </a:defRPr>
      </a:lvl2pPr>
      <a:lvl3pPr algn="ctr" rtl="0" eaLnBrk="0" fontAlgn="base" hangingPunct="0">
        <a:spcBef>
          <a:spcPct val="0"/>
        </a:spcBef>
        <a:spcAft>
          <a:spcPct val="0"/>
        </a:spcAft>
        <a:defRPr sz="2800" b="1">
          <a:solidFill>
            <a:schemeClr val="accent2"/>
          </a:solidFill>
          <a:latin typeface="Arial" charset="0"/>
          <a:ea typeface="ＭＳ Ｐゴシック" charset="0"/>
        </a:defRPr>
      </a:lvl3pPr>
      <a:lvl4pPr algn="ctr" rtl="0" eaLnBrk="0" fontAlgn="base" hangingPunct="0">
        <a:spcBef>
          <a:spcPct val="0"/>
        </a:spcBef>
        <a:spcAft>
          <a:spcPct val="0"/>
        </a:spcAft>
        <a:defRPr sz="2800" b="1">
          <a:solidFill>
            <a:schemeClr val="accent2"/>
          </a:solidFill>
          <a:latin typeface="Arial" charset="0"/>
          <a:ea typeface="ＭＳ Ｐゴシック" charset="0"/>
        </a:defRPr>
      </a:lvl4pPr>
      <a:lvl5pPr algn="ctr" rtl="0" eaLnBrk="0" fontAlgn="base" hangingPunct="0">
        <a:spcBef>
          <a:spcPct val="0"/>
        </a:spcBef>
        <a:spcAft>
          <a:spcPct val="0"/>
        </a:spcAft>
        <a:defRPr sz="2800" b="1">
          <a:solidFill>
            <a:schemeClr val="accent2"/>
          </a:solidFill>
          <a:latin typeface="Arial" charset="0"/>
          <a:ea typeface="ＭＳ Ｐゴシック" charset="0"/>
        </a:defRPr>
      </a:lvl5pPr>
      <a:lvl6pPr marL="457200" algn="ctr" rtl="0" fontAlgn="base">
        <a:spcBef>
          <a:spcPct val="0"/>
        </a:spcBef>
        <a:spcAft>
          <a:spcPct val="0"/>
        </a:spcAft>
        <a:defRPr sz="2800" b="1">
          <a:solidFill>
            <a:schemeClr val="accent2"/>
          </a:solidFill>
          <a:latin typeface="Arial" charset="0"/>
        </a:defRPr>
      </a:lvl6pPr>
      <a:lvl7pPr marL="914400" algn="ctr" rtl="0" fontAlgn="base">
        <a:spcBef>
          <a:spcPct val="0"/>
        </a:spcBef>
        <a:spcAft>
          <a:spcPct val="0"/>
        </a:spcAft>
        <a:defRPr sz="2800" b="1">
          <a:solidFill>
            <a:schemeClr val="accent2"/>
          </a:solidFill>
          <a:latin typeface="Arial" charset="0"/>
        </a:defRPr>
      </a:lvl7pPr>
      <a:lvl8pPr marL="1371600" algn="ctr" rtl="0" fontAlgn="base">
        <a:spcBef>
          <a:spcPct val="0"/>
        </a:spcBef>
        <a:spcAft>
          <a:spcPct val="0"/>
        </a:spcAft>
        <a:defRPr sz="2800" b="1">
          <a:solidFill>
            <a:schemeClr val="accent2"/>
          </a:solidFill>
          <a:latin typeface="Arial" charset="0"/>
        </a:defRPr>
      </a:lvl8pPr>
      <a:lvl9pPr marL="1828800" algn="ctr" rtl="0" fontAlgn="base">
        <a:spcBef>
          <a:spcPct val="0"/>
        </a:spcBef>
        <a:spcAft>
          <a:spcPct val="0"/>
        </a:spcAft>
        <a:defRPr sz="2800" b="1">
          <a:solidFill>
            <a:schemeClr val="accent2"/>
          </a:solidFill>
          <a:latin typeface="Arial" charset="0"/>
        </a:defRPr>
      </a:lvl9pPr>
    </p:titleStyle>
    <p:bodyStyle>
      <a:lvl1pPr marL="342900" indent="-342900" algn="l" rtl="0" eaLnBrk="0" fontAlgn="base" hangingPunct="0">
        <a:spcBef>
          <a:spcPct val="20000"/>
        </a:spcBef>
        <a:spcAft>
          <a:spcPct val="0"/>
        </a:spcAft>
        <a:buChar char="•"/>
        <a:defRPr sz="2400">
          <a:solidFill>
            <a:schemeClr val="accent2"/>
          </a:solidFill>
          <a:latin typeface="+mn-lt"/>
          <a:ea typeface="ＭＳ Ｐゴシック" charset="0"/>
          <a:cs typeface="+mn-cs"/>
        </a:defRPr>
      </a:lvl1pPr>
      <a:lvl2pPr marL="742950" indent="-285750" algn="l" rtl="0" eaLnBrk="0" fontAlgn="base" hangingPunct="0">
        <a:spcBef>
          <a:spcPct val="20000"/>
        </a:spcBef>
        <a:spcAft>
          <a:spcPct val="0"/>
        </a:spcAft>
        <a:buChar char="–"/>
        <a:defRPr sz="20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charset="0"/>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cid:CCBD5DA9-8370-4D84-8427-47C0FF164852"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3" name="Rectangle 5"/>
          <p:cNvSpPr>
            <a:spLocks noGrp="1" noChangeArrowheads="1"/>
          </p:cNvSpPr>
          <p:nvPr>
            <p:ph type="subTitle" idx="1"/>
          </p:nvPr>
        </p:nvSpPr>
        <p:spPr>
          <a:xfrm>
            <a:off x="2743200" y="3581400"/>
            <a:ext cx="6096000" cy="914400"/>
          </a:xfrm>
        </p:spPr>
        <p:txBody>
          <a:bodyPr/>
          <a:lstStyle/>
          <a:p>
            <a:pPr eaLnBrk="1" hangingPunct="1"/>
            <a:r>
              <a:rPr lang="en-US" sz="1800" dirty="0">
                <a:solidFill>
                  <a:schemeClr val="tx1"/>
                </a:solidFill>
                <a:ea typeface="ＭＳ Ｐゴシック" charset="-128"/>
              </a:rPr>
              <a:t>Presented By</a:t>
            </a:r>
            <a:br>
              <a:rPr lang="en-US" sz="1800" dirty="0">
                <a:solidFill>
                  <a:schemeClr val="tx1"/>
                </a:solidFill>
                <a:ea typeface="ＭＳ Ｐゴシック" charset="-128"/>
              </a:rPr>
            </a:br>
            <a:r>
              <a:rPr lang="en-US" dirty="0" err="1">
                <a:solidFill>
                  <a:schemeClr val="tx1"/>
                </a:solidFill>
                <a:ea typeface="ＭＳ Ｐゴシック" charset="-128"/>
              </a:rPr>
              <a:t>Aerothreads</a:t>
            </a:r>
            <a:endParaRPr lang="en-US" dirty="0">
              <a:solidFill>
                <a:schemeClr val="tx1"/>
              </a:solidFill>
              <a:ea typeface="ＭＳ Ｐゴシック" charset="-128"/>
            </a:endParaRPr>
          </a:p>
        </p:txBody>
      </p:sp>
      <p:sp>
        <p:nvSpPr>
          <p:cNvPr id="13315" name="Rectangle 11"/>
          <p:cNvSpPr>
            <a:spLocks noChangeArrowheads="1"/>
          </p:cNvSpPr>
          <p:nvPr/>
        </p:nvSpPr>
        <p:spPr bwMode="auto">
          <a:xfrm>
            <a:off x="5105400" y="5181600"/>
            <a:ext cx="4038600" cy="1477962"/>
          </a:xfrm>
          <a:prstGeom prst="rect">
            <a:avLst/>
          </a:prstGeom>
          <a:noFill/>
          <a:ln w="9525">
            <a:noFill/>
            <a:miter lim="800000"/>
            <a:headEnd/>
            <a:tailEnd/>
          </a:ln>
        </p:spPr>
        <p:txBody>
          <a:bodyPr wrap="square">
            <a:spAutoFit/>
          </a:bodyPr>
          <a:lstStyle/>
          <a:p>
            <a:pPr algn="l" eaLnBrk="1" hangingPunct="1"/>
            <a:r>
              <a:rPr lang="en-US" sz="1800" b="0" dirty="0">
                <a:solidFill>
                  <a:schemeClr val="accent2"/>
                </a:solidFill>
                <a:latin typeface="Arial" pitchFamily="34" charset="0"/>
              </a:rPr>
              <a:t>Thermal &amp; Fluids Analysis Workshop</a:t>
            </a:r>
            <a:br>
              <a:rPr lang="en-US" sz="1800" b="0" dirty="0">
                <a:solidFill>
                  <a:schemeClr val="accent2"/>
                </a:solidFill>
                <a:latin typeface="Arial" pitchFamily="34" charset="0"/>
              </a:rPr>
            </a:br>
            <a:r>
              <a:rPr lang="en-US" sz="1800" b="0" dirty="0">
                <a:solidFill>
                  <a:schemeClr val="accent2"/>
                </a:solidFill>
                <a:latin typeface="Arial" pitchFamily="34" charset="0"/>
              </a:rPr>
              <a:t>TFAWS 2018</a:t>
            </a:r>
            <a:br>
              <a:rPr lang="en-US" sz="1800" b="0" dirty="0">
                <a:solidFill>
                  <a:schemeClr val="accent2"/>
                </a:solidFill>
                <a:latin typeface="Arial" pitchFamily="34" charset="0"/>
              </a:rPr>
            </a:br>
            <a:r>
              <a:rPr lang="en-US" sz="1800" b="0" dirty="0">
                <a:solidFill>
                  <a:schemeClr val="accent2"/>
                </a:solidFill>
                <a:latin typeface="Arial" pitchFamily="34" charset="0"/>
              </a:rPr>
              <a:t>August 20-24, 2018</a:t>
            </a:r>
          </a:p>
          <a:p>
            <a:pPr algn="l" eaLnBrk="1" hangingPunct="1"/>
            <a:r>
              <a:rPr lang="en-US" sz="1800" b="0" dirty="0">
                <a:solidFill>
                  <a:schemeClr val="accent2"/>
                </a:solidFill>
                <a:latin typeface="Arial" pitchFamily="34" charset="0"/>
              </a:rPr>
              <a:t>NASA Johnson Space Center</a:t>
            </a:r>
          </a:p>
          <a:p>
            <a:pPr algn="l" eaLnBrk="1" hangingPunct="1"/>
            <a:r>
              <a:rPr lang="en-US" sz="1800" b="0" dirty="0">
                <a:solidFill>
                  <a:schemeClr val="accent2"/>
                </a:solidFill>
                <a:latin typeface="Arial" pitchFamily="34" charset="0"/>
              </a:rPr>
              <a:t>Houston, TX</a:t>
            </a:r>
          </a:p>
        </p:txBody>
      </p:sp>
      <p:sp>
        <p:nvSpPr>
          <p:cNvPr id="112676" name="Text Box 36"/>
          <p:cNvSpPr txBox="1">
            <a:spLocks noChangeArrowheads="1"/>
          </p:cNvSpPr>
          <p:nvPr/>
        </p:nvSpPr>
        <p:spPr bwMode="auto">
          <a:xfrm>
            <a:off x="0" y="152400"/>
            <a:ext cx="8686800" cy="609600"/>
          </a:xfrm>
          <a:prstGeom prst="rect">
            <a:avLst/>
          </a:prstGeom>
          <a:gradFill rotWithShape="0">
            <a:gsLst>
              <a:gs pos="0">
                <a:schemeClr val="accent2"/>
              </a:gs>
              <a:gs pos="100000">
                <a:schemeClr val="accent2">
                  <a:gamma/>
                  <a:shade val="48627"/>
                  <a:invGamma/>
                </a:schemeClr>
              </a:gs>
            </a:gsLst>
            <a:lin ang="0" scaled="1"/>
          </a:gradFill>
          <a:ln w="9525">
            <a:noFill/>
            <a:miter lim="800000"/>
            <a:headEnd/>
            <a:tailEnd/>
          </a:ln>
          <a:effectLst/>
        </p:spPr>
        <p:txBody>
          <a:bodyPr anchor="ctr"/>
          <a:lstStyle/>
          <a:p>
            <a:pPr algn="l">
              <a:spcBef>
                <a:spcPct val="50000"/>
              </a:spcBef>
              <a:tabLst>
                <a:tab pos="4459288" algn="ctr"/>
              </a:tabLst>
              <a:defRPr/>
            </a:pPr>
            <a:r>
              <a:rPr lang="en-US" sz="2800" dirty="0">
                <a:solidFill>
                  <a:schemeClr val="bg1"/>
                </a:solidFill>
                <a:latin typeface="Arial" charset="0"/>
                <a:ea typeface="+mn-ea"/>
              </a:rPr>
              <a:t>	TFAWS </a:t>
            </a:r>
            <a:r>
              <a:rPr lang="en-US" sz="2800" dirty="0">
                <a:solidFill>
                  <a:srgbClr val="FF0000"/>
                </a:solidFill>
                <a:latin typeface="Arial" charset="0"/>
                <a:ea typeface="+mn-ea"/>
              </a:rPr>
              <a:t>Passive Thermal </a:t>
            </a:r>
            <a:r>
              <a:rPr lang="en-US" sz="2800" dirty="0">
                <a:solidFill>
                  <a:schemeClr val="bg1"/>
                </a:solidFill>
                <a:latin typeface="Arial" charset="0"/>
                <a:ea typeface="+mn-ea"/>
              </a:rPr>
              <a:t>Paper Session</a:t>
            </a:r>
          </a:p>
        </p:txBody>
      </p:sp>
      <p:pic>
        <p:nvPicPr>
          <p:cNvPr id="13317" name="Picture 19"/>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8077200" y="0"/>
            <a:ext cx="1066800" cy="904875"/>
          </a:xfrm>
          <a:prstGeom prst="rect">
            <a:avLst/>
          </a:prstGeom>
          <a:noFill/>
          <a:ln w="9525">
            <a:noFill/>
            <a:miter lim="800000"/>
            <a:headEnd/>
            <a:tailEnd/>
          </a:ln>
        </p:spPr>
      </p:pic>
      <p:pic>
        <p:nvPicPr>
          <p:cNvPr id="10" name="Picture 9"/>
          <p:cNvPicPr/>
          <p:nvPr/>
        </p:nvPicPr>
        <p:blipFill>
          <a:blip r:embed="rId4" cstate="print">
            <a:extLst>
              <a:ext uri="{28A0092B-C50C-407E-A947-70E740481C1C}">
                <a14:useLocalDpi xmlns:a14="http://schemas.microsoft.com/office/drawing/2010/main" val="0"/>
              </a:ext>
            </a:extLst>
          </a:blip>
          <a:stretch>
            <a:fillRect/>
          </a:stretch>
        </p:blipFill>
        <p:spPr>
          <a:xfrm>
            <a:off x="304800" y="1748856"/>
            <a:ext cx="3810000" cy="4419600"/>
          </a:xfrm>
          <a:prstGeom prst="rect">
            <a:avLst/>
          </a:prstGeom>
        </p:spPr>
      </p:pic>
      <p:sp>
        <p:nvSpPr>
          <p:cNvPr id="13314" name="Rectangle 10"/>
          <p:cNvSpPr>
            <a:spLocks noGrp="1" noChangeArrowheads="1"/>
          </p:cNvSpPr>
          <p:nvPr>
            <p:ph type="ctrTitle"/>
          </p:nvPr>
        </p:nvSpPr>
        <p:spPr>
          <a:xfrm>
            <a:off x="2743200" y="1524000"/>
            <a:ext cx="6134100" cy="1600200"/>
          </a:xfrm>
        </p:spPr>
        <p:txBody>
          <a:bodyPr/>
          <a:lstStyle/>
          <a:p>
            <a:pPr eaLnBrk="1" hangingPunct="1"/>
            <a:r>
              <a:rPr lang="en-US" sz="3200" dirty="0">
                <a:ea typeface="ＭＳ Ｐゴシック" charset="-128"/>
              </a:rPr>
              <a:t>MLI Standards and Best Practices</a:t>
            </a:r>
            <a:br>
              <a:rPr lang="en-US" sz="3200" b="0" dirty="0">
                <a:ea typeface="ＭＳ Ｐゴシック" charset="-128"/>
              </a:rPr>
            </a:br>
            <a:r>
              <a:rPr lang="en-US" sz="3200" b="0" dirty="0">
                <a:ea typeface="ＭＳ Ｐゴシック" charset="-128"/>
              </a:rPr>
              <a:t> </a:t>
            </a:r>
            <a:endParaRPr lang="en-US" b="0" dirty="0">
              <a:ea typeface="ＭＳ Ｐゴシック"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Mechanical Requirements</a:t>
            </a:r>
          </a:p>
        </p:txBody>
      </p:sp>
      <p:sp>
        <p:nvSpPr>
          <p:cNvPr id="4" name="Footer Placeholder 3"/>
          <p:cNvSpPr>
            <a:spLocks noGrp="1"/>
          </p:cNvSpPr>
          <p:nvPr>
            <p:ph type="ftr" sz="quarter" idx="11"/>
          </p:nvPr>
        </p:nvSpPr>
        <p:spPr/>
        <p:txBody>
          <a:bodyPr/>
          <a:lstStyle/>
          <a:p>
            <a:r>
              <a:rPr lang="en-US"/>
              <a:t>TFAWS 2018 – August 20-24, 2018</a:t>
            </a:r>
            <a:endParaRPr lang="en-US" dirty="0"/>
          </a:p>
        </p:txBody>
      </p:sp>
      <p:sp>
        <p:nvSpPr>
          <p:cNvPr id="5" name="Slide Number Placeholder 4"/>
          <p:cNvSpPr>
            <a:spLocks noGrp="1"/>
          </p:cNvSpPr>
          <p:nvPr>
            <p:ph type="sldNum" sz="quarter" idx="12"/>
          </p:nvPr>
        </p:nvSpPr>
        <p:spPr/>
        <p:txBody>
          <a:bodyPr/>
          <a:lstStyle/>
          <a:p>
            <a:fld id="{33F42015-0FC7-4B0E-8D2B-76EADF48D957}" type="slidenum">
              <a:rPr lang="en-US" smtClean="0"/>
              <a:pPr/>
              <a:t>10</a:t>
            </a:fld>
            <a:endParaRPr lang="en-US"/>
          </a:p>
        </p:txBody>
      </p:sp>
      <p:sp>
        <p:nvSpPr>
          <p:cNvPr id="6" name="Content Placeholder 2">
            <a:extLst>
              <a:ext uri="{FF2B5EF4-FFF2-40B4-BE49-F238E27FC236}">
                <a16:creationId xmlns:a16="http://schemas.microsoft.com/office/drawing/2014/main" id="{F4FDE3D3-2782-49F0-BF6A-F007121E35BD}"/>
              </a:ext>
            </a:extLst>
          </p:cNvPr>
          <p:cNvSpPr txBox="1">
            <a:spLocks/>
          </p:cNvSpPr>
          <p:nvPr/>
        </p:nvSpPr>
        <p:spPr bwMode="auto">
          <a:xfrm>
            <a:off x="4191000" y="990600"/>
            <a:ext cx="82296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accent2"/>
                </a:solidFill>
                <a:latin typeface="+mn-lt"/>
                <a:ea typeface="ＭＳ Ｐゴシック" charset="0"/>
                <a:cs typeface="+mn-cs"/>
              </a:defRPr>
            </a:lvl1pPr>
            <a:lvl2pPr marL="742950" indent="-285750" algn="l" rtl="0" eaLnBrk="0" fontAlgn="base" hangingPunct="0">
              <a:spcBef>
                <a:spcPct val="20000"/>
              </a:spcBef>
              <a:spcAft>
                <a:spcPct val="0"/>
              </a:spcAft>
              <a:buChar char="–"/>
              <a:defRPr sz="20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charset="0"/>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r>
              <a:rPr lang="en-US" b="0" kern="0" dirty="0"/>
              <a:t>Access</a:t>
            </a:r>
          </a:p>
          <a:p>
            <a:pPr lvl="1"/>
            <a:r>
              <a:rPr lang="en-US" b="0" kern="0" dirty="0"/>
              <a:t>Harness ports</a:t>
            </a:r>
          </a:p>
          <a:p>
            <a:pPr lvl="1"/>
            <a:r>
              <a:rPr lang="en-US" b="0" kern="0" dirty="0"/>
              <a:t>Lift points</a:t>
            </a:r>
          </a:p>
          <a:p>
            <a:pPr lvl="1"/>
            <a:r>
              <a:rPr lang="en-US" b="0" kern="0" dirty="0"/>
              <a:t>Optical cubes</a:t>
            </a:r>
          </a:p>
          <a:p>
            <a:pPr lvl="1"/>
            <a:r>
              <a:rPr lang="en-US" b="0" kern="0" dirty="0"/>
              <a:t>GSE accommodations</a:t>
            </a:r>
          </a:p>
          <a:p>
            <a:pPr lvl="1"/>
            <a:r>
              <a:rPr lang="en-US" b="0" kern="0" dirty="0"/>
              <a:t>Integration</a:t>
            </a:r>
          </a:p>
          <a:p>
            <a:pPr lvl="1"/>
            <a:r>
              <a:rPr lang="en-US" b="0" kern="0" dirty="0"/>
              <a:t>Keep-out zones</a:t>
            </a:r>
          </a:p>
          <a:p>
            <a:r>
              <a:rPr lang="en-US" b="0" kern="0" dirty="0"/>
              <a:t>Mechanisms</a:t>
            </a:r>
          </a:p>
          <a:p>
            <a:pPr lvl="1"/>
            <a:r>
              <a:rPr lang="en-US" b="0" kern="0" dirty="0"/>
              <a:t>Gimbals</a:t>
            </a:r>
          </a:p>
          <a:p>
            <a:pPr lvl="1"/>
            <a:r>
              <a:rPr lang="en-US" b="0" kern="0" dirty="0"/>
              <a:t>Hardware interfaces</a:t>
            </a:r>
          </a:p>
          <a:p>
            <a:pPr lvl="1"/>
            <a:endParaRPr lang="en-US" b="0" kern="0" dirty="0"/>
          </a:p>
          <a:p>
            <a:pPr lvl="1"/>
            <a:endParaRPr lang="en-US" b="0" kern="0" dirty="0"/>
          </a:p>
        </p:txBody>
      </p:sp>
      <p:pic>
        <p:nvPicPr>
          <p:cNvPr id="7" name="Picture 6">
            <a:extLst>
              <a:ext uri="{FF2B5EF4-FFF2-40B4-BE49-F238E27FC236}">
                <a16:creationId xmlns:a16="http://schemas.microsoft.com/office/drawing/2014/main" id="{53B35EDA-422F-487C-86F4-47045C2BC16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666" r="11111" b="21852"/>
          <a:stretch/>
        </p:blipFill>
        <p:spPr>
          <a:xfrm rot="5400000">
            <a:off x="-280627" y="1812247"/>
            <a:ext cx="4953000" cy="3530686"/>
          </a:xfrm>
          <a:prstGeom prst="rect">
            <a:avLst/>
          </a:prstGeom>
        </p:spPr>
      </p:pic>
    </p:spTree>
    <p:extLst>
      <p:ext uri="{BB962C8B-B14F-4D97-AF65-F5344CB8AC3E}">
        <p14:creationId xmlns:p14="http://schemas.microsoft.com/office/powerpoint/2010/main" val="35569528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Mechanical – Design Considerations</a:t>
            </a:r>
          </a:p>
        </p:txBody>
      </p:sp>
      <p:sp>
        <p:nvSpPr>
          <p:cNvPr id="3" name="Content Placeholder 2"/>
          <p:cNvSpPr>
            <a:spLocks noGrp="1"/>
          </p:cNvSpPr>
          <p:nvPr>
            <p:ph idx="1"/>
          </p:nvPr>
        </p:nvSpPr>
        <p:spPr>
          <a:xfrm>
            <a:off x="158646" y="985686"/>
            <a:ext cx="4788108" cy="5410200"/>
          </a:xfrm>
        </p:spPr>
        <p:txBody>
          <a:bodyPr/>
          <a:lstStyle/>
          <a:p>
            <a:r>
              <a:rPr lang="en-US" dirty="0"/>
              <a:t>MLI attachment/bonded fasteners</a:t>
            </a:r>
          </a:p>
          <a:p>
            <a:pPr lvl="1"/>
            <a:r>
              <a:rPr lang="en-US" dirty="0"/>
              <a:t>Buttons (G-10)</a:t>
            </a:r>
          </a:p>
          <a:p>
            <a:pPr lvl="1"/>
            <a:r>
              <a:rPr lang="en-US" dirty="0"/>
              <a:t>Click-bonds</a:t>
            </a:r>
          </a:p>
          <a:p>
            <a:pPr lvl="1"/>
            <a:r>
              <a:rPr lang="en-US" dirty="0"/>
              <a:t>TC 105s</a:t>
            </a:r>
          </a:p>
          <a:p>
            <a:pPr lvl="1"/>
            <a:r>
              <a:rPr lang="en-US" dirty="0"/>
              <a:t>Velcro</a:t>
            </a:r>
          </a:p>
          <a:p>
            <a:pPr lvl="1"/>
            <a:r>
              <a:rPr lang="en-US" dirty="0"/>
              <a:t>Dual Lock</a:t>
            </a:r>
          </a:p>
          <a:p>
            <a:pPr lvl="1"/>
            <a:r>
              <a:rPr lang="en-US" dirty="0"/>
              <a:t>Custom</a:t>
            </a:r>
          </a:p>
          <a:p>
            <a:pPr lvl="1"/>
            <a:r>
              <a:rPr lang="en-US" dirty="0"/>
              <a:t>Snake bites</a:t>
            </a:r>
          </a:p>
          <a:p>
            <a:r>
              <a:rPr lang="en-US" dirty="0"/>
              <a:t>Hardware accommodations</a:t>
            </a:r>
          </a:p>
          <a:p>
            <a:pPr lvl="1"/>
            <a:r>
              <a:rPr lang="en-US" dirty="0"/>
              <a:t>Where can MLI attach to?</a:t>
            </a:r>
          </a:p>
          <a:p>
            <a:pPr lvl="1"/>
            <a:r>
              <a:rPr lang="en-US" dirty="0"/>
              <a:t>Flaps, overlaps, design additions for access points</a:t>
            </a:r>
          </a:p>
          <a:p>
            <a:pPr lvl="1"/>
            <a:r>
              <a:rPr lang="en-US" dirty="0"/>
              <a:t>MLI designed to accommodate             integration flow</a:t>
            </a:r>
          </a:p>
        </p:txBody>
      </p:sp>
      <p:sp>
        <p:nvSpPr>
          <p:cNvPr id="4" name="Footer Placeholder 3"/>
          <p:cNvSpPr>
            <a:spLocks noGrp="1"/>
          </p:cNvSpPr>
          <p:nvPr>
            <p:ph type="ftr" sz="quarter" idx="11"/>
          </p:nvPr>
        </p:nvSpPr>
        <p:spPr/>
        <p:txBody>
          <a:bodyPr/>
          <a:lstStyle/>
          <a:p>
            <a:r>
              <a:rPr lang="en-US"/>
              <a:t>TFAWS 2018 – August 20-24, 2018</a:t>
            </a:r>
            <a:endParaRPr lang="en-US" dirty="0"/>
          </a:p>
        </p:txBody>
      </p:sp>
      <p:sp>
        <p:nvSpPr>
          <p:cNvPr id="5" name="Slide Number Placeholder 4"/>
          <p:cNvSpPr>
            <a:spLocks noGrp="1"/>
          </p:cNvSpPr>
          <p:nvPr>
            <p:ph type="sldNum" sz="quarter" idx="12"/>
          </p:nvPr>
        </p:nvSpPr>
        <p:spPr/>
        <p:txBody>
          <a:bodyPr/>
          <a:lstStyle/>
          <a:p>
            <a:fld id="{33F42015-0FC7-4B0E-8D2B-76EADF48D957}" type="slidenum">
              <a:rPr lang="en-US" smtClean="0"/>
              <a:pPr/>
              <a:t>11</a:t>
            </a:fld>
            <a:endParaRPr lang="en-US"/>
          </a:p>
        </p:txBody>
      </p:sp>
      <p:pic>
        <p:nvPicPr>
          <p:cNvPr id="14" name="Picture 13" descr="A picture containing indoor, table, object&#10;&#10;Description generated with high confidence">
            <a:extLst>
              <a:ext uri="{FF2B5EF4-FFF2-40B4-BE49-F238E27FC236}">
                <a16:creationId xmlns:a16="http://schemas.microsoft.com/office/drawing/2014/main" id="{00586FE4-3514-48E2-8010-59D81A9F18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6754" y="992015"/>
            <a:ext cx="4038600" cy="5362640"/>
          </a:xfrm>
          <a:prstGeom prst="rect">
            <a:avLst/>
          </a:prstGeom>
        </p:spPr>
      </p:pic>
    </p:spTree>
    <p:extLst>
      <p:ext uri="{BB962C8B-B14F-4D97-AF65-F5344CB8AC3E}">
        <p14:creationId xmlns:p14="http://schemas.microsoft.com/office/powerpoint/2010/main" val="8249381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Contamination Requirements</a:t>
            </a:r>
          </a:p>
        </p:txBody>
      </p:sp>
      <p:sp>
        <p:nvSpPr>
          <p:cNvPr id="3" name="Content Placeholder 2"/>
          <p:cNvSpPr>
            <a:spLocks noGrp="1"/>
          </p:cNvSpPr>
          <p:nvPr>
            <p:ph idx="1"/>
          </p:nvPr>
        </p:nvSpPr>
        <p:spPr>
          <a:xfrm>
            <a:off x="457043" y="970738"/>
            <a:ext cx="4572000" cy="5410200"/>
          </a:xfrm>
        </p:spPr>
        <p:txBody>
          <a:bodyPr/>
          <a:lstStyle/>
          <a:p>
            <a:r>
              <a:rPr lang="en-US" dirty="0"/>
              <a:t>Vacuum bake-out </a:t>
            </a:r>
          </a:p>
          <a:p>
            <a:pPr lvl="1"/>
            <a:r>
              <a:rPr lang="en-US" dirty="0"/>
              <a:t>Pre-fabrication</a:t>
            </a:r>
          </a:p>
          <a:p>
            <a:pPr lvl="1"/>
            <a:r>
              <a:rPr lang="en-US" dirty="0"/>
              <a:t>Post-fabrication</a:t>
            </a:r>
          </a:p>
          <a:p>
            <a:pPr lvl="2"/>
            <a:endParaRPr lang="en-US" dirty="0"/>
          </a:p>
          <a:p>
            <a:endParaRPr lang="en-US" dirty="0"/>
          </a:p>
        </p:txBody>
      </p:sp>
      <p:sp>
        <p:nvSpPr>
          <p:cNvPr id="4" name="Footer Placeholder 3"/>
          <p:cNvSpPr>
            <a:spLocks noGrp="1"/>
          </p:cNvSpPr>
          <p:nvPr>
            <p:ph type="ftr" sz="quarter" idx="11"/>
          </p:nvPr>
        </p:nvSpPr>
        <p:spPr/>
        <p:txBody>
          <a:bodyPr/>
          <a:lstStyle/>
          <a:p>
            <a:r>
              <a:rPr lang="en-US"/>
              <a:t>TFAWS 2018 – August 20-24, 2018</a:t>
            </a:r>
            <a:endParaRPr lang="en-US" dirty="0"/>
          </a:p>
        </p:txBody>
      </p:sp>
      <p:sp>
        <p:nvSpPr>
          <p:cNvPr id="5" name="Slide Number Placeholder 4"/>
          <p:cNvSpPr>
            <a:spLocks noGrp="1"/>
          </p:cNvSpPr>
          <p:nvPr>
            <p:ph type="sldNum" sz="quarter" idx="12"/>
          </p:nvPr>
        </p:nvSpPr>
        <p:spPr/>
        <p:txBody>
          <a:bodyPr/>
          <a:lstStyle/>
          <a:p>
            <a:fld id="{33F42015-0FC7-4B0E-8D2B-76EADF48D957}" type="slidenum">
              <a:rPr lang="en-US" smtClean="0"/>
              <a:pPr/>
              <a:t>12</a:t>
            </a:fld>
            <a:endParaRPr lang="en-US"/>
          </a:p>
        </p:txBody>
      </p:sp>
      <p:pic>
        <p:nvPicPr>
          <p:cNvPr id="14" name="Picture 13" descr="A picture containing indoor, table&#10;&#10;Description generated with high confidence">
            <a:extLst>
              <a:ext uri="{FF2B5EF4-FFF2-40B4-BE49-F238E27FC236}">
                <a16:creationId xmlns:a16="http://schemas.microsoft.com/office/drawing/2014/main" id="{EB6A0813-64B9-44BF-9441-0BF7AB9C9F4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2794"/>
          <a:stretch/>
        </p:blipFill>
        <p:spPr>
          <a:xfrm>
            <a:off x="730863" y="2668602"/>
            <a:ext cx="3460137" cy="3561004"/>
          </a:xfrm>
          <a:prstGeom prst="rect">
            <a:avLst/>
          </a:prstGeom>
        </p:spPr>
      </p:pic>
      <p:sp>
        <p:nvSpPr>
          <p:cNvPr id="15" name="Content Placeholder 2">
            <a:extLst>
              <a:ext uri="{FF2B5EF4-FFF2-40B4-BE49-F238E27FC236}">
                <a16:creationId xmlns:a16="http://schemas.microsoft.com/office/drawing/2014/main" id="{07F1FCC5-32E8-49D6-B69E-F20EB404FA75}"/>
              </a:ext>
            </a:extLst>
          </p:cNvPr>
          <p:cNvSpPr txBox="1">
            <a:spLocks/>
          </p:cNvSpPr>
          <p:nvPr/>
        </p:nvSpPr>
        <p:spPr bwMode="auto">
          <a:xfrm>
            <a:off x="5142842" y="980669"/>
            <a:ext cx="45720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accent2"/>
                </a:solidFill>
                <a:latin typeface="+mn-lt"/>
                <a:ea typeface="ＭＳ Ｐゴシック" charset="0"/>
                <a:cs typeface="+mn-cs"/>
              </a:defRPr>
            </a:lvl1pPr>
            <a:lvl2pPr marL="742950" indent="-285750" algn="l" rtl="0" eaLnBrk="0" fontAlgn="base" hangingPunct="0">
              <a:spcBef>
                <a:spcPct val="20000"/>
              </a:spcBef>
              <a:spcAft>
                <a:spcPct val="0"/>
              </a:spcAft>
              <a:buChar char="–"/>
              <a:defRPr sz="20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charset="0"/>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r>
              <a:rPr lang="en-US" b="0" kern="0" dirty="0"/>
              <a:t>Venting</a:t>
            </a:r>
          </a:p>
          <a:p>
            <a:pPr lvl="1"/>
            <a:r>
              <a:rPr lang="en-US" b="0" kern="0" dirty="0"/>
              <a:t>Filtered vents</a:t>
            </a:r>
          </a:p>
          <a:p>
            <a:pPr lvl="1"/>
            <a:r>
              <a:rPr lang="en-US" b="0" kern="0" dirty="0"/>
              <a:t>Directional venting</a:t>
            </a:r>
          </a:p>
          <a:p>
            <a:pPr lvl="1"/>
            <a:r>
              <a:rPr lang="en-US" b="0" kern="0" dirty="0"/>
              <a:t>Internal materials</a:t>
            </a:r>
          </a:p>
          <a:p>
            <a:pPr lvl="2"/>
            <a:r>
              <a:rPr lang="en-US" sz="1800" b="0" kern="0" dirty="0"/>
              <a:t>Perforated layers</a:t>
            </a:r>
          </a:p>
          <a:p>
            <a:pPr lvl="2"/>
            <a:endParaRPr lang="en-US" sz="1800" b="0" kern="0" dirty="0"/>
          </a:p>
          <a:p>
            <a:endParaRPr lang="en-US" b="0" kern="0" dirty="0"/>
          </a:p>
        </p:txBody>
      </p:sp>
      <p:pic>
        <p:nvPicPr>
          <p:cNvPr id="17" name="Picture 16" descr="A picture containing tool&#10;&#10;Description generated with high confidence">
            <a:extLst>
              <a:ext uri="{FF2B5EF4-FFF2-40B4-BE49-F238E27FC236}">
                <a16:creationId xmlns:a16="http://schemas.microsoft.com/office/drawing/2014/main" id="{DCB7F58A-61D0-40C3-899D-89EC3D0C9C7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3" t="13044" r="4381" b="14768"/>
          <a:stretch/>
        </p:blipFill>
        <p:spPr>
          <a:xfrm>
            <a:off x="5150462" y="2955407"/>
            <a:ext cx="3262675" cy="3274199"/>
          </a:xfrm>
          <a:prstGeom prst="rect">
            <a:avLst/>
          </a:prstGeom>
        </p:spPr>
      </p:pic>
    </p:spTree>
    <p:extLst>
      <p:ext uri="{BB962C8B-B14F-4D97-AF65-F5344CB8AC3E}">
        <p14:creationId xmlns:p14="http://schemas.microsoft.com/office/powerpoint/2010/main" val="9829735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Electrical Requirements</a:t>
            </a:r>
          </a:p>
        </p:txBody>
      </p:sp>
      <p:sp>
        <p:nvSpPr>
          <p:cNvPr id="3" name="Content Placeholder 2"/>
          <p:cNvSpPr>
            <a:spLocks noGrp="1"/>
          </p:cNvSpPr>
          <p:nvPr>
            <p:ph idx="1"/>
          </p:nvPr>
        </p:nvSpPr>
        <p:spPr>
          <a:xfrm>
            <a:off x="4671199" y="1108710"/>
            <a:ext cx="8229600" cy="5410200"/>
          </a:xfrm>
        </p:spPr>
        <p:txBody>
          <a:bodyPr/>
          <a:lstStyle/>
          <a:p>
            <a:r>
              <a:rPr lang="en-US" dirty="0"/>
              <a:t>Grounding standards</a:t>
            </a:r>
          </a:p>
          <a:p>
            <a:pPr lvl="1"/>
            <a:r>
              <a:rPr lang="en-US" dirty="0"/>
              <a:t>J-Standard </a:t>
            </a:r>
          </a:p>
          <a:p>
            <a:pPr lvl="1"/>
            <a:r>
              <a:rPr lang="en-US" dirty="0"/>
              <a:t>NASA Standard </a:t>
            </a:r>
          </a:p>
          <a:p>
            <a:pPr lvl="1"/>
            <a:r>
              <a:rPr lang="en-US" dirty="0"/>
              <a:t>Customer specified</a:t>
            </a:r>
          </a:p>
        </p:txBody>
      </p:sp>
      <p:sp>
        <p:nvSpPr>
          <p:cNvPr id="4" name="Footer Placeholder 3"/>
          <p:cNvSpPr>
            <a:spLocks noGrp="1"/>
          </p:cNvSpPr>
          <p:nvPr>
            <p:ph type="ftr" sz="quarter" idx="11"/>
          </p:nvPr>
        </p:nvSpPr>
        <p:spPr/>
        <p:txBody>
          <a:bodyPr/>
          <a:lstStyle/>
          <a:p>
            <a:r>
              <a:rPr lang="en-US"/>
              <a:t>TFAWS 2018 – August 20-24, 2018</a:t>
            </a:r>
            <a:endParaRPr lang="en-US" dirty="0"/>
          </a:p>
        </p:txBody>
      </p:sp>
      <p:sp>
        <p:nvSpPr>
          <p:cNvPr id="5" name="Slide Number Placeholder 4"/>
          <p:cNvSpPr>
            <a:spLocks noGrp="1"/>
          </p:cNvSpPr>
          <p:nvPr>
            <p:ph type="sldNum" sz="quarter" idx="12"/>
          </p:nvPr>
        </p:nvSpPr>
        <p:spPr/>
        <p:txBody>
          <a:bodyPr/>
          <a:lstStyle/>
          <a:p>
            <a:fld id="{33F42015-0FC7-4B0E-8D2B-76EADF48D957}" type="slidenum">
              <a:rPr lang="en-US" smtClean="0"/>
              <a:pPr/>
              <a:t>13</a:t>
            </a:fld>
            <a:endParaRPr lang="en-US"/>
          </a:p>
        </p:txBody>
      </p:sp>
      <p:pic>
        <p:nvPicPr>
          <p:cNvPr id="7" name="Picture 6" descr="A picture containing indoor, table&#10;&#10;Description generated with very high confidence">
            <a:extLst>
              <a:ext uri="{FF2B5EF4-FFF2-40B4-BE49-F238E27FC236}">
                <a16:creationId xmlns:a16="http://schemas.microsoft.com/office/drawing/2014/main" id="{F4EF9B5E-F8F0-4F33-B15D-6CC7E9957F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8600" y="2808817"/>
            <a:ext cx="4386859" cy="3290144"/>
          </a:xfrm>
          <a:prstGeom prst="rect">
            <a:avLst/>
          </a:prstGeom>
        </p:spPr>
      </p:pic>
      <p:sp>
        <p:nvSpPr>
          <p:cNvPr id="9" name="Content Placeholder 2">
            <a:extLst>
              <a:ext uri="{FF2B5EF4-FFF2-40B4-BE49-F238E27FC236}">
                <a16:creationId xmlns:a16="http://schemas.microsoft.com/office/drawing/2014/main" id="{B6663B3F-2A6A-4BA3-8A99-2BF477152E30}"/>
              </a:ext>
            </a:extLst>
          </p:cNvPr>
          <p:cNvSpPr txBox="1">
            <a:spLocks/>
          </p:cNvSpPr>
          <p:nvPr/>
        </p:nvSpPr>
        <p:spPr bwMode="auto">
          <a:xfrm>
            <a:off x="457200" y="1108710"/>
            <a:ext cx="4244479" cy="144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accent2"/>
                </a:solidFill>
                <a:latin typeface="+mn-lt"/>
                <a:ea typeface="ＭＳ Ｐゴシック" charset="0"/>
                <a:cs typeface="+mn-cs"/>
              </a:defRPr>
            </a:lvl1pPr>
            <a:lvl2pPr marL="742950" indent="-285750" algn="l" rtl="0" eaLnBrk="0" fontAlgn="base" hangingPunct="0">
              <a:spcBef>
                <a:spcPct val="20000"/>
              </a:spcBef>
              <a:spcAft>
                <a:spcPct val="0"/>
              </a:spcAft>
              <a:buChar char="–"/>
              <a:defRPr sz="20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charset="0"/>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r>
              <a:rPr lang="en-US" b="0" kern="0" dirty="0"/>
              <a:t>Operating environment</a:t>
            </a:r>
          </a:p>
          <a:p>
            <a:pPr lvl="1"/>
            <a:r>
              <a:rPr lang="en-US" b="0" kern="0" dirty="0"/>
              <a:t>Material considerations</a:t>
            </a:r>
          </a:p>
          <a:p>
            <a:r>
              <a:rPr lang="en-US" b="0" kern="0" dirty="0"/>
              <a:t>Hardware ground locations</a:t>
            </a:r>
          </a:p>
          <a:p>
            <a:endParaRPr lang="en-US" b="0" kern="0" dirty="0"/>
          </a:p>
        </p:txBody>
      </p:sp>
      <p:pic>
        <p:nvPicPr>
          <p:cNvPr id="11" name="Picture 10" descr="A picture containing wall, indoor, person&#10;&#10;Description generated with high confidence">
            <a:extLst>
              <a:ext uri="{FF2B5EF4-FFF2-40B4-BE49-F238E27FC236}">
                <a16:creationId xmlns:a16="http://schemas.microsoft.com/office/drawing/2014/main" id="{C422E630-0EF2-42A8-935B-01705423CC4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094" t="12117" r="5369" b="8026"/>
          <a:stretch/>
        </p:blipFill>
        <p:spPr>
          <a:xfrm rot="5400000">
            <a:off x="392819" y="3256155"/>
            <a:ext cx="3938762" cy="2395470"/>
          </a:xfrm>
          <a:prstGeom prst="rect">
            <a:avLst/>
          </a:prstGeom>
        </p:spPr>
      </p:pic>
    </p:spTree>
    <p:extLst>
      <p:ext uri="{BB962C8B-B14F-4D97-AF65-F5344CB8AC3E}">
        <p14:creationId xmlns:p14="http://schemas.microsoft.com/office/powerpoint/2010/main" val="8479839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Electrical – Design Considerations</a:t>
            </a:r>
          </a:p>
        </p:txBody>
      </p:sp>
      <p:sp>
        <p:nvSpPr>
          <p:cNvPr id="3" name="Content Placeholder 2"/>
          <p:cNvSpPr>
            <a:spLocks noGrp="1"/>
          </p:cNvSpPr>
          <p:nvPr>
            <p:ph idx="1"/>
          </p:nvPr>
        </p:nvSpPr>
        <p:spPr>
          <a:xfrm>
            <a:off x="457200" y="914400"/>
            <a:ext cx="4800600" cy="5410200"/>
          </a:xfrm>
        </p:spPr>
        <p:txBody>
          <a:bodyPr/>
          <a:lstStyle/>
          <a:p>
            <a:r>
              <a:rPr lang="en-US" dirty="0"/>
              <a:t>Grounding/bonding:</a:t>
            </a:r>
          </a:p>
          <a:p>
            <a:pPr lvl="1"/>
            <a:r>
              <a:rPr lang="en-US" dirty="0"/>
              <a:t>Soldered or crimped lugs</a:t>
            </a:r>
          </a:p>
          <a:p>
            <a:pPr lvl="1"/>
            <a:r>
              <a:rPr lang="en-US" dirty="0"/>
              <a:t>Redundancy</a:t>
            </a:r>
          </a:p>
          <a:p>
            <a:pPr lvl="1"/>
            <a:r>
              <a:rPr lang="en-US" dirty="0"/>
              <a:t>Ground wire resistance requirement</a:t>
            </a:r>
          </a:p>
          <a:p>
            <a:pPr lvl="1"/>
            <a:r>
              <a:rPr lang="en-US" dirty="0"/>
              <a:t># of grounds per MLI</a:t>
            </a:r>
          </a:p>
          <a:p>
            <a:pPr lvl="1"/>
            <a:r>
              <a:rPr lang="en-US"/>
              <a:t>SLI grounding</a:t>
            </a:r>
            <a:endParaRPr lang="en-US" dirty="0"/>
          </a:p>
          <a:p>
            <a:r>
              <a:rPr lang="en-US" dirty="0"/>
              <a:t>Operating Environment</a:t>
            </a:r>
          </a:p>
          <a:p>
            <a:pPr lvl="1"/>
            <a:r>
              <a:rPr lang="en-US" dirty="0"/>
              <a:t>Outer layer/coatings</a:t>
            </a:r>
          </a:p>
          <a:p>
            <a:pPr lvl="1"/>
            <a:r>
              <a:rPr lang="en-US" dirty="0"/>
              <a:t>Conductive adhesive</a:t>
            </a:r>
          </a:p>
          <a:p>
            <a:r>
              <a:rPr lang="en-US" dirty="0"/>
              <a:t>Ground locations</a:t>
            </a:r>
          </a:p>
          <a:p>
            <a:pPr lvl="1"/>
            <a:r>
              <a:rPr lang="en-US" dirty="0"/>
              <a:t>Hardware accommodations</a:t>
            </a:r>
          </a:p>
          <a:p>
            <a:pPr lvl="1"/>
            <a:r>
              <a:rPr lang="en-US" dirty="0"/>
              <a:t>Integration sequence</a:t>
            </a:r>
          </a:p>
          <a:p>
            <a:pPr lvl="1"/>
            <a:r>
              <a:rPr lang="en-US" dirty="0"/>
              <a:t>Pin/socket (for access)</a:t>
            </a:r>
          </a:p>
        </p:txBody>
      </p:sp>
      <p:sp>
        <p:nvSpPr>
          <p:cNvPr id="4" name="Footer Placeholder 3"/>
          <p:cNvSpPr>
            <a:spLocks noGrp="1"/>
          </p:cNvSpPr>
          <p:nvPr>
            <p:ph type="ftr" sz="quarter" idx="11"/>
          </p:nvPr>
        </p:nvSpPr>
        <p:spPr/>
        <p:txBody>
          <a:bodyPr/>
          <a:lstStyle/>
          <a:p>
            <a:r>
              <a:rPr lang="en-US"/>
              <a:t>TFAWS 2018 – August 20-24, 2018</a:t>
            </a:r>
            <a:endParaRPr lang="en-US" dirty="0"/>
          </a:p>
        </p:txBody>
      </p:sp>
      <p:sp>
        <p:nvSpPr>
          <p:cNvPr id="5" name="Slide Number Placeholder 4"/>
          <p:cNvSpPr>
            <a:spLocks noGrp="1"/>
          </p:cNvSpPr>
          <p:nvPr>
            <p:ph type="sldNum" sz="quarter" idx="12"/>
          </p:nvPr>
        </p:nvSpPr>
        <p:spPr/>
        <p:txBody>
          <a:bodyPr/>
          <a:lstStyle/>
          <a:p>
            <a:fld id="{33F42015-0FC7-4B0E-8D2B-76EADF48D957}" type="slidenum">
              <a:rPr lang="en-US" smtClean="0"/>
              <a:pPr/>
              <a:t>14</a:t>
            </a:fld>
            <a:endParaRPr lang="en-US"/>
          </a:p>
        </p:txBody>
      </p:sp>
      <p:pic>
        <p:nvPicPr>
          <p:cNvPr id="13" name="Picture 12" descr="A picture containing object&#10;&#10;Description generated with high confidence">
            <a:extLst>
              <a:ext uri="{FF2B5EF4-FFF2-40B4-BE49-F238E27FC236}">
                <a16:creationId xmlns:a16="http://schemas.microsoft.com/office/drawing/2014/main" id="{1ABE12C6-AF5B-4DF0-B822-6583E34EA58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854" r="11269"/>
          <a:stretch/>
        </p:blipFill>
        <p:spPr>
          <a:xfrm rot="16200000">
            <a:off x="4064080" y="1669970"/>
            <a:ext cx="5105400" cy="3784760"/>
          </a:xfrm>
          <a:prstGeom prst="rect">
            <a:avLst/>
          </a:prstGeom>
        </p:spPr>
      </p:pic>
    </p:spTree>
    <p:extLst>
      <p:ext uri="{BB962C8B-B14F-4D97-AF65-F5344CB8AC3E}">
        <p14:creationId xmlns:p14="http://schemas.microsoft.com/office/powerpoint/2010/main" val="12656001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Material Selection – Common Materials</a:t>
            </a:r>
          </a:p>
        </p:txBody>
      </p:sp>
      <p:sp>
        <p:nvSpPr>
          <p:cNvPr id="12" name="Content Placeholder 11">
            <a:extLst>
              <a:ext uri="{FF2B5EF4-FFF2-40B4-BE49-F238E27FC236}">
                <a16:creationId xmlns:a16="http://schemas.microsoft.com/office/drawing/2014/main" id="{8648422A-9DDD-4D06-9686-A4BD8C8FDD16}"/>
              </a:ext>
            </a:extLst>
          </p:cNvPr>
          <p:cNvSpPr>
            <a:spLocks noGrp="1"/>
          </p:cNvSpPr>
          <p:nvPr>
            <p:ph sz="half" idx="1"/>
          </p:nvPr>
        </p:nvSpPr>
        <p:spPr/>
        <p:txBody>
          <a:bodyPr/>
          <a:lstStyle/>
          <a:p>
            <a:r>
              <a:rPr lang="en-US" dirty="0"/>
              <a:t>Specialized Outer Layers</a:t>
            </a:r>
          </a:p>
          <a:p>
            <a:pPr lvl="1"/>
            <a:r>
              <a:rPr lang="en-US" dirty="0"/>
              <a:t>Metallized Polyimide (Kapton HN)</a:t>
            </a:r>
          </a:p>
          <a:p>
            <a:pPr lvl="1"/>
            <a:r>
              <a:rPr lang="en-US" dirty="0"/>
              <a:t>Carbon filled Polyimide (Kapton XC &amp; CB)</a:t>
            </a:r>
          </a:p>
          <a:p>
            <a:pPr lvl="2"/>
            <a:r>
              <a:rPr lang="en-US" dirty="0"/>
              <a:t>Metallized (VDA)</a:t>
            </a:r>
          </a:p>
          <a:p>
            <a:pPr lvl="2"/>
            <a:r>
              <a:rPr lang="en-US" dirty="0"/>
              <a:t>Stamet</a:t>
            </a:r>
          </a:p>
          <a:p>
            <a:pPr lvl="1"/>
            <a:r>
              <a:rPr lang="en-US" dirty="0"/>
              <a:t>FEP (Teflon)</a:t>
            </a:r>
          </a:p>
          <a:p>
            <a:pPr lvl="2"/>
            <a:r>
              <a:rPr lang="en-US" dirty="0"/>
              <a:t>Metallized (VDA)</a:t>
            </a:r>
          </a:p>
          <a:p>
            <a:pPr lvl="2"/>
            <a:r>
              <a:rPr lang="en-US" dirty="0"/>
              <a:t>Silver / Inconel</a:t>
            </a:r>
          </a:p>
          <a:p>
            <a:pPr lvl="1"/>
            <a:endParaRPr lang="en-US" dirty="0"/>
          </a:p>
        </p:txBody>
      </p:sp>
      <p:sp>
        <p:nvSpPr>
          <p:cNvPr id="4" name="Footer Placeholder 3"/>
          <p:cNvSpPr>
            <a:spLocks noGrp="1"/>
          </p:cNvSpPr>
          <p:nvPr>
            <p:ph type="ftr" sz="quarter" idx="11"/>
          </p:nvPr>
        </p:nvSpPr>
        <p:spPr/>
        <p:txBody>
          <a:bodyPr/>
          <a:lstStyle/>
          <a:p>
            <a:r>
              <a:rPr lang="en-US"/>
              <a:t>TFAWS 2018 – August 20-24, 2018</a:t>
            </a:r>
            <a:endParaRPr lang="en-US" dirty="0"/>
          </a:p>
        </p:txBody>
      </p:sp>
      <p:sp>
        <p:nvSpPr>
          <p:cNvPr id="5" name="Slide Number Placeholder 4"/>
          <p:cNvSpPr>
            <a:spLocks noGrp="1"/>
          </p:cNvSpPr>
          <p:nvPr>
            <p:ph type="sldNum" sz="quarter" idx="12"/>
          </p:nvPr>
        </p:nvSpPr>
        <p:spPr/>
        <p:txBody>
          <a:bodyPr/>
          <a:lstStyle/>
          <a:p>
            <a:fld id="{33F42015-0FC7-4B0E-8D2B-76EADF48D957}" type="slidenum">
              <a:rPr lang="en-US" smtClean="0"/>
              <a:pPr/>
              <a:t>15</a:t>
            </a:fld>
            <a:endParaRPr lang="en-US"/>
          </a:p>
        </p:txBody>
      </p:sp>
      <p:pic>
        <p:nvPicPr>
          <p:cNvPr id="7" name="CCBD5DA9-8370-4D84-8427-47C0FF164852" descr="cid:CCBD5DA9-8370-4D84-8427-47C0FF164852">
            <a:extLst>
              <a:ext uri="{FF2B5EF4-FFF2-40B4-BE49-F238E27FC236}">
                <a16:creationId xmlns:a16="http://schemas.microsoft.com/office/drawing/2014/main" id="{0BD7B0FE-D685-467D-9720-E7DD8C665799}"/>
              </a:ext>
            </a:extLst>
          </p:cNvPr>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rot="5400000">
            <a:off x="4505505" y="1509091"/>
            <a:ext cx="4582408" cy="3839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075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0"/>
            <a:ext cx="8229600" cy="533400"/>
          </a:xfrm>
        </p:spPr>
        <p:txBody>
          <a:bodyPr/>
          <a:lstStyle/>
          <a:p>
            <a:r>
              <a:rPr lang="en-US"/>
              <a:t>Material Selection – Common Materials</a:t>
            </a:r>
            <a:endParaRPr lang="en-US" dirty="0"/>
          </a:p>
        </p:txBody>
      </p:sp>
      <p:sp>
        <p:nvSpPr>
          <p:cNvPr id="12" name="Content Placeholder 11">
            <a:extLst>
              <a:ext uri="{FF2B5EF4-FFF2-40B4-BE49-F238E27FC236}">
                <a16:creationId xmlns:a16="http://schemas.microsoft.com/office/drawing/2014/main" id="{8648422A-9DDD-4D06-9686-A4BD8C8FDD16}"/>
              </a:ext>
            </a:extLst>
          </p:cNvPr>
          <p:cNvSpPr>
            <a:spLocks noGrp="1"/>
          </p:cNvSpPr>
          <p:nvPr>
            <p:ph sz="half" idx="1"/>
          </p:nvPr>
        </p:nvSpPr>
        <p:spPr>
          <a:xfrm>
            <a:off x="342900" y="1103330"/>
            <a:ext cx="4038600" cy="5410200"/>
          </a:xfrm>
        </p:spPr>
        <p:txBody>
          <a:bodyPr/>
          <a:lstStyle/>
          <a:p>
            <a:r>
              <a:rPr lang="en-US" dirty="0"/>
              <a:t>Inner Layer Options</a:t>
            </a:r>
          </a:p>
          <a:p>
            <a:pPr lvl="1"/>
            <a:r>
              <a:rPr lang="en-US" dirty="0"/>
              <a:t>Polyester or Polyimide</a:t>
            </a:r>
          </a:p>
          <a:p>
            <a:pPr lvl="2"/>
            <a:r>
              <a:rPr lang="en-US" dirty="0"/>
              <a:t>0.25 mil PET</a:t>
            </a:r>
          </a:p>
          <a:p>
            <a:pPr lvl="2"/>
            <a:r>
              <a:rPr lang="en-US" dirty="0"/>
              <a:t>0.30 mil Polyimide (Kapton HN)</a:t>
            </a:r>
          </a:p>
          <a:p>
            <a:pPr lvl="1"/>
            <a:r>
              <a:rPr lang="en-US" dirty="0"/>
              <a:t>Spacer options</a:t>
            </a:r>
          </a:p>
          <a:p>
            <a:pPr lvl="2"/>
            <a:r>
              <a:rPr lang="en-US" dirty="0"/>
              <a:t>Netting</a:t>
            </a:r>
          </a:p>
          <a:p>
            <a:pPr lvl="2"/>
            <a:r>
              <a:rPr lang="en-US" dirty="0"/>
              <a:t>Embossed inner films</a:t>
            </a:r>
          </a:p>
          <a:p>
            <a:pPr lvl="1"/>
            <a:endParaRPr lang="en-US" dirty="0"/>
          </a:p>
        </p:txBody>
      </p:sp>
      <p:sp>
        <p:nvSpPr>
          <p:cNvPr id="4" name="Footer Placeholder 3"/>
          <p:cNvSpPr>
            <a:spLocks noGrp="1"/>
          </p:cNvSpPr>
          <p:nvPr>
            <p:ph type="ftr" sz="quarter" idx="11"/>
          </p:nvPr>
        </p:nvSpPr>
        <p:spPr>
          <a:xfrm>
            <a:off x="2743200" y="6400800"/>
            <a:ext cx="3657600" cy="304800"/>
          </a:xfrm>
        </p:spPr>
        <p:txBody>
          <a:bodyPr/>
          <a:lstStyle/>
          <a:p>
            <a:r>
              <a:rPr lang="en-US"/>
              <a:t>TFAWS 2018 – August 20-24, 2018</a:t>
            </a:r>
            <a:endParaRPr lang="en-US" dirty="0"/>
          </a:p>
        </p:txBody>
      </p:sp>
      <p:sp>
        <p:nvSpPr>
          <p:cNvPr id="5" name="Slide Number Placeholder 4"/>
          <p:cNvSpPr>
            <a:spLocks noGrp="1"/>
          </p:cNvSpPr>
          <p:nvPr>
            <p:ph type="sldNum" sz="quarter" idx="12"/>
          </p:nvPr>
        </p:nvSpPr>
        <p:spPr>
          <a:xfrm>
            <a:off x="6781800" y="6400800"/>
            <a:ext cx="1905000" cy="304800"/>
          </a:xfrm>
        </p:spPr>
        <p:txBody>
          <a:bodyPr/>
          <a:lstStyle/>
          <a:p>
            <a:fld id="{33F42015-0FC7-4B0E-8D2B-76EADF48D957}" type="slidenum">
              <a:rPr lang="en-US" smtClean="0"/>
              <a:pPr/>
              <a:t>16</a:t>
            </a:fld>
            <a:endParaRPr lang="en-US"/>
          </a:p>
        </p:txBody>
      </p:sp>
      <p:pic>
        <p:nvPicPr>
          <p:cNvPr id="7" name="Picture 6">
            <a:extLst>
              <a:ext uri="{FF2B5EF4-FFF2-40B4-BE49-F238E27FC236}">
                <a16:creationId xmlns:a16="http://schemas.microsoft.com/office/drawing/2014/main" id="{24A25F65-BA45-4E9F-A2FD-5A519A4BC2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2999" y="1139906"/>
            <a:ext cx="3657601" cy="4578188"/>
          </a:xfrm>
          <a:prstGeom prst="rect">
            <a:avLst/>
          </a:prstGeom>
        </p:spPr>
      </p:pic>
    </p:spTree>
    <p:extLst>
      <p:ext uri="{BB962C8B-B14F-4D97-AF65-F5344CB8AC3E}">
        <p14:creationId xmlns:p14="http://schemas.microsoft.com/office/powerpoint/2010/main" val="38635704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Material Selection – Considerations</a:t>
            </a:r>
          </a:p>
        </p:txBody>
      </p:sp>
      <p:sp>
        <p:nvSpPr>
          <p:cNvPr id="3" name="Content Placeholder 2">
            <a:extLst>
              <a:ext uri="{FF2B5EF4-FFF2-40B4-BE49-F238E27FC236}">
                <a16:creationId xmlns:a16="http://schemas.microsoft.com/office/drawing/2014/main" id="{6A28436F-83DA-4B21-8808-6882C7402F92}"/>
              </a:ext>
            </a:extLst>
          </p:cNvPr>
          <p:cNvSpPr>
            <a:spLocks noGrp="1"/>
          </p:cNvSpPr>
          <p:nvPr>
            <p:ph sz="half" idx="1"/>
          </p:nvPr>
        </p:nvSpPr>
        <p:spPr>
          <a:xfrm>
            <a:off x="457200" y="914400"/>
            <a:ext cx="4343400" cy="5410200"/>
          </a:xfrm>
        </p:spPr>
        <p:txBody>
          <a:bodyPr/>
          <a:lstStyle/>
          <a:p>
            <a:r>
              <a:rPr lang="en-US" sz="2400" dirty="0"/>
              <a:t>Storage</a:t>
            </a:r>
          </a:p>
          <a:p>
            <a:pPr lvl="1"/>
            <a:r>
              <a:rPr lang="en-US" sz="2000" dirty="0"/>
              <a:t>19 deg C +/- 9 </a:t>
            </a:r>
            <a:r>
              <a:rPr lang="en-US" sz="2000"/>
              <a:t>deg C (</a:t>
            </a:r>
            <a:r>
              <a:rPr lang="en-US" sz="2000" dirty="0"/>
              <a:t>65 deg F +/- 15 deg F)</a:t>
            </a:r>
          </a:p>
          <a:p>
            <a:pPr lvl="1"/>
            <a:r>
              <a:rPr lang="en-US" sz="2000" dirty="0"/>
              <a:t>50% RH +/- 10%</a:t>
            </a:r>
          </a:p>
          <a:p>
            <a:pPr lvl="1"/>
            <a:r>
              <a:rPr lang="en-US" sz="2000" dirty="0"/>
              <a:t>Suspended cores for shipping, boxed storage in original packaging materials</a:t>
            </a:r>
          </a:p>
          <a:p>
            <a:r>
              <a:rPr lang="en-US" sz="2400" dirty="0"/>
              <a:t>Packaging</a:t>
            </a:r>
          </a:p>
          <a:p>
            <a:pPr lvl="1"/>
            <a:r>
              <a:rPr lang="en-US" sz="2000" dirty="0"/>
              <a:t>Utilize heat sealed bags with desiccant and humidity indicator cards</a:t>
            </a:r>
          </a:p>
          <a:p>
            <a:pPr lvl="1"/>
            <a:r>
              <a:rPr lang="en-US" sz="2000" dirty="0"/>
              <a:t>Nitrogen purge for sensitive coatings</a:t>
            </a:r>
          </a:p>
        </p:txBody>
      </p:sp>
      <p:sp>
        <p:nvSpPr>
          <p:cNvPr id="4" name="Footer Placeholder 3"/>
          <p:cNvSpPr>
            <a:spLocks noGrp="1"/>
          </p:cNvSpPr>
          <p:nvPr>
            <p:ph type="ftr" sz="quarter" idx="11"/>
          </p:nvPr>
        </p:nvSpPr>
        <p:spPr/>
        <p:txBody>
          <a:bodyPr/>
          <a:lstStyle/>
          <a:p>
            <a:r>
              <a:rPr lang="en-US"/>
              <a:t>TFAWS 2018 – August 20-24, 2018</a:t>
            </a:r>
            <a:endParaRPr lang="en-US" dirty="0"/>
          </a:p>
        </p:txBody>
      </p:sp>
      <p:sp>
        <p:nvSpPr>
          <p:cNvPr id="5" name="Slide Number Placeholder 4"/>
          <p:cNvSpPr>
            <a:spLocks noGrp="1"/>
          </p:cNvSpPr>
          <p:nvPr>
            <p:ph type="sldNum" sz="quarter" idx="12"/>
          </p:nvPr>
        </p:nvSpPr>
        <p:spPr/>
        <p:txBody>
          <a:bodyPr/>
          <a:lstStyle/>
          <a:p>
            <a:fld id="{33F42015-0FC7-4B0E-8D2B-76EADF48D957}" type="slidenum">
              <a:rPr lang="en-US" smtClean="0"/>
              <a:pPr/>
              <a:t>17</a:t>
            </a:fld>
            <a:endParaRPr lang="en-US"/>
          </a:p>
        </p:txBody>
      </p:sp>
      <p:pic>
        <p:nvPicPr>
          <p:cNvPr id="7" name="Picture 6" descr="A picture containing indoor&#10;&#10;Description generated with very high confidence">
            <a:extLst>
              <a:ext uri="{FF2B5EF4-FFF2-40B4-BE49-F238E27FC236}">
                <a16:creationId xmlns:a16="http://schemas.microsoft.com/office/drawing/2014/main" id="{5D6A7381-43EA-462F-999F-DF2F160A2997}"/>
              </a:ext>
            </a:extLst>
          </p:cNvPr>
          <p:cNvPicPr>
            <a:picLocks noChangeAspect="1"/>
          </p:cNvPicPr>
          <p:nvPr/>
        </p:nvPicPr>
        <p:blipFill rotWithShape="1">
          <a:blip r:embed="rId3">
            <a:extLst>
              <a:ext uri="{28A0092B-C50C-407E-A947-70E740481C1C}">
                <a14:useLocalDpi xmlns:a14="http://schemas.microsoft.com/office/drawing/2010/main" val="0"/>
              </a:ext>
            </a:extLst>
          </a:blip>
          <a:srcRect l="1045" t="17500" r="3132" b="26250"/>
          <a:stretch/>
        </p:blipFill>
        <p:spPr>
          <a:xfrm>
            <a:off x="5062431" y="1629661"/>
            <a:ext cx="3438737" cy="3598677"/>
          </a:xfrm>
          <a:prstGeom prst="rect">
            <a:avLst/>
          </a:prstGeom>
        </p:spPr>
      </p:pic>
    </p:spTree>
    <p:extLst>
      <p:ext uri="{BB962C8B-B14F-4D97-AF65-F5344CB8AC3E}">
        <p14:creationId xmlns:p14="http://schemas.microsoft.com/office/powerpoint/2010/main" val="9484594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Material Selection – Considerations</a:t>
            </a:r>
          </a:p>
        </p:txBody>
      </p:sp>
      <p:sp>
        <p:nvSpPr>
          <p:cNvPr id="3" name="Content Placeholder 2">
            <a:extLst>
              <a:ext uri="{FF2B5EF4-FFF2-40B4-BE49-F238E27FC236}">
                <a16:creationId xmlns:a16="http://schemas.microsoft.com/office/drawing/2014/main" id="{6A28436F-83DA-4B21-8808-6882C7402F92}"/>
              </a:ext>
            </a:extLst>
          </p:cNvPr>
          <p:cNvSpPr>
            <a:spLocks noGrp="1"/>
          </p:cNvSpPr>
          <p:nvPr>
            <p:ph sz="half" idx="1"/>
          </p:nvPr>
        </p:nvSpPr>
        <p:spPr/>
        <p:txBody>
          <a:bodyPr/>
          <a:lstStyle/>
          <a:p>
            <a:r>
              <a:rPr lang="en-US" dirty="0"/>
              <a:t>Shelf life</a:t>
            </a:r>
          </a:p>
          <a:p>
            <a:pPr lvl="1"/>
            <a:r>
              <a:rPr lang="en-US" dirty="0"/>
              <a:t>12 month shelf life</a:t>
            </a:r>
          </a:p>
          <a:p>
            <a:pPr lvl="1"/>
            <a:r>
              <a:rPr lang="en-US" dirty="0"/>
              <a:t>Known aging of coatings and adhesives</a:t>
            </a:r>
          </a:p>
          <a:p>
            <a:r>
              <a:rPr lang="en-US" dirty="0"/>
              <a:t>Coating fragility</a:t>
            </a:r>
          </a:p>
          <a:p>
            <a:pPr lvl="1"/>
            <a:r>
              <a:rPr lang="en-US" dirty="0"/>
              <a:t>Germanium</a:t>
            </a:r>
          </a:p>
          <a:p>
            <a:pPr lvl="1"/>
            <a:r>
              <a:rPr lang="en-US" dirty="0"/>
              <a:t>Indium Tin Oxide (ITO)</a:t>
            </a:r>
          </a:p>
          <a:p>
            <a:pPr lvl="1"/>
            <a:r>
              <a:rPr lang="en-US" dirty="0"/>
              <a:t>Vacuum Deposited Aluminum (VDA), </a:t>
            </a:r>
            <a:r>
              <a:rPr lang="en-US" dirty="0" err="1"/>
              <a:t>Stamet</a:t>
            </a:r>
            <a:r>
              <a:rPr lang="en-US" dirty="0"/>
              <a:t>,                       Silver/Inconel</a:t>
            </a:r>
          </a:p>
          <a:p>
            <a:endParaRPr lang="en-US" dirty="0"/>
          </a:p>
        </p:txBody>
      </p:sp>
      <p:sp>
        <p:nvSpPr>
          <p:cNvPr id="4" name="Footer Placeholder 3"/>
          <p:cNvSpPr>
            <a:spLocks noGrp="1"/>
          </p:cNvSpPr>
          <p:nvPr>
            <p:ph type="ftr" sz="quarter" idx="11"/>
          </p:nvPr>
        </p:nvSpPr>
        <p:spPr/>
        <p:txBody>
          <a:bodyPr/>
          <a:lstStyle/>
          <a:p>
            <a:r>
              <a:rPr lang="en-US"/>
              <a:t>TFAWS 2018 – August 20-24, 2018</a:t>
            </a:r>
            <a:endParaRPr lang="en-US" dirty="0"/>
          </a:p>
        </p:txBody>
      </p:sp>
      <p:sp>
        <p:nvSpPr>
          <p:cNvPr id="5" name="Slide Number Placeholder 4"/>
          <p:cNvSpPr>
            <a:spLocks noGrp="1"/>
          </p:cNvSpPr>
          <p:nvPr>
            <p:ph type="sldNum" sz="quarter" idx="12"/>
          </p:nvPr>
        </p:nvSpPr>
        <p:spPr/>
        <p:txBody>
          <a:bodyPr/>
          <a:lstStyle/>
          <a:p>
            <a:fld id="{33F42015-0FC7-4B0E-8D2B-76EADF48D957}" type="slidenum">
              <a:rPr lang="en-US" smtClean="0"/>
              <a:pPr/>
              <a:t>18</a:t>
            </a:fld>
            <a:endParaRPr lang="en-US"/>
          </a:p>
        </p:txBody>
      </p:sp>
      <p:pic>
        <p:nvPicPr>
          <p:cNvPr id="6" name="Picture 5">
            <a:extLst>
              <a:ext uri="{FF2B5EF4-FFF2-40B4-BE49-F238E27FC236}">
                <a16:creationId xmlns:a16="http://schemas.microsoft.com/office/drawing/2014/main" id="{22098B7B-793E-4397-A084-B20DCEC2C5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981450" y="1816100"/>
            <a:ext cx="4838700" cy="3225800"/>
          </a:xfrm>
          <a:prstGeom prst="rect">
            <a:avLst/>
          </a:prstGeom>
        </p:spPr>
      </p:pic>
    </p:spTree>
    <p:extLst>
      <p:ext uri="{BB962C8B-B14F-4D97-AF65-F5344CB8AC3E}">
        <p14:creationId xmlns:p14="http://schemas.microsoft.com/office/powerpoint/2010/main" val="2252118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65961" y="3048000"/>
            <a:ext cx="10210800" cy="5769666"/>
          </a:xfrm>
        </p:spPr>
        <p:txBody>
          <a:bodyPr/>
          <a:lstStyle/>
          <a:p>
            <a:pPr marL="0" indent="0">
              <a:buNone/>
            </a:pPr>
            <a:r>
              <a:rPr lang="en-US" dirty="0"/>
              <a:t>Section 3 – MLI Trends</a:t>
            </a:r>
          </a:p>
          <a:p>
            <a:pPr lvl="1"/>
            <a:endParaRPr lang="en-US" dirty="0"/>
          </a:p>
          <a:p>
            <a:pPr lvl="1"/>
            <a:endParaRPr lang="en-US" dirty="0"/>
          </a:p>
          <a:p>
            <a:pPr marL="457200" lvl="1" indent="0">
              <a:buNone/>
            </a:pPr>
            <a:endParaRPr lang="en-US" dirty="0"/>
          </a:p>
        </p:txBody>
      </p:sp>
      <p:sp>
        <p:nvSpPr>
          <p:cNvPr id="4" name="Footer Placeholder 3"/>
          <p:cNvSpPr>
            <a:spLocks noGrp="1"/>
          </p:cNvSpPr>
          <p:nvPr>
            <p:ph type="ftr" sz="quarter" idx="11"/>
          </p:nvPr>
        </p:nvSpPr>
        <p:spPr/>
        <p:txBody>
          <a:bodyPr/>
          <a:lstStyle/>
          <a:p>
            <a:r>
              <a:rPr lang="en-US"/>
              <a:t>TFAWS 2018 – August 20-24, 2018</a:t>
            </a:r>
            <a:endParaRPr lang="en-US" dirty="0"/>
          </a:p>
        </p:txBody>
      </p:sp>
      <p:sp>
        <p:nvSpPr>
          <p:cNvPr id="5" name="Slide Number Placeholder 4"/>
          <p:cNvSpPr>
            <a:spLocks noGrp="1"/>
          </p:cNvSpPr>
          <p:nvPr>
            <p:ph type="sldNum" sz="quarter" idx="12"/>
          </p:nvPr>
        </p:nvSpPr>
        <p:spPr/>
        <p:txBody>
          <a:bodyPr/>
          <a:lstStyle/>
          <a:p>
            <a:fld id="{33F42015-0FC7-4B0E-8D2B-76EADF48D957}" type="slidenum">
              <a:rPr lang="en-US" smtClean="0"/>
              <a:pPr/>
              <a:t>19</a:t>
            </a:fld>
            <a:endParaRPr lang="en-US"/>
          </a:p>
        </p:txBody>
      </p:sp>
    </p:spTree>
    <p:extLst>
      <p:ext uri="{BB962C8B-B14F-4D97-AF65-F5344CB8AC3E}">
        <p14:creationId xmlns:p14="http://schemas.microsoft.com/office/powerpoint/2010/main" val="1648450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About Us</a:t>
            </a:r>
          </a:p>
        </p:txBody>
      </p:sp>
      <p:sp>
        <p:nvSpPr>
          <p:cNvPr id="3" name="Content Placeholder 2"/>
          <p:cNvSpPr>
            <a:spLocks noGrp="1"/>
          </p:cNvSpPr>
          <p:nvPr>
            <p:ph idx="1"/>
          </p:nvPr>
        </p:nvSpPr>
        <p:spPr>
          <a:xfrm>
            <a:off x="457200" y="914400"/>
            <a:ext cx="8229600" cy="3810000"/>
          </a:xfrm>
        </p:spPr>
        <p:txBody>
          <a:bodyPr/>
          <a:lstStyle/>
          <a:p>
            <a:pPr marL="0" indent="0">
              <a:buNone/>
            </a:pPr>
            <a:r>
              <a:rPr lang="en-US" dirty="0" err="1"/>
              <a:t>Aerothreads</a:t>
            </a:r>
            <a:r>
              <a:rPr lang="en-US" dirty="0"/>
              <a:t> specializes in </a:t>
            </a:r>
          </a:p>
          <a:p>
            <a:pPr marL="0" indent="0">
              <a:buNone/>
            </a:pPr>
            <a:r>
              <a:rPr lang="en-US" dirty="0"/>
              <a:t>Multi Layer Insulation (MLI):</a:t>
            </a:r>
          </a:p>
          <a:p>
            <a:endParaRPr lang="en-US" dirty="0"/>
          </a:p>
          <a:p>
            <a:r>
              <a:rPr lang="en-US" dirty="0"/>
              <a:t>Consultation</a:t>
            </a:r>
          </a:p>
          <a:p>
            <a:r>
              <a:rPr lang="en-US" dirty="0"/>
              <a:t>Design</a:t>
            </a:r>
          </a:p>
          <a:p>
            <a:r>
              <a:rPr lang="en-US" dirty="0"/>
              <a:t>Fabrication</a:t>
            </a:r>
          </a:p>
          <a:p>
            <a:r>
              <a:rPr lang="en-US" dirty="0"/>
              <a:t>Installation</a:t>
            </a:r>
          </a:p>
          <a:p>
            <a:r>
              <a:rPr lang="en-US" dirty="0"/>
              <a:t>Critical Support Services</a:t>
            </a:r>
          </a:p>
          <a:p>
            <a:endParaRPr lang="en-US" dirty="0"/>
          </a:p>
        </p:txBody>
      </p:sp>
      <p:sp>
        <p:nvSpPr>
          <p:cNvPr id="4" name="Footer Placeholder 3"/>
          <p:cNvSpPr>
            <a:spLocks noGrp="1"/>
          </p:cNvSpPr>
          <p:nvPr>
            <p:ph type="ftr" sz="quarter" idx="11"/>
          </p:nvPr>
        </p:nvSpPr>
        <p:spPr/>
        <p:txBody>
          <a:bodyPr/>
          <a:lstStyle/>
          <a:p>
            <a:r>
              <a:rPr lang="en-US"/>
              <a:t>TFAWS 2018 – August 20-24, 2018</a:t>
            </a:r>
            <a:endParaRPr lang="en-US" dirty="0"/>
          </a:p>
        </p:txBody>
      </p:sp>
      <p:sp>
        <p:nvSpPr>
          <p:cNvPr id="5" name="Slide Number Placeholder 4"/>
          <p:cNvSpPr>
            <a:spLocks noGrp="1"/>
          </p:cNvSpPr>
          <p:nvPr>
            <p:ph type="sldNum" sz="quarter" idx="12"/>
          </p:nvPr>
        </p:nvSpPr>
        <p:spPr/>
        <p:txBody>
          <a:bodyPr/>
          <a:lstStyle/>
          <a:p>
            <a:fld id="{33F42015-0FC7-4B0E-8D2B-76EADF48D957}" type="slidenum">
              <a:rPr lang="en-US" smtClean="0"/>
              <a:pPr/>
              <a:t>2</a:t>
            </a:fld>
            <a:endParaRPr lang="en-US"/>
          </a:p>
        </p:txBody>
      </p:sp>
      <p:pic>
        <p:nvPicPr>
          <p:cNvPr id="6" name="Picture 2" descr="Image result for hubzone">
            <a:extLst>
              <a:ext uri="{FF2B5EF4-FFF2-40B4-BE49-F238E27FC236}">
                <a16:creationId xmlns:a16="http://schemas.microsoft.com/office/drawing/2014/main" id="{1A6A1CD5-DC8B-46A8-A2C2-63B129151D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971800"/>
            <a:ext cx="428625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Image result for WOSB">
            <a:extLst>
              <a:ext uri="{FF2B5EF4-FFF2-40B4-BE49-F238E27FC236}">
                <a16:creationId xmlns:a16="http://schemas.microsoft.com/office/drawing/2014/main" id="{033AB71B-7EE6-4735-8D12-18997F0CDF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2798" y="1077185"/>
            <a:ext cx="4312152" cy="2062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76628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MLI Trend - MMOD</a:t>
            </a:r>
          </a:p>
        </p:txBody>
      </p:sp>
      <p:sp>
        <p:nvSpPr>
          <p:cNvPr id="3" name="Content Placeholder 2"/>
          <p:cNvSpPr>
            <a:spLocks noGrp="1"/>
          </p:cNvSpPr>
          <p:nvPr>
            <p:ph idx="1"/>
          </p:nvPr>
        </p:nvSpPr>
        <p:spPr>
          <a:xfrm>
            <a:off x="215685" y="1124919"/>
            <a:ext cx="4648200" cy="5410200"/>
          </a:xfrm>
        </p:spPr>
        <p:txBody>
          <a:bodyPr/>
          <a:lstStyle/>
          <a:p>
            <a:r>
              <a:rPr lang="en-US" dirty="0"/>
              <a:t>Material Considerations</a:t>
            </a:r>
          </a:p>
          <a:p>
            <a:pPr lvl="1"/>
            <a:r>
              <a:rPr lang="en-US" dirty="0"/>
              <a:t>Material lead time</a:t>
            </a:r>
          </a:p>
          <a:p>
            <a:pPr lvl="1"/>
            <a:r>
              <a:rPr lang="en-US" dirty="0"/>
              <a:t>Material thickness</a:t>
            </a:r>
          </a:p>
          <a:p>
            <a:pPr lvl="1"/>
            <a:r>
              <a:rPr lang="en-US" dirty="0"/>
              <a:t>Rigidity</a:t>
            </a:r>
          </a:p>
          <a:p>
            <a:pPr lvl="1"/>
            <a:r>
              <a:rPr lang="en-US" dirty="0"/>
              <a:t>Mass</a:t>
            </a:r>
          </a:p>
          <a:p>
            <a:pPr lvl="1"/>
            <a:r>
              <a:rPr lang="en-US" dirty="0"/>
              <a:t>Boxier designs</a:t>
            </a:r>
          </a:p>
          <a:p>
            <a:r>
              <a:rPr lang="en-US" dirty="0"/>
              <a:t>Micrometeoroid Orbital Debris (MMOD)</a:t>
            </a:r>
          </a:p>
          <a:p>
            <a:pPr lvl="1"/>
            <a:r>
              <a:rPr lang="en-US" dirty="0"/>
              <a:t>Stand-off from hardware</a:t>
            </a:r>
          </a:p>
          <a:p>
            <a:pPr lvl="1"/>
            <a:r>
              <a:rPr lang="en-US" dirty="0"/>
              <a:t>Spacing</a:t>
            </a:r>
          </a:p>
          <a:p>
            <a:pPr lvl="1"/>
            <a:r>
              <a:rPr lang="en-US" dirty="0"/>
              <a:t>Sewn MLI</a:t>
            </a:r>
          </a:p>
          <a:p>
            <a:pPr lvl="1"/>
            <a:r>
              <a:rPr lang="en-US" dirty="0"/>
              <a:t>Whipple shield</a:t>
            </a:r>
          </a:p>
          <a:p>
            <a:pPr marL="457200" lvl="1" indent="0">
              <a:buNone/>
            </a:pPr>
            <a:endParaRPr lang="en-US" dirty="0"/>
          </a:p>
          <a:p>
            <a:endParaRPr lang="en-US" dirty="0"/>
          </a:p>
          <a:p>
            <a:endParaRPr lang="en-US" dirty="0"/>
          </a:p>
        </p:txBody>
      </p:sp>
      <p:sp>
        <p:nvSpPr>
          <p:cNvPr id="4" name="Footer Placeholder 3"/>
          <p:cNvSpPr>
            <a:spLocks noGrp="1"/>
          </p:cNvSpPr>
          <p:nvPr>
            <p:ph type="ftr" sz="quarter" idx="11"/>
          </p:nvPr>
        </p:nvSpPr>
        <p:spPr/>
        <p:txBody>
          <a:bodyPr/>
          <a:lstStyle/>
          <a:p>
            <a:r>
              <a:rPr lang="en-US"/>
              <a:t>TFAWS 2018 – August 20-24, 2018</a:t>
            </a:r>
            <a:endParaRPr lang="en-US" dirty="0"/>
          </a:p>
        </p:txBody>
      </p:sp>
      <p:sp>
        <p:nvSpPr>
          <p:cNvPr id="5" name="Slide Number Placeholder 4"/>
          <p:cNvSpPr>
            <a:spLocks noGrp="1"/>
          </p:cNvSpPr>
          <p:nvPr>
            <p:ph type="sldNum" sz="quarter" idx="12"/>
          </p:nvPr>
        </p:nvSpPr>
        <p:spPr/>
        <p:txBody>
          <a:bodyPr/>
          <a:lstStyle/>
          <a:p>
            <a:fld id="{33F42015-0FC7-4B0E-8D2B-76EADF48D957}" type="slidenum">
              <a:rPr lang="en-US" smtClean="0"/>
              <a:pPr/>
              <a:t>20</a:t>
            </a:fld>
            <a:endParaRPr lang="en-US"/>
          </a:p>
        </p:txBody>
      </p:sp>
      <p:pic>
        <p:nvPicPr>
          <p:cNvPr id="8" name="Picture 7" descr="A picture containing person&#10;&#10;Description generated with high confidence">
            <a:extLst>
              <a:ext uri="{FF2B5EF4-FFF2-40B4-BE49-F238E27FC236}">
                <a16:creationId xmlns:a16="http://schemas.microsoft.com/office/drawing/2014/main" id="{5D226674-5A63-45CA-BE5F-70AAEB2506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4952999" y="955684"/>
            <a:ext cx="3657601" cy="2743200"/>
          </a:xfrm>
          <a:prstGeom prst="rect">
            <a:avLst/>
          </a:prstGeom>
        </p:spPr>
      </p:pic>
      <p:pic>
        <p:nvPicPr>
          <p:cNvPr id="7" name="Picture 6" descr="A close up of a piece of paper&#10;&#10;Description generated with high confidence">
            <a:extLst>
              <a:ext uri="{FF2B5EF4-FFF2-40B4-BE49-F238E27FC236}">
                <a16:creationId xmlns:a16="http://schemas.microsoft.com/office/drawing/2014/main" id="{C1FA90D5-CFF5-414A-9E40-B2A26E87F7E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33778" r="11493"/>
          <a:stretch/>
        </p:blipFill>
        <p:spPr>
          <a:xfrm>
            <a:off x="4915523" y="3959664"/>
            <a:ext cx="3657600" cy="2052516"/>
          </a:xfrm>
          <a:prstGeom prst="rect">
            <a:avLst/>
          </a:prstGeom>
        </p:spPr>
      </p:pic>
    </p:spTree>
    <p:extLst>
      <p:ext uri="{BB962C8B-B14F-4D97-AF65-F5344CB8AC3E}">
        <p14:creationId xmlns:p14="http://schemas.microsoft.com/office/powerpoint/2010/main" val="2896865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MLI Trend - Cryogenic</a:t>
            </a:r>
          </a:p>
        </p:txBody>
      </p:sp>
      <p:sp>
        <p:nvSpPr>
          <p:cNvPr id="4" name="Footer Placeholder 3"/>
          <p:cNvSpPr>
            <a:spLocks noGrp="1"/>
          </p:cNvSpPr>
          <p:nvPr>
            <p:ph type="ftr" sz="quarter" idx="11"/>
          </p:nvPr>
        </p:nvSpPr>
        <p:spPr/>
        <p:txBody>
          <a:bodyPr/>
          <a:lstStyle/>
          <a:p>
            <a:r>
              <a:rPr lang="en-US"/>
              <a:t>TFAWS 2018 – August 20-24, 2018</a:t>
            </a:r>
            <a:endParaRPr lang="en-US" dirty="0"/>
          </a:p>
        </p:txBody>
      </p:sp>
      <p:sp>
        <p:nvSpPr>
          <p:cNvPr id="5" name="Slide Number Placeholder 4"/>
          <p:cNvSpPr>
            <a:spLocks noGrp="1"/>
          </p:cNvSpPr>
          <p:nvPr>
            <p:ph type="sldNum" sz="quarter" idx="12"/>
          </p:nvPr>
        </p:nvSpPr>
        <p:spPr/>
        <p:txBody>
          <a:bodyPr/>
          <a:lstStyle/>
          <a:p>
            <a:fld id="{33F42015-0FC7-4B0E-8D2B-76EADF48D957}" type="slidenum">
              <a:rPr lang="en-US" smtClean="0"/>
              <a:pPr/>
              <a:t>21</a:t>
            </a:fld>
            <a:endParaRPr lang="en-US"/>
          </a:p>
        </p:txBody>
      </p:sp>
      <p:sp>
        <p:nvSpPr>
          <p:cNvPr id="11" name="Content Placeholder 2">
            <a:extLst>
              <a:ext uri="{FF2B5EF4-FFF2-40B4-BE49-F238E27FC236}">
                <a16:creationId xmlns:a16="http://schemas.microsoft.com/office/drawing/2014/main" id="{06243045-7D24-4DA5-9BE1-DA486E3008A2}"/>
              </a:ext>
            </a:extLst>
          </p:cNvPr>
          <p:cNvSpPr>
            <a:spLocks noGrp="1"/>
          </p:cNvSpPr>
          <p:nvPr>
            <p:ph idx="1"/>
          </p:nvPr>
        </p:nvSpPr>
        <p:spPr>
          <a:xfrm>
            <a:off x="4076700" y="1131570"/>
            <a:ext cx="4648200" cy="5410200"/>
          </a:xfrm>
        </p:spPr>
        <p:txBody>
          <a:bodyPr/>
          <a:lstStyle/>
          <a:p>
            <a:r>
              <a:rPr lang="en-US" dirty="0"/>
              <a:t>Cryogenic MLI Considerations</a:t>
            </a:r>
          </a:p>
          <a:p>
            <a:pPr lvl="1"/>
            <a:r>
              <a:rPr lang="en-US" dirty="0"/>
              <a:t>Material lead time</a:t>
            </a:r>
          </a:p>
          <a:p>
            <a:pPr lvl="1"/>
            <a:r>
              <a:rPr lang="en-US" dirty="0"/>
              <a:t>Layup thickness</a:t>
            </a:r>
          </a:p>
          <a:p>
            <a:pPr lvl="1"/>
            <a:r>
              <a:rPr lang="en-US" dirty="0"/>
              <a:t>Layer-to-layer closeout vs.  shell-to-shell</a:t>
            </a:r>
          </a:p>
          <a:p>
            <a:pPr lvl="1"/>
            <a:r>
              <a:rPr lang="en-US" dirty="0"/>
              <a:t>Access to hardware</a:t>
            </a:r>
          </a:p>
          <a:p>
            <a:pPr lvl="1"/>
            <a:r>
              <a:rPr lang="en-US" dirty="0"/>
              <a:t>Installation sequence</a:t>
            </a:r>
          </a:p>
          <a:p>
            <a:pPr lvl="1"/>
            <a:r>
              <a:rPr lang="en-US" dirty="0"/>
              <a:t>One-time use</a:t>
            </a:r>
          </a:p>
          <a:p>
            <a:pPr lvl="1"/>
            <a:r>
              <a:rPr lang="en-US" dirty="0"/>
              <a:t>Grounding schematic</a:t>
            </a:r>
          </a:p>
          <a:p>
            <a:pPr lvl="1"/>
            <a:r>
              <a:rPr lang="en-US" dirty="0"/>
              <a:t>Longer design, fabrication, and installation time</a:t>
            </a:r>
          </a:p>
          <a:p>
            <a:pPr marL="457200" lvl="1" indent="0">
              <a:buNone/>
            </a:pPr>
            <a:endParaRPr lang="en-US" dirty="0"/>
          </a:p>
          <a:p>
            <a:endParaRPr lang="en-US" dirty="0"/>
          </a:p>
          <a:p>
            <a:endParaRPr lang="en-US" dirty="0"/>
          </a:p>
        </p:txBody>
      </p:sp>
      <p:pic>
        <p:nvPicPr>
          <p:cNvPr id="13" name="Picture 12" descr="A picture containing indoor&#10;&#10;Description generated with high confidence">
            <a:extLst>
              <a:ext uri="{FF2B5EF4-FFF2-40B4-BE49-F238E27FC236}">
                <a16:creationId xmlns:a16="http://schemas.microsoft.com/office/drawing/2014/main" id="{DAA1BD58-7496-4FCC-8B2A-ADD148706E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07716" y="1837122"/>
            <a:ext cx="4519328" cy="3389496"/>
          </a:xfrm>
          <a:prstGeom prst="rect">
            <a:avLst/>
          </a:prstGeom>
        </p:spPr>
      </p:pic>
    </p:spTree>
    <p:extLst>
      <p:ext uri="{BB962C8B-B14F-4D97-AF65-F5344CB8AC3E}">
        <p14:creationId xmlns:p14="http://schemas.microsoft.com/office/powerpoint/2010/main" val="24522260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a:extLst>
              <a:ext uri="{FF2B5EF4-FFF2-40B4-BE49-F238E27FC236}">
                <a16:creationId xmlns:a16="http://schemas.microsoft.com/office/drawing/2014/main" id="{D670C832-8AB3-41D5-8521-6BA7CB14FA6E}"/>
              </a:ext>
            </a:extLst>
          </p:cNvPr>
          <p:cNvSpPr>
            <a:spLocks noGrp="1"/>
          </p:cNvSpPr>
          <p:nvPr>
            <p:ph idx="1"/>
          </p:nvPr>
        </p:nvSpPr>
        <p:spPr>
          <a:xfrm>
            <a:off x="476775" y="872490"/>
            <a:ext cx="3985361" cy="5410200"/>
          </a:xfrm>
        </p:spPr>
        <p:txBody>
          <a:bodyPr/>
          <a:lstStyle/>
          <a:p>
            <a:r>
              <a:rPr lang="en-US" dirty="0"/>
              <a:t>Considerations</a:t>
            </a:r>
          </a:p>
          <a:p>
            <a:pPr lvl="1"/>
            <a:r>
              <a:rPr lang="en-US" dirty="0"/>
              <a:t>Material lead time</a:t>
            </a:r>
          </a:p>
          <a:p>
            <a:pPr lvl="1"/>
            <a:r>
              <a:rPr lang="en-US" dirty="0"/>
              <a:t>Layup thickness</a:t>
            </a:r>
          </a:p>
          <a:p>
            <a:pPr lvl="1"/>
            <a:r>
              <a:rPr lang="en-US" dirty="0"/>
              <a:t>Sewn construction</a:t>
            </a:r>
          </a:p>
          <a:p>
            <a:pPr lvl="1"/>
            <a:r>
              <a:rPr lang="en-US" dirty="0"/>
              <a:t>Reinforced inner layer</a:t>
            </a:r>
          </a:p>
          <a:p>
            <a:pPr lvl="1"/>
            <a:r>
              <a:rPr lang="en-US" dirty="0"/>
              <a:t>Accessibility </a:t>
            </a:r>
          </a:p>
        </p:txBody>
      </p:sp>
      <p:sp>
        <p:nvSpPr>
          <p:cNvPr id="2" name="Title 1"/>
          <p:cNvSpPr>
            <a:spLocks noGrp="1"/>
          </p:cNvSpPr>
          <p:nvPr>
            <p:ph type="title"/>
          </p:nvPr>
        </p:nvSpPr>
        <p:spPr/>
        <p:txBody>
          <a:bodyPr/>
          <a:lstStyle/>
          <a:p>
            <a:r>
              <a:rPr lang="en-US" dirty="0"/>
              <a:t>MLI Trend – Space Station/Beta cloth</a:t>
            </a:r>
          </a:p>
        </p:txBody>
      </p:sp>
      <p:sp>
        <p:nvSpPr>
          <p:cNvPr id="4" name="Footer Placeholder 3"/>
          <p:cNvSpPr>
            <a:spLocks noGrp="1"/>
          </p:cNvSpPr>
          <p:nvPr>
            <p:ph type="ftr" sz="quarter" idx="11"/>
          </p:nvPr>
        </p:nvSpPr>
        <p:spPr/>
        <p:txBody>
          <a:bodyPr/>
          <a:lstStyle/>
          <a:p>
            <a:r>
              <a:rPr lang="en-US"/>
              <a:t>TFAWS 2018 – August 20-24, 2018</a:t>
            </a:r>
            <a:endParaRPr lang="en-US" dirty="0"/>
          </a:p>
        </p:txBody>
      </p:sp>
      <p:sp>
        <p:nvSpPr>
          <p:cNvPr id="5" name="Slide Number Placeholder 4"/>
          <p:cNvSpPr>
            <a:spLocks noGrp="1"/>
          </p:cNvSpPr>
          <p:nvPr>
            <p:ph type="sldNum" sz="quarter" idx="12"/>
          </p:nvPr>
        </p:nvSpPr>
        <p:spPr/>
        <p:txBody>
          <a:bodyPr/>
          <a:lstStyle/>
          <a:p>
            <a:fld id="{33F42015-0FC7-4B0E-8D2B-76EADF48D957}" type="slidenum">
              <a:rPr lang="en-US" smtClean="0"/>
              <a:pPr/>
              <a:t>22</a:t>
            </a:fld>
            <a:endParaRPr lang="en-US"/>
          </a:p>
        </p:txBody>
      </p:sp>
      <p:pic>
        <p:nvPicPr>
          <p:cNvPr id="10" name="Picture 9" descr="A picture containing indoor, sitting&#10;&#10;Description generated with very high confidence">
            <a:extLst>
              <a:ext uri="{FF2B5EF4-FFF2-40B4-BE49-F238E27FC236}">
                <a16:creationId xmlns:a16="http://schemas.microsoft.com/office/drawing/2014/main" id="{AAB1E3BB-7F7A-44DD-99EE-CE842D260D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416" y="3597195"/>
            <a:ext cx="3958145" cy="2638763"/>
          </a:xfrm>
          <a:prstGeom prst="rect">
            <a:avLst/>
          </a:prstGeom>
        </p:spPr>
      </p:pic>
      <p:pic>
        <p:nvPicPr>
          <p:cNvPr id="8" name="Picture 7" descr="A picture containing person, building, indoor, man&#10;&#10;Description generated with high confidence">
            <a:extLst>
              <a:ext uri="{FF2B5EF4-FFF2-40B4-BE49-F238E27FC236}">
                <a16:creationId xmlns:a16="http://schemas.microsoft.com/office/drawing/2014/main" id="{42FE2C79-7441-40F6-AFFF-3BCAE50A644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2500" t="27359" r="5226" b="11656"/>
          <a:stretch/>
        </p:blipFill>
        <p:spPr>
          <a:xfrm rot="10800000">
            <a:off x="4572000" y="3060441"/>
            <a:ext cx="4323554" cy="3175517"/>
          </a:xfrm>
          <a:prstGeom prst="rect">
            <a:avLst/>
          </a:prstGeom>
        </p:spPr>
      </p:pic>
      <p:sp>
        <p:nvSpPr>
          <p:cNvPr id="13" name="Content Placeholder 2">
            <a:extLst>
              <a:ext uri="{FF2B5EF4-FFF2-40B4-BE49-F238E27FC236}">
                <a16:creationId xmlns:a16="http://schemas.microsoft.com/office/drawing/2014/main" id="{5743C897-34EE-4EAC-BBAD-12E37EAAF732}"/>
              </a:ext>
            </a:extLst>
          </p:cNvPr>
          <p:cNvSpPr txBox="1">
            <a:spLocks/>
          </p:cNvSpPr>
          <p:nvPr/>
        </p:nvSpPr>
        <p:spPr bwMode="auto">
          <a:xfrm>
            <a:off x="4213941" y="1090640"/>
            <a:ext cx="4681613" cy="18049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accent2"/>
                </a:solidFill>
                <a:latin typeface="+mn-lt"/>
                <a:ea typeface="ＭＳ Ｐゴシック" charset="0"/>
                <a:cs typeface="+mn-cs"/>
              </a:defRPr>
            </a:lvl1pPr>
            <a:lvl2pPr marL="742950" indent="-285750" algn="l" rtl="0" eaLnBrk="0" fontAlgn="base" hangingPunct="0">
              <a:spcBef>
                <a:spcPct val="20000"/>
              </a:spcBef>
              <a:spcAft>
                <a:spcPct val="0"/>
              </a:spcAft>
              <a:buChar char="–"/>
              <a:defRPr sz="20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charset="0"/>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lvl="1"/>
            <a:r>
              <a:rPr lang="en-US" b="0" kern="0" dirty="0"/>
              <a:t>Modifications (limited ability)</a:t>
            </a:r>
          </a:p>
          <a:p>
            <a:pPr lvl="1"/>
            <a:r>
              <a:rPr lang="en-US" b="0" kern="0" dirty="0"/>
              <a:t>Grounding requirements</a:t>
            </a:r>
          </a:p>
          <a:p>
            <a:pPr lvl="1"/>
            <a:r>
              <a:rPr lang="en-US" b="0" kern="0" dirty="0"/>
              <a:t>Complexity of MLI</a:t>
            </a:r>
          </a:p>
          <a:p>
            <a:pPr lvl="1"/>
            <a:r>
              <a:rPr lang="en-US" b="0" kern="0" dirty="0"/>
              <a:t>Hand-stitch/fastener use instead of tape</a:t>
            </a:r>
          </a:p>
          <a:p>
            <a:pPr lvl="1"/>
            <a:endParaRPr lang="en-US" b="0" kern="0" dirty="0"/>
          </a:p>
          <a:p>
            <a:pPr marL="457200" lvl="1" indent="0">
              <a:buFontTx/>
              <a:buNone/>
            </a:pPr>
            <a:endParaRPr lang="en-US" b="0" kern="0" dirty="0"/>
          </a:p>
          <a:p>
            <a:endParaRPr lang="en-US" b="0" kern="0" dirty="0"/>
          </a:p>
          <a:p>
            <a:endParaRPr lang="en-US" b="0" kern="0" dirty="0"/>
          </a:p>
        </p:txBody>
      </p:sp>
    </p:spTree>
    <p:extLst>
      <p:ext uri="{BB962C8B-B14F-4D97-AF65-F5344CB8AC3E}">
        <p14:creationId xmlns:p14="http://schemas.microsoft.com/office/powerpoint/2010/main" val="41173627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a:extLst>
              <a:ext uri="{FF2B5EF4-FFF2-40B4-BE49-F238E27FC236}">
                <a16:creationId xmlns:a16="http://schemas.microsoft.com/office/drawing/2014/main" id="{D670C832-8AB3-41D5-8521-6BA7CB14FA6E}"/>
              </a:ext>
            </a:extLst>
          </p:cNvPr>
          <p:cNvSpPr>
            <a:spLocks noGrp="1"/>
          </p:cNvSpPr>
          <p:nvPr>
            <p:ph idx="1"/>
          </p:nvPr>
        </p:nvSpPr>
        <p:spPr>
          <a:xfrm>
            <a:off x="317292" y="857250"/>
            <a:ext cx="6858000" cy="5410200"/>
          </a:xfrm>
        </p:spPr>
        <p:txBody>
          <a:bodyPr/>
          <a:lstStyle/>
          <a:p>
            <a:r>
              <a:rPr lang="en-US" dirty="0" err="1"/>
              <a:t>Stamet</a:t>
            </a:r>
            <a:r>
              <a:rPr lang="en-US" dirty="0"/>
              <a:t>/GBK</a:t>
            </a:r>
          </a:p>
          <a:p>
            <a:pPr lvl="1"/>
            <a:r>
              <a:rPr lang="en-US" dirty="0"/>
              <a:t>Material lead time</a:t>
            </a:r>
          </a:p>
          <a:p>
            <a:pPr lvl="1"/>
            <a:r>
              <a:rPr lang="en-US" dirty="0"/>
              <a:t>Handling considerations</a:t>
            </a:r>
          </a:p>
          <a:p>
            <a:pPr lvl="1"/>
            <a:r>
              <a:rPr lang="en-US" dirty="0"/>
              <a:t>Cost</a:t>
            </a:r>
          </a:p>
          <a:p>
            <a:pPr lvl="1"/>
            <a:r>
              <a:rPr lang="en-US" dirty="0"/>
              <a:t>Protective layers</a:t>
            </a:r>
          </a:p>
          <a:p>
            <a:pPr lvl="1"/>
            <a:r>
              <a:rPr lang="en-US" dirty="0"/>
              <a:t>Conductive tape</a:t>
            </a:r>
          </a:p>
          <a:p>
            <a:pPr lvl="1"/>
            <a:r>
              <a:rPr lang="en-US" dirty="0"/>
              <a:t>Cleaning considerations</a:t>
            </a:r>
          </a:p>
          <a:p>
            <a:pPr lvl="1"/>
            <a:endParaRPr lang="en-US" dirty="0"/>
          </a:p>
          <a:p>
            <a:pPr marL="457200" lvl="1" indent="0">
              <a:buNone/>
            </a:pPr>
            <a:endParaRPr lang="en-US" dirty="0"/>
          </a:p>
          <a:p>
            <a:endParaRPr lang="en-US" dirty="0"/>
          </a:p>
          <a:p>
            <a:endParaRPr lang="en-US" dirty="0"/>
          </a:p>
        </p:txBody>
      </p:sp>
      <p:sp>
        <p:nvSpPr>
          <p:cNvPr id="2" name="Title 1"/>
          <p:cNvSpPr>
            <a:spLocks noGrp="1"/>
          </p:cNvSpPr>
          <p:nvPr>
            <p:ph type="title"/>
          </p:nvPr>
        </p:nvSpPr>
        <p:spPr/>
        <p:txBody>
          <a:bodyPr/>
          <a:lstStyle/>
          <a:p>
            <a:r>
              <a:rPr lang="en-US" dirty="0"/>
              <a:t>MLI Trend – Exotic Material</a:t>
            </a:r>
          </a:p>
        </p:txBody>
      </p:sp>
      <p:sp>
        <p:nvSpPr>
          <p:cNvPr id="4" name="Footer Placeholder 3"/>
          <p:cNvSpPr>
            <a:spLocks noGrp="1"/>
          </p:cNvSpPr>
          <p:nvPr>
            <p:ph type="ftr" sz="quarter" idx="11"/>
          </p:nvPr>
        </p:nvSpPr>
        <p:spPr/>
        <p:txBody>
          <a:bodyPr/>
          <a:lstStyle/>
          <a:p>
            <a:r>
              <a:rPr lang="en-US"/>
              <a:t>TFAWS 2018 – August 20-24, 2018</a:t>
            </a:r>
            <a:endParaRPr lang="en-US" dirty="0"/>
          </a:p>
        </p:txBody>
      </p:sp>
      <p:sp>
        <p:nvSpPr>
          <p:cNvPr id="5" name="Slide Number Placeholder 4"/>
          <p:cNvSpPr>
            <a:spLocks noGrp="1"/>
          </p:cNvSpPr>
          <p:nvPr>
            <p:ph type="sldNum" sz="quarter" idx="12"/>
          </p:nvPr>
        </p:nvSpPr>
        <p:spPr/>
        <p:txBody>
          <a:bodyPr/>
          <a:lstStyle/>
          <a:p>
            <a:fld id="{33F42015-0FC7-4B0E-8D2B-76EADF48D957}" type="slidenum">
              <a:rPr lang="en-US" smtClean="0"/>
              <a:pPr/>
              <a:t>23</a:t>
            </a:fld>
            <a:endParaRPr lang="en-US"/>
          </a:p>
        </p:txBody>
      </p:sp>
      <p:sp>
        <p:nvSpPr>
          <p:cNvPr id="9" name="TextBox 8">
            <a:extLst>
              <a:ext uri="{FF2B5EF4-FFF2-40B4-BE49-F238E27FC236}">
                <a16:creationId xmlns:a16="http://schemas.microsoft.com/office/drawing/2014/main" id="{7B25F76F-115A-4D12-AC35-1152E2CA39E5}"/>
              </a:ext>
            </a:extLst>
          </p:cNvPr>
          <p:cNvSpPr txBox="1"/>
          <p:nvPr/>
        </p:nvSpPr>
        <p:spPr>
          <a:xfrm>
            <a:off x="5257800" y="5715000"/>
            <a:ext cx="4267200" cy="400110"/>
          </a:xfrm>
          <a:prstGeom prst="rect">
            <a:avLst/>
          </a:prstGeom>
          <a:noFill/>
        </p:spPr>
        <p:txBody>
          <a:bodyPr wrap="square" rtlCol="0">
            <a:spAutoFit/>
          </a:bodyPr>
          <a:lstStyle/>
          <a:p>
            <a:r>
              <a:rPr lang="en-US" dirty="0"/>
              <a:t>New photo</a:t>
            </a:r>
          </a:p>
        </p:txBody>
      </p:sp>
      <p:pic>
        <p:nvPicPr>
          <p:cNvPr id="6" name="Picture 5">
            <a:extLst>
              <a:ext uri="{FF2B5EF4-FFF2-40B4-BE49-F238E27FC236}">
                <a16:creationId xmlns:a16="http://schemas.microsoft.com/office/drawing/2014/main" id="{560A9FBA-8819-4FF9-84C0-283AC7F3E2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3859838" y="1646230"/>
            <a:ext cx="5211726" cy="3908795"/>
          </a:xfrm>
          <a:prstGeom prst="rect">
            <a:avLst/>
          </a:prstGeom>
        </p:spPr>
      </p:pic>
      <p:pic>
        <p:nvPicPr>
          <p:cNvPr id="13" name="Picture 12" descr="A picture containing indoor, table, sitting&#10;&#10;Description generated with high confidence">
            <a:extLst>
              <a:ext uri="{FF2B5EF4-FFF2-40B4-BE49-F238E27FC236}">
                <a16:creationId xmlns:a16="http://schemas.microsoft.com/office/drawing/2014/main" id="{C7455237-FEFD-474D-BE15-B24A71AB8FB8}"/>
              </a:ext>
            </a:extLst>
          </p:cNvPr>
          <p:cNvPicPr>
            <a:picLocks noChangeAspect="1"/>
          </p:cNvPicPr>
          <p:nvPr/>
        </p:nvPicPr>
        <p:blipFill rotWithShape="1">
          <a:blip r:embed="rId4">
            <a:extLst>
              <a:ext uri="{28A0092B-C50C-407E-A947-70E740481C1C}">
                <a14:useLocalDpi xmlns:a14="http://schemas.microsoft.com/office/drawing/2010/main" val="0"/>
              </a:ext>
            </a:extLst>
          </a:blip>
          <a:srcRect l="9889" t="20750" r="5431" b="29375"/>
          <a:stretch/>
        </p:blipFill>
        <p:spPr>
          <a:xfrm>
            <a:off x="1211342" y="3680284"/>
            <a:ext cx="2405911" cy="2526207"/>
          </a:xfrm>
          <a:prstGeom prst="rect">
            <a:avLst/>
          </a:prstGeom>
        </p:spPr>
      </p:pic>
    </p:spTree>
    <p:extLst>
      <p:ext uri="{BB962C8B-B14F-4D97-AF65-F5344CB8AC3E}">
        <p14:creationId xmlns:p14="http://schemas.microsoft.com/office/powerpoint/2010/main" val="39370620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4" name="Footer Placeholder 3"/>
          <p:cNvSpPr>
            <a:spLocks noGrp="1"/>
          </p:cNvSpPr>
          <p:nvPr>
            <p:ph type="ftr" sz="quarter" idx="11"/>
          </p:nvPr>
        </p:nvSpPr>
        <p:spPr/>
        <p:txBody>
          <a:bodyPr/>
          <a:lstStyle/>
          <a:p>
            <a:r>
              <a:rPr lang="en-US"/>
              <a:t>TFAWS 2018 – August 20-24, 2018</a:t>
            </a:r>
            <a:endParaRPr lang="en-US" dirty="0"/>
          </a:p>
        </p:txBody>
      </p:sp>
      <p:sp>
        <p:nvSpPr>
          <p:cNvPr id="5" name="Slide Number Placeholder 4"/>
          <p:cNvSpPr>
            <a:spLocks noGrp="1"/>
          </p:cNvSpPr>
          <p:nvPr>
            <p:ph type="sldNum" sz="quarter" idx="12"/>
          </p:nvPr>
        </p:nvSpPr>
        <p:spPr/>
        <p:txBody>
          <a:bodyPr/>
          <a:lstStyle/>
          <a:p>
            <a:fld id="{33F42015-0FC7-4B0E-8D2B-76EADF48D957}" type="slidenum">
              <a:rPr lang="en-US" smtClean="0"/>
              <a:pPr/>
              <a:t>24</a:t>
            </a:fld>
            <a:endParaRPr lang="en-US"/>
          </a:p>
        </p:txBody>
      </p:sp>
      <p:pic>
        <p:nvPicPr>
          <p:cNvPr id="6" name="Picture 5" descr="A large machine in a room&#10;&#10;Description generated with high confidence">
            <a:extLst>
              <a:ext uri="{FF2B5EF4-FFF2-40B4-BE49-F238E27FC236}">
                <a16:creationId xmlns:a16="http://schemas.microsoft.com/office/drawing/2014/main" id="{3116EED2-1B83-432F-AEFC-7377A2F906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1531739"/>
            <a:ext cx="4405393" cy="4061222"/>
          </a:xfrm>
          <a:prstGeom prst="rect">
            <a:avLst/>
          </a:prstGeom>
        </p:spPr>
      </p:pic>
    </p:spTree>
    <p:extLst>
      <p:ext uri="{BB962C8B-B14F-4D97-AF65-F5344CB8AC3E}">
        <p14:creationId xmlns:p14="http://schemas.microsoft.com/office/powerpoint/2010/main" val="3717593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a:xfrm>
            <a:off x="447773" y="1088334"/>
            <a:ext cx="8229600" cy="5769666"/>
          </a:xfrm>
        </p:spPr>
        <p:txBody>
          <a:bodyPr/>
          <a:lstStyle/>
          <a:p>
            <a:r>
              <a:rPr lang="en-US" dirty="0"/>
              <a:t>Section 1 – MLI Overview</a:t>
            </a:r>
          </a:p>
          <a:p>
            <a:pPr lvl="1"/>
            <a:r>
              <a:rPr lang="en-US" dirty="0"/>
              <a:t>Design, fabrication, installation</a:t>
            </a:r>
          </a:p>
          <a:p>
            <a:r>
              <a:rPr lang="en-US" dirty="0"/>
              <a:t>Section 2 – Requirements, Design considerations, and Best Practices</a:t>
            </a:r>
          </a:p>
          <a:p>
            <a:pPr lvl="1"/>
            <a:r>
              <a:rPr lang="en-US" dirty="0"/>
              <a:t>Thermal</a:t>
            </a:r>
          </a:p>
          <a:p>
            <a:pPr lvl="1"/>
            <a:r>
              <a:rPr lang="en-US" dirty="0"/>
              <a:t>Mechanical</a:t>
            </a:r>
          </a:p>
          <a:p>
            <a:pPr lvl="1"/>
            <a:r>
              <a:rPr lang="en-US" dirty="0"/>
              <a:t>Contamination</a:t>
            </a:r>
          </a:p>
          <a:p>
            <a:pPr lvl="1"/>
            <a:r>
              <a:rPr lang="en-US" dirty="0"/>
              <a:t>Electrical</a:t>
            </a:r>
          </a:p>
          <a:p>
            <a:pPr lvl="1"/>
            <a:r>
              <a:rPr lang="en-US" dirty="0"/>
              <a:t>Material </a:t>
            </a:r>
          </a:p>
          <a:p>
            <a:r>
              <a:rPr lang="en-US" dirty="0"/>
              <a:t>Section 3 – MLI Trends</a:t>
            </a:r>
          </a:p>
          <a:p>
            <a:pPr lvl="1"/>
            <a:r>
              <a:rPr lang="en-US" dirty="0"/>
              <a:t>MMOD</a:t>
            </a:r>
          </a:p>
          <a:p>
            <a:pPr lvl="1"/>
            <a:r>
              <a:rPr lang="en-US" dirty="0"/>
              <a:t>Cryogenic</a:t>
            </a:r>
          </a:p>
          <a:p>
            <a:pPr lvl="1"/>
            <a:r>
              <a:rPr lang="en-US" dirty="0"/>
              <a:t>Space Station/Beta-cloth</a:t>
            </a:r>
          </a:p>
          <a:p>
            <a:pPr lvl="1"/>
            <a:r>
              <a:rPr lang="en-US" dirty="0"/>
              <a:t>Exotics</a:t>
            </a:r>
          </a:p>
          <a:p>
            <a:pPr lvl="1"/>
            <a:endParaRPr lang="en-US" dirty="0"/>
          </a:p>
          <a:p>
            <a:pPr lvl="1"/>
            <a:endParaRPr lang="en-US" dirty="0"/>
          </a:p>
          <a:p>
            <a:pPr marL="457200" lvl="1" indent="0">
              <a:buNone/>
            </a:pPr>
            <a:endParaRPr lang="en-US" dirty="0"/>
          </a:p>
        </p:txBody>
      </p:sp>
      <p:sp>
        <p:nvSpPr>
          <p:cNvPr id="4" name="Footer Placeholder 3"/>
          <p:cNvSpPr>
            <a:spLocks noGrp="1"/>
          </p:cNvSpPr>
          <p:nvPr>
            <p:ph type="ftr" sz="quarter" idx="11"/>
          </p:nvPr>
        </p:nvSpPr>
        <p:spPr/>
        <p:txBody>
          <a:bodyPr/>
          <a:lstStyle/>
          <a:p>
            <a:r>
              <a:rPr lang="en-US"/>
              <a:t>TFAWS 2018 – August 20-24, 2018</a:t>
            </a:r>
            <a:endParaRPr lang="en-US" dirty="0"/>
          </a:p>
        </p:txBody>
      </p:sp>
      <p:sp>
        <p:nvSpPr>
          <p:cNvPr id="5" name="Slide Number Placeholder 4"/>
          <p:cNvSpPr>
            <a:spLocks noGrp="1"/>
          </p:cNvSpPr>
          <p:nvPr>
            <p:ph type="sldNum" sz="quarter" idx="12"/>
          </p:nvPr>
        </p:nvSpPr>
        <p:spPr/>
        <p:txBody>
          <a:bodyPr/>
          <a:lstStyle/>
          <a:p>
            <a:fld id="{33F42015-0FC7-4B0E-8D2B-76EADF48D957}" type="slidenum">
              <a:rPr lang="en-US" smtClean="0"/>
              <a:pPr/>
              <a:t>3</a:t>
            </a:fld>
            <a:endParaRPr lang="en-US"/>
          </a:p>
        </p:txBody>
      </p:sp>
    </p:spTree>
    <p:extLst>
      <p:ext uri="{BB962C8B-B14F-4D97-AF65-F5344CB8AC3E}">
        <p14:creationId xmlns:p14="http://schemas.microsoft.com/office/powerpoint/2010/main" val="27645678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67000" y="3124200"/>
            <a:ext cx="8229600" cy="5769666"/>
          </a:xfrm>
        </p:spPr>
        <p:txBody>
          <a:bodyPr/>
          <a:lstStyle/>
          <a:p>
            <a:pPr marL="0" indent="0">
              <a:buNone/>
            </a:pPr>
            <a:r>
              <a:rPr lang="en-US" dirty="0"/>
              <a:t>Section 1 – MLI Overview</a:t>
            </a:r>
          </a:p>
          <a:p>
            <a:pPr lvl="1"/>
            <a:endParaRPr lang="en-US" dirty="0"/>
          </a:p>
          <a:p>
            <a:pPr lvl="1"/>
            <a:endParaRPr lang="en-US" dirty="0"/>
          </a:p>
          <a:p>
            <a:pPr marL="457200" lvl="1" indent="0">
              <a:buNone/>
            </a:pPr>
            <a:endParaRPr lang="en-US" dirty="0"/>
          </a:p>
        </p:txBody>
      </p:sp>
      <p:sp>
        <p:nvSpPr>
          <p:cNvPr id="4" name="Footer Placeholder 3"/>
          <p:cNvSpPr>
            <a:spLocks noGrp="1"/>
          </p:cNvSpPr>
          <p:nvPr>
            <p:ph type="ftr" sz="quarter" idx="11"/>
          </p:nvPr>
        </p:nvSpPr>
        <p:spPr/>
        <p:txBody>
          <a:bodyPr/>
          <a:lstStyle/>
          <a:p>
            <a:r>
              <a:rPr lang="en-US"/>
              <a:t>TFAWS 2018 – August 20-24, 2018</a:t>
            </a:r>
            <a:endParaRPr lang="en-US" dirty="0"/>
          </a:p>
        </p:txBody>
      </p:sp>
      <p:sp>
        <p:nvSpPr>
          <p:cNvPr id="5" name="Slide Number Placeholder 4"/>
          <p:cNvSpPr>
            <a:spLocks noGrp="1"/>
          </p:cNvSpPr>
          <p:nvPr>
            <p:ph type="sldNum" sz="quarter" idx="12"/>
          </p:nvPr>
        </p:nvSpPr>
        <p:spPr/>
        <p:txBody>
          <a:bodyPr/>
          <a:lstStyle/>
          <a:p>
            <a:fld id="{33F42015-0FC7-4B0E-8D2B-76EADF48D957}" type="slidenum">
              <a:rPr lang="en-US" smtClean="0"/>
              <a:pPr/>
              <a:t>4</a:t>
            </a:fld>
            <a:endParaRPr lang="en-US"/>
          </a:p>
        </p:txBody>
      </p:sp>
    </p:spTree>
    <p:extLst>
      <p:ext uri="{BB962C8B-B14F-4D97-AF65-F5344CB8AC3E}">
        <p14:creationId xmlns:p14="http://schemas.microsoft.com/office/powerpoint/2010/main" val="6456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0"/>
            <a:ext cx="8229600" cy="533400"/>
          </a:xfrm>
        </p:spPr>
        <p:txBody>
          <a:bodyPr/>
          <a:lstStyle/>
          <a:p>
            <a:r>
              <a:rPr lang="en-US" dirty="0"/>
              <a:t>MLI Overview</a:t>
            </a:r>
          </a:p>
        </p:txBody>
      </p:sp>
      <p:sp>
        <p:nvSpPr>
          <p:cNvPr id="3" name="Content Placeholder 2"/>
          <p:cNvSpPr>
            <a:spLocks noGrp="1"/>
          </p:cNvSpPr>
          <p:nvPr>
            <p:ph idx="1"/>
          </p:nvPr>
        </p:nvSpPr>
        <p:spPr>
          <a:xfrm>
            <a:off x="369421" y="1237197"/>
            <a:ext cx="8229600" cy="5769666"/>
          </a:xfrm>
        </p:spPr>
        <p:txBody>
          <a:bodyPr/>
          <a:lstStyle/>
          <a:p>
            <a:r>
              <a:rPr lang="en-US" dirty="0"/>
              <a:t>Design and templating</a:t>
            </a:r>
          </a:p>
          <a:p>
            <a:pPr lvl="1"/>
            <a:r>
              <a:rPr lang="en-US" dirty="0"/>
              <a:t>Mechanical drawing</a:t>
            </a:r>
          </a:p>
          <a:p>
            <a:pPr lvl="1"/>
            <a:r>
              <a:rPr lang="en-US" dirty="0"/>
              <a:t>CAD model</a:t>
            </a:r>
          </a:p>
          <a:p>
            <a:pPr lvl="1"/>
            <a:r>
              <a:rPr lang="en-US" dirty="0"/>
              <a:t>Rapid prototypes</a:t>
            </a:r>
          </a:p>
          <a:p>
            <a:pPr lvl="1"/>
            <a:r>
              <a:rPr lang="en-US" dirty="0"/>
              <a:t>Flight hardware</a:t>
            </a:r>
          </a:p>
          <a:p>
            <a:pPr lvl="1"/>
            <a:endParaRPr lang="en-US" dirty="0"/>
          </a:p>
          <a:p>
            <a:pPr lvl="1"/>
            <a:endParaRPr lang="en-US" dirty="0"/>
          </a:p>
          <a:p>
            <a:pPr marL="457200" lvl="1" indent="0">
              <a:buNone/>
            </a:pPr>
            <a:endParaRPr lang="en-US" dirty="0"/>
          </a:p>
        </p:txBody>
      </p:sp>
      <p:sp>
        <p:nvSpPr>
          <p:cNvPr id="4" name="Footer Placeholder 3"/>
          <p:cNvSpPr>
            <a:spLocks noGrp="1"/>
          </p:cNvSpPr>
          <p:nvPr>
            <p:ph type="ftr" sz="quarter" idx="11"/>
          </p:nvPr>
        </p:nvSpPr>
        <p:spPr>
          <a:xfrm>
            <a:off x="2743200" y="6400800"/>
            <a:ext cx="3657600" cy="304800"/>
          </a:xfrm>
        </p:spPr>
        <p:txBody>
          <a:bodyPr/>
          <a:lstStyle/>
          <a:p>
            <a:r>
              <a:rPr lang="en-US"/>
              <a:t>TFAWS 2018 – August 20-24, 2018</a:t>
            </a:r>
            <a:endParaRPr lang="en-US" dirty="0"/>
          </a:p>
        </p:txBody>
      </p:sp>
      <p:sp>
        <p:nvSpPr>
          <p:cNvPr id="5" name="Slide Number Placeholder 4"/>
          <p:cNvSpPr>
            <a:spLocks noGrp="1"/>
          </p:cNvSpPr>
          <p:nvPr>
            <p:ph type="sldNum" sz="quarter" idx="12"/>
          </p:nvPr>
        </p:nvSpPr>
        <p:spPr>
          <a:xfrm>
            <a:off x="6781800" y="6400800"/>
            <a:ext cx="1905000" cy="304800"/>
          </a:xfrm>
        </p:spPr>
        <p:txBody>
          <a:bodyPr/>
          <a:lstStyle/>
          <a:p>
            <a:fld id="{33F42015-0FC7-4B0E-8D2B-76EADF48D957}" type="slidenum">
              <a:rPr lang="en-US" smtClean="0"/>
              <a:pPr/>
              <a:t>5</a:t>
            </a:fld>
            <a:endParaRPr lang="en-US"/>
          </a:p>
        </p:txBody>
      </p:sp>
      <p:pic>
        <p:nvPicPr>
          <p:cNvPr id="7" name="Picture 6">
            <a:extLst>
              <a:ext uri="{FF2B5EF4-FFF2-40B4-BE49-F238E27FC236}">
                <a16:creationId xmlns:a16="http://schemas.microsoft.com/office/drawing/2014/main" id="{FA9B1368-C834-477D-A2CD-D5E58E4EC8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9901" y="1337641"/>
            <a:ext cx="4449418" cy="4449418"/>
          </a:xfrm>
          <a:prstGeom prst="rect">
            <a:avLst/>
          </a:prstGeom>
        </p:spPr>
      </p:pic>
      <p:pic>
        <p:nvPicPr>
          <p:cNvPr id="9" name="Picture 8">
            <a:extLst>
              <a:ext uri="{FF2B5EF4-FFF2-40B4-BE49-F238E27FC236}">
                <a16:creationId xmlns:a16="http://schemas.microsoft.com/office/drawing/2014/main" id="{42F3DDD8-4BB9-4364-A43F-C29EE4AE7E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4979" y="3429000"/>
            <a:ext cx="3486148" cy="2324099"/>
          </a:xfrm>
          <a:prstGeom prst="rect">
            <a:avLst/>
          </a:prstGeom>
        </p:spPr>
      </p:pic>
    </p:spTree>
    <p:extLst>
      <p:ext uri="{BB962C8B-B14F-4D97-AF65-F5344CB8AC3E}">
        <p14:creationId xmlns:p14="http://schemas.microsoft.com/office/powerpoint/2010/main" val="650065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MLI Overview</a:t>
            </a:r>
          </a:p>
        </p:txBody>
      </p:sp>
      <p:sp>
        <p:nvSpPr>
          <p:cNvPr id="3" name="Content Placeholder 2"/>
          <p:cNvSpPr>
            <a:spLocks noGrp="1"/>
          </p:cNvSpPr>
          <p:nvPr>
            <p:ph idx="1"/>
          </p:nvPr>
        </p:nvSpPr>
        <p:spPr>
          <a:xfrm>
            <a:off x="1066800" y="865233"/>
            <a:ext cx="8229600" cy="5769666"/>
          </a:xfrm>
        </p:spPr>
        <p:txBody>
          <a:bodyPr/>
          <a:lstStyle/>
          <a:p>
            <a:r>
              <a:rPr lang="en-US" dirty="0"/>
              <a:t>Fabrication</a:t>
            </a:r>
          </a:p>
          <a:p>
            <a:pPr lvl="1"/>
            <a:r>
              <a:rPr lang="en-US" dirty="0"/>
              <a:t>Formed vs. flat</a:t>
            </a:r>
          </a:p>
          <a:p>
            <a:pPr lvl="1"/>
            <a:r>
              <a:rPr lang="en-US" dirty="0"/>
              <a:t>Sewn overlays</a:t>
            </a:r>
          </a:p>
          <a:p>
            <a:pPr lvl="1"/>
            <a:r>
              <a:rPr lang="en-US" dirty="0"/>
              <a:t>Built to print</a:t>
            </a:r>
          </a:p>
        </p:txBody>
      </p:sp>
      <p:sp>
        <p:nvSpPr>
          <p:cNvPr id="4" name="Footer Placeholder 3"/>
          <p:cNvSpPr>
            <a:spLocks noGrp="1"/>
          </p:cNvSpPr>
          <p:nvPr>
            <p:ph type="ftr" sz="quarter" idx="11"/>
          </p:nvPr>
        </p:nvSpPr>
        <p:spPr/>
        <p:txBody>
          <a:bodyPr/>
          <a:lstStyle/>
          <a:p>
            <a:r>
              <a:rPr lang="en-US"/>
              <a:t>TFAWS 2018 – August 20-24, 2018</a:t>
            </a:r>
            <a:endParaRPr lang="en-US" dirty="0"/>
          </a:p>
        </p:txBody>
      </p:sp>
      <p:sp>
        <p:nvSpPr>
          <p:cNvPr id="5" name="Slide Number Placeholder 4"/>
          <p:cNvSpPr>
            <a:spLocks noGrp="1"/>
          </p:cNvSpPr>
          <p:nvPr>
            <p:ph type="sldNum" sz="quarter" idx="12"/>
          </p:nvPr>
        </p:nvSpPr>
        <p:spPr/>
        <p:txBody>
          <a:bodyPr/>
          <a:lstStyle/>
          <a:p>
            <a:fld id="{33F42015-0FC7-4B0E-8D2B-76EADF48D957}" type="slidenum">
              <a:rPr lang="en-US" smtClean="0"/>
              <a:pPr/>
              <a:t>6</a:t>
            </a:fld>
            <a:endParaRPr lang="en-US"/>
          </a:p>
        </p:txBody>
      </p:sp>
      <p:pic>
        <p:nvPicPr>
          <p:cNvPr id="7" name="Picture 6" descr="A picture containing indoor, table&#10;&#10;Description generated with very high confidence">
            <a:extLst>
              <a:ext uri="{FF2B5EF4-FFF2-40B4-BE49-F238E27FC236}">
                <a16:creationId xmlns:a16="http://schemas.microsoft.com/office/drawing/2014/main" id="{34B00F52-61D5-41A6-875B-FDD08F8B346C}"/>
              </a:ext>
            </a:extLst>
          </p:cNvPr>
          <p:cNvPicPr>
            <a:picLocks noChangeAspect="1"/>
          </p:cNvPicPr>
          <p:nvPr/>
        </p:nvPicPr>
        <p:blipFill rotWithShape="1">
          <a:blip r:embed="rId3">
            <a:extLst>
              <a:ext uri="{28A0092B-C50C-407E-A947-70E740481C1C}">
                <a14:useLocalDpi xmlns:a14="http://schemas.microsoft.com/office/drawing/2010/main" val="0"/>
              </a:ext>
            </a:extLst>
          </a:blip>
          <a:srcRect t="18749" b="13750"/>
          <a:stretch/>
        </p:blipFill>
        <p:spPr>
          <a:xfrm>
            <a:off x="1073433" y="2565415"/>
            <a:ext cx="3187276" cy="3835385"/>
          </a:xfrm>
          <a:prstGeom prst="rect">
            <a:avLst/>
          </a:prstGeom>
        </p:spPr>
      </p:pic>
      <p:pic>
        <p:nvPicPr>
          <p:cNvPr id="9" name="Picture 8" descr="A picture containing person, indoor, wall, bathroom&#10;&#10;Description generated with very high confidence">
            <a:extLst>
              <a:ext uri="{FF2B5EF4-FFF2-40B4-BE49-F238E27FC236}">
                <a16:creationId xmlns:a16="http://schemas.microsoft.com/office/drawing/2014/main" id="{1B2E12E0-13B0-4B81-8D5F-C929F378A21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4365196" y="3033186"/>
            <a:ext cx="3742174" cy="2806631"/>
          </a:xfrm>
          <a:prstGeom prst="rect">
            <a:avLst/>
          </a:prstGeom>
        </p:spPr>
      </p:pic>
      <p:sp>
        <p:nvSpPr>
          <p:cNvPr id="10" name="Content Placeholder 2">
            <a:extLst>
              <a:ext uri="{FF2B5EF4-FFF2-40B4-BE49-F238E27FC236}">
                <a16:creationId xmlns:a16="http://schemas.microsoft.com/office/drawing/2014/main" id="{642F6B7A-0D80-4CA9-8E6F-305602217FC8}"/>
              </a:ext>
            </a:extLst>
          </p:cNvPr>
          <p:cNvSpPr txBox="1">
            <a:spLocks/>
          </p:cNvSpPr>
          <p:nvPr/>
        </p:nvSpPr>
        <p:spPr bwMode="auto">
          <a:xfrm>
            <a:off x="4343400" y="847591"/>
            <a:ext cx="8230587" cy="17289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accent2"/>
                </a:solidFill>
                <a:latin typeface="+mn-lt"/>
                <a:ea typeface="ＭＳ Ｐゴシック" charset="0"/>
                <a:cs typeface="+mn-cs"/>
              </a:defRPr>
            </a:lvl1pPr>
            <a:lvl2pPr marL="742950" indent="-285750" algn="l" rtl="0" eaLnBrk="0" fontAlgn="base" hangingPunct="0">
              <a:spcBef>
                <a:spcPct val="20000"/>
              </a:spcBef>
              <a:spcAft>
                <a:spcPct val="0"/>
              </a:spcAft>
              <a:buChar char="–"/>
              <a:defRPr sz="20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charset="0"/>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r>
              <a:rPr lang="en-US" b="0" kern="0" dirty="0"/>
              <a:t>Installation</a:t>
            </a:r>
          </a:p>
          <a:p>
            <a:pPr lvl="1"/>
            <a:r>
              <a:rPr lang="en-US" b="0" kern="0" dirty="0"/>
              <a:t>Test</a:t>
            </a:r>
          </a:p>
          <a:p>
            <a:pPr lvl="1"/>
            <a:r>
              <a:rPr lang="en-US" b="0" kern="0" dirty="0"/>
              <a:t>Flight/pre-ship</a:t>
            </a:r>
          </a:p>
          <a:p>
            <a:pPr lvl="1"/>
            <a:r>
              <a:rPr lang="en-US" b="0" kern="0" dirty="0"/>
              <a:t>Launch support</a:t>
            </a:r>
          </a:p>
          <a:p>
            <a:pPr lvl="1"/>
            <a:endParaRPr lang="en-US" b="0" kern="0" dirty="0"/>
          </a:p>
          <a:p>
            <a:pPr lvl="1"/>
            <a:endParaRPr lang="en-US" b="0" kern="0" dirty="0"/>
          </a:p>
          <a:p>
            <a:pPr marL="457200" lvl="1" indent="0">
              <a:buFontTx/>
              <a:buNone/>
            </a:pPr>
            <a:endParaRPr lang="en-US" b="0" kern="0" dirty="0"/>
          </a:p>
        </p:txBody>
      </p:sp>
    </p:spTree>
    <p:extLst>
      <p:ext uri="{BB962C8B-B14F-4D97-AF65-F5344CB8AC3E}">
        <p14:creationId xmlns:p14="http://schemas.microsoft.com/office/powerpoint/2010/main" val="213041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124200"/>
            <a:ext cx="7467600" cy="5769666"/>
          </a:xfrm>
        </p:spPr>
        <p:txBody>
          <a:bodyPr/>
          <a:lstStyle/>
          <a:p>
            <a:pPr marL="0" indent="0" algn="ctr">
              <a:buNone/>
            </a:pPr>
            <a:r>
              <a:rPr lang="en-US" dirty="0"/>
              <a:t>Section 2 – Requirements, Design Considerations, and Best Practices</a:t>
            </a:r>
          </a:p>
          <a:p>
            <a:pPr lvl="1" algn="ctr"/>
            <a:endParaRPr lang="en-US" dirty="0"/>
          </a:p>
          <a:p>
            <a:pPr lvl="1" algn="ctr"/>
            <a:endParaRPr lang="en-US" dirty="0"/>
          </a:p>
          <a:p>
            <a:pPr marL="457200" lvl="1" indent="0" algn="ctr">
              <a:buNone/>
            </a:pPr>
            <a:endParaRPr lang="en-US" dirty="0"/>
          </a:p>
        </p:txBody>
      </p:sp>
      <p:sp>
        <p:nvSpPr>
          <p:cNvPr id="4" name="Footer Placeholder 3"/>
          <p:cNvSpPr>
            <a:spLocks noGrp="1"/>
          </p:cNvSpPr>
          <p:nvPr>
            <p:ph type="ftr" sz="quarter" idx="11"/>
          </p:nvPr>
        </p:nvSpPr>
        <p:spPr/>
        <p:txBody>
          <a:bodyPr/>
          <a:lstStyle/>
          <a:p>
            <a:r>
              <a:rPr lang="en-US"/>
              <a:t>TFAWS 2018 – August 20-24, 2018</a:t>
            </a:r>
            <a:endParaRPr lang="en-US" dirty="0"/>
          </a:p>
        </p:txBody>
      </p:sp>
      <p:sp>
        <p:nvSpPr>
          <p:cNvPr id="5" name="Slide Number Placeholder 4"/>
          <p:cNvSpPr>
            <a:spLocks noGrp="1"/>
          </p:cNvSpPr>
          <p:nvPr>
            <p:ph type="sldNum" sz="quarter" idx="12"/>
          </p:nvPr>
        </p:nvSpPr>
        <p:spPr/>
        <p:txBody>
          <a:bodyPr/>
          <a:lstStyle/>
          <a:p>
            <a:fld id="{33F42015-0FC7-4B0E-8D2B-76EADF48D957}" type="slidenum">
              <a:rPr lang="en-US" smtClean="0"/>
              <a:pPr/>
              <a:t>7</a:t>
            </a:fld>
            <a:endParaRPr lang="en-US"/>
          </a:p>
        </p:txBody>
      </p:sp>
    </p:spTree>
    <p:extLst>
      <p:ext uri="{BB962C8B-B14F-4D97-AF65-F5344CB8AC3E}">
        <p14:creationId xmlns:p14="http://schemas.microsoft.com/office/powerpoint/2010/main" val="38437226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Thermal Requirements</a:t>
            </a:r>
          </a:p>
        </p:txBody>
      </p:sp>
      <p:sp>
        <p:nvSpPr>
          <p:cNvPr id="4" name="Footer Placeholder 3"/>
          <p:cNvSpPr>
            <a:spLocks noGrp="1"/>
          </p:cNvSpPr>
          <p:nvPr>
            <p:ph type="ftr" sz="quarter" idx="11"/>
          </p:nvPr>
        </p:nvSpPr>
        <p:spPr/>
        <p:txBody>
          <a:bodyPr/>
          <a:lstStyle/>
          <a:p>
            <a:r>
              <a:rPr lang="en-US"/>
              <a:t>TFAWS 2018 – August 20-24, 2018</a:t>
            </a:r>
            <a:endParaRPr lang="en-US" dirty="0"/>
          </a:p>
        </p:txBody>
      </p:sp>
      <p:sp>
        <p:nvSpPr>
          <p:cNvPr id="5" name="Slide Number Placeholder 4"/>
          <p:cNvSpPr>
            <a:spLocks noGrp="1"/>
          </p:cNvSpPr>
          <p:nvPr>
            <p:ph type="sldNum" sz="quarter" idx="12"/>
          </p:nvPr>
        </p:nvSpPr>
        <p:spPr/>
        <p:txBody>
          <a:bodyPr/>
          <a:lstStyle/>
          <a:p>
            <a:fld id="{33F42015-0FC7-4B0E-8D2B-76EADF48D957}" type="slidenum">
              <a:rPr lang="en-US" smtClean="0"/>
              <a:pPr/>
              <a:t>8</a:t>
            </a:fld>
            <a:endParaRPr lang="en-US"/>
          </a:p>
        </p:txBody>
      </p:sp>
      <p:pic>
        <p:nvPicPr>
          <p:cNvPr id="8" name="Picture 7" descr="A picture containing indoor, table, building&#10;&#10;Description generated with high confidence">
            <a:extLst>
              <a:ext uri="{FF2B5EF4-FFF2-40B4-BE49-F238E27FC236}">
                <a16:creationId xmlns:a16="http://schemas.microsoft.com/office/drawing/2014/main" id="{FFFFB6BF-2490-4F95-A68C-912E50031B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028700"/>
            <a:ext cx="3704748" cy="5410200"/>
          </a:xfrm>
          <a:prstGeom prst="rect">
            <a:avLst/>
          </a:prstGeom>
        </p:spPr>
      </p:pic>
      <p:sp>
        <p:nvSpPr>
          <p:cNvPr id="9" name="Content Placeholder 2">
            <a:extLst>
              <a:ext uri="{FF2B5EF4-FFF2-40B4-BE49-F238E27FC236}">
                <a16:creationId xmlns:a16="http://schemas.microsoft.com/office/drawing/2014/main" id="{0C68E367-7BEF-4C74-BEA4-BA5440378590}"/>
              </a:ext>
            </a:extLst>
          </p:cNvPr>
          <p:cNvSpPr txBox="1">
            <a:spLocks/>
          </p:cNvSpPr>
          <p:nvPr/>
        </p:nvSpPr>
        <p:spPr bwMode="auto">
          <a:xfrm>
            <a:off x="4282966" y="990600"/>
            <a:ext cx="4235667"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accent2"/>
                </a:solidFill>
                <a:latin typeface="+mn-lt"/>
                <a:ea typeface="ＭＳ Ｐゴシック" charset="0"/>
                <a:cs typeface="+mn-cs"/>
              </a:defRPr>
            </a:lvl1pPr>
            <a:lvl2pPr marL="742950" indent="-285750" algn="l" rtl="0" eaLnBrk="0" fontAlgn="base" hangingPunct="0">
              <a:spcBef>
                <a:spcPct val="20000"/>
              </a:spcBef>
              <a:spcAft>
                <a:spcPct val="0"/>
              </a:spcAft>
              <a:buChar char="–"/>
              <a:defRPr sz="20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charset="0"/>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r>
              <a:rPr lang="en-US" b="0" kern="0" dirty="0"/>
              <a:t>Areas to be blanket</a:t>
            </a:r>
          </a:p>
          <a:p>
            <a:r>
              <a:rPr lang="en-US" b="0" kern="0" dirty="0"/>
              <a:t>Radiator surfaces</a:t>
            </a:r>
          </a:p>
          <a:p>
            <a:r>
              <a:rPr lang="en-US" b="0" kern="0" dirty="0"/>
              <a:t>MLI materials and layup</a:t>
            </a:r>
          </a:p>
          <a:p>
            <a:r>
              <a:rPr lang="en-US" b="0" kern="0" dirty="0"/>
              <a:t>High-temperature, cryogenic, and other specialty MLI requirements</a:t>
            </a:r>
          </a:p>
          <a:p>
            <a:pPr marL="914400" lvl="2" indent="0">
              <a:buNone/>
            </a:pPr>
            <a:endParaRPr lang="en-US" sz="1800" b="0" kern="0" dirty="0"/>
          </a:p>
          <a:p>
            <a:endParaRPr lang="en-US" b="0" kern="0" dirty="0"/>
          </a:p>
        </p:txBody>
      </p:sp>
      <p:pic>
        <p:nvPicPr>
          <p:cNvPr id="13" name="Picture 12" descr="A picture containing table, sitting, person, indoor&#10;&#10;Description generated with high confidence">
            <a:extLst>
              <a:ext uri="{FF2B5EF4-FFF2-40B4-BE49-F238E27FC236}">
                <a16:creationId xmlns:a16="http://schemas.microsoft.com/office/drawing/2014/main" id="{EC0DD626-F662-43DB-8FA2-97EB4F41E1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4400" y="3665220"/>
            <a:ext cx="3622040" cy="2716530"/>
          </a:xfrm>
          <a:prstGeom prst="rect">
            <a:avLst/>
          </a:prstGeom>
        </p:spPr>
      </p:pic>
    </p:spTree>
    <p:extLst>
      <p:ext uri="{BB962C8B-B14F-4D97-AF65-F5344CB8AC3E}">
        <p14:creationId xmlns:p14="http://schemas.microsoft.com/office/powerpoint/2010/main" val="20246719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Thermal – Design Considerations</a:t>
            </a:r>
          </a:p>
        </p:txBody>
      </p:sp>
      <p:sp>
        <p:nvSpPr>
          <p:cNvPr id="4" name="Footer Placeholder 3"/>
          <p:cNvSpPr>
            <a:spLocks noGrp="1"/>
          </p:cNvSpPr>
          <p:nvPr>
            <p:ph type="ftr" sz="quarter" idx="11"/>
          </p:nvPr>
        </p:nvSpPr>
        <p:spPr/>
        <p:txBody>
          <a:bodyPr/>
          <a:lstStyle/>
          <a:p>
            <a:r>
              <a:rPr lang="en-US"/>
              <a:t>TFAWS 2018 – August 20-24, 2018</a:t>
            </a:r>
            <a:endParaRPr lang="en-US" dirty="0"/>
          </a:p>
        </p:txBody>
      </p:sp>
      <p:sp>
        <p:nvSpPr>
          <p:cNvPr id="5" name="Slide Number Placeholder 4"/>
          <p:cNvSpPr>
            <a:spLocks noGrp="1"/>
          </p:cNvSpPr>
          <p:nvPr>
            <p:ph type="sldNum" sz="quarter" idx="12"/>
          </p:nvPr>
        </p:nvSpPr>
        <p:spPr/>
        <p:txBody>
          <a:bodyPr/>
          <a:lstStyle/>
          <a:p>
            <a:fld id="{33F42015-0FC7-4B0E-8D2B-76EADF48D957}" type="slidenum">
              <a:rPr lang="en-US" smtClean="0"/>
              <a:pPr/>
              <a:t>9</a:t>
            </a:fld>
            <a:endParaRPr lang="en-US"/>
          </a:p>
        </p:txBody>
      </p:sp>
      <p:sp>
        <p:nvSpPr>
          <p:cNvPr id="8" name="Content Placeholder 2">
            <a:extLst>
              <a:ext uri="{FF2B5EF4-FFF2-40B4-BE49-F238E27FC236}">
                <a16:creationId xmlns:a16="http://schemas.microsoft.com/office/drawing/2014/main" id="{47281740-5547-40E7-9564-4A5EACC07D9A}"/>
              </a:ext>
            </a:extLst>
          </p:cNvPr>
          <p:cNvSpPr txBox="1">
            <a:spLocks/>
          </p:cNvSpPr>
          <p:nvPr/>
        </p:nvSpPr>
        <p:spPr bwMode="auto">
          <a:xfrm>
            <a:off x="266700" y="1096468"/>
            <a:ext cx="45720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accent2"/>
                </a:solidFill>
                <a:latin typeface="+mn-lt"/>
                <a:ea typeface="ＭＳ Ｐゴシック" charset="0"/>
                <a:cs typeface="+mn-cs"/>
              </a:defRPr>
            </a:lvl1pPr>
            <a:lvl2pPr marL="742950" indent="-285750" algn="l" rtl="0" eaLnBrk="0" fontAlgn="base" hangingPunct="0">
              <a:spcBef>
                <a:spcPct val="20000"/>
              </a:spcBef>
              <a:spcAft>
                <a:spcPct val="0"/>
              </a:spcAft>
              <a:buChar char="–"/>
              <a:defRPr sz="20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charset="0"/>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lvl="1"/>
            <a:r>
              <a:rPr lang="en-US" b="0" kern="0" dirty="0"/>
              <a:t>Thickness of layup</a:t>
            </a:r>
          </a:p>
          <a:p>
            <a:pPr lvl="2"/>
            <a:r>
              <a:rPr lang="en-US" b="0" kern="0" dirty="0"/>
              <a:t>Keep-out zones, tight clearances</a:t>
            </a:r>
          </a:p>
          <a:p>
            <a:pPr lvl="1"/>
            <a:r>
              <a:rPr lang="en-US" b="0" kern="0" dirty="0"/>
              <a:t>High-temperature</a:t>
            </a:r>
          </a:p>
          <a:p>
            <a:pPr lvl="2"/>
            <a:r>
              <a:rPr lang="en-US" b="0" kern="0" dirty="0"/>
              <a:t>Adhesive concerns</a:t>
            </a:r>
          </a:p>
          <a:p>
            <a:pPr lvl="2"/>
            <a:r>
              <a:rPr lang="en-US" b="0" kern="0" dirty="0"/>
              <a:t>Stitched construction</a:t>
            </a:r>
          </a:p>
          <a:p>
            <a:pPr lvl="1"/>
            <a:r>
              <a:rPr lang="en-US" b="0" kern="0" dirty="0"/>
              <a:t>Cryogenic</a:t>
            </a:r>
          </a:p>
          <a:p>
            <a:pPr lvl="2"/>
            <a:r>
              <a:rPr lang="en-US" b="0" kern="0" dirty="0"/>
              <a:t>One-time installation, access considerations</a:t>
            </a:r>
          </a:p>
          <a:p>
            <a:pPr lvl="2"/>
            <a:r>
              <a:rPr lang="en-US" b="0" kern="0" dirty="0"/>
              <a:t>Overlap thickness</a:t>
            </a:r>
          </a:p>
          <a:p>
            <a:pPr lvl="1"/>
            <a:r>
              <a:rPr lang="en-US" b="0" kern="0" dirty="0"/>
              <a:t>Material fragility</a:t>
            </a:r>
          </a:p>
          <a:p>
            <a:pPr lvl="2"/>
            <a:r>
              <a:rPr lang="en-US" b="0" kern="0" dirty="0"/>
              <a:t>Sensitive outer layers</a:t>
            </a:r>
          </a:p>
          <a:p>
            <a:pPr lvl="2"/>
            <a:r>
              <a:rPr lang="en-US" b="0" kern="0" dirty="0"/>
              <a:t>Material thickness</a:t>
            </a:r>
          </a:p>
          <a:p>
            <a:pPr lvl="2"/>
            <a:endParaRPr lang="en-US" b="0" kern="0" dirty="0"/>
          </a:p>
          <a:p>
            <a:pPr lvl="2"/>
            <a:endParaRPr lang="en-US" b="0" kern="0" dirty="0"/>
          </a:p>
          <a:p>
            <a:pPr lvl="2"/>
            <a:endParaRPr lang="en-US" b="0" kern="0" dirty="0"/>
          </a:p>
        </p:txBody>
      </p:sp>
      <p:pic>
        <p:nvPicPr>
          <p:cNvPr id="7" name="Picture 6" descr="A picture containing indoor, table, window, sitting&#10;&#10;Description generated with very high confidence">
            <a:extLst>
              <a:ext uri="{FF2B5EF4-FFF2-40B4-BE49-F238E27FC236}">
                <a16:creationId xmlns:a16="http://schemas.microsoft.com/office/drawing/2014/main" id="{F7B55E50-7A5B-4626-8B0B-64C6430DF0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1096468"/>
            <a:ext cx="3657600" cy="4876800"/>
          </a:xfrm>
          <a:prstGeom prst="rect">
            <a:avLst/>
          </a:prstGeom>
        </p:spPr>
      </p:pic>
    </p:spTree>
    <p:extLst>
      <p:ext uri="{BB962C8B-B14F-4D97-AF65-F5344CB8AC3E}">
        <p14:creationId xmlns:p14="http://schemas.microsoft.com/office/powerpoint/2010/main" val="2824664505"/>
      </p:ext>
    </p:extLst>
  </p:cSld>
  <p:clrMapOvr>
    <a:masterClrMapping/>
  </p:clrMapOvr>
</p:sld>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22433</TotalTime>
  <Words>1766</Words>
  <Application>Microsoft Office PowerPoint</Application>
  <PresentationFormat>On-screen Show (4:3)</PresentationFormat>
  <Paragraphs>321</Paragraphs>
  <Slides>24</Slides>
  <Notes>19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Times</vt:lpstr>
      <vt:lpstr>Blank</vt:lpstr>
      <vt:lpstr>MLI Standards and Best Practices  </vt:lpstr>
      <vt:lpstr>About Us</vt:lpstr>
      <vt:lpstr>Outline</vt:lpstr>
      <vt:lpstr>PowerPoint Presentation</vt:lpstr>
      <vt:lpstr>MLI Overview</vt:lpstr>
      <vt:lpstr>MLI Overview</vt:lpstr>
      <vt:lpstr>PowerPoint Presentation</vt:lpstr>
      <vt:lpstr>Thermal Requirements</vt:lpstr>
      <vt:lpstr>Thermal – Design Considerations</vt:lpstr>
      <vt:lpstr>Mechanical Requirements</vt:lpstr>
      <vt:lpstr>Mechanical – Design Considerations</vt:lpstr>
      <vt:lpstr>Contamination Requirements</vt:lpstr>
      <vt:lpstr>Electrical Requirements</vt:lpstr>
      <vt:lpstr>Electrical – Design Considerations</vt:lpstr>
      <vt:lpstr>Material Selection – Common Materials</vt:lpstr>
      <vt:lpstr>Material Selection – Common Materials</vt:lpstr>
      <vt:lpstr>Material Selection – Considerations</vt:lpstr>
      <vt:lpstr>Material Selection – Considerations</vt:lpstr>
      <vt:lpstr>PowerPoint Presentation</vt:lpstr>
      <vt:lpstr>MLI Trend - MMOD</vt:lpstr>
      <vt:lpstr>MLI Trend - Cryogenic</vt:lpstr>
      <vt:lpstr>MLI Trend – Space Station/Beta cloth</vt:lpstr>
      <vt:lpstr>MLI Trend – Exotic Material</vt:lpstr>
      <vt:lpstr>Questions?</vt:lpstr>
    </vt:vector>
  </TitlesOfParts>
  <Company>NASA/Ames Research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TFAWS 2010 Center Presentation</dc:title>
  <dc:creator>Tom Squire</dc:creator>
  <cp:lastModifiedBy>Otero, Veronica (GSFC-5450)</cp:lastModifiedBy>
  <cp:revision>411</cp:revision>
  <cp:lastPrinted>2001-11-30T21:59:45Z</cp:lastPrinted>
  <dcterms:created xsi:type="dcterms:W3CDTF">2001-11-21T21:59:03Z</dcterms:created>
  <dcterms:modified xsi:type="dcterms:W3CDTF">2023-08-19T15:16:40Z</dcterms:modified>
</cp:coreProperties>
</file>