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270" r:id="rId2"/>
    <p:sldId id="382" r:id="rId3"/>
    <p:sldId id="383" r:id="rId4"/>
    <p:sldId id="385" r:id="rId5"/>
    <p:sldId id="397" r:id="rId6"/>
    <p:sldId id="398" r:id="rId7"/>
    <p:sldId id="386" r:id="rId8"/>
    <p:sldId id="387" r:id="rId9"/>
    <p:sldId id="388" r:id="rId10"/>
    <p:sldId id="400" r:id="rId11"/>
    <p:sldId id="401" r:id="rId12"/>
    <p:sldId id="402" r:id="rId13"/>
    <p:sldId id="389" r:id="rId14"/>
    <p:sldId id="350" r:id="rId15"/>
    <p:sldId id="390" r:id="rId16"/>
    <p:sldId id="404" r:id="rId17"/>
    <p:sldId id="403" r:id="rId18"/>
    <p:sldId id="408" r:id="rId19"/>
    <p:sldId id="399" r:id="rId20"/>
    <p:sldId id="406" r:id="rId21"/>
    <p:sldId id="405" r:id="rId22"/>
    <p:sldId id="407" r:id="rId23"/>
    <p:sldId id="409" r:id="rId24"/>
    <p:sldId id="375" r:id="rId25"/>
    <p:sldId id="392" r:id="rId26"/>
    <p:sldId id="393" r:id="rId27"/>
    <p:sldId id="410" r:id="rId28"/>
    <p:sldId id="366" r:id="rId29"/>
    <p:sldId id="394" r:id="rId30"/>
    <p:sldId id="355" r:id="rId31"/>
    <p:sldId id="365" r:id="rId32"/>
    <p:sldId id="353" r:id="rId33"/>
    <p:sldId id="370" r:id="rId34"/>
    <p:sldId id="376" r:id="rId35"/>
    <p:sldId id="372" r:id="rId36"/>
    <p:sldId id="377" r:id="rId37"/>
    <p:sldId id="373" r:id="rId38"/>
    <p:sldId id="363" r:id="rId39"/>
    <p:sldId id="364" r:id="rId40"/>
    <p:sldId id="396" r:id="rId41"/>
    <p:sldId id="384" r:id="rId42"/>
    <p:sldId id="378" r:id="rId43"/>
    <p:sldId id="379" r:id="rId44"/>
    <p:sldId id="354" r:id="rId45"/>
    <p:sldId id="380" r:id="rId46"/>
    <p:sldId id="356" r:id="rId47"/>
    <p:sldId id="303" r:id="rId48"/>
    <p:sldId id="357" r:id="rId49"/>
    <p:sldId id="371" r:id="rId50"/>
    <p:sldId id="358" r:id="rId51"/>
    <p:sldId id="359" r:id="rId52"/>
    <p:sldId id="360" r:id="rId53"/>
    <p:sldId id="361" r:id="rId54"/>
    <p:sldId id="362" r:id="rId55"/>
  </p:sldIdLst>
  <p:sldSz cx="9144000" cy="6858000" type="screen4x3"/>
  <p:notesSz cx="6934200" cy="9220200"/>
  <p:defaultTextStyle>
    <a:defPPr>
      <a:defRPr lang="en-US"/>
    </a:defPPr>
    <a:lvl1pPr algn="ctr" rtl="0" eaLnBrk="0" fontAlgn="base" hangingPunct="0">
      <a:spcBef>
        <a:spcPct val="0"/>
      </a:spcBef>
      <a:spcAft>
        <a:spcPct val="0"/>
      </a:spcAft>
      <a:defRPr sz="2000" b="1" kern="1200">
        <a:solidFill>
          <a:schemeClr val="tx1"/>
        </a:solidFill>
        <a:latin typeface="Times" charset="0"/>
        <a:ea typeface="+mn-ea"/>
        <a:cs typeface="+mn-cs"/>
      </a:defRPr>
    </a:lvl1pPr>
    <a:lvl2pPr marL="457200" algn="ctr" rtl="0" eaLnBrk="0" fontAlgn="base" hangingPunct="0">
      <a:spcBef>
        <a:spcPct val="0"/>
      </a:spcBef>
      <a:spcAft>
        <a:spcPct val="0"/>
      </a:spcAft>
      <a:defRPr sz="2000" b="1" kern="1200">
        <a:solidFill>
          <a:schemeClr val="tx1"/>
        </a:solidFill>
        <a:latin typeface="Times" charset="0"/>
        <a:ea typeface="+mn-ea"/>
        <a:cs typeface="+mn-cs"/>
      </a:defRPr>
    </a:lvl2pPr>
    <a:lvl3pPr marL="914400" algn="ctr" rtl="0" eaLnBrk="0" fontAlgn="base" hangingPunct="0">
      <a:spcBef>
        <a:spcPct val="0"/>
      </a:spcBef>
      <a:spcAft>
        <a:spcPct val="0"/>
      </a:spcAft>
      <a:defRPr sz="2000" b="1" kern="1200">
        <a:solidFill>
          <a:schemeClr val="tx1"/>
        </a:solidFill>
        <a:latin typeface="Times" charset="0"/>
        <a:ea typeface="+mn-ea"/>
        <a:cs typeface="+mn-cs"/>
      </a:defRPr>
    </a:lvl3pPr>
    <a:lvl4pPr marL="1371600" algn="ctr" rtl="0" eaLnBrk="0" fontAlgn="base" hangingPunct="0">
      <a:spcBef>
        <a:spcPct val="0"/>
      </a:spcBef>
      <a:spcAft>
        <a:spcPct val="0"/>
      </a:spcAft>
      <a:defRPr sz="2000" b="1" kern="1200">
        <a:solidFill>
          <a:schemeClr val="tx1"/>
        </a:solidFill>
        <a:latin typeface="Times" charset="0"/>
        <a:ea typeface="+mn-ea"/>
        <a:cs typeface="+mn-cs"/>
      </a:defRPr>
    </a:lvl4pPr>
    <a:lvl5pPr marL="1828800" algn="ctr" rtl="0" eaLnBrk="0" fontAlgn="base" hangingPunct="0">
      <a:spcBef>
        <a:spcPct val="0"/>
      </a:spcBef>
      <a:spcAft>
        <a:spcPct val="0"/>
      </a:spcAft>
      <a:defRPr sz="2000" b="1" kern="1200">
        <a:solidFill>
          <a:schemeClr val="tx1"/>
        </a:solidFill>
        <a:latin typeface="Times" charset="0"/>
        <a:ea typeface="+mn-ea"/>
        <a:cs typeface="+mn-cs"/>
      </a:defRPr>
    </a:lvl5pPr>
    <a:lvl6pPr marL="2286000" algn="l" defTabSz="914400" rtl="0" eaLnBrk="1" latinLnBrk="0" hangingPunct="1">
      <a:defRPr sz="2000" b="1" kern="1200">
        <a:solidFill>
          <a:schemeClr val="tx1"/>
        </a:solidFill>
        <a:latin typeface="Times" charset="0"/>
        <a:ea typeface="+mn-ea"/>
        <a:cs typeface="+mn-cs"/>
      </a:defRPr>
    </a:lvl6pPr>
    <a:lvl7pPr marL="2743200" algn="l" defTabSz="914400" rtl="0" eaLnBrk="1" latinLnBrk="0" hangingPunct="1">
      <a:defRPr sz="2000" b="1" kern="1200">
        <a:solidFill>
          <a:schemeClr val="tx1"/>
        </a:solidFill>
        <a:latin typeface="Times" charset="0"/>
        <a:ea typeface="+mn-ea"/>
        <a:cs typeface="+mn-cs"/>
      </a:defRPr>
    </a:lvl7pPr>
    <a:lvl8pPr marL="3200400" algn="l" defTabSz="914400" rtl="0" eaLnBrk="1" latinLnBrk="0" hangingPunct="1">
      <a:defRPr sz="2000" b="1" kern="1200">
        <a:solidFill>
          <a:schemeClr val="tx1"/>
        </a:solidFill>
        <a:latin typeface="Times" charset="0"/>
        <a:ea typeface="+mn-ea"/>
        <a:cs typeface="+mn-cs"/>
      </a:defRPr>
    </a:lvl8pPr>
    <a:lvl9pPr marL="3657600" algn="l" defTabSz="914400" rtl="0" eaLnBrk="1" latinLnBrk="0" hangingPunct="1">
      <a:defRPr sz="2000" b="1"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88">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5B5"/>
    <a:srgbClr val="E6B9B8"/>
    <a:srgbClr val="B7DEE8"/>
    <a:srgbClr val="000099"/>
    <a:srgbClr val="FFFFFF"/>
    <a:srgbClr val="B0B3F6"/>
    <a:srgbClr val="5F5F5F"/>
    <a:srgbClr val="DDDDDD"/>
    <a:srgbClr val="77777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9563" autoAdjust="0"/>
  </p:normalViewPr>
  <p:slideViewPr>
    <p:cSldViewPr snapToGrid="0">
      <p:cViewPr varScale="1">
        <p:scale>
          <a:sx n="45" d="100"/>
          <a:sy n="45" d="100"/>
        </p:scale>
        <p:origin x="1258" y="43"/>
      </p:cViewPr>
      <p:guideLst>
        <p:guide orient="horz"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2694" y="-10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04318" cy="461010"/>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l" defTabSz="913912">
              <a:defRPr sz="1200"/>
            </a:lvl1pPr>
          </a:lstStyle>
          <a:p>
            <a:endParaRPr lang="en-US"/>
          </a:p>
        </p:txBody>
      </p:sp>
      <p:sp>
        <p:nvSpPr>
          <p:cNvPr id="73731" name="Rectangle 3"/>
          <p:cNvSpPr>
            <a:spLocks noGrp="1" noChangeArrowheads="1"/>
          </p:cNvSpPr>
          <p:nvPr>
            <p:ph type="dt" sz="quarter" idx="1"/>
          </p:nvPr>
        </p:nvSpPr>
        <p:spPr bwMode="auto">
          <a:xfrm>
            <a:off x="3929883" y="0"/>
            <a:ext cx="3004317" cy="461010"/>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r" defTabSz="913912">
              <a:defRPr sz="1200"/>
            </a:lvl1pPr>
          </a:lstStyle>
          <a:p>
            <a:endParaRPr lang="en-US"/>
          </a:p>
        </p:txBody>
      </p:sp>
      <p:sp>
        <p:nvSpPr>
          <p:cNvPr id="73732" name="Rectangle 4"/>
          <p:cNvSpPr>
            <a:spLocks noGrp="1" noChangeArrowheads="1"/>
          </p:cNvSpPr>
          <p:nvPr>
            <p:ph type="ftr" sz="quarter" idx="2"/>
          </p:nvPr>
        </p:nvSpPr>
        <p:spPr bwMode="auto">
          <a:xfrm>
            <a:off x="0" y="8759190"/>
            <a:ext cx="3004318" cy="461010"/>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lgn="l" defTabSz="913912">
              <a:defRPr sz="1200"/>
            </a:lvl1pPr>
          </a:lstStyle>
          <a:p>
            <a:endParaRPr lang="en-US"/>
          </a:p>
        </p:txBody>
      </p:sp>
      <p:sp>
        <p:nvSpPr>
          <p:cNvPr id="73733" name="Rectangle 5"/>
          <p:cNvSpPr>
            <a:spLocks noGrp="1" noChangeArrowheads="1"/>
          </p:cNvSpPr>
          <p:nvPr>
            <p:ph type="sldNum" sz="quarter" idx="3"/>
          </p:nvPr>
        </p:nvSpPr>
        <p:spPr bwMode="auto">
          <a:xfrm>
            <a:off x="3929883" y="8759190"/>
            <a:ext cx="3004317" cy="461010"/>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lgn="r" defTabSz="913912">
              <a:defRPr sz="1200"/>
            </a:lvl1pPr>
          </a:lstStyle>
          <a:p>
            <a:fld id="{BF7B1138-47E0-465D-AAE3-67B5B4E857C2}" type="slidenum">
              <a:rPr lang="en-US"/>
              <a:pPr/>
              <a:t>‹#›</a:t>
            </a:fld>
            <a:endParaRPr lang="en-US"/>
          </a:p>
        </p:txBody>
      </p:sp>
    </p:spTree>
    <p:extLst>
      <p:ext uri="{BB962C8B-B14F-4D97-AF65-F5344CB8AC3E}">
        <p14:creationId xmlns:p14="http://schemas.microsoft.com/office/powerpoint/2010/main" val="2434376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04318" cy="461010"/>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l" defTabSz="913912">
              <a:defRPr sz="1200"/>
            </a:lvl1pPr>
          </a:lstStyle>
          <a:p>
            <a:endParaRPr lang="en-US"/>
          </a:p>
        </p:txBody>
      </p:sp>
      <p:sp>
        <p:nvSpPr>
          <p:cNvPr id="57347" name="Rectangle 3"/>
          <p:cNvSpPr>
            <a:spLocks noGrp="1" noChangeArrowheads="1"/>
          </p:cNvSpPr>
          <p:nvPr>
            <p:ph type="dt" idx="1"/>
          </p:nvPr>
        </p:nvSpPr>
        <p:spPr bwMode="auto">
          <a:xfrm>
            <a:off x="3929883" y="0"/>
            <a:ext cx="3004317" cy="461010"/>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lvl1pPr algn="r" defTabSz="913912">
              <a:defRPr sz="1200"/>
            </a:lvl1pPr>
          </a:lstStyle>
          <a:p>
            <a:endParaRPr lang="en-US"/>
          </a:p>
        </p:txBody>
      </p:sp>
      <p:sp>
        <p:nvSpPr>
          <p:cNvPr id="57348"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p:spPr>
      </p:sp>
      <p:sp>
        <p:nvSpPr>
          <p:cNvPr id="57349" name="Rectangle 5"/>
          <p:cNvSpPr>
            <a:spLocks noGrp="1" noChangeArrowheads="1"/>
          </p:cNvSpPr>
          <p:nvPr>
            <p:ph type="body" sz="quarter" idx="3"/>
          </p:nvPr>
        </p:nvSpPr>
        <p:spPr bwMode="auto">
          <a:xfrm>
            <a:off x="924058" y="4379596"/>
            <a:ext cx="5086085" cy="4149090"/>
          </a:xfrm>
          <a:prstGeom prst="rect">
            <a:avLst/>
          </a:prstGeom>
          <a:noFill/>
          <a:ln w="9525">
            <a:noFill/>
            <a:miter lim="800000"/>
            <a:headEnd/>
            <a:tailEnd/>
          </a:ln>
          <a:effectLst/>
        </p:spPr>
        <p:txBody>
          <a:bodyPr vert="horz" wrap="square" lIns="91423" tIns="45711" rIns="91423"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50" name="Rectangle 6"/>
          <p:cNvSpPr>
            <a:spLocks noGrp="1" noChangeArrowheads="1"/>
          </p:cNvSpPr>
          <p:nvPr>
            <p:ph type="ftr" sz="quarter" idx="4"/>
          </p:nvPr>
        </p:nvSpPr>
        <p:spPr bwMode="auto">
          <a:xfrm>
            <a:off x="0" y="8759190"/>
            <a:ext cx="3004318" cy="461010"/>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lgn="l" defTabSz="913912">
              <a:defRPr sz="1200"/>
            </a:lvl1pPr>
          </a:lstStyle>
          <a:p>
            <a:endParaRPr lang="en-US"/>
          </a:p>
        </p:txBody>
      </p:sp>
      <p:sp>
        <p:nvSpPr>
          <p:cNvPr id="57351" name="Rectangle 7"/>
          <p:cNvSpPr>
            <a:spLocks noGrp="1" noChangeArrowheads="1"/>
          </p:cNvSpPr>
          <p:nvPr>
            <p:ph type="sldNum" sz="quarter" idx="5"/>
          </p:nvPr>
        </p:nvSpPr>
        <p:spPr bwMode="auto">
          <a:xfrm>
            <a:off x="3929883" y="8759190"/>
            <a:ext cx="3004317" cy="461010"/>
          </a:xfrm>
          <a:prstGeom prst="rect">
            <a:avLst/>
          </a:prstGeom>
          <a:noFill/>
          <a:ln w="9525">
            <a:noFill/>
            <a:miter lim="800000"/>
            <a:headEnd/>
            <a:tailEnd/>
          </a:ln>
          <a:effectLst/>
        </p:spPr>
        <p:txBody>
          <a:bodyPr vert="horz" wrap="square" lIns="91423" tIns="45711" rIns="91423" bIns="45711" numCol="1" anchor="b" anchorCtr="0" compatLnSpc="1">
            <a:prstTxWarp prst="textNoShape">
              <a:avLst/>
            </a:prstTxWarp>
          </a:bodyPr>
          <a:lstStyle>
            <a:lvl1pPr algn="r" defTabSz="913912">
              <a:defRPr sz="1200"/>
            </a:lvl1pPr>
          </a:lstStyle>
          <a:p>
            <a:fld id="{59C290B6-F10B-4C89-828C-4FFBC2FEDC48}" type="slidenum">
              <a:rPr lang="en-US"/>
              <a:pPr/>
              <a:t>‹#›</a:t>
            </a:fld>
            <a:endParaRPr lang="en-US"/>
          </a:p>
        </p:txBody>
      </p:sp>
    </p:spTree>
    <p:extLst>
      <p:ext uri="{BB962C8B-B14F-4D97-AF65-F5344CB8AC3E}">
        <p14:creationId xmlns:p14="http://schemas.microsoft.com/office/powerpoint/2010/main" val="228837343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mn-ea"/>
        <a:cs typeface="+mn-cs"/>
      </a:defRPr>
    </a:lvl2pPr>
    <a:lvl3pPr marL="914400" algn="l" rtl="0" fontAlgn="base">
      <a:spcBef>
        <a:spcPct val="30000"/>
      </a:spcBef>
      <a:spcAft>
        <a:spcPct val="0"/>
      </a:spcAft>
      <a:defRPr sz="1200" kern="1200">
        <a:solidFill>
          <a:schemeClr val="tx1"/>
        </a:solidFill>
        <a:latin typeface="Times" charset="0"/>
        <a:ea typeface="+mn-ea"/>
        <a:cs typeface="+mn-cs"/>
      </a:defRPr>
    </a:lvl3pPr>
    <a:lvl4pPr marL="1371600" algn="l" rtl="0" fontAlgn="base">
      <a:spcBef>
        <a:spcPct val="30000"/>
      </a:spcBef>
      <a:spcAft>
        <a:spcPct val="0"/>
      </a:spcAft>
      <a:defRPr sz="1200" kern="1200">
        <a:solidFill>
          <a:schemeClr val="tx1"/>
        </a:solidFill>
        <a:latin typeface="Times" charset="0"/>
        <a:ea typeface="+mn-ea"/>
        <a:cs typeface="+mn-cs"/>
      </a:defRPr>
    </a:lvl4pPr>
    <a:lvl5pPr marL="1828800" algn="l" rtl="0" fontAlgn="base">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7E7DBA-69FB-4269-9178-E7C8C0EA9486}" type="slidenum">
              <a:rPr lang="en-US"/>
              <a:pPr/>
              <a:t>1</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27251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10</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343904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11</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963007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12</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4135291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13</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192723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15</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2783133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16</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1772317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17</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1464286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18</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749107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19</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2104772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20</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108853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2</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576987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21</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3839252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22</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2329448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23</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1907895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25</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2720485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26</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1948000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27</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2295876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29</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2070299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F5B556-24B1-E048-B840-17CA85416D58}" type="slidenum">
              <a:rPr lang="en-US"/>
              <a:pPr/>
              <a:t>38</a:t>
            </a:fld>
            <a:endParaRPr lang="en-US"/>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81121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2C4F5E-5299-7343-AE1D-EF517107A045}" type="slidenum">
              <a:rPr lang="en-US"/>
              <a:pPr/>
              <a:t>39</a:t>
            </a:fld>
            <a:endParaRPr lang="en-US"/>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254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40</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281679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3</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4294459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7E7DBA-69FB-4269-9178-E7C8C0EA9486}" type="slidenum">
              <a:rPr lang="en-US"/>
              <a:pPr/>
              <a:t>41</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9582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B3855-FC55-BF41-8B0C-3514A6B5E136}" type="slidenum">
              <a:rPr lang="en-US"/>
              <a:pPr/>
              <a:t>46</a:t>
            </a:fld>
            <a:endParaRPr lang="en-US"/>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7263" y="577850"/>
            <a:ext cx="4943475" cy="37084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Product Development Lead Training 14     Risk Management</a:t>
            </a:r>
          </a:p>
        </p:txBody>
      </p:sp>
      <p:sp>
        <p:nvSpPr>
          <p:cNvPr id="6" name="Slide Number Placeholder 5"/>
          <p:cNvSpPr>
            <a:spLocks noGrp="1"/>
          </p:cNvSpPr>
          <p:nvPr>
            <p:ph type="sldNum" sz="quarter" idx="12"/>
          </p:nvPr>
        </p:nvSpPr>
        <p:spPr/>
        <p:txBody>
          <a:bodyPr/>
          <a:lstStyle/>
          <a:p>
            <a:fld id="{594FBFFB-3CF0-4DD3-AD70-CBFC94B38C83}" type="slidenum">
              <a:rPr lang="en-US" smtClean="0"/>
              <a:t>47</a:t>
            </a:fld>
            <a:endParaRPr lang="en-US"/>
          </a:p>
        </p:txBody>
      </p:sp>
      <p:sp>
        <p:nvSpPr>
          <p:cNvPr id="7" name="Date Placeholder 6"/>
          <p:cNvSpPr>
            <a:spLocks noGrp="1"/>
          </p:cNvSpPr>
          <p:nvPr>
            <p:ph type="dt" idx="13"/>
          </p:nvPr>
        </p:nvSpPr>
        <p:spPr/>
        <p:txBody>
          <a:bodyPr/>
          <a:lstStyle/>
          <a:p>
            <a:r>
              <a:rPr lang="en-US"/>
              <a:t>04/11/2019</a:t>
            </a:r>
          </a:p>
        </p:txBody>
      </p:sp>
    </p:spTree>
    <p:extLst>
      <p:ext uri="{BB962C8B-B14F-4D97-AF65-F5344CB8AC3E}">
        <p14:creationId xmlns:p14="http://schemas.microsoft.com/office/powerpoint/2010/main" val="4214740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018" fontAlgn="auto">
              <a:spcBef>
                <a:spcPts val="0"/>
              </a:spcBef>
              <a:spcAft>
                <a:spcPts val="0"/>
              </a:spcAft>
              <a:defRPr/>
            </a:pPr>
            <a:r>
              <a:rPr lang="en-US" dirty="0"/>
              <a:t>“Convergence” of the design is not to be confused with “optimal” design.  Optimal implies hitting the bulls-eye</a:t>
            </a:r>
            <a:r>
              <a:rPr lang="en-US" baseline="0" dirty="0"/>
              <a:t> when in fact we’re trying to reach a region around the bulls-eye that we consider “good enough”.  Another way of looking at it is that each criteria has a “limbo” bar.  We’re just trying to get under, i.e., meet the objective, not necessarily to go as low as we can.</a:t>
            </a:r>
            <a:endParaRPr lang="en-US" dirty="0"/>
          </a:p>
          <a:p>
            <a:endParaRPr lang="en-US" dirty="0"/>
          </a:p>
        </p:txBody>
      </p:sp>
      <p:sp>
        <p:nvSpPr>
          <p:cNvPr id="4" name="Slide Number Placeholder 3"/>
          <p:cNvSpPr>
            <a:spLocks noGrp="1"/>
          </p:cNvSpPr>
          <p:nvPr>
            <p:ph type="sldNum" sz="quarter" idx="10"/>
          </p:nvPr>
        </p:nvSpPr>
        <p:spPr/>
        <p:txBody>
          <a:bodyPr/>
          <a:lstStyle/>
          <a:p>
            <a:fld id="{F41B2CC5-9DC0-4ED0-88DB-DEDD83E1DBDA}" type="slidenum">
              <a:rPr lang="en-US" smtClean="0"/>
              <a:pPr/>
              <a:t>48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B2CC5-9DC0-4ED0-88DB-DEDD83E1DBDA}" type="slidenum">
              <a:rPr lang="en-US" smtClean="0"/>
              <a:pPr/>
              <a:t>50</a:t>
            </a:fld>
            <a:endParaRPr lang="en-US"/>
          </a:p>
        </p:txBody>
      </p:sp>
    </p:spTree>
    <p:extLst>
      <p:ext uri="{BB962C8B-B14F-4D97-AF65-F5344CB8AC3E}">
        <p14:creationId xmlns:p14="http://schemas.microsoft.com/office/powerpoint/2010/main" val="2774777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B2CC5-9DC0-4ED0-88DB-DEDD83E1DBDA}" type="slidenum">
              <a:rPr lang="en-US" smtClean="0"/>
              <a:pPr/>
              <a:t>51</a:t>
            </a:fld>
            <a:endParaRPr lang="en-US"/>
          </a:p>
        </p:txBody>
      </p:sp>
    </p:spTree>
    <p:extLst>
      <p:ext uri="{BB962C8B-B14F-4D97-AF65-F5344CB8AC3E}">
        <p14:creationId xmlns:p14="http://schemas.microsoft.com/office/powerpoint/2010/main" val="3270949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9E2B9-C87E-F74E-831C-DF2BDF69A9C0}" type="slidenum">
              <a:rPr lang="en-US"/>
              <a:pPr/>
              <a:t>52</a:t>
            </a:fld>
            <a:endParaRPr lang="en-US"/>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p:txBody>
          <a:bodyPr/>
          <a:lstStyle/>
          <a:p>
            <a:r>
              <a:rPr lang="en-US" dirty="0"/>
              <a:t>No, this is not a cut and paste error.  Mass is the fundamental driver.</a:t>
            </a:r>
          </a:p>
          <a:p>
            <a:r>
              <a:rPr lang="en-US" dirty="0"/>
              <a:t>It is expensive to get to orbit.  96 GJ for 3000 kg s/c in low earth orbit!</a:t>
            </a:r>
          </a:p>
          <a:p>
            <a:r>
              <a:rPr lang="en-US" u="sng" dirty="0"/>
              <a:t>The</a:t>
            </a:r>
            <a:r>
              <a:rPr lang="en-US" dirty="0"/>
              <a:t> fundamental driver in the space business is the cost to get into space, so every kilogram is critical.  </a:t>
            </a:r>
          </a:p>
          <a:p>
            <a:r>
              <a:rPr lang="en-US" dirty="0"/>
              <a:t>Spend mass like you spend dollars.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83D741-390E-D64E-983E-0B642596BD89}" type="slidenum">
              <a:rPr lang="en-US"/>
              <a:pPr/>
              <a:t>53</a:t>
            </a:fld>
            <a:endParaRPr lang="en-US"/>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p:txBody>
          <a:bodyPr/>
          <a:lstStyle/>
          <a:p>
            <a:endParaRPr lang="en-US" u="sng"/>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D3D3F-6B0E-8047-8E8E-F6C3DD836D66}" type="slidenum">
              <a:rPr lang="en-US"/>
              <a:pPr/>
              <a:t>54</a:t>
            </a:fld>
            <a:endParaRPr lang="en-US"/>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endParaRPr lang="en-US" u="sn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4</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2553264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5</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188916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6</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64454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7</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2307751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8</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2681023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1EA30-4632-AC41-95E0-AA83A1456C33}" type="slidenum">
              <a:rPr lang="en-US"/>
              <a:pPr/>
              <a:t>9</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3" name="Rectangle 3"/>
          <p:cNvSpPr>
            <a:spLocks noGrp="1" noChangeArrowheads="1"/>
          </p:cNvSpPr>
          <p:nvPr>
            <p:ph type="body" idx="1"/>
          </p:nvPr>
        </p:nvSpPr>
        <p:spPr/>
        <p:txBody>
          <a:bodyPr/>
          <a:lstStyle/>
          <a:p>
            <a:r>
              <a:rPr lang="en-US"/>
              <a:t>To solve a complex problem, we must deal with the problem in a way that fits with how we think.</a:t>
            </a:r>
          </a:p>
          <a:p>
            <a:r>
              <a:rPr lang="en-US"/>
              <a:t>Engineering at any level involves some of this type of thinking—we always break the problem up into more manageable chunks.</a:t>
            </a:r>
          </a:p>
          <a:p>
            <a:r>
              <a:rPr lang="en-US"/>
              <a:t>Systems engineering typically refers to problems which are so complex that different people must work on the different pieces of the problem.</a:t>
            </a:r>
          </a:p>
          <a:p>
            <a:r>
              <a:rPr lang="en-US"/>
              <a:t>Specialists handle the details and systems engineers make sure the pieces work together to form something which is more than the sum of its parts.</a:t>
            </a:r>
          </a:p>
          <a:p>
            <a:r>
              <a:rPr lang="en-US"/>
              <a:t>INCOSE--</a:t>
            </a:r>
          </a:p>
          <a:p>
            <a:r>
              <a:rPr lang="en-US" b="1"/>
              <a:t>System designer</a:t>
            </a:r>
            <a:r>
              <a:rPr lang="en-US"/>
              <a:t> decides how to break up system.  </a:t>
            </a:r>
            <a:r>
              <a:rPr lang="en-US" b="1"/>
              <a:t>Requirements owner</a:t>
            </a:r>
            <a:r>
              <a:rPr lang="en-US"/>
              <a:t> manages requirements which define system and subsystems. </a:t>
            </a:r>
            <a:r>
              <a:rPr lang="en-US" b="1"/>
              <a:t>System analyst</a:t>
            </a:r>
            <a:r>
              <a:rPr lang="en-US"/>
              <a:t> confirms that the designed system will meet requirements.  </a:t>
            </a:r>
            <a:r>
              <a:rPr lang="en-US" b="1"/>
              <a:t>Val/Ver Engineer</a:t>
            </a:r>
            <a:r>
              <a:rPr lang="en-US"/>
              <a:t> makes sure the system does meet requirements.  </a:t>
            </a:r>
            <a:r>
              <a:rPr lang="en-US" b="1"/>
              <a:t>Ops Engineer</a:t>
            </a:r>
            <a:r>
              <a:rPr lang="en-US"/>
              <a:t> maintains system through operations and end-of-life.  </a:t>
            </a:r>
            <a:r>
              <a:rPr lang="en-US" b="1"/>
              <a:t>Glue</a:t>
            </a:r>
            <a:r>
              <a:rPr lang="en-US"/>
              <a:t> role makes sure things don</a:t>
            </a:r>
            <a:r>
              <a:rPr lang="ja-JP" altLang="en-US">
                <a:latin typeface="Arial"/>
              </a:rPr>
              <a:t>’</a:t>
            </a:r>
            <a:r>
              <a:rPr lang="en-US"/>
              <a:t>t fall through the cracks.  CI, TM, IM, PE are fairly obvious.  </a:t>
            </a:r>
            <a:r>
              <a:rPr lang="en-US" b="1"/>
              <a:t>Coordinator</a:t>
            </a:r>
            <a:r>
              <a:rPr lang="en-US"/>
              <a:t> facilitates group actions.  Last one refers to engineers involved with information technology—formerly maintainers of mainframe computer system.</a:t>
            </a:r>
          </a:p>
        </p:txBody>
      </p:sp>
    </p:spTree>
    <p:extLst>
      <p:ext uri="{BB962C8B-B14F-4D97-AF65-F5344CB8AC3E}">
        <p14:creationId xmlns:p14="http://schemas.microsoft.com/office/powerpoint/2010/main" val="724423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TFAWS 2015 – August 3-7, 2015</a:t>
            </a:r>
          </a:p>
        </p:txBody>
      </p:sp>
      <p:sp>
        <p:nvSpPr>
          <p:cNvPr id="6" name="Slide Number Placeholder 5"/>
          <p:cNvSpPr>
            <a:spLocks noGrp="1"/>
          </p:cNvSpPr>
          <p:nvPr>
            <p:ph type="sldNum" sz="quarter" idx="12"/>
          </p:nvPr>
        </p:nvSpPr>
        <p:spPr/>
        <p:txBody>
          <a:bodyPr/>
          <a:lstStyle>
            <a:lvl1pPr>
              <a:defRPr/>
            </a:lvl1pPr>
          </a:lstStyle>
          <a:p>
            <a:fld id="{014FD535-2A54-4E72-98D9-3D5B0428764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TFAWS 2015 – August 3-7, 2015</a:t>
            </a:r>
          </a:p>
        </p:txBody>
      </p:sp>
      <p:sp>
        <p:nvSpPr>
          <p:cNvPr id="6" name="Slide Number Placeholder 5"/>
          <p:cNvSpPr>
            <a:spLocks noGrp="1"/>
          </p:cNvSpPr>
          <p:nvPr>
            <p:ph type="sldNum" sz="quarter" idx="12"/>
          </p:nvPr>
        </p:nvSpPr>
        <p:spPr/>
        <p:txBody>
          <a:bodyPr/>
          <a:lstStyle>
            <a:lvl1pPr>
              <a:defRPr/>
            </a:lvl1pPr>
          </a:lstStyle>
          <a:p>
            <a:fld id="{C609CAD9-2B9E-4149-A8F6-A3B5E24CCC7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6134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6134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TFAWS 2015 – August 3-7, 2015</a:t>
            </a:r>
          </a:p>
        </p:txBody>
      </p:sp>
      <p:sp>
        <p:nvSpPr>
          <p:cNvPr id="6" name="Slide Number Placeholder 5"/>
          <p:cNvSpPr>
            <a:spLocks noGrp="1"/>
          </p:cNvSpPr>
          <p:nvPr>
            <p:ph type="sldNum" sz="quarter" idx="12"/>
          </p:nvPr>
        </p:nvSpPr>
        <p:spPr/>
        <p:txBody>
          <a:bodyPr/>
          <a:lstStyle>
            <a:lvl1pPr>
              <a:defRPr/>
            </a:lvl1pPr>
          </a:lstStyle>
          <a:p>
            <a:fld id="{8B8E1CEE-30BE-4756-8492-418BC24399E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533400"/>
          </a:xfrm>
        </p:spPr>
        <p:txBody>
          <a:bodyPr/>
          <a:lstStyle/>
          <a:p>
            <a:r>
              <a:rPr lang="en-US"/>
              <a:t>Click to edit Master title style</a:t>
            </a:r>
          </a:p>
        </p:txBody>
      </p:sp>
      <p:sp>
        <p:nvSpPr>
          <p:cNvPr id="3" name="Text Placeholder 2"/>
          <p:cNvSpPr>
            <a:spLocks noGrp="1"/>
          </p:cNvSpPr>
          <p:nvPr>
            <p:ph type="body" sz="half" idx="1"/>
          </p:nvPr>
        </p:nvSpPr>
        <p:spPr>
          <a:xfrm>
            <a:off x="457200" y="914400"/>
            <a:ext cx="4038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00800"/>
            <a:ext cx="1905000" cy="304800"/>
          </a:xfrm>
        </p:spPr>
        <p:txBody>
          <a:bodyPr/>
          <a:lstStyle>
            <a:lvl1pPr>
              <a:defRPr/>
            </a:lvl1pPr>
          </a:lstStyle>
          <a:p>
            <a:endParaRPr lang="en-US" dirty="0"/>
          </a:p>
        </p:txBody>
      </p:sp>
      <p:sp>
        <p:nvSpPr>
          <p:cNvPr id="6" name="Footer Placeholder 5"/>
          <p:cNvSpPr>
            <a:spLocks noGrp="1"/>
          </p:cNvSpPr>
          <p:nvPr>
            <p:ph type="ftr" sz="quarter" idx="11"/>
          </p:nvPr>
        </p:nvSpPr>
        <p:spPr>
          <a:xfrm>
            <a:off x="2743200" y="6400800"/>
            <a:ext cx="3657600" cy="304800"/>
          </a:xfrm>
        </p:spPr>
        <p:txBody>
          <a:bodyPr/>
          <a:lstStyle>
            <a:lvl1pPr>
              <a:defRPr/>
            </a:lvl1pPr>
          </a:lstStyle>
          <a:p>
            <a:r>
              <a:rPr lang="en-US" dirty="0"/>
              <a:t>TFAWS 2015 – August 3-7, 2015</a:t>
            </a:r>
          </a:p>
        </p:txBody>
      </p:sp>
      <p:sp>
        <p:nvSpPr>
          <p:cNvPr id="7" name="Slide Number Placeholder 6"/>
          <p:cNvSpPr>
            <a:spLocks noGrp="1"/>
          </p:cNvSpPr>
          <p:nvPr>
            <p:ph type="sldNum" sz="quarter" idx="12"/>
          </p:nvPr>
        </p:nvSpPr>
        <p:spPr>
          <a:xfrm>
            <a:off x="6781800" y="6400800"/>
            <a:ext cx="1905000" cy="304800"/>
          </a:xfrm>
        </p:spPr>
        <p:txBody>
          <a:bodyPr/>
          <a:lstStyle>
            <a:lvl1pPr>
              <a:defRPr/>
            </a:lvl1pPr>
          </a:lstStyle>
          <a:p>
            <a:fld id="{16F1C349-197A-4E57-9DA2-3265773777C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noAutofit/>
          </a:bodyPr>
          <a:lstStyle>
            <a:lvl1pPr algn="l">
              <a:defRPr sz="3200">
                <a:gradFill flip="none" rotWithShape="1">
                  <a:gsLst>
                    <a:gs pos="0">
                      <a:srgbClr val="000000"/>
                    </a:gs>
                    <a:gs pos="39999">
                      <a:srgbClr val="0A128C"/>
                    </a:gs>
                    <a:gs pos="70000">
                      <a:srgbClr val="181CC7"/>
                    </a:gs>
                    <a:gs pos="88000">
                      <a:srgbClr val="7005D4"/>
                    </a:gs>
                    <a:gs pos="100000">
                      <a:srgbClr val="8C3D91"/>
                    </a:gs>
                  </a:gsLst>
                  <a:lin ang="5400000" scaled="0"/>
                  <a:tileRect/>
                </a:gradFill>
                <a:latin typeface="Arial" pitchFamily="34" charset="0"/>
                <a:cs typeface="Arial" pitchFamily="34" charset="0"/>
              </a:defRPr>
            </a:lvl1pPr>
          </a:lstStyle>
          <a:p>
            <a:r>
              <a:rPr lang="en-US"/>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Arial" pitchFamily="34" charset="0"/>
                <a:cs typeface="Arial" pitchFamily="34" charset="0"/>
              </a:defRPr>
            </a:lvl1pPr>
            <a:lvl2pPr>
              <a:lnSpc>
                <a:spcPct val="90000"/>
              </a:lnSpc>
              <a:defRPr>
                <a:latin typeface="Arial" pitchFamily="34" charset="0"/>
                <a:cs typeface="Arial" pitchFamily="34" charset="0"/>
              </a:defRPr>
            </a:lvl2pPr>
            <a:lvl3pPr>
              <a:lnSpc>
                <a:spcPct val="90000"/>
              </a:lnSpc>
              <a:defRPr>
                <a:latin typeface="Arial" pitchFamily="34" charset="0"/>
                <a:cs typeface="Arial" pitchFamily="34" charset="0"/>
              </a:defRPr>
            </a:lvl3pPr>
            <a:lvl4pPr>
              <a:lnSpc>
                <a:spcPct val="90000"/>
              </a:lnSpc>
              <a:defRPr>
                <a:latin typeface="Arial" pitchFamily="34" charset="0"/>
                <a:cs typeface="Arial" pitchFamily="34" charset="0"/>
              </a:defRPr>
            </a:lvl4pPr>
            <a:lvl5pPr>
              <a:lnSpc>
                <a:spcPct val="90000"/>
              </a:lnSpc>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bwMode="auto">
          <a:xfrm>
            <a:off x="0" y="1066800"/>
            <a:ext cx="9144000" cy="76200"/>
          </a:xfrm>
          <a:prstGeom prst="rect">
            <a:avLst/>
          </a:prstGeom>
          <a:gradFill flip="none" rotWithShape="1">
            <a:gsLst>
              <a:gs pos="0">
                <a:srgbClr val="03D4A8"/>
              </a:gs>
              <a:gs pos="25000">
                <a:srgbClr val="21D6E0"/>
              </a:gs>
              <a:gs pos="75000">
                <a:srgbClr val="0087E6"/>
              </a:gs>
              <a:gs pos="100000">
                <a:srgbClr val="005CBF"/>
              </a:gs>
            </a:gsLst>
            <a:lin ang="10800000" scaled="1"/>
            <a:tileRec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sp>
        <p:nvSpPr>
          <p:cNvPr id="7" name="5 Marcador de número de diapositiva"/>
          <p:cNvSpPr>
            <a:spLocks noGrp="1"/>
          </p:cNvSpPr>
          <p:nvPr>
            <p:ph type="sldNum" sz="quarter" idx="12"/>
          </p:nvPr>
        </p:nvSpPr>
        <p:spPr>
          <a:xfrm>
            <a:off x="8077200" y="6492875"/>
            <a:ext cx="914400" cy="365125"/>
          </a:xfrm>
          <a:prstGeom prst="rect">
            <a:avLst/>
          </a:prstGeom>
        </p:spPr>
        <p:txBody>
          <a:bodyPr/>
          <a:lstStyle>
            <a:lvl1pPr algn="r">
              <a:defRPr i="0">
                <a:solidFill>
                  <a:schemeClr val="tx1">
                    <a:lumMod val="50000"/>
                  </a:schemeClr>
                </a:solidFill>
                <a:latin typeface="Times New Roman" pitchFamily="18" charset="0"/>
                <a:cs typeface="Times New Roman" pitchFamily="18" charset="0"/>
              </a:defRPr>
            </a:lvl1pPr>
          </a:lstStyle>
          <a:p>
            <a:fld id="{45A1D776-0181-4046-B875-64B2DE2EBD29}" type="slidenum">
              <a:rPr lang="en-US" smtClean="0"/>
              <a:pPr/>
              <a:t>‹#›</a:t>
            </a:fld>
            <a:endParaRPr lang="en-US"/>
          </a:p>
        </p:txBody>
      </p:sp>
      <p:sp>
        <p:nvSpPr>
          <p:cNvPr id="9" name="Footer Placeholder 4"/>
          <p:cNvSpPr>
            <a:spLocks noGrp="1"/>
          </p:cNvSpPr>
          <p:nvPr>
            <p:ph type="ftr" sz="quarter" idx="3"/>
          </p:nvPr>
        </p:nvSpPr>
        <p:spPr>
          <a:xfrm>
            <a:off x="2820202" y="6356351"/>
            <a:ext cx="3294848" cy="365125"/>
          </a:xfrm>
          <a:prstGeom prst="rect">
            <a:avLst/>
          </a:prstGeom>
        </p:spPr>
        <p:txBody>
          <a:bodyPr vert="horz" lIns="91440" tIns="45720" rIns="91440" bIns="45720" rtlCol="0" anchor="ctr"/>
          <a:lstStyle>
            <a:lvl1pPr marL="0" algn="ctr" defTabSz="914400" rtl="0" eaLnBrk="1" latinLnBrk="0" hangingPunct="1">
              <a:defRPr sz="1100">
                <a:solidFill>
                  <a:schemeClr val="bg1">
                    <a:lumMod val="50000"/>
                  </a:schemeClr>
                </a:solidFill>
              </a:defRPr>
            </a:lvl1pPr>
          </a:lstStyle>
          <a:p>
            <a:r>
              <a:rPr lang="en-US" dirty="0">
                <a:cs typeface="Arial" pitchFamily="34" charset="0"/>
              </a:rPr>
              <a:t>© 2014-2023 NASA </a:t>
            </a:r>
          </a:p>
        </p:txBody>
      </p:sp>
    </p:spTree>
    <p:extLst>
      <p:ext uri="{BB962C8B-B14F-4D97-AF65-F5344CB8AC3E}">
        <p14:creationId xmlns:p14="http://schemas.microsoft.com/office/powerpoint/2010/main" val="30699881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TFAWS 2015 – August 3-7, 2015</a:t>
            </a:r>
          </a:p>
        </p:txBody>
      </p:sp>
      <p:sp>
        <p:nvSpPr>
          <p:cNvPr id="6" name="Slide Number Placeholder 5"/>
          <p:cNvSpPr>
            <a:spLocks noGrp="1"/>
          </p:cNvSpPr>
          <p:nvPr>
            <p:ph type="sldNum" sz="quarter" idx="12"/>
          </p:nvPr>
        </p:nvSpPr>
        <p:spPr/>
        <p:txBody>
          <a:bodyPr/>
          <a:lstStyle>
            <a:lvl1pPr>
              <a:defRPr/>
            </a:lvl1pPr>
          </a:lstStyle>
          <a:p>
            <a:fld id="{872B93A2-4548-4DDD-B4FB-8E43C6D88C8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r>
              <a:rPr lang="en-US" dirty="0"/>
              <a:t>TFAWS 2015 – August 3-7, 2015</a:t>
            </a:r>
          </a:p>
        </p:txBody>
      </p:sp>
      <p:sp>
        <p:nvSpPr>
          <p:cNvPr id="6" name="Slide Number Placeholder 5"/>
          <p:cNvSpPr>
            <a:spLocks noGrp="1"/>
          </p:cNvSpPr>
          <p:nvPr>
            <p:ph type="sldNum" sz="quarter" idx="12"/>
          </p:nvPr>
        </p:nvSpPr>
        <p:spPr/>
        <p:txBody>
          <a:bodyPr/>
          <a:lstStyle>
            <a:lvl1pPr>
              <a:defRPr/>
            </a:lvl1pPr>
          </a:lstStyle>
          <a:p>
            <a:fld id="{12A46EDC-8774-4ED3-A019-C461F57E185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TFAWS 2015 – August 3-7, 2015</a:t>
            </a:r>
          </a:p>
        </p:txBody>
      </p:sp>
      <p:sp>
        <p:nvSpPr>
          <p:cNvPr id="7" name="Slide Number Placeholder 6"/>
          <p:cNvSpPr>
            <a:spLocks noGrp="1"/>
          </p:cNvSpPr>
          <p:nvPr>
            <p:ph type="sldNum" sz="quarter" idx="12"/>
          </p:nvPr>
        </p:nvSpPr>
        <p:spPr/>
        <p:txBody>
          <a:bodyPr/>
          <a:lstStyle>
            <a:lvl1pPr>
              <a:defRPr/>
            </a:lvl1pPr>
          </a:lstStyle>
          <a:p>
            <a:fld id="{C34C65AB-0AAE-46CC-9FA2-F85530FF0E8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r>
              <a:rPr lang="en-US" dirty="0"/>
              <a:t>TFAWS 2015 – August 3-7, 2015</a:t>
            </a:r>
          </a:p>
        </p:txBody>
      </p:sp>
      <p:sp>
        <p:nvSpPr>
          <p:cNvPr id="9" name="Slide Number Placeholder 8"/>
          <p:cNvSpPr>
            <a:spLocks noGrp="1"/>
          </p:cNvSpPr>
          <p:nvPr>
            <p:ph type="sldNum" sz="quarter" idx="12"/>
          </p:nvPr>
        </p:nvSpPr>
        <p:spPr/>
        <p:txBody>
          <a:bodyPr/>
          <a:lstStyle>
            <a:lvl1pPr>
              <a:defRPr/>
            </a:lvl1pPr>
          </a:lstStyle>
          <a:p>
            <a:fld id="{8F9B67BA-3700-412D-ADBE-3691A41A38A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r>
              <a:rPr lang="en-US" dirty="0"/>
              <a:t>TFAWS 2015 – August 3-7, 2015</a:t>
            </a:r>
          </a:p>
        </p:txBody>
      </p:sp>
      <p:sp>
        <p:nvSpPr>
          <p:cNvPr id="5" name="Slide Number Placeholder 4"/>
          <p:cNvSpPr>
            <a:spLocks noGrp="1"/>
          </p:cNvSpPr>
          <p:nvPr>
            <p:ph type="sldNum" sz="quarter" idx="12"/>
          </p:nvPr>
        </p:nvSpPr>
        <p:spPr/>
        <p:txBody>
          <a:bodyPr/>
          <a:lstStyle>
            <a:lvl1pPr>
              <a:defRPr/>
            </a:lvl1pPr>
          </a:lstStyle>
          <a:p>
            <a:fld id="{82548C95-24BB-4B0F-AB88-7A9DF5987A7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r>
              <a:rPr lang="en-US" dirty="0"/>
              <a:t>TFAWS 2015 – August 3-7, 2015</a:t>
            </a:r>
          </a:p>
        </p:txBody>
      </p:sp>
      <p:sp>
        <p:nvSpPr>
          <p:cNvPr id="4" name="Slide Number Placeholder 3"/>
          <p:cNvSpPr>
            <a:spLocks noGrp="1"/>
          </p:cNvSpPr>
          <p:nvPr>
            <p:ph type="sldNum" sz="quarter" idx="12"/>
          </p:nvPr>
        </p:nvSpPr>
        <p:spPr/>
        <p:txBody>
          <a:bodyPr/>
          <a:lstStyle>
            <a:lvl1pPr>
              <a:defRPr/>
            </a:lvl1pPr>
          </a:lstStyle>
          <a:p>
            <a:fld id="{26BEB52A-237B-4280-AE02-0484FEBCD2B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TFAWS 2015 – August 3-7, 2015</a:t>
            </a:r>
          </a:p>
        </p:txBody>
      </p:sp>
      <p:sp>
        <p:nvSpPr>
          <p:cNvPr id="7" name="Slide Number Placeholder 6"/>
          <p:cNvSpPr>
            <a:spLocks noGrp="1"/>
          </p:cNvSpPr>
          <p:nvPr>
            <p:ph type="sldNum" sz="quarter" idx="12"/>
          </p:nvPr>
        </p:nvSpPr>
        <p:spPr/>
        <p:txBody>
          <a:bodyPr/>
          <a:lstStyle>
            <a:lvl1pPr>
              <a:defRPr/>
            </a:lvl1pPr>
          </a:lstStyle>
          <a:p>
            <a:fld id="{F6290484-FF70-4522-908D-CC2873BD345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r>
              <a:rPr lang="en-US" dirty="0"/>
              <a:t>TFAWS 2015 – August 3-7, 2015</a:t>
            </a:r>
          </a:p>
        </p:txBody>
      </p:sp>
      <p:sp>
        <p:nvSpPr>
          <p:cNvPr id="7" name="Slide Number Placeholder 6"/>
          <p:cNvSpPr>
            <a:spLocks noGrp="1"/>
          </p:cNvSpPr>
          <p:nvPr>
            <p:ph type="sldNum" sz="quarter" idx="12"/>
          </p:nvPr>
        </p:nvSpPr>
        <p:spPr/>
        <p:txBody>
          <a:bodyPr/>
          <a:lstStyle>
            <a:lvl1pPr>
              <a:defRPr/>
            </a:lvl1pPr>
          </a:lstStyle>
          <a:p>
            <a:fld id="{C2F33ECC-0C0E-4672-9745-5250D87F5F3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2" name="Text Box 28"/>
          <p:cNvSpPr txBox="1">
            <a:spLocks noChangeArrowheads="1"/>
          </p:cNvSpPr>
          <p:nvPr/>
        </p:nvSpPr>
        <p:spPr bwMode="auto">
          <a:xfrm>
            <a:off x="533400" y="685800"/>
            <a:ext cx="81534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pPr>
            <a:r>
              <a:rPr lang="en-US" sz="2800">
                <a:solidFill>
                  <a:schemeClr val="bg1"/>
                </a:solidFill>
                <a:latin typeface="Arial" pitchFamily="34" charset="0"/>
              </a:rPr>
              <a:t>	</a:t>
            </a:r>
          </a:p>
        </p:txBody>
      </p:sp>
      <p:sp>
        <p:nvSpPr>
          <p:cNvPr id="1051" name="Text Box 27"/>
          <p:cNvSpPr txBox="1">
            <a:spLocks noChangeArrowheads="1"/>
          </p:cNvSpPr>
          <p:nvPr/>
        </p:nvSpPr>
        <p:spPr bwMode="auto">
          <a:xfrm>
            <a:off x="533400" y="152400"/>
            <a:ext cx="815340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pPr>
            <a:endParaRPr lang="en-US" sz="2800">
              <a:solidFill>
                <a:schemeClr val="bg1"/>
              </a:solidFill>
              <a:latin typeface="Arial" pitchFamily="34" charset="0"/>
            </a:endParaRPr>
          </a:p>
        </p:txBody>
      </p:sp>
      <p:sp>
        <p:nvSpPr>
          <p:cNvPr id="1026" name="Rectangle 2"/>
          <p:cNvSpPr>
            <a:spLocks noGrp="1" noChangeArrowheads="1"/>
          </p:cNvSpPr>
          <p:nvPr>
            <p:ph type="title"/>
          </p:nvPr>
        </p:nvSpPr>
        <p:spPr bwMode="auto">
          <a:xfrm>
            <a:off x="457200" y="190500"/>
            <a:ext cx="8229600" cy="533400"/>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914400"/>
            <a:ext cx="82296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00800"/>
            <a:ext cx="1905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000" b="0">
                <a:solidFill>
                  <a:srgbClr val="333399"/>
                </a:solidFill>
                <a:latin typeface="+mn-lt"/>
              </a:defRPr>
            </a:lvl1pPr>
          </a:lstStyle>
          <a:p>
            <a:endParaRPr lang="en-US" dirty="0"/>
          </a:p>
        </p:txBody>
      </p:sp>
      <p:sp>
        <p:nvSpPr>
          <p:cNvPr id="1029" name="Rectangle 5"/>
          <p:cNvSpPr>
            <a:spLocks noGrp="1" noChangeArrowheads="1"/>
          </p:cNvSpPr>
          <p:nvPr>
            <p:ph type="ftr" sz="quarter" idx="3"/>
          </p:nvPr>
        </p:nvSpPr>
        <p:spPr bwMode="auto">
          <a:xfrm>
            <a:off x="2743200" y="6400800"/>
            <a:ext cx="36576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mn-lt"/>
              </a:defRPr>
            </a:lvl1pPr>
          </a:lstStyle>
          <a:p>
            <a:r>
              <a:rPr lang="en-US" dirty="0"/>
              <a:t>TFAWS 2015 – August 3-7, 2015</a:t>
            </a:r>
          </a:p>
        </p:txBody>
      </p:sp>
      <p:sp>
        <p:nvSpPr>
          <p:cNvPr id="1030" name="Rectangle 6"/>
          <p:cNvSpPr>
            <a:spLocks noGrp="1" noChangeArrowheads="1"/>
          </p:cNvSpPr>
          <p:nvPr>
            <p:ph type="sldNum" sz="quarter" idx="4"/>
          </p:nvPr>
        </p:nvSpPr>
        <p:spPr bwMode="auto">
          <a:xfrm>
            <a:off x="6781800" y="6400800"/>
            <a:ext cx="1905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mn-lt"/>
              </a:defRPr>
            </a:lvl1pPr>
          </a:lstStyle>
          <a:p>
            <a:fld id="{723C93DF-E286-43CE-ADB5-1E04164A4C5C}" type="slidenum">
              <a:rPr lang="en-US"/>
              <a:pPr/>
              <a:t>‹#›</a:t>
            </a:fld>
            <a:endParaRPr lang="en-US"/>
          </a:p>
        </p:txBody>
      </p:sp>
      <p:pic>
        <p:nvPicPr>
          <p:cNvPr id="1056" name="Picture 32"/>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0" y="0"/>
            <a:ext cx="893763" cy="9144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fontAlgn="base">
        <a:spcBef>
          <a:spcPct val="0"/>
        </a:spcBef>
        <a:spcAft>
          <a:spcPct val="0"/>
        </a:spcAft>
        <a:defRPr sz="2800" b="1">
          <a:solidFill>
            <a:schemeClr val="accent2"/>
          </a:solidFill>
          <a:latin typeface="+mj-lt"/>
          <a:ea typeface="+mj-ea"/>
          <a:cs typeface="+mj-cs"/>
        </a:defRPr>
      </a:lvl1pPr>
      <a:lvl2pPr algn="ctr" rtl="0" fontAlgn="base">
        <a:spcBef>
          <a:spcPct val="0"/>
        </a:spcBef>
        <a:spcAft>
          <a:spcPct val="0"/>
        </a:spcAft>
        <a:defRPr sz="2800" b="1">
          <a:solidFill>
            <a:schemeClr val="accent2"/>
          </a:solidFill>
          <a:latin typeface="Arial" pitchFamily="34" charset="0"/>
        </a:defRPr>
      </a:lvl2pPr>
      <a:lvl3pPr algn="ctr" rtl="0" fontAlgn="base">
        <a:spcBef>
          <a:spcPct val="0"/>
        </a:spcBef>
        <a:spcAft>
          <a:spcPct val="0"/>
        </a:spcAft>
        <a:defRPr sz="2800" b="1">
          <a:solidFill>
            <a:schemeClr val="accent2"/>
          </a:solidFill>
          <a:latin typeface="Arial" pitchFamily="34" charset="0"/>
        </a:defRPr>
      </a:lvl3pPr>
      <a:lvl4pPr algn="ctr" rtl="0" fontAlgn="base">
        <a:spcBef>
          <a:spcPct val="0"/>
        </a:spcBef>
        <a:spcAft>
          <a:spcPct val="0"/>
        </a:spcAft>
        <a:defRPr sz="2800" b="1">
          <a:solidFill>
            <a:schemeClr val="accent2"/>
          </a:solidFill>
          <a:latin typeface="Arial" pitchFamily="34" charset="0"/>
        </a:defRPr>
      </a:lvl4pPr>
      <a:lvl5pPr algn="ctr" rtl="0" fontAlgn="base">
        <a:spcBef>
          <a:spcPct val="0"/>
        </a:spcBef>
        <a:spcAft>
          <a:spcPct val="0"/>
        </a:spcAft>
        <a:defRPr sz="2800" b="1">
          <a:solidFill>
            <a:schemeClr val="accent2"/>
          </a:solidFill>
          <a:latin typeface="Arial" pitchFamily="34" charset="0"/>
        </a:defRPr>
      </a:lvl5pPr>
      <a:lvl6pPr marL="457200" algn="ctr" rtl="0" fontAlgn="base">
        <a:spcBef>
          <a:spcPct val="0"/>
        </a:spcBef>
        <a:spcAft>
          <a:spcPct val="0"/>
        </a:spcAft>
        <a:defRPr sz="2800" b="1">
          <a:solidFill>
            <a:schemeClr val="accent2"/>
          </a:solidFill>
          <a:latin typeface="Arial" pitchFamily="34" charset="0"/>
        </a:defRPr>
      </a:lvl6pPr>
      <a:lvl7pPr marL="914400" algn="ctr" rtl="0" fontAlgn="base">
        <a:spcBef>
          <a:spcPct val="0"/>
        </a:spcBef>
        <a:spcAft>
          <a:spcPct val="0"/>
        </a:spcAft>
        <a:defRPr sz="2800" b="1">
          <a:solidFill>
            <a:schemeClr val="accent2"/>
          </a:solidFill>
          <a:latin typeface="Arial" pitchFamily="34" charset="0"/>
        </a:defRPr>
      </a:lvl7pPr>
      <a:lvl8pPr marL="1371600" algn="ctr" rtl="0" fontAlgn="base">
        <a:spcBef>
          <a:spcPct val="0"/>
        </a:spcBef>
        <a:spcAft>
          <a:spcPct val="0"/>
        </a:spcAft>
        <a:defRPr sz="2800" b="1">
          <a:solidFill>
            <a:schemeClr val="accent2"/>
          </a:solidFill>
          <a:latin typeface="Arial" pitchFamily="34" charset="0"/>
        </a:defRPr>
      </a:lvl8pPr>
      <a:lvl9pPr marL="1828800" algn="ctr" rtl="0" fontAlgn="base">
        <a:spcBef>
          <a:spcPct val="0"/>
        </a:spcBef>
        <a:spcAft>
          <a:spcPct val="0"/>
        </a:spcAft>
        <a:defRPr sz="2800" b="1">
          <a:solidFill>
            <a:schemeClr val="accent2"/>
          </a:solidFill>
          <a:latin typeface="Arial" pitchFamily="34" charset="0"/>
        </a:defRPr>
      </a:lvl9pPr>
    </p:titleStyle>
    <p:bodyStyle>
      <a:lvl1pPr marL="342900" indent="-342900" algn="l" rtl="0" fontAlgn="base">
        <a:spcBef>
          <a:spcPct val="20000"/>
        </a:spcBef>
        <a:spcAft>
          <a:spcPct val="0"/>
        </a:spcAft>
        <a:buChar char="•"/>
        <a:defRPr sz="2400">
          <a:solidFill>
            <a:schemeClr val="accent2"/>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bwMode="auto">
          <a:xfrm>
            <a:off x="994064" y="4863327"/>
            <a:ext cx="2057401"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GSFC· 2023</a:t>
            </a:r>
          </a:p>
        </p:txBody>
      </p:sp>
      <p:sp>
        <p:nvSpPr>
          <p:cNvPr id="112650" name="Rectangle 10"/>
          <p:cNvSpPr>
            <a:spLocks noGrp="1" noChangeArrowheads="1"/>
          </p:cNvSpPr>
          <p:nvPr>
            <p:ph type="ctrTitle" idx="4294967295"/>
          </p:nvPr>
        </p:nvSpPr>
        <p:spPr>
          <a:xfrm>
            <a:off x="3584864" y="2408555"/>
            <a:ext cx="5559136" cy="4263252"/>
          </a:xfrm>
        </p:spPr>
        <p:txBody>
          <a:bodyPr/>
          <a:lstStyle/>
          <a:p>
            <a:r>
              <a:rPr lang="en-US" sz="3600" dirty="0">
                <a:effectLst>
                  <a:outerShdw blurRad="38100" dist="38100" dir="2700000" algn="tl">
                    <a:srgbClr val="000000">
                      <a:alpha val="43137"/>
                    </a:srgbClr>
                  </a:outerShdw>
                </a:effectLst>
              </a:rPr>
              <a:t>Systems Engineering for Thermal Engineers</a:t>
            </a:r>
            <a:br>
              <a:rPr lang="en-US" sz="320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Matt Garrison</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Systems Engineer</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Reformed Thermal Engineer</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NASA Goddard Space Flight Center</a:t>
            </a:r>
            <a:br>
              <a:rPr lang="en-US" sz="2400" b="0" dirty="0">
                <a:effectLst>
                  <a:outerShdw blurRad="38100" dist="38100" dir="2700000" algn="tl">
                    <a:srgbClr val="000000">
                      <a:alpha val="43137"/>
                    </a:srgbClr>
                  </a:outerShdw>
                </a:effectLst>
              </a:rPr>
            </a:br>
            <a:br>
              <a:rPr lang="en-US" sz="2400" b="0" dirty="0">
                <a:effectLst>
                  <a:outerShdw blurRad="38100" dist="38100" dir="2700000" algn="tl">
                    <a:srgbClr val="000000">
                      <a:alpha val="43137"/>
                    </a:srgbClr>
                  </a:outerShdw>
                </a:effectLst>
              </a:rPr>
            </a:br>
            <a:br>
              <a:rPr lang="en-US" sz="2400" b="0" dirty="0">
                <a:effectLst>
                  <a:outerShdw blurRad="38100" dist="38100" dir="2700000" algn="tl">
                    <a:srgbClr val="000000">
                      <a:alpha val="43137"/>
                    </a:srgbClr>
                  </a:outerShdw>
                </a:effectLst>
              </a:rPr>
            </a:br>
            <a:br>
              <a:rPr lang="en-US" sz="2400" b="0" dirty="0">
                <a:effectLst>
                  <a:outerShdw blurRad="38100" dist="38100" dir="2700000" algn="tl">
                    <a:srgbClr val="000000">
                      <a:alpha val="43137"/>
                    </a:srgbClr>
                  </a:outerShdw>
                </a:effectLst>
              </a:rPr>
            </a:br>
            <a:br>
              <a:rPr lang="en-US" sz="2400" b="0"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112676" name="Text Box 36"/>
          <p:cNvSpPr txBox="1">
            <a:spLocks noChangeArrowheads="1"/>
          </p:cNvSpPr>
          <p:nvPr/>
        </p:nvSpPr>
        <p:spPr bwMode="auto">
          <a:xfrm>
            <a:off x="0" y="152400"/>
            <a:ext cx="8686800" cy="6096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pPr>
            <a:r>
              <a:rPr lang="en-US" sz="2800">
                <a:solidFill>
                  <a:schemeClr val="bg1"/>
                </a:solidFill>
                <a:latin typeface="Arial" pitchFamily="34" charset="0"/>
              </a:rPr>
              <a:t>	</a:t>
            </a:r>
          </a:p>
        </p:txBody>
      </p:sp>
      <p:pic>
        <p:nvPicPr>
          <p:cNvPr id="8" name="Picture 2" descr="O:\7730\TFAWS 2014\Planning\Logo\PS-1307 TFAWS_25th Logo_Fina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0408"/>
          <a:stretch/>
        </p:blipFill>
        <p:spPr bwMode="auto">
          <a:xfrm>
            <a:off x="460664" y="1942222"/>
            <a:ext cx="3124200" cy="29211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Decomposition</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10</a:t>
            </a:fld>
            <a:endParaRPr lang="en-US"/>
          </a:p>
        </p:txBody>
      </p:sp>
      <p:sp>
        <p:nvSpPr>
          <p:cNvPr id="10" name="Rectangle 5"/>
          <p:cNvSpPr>
            <a:spLocks noChangeArrowheads="1"/>
          </p:cNvSpPr>
          <p:nvPr/>
        </p:nvSpPr>
        <p:spPr bwMode="auto">
          <a:xfrm>
            <a:off x="481806" y="1162487"/>
            <a:ext cx="8281988" cy="94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dirty="0">
                <a:solidFill>
                  <a:schemeClr val="accent2"/>
                </a:solidFill>
                <a:latin typeface="+mn-lt"/>
              </a:rPr>
              <a:t>Physical decomposition is when you define the total system and break it into smaller, manageable sub-systems</a:t>
            </a:r>
          </a:p>
          <a:p>
            <a:pPr marL="174625" indent="-174625" algn="l">
              <a:lnSpc>
                <a:spcPct val="85000"/>
              </a:lnSpc>
              <a:spcBef>
                <a:spcPct val="35000"/>
              </a:spcBef>
              <a:buClr>
                <a:schemeClr val="hlink"/>
              </a:buClr>
              <a:buFontTx/>
              <a:buChar char="•"/>
            </a:pPr>
            <a:r>
              <a:rPr lang="en-US" dirty="0">
                <a:solidFill>
                  <a:schemeClr val="accent2"/>
                </a:solidFill>
                <a:latin typeface="+mn-lt"/>
              </a:rPr>
              <a:t>Although we call it a physical decomposition it includes people, software, and processes</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
        <p:nvSpPr>
          <p:cNvPr id="4" name="TextBox 3">
            <a:extLst>
              <a:ext uri="{FF2B5EF4-FFF2-40B4-BE49-F238E27FC236}">
                <a16:creationId xmlns:a16="http://schemas.microsoft.com/office/drawing/2014/main" id="{E396E927-F1C2-488C-81A5-BFD5D8B3199B}"/>
              </a:ext>
            </a:extLst>
          </p:cNvPr>
          <p:cNvSpPr txBox="1"/>
          <p:nvPr/>
        </p:nvSpPr>
        <p:spPr>
          <a:xfrm>
            <a:off x="2504440" y="2619514"/>
            <a:ext cx="4135120" cy="400110"/>
          </a:xfrm>
          <a:prstGeom prst="rect">
            <a:avLst/>
          </a:prstGeom>
          <a:solidFill>
            <a:schemeClr val="accent5">
              <a:lumMod val="90000"/>
            </a:schemeClr>
          </a:solidFill>
          <a:ln>
            <a:solidFill>
              <a:schemeClr val="tx1"/>
            </a:solidFill>
          </a:ln>
        </p:spPr>
        <p:txBody>
          <a:bodyPr wrap="square" rtlCol="0">
            <a:spAutoFit/>
          </a:bodyPr>
          <a:lstStyle/>
          <a:p>
            <a:r>
              <a:rPr lang="en-US" dirty="0">
                <a:latin typeface="+mn-lt"/>
              </a:rPr>
              <a:t>Medical supply delivery system</a:t>
            </a:r>
          </a:p>
        </p:txBody>
      </p:sp>
      <p:sp>
        <p:nvSpPr>
          <p:cNvPr id="7" name="TextBox 6">
            <a:extLst>
              <a:ext uri="{FF2B5EF4-FFF2-40B4-BE49-F238E27FC236}">
                <a16:creationId xmlns:a16="http://schemas.microsoft.com/office/drawing/2014/main" id="{FBB32E1D-E5DA-418B-BAD3-22F50F70C407}"/>
              </a:ext>
            </a:extLst>
          </p:cNvPr>
          <p:cNvSpPr txBox="1"/>
          <p:nvPr/>
        </p:nvSpPr>
        <p:spPr>
          <a:xfrm>
            <a:off x="3464560" y="4153178"/>
            <a:ext cx="2194560" cy="1015663"/>
          </a:xfrm>
          <a:prstGeom prst="rect">
            <a:avLst/>
          </a:prstGeom>
          <a:solidFill>
            <a:schemeClr val="accent5">
              <a:lumMod val="90000"/>
            </a:schemeClr>
          </a:solidFill>
          <a:ln>
            <a:solidFill>
              <a:schemeClr val="tx1"/>
            </a:solidFill>
          </a:ln>
        </p:spPr>
        <p:txBody>
          <a:bodyPr wrap="square" rtlCol="0">
            <a:spAutoFit/>
          </a:bodyPr>
          <a:lstStyle/>
          <a:p>
            <a:r>
              <a:rPr lang="en-US" dirty="0">
                <a:latin typeface="+mn-lt"/>
              </a:rPr>
              <a:t>Computer Ordering System</a:t>
            </a:r>
          </a:p>
        </p:txBody>
      </p:sp>
      <p:sp>
        <p:nvSpPr>
          <p:cNvPr id="8" name="TextBox 7">
            <a:extLst>
              <a:ext uri="{FF2B5EF4-FFF2-40B4-BE49-F238E27FC236}">
                <a16:creationId xmlns:a16="http://schemas.microsoft.com/office/drawing/2014/main" id="{38766150-AA0F-4864-90ED-720C99DA309F}"/>
              </a:ext>
            </a:extLst>
          </p:cNvPr>
          <p:cNvSpPr txBox="1"/>
          <p:nvPr/>
        </p:nvSpPr>
        <p:spPr>
          <a:xfrm>
            <a:off x="6019800" y="4153178"/>
            <a:ext cx="2194560" cy="400110"/>
          </a:xfrm>
          <a:prstGeom prst="rect">
            <a:avLst/>
          </a:prstGeom>
          <a:solidFill>
            <a:schemeClr val="accent5">
              <a:lumMod val="90000"/>
            </a:schemeClr>
          </a:solidFill>
          <a:ln>
            <a:solidFill>
              <a:schemeClr val="tx1"/>
            </a:solidFill>
          </a:ln>
        </p:spPr>
        <p:txBody>
          <a:bodyPr wrap="square" rtlCol="0">
            <a:spAutoFit/>
          </a:bodyPr>
          <a:lstStyle/>
          <a:p>
            <a:r>
              <a:rPr lang="en-US" dirty="0">
                <a:latin typeface="+mn-lt"/>
              </a:rPr>
              <a:t>Transporters</a:t>
            </a:r>
          </a:p>
        </p:txBody>
      </p:sp>
      <p:sp>
        <p:nvSpPr>
          <p:cNvPr id="11" name="TextBox 10">
            <a:extLst>
              <a:ext uri="{FF2B5EF4-FFF2-40B4-BE49-F238E27FC236}">
                <a16:creationId xmlns:a16="http://schemas.microsoft.com/office/drawing/2014/main" id="{34A6F73C-A5D5-4C4D-8405-BADEB9D5984F}"/>
              </a:ext>
            </a:extLst>
          </p:cNvPr>
          <p:cNvSpPr txBox="1"/>
          <p:nvPr/>
        </p:nvSpPr>
        <p:spPr>
          <a:xfrm>
            <a:off x="619760" y="4153178"/>
            <a:ext cx="2194560" cy="400110"/>
          </a:xfrm>
          <a:prstGeom prst="rect">
            <a:avLst/>
          </a:prstGeom>
          <a:solidFill>
            <a:schemeClr val="accent5">
              <a:lumMod val="90000"/>
            </a:schemeClr>
          </a:solidFill>
          <a:ln>
            <a:solidFill>
              <a:schemeClr val="tx1"/>
            </a:solidFill>
          </a:ln>
        </p:spPr>
        <p:txBody>
          <a:bodyPr wrap="square" rtlCol="0">
            <a:spAutoFit/>
          </a:bodyPr>
          <a:lstStyle/>
          <a:p>
            <a:r>
              <a:rPr lang="en-US" dirty="0">
                <a:latin typeface="+mn-lt"/>
              </a:rPr>
              <a:t>Home base</a:t>
            </a:r>
          </a:p>
        </p:txBody>
      </p:sp>
      <p:cxnSp>
        <p:nvCxnSpPr>
          <p:cNvPr id="14" name="Connector: Elbow 13">
            <a:extLst>
              <a:ext uri="{FF2B5EF4-FFF2-40B4-BE49-F238E27FC236}">
                <a16:creationId xmlns:a16="http://schemas.microsoft.com/office/drawing/2014/main" id="{47AF546A-91FE-4683-8E21-5312D860D260}"/>
              </a:ext>
            </a:extLst>
          </p:cNvPr>
          <p:cNvCxnSpPr>
            <a:cxnSpLocks/>
            <a:stCxn id="4" idx="2"/>
            <a:endCxn id="11" idx="0"/>
          </p:cNvCxnSpPr>
          <p:nvPr/>
        </p:nvCxnSpPr>
        <p:spPr bwMode="auto">
          <a:xfrm rot="5400000">
            <a:off x="2577743" y="2158921"/>
            <a:ext cx="1133554" cy="2854960"/>
          </a:xfrm>
          <a:prstGeom prst="bentConnector3">
            <a:avLst>
              <a:gd name="adj1" fmla="val 50000"/>
            </a:avLst>
          </a:prstGeom>
          <a:solidFill>
            <a:schemeClr val="accent1"/>
          </a:solidFill>
          <a:ln w="25400" cap="flat" cmpd="sng" algn="ctr">
            <a:solidFill>
              <a:schemeClr val="tx1"/>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9F2E1193-49BD-40F1-8554-EC505E529FE2}"/>
              </a:ext>
            </a:extLst>
          </p:cNvPr>
          <p:cNvCxnSpPr>
            <a:cxnSpLocks/>
            <a:stCxn id="4" idx="2"/>
            <a:endCxn id="7" idx="0"/>
          </p:cNvCxnSpPr>
          <p:nvPr/>
        </p:nvCxnSpPr>
        <p:spPr bwMode="auto">
          <a:xfrm rot="5400000">
            <a:off x="4000143" y="3581321"/>
            <a:ext cx="1133554" cy="10160"/>
          </a:xfrm>
          <a:prstGeom prst="bentConnector3">
            <a:avLst>
              <a:gd name="adj1" fmla="val 50000"/>
            </a:avLst>
          </a:prstGeom>
          <a:solidFill>
            <a:schemeClr val="accent1"/>
          </a:solidFill>
          <a:ln w="25400" cap="flat" cmpd="sng" algn="ctr">
            <a:solidFill>
              <a:schemeClr val="tx1"/>
            </a:solidFill>
            <a:prstDash val="solid"/>
            <a:round/>
            <a:headEnd type="none" w="med" len="med"/>
            <a:tailEnd type="triangle"/>
          </a:ln>
          <a:effectLst/>
        </p:spPr>
      </p:cxnSp>
      <p:cxnSp>
        <p:nvCxnSpPr>
          <p:cNvPr id="17" name="Connector: Elbow 16">
            <a:extLst>
              <a:ext uri="{FF2B5EF4-FFF2-40B4-BE49-F238E27FC236}">
                <a16:creationId xmlns:a16="http://schemas.microsoft.com/office/drawing/2014/main" id="{CDB94981-2F1C-4BA4-A2D1-16DD772E2D06}"/>
              </a:ext>
            </a:extLst>
          </p:cNvPr>
          <p:cNvCxnSpPr>
            <a:cxnSpLocks/>
            <a:stCxn id="4" idx="2"/>
            <a:endCxn id="8" idx="0"/>
          </p:cNvCxnSpPr>
          <p:nvPr/>
        </p:nvCxnSpPr>
        <p:spPr bwMode="auto">
          <a:xfrm rot="16200000" flipH="1">
            <a:off x="5277763" y="2313861"/>
            <a:ext cx="1133554" cy="2545080"/>
          </a:xfrm>
          <a:prstGeom prst="bentConnector3">
            <a:avLst>
              <a:gd name="adj1" fmla="val 50000"/>
            </a:avLst>
          </a:prstGeom>
          <a:solidFill>
            <a:schemeClr val="accent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12717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7A8839-EE0F-4C59-9D9B-0FEFBAF4EE63}"/>
              </a:ext>
            </a:extLst>
          </p:cNvPr>
          <p:cNvPicPr>
            <a:picLocks noChangeAspect="1"/>
          </p:cNvPicPr>
          <p:nvPr/>
        </p:nvPicPr>
        <p:blipFill>
          <a:blip r:embed="rId3"/>
          <a:stretch>
            <a:fillRect/>
          </a:stretch>
        </p:blipFill>
        <p:spPr>
          <a:xfrm>
            <a:off x="380206" y="1996798"/>
            <a:ext cx="5918995" cy="2115014"/>
          </a:xfrm>
          <a:prstGeom prst="rect">
            <a:avLst/>
          </a:prstGeom>
        </p:spPr>
      </p:pic>
      <p:sp>
        <p:nvSpPr>
          <p:cNvPr id="9223" name="Rectangle 7"/>
          <p:cNvSpPr>
            <a:spLocks noGrp="1" noChangeArrowheads="1"/>
          </p:cNvSpPr>
          <p:nvPr>
            <p:ph type="title"/>
          </p:nvPr>
        </p:nvSpPr>
        <p:spPr/>
        <p:txBody>
          <a:bodyPr/>
          <a:lstStyle/>
          <a:p>
            <a:r>
              <a:rPr lang="en-US" dirty="0"/>
              <a:t>Decomposition</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11</a:t>
            </a:fld>
            <a:endParaRPr lang="en-US"/>
          </a:p>
        </p:txBody>
      </p:sp>
      <p:sp>
        <p:nvSpPr>
          <p:cNvPr id="10" name="Rectangle 5"/>
          <p:cNvSpPr>
            <a:spLocks noChangeArrowheads="1"/>
          </p:cNvSpPr>
          <p:nvPr/>
        </p:nvSpPr>
        <p:spPr bwMode="auto">
          <a:xfrm>
            <a:off x="481806" y="1162487"/>
            <a:ext cx="8281988" cy="94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dirty="0">
                <a:solidFill>
                  <a:schemeClr val="accent2"/>
                </a:solidFill>
                <a:latin typeface="+mn-lt"/>
              </a:rPr>
              <a:t>A good decomposition allows you to define subsystems and subfunctions so that each function belongs to just 1 element</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pic>
        <p:nvPicPr>
          <p:cNvPr id="6" name="Picture 5">
            <a:extLst>
              <a:ext uri="{FF2B5EF4-FFF2-40B4-BE49-F238E27FC236}">
                <a16:creationId xmlns:a16="http://schemas.microsoft.com/office/drawing/2014/main" id="{9CC2DC2F-1EFC-4207-9806-25AFCC49299B}"/>
              </a:ext>
            </a:extLst>
          </p:cNvPr>
          <p:cNvPicPr>
            <a:picLocks noChangeAspect="1"/>
          </p:cNvPicPr>
          <p:nvPr/>
        </p:nvPicPr>
        <p:blipFill>
          <a:blip r:embed="rId4"/>
          <a:stretch>
            <a:fillRect/>
          </a:stretch>
        </p:blipFill>
        <p:spPr>
          <a:xfrm>
            <a:off x="481806" y="4307429"/>
            <a:ext cx="5918994" cy="1875010"/>
          </a:xfrm>
          <a:prstGeom prst="rect">
            <a:avLst/>
          </a:prstGeom>
        </p:spPr>
      </p:pic>
      <p:cxnSp>
        <p:nvCxnSpPr>
          <p:cNvPr id="20" name="Straight Arrow Connector 19">
            <a:extLst>
              <a:ext uri="{FF2B5EF4-FFF2-40B4-BE49-F238E27FC236}">
                <a16:creationId xmlns:a16="http://schemas.microsoft.com/office/drawing/2014/main" id="{14D60F3B-86D9-450D-9B73-783F4927A25A}"/>
              </a:ext>
            </a:extLst>
          </p:cNvPr>
          <p:cNvCxnSpPr/>
          <p:nvPr/>
        </p:nvCxnSpPr>
        <p:spPr bwMode="auto">
          <a:xfrm flipH="1" flipV="1">
            <a:off x="1259840" y="3596640"/>
            <a:ext cx="243840" cy="914400"/>
          </a:xfrm>
          <a:prstGeom prst="straightConnector1">
            <a:avLst/>
          </a:prstGeom>
          <a:solidFill>
            <a:schemeClr val="accent1"/>
          </a:solidFill>
          <a:ln w="47625" cap="flat" cmpd="sng" algn="ctr">
            <a:solidFill>
              <a:srgbClr val="C0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1646141D-5EC5-4FF2-B299-A4D3E99B1F71}"/>
              </a:ext>
            </a:extLst>
          </p:cNvPr>
          <p:cNvCxnSpPr>
            <a:cxnSpLocks/>
          </p:cNvCxnSpPr>
          <p:nvPr/>
        </p:nvCxnSpPr>
        <p:spPr bwMode="auto">
          <a:xfrm flipV="1">
            <a:off x="3343336" y="3921760"/>
            <a:ext cx="0" cy="589280"/>
          </a:xfrm>
          <a:prstGeom prst="straightConnector1">
            <a:avLst/>
          </a:prstGeom>
          <a:solidFill>
            <a:schemeClr val="accent1"/>
          </a:solidFill>
          <a:ln w="47625" cap="flat" cmpd="sng" algn="ctr">
            <a:solidFill>
              <a:srgbClr val="C00000"/>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6069D7C1-A7F7-4F40-9704-3C24D9793317}"/>
              </a:ext>
            </a:extLst>
          </p:cNvPr>
          <p:cNvCxnSpPr>
            <a:cxnSpLocks/>
          </p:cNvCxnSpPr>
          <p:nvPr/>
        </p:nvCxnSpPr>
        <p:spPr bwMode="auto">
          <a:xfrm flipH="1" flipV="1">
            <a:off x="2021840" y="3429000"/>
            <a:ext cx="3119120" cy="990600"/>
          </a:xfrm>
          <a:prstGeom prst="straightConnector1">
            <a:avLst/>
          </a:prstGeom>
          <a:solidFill>
            <a:schemeClr val="accent1"/>
          </a:solidFill>
          <a:ln w="47625" cap="flat" cmpd="sng" algn="ctr">
            <a:solidFill>
              <a:srgbClr val="C00000"/>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737ADF71-A521-46C5-BCC6-BAC96860D279}"/>
              </a:ext>
            </a:extLst>
          </p:cNvPr>
          <p:cNvCxnSpPr>
            <a:cxnSpLocks/>
          </p:cNvCxnSpPr>
          <p:nvPr/>
        </p:nvCxnSpPr>
        <p:spPr bwMode="auto">
          <a:xfrm flipV="1">
            <a:off x="3495736" y="3596640"/>
            <a:ext cx="1513144" cy="1889760"/>
          </a:xfrm>
          <a:prstGeom prst="straightConnector1">
            <a:avLst/>
          </a:prstGeom>
          <a:solidFill>
            <a:schemeClr val="accent1"/>
          </a:solidFill>
          <a:ln w="47625" cap="flat" cmpd="sng" algn="ctr">
            <a:solidFill>
              <a:srgbClr val="C00000"/>
            </a:solidFill>
            <a:prstDash val="solid"/>
            <a:round/>
            <a:headEnd type="none" w="med" len="med"/>
            <a:tailEnd type="triangle"/>
          </a:ln>
          <a:effectLst/>
        </p:spPr>
      </p:cxnSp>
      <p:sp>
        <p:nvSpPr>
          <p:cNvPr id="16" name="Rectangle 5">
            <a:extLst>
              <a:ext uri="{FF2B5EF4-FFF2-40B4-BE49-F238E27FC236}">
                <a16:creationId xmlns:a16="http://schemas.microsoft.com/office/drawing/2014/main" id="{9E76037B-17D8-442B-95B4-90D9E4539863}"/>
              </a:ext>
            </a:extLst>
          </p:cNvPr>
          <p:cNvSpPr>
            <a:spLocks noChangeArrowheads="1"/>
          </p:cNvSpPr>
          <p:nvPr/>
        </p:nvSpPr>
        <p:spPr bwMode="auto">
          <a:xfrm>
            <a:off x="6513255" y="5451604"/>
            <a:ext cx="2403634" cy="94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algn="l">
              <a:lnSpc>
                <a:spcPct val="85000"/>
              </a:lnSpc>
              <a:spcBef>
                <a:spcPct val="35000"/>
              </a:spcBef>
              <a:buClr>
                <a:schemeClr val="hlink"/>
              </a:buClr>
            </a:pPr>
            <a:r>
              <a:rPr lang="en-US" dirty="0">
                <a:solidFill>
                  <a:schemeClr val="accent2"/>
                </a:solidFill>
                <a:latin typeface="+mn-lt"/>
              </a:rPr>
              <a:t>But what about this one? </a:t>
            </a:r>
          </a:p>
          <a:p>
            <a:pPr algn="l">
              <a:lnSpc>
                <a:spcPct val="85000"/>
              </a:lnSpc>
              <a:spcBef>
                <a:spcPct val="35000"/>
              </a:spcBef>
              <a:buClr>
                <a:schemeClr val="hlink"/>
              </a:buClr>
            </a:pPr>
            <a:endParaRPr lang="en-US" dirty="0">
              <a:solidFill>
                <a:schemeClr val="accent2"/>
              </a:solidFill>
              <a:latin typeface="+mn-lt"/>
            </a:endParaRPr>
          </a:p>
          <a:p>
            <a:pPr algn="l">
              <a:lnSpc>
                <a:spcPct val="85000"/>
              </a:lnSpc>
              <a:spcBef>
                <a:spcPct val="35000"/>
              </a:spcBef>
              <a:buClr>
                <a:schemeClr val="hlink"/>
              </a:buClr>
            </a:pPr>
            <a:endParaRPr lang="en-US" dirty="0">
              <a:solidFill>
                <a:schemeClr val="accent2"/>
              </a:solidFill>
              <a:latin typeface="+mn-lt"/>
            </a:endParaRPr>
          </a:p>
        </p:txBody>
      </p:sp>
    </p:spTree>
    <p:extLst>
      <p:ext uri="{BB962C8B-B14F-4D97-AF65-F5344CB8AC3E}">
        <p14:creationId xmlns:p14="http://schemas.microsoft.com/office/powerpoint/2010/main" val="67399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Decomposition</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12</a:t>
            </a:fld>
            <a:endParaRPr lang="en-US"/>
          </a:p>
        </p:txBody>
      </p:sp>
      <p:sp>
        <p:nvSpPr>
          <p:cNvPr id="10" name="Rectangle 5"/>
          <p:cNvSpPr>
            <a:spLocks noChangeArrowheads="1"/>
          </p:cNvSpPr>
          <p:nvPr/>
        </p:nvSpPr>
        <p:spPr bwMode="auto">
          <a:xfrm>
            <a:off x="481806" y="1162487"/>
            <a:ext cx="8281988" cy="94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dirty="0">
                <a:solidFill>
                  <a:schemeClr val="accent2"/>
                </a:solidFill>
                <a:latin typeface="+mn-lt"/>
              </a:rPr>
              <a:t>Decomposition can be iterative. You may need to make some design decisions to make progress. </a:t>
            </a:r>
          </a:p>
          <a:p>
            <a:pPr marL="631825" lvl="1" indent="-174625" algn="l">
              <a:lnSpc>
                <a:spcPct val="85000"/>
              </a:lnSpc>
              <a:spcBef>
                <a:spcPct val="35000"/>
              </a:spcBef>
              <a:buClr>
                <a:schemeClr val="hlink"/>
              </a:buClr>
              <a:buFontTx/>
              <a:buChar char="•"/>
            </a:pPr>
            <a:r>
              <a:rPr lang="en-US" dirty="0">
                <a:solidFill>
                  <a:schemeClr val="accent2"/>
                </a:solidFill>
                <a:latin typeface="+mn-lt"/>
              </a:rPr>
              <a:t>If the Transporters are low-cost, one-shot devices:</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
        <p:nvSpPr>
          <p:cNvPr id="13" name="TextBox 12">
            <a:extLst>
              <a:ext uri="{FF2B5EF4-FFF2-40B4-BE49-F238E27FC236}">
                <a16:creationId xmlns:a16="http://schemas.microsoft.com/office/drawing/2014/main" id="{9A1EA287-02C6-4262-91C2-47442DE2C647}"/>
              </a:ext>
            </a:extLst>
          </p:cNvPr>
          <p:cNvSpPr txBox="1"/>
          <p:nvPr/>
        </p:nvSpPr>
        <p:spPr>
          <a:xfrm>
            <a:off x="889000" y="2294121"/>
            <a:ext cx="2194560" cy="707886"/>
          </a:xfrm>
          <a:prstGeom prst="rect">
            <a:avLst/>
          </a:prstGeom>
          <a:noFill/>
          <a:ln>
            <a:solidFill>
              <a:schemeClr val="tx1"/>
            </a:solidFill>
          </a:ln>
        </p:spPr>
        <p:txBody>
          <a:bodyPr wrap="square" rtlCol="0">
            <a:spAutoFit/>
          </a:bodyPr>
          <a:lstStyle/>
          <a:p>
            <a:r>
              <a:rPr lang="en-US" dirty="0">
                <a:latin typeface="+mn-lt"/>
              </a:rPr>
              <a:t>Capability reset for next request</a:t>
            </a:r>
          </a:p>
        </p:txBody>
      </p:sp>
      <p:sp>
        <p:nvSpPr>
          <p:cNvPr id="14" name="TextBox 13">
            <a:extLst>
              <a:ext uri="{FF2B5EF4-FFF2-40B4-BE49-F238E27FC236}">
                <a16:creationId xmlns:a16="http://schemas.microsoft.com/office/drawing/2014/main" id="{C3BD912F-208D-423D-B268-57BB9093D91E}"/>
              </a:ext>
            </a:extLst>
          </p:cNvPr>
          <p:cNvSpPr txBox="1"/>
          <p:nvPr/>
        </p:nvSpPr>
        <p:spPr>
          <a:xfrm>
            <a:off x="3749040" y="2288768"/>
            <a:ext cx="2194560" cy="707886"/>
          </a:xfrm>
          <a:prstGeom prst="rect">
            <a:avLst/>
          </a:prstGeom>
          <a:noFill/>
          <a:ln>
            <a:solidFill>
              <a:schemeClr val="tx1"/>
            </a:solidFill>
          </a:ln>
        </p:spPr>
        <p:txBody>
          <a:bodyPr wrap="square" rtlCol="0">
            <a:spAutoFit/>
          </a:bodyPr>
          <a:lstStyle/>
          <a:p>
            <a:r>
              <a:rPr lang="en-US" dirty="0">
                <a:latin typeface="+mn-lt"/>
              </a:rPr>
              <a:t>Maintain supply of transporters</a:t>
            </a:r>
          </a:p>
        </p:txBody>
      </p:sp>
      <p:sp>
        <p:nvSpPr>
          <p:cNvPr id="4" name="Arrow: Right 3">
            <a:extLst>
              <a:ext uri="{FF2B5EF4-FFF2-40B4-BE49-F238E27FC236}">
                <a16:creationId xmlns:a16="http://schemas.microsoft.com/office/drawing/2014/main" id="{23DD5671-1217-43FD-A410-8C454FBF9D3B}"/>
              </a:ext>
            </a:extLst>
          </p:cNvPr>
          <p:cNvSpPr/>
          <p:nvPr/>
        </p:nvSpPr>
        <p:spPr bwMode="auto">
          <a:xfrm>
            <a:off x="3251200" y="2514515"/>
            <a:ext cx="3556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charset="0"/>
            </a:endParaRPr>
          </a:p>
        </p:txBody>
      </p:sp>
      <p:sp>
        <p:nvSpPr>
          <p:cNvPr id="17" name="TextBox 16">
            <a:extLst>
              <a:ext uri="{FF2B5EF4-FFF2-40B4-BE49-F238E27FC236}">
                <a16:creationId xmlns:a16="http://schemas.microsoft.com/office/drawing/2014/main" id="{D657821B-9D42-474F-A650-2376E6768959}"/>
              </a:ext>
            </a:extLst>
          </p:cNvPr>
          <p:cNvSpPr txBox="1"/>
          <p:nvPr/>
        </p:nvSpPr>
        <p:spPr>
          <a:xfrm>
            <a:off x="6324600" y="2439525"/>
            <a:ext cx="2194560" cy="400110"/>
          </a:xfrm>
          <a:prstGeom prst="rect">
            <a:avLst/>
          </a:prstGeom>
          <a:solidFill>
            <a:schemeClr val="accent5">
              <a:lumMod val="90000"/>
            </a:schemeClr>
          </a:solidFill>
          <a:ln>
            <a:solidFill>
              <a:schemeClr val="tx1"/>
            </a:solidFill>
          </a:ln>
        </p:spPr>
        <p:txBody>
          <a:bodyPr wrap="square" rtlCol="0">
            <a:spAutoFit/>
          </a:bodyPr>
          <a:lstStyle/>
          <a:p>
            <a:r>
              <a:rPr lang="en-US" dirty="0">
                <a:latin typeface="+mn-lt"/>
              </a:rPr>
              <a:t>Home base</a:t>
            </a:r>
          </a:p>
        </p:txBody>
      </p:sp>
      <p:cxnSp>
        <p:nvCxnSpPr>
          <p:cNvPr id="18" name="Straight Arrow Connector 17">
            <a:extLst>
              <a:ext uri="{FF2B5EF4-FFF2-40B4-BE49-F238E27FC236}">
                <a16:creationId xmlns:a16="http://schemas.microsoft.com/office/drawing/2014/main" id="{54AF26BD-246D-4028-9AB3-0E792172AF6E}"/>
              </a:ext>
            </a:extLst>
          </p:cNvPr>
          <p:cNvCxnSpPr>
            <a:cxnSpLocks/>
            <a:stCxn id="14" idx="3"/>
            <a:endCxn id="17" idx="1"/>
          </p:cNvCxnSpPr>
          <p:nvPr/>
        </p:nvCxnSpPr>
        <p:spPr bwMode="auto">
          <a:xfrm flipV="1">
            <a:off x="5943600" y="2639580"/>
            <a:ext cx="381000" cy="3131"/>
          </a:xfrm>
          <a:prstGeom prst="straightConnector1">
            <a:avLst/>
          </a:prstGeom>
          <a:solidFill>
            <a:schemeClr val="accent1"/>
          </a:solidFill>
          <a:ln w="47625" cap="flat" cmpd="sng" algn="ctr">
            <a:solidFill>
              <a:srgbClr val="C00000"/>
            </a:solidFill>
            <a:prstDash val="solid"/>
            <a:round/>
            <a:headEnd type="none" w="med" len="med"/>
            <a:tailEnd type="triangle"/>
          </a:ln>
          <a:effectLst/>
        </p:spPr>
      </p:cxnSp>
      <p:sp>
        <p:nvSpPr>
          <p:cNvPr id="21" name="Rectangle 5">
            <a:extLst>
              <a:ext uri="{FF2B5EF4-FFF2-40B4-BE49-F238E27FC236}">
                <a16:creationId xmlns:a16="http://schemas.microsoft.com/office/drawing/2014/main" id="{71BC9ED8-100C-4789-983A-EEB910C839A1}"/>
              </a:ext>
            </a:extLst>
          </p:cNvPr>
          <p:cNvSpPr>
            <a:spLocks noChangeArrowheads="1"/>
          </p:cNvSpPr>
          <p:nvPr/>
        </p:nvSpPr>
        <p:spPr bwMode="auto">
          <a:xfrm>
            <a:off x="481806" y="3336481"/>
            <a:ext cx="8281988" cy="94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631825" lvl="1" indent="-174625" algn="l">
              <a:lnSpc>
                <a:spcPct val="85000"/>
              </a:lnSpc>
              <a:spcBef>
                <a:spcPct val="35000"/>
              </a:spcBef>
              <a:buClr>
                <a:schemeClr val="hlink"/>
              </a:buClr>
              <a:buFontTx/>
              <a:buChar char="•"/>
            </a:pPr>
            <a:r>
              <a:rPr lang="en-US" dirty="0">
                <a:solidFill>
                  <a:schemeClr val="accent2"/>
                </a:solidFill>
                <a:latin typeface="+mn-lt"/>
              </a:rPr>
              <a:t>If the Transporters are reusable: </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
        <p:nvSpPr>
          <p:cNvPr id="23" name="TextBox 22">
            <a:extLst>
              <a:ext uri="{FF2B5EF4-FFF2-40B4-BE49-F238E27FC236}">
                <a16:creationId xmlns:a16="http://schemas.microsoft.com/office/drawing/2014/main" id="{336918B9-724A-4DF5-85C4-723C254FDF43}"/>
              </a:ext>
            </a:extLst>
          </p:cNvPr>
          <p:cNvSpPr txBox="1"/>
          <p:nvPr/>
        </p:nvSpPr>
        <p:spPr>
          <a:xfrm>
            <a:off x="889000" y="3867509"/>
            <a:ext cx="2194560" cy="707886"/>
          </a:xfrm>
          <a:prstGeom prst="rect">
            <a:avLst/>
          </a:prstGeom>
          <a:noFill/>
          <a:ln>
            <a:solidFill>
              <a:schemeClr val="tx1"/>
            </a:solidFill>
          </a:ln>
        </p:spPr>
        <p:txBody>
          <a:bodyPr wrap="square" rtlCol="0">
            <a:spAutoFit/>
          </a:bodyPr>
          <a:lstStyle/>
          <a:p>
            <a:r>
              <a:rPr lang="en-US" dirty="0">
                <a:latin typeface="+mn-lt"/>
              </a:rPr>
              <a:t>Capability reset for next request</a:t>
            </a:r>
          </a:p>
        </p:txBody>
      </p:sp>
      <p:sp>
        <p:nvSpPr>
          <p:cNvPr id="25" name="TextBox 24">
            <a:extLst>
              <a:ext uri="{FF2B5EF4-FFF2-40B4-BE49-F238E27FC236}">
                <a16:creationId xmlns:a16="http://schemas.microsoft.com/office/drawing/2014/main" id="{8DE9E607-C9A6-4E20-9927-40DC545F0D81}"/>
              </a:ext>
            </a:extLst>
          </p:cNvPr>
          <p:cNvSpPr txBox="1"/>
          <p:nvPr/>
        </p:nvSpPr>
        <p:spPr>
          <a:xfrm>
            <a:off x="3749040" y="4012913"/>
            <a:ext cx="2194560" cy="400110"/>
          </a:xfrm>
          <a:prstGeom prst="rect">
            <a:avLst/>
          </a:prstGeom>
          <a:noFill/>
          <a:ln>
            <a:solidFill>
              <a:schemeClr val="tx1"/>
            </a:solidFill>
          </a:ln>
        </p:spPr>
        <p:txBody>
          <a:bodyPr wrap="square" rtlCol="0">
            <a:spAutoFit/>
          </a:bodyPr>
          <a:lstStyle/>
          <a:p>
            <a:r>
              <a:rPr lang="en-US" dirty="0">
                <a:latin typeface="+mn-lt"/>
              </a:rPr>
              <a:t>Return to base</a:t>
            </a:r>
          </a:p>
        </p:txBody>
      </p:sp>
      <p:sp>
        <p:nvSpPr>
          <p:cNvPr id="26" name="Arrow: Right 25">
            <a:extLst>
              <a:ext uri="{FF2B5EF4-FFF2-40B4-BE49-F238E27FC236}">
                <a16:creationId xmlns:a16="http://schemas.microsoft.com/office/drawing/2014/main" id="{B0D483A2-C97E-4C03-87FF-9401011FF10E}"/>
              </a:ext>
            </a:extLst>
          </p:cNvPr>
          <p:cNvSpPr/>
          <p:nvPr/>
        </p:nvSpPr>
        <p:spPr bwMode="auto">
          <a:xfrm>
            <a:off x="3251200" y="4078833"/>
            <a:ext cx="3556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charset="0"/>
            </a:endParaRPr>
          </a:p>
        </p:txBody>
      </p:sp>
      <p:sp>
        <p:nvSpPr>
          <p:cNvPr id="28" name="TextBox 27">
            <a:extLst>
              <a:ext uri="{FF2B5EF4-FFF2-40B4-BE49-F238E27FC236}">
                <a16:creationId xmlns:a16="http://schemas.microsoft.com/office/drawing/2014/main" id="{973ADDF3-C33B-47A8-AF38-C6A7756CCB96}"/>
              </a:ext>
            </a:extLst>
          </p:cNvPr>
          <p:cNvSpPr txBox="1"/>
          <p:nvPr/>
        </p:nvSpPr>
        <p:spPr>
          <a:xfrm>
            <a:off x="6324600" y="4012913"/>
            <a:ext cx="2194560" cy="400110"/>
          </a:xfrm>
          <a:prstGeom prst="rect">
            <a:avLst/>
          </a:prstGeom>
          <a:solidFill>
            <a:schemeClr val="accent5">
              <a:lumMod val="90000"/>
            </a:schemeClr>
          </a:solidFill>
          <a:ln>
            <a:solidFill>
              <a:schemeClr val="tx1"/>
            </a:solidFill>
          </a:ln>
        </p:spPr>
        <p:txBody>
          <a:bodyPr wrap="square" rtlCol="0">
            <a:spAutoFit/>
          </a:bodyPr>
          <a:lstStyle/>
          <a:p>
            <a:r>
              <a:rPr lang="en-US" dirty="0">
                <a:latin typeface="+mn-lt"/>
              </a:rPr>
              <a:t>Transporter</a:t>
            </a:r>
          </a:p>
        </p:txBody>
      </p:sp>
      <p:cxnSp>
        <p:nvCxnSpPr>
          <p:cNvPr id="29" name="Straight Arrow Connector 28">
            <a:extLst>
              <a:ext uri="{FF2B5EF4-FFF2-40B4-BE49-F238E27FC236}">
                <a16:creationId xmlns:a16="http://schemas.microsoft.com/office/drawing/2014/main" id="{33F8EDF6-EDF4-4522-B81D-590786CA8601}"/>
              </a:ext>
            </a:extLst>
          </p:cNvPr>
          <p:cNvCxnSpPr>
            <a:cxnSpLocks/>
            <a:stCxn id="25" idx="3"/>
            <a:endCxn id="28" idx="1"/>
          </p:cNvCxnSpPr>
          <p:nvPr/>
        </p:nvCxnSpPr>
        <p:spPr bwMode="auto">
          <a:xfrm>
            <a:off x="5943600" y="4212968"/>
            <a:ext cx="381000" cy="0"/>
          </a:xfrm>
          <a:prstGeom prst="straightConnector1">
            <a:avLst/>
          </a:prstGeom>
          <a:solidFill>
            <a:schemeClr val="accent1"/>
          </a:solidFill>
          <a:ln w="47625" cap="flat" cmpd="sng" algn="ctr">
            <a:solidFill>
              <a:srgbClr val="C00000"/>
            </a:solidFill>
            <a:prstDash val="solid"/>
            <a:round/>
            <a:headEnd type="none" w="med" len="med"/>
            <a:tailEnd type="triangle"/>
          </a:ln>
          <a:effectLst/>
        </p:spPr>
      </p:cxnSp>
      <p:sp>
        <p:nvSpPr>
          <p:cNvPr id="30" name="TextBox 29">
            <a:extLst>
              <a:ext uri="{FF2B5EF4-FFF2-40B4-BE49-F238E27FC236}">
                <a16:creationId xmlns:a16="http://schemas.microsoft.com/office/drawing/2014/main" id="{4C9CE260-EA48-4A94-89D8-32F620C6C121}"/>
              </a:ext>
            </a:extLst>
          </p:cNvPr>
          <p:cNvSpPr txBox="1"/>
          <p:nvPr/>
        </p:nvSpPr>
        <p:spPr>
          <a:xfrm>
            <a:off x="3749040" y="4879455"/>
            <a:ext cx="2194560" cy="1015663"/>
          </a:xfrm>
          <a:prstGeom prst="rect">
            <a:avLst/>
          </a:prstGeom>
          <a:noFill/>
          <a:ln>
            <a:solidFill>
              <a:schemeClr val="tx1"/>
            </a:solidFill>
          </a:ln>
        </p:spPr>
        <p:txBody>
          <a:bodyPr wrap="square" rtlCol="0">
            <a:spAutoFit/>
          </a:bodyPr>
          <a:lstStyle/>
          <a:p>
            <a:r>
              <a:rPr lang="en-US" dirty="0">
                <a:latin typeface="+mn-lt"/>
              </a:rPr>
              <a:t>Receive returning transporter</a:t>
            </a:r>
          </a:p>
        </p:txBody>
      </p:sp>
      <p:sp>
        <p:nvSpPr>
          <p:cNvPr id="31" name="TextBox 30">
            <a:extLst>
              <a:ext uri="{FF2B5EF4-FFF2-40B4-BE49-F238E27FC236}">
                <a16:creationId xmlns:a16="http://schemas.microsoft.com/office/drawing/2014/main" id="{A2F1CAD1-5C7A-45CD-AA1F-1FFB6D0AA3A0}"/>
              </a:ext>
            </a:extLst>
          </p:cNvPr>
          <p:cNvSpPr txBox="1"/>
          <p:nvPr/>
        </p:nvSpPr>
        <p:spPr>
          <a:xfrm>
            <a:off x="6324600" y="5196697"/>
            <a:ext cx="2194560" cy="400110"/>
          </a:xfrm>
          <a:prstGeom prst="rect">
            <a:avLst/>
          </a:prstGeom>
          <a:solidFill>
            <a:schemeClr val="accent5">
              <a:lumMod val="90000"/>
            </a:schemeClr>
          </a:solidFill>
          <a:ln>
            <a:solidFill>
              <a:schemeClr val="tx1"/>
            </a:solidFill>
          </a:ln>
        </p:spPr>
        <p:txBody>
          <a:bodyPr wrap="square" rtlCol="0">
            <a:spAutoFit/>
          </a:bodyPr>
          <a:lstStyle/>
          <a:p>
            <a:r>
              <a:rPr lang="en-US" dirty="0">
                <a:latin typeface="+mn-lt"/>
              </a:rPr>
              <a:t>Home base</a:t>
            </a:r>
          </a:p>
        </p:txBody>
      </p:sp>
      <p:cxnSp>
        <p:nvCxnSpPr>
          <p:cNvPr id="32" name="Straight Arrow Connector 31">
            <a:extLst>
              <a:ext uri="{FF2B5EF4-FFF2-40B4-BE49-F238E27FC236}">
                <a16:creationId xmlns:a16="http://schemas.microsoft.com/office/drawing/2014/main" id="{B41B1B32-1ABE-4319-86DC-0F05C126FC62}"/>
              </a:ext>
            </a:extLst>
          </p:cNvPr>
          <p:cNvCxnSpPr>
            <a:cxnSpLocks/>
            <a:stCxn id="30" idx="3"/>
            <a:endCxn id="31" idx="1"/>
          </p:cNvCxnSpPr>
          <p:nvPr/>
        </p:nvCxnSpPr>
        <p:spPr bwMode="auto">
          <a:xfrm>
            <a:off x="5943600" y="5387287"/>
            <a:ext cx="381000" cy="9465"/>
          </a:xfrm>
          <a:prstGeom prst="straightConnector1">
            <a:avLst/>
          </a:prstGeom>
          <a:solidFill>
            <a:schemeClr val="accent1"/>
          </a:solidFill>
          <a:ln w="47625" cap="flat" cmpd="sng" algn="ctr">
            <a:solidFill>
              <a:srgbClr val="C00000"/>
            </a:solidFill>
            <a:prstDash val="solid"/>
            <a:round/>
            <a:headEnd type="none" w="med" len="med"/>
            <a:tailEnd type="triangle"/>
          </a:ln>
          <a:effectLst/>
        </p:spPr>
      </p:cxnSp>
      <p:sp>
        <p:nvSpPr>
          <p:cNvPr id="33" name="Arrow: Right 32">
            <a:extLst>
              <a:ext uri="{FF2B5EF4-FFF2-40B4-BE49-F238E27FC236}">
                <a16:creationId xmlns:a16="http://schemas.microsoft.com/office/drawing/2014/main" id="{772BCBFC-32A8-4D09-B710-C3FC0E31DD4F}"/>
              </a:ext>
            </a:extLst>
          </p:cNvPr>
          <p:cNvSpPr/>
          <p:nvPr/>
        </p:nvSpPr>
        <p:spPr bwMode="auto">
          <a:xfrm rot="2629965">
            <a:off x="3251200" y="4740513"/>
            <a:ext cx="3556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279394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Requirements</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13</a:t>
            </a:fld>
            <a:endParaRPr lang="en-US"/>
          </a:p>
        </p:txBody>
      </p:sp>
      <p:sp>
        <p:nvSpPr>
          <p:cNvPr id="10" name="Rectangle 5"/>
          <p:cNvSpPr>
            <a:spLocks noChangeArrowheads="1"/>
          </p:cNvSpPr>
          <p:nvPr/>
        </p:nvSpPr>
        <p:spPr bwMode="auto">
          <a:xfrm>
            <a:off x="457200" y="1229360"/>
            <a:ext cx="8281988"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Requirements are how we document the needs, goals, and objectives of the system</a:t>
            </a:r>
          </a:p>
          <a:p>
            <a:pPr marL="174625" indent="-174625" algn="l">
              <a:lnSpc>
                <a:spcPct val="85000"/>
              </a:lnSpc>
              <a:spcBef>
                <a:spcPct val="35000"/>
              </a:spcBef>
              <a:buClr>
                <a:schemeClr val="hlink"/>
              </a:buClr>
              <a:buFontTx/>
              <a:buChar char="•"/>
            </a:pPr>
            <a:r>
              <a:rPr lang="en-US" dirty="0">
                <a:solidFill>
                  <a:schemeClr val="accent2"/>
                </a:solidFill>
                <a:latin typeface="+mn-lt"/>
              </a:rPr>
              <a:t>Part of the systems job is to take the higher-level system requirements and flow them down to the elements</a:t>
            </a:r>
          </a:p>
          <a:p>
            <a:pPr marL="174625" indent="-174625" algn="l">
              <a:lnSpc>
                <a:spcPct val="85000"/>
              </a:lnSpc>
              <a:spcBef>
                <a:spcPct val="35000"/>
              </a:spcBef>
              <a:buClr>
                <a:schemeClr val="hlink"/>
              </a:buClr>
              <a:buFontTx/>
              <a:buChar char="•"/>
            </a:pPr>
            <a:r>
              <a:rPr lang="en-US" dirty="0">
                <a:solidFill>
                  <a:schemeClr val="accent2"/>
                </a:solidFill>
                <a:latin typeface="+mn-lt"/>
              </a:rPr>
              <a:t>Requirements should be owned by the element they apply at. The systems engineer can help flow down requirements to subsystems but they shouldn’t own them. </a:t>
            </a:r>
          </a:p>
          <a:p>
            <a:pPr marL="174625" indent="-174625" algn="l">
              <a:lnSpc>
                <a:spcPct val="85000"/>
              </a:lnSpc>
              <a:spcBef>
                <a:spcPct val="35000"/>
              </a:spcBef>
              <a:buClr>
                <a:schemeClr val="hlink"/>
              </a:buClr>
              <a:buFontTx/>
              <a:buChar char="•"/>
            </a:pPr>
            <a:r>
              <a:rPr lang="en-US" dirty="0">
                <a:solidFill>
                  <a:schemeClr val="accent2"/>
                </a:solidFill>
                <a:latin typeface="+mn-lt"/>
              </a:rPr>
              <a:t>Functional and performance requirements often follow the functional decomposition. </a:t>
            </a:r>
          </a:p>
          <a:p>
            <a:pPr marL="631825" lvl="1" indent="-174625" algn="l">
              <a:lnSpc>
                <a:spcPct val="85000"/>
              </a:lnSpc>
              <a:spcBef>
                <a:spcPct val="35000"/>
              </a:spcBef>
              <a:buClr>
                <a:schemeClr val="hlink"/>
              </a:buClr>
              <a:buFontTx/>
              <a:buChar char="•"/>
            </a:pPr>
            <a:r>
              <a:rPr lang="en-US" dirty="0">
                <a:solidFill>
                  <a:schemeClr val="accent2"/>
                </a:solidFill>
                <a:latin typeface="+mn-lt"/>
              </a:rPr>
              <a:t>The medical supply delivery system </a:t>
            </a:r>
            <a:r>
              <a:rPr lang="en-US" i="1" dirty="0">
                <a:solidFill>
                  <a:schemeClr val="accent2"/>
                </a:solidFill>
                <a:latin typeface="+mn-lt"/>
              </a:rPr>
              <a:t>shall</a:t>
            </a:r>
            <a:r>
              <a:rPr lang="en-US" dirty="0">
                <a:solidFill>
                  <a:schemeClr val="accent2"/>
                </a:solidFill>
                <a:latin typeface="+mn-lt"/>
              </a:rPr>
              <a:t> have at least 2 weeks of supplies available at all times</a:t>
            </a:r>
          </a:p>
          <a:p>
            <a:pPr marL="1089025" lvl="2" indent="-174625" algn="l">
              <a:lnSpc>
                <a:spcPct val="85000"/>
              </a:lnSpc>
              <a:spcBef>
                <a:spcPct val="35000"/>
              </a:spcBef>
              <a:buClr>
                <a:schemeClr val="hlink"/>
              </a:buClr>
              <a:buFontTx/>
              <a:buChar char="•"/>
            </a:pPr>
            <a:r>
              <a:rPr lang="en-US" dirty="0">
                <a:solidFill>
                  <a:schemeClr val="accent2"/>
                </a:solidFill>
                <a:latin typeface="+mn-lt"/>
              </a:rPr>
              <a:t>The home base </a:t>
            </a:r>
            <a:r>
              <a:rPr lang="en-US" i="1" dirty="0">
                <a:solidFill>
                  <a:schemeClr val="accent2"/>
                </a:solidFill>
                <a:latin typeface="+mn-lt"/>
              </a:rPr>
              <a:t>shall</a:t>
            </a:r>
            <a:r>
              <a:rPr lang="en-US" dirty="0">
                <a:solidFill>
                  <a:schemeClr val="accent2"/>
                </a:solidFill>
                <a:latin typeface="+mn-lt"/>
              </a:rPr>
              <a:t> have at least 200 </a:t>
            </a:r>
            <a:r>
              <a:rPr lang="en-US" dirty="0" err="1">
                <a:solidFill>
                  <a:schemeClr val="accent2"/>
                </a:solidFill>
                <a:latin typeface="+mn-lt"/>
              </a:rPr>
              <a:t>sqft</a:t>
            </a:r>
            <a:r>
              <a:rPr lang="en-US" dirty="0">
                <a:solidFill>
                  <a:schemeClr val="accent2"/>
                </a:solidFill>
                <a:latin typeface="+mn-lt"/>
              </a:rPr>
              <a:t> of refrigerator space. </a:t>
            </a:r>
          </a:p>
          <a:p>
            <a:pPr marL="631825" lvl="1" indent="-174625" algn="l">
              <a:lnSpc>
                <a:spcPct val="85000"/>
              </a:lnSpc>
              <a:spcBef>
                <a:spcPct val="35000"/>
              </a:spcBef>
              <a:buClr>
                <a:schemeClr val="hlink"/>
              </a:buClr>
              <a:buFontTx/>
              <a:buChar char="•"/>
            </a:pPr>
            <a:r>
              <a:rPr lang="en-US" dirty="0">
                <a:solidFill>
                  <a:schemeClr val="accent2"/>
                </a:solidFill>
                <a:latin typeface="+mn-lt"/>
              </a:rPr>
              <a:t>The medical supply delivery system </a:t>
            </a:r>
            <a:r>
              <a:rPr lang="en-US" i="1" dirty="0">
                <a:solidFill>
                  <a:schemeClr val="accent2"/>
                </a:solidFill>
                <a:latin typeface="+mn-lt"/>
              </a:rPr>
              <a:t>shall</a:t>
            </a:r>
            <a:r>
              <a:rPr lang="en-US" dirty="0">
                <a:solidFill>
                  <a:schemeClr val="accent2"/>
                </a:solidFill>
                <a:latin typeface="+mn-lt"/>
              </a:rPr>
              <a:t> cover an area with a radius of at least 100 miles. </a:t>
            </a:r>
          </a:p>
          <a:p>
            <a:pPr marL="1089025" lvl="2" indent="-174625" algn="l">
              <a:lnSpc>
                <a:spcPct val="85000"/>
              </a:lnSpc>
              <a:spcBef>
                <a:spcPct val="35000"/>
              </a:spcBef>
              <a:buClr>
                <a:schemeClr val="hlink"/>
              </a:buClr>
              <a:buFontTx/>
              <a:buChar char="•"/>
            </a:pPr>
            <a:r>
              <a:rPr lang="en-US" dirty="0">
                <a:solidFill>
                  <a:schemeClr val="accent2"/>
                </a:solidFill>
                <a:latin typeface="+mn-lt"/>
              </a:rPr>
              <a:t>The transporter </a:t>
            </a:r>
            <a:r>
              <a:rPr lang="en-US" i="1" dirty="0">
                <a:solidFill>
                  <a:schemeClr val="accent2"/>
                </a:solidFill>
                <a:latin typeface="+mn-lt"/>
              </a:rPr>
              <a:t>shall</a:t>
            </a:r>
            <a:r>
              <a:rPr lang="en-US" dirty="0">
                <a:solidFill>
                  <a:schemeClr val="accent2"/>
                </a:solidFill>
                <a:latin typeface="+mn-lt"/>
              </a:rPr>
              <a:t> have a range of at least 100 miles (or 200 if we’re returning it to home base)</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Tree>
    <p:extLst>
      <p:ext uri="{BB962C8B-B14F-4D97-AF65-F5344CB8AC3E}">
        <p14:creationId xmlns:p14="http://schemas.microsoft.com/office/powerpoint/2010/main" val="167967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Requirements</a:t>
            </a:r>
          </a:p>
        </p:txBody>
      </p:sp>
      <p:sp>
        <p:nvSpPr>
          <p:cNvPr id="11267" name="Rectangle 3"/>
          <p:cNvSpPr>
            <a:spLocks noGrp="1" noChangeArrowheads="1"/>
          </p:cNvSpPr>
          <p:nvPr>
            <p:ph idx="1"/>
          </p:nvPr>
        </p:nvSpPr>
        <p:spPr/>
        <p:txBody>
          <a:bodyPr/>
          <a:lstStyle/>
          <a:p>
            <a:pPr>
              <a:lnSpc>
                <a:spcPct val="75000"/>
              </a:lnSpc>
            </a:pPr>
            <a:r>
              <a:rPr lang="en-US" dirty="0"/>
              <a:t>Use the word </a:t>
            </a:r>
            <a:r>
              <a:rPr lang="ja-JP" altLang="en-US" dirty="0">
                <a:latin typeface="Arial"/>
              </a:rPr>
              <a:t>“</a:t>
            </a:r>
            <a:r>
              <a:rPr lang="en-US" dirty="0"/>
              <a:t>shall</a:t>
            </a:r>
            <a:r>
              <a:rPr lang="ja-JP" altLang="en-US" dirty="0">
                <a:latin typeface="Arial"/>
              </a:rPr>
              <a:t>”</a:t>
            </a:r>
            <a:r>
              <a:rPr lang="en-US" dirty="0"/>
              <a:t> when defining requirements and only for requirements:</a:t>
            </a:r>
          </a:p>
          <a:p>
            <a:pPr lvl="1">
              <a:lnSpc>
                <a:spcPct val="75000"/>
              </a:lnSpc>
            </a:pPr>
            <a:r>
              <a:rPr lang="ja-JP" altLang="en-US" dirty="0">
                <a:latin typeface="Arial"/>
              </a:rPr>
              <a:t>“</a:t>
            </a:r>
            <a:r>
              <a:rPr lang="en-US" dirty="0"/>
              <a:t>The attitude control system shall point the instrument </a:t>
            </a:r>
            <a:r>
              <a:rPr lang="en-US" dirty="0" err="1"/>
              <a:t>boresight</a:t>
            </a:r>
            <a:r>
              <a:rPr lang="en-US" dirty="0"/>
              <a:t> to within 6 arc seconds of the commanded attitude.</a:t>
            </a:r>
            <a:r>
              <a:rPr lang="ja-JP" altLang="en-US" dirty="0">
                <a:latin typeface="Arial"/>
              </a:rPr>
              <a:t>”</a:t>
            </a:r>
            <a:endParaRPr lang="en-US" dirty="0"/>
          </a:p>
          <a:p>
            <a:pPr lvl="1">
              <a:lnSpc>
                <a:spcPct val="75000"/>
              </a:lnSpc>
            </a:pPr>
            <a:r>
              <a:rPr lang="en-US" dirty="0"/>
              <a:t>Make it clear to the reader exactly what must be done.</a:t>
            </a:r>
          </a:p>
          <a:p>
            <a:pPr>
              <a:lnSpc>
                <a:spcPct val="75000"/>
              </a:lnSpc>
            </a:pPr>
            <a:r>
              <a:rPr lang="en-US" dirty="0"/>
              <a:t>Requirements should be:</a:t>
            </a:r>
          </a:p>
          <a:p>
            <a:pPr lvl="1">
              <a:lnSpc>
                <a:spcPct val="75000"/>
              </a:lnSpc>
            </a:pPr>
            <a:r>
              <a:rPr lang="en-US" dirty="0"/>
              <a:t>Achievable</a:t>
            </a:r>
          </a:p>
          <a:p>
            <a:pPr lvl="2">
              <a:lnSpc>
                <a:spcPct val="75000"/>
              </a:lnSpc>
            </a:pPr>
            <a:r>
              <a:rPr lang="en-US" dirty="0"/>
              <a:t>A requirement that violates a law of physics or even just a programmatic constraint isn’t valid</a:t>
            </a:r>
          </a:p>
          <a:p>
            <a:pPr lvl="1">
              <a:lnSpc>
                <a:spcPct val="75000"/>
              </a:lnSpc>
            </a:pPr>
            <a:r>
              <a:rPr lang="en-US" dirty="0"/>
              <a:t>Measurable</a:t>
            </a:r>
          </a:p>
          <a:p>
            <a:pPr lvl="2">
              <a:lnSpc>
                <a:spcPct val="75000"/>
              </a:lnSpc>
            </a:pPr>
            <a:r>
              <a:rPr lang="en-US" dirty="0"/>
              <a:t>Avoid vague statements like </a:t>
            </a:r>
            <a:r>
              <a:rPr lang="ja-JP" altLang="en-US" dirty="0">
                <a:latin typeface="Arial"/>
              </a:rPr>
              <a:t>“</a:t>
            </a:r>
            <a:r>
              <a:rPr lang="en-US" dirty="0"/>
              <a:t>shall point as accurately as possible</a:t>
            </a:r>
            <a:r>
              <a:rPr lang="ja-JP" altLang="en-US" dirty="0">
                <a:latin typeface="Arial"/>
              </a:rPr>
              <a:t>”</a:t>
            </a:r>
            <a:endParaRPr lang="en-US" dirty="0"/>
          </a:p>
          <a:p>
            <a:pPr lvl="1">
              <a:lnSpc>
                <a:spcPct val="75000"/>
              </a:lnSpc>
            </a:pPr>
            <a:r>
              <a:rPr lang="en-US" dirty="0"/>
              <a:t>Verifiable</a:t>
            </a:r>
          </a:p>
          <a:p>
            <a:pPr lvl="2">
              <a:lnSpc>
                <a:spcPct val="75000"/>
              </a:lnSpc>
            </a:pPr>
            <a:r>
              <a:rPr lang="en-US" dirty="0"/>
              <a:t>If no one can demonstrate that a system does or does not meet a requirement, then there is no requirement</a:t>
            </a:r>
          </a:p>
          <a:p>
            <a:pPr>
              <a:lnSpc>
                <a:spcPct val="75000"/>
              </a:lnSpc>
            </a:pPr>
            <a:r>
              <a:rPr lang="en-US" dirty="0"/>
              <a:t>Document rationale!</a:t>
            </a:r>
          </a:p>
          <a:p>
            <a:pPr lvl="1">
              <a:lnSpc>
                <a:spcPct val="75000"/>
              </a:lnSpc>
            </a:pPr>
            <a:r>
              <a:rPr lang="en-US" dirty="0"/>
              <a:t>Capture the why while it is fresh.</a:t>
            </a:r>
          </a:p>
          <a:p>
            <a:pPr lvl="1">
              <a:lnSpc>
                <a:spcPct val="75000"/>
              </a:lnSpc>
            </a:pPr>
            <a:r>
              <a:rPr lang="en-US" dirty="0"/>
              <a:t>Enable future changes—people are afraid to change things they don</a:t>
            </a:r>
            <a:r>
              <a:rPr lang="ja-JP" altLang="en-US" dirty="0">
                <a:latin typeface="Arial"/>
              </a:rPr>
              <a:t>’</a:t>
            </a:r>
            <a:r>
              <a:rPr lang="en-US" dirty="0"/>
              <a:t>t understand.</a:t>
            </a:r>
          </a:p>
          <a:p>
            <a:pPr lvl="1">
              <a:lnSpc>
                <a:spcPct val="75000"/>
              </a:lnSpc>
            </a:pPr>
            <a:r>
              <a:rPr lang="en-US" dirty="0"/>
              <a:t>Challenge “borrowed” or legacy requirements – “we’ve always done it that way” is not a justification</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72B93A2-4548-4DDD-B4FB-8E43C6D88C8F}" type="slidenum">
              <a:rPr lang="en-US" smtClean="0"/>
              <a:pPr/>
              <a:t>14</a:t>
            </a:fld>
            <a:endParaRPr lang="en-US"/>
          </a:p>
        </p:txBody>
      </p:sp>
    </p:spTree>
    <p:extLst>
      <p:ext uri="{BB962C8B-B14F-4D97-AF65-F5344CB8AC3E}">
        <p14:creationId xmlns:p14="http://schemas.microsoft.com/office/powerpoint/2010/main" val="1735237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Key and Driving Requirements</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15</a:t>
            </a:fld>
            <a:endParaRPr lang="en-US"/>
          </a:p>
        </p:txBody>
      </p:sp>
      <p:sp>
        <p:nvSpPr>
          <p:cNvPr id="10" name="Rectangle 5"/>
          <p:cNvSpPr>
            <a:spLocks noChangeArrowheads="1"/>
          </p:cNvSpPr>
          <p:nvPr/>
        </p:nvSpPr>
        <p:spPr bwMode="auto">
          <a:xfrm>
            <a:off x="457200" y="1137920"/>
            <a:ext cx="828198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Key Requirement: A requirement where the consequence of not meeting the requirement has significant impact or high sensitivity on the mission’s ability to meet negotiated success criteria, as assessed by the requirement owner. </a:t>
            </a:r>
          </a:p>
          <a:p>
            <a:pPr marL="174625" indent="-174625" algn="l">
              <a:lnSpc>
                <a:spcPct val="85000"/>
              </a:lnSpc>
              <a:spcBef>
                <a:spcPct val="35000"/>
              </a:spcBef>
              <a:buClr>
                <a:schemeClr val="hlink"/>
              </a:buClr>
              <a:buFontTx/>
              <a:buChar char="•"/>
            </a:pPr>
            <a:r>
              <a:rPr lang="en-US" sz="2000" dirty="0">
                <a:solidFill>
                  <a:schemeClr val="accent2"/>
                </a:solidFill>
                <a:latin typeface="+mn-lt"/>
              </a:rPr>
              <a:t>Driving Requirement: A requirement where compliance is deemed particularly difficult or the likelihood of needing additional resources to meet the requirement is significant, as assessed by the requirement implementer.</a:t>
            </a:r>
          </a:p>
          <a:p>
            <a:pPr marL="174625" indent="-174625" algn="l">
              <a:lnSpc>
                <a:spcPct val="85000"/>
              </a:lnSpc>
              <a:spcBef>
                <a:spcPct val="35000"/>
              </a:spcBef>
              <a:buClr>
                <a:schemeClr val="hlink"/>
              </a:buClr>
              <a:buFontTx/>
              <a:buChar char="•"/>
            </a:pPr>
            <a:r>
              <a:rPr lang="en-US" sz="2000" dirty="0">
                <a:solidFill>
                  <a:schemeClr val="accent2"/>
                </a:solidFill>
                <a:latin typeface="+mn-lt"/>
              </a:rPr>
              <a:t>Key Requirements are important, Driving Requirements are hard</a:t>
            </a:r>
          </a:p>
          <a:p>
            <a:pPr marL="174625" indent="-174625" algn="l">
              <a:lnSpc>
                <a:spcPct val="85000"/>
              </a:lnSpc>
              <a:spcBef>
                <a:spcPct val="35000"/>
              </a:spcBef>
              <a:buClr>
                <a:schemeClr val="hlink"/>
              </a:buClr>
              <a:buFontTx/>
              <a:buChar char="•"/>
            </a:pPr>
            <a:r>
              <a:rPr lang="en-US" sz="2000" dirty="0">
                <a:solidFill>
                  <a:schemeClr val="accent2"/>
                </a:solidFill>
                <a:latin typeface="+mn-lt"/>
              </a:rPr>
              <a:t>The combined list of Key and Driving Requirements are what you should be losing sleep over </a:t>
            </a:r>
          </a:p>
          <a:p>
            <a:pPr marL="174625" indent="-174625" algn="l">
              <a:lnSpc>
                <a:spcPct val="85000"/>
              </a:lnSpc>
              <a:spcBef>
                <a:spcPct val="35000"/>
              </a:spcBef>
              <a:buClr>
                <a:schemeClr val="hlink"/>
              </a:buClr>
              <a:buFontTx/>
              <a:buChar char="•"/>
            </a:pPr>
            <a:r>
              <a:rPr lang="en-US" sz="2000" dirty="0">
                <a:solidFill>
                  <a:schemeClr val="accent2"/>
                </a:solidFill>
                <a:latin typeface="+mn-lt"/>
              </a:rPr>
              <a:t>Finding a design solution meeting the key and driving requirements has the highest priority and should be completed prior to other (lower priority) requirements.</a:t>
            </a:r>
          </a:p>
          <a:p>
            <a:pPr marL="174625" indent="-174625" algn="l">
              <a:lnSpc>
                <a:spcPct val="85000"/>
              </a:lnSpc>
              <a:spcBef>
                <a:spcPct val="35000"/>
              </a:spcBef>
              <a:buClr>
                <a:schemeClr val="hlink"/>
              </a:buClr>
              <a:buFontTx/>
              <a:buChar char="•"/>
            </a:pPr>
            <a:r>
              <a:rPr lang="en-US" sz="2000" dirty="0">
                <a:solidFill>
                  <a:schemeClr val="accent2"/>
                </a:solidFill>
                <a:latin typeface="+mn-lt"/>
              </a:rPr>
              <a:t>Be very mindful of any driving requirement that is not a key requirement.</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Tree>
    <p:extLst>
      <p:ext uri="{BB962C8B-B14F-4D97-AF65-F5344CB8AC3E}">
        <p14:creationId xmlns:p14="http://schemas.microsoft.com/office/powerpoint/2010/main" val="3805596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Interfaces</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16</a:t>
            </a:fld>
            <a:endParaRPr lang="en-US"/>
          </a:p>
        </p:txBody>
      </p:sp>
      <p:sp>
        <p:nvSpPr>
          <p:cNvPr id="10" name="Rectangle 5"/>
          <p:cNvSpPr>
            <a:spLocks noChangeArrowheads="1"/>
          </p:cNvSpPr>
          <p:nvPr/>
        </p:nvSpPr>
        <p:spPr bwMode="auto">
          <a:xfrm>
            <a:off x="431006" y="795020"/>
            <a:ext cx="828198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dirty="0">
                <a:solidFill>
                  <a:schemeClr val="accent2"/>
                </a:solidFill>
                <a:latin typeface="+mn-lt"/>
              </a:rPr>
              <a:t>Subsystem leads have authority and expertise within their subsystem; Systems only needs to get involved if they have an issue that goes outside of their bounds (technical or programmatic)</a:t>
            </a:r>
          </a:p>
          <a:p>
            <a:pPr marL="174625" indent="-174625" algn="l">
              <a:lnSpc>
                <a:spcPct val="85000"/>
              </a:lnSpc>
              <a:spcBef>
                <a:spcPct val="35000"/>
              </a:spcBef>
              <a:buClr>
                <a:schemeClr val="hlink"/>
              </a:buClr>
              <a:buFontTx/>
              <a:buChar char="•"/>
            </a:pPr>
            <a:r>
              <a:rPr lang="en-US" sz="2000" dirty="0">
                <a:solidFill>
                  <a:schemeClr val="accent2"/>
                </a:solidFill>
                <a:latin typeface="+mn-lt"/>
              </a:rPr>
              <a:t>Systems engineering often lives in the interfaces. This means that the difficulty of the systems jobs scales with the square of the numbe</a:t>
            </a:r>
            <a:r>
              <a:rPr lang="en-US" dirty="0">
                <a:solidFill>
                  <a:schemeClr val="accent2"/>
                </a:solidFill>
                <a:latin typeface="+mn-lt"/>
              </a:rPr>
              <a:t>r of elements. </a:t>
            </a:r>
          </a:p>
          <a:p>
            <a:pPr marL="631825" lvl="1" indent="-174625" algn="l">
              <a:lnSpc>
                <a:spcPct val="85000"/>
              </a:lnSpc>
              <a:spcBef>
                <a:spcPct val="35000"/>
              </a:spcBef>
              <a:buClr>
                <a:schemeClr val="hlink"/>
              </a:buClr>
              <a:buFontTx/>
              <a:buChar char="•"/>
            </a:pPr>
            <a:r>
              <a:rPr lang="en-US" dirty="0">
                <a:solidFill>
                  <a:schemeClr val="accent2"/>
                </a:solidFill>
                <a:latin typeface="+mn-lt"/>
              </a:rPr>
              <a:t>Our medical supply delivery system has 3 elements, which means 6 possible interfaces</a:t>
            </a:r>
          </a:p>
          <a:p>
            <a:pPr marL="631825" lvl="1" indent="-174625" algn="l">
              <a:lnSpc>
                <a:spcPct val="85000"/>
              </a:lnSpc>
              <a:spcBef>
                <a:spcPct val="35000"/>
              </a:spcBef>
              <a:buClr>
                <a:schemeClr val="hlink"/>
              </a:buClr>
              <a:buFontTx/>
              <a:buChar char="•"/>
            </a:pPr>
            <a:r>
              <a:rPr lang="en-US" dirty="0">
                <a:solidFill>
                  <a:schemeClr val="accent2"/>
                </a:solidFill>
                <a:latin typeface="+mn-lt"/>
              </a:rPr>
              <a:t>Adding a 4</a:t>
            </a:r>
            <a:r>
              <a:rPr lang="en-US" baseline="30000" dirty="0">
                <a:solidFill>
                  <a:schemeClr val="accent2"/>
                </a:solidFill>
                <a:latin typeface="+mn-lt"/>
              </a:rPr>
              <a:t>th</a:t>
            </a:r>
            <a:r>
              <a:rPr lang="en-US" dirty="0">
                <a:solidFill>
                  <a:schemeClr val="accent2"/>
                </a:solidFill>
                <a:latin typeface="+mn-lt"/>
              </a:rPr>
              <a:t> element like a Transporter Recovery Truck increases that to 12 possible interfaces; 33% increase in elements doubles the number of interactions!</a:t>
            </a:r>
          </a:p>
          <a:p>
            <a:pPr marL="174625" indent="-174625" algn="l">
              <a:lnSpc>
                <a:spcPct val="85000"/>
              </a:lnSpc>
              <a:spcBef>
                <a:spcPct val="35000"/>
              </a:spcBef>
              <a:buClr>
                <a:schemeClr val="hlink"/>
              </a:buClr>
              <a:buFontTx/>
              <a:buChar char="•"/>
            </a:pPr>
            <a:r>
              <a:rPr lang="en-US" dirty="0">
                <a:solidFill>
                  <a:schemeClr val="accent2"/>
                </a:solidFill>
                <a:latin typeface="+mn-lt"/>
              </a:rPr>
              <a:t>Assume everything interacts with everything else until proven otherwise!</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graphicFrame>
        <p:nvGraphicFramePr>
          <p:cNvPr id="4" name="Table 4">
            <a:extLst>
              <a:ext uri="{FF2B5EF4-FFF2-40B4-BE49-F238E27FC236}">
                <a16:creationId xmlns:a16="http://schemas.microsoft.com/office/drawing/2014/main" id="{93958460-539B-40DB-996E-83221584CEF0}"/>
              </a:ext>
            </a:extLst>
          </p:cNvPr>
          <p:cNvGraphicFramePr>
            <a:graphicFrameLocks noGrp="1"/>
          </p:cNvGraphicFramePr>
          <p:nvPr>
            <p:extLst>
              <p:ext uri="{D42A27DB-BD31-4B8C-83A1-F6EECF244321}">
                <p14:modId xmlns:p14="http://schemas.microsoft.com/office/powerpoint/2010/main" val="2952139630"/>
              </p:ext>
            </p:extLst>
          </p:nvPr>
        </p:nvGraphicFramePr>
        <p:xfrm>
          <a:off x="497840" y="4950460"/>
          <a:ext cx="3169920" cy="1483360"/>
        </p:xfrm>
        <a:graphic>
          <a:graphicData uri="http://schemas.openxmlformats.org/drawingml/2006/table">
            <a:tbl>
              <a:tblPr firstRow="1" bandRow="1">
                <a:tableStyleId>{5C22544A-7EE6-4342-B048-85BDC9FD1C3A}</a:tableStyleId>
              </a:tblPr>
              <a:tblGrid>
                <a:gridCol w="792480">
                  <a:extLst>
                    <a:ext uri="{9D8B030D-6E8A-4147-A177-3AD203B41FA5}">
                      <a16:colId xmlns:a16="http://schemas.microsoft.com/office/drawing/2014/main" val="4133211192"/>
                    </a:ext>
                  </a:extLst>
                </a:gridCol>
                <a:gridCol w="792480">
                  <a:extLst>
                    <a:ext uri="{9D8B030D-6E8A-4147-A177-3AD203B41FA5}">
                      <a16:colId xmlns:a16="http://schemas.microsoft.com/office/drawing/2014/main" val="877165699"/>
                    </a:ext>
                  </a:extLst>
                </a:gridCol>
                <a:gridCol w="792480">
                  <a:extLst>
                    <a:ext uri="{9D8B030D-6E8A-4147-A177-3AD203B41FA5}">
                      <a16:colId xmlns:a16="http://schemas.microsoft.com/office/drawing/2014/main" val="2399641146"/>
                    </a:ext>
                  </a:extLst>
                </a:gridCol>
                <a:gridCol w="792480">
                  <a:extLst>
                    <a:ext uri="{9D8B030D-6E8A-4147-A177-3AD203B41FA5}">
                      <a16:colId xmlns:a16="http://schemas.microsoft.com/office/drawing/2014/main" val="1636237357"/>
                    </a:ext>
                  </a:extLst>
                </a:gridCol>
              </a:tblGrid>
              <a:tr h="370840">
                <a:tc>
                  <a:txBody>
                    <a:bodyPr/>
                    <a:lstStyle/>
                    <a:p>
                      <a:pPr algn="ctr"/>
                      <a:endParaRPr lang="en-US" dirty="0">
                        <a:solidFill>
                          <a:schemeClr val="tx1"/>
                        </a:solidFill>
                      </a:endParaRPr>
                    </a:p>
                  </a:txBody>
                  <a:tcPr>
                    <a:noFill/>
                  </a:tcPr>
                </a:tc>
                <a:tc>
                  <a:txBody>
                    <a:bodyPr/>
                    <a:lstStyle/>
                    <a:p>
                      <a:pPr algn="ctr"/>
                      <a:r>
                        <a:rPr lang="en-US" dirty="0">
                          <a:solidFill>
                            <a:schemeClr val="tx1"/>
                          </a:solidFill>
                        </a:rPr>
                        <a:t>A</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B</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8405118"/>
                  </a:ext>
                </a:extLst>
              </a:tr>
              <a:tr h="370840">
                <a:tc>
                  <a:txBody>
                    <a:bodyPr/>
                    <a:lstStyle/>
                    <a:p>
                      <a:pPr algn="ctr"/>
                      <a:r>
                        <a:rPr lang="en-US" b="1" dirty="0">
                          <a:solidFill>
                            <a:schemeClr val="tx1"/>
                          </a:solidFill>
                        </a:rPr>
                        <a:t>A</a:t>
                      </a:r>
                    </a:p>
                  </a:txBody>
                  <a:tcPr>
                    <a:lnR w="12700" cap="flat" cmpd="sng" algn="ctr">
                      <a:solidFill>
                        <a:schemeClr val="tx1"/>
                      </a:solidFill>
                      <a:prstDash val="solid"/>
                      <a:round/>
                      <a:headEnd type="none" w="med" len="med"/>
                      <a:tailEnd type="none" w="med" len="med"/>
                    </a:lnR>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0788982"/>
                  </a:ext>
                </a:extLst>
              </a:tr>
              <a:tr h="370840">
                <a:tc>
                  <a:txBody>
                    <a:bodyPr/>
                    <a:lstStyle/>
                    <a:p>
                      <a:pPr algn="ctr"/>
                      <a:r>
                        <a:rPr lang="en-US" b="1" dirty="0">
                          <a:solidFill>
                            <a:schemeClr val="tx1"/>
                          </a:solidFill>
                        </a:rPr>
                        <a:t>B</a:t>
                      </a:r>
                    </a:p>
                  </a:txBody>
                  <a:tcPr>
                    <a:lnR w="12700" cap="flat" cmpd="sng" algn="ctr">
                      <a:solidFill>
                        <a:schemeClr val="tx1"/>
                      </a:solidFill>
                      <a:prstDash val="solid"/>
                      <a:round/>
                      <a:headEnd type="none" w="med" len="med"/>
                      <a:tailEnd type="none" w="med" len="med"/>
                    </a:lnR>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14880"/>
                  </a:ext>
                </a:extLst>
              </a:tr>
              <a:tr h="370840">
                <a:tc>
                  <a:txBody>
                    <a:bodyPr/>
                    <a:lstStyle/>
                    <a:p>
                      <a:pPr algn="ctr"/>
                      <a:r>
                        <a:rPr lang="en-US" b="1" dirty="0">
                          <a:solidFill>
                            <a:schemeClr val="tx1"/>
                          </a:solidFill>
                        </a:rPr>
                        <a:t>C</a:t>
                      </a:r>
                    </a:p>
                  </a:txBody>
                  <a:tcPr>
                    <a:lnR w="12700" cap="flat" cmpd="sng" algn="ctr">
                      <a:solidFill>
                        <a:schemeClr val="tx1"/>
                      </a:solidFill>
                      <a:prstDash val="solid"/>
                      <a:round/>
                      <a:headEnd type="none" w="med" len="med"/>
                      <a:tailEnd type="none" w="med" len="med"/>
                    </a:lnR>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9251417"/>
                  </a:ext>
                </a:extLst>
              </a:tr>
            </a:tbl>
          </a:graphicData>
        </a:graphic>
      </p:graphicFrame>
      <p:graphicFrame>
        <p:nvGraphicFramePr>
          <p:cNvPr id="7" name="Table 4">
            <a:extLst>
              <a:ext uri="{FF2B5EF4-FFF2-40B4-BE49-F238E27FC236}">
                <a16:creationId xmlns:a16="http://schemas.microsoft.com/office/drawing/2014/main" id="{F0AE80AF-F3C7-4490-8840-CD9B1A34C95D}"/>
              </a:ext>
            </a:extLst>
          </p:cNvPr>
          <p:cNvGraphicFramePr>
            <a:graphicFrameLocks noGrp="1"/>
          </p:cNvGraphicFramePr>
          <p:nvPr>
            <p:extLst>
              <p:ext uri="{D42A27DB-BD31-4B8C-83A1-F6EECF244321}">
                <p14:modId xmlns:p14="http://schemas.microsoft.com/office/powerpoint/2010/main" val="300922415"/>
              </p:ext>
            </p:extLst>
          </p:nvPr>
        </p:nvGraphicFramePr>
        <p:xfrm>
          <a:off x="5283200" y="4632960"/>
          <a:ext cx="3169920" cy="1854200"/>
        </p:xfrm>
        <a:graphic>
          <a:graphicData uri="http://schemas.openxmlformats.org/drawingml/2006/table">
            <a:tbl>
              <a:tblPr firstRow="1" bandRow="1">
                <a:tableStyleId>{5C22544A-7EE6-4342-B048-85BDC9FD1C3A}</a:tableStyleId>
              </a:tblPr>
              <a:tblGrid>
                <a:gridCol w="633984">
                  <a:extLst>
                    <a:ext uri="{9D8B030D-6E8A-4147-A177-3AD203B41FA5}">
                      <a16:colId xmlns:a16="http://schemas.microsoft.com/office/drawing/2014/main" val="4133211192"/>
                    </a:ext>
                  </a:extLst>
                </a:gridCol>
                <a:gridCol w="633984">
                  <a:extLst>
                    <a:ext uri="{9D8B030D-6E8A-4147-A177-3AD203B41FA5}">
                      <a16:colId xmlns:a16="http://schemas.microsoft.com/office/drawing/2014/main" val="877165699"/>
                    </a:ext>
                  </a:extLst>
                </a:gridCol>
                <a:gridCol w="633984">
                  <a:extLst>
                    <a:ext uri="{9D8B030D-6E8A-4147-A177-3AD203B41FA5}">
                      <a16:colId xmlns:a16="http://schemas.microsoft.com/office/drawing/2014/main" val="2399641146"/>
                    </a:ext>
                  </a:extLst>
                </a:gridCol>
                <a:gridCol w="633984">
                  <a:extLst>
                    <a:ext uri="{9D8B030D-6E8A-4147-A177-3AD203B41FA5}">
                      <a16:colId xmlns:a16="http://schemas.microsoft.com/office/drawing/2014/main" val="1636237357"/>
                    </a:ext>
                  </a:extLst>
                </a:gridCol>
                <a:gridCol w="633984">
                  <a:extLst>
                    <a:ext uri="{9D8B030D-6E8A-4147-A177-3AD203B41FA5}">
                      <a16:colId xmlns:a16="http://schemas.microsoft.com/office/drawing/2014/main" val="1911190512"/>
                    </a:ext>
                  </a:extLst>
                </a:gridCol>
              </a:tblGrid>
              <a:tr h="370840">
                <a:tc>
                  <a:txBody>
                    <a:bodyPr/>
                    <a:lstStyle/>
                    <a:p>
                      <a:pPr algn="ctr"/>
                      <a:endParaRPr lang="en-US" dirty="0">
                        <a:solidFill>
                          <a:schemeClr val="tx1"/>
                        </a:solidFill>
                      </a:endParaRPr>
                    </a:p>
                  </a:txBody>
                  <a:tcPr>
                    <a:noFill/>
                  </a:tcPr>
                </a:tc>
                <a:tc>
                  <a:txBody>
                    <a:bodyPr/>
                    <a:lstStyle/>
                    <a:p>
                      <a:pPr algn="ctr"/>
                      <a:r>
                        <a:rPr lang="en-US" dirty="0">
                          <a:solidFill>
                            <a:schemeClr val="tx1"/>
                          </a:solidFill>
                        </a:rPr>
                        <a:t>A</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B</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C</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D</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8405118"/>
                  </a:ext>
                </a:extLst>
              </a:tr>
              <a:tr h="370840">
                <a:tc>
                  <a:txBody>
                    <a:bodyPr/>
                    <a:lstStyle/>
                    <a:p>
                      <a:pPr algn="ctr"/>
                      <a:r>
                        <a:rPr lang="en-US" b="1" dirty="0">
                          <a:solidFill>
                            <a:schemeClr val="tx1"/>
                          </a:solidFill>
                        </a:rPr>
                        <a:t>A</a:t>
                      </a:r>
                    </a:p>
                  </a:txBody>
                  <a:tcPr>
                    <a:lnR w="12700" cap="flat" cmpd="sng" algn="ctr">
                      <a:solidFill>
                        <a:schemeClr val="tx1"/>
                      </a:solidFill>
                      <a:prstDash val="solid"/>
                      <a:round/>
                      <a:headEnd type="none" w="med" len="med"/>
                      <a:tailEnd type="none" w="med" len="med"/>
                    </a:lnR>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0788982"/>
                  </a:ext>
                </a:extLst>
              </a:tr>
              <a:tr h="370840">
                <a:tc>
                  <a:txBody>
                    <a:bodyPr/>
                    <a:lstStyle/>
                    <a:p>
                      <a:pPr algn="ctr"/>
                      <a:r>
                        <a:rPr lang="en-US" b="1" dirty="0">
                          <a:solidFill>
                            <a:schemeClr val="tx1"/>
                          </a:solidFill>
                        </a:rPr>
                        <a:t>B</a:t>
                      </a:r>
                    </a:p>
                  </a:txBody>
                  <a:tcPr>
                    <a:lnR w="12700" cap="flat" cmpd="sng" algn="ctr">
                      <a:solidFill>
                        <a:schemeClr val="tx1"/>
                      </a:solidFill>
                      <a:prstDash val="solid"/>
                      <a:round/>
                      <a:headEnd type="none" w="med" len="med"/>
                      <a:tailEnd type="none" w="med" len="med"/>
                    </a:lnR>
                    <a:no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14880"/>
                  </a:ext>
                </a:extLst>
              </a:tr>
              <a:tr h="370840">
                <a:tc>
                  <a:txBody>
                    <a:bodyPr/>
                    <a:lstStyle/>
                    <a:p>
                      <a:pPr algn="ctr"/>
                      <a:r>
                        <a:rPr lang="en-US" b="1" dirty="0">
                          <a:solidFill>
                            <a:schemeClr val="tx1"/>
                          </a:solidFill>
                        </a:rPr>
                        <a:t>C</a:t>
                      </a:r>
                    </a:p>
                  </a:txBody>
                  <a:tcPr>
                    <a:lnR w="12700" cap="flat" cmpd="sng" algn="ctr">
                      <a:solidFill>
                        <a:schemeClr val="tx1"/>
                      </a:solidFill>
                      <a:prstDash val="solid"/>
                      <a:round/>
                      <a:headEnd type="none" w="med" len="med"/>
                      <a:tailEnd type="none" w="med" len="med"/>
                    </a:lnR>
                    <a:noFill/>
                  </a:tcPr>
                </a:tc>
                <a:tc>
                  <a:txBody>
                    <a:bodyPr/>
                    <a:lstStyle/>
                    <a:p>
                      <a:pPr algn="ctr"/>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9251417"/>
                  </a:ext>
                </a:extLst>
              </a:tr>
              <a:tr h="370840">
                <a:tc>
                  <a:txBody>
                    <a:bodyPr/>
                    <a:lstStyle/>
                    <a:p>
                      <a:pPr algn="ctr"/>
                      <a:r>
                        <a:rPr lang="en-US" b="1" dirty="0">
                          <a:solidFill>
                            <a:schemeClr val="tx1"/>
                          </a:solidFill>
                        </a:rPr>
                        <a:t>D</a:t>
                      </a:r>
                    </a:p>
                  </a:txBody>
                  <a:tcPr>
                    <a:lnR w="12700" cap="flat" cmpd="sng" algn="ctr">
                      <a:solidFill>
                        <a:schemeClr val="tx1"/>
                      </a:solidFill>
                      <a:prstDash val="solid"/>
                      <a:round/>
                      <a:headEnd type="none" w="med" len="med"/>
                      <a:tailEnd type="none" w="med" len="med"/>
                    </a:lnR>
                    <a:noFill/>
                  </a:tcPr>
                </a:tc>
                <a:tc>
                  <a:txBody>
                    <a:bodyPr/>
                    <a:lstStyle/>
                    <a:p>
                      <a:pPr algn="ctr"/>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272315"/>
                  </a:ext>
                </a:extLst>
              </a:tr>
            </a:tbl>
          </a:graphicData>
        </a:graphic>
      </p:graphicFrame>
    </p:spTree>
    <p:extLst>
      <p:ext uri="{BB962C8B-B14F-4D97-AF65-F5344CB8AC3E}">
        <p14:creationId xmlns:p14="http://schemas.microsoft.com/office/powerpoint/2010/main" val="4093956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Managing Technical Resources</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17</a:t>
            </a:fld>
            <a:endParaRPr lang="en-US"/>
          </a:p>
        </p:txBody>
      </p:sp>
      <p:sp>
        <p:nvSpPr>
          <p:cNvPr id="10" name="Rectangle 5"/>
          <p:cNvSpPr>
            <a:spLocks noChangeArrowheads="1"/>
          </p:cNvSpPr>
          <p:nvPr/>
        </p:nvSpPr>
        <p:spPr bwMode="auto">
          <a:xfrm>
            <a:off x="431006" y="924560"/>
            <a:ext cx="8281988" cy="50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1800" dirty="0">
                <a:solidFill>
                  <a:schemeClr val="accent2"/>
                </a:solidFill>
                <a:latin typeface="+mn-lt"/>
              </a:rPr>
              <a:t>There are often quantified system-level requirements that get allocated among two or more subsystems. </a:t>
            </a:r>
          </a:p>
          <a:p>
            <a:pPr marL="631825" lvl="1" indent="-174625" algn="l">
              <a:lnSpc>
                <a:spcPct val="85000"/>
              </a:lnSpc>
              <a:spcBef>
                <a:spcPct val="35000"/>
              </a:spcBef>
              <a:buClr>
                <a:schemeClr val="hlink"/>
              </a:buClr>
              <a:buFontTx/>
              <a:buChar char="•"/>
            </a:pPr>
            <a:r>
              <a:rPr lang="en-US" sz="1800" dirty="0">
                <a:solidFill>
                  <a:schemeClr val="accent2"/>
                </a:solidFill>
                <a:latin typeface="+mn-lt"/>
              </a:rPr>
              <a:t>This is simple for additive parameters like mass and power</a:t>
            </a:r>
          </a:p>
          <a:p>
            <a:pPr marL="631825" lvl="1" indent="-174625" algn="l">
              <a:lnSpc>
                <a:spcPct val="85000"/>
              </a:lnSpc>
              <a:spcBef>
                <a:spcPct val="35000"/>
              </a:spcBef>
              <a:buClr>
                <a:schemeClr val="hlink"/>
              </a:buClr>
              <a:buFontTx/>
              <a:buChar char="•"/>
            </a:pPr>
            <a:r>
              <a:rPr lang="en-US" sz="1800" dirty="0">
                <a:solidFill>
                  <a:schemeClr val="accent2"/>
                </a:solidFill>
                <a:latin typeface="+mn-lt"/>
              </a:rPr>
              <a:t>It can be more complicated for parameters with more math like point spread functions or signal to noise ratios</a:t>
            </a:r>
          </a:p>
          <a:p>
            <a:pPr marL="631825" lvl="1" indent="-174625" algn="l">
              <a:lnSpc>
                <a:spcPct val="85000"/>
              </a:lnSpc>
              <a:spcBef>
                <a:spcPct val="35000"/>
              </a:spcBef>
              <a:buClr>
                <a:schemeClr val="hlink"/>
              </a:buClr>
              <a:buFontTx/>
              <a:buChar char="•"/>
            </a:pPr>
            <a:r>
              <a:rPr lang="en-US" sz="1800" dirty="0">
                <a:solidFill>
                  <a:schemeClr val="accent2"/>
                </a:solidFill>
                <a:latin typeface="+mn-lt"/>
              </a:rPr>
              <a:t>If complicated models are needed to derive the subsystem components this might not be the right process to use. </a:t>
            </a:r>
          </a:p>
          <a:p>
            <a:pPr marL="174625" indent="-174625" algn="l">
              <a:lnSpc>
                <a:spcPct val="85000"/>
              </a:lnSpc>
              <a:spcBef>
                <a:spcPct val="35000"/>
              </a:spcBef>
              <a:buClr>
                <a:schemeClr val="hlink"/>
              </a:buClr>
              <a:buFontTx/>
              <a:buChar char="•"/>
            </a:pPr>
            <a:r>
              <a:rPr lang="en-US" sz="1800" dirty="0">
                <a:solidFill>
                  <a:schemeClr val="accent2"/>
                </a:solidFill>
                <a:latin typeface="+mn-lt"/>
              </a:rPr>
              <a:t>Systems is responsible for negotiating which elements get how much of that value. </a:t>
            </a:r>
          </a:p>
          <a:p>
            <a:pPr marL="174625" indent="-174625" algn="l">
              <a:lnSpc>
                <a:spcPct val="85000"/>
              </a:lnSpc>
              <a:spcBef>
                <a:spcPct val="35000"/>
              </a:spcBef>
              <a:buClr>
                <a:schemeClr val="hlink"/>
              </a:buClr>
              <a:buFontTx/>
              <a:buChar char="•"/>
            </a:pPr>
            <a:r>
              <a:rPr lang="en-US" sz="1800" dirty="0">
                <a:solidFill>
                  <a:schemeClr val="accent2"/>
                </a:solidFill>
                <a:latin typeface="+mn-lt"/>
              </a:rPr>
              <a:t>Extra allocation can be given to subsystems with higher perceived risks</a:t>
            </a:r>
          </a:p>
          <a:p>
            <a:pPr marL="174625" indent="-174625" algn="l">
              <a:lnSpc>
                <a:spcPct val="85000"/>
              </a:lnSpc>
              <a:spcBef>
                <a:spcPct val="35000"/>
              </a:spcBef>
              <a:buClr>
                <a:schemeClr val="hlink"/>
              </a:buClr>
              <a:buFontTx/>
              <a:buChar char="•"/>
            </a:pPr>
            <a:endParaRPr lang="en-US" sz="1800" dirty="0">
              <a:solidFill>
                <a:schemeClr val="accent2"/>
              </a:solidFill>
              <a:latin typeface="+mn-lt"/>
            </a:endParaRPr>
          </a:p>
          <a:p>
            <a:pPr marL="174625" indent="-174625" algn="l">
              <a:lnSpc>
                <a:spcPct val="85000"/>
              </a:lnSpc>
              <a:spcBef>
                <a:spcPct val="35000"/>
              </a:spcBef>
              <a:buClr>
                <a:schemeClr val="hlink"/>
              </a:buClr>
              <a:buFontTx/>
              <a:buChar char="•"/>
            </a:pPr>
            <a:r>
              <a:rPr lang="en-US" sz="1800" dirty="0">
                <a:solidFill>
                  <a:schemeClr val="accent2"/>
                </a:solidFill>
                <a:latin typeface="+mn-lt"/>
              </a:rPr>
              <a:t>The medical supply delivery system </a:t>
            </a:r>
            <a:r>
              <a:rPr lang="en-US" sz="1800" i="1" dirty="0">
                <a:solidFill>
                  <a:schemeClr val="accent2"/>
                </a:solidFill>
                <a:latin typeface="+mn-lt"/>
              </a:rPr>
              <a:t>shall</a:t>
            </a:r>
            <a:r>
              <a:rPr lang="en-US" sz="1800" dirty="0">
                <a:solidFill>
                  <a:schemeClr val="accent2"/>
                </a:solidFill>
                <a:latin typeface="+mn-lt"/>
              </a:rPr>
              <a:t> deliver supplies anywhere within its range in 60 minutes or less. </a:t>
            </a:r>
          </a:p>
          <a:p>
            <a:pPr marL="631825" lvl="1" indent="-174625" algn="l">
              <a:lnSpc>
                <a:spcPct val="85000"/>
              </a:lnSpc>
              <a:spcBef>
                <a:spcPct val="35000"/>
              </a:spcBef>
              <a:buClr>
                <a:schemeClr val="hlink"/>
              </a:buClr>
              <a:buFontTx/>
              <a:buChar char="•"/>
            </a:pPr>
            <a:r>
              <a:rPr lang="en-US" sz="1800" dirty="0">
                <a:solidFill>
                  <a:schemeClr val="accent2"/>
                </a:solidFill>
                <a:latin typeface="+mn-lt"/>
              </a:rPr>
              <a:t>The home base </a:t>
            </a:r>
            <a:r>
              <a:rPr lang="en-US" sz="1800" i="1" dirty="0">
                <a:solidFill>
                  <a:schemeClr val="accent2"/>
                </a:solidFill>
                <a:latin typeface="+mn-lt"/>
              </a:rPr>
              <a:t>shall</a:t>
            </a:r>
            <a:r>
              <a:rPr lang="en-US" sz="1800" dirty="0">
                <a:solidFill>
                  <a:schemeClr val="accent2"/>
                </a:solidFill>
                <a:latin typeface="+mn-lt"/>
              </a:rPr>
              <a:t> prepare a delivery in within 10 minutes of receipt of order. </a:t>
            </a:r>
          </a:p>
          <a:p>
            <a:pPr marL="631825" lvl="1" indent="-174625" algn="l">
              <a:lnSpc>
                <a:spcPct val="85000"/>
              </a:lnSpc>
              <a:spcBef>
                <a:spcPct val="35000"/>
              </a:spcBef>
              <a:buClr>
                <a:schemeClr val="hlink"/>
              </a:buClr>
              <a:buFontTx/>
              <a:buChar char="•"/>
            </a:pPr>
            <a:r>
              <a:rPr lang="en-US" sz="1800" dirty="0">
                <a:solidFill>
                  <a:schemeClr val="accent2"/>
                </a:solidFill>
                <a:latin typeface="+mn-lt"/>
              </a:rPr>
              <a:t>The transporter </a:t>
            </a:r>
            <a:r>
              <a:rPr lang="en-US" sz="1800" i="1" dirty="0">
                <a:solidFill>
                  <a:schemeClr val="accent2"/>
                </a:solidFill>
                <a:latin typeface="+mn-lt"/>
              </a:rPr>
              <a:t>shall</a:t>
            </a:r>
            <a:r>
              <a:rPr lang="en-US" sz="1800" dirty="0">
                <a:solidFill>
                  <a:schemeClr val="accent2"/>
                </a:solidFill>
                <a:latin typeface="+mn-lt"/>
              </a:rPr>
              <a:t> deliver the supply anywhere within the range within 40 minutes</a:t>
            </a:r>
          </a:p>
          <a:p>
            <a:pPr marL="174625" indent="-174625" algn="l">
              <a:lnSpc>
                <a:spcPct val="85000"/>
              </a:lnSpc>
              <a:spcBef>
                <a:spcPct val="35000"/>
              </a:spcBef>
              <a:buClr>
                <a:schemeClr val="hlink"/>
              </a:buClr>
              <a:buFontTx/>
              <a:buChar char="•"/>
            </a:pPr>
            <a:endParaRPr lang="en-US" sz="1800" dirty="0">
              <a:solidFill>
                <a:schemeClr val="accent2"/>
              </a:solidFill>
              <a:latin typeface="+mn-lt"/>
            </a:endParaRPr>
          </a:p>
          <a:p>
            <a:pPr marL="174625" indent="-174625" algn="l">
              <a:lnSpc>
                <a:spcPct val="85000"/>
              </a:lnSpc>
              <a:spcBef>
                <a:spcPct val="35000"/>
              </a:spcBef>
              <a:buClr>
                <a:schemeClr val="hlink"/>
              </a:buClr>
              <a:buFontTx/>
              <a:buChar char="•"/>
            </a:pPr>
            <a:endParaRPr lang="en-US" sz="1800" dirty="0">
              <a:solidFill>
                <a:schemeClr val="accent2"/>
              </a:solidFill>
              <a:latin typeface="+mn-lt"/>
            </a:endParaRPr>
          </a:p>
          <a:p>
            <a:pPr marL="174625" indent="-174625" algn="l">
              <a:lnSpc>
                <a:spcPct val="85000"/>
              </a:lnSpc>
              <a:spcBef>
                <a:spcPct val="35000"/>
              </a:spcBef>
              <a:buClr>
                <a:schemeClr val="hlink"/>
              </a:buClr>
              <a:buFontTx/>
              <a:buChar char="•"/>
            </a:pPr>
            <a:endParaRPr lang="en-US" sz="1800" dirty="0">
              <a:solidFill>
                <a:schemeClr val="accent2"/>
              </a:solidFill>
              <a:latin typeface="+mn-lt"/>
            </a:endParaRPr>
          </a:p>
        </p:txBody>
      </p:sp>
    </p:spTree>
    <p:extLst>
      <p:ext uri="{BB962C8B-B14F-4D97-AF65-F5344CB8AC3E}">
        <p14:creationId xmlns:p14="http://schemas.microsoft.com/office/powerpoint/2010/main" val="1417211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Managing Resource Margins</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18</a:t>
            </a:fld>
            <a:endParaRPr lang="en-US"/>
          </a:p>
        </p:txBody>
      </p:sp>
      <p:sp>
        <p:nvSpPr>
          <p:cNvPr id="10" name="Rectangle 5"/>
          <p:cNvSpPr>
            <a:spLocks noChangeArrowheads="1"/>
          </p:cNvSpPr>
          <p:nvPr/>
        </p:nvSpPr>
        <p:spPr bwMode="auto">
          <a:xfrm>
            <a:off x="431006" y="924560"/>
            <a:ext cx="8281988" cy="50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1800" dirty="0">
                <a:solidFill>
                  <a:schemeClr val="accent2"/>
                </a:solidFill>
                <a:latin typeface="+mn-lt"/>
              </a:rPr>
              <a:t>Current Best Estimate is your known knowns, so the transporter should think they can make a delivery in 30 minutes</a:t>
            </a:r>
          </a:p>
          <a:p>
            <a:pPr marL="631825" lvl="1" indent="-174625" algn="l">
              <a:lnSpc>
                <a:spcPct val="85000"/>
              </a:lnSpc>
              <a:spcBef>
                <a:spcPct val="35000"/>
              </a:spcBef>
              <a:buClr>
                <a:schemeClr val="hlink"/>
              </a:buClr>
              <a:buFontTx/>
              <a:buChar char="•"/>
            </a:pPr>
            <a:r>
              <a:rPr lang="en-US" sz="1800" dirty="0">
                <a:solidFill>
                  <a:schemeClr val="accent2"/>
                </a:solidFill>
                <a:latin typeface="+mn-lt"/>
              </a:rPr>
              <a:t>This shouldn’t contain any uncertainty or margin.</a:t>
            </a:r>
          </a:p>
          <a:p>
            <a:pPr marL="174625" indent="-174625" algn="l">
              <a:lnSpc>
                <a:spcPct val="85000"/>
              </a:lnSpc>
              <a:spcBef>
                <a:spcPct val="35000"/>
              </a:spcBef>
              <a:buClr>
                <a:schemeClr val="hlink"/>
              </a:buClr>
              <a:buFontTx/>
              <a:buChar char="•"/>
            </a:pPr>
            <a:r>
              <a:rPr lang="en-US" sz="1800" dirty="0">
                <a:solidFill>
                  <a:schemeClr val="accent2"/>
                </a:solidFill>
                <a:latin typeface="+mn-lt"/>
              </a:rPr>
              <a:t>Contingency is to cover your known unknowns, so hopefully the transporter is comfortable forecasting they’ll make it in 40 minutes given their 30 minute current best estimate. </a:t>
            </a:r>
          </a:p>
          <a:p>
            <a:pPr marL="631825" lvl="1" indent="-174625" algn="l">
              <a:lnSpc>
                <a:spcPct val="85000"/>
              </a:lnSpc>
              <a:spcBef>
                <a:spcPct val="35000"/>
              </a:spcBef>
              <a:buClr>
                <a:schemeClr val="hlink"/>
              </a:buClr>
              <a:buFontTx/>
              <a:buChar char="•"/>
            </a:pPr>
            <a:r>
              <a:rPr lang="en-US" sz="1800" dirty="0">
                <a:solidFill>
                  <a:schemeClr val="accent2"/>
                </a:solidFill>
                <a:latin typeface="+mn-lt"/>
              </a:rPr>
              <a:t>This is where you apply margin based on the immaturity of your design. </a:t>
            </a:r>
          </a:p>
          <a:p>
            <a:pPr marL="631825" lvl="1" indent="-174625" algn="l">
              <a:lnSpc>
                <a:spcPct val="85000"/>
              </a:lnSpc>
              <a:spcBef>
                <a:spcPct val="35000"/>
              </a:spcBef>
              <a:buClr>
                <a:schemeClr val="hlink"/>
              </a:buClr>
              <a:buFontTx/>
              <a:buChar char="•"/>
            </a:pPr>
            <a:r>
              <a:rPr lang="en-US" sz="1800" dirty="0">
                <a:solidFill>
                  <a:schemeClr val="accent2"/>
                </a:solidFill>
                <a:latin typeface="+mn-lt"/>
              </a:rPr>
              <a:t>Various organizations and standards may have guidelines that define this for you (AIAA S-120 is a standard one of these for mass)</a:t>
            </a:r>
          </a:p>
          <a:p>
            <a:pPr marL="174625" indent="-174625" algn="l">
              <a:lnSpc>
                <a:spcPct val="85000"/>
              </a:lnSpc>
              <a:spcBef>
                <a:spcPct val="35000"/>
              </a:spcBef>
              <a:buClr>
                <a:schemeClr val="hlink"/>
              </a:buClr>
              <a:buFontTx/>
              <a:buChar char="•"/>
            </a:pPr>
            <a:r>
              <a:rPr lang="en-US" sz="1800" dirty="0">
                <a:solidFill>
                  <a:schemeClr val="accent2"/>
                </a:solidFill>
                <a:latin typeface="+mn-lt"/>
              </a:rPr>
              <a:t>Margin is to cover the unknown unknowns and is often carried at the system level. That’s where the missing 10 minutes is being held. </a:t>
            </a:r>
          </a:p>
          <a:p>
            <a:pPr marL="631825" lvl="1" indent="-174625" algn="l">
              <a:lnSpc>
                <a:spcPct val="85000"/>
              </a:lnSpc>
              <a:spcBef>
                <a:spcPct val="35000"/>
              </a:spcBef>
              <a:buClr>
                <a:schemeClr val="hlink"/>
              </a:buClr>
              <a:buFontTx/>
              <a:buChar char="•"/>
            </a:pPr>
            <a:r>
              <a:rPr lang="en-US" sz="1800" dirty="0">
                <a:solidFill>
                  <a:schemeClr val="accent2"/>
                </a:solidFill>
                <a:latin typeface="+mn-lt"/>
              </a:rPr>
              <a:t>Annoyingly the actual % margin calculation can be different organization to organization, and resource to resource within a single organization. </a:t>
            </a:r>
          </a:p>
          <a:p>
            <a:pPr marL="174625" indent="-174625" algn="l">
              <a:lnSpc>
                <a:spcPct val="85000"/>
              </a:lnSpc>
              <a:spcBef>
                <a:spcPct val="35000"/>
              </a:spcBef>
              <a:buClr>
                <a:schemeClr val="hlink"/>
              </a:buClr>
              <a:buFontTx/>
              <a:buChar char="•"/>
            </a:pPr>
            <a:r>
              <a:rPr lang="en-US" sz="1800" dirty="0">
                <a:solidFill>
                  <a:schemeClr val="accent2"/>
                </a:solidFill>
                <a:latin typeface="+mn-lt"/>
              </a:rPr>
              <a:t>Allocations to subsystems should encompass CBE + Contingency at a minimum, plus some margin beyond that so that the subsystems can mitigate some of their own risks.</a:t>
            </a:r>
          </a:p>
          <a:p>
            <a:pPr marL="174625" indent="-174625" algn="l">
              <a:lnSpc>
                <a:spcPct val="85000"/>
              </a:lnSpc>
              <a:spcBef>
                <a:spcPct val="35000"/>
              </a:spcBef>
              <a:buClr>
                <a:schemeClr val="hlink"/>
              </a:buClr>
              <a:buFontTx/>
              <a:buChar char="•"/>
            </a:pPr>
            <a:r>
              <a:rPr lang="en-US" sz="1800" dirty="0">
                <a:solidFill>
                  <a:schemeClr val="accent2"/>
                </a:solidFill>
                <a:latin typeface="+mn-lt"/>
              </a:rPr>
              <a:t>Many organizations have requirements defining minimum margin at various stages of development</a:t>
            </a:r>
          </a:p>
        </p:txBody>
      </p:sp>
    </p:spTree>
    <p:extLst>
      <p:ext uri="{BB962C8B-B14F-4D97-AF65-F5344CB8AC3E}">
        <p14:creationId xmlns:p14="http://schemas.microsoft.com/office/powerpoint/2010/main" val="44135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Risks</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19</a:t>
            </a:fld>
            <a:endParaRPr lang="en-US"/>
          </a:p>
        </p:txBody>
      </p:sp>
      <p:sp>
        <p:nvSpPr>
          <p:cNvPr id="10" name="Rectangle 5"/>
          <p:cNvSpPr>
            <a:spLocks noChangeArrowheads="1"/>
          </p:cNvSpPr>
          <p:nvPr/>
        </p:nvSpPr>
        <p:spPr bwMode="auto">
          <a:xfrm>
            <a:off x="457200" y="1524000"/>
            <a:ext cx="4856480"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Risk Management is one of the most important tools of the systems engineer</a:t>
            </a:r>
          </a:p>
          <a:p>
            <a:pPr marL="174625" indent="-174625" algn="l">
              <a:lnSpc>
                <a:spcPct val="85000"/>
              </a:lnSpc>
              <a:spcBef>
                <a:spcPct val="35000"/>
              </a:spcBef>
              <a:buClr>
                <a:schemeClr val="hlink"/>
              </a:buClr>
              <a:buFontTx/>
              <a:buChar char="•"/>
            </a:pPr>
            <a:r>
              <a:rPr lang="en-US" dirty="0">
                <a:solidFill>
                  <a:schemeClr val="accent2"/>
                </a:solidFill>
                <a:latin typeface="+mn-lt"/>
              </a:rPr>
              <a:t>Everything is inherently risky, and that risk goes up as your system gets more complex and more sensitive to inputs</a:t>
            </a:r>
          </a:p>
          <a:p>
            <a:pPr marL="631825" lvl="1" indent="-174625" algn="l">
              <a:lnSpc>
                <a:spcPct val="85000"/>
              </a:lnSpc>
              <a:spcBef>
                <a:spcPct val="35000"/>
              </a:spcBef>
              <a:buClr>
                <a:schemeClr val="hlink"/>
              </a:buClr>
              <a:buFontTx/>
              <a:buChar char="•"/>
            </a:pPr>
            <a:r>
              <a:rPr lang="en-US" dirty="0">
                <a:solidFill>
                  <a:schemeClr val="accent2"/>
                </a:solidFill>
                <a:latin typeface="+mn-lt"/>
              </a:rPr>
              <a:t>Higher complexity -&gt; harder to foresee undesirable behaviors</a:t>
            </a:r>
          </a:p>
          <a:p>
            <a:pPr marL="631825" lvl="1" indent="-174625" algn="l">
              <a:lnSpc>
                <a:spcPct val="85000"/>
              </a:lnSpc>
              <a:spcBef>
                <a:spcPct val="35000"/>
              </a:spcBef>
              <a:buClr>
                <a:schemeClr val="hlink"/>
              </a:buClr>
              <a:buFontTx/>
              <a:buChar char="•"/>
            </a:pPr>
            <a:r>
              <a:rPr lang="en-US" dirty="0">
                <a:solidFill>
                  <a:schemeClr val="accent2"/>
                </a:solidFill>
                <a:latin typeface="+mn-lt"/>
              </a:rPr>
              <a:t>Higher sensitivity -&gt; harder to correct an undesirable behavior before things get bad. </a:t>
            </a:r>
          </a:p>
          <a:p>
            <a:pPr marL="174625" indent="-174625" algn="l">
              <a:lnSpc>
                <a:spcPct val="85000"/>
              </a:lnSpc>
              <a:spcBef>
                <a:spcPct val="35000"/>
              </a:spcBef>
              <a:buClr>
                <a:schemeClr val="hlink"/>
              </a:buClr>
              <a:buFontTx/>
              <a:buChar char="•"/>
            </a:pPr>
            <a:r>
              <a:rPr lang="en-US" dirty="0">
                <a:solidFill>
                  <a:schemeClr val="accent2"/>
                </a:solidFill>
                <a:latin typeface="+mn-lt"/>
              </a:rPr>
              <a:t>The risk system is a way to gather, organize, and prioritize all the things you think could go wrong. </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
        <p:nvSpPr>
          <p:cNvPr id="6" name="Text Box 8">
            <a:extLst>
              <a:ext uri="{FF2B5EF4-FFF2-40B4-BE49-F238E27FC236}">
                <a16:creationId xmlns:a16="http://schemas.microsoft.com/office/drawing/2014/main" id="{CB37A7EF-DD07-4ADB-840F-C6F61FBE6FB6}"/>
              </a:ext>
            </a:extLst>
          </p:cNvPr>
          <p:cNvSpPr txBox="1">
            <a:spLocks/>
          </p:cNvSpPr>
          <p:nvPr/>
        </p:nvSpPr>
        <p:spPr bwMode="auto">
          <a:xfrm>
            <a:off x="5834380" y="4089400"/>
            <a:ext cx="190500" cy="2095500"/>
          </a:xfrm>
          <a:prstGeom prst="rect">
            <a:avLst/>
          </a:prstGeom>
          <a:solidFill>
            <a:srgbClr val="ADD8E6"/>
          </a:solidFill>
          <a:ln w="12700">
            <a:solidFill>
              <a:srgbClr val="000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eaLnBrk="1" hangingPunct="1"/>
            <a:r>
              <a:rPr lang="en-US" altLang="en-US" sz="800" b="1">
                <a:solidFill>
                  <a:srgbClr val="000000"/>
                </a:solidFill>
              </a:rPr>
              <a:t>L</a:t>
            </a:r>
          </a:p>
          <a:p>
            <a:pPr algn="ctr" eaLnBrk="1" hangingPunct="1"/>
            <a:r>
              <a:rPr lang="en-US" altLang="en-US" sz="800" b="1">
                <a:solidFill>
                  <a:srgbClr val="000000"/>
                </a:solidFill>
              </a:rPr>
              <a:t>I</a:t>
            </a:r>
          </a:p>
          <a:p>
            <a:pPr algn="ctr" eaLnBrk="1" hangingPunct="1"/>
            <a:r>
              <a:rPr lang="en-US" altLang="en-US" sz="800" b="1">
                <a:solidFill>
                  <a:srgbClr val="000000"/>
                </a:solidFill>
              </a:rPr>
              <a:t>K</a:t>
            </a:r>
          </a:p>
          <a:p>
            <a:pPr algn="ctr" eaLnBrk="1" hangingPunct="1"/>
            <a:r>
              <a:rPr lang="en-US" altLang="en-US" sz="800" b="1">
                <a:solidFill>
                  <a:srgbClr val="000000"/>
                </a:solidFill>
              </a:rPr>
              <a:t>E</a:t>
            </a:r>
          </a:p>
          <a:p>
            <a:pPr algn="ctr" eaLnBrk="1" hangingPunct="1"/>
            <a:r>
              <a:rPr lang="en-US" altLang="en-US" sz="800" b="1">
                <a:solidFill>
                  <a:srgbClr val="000000"/>
                </a:solidFill>
              </a:rPr>
              <a:t>L</a:t>
            </a:r>
          </a:p>
          <a:p>
            <a:pPr algn="ctr" eaLnBrk="1" hangingPunct="1"/>
            <a:r>
              <a:rPr lang="en-US" altLang="en-US" sz="800" b="1">
                <a:solidFill>
                  <a:srgbClr val="000000"/>
                </a:solidFill>
              </a:rPr>
              <a:t>I</a:t>
            </a:r>
          </a:p>
          <a:p>
            <a:pPr algn="ctr" eaLnBrk="1" hangingPunct="1"/>
            <a:r>
              <a:rPr lang="en-US" altLang="en-US" sz="800" b="1">
                <a:solidFill>
                  <a:srgbClr val="000000"/>
                </a:solidFill>
              </a:rPr>
              <a:t>H</a:t>
            </a:r>
          </a:p>
          <a:p>
            <a:pPr algn="ctr" eaLnBrk="1" hangingPunct="1"/>
            <a:r>
              <a:rPr lang="en-US" altLang="en-US" sz="800" b="1">
                <a:solidFill>
                  <a:srgbClr val="000000"/>
                </a:solidFill>
              </a:rPr>
              <a:t>O</a:t>
            </a:r>
          </a:p>
          <a:p>
            <a:pPr algn="ctr" eaLnBrk="1" hangingPunct="1"/>
            <a:r>
              <a:rPr lang="en-US" altLang="en-US" sz="800" b="1">
                <a:solidFill>
                  <a:srgbClr val="000000"/>
                </a:solidFill>
              </a:rPr>
              <a:t>O</a:t>
            </a:r>
          </a:p>
          <a:p>
            <a:pPr algn="ctr" eaLnBrk="1" hangingPunct="1"/>
            <a:r>
              <a:rPr lang="en-US" altLang="en-US" sz="800" b="1">
                <a:solidFill>
                  <a:srgbClr val="000000"/>
                </a:solidFill>
              </a:rPr>
              <a:t>D</a:t>
            </a:r>
          </a:p>
        </p:txBody>
      </p:sp>
      <p:sp>
        <p:nvSpPr>
          <p:cNvPr id="7" name="Text Box 9">
            <a:extLst>
              <a:ext uri="{FF2B5EF4-FFF2-40B4-BE49-F238E27FC236}">
                <a16:creationId xmlns:a16="http://schemas.microsoft.com/office/drawing/2014/main" id="{0A70A7BA-7D36-46F1-BE53-720CEB72A3A3}"/>
              </a:ext>
            </a:extLst>
          </p:cNvPr>
          <p:cNvSpPr txBox="1">
            <a:spLocks/>
          </p:cNvSpPr>
          <p:nvPr/>
        </p:nvSpPr>
        <p:spPr bwMode="auto">
          <a:xfrm>
            <a:off x="6215380" y="6375400"/>
            <a:ext cx="2095500" cy="190500"/>
          </a:xfrm>
          <a:prstGeom prst="rect">
            <a:avLst/>
          </a:prstGeom>
          <a:solidFill>
            <a:srgbClr val="ADD8E6"/>
          </a:solidFill>
          <a:ln w="12700">
            <a:solidFill>
              <a:srgbClr val="000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eaLnBrk="1" hangingPunct="1"/>
            <a:r>
              <a:rPr lang="en-US" altLang="en-US" sz="800" b="1">
                <a:solidFill>
                  <a:srgbClr val="000000"/>
                </a:solidFill>
              </a:rPr>
              <a:t>CONSEQUENCES</a:t>
            </a:r>
          </a:p>
        </p:txBody>
      </p:sp>
      <p:graphicFrame>
        <p:nvGraphicFramePr>
          <p:cNvPr id="8" name="Group 10">
            <a:extLst>
              <a:ext uri="{FF2B5EF4-FFF2-40B4-BE49-F238E27FC236}">
                <a16:creationId xmlns:a16="http://schemas.microsoft.com/office/drawing/2014/main" id="{39E730EC-56D8-4BCD-8A90-557B65BA5206}"/>
              </a:ext>
            </a:extLst>
          </p:cNvPr>
          <p:cNvGraphicFramePr>
            <a:graphicFrameLocks noGrp="1"/>
          </p:cNvGraphicFramePr>
          <p:nvPr>
            <p:extLst>
              <p:ext uri="{D42A27DB-BD31-4B8C-83A1-F6EECF244321}">
                <p14:modId xmlns:p14="http://schemas.microsoft.com/office/powerpoint/2010/main" val="3163983719"/>
              </p:ext>
            </p:extLst>
          </p:nvPr>
        </p:nvGraphicFramePr>
        <p:xfrm>
          <a:off x="5796280" y="4089400"/>
          <a:ext cx="2514600" cy="2514600"/>
        </p:xfrm>
        <a:graphic>
          <a:graphicData uri="http://schemas.openxmlformats.org/drawingml/2006/table">
            <a:tbl>
              <a:tblPr/>
              <a:tblGrid>
                <a:gridCol w="419100">
                  <a:extLst>
                    <a:ext uri="{9D8B030D-6E8A-4147-A177-3AD203B41FA5}">
                      <a16:colId xmlns:a16="http://schemas.microsoft.com/office/drawing/2014/main" val="1524076995"/>
                    </a:ext>
                  </a:extLst>
                </a:gridCol>
                <a:gridCol w="419100">
                  <a:extLst>
                    <a:ext uri="{9D8B030D-6E8A-4147-A177-3AD203B41FA5}">
                      <a16:colId xmlns:a16="http://schemas.microsoft.com/office/drawing/2014/main" val="2812203791"/>
                    </a:ext>
                  </a:extLst>
                </a:gridCol>
                <a:gridCol w="419100">
                  <a:extLst>
                    <a:ext uri="{9D8B030D-6E8A-4147-A177-3AD203B41FA5}">
                      <a16:colId xmlns:a16="http://schemas.microsoft.com/office/drawing/2014/main" val="3919430295"/>
                    </a:ext>
                  </a:extLst>
                </a:gridCol>
                <a:gridCol w="419100">
                  <a:extLst>
                    <a:ext uri="{9D8B030D-6E8A-4147-A177-3AD203B41FA5}">
                      <a16:colId xmlns:a16="http://schemas.microsoft.com/office/drawing/2014/main" val="2142721032"/>
                    </a:ext>
                  </a:extLst>
                </a:gridCol>
                <a:gridCol w="419100">
                  <a:extLst>
                    <a:ext uri="{9D8B030D-6E8A-4147-A177-3AD203B41FA5}">
                      <a16:colId xmlns:a16="http://schemas.microsoft.com/office/drawing/2014/main" val="3492851804"/>
                    </a:ext>
                  </a:extLst>
                </a:gridCol>
                <a:gridCol w="419100">
                  <a:extLst>
                    <a:ext uri="{9D8B030D-6E8A-4147-A177-3AD203B41FA5}">
                      <a16:colId xmlns:a16="http://schemas.microsoft.com/office/drawing/2014/main" val="1062725553"/>
                    </a:ext>
                  </a:extLst>
                </a:gridCol>
              </a:tblGrid>
              <a:tr h="4191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5</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extLst>
                  <a:ext uri="{0D108BD9-81ED-4DB2-BD59-A6C34878D82A}">
                    <a16:rowId xmlns:a16="http://schemas.microsoft.com/office/drawing/2014/main" val="2996197735"/>
                  </a:ext>
                </a:extLst>
              </a:tr>
              <a:tr h="4191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4</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extLst>
                  <a:ext uri="{0D108BD9-81ED-4DB2-BD59-A6C34878D82A}">
                    <a16:rowId xmlns:a16="http://schemas.microsoft.com/office/drawing/2014/main" val="444713456"/>
                  </a:ext>
                </a:extLst>
              </a:tr>
              <a:tr h="4191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3</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5"/>
                      <a:srcRect/>
                      <a:tile tx="0" ty="0" sx="100000" sy="100000" flip="none" algn="tl"/>
                    </a:blipFill>
                  </a:tcPr>
                </a:tc>
                <a:extLst>
                  <a:ext uri="{0D108BD9-81ED-4DB2-BD59-A6C34878D82A}">
                    <a16:rowId xmlns:a16="http://schemas.microsoft.com/office/drawing/2014/main" val="3486552486"/>
                  </a:ext>
                </a:extLst>
              </a:tr>
              <a:tr h="4191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2</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2471141725"/>
                  </a:ext>
                </a:extLst>
              </a:tr>
              <a:tr h="4191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1</a:t>
                      </a:r>
                    </a:p>
                  </a:txBody>
                  <a:tcPr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3"/>
                      <a:srcRect/>
                      <a:tile tx="0" ty="0" sx="100000" sy="100000" flip="none" algn="tl"/>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984718783"/>
                  </a:ext>
                </a:extLst>
              </a:tr>
              <a:tr h="4191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1</a:t>
                      </a:r>
                    </a:p>
                  </a:txBody>
                  <a:tcP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2</a:t>
                      </a:r>
                    </a:p>
                  </a:txBody>
                  <a:tcP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3</a:t>
                      </a:r>
                    </a:p>
                  </a:txBody>
                  <a:tcP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000000"/>
                          </a:solidFill>
                          <a:effectLst/>
                          <a:latin typeface="Arial" panose="020B0604020202020204" pitchFamily="34" charset="0"/>
                        </a:rPr>
                        <a:t>4</a:t>
                      </a:r>
                    </a:p>
                  </a:txBody>
                  <a:tcP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Arial" panose="020B0604020202020204" pitchFamily="34" charset="0"/>
                        </a:rPr>
                        <a:t>5</a:t>
                      </a:r>
                    </a:p>
                  </a:txBody>
                  <a:tcPr anchorCtr="1"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718099555"/>
                  </a:ext>
                </a:extLst>
              </a:tr>
            </a:tbl>
          </a:graphicData>
        </a:graphic>
      </p:graphicFrame>
      <p:pic>
        <p:nvPicPr>
          <p:cNvPr id="9" name="Picture 8">
            <a:extLst>
              <a:ext uri="{FF2B5EF4-FFF2-40B4-BE49-F238E27FC236}">
                <a16:creationId xmlns:a16="http://schemas.microsoft.com/office/drawing/2014/main" id="{C232B5A1-E6DD-4B58-84DB-015B66206E8C}"/>
              </a:ext>
            </a:extLst>
          </p:cNvPr>
          <p:cNvPicPr>
            <a:picLocks noChangeAspect="1"/>
          </p:cNvPicPr>
          <p:nvPr/>
        </p:nvPicPr>
        <p:blipFill>
          <a:blip r:embed="rId6"/>
          <a:stretch>
            <a:fillRect/>
          </a:stretch>
        </p:blipFill>
        <p:spPr>
          <a:xfrm>
            <a:off x="6315520" y="801678"/>
            <a:ext cx="1821559" cy="2842260"/>
          </a:xfrm>
          <a:prstGeom prst="rect">
            <a:avLst/>
          </a:prstGeom>
        </p:spPr>
      </p:pic>
      <p:sp>
        <p:nvSpPr>
          <p:cNvPr id="11" name="TextBox 10">
            <a:extLst>
              <a:ext uri="{FF2B5EF4-FFF2-40B4-BE49-F238E27FC236}">
                <a16:creationId xmlns:a16="http://schemas.microsoft.com/office/drawing/2014/main" id="{3C68E46B-3F76-49DF-AEC1-314191C0AD98}"/>
              </a:ext>
            </a:extLst>
          </p:cNvPr>
          <p:cNvSpPr txBox="1"/>
          <p:nvPr/>
        </p:nvSpPr>
        <p:spPr>
          <a:xfrm>
            <a:off x="5699760" y="3643938"/>
            <a:ext cx="3053080" cy="461665"/>
          </a:xfrm>
          <a:prstGeom prst="rect">
            <a:avLst/>
          </a:prstGeom>
          <a:noFill/>
        </p:spPr>
        <p:txBody>
          <a:bodyPr wrap="square" rtlCol="0">
            <a:spAutoFit/>
          </a:bodyPr>
          <a:lstStyle/>
          <a:p>
            <a:r>
              <a:rPr lang="en-US" sz="1200" i="1" dirty="0"/>
              <a:t>Making Progress, XKCD [https://xkcd.com/1906] by Randall Monroe. </a:t>
            </a:r>
            <a:endParaRPr lang="en-US" sz="1200" dirty="0"/>
          </a:p>
        </p:txBody>
      </p:sp>
    </p:spTree>
    <p:extLst>
      <p:ext uri="{BB962C8B-B14F-4D97-AF65-F5344CB8AC3E}">
        <p14:creationId xmlns:p14="http://schemas.microsoft.com/office/powerpoint/2010/main" val="32189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Traceability</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2</a:t>
            </a:fld>
            <a:endParaRPr lang="en-US"/>
          </a:p>
        </p:txBody>
      </p:sp>
      <p:sp>
        <p:nvSpPr>
          <p:cNvPr id="10" name="Rectangle 5"/>
          <p:cNvSpPr>
            <a:spLocks noChangeArrowheads="1"/>
          </p:cNvSpPr>
          <p:nvPr/>
        </p:nvSpPr>
        <p:spPr bwMode="auto">
          <a:xfrm>
            <a:off x="457200" y="1524000"/>
            <a:ext cx="828198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This material comes from a few places:</a:t>
            </a:r>
          </a:p>
          <a:p>
            <a:pPr marL="631825" lvl="1" indent="-174625" algn="l">
              <a:lnSpc>
                <a:spcPct val="85000"/>
              </a:lnSpc>
              <a:spcBef>
                <a:spcPct val="35000"/>
              </a:spcBef>
              <a:buClr>
                <a:schemeClr val="hlink"/>
              </a:buClr>
              <a:buFontTx/>
              <a:buChar char="•"/>
            </a:pPr>
            <a:r>
              <a:rPr lang="en-US" dirty="0">
                <a:solidFill>
                  <a:schemeClr val="accent2"/>
                </a:solidFill>
                <a:latin typeface="+mn-lt"/>
              </a:rPr>
              <a:t>The GSFC Product Development Lead training</a:t>
            </a:r>
          </a:p>
          <a:p>
            <a:pPr marL="631825" lvl="1" indent="-174625" algn="l">
              <a:lnSpc>
                <a:spcPct val="85000"/>
              </a:lnSpc>
              <a:spcBef>
                <a:spcPct val="35000"/>
              </a:spcBef>
              <a:buClr>
                <a:schemeClr val="hlink"/>
              </a:buClr>
              <a:buFontTx/>
              <a:buChar char="•"/>
            </a:pPr>
            <a:r>
              <a:rPr lang="en-US" dirty="0">
                <a:solidFill>
                  <a:schemeClr val="accent2"/>
                </a:solidFill>
                <a:latin typeface="+mn-lt"/>
              </a:rPr>
              <a:t>The GSFC Systems Engineering Education and Development program (SEED)</a:t>
            </a:r>
          </a:p>
          <a:p>
            <a:pPr marL="631825" lvl="1" indent="-174625" algn="l">
              <a:lnSpc>
                <a:spcPct val="85000"/>
              </a:lnSpc>
              <a:spcBef>
                <a:spcPct val="35000"/>
              </a:spcBef>
              <a:buClr>
                <a:schemeClr val="hlink"/>
              </a:buClr>
              <a:buFontTx/>
              <a:buChar char="•"/>
            </a:pPr>
            <a:r>
              <a:rPr lang="en-US" dirty="0">
                <a:solidFill>
                  <a:schemeClr val="accent2"/>
                </a:solidFill>
                <a:latin typeface="+mn-lt"/>
              </a:rPr>
              <a:t>The NASA Systems Engineering Handbook</a:t>
            </a:r>
          </a:p>
          <a:p>
            <a:pPr marL="631825" lvl="1" indent="-174625" algn="l">
              <a:lnSpc>
                <a:spcPct val="85000"/>
              </a:lnSpc>
              <a:spcBef>
                <a:spcPct val="35000"/>
              </a:spcBef>
              <a:buClr>
                <a:schemeClr val="hlink"/>
              </a:buClr>
              <a:buFontTx/>
              <a:buChar char="•"/>
            </a:pPr>
            <a:r>
              <a:rPr lang="en-US" dirty="0">
                <a:solidFill>
                  <a:schemeClr val="accent2"/>
                </a:solidFill>
                <a:latin typeface="+mn-lt"/>
              </a:rPr>
              <a:t>Fernando </a:t>
            </a:r>
            <a:r>
              <a:rPr lang="en-US" dirty="0" err="1">
                <a:solidFill>
                  <a:schemeClr val="accent2"/>
                </a:solidFill>
                <a:latin typeface="+mn-lt"/>
              </a:rPr>
              <a:t>Pellerano’s</a:t>
            </a:r>
            <a:r>
              <a:rPr lang="en-US" dirty="0">
                <a:solidFill>
                  <a:schemeClr val="accent2"/>
                </a:solidFill>
                <a:latin typeface="+mn-lt"/>
              </a:rPr>
              <a:t> short course during TFAWS 2015</a:t>
            </a:r>
          </a:p>
          <a:p>
            <a:pPr marL="631825" lvl="1" indent="-174625" algn="l">
              <a:lnSpc>
                <a:spcPct val="85000"/>
              </a:lnSpc>
              <a:spcBef>
                <a:spcPct val="35000"/>
              </a:spcBef>
              <a:buClr>
                <a:schemeClr val="hlink"/>
              </a:buClr>
              <a:buFontTx/>
              <a:buChar char="•"/>
            </a:pPr>
            <a:r>
              <a:rPr lang="en-US" dirty="0">
                <a:solidFill>
                  <a:schemeClr val="accent2"/>
                </a:solidFill>
                <a:latin typeface="+mn-lt"/>
              </a:rPr>
              <a:t>My own 7 years as an instrument systems engineer and payload systems engineer</a:t>
            </a:r>
          </a:p>
          <a:p>
            <a:pPr marL="174625" indent="-174625" algn="l">
              <a:lnSpc>
                <a:spcPct val="85000"/>
              </a:lnSpc>
              <a:spcBef>
                <a:spcPct val="35000"/>
              </a:spcBef>
              <a:buClr>
                <a:schemeClr val="hlink"/>
              </a:buClr>
              <a:buFontTx/>
              <a:buChar char="•"/>
            </a:pPr>
            <a:r>
              <a:rPr lang="en-US" dirty="0">
                <a:solidFill>
                  <a:schemeClr val="accent2"/>
                </a:solidFill>
                <a:latin typeface="+mn-lt"/>
              </a:rPr>
              <a:t>This comes from the perspective of GSFC robotic flight projects. Systems practices vary some center-to-center and project-to-project. </a:t>
            </a:r>
          </a:p>
        </p:txBody>
      </p:sp>
    </p:spTree>
    <p:extLst>
      <p:ext uri="{BB962C8B-B14F-4D97-AF65-F5344CB8AC3E}">
        <p14:creationId xmlns:p14="http://schemas.microsoft.com/office/powerpoint/2010/main" val="2868712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Some projects are riskier than others</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20</a:t>
            </a:fld>
            <a:endParaRPr lang="en-US"/>
          </a:p>
        </p:txBody>
      </p:sp>
      <p:sp>
        <p:nvSpPr>
          <p:cNvPr id="10" name="Rectangle 5"/>
          <p:cNvSpPr>
            <a:spLocks noChangeArrowheads="1"/>
          </p:cNvSpPr>
          <p:nvPr/>
        </p:nvSpPr>
        <p:spPr bwMode="auto">
          <a:xfrm>
            <a:off x="457200" y="1310640"/>
            <a:ext cx="4876800" cy="3794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algn="l">
              <a:lnSpc>
                <a:spcPct val="85000"/>
              </a:lnSpc>
              <a:spcBef>
                <a:spcPct val="35000"/>
              </a:spcBef>
              <a:buClr>
                <a:schemeClr val="hlink"/>
              </a:buClr>
            </a:pPr>
            <a:r>
              <a:rPr lang="en-US" sz="2000" dirty="0">
                <a:solidFill>
                  <a:schemeClr val="accent2"/>
                </a:solidFill>
                <a:latin typeface="+mn-lt"/>
              </a:rPr>
              <a:t>Different missions will be more or less tolerant of risk based on mission classification: </a:t>
            </a:r>
          </a:p>
          <a:p>
            <a:pPr marL="174625" indent="-174625" algn="l">
              <a:lnSpc>
                <a:spcPct val="85000"/>
              </a:lnSpc>
              <a:spcBef>
                <a:spcPct val="35000"/>
              </a:spcBef>
              <a:buClr>
                <a:schemeClr val="hlink"/>
              </a:buClr>
              <a:buFontTx/>
              <a:buChar char="•"/>
            </a:pPr>
            <a:r>
              <a:rPr lang="en-US" sz="2000" dirty="0">
                <a:solidFill>
                  <a:schemeClr val="accent2"/>
                </a:solidFill>
                <a:latin typeface="+mn-lt"/>
              </a:rPr>
              <a:t>Any crewed spacecraft will be even less tolerant to a risk, especially if it could be a personnel safety issue. </a:t>
            </a:r>
          </a:p>
          <a:p>
            <a:pPr marL="174625" indent="-174625" algn="l">
              <a:lnSpc>
                <a:spcPct val="85000"/>
              </a:lnSpc>
              <a:spcBef>
                <a:spcPct val="35000"/>
              </a:spcBef>
              <a:buClr>
                <a:schemeClr val="hlink"/>
              </a:buClr>
              <a:buFontTx/>
              <a:buChar char="•"/>
            </a:pPr>
            <a:r>
              <a:rPr lang="en-US" sz="2000" dirty="0">
                <a:solidFill>
                  <a:schemeClr val="accent2"/>
                </a:solidFill>
                <a:latin typeface="+mn-lt"/>
              </a:rPr>
              <a:t>Flagship, high-priority missions have the resources to mitigate more risks, and it’s a bigger issue if they fail. </a:t>
            </a:r>
          </a:p>
          <a:p>
            <a:pPr marL="174625" indent="-174625" algn="l">
              <a:lnSpc>
                <a:spcPct val="85000"/>
              </a:lnSpc>
              <a:spcBef>
                <a:spcPct val="35000"/>
              </a:spcBef>
              <a:buClr>
                <a:schemeClr val="hlink"/>
              </a:buClr>
              <a:buFontTx/>
              <a:buChar char="•"/>
            </a:pPr>
            <a:r>
              <a:rPr lang="en-US" sz="2000" dirty="0">
                <a:solidFill>
                  <a:schemeClr val="accent2"/>
                </a:solidFill>
                <a:latin typeface="+mn-lt"/>
              </a:rPr>
              <a:t>Low-cost probes can (and must) accept more risk in order to make their budgets work. </a:t>
            </a:r>
          </a:p>
          <a:p>
            <a:pPr marL="174625" indent="-174625" algn="l">
              <a:lnSpc>
                <a:spcPct val="85000"/>
              </a:lnSpc>
              <a:spcBef>
                <a:spcPct val="35000"/>
              </a:spcBef>
              <a:buClr>
                <a:schemeClr val="hlink"/>
              </a:buClr>
              <a:buFontTx/>
              <a:buChar char="•"/>
            </a:pPr>
            <a:r>
              <a:rPr lang="en-US" sz="2000" dirty="0">
                <a:solidFill>
                  <a:schemeClr val="accent2"/>
                </a:solidFill>
                <a:latin typeface="+mn-lt"/>
              </a:rPr>
              <a:t>Do No Harm payloads are just that; you can take any performance risk you want as long as you meet the minimum requirements to not harm the host spacecraft</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pic>
        <p:nvPicPr>
          <p:cNvPr id="6" name="Picture 5" descr="Space Shuttle Discovery  Launch">
            <a:extLst>
              <a:ext uri="{FF2B5EF4-FFF2-40B4-BE49-F238E27FC236}">
                <a16:creationId xmlns:a16="http://schemas.microsoft.com/office/drawing/2014/main" id="{CF882D5A-E4B4-4EA8-BCBB-C7D177103D07}"/>
              </a:ext>
            </a:extLst>
          </p:cNvPr>
          <p:cNvPicPr>
            <a:picLocks noChangeAspect="1"/>
          </p:cNvPicPr>
          <p:nvPr/>
        </p:nvPicPr>
        <p:blipFill rotWithShape="1">
          <a:blip r:embed="rId3"/>
          <a:srcRect l="11984" r="10596"/>
          <a:stretch/>
        </p:blipFill>
        <p:spPr>
          <a:xfrm>
            <a:off x="5410199" y="1310640"/>
            <a:ext cx="3657601" cy="4739210"/>
          </a:xfrm>
          <a:prstGeom prst="rect">
            <a:avLst/>
          </a:prstGeom>
        </p:spPr>
      </p:pic>
    </p:spTree>
    <p:extLst>
      <p:ext uri="{BB962C8B-B14F-4D97-AF65-F5344CB8AC3E}">
        <p14:creationId xmlns:p14="http://schemas.microsoft.com/office/powerpoint/2010/main" val="1992024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Risks: Technical vs Programmatic</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21</a:t>
            </a:fld>
            <a:endParaRPr lang="en-US"/>
          </a:p>
        </p:txBody>
      </p:sp>
      <p:sp>
        <p:nvSpPr>
          <p:cNvPr id="10" name="Rectangle 5"/>
          <p:cNvSpPr>
            <a:spLocks noChangeArrowheads="1"/>
          </p:cNvSpPr>
          <p:nvPr/>
        </p:nvSpPr>
        <p:spPr bwMode="auto">
          <a:xfrm>
            <a:off x="457200" y="1127760"/>
            <a:ext cx="828198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Many risks have technical causes but might be programmatic in nature. If you’re going to have to spend time and money to fix it, it should be classified as a programmatic risk. </a:t>
            </a:r>
          </a:p>
          <a:p>
            <a:pPr marL="174625" indent="-174625" algn="l">
              <a:lnSpc>
                <a:spcPct val="85000"/>
              </a:lnSpc>
              <a:spcBef>
                <a:spcPct val="35000"/>
              </a:spcBef>
              <a:buClr>
                <a:schemeClr val="hlink"/>
              </a:buClr>
              <a:buFontTx/>
              <a:buChar char="•"/>
            </a:pPr>
            <a:r>
              <a:rPr lang="en-US" dirty="0">
                <a:solidFill>
                  <a:schemeClr val="accent2"/>
                </a:solidFill>
                <a:latin typeface="+mn-lt"/>
              </a:rPr>
              <a:t>Likely a programmatic risk unless:</a:t>
            </a:r>
          </a:p>
          <a:p>
            <a:pPr marL="631825" lvl="1" indent="-174625" algn="l">
              <a:lnSpc>
                <a:spcPct val="85000"/>
              </a:lnSpc>
              <a:spcBef>
                <a:spcPct val="35000"/>
              </a:spcBef>
              <a:buClr>
                <a:schemeClr val="hlink"/>
              </a:buClr>
              <a:buFontTx/>
              <a:buChar char="•"/>
            </a:pPr>
            <a:r>
              <a:rPr lang="en-US" dirty="0">
                <a:solidFill>
                  <a:schemeClr val="accent2"/>
                </a:solidFill>
                <a:latin typeface="+mn-lt"/>
              </a:rPr>
              <a:t>It won’t happen or be detectable until after launch (residual risk)</a:t>
            </a:r>
          </a:p>
          <a:p>
            <a:pPr marL="631825" lvl="1" indent="-174625" algn="l">
              <a:lnSpc>
                <a:spcPct val="85000"/>
              </a:lnSpc>
              <a:spcBef>
                <a:spcPct val="35000"/>
              </a:spcBef>
              <a:buClr>
                <a:schemeClr val="hlink"/>
              </a:buClr>
              <a:buFontTx/>
              <a:buChar char="•"/>
            </a:pPr>
            <a:r>
              <a:rPr lang="en-US" dirty="0">
                <a:solidFill>
                  <a:schemeClr val="accent2"/>
                </a:solidFill>
                <a:latin typeface="+mn-lt"/>
              </a:rPr>
              <a:t>The project has decided that they can’t/won’t spend the resources to fix it if it occurs. </a:t>
            </a:r>
          </a:p>
          <a:p>
            <a:pPr marL="174625" indent="-174625" algn="l">
              <a:lnSpc>
                <a:spcPct val="85000"/>
              </a:lnSpc>
              <a:spcBef>
                <a:spcPct val="35000"/>
              </a:spcBef>
              <a:buClr>
                <a:schemeClr val="hlink"/>
              </a:buClr>
              <a:buFontTx/>
              <a:buChar char="•"/>
            </a:pPr>
            <a:r>
              <a:rPr lang="en-US" sz="2000" dirty="0">
                <a:solidFill>
                  <a:schemeClr val="accent2"/>
                </a:solidFill>
                <a:latin typeface="+mn-lt"/>
              </a:rPr>
              <a:t>Sometimes there may be a paired technical risk with a programmatic risk. Track the paired risks separately. </a:t>
            </a:r>
          </a:p>
          <a:p>
            <a:pPr marL="631825" lvl="1" indent="-174625" algn="l">
              <a:lnSpc>
                <a:spcPct val="85000"/>
              </a:lnSpc>
              <a:spcBef>
                <a:spcPct val="35000"/>
              </a:spcBef>
              <a:buClr>
                <a:schemeClr val="hlink"/>
              </a:buClr>
              <a:buFontTx/>
              <a:buChar char="•"/>
            </a:pPr>
            <a:r>
              <a:rPr lang="en-US" dirty="0">
                <a:solidFill>
                  <a:schemeClr val="accent2"/>
                </a:solidFill>
                <a:latin typeface="+mn-lt"/>
              </a:rPr>
              <a:t>Example: fatigue failure of a component on the ground is a programmatic risk (you’re not going to launch with a known failed component) but if it survives ground testing it could still fail on launch (residual risk)</a:t>
            </a:r>
          </a:p>
          <a:p>
            <a:pPr marL="174625" indent="-174625" algn="l">
              <a:lnSpc>
                <a:spcPct val="85000"/>
              </a:lnSpc>
              <a:spcBef>
                <a:spcPct val="35000"/>
              </a:spcBef>
              <a:buClr>
                <a:schemeClr val="hlink"/>
              </a:buClr>
              <a:buFontTx/>
              <a:buChar char="•"/>
            </a:pPr>
            <a:r>
              <a:rPr lang="en-US" dirty="0">
                <a:solidFill>
                  <a:schemeClr val="accent2"/>
                </a:solidFill>
                <a:latin typeface="+mn-lt"/>
              </a:rPr>
              <a:t>Note that safety risks are different; they have consequences related to harm of personnel or critical facilities. </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Tree>
    <p:extLst>
      <p:ext uri="{BB962C8B-B14F-4D97-AF65-F5344CB8AC3E}">
        <p14:creationId xmlns:p14="http://schemas.microsoft.com/office/powerpoint/2010/main" val="3727060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How to work a risk</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22</a:t>
            </a:fld>
            <a:endParaRPr lang="en-US"/>
          </a:p>
        </p:txBody>
      </p:sp>
      <p:grpSp>
        <p:nvGrpSpPr>
          <p:cNvPr id="6" name="Group 5">
            <a:extLst>
              <a:ext uri="{FF2B5EF4-FFF2-40B4-BE49-F238E27FC236}">
                <a16:creationId xmlns:a16="http://schemas.microsoft.com/office/drawing/2014/main" id="{10F40E87-2B60-407F-95C6-01DA5CEA2D10}"/>
              </a:ext>
            </a:extLst>
          </p:cNvPr>
          <p:cNvGrpSpPr/>
          <p:nvPr/>
        </p:nvGrpSpPr>
        <p:grpSpPr>
          <a:xfrm>
            <a:off x="6324600" y="5446978"/>
            <a:ext cx="2066796" cy="663952"/>
            <a:chOff x="6924804" y="5346201"/>
            <a:chExt cx="2066796" cy="663952"/>
          </a:xfrm>
        </p:grpSpPr>
        <p:sp>
          <p:nvSpPr>
            <p:cNvPr id="7" name="TextBox 6">
              <a:extLst>
                <a:ext uri="{FF2B5EF4-FFF2-40B4-BE49-F238E27FC236}">
                  <a16:creationId xmlns:a16="http://schemas.microsoft.com/office/drawing/2014/main" id="{DF50E9D8-0B48-4475-B83B-7BEC01AB5E9E}"/>
                </a:ext>
              </a:extLst>
            </p:cNvPr>
            <p:cNvSpPr txBox="1"/>
            <p:nvPr/>
          </p:nvSpPr>
          <p:spPr>
            <a:xfrm>
              <a:off x="6924804" y="5671599"/>
              <a:ext cx="2066796" cy="338554"/>
            </a:xfrm>
            <a:prstGeom prst="rect">
              <a:avLst/>
            </a:prstGeom>
            <a:noFill/>
          </p:spPr>
          <p:txBody>
            <a:bodyPr wrap="square" rtlCol="0">
              <a:spAutoFit/>
            </a:bodyPr>
            <a:lstStyle/>
            <a:p>
              <a:pPr algn="ctr"/>
              <a:r>
                <a:rPr lang="en-US" sz="1600" b="1">
                  <a:latin typeface="Arial" panose="020B0604020202020204" pitchFamily="34" charset="0"/>
                  <a:cs typeface="Arial" panose="020B0604020202020204" pitchFamily="34" charset="0"/>
                </a:rPr>
                <a:t>Close or Accept</a:t>
              </a:r>
            </a:p>
          </p:txBody>
        </p:sp>
        <p:sp>
          <p:nvSpPr>
            <p:cNvPr id="8" name="TextBox 7">
              <a:extLst>
                <a:ext uri="{FF2B5EF4-FFF2-40B4-BE49-F238E27FC236}">
                  <a16:creationId xmlns:a16="http://schemas.microsoft.com/office/drawing/2014/main" id="{6CDBD72A-CD38-4B80-8C92-35574DF00989}"/>
                </a:ext>
              </a:extLst>
            </p:cNvPr>
            <p:cNvSpPr txBox="1"/>
            <p:nvPr/>
          </p:nvSpPr>
          <p:spPr>
            <a:xfrm>
              <a:off x="7263541" y="5346201"/>
              <a:ext cx="1301959" cy="338554"/>
            </a:xfrm>
            <a:prstGeom prst="rect">
              <a:avLst/>
            </a:prstGeom>
            <a:noFill/>
          </p:spPr>
          <p:txBody>
            <a:bodyPr wrap="none" rtlCol="0">
              <a:spAutoFit/>
            </a:bodyPr>
            <a:lstStyle/>
            <a:p>
              <a:r>
                <a:rPr lang="en-US" sz="1600" b="1" u="sng">
                  <a:latin typeface="Arial" panose="020B0604020202020204" pitchFamily="34" charset="0"/>
                  <a:cs typeface="Arial" panose="020B0604020202020204" pitchFamily="34" charset="0"/>
                </a:rPr>
                <a:t>Disposition</a:t>
              </a:r>
            </a:p>
          </p:txBody>
        </p:sp>
      </p:grpSp>
      <p:grpSp>
        <p:nvGrpSpPr>
          <p:cNvPr id="9" name="Group 8">
            <a:extLst>
              <a:ext uri="{FF2B5EF4-FFF2-40B4-BE49-F238E27FC236}">
                <a16:creationId xmlns:a16="http://schemas.microsoft.com/office/drawing/2014/main" id="{A3DA0F87-F64C-47E2-AD86-002B4EE2F193}"/>
              </a:ext>
            </a:extLst>
          </p:cNvPr>
          <p:cNvGrpSpPr/>
          <p:nvPr/>
        </p:nvGrpSpPr>
        <p:grpSpPr>
          <a:xfrm>
            <a:off x="1268027" y="1167379"/>
            <a:ext cx="6278821" cy="5190362"/>
            <a:chOff x="2023644" y="1341309"/>
            <a:chExt cx="6303146" cy="5211891"/>
          </a:xfrm>
        </p:grpSpPr>
        <p:grpSp>
          <p:nvGrpSpPr>
            <p:cNvPr id="11" name="Group 10">
              <a:extLst>
                <a:ext uri="{FF2B5EF4-FFF2-40B4-BE49-F238E27FC236}">
                  <a16:creationId xmlns:a16="http://schemas.microsoft.com/office/drawing/2014/main" id="{A49ADD30-2AC3-428F-B321-2DA97754EE58}"/>
                </a:ext>
              </a:extLst>
            </p:cNvPr>
            <p:cNvGrpSpPr/>
            <p:nvPr/>
          </p:nvGrpSpPr>
          <p:grpSpPr>
            <a:xfrm>
              <a:off x="2362200" y="1341309"/>
              <a:ext cx="5016009" cy="5211891"/>
              <a:chOff x="2793695" y="1341309"/>
              <a:chExt cx="5016009" cy="5211891"/>
            </a:xfrm>
          </p:grpSpPr>
          <p:sp>
            <p:nvSpPr>
              <p:cNvPr id="17" name="Rounded Rectangle 36">
                <a:extLst>
                  <a:ext uri="{FF2B5EF4-FFF2-40B4-BE49-F238E27FC236}">
                    <a16:creationId xmlns:a16="http://schemas.microsoft.com/office/drawing/2014/main" id="{75D7B464-8D81-4FCC-ADE5-EA2D345A1E7A}"/>
                  </a:ext>
                </a:extLst>
              </p:cNvPr>
              <p:cNvSpPr/>
              <p:nvPr/>
            </p:nvSpPr>
            <p:spPr>
              <a:xfrm>
                <a:off x="3857539" y="5452026"/>
                <a:ext cx="2799416" cy="1101174"/>
              </a:xfrm>
              <a:prstGeom prst="roundRect">
                <a:avLst/>
              </a:prstGeom>
              <a:solidFill>
                <a:srgbClr val="2DFF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8" name="Down Arrow 38">
                <a:extLst>
                  <a:ext uri="{FF2B5EF4-FFF2-40B4-BE49-F238E27FC236}">
                    <a16:creationId xmlns:a16="http://schemas.microsoft.com/office/drawing/2014/main" id="{518BC885-DBB9-4FD7-8A0B-81A14776F7D3}"/>
                  </a:ext>
                </a:extLst>
              </p:cNvPr>
              <p:cNvSpPr/>
              <p:nvPr/>
            </p:nvSpPr>
            <p:spPr>
              <a:xfrm rot="16200000">
                <a:off x="6582068" y="4910108"/>
                <a:ext cx="184760" cy="199209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4F7276F-F5BB-408D-B8DF-B5D4F88D8FAA}"/>
                  </a:ext>
                </a:extLst>
              </p:cNvPr>
              <p:cNvSpPr/>
              <p:nvPr/>
            </p:nvSpPr>
            <p:spPr>
              <a:xfrm>
                <a:off x="2793695" y="5867400"/>
                <a:ext cx="2111735"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0" name="Down Arrow 30">
                <a:extLst>
                  <a:ext uri="{FF2B5EF4-FFF2-40B4-BE49-F238E27FC236}">
                    <a16:creationId xmlns:a16="http://schemas.microsoft.com/office/drawing/2014/main" id="{D9EE97E2-999B-4E5C-9227-D724ED045646}"/>
                  </a:ext>
                </a:extLst>
              </p:cNvPr>
              <p:cNvSpPr/>
              <p:nvPr/>
            </p:nvSpPr>
            <p:spPr>
              <a:xfrm>
                <a:off x="5198620" y="4861655"/>
                <a:ext cx="164207" cy="64160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1" name="Down Arrow 28">
                <a:extLst>
                  <a:ext uri="{FF2B5EF4-FFF2-40B4-BE49-F238E27FC236}">
                    <a16:creationId xmlns:a16="http://schemas.microsoft.com/office/drawing/2014/main" id="{DB38EAC1-433F-43A4-8AB7-797FE9127DF9}"/>
                  </a:ext>
                </a:extLst>
              </p:cNvPr>
              <p:cNvSpPr/>
              <p:nvPr/>
            </p:nvSpPr>
            <p:spPr>
              <a:xfrm>
                <a:off x="5221198" y="3657600"/>
                <a:ext cx="164207" cy="64160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2" name="Down Arrow 20">
                <a:extLst>
                  <a:ext uri="{FF2B5EF4-FFF2-40B4-BE49-F238E27FC236}">
                    <a16:creationId xmlns:a16="http://schemas.microsoft.com/office/drawing/2014/main" id="{F53E54F9-5AFE-48E4-ACF6-A17EC54BF20A}"/>
                  </a:ext>
                </a:extLst>
              </p:cNvPr>
              <p:cNvSpPr/>
              <p:nvPr/>
            </p:nvSpPr>
            <p:spPr>
              <a:xfrm>
                <a:off x="5221198" y="2514600"/>
                <a:ext cx="164208" cy="489204"/>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3" name="Rounded Rectangle 4">
                <a:extLst>
                  <a:ext uri="{FF2B5EF4-FFF2-40B4-BE49-F238E27FC236}">
                    <a16:creationId xmlns:a16="http://schemas.microsoft.com/office/drawing/2014/main" id="{1156F91C-E930-48A1-B32F-E206FD76A103}"/>
                  </a:ext>
                </a:extLst>
              </p:cNvPr>
              <p:cNvSpPr/>
              <p:nvPr/>
            </p:nvSpPr>
            <p:spPr>
              <a:xfrm>
                <a:off x="3914454" y="1828800"/>
                <a:ext cx="2830744" cy="92333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4" name="Bent-Up Arrow 8">
                <a:extLst>
                  <a:ext uri="{FF2B5EF4-FFF2-40B4-BE49-F238E27FC236}">
                    <a16:creationId xmlns:a16="http://schemas.microsoft.com/office/drawing/2014/main" id="{C009C589-EA17-4C46-B8A8-3954F2EB311F}"/>
                  </a:ext>
                </a:extLst>
              </p:cNvPr>
              <p:cNvSpPr/>
              <p:nvPr/>
            </p:nvSpPr>
            <p:spPr>
              <a:xfrm flipV="1">
                <a:off x="4759276" y="1447800"/>
                <a:ext cx="690522" cy="381000"/>
              </a:xfrm>
              <a:prstGeom prst="ben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91B8777-C3AC-406D-AF15-53330261508F}"/>
                  </a:ext>
                </a:extLst>
              </p:cNvPr>
              <p:cNvSpPr txBox="1"/>
              <p:nvPr/>
            </p:nvSpPr>
            <p:spPr>
              <a:xfrm>
                <a:off x="3387110" y="1341309"/>
                <a:ext cx="1377300"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Potential Risk</a:t>
                </a:r>
              </a:p>
            </p:txBody>
          </p:sp>
          <p:sp>
            <p:nvSpPr>
              <p:cNvPr id="26" name="TextBox 25">
                <a:extLst>
                  <a:ext uri="{FF2B5EF4-FFF2-40B4-BE49-F238E27FC236}">
                    <a16:creationId xmlns:a16="http://schemas.microsoft.com/office/drawing/2014/main" id="{3E6F43DA-0CEE-48E5-9D1F-E7BF64BCD47E}"/>
                  </a:ext>
                </a:extLst>
              </p:cNvPr>
              <p:cNvSpPr txBox="1"/>
              <p:nvPr/>
            </p:nvSpPr>
            <p:spPr>
              <a:xfrm>
                <a:off x="3941660" y="1928336"/>
                <a:ext cx="2449208" cy="738664"/>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Is it an actual risk?</a:t>
                </a:r>
              </a:p>
              <a:p>
                <a:r>
                  <a:rPr lang="en-US" sz="1400" b="1">
                    <a:latin typeface="Arial" panose="020B0604020202020204" pitchFamily="34" charset="0"/>
                    <a:cs typeface="Arial" panose="020B0604020202020204" pitchFamily="34" charset="0"/>
                  </a:rPr>
                  <a:t>What is the likelihood?</a:t>
                </a:r>
              </a:p>
              <a:p>
                <a:r>
                  <a:rPr lang="en-US" sz="1400" b="1">
                    <a:latin typeface="Arial" panose="020B0604020202020204" pitchFamily="34" charset="0"/>
                    <a:cs typeface="Arial" panose="020B0604020202020204" pitchFamily="34" charset="0"/>
                  </a:rPr>
                  <a:t>What is the consequence?</a:t>
                </a:r>
              </a:p>
            </p:txBody>
          </p:sp>
          <p:sp>
            <p:nvSpPr>
              <p:cNvPr id="27" name="Rounded Rectangle 21">
                <a:extLst>
                  <a:ext uri="{FF2B5EF4-FFF2-40B4-BE49-F238E27FC236}">
                    <a16:creationId xmlns:a16="http://schemas.microsoft.com/office/drawing/2014/main" id="{9144C9C1-2A23-46A6-8B73-0FA025702F44}"/>
                  </a:ext>
                </a:extLst>
              </p:cNvPr>
              <p:cNvSpPr/>
              <p:nvPr/>
            </p:nvSpPr>
            <p:spPr>
              <a:xfrm>
                <a:off x="3750819" y="3014133"/>
                <a:ext cx="3167983" cy="88099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43EDA2A-BFD2-470C-B505-3C65239F67FA}"/>
                  </a:ext>
                </a:extLst>
              </p:cNvPr>
              <p:cNvSpPr txBox="1"/>
              <p:nvPr/>
            </p:nvSpPr>
            <p:spPr>
              <a:xfrm>
                <a:off x="3773398" y="3071336"/>
                <a:ext cx="3108092" cy="738664"/>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Can the risk be avoided?</a:t>
                </a:r>
              </a:p>
              <a:p>
                <a:r>
                  <a:rPr lang="en-US" sz="1400" b="1">
                    <a:latin typeface="Arial" panose="020B0604020202020204" pitchFamily="34" charset="0"/>
                    <a:cs typeface="Arial" panose="020B0604020202020204" pitchFamily="34" charset="0"/>
                  </a:rPr>
                  <a:t>What is the handling strategy?</a:t>
                </a:r>
              </a:p>
              <a:p>
                <a:r>
                  <a:rPr lang="en-US" sz="1400" b="1">
                    <a:latin typeface="Arial" panose="020B0604020202020204" pitchFamily="34" charset="0"/>
                    <a:cs typeface="Arial" panose="020B0604020202020204" pitchFamily="34" charset="0"/>
                  </a:rPr>
                  <a:t>(Mitigate, watch, research, accept)</a:t>
                </a:r>
              </a:p>
            </p:txBody>
          </p:sp>
          <p:sp>
            <p:nvSpPr>
              <p:cNvPr id="29" name="Rounded Rectangle 25">
                <a:extLst>
                  <a:ext uri="{FF2B5EF4-FFF2-40B4-BE49-F238E27FC236}">
                    <a16:creationId xmlns:a16="http://schemas.microsoft.com/office/drawing/2014/main" id="{76A42014-254D-47D8-9777-E4186F9D3388}"/>
                  </a:ext>
                </a:extLst>
              </p:cNvPr>
              <p:cNvSpPr/>
              <p:nvPr/>
            </p:nvSpPr>
            <p:spPr>
              <a:xfrm>
                <a:off x="3914454" y="4328770"/>
                <a:ext cx="2830744" cy="911157"/>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A80ADCC-25A9-463C-B574-B91C10D70855}"/>
                  </a:ext>
                </a:extLst>
              </p:cNvPr>
              <p:cNvSpPr txBox="1"/>
              <p:nvPr/>
            </p:nvSpPr>
            <p:spPr>
              <a:xfrm>
                <a:off x="3995282" y="4419600"/>
                <a:ext cx="2948314" cy="73866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Is the Plan on track?</a:t>
                </a:r>
              </a:p>
              <a:p>
                <a:r>
                  <a:rPr lang="en-US" sz="1400" b="1" dirty="0">
                    <a:latin typeface="Arial" panose="020B0604020202020204" pitchFamily="34" charset="0"/>
                    <a:cs typeface="Arial" panose="020B0604020202020204" pitchFamily="34" charset="0"/>
                  </a:rPr>
                  <a:t>Is there a change in </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likelihood or consequence?</a:t>
                </a:r>
              </a:p>
            </p:txBody>
          </p:sp>
          <p:grpSp>
            <p:nvGrpSpPr>
              <p:cNvPr id="31" name="Group 30">
                <a:extLst>
                  <a:ext uri="{FF2B5EF4-FFF2-40B4-BE49-F238E27FC236}">
                    <a16:creationId xmlns:a16="http://schemas.microsoft.com/office/drawing/2014/main" id="{B3354C13-09FF-4B77-9297-5AF29E2ED1A2}"/>
                  </a:ext>
                </a:extLst>
              </p:cNvPr>
              <p:cNvGrpSpPr/>
              <p:nvPr/>
            </p:nvGrpSpPr>
            <p:grpSpPr>
              <a:xfrm>
                <a:off x="4756253" y="5522973"/>
                <a:ext cx="1066801" cy="748323"/>
                <a:chOff x="327378" y="4343400"/>
                <a:chExt cx="1066801" cy="748323"/>
              </a:xfrm>
            </p:grpSpPr>
            <p:sp>
              <p:nvSpPr>
                <p:cNvPr id="40" name="Flowchart: Decision 39">
                  <a:extLst>
                    <a:ext uri="{FF2B5EF4-FFF2-40B4-BE49-F238E27FC236}">
                      <a16:creationId xmlns:a16="http://schemas.microsoft.com/office/drawing/2014/main" id="{DA685C8F-391F-4685-9913-38BAE9385D1D}"/>
                    </a:ext>
                  </a:extLst>
                </p:cNvPr>
                <p:cNvSpPr/>
                <p:nvPr/>
              </p:nvSpPr>
              <p:spPr>
                <a:xfrm>
                  <a:off x="327378" y="4343400"/>
                  <a:ext cx="1066801" cy="748323"/>
                </a:xfrm>
                <a:prstGeom prst="flowChartDecis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346FE909-9FD3-41B5-B74E-13FE25B92C94}"/>
                    </a:ext>
                  </a:extLst>
                </p:cNvPr>
                <p:cNvSpPr txBox="1"/>
                <p:nvPr/>
              </p:nvSpPr>
              <p:spPr>
                <a:xfrm>
                  <a:off x="430276" y="4553323"/>
                  <a:ext cx="914033" cy="276999"/>
                </a:xfrm>
                <a:prstGeom prst="rect">
                  <a:avLst/>
                </a:prstGeom>
                <a:noFill/>
              </p:spPr>
              <p:txBody>
                <a:bodyPr wrap="none" rtlCol="0">
                  <a:spAutoFit/>
                </a:bodyPr>
                <a:lstStyle/>
                <a:p>
                  <a:pPr algn="ctr"/>
                  <a:r>
                    <a:rPr lang="en-US" sz="1200" b="1">
                      <a:latin typeface="Arial" panose="020B0604020202020204" pitchFamily="34" charset="0"/>
                      <a:cs typeface="Arial" panose="020B0604020202020204" pitchFamily="34" charset="0"/>
                    </a:rPr>
                    <a:t>Finished?</a:t>
                  </a:r>
                  <a:endParaRPr lang="en-US" sz="1200">
                    <a:latin typeface="Arial" panose="020B0604020202020204" pitchFamily="34" charset="0"/>
                    <a:cs typeface="Arial" panose="020B0604020202020204" pitchFamily="34" charset="0"/>
                  </a:endParaRPr>
                </a:p>
              </p:txBody>
            </p:sp>
          </p:grpSp>
          <p:sp>
            <p:nvSpPr>
              <p:cNvPr id="32" name="Down Arrow 31">
                <a:extLst>
                  <a:ext uri="{FF2B5EF4-FFF2-40B4-BE49-F238E27FC236}">
                    <a16:creationId xmlns:a16="http://schemas.microsoft.com/office/drawing/2014/main" id="{EBAA93BA-4B4D-4A3A-B6E7-6913D59747AD}"/>
                  </a:ext>
                </a:extLst>
              </p:cNvPr>
              <p:cNvSpPr/>
              <p:nvPr/>
            </p:nvSpPr>
            <p:spPr>
              <a:xfrm rot="16200000">
                <a:off x="4358349" y="3235945"/>
                <a:ext cx="168401" cy="162131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80C7E159-F959-4144-BCF0-FD2C7E883842}"/>
                  </a:ext>
                </a:extLst>
              </p:cNvPr>
              <p:cNvSpPr/>
              <p:nvPr/>
            </p:nvSpPr>
            <p:spPr>
              <a:xfrm rot="16200000">
                <a:off x="2743679" y="4932718"/>
                <a:ext cx="1852630" cy="76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DD30221-8CA0-47A6-AB98-E0A7845F5B40}"/>
                  </a:ext>
                </a:extLst>
              </p:cNvPr>
              <p:cNvSpPr txBox="1"/>
              <p:nvPr/>
            </p:nvSpPr>
            <p:spPr>
              <a:xfrm>
                <a:off x="4282415" y="5486400"/>
                <a:ext cx="453970"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NO</a:t>
                </a:r>
              </a:p>
            </p:txBody>
          </p:sp>
          <p:sp>
            <p:nvSpPr>
              <p:cNvPr id="35" name="TextBox 34">
                <a:extLst>
                  <a:ext uri="{FF2B5EF4-FFF2-40B4-BE49-F238E27FC236}">
                    <a16:creationId xmlns:a16="http://schemas.microsoft.com/office/drawing/2014/main" id="{B910FFA1-B95F-45F2-BB84-9F5AFE76E266}"/>
                  </a:ext>
                </a:extLst>
              </p:cNvPr>
              <p:cNvSpPr txBox="1"/>
              <p:nvPr/>
            </p:nvSpPr>
            <p:spPr>
              <a:xfrm>
                <a:off x="5878168" y="5486400"/>
                <a:ext cx="545342"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YES</a:t>
                </a:r>
              </a:p>
            </p:txBody>
          </p:sp>
          <p:sp>
            <p:nvSpPr>
              <p:cNvPr id="36" name="TextBox 35">
                <a:extLst>
                  <a:ext uri="{FF2B5EF4-FFF2-40B4-BE49-F238E27FC236}">
                    <a16:creationId xmlns:a16="http://schemas.microsoft.com/office/drawing/2014/main" id="{31CDB899-2722-488A-BAF3-FCEED0568241}"/>
                  </a:ext>
                </a:extLst>
              </p:cNvPr>
              <p:cNvSpPr txBox="1"/>
              <p:nvPr/>
            </p:nvSpPr>
            <p:spPr>
              <a:xfrm>
                <a:off x="4825141" y="6183868"/>
                <a:ext cx="821059" cy="307777"/>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Control</a:t>
                </a:r>
              </a:p>
            </p:txBody>
          </p:sp>
          <p:sp>
            <p:nvSpPr>
              <p:cNvPr id="37" name="TextBox 36">
                <a:extLst>
                  <a:ext uri="{FF2B5EF4-FFF2-40B4-BE49-F238E27FC236}">
                    <a16:creationId xmlns:a16="http://schemas.microsoft.com/office/drawing/2014/main" id="{217E95EA-774E-4F82-B007-8E86B7E9998D}"/>
                  </a:ext>
                </a:extLst>
              </p:cNvPr>
              <p:cNvSpPr txBox="1"/>
              <p:nvPr/>
            </p:nvSpPr>
            <p:spPr>
              <a:xfrm>
                <a:off x="6908495" y="3124200"/>
                <a:ext cx="901209" cy="523220"/>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Plan</a:t>
                </a:r>
              </a:p>
              <a:p>
                <a:r>
                  <a:rPr lang="en-US" sz="1400" b="1">
                    <a:latin typeface="Arial" panose="020B0604020202020204" pitchFamily="34" charset="0"/>
                    <a:cs typeface="Arial" panose="020B0604020202020204" pitchFamily="34" charset="0"/>
                  </a:rPr>
                  <a:t>Strategy</a:t>
                </a:r>
              </a:p>
            </p:txBody>
          </p:sp>
          <p:sp>
            <p:nvSpPr>
              <p:cNvPr id="38" name="TextBox 37">
                <a:extLst>
                  <a:ext uri="{FF2B5EF4-FFF2-40B4-BE49-F238E27FC236}">
                    <a16:creationId xmlns:a16="http://schemas.microsoft.com/office/drawing/2014/main" id="{3EF2B835-16D1-421B-99F7-3FA32169BAFA}"/>
                  </a:ext>
                </a:extLst>
              </p:cNvPr>
              <p:cNvSpPr txBox="1"/>
              <p:nvPr/>
            </p:nvSpPr>
            <p:spPr>
              <a:xfrm>
                <a:off x="6756095" y="1981200"/>
                <a:ext cx="1008454" cy="523220"/>
              </a:xfrm>
              <a:prstGeom prst="rect">
                <a:avLst/>
              </a:prstGeom>
              <a:noFill/>
            </p:spPr>
            <p:txBody>
              <a:bodyPr wrap="square" rtlCol="0">
                <a:spAutoFit/>
              </a:bodyPr>
              <a:lstStyle/>
              <a:p>
                <a:r>
                  <a:rPr lang="en-US" sz="1400" b="1">
                    <a:latin typeface="Arial" panose="020B0604020202020204" pitchFamily="34" charset="0"/>
                    <a:cs typeface="Arial" panose="020B0604020202020204" pitchFamily="34" charset="0"/>
                  </a:rPr>
                  <a:t>Analyze the Risk</a:t>
                </a:r>
              </a:p>
            </p:txBody>
          </p:sp>
          <p:sp>
            <p:nvSpPr>
              <p:cNvPr id="39" name="TextBox 38">
                <a:extLst>
                  <a:ext uri="{FF2B5EF4-FFF2-40B4-BE49-F238E27FC236}">
                    <a16:creationId xmlns:a16="http://schemas.microsoft.com/office/drawing/2014/main" id="{F0752E5C-C23B-446B-804A-F3FAAD3C18E9}"/>
                  </a:ext>
                </a:extLst>
              </p:cNvPr>
              <p:cNvSpPr txBox="1"/>
              <p:nvPr/>
            </p:nvSpPr>
            <p:spPr>
              <a:xfrm>
                <a:off x="6751730" y="4495800"/>
                <a:ext cx="962123" cy="523220"/>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Track</a:t>
                </a:r>
              </a:p>
              <a:p>
                <a:r>
                  <a:rPr lang="en-US" sz="1400" b="1">
                    <a:latin typeface="Arial" panose="020B0604020202020204" pitchFamily="34" charset="0"/>
                    <a:cs typeface="Arial" panose="020B0604020202020204" pitchFamily="34" charset="0"/>
                  </a:rPr>
                  <a:t>Progress</a:t>
                </a:r>
              </a:p>
            </p:txBody>
          </p:sp>
        </p:grpSp>
        <p:sp>
          <p:nvSpPr>
            <p:cNvPr id="12" name="TextBox 11">
              <a:extLst>
                <a:ext uri="{FF2B5EF4-FFF2-40B4-BE49-F238E27FC236}">
                  <a16:creationId xmlns:a16="http://schemas.microsoft.com/office/drawing/2014/main" id="{53915983-F090-4A72-9D01-9271BC7E1AA5}"/>
                </a:ext>
              </a:extLst>
            </p:cNvPr>
            <p:cNvSpPr txBox="1"/>
            <p:nvPr/>
          </p:nvSpPr>
          <p:spPr>
            <a:xfrm rot="16200000">
              <a:off x="6165037" y="3078173"/>
              <a:ext cx="3738732" cy="584775"/>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All the while Communicating to peers and up the chain of command</a:t>
              </a:r>
            </a:p>
          </p:txBody>
        </p:sp>
        <p:sp>
          <p:nvSpPr>
            <p:cNvPr id="13" name="TextBox 12">
              <a:extLst>
                <a:ext uri="{FF2B5EF4-FFF2-40B4-BE49-F238E27FC236}">
                  <a16:creationId xmlns:a16="http://schemas.microsoft.com/office/drawing/2014/main" id="{1AFAAB88-DABB-47D4-97A0-46A99E2A36A7}"/>
                </a:ext>
              </a:extLst>
            </p:cNvPr>
            <p:cNvSpPr txBox="1"/>
            <p:nvPr/>
          </p:nvSpPr>
          <p:spPr>
            <a:xfrm rot="16200000">
              <a:off x="1939750" y="4732094"/>
              <a:ext cx="2151966" cy="307777"/>
            </a:xfrm>
            <a:prstGeom prst="rect">
              <a:avLst/>
            </a:prstGeom>
            <a:noFill/>
          </p:spPr>
          <p:txBody>
            <a:bodyPr wrap="square" rtlCol="0">
              <a:spAutoFit/>
            </a:bodyPr>
            <a:lstStyle/>
            <a:p>
              <a:pPr algn="ctr"/>
              <a:r>
                <a:rPr lang="en-US" sz="1400" b="1" dirty="0">
                  <a:latin typeface="Arial" panose="020B0604020202020204" pitchFamily="34" charset="0"/>
                  <a:cs typeface="Arial" panose="020B0604020202020204" pitchFamily="34" charset="0"/>
                </a:rPr>
                <a:t>Mitigate or Watch </a:t>
              </a:r>
            </a:p>
          </p:txBody>
        </p:sp>
        <p:sp>
          <p:nvSpPr>
            <p:cNvPr id="14" name="Rectangle 13">
              <a:extLst>
                <a:ext uri="{FF2B5EF4-FFF2-40B4-BE49-F238E27FC236}">
                  <a16:creationId xmlns:a16="http://schemas.microsoft.com/office/drawing/2014/main" id="{C4239B25-323A-41AA-982E-936C16A155ED}"/>
                </a:ext>
              </a:extLst>
            </p:cNvPr>
            <p:cNvSpPr/>
            <p:nvPr/>
          </p:nvSpPr>
          <p:spPr>
            <a:xfrm rot="16200000">
              <a:off x="571502" y="4076699"/>
              <a:ext cx="3657600" cy="76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5" name="Down Arrow 46">
              <a:extLst>
                <a:ext uri="{FF2B5EF4-FFF2-40B4-BE49-F238E27FC236}">
                  <a16:creationId xmlns:a16="http://schemas.microsoft.com/office/drawing/2014/main" id="{B987EF9C-A306-4D44-9048-CEC02CB74C67}"/>
                </a:ext>
              </a:extLst>
            </p:cNvPr>
            <p:cNvSpPr/>
            <p:nvPr/>
          </p:nvSpPr>
          <p:spPr>
            <a:xfrm rot="16200000">
              <a:off x="2831977" y="1740027"/>
              <a:ext cx="152398" cy="109194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E75AFD7-5AEA-45C4-96B0-FEC309006823}"/>
                </a:ext>
              </a:extLst>
            </p:cNvPr>
            <p:cNvSpPr txBox="1"/>
            <p:nvPr/>
          </p:nvSpPr>
          <p:spPr>
            <a:xfrm rot="16200000">
              <a:off x="1567933" y="3884711"/>
              <a:ext cx="1219200" cy="307777"/>
            </a:xfrm>
            <a:prstGeom prst="rect">
              <a:avLst/>
            </a:prstGeom>
            <a:noFill/>
          </p:spPr>
          <p:txBody>
            <a:bodyPr wrap="square" rtlCol="0">
              <a:spAutoFit/>
            </a:bodyPr>
            <a:lstStyle/>
            <a:p>
              <a:pPr algn="ctr"/>
              <a:r>
                <a:rPr lang="en-US" sz="1400" b="1">
                  <a:latin typeface="Arial" panose="020B0604020202020204" pitchFamily="34" charset="0"/>
                  <a:cs typeface="Arial" panose="020B0604020202020204" pitchFamily="34" charset="0"/>
                </a:rPr>
                <a:t>Research</a:t>
              </a:r>
            </a:p>
          </p:txBody>
        </p:sp>
      </p:grpSp>
    </p:spTree>
    <p:extLst>
      <p:ext uri="{BB962C8B-B14F-4D97-AF65-F5344CB8AC3E}">
        <p14:creationId xmlns:p14="http://schemas.microsoft.com/office/powerpoint/2010/main" val="720791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How Risks Go Away</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23</a:t>
            </a:fld>
            <a:endParaRPr lang="en-US"/>
          </a:p>
        </p:txBody>
      </p:sp>
      <p:sp>
        <p:nvSpPr>
          <p:cNvPr id="10" name="Rectangle 5"/>
          <p:cNvSpPr>
            <a:spLocks noChangeArrowheads="1"/>
          </p:cNvSpPr>
          <p:nvPr/>
        </p:nvSpPr>
        <p:spPr bwMode="auto">
          <a:xfrm>
            <a:off x="457200" y="1127760"/>
            <a:ext cx="828198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algn="l">
              <a:lnSpc>
                <a:spcPct val="85000"/>
              </a:lnSpc>
              <a:spcBef>
                <a:spcPct val="35000"/>
              </a:spcBef>
              <a:buClr>
                <a:schemeClr val="hlink"/>
              </a:buClr>
            </a:pPr>
            <a:r>
              <a:rPr lang="en-US" sz="2000" dirty="0">
                <a:solidFill>
                  <a:schemeClr val="accent2">
                    <a:lumMod val="75000"/>
                  </a:schemeClr>
                </a:solidFill>
                <a:latin typeface="+mn-lt"/>
              </a:rPr>
              <a:t>Risks can end one of a few ways:</a:t>
            </a:r>
          </a:p>
          <a:p>
            <a:pPr marL="174625" indent="-174625" algn="l">
              <a:lnSpc>
                <a:spcPct val="85000"/>
              </a:lnSpc>
              <a:spcBef>
                <a:spcPct val="35000"/>
              </a:spcBef>
              <a:buClr>
                <a:schemeClr val="hlink"/>
              </a:buClr>
              <a:buFontTx/>
              <a:buChar char="•"/>
            </a:pPr>
            <a:r>
              <a:rPr lang="en-US" sz="2000" dirty="0">
                <a:solidFill>
                  <a:schemeClr val="accent2">
                    <a:lumMod val="75000"/>
                  </a:schemeClr>
                </a:solidFill>
                <a:latin typeface="+mn-lt"/>
              </a:rPr>
              <a:t>Closed – This is no longer a risk either because the likelihood or consequence has gone to zero. </a:t>
            </a:r>
          </a:p>
          <a:p>
            <a:pPr marL="174625" indent="-174625" algn="l">
              <a:lnSpc>
                <a:spcPct val="85000"/>
              </a:lnSpc>
              <a:spcBef>
                <a:spcPct val="35000"/>
              </a:spcBef>
              <a:buClr>
                <a:schemeClr val="hlink"/>
              </a:buClr>
              <a:buFontTx/>
              <a:buChar char="•"/>
            </a:pPr>
            <a:r>
              <a:rPr lang="en-US" dirty="0">
                <a:solidFill>
                  <a:schemeClr val="accent2">
                    <a:lumMod val="75000"/>
                  </a:schemeClr>
                </a:solidFill>
                <a:latin typeface="+mn-lt"/>
              </a:rPr>
              <a:t>Withdrawn – This was never actually a risk (the “Given that” statement was shown to be false)</a:t>
            </a:r>
            <a:endParaRPr lang="en-US" sz="2000" dirty="0">
              <a:solidFill>
                <a:schemeClr val="accent2">
                  <a:lumMod val="75000"/>
                </a:schemeClr>
              </a:solidFill>
              <a:latin typeface="+mn-lt"/>
            </a:endParaRPr>
          </a:p>
          <a:p>
            <a:pPr marL="174625" indent="-174625" algn="l">
              <a:lnSpc>
                <a:spcPct val="85000"/>
              </a:lnSpc>
              <a:spcBef>
                <a:spcPct val="35000"/>
              </a:spcBef>
              <a:buClr>
                <a:schemeClr val="hlink"/>
              </a:buClr>
              <a:buFontTx/>
              <a:buChar char="•"/>
            </a:pPr>
            <a:r>
              <a:rPr lang="en-US" dirty="0">
                <a:solidFill>
                  <a:schemeClr val="accent2">
                    <a:lumMod val="75000"/>
                  </a:schemeClr>
                </a:solidFill>
                <a:latin typeface="+mn-lt"/>
              </a:rPr>
              <a:t>Accepted – The project has decided that this is real but that they will not do anything about it. </a:t>
            </a:r>
          </a:p>
          <a:p>
            <a:pPr marL="174625" indent="-174625" algn="l">
              <a:lnSpc>
                <a:spcPct val="85000"/>
              </a:lnSpc>
              <a:spcBef>
                <a:spcPct val="35000"/>
              </a:spcBef>
              <a:buClr>
                <a:schemeClr val="hlink"/>
              </a:buClr>
              <a:buFontTx/>
              <a:buChar char="•"/>
            </a:pPr>
            <a:r>
              <a:rPr lang="en-US" dirty="0">
                <a:solidFill>
                  <a:schemeClr val="accent2">
                    <a:lumMod val="75000"/>
                  </a:schemeClr>
                </a:solidFill>
                <a:latin typeface="+mn-lt"/>
              </a:rPr>
              <a:t>Residual – Any accepted risk at delivery of the system is considered residual. Residual risks at launch have to get briefed to the program and HQ. </a:t>
            </a:r>
          </a:p>
          <a:p>
            <a:pPr marL="174625" indent="-174625" algn="l">
              <a:lnSpc>
                <a:spcPct val="85000"/>
              </a:lnSpc>
              <a:spcBef>
                <a:spcPct val="35000"/>
              </a:spcBef>
              <a:buClr>
                <a:schemeClr val="hlink"/>
              </a:buClr>
              <a:buFontTx/>
              <a:buChar char="•"/>
            </a:pPr>
            <a:endParaRPr lang="en-US" dirty="0">
              <a:solidFill>
                <a:schemeClr val="accent2">
                  <a:lumMod val="75000"/>
                </a:schemeClr>
              </a:solidFill>
              <a:latin typeface="+mn-lt"/>
            </a:endParaRPr>
          </a:p>
          <a:p>
            <a:pPr marL="174625" indent="-174625" algn="l">
              <a:lnSpc>
                <a:spcPct val="85000"/>
              </a:lnSpc>
              <a:spcBef>
                <a:spcPct val="35000"/>
              </a:spcBef>
              <a:buClr>
                <a:schemeClr val="hlink"/>
              </a:buClr>
              <a:buFontTx/>
              <a:buChar char="•"/>
            </a:pPr>
            <a:endParaRPr lang="en-US" dirty="0">
              <a:solidFill>
                <a:schemeClr val="accent2">
                  <a:lumMod val="75000"/>
                </a:schemeClr>
              </a:solidFill>
              <a:latin typeface="+mn-lt"/>
            </a:endParaRPr>
          </a:p>
        </p:txBody>
      </p:sp>
    </p:spTree>
    <p:extLst>
      <p:ext uri="{BB962C8B-B14F-4D97-AF65-F5344CB8AC3E}">
        <p14:creationId xmlns:p14="http://schemas.microsoft.com/office/powerpoint/2010/main" val="1561175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t>
            </a:r>
            <a:r>
              <a:rPr lang="en-US" dirty="0" err="1"/>
              <a:t>vs</a:t>
            </a:r>
            <a:r>
              <a:rPr lang="en-US" dirty="0"/>
              <a:t> Validation</a:t>
            </a:r>
          </a:p>
        </p:txBody>
      </p:sp>
      <p:sp>
        <p:nvSpPr>
          <p:cNvPr id="3" name="Content Placeholder 2"/>
          <p:cNvSpPr>
            <a:spLocks noGrp="1"/>
          </p:cNvSpPr>
          <p:nvPr>
            <p:ph idx="1"/>
          </p:nvPr>
        </p:nvSpPr>
        <p:spPr/>
        <p:txBody>
          <a:bodyPr/>
          <a:lstStyle/>
          <a:p>
            <a:r>
              <a:rPr lang="en-US" dirty="0"/>
              <a:t>System Verification</a:t>
            </a:r>
          </a:p>
          <a:p>
            <a:pPr lvl="1"/>
            <a:r>
              <a:rPr lang="en-US" dirty="0"/>
              <a:t>Did I build the thing right?</a:t>
            </a:r>
          </a:p>
          <a:p>
            <a:pPr lvl="1"/>
            <a:r>
              <a:rPr lang="en-US" dirty="0"/>
              <a:t>Example:</a:t>
            </a:r>
          </a:p>
          <a:p>
            <a:pPr lvl="2"/>
            <a:r>
              <a:rPr lang="en-US" dirty="0"/>
              <a:t>Pass/fail tests against requirements</a:t>
            </a:r>
          </a:p>
          <a:p>
            <a:endParaRPr lang="en-US" dirty="0"/>
          </a:p>
          <a:p>
            <a:r>
              <a:rPr lang="en-US" dirty="0"/>
              <a:t>System Validation</a:t>
            </a:r>
          </a:p>
          <a:p>
            <a:pPr lvl="1"/>
            <a:r>
              <a:rPr lang="en-US" dirty="0"/>
              <a:t>Did I build the right thing?</a:t>
            </a:r>
          </a:p>
          <a:p>
            <a:pPr lvl="1"/>
            <a:r>
              <a:rPr lang="en-US" dirty="0"/>
              <a:t>Should occur throughout all phases of development</a:t>
            </a:r>
          </a:p>
          <a:p>
            <a:pPr lvl="1"/>
            <a:r>
              <a:rPr lang="en-US" dirty="0"/>
              <a:t>Example:  </a:t>
            </a:r>
          </a:p>
          <a:p>
            <a:pPr lvl="2"/>
            <a:r>
              <a:rPr lang="en-US" dirty="0"/>
              <a:t>During Requirement Development</a:t>
            </a:r>
          </a:p>
          <a:p>
            <a:pPr lvl="3"/>
            <a:r>
              <a:rPr lang="en-US" dirty="0"/>
              <a:t>Do I have the right requirements?		</a:t>
            </a:r>
          </a:p>
          <a:p>
            <a:pPr lvl="3"/>
            <a:r>
              <a:rPr lang="en-US" dirty="0"/>
              <a:t>Are the requirements complete and correct?</a:t>
            </a:r>
          </a:p>
          <a:p>
            <a:pPr lvl="2"/>
            <a:r>
              <a:rPr lang="en-US" dirty="0"/>
              <a:t>Day-in-the-life testing driven by </a:t>
            </a:r>
            <a:r>
              <a:rPr lang="en-US" dirty="0" err="1"/>
              <a:t>ConOps</a:t>
            </a:r>
            <a:endParaRPr lang="en-US" dirty="0"/>
          </a:p>
          <a:p>
            <a:pPr lvl="2"/>
            <a:r>
              <a:rPr lang="en-US" dirty="0"/>
              <a:t>On-Orbit, e.g., commissioning phase</a:t>
            </a:r>
          </a:p>
          <a:p>
            <a:pPr lvl="3"/>
            <a:r>
              <a:rPr lang="en-US" dirty="0"/>
              <a:t>Are we getting the science we needed?</a:t>
            </a:r>
          </a:p>
          <a:p>
            <a:pPr lvl="1"/>
            <a:endParaRPr lang="en-US" dirty="0"/>
          </a:p>
          <a:p>
            <a:endParaRPr lang="en-US" dirty="0"/>
          </a:p>
        </p:txBody>
      </p:sp>
      <p:sp>
        <p:nvSpPr>
          <p:cNvPr id="4" name="Footer Placeholder 3"/>
          <p:cNvSpPr>
            <a:spLocks noGrp="1"/>
          </p:cNvSpPr>
          <p:nvPr>
            <p:ph type="ftr" sz="quarter" idx="11"/>
          </p:nvPr>
        </p:nvSpPr>
        <p:spPr/>
        <p:txBody>
          <a:bodyPr/>
          <a:lstStyle/>
          <a:p>
            <a:r>
              <a:rPr lang="en-US"/>
              <a:t>TFAWS 2015 – August 3-7, 2015</a:t>
            </a:r>
            <a:endParaRPr lang="en-US" dirty="0"/>
          </a:p>
        </p:txBody>
      </p:sp>
      <p:sp>
        <p:nvSpPr>
          <p:cNvPr id="5" name="Slide Number Placeholder 4"/>
          <p:cNvSpPr>
            <a:spLocks noGrp="1"/>
          </p:cNvSpPr>
          <p:nvPr>
            <p:ph type="sldNum" sz="quarter" idx="12"/>
          </p:nvPr>
        </p:nvSpPr>
        <p:spPr/>
        <p:txBody>
          <a:bodyPr/>
          <a:lstStyle/>
          <a:p>
            <a:fld id="{872B93A2-4548-4DDD-B4FB-8E43C6D88C8F}" type="slidenum">
              <a:rPr lang="en-US" smtClean="0"/>
              <a:pPr/>
              <a:t>24</a:t>
            </a:fld>
            <a:endParaRPr lang="en-US"/>
          </a:p>
        </p:txBody>
      </p:sp>
      <p:pic>
        <p:nvPicPr>
          <p:cNvPr id="6" name="Picture 2" descr="D:\Documents and Settings\almoore\Local Settings\Temporary Internet Files\Content.IE5\DBKRELIC\MPj03995770000[1].jpg"/>
          <p:cNvPicPr>
            <a:picLocks noChangeAspect="1" noChangeArrowheads="1"/>
          </p:cNvPicPr>
          <p:nvPr/>
        </p:nvPicPr>
        <p:blipFill>
          <a:blip r:embed="rId2" cstate="print"/>
          <a:srcRect/>
          <a:stretch>
            <a:fillRect/>
          </a:stretch>
        </p:blipFill>
        <p:spPr bwMode="auto">
          <a:xfrm>
            <a:off x="6400800" y="914400"/>
            <a:ext cx="2030413" cy="253844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184257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Systems Engineering Tools</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25</a:t>
            </a:fld>
            <a:endParaRPr lang="en-US"/>
          </a:p>
        </p:txBody>
      </p:sp>
      <p:sp>
        <p:nvSpPr>
          <p:cNvPr id="10" name="Rectangle 5"/>
          <p:cNvSpPr>
            <a:spLocks noChangeArrowheads="1"/>
          </p:cNvSpPr>
          <p:nvPr/>
        </p:nvSpPr>
        <p:spPr bwMode="auto">
          <a:xfrm>
            <a:off x="457200" y="1229360"/>
            <a:ext cx="828198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The logic and function of systems engineering is more important than the tools and processes</a:t>
            </a:r>
          </a:p>
          <a:p>
            <a:pPr marL="174625" indent="-174625" algn="l">
              <a:lnSpc>
                <a:spcPct val="85000"/>
              </a:lnSpc>
              <a:spcBef>
                <a:spcPct val="35000"/>
              </a:spcBef>
              <a:buClr>
                <a:schemeClr val="hlink"/>
              </a:buClr>
              <a:buFontTx/>
              <a:buChar char="•"/>
            </a:pPr>
            <a:endParaRPr lang="en-US" sz="2000" dirty="0">
              <a:solidFill>
                <a:schemeClr val="accent2"/>
              </a:solidFill>
              <a:latin typeface="+mn-lt"/>
            </a:endParaRPr>
          </a:p>
          <a:p>
            <a:pPr marL="174625" indent="-174625" algn="l">
              <a:lnSpc>
                <a:spcPct val="85000"/>
              </a:lnSpc>
              <a:spcBef>
                <a:spcPct val="35000"/>
              </a:spcBef>
              <a:buClr>
                <a:schemeClr val="hlink"/>
              </a:buClr>
              <a:buFontTx/>
              <a:buChar char="•"/>
            </a:pPr>
            <a:r>
              <a:rPr lang="en-US" dirty="0">
                <a:solidFill>
                  <a:schemeClr val="accent2"/>
                </a:solidFill>
                <a:latin typeface="+mn-lt"/>
              </a:rPr>
              <a:t>For simpler systems, requirements and their flow-down can be in Excel</a:t>
            </a:r>
          </a:p>
          <a:p>
            <a:pPr marL="174625" indent="-174625" algn="l">
              <a:lnSpc>
                <a:spcPct val="85000"/>
              </a:lnSpc>
              <a:spcBef>
                <a:spcPct val="35000"/>
              </a:spcBef>
              <a:buClr>
                <a:schemeClr val="hlink"/>
              </a:buClr>
              <a:buFontTx/>
              <a:buChar char="•"/>
            </a:pPr>
            <a:r>
              <a:rPr lang="en-US" dirty="0">
                <a:solidFill>
                  <a:schemeClr val="accent2"/>
                </a:solidFill>
                <a:latin typeface="+mn-lt"/>
              </a:rPr>
              <a:t>More complex systems often rely on special-built requirements databases like DOORS</a:t>
            </a:r>
          </a:p>
          <a:p>
            <a:pPr marL="174625" indent="-174625" algn="l">
              <a:lnSpc>
                <a:spcPct val="85000"/>
              </a:lnSpc>
              <a:spcBef>
                <a:spcPct val="35000"/>
              </a:spcBef>
              <a:buClr>
                <a:schemeClr val="hlink"/>
              </a:buClr>
              <a:buFontTx/>
              <a:buChar char="•"/>
            </a:pPr>
            <a:r>
              <a:rPr lang="en-US" dirty="0">
                <a:solidFill>
                  <a:schemeClr val="accent2"/>
                </a:solidFill>
                <a:latin typeface="+mn-lt"/>
              </a:rPr>
              <a:t>Often diagrams are just static representations of the system (Visio, </a:t>
            </a:r>
            <a:r>
              <a:rPr lang="en-US" dirty="0" err="1">
                <a:solidFill>
                  <a:schemeClr val="accent2"/>
                </a:solidFill>
                <a:latin typeface="+mn-lt"/>
              </a:rPr>
              <a:t>Powerpoint</a:t>
            </a:r>
            <a:r>
              <a:rPr lang="en-US" dirty="0">
                <a:solidFill>
                  <a:schemeClr val="accent2"/>
                </a:solidFill>
                <a:latin typeface="+mn-lt"/>
              </a:rPr>
              <a:t>, </a:t>
            </a:r>
            <a:r>
              <a:rPr lang="en-US" dirty="0" err="1">
                <a:solidFill>
                  <a:schemeClr val="accent2"/>
                </a:solidFill>
                <a:latin typeface="+mn-lt"/>
              </a:rPr>
              <a:t>etc</a:t>
            </a:r>
            <a:r>
              <a:rPr lang="en-US" dirty="0">
                <a:solidFill>
                  <a:schemeClr val="accent2"/>
                </a:solidFill>
                <a:latin typeface="+mn-lt"/>
              </a:rPr>
              <a:t>)</a:t>
            </a:r>
          </a:p>
          <a:p>
            <a:pPr marL="174625" indent="-174625" algn="l">
              <a:lnSpc>
                <a:spcPct val="85000"/>
              </a:lnSpc>
              <a:spcBef>
                <a:spcPct val="35000"/>
              </a:spcBef>
              <a:buClr>
                <a:schemeClr val="hlink"/>
              </a:buClr>
              <a:buFontTx/>
              <a:buChar char="•"/>
            </a:pPr>
            <a:r>
              <a:rPr lang="en-US" dirty="0">
                <a:solidFill>
                  <a:schemeClr val="accent2"/>
                </a:solidFill>
                <a:latin typeface="+mn-lt"/>
              </a:rPr>
              <a:t>Systems analysis is often custom coded for the specific need</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r>
              <a:rPr lang="en-US" dirty="0">
                <a:solidFill>
                  <a:schemeClr val="accent2"/>
                </a:solidFill>
                <a:latin typeface="+mn-lt"/>
              </a:rPr>
              <a:t>Many groups are beginning to use Model Based Systems Engineering. This is a way to have all of these products exist within a single integrated model but the work remains the same. </a:t>
            </a:r>
          </a:p>
          <a:p>
            <a:pPr marL="631825" lvl="1" indent="-174625" algn="l">
              <a:lnSpc>
                <a:spcPct val="85000"/>
              </a:lnSpc>
              <a:spcBef>
                <a:spcPct val="35000"/>
              </a:spcBef>
              <a:buClr>
                <a:schemeClr val="hlink"/>
              </a:buClr>
              <a:buFontTx/>
              <a:buChar char="•"/>
            </a:pPr>
            <a:r>
              <a:rPr lang="en-US" dirty="0">
                <a:solidFill>
                  <a:schemeClr val="accent2"/>
                </a:solidFill>
                <a:latin typeface="+mn-lt"/>
              </a:rPr>
              <a:t>Think of this as going from a separate SINDA and radiation model to an integrated Thermal-Desktop-like model</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Tree>
    <p:extLst>
      <p:ext uri="{BB962C8B-B14F-4D97-AF65-F5344CB8AC3E}">
        <p14:creationId xmlns:p14="http://schemas.microsoft.com/office/powerpoint/2010/main" val="427061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Working with your Systems Engineer</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26</a:t>
            </a:fld>
            <a:endParaRPr lang="en-US"/>
          </a:p>
        </p:txBody>
      </p:sp>
      <p:sp>
        <p:nvSpPr>
          <p:cNvPr id="10" name="Rectangle 5"/>
          <p:cNvSpPr>
            <a:spLocks noChangeArrowheads="1"/>
          </p:cNvSpPr>
          <p:nvPr/>
        </p:nvSpPr>
        <p:spPr bwMode="auto">
          <a:xfrm>
            <a:off x="457200" y="1117600"/>
            <a:ext cx="828198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Systems engineers have a passing understanding of a lot of topics but might only be an expert in one or two. If you see us making incorrect assumptions about your specialty, please let us know and help us understand it better. </a:t>
            </a:r>
          </a:p>
          <a:p>
            <a:pPr marL="174625" indent="-174625" algn="l">
              <a:lnSpc>
                <a:spcPct val="85000"/>
              </a:lnSpc>
              <a:spcBef>
                <a:spcPct val="35000"/>
              </a:spcBef>
              <a:buClr>
                <a:schemeClr val="hlink"/>
              </a:buClr>
              <a:buFontTx/>
              <a:buChar char="•"/>
            </a:pPr>
            <a:r>
              <a:rPr lang="en-US" sz="2000" dirty="0">
                <a:solidFill>
                  <a:schemeClr val="accent2"/>
                </a:solidFill>
                <a:latin typeface="+mn-lt"/>
              </a:rPr>
              <a:t>Systems engineers need to balance margins and risk across the whole system. To do that we need to know all of the different types of margins, where they are, and how they relate. Hiding implicit margin in design or analysis makes that impossible. </a:t>
            </a:r>
          </a:p>
          <a:p>
            <a:pPr marL="174625" indent="-174625" algn="l">
              <a:lnSpc>
                <a:spcPct val="85000"/>
              </a:lnSpc>
              <a:spcBef>
                <a:spcPct val="35000"/>
              </a:spcBef>
              <a:buClr>
                <a:schemeClr val="hlink"/>
              </a:buClr>
              <a:buFontTx/>
              <a:buChar char="•"/>
            </a:pPr>
            <a:r>
              <a:rPr lang="en-US" sz="2000" dirty="0">
                <a:solidFill>
                  <a:schemeClr val="accent2"/>
                </a:solidFill>
                <a:latin typeface="+mn-lt"/>
              </a:rPr>
              <a:t>The primary goal of the whole project is mission success. If the mission works, everyone celebrates. If your subsystem works but the mission doesn’t, it’s still a loss. </a:t>
            </a:r>
          </a:p>
          <a:p>
            <a:pPr marL="174625" indent="-174625" algn="l">
              <a:lnSpc>
                <a:spcPct val="85000"/>
              </a:lnSpc>
              <a:spcBef>
                <a:spcPct val="35000"/>
              </a:spcBef>
              <a:buClr>
                <a:schemeClr val="hlink"/>
              </a:buClr>
              <a:buFontTx/>
              <a:buChar char="•"/>
            </a:pPr>
            <a:r>
              <a:rPr lang="en-US" sz="2000" dirty="0">
                <a:solidFill>
                  <a:schemeClr val="accent2"/>
                </a:solidFill>
                <a:latin typeface="+mn-lt"/>
              </a:rPr>
              <a:t>Requirements and allocations are not dictated from above. You should feel free to push back and negotiate to make sure your subsystem and the mission are successful. </a:t>
            </a:r>
          </a:p>
          <a:p>
            <a:pPr marL="174625" indent="-174625" algn="l">
              <a:lnSpc>
                <a:spcPct val="85000"/>
              </a:lnSpc>
              <a:spcBef>
                <a:spcPct val="35000"/>
              </a:spcBef>
              <a:buClr>
                <a:schemeClr val="hlink"/>
              </a:buClr>
              <a:buFontTx/>
              <a:buChar char="•"/>
            </a:pPr>
            <a:r>
              <a:rPr lang="en-US" sz="2000" dirty="0">
                <a:solidFill>
                  <a:schemeClr val="accent2"/>
                </a:solidFill>
                <a:latin typeface="+mn-lt"/>
              </a:rPr>
              <a:t>All of these systems tools and processes are there to serve an end goal but they aren’t always the best way to get there. Let systems know if you have any suggestions to improve or streamline things. </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Tree>
    <p:extLst>
      <p:ext uri="{BB962C8B-B14F-4D97-AF65-F5344CB8AC3E}">
        <p14:creationId xmlns:p14="http://schemas.microsoft.com/office/powerpoint/2010/main" val="340052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Working with your Systems Engineer</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27</a:t>
            </a:fld>
            <a:endParaRPr lang="en-US"/>
          </a:p>
        </p:txBody>
      </p:sp>
      <p:sp>
        <p:nvSpPr>
          <p:cNvPr id="10" name="Rectangle 5"/>
          <p:cNvSpPr>
            <a:spLocks noChangeArrowheads="1"/>
          </p:cNvSpPr>
          <p:nvPr/>
        </p:nvSpPr>
        <p:spPr bwMode="auto">
          <a:xfrm>
            <a:off x="457200" y="1117599"/>
            <a:ext cx="8281988" cy="4793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Everyone needs to understand the mission </a:t>
            </a:r>
            <a:r>
              <a:rPr lang="en-US" sz="2000" dirty="0" err="1">
                <a:solidFill>
                  <a:schemeClr val="accent2"/>
                </a:solidFill>
                <a:latin typeface="+mn-lt"/>
              </a:rPr>
              <a:t>ConOps</a:t>
            </a:r>
            <a:r>
              <a:rPr lang="en-US" sz="2000" dirty="0">
                <a:solidFill>
                  <a:schemeClr val="accent2"/>
                </a:solidFill>
                <a:latin typeface="+mn-lt"/>
              </a:rPr>
              <a:t>, the associated requirements, and how their subsystem interacts with them. </a:t>
            </a:r>
          </a:p>
          <a:p>
            <a:pPr marL="174625" indent="-174625" algn="l">
              <a:lnSpc>
                <a:spcPct val="85000"/>
              </a:lnSpc>
              <a:spcBef>
                <a:spcPct val="35000"/>
              </a:spcBef>
              <a:buClr>
                <a:schemeClr val="hlink"/>
              </a:buClr>
              <a:buFontTx/>
              <a:buChar char="•"/>
            </a:pPr>
            <a:r>
              <a:rPr lang="en-US" dirty="0">
                <a:solidFill>
                  <a:schemeClr val="accent2"/>
                </a:solidFill>
                <a:latin typeface="+mn-lt"/>
              </a:rPr>
              <a:t>Organizational rules like GOLD rules, GEVS, PGs, </a:t>
            </a:r>
            <a:r>
              <a:rPr lang="en-US" dirty="0" err="1">
                <a:solidFill>
                  <a:schemeClr val="accent2"/>
                </a:solidFill>
                <a:latin typeface="+mn-lt"/>
              </a:rPr>
              <a:t>etc</a:t>
            </a:r>
            <a:r>
              <a:rPr lang="en-US" dirty="0">
                <a:solidFill>
                  <a:schemeClr val="accent2"/>
                </a:solidFill>
                <a:latin typeface="+mn-lt"/>
              </a:rPr>
              <a:t> are there as guidelines – like requirements, if you are finding yourself going to painful lengths to satisfy them, start the dialogue about what purpose they are serving. (A lot of them are empirical lessons learned, so don’t always translate to things like, I don’t know….tech demos!) SE can help you negotiate these points; waivers are a reasonable outcome and not always a sign of abject failure. </a:t>
            </a:r>
          </a:p>
          <a:p>
            <a:pPr marL="174625" indent="-174625" algn="l">
              <a:lnSpc>
                <a:spcPct val="85000"/>
              </a:lnSpc>
              <a:spcBef>
                <a:spcPct val="35000"/>
              </a:spcBef>
              <a:buClr>
                <a:schemeClr val="hlink"/>
              </a:buClr>
              <a:buFontTx/>
              <a:buChar char="•"/>
            </a:pPr>
            <a:r>
              <a:rPr lang="en-US" dirty="0">
                <a:solidFill>
                  <a:schemeClr val="accent2"/>
                </a:solidFill>
                <a:latin typeface="+mn-lt"/>
              </a:rPr>
              <a:t>Buy off partials or full requirements as they become available rather than waiting until they’re all done. This reduces the mountain of paperwork as the mission approaches launch. SEs appreciate this since they are tracking paper across every subsystem and mission element </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Tree>
    <p:extLst>
      <p:ext uri="{BB962C8B-B14F-4D97-AF65-F5344CB8AC3E}">
        <p14:creationId xmlns:p14="http://schemas.microsoft.com/office/powerpoint/2010/main" val="1365620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your Systems Engineer</a:t>
            </a:r>
          </a:p>
        </p:txBody>
      </p:sp>
      <p:sp>
        <p:nvSpPr>
          <p:cNvPr id="3" name="Content Placeholder 2"/>
          <p:cNvSpPr>
            <a:spLocks noGrp="1"/>
          </p:cNvSpPr>
          <p:nvPr>
            <p:ph idx="1"/>
          </p:nvPr>
        </p:nvSpPr>
        <p:spPr/>
        <p:txBody>
          <a:bodyPr/>
          <a:lstStyle/>
          <a:p>
            <a:r>
              <a:rPr lang="en-US" dirty="0"/>
              <a:t>Above all else ask questions!</a:t>
            </a:r>
          </a:p>
          <a:p>
            <a:pPr lvl="1"/>
            <a:r>
              <a:rPr lang="en-US" dirty="0"/>
              <a:t>Communication is key, maintain good dialog</a:t>
            </a:r>
          </a:p>
          <a:p>
            <a:pPr lvl="1"/>
            <a:r>
              <a:rPr lang="en-US" dirty="0"/>
              <a:t>Don’t just expect to be handed requirements.  Get involved in developing them.</a:t>
            </a:r>
          </a:p>
          <a:p>
            <a:pPr lvl="1"/>
            <a:r>
              <a:rPr lang="en-US" dirty="0"/>
              <a:t>It is important to understand what really matters, don’t get hung up on secondary minor issues, stay focused</a:t>
            </a:r>
          </a:p>
          <a:p>
            <a:pPr lvl="1"/>
            <a:r>
              <a:rPr lang="en-US" dirty="0"/>
              <a:t>Requirements are not sacrosanct so please negotiate.  The objective is for the </a:t>
            </a:r>
            <a:r>
              <a:rPr lang="en-US" u="sng" dirty="0"/>
              <a:t>system</a:t>
            </a:r>
            <a:r>
              <a:rPr lang="en-US" dirty="0"/>
              <a:t> to work, not just your subsystem.</a:t>
            </a:r>
          </a:p>
          <a:p>
            <a:r>
              <a:rPr lang="en-US" dirty="0"/>
              <a:t>Example:  LRO lunar eclipses</a:t>
            </a:r>
          </a:p>
          <a:p>
            <a:pPr lvl="1"/>
            <a:r>
              <a:rPr lang="en-US" dirty="0"/>
              <a:t>Lot of back-and-forth about what lunar eclipses we had to design to survive</a:t>
            </a:r>
          </a:p>
          <a:p>
            <a:pPr lvl="1"/>
            <a:r>
              <a:rPr lang="en-US" dirty="0"/>
              <a:t>Systems originally wanted to design for any and all eclipses, high complexity</a:t>
            </a:r>
          </a:p>
          <a:p>
            <a:pPr lvl="1"/>
            <a:r>
              <a:rPr lang="en-US" dirty="0"/>
              <a:t>Negotiated to survival of only the predicted eclipses in the baseline (1 year) and extended (1 extra year) missions</a:t>
            </a:r>
          </a:p>
        </p:txBody>
      </p:sp>
      <p:sp>
        <p:nvSpPr>
          <p:cNvPr id="4" name="Footer Placeholder 3"/>
          <p:cNvSpPr>
            <a:spLocks noGrp="1"/>
          </p:cNvSpPr>
          <p:nvPr>
            <p:ph type="ftr" sz="quarter" idx="11"/>
          </p:nvPr>
        </p:nvSpPr>
        <p:spPr/>
        <p:txBody>
          <a:bodyPr/>
          <a:lstStyle/>
          <a:p>
            <a:r>
              <a:rPr lang="en-US"/>
              <a:t>TFAWS 2015 – August 3-7, 2015</a:t>
            </a:r>
            <a:endParaRPr lang="en-US" dirty="0"/>
          </a:p>
        </p:txBody>
      </p:sp>
      <p:sp>
        <p:nvSpPr>
          <p:cNvPr id="5" name="Slide Number Placeholder 4"/>
          <p:cNvSpPr>
            <a:spLocks noGrp="1"/>
          </p:cNvSpPr>
          <p:nvPr>
            <p:ph type="sldNum" sz="quarter" idx="12"/>
          </p:nvPr>
        </p:nvSpPr>
        <p:spPr/>
        <p:txBody>
          <a:bodyPr/>
          <a:lstStyle/>
          <a:p>
            <a:fld id="{872B93A2-4548-4DDD-B4FB-8E43C6D88C8F}" type="slidenum">
              <a:rPr lang="en-US" smtClean="0"/>
              <a:pPr/>
              <a:t>28</a:t>
            </a:fld>
            <a:endParaRPr lang="en-US"/>
          </a:p>
        </p:txBody>
      </p:sp>
    </p:spTree>
    <p:extLst>
      <p:ext uri="{BB962C8B-B14F-4D97-AF65-F5344CB8AC3E}">
        <p14:creationId xmlns:p14="http://schemas.microsoft.com/office/powerpoint/2010/main" val="1578239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Where does thermal fit in? </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29</a:t>
            </a:fld>
            <a:endParaRPr lang="en-US"/>
          </a:p>
        </p:txBody>
      </p:sp>
      <p:sp>
        <p:nvSpPr>
          <p:cNvPr id="10" name="Rectangle 5"/>
          <p:cNvSpPr>
            <a:spLocks noChangeArrowheads="1"/>
          </p:cNvSpPr>
          <p:nvPr/>
        </p:nvSpPr>
        <p:spPr bwMode="auto">
          <a:xfrm>
            <a:off x="457200" y="1524000"/>
            <a:ext cx="828198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Thermal is one of the new subsystems that interacts with almost everyone else:</a:t>
            </a:r>
          </a:p>
          <a:p>
            <a:pPr marL="631825" lvl="1" indent="-174625" algn="l">
              <a:lnSpc>
                <a:spcPct val="85000"/>
              </a:lnSpc>
              <a:spcBef>
                <a:spcPct val="35000"/>
              </a:spcBef>
              <a:buClr>
                <a:schemeClr val="hlink"/>
              </a:buClr>
              <a:buFontTx/>
              <a:buChar char="•"/>
            </a:pPr>
            <a:r>
              <a:rPr lang="en-US" dirty="0">
                <a:solidFill>
                  <a:schemeClr val="accent2"/>
                </a:solidFill>
                <a:latin typeface="+mn-lt"/>
              </a:rPr>
              <a:t>Thermal receives heat from anything with power</a:t>
            </a:r>
          </a:p>
          <a:p>
            <a:pPr marL="631825" lvl="1" indent="-174625" algn="l">
              <a:lnSpc>
                <a:spcPct val="85000"/>
              </a:lnSpc>
              <a:spcBef>
                <a:spcPct val="35000"/>
              </a:spcBef>
              <a:buClr>
                <a:schemeClr val="hlink"/>
              </a:buClr>
              <a:buFontTx/>
              <a:buChar char="•"/>
            </a:pPr>
            <a:r>
              <a:rPr lang="en-US" dirty="0">
                <a:solidFill>
                  <a:schemeClr val="accent2"/>
                </a:solidFill>
                <a:latin typeface="+mn-lt"/>
              </a:rPr>
              <a:t>Thermal maintains the environment for all hardware</a:t>
            </a:r>
          </a:p>
          <a:p>
            <a:pPr marL="631825" lvl="1" indent="-174625" algn="l">
              <a:lnSpc>
                <a:spcPct val="85000"/>
              </a:lnSpc>
              <a:spcBef>
                <a:spcPct val="35000"/>
              </a:spcBef>
              <a:buClr>
                <a:schemeClr val="hlink"/>
              </a:buClr>
              <a:buFontTx/>
              <a:buChar char="•"/>
            </a:pPr>
            <a:r>
              <a:rPr lang="en-US" dirty="0">
                <a:solidFill>
                  <a:schemeClr val="accent2"/>
                </a:solidFill>
                <a:latin typeface="+mn-lt"/>
              </a:rPr>
              <a:t>Thermal often includes software-controlled heaters</a:t>
            </a:r>
          </a:p>
          <a:p>
            <a:pPr marL="631825" lvl="1" indent="-174625" algn="l">
              <a:lnSpc>
                <a:spcPct val="85000"/>
              </a:lnSpc>
              <a:spcBef>
                <a:spcPct val="35000"/>
              </a:spcBef>
              <a:buClr>
                <a:schemeClr val="hlink"/>
              </a:buClr>
              <a:buFontTx/>
              <a:buChar char="•"/>
            </a:pPr>
            <a:r>
              <a:rPr lang="en-US" dirty="0">
                <a:solidFill>
                  <a:schemeClr val="accent2"/>
                </a:solidFill>
                <a:latin typeface="+mn-lt"/>
              </a:rPr>
              <a:t>Thermal is impacted by flight dynamics and attitude</a:t>
            </a:r>
          </a:p>
          <a:p>
            <a:pPr marL="174625" indent="-174625" algn="l">
              <a:lnSpc>
                <a:spcPct val="85000"/>
              </a:lnSpc>
              <a:spcBef>
                <a:spcPct val="35000"/>
              </a:spcBef>
              <a:buClr>
                <a:schemeClr val="hlink"/>
              </a:buClr>
              <a:buFontTx/>
              <a:buChar char="•"/>
            </a:pPr>
            <a:r>
              <a:rPr lang="en-US" dirty="0">
                <a:solidFill>
                  <a:schemeClr val="accent2"/>
                </a:solidFill>
                <a:latin typeface="+mn-lt"/>
              </a:rPr>
              <a:t>This means thermal engineers often have one foot in the systems world. Many projects include a thermal systems engineer on the systems team. </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Tree>
    <p:extLst>
      <p:ext uri="{BB962C8B-B14F-4D97-AF65-F5344CB8AC3E}">
        <p14:creationId xmlns:p14="http://schemas.microsoft.com/office/powerpoint/2010/main" val="317580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What we’ll talk about</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3</a:t>
            </a:fld>
            <a:endParaRPr lang="en-US"/>
          </a:p>
        </p:txBody>
      </p:sp>
      <p:sp>
        <p:nvSpPr>
          <p:cNvPr id="10" name="Rectangle 5"/>
          <p:cNvSpPr>
            <a:spLocks noChangeArrowheads="1"/>
          </p:cNvSpPr>
          <p:nvPr/>
        </p:nvSpPr>
        <p:spPr bwMode="auto">
          <a:xfrm>
            <a:off x="457200" y="1524000"/>
            <a:ext cx="828198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What is systems engineering?</a:t>
            </a:r>
          </a:p>
          <a:p>
            <a:pPr marL="631825" lvl="1" indent="-174625" algn="l">
              <a:lnSpc>
                <a:spcPct val="85000"/>
              </a:lnSpc>
              <a:spcBef>
                <a:spcPct val="35000"/>
              </a:spcBef>
              <a:buClr>
                <a:schemeClr val="hlink"/>
              </a:buClr>
              <a:buFontTx/>
              <a:buChar char="•"/>
            </a:pPr>
            <a:r>
              <a:rPr lang="en-US" dirty="0">
                <a:solidFill>
                  <a:schemeClr val="accent2"/>
                </a:solidFill>
                <a:latin typeface="+mn-lt"/>
              </a:rPr>
              <a:t>Why do we even have this?</a:t>
            </a:r>
          </a:p>
          <a:p>
            <a:pPr marL="631825" lvl="1" indent="-174625" algn="l">
              <a:lnSpc>
                <a:spcPct val="85000"/>
              </a:lnSpc>
              <a:spcBef>
                <a:spcPct val="35000"/>
              </a:spcBef>
              <a:buClr>
                <a:schemeClr val="hlink"/>
              </a:buClr>
              <a:buFontTx/>
              <a:buChar char="•"/>
            </a:pPr>
            <a:r>
              <a:rPr lang="en-US" dirty="0">
                <a:solidFill>
                  <a:schemeClr val="accent2"/>
                </a:solidFill>
                <a:latin typeface="+mn-lt"/>
              </a:rPr>
              <a:t>What are all of these processes and tools?</a:t>
            </a:r>
          </a:p>
          <a:p>
            <a:pPr marL="174625" indent="-174625" algn="l">
              <a:lnSpc>
                <a:spcPct val="85000"/>
              </a:lnSpc>
              <a:spcBef>
                <a:spcPct val="35000"/>
              </a:spcBef>
              <a:buClr>
                <a:schemeClr val="hlink"/>
              </a:buClr>
              <a:buFontTx/>
              <a:buChar char="•"/>
            </a:pPr>
            <a:r>
              <a:rPr lang="en-US" dirty="0">
                <a:solidFill>
                  <a:schemeClr val="accent2"/>
                </a:solidFill>
                <a:latin typeface="+mn-lt"/>
              </a:rPr>
              <a:t>How to work with systems engineers?</a:t>
            </a:r>
          </a:p>
          <a:p>
            <a:pPr marL="174625" indent="-174625" algn="l">
              <a:lnSpc>
                <a:spcPct val="85000"/>
              </a:lnSpc>
              <a:spcBef>
                <a:spcPct val="35000"/>
              </a:spcBef>
              <a:buClr>
                <a:schemeClr val="hlink"/>
              </a:buClr>
              <a:buFontTx/>
              <a:buChar char="•"/>
            </a:pPr>
            <a:r>
              <a:rPr lang="en-US" dirty="0">
                <a:solidFill>
                  <a:schemeClr val="accent2"/>
                </a:solidFill>
                <a:latin typeface="+mn-lt"/>
              </a:rPr>
              <a:t>Where does thermal engineering fit into this?</a:t>
            </a:r>
          </a:p>
          <a:p>
            <a:pPr marL="174625" indent="-174625" algn="l">
              <a:lnSpc>
                <a:spcPct val="85000"/>
              </a:lnSpc>
              <a:spcBef>
                <a:spcPct val="35000"/>
              </a:spcBef>
              <a:buClr>
                <a:schemeClr val="hlink"/>
              </a:buClr>
              <a:buFontTx/>
              <a:buChar char="•"/>
            </a:pPr>
            <a:r>
              <a:rPr lang="en-US" dirty="0">
                <a:solidFill>
                  <a:schemeClr val="accent2"/>
                </a:solidFill>
                <a:latin typeface="+mn-lt"/>
              </a:rPr>
              <a:t>Things I learned after switching from thermal to systems</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Tree>
    <p:extLst>
      <p:ext uri="{BB962C8B-B14F-4D97-AF65-F5344CB8AC3E}">
        <p14:creationId xmlns:p14="http://schemas.microsoft.com/office/powerpoint/2010/main" val="2406455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Elements of Space Systems Design</a:t>
            </a:r>
          </a:p>
        </p:txBody>
      </p:sp>
      <p:sp>
        <p:nvSpPr>
          <p:cNvPr id="13315" name="Rectangle 3"/>
          <p:cNvSpPr>
            <a:spLocks noGrp="1" noChangeArrowheads="1"/>
          </p:cNvSpPr>
          <p:nvPr>
            <p:ph sz="half" idx="1"/>
          </p:nvPr>
        </p:nvSpPr>
        <p:spPr/>
        <p:txBody>
          <a:bodyPr>
            <a:noAutofit/>
          </a:bodyPr>
          <a:lstStyle/>
          <a:p>
            <a:r>
              <a:rPr lang="en-US" sz="2000" dirty="0"/>
              <a:t>Orbital Dynamics</a:t>
            </a:r>
          </a:p>
          <a:p>
            <a:r>
              <a:rPr lang="en-US" sz="2000" dirty="0"/>
              <a:t>Structures and Mechanisms</a:t>
            </a:r>
          </a:p>
          <a:p>
            <a:r>
              <a:rPr lang="en-US" sz="2000" dirty="0"/>
              <a:t>Attitude Control</a:t>
            </a:r>
          </a:p>
          <a:p>
            <a:r>
              <a:rPr lang="en-US" sz="2000" dirty="0"/>
              <a:t>Electrical Power</a:t>
            </a:r>
          </a:p>
          <a:p>
            <a:r>
              <a:rPr lang="en-US" sz="2000" dirty="0"/>
              <a:t>Thermal</a:t>
            </a:r>
          </a:p>
          <a:p>
            <a:r>
              <a:rPr lang="en-US" sz="2000" dirty="0"/>
              <a:t>Command and Data Handling</a:t>
            </a:r>
          </a:p>
          <a:p>
            <a:r>
              <a:rPr lang="en-US" sz="2000" dirty="0"/>
              <a:t>Propulsion</a:t>
            </a:r>
          </a:p>
          <a:p>
            <a:r>
              <a:rPr lang="en-US" sz="2000" dirty="0"/>
              <a:t>Communications</a:t>
            </a:r>
          </a:p>
          <a:p>
            <a:r>
              <a:rPr lang="en-US" sz="2000" dirty="0"/>
              <a:t>Information Systems/Software</a:t>
            </a:r>
          </a:p>
          <a:p>
            <a:r>
              <a:rPr lang="en-US" sz="2000" dirty="0"/>
              <a:t>Space Environment</a:t>
            </a:r>
          </a:p>
          <a:p>
            <a:r>
              <a:rPr lang="en-US" sz="2000" dirty="0"/>
              <a:t>Launch Vehicle</a:t>
            </a:r>
          </a:p>
        </p:txBody>
      </p:sp>
      <p:sp>
        <p:nvSpPr>
          <p:cNvPr id="4" name="Content Placeholder 3"/>
          <p:cNvSpPr>
            <a:spLocks noGrp="1"/>
          </p:cNvSpPr>
          <p:nvPr>
            <p:ph sz="half" idx="2"/>
          </p:nvPr>
        </p:nvSpPr>
        <p:spPr/>
        <p:txBody>
          <a:bodyPr>
            <a:noAutofit/>
          </a:bodyPr>
          <a:lstStyle/>
          <a:p>
            <a:r>
              <a:rPr lang="en-US" sz="2000" dirty="0"/>
              <a:t>Instruments/Payloads</a:t>
            </a:r>
          </a:p>
          <a:p>
            <a:r>
              <a:rPr lang="en-US" sz="2000" dirty="0"/>
              <a:t>Reliability</a:t>
            </a:r>
          </a:p>
          <a:p>
            <a:r>
              <a:rPr lang="en-US" sz="2000" dirty="0"/>
              <a:t>Safety</a:t>
            </a:r>
          </a:p>
          <a:p>
            <a:r>
              <a:rPr lang="en-US" sz="2000" dirty="0"/>
              <a:t>Operations</a:t>
            </a:r>
          </a:p>
          <a:p>
            <a:r>
              <a:rPr lang="en-US" sz="2000" dirty="0"/>
              <a:t>Disposal</a:t>
            </a:r>
          </a:p>
          <a:p>
            <a:r>
              <a:rPr lang="en-US" sz="2000" dirty="0"/>
              <a:t>Project management</a:t>
            </a:r>
          </a:p>
          <a:p>
            <a:r>
              <a:rPr lang="en-US" sz="2000" dirty="0"/>
              <a:t>Maintenance</a:t>
            </a:r>
          </a:p>
          <a:p>
            <a:r>
              <a:rPr lang="en-US" sz="2000" dirty="0"/>
              <a:t>Storage</a:t>
            </a:r>
          </a:p>
          <a:p>
            <a:r>
              <a:rPr lang="en-US" sz="2000" dirty="0"/>
              <a:t>Verification (system built right?)</a:t>
            </a:r>
          </a:p>
          <a:p>
            <a:r>
              <a:rPr lang="en-US" sz="2000" dirty="0"/>
              <a:t>Validation (right system built?)</a:t>
            </a:r>
          </a:p>
          <a:p>
            <a:r>
              <a:rPr lang="en-US" sz="2000" dirty="0"/>
              <a:t>…</a:t>
            </a:r>
          </a:p>
          <a:p>
            <a:endParaRPr lang="en-US" sz="2000" dirty="0"/>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72B93A2-4548-4DDD-B4FB-8E43C6D88C8F}" type="slidenum">
              <a:rPr lang="en-US" smtClean="0"/>
              <a:pPr/>
              <a:t>30</a:t>
            </a:fld>
            <a:endParaRPr lang="en-US"/>
          </a:p>
        </p:txBody>
      </p:sp>
    </p:spTree>
    <p:extLst>
      <p:ext uri="{BB962C8B-B14F-4D97-AF65-F5344CB8AC3E}">
        <p14:creationId xmlns:p14="http://schemas.microsoft.com/office/powerpoint/2010/main" val="730501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t>How Other Disciplines Interface with Thermal   </a:t>
            </a:r>
          </a:p>
        </p:txBody>
      </p:sp>
      <p:grpSp>
        <p:nvGrpSpPr>
          <p:cNvPr id="10" name="Group 9"/>
          <p:cNvGrpSpPr/>
          <p:nvPr/>
        </p:nvGrpSpPr>
        <p:grpSpPr>
          <a:xfrm>
            <a:off x="533400" y="990600"/>
            <a:ext cx="2590800" cy="2286000"/>
            <a:chOff x="533400" y="1295400"/>
            <a:chExt cx="2590800" cy="2286000"/>
          </a:xfrm>
        </p:grpSpPr>
        <p:sp>
          <p:nvSpPr>
            <p:cNvPr id="6" name="Rectangle 5"/>
            <p:cNvSpPr/>
            <p:nvPr/>
          </p:nvSpPr>
          <p:spPr>
            <a:xfrm>
              <a:off x="533400" y="1295400"/>
              <a:ext cx="2590800" cy="2286000"/>
            </a:xfrm>
            <a:prstGeom prst="rect">
              <a:avLst/>
            </a:prstGeom>
            <a:solidFill>
              <a:srgbClr val="B7DEE8"/>
            </a:solidFill>
            <a:ln>
              <a:solidFill>
                <a:srgbClr val="00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cs typeface="Calibri"/>
              </a:endParaRPr>
            </a:p>
          </p:txBody>
        </p:sp>
        <p:sp>
          <p:nvSpPr>
            <p:cNvPr id="5" name="TextBox 4"/>
            <p:cNvSpPr txBox="1"/>
            <p:nvPr/>
          </p:nvSpPr>
          <p:spPr>
            <a:xfrm>
              <a:off x="609600" y="1447800"/>
              <a:ext cx="2514600" cy="2108269"/>
            </a:xfrm>
            <a:prstGeom prst="rect">
              <a:avLst/>
            </a:prstGeom>
            <a:noFill/>
          </p:spPr>
          <p:txBody>
            <a:bodyPr wrap="square" rtlCol="0">
              <a:spAutoFit/>
            </a:bodyPr>
            <a:lstStyle/>
            <a:p>
              <a:pPr algn="ctr"/>
              <a:r>
                <a:rPr lang="en-US" sz="1400" u="sng" dirty="0">
                  <a:latin typeface="+mn-lt"/>
                  <a:cs typeface="Calibri"/>
                </a:rPr>
                <a:t>Mechanical</a:t>
              </a:r>
            </a:p>
            <a:p>
              <a:pPr>
                <a:buFont typeface="Arial" pitchFamily="34" charset="0"/>
                <a:buChar char="•"/>
              </a:pPr>
              <a:r>
                <a:rPr lang="en-US" sz="1300" b="1" dirty="0">
                  <a:latin typeface="Calibri"/>
                  <a:cs typeface="Calibri"/>
                </a:rPr>
                <a:t>Selection of Materials</a:t>
              </a:r>
            </a:p>
            <a:p>
              <a:pPr>
                <a:buFont typeface="Arial" pitchFamily="34" charset="0"/>
                <a:buChar char="•"/>
              </a:pPr>
              <a:r>
                <a:rPr lang="en-US" sz="1300" b="1" dirty="0">
                  <a:latin typeface="Calibri"/>
                  <a:cs typeface="Calibri"/>
                </a:rPr>
                <a:t>Mounting Design</a:t>
              </a:r>
            </a:p>
            <a:p>
              <a:pPr>
                <a:buFont typeface="Arial" pitchFamily="34" charset="0"/>
                <a:buChar char="•"/>
              </a:pPr>
              <a:r>
                <a:rPr lang="en-US" sz="1300" b="1" dirty="0">
                  <a:latin typeface="Calibri"/>
                  <a:cs typeface="Calibri"/>
                </a:rPr>
                <a:t>Thermal Hardware Locations</a:t>
              </a:r>
            </a:p>
            <a:p>
              <a:pPr>
                <a:buFont typeface="Arial" pitchFamily="34" charset="0"/>
                <a:buChar char="•"/>
              </a:pPr>
              <a:r>
                <a:rPr lang="en-US" sz="1300" b="1" dirty="0">
                  <a:latin typeface="Calibri"/>
                  <a:cs typeface="Calibri"/>
                </a:rPr>
                <a:t>Radiator Accommodation</a:t>
              </a:r>
            </a:p>
            <a:p>
              <a:pPr>
                <a:buFont typeface="Arial" pitchFamily="34" charset="0"/>
                <a:buChar char="•"/>
              </a:pPr>
              <a:r>
                <a:rPr lang="en-US" sz="1300" b="1" dirty="0">
                  <a:latin typeface="Calibri"/>
                  <a:cs typeface="Calibri"/>
                </a:rPr>
                <a:t>TVAC </a:t>
              </a:r>
              <a:r>
                <a:rPr lang="en-US" sz="1100" b="1" dirty="0">
                  <a:latin typeface="Calibri"/>
                  <a:cs typeface="Calibri"/>
                </a:rPr>
                <a:t>(Deployment, Mechanisms)</a:t>
              </a:r>
            </a:p>
            <a:p>
              <a:pPr>
                <a:buFont typeface="Arial" pitchFamily="34" charset="0"/>
                <a:buChar char="•"/>
              </a:pPr>
              <a:r>
                <a:rPr lang="en-US" sz="1300" b="1" dirty="0">
                  <a:latin typeface="Calibri"/>
                  <a:cs typeface="Calibri"/>
                </a:rPr>
                <a:t>Surface Coating Specification</a:t>
              </a:r>
            </a:p>
            <a:p>
              <a:pPr>
                <a:buFont typeface="Arial" pitchFamily="34" charset="0"/>
                <a:buChar char="•"/>
              </a:pPr>
              <a:r>
                <a:rPr lang="en-US" sz="1300" b="1" dirty="0">
                  <a:latin typeface="Calibri"/>
                  <a:cs typeface="Calibri"/>
                </a:rPr>
                <a:t>STOP Analysis</a:t>
              </a:r>
            </a:p>
            <a:p>
              <a:pPr>
                <a:buFont typeface="Arial" pitchFamily="34" charset="0"/>
                <a:buChar char="•"/>
              </a:pPr>
              <a:r>
                <a:rPr lang="en-US" sz="1300" b="1" dirty="0">
                  <a:latin typeface="Calibri"/>
                  <a:cs typeface="Calibri"/>
                </a:rPr>
                <a:t>Geometry Files for Modeling</a:t>
              </a:r>
            </a:p>
            <a:p>
              <a:pPr>
                <a:buFont typeface="Arial" pitchFamily="34" charset="0"/>
                <a:buChar char="•"/>
              </a:pPr>
              <a:r>
                <a:rPr lang="en-US" sz="1300" b="1" dirty="0">
                  <a:latin typeface="Calibri"/>
                  <a:cs typeface="Calibri"/>
                </a:rPr>
                <a:t>Integration </a:t>
              </a:r>
            </a:p>
          </p:txBody>
        </p:sp>
      </p:grpSp>
      <p:grpSp>
        <p:nvGrpSpPr>
          <p:cNvPr id="24" name="Group 23"/>
          <p:cNvGrpSpPr/>
          <p:nvPr/>
        </p:nvGrpSpPr>
        <p:grpSpPr>
          <a:xfrm>
            <a:off x="533400" y="3429000"/>
            <a:ext cx="2667000" cy="1981199"/>
            <a:chOff x="533400" y="3429000"/>
            <a:chExt cx="2667000" cy="1981199"/>
          </a:xfrm>
        </p:grpSpPr>
        <p:sp>
          <p:nvSpPr>
            <p:cNvPr id="7" name="Rectangle 6"/>
            <p:cNvSpPr/>
            <p:nvPr/>
          </p:nvSpPr>
          <p:spPr>
            <a:xfrm>
              <a:off x="533400" y="3429000"/>
              <a:ext cx="2590800" cy="1905000"/>
            </a:xfrm>
            <a:prstGeom prst="rect">
              <a:avLst/>
            </a:prstGeom>
            <a:solidFill>
              <a:srgbClr val="CCFFCC"/>
            </a:solidFill>
            <a:ln>
              <a:solidFill>
                <a:srgbClr val="000000"/>
              </a:solidFill>
            </a:ln>
            <a:effectLst>
              <a:innerShdw blurRad="63500" dist="50800" dir="27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8" name="TextBox 7"/>
            <p:cNvSpPr txBox="1"/>
            <p:nvPr/>
          </p:nvSpPr>
          <p:spPr>
            <a:xfrm>
              <a:off x="533400" y="3429000"/>
              <a:ext cx="2667000" cy="1981199"/>
            </a:xfrm>
            <a:prstGeom prst="rect">
              <a:avLst/>
            </a:prstGeom>
            <a:noFill/>
          </p:spPr>
          <p:txBody>
            <a:bodyPr wrap="square" rtlCol="0">
              <a:spAutoFit/>
            </a:bodyPr>
            <a:lstStyle/>
            <a:p>
              <a:pPr algn="ctr"/>
              <a:r>
                <a:rPr lang="en-US" sz="1400" b="1" u="sng" dirty="0">
                  <a:latin typeface="+mn-lt"/>
                  <a:cs typeface="Calibri"/>
                </a:rPr>
                <a:t>Electrical/Power</a:t>
              </a:r>
            </a:p>
            <a:p>
              <a:pPr>
                <a:buFont typeface="Arial" pitchFamily="34" charset="0"/>
                <a:buChar char="•"/>
              </a:pPr>
              <a:r>
                <a:rPr lang="en-US" sz="1300" b="1" dirty="0">
                  <a:latin typeface="Calibri"/>
                  <a:cs typeface="Calibri"/>
                </a:rPr>
                <a:t>Power Resources </a:t>
              </a:r>
              <a:r>
                <a:rPr lang="en-US" sz="1100" b="1" dirty="0">
                  <a:latin typeface="Calibri"/>
                  <a:cs typeface="Calibri"/>
                </a:rPr>
                <a:t>(Htrs, TECs, etc)</a:t>
              </a:r>
              <a:endParaRPr lang="en-US" sz="1400" b="1" dirty="0">
                <a:latin typeface="Calibri"/>
                <a:cs typeface="Calibri"/>
              </a:endParaRPr>
            </a:p>
            <a:p>
              <a:pPr>
                <a:buFont typeface="Arial" pitchFamily="34" charset="0"/>
                <a:buChar char="•"/>
              </a:pPr>
              <a:r>
                <a:rPr lang="en-US" sz="1300" b="1" dirty="0">
                  <a:latin typeface="Calibri"/>
                  <a:cs typeface="Calibri"/>
                </a:rPr>
                <a:t>Thermal Dissipations</a:t>
              </a:r>
            </a:p>
            <a:p>
              <a:pPr>
                <a:buFont typeface="Arial" pitchFamily="34" charset="0"/>
                <a:buChar char="•"/>
              </a:pPr>
              <a:r>
                <a:rPr lang="en-US" sz="1300" b="1" dirty="0">
                  <a:latin typeface="Calibri"/>
                  <a:cs typeface="Calibri"/>
                </a:rPr>
                <a:t>Grounding/ESD Requirements</a:t>
              </a:r>
            </a:p>
            <a:p>
              <a:pPr>
                <a:buFont typeface="Arial" pitchFamily="34" charset="0"/>
                <a:buChar char="•"/>
              </a:pPr>
              <a:r>
                <a:rPr lang="en-US" sz="1300" b="1" dirty="0">
                  <a:latin typeface="Calibri"/>
                  <a:cs typeface="Calibri"/>
                </a:rPr>
                <a:t>Voltage Requirements</a:t>
              </a:r>
            </a:p>
            <a:p>
              <a:pPr>
                <a:buFont typeface="Arial" pitchFamily="34" charset="0"/>
                <a:buChar char="•"/>
              </a:pPr>
              <a:r>
                <a:rPr lang="en-US" sz="1300" b="1" dirty="0">
                  <a:latin typeface="Calibri"/>
                  <a:cs typeface="Calibri"/>
                </a:rPr>
                <a:t>Thermal Sensor Capability</a:t>
              </a:r>
            </a:p>
            <a:p>
              <a:pPr>
                <a:buFont typeface="Arial" pitchFamily="34" charset="0"/>
                <a:buChar char="•"/>
              </a:pPr>
              <a:r>
                <a:rPr lang="en-US" sz="1300" b="1" dirty="0">
                  <a:latin typeface="Calibri"/>
                  <a:cs typeface="Calibri"/>
                </a:rPr>
                <a:t> Heaters Services</a:t>
              </a:r>
            </a:p>
            <a:p>
              <a:pPr>
                <a:buFont typeface="Arial" pitchFamily="34" charset="0"/>
                <a:buChar char="•"/>
              </a:pPr>
              <a:r>
                <a:rPr lang="en-US" sz="1300" b="1" dirty="0">
                  <a:latin typeface="Calibri"/>
                  <a:cs typeface="Calibri"/>
                </a:rPr>
                <a:t>TVAC </a:t>
              </a:r>
              <a:r>
                <a:rPr lang="en-US" sz="1200" b="1" dirty="0">
                  <a:latin typeface="Calibri"/>
                  <a:cs typeface="Calibri"/>
                </a:rPr>
                <a:t>(PDU,  Solar Arrays, etc) </a:t>
              </a:r>
              <a:endParaRPr lang="en-US" sz="1300" b="1" dirty="0">
                <a:latin typeface="Calibri"/>
                <a:cs typeface="Calibri"/>
              </a:endParaRPr>
            </a:p>
            <a:p>
              <a:pPr>
                <a:buFont typeface="Arial" pitchFamily="34" charset="0"/>
                <a:buChar char="•"/>
              </a:pPr>
              <a:r>
                <a:rPr lang="en-US" sz="1300" b="1" dirty="0">
                  <a:latin typeface="Calibri"/>
                  <a:cs typeface="Calibri"/>
                </a:rPr>
                <a:t>Integration</a:t>
              </a:r>
            </a:p>
          </p:txBody>
        </p:sp>
      </p:grpSp>
      <p:grpSp>
        <p:nvGrpSpPr>
          <p:cNvPr id="11" name="Group 10"/>
          <p:cNvGrpSpPr/>
          <p:nvPr/>
        </p:nvGrpSpPr>
        <p:grpSpPr>
          <a:xfrm>
            <a:off x="533400" y="5562600"/>
            <a:ext cx="2667000" cy="1066800"/>
            <a:chOff x="533400" y="3886200"/>
            <a:chExt cx="2667000" cy="1066800"/>
          </a:xfrm>
        </p:grpSpPr>
        <p:sp>
          <p:nvSpPr>
            <p:cNvPr id="12" name="Rectangle 11"/>
            <p:cNvSpPr/>
            <p:nvPr/>
          </p:nvSpPr>
          <p:spPr>
            <a:xfrm>
              <a:off x="533400" y="3886200"/>
              <a:ext cx="2590800" cy="1066800"/>
            </a:xfrm>
            <a:prstGeom prst="rect">
              <a:avLst/>
            </a:prstGeom>
            <a:solidFill>
              <a:srgbClr val="FCD5B5"/>
            </a:solidFill>
            <a:ln>
              <a:solidFill>
                <a:schemeClr val="accent6">
                  <a:lumMod val="50000"/>
                </a:schemeClr>
              </a:solidFill>
            </a:ln>
            <a:effectLst>
              <a:innerShdw blurRad="63500" dist="50800" dir="2700000">
                <a:schemeClr val="accent6">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3" name="TextBox 12"/>
            <p:cNvSpPr txBox="1"/>
            <p:nvPr/>
          </p:nvSpPr>
          <p:spPr>
            <a:xfrm>
              <a:off x="533400" y="3962400"/>
              <a:ext cx="2667000" cy="707886"/>
            </a:xfrm>
            <a:prstGeom prst="rect">
              <a:avLst/>
            </a:prstGeom>
            <a:noFill/>
          </p:spPr>
          <p:txBody>
            <a:bodyPr wrap="square" rtlCol="0">
              <a:spAutoFit/>
            </a:bodyPr>
            <a:lstStyle/>
            <a:p>
              <a:pPr algn="ctr"/>
              <a:r>
                <a:rPr lang="en-US" sz="1400" b="1" u="sng" dirty="0">
                  <a:latin typeface="+mn-lt"/>
                  <a:cs typeface="Calibri"/>
                </a:rPr>
                <a:t>Optical</a:t>
              </a:r>
            </a:p>
            <a:p>
              <a:pPr>
                <a:buFont typeface="Arial" pitchFamily="34" charset="0"/>
                <a:buChar char="•"/>
              </a:pPr>
              <a:r>
                <a:rPr lang="en-US" sz="1300" b="1" dirty="0">
                  <a:latin typeface="Calibri"/>
                  <a:cs typeface="Calibri"/>
                </a:rPr>
                <a:t>Predicts for STOP/Pointing </a:t>
              </a:r>
            </a:p>
            <a:p>
              <a:pPr>
                <a:buFont typeface="Arial" pitchFamily="34" charset="0"/>
                <a:buChar char="•"/>
              </a:pPr>
              <a:r>
                <a:rPr lang="en-US" sz="1300" b="1" dirty="0">
                  <a:latin typeface="Calibri"/>
                  <a:cs typeface="Calibri"/>
                </a:rPr>
                <a:t>Temp Control for Stability &amp; Focus</a:t>
              </a:r>
            </a:p>
          </p:txBody>
        </p:sp>
      </p:grpSp>
      <p:grpSp>
        <p:nvGrpSpPr>
          <p:cNvPr id="14" name="Group 13"/>
          <p:cNvGrpSpPr/>
          <p:nvPr/>
        </p:nvGrpSpPr>
        <p:grpSpPr>
          <a:xfrm>
            <a:off x="5562600" y="914400"/>
            <a:ext cx="2590800" cy="1219200"/>
            <a:chOff x="533400" y="1295400"/>
            <a:chExt cx="2590800" cy="1219200"/>
          </a:xfrm>
        </p:grpSpPr>
        <p:sp>
          <p:nvSpPr>
            <p:cNvPr id="15" name="Rectangle 14"/>
            <p:cNvSpPr/>
            <p:nvPr/>
          </p:nvSpPr>
          <p:spPr>
            <a:xfrm>
              <a:off x="533400" y="1295400"/>
              <a:ext cx="2590800" cy="1219200"/>
            </a:xfrm>
            <a:prstGeom prst="rect">
              <a:avLst/>
            </a:prstGeom>
            <a:solidFill>
              <a:schemeClr val="accent6">
                <a:lumMod val="20000"/>
                <a:lumOff val="80000"/>
              </a:schemeClr>
            </a:solidFill>
            <a:ln>
              <a:solidFill>
                <a:schemeClr val="accent4">
                  <a:lumMod val="50000"/>
                </a:schemeClr>
              </a:solidFill>
            </a:ln>
            <a:effectLst>
              <a:innerShdw blurRad="63500" dist="50800" dir="2700000">
                <a:schemeClr val="accent4">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6" name="TextBox 15"/>
            <p:cNvSpPr txBox="1"/>
            <p:nvPr/>
          </p:nvSpPr>
          <p:spPr>
            <a:xfrm>
              <a:off x="609600" y="1371600"/>
              <a:ext cx="2514600" cy="1123384"/>
            </a:xfrm>
            <a:prstGeom prst="rect">
              <a:avLst/>
            </a:prstGeom>
            <a:noFill/>
          </p:spPr>
          <p:txBody>
            <a:bodyPr wrap="square" rtlCol="0">
              <a:spAutoFit/>
            </a:bodyPr>
            <a:lstStyle/>
            <a:p>
              <a:pPr algn="ctr"/>
              <a:r>
                <a:rPr lang="en-US" sz="1400" b="1" u="sng" dirty="0">
                  <a:latin typeface="+mn-lt"/>
                  <a:cs typeface="Calibri"/>
                </a:rPr>
                <a:t>GNC</a:t>
              </a:r>
            </a:p>
            <a:p>
              <a:pPr>
                <a:buFont typeface="Arial" pitchFamily="34" charset="0"/>
                <a:buChar char="•"/>
              </a:pPr>
              <a:r>
                <a:rPr lang="en-US" sz="1300" b="1" dirty="0">
                  <a:latin typeface="Calibri"/>
                  <a:cs typeface="Calibri"/>
                </a:rPr>
                <a:t>Orbit Requirements</a:t>
              </a:r>
            </a:p>
            <a:p>
              <a:pPr>
                <a:buFont typeface="Arial" pitchFamily="34" charset="0"/>
                <a:buChar char="•"/>
              </a:pPr>
              <a:r>
                <a:rPr lang="en-US" sz="1300" b="1" dirty="0">
                  <a:latin typeface="Calibri"/>
                  <a:cs typeface="Calibri"/>
                </a:rPr>
                <a:t>Pointing Requirements</a:t>
              </a:r>
            </a:p>
            <a:p>
              <a:pPr>
                <a:buFont typeface="Arial" pitchFamily="34" charset="0"/>
                <a:buChar char="•"/>
              </a:pPr>
              <a:r>
                <a:rPr lang="en-US" sz="1300" b="1" dirty="0">
                  <a:latin typeface="Calibri"/>
                  <a:cs typeface="Calibri"/>
                </a:rPr>
                <a:t>TVAC </a:t>
              </a:r>
              <a:r>
                <a:rPr lang="en-US" sz="1100" b="1" dirty="0">
                  <a:latin typeface="Calibri"/>
                  <a:cs typeface="Calibri"/>
                </a:rPr>
                <a:t>(Reaction Wheels, etc)  </a:t>
              </a:r>
            </a:p>
            <a:p>
              <a:pPr>
                <a:buFont typeface="Arial" pitchFamily="34" charset="0"/>
                <a:buChar char="•"/>
              </a:pPr>
              <a:endParaRPr lang="en-US" sz="1400" b="1" dirty="0">
                <a:latin typeface="Calibri"/>
                <a:cs typeface="Calibri"/>
              </a:endParaRPr>
            </a:p>
          </p:txBody>
        </p:sp>
      </p:grpSp>
      <p:grpSp>
        <p:nvGrpSpPr>
          <p:cNvPr id="18" name="Group 17"/>
          <p:cNvGrpSpPr/>
          <p:nvPr/>
        </p:nvGrpSpPr>
        <p:grpSpPr>
          <a:xfrm>
            <a:off x="5562600" y="2286000"/>
            <a:ext cx="2590800" cy="990600"/>
            <a:chOff x="533400" y="1295400"/>
            <a:chExt cx="2590800" cy="990600"/>
          </a:xfrm>
        </p:grpSpPr>
        <p:sp>
          <p:nvSpPr>
            <p:cNvPr id="19" name="Rectangle 18"/>
            <p:cNvSpPr/>
            <p:nvPr/>
          </p:nvSpPr>
          <p:spPr>
            <a:xfrm>
              <a:off x="533400" y="1295400"/>
              <a:ext cx="2590800" cy="990600"/>
            </a:xfrm>
            <a:prstGeom prst="rect">
              <a:avLst/>
            </a:prstGeom>
            <a:solidFill>
              <a:srgbClr val="FFFFCC"/>
            </a:solidFill>
            <a:ln>
              <a:solidFill>
                <a:srgbClr val="0000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0" name="TextBox 19"/>
            <p:cNvSpPr txBox="1"/>
            <p:nvPr/>
          </p:nvSpPr>
          <p:spPr>
            <a:xfrm>
              <a:off x="533400" y="1371600"/>
              <a:ext cx="2514600" cy="907941"/>
            </a:xfrm>
            <a:prstGeom prst="rect">
              <a:avLst/>
            </a:prstGeom>
            <a:noFill/>
          </p:spPr>
          <p:txBody>
            <a:bodyPr wrap="square" rtlCol="0">
              <a:spAutoFit/>
            </a:bodyPr>
            <a:lstStyle/>
            <a:p>
              <a:pPr algn="ctr"/>
              <a:r>
                <a:rPr lang="en-US" sz="1400" b="1" u="sng" dirty="0">
                  <a:latin typeface="+mn-lt"/>
                  <a:cs typeface="Calibri"/>
                </a:rPr>
                <a:t>Software</a:t>
              </a:r>
            </a:p>
            <a:p>
              <a:pPr>
                <a:buFont typeface="Arial" pitchFamily="34" charset="0"/>
                <a:buChar char="•"/>
              </a:pPr>
              <a:r>
                <a:rPr lang="en-US" sz="1300" b="1" dirty="0">
                  <a:latin typeface="Calibri"/>
                  <a:cs typeface="Calibri"/>
                </a:rPr>
                <a:t>Monitoring and Limits </a:t>
              </a:r>
            </a:p>
            <a:p>
              <a:pPr>
                <a:buFont typeface="Arial" pitchFamily="34" charset="0"/>
                <a:buChar char="•"/>
              </a:pPr>
              <a:r>
                <a:rPr lang="en-US" sz="1300" b="1" dirty="0">
                  <a:latin typeface="Calibri"/>
                  <a:cs typeface="Calibri"/>
                </a:rPr>
                <a:t>Temperature Control </a:t>
              </a:r>
            </a:p>
            <a:p>
              <a:pPr>
                <a:buFont typeface="Arial" pitchFamily="34" charset="0"/>
                <a:buChar char="•"/>
              </a:pPr>
              <a:r>
                <a:rPr lang="en-US" sz="1300" b="1" dirty="0">
                  <a:latin typeface="Calibri"/>
                  <a:cs typeface="Calibri"/>
                </a:rPr>
                <a:t>Autonomous Commands</a:t>
              </a:r>
            </a:p>
          </p:txBody>
        </p:sp>
      </p:grpSp>
      <p:grpSp>
        <p:nvGrpSpPr>
          <p:cNvPr id="21" name="Group 20"/>
          <p:cNvGrpSpPr/>
          <p:nvPr/>
        </p:nvGrpSpPr>
        <p:grpSpPr>
          <a:xfrm>
            <a:off x="5562600" y="3505200"/>
            <a:ext cx="2590800" cy="1631198"/>
            <a:chOff x="533400" y="1295400"/>
            <a:chExt cx="2590800" cy="1009789"/>
          </a:xfrm>
        </p:grpSpPr>
        <p:sp>
          <p:nvSpPr>
            <p:cNvPr id="22" name="Rectangle 21"/>
            <p:cNvSpPr/>
            <p:nvPr/>
          </p:nvSpPr>
          <p:spPr>
            <a:xfrm>
              <a:off x="533400" y="1295400"/>
              <a:ext cx="2590800" cy="990600"/>
            </a:xfrm>
            <a:prstGeom prst="rect">
              <a:avLst/>
            </a:prstGeom>
            <a:solidFill>
              <a:srgbClr val="E6B9B8"/>
            </a:solidFill>
            <a:ln>
              <a:solidFill>
                <a:schemeClr val="accent2">
                  <a:lumMod val="50000"/>
                </a:schemeClr>
              </a:solidFill>
            </a:ln>
            <a:effectLst>
              <a:innerShdw blurRad="63500" dist="50800" dir="2700000">
                <a:schemeClr val="accent2">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3" name="TextBox 22"/>
            <p:cNvSpPr txBox="1"/>
            <p:nvPr/>
          </p:nvSpPr>
          <p:spPr>
            <a:xfrm>
              <a:off x="533400" y="1371600"/>
              <a:ext cx="2590800" cy="933589"/>
            </a:xfrm>
            <a:prstGeom prst="rect">
              <a:avLst/>
            </a:prstGeom>
            <a:noFill/>
          </p:spPr>
          <p:txBody>
            <a:bodyPr wrap="square" rtlCol="0">
              <a:spAutoFit/>
            </a:bodyPr>
            <a:lstStyle/>
            <a:p>
              <a:pPr algn="ctr"/>
              <a:r>
                <a:rPr lang="en-US" sz="1400" b="1" u="sng" dirty="0">
                  <a:latin typeface="+mn-lt"/>
                  <a:cs typeface="Calibri"/>
                </a:rPr>
                <a:t>Contamination/Coatings</a:t>
              </a:r>
            </a:p>
            <a:p>
              <a:pPr>
                <a:buFont typeface="Arial" pitchFamily="34" charset="0"/>
                <a:buChar char="•"/>
              </a:pPr>
              <a:r>
                <a:rPr lang="en-US" sz="1300" b="1" dirty="0">
                  <a:latin typeface="Calibri"/>
                  <a:cs typeface="Calibri"/>
                </a:rPr>
                <a:t>Material and Coatings Selection</a:t>
              </a:r>
            </a:p>
            <a:p>
              <a:pPr>
                <a:buFont typeface="Arial" pitchFamily="34" charset="0"/>
                <a:buChar char="•"/>
              </a:pPr>
              <a:r>
                <a:rPr lang="en-US" sz="1300" b="1" dirty="0">
                  <a:latin typeface="Calibri"/>
                  <a:cs typeface="Calibri"/>
                </a:rPr>
                <a:t>Temp Predicts &amp; Geometry Model for Contamination Analysis</a:t>
              </a:r>
            </a:p>
            <a:p>
              <a:pPr>
                <a:buFont typeface="Arial" pitchFamily="34" charset="0"/>
                <a:buChar char="•"/>
              </a:pPr>
              <a:r>
                <a:rPr lang="en-US" sz="1300" b="1" dirty="0">
                  <a:latin typeface="Calibri"/>
                  <a:cs typeface="Calibri"/>
                </a:rPr>
                <a:t>Properties for Thermal Analysis </a:t>
              </a:r>
            </a:p>
            <a:p>
              <a:pPr>
                <a:buFont typeface="Arial" pitchFamily="34" charset="0"/>
                <a:buChar char="•"/>
              </a:pPr>
              <a:r>
                <a:rPr lang="en-US" sz="1300" b="1" dirty="0">
                  <a:latin typeface="Calibri"/>
                  <a:cs typeface="Calibri"/>
                </a:rPr>
                <a:t>Coating and Tape Application</a:t>
              </a:r>
            </a:p>
            <a:p>
              <a:pPr>
                <a:buFont typeface="Arial" pitchFamily="34" charset="0"/>
                <a:buChar char="•"/>
              </a:pPr>
              <a:r>
                <a:rPr lang="en-US" sz="1300" b="1" dirty="0">
                  <a:latin typeface="Calibri"/>
                  <a:cs typeface="Calibri"/>
                </a:rPr>
                <a:t>TVAC Requirements</a:t>
              </a:r>
            </a:p>
          </p:txBody>
        </p:sp>
      </p:grpSp>
      <p:sp>
        <p:nvSpPr>
          <p:cNvPr id="25" name="Rectangle 24"/>
          <p:cNvSpPr/>
          <p:nvPr/>
        </p:nvSpPr>
        <p:spPr bwMode="auto">
          <a:xfrm>
            <a:off x="3623359" y="5438632"/>
            <a:ext cx="5108772" cy="1066800"/>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200" i="1" dirty="0">
                <a:solidFill>
                  <a:srgbClr val="FFFFFF"/>
                </a:solidFill>
                <a:effectLst>
                  <a:outerShdw blurRad="38100" dist="38100" dir="2700000" algn="tl">
                    <a:srgbClr val="000000">
                      <a:alpha val="43137"/>
                    </a:srgbClr>
                  </a:outerShdw>
                </a:effectLst>
                <a:latin typeface="Arial" pitchFamily="34" charset="0"/>
                <a:cs typeface="Arial" pitchFamily="34" charset="0"/>
              </a:rPr>
              <a:t>Your Systems Engineering team should serve as a bridge or facilitator among all Disciplines.</a:t>
            </a:r>
          </a:p>
        </p:txBody>
      </p:sp>
    </p:spTree>
    <p:extLst>
      <p:ext uri="{BB962C8B-B14F-4D97-AF65-F5344CB8AC3E}">
        <p14:creationId xmlns:p14="http://schemas.microsoft.com/office/powerpoint/2010/main" val="730013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Observation Strategy &amp; Operations Concept</a:t>
            </a:r>
          </a:p>
        </p:txBody>
      </p:sp>
      <p:sp>
        <p:nvSpPr>
          <p:cNvPr id="12291" name="Rectangle 3"/>
          <p:cNvSpPr>
            <a:spLocks noGrp="1" noChangeArrowheads="1"/>
          </p:cNvSpPr>
          <p:nvPr>
            <p:ph idx="1"/>
          </p:nvPr>
        </p:nvSpPr>
        <p:spPr/>
        <p:txBody>
          <a:bodyPr/>
          <a:lstStyle/>
          <a:p>
            <a:r>
              <a:rPr lang="en-US" dirty="0"/>
              <a:t>Thermal plays a very important role in defining operations and trajectory early in development</a:t>
            </a:r>
          </a:p>
          <a:p>
            <a:r>
              <a:rPr lang="en-US" dirty="0"/>
              <a:t>How the system will be used in many respects drives the architecture</a:t>
            </a:r>
          </a:p>
          <a:p>
            <a:pPr lvl="1"/>
            <a:r>
              <a:rPr lang="en-US" dirty="0"/>
              <a:t>Earth orbit selection given instruments’ observations</a:t>
            </a:r>
          </a:p>
          <a:p>
            <a:pPr lvl="1"/>
            <a:r>
              <a:rPr lang="en-US" dirty="0"/>
              <a:t>Planetary, e.g., extreme </a:t>
            </a:r>
            <a:r>
              <a:rPr lang="en-US" dirty="0" err="1"/>
              <a:t>hots</a:t>
            </a:r>
            <a:r>
              <a:rPr lang="en-US" dirty="0"/>
              <a:t> or extreme colds</a:t>
            </a:r>
          </a:p>
          <a:p>
            <a:pPr lvl="1"/>
            <a:r>
              <a:rPr lang="en-US" dirty="0"/>
              <a:t>Many instruments’ performance depends on cold temperatures and/or tight stability</a:t>
            </a:r>
          </a:p>
          <a:p>
            <a:r>
              <a:rPr lang="en-US" dirty="0"/>
              <a:t>Many requirements will fall out of the ops concept.</a:t>
            </a:r>
          </a:p>
          <a:p>
            <a:pPr lvl="1"/>
            <a:r>
              <a:rPr lang="en-US" dirty="0"/>
              <a:t>Temperature ranges and stability</a:t>
            </a:r>
          </a:p>
          <a:p>
            <a:pPr lvl="1"/>
            <a:r>
              <a:rPr lang="en-US" dirty="0"/>
              <a:t>Modes of operations over different phases</a:t>
            </a:r>
          </a:p>
          <a:p>
            <a:pPr lvl="2"/>
            <a:r>
              <a:rPr lang="en-US" dirty="0"/>
              <a:t>Launch operations</a:t>
            </a:r>
          </a:p>
          <a:p>
            <a:pPr lvl="2"/>
            <a:r>
              <a:rPr lang="en-US" dirty="0"/>
              <a:t>Orbit maneuvers</a:t>
            </a:r>
          </a:p>
          <a:p>
            <a:pPr lvl="2"/>
            <a:r>
              <a:rPr lang="en-US" dirty="0"/>
              <a:t>Calibration scans</a:t>
            </a:r>
          </a:p>
          <a:p>
            <a:pPr lvl="2"/>
            <a:r>
              <a:rPr lang="en-US" dirty="0"/>
              <a:t>Ground testing, e.g., heat pipe orientations</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72B93A2-4548-4DDD-B4FB-8E43C6D88C8F}" type="slidenum">
              <a:rPr lang="en-US" smtClean="0"/>
              <a:pPr/>
              <a:t>32</a:t>
            </a:fld>
            <a:endParaRPr lang="en-US"/>
          </a:p>
        </p:txBody>
      </p:sp>
    </p:spTree>
    <p:extLst>
      <p:ext uri="{BB962C8B-B14F-4D97-AF65-F5344CB8AC3E}">
        <p14:creationId xmlns:p14="http://schemas.microsoft.com/office/powerpoint/2010/main" val="1111996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Ops Driven Thermal Requirements (1)</a:t>
            </a:r>
          </a:p>
        </p:txBody>
      </p:sp>
      <p:sp>
        <p:nvSpPr>
          <p:cNvPr id="3" name="Content Placeholder 2"/>
          <p:cNvSpPr>
            <a:spLocks noGrp="1"/>
          </p:cNvSpPr>
          <p:nvPr>
            <p:ph idx="1"/>
          </p:nvPr>
        </p:nvSpPr>
        <p:spPr/>
        <p:txBody>
          <a:bodyPr/>
          <a:lstStyle/>
          <a:p>
            <a:r>
              <a:rPr lang="en-US" dirty="0"/>
              <a:t>Example:</a:t>
            </a:r>
          </a:p>
          <a:p>
            <a:pPr lvl="1"/>
            <a:r>
              <a:rPr lang="en-US" dirty="0"/>
              <a:t>Aquarius/SAC-D orbit selection</a:t>
            </a:r>
          </a:p>
          <a:p>
            <a:pPr lvl="2"/>
            <a:r>
              <a:rPr lang="en-US" dirty="0"/>
              <a:t>Instrument needed to observed the night side “all the time”</a:t>
            </a:r>
          </a:p>
          <a:p>
            <a:pPr lvl="2"/>
            <a:r>
              <a:rPr lang="en-US" dirty="0"/>
              <a:t>Room temperature detectors but &lt;100mK stability, &gt;7-days</a:t>
            </a:r>
          </a:p>
          <a:p>
            <a:pPr lvl="2"/>
            <a:r>
              <a:rPr lang="en-US" dirty="0"/>
              <a:t>Selection of sun-synch 6am orbit, very stable and ample power</a:t>
            </a:r>
          </a:p>
          <a:p>
            <a:pPr lvl="1"/>
            <a:r>
              <a:rPr lang="en-US" dirty="0"/>
              <a:t>ICESat-2 orbit selection</a:t>
            </a:r>
          </a:p>
          <a:p>
            <a:pPr lvl="2"/>
            <a:r>
              <a:rPr lang="en-US" dirty="0"/>
              <a:t>Instrument wants to map as much of the poles as possible AND provide high sampling</a:t>
            </a:r>
          </a:p>
          <a:p>
            <a:pPr lvl="2"/>
            <a:r>
              <a:rPr lang="en-US" dirty="0"/>
              <a:t>Optics benefit from good thermal control (not to tight)</a:t>
            </a:r>
          </a:p>
          <a:p>
            <a:pPr lvl="2"/>
            <a:r>
              <a:rPr lang="en-US" dirty="0"/>
              <a:t>Orbit selected provides a highly variable thermal environment, tough job!</a:t>
            </a:r>
          </a:p>
          <a:p>
            <a:pPr lvl="2"/>
            <a:r>
              <a:rPr lang="en-US" dirty="0"/>
              <a:t>Instrument thermal control discussed but not implemented, too much power.  Optical systems have to deal with temperature variations.  Optical systems struggle to meet performance.</a:t>
            </a:r>
          </a:p>
          <a:p>
            <a:pPr lvl="2"/>
            <a:r>
              <a:rPr lang="en-US" dirty="0"/>
              <a:t>Systems free up resources and a clever solution of a “thermal oven” for critical optics is implemented</a:t>
            </a:r>
          </a:p>
        </p:txBody>
      </p:sp>
      <p:sp>
        <p:nvSpPr>
          <p:cNvPr id="4" name="Footer Placeholder 3"/>
          <p:cNvSpPr>
            <a:spLocks noGrp="1"/>
          </p:cNvSpPr>
          <p:nvPr>
            <p:ph type="ftr" sz="quarter" idx="11"/>
          </p:nvPr>
        </p:nvSpPr>
        <p:spPr/>
        <p:txBody>
          <a:bodyPr/>
          <a:lstStyle/>
          <a:p>
            <a:r>
              <a:rPr lang="en-US"/>
              <a:t>TFAWS 2015 – August 3-7, 2015</a:t>
            </a:r>
            <a:endParaRPr lang="en-US" dirty="0"/>
          </a:p>
        </p:txBody>
      </p:sp>
      <p:sp>
        <p:nvSpPr>
          <p:cNvPr id="5" name="Slide Number Placeholder 4"/>
          <p:cNvSpPr>
            <a:spLocks noGrp="1"/>
          </p:cNvSpPr>
          <p:nvPr>
            <p:ph type="sldNum" sz="quarter" idx="12"/>
          </p:nvPr>
        </p:nvSpPr>
        <p:spPr/>
        <p:txBody>
          <a:bodyPr/>
          <a:lstStyle/>
          <a:p>
            <a:fld id="{872B93A2-4548-4DDD-B4FB-8E43C6D88C8F}" type="slidenum">
              <a:rPr lang="en-US" smtClean="0"/>
              <a:pPr/>
              <a:t>33</a:t>
            </a:fld>
            <a:endParaRPr lang="en-US"/>
          </a:p>
        </p:txBody>
      </p:sp>
    </p:spTree>
    <p:extLst>
      <p:ext uri="{BB962C8B-B14F-4D97-AF65-F5344CB8AC3E}">
        <p14:creationId xmlns:p14="http://schemas.microsoft.com/office/powerpoint/2010/main" val="2004377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Ops Driven Thermal Requirements (2)</a:t>
            </a:r>
          </a:p>
        </p:txBody>
      </p:sp>
      <p:sp>
        <p:nvSpPr>
          <p:cNvPr id="3" name="Content Placeholder 2"/>
          <p:cNvSpPr>
            <a:spLocks noGrp="1"/>
          </p:cNvSpPr>
          <p:nvPr>
            <p:ph idx="1"/>
          </p:nvPr>
        </p:nvSpPr>
        <p:spPr/>
        <p:txBody>
          <a:bodyPr/>
          <a:lstStyle/>
          <a:p>
            <a:r>
              <a:rPr lang="en-US" dirty="0"/>
              <a:t>Example:</a:t>
            </a:r>
          </a:p>
          <a:p>
            <a:pPr lvl="1"/>
            <a:r>
              <a:rPr lang="en-US" dirty="0"/>
              <a:t>JWST</a:t>
            </a:r>
          </a:p>
          <a:p>
            <a:pPr lvl="2"/>
            <a:r>
              <a:rPr lang="en-US" dirty="0"/>
              <a:t>Orbit at L-2 driven by high sensitivity of instruments</a:t>
            </a:r>
          </a:p>
          <a:p>
            <a:pPr lvl="2"/>
            <a:r>
              <a:rPr lang="en-US" dirty="0"/>
              <a:t>Detector technology necessitates cryogenic temperatures</a:t>
            </a:r>
          </a:p>
          <a:p>
            <a:pPr lvl="2"/>
            <a:r>
              <a:rPr lang="en-US" dirty="0"/>
              <a:t>Huge deployable sunshield</a:t>
            </a:r>
          </a:p>
          <a:p>
            <a:pPr lvl="1"/>
            <a:r>
              <a:rPr lang="en-US" dirty="0"/>
              <a:t>Solar Probe Plus</a:t>
            </a:r>
          </a:p>
          <a:p>
            <a:pPr lvl="2"/>
            <a:r>
              <a:rPr lang="en-US" dirty="0"/>
              <a:t>First mission to fly on Sun’s corona.  Feeling hot, hot, hot!</a:t>
            </a:r>
          </a:p>
          <a:p>
            <a:pPr lvl="2"/>
            <a:r>
              <a:rPr lang="en-US" dirty="0"/>
              <a:t>The entire architecture is driven by the harsh environment</a:t>
            </a:r>
          </a:p>
        </p:txBody>
      </p:sp>
      <p:sp>
        <p:nvSpPr>
          <p:cNvPr id="4" name="Footer Placeholder 3"/>
          <p:cNvSpPr>
            <a:spLocks noGrp="1"/>
          </p:cNvSpPr>
          <p:nvPr>
            <p:ph type="ftr" sz="quarter" idx="11"/>
          </p:nvPr>
        </p:nvSpPr>
        <p:spPr/>
        <p:txBody>
          <a:bodyPr/>
          <a:lstStyle/>
          <a:p>
            <a:r>
              <a:rPr lang="en-US"/>
              <a:t>TFAWS 2015 – August 3-7, 2015</a:t>
            </a:r>
            <a:endParaRPr lang="en-US" dirty="0"/>
          </a:p>
        </p:txBody>
      </p:sp>
      <p:sp>
        <p:nvSpPr>
          <p:cNvPr id="5" name="Slide Number Placeholder 4"/>
          <p:cNvSpPr>
            <a:spLocks noGrp="1"/>
          </p:cNvSpPr>
          <p:nvPr>
            <p:ph type="sldNum" sz="quarter" idx="12"/>
          </p:nvPr>
        </p:nvSpPr>
        <p:spPr/>
        <p:txBody>
          <a:bodyPr/>
          <a:lstStyle/>
          <a:p>
            <a:fld id="{872B93A2-4548-4DDD-B4FB-8E43C6D88C8F}" type="slidenum">
              <a:rPr lang="en-US" smtClean="0"/>
              <a:pPr/>
              <a:t>34</a:t>
            </a:fld>
            <a:endParaRPr lang="en-US"/>
          </a:p>
        </p:txBody>
      </p:sp>
    </p:spTree>
    <p:extLst>
      <p:ext uri="{BB962C8B-B14F-4D97-AF65-F5344CB8AC3E}">
        <p14:creationId xmlns:p14="http://schemas.microsoft.com/office/powerpoint/2010/main" val="37174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a:t>
            </a:r>
            <a:r>
              <a:rPr lang="en-US" dirty="0" err="1"/>
              <a:t>vs</a:t>
            </a:r>
            <a:r>
              <a:rPr lang="en-US" dirty="0"/>
              <a:t> Thermal Dissipation (1)</a:t>
            </a:r>
          </a:p>
        </p:txBody>
      </p:sp>
      <p:sp>
        <p:nvSpPr>
          <p:cNvPr id="3" name="Content Placeholder 2"/>
          <p:cNvSpPr>
            <a:spLocks noGrp="1"/>
          </p:cNvSpPr>
          <p:nvPr>
            <p:ph idx="1"/>
          </p:nvPr>
        </p:nvSpPr>
        <p:spPr/>
        <p:txBody>
          <a:bodyPr>
            <a:normAutofit fontScale="92500" lnSpcReduction="10000"/>
          </a:bodyPr>
          <a:lstStyle/>
          <a:p>
            <a:r>
              <a:rPr lang="en-US" dirty="0"/>
              <a:t>Be mindful electrical and thermal dissipation are not always the same</a:t>
            </a:r>
          </a:p>
          <a:p>
            <a:pPr lvl="1"/>
            <a:r>
              <a:rPr lang="en-US" dirty="0"/>
              <a:t>Many s/s do not thermally dissipate all the electrical power</a:t>
            </a:r>
          </a:p>
          <a:p>
            <a:pPr lvl="1"/>
            <a:r>
              <a:rPr lang="en-US" dirty="0"/>
              <a:t>Example:  Power Distribution Unit</a:t>
            </a:r>
          </a:p>
          <a:p>
            <a:pPr lvl="2"/>
            <a:r>
              <a:rPr lang="en-US" dirty="0"/>
              <a:t>Takes in 28V distributes secondary voltages</a:t>
            </a:r>
          </a:p>
          <a:p>
            <a:pPr lvl="2"/>
            <a:r>
              <a:rPr lang="en-US" dirty="0"/>
              <a:t>Ideally all power in goes out, i.e., 100% efficiency</a:t>
            </a:r>
          </a:p>
          <a:p>
            <a:pPr lvl="2"/>
            <a:r>
              <a:rPr lang="en-US" dirty="0"/>
              <a:t>Clearly efficiency is not ideal so only the conversion losses are dissipated in the box, in addition to internal dissipation from its C&amp;DH</a:t>
            </a:r>
          </a:p>
          <a:p>
            <a:r>
              <a:rPr lang="en-US" dirty="0"/>
              <a:t>Conservative power estimates</a:t>
            </a:r>
          </a:p>
          <a:p>
            <a:pPr lvl="1"/>
            <a:r>
              <a:rPr lang="en-US" dirty="0"/>
              <a:t>Not uncommon for component PDLs to worst-case power dissipation during analysis</a:t>
            </a:r>
          </a:p>
          <a:p>
            <a:pPr lvl="1"/>
            <a:r>
              <a:rPr lang="en-US" dirty="0"/>
              <a:t>Leads to lots of radiator to handle high loads …</a:t>
            </a:r>
          </a:p>
          <a:p>
            <a:pPr lvl="1"/>
            <a:r>
              <a:rPr lang="en-US" dirty="0"/>
              <a:t>… which then gets too cold in eclipse requiring lots of make up heaters…</a:t>
            </a:r>
          </a:p>
          <a:p>
            <a:pPr lvl="1"/>
            <a:r>
              <a:rPr lang="en-US" dirty="0"/>
              <a:t>… and then needs more power which is not cheap.</a:t>
            </a:r>
          </a:p>
          <a:p>
            <a:pPr lvl="1"/>
            <a:r>
              <a:rPr lang="en-US" dirty="0"/>
              <a:t>Again, good dialog and communication of assumptions is necessary!</a:t>
            </a:r>
          </a:p>
        </p:txBody>
      </p:sp>
      <p:sp>
        <p:nvSpPr>
          <p:cNvPr id="4" name="Footer Placeholder 3"/>
          <p:cNvSpPr>
            <a:spLocks noGrp="1"/>
          </p:cNvSpPr>
          <p:nvPr>
            <p:ph type="ftr" sz="quarter" idx="11"/>
          </p:nvPr>
        </p:nvSpPr>
        <p:spPr/>
        <p:txBody>
          <a:bodyPr/>
          <a:lstStyle/>
          <a:p>
            <a:r>
              <a:rPr lang="en-US"/>
              <a:t>TFAWS 2015 – August 3-7, 2015</a:t>
            </a:r>
            <a:endParaRPr lang="en-US" dirty="0"/>
          </a:p>
        </p:txBody>
      </p:sp>
      <p:sp>
        <p:nvSpPr>
          <p:cNvPr id="5" name="Slide Number Placeholder 4"/>
          <p:cNvSpPr>
            <a:spLocks noGrp="1"/>
          </p:cNvSpPr>
          <p:nvPr>
            <p:ph type="sldNum" sz="quarter" idx="12"/>
          </p:nvPr>
        </p:nvSpPr>
        <p:spPr/>
        <p:txBody>
          <a:bodyPr/>
          <a:lstStyle/>
          <a:p>
            <a:fld id="{872B93A2-4548-4DDD-B4FB-8E43C6D88C8F}" type="slidenum">
              <a:rPr lang="en-US" smtClean="0"/>
              <a:pPr/>
              <a:t>35</a:t>
            </a:fld>
            <a:endParaRPr lang="en-US"/>
          </a:p>
        </p:txBody>
      </p:sp>
    </p:spTree>
    <p:extLst>
      <p:ext uri="{BB962C8B-B14F-4D97-AF65-F5344CB8AC3E}">
        <p14:creationId xmlns:p14="http://schemas.microsoft.com/office/powerpoint/2010/main" val="2534224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a:t>
            </a:r>
            <a:r>
              <a:rPr lang="en-US" dirty="0" err="1"/>
              <a:t>vs</a:t>
            </a:r>
            <a:r>
              <a:rPr lang="en-US" dirty="0"/>
              <a:t> Thermal Dissipation (2)</a:t>
            </a:r>
          </a:p>
        </p:txBody>
      </p:sp>
      <p:sp>
        <p:nvSpPr>
          <p:cNvPr id="7" name="Content Placeholder 6"/>
          <p:cNvSpPr>
            <a:spLocks noGrp="1"/>
          </p:cNvSpPr>
          <p:nvPr>
            <p:ph idx="1"/>
          </p:nvPr>
        </p:nvSpPr>
        <p:spPr/>
        <p:txBody>
          <a:bodyPr/>
          <a:lstStyle/>
          <a:p>
            <a:r>
              <a:rPr lang="en-US" dirty="0"/>
              <a:t>Example of power history over development</a:t>
            </a:r>
          </a:p>
          <a:p>
            <a:pPr lvl="1"/>
            <a:r>
              <a:rPr lang="en-US" dirty="0"/>
              <a:t>Not uncommon for system to come in under estimates given “stacked” worse-case assumptions</a:t>
            </a:r>
          </a:p>
          <a:p>
            <a:pPr lvl="1"/>
            <a:r>
              <a:rPr lang="en-US" dirty="0"/>
              <a:t>Conservative, yes, but there’s a price to be paid</a:t>
            </a:r>
          </a:p>
        </p:txBody>
      </p:sp>
      <p:sp>
        <p:nvSpPr>
          <p:cNvPr id="4" name="Footer Placeholder 3"/>
          <p:cNvSpPr>
            <a:spLocks noGrp="1"/>
          </p:cNvSpPr>
          <p:nvPr>
            <p:ph type="ftr" sz="quarter" idx="11"/>
          </p:nvPr>
        </p:nvSpPr>
        <p:spPr/>
        <p:txBody>
          <a:bodyPr/>
          <a:lstStyle/>
          <a:p>
            <a:r>
              <a:rPr lang="en-US"/>
              <a:t>TFAWS 2015 – August 3-7, 2015</a:t>
            </a:r>
            <a:endParaRPr lang="en-US" dirty="0"/>
          </a:p>
        </p:txBody>
      </p:sp>
      <p:sp>
        <p:nvSpPr>
          <p:cNvPr id="5" name="Slide Number Placeholder 4"/>
          <p:cNvSpPr>
            <a:spLocks noGrp="1"/>
          </p:cNvSpPr>
          <p:nvPr>
            <p:ph type="sldNum" sz="quarter" idx="12"/>
          </p:nvPr>
        </p:nvSpPr>
        <p:spPr/>
        <p:txBody>
          <a:bodyPr/>
          <a:lstStyle/>
          <a:p>
            <a:fld id="{872B93A2-4548-4DDD-B4FB-8E43C6D88C8F}" type="slidenum">
              <a:rPr lang="en-US" smtClean="0"/>
              <a:pPr/>
              <a:t>36</a:t>
            </a:fld>
            <a:endParaRPr lang="en-US"/>
          </a:p>
        </p:txBody>
      </p:sp>
      <p:pic>
        <p:nvPicPr>
          <p:cNvPr id="6" name="Picture 5"/>
          <p:cNvPicPr/>
          <p:nvPr/>
        </p:nvPicPr>
        <p:blipFill>
          <a:blip r:embed="rId2" cstate="print"/>
          <a:srcRect/>
          <a:stretch>
            <a:fillRect/>
          </a:stretch>
        </p:blipFill>
        <p:spPr bwMode="auto">
          <a:xfrm>
            <a:off x="1879558" y="2694607"/>
            <a:ext cx="5484495" cy="3735070"/>
          </a:xfrm>
          <a:prstGeom prst="rect">
            <a:avLst/>
          </a:prstGeom>
          <a:noFill/>
          <a:ln w="9525">
            <a:noFill/>
            <a:miter lim="800000"/>
            <a:headEnd/>
            <a:tailEnd/>
          </a:ln>
        </p:spPr>
      </p:pic>
    </p:spTree>
    <p:extLst>
      <p:ext uri="{BB962C8B-B14F-4D97-AF65-F5344CB8AC3E}">
        <p14:creationId xmlns:p14="http://schemas.microsoft.com/office/powerpoint/2010/main" val="3974436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STOP Analysis</a:t>
            </a:r>
          </a:p>
        </p:txBody>
      </p:sp>
      <p:sp>
        <p:nvSpPr>
          <p:cNvPr id="3" name="Content Placeholder 2"/>
          <p:cNvSpPr>
            <a:spLocks noGrp="1"/>
          </p:cNvSpPr>
          <p:nvPr>
            <p:ph idx="1"/>
          </p:nvPr>
        </p:nvSpPr>
        <p:spPr/>
        <p:txBody>
          <a:bodyPr/>
          <a:lstStyle/>
          <a:p>
            <a:r>
              <a:rPr lang="en-US" dirty="0"/>
              <a:t>Structural Thermal Optical (STOP) Analysis</a:t>
            </a:r>
          </a:p>
          <a:p>
            <a:pPr lvl="1"/>
            <a:r>
              <a:rPr lang="en-US" dirty="0"/>
              <a:t>Critical function for instruments</a:t>
            </a:r>
          </a:p>
          <a:p>
            <a:pPr lvl="1"/>
            <a:r>
              <a:rPr lang="en-US" dirty="0"/>
              <a:t>By necessity a highly integrated systems activity</a:t>
            </a:r>
          </a:p>
          <a:p>
            <a:pPr lvl="1"/>
            <a:r>
              <a:rPr lang="en-US" dirty="0"/>
              <a:t>Good coordination and documentation a must</a:t>
            </a:r>
          </a:p>
          <a:p>
            <a:r>
              <a:rPr lang="en-US" dirty="0"/>
              <a:t>Example:  JWST</a:t>
            </a:r>
          </a:p>
          <a:p>
            <a:pPr lvl="1"/>
            <a:r>
              <a:rPr lang="en-US" dirty="0"/>
              <a:t>A preliminary STOP analysis was needed to derive requirements for the primary mirror adjustment stages</a:t>
            </a:r>
          </a:p>
          <a:p>
            <a:pPr lvl="1"/>
            <a:r>
              <a:rPr lang="en-US" dirty="0" err="1"/>
              <a:t>TVac</a:t>
            </a:r>
            <a:r>
              <a:rPr lang="en-US" dirty="0"/>
              <a:t> testing later validated that analysis</a:t>
            </a:r>
          </a:p>
          <a:p>
            <a:pPr lvl="1"/>
            <a:endParaRPr lang="en-US" dirty="0"/>
          </a:p>
        </p:txBody>
      </p:sp>
      <p:sp>
        <p:nvSpPr>
          <p:cNvPr id="4" name="Footer Placeholder 3"/>
          <p:cNvSpPr>
            <a:spLocks noGrp="1"/>
          </p:cNvSpPr>
          <p:nvPr>
            <p:ph type="ftr" sz="quarter" idx="11"/>
          </p:nvPr>
        </p:nvSpPr>
        <p:spPr/>
        <p:txBody>
          <a:bodyPr/>
          <a:lstStyle/>
          <a:p>
            <a:r>
              <a:rPr lang="en-US"/>
              <a:t>TFAWS 2015 – August 3-7, 2015</a:t>
            </a:r>
            <a:endParaRPr lang="en-US" dirty="0"/>
          </a:p>
        </p:txBody>
      </p:sp>
      <p:sp>
        <p:nvSpPr>
          <p:cNvPr id="5" name="Slide Number Placeholder 4"/>
          <p:cNvSpPr>
            <a:spLocks noGrp="1"/>
          </p:cNvSpPr>
          <p:nvPr>
            <p:ph type="sldNum" sz="quarter" idx="12"/>
          </p:nvPr>
        </p:nvSpPr>
        <p:spPr/>
        <p:txBody>
          <a:bodyPr/>
          <a:lstStyle/>
          <a:p>
            <a:fld id="{872B93A2-4548-4DDD-B4FB-8E43C6D88C8F}" type="slidenum">
              <a:rPr lang="en-US" smtClean="0"/>
              <a:pPr/>
              <a:t>37</a:t>
            </a:fld>
            <a:endParaRPr lang="en-US"/>
          </a:p>
        </p:txBody>
      </p:sp>
    </p:spTree>
    <p:extLst>
      <p:ext uri="{BB962C8B-B14F-4D97-AF65-F5344CB8AC3E}">
        <p14:creationId xmlns:p14="http://schemas.microsoft.com/office/powerpoint/2010/main" val="99066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Things I’ve Learned In Systems</a:t>
            </a:r>
          </a:p>
        </p:txBody>
      </p:sp>
      <p:sp>
        <p:nvSpPr>
          <p:cNvPr id="22531" name="Rectangle 3"/>
          <p:cNvSpPr>
            <a:spLocks noGrp="1" noChangeArrowheads="1"/>
          </p:cNvSpPr>
          <p:nvPr>
            <p:ph idx="1"/>
          </p:nvPr>
        </p:nvSpPr>
        <p:spPr/>
        <p:txBody>
          <a:bodyPr/>
          <a:lstStyle/>
          <a:p>
            <a:r>
              <a:rPr lang="en-US" dirty="0">
                <a:solidFill>
                  <a:srgbClr val="333399"/>
                </a:solidFill>
              </a:rPr>
              <a:t>Most problems are due to poor communication.</a:t>
            </a:r>
          </a:p>
          <a:p>
            <a:pPr lvl="1"/>
            <a:r>
              <a:rPr lang="en-US" dirty="0">
                <a:solidFill>
                  <a:srgbClr val="333399"/>
                </a:solidFill>
              </a:rPr>
              <a:t>Create mechanisms for raising issues/concerns promptly and bring them to closure.</a:t>
            </a:r>
          </a:p>
          <a:p>
            <a:pPr lvl="1"/>
            <a:r>
              <a:rPr lang="en-US" dirty="0">
                <a:solidFill>
                  <a:srgbClr val="333399"/>
                </a:solidFill>
              </a:rPr>
              <a:t>Space missions are easy; people who design, built, test, and operate space missions are hard</a:t>
            </a:r>
          </a:p>
          <a:p>
            <a:r>
              <a:rPr lang="en-US" dirty="0">
                <a:solidFill>
                  <a:srgbClr val="333399"/>
                </a:solidFill>
              </a:rPr>
              <a:t>Interface tests early and often will save you money.</a:t>
            </a:r>
          </a:p>
          <a:p>
            <a:r>
              <a:rPr lang="en-US" dirty="0">
                <a:solidFill>
                  <a:srgbClr val="333399"/>
                </a:solidFill>
              </a:rPr>
              <a:t>Don</a:t>
            </a:r>
            <a:r>
              <a:rPr lang="en-US" dirty="0">
                <a:solidFill>
                  <a:srgbClr val="333399"/>
                </a:solidFill>
                <a:latin typeface="Arial"/>
              </a:rPr>
              <a:t>’</a:t>
            </a:r>
            <a:r>
              <a:rPr lang="en-US" dirty="0">
                <a:solidFill>
                  <a:srgbClr val="333399"/>
                </a:solidFill>
              </a:rPr>
              <a:t>t count on people reading documents.</a:t>
            </a:r>
          </a:p>
          <a:p>
            <a:r>
              <a:rPr lang="en-US" dirty="0">
                <a:solidFill>
                  <a:srgbClr val="333399"/>
                </a:solidFill>
              </a:rPr>
              <a:t>It</a:t>
            </a:r>
            <a:r>
              <a:rPr lang="en-US" dirty="0">
                <a:solidFill>
                  <a:srgbClr val="333399"/>
                </a:solidFill>
                <a:latin typeface="Arial"/>
              </a:rPr>
              <a:t>’</a:t>
            </a:r>
            <a:r>
              <a:rPr lang="en-US" dirty="0">
                <a:solidFill>
                  <a:srgbClr val="333399"/>
                </a:solidFill>
              </a:rPr>
              <a:t>s the things you aren</a:t>
            </a:r>
            <a:r>
              <a:rPr lang="en-US" dirty="0">
                <a:solidFill>
                  <a:srgbClr val="333399"/>
                </a:solidFill>
                <a:latin typeface="Arial"/>
              </a:rPr>
              <a:t>’</a:t>
            </a:r>
            <a:r>
              <a:rPr lang="en-US" dirty="0">
                <a:solidFill>
                  <a:srgbClr val="333399"/>
                </a:solidFill>
              </a:rPr>
              <a:t>t looking at that bite you in the rear.</a:t>
            </a:r>
          </a:p>
          <a:p>
            <a:r>
              <a:rPr lang="en-US" dirty="0">
                <a:solidFill>
                  <a:srgbClr val="333399"/>
                </a:solidFill>
              </a:rPr>
              <a:t>Discrepancies and disputes are an indicator of a mistake or a misunderstanding.  Don</a:t>
            </a:r>
            <a:r>
              <a:rPr lang="en-US" dirty="0">
                <a:solidFill>
                  <a:srgbClr val="333399"/>
                </a:solidFill>
                <a:latin typeface="Arial"/>
              </a:rPr>
              <a:t>’</a:t>
            </a:r>
            <a:r>
              <a:rPr lang="en-US" dirty="0">
                <a:solidFill>
                  <a:srgbClr val="333399"/>
                </a:solidFill>
              </a:rPr>
              <a:t>t brush them off—probe into the matter.</a:t>
            </a:r>
          </a:p>
          <a:p>
            <a:r>
              <a:rPr lang="en-US" dirty="0">
                <a:solidFill>
                  <a:srgbClr val="333399"/>
                </a:solidFill>
              </a:rPr>
              <a:t>You will re-learn some lessons others have already learned—try to keep that to a minimum as best you can.</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72B93A2-4548-4DDD-B4FB-8E43C6D88C8F}" type="slidenum">
              <a:rPr lang="en-US" smtClean="0"/>
              <a:pPr/>
              <a:t>38</a:t>
            </a:fld>
            <a:endParaRPr lang="en-US"/>
          </a:p>
        </p:txBody>
      </p:sp>
    </p:spTree>
    <p:extLst>
      <p:ext uri="{BB962C8B-B14F-4D97-AF65-F5344CB8AC3E}">
        <p14:creationId xmlns:p14="http://schemas.microsoft.com/office/powerpoint/2010/main" val="1042607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Things I’ve Learned In Systems</a:t>
            </a:r>
          </a:p>
        </p:txBody>
      </p:sp>
      <p:sp>
        <p:nvSpPr>
          <p:cNvPr id="23555" name="Rectangle 3"/>
          <p:cNvSpPr>
            <a:spLocks noGrp="1" noChangeArrowheads="1"/>
          </p:cNvSpPr>
          <p:nvPr>
            <p:ph idx="1"/>
          </p:nvPr>
        </p:nvSpPr>
        <p:spPr/>
        <p:txBody>
          <a:bodyPr/>
          <a:lstStyle/>
          <a:p>
            <a:r>
              <a:rPr lang="en-US" dirty="0"/>
              <a:t>Always look for the things you haven</a:t>
            </a:r>
            <a:r>
              <a:rPr lang="en-US" dirty="0">
                <a:latin typeface="Arial"/>
              </a:rPr>
              <a:t>’</a:t>
            </a:r>
            <a:r>
              <a:rPr lang="en-US" dirty="0"/>
              <a:t>t thought of, especially during testing.</a:t>
            </a:r>
          </a:p>
          <a:p>
            <a:r>
              <a:rPr lang="en-US" dirty="0"/>
              <a:t>Perform tests to make sure it will work, not just because someone told you that the test is required.</a:t>
            </a:r>
          </a:p>
          <a:p>
            <a:r>
              <a:rPr lang="en-US" dirty="0"/>
              <a:t>Test it in the configuration in which you will fly it.</a:t>
            </a:r>
          </a:p>
          <a:p>
            <a:r>
              <a:rPr lang="en-US" dirty="0"/>
              <a:t>Always ask yourself if your answer makes sense.</a:t>
            </a:r>
          </a:p>
          <a:p>
            <a:r>
              <a:rPr lang="en-US" dirty="0"/>
              <a:t>Always ask questions—understand why.  No matter what you do, you can make better decisions if you understand the situation better.</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72B93A2-4548-4DDD-B4FB-8E43C6D88C8F}" type="slidenum">
              <a:rPr lang="en-US" smtClean="0"/>
              <a:pPr/>
              <a:t>39</a:t>
            </a:fld>
            <a:endParaRPr lang="en-US"/>
          </a:p>
        </p:txBody>
      </p:sp>
    </p:spTree>
    <p:extLst>
      <p:ext uri="{BB962C8B-B14F-4D97-AF65-F5344CB8AC3E}">
        <p14:creationId xmlns:p14="http://schemas.microsoft.com/office/powerpoint/2010/main" val="405603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What even is systems engineering?</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4</a:t>
            </a:fld>
            <a:endParaRPr lang="en-US"/>
          </a:p>
        </p:txBody>
      </p:sp>
      <p:sp>
        <p:nvSpPr>
          <p:cNvPr id="10" name="Rectangle 5"/>
          <p:cNvSpPr>
            <a:spLocks noChangeArrowheads="1"/>
          </p:cNvSpPr>
          <p:nvPr/>
        </p:nvSpPr>
        <p:spPr bwMode="auto">
          <a:xfrm>
            <a:off x="457200" y="1524000"/>
            <a:ext cx="828198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“Systems engineering at NASA requires the application of a systematic, disciplined engineering approach that is quantifiable, recursive, iterative, and repeatable for the development, operation, maintenance, and disposal of systems integrated into a whole throughout the life cycle of a project or program.” - NASA Procedural Requirement 7123.1C Section 1.1.1 </a:t>
            </a:r>
          </a:p>
          <a:p>
            <a:pPr marL="174625" indent="-174625" algn="l">
              <a:lnSpc>
                <a:spcPct val="85000"/>
              </a:lnSpc>
              <a:spcBef>
                <a:spcPct val="35000"/>
              </a:spcBef>
              <a:buClr>
                <a:schemeClr val="hlink"/>
              </a:buClr>
              <a:buFontTx/>
              <a:buChar char="•"/>
            </a:pPr>
            <a:endParaRPr lang="en-US" sz="2000" dirty="0">
              <a:solidFill>
                <a:schemeClr val="accent2"/>
              </a:solidFill>
              <a:latin typeface="+mn-lt"/>
            </a:endParaRPr>
          </a:p>
          <a:p>
            <a:pPr marL="174625" indent="-174625" algn="l">
              <a:lnSpc>
                <a:spcPct val="85000"/>
              </a:lnSpc>
              <a:spcBef>
                <a:spcPct val="35000"/>
              </a:spcBef>
              <a:buClr>
                <a:schemeClr val="hlink"/>
              </a:buClr>
              <a:buFontTx/>
              <a:buChar char="•"/>
            </a:pPr>
            <a:r>
              <a:rPr lang="en-US" dirty="0">
                <a:solidFill>
                  <a:schemeClr val="accent2"/>
                </a:solidFill>
                <a:latin typeface="+mn-lt"/>
              </a:rPr>
              <a:t>This is a horrible definition of systems engineering. </a:t>
            </a:r>
            <a:endParaRPr lang="en-US" sz="2000"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Tree>
    <p:extLst>
      <p:ext uri="{BB962C8B-B14F-4D97-AF65-F5344CB8AC3E}">
        <p14:creationId xmlns:p14="http://schemas.microsoft.com/office/powerpoint/2010/main" val="2047755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Summary</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40</a:t>
            </a:fld>
            <a:endParaRPr lang="en-US"/>
          </a:p>
        </p:txBody>
      </p:sp>
      <p:sp>
        <p:nvSpPr>
          <p:cNvPr id="10" name="Rectangle 5"/>
          <p:cNvSpPr>
            <a:spLocks noChangeArrowheads="1"/>
          </p:cNvSpPr>
          <p:nvPr/>
        </p:nvSpPr>
        <p:spPr bwMode="auto">
          <a:xfrm>
            <a:off x="457200" y="1524000"/>
            <a:ext cx="828198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Systems engineering is the discipline of:</a:t>
            </a:r>
          </a:p>
          <a:p>
            <a:pPr marL="631825" lvl="1" indent="-174625" algn="l">
              <a:lnSpc>
                <a:spcPct val="85000"/>
              </a:lnSpc>
              <a:spcBef>
                <a:spcPct val="35000"/>
              </a:spcBef>
              <a:buClr>
                <a:schemeClr val="hlink"/>
              </a:buClr>
              <a:buFontTx/>
              <a:buChar char="•"/>
            </a:pPr>
            <a:r>
              <a:rPr lang="en-US" dirty="0">
                <a:solidFill>
                  <a:schemeClr val="accent2"/>
                </a:solidFill>
                <a:latin typeface="+mn-lt"/>
              </a:rPr>
              <a:t>Breaking a complex need into a series of smaller, related functions</a:t>
            </a:r>
          </a:p>
          <a:p>
            <a:pPr marL="631825" lvl="1" indent="-174625" algn="l">
              <a:lnSpc>
                <a:spcPct val="85000"/>
              </a:lnSpc>
              <a:spcBef>
                <a:spcPct val="35000"/>
              </a:spcBef>
              <a:buClr>
                <a:schemeClr val="hlink"/>
              </a:buClr>
              <a:buFontTx/>
              <a:buChar char="•"/>
            </a:pPr>
            <a:r>
              <a:rPr lang="en-US" dirty="0">
                <a:solidFill>
                  <a:schemeClr val="accent2"/>
                </a:solidFill>
                <a:latin typeface="+mn-lt"/>
              </a:rPr>
              <a:t>Defining a set of subsystems that can perform those smaller functions</a:t>
            </a:r>
          </a:p>
          <a:p>
            <a:pPr marL="631825" lvl="1" indent="-174625" algn="l">
              <a:lnSpc>
                <a:spcPct val="85000"/>
              </a:lnSpc>
              <a:spcBef>
                <a:spcPct val="35000"/>
              </a:spcBef>
              <a:buClr>
                <a:schemeClr val="hlink"/>
              </a:buClr>
              <a:buFontTx/>
              <a:buChar char="•"/>
            </a:pPr>
            <a:r>
              <a:rPr lang="en-US" dirty="0">
                <a:solidFill>
                  <a:schemeClr val="accent2"/>
                </a:solidFill>
                <a:latin typeface="+mn-lt"/>
              </a:rPr>
              <a:t>Bringing those subsystems back together into a system that can meet the initial need. </a:t>
            </a:r>
          </a:p>
          <a:p>
            <a:pPr marL="174625" indent="-174625" algn="l">
              <a:lnSpc>
                <a:spcPct val="85000"/>
              </a:lnSpc>
              <a:spcBef>
                <a:spcPct val="35000"/>
              </a:spcBef>
              <a:buClr>
                <a:schemeClr val="hlink"/>
              </a:buClr>
              <a:buFontTx/>
              <a:buChar char="•"/>
            </a:pPr>
            <a:r>
              <a:rPr lang="en-US" dirty="0">
                <a:solidFill>
                  <a:schemeClr val="accent2"/>
                </a:solidFill>
                <a:latin typeface="+mn-lt"/>
              </a:rPr>
              <a:t>The systems engineering process works best when the systems engineers are in open communication with all of the subsystem teams. </a:t>
            </a:r>
          </a:p>
          <a:p>
            <a:pPr marL="174625" indent="-174625" algn="l">
              <a:lnSpc>
                <a:spcPct val="85000"/>
              </a:lnSpc>
              <a:spcBef>
                <a:spcPct val="35000"/>
              </a:spcBef>
              <a:buClr>
                <a:schemeClr val="hlink"/>
              </a:buClr>
              <a:buFontTx/>
              <a:buChar char="•"/>
            </a:pPr>
            <a:r>
              <a:rPr lang="en-US" dirty="0">
                <a:solidFill>
                  <a:schemeClr val="accent2"/>
                </a:solidFill>
                <a:latin typeface="+mn-lt"/>
              </a:rPr>
              <a:t>Thermal engineering plays a key part in the development of aerospace systems</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Tree>
    <p:extLst>
      <p:ext uri="{BB962C8B-B14F-4D97-AF65-F5344CB8AC3E}">
        <p14:creationId xmlns:p14="http://schemas.microsoft.com/office/powerpoint/2010/main" val="22512199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94064" y="4863327"/>
            <a:ext cx="2057401" cy="457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entury Gothic" pitchFamily="34" charset="0"/>
              </a:rPr>
              <a:t>GSFC· 2023</a:t>
            </a:r>
          </a:p>
        </p:txBody>
      </p:sp>
      <p:sp>
        <p:nvSpPr>
          <p:cNvPr id="112650" name="Rectangle 10"/>
          <p:cNvSpPr>
            <a:spLocks noGrp="1" noChangeArrowheads="1"/>
          </p:cNvSpPr>
          <p:nvPr>
            <p:ph type="ctrTitle" idx="4294967295"/>
          </p:nvPr>
        </p:nvSpPr>
        <p:spPr>
          <a:xfrm>
            <a:off x="3584864" y="2408555"/>
            <a:ext cx="5559136" cy="4263252"/>
          </a:xfrm>
        </p:spPr>
        <p:txBody>
          <a:bodyPr/>
          <a:lstStyle/>
          <a:p>
            <a:r>
              <a:rPr lang="en-US" sz="3600" dirty="0">
                <a:effectLst>
                  <a:outerShdw blurRad="38100" dist="38100" dir="2700000" algn="tl">
                    <a:srgbClr val="000000">
                      <a:alpha val="43137"/>
                    </a:srgbClr>
                  </a:outerShdw>
                </a:effectLst>
              </a:rPr>
              <a:t>Backup</a:t>
            </a:r>
            <a:br>
              <a:rPr lang="en-US" sz="2400" b="0" dirty="0">
                <a:effectLst>
                  <a:outerShdw blurRad="38100" dist="38100" dir="2700000" algn="tl">
                    <a:srgbClr val="000000">
                      <a:alpha val="43137"/>
                    </a:srgbClr>
                  </a:outerShdw>
                </a:effectLst>
              </a:rPr>
            </a:br>
            <a:br>
              <a:rPr lang="en-US" sz="2400" b="0"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112676" name="Text Box 36"/>
          <p:cNvSpPr txBox="1">
            <a:spLocks noChangeArrowheads="1"/>
          </p:cNvSpPr>
          <p:nvPr/>
        </p:nvSpPr>
        <p:spPr bwMode="auto">
          <a:xfrm>
            <a:off x="0" y="152400"/>
            <a:ext cx="8686800" cy="6096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pPr>
            <a:r>
              <a:rPr lang="en-US" sz="2800">
                <a:solidFill>
                  <a:schemeClr val="bg1"/>
                </a:solidFill>
                <a:latin typeface="Arial" pitchFamily="34" charset="0"/>
              </a:rPr>
              <a:t>	</a:t>
            </a:r>
          </a:p>
        </p:txBody>
      </p:sp>
      <p:pic>
        <p:nvPicPr>
          <p:cNvPr id="8" name="Picture 2" descr="O:\7730\TFAWS 2014\Planning\Logo\PS-1307 TFAWS_25th Logo_Fina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0408"/>
          <a:stretch/>
        </p:blipFill>
        <p:spPr bwMode="auto">
          <a:xfrm>
            <a:off x="460664" y="1942222"/>
            <a:ext cx="3124200" cy="29211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97911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 Examples (1)</a:t>
            </a:r>
          </a:p>
        </p:txBody>
      </p:sp>
      <p:sp>
        <p:nvSpPr>
          <p:cNvPr id="3" name="Content Placeholder 2"/>
          <p:cNvSpPr>
            <a:spLocks noGrp="1"/>
          </p:cNvSpPr>
          <p:nvPr>
            <p:ph idx="1"/>
          </p:nvPr>
        </p:nvSpPr>
        <p:spPr/>
        <p:txBody>
          <a:bodyPr>
            <a:normAutofit fontScale="92500" lnSpcReduction="10000"/>
          </a:bodyPr>
          <a:lstStyle/>
          <a:p>
            <a:r>
              <a:rPr lang="en-US" dirty="0"/>
              <a:t>Don’t use ambiguous terms</a:t>
            </a:r>
          </a:p>
          <a:p>
            <a:pPr lvl="1"/>
            <a:r>
              <a:rPr lang="en-US" dirty="0"/>
              <a:t>The ATLAS laser shall generate laser pulses at </a:t>
            </a:r>
            <a:r>
              <a:rPr lang="en-US" u="sng" dirty="0"/>
              <a:t>approximately</a:t>
            </a:r>
            <a:r>
              <a:rPr lang="en-US" dirty="0"/>
              <a:t> 10kHz repetition frequency.</a:t>
            </a:r>
          </a:p>
          <a:p>
            <a:pPr lvl="1"/>
            <a:r>
              <a:rPr lang="en-US" i="1" dirty="0"/>
              <a:t>The ATLAS laser shall generate laser pulses </a:t>
            </a:r>
            <a:r>
              <a:rPr lang="en-US" i="1" u="sng" dirty="0"/>
              <a:t>at</a:t>
            </a:r>
            <a:r>
              <a:rPr lang="en-US" i="1" dirty="0"/>
              <a:t> a 10kHz </a:t>
            </a:r>
            <a:r>
              <a:rPr lang="en-US" i="1" u="sng" dirty="0"/>
              <a:t>+/- 0.3 kHz</a:t>
            </a:r>
            <a:r>
              <a:rPr lang="en-US" i="1" dirty="0"/>
              <a:t> repetition frequency</a:t>
            </a:r>
          </a:p>
          <a:p>
            <a:r>
              <a:rPr lang="en-US" dirty="0"/>
              <a:t>Positively stated</a:t>
            </a:r>
          </a:p>
          <a:p>
            <a:pPr lvl="1"/>
            <a:r>
              <a:rPr lang="en-US" dirty="0"/>
              <a:t>The transmitter </a:t>
            </a:r>
            <a:r>
              <a:rPr lang="en-US" u="sng" dirty="0"/>
              <a:t>shall not allow</a:t>
            </a:r>
            <a:r>
              <a:rPr lang="en-US" dirty="0"/>
              <a:t> radiation of the second harmonic to be greater than 20dB.</a:t>
            </a:r>
          </a:p>
          <a:p>
            <a:pPr lvl="1"/>
            <a:r>
              <a:rPr lang="en-US" i="1" dirty="0"/>
              <a:t>The transmitter </a:t>
            </a:r>
            <a:r>
              <a:rPr lang="en-US" i="1" u="sng" dirty="0"/>
              <a:t>shall suppress</a:t>
            </a:r>
            <a:r>
              <a:rPr lang="en-US" i="1" dirty="0"/>
              <a:t> radiation of the second harmonic by greater or equal to 20dB.</a:t>
            </a:r>
          </a:p>
          <a:p>
            <a:r>
              <a:rPr lang="en-US" dirty="0"/>
              <a:t>Keep one thought</a:t>
            </a:r>
          </a:p>
          <a:p>
            <a:pPr lvl="1"/>
            <a:r>
              <a:rPr lang="en-US" dirty="0"/>
              <a:t>The ATLAS laser shall generate laser pulses with a center wavelength of 532 nm +/- 15nm at 10kHz +/- .3kHz repetition frequency.</a:t>
            </a:r>
          </a:p>
          <a:p>
            <a:pPr lvl="1"/>
            <a:r>
              <a:rPr lang="en-US" i="1" dirty="0"/>
              <a:t>The ATLAS laser shall emit light at 532nm nm +/- 15nm.</a:t>
            </a:r>
          </a:p>
          <a:p>
            <a:pPr lvl="1"/>
            <a:r>
              <a:rPr lang="en-US" i="1" dirty="0"/>
              <a:t>The ATLAS laser shall generate laser pulses at a 10kHz +/- 0.3 kHz repetition frequency.</a:t>
            </a:r>
          </a:p>
        </p:txBody>
      </p:sp>
      <p:sp>
        <p:nvSpPr>
          <p:cNvPr id="4" name="Footer Placeholder 3"/>
          <p:cNvSpPr>
            <a:spLocks noGrp="1"/>
          </p:cNvSpPr>
          <p:nvPr>
            <p:ph type="ftr" sz="quarter" idx="11"/>
          </p:nvPr>
        </p:nvSpPr>
        <p:spPr/>
        <p:txBody>
          <a:bodyPr/>
          <a:lstStyle/>
          <a:p>
            <a:r>
              <a:rPr lang="en-US"/>
              <a:t>TFAWS 2015 – August 3-7, 2015</a:t>
            </a:r>
            <a:endParaRPr lang="en-US" dirty="0"/>
          </a:p>
        </p:txBody>
      </p:sp>
      <p:sp>
        <p:nvSpPr>
          <p:cNvPr id="5" name="Slide Number Placeholder 4"/>
          <p:cNvSpPr>
            <a:spLocks noGrp="1"/>
          </p:cNvSpPr>
          <p:nvPr>
            <p:ph type="sldNum" sz="quarter" idx="12"/>
          </p:nvPr>
        </p:nvSpPr>
        <p:spPr/>
        <p:txBody>
          <a:bodyPr/>
          <a:lstStyle/>
          <a:p>
            <a:fld id="{872B93A2-4548-4DDD-B4FB-8E43C6D88C8F}" type="slidenum">
              <a:rPr lang="en-US" smtClean="0"/>
              <a:pPr/>
              <a:t>42</a:t>
            </a:fld>
            <a:endParaRPr lang="en-US"/>
          </a:p>
        </p:txBody>
      </p:sp>
    </p:spTree>
    <p:extLst>
      <p:ext uri="{BB962C8B-B14F-4D97-AF65-F5344CB8AC3E}">
        <p14:creationId xmlns:p14="http://schemas.microsoft.com/office/powerpoint/2010/main" val="874957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 Examples (2)</a:t>
            </a:r>
          </a:p>
        </p:txBody>
      </p:sp>
      <p:sp>
        <p:nvSpPr>
          <p:cNvPr id="3" name="Content Placeholder 2"/>
          <p:cNvSpPr>
            <a:spLocks noGrp="1"/>
          </p:cNvSpPr>
          <p:nvPr>
            <p:ph idx="1"/>
          </p:nvPr>
        </p:nvSpPr>
        <p:spPr/>
        <p:txBody>
          <a:bodyPr>
            <a:normAutofit/>
          </a:bodyPr>
          <a:lstStyle/>
          <a:p>
            <a:r>
              <a:rPr lang="en-US" dirty="0"/>
              <a:t>Use consistent terminology</a:t>
            </a:r>
          </a:p>
          <a:p>
            <a:pPr lvl="1"/>
            <a:r>
              <a:rPr lang="en-US" dirty="0"/>
              <a:t>The ATLAS </a:t>
            </a:r>
            <a:r>
              <a:rPr lang="en-US" u="sng" dirty="0"/>
              <a:t>transmitter</a:t>
            </a:r>
            <a:r>
              <a:rPr lang="en-US" dirty="0"/>
              <a:t> shall generate laser pulses at a 10kHz +/- </a:t>
            </a:r>
            <a:r>
              <a:rPr lang="en-US" u="sng" dirty="0"/>
              <a:t>300Hz</a:t>
            </a:r>
            <a:r>
              <a:rPr lang="en-US" dirty="0"/>
              <a:t> repetition frequency.</a:t>
            </a:r>
          </a:p>
          <a:p>
            <a:pPr lvl="1"/>
            <a:r>
              <a:rPr lang="en-US" dirty="0"/>
              <a:t>The ATLAS </a:t>
            </a:r>
            <a:r>
              <a:rPr lang="en-US" u="sng" dirty="0"/>
              <a:t>laser</a:t>
            </a:r>
            <a:r>
              <a:rPr lang="en-US" dirty="0"/>
              <a:t> shall generate laser pulses at a 10kHz +/- </a:t>
            </a:r>
            <a:r>
              <a:rPr lang="en-US" u="sng" dirty="0"/>
              <a:t>0.3kHz</a:t>
            </a:r>
            <a:r>
              <a:rPr lang="en-US" dirty="0"/>
              <a:t> repetition frequency.</a:t>
            </a:r>
          </a:p>
          <a:p>
            <a:r>
              <a:rPr lang="en-US" dirty="0"/>
              <a:t>Avoid “people do” statements</a:t>
            </a:r>
          </a:p>
          <a:p>
            <a:pPr lvl="1"/>
            <a:r>
              <a:rPr lang="en-US" dirty="0"/>
              <a:t>The </a:t>
            </a:r>
            <a:r>
              <a:rPr lang="en-US" u="sng" dirty="0"/>
              <a:t>operator shall </a:t>
            </a:r>
            <a:r>
              <a:rPr lang="en-US" dirty="0"/>
              <a:t>send stored data to the science team.</a:t>
            </a:r>
          </a:p>
          <a:p>
            <a:pPr lvl="1"/>
            <a:r>
              <a:rPr lang="en-US" i="1" dirty="0"/>
              <a:t>The </a:t>
            </a:r>
            <a:r>
              <a:rPr lang="en-US" i="1" u="sng" dirty="0"/>
              <a:t>Ground System shall </a:t>
            </a:r>
            <a:r>
              <a:rPr lang="en-US" i="1" dirty="0"/>
              <a:t>transmit stored data to the science database upon user request.</a:t>
            </a:r>
          </a:p>
          <a:p>
            <a:r>
              <a:rPr lang="en-US" dirty="0"/>
              <a:t>Avoid implementation specific</a:t>
            </a:r>
          </a:p>
          <a:p>
            <a:pPr lvl="1"/>
            <a:r>
              <a:rPr lang="en-US" dirty="0"/>
              <a:t>The ATLAS laser </a:t>
            </a:r>
            <a:r>
              <a:rPr lang="en-US" u="sng" dirty="0"/>
              <a:t>shall use an intermittent signal disruption to generate</a:t>
            </a:r>
            <a:r>
              <a:rPr lang="en-US" dirty="0"/>
              <a:t> laser pulses at a 10kHz +/- 0.3 kHz repetition frequency. </a:t>
            </a:r>
          </a:p>
          <a:p>
            <a:pPr lvl="1"/>
            <a:r>
              <a:rPr lang="en-US" i="1" dirty="0"/>
              <a:t>The ATLAS laser </a:t>
            </a:r>
            <a:r>
              <a:rPr lang="en-US" i="1" u="sng" dirty="0"/>
              <a:t>shall generate</a:t>
            </a:r>
            <a:r>
              <a:rPr lang="en-US" i="1" dirty="0"/>
              <a:t> laser pulses at a 10kHz +/- 0.3 kHz repetition frequency.</a:t>
            </a:r>
          </a:p>
        </p:txBody>
      </p:sp>
      <p:sp>
        <p:nvSpPr>
          <p:cNvPr id="4" name="Footer Placeholder 3"/>
          <p:cNvSpPr>
            <a:spLocks noGrp="1"/>
          </p:cNvSpPr>
          <p:nvPr>
            <p:ph type="ftr" sz="quarter" idx="11"/>
          </p:nvPr>
        </p:nvSpPr>
        <p:spPr/>
        <p:txBody>
          <a:bodyPr/>
          <a:lstStyle/>
          <a:p>
            <a:r>
              <a:rPr lang="en-US"/>
              <a:t>TFAWS 2015 – August 3-7, 2015</a:t>
            </a:r>
            <a:endParaRPr lang="en-US" dirty="0"/>
          </a:p>
        </p:txBody>
      </p:sp>
      <p:sp>
        <p:nvSpPr>
          <p:cNvPr id="5" name="Slide Number Placeholder 4"/>
          <p:cNvSpPr>
            <a:spLocks noGrp="1"/>
          </p:cNvSpPr>
          <p:nvPr>
            <p:ph type="sldNum" sz="quarter" idx="12"/>
          </p:nvPr>
        </p:nvSpPr>
        <p:spPr/>
        <p:txBody>
          <a:bodyPr/>
          <a:lstStyle/>
          <a:p>
            <a:fld id="{872B93A2-4548-4DDD-B4FB-8E43C6D88C8F}" type="slidenum">
              <a:rPr lang="en-US" smtClean="0"/>
              <a:pPr/>
              <a:t>43</a:t>
            </a:fld>
            <a:endParaRPr lang="en-US"/>
          </a:p>
        </p:txBody>
      </p:sp>
    </p:spTree>
    <p:extLst>
      <p:ext uri="{BB962C8B-B14F-4D97-AF65-F5344CB8AC3E}">
        <p14:creationId xmlns:p14="http://schemas.microsoft.com/office/powerpoint/2010/main" val="2387956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Aware of Your Stakeholders</a:t>
            </a:r>
          </a:p>
        </p:txBody>
      </p:sp>
      <p:sp>
        <p:nvSpPr>
          <p:cNvPr id="3" name="TextBox 2"/>
          <p:cNvSpPr txBox="1"/>
          <p:nvPr/>
        </p:nvSpPr>
        <p:spPr>
          <a:xfrm>
            <a:off x="851667" y="2721034"/>
            <a:ext cx="1694695" cy="707886"/>
          </a:xfrm>
          <a:prstGeom prst="rect">
            <a:avLst/>
          </a:prstGeom>
          <a:noFill/>
        </p:spPr>
        <p:txBody>
          <a:bodyPr wrap="none" rtlCol="0">
            <a:spAutoFit/>
          </a:bodyPr>
          <a:lstStyle/>
          <a:p>
            <a:pPr algn="ctr"/>
            <a:r>
              <a:rPr lang="en-US" sz="2000" b="1" dirty="0">
                <a:solidFill>
                  <a:srgbClr val="333399"/>
                </a:solidFill>
                <a:latin typeface="Arial" pitchFamily="34" charset="0"/>
                <a:cs typeface="Arial" pitchFamily="34" charset="0"/>
              </a:rPr>
              <a:t>Observatory</a:t>
            </a:r>
          </a:p>
          <a:p>
            <a:pPr algn="ctr"/>
            <a:r>
              <a:rPr lang="en-US" sz="2000" b="1" dirty="0">
                <a:solidFill>
                  <a:srgbClr val="333399"/>
                </a:solidFill>
                <a:latin typeface="Arial" pitchFamily="34" charset="0"/>
                <a:cs typeface="Arial" pitchFamily="34" charset="0"/>
              </a:rPr>
              <a:t>Manager</a:t>
            </a:r>
          </a:p>
        </p:txBody>
      </p:sp>
      <p:sp>
        <p:nvSpPr>
          <p:cNvPr id="4" name="TextBox 3"/>
          <p:cNvSpPr txBox="1"/>
          <p:nvPr/>
        </p:nvSpPr>
        <p:spPr>
          <a:xfrm>
            <a:off x="5309555" y="5230192"/>
            <a:ext cx="1239443" cy="707886"/>
          </a:xfrm>
          <a:prstGeom prst="rect">
            <a:avLst/>
          </a:prstGeom>
          <a:noFill/>
        </p:spPr>
        <p:txBody>
          <a:bodyPr wrap="none" rtlCol="0">
            <a:spAutoFit/>
          </a:bodyPr>
          <a:lstStyle/>
          <a:p>
            <a:pPr algn="ctr"/>
            <a:r>
              <a:rPr lang="en-US" sz="2000" b="1" dirty="0">
                <a:solidFill>
                  <a:srgbClr val="333399"/>
                </a:solidFill>
                <a:latin typeface="Arial" pitchFamily="34" charset="0"/>
                <a:cs typeface="Arial" pitchFamily="34" charset="0"/>
              </a:rPr>
              <a:t>Project</a:t>
            </a:r>
          </a:p>
          <a:p>
            <a:pPr algn="ctr"/>
            <a:r>
              <a:rPr lang="en-US" sz="2000" b="1" dirty="0">
                <a:solidFill>
                  <a:srgbClr val="333399"/>
                </a:solidFill>
                <a:latin typeface="Arial" pitchFamily="34" charset="0"/>
                <a:cs typeface="Arial" pitchFamily="34" charset="0"/>
              </a:rPr>
              <a:t>Manager</a:t>
            </a:r>
          </a:p>
        </p:txBody>
      </p:sp>
      <p:sp>
        <p:nvSpPr>
          <p:cNvPr id="5" name="TextBox 4"/>
          <p:cNvSpPr txBox="1"/>
          <p:nvPr/>
        </p:nvSpPr>
        <p:spPr>
          <a:xfrm>
            <a:off x="457201" y="4594858"/>
            <a:ext cx="2410450" cy="707886"/>
          </a:xfrm>
          <a:prstGeom prst="rect">
            <a:avLst/>
          </a:prstGeom>
          <a:noFill/>
        </p:spPr>
        <p:txBody>
          <a:bodyPr wrap="square" rtlCol="0">
            <a:spAutoFit/>
          </a:bodyPr>
          <a:lstStyle/>
          <a:p>
            <a:pPr algn="ctr"/>
            <a:r>
              <a:rPr lang="en-US" sz="2000" b="1" dirty="0">
                <a:solidFill>
                  <a:srgbClr val="333399"/>
                </a:solidFill>
                <a:latin typeface="Arial" pitchFamily="34" charset="0"/>
                <a:cs typeface="Arial" pitchFamily="34" charset="0"/>
              </a:rPr>
              <a:t>Mission Systems</a:t>
            </a:r>
          </a:p>
          <a:p>
            <a:pPr algn="ctr"/>
            <a:r>
              <a:rPr lang="en-US" sz="2000" b="1" dirty="0">
                <a:solidFill>
                  <a:srgbClr val="333399"/>
                </a:solidFill>
                <a:latin typeface="Arial" pitchFamily="34" charset="0"/>
                <a:cs typeface="Arial" pitchFamily="34" charset="0"/>
              </a:rPr>
              <a:t>Engineer</a:t>
            </a:r>
          </a:p>
        </p:txBody>
      </p:sp>
      <p:sp>
        <p:nvSpPr>
          <p:cNvPr id="6" name="TextBox 5"/>
          <p:cNvSpPr txBox="1"/>
          <p:nvPr/>
        </p:nvSpPr>
        <p:spPr>
          <a:xfrm>
            <a:off x="6929703" y="3625012"/>
            <a:ext cx="1909497" cy="400110"/>
          </a:xfrm>
          <a:prstGeom prst="rect">
            <a:avLst/>
          </a:prstGeom>
          <a:noFill/>
        </p:spPr>
        <p:txBody>
          <a:bodyPr wrap="none" rtlCol="0">
            <a:spAutoFit/>
          </a:bodyPr>
          <a:lstStyle/>
          <a:p>
            <a:pPr algn="ctr"/>
            <a:r>
              <a:rPr lang="en-US" sz="2000" b="1" dirty="0">
                <a:solidFill>
                  <a:srgbClr val="333399"/>
                </a:solidFill>
                <a:latin typeface="Arial" pitchFamily="34" charset="0"/>
                <a:cs typeface="Arial" pitchFamily="34" charset="0"/>
              </a:rPr>
              <a:t>Spacecraft SE</a:t>
            </a:r>
          </a:p>
        </p:txBody>
      </p:sp>
      <p:sp>
        <p:nvSpPr>
          <p:cNvPr id="7" name="TextBox 6"/>
          <p:cNvSpPr txBox="1"/>
          <p:nvPr/>
        </p:nvSpPr>
        <p:spPr>
          <a:xfrm>
            <a:off x="6578861" y="2212558"/>
            <a:ext cx="1922322" cy="400110"/>
          </a:xfrm>
          <a:prstGeom prst="rect">
            <a:avLst/>
          </a:prstGeom>
          <a:noFill/>
        </p:spPr>
        <p:txBody>
          <a:bodyPr wrap="none" rtlCol="0">
            <a:spAutoFit/>
          </a:bodyPr>
          <a:lstStyle/>
          <a:p>
            <a:pPr algn="ctr"/>
            <a:r>
              <a:rPr lang="en-US" sz="2000" b="1" dirty="0">
                <a:solidFill>
                  <a:srgbClr val="333399"/>
                </a:solidFill>
                <a:latin typeface="Arial" pitchFamily="34" charset="0"/>
                <a:cs typeface="Arial" pitchFamily="34" charset="0"/>
              </a:rPr>
              <a:t>Instrument SE</a:t>
            </a:r>
          </a:p>
        </p:txBody>
      </p:sp>
      <p:sp>
        <p:nvSpPr>
          <p:cNvPr id="8" name="TextBox 7"/>
          <p:cNvSpPr txBox="1"/>
          <p:nvPr/>
        </p:nvSpPr>
        <p:spPr>
          <a:xfrm>
            <a:off x="3889527" y="5606113"/>
            <a:ext cx="1394934" cy="400110"/>
          </a:xfrm>
          <a:prstGeom prst="rect">
            <a:avLst/>
          </a:prstGeom>
          <a:noFill/>
        </p:spPr>
        <p:txBody>
          <a:bodyPr wrap="none" rtlCol="0">
            <a:spAutoFit/>
          </a:bodyPr>
          <a:lstStyle/>
          <a:p>
            <a:pPr algn="ctr"/>
            <a:r>
              <a:rPr lang="en-US" sz="2000" b="1" dirty="0">
                <a:solidFill>
                  <a:srgbClr val="333399"/>
                </a:solidFill>
                <a:latin typeface="Arial" pitchFamily="34" charset="0"/>
                <a:cs typeface="Arial" pitchFamily="34" charset="0"/>
              </a:rPr>
              <a:t>Scientists</a:t>
            </a:r>
          </a:p>
        </p:txBody>
      </p:sp>
      <p:sp>
        <p:nvSpPr>
          <p:cNvPr id="9" name="TextBox 8"/>
          <p:cNvSpPr txBox="1"/>
          <p:nvPr/>
        </p:nvSpPr>
        <p:spPr>
          <a:xfrm>
            <a:off x="6401382" y="3004381"/>
            <a:ext cx="2707793" cy="400110"/>
          </a:xfrm>
          <a:prstGeom prst="rect">
            <a:avLst/>
          </a:prstGeom>
          <a:noFill/>
        </p:spPr>
        <p:txBody>
          <a:bodyPr wrap="none" rtlCol="0">
            <a:spAutoFit/>
          </a:bodyPr>
          <a:lstStyle/>
          <a:p>
            <a:pPr algn="ctr"/>
            <a:r>
              <a:rPr lang="en-US" sz="2000" b="1" dirty="0">
                <a:solidFill>
                  <a:srgbClr val="333399"/>
                </a:solidFill>
                <a:latin typeface="Arial" pitchFamily="34" charset="0"/>
                <a:cs typeface="Arial" pitchFamily="34" charset="0"/>
              </a:rPr>
              <a:t>Branch Management</a:t>
            </a:r>
          </a:p>
        </p:txBody>
      </p:sp>
      <p:sp>
        <p:nvSpPr>
          <p:cNvPr id="10" name="Rectangle 9"/>
          <p:cNvSpPr/>
          <p:nvPr/>
        </p:nvSpPr>
        <p:spPr bwMode="auto">
          <a:xfrm rot="20576960">
            <a:off x="5183253" y="3439999"/>
            <a:ext cx="1320518" cy="457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333399"/>
              </a:solidFill>
              <a:effectLst>
                <a:outerShdw blurRad="38100" dist="38100" dir="2700000" algn="tl">
                  <a:srgbClr val="000000">
                    <a:alpha val="43137"/>
                  </a:srgbClr>
                </a:outerShdw>
              </a:effectLst>
              <a:latin typeface="Segoe" pitchFamily="34" charset="0"/>
            </a:endParaRPr>
          </a:p>
        </p:txBody>
      </p:sp>
      <p:sp>
        <p:nvSpPr>
          <p:cNvPr id="11" name="Rectangle 10"/>
          <p:cNvSpPr/>
          <p:nvPr/>
        </p:nvSpPr>
        <p:spPr bwMode="auto">
          <a:xfrm rot="216484">
            <a:off x="5495986" y="3748371"/>
            <a:ext cx="1515353" cy="457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333399"/>
              </a:solidFill>
              <a:effectLst>
                <a:outerShdw blurRad="38100" dist="38100" dir="2700000" algn="tl">
                  <a:srgbClr val="000000">
                    <a:alpha val="43137"/>
                  </a:srgbClr>
                </a:outerShdw>
              </a:effectLst>
              <a:latin typeface="Segoe" pitchFamily="34" charset="0"/>
            </a:endParaRPr>
          </a:p>
        </p:txBody>
      </p:sp>
      <p:sp>
        <p:nvSpPr>
          <p:cNvPr id="12" name="Rectangle 11"/>
          <p:cNvSpPr/>
          <p:nvPr/>
        </p:nvSpPr>
        <p:spPr bwMode="auto">
          <a:xfrm rot="19723828" flipV="1">
            <a:off x="5292697" y="2812490"/>
            <a:ext cx="1454208" cy="4578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333399"/>
              </a:solidFill>
              <a:effectLst>
                <a:outerShdw blurRad="38100" dist="38100" dir="2700000" algn="tl">
                  <a:srgbClr val="000000">
                    <a:alpha val="43137"/>
                  </a:srgbClr>
                </a:outerShdw>
              </a:effectLst>
              <a:latin typeface="Segoe" pitchFamily="34" charset="0"/>
            </a:endParaRPr>
          </a:p>
        </p:txBody>
      </p:sp>
      <p:sp>
        <p:nvSpPr>
          <p:cNvPr id="13" name="Rectangle 12"/>
          <p:cNvSpPr/>
          <p:nvPr/>
        </p:nvSpPr>
        <p:spPr bwMode="auto">
          <a:xfrm rot="19950285">
            <a:off x="2438400" y="4267200"/>
            <a:ext cx="1676400" cy="457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333399"/>
              </a:solidFill>
              <a:effectLst>
                <a:outerShdw blurRad="38100" dist="38100" dir="2700000" algn="tl">
                  <a:srgbClr val="000000">
                    <a:alpha val="43137"/>
                  </a:srgbClr>
                </a:outerShdw>
              </a:effectLst>
              <a:latin typeface="Segoe" pitchFamily="34" charset="0"/>
            </a:endParaRPr>
          </a:p>
        </p:txBody>
      </p:sp>
      <p:grpSp>
        <p:nvGrpSpPr>
          <p:cNvPr id="14" name="Group 13"/>
          <p:cNvGrpSpPr/>
          <p:nvPr/>
        </p:nvGrpSpPr>
        <p:grpSpPr>
          <a:xfrm>
            <a:off x="2724441" y="3799303"/>
            <a:ext cx="5887394" cy="1931830"/>
            <a:chOff x="2724441" y="3799303"/>
            <a:chExt cx="5887394" cy="1931830"/>
          </a:xfrm>
        </p:grpSpPr>
        <p:sp>
          <p:nvSpPr>
            <p:cNvPr id="15" name="TextBox 14"/>
            <p:cNvSpPr txBox="1"/>
            <p:nvPr/>
          </p:nvSpPr>
          <p:spPr>
            <a:xfrm>
              <a:off x="2724441" y="5331023"/>
              <a:ext cx="941284" cy="400110"/>
            </a:xfrm>
            <a:prstGeom prst="rect">
              <a:avLst/>
            </a:prstGeom>
            <a:noFill/>
          </p:spPr>
          <p:txBody>
            <a:bodyPr wrap="none" rtlCol="0">
              <a:spAutoFit/>
            </a:bodyPr>
            <a:lstStyle/>
            <a:p>
              <a:pPr algn="ctr"/>
              <a:r>
                <a:rPr lang="en-US" sz="2000" b="1" dirty="0">
                  <a:solidFill>
                    <a:srgbClr val="333399"/>
                  </a:solidFill>
                  <a:latin typeface="Arial" pitchFamily="34" charset="0"/>
                  <a:cs typeface="Arial" pitchFamily="34" charset="0"/>
                </a:rPr>
                <a:t>S&amp;MA</a:t>
              </a:r>
            </a:p>
          </p:txBody>
        </p:sp>
        <p:sp>
          <p:nvSpPr>
            <p:cNvPr id="16" name="TextBox 15"/>
            <p:cNvSpPr txBox="1"/>
            <p:nvPr/>
          </p:nvSpPr>
          <p:spPr>
            <a:xfrm>
              <a:off x="6330441" y="4344213"/>
              <a:ext cx="2281394" cy="707886"/>
            </a:xfrm>
            <a:prstGeom prst="rect">
              <a:avLst/>
            </a:prstGeom>
            <a:noFill/>
          </p:spPr>
          <p:txBody>
            <a:bodyPr wrap="none" rtlCol="0">
              <a:spAutoFit/>
            </a:bodyPr>
            <a:lstStyle/>
            <a:p>
              <a:pPr algn="ctr"/>
              <a:r>
                <a:rPr lang="en-US" sz="2000" b="1" dirty="0">
                  <a:solidFill>
                    <a:srgbClr val="333399"/>
                  </a:solidFill>
                  <a:latin typeface="Arial" pitchFamily="34" charset="0"/>
                  <a:cs typeface="Arial" pitchFamily="34" charset="0"/>
                </a:rPr>
                <a:t>Interfacing</a:t>
              </a:r>
            </a:p>
            <a:p>
              <a:pPr algn="ctr"/>
              <a:r>
                <a:rPr lang="en-US" sz="2000" b="1" dirty="0">
                  <a:solidFill>
                    <a:srgbClr val="333399"/>
                  </a:solidFill>
                  <a:latin typeface="Arial" pitchFamily="34" charset="0"/>
                  <a:cs typeface="Arial" pitchFamily="34" charset="0"/>
                </a:rPr>
                <a:t>Subsystem PDLs</a:t>
              </a:r>
            </a:p>
          </p:txBody>
        </p:sp>
        <p:sp>
          <p:nvSpPr>
            <p:cNvPr id="17" name="Rectangle 16"/>
            <p:cNvSpPr/>
            <p:nvPr/>
          </p:nvSpPr>
          <p:spPr bwMode="auto">
            <a:xfrm rot="18323892">
              <a:off x="2866366" y="4614643"/>
              <a:ext cx="1676400" cy="457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solidFill>
                  <a:srgbClr val="333399"/>
                </a:solidFill>
                <a:effectLst>
                  <a:outerShdw blurRad="38100" dist="38100" dir="2700000" algn="tl">
                    <a:srgbClr val="000000">
                      <a:alpha val="43137"/>
                    </a:srgbClr>
                  </a:outerShdw>
                </a:effectLst>
                <a:latin typeface="Segoe" pitchFamily="34" charset="0"/>
              </a:endParaRPr>
            </a:p>
          </p:txBody>
        </p:sp>
        <p:sp>
          <p:nvSpPr>
            <p:cNvPr id="18" name="Rectangle 17"/>
            <p:cNvSpPr/>
            <p:nvPr/>
          </p:nvSpPr>
          <p:spPr bwMode="auto">
            <a:xfrm rot="1167982">
              <a:off x="5257577" y="4396104"/>
              <a:ext cx="1676400" cy="457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solidFill>
                  <a:srgbClr val="333399"/>
                </a:solidFill>
                <a:effectLst>
                  <a:outerShdw blurRad="38100" dist="38100" dir="2700000" algn="tl">
                    <a:srgbClr val="000000">
                      <a:alpha val="43137"/>
                    </a:srgbClr>
                  </a:outerShdw>
                </a:effectLst>
                <a:latin typeface="Segoe" pitchFamily="34" charset="0"/>
              </a:endParaRPr>
            </a:p>
          </p:txBody>
        </p:sp>
      </p:grpSp>
      <p:sp>
        <p:nvSpPr>
          <p:cNvPr id="19" name="Rectangle 18"/>
          <p:cNvSpPr/>
          <p:nvPr/>
        </p:nvSpPr>
        <p:spPr bwMode="auto">
          <a:xfrm rot="2902471">
            <a:off x="4460069" y="4581282"/>
            <a:ext cx="1676400" cy="457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333399"/>
              </a:solidFill>
              <a:effectLst>
                <a:outerShdw blurRad="38100" dist="38100" dir="2700000" algn="tl">
                  <a:srgbClr val="000000">
                    <a:alpha val="43137"/>
                  </a:srgbClr>
                </a:outerShdw>
              </a:effectLst>
              <a:latin typeface="Segoe" pitchFamily="34" charset="0"/>
            </a:endParaRPr>
          </a:p>
        </p:txBody>
      </p:sp>
      <p:sp>
        <p:nvSpPr>
          <p:cNvPr id="20" name="Rectangle 19"/>
          <p:cNvSpPr/>
          <p:nvPr/>
        </p:nvSpPr>
        <p:spPr bwMode="auto">
          <a:xfrm rot="5400000">
            <a:off x="3756659" y="4777741"/>
            <a:ext cx="1676400" cy="457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333399"/>
              </a:solidFill>
              <a:effectLst>
                <a:outerShdw blurRad="38100" dist="38100" dir="2700000" algn="tl">
                  <a:srgbClr val="000000">
                    <a:alpha val="43137"/>
                  </a:srgbClr>
                </a:outerShdw>
              </a:effectLst>
              <a:latin typeface="Segoe" pitchFamily="34" charset="0"/>
            </a:endParaRPr>
          </a:p>
        </p:txBody>
      </p:sp>
      <p:sp>
        <p:nvSpPr>
          <p:cNvPr id="21" name="Rectangle 20"/>
          <p:cNvSpPr/>
          <p:nvPr/>
        </p:nvSpPr>
        <p:spPr bwMode="auto">
          <a:xfrm rot="406287">
            <a:off x="2429345" y="3061806"/>
            <a:ext cx="1530416" cy="6305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333399"/>
              </a:solidFill>
              <a:effectLst>
                <a:outerShdw blurRad="38100" dist="38100" dir="2700000" algn="tl">
                  <a:srgbClr val="000000">
                    <a:alpha val="43137"/>
                  </a:srgbClr>
                </a:outerShdw>
              </a:effectLst>
              <a:latin typeface="Segoe" pitchFamily="34" charset="0"/>
            </a:endParaRPr>
          </a:p>
        </p:txBody>
      </p:sp>
      <p:grpSp>
        <p:nvGrpSpPr>
          <p:cNvPr id="22" name="Group 21"/>
          <p:cNvGrpSpPr/>
          <p:nvPr/>
        </p:nvGrpSpPr>
        <p:grpSpPr>
          <a:xfrm>
            <a:off x="726037" y="1200090"/>
            <a:ext cx="6067229" cy="2964870"/>
            <a:chOff x="726037" y="1200090"/>
            <a:chExt cx="6067229" cy="2964870"/>
          </a:xfrm>
        </p:grpSpPr>
        <p:sp>
          <p:nvSpPr>
            <p:cNvPr id="23" name="TextBox 22"/>
            <p:cNvSpPr txBox="1"/>
            <p:nvPr/>
          </p:nvSpPr>
          <p:spPr>
            <a:xfrm>
              <a:off x="726037" y="3764850"/>
              <a:ext cx="1425390" cy="400110"/>
            </a:xfrm>
            <a:prstGeom prst="rect">
              <a:avLst/>
            </a:prstGeom>
            <a:noFill/>
          </p:spPr>
          <p:txBody>
            <a:bodyPr wrap="none" rtlCol="0">
              <a:spAutoFit/>
            </a:bodyPr>
            <a:lstStyle/>
            <a:p>
              <a:pPr algn="ctr"/>
              <a:r>
                <a:rPr lang="en-US" sz="2000" b="1" dirty="0">
                  <a:solidFill>
                    <a:srgbClr val="333399"/>
                  </a:solidFill>
                  <a:latin typeface="Arial" pitchFamily="34" charset="0"/>
                  <a:cs typeface="Arial" pitchFamily="34" charset="0"/>
                </a:rPr>
                <a:t>Designers</a:t>
              </a:r>
            </a:p>
          </p:txBody>
        </p:sp>
        <p:sp>
          <p:nvSpPr>
            <p:cNvPr id="24" name="TextBox 23"/>
            <p:cNvSpPr txBox="1"/>
            <p:nvPr/>
          </p:nvSpPr>
          <p:spPr>
            <a:xfrm>
              <a:off x="5383906" y="1590344"/>
              <a:ext cx="1409360" cy="400110"/>
            </a:xfrm>
            <a:prstGeom prst="rect">
              <a:avLst/>
            </a:prstGeom>
            <a:noFill/>
          </p:spPr>
          <p:txBody>
            <a:bodyPr wrap="none" rtlCol="0">
              <a:spAutoFit/>
            </a:bodyPr>
            <a:lstStyle/>
            <a:p>
              <a:pPr algn="ctr"/>
              <a:r>
                <a:rPr lang="en-US" sz="2000" b="1" dirty="0">
                  <a:solidFill>
                    <a:srgbClr val="333399"/>
                  </a:solidFill>
                  <a:latin typeface="Arial" pitchFamily="34" charset="0"/>
                  <a:cs typeface="Arial" pitchFamily="34" charset="0"/>
                </a:rPr>
                <a:t>Operators</a:t>
              </a:r>
            </a:p>
          </p:txBody>
        </p:sp>
        <p:sp>
          <p:nvSpPr>
            <p:cNvPr id="25" name="TextBox 24"/>
            <p:cNvSpPr txBox="1"/>
            <p:nvPr/>
          </p:nvSpPr>
          <p:spPr>
            <a:xfrm>
              <a:off x="4114028" y="1200090"/>
              <a:ext cx="1077732" cy="400110"/>
            </a:xfrm>
            <a:prstGeom prst="rect">
              <a:avLst/>
            </a:prstGeom>
            <a:noFill/>
          </p:spPr>
          <p:txBody>
            <a:bodyPr wrap="none" rtlCol="0">
              <a:spAutoFit/>
            </a:bodyPr>
            <a:lstStyle/>
            <a:p>
              <a:pPr algn="ctr"/>
              <a:r>
                <a:rPr lang="en-US" sz="2000" b="1" dirty="0">
                  <a:solidFill>
                    <a:srgbClr val="333399"/>
                  </a:solidFill>
                  <a:latin typeface="Arial" pitchFamily="34" charset="0"/>
                  <a:cs typeface="Arial" pitchFamily="34" charset="0"/>
                </a:rPr>
                <a:t>Testers</a:t>
              </a:r>
            </a:p>
          </p:txBody>
        </p:sp>
        <p:sp>
          <p:nvSpPr>
            <p:cNvPr id="26" name="TextBox 25"/>
            <p:cNvSpPr txBox="1"/>
            <p:nvPr/>
          </p:nvSpPr>
          <p:spPr>
            <a:xfrm>
              <a:off x="1444135" y="1959676"/>
              <a:ext cx="1951176" cy="400110"/>
            </a:xfrm>
            <a:prstGeom prst="rect">
              <a:avLst/>
            </a:prstGeom>
            <a:noFill/>
          </p:spPr>
          <p:txBody>
            <a:bodyPr wrap="none" rtlCol="0">
              <a:spAutoFit/>
            </a:bodyPr>
            <a:lstStyle/>
            <a:p>
              <a:pPr algn="ctr"/>
              <a:r>
                <a:rPr lang="en-US" sz="2000" b="1" dirty="0">
                  <a:solidFill>
                    <a:srgbClr val="333399"/>
                  </a:solidFill>
                  <a:latin typeface="Arial" pitchFamily="34" charset="0"/>
                  <a:cs typeface="Arial" pitchFamily="34" charset="0"/>
                </a:rPr>
                <a:t>Manufacturing</a:t>
              </a:r>
            </a:p>
          </p:txBody>
        </p:sp>
        <p:sp>
          <p:nvSpPr>
            <p:cNvPr id="27" name="TextBox 26"/>
            <p:cNvSpPr txBox="1"/>
            <p:nvPr/>
          </p:nvSpPr>
          <p:spPr>
            <a:xfrm>
              <a:off x="2728238" y="1590344"/>
              <a:ext cx="1648400" cy="400110"/>
            </a:xfrm>
            <a:prstGeom prst="rect">
              <a:avLst/>
            </a:prstGeom>
            <a:noFill/>
          </p:spPr>
          <p:txBody>
            <a:bodyPr wrap="none" rtlCol="0">
              <a:spAutoFit/>
            </a:bodyPr>
            <a:lstStyle/>
            <a:p>
              <a:r>
                <a:rPr lang="en-US" sz="2000" b="1" dirty="0">
                  <a:solidFill>
                    <a:srgbClr val="333399"/>
                  </a:solidFill>
                  <a:latin typeface="Arial" pitchFamily="34" charset="0"/>
                  <a:cs typeface="Arial" pitchFamily="34" charset="0"/>
                </a:rPr>
                <a:t>Technicians</a:t>
              </a:r>
            </a:p>
          </p:txBody>
        </p:sp>
        <p:sp>
          <p:nvSpPr>
            <p:cNvPr id="28" name="Rectangle 27"/>
            <p:cNvSpPr/>
            <p:nvPr/>
          </p:nvSpPr>
          <p:spPr bwMode="auto">
            <a:xfrm rot="5400000" flipV="1">
              <a:off x="3870956" y="2529841"/>
              <a:ext cx="1600201" cy="457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solidFill>
                  <a:srgbClr val="333399"/>
                </a:solidFill>
                <a:effectLst>
                  <a:outerShdw blurRad="38100" dist="38100" dir="2700000" algn="tl">
                    <a:srgbClr val="000000">
                      <a:alpha val="43137"/>
                    </a:srgbClr>
                  </a:outerShdw>
                </a:effectLst>
                <a:latin typeface="Segoe" pitchFamily="34" charset="0"/>
              </a:endParaRPr>
            </a:p>
          </p:txBody>
        </p:sp>
        <p:sp>
          <p:nvSpPr>
            <p:cNvPr id="29" name="Rectangle 28"/>
            <p:cNvSpPr/>
            <p:nvPr/>
          </p:nvSpPr>
          <p:spPr bwMode="auto">
            <a:xfrm rot="20979656">
              <a:off x="2045347" y="3724800"/>
              <a:ext cx="1602142" cy="457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solidFill>
                  <a:srgbClr val="333399"/>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bwMode="auto">
            <a:xfrm rot="1975507">
              <a:off x="2606610" y="2697142"/>
              <a:ext cx="1527919" cy="5108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solidFill>
                  <a:srgbClr val="333399"/>
                </a:solidFill>
                <a:effectLst>
                  <a:outerShdw blurRad="38100" dist="38100" dir="2700000" algn="tl">
                    <a:srgbClr val="000000">
                      <a:alpha val="43137"/>
                    </a:srgbClr>
                  </a:outerShdw>
                </a:effectLst>
                <a:latin typeface="Segoe" pitchFamily="34" charset="0"/>
              </a:endParaRPr>
            </a:p>
          </p:txBody>
        </p:sp>
        <p:sp>
          <p:nvSpPr>
            <p:cNvPr id="31" name="Rectangle 30"/>
            <p:cNvSpPr/>
            <p:nvPr/>
          </p:nvSpPr>
          <p:spPr bwMode="auto">
            <a:xfrm rot="3223953">
              <a:off x="3172481" y="2529422"/>
              <a:ext cx="1591692" cy="457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solidFill>
                  <a:srgbClr val="333399"/>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bwMode="auto">
            <a:xfrm rot="18763191">
              <a:off x="4651895" y="2495007"/>
              <a:ext cx="1516610" cy="5160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solidFill>
                  <a:srgbClr val="333399"/>
                </a:solidFill>
                <a:effectLst>
                  <a:outerShdw blurRad="38100" dist="38100" dir="2700000" algn="tl">
                    <a:srgbClr val="000000">
                      <a:alpha val="43137"/>
                    </a:srgbClr>
                  </a:outerShdw>
                </a:effectLst>
                <a:latin typeface="Segoe" pitchFamily="34" charset="0"/>
              </a:endParaRPr>
            </a:p>
          </p:txBody>
        </p:sp>
      </p:grpSp>
      <p:pic>
        <p:nvPicPr>
          <p:cNvPr id="33" name="Picture 4" descr="C:\Documents and Settings\almoore4\Local Settings\Temporary Internet Files\Content.IE5\Q6EN8PIB\MP900411828[1].jpg"/>
          <p:cNvPicPr>
            <a:picLocks noChangeAspect="1" noChangeArrowheads="1"/>
          </p:cNvPicPr>
          <p:nvPr/>
        </p:nvPicPr>
        <p:blipFill>
          <a:blip r:embed="rId2" cstate="print"/>
          <a:srcRect/>
          <a:stretch>
            <a:fillRect/>
          </a:stretch>
        </p:blipFill>
        <p:spPr bwMode="auto">
          <a:xfrm>
            <a:off x="3321964" y="2535724"/>
            <a:ext cx="2470758" cy="21031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4" name="Footer Placeholder 33"/>
          <p:cNvSpPr>
            <a:spLocks noGrp="1"/>
          </p:cNvSpPr>
          <p:nvPr>
            <p:ph type="ftr" sz="quarter" idx="11"/>
          </p:nvPr>
        </p:nvSpPr>
        <p:spPr/>
        <p:txBody>
          <a:bodyPr/>
          <a:lstStyle/>
          <a:p>
            <a:r>
              <a:rPr lang="en-US"/>
              <a:t>TFAWS 2015 – August 3-7, 2015</a:t>
            </a:r>
            <a:endParaRPr lang="en-US" dirty="0"/>
          </a:p>
        </p:txBody>
      </p:sp>
      <p:sp>
        <p:nvSpPr>
          <p:cNvPr id="35" name="Slide Number Placeholder 34"/>
          <p:cNvSpPr>
            <a:spLocks noGrp="1"/>
          </p:cNvSpPr>
          <p:nvPr>
            <p:ph type="sldNum" sz="quarter" idx="12"/>
          </p:nvPr>
        </p:nvSpPr>
        <p:spPr/>
        <p:txBody>
          <a:bodyPr/>
          <a:lstStyle/>
          <a:p>
            <a:fld id="{82548C95-24BB-4B0F-AB88-7A9DF5987A75}" type="slidenum">
              <a:rPr lang="en-US" smtClean="0"/>
              <a:pPr/>
              <a:t>44</a:t>
            </a:fld>
            <a:endParaRPr lang="en-US"/>
          </a:p>
        </p:txBody>
      </p:sp>
    </p:spTree>
    <p:extLst>
      <p:ext uri="{BB962C8B-B14F-4D97-AF65-F5344CB8AC3E}">
        <p14:creationId xmlns:p14="http://schemas.microsoft.com/office/powerpoint/2010/main" val="56936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All Lifecycle Phases</a:t>
            </a:r>
          </a:p>
        </p:txBody>
      </p:sp>
      <p:sp>
        <p:nvSpPr>
          <p:cNvPr id="4" name="Footer Placeholder 3"/>
          <p:cNvSpPr>
            <a:spLocks noGrp="1"/>
          </p:cNvSpPr>
          <p:nvPr>
            <p:ph type="ftr" sz="quarter" idx="11"/>
          </p:nvPr>
        </p:nvSpPr>
        <p:spPr/>
        <p:txBody>
          <a:bodyPr/>
          <a:lstStyle/>
          <a:p>
            <a:r>
              <a:rPr lang="en-US"/>
              <a:t>TFAWS 2015 – August 3-7, 2015</a:t>
            </a:r>
            <a:endParaRPr lang="en-US" dirty="0"/>
          </a:p>
        </p:txBody>
      </p:sp>
      <p:sp>
        <p:nvSpPr>
          <p:cNvPr id="5" name="Slide Number Placeholder 4"/>
          <p:cNvSpPr>
            <a:spLocks noGrp="1"/>
          </p:cNvSpPr>
          <p:nvPr>
            <p:ph type="sldNum" sz="quarter" idx="12"/>
          </p:nvPr>
        </p:nvSpPr>
        <p:spPr/>
        <p:txBody>
          <a:bodyPr/>
          <a:lstStyle/>
          <a:p>
            <a:fld id="{872B93A2-4548-4DDD-B4FB-8E43C6D88C8F}" type="slidenum">
              <a:rPr lang="en-US" smtClean="0"/>
              <a:pPr/>
              <a:t>45</a:t>
            </a:fld>
            <a:endParaRPr lang="en-US"/>
          </a:p>
        </p:txBody>
      </p:sp>
      <p:sp>
        <p:nvSpPr>
          <p:cNvPr id="7" name="TextBox 6"/>
          <p:cNvSpPr txBox="1"/>
          <p:nvPr/>
        </p:nvSpPr>
        <p:spPr>
          <a:xfrm>
            <a:off x="5702885" y="1416396"/>
            <a:ext cx="1951476" cy="400110"/>
          </a:xfrm>
          <a:prstGeom prst="rect">
            <a:avLst/>
          </a:prstGeom>
          <a:noFill/>
        </p:spPr>
        <p:txBody>
          <a:bodyPr wrap="none" rtlCol="0">
            <a:spAutoFit/>
          </a:bodyPr>
          <a:lstStyle/>
          <a:p>
            <a:r>
              <a:rPr lang="en-US" b="1" dirty="0">
                <a:latin typeface="Arial" pitchFamily="34" charset="0"/>
                <a:cs typeface="Arial" pitchFamily="34" charset="0"/>
              </a:rPr>
              <a:t>Manufacturing</a:t>
            </a:r>
          </a:p>
        </p:txBody>
      </p:sp>
      <p:sp>
        <p:nvSpPr>
          <p:cNvPr id="8" name="TextBox 7"/>
          <p:cNvSpPr txBox="1"/>
          <p:nvPr/>
        </p:nvSpPr>
        <p:spPr>
          <a:xfrm>
            <a:off x="6260480" y="1949796"/>
            <a:ext cx="1402948" cy="400110"/>
          </a:xfrm>
          <a:prstGeom prst="rect">
            <a:avLst/>
          </a:prstGeom>
          <a:noFill/>
        </p:spPr>
        <p:txBody>
          <a:bodyPr wrap="none" rtlCol="0">
            <a:spAutoFit/>
          </a:bodyPr>
          <a:lstStyle/>
          <a:p>
            <a:r>
              <a:rPr lang="en-US" b="1" dirty="0">
                <a:latin typeface="Arial" pitchFamily="34" charset="0"/>
                <a:cs typeface="Arial" pitchFamily="34" charset="0"/>
              </a:rPr>
              <a:t>Assembly</a:t>
            </a:r>
          </a:p>
        </p:txBody>
      </p:sp>
      <p:sp>
        <p:nvSpPr>
          <p:cNvPr id="9" name="TextBox 8"/>
          <p:cNvSpPr txBox="1"/>
          <p:nvPr/>
        </p:nvSpPr>
        <p:spPr>
          <a:xfrm>
            <a:off x="6518230" y="2559396"/>
            <a:ext cx="2403322" cy="400110"/>
          </a:xfrm>
          <a:prstGeom prst="rect">
            <a:avLst/>
          </a:prstGeom>
          <a:noFill/>
        </p:spPr>
        <p:txBody>
          <a:bodyPr wrap="none" rtlCol="0">
            <a:spAutoFit/>
          </a:bodyPr>
          <a:lstStyle/>
          <a:p>
            <a:r>
              <a:rPr lang="en-US" b="1" dirty="0">
                <a:latin typeface="Arial" pitchFamily="34" charset="0"/>
                <a:cs typeface="Arial" pitchFamily="34" charset="0"/>
              </a:rPr>
              <a:t>Verification &amp; Test</a:t>
            </a:r>
          </a:p>
        </p:txBody>
      </p:sp>
      <p:sp>
        <p:nvSpPr>
          <p:cNvPr id="10" name="TextBox 9"/>
          <p:cNvSpPr txBox="1"/>
          <p:nvPr/>
        </p:nvSpPr>
        <p:spPr>
          <a:xfrm>
            <a:off x="6781800" y="3168996"/>
            <a:ext cx="1981200" cy="707886"/>
          </a:xfrm>
          <a:prstGeom prst="rect">
            <a:avLst/>
          </a:prstGeom>
          <a:noFill/>
        </p:spPr>
        <p:txBody>
          <a:bodyPr wrap="square" rtlCol="0">
            <a:spAutoFit/>
          </a:bodyPr>
          <a:lstStyle/>
          <a:p>
            <a:r>
              <a:rPr lang="en-US" b="1" dirty="0">
                <a:latin typeface="Arial" pitchFamily="34" charset="0"/>
                <a:cs typeface="Arial" pitchFamily="34" charset="0"/>
              </a:rPr>
              <a:t>Higher level I&amp;T (e.g., S/C)</a:t>
            </a:r>
          </a:p>
        </p:txBody>
      </p:sp>
      <p:sp>
        <p:nvSpPr>
          <p:cNvPr id="11" name="TextBox 10"/>
          <p:cNvSpPr txBox="1"/>
          <p:nvPr/>
        </p:nvSpPr>
        <p:spPr>
          <a:xfrm>
            <a:off x="6692002" y="4083396"/>
            <a:ext cx="1980154" cy="400110"/>
          </a:xfrm>
          <a:prstGeom prst="rect">
            <a:avLst/>
          </a:prstGeom>
          <a:noFill/>
        </p:spPr>
        <p:txBody>
          <a:bodyPr wrap="none" rtlCol="0">
            <a:spAutoFit/>
          </a:bodyPr>
          <a:lstStyle/>
          <a:p>
            <a:r>
              <a:rPr lang="en-US" b="1" dirty="0">
                <a:latin typeface="Arial" pitchFamily="34" charset="0"/>
                <a:cs typeface="Arial" pitchFamily="34" charset="0"/>
              </a:rPr>
              <a:t>Transportation</a:t>
            </a:r>
          </a:p>
        </p:txBody>
      </p:sp>
      <p:sp>
        <p:nvSpPr>
          <p:cNvPr id="12" name="TextBox 11"/>
          <p:cNvSpPr txBox="1"/>
          <p:nvPr/>
        </p:nvSpPr>
        <p:spPr>
          <a:xfrm>
            <a:off x="5810877" y="5073996"/>
            <a:ext cx="2835381" cy="400110"/>
          </a:xfrm>
          <a:prstGeom prst="rect">
            <a:avLst/>
          </a:prstGeom>
          <a:noFill/>
        </p:spPr>
        <p:txBody>
          <a:bodyPr wrap="none" rtlCol="0">
            <a:spAutoFit/>
          </a:bodyPr>
          <a:lstStyle/>
          <a:p>
            <a:r>
              <a:rPr lang="en-US" b="1" dirty="0">
                <a:latin typeface="Arial" pitchFamily="34" charset="0"/>
                <a:cs typeface="Arial" pitchFamily="34" charset="0"/>
              </a:rPr>
              <a:t>Pre-Launch Checkout</a:t>
            </a:r>
          </a:p>
        </p:txBody>
      </p:sp>
      <p:sp>
        <p:nvSpPr>
          <p:cNvPr id="13" name="TextBox 12"/>
          <p:cNvSpPr txBox="1"/>
          <p:nvPr/>
        </p:nvSpPr>
        <p:spPr>
          <a:xfrm>
            <a:off x="437158" y="4388196"/>
            <a:ext cx="2108395" cy="707886"/>
          </a:xfrm>
          <a:prstGeom prst="rect">
            <a:avLst/>
          </a:prstGeom>
          <a:noFill/>
        </p:spPr>
        <p:txBody>
          <a:bodyPr wrap="none" rtlCol="0">
            <a:spAutoFit/>
          </a:bodyPr>
          <a:lstStyle/>
          <a:p>
            <a:pPr algn="ctr"/>
            <a:r>
              <a:rPr lang="en-US" b="1" dirty="0">
                <a:latin typeface="Arial" pitchFamily="34" charset="0"/>
                <a:cs typeface="Arial" pitchFamily="34" charset="0"/>
              </a:rPr>
              <a:t>On-Orbit</a:t>
            </a:r>
          </a:p>
          <a:p>
            <a:pPr algn="ctr"/>
            <a:r>
              <a:rPr lang="en-US" b="1" dirty="0">
                <a:latin typeface="Arial" pitchFamily="34" charset="0"/>
                <a:cs typeface="Arial" pitchFamily="34" charset="0"/>
              </a:rPr>
              <a:t>Commissioning</a:t>
            </a:r>
          </a:p>
        </p:txBody>
      </p:sp>
      <p:sp>
        <p:nvSpPr>
          <p:cNvPr id="14" name="TextBox 13"/>
          <p:cNvSpPr txBox="1"/>
          <p:nvPr/>
        </p:nvSpPr>
        <p:spPr>
          <a:xfrm>
            <a:off x="508000" y="2787996"/>
            <a:ext cx="1630498" cy="707886"/>
          </a:xfrm>
          <a:prstGeom prst="rect">
            <a:avLst/>
          </a:prstGeom>
          <a:noFill/>
        </p:spPr>
        <p:txBody>
          <a:bodyPr wrap="square" rtlCol="0">
            <a:spAutoFit/>
          </a:bodyPr>
          <a:lstStyle/>
          <a:p>
            <a:pPr algn="ctr"/>
            <a:r>
              <a:rPr lang="en-US" b="1" dirty="0">
                <a:latin typeface="Arial" pitchFamily="34" charset="0"/>
                <a:cs typeface="Arial" pitchFamily="34" charset="0"/>
              </a:rPr>
              <a:t>On-Orbit</a:t>
            </a:r>
            <a:endParaRPr lang="en-US" sz="1600" b="1" dirty="0">
              <a:latin typeface="Arial" pitchFamily="34" charset="0"/>
              <a:cs typeface="Arial" pitchFamily="34" charset="0"/>
            </a:endParaRPr>
          </a:p>
          <a:p>
            <a:pPr algn="ctr"/>
            <a:r>
              <a:rPr lang="en-US" b="1" dirty="0">
                <a:latin typeface="Arial" pitchFamily="34" charset="0"/>
                <a:cs typeface="Arial" pitchFamily="34" charset="0"/>
              </a:rPr>
              <a:t>Operations</a:t>
            </a:r>
          </a:p>
        </p:txBody>
      </p:sp>
      <p:sp>
        <p:nvSpPr>
          <p:cNvPr id="15" name="TextBox 14"/>
          <p:cNvSpPr txBox="1"/>
          <p:nvPr/>
        </p:nvSpPr>
        <p:spPr>
          <a:xfrm>
            <a:off x="6429148" y="4540596"/>
            <a:ext cx="1139580" cy="400110"/>
          </a:xfrm>
          <a:prstGeom prst="rect">
            <a:avLst/>
          </a:prstGeom>
          <a:noFill/>
        </p:spPr>
        <p:txBody>
          <a:bodyPr wrap="none" rtlCol="0">
            <a:spAutoFit/>
          </a:bodyPr>
          <a:lstStyle/>
          <a:p>
            <a:r>
              <a:rPr lang="en-US" b="1" dirty="0">
                <a:latin typeface="Arial" pitchFamily="34" charset="0"/>
                <a:cs typeface="Arial" pitchFamily="34" charset="0"/>
              </a:rPr>
              <a:t>Storage</a:t>
            </a:r>
          </a:p>
        </p:txBody>
      </p:sp>
      <p:sp>
        <p:nvSpPr>
          <p:cNvPr id="16" name="TextBox 15"/>
          <p:cNvSpPr txBox="1"/>
          <p:nvPr/>
        </p:nvSpPr>
        <p:spPr>
          <a:xfrm>
            <a:off x="760342" y="2254596"/>
            <a:ext cx="1738201" cy="400110"/>
          </a:xfrm>
          <a:prstGeom prst="rect">
            <a:avLst/>
          </a:prstGeom>
          <a:noFill/>
        </p:spPr>
        <p:txBody>
          <a:bodyPr wrap="none" rtlCol="0">
            <a:spAutoFit/>
          </a:bodyPr>
          <a:lstStyle/>
          <a:p>
            <a:r>
              <a:rPr lang="en-US" b="1" dirty="0">
                <a:latin typeface="Arial" pitchFamily="34" charset="0"/>
                <a:cs typeface="Arial" pitchFamily="34" charset="0"/>
              </a:rPr>
              <a:t>Maintenance</a:t>
            </a:r>
          </a:p>
        </p:txBody>
      </p:sp>
      <p:sp>
        <p:nvSpPr>
          <p:cNvPr id="17" name="TextBox 16"/>
          <p:cNvSpPr txBox="1"/>
          <p:nvPr/>
        </p:nvSpPr>
        <p:spPr>
          <a:xfrm>
            <a:off x="1546600" y="1644996"/>
            <a:ext cx="1253668" cy="400110"/>
          </a:xfrm>
          <a:prstGeom prst="rect">
            <a:avLst/>
          </a:prstGeom>
          <a:noFill/>
        </p:spPr>
        <p:txBody>
          <a:bodyPr wrap="none" rtlCol="0">
            <a:spAutoFit/>
          </a:bodyPr>
          <a:lstStyle/>
          <a:p>
            <a:r>
              <a:rPr lang="en-US" b="1" dirty="0">
                <a:latin typeface="Arial" pitchFamily="34" charset="0"/>
                <a:cs typeface="Arial" pitchFamily="34" charset="0"/>
              </a:rPr>
              <a:t>Disposal</a:t>
            </a:r>
          </a:p>
        </p:txBody>
      </p:sp>
      <p:grpSp>
        <p:nvGrpSpPr>
          <p:cNvPr id="18" name="Group 17"/>
          <p:cNvGrpSpPr/>
          <p:nvPr/>
        </p:nvGrpSpPr>
        <p:grpSpPr>
          <a:xfrm>
            <a:off x="2362200" y="1492596"/>
            <a:ext cx="4191000" cy="4191000"/>
            <a:chOff x="2514600" y="1524000"/>
            <a:chExt cx="4191000" cy="4191000"/>
          </a:xfrm>
        </p:grpSpPr>
        <p:grpSp>
          <p:nvGrpSpPr>
            <p:cNvPr id="19" name="Group 18"/>
            <p:cNvGrpSpPr/>
            <p:nvPr/>
          </p:nvGrpSpPr>
          <p:grpSpPr>
            <a:xfrm>
              <a:off x="2514600" y="1524000"/>
              <a:ext cx="4191000" cy="4191000"/>
              <a:chOff x="7239000" y="1447800"/>
              <a:chExt cx="4191000" cy="4191000"/>
            </a:xfrm>
          </p:grpSpPr>
          <p:sp>
            <p:nvSpPr>
              <p:cNvPr id="21" name="Oval 20"/>
              <p:cNvSpPr/>
              <p:nvPr/>
            </p:nvSpPr>
            <p:spPr bwMode="auto">
              <a:xfrm>
                <a:off x="7239000" y="1447800"/>
                <a:ext cx="4191000" cy="41910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chemeClr val="tx1"/>
                  </a:solidFill>
                  <a:effectLst>
                    <a:outerShdw blurRad="38100" dist="38100" dir="2700000" algn="tl">
                      <a:srgbClr val="000000">
                        <a:alpha val="43137"/>
                      </a:srgbClr>
                    </a:outerShdw>
                  </a:effectLst>
                  <a:latin typeface="Segoe" pitchFamily="34" charset="0"/>
                </a:endParaRPr>
              </a:p>
            </p:txBody>
          </p:sp>
          <p:grpSp>
            <p:nvGrpSpPr>
              <p:cNvPr id="22" name="Group 6"/>
              <p:cNvGrpSpPr>
                <a:grpSpLocks noChangeAspect="1"/>
              </p:cNvGrpSpPr>
              <p:nvPr/>
            </p:nvGrpSpPr>
            <p:grpSpPr bwMode="auto">
              <a:xfrm rot="14275035">
                <a:off x="7472748" y="1684681"/>
                <a:ext cx="3662362" cy="3657600"/>
                <a:chOff x="2637" y="1918"/>
                <a:chExt cx="2307" cy="2304"/>
              </a:xfrm>
            </p:grpSpPr>
            <p:sp>
              <p:nvSpPr>
                <p:cNvPr id="23" name="AutoShape 5"/>
                <p:cNvSpPr>
                  <a:spLocks noChangeAspect="1" noChangeArrowheads="1" noTextEdit="1"/>
                </p:cNvSpPr>
                <p:nvPr/>
              </p:nvSpPr>
              <p:spPr bwMode="auto">
                <a:xfrm>
                  <a:off x="2637" y="1918"/>
                  <a:ext cx="2307" cy="2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p:nvSpPr>
              <p:spPr bwMode="auto">
                <a:xfrm>
                  <a:off x="2637" y="1918"/>
                  <a:ext cx="2307" cy="2304"/>
                </a:xfrm>
                <a:custGeom>
                  <a:avLst/>
                  <a:gdLst>
                    <a:gd name="connsiteX0" fmla="*/ 10000 w 10000"/>
                    <a:gd name="connsiteY0" fmla="*/ 4978 h 10000"/>
                    <a:gd name="connsiteX1" fmla="*/ 9254 w 10000"/>
                    <a:gd name="connsiteY1" fmla="*/ 4987 h 10000"/>
                    <a:gd name="connsiteX2" fmla="*/ 9254 w 10000"/>
                    <a:gd name="connsiteY2" fmla="*/ 4987 h 10000"/>
                    <a:gd name="connsiteX3" fmla="*/ 9254 w 10000"/>
                    <a:gd name="connsiteY3" fmla="*/ 5000 h 10000"/>
                    <a:gd name="connsiteX4" fmla="*/ 9254 w 10000"/>
                    <a:gd name="connsiteY4" fmla="*/ 5000 h 10000"/>
                    <a:gd name="connsiteX5" fmla="*/ 9228 w 10000"/>
                    <a:gd name="connsiteY5" fmla="*/ 5438 h 10000"/>
                    <a:gd name="connsiteX6" fmla="*/ 9168 w 10000"/>
                    <a:gd name="connsiteY6" fmla="*/ 5868 h 10000"/>
                    <a:gd name="connsiteX7" fmla="*/ 9064 w 10000"/>
                    <a:gd name="connsiteY7" fmla="*/ 6272 h 10000"/>
                    <a:gd name="connsiteX8" fmla="*/ 8921 w 10000"/>
                    <a:gd name="connsiteY8" fmla="*/ 6662 h 10000"/>
                    <a:gd name="connsiteX9" fmla="*/ 8743 w 10000"/>
                    <a:gd name="connsiteY9" fmla="*/ 7031 h 10000"/>
                    <a:gd name="connsiteX10" fmla="*/ 8531 w 10000"/>
                    <a:gd name="connsiteY10" fmla="*/ 7387 h 10000"/>
                    <a:gd name="connsiteX11" fmla="*/ 8279 w 10000"/>
                    <a:gd name="connsiteY11" fmla="*/ 7721 h 10000"/>
                    <a:gd name="connsiteX12" fmla="*/ 8006 w 10000"/>
                    <a:gd name="connsiteY12" fmla="*/ 8016 h 10000"/>
                    <a:gd name="connsiteX13" fmla="*/ 7698 w 10000"/>
                    <a:gd name="connsiteY13" fmla="*/ 8290 h 10000"/>
                    <a:gd name="connsiteX14" fmla="*/ 7378 w 10000"/>
                    <a:gd name="connsiteY14" fmla="*/ 8537 h 10000"/>
                    <a:gd name="connsiteX15" fmla="*/ 7022 w 10000"/>
                    <a:gd name="connsiteY15" fmla="*/ 8754 h 10000"/>
                    <a:gd name="connsiteX16" fmla="*/ 6654 w 10000"/>
                    <a:gd name="connsiteY16" fmla="*/ 8932 h 10000"/>
                    <a:gd name="connsiteX17" fmla="*/ 6264 w 10000"/>
                    <a:gd name="connsiteY17" fmla="*/ 9076 h 10000"/>
                    <a:gd name="connsiteX18" fmla="*/ 5860 w 10000"/>
                    <a:gd name="connsiteY18" fmla="*/ 9180 h 10000"/>
                    <a:gd name="connsiteX19" fmla="*/ 5431 w 10000"/>
                    <a:gd name="connsiteY19" fmla="*/ 9240 h 10000"/>
                    <a:gd name="connsiteX20" fmla="*/ 5007 w 10000"/>
                    <a:gd name="connsiteY20" fmla="*/ 9262 h 10000"/>
                    <a:gd name="connsiteX21" fmla="*/ 4794 w 10000"/>
                    <a:gd name="connsiteY21" fmla="*/ 9262 h 10000"/>
                    <a:gd name="connsiteX22" fmla="*/ 4577 w 10000"/>
                    <a:gd name="connsiteY22" fmla="*/ 9240 h 10000"/>
                    <a:gd name="connsiteX23" fmla="*/ 4378 w 10000"/>
                    <a:gd name="connsiteY23" fmla="*/ 9214 h 10000"/>
                    <a:gd name="connsiteX24" fmla="*/ 4166 w 10000"/>
                    <a:gd name="connsiteY24" fmla="*/ 9180 h 10000"/>
                    <a:gd name="connsiteX25" fmla="*/ 3962 w 10000"/>
                    <a:gd name="connsiteY25" fmla="*/ 9132 h 10000"/>
                    <a:gd name="connsiteX26" fmla="*/ 3762 w 10000"/>
                    <a:gd name="connsiteY26" fmla="*/ 9076 h 10000"/>
                    <a:gd name="connsiteX27" fmla="*/ 3572 w 10000"/>
                    <a:gd name="connsiteY27" fmla="*/ 9015 h 10000"/>
                    <a:gd name="connsiteX28" fmla="*/ 3381 w 10000"/>
                    <a:gd name="connsiteY28" fmla="*/ 8932 h 10000"/>
                    <a:gd name="connsiteX29" fmla="*/ 3190 w 10000"/>
                    <a:gd name="connsiteY29" fmla="*/ 8850 h 10000"/>
                    <a:gd name="connsiteX30" fmla="*/ 3000 w 10000"/>
                    <a:gd name="connsiteY30" fmla="*/ 8754 h 10000"/>
                    <a:gd name="connsiteX31" fmla="*/ 2822 w 10000"/>
                    <a:gd name="connsiteY31" fmla="*/ 8659 h 10000"/>
                    <a:gd name="connsiteX32" fmla="*/ 2644 w 10000"/>
                    <a:gd name="connsiteY32" fmla="*/ 8537 h 10000"/>
                    <a:gd name="connsiteX33" fmla="*/ 2466 w 10000"/>
                    <a:gd name="connsiteY33" fmla="*/ 8420 h 10000"/>
                    <a:gd name="connsiteX34" fmla="*/ 2315 w 10000"/>
                    <a:gd name="connsiteY34" fmla="*/ 8290 h 10000"/>
                    <a:gd name="connsiteX35" fmla="*/ 2146 w 10000"/>
                    <a:gd name="connsiteY35" fmla="*/ 8147 h 10000"/>
                    <a:gd name="connsiteX36" fmla="*/ 1994 w 10000"/>
                    <a:gd name="connsiteY36" fmla="*/ 8003 h 10000"/>
                    <a:gd name="connsiteX37" fmla="*/ 1708 w 10000"/>
                    <a:gd name="connsiteY37" fmla="*/ 7695 h 10000"/>
                    <a:gd name="connsiteX38" fmla="*/ 1461 w 10000"/>
                    <a:gd name="connsiteY38" fmla="*/ 7365 h 10000"/>
                    <a:gd name="connsiteX39" fmla="*/ 1244 w 10000"/>
                    <a:gd name="connsiteY39" fmla="*/ 7005 h 10000"/>
                    <a:gd name="connsiteX40" fmla="*/ 1066 w 10000"/>
                    <a:gd name="connsiteY40" fmla="*/ 6641 h 10000"/>
                    <a:gd name="connsiteX41" fmla="*/ 923 w 10000"/>
                    <a:gd name="connsiteY41" fmla="*/ 6246 h 10000"/>
                    <a:gd name="connsiteX42" fmla="*/ 832 w 10000"/>
                    <a:gd name="connsiteY42" fmla="*/ 5842 h 10000"/>
                    <a:gd name="connsiteX43" fmla="*/ 772 w 10000"/>
                    <a:gd name="connsiteY43" fmla="*/ 5430 h 10000"/>
                    <a:gd name="connsiteX44" fmla="*/ 746 w 10000"/>
                    <a:gd name="connsiteY44" fmla="*/ 5000 h 10000"/>
                    <a:gd name="connsiteX45" fmla="*/ 772 w 10000"/>
                    <a:gd name="connsiteY45" fmla="*/ 4583 h 10000"/>
                    <a:gd name="connsiteX46" fmla="*/ 832 w 10000"/>
                    <a:gd name="connsiteY46" fmla="*/ 4167 h 10000"/>
                    <a:gd name="connsiteX47" fmla="*/ 923 w 10000"/>
                    <a:gd name="connsiteY47" fmla="*/ 3763 h 10000"/>
                    <a:gd name="connsiteX48" fmla="*/ 1066 w 10000"/>
                    <a:gd name="connsiteY48" fmla="*/ 3372 h 10000"/>
                    <a:gd name="connsiteX49" fmla="*/ 1244 w 10000"/>
                    <a:gd name="connsiteY49" fmla="*/ 2995 h 10000"/>
                    <a:gd name="connsiteX50" fmla="*/ 1461 w 10000"/>
                    <a:gd name="connsiteY50" fmla="*/ 2635 h 10000"/>
                    <a:gd name="connsiteX51" fmla="*/ 1708 w 10000"/>
                    <a:gd name="connsiteY51" fmla="*/ 2305 h 10000"/>
                    <a:gd name="connsiteX52" fmla="*/ 1994 w 10000"/>
                    <a:gd name="connsiteY52" fmla="*/ 1997 h 10000"/>
                    <a:gd name="connsiteX53" fmla="*/ 2146 w 10000"/>
                    <a:gd name="connsiteY53" fmla="*/ 1853 h 10000"/>
                    <a:gd name="connsiteX54" fmla="*/ 2315 w 10000"/>
                    <a:gd name="connsiteY54" fmla="*/ 1710 h 10000"/>
                    <a:gd name="connsiteX55" fmla="*/ 2466 w 10000"/>
                    <a:gd name="connsiteY55" fmla="*/ 1580 h 10000"/>
                    <a:gd name="connsiteX56" fmla="*/ 2644 w 10000"/>
                    <a:gd name="connsiteY56" fmla="*/ 1463 h 10000"/>
                    <a:gd name="connsiteX57" fmla="*/ 2822 w 10000"/>
                    <a:gd name="connsiteY57" fmla="*/ 1341 h 10000"/>
                    <a:gd name="connsiteX58" fmla="*/ 3000 w 10000"/>
                    <a:gd name="connsiteY58" fmla="*/ 1246 h 10000"/>
                    <a:gd name="connsiteX59" fmla="*/ 3190 w 10000"/>
                    <a:gd name="connsiteY59" fmla="*/ 1150 h 10000"/>
                    <a:gd name="connsiteX60" fmla="*/ 3381 w 10000"/>
                    <a:gd name="connsiteY60" fmla="*/ 1059 h 10000"/>
                    <a:gd name="connsiteX61" fmla="*/ 3572 w 10000"/>
                    <a:gd name="connsiteY61" fmla="*/ 985 h 10000"/>
                    <a:gd name="connsiteX62" fmla="*/ 3762 w 10000"/>
                    <a:gd name="connsiteY62" fmla="*/ 924 h 10000"/>
                    <a:gd name="connsiteX63" fmla="*/ 3962 w 10000"/>
                    <a:gd name="connsiteY63" fmla="*/ 868 h 10000"/>
                    <a:gd name="connsiteX64" fmla="*/ 4166 w 10000"/>
                    <a:gd name="connsiteY64" fmla="*/ 820 h 10000"/>
                    <a:gd name="connsiteX65" fmla="*/ 4378 w 10000"/>
                    <a:gd name="connsiteY65" fmla="*/ 786 h 10000"/>
                    <a:gd name="connsiteX66" fmla="*/ 4577 w 10000"/>
                    <a:gd name="connsiteY66" fmla="*/ 760 h 10000"/>
                    <a:gd name="connsiteX67" fmla="*/ 4794 w 10000"/>
                    <a:gd name="connsiteY67" fmla="*/ 738 h 10000"/>
                    <a:gd name="connsiteX68" fmla="*/ 5007 w 10000"/>
                    <a:gd name="connsiteY68" fmla="*/ 738 h 10000"/>
                    <a:gd name="connsiteX69" fmla="*/ 5219 w 10000"/>
                    <a:gd name="connsiteY69" fmla="*/ 738 h 10000"/>
                    <a:gd name="connsiteX70" fmla="*/ 5423 w 10000"/>
                    <a:gd name="connsiteY70" fmla="*/ 760 h 10000"/>
                    <a:gd name="connsiteX71" fmla="*/ 5635 w 10000"/>
                    <a:gd name="connsiteY71" fmla="*/ 786 h 10000"/>
                    <a:gd name="connsiteX72" fmla="*/ 5834 w 10000"/>
                    <a:gd name="connsiteY72" fmla="*/ 820 h 10000"/>
                    <a:gd name="connsiteX73" fmla="*/ 6038 w 10000"/>
                    <a:gd name="connsiteY73" fmla="*/ 868 h 10000"/>
                    <a:gd name="connsiteX74" fmla="*/ 6238 w 10000"/>
                    <a:gd name="connsiteY74" fmla="*/ 924 h 10000"/>
                    <a:gd name="connsiteX75" fmla="*/ 6428 w 10000"/>
                    <a:gd name="connsiteY75" fmla="*/ 985 h 10000"/>
                    <a:gd name="connsiteX76" fmla="*/ 6632 w 10000"/>
                    <a:gd name="connsiteY76" fmla="*/ 1059 h 10000"/>
                    <a:gd name="connsiteX77" fmla="*/ 6823 w 10000"/>
                    <a:gd name="connsiteY77" fmla="*/ 1150 h 10000"/>
                    <a:gd name="connsiteX78" fmla="*/ 7000 w 10000"/>
                    <a:gd name="connsiteY78" fmla="*/ 1246 h 10000"/>
                    <a:gd name="connsiteX79" fmla="*/ 7178 w 10000"/>
                    <a:gd name="connsiteY79" fmla="*/ 1341 h 10000"/>
                    <a:gd name="connsiteX80" fmla="*/ 7356 w 10000"/>
                    <a:gd name="connsiteY80" fmla="*/ 1463 h 10000"/>
                    <a:gd name="connsiteX81" fmla="*/ 7534 w 10000"/>
                    <a:gd name="connsiteY81" fmla="*/ 1580 h 10000"/>
                    <a:gd name="connsiteX82" fmla="*/ 7698 w 10000"/>
                    <a:gd name="connsiteY82" fmla="*/ 1710 h 10000"/>
                    <a:gd name="connsiteX83" fmla="*/ 7854 w 10000"/>
                    <a:gd name="connsiteY83" fmla="*/ 1853 h 10000"/>
                    <a:gd name="connsiteX84" fmla="*/ 8006 w 10000"/>
                    <a:gd name="connsiteY84" fmla="*/ 1997 h 10000"/>
                    <a:gd name="connsiteX85" fmla="*/ 8019 w 10000"/>
                    <a:gd name="connsiteY85" fmla="*/ 1997 h 10000"/>
                    <a:gd name="connsiteX86" fmla="*/ 8019 w 10000"/>
                    <a:gd name="connsiteY86" fmla="*/ 2005 h 10000"/>
                    <a:gd name="connsiteX87" fmla="*/ 8019 w 10000"/>
                    <a:gd name="connsiteY87" fmla="*/ 2005 h 10000"/>
                    <a:gd name="connsiteX88" fmla="*/ 8032 w 10000"/>
                    <a:gd name="connsiteY88" fmla="*/ 2018 h 10000"/>
                    <a:gd name="connsiteX89" fmla="*/ 8552 w 10000"/>
                    <a:gd name="connsiteY89" fmla="*/ 1484 h 10000"/>
                    <a:gd name="connsiteX90" fmla="*/ 8552 w 10000"/>
                    <a:gd name="connsiteY90" fmla="*/ 1484 h 10000"/>
                    <a:gd name="connsiteX91" fmla="*/ 8539 w 10000"/>
                    <a:gd name="connsiteY91" fmla="*/ 1471 h 10000"/>
                    <a:gd name="connsiteX92" fmla="*/ 8539 w 10000"/>
                    <a:gd name="connsiteY92" fmla="*/ 1471 h 10000"/>
                    <a:gd name="connsiteX93" fmla="*/ 8531 w 10000"/>
                    <a:gd name="connsiteY93" fmla="*/ 1463 h 10000"/>
                    <a:gd name="connsiteX94" fmla="*/ 8353 w 10000"/>
                    <a:gd name="connsiteY94" fmla="*/ 1285 h 10000"/>
                    <a:gd name="connsiteX95" fmla="*/ 8162 w 10000"/>
                    <a:gd name="connsiteY95" fmla="*/ 1128 h 10000"/>
                    <a:gd name="connsiteX96" fmla="*/ 7971 w 10000"/>
                    <a:gd name="connsiteY96" fmla="*/ 972 h 10000"/>
                    <a:gd name="connsiteX97" fmla="*/ 7772 w 10000"/>
                    <a:gd name="connsiteY97" fmla="*/ 833 h 10000"/>
                    <a:gd name="connsiteX98" fmla="*/ 7568 w 10000"/>
                    <a:gd name="connsiteY98" fmla="*/ 699 h 10000"/>
                    <a:gd name="connsiteX99" fmla="*/ 7356 w 10000"/>
                    <a:gd name="connsiteY99" fmla="*/ 582 h 10000"/>
                    <a:gd name="connsiteX100" fmla="*/ 7139 w 10000"/>
                    <a:gd name="connsiteY100" fmla="*/ 473 h 10000"/>
                    <a:gd name="connsiteX101" fmla="*/ 6914 w 10000"/>
                    <a:gd name="connsiteY101" fmla="*/ 369 h 10000"/>
                    <a:gd name="connsiteX102" fmla="*/ 6688 w 10000"/>
                    <a:gd name="connsiteY102" fmla="*/ 286 h 10000"/>
                    <a:gd name="connsiteX103" fmla="*/ 6454 w 10000"/>
                    <a:gd name="connsiteY103" fmla="*/ 213 h 10000"/>
                    <a:gd name="connsiteX104" fmla="*/ 6229 w 10000"/>
                    <a:gd name="connsiteY104" fmla="*/ 143 h 10000"/>
                    <a:gd name="connsiteX105" fmla="*/ 5990 w 10000"/>
                    <a:gd name="connsiteY105" fmla="*/ 95 h 10000"/>
                    <a:gd name="connsiteX106" fmla="*/ 5743 w 10000"/>
                    <a:gd name="connsiteY106" fmla="*/ 48 h 10000"/>
                    <a:gd name="connsiteX107" fmla="*/ 5505 w 10000"/>
                    <a:gd name="connsiteY107" fmla="*/ 22 h 10000"/>
                    <a:gd name="connsiteX108" fmla="*/ 5254 w 10000"/>
                    <a:gd name="connsiteY108" fmla="*/ 13 h 10000"/>
                    <a:gd name="connsiteX109" fmla="*/ 5007 w 10000"/>
                    <a:gd name="connsiteY109" fmla="*/ 0 h 10000"/>
                    <a:gd name="connsiteX110" fmla="*/ 4495 w 10000"/>
                    <a:gd name="connsiteY110" fmla="*/ 22 h 10000"/>
                    <a:gd name="connsiteX111" fmla="*/ 3997 w 10000"/>
                    <a:gd name="connsiteY111" fmla="*/ 109 h 10000"/>
                    <a:gd name="connsiteX112" fmla="*/ 3524 w 10000"/>
                    <a:gd name="connsiteY112" fmla="*/ 226 h 10000"/>
                    <a:gd name="connsiteX113" fmla="*/ 3060 w 10000"/>
                    <a:gd name="connsiteY113" fmla="*/ 391 h 10000"/>
                    <a:gd name="connsiteX114" fmla="*/ 2622 w 10000"/>
                    <a:gd name="connsiteY114" fmla="*/ 608 h 10000"/>
                    <a:gd name="connsiteX115" fmla="*/ 2206 w 10000"/>
                    <a:gd name="connsiteY115" fmla="*/ 855 h 10000"/>
                    <a:gd name="connsiteX116" fmla="*/ 1825 w 10000"/>
                    <a:gd name="connsiteY116" fmla="*/ 1141 h 10000"/>
                    <a:gd name="connsiteX117" fmla="*/ 1469 w 10000"/>
                    <a:gd name="connsiteY117" fmla="*/ 1463 h 10000"/>
                    <a:gd name="connsiteX118" fmla="*/ 1140 w 10000"/>
                    <a:gd name="connsiteY118" fmla="*/ 1819 h 10000"/>
                    <a:gd name="connsiteX119" fmla="*/ 854 w 10000"/>
                    <a:gd name="connsiteY119" fmla="*/ 2209 h 10000"/>
                    <a:gd name="connsiteX120" fmla="*/ 607 w 10000"/>
                    <a:gd name="connsiteY120" fmla="*/ 2626 h 10000"/>
                    <a:gd name="connsiteX121" fmla="*/ 390 w 10000"/>
                    <a:gd name="connsiteY121" fmla="*/ 3051 h 10000"/>
                    <a:gd name="connsiteX122" fmla="*/ 225 w 10000"/>
                    <a:gd name="connsiteY122" fmla="*/ 3516 h 10000"/>
                    <a:gd name="connsiteX123" fmla="*/ 108 w 10000"/>
                    <a:gd name="connsiteY123" fmla="*/ 3989 h 10000"/>
                    <a:gd name="connsiteX124" fmla="*/ 22 w 10000"/>
                    <a:gd name="connsiteY124" fmla="*/ 4488 h 10000"/>
                    <a:gd name="connsiteX125" fmla="*/ 0 w 10000"/>
                    <a:gd name="connsiteY125" fmla="*/ 5000 h 10000"/>
                    <a:gd name="connsiteX126" fmla="*/ 22 w 10000"/>
                    <a:gd name="connsiteY126" fmla="*/ 5499 h 10000"/>
                    <a:gd name="connsiteX127" fmla="*/ 95 w 10000"/>
                    <a:gd name="connsiteY127" fmla="*/ 5985 h 10000"/>
                    <a:gd name="connsiteX128" fmla="*/ 212 w 10000"/>
                    <a:gd name="connsiteY128" fmla="*/ 6463 h 10000"/>
                    <a:gd name="connsiteX129" fmla="*/ 381 w 10000"/>
                    <a:gd name="connsiteY129" fmla="*/ 6923 h 10000"/>
                    <a:gd name="connsiteX130" fmla="*/ 581 w 10000"/>
                    <a:gd name="connsiteY130" fmla="*/ 7365 h 10000"/>
                    <a:gd name="connsiteX131" fmla="*/ 832 w 10000"/>
                    <a:gd name="connsiteY131" fmla="*/ 7778 h 10000"/>
                    <a:gd name="connsiteX132" fmla="*/ 1127 w 10000"/>
                    <a:gd name="connsiteY132" fmla="*/ 8173 h 10000"/>
                    <a:gd name="connsiteX133" fmla="*/ 1461 w 10000"/>
                    <a:gd name="connsiteY133" fmla="*/ 8537 h 10000"/>
                    <a:gd name="connsiteX134" fmla="*/ 1638 w 10000"/>
                    <a:gd name="connsiteY134" fmla="*/ 8715 h 10000"/>
                    <a:gd name="connsiteX135" fmla="*/ 1825 w 10000"/>
                    <a:gd name="connsiteY135" fmla="*/ 8872 h 10000"/>
                    <a:gd name="connsiteX136" fmla="*/ 2029 w 10000"/>
                    <a:gd name="connsiteY136" fmla="*/ 9028 h 10000"/>
                    <a:gd name="connsiteX137" fmla="*/ 2228 w 10000"/>
                    <a:gd name="connsiteY137" fmla="*/ 9167 h 10000"/>
                    <a:gd name="connsiteX138" fmla="*/ 2432 w 10000"/>
                    <a:gd name="connsiteY138" fmla="*/ 9301 h 10000"/>
                    <a:gd name="connsiteX139" fmla="*/ 2644 w 10000"/>
                    <a:gd name="connsiteY139" fmla="*/ 9418 h 10000"/>
                    <a:gd name="connsiteX140" fmla="*/ 2861 w 10000"/>
                    <a:gd name="connsiteY140" fmla="*/ 9527 h 10000"/>
                    <a:gd name="connsiteX141" fmla="*/ 3086 w 10000"/>
                    <a:gd name="connsiteY141" fmla="*/ 9618 h 10000"/>
                    <a:gd name="connsiteX142" fmla="*/ 3312 w 10000"/>
                    <a:gd name="connsiteY142" fmla="*/ 9714 h 10000"/>
                    <a:gd name="connsiteX143" fmla="*/ 3546 w 10000"/>
                    <a:gd name="connsiteY143" fmla="*/ 9787 h 10000"/>
                    <a:gd name="connsiteX144" fmla="*/ 3784 w 10000"/>
                    <a:gd name="connsiteY144" fmla="*/ 9857 h 10000"/>
                    <a:gd name="connsiteX145" fmla="*/ 4023 w 10000"/>
                    <a:gd name="connsiteY145" fmla="*/ 9905 h 10000"/>
                    <a:gd name="connsiteX146" fmla="*/ 4257 w 10000"/>
                    <a:gd name="connsiteY146" fmla="*/ 9952 h 10000"/>
                    <a:gd name="connsiteX147" fmla="*/ 4508 w 10000"/>
                    <a:gd name="connsiteY147" fmla="*/ 9978 h 10000"/>
                    <a:gd name="connsiteX148" fmla="*/ 4755 w 10000"/>
                    <a:gd name="connsiteY148" fmla="*/ 9987 h 10000"/>
                    <a:gd name="connsiteX149" fmla="*/ 5007 w 10000"/>
                    <a:gd name="connsiteY149" fmla="*/ 10000 h 10000"/>
                    <a:gd name="connsiteX150" fmla="*/ 5254 w 10000"/>
                    <a:gd name="connsiteY150" fmla="*/ 9987 h 10000"/>
                    <a:gd name="connsiteX151" fmla="*/ 5505 w 10000"/>
                    <a:gd name="connsiteY151" fmla="*/ 9978 h 10000"/>
                    <a:gd name="connsiteX152" fmla="*/ 5743 w 10000"/>
                    <a:gd name="connsiteY152" fmla="*/ 9952 h 10000"/>
                    <a:gd name="connsiteX153" fmla="*/ 5990 w 10000"/>
                    <a:gd name="connsiteY153" fmla="*/ 9905 h 10000"/>
                    <a:gd name="connsiteX154" fmla="*/ 6229 w 10000"/>
                    <a:gd name="connsiteY154" fmla="*/ 9857 h 10000"/>
                    <a:gd name="connsiteX155" fmla="*/ 6454 w 10000"/>
                    <a:gd name="connsiteY155" fmla="*/ 9787 h 10000"/>
                    <a:gd name="connsiteX156" fmla="*/ 6688 w 10000"/>
                    <a:gd name="connsiteY156" fmla="*/ 9714 h 10000"/>
                    <a:gd name="connsiteX157" fmla="*/ 6914 w 10000"/>
                    <a:gd name="connsiteY157" fmla="*/ 9618 h 10000"/>
                    <a:gd name="connsiteX158" fmla="*/ 7139 w 10000"/>
                    <a:gd name="connsiteY158" fmla="*/ 9527 h 10000"/>
                    <a:gd name="connsiteX159" fmla="*/ 7356 w 10000"/>
                    <a:gd name="connsiteY159" fmla="*/ 9418 h 10000"/>
                    <a:gd name="connsiteX160" fmla="*/ 7568 w 10000"/>
                    <a:gd name="connsiteY160" fmla="*/ 9301 h 10000"/>
                    <a:gd name="connsiteX161" fmla="*/ 7772 w 10000"/>
                    <a:gd name="connsiteY161" fmla="*/ 9167 h 10000"/>
                    <a:gd name="connsiteX162" fmla="*/ 7971 w 10000"/>
                    <a:gd name="connsiteY162" fmla="*/ 9028 h 10000"/>
                    <a:gd name="connsiteX163" fmla="*/ 8162 w 10000"/>
                    <a:gd name="connsiteY163" fmla="*/ 8872 h 10000"/>
                    <a:gd name="connsiteX164" fmla="*/ 8353 w 10000"/>
                    <a:gd name="connsiteY164" fmla="*/ 8715 h 10000"/>
                    <a:gd name="connsiteX165" fmla="*/ 8531 w 10000"/>
                    <a:gd name="connsiteY165" fmla="*/ 8537 h 10000"/>
                    <a:gd name="connsiteX166" fmla="*/ 8860 w 10000"/>
                    <a:gd name="connsiteY166" fmla="*/ 8173 h 10000"/>
                    <a:gd name="connsiteX167" fmla="*/ 9159 w 10000"/>
                    <a:gd name="connsiteY167" fmla="*/ 7778 h 10000"/>
                    <a:gd name="connsiteX168" fmla="*/ 9406 w 10000"/>
                    <a:gd name="connsiteY168" fmla="*/ 7365 h 10000"/>
                    <a:gd name="connsiteX169" fmla="*/ 9619 w 10000"/>
                    <a:gd name="connsiteY169" fmla="*/ 6923 h 10000"/>
                    <a:gd name="connsiteX170" fmla="*/ 9788 w 10000"/>
                    <a:gd name="connsiteY170" fmla="*/ 6463 h 10000"/>
                    <a:gd name="connsiteX171" fmla="*/ 9905 w 10000"/>
                    <a:gd name="connsiteY171" fmla="*/ 5985 h 10000"/>
                    <a:gd name="connsiteX172" fmla="*/ 9978 w 10000"/>
                    <a:gd name="connsiteY172" fmla="*/ 5499 h 10000"/>
                    <a:gd name="connsiteX173" fmla="*/ 10000 w 10000"/>
                    <a:gd name="connsiteY173" fmla="*/ 5000 h 10000"/>
                    <a:gd name="connsiteX174" fmla="*/ 10000 w 10000"/>
                    <a:gd name="connsiteY174" fmla="*/ 5000 h 10000"/>
                    <a:gd name="connsiteX175" fmla="*/ 10000 w 10000"/>
                    <a:gd name="connsiteY175" fmla="*/ 4987 h 10000"/>
                    <a:gd name="connsiteX176" fmla="*/ 10000 w 10000"/>
                    <a:gd name="connsiteY176" fmla="*/ 4987 h 10000"/>
                    <a:gd name="connsiteX177" fmla="*/ 10000 w 10000"/>
                    <a:gd name="connsiteY177" fmla="*/ 4978 h 10000"/>
                    <a:gd name="connsiteX0" fmla="*/ 10000 w 10000"/>
                    <a:gd name="connsiteY0" fmla="*/ 4987 h 10000"/>
                    <a:gd name="connsiteX1" fmla="*/ 9254 w 10000"/>
                    <a:gd name="connsiteY1" fmla="*/ 4987 h 10000"/>
                    <a:gd name="connsiteX2" fmla="*/ 9254 w 10000"/>
                    <a:gd name="connsiteY2" fmla="*/ 4987 h 10000"/>
                    <a:gd name="connsiteX3" fmla="*/ 9254 w 10000"/>
                    <a:gd name="connsiteY3" fmla="*/ 5000 h 10000"/>
                    <a:gd name="connsiteX4" fmla="*/ 9254 w 10000"/>
                    <a:gd name="connsiteY4" fmla="*/ 5000 h 10000"/>
                    <a:gd name="connsiteX5" fmla="*/ 9228 w 10000"/>
                    <a:gd name="connsiteY5" fmla="*/ 5438 h 10000"/>
                    <a:gd name="connsiteX6" fmla="*/ 9168 w 10000"/>
                    <a:gd name="connsiteY6" fmla="*/ 5868 h 10000"/>
                    <a:gd name="connsiteX7" fmla="*/ 9064 w 10000"/>
                    <a:gd name="connsiteY7" fmla="*/ 6272 h 10000"/>
                    <a:gd name="connsiteX8" fmla="*/ 8921 w 10000"/>
                    <a:gd name="connsiteY8" fmla="*/ 6662 h 10000"/>
                    <a:gd name="connsiteX9" fmla="*/ 8743 w 10000"/>
                    <a:gd name="connsiteY9" fmla="*/ 7031 h 10000"/>
                    <a:gd name="connsiteX10" fmla="*/ 8531 w 10000"/>
                    <a:gd name="connsiteY10" fmla="*/ 7387 h 10000"/>
                    <a:gd name="connsiteX11" fmla="*/ 8279 w 10000"/>
                    <a:gd name="connsiteY11" fmla="*/ 7721 h 10000"/>
                    <a:gd name="connsiteX12" fmla="*/ 8006 w 10000"/>
                    <a:gd name="connsiteY12" fmla="*/ 8016 h 10000"/>
                    <a:gd name="connsiteX13" fmla="*/ 7698 w 10000"/>
                    <a:gd name="connsiteY13" fmla="*/ 8290 h 10000"/>
                    <a:gd name="connsiteX14" fmla="*/ 7378 w 10000"/>
                    <a:gd name="connsiteY14" fmla="*/ 8537 h 10000"/>
                    <a:gd name="connsiteX15" fmla="*/ 7022 w 10000"/>
                    <a:gd name="connsiteY15" fmla="*/ 8754 h 10000"/>
                    <a:gd name="connsiteX16" fmla="*/ 6654 w 10000"/>
                    <a:gd name="connsiteY16" fmla="*/ 8932 h 10000"/>
                    <a:gd name="connsiteX17" fmla="*/ 6264 w 10000"/>
                    <a:gd name="connsiteY17" fmla="*/ 9076 h 10000"/>
                    <a:gd name="connsiteX18" fmla="*/ 5860 w 10000"/>
                    <a:gd name="connsiteY18" fmla="*/ 9180 h 10000"/>
                    <a:gd name="connsiteX19" fmla="*/ 5431 w 10000"/>
                    <a:gd name="connsiteY19" fmla="*/ 9240 h 10000"/>
                    <a:gd name="connsiteX20" fmla="*/ 5007 w 10000"/>
                    <a:gd name="connsiteY20" fmla="*/ 9262 h 10000"/>
                    <a:gd name="connsiteX21" fmla="*/ 4794 w 10000"/>
                    <a:gd name="connsiteY21" fmla="*/ 9262 h 10000"/>
                    <a:gd name="connsiteX22" fmla="*/ 4577 w 10000"/>
                    <a:gd name="connsiteY22" fmla="*/ 9240 h 10000"/>
                    <a:gd name="connsiteX23" fmla="*/ 4378 w 10000"/>
                    <a:gd name="connsiteY23" fmla="*/ 9214 h 10000"/>
                    <a:gd name="connsiteX24" fmla="*/ 4166 w 10000"/>
                    <a:gd name="connsiteY24" fmla="*/ 9180 h 10000"/>
                    <a:gd name="connsiteX25" fmla="*/ 3962 w 10000"/>
                    <a:gd name="connsiteY25" fmla="*/ 9132 h 10000"/>
                    <a:gd name="connsiteX26" fmla="*/ 3762 w 10000"/>
                    <a:gd name="connsiteY26" fmla="*/ 9076 h 10000"/>
                    <a:gd name="connsiteX27" fmla="*/ 3572 w 10000"/>
                    <a:gd name="connsiteY27" fmla="*/ 9015 h 10000"/>
                    <a:gd name="connsiteX28" fmla="*/ 3381 w 10000"/>
                    <a:gd name="connsiteY28" fmla="*/ 8932 h 10000"/>
                    <a:gd name="connsiteX29" fmla="*/ 3190 w 10000"/>
                    <a:gd name="connsiteY29" fmla="*/ 8850 h 10000"/>
                    <a:gd name="connsiteX30" fmla="*/ 3000 w 10000"/>
                    <a:gd name="connsiteY30" fmla="*/ 8754 h 10000"/>
                    <a:gd name="connsiteX31" fmla="*/ 2822 w 10000"/>
                    <a:gd name="connsiteY31" fmla="*/ 8659 h 10000"/>
                    <a:gd name="connsiteX32" fmla="*/ 2644 w 10000"/>
                    <a:gd name="connsiteY32" fmla="*/ 8537 h 10000"/>
                    <a:gd name="connsiteX33" fmla="*/ 2466 w 10000"/>
                    <a:gd name="connsiteY33" fmla="*/ 8420 h 10000"/>
                    <a:gd name="connsiteX34" fmla="*/ 2315 w 10000"/>
                    <a:gd name="connsiteY34" fmla="*/ 8290 h 10000"/>
                    <a:gd name="connsiteX35" fmla="*/ 2146 w 10000"/>
                    <a:gd name="connsiteY35" fmla="*/ 8147 h 10000"/>
                    <a:gd name="connsiteX36" fmla="*/ 1994 w 10000"/>
                    <a:gd name="connsiteY36" fmla="*/ 8003 h 10000"/>
                    <a:gd name="connsiteX37" fmla="*/ 1708 w 10000"/>
                    <a:gd name="connsiteY37" fmla="*/ 7695 h 10000"/>
                    <a:gd name="connsiteX38" fmla="*/ 1461 w 10000"/>
                    <a:gd name="connsiteY38" fmla="*/ 7365 h 10000"/>
                    <a:gd name="connsiteX39" fmla="*/ 1244 w 10000"/>
                    <a:gd name="connsiteY39" fmla="*/ 7005 h 10000"/>
                    <a:gd name="connsiteX40" fmla="*/ 1066 w 10000"/>
                    <a:gd name="connsiteY40" fmla="*/ 6641 h 10000"/>
                    <a:gd name="connsiteX41" fmla="*/ 923 w 10000"/>
                    <a:gd name="connsiteY41" fmla="*/ 6246 h 10000"/>
                    <a:gd name="connsiteX42" fmla="*/ 832 w 10000"/>
                    <a:gd name="connsiteY42" fmla="*/ 5842 h 10000"/>
                    <a:gd name="connsiteX43" fmla="*/ 772 w 10000"/>
                    <a:gd name="connsiteY43" fmla="*/ 5430 h 10000"/>
                    <a:gd name="connsiteX44" fmla="*/ 746 w 10000"/>
                    <a:gd name="connsiteY44" fmla="*/ 5000 h 10000"/>
                    <a:gd name="connsiteX45" fmla="*/ 772 w 10000"/>
                    <a:gd name="connsiteY45" fmla="*/ 4583 h 10000"/>
                    <a:gd name="connsiteX46" fmla="*/ 832 w 10000"/>
                    <a:gd name="connsiteY46" fmla="*/ 4167 h 10000"/>
                    <a:gd name="connsiteX47" fmla="*/ 923 w 10000"/>
                    <a:gd name="connsiteY47" fmla="*/ 3763 h 10000"/>
                    <a:gd name="connsiteX48" fmla="*/ 1066 w 10000"/>
                    <a:gd name="connsiteY48" fmla="*/ 3372 h 10000"/>
                    <a:gd name="connsiteX49" fmla="*/ 1244 w 10000"/>
                    <a:gd name="connsiteY49" fmla="*/ 2995 h 10000"/>
                    <a:gd name="connsiteX50" fmla="*/ 1461 w 10000"/>
                    <a:gd name="connsiteY50" fmla="*/ 2635 h 10000"/>
                    <a:gd name="connsiteX51" fmla="*/ 1708 w 10000"/>
                    <a:gd name="connsiteY51" fmla="*/ 2305 h 10000"/>
                    <a:gd name="connsiteX52" fmla="*/ 1994 w 10000"/>
                    <a:gd name="connsiteY52" fmla="*/ 1997 h 10000"/>
                    <a:gd name="connsiteX53" fmla="*/ 2146 w 10000"/>
                    <a:gd name="connsiteY53" fmla="*/ 1853 h 10000"/>
                    <a:gd name="connsiteX54" fmla="*/ 2315 w 10000"/>
                    <a:gd name="connsiteY54" fmla="*/ 1710 h 10000"/>
                    <a:gd name="connsiteX55" fmla="*/ 2466 w 10000"/>
                    <a:gd name="connsiteY55" fmla="*/ 1580 h 10000"/>
                    <a:gd name="connsiteX56" fmla="*/ 2644 w 10000"/>
                    <a:gd name="connsiteY56" fmla="*/ 1463 h 10000"/>
                    <a:gd name="connsiteX57" fmla="*/ 2822 w 10000"/>
                    <a:gd name="connsiteY57" fmla="*/ 1341 h 10000"/>
                    <a:gd name="connsiteX58" fmla="*/ 3000 w 10000"/>
                    <a:gd name="connsiteY58" fmla="*/ 1246 h 10000"/>
                    <a:gd name="connsiteX59" fmla="*/ 3190 w 10000"/>
                    <a:gd name="connsiteY59" fmla="*/ 1150 h 10000"/>
                    <a:gd name="connsiteX60" fmla="*/ 3381 w 10000"/>
                    <a:gd name="connsiteY60" fmla="*/ 1059 h 10000"/>
                    <a:gd name="connsiteX61" fmla="*/ 3572 w 10000"/>
                    <a:gd name="connsiteY61" fmla="*/ 985 h 10000"/>
                    <a:gd name="connsiteX62" fmla="*/ 3762 w 10000"/>
                    <a:gd name="connsiteY62" fmla="*/ 924 h 10000"/>
                    <a:gd name="connsiteX63" fmla="*/ 3962 w 10000"/>
                    <a:gd name="connsiteY63" fmla="*/ 868 h 10000"/>
                    <a:gd name="connsiteX64" fmla="*/ 4166 w 10000"/>
                    <a:gd name="connsiteY64" fmla="*/ 820 h 10000"/>
                    <a:gd name="connsiteX65" fmla="*/ 4378 w 10000"/>
                    <a:gd name="connsiteY65" fmla="*/ 786 h 10000"/>
                    <a:gd name="connsiteX66" fmla="*/ 4577 w 10000"/>
                    <a:gd name="connsiteY66" fmla="*/ 760 h 10000"/>
                    <a:gd name="connsiteX67" fmla="*/ 4794 w 10000"/>
                    <a:gd name="connsiteY67" fmla="*/ 738 h 10000"/>
                    <a:gd name="connsiteX68" fmla="*/ 5007 w 10000"/>
                    <a:gd name="connsiteY68" fmla="*/ 738 h 10000"/>
                    <a:gd name="connsiteX69" fmla="*/ 5219 w 10000"/>
                    <a:gd name="connsiteY69" fmla="*/ 738 h 10000"/>
                    <a:gd name="connsiteX70" fmla="*/ 5423 w 10000"/>
                    <a:gd name="connsiteY70" fmla="*/ 760 h 10000"/>
                    <a:gd name="connsiteX71" fmla="*/ 5635 w 10000"/>
                    <a:gd name="connsiteY71" fmla="*/ 786 h 10000"/>
                    <a:gd name="connsiteX72" fmla="*/ 5834 w 10000"/>
                    <a:gd name="connsiteY72" fmla="*/ 820 h 10000"/>
                    <a:gd name="connsiteX73" fmla="*/ 6038 w 10000"/>
                    <a:gd name="connsiteY73" fmla="*/ 868 h 10000"/>
                    <a:gd name="connsiteX74" fmla="*/ 6238 w 10000"/>
                    <a:gd name="connsiteY74" fmla="*/ 924 h 10000"/>
                    <a:gd name="connsiteX75" fmla="*/ 6428 w 10000"/>
                    <a:gd name="connsiteY75" fmla="*/ 985 h 10000"/>
                    <a:gd name="connsiteX76" fmla="*/ 6632 w 10000"/>
                    <a:gd name="connsiteY76" fmla="*/ 1059 h 10000"/>
                    <a:gd name="connsiteX77" fmla="*/ 6823 w 10000"/>
                    <a:gd name="connsiteY77" fmla="*/ 1150 h 10000"/>
                    <a:gd name="connsiteX78" fmla="*/ 7000 w 10000"/>
                    <a:gd name="connsiteY78" fmla="*/ 1246 h 10000"/>
                    <a:gd name="connsiteX79" fmla="*/ 7178 w 10000"/>
                    <a:gd name="connsiteY79" fmla="*/ 1341 h 10000"/>
                    <a:gd name="connsiteX80" fmla="*/ 7356 w 10000"/>
                    <a:gd name="connsiteY80" fmla="*/ 1463 h 10000"/>
                    <a:gd name="connsiteX81" fmla="*/ 7534 w 10000"/>
                    <a:gd name="connsiteY81" fmla="*/ 1580 h 10000"/>
                    <a:gd name="connsiteX82" fmla="*/ 7698 w 10000"/>
                    <a:gd name="connsiteY82" fmla="*/ 1710 h 10000"/>
                    <a:gd name="connsiteX83" fmla="*/ 7854 w 10000"/>
                    <a:gd name="connsiteY83" fmla="*/ 1853 h 10000"/>
                    <a:gd name="connsiteX84" fmla="*/ 8006 w 10000"/>
                    <a:gd name="connsiteY84" fmla="*/ 1997 h 10000"/>
                    <a:gd name="connsiteX85" fmla="*/ 8019 w 10000"/>
                    <a:gd name="connsiteY85" fmla="*/ 1997 h 10000"/>
                    <a:gd name="connsiteX86" fmla="*/ 8019 w 10000"/>
                    <a:gd name="connsiteY86" fmla="*/ 2005 h 10000"/>
                    <a:gd name="connsiteX87" fmla="*/ 8019 w 10000"/>
                    <a:gd name="connsiteY87" fmla="*/ 2005 h 10000"/>
                    <a:gd name="connsiteX88" fmla="*/ 8032 w 10000"/>
                    <a:gd name="connsiteY88" fmla="*/ 2018 h 10000"/>
                    <a:gd name="connsiteX89" fmla="*/ 8552 w 10000"/>
                    <a:gd name="connsiteY89" fmla="*/ 1484 h 10000"/>
                    <a:gd name="connsiteX90" fmla="*/ 8552 w 10000"/>
                    <a:gd name="connsiteY90" fmla="*/ 1484 h 10000"/>
                    <a:gd name="connsiteX91" fmla="*/ 8539 w 10000"/>
                    <a:gd name="connsiteY91" fmla="*/ 1471 h 10000"/>
                    <a:gd name="connsiteX92" fmla="*/ 8539 w 10000"/>
                    <a:gd name="connsiteY92" fmla="*/ 1471 h 10000"/>
                    <a:gd name="connsiteX93" fmla="*/ 8531 w 10000"/>
                    <a:gd name="connsiteY93" fmla="*/ 1463 h 10000"/>
                    <a:gd name="connsiteX94" fmla="*/ 8353 w 10000"/>
                    <a:gd name="connsiteY94" fmla="*/ 1285 h 10000"/>
                    <a:gd name="connsiteX95" fmla="*/ 8162 w 10000"/>
                    <a:gd name="connsiteY95" fmla="*/ 1128 h 10000"/>
                    <a:gd name="connsiteX96" fmla="*/ 7971 w 10000"/>
                    <a:gd name="connsiteY96" fmla="*/ 972 h 10000"/>
                    <a:gd name="connsiteX97" fmla="*/ 7772 w 10000"/>
                    <a:gd name="connsiteY97" fmla="*/ 833 h 10000"/>
                    <a:gd name="connsiteX98" fmla="*/ 7568 w 10000"/>
                    <a:gd name="connsiteY98" fmla="*/ 699 h 10000"/>
                    <a:gd name="connsiteX99" fmla="*/ 7356 w 10000"/>
                    <a:gd name="connsiteY99" fmla="*/ 582 h 10000"/>
                    <a:gd name="connsiteX100" fmla="*/ 7139 w 10000"/>
                    <a:gd name="connsiteY100" fmla="*/ 473 h 10000"/>
                    <a:gd name="connsiteX101" fmla="*/ 6914 w 10000"/>
                    <a:gd name="connsiteY101" fmla="*/ 369 h 10000"/>
                    <a:gd name="connsiteX102" fmla="*/ 6688 w 10000"/>
                    <a:gd name="connsiteY102" fmla="*/ 286 h 10000"/>
                    <a:gd name="connsiteX103" fmla="*/ 6454 w 10000"/>
                    <a:gd name="connsiteY103" fmla="*/ 213 h 10000"/>
                    <a:gd name="connsiteX104" fmla="*/ 6229 w 10000"/>
                    <a:gd name="connsiteY104" fmla="*/ 143 h 10000"/>
                    <a:gd name="connsiteX105" fmla="*/ 5990 w 10000"/>
                    <a:gd name="connsiteY105" fmla="*/ 95 h 10000"/>
                    <a:gd name="connsiteX106" fmla="*/ 5743 w 10000"/>
                    <a:gd name="connsiteY106" fmla="*/ 48 h 10000"/>
                    <a:gd name="connsiteX107" fmla="*/ 5505 w 10000"/>
                    <a:gd name="connsiteY107" fmla="*/ 22 h 10000"/>
                    <a:gd name="connsiteX108" fmla="*/ 5254 w 10000"/>
                    <a:gd name="connsiteY108" fmla="*/ 13 h 10000"/>
                    <a:gd name="connsiteX109" fmla="*/ 5007 w 10000"/>
                    <a:gd name="connsiteY109" fmla="*/ 0 h 10000"/>
                    <a:gd name="connsiteX110" fmla="*/ 4495 w 10000"/>
                    <a:gd name="connsiteY110" fmla="*/ 22 h 10000"/>
                    <a:gd name="connsiteX111" fmla="*/ 3997 w 10000"/>
                    <a:gd name="connsiteY111" fmla="*/ 109 h 10000"/>
                    <a:gd name="connsiteX112" fmla="*/ 3524 w 10000"/>
                    <a:gd name="connsiteY112" fmla="*/ 226 h 10000"/>
                    <a:gd name="connsiteX113" fmla="*/ 3060 w 10000"/>
                    <a:gd name="connsiteY113" fmla="*/ 391 h 10000"/>
                    <a:gd name="connsiteX114" fmla="*/ 2622 w 10000"/>
                    <a:gd name="connsiteY114" fmla="*/ 608 h 10000"/>
                    <a:gd name="connsiteX115" fmla="*/ 2206 w 10000"/>
                    <a:gd name="connsiteY115" fmla="*/ 855 h 10000"/>
                    <a:gd name="connsiteX116" fmla="*/ 1825 w 10000"/>
                    <a:gd name="connsiteY116" fmla="*/ 1141 h 10000"/>
                    <a:gd name="connsiteX117" fmla="*/ 1469 w 10000"/>
                    <a:gd name="connsiteY117" fmla="*/ 1463 h 10000"/>
                    <a:gd name="connsiteX118" fmla="*/ 1140 w 10000"/>
                    <a:gd name="connsiteY118" fmla="*/ 1819 h 10000"/>
                    <a:gd name="connsiteX119" fmla="*/ 854 w 10000"/>
                    <a:gd name="connsiteY119" fmla="*/ 2209 h 10000"/>
                    <a:gd name="connsiteX120" fmla="*/ 607 w 10000"/>
                    <a:gd name="connsiteY120" fmla="*/ 2626 h 10000"/>
                    <a:gd name="connsiteX121" fmla="*/ 390 w 10000"/>
                    <a:gd name="connsiteY121" fmla="*/ 3051 h 10000"/>
                    <a:gd name="connsiteX122" fmla="*/ 225 w 10000"/>
                    <a:gd name="connsiteY122" fmla="*/ 3516 h 10000"/>
                    <a:gd name="connsiteX123" fmla="*/ 108 w 10000"/>
                    <a:gd name="connsiteY123" fmla="*/ 3989 h 10000"/>
                    <a:gd name="connsiteX124" fmla="*/ 22 w 10000"/>
                    <a:gd name="connsiteY124" fmla="*/ 4488 h 10000"/>
                    <a:gd name="connsiteX125" fmla="*/ 0 w 10000"/>
                    <a:gd name="connsiteY125" fmla="*/ 5000 h 10000"/>
                    <a:gd name="connsiteX126" fmla="*/ 22 w 10000"/>
                    <a:gd name="connsiteY126" fmla="*/ 5499 h 10000"/>
                    <a:gd name="connsiteX127" fmla="*/ 95 w 10000"/>
                    <a:gd name="connsiteY127" fmla="*/ 5985 h 10000"/>
                    <a:gd name="connsiteX128" fmla="*/ 212 w 10000"/>
                    <a:gd name="connsiteY128" fmla="*/ 6463 h 10000"/>
                    <a:gd name="connsiteX129" fmla="*/ 381 w 10000"/>
                    <a:gd name="connsiteY129" fmla="*/ 6923 h 10000"/>
                    <a:gd name="connsiteX130" fmla="*/ 581 w 10000"/>
                    <a:gd name="connsiteY130" fmla="*/ 7365 h 10000"/>
                    <a:gd name="connsiteX131" fmla="*/ 832 w 10000"/>
                    <a:gd name="connsiteY131" fmla="*/ 7778 h 10000"/>
                    <a:gd name="connsiteX132" fmla="*/ 1127 w 10000"/>
                    <a:gd name="connsiteY132" fmla="*/ 8173 h 10000"/>
                    <a:gd name="connsiteX133" fmla="*/ 1461 w 10000"/>
                    <a:gd name="connsiteY133" fmla="*/ 8537 h 10000"/>
                    <a:gd name="connsiteX134" fmla="*/ 1638 w 10000"/>
                    <a:gd name="connsiteY134" fmla="*/ 8715 h 10000"/>
                    <a:gd name="connsiteX135" fmla="*/ 1825 w 10000"/>
                    <a:gd name="connsiteY135" fmla="*/ 8872 h 10000"/>
                    <a:gd name="connsiteX136" fmla="*/ 2029 w 10000"/>
                    <a:gd name="connsiteY136" fmla="*/ 9028 h 10000"/>
                    <a:gd name="connsiteX137" fmla="*/ 2228 w 10000"/>
                    <a:gd name="connsiteY137" fmla="*/ 9167 h 10000"/>
                    <a:gd name="connsiteX138" fmla="*/ 2432 w 10000"/>
                    <a:gd name="connsiteY138" fmla="*/ 9301 h 10000"/>
                    <a:gd name="connsiteX139" fmla="*/ 2644 w 10000"/>
                    <a:gd name="connsiteY139" fmla="*/ 9418 h 10000"/>
                    <a:gd name="connsiteX140" fmla="*/ 2861 w 10000"/>
                    <a:gd name="connsiteY140" fmla="*/ 9527 h 10000"/>
                    <a:gd name="connsiteX141" fmla="*/ 3086 w 10000"/>
                    <a:gd name="connsiteY141" fmla="*/ 9618 h 10000"/>
                    <a:gd name="connsiteX142" fmla="*/ 3312 w 10000"/>
                    <a:gd name="connsiteY142" fmla="*/ 9714 h 10000"/>
                    <a:gd name="connsiteX143" fmla="*/ 3546 w 10000"/>
                    <a:gd name="connsiteY143" fmla="*/ 9787 h 10000"/>
                    <a:gd name="connsiteX144" fmla="*/ 3784 w 10000"/>
                    <a:gd name="connsiteY144" fmla="*/ 9857 h 10000"/>
                    <a:gd name="connsiteX145" fmla="*/ 4023 w 10000"/>
                    <a:gd name="connsiteY145" fmla="*/ 9905 h 10000"/>
                    <a:gd name="connsiteX146" fmla="*/ 4257 w 10000"/>
                    <a:gd name="connsiteY146" fmla="*/ 9952 h 10000"/>
                    <a:gd name="connsiteX147" fmla="*/ 4508 w 10000"/>
                    <a:gd name="connsiteY147" fmla="*/ 9978 h 10000"/>
                    <a:gd name="connsiteX148" fmla="*/ 4755 w 10000"/>
                    <a:gd name="connsiteY148" fmla="*/ 9987 h 10000"/>
                    <a:gd name="connsiteX149" fmla="*/ 5007 w 10000"/>
                    <a:gd name="connsiteY149" fmla="*/ 10000 h 10000"/>
                    <a:gd name="connsiteX150" fmla="*/ 5254 w 10000"/>
                    <a:gd name="connsiteY150" fmla="*/ 9987 h 10000"/>
                    <a:gd name="connsiteX151" fmla="*/ 5505 w 10000"/>
                    <a:gd name="connsiteY151" fmla="*/ 9978 h 10000"/>
                    <a:gd name="connsiteX152" fmla="*/ 5743 w 10000"/>
                    <a:gd name="connsiteY152" fmla="*/ 9952 h 10000"/>
                    <a:gd name="connsiteX153" fmla="*/ 5990 w 10000"/>
                    <a:gd name="connsiteY153" fmla="*/ 9905 h 10000"/>
                    <a:gd name="connsiteX154" fmla="*/ 6229 w 10000"/>
                    <a:gd name="connsiteY154" fmla="*/ 9857 h 10000"/>
                    <a:gd name="connsiteX155" fmla="*/ 6454 w 10000"/>
                    <a:gd name="connsiteY155" fmla="*/ 9787 h 10000"/>
                    <a:gd name="connsiteX156" fmla="*/ 6688 w 10000"/>
                    <a:gd name="connsiteY156" fmla="*/ 9714 h 10000"/>
                    <a:gd name="connsiteX157" fmla="*/ 6914 w 10000"/>
                    <a:gd name="connsiteY157" fmla="*/ 9618 h 10000"/>
                    <a:gd name="connsiteX158" fmla="*/ 7139 w 10000"/>
                    <a:gd name="connsiteY158" fmla="*/ 9527 h 10000"/>
                    <a:gd name="connsiteX159" fmla="*/ 7356 w 10000"/>
                    <a:gd name="connsiteY159" fmla="*/ 9418 h 10000"/>
                    <a:gd name="connsiteX160" fmla="*/ 7568 w 10000"/>
                    <a:gd name="connsiteY160" fmla="*/ 9301 h 10000"/>
                    <a:gd name="connsiteX161" fmla="*/ 7772 w 10000"/>
                    <a:gd name="connsiteY161" fmla="*/ 9167 h 10000"/>
                    <a:gd name="connsiteX162" fmla="*/ 7971 w 10000"/>
                    <a:gd name="connsiteY162" fmla="*/ 9028 h 10000"/>
                    <a:gd name="connsiteX163" fmla="*/ 8162 w 10000"/>
                    <a:gd name="connsiteY163" fmla="*/ 8872 h 10000"/>
                    <a:gd name="connsiteX164" fmla="*/ 8353 w 10000"/>
                    <a:gd name="connsiteY164" fmla="*/ 8715 h 10000"/>
                    <a:gd name="connsiteX165" fmla="*/ 8531 w 10000"/>
                    <a:gd name="connsiteY165" fmla="*/ 8537 h 10000"/>
                    <a:gd name="connsiteX166" fmla="*/ 8860 w 10000"/>
                    <a:gd name="connsiteY166" fmla="*/ 8173 h 10000"/>
                    <a:gd name="connsiteX167" fmla="*/ 9159 w 10000"/>
                    <a:gd name="connsiteY167" fmla="*/ 7778 h 10000"/>
                    <a:gd name="connsiteX168" fmla="*/ 9406 w 10000"/>
                    <a:gd name="connsiteY168" fmla="*/ 7365 h 10000"/>
                    <a:gd name="connsiteX169" fmla="*/ 9619 w 10000"/>
                    <a:gd name="connsiteY169" fmla="*/ 6923 h 10000"/>
                    <a:gd name="connsiteX170" fmla="*/ 9788 w 10000"/>
                    <a:gd name="connsiteY170" fmla="*/ 6463 h 10000"/>
                    <a:gd name="connsiteX171" fmla="*/ 9905 w 10000"/>
                    <a:gd name="connsiteY171" fmla="*/ 5985 h 10000"/>
                    <a:gd name="connsiteX172" fmla="*/ 9978 w 10000"/>
                    <a:gd name="connsiteY172" fmla="*/ 5499 h 10000"/>
                    <a:gd name="connsiteX173" fmla="*/ 10000 w 10000"/>
                    <a:gd name="connsiteY173" fmla="*/ 5000 h 10000"/>
                    <a:gd name="connsiteX174" fmla="*/ 10000 w 10000"/>
                    <a:gd name="connsiteY174" fmla="*/ 5000 h 10000"/>
                    <a:gd name="connsiteX175" fmla="*/ 10000 w 10000"/>
                    <a:gd name="connsiteY175" fmla="*/ 4987 h 10000"/>
                    <a:gd name="connsiteX176" fmla="*/ 10000 w 10000"/>
                    <a:gd name="connsiteY176" fmla="*/ 4987 h 10000"/>
                    <a:gd name="connsiteX0" fmla="*/ 10000 w 10000"/>
                    <a:gd name="connsiteY0" fmla="*/ 4987 h 10000"/>
                    <a:gd name="connsiteX1" fmla="*/ 9254 w 10000"/>
                    <a:gd name="connsiteY1" fmla="*/ 4987 h 10000"/>
                    <a:gd name="connsiteX2" fmla="*/ 9254 w 10000"/>
                    <a:gd name="connsiteY2" fmla="*/ 4987 h 10000"/>
                    <a:gd name="connsiteX3" fmla="*/ 9254 w 10000"/>
                    <a:gd name="connsiteY3" fmla="*/ 5000 h 10000"/>
                    <a:gd name="connsiteX4" fmla="*/ 9228 w 10000"/>
                    <a:gd name="connsiteY4" fmla="*/ 5438 h 10000"/>
                    <a:gd name="connsiteX5" fmla="*/ 9168 w 10000"/>
                    <a:gd name="connsiteY5" fmla="*/ 5868 h 10000"/>
                    <a:gd name="connsiteX6" fmla="*/ 9064 w 10000"/>
                    <a:gd name="connsiteY6" fmla="*/ 6272 h 10000"/>
                    <a:gd name="connsiteX7" fmla="*/ 8921 w 10000"/>
                    <a:gd name="connsiteY7" fmla="*/ 6662 h 10000"/>
                    <a:gd name="connsiteX8" fmla="*/ 8743 w 10000"/>
                    <a:gd name="connsiteY8" fmla="*/ 7031 h 10000"/>
                    <a:gd name="connsiteX9" fmla="*/ 8531 w 10000"/>
                    <a:gd name="connsiteY9" fmla="*/ 7387 h 10000"/>
                    <a:gd name="connsiteX10" fmla="*/ 8279 w 10000"/>
                    <a:gd name="connsiteY10" fmla="*/ 7721 h 10000"/>
                    <a:gd name="connsiteX11" fmla="*/ 8006 w 10000"/>
                    <a:gd name="connsiteY11" fmla="*/ 8016 h 10000"/>
                    <a:gd name="connsiteX12" fmla="*/ 7698 w 10000"/>
                    <a:gd name="connsiteY12" fmla="*/ 8290 h 10000"/>
                    <a:gd name="connsiteX13" fmla="*/ 7378 w 10000"/>
                    <a:gd name="connsiteY13" fmla="*/ 8537 h 10000"/>
                    <a:gd name="connsiteX14" fmla="*/ 7022 w 10000"/>
                    <a:gd name="connsiteY14" fmla="*/ 8754 h 10000"/>
                    <a:gd name="connsiteX15" fmla="*/ 6654 w 10000"/>
                    <a:gd name="connsiteY15" fmla="*/ 8932 h 10000"/>
                    <a:gd name="connsiteX16" fmla="*/ 6264 w 10000"/>
                    <a:gd name="connsiteY16" fmla="*/ 9076 h 10000"/>
                    <a:gd name="connsiteX17" fmla="*/ 5860 w 10000"/>
                    <a:gd name="connsiteY17" fmla="*/ 9180 h 10000"/>
                    <a:gd name="connsiteX18" fmla="*/ 5431 w 10000"/>
                    <a:gd name="connsiteY18" fmla="*/ 9240 h 10000"/>
                    <a:gd name="connsiteX19" fmla="*/ 5007 w 10000"/>
                    <a:gd name="connsiteY19" fmla="*/ 9262 h 10000"/>
                    <a:gd name="connsiteX20" fmla="*/ 4794 w 10000"/>
                    <a:gd name="connsiteY20" fmla="*/ 9262 h 10000"/>
                    <a:gd name="connsiteX21" fmla="*/ 4577 w 10000"/>
                    <a:gd name="connsiteY21" fmla="*/ 9240 h 10000"/>
                    <a:gd name="connsiteX22" fmla="*/ 4378 w 10000"/>
                    <a:gd name="connsiteY22" fmla="*/ 9214 h 10000"/>
                    <a:gd name="connsiteX23" fmla="*/ 4166 w 10000"/>
                    <a:gd name="connsiteY23" fmla="*/ 9180 h 10000"/>
                    <a:gd name="connsiteX24" fmla="*/ 3962 w 10000"/>
                    <a:gd name="connsiteY24" fmla="*/ 9132 h 10000"/>
                    <a:gd name="connsiteX25" fmla="*/ 3762 w 10000"/>
                    <a:gd name="connsiteY25" fmla="*/ 9076 h 10000"/>
                    <a:gd name="connsiteX26" fmla="*/ 3572 w 10000"/>
                    <a:gd name="connsiteY26" fmla="*/ 9015 h 10000"/>
                    <a:gd name="connsiteX27" fmla="*/ 3381 w 10000"/>
                    <a:gd name="connsiteY27" fmla="*/ 8932 h 10000"/>
                    <a:gd name="connsiteX28" fmla="*/ 3190 w 10000"/>
                    <a:gd name="connsiteY28" fmla="*/ 8850 h 10000"/>
                    <a:gd name="connsiteX29" fmla="*/ 3000 w 10000"/>
                    <a:gd name="connsiteY29" fmla="*/ 8754 h 10000"/>
                    <a:gd name="connsiteX30" fmla="*/ 2822 w 10000"/>
                    <a:gd name="connsiteY30" fmla="*/ 8659 h 10000"/>
                    <a:gd name="connsiteX31" fmla="*/ 2644 w 10000"/>
                    <a:gd name="connsiteY31" fmla="*/ 8537 h 10000"/>
                    <a:gd name="connsiteX32" fmla="*/ 2466 w 10000"/>
                    <a:gd name="connsiteY32" fmla="*/ 8420 h 10000"/>
                    <a:gd name="connsiteX33" fmla="*/ 2315 w 10000"/>
                    <a:gd name="connsiteY33" fmla="*/ 8290 h 10000"/>
                    <a:gd name="connsiteX34" fmla="*/ 2146 w 10000"/>
                    <a:gd name="connsiteY34" fmla="*/ 8147 h 10000"/>
                    <a:gd name="connsiteX35" fmla="*/ 1994 w 10000"/>
                    <a:gd name="connsiteY35" fmla="*/ 8003 h 10000"/>
                    <a:gd name="connsiteX36" fmla="*/ 1708 w 10000"/>
                    <a:gd name="connsiteY36" fmla="*/ 7695 h 10000"/>
                    <a:gd name="connsiteX37" fmla="*/ 1461 w 10000"/>
                    <a:gd name="connsiteY37" fmla="*/ 7365 h 10000"/>
                    <a:gd name="connsiteX38" fmla="*/ 1244 w 10000"/>
                    <a:gd name="connsiteY38" fmla="*/ 7005 h 10000"/>
                    <a:gd name="connsiteX39" fmla="*/ 1066 w 10000"/>
                    <a:gd name="connsiteY39" fmla="*/ 6641 h 10000"/>
                    <a:gd name="connsiteX40" fmla="*/ 923 w 10000"/>
                    <a:gd name="connsiteY40" fmla="*/ 6246 h 10000"/>
                    <a:gd name="connsiteX41" fmla="*/ 832 w 10000"/>
                    <a:gd name="connsiteY41" fmla="*/ 5842 h 10000"/>
                    <a:gd name="connsiteX42" fmla="*/ 772 w 10000"/>
                    <a:gd name="connsiteY42" fmla="*/ 5430 h 10000"/>
                    <a:gd name="connsiteX43" fmla="*/ 746 w 10000"/>
                    <a:gd name="connsiteY43" fmla="*/ 5000 h 10000"/>
                    <a:gd name="connsiteX44" fmla="*/ 772 w 10000"/>
                    <a:gd name="connsiteY44" fmla="*/ 4583 h 10000"/>
                    <a:gd name="connsiteX45" fmla="*/ 832 w 10000"/>
                    <a:gd name="connsiteY45" fmla="*/ 4167 h 10000"/>
                    <a:gd name="connsiteX46" fmla="*/ 923 w 10000"/>
                    <a:gd name="connsiteY46" fmla="*/ 3763 h 10000"/>
                    <a:gd name="connsiteX47" fmla="*/ 1066 w 10000"/>
                    <a:gd name="connsiteY47" fmla="*/ 3372 h 10000"/>
                    <a:gd name="connsiteX48" fmla="*/ 1244 w 10000"/>
                    <a:gd name="connsiteY48" fmla="*/ 2995 h 10000"/>
                    <a:gd name="connsiteX49" fmla="*/ 1461 w 10000"/>
                    <a:gd name="connsiteY49" fmla="*/ 2635 h 10000"/>
                    <a:gd name="connsiteX50" fmla="*/ 1708 w 10000"/>
                    <a:gd name="connsiteY50" fmla="*/ 2305 h 10000"/>
                    <a:gd name="connsiteX51" fmla="*/ 1994 w 10000"/>
                    <a:gd name="connsiteY51" fmla="*/ 1997 h 10000"/>
                    <a:gd name="connsiteX52" fmla="*/ 2146 w 10000"/>
                    <a:gd name="connsiteY52" fmla="*/ 1853 h 10000"/>
                    <a:gd name="connsiteX53" fmla="*/ 2315 w 10000"/>
                    <a:gd name="connsiteY53" fmla="*/ 1710 h 10000"/>
                    <a:gd name="connsiteX54" fmla="*/ 2466 w 10000"/>
                    <a:gd name="connsiteY54" fmla="*/ 1580 h 10000"/>
                    <a:gd name="connsiteX55" fmla="*/ 2644 w 10000"/>
                    <a:gd name="connsiteY55" fmla="*/ 1463 h 10000"/>
                    <a:gd name="connsiteX56" fmla="*/ 2822 w 10000"/>
                    <a:gd name="connsiteY56" fmla="*/ 1341 h 10000"/>
                    <a:gd name="connsiteX57" fmla="*/ 3000 w 10000"/>
                    <a:gd name="connsiteY57" fmla="*/ 1246 h 10000"/>
                    <a:gd name="connsiteX58" fmla="*/ 3190 w 10000"/>
                    <a:gd name="connsiteY58" fmla="*/ 1150 h 10000"/>
                    <a:gd name="connsiteX59" fmla="*/ 3381 w 10000"/>
                    <a:gd name="connsiteY59" fmla="*/ 1059 h 10000"/>
                    <a:gd name="connsiteX60" fmla="*/ 3572 w 10000"/>
                    <a:gd name="connsiteY60" fmla="*/ 985 h 10000"/>
                    <a:gd name="connsiteX61" fmla="*/ 3762 w 10000"/>
                    <a:gd name="connsiteY61" fmla="*/ 924 h 10000"/>
                    <a:gd name="connsiteX62" fmla="*/ 3962 w 10000"/>
                    <a:gd name="connsiteY62" fmla="*/ 868 h 10000"/>
                    <a:gd name="connsiteX63" fmla="*/ 4166 w 10000"/>
                    <a:gd name="connsiteY63" fmla="*/ 820 h 10000"/>
                    <a:gd name="connsiteX64" fmla="*/ 4378 w 10000"/>
                    <a:gd name="connsiteY64" fmla="*/ 786 h 10000"/>
                    <a:gd name="connsiteX65" fmla="*/ 4577 w 10000"/>
                    <a:gd name="connsiteY65" fmla="*/ 760 h 10000"/>
                    <a:gd name="connsiteX66" fmla="*/ 4794 w 10000"/>
                    <a:gd name="connsiteY66" fmla="*/ 738 h 10000"/>
                    <a:gd name="connsiteX67" fmla="*/ 5007 w 10000"/>
                    <a:gd name="connsiteY67" fmla="*/ 738 h 10000"/>
                    <a:gd name="connsiteX68" fmla="*/ 5219 w 10000"/>
                    <a:gd name="connsiteY68" fmla="*/ 738 h 10000"/>
                    <a:gd name="connsiteX69" fmla="*/ 5423 w 10000"/>
                    <a:gd name="connsiteY69" fmla="*/ 760 h 10000"/>
                    <a:gd name="connsiteX70" fmla="*/ 5635 w 10000"/>
                    <a:gd name="connsiteY70" fmla="*/ 786 h 10000"/>
                    <a:gd name="connsiteX71" fmla="*/ 5834 w 10000"/>
                    <a:gd name="connsiteY71" fmla="*/ 820 h 10000"/>
                    <a:gd name="connsiteX72" fmla="*/ 6038 w 10000"/>
                    <a:gd name="connsiteY72" fmla="*/ 868 h 10000"/>
                    <a:gd name="connsiteX73" fmla="*/ 6238 w 10000"/>
                    <a:gd name="connsiteY73" fmla="*/ 924 h 10000"/>
                    <a:gd name="connsiteX74" fmla="*/ 6428 w 10000"/>
                    <a:gd name="connsiteY74" fmla="*/ 985 h 10000"/>
                    <a:gd name="connsiteX75" fmla="*/ 6632 w 10000"/>
                    <a:gd name="connsiteY75" fmla="*/ 1059 h 10000"/>
                    <a:gd name="connsiteX76" fmla="*/ 6823 w 10000"/>
                    <a:gd name="connsiteY76" fmla="*/ 1150 h 10000"/>
                    <a:gd name="connsiteX77" fmla="*/ 7000 w 10000"/>
                    <a:gd name="connsiteY77" fmla="*/ 1246 h 10000"/>
                    <a:gd name="connsiteX78" fmla="*/ 7178 w 10000"/>
                    <a:gd name="connsiteY78" fmla="*/ 1341 h 10000"/>
                    <a:gd name="connsiteX79" fmla="*/ 7356 w 10000"/>
                    <a:gd name="connsiteY79" fmla="*/ 1463 h 10000"/>
                    <a:gd name="connsiteX80" fmla="*/ 7534 w 10000"/>
                    <a:gd name="connsiteY80" fmla="*/ 1580 h 10000"/>
                    <a:gd name="connsiteX81" fmla="*/ 7698 w 10000"/>
                    <a:gd name="connsiteY81" fmla="*/ 1710 h 10000"/>
                    <a:gd name="connsiteX82" fmla="*/ 7854 w 10000"/>
                    <a:gd name="connsiteY82" fmla="*/ 1853 h 10000"/>
                    <a:gd name="connsiteX83" fmla="*/ 8006 w 10000"/>
                    <a:gd name="connsiteY83" fmla="*/ 1997 h 10000"/>
                    <a:gd name="connsiteX84" fmla="*/ 8019 w 10000"/>
                    <a:gd name="connsiteY84" fmla="*/ 1997 h 10000"/>
                    <a:gd name="connsiteX85" fmla="*/ 8019 w 10000"/>
                    <a:gd name="connsiteY85" fmla="*/ 2005 h 10000"/>
                    <a:gd name="connsiteX86" fmla="*/ 8019 w 10000"/>
                    <a:gd name="connsiteY86" fmla="*/ 2005 h 10000"/>
                    <a:gd name="connsiteX87" fmla="*/ 8032 w 10000"/>
                    <a:gd name="connsiteY87" fmla="*/ 2018 h 10000"/>
                    <a:gd name="connsiteX88" fmla="*/ 8552 w 10000"/>
                    <a:gd name="connsiteY88" fmla="*/ 1484 h 10000"/>
                    <a:gd name="connsiteX89" fmla="*/ 8552 w 10000"/>
                    <a:gd name="connsiteY89" fmla="*/ 1484 h 10000"/>
                    <a:gd name="connsiteX90" fmla="*/ 8539 w 10000"/>
                    <a:gd name="connsiteY90" fmla="*/ 1471 h 10000"/>
                    <a:gd name="connsiteX91" fmla="*/ 8539 w 10000"/>
                    <a:gd name="connsiteY91" fmla="*/ 1471 h 10000"/>
                    <a:gd name="connsiteX92" fmla="*/ 8531 w 10000"/>
                    <a:gd name="connsiteY92" fmla="*/ 1463 h 10000"/>
                    <a:gd name="connsiteX93" fmla="*/ 8353 w 10000"/>
                    <a:gd name="connsiteY93" fmla="*/ 1285 h 10000"/>
                    <a:gd name="connsiteX94" fmla="*/ 8162 w 10000"/>
                    <a:gd name="connsiteY94" fmla="*/ 1128 h 10000"/>
                    <a:gd name="connsiteX95" fmla="*/ 7971 w 10000"/>
                    <a:gd name="connsiteY95" fmla="*/ 972 h 10000"/>
                    <a:gd name="connsiteX96" fmla="*/ 7772 w 10000"/>
                    <a:gd name="connsiteY96" fmla="*/ 833 h 10000"/>
                    <a:gd name="connsiteX97" fmla="*/ 7568 w 10000"/>
                    <a:gd name="connsiteY97" fmla="*/ 699 h 10000"/>
                    <a:gd name="connsiteX98" fmla="*/ 7356 w 10000"/>
                    <a:gd name="connsiteY98" fmla="*/ 582 h 10000"/>
                    <a:gd name="connsiteX99" fmla="*/ 7139 w 10000"/>
                    <a:gd name="connsiteY99" fmla="*/ 473 h 10000"/>
                    <a:gd name="connsiteX100" fmla="*/ 6914 w 10000"/>
                    <a:gd name="connsiteY100" fmla="*/ 369 h 10000"/>
                    <a:gd name="connsiteX101" fmla="*/ 6688 w 10000"/>
                    <a:gd name="connsiteY101" fmla="*/ 286 h 10000"/>
                    <a:gd name="connsiteX102" fmla="*/ 6454 w 10000"/>
                    <a:gd name="connsiteY102" fmla="*/ 213 h 10000"/>
                    <a:gd name="connsiteX103" fmla="*/ 6229 w 10000"/>
                    <a:gd name="connsiteY103" fmla="*/ 143 h 10000"/>
                    <a:gd name="connsiteX104" fmla="*/ 5990 w 10000"/>
                    <a:gd name="connsiteY104" fmla="*/ 95 h 10000"/>
                    <a:gd name="connsiteX105" fmla="*/ 5743 w 10000"/>
                    <a:gd name="connsiteY105" fmla="*/ 48 h 10000"/>
                    <a:gd name="connsiteX106" fmla="*/ 5505 w 10000"/>
                    <a:gd name="connsiteY106" fmla="*/ 22 h 10000"/>
                    <a:gd name="connsiteX107" fmla="*/ 5254 w 10000"/>
                    <a:gd name="connsiteY107" fmla="*/ 13 h 10000"/>
                    <a:gd name="connsiteX108" fmla="*/ 5007 w 10000"/>
                    <a:gd name="connsiteY108" fmla="*/ 0 h 10000"/>
                    <a:gd name="connsiteX109" fmla="*/ 4495 w 10000"/>
                    <a:gd name="connsiteY109" fmla="*/ 22 h 10000"/>
                    <a:gd name="connsiteX110" fmla="*/ 3997 w 10000"/>
                    <a:gd name="connsiteY110" fmla="*/ 109 h 10000"/>
                    <a:gd name="connsiteX111" fmla="*/ 3524 w 10000"/>
                    <a:gd name="connsiteY111" fmla="*/ 226 h 10000"/>
                    <a:gd name="connsiteX112" fmla="*/ 3060 w 10000"/>
                    <a:gd name="connsiteY112" fmla="*/ 391 h 10000"/>
                    <a:gd name="connsiteX113" fmla="*/ 2622 w 10000"/>
                    <a:gd name="connsiteY113" fmla="*/ 608 h 10000"/>
                    <a:gd name="connsiteX114" fmla="*/ 2206 w 10000"/>
                    <a:gd name="connsiteY114" fmla="*/ 855 h 10000"/>
                    <a:gd name="connsiteX115" fmla="*/ 1825 w 10000"/>
                    <a:gd name="connsiteY115" fmla="*/ 1141 h 10000"/>
                    <a:gd name="connsiteX116" fmla="*/ 1469 w 10000"/>
                    <a:gd name="connsiteY116" fmla="*/ 1463 h 10000"/>
                    <a:gd name="connsiteX117" fmla="*/ 1140 w 10000"/>
                    <a:gd name="connsiteY117" fmla="*/ 1819 h 10000"/>
                    <a:gd name="connsiteX118" fmla="*/ 854 w 10000"/>
                    <a:gd name="connsiteY118" fmla="*/ 2209 h 10000"/>
                    <a:gd name="connsiteX119" fmla="*/ 607 w 10000"/>
                    <a:gd name="connsiteY119" fmla="*/ 2626 h 10000"/>
                    <a:gd name="connsiteX120" fmla="*/ 390 w 10000"/>
                    <a:gd name="connsiteY120" fmla="*/ 3051 h 10000"/>
                    <a:gd name="connsiteX121" fmla="*/ 225 w 10000"/>
                    <a:gd name="connsiteY121" fmla="*/ 3516 h 10000"/>
                    <a:gd name="connsiteX122" fmla="*/ 108 w 10000"/>
                    <a:gd name="connsiteY122" fmla="*/ 3989 h 10000"/>
                    <a:gd name="connsiteX123" fmla="*/ 22 w 10000"/>
                    <a:gd name="connsiteY123" fmla="*/ 4488 h 10000"/>
                    <a:gd name="connsiteX124" fmla="*/ 0 w 10000"/>
                    <a:gd name="connsiteY124" fmla="*/ 5000 h 10000"/>
                    <a:gd name="connsiteX125" fmla="*/ 22 w 10000"/>
                    <a:gd name="connsiteY125" fmla="*/ 5499 h 10000"/>
                    <a:gd name="connsiteX126" fmla="*/ 95 w 10000"/>
                    <a:gd name="connsiteY126" fmla="*/ 5985 h 10000"/>
                    <a:gd name="connsiteX127" fmla="*/ 212 w 10000"/>
                    <a:gd name="connsiteY127" fmla="*/ 6463 h 10000"/>
                    <a:gd name="connsiteX128" fmla="*/ 381 w 10000"/>
                    <a:gd name="connsiteY128" fmla="*/ 6923 h 10000"/>
                    <a:gd name="connsiteX129" fmla="*/ 581 w 10000"/>
                    <a:gd name="connsiteY129" fmla="*/ 7365 h 10000"/>
                    <a:gd name="connsiteX130" fmla="*/ 832 w 10000"/>
                    <a:gd name="connsiteY130" fmla="*/ 7778 h 10000"/>
                    <a:gd name="connsiteX131" fmla="*/ 1127 w 10000"/>
                    <a:gd name="connsiteY131" fmla="*/ 8173 h 10000"/>
                    <a:gd name="connsiteX132" fmla="*/ 1461 w 10000"/>
                    <a:gd name="connsiteY132" fmla="*/ 8537 h 10000"/>
                    <a:gd name="connsiteX133" fmla="*/ 1638 w 10000"/>
                    <a:gd name="connsiteY133" fmla="*/ 8715 h 10000"/>
                    <a:gd name="connsiteX134" fmla="*/ 1825 w 10000"/>
                    <a:gd name="connsiteY134" fmla="*/ 8872 h 10000"/>
                    <a:gd name="connsiteX135" fmla="*/ 2029 w 10000"/>
                    <a:gd name="connsiteY135" fmla="*/ 9028 h 10000"/>
                    <a:gd name="connsiteX136" fmla="*/ 2228 w 10000"/>
                    <a:gd name="connsiteY136" fmla="*/ 9167 h 10000"/>
                    <a:gd name="connsiteX137" fmla="*/ 2432 w 10000"/>
                    <a:gd name="connsiteY137" fmla="*/ 9301 h 10000"/>
                    <a:gd name="connsiteX138" fmla="*/ 2644 w 10000"/>
                    <a:gd name="connsiteY138" fmla="*/ 9418 h 10000"/>
                    <a:gd name="connsiteX139" fmla="*/ 2861 w 10000"/>
                    <a:gd name="connsiteY139" fmla="*/ 9527 h 10000"/>
                    <a:gd name="connsiteX140" fmla="*/ 3086 w 10000"/>
                    <a:gd name="connsiteY140" fmla="*/ 9618 h 10000"/>
                    <a:gd name="connsiteX141" fmla="*/ 3312 w 10000"/>
                    <a:gd name="connsiteY141" fmla="*/ 9714 h 10000"/>
                    <a:gd name="connsiteX142" fmla="*/ 3546 w 10000"/>
                    <a:gd name="connsiteY142" fmla="*/ 9787 h 10000"/>
                    <a:gd name="connsiteX143" fmla="*/ 3784 w 10000"/>
                    <a:gd name="connsiteY143" fmla="*/ 9857 h 10000"/>
                    <a:gd name="connsiteX144" fmla="*/ 4023 w 10000"/>
                    <a:gd name="connsiteY144" fmla="*/ 9905 h 10000"/>
                    <a:gd name="connsiteX145" fmla="*/ 4257 w 10000"/>
                    <a:gd name="connsiteY145" fmla="*/ 9952 h 10000"/>
                    <a:gd name="connsiteX146" fmla="*/ 4508 w 10000"/>
                    <a:gd name="connsiteY146" fmla="*/ 9978 h 10000"/>
                    <a:gd name="connsiteX147" fmla="*/ 4755 w 10000"/>
                    <a:gd name="connsiteY147" fmla="*/ 9987 h 10000"/>
                    <a:gd name="connsiteX148" fmla="*/ 5007 w 10000"/>
                    <a:gd name="connsiteY148" fmla="*/ 10000 h 10000"/>
                    <a:gd name="connsiteX149" fmla="*/ 5254 w 10000"/>
                    <a:gd name="connsiteY149" fmla="*/ 9987 h 10000"/>
                    <a:gd name="connsiteX150" fmla="*/ 5505 w 10000"/>
                    <a:gd name="connsiteY150" fmla="*/ 9978 h 10000"/>
                    <a:gd name="connsiteX151" fmla="*/ 5743 w 10000"/>
                    <a:gd name="connsiteY151" fmla="*/ 9952 h 10000"/>
                    <a:gd name="connsiteX152" fmla="*/ 5990 w 10000"/>
                    <a:gd name="connsiteY152" fmla="*/ 9905 h 10000"/>
                    <a:gd name="connsiteX153" fmla="*/ 6229 w 10000"/>
                    <a:gd name="connsiteY153" fmla="*/ 9857 h 10000"/>
                    <a:gd name="connsiteX154" fmla="*/ 6454 w 10000"/>
                    <a:gd name="connsiteY154" fmla="*/ 9787 h 10000"/>
                    <a:gd name="connsiteX155" fmla="*/ 6688 w 10000"/>
                    <a:gd name="connsiteY155" fmla="*/ 9714 h 10000"/>
                    <a:gd name="connsiteX156" fmla="*/ 6914 w 10000"/>
                    <a:gd name="connsiteY156" fmla="*/ 9618 h 10000"/>
                    <a:gd name="connsiteX157" fmla="*/ 7139 w 10000"/>
                    <a:gd name="connsiteY157" fmla="*/ 9527 h 10000"/>
                    <a:gd name="connsiteX158" fmla="*/ 7356 w 10000"/>
                    <a:gd name="connsiteY158" fmla="*/ 9418 h 10000"/>
                    <a:gd name="connsiteX159" fmla="*/ 7568 w 10000"/>
                    <a:gd name="connsiteY159" fmla="*/ 9301 h 10000"/>
                    <a:gd name="connsiteX160" fmla="*/ 7772 w 10000"/>
                    <a:gd name="connsiteY160" fmla="*/ 9167 h 10000"/>
                    <a:gd name="connsiteX161" fmla="*/ 7971 w 10000"/>
                    <a:gd name="connsiteY161" fmla="*/ 9028 h 10000"/>
                    <a:gd name="connsiteX162" fmla="*/ 8162 w 10000"/>
                    <a:gd name="connsiteY162" fmla="*/ 8872 h 10000"/>
                    <a:gd name="connsiteX163" fmla="*/ 8353 w 10000"/>
                    <a:gd name="connsiteY163" fmla="*/ 8715 h 10000"/>
                    <a:gd name="connsiteX164" fmla="*/ 8531 w 10000"/>
                    <a:gd name="connsiteY164" fmla="*/ 8537 h 10000"/>
                    <a:gd name="connsiteX165" fmla="*/ 8860 w 10000"/>
                    <a:gd name="connsiteY165" fmla="*/ 8173 h 10000"/>
                    <a:gd name="connsiteX166" fmla="*/ 9159 w 10000"/>
                    <a:gd name="connsiteY166" fmla="*/ 7778 h 10000"/>
                    <a:gd name="connsiteX167" fmla="*/ 9406 w 10000"/>
                    <a:gd name="connsiteY167" fmla="*/ 7365 h 10000"/>
                    <a:gd name="connsiteX168" fmla="*/ 9619 w 10000"/>
                    <a:gd name="connsiteY168" fmla="*/ 6923 h 10000"/>
                    <a:gd name="connsiteX169" fmla="*/ 9788 w 10000"/>
                    <a:gd name="connsiteY169" fmla="*/ 6463 h 10000"/>
                    <a:gd name="connsiteX170" fmla="*/ 9905 w 10000"/>
                    <a:gd name="connsiteY170" fmla="*/ 5985 h 10000"/>
                    <a:gd name="connsiteX171" fmla="*/ 9978 w 10000"/>
                    <a:gd name="connsiteY171" fmla="*/ 5499 h 10000"/>
                    <a:gd name="connsiteX172" fmla="*/ 10000 w 10000"/>
                    <a:gd name="connsiteY172" fmla="*/ 5000 h 10000"/>
                    <a:gd name="connsiteX173" fmla="*/ 10000 w 10000"/>
                    <a:gd name="connsiteY173" fmla="*/ 5000 h 10000"/>
                    <a:gd name="connsiteX174" fmla="*/ 10000 w 10000"/>
                    <a:gd name="connsiteY174" fmla="*/ 4987 h 10000"/>
                    <a:gd name="connsiteX175" fmla="*/ 10000 w 10000"/>
                    <a:gd name="connsiteY175" fmla="*/ 498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0000" h="10000">
                      <a:moveTo>
                        <a:pt x="10000" y="4987"/>
                      </a:moveTo>
                      <a:lnTo>
                        <a:pt x="9254" y="4987"/>
                      </a:lnTo>
                      <a:lnTo>
                        <a:pt x="9254" y="4987"/>
                      </a:lnTo>
                      <a:lnTo>
                        <a:pt x="9254" y="5000"/>
                      </a:lnTo>
                      <a:cubicBezTo>
                        <a:pt x="9245" y="5146"/>
                        <a:pt x="9237" y="5292"/>
                        <a:pt x="9228" y="5438"/>
                      </a:cubicBezTo>
                      <a:cubicBezTo>
                        <a:pt x="9208" y="5581"/>
                        <a:pt x="9188" y="5725"/>
                        <a:pt x="9168" y="5868"/>
                      </a:cubicBezTo>
                      <a:cubicBezTo>
                        <a:pt x="9133" y="6003"/>
                        <a:pt x="9099" y="6137"/>
                        <a:pt x="9064" y="6272"/>
                      </a:cubicBezTo>
                      <a:cubicBezTo>
                        <a:pt x="9016" y="6402"/>
                        <a:pt x="8969" y="6532"/>
                        <a:pt x="8921" y="6662"/>
                      </a:cubicBezTo>
                      <a:cubicBezTo>
                        <a:pt x="8862" y="6785"/>
                        <a:pt x="8802" y="6908"/>
                        <a:pt x="8743" y="7031"/>
                      </a:cubicBezTo>
                      <a:lnTo>
                        <a:pt x="8531" y="7387"/>
                      </a:lnTo>
                      <a:lnTo>
                        <a:pt x="8279" y="7721"/>
                      </a:lnTo>
                      <a:lnTo>
                        <a:pt x="8006" y="8016"/>
                      </a:lnTo>
                      <a:lnTo>
                        <a:pt x="7698" y="8290"/>
                      </a:lnTo>
                      <a:lnTo>
                        <a:pt x="7378" y="8537"/>
                      </a:lnTo>
                      <a:lnTo>
                        <a:pt x="7022" y="8754"/>
                      </a:lnTo>
                      <a:lnTo>
                        <a:pt x="6654" y="8932"/>
                      </a:lnTo>
                      <a:lnTo>
                        <a:pt x="6264" y="9076"/>
                      </a:lnTo>
                      <a:lnTo>
                        <a:pt x="5860" y="9180"/>
                      </a:lnTo>
                      <a:lnTo>
                        <a:pt x="5431" y="9240"/>
                      </a:lnTo>
                      <a:lnTo>
                        <a:pt x="5007" y="9262"/>
                      </a:lnTo>
                      <a:lnTo>
                        <a:pt x="4794" y="9262"/>
                      </a:lnTo>
                      <a:lnTo>
                        <a:pt x="4577" y="9240"/>
                      </a:lnTo>
                      <a:lnTo>
                        <a:pt x="4378" y="9214"/>
                      </a:lnTo>
                      <a:lnTo>
                        <a:pt x="4166" y="9180"/>
                      </a:lnTo>
                      <a:lnTo>
                        <a:pt x="3962" y="9132"/>
                      </a:lnTo>
                      <a:lnTo>
                        <a:pt x="3762" y="9076"/>
                      </a:lnTo>
                      <a:lnTo>
                        <a:pt x="3572" y="9015"/>
                      </a:lnTo>
                      <a:lnTo>
                        <a:pt x="3381" y="8932"/>
                      </a:lnTo>
                      <a:lnTo>
                        <a:pt x="3190" y="8850"/>
                      </a:lnTo>
                      <a:lnTo>
                        <a:pt x="3000" y="8754"/>
                      </a:lnTo>
                      <a:lnTo>
                        <a:pt x="2822" y="8659"/>
                      </a:lnTo>
                      <a:lnTo>
                        <a:pt x="2644" y="8537"/>
                      </a:lnTo>
                      <a:lnTo>
                        <a:pt x="2466" y="8420"/>
                      </a:lnTo>
                      <a:lnTo>
                        <a:pt x="2315" y="8290"/>
                      </a:lnTo>
                      <a:cubicBezTo>
                        <a:pt x="2259" y="8242"/>
                        <a:pt x="2202" y="8195"/>
                        <a:pt x="2146" y="8147"/>
                      </a:cubicBezTo>
                      <a:lnTo>
                        <a:pt x="1994" y="8003"/>
                      </a:lnTo>
                      <a:lnTo>
                        <a:pt x="1708" y="7695"/>
                      </a:lnTo>
                      <a:lnTo>
                        <a:pt x="1461" y="7365"/>
                      </a:lnTo>
                      <a:lnTo>
                        <a:pt x="1244" y="7005"/>
                      </a:lnTo>
                      <a:lnTo>
                        <a:pt x="1066" y="6641"/>
                      </a:lnTo>
                      <a:cubicBezTo>
                        <a:pt x="1018" y="6509"/>
                        <a:pt x="971" y="6378"/>
                        <a:pt x="923" y="6246"/>
                      </a:cubicBezTo>
                      <a:cubicBezTo>
                        <a:pt x="893" y="6111"/>
                        <a:pt x="862" y="5977"/>
                        <a:pt x="832" y="5842"/>
                      </a:cubicBezTo>
                      <a:cubicBezTo>
                        <a:pt x="812" y="5705"/>
                        <a:pt x="792" y="5567"/>
                        <a:pt x="772" y="5430"/>
                      </a:cubicBezTo>
                      <a:cubicBezTo>
                        <a:pt x="763" y="5287"/>
                        <a:pt x="755" y="5143"/>
                        <a:pt x="746" y="5000"/>
                      </a:cubicBezTo>
                      <a:cubicBezTo>
                        <a:pt x="755" y="4861"/>
                        <a:pt x="763" y="4722"/>
                        <a:pt x="772" y="4583"/>
                      </a:cubicBezTo>
                      <a:cubicBezTo>
                        <a:pt x="792" y="4444"/>
                        <a:pt x="812" y="4306"/>
                        <a:pt x="832" y="4167"/>
                      </a:cubicBezTo>
                      <a:cubicBezTo>
                        <a:pt x="862" y="4032"/>
                        <a:pt x="893" y="3898"/>
                        <a:pt x="923" y="3763"/>
                      </a:cubicBezTo>
                      <a:cubicBezTo>
                        <a:pt x="971" y="3633"/>
                        <a:pt x="1018" y="3502"/>
                        <a:pt x="1066" y="3372"/>
                      </a:cubicBezTo>
                      <a:cubicBezTo>
                        <a:pt x="1125" y="3246"/>
                        <a:pt x="1185" y="3121"/>
                        <a:pt x="1244" y="2995"/>
                      </a:cubicBezTo>
                      <a:lnTo>
                        <a:pt x="1461" y="2635"/>
                      </a:lnTo>
                      <a:lnTo>
                        <a:pt x="1708" y="2305"/>
                      </a:lnTo>
                      <a:lnTo>
                        <a:pt x="1994" y="1997"/>
                      </a:lnTo>
                      <a:lnTo>
                        <a:pt x="2146" y="1853"/>
                      </a:lnTo>
                      <a:cubicBezTo>
                        <a:pt x="2202" y="1805"/>
                        <a:pt x="2259" y="1758"/>
                        <a:pt x="2315" y="1710"/>
                      </a:cubicBezTo>
                      <a:lnTo>
                        <a:pt x="2466" y="1580"/>
                      </a:lnTo>
                      <a:lnTo>
                        <a:pt x="2644" y="1463"/>
                      </a:lnTo>
                      <a:lnTo>
                        <a:pt x="2822" y="1341"/>
                      </a:lnTo>
                      <a:lnTo>
                        <a:pt x="3000" y="1246"/>
                      </a:lnTo>
                      <a:lnTo>
                        <a:pt x="3190" y="1150"/>
                      </a:lnTo>
                      <a:lnTo>
                        <a:pt x="3381" y="1059"/>
                      </a:lnTo>
                      <a:lnTo>
                        <a:pt x="3572" y="985"/>
                      </a:lnTo>
                      <a:lnTo>
                        <a:pt x="3762" y="924"/>
                      </a:lnTo>
                      <a:lnTo>
                        <a:pt x="3962" y="868"/>
                      </a:lnTo>
                      <a:lnTo>
                        <a:pt x="4166" y="820"/>
                      </a:lnTo>
                      <a:lnTo>
                        <a:pt x="4378" y="786"/>
                      </a:lnTo>
                      <a:lnTo>
                        <a:pt x="4577" y="760"/>
                      </a:lnTo>
                      <a:lnTo>
                        <a:pt x="4794" y="738"/>
                      </a:lnTo>
                      <a:lnTo>
                        <a:pt x="5007" y="738"/>
                      </a:lnTo>
                      <a:lnTo>
                        <a:pt x="5219" y="738"/>
                      </a:lnTo>
                      <a:lnTo>
                        <a:pt x="5423" y="760"/>
                      </a:lnTo>
                      <a:lnTo>
                        <a:pt x="5635" y="786"/>
                      </a:lnTo>
                      <a:lnTo>
                        <a:pt x="5834" y="820"/>
                      </a:lnTo>
                      <a:lnTo>
                        <a:pt x="6038" y="868"/>
                      </a:lnTo>
                      <a:lnTo>
                        <a:pt x="6238" y="924"/>
                      </a:lnTo>
                      <a:lnTo>
                        <a:pt x="6428" y="985"/>
                      </a:lnTo>
                      <a:lnTo>
                        <a:pt x="6632" y="1059"/>
                      </a:lnTo>
                      <a:lnTo>
                        <a:pt x="6823" y="1150"/>
                      </a:lnTo>
                      <a:lnTo>
                        <a:pt x="7000" y="1246"/>
                      </a:lnTo>
                      <a:lnTo>
                        <a:pt x="7178" y="1341"/>
                      </a:lnTo>
                      <a:lnTo>
                        <a:pt x="7356" y="1463"/>
                      </a:lnTo>
                      <a:lnTo>
                        <a:pt x="7534" y="1580"/>
                      </a:lnTo>
                      <a:cubicBezTo>
                        <a:pt x="7589" y="1623"/>
                        <a:pt x="7643" y="1667"/>
                        <a:pt x="7698" y="1710"/>
                      </a:cubicBezTo>
                      <a:lnTo>
                        <a:pt x="7854" y="1853"/>
                      </a:lnTo>
                      <a:lnTo>
                        <a:pt x="8006" y="1997"/>
                      </a:lnTo>
                      <a:lnTo>
                        <a:pt x="8019" y="1997"/>
                      </a:lnTo>
                      <a:lnTo>
                        <a:pt x="8019" y="2005"/>
                      </a:lnTo>
                      <a:lnTo>
                        <a:pt x="8019" y="2005"/>
                      </a:lnTo>
                      <a:lnTo>
                        <a:pt x="8032" y="2018"/>
                      </a:lnTo>
                      <a:lnTo>
                        <a:pt x="8552" y="1484"/>
                      </a:lnTo>
                      <a:lnTo>
                        <a:pt x="8552" y="1484"/>
                      </a:lnTo>
                      <a:lnTo>
                        <a:pt x="8539" y="1471"/>
                      </a:lnTo>
                      <a:lnTo>
                        <a:pt x="8539" y="1471"/>
                      </a:lnTo>
                      <a:lnTo>
                        <a:pt x="8531" y="1463"/>
                      </a:lnTo>
                      <a:lnTo>
                        <a:pt x="8353" y="1285"/>
                      </a:lnTo>
                      <a:lnTo>
                        <a:pt x="8162" y="1128"/>
                      </a:lnTo>
                      <a:lnTo>
                        <a:pt x="7971" y="972"/>
                      </a:lnTo>
                      <a:lnTo>
                        <a:pt x="7772" y="833"/>
                      </a:lnTo>
                      <a:lnTo>
                        <a:pt x="7568" y="699"/>
                      </a:lnTo>
                      <a:lnTo>
                        <a:pt x="7356" y="582"/>
                      </a:lnTo>
                      <a:lnTo>
                        <a:pt x="7139" y="473"/>
                      </a:lnTo>
                      <a:lnTo>
                        <a:pt x="6914" y="369"/>
                      </a:lnTo>
                      <a:lnTo>
                        <a:pt x="6688" y="286"/>
                      </a:lnTo>
                      <a:lnTo>
                        <a:pt x="6454" y="213"/>
                      </a:lnTo>
                      <a:lnTo>
                        <a:pt x="6229" y="143"/>
                      </a:lnTo>
                      <a:lnTo>
                        <a:pt x="5990" y="95"/>
                      </a:lnTo>
                      <a:lnTo>
                        <a:pt x="5743" y="48"/>
                      </a:lnTo>
                      <a:lnTo>
                        <a:pt x="5505" y="22"/>
                      </a:lnTo>
                      <a:lnTo>
                        <a:pt x="5254" y="13"/>
                      </a:lnTo>
                      <a:lnTo>
                        <a:pt x="5007" y="0"/>
                      </a:lnTo>
                      <a:lnTo>
                        <a:pt x="4495" y="22"/>
                      </a:lnTo>
                      <a:lnTo>
                        <a:pt x="3997" y="109"/>
                      </a:lnTo>
                      <a:lnTo>
                        <a:pt x="3524" y="226"/>
                      </a:lnTo>
                      <a:lnTo>
                        <a:pt x="3060" y="391"/>
                      </a:lnTo>
                      <a:lnTo>
                        <a:pt x="2622" y="608"/>
                      </a:lnTo>
                      <a:lnTo>
                        <a:pt x="2206" y="855"/>
                      </a:lnTo>
                      <a:lnTo>
                        <a:pt x="1825" y="1141"/>
                      </a:lnTo>
                      <a:lnTo>
                        <a:pt x="1469" y="1463"/>
                      </a:lnTo>
                      <a:lnTo>
                        <a:pt x="1140" y="1819"/>
                      </a:lnTo>
                      <a:lnTo>
                        <a:pt x="854" y="2209"/>
                      </a:lnTo>
                      <a:lnTo>
                        <a:pt x="607" y="2626"/>
                      </a:lnTo>
                      <a:cubicBezTo>
                        <a:pt x="535" y="2768"/>
                        <a:pt x="462" y="2909"/>
                        <a:pt x="390" y="3051"/>
                      </a:cubicBezTo>
                      <a:lnTo>
                        <a:pt x="225" y="3516"/>
                      </a:lnTo>
                      <a:lnTo>
                        <a:pt x="108" y="3989"/>
                      </a:lnTo>
                      <a:cubicBezTo>
                        <a:pt x="79" y="4155"/>
                        <a:pt x="51" y="4322"/>
                        <a:pt x="22" y="4488"/>
                      </a:cubicBezTo>
                      <a:cubicBezTo>
                        <a:pt x="15" y="4659"/>
                        <a:pt x="7" y="4829"/>
                        <a:pt x="0" y="5000"/>
                      </a:cubicBezTo>
                      <a:cubicBezTo>
                        <a:pt x="7" y="5166"/>
                        <a:pt x="15" y="5333"/>
                        <a:pt x="22" y="5499"/>
                      </a:cubicBezTo>
                      <a:cubicBezTo>
                        <a:pt x="46" y="5661"/>
                        <a:pt x="71" y="5823"/>
                        <a:pt x="95" y="5985"/>
                      </a:cubicBezTo>
                      <a:lnTo>
                        <a:pt x="212" y="6463"/>
                      </a:lnTo>
                      <a:cubicBezTo>
                        <a:pt x="268" y="6616"/>
                        <a:pt x="325" y="6770"/>
                        <a:pt x="381" y="6923"/>
                      </a:cubicBezTo>
                      <a:cubicBezTo>
                        <a:pt x="448" y="7070"/>
                        <a:pt x="514" y="7218"/>
                        <a:pt x="581" y="7365"/>
                      </a:cubicBezTo>
                      <a:lnTo>
                        <a:pt x="832" y="7778"/>
                      </a:lnTo>
                      <a:lnTo>
                        <a:pt x="1127" y="8173"/>
                      </a:lnTo>
                      <a:lnTo>
                        <a:pt x="1461" y="8537"/>
                      </a:lnTo>
                      <a:lnTo>
                        <a:pt x="1638" y="8715"/>
                      </a:lnTo>
                      <a:lnTo>
                        <a:pt x="1825" y="8872"/>
                      </a:lnTo>
                      <a:lnTo>
                        <a:pt x="2029" y="9028"/>
                      </a:lnTo>
                      <a:lnTo>
                        <a:pt x="2228" y="9167"/>
                      </a:lnTo>
                      <a:lnTo>
                        <a:pt x="2432" y="9301"/>
                      </a:lnTo>
                      <a:lnTo>
                        <a:pt x="2644" y="9418"/>
                      </a:lnTo>
                      <a:lnTo>
                        <a:pt x="2861" y="9527"/>
                      </a:lnTo>
                      <a:lnTo>
                        <a:pt x="3086" y="9618"/>
                      </a:lnTo>
                      <a:lnTo>
                        <a:pt x="3312" y="9714"/>
                      </a:lnTo>
                      <a:lnTo>
                        <a:pt x="3546" y="9787"/>
                      </a:lnTo>
                      <a:lnTo>
                        <a:pt x="3784" y="9857"/>
                      </a:lnTo>
                      <a:lnTo>
                        <a:pt x="4023" y="9905"/>
                      </a:lnTo>
                      <a:lnTo>
                        <a:pt x="4257" y="9952"/>
                      </a:lnTo>
                      <a:lnTo>
                        <a:pt x="4508" y="9978"/>
                      </a:lnTo>
                      <a:lnTo>
                        <a:pt x="4755" y="9987"/>
                      </a:lnTo>
                      <a:lnTo>
                        <a:pt x="5007" y="10000"/>
                      </a:lnTo>
                      <a:lnTo>
                        <a:pt x="5254" y="9987"/>
                      </a:lnTo>
                      <a:lnTo>
                        <a:pt x="5505" y="9978"/>
                      </a:lnTo>
                      <a:lnTo>
                        <a:pt x="5743" y="9952"/>
                      </a:lnTo>
                      <a:lnTo>
                        <a:pt x="5990" y="9905"/>
                      </a:lnTo>
                      <a:lnTo>
                        <a:pt x="6229" y="9857"/>
                      </a:lnTo>
                      <a:lnTo>
                        <a:pt x="6454" y="9787"/>
                      </a:lnTo>
                      <a:lnTo>
                        <a:pt x="6688" y="9714"/>
                      </a:lnTo>
                      <a:lnTo>
                        <a:pt x="6914" y="9618"/>
                      </a:lnTo>
                      <a:lnTo>
                        <a:pt x="7139" y="9527"/>
                      </a:lnTo>
                      <a:lnTo>
                        <a:pt x="7356" y="9418"/>
                      </a:lnTo>
                      <a:lnTo>
                        <a:pt x="7568" y="9301"/>
                      </a:lnTo>
                      <a:lnTo>
                        <a:pt x="7772" y="9167"/>
                      </a:lnTo>
                      <a:lnTo>
                        <a:pt x="7971" y="9028"/>
                      </a:lnTo>
                      <a:lnTo>
                        <a:pt x="8162" y="8872"/>
                      </a:lnTo>
                      <a:lnTo>
                        <a:pt x="8353" y="8715"/>
                      </a:lnTo>
                      <a:lnTo>
                        <a:pt x="8531" y="8537"/>
                      </a:lnTo>
                      <a:lnTo>
                        <a:pt x="8860" y="8173"/>
                      </a:lnTo>
                      <a:lnTo>
                        <a:pt x="9159" y="7778"/>
                      </a:lnTo>
                      <a:cubicBezTo>
                        <a:pt x="9241" y="7640"/>
                        <a:pt x="9324" y="7503"/>
                        <a:pt x="9406" y="7365"/>
                      </a:cubicBezTo>
                      <a:lnTo>
                        <a:pt x="9619" y="6923"/>
                      </a:lnTo>
                      <a:cubicBezTo>
                        <a:pt x="9675" y="6770"/>
                        <a:pt x="9732" y="6616"/>
                        <a:pt x="9788" y="6463"/>
                      </a:cubicBezTo>
                      <a:lnTo>
                        <a:pt x="9905" y="5985"/>
                      </a:lnTo>
                      <a:cubicBezTo>
                        <a:pt x="9929" y="5823"/>
                        <a:pt x="9954" y="5661"/>
                        <a:pt x="9978" y="5499"/>
                      </a:cubicBezTo>
                      <a:cubicBezTo>
                        <a:pt x="9985" y="5333"/>
                        <a:pt x="9993" y="5166"/>
                        <a:pt x="10000" y="5000"/>
                      </a:cubicBezTo>
                      <a:lnTo>
                        <a:pt x="10000" y="5000"/>
                      </a:lnTo>
                      <a:lnTo>
                        <a:pt x="10000" y="4987"/>
                      </a:lnTo>
                      <a:lnTo>
                        <a:pt x="10000" y="4987"/>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p:nvSpPr>
              <p:spPr bwMode="auto">
                <a:xfrm>
                  <a:off x="4402" y="2164"/>
                  <a:ext cx="476" cy="474"/>
                </a:xfrm>
                <a:custGeom>
                  <a:avLst/>
                  <a:gdLst/>
                  <a:ahLst/>
                  <a:cxnLst>
                    <a:cxn ang="0">
                      <a:pos x="304" y="0"/>
                    </a:cxn>
                    <a:cxn ang="0">
                      <a:pos x="476" y="474"/>
                    </a:cxn>
                    <a:cxn ang="0">
                      <a:pos x="0" y="304"/>
                    </a:cxn>
                    <a:cxn ang="0">
                      <a:pos x="304" y="0"/>
                    </a:cxn>
                  </a:cxnLst>
                  <a:rect l="0" t="0" r="r" b="b"/>
                  <a:pathLst>
                    <a:path w="476" h="474">
                      <a:moveTo>
                        <a:pt x="304" y="0"/>
                      </a:moveTo>
                      <a:lnTo>
                        <a:pt x="476" y="474"/>
                      </a:lnTo>
                      <a:lnTo>
                        <a:pt x="0" y="304"/>
                      </a:lnTo>
                      <a:lnTo>
                        <a:pt x="304"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20" name="Picture 19" descr="UARS.jpg"/>
            <p:cNvPicPr>
              <a:picLocks noChangeAspect="1"/>
            </p:cNvPicPr>
            <p:nvPr/>
          </p:nvPicPr>
          <p:blipFill>
            <a:blip r:embed="rId2" cstate="print"/>
            <a:stretch>
              <a:fillRect/>
            </a:stretch>
          </p:blipFill>
          <p:spPr>
            <a:xfrm>
              <a:off x="3733800" y="2667000"/>
              <a:ext cx="1766292" cy="1828800"/>
            </a:xfrm>
            <a:prstGeom prst="rect">
              <a:avLst/>
            </a:prstGeom>
          </p:spPr>
        </p:pic>
      </p:grpSp>
      <p:sp>
        <p:nvSpPr>
          <p:cNvPr id="26" name="TextBox 25"/>
          <p:cNvSpPr txBox="1"/>
          <p:nvPr/>
        </p:nvSpPr>
        <p:spPr>
          <a:xfrm>
            <a:off x="482600" y="3549996"/>
            <a:ext cx="1727200" cy="707886"/>
          </a:xfrm>
          <a:prstGeom prst="rect">
            <a:avLst/>
          </a:prstGeom>
          <a:noFill/>
        </p:spPr>
        <p:txBody>
          <a:bodyPr wrap="square" rtlCol="0">
            <a:spAutoFit/>
          </a:bodyPr>
          <a:lstStyle/>
          <a:p>
            <a:pPr algn="ctr"/>
            <a:r>
              <a:rPr lang="en-US" b="1" dirty="0">
                <a:latin typeface="Arial" pitchFamily="34" charset="0"/>
                <a:cs typeface="Arial" pitchFamily="34" charset="0"/>
              </a:rPr>
              <a:t>Nominal &amp; Off Nominal</a:t>
            </a:r>
          </a:p>
        </p:txBody>
      </p:sp>
      <p:sp>
        <p:nvSpPr>
          <p:cNvPr id="27" name="Rectangle 26"/>
          <p:cNvSpPr/>
          <p:nvPr/>
        </p:nvSpPr>
        <p:spPr bwMode="auto">
          <a:xfrm>
            <a:off x="2133600" y="5759796"/>
            <a:ext cx="4544568" cy="4114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i="1" dirty="0">
                <a:solidFill>
                  <a:srgbClr val="FFFFFF"/>
                </a:solidFill>
                <a:effectLst>
                  <a:outerShdw blurRad="38100" dist="38100" dir="2700000" algn="tl">
                    <a:srgbClr val="000000">
                      <a:alpha val="43137"/>
                    </a:srgbClr>
                  </a:outerShdw>
                </a:effectLst>
                <a:latin typeface="Segoe" pitchFamily="34" charset="0"/>
              </a:rPr>
              <a:t>Include all phases of lifecycle.</a:t>
            </a:r>
          </a:p>
        </p:txBody>
      </p:sp>
      <p:sp>
        <p:nvSpPr>
          <p:cNvPr id="28" name="TextBox 27"/>
          <p:cNvSpPr txBox="1"/>
          <p:nvPr/>
        </p:nvSpPr>
        <p:spPr>
          <a:xfrm>
            <a:off x="3241041" y="959196"/>
            <a:ext cx="2412965" cy="400110"/>
          </a:xfrm>
          <a:prstGeom prst="rect">
            <a:avLst/>
          </a:prstGeom>
          <a:noFill/>
        </p:spPr>
        <p:txBody>
          <a:bodyPr wrap="none" rtlCol="0">
            <a:spAutoFit/>
          </a:bodyPr>
          <a:lstStyle/>
          <a:p>
            <a:r>
              <a:rPr lang="en-US" b="1" dirty="0">
                <a:latin typeface="Arial" pitchFamily="34" charset="0"/>
                <a:cs typeface="Arial" pitchFamily="34" charset="0"/>
              </a:rPr>
              <a:t>Design &amp; Analysis</a:t>
            </a:r>
          </a:p>
        </p:txBody>
      </p:sp>
      <p:sp>
        <p:nvSpPr>
          <p:cNvPr id="29" name="TextBox 28"/>
          <p:cNvSpPr txBox="1"/>
          <p:nvPr/>
        </p:nvSpPr>
        <p:spPr>
          <a:xfrm>
            <a:off x="1783190" y="5150196"/>
            <a:ext cx="1096624" cy="400110"/>
          </a:xfrm>
          <a:prstGeom prst="rect">
            <a:avLst/>
          </a:prstGeom>
          <a:noFill/>
        </p:spPr>
        <p:txBody>
          <a:bodyPr wrap="none" rtlCol="0">
            <a:spAutoFit/>
          </a:bodyPr>
          <a:lstStyle/>
          <a:p>
            <a:r>
              <a:rPr lang="en-US" b="1" dirty="0">
                <a:latin typeface="Arial" pitchFamily="34" charset="0"/>
                <a:cs typeface="Arial" pitchFamily="34" charset="0"/>
              </a:rPr>
              <a:t>Launch</a:t>
            </a:r>
          </a:p>
        </p:txBody>
      </p:sp>
    </p:spTree>
    <p:extLst>
      <p:ext uri="{BB962C8B-B14F-4D97-AF65-F5344CB8AC3E}">
        <p14:creationId xmlns:p14="http://schemas.microsoft.com/office/powerpoint/2010/main" val="134926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dissolv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dissolve">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dissolve">
                                      <p:cBhvr>
                                        <p:cTn id="51" dur="500"/>
                                        <p:tgtEl>
                                          <p:spTgt spid="1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ssolv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P spid="17" grpId="0"/>
      <p:bldP spid="26" grpId="0"/>
      <p:bldP spid="28" grpId="0"/>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Key Issues– Heritage </a:t>
            </a:r>
            <a:r>
              <a:rPr lang="en-US" dirty="0" err="1"/>
              <a:t>vs</a:t>
            </a:r>
            <a:r>
              <a:rPr lang="en-US" dirty="0"/>
              <a:t> New Developments</a:t>
            </a:r>
          </a:p>
        </p:txBody>
      </p:sp>
      <p:sp>
        <p:nvSpPr>
          <p:cNvPr id="18435" name="Rectangle 3"/>
          <p:cNvSpPr>
            <a:spLocks noGrp="1" noChangeArrowheads="1"/>
          </p:cNvSpPr>
          <p:nvPr>
            <p:ph type="body" idx="1"/>
          </p:nvPr>
        </p:nvSpPr>
        <p:spPr/>
        <p:txBody>
          <a:bodyPr/>
          <a:lstStyle/>
          <a:p>
            <a:pPr>
              <a:spcAft>
                <a:spcPts val="600"/>
              </a:spcAft>
            </a:pPr>
            <a:r>
              <a:rPr lang="en-US" sz="2000" dirty="0"/>
              <a:t>Using the word “heritage” is probably one of the quickest ways of getting in trouble and starting off the wrong foot when it comes to resource planning.</a:t>
            </a:r>
          </a:p>
          <a:p>
            <a:pPr>
              <a:spcAft>
                <a:spcPts val="600"/>
              </a:spcAft>
            </a:pPr>
            <a:r>
              <a:rPr lang="en-US" sz="2000" dirty="0"/>
              <a:t>“In the space business, no two systems can be the same; heritage is imperfect at best and usually less than we think.”</a:t>
            </a:r>
          </a:p>
          <a:p>
            <a:pPr lvl="1">
              <a:spcAft>
                <a:spcPts val="600"/>
              </a:spcAft>
            </a:pPr>
            <a:r>
              <a:rPr lang="en-US" sz="1400" i="1" dirty="0"/>
              <a:t>From “Some Things You Always Needed to Know About Systems Engineering but Didn’t Know You Needed to Know”, M.G. </a:t>
            </a:r>
            <a:r>
              <a:rPr lang="en-US" sz="1400" i="1" dirty="0" err="1"/>
              <a:t>Ryschkewitsch</a:t>
            </a:r>
            <a:r>
              <a:rPr lang="en-US" sz="1400" i="1" dirty="0"/>
              <a:t>, </a:t>
            </a:r>
            <a:r>
              <a:rPr lang="en-US" sz="1400" i="1" dirty="0" err="1"/>
              <a:t>Schneebaum</a:t>
            </a:r>
            <a:r>
              <a:rPr lang="en-US" sz="1400" i="1" dirty="0"/>
              <a:t> Colloquium GSFC, September 2008</a:t>
            </a:r>
          </a:p>
          <a:p>
            <a:pPr>
              <a:spcAft>
                <a:spcPts val="600"/>
              </a:spcAft>
            </a:pPr>
            <a:r>
              <a:rPr lang="en-US" sz="2000" dirty="0"/>
              <a:t>It is more prudent to use prior designs as a </a:t>
            </a:r>
            <a:r>
              <a:rPr lang="en-US" sz="2000" u="sng" dirty="0"/>
              <a:t>starting point</a:t>
            </a:r>
            <a:r>
              <a:rPr lang="en-US" sz="2000" dirty="0"/>
              <a:t> for the Requirements and Basis of Estimate.  This is very different than bypassing our homework on the basis that “it’s been done before”.</a:t>
            </a:r>
          </a:p>
          <a:p>
            <a:pPr>
              <a:spcAft>
                <a:spcPts val="600"/>
              </a:spcAft>
            </a:pPr>
            <a:r>
              <a:rPr lang="en-US" sz="2000" dirty="0"/>
              <a:t>EVERY claim to heritage must be substantiated and presumed not to be until shown otherwise.</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72B93A2-4548-4DDD-B4FB-8E43C6D88C8F}"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GSFC Risk Scorecard</a:t>
            </a:r>
          </a:p>
        </p:txBody>
      </p:sp>
      <p:pic>
        <p:nvPicPr>
          <p:cNvPr id="6" name="Picture 5"/>
          <p:cNvPicPr>
            <a:picLocks noChangeAspect="1"/>
          </p:cNvPicPr>
          <p:nvPr/>
        </p:nvPicPr>
        <p:blipFill>
          <a:blip r:embed="rId3"/>
          <a:stretch>
            <a:fillRect/>
          </a:stretch>
        </p:blipFill>
        <p:spPr>
          <a:xfrm>
            <a:off x="1430469" y="1178846"/>
            <a:ext cx="6283061" cy="5177505"/>
          </a:xfrm>
          <a:prstGeom prst="rect">
            <a:avLst/>
          </a:prstGeom>
        </p:spPr>
      </p:pic>
      <p:sp>
        <p:nvSpPr>
          <p:cNvPr id="5" name="Footer Placeholder 4">
            <a:extLst>
              <a:ext uri="{FF2B5EF4-FFF2-40B4-BE49-F238E27FC236}">
                <a16:creationId xmlns:a16="http://schemas.microsoft.com/office/drawing/2014/main" id="{FB1F7F67-3F07-4311-9366-D53C5DA95D6D}"/>
              </a:ext>
            </a:extLst>
          </p:cNvPr>
          <p:cNvSpPr>
            <a:spLocks noGrp="1"/>
          </p:cNvSpPr>
          <p:nvPr>
            <p:ph type="ftr" sz="quarter" idx="3"/>
          </p:nvPr>
        </p:nvSpPr>
        <p:spPr/>
        <p:txBody>
          <a:bodyPr/>
          <a:lstStyle/>
          <a:p>
            <a:r>
              <a:rPr lang="en-US" dirty="0">
                <a:cs typeface="Arial" pitchFamily="34" charset="0"/>
              </a:rPr>
              <a:t>© 2014-2023 NASA </a:t>
            </a:r>
          </a:p>
        </p:txBody>
      </p:sp>
      <p:sp>
        <p:nvSpPr>
          <p:cNvPr id="7" name="Slide Number Placeholder 6">
            <a:extLst>
              <a:ext uri="{FF2B5EF4-FFF2-40B4-BE49-F238E27FC236}">
                <a16:creationId xmlns:a16="http://schemas.microsoft.com/office/drawing/2014/main" id="{4E77E553-D177-4BD8-B1C0-B48743AF62AD}"/>
              </a:ext>
            </a:extLst>
          </p:cNvPr>
          <p:cNvSpPr>
            <a:spLocks noGrp="1"/>
          </p:cNvSpPr>
          <p:nvPr>
            <p:ph type="sldNum" sz="quarter" idx="12"/>
          </p:nvPr>
        </p:nvSpPr>
        <p:spPr/>
        <p:txBody>
          <a:bodyPr/>
          <a:lstStyle/>
          <a:p>
            <a:fld id="{45A1D776-0181-4046-B875-64B2DE2EBD29}" type="slidenum">
              <a:rPr lang="en-US" smtClean="0"/>
              <a:pPr/>
              <a:t>47</a:t>
            </a:fld>
            <a:endParaRPr lang="en-US"/>
          </a:p>
        </p:txBody>
      </p:sp>
    </p:spTree>
    <p:extLst>
      <p:ext uri="{BB962C8B-B14F-4D97-AF65-F5344CB8AC3E}">
        <p14:creationId xmlns:p14="http://schemas.microsoft.com/office/powerpoint/2010/main" val="63025762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Issues – “Good Enough”</a:t>
            </a:r>
          </a:p>
        </p:txBody>
      </p:sp>
      <p:sp>
        <p:nvSpPr>
          <p:cNvPr id="3" name="Text Placeholder 2"/>
          <p:cNvSpPr>
            <a:spLocks noGrp="1"/>
          </p:cNvSpPr>
          <p:nvPr>
            <p:ph idx="1"/>
          </p:nvPr>
        </p:nvSpPr>
        <p:spPr/>
        <p:txBody>
          <a:bodyPr/>
          <a:lstStyle/>
          <a:p>
            <a:r>
              <a:rPr lang="en-US" sz="2400" dirty="0">
                <a:solidFill>
                  <a:srgbClr val="333399"/>
                </a:solidFill>
              </a:rPr>
              <a:t>The objective is to achieve convergence according to the evaluation criteria.</a:t>
            </a:r>
          </a:p>
          <a:p>
            <a:pPr lvl="1"/>
            <a:r>
              <a:rPr lang="en-US" sz="2100" b="0" dirty="0">
                <a:solidFill>
                  <a:srgbClr val="333399"/>
                </a:solidFill>
                <a:latin typeface="Arial"/>
                <a:cs typeface="Arial"/>
              </a:rPr>
              <a:t>“Make it work” = technical and performance</a:t>
            </a:r>
          </a:p>
          <a:p>
            <a:pPr lvl="1"/>
            <a:r>
              <a:rPr lang="en-US" sz="2100" b="0" dirty="0">
                <a:solidFill>
                  <a:srgbClr val="333399"/>
                </a:solidFill>
                <a:latin typeface="Arial"/>
                <a:cs typeface="Arial"/>
              </a:rPr>
              <a:t>“Make it safe and reliable” = risk</a:t>
            </a:r>
          </a:p>
          <a:p>
            <a:pPr lvl="1"/>
            <a:r>
              <a:rPr lang="en-US" sz="2100" b="0" dirty="0">
                <a:solidFill>
                  <a:srgbClr val="333399"/>
                </a:solidFill>
                <a:latin typeface="Arial"/>
                <a:cs typeface="Arial"/>
              </a:rPr>
              <a:t>“Make it affordable” = cost and schedule.</a:t>
            </a:r>
          </a:p>
        </p:txBody>
      </p:sp>
      <p:sp>
        <p:nvSpPr>
          <p:cNvPr id="4" name="Slide Number Placeholder 3"/>
          <p:cNvSpPr>
            <a:spLocks noGrp="1"/>
          </p:cNvSpPr>
          <p:nvPr>
            <p:ph type="sldNum" sz="quarter" idx="4294967295"/>
          </p:nvPr>
        </p:nvSpPr>
        <p:spPr>
          <a:xfrm>
            <a:off x="8229600" y="6492875"/>
            <a:ext cx="914400" cy="365125"/>
          </a:xfrm>
          <a:prstGeom prst="rect">
            <a:avLst/>
          </a:prstGeom>
        </p:spPr>
        <p:txBody>
          <a:bodyPr/>
          <a:lstStyle/>
          <a:p>
            <a:fld id="{45A1D776-0181-4046-B875-64B2DE2EBD29}" type="slidenum">
              <a:rPr lang="en-US" smtClean="0"/>
              <a:pPr/>
              <a:t>48</a:t>
            </a:fld>
            <a:endParaRPr lang="en-US"/>
          </a:p>
        </p:txBody>
      </p:sp>
      <p:pic>
        <p:nvPicPr>
          <p:cNvPr id="6" name="Picture 28"/>
          <p:cNvPicPr>
            <a:picLocks noChangeAspect="1" noChangeArrowheads="1"/>
          </p:cNvPicPr>
          <p:nvPr/>
        </p:nvPicPr>
        <p:blipFill>
          <a:blip r:embed="rId3" cstate="print"/>
          <a:srcRect/>
          <a:stretch>
            <a:fillRect/>
          </a:stretch>
        </p:blipFill>
        <p:spPr bwMode="auto">
          <a:xfrm>
            <a:off x="6287245" y="3394618"/>
            <a:ext cx="2590800" cy="25425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Rectangle 6"/>
          <p:cNvSpPr/>
          <p:nvPr/>
        </p:nvSpPr>
        <p:spPr bwMode="auto">
          <a:xfrm>
            <a:off x="371532" y="3333845"/>
            <a:ext cx="5638800" cy="1143000"/>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i="1" dirty="0">
                <a:solidFill>
                  <a:srgbClr val="FFFFFF"/>
                </a:solidFill>
                <a:effectLst>
                  <a:outerShdw blurRad="38100" dist="38100" dir="2700000" algn="tl">
                    <a:srgbClr val="000000">
                      <a:alpha val="43137"/>
                    </a:srgbClr>
                  </a:outerShdw>
                </a:effectLst>
                <a:latin typeface="Segoe" pitchFamily="34" charset="0"/>
              </a:rPr>
              <a:t>Overachieving is not necessarily a good thing.  As PDL, you need to find the design sweet spot.</a:t>
            </a:r>
          </a:p>
        </p:txBody>
      </p:sp>
      <p:sp>
        <p:nvSpPr>
          <p:cNvPr id="5" name="Footer Placeholder 4"/>
          <p:cNvSpPr>
            <a:spLocks noGrp="1"/>
          </p:cNvSpPr>
          <p:nvPr>
            <p:ph type="ftr" sz="quarter" idx="11"/>
          </p:nvPr>
        </p:nvSpPr>
        <p:spPr/>
        <p:txBody>
          <a:bodyPr/>
          <a:lstStyle/>
          <a:p>
            <a:r>
              <a:rPr lang="en-US"/>
              <a:t>TFAWS 2015 – August 3-7, 2015</a:t>
            </a:r>
            <a:endParaRPr lang="en-US" dirty="0"/>
          </a:p>
        </p:txBody>
      </p:sp>
      <p:sp>
        <p:nvSpPr>
          <p:cNvPr id="9" name="Rectangle 8"/>
          <p:cNvSpPr/>
          <p:nvPr/>
        </p:nvSpPr>
        <p:spPr bwMode="auto">
          <a:xfrm>
            <a:off x="374515" y="4855977"/>
            <a:ext cx="5638800" cy="1143000"/>
          </a:xfrm>
          <a:prstGeom prst="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2300" i="1" dirty="0">
                <a:solidFill>
                  <a:srgbClr val="FFFFFF"/>
                </a:solidFill>
                <a:effectLst>
                  <a:outerShdw blurRad="38100" dist="38100" dir="2700000" algn="tl">
                    <a:srgbClr val="000000">
                      <a:alpha val="43137"/>
                    </a:srgbClr>
                  </a:outerShdw>
                </a:effectLst>
                <a:latin typeface="Segoe" pitchFamily="34" charset="0"/>
              </a:rPr>
              <a:t>Optimization is a SYSTEM issue, not per subsystem</a:t>
            </a:r>
          </a:p>
        </p:txBody>
      </p:sp>
    </p:spTree>
    <p:extLst>
      <p:ext uri="{BB962C8B-B14F-4D97-AF65-F5344CB8AC3E}">
        <p14:creationId xmlns:p14="http://schemas.microsoft.com/office/powerpoint/2010/main" val="1092675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Enough Example</a:t>
            </a:r>
          </a:p>
        </p:txBody>
      </p:sp>
      <p:sp>
        <p:nvSpPr>
          <p:cNvPr id="3" name="Content Placeholder 2"/>
          <p:cNvSpPr>
            <a:spLocks noGrp="1"/>
          </p:cNvSpPr>
          <p:nvPr>
            <p:ph idx="1"/>
          </p:nvPr>
        </p:nvSpPr>
        <p:spPr/>
        <p:txBody>
          <a:bodyPr/>
          <a:lstStyle/>
          <a:p>
            <a:r>
              <a:rPr lang="en-US" dirty="0"/>
              <a:t>Example:</a:t>
            </a:r>
          </a:p>
          <a:p>
            <a:pPr lvl="1"/>
            <a:r>
              <a:rPr lang="en-US" dirty="0"/>
              <a:t>TIRS radiator</a:t>
            </a:r>
          </a:p>
          <a:p>
            <a:pPr lvl="2"/>
            <a:r>
              <a:rPr lang="en-US" dirty="0" err="1"/>
              <a:t>Cryocooler</a:t>
            </a:r>
            <a:r>
              <a:rPr lang="en-US" dirty="0"/>
              <a:t>-based system with many unknowns at the time</a:t>
            </a:r>
          </a:p>
          <a:p>
            <a:pPr lvl="2"/>
            <a:r>
              <a:rPr lang="en-US" dirty="0"/>
              <a:t>Conservative estimate of </a:t>
            </a:r>
            <a:r>
              <a:rPr lang="en-US" dirty="0" err="1"/>
              <a:t>cyrocooler</a:t>
            </a:r>
            <a:r>
              <a:rPr lang="en-US" dirty="0"/>
              <a:t> performance and thermal </a:t>
            </a:r>
            <a:r>
              <a:rPr lang="en-US" dirty="0" err="1"/>
              <a:t>parasitics</a:t>
            </a:r>
            <a:r>
              <a:rPr lang="en-US" dirty="0"/>
              <a:t> led to a rather large radiator with half or more of it blanketed for launch.  Not optimized but the right decision for a schedule-constrained project.</a:t>
            </a:r>
          </a:p>
          <a:p>
            <a:pPr lvl="2"/>
            <a:r>
              <a:rPr lang="en-US" dirty="0"/>
              <a:t>How about TIRS2?</a:t>
            </a:r>
          </a:p>
          <a:p>
            <a:pPr lvl="3"/>
            <a:r>
              <a:rPr lang="en-US" dirty="0"/>
              <a:t>It is a lot more cost effective to do an exact repeat of the radiator rather than “optimize” it given its large blanketed area.  Again, not optimized but the right decision for a cost-constrained project.</a:t>
            </a:r>
          </a:p>
          <a:p>
            <a:pPr lvl="1"/>
            <a:r>
              <a:rPr lang="en-US" dirty="0"/>
              <a:t>Use of off-the-shelf hardware</a:t>
            </a:r>
          </a:p>
          <a:p>
            <a:pPr lvl="2"/>
            <a:r>
              <a:rPr lang="en-US" dirty="0"/>
              <a:t>LRO over-sized reaction wheels</a:t>
            </a:r>
          </a:p>
          <a:p>
            <a:pPr lvl="3"/>
            <a:r>
              <a:rPr lang="en-US" dirty="0"/>
              <a:t>Developed by GPM </a:t>
            </a:r>
          </a:p>
          <a:p>
            <a:pPr lvl="3"/>
            <a:r>
              <a:rPr lang="en-US" dirty="0"/>
              <a:t>Overkill in performance and not “optimized”</a:t>
            </a:r>
          </a:p>
          <a:p>
            <a:pPr lvl="3"/>
            <a:r>
              <a:rPr lang="en-US" dirty="0"/>
              <a:t>Availability made it best choice for a schedule-constrained project</a:t>
            </a:r>
          </a:p>
        </p:txBody>
      </p:sp>
      <p:sp>
        <p:nvSpPr>
          <p:cNvPr id="4" name="Footer Placeholder 3"/>
          <p:cNvSpPr>
            <a:spLocks noGrp="1"/>
          </p:cNvSpPr>
          <p:nvPr>
            <p:ph type="ftr" sz="quarter" idx="11"/>
          </p:nvPr>
        </p:nvSpPr>
        <p:spPr/>
        <p:txBody>
          <a:bodyPr/>
          <a:lstStyle/>
          <a:p>
            <a:r>
              <a:rPr lang="en-US"/>
              <a:t>TFAWS 2015 – August 3-7, 2015</a:t>
            </a:r>
            <a:endParaRPr lang="en-US" dirty="0"/>
          </a:p>
        </p:txBody>
      </p:sp>
      <p:sp>
        <p:nvSpPr>
          <p:cNvPr id="5" name="Slide Number Placeholder 4"/>
          <p:cNvSpPr>
            <a:spLocks noGrp="1"/>
          </p:cNvSpPr>
          <p:nvPr>
            <p:ph type="sldNum" sz="quarter" idx="12"/>
          </p:nvPr>
        </p:nvSpPr>
        <p:spPr/>
        <p:txBody>
          <a:bodyPr/>
          <a:lstStyle/>
          <a:p>
            <a:fld id="{872B93A2-4548-4DDD-B4FB-8E43C6D88C8F}" type="slidenum">
              <a:rPr lang="en-US" smtClean="0"/>
              <a:pPr/>
              <a:t>49</a:t>
            </a:fld>
            <a:endParaRPr lang="en-US"/>
          </a:p>
        </p:txBody>
      </p:sp>
    </p:spTree>
    <p:extLst>
      <p:ext uri="{BB962C8B-B14F-4D97-AF65-F5344CB8AC3E}">
        <p14:creationId xmlns:p14="http://schemas.microsoft.com/office/powerpoint/2010/main" val="3213468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What even is systems engineering?</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5</a:t>
            </a:fld>
            <a:endParaRPr lang="en-US"/>
          </a:p>
        </p:txBody>
      </p:sp>
      <p:sp>
        <p:nvSpPr>
          <p:cNvPr id="10" name="Rectangle 5"/>
          <p:cNvSpPr>
            <a:spLocks noChangeArrowheads="1"/>
          </p:cNvSpPr>
          <p:nvPr/>
        </p:nvSpPr>
        <p:spPr bwMode="auto">
          <a:xfrm>
            <a:off x="457200" y="1158240"/>
            <a:ext cx="828198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What’s a System?:  The combination of elements that function together to produce the capability to meet a need. The elements include all hardware, software, equipment, facilities, personnel, processes, and procedures needed for this purpose.</a:t>
            </a:r>
          </a:p>
          <a:p>
            <a:pPr marL="631825" lvl="1" indent="-174625" algn="l">
              <a:lnSpc>
                <a:spcPct val="85000"/>
              </a:lnSpc>
              <a:spcBef>
                <a:spcPct val="35000"/>
              </a:spcBef>
              <a:buClr>
                <a:schemeClr val="hlink"/>
              </a:buClr>
              <a:buFontTx/>
              <a:buChar char="•"/>
            </a:pPr>
            <a:r>
              <a:rPr lang="en-US" dirty="0">
                <a:solidFill>
                  <a:schemeClr val="accent2"/>
                </a:solidFill>
                <a:latin typeface="+mn-lt"/>
              </a:rPr>
              <a:t>Flight projects</a:t>
            </a:r>
          </a:p>
          <a:p>
            <a:pPr marL="631825" lvl="1" indent="-174625" algn="l">
              <a:lnSpc>
                <a:spcPct val="85000"/>
              </a:lnSpc>
              <a:spcBef>
                <a:spcPct val="35000"/>
              </a:spcBef>
              <a:buClr>
                <a:schemeClr val="hlink"/>
              </a:buClr>
              <a:buFontTx/>
              <a:buChar char="•"/>
            </a:pPr>
            <a:r>
              <a:rPr lang="en-US" dirty="0">
                <a:solidFill>
                  <a:schemeClr val="accent2"/>
                </a:solidFill>
                <a:latin typeface="+mn-lt"/>
              </a:rPr>
              <a:t>Infrastructure</a:t>
            </a:r>
          </a:p>
          <a:p>
            <a:pPr marL="631825" lvl="1" indent="-174625" algn="l">
              <a:lnSpc>
                <a:spcPct val="85000"/>
              </a:lnSpc>
              <a:spcBef>
                <a:spcPct val="35000"/>
              </a:spcBef>
              <a:buClr>
                <a:schemeClr val="hlink"/>
              </a:buClr>
              <a:buFontTx/>
              <a:buChar char="•"/>
            </a:pPr>
            <a:r>
              <a:rPr lang="en-US" dirty="0">
                <a:solidFill>
                  <a:schemeClr val="accent2"/>
                </a:solidFill>
                <a:latin typeface="+mn-lt"/>
              </a:rPr>
              <a:t>A building</a:t>
            </a:r>
          </a:p>
          <a:p>
            <a:pPr marL="631825" lvl="1" indent="-174625" algn="l">
              <a:lnSpc>
                <a:spcPct val="85000"/>
              </a:lnSpc>
              <a:spcBef>
                <a:spcPct val="35000"/>
              </a:spcBef>
              <a:buClr>
                <a:schemeClr val="hlink"/>
              </a:buClr>
              <a:buFontTx/>
              <a:buChar char="•"/>
            </a:pPr>
            <a:r>
              <a:rPr lang="en-US" dirty="0">
                <a:solidFill>
                  <a:schemeClr val="accent2"/>
                </a:solidFill>
                <a:latin typeface="+mn-lt"/>
              </a:rPr>
              <a:t>Government (some systems work better than others)</a:t>
            </a:r>
          </a:p>
          <a:p>
            <a:pPr marL="174625" indent="-174625" algn="l">
              <a:lnSpc>
                <a:spcPct val="85000"/>
              </a:lnSpc>
              <a:spcBef>
                <a:spcPct val="35000"/>
              </a:spcBef>
              <a:buClr>
                <a:schemeClr val="hlink"/>
              </a:buClr>
              <a:buFontTx/>
              <a:buChar char="•"/>
            </a:pPr>
            <a:r>
              <a:rPr lang="en-US" sz="2000" dirty="0">
                <a:solidFill>
                  <a:schemeClr val="accent2"/>
                </a:solidFill>
                <a:latin typeface="+mn-lt"/>
              </a:rPr>
              <a:t>Systems Engineering is:</a:t>
            </a:r>
          </a:p>
          <a:p>
            <a:pPr marL="631825" lvl="1" indent="-174625" algn="l">
              <a:lnSpc>
                <a:spcPct val="85000"/>
              </a:lnSpc>
              <a:spcBef>
                <a:spcPct val="35000"/>
              </a:spcBef>
              <a:buClr>
                <a:schemeClr val="hlink"/>
              </a:buClr>
              <a:buFontTx/>
              <a:buChar char="•"/>
            </a:pPr>
            <a:r>
              <a:rPr lang="en-US" dirty="0">
                <a:solidFill>
                  <a:schemeClr val="accent2"/>
                </a:solidFill>
                <a:latin typeface="+mn-lt"/>
              </a:rPr>
              <a:t>Breaking a complex problem up into smaller, more manageable pieces in a logical way</a:t>
            </a:r>
          </a:p>
          <a:p>
            <a:pPr marL="631825" lvl="1" indent="-174625" algn="l">
              <a:lnSpc>
                <a:spcPct val="85000"/>
              </a:lnSpc>
              <a:spcBef>
                <a:spcPct val="35000"/>
              </a:spcBef>
              <a:buClr>
                <a:schemeClr val="hlink"/>
              </a:buClr>
              <a:buFontTx/>
              <a:buChar char="•"/>
            </a:pPr>
            <a:r>
              <a:rPr lang="en-US" dirty="0">
                <a:solidFill>
                  <a:schemeClr val="accent2"/>
                </a:solidFill>
                <a:latin typeface="+mn-lt"/>
              </a:rPr>
              <a:t>Defining the needs and constraints for those smaller problems so that a single group can work them to resolution</a:t>
            </a:r>
          </a:p>
          <a:p>
            <a:pPr marL="631825" lvl="1" indent="-174625" algn="l">
              <a:lnSpc>
                <a:spcPct val="85000"/>
              </a:lnSpc>
              <a:spcBef>
                <a:spcPct val="35000"/>
              </a:spcBef>
              <a:buClr>
                <a:schemeClr val="hlink"/>
              </a:buClr>
              <a:buFontTx/>
              <a:buChar char="•"/>
            </a:pPr>
            <a:r>
              <a:rPr lang="en-US" dirty="0">
                <a:solidFill>
                  <a:schemeClr val="accent2"/>
                </a:solidFill>
                <a:latin typeface="+mn-lt"/>
              </a:rPr>
              <a:t>Making sure that those pieces come together in a way that addresses the original problem</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Tree>
    <p:extLst>
      <p:ext uri="{BB962C8B-B14F-4D97-AF65-F5344CB8AC3E}">
        <p14:creationId xmlns:p14="http://schemas.microsoft.com/office/powerpoint/2010/main" val="19175373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94161" y="153144"/>
            <a:ext cx="8229600" cy="533400"/>
          </a:xfrm>
        </p:spPr>
        <p:txBody>
          <a:bodyPr/>
          <a:lstStyle/>
          <a:p>
            <a:pPr>
              <a:lnSpc>
                <a:spcPts val="4000"/>
              </a:lnSpc>
            </a:pPr>
            <a:r>
              <a:rPr lang="en-US" dirty="0">
                <a:latin typeface="Arial" pitchFamily="34" charset="0"/>
                <a:cs typeface="Arial" pitchFamily="34" charset="0"/>
              </a:rPr>
              <a:t>Over or Under Constraining the Solution Space</a:t>
            </a:r>
          </a:p>
        </p:txBody>
      </p:sp>
      <p:sp>
        <p:nvSpPr>
          <p:cNvPr id="4" name="Slide Number Placeholder 3"/>
          <p:cNvSpPr>
            <a:spLocks noGrp="1"/>
          </p:cNvSpPr>
          <p:nvPr>
            <p:ph type="sldNum" sz="quarter" idx="4294967295"/>
          </p:nvPr>
        </p:nvSpPr>
        <p:spPr>
          <a:xfrm>
            <a:off x="8229600" y="6492875"/>
            <a:ext cx="914400" cy="365125"/>
          </a:xfrm>
          <a:prstGeom prst="rect">
            <a:avLst/>
          </a:prstGeom>
        </p:spPr>
        <p:txBody>
          <a:bodyPr/>
          <a:lstStyle/>
          <a:p>
            <a:fld id="{45A1D776-0181-4046-B875-64B2DE2EBD29}" type="slidenum">
              <a:rPr lang="en-US" smtClean="0"/>
              <a:pPr/>
              <a:t>50</a:t>
            </a:fld>
            <a:endParaRPr lang="en-US"/>
          </a:p>
        </p:txBody>
      </p:sp>
      <p:sp>
        <p:nvSpPr>
          <p:cNvPr id="30" name="TextBox 29"/>
          <p:cNvSpPr txBox="1"/>
          <p:nvPr/>
        </p:nvSpPr>
        <p:spPr>
          <a:xfrm>
            <a:off x="5029200" y="1143000"/>
            <a:ext cx="4114800" cy="2554545"/>
          </a:xfrm>
          <a:prstGeom prst="rect">
            <a:avLst/>
          </a:prstGeom>
          <a:noFill/>
        </p:spPr>
        <p:txBody>
          <a:bodyPr wrap="square" rtlCol="0">
            <a:spAutoFit/>
          </a:bodyPr>
          <a:lstStyle/>
          <a:p>
            <a:pPr algn="l"/>
            <a:r>
              <a:rPr lang="en-US" sz="2000" b="1" dirty="0">
                <a:solidFill>
                  <a:srgbClr val="333399"/>
                </a:solidFill>
                <a:latin typeface="Arial" pitchFamily="34" charset="0"/>
                <a:cs typeface="Arial" pitchFamily="34" charset="0"/>
              </a:rPr>
              <a:t>Under-constrained Solution Space</a:t>
            </a:r>
          </a:p>
          <a:p>
            <a:pPr marL="173038" indent="-173038" algn="l">
              <a:buFont typeface="Arial"/>
              <a:buChar char="•"/>
            </a:pPr>
            <a:r>
              <a:rPr lang="en-US" sz="2000" b="0" dirty="0">
                <a:solidFill>
                  <a:srgbClr val="333399"/>
                </a:solidFill>
                <a:latin typeface="Arial" pitchFamily="34" charset="0"/>
                <a:cs typeface="Arial" pitchFamily="34" charset="0"/>
              </a:rPr>
              <a:t>Usually results in too many options being considered.</a:t>
            </a:r>
          </a:p>
          <a:p>
            <a:pPr marL="173038" indent="-173038" algn="l">
              <a:buFont typeface="Arial"/>
              <a:buChar char="•"/>
            </a:pPr>
            <a:r>
              <a:rPr lang="en-US" sz="2000" b="0" dirty="0">
                <a:solidFill>
                  <a:srgbClr val="333399"/>
                </a:solidFill>
                <a:latin typeface="Arial" pitchFamily="34" charset="0"/>
                <a:cs typeface="Arial" pitchFamily="34" charset="0"/>
              </a:rPr>
              <a:t>Target may be hit or missed.</a:t>
            </a:r>
          </a:p>
          <a:p>
            <a:pPr marL="173038" indent="-173038" algn="l">
              <a:buFont typeface="Arial"/>
              <a:buChar char="•"/>
            </a:pPr>
            <a:r>
              <a:rPr lang="en-US" sz="2000" b="0" dirty="0">
                <a:solidFill>
                  <a:srgbClr val="333399"/>
                </a:solidFill>
                <a:latin typeface="Arial" pitchFamily="34" charset="0"/>
                <a:cs typeface="Arial" pitchFamily="34" charset="0"/>
              </a:rPr>
              <a:t>Potential for large gyrations on the design.</a:t>
            </a:r>
          </a:p>
          <a:p>
            <a:pPr marL="173038" indent="-173038" algn="l">
              <a:buFont typeface="Arial"/>
              <a:buChar char="•"/>
            </a:pPr>
            <a:r>
              <a:rPr lang="en-US" sz="2000" b="0" dirty="0">
                <a:solidFill>
                  <a:srgbClr val="333399"/>
                </a:solidFill>
                <a:latin typeface="Arial" pitchFamily="34" charset="0"/>
                <a:cs typeface="Arial" pitchFamily="34" charset="0"/>
              </a:rPr>
              <a:t>Cost and schedule inefficient.</a:t>
            </a:r>
          </a:p>
        </p:txBody>
      </p:sp>
      <p:sp>
        <p:nvSpPr>
          <p:cNvPr id="31" name="TextBox 30"/>
          <p:cNvSpPr txBox="1"/>
          <p:nvPr/>
        </p:nvSpPr>
        <p:spPr>
          <a:xfrm>
            <a:off x="152400" y="3810000"/>
            <a:ext cx="3733800" cy="2246769"/>
          </a:xfrm>
          <a:prstGeom prst="rect">
            <a:avLst/>
          </a:prstGeom>
          <a:noFill/>
        </p:spPr>
        <p:txBody>
          <a:bodyPr wrap="square" rtlCol="0">
            <a:spAutoFit/>
          </a:bodyPr>
          <a:lstStyle/>
          <a:p>
            <a:pPr algn="l"/>
            <a:r>
              <a:rPr lang="en-US" sz="2000" b="1" dirty="0">
                <a:solidFill>
                  <a:srgbClr val="333399"/>
                </a:solidFill>
                <a:latin typeface="Arial" pitchFamily="34" charset="0"/>
                <a:cs typeface="Arial" pitchFamily="34" charset="0"/>
              </a:rPr>
              <a:t>Over-constrained Solution Space</a:t>
            </a:r>
          </a:p>
          <a:p>
            <a:pPr algn="l"/>
            <a:r>
              <a:rPr lang="en-US" sz="2000" b="0" dirty="0">
                <a:solidFill>
                  <a:srgbClr val="333399"/>
                </a:solidFill>
                <a:latin typeface="Arial" pitchFamily="34" charset="0"/>
                <a:cs typeface="Arial" pitchFamily="34" charset="0"/>
              </a:rPr>
              <a:t>Perhaps minimal gyrations on the design, which appears cost and schedule efficient, but may never have a chance to hit target.</a:t>
            </a:r>
          </a:p>
        </p:txBody>
      </p:sp>
      <p:pic>
        <p:nvPicPr>
          <p:cNvPr id="32" name="Picture 31"/>
          <p:cNvPicPr>
            <a:picLocks noChangeAspect="1"/>
          </p:cNvPicPr>
          <p:nvPr/>
        </p:nvPicPr>
        <p:blipFill>
          <a:blip r:embed="rId3" cstate="print"/>
          <a:stretch>
            <a:fillRect/>
          </a:stretch>
        </p:blipFill>
        <p:spPr>
          <a:xfrm>
            <a:off x="63500" y="1196340"/>
            <a:ext cx="4869180" cy="2537460"/>
          </a:xfrm>
          <a:prstGeom prst="rect">
            <a:avLst/>
          </a:prstGeom>
        </p:spPr>
      </p:pic>
      <p:pic>
        <p:nvPicPr>
          <p:cNvPr id="33" name="Picture 32"/>
          <p:cNvPicPr>
            <a:picLocks noChangeAspect="1"/>
          </p:cNvPicPr>
          <p:nvPr/>
        </p:nvPicPr>
        <p:blipFill>
          <a:blip r:embed="rId4" cstate="print"/>
          <a:stretch>
            <a:fillRect/>
          </a:stretch>
        </p:blipFill>
        <p:spPr>
          <a:xfrm>
            <a:off x="4038600" y="3733800"/>
            <a:ext cx="4882896" cy="2599182"/>
          </a:xfrm>
          <a:prstGeom prst="rect">
            <a:avLst/>
          </a:prstGeom>
        </p:spPr>
      </p:pic>
      <p:sp>
        <p:nvSpPr>
          <p:cNvPr id="2" name="Footer Placeholder 1"/>
          <p:cNvSpPr>
            <a:spLocks noGrp="1"/>
          </p:cNvSpPr>
          <p:nvPr>
            <p:ph type="ftr" sz="quarter" idx="11"/>
          </p:nvPr>
        </p:nvSpPr>
        <p:spPr/>
        <p:txBody>
          <a:bodyPr/>
          <a:lstStyle/>
          <a:p>
            <a:r>
              <a:rPr lang="en-US"/>
              <a:t>TFAWS 2015 – August 3-7, 2015</a:t>
            </a:r>
            <a:endParaRPr lang="en-US" dirty="0"/>
          </a:p>
        </p:txBody>
      </p:sp>
    </p:spTree>
    <p:extLst>
      <p:ext uri="{BB962C8B-B14F-4D97-AF65-F5344CB8AC3E}">
        <p14:creationId xmlns:p14="http://schemas.microsoft.com/office/powerpoint/2010/main" val="3645443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nSpc>
                <a:spcPts val="4000"/>
              </a:lnSpc>
            </a:pPr>
            <a:r>
              <a:rPr lang="en-US" dirty="0">
                <a:latin typeface="Arial" pitchFamily="34" charset="0"/>
                <a:cs typeface="Arial" pitchFamily="34" charset="0"/>
              </a:rPr>
              <a:t>“Optimally” Constraining the Solution Space</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4" name="Slide Number Placeholder 3"/>
          <p:cNvSpPr>
            <a:spLocks noGrp="1"/>
          </p:cNvSpPr>
          <p:nvPr>
            <p:ph type="sldNum" sz="quarter" idx="12"/>
          </p:nvPr>
        </p:nvSpPr>
        <p:spPr>
          <a:prstGeom prst="rect">
            <a:avLst/>
          </a:prstGeom>
        </p:spPr>
        <p:txBody>
          <a:bodyPr/>
          <a:lstStyle/>
          <a:p>
            <a:fld id="{45A1D776-0181-4046-B875-64B2DE2EBD29}" type="slidenum">
              <a:rPr lang="en-US" smtClean="0"/>
              <a:pPr/>
              <a:t>51</a:t>
            </a:fld>
            <a:endParaRPr lang="en-US"/>
          </a:p>
        </p:txBody>
      </p:sp>
      <p:sp>
        <p:nvSpPr>
          <p:cNvPr id="31" name="TextBox 30"/>
          <p:cNvSpPr txBox="1"/>
          <p:nvPr/>
        </p:nvSpPr>
        <p:spPr>
          <a:xfrm>
            <a:off x="990600" y="5105400"/>
            <a:ext cx="7239000" cy="1015663"/>
          </a:xfrm>
          <a:prstGeom prst="rect">
            <a:avLst/>
          </a:prstGeom>
          <a:noFill/>
        </p:spPr>
        <p:txBody>
          <a:bodyPr wrap="square" rtlCol="0">
            <a:spAutoFit/>
          </a:bodyPr>
          <a:lstStyle/>
          <a:p>
            <a:pPr algn="l"/>
            <a:r>
              <a:rPr lang="en-US" sz="2000" b="1" dirty="0">
                <a:solidFill>
                  <a:srgbClr val="333399"/>
                </a:solidFill>
                <a:latin typeface="Arial" pitchFamily="34" charset="0"/>
                <a:cs typeface="Arial" pitchFamily="34" charset="0"/>
              </a:rPr>
              <a:t>Optimally-constrained Solution Space</a:t>
            </a:r>
          </a:p>
          <a:p>
            <a:pPr algn="l"/>
            <a:r>
              <a:rPr lang="en-US" sz="2000" b="0" dirty="0">
                <a:solidFill>
                  <a:srgbClr val="333399"/>
                </a:solidFill>
                <a:latin typeface="Arial" pitchFamily="34" charset="0"/>
                <a:cs typeface="Arial" pitchFamily="34" charset="0"/>
              </a:rPr>
              <a:t>Reduces gyrations on the design over time, allowing control of cost and schedule while assuring we can hit the target.</a:t>
            </a:r>
          </a:p>
        </p:txBody>
      </p:sp>
      <p:pic>
        <p:nvPicPr>
          <p:cNvPr id="8" name="Picture 7"/>
          <p:cNvPicPr>
            <a:picLocks noChangeAspect="1"/>
          </p:cNvPicPr>
          <p:nvPr/>
        </p:nvPicPr>
        <p:blipFill>
          <a:blip r:embed="rId3" cstate="print"/>
          <a:stretch>
            <a:fillRect/>
          </a:stretch>
        </p:blipFill>
        <p:spPr>
          <a:xfrm>
            <a:off x="1143000" y="1231426"/>
            <a:ext cx="6781800" cy="3873974"/>
          </a:xfrm>
          <a:prstGeom prst="rect">
            <a:avLst/>
          </a:prstGeom>
        </p:spPr>
      </p:pic>
    </p:spTree>
    <p:extLst>
      <p:ext uri="{BB962C8B-B14F-4D97-AF65-F5344CB8AC3E}">
        <p14:creationId xmlns:p14="http://schemas.microsoft.com/office/powerpoint/2010/main" val="3362305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Key Issues - Technical Performance Measures</a:t>
            </a:r>
          </a:p>
        </p:txBody>
      </p:sp>
      <p:sp>
        <p:nvSpPr>
          <p:cNvPr id="14339" name="Rectangle 3"/>
          <p:cNvSpPr>
            <a:spLocks noGrp="1" noChangeArrowheads="1"/>
          </p:cNvSpPr>
          <p:nvPr>
            <p:ph idx="1"/>
          </p:nvPr>
        </p:nvSpPr>
        <p:spPr/>
        <p:txBody>
          <a:bodyPr/>
          <a:lstStyle/>
          <a:p>
            <a:r>
              <a:rPr lang="en-US" dirty="0">
                <a:solidFill>
                  <a:srgbClr val="333399"/>
                </a:solidFill>
              </a:rPr>
              <a:t>Primary measures:  mass, power</a:t>
            </a:r>
          </a:p>
          <a:p>
            <a:pPr lvl="1"/>
            <a:r>
              <a:rPr lang="en-US" dirty="0">
                <a:solidFill>
                  <a:srgbClr val="333399"/>
                </a:solidFill>
              </a:rPr>
              <a:t>Mass is cost!!!</a:t>
            </a:r>
          </a:p>
          <a:p>
            <a:pPr lvl="1"/>
            <a:r>
              <a:rPr lang="en-US" dirty="0">
                <a:solidFill>
                  <a:srgbClr val="333399"/>
                </a:solidFill>
              </a:rPr>
              <a:t>Power generation requires mass, power system components are generally long-lead items.</a:t>
            </a:r>
          </a:p>
          <a:p>
            <a:r>
              <a:rPr lang="en-US" dirty="0">
                <a:solidFill>
                  <a:srgbClr val="333399"/>
                </a:solidFill>
              </a:rPr>
              <a:t>Other significant measures:  data rate, pointing</a:t>
            </a:r>
          </a:p>
          <a:p>
            <a:pPr lvl="1"/>
            <a:r>
              <a:rPr lang="en-US" dirty="0">
                <a:solidFill>
                  <a:srgbClr val="333399"/>
                </a:solidFill>
              </a:rPr>
              <a:t>Data rate impacts memory, processor, downlink (number of ground station contacts, downlink rate, transmitter power)</a:t>
            </a:r>
          </a:p>
          <a:p>
            <a:pPr lvl="1"/>
            <a:r>
              <a:rPr lang="en-US" dirty="0">
                <a:solidFill>
                  <a:srgbClr val="333399"/>
                </a:solidFill>
              </a:rPr>
              <a:t>Pointing impacts type of sensors and actuators, which impacts mass and power</a:t>
            </a:r>
          </a:p>
          <a:p>
            <a:r>
              <a:rPr lang="en-US" dirty="0">
                <a:solidFill>
                  <a:srgbClr val="333399"/>
                </a:solidFill>
              </a:rPr>
              <a:t>Allocate and track</a:t>
            </a:r>
          </a:p>
          <a:p>
            <a:endParaRPr lang="en-US" dirty="0">
              <a:solidFill>
                <a:srgbClr val="333399"/>
              </a:solidFill>
            </a:endParaRPr>
          </a:p>
          <a:p>
            <a:endParaRPr lang="en-US" dirty="0">
              <a:solidFill>
                <a:srgbClr val="333399"/>
              </a:solidFill>
            </a:endParaRP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72B93A2-4548-4DDD-B4FB-8E43C6D88C8F}"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a:t>Key Issues - </a:t>
            </a:r>
            <a:r>
              <a:rPr lang="en-US" dirty="0" err="1"/>
              <a:t>Safehold</a:t>
            </a:r>
            <a:endParaRPr lang="en-US" dirty="0"/>
          </a:p>
        </p:txBody>
      </p:sp>
      <p:sp>
        <p:nvSpPr>
          <p:cNvPr id="16387" name="Rectangle 3"/>
          <p:cNvSpPr>
            <a:spLocks noGrp="1" noChangeArrowheads="1"/>
          </p:cNvSpPr>
          <p:nvPr>
            <p:ph idx="1"/>
          </p:nvPr>
        </p:nvSpPr>
        <p:spPr/>
        <p:txBody>
          <a:bodyPr/>
          <a:lstStyle/>
          <a:p>
            <a:r>
              <a:rPr lang="en-US" dirty="0">
                <a:solidFill>
                  <a:srgbClr val="333399"/>
                </a:solidFill>
              </a:rPr>
              <a:t>Out of power and it is dead.</a:t>
            </a:r>
          </a:p>
          <a:p>
            <a:r>
              <a:rPr lang="en-US" dirty="0">
                <a:solidFill>
                  <a:srgbClr val="333399"/>
                </a:solidFill>
              </a:rPr>
              <a:t>If it cooks or freezes, it will be dead.</a:t>
            </a:r>
          </a:p>
          <a:p>
            <a:r>
              <a:rPr lang="en-US" dirty="0">
                <a:solidFill>
                  <a:srgbClr val="333399"/>
                </a:solidFill>
              </a:rPr>
              <a:t>If we can</a:t>
            </a:r>
            <a:r>
              <a:rPr lang="en-US" dirty="0">
                <a:solidFill>
                  <a:srgbClr val="333399"/>
                </a:solidFill>
                <a:latin typeface="Arial"/>
              </a:rPr>
              <a:t>’</a:t>
            </a:r>
            <a:r>
              <a:rPr lang="en-US" dirty="0">
                <a:solidFill>
                  <a:srgbClr val="333399"/>
                </a:solidFill>
              </a:rPr>
              <a:t>t talk to it, it might as well be dead.</a:t>
            </a:r>
          </a:p>
          <a:p>
            <a:endParaRPr lang="en-US" dirty="0">
              <a:solidFill>
                <a:srgbClr val="333399"/>
              </a:solidFill>
            </a:endParaRPr>
          </a:p>
          <a:p>
            <a:r>
              <a:rPr lang="en-US" dirty="0">
                <a:solidFill>
                  <a:srgbClr val="333399"/>
                </a:solidFill>
              </a:rPr>
              <a:t>So, </a:t>
            </a:r>
            <a:r>
              <a:rPr lang="en-US" dirty="0" err="1">
                <a:solidFill>
                  <a:srgbClr val="333399"/>
                </a:solidFill>
              </a:rPr>
              <a:t>safehold</a:t>
            </a:r>
            <a:r>
              <a:rPr lang="en-US" dirty="0">
                <a:solidFill>
                  <a:srgbClr val="333399"/>
                </a:solidFill>
              </a:rPr>
              <a:t> must:</a:t>
            </a:r>
          </a:p>
          <a:p>
            <a:pPr lvl="1"/>
            <a:r>
              <a:rPr lang="en-US" dirty="0">
                <a:solidFill>
                  <a:srgbClr val="333399"/>
                </a:solidFill>
              </a:rPr>
              <a:t>Be power and thermally safe</a:t>
            </a:r>
          </a:p>
          <a:p>
            <a:pPr lvl="1"/>
            <a:r>
              <a:rPr lang="en-US" dirty="0">
                <a:solidFill>
                  <a:srgbClr val="333399"/>
                </a:solidFill>
              </a:rPr>
              <a:t>Allow communication</a:t>
            </a:r>
          </a:p>
          <a:p>
            <a:pPr lvl="1"/>
            <a:r>
              <a:rPr lang="en-US" dirty="0">
                <a:solidFill>
                  <a:srgbClr val="333399"/>
                </a:solidFill>
              </a:rPr>
              <a:t>Be more reliable/robust than normal mode:  it is your safety net</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72B93A2-4548-4DDD-B4FB-8E43C6D88C8F}"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Key Issues - Margin</a:t>
            </a:r>
          </a:p>
        </p:txBody>
      </p:sp>
      <p:sp>
        <p:nvSpPr>
          <p:cNvPr id="20483" name="Rectangle 3"/>
          <p:cNvSpPr>
            <a:spLocks noGrp="1" noChangeArrowheads="1"/>
          </p:cNvSpPr>
          <p:nvPr>
            <p:ph idx="1"/>
          </p:nvPr>
        </p:nvSpPr>
        <p:spPr/>
        <p:txBody>
          <a:bodyPr/>
          <a:lstStyle/>
          <a:p>
            <a:r>
              <a:rPr lang="en-US" dirty="0">
                <a:solidFill>
                  <a:srgbClr val="333399"/>
                </a:solidFill>
              </a:rPr>
              <a:t>Covers the unknown and the unknowable.</a:t>
            </a:r>
          </a:p>
          <a:p>
            <a:r>
              <a:rPr lang="en-US" dirty="0">
                <a:solidFill>
                  <a:srgbClr val="333399"/>
                </a:solidFill>
              </a:rPr>
              <a:t>Launches are substantially riskier than flying in an airplane, because rockets have very little margin:  </a:t>
            </a:r>
          </a:p>
          <a:p>
            <a:pPr lvl="1"/>
            <a:r>
              <a:rPr lang="en-US" dirty="0">
                <a:solidFill>
                  <a:srgbClr val="333399"/>
                </a:solidFill>
              </a:rPr>
              <a:t>An unexpected event or failure usually means the end of a space mission, while an aircraft can usually get back to the ground safely.</a:t>
            </a:r>
          </a:p>
          <a:p>
            <a:pPr lvl="1"/>
            <a:r>
              <a:rPr lang="en-US" dirty="0">
                <a:solidFill>
                  <a:srgbClr val="333399"/>
                </a:solidFill>
              </a:rPr>
              <a:t>Space missions cannot afford the margin of a commercial airliner—too much energy is required to get to orbit.</a:t>
            </a:r>
          </a:p>
          <a:p>
            <a:r>
              <a:rPr lang="en-US" dirty="0">
                <a:solidFill>
                  <a:srgbClr val="333399"/>
                </a:solidFill>
              </a:rPr>
              <a:t>Margin costs money, so there is always pressure to reduce margin.</a:t>
            </a:r>
          </a:p>
          <a:p>
            <a:r>
              <a:rPr lang="en-US" dirty="0">
                <a:solidFill>
                  <a:srgbClr val="333399"/>
                </a:solidFill>
              </a:rPr>
              <a:t>Use good judgment and the experience of others to judge how much margin is appropriate.</a:t>
            </a:r>
          </a:p>
          <a:p>
            <a:pPr lvl="1"/>
            <a:r>
              <a:rPr lang="en-US" dirty="0">
                <a:solidFill>
                  <a:srgbClr val="333399"/>
                </a:solidFill>
              </a:rPr>
              <a:t>Margins must be reasonable and commensurate with mission risk posture.</a:t>
            </a:r>
          </a:p>
          <a:p>
            <a:endParaRPr lang="en-US" dirty="0">
              <a:solidFill>
                <a:srgbClr val="333399"/>
              </a:solidFill>
            </a:endParaRP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72B93A2-4548-4DDD-B4FB-8E43C6D88C8F}" type="slidenum">
              <a:rPr lang="en-US" smtClean="0"/>
              <a:pPr/>
              <a:t>54</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Why do we do this? </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6</a:t>
            </a:fld>
            <a:endParaRPr lang="en-US"/>
          </a:p>
        </p:txBody>
      </p:sp>
      <p:sp>
        <p:nvSpPr>
          <p:cNvPr id="10" name="Rectangle 5"/>
          <p:cNvSpPr>
            <a:spLocks noChangeArrowheads="1"/>
          </p:cNvSpPr>
          <p:nvPr/>
        </p:nvSpPr>
        <p:spPr bwMode="auto">
          <a:xfrm>
            <a:off x="457200" y="1524000"/>
            <a:ext cx="8281988"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sz="2000" dirty="0">
                <a:solidFill>
                  <a:schemeClr val="accent2"/>
                </a:solidFill>
                <a:latin typeface="+mn-lt"/>
              </a:rPr>
              <a:t>Humans (or groups of humans) are better at addressing simpler problems, so it helps to break complex problems into many smaller problems</a:t>
            </a:r>
          </a:p>
          <a:p>
            <a:pPr marL="174625" indent="-174625" algn="l">
              <a:lnSpc>
                <a:spcPct val="85000"/>
              </a:lnSpc>
              <a:spcBef>
                <a:spcPct val="35000"/>
              </a:spcBef>
              <a:buClr>
                <a:schemeClr val="hlink"/>
              </a:buClr>
              <a:buFontTx/>
              <a:buChar char="•"/>
            </a:pPr>
            <a:r>
              <a:rPr lang="en-US" dirty="0">
                <a:solidFill>
                  <a:schemeClr val="accent2"/>
                </a:solidFill>
                <a:latin typeface="+mn-lt"/>
              </a:rPr>
              <a:t>NASA missions are definitely complex problems</a:t>
            </a:r>
            <a:endParaRPr lang="en-US" sz="2000" dirty="0">
              <a:solidFill>
                <a:schemeClr val="accent2"/>
              </a:solidFill>
              <a:latin typeface="+mn-lt"/>
            </a:endParaRPr>
          </a:p>
          <a:p>
            <a:pPr marL="174625" indent="-174625" algn="l">
              <a:lnSpc>
                <a:spcPct val="85000"/>
              </a:lnSpc>
              <a:spcBef>
                <a:spcPct val="35000"/>
              </a:spcBef>
              <a:buClr>
                <a:schemeClr val="hlink"/>
              </a:buClr>
              <a:buFontTx/>
              <a:buChar char="•"/>
            </a:pPr>
            <a:r>
              <a:rPr lang="en-US" dirty="0">
                <a:solidFill>
                  <a:schemeClr val="accent2"/>
                </a:solidFill>
                <a:latin typeface="+mn-lt"/>
              </a:rPr>
              <a:t>The more complicated the effort the more likely it is to run into cost, schedule, and technical issues. </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Tree>
    <p:extLst>
      <p:ext uri="{BB962C8B-B14F-4D97-AF65-F5344CB8AC3E}">
        <p14:creationId xmlns:p14="http://schemas.microsoft.com/office/powerpoint/2010/main" val="447807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Why do we do this?</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7</a:t>
            </a:fld>
            <a:endParaRPr lang="en-US"/>
          </a:p>
        </p:txBody>
      </p:sp>
      <p:grpSp>
        <p:nvGrpSpPr>
          <p:cNvPr id="197" name="Group 197">
            <a:extLst>
              <a:ext uri="{FF2B5EF4-FFF2-40B4-BE49-F238E27FC236}">
                <a16:creationId xmlns:a16="http://schemas.microsoft.com/office/drawing/2014/main" id="{57AB5B8C-92B5-4A47-B9E7-42411E7FB5B2}"/>
              </a:ext>
            </a:extLst>
          </p:cNvPr>
          <p:cNvGrpSpPr/>
          <p:nvPr/>
        </p:nvGrpSpPr>
        <p:grpSpPr>
          <a:xfrm>
            <a:off x="489382" y="1292995"/>
            <a:ext cx="4539818" cy="3493098"/>
            <a:chOff x="1937182" y="1266719"/>
            <a:chExt cx="5572125" cy="4971852"/>
          </a:xfrm>
        </p:grpSpPr>
        <p:sp>
          <p:nvSpPr>
            <p:cNvPr id="198" name="Freeform 8">
              <a:extLst>
                <a:ext uri="{FF2B5EF4-FFF2-40B4-BE49-F238E27FC236}">
                  <a16:creationId xmlns:a16="http://schemas.microsoft.com/office/drawing/2014/main" id="{6F0B7741-5F5E-4A93-8816-4B308D5E65FF}"/>
                </a:ext>
              </a:extLst>
            </p:cNvPr>
            <p:cNvSpPr>
              <a:spLocks/>
            </p:cNvSpPr>
            <p:nvPr/>
          </p:nvSpPr>
          <p:spPr bwMode="auto">
            <a:xfrm>
              <a:off x="2651557" y="1304819"/>
              <a:ext cx="3549650" cy="4167188"/>
            </a:xfrm>
            <a:custGeom>
              <a:avLst/>
              <a:gdLst>
                <a:gd name="T0" fmla="*/ 12 w 4472"/>
                <a:gd name="T1" fmla="*/ 228 h 5251"/>
                <a:gd name="T2" fmla="*/ 39 w 4472"/>
                <a:gd name="T3" fmla="*/ 570 h 5251"/>
                <a:gd name="T4" fmla="*/ 81 w 4472"/>
                <a:gd name="T5" fmla="*/ 910 h 5251"/>
                <a:gd name="T6" fmla="*/ 139 w 4472"/>
                <a:gd name="T7" fmla="*/ 1248 h 5251"/>
                <a:gd name="T8" fmla="*/ 214 w 4472"/>
                <a:gd name="T9" fmla="*/ 1582 h 5251"/>
                <a:gd name="T10" fmla="*/ 307 w 4472"/>
                <a:gd name="T11" fmla="*/ 1913 h 5251"/>
                <a:gd name="T12" fmla="*/ 369 w 4472"/>
                <a:gd name="T13" fmla="*/ 2093 h 5251"/>
                <a:gd name="T14" fmla="*/ 406 w 4472"/>
                <a:gd name="T15" fmla="*/ 2198 h 5251"/>
                <a:gd name="T16" fmla="*/ 446 w 4472"/>
                <a:gd name="T17" fmla="*/ 2303 h 5251"/>
                <a:gd name="T18" fmla="*/ 488 w 4472"/>
                <a:gd name="T19" fmla="*/ 2408 h 5251"/>
                <a:gd name="T20" fmla="*/ 531 w 4472"/>
                <a:gd name="T21" fmla="*/ 2511 h 5251"/>
                <a:gd name="T22" fmla="*/ 574 w 4472"/>
                <a:gd name="T23" fmla="*/ 2615 h 5251"/>
                <a:gd name="T24" fmla="*/ 619 w 4472"/>
                <a:gd name="T25" fmla="*/ 2718 h 5251"/>
                <a:gd name="T26" fmla="*/ 661 w 4472"/>
                <a:gd name="T27" fmla="*/ 2815 h 5251"/>
                <a:gd name="T28" fmla="*/ 698 w 4472"/>
                <a:gd name="T29" fmla="*/ 2898 h 5251"/>
                <a:gd name="T30" fmla="*/ 734 w 4472"/>
                <a:gd name="T31" fmla="*/ 2983 h 5251"/>
                <a:gd name="T32" fmla="*/ 773 w 4472"/>
                <a:gd name="T33" fmla="*/ 3067 h 5251"/>
                <a:gd name="T34" fmla="*/ 810 w 4472"/>
                <a:gd name="T35" fmla="*/ 3150 h 5251"/>
                <a:gd name="T36" fmla="*/ 850 w 4472"/>
                <a:gd name="T37" fmla="*/ 3235 h 5251"/>
                <a:gd name="T38" fmla="*/ 890 w 4472"/>
                <a:gd name="T39" fmla="*/ 3320 h 5251"/>
                <a:gd name="T40" fmla="*/ 934 w 4472"/>
                <a:gd name="T41" fmla="*/ 3405 h 5251"/>
                <a:gd name="T42" fmla="*/ 990 w 4472"/>
                <a:gd name="T43" fmla="*/ 3515 h 5251"/>
                <a:gd name="T44" fmla="*/ 1050 w 4472"/>
                <a:gd name="T45" fmla="*/ 3624 h 5251"/>
                <a:gd name="T46" fmla="*/ 1112 w 4472"/>
                <a:gd name="T47" fmla="*/ 3731 h 5251"/>
                <a:gd name="T48" fmla="*/ 1175 w 4472"/>
                <a:gd name="T49" fmla="*/ 3833 h 5251"/>
                <a:gd name="T50" fmla="*/ 1224 w 4472"/>
                <a:gd name="T51" fmla="*/ 3907 h 5251"/>
                <a:gd name="T52" fmla="*/ 1267 w 4472"/>
                <a:gd name="T53" fmla="*/ 3967 h 5251"/>
                <a:gd name="T54" fmla="*/ 1309 w 4472"/>
                <a:gd name="T55" fmla="*/ 4024 h 5251"/>
                <a:gd name="T56" fmla="*/ 1352 w 4472"/>
                <a:gd name="T57" fmla="*/ 4080 h 5251"/>
                <a:gd name="T58" fmla="*/ 1396 w 4472"/>
                <a:gd name="T59" fmla="*/ 4134 h 5251"/>
                <a:gd name="T60" fmla="*/ 1439 w 4472"/>
                <a:gd name="T61" fmla="*/ 4188 h 5251"/>
                <a:gd name="T62" fmla="*/ 1484 w 4472"/>
                <a:gd name="T63" fmla="*/ 4243 h 5251"/>
                <a:gd name="T64" fmla="*/ 1530 w 4472"/>
                <a:gd name="T65" fmla="*/ 4296 h 5251"/>
                <a:gd name="T66" fmla="*/ 1576 w 4472"/>
                <a:gd name="T67" fmla="*/ 4352 h 5251"/>
                <a:gd name="T68" fmla="*/ 1621 w 4472"/>
                <a:gd name="T69" fmla="*/ 4405 h 5251"/>
                <a:gd name="T70" fmla="*/ 1665 w 4472"/>
                <a:gd name="T71" fmla="*/ 4459 h 5251"/>
                <a:gd name="T72" fmla="*/ 1712 w 4472"/>
                <a:gd name="T73" fmla="*/ 4514 h 5251"/>
                <a:gd name="T74" fmla="*/ 1758 w 4472"/>
                <a:gd name="T75" fmla="*/ 4568 h 5251"/>
                <a:gd name="T76" fmla="*/ 1806 w 4472"/>
                <a:gd name="T77" fmla="*/ 4623 h 5251"/>
                <a:gd name="T78" fmla="*/ 1855 w 4472"/>
                <a:gd name="T79" fmla="*/ 4677 h 5251"/>
                <a:gd name="T80" fmla="*/ 1905 w 4472"/>
                <a:gd name="T81" fmla="*/ 4729 h 5251"/>
                <a:gd name="T82" fmla="*/ 1958 w 4472"/>
                <a:gd name="T83" fmla="*/ 4781 h 5251"/>
                <a:gd name="T84" fmla="*/ 2011 w 4472"/>
                <a:gd name="T85" fmla="*/ 4830 h 5251"/>
                <a:gd name="T86" fmla="*/ 2066 w 4472"/>
                <a:gd name="T87" fmla="*/ 4878 h 5251"/>
                <a:gd name="T88" fmla="*/ 2123 w 4472"/>
                <a:gd name="T89" fmla="*/ 4923 h 5251"/>
                <a:gd name="T90" fmla="*/ 2221 w 4472"/>
                <a:gd name="T91" fmla="*/ 4990 h 5251"/>
                <a:gd name="T92" fmla="*/ 2412 w 4472"/>
                <a:gd name="T93" fmla="*/ 5088 h 5251"/>
                <a:gd name="T94" fmla="*/ 2615 w 4472"/>
                <a:gd name="T95" fmla="*/ 5161 h 5251"/>
                <a:gd name="T96" fmla="*/ 2827 w 4472"/>
                <a:gd name="T97" fmla="*/ 5209 h 5251"/>
                <a:gd name="T98" fmla="*/ 3046 w 4472"/>
                <a:gd name="T99" fmla="*/ 5239 h 5251"/>
                <a:gd name="T100" fmla="*/ 3266 w 4472"/>
                <a:gd name="T101" fmla="*/ 5251 h 5251"/>
                <a:gd name="T102" fmla="*/ 3487 w 4472"/>
                <a:gd name="T103" fmla="*/ 5248 h 5251"/>
                <a:gd name="T104" fmla="*/ 3703 w 4472"/>
                <a:gd name="T105" fmla="*/ 5236 h 5251"/>
                <a:gd name="T106" fmla="*/ 3913 w 4472"/>
                <a:gd name="T107" fmla="*/ 5216 h 5251"/>
                <a:gd name="T108" fmla="*/ 4115 w 4472"/>
                <a:gd name="T109" fmla="*/ 5194 h 5251"/>
                <a:gd name="T110" fmla="*/ 4301 w 4472"/>
                <a:gd name="T111" fmla="*/ 5171 h 5251"/>
                <a:gd name="T112" fmla="*/ 4472 w 4472"/>
                <a:gd name="T113" fmla="*/ 5151 h 525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72"/>
                <a:gd name="T172" fmla="*/ 0 h 5251"/>
                <a:gd name="T173" fmla="*/ 4472 w 4472"/>
                <a:gd name="T174" fmla="*/ 5251 h 525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72" h="5251">
                  <a:moveTo>
                    <a:pt x="0" y="0"/>
                  </a:moveTo>
                  <a:lnTo>
                    <a:pt x="5" y="115"/>
                  </a:lnTo>
                  <a:lnTo>
                    <a:pt x="12" y="228"/>
                  </a:lnTo>
                  <a:lnTo>
                    <a:pt x="20" y="343"/>
                  </a:lnTo>
                  <a:lnTo>
                    <a:pt x="29" y="456"/>
                  </a:lnTo>
                  <a:lnTo>
                    <a:pt x="39" y="570"/>
                  </a:lnTo>
                  <a:lnTo>
                    <a:pt x="51" y="683"/>
                  </a:lnTo>
                  <a:lnTo>
                    <a:pt x="66" y="796"/>
                  </a:lnTo>
                  <a:lnTo>
                    <a:pt x="81" y="910"/>
                  </a:lnTo>
                  <a:lnTo>
                    <a:pt x="99" y="1023"/>
                  </a:lnTo>
                  <a:lnTo>
                    <a:pt x="117" y="1135"/>
                  </a:lnTo>
                  <a:lnTo>
                    <a:pt x="139" y="1248"/>
                  </a:lnTo>
                  <a:lnTo>
                    <a:pt x="161" y="1360"/>
                  </a:lnTo>
                  <a:lnTo>
                    <a:pt x="187" y="1470"/>
                  </a:lnTo>
                  <a:lnTo>
                    <a:pt x="214" y="1582"/>
                  </a:lnTo>
                  <a:lnTo>
                    <a:pt x="242" y="1692"/>
                  </a:lnTo>
                  <a:lnTo>
                    <a:pt x="273" y="1803"/>
                  </a:lnTo>
                  <a:lnTo>
                    <a:pt x="307" y="1913"/>
                  </a:lnTo>
                  <a:lnTo>
                    <a:pt x="343" y="2023"/>
                  </a:lnTo>
                  <a:lnTo>
                    <a:pt x="355" y="2057"/>
                  </a:lnTo>
                  <a:lnTo>
                    <a:pt x="369" y="2093"/>
                  </a:lnTo>
                  <a:lnTo>
                    <a:pt x="381" y="2127"/>
                  </a:lnTo>
                  <a:lnTo>
                    <a:pt x="394" y="2163"/>
                  </a:lnTo>
                  <a:lnTo>
                    <a:pt x="406" y="2198"/>
                  </a:lnTo>
                  <a:lnTo>
                    <a:pt x="419" y="2233"/>
                  </a:lnTo>
                  <a:lnTo>
                    <a:pt x="433" y="2268"/>
                  </a:lnTo>
                  <a:lnTo>
                    <a:pt x="446" y="2303"/>
                  </a:lnTo>
                  <a:lnTo>
                    <a:pt x="461" y="2338"/>
                  </a:lnTo>
                  <a:lnTo>
                    <a:pt x="474" y="2372"/>
                  </a:lnTo>
                  <a:lnTo>
                    <a:pt x="488" y="2408"/>
                  </a:lnTo>
                  <a:lnTo>
                    <a:pt x="503" y="2442"/>
                  </a:lnTo>
                  <a:lnTo>
                    <a:pt x="516" y="2476"/>
                  </a:lnTo>
                  <a:lnTo>
                    <a:pt x="531" y="2511"/>
                  </a:lnTo>
                  <a:lnTo>
                    <a:pt x="546" y="2546"/>
                  </a:lnTo>
                  <a:lnTo>
                    <a:pt x="561" y="2581"/>
                  </a:lnTo>
                  <a:lnTo>
                    <a:pt x="574" y="2615"/>
                  </a:lnTo>
                  <a:lnTo>
                    <a:pt x="589" y="2649"/>
                  </a:lnTo>
                  <a:lnTo>
                    <a:pt x="604" y="2684"/>
                  </a:lnTo>
                  <a:lnTo>
                    <a:pt x="619" y="2718"/>
                  </a:lnTo>
                  <a:lnTo>
                    <a:pt x="634" y="2752"/>
                  </a:lnTo>
                  <a:lnTo>
                    <a:pt x="649" y="2788"/>
                  </a:lnTo>
                  <a:lnTo>
                    <a:pt x="661" y="2815"/>
                  </a:lnTo>
                  <a:lnTo>
                    <a:pt x="673" y="2843"/>
                  </a:lnTo>
                  <a:lnTo>
                    <a:pt x="686" y="2871"/>
                  </a:lnTo>
                  <a:lnTo>
                    <a:pt x="698" y="2898"/>
                  </a:lnTo>
                  <a:lnTo>
                    <a:pt x="710" y="2926"/>
                  </a:lnTo>
                  <a:lnTo>
                    <a:pt x="722" y="2955"/>
                  </a:lnTo>
                  <a:lnTo>
                    <a:pt x="734" y="2983"/>
                  </a:lnTo>
                  <a:lnTo>
                    <a:pt x="747" y="3010"/>
                  </a:lnTo>
                  <a:lnTo>
                    <a:pt x="759" y="3038"/>
                  </a:lnTo>
                  <a:lnTo>
                    <a:pt x="773" y="3067"/>
                  </a:lnTo>
                  <a:lnTo>
                    <a:pt x="784" y="3095"/>
                  </a:lnTo>
                  <a:lnTo>
                    <a:pt x="798" y="3122"/>
                  </a:lnTo>
                  <a:lnTo>
                    <a:pt x="810" y="3150"/>
                  </a:lnTo>
                  <a:lnTo>
                    <a:pt x="823" y="3178"/>
                  </a:lnTo>
                  <a:lnTo>
                    <a:pt x="837" y="3207"/>
                  </a:lnTo>
                  <a:lnTo>
                    <a:pt x="850" y="3235"/>
                  </a:lnTo>
                  <a:lnTo>
                    <a:pt x="863" y="3263"/>
                  </a:lnTo>
                  <a:lnTo>
                    <a:pt x="877" y="3292"/>
                  </a:lnTo>
                  <a:lnTo>
                    <a:pt x="890" y="3320"/>
                  </a:lnTo>
                  <a:lnTo>
                    <a:pt x="905" y="3348"/>
                  </a:lnTo>
                  <a:lnTo>
                    <a:pt x="919" y="3377"/>
                  </a:lnTo>
                  <a:lnTo>
                    <a:pt x="934" y="3405"/>
                  </a:lnTo>
                  <a:lnTo>
                    <a:pt x="951" y="3441"/>
                  </a:lnTo>
                  <a:lnTo>
                    <a:pt x="971" y="3478"/>
                  </a:lnTo>
                  <a:lnTo>
                    <a:pt x="990" y="3515"/>
                  </a:lnTo>
                  <a:lnTo>
                    <a:pt x="1011" y="3551"/>
                  </a:lnTo>
                  <a:lnTo>
                    <a:pt x="1030" y="3588"/>
                  </a:lnTo>
                  <a:lnTo>
                    <a:pt x="1050" y="3624"/>
                  </a:lnTo>
                  <a:lnTo>
                    <a:pt x="1071" y="3660"/>
                  </a:lnTo>
                  <a:lnTo>
                    <a:pt x="1092" y="3696"/>
                  </a:lnTo>
                  <a:lnTo>
                    <a:pt x="1112" y="3731"/>
                  </a:lnTo>
                  <a:lnTo>
                    <a:pt x="1133" y="3766"/>
                  </a:lnTo>
                  <a:lnTo>
                    <a:pt x="1154" y="3800"/>
                  </a:lnTo>
                  <a:lnTo>
                    <a:pt x="1175" y="3833"/>
                  </a:lnTo>
                  <a:lnTo>
                    <a:pt x="1197" y="3866"/>
                  </a:lnTo>
                  <a:lnTo>
                    <a:pt x="1211" y="3887"/>
                  </a:lnTo>
                  <a:lnTo>
                    <a:pt x="1224" y="3907"/>
                  </a:lnTo>
                  <a:lnTo>
                    <a:pt x="1239" y="3927"/>
                  </a:lnTo>
                  <a:lnTo>
                    <a:pt x="1253" y="3948"/>
                  </a:lnTo>
                  <a:lnTo>
                    <a:pt x="1267" y="3967"/>
                  </a:lnTo>
                  <a:lnTo>
                    <a:pt x="1281" y="3986"/>
                  </a:lnTo>
                  <a:lnTo>
                    <a:pt x="1294" y="4006"/>
                  </a:lnTo>
                  <a:lnTo>
                    <a:pt x="1309" y="4024"/>
                  </a:lnTo>
                  <a:lnTo>
                    <a:pt x="1324" y="4043"/>
                  </a:lnTo>
                  <a:lnTo>
                    <a:pt x="1338" y="4061"/>
                  </a:lnTo>
                  <a:lnTo>
                    <a:pt x="1352" y="4080"/>
                  </a:lnTo>
                  <a:lnTo>
                    <a:pt x="1366" y="4098"/>
                  </a:lnTo>
                  <a:lnTo>
                    <a:pt x="1381" y="4116"/>
                  </a:lnTo>
                  <a:lnTo>
                    <a:pt x="1396" y="4134"/>
                  </a:lnTo>
                  <a:lnTo>
                    <a:pt x="1411" y="4152"/>
                  </a:lnTo>
                  <a:lnTo>
                    <a:pt x="1424" y="4170"/>
                  </a:lnTo>
                  <a:lnTo>
                    <a:pt x="1439" y="4188"/>
                  </a:lnTo>
                  <a:lnTo>
                    <a:pt x="1454" y="4206"/>
                  </a:lnTo>
                  <a:lnTo>
                    <a:pt x="1469" y="4225"/>
                  </a:lnTo>
                  <a:lnTo>
                    <a:pt x="1484" y="4243"/>
                  </a:lnTo>
                  <a:lnTo>
                    <a:pt x="1500" y="4261"/>
                  </a:lnTo>
                  <a:lnTo>
                    <a:pt x="1515" y="4279"/>
                  </a:lnTo>
                  <a:lnTo>
                    <a:pt x="1530" y="4296"/>
                  </a:lnTo>
                  <a:lnTo>
                    <a:pt x="1545" y="4314"/>
                  </a:lnTo>
                  <a:lnTo>
                    <a:pt x="1561" y="4334"/>
                  </a:lnTo>
                  <a:lnTo>
                    <a:pt x="1576" y="4352"/>
                  </a:lnTo>
                  <a:lnTo>
                    <a:pt x="1592" y="4371"/>
                  </a:lnTo>
                  <a:lnTo>
                    <a:pt x="1606" y="4387"/>
                  </a:lnTo>
                  <a:lnTo>
                    <a:pt x="1621" y="4405"/>
                  </a:lnTo>
                  <a:lnTo>
                    <a:pt x="1636" y="4423"/>
                  </a:lnTo>
                  <a:lnTo>
                    <a:pt x="1651" y="4441"/>
                  </a:lnTo>
                  <a:lnTo>
                    <a:pt x="1665" y="4459"/>
                  </a:lnTo>
                  <a:lnTo>
                    <a:pt x="1680" y="4477"/>
                  </a:lnTo>
                  <a:lnTo>
                    <a:pt x="1697" y="4495"/>
                  </a:lnTo>
                  <a:lnTo>
                    <a:pt x="1712" y="4514"/>
                  </a:lnTo>
                  <a:lnTo>
                    <a:pt x="1727" y="4532"/>
                  </a:lnTo>
                  <a:lnTo>
                    <a:pt x="1743" y="4550"/>
                  </a:lnTo>
                  <a:lnTo>
                    <a:pt x="1758" y="4568"/>
                  </a:lnTo>
                  <a:lnTo>
                    <a:pt x="1774" y="4586"/>
                  </a:lnTo>
                  <a:lnTo>
                    <a:pt x="1791" y="4605"/>
                  </a:lnTo>
                  <a:lnTo>
                    <a:pt x="1806" y="4623"/>
                  </a:lnTo>
                  <a:lnTo>
                    <a:pt x="1822" y="4641"/>
                  </a:lnTo>
                  <a:lnTo>
                    <a:pt x="1838" y="4659"/>
                  </a:lnTo>
                  <a:lnTo>
                    <a:pt x="1855" y="4677"/>
                  </a:lnTo>
                  <a:lnTo>
                    <a:pt x="1873" y="4694"/>
                  </a:lnTo>
                  <a:lnTo>
                    <a:pt x="1889" y="4712"/>
                  </a:lnTo>
                  <a:lnTo>
                    <a:pt x="1905" y="4729"/>
                  </a:lnTo>
                  <a:lnTo>
                    <a:pt x="1923" y="4747"/>
                  </a:lnTo>
                  <a:lnTo>
                    <a:pt x="1940" y="4763"/>
                  </a:lnTo>
                  <a:lnTo>
                    <a:pt x="1958" y="4781"/>
                  </a:lnTo>
                  <a:lnTo>
                    <a:pt x="1976" y="4797"/>
                  </a:lnTo>
                  <a:lnTo>
                    <a:pt x="1993" y="4814"/>
                  </a:lnTo>
                  <a:lnTo>
                    <a:pt x="2011" y="4830"/>
                  </a:lnTo>
                  <a:lnTo>
                    <a:pt x="2029" y="4847"/>
                  </a:lnTo>
                  <a:lnTo>
                    <a:pt x="2049" y="4861"/>
                  </a:lnTo>
                  <a:lnTo>
                    <a:pt x="2066" y="4878"/>
                  </a:lnTo>
                  <a:lnTo>
                    <a:pt x="2086" y="4893"/>
                  </a:lnTo>
                  <a:lnTo>
                    <a:pt x="2104" y="4908"/>
                  </a:lnTo>
                  <a:lnTo>
                    <a:pt x="2123" y="4923"/>
                  </a:lnTo>
                  <a:lnTo>
                    <a:pt x="2142" y="4936"/>
                  </a:lnTo>
                  <a:lnTo>
                    <a:pt x="2162" y="4951"/>
                  </a:lnTo>
                  <a:lnTo>
                    <a:pt x="2221" y="4990"/>
                  </a:lnTo>
                  <a:lnTo>
                    <a:pt x="2284" y="5025"/>
                  </a:lnTo>
                  <a:lnTo>
                    <a:pt x="2348" y="5058"/>
                  </a:lnTo>
                  <a:lnTo>
                    <a:pt x="2412" y="5088"/>
                  </a:lnTo>
                  <a:lnTo>
                    <a:pt x="2479" y="5115"/>
                  </a:lnTo>
                  <a:lnTo>
                    <a:pt x="2546" y="5139"/>
                  </a:lnTo>
                  <a:lnTo>
                    <a:pt x="2615" y="5161"/>
                  </a:lnTo>
                  <a:lnTo>
                    <a:pt x="2685" y="5179"/>
                  </a:lnTo>
                  <a:lnTo>
                    <a:pt x="2755" y="5195"/>
                  </a:lnTo>
                  <a:lnTo>
                    <a:pt x="2827" y="5209"/>
                  </a:lnTo>
                  <a:lnTo>
                    <a:pt x="2900" y="5221"/>
                  </a:lnTo>
                  <a:lnTo>
                    <a:pt x="2973" y="5231"/>
                  </a:lnTo>
                  <a:lnTo>
                    <a:pt x="3046" y="5239"/>
                  </a:lnTo>
                  <a:lnTo>
                    <a:pt x="3119" y="5243"/>
                  </a:lnTo>
                  <a:lnTo>
                    <a:pt x="3192" y="5248"/>
                  </a:lnTo>
                  <a:lnTo>
                    <a:pt x="3266" y="5251"/>
                  </a:lnTo>
                  <a:lnTo>
                    <a:pt x="3339" y="5251"/>
                  </a:lnTo>
                  <a:lnTo>
                    <a:pt x="3414" y="5251"/>
                  </a:lnTo>
                  <a:lnTo>
                    <a:pt x="3487" y="5248"/>
                  </a:lnTo>
                  <a:lnTo>
                    <a:pt x="3560" y="5245"/>
                  </a:lnTo>
                  <a:lnTo>
                    <a:pt x="3632" y="5242"/>
                  </a:lnTo>
                  <a:lnTo>
                    <a:pt x="3703" y="5236"/>
                  </a:lnTo>
                  <a:lnTo>
                    <a:pt x="3775" y="5230"/>
                  </a:lnTo>
                  <a:lnTo>
                    <a:pt x="3845" y="5224"/>
                  </a:lnTo>
                  <a:lnTo>
                    <a:pt x="3913" y="5216"/>
                  </a:lnTo>
                  <a:lnTo>
                    <a:pt x="3982" y="5210"/>
                  </a:lnTo>
                  <a:lnTo>
                    <a:pt x="4049" y="5201"/>
                  </a:lnTo>
                  <a:lnTo>
                    <a:pt x="4115" y="5194"/>
                  </a:lnTo>
                  <a:lnTo>
                    <a:pt x="4179" y="5186"/>
                  </a:lnTo>
                  <a:lnTo>
                    <a:pt x="4240" y="5179"/>
                  </a:lnTo>
                  <a:lnTo>
                    <a:pt x="4301" y="5171"/>
                  </a:lnTo>
                  <a:lnTo>
                    <a:pt x="4361" y="5164"/>
                  </a:lnTo>
                  <a:lnTo>
                    <a:pt x="4417" y="5157"/>
                  </a:lnTo>
                  <a:lnTo>
                    <a:pt x="4472" y="5151"/>
                  </a:lnTo>
                </a:path>
              </a:pathLst>
            </a:custGeom>
            <a:noFill/>
            <a:ln w="30226">
              <a:solidFill>
                <a:srgbClr val="0000FF"/>
              </a:solidFill>
              <a:prstDash val="solid"/>
              <a:round/>
              <a:headEnd/>
              <a:tailEnd/>
            </a:ln>
          </p:spPr>
          <p:txBody>
            <a:bodyPr/>
            <a:lstStyle/>
            <a:p>
              <a:endParaRPr lang="en-US" sz="2800" dirty="0"/>
            </a:p>
          </p:txBody>
        </p:sp>
        <p:sp>
          <p:nvSpPr>
            <p:cNvPr id="199" name="Line 6">
              <a:extLst>
                <a:ext uri="{FF2B5EF4-FFF2-40B4-BE49-F238E27FC236}">
                  <a16:creationId xmlns:a16="http://schemas.microsoft.com/office/drawing/2014/main" id="{22A4F6B1-7FAD-4085-A46C-33054C14E30C}"/>
                </a:ext>
              </a:extLst>
            </p:cNvPr>
            <p:cNvSpPr>
              <a:spLocks noChangeShapeType="1"/>
            </p:cNvSpPr>
            <p:nvPr/>
          </p:nvSpPr>
          <p:spPr bwMode="auto">
            <a:xfrm flipV="1">
              <a:off x="2362632" y="1322282"/>
              <a:ext cx="1588" cy="4448175"/>
            </a:xfrm>
            <a:prstGeom prst="line">
              <a:avLst/>
            </a:prstGeom>
            <a:noFill/>
            <a:ln w="6350">
              <a:solidFill>
                <a:srgbClr val="000000"/>
              </a:solidFill>
              <a:round/>
              <a:headEnd/>
              <a:tailEnd/>
            </a:ln>
          </p:spPr>
          <p:txBody>
            <a:bodyPr/>
            <a:lstStyle/>
            <a:p>
              <a:endParaRPr lang="en-US" sz="2800" dirty="0"/>
            </a:p>
          </p:txBody>
        </p:sp>
        <p:sp>
          <p:nvSpPr>
            <p:cNvPr id="200" name="Freeform 10">
              <a:extLst>
                <a:ext uri="{FF2B5EF4-FFF2-40B4-BE49-F238E27FC236}">
                  <a16:creationId xmlns:a16="http://schemas.microsoft.com/office/drawing/2014/main" id="{9AA01F7F-1980-465E-B71F-BBFBF87B765B}"/>
                </a:ext>
              </a:extLst>
            </p:cNvPr>
            <p:cNvSpPr>
              <a:spLocks/>
            </p:cNvSpPr>
            <p:nvPr/>
          </p:nvSpPr>
          <p:spPr bwMode="auto">
            <a:xfrm>
              <a:off x="2330882" y="1266719"/>
              <a:ext cx="63500" cy="63500"/>
            </a:xfrm>
            <a:custGeom>
              <a:avLst/>
              <a:gdLst>
                <a:gd name="T0" fmla="*/ 0 w 81"/>
                <a:gd name="T1" fmla="*/ 80 h 80"/>
                <a:gd name="T2" fmla="*/ 41 w 81"/>
                <a:gd name="T3" fmla="*/ 0 h 80"/>
                <a:gd name="T4" fmla="*/ 81 w 81"/>
                <a:gd name="T5" fmla="*/ 80 h 80"/>
                <a:gd name="T6" fmla="*/ 0 w 81"/>
                <a:gd name="T7" fmla="*/ 80 h 80"/>
                <a:gd name="T8" fmla="*/ 0 60000 65536"/>
                <a:gd name="T9" fmla="*/ 0 60000 65536"/>
                <a:gd name="T10" fmla="*/ 0 60000 65536"/>
                <a:gd name="T11" fmla="*/ 0 60000 65536"/>
                <a:gd name="T12" fmla="*/ 0 w 81"/>
                <a:gd name="T13" fmla="*/ 0 h 80"/>
                <a:gd name="T14" fmla="*/ 81 w 81"/>
                <a:gd name="T15" fmla="*/ 80 h 80"/>
              </a:gdLst>
              <a:ahLst/>
              <a:cxnLst>
                <a:cxn ang="T8">
                  <a:pos x="T0" y="T1"/>
                </a:cxn>
                <a:cxn ang="T9">
                  <a:pos x="T2" y="T3"/>
                </a:cxn>
                <a:cxn ang="T10">
                  <a:pos x="T4" y="T5"/>
                </a:cxn>
                <a:cxn ang="T11">
                  <a:pos x="T6" y="T7"/>
                </a:cxn>
              </a:cxnLst>
              <a:rect l="T12" t="T13" r="T14" b="T15"/>
              <a:pathLst>
                <a:path w="81" h="80">
                  <a:moveTo>
                    <a:pt x="0" y="80"/>
                  </a:moveTo>
                  <a:lnTo>
                    <a:pt x="41" y="0"/>
                  </a:lnTo>
                  <a:lnTo>
                    <a:pt x="81" y="80"/>
                  </a:lnTo>
                  <a:lnTo>
                    <a:pt x="0" y="80"/>
                  </a:lnTo>
                  <a:close/>
                </a:path>
              </a:pathLst>
            </a:custGeom>
            <a:solidFill>
              <a:srgbClr val="000000"/>
            </a:solidFill>
            <a:ln w="6350">
              <a:solidFill>
                <a:srgbClr val="000000"/>
              </a:solidFill>
              <a:prstDash val="solid"/>
              <a:round/>
              <a:headEnd/>
              <a:tailEnd/>
            </a:ln>
          </p:spPr>
          <p:txBody>
            <a:bodyPr/>
            <a:lstStyle/>
            <a:p>
              <a:endParaRPr lang="en-US" sz="2800" dirty="0"/>
            </a:p>
          </p:txBody>
        </p:sp>
        <p:sp>
          <p:nvSpPr>
            <p:cNvPr id="201" name="Line 8">
              <a:extLst>
                <a:ext uri="{FF2B5EF4-FFF2-40B4-BE49-F238E27FC236}">
                  <a16:creationId xmlns:a16="http://schemas.microsoft.com/office/drawing/2014/main" id="{76268677-C413-4158-BC96-7FD299D24D96}"/>
                </a:ext>
              </a:extLst>
            </p:cNvPr>
            <p:cNvSpPr>
              <a:spLocks noChangeAspect="1" noChangeShapeType="1"/>
            </p:cNvSpPr>
            <p:nvPr/>
          </p:nvSpPr>
          <p:spPr bwMode="auto">
            <a:xfrm>
              <a:off x="2362632" y="5792682"/>
              <a:ext cx="5091113" cy="1588"/>
            </a:xfrm>
            <a:prstGeom prst="line">
              <a:avLst/>
            </a:prstGeom>
            <a:noFill/>
            <a:ln w="6350">
              <a:solidFill>
                <a:srgbClr val="000000"/>
              </a:solidFill>
              <a:round/>
              <a:headEnd/>
              <a:tailEnd/>
            </a:ln>
          </p:spPr>
          <p:txBody>
            <a:bodyPr/>
            <a:lstStyle/>
            <a:p>
              <a:endParaRPr lang="en-US" sz="2800" dirty="0"/>
            </a:p>
          </p:txBody>
        </p:sp>
        <p:sp>
          <p:nvSpPr>
            <p:cNvPr id="202" name="Freeform 12">
              <a:extLst>
                <a:ext uri="{FF2B5EF4-FFF2-40B4-BE49-F238E27FC236}">
                  <a16:creationId xmlns:a16="http://schemas.microsoft.com/office/drawing/2014/main" id="{FE83B47D-3EFD-428A-9717-9BE7EC2CCFB1}"/>
                </a:ext>
              </a:extLst>
            </p:cNvPr>
            <p:cNvSpPr>
              <a:spLocks/>
            </p:cNvSpPr>
            <p:nvPr/>
          </p:nvSpPr>
          <p:spPr bwMode="auto">
            <a:xfrm>
              <a:off x="7445807" y="5760932"/>
              <a:ext cx="63500" cy="63500"/>
            </a:xfrm>
            <a:custGeom>
              <a:avLst/>
              <a:gdLst>
                <a:gd name="T0" fmla="*/ 0 w 81"/>
                <a:gd name="T1" fmla="*/ 0 h 81"/>
                <a:gd name="T2" fmla="*/ 81 w 81"/>
                <a:gd name="T3" fmla="*/ 40 h 81"/>
                <a:gd name="T4" fmla="*/ 0 w 81"/>
                <a:gd name="T5" fmla="*/ 81 h 81"/>
                <a:gd name="T6" fmla="*/ 0 w 81"/>
                <a:gd name="T7" fmla="*/ 0 h 81"/>
                <a:gd name="T8" fmla="*/ 0 60000 65536"/>
                <a:gd name="T9" fmla="*/ 0 60000 65536"/>
                <a:gd name="T10" fmla="*/ 0 60000 65536"/>
                <a:gd name="T11" fmla="*/ 0 60000 65536"/>
                <a:gd name="T12" fmla="*/ 0 w 81"/>
                <a:gd name="T13" fmla="*/ 0 h 81"/>
                <a:gd name="T14" fmla="*/ 81 w 81"/>
                <a:gd name="T15" fmla="*/ 81 h 81"/>
              </a:gdLst>
              <a:ahLst/>
              <a:cxnLst>
                <a:cxn ang="T8">
                  <a:pos x="T0" y="T1"/>
                </a:cxn>
                <a:cxn ang="T9">
                  <a:pos x="T2" y="T3"/>
                </a:cxn>
                <a:cxn ang="T10">
                  <a:pos x="T4" y="T5"/>
                </a:cxn>
                <a:cxn ang="T11">
                  <a:pos x="T6" y="T7"/>
                </a:cxn>
              </a:cxnLst>
              <a:rect l="T12" t="T13" r="T14" b="T15"/>
              <a:pathLst>
                <a:path w="81" h="81">
                  <a:moveTo>
                    <a:pt x="0" y="0"/>
                  </a:moveTo>
                  <a:lnTo>
                    <a:pt x="81" y="40"/>
                  </a:lnTo>
                  <a:lnTo>
                    <a:pt x="0" y="81"/>
                  </a:lnTo>
                  <a:lnTo>
                    <a:pt x="0" y="0"/>
                  </a:lnTo>
                  <a:close/>
                </a:path>
              </a:pathLst>
            </a:custGeom>
            <a:solidFill>
              <a:srgbClr val="000000"/>
            </a:solidFill>
            <a:ln w="6350">
              <a:solidFill>
                <a:srgbClr val="000000"/>
              </a:solidFill>
              <a:prstDash val="solid"/>
              <a:round/>
              <a:headEnd/>
              <a:tailEnd/>
            </a:ln>
          </p:spPr>
          <p:txBody>
            <a:bodyPr/>
            <a:lstStyle/>
            <a:p>
              <a:endParaRPr lang="en-US" sz="2800" dirty="0"/>
            </a:p>
          </p:txBody>
        </p:sp>
        <p:sp>
          <p:nvSpPr>
            <p:cNvPr id="203" name="Line 10">
              <a:extLst>
                <a:ext uri="{FF2B5EF4-FFF2-40B4-BE49-F238E27FC236}">
                  <a16:creationId xmlns:a16="http://schemas.microsoft.com/office/drawing/2014/main" id="{3FCD279C-941F-4E5B-876B-F93121085EBE}"/>
                </a:ext>
              </a:extLst>
            </p:cNvPr>
            <p:cNvSpPr>
              <a:spLocks noChangeShapeType="1"/>
            </p:cNvSpPr>
            <p:nvPr/>
          </p:nvSpPr>
          <p:spPr bwMode="auto">
            <a:xfrm>
              <a:off x="2229282" y="5449782"/>
              <a:ext cx="133350" cy="1588"/>
            </a:xfrm>
            <a:prstGeom prst="line">
              <a:avLst/>
            </a:prstGeom>
            <a:noFill/>
            <a:ln w="1588">
              <a:solidFill>
                <a:srgbClr val="000000"/>
              </a:solidFill>
              <a:round/>
              <a:headEnd/>
              <a:tailEnd/>
            </a:ln>
          </p:spPr>
          <p:txBody>
            <a:bodyPr/>
            <a:lstStyle/>
            <a:p>
              <a:endParaRPr lang="en-US" sz="2800" dirty="0"/>
            </a:p>
          </p:txBody>
        </p:sp>
        <p:sp>
          <p:nvSpPr>
            <p:cNvPr id="204" name="Line 11">
              <a:extLst>
                <a:ext uri="{FF2B5EF4-FFF2-40B4-BE49-F238E27FC236}">
                  <a16:creationId xmlns:a16="http://schemas.microsoft.com/office/drawing/2014/main" id="{CAE401D7-868F-4D6A-8472-C149DC384EBC}"/>
                </a:ext>
              </a:extLst>
            </p:cNvPr>
            <p:cNvSpPr>
              <a:spLocks noChangeShapeType="1"/>
            </p:cNvSpPr>
            <p:nvPr/>
          </p:nvSpPr>
          <p:spPr bwMode="auto">
            <a:xfrm>
              <a:off x="2229282" y="5533919"/>
              <a:ext cx="133350" cy="1588"/>
            </a:xfrm>
            <a:prstGeom prst="line">
              <a:avLst/>
            </a:prstGeom>
            <a:noFill/>
            <a:ln w="1588">
              <a:solidFill>
                <a:srgbClr val="000000"/>
              </a:solidFill>
              <a:round/>
              <a:headEnd/>
              <a:tailEnd/>
            </a:ln>
          </p:spPr>
          <p:txBody>
            <a:bodyPr/>
            <a:lstStyle/>
            <a:p>
              <a:endParaRPr lang="en-US" sz="2800" dirty="0"/>
            </a:p>
          </p:txBody>
        </p:sp>
        <p:sp>
          <p:nvSpPr>
            <p:cNvPr id="205" name="Line 12">
              <a:extLst>
                <a:ext uri="{FF2B5EF4-FFF2-40B4-BE49-F238E27FC236}">
                  <a16:creationId xmlns:a16="http://schemas.microsoft.com/office/drawing/2014/main" id="{65708357-68EC-44E2-9221-57BFC1CBA23E}"/>
                </a:ext>
              </a:extLst>
            </p:cNvPr>
            <p:cNvSpPr>
              <a:spLocks noChangeShapeType="1"/>
            </p:cNvSpPr>
            <p:nvPr/>
          </p:nvSpPr>
          <p:spPr bwMode="auto">
            <a:xfrm>
              <a:off x="2229282" y="5621232"/>
              <a:ext cx="133350" cy="1588"/>
            </a:xfrm>
            <a:prstGeom prst="line">
              <a:avLst/>
            </a:prstGeom>
            <a:noFill/>
            <a:ln w="1588">
              <a:solidFill>
                <a:srgbClr val="000000"/>
              </a:solidFill>
              <a:round/>
              <a:headEnd/>
              <a:tailEnd/>
            </a:ln>
          </p:spPr>
          <p:txBody>
            <a:bodyPr/>
            <a:lstStyle/>
            <a:p>
              <a:endParaRPr lang="en-US" sz="2800" dirty="0"/>
            </a:p>
          </p:txBody>
        </p:sp>
        <p:sp>
          <p:nvSpPr>
            <p:cNvPr id="206" name="Freeform 16">
              <a:extLst>
                <a:ext uri="{FF2B5EF4-FFF2-40B4-BE49-F238E27FC236}">
                  <a16:creationId xmlns:a16="http://schemas.microsoft.com/office/drawing/2014/main" id="{CAED1E0A-CF2B-4EC6-BF00-43ACA2F06676}"/>
                </a:ext>
              </a:extLst>
            </p:cNvPr>
            <p:cNvSpPr>
              <a:spLocks/>
            </p:cNvSpPr>
            <p:nvPr/>
          </p:nvSpPr>
          <p:spPr bwMode="auto">
            <a:xfrm>
              <a:off x="2184832" y="5362469"/>
              <a:ext cx="177800" cy="430213"/>
            </a:xfrm>
            <a:custGeom>
              <a:avLst/>
              <a:gdLst>
                <a:gd name="T0" fmla="*/ 0 w 224"/>
                <a:gd name="T1" fmla="*/ 0 h 541"/>
                <a:gd name="T2" fmla="*/ 224 w 224"/>
                <a:gd name="T3" fmla="*/ 0 h 541"/>
                <a:gd name="T4" fmla="*/ 224 w 224"/>
                <a:gd name="T5" fmla="*/ 541 h 541"/>
                <a:gd name="T6" fmla="*/ 0 60000 65536"/>
                <a:gd name="T7" fmla="*/ 0 60000 65536"/>
                <a:gd name="T8" fmla="*/ 0 60000 65536"/>
                <a:gd name="T9" fmla="*/ 0 w 224"/>
                <a:gd name="T10" fmla="*/ 0 h 541"/>
                <a:gd name="T11" fmla="*/ 224 w 224"/>
                <a:gd name="T12" fmla="*/ 541 h 541"/>
              </a:gdLst>
              <a:ahLst/>
              <a:cxnLst>
                <a:cxn ang="T6">
                  <a:pos x="T0" y="T1"/>
                </a:cxn>
                <a:cxn ang="T7">
                  <a:pos x="T2" y="T3"/>
                </a:cxn>
                <a:cxn ang="T8">
                  <a:pos x="T4" y="T5"/>
                </a:cxn>
              </a:cxnLst>
              <a:rect l="T9" t="T10" r="T11" b="T12"/>
              <a:pathLst>
                <a:path w="224" h="541">
                  <a:moveTo>
                    <a:pt x="0" y="0"/>
                  </a:moveTo>
                  <a:lnTo>
                    <a:pt x="224" y="0"/>
                  </a:lnTo>
                  <a:lnTo>
                    <a:pt x="224" y="541"/>
                  </a:lnTo>
                </a:path>
              </a:pathLst>
            </a:custGeom>
            <a:noFill/>
            <a:ln w="1588">
              <a:solidFill>
                <a:srgbClr val="000000"/>
              </a:solidFill>
              <a:prstDash val="solid"/>
              <a:round/>
              <a:headEnd/>
              <a:tailEnd/>
            </a:ln>
          </p:spPr>
          <p:txBody>
            <a:bodyPr/>
            <a:lstStyle/>
            <a:p>
              <a:endParaRPr lang="en-US" sz="2800" dirty="0"/>
            </a:p>
          </p:txBody>
        </p:sp>
        <p:sp>
          <p:nvSpPr>
            <p:cNvPr id="207" name="Line 14">
              <a:extLst>
                <a:ext uri="{FF2B5EF4-FFF2-40B4-BE49-F238E27FC236}">
                  <a16:creationId xmlns:a16="http://schemas.microsoft.com/office/drawing/2014/main" id="{F2843532-8B36-4C0C-8EC4-3E983A6F82F8}"/>
                </a:ext>
              </a:extLst>
            </p:cNvPr>
            <p:cNvSpPr>
              <a:spLocks noChangeShapeType="1"/>
            </p:cNvSpPr>
            <p:nvPr/>
          </p:nvSpPr>
          <p:spPr bwMode="auto">
            <a:xfrm>
              <a:off x="2229282" y="5705369"/>
              <a:ext cx="133350" cy="1588"/>
            </a:xfrm>
            <a:prstGeom prst="line">
              <a:avLst/>
            </a:prstGeom>
            <a:noFill/>
            <a:ln w="1588">
              <a:solidFill>
                <a:srgbClr val="000000"/>
              </a:solidFill>
              <a:round/>
              <a:headEnd/>
              <a:tailEnd/>
            </a:ln>
          </p:spPr>
          <p:txBody>
            <a:bodyPr/>
            <a:lstStyle/>
            <a:p>
              <a:endParaRPr lang="en-US" sz="2800" dirty="0"/>
            </a:p>
          </p:txBody>
        </p:sp>
        <p:sp>
          <p:nvSpPr>
            <p:cNvPr id="208" name="Rectangle 207">
              <a:extLst>
                <a:ext uri="{FF2B5EF4-FFF2-40B4-BE49-F238E27FC236}">
                  <a16:creationId xmlns:a16="http://schemas.microsoft.com/office/drawing/2014/main" id="{25D27F73-937F-4DC3-A4F0-AA8976275807}"/>
                </a:ext>
              </a:extLst>
            </p:cNvPr>
            <p:cNvSpPr>
              <a:spLocks noChangeArrowheads="1"/>
            </p:cNvSpPr>
            <p:nvPr/>
          </p:nvSpPr>
          <p:spPr bwMode="auto">
            <a:xfrm>
              <a:off x="2002269" y="5292620"/>
              <a:ext cx="182563" cy="229987"/>
            </a:xfrm>
            <a:prstGeom prst="rect">
              <a:avLst/>
            </a:prstGeom>
            <a:noFill/>
            <a:ln w="9525">
              <a:noFill/>
              <a:miter lim="800000"/>
              <a:headEnd/>
              <a:tailEnd/>
            </a:ln>
          </p:spPr>
          <p:txBody>
            <a:bodyPr wrap="square" lIns="0" tIns="0" rIns="0" bIns="0">
              <a:spAutoFit/>
            </a:bodyPr>
            <a:lstStyle/>
            <a:p>
              <a:pPr algn="ctr"/>
              <a:r>
                <a:rPr lang="en-US" sz="1050" b="0" dirty="0"/>
                <a:t>20</a:t>
              </a:r>
              <a:endParaRPr lang="en-US" sz="2800" b="0" dirty="0">
                <a:latin typeface="Times New Roman" pitchFamily="18" charset="0"/>
              </a:endParaRPr>
            </a:p>
          </p:txBody>
        </p:sp>
        <p:sp>
          <p:nvSpPr>
            <p:cNvPr id="209" name="Line 16">
              <a:extLst>
                <a:ext uri="{FF2B5EF4-FFF2-40B4-BE49-F238E27FC236}">
                  <a16:creationId xmlns:a16="http://schemas.microsoft.com/office/drawing/2014/main" id="{7C75D8CE-6CC3-4A26-B5F4-F98DD729ACD4}"/>
                </a:ext>
              </a:extLst>
            </p:cNvPr>
            <p:cNvSpPr>
              <a:spLocks noChangeShapeType="1"/>
            </p:cNvSpPr>
            <p:nvPr/>
          </p:nvSpPr>
          <p:spPr bwMode="auto">
            <a:xfrm>
              <a:off x="2229282" y="4154382"/>
              <a:ext cx="133350" cy="1588"/>
            </a:xfrm>
            <a:prstGeom prst="line">
              <a:avLst/>
            </a:prstGeom>
            <a:noFill/>
            <a:ln w="1588">
              <a:solidFill>
                <a:srgbClr val="000000"/>
              </a:solidFill>
              <a:round/>
              <a:headEnd/>
              <a:tailEnd/>
            </a:ln>
          </p:spPr>
          <p:txBody>
            <a:bodyPr/>
            <a:lstStyle/>
            <a:p>
              <a:endParaRPr lang="en-US" sz="2800" dirty="0"/>
            </a:p>
          </p:txBody>
        </p:sp>
        <p:sp>
          <p:nvSpPr>
            <p:cNvPr id="210" name="Line 17">
              <a:extLst>
                <a:ext uri="{FF2B5EF4-FFF2-40B4-BE49-F238E27FC236}">
                  <a16:creationId xmlns:a16="http://schemas.microsoft.com/office/drawing/2014/main" id="{BD18E711-8607-41A7-B352-536F2BF22771}"/>
                </a:ext>
              </a:extLst>
            </p:cNvPr>
            <p:cNvSpPr>
              <a:spLocks noChangeShapeType="1"/>
            </p:cNvSpPr>
            <p:nvPr/>
          </p:nvSpPr>
          <p:spPr bwMode="auto">
            <a:xfrm>
              <a:off x="2229282" y="4240107"/>
              <a:ext cx="133350" cy="1588"/>
            </a:xfrm>
            <a:prstGeom prst="line">
              <a:avLst/>
            </a:prstGeom>
            <a:noFill/>
            <a:ln w="1588">
              <a:solidFill>
                <a:srgbClr val="000000"/>
              </a:solidFill>
              <a:round/>
              <a:headEnd/>
              <a:tailEnd/>
            </a:ln>
          </p:spPr>
          <p:txBody>
            <a:bodyPr/>
            <a:lstStyle/>
            <a:p>
              <a:endParaRPr lang="en-US" sz="2800" dirty="0"/>
            </a:p>
          </p:txBody>
        </p:sp>
        <p:sp>
          <p:nvSpPr>
            <p:cNvPr id="211" name="Line 18">
              <a:extLst>
                <a:ext uri="{FF2B5EF4-FFF2-40B4-BE49-F238E27FC236}">
                  <a16:creationId xmlns:a16="http://schemas.microsoft.com/office/drawing/2014/main" id="{32663BBF-12FC-479C-968E-4818CBBCE0FB}"/>
                </a:ext>
              </a:extLst>
            </p:cNvPr>
            <p:cNvSpPr>
              <a:spLocks noChangeShapeType="1"/>
            </p:cNvSpPr>
            <p:nvPr/>
          </p:nvSpPr>
          <p:spPr bwMode="auto">
            <a:xfrm>
              <a:off x="2229282" y="4325832"/>
              <a:ext cx="133350" cy="1588"/>
            </a:xfrm>
            <a:prstGeom prst="line">
              <a:avLst/>
            </a:prstGeom>
            <a:noFill/>
            <a:ln w="1588">
              <a:solidFill>
                <a:srgbClr val="000000"/>
              </a:solidFill>
              <a:round/>
              <a:headEnd/>
              <a:tailEnd/>
            </a:ln>
          </p:spPr>
          <p:txBody>
            <a:bodyPr/>
            <a:lstStyle/>
            <a:p>
              <a:endParaRPr lang="en-US" sz="2800" dirty="0"/>
            </a:p>
          </p:txBody>
        </p:sp>
        <p:sp>
          <p:nvSpPr>
            <p:cNvPr id="212" name="Freeform 22">
              <a:extLst>
                <a:ext uri="{FF2B5EF4-FFF2-40B4-BE49-F238E27FC236}">
                  <a16:creationId xmlns:a16="http://schemas.microsoft.com/office/drawing/2014/main" id="{1B1D7D0A-F360-4269-94E5-87CEAA54F59B}"/>
                </a:ext>
              </a:extLst>
            </p:cNvPr>
            <p:cNvSpPr>
              <a:spLocks/>
            </p:cNvSpPr>
            <p:nvPr/>
          </p:nvSpPr>
          <p:spPr bwMode="auto">
            <a:xfrm>
              <a:off x="2184832" y="4068657"/>
              <a:ext cx="177800" cy="428625"/>
            </a:xfrm>
            <a:custGeom>
              <a:avLst/>
              <a:gdLst>
                <a:gd name="T0" fmla="*/ 0 w 224"/>
                <a:gd name="T1" fmla="*/ 0 h 541"/>
                <a:gd name="T2" fmla="*/ 224 w 224"/>
                <a:gd name="T3" fmla="*/ 0 h 541"/>
                <a:gd name="T4" fmla="*/ 224 w 224"/>
                <a:gd name="T5" fmla="*/ 541 h 541"/>
                <a:gd name="T6" fmla="*/ 0 60000 65536"/>
                <a:gd name="T7" fmla="*/ 0 60000 65536"/>
                <a:gd name="T8" fmla="*/ 0 60000 65536"/>
                <a:gd name="T9" fmla="*/ 0 w 224"/>
                <a:gd name="T10" fmla="*/ 0 h 541"/>
                <a:gd name="T11" fmla="*/ 224 w 224"/>
                <a:gd name="T12" fmla="*/ 541 h 541"/>
              </a:gdLst>
              <a:ahLst/>
              <a:cxnLst>
                <a:cxn ang="T6">
                  <a:pos x="T0" y="T1"/>
                </a:cxn>
                <a:cxn ang="T7">
                  <a:pos x="T2" y="T3"/>
                </a:cxn>
                <a:cxn ang="T8">
                  <a:pos x="T4" y="T5"/>
                </a:cxn>
              </a:cxnLst>
              <a:rect l="T9" t="T10" r="T11" b="T12"/>
              <a:pathLst>
                <a:path w="224" h="541">
                  <a:moveTo>
                    <a:pt x="0" y="0"/>
                  </a:moveTo>
                  <a:lnTo>
                    <a:pt x="224" y="0"/>
                  </a:lnTo>
                  <a:lnTo>
                    <a:pt x="224" y="541"/>
                  </a:lnTo>
                </a:path>
              </a:pathLst>
            </a:custGeom>
            <a:noFill/>
            <a:ln w="1588">
              <a:solidFill>
                <a:srgbClr val="000000"/>
              </a:solidFill>
              <a:prstDash val="solid"/>
              <a:round/>
              <a:headEnd/>
              <a:tailEnd/>
            </a:ln>
          </p:spPr>
          <p:txBody>
            <a:bodyPr/>
            <a:lstStyle/>
            <a:p>
              <a:endParaRPr lang="en-US" sz="2800" dirty="0"/>
            </a:p>
          </p:txBody>
        </p:sp>
        <p:sp>
          <p:nvSpPr>
            <p:cNvPr id="213" name="Line 20">
              <a:extLst>
                <a:ext uri="{FF2B5EF4-FFF2-40B4-BE49-F238E27FC236}">
                  <a16:creationId xmlns:a16="http://schemas.microsoft.com/office/drawing/2014/main" id="{13C746E2-B76F-4F46-A9F5-16F54E3E4464}"/>
                </a:ext>
              </a:extLst>
            </p:cNvPr>
            <p:cNvSpPr>
              <a:spLocks noChangeShapeType="1"/>
            </p:cNvSpPr>
            <p:nvPr/>
          </p:nvSpPr>
          <p:spPr bwMode="auto">
            <a:xfrm>
              <a:off x="2229282" y="4411557"/>
              <a:ext cx="133350" cy="1588"/>
            </a:xfrm>
            <a:prstGeom prst="line">
              <a:avLst/>
            </a:prstGeom>
            <a:noFill/>
            <a:ln w="1588">
              <a:solidFill>
                <a:srgbClr val="000000"/>
              </a:solidFill>
              <a:round/>
              <a:headEnd/>
              <a:tailEnd/>
            </a:ln>
          </p:spPr>
          <p:txBody>
            <a:bodyPr/>
            <a:lstStyle/>
            <a:p>
              <a:endParaRPr lang="en-US" sz="2800" dirty="0"/>
            </a:p>
          </p:txBody>
        </p:sp>
        <p:sp>
          <p:nvSpPr>
            <p:cNvPr id="214" name="Rectangle 213">
              <a:extLst>
                <a:ext uri="{FF2B5EF4-FFF2-40B4-BE49-F238E27FC236}">
                  <a16:creationId xmlns:a16="http://schemas.microsoft.com/office/drawing/2014/main" id="{445A1533-E1BC-4E65-B485-2CB82BBAF960}"/>
                </a:ext>
              </a:extLst>
            </p:cNvPr>
            <p:cNvSpPr>
              <a:spLocks noChangeArrowheads="1"/>
            </p:cNvSpPr>
            <p:nvPr/>
          </p:nvSpPr>
          <p:spPr bwMode="auto">
            <a:xfrm>
              <a:off x="2002269" y="3997217"/>
              <a:ext cx="182563" cy="229987"/>
            </a:xfrm>
            <a:prstGeom prst="rect">
              <a:avLst/>
            </a:prstGeom>
            <a:noFill/>
            <a:ln w="9525">
              <a:noFill/>
              <a:miter lim="800000"/>
              <a:headEnd/>
              <a:tailEnd/>
            </a:ln>
          </p:spPr>
          <p:txBody>
            <a:bodyPr wrap="square" lIns="0" tIns="0" rIns="0" bIns="0">
              <a:spAutoFit/>
            </a:bodyPr>
            <a:lstStyle/>
            <a:p>
              <a:pPr algn="ctr"/>
              <a:r>
                <a:rPr lang="en-US" sz="1050" b="0" dirty="0"/>
                <a:t>80</a:t>
              </a:r>
              <a:endParaRPr lang="en-US" sz="2800" b="0" dirty="0">
                <a:latin typeface="Times New Roman" pitchFamily="18" charset="0"/>
              </a:endParaRPr>
            </a:p>
          </p:txBody>
        </p:sp>
        <p:sp>
          <p:nvSpPr>
            <p:cNvPr id="215" name="Line 22">
              <a:extLst>
                <a:ext uri="{FF2B5EF4-FFF2-40B4-BE49-F238E27FC236}">
                  <a16:creationId xmlns:a16="http://schemas.microsoft.com/office/drawing/2014/main" id="{E94C7507-C8E0-4D3C-A28F-7F93CF5CA0B0}"/>
                </a:ext>
              </a:extLst>
            </p:cNvPr>
            <p:cNvSpPr>
              <a:spLocks noChangeShapeType="1"/>
            </p:cNvSpPr>
            <p:nvPr/>
          </p:nvSpPr>
          <p:spPr bwMode="auto">
            <a:xfrm>
              <a:off x="2229282" y="4598882"/>
              <a:ext cx="133350" cy="1588"/>
            </a:xfrm>
            <a:prstGeom prst="line">
              <a:avLst/>
            </a:prstGeom>
            <a:noFill/>
            <a:ln w="1588">
              <a:solidFill>
                <a:srgbClr val="000000"/>
              </a:solidFill>
              <a:round/>
              <a:headEnd/>
              <a:tailEnd/>
            </a:ln>
          </p:spPr>
          <p:txBody>
            <a:bodyPr/>
            <a:lstStyle/>
            <a:p>
              <a:endParaRPr lang="en-US" sz="2800" dirty="0"/>
            </a:p>
          </p:txBody>
        </p:sp>
        <p:sp>
          <p:nvSpPr>
            <p:cNvPr id="216" name="Line 23">
              <a:extLst>
                <a:ext uri="{FF2B5EF4-FFF2-40B4-BE49-F238E27FC236}">
                  <a16:creationId xmlns:a16="http://schemas.microsoft.com/office/drawing/2014/main" id="{F3D81B9A-BA04-4F78-A4B8-7122EBDD0FE9}"/>
                </a:ext>
              </a:extLst>
            </p:cNvPr>
            <p:cNvSpPr>
              <a:spLocks noChangeShapeType="1"/>
            </p:cNvSpPr>
            <p:nvPr/>
          </p:nvSpPr>
          <p:spPr bwMode="auto">
            <a:xfrm>
              <a:off x="2229282" y="4683019"/>
              <a:ext cx="133350" cy="1588"/>
            </a:xfrm>
            <a:prstGeom prst="line">
              <a:avLst/>
            </a:prstGeom>
            <a:noFill/>
            <a:ln w="1588">
              <a:solidFill>
                <a:srgbClr val="000000"/>
              </a:solidFill>
              <a:round/>
              <a:headEnd/>
              <a:tailEnd/>
            </a:ln>
          </p:spPr>
          <p:txBody>
            <a:bodyPr/>
            <a:lstStyle/>
            <a:p>
              <a:endParaRPr lang="en-US" sz="2800" dirty="0"/>
            </a:p>
          </p:txBody>
        </p:sp>
        <p:sp>
          <p:nvSpPr>
            <p:cNvPr id="217" name="Line 24">
              <a:extLst>
                <a:ext uri="{FF2B5EF4-FFF2-40B4-BE49-F238E27FC236}">
                  <a16:creationId xmlns:a16="http://schemas.microsoft.com/office/drawing/2014/main" id="{DCB96D84-0D6B-4BF1-874A-69684D17EA98}"/>
                </a:ext>
              </a:extLst>
            </p:cNvPr>
            <p:cNvSpPr>
              <a:spLocks noChangeShapeType="1"/>
            </p:cNvSpPr>
            <p:nvPr/>
          </p:nvSpPr>
          <p:spPr bwMode="auto">
            <a:xfrm>
              <a:off x="2229282" y="4770332"/>
              <a:ext cx="133350" cy="1588"/>
            </a:xfrm>
            <a:prstGeom prst="line">
              <a:avLst/>
            </a:prstGeom>
            <a:noFill/>
            <a:ln w="1588">
              <a:solidFill>
                <a:srgbClr val="000000"/>
              </a:solidFill>
              <a:round/>
              <a:headEnd/>
              <a:tailEnd/>
            </a:ln>
          </p:spPr>
          <p:txBody>
            <a:bodyPr/>
            <a:lstStyle/>
            <a:p>
              <a:endParaRPr lang="en-US" sz="2800" dirty="0"/>
            </a:p>
          </p:txBody>
        </p:sp>
        <p:sp>
          <p:nvSpPr>
            <p:cNvPr id="218" name="Freeform 28">
              <a:extLst>
                <a:ext uri="{FF2B5EF4-FFF2-40B4-BE49-F238E27FC236}">
                  <a16:creationId xmlns:a16="http://schemas.microsoft.com/office/drawing/2014/main" id="{DBC01274-7FA2-4FDF-8594-87FF661C39C1}"/>
                </a:ext>
              </a:extLst>
            </p:cNvPr>
            <p:cNvSpPr>
              <a:spLocks/>
            </p:cNvSpPr>
            <p:nvPr/>
          </p:nvSpPr>
          <p:spPr bwMode="auto">
            <a:xfrm>
              <a:off x="2184832" y="4511569"/>
              <a:ext cx="177800" cy="430213"/>
            </a:xfrm>
            <a:custGeom>
              <a:avLst/>
              <a:gdLst>
                <a:gd name="T0" fmla="*/ 0 w 224"/>
                <a:gd name="T1" fmla="*/ 0 h 541"/>
                <a:gd name="T2" fmla="*/ 224 w 224"/>
                <a:gd name="T3" fmla="*/ 0 h 541"/>
                <a:gd name="T4" fmla="*/ 224 w 224"/>
                <a:gd name="T5" fmla="*/ 541 h 541"/>
                <a:gd name="T6" fmla="*/ 0 60000 65536"/>
                <a:gd name="T7" fmla="*/ 0 60000 65536"/>
                <a:gd name="T8" fmla="*/ 0 60000 65536"/>
                <a:gd name="T9" fmla="*/ 0 w 224"/>
                <a:gd name="T10" fmla="*/ 0 h 541"/>
                <a:gd name="T11" fmla="*/ 224 w 224"/>
                <a:gd name="T12" fmla="*/ 541 h 541"/>
              </a:gdLst>
              <a:ahLst/>
              <a:cxnLst>
                <a:cxn ang="T6">
                  <a:pos x="T0" y="T1"/>
                </a:cxn>
                <a:cxn ang="T7">
                  <a:pos x="T2" y="T3"/>
                </a:cxn>
                <a:cxn ang="T8">
                  <a:pos x="T4" y="T5"/>
                </a:cxn>
              </a:cxnLst>
              <a:rect l="T9" t="T10" r="T11" b="T12"/>
              <a:pathLst>
                <a:path w="224" h="541">
                  <a:moveTo>
                    <a:pt x="0" y="0"/>
                  </a:moveTo>
                  <a:lnTo>
                    <a:pt x="224" y="0"/>
                  </a:lnTo>
                  <a:lnTo>
                    <a:pt x="224" y="541"/>
                  </a:lnTo>
                </a:path>
              </a:pathLst>
            </a:custGeom>
            <a:noFill/>
            <a:ln w="1588">
              <a:solidFill>
                <a:srgbClr val="000000"/>
              </a:solidFill>
              <a:prstDash val="solid"/>
              <a:round/>
              <a:headEnd/>
              <a:tailEnd/>
            </a:ln>
          </p:spPr>
          <p:txBody>
            <a:bodyPr/>
            <a:lstStyle/>
            <a:p>
              <a:endParaRPr lang="en-US" sz="2800" dirty="0"/>
            </a:p>
          </p:txBody>
        </p:sp>
        <p:sp>
          <p:nvSpPr>
            <p:cNvPr id="219" name="Line 26">
              <a:extLst>
                <a:ext uri="{FF2B5EF4-FFF2-40B4-BE49-F238E27FC236}">
                  <a16:creationId xmlns:a16="http://schemas.microsoft.com/office/drawing/2014/main" id="{8A48FAEC-AF61-48EA-8742-1EE85B156663}"/>
                </a:ext>
              </a:extLst>
            </p:cNvPr>
            <p:cNvSpPr>
              <a:spLocks noChangeShapeType="1"/>
            </p:cNvSpPr>
            <p:nvPr/>
          </p:nvSpPr>
          <p:spPr bwMode="auto">
            <a:xfrm>
              <a:off x="2229282" y="4854469"/>
              <a:ext cx="133350" cy="1588"/>
            </a:xfrm>
            <a:prstGeom prst="line">
              <a:avLst/>
            </a:prstGeom>
            <a:noFill/>
            <a:ln w="1588">
              <a:solidFill>
                <a:srgbClr val="000000"/>
              </a:solidFill>
              <a:round/>
              <a:headEnd/>
              <a:tailEnd/>
            </a:ln>
          </p:spPr>
          <p:txBody>
            <a:bodyPr/>
            <a:lstStyle/>
            <a:p>
              <a:endParaRPr lang="en-US" sz="2800" dirty="0"/>
            </a:p>
          </p:txBody>
        </p:sp>
        <p:sp>
          <p:nvSpPr>
            <p:cNvPr id="220" name="Rectangle 219">
              <a:extLst>
                <a:ext uri="{FF2B5EF4-FFF2-40B4-BE49-F238E27FC236}">
                  <a16:creationId xmlns:a16="http://schemas.microsoft.com/office/drawing/2014/main" id="{17E247B9-F472-489C-A590-76683E9FDA1D}"/>
                </a:ext>
              </a:extLst>
            </p:cNvPr>
            <p:cNvSpPr>
              <a:spLocks noChangeArrowheads="1"/>
            </p:cNvSpPr>
            <p:nvPr/>
          </p:nvSpPr>
          <p:spPr bwMode="auto">
            <a:xfrm>
              <a:off x="2002269" y="4441719"/>
              <a:ext cx="182563" cy="229987"/>
            </a:xfrm>
            <a:prstGeom prst="rect">
              <a:avLst/>
            </a:prstGeom>
            <a:noFill/>
            <a:ln w="9525">
              <a:noFill/>
              <a:miter lim="800000"/>
              <a:headEnd/>
              <a:tailEnd/>
            </a:ln>
          </p:spPr>
          <p:txBody>
            <a:bodyPr wrap="square" lIns="0" tIns="0" rIns="0" bIns="0">
              <a:spAutoFit/>
            </a:bodyPr>
            <a:lstStyle/>
            <a:p>
              <a:pPr algn="ctr"/>
              <a:r>
                <a:rPr lang="en-US" sz="1050" b="0" dirty="0"/>
                <a:t>60</a:t>
              </a:r>
              <a:endParaRPr lang="en-US" sz="2800" b="0" dirty="0">
                <a:latin typeface="Times New Roman" pitchFamily="18" charset="0"/>
              </a:endParaRPr>
            </a:p>
          </p:txBody>
        </p:sp>
        <p:sp>
          <p:nvSpPr>
            <p:cNvPr id="221" name="Line 28">
              <a:extLst>
                <a:ext uri="{FF2B5EF4-FFF2-40B4-BE49-F238E27FC236}">
                  <a16:creationId xmlns:a16="http://schemas.microsoft.com/office/drawing/2014/main" id="{0E024FFA-5A15-406B-82B6-A9FA9723FC07}"/>
                </a:ext>
              </a:extLst>
            </p:cNvPr>
            <p:cNvSpPr>
              <a:spLocks noChangeShapeType="1"/>
            </p:cNvSpPr>
            <p:nvPr/>
          </p:nvSpPr>
          <p:spPr bwMode="auto">
            <a:xfrm>
              <a:off x="2229282" y="5041794"/>
              <a:ext cx="133350" cy="1588"/>
            </a:xfrm>
            <a:prstGeom prst="line">
              <a:avLst/>
            </a:prstGeom>
            <a:noFill/>
            <a:ln w="1588">
              <a:solidFill>
                <a:srgbClr val="000000"/>
              </a:solidFill>
              <a:round/>
              <a:headEnd/>
              <a:tailEnd/>
            </a:ln>
          </p:spPr>
          <p:txBody>
            <a:bodyPr/>
            <a:lstStyle/>
            <a:p>
              <a:endParaRPr lang="en-US" sz="2800" dirty="0"/>
            </a:p>
          </p:txBody>
        </p:sp>
        <p:sp>
          <p:nvSpPr>
            <p:cNvPr id="222" name="Line 29">
              <a:extLst>
                <a:ext uri="{FF2B5EF4-FFF2-40B4-BE49-F238E27FC236}">
                  <a16:creationId xmlns:a16="http://schemas.microsoft.com/office/drawing/2014/main" id="{E8F32FF2-B643-42D2-8035-E5185E9AF2FF}"/>
                </a:ext>
              </a:extLst>
            </p:cNvPr>
            <p:cNvSpPr>
              <a:spLocks noChangeShapeType="1"/>
            </p:cNvSpPr>
            <p:nvPr/>
          </p:nvSpPr>
          <p:spPr bwMode="auto">
            <a:xfrm>
              <a:off x="2229282" y="5127519"/>
              <a:ext cx="133350" cy="1588"/>
            </a:xfrm>
            <a:prstGeom prst="line">
              <a:avLst/>
            </a:prstGeom>
            <a:noFill/>
            <a:ln w="1588">
              <a:solidFill>
                <a:srgbClr val="000000"/>
              </a:solidFill>
              <a:round/>
              <a:headEnd/>
              <a:tailEnd/>
            </a:ln>
          </p:spPr>
          <p:txBody>
            <a:bodyPr/>
            <a:lstStyle/>
            <a:p>
              <a:endParaRPr lang="en-US" sz="2800" dirty="0"/>
            </a:p>
          </p:txBody>
        </p:sp>
        <p:sp>
          <p:nvSpPr>
            <p:cNvPr id="223" name="Line 30">
              <a:extLst>
                <a:ext uri="{FF2B5EF4-FFF2-40B4-BE49-F238E27FC236}">
                  <a16:creationId xmlns:a16="http://schemas.microsoft.com/office/drawing/2014/main" id="{7B1FDCC5-97B3-4FA7-8395-8C7CAEF11E11}"/>
                </a:ext>
              </a:extLst>
            </p:cNvPr>
            <p:cNvSpPr>
              <a:spLocks noChangeShapeType="1"/>
            </p:cNvSpPr>
            <p:nvPr/>
          </p:nvSpPr>
          <p:spPr bwMode="auto">
            <a:xfrm>
              <a:off x="2229282" y="5213244"/>
              <a:ext cx="133350" cy="1588"/>
            </a:xfrm>
            <a:prstGeom prst="line">
              <a:avLst/>
            </a:prstGeom>
            <a:noFill/>
            <a:ln w="1588">
              <a:solidFill>
                <a:srgbClr val="000000"/>
              </a:solidFill>
              <a:round/>
              <a:headEnd/>
              <a:tailEnd/>
            </a:ln>
          </p:spPr>
          <p:txBody>
            <a:bodyPr/>
            <a:lstStyle/>
            <a:p>
              <a:endParaRPr lang="en-US" sz="2800" dirty="0"/>
            </a:p>
          </p:txBody>
        </p:sp>
        <p:sp>
          <p:nvSpPr>
            <p:cNvPr id="224" name="Freeform 34">
              <a:extLst>
                <a:ext uri="{FF2B5EF4-FFF2-40B4-BE49-F238E27FC236}">
                  <a16:creationId xmlns:a16="http://schemas.microsoft.com/office/drawing/2014/main" id="{4BB20376-B17B-418A-9337-D1B2FCCE9B87}"/>
                </a:ext>
              </a:extLst>
            </p:cNvPr>
            <p:cNvSpPr>
              <a:spLocks/>
            </p:cNvSpPr>
            <p:nvPr/>
          </p:nvSpPr>
          <p:spPr bwMode="auto">
            <a:xfrm>
              <a:off x="2184832" y="4956069"/>
              <a:ext cx="177800" cy="428625"/>
            </a:xfrm>
            <a:custGeom>
              <a:avLst/>
              <a:gdLst>
                <a:gd name="T0" fmla="*/ 0 w 224"/>
                <a:gd name="T1" fmla="*/ 0 h 541"/>
                <a:gd name="T2" fmla="*/ 224 w 224"/>
                <a:gd name="T3" fmla="*/ 0 h 541"/>
                <a:gd name="T4" fmla="*/ 224 w 224"/>
                <a:gd name="T5" fmla="*/ 541 h 541"/>
                <a:gd name="T6" fmla="*/ 0 60000 65536"/>
                <a:gd name="T7" fmla="*/ 0 60000 65536"/>
                <a:gd name="T8" fmla="*/ 0 60000 65536"/>
                <a:gd name="T9" fmla="*/ 0 w 224"/>
                <a:gd name="T10" fmla="*/ 0 h 541"/>
                <a:gd name="T11" fmla="*/ 224 w 224"/>
                <a:gd name="T12" fmla="*/ 541 h 541"/>
              </a:gdLst>
              <a:ahLst/>
              <a:cxnLst>
                <a:cxn ang="T6">
                  <a:pos x="T0" y="T1"/>
                </a:cxn>
                <a:cxn ang="T7">
                  <a:pos x="T2" y="T3"/>
                </a:cxn>
                <a:cxn ang="T8">
                  <a:pos x="T4" y="T5"/>
                </a:cxn>
              </a:cxnLst>
              <a:rect l="T9" t="T10" r="T11" b="T12"/>
              <a:pathLst>
                <a:path w="224" h="541">
                  <a:moveTo>
                    <a:pt x="0" y="0"/>
                  </a:moveTo>
                  <a:lnTo>
                    <a:pt x="224" y="0"/>
                  </a:lnTo>
                  <a:lnTo>
                    <a:pt x="224" y="541"/>
                  </a:lnTo>
                </a:path>
              </a:pathLst>
            </a:custGeom>
            <a:noFill/>
            <a:ln w="1588">
              <a:solidFill>
                <a:srgbClr val="000000"/>
              </a:solidFill>
              <a:prstDash val="solid"/>
              <a:round/>
              <a:headEnd/>
              <a:tailEnd/>
            </a:ln>
          </p:spPr>
          <p:txBody>
            <a:bodyPr/>
            <a:lstStyle/>
            <a:p>
              <a:endParaRPr lang="en-US" sz="2800" dirty="0"/>
            </a:p>
          </p:txBody>
        </p:sp>
        <p:sp>
          <p:nvSpPr>
            <p:cNvPr id="225" name="Line 32">
              <a:extLst>
                <a:ext uri="{FF2B5EF4-FFF2-40B4-BE49-F238E27FC236}">
                  <a16:creationId xmlns:a16="http://schemas.microsoft.com/office/drawing/2014/main" id="{B2EFA6BB-5A82-4AD8-B4A2-4919FE0A4E75}"/>
                </a:ext>
              </a:extLst>
            </p:cNvPr>
            <p:cNvSpPr>
              <a:spLocks noChangeShapeType="1"/>
            </p:cNvSpPr>
            <p:nvPr/>
          </p:nvSpPr>
          <p:spPr bwMode="auto">
            <a:xfrm>
              <a:off x="2229282" y="5298969"/>
              <a:ext cx="133350" cy="1588"/>
            </a:xfrm>
            <a:prstGeom prst="line">
              <a:avLst/>
            </a:prstGeom>
            <a:noFill/>
            <a:ln w="1588">
              <a:solidFill>
                <a:srgbClr val="000000"/>
              </a:solidFill>
              <a:round/>
              <a:headEnd/>
              <a:tailEnd/>
            </a:ln>
          </p:spPr>
          <p:txBody>
            <a:bodyPr/>
            <a:lstStyle/>
            <a:p>
              <a:endParaRPr lang="en-US" sz="2800" dirty="0"/>
            </a:p>
          </p:txBody>
        </p:sp>
        <p:sp>
          <p:nvSpPr>
            <p:cNvPr id="226" name="Rectangle 225">
              <a:extLst>
                <a:ext uri="{FF2B5EF4-FFF2-40B4-BE49-F238E27FC236}">
                  <a16:creationId xmlns:a16="http://schemas.microsoft.com/office/drawing/2014/main" id="{4101DEAD-578B-40C2-BD58-A1CB98C6C259}"/>
                </a:ext>
              </a:extLst>
            </p:cNvPr>
            <p:cNvSpPr>
              <a:spLocks noChangeArrowheads="1"/>
            </p:cNvSpPr>
            <p:nvPr/>
          </p:nvSpPr>
          <p:spPr bwMode="auto">
            <a:xfrm>
              <a:off x="2002269" y="4884633"/>
              <a:ext cx="182563" cy="229987"/>
            </a:xfrm>
            <a:prstGeom prst="rect">
              <a:avLst/>
            </a:prstGeom>
            <a:noFill/>
            <a:ln w="9525">
              <a:noFill/>
              <a:miter lim="800000"/>
              <a:headEnd/>
              <a:tailEnd/>
            </a:ln>
          </p:spPr>
          <p:txBody>
            <a:bodyPr wrap="square" lIns="0" tIns="0" rIns="0" bIns="0">
              <a:spAutoFit/>
            </a:bodyPr>
            <a:lstStyle/>
            <a:p>
              <a:pPr algn="ctr"/>
              <a:r>
                <a:rPr lang="en-US" sz="1050" b="0" dirty="0"/>
                <a:t>40</a:t>
              </a:r>
              <a:endParaRPr lang="en-US" sz="2800" b="0" dirty="0">
                <a:latin typeface="Times New Roman" pitchFamily="18" charset="0"/>
              </a:endParaRPr>
            </a:p>
          </p:txBody>
        </p:sp>
        <p:sp>
          <p:nvSpPr>
            <p:cNvPr id="227" name="Line 34">
              <a:extLst>
                <a:ext uri="{FF2B5EF4-FFF2-40B4-BE49-F238E27FC236}">
                  <a16:creationId xmlns:a16="http://schemas.microsoft.com/office/drawing/2014/main" id="{0F75FB68-6690-44EB-9900-E39EB41A5B7F}"/>
                </a:ext>
              </a:extLst>
            </p:cNvPr>
            <p:cNvSpPr>
              <a:spLocks noChangeShapeType="1"/>
            </p:cNvSpPr>
            <p:nvPr/>
          </p:nvSpPr>
          <p:spPr bwMode="auto">
            <a:xfrm>
              <a:off x="2229282" y="2379557"/>
              <a:ext cx="133350" cy="1588"/>
            </a:xfrm>
            <a:prstGeom prst="line">
              <a:avLst/>
            </a:prstGeom>
            <a:noFill/>
            <a:ln w="1588">
              <a:solidFill>
                <a:srgbClr val="000000"/>
              </a:solidFill>
              <a:round/>
              <a:headEnd/>
              <a:tailEnd/>
            </a:ln>
          </p:spPr>
          <p:txBody>
            <a:bodyPr/>
            <a:lstStyle/>
            <a:p>
              <a:endParaRPr lang="en-US" sz="2800" dirty="0"/>
            </a:p>
          </p:txBody>
        </p:sp>
        <p:sp>
          <p:nvSpPr>
            <p:cNvPr id="228" name="Line 35">
              <a:extLst>
                <a:ext uri="{FF2B5EF4-FFF2-40B4-BE49-F238E27FC236}">
                  <a16:creationId xmlns:a16="http://schemas.microsoft.com/office/drawing/2014/main" id="{89A82C24-8691-4437-81A8-DF506E5C33BE}"/>
                </a:ext>
              </a:extLst>
            </p:cNvPr>
            <p:cNvSpPr>
              <a:spLocks noChangeShapeType="1"/>
            </p:cNvSpPr>
            <p:nvPr/>
          </p:nvSpPr>
          <p:spPr bwMode="auto">
            <a:xfrm>
              <a:off x="2229282" y="2465282"/>
              <a:ext cx="133350" cy="1588"/>
            </a:xfrm>
            <a:prstGeom prst="line">
              <a:avLst/>
            </a:prstGeom>
            <a:noFill/>
            <a:ln w="1588">
              <a:solidFill>
                <a:srgbClr val="000000"/>
              </a:solidFill>
              <a:round/>
              <a:headEnd/>
              <a:tailEnd/>
            </a:ln>
          </p:spPr>
          <p:txBody>
            <a:bodyPr/>
            <a:lstStyle/>
            <a:p>
              <a:endParaRPr lang="en-US" sz="2800" dirty="0"/>
            </a:p>
          </p:txBody>
        </p:sp>
        <p:sp>
          <p:nvSpPr>
            <p:cNvPr id="229" name="Line 36">
              <a:extLst>
                <a:ext uri="{FF2B5EF4-FFF2-40B4-BE49-F238E27FC236}">
                  <a16:creationId xmlns:a16="http://schemas.microsoft.com/office/drawing/2014/main" id="{5ADE4C0D-1FBE-41D5-9AB6-2C51B86943A3}"/>
                </a:ext>
              </a:extLst>
            </p:cNvPr>
            <p:cNvSpPr>
              <a:spLocks noChangeShapeType="1"/>
            </p:cNvSpPr>
            <p:nvPr/>
          </p:nvSpPr>
          <p:spPr bwMode="auto">
            <a:xfrm>
              <a:off x="2229282" y="2551007"/>
              <a:ext cx="133350" cy="1588"/>
            </a:xfrm>
            <a:prstGeom prst="line">
              <a:avLst/>
            </a:prstGeom>
            <a:noFill/>
            <a:ln w="1588">
              <a:solidFill>
                <a:srgbClr val="000000"/>
              </a:solidFill>
              <a:round/>
              <a:headEnd/>
              <a:tailEnd/>
            </a:ln>
          </p:spPr>
          <p:txBody>
            <a:bodyPr/>
            <a:lstStyle/>
            <a:p>
              <a:endParaRPr lang="en-US" sz="2800" dirty="0"/>
            </a:p>
          </p:txBody>
        </p:sp>
        <p:sp>
          <p:nvSpPr>
            <p:cNvPr id="230" name="Freeform 40">
              <a:extLst>
                <a:ext uri="{FF2B5EF4-FFF2-40B4-BE49-F238E27FC236}">
                  <a16:creationId xmlns:a16="http://schemas.microsoft.com/office/drawing/2014/main" id="{4CEC68C9-5319-4404-8BDB-055A44D6C7C4}"/>
                </a:ext>
              </a:extLst>
            </p:cNvPr>
            <p:cNvSpPr>
              <a:spLocks/>
            </p:cNvSpPr>
            <p:nvPr/>
          </p:nvSpPr>
          <p:spPr bwMode="auto">
            <a:xfrm>
              <a:off x="2184832" y="2293832"/>
              <a:ext cx="177800" cy="428625"/>
            </a:xfrm>
            <a:custGeom>
              <a:avLst/>
              <a:gdLst>
                <a:gd name="T0" fmla="*/ 0 w 224"/>
                <a:gd name="T1" fmla="*/ 0 h 542"/>
                <a:gd name="T2" fmla="*/ 224 w 224"/>
                <a:gd name="T3" fmla="*/ 0 h 542"/>
                <a:gd name="T4" fmla="*/ 224 w 224"/>
                <a:gd name="T5" fmla="*/ 542 h 542"/>
                <a:gd name="T6" fmla="*/ 0 60000 65536"/>
                <a:gd name="T7" fmla="*/ 0 60000 65536"/>
                <a:gd name="T8" fmla="*/ 0 60000 65536"/>
                <a:gd name="T9" fmla="*/ 0 w 224"/>
                <a:gd name="T10" fmla="*/ 0 h 542"/>
                <a:gd name="T11" fmla="*/ 224 w 224"/>
                <a:gd name="T12" fmla="*/ 542 h 542"/>
              </a:gdLst>
              <a:ahLst/>
              <a:cxnLst>
                <a:cxn ang="T6">
                  <a:pos x="T0" y="T1"/>
                </a:cxn>
                <a:cxn ang="T7">
                  <a:pos x="T2" y="T3"/>
                </a:cxn>
                <a:cxn ang="T8">
                  <a:pos x="T4" y="T5"/>
                </a:cxn>
              </a:cxnLst>
              <a:rect l="T9" t="T10" r="T11" b="T12"/>
              <a:pathLst>
                <a:path w="224" h="542">
                  <a:moveTo>
                    <a:pt x="0" y="0"/>
                  </a:moveTo>
                  <a:lnTo>
                    <a:pt x="224" y="0"/>
                  </a:lnTo>
                  <a:lnTo>
                    <a:pt x="224" y="542"/>
                  </a:lnTo>
                </a:path>
              </a:pathLst>
            </a:custGeom>
            <a:noFill/>
            <a:ln w="1588">
              <a:solidFill>
                <a:srgbClr val="000000"/>
              </a:solidFill>
              <a:prstDash val="solid"/>
              <a:round/>
              <a:headEnd/>
              <a:tailEnd/>
            </a:ln>
          </p:spPr>
          <p:txBody>
            <a:bodyPr/>
            <a:lstStyle/>
            <a:p>
              <a:endParaRPr lang="en-US" sz="2800" dirty="0"/>
            </a:p>
          </p:txBody>
        </p:sp>
        <p:sp>
          <p:nvSpPr>
            <p:cNvPr id="231" name="Line 38">
              <a:extLst>
                <a:ext uri="{FF2B5EF4-FFF2-40B4-BE49-F238E27FC236}">
                  <a16:creationId xmlns:a16="http://schemas.microsoft.com/office/drawing/2014/main" id="{FB38A476-6C94-4364-B73C-436C11D717B8}"/>
                </a:ext>
              </a:extLst>
            </p:cNvPr>
            <p:cNvSpPr>
              <a:spLocks noChangeShapeType="1"/>
            </p:cNvSpPr>
            <p:nvPr/>
          </p:nvSpPr>
          <p:spPr bwMode="auto">
            <a:xfrm>
              <a:off x="2229282" y="2636732"/>
              <a:ext cx="133350" cy="1588"/>
            </a:xfrm>
            <a:prstGeom prst="line">
              <a:avLst/>
            </a:prstGeom>
            <a:noFill/>
            <a:ln w="1588">
              <a:solidFill>
                <a:srgbClr val="000000"/>
              </a:solidFill>
              <a:round/>
              <a:headEnd/>
              <a:tailEnd/>
            </a:ln>
          </p:spPr>
          <p:txBody>
            <a:bodyPr/>
            <a:lstStyle/>
            <a:p>
              <a:endParaRPr lang="en-US" sz="2800" dirty="0"/>
            </a:p>
          </p:txBody>
        </p:sp>
        <p:sp>
          <p:nvSpPr>
            <p:cNvPr id="232" name="Rectangle 231">
              <a:extLst>
                <a:ext uri="{FF2B5EF4-FFF2-40B4-BE49-F238E27FC236}">
                  <a16:creationId xmlns:a16="http://schemas.microsoft.com/office/drawing/2014/main" id="{EC88D8E5-2E2A-49A1-8C54-462F08C0F766}"/>
                </a:ext>
              </a:extLst>
            </p:cNvPr>
            <p:cNvSpPr>
              <a:spLocks noChangeArrowheads="1"/>
            </p:cNvSpPr>
            <p:nvPr/>
          </p:nvSpPr>
          <p:spPr bwMode="auto">
            <a:xfrm>
              <a:off x="1937182" y="2222394"/>
              <a:ext cx="247650" cy="229987"/>
            </a:xfrm>
            <a:prstGeom prst="rect">
              <a:avLst/>
            </a:prstGeom>
            <a:noFill/>
            <a:ln w="9525">
              <a:noFill/>
              <a:miter lim="800000"/>
              <a:headEnd/>
              <a:tailEnd/>
            </a:ln>
          </p:spPr>
          <p:txBody>
            <a:bodyPr wrap="square" lIns="0" tIns="0" rIns="0" bIns="0">
              <a:spAutoFit/>
            </a:bodyPr>
            <a:lstStyle/>
            <a:p>
              <a:pPr algn="ctr"/>
              <a:r>
                <a:rPr lang="en-US" sz="1050" b="0" dirty="0"/>
                <a:t>160</a:t>
              </a:r>
              <a:endParaRPr lang="en-US" sz="2800" b="0" dirty="0">
                <a:latin typeface="Times New Roman" pitchFamily="18" charset="0"/>
              </a:endParaRPr>
            </a:p>
          </p:txBody>
        </p:sp>
        <p:sp>
          <p:nvSpPr>
            <p:cNvPr id="233" name="Line 40">
              <a:extLst>
                <a:ext uri="{FF2B5EF4-FFF2-40B4-BE49-F238E27FC236}">
                  <a16:creationId xmlns:a16="http://schemas.microsoft.com/office/drawing/2014/main" id="{FFDE885F-C9E3-441E-BE7C-AC9EDF63F30C}"/>
                </a:ext>
              </a:extLst>
            </p:cNvPr>
            <p:cNvSpPr>
              <a:spLocks noChangeShapeType="1"/>
            </p:cNvSpPr>
            <p:nvPr/>
          </p:nvSpPr>
          <p:spPr bwMode="auto">
            <a:xfrm>
              <a:off x="2229282" y="2824057"/>
              <a:ext cx="133350" cy="1588"/>
            </a:xfrm>
            <a:prstGeom prst="line">
              <a:avLst/>
            </a:prstGeom>
            <a:noFill/>
            <a:ln w="1588">
              <a:solidFill>
                <a:srgbClr val="000000"/>
              </a:solidFill>
              <a:round/>
              <a:headEnd/>
              <a:tailEnd/>
            </a:ln>
          </p:spPr>
          <p:txBody>
            <a:bodyPr/>
            <a:lstStyle/>
            <a:p>
              <a:endParaRPr lang="en-US" sz="2800" dirty="0"/>
            </a:p>
          </p:txBody>
        </p:sp>
        <p:sp>
          <p:nvSpPr>
            <p:cNvPr id="234" name="Line 41">
              <a:extLst>
                <a:ext uri="{FF2B5EF4-FFF2-40B4-BE49-F238E27FC236}">
                  <a16:creationId xmlns:a16="http://schemas.microsoft.com/office/drawing/2014/main" id="{C17CF80A-3B76-4850-8AF9-4BD89DA754B4}"/>
                </a:ext>
              </a:extLst>
            </p:cNvPr>
            <p:cNvSpPr>
              <a:spLocks noChangeShapeType="1"/>
            </p:cNvSpPr>
            <p:nvPr/>
          </p:nvSpPr>
          <p:spPr bwMode="auto">
            <a:xfrm>
              <a:off x="2229282" y="2908194"/>
              <a:ext cx="133350" cy="1588"/>
            </a:xfrm>
            <a:prstGeom prst="line">
              <a:avLst/>
            </a:prstGeom>
            <a:noFill/>
            <a:ln w="1588">
              <a:solidFill>
                <a:srgbClr val="000000"/>
              </a:solidFill>
              <a:round/>
              <a:headEnd/>
              <a:tailEnd/>
            </a:ln>
          </p:spPr>
          <p:txBody>
            <a:bodyPr/>
            <a:lstStyle/>
            <a:p>
              <a:endParaRPr lang="en-US" sz="2800" dirty="0"/>
            </a:p>
          </p:txBody>
        </p:sp>
        <p:sp>
          <p:nvSpPr>
            <p:cNvPr id="235" name="Line 42">
              <a:extLst>
                <a:ext uri="{FF2B5EF4-FFF2-40B4-BE49-F238E27FC236}">
                  <a16:creationId xmlns:a16="http://schemas.microsoft.com/office/drawing/2014/main" id="{513D9439-4845-4F03-9EDA-A93D2221AED8}"/>
                </a:ext>
              </a:extLst>
            </p:cNvPr>
            <p:cNvSpPr>
              <a:spLocks noChangeShapeType="1"/>
            </p:cNvSpPr>
            <p:nvPr/>
          </p:nvSpPr>
          <p:spPr bwMode="auto">
            <a:xfrm>
              <a:off x="2229282" y="2995507"/>
              <a:ext cx="133350" cy="1588"/>
            </a:xfrm>
            <a:prstGeom prst="line">
              <a:avLst/>
            </a:prstGeom>
            <a:noFill/>
            <a:ln w="1588">
              <a:solidFill>
                <a:srgbClr val="000000"/>
              </a:solidFill>
              <a:round/>
              <a:headEnd/>
              <a:tailEnd/>
            </a:ln>
          </p:spPr>
          <p:txBody>
            <a:bodyPr/>
            <a:lstStyle/>
            <a:p>
              <a:endParaRPr lang="en-US" sz="2800" dirty="0"/>
            </a:p>
          </p:txBody>
        </p:sp>
        <p:sp>
          <p:nvSpPr>
            <p:cNvPr id="236" name="Freeform 46">
              <a:extLst>
                <a:ext uri="{FF2B5EF4-FFF2-40B4-BE49-F238E27FC236}">
                  <a16:creationId xmlns:a16="http://schemas.microsoft.com/office/drawing/2014/main" id="{3A540985-38E2-4DAC-96B6-FE0F8A3EF550}"/>
                </a:ext>
              </a:extLst>
            </p:cNvPr>
            <p:cNvSpPr>
              <a:spLocks/>
            </p:cNvSpPr>
            <p:nvPr/>
          </p:nvSpPr>
          <p:spPr bwMode="auto">
            <a:xfrm>
              <a:off x="2184832" y="2736744"/>
              <a:ext cx="177800" cy="430213"/>
            </a:xfrm>
            <a:custGeom>
              <a:avLst/>
              <a:gdLst>
                <a:gd name="T0" fmla="*/ 0 w 224"/>
                <a:gd name="T1" fmla="*/ 0 h 542"/>
                <a:gd name="T2" fmla="*/ 224 w 224"/>
                <a:gd name="T3" fmla="*/ 0 h 542"/>
                <a:gd name="T4" fmla="*/ 224 w 224"/>
                <a:gd name="T5" fmla="*/ 542 h 542"/>
                <a:gd name="T6" fmla="*/ 0 60000 65536"/>
                <a:gd name="T7" fmla="*/ 0 60000 65536"/>
                <a:gd name="T8" fmla="*/ 0 60000 65536"/>
                <a:gd name="T9" fmla="*/ 0 w 224"/>
                <a:gd name="T10" fmla="*/ 0 h 542"/>
                <a:gd name="T11" fmla="*/ 224 w 224"/>
                <a:gd name="T12" fmla="*/ 542 h 542"/>
              </a:gdLst>
              <a:ahLst/>
              <a:cxnLst>
                <a:cxn ang="T6">
                  <a:pos x="T0" y="T1"/>
                </a:cxn>
                <a:cxn ang="T7">
                  <a:pos x="T2" y="T3"/>
                </a:cxn>
                <a:cxn ang="T8">
                  <a:pos x="T4" y="T5"/>
                </a:cxn>
              </a:cxnLst>
              <a:rect l="T9" t="T10" r="T11" b="T12"/>
              <a:pathLst>
                <a:path w="224" h="542">
                  <a:moveTo>
                    <a:pt x="0" y="0"/>
                  </a:moveTo>
                  <a:lnTo>
                    <a:pt x="224" y="0"/>
                  </a:lnTo>
                  <a:lnTo>
                    <a:pt x="224" y="542"/>
                  </a:lnTo>
                </a:path>
              </a:pathLst>
            </a:custGeom>
            <a:noFill/>
            <a:ln w="1588">
              <a:solidFill>
                <a:srgbClr val="000000"/>
              </a:solidFill>
              <a:prstDash val="solid"/>
              <a:round/>
              <a:headEnd/>
              <a:tailEnd/>
            </a:ln>
          </p:spPr>
          <p:txBody>
            <a:bodyPr/>
            <a:lstStyle/>
            <a:p>
              <a:endParaRPr lang="en-US" sz="2800" dirty="0"/>
            </a:p>
          </p:txBody>
        </p:sp>
        <p:sp>
          <p:nvSpPr>
            <p:cNvPr id="237" name="Line 44">
              <a:extLst>
                <a:ext uri="{FF2B5EF4-FFF2-40B4-BE49-F238E27FC236}">
                  <a16:creationId xmlns:a16="http://schemas.microsoft.com/office/drawing/2014/main" id="{2C399CF8-A01F-456A-9D91-CD4AA278E4B4}"/>
                </a:ext>
              </a:extLst>
            </p:cNvPr>
            <p:cNvSpPr>
              <a:spLocks noChangeShapeType="1"/>
            </p:cNvSpPr>
            <p:nvPr/>
          </p:nvSpPr>
          <p:spPr bwMode="auto">
            <a:xfrm>
              <a:off x="2229282" y="3079644"/>
              <a:ext cx="133350" cy="1588"/>
            </a:xfrm>
            <a:prstGeom prst="line">
              <a:avLst/>
            </a:prstGeom>
            <a:noFill/>
            <a:ln w="1588">
              <a:solidFill>
                <a:srgbClr val="000000"/>
              </a:solidFill>
              <a:round/>
              <a:headEnd/>
              <a:tailEnd/>
            </a:ln>
          </p:spPr>
          <p:txBody>
            <a:bodyPr/>
            <a:lstStyle/>
            <a:p>
              <a:endParaRPr lang="en-US" sz="2800" dirty="0"/>
            </a:p>
          </p:txBody>
        </p:sp>
        <p:sp>
          <p:nvSpPr>
            <p:cNvPr id="238" name="Rectangle 237">
              <a:extLst>
                <a:ext uri="{FF2B5EF4-FFF2-40B4-BE49-F238E27FC236}">
                  <a16:creationId xmlns:a16="http://schemas.microsoft.com/office/drawing/2014/main" id="{606C806F-DE6F-4BE3-A0BE-2DAAE2673EE1}"/>
                </a:ext>
              </a:extLst>
            </p:cNvPr>
            <p:cNvSpPr>
              <a:spLocks noChangeArrowheads="1"/>
            </p:cNvSpPr>
            <p:nvPr/>
          </p:nvSpPr>
          <p:spPr bwMode="auto">
            <a:xfrm>
              <a:off x="1937182" y="2666894"/>
              <a:ext cx="247650" cy="229987"/>
            </a:xfrm>
            <a:prstGeom prst="rect">
              <a:avLst/>
            </a:prstGeom>
            <a:noFill/>
            <a:ln w="9525">
              <a:noFill/>
              <a:miter lim="800000"/>
              <a:headEnd/>
              <a:tailEnd/>
            </a:ln>
          </p:spPr>
          <p:txBody>
            <a:bodyPr wrap="square" lIns="0" tIns="0" rIns="0" bIns="0">
              <a:spAutoFit/>
            </a:bodyPr>
            <a:lstStyle/>
            <a:p>
              <a:pPr algn="ctr"/>
              <a:r>
                <a:rPr lang="en-US" sz="1050" b="0" dirty="0"/>
                <a:t>140</a:t>
              </a:r>
              <a:endParaRPr lang="en-US" sz="2800" b="0" dirty="0">
                <a:latin typeface="Times New Roman" pitchFamily="18" charset="0"/>
              </a:endParaRPr>
            </a:p>
          </p:txBody>
        </p:sp>
        <p:sp>
          <p:nvSpPr>
            <p:cNvPr id="239" name="Line 46">
              <a:extLst>
                <a:ext uri="{FF2B5EF4-FFF2-40B4-BE49-F238E27FC236}">
                  <a16:creationId xmlns:a16="http://schemas.microsoft.com/office/drawing/2014/main" id="{A3CB2A1D-B484-449E-92BE-4586081024C2}"/>
                </a:ext>
              </a:extLst>
            </p:cNvPr>
            <p:cNvSpPr>
              <a:spLocks noChangeShapeType="1"/>
            </p:cNvSpPr>
            <p:nvPr/>
          </p:nvSpPr>
          <p:spPr bwMode="auto">
            <a:xfrm>
              <a:off x="2229282" y="3266969"/>
              <a:ext cx="133350" cy="1588"/>
            </a:xfrm>
            <a:prstGeom prst="line">
              <a:avLst/>
            </a:prstGeom>
            <a:noFill/>
            <a:ln w="1588">
              <a:solidFill>
                <a:srgbClr val="000000"/>
              </a:solidFill>
              <a:round/>
              <a:headEnd/>
              <a:tailEnd/>
            </a:ln>
          </p:spPr>
          <p:txBody>
            <a:bodyPr/>
            <a:lstStyle/>
            <a:p>
              <a:endParaRPr lang="en-US" sz="2800" dirty="0"/>
            </a:p>
          </p:txBody>
        </p:sp>
        <p:sp>
          <p:nvSpPr>
            <p:cNvPr id="240" name="Line 47">
              <a:extLst>
                <a:ext uri="{FF2B5EF4-FFF2-40B4-BE49-F238E27FC236}">
                  <a16:creationId xmlns:a16="http://schemas.microsoft.com/office/drawing/2014/main" id="{5430303D-D45C-4B30-A161-7B959B363F80}"/>
                </a:ext>
              </a:extLst>
            </p:cNvPr>
            <p:cNvSpPr>
              <a:spLocks noChangeShapeType="1"/>
            </p:cNvSpPr>
            <p:nvPr/>
          </p:nvSpPr>
          <p:spPr bwMode="auto">
            <a:xfrm>
              <a:off x="2229282" y="3352694"/>
              <a:ext cx="133350" cy="1588"/>
            </a:xfrm>
            <a:prstGeom prst="line">
              <a:avLst/>
            </a:prstGeom>
            <a:noFill/>
            <a:ln w="1588">
              <a:solidFill>
                <a:srgbClr val="000000"/>
              </a:solidFill>
              <a:round/>
              <a:headEnd/>
              <a:tailEnd/>
            </a:ln>
          </p:spPr>
          <p:txBody>
            <a:bodyPr/>
            <a:lstStyle/>
            <a:p>
              <a:endParaRPr lang="en-US" sz="2800" dirty="0"/>
            </a:p>
          </p:txBody>
        </p:sp>
        <p:sp>
          <p:nvSpPr>
            <p:cNvPr id="241" name="Line 48">
              <a:extLst>
                <a:ext uri="{FF2B5EF4-FFF2-40B4-BE49-F238E27FC236}">
                  <a16:creationId xmlns:a16="http://schemas.microsoft.com/office/drawing/2014/main" id="{32DB5FB0-A670-4806-8B82-EB938EE73FFF}"/>
                </a:ext>
              </a:extLst>
            </p:cNvPr>
            <p:cNvSpPr>
              <a:spLocks noChangeShapeType="1"/>
            </p:cNvSpPr>
            <p:nvPr/>
          </p:nvSpPr>
          <p:spPr bwMode="auto">
            <a:xfrm>
              <a:off x="2229282" y="3438419"/>
              <a:ext cx="133350" cy="1588"/>
            </a:xfrm>
            <a:prstGeom prst="line">
              <a:avLst/>
            </a:prstGeom>
            <a:noFill/>
            <a:ln w="1588">
              <a:solidFill>
                <a:srgbClr val="000000"/>
              </a:solidFill>
              <a:round/>
              <a:headEnd/>
              <a:tailEnd/>
            </a:ln>
          </p:spPr>
          <p:txBody>
            <a:bodyPr/>
            <a:lstStyle/>
            <a:p>
              <a:endParaRPr lang="en-US" sz="2800" dirty="0"/>
            </a:p>
          </p:txBody>
        </p:sp>
        <p:sp>
          <p:nvSpPr>
            <p:cNvPr id="242" name="Freeform 52">
              <a:extLst>
                <a:ext uri="{FF2B5EF4-FFF2-40B4-BE49-F238E27FC236}">
                  <a16:creationId xmlns:a16="http://schemas.microsoft.com/office/drawing/2014/main" id="{46E9361E-995C-4D51-8196-58ED5F1DF6CF}"/>
                </a:ext>
              </a:extLst>
            </p:cNvPr>
            <p:cNvSpPr>
              <a:spLocks/>
            </p:cNvSpPr>
            <p:nvPr/>
          </p:nvSpPr>
          <p:spPr bwMode="auto">
            <a:xfrm>
              <a:off x="2184832" y="3181244"/>
              <a:ext cx="177800" cy="428625"/>
            </a:xfrm>
            <a:custGeom>
              <a:avLst/>
              <a:gdLst>
                <a:gd name="T0" fmla="*/ 0 w 224"/>
                <a:gd name="T1" fmla="*/ 0 h 541"/>
                <a:gd name="T2" fmla="*/ 224 w 224"/>
                <a:gd name="T3" fmla="*/ 0 h 541"/>
                <a:gd name="T4" fmla="*/ 224 w 224"/>
                <a:gd name="T5" fmla="*/ 541 h 541"/>
                <a:gd name="T6" fmla="*/ 0 60000 65536"/>
                <a:gd name="T7" fmla="*/ 0 60000 65536"/>
                <a:gd name="T8" fmla="*/ 0 60000 65536"/>
                <a:gd name="T9" fmla="*/ 0 w 224"/>
                <a:gd name="T10" fmla="*/ 0 h 541"/>
                <a:gd name="T11" fmla="*/ 224 w 224"/>
                <a:gd name="T12" fmla="*/ 541 h 541"/>
              </a:gdLst>
              <a:ahLst/>
              <a:cxnLst>
                <a:cxn ang="T6">
                  <a:pos x="T0" y="T1"/>
                </a:cxn>
                <a:cxn ang="T7">
                  <a:pos x="T2" y="T3"/>
                </a:cxn>
                <a:cxn ang="T8">
                  <a:pos x="T4" y="T5"/>
                </a:cxn>
              </a:cxnLst>
              <a:rect l="T9" t="T10" r="T11" b="T12"/>
              <a:pathLst>
                <a:path w="224" h="541">
                  <a:moveTo>
                    <a:pt x="0" y="0"/>
                  </a:moveTo>
                  <a:lnTo>
                    <a:pt x="224" y="0"/>
                  </a:lnTo>
                  <a:lnTo>
                    <a:pt x="224" y="541"/>
                  </a:lnTo>
                </a:path>
              </a:pathLst>
            </a:custGeom>
            <a:noFill/>
            <a:ln w="1588">
              <a:solidFill>
                <a:srgbClr val="000000"/>
              </a:solidFill>
              <a:prstDash val="solid"/>
              <a:round/>
              <a:headEnd/>
              <a:tailEnd/>
            </a:ln>
          </p:spPr>
          <p:txBody>
            <a:bodyPr/>
            <a:lstStyle/>
            <a:p>
              <a:endParaRPr lang="en-US" sz="2800" dirty="0"/>
            </a:p>
          </p:txBody>
        </p:sp>
        <p:sp>
          <p:nvSpPr>
            <p:cNvPr id="243" name="Line 50">
              <a:extLst>
                <a:ext uri="{FF2B5EF4-FFF2-40B4-BE49-F238E27FC236}">
                  <a16:creationId xmlns:a16="http://schemas.microsoft.com/office/drawing/2014/main" id="{A272C6B4-72D0-4E21-9D48-C7A30308D17C}"/>
                </a:ext>
              </a:extLst>
            </p:cNvPr>
            <p:cNvSpPr>
              <a:spLocks noChangeShapeType="1"/>
            </p:cNvSpPr>
            <p:nvPr/>
          </p:nvSpPr>
          <p:spPr bwMode="auto">
            <a:xfrm>
              <a:off x="2229282" y="3524144"/>
              <a:ext cx="133350" cy="1588"/>
            </a:xfrm>
            <a:prstGeom prst="line">
              <a:avLst/>
            </a:prstGeom>
            <a:noFill/>
            <a:ln w="1588">
              <a:solidFill>
                <a:srgbClr val="000000"/>
              </a:solidFill>
              <a:round/>
              <a:headEnd/>
              <a:tailEnd/>
            </a:ln>
          </p:spPr>
          <p:txBody>
            <a:bodyPr/>
            <a:lstStyle/>
            <a:p>
              <a:endParaRPr lang="en-US" sz="2800" dirty="0"/>
            </a:p>
          </p:txBody>
        </p:sp>
        <p:sp>
          <p:nvSpPr>
            <p:cNvPr id="244" name="Rectangle 243">
              <a:extLst>
                <a:ext uri="{FF2B5EF4-FFF2-40B4-BE49-F238E27FC236}">
                  <a16:creationId xmlns:a16="http://schemas.microsoft.com/office/drawing/2014/main" id="{2ECAF7E1-AB49-4F07-B9DE-D5965A6DA69B}"/>
                </a:ext>
              </a:extLst>
            </p:cNvPr>
            <p:cNvSpPr>
              <a:spLocks noChangeArrowheads="1"/>
            </p:cNvSpPr>
            <p:nvPr/>
          </p:nvSpPr>
          <p:spPr bwMode="auto">
            <a:xfrm>
              <a:off x="1937182" y="3109807"/>
              <a:ext cx="247650" cy="229987"/>
            </a:xfrm>
            <a:prstGeom prst="rect">
              <a:avLst/>
            </a:prstGeom>
            <a:noFill/>
            <a:ln w="9525">
              <a:noFill/>
              <a:miter lim="800000"/>
              <a:headEnd/>
              <a:tailEnd/>
            </a:ln>
          </p:spPr>
          <p:txBody>
            <a:bodyPr wrap="square" lIns="0" tIns="0" rIns="0" bIns="0">
              <a:spAutoFit/>
            </a:bodyPr>
            <a:lstStyle/>
            <a:p>
              <a:pPr algn="ctr"/>
              <a:r>
                <a:rPr lang="en-US" sz="1050" b="0" dirty="0"/>
                <a:t>120</a:t>
              </a:r>
              <a:endParaRPr lang="en-US" sz="2800" b="0" dirty="0">
                <a:latin typeface="Times New Roman" pitchFamily="18" charset="0"/>
              </a:endParaRPr>
            </a:p>
          </p:txBody>
        </p:sp>
        <p:sp>
          <p:nvSpPr>
            <p:cNvPr id="245" name="Line 52">
              <a:extLst>
                <a:ext uri="{FF2B5EF4-FFF2-40B4-BE49-F238E27FC236}">
                  <a16:creationId xmlns:a16="http://schemas.microsoft.com/office/drawing/2014/main" id="{F3BCE02D-2E81-4FC6-B606-EB3DEA012AB3}"/>
                </a:ext>
              </a:extLst>
            </p:cNvPr>
            <p:cNvSpPr>
              <a:spLocks noChangeShapeType="1"/>
            </p:cNvSpPr>
            <p:nvPr/>
          </p:nvSpPr>
          <p:spPr bwMode="auto">
            <a:xfrm>
              <a:off x="2229282" y="3711469"/>
              <a:ext cx="133350" cy="1588"/>
            </a:xfrm>
            <a:prstGeom prst="line">
              <a:avLst/>
            </a:prstGeom>
            <a:noFill/>
            <a:ln w="1588">
              <a:solidFill>
                <a:srgbClr val="000000"/>
              </a:solidFill>
              <a:round/>
              <a:headEnd/>
              <a:tailEnd/>
            </a:ln>
          </p:spPr>
          <p:txBody>
            <a:bodyPr/>
            <a:lstStyle/>
            <a:p>
              <a:endParaRPr lang="en-US" sz="2800" dirty="0"/>
            </a:p>
          </p:txBody>
        </p:sp>
        <p:sp>
          <p:nvSpPr>
            <p:cNvPr id="246" name="Line 53">
              <a:extLst>
                <a:ext uri="{FF2B5EF4-FFF2-40B4-BE49-F238E27FC236}">
                  <a16:creationId xmlns:a16="http://schemas.microsoft.com/office/drawing/2014/main" id="{11B34942-F729-4117-864D-72E5A2F78F60}"/>
                </a:ext>
              </a:extLst>
            </p:cNvPr>
            <p:cNvSpPr>
              <a:spLocks noChangeShapeType="1"/>
            </p:cNvSpPr>
            <p:nvPr/>
          </p:nvSpPr>
          <p:spPr bwMode="auto">
            <a:xfrm>
              <a:off x="2229282" y="3795607"/>
              <a:ext cx="133350" cy="1588"/>
            </a:xfrm>
            <a:prstGeom prst="line">
              <a:avLst/>
            </a:prstGeom>
            <a:noFill/>
            <a:ln w="1588">
              <a:solidFill>
                <a:srgbClr val="000000"/>
              </a:solidFill>
              <a:round/>
              <a:headEnd/>
              <a:tailEnd/>
            </a:ln>
          </p:spPr>
          <p:txBody>
            <a:bodyPr/>
            <a:lstStyle/>
            <a:p>
              <a:endParaRPr lang="en-US" sz="2800" dirty="0"/>
            </a:p>
          </p:txBody>
        </p:sp>
        <p:sp>
          <p:nvSpPr>
            <p:cNvPr id="247" name="Line 54">
              <a:extLst>
                <a:ext uri="{FF2B5EF4-FFF2-40B4-BE49-F238E27FC236}">
                  <a16:creationId xmlns:a16="http://schemas.microsoft.com/office/drawing/2014/main" id="{1356CFE9-A086-4EEB-9FBD-4411D7DCC558}"/>
                </a:ext>
              </a:extLst>
            </p:cNvPr>
            <p:cNvSpPr>
              <a:spLocks noChangeShapeType="1"/>
            </p:cNvSpPr>
            <p:nvPr/>
          </p:nvSpPr>
          <p:spPr bwMode="auto">
            <a:xfrm>
              <a:off x="2229282" y="3882919"/>
              <a:ext cx="133350" cy="1588"/>
            </a:xfrm>
            <a:prstGeom prst="line">
              <a:avLst/>
            </a:prstGeom>
            <a:noFill/>
            <a:ln w="1588">
              <a:solidFill>
                <a:srgbClr val="000000"/>
              </a:solidFill>
              <a:round/>
              <a:headEnd/>
              <a:tailEnd/>
            </a:ln>
          </p:spPr>
          <p:txBody>
            <a:bodyPr/>
            <a:lstStyle/>
            <a:p>
              <a:endParaRPr lang="en-US" sz="2800" dirty="0"/>
            </a:p>
          </p:txBody>
        </p:sp>
        <p:sp>
          <p:nvSpPr>
            <p:cNvPr id="248" name="Freeform 58">
              <a:extLst>
                <a:ext uri="{FF2B5EF4-FFF2-40B4-BE49-F238E27FC236}">
                  <a16:creationId xmlns:a16="http://schemas.microsoft.com/office/drawing/2014/main" id="{0AFE8BF4-773B-40C5-BA21-7C7FF9F34D1A}"/>
                </a:ext>
              </a:extLst>
            </p:cNvPr>
            <p:cNvSpPr>
              <a:spLocks/>
            </p:cNvSpPr>
            <p:nvPr/>
          </p:nvSpPr>
          <p:spPr bwMode="auto">
            <a:xfrm>
              <a:off x="2184832" y="3624157"/>
              <a:ext cx="177800" cy="430213"/>
            </a:xfrm>
            <a:custGeom>
              <a:avLst/>
              <a:gdLst>
                <a:gd name="T0" fmla="*/ 0 w 224"/>
                <a:gd name="T1" fmla="*/ 0 h 541"/>
                <a:gd name="T2" fmla="*/ 224 w 224"/>
                <a:gd name="T3" fmla="*/ 0 h 541"/>
                <a:gd name="T4" fmla="*/ 224 w 224"/>
                <a:gd name="T5" fmla="*/ 541 h 541"/>
                <a:gd name="T6" fmla="*/ 0 60000 65536"/>
                <a:gd name="T7" fmla="*/ 0 60000 65536"/>
                <a:gd name="T8" fmla="*/ 0 60000 65536"/>
                <a:gd name="T9" fmla="*/ 0 w 224"/>
                <a:gd name="T10" fmla="*/ 0 h 541"/>
                <a:gd name="T11" fmla="*/ 224 w 224"/>
                <a:gd name="T12" fmla="*/ 541 h 541"/>
              </a:gdLst>
              <a:ahLst/>
              <a:cxnLst>
                <a:cxn ang="T6">
                  <a:pos x="T0" y="T1"/>
                </a:cxn>
                <a:cxn ang="T7">
                  <a:pos x="T2" y="T3"/>
                </a:cxn>
                <a:cxn ang="T8">
                  <a:pos x="T4" y="T5"/>
                </a:cxn>
              </a:cxnLst>
              <a:rect l="T9" t="T10" r="T11" b="T12"/>
              <a:pathLst>
                <a:path w="224" h="541">
                  <a:moveTo>
                    <a:pt x="0" y="0"/>
                  </a:moveTo>
                  <a:lnTo>
                    <a:pt x="224" y="0"/>
                  </a:lnTo>
                  <a:lnTo>
                    <a:pt x="224" y="541"/>
                  </a:lnTo>
                </a:path>
              </a:pathLst>
            </a:custGeom>
            <a:noFill/>
            <a:ln w="1588">
              <a:solidFill>
                <a:srgbClr val="000000"/>
              </a:solidFill>
              <a:prstDash val="solid"/>
              <a:round/>
              <a:headEnd/>
              <a:tailEnd/>
            </a:ln>
          </p:spPr>
          <p:txBody>
            <a:bodyPr/>
            <a:lstStyle/>
            <a:p>
              <a:endParaRPr lang="en-US" sz="2800" dirty="0"/>
            </a:p>
          </p:txBody>
        </p:sp>
        <p:sp>
          <p:nvSpPr>
            <p:cNvPr id="249" name="Line 56">
              <a:extLst>
                <a:ext uri="{FF2B5EF4-FFF2-40B4-BE49-F238E27FC236}">
                  <a16:creationId xmlns:a16="http://schemas.microsoft.com/office/drawing/2014/main" id="{9D0AF243-CD63-4A0C-9FEF-34CDC34A2ABE}"/>
                </a:ext>
              </a:extLst>
            </p:cNvPr>
            <p:cNvSpPr>
              <a:spLocks noChangeShapeType="1"/>
            </p:cNvSpPr>
            <p:nvPr/>
          </p:nvSpPr>
          <p:spPr bwMode="auto">
            <a:xfrm>
              <a:off x="2229282" y="3967057"/>
              <a:ext cx="133350" cy="1588"/>
            </a:xfrm>
            <a:prstGeom prst="line">
              <a:avLst/>
            </a:prstGeom>
            <a:noFill/>
            <a:ln w="1588">
              <a:solidFill>
                <a:srgbClr val="000000"/>
              </a:solidFill>
              <a:round/>
              <a:headEnd/>
              <a:tailEnd/>
            </a:ln>
          </p:spPr>
          <p:txBody>
            <a:bodyPr/>
            <a:lstStyle/>
            <a:p>
              <a:endParaRPr lang="en-US" sz="2800" dirty="0"/>
            </a:p>
          </p:txBody>
        </p:sp>
        <p:sp>
          <p:nvSpPr>
            <p:cNvPr id="250" name="Rectangle 249">
              <a:extLst>
                <a:ext uri="{FF2B5EF4-FFF2-40B4-BE49-F238E27FC236}">
                  <a16:creationId xmlns:a16="http://schemas.microsoft.com/office/drawing/2014/main" id="{109FAC06-3A4A-446A-9475-AECA9AF468BA}"/>
                </a:ext>
              </a:extLst>
            </p:cNvPr>
            <p:cNvSpPr>
              <a:spLocks noChangeArrowheads="1"/>
            </p:cNvSpPr>
            <p:nvPr/>
          </p:nvSpPr>
          <p:spPr bwMode="auto">
            <a:xfrm>
              <a:off x="1937182" y="3554306"/>
              <a:ext cx="247650" cy="229987"/>
            </a:xfrm>
            <a:prstGeom prst="rect">
              <a:avLst/>
            </a:prstGeom>
            <a:noFill/>
            <a:ln w="9525">
              <a:noFill/>
              <a:miter lim="800000"/>
              <a:headEnd/>
              <a:tailEnd/>
            </a:ln>
          </p:spPr>
          <p:txBody>
            <a:bodyPr wrap="square" lIns="0" tIns="0" rIns="0" bIns="0">
              <a:spAutoFit/>
            </a:bodyPr>
            <a:lstStyle/>
            <a:p>
              <a:pPr algn="ctr"/>
              <a:r>
                <a:rPr lang="en-US" sz="1050" b="0" dirty="0"/>
                <a:t>100</a:t>
              </a:r>
              <a:endParaRPr lang="en-US" sz="2800" b="0" dirty="0">
                <a:latin typeface="Times New Roman" pitchFamily="18" charset="0"/>
              </a:endParaRPr>
            </a:p>
          </p:txBody>
        </p:sp>
        <p:sp>
          <p:nvSpPr>
            <p:cNvPr id="251" name="Line 58">
              <a:extLst>
                <a:ext uri="{FF2B5EF4-FFF2-40B4-BE49-F238E27FC236}">
                  <a16:creationId xmlns:a16="http://schemas.microsoft.com/office/drawing/2014/main" id="{50AC1505-1ED9-406D-8CFE-A9871A085058}"/>
                </a:ext>
              </a:extLst>
            </p:cNvPr>
            <p:cNvSpPr>
              <a:spLocks noChangeShapeType="1"/>
            </p:cNvSpPr>
            <p:nvPr/>
          </p:nvSpPr>
          <p:spPr bwMode="auto">
            <a:xfrm>
              <a:off x="2229282" y="1492144"/>
              <a:ext cx="133350" cy="1588"/>
            </a:xfrm>
            <a:prstGeom prst="line">
              <a:avLst/>
            </a:prstGeom>
            <a:noFill/>
            <a:ln w="1588">
              <a:solidFill>
                <a:srgbClr val="000000"/>
              </a:solidFill>
              <a:round/>
              <a:headEnd/>
              <a:tailEnd/>
            </a:ln>
          </p:spPr>
          <p:txBody>
            <a:bodyPr/>
            <a:lstStyle/>
            <a:p>
              <a:endParaRPr lang="en-US" sz="2800" dirty="0"/>
            </a:p>
          </p:txBody>
        </p:sp>
        <p:sp>
          <p:nvSpPr>
            <p:cNvPr id="252" name="Line 59">
              <a:extLst>
                <a:ext uri="{FF2B5EF4-FFF2-40B4-BE49-F238E27FC236}">
                  <a16:creationId xmlns:a16="http://schemas.microsoft.com/office/drawing/2014/main" id="{2EF7B84D-8D08-4D40-9C4C-5C28F1ECD94F}"/>
                </a:ext>
              </a:extLst>
            </p:cNvPr>
            <p:cNvSpPr>
              <a:spLocks noChangeShapeType="1"/>
            </p:cNvSpPr>
            <p:nvPr/>
          </p:nvSpPr>
          <p:spPr bwMode="auto">
            <a:xfrm>
              <a:off x="2229282" y="1577869"/>
              <a:ext cx="133350" cy="1588"/>
            </a:xfrm>
            <a:prstGeom prst="line">
              <a:avLst/>
            </a:prstGeom>
            <a:noFill/>
            <a:ln w="1588">
              <a:solidFill>
                <a:srgbClr val="000000"/>
              </a:solidFill>
              <a:round/>
              <a:headEnd/>
              <a:tailEnd/>
            </a:ln>
          </p:spPr>
          <p:txBody>
            <a:bodyPr/>
            <a:lstStyle/>
            <a:p>
              <a:endParaRPr lang="en-US" sz="2800" dirty="0"/>
            </a:p>
          </p:txBody>
        </p:sp>
        <p:sp>
          <p:nvSpPr>
            <p:cNvPr id="253" name="Line 60">
              <a:extLst>
                <a:ext uri="{FF2B5EF4-FFF2-40B4-BE49-F238E27FC236}">
                  <a16:creationId xmlns:a16="http://schemas.microsoft.com/office/drawing/2014/main" id="{FE2945E9-5559-4D3B-8122-C96D341B653D}"/>
                </a:ext>
              </a:extLst>
            </p:cNvPr>
            <p:cNvSpPr>
              <a:spLocks noChangeShapeType="1"/>
            </p:cNvSpPr>
            <p:nvPr/>
          </p:nvSpPr>
          <p:spPr bwMode="auto">
            <a:xfrm>
              <a:off x="2229282" y="1663594"/>
              <a:ext cx="133350" cy="1588"/>
            </a:xfrm>
            <a:prstGeom prst="line">
              <a:avLst/>
            </a:prstGeom>
            <a:noFill/>
            <a:ln w="1588">
              <a:solidFill>
                <a:srgbClr val="000000"/>
              </a:solidFill>
              <a:round/>
              <a:headEnd/>
              <a:tailEnd/>
            </a:ln>
          </p:spPr>
          <p:txBody>
            <a:bodyPr/>
            <a:lstStyle/>
            <a:p>
              <a:endParaRPr lang="en-US" sz="2800" dirty="0"/>
            </a:p>
          </p:txBody>
        </p:sp>
        <p:sp>
          <p:nvSpPr>
            <p:cNvPr id="254" name="Freeform 64">
              <a:extLst>
                <a:ext uri="{FF2B5EF4-FFF2-40B4-BE49-F238E27FC236}">
                  <a16:creationId xmlns:a16="http://schemas.microsoft.com/office/drawing/2014/main" id="{447FE916-3AF1-41B5-ABC6-2AEE13C98CF1}"/>
                </a:ext>
              </a:extLst>
            </p:cNvPr>
            <p:cNvSpPr>
              <a:spLocks/>
            </p:cNvSpPr>
            <p:nvPr/>
          </p:nvSpPr>
          <p:spPr bwMode="auto">
            <a:xfrm>
              <a:off x="2184832" y="1406419"/>
              <a:ext cx="177800" cy="428625"/>
            </a:xfrm>
            <a:custGeom>
              <a:avLst/>
              <a:gdLst>
                <a:gd name="T0" fmla="*/ 0 w 224"/>
                <a:gd name="T1" fmla="*/ 0 h 542"/>
                <a:gd name="T2" fmla="*/ 224 w 224"/>
                <a:gd name="T3" fmla="*/ 0 h 542"/>
                <a:gd name="T4" fmla="*/ 224 w 224"/>
                <a:gd name="T5" fmla="*/ 542 h 542"/>
                <a:gd name="T6" fmla="*/ 0 60000 65536"/>
                <a:gd name="T7" fmla="*/ 0 60000 65536"/>
                <a:gd name="T8" fmla="*/ 0 60000 65536"/>
                <a:gd name="T9" fmla="*/ 0 w 224"/>
                <a:gd name="T10" fmla="*/ 0 h 542"/>
                <a:gd name="T11" fmla="*/ 224 w 224"/>
                <a:gd name="T12" fmla="*/ 542 h 542"/>
              </a:gdLst>
              <a:ahLst/>
              <a:cxnLst>
                <a:cxn ang="T6">
                  <a:pos x="T0" y="T1"/>
                </a:cxn>
                <a:cxn ang="T7">
                  <a:pos x="T2" y="T3"/>
                </a:cxn>
                <a:cxn ang="T8">
                  <a:pos x="T4" y="T5"/>
                </a:cxn>
              </a:cxnLst>
              <a:rect l="T9" t="T10" r="T11" b="T12"/>
              <a:pathLst>
                <a:path w="224" h="542">
                  <a:moveTo>
                    <a:pt x="0" y="0"/>
                  </a:moveTo>
                  <a:lnTo>
                    <a:pt x="224" y="0"/>
                  </a:lnTo>
                  <a:lnTo>
                    <a:pt x="224" y="542"/>
                  </a:lnTo>
                </a:path>
              </a:pathLst>
            </a:custGeom>
            <a:noFill/>
            <a:ln w="1588">
              <a:solidFill>
                <a:srgbClr val="000000"/>
              </a:solidFill>
              <a:prstDash val="solid"/>
              <a:round/>
              <a:headEnd/>
              <a:tailEnd/>
            </a:ln>
          </p:spPr>
          <p:txBody>
            <a:bodyPr/>
            <a:lstStyle/>
            <a:p>
              <a:endParaRPr lang="en-US" sz="2800" dirty="0"/>
            </a:p>
          </p:txBody>
        </p:sp>
        <p:sp>
          <p:nvSpPr>
            <p:cNvPr id="255" name="Line 62">
              <a:extLst>
                <a:ext uri="{FF2B5EF4-FFF2-40B4-BE49-F238E27FC236}">
                  <a16:creationId xmlns:a16="http://schemas.microsoft.com/office/drawing/2014/main" id="{3F5F5379-0586-4379-9514-AA4E792E07D7}"/>
                </a:ext>
              </a:extLst>
            </p:cNvPr>
            <p:cNvSpPr>
              <a:spLocks noChangeShapeType="1"/>
            </p:cNvSpPr>
            <p:nvPr/>
          </p:nvSpPr>
          <p:spPr bwMode="auto">
            <a:xfrm>
              <a:off x="2229282" y="1749319"/>
              <a:ext cx="133350" cy="1588"/>
            </a:xfrm>
            <a:prstGeom prst="line">
              <a:avLst/>
            </a:prstGeom>
            <a:noFill/>
            <a:ln w="1588">
              <a:solidFill>
                <a:srgbClr val="000000"/>
              </a:solidFill>
              <a:round/>
              <a:headEnd/>
              <a:tailEnd/>
            </a:ln>
          </p:spPr>
          <p:txBody>
            <a:bodyPr/>
            <a:lstStyle/>
            <a:p>
              <a:endParaRPr lang="en-US" sz="2800" dirty="0"/>
            </a:p>
          </p:txBody>
        </p:sp>
        <p:sp>
          <p:nvSpPr>
            <p:cNvPr id="256" name="Rectangle 255">
              <a:extLst>
                <a:ext uri="{FF2B5EF4-FFF2-40B4-BE49-F238E27FC236}">
                  <a16:creationId xmlns:a16="http://schemas.microsoft.com/office/drawing/2014/main" id="{BDE771F1-9249-4218-A291-9B624D1CD0C5}"/>
                </a:ext>
              </a:extLst>
            </p:cNvPr>
            <p:cNvSpPr>
              <a:spLocks noChangeArrowheads="1"/>
            </p:cNvSpPr>
            <p:nvPr/>
          </p:nvSpPr>
          <p:spPr bwMode="auto">
            <a:xfrm>
              <a:off x="1937182" y="1334984"/>
              <a:ext cx="247650" cy="229987"/>
            </a:xfrm>
            <a:prstGeom prst="rect">
              <a:avLst/>
            </a:prstGeom>
            <a:noFill/>
            <a:ln w="9525">
              <a:noFill/>
              <a:miter lim="800000"/>
              <a:headEnd/>
              <a:tailEnd/>
            </a:ln>
          </p:spPr>
          <p:txBody>
            <a:bodyPr wrap="square" lIns="0" tIns="0" rIns="0" bIns="0">
              <a:spAutoFit/>
            </a:bodyPr>
            <a:lstStyle/>
            <a:p>
              <a:pPr algn="ctr"/>
              <a:r>
                <a:rPr lang="en-US" sz="1050" b="0" dirty="0"/>
                <a:t>200</a:t>
              </a:r>
              <a:endParaRPr lang="en-US" sz="2800" b="0" dirty="0">
                <a:latin typeface="Times New Roman" pitchFamily="18" charset="0"/>
              </a:endParaRPr>
            </a:p>
          </p:txBody>
        </p:sp>
        <p:sp>
          <p:nvSpPr>
            <p:cNvPr id="257" name="Line 64">
              <a:extLst>
                <a:ext uri="{FF2B5EF4-FFF2-40B4-BE49-F238E27FC236}">
                  <a16:creationId xmlns:a16="http://schemas.microsoft.com/office/drawing/2014/main" id="{2B2FC0FD-4F39-4DF9-BE1E-4BED934A2900}"/>
                </a:ext>
              </a:extLst>
            </p:cNvPr>
            <p:cNvSpPr>
              <a:spLocks noChangeShapeType="1"/>
            </p:cNvSpPr>
            <p:nvPr/>
          </p:nvSpPr>
          <p:spPr bwMode="auto">
            <a:xfrm>
              <a:off x="2229282" y="1936644"/>
              <a:ext cx="133350" cy="1588"/>
            </a:xfrm>
            <a:prstGeom prst="line">
              <a:avLst/>
            </a:prstGeom>
            <a:noFill/>
            <a:ln w="1588">
              <a:solidFill>
                <a:srgbClr val="000000"/>
              </a:solidFill>
              <a:round/>
              <a:headEnd/>
              <a:tailEnd/>
            </a:ln>
          </p:spPr>
          <p:txBody>
            <a:bodyPr/>
            <a:lstStyle/>
            <a:p>
              <a:endParaRPr lang="en-US" sz="2800" dirty="0"/>
            </a:p>
          </p:txBody>
        </p:sp>
        <p:sp>
          <p:nvSpPr>
            <p:cNvPr id="258" name="Line 65">
              <a:extLst>
                <a:ext uri="{FF2B5EF4-FFF2-40B4-BE49-F238E27FC236}">
                  <a16:creationId xmlns:a16="http://schemas.microsoft.com/office/drawing/2014/main" id="{7038CF56-89D9-429E-BBF3-09EFC4C95C9D}"/>
                </a:ext>
              </a:extLst>
            </p:cNvPr>
            <p:cNvSpPr>
              <a:spLocks noChangeShapeType="1"/>
            </p:cNvSpPr>
            <p:nvPr/>
          </p:nvSpPr>
          <p:spPr bwMode="auto">
            <a:xfrm>
              <a:off x="2229282" y="2020782"/>
              <a:ext cx="133350" cy="1588"/>
            </a:xfrm>
            <a:prstGeom prst="line">
              <a:avLst/>
            </a:prstGeom>
            <a:noFill/>
            <a:ln w="1588">
              <a:solidFill>
                <a:srgbClr val="000000"/>
              </a:solidFill>
              <a:round/>
              <a:headEnd/>
              <a:tailEnd/>
            </a:ln>
          </p:spPr>
          <p:txBody>
            <a:bodyPr/>
            <a:lstStyle/>
            <a:p>
              <a:endParaRPr lang="en-US" sz="2800" dirty="0"/>
            </a:p>
          </p:txBody>
        </p:sp>
        <p:sp>
          <p:nvSpPr>
            <p:cNvPr id="259" name="Line 66">
              <a:extLst>
                <a:ext uri="{FF2B5EF4-FFF2-40B4-BE49-F238E27FC236}">
                  <a16:creationId xmlns:a16="http://schemas.microsoft.com/office/drawing/2014/main" id="{7CB265A6-A215-400E-8C91-7C32648E9128}"/>
                </a:ext>
              </a:extLst>
            </p:cNvPr>
            <p:cNvSpPr>
              <a:spLocks noChangeShapeType="1"/>
            </p:cNvSpPr>
            <p:nvPr/>
          </p:nvSpPr>
          <p:spPr bwMode="auto">
            <a:xfrm>
              <a:off x="2229282" y="2108094"/>
              <a:ext cx="133350" cy="1588"/>
            </a:xfrm>
            <a:prstGeom prst="line">
              <a:avLst/>
            </a:prstGeom>
            <a:noFill/>
            <a:ln w="1588">
              <a:solidFill>
                <a:srgbClr val="000000"/>
              </a:solidFill>
              <a:round/>
              <a:headEnd/>
              <a:tailEnd/>
            </a:ln>
          </p:spPr>
          <p:txBody>
            <a:bodyPr/>
            <a:lstStyle/>
            <a:p>
              <a:endParaRPr lang="en-US" sz="2800" dirty="0"/>
            </a:p>
          </p:txBody>
        </p:sp>
        <p:sp>
          <p:nvSpPr>
            <p:cNvPr id="260" name="Freeform 70">
              <a:extLst>
                <a:ext uri="{FF2B5EF4-FFF2-40B4-BE49-F238E27FC236}">
                  <a16:creationId xmlns:a16="http://schemas.microsoft.com/office/drawing/2014/main" id="{CC3A0ECE-5024-4CD7-844C-9FB9A8643F56}"/>
                </a:ext>
              </a:extLst>
            </p:cNvPr>
            <p:cNvSpPr>
              <a:spLocks/>
            </p:cNvSpPr>
            <p:nvPr/>
          </p:nvSpPr>
          <p:spPr bwMode="auto">
            <a:xfrm>
              <a:off x="2184832" y="1849332"/>
              <a:ext cx="177800" cy="430213"/>
            </a:xfrm>
            <a:custGeom>
              <a:avLst/>
              <a:gdLst>
                <a:gd name="T0" fmla="*/ 0 w 224"/>
                <a:gd name="T1" fmla="*/ 0 h 542"/>
                <a:gd name="T2" fmla="*/ 224 w 224"/>
                <a:gd name="T3" fmla="*/ 0 h 542"/>
                <a:gd name="T4" fmla="*/ 224 w 224"/>
                <a:gd name="T5" fmla="*/ 542 h 542"/>
                <a:gd name="T6" fmla="*/ 0 60000 65536"/>
                <a:gd name="T7" fmla="*/ 0 60000 65536"/>
                <a:gd name="T8" fmla="*/ 0 60000 65536"/>
                <a:gd name="T9" fmla="*/ 0 w 224"/>
                <a:gd name="T10" fmla="*/ 0 h 542"/>
                <a:gd name="T11" fmla="*/ 224 w 224"/>
                <a:gd name="T12" fmla="*/ 542 h 542"/>
              </a:gdLst>
              <a:ahLst/>
              <a:cxnLst>
                <a:cxn ang="T6">
                  <a:pos x="T0" y="T1"/>
                </a:cxn>
                <a:cxn ang="T7">
                  <a:pos x="T2" y="T3"/>
                </a:cxn>
                <a:cxn ang="T8">
                  <a:pos x="T4" y="T5"/>
                </a:cxn>
              </a:cxnLst>
              <a:rect l="T9" t="T10" r="T11" b="T12"/>
              <a:pathLst>
                <a:path w="224" h="542">
                  <a:moveTo>
                    <a:pt x="0" y="0"/>
                  </a:moveTo>
                  <a:lnTo>
                    <a:pt x="224" y="0"/>
                  </a:lnTo>
                  <a:lnTo>
                    <a:pt x="224" y="542"/>
                  </a:lnTo>
                </a:path>
              </a:pathLst>
            </a:custGeom>
            <a:noFill/>
            <a:ln w="1588">
              <a:solidFill>
                <a:srgbClr val="000000"/>
              </a:solidFill>
              <a:prstDash val="solid"/>
              <a:round/>
              <a:headEnd/>
              <a:tailEnd/>
            </a:ln>
          </p:spPr>
          <p:txBody>
            <a:bodyPr/>
            <a:lstStyle/>
            <a:p>
              <a:endParaRPr lang="en-US" sz="2800" dirty="0"/>
            </a:p>
          </p:txBody>
        </p:sp>
        <p:sp>
          <p:nvSpPr>
            <p:cNvPr id="261" name="Line 68">
              <a:extLst>
                <a:ext uri="{FF2B5EF4-FFF2-40B4-BE49-F238E27FC236}">
                  <a16:creationId xmlns:a16="http://schemas.microsoft.com/office/drawing/2014/main" id="{5EF66850-3F70-4ACE-A822-6587933CBD88}"/>
                </a:ext>
              </a:extLst>
            </p:cNvPr>
            <p:cNvSpPr>
              <a:spLocks noChangeShapeType="1"/>
            </p:cNvSpPr>
            <p:nvPr/>
          </p:nvSpPr>
          <p:spPr bwMode="auto">
            <a:xfrm>
              <a:off x="2229282" y="2192232"/>
              <a:ext cx="133350" cy="1588"/>
            </a:xfrm>
            <a:prstGeom prst="line">
              <a:avLst/>
            </a:prstGeom>
            <a:noFill/>
            <a:ln w="1588">
              <a:solidFill>
                <a:srgbClr val="000000"/>
              </a:solidFill>
              <a:round/>
              <a:headEnd/>
              <a:tailEnd/>
            </a:ln>
          </p:spPr>
          <p:txBody>
            <a:bodyPr/>
            <a:lstStyle/>
            <a:p>
              <a:endParaRPr lang="en-US" sz="2800" dirty="0"/>
            </a:p>
          </p:txBody>
        </p:sp>
        <p:sp>
          <p:nvSpPr>
            <p:cNvPr id="262" name="Rectangle 261">
              <a:extLst>
                <a:ext uri="{FF2B5EF4-FFF2-40B4-BE49-F238E27FC236}">
                  <a16:creationId xmlns:a16="http://schemas.microsoft.com/office/drawing/2014/main" id="{90B96694-1F57-4D81-8CA9-F1943EFC986F}"/>
                </a:ext>
              </a:extLst>
            </p:cNvPr>
            <p:cNvSpPr>
              <a:spLocks noChangeArrowheads="1"/>
            </p:cNvSpPr>
            <p:nvPr/>
          </p:nvSpPr>
          <p:spPr bwMode="auto">
            <a:xfrm>
              <a:off x="1937182" y="1779483"/>
              <a:ext cx="247650" cy="229987"/>
            </a:xfrm>
            <a:prstGeom prst="rect">
              <a:avLst/>
            </a:prstGeom>
            <a:noFill/>
            <a:ln w="9525">
              <a:noFill/>
              <a:miter lim="800000"/>
              <a:headEnd/>
              <a:tailEnd/>
            </a:ln>
          </p:spPr>
          <p:txBody>
            <a:bodyPr wrap="square" lIns="0" tIns="0" rIns="0" bIns="0">
              <a:spAutoFit/>
            </a:bodyPr>
            <a:lstStyle/>
            <a:p>
              <a:pPr algn="ctr"/>
              <a:r>
                <a:rPr lang="en-US" sz="1050" b="0" dirty="0"/>
                <a:t>180</a:t>
              </a:r>
              <a:endParaRPr lang="en-US" sz="2800" b="0" dirty="0">
                <a:latin typeface="Times New Roman" pitchFamily="18" charset="0"/>
              </a:endParaRPr>
            </a:p>
          </p:txBody>
        </p:sp>
        <p:sp>
          <p:nvSpPr>
            <p:cNvPr id="263" name="Line 70">
              <a:extLst>
                <a:ext uri="{FF2B5EF4-FFF2-40B4-BE49-F238E27FC236}">
                  <a16:creationId xmlns:a16="http://schemas.microsoft.com/office/drawing/2014/main" id="{4AE20965-9B3B-4710-9AD8-D056A538059C}"/>
                </a:ext>
              </a:extLst>
            </p:cNvPr>
            <p:cNvSpPr>
              <a:spLocks noChangeShapeType="1"/>
            </p:cNvSpPr>
            <p:nvPr/>
          </p:nvSpPr>
          <p:spPr bwMode="auto">
            <a:xfrm flipV="1">
              <a:off x="2540432" y="5792682"/>
              <a:ext cx="1588" cy="88900"/>
            </a:xfrm>
            <a:prstGeom prst="line">
              <a:avLst/>
            </a:prstGeom>
            <a:noFill/>
            <a:ln w="1588">
              <a:solidFill>
                <a:srgbClr val="000000"/>
              </a:solidFill>
              <a:round/>
              <a:headEnd/>
              <a:tailEnd/>
            </a:ln>
          </p:spPr>
          <p:txBody>
            <a:bodyPr/>
            <a:lstStyle/>
            <a:p>
              <a:endParaRPr lang="en-US" sz="2800" dirty="0"/>
            </a:p>
          </p:txBody>
        </p:sp>
        <p:sp>
          <p:nvSpPr>
            <p:cNvPr id="264" name="Line 71">
              <a:extLst>
                <a:ext uri="{FF2B5EF4-FFF2-40B4-BE49-F238E27FC236}">
                  <a16:creationId xmlns:a16="http://schemas.microsoft.com/office/drawing/2014/main" id="{B29EE3FC-E79A-4213-BD56-080DAB78DAEC}"/>
                </a:ext>
              </a:extLst>
            </p:cNvPr>
            <p:cNvSpPr>
              <a:spLocks noChangeShapeType="1"/>
            </p:cNvSpPr>
            <p:nvPr/>
          </p:nvSpPr>
          <p:spPr bwMode="auto">
            <a:xfrm flipV="1">
              <a:off x="2894444" y="5792682"/>
              <a:ext cx="1588" cy="88900"/>
            </a:xfrm>
            <a:prstGeom prst="line">
              <a:avLst/>
            </a:prstGeom>
            <a:noFill/>
            <a:ln w="1588">
              <a:solidFill>
                <a:srgbClr val="000000"/>
              </a:solidFill>
              <a:round/>
              <a:headEnd/>
              <a:tailEnd/>
            </a:ln>
          </p:spPr>
          <p:txBody>
            <a:bodyPr/>
            <a:lstStyle/>
            <a:p>
              <a:endParaRPr lang="en-US" sz="2800" dirty="0"/>
            </a:p>
          </p:txBody>
        </p:sp>
        <p:sp>
          <p:nvSpPr>
            <p:cNvPr id="265" name="Line 72">
              <a:extLst>
                <a:ext uri="{FF2B5EF4-FFF2-40B4-BE49-F238E27FC236}">
                  <a16:creationId xmlns:a16="http://schemas.microsoft.com/office/drawing/2014/main" id="{3CC4A0AD-6EF1-4D79-ADDF-103BCD6FAAB2}"/>
                </a:ext>
              </a:extLst>
            </p:cNvPr>
            <p:cNvSpPr>
              <a:spLocks noChangeShapeType="1"/>
            </p:cNvSpPr>
            <p:nvPr/>
          </p:nvSpPr>
          <p:spPr bwMode="auto">
            <a:xfrm flipV="1">
              <a:off x="2716644" y="5792682"/>
              <a:ext cx="1588" cy="131763"/>
            </a:xfrm>
            <a:prstGeom prst="line">
              <a:avLst/>
            </a:prstGeom>
            <a:noFill/>
            <a:ln w="1588">
              <a:solidFill>
                <a:srgbClr val="000000"/>
              </a:solidFill>
              <a:round/>
              <a:headEnd/>
              <a:tailEnd/>
            </a:ln>
          </p:spPr>
          <p:txBody>
            <a:bodyPr/>
            <a:lstStyle/>
            <a:p>
              <a:endParaRPr lang="en-US" sz="2800" dirty="0"/>
            </a:p>
          </p:txBody>
        </p:sp>
        <p:sp>
          <p:nvSpPr>
            <p:cNvPr id="266" name="Freeform 76">
              <a:extLst>
                <a:ext uri="{FF2B5EF4-FFF2-40B4-BE49-F238E27FC236}">
                  <a16:creationId xmlns:a16="http://schemas.microsoft.com/office/drawing/2014/main" id="{6DEBC849-B7DC-4F1F-B889-9C1241FD348D}"/>
                </a:ext>
              </a:extLst>
            </p:cNvPr>
            <p:cNvSpPr>
              <a:spLocks/>
            </p:cNvSpPr>
            <p:nvPr/>
          </p:nvSpPr>
          <p:spPr bwMode="auto">
            <a:xfrm>
              <a:off x="2362632" y="5792682"/>
              <a:ext cx="709613" cy="177800"/>
            </a:xfrm>
            <a:custGeom>
              <a:avLst/>
              <a:gdLst>
                <a:gd name="T0" fmla="*/ 894 w 894"/>
                <a:gd name="T1" fmla="*/ 224 h 224"/>
                <a:gd name="T2" fmla="*/ 894 w 894"/>
                <a:gd name="T3" fmla="*/ 0 h 224"/>
                <a:gd name="T4" fmla="*/ 0 w 894"/>
                <a:gd name="T5" fmla="*/ 0 h 224"/>
                <a:gd name="T6" fmla="*/ 0 60000 65536"/>
                <a:gd name="T7" fmla="*/ 0 60000 65536"/>
                <a:gd name="T8" fmla="*/ 0 60000 65536"/>
                <a:gd name="T9" fmla="*/ 0 w 894"/>
                <a:gd name="T10" fmla="*/ 0 h 224"/>
                <a:gd name="T11" fmla="*/ 894 w 894"/>
                <a:gd name="T12" fmla="*/ 224 h 224"/>
              </a:gdLst>
              <a:ahLst/>
              <a:cxnLst>
                <a:cxn ang="T6">
                  <a:pos x="T0" y="T1"/>
                </a:cxn>
                <a:cxn ang="T7">
                  <a:pos x="T2" y="T3"/>
                </a:cxn>
                <a:cxn ang="T8">
                  <a:pos x="T4" y="T5"/>
                </a:cxn>
              </a:cxnLst>
              <a:rect l="T9" t="T10" r="T11" b="T12"/>
              <a:pathLst>
                <a:path w="894" h="224">
                  <a:moveTo>
                    <a:pt x="894" y="224"/>
                  </a:moveTo>
                  <a:lnTo>
                    <a:pt x="894" y="0"/>
                  </a:lnTo>
                  <a:lnTo>
                    <a:pt x="0" y="0"/>
                  </a:lnTo>
                </a:path>
              </a:pathLst>
            </a:custGeom>
            <a:noFill/>
            <a:ln w="1588">
              <a:solidFill>
                <a:srgbClr val="000000"/>
              </a:solidFill>
              <a:prstDash val="solid"/>
              <a:round/>
              <a:headEnd/>
              <a:tailEnd/>
            </a:ln>
          </p:spPr>
          <p:txBody>
            <a:bodyPr/>
            <a:lstStyle/>
            <a:p>
              <a:endParaRPr lang="en-US" sz="2800" dirty="0"/>
            </a:p>
          </p:txBody>
        </p:sp>
        <p:sp>
          <p:nvSpPr>
            <p:cNvPr id="267" name="Rectangle 266">
              <a:extLst>
                <a:ext uri="{FF2B5EF4-FFF2-40B4-BE49-F238E27FC236}">
                  <a16:creationId xmlns:a16="http://schemas.microsoft.com/office/drawing/2014/main" id="{327DBA6E-1110-46F4-806E-86AB05B6218B}"/>
                </a:ext>
              </a:extLst>
            </p:cNvPr>
            <p:cNvSpPr>
              <a:spLocks noChangeArrowheads="1"/>
            </p:cNvSpPr>
            <p:nvPr/>
          </p:nvSpPr>
          <p:spPr bwMode="auto">
            <a:xfrm>
              <a:off x="3038908" y="6008584"/>
              <a:ext cx="117475" cy="229987"/>
            </a:xfrm>
            <a:prstGeom prst="rect">
              <a:avLst/>
            </a:prstGeom>
            <a:noFill/>
            <a:ln w="9525">
              <a:noFill/>
              <a:miter lim="800000"/>
              <a:headEnd/>
              <a:tailEnd/>
            </a:ln>
          </p:spPr>
          <p:txBody>
            <a:bodyPr wrap="square" lIns="0" tIns="0" rIns="0" bIns="0">
              <a:spAutoFit/>
            </a:bodyPr>
            <a:lstStyle/>
            <a:p>
              <a:pPr algn="ctr"/>
              <a:r>
                <a:rPr lang="en-US" sz="1050" b="0" dirty="0"/>
                <a:t>5</a:t>
              </a:r>
              <a:endParaRPr lang="en-US" sz="2800" b="0" dirty="0">
                <a:latin typeface="Times New Roman" pitchFamily="18" charset="0"/>
              </a:endParaRPr>
            </a:p>
          </p:txBody>
        </p:sp>
        <p:sp>
          <p:nvSpPr>
            <p:cNvPr id="268" name="Line 75">
              <a:extLst>
                <a:ext uri="{FF2B5EF4-FFF2-40B4-BE49-F238E27FC236}">
                  <a16:creationId xmlns:a16="http://schemas.microsoft.com/office/drawing/2014/main" id="{281F9D49-C84C-4B04-B630-7E95D84A9BE2}"/>
                </a:ext>
              </a:extLst>
            </p:cNvPr>
            <p:cNvSpPr>
              <a:spLocks noChangeShapeType="1"/>
            </p:cNvSpPr>
            <p:nvPr/>
          </p:nvSpPr>
          <p:spPr bwMode="auto">
            <a:xfrm flipV="1">
              <a:off x="3250044" y="5792682"/>
              <a:ext cx="1588" cy="88900"/>
            </a:xfrm>
            <a:prstGeom prst="line">
              <a:avLst/>
            </a:prstGeom>
            <a:noFill/>
            <a:ln w="1588">
              <a:solidFill>
                <a:srgbClr val="000000"/>
              </a:solidFill>
              <a:round/>
              <a:headEnd/>
              <a:tailEnd/>
            </a:ln>
          </p:spPr>
          <p:txBody>
            <a:bodyPr/>
            <a:lstStyle/>
            <a:p>
              <a:endParaRPr lang="en-US" sz="2800" dirty="0"/>
            </a:p>
          </p:txBody>
        </p:sp>
        <p:sp>
          <p:nvSpPr>
            <p:cNvPr id="269" name="Line 76">
              <a:extLst>
                <a:ext uri="{FF2B5EF4-FFF2-40B4-BE49-F238E27FC236}">
                  <a16:creationId xmlns:a16="http://schemas.microsoft.com/office/drawing/2014/main" id="{F2DF0A74-5CCB-47ED-B0FB-ADBF2E42F5BF}"/>
                </a:ext>
              </a:extLst>
            </p:cNvPr>
            <p:cNvSpPr>
              <a:spLocks noChangeShapeType="1"/>
            </p:cNvSpPr>
            <p:nvPr/>
          </p:nvSpPr>
          <p:spPr bwMode="auto">
            <a:xfrm flipV="1">
              <a:off x="3604057" y="5792682"/>
              <a:ext cx="1588" cy="88900"/>
            </a:xfrm>
            <a:prstGeom prst="line">
              <a:avLst/>
            </a:prstGeom>
            <a:noFill/>
            <a:ln w="1588">
              <a:solidFill>
                <a:srgbClr val="000000"/>
              </a:solidFill>
              <a:round/>
              <a:headEnd/>
              <a:tailEnd/>
            </a:ln>
          </p:spPr>
          <p:txBody>
            <a:bodyPr/>
            <a:lstStyle/>
            <a:p>
              <a:endParaRPr lang="en-US" sz="2800" dirty="0"/>
            </a:p>
          </p:txBody>
        </p:sp>
        <p:sp>
          <p:nvSpPr>
            <p:cNvPr id="270" name="Line 77">
              <a:extLst>
                <a:ext uri="{FF2B5EF4-FFF2-40B4-BE49-F238E27FC236}">
                  <a16:creationId xmlns:a16="http://schemas.microsoft.com/office/drawing/2014/main" id="{E1715A09-1AF6-4D21-9E76-4911D4EE91AA}"/>
                </a:ext>
              </a:extLst>
            </p:cNvPr>
            <p:cNvSpPr>
              <a:spLocks noChangeShapeType="1"/>
            </p:cNvSpPr>
            <p:nvPr/>
          </p:nvSpPr>
          <p:spPr bwMode="auto">
            <a:xfrm flipV="1">
              <a:off x="3427844" y="5792682"/>
              <a:ext cx="1588" cy="131763"/>
            </a:xfrm>
            <a:prstGeom prst="line">
              <a:avLst/>
            </a:prstGeom>
            <a:noFill/>
            <a:ln w="1588">
              <a:solidFill>
                <a:srgbClr val="000000"/>
              </a:solidFill>
              <a:round/>
              <a:headEnd/>
              <a:tailEnd/>
            </a:ln>
          </p:spPr>
          <p:txBody>
            <a:bodyPr/>
            <a:lstStyle/>
            <a:p>
              <a:endParaRPr lang="en-US" sz="2800" dirty="0"/>
            </a:p>
          </p:txBody>
        </p:sp>
        <p:sp>
          <p:nvSpPr>
            <p:cNvPr id="271" name="Freeform 81">
              <a:extLst>
                <a:ext uri="{FF2B5EF4-FFF2-40B4-BE49-F238E27FC236}">
                  <a16:creationId xmlns:a16="http://schemas.microsoft.com/office/drawing/2014/main" id="{6EC42AB9-6574-4ADE-9B1D-F0FBD06F1A4E}"/>
                </a:ext>
              </a:extLst>
            </p:cNvPr>
            <p:cNvSpPr>
              <a:spLocks/>
            </p:cNvSpPr>
            <p:nvPr/>
          </p:nvSpPr>
          <p:spPr bwMode="auto">
            <a:xfrm>
              <a:off x="3072244" y="5792682"/>
              <a:ext cx="709613" cy="177800"/>
            </a:xfrm>
            <a:custGeom>
              <a:avLst/>
              <a:gdLst>
                <a:gd name="T0" fmla="*/ 894 w 894"/>
                <a:gd name="T1" fmla="*/ 224 h 224"/>
                <a:gd name="T2" fmla="*/ 894 w 894"/>
                <a:gd name="T3" fmla="*/ 0 h 224"/>
                <a:gd name="T4" fmla="*/ 0 w 894"/>
                <a:gd name="T5" fmla="*/ 0 h 224"/>
                <a:gd name="T6" fmla="*/ 0 60000 65536"/>
                <a:gd name="T7" fmla="*/ 0 60000 65536"/>
                <a:gd name="T8" fmla="*/ 0 60000 65536"/>
                <a:gd name="T9" fmla="*/ 0 w 894"/>
                <a:gd name="T10" fmla="*/ 0 h 224"/>
                <a:gd name="T11" fmla="*/ 894 w 894"/>
                <a:gd name="T12" fmla="*/ 224 h 224"/>
              </a:gdLst>
              <a:ahLst/>
              <a:cxnLst>
                <a:cxn ang="T6">
                  <a:pos x="T0" y="T1"/>
                </a:cxn>
                <a:cxn ang="T7">
                  <a:pos x="T2" y="T3"/>
                </a:cxn>
                <a:cxn ang="T8">
                  <a:pos x="T4" y="T5"/>
                </a:cxn>
              </a:cxnLst>
              <a:rect l="T9" t="T10" r="T11" b="T12"/>
              <a:pathLst>
                <a:path w="894" h="224">
                  <a:moveTo>
                    <a:pt x="894" y="224"/>
                  </a:moveTo>
                  <a:lnTo>
                    <a:pt x="894" y="0"/>
                  </a:lnTo>
                  <a:lnTo>
                    <a:pt x="0" y="0"/>
                  </a:lnTo>
                </a:path>
              </a:pathLst>
            </a:custGeom>
            <a:noFill/>
            <a:ln w="1588">
              <a:solidFill>
                <a:srgbClr val="000000"/>
              </a:solidFill>
              <a:prstDash val="solid"/>
              <a:round/>
              <a:headEnd/>
              <a:tailEnd/>
            </a:ln>
          </p:spPr>
          <p:txBody>
            <a:bodyPr/>
            <a:lstStyle/>
            <a:p>
              <a:endParaRPr lang="en-US" sz="2800" dirty="0"/>
            </a:p>
          </p:txBody>
        </p:sp>
        <p:sp>
          <p:nvSpPr>
            <p:cNvPr id="272" name="Rectangle 271">
              <a:extLst>
                <a:ext uri="{FF2B5EF4-FFF2-40B4-BE49-F238E27FC236}">
                  <a16:creationId xmlns:a16="http://schemas.microsoft.com/office/drawing/2014/main" id="{6AAC4A2A-44B7-4533-B05F-933377C1FE5C}"/>
                </a:ext>
              </a:extLst>
            </p:cNvPr>
            <p:cNvSpPr>
              <a:spLocks noChangeArrowheads="1"/>
            </p:cNvSpPr>
            <p:nvPr/>
          </p:nvSpPr>
          <p:spPr bwMode="auto">
            <a:xfrm>
              <a:off x="3715183" y="6008584"/>
              <a:ext cx="182563" cy="229987"/>
            </a:xfrm>
            <a:prstGeom prst="rect">
              <a:avLst/>
            </a:prstGeom>
            <a:noFill/>
            <a:ln w="9525">
              <a:noFill/>
              <a:miter lim="800000"/>
              <a:headEnd/>
              <a:tailEnd/>
            </a:ln>
          </p:spPr>
          <p:txBody>
            <a:bodyPr wrap="square" lIns="0" tIns="0" rIns="0" bIns="0">
              <a:spAutoFit/>
            </a:bodyPr>
            <a:lstStyle/>
            <a:p>
              <a:pPr algn="ctr"/>
              <a:r>
                <a:rPr lang="en-US" sz="1050" b="0" dirty="0"/>
                <a:t>10</a:t>
              </a:r>
              <a:endParaRPr lang="en-US" sz="2800" b="0" dirty="0">
                <a:latin typeface="Times New Roman" pitchFamily="18" charset="0"/>
              </a:endParaRPr>
            </a:p>
          </p:txBody>
        </p:sp>
        <p:sp>
          <p:nvSpPr>
            <p:cNvPr id="273" name="Line 80">
              <a:extLst>
                <a:ext uri="{FF2B5EF4-FFF2-40B4-BE49-F238E27FC236}">
                  <a16:creationId xmlns:a16="http://schemas.microsoft.com/office/drawing/2014/main" id="{7F416A0C-07A1-42EF-A250-AE0AA2B8F85E}"/>
                </a:ext>
              </a:extLst>
            </p:cNvPr>
            <p:cNvSpPr>
              <a:spLocks noChangeShapeType="1"/>
            </p:cNvSpPr>
            <p:nvPr/>
          </p:nvSpPr>
          <p:spPr bwMode="auto">
            <a:xfrm flipV="1">
              <a:off x="3959657" y="5792682"/>
              <a:ext cx="1588" cy="88900"/>
            </a:xfrm>
            <a:prstGeom prst="line">
              <a:avLst/>
            </a:prstGeom>
            <a:noFill/>
            <a:ln w="1588">
              <a:solidFill>
                <a:srgbClr val="000000"/>
              </a:solidFill>
              <a:round/>
              <a:headEnd/>
              <a:tailEnd/>
            </a:ln>
          </p:spPr>
          <p:txBody>
            <a:bodyPr/>
            <a:lstStyle/>
            <a:p>
              <a:endParaRPr lang="en-US" sz="2800" dirty="0"/>
            </a:p>
          </p:txBody>
        </p:sp>
        <p:sp>
          <p:nvSpPr>
            <p:cNvPr id="274" name="Line 81">
              <a:extLst>
                <a:ext uri="{FF2B5EF4-FFF2-40B4-BE49-F238E27FC236}">
                  <a16:creationId xmlns:a16="http://schemas.microsoft.com/office/drawing/2014/main" id="{9657BF16-B51D-44CF-B833-D8786EDB2C59}"/>
                </a:ext>
              </a:extLst>
            </p:cNvPr>
            <p:cNvSpPr>
              <a:spLocks noChangeShapeType="1"/>
            </p:cNvSpPr>
            <p:nvPr/>
          </p:nvSpPr>
          <p:spPr bwMode="auto">
            <a:xfrm flipV="1">
              <a:off x="4315257" y="5792682"/>
              <a:ext cx="1588" cy="88900"/>
            </a:xfrm>
            <a:prstGeom prst="line">
              <a:avLst/>
            </a:prstGeom>
            <a:noFill/>
            <a:ln w="1588">
              <a:solidFill>
                <a:srgbClr val="000000"/>
              </a:solidFill>
              <a:round/>
              <a:headEnd/>
              <a:tailEnd/>
            </a:ln>
          </p:spPr>
          <p:txBody>
            <a:bodyPr/>
            <a:lstStyle/>
            <a:p>
              <a:endParaRPr lang="en-US" sz="2800" dirty="0"/>
            </a:p>
          </p:txBody>
        </p:sp>
        <p:sp>
          <p:nvSpPr>
            <p:cNvPr id="275" name="Line 82">
              <a:extLst>
                <a:ext uri="{FF2B5EF4-FFF2-40B4-BE49-F238E27FC236}">
                  <a16:creationId xmlns:a16="http://schemas.microsoft.com/office/drawing/2014/main" id="{8E57FFD4-D7A2-4F4D-9E80-E15264B99F11}"/>
                </a:ext>
              </a:extLst>
            </p:cNvPr>
            <p:cNvSpPr>
              <a:spLocks noChangeShapeType="1"/>
            </p:cNvSpPr>
            <p:nvPr/>
          </p:nvSpPr>
          <p:spPr bwMode="auto">
            <a:xfrm flipV="1">
              <a:off x="4137457" y="5792682"/>
              <a:ext cx="1588" cy="131763"/>
            </a:xfrm>
            <a:prstGeom prst="line">
              <a:avLst/>
            </a:prstGeom>
            <a:noFill/>
            <a:ln w="1588">
              <a:solidFill>
                <a:srgbClr val="000000"/>
              </a:solidFill>
              <a:round/>
              <a:headEnd/>
              <a:tailEnd/>
            </a:ln>
          </p:spPr>
          <p:txBody>
            <a:bodyPr/>
            <a:lstStyle/>
            <a:p>
              <a:endParaRPr lang="en-US" sz="2800" dirty="0"/>
            </a:p>
          </p:txBody>
        </p:sp>
        <p:sp>
          <p:nvSpPr>
            <p:cNvPr id="276" name="Freeform 86">
              <a:extLst>
                <a:ext uri="{FF2B5EF4-FFF2-40B4-BE49-F238E27FC236}">
                  <a16:creationId xmlns:a16="http://schemas.microsoft.com/office/drawing/2014/main" id="{F608B1AE-9502-428C-9B69-1484AA446BB1}"/>
                </a:ext>
              </a:extLst>
            </p:cNvPr>
            <p:cNvSpPr>
              <a:spLocks/>
            </p:cNvSpPr>
            <p:nvPr/>
          </p:nvSpPr>
          <p:spPr bwMode="auto">
            <a:xfrm>
              <a:off x="3781857" y="5792682"/>
              <a:ext cx="709613" cy="177800"/>
            </a:xfrm>
            <a:custGeom>
              <a:avLst/>
              <a:gdLst>
                <a:gd name="T0" fmla="*/ 895 w 895"/>
                <a:gd name="T1" fmla="*/ 224 h 224"/>
                <a:gd name="T2" fmla="*/ 895 w 895"/>
                <a:gd name="T3" fmla="*/ 0 h 224"/>
                <a:gd name="T4" fmla="*/ 0 w 895"/>
                <a:gd name="T5" fmla="*/ 0 h 224"/>
                <a:gd name="T6" fmla="*/ 0 60000 65536"/>
                <a:gd name="T7" fmla="*/ 0 60000 65536"/>
                <a:gd name="T8" fmla="*/ 0 60000 65536"/>
                <a:gd name="T9" fmla="*/ 0 w 895"/>
                <a:gd name="T10" fmla="*/ 0 h 224"/>
                <a:gd name="T11" fmla="*/ 895 w 895"/>
                <a:gd name="T12" fmla="*/ 224 h 224"/>
              </a:gdLst>
              <a:ahLst/>
              <a:cxnLst>
                <a:cxn ang="T6">
                  <a:pos x="T0" y="T1"/>
                </a:cxn>
                <a:cxn ang="T7">
                  <a:pos x="T2" y="T3"/>
                </a:cxn>
                <a:cxn ang="T8">
                  <a:pos x="T4" y="T5"/>
                </a:cxn>
              </a:cxnLst>
              <a:rect l="T9" t="T10" r="T11" b="T12"/>
              <a:pathLst>
                <a:path w="895" h="224">
                  <a:moveTo>
                    <a:pt x="895" y="224"/>
                  </a:moveTo>
                  <a:lnTo>
                    <a:pt x="895" y="0"/>
                  </a:lnTo>
                  <a:lnTo>
                    <a:pt x="0" y="0"/>
                  </a:lnTo>
                </a:path>
              </a:pathLst>
            </a:custGeom>
            <a:noFill/>
            <a:ln w="1588">
              <a:solidFill>
                <a:srgbClr val="000000"/>
              </a:solidFill>
              <a:prstDash val="solid"/>
              <a:round/>
              <a:headEnd/>
              <a:tailEnd/>
            </a:ln>
          </p:spPr>
          <p:txBody>
            <a:bodyPr/>
            <a:lstStyle/>
            <a:p>
              <a:endParaRPr lang="en-US" sz="2800" dirty="0"/>
            </a:p>
          </p:txBody>
        </p:sp>
        <p:sp>
          <p:nvSpPr>
            <p:cNvPr id="277" name="Rectangle 276">
              <a:extLst>
                <a:ext uri="{FF2B5EF4-FFF2-40B4-BE49-F238E27FC236}">
                  <a16:creationId xmlns:a16="http://schemas.microsoft.com/office/drawing/2014/main" id="{44C16062-61CE-4D6A-A7F0-FB49AA77226C}"/>
                </a:ext>
              </a:extLst>
            </p:cNvPr>
            <p:cNvSpPr>
              <a:spLocks noChangeArrowheads="1"/>
            </p:cNvSpPr>
            <p:nvPr/>
          </p:nvSpPr>
          <p:spPr bwMode="auto">
            <a:xfrm>
              <a:off x="4426383" y="6008584"/>
              <a:ext cx="182563" cy="229987"/>
            </a:xfrm>
            <a:prstGeom prst="rect">
              <a:avLst/>
            </a:prstGeom>
            <a:noFill/>
            <a:ln w="9525">
              <a:noFill/>
              <a:miter lim="800000"/>
              <a:headEnd/>
              <a:tailEnd/>
            </a:ln>
          </p:spPr>
          <p:txBody>
            <a:bodyPr wrap="square" lIns="0" tIns="0" rIns="0" bIns="0">
              <a:spAutoFit/>
            </a:bodyPr>
            <a:lstStyle/>
            <a:p>
              <a:pPr algn="ctr"/>
              <a:r>
                <a:rPr lang="en-US" sz="1050" b="0" dirty="0"/>
                <a:t>15</a:t>
              </a:r>
              <a:endParaRPr lang="en-US" sz="2800" b="0" dirty="0">
                <a:latin typeface="Times New Roman" pitchFamily="18" charset="0"/>
              </a:endParaRPr>
            </a:p>
          </p:txBody>
        </p:sp>
        <p:sp>
          <p:nvSpPr>
            <p:cNvPr id="278" name="Line 85">
              <a:extLst>
                <a:ext uri="{FF2B5EF4-FFF2-40B4-BE49-F238E27FC236}">
                  <a16:creationId xmlns:a16="http://schemas.microsoft.com/office/drawing/2014/main" id="{EBCF3AE0-5E2D-46FA-ACA0-6D2EBD382EE5}"/>
                </a:ext>
              </a:extLst>
            </p:cNvPr>
            <p:cNvSpPr>
              <a:spLocks noChangeShapeType="1"/>
            </p:cNvSpPr>
            <p:nvPr/>
          </p:nvSpPr>
          <p:spPr bwMode="auto">
            <a:xfrm flipV="1">
              <a:off x="4669269" y="5792682"/>
              <a:ext cx="1588" cy="88900"/>
            </a:xfrm>
            <a:prstGeom prst="line">
              <a:avLst/>
            </a:prstGeom>
            <a:noFill/>
            <a:ln w="1588">
              <a:solidFill>
                <a:srgbClr val="000000"/>
              </a:solidFill>
              <a:round/>
              <a:headEnd/>
              <a:tailEnd/>
            </a:ln>
          </p:spPr>
          <p:txBody>
            <a:bodyPr/>
            <a:lstStyle/>
            <a:p>
              <a:endParaRPr lang="en-US" sz="2800" dirty="0"/>
            </a:p>
          </p:txBody>
        </p:sp>
        <p:sp>
          <p:nvSpPr>
            <p:cNvPr id="279" name="Line 86">
              <a:extLst>
                <a:ext uri="{FF2B5EF4-FFF2-40B4-BE49-F238E27FC236}">
                  <a16:creationId xmlns:a16="http://schemas.microsoft.com/office/drawing/2014/main" id="{AAA220C9-70A2-4F75-B6B1-9F9325EC18E9}"/>
                </a:ext>
              </a:extLst>
            </p:cNvPr>
            <p:cNvSpPr>
              <a:spLocks noChangeShapeType="1"/>
            </p:cNvSpPr>
            <p:nvPr/>
          </p:nvSpPr>
          <p:spPr bwMode="auto">
            <a:xfrm flipV="1">
              <a:off x="5024869" y="5792682"/>
              <a:ext cx="1588" cy="88900"/>
            </a:xfrm>
            <a:prstGeom prst="line">
              <a:avLst/>
            </a:prstGeom>
            <a:noFill/>
            <a:ln w="1588">
              <a:solidFill>
                <a:srgbClr val="000000"/>
              </a:solidFill>
              <a:round/>
              <a:headEnd/>
              <a:tailEnd/>
            </a:ln>
          </p:spPr>
          <p:txBody>
            <a:bodyPr/>
            <a:lstStyle/>
            <a:p>
              <a:endParaRPr lang="en-US" sz="2800" dirty="0"/>
            </a:p>
          </p:txBody>
        </p:sp>
        <p:sp>
          <p:nvSpPr>
            <p:cNvPr id="280" name="Line 87">
              <a:extLst>
                <a:ext uri="{FF2B5EF4-FFF2-40B4-BE49-F238E27FC236}">
                  <a16:creationId xmlns:a16="http://schemas.microsoft.com/office/drawing/2014/main" id="{4E238E83-B79D-47DC-8CE1-BCC8ED692588}"/>
                </a:ext>
              </a:extLst>
            </p:cNvPr>
            <p:cNvSpPr>
              <a:spLocks noChangeShapeType="1"/>
            </p:cNvSpPr>
            <p:nvPr/>
          </p:nvSpPr>
          <p:spPr bwMode="auto">
            <a:xfrm flipV="1">
              <a:off x="4847069" y="5792682"/>
              <a:ext cx="1588" cy="131763"/>
            </a:xfrm>
            <a:prstGeom prst="line">
              <a:avLst/>
            </a:prstGeom>
            <a:noFill/>
            <a:ln w="1588">
              <a:solidFill>
                <a:srgbClr val="000000"/>
              </a:solidFill>
              <a:round/>
              <a:headEnd/>
              <a:tailEnd/>
            </a:ln>
          </p:spPr>
          <p:txBody>
            <a:bodyPr/>
            <a:lstStyle/>
            <a:p>
              <a:endParaRPr lang="en-US" sz="2800" dirty="0"/>
            </a:p>
          </p:txBody>
        </p:sp>
        <p:sp>
          <p:nvSpPr>
            <p:cNvPr id="281" name="Freeform 91">
              <a:extLst>
                <a:ext uri="{FF2B5EF4-FFF2-40B4-BE49-F238E27FC236}">
                  <a16:creationId xmlns:a16="http://schemas.microsoft.com/office/drawing/2014/main" id="{0E5B181C-2F38-4FB0-8816-23A5D13F441A}"/>
                </a:ext>
              </a:extLst>
            </p:cNvPr>
            <p:cNvSpPr>
              <a:spLocks/>
            </p:cNvSpPr>
            <p:nvPr/>
          </p:nvSpPr>
          <p:spPr bwMode="auto">
            <a:xfrm>
              <a:off x="4491469" y="5792682"/>
              <a:ext cx="711200" cy="177800"/>
            </a:xfrm>
            <a:custGeom>
              <a:avLst/>
              <a:gdLst>
                <a:gd name="T0" fmla="*/ 894 w 894"/>
                <a:gd name="T1" fmla="*/ 224 h 224"/>
                <a:gd name="T2" fmla="*/ 894 w 894"/>
                <a:gd name="T3" fmla="*/ 0 h 224"/>
                <a:gd name="T4" fmla="*/ 0 w 894"/>
                <a:gd name="T5" fmla="*/ 0 h 224"/>
                <a:gd name="T6" fmla="*/ 0 60000 65536"/>
                <a:gd name="T7" fmla="*/ 0 60000 65536"/>
                <a:gd name="T8" fmla="*/ 0 60000 65536"/>
                <a:gd name="T9" fmla="*/ 0 w 894"/>
                <a:gd name="T10" fmla="*/ 0 h 224"/>
                <a:gd name="T11" fmla="*/ 894 w 894"/>
                <a:gd name="T12" fmla="*/ 224 h 224"/>
              </a:gdLst>
              <a:ahLst/>
              <a:cxnLst>
                <a:cxn ang="T6">
                  <a:pos x="T0" y="T1"/>
                </a:cxn>
                <a:cxn ang="T7">
                  <a:pos x="T2" y="T3"/>
                </a:cxn>
                <a:cxn ang="T8">
                  <a:pos x="T4" y="T5"/>
                </a:cxn>
              </a:cxnLst>
              <a:rect l="T9" t="T10" r="T11" b="T12"/>
              <a:pathLst>
                <a:path w="894" h="224">
                  <a:moveTo>
                    <a:pt x="894" y="224"/>
                  </a:moveTo>
                  <a:lnTo>
                    <a:pt x="894" y="0"/>
                  </a:lnTo>
                  <a:lnTo>
                    <a:pt x="0" y="0"/>
                  </a:lnTo>
                </a:path>
              </a:pathLst>
            </a:custGeom>
            <a:noFill/>
            <a:ln w="1588">
              <a:solidFill>
                <a:srgbClr val="000000"/>
              </a:solidFill>
              <a:prstDash val="solid"/>
              <a:round/>
              <a:headEnd/>
              <a:tailEnd/>
            </a:ln>
          </p:spPr>
          <p:txBody>
            <a:bodyPr/>
            <a:lstStyle/>
            <a:p>
              <a:endParaRPr lang="en-US" sz="2800" dirty="0"/>
            </a:p>
          </p:txBody>
        </p:sp>
        <p:sp>
          <p:nvSpPr>
            <p:cNvPr id="282" name="Rectangle 281">
              <a:extLst>
                <a:ext uri="{FF2B5EF4-FFF2-40B4-BE49-F238E27FC236}">
                  <a16:creationId xmlns:a16="http://schemas.microsoft.com/office/drawing/2014/main" id="{6A462DF7-9BFC-43B5-9D06-1E4DA4CA9C66}"/>
                </a:ext>
              </a:extLst>
            </p:cNvPr>
            <p:cNvSpPr>
              <a:spLocks noChangeArrowheads="1"/>
            </p:cNvSpPr>
            <p:nvPr/>
          </p:nvSpPr>
          <p:spPr bwMode="auto">
            <a:xfrm>
              <a:off x="5135993" y="6008584"/>
              <a:ext cx="182563" cy="229987"/>
            </a:xfrm>
            <a:prstGeom prst="rect">
              <a:avLst/>
            </a:prstGeom>
            <a:noFill/>
            <a:ln w="9525">
              <a:noFill/>
              <a:miter lim="800000"/>
              <a:headEnd/>
              <a:tailEnd/>
            </a:ln>
          </p:spPr>
          <p:txBody>
            <a:bodyPr wrap="square" lIns="0" tIns="0" rIns="0" bIns="0">
              <a:spAutoFit/>
            </a:bodyPr>
            <a:lstStyle/>
            <a:p>
              <a:pPr algn="ctr"/>
              <a:r>
                <a:rPr lang="en-US" sz="1050" b="0" dirty="0"/>
                <a:t>20</a:t>
              </a:r>
              <a:endParaRPr lang="en-US" sz="2800" b="0" dirty="0">
                <a:latin typeface="Times New Roman" pitchFamily="18" charset="0"/>
              </a:endParaRPr>
            </a:p>
          </p:txBody>
        </p:sp>
        <p:sp>
          <p:nvSpPr>
            <p:cNvPr id="283" name="Line 90">
              <a:extLst>
                <a:ext uri="{FF2B5EF4-FFF2-40B4-BE49-F238E27FC236}">
                  <a16:creationId xmlns:a16="http://schemas.microsoft.com/office/drawing/2014/main" id="{772A2029-0871-4F20-9D68-0299A5CC835D}"/>
                </a:ext>
              </a:extLst>
            </p:cNvPr>
            <p:cNvSpPr>
              <a:spLocks noChangeShapeType="1"/>
            </p:cNvSpPr>
            <p:nvPr/>
          </p:nvSpPr>
          <p:spPr bwMode="auto">
            <a:xfrm flipV="1">
              <a:off x="5378882" y="5792682"/>
              <a:ext cx="1588" cy="88900"/>
            </a:xfrm>
            <a:prstGeom prst="line">
              <a:avLst/>
            </a:prstGeom>
            <a:noFill/>
            <a:ln w="1588">
              <a:solidFill>
                <a:srgbClr val="000000"/>
              </a:solidFill>
              <a:round/>
              <a:headEnd/>
              <a:tailEnd/>
            </a:ln>
          </p:spPr>
          <p:txBody>
            <a:bodyPr/>
            <a:lstStyle/>
            <a:p>
              <a:endParaRPr lang="en-US" sz="2800" dirty="0"/>
            </a:p>
          </p:txBody>
        </p:sp>
        <p:sp>
          <p:nvSpPr>
            <p:cNvPr id="284" name="Line 91">
              <a:extLst>
                <a:ext uri="{FF2B5EF4-FFF2-40B4-BE49-F238E27FC236}">
                  <a16:creationId xmlns:a16="http://schemas.microsoft.com/office/drawing/2014/main" id="{BEDAB80C-7067-4E1B-B823-19FFDEF86E4A}"/>
                </a:ext>
              </a:extLst>
            </p:cNvPr>
            <p:cNvSpPr>
              <a:spLocks noChangeShapeType="1"/>
            </p:cNvSpPr>
            <p:nvPr/>
          </p:nvSpPr>
          <p:spPr bwMode="auto">
            <a:xfrm flipV="1">
              <a:off x="5734482" y="5792682"/>
              <a:ext cx="1588" cy="88900"/>
            </a:xfrm>
            <a:prstGeom prst="line">
              <a:avLst/>
            </a:prstGeom>
            <a:noFill/>
            <a:ln w="1588">
              <a:solidFill>
                <a:srgbClr val="000000"/>
              </a:solidFill>
              <a:round/>
              <a:headEnd/>
              <a:tailEnd/>
            </a:ln>
          </p:spPr>
          <p:txBody>
            <a:bodyPr/>
            <a:lstStyle/>
            <a:p>
              <a:endParaRPr lang="en-US" sz="2800" dirty="0"/>
            </a:p>
          </p:txBody>
        </p:sp>
        <p:sp>
          <p:nvSpPr>
            <p:cNvPr id="285" name="Line 92">
              <a:extLst>
                <a:ext uri="{FF2B5EF4-FFF2-40B4-BE49-F238E27FC236}">
                  <a16:creationId xmlns:a16="http://schemas.microsoft.com/office/drawing/2014/main" id="{F87E84AA-100E-40B2-9F7A-8CDD889DDA2B}"/>
                </a:ext>
              </a:extLst>
            </p:cNvPr>
            <p:cNvSpPr>
              <a:spLocks noChangeShapeType="1"/>
            </p:cNvSpPr>
            <p:nvPr/>
          </p:nvSpPr>
          <p:spPr bwMode="auto">
            <a:xfrm flipV="1">
              <a:off x="5556682" y="5792682"/>
              <a:ext cx="1588" cy="131763"/>
            </a:xfrm>
            <a:prstGeom prst="line">
              <a:avLst/>
            </a:prstGeom>
            <a:noFill/>
            <a:ln w="1588">
              <a:solidFill>
                <a:srgbClr val="000000"/>
              </a:solidFill>
              <a:round/>
              <a:headEnd/>
              <a:tailEnd/>
            </a:ln>
          </p:spPr>
          <p:txBody>
            <a:bodyPr/>
            <a:lstStyle/>
            <a:p>
              <a:endParaRPr lang="en-US" sz="2800" dirty="0"/>
            </a:p>
          </p:txBody>
        </p:sp>
        <p:sp>
          <p:nvSpPr>
            <p:cNvPr id="286" name="Freeform 96">
              <a:extLst>
                <a:ext uri="{FF2B5EF4-FFF2-40B4-BE49-F238E27FC236}">
                  <a16:creationId xmlns:a16="http://schemas.microsoft.com/office/drawing/2014/main" id="{DDEE4C5C-0155-40DB-B764-929DE8647120}"/>
                </a:ext>
              </a:extLst>
            </p:cNvPr>
            <p:cNvSpPr>
              <a:spLocks/>
            </p:cNvSpPr>
            <p:nvPr/>
          </p:nvSpPr>
          <p:spPr bwMode="auto">
            <a:xfrm>
              <a:off x="5202669" y="5792682"/>
              <a:ext cx="709613" cy="177800"/>
            </a:xfrm>
            <a:custGeom>
              <a:avLst/>
              <a:gdLst>
                <a:gd name="T0" fmla="*/ 895 w 895"/>
                <a:gd name="T1" fmla="*/ 224 h 224"/>
                <a:gd name="T2" fmla="*/ 895 w 895"/>
                <a:gd name="T3" fmla="*/ 0 h 224"/>
                <a:gd name="T4" fmla="*/ 0 w 895"/>
                <a:gd name="T5" fmla="*/ 0 h 224"/>
                <a:gd name="T6" fmla="*/ 0 60000 65536"/>
                <a:gd name="T7" fmla="*/ 0 60000 65536"/>
                <a:gd name="T8" fmla="*/ 0 60000 65536"/>
                <a:gd name="T9" fmla="*/ 0 w 895"/>
                <a:gd name="T10" fmla="*/ 0 h 224"/>
                <a:gd name="T11" fmla="*/ 895 w 895"/>
                <a:gd name="T12" fmla="*/ 224 h 224"/>
              </a:gdLst>
              <a:ahLst/>
              <a:cxnLst>
                <a:cxn ang="T6">
                  <a:pos x="T0" y="T1"/>
                </a:cxn>
                <a:cxn ang="T7">
                  <a:pos x="T2" y="T3"/>
                </a:cxn>
                <a:cxn ang="T8">
                  <a:pos x="T4" y="T5"/>
                </a:cxn>
              </a:cxnLst>
              <a:rect l="T9" t="T10" r="T11" b="T12"/>
              <a:pathLst>
                <a:path w="895" h="224">
                  <a:moveTo>
                    <a:pt x="895" y="224"/>
                  </a:moveTo>
                  <a:lnTo>
                    <a:pt x="895" y="0"/>
                  </a:lnTo>
                  <a:lnTo>
                    <a:pt x="0" y="0"/>
                  </a:lnTo>
                </a:path>
              </a:pathLst>
            </a:custGeom>
            <a:noFill/>
            <a:ln w="1588">
              <a:solidFill>
                <a:srgbClr val="000000"/>
              </a:solidFill>
              <a:prstDash val="solid"/>
              <a:round/>
              <a:headEnd/>
              <a:tailEnd/>
            </a:ln>
          </p:spPr>
          <p:txBody>
            <a:bodyPr/>
            <a:lstStyle/>
            <a:p>
              <a:endParaRPr lang="en-US" sz="2800" dirty="0"/>
            </a:p>
          </p:txBody>
        </p:sp>
        <p:sp>
          <p:nvSpPr>
            <p:cNvPr id="287" name="Rectangle 286">
              <a:extLst>
                <a:ext uri="{FF2B5EF4-FFF2-40B4-BE49-F238E27FC236}">
                  <a16:creationId xmlns:a16="http://schemas.microsoft.com/office/drawing/2014/main" id="{F675DAD1-40A3-41EB-A849-AB22D965178C}"/>
                </a:ext>
              </a:extLst>
            </p:cNvPr>
            <p:cNvSpPr>
              <a:spLocks noChangeArrowheads="1"/>
            </p:cNvSpPr>
            <p:nvPr/>
          </p:nvSpPr>
          <p:spPr bwMode="auto">
            <a:xfrm>
              <a:off x="5845608" y="6008584"/>
              <a:ext cx="182563" cy="229987"/>
            </a:xfrm>
            <a:prstGeom prst="rect">
              <a:avLst/>
            </a:prstGeom>
            <a:noFill/>
            <a:ln w="9525">
              <a:noFill/>
              <a:miter lim="800000"/>
              <a:headEnd/>
              <a:tailEnd/>
            </a:ln>
          </p:spPr>
          <p:txBody>
            <a:bodyPr wrap="square" lIns="0" tIns="0" rIns="0" bIns="0">
              <a:spAutoFit/>
            </a:bodyPr>
            <a:lstStyle/>
            <a:p>
              <a:pPr algn="ctr"/>
              <a:r>
                <a:rPr lang="en-US" sz="1050" b="0" dirty="0"/>
                <a:t>25</a:t>
              </a:r>
              <a:endParaRPr lang="en-US" sz="2800" b="0" dirty="0">
                <a:latin typeface="Times New Roman" pitchFamily="18" charset="0"/>
              </a:endParaRPr>
            </a:p>
          </p:txBody>
        </p:sp>
        <p:sp>
          <p:nvSpPr>
            <p:cNvPr id="288" name="Line 95">
              <a:extLst>
                <a:ext uri="{FF2B5EF4-FFF2-40B4-BE49-F238E27FC236}">
                  <a16:creationId xmlns:a16="http://schemas.microsoft.com/office/drawing/2014/main" id="{090C6778-AEA2-4692-AA9A-DF367EE85F27}"/>
                </a:ext>
              </a:extLst>
            </p:cNvPr>
            <p:cNvSpPr>
              <a:spLocks noChangeShapeType="1"/>
            </p:cNvSpPr>
            <p:nvPr/>
          </p:nvSpPr>
          <p:spPr bwMode="auto">
            <a:xfrm flipV="1">
              <a:off x="6090082" y="5792682"/>
              <a:ext cx="1588" cy="88900"/>
            </a:xfrm>
            <a:prstGeom prst="line">
              <a:avLst/>
            </a:prstGeom>
            <a:noFill/>
            <a:ln w="1588">
              <a:solidFill>
                <a:srgbClr val="000000"/>
              </a:solidFill>
              <a:round/>
              <a:headEnd/>
              <a:tailEnd/>
            </a:ln>
          </p:spPr>
          <p:txBody>
            <a:bodyPr/>
            <a:lstStyle/>
            <a:p>
              <a:endParaRPr lang="en-US" sz="2800" dirty="0"/>
            </a:p>
          </p:txBody>
        </p:sp>
        <p:sp>
          <p:nvSpPr>
            <p:cNvPr id="289" name="Line 96">
              <a:extLst>
                <a:ext uri="{FF2B5EF4-FFF2-40B4-BE49-F238E27FC236}">
                  <a16:creationId xmlns:a16="http://schemas.microsoft.com/office/drawing/2014/main" id="{DCEA357E-621B-4547-80AB-2B8316AF7535}"/>
                </a:ext>
              </a:extLst>
            </p:cNvPr>
            <p:cNvSpPr>
              <a:spLocks noChangeShapeType="1"/>
            </p:cNvSpPr>
            <p:nvPr/>
          </p:nvSpPr>
          <p:spPr bwMode="auto">
            <a:xfrm flipV="1">
              <a:off x="6444094" y="5792682"/>
              <a:ext cx="1588" cy="88900"/>
            </a:xfrm>
            <a:prstGeom prst="line">
              <a:avLst/>
            </a:prstGeom>
            <a:noFill/>
            <a:ln w="1588">
              <a:solidFill>
                <a:srgbClr val="000000"/>
              </a:solidFill>
              <a:round/>
              <a:headEnd/>
              <a:tailEnd/>
            </a:ln>
          </p:spPr>
          <p:txBody>
            <a:bodyPr/>
            <a:lstStyle/>
            <a:p>
              <a:endParaRPr lang="en-US" sz="2800" dirty="0"/>
            </a:p>
          </p:txBody>
        </p:sp>
        <p:sp>
          <p:nvSpPr>
            <p:cNvPr id="290" name="Line 97">
              <a:extLst>
                <a:ext uri="{FF2B5EF4-FFF2-40B4-BE49-F238E27FC236}">
                  <a16:creationId xmlns:a16="http://schemas.microsoft.com/office/drawing/2014/main" id="{6C908027-5249-4462-8FD4-9D4295C7C753}"/>
                </a:ext>
              </a:extLst>
            </p:cNvPr>
            <p:cNvSpPr>
              <a:spLocks noChangeShapeType="1"/>
            </p:cNvSpPr>
            <p:nvPr/>
          </p:nvSpPr>
          <p:spPr bwMode="auto">
            <a:xfrm flipV="1">
              <a:off x="6266294" y="5792682"/>
              <a:ext cx="1588" cy="131763"/>
            </a:xfrm>
            <a:prstGeom prst="line">
              <a:avLst/>
            </a:prstGeom>
            <a:noFill/>
            <a:ln w="1588">
              <a:solidFill>
                <a:srgbClr val="000000"/>
              </a:solidFill>
              <a:round/>
              <a:headEnd/>
              <a:tailEnd/>
            </a:ln>
          </p:spPr>
          <p:txBody>
            <a:bodyPr/>
            <a:lstStyle/>
            <a:p>
              <a:endParaRPr lang="en-US" sz="2800" dirty="0"/>
            </a:p>
          </p:txBody>
        </p:sp>
        <p:sp>
          <p:nvSpPr>
            <p:cNvPr id="291" name="Freeform 101">
              <a:extLst>
                <a:ext uri="{FF2B5EF4-FFF2-40B4-BE49-F238E27FC236}">
                  <a16:creationId xmlns:a16="http://schemas.microsoft.com/office/drawing/2014/main" id="{C1033188-0352-4CAE-ACC5-33C1CF8197A7}"/>
                </a:ext>
              </a:extLst>
            </p:cNvPr>
            <p:cNvSpPr>
              <a:spLocks/>
            </p:cNvSpPr>
            <p:nvPr/>
          </p:nvSpPr>
          <p:spPr bwMode="auto">
            <a:xfrm>
              <a:off x="5912282" y="5792682"/>
              <a:ext cx="709613" cy="177800"/>
            </a:xfrm>
            <a:custGeom>
              <a:avLst/>
              <a:gdLst>
                <a:gd name="T0" fmla="*/ 894 w 894"/>
                <a:gd name="T1" fmla="*/ 224 h 224"/>
                <a:gd name="T2" fmla="*/ 894 w 894"/>
                <a:gd name="T3" fmla="*/ 0 h 224"/>
                <a:gd name="T4" fmla="*/ 0 w 894"/>
                <a:gd name="T5" fmla="*/ 0 h 224"/>
                <a:gd name="T6" fmla="*/ 0 60000 65536"/>
                <a:gd name="T7" fmla="*/ 0 60000 65536"/>
                <a:gd name="T8" fmla="*/ 0 60000 65536"/>
                <a:gd name="T9" fmla="*/ 0 w 894"/>
                <a:gd name="T10" fmla="*/ 0 h 224"/>
                <a:gd name="T11" fmla="*/ 894 w 894"/>
                <a:gd name="T12" fmla="*/ 224 h 224"/>
              </a:gdLst>
              <a:ahLst/>
              <a:cxnLst>
                <a:cxn ang="T6">
                  <a:pos x="T0" y="T1"/>
                </a:cxn>
                <a:cxn ang="T7">
                  <a:pos x="T2" y="T3"/>
                </a:cxn>
                <a:cxn ang="T8">
                  <a:pos x="T4" y="T5"/>
                </a:cxn>
              </a:cxnLst>
              <a:rect l="T9" t="T10" r="T11" b="T12"/>
              <a:pathLst>
                <a:path w="894" h="224">
                  <a:moveTo>
                    <a:pt x="894" y="224"/>
                  </a:moveTo>
                  <a:lnTo>
                    <a:pt x="894" y="0"/>
                  </a:lnTo>
                  <a:lnTo>
                    <a:pt x="0" y="0"/>
                  </a:lnTo>
                </a:path>
              </a:pathLst>
            </a:custGeom>
            <a:noFill/>
            <a:ln w="1588">
              <a:solidFill>
                <a:srgbClr val="000000"/>
              </a:solidFill>
              <a:prstDash val="solid"/>
              <a:round/>
              <a:headEnd/>
              <a:tailEnd/>
            </a:ln>
          </p:spPr>
          <p:txBody>
            <a:bodyPr/>
            <a:lstStyle/>
            <a:p>
              <a:endParaRPr lang="en-US" sz="2800" dirty="0"/>
            </a:p>
          </p:txBody>
        </p:sp>
        <p:sp>
          <p:nvSpPr>
            <p:cNvPr id="292" name="Rectangle 291">
              <a:extLst>
                <a:ext uri="{FF2B5EF4-FFF2-40B4-BE49-F238E27FC236}">
                  <a16:creationId xmlns:a16="http://schemas.microsoft.com/office/drawing/2014/main" id="{6DAEC3DC-17B0-4533-AE1B-DB36ABD9706A}"/>
                </a:ext>
              </a:extLst>
            </p:cNvPr>
            <p:cNvSpPr>
              <a:spLocks noChangeArrowheads="1"/>
            </p:cNvSpPr>
            <p:nvPr/>
          </p:nvSpPr>
          <p:spPr bwMode="auto">
            <a:xfrm>
              <a:off x="6555220" y="6008584"/>
              <a:ext cx="182563" cy="229987"/>
            </a:xfrm>
            <a:prstGeom prst="rect">
              <a:avLst/>
            </a:prstGeom>
            <a:noFill/>
            <a:ln w="9525">
              <a:noFill/>
              <a:miter lim="800000"/>
              <a:headEnd/>
              <a:tailEnd/>
            </a:ln>
          </p:spPr>
          <p:txBody>
            <a:bodyPr wrap="square" lIns="0" tIns="0" rIns="0" bIns="0">
              <a:spAutoFit/>
            </a:bodyPr>
            <a:lstStyle/>
            <a:p>
              <a:pPr algn="ctr"/>
              <a:r>
                <a:rPr lang="en-US" sz="1050" b="0" dirty="0"/>
                <a:t>30</a:t>
              </a:r>
              <a:endParaRPr lang="en-US" sz="2800" b="0" dirty="0">
                <a:latin typeface="Times New Roman" pitchFamily="18" charset="0"/>
              </a:endParaRPr>
            </a:p>
          </p:txBody>
        </p:sp>
        <p:sp>
          <p:nvSpPr>
            <p:cNvPr id="293" name="Freeform 103">
              <a:extLst>
                <a:ext uri="{FF2B5EF4-FFF2-40B4-BE49-F238E27FC236}">
                  <a16:creationId xmlns:a16="http://schemas.microsoft.com/office/drawing/2014/main" id="{0E6E13C9-7AAC-497D-A93B-9E2D2B7872A9}"/>
                </a:ext>
              </a:extLst>
            </p:cNvPr>
            <p:cNvSpPr>
              <a:spLocks/>
            </p:cNvSpPr>
            <p:nvPr/>
          </p:nvSpPr>
          <p:spPr bwMode="auto">
            <a:xfrm>
              <a:off x="2856344" y="1469919"/>
              <a:ext cx="77788" cy="76200"/>
            </a:xfrm>
            <a:custGeom>
              <a:avLst/>
              <a:gdLst>
                <a:gd name="T0" fmla="*/ 0 w 99"/>
                <a:gd name="T1" fmla="*/ 48 h 97"/>
                <a:gd name="T2" fmla="*/ 3 w 99"/>
                <a:gd name="T3" fmla="*/ 31 h 97"/>
                <a:gd name="T4" fmla="*/ 12 w 99"/>
                <a:gd name="T5" fmla="*/ 16 h 97"/>
                <a:gd name="T6" fmla="*/ 24 w 99"/>
                <a:gd name="T7" fmla="*/ 6 h 97"/>
                <a:gd name="T8" fmla="*/ 41 w 99"/>
                <a:gd name="T9" fmla="*/ 0 h 97"/>
                <a:gd name="T10" fmla="*/ 58 w 99"/>
                <a:gd name="T11" fmla="*/ 0 h 97"/>
                <a:gd name="T12" fmla="*/ 73 w 99"/>
                <a:gd name="T13" fmla="*/ 6 h 97"/>
                <a:gd name="T14" fmla="*/ 87 w 99"/>
                <a:gd name="T15" fmla="*/ 16 h 97"/>
                <a:gd name="T16" fmla="*/ 96 w 99"/>
                <a:gd name="T17" fmla="*/ 31 h 97"/>
                <a:gd name="T18" fmla="*/ 99 w 99"/>
                <a:gd name="T19" fmla="*/ 48 h 97"/>
                <a:gd name="T20" fmla="*/ 96 w 99"/>
                <a:gd name="T21" fmla="*/ 64 h 97"/>
                <a:gd name="T22" fmla="*/ 87 w 99"/>
                <a:gd name="T23" fmla="*/ 79 h 97"/>
                <a:gd name="T24" fmla="*/ 73 w 99"/>
                <a:gd name="T25" fmla="*/ 91 h 97"/>
                <a:gd name="T26" fmla="*/ 58 w 99"/>
                <a:gd name="T27" fmla="*/ 97 h 97"/>
                <a:gd name="T28" fmla="*/ 41 w 99"/>
                <a:gd name="T29" fmla="*/ 97 h 97"/>
                <a:gd name="T30" fmla="*/ 24 w 99"/>
                <a:gd name="T31" fmla="*/ 91 h 97"/>
                <a:gd name="T32" fmla="*/ 12 w 99"/>
                <a:gd name="T33" fmla="*/ 79 h 97"/>
                <a:gd name="T34" fmla="*/ 3 w 99"/>
                <a:gd name="T35" fmla="*/ 64 h 97"/>
                <a:gd name="T36" fmla="*/ 0 w 99"/>
                <a:gd name="T37" fmla="*/ 48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97"/>
                <a:gd name="T59" fmla="*/ 99 w 99"/>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97">
                  <a:moveTo>
                    <a:pt x="0" y="48"/>
                  </a:moveTo>
                  <a:lnTo>
                    <a:pt x="3" y="31"/>
                  </a:lnTo>
                  <a:lnTo>
                    <a:pt x="12" y="16"/>
                  </a:lnTo>
                  <a:lnTo>
                    <a:pt x="24" y="6"/>
                  </a:lnTo>
                  <a:lnTo>
                    <a:pt x="41" y="0"/>
                  </a:lnTo>
                  <a:lnTo>
                    <a:pt x="58" y="0"/>
                  </a:lnTo>
                  <a:lnTo>
                    <a:pt x="73" y="6"/>
                  </a:lnTo>
                  <a:lnTo>
                    <a:pt x="87" y="16"/>
                  </a:lnTo>
                  <a:lnTo>
                    <a:pt x="96" y="31"/>
                  </a:lnTo>
                  <a:lnTo>
                    <a:pt x="99" y="48"/>
                  </a:lnTo>
                  <a:lnTo>
                    <a:pt x="96" y="64"/>
                  </a:lnTo>
                  <a:lnTo>
                    <a:pt x="87" y="79"/>
                  </a:lnTo>
                  <a:lnTo>
                    <a:pt x="73" y="91"/>
                  </a:lnTo>
                  <a:lnTo>
                    <a:pt x="58" y="97"/>
                  </a:lnTo>
                  <a:lnTo>
                    <a:pt x="41" y="97"/>
                  </a:lnTo>
                  <a:lnTo>
                    <a:pt x="24" y="91"/>
                  </a:lnTo>
                  <a:lnTo>
                    <a:pt x="12" y="79"/>
                  </a:lnTo>
                  <a:lnTo>
                    <a:pt x="3" y="64"/>
                  </a:lnTo>
                  <a:lnTo>
                    <a:pt x="0" y="48"/>
                  </a:lnTo>
                  <a:close/>
                </a:path>
              </a:pathLst>
            </a:custGeom>
            <a:solidFill>
              <a:srgbClr val="FF00FF"/>
            </a:solidFill>
            <a:ln w="9525">
              <a:noFill/>
              <a:round/>
              <a:headEnd/>
              <a:tailEnd/>
            </a:ln>
          </p:spPr>
          <p:txBody>
            <a:bodyPr/>
            <a:lstStyle/>
            <a:p>
              <a:endParaRPr lang="en-US" sz="2800" dirty="0"/>
            </a:p>
          </p:txBody>
        </p:sp>
        <p:sp>
          <p:nvSpPr>
            <p:cNvPr id="294" name="Freeform 104">
              <a:extLst>
                <a:ext uri="{FF2B5EF4-FFF2-40B4-BE49-F238E27FC236}">
                  <a16:creationId xmlns:a16="http://schemas.microsoft.com/office/drawing/2014/main" id="{62DDB3DB-3E9D-4BD1-B41A-0F5CEFB842AD}"/>
                </a:ext>
              </a:extLst>
            </p:cNvPr>
            <p:cNvSpPr>
              <a:spLocks/>
            </p:cNvSpPr>
            <p:nvPr/>
          </p:nvSpPr>
          <p:spPr bwMode="auto">
            <a:xfrm>
              <a:off x="2867457" y="1481032"/>
              <a:ext cx="53975" cy="53975"/>
            </a:xfrm>
            <a:custGeom>
              <a:avLst/>
              <a:gdLst>
                <a:gd name="T0" fmla="*/ 0 w 69"/>
                <a:gd name="T1" fmla="*/ 35 h 69"/>
                <a:gd name="T2" fmla="*/ 3 w 69"/>
                <a:gd name="T3" fmla="*/ 21 h 69"/>
                <a:gd name="T4" fmla="*/ 11 w 69"/>
                <a:gd name="T5" fmla="*/ 11 h 69"/>
                <a:gd name="T6" fmla="*/ 21 w 69"/>
                <a:gd name="T7" fmla="*/ 3 h 69"/>
                <a:gd name="T8" fmla="*/ 34 w 69"/>
                <a:gd name="T9" fmla="*/ 0 h 69"/>
                <a:gd name="T10" fmla="*/ 48 w 69"/>
                <a:gd name="T11" fmla="*/ 3 h 69"/>
                <a:gd name="T12" fmla="*/ 58 w 69"/>
                <a:gd name="T13" fmla="*/ 11 h 69"/>
                <a:gd name="T14" fmla="*/ 66 w 69"/>
                <a:gd name="T15" fmla="*/ 21 h 69"/>
                <a:gd name="T16" fmla="*/ 69 w 69"/>
                <a:gd name="T17" fmla="*/ 35 h 69"/>
                <a:gd name="T18" fmla="*/ 66 w 69"/>
                <a:gd name="T19" fmla="*/ 48 h 69"/>
                <a:gd name="T20" fmla="*/ 58 w 69"/>
                <a:gd name="T21" fmla="*/ 59 h 69"/>
                <a:gd name="T22" fmla="*/ 48 w 69"/>
                <a:gd name="T23" fmla="*/ 66 h 69"/>
                <a:gd name="T24" fmla="*/ 34 w 69"/>
                <a:gd name="T25" fmla="*/ 69 h 69"/>
                <a:gd name="T26" fmla="*/ 21 w 69"/>
                <a:gd name="T27" fmla="*/ 66 h 69"/>
                <a:gd name="T28" fmla="*/ 11 w 69"/>
                <a:gd name="T29" fmla="*/ 59 h 69"/>
                <a:gd name="T30" fmla="*/ 3 w 69"/>
                <a:gd name="T31" fmla="*/ 48 h 69"/>
                <a:gd name="T32" fmla="*/ 0 w 69"/>
                <a:gd name="T33" fmla="*/ 35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0" y="35"/>
                  </a:moveTo>
                  <a:lnTo>
                    <a:pt x="3" y="21"/>
                  </a:lnTo>
                  <a:lnTo>
                    <a:pt x="11" y="11"/>
                  </a:lnTo>
                  <a:lnTo>
                    <a:pt x="21" y="3"/>
                  </a:lnTo>
                  <a:lnTo>
                    <a:pt x="34" y="0"/>
                  </a:lnTo>
                  <a:lnTo>
                    <a:pt x="48" y="3"/>
                  </a:lnTo>
                  <a:lnTo>
                    <a:pt x="58" y="11"/>
                  </a:lnTo>
                  <a:lnTo>
                    <a:pt x="66" y="21"/>
                  </a:lnTo>
                  <a:lnTo>
                    <a:pt x="69" y="35"/>
                  </a:lnTo>
                  <a:lnTo>
                    <a:pt x="66" y="48"/>
                  </a:lnTo>
                  <a:lnTo>
                    <a:pt x="58" y="59"/>
                  </a:lnTo>
                  <a:lnTo>
                    <a:pt x="48" y="66"/>
                  </a:lnTo>
                  <a:lnTo>
                    <a:pt x="34" y="69"/>
                  </a:lnTo>
                  <a:lnTo>
                    <a:pt x="21" y="66"/>
                  </a:lnTo>
                  <a:lnTo>
                    <a:pt x="11" y="59"/>
                  </a:lnTo>
                  <a:lnTo>
                    <a:pt x="3" y="48"/>
                  </a:lnTo>
                  <a:lnTo>
                    <a:pt x="0" y="35"/>
                  </a:lnTo>
                  <a:close/>
                </a:path>
              </a:pathLst>
            </a:custGeom>
            <a:solidFill>
              <a:srgbClr val="FF00FF"/>
            </a:solidFill>
            <a:ln w="9525">
              <a:noFill/>
              <a:round/>
              <a:headEnd/>
              <a:tailEnd/>
            </a:ln>
          </p:spPr>
          <p:txBody>
            <a:bodyPr/>
            <a:lstStyle/>
            <a:p>
              <a:endParaRPr lang="en-US" sz="2800" dirty="0"/>
            </a:p>
          </p:txBody>
        </p:sp>
        <p:sp>
          <p:nvSpPr>
            <p:cNvPr id="295" name="Rectangle 294">
              <a:extLst>
                <a:ext uri="{FF2B5EF4-FFF2-40B4-BE49-F238E27FC236}">
                  <a16:creationId xmlns:a16="http://schemas.microsoft.com/office/drawing/2014/main" id="{0212B1C4-F304-46B8-994F-28FA342ADDD5}"/>
                </a:ext>
              </a:extLst>
            </p:cNvPr>
            <p:cNvSpPr>
              <a:spLocks noChangeArrowheads="1"/>
            </p:cNvSpPr>
            <p:nvPr/>
          </p:nvSpPr>
          <p:spPr bwMode="auto">
            <a:xfrm>
              <a:off x="2986519" y="1449282"/>
              <a:ext cx="269875" cy="153325"/>
            </a:xfrm>
            <a:prstGeom prst="rect">
              <a:avLst/>
            </a:prstGeom>
            <a:noFill/>
            <a:ln w="9525">
              <a:noFill/>
              <a:miter lim="800000"/>
              <a:headEnd/>
              <a:tailEnd/>
            </a:ln>
          </p:spPr>
          <p:txBody>
            <a:bodyPr wrap="square" lIns="0" tIns="0" rIns="0" bIns="0">
              <a:spAutoFit/>
            </a:bodyPr>
            <a:lstStyle/>
            <a:p>
              <a:pPr algn="ctr"/>
              <a:r>
                <a:rPr lang="en-US" sz="700" b="0" dirty="0"/>
                <a:t>OMV</a:t>
              </a:r>
              <a:endParaRPr lang="en-US" sz="1800" b="0" dirty="0">
                <a:latin typeface="Times New Roman" pitchFamily="18" charset="0"/>
              </a:endParaRPr>
            </a:p>
          </p:txBody>
        </p:sp>
        <p:sp>
          <p:nvSpPr>
            <p:cNvPr id="296" name="Freeform 106">
              <a:extLst>
                <a:ext uri="{FF2B5EF4-FFF2-40B4-BE49-F238E27FC236}">
                  <a16:creationId xmlns:a16="http://schemas.microsoft.com/office/drawing/2014/main" id="{DD8D303C-6C78-4267-BD72-E47D90F004F8}"/>
                </a:ext>
              </a:extLst>
            </p:cNvPr>
            <p:cNvSpPr>
              <a:spLocks/>
            </p:cNvSpPr>
            <p:nvPr/>
          </p:nvSpPr>
          <p:spPr bwMode="auto">
            <a:xfrm>
              <a:off x="2805544" y="2087457"/>
              <a:ext cx="79375" cy="76200"/>
            </a:xfrm>
            <a:custGeom>
              <a:avLst/>
              <a:gdLst>
                <a:gd name="T0" fmla="*/ 0 w 98"/>
                <a:gd name="T1" fmla="*/ 48 h 96"/>
                <a:gd name="T2" fmla="*/ 3 w 98"/>
                <a:gd name="T3" fmla="*/ 31 h 96"/>
                <a:gd name="T4" fmla="*/ 12 w 98"/>
                <a:gd name="T5" fmla="*/ 16 h 96"/>
                <a:gd name="T6" fmla="*/ 24 w 98"/>
                <a:gd name="T7" fmla="*/ 6 h 96"/>
                <a:gd name="T8" fmla="*/ 40 w 98"/>
                <a:gd name="T9" fmla="*/ 0 h 96"/>
                <a:gd name="T10" fmla="*/ 56 w 98"/>
                <a:gd name="T11" fmla="*/ 0 h 96"/>
                <a:gd name="T12" fmla="*/ 73 w 98"/>
                <a:gd name="T13" fmla="*/ 6 h 96"/>
                <a:gd name="T14" fmla="*/ 86 w 98"/>
                <a:gd name="T15" fmla="*/ 16 h 96"/>
                <a:gd name="T16" fmla="*/ 95 w 98"/>
                <a:gd name="T17" fmla="*/ 31 h 96"/>
                <a:gd name="T18" fmla="*/ 98 w 98"/>
                <a:gd name="T19" fmla="*/ 48 h 96"/>
                <a:gd name="T20" fmla="*/ 95 w 98"/>
                <a:gd name="T21" fmla="*/ 64 h 96"/>
                <a:gd name="T22" fmla="*/ 86 w 98"/>
                <a:gd name="T23" fmla="*/ 79 h 96"/>
                <a:gd name="T24" fmla="*/ 73 w 98"/>
                <a:gd name="T25" fmla="*/ 91 h 96"/>
                <a:gd name="T26" fmla="*/ 56 w 98"/>
                <a:gd name="T27" fmla="*/ 96 h 96"/>
                <a:gd name="T28" fmla="*/ 40 w 98"/>
                <a:gd name="T29" fmla="*/ 96 h 96"/>
                <a:gd name="T30" fmla="*/ 24 w 98"/>
                <a:gd name="T31" fmla="*/ 91 h 96"/>
                <a:gd name="T32" fmla="*/ 12 w 98"/>
                <a:gd name="T33" fmla="*/ 79 h 96"/>
                <a:gd name="T34" fmla="*/ 3 w 98"/>
                <a:gd name="T35" fmla="*/ 64 h 96"/>
                <a:gd name="T36" fmla="*/ 0 w 98"/>
                <a:gd name="T37" fmla="*/ 48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6"/>
                <a:gd name="T59" fmla="*/ 98 w 98"/>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6">
                  <a:moveTo>
                    <a:pt x="0" y="48"/>
                  </a:moveTo>
                  <a:lnTo>
                    <a:pt x="3" y="31"/>
                  </a:lnTo>
                  <a:lnTo>
                    <a:pt x="12" y="16"/>
                  </a:lnTo>
                  <a:lnTo>
                    <a:pt x="24" y="6"/>
                  </a:lnTo>
                  <a:lnTo>
                    <a:pt x="40" y="0"/>
                  </a:lnTo>
                  <a:lnTo>
                    <a:pt x="56" y="0"/>
                  </a:lnTo>
                  <a:lnTo>
                    <a:pt x="73" y="6"/>
                  </a:lnTo>
                  <a:lnTo>
                    <a:pt x="86" y="16"/>
                  </a:lnTo>
                  <a:lnTo>
                    <a:pt x="95" y="31"/>
                  </a:lnTo>
                  <a:lnTo>
                    <a:pt x="98" y="48"/>
                  </a:lnTo>
                  <a:lnTo>
                    <a:pt x="95" y="64"/>
                  </a:lnTo>
                  <a:lnTo>
                    <a:pt x="86" y="79"/>
                  </a:lnTo>
                  <a:lnTo>
                    <a:pt x="73" y="91"/>
                  </a:lnTo>
                  <a:lnTo>
                    <a:pt x="56" y="96"/>
                  </a:lnTo>
                  <a:lnTo>
                    <a:pt x="40" y="96"/>
                  </a:lnTo>
                  <a:lnTo>
                    <a:pt x="24" y="91"/>
                  </a:lnTo>
                  <a:lnTo>
                    <a:pt x="12" y="79"/>
                  </a:lnTo>
                  <a:lnTo>
                    <a:pt x="3" y="64"/>
                  </a:lnTo>
                  <a:lnTo>
                    <a:pt x="0" y="48"/>
                  </a:lnTo>
                  <a:close/>
                </a:path>
              </a:pathLst>
            </a:custGeom>
            <a:solidFill>
              <a:srgbClr val="000000"/>
            </a:solidFill>
            <a:ln w="9525">
              <a:noFill/>
              <a:round/>
              <a:headEnd/>
              <a:tailEnd/>
            </a:ln>
          </p:spPr>
          <p:txBody>
            <a:bodyPr/>
            <a:lstStyle/>
            <a:p>
              <a:endParaRPr lang="en-US" sz="2800" dirty="0"/>
            </a:p>
          </p:txBody>
        </p:sp>
        <p:sp>
          <p:nvSpPr>
            <p:cNvPr id="297" name="Freeform 107">
              <a:extLst>
                <a:ext uri="{FF2B5EF4-FFF2-40B4-BE49-F238E27FC236}">
                  <a16:creationId xmlns:a16="http://schemas.microsoft.com/office/drawing/2014/main" id="{01A90236-525D-4111-95AD-3B2E09BA1A87}"/>
                </a:ext>
              </a:extLst>
            </p:cNvPr>
            <p:cNvSpPr>
              <a:spLocks/>
            </p:cNvSpPr>
            <p:nvPr/>
          </p:nvSpPr>
          <p:spPr bwMode="auto">
            <a:xfrm>
              <a:off x="2818244" y="2098569"/>
              <a:ext cx="53975" cy="53975"/>
            </a:xfrm>
            <a:custGeom>
              <a:avLst/>
              <a:gdLst>
                <a:gd name="T0" fmla="*/ 0 w 68"/>
                <a:gd name="T1" fmla="*/ 34 h 68"/>
                <a:gd name="T2" fmla="*/ 1 w 68"/>
                <a:gd name="T3" fmla="*/ 20 h 68"/>
                <a:gd name="T4" fmla="*/ 9 w 68"/>
                <a:gd name="T5" fmla="*/ 10 h 68"/>
                <a:gd name="T6" fmla="*/ 20 w 68"/>
                <a:gd name="T7" fmla="*/ 2 h 68"/>
                <a:gd name="T8" fmla="*/ 34 w 68"/>
                <a:gd name="T9" fmla="*/ 0 h 68"/>
                <a:gd name="T10" fmla="*/ 46 w 68"/>
                <a:gd name="T11" fmla="*/ 2 h 68"/>
                <a:gd name="T12" fmla="*/ 58 w 68"/>
                <a:gd name="T13" fmla="*/ 10 h 68"/>
                <a:gd name="T14" fmla="*/ 65 w 68"/>
                <a:gd name="T15" fmla="*/ 20 h 68"/>
                <a:gd name="T16" fmla="*/ 68 w 68"/>
                <a:gd name="T17" fmla="*/ 34 h 68"/>
                <a:gd name="T18" fmla="*/ 65 w 68"/>
                <a:gd name="T19" fmla="*/ 47 h 68"/>
                <a:gd name="T20" fmla="*/ 58 w 68"/>
                <a:gd name="T21" fmla="*/ 58 h 68"/>
                <a:gd name="T22" fmla="*/ 46 w 68"/>
                <a:gd name="T23" fmla="*/ 65 h 68"/>
                <a:gd name="T24" fmla="*/ 34 w 68"/>
                <a:gd name="T25" fmla="*/ 68 h 68"/>
                <a:gd name="T26" fmla="*/ 20 w 68"/>
                <a:gd name="T27" fmla="*/ 65 h 68"/>
                <a:gd name="T28" fmla="*/ 9 w 68"/>
                <a:gd name="T29" fmla="*/ 58 h 68"/>
                <a:gd name="T30" fmla="*/ 1 w 68"/>
                <a:gd name="T31" fmla="*/ 47 h 68"/>
                <a:gd name="T32" fmla="*/ 0 w 68"/>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0" y="34"/>
                  </a:moveTo>
                  <a:lnTo>
                    <a:pt x="1" y="20"/>
                  </a:lnTo>
                  <a:lnTo>
                    <a:pt x="9" y="10"/>
                  </a:lnTo>
                  <a:lnTo>
                    <a:pt x="20" y="2"/>
                  </a:lnTo>
                  <a:lnTo>
                    <a:pt x="34" y="0"/>
                  </a:lnTo>
                  <a:lnTo>
                    <a:pt x="46" y="2"/>
                  </a:lnTo>
                  <a:lnTo>
                    <a:pt x="58" y="10"/>
                  </a:lnTo>
                  <a:lnTo>
                    <a:pt x="65" y="20"/>
                  </a:lnTo>
                  <a:lnTo>
                    <a:pt x="68" y="34"/>
                  </a:lnTo>
                  <a:lnTo>
                    <a:pt x="65" y="47"/>
                  </a:lnTo>
                  <a:lnTo>
                    <a:pt x="58" y="58"/>
                  </a:lnTo>
                  <a:lnTo>
                    <a:pt x="46" y="65"/>
                  </a:lnTo>
                  <a:lnTo>
                    <a:pt x="34" y="68"/>
                  </a:lnTo>
                  <a:lnTo>
                    <a:pt x="20" y="65"/>
                  </a:lnTo>
                  <a:lnTo>
                    <a:pt x="9" y="58"/>
                  </a:lnTo>
                  <a:lnTo>
                    <a:pt x="1" y="47"/>
                  </a:lnTo>
                  <a:lnTo>
                    <a:pt x="0" y="34"/>
                  </a:lnTo>
                  <a:close/>
                </a:path>
              </a:pathLst>
            </a:custGeom>
            <a:solidFill>
              <a:srgbClr val="000000"/>
            </a:solidFill>
            <a:ln w="9525">
              <a:noFill/>
              <a:round/>
              <a:headEnd/>
              <a:tailEnd/>
            </a:ln>
          </p:spPr>
          <p:txBody>
            <a:bodyPr/>
            <a:lstStyle/>
            <a:p>
              <a:endParaRPr lang="en-US" sz="2800" dirty="0"/>
            </a:p>
          </p:txBody>
        </p:sp>
        <p:sp>
          <p:nvSpPr>
            <p:cNvPr id="298" name="Rectangle 297">
              <a:extLst>
                <a:ext uri="{FF2B5EF4-FFF2-40B4-BE49-F238E27FC236}">
                  <a16:creationId xmlns:a16="http://schemas.microsoft.com/office/drawing/2014/main" id="{21ED3090-A6C8-42C0-BF56-3EA4D07F080E}"/>
                </a:ext>
              </a:extLst>
            </p:cNvPr>
            <p:cNvSpPr>
              <a:spLocks noChangeArrowheads="1"/>
            </p:cNvSpPr>
            <p:nvPr/>
          </p:nvSpPr>
          <p:spPr bwMode="auto">
            <a:xfrm>
              <a:off x="2935719" y="2068407"/>
              <a:ext cx="407988" cy="153325"/>
            </a:xfrm>
            <a:prstGeom prst="rect">
              <a:avLst/>
            </a:prstGeom>
            <a:noFill/>
            <a:ln w="9525">
              <a:noFill/>
              <a:miter lim="800000"/>
              <a:headEnd/>
              <a:tailEnd/>
            </a:ln>
          </p:spPr>
          <p:txBody>
            <a:bodyPr wrap="square" lIns="0" tIns="0" rIns="0" bIns="0">
              <a:spAutoFit/>
            </a:bodyPr>
            <a:lstStyle/>
            <a:p>
              <a:pPr algn="ctr"/>
              <a:r>
                <a:rPr lang="en-US" sz="700" b="0" dirty="0"/>
                <a:t>GRO 78</a:t>
              </a:r>
              <a:endParaRPr lang="en-US" sz="1800" b="0" dirty="0">
                <a:latin typeface="Times New Roman" pitchFamily="18" charset="0"/>
              </a:endParaRPr>
            </a:p>
          </p:txBody>
        </p:sp>
        <p:sp>
          <p:nvSpPr>
            <p:cNvPr id="299" name="Freeform 109">
              <a:extLst>
                <a:ext uri="{FF2B5EF4-FFF2-40B4-BE49-F238E27FC236}">
                  <a16:creationId xmlns:a16="http://schemas.microsoft.com/office/drawing/2014/main" id="{7B8C6E16-64F2-4AF9-9878-DD4B0E453EE6}"/>
                </a:ext>
              </a:extLst>
            </p:cNvPr>
            <p:cNvSpPr>
              <a:spLocks/>
            </p:cNvSpPr>
            <p:nvPr/>
          </p:nvSpPr>
          <p:spPr bwMode="auto">
            <a:xfrm>
              <a:off x="2480107" y="2271607"/>
              <a:ext cx="79375" cy="77788"/>
            </a:xfrm>
            <a:custGeom>
              <a:avLst/>
              <a:gdLst>
                <a:gd name="T0" fmla="*/ 0 w 98"/>
                <a:gd name="T1" fmla="*/ 47 h 97"/>
                <a:gd name="T2" fmla="*/ 3 w 98"/>
                <a:gd name="T3" fmla="*/ 31 h 97"/>
                <a:gd name="T4" fmla="*/ 12 w 98"/>
                <a:gd name="T5" fmla="*/ 16 h 97"/>
                <a:gd name="T6" fmla="*/ 24 w 98"/>
                <a:gd name="T7" fmla="*/ 6 h 97"/>
                <a:gd name="T8" fmla="*/ 40 w 98"/>
                <a:gd name="T9" fmla="*/ 0 h 97"/>
                <a:gd name="T10" fmla="*/ 56 w 98"/>
                <a:gd name="T11" fmla="*/ 0 h 97"/>
                <a:gd name="T12" fmla="*/ 73 w 98"/>
                <a:gd name="T13" fmla="*/ 6 h 97"/>
                <a:gd name="T14" fmla="*/ 86 w 98"/>
                <a:gd name="T15" fmla="*/ 16 h 97"/>
                <a:gd name="T16" fmla="*/ 95 w 98"/>
                <a:gd name="T17" fmla="*/ 31 h 97"/>
                <a:gd name="T18" fmla="*/ 98 w 98"/>
                <a:gd name="T19" fmla="*/ 47 h 97"/>
                <a:gd name="T20" fmla="*/ 95 w 98"/>
                <a:gd name="T21" fmla="*/ 65 h 97"/>
                <a:gd name="T22" fmla="*/ 86 w 98"/>
                <a:gd name="T23" fmla="*/ 79 h 97"/>
                <a:gd name="T24" fmla="*/ 73 w 98"/>
                <a:gd name="T25" fmla="*/ 91 h 97"/>
                <a:gd name="T26" fmla="*/ 56 w 98"/>
                <a:gd name="T27" fmla="*/ 97 h 97"/>
                <a:gd name="T28" fmla="*/ 40 w 98"/>
                <a:gd name="T29" fmla="*/ 97 h 97"/>
                <a:gd name="T30" fmla="*/ 24 w 98"/>
                <a:gd name="T31" fmla="*/ 91 h 97"/>
                <a:gd name="T32" fmla="*/ 12 w 98"/>
                <a:gd name="T33" fmla="*/ 79 h 97"/>
                <a:gd name="T34" fmla="*/ 3 w 98"/>
                <a:gd name="T35" fmla="*/ 65 h 97"/>
                <a:gd name="T36" fmla="*/ 0 w 98"/>
                <a:gd name="T37" fmla="*/ 47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7"/>
                <a:gd name="T59" fmla="*/ 98 w 9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7">
                  <a:moveTo>
                    <a:pt x="0" y="47"/>
                  </a:moveTo>
                  <a:lnTo>
                    <a:pt x="3" y="31"/>
                  </a:lnTo>
                  <a:lnTo>
                    <a:pt x="12" y="16"/>
                  </a:lnTo>
                  <a:lnTo>
                    <a:pt x="24" y="6"/>
                  </a:lnTo>
                  <a:lnTo>
                    <a:pt x="40" y="0"/>
                  </a:lnTo>
                  <a:lnTo>
                    <a:pt x="56" y="0"/>
                  </a:lnTo>
                  <a:lnTo>
                    <a:pt x="73" y="6"/>
                  </a:lnTo>
                  <a:lnTo>
                    <a:pt x="86" y="16"/>
                  </a:lnTo>
                  <a:lnTo>
                    <a:pt x="95" y="31"/>
                  </a:lnTo>
                  <a:lnTo>
                    <a:pt x="98" y="47"/>
                  </a:lnTo>
                  <a:lnTo>
                    <a:pt x="95" y="65"/>
                  </a:lnTo>
                  <a:lnTo>
                    <a:pt x="86" y="79"/>
                  </a:lnTo>
                  <a:lnTo>
                    <a:pt x="73" y="91"/>
                  </a:lnTo>
                  <a:lnTo>
                    <a:pt x="56" y="97"/>
                  </a:lnTo>
                  <a:lnTo>
                    <a:pt x="40" y="97"/>
                  </a:lnTo>
                  <a:lnTo>
                    <a:pt x="24" y="91"/>
                  </a:lnTo>
                  <a:lnTo>
                    <a:pt x="12" y="79"/>
                  </a:lnTo>
                  <a:lnTo>
                    <a:pt x="3" y="65"/>
                  </a:lnTo>
                  <a:lnTo>
                    <a:pt x="0" y="47"/>
                  </a:lnTo>
                  <a:close/>
                </a:path>
              </a:pathLst>
            </a:custGeom>
            <a:solidFill>
              <a:srgbClr val="FF0000"/>
            </a:solidFill>
            <a:ln w="9525">
              <a:noFill/>
              <a:round/>
              <a:headEnd/>
              <a:tailEnd/>
            </a:ln>
          </p:spPr>
          <p:txBody>
            <a:bodyPr/>
            <a:lstStyle/>
            <a:p>
              <a:endParaRPr lang="en-US" sz="2800" dirty="0"/>
            </a:p>
          </p:txBody>
        </p:sp>
        <p:sp>
          <p:nvSpPr>
            <p:cNvPr id="300" name="Freeform 110">
              <a:extLst>
                <a:ext uri="{FF2B5EF4-FFF2-40B4-BE49-F238E27FC236}">
                  <a16:creationId xmlns:a16="http://schemas.microsoft.com/office/drawing/2014/main" id="{900CE435-8BC8-4845-91FE-8F1D8A829943}"/>
                </a:ext>
              </a:extLst>
            </p:cNvPr>
            <p:cNvSpPr>
              <a:spLocks/>
            </p:cNvSpPr>
            <p:nvPr/>
          </p:nvSpPr>
          <p:spPr bwMode="auto">
            <a:xfrm>
              <a:off x="2492807" y="2282719"/>
              <a:ext cx="53975" cy="53975"/>
            </a:xfrm>
            <a:custGeom>
              <a:avLst/>
              <a:gdLst>
                <a:gd name="T0" fmla="*/ 0 w 68"/>
                <a:gd name="T1" fmla="*/ 34 h 69"/>
                <a:gd name="T2" fmla="*/ 1 w 68"/>
                <a:gd name="T3" fmla="*/ 22 h 69"/>
                <a:gd name="T4" fmla="*/ 9 w 68"/>
                <a:gd name="T5" fmla="*/ 10 h 69"/>
                <a:gd name="T6" fmla="*/ 21 w 68"/>
                <a:gd name="T7" fmla="*/ 3 h 69"/>
                <a:gd name="T8" fmla="*/ 34 w 68"/>
                <a:gd name="T9" fmla="*/ 0 h 69"/>
                <a:gd name="T10" fmla="*/ 46 w 68"/>
                <a:gd name="T11" fmla="*/ 3 h 69"/>
                <a:gd name="T12" fmla="*/ 58 w 68"/>
                <a:gd name="T13" fmla="*/ 10 h 69"/>
                <a:gd name="T14" fmla="*/ 65 w 68"/>
                <a:gd name="T15" fmla="*/ 22 h 69"/>
                <a:gd name="T16" fmla="*/ 68 w 68"/>
                <a:gd name="T17" fmla="*/ 34 h 69"/>
                <a:gd name="T18" fmla="*/ 65 w 68"/>
                <a:gd name="T19" fmla="*/ 48 h 69"/>
                <a:gd name="T20" fmla="*/ 58 w 68"/>
                <a:gd name="T21" fmla="*/ 60 h 69"/>
                <a:gd name="T22" fmla="*/ 46 w 68"/>
                <a:gd name="T23" fmla="*/ 67 h 69"/>
                <a:gd name="T24" fmla="*/ 34 w 68"/>
                <a:gd name="T25" fmla="*/ 69 h 69"/>
                <a:gd name="T26" fmla="*/ 21 w 68"/>
                <a:gd name="T27" fmla="*/ 67 h 69"/>
                <a:gd name="T28" fmla="*/ 9 w 68"/>
                <a:gd name="T29" fmla="*/ 60 h 69"/>
                <a:gd name="T30" fmla="*/ 1 w 68"/>
                <a:gd name="T31" fmla="*/ 48 h 69"/>
                <a:gd name="T32" fmla="*/ 0 w 68"/>
                <a:gd name="T33" fmla="*/ 34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9"/>
                <a:gd name="T53" fmla="*/ 68 w 68"/>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9">
                  <a:moveTo>
                    <a:pt x="0" y="34"/>
                  </a:moveTo>
                  <a:lnTo>
                    <a:pt x="1" y="22"/>
                  </a:lnTo>
                  <a:lnTo>
                    <a:pt x="9" y="10"/>
                  </a:lnTo>
                  <a:lnTo>
                    <a:pt x="21" y="3"/>
                  </a:lnTo>
                  <a:lnTo>
                    <a:pt x="34" y="0"/>
                  </a:lnTo>
                  <a:lnTo>
                    <a:pt x="46" y="3"/>
                  </a:lnTo>
                  <a:lnTo>
                    <a:pt x="58" y="10"/>
                  </a:lnTo>
                  <a:lnTo>
                    <a:pt x="65" y="22"/>
                  </a:lnTo>
                  <a:lnTo>
                    <a:pt x="68" y="34"/>
                  </a:lnTo>
                  <a:lnTo>
                    <a:pt x="65" y="48"/>
                  </a:lnTo>
                  <a:lnTo>
                    <a:pt x="58" y="60"/>
                  </a:lnTo>
                  <a:lnTo>
                    <a:pt x="46" y="67"/>
                  </a:lnTo>
                  <a:lnTo>
                    <a:pt x="34" y="69"/>
                  </a:lnTo>
                  <a:lnTo>
                    <a:pt x="21" y="67"/>
                  </a:lnTo>
                  <a:lnTo>
                    <a:pt x="9" y="60"/>
                  </a:lnTo>
                  <a:lnTo>
                    <a:pt x="1" y="48"/>
                  </a:lnTo>
                  <a:lnTo>
                    <a:pt x="0" y="34"/>
                  </a:lnTo>
                  <a:close/>
                </a:path>
              </a:pathLst>
            </a:custGeom>
            <a:solidFill>
              <a:srgbClr val="FF0000"/>
            </a:solidFill>
            <a:ln w="9525">
              <a:noFill/>
              <a:round/>
              <a:headEnd/>
              <a:tailEnd/>
            </a:ln>
          </p:spPr>
          <p:txBody>
            <a:bodyPr/>
            <a:lstStyle/>
            <a:p>
              <a:endParaRPr lang="en-US" sz="2800" dirty="0"/>
            </a:p>
          </p:txBody>
        </p:sp>
        <p:sp>
          <p:nvSpPr>
            <p:cNvPr id="301" name="Rectangle 300">
              <a:extLst>
                <a:ext uri="{FF2B5EF4-FFF2-40B4-BE49-F238E27FC236}">
                  <a16:creationId xmlns:a16="http://schemas.microsoft.com/office/drawing/2014/main" id="{80B63DE5-24F4-4338-A6A6-9928969D5F2A}"/>
                </a:ext>
              </a:extLst>
            </p:cNvPr>
            <p:cNvSpPr>
              <a:spLocks noChangeArrowheads="1"/>
            </p:cNvSpPr>
            <p:nvPr/>
          </p:nvSpPr>
          <p:spPr bwMode="auto">
            <a:xfrm>
              <a:off x="2467474" y="2367035"/>
              <a:ext cx="298450" cy="153325"/>
            </a:xfrm>
            <a:prstGeom prst="rect">
              <a:avLst/>
            </a:prstGeom>
            <a:noFill/>
            <a:ln w="9525">
              <a:noFill/>
              <a:miter lim="800000"/>
              <a:headEnd/>
              <a:tailEnd/>
            </a:ln>
          </p:spPr>
          <p:txBody>
            <a:bodyPr wrap="square" lIns="0" tIns="0" rIns="0" bIns="0">
              <a:spAutoFit/>
            </a:bodyPr>
            <a:lstStyle/>
            <a:p>
              <a:pPr algn="ctr"/>
              <a:r>
                <a:rPr lang="en-US" sz="700" b="0" dirty="0"/>
                <a:t>GALL</a:t>
              </a:r>
              <a:endParaRPr lang="en-US" sz="1800" b="0" dirty="0">
                <a:latin typeface="Times New Roman" pitchFamily="18" charset="0"/>
              </a:endParaRPr>
            </a:p>
          </p:txBody>
        </p:sp>
        <p:sp>
          <p:nvSpPr>
            <p:cNvPr id="302" name="Freeform 112">
              <a:extLst>
                <a:ext uri="{FF2B5EF4-FFF2-40B4-BE49-F238E27FC236}">
                  <a16:creationId xmlns:a16="http://schemas.microsoft.com/office/drawing/2014/main" id="{9FBB67EA-0A71-4A21-9ECC-EFF72BF1E976}"/>
                </a:ext>
              </a:extLst>
            </p:cNvPr>
            <p:cNvSpPr>
              <a:spLocks/>
            </p:cNvSpPr>
            <p:nvPr/>
          </p:nvSpPr>
          <p:spPr bwMode="auto">
            <a:xfrm>
              <a:off x="3213532" y="2443057"/>
              <a:ext cx="76200" cy="74613"/>
            </a:xfrm>
            <a:custGeom>
              <a:avLst/>
              <a:gdLst>
                <a:gd name="T0" fmla="*/ 0 w 97"/>
                <a:gd name="T1" fmla="*/ 48 h 96"/>
                <a:gd name="T2" fmla="*/ 3 w 97"/>
                <a:gd name="T3" fmla="*/ 32 h 96"/>
                <a:gd name="T4" fmla="*/ 11 w 97"/>
                <a:gd name="T5" fmla="*/ 17 h 96"/>
                <a:gd name="T6" fmla="*/ 24 w 97"/>
                <a:gd name="T7" fmla="*/ 6 h 96"/>
                <a:gd name="T8" fmla="*/ 41 w 97"/>
                <a:gd name="T9" fmla="*/ 0 h 96"/>
                <a:gd name="T10" fmla="*/ 57 w 97"/>
                <a:gd name="T11" fmla="*/ 0 h 96"/>
                <a:gd name="T12" fmla="*/ 74 w 97"/>
                <a:gd name="T13" fmla="*/ 6 h 96"/>
                <a:gd name="T14" fmla="*/ 87 w 97"/>
                <a:gd name="T15" fmla="*/ 17 h 96"/>
                <a:gd name="T16" fmla="*/ 94 w 97"/>
                <a:gd name="T17" fmla="*/ 32 h 96"/>
                <a:gd name="T18" fmla="*/ 97 w 97"/>
                <a:gd name="T19" fmla="*/ 48 h 96"/>
                <a:gd name="T20" fmla="*/ 94 w 97"/>
                <a:gd name="T21" fmla="*/ 64 h 96"/>
                <a:gd name="T22" fmla="*/ 87 w 97"/>
                <a:gd name="T23" fmla="*/ 79 h 96"/>
                <a:gd name="T24" fmla="*/ 74 w 97"/>
                <a:gd name="T25" fmla="*/ 91 h 96"/>
                <a:gd name="T26" fmla="*/ 57 w 97"/>
                <a:gd name="T27" fmla="*/ 96 h 96"/>
                <a:gd name="T28" fmla="*/ 41 w 97"/>
                <a:gd name="T29" fmla="*/ 96 h 96"/>
                <a:gd name="T30" fmla="*/ 24 w 97"/>
                <a:gd name="T31" fmla="*/ 91 h 96"/>
                <a:gd name="T32" fmla="*/ 11 w 97"/>
                <a:gd name="T33" fmla="*/ 79 h 96"/>
                <a:gd name="T34" fmla="*/ 3 w 97"/>
                <a:gd name="T35" fmla="*/ 64 h 96"/>
                <a:gd name="T36" fmla="*/ 0 w 97"/>
                <a:gd name="T37" fmla="*/ 48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96"/>
                <a:gd name="T59" fmla="*/ 97 w 97"/>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96">
                  <a:moveTo>
                    <a:pt x="0" y="48"/>
                  </a:moveTo>
                  <a:lnTo>
                    <a:pt x="3" y="32"/>
                  </a:lnTo>
                  <a:lnTo>
                    <a:pt x="11" y="17"/>
                  </a:lnTo>
                  <a:lnTo>
                    <a:pt x="24" y="6"/>
                  </a:lnTo>
                  <a:lnTo>
                    <a:pt x="41" y="0"/>
                  </a:lnTo>
                  <a:lnTo>
                    <a:pt x="57" y="0"/>
                  </a:lnTo>
                  <a:lnTo>
                    <a:pt x="74" y="6"/>
                  </a:lnTo>
                  <a:lnTo>
                    <a:pt x="87" y="17"/>
                  </a:lnTo>
                  <a:lnTo>
                    <a:pt x="94" y="32"/>
                  </a:lnTo>
                  <a:lnTo>
                    <a:pt x="97" y="48"/>
                  </a:lnTo>
                  <a:lnTo>
                    <a:pt x="94" y="64"/>
                  </a:lnTo>
                  <a:lnTo>
                    <a:pt x="87" y="79"/>
                  </a:lnTo>
                  <a:lnTo>
                    <a:pt x="74" y="91"/>
                  </a:lnTo>
                  <a:lnTo>
                    <a:pt x="57" y="96"/>
                  </a:lnTo>
                  <a:lnTo>
                    <a:pt x="41" y="96"/>
                  </a:lnTo>
                  <a:lnTo>
                    <a:pt x="24" y="91"/>
                  </a:lnTo>
                  <a:lnTo>
                    <a:pt x="11" y="79"/>
                  </a:lnTo>
                  <a:lnTo>
                    <a:pt x="3" y="64"/>
                  </a:lnTo>
                  <a:lnTo>
                    <a:pt x="0" y="48"/>
                  </a:lnTo>
                  <a:close/>
                </a:path>
              </a:pathLst>
            </a:custGeom>
            <a:solidFill>
              <a:srgbClr val="FF00FF"/>
            </a:solidFill>
            <a:ln w="9525">
              <a:noFill/>
              <a:round/>
              <a:headEnd/>
              <a:tailEnd/>
            </a:ln>
          </p:spPr>
          <p:txBody>
            <a:bodyPr/>
            <a:lstStyle/>
            <a:p>
              <a:endParaRPr lang="en-US" sz="2800" dirty="0"/>
            </a:p>
          </p:txBody>
        </p:sp>
        <p:sp>
          <p:nvSpPr>
            <p:cNvPr id="303" name="Freeform 113">
              <a:extLst>
                <a:ext uri="{FF2B5EF4-FFF2-40B4-BE49-F238E27FC236}">
                  <a16:creationId xmlns:a16="http://schemas.microsoft.com/office/drawing/2014/main" id="{70979839-0127-4568-A4F9-8A209D12C629}"/>
                </a:ext>
              </a:extLst>
            </p:cNvPr>
            <p:cNvSpPr>
              <a:spLocks/>
            </p:cNvSpPr>
            <p:nvPr/>
          </p:nvSpPr>
          <p:spPr bwMode="auto">
            <a:xfrm>
              <a:off x="3223057" y="2452582"/>
              <a:ext cx="55563" cy="55563"/>
            </a:xfrm>
            <a:custGeom>
              <a:avLst/>
              <a:gdLst>
                <a:gd name="T0" fmla="*/ 0 w 68"/>
                <a:gd name="T1" fmla="*/ 34 h 68"/>
                <a:gd name="T2" fmla="*/ 3 w 68"/>
                <a:gd name="T3" fmla="*/ 21 h 68"/>
                <a:gd name="T4" fmla="*/ 10 w 68"/>
                <a:gd name="T5" fmla="*/ 10 h 68"/>
                <a:gd name="T6" fmla="*/ 22 w 68"/>
                <a:gd name="T7" fmla="*/ 3 h 68"/>
                <a:gd name="T8" fmla="*/ 34 w 68"/>
                <a:gd name="T9" fmla="*/ 0 h 68"/>
                <a:gd name="T10" fmla="*/ 48 w 68"/>
                <a:gd name="T11" fmla="*/ 3 h 68"/>
                <a:gd name="T12" fmla="*/ 60 w 68"/>
                <a:gd name="T13" fmla="*/ 10 h 68"/>
                <a:gd name="T14" fmla="*/ 67 w 68"/>
                <a:gd name="T15" fmla="*/ 21 h 68"/>
                <a:gd name="T16" fmla="*/ 68 w 68"/>
                <a:gd name="T17" fmla="*/ 34 h 68"/>
                <a:gd name="T18" fmla="*/ 67 w 68"/>
                <a:gd name="T19" fmla="*/ 47 h 68"/>
                <a:gd name="T20" fmla="*/ 60 w 68"/>
                <a:gd name="T21" fmla="*/ 58 h 68"/>
                <a:gd name="T22" fmla="*/ 48 w 68"/>
                <a:gd name="T23" fmla="*/ 65 h 68"/>
                <a:gd name="T24" fmla="*/ 34 w 68"/>
                <a:gd name="T25" fmla="*/ 68 h 68"/>
                <a:gd name="T26" fmla="*/ 22 w 68"/>
                <a:gd name="T27" fmla="*/ 65 h 68"/>
                <a:gd name="T28" fmla="*/ 10 w 68"/>
                <a:gd name="T29" fmla="*/ 58 h 68"/>
                <a:gd name="T30" fmla="*/ 3 w 68"/>
                <a:gd name="T31" fmla="*/ 47 h 68"/>
                <a:gd name="T32" fmla="*/ 0 w 68"/>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0" y="34"/>
                  </a:moveTo>
                  <a:lnTo>
                    <a:pt x="3" y="21"/>
                  </a:lnTo>
                  <a:lnTo>
                    <a:pt x="10" y="10"/>
                  </a:lnTo>
                  <a:lnTo>
                    <a:pt x="22" y="3"/>
                  </a:lnTo>
                  <a:lnTo>
                    <a:pt x="34" y="0"/>
                  </a:lnTo>
                  <a:lnTo>
                    <a:pt x="48" y="3"/>
                  </a:lnTo>
                  <a:lnTo>
                    <a:pt x="60" y="10"/>
                  </a:lnTo>
                  <a:lnTo>
                    <a:pt x="67" y="21"/>
                  </a:lnTo>
                  <a:lnTo>
                    <a:pt x="68" y="34"/>
                  </a:lnTo>
                  <a:lnTo>
                    <a:pt x="67" y="47"/>
                  </a:lnTo>
                  <a:lnTo>
                    <a:pt x="60" y="58"/>
                  </a:lnTo>
                  <a:lnTo>
                    <a:pt x="48" y="65"/>
                  </a:lnTo>
                  <a:lnTo>
                    <a:pt x="34" y="68"/>
                  </a:lnTo>
                  <a:lnTo>
                    <a:pt x="22" y="65"/>
                  </a:lnTo>
                  <a:lnTo>
                    <a:pt x="10" y="58"/>
                  </a:lnTo>
                  <a:lnTo>
                    <a:pt x="3" y="47"/>
                  </a:lnTo>
                  <a:lnTo>
                    <a:pt x="0" y="34"/>
                  </a:lnTo>
                  <a:close/>
                </a:path>
              </a:pathLst>
            </a:custGeom>
            <a:solidFill>
              <a:srgbClr val="FF00FF"/>
            </a:solidFill>
            <a:ln w="9525">
              <a:noFill/>
              <a:round/>
              <a:headEnd/>
              <a:tailEnd/>
            </a:ln>
          </p:spPr>
          <p:txBody>
            <a:bodyPr/>
            <a:lstStyle/>
            <a:p>
              <a:endParaRPr lang="en-US" sz="2800" dirty="0"/>
            </a:p>
          </p:txBody>
        </p:sp>
        <p:sp>
          <p:nvSpPr>
            <p:cNvPr id="304" name="Rectangle 303">
              <a:extLst>
                <a:ext uri="{FF2B5EF4-FFF2-40B4-BE49-F238E27FC236}">
                  <a16:creationId xmlns:a16="http://schemas.microsoft.com/office/drawing/2014/main" id="{D473FD17-4052-4CBD-BD90-F41AC0E3C712}"/>
                </a:ext>
              </a:extLst>
            </p:cNvPr>
            <p:cNvSpPr>
              <a:spLocks noChangeArrowheads="1"/>
            </p:cNvSpPr>
            <p:nvPr/>
          </p:nvSpPr>
          <p:spPr bwMode="auto">
            <a:xfrm>
              <a:off x="3343707" y="2422419"/>
              <a:ext cx="380999" cy="153325"/>
            </a:xfrm>
            <a:prstGeom prst="rect">
              <a:avLst/>
            </a:prstGeom>
            <a:noFill/>
            <a:ln w="9525">
              <a:noFill/>
              <a:miter lim="800000"/>
              <a:headEnd/>
              <a:tailEnd/>
            </a:ln>
          </p:spPr>
          <p:txBody>
            <a:bodyPr wrap="square" lIns="0" tIns="0" rIns="0" bIns="0">
              <a:spAutoFit/>
            </a:bodyPr>
            <a:lstStyle/>
            <a:p>
              <a:pPr algn="ctr"/>
              <a:r>
                <a:rPr lang="en-US" sz="700" b="0" dirty="0"/>
                <a:t>TDRSS</a:t>
              </a:r>
              <a:endParaRPr lang="en-US" sz="1800" b="0" dirty="0">
                <a:latin typeface="Times New Roman" pitchFamily="18" charset="0"/>
              </a:endParaRPr>
            </a:p>
          </p:txBody>
        </p:sp>
        <p:sp>
          <p:nvSpPr>
            <p:cNvPr id="305" name="Freeform 115">
              <a:extLst>
                <a:ext uri="{FF2B5EF4-FFF2-40B4-BE49-F238E27FC236}">
                  <a16:creationId xmlns:a16="http://schemas.microsoft.com/office/drawing/2014/main" id="{E8CB3BD3-2D28-4663-A62A-EE855067C4A8}"/>
                </a:ext>
              </a:extLst>
            </p:cNvPr>
            <p:cNvSpPr>
              <a:spLocks/>
            </p:cNvSpPr>
            <p:nvPr/>
          </p:nvSpPr>
          <p:spPr bwMode="auto">
            <a:xfrm>
              <a:off x="2629332" y="2811357"/>
              <a:ext cx="77788" cy="77788"/>
            </a:xfrm>
            <a:custGeom>
              <a:avLst/>
              <a:gdLst>
                <a:gd name="T0" fmla="*/ 0 w 98"/>
                <a:gd name="T1" fmla="*/ 50 h 97"/>
                <a:gd name="T2" fmla="*/ 3 w 98"/>
                <a:gd name="T3" fmla="*/ 32 h 97"/>
                <a:gd name="T4" fmla="*/ 12 w 98"/>
                <a:gd name="T5" fmla="*/ 18 h 97"/>
                <a:gd name="T6" fmla="*/ 24 w 98"/>
                <a:gd name="T7" fmla="*/ 6 h 97"/>
                <a:gd name="T8" fmla="*/ 40 w 98"/>
                <a:gd name="T9" fmla="*/ 0 h 97"/>
                <a:gd name="T10" fmla="*/ 57 w 98"/>
                <a:gd name="T11" fmla="*/ 0 h 97"/>
                <a:gd name="T12" fmla="*/ 73 w 98"/>
                <a:gd name="T13" fmla="*/ 6 h 97"/>
                <a:gd name="T14" fmla="*/ 87 w 98"/>
                <a:gd name="T15" fmla="*/ 18 h 97"/>
                <a:gd name="T16" fmla="*/ 96 w 98"/>
                <a:gd name="T17" fmla="*/ 32 h 97"/>
                <a:gd name="T18" fmla="*/ 98 w 98"/>
                <a:gd name="T19" fmla="*/ 50 h 97"/>
                <a:gd name="T20" fmla="*/ 96 w 98"/>
                <a:gd name="T21" fmla="*/ 66 h 97"/>
                <a:gd name="T22" fmla="*/ 87 w 98"/>
                <a:gd name="T23" fmla="*/ 81 h 97"/>
                <a:gd name="T24" fmla="*/ 73 w 98"/>
                <a:gd name="T25" fmla="*/ 91 h 97"/>
                <a:gd name="T26" fmla="*/ 57 w 98"/>
                <a:gd name="T27" fmla="*/ 97 h 97"/>
                <a:gd name="T28" fmla="*/ 40 w 98"/>
                <a:gd name="T29" fmla="*/ 97 h 97"/>
                <a:gd name="T30" fmla="*/ 24 w 98"/>
                <a:gd name="T31" fmla="*/ 91 h 97"/>
                <a:gd name="T32" fmla="*/ 12 w 98"/>
                <a:gd name="T33" fmla="*/ 81 h 97"/>
                <a:gd name="T34" fmla="*/ 3 w 98"/>
                <a:gd name="T35" fmla="*/ 66 h 97"/>
                <a:gd name="T36" fmla="*/ 0 w 98"/>
                <a:gd name="T37" fmla="*/ 5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7"/>
                <a:gd name="T59" fmla="*/ 98 w 9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7">
                  <a:moveTo>
                    <a:pt x="0" y="50"/>
                  </a:moveTo>
                  <a:lnTo>
                    <a:pt x="3" y="32"/>
                  </a:lnTo>
                  <a:lnTo>
                    <a:pt x="12" y="18"/>
                  </a:lnTo>
                  <a:lnTo>
                    <a:pt x="24" y="6"/>
                  </a:lnTo>
                  <a:lnTo>
                    <a:pt x="40" y="0"/>
                  </a:lnTo>
                  <a:lnTo>
                    <a:pt x="57" y="0"/>
                  </a:lnTo>
                  <a:lnTo>
                    <a:pt x="73" y="6"/>
                  </a:lnTo>
                  <a:lnTo>
                    <a:pt x="87" y="18"/>
                  </a:lnTo>
                  <a:lnTo>
                    <a:pt x="96" y="32"/>
                  </a:lnTo>
                  <a:lnTo>
                    <a:pt x="98" y="50"/>
                  </a:lnTo>
                  <a:lnTo>
                    <a:pt x="96" y="66"/>
                  </a:lnTo>
                  <a:lnTo>
                    <a:pt x="87" y="81"/>
                  </a:lnTo>
                  <a:lnTo>
                    <a:pt x="73" y="91"/>
                  </a:lnTo>
                  <a:lnTo>
                    <a:pt x="57" y="97"/>
                  </a:lnTo>
                  <a:lnTo>
                    <a:pt x="40" y="97"/>
                  </a:lnTo>
                  <a:lnTo>
                    <a:pt x="24" y="91"/>
                  </a:lnTo>
                  <a:lnTo>
                    <a:pt x="12" y="81"/>
                  </a:lnTo>
                  <a:lnTo>
                    <a:pt x="3" y="66"/>
                  </a:lnTo>
                  <a:lnTo>
                    <a:pt x="0" y="50"/>
                  </a:lnTo>
                  <a:close/>
                </a:path>
              </a:pathLst>
            </a:custGeom>
            <a:solidFill>
              <a:srgbClr val="000000"/>
            </a:solidFill>
            <a:ln w="9525">
              <a:noFill/>
              <a:round/>
              <a:headEnd/>
              <a:tailEnd/>
            </a:ln>
          </p:spPr>
          <p:txBody>
            <a:bodyPr/>
            <a:lstStyle/>
            <a:p>
              <a:endParaRPr lang="en-US" sz="2800" dirty="0"/>
            </a:p>
          </p:txBody>
        </p:sp>
        <p:sp>
          <p:nvSpPr>
            <p:cNvPr id="306" name="Freeform 116">
              <a:extLst>
                <a:ext uri="{FF2B5EF4-FFF2-40B4-BE49-F238E27FC236}">
                  <a16:creationId xmlns:a16="http://schemas.microsoft.com/office/drawing/2014/main" id="{01812478-ACEB-4D69-B8DB-89662D5BC178}"/>
                </a:ext>
              </a:extLst>
            </p:cNvPr>
            <p:cNvSpPr>
              <a:spLocks/>
            </p:cNvSpPr>
            <p:nvPr/>
          </p:nvSpPr>
          <p:spPr bwMode="auto">
            <a:xfrm>
              <a:off x="2640444" y="2824057"/>
              <a:ext cx="53975" cy="53975"/>
            </a:xfrm>
            <a:custGeom>
              <a:avLst/>
              <a:gdLst>
                <a:gd name="T0" fmla="*/ 0 w 69"/>
                <a:gd name="T1" fmla="*/ 35 h 69"/>
                <a:gd name="T2" fmla="*/ 2 w 69"/>
                <a:gd name="T3" fmla="*/ 21 h 69"/>
                <a:gd name="T4" fmla="*/ 9 w 69"/>
                <a:gd name="T5" fmla="*/ 9 h 69"/>
                <a:gd name="T6" fmla="*/ 21 w 69"/>
                <a:gd name="T7" fmla="*/ 2 h 69"/>
                <a:gd name="T8" fmla="*/ 34 w 69"/>
                <a:gd name="T9" fmla="*/ 0 h 69"/>
                <a:gd name="T10" fmla="*/ 46 w 69"/>
                <a:gd name="T11" fmla="*/ 2 h 69"/>
                <a:gd name="T12" fmla="*/ 58 w 69"/>
                <a:gd name="T13" fmla="*/ 9 h 69"/>
                <a:gd name="T14" fmla="*/ 66 w 69"/>
                <a:gd name="T15" fmla="*/ 21 h 69"/>
                <a:gd name="T16" fmla="*/ 69 w 69"/>
                <a:gd name="T17" fmla="*/ 35 h 69"/>
                <a:gd name="T18" fmla="*/ 66 w 69"/>
                <a:gd name="T19" fmla="*/ 47 h 69"/>
                <a:gd name="T20" fmla="*/ 58 w 69"/>
                <a:gd name="T21" fmla="*/ 58 h 69"/>
                <a:gd name="T22" fmla="*/ 46 w 69"/>
                <a:gd name="T23" fmla="*/ 66 h 69"/>
                <a:gd name="T24" fmla="*/ 34 w 69"/>
                <a:gd name="T25" fmla="*/ 69 h 69"/>
                <a:gd name="T26" fmla="*/ 21 w 69"/>
                <a:gd name="T27" fmla="*/ 66 h 69"/>
                <a:gd name="T28" fmla="*/ 9 w 69"/>
                <a:gd name="T29" fmla="*/ 58 h 69"/>
                <a:gd name="T30" fmla="*/ 2 w 69"/>
                <a:gd name="T31" fmla="*/ 47 h 69"/>
                <a:gd name="T32" fmla="*/ 0 w 69"/>
                <a:gd name="T33" fmla="*/ 35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0" y="35"/>
                  </a:moveTo>
                  <a:lnTo>
                    <a:pt x="2" y="21"/>
                  </a:lnTo>
                  <a:lnTo>
                    <a:pt x="9" y="9"/>
                  </a:lnTo>
                  <a:lnTo>
                    <a:pt x="21" y="2"/>
                  </a:lnTo>
                  <a:lnTo>
                    <a:pt x="34" y="0"/>
                  </a:lnTo>
                  <a:lnTo>
                    <a:pt x="46" y="2"/>
                  </a:lnTo>
                  <a:lnTo>
                    <a:pt x="58" y="9"/>
                  </a:lnTo>
                  <a:lnTo>
                    <a:pt x="66" y="21"/>
                  </a:lnTo>
                  <a:lnTo>
                    <a:pt x="69" y="35"/>
                  </a:lnTo>
                  <a:lnTo>
                    <a:pt x="66" y="47"/>
                  </a:lnTo>
                  <a:lnTo>
                    <a:pt x="58" y="58"/>
                  </a:lnTo>
                  <a:lnTo>
                    <a:pt x="46" y="66"/>
                  </a:lnTo>
                  <a:lnTo>
                    <a:pt x="34" y="69"/>
                  </a:lnTo>
                  <a:lnTo>
                    <a:pt x="21" y="66"/>
                  </a:lnTo>
                  <a:lnTo>
                    <a:pt x="9" y="58"/>
                  </a:lnTo>
                  <a:lnTo>
                    <a:pt x="2" y="47"/>
                  </a:lnTo>
                  <a:lnTo>
                    <a:pt x="0" y="35"/>
                  </a:lnTo>
                  <a:close/>
                </a:path>
              </a:pathLst>
            </a:custGeom>
            <a:solidFill>
              <a:srgbClr val="000000"/>
            </a:solidFill>
            <a:ln w="9525">
              <a:noFill/>
              <a:round/>
              <a:headEnd/>
              <a:tailEnd/>
            </a:ln>
          </p:spPr>
          <p:txBody>
            <a:bodyPr/>
            <a:lstStyle/>
            <a:p>
              <a:endParaRPr lang="en-US" sz="2800" dirty="0"/>
            </a:p>
          </p:txBody>
        </p:sp>
        <p:sp>
          <p:nvSpPr>
            <p:cNvPr id="307" name="Rectangle 306">
              <a:extLst>
                <a:ext uri="{FF2B5EF4-FFF2-40B4-BE49-F238E27FC236}">
                  <a16:creationId xmlns:a16="http://schemas.microsoft.com/office/drawing/2014/main" id="{0D8DC34D-164C-4B09-AA63-C3A3AFEB9E2B}"/>
                </a:ext>
              </a:extLst>
            </p:cNvPr>
            <p:cNvSpPr>
              <a:spLocks noChangeArrowheads="1"/>
            </p:cNvSpPr>
            <p:nvPr/>
          </p:nvSpPr>
          <p:spPr bwMode="auto">
            <a:xfrm>
              <a:off x="2626157" y="2897769"/>
              <a:ext cx="254000" cy="153325"/>
            </a:xfrm>
            <a:prstGeom prst="rect">
              <a:avLst/>
            </a:prstGeom>
            <a:noFill/>
            <a:ln w="9525">
              <a:noFill/>
              <a:miter lim="800000"/>
              <a:headEnd/>
              <a:tailEnd/>
            </a:ln>
          </p:spPr>
          <p:txBody>
            <a:bodyPr wrap="square" lIns="0" tIns="0" rIns="0" bIns="0">
              <a:spAutoFit/>
            </a:bodyPr>
            <a:lstStyle/>
            <a:p>
              <a:pPr algn="ctr"/>
              <a:r>
                <a:rPr lang="en-US" sz="700" b="0" dirty="0"/>
                <a:t>CEN</a:t>
              </a:r>
              <a:endParaRPr lang="en-US" sz="1800" b="0" dirty="0">
                <a:latin typeface="Times New Roman" pitchFamily="18" charset="0"/>
              </a:endParaRPr>
            </a:p>
          </p:txBody>
        </p:sp>
        <p:sp>
          <p:nvSpPr>
            <p:cNvPr id="308" name="Freeform 118">
              <a:extLst>
                <a:ext uri="{FF2B5EF4-FFF2-40B4-BE49-F238E27FC236}">
                  <a16:creationId xmlns:a16="http://schemas.microsoft.com/office/drawing/2014/main" id="{D6B850EE-E546-4AF1-9AF4-A296AE98AABA}"/>
                </a:ext>
              </a:extLst>
            </p:cNvPr>
            <p:cNvSpPr>
              <a:spLocks/>
            </p:cNvSpPr>
            <p:nvPr/>
          </p:nvSpPr>
          <p:spPr bwMode="auto">
            <a:xfrm>
              <a:off x="3692957" y="2870094"/>
              <a:ext cx="79375" cy="77788"/>
            </a:xfrm>
            <a:custGeom>
              <a:avLst/>
              <a:gdLst>
                <a:gd name="T0" fmla="*/ 0 w 98"/>
                <a:gd name="T1" fmla="*/ 49 h 97"/>
                <a:gd name="T2" fmla="*/ 3 w 98"/>
                <a:gd name="T3" fmla="*/ 31 h 97"/>
                <a:gd name="T4" fmla="*/ 12 w 98"/>
                <a:gd name="T5" fmla="*/ 18 h 97"/>
                <a:gd name="T6" fmla="*/ 24 w 98"/>
                <a:gd name="T7" fmla="*/ 6 h 97"/>
                <a:gd name="T8" fmla="*/ 40 w 98"/>
                <a:gd name="T9" fmla="*/ 0 h 97"/>
                <a:gd name="T10" fmla="*/ 56 w 98"/>
                <a:gd name="T11" fmla="*/ 0 h 97"/>
                <a:gd name="T12" fmla="*/ 73 w 98"/>
                <a:gd name="T13" fmla="*/ 6 h 97"/>
                <a:gd name="T14" fmla="*/ 86 w 98"/>
                <a:gd name="T15" fmla="*/ 18 h 97"/>
                <a:gd name="T16" fmla="*/ 95 w 98"/>
                <a:gd name="T17" fmla="*/ 31 h 97"/>
                <a:gd name="T18" fmla="*/ 98 w 98"/>
                <a:gd name="T19" fmla="*/ 49 h 97"/>
                <a:gd name="T20" fmla="*/ 95 w 98"/>
                <a:gd name="T21" fmla="*/ 66 h 97"/>
                <a:gd name="T22" fmla="*/ 86 w 98"/>
                <a:gd name="T23" fmla="*/ 80 h 97"/>
                <a:gd name="T24" fmla="*/ 73 w 98"/>
                <a:gd name="T25" fmla="*/ 91 h 97"/>
                <a:gd name="T26" fmla="*/ 56 w 98"/>
                <a:gd name="T27" fmla="*/ 97 h 97"/>
                <a:gd name="T28" fmla="*/ 40 w 98"/>
                <a:gd name="T29" fmla="*/ 97 h 97"/>
                <a:gd name="T30" fmla="*/ 24 w 98"/>
                <a:gd name="T31" fmla="*/ 91 h 97"/>
                <a:gd name="T32" fmla="*/ 12 w 98"/>
                <a:gd name="T33" fmla="*/ 80 h 97"/>
                <a:gd name="T34" fmla="*/ 3 w 98"/>
                <a:gd name="T35" fmla="*/ 66 h 97"/>
                <a:gd name="T36" fmla="*/ 0 w 98"/>
                <a:gd name="T37" fmla="*/ 49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7"/>
                <a:gd name="T59" fmla="*/ 98 w 9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7">
                  <a:moveTo>
                    <a:pt x="0" y="49"/>
                  </a:moveTo>
                  <a:lnTo>
                    <a:pt x="3" y="31"/>
                  </a:lnTo>
                  <a:lnTo>
                    <a:pt x="12" y="18"/>
                  </a:lnTo>
                  <a:lnTo>
                    <a:pt x="24" y="6"/>
                  </a:lnTo>
                  <a:lnTo>
                    <a:pt x="40" y="0"/>
                  </a:lnTo>
                  <a:lnTo>
                    <a:pt x="56" y="0"/>
                  </a:lnTo>
                  <a:lnTo>
                    <a:pt x="73" y="6"/>
                  </a:lnTo>
                  <a:lnTo>
                    <a:pt x="86" y="18"/>
                  </a:lnTo>
                  <a:lnTo>
                    <a:pt x="95" y="31"/>
                  </a:lnTo>
                  <a:lnTo>
                    <a:pt x="98" y="49"/>
                  </a:lnTo>
                  <a:lnTo>
                    <a:pt x="95" y="66"/>
                  </a:lnTo>
                  <a:lnTo>
                    <a:pt x="86" y="80"/>
                  </a:lnTo>
                  <a:lnTo>
                    <a:pt x="73" y="91"/>
                  </a:lnTo>
                  <a:lnTo>
                    <a:pt x="56" y="97"/>
                  </a:lnTo>
                  <a:lnTo>
                    <a:pt x="40" y="97"/>
                  </a:lnTo>
                  <a:lnTo>
                    <a:pt x="24" y="91"/>
                  </a:lnTo>
                  <a:lnTo>
                    <a:pt x="12" y="80"/>
                  </a:lnTo>
                  <a:lnTo>
                    <a:pt x="3" y="66"/>
                  </a:lnTo>
                  <a:lnTo>
                    <a:pt x="0" y="49"/>
                  </a:lnTo>
                  <a:close/>
                </a:path>
              </a:pathLst>
            </a:custGeom>
            <a:solidFill>
              <a:srgbClr val="FF00FF"/>
            </a:solidFill>
            <a:ln w="9525">
              <a:noFill/>
              <a:round/>
              <a:headEnd/>
              <a:tailEnd/>
            </a:ln>
          </p:spPr>
          <p:txBody>
            <a:bodyPr/>
            <a:lstStyle/>
            <a:p>
              <a:endParaRPr lang="en-US" sz="2800" dirty="0"/>
            </a:p>
          </p:txBody>
        </p:sp>
        <p:sp>
          <p:nvSpPr>
            <p:cNvPr id="309" name="Freeform 119">
              <a:extLst>
                <a:ext uri="{FF2B5EF4-FFF2-40B4-BE49-F238E27FC236}">
                  <a16:creationId xmlns:a16="http://schemas.microsoft.com/office/drawing/2014/main" id="{22738309-C2C2-49CB-8F3D-94D1DDF9AF67}"/>
                </a:ext>
              </a:extLst>
            </p:cNvPr>
            <p:cNvSpPr>
              <a:spLocks/>
            </p:cNvSpPr>
            <p:nvPr/>
          </p:nvSpPr>
          <p:spPr bwMode="auto">
            <a:xfrm>
              <a:off x="3705657" y="2882794"/>
              <a:ext cx="53975" cy="53975"/>
            </a:xfrm>
            <a:custGeom>
              <a:avLst/>
              <a:gdLst>
                <a:gd name="T0" fmla="*/ 0 w 68"/>
                <a:gd name="T1" fmla="*/ 34 h 68"/>
                <a:gd name="T2" fmla="*/ 1 w 68"/>
                <a:gd name="T3" fmla="*/ 21 h 68"/>
                <a:gd name="T4" fmla="*/ 9 w 68"/>
                <a:gd name="T5" fmla="*/ 9 h 68"/>
                <a:gd name="T6" fmla="*/ 20 w 68"/>
                <a:gd name="T7" fmla="*/ 1 h 68"/>
                <a:gd name="T8" fmla="*/ 34 w 68"/>
                <a:gd name="T9" fmla="*/ 0 h 68"/>
                <a:gd name="T10" fmla="*/ 46 w 68"/>
                <a:gd name="T11" fmla="*/ 1 h 68"/>
                <a:gd name="T12" fmla="*/ 58 w 68"/>
                <a:gd name="T13" fmla="*/ 9 h 68"/>
                <a:gd name="T14" fmla="*/ 65 w 68"/>
                <a:gd name="T15" fmla="*/ 21 h 68"/>
                <a:gd name="T16" fmla="*/ 68 w 68"/>
                <a:gd name="T17" fmla="*/ 34 h 68"/>
                <a:gd name="T18" fmla="*/ 65 w 68"/>
                <a:gd name="T19" fmla="*/ 46 h 68"/>
                <a:gd name="T20" fmla="*/ 58 w 68"/>
                <a:gd name="T21" fmla="*/ 58 h 68"/>
                <a:gd name="T22" fmla="*/ 46 w 68"/>
                <a:gd name="T23" fmla="*/ 65 h 68"/>
                <a:gd name="T24" fmla="*/ 34 w 68"/>
                <a:gd name="T25" fmla="*/ 68 h 68"/>
                <a:gd name="T26" fmla="*/ 20 w 68"/>
                <a:gd name="T27" fmla="*/ 65 h 68"/>
                <a:gd name="T28" fmla="*/ 9 w 68"/>
                <a:gd name="T29" fmla="*/ 58 h 68"/>
                <a:gd name="T30" fmla="*/ 1 w 68"/>
                <a:gd name="T31" fmla="*/ 46 h 68"/>
                <a:gd name="T32" fmla="*/ 0 w 68"/>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0" y="34"/>
                  </a:moveTo>
                  <a:lnTo>
                    <a:pt x="1" y="21"/>
                  </a:lnTo>
                  <a:lnTo>
                    <a:pt x="9" y="9"/>
                  </a:lnTo>
                  <a:lnTo>
                    <a:pt x="20" y="1"/>
                  </a:lnTo>
                  <a:lnTo>
                    <a:pt x="34" y="0"/>
                  </a:lnTo>
                  <a:lnTo>
                    <a:pt x="46" y="1"/>
                  </a:lnTo>
                  <a:lnTo>
                    <a:pt x="58" y="9"/>
                  </a:lnTo>
                  <a:lnTo>
                    <a:pt x="65" y="21"/>
                  </a:lnTo>
                  <a:lnTo>
                    <a:pt x="68" y="34"/>
                  </a:lnTo>
                  <a:lnTo>
                    <a:pt x="65" y="46"/>
                  </a:lnTo>
                  <a:lnTo>
                    <a:pt x="58" y="58"/>
                  </a:lnTo>
                  <a:lnTo>
                    <a:pt x="46" y="65"/>
                  </a:lnTo>
                  <a:lnTo>
                    <a:pt x="34" y="68"/>
                  </a:lnTo>
                  <a:lnTo>
                    <a:pt x="20" y="65"/>
                  </a:lnTo>
                  <a:lnTo>
                    <a:pt x="9" y="58"/>
                  </a:lnTo>
                  <a:lnTo>
                    <a:pt x="1" y="46"/>
                  </a:lnTo>
                  <a:lnTo>
                    <a:pt x="0" y="34"/>
                  </a:lnTo>
                  <a:close/>
                </a:path>
              </a:pathLst>
            </a:custGeom>
            <a:solidFill>
              <a:srgbClr val="FF00FF"/>
            </a:solidFill>
            <a:ln w="9525">
              <a:noFill/>
              <a:round/>
              <a:headEnd/>
              <a:tailEnd/>
            </a:ln>
          </p:spPr>
          <p:txBody>
            <a:bodyPr/>
            <a:lstStyle/>
            <a:p>
              <a:endParaRPr lang="en-US" sz="2800" dirty="0"/>
            </a:p>
          </p:txBody>
        </p:sp>
        <p:sp>
          <p:nvSpPr>
            <p:cNvPr id="310" name="Rectangle 309">
              <a:extLst>
                <a:ext uri="{FF2B5EF4-FFF2-40B4-BE49-F238E27FC236}">
                  <a16:creationId xmlns:a16="http://schemas.microsoft.com/office/drawing/2014/main" id="{0778A8BB-D6E8-46B4-8C6E-BEF009D4C2CF}"/>
                </a:ext>
              </a:extLst>
            </p:cNvPr>
            <p:cNvSpPr>
              <a:spLocks noChangeArrowheads="1"/>
            </p:cNvSpPr>
            <p:nvPr/>
          </p:nvSpPr>
          <p:spPr bwMode="auto">
            <a:xfrm>
              <a:off x="3823133" y="2852633"/>
              <a:ext cx="242887" cy="153325"/>
            </a:xfrm>
            <a:prstGeom prst="rect">
              <a:avLst/>
            </a:prstGeom>
            <a:noFill/>
            <a:ln w="9525">
              <a:noFill/>
              <a:miter lim="800000"/>
              <a:headEnd/>
              <a:tailEnd/>
            </a:ln>
          </p:spPr>
          <p:txBody>
            <a:bodyPr wrap="square" lIns="0" tIns="0" rIns="0" bIns="0">
              <a:spAutoFit/>
            </a:bodyPr>
            <a:lstStyle/>
            <a:p>
              <a:pPr algn="ctr"/>
              <a:r>
                <a:rPr lang="en-US" sz="700" b="0" dirty="0"/>
                <a:t>HST</a:t>
              </a:r>
              <a:endParaRPr lang="en-US" sz="1800" b="0" dirty="0">
                <a:latin typeface="Times New Roman" pitchFamily="18" charset="0"/>
              </a:endParaRPr>
            </a:p>
          </p:txBody>
        </p:sp>
        <p:sp>
          <p:nvSpPr>
            <p:cNvPr id="311" name="Freeform 121">
              <a:extLst>
                <a:ext uri="{FF2B5EF4-FFF2-40B4-BE49-F238E27FC236}">
                  <a16:creationId xmlns:a16="http://schemas.microsoft.com/office/drawing/2014/main" id="{32C6D7E6-47C0-4900-9275-F2AF42AE781F}"/>
                </a:ext>
              </a:extLst>
            </p:cNvPr>
            <p:cNvSpPr>
              <a:spLocks/>
            </p:cNvSpPr>
            <p:nvPr/>
          </p:nvSpPr>
          <p:spPr bwMode="auto">
            <a:xfrm>
              <a:off x="3788207" y="5213244"/>
              <a:ext cx="76200" cy="77788"/>
            </a:xfrm>
            <a:custGeom>
              <a:avLst/>
              <a:gdLst>
                <a:gd name="T0" fmla="*/ 0 w 97"/>
                <a:gd name="T1" fmla="*/ 47 h 96"/>
                <a:gd name="T2" fmla="*/ 3 w 97"/>
                <a:gd name="T3" fmla="*/ 31 h 96"/>
                <a:gd name="T4" fmla="*/ 10 w 97"/>
                <a:gd name="T5" fmla="*/ 16 h 96"/>
                <a:gd name="T6" fmla="*/ 24 w 97"/>
                <a:gd name="T7" fmla="*/ 5 h 96"/>
                <a:gd name="T8" fmla="*/ 40 w 97"/>
                <a:gd name="T9" fmla="*/ 0 h 96"/>
                <a:gd name="T10" fmla="*/ 57 w 97"/>
                <a:gd name="T11" fmla="*/ 0 h 96"/>
                <a:gd name="T12" fmla="*/ 73 w 97"/>
                <a:gd name="T13" fmla="*/ 5 h 96"/>
                <a:gd name="T14" fmla="*/ 86 w 97"/>
                <a:gd name="T15" fmla="*/ 16 h 96"/>
                <a:gd name="T16" fmla="*/ 94 w 97"/>
                <a:gd name="T17" fmla="*/ 31 h 96"/>
                <a:gd name="T18" fmla="*/ 97 w 97"/>
                <a:gd name="T19" fmla="*/ 47 h 96"/>
                <a:gd name="T20" fmla="*/ 94 w 97"/>
                <a:gd name="T21" fmla="*/ 65 h 96"/>
                <a:gd name="T22" fmla="*/ 86 w 97"/>
                <a:gd name="T23" fmla="*/ 79 h 96"/>
                <a:gd name="T24" fmla="*/ 73 w 97"/>
                <a:gd name="T25" fmla="*/ 90 h 96"/>
                <a:gd name="T26" fmla="*/ 57 w 97"/>
                <a:gd name="T27" fmla="*/ 96 h 96"/>
                <a:gd name="T28" fmla="*/ 40 w 97"/>
                <a:gd name="T29" fmla="*/ 96 h 96"/>
                <a:gd name="T30" fmla="*/ 24 w 97"/>
                <a:gd name="T31" fmla="*/ 90 h 96"/>
                <a:gd name="T32" fmla="*/ 10 w 97"/>
                <a:gd name="T33" fmla="*/ 79 h 96"/>
                <a:gd name="T34" fmla="*/ 3 w 97"/>
                <a:gd name="T35" fmla="*/ 65 h 96"/>
                <a:gd name="T36" fmla="*/ 0 w 97"/>
                <a:gd name="T37" fmla="*/ 47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96"/>
                <a:gd name="T59" fmla="*/ 97 w 97"/>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96">
                  <a:moveTo>
                    <a:pt x="0" y="47"/>
                  </a:moveTo>
                  <a:lnTo>
                    <a:pt x="3" y="31"/>
                  </a:lnTo>
                  <a:lnTo>
                    <a:pt x="10" y="16"/>
                  </a:lnTo>
                  <a:lnTo>
                    <a:pt x="24" y="5"/>
                  </a:lnTo>
                  <a:lnTo>
                    <a:pt x="40" y="0"/>
                  </a:lnTo>
                  <a:lnTo>
                    <a:pt x="57" y="0"/>
                  </a:lnTo>
                  <a:lnTo>
                    <a:pt x="73" y="5"/>
                  </a:lnTo>
                  <a:lnTo>
                    <a:pt x="86" y="16"/>
                  </a:lnTo>
                  <a:lnTo>
                    <a:pt x="94" y="31"/>
                  </a:lnTo>
                  <a:lnTo>
                    <a:pt x="97" y="47"/>
                  </a:lnTo>
                  <a:lnTo>
                    <a:pt x="94" y="65"/>
                  </a:lnTo>
                  <a:lnTo>
                    <a:pt x="86" y="79"/>
                  </a:lnTo>
                  <a:lnTo>
                    <a:pt x="73" y="90"/>
                  </a:lnTo>
                  <a:lnTo>
                    <a:pt x="57" y="96"/>
                  </a:lnTo>
                  <a:lnTo>
                    <a:pt x="40" y="96"/>
                  </a:lnTo>
                  <a:lnTo>
                    <a:pt x="24" y="90"/>
                  </a:lnTo>
                  <a:lnTo>
                    <a:pt x="10" y="79"/>
                  </a:lnTo>
                  <a:lnTo>
                    <a:pt x="3" y="65"/>
                  </a:lnTo>
                  <a:lnTo>
                    <a:pt x="0" y="47"/>
                  </a:lnTo>
                  <a:close/>
                </a:path>
              </a:pathLst>
            </a:custGeom>
            <a:solidFill>
              <a:srgbClr val="000080"/>
            </a:solidFill>
            <a:ln w="9525">
              <a:noFill/>
              <a:round/>
              <a:headEnd/>
              <a:tailEnd/>
            </a:ln>
          </p:spPr>
          <p:txBody>
            <a:bodyPr/>
            <a:lstStyle/>
            <a:p>
              <a:endParaRPr lang="en-US" sz="2800" dirty="0"/>
            </a:p>
          </p:txBody>
        </p:sp>
        <p:sp>
          <p:nvSpPr>
            <p:cNvPr id="312" name="Freeform 122">
              <a:extLst>
                <a:ext uri="{FF2B5EF4-FFF2-40B4-BE49-F238E27FC236}">
                  <a16:creationId xmlns:a16="http://schemas.microsoft.com/office/drawing/2014/main" id="{8A1CB1F9-A2E4-4D3A-A9FD-EA01ACE6BA99}"/>
                </a:ext>
              </a:extLst>
            </p:cNvPr>
            <p:cNvSpPr>
              <a:spLocks/>
            </p:cNvSpPr>
            <p:nvPr/>
          </p:nvSpPr>
          <p:spPr bwMode="auto">
            <a:xfrm>
              <a:off x="3799319" y="5224357"/>
              <a:ext cx="53975" cy="53975"/>
            </a:xfrm>
            <a:custGeom>
              <a:avLst/>
              <a:gdLst>
                <a:gd name="T0" fmla="*/ 0 w 69"/>
                <a:gd name="T1" fmla="*/ 34 h 69"/>
                <a:gd name="T2" fmla="*/ 3 w 69"/>
                <a:gd name="T3" fmla="*/ 22 h 69"/>
                <a:gd name="T4" fmla="*/ 11 w 69"/>
                <a:gd name="T5" fmla="*/ 10 h 69"/>
                <a:gd name="T6" fmla="*/ 23 w 69"/>
                <a:gd name="T7" fmla="*/ 3 h 69"/>
                <a:gd name="T8" fmla="*/ 35 w 69"/>
                <a:gd name="T9" fmla="*/ 0 h 69"/>
                <a:gd name="T10" fmla="*/ 48 w 69"/>
                <a:gd name="T11" fmla="*/ 3 h 69"/>
                <a:gd name="T12" fmla="*/ 60 w 69"/>
                <a:gd name="T13" fmla="*/ 10 h 69"/>
                <a:gd name="T14" fmla="*/ 67 w 69"/>
                <a:gd name="T15" fmla="*/ 22 h 69"/>
                <a:gd name="T16" fmla="*/ 69 w 69"/>
                <a:gd name="T17" fmla="*/ 34 h 69"/>
                <a:gd name="T18" fmla="*/ 67 w 69"/>
                <a:gd name="T19" fmla="*/ 48 h 69"/>
                <a:gd name="T20" fmla="*/ 60 w 69"/>
                <a:gd name="T21" fmla="*/ 60 h 69"/>
                <a:gd name="T22" fmla="*/ 48 w 69"/>
                <a:gd name="T23" fmla="*/ 67 h 69"/>
                <a:gd name="T24" fmla="*/ 35 w 69"/>
                <a:gd name="T25" fmla="*/ 69 h 69"/>
                <a:gd name="T26" fmla="*/ 23 w 69"/>
                <a:gd name="T27" fmla="*/ 67 h 69"/>
                <a:gd name="T28" fmla="*/ 11 w 69"/>
                <a:gd name="T29" fmla="*/ 60 h 69"/>
                <a:gd name="T30" fmla="*/ 3 w 69"/>
                <a:gd name="T31" fmla="*/ 48 h 69"/>
                <a:gd name="T32" fmla="*/ 0 w 69"/>
                <a:gd name="T33" fmla="*/ 34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0" y="34"/>
                  </a:moveTo>
                  <a:lnTo>
                    <a:pt x="3" y="22"/>
                  </a:lnTo>
                  <a:lnTo>
                    <a:pt x="11" y="10"/>
                  </a:lnTo>
                  <a:lnTo>
                    <a:pt x="23" y="3"/>
                  </a:lnTo>
                  <a:lnTo>
                    <a:pt x="35" y="0"/>
                  </a:lnTo>
                  <a:lnTo>
                    <a:pt x="48" y="3"/>
                  </a:lnTo>
                  <a:lnTo>
                    <a:pt x="60" y="10"/>
                  </a:lnTo>
                  <a:lnTo>
                    <a:pt x="67" y="22"/>
                  </a:lnTo>
                  <a:lnTo>
                    <a:pt x="69" y="34"/>
                  </a:lnTo>
                  <a:lnTo>
                    <a:pt x="67" y="48"/>
                  </a:lnTo>
                  <a:lnTo>
                    <a:pt x="60" y="60"/>
                  </a:lnTo>
                  <a:lnTo>
                    <a:pt x="48" y="67"/>
                  </a:lnTo>
                  <a:lnTo>
                    <a:pt x="35" y="69"/>
                  </a:lnTo>
                  <a:lnTo>
                    <a:pt x="23" y="67"/>
                  </a:lnTo>
                  <a:lnTo>
                    <a:pt x="11" y="60"/>
                  </a:lnTo>
                  <a:lnTo>
                    <a:pt x="3" y="48"/>
                  </a:lnTo>
                  <a:lnTo>
                    <a:pt x="0" y="34"/>
                  </a:lnTo>
                  <a:close/>
                </a:path>
              </a:pathLst>
            </a:custGeom>
            <a:solidFill>
              <a:srgbClr val="000080"/>
            </a:solidFill>
            <a:ln w="9525">
              <a:noFill/>
              <a:round/>
              <a:headEnd/>
              <a:tailEnd/>
            </a:ln>
          </p:spPr>
          <p:txBody>
            <a:bodyPr/>
            <a:lstStyle/>
            <a:p>
              <a:endParaRPr lang="en-US" sz="2800" dirty="0"/>
            </a:p>
          </p:txBody>
        </p:sp>
        <p:sp>
          <p:nvSpPr>
            <p:cNvPr id="313" name="Rectangle 312">
              <a:extLst>
                <a:ext uri="{FF2B5EF4-FFF2-40B4-BE49-F238E27FC236}">
                  <a16:creationId xmlns:a16="http://schemas.microsoft.com/office/drawing/2014/main" id="{484A20D4-24C5-4AFE-9C97-E1F3FD8DBE9B}"/>
                </a:ext>
              </a:extLst>
            </p:cNvPr>
            <p:cNvSpPr>
              <a:spLocks noChangeArrowheads="1"/>
            </p:cNvSpPr>
            <p:nvPr/>
          </p:nvSpPr>
          <p:spPr bwMode="auto">
            <a:xfrm>
              <a:off x="3918383" y="5194194"/>
              <a:ext cx="474662" cy="153325"/>
            </a:xfrm>
            <a:prstGeom prst="rect">
              <a:avLst/>
            </a:prstGeom>
            <a:noFill/>
            <a:ln w="9525">
              <a:noFill/>
              <a:miter lim="800000"/>
              <a:headEnd/>
              <a:tailEnd/>
            </a:ln>
          </p:spPr>
          <p:txBody>
            <a:bodyPr wrap="square" lIns="0" tIns="0" rIns="0" bIns="0">
              <a:spAutoFit/>
            </a:bodyPr>
            <a:lstStyle/>
            <a:p>
              <a:pPr algn="ctr"/>
              <a:r>
                <a:rPr lang="en-US" sz="700" b="0" dirty="0"/>
                <a:t>EUVE/EP</a:t>
              </a:r>
              <a:endParaRPr lang="en-US" sz="1800" b="0" dirty="0">
                <a:latin typeface="Times New Roman" pitchFamily="18" charset="0"/>
              </a:endParaRPr>
            </a:p>
          </p:txBody>
        </p:sp>
        <p:sp>
          <p:nvSpPr>
            <p:cNvPr id="314" name="Freeform 124">
              <a:extLst>
                <a:ext uri="{FF2B5EF4-FFF2-40B4-BE49-F238E27FC236}">
                  <a16:creationId xmlns:a16="http://schemas.microsoft.com/office/drawing/2014/main" id="{21FD7117-93D7-40E4-BEDA-05231C9FB9EA}"/>
                </a:ext>
              </a:extLst>
            </p:cNvPr>
            <p:cNvSpPr>
              <a:spLocks/>
            </p:cNvSpPr>
            <p:nvPr/>
          </p:nvSpPr>
          <p:spPr bwMode="auto">
            <a:xfrm>
              <a:off x="2599169" y="3581294"/>
              <a:ext cx="77788" cy="76200"/>
            </a:xfrm>
            <a:custGeom>
              <a:avLst/>
              <a:gdLst>
                <a:gd name="T0" fmla="*/ 0 w 98"/>
                <a:gd name="T1" fmla="*/ 50 h 97"/>
                <a:gd name="T2" fmla="*/ 3 w 98"/>
                <a:gd name="T3" fmla="*/ 32 h 97"/>
                <a:gd name="T4" fmla="*/ 12 w 98"/>
                <a:gd name="T5" fmla="*/ 18 h 97"/>
                <a:gd name="T6" fmla="*/ 24 w 98"/>
                <a:gd name="T7" fmla="*/ 6 h 97"/>
                <a:gd name="T8" fmla="*/ 40 w 98"/>
                <a:gd name="T9" fmla="*/ 0 h 97"/>
                <a:gd name="T10" fmla="*/ 56 w 98"/>
                <a:gd name="T11" fmla="*/ 0 h 97"/>
                <a:gd name="T12" fmla="*/ 73 w 98"/>
                <a:gd name="T13" fmla="*/ 6 h 97"/>
                <a:gd name="T14" fmla="*/ 86 w 98"/>
                <a:gd name="T15" fmla="*/ 18 h 97"/>
                <a:gd name="T16" fmla="*/ 95 w 98"/>
                <a:gd name="T17" fmla="*/ 32 h 97"/>
                <a:gd name="T18" fmla="*/ 98 w 98"/>
                <a:gd name="T19" fmla="*/ 50 h 97"/>
                <a:gd name="T20" fmla="*/ 95 w 98"/>
                <a:gd name="T21" fmla="*/ 66 h 97"/>
                <a:gd name="T22" fmla="*/ 86 w 98"/>
                <a:gd name="T23" fmla="*/ 81 h 97"/>
                <a:gd name="T24" fmla="*/ 73 w 98"/>
                <a:gd name="T25" fmla="*/ 91 h 97"/>
                <a:gd name="T26" fmla="*/ 56 w 98"/>
                <a:gd name="T27" fmla="*/ 97 h 97"/>
                <a:gd name="T28" fmla="*/ 40 w 98"/>
                <a:gd name="T29" fmla="*/ 97 h 97"/>
                <a:gd name="T30" fmla="*/ 24 w 98"/>
                <a:gd name="T31" fmla="*/ 91 h 97"/>
                <a:gd name="T32" fmla="*/ 12 w 98"/>
                <a:gd name="T33" fmla="*/ 81 h 97"/>
                <a:gd name="T34" fmla="*/ 3 w 98"/>
                <a:gd name="T35" fmla="*/ 66 h 97"/>
                <a:gd name="T36" fmla="*/ 0 w 98"/>
                <a:gd name="T37" fmla="*/ 5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7"/>
                <a:gd name="T59" fmla="*/ 98 w 9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7">
                  <a:moveTo>
                    <a:pt x="0" y="50"/>
                  </a:moveTo>
                  <a:lnTo>
                    <a:pt x="3" y="32"/>
                  </a:lnTo>
                  <a:lnTo>
                    <a:pt x="12" y="18"/>
                  </a:lnTo>
                  <a:lnTo>
                    <a:pt x="24" y="6"/>
                  </a:lnTo>
                  <a:lnTo>
                    <a:pt x="40" y="0"/>
                  </a:lnTo>
                  <a:lnTo>
                    <a:pt x="56" y="0"/>
                  </a:lnTo>
                  <a:lnTo>
                    <a:pt x="73" y="6"/>
                  </a:lnTo>
                  <a:lnTo>
                    <a:pt x="86" y="18"/>
                  </a:lnTo>
                  <a:lnTo>
                    <a:pt x="95" y="32"/>
                  </a:lnTo>
                  <a:lnTo>
                    <a:pt x="98" y="50"/>
                  </a:lnTo>
                  <a:lnTo>
                    <a:pt x="95" y="66"/>
                  </a:lnTo>
                  <a:lnTo>
                    <a:pt x="86" y="81"/>
                  </a:lnTo>
                  <a:lnTo>
                    <a:pt x="73" y="91"/>
                  </a:lnTo>
                  <a:lnTo>
                    <a:pt x="56" y="97"/>
                  </a:lnTo>
                  <a:lnTo>
                    <a:pt x="40" y="97"/>
                  </a:lnTo>
                  <a:lnTo>
                    <a:pt x="24" y="91"/>
                  </a:lnTo>
                  <a:lnTo>
                    <a:pt x="12" y="81"/>
                  </a:lnTo>
                  <a:lnTo>
                    <a:pt x="3" y="66"/>
                  </a:lnTo>
                  <a:lnTo>
                    <a:pt x="0" y="50"/>
                  </a:lnTo>
                  <a:close/>
                </a:path>
              </a:pathLst>
            </a:custGeom>
            <a:solidFill>
              <a:srgbClr val="000080"/>
            </a:solidFill>
            <a:ln w="9525">
              <a:noFill/>
              <a:round/>
              <a:headEnd/>
              <a:tailEnd/>
            </a:ln>
          </p:spPr>
          <p:txBody>
            <a:bodyPr/>
            <a:lstStyle/>
            <a:p>
              <a:endParaRPr lang="en-US" sz="2800" dirty="0"/>
            </a:p>
          </p:txBody>
        </p:sp>
        <p:sp>
          <p:nvSpPr>
            <p:cNvPr id="315" name="Freeform 125">
              <a:extLst>
                <a:ext uri="{FF2B5EF4-FFF2-40B4-BE49-F238E27FC236}">
                  <a16:creationId xmlns:a16="http://schemas.microsoft.com/office/drawing/2014/main" id="{200463E3-34D9-437D-8F02-B15423F79D0A}"/>
                </a:ext>
              </a:extLst>
            </p:cNvPr>
            <p:cNvSpPr>
              <a:spLocks/>
            </p:cNvSpPr>
            <p:nvPr/>
          </p:nvSpPr>
          <p:spPr bwMode="auto">
            <a:xfrm>
              <a:off x="2610282" y="3592407"/>
              <a:ext cx="55563" cy="53975"/>
            </a:xfrm>
            <a:custGeom>
              <a:avLst/>
              <a:gdLst>
                <a:gd name="T0" fmla="*/ 0 w 68"/>
                <a:gd name="T1" fmla="*/ 35 h 69"/>
                <a:gd name="T2" fmla="*/ 1 w 68"/>
                <a:gd name="T3" fmla="*/ 21 h 69"/>
                <a:gd name="T4" fmla="*/ 9 w 68"/>
                <a:gd name="T5" fmla="*/ 9 h 69"/>
                <a:gd name="T6" fmla="*/ 21 w 68"/>
                <a:gd name="T7" fmla="*/ 2 h 69"/>
                <a:gd name="T8" fmla="*/ 34 w 68"/>
                <a:gd name="T9" fmla="*/ 0 h 69"/>
                <a:gd name="T10" fmla="*/ 46 w 68"/>
                <a:gd name="T11" fmla="*/ 2 h 69"/>
                <a:gd name="T12" fmla="*/ 58 w 68"/>
                <a:gd name="T13" fmla="*/ 9 h 69"/>
                <a:gd name="T14" fmla="*/ 65 w 68"/>
                <a:gd name="T15" fmla="*/ 21 h 69"/>
                <a:gd name="T16" fmla="*/ 68 w 68"/>
                <a:gd name="T17" fmla="*/ 35 h 69"/>
                <a:gd name="T18" fmla="*/ 65 w 68"/>
                <a:gd name="T19" fmla="*/ 46 h 69"/>
                <a:gd name="T20" fmla="*/ 58 w 68"/>
                <a:gd name="T21" fmla="*/ 58 h 69"/>
                <a:gd name="T22" fmla="*/ 46 w 68"/>
                <a:gd name="T23" fmla="*/ 66 h 69"/>
                <a:gd name="T24" fmla="*/ 34 w 68"/>
                <a:gd name="T25" fmla="*/ 69 h 69"/>
                <a:gd name="T26" fmla="*/ 21 w 68"/>
                <a:gd name="T27" fmla="*/ 66 h 69"/>
                <a:gd name="T28" fmla="*/ 9 w 68"/>
                <a:gd name="T29" fmla="*/ 58 h 69"/>
                <a:gd name="T30" fmla="*/ 1 w 68"/>
                <a:gd name="T31" fmla="*/ 46 h 69"/>
                <a:gd name="T32" fmla="*/ 0 w 68"/>
                <a:gd name="T33" fmla="*/ 35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9"/>
                <a:gd name="T53" fmla="*/ 68 w 68"/>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9">
                  <a:moveTo>
                    <a:pt x="0" y="35"/>
                  </a:moveTo>
                  <a:lnTo>
                    <a:pt x="1" y="21"/>
                  </a:lnTo>
                  <a:lnTo>
                    <a:pt x="9" y="9"/>
                  </a:lnTo>
                  <a:lnTo>
                    <a:pt x="21" y="2"/>
                  </a:lnTo>
                  <a:lnTo>
                    <a:pt x="34" y="0"/>
                  </a:lnTo>
                  <a:lnTo>
                    <a:pt x="46" y="2"/>
                  </a:lnTo>
                  <a:lnTo>
                    <a:pt x="58" y="9"/>
                  </a:lnTo>
                  <a:lnTo>
                    <a:pt x="65" y="21"/>
                  </a:lnTo>
                  <a:lnTo>
                    <a:pt x="68" y="35"/>
                  </a:lnTo>
                  <a:lnTo>
                    <a:pt x="65" y="46"/>
                  </a:lnTo>
                  <a:lnTo>
                    <a:pt x="58" y="58"/>
                  </a:lnTo>
                  <a:lnTo>
                    <a:pt x="46" y="66"/>
                  </a:lnTo>
                  <a:lnTo>
                    <a:pt x="34" y="69"/>
                  </a:lnTo>
                  <a:lnTo>
                    <a:pt x="21" y="66"/>
                  </a:lnTo>
                  <a:lnTo>
                    <a:pt x="9" y="58"/>
                  </a:lnTo>
                  <a:lnTo>
                    <a:pt x="1" y="46"/>
                  </a:lnTo>
                  <a:lnTo>
                    <a:pt x="0" y="35"/>
                  </a:lnTo>
                  <a:close/>
                </a:path>
              </a:pathLst>
            </a:custGeom>
            <a:solidFill>
              <a:srgbClr val="000080"/>
            </a:solidFill>
            <a:ln w="9525">
              <a:noFill/>
              <a:round/>
              <a:headEnd/>
              <a:tailEnd/>
            </a:ln>
          </p:spPr>
          <p:txBody>
            <a:bodyPr/>
            <a:lstStyle/>
            <a:p>
              <a:endParaRPr lang="en-US" sz="2800" dirty="0"/>
            </a:p>
          </p:txBody>
        </p:sp>
        <p:sp>
          <p:nvSpPr>
            <p:cNvPr id="316" name="Rectangle 315">
              <a:extLst>
                <a:ext uri="{FF2B5EF4-FFF2-40B4-BE49-F238E27FC236}">
                  <a16:creationId xmlns:a16="http://schemas.microsoft.com/office/drawing/2014/main" id="{AE6F4EA4-AEE7-480C-8A71-80C50C8CF743}"/>
                </a:ext>
              </a:extLst>
            </p:cNvPr>
            <p:cNvSpPr>
              <a:spLocks noChangeArrowheads="1"/>
            </p:cNvSpPr>
            <p:nvPr/>
          </p:nvSpPr>
          <p:spPr bwMode="auto">
            <a:xfrm>
              <a:off x="2620262" y="3572130"/>
              <a:ext cx="500063" cy="153325"/>
            </a:xfrm>
            <a:prstGeom prst="rect">
              <a:avLst/>
            </a:prstGeom>
            <a:noFill/>
            <a:ln w="9525">
              <a:noFill/>
              <a:miter lim="800000"/>
              <a:headEnd/>
              <a:tailEnd/>
            </a:ln>
          </p:spPr>
          <p:txBody>
            <a:bodyPr wrap="square" lIns="0" tIns="0" rIns="0" bIns="0">
              <a:spAutoFit/>
            </a:bodyPr>
            <a:lstStyle/>
            <a:p>
              <a:pPr algn="ctr"/>
              <a:r>
                <a:rPr lang="en-US" sz="700" b="0" dirty="0"/>
                <a:t>GOES I-M</a:t>
              </a:r>
              <a:endParaRPr lang="en-US" sz="1800" b="0" dirty="0">
                <a:latin typeface="Times New Roman" pitchFamily="18" charset="0"/>
              </a:endParaRPr>
            </a:p>
          </p:txBody>
        </p:sp>
        <p:sp>
          <p:nvSpPr>
            <p:cNvPr id="317" name="Freeform 127">
              <a:extLst>
                <a:ext uri="{FF2B5EF4-FFF2-40B4-BE49-F238E27FC236}">
                  <a16:creationId xmlns:a16="http://schemas.microsoft.com/office/drawing/2014/main" id="{B3DCE4A4-586F-4E30-8F4A-DAC23961BF5B}"/>
                </a:ext>
              </a:extLst>
            </p:cNvPr>
            <p:cNvSpPr>
              <a:spLocks/>
            </p:cNvSpPr>
            <p:nvPr/>
          </p:nvSpPr>
          <p:spPr bwMode="auto">
            <a:xfrm>
              <a:off x="2435657" y="4202007"/>
              <a:ext cx="77788" cy="76200"/>
            </a:xfrm>
            <a:custGeom>
              <a:avLst/>
              <a:gdLst>
                <a:gd name="T0" fmla="*/ 0 w 99"/>
                <a:gd name="T1" fmla="*/ 49 h 97"/>
                <a:gd name="T2" fmla="*/ 3 w 99"/>
                <a:gd name="T3" fmla="*/ 31 h 97"/>
                <a:gd name="T4" fmla="*/ 12 w 99"/>
                <a:gd name="T5" fmla="*/ 18 h 97"/>
                <a:gd name="T6" fmla="*/ 25 w 99"/>
                <a:gd name="T7" fmla="*/ 6 h 97"/>
                <a:gd name="T8" fmla="*/ 40 w 99"/>
                <a:gd name="T9" fmla="*/ 0 h 97"/>
                <a:gd name="T10" fmla="*/ 58 w 99"/>
                <a:gd name="T11" fmla="*/ 0 h 97"/>
                <a:gd name="T12" fmla="*/ 75 w 99"/>
                <a:gd name="T13" fmla="*/ 6 h 97"/>
                <a:gd name="T14" fmla="*/ 87 w 99"/>
                <a:gd name="T15" fmla="*/ 18 h 97"/>
                <a:gd name="T16" fmla="*/ 96 w 99"/>
                <a:gd name="T17" fmla="*/ 31 h 97"/>
                <a:gd name="T18" fmla="*/ 99 w 99"/>
                <a:gd name="T19" fmla="*/ 49 h 97"/>
                <a:gd name="T20" fmla="*/ 96 w 99"/>
                <a:gd name="T21" fmla="*/ 66 h 97"/>
                <a:gd name="T22" fmla="*/ 87 w 99"/>
                <a:gd name="T23" fmla="*/ 80 h 97"/>
                <a:gd name="T24" fmla="*/ 75 w 99"/>
                <a:gd name="T25" fmla="*/ 91 h 97"/>
                <a:gd name="T26" fmla="*/ 58 w 99"/>
                <a:gd name="T27" fmla="*/ 97 h 97"/>
                <a:gd name="T28" fmla="*/ 40 w 99"/>
                <a:gd name="T29" fmla="*/ 97 h 97"/>
                <a:gd name="T30" fmla="*/ 25 w 99"/>
                <a:gd name="T31" fmla="*/ 91 h 97"/>
                <a:gd name="T32" fmla="*/ 12 w 99"/>
                <a:gd name="T33" fmla="*/ 80 h 97"/>
                <a:gd name="T34" fmla="*/ 3 w 99"/>
                <a:gd name="T35" fmla="*/ 66 h 97"/>
                <a:gd name="T36" fmla="*/ 0 w 99"/>
                <a:gd name="T37" fmla="*/ 49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97"/>
                <a:gd name="T59" fmla="*/ 99 w 99"/>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97">
                  <a:moveTo>
                    <a:pt x="0" y="49"/>
                  </a:moveTo>
                  <a:lnTo>
                    <a:pt x="3" y="31"/>
                  </a:lnTo>
                  <a:lnTo>
                    <a:pt x="12" y="18"/>
                  </a:lnTo>
                  <a:lnTo>
                    <a:pt x="25" y="6"/>
                  </a:lnTo>
                  <a:lnTo>
                    <a:pt x="40" y="0"/>
                  </a:lnTo>
                  <a:lnTo>
                    <a:pt x="58" y="0"/>
                  </a:lnTo>
                  <a:lnTo>
                    <a:pt x="75" y="6"/>
                  </a:lnTo>
                  <a:lnTo>
                    <a:pt x="87" y="18"/>
                  </a:lnTo>
                  <a:lnTo>
                    <a:pt x="96" y="31"/>
                  </a:lnTo>
                  <a:lnTo>
                    <a:pt x="99" y="49"/>
                  </a:lnTo>
                  <a:lnTo>
                    <a:pt x="96" y="66"/>
                  </a:lnTo>
                  <a:lnTo>
                    <a:pt x="87" y="80"/>
                  </a:lnTo>
                  <a:lnTo>
                    <a:pt x="75" y="91"/>
                  </a:lnTo>
                  <a:lnTo>
                    <a:pt x="58" y="97"/>
                  </a:lnTo>
                  <a:lnTo>
                    <a:pt x="40" y="97"/>
                  </a:lnTo>
                  <a:lnTo>
                    <a:pt x="25" y="91"/>
                  </a:lnTo>
                  <a:lnTo>
                    <a:pt x="12" y="80"/>
                  </a:lnTo>
                  <a:lnTo>
                    <a:pt x="3" y="66"/>
                  </a:lnTo>
                  <a:lnTo>
                    <a:pt x="0" y="49"/>
                  </a:lnTo>
                  <a:close/>
                </a:path>
              </a:pathLst>
            </a:custGeom>
            <a:solidFill>
              <a:srgbClr val="000080"/>
            </a:solidFill>
            <a:ln w="9525">
              <a:noFill/>
              <a:round/>
              <a:headEnd/>
              <a:tailEnd/>
            </a:ln>
          </p:spPr>
          <p:txBody>
            <a:bodyPr/>
            <a:lstStyle/>
            <a:p>
              <a:endParaRPr lang="en-US" sz="2800" dirty="0"/>
            </a:p>
          </p:txBody>
        </p:sp>
        <p:sp>
          <p:nvSpPr>
            <p:cNvPr id="318" name="Freeform 128">
              <a:extLst>
                <a:ext uri="{FF2B5EF4-FFF2-40B4-BE49-F238E27FC236}">
                  <a16:creationId xmlns:a16="http://schemas.microsoft.com/office/drawing/2014/main" id="{264CB3FD-05A6-452B-B755-2A9F53E44610}"/>
                </a:ext>
              </a:extLst>
            </p:cNvPr>
            <p:cNvSpPr>
              <a:spLocks/>
            </p:cNvSpPr>
            <p:nvPr/>
          </p:nvSpPr>
          <p:spPr bwMode="auto">
            <a:xfrm>
              <a:off x="2448357" y="4213119"/>
              <a:ext cx="53975" cy="55563"/>
            </a:xfrm>
            <a:custGeom>
              <a:avLst/>
              <a:gdLst>
                <a:gd name="T0" fmla="*/ 0 w 69"/>
                <a:gd name="T1" fmla="*/ 34 h 68"/>
                <a:gd name="T2" fmla="*/ 3 w 69"/>
                <a:gd name="T3" fmla="*/ 21 h 68"/>
                <a:gd name="T4" fmla="*/ 10 w 69"/>
                <a:gd name="T5" fmla="*/ 9 h 68"/>
                <a:gd name="T6" fmla="*/ 21 w 69"/>
                <a:gd name="T7" fmla="*/ 1 h 68"/>
                <a:gd name="T8" fmla="*/ 34 w 69"/>
                <a:gd name="T9" fmla="*/ 0 h 68"/>
                <a:gd name="T10" fmla="*/ 48 w 69"/>
                <a:gd name="T11" fmla="*/ 1 h 68"/>
                <a:gd name="T12" fmla="*/ 58 w 69"/>
                <a:gd name="T13" fmla="*/ 9 h 68"/>
                <a:gd name="T14" fmla="*/ 66 w 69"/>
                <a:gd name="T15" fmla="*/ 21 h 68"/>
                <a:gd name="T16" fmla="*/ 69 w 69"/>
                <a:gd name="T17" fmla="*/ 34 h 68"/>
                <a:gd name="T18" fmla="*/ 66 w 69"/>
                <a:gd name="T19" fmla="*/ 46 h 68"/>
                <a:gd name="T20" fmla="*/ 58 w 69"/>
                <a:gd name="T21" fmla="*/ 58 h 68"/>
                <a:gd name="T22" fmla="*/ 48 w 69"/>
                <a:gd name="T23" fmla="*/ 65 h 68"/>
                <a:gd name="T24" fmla="*/ 34 w 69"/>
                <a:gd name="T25" fmla="*/ 68 h 68"/>
                <a:gd name="T26" fmla="*/ 21 w 69"/>
                <a:gd name="T27" fmla="*/ 65 h 68"/>
                <a:gd name="T28" fmla="*/ 10 w 69"/>
                <a:gd name="T29" fmla="*/ 58 h 68"/>
                <a:gd name="T30" fmla="*/ 3 w 69"/>
                <a:gd name="T31" fmla="*/ 46 h 68"/>
                <a:gd name="T32" fmla="*/ 0 w 69"/>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8"/>
                <a:gd name="T53" fmla="*/ 69 w 69"/>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8">
                  <a:moveTo>
                    <a:pt x="0" y="34"/>
                  </a:moveTo>
                  <a:lnTo>
                    <a:pt x="3" y="21"/>
                  </a:lnTo>
                  <a:lnTo>
                    <a:pt x="10" y="9"/>
                  </a:lnTo>
                  <a:lnTo>
                    <a:pt x="21" y="1"/>
                  </a:lnTo>
                  <a:lnTo>
                    <a:pt x="34" y="0"/>
                  </a:lnTo>
                  <a:lnTo>
                    <a:pt x="48" y="1"/>
                  </a:lnTo>
                  <a:lnTo>
                    <a:pt x="58" y="9"/>
                  </a:lnTo>
                  <a:lnTo>
                    <a:pt x="66" y="21"/>
                  </a:lnTo>
                  <a:lnTo>
                    <a:pt x="69" y="34"/>
                  </a:lnTo>
                  <a:lnTo>
                    <a:pt x="66" y="46"/>
                  </a:lnTo>
                  <a:lnTo>
                    <a:pt x="58" y="58"/>
                  </a:lnTo>
                  <a:lnTo>
                    <a:pt x="48" y="65"/>
                  </a:lnTo>
                  <a:lnTo>
                    <a:pt x="34" y="68"/>
                  </a:lnTo>
                  <a:lnTo>
                    <a:pt x="21" y="65"/>
                  </a:lnTo>
                  <a:lnTo>
                    <a:pt x="10" y="58"/>
                  </a:lnTo>
                  <a:lnTo>
                    <a:pt x="3" y="46"/>
                  </a:lnTo>
                  <a:lnTo>
                    <a:pt x="0" y="34"/>
                  </a:lnTo>
                  <a:close/>
                </a:path>
              </a:pathLst>
            </a:custGeom>
            <a:solidFill>
              <a:srgbClr val="000080"/>
            </a:solidFill>
            <a:ln w="9525">
              <a:noFill/>
              <a:round/>
              <a:headEnd/>
              <a:tailEnd/>
            </a:ln>
          </p:spPr>
          <p:txBody>
            <a:bodyPr/>
            <a:lstStyle/>
            <a:p>
              <a:endParaRPr lang="en-US" sz="2800" dirty="0"/>
            </a:p>
          </p:txBody>
        </p:sp>
        <p:sp>
          <p:nvSpPr>
            <p:cNvPr id="319" name="Rectangle 318">
              <a:extLst>
                <a:ext uri="{FF2B5EF4-FFF2-40B4-BE49-F238E27FC236}">
                  <a16:creationId xmlns:a16="http://schemas.microsoft.com/office/drawing/2014/main" id="{1FA2B52A-911A-4BBF-869A-065978019B89}"/>
                </a:ext>
              </a:extLst>
            </p:cNvPr>
            <p:cNvSpPr>
              <a:spLocks noChangeArrowheads="1"/>
            </p:cNvSpPr>
            <p:nvPr/>
          </p:nvSpPr>
          <p:spPr bwMode="auto">
            <a:xfrm>
              <a:off x="2567420" y="4182958"/>
              <a:ext cx="242887" cy="153325"/>
            </a:xfrm>
            <a:prstGeom prst="rect">
              <a:avLst/>
            </a:prstGeom>
            <a:noFill/>
            <a:ln w="9525">
              <a:noFill/>
              <a:miter lim="800000"/>
              <a:headEnd/>
              <a:tailEnd/>
            </a:ln>
          </p:spPr>
          <p:txBody>
            <a:bodyPr wrap="square" lIns="0" tIns="0" rIns="0" bIns="0">
              <a:spAutoFit/>
            </a:bodyPr>
            <a:lstStyle/>
            <a:p>
              <a:pPr algn="ctr"/>
              <a:r>
                <a:rPr lang="en-US" sz="700" b="0" dirty="0"/>
                <a:t>ACT</a:t>
              </a:r>
              <a:endParaRPr lang="en-US" sz="1800" b="0" dirty="0">
                <a:latin typeface="Times New Roman" pitchFamily="18" charset="0"/>
              </a:endParaRPr>
            </a:p>
          </p:txBody>
        </p:sp>
        <p:sp>
          <p:nvSpPr>
            <p:cNvPr id="320" name="Freeform 130">
              <a:extLst>
                <a:ext uri="{FF2B5EF4-FFF2-40B4-BE49-F238E27FC236}">
                  <a16:creationId xmlns:a16="http://schemas.microsoft.com/office/drawing/2014/main" id="{1E06BD3F-9B07-4B2B-AB35-F18FE3869965}"/>
                </a:ext>
              </a:extLst>
            </p:cNvPr>
            <p:cNvSpPr>
              <a:spLocks/>
            </p:cNvSpPr>
            <p:nvPr/>
          </p:nvSpPr>
          <p:spPr bwMode="auto">
            <a:xfrm>
              <a:off x="2791257" y="3803544"/>
              <a:ext cx="77788" cy="76200"/>
            </a:xfrm>
            <a:custGeom>
              <a:avLst/>
              <a:gdLst>
                <a:gd name="T0" fmla="*/ 0 w 99"/>
                <a:gd name="T1" fmla="*/ 47 h 95"/>
                <a:gd name="T2" fmla="*/ 3 w 99"/>
                <a:gd name="T3" fmla="*/ 31 h 95"/>
                <a:gd name="T4" fmla="*/ 12 w 99"/>
                <a:gd name="T5" fmla="*/ 16 h 95"/>
                <a:gd name="T6" fmla="*/ 26 w 99"/>
                <a:gd name="T7" fmla="*/ 6 h 95"/>
                <a:gd name="T8" fmla="*/ 41 w 99"/>
                <a:gd name="T9" fmla="*/ 0 h 95"/>
                <a:gd name="T10" fmla="*/ 58 w 99"/>
                <a:gd name="T11" fmla="*/ 0 h 95"/>
                <a:gd name="T12" fmla="*/ 75 w 99"/>
                <a:gd name="T13" fmla="*/ 6 h 95"/>
                <a:gd name="T14" fmla="*/ 87 w 99"/>
                <a:gd name="T15" fmla="*/ 16 h 95"/>
                <a:gd name="T16" fmla="*/ 96 w 99"/>
                <a:gd name="T17" fmla="*/ 31 h 95"/>
                <a:gd name="T18" fmla="*/ 99 w 99"/>
                <a:gd name="T19" fmla="*/ 47 h 95"/>
                <a:gd name="T20" fmla="*/ 96 w 99"/>
                <a:gd name="T21" fmla="*/ 64 h 95"/>
                <a:gd name="T22" fmla="*/ 87 w 99"/>
                <a:gd name="T23" fmla="*/ 79 h 95"/>
                <a:gd name="T24" fmla="*/ 75 w 99"/>
                <a:gd name="T25" fmla="*/ 91 h 95"/>
                <a:gd name="T26" fmla="*/ 58 w 99"/>
                <a:gd name="T27" fmla="*/ 95 h 95"/>
                <a:gd name="T28" fmla="*/ 41 w 99"/>
                <a:gd name="T29" fmla="*/ 95 h 95"/>
                <a:gd name="T30" fmla="*/ 26 w 99"/>
                <a:gd name="T31" fmla="*/ 91 h 95"/>
                <a:gd name="T32" fmla="*/ 12 w 99"/>
                <a:gd name="T33" fmla="*/ 79 h 95"/>
                <a:gd name="T34" fmla="*/ 3 w 99"/>
                <a:gd name="T35" fmla="*/ 64 h 95"/>
                <a:gd name="T36" fmla="*/ 0 w 99"/>
                <a:gd name="T37" fmla="*/ 47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95"/>
                <a:gd name="T59" fmla="*/ 99 w 99"/>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95">
                  <a:moveTo>
                    <a:pt x="0" y="47"/>
                  </a:moveTo>
                  <a:lnTo>
                    <a:pt x="3" y="31"/>
                  </a:lnTo>
                  <a:lnTo>
                    <a:pt x="12" y="16"/>
                  </a:lnTo>
                  <a:lnTo>
                    <a:pt x="26" y="6"/>
                  </a:lnTo>
                  <a:lnTo>
                    <a:pt x="41" y="0"/>
                  </a:lnTo>
                  <a:lnTo>
                    <a:pt x="58" y="0"/>
                  </a:lnTo>
                  <a:lnTo>
                    <a:pt x="75" y="6"/>
                  </a:lnTo>
                  <a:lnTo>
                    <a:pt x="87" y="16"/>
                  </a:lnTo>
                  <a:lnTo>
                    <a:pt x="96" y="31"/>
                  </a:lnTo>
                  <a:lnTo>
                    <a:pt x="99" y="47"/>
                  </a:lnTo>
                  <a:lnTo>
                    <a:pt x="96" y="64"/>
                  </a:lnTo>
                  <a:lnTo>
                    <a:pt x="87" y="79"/>
                  </a:lnTo>
                  <a:lnTo>
                    <a:pt x="75" y="91"/>
                  </a:lnTo>
                  <a:lnTo>
                    <a:pt x="58" y="95"/>
                  </a:lnTo>
                  <a:lnTo>
                    <a:pt x="41" y="95"/>
                  </a:lnTo>
                  <a:lnTo>
                    <a:pt x="26" y="91"/>
                  </a:lnTo>
                  <a:lnTo>
                    <a:pt x="12" y="79"/>
                  </a:lnTo>
                  <a:lnTo>
                    <a:pt x="3" y="64"/>
                  </a:lnTo>
                  <a:lnTo>
                    <a:pt x="0" y="47"/>
                  </a:lnTo>
                  <a:close/>
                </a:path>
              </a:pathLst>
            </a:custGeom>
            <a:solidFill>
              <a:srgbClr val="FF0000"/>
            </a:solidFill>
            <a:ln w="9525">
              <a:noFill/>
              <a:round/>
              <a:headEnd/>
              <a:tailEnd/>
            </a:ln>
          </p:spPr>
          <p:txBody>
            <a:bodyPr/>
            <a:lstStyle/>
            <a:p>
              <a:endParaRPr lang="en-US" sz="2800" dirty="0"/>
            </a:p>
          </p:txBody>
        </p:sp>
        <p:sp>
          <p:nvSpPr>
            <p:cNvPr id="321" name="Freeform 131">
              <a:extLst>
                <a:ext uri="{FF2B5EF4-FFF2-40B4-BE49-F238E27FC236}">
                  <a16:creationId xmlns:a16="http://schemas.microsoft.com/office/drawing/2014/main" id="{CFDA3214-C373-4C9F-B1A8-7384FA41DD9B}"/>
                </a:ext>
              </a:extLst>
            </p:cNvPr>
            <p:cNvSpPr>
              <a:spLocks/>
            </p:cNvSpPr>
            <p:nvPr/>
          </p:nvSpPr>
          <p:spPr bwMode="auto">
            <a:xfrm>
              <a:off x="2802369" y="3814657"/>
              <a:ext cx="53975" cy="53975"/>
            </a:xfrm>
            <a:custGeom>
              <a:avLst/>
              <a:gdLst>
                <a:gd name="T0" fmla="*/ 0 w 69"/>
                <a:gd name="T1" fmla="*/ 34 h 69"/>
                <a:gd name="T2" fmla="*/ 3 w 69"/>
                <a:gd name="T3" fmla="*/ 21 h 69"/>
                <a:gd name="T4" fmla="*/ 11 w 69"/>
                <a:gd name="T5" fmla="*/ 10 h 69"/>
                <a:gd name="T6" fmla="*/ 21 w 69"/>
                <a:gd name="T7" fmla="*/ 3 h 69"/>
                <a:gd name="T8" fmla="*/ 35 w 69"/>
                <a:gd name="T9" fmla="*/ 0 h 69"/>
                <a:gd name="T10" fmla="*/ 48 w 69"/>
                <a:gd name="T11" fmla="*/ 3 h 69"/>
                <a:gd name="T12" fmla="*/ 58 w 69"/>
                <a:gd name="T13" fmla="*/ 10 h 69"/>
                <a:gd name="T14" fmla="*/ 66 w 69"/>
                <a:gd name="T15" fmla="*/ 21 h 69"/>
                <a:gd name="T16" fmla="*/ 69 w 69"/>
                <a:gd name="T17" fmla="*/ 34 h 69"/>
                <a:gd name="T18" fmla="*/ 66 w 69"/>
                <a:gd name="T19" fmla="*/ 48 h 69"/>
                <a:gd name="T20" fmla="*/ 58 w 69"/>
                <a:gd name="T21" fmla="*/ 58 h 69"/>
                <a:gd name="T22" fmla="*/ 48 w 69"/>
                <a:gd name="T23" fmla="*/ 66 h 69"/>
                <a:gd name="T24" fmla="*/ 35 w 69"/>
                <a:gd name="T25" fmla="*/ 69 h 69"/>
                <a:gd name="T26" fmla="*/ 21 w 69"/>
                <a:gd name="T27" fmla="*/ 66 h 69"/>
                <a:gd name="T28" fmla="*/ 11 w 69"/>
                <a:gd name="T29" fmla="*/ 58 h 69"/>
                <a:gd name="T30" fmla="*/ 3 w 69"/>
                <a:gd name="T31" fmla="*/ 48 h 69"/>
                <a:gd name="T32" fmla="*/ 0 w 69"/>
                <a:gd name="T33" fmla="*/ 34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0" y="34"/>
                  </a:moveTo>
                  <a:lnTo>
                    <a:pt x="3" y="21"/>
                  </a:lnTo>
                  <a:lnTo>
                    <a:pt x="11" y="10"/>
                  </a:lnTo>
                  <a:lnTo>
                    <a:pt x="21" y="3"/>
                  </a:lnTo>
                  <a:lnTo>
                    <a:pt x="35" y="0"/>
                  </a:lnTo>
                  <a:lnTo>
                    <a:pt x="48" y="3"/>
                  </a:lnTo>
                  <a:lnTo>
                    <a:pt x="58" y="10"/>
                  </a:lnTo>
                  <a:lnTo>
                    <a:pt x="66" y="21"/>
                  </a:lnTo>
                  <a:lnTo>
                    <a:pt x="69" y="34"/>
                  </a:lnTo>
                  <a:lnTo>
                    <a:pt x="66" y="48"/>
                  </a:lnTo>
                  <a:lnTo>
                    <a:pt x="58" y="58"/>
                  </a:lnTo>
                  <a:lnTo>
                    <a:pt x="48" y="66"/>
                  </a:lnTo>
                  <a:lnTo>
                    <a:pt x="35" y="69"/>
                  </a:lnTo>
                  <a:lnTo>
                    <a:pt x="21" y="66"/>
                  </a:lnTo>
                  <a:lnTo>
                    <a:pt x="11" y="58"/>
                  </a:lnTo>
                  <a:lnTo>
                    <a:pt x="3" y="48"/>
                  </a:lnTo>
                  <a:lnTo>
                    <a:pt x="0" y="34"/>
                  </a:lnTo>
                  <a:close/>
                </a:path>
              </a:pathLst>
            </a:custGeom>
            <a:solidFill>
              <a:srgbClr val="FF0000"/>
            </a:solidFill>
            <a:ln w="9525">
              <a:noFill/>
              <a:round/>
              <a:headEnd/>
              <a:tailEnd/>
            </a:ln>
          </p:spPr>
          <p:txBody>
            <a:bodyPr/>
            <a:lstStyle/>
            <a:p>
              <a:endParaRPr lang="en-US" sz="2800" dirty="0"/>
            </a:p>
          </p:txBody>
        </p:sp>
        <p:sp>
          <p:nvSpPr>
            <p:cNvPr id="322" name="Rectangle 321">
              <a:extLst>
                <a:ext uri="{FF2B5EF4-FFF2-40B4-BE49-F238E27FC236}">
                  <a16:creationId xmlns:a16="http://schemas.microsoft.com/office/drawing/2014/main" id="{405B496B-8D47-4CF0-9691-DCEF1E23AFB0}"/>
                </a:ext>
              </a:extLst>
            </p:cNvPr>
            <p:cNvSpPr>
              <a:spLocks noChangeArrowheads="1"/>
            </p:cNvSpPr>
            <p:nvPr/>
          </p:nvSpPr>
          <p:spPr bwMode="auto">
            <a:xfrm>
              <a:off x="2921432" y="3782908"/>
              <a:ext cx="331788" cy="153325"/>
            </a:xfrm>
            <a:prstGeom prst="rect">
              <a:avLst/>
            </a:prstGeom>
            <a:noFill/>
            <a:ln w="9525">
              <a:noFill/>
              <a:miter lim="800000"/>
              <a:headEnd/>
              <a:tailEnd/>
            </a:ln>
          </p:spPr>
          <p:txBody>
            <a:bodyPr wrap="square" lIns="0" tIns="0" rIns="0" bIns="0">
              <a:spAutoFit/>
            </a:bodyPr>
            <a:lstStyle/>
            <a:p>
              <a:pPr algn="ctr"/>
              <a:r>
                <a:rPr lang="en-US" sz="700" b="0" dirty="0"/>
                <a:t>MARS</a:t>
              </a:r>
              <a:endParaRPr lang="en-US" sz="1800" b="0" dirty="0">
                <a:latin typeface="Times New Roman" pitchFamily="18" charset="0"/>
              </a:endParaRPr>
            </a:p>
          </p:txBody>
        </p:sp>
        <p:sp>
          <p:nvSpPr>
            <p:cNvPr id="323" name="Freeform 133">
              <a:extLst>
                <a:ext uri="{FF2B5EF4-FFF2-40B4-BE49-F238E27FC236}">
                  <a16:creationId xmlns:a16="http://schemas.microsoft.com/office/drawing/2014/main" id="{6D1EEF67-41FA-4A11-9B5D-F4F63E127D39}"/>
                </a:ext>
              </a:extLst>
            </p:cNvPr>
            <p:cNvSpPr>
              <a:spLocks/>
            </p:cNvSpPr>
            <p:nvPr/>
          </p:nvSpPr>
          <p:spPr bwMode="auto">
            <a:xfrm>
              <a:off x="2835707" y="3965469"/>
              <a:ext cx="77788" cy="76200"/>
            </a:xfrm>
            <a:custGeom>
              <a:avLst/>
              <a:gdLst>
                <a:gd name="T0" fmla="*/ 0 w 98"/>
                <a:gd name="T1" fmla="*/ 49 h 97"/>
                <a:gd name="T2" fmla="*/ 3 w 98"/>
                <a:gd name="T3" fmla="*/ 31 h 97"/>
                <a:gd name="T4" fmla="*/ 12 w 98"/>
                <a:gd name="T5" fmla="*/ 18 h 97"/>
                <a:gd name="T6" fmla="*/ 24 w 98"/>
                <a:gd name="T7" fmla="*/ 6 h 97"/>
                <a:gd name="T8" fmla="*/ 40 w 98"/>
                <a:gd name="T9" fmla="*/ 0 h 97"/>
                <a:gd name="T10" fmla="*/ 57 w 98"/>
                <a:gd name="T11" fmla="*/ 0 h 97"/>
                <a:gd name="T12" fmla="*/ 73 w 98"/>
                <a:gd name="T13" fmla="*/ 6 h 97"/>
                <a:gd name="T14" fmla="*/ 86 w 98"/>
                <a:gd name="T15" fmla="*/ 18 h 97"/>
                <a:gd name="T16" fmla="*/ 95 w 98"/>
                <a:gd name="T17" fmla="*/ 31 h 97"/>
                <a:gd name="T18" fmla="*/ 98 w 98"/>
                <a:gd name="T19" fmla="*/ 49 h 97"/>
                <a:gd name="T20" fmla="*/ 95 w 98"/>
                <a:gd name="T21" fmla="*/ 65 h 97"/>
                <a:gd name="T22" fmla="*/ 86 w 98"/>
                <a:gd name="T23" fmla="*/ 80 h 97"/>
                <a:gd name="T24" fmla="*/ 73 w 98"/>
                <a:gd name="T25" fmla="*/ 91 h 97"/>
                <a:gd name="T26" fmla="*/ 57 w 98"/>
                <a:gd name="T27" fmla="*/ 97 h 97"/>
                <a:gd name="T28" fmla="*/ 40 w 98"/>
                <a:gd name="T29" fmla="*/ 97 h 97"/>
                <a:gd name="T30" fmla="*/ 24 w 98"/>
                <a:gd name="T31" fmla="*/ 91 h 97"/>
                <a:gd name="T32" fmla="*/ 12 w 98"/>
                <a:gd name="T33" fmla="*/ 80 h 97"/>
                <a:gd name="T34" fmla="*/ 3 w 98"/>
                <a:gd name="T35" fmla="*/ 65 h 97"/>
                <a:gd name="T36" fmla="*/ 0 w 98"/>
                <a:gd name="T37" fmla="*/ 49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7"/>
                <a:gd name="T59" fmla="*/ 98 w 9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7">
                  <a:moveTo>
                    <a:pt x="0" y="49"/>
                  </a:moveTo>
                  <a:lnTo>
                    <a:pt x="3" y="31"/>
                  </a:lnTo>
                  <a:lnTo>
                    <a:pt x="12" y="18"/>
                  </a:lnTo>
                  <a:lnTo>
                    <a:pt x="24" y="6"/>
                  </a:lnTo>
                  <a:lnTo>
                    <a:pt x="40" y="0"/>
                  </a:lnTo>
                  <a:lnTo>
                    <a:pt x="57" y="0"/>
                  </a:lnTo>
                  <a:lnTo>
                    <a:pt x="73" y="6"/>
                  </a:lnTo>
                  <a:lnTo>
                    <a:pt x="86" y="18"/>
                  </a:lnTo>
                  <a:lnTo>
                    <a:pt x="95" y="31"/>
                  </a:lnTo>
                  <a:lnTo>
                    <a:pt x="98" y="49"/>
                  </a:lnTo>
                  <a:lnTo>
                    <a:pt x="95" y="65"/>
                  </a:lnTo>
                  <a:lnTo>
                    <a:pt x="86" y="80"/>
                  </a:lnTo>
                  <a:lnTo>
                    <a:pt x="73" y="91"/>
                  </a:lnTo>
                  <a:lnTo>
                    <a:pt x="57" y="97"/>
                  </a:lnTo>
                  <a:lnTo>
                    <a:pt x="40" y="97"/>
                  </a:lnTo>
                  <a:lnTo>
                    <a:pt x="24" y="91"/>
                  </a:lnTo>
                  <a:lnTo>
                    <a:pt x="12" y="80"/>
                  </a:lnTo>
                  <a:lnTo>
                    <a:pt x="3" y="65"/>
                  </a:lnTo>
                  <a:lnTo>
                    <a:pt x="0" y="49"/>
                  </a:lnTo>
                  <a:close/>
                </a:path>
              </a:pathLst>
            </a:custGeom>
            <a:solidFill>
              <a:srgbClr val="000000"/>
            </a:solidFill>
            <a:ln w="9525">
              <a:noFill/>
              <a:round/>
              <a:headEnd/>
              <a:tailEnd/>
            </a:ln>
          </p:spPr>
          <p:txBody>
            <a:bodyPr/>
            <a:lstStyle/>
            <a:p>
              <a:endParaRPr lang="en-US" sz="2800" dirty="0"/>
            </a:p>
          </p:txBody>
        </p:sp>
        <p:sp>
          <p:nvSpPr>
            <p:cNvPr id="324" name="Freeform 134">
              <a:extLst>
                <a:ext uri="{FF2B5EF4-FFF2-40B4-BE49-F238E27FC236}">
                  <a16:creationId xmlns:a16="http://schemas.microsoft.com/office/drawing/2014/main" id="{878C72A2-F074-4746-821C-93E0676BF4CE}"/>
                </a:ext>
              </a:extLst>
            </p:cNvPr>
            <p:cNvSpPr>
              <a:spLocks/>
            </p:cNvSpPr>
            <p:nvPr/>
          </p:nvSpPr>
          <p:spPr bwMode="auto">
            <a:xfrm>
              <a:off x="2846819" y="3976582"/>
              <a:ext cx="55563" cy="55563"/>
            </a:xfrm>
            <a:custGeom>
              <a:avLst/>
              <a:gdLst>
                <a:gd name="T0" fmla="*/ 0 w 68"/>
                <a:gd name="T1" fmla="*/ 34 h 68"/>
                <a:gd name="T2" fmla="*/ 1 w 68"/>
                <a:gd name="T3" fmla="*/ 21 h 68"/>
                <a:gd name="T4" fmla="*/ 9 w 68"/>
                <a:gd name="T5" fmla="*/ 9 h 68"/>
                <a:gd name="T6" fmla="*/ 21 w 68"/>
                <a:gd name="T7" fmla="*/ 1 h 68"/>
                <a:gd name="T8" fmla="*/ 34 w 68"/>
                <a:gd name="T9" fmla="*/ 0 h 68"/>
                <a:gd name="T10" fmla="*/ 46 w 68"/>
                <a:gd name="T11" fmla="*/ 1 h 68"/>
                <a:gd name="T12" fmla="*/ 58 w 68"/>
                <a:gd name="T13" fmla="*/ 9 h 68"/>
                <a:gd name="T14" fmla="*/ 65 w 68"/>
                <a:gd name="T15" fmla="*/ 21 h 68"/>
                <a:gd name="T16" fmla="*/ 68 w 68"/>
                <a:gd name="T17" fmla="*/ 34 h 68"/>
                <a:gd name="T18" fmla="*/ 65 w 68"/>
                <a:gd name="T19" fmla="*/ 46 h 68"/>
                <a:gd name="T20" fmla="*/ 58 w 68"/>
                <a:gd name="T21" fmla="*/ 58 h 68"/>
                <a:gd name="T22" fmla="*/ 46 w 68"/>
                <a:gd name="T23" fmla="*/ 65 h 68"/>
                <a:gd name="T24" fmla="*/ 34 w 68"/>
                <a:gd name="T25" fmla="*/ 68 h 68"/>
                <a:gd name="T26" fmla="*/ 21 w 68"/>
                <a:gd name="T27" fmla="*/ 65 h 68"/>
                <a:gd name="T28" fmla="*/ 9 w 68"/>
                <a:gd name="T29" fmla="*/ 58 h 68"/>
                <a:gd name="T30" fmla="*/ 1 w 68"/>
                <a:gd name="T31" fmla="*/ 46 h 68"/>
                <a:gd name="T32" fmla="*/ 0 w 68"/>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0" y="34"/>
                  </a:moveTo>
                  <a:lnTo>
                    <a:pt x="1" y="21"/>
                  </a:lnTo>
                  <a:lnTo>
                    <a:pt x="9" y="9"/>
                  </a:lnTo>
                  <a:lnTo>
                    <a:pt x="21" y="1"/>
                  </a:lnTo>
                  <a:lnTo>
                    <a:pt x="34" y="0"/>
                  </a:lnTo>
                  <a:lnTo>
                    <a:pt x="46" y="1"/>
                  </a:lnTo>
                  <a:lnTo>
                    <a:pt x="58" y="9"/>
                  </a:lnTo>
                  <a:lnTo>
                    <a:pt x="65" y="21"/>
                  </a:lnTo>
                  <a:lnTo>
                    <a:pt x="68" y="34"/>
                  </a:lnTo>
                  <a:lnTo>
                    <a:pt x="65" y="46"/>
                  </a:lnTo>
                  <a:lnTo>
                    <a:pt x="58" y="58"/>
                  </a:lnTo>
                  <a:lnTo>
                    <a:pt x="46" y="65"/>
                  </a:lnTo>
                  <a:lnTo>
                    <a:pt x="34" y="68"/>
                  </a:lnTo>
                  <a:lnTo>
                    <a:pt x="21" y="65"/>
                  </a:lnTo>
                  <a:lnTo>
                    <a:pt x="9" y="58"/>
                  </a:lnTo>
                  <a:lnTo>
                    <a:pt x="1" y="46"/>
                  </a:lnTo>
                  <a:lnTo>
                    <a:pt x="0" y="34"/>
                  </a:lnTo>
                  <a:close/>
                </a:path>
              </a:pathLst>
            </a:custGeom>
            <a:solidFill>
              <a:srgbClr val="000000"/>
            </a:solidFill>
            <a:ln w="9525">
              <a:noFill/>
              <a:round/>
              <a:headEnd/>
              <a:tailEnd/>
            </a:ln>
          </p:spPr>
          <p:txBody>
            <a:bodyPr/>
            <a:lstStyle/>
            <a:p>
              <a:endParaRPr lang="en-US" sz="2800" dirty="0"/>
            </a:p>
          </p:txBody>
        </p:sp>
        <p:sp>
          <p:nvSpPr>
            <p:cNvPr id="325" name="Rectangle 324">
              <a:extLst>
                <a:ext uri="{FF2B5EF4-FFF2-40B4-BE49-F238E27FC236}">
                  <a16:creationId xmlns:a16="http://schemas.microsoft.com/office/drawing/2014/main" id="{6B108B73-A3F5-4103-A55E-2963B01C8423}"/>
                </a:ext>
              </a:extLst>
            </p:cNvPr>
            <p:cNvSpPr>
              <a:spLocks noChangeArrowheads="1"/>
            </p:cNvSpPr>
            <p:nvPr/>
          </p:nvSpPr>
          <p:spPr bwMode="auto">
            <a:xfrm>
              <a:off x="2965882" y="3946419"/>
              <a:ext cx="269875" cy="153325"/>
            </a:xfrm>
            <a:prstGeom prst="rect">
              <a:avLst/>
            </a:prstGeom>
            <a:noFill/>
            <a:ln w="9525">
              <a:noFill/>
              <a:miter lim="800000"/>
              <a:headEnd/>
              <a:tailEnd/>
            </a:ln>
          </p:spPr>
          <p:txBody>
            <a:bodyPr wrap="square" lIns="0" tIns="0" rIns="0" bIns="0">
              <a:spAutoFit/>
            </a:bodyPr>
            <a:lstStyle/>
            <a:p>
              <a:pPr algn="ctr"/>
              <a:r>
                <a:rPr lang="en-US" sz="700" b="0" dirty="0"/>
                <a:t>MAG</a:t>
              </a:r>
              <a:endParaRPr lang="en-US" sz="1800" b="0" dirty="0">
                <a:latin typeface="Times New Roman" pitchFamily="18" charset="0"/>
              </a:endParaRPr>
            </a:p>
          </p:txBody>
        </p:sp>
        <p:sp>
          <p:nvSpPr>
            <p:cNvPr id="326" name="Freeform 136">
              <a:extLst>
                <a:ext uri="{FF2B5EF4-FFF2-40B4-BE49-F238E27FC236}">
                  <a16:creationId xmlns:a16="http://schemas.microsoft.com/office/drawing/2014/main" id="{F097C200-6AB8-40FB-9AD9-65C6F588F251}"/>
                </a:ext>
              </a:extLst>
            </p:cNvPr>
            <p:cNvSpPr>
              <a:spLocks/>
            </p:cNvSpPr>
            <p:nvPr/>
          </p:nvSpPr>
          <p:spPr bwMode="auto">
            <a:xfrm>
              <a:off x="2957944" y="4979882"/>
              <a:ext cx="77788" cy="74613"/>
            </a:xfrm>
            <a:custGeom>
              <a:avLst/>
              <a:gdLst>
                <a:gd name="T0" fmla="*/ 0 w 99"/>
                <a:gd name="T1" fmla="*/ 48 h 96"/>
                <a:gd name="T2" fmla="*/ 3 w 99"/>
                <a:gd name="T3" fmla="*/ 32 h 96"/>
                <a:gd name="T4" fmla="*/ 12 w 99"/>
                <a:gd name="T5" fmla="*/ 17 h 96"/>
                <a:gd name="T6" fmla="*/ 24 w 99"/>
                <a:gd name="T7" fmla="*/ 5 h 96"/>
                <a:gd name="T8" fmla="*/ 41 w 99"/>
                <a:gd name="T9" fmla="*/ 0 h 96"/>
                <a:gd name="T10" fmla="*/ 59 w 99"/>
                <a:gd name="T11" fmla="*/ 0 h 96"/>
                <a:gd name="T12" fmla="*/ 74 w 99"/>
                <a:gd name="T13" fmla="*/ 5 h 96"/>
                <a:gd name="T14" fmla="*/ 87 w 99"/>
                <a:gd name="T15" fmla="*/ 17 h 96"/>
                <a:gd name="T16" fmla="*/ 96 w 99"/>
                <a:gd name="T17" fmla="*/ 32 h 96"/>
                <a:gd name="T18" fmla="*/ 99 w 99"/>
                <a:gd name="T19" fmla="*/ 48 h 96"/>
                <a:gd name="T20" fmla="*/ 96 w 99"/>
                <a:gd name="T21" fmla="*/ 64 h 96"/>
                <a:gd name="T22" fmla="*/ 87 w 99"/>
                <a:gd name="T23" fmla="*/ 79 h 96"/>
                <a:gd name="T24" fmla="*/ 74 w 99"/>
                <a:gd name="T25" fmla="*/ 90 h 96"/>
                <a:gd name="T26" fmla="*/ 59 w 99"/>
                <a:gd name="T27" fmla="*/ 96 h 96"/>
                <a:gd name="T28" fmla="*/ 41 w 99"/>
                <a:gd name="T29" fmla="*/ 96 h 96"/>
                <a:gd name="T30" fmla="*/ 24 w 99"/>
                <a:gd name="T31" fmla="*/ 90 h 96"/>
                <a:gd name="T32" fmla="*/ 12 w 99"/>
                <a:gd name="T33" fmla="*/ 79 h 96"/>
                <a:gd name="T34" fmla="*/ 3 w 99"/>
                <a:gd name="T35" fmla="*/ 64 h 96"/>
                <a:gd name="T36" fmla="*/ 0 w 99"/>
                <a:gd name="T37" fmla="*/ 48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96"/>
                <a:gd name="T59" fmla="*/ 99 w 99"/>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96">
                  <a:moveTo>
                    <a:pt x="0" y="48"/>
                  </a:moveTo>
                  <a:lnTo>
                    <a:pt x="3" y="32"/>
                  </a:lnTo>
                  <a:lnTo>
                    <a:pt x="12" y="17"/>
                  </a:lnTo>
                  <a:lnTo>
                    <a:pt x="24" y="5"/>
                  </a:lnTo>
                  <a:lnTo>
                    <a:pt x="41" y="0"/>
                  </a:lnTo>
                  <a:lnTo>
                    <a:pt x="59" y="0"/>
                  </a:lnTo>
                  <a:lnTo>
                    <a:pt x="74" y="5"/>
                  </a:lnTo>
                  <a:lnTo>
                    <a:pt x="87" y="17"/>
                  </a:lnTo>
                  <a:lnTo>
                    <a:pt x="96" y="32"/>
                  </a:lnTo>
                  <a:lnTo>
                    <a:pt x="99" y="48"/>
                  </a:lnTo>
                  <a:lnTo>
                    <a:pt x="96" y="64"/>
                  </a:lnTo>
                  <a:lnTo>
                    <a:pt x="87" y="79"/>
                  </a:lnTo>
                  <a:lnTo>
                    <a:pt x="74" y="90"/>
                  </a:lnTo>
                  <a:lnTo>
                    <a:pt x="59" y="96"/>
                  </a:lnTo>
                  <a:lnTo>
                    <a:pt x="41" y="96"/>
                  </a:lnTo>
                  <a:lnTo>
                    <a:pt x="24" y="90"/>
                  </a:lnTo>
                  <a:lnTo>
                    <a:pt x="12" y="79"/>
                  </a:lnTo>
                  <a:lnTo>
                    <a:pt x="3" y="64"/>
                  </a:lnTo>
                  <a:lnTo>
                    <a:pt x="0" y="48"/>
                  </a:lnTo>
                  <a:close/>
                </a:path>
              </a:pathLst>
            </a:custGeom>
            <a:solidFill>
              <a:srgbClr val="000080"/>
            </a:solidFill>
            <a:ln w="9525">
              <a:noFill/>
              <a:round/>
              <a:headEnd/>
              <a:tailEnd/>
            </a:ln>
          </p:spPr>
          <p:txBody>
            <a:bodyPr/>
            <a:lstStyle/>
            <a:p>
              <a:endParaRPr lang="en-US" sz="2800" dirty="0"/>
            </a:p>
          </p:txBody>
        </p:sp>
        <p:sp>
          <p:nvSpPr>
            <p:cNvPr id="327" name="Freeform 137">
              <a:extLst>
                <a:ext uri="{FF2B5EF4-FFF2-40B4-BE49-F238E27FC236}">
                  <a16:creationId xmlns:a16="http://schemas.microsoft.com/office/drawing/2014/main" id="{A190558B-122A-4EF8-A54C-2ECD7C6342F6}"/>
                </a:ext>
              </a:extLst>
            </p:cNvPr>
            <p:cNvSpPr>
              <a:spLocks/>
            </p:cNvSpPr>
            <p:nvPr/>
          </p:nvSpPr>
          <p:spPr bwMode="auto">
            <a:xfrm>
              <a:off x="2969057" y="4989407"/>
              <a:ext cx="53975" cy="55563"/>
            </a:xfrm>
            <a:custGeom>
              <a:avLst/>
              <a:gdLst>
                <a:gd name="T0" fmla="*/ 0 w 69"/>
                <a:gd name="T1" fmla="*/ 34 h 68"/>
                <a:gd name="T2" fmla="*/ 3 w 69"/>
                <a:gd name="T3" fmla="*/ 21 h 68"/>
                <a:gd name="T4" fmla="*/ 11 w 69"/>
                <a:gd name="T5" fmla="*/ 10 h 68"/>
                <a:gd name="T6" fmla="*/ 21 w 69"/>
                <a:gd name="T7" fmla="*/ 3 h 68"/>
                <a:gd name="T8" fmla="*/ 35 w 69"/>
                <a:gd name="T9" fmla="*/ 0 h 68"/>
                <a:gd name="T10" fmla="*/ 48 w 69"/>
                <a:gd name="T11" fmla="*/ 3 h 68"/>
                <a:gd name="T12" fmla="*/ 59 w 69"/>
                <a:gd name="T13" fmla="*/ 10 h 68"/>
                <a:gd name="T14" fmla="*/ 66 w 69"/>
                <a:gd name="T15" fmla="*/ 21 h 68"/>
                <a:gd name="T16" fmla="*/ 69 w 69"/>
                <a:gd name="T17" fmla="*/ 34 h 68"/>
                <a:gd name="T18" fmla="*/ 66 w 69"/>
                <a:gd name="T19" fmla="*/ 47 h 68"/>
                <a:gd name="T20" fmla="*/ 59 w 69"/>
                <a:gd name="T21" fmla="*/ 58 h 68"/>
                <a:gd name="T22" fmla="*/ 48 w 69"/>
                <a:gd name="T23" fmla="*/ 65 h 68"/>
                <a:gd name="T24" fmla="*/ 35 w 69"/>
                <a:gd name="T25" fmla="*/ 68 h 68"/>
                <a:gd name="T26" fmla="*/ 21 w 69"/>
                <a:gd name="T27" fmla="*/ 65 h 68"/>
                <a:gd name="T28" fmla="*/ 11 w 69"/>
                <a:gd name="T29" fmla="*/ 58 h 68"/>
                <a:gd name="T30" fmla="*/ 3 w 69"/>
                <a:gd name="T31" fmla="*/ 47 h 68"/>
                <a:gd name="T32" fmla="*/ 0 w 69"/>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8"/>
                <a:gd name="T53" fmla="*/ 69 w 69"/>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8">
                  <a:moveTo>
                    <a:pt x="0" y="34"/>
                  </a:moveTo>
                  <a:lnTo>
                    <a:pt x="3" y="21"/>
                  </a:lnTo>
                  <a:lnTo>
                    <a:pt x="11" y="10"/>
                  </a:lnTo>
                  <a:lnTo>
                    <a:pt x="21" y="3"/>
                  </a:lnTo>
                  <a:lnTo>
                    <a:pt x="35" y="0"/>
                  </a:lnTo>
                  <a:lnTo>
                    <a:pt x="48" y="3"/>
                  </a:lnTo>
                  <a:lnTo>
                    <a:pt x="59" y="10"/>
                  </a:lnTo>
                  <a:lnTo>
                    <a:pt x="66" y="21"/>
                  </a:lnTo>
                  <a:lnTo>
                    <a:pt x="69" y="34"/>
                  </a:lnTo>
                  <a:lnTo>
                    <a:pt x="66" y="47"/>
                  </a:lnTo>
                  <a:lnTo>
                    <a:pt x="59" y="58"/>
                  </a:lnTo>
                  <a:lnTo>
                    <a:pt x="48" y="65"/>
                  </a:lnTo>
                  <a:lnTo>
                    <a:pt x="35" y="68"/>
                  </a:lnTo>
                  <a:lnTo>
                    <a:pt x="21" y="65"/>
                  </a:lnTo>
                  <a:lnTo>
                    <a:pt x="11" y="58"/>
                  </a:lnTo>
                  <a:lnTo>
                    <a:pt x="3" y="47"/>
                  </a:lnTo>
                  <a:lnTo>
                    <a:pt x="0" y="34"/>
                  </a:lnTo>
                  <a:close/>
                </a:path>
              </a:pathLst>
            </a:custGeom>
            <a:solidFill>
              <a:srgbClr val="000080"/>
            </a:solidFill>
            <a:ln w="9525">
              <a:noFill/>
              <a:round/>
              <a:headEnd/>
              <a:tailEnd/>
            </a:ln>
          </p:spPr>
          <p:txBody>
            <a:bodyPr/>
            <a:lstStyle/>
            <a:p>
              <a:endParaRPr lang="en-US" sz="2800" dirty="0"/>
            </a:p>
          </p:txBody>
        </p:sp>
        <p:sp>
          <p:nvSpPr>
            <p:cNvPr id="328" name="Rectangle 327">
              <a:extLst>
                <a:ext uri="{FF2B5EF4-FFF2-40B4-BE49-F238E27FC236}">
                  <a16:creationId xmlns:a16="http://schemas.microsoft.com/office/drawing/2014/main" id="{EABB6089-F236-42EB-80E0-3F07D132DB27}"/>
                </a:ext>
              </a:extLst>
            </p:cNvPr>
            <p:cNvSpPr>
              <a:spLocks noChangeArrowheads="1"/>
            </p:cNvSpPr>
            <p:nvPr/>
          </p:nvSpPr>
          <p:spPr bwMode="auto">
            <a:xfrm>
              <a:off x="2884577" y="4870126"/>
              <a:ext cx="434976" cy="153325"/>
            </a:xfrm>
            <a:prstGeom prst="rect">
              <a:avLst/>
            </a:prstGeom>
            <a:noFill/>
            <a:ln w="9525">
              <a:noFill/>
              <a:miter lim="800000"/>
              <a:headEnd/>
              <a:tailEnd/>
            </a:ln>
          </p:spPr>
          <p:txBody>
            <a:bodyPr wrap="square" lIns="0" tIns="0" rIns="0" bIns="0">
              <a:spAutoFit/>
            </a:bodyPr>
            <a:lstStyle/>
            <a:p>
              <a:pPr algn="ctr"/>
              <a:r>
                <a:rPr lang="en-US" sz="700" b="0" dirty="0"/>
                <a:t>SEASAT</a:t>
              </a:r>
              <a:endParaRPr lang="en-US" sz="1800" b="0" dirty="0">
                <a:latin typeface="Times New Roman" pitchFamily="18" charset="0"/>
              </a:endParaRPr>
            </a:p>
          </p:txBody>
        </p:sp>
        <p:sp>
          <p:nvSpPr>
            <p:cNvPr id="329" name="Freeform 139">
              <a:extLst>
                <a:ext uri="{FF2B5EF4-FFF2-40B4-BE49-F238E27FC236}">
                  <a16:creationId xmlns:a16="http://schemas.microsoft.com/office/drawing/2014/main" id="{9567CE49-938E-4ED4-ADF3-135CF6A40AEE}"/>
                </a:ext>
              </a:extLst>
            </p:cNvPr>
            <p:cNvSpPr>
              <a:spLocks/>
            </p:cNvSpPr>
            <p:nvPr/>
          </p:nvSpPr>
          <p:spPr bwMode="auto">
            <a:xfrm>
              <a:off x="3264332" y="4970357"/>
              <a:ext cx="77788" cy="77788"/>
            </a:xfrm>
            <a:custGeom>
              <a:avLst/>
              <a:gdLst>
                <a:gd name="T0" fmla="*/ 0 w 98"/>
                <a:gd name="T1" fmla="*/ 49 h 97"/>
                <a:gd name="T2" fmla="*/ 3 w 98"/>
                <a:gd name="T3" fmla="*/ 31 h 97"/>
                <a:gd name="T4" fmla="*/ 11 w 98"/>
                <a:gd name="T5" fmla="*/ 18 h 97"/>
                <a:gd name="T6" fmla="*/ 25 w 98"/>
                <a:gd name="T7" fmla="*/ 6 h 97"/>
                <a:gd name="T8" fmla="*/ 40 w 98"/>
                <a:gd name="T9" fmla="*/ 0 h 97"/>
                <a:gd name="T10" fmla="*/ 58 w 98"/>
                <a:gd name="T11" fmla="*/ 0 h 97"/>
                <a:gd name="T12" fmla="*/ 74 w 98"/>
                <a:gd name="T13" fmla="*/ 6 h 97"/>
                <a:gd name="T14" fmla="*/ 86 w 98"/>
                <a:gd name="T15" fmla="*/ 18 h 97"/>
                <a:gd name="T16" fmla="*/ 95 w 98"/>
                <a:gd name="T17" fmla="*/ 31 h 97"/>
                <a:gd name="T18" fmla="*/ 98 w 98"/>
                <a:gd name="T19" fmla="*/ 49 h 97"/>
                <a:gd name="T20" fmla="*/ 95 w 98"/>
                <a:gd name="T21" fmla="*/ 66 h 97"/>
                <a:gd name="T22" fmla="*/ 86 w 98"/>
                <a:gd name="T23" fmla="*/ 80 h 97"/>
                <a:gd name="T24" fmla="*/ 74 w 98"/>
                <a:gd name="T25" fmla="*/ 91 h 97"/>
                <a:gd name="T26" fmla="*/ 58 w 98"/>
                <a:gd name="T27" fmla="*/ 97 h 97"/>
                <a:gd name="T28" fmla="*/ 40 w 98"/>
                <a:gd name="T29" fmla="*/ 97 h 97"/>
                <a:gd name="T30" fmla="*/ 25 w 98"/>
                <a:gd name="T31" fmla="*/ 91 h 97"/>
                <a:gd name="T32" fmla="*/ 11 w 98"/>
                <a:gd name="T33" fmla="*/ 80 h 97"/>
                <a:gd name="T34" fmla="*/ 3 w 98"/>
                <a:gd name="T35" fmla="*/ 66 h 97"/>
                <a:gd name="T36" fmla="*/ 0 w 98"/>
                <a:gd name="T37" fmla="*/ 49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7"/>
                <a:gd name="T59" fmla="*/ 98 w 9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7">
                  <a:moveTo>
                    <a:pt x="0" y="49"/>
                  </a:moveTo>
                  <a:lnTo>
                    <a:pt x="3" y="31"/>
                  </a:lnTo>
                  <a:lnTo>
                    <a:pt x="11" y="18"/>
                  </a:lnTo>
                  <a:lnTo>
                    <a:pt x="25" y="6"/>
                  </a:lnTo>
                  <a:lnTo>
                    <a:pt x="40" y="0"/>
                  </a:lnTo>
                  <a:lnTo>
                    <a:pt x="58" y="0"/>
                  </a:lnTo>
                  <a:lnTo>
                    <a:pt x="74" y="6"/>
                  </a:lnTo>
                  <a:lnTo>
                    <a:pt x="86" y="18"/>
                  </a:lnTo>
                  <a:lnTo>
                    <a:pt x="95" y="31"/>
                  </a:lnTo>
                  <a:lnTo>
                    <a:pt x="98" y="49"/>
                  </a:lnTo>
                  <a:lnTo>
                    <a:pt x="95" y="66"/>
                  </a:lnTo>
                  <a:lnTo>
                    <a:pt x="86" y="80"/>
                  </a:lnTo>
                  <a:lnTo>
                    <a:pt x="74" y="91"/>
                  </a:lnTo>
                  <a:lnTo>
                    <a:pt x="58" y="97"/>
                  </a:lnTo>
                  <a:lnTo>
                    <a:pt x="40" y="97"/>
                  </a:lnTo>
                  <a:lnTo>
                    <a:pt x="25" y="91"/>
                  </a:lnTo>
                  <a:lnTo>
                    <a:pt x="11" y="80"/>
                  </a:lnTo>
                  <a:lnTo>
                    <a:pt x="3" y="66"/>
                  </a:lnTo>
                  <a:lnTo>
                    <a:pt x="0" y="49"/>
                  </a:lnTo>
                  <a:close/>
                </a:path>
              </a:pathLst>
            </a:custGeom>
            <a:solidFill>
              <a:srgbClr val="000000"/>
            </a:solidFill>
            <a:ln w="9525">
              <a:noFill/>
              <a:round/>
              <a:headEnd/>
              <a:tailEnd/>
            </a:ln>
          </p:spPr>
          <p:txBody>
            <a:bodyPr/>
            <a:lstStyle/>
            <a:p>
              <a:endParaRPr lang="en-US" sz="2800" dirty="0"/>
            </a:p>
          </p:txBody>
        </p:sp>
        <p:sp>
          <p:nvSpPr>
            <p:cNvPr id="330" name="Freeform 140">
              <a:extLst>
                <a:ext uri="{FF2B5EF4-FFF2-40B4-BE49-F238E27FC236}">
                  <a16:creationId xmlns:a16="http://schemas.microsoft.com/office/drawing/2014/main" id="{BFE4FC91-0F64-4526-802F-57E955885A55}"/>
                </a:ext>
              </a:extLst>
            </p:cNvPr>
            <p:cNvSpPr>
              <a:spLocks/>
            </p:cNvSpPr>
            <p:nvPr/>
          </p:nvSpPr>
          <p:spPr bwMode="auto">
            <a:xfrm>
              <a:off x="3275444" y="4983057"/>
              <a:ext cx="55563" cy="53975"/>
            </a:xfrm>
            <a:custGeom>
              <a:avLst/>
              <a:gdLst>
                <a:gd name="T0" fmla="*/ 0 w 69"/>
                <a:gd name="T1" fmla="*/ 34 h 68"/>
                <a:gd name="T2" fmla="*/ 3 w 69"/>
                <a:gd name="T3" fmla="*/ 21 h 68"/>
                <a:gd name="T4" fmla="*/ 11 w 69"/>
                <a:gd name="T5" fmla="*/ 9 h 68"/>
                <a:gd name="T6" fmla="*/ 21 w 69"/>
                <a:gd name="T7" fmla="*/ 1 h 68"/>
                <a:gd name="T8" fmla="*/ 35 w 69"/>
                <a:gd name="T9" fmla="*/ 0 h 68"/>
                <a:gd name="T10" fmla="*/ 48 w 69"/>
                <a:gd name="T11" fmla="*/ 1 h 68"/>
                <a:gd name="T12" fmla="*/ 59 w 69"/>
                <a:gd name="T13" fmla="*/ 9 h 68"/>
                <a:gd name="T14" fmla="*/ 66 w 69"/>
                <a:gd name="T15" fmla="*/ 21 h 68"/>
                <a:gd name="T16" fmla="*/ 69 w 69"/>
                <a:gd name="T17" fmla="*/ 34 h 68"/>
                <a:gd name="T18" fmla="*/ 66 w 69"/>
                <a:gd name="T19" fmla="*/ 46 h 68"/>
                <a:gd name="T20" fmla="*/ 59 w 69"/>
                <a:gd name="T21" fmla="*/ 58 h 68"/>
                <a:gd name="T22" fmla="*/ 48 w 69"/>
                <a:gd name="T23" fmla="*/ 65 h 68"/>
                <a:gd name="T24" fmla="*/ 35 w 69"/>
                <a:gd name="T25" fmla="*/ 68 h 68"/>
                <a:gd name="T26" fmla="*/ 21 w 69"/>
                <a:gd name="T27" fmla="*/ 65 h 68"/>
                <a:gd name="T28" fmla="*/ 11 w 69"/>
                <a:gd name="T29" fmla="*/ 58 h 68"/>
                <a:gd name="T30" fmla="*/ 3 w 69"/>
                <a:gd name="T31" fmla="*/ 46 h 68"/>
                <a:gd name="T32" fmla="*/ 0 w 69"/>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8"/>
                <a:gd name="T53" fmla="*/ 69 w 69"/>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8">
                  <a:moveTo>
                    <a:pt x="0" y="34"/>
                  </a:moveTo>
                  <a:lnTo>
                    <a:pt x="3" y="21"/>
                  </a:lnTo>
                  <a:lnTo>
                    <a:pt x="11" y="9"/>
                  </a:lnTo>
                  <a:lnTo>
                    <a:pt x="21" y="1"/>
                  </a:lnTo>
                  <a:lnTo>
                    <a:pt x="35" y="0"/>
                  </a:lnTo>
                  <a:lnTo>
                    <a:pt x="48" y="1"/>
                  </a:lnTo>
                  <a:lnTo>
                    <a:pt x="59" y="9"/>
                  </a:lnTo>
                  <a:lnTo>
                    <a:pt x="66" y="21"/>
                  </a:lnTo>
                  <a:lnTo>
                    <a:pt x="69" y="34"/>
                  </a:lnTo>
                  <a:lnTo>
                    <a:pt x="66" y="46"/>
                  </a:lnTo>
                  <a:lnTo>
                    <a:pt x="59" y="58"/>
                  </a:lnTo>
                  <a:lnTo>
                    <a:pt x="48" y="65"/>
                  </a:lnTo>
                  <a:lnTo>
                    <a:pt x="35" y="68"/>
                  </a:lnTo>
                  <a:lnTo>
                    <a:pt x="21" y="65"/>
                  </a:lnTo>
                  <a:lnTo>
                    <a:pt x="11" y="58"/>
                  </a:lnTo>
                  <a:lnTo>
                    <a:pt x="3" y="46"/>
                  </a:lnTo>
                  <a:lnTo>
                    <a:pt x="0" y="34"/>
                  </a:lnTo>
                  <a:close/>
                </a:path>
              </a:pathLst>
            </a:custGeom>
            <a:solidFill>
              <a:srgbClr val="000000"/>
            </a:solidFill>
            <a:ln w="9525">
              <a:noFill/>
              <a:round/>
              <a:headEnd/>
              <a:tailEnd/>
            </a:ln>
          </p:spPr>
          <p:txBody>
            <a:bodyPr/>
            <a:lstStyle/>
            <a:p>
              <a:endParaRPr lang="en-US" sz="2800" dirty="0"/>
            </a:p>
          </p:txBody>
        </p:sp>
        <p:sp>
          <p:nvSpPr>
            <p:cNvPr id="331" name="Rectangle 330">
              <a:extLst>
                <a:ext uri="{FF2B5EF4-FFF2-40B4-BE49-F238E27FC236}">
                  <a16:creationId xmlns:a16="http://schemas.microsoft.com/office/drawing/2014/main" id="{415CDF5A-DBBC-4FFB-A8C2-7E44FD242916}"/>
                </a:ext>
              </a:extLst>
            </p:cNvPr>
            <p:cNvSpPr>
              <a:spLocks noChangeArrowheads="1"/>
            </p:cNvSpPr>
            <p:nvPr/>
          </p:nvSpPr>
          <p:spPr bwMode="auto">
            <a:xfrm>
              <a:off x="3396094" y="4952893"/>
              <a:ext cx="320675" cy="153325"/>
            </a:xfrm>
            <a:prstGeom prst="rect">
              <a:avLst/>
            </a:prstGeom>
            <a:noFill/>
            <a:ln w="9525">
              <a:noFill/>
              <a:miter lim="800000"/>
              <a:headEnd/>
              <a:tailEnd/>
            </a:ln>
          </p:spPr>
          <p:txBody>
            <a:bodyPr wrap="square" lIns="0" tIns="0" rIns="0" bIns="0">
              <a:spAutoFit/>
            </a:bodyPr>
            <a:lstStyle/>
            <a:p>
              <a:pPr algn="ctr"/>
              <a:r>
                <a:rPr lang="en-US" sz="700" b="0" dirty="0"/>
                <a:t>UARS</a:t>
              </a:r>
              <a:endParaRPr lang="en-US" sz="1800" b="0" dirty="0">
                <a:latin typeface="Times New Roman" pitchFamily="18" charset="0"/>
              </a:endParaRPr>
            </a:p>
          </p:txBody>
        </p:sp>
        <p:sp>
          <p:nvSpPr>
            <p:cNvPr id="332" name="Freeform 142">
              <a:extLst>
                <a:ext uri="{FF2B5EF4-FFF2-40B4-BE49-F238E27FC236}">
                  <a16:creationId xmlns:a16="http://schemas.microsoft.com/office/drawing/2014/main" id="{7B59A204-8B26-4801-8B16-1005EFA78143}"/>
                </a:ext>
              </a:extLst>
            </p:cNvPr>
            <p:cNvSpPr>
              <a:spLocks/>
            </p:cNvSpPr>
            <p:nvPr/>
          </p:nvSpPr>
          <p:spPr bwMode="auto">
            <a:xfrm>
              <a:off x="2938894" y="5414857"/>
              <a:ext cx="77788" cy="76200"/>
            </a:xfrm>
            <a:custGeom>
              <a:avLst/>
              <a:gdLst>
                <a:gd name="T0" fmla="*/ 0 w 98"/>
                <a:gd name="T1" fmla="*/ 49 h 97"/>
                <a:gd name="T2" fmla="*/ 3 w 98"/>
                <a:gd name="T3" fmla="*/ 31 h 97"/>
                <a:gd name="T4" fmla="*/ 12 w 98"/>
                <a:gd name="T5" fmla="*/ 18 h 97"/>
                <a:gd name="T6" fmla="*/ 25 w 98"/>
                <a:gd name="T7" fmla="*/ 6 h 97"/>
                <a:gd name="T8" fmla="*/ 40 w 98"/>
                <a:gd name="T9" fmla="*/ 0 h 97"/>
                <a:gd name="T10" fmla="*/ 58 w 98"/>
                <a:gd name="T11" fmla="*/ 0 h 97"/>
                <a:gd name="T12" fmla="*/ 74 w 98"/>
                <a:gd name="T13" fmla="*/ 6 h 97"/>
                <a:gd name="T14" fmla="*/ 86 w 98"/>
                <a:gd name="T15" fmla="*/ 18 h 97"/>
                <a:gd name="T16" fmla="*/ 95 w 98"/>
                <a:gd name="T17" fmla="*/ 31 h 97"/>
                <a:gd name="T18" fmla="*/ 98 w 98"/>
                <a:gd name="T19" fmla="*/ 49 h 97"/>
                <a:gd name="T20" fmla="*/ 95 w 98"/>
                <a:gd name="T21" fmla="*/ 66 h 97"/>
                <a:gd name="T22" fmla="*/ 86 w 98"/>
                <a:gd name="T23" fmla="*/ 80 h 97"/>
                <a:gd name="T24" fmla="*/ 74 w 98"/>
                <a:gd name="T25" fmla="*/ 91 h 97"/>
                <a:gd name="T26" fmla="*/ 58 w 98"/>
                <a:gd name="T27" fmla="*/ 97 h 97"/>
                <a:gd name="T28" fmla="*/ 40 w 98"/>
                <a:gd name="T29" fmla="*/ 97 h 97"/>
                <a:gd name="T30" fmla="*/ 25 w 98"/>
                <a:gd name="T31" fmla="*/ 91 h 97"/>
                <a:gd name="T32" fmla="*/ 12 w 98"/>
                <a:gd name="T33" fmla="*/ 80 h 97"/>
                <a:gd name="T34" fmla="*/ 3 w 98"/>
                <a:gd name="T35" fmla="*/ 66 h 97"/>
                <a:gd name="T36" fmla="*/ 0 w 98"/>
                <a:gd name="T37" fmla="*/ 49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7"/>
                <a:gd name="T59" fmla="*/ 98 w 9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7">
                  <a:moveTo>
                    <a:pt x="0" y="49"/>
                  </a:moveTo>
                  <a:lnTo>
                    <a:pt x="3" y="31"/>
                  </a:lnTo>
                  <a:lnTo>
                    <a:pt x="12" y="18"/>
                  </a:lnTo>
                  <a:lnTo>
                    <a:pt x="25" y="6"/>
                  </a:lnTo>
                  <a:lnTo>
                    <a:pt x="40" y="0"/>
                  </a:lnTo>
                  <a:lnTo>
                    <a:pt x="58" y="0"/>
                  </a:lnTo>
                  <a:lnTo>
                    <a:pt x="74" y="6"/>
                  </a:lnTo>
                  <a:lnTo>
                    <a:pt x="86" y="18"/>
                  </a:lnTo>
                  <a:lnTo>
                    <a:pt x="95" y="31"/>
                  </a:lnTo>
                  <a:lnTo>
                    <a:pt x="98" y="49"/>
                  </a:lnTo>
                  <a:lnTo>
                    <a:pt x="95" y="66"/>
                  </a:lnTo>
                  <a:lnTo>
                    <a:pt x="86" y="80"/>
                  </a:lnTo>
                  <a:lnTo>
                    <a:pt x="74" y="91"/>
                  </a:lnTo>
                  <a:lnTo>
                    <a:pt x="58" y="97"/>
                  </a:lnTo>
                  <a:lnTo>
                    <a:pt x="40" y="97"/>
                  </a:lnTo>
                  <a:lnTo>
                    <a:pt x="25" y="91"/>
                  </a:lnTo>
                  <a:lnTo>
                    <a:pt x="12" y="80"/>
                  </a:lnTo>
                  <a:lnTo>
                    <a:pt x="3" y="66"/>
                  </a:lnTo>
                  <a:lnTo>
                    <a:pt x="0" y="49"/>
                  </a:lnTo>
                  <a:close/>
                </a:path>
              </a:pathLst>
            </a:custGeom>
            <a:solidFill>
              <a:srgbClr val="000080"/>
            </a:solidFill>
            <a:ln w="9525">
              <a:noFill/>
              <a:round/>
              <a:headEnd/>
              <a:tailEnd/>
            </a:ln>
          </p:spPr>
          <p:txBody>
            <a:bodyPr/>
            <a:lstStyle/>
            <a:p>
              <a:endParaRPr lang="en-US" sz="2800" dirty="0"/>
            </a:p>
          </p:txBody>
        </p:sp>
        <p:sp>
          <p:nvSpPr>
            <p:cNvPr id="333" name="Freeform 143">
              <a:extLst>
                <a:ext uri="{FF2B5EF4-FFF2-40B4-BE49-F238E27FC236}">
                  <a16:creationId xmlns:a16="http://schemas.microsoft.com/office/drawing/2014/main" id="{5C63CBF5-B14D-4FAF-B408-22068480CF27}"/>
                </a:ext>
              </a:extLst>
            </p:cNvPr>
            <p:cNvSpPr>
              <a:spLocks/>
            </p:cNvSpPr>
            <p:nvPr/>
          </p:nvSpPr>
          <p:spPr bwMode="auto">
            <a:xfrm>
              <a:off x="2950007" y="5425969"/>
              <a:ext cx="55563" cy="55563"/>
            </a:xfrm>
            <a:custGeom>
              <a:avLst/>
              <a:gdLst>
                <a:gd name="T0" fmla="*/ 0 w 68"/>
                <a:gd name="T1" fmla="*/ 34 h 68"/>
                <a:gd name="T2" fmla="*/ 3 w 68"/>
                <a:gd name="T3" fmla="*/ 21 h 68"/>
                <a:gd name="T4" fmla="*/ 10 w 68"/>
                <a:gd name="T5" fmla="*/ 9 h 68"/>
                <a:gd name="T6" fmla="*/ 20 w 68"/>
                <a:gd name="T7" fmla="*/ 1 h 68"/>
                <a:gd name="T8" fmla="*/ 34 w 68"/>
                <a:gd name="T9" fmla="*/ 0 h 68"/>
                <a:gd name="T10" fmla="*/ 47 w 68"/>
                <a:gd name="T11" fmla="*/ 1 h 68"/>
                <a:gd name="T12" fmla="*/ 58 w 68"/>
                <a:gd name="T13" fmla="*/ 9 h 68"/>
                <a:gd name="T14" fmla="*/ 65 w 68"/>
                <a:gd name="T15" fmla="*/ 21 h 68"/>
                <a:gd name="T16" fmla="*/ 68 w 68"/>
                <a:gd name="T17" fmla="*/ 34 h 68"/>
                <a:gd name="T18" fmla="*/ 65 w 68"/>
                <a:gd name="T19" fmla="*/ 46 h 68"/>
                <a:gd name="T20" fmla="*/ 58 w 68"/>
                <a:gd name="T21" fmla="*/ 58 h 68"/>
                <a:gd name="T22" fmla="*/ 47 w 68"/>
                <a:gd name="T23" fmla="*/ 65 h 68"/>
                <a:gd name="T24" fmla="*/ 34 w 68"/>
                <a:gd name="T25" fmla="*/ 68 h 68"/>
                <a:gd name="T26" fmla="*/ 20 w 68"/>
                <a:gd name="T27" fmla="*/ 65 h 68"/>
                <a:gd name="T28" fmla="*/ 10 w 68"/>
                <a:gd name="T29" fmla="*/ 58 h 68"/>
                <a:gd name="T30" fmla="*/ 3 w 68"/>
                <a:gd name="T31" fmla="*/ 46 h 68"/>
                <a:gd name="T32" fmla="*/ 0 w 68"/>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0" y="34"/>
                  </a:moveTo>
                  <a:lnTo>
                    <a:pt x="3" y="21"/>
                  </a:lnTo>
                  <a:lnTo>
                    <a:pt x="10" y="9"/>
                  </a:lnTo>
                  <a:lnTo>
                    <a:pt x="20" y="1"/>
                  </a:lnTo>
                  <a:lnTo>
                    <a:pt x="34" y="0"/>
                  </a:lnTo>
                  <a:lnTo>
                    <a:pt x="47" y="1"/>
                  </a:lnTo>
                  <a:lnTo>
                    <a:pt x="58" y="9"/>
                  </a:lnTo>
                  <a:lnTo>
                    <a:pt x="65" y="21"/>
                  </a:lnTo>
                  <a:lnTo>
                    <a:pt x="68" y="34"/>
                  </a:lnTo>
                  <a:lnTo>
                    <a:pt x="65" y="46"/>
                  </a:lnTo>
                  <a:lnTo>
                    <a:pt x="58" y="58"/>
                  </a:lnTo>
                  <a:lnTo>
                    <a:pt x="47" y="65"/>
                  </a:lnTo>
                  <a:lnTo>
                    <a:pt x="34" y="68"/>
                  </a:lnTo>
                  <a:lnTo>
                    <a:pt x="20" y="65"/>
                  </a:lnTo>
                  <a:lnTo>
                    <a:pt x="10" y="58"/>
                  </a:lnTo>
                  <a:lnTo>
                    <a:pt x="3" y="46"/>
                  </a:lnTo>
                  <a:lnTo>
                    <a:pt x="0" y="34"/>
                  </a:lnTo>
                  <a:close/>
                </a:path>
              </a:pathLst>
            </a:custGeom>
            <a:solidFill>
              <a:srgbClr val="000080"/>
            </a:solidFill>
            <a:ln w="9525">
              <a:noFill/>
              <a:round/>
              <a:headEnd/>
              <a:tailEnd/>
            </a:ln>
          </p:spPr>
          <p:txBody>
            <a:bodyPr/>
            <a:lstStyle/>
            <a:p>
              <a:endParaRPr lang="en-US" sz="2800" dirty="0"/>
            </a:p>
          </p:txBody>
        </p:sp>
        <p:sp>
          <p:nvSpPr>
            <p:cNvPr id="334" name="Rectangle 333">
              <a:extLst>
                <a:ext uri="{FF2B5EF4-FFF2-40B4-BE49-F238E27FC236}">
                  <a16:creationId xmlns:a16="http://schemas.microsoft.com/office/drawing/2014/main" id="{426E6422-77E2-4811-9E09-76AD6FC01916}"/>
                </a:ext>
              </a:extLst>
            </p:cNvPr>
            <p:cNvSpPr>
              <a:spLocks noChangeArrowheads="1"/>
            </p:cNvSpPr>
            <p:nvPr/>
          </p:nvSpPr>
          <p:spPr bwMode="auto">
            <a:xfrm>
              <a:off x="3070657" y="5395807"/>
              <a:ext cx="182563" cy="153325"/>
            </a:xfrm>
            <a:prstGeom prst="rect">
              <a:avLst/>
            </a:prstGeom>
            <a:noFill/>
            <a:ln w="9525">
              <a:noFill/>
              <a:miter lim="800000"/>
              <a:headEnd/>
              <a:tailEnd/>
            </a:ln>
          </p:spPr>
          <p:txBody>
            <a:bodyPr wrap="square" lIns="0" tIns="0" rIns="0" bIns="0">
              <a:spAutoFit/>
            </a:bodyPr>
            <a:lstStyle/>
            <a:p>
              <a:pPr algn="ctr"/>
              <a:r>
                <a:rPr lang="en-US" sz="700" b="0" dirty="0"/>
                <a:t>DE</a:t>
              </a:r>
              <a:endParaRPr lang="en-US" sz="1800" b="0" dirty="0">
                <a:latin typeface="Times New Roman" pitchFamily="18" charset="0"/>
              </a:endParaRPr>
            </a:p>
          </p:txBody>
        </p:sp>
        <p:sp>
          <p:nvSpPr>
            <p:cNvPr id="335" name="Freeform 145">
              <a:extLst>
                <a:ext uri="{FF2B5EF4-FFF2-40B4-BE49-F238E27FC236}">
                  <a16:creationId xmlns:a16="http://schemas.microsoft.com/office/drawing/2014/main" id="{08C1D775-59DD-4484-8AF9-629AD233FB56}"/>
                </a:ext>
              </a:extLst>
            </p:cNvPr>
            <p:cNvSpPr>
              <a:spLocks/>
            </p:cNvSpPr>
            <p:nvPr/>
          </p:nvSpPr>
          <p:spPr bwMode="auto">
            <a:xfrm>
              <a:off x="3292907" y="5519632"/>
              <a:ext cx="79375" cy="74613"/>
            </a:xfrm>
            <a:custGeom>
              <a:avLst/>
              <a:gdLst>
                <a:gd name="T0" fmla="*/ 0 w 98"/>
                <a:gd name="T1" fmla="*/ 48 h 96"/>
                <a:gd name="T2" fmla="*/ 3 w 98"/>
                <a:gd name="T3" fmla="*/ 31 h 96"/>
                <a:gd name="T4" fmla="*/ 12 w 98"/>
                <a:gd name="T5" fmla="*/ 17 h 96"/>
                <a:gd name="T6" fmla="*/ 25 w 98"/>
                <a:gd name="T7" fmla="*/ 6 h 96"/>
                <a:gd name="T8" fmla="*/ 40 w 98"/>
                <a:gd name="T9" fmla="*/ 0 h 96"/>
                <a:gd name="T10" fmla="*/ 58 w 98"/>
                <a:gd name="T11" fmla="*/ 0 h 96"/>
                <a:gd name="T12" fmla="*/ 74 w 98"/>
                <a:gd name="T13" fmla="*/ 6 h 96"/>
                <a:gd name="T14" fmla="*/ 86 w 98"/>
                <a:gd name="T15" fmla="*/ 17 h 96"/>
                <a:gd name="T16" fmla="*/ 95 w 98"/>
                <a:gd name="T17" fmla="*/ 31 h 96"/>
                <a:gd name="T18" fmla="*/ 98 w 98"/>
                <a:gd name="T19" fmla="*/ 48 h 96"/>
                <a:gd name="T20" fmla="*/ 95 w 98"/>
                <a:gd name="T21" fmla="*/ 64 h 96"/>
                <a:gd name="T22" fmla="*/ 86 w 98"/>
                <a:gd name="T23" fmla="*/ 79 h 96"/>
                <a:gd name="T24" fmla="*/ 74 w 98"/>
                <a:gd name="T25" fmla="*/ 91 h 96"/>
                <a:gd name="T26" fmla="*/ 58 w 98"/>
                <a:gd name="T27" fmla="*/ 96 h 96"/>
                <a:gd name="T28" fmla="*/ 40 w 98"/>
                <a:gd name="T29" fmla="*/ 96 h 96"/>
                <a:gd name="T30" fmla="*/ 25 w 98"/>
                <a:gd name="T31" fmla="*/ 91 h 96"/>
                <a:gd name="T32" fmla="*/ 12 w 98"/>
                <a:gd name="T33" fmla="*/ 79 h 96"/>
                <a:gd name="T34" fmla="*/ 3 w 98"/>
                <a:gd name="T35" fmla="*/ 64 h 96"/>
                <a:gd name="T36" fmla="*/ 0 w 98"/>
                <a:gd name="T37" fmla="*/ 48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6"/>
                <a:gd name="T59" fmla="*/ 98 w 98"/>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6">
                  <a:moveTo>
                    <a:pt x="0" y="48"/>
                  </a:moveTo>
                  <a:lnTo>
                    <a:pt x="3" y="31"/>
                  </a:lnTo>
                  <a:lnTo>
                    <a:pt x="12" y="17"/>
                  </a:lnTo>
                  <a:lnTo>
                    <a:pt x="25" y="6"/>
                  </a:lnTo>
                  <a:lnTo>
                    <a:pt x="40" y="0"/>
                  </a:lnTo>
                  <a:lnTo>
                    <a:pt x="58" y="0"/>
                  </a:lnTo>
                  <a:lnTo>
                    <a:pt x="74" y="6"/>
                  </a:lnTo>
                  <a:lnTo>
                    <a:pt x="86" y="17"/>
                  </a:lnTo>
                  <a:lnTo>
                    <a:pt x="95" y="31"/>
                  </a:lnTo>
                  <a:lnTo>
                    <a:pt x="98" y="48"/>
                  </a:lnTo>
                  <a:lnTo>
                    <a:pt x="95" y="64"/>
                  </a:lnTo>
                  <a:lnTo>
                    <a:pt x="86" y="79"/>
                  </a:lnTo>
                  <a:lnTo>
                    <a:pt x="74" y="91"/>
                  </a:lnTo>
                  <a:lnTo>
                    <a:pt x="58" y="96"/>
                  </a:lnTo>
                  <a:lnTo>
                    <a:pt x="40" y="96"/>
                  </a:lnTo>
                  <a:lnTo>
                    <a:pt x="25" y="91"/>
                  </a:lnTo>
                  <a:lnTo>
                    <a:pt x="12" y="79"/>
                  </a:lnTo>
                  <a:lnTo>
                    <a:pt x="3" y="64"/>
                  </a:lnTo>
                  <a:lnTo>
                    <a:pt x="0" y="48"/>
                  </a:lnTo>
                  <a:close/>
                </a:path>
              </a:pathLst>
            </a:custGeom>
            <a:solidFill>
              <a:srgbClr val="000000"/>
            </a:solidFill>
            <a:ln w="9525">
              <a:noFill/>
              <a:round/>
              <a:headEnd/>
              <a:tailEnd/>
            </a:ln>
          </p:spPr>
          <p:txBody>
            <a:bodyPr/>
            <a:lstStyle/>
            <a:p>
              <a:endParaRPr lang="en-US" sz="2800" dirty="0"/>
            </a:p>
          </p:txBody>
        </p:sp>
        <p:sp>
          <p:nvSpPr>
            <p:cNvPr id="336" name="Freeform 146">
              <a:extLst>
                <a:ext uri="{FF2B5EF4-FFF2-40B4-BE49-F238E27FC236}">
                  <a16:creationId xmlns:a16="http://schemas.microsoft.com/office/drawing/2014/main" id="{A1BAC43C-1B0F-4018-A506-CE29CDD431CD}"/>
                </a:ext>
              </a:extLst>
            </p:cNvPr>
            <p:cNvSpPr>
              <a:spLocks/>
            </p:cNvSpPr>
            <p:nvPr/>
          </p:nvSpPr>
          <p:spPr bwMode="auto">
            <a:xfrm>
              <a:off x="3305607" y="5529157"/>
              <a:ext cx="53975" cy="55563"/>
            </a:xfrm>
            <a:custGeom>
              <a:avLst/>
              <a:gdLst>
                <a:gd name="T0" fmla="*/ 0 w 68"/>
                <a:gd name="T1" fmla="*/ 34 h 68"/>
                <a:gd name="T2" fmla="*/ 3 w 68"/>
                <a:gd name="T3" fmla="*/ 20 h 68"/>
                <a:gd name="T4" fmla="*/ 10 w 68"/>
                <a:gd name="T5" fmla="*/ 10 h 68"/>
                <a:gd name="T6" fmla="*/ 21 w 68"/>
                <a:gd name="T7" fmla="*/ 3 h 68"/>
                <a:gd name="T8" fmla="*/ 34 w 68"/>
                <a:gd name="T9" fmla="*/ 0 h 68"/>
                <a:gd name="T10" fmla="*/ 47 w 68"/>
                <a:gd name="T11" fmla="*/ 3 h 68"/>
                <a:gd name="T12" fmla="*/ 58 w 68"/>
                <a:gd name="T13" fmla="*/ 10 h 68"/>
                <a:gd name="T14" fmla="*/ 65 w 68"/>
                <a:gd name="T15" fmla="*/ 20 h 68"/>
                <a:gd name="T16" fmla="*/ 68 w 68"/>
                <a:gd name="T17" fmla="*/ 34 h 68"/>
                <a:gd name="T18" fmla="*/ 65 w 68"/>
                <a:gd name="T19" fmla="*/ 47 h 68"/>
                <a:gd name="T20" fmla="*/ 58 w 68"/>
                <a:gd name="T21" fmla="*/ 58 h 68"/>
                <a:gd name="T22" fmla="*/ 47 w 68"/>
                <a:gd name="T23" fmla="*/ 65 h 68"/>
                <a:gd name="T24" fmla="*/ 34 w 68"/>
                <a:gd name="T25" fmla="*/ 68 h 68"/>
                <a:gd name="T26" fmla="*/ 21 w 68"/>
                <a:gd name="T27" fmla="*/ 65 h 68"/>
                <a:gd name="T28" fmla="*/ 10 w 68"/>
                <a:gd name="T29" fmla="*/ 58 h 68"/>
                <a:gd name="T30" fmla="*/ 3 w 68"/>
                <a:gd name="T31" fmla="*/ 47 h 68"/>
                <a:gd name="T32" fmla="*/ 0 w 68"/>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0" y="34"/>
                  </a:moveTo>
                  <a:lnTo>
                    <a:pt x="3" y="20"/>
                  </a:lnTo>
                  <a:lnTo>
                    <a:pt x="10" y="10"/>
                  </a:lnTo>
                  <a:lnTo>
                    <a:pt x="21" y="3"/>
                  </a:lnTo>
                  <a:lnTo>
                    <a:pt x="34" y="0"/>
                  </a:lnTo>
                  <a:lnTo>
                    <a:pt x="47" y="3"/>
                  </a:lnTo>
                  <a:lnTo>
                    <a:pt x="58" y="10"/>
                  </a:lnTo>
                  <a:lnTo>
                    <a:pt x="65" y="20"/>
                  </a:lnTo>
                  <a:lnTo>
                    <a:pt x="68" y="34"/>
                  </a:lnTo>
                  <a:lnTo>
                    <a:pt x="65" y="47"/>
                  </a:lnTo>
                  <a:lnTo>
                    <a:pt x="58" y="58"/>
                  </a:lnTo>
                  <a:lnTo>
                    <a:pt x="47" y="65"/>
                  </a:lnTo>
                  <a:lnTo>
                    <a:pt x="34" y="68"/>
                  </a:lnTo>
                  <a:lnTo>
                    <a:pt x="21" y="65"/>
                  </a:lnTo>
                  <a:lnTo>
                    <a:pt x="10" y="58"/>
                  </a:lnTo>
                  <a:lnTo>
                    <a:pt x="3" y="47"/>
                  </a:lnTo>
                  <a:lnTo>
                    <a:pt x="0" y="34"/>
                  </a:lnTo>
                  <a:close/>
                </a:path>
              </a:pathLst>
            </a:custGeom>
            <a:solidFill>
              <a:srgbClr val="000000"/>
            </a:solidFill>
            <a:ln w="9525">
              <a:noFill/>
              <a:round/>
              <a:headEnd/>
              <a:tailEnd/>
            </a:ln>
          </p:spPr>
          <p:txBody>
            <a:bodyPr/>
            <a:lstStyle/>
            <a:p>
              <a:endParaRPr lang="en-US" sz="2800" dirty="0"/>
            </a:p>
          </p:txBody>
        </p:sp>
        <p:sp>
          <p:nvSpPr>
            <p:cNvPr id="337" name="Rectangle 336">
              <a:extLst>
                <a:ext uri="{FF2B5EF4-FFF2-40B4-BE49-F238E27FC236}">
                  <a16:creationId xmlns:a16="http://schemas.microsoft.com/office/drawing/2014/main" id="{79DA11C4-DECE-46AF-8C72-BC76C8673AA8}"/>
                </a:ext>
              </a:extLst>
            </p:cNvPr>
            <p:cNvSpPr>
              <a:spLocks noChangeArrowheads="1"/>
            </p:cNvSpPr>
            <p:nvPr/>
          </p:nvSpPr>
          <p:spPr bwMode="auto">
            <a:xfrm>
              <a:off x="3424669" y="5498994"/>
              <a:ext cx="276226" cy="153325"/>
            </a:xfrm>
            <a:prstGeom prst="rect">
              <a:avLst/>
            </a:prstGeom>
            <a:noFill/>
            <a:ln w="9525">
              <a:noFill/>
              <a:miter lim="800000"/>
              <a:headEnd/>
              <a:tailEnd/>
            </a:ln>
          </p:spPr>
          <p:txBody>
            <a:bodyPr wrap="square" lIns="0" tIns="0" rIns="0" bIns="0">
              <a:spAutoFit/>
            </a:bodyPr>
            <a:lstStyle/>
            <a:p>
              <a:pPr algn="ctr"/>
              <a:r>
                <a:rPr lang="en-US" sz="700" b="0" dirty="0"/>
                <a:t>SMM</a:t>
              </a:r>
              <a:endParaRPr lang="en-US" sz="1800" b="0" dirty="0">
                <a:latin typeface="Times New Roman" pitchFamily="18" charset="0"/>
              </a:endParaRPr>
            </a:p>
          </p:txBody>
        </p:sp>
        <p:sp>
          <p:nvSpPr>
            <p:cNvPr id="338" name="Freeform 148">
              <a:extLst>
                <a:ext uri="{FF2B5EF4-FFF2-40B4-BE49-F238E27FC236}">
                  <a16:creationId xmlns:a16="http://schemas.microsoft.com/office/drawing/2014/main" id="{600A3191-1ADA-4A86-9F69-B22E4211F54C}"/>
                </a:ext>
              </a:extLst>
            </p:cNvPr>
            <p:cNvSpPr>
              <a:spLocks/>
            </p:cNvSpPr>
            <p:nvPr/>
          </p:nvSpPr>
          <p:spPr bwMode="auto">
            <a:xfrm>
              <a:off x="3292907" y="4379807"/>
              <a:ext cx="79375" cy="76200"/>
            </a:xfrm>
            <a:custGeom>
              <a:avLst/>
              <a:gdLst>
                <a:gd name="T0" fmla="*/ 0 w 98"/>
                <a:gd name="T1" fmla="*/ 49 h 96"/>
                <a:gd name="T2" fmla="*/ 3 w 98"/>
                <a:gd name="T3" fmla="*/ 31 h 96"/>
                <a:gd name="T4" fmla="*/ 12 w 98"/>
                <a:gd name="T5" fmla="*/ 17 h 96"/>
                <a:gd name="T6" fmla="*/ 25 w 98"/>
                <a:gd name="T7" fmla="*/ 6 h 96"/>
                <a:gd name="T8" fmla="*/ 40 w 98"/>
                <a:gd name="T9" fmla="*/ 0 h 96"/>
                <a:gd name="T10" fmla="*/ 58 w 98"/>
                <a:gd name="T11" fmla="*/ 0 h 96"/>
                <a:gd name="T12" fmla="*/ 74 w 98"/>
                <a:gd name="T13" fmla="*/ 6 h 96"/>
                <a:gd name="T14" fmla="*/ 86 w 98"/>
                <a:gd name="T15" fmla="*/ 17 h 96"/>
                <a:gd name="T16" fmla="*/ 95 w 98"/>
                <a:gd name="T17" fmla="*/ 31 h 96"/>
                <a:gd name="T18" fmla="*/ 98 w 98"/>
                <a:gd name="T19" fmla="*/ 49 h 96"/>
                <a:gd name="T20" fmla="*/ 95 w 98"/>
                <a:gd name="T21" fmla="*/ 65 h 96"/>
                <a:gd name="T22" fmla="*/ 86 w 98"/>
                <a:gd name="T23" fmla="*/ 80 h 96"/>
                <a:gd name="T24" fmla="*/ 74 w 98"/>
                <a:gd name="T25" fmla="*/ 91 h 96"/>
                <a:gd name="T26" fmla="*/ 58 w 98"/>
                <a:gd name="T27" fmla="*/ 96 h 96"/>
                <a:gd name="T28" fmla="*/ 40 w 98"/>
                <a:gd name="T29" fmla="*/ 96 h 96"/>
                <a:gd name="T30" fmla="*/ 25 w 98"/>
                <a:gd name="T31" fmla="*/ 91 h 96"/>
                <a:gd name="T32" fmla="*/ 12 w 98"/>
                <a:gd name="T33" fmla="*/ 80 h 96"/>
                <a:gd name="T34" fmla="*/ 3 w 98"/>
                <a:gd name="T35" fmla="*/ 65 h 96"/>
                <a:gd name="T36" fmla="*/ 0 w 98"/>
                <a:gd name="T37" fmla="*/ 49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6"/>
                <a:gd name="T59" fmla="*/ 98 w 98"/>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6">
                  <a:moveTo>
                    <a:pt x="0" y="49"/>
                  </a:moveTo>
                  <a:lnTo>
                    <a:pt x="3" y="31"/>
                  </a:lnTo>
                  <a:lnTo>
                    <a:pt x="12" y="17"/>
                  </a:lnTo>
                  <a:lnTo>
                    <a:pt x="25" y="6"/>
                  </a:lnTo>
                  <a:lnTo>
                    <a:pt x="40" y="0"/>
                  </a:lnTo>
                  <a:lnTo>
                    <a:pt x="58" y="0"/>
                  </a:lnTo>
                  <a:lnTo>
                    <a:pt x="74" y="6"/>
                  </a:lnTo>
                  <a:lnTo>
                    <a:pt x="86" y="17"/>
                  </a:lnTo>
                  <a:lnTo>
                    <a:pt x="95" y="31"/>
                  </a:lnTo>
                  <a:lnTo>
                    <a:pt x="98" y="49"/>
                  </a:lnTo>
                  <a:lnTo>
                    <a:pt x="95" y="65"/>
                  </a:lnTo>
                  <a:lnTo>
                    <a:pt x="86" y="80"/>
                  </a:lnTo>
                  <a:lnTo>
                    <a:pt x="74" y="91"/>
                  </a:lnTo>
                  <a:lnTo>
                    <a:pt x="58" y="96"/>
                  </a:lnTo>
                  <a:lnTo>
                    <a:pt x="40" y="96"/>
                  </a:lnTo>
                  <a:lnTo>
                    <a:pt x="25" y="91"/>
                  </a:lnTo>
                  <a:lnTo>
                    <a:pt x="12" y="80"/>
                  </a:lnTo>
                  <a:lnTo>
                    <a:pt x="3" y="65"/>
                  </a:lnTo>
                  <a:lnTo>
                    <a:pt x="0" y="49"/>
                  </a:lnTo>
                  <a:close/>
                </a:path>
              </a:pathLst>
            </a:custGeom>
            <a:solidFill>
              <a:srgbClr val="808000"/>
            </a:solidFill>
            <a:ln w="9525">
              <a:noFill/>
              <a:round/>
              <a:headEnd/>
              <a:tailEnd/>
            </a:ln>
          </p:spPr>
          <p:txBody>
            <a:bodyPr/>
            <a:lstStyle/>
            <a:p>
              <a:endParaRPr lang="en-US" sz="2800" dirty="0"/>
            </a:p>
          </p:txBody>
        </p:sp>
        <p:sp>
          <p:nvSpPr>
            <p:cNvPr id="339" name="Freeform 149">
              <a:extLst>
                <a:ext uri="{FF2B5EF4-FFF2-40B4-BE49-F238E27FC236}">
                  <a16:creationId xmlns:a16="http://schemas.microsoft.com/office/drawing/2014/main" id="{2864E218-620E-4450-A1BC-552B3CF0D40B}"/>
                </a:ext>
              </a:extLst>
            </p:cNvPr>
            <p:cNvSpPr>
              <a:spLocks/>
            </p:cNvSpPr>
            <p:nvPr/>
          </p:nvSpPr>
          <p:spPr bwMode="auto">
            <a:xfrm>
              <a:off x="3305607" y="4390919"/>
              <a:ext cx="53975" cy="55563"/>
            </a:xfrm>
            <a:custGeom>
              <a:avLst/>
              <a:gdLst>
                <a:gd name="T0" fmla="*/ 0 w 68"/>
                <a:gd name="T1" fmla="*/ 35 h 69"/>
                <a:gd name="T2" fmla="*/ 3 w 68"/>
                <a:gd name="T3" fmla="*/ 21 h 69"/>
                <a:gd name="T4" fmla="*/ 10 w 68"/>
                <a:gd name="T5" fmla="*/ 9 h 69"/>
                <a:gd name="T6" fmla="*/ 21 w 68"/>
                <a:gd name="T7" fmla="*/ 2 h 69"/>
                <a:gd name="T8" fmla="*/ 34 w 68"/>
                <a:gd name="T9" fmla="*/ 0 h 69"/>
                <a:gd name="T10" fmla="*/ 47 w 68"/>
                <a:gd name="T11" fmla="*/ 2 h 69"/>
                <a:gd name="T12" fmla="*/ 58 w 68"/>
                <a:gd name="T13" fmla="*/ 9 h 69"/>
                <a:gd name="T14" fmla="*/ 65 w 68"/>
                <a:gd name="T15" fmla="*/ 21 h 69"/>
                <a:gd name="T16" fmla="*/ 68 w 68"/>
                <a:gd name="T17" fmla="*/ 35 h 69"/>
                <a:gd name="T18" fmla="*/ 65 w 68"/>
                <a:gd name="T19" fmla="*/ 47 h 69"/>
                <a:gd name="T20" fmla="*/ 58 w 68"/>
                <a:gd name="T21" fmla="*/ 59 h 69"/>
                <a:gd name="T22" fmla="*/ 47 w 68"/>
                <a:gd name="T23" fmla="*/ 66 h 69"/>
                <a:gd name="T24" fmla="*/ 34 w 68"/>
                <a:gd name="T25" fmla="*/ 69 h 69"/>
                <a:gd name="T26" fmla="*/ 21 w 68"/>
                <a:gd name="T27" fmla="*/ 66 h 69"/>
                <a:gd name="T28" fmla="*/ 10 w 68"/>
                <a:gd name="T29" fmla="*/ 59 h 69"/>
                <a:gd name="T30" fmla="*/ 3 w 68"/>
                <a:gd name="T31" fmla="*/ 47 h 69"/>
                <a:gd name="T32" fmla="*/ 0 w 68"/>
                <a:gd name="T33" fmla="*/ 35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9"/>
                <a:gd name="T53" fmla="*/ 68 w 68"/>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9">
                  <a:moveTo>
                    <a:pt x="0" y="35"/>
                  </a:moveTo>
                  <a:lnTo>
                    <a:pt x="3" y="21"/>
                  </a:lnTo>
                  <a:lnTo>
                    <a:pt x="10" y="9"/>
                  </a:lnTo>
                  <a:lnTo>
                    <a:pt x="21" y="2"/>
                  </a:lnTo>
                  <a:lnTo>
                    <a:pt x="34" y="0"/>
                  </a:lnTo>
                  <a:lnTo>
                    <a:pt x="47" y="2"/>
                  </a:lnTo>
                  <a:lnTo>
                    <a:pt x="58" y="9"/>
                  </a:lnTo>
                  <a:lnTo>
                    <a:pt x="65" y="21"/>
                  </a:lnTo>
                  <a:lnTo>
                    <a:pt x="68" y="35"/>
                  </a:lnTo>
                  <a:lnTo>
                    <a:pt x="65" y="47"/>
                  </a:lnTo>
                  <a:lnTo>
                    <a:pt x="58" y="59"/>
                  </a:lnTo>
                  <a:lnTo>
                    <a:pt x="47" y="66"/>
                  </a:lnTo>
                  <a:lnTo>
                    <a:pt x="34" y="69"/>
                  </a:lnTo>
                  <a:lnTo>
                    <a:pt x="21" y="66"/>
                  </a:lnTo>
                  <a:lnTo>
                    <a:pt x="10" y="59"/>
                  </a:lnTo>
                  <a:lnTo>
                    <a:pt x="3" y="47"/>
                  </a:lnTo>
                  <a:lnTo>
                    <a:pt x="0" y="35"/>
                  </a:lnTo>
                  <a:close/>
                </a:path>
              </a:pathLst>
            </a:custGeom>
            <a:solidFill>
              <a:srgbClr val="808000"/>
            </a:solidFill>
            <a:ln w="9525">
              <a:noFill/>
              <a:round/>
              <a:headEnd/>
              <a:tailEnd/>
            </a:ln>
          </p:spPr>
          <p:txBody>
            <a:bodyPr/>
            <a:lstStyle/>
            <a:p>
              <a:endParaRPr lang="en-US" sz="2800" dirty="0"/>
            </a:p>
          </p:txBody>
        </p:sp>
        <p:sp>
          <p:nvSpPr>
            <p:cNvPr id="340" name="Rectangle 339">
              <a:extLst>
                <a:ext uri="{FF2B5EF4-FFF2-40B4-BE49-F238E27FC236}">
                  <a16:creationId xmlns:a16="http://schemas.microsoft.com/office/drawing/2014/main" id="{73069772-2009-48AC-A436-DAB0F9D6E63F}"/>
                </a:ext>
              </a:extLst>
            </p:cNvPr>
            <p:cNvSpPr>
              <a:spLocks noChangeArrowheads="1"/>
            </p:cNvSpPr>
            <p:nvPr/>
          </p:nvSpPr>
          <p:spPr bwMode="auto">
            <a:xfrm>
              <a:off x="3245771" y="4467868"/>
              <a:ext cx="387349" cy="153325"/>
            </a:xfrm>
            <a:prstGeom prst="rect">
              <a:avLst/>
            </a:prstGeom>
            <a:noFill/>
            <a:ln w="9525">
              <a:noFill/>
              <a:miter lim="800000"/>
              <a:headEnd/>
              <a:tailEnd/>
            </a:ln>
          </p:spPr>
          <p:txBody>
            <a:bodyPr wrap="square" lIns="0" tIns="0" rIns="0" bIns="0">
              <a:spAutoFit/>
            </a:bodyPr>
            <a:lstStyle/>
            <a:p>
              <a:pPr algn="ctr"/>
              <a:r>
                <a:rPr lang="en-US" sz="700" b="0" dirty="0"/>
                <a:t>ERB 77</a:t>
              </a:r>
              <a:endParaRPr lang="en-US" sz="1800" b="0" dirty="0">
                <a:latin typeface="Times New Roman" pitchFamily="18" charset="0"/>
              </a:endParaRPr>
            </a:p>
          </p:txBody>
        </p:sp>
        <p:sp>
          <p:nvSpPr>
            <p:cNvPr id="341" name="Freeform 151">
              <a:extLst>
                <a:ext uri="{FF2B5EF4-FFF2-40B4-BE49-F238E27FC236}">
                  <a16:creationId xmlns:a16="http://schemas.microsoft.com/office/drawing/2014/main" id="{4E4BC0D3-73C6-46D2-8953-8533B5A557A0}"/>
                </a:ext>
              </a:extLst>
            </p:cNvPr>
            <p:cNvSpPr>
              <a:spLocks/>
            </p:cNvSpPr>
            <p:nvPr/>
          </p:nvSpPr>
          <p:spPr bwMode="auto">
            <a:xfrm>
              <a:off x="3191307" y="3892444"/>
              <a:ext cx="77788" cy="74613"/>
            </a:xfrm>
            <a:custGeom>
              <a:avLst/>
              <a:gdLst>
                <a:gd name="T0" fmla="*/ 0 w 99"/>
                <a:gd name="T1" fmla="*/ 48 h 96"/>
                <a:gd name="T2" fmla="*/ 3 w 99"/>
                <a:gd name="T3" fmla="*/ 32 h 96"/>
                <a:gd name="T4" fmla="*/ 12 w 99"/>
                <a:gd name="T5" fmla="*/ 17 h 96"/>
                <a:gd name="T6" fmla="*/ 24 w 99"/>
                <a:gd name="T7" fmla="*/ 6 h 96"/>
                <a:gd name="T8" fmla="*/ 40 w 99"/>
                <a:gd name="T9" fmla="*/ 0 h 96"/>
                <a:gd name="T10" fmla="*/ 57 w 99"/>
                <a:gd name="T11" fmla="*/ 0 h 96"/>
                <a:gd name="T12" fmla="*/ 73 w 99"/>
                <a:gd name="T13" fmla="*/ 6 h 96"/>
                <a:gd name="T14" fmla="*/ 87 w 99"/>
                <a:gd name="T15" fmla="*/ 17 h 96"/>
                <a:gd name="T16" fmla="*/ 96 w 99"/>
                <a:gd name="T17" fmla="*/ 32 h 96"/>
                <a:gd name="T18" fmla="*/ 99 w 99"/>
                <a:gd name="T19" fmla="*/ 48 h 96"/>
                <a:gd name="T20" fmla="*/ 96 w 99"/>
                <a:gd name="T21" fmla="*/ 65 h 96"/>
                <a:gd name="T22" fmla="*/ 87 w 99"/>
                <a:gd name="T23" fmla="*/ 79 h 96"/>
                <a:gd name="T24" fmla="*/ 73 w 99"/>
                <a:gd name="T25" fmla="*/ 91 h 96"/>
                <a:gd name="T26" fmla="*/ 57 w 99"/>
                <a:gd name="T27" fmla="*/ 96 h 96"/>
                <a:gd name="T28" fmla="*/ 40 w 99"/>
                <a:gd name="T29" fmla="*/ 96 h 96"/>
                <a:gd name="T30" fmla="*/ 24 w 99"/>
                <a:gd name="T31" fmla="*/ 91 h 96"/>
                <a:gd name="T32" fmla="*/ 12 w 99"/>
                <a:gd name="T33" fmla="*/ 79 h 96"/>
                <a:gd name="T34" fmla="*/ 3 w 99"/>
                <a:gd name="T35" fmla="*/ 65 h 96"/>
                <a:gd name="T36" fmla="*/ 0 w 99"/>
                <a:gd name="T37" fmla="*/ 48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96"/>
                <a:gd name="T59" fmla="*/ 99 w 99"/>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96">
                  <a:moveTo>
                    <a:pt x="0" y="48"/>
                  </a:moveTo>
                  <a:lnTo>
                    <a:pt x="3" y="32"/>
                  </a:lnTo>
                  <a:lnTo>
                    <a:pt x="12" y="17"/>
                  </a:lnTo>
                  <a:lnTo>
                    <a:pt x="24" y="6"/>
                  </a:lnTo>
                  <a:lnTo>
                    <a:pt x="40" y="0"/>
                  </a:lnTo>
                  <a:lnTo>
                    <a:pt x="57" y="0"/>
                  </a:lnTo>
                  <a:lnTo>
                    <a:pt x="73" y="6"/>
                  </a:lnTo>
                  <a:lnTo>
                    <a:pt x="87" y="17"/>
                  </a:lnTo>
                  <a:lnTo>
                    <a:pt x="96" y="32"/>
                  </a:lnTo>
                  <a:lnTo>
                    <a:pt x="99" y="48"/>
                  </a:lnTo>
                  <a:lnTo>
                    <a:pt x="96" y="65"/>
                  </a:lnTo>
                  <a:lnTo>
                    <a:pt x="87" y="79"/>
                  </a:lnTo>
                  <a:lnTo>
                    <a:pt x="73" y="91"/>
                  </a:lnTo>
                  <a:lnTo>
                    <a:pt x="57" y="96"/>
                  </a:lnTo>
                  <a:lnTo>
                    <a:pt x="40" y="96"/>
                  </a:lnTo>
                  <a:lnTo>
                    <a:pt x="24" y="91"/>
                  </a:lnTo>
                  <a:lnTo>
                    <a:pt x="12" y="79"/>
                  </a:lnTo>
                  <a:lnTo>
                    <a:pt x="3" y="65"/>
                  </a:lnTo>
                  <a:lnTo>
                    <a:pt x="0" y="48"/>
                  </a:lnTo>
                  <a:close/>
                </a:path>
              </a:pathLst>
            </a:custGeom>
            <a:solidFill>
              <a:srgbClr val="000080"/>
            </a:solidFill>
            <a:ln w="9525">
              <a:noFill/>
              <a:round/>
              <a:headEnd/>
              <a:tailEnd/>
            </a:ln>
          </p:spPr>
          <p:txBody>
            <a:bodyPr/>
            <a:lstStyle/>
            <a:p>
              <a:endParaRPr lang="en-US" sz="2800" dirty="0"/>
            </a:p>
          </p:txBody>
        </p:sp>
        <p:sp>
          <p:nvSpPr>
            <p:cNvPr id="342" name="Freeform 152">
              <a:extLst>
                <a:ext uri="{FF2B5EF4-FFF2-40B4-BE49-F238E27FC236}">
                  <a16:creationId xmlns:a16="http://schemas.microsoft.com/office/drawing/2014/main" id="{E3F283D5-FA78-4EC7-8FEA-EBDB2C560539}"/>
                </a:ext>
              </a:extLst>
            </p:cNvPr>
            <p:cNvSpPr>
              <a:spLocks/>
            </p:cNvSpPr>
            <p:nvPr/>
          </p:nvSpPr>
          <p:spPr bwMode="auto">
            <a:xfrm>
              <a:off x="3202419" y="3901969"/>
              <a:ext cx="53975" cy="55563"/>
            </a:xfrm>
            <a:custGeom>
              <a:avLst/>
              <a:gdLst>
                <a:gd name="T0" fmla="*/ 0 w 69"/>
                <a:gd name="T1" fmla="*/ 34 h 68"/>
                <a:gd name="T2" fmla="*/ 2 w 69"/>
                <a:gd name="T3" fmla="*/ 21 h 68"/>
                <a:gd name="T4" fmla="*/ 9 w 69"/>
                <a:gd name="T5" fmla="*/ 10 h 68"/>
                <a:gd name="T6" fmla="*/ 21 w 69"/>
                <a:gd name="T7" fmla="*/ 3 h 68"/>
                <a:gd name="T8" fmla="*/ 34 w 69"/>
                <a:gd name="T9" fmla="*/ 0 h 68"/>
                <a:gd name="T10" fmla="*/ 46 w 69"/>
                <a:gd name="T11" fmla="*/ 3 h 68"/>
                <a:gd name="T12" fmla="*/ 58 w 69"/>
                <a:gd name="T13" fmla="*/ 10 h 68"/>
                <a:gd name="T14" fmla="*/ 66 w 69"/>
                <a:gd name="T15" fmla="*/ 21 h 68"/>
                <a:gd name="T16" fmla="*/ 69 w 69"/>
                <a:gd name="T17" fmla="*/ 34 h 68"/>
                <a:gd name="T18" fmla="*/ 66 w 69"/>
                <a:gd name="T19" fmla="*/ 48 h 68"/>
                <a:gd name="T20" fmla="*/ 58 w 69"/>
                <a:gd name="T21" fmla="*/ 58 h 68"/>
                <a:gd name="T22" fmla="*/ 46 w 69"/>
                <a:gd name="T23" fmla="*/ 65 h 68"/>
                <a:gd name="T24" fmla="*/ 34 w 69"/>
                <a:gd name="T25" fmla="*/ 68 h 68"/>
                <a:gd name="T26" fmla="*/ 21 w 69"/>
                <a:gd name="T27" fmla="*/ 65 h 68"/>
                <a:gd name="T28" fmla="*/ 9 w 69"/>
                <a:gd name="T29" fmla="*/ 58 h 68"/>
                <a:gd name="T30" fmla="*/ 2 w 69"/>
                <a:gd name="T31" fmla="*/ 48 h 68"/>
                <a:gd name="T32" fmla="*/ 0 w 69"/>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8"/>
                <a:gd name="T53" fmla="*/ 69 w 69"/>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8">
                  <a:moveTo>
                    <a:pt x="0" y="34"/>
                  </a:moveTo>
                  <a:lnTo>
                    <a:pt x="2" y="21"/>
                  </a:lnTo>
                  <a:lnTo>
                    <a:pt x="9" y="10"/>
                  </a:lnTo>
                  <a:lnTo>
                    <a:pt x="21" y="3"/>
                  </a:lnTo>
                  <a:lnTo>
                    <a:pt x="34" y="0"/>
                  </a:lnTo>
                  <a:lnTo>
                    <a:pt x="46" y="3"/>
                  </a:lnTo>
                  <a:lnTo>
                    <a:pt x="58" y="10"/>
                  </a:lnTo>
                  <a:lnTo>
                    <a:pt x="66" y="21"/>
                  </a:lnTo>
                  <a:lnTo>
                    <a:pt x="69" y="34"/>
                  </a:lnTo>
                  <a:lnTo>
                    <a:pt x="66" y="48"/>
                  </a:lnTo>
                  <a:lnTo>
                    <a:pt x="58" y="58"/>
                  </a:lnTo>
                  <a:lnTo>
                    <a:pt x="46" y="65"/>
                  </a:lnTo>
                  <a:lnTo>
                    <a:pt x="34" y="68"/>
                  </a:lnTo>
                  <a:lnTo>
                    <a:pt x="21" y="65"/>
                  </a:lnTo>
                  <a:lnTo>
                    <a:pt x="9" y="58"/>
                  </a:lnTo>
                  <a:lnTo>
                    <a:pt x="2" y="48"/>
                  </a:lnTo>
                  <a:lnTo>
                    <a:pt x="0" y="34"/>
                  </a:lnTo>
                  <a:close/>
                </a:path>
              </a:pathLst>
            </a:custGeom>
            <a:solidFill>
              <a:srgbClr val="000080"/>
            </a:solidFill>
            <a:ln w="9525">
              <a:noFill/>
              <a:round/>
              <a:headEnd/>
              <a:tailEnd/>
            </a:ln>
          </p:spPr>
          <p:txBody>
            <a:bodyPr/>
            <a:lstStyle/>
            <a:p>
              <a:endParaRPr lang="en-US" sz="2800" dirty="0"/>
            </a:p>
          </p:txBody>
        </p:sp>
        <p:sp>
          <p:nvSpPr>
            <p:cNvPr id="343" name="Rectangle 342">
              <a:extLst>
                <a:ext uri="{FF2B5EF4-FFF2-40B4-BE49-F238E27FC236}">
                  <a16:creationId xmlns:a16="http://schemas.microsoft.com/office/drawing/2014/main" id="{CD2867E7-B7F2-45AE-9425-5E17ED547E4E}"/>
                </a:ext>
              </a:extLst>
            </p:cNvPr>
            <p:cNvSpPr>
              <a:spLocks noChangeArrowheads="1"/>
            </p:cNvSpPr>
            <p:nvPr/>
          </p:nvSpPr>
          <p:spPr bwMode="auto">
            <a:xfrm>
              <a:off x="3321483" y="3871807"/>
              <a:ext cx="447676" cy="153325"/>
            </a:xfrm>
            <a:prstGeom prst="rect">
              <a:avLst/>
            </a:prstGeom>
            <a:noFill/>
            <a:ln w="9525">
              <a:noFill/>
              <a:miter lim="800000"/>
              <a:headEnd/>
              <a:tailEnd/>
            </a:ln>
          </p:spPr>
          <p:txBody>
            <a:bodyPr wrap="square" lIns="0" tIns="0" rIns="0" bIns="0">
              <a:spAutoFit/>
            </a:bodyPr>
            <a:lstStyle/>
            <a:p>
              <a:pPr algn="ctr"/>
              <a:r>
                <a:rPr lang="en-US" sz="700" b="0" dirty="0"/>
                <a:t>LAND 76</a:t>
              </a:r>
              <a:endParaRPr lang="en-US" sz="1800" b="0" dirty="0">
                <a:latin typeface="Times New Roman" pitchFamily="18" charset="0"/>
              </a:endParaRPr>
            </a:p>
          </p:txBody>
        </p:sp>
        <p:sp>
          <p:nvSpPr>
            <p:cNvPr id="344" name="Freeform 154">
              <a:extLst>
                <a:ext uri="{FF2B5EF4-FFF2-40B4-BE49-F238E27FC236}">
                  <a16:creationId xmlns:a16="http://schemas.microsoft.com/office/drawing/2014/main" id="{F21F1B81-10A7-4F95-BD0A-35A6D25FE64A}"/>
                </a:ext>
              </a:extLst>
            </p:cNvPr>
            <p:cNvSpPr>
              <a:spLocks/>
            </p:cNvSpPr>
            <p:nvPr/>
          </p:nvSpPr>
          <p:spPr bwMode="auto">
            <a:xfrm>
              <a:off x="3175432" y="2870094"/>
              <a:ext cx="77788" cy="77788"/>
            </a:xfrm>
            <a:custGeom>
              <a:avLst/>
              <a:gdLst>
                <a:gd name="T0" fmla="*/ 0 w 98"/>
                <a:gd name="T1" fmla="*/ 49 h 97"/>
                <a:gd name="T2" fmla="*/ 3 w 98"/>
                <a:gd name="T3" fmla="*/ 31 h 97"/>
                <a:gd name="T4" fmla="*/ 12 w 98"/>
                <a:gd name="T5" fmla="*/ 18 h 97"/>
                <a:gd name="T6" fmla="*/ 25 w 98"/>
                <a:gd name="T7" fmla="*/ 6 h 97"/>
                <a:gd name="T8" fmla="*/ 40 w 98"/>
                <a:gd name="T9" fmla="*/ 0 h 97"/>
                <a:gd name="T10" fmla="*/ 58 w 98"/>
                <a:gd name="T11" fmla="*/ 0 h 97"/>
                <a:gd name="T12" fmla="*/ 74 w 98"/>
                <a:gd name="T13" fmla="*/ 6 h 97"/>
                <a:gd name="T14" fmla="*/ 86 w 98"/>
                <a:gd name="T15" fmla="*/ 18 h 97"/>
                <a:gd name="T16" fmla="*/ 95 w 98"/>
                <a:gd name="T17" fmla="*/ 31 h 97"/>
                <a:gd name="T18" fmla="*/ 98 w 98"/>
                <a:gd name="T19" fmla="*/ 49 h 97"/>
                <a:gd name="T20" fmla="*/ 95 w 98"/>
                <a:gd name="T21" fmla="*/ 66 h 97"/>
                <a:gd name="T22" fmla="*/ 86 w 98"/>
                <a:gd name="T23" fmla="*/ 80 h 97"/>
                <a:gd name="T24" fmla="*/ 74 w 98"/>
                <a:gd name="T25" fmla="*/ 91 h 97"/>
                <a:gd name="T26" fmla="*/ 58 w 98"/>
                <a:gd name="T27" fmla="*/ 97 h 97"/>
                <a:gd name="T28" fmla="*/ 40 w 98"/>
                <a:gd name="T29" fmla="*/ 97 h 97"/>
                <a:gd name="T30" fmla="*/ 25 w 98"/>
                <a:gd name="T31" fmla="*/ 91 h 97"/>
                <a:gd name="T32" fmla="*/ 12 w 98"/>
                <a:gd name="T33" fmla="*/ 80 h 97"/>
                <a:gd name="T34" fmla="*/ 3 w 98"/>
                <a:gd name="T35" fmla="*/ 66 h 97"/>
                <a:gd name="T36" fmla="*/ 0 w 98"/>
                <a:gd name="T37" fmla="*/ 49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7"/>
                <a:gd name="T59" fmla="*/ 98 w 9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7">
                  <a:moveTo>
                    <a:pt x="0" y="49"/>
                  </a:moveTo>
                  <a:lnTo>
                    <a:pt x="3" y="31"/>
                  </a:lnTo>
                  <a:lnTo>
                    <a:pt x="12" y="18"/>
                  </a:lnTo>
                  <a:lnTo>
                    <a:pt x="25" y="6"/>
                  </a:lnTo>
                  <a:lnTo>
                    <a:pt x="40" y="0"/>
                  </a:lnTo>
                  <a:lnTo>
                    <a:pt x="58" y="0"/>
                  </a:lnTo>
                  <a:lnTo>
                    <a:pt x="74" y="6"/>
                  </a:lnTo>
                  <a:lnTo>
                    <a:pt x="86" y="18"/>
                  </a:lnTo>
                  <a:lnTo>
                    <a:pt x="95" y="31"/>
                  </a:lnTo>
                  <a:lnTo>
                    <a:pt x="98" y="49"/>
                  </a:lnTo>
                  <a:lnTo>
                    <a:pt x="95" y="66"/>
                  </a:lnTo>
                  <a:lnTo>
                    <a:pt x="86" y="80"/>
                  </a:lnTo>
                  <a:lnTo>
                    <a:pt x="74" y="91"/>
                  </a:lnTo>
                  <a:lnTo>
                    <a:pt x="58" y="97"/>
                  </a:lnTo>
                  <a:lnTo>
                    <a:pt x="40" y="97"/>
                  </a:lnTo>
                  <a:lnTo>
                    <a:pt x="25" y="91"/>
                  </a:lnTo>
                  <a:lnTo>
                    <a:pt x="12" y="80"/>
                  </a:lnTo>
                  <a:lnTo>
                    <a:pt x="3" y="66"/>
                  </a:lnTo>
                  <a:lnTo>
                    <a:pt x="0" y="49"/>
                  </a:lnTo>
                  <a:close/>
                </a:path>
              </a:pathLst>
            </a:custGeom>
            <a:solidFill>
              <a:srgbClr val="000000"/>
            </a:solidFill>
            <a:ln w="9525">
              <a:noFill/>
              <a:round/>
              <a:headEnd/>
              <a:tailEnd/>
            </a:ln>
          </p:spPr>
          <p:txBody>
            <a:bodyPr/>
            <a:lstStyle/>
            <a:p>
              <a:endParaRPr lang="en-US" sz="2800" dirty="0"/>
            </a:p>
          </p:txBody>
        </p:sp>
        <p:sp>
          <p:nvSpPr>
            <p:cNvPr id="345" name="Freeform 155">
              <a:extLst>
                <a:ext uri="{FF2B5EF4-FFF2-40B4-BE49-F238E27FC236}">
                  <a16:creationId xmlns:a16="http://schemas.microsoft.com/office/drawing/2014/main" id="{D7F6D76B-F068-4D68-AA3D-1C9F1A84FF2C}"/>
                </a:ext>
              </a:extLst>
            </p:cNvPr>
            <p:cNvSpPr>
              <a:spLocks/>
            </p:cNvSpPr>
            <p:nvPr/>
          </p:nvSpPr>
          <p:spPr bwMode="auto">
            <a:xfrm>
              <a:off x="3186544" y="2882794"/>
              <a:ext cx="55563" cy="53975"/>
            </a:xfrm>
            <a:custGeom>
              <a:avLst/>
              <a:gdLst>
                <a:gd name="T0" fmla="*/ 0 w 68"/>
                <a:gd name="T1" fmla="*/ 34 h 68"/>
                <a:gd name="T2" fmla="*/ 3 w 68"/>
                <a:gd name="T3" fmla="*/ 21 h 68"/>
                <a:gd name="T4" fmla="*/ 10 w 68"/>
                <a:gd name="T5" fmla="*/ 9 h 68"/>
                <a:gd name="T6" fmla="*/ 21 w 68"/>
                <a:gd name="T7" fmla="*/ 1 h 68"/>
                <a:gd name="T8" fmla="*/ 34 w 68"/>
                <a:gd name="T9" fmla="*/ 0 h 68"/>
                <a:gd name="T10" fmla="*/ 47 w 68"/>
                <a:gd name="T11" fmla="*/ 1 h 68"/>
                <a:gd name="T12" fmla="*/ 58 w 68"/>
                <a:gd name="T13" fmla="*/ 9 h 68"/>
                <a:gd name="T14" fmla="*/ 65 w 68"/>
                <a:gd name="T15" fmla="*/ 21 h 68"/>
                <a:gd name="T16" fmla="*/ 68 w 68"/>
                <a:gd name="T17" fmla="*/ 34 h 68"/>
                <a:gd name="T18" fmla="*/ 65 w 68"/>
                <a:gd name="T19" fmla="*/ 46 h 68"/>
                <a:gd name="T20" fmla="*/ 58 w 68"/>
                <a:gd name="T21" fmla="*/ 58 h 68"/>
                <a:gd name="T22" fmla="*/ 47 w 68"/>
                <a:gd name="T23" fmla="*/ 65 h 68"/>
                <a:gd name="T24" fmla="*/ 34 w 68"/>
                <a:gd name="T25" fmla="*/ 68 h 68"/>
                <a:gd name="T26" fmla="*/ 21 w 68"/>
                <a:gd name="T27" fmla="*/ 65 h 68"/>
                <a:gd name="T28" fmla="*/ 10 w 68"/>
                <a:gd name="T29" fmla="*/ 58 h 68"/>
                <a:gd name="T30" fmla="*/ 3 w 68"/>
                <a:gd name="T31" fmla="*/ 46 h 68"/>
                <a:gd name="T32" fmla="*/ 0 w 68"/>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0" y="34"/>
                  </a:moveTo>
                  <a:lnTo>
                    <a:pt x="3" y="21"/>
                  </a:lnTo>
                  <a:lnTo>
                    <a:pt x="10" y="9"/>
                  </a:lnTo>
                  <a:lnTo>
                    <a:pt x="21" y="1"/>
                  </a:lnTo>
                  <a:lnTo>
                    <a:pt x="34" y="0"/>
                  </a:lnTo>
                  <a:lnTo>
                    <a:pt x="47" y="1"/>
                  </a:lnTo>
                  <a:lnTo>
                    <a:pt x="58" y="9"/>
                  </a:lnTo>
                  <a:lnTo>
                    <a:pt x="65" y="21"/>
                  </a:lnTo>
                  <a:lnTo>
                    <a:pt x="68" y="34"/>
                  </a:lnTo>
                  <a:lnTo>
                    <a:pt x="65" y="46"/>
                  </a:lnTo>
                  <a:lnTo>
                    <a:pt x="58" y="58"/>
                  </a:lnTo>
                  <a:lnTo>
                    <a:pt x="47" y="65"/>
                  </a:lnTo>
                  <a:lnTo>
                    <a:pt x="34" y="68"/>
                  </a:lnTo>
                  <a:lnTo>
                    <a:pt x="21" y="65"/>
                  </a:lnTo>
                  <a:lnTo>
                    <a:pt x="10" y="58"/>
                  </a:lnTo>
                  <a:lnTo>
                    <a:pt x="3" y="46"/>
                  </a:lnTo>
                  <a:lnTo>
                    <a:pt x="0" y="34"/>
                  </a:lnTo>
                  <a:close/>
                </a:path>
              </a:pathLst>
            </a:custGeom>
            <a:solidFill>
              <a:srgbClr val="000000"/>
            </a:solidFill>
            <a:ln w="9525">
              <a:noFill/>
              <a:round/>
              <a:headEnd/>
              <a:tailEnd/>
            </a:ln>
          </p:spPr>
          <p:txBody>
            <a:bodyPr/>
            <a:lstStyle/>
            <a:p>
              <a:endParaRPr lang="en-US" sz="2800" dirty="0"/>
            </a:p>
          </p:txBody>
        </p:sp>
        <p:sp>
          <p:nvSpPr>
            <p:cNvPr id="346" name="Rectangle 345">
              <a:extLst>
                <a:ext uri="{FF2B5EF4-FFF2-40B4-BE49-F238E27FC236}">
                  <a16:creationId xmlns:a16="http://schemas.microsoft.com/office/drawing/2014/main" id="{DD90F6FF-812C-4E0E-9EE3-0B66148C4FC0}"/>
                </a:ext>
              </a:extLst>
            </p:cNvPr>
            <p:cNvSpPr>
              <a:spLocks noChangeArrowheads="1"/>
            </p:cNvSpPr>
            <p:nvPr/>
          </p:nvSpPr>
          <p:spPr bwMode="auto">
            <a:xfrm>
              <a:off x="3307193" y="2852633"/>
              <a:ext cx="276226" cy="153325"/>
            </a:xfrm>
            <a:prstGeom prst="rect">
              <a:avLst/>
            </a:prstGeom>
            <a:noFill/>
            <a:ln w="9525">
              <a:noFill/>
              <a:miter lim="800000"/>
              <a:headEnd/>
              <a:tailEnd/>
            </a:ln>
          </p:spPr>
          <p:txBody>
            <a:bodyPr wrap="square" lIns="0" tIns="0" rIns="0" bIns="0">
              <a:spAutoFit/>
            </a:bodyPr>
            <a:lstStyle/>
            <a:p>
              <a:pPr algn="ctr"/>
              <a:r>
                <a:rPr lang="en-US" sz="700" b="0" dirty="0"/>
                <a:t>IRAS</a:t>
              </a:r>
              <a:endParaRPr lang="en-US" sz="1800" b="0" dirty="0">
                <a:latin typeface="Times New Roman" pitchFamily="18" charset="0"/>
              </a:endParaRPr>
            </a:p>
          </p:txBody>
        </p:sp>
        <p:sp>
          <p:nvSpPr>
            <p:cNvPr id="347" name="Freeform 157">
              <a:extLst>
                <a:ext uri="{FF2B5EF4-FFF2-40B4-BE49-F238E27FC236}">
                  <a16:creationId xmlns:a16="http://schemas.microsoft.com/office/drawing/2014/main" id="{8917D76E-52F2-4BD3-850D-C8811248CF0C}"/>
                </a:ext>
              </a:extLst>
            </p:cNvPr>
            <p:cNvSpPr>
              <a:spLocks/>
            </p:cNvSpPr>
            <p:nvPr/>
          </p:nvSpPr>
          <p:spPr bwMode="auto">
            <a:xfrm>
              <a:off x="3072244" y="3492394"/>
              <a:ext cx="77788" cy="76200"/>
            </a:xfrm>
            <a:custGeom>
              <a:avLst/>
              <a:gdLst>
                <a:gd name="T0" fmla="*/ 0 w 98"/>
                <a:gd name="T1" fmla="*/ 49 h 96"/>
                <a:gd name="T2" fmla="*/ 3 w 98"/>
                <a:gd name="T3" fmla="*/ 31 h 96"/>
                <a:gd name="T4" fmla="*/ 12 w 98"/>
                <a:gd name="T5" fmla="*/ 17 h 96"/>
                <a:gd name="T6" fmla="*/ 24 w 98"/>
                <a:gd name="T7" fmla="*/ 6 h 96"/>
                <a:gd name="T8" fmla="*/ 40 w 98"/>
                <a:gd name="T9" fmla="*/ 0 h 96"/>
                <a:gd name="T10" fmla="*/ 57 w 98"/>
                <a:gd name="T11" fmla="*/ 0 h 96"/>
                <a:gd name="T12" fmla="*/ 73 w 98"/>
                <a:gd name="T13" fmla="*/ 6 h 96"/>
                <a:gd name="T14" fmla="*/ 87 w 98"/>
                <a:gd name="T15" fmla="*/ 17 h 96"/>
                <a:gd name="T16" fmla="*/ 95 w 98"/>
                <a:gd name="T17" fmla="*/ 31 h 96"/>
                <a:gd name="T18" fmla="*/ 98 w 98"/>
                <a:gd name="T19" fmla="*/ 49 h 96"/>
                <a:gd name="T20" fmla="*/ 95 w 98"/>
                <a:gd name="T21" fmla="*/ 65 h 96"/>
                <a:gd name="T22" fmla="*/ 87 w 98"/>
                <a:gd name="T23" fmla="*/ 80 h 96"/>
                <a:gd name="T24" fmla="*/ 73 w 98"/>
                <a:gd name="T25" fmla="*/ 90 h 96"/>
                <a:gd name="T26" fmla="*/ 57 w 98"/>
                <a:gd name="T27" fmla="*/ 96 h 96"/>
                <a:gd name="T28" fmla="*/ 40 w 98"/>
                <a:gd name="T29" fmla="*/ 96 h 96"/>
                <a:gd name="T30" fmla="*/ 24 w 98"/>
                <a:gd name="T31" fmla="*/ 90 h 96"/>
                <a:gd name="T32" fmla="*/ 12 w 98"/>
                <a:gd name="T33" fmla="*/ 80 h 96"/>
                <a:gd name="T34" fmla="*/ 3 w 98"/>
                <a:gd name="T35" fmla="*/ 65 h 96"/>
                <a:gd name="T36" fmla="*/ 0 w 98"/>
                <a:gd name="T37" fmla="*/ 49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6"/>
                <a:gd name="T59" fmla="*/ 98 w 98"/>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6">
                  <a:moveTo>
                    <a:pt x="0" y="49"/>
                  </a:moveTo>
                  <a:lnTo>
                    <a:pt x="3" y="31"/>
                  </a:lnTo>
                  <a:lnTo>
                    <a:pt x="12" y="17"/>
                  </a:lnTo>
                  <a:lnTo>
                    <a:pt x="24" y="6"/>
                  </a:lnTo>
                  <a:lnTo>
                    <a:pt x="40" y="0"/>
                  </a:lnTo>
                  <a:lnTo>
                    <a:pt x="57" y="0"/>
                  </a:lnTo>
                  <a:lnTo>
                    <a:pt x="73" y="6"/>
                  </a:lnTo>
                  <a:lnTo>
                    <a:pt x="87" y="17"/>
                  </a:lnTo>
                  <a:lnTo>
                    <a:pt x="95" y="31"/>
                  </a:lnTo>
                  <a:lnTo>
                    <a:pt x="98" y="49"/>
                  </a:lnTo>
                  <a:lnTo>
                    <a:pt x="95" y="65"/>
                  </a:lnTo>
                  <a:lnTo>
                    <a:pt x="87" y="80"/>
                  </a:lnTo>
                  <a:lnTo>
                    <a:pt x="73" y="90"/>
                  </a:lnTo>
                  <a:lnTo>
                    <a:pt x="57" y="96"/>
                  </a:lnTo>
                  <a:lnTo>
                    <a:pt x="40" y="96"/>
                  </a:lnTo>
                  <a:lnTo>
                    <a:pt x="24" y="90"/>
                  </a:lnTo>
                  <a:lnTo>
                    <a:pt x="12" y="80"/>
                  </a:lnTo>
                  <a:lnTo>
                    <a:pt x="3" y="65"/>
                  </a:lnTo>
                  <a:lnTo>
                    <a:pt x="0" y="49"/>
                  </a:lnTo>
                  <a:close/>
                </a:path>
              </a:pathLst>
            </a:custGeom>
            <a:solidFill>
              <a:srgbClr val="000000"/>
            </a:solidFill>
            <a:ln w="9525">
              <a:noFill/>
              <a:round/>
              <a:headEnd/>
              <a:tailEnd/>
            </a:ln>
          </p:spPr>
          <p:txBody>
            <a:bodyPr/>
            <a:lstStyle/>
            <a:p>
              <a:endParaRPr lang="en-US" sz="2800" dirty="0"/>
            </a:p>
          </p:txBody>
        </p:sp>
        <p:sp>
          <p:nvSpPr>
            <p:cNvPr id="348" name="Freeform 158">
              <a:extLst>
                <a:ext uri="{FF2B5EF4-FFF2-40B4-BE49-F238E27FC236}">
                  <a16:creationId xmlns:a16="http://schemas.microsoft.com/office/drawing/2014/main" id="{333EB3A3-62F4-4D03-A8A4-DD0C8ABAA2BC}"/>
                </a:ext>
              </a:extLst>
            </p:cNvPr>
            <p:cNvSpPr>
              <a:spLocks/>
            </p:cNvSpPr>
            <p:nvPr/>
          </p:nvSpPr>
          <p:spPr bwMode="auto">
            <a:xfrm>
              <a:off x="3083357" y="3503507"/>
              <a:ext cx="55563" cy="55563"/>
            </a:xfrm>
            <a:custGeom>
              <a:avLst/>
              <a:gdLst>
                <a:gd name="T0" fmla="*/ 0 w 69"/>
                <a:gd name="T1" fmla="*/ 35 h 69"/>
                <a:gd name="T2" fmla="*/ 1 w 69"/>
                <a:gd name="T3" fmla="*/ 21 h 69"/>
                <a:gd name="T4" fmla="*/ 9 w 69"/>
                <a:gd name="T5" fmla="*/ 9 h 69"/>
                <a:gd name="T6" fmla="*/ 21 w 69"/>
                <a:gd name="T7" fmla="*/ 2 h 69"/>
                <a:gd name="T8" fmla="*/ 34 w 69"/>
                <a:gd name="T9" fmla="*/ 0 h 69"/>
                <a:gd name="T10" fmla="*/ 46 w 69"/>
                <a:gd name="T11" fmla="*/ 2 h 69"/>
                <a:gd name="T12" fmla="*/ 58 w 69"/>
                <a:gd name="T13" fmla="*/ 9 h 69"/>
                <a:gd name="T14" fmla="*/ 66 w 69"/>
                <a:gd name="T15" fmla="*/ 21 h 69"/>
                <a:gd name="T16" fmla="*/ 69 w 69"/>
                <a:gd name="T17" fmla="*/ 35 h 69"/>
                <a:gd name="T18" fmla="*/ 66 w 69"/>
                <a:gd name="T19" fmla="*/ 47 h 69"/>
                <a:gd name="T20" fmla="*/ 58 w 69"/>
                <a:gd name="T21" fmla="*/ 59 h 69"/>
                <a:gd name="T22" fmla="*/ 46 w 69"/>
                <a:gd name="T23" fmla="*/ 66 h 69"/>
                <a:gd name="T24" fmla="*/ 34 w 69"/>
                <a:gd name="T25" fmla="*/ 69 h 69"/>
                <a:gd name="T26" fmla="*/ 21 w 69"/>
                <a:gd name="T27" fmla="*/ 66 h 69"/>
                <a:gd name="T28" fmla="*/ 9 w 69"/>
                <a:gd name="T29" fmla="*/ 59 h 69"/>
                <a:gd name="T30" fmla="*/ 1 w 69"/>
                <a:gd name="T31" fmla="*/ 47 h 69"/>
                <a:gd name="T32" fmla="*/ 0 w 69"/>
                <a:gd name="T33" fmla="*/ 35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0" y="35"/>
                  </a:moveTo>
                  <a:lnTo>
                    <a:pt x="1" y="21"/>
                  </a:lnTo>
                  <a:lnTo>
                    <a:pt x="9" y="9"/>
                  </a:lnTo>
                  <a:lnTo>
                    <a:pt x="21" y="2"/>
                  </a:lnTo>
                  <a:lnTo>
                    <a:pt x="34" y="0"/>
                  </a:lnTo>
                  <a:lnTo>
                    <a:pt x="46" y="2"/>
                  </a:lnTo>
                  <a:lnTo>
                    <a:pt x="58" y="9"/>
                  </a:lnTo>
                  <a:lnTo>
                    <a:pt x="66" y="21"/>
                  </a:lnTo>
                  <a:lnTo>
                    <a:pt x="69" y="35"/>
                  </a:lnTo>
                  <a:lnTo>
                    <a:pt x="66" y="47"/>
                  </a:lnTo>
                  <a:lnTo>
                    <a:pt x="58" y="59"/>
                  </a:lnTo>
                  <a:lnTo>
                    <a:pt x="46" y="66"/>
                  </a:lnTo>
                  <a:lnTo>
                    <a:pt x="34" y="69"/>
                  </a:lnTo>
                  <a:lnTo>
                    <a:pt x="21" y="66"/>
                  </a:lnTo>
                  <a:lnTo>
                    <a:pt x="9" y="59"/>
                  </a:lnTo>
                  <a:lnTo>
                    <a:pt x="1" y="47"/>
                  </a:lnTo>
                  <a:lnTo>
                    <a:pt x="0" y="35"/>
                  </a:lnTo>
                  <a:close/>
                </a:path>
              </a:pathLst>
            </a:custGeom>
            <a:solidFill>
              <a:srgbClr val="000000"/>
            </a:solidFill>
            <a:ln w="9525">
              <a:noFill/>
              <a:round/>
              <a:headEnd/>
              <a:tailEnd/>
            </a:ln>
          </p:spPr>
          <p:txBody>
            <a:bodyPr/>
            <a:lstStyle/>
            <a:p>
              <a:endParaRPr lang="en-US" sz="2800" dirty="0"/>
            </a:p>
          </p:txBody>
        </p:sp>
        <p:sp>
          <p:nvSpPr>
            <p:cNvPr id="349" name="Rectangle 348">
              <a:extLst>
                <a:ext uri="{FF2B5EF4-FFF2-40B4-BE49-F238E27FC236}">
                  <a16:creationId xmlns:a16="http://schemas.microsoft.com/office/drawing/2014/main" id="{4C6AA230-C171-42D8-BC56-CCEB036B691C}"/>
                </a:ext>
              </a:extLst>
            </p:cNvPr>
            <p:cNvSpPr>
              <a:spLocks noChangeArrowheads="1"/>
            </p:cNvSpPr>
            <p:nvPr/>
          </p:nvSpPr>
          <p:spPr bwMode="auto">
            <a:xfrm>
              <a:off x="3189717" y="3473345"/>
              <a:ext cx="303213" cy="153325"/>
            </a:xfrm>
            <a:prstGeom prst="rect">
              <a:avLst/>
            </a:prstGeom>
            <a:noFill/>
            <a:ln w="9525">
              <a:noFill/>
              <a:miter lim="800000"/>
              <a:headEnd/>
              <a:tailEnd/>
            </a:ln>
          </p:spPr>
          <p:txBody>
            <a:bodyPr wrap="square" lIns="0" tIns="0" rIns="0" bIns="0">
              <a:spAutoFit/>
            </a:bodyPr>
            <a:lstStyle/>
            <a:p>
              <a:pPr algn="ctr"/>
              <a:r>
                <a:rPr lang="en-US" sz="700" b="0" dirty="0"/>
                <a:t>TETH</a:t>
              </a:r>
              <a:endParaRPr lang="en-US" sz="1800" b="0" dirty="0">
                <a:latin typeface="Times New Roman" pitchFamily="18" charset="0"/>
              </a:endParaRPr>
            </a:p>
          </p:txBody>
        </p:sp>
        <p:sp>
          <p:nvSpPr>
            <p:cNvPr id="350" name="Freeform 160">
              <a:extLst>
                <a:ext uri="{FF2B5EF4-FFF2-40B4-BE49-F238E27FC236}">
                  <a16:creationId xmlns:a16="http://schemas.microsoft.com/office/drawing/2014/main" id="{DBC784D2-1DF0-4200-AAD1-973DA0CEE562}"/>
                </a:ext>
              </a:extLst>
            </p:cNvPr>
            <p:cNvSpPr>
              <a:spLocks/>
            </p:cNvSpPr>
            <p:nvPr/>
          </p:nvSpPr>
          <p:spPr bwMode="auto">
            <a:xfrm>
              <a:off x="3781857" y="4246457"/>
              <a:ext cx="77788" cy="76200"/>
            </a:xfrm>
            <a:custGeom>
              <a:avLst/>
              <a:gdLst>
                <a:gd name="T0" fmla="*/ 0 w 99"/>
                <a:gd name="T1" fmla="*/ 47 h 95"/>
                <a:gd name="T2" fmla="*/ 3 w 99"/>
                <a:gd name="T3" fmla="*/ 31 h 95"/>
                <a:gd name="T4" fmla="*/ 12 w 99"/>
                <a:gd name="T5" fmla="*/ 16 h 95"/>
                <a:gd name="T6" fmla="*/ 24 w 99"/>
                <a:gd name="T7" fmla="*/ 6 h 95"/>
                <a:gd name="T8" fmla="*/ 41 w 99"/>
                <a:gd name="T9" fmla="*/ 0 h 95"/>
                <a:gd name="T10" fmla="*/ 57 w 99"/>
                <a:gd name="T11" fmla="*/ 0 h 95"/>
                <a:gd name="T12" fmla="*/ 74 w 99"/>
                <a:gd name="T13" fmla="*/ 6 h 95"/>
                <a:gd name="T14" fmla="*/ 87 w 99"/>
                <a:gd name="T15" fmla="*/ 16 h 95"/>
                <a:gd name="T16" fmla="*/ 96 w 99"/>
                <a:gd name="T17" fmla="*/ 31 h 95"/>
                <a:gd name="T18" fmla="*/ 99 w 99"/>
                <a:gd name="T19" fmla="*/ 47 h 95"/>
                <a:gd name="T20" fmla="*/ 96 w 99"/>
                <a:gd name="T21" fmla="*/ 64 h 95"/>
                <a:gd name="T22" fmla="*/ 87 w 99"/>
                <a:gd name="T23" fmla="*/ 79 h 95"/>
                <a:gd name="T24" fmla="*/ 74 w 99"/>
                <a:gd name="T25" fmla="*/ 91 h 95"/>
                <a:gd name="T26" fmla="*/ 57 w 99"/>
                <a:gd name="T27" fmla="*/ 95 h 95"/>
                <a:gd name="T28" fmla="*/ 41 w 99"/>
                <a:gd name="T29" fmla="*/ 95 h 95"/>
                <a:gd name="T30" fmla="*/ 24 w 99"/>
                <a:gd name="T31" fmla="*/ 91 h 95"/>
                <a:gd name="T32" fmla="*/ 12 w 99"/>
                <a:gd name="T33" fmla="*/ 79 h 95"/>
                <a:gd name="T34" fmla="*/ 3 w 99"/>
                <a:gd name="T35" fmla="*/ 64 h 95"/>
                <a:gd name="T36" fmla="*/ 0 w 99"/>
                <a:gd name="T37" fmla="*/ 47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95"/>
                <a:gd name="T59" fmla="*/ 99 w 99"/>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95">
                  <a:moveTo>
                    <a:pt x="0" y="47"/>
                  </a:moveTo>
                  <a:lnTo>
                    <a:pt x="3" y="31"/>
                  </a:lnTo>
                  <a:lnTo>
                    <a:pt x="12" y="16"/>
                  </a:lnTo>
                  <a:lnTo>
                    <a:pt x="24" y="6"/>
                  </a:lnTo>
                  <a:lnTo>
                    <a:pt x="41" y="0"/>
                  </a:lnTo>
                  <a:lnTo>
                    <a:pt x="57" y="0"/>
                  </a:lnTo>
                  <a:lnTo>
                    <a:pt x="74" y="6"/>
                  </a:lnTo>
                  <a:lnTo>
                    <a:pt x="87" y="16"/>
                  </a:lnTo>
                  <a:lnTo>
                    <a:pt x="96" y="31"/>
                  </a:lnTo>
                  <a:lnTo>
                    <a:pt x="99" y="47"/>
                  </a:lnTo>
                  <a:lnTo>
                    <a:pt x="96" y="64"/>
                  </a:lnTo>
                  <a:lnTo>
                    <a:pt x="87" y="79"/>
                  </a:lnTo>
                  <a:lnTo>
                    <a:pt x="74" y="91"/>
                  </a:lnTo>
                  <a:lnTo>
                    <a:pt x="57" y="95"/>
                  </a:lnTo>
                  <a:lnTo>
                    <a:pt x="41" y="95"/>
                  </a:lnTo>
                  <a:lnTo>
                    <a:pt x="24" y="91"/>
                  </a:lnTo>
                  <a:lnTo>
                    <a:pt x="12" y="79"/>
                  </a:lnTo>
                  <a:lnTo>
                    <a:pt x="3" y="64"/>
                  </a:lnTo>
                  <a:lnTo>
                    <a:pt x="0" y="47"/>
                  </a:lnTo>
                  <a:close/>
                </a:path>
              </a:pathLst>
            </a:custGeom>
            <a:solidFill>
              <a:srgbClr val="FF00FF"/>
            </a:solidFill>
            <a:ln w="9525">
              <a:noFill/>
              <a:round/>
              <a:headEnd/>
              <a:tailEnd/>
            </a:ln>
          </p:spPr>
          <p:txBody>
            <a:bodyPr/>
            <a:lstStyle/>
            <a:p>
              <a:endParaRPr lang="en-US" sz="2800" dirty="0"/>
            </a:p>
          </p:txBody>
        </p:sp>
        <p:sp>
          <p:nvSpPr>
            <p:cNvPr id="351" name="Freeform 161">
              <a:extLst>
                <a:ext uri="{FF2B5EF4-FFF2-40B4-BE49-F238E27FC236}">
                  <a16:creationId xmlns:a16="http://schemas.microsoft.com/office/drawing/2014/main" id="{9C0C06F4-6F2F-45BE-B4E4-29279CE0C9FC}"/>
                </a:ext>
              </a:extLst>
            </p:cNvPr>
            <p:cNvSpPr>
              <a:spLocks/>
            </p:cNvSpPr>
            <p:nvPr/>
          </p:nvSpPr>
          <p:spPr bwMode="auto">
            <a:xfrm>
              <a:off x="3794557" y="4257569"/>
              <a:ext cx="53975" cy="53975"/>
            </a:xfrm>
            <a:custGeom>
              <a:avLst/>
              <a:gdLst>
                <a:gd name="T0" fmla="*/ 0 w 69"/>
                <a:gd name="T1" fmla="*/ 34 h 69"/>
                <a:gd name="T2" fmla="*/ 2 w 69"/>
                <a:gd name="T3" fmla="*/ 21 h 69"/>
                <a:gd name="T4" fmla="*/ 9 w 69"/>
                <a:gd name="T5" fmla="*/ 10 h 69"/>
                <a:gd name="T6" fmla="*/ 21 w 69"/>
                <a:gd name="T7" fmla="*/ 3 h 69"/>
                <a:gd name="T8" fmla="*/ 35 w 69"/>
                <a:gd name="T9" fmla="*/ 0 h 69"/>
                <a:gd name="T10" fmla="*/ 47 w 69"/>
                <a:gd name="T11" fmla="*/ 3 h 69"/>
                <a:gd name="T12" fmla="*/ 59 w 69"/>
                <a:gd name="T13" fmla="*/ 10 h 69"/>
                <a:gd name="T14" fmla="*/ 66 w 69"/>
                <a:gd name="T15" fmla="*/ 21 h 69"/>
                <a:gd name="T16" fmla="*/ 69 w 69"/>
                <a:gd name="T17" fmla="*/ 34 h 69"/>
                <a:gd name="T18" fmla="*/ 66 w 69"/>
                <a:gd name="T19" fmla="*/ 48 h 69"/>
                <a:gd name="T20" fmla="*/ 59 w 69"/>
                <a:gd name="T21" fmla="*/ 58 h 69"/>
                <a:gd name="T22" fmla="*/ 47 w 69"/>
                <a:gd name="T23" fmla="*/ 66 h 69"/>
                <a:gd name="T24" fmla="*/ 35 w 69"/>
                <a:gd name="T25" fmla="*/ 69 h 69"/>
                <a:gd name="T26" fmla="*/ 21 w 69"/>
                <a:gd name="T27" fmla="*/ 66 h 69"/>
                <a:gd name="T28" fmla="*/ 9 w 69"/>
                <a:gd name="T29" fmla="*/ 58 h 69"/>
                <a:gd name="T30" fmla="*/ 2 w 69"/>
                <a:gd name="T31" fmla="*/ 48 h 69"/>
                <a:gd name="T32" fmla="*/ 0 w 69"/>
                <a:gd name="T33" fmla="*/ 34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0" y="34"/>
                  </a:moveTo>
                  <a:lnTo>
                    <a:pt x="2" y="21"/>
                  </a:lnTo>
                  <a:lnTo>
                    <a:pt x="9" y="10"/>
                  </a:lnTo>
                  <a:lnTo>
                    <a:pt x="21" y="3"/>
                  </a:lnTo>
                  <a:lnTo>
                    <a:pt x="35" y="0"/>
                  </a:lnTo>
                  <a:lnTo>
                    <a:pt x="47" y="3"/>
                  </a:lnTo>
                  <a:lnTo>
                    <a:pt x="59" y="10"/>
                  </a:lnTo>
                  <a:lnTo>
                    <a:pt x="66" y="21"/>
                  </a:lnTo>
                  <a:lnTo>
                    <a:pt x="69" y="34"/>
                  </a:lnTo>
                  <a:lnTo>
                    <a:pt x="66" y="48"/>
                  </a:lnTo>
                  <a:lnTo>
                    <a:pt x="59" y="58"/>
                  </a:lnTo>
                  <a:lnTo>
                    <a:pt x="47" y="66"/>
                  </a:lnTo>
                  <a:lnTo>
                    <a:pt x="35" y="69"/>
                  </a:lnTo>
                  <a:lnTo>
                    <a:pt x="21" y="66"/>
                  </a:lnTo>
                  <a:lnTo>
                    <a:pt x="9" y="58"/>
                  </a:lnTo>
                  <a:lnTo>
                    <a:pt x="2" y="48"/>
                  </a:lnTo>
                  <a:lnTo>
                    <a:pt x="0" y="34"/>
                  </a:lnTo>
                  <a:close/>
                </a:path>
              </a:pathLst>
            </a:custGeom>
            <a:solidFill>
              <a:srgbClr val="FF00FF"/>
            </a:solidFill>
            <a:ln w="9525">
              <a:noFill/>
              <a:round/>
              <a:headEnd/>
              <a:tailEnd/>
            </a:ln>
          </p:spPr>
          <p:txBody>
            <a:bodyPr/>
            <a:lstStyle/>
            <a:p>
              <a:endParaRPr lang="en-US" sz="2800" dirty="0"/>
            </a:p>
          </p:txBody>
        </p:sp>
        <p:sp>
          <p:nvSpPr>
            <p:cNvPr id="352" name="Rectangle 351">
              <a:extLst>
                <a:ext uri="{FF2B5EF4-FFF2-40B4-BE49-F238E27FC236}">
                  <a16:creationId xmlns:a16="http://schemas.microsoft.com/office/drawing/2014/main" id="{B259C71D-534D-476E-88C6-FE77888DF5C5}"/>
                </a:ext>
              </a:extLst>
            </p:cNvPr>
            <p:cNvSpPr>
              <a:spLocks noChangeArrowheads="1"/>
            </p:cNvSpPr>
            <p:nvPr/>
          </p:nvSpPr>
          <p:spPr bwMode="auto">
            <a:xfrm>
              <a:off x="3912032" y="4227407"/>
              <a:ext cx="236538" cy="153325"/>
            </a:xfrm>
            <a:prstGeom prst="rect">
              <a:avLst/>
            </a:prstGeom>
            <a:noFill/>
            <a:ln w="9525">
              <a:noFill/>
              <a:miter lim="800000"/>
              <a:headEnd/>
              <a:tailEnd/>
            </a:ln>
          </p:spPr>
          <p:txBody>
            <a:bodyPr wrap="square" lIns="0" tIns="0" rIns="0" bIns="0">
              <a:spAutoFit/>
            </a:bodyPr>
            <a:lstStyle/>
            <a:p>
              <a:pPr algn="ctr"/>
              <a:r>
                <a:rPr lang="en-US" sz="700" b="0" dirty="0"/>
                <a:t>STS</a:t>
              </a:r>
              <a:endParaRPr lang="en-US" sz="1800" b="0" dirty="0">
                <a:latin typeface="Times New Roman" pitchFamily="18" charset="0"/>
              </a:endParaRPr>
            </a:p>
          </p:txBody>
        </p:sp>
        <p:sp>
          <p:nvSpPr>
            <p:cNvPr id="353" name="Freeform 163">
              <a:extLst>
                <a:ext uri="{FF2B5EF4-FFF2-40B4-BE49-F238E27FC236}">
                  <a16:creationId xmlns:a16="http://schemas.microsoft.com/office/drawing/2014/main" id="{DF96AAF6-291B-4230-AC9C-7654CC7728C6}"/>
                </a:ext>
              </a:extLst>
            </p:cNvPr>
            <p:cNvSpPr>
              <a:spLocks/>
            </p:cNvSpPr>
            <p:nvPr/>
          </p:nvSpPr>
          <p:spPr bwMode="auto">
            <a:xfrm>
              <a:off x="4137457" y="4202007"/>
              <a:ext cx="77788" cy="76200"/>
            </a:xfrm>
            <a:custGeom>
              <a:avLst/>
              <a:gdLst>
                <a:gd name="T0" fmla="*/ 0 w 98"/>
                <a:gd name="T1" fmla="*/ 49 h 97"/>
                <a:gd name="T2" fmla="*/ 3 w 98"/>
                <a:gd name="T3" fmla="*/ 31 h 97"/>
                <a:gd name="T4" fmla="*/ 12 w 98"/>
                <a:gd name="T5" fmla="*/ 18 h 97"/>
                <a:gd name="T6" fmla="*/ 24 w 98"/>
                <a:gd name="T7" fmla="*/ 6 h 97"/>
                <a:gd name="T8" fmla="*/ 40 w 98"/>
                <a:gd name="T9" fmla="*/ 0 h 97"/>
                <a:gd name="T10" fmla="*/ 56 w 98"/>
                <a:gd name="T11" fmla="*/ 0 h 97"/>
                <a:gd name="T12" fmla="*/ 73 w 98"/>
                <a:gd name="T13" fmla="*/ 6 h 97"/>
                <a:gd name="T14" fmla="*/ 86 w 98"/>
                <a:gd name="T15" fmla="*/ 18 h 97"/>
                <a:gd name="T16" fmla="*/ 95 w 98"/>
                <a:gd name="T17" fmla="*/ 31 h 97"/>
                <a:gd name="T18" fmla="*/ 98 w 98"/>
                <a:gd name="T19" fmla="*/ 49 h 97"/>
                <a:gd name="T20" fmla="*/ 95 w 98"/>
                <a:gd name="T21" fmla="*/ 66 h 97"/>
                <a:gd name="T22" fmla="*/ 86 w 98"/>
                <a:gd name="T23" fmla="*/ 80 h 97"/>
                <a:gd name="T24" fmla="*/ 73 w 98"/>
                <a:gd name="T25" fmla="*/ 91 h 97"/>
                <a:gd name="T26" fmla="*/ 56 w 98"/>
                <a:gd name="T27" fmla="*/ 97 h 97"/>
                <a:gd name="T28" fmla="*/ 40 w 98"/>
                <a:gd name="T29" fmla="*/ 97 h 97"/>
                <a:gd name="T30" fmla="*/ 24 w 98"/>
                <a:gd name="T31" fmla="*/ 91 h 97"/>
                <a:gd name="T32" fmla="*/ 12 w 98"/>
                <a:gd name="T33" fmla="*/ 80 h 97"/>
                <a:gd name="T34" fmla="*/ 3 w 98"/>
                <a:gd name="T35" fmla="*/ 66 h 97"/>
                <a:gd name="T36" fmla="*/ 0 w 98"/>
                <a:gd name="T37" fmla="*/ 49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7"/>
                <a:gd name="T59" fmla="*/ 98 w 9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7">
                  <a:moveTo>
                    <a:pt x="0" y="49"/>
                  </a:moveTo>
                  <a:lnTo>
                    <a:pt x="3" y="31"/>
                  </a:lnTo>
                  <a:lnTo>
                    <a:pt x="12" y="18"/>
                  </a:lnTo>
                  <a:lnTo>
                    <a:pt x="24" y="6"/>
                  </a:lnTo>
                  <a:lnTo>
                    <a:pt x="40" y="0"/>
                  </a:lnTo>
                  <a:lnTo>
                    <a:pt x="56" y="0"/>
                  </a:lnTo>
                  <a:lnTo>
                    <a:pt x="73" y="6"/>
                  </a:lnTo>
                  <a:lnTo>
                    <a:pt x="86" y="18"/>
                  </a:lnTo>
                  <a:lnTo>
                    <a:pt x="95" y="31"/>
                  </a:lnTo>
                  <a:lnTo>
                    <a:pt x="98" y="49"/>
                  </a:lnTo>
                  <a:lnTo>
                    <a:pt x="95" y="66"/>
                  </a:lnTo>
                  <a:lnTo>
                    <a:pt x="86" y="80"/>
                  </a:lnTo>
                  <a:lnTo>
                    <a:pt x="73" y="91"/>
                  </a:lnTo>
                  <a:lnTo>
                    <a:pt x="56" y="97"/>
                  </a:lnTo>
                  <a:lnTo>
                    <a:pt x="40" y="97"/>
                  </a:lnTo>
                  <a:lnTo>
                    <a:pt x="24" y="91"/>
                  </a:lnTo>
                  <a:lnTo>
                    <a:pt x="12" y="80"/>
                  </a:lnTo>
                  <a:lnTo>
                    <a:pt x="3" y="66"/>
                  </a:lnTo>
                  <a:lnTo>
                    <a:pt x="0" y="49"/>
                  </a:lnTo>
                  <a:close/>
                </a:path>
              </a:pathLst>
            </a:custGeom>
            <a:solidFill>
              <a:srgbClr val="000000"/>
            </a:solidFill>
            <a:ln w="9525">
              <a:noFill/>
              <a:round/>
              <a:headEnd/>
              <a:tailEnd/>
            </a:ln>
          </p:spPr>
          <p:txBody>
            <a:bodyPr/>
            <a:lstStyle/>
            <a:p>
              <a:endParaRPr lang="en-US" sz="2800" dirty="0"/>
            </a:p>
          </p:txBody>
        </p:sp>
        <p:sp>
          <p:nvSpPr>
            <p:cNvPr id="354" name="Freeform 164">
              <a:extLst>
                <a:ext uri="{FF2B5EF4-FFF2-40B4-BE49-F238E27FC236}">
                  <a16:creationId xmlns:a16="http://schemas.microsoft.com/office/drawing/2014/main" id="{E201D4BA-AB82-47AA-B8DB-2AD52AD1E882}"/>
                </a:ext>
              </a:extLst>
            </p:cNvPr>
            <p:cNvSpPr>
              <a:spLocks/>
            </p:cNvSpPr>
            <p:nvPr/>
          </p:nvSpPr>
          <p:spPr bwMode="auto">
            <a:xfrm>
              <a:off x="4148569" y="4213119"/>
              <a:ext cx="55563" cy="55563"/>
            </a:xfrm>
            <a:custGeom>
              <a:avLst/>
              <a:gdLst>
                <a:gd name="T0" fmla="*/ 0 w 68"/>
                <a:gd name="T1" fmla="*/ 34 h 68"/>
                <a:gd name="T2" fmla="*/ 1 w 68"/>
                <a:gd name="T3" fmla="*/ 21 h 68"/>
                <a:gd name="T4" fmla="*/ 9 w 68"/>
                <a:gd name="T5" fmla="*/ 9 h 68"/>
                <a:gd name="T6" fmla="*/ 20 w 68"/>
                <a:gd name="T7" fmla="*/ 1 h 68"/>
                <a:gd name="T8" fmla="*/ 34 w 68"/>
                <a:gd name="T9" fmla="*/ 0 h 68"/>
                <a:gd name="T10" fmla="*/ 46 w 68"/>
                <a:gd name="T11" fmla="*/ 1 h 68"/>
                <a:gd name="T12" fmla="*/ 58 w 68"/>
                <a:gd name="T13" fmla="*/ 9 h 68"/>
                <a:gd name="T14" fmla="*/ 65 w 68"/>
                <a:gd name="T15" fmla="*/ 21 h 68"/>
                <a:gd name="T16" fmla="*/ 68 w 68"/>
                <a:gd name="T17" fmla="*/ 34 h 68"/>
                <a:gd name="T18" fmla="*/ 65 w 68"/>
                <a:gd name="T19" fmla="*/ 46 h 68"/>
                <a:gd name="T20" fmla="*/ 58 w 68"/>
                <a:gd name="T21" fmla="*/ 58 h 68"/>
                <a:gd name="T22" fmla="*/ 46 w 68"/>
                <a:gd name="T23" fmla="*/ 65 h 68"/>
                <a:gd name="T24" fmla="*/ 34 w 68"/>
                <a:gd name="T25" fmla="*/ 68 h 68"/>
                <a:gd name="T26" fmla="*/ 20 w 68"/>
                <a:gd name="T27" fmla="*/ 65 h 68"/>
                <a:gd name="T28" fmla="*/ 9 w 68"/>
                <a:gd name="T29" fmla="*/ 58 h 68"/>
                <a:gd name="T30" fmla="*/ 1 w 68"/>
                <a:gd name="T31" fmla="*/ 46 h 68"/>
                <a:gd name="T32" fmla="*/ 0 w 68"/>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68"/>
                <a:gd name="T53" fmla="*/ 68 w 68"/>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68">
                  <a:moveTo>
                    <a:pt x="0" y="34"/>
                  </a:moveTo>
                  <a:lnTo>
                    <a:pt x="1" y="21"/>
                  </a:lnTo>
                  <a:lnTo>
                    <a:pt x="9" y="9"/>
                  </a:lnTo>
                  <a:lnTo>
                    <a:pt x="20" y="1"/>
                  </a:lnTo>
                  <a:lnTo>
                    <a:pt x="34" y="0"/>
                  </a:lnTo>
                  <a:lnTo>
                    <a:pt x="46" y="1"/>
                  </a:lnTo>
                  <a:lnTo>
                    <a:pt x="58" y="9"/>
                  </a:lnTo>
                  <a:lnTo>
                    <a:pt x="65" y="21"/>
                  </a:lnTo>
                  <a:lnTo>
                    <a:pt x="68" y="34"/>
                  </a:lnTo>
                  <a:lnTo>
                    <a:pt x="65" y="46"/>
                  </a:lnTo>
                  <a:lnTo>
                    <a:pt x="58" y="58"/>
                  </a:lnTo>
                  <a:lnTo>
                    <a:pt x="46" y="65"/>
                  </a:lnTo>
                  <a:lnTo>
                    <a:pt x="34" y="68"/>
                  </a:lnTo>
                  <a:lnTo>
                    <a:pt x="20" y="65"/>
                  </a:lnTo>
                  <a:lnTo>
                    <a:pt x="9" y="58"/>
                  </a:lnTo>
                  <a:lnTo>
                    <a:pt x="1" y="46"/>
                  </a:lnTo>
                  <a:lnTo>
                    <a:pt x="0" y="34"/>
                  </a:lnTo>
                  <a:close/>
                </a:path>
              </a:pathLst>
            </a:custGeom>
            <a:solidFill>
              <a:srgbClr val="000000"/>
            </a:solidFill>
            <a:ln w="9525">
              <a:noFill/>
              <a:round/>
              <a:headEnd/>
              <a:tailEnd/>
            </a:ln>
          </p:spPr>
          <p:txBody>
            <a:bodyPr/>
            <a:lstStyle/>
            <a:p>
              <a:endParaRPr lang="en-US" sz="2800" dirty="0"/>
            </a:p>
          </p:txBody>
        </p:sp>
        <p:sp>
          <p:nvSpPr>
            <p:cNvPr id="355" name="Rectangle 354">
              <a:extLst>
                <a:ext uri="{FF2B5EF4-FFF2-40B4-BE49-F238E27FC236}">
                  <a16:creationId xmlns:a16="http://schemas.microsoft.com/office/drawing/2014/main" id="{3B19B412-9955-4F7D-A612-A2EEB43DB551}"/>
                </a:ext>
              </a:extLst>
            </p:cNvPr>
            <p:cNvSpPr>
              <a:spLocks noChangeArrowheads="1"/>
            </p:cNvSpPr>
            <p:nvPr/>
          </p:nvSpPr>
          <p:spPr bwMode="auto">
            <a:xfrm>
              <a:off x="4173001" y="4191485"/>
              <a:ext cx="447676" cy="153325"/>
            </a:xfrm>
            <a:prstGeom prst="rect">
              <a:avLst/>
            </a:prstGeom>
            <a:noFill/>
            <a:ln w="9525">
              <a:noFill/>
              <a:miter lim="800000"/>
              <a:headEnd/>
              <a:tailEnd/>
            </a:ln>
          </p:spPr>
          <p:txBody>
            <a:bodyPr wrap="square" lIns="0" tIns="0" rIns="0" bIns="0">
              <a:spAutoFit/>
            </a:bodyPr>
            <a:lstStyle/>
            <a:p>
              <a:pPr algn="ctr"/>
              <a:r>
                <a:rPr lang="en-US" sz="700" b="0" dirty="0"/>
                <a:t>LAND 78</a:t>
              </a:r>
              <a:endParaRPr lang="en-US" sz="1800" b="0" dirty="0">
                <a:latin typeface="Times New Roman" pitchFamily="18" charset="0"/>
              </a:endParaRPr>
            </a:p>
          </p:txBody>
        </p:sp>
        <p:sp>
          <p:nvSpPr>
            <p:cNvPr id="356" name="Freeform 166">
              <a:extLst>
                <a:ext uri="{FF2B5EF4-FFF2-40B4-BE49-F238E27FC236}">
                  <a16:creationId xmlns:a16="http://schemas.microsoft.com/office/drawing/2014/main" id="{987297E4-5A28-46F2-AF1C-72831EE8F09D}"/>
                </a:ext>
              </a:extLst>
            </p:cNvPr>
            <p:cNvSpPr>
              <a:spLocks/>
            </p:cNvSpPr>
            <p:nvPr/>
          </p:nvSpPr>
          <p:spPr bwMode="auto">
            <a:xfrm>
              <a:off x="4343832" y="4957657"/>
              <a:ext cx="77788" cy="74613"/>
            </a:xfrm>
            <a:custGeom>
              <a:avLst/>
              <a:gdLst>
                <a:gd name="T0" fmla="*/ 0 w 98"/>
                <a:gd name="T1" fmla="*/ 48 h 95"/>
                <a:gd name="T2" fmla="*/ 2 w 98"/>
                <a:gd name="T3" fmla="*/ 31 h 95"/>
                <a:gd name="T4" fmla="*/ 11 w 98"/>
                <a:gd name="T5" fmla="*/ 16 h 95"/>
                <a:gd name="T6" fmla="*/ 23 w 98"/>
                <a:gd name="T7" fmla="*/ 6 h 95"/>
                <a:gd name="T8" fmla="*/ 40 w 98"/>
                <a:gd name="T9" fmla="*/ 0 h 95"/>
                <a:gd name="T10" fmla="*/ 56 w 98"/>
                <a:gd name="T11" fmla="*/ 0 h 95"/>
                <a:gd name="T12" fmla="*/ 73 w 98"/>
                <a:gd name="T13" fmla="*/ 6 h 95"/>
                <a:gd name="T14" fmla="*/ 86 w 98"/>
                <a:gd name="T15" fmla="*/ 16 h 95"/>
                <a:gd name="T16" fmla="*/ 95 w 98"/>
                <a:gd name="T17" fmla="*/ 31 h 95"/>
                <a:gd name="T18" fmla="*/ 98 w 98"/>
                <a:gd name="T19" fmla="*/ 48 h 95"/>
                <a:gd name="T20" fmla="*/ 95 w 98"/>
                <a:gd name="T21" fmla="*/ 64 h 95"/>
                <a:gd name="T22" fmla="*/ 86 w 98"/>
                <a:gd name="T23" fmla="*/ 79 h 95"/>
                <a:gd name="T24" fmla="*/ 73 w 98"/>
                <a:gd name="T25" fmla="*/ 91 h 95"/>
                <a:gd name="T26" fmla="*/ 56 w 98"/>
                <a:gd name="T27" fmla="*/ 95 h 95"/>
                <a:gd name="T28" fmla="*/ 40 w 98"/>
                <a:gd name="T29" fmla="*/ 95 h 95"/>
                <a:gd name="T30" fmla="*/ 23 w 98"/>
                <a:gd name="T31" fmla="*/ 91 h 95"/>
                <a:gd name="T32" fmla="*/ 11 w 98"/>
                <a:gd name="T33" fmla="*/ 79 h 95"/>
                <a:gd name="T34" fmla="*/ 2 w 98"/>
                <a:gd name="T35" fmla="*/ 64 h 95"/>
                <a:gd name="T36" fmla="*/ 0 w 98"/>
                <a:gd name="T37" fmla="*/ 48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5"/>
                <a:gd name="T59" fmla="*/ 98 w 98"/>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5">
                  <a:moveTo>
                    <a:pt x="0" y="48"/>
                  </a:moveTo>
                  <a:lnTo>
                    <a:pt x="2" y="31"/>
                  </a:lnTo>
                  <a:lnTo>
                    <a:pt x="11" y="16"/>
                  </a:lnTo>
                  <a:lnTo>
                    <a:pt x="23" y="6"/>
                  </a:lnTo>
                  <a:lnTo>
                    <a:pt x="40" y="0"/>
                  </a:lnTo>
                  <a:lnTo>
                    <a:pt x="56" y="0"/>
                  </a:lnTo>
                  <a:lnTo>
                    <a:pt x="73" y="6"/>
                  </a:lnTo>
                  <a:lnTo>
                    <a:pt x="86" y="16"/>
                  </a:lnTo>
                  <a:lnTo>
                    <a:pt x="95" y="31"/>
                  </a:lnTo>
                  <a:lnTo>
                    <a:pt x="98" y="48"/>
                  </a:lnTo>
                  <a:lnTo>
                    <a:pt x="95" y="64"/>
                  </a:lnTo>
                  <a:lnTo>
                    <a:pt x="86" y="79"/>
                  </a:lnTo>
                  <a:lnTo>
                    <a:pt x="73" y="91"/>
                  </a:lnTo>
                  <a:lnTo>
                    <a:pt x="56" y="95"/>
                  </a:lnTo>
                  <a:lnTo>
                    <a:pt x="40" y="95"/>
                  </a:lnTo>
                  <a:lnTo>
                    <a:pt x="23" y="91"/>
                  </a:lnTo>
                  <a:lnTo>
                    <a:pt x="11" y="79"/>
                  </a:lnTo>
                  <a:lnTo>
                    <a:pt x="2" y="64"/>
                  </a:lnTo>
                  <a:lnTo>
                    <a:pt x="0" y="48"/>
                  </a:lnTo>
                  <a:close/>
                </a:path>
              </a:pathLst>
            </a:custGeom>
            <a:solidFill>
              <a:srgbClr val="000000"/>
            </a:solidFill>
            <a:ln w="9525">
              <a:noFill/>
              <a:round/>
              <a:headEnd/>
              <a:tailEnd/>
            </a:ln>
          </p:spPr>
          <p:txBody>
            <a:bodyPr/>
            <a:lstStyle/>
            <a:p>
              <a:endParaRPr lang="en-US" sz="2800" dirty="0"/>
            </a:p>
          </p:txBody>
        </p:sp>
        <p:sp>
          <p:nvSpPr>
            <p:cNvPr id="357" name="Freeform 167">
              <a:extLst>
                <a:ext uri="{FF2B5EF4-FFF2-40B4-BE49-F238E27FC236}">
                  <a16:creationId xmlns:a16="http://schemas.microsoft.com/office/drawing/2014/main" id="{A9B9FA5A-5F3D-4B80-9F3D-D91AD263771B}"/>
                </a:ext>
              </a:extLst>
            </p:cNvPr>
            <p:cNvSpPr>
              <a:spLocks/>
            </p:cNvSpPr>
            <p:nvPr/>
          </p:nvSpPr>
          <p:spPr bwMode="auto">
            <a:xfrm>
              <a:off x="4356532" y="4967182"/>
              <a:ext cx="53975" cy="55563"/>
            </a:xfrm>
            <a:custGeom>
              <a:avLst/>
              <a:gdLst>
                <a:gd name="T0" fmla="*/ 0 w 69"/>
                <a:gd name="T1" fmla="*/ 35 h 69"/>
                <a:gd name="T2" fmla="*/ 2 w 69"/>
                <a:gd name="T3" fmla="*/ 21 h 69"/>
                <a:gd name="T4" fmla="*/ 9 w 69"/>
                <a:gd name="T5" fmla="*/ 11 h 69"/>
                <a:gd name="T6" fmla="*/ 21 w 69"/>
                <a:gd name="T7" fmla="*/ 3 h 69"/>
                <a:gd name="T8" fmla="*/ 35 w 69"/>
                <a:gd name="T9" fmla="*/ 0 h 69"/>
                <a:gd name="T10" fmla="*/ 47 w 69"/>
                <a:gd name="T11" fmla="*/ 3 h 69"/>
                <a:gd name="T12" fmla="*/ 59 w 69"/>
                <a:gd name="T13" fmla="*/ 11 h 69"/>
                <a:gd name="T14" fmla="*/ 66 w 69"/>
                <a:gd name="T15" fmla="*/ 21 h 69"/>
                <a:gd name="T16" fmla="*/ 69 w 69"/>
                <a:gd name="T17" fmla="*/ 35 h 69"/>
                <a:gd name="T18" fmla="*/ 66 w 69"/>
                <a:gd name="T19" fmla="*/ 48 h 69"/>
                <a:gd name="T20" fmla="*/ 59 w 69"/>
                <a:gd name="T21" fmla="*/ 59 h 69"/>
                <a:gd name="T22" fmla="*/ 47 w 69"/>
                <a:gd name="T23" fmla="*/ 66 h 69"/>
                <a:gd name="T24" fmla="*/ 35 w 69"/>
                <a:gd name="T25" fmla="*/ 69 h 69"/>
                <a:gd name="T26" fmla="*/ 21 w 69"/>
                <a:gd name="T27" fmla="*/ 66 h 69"/>
                <a:gd name="T28" fmla="*/ 9 w 69"/>
                <a:gd name="T29" fmla="*/ 59 h 69"/>
                <a:gd name="T30" fmla="*/ 2 w 69"/>
                <a:gd name="T31" fmla="*/ 48 h 69"/>
                <a:gd name="T32" fmla="*/ 0 w 69"/>
                <a:gd name="T33" fmla="*/ 35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0" y="35"/>
                  </a:moveTo>
                  <a:lnTo>
                    <a:pt x="2" y="21"/>
                  </a:lnTo>
                  <a:lnTo>
                    <a:pt x="9" y="11"/>
                  </a:lnTo>
                  <a:lnTo>
                    <a:pt x="21" y="3"/>
                  </a:lnTo>
                  <a:lnTo>
                    <a:pt x="35" y="0"/>
                  </a:lnTo>
                  <a:lnTo>
                    <a:pt x="47" y="3"/>
                  </a:lnTo>
                  <a:lnTo>
                    <a:pt x="59" y="11"/>
                  </a:lnTo>
                  <a:lnTo>
                    <a:pt x="66" y="21"/>
                  </a:lnTo>
                  <a:lnTo>
                    <a:pt x="69" y="35"/>
                  </a:lnTo>
                  <a:lnTo>
                    <a:pt x="66" y="48"/>
                  </a:lnTo>
                  <a:lnTo>
                    <a:pt x="59" y="59"/>
                  </a:lnTo>
                  <a:lnTo>
                    <a:pt x="47" y="66"/>
                  </a:lnTo>
                  <a:lnTo>
                    <a:pt x="35" y="69"/>
                  </a:lnTo>
                  <a:lnTo>
                    <a:pt x="21" y="66"/>
                  </a:lnTo>
                  <a:lnTo>
                    <a:pt x="9" y="59"/>
                  </a:lnTo>
                  <a:lnTo>
                    <a:pt x="2" y="48"/>
                  </a:lnTo>
                  <a:lnTo>
                    <a:pt x="0" y="35"/>
                  </a:lnTo>
                  <a:close/>
                </a:path>
              </a:pathLst>
            </a:custGeom>
            <a:solidFill>
              <a:srgbClr val="000000"/>
            </a:solidFill>
            <a:ln w="9525">
              <a:noFill/>
              <a:round/>
              <a:headEnd/>
              <a:tailEnd/>
            </a:ln>
          </p:spPr>
          <p:txBody>
            <a:bodyPr/>
            <a:lstStyle/>
            <a:p>
              <a:endParaRPr lang="en-US" sz="2800" dirty="0"/>
            </a:p>
          </p:txBody>
        </p:sp>
        <p:sp>
          <p:nvSpPr>
            <p:cNvPr id="358" name="Rectangle 357">
              <a:extLst>
                <a:ext uri="{FF2B5EF4-FFF2-40B4-BE49-F238E27FC236}">
                  <a16:creationId xmlns:a16="http://schemas.microsoft.com/office/drawing/2014/main" id="{9B431B49-B74A-4CD8-A9D9-DC33449ED4C7}"/>
                </a:ext>
              </a:extLst>
            </p:cNvPr>
            <p:cNvSpPr>
              <a:spLocks noChangeArrowheads="1"/>
            </p:cNvSpPr>
            <p:nvPr/>
          </p:nvSpPr>
          <p:spPr bwMode="auto">
            <a:xfrm>
              <a:off x="4474006" y="4937020"/>
              <a:ext cx="407988" cy="153325"/>
            </a:xfrm>
            <a:prstGeom prst="rect">
              <a:avLst/>
            </a:prstGeom>
            <a:noFill/>
            <a:ln w="9525">
              <a:noFill/>
              <a:miter lim="800000"/>
              <a:headEnd/>
              <a:tailEnd/>
            </a:ln>
          </p:spPr>
          <p:txBody>
            <a:bodyPr wrap="square" lIns="0" tIns="0" rIns="0" bIns="0">
              <a:spAutoFit/>
            </a:bodyPr>
            <a:lstStyle/>
            <a:p>
              <a:pPr algn="ctr"/>
              <a:r>
                <a:rPr lang="en-US" sz="700" b="0" dirty="0"/>
                <a:t>GRO 82</a:t>
              </a:r>
              <a:endParaRPr lang="en-US" sz="700" b="0" dirty="0">
                <a:latin typeface="Times New Roman" pitchFamily="18" charset="0"/>
              </a:endParaRPr>
            </a:p>
          </p:txBody>
        </p:sp>
        <p:sp>
          <p:nvSpPr>
            <p:cNvPr id="359" name="Freeform 169">
              <a:extLst>
                <a:ext uri="{FF2B5EF4-FFF2-40B4-BE49-F238E27FC236}">
                  <a16:creationId xmlns:a16="http://schemas.microsoft.com/office/drawing/2014/main" id="{8A5213AF-E45C-470B-A7C9-A98C7DAA6414}"/>
                </a:ext>
              </a:extLst>
            </p:cNvPr>
            <p:cNvSpPr>
              <a:spLocks/>
            </p:cNvSpPr>
            <p:nvPr/>
          </p:nvSpPr>
          <p:spPr bwMode="auto">
            <a:xfrm>
              <a:off x="4358119" y="4808432"/>
              <a:ext cx="77788" cy="76200"/>
            </a:xfrm>
            <a:custGeom>
              <a:avLst/>
              <a:gdLst>
                <a:gd name="T0" fmla="*/ 0 w 99"/>
                <a:gd name="T1" fmla="*/ 47 h 95"/>
                <a:gd name="T2" fmla="*/ 3 w 99"/>
                <a:gd name="T3" fmla="*/ 31 h 95"/>
                <a:gd name="T4" fmla="*/ 12 w 99"/>
                <a:gd name="T5" fmla="*/ 16 h 95"/>
                <a:gd name="T6" fmla="*/ 26 w 99"/>
                <a:gd name="T7" fmla="*/ 6 h 95"/>
                <a:gd name="T8" fmla="*/ 41 w 99"/>
                <a:gd name="T9" fmla="*/ 0 h 95"/>
                <a:gd name="T10" fmla="*/ 59 w 99"/>
                <a:gd name="T11" fmla="*/ 0 h 95"/>
                <a:gd name="T12" fmla="*/ 75 w 99"/>
                <a:gd name="T13" fmla="*/ 6 h 95"/>
                <a:gd name="T14" fmla="*/ 87 w 99"/>
                <a:gd name="T15" fmla="*/ 16 h 95"/>
                <a:gd name="T16" fmla="*/ 96 w 99"/>
                <a:gd name="T17" fmla="*/ 31 h 95"/>
                <a:gd name="T18" fmla="*/ 99 w 99"/>
                <a:gd name="T19" fmla="*/ 47 h 95"/>
                <a:gd name="T20" fmla="*/ 96 w 99"/>
                <a:gd name="T21" fmla="*/ 64 h 95"/>
                <a:gd name="T22" fmla="*/ 87 w 99"/>
                <a:gd name="T23" fmla="*/ 79 h 95"/>
                <a:gd name="T24" fmla="*/ 75 w 99"/>
                <a:gd name="T25" fmla="*/ 91 h 95"/>
                <a:gd name="T26" fmla="*/ 59 w 99"/>
                <a:gd name="T27" fmla="*/ 95 h 95"/>
                <a:gd name="T28" fmla="*/ 41 w 99"/>
                <a:gd name="T29" fmla="*/ 95 h 95"/>
                <a:gd name="T30" fmla="*/ 26 w 99"/>
                <a:gd name="T31" fmla="*/ 91 h 95"/>
                <a:gd name="T32" fmla="*/ 12 w 99"/>
                <a:gd name="T33" fmla="*/ 79 h 95"/>
                <a:gd name="T34" fmla="*/ 3 w 99"/>
                <a:gd name="T35" fmla="*/ 64 h 95"/>
                <a:gd name="T36" fmla="*/ 0 w 99"/>
                <a:gd name="T37" fmla="*/ 47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95"/>
                <a:gd name="T59" fmla="*/ 99 w 99"/>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95">
                  <a:moveTo>
                    <a:pt x="0" y="47"/>
                  </a:moveTo>
                  <a:lnTo>
                    <a:pt x="3" y="31"/>
                  </a:lnTo>
                  <a:lnTo>
                    <a:pt x="12" y="16"/>
                  </a:lnTo>
                  <a:lnTo>
                    <a:pt x="26" y="6"/>
                  </a:lnTo>
                  <a:lnTo>
                    <a:pt x="41" y="0"/>
                  </a:lnTo>
                  <a:lnTo>
                    <a:pt x="59" y="0"/>
                  </a:lnTo>
                  <a:lnTo>
                    <a:pt x="75" y="6"/>
                  </a:lnTo>
                  <a:lnTo>
                    <a:pt x="87" y="16"/>
                  </a:lnTo>
                  <a:lnTo>
                    <a:pt x="96" y="31"/>
                  </a:lnTo>
                  <a:lnTo>
                    <a:pt x="99" y="47"/>
                  </a:lnTo>
                  <a:lnTo>
                    <a:pt x="96" y="64"/>
                  </a:lnTo>
                  <a:lnTo>
                    <a:pt x="87" y="79"/>
                  </a:lnTo>
                  <a:lnTo>
                    <a:pt x="75" y="91"/>
                  </a:lnTo>
                  <a:lnTo>
                    <a:pt x="59" y="95"/>
                  </a:lnTo>
                  <a:lnTo>
                    <a:pt x="41" y="95"/>
                  </a:lnTo>
                  <a:lnTo>
                    <a:pt x="26" y="91"/>
                  </a:lnTo>
                  <a:lnTo>
                    <a:pt x="12" y="79"/>
                  </a:lnTo>
                  <a:lnTo>
                    <a:pt x="3" y="64"/>
                  </a:lnTo>
                  <a:lnTo>
                    <a:pt x="0" y="47"/>
                  </a:lnTo>
                  <a:close/>
                </a:path>
              </a:pathLst>
            </a:custGeom>
            <a:solidFill>
              <a:srgbClr val="000000"/>
            </a:solidFill>
            <a:ln w="9525">
              <a:noFill/>
              <a:round/>
              <a:headEnd/>
              <a:tailEnd/>
            </a:ln>
          </p:spPr>
          <p:txBody>
            <a:bodyPr/>
            <a:lstStyle/>
            <a:p>
              <a:endParaRPr lang="en-US" sz="2800" dirty="0"/>
            </a:p>
          </p:txBody>
        </p:sp>
        <p:sp>
          <p:nvSpPr>
            <p:cNvPr id="360" name="Freeform 170">
              <a:extLst>
                <a:ext uri="{FF2B5EF4-FFF2-40B4-BE49-F238E27FC236}">
                  <a16:creationId xmlns:a16="http://schemas.microsoft.com/office/drawing/2014/main" id="{0898CD80-EF3D-40DE-88D7-3C70A118A86B}"/>
                </a:ext>
              </a:extLst>
            </p:cNvPr>
            <p:cNvSpPr>
              <a:spLocks/>
            </p:cNvSpPr>
            <p:nvPr/>
          </p:nvSpPr>
          <p:spPr bwMode="auto">
            <a:xfrm>
              <a:off x="4370819" y="4819544"/>
              <a:ext cx="53975" cy="53975"/>
            </a:xfrm>
            <a:custGeom>
              <a:avLst/>
              <a:gdLst>
                <a:gd name="T0" fmla="*/ 0 w 69"/>
                <a:gd name="T1" fmla="*/ 34 h 69"/>
                <a:gd name="T2" fmla="*/ 3 w 69"/>
                <a:gd name="T3" fmla="*/ 21 h 69"/>
                <a:gd name="T4" fmla="*/ 11 w 69"/>
                <a:gd name="T5" fmla="*/ 11 h 69"/>
                <a:gd name="T6" fmla="*/ 21 w 69"/>
                <a:gd name="T7" fmla="*/ 3 h 69"/>
                <a:gd name="T8" fmla="*/ 35 w 69"/>
                <a:gd name="T9" fmla="*/ 0 h 69"/>
                <a:gd name="T10" fmla="*/ 48 w 69"/>
                <a:gd name="T11" fmla="*/ 3 h 69"/>
                <a:gd name="T12" fmla="*/ 58 w 69"/>
                <a:gd name="T13" fmla="*/ 11 h 69"/>
                <a:gd name="T14" fmla="*/ 66 w 69"/>
                <a:gd name="T15" fmla="*/ 21 h 69"/>
                <a:gd name="T16" fmla="*/ 69 w 69"/>
                <a:gd name="T17" fmla="*/ 34 h 69"/>
                <a:gd name="T18" fmla="*/ 66 w 69"/>
                <a:gd name="T19" fmla="*/ 48 h 69"/>
                <a:gd name="T20" fmla="*/ 58 w 69"/>
                <a:gd name="T21" fmla="*/ 58 h 69"/>
                <a:gd name="T22" fmla="*/ 48 w 69"/>
                <a:gd name="T23" fmla="*/ 66 h 69"/>
                <a:gd name="T24" fmla="*/ 35 w 69"/>
                <a:gd name="T25" fmla="*/ 69 h 69"/>
                <a:gd name="T26" fmla="*/ 21 w 69"/>
                <a:gd name="T27" fmla="*/ 66 h 69"/>
                <a:gd name="T28" fmla="*/ 11 w 69"/>
                <a:gd name="T29" fmla="*/ 58 h 69"/>
                <a:gd name="T30" fmla="*/ 3 w 69"/>
                <a:gd name="T31" fmla="*/ 48 h 69"/>
                <a:gd name="T32" fmla="*/ 0 w 69"/>
                <a:gd name="T33" fmla="*/ 34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0" y="34"/>
                  </a:moveTo>
                  <a:lnTo>
                    <a:pt x="3" y="21"/>
                  </a:lnTo>
                  <a:lnTo>
                    <a:pt x="11" y="11"/>
                  </a:lnTo>
                  <a:lnTo>
                    <a:pt x="21" y="3"/>
                  </a:lnTo>
                  <a:lnTo>
                    <a:pt x="35" y="0"/>
                  </a:lnTo>
                  <a:lnTo>
                    <a:pt x="48" y="3"/>
                  </a:lnTo>
                  <a:lnTo>
                    <a:pt x="58" y="11"/>
                  </a:lnTo>
                  <a:lnTo>
                    <a:pt x="66" y="21"/>
                  </a:lnTo>
                  <a:lnTo>
                    <a:pt x="69" y="34"/>
                  </a:lnTo>
                  <a:lnTo>
                    <a:pt x="66" y="48"/>
                  </a:lnTo>
                  <a:lnTo>
                    <a:pt x="58" y="58"/>
                  </a:lnTo>
                  <a:lnTo>
                    <a:pt x="48" y="66"/>
                  </a:lnTo>
                  <a:lnTo>
                    <a:pt x="35" y="69"/>
                  </a:lnTo>
                  <a:lnTo>
                    <a:pt x="21" y="66"/>
                  </a:lnTo>
                  <a:lnTo>
                    <a:pt x="11" y="58"/>
                  </a:lnTo>
                  <a:lnTo>
                    <a:pt x="3" y="48"/>
                  </a:lnTo>
                  <a:lnTo>
                    <a:pt x="0" y="34"/>
                  </a:lnTo>
                  <a:close/>
                </a:path>
              </a:pathLst>
            </a:custGeom>
            <a:solidFill>
              <a:srgbClr val="000000"/>
            </a:solidFill>
            <a:ln w="9525">
              <a:noFill/>
              <a:round/>
              <a:headEnd/>
              <a:tailEnd/>
            </a:ln>
          </p:spPr>
          <p:txBody>
            <a:bodyPr/>
            <a:lstStyle/>
            <a:p>
              <a:endParaRPr lang="en-US" sz="2800" dirty="0"/>
            </a:p>
          </p:txBody>
        </p:sp>
        <p:sp>
          <p:nvSpPr>
            <p:cNvPr id="361" name="Rectangle 360">
              <a:extLst>
                <a:ext uri="{FF2B5EF4-FFF2-40B4-BE49-F238E27FC236}">
                  <a16:creationId xmlns:a16="http://schemas.microsoft.com/office/drawing/2014/main" id="{F3ED4798-6FA2-43D6-A5AD-EA6BC930C4C0}"/>
                </a:ext>
              </a:extLst>
            </p:cNvPr>
            <p:cNvSpPr>
              <a:spLocks noChangeArrowheads="1"/>
            </p:cNvSpPr>
            <p:nvPr/>
          </p:nvSpPr>
          <p:spPr bwMode="auto">
            <a:xfrm>
              <a:off x="4489882" y="4789383"/>
              <a:ext cx="387349" cy="153325"/>
            </a:xfrm>
            <a:prstGeom prst="rect">
              <a:avLst/>
            </a:prstGeom>
            <a:noFill/>
            <a:ln w="9525">
              <a:noFill/>
              <a:miter lim="800000"/>
              <a:headEnd/>
              <a:tailEnd/>
            </a:ln>
          </p:spPr>
          <p:txBody>
            <a:bodyPr wrap="square" lIns="0" tIns="0" rIns="0" bIns="0">
              <a:spAutoFit/>
            </a:bodyPr>
            <a:lstStyle/>
            <a:p>
              <a:pPr algn="ctr"/>
              <a:r>
                <a:rPr lang="en-US" sz="700" b="0" dirty="0"/>
                <a:t>ERB 80</a:t>
              </a:r>
              <a:endParaRPr lang="en-US" sz="1800" b="0" dirty="0">
                <a:latin typeface="Times New Roman" pitchFamily="18" charset="0"/>
              </a:endParaRPr>
            </a:p>
          </p:txBody>
        </p:sp>
        <p:sp>
          <p:nvSpPr>
            <p:cNvPr id="362" name="Freeform 172">
              <a:extLst>
                <a:ext uri="{FF2B5EF4-FFF2-40B4-BE49-F238E27FC236}">
                  <a16:creationId xmlns:a16="http://schemas.microsoft.com/office/drawing/2014/main" id="{C62EF5F1-3AF1-47F7-BF0C-1EE00C51C30B}"/>
                </a:ext>
              </a:extLst>
            </p:cNvPr>
            <p:cNvSpPr>
              <a:spLocks/>
            </p:cNvSpPr>
            <p:nvPr/>
          </p:nvSpPr>
          <p:spPr bwMode="auto">
            <a:xfrm>
              <a:off x="4375582" y="5119582"/>
              <a:ext cx="77788" cy="76200"/>
            </a:xfrm>
            <a:custGeom>
              <a:avLst/>
              <a:gdLst>
                <a:gd name="T0" fmla="*/ 0 w 99"/>
                <a:gd name="T1" fmla="*/ 49 h 97"/>
                <a:gd name="T2" fmla="*/ 3 w 99"/>
                <a:gd name="T3" fmla="*/ 32 h 97"/>
                <a:gd name="T4" fmla="*/ 12 w 99"/>
                <a:gd name="T5" fmla="*/ 18 h 97"/>
                <a:gd name="T6" fmla="*/ 26 w 99"/>
                <a:gd name="T7" fmla="*/ 6 h 97"/>
                <a:gd name="T8" fmla="*/ 42 w 99"/>
                <a:gd name="T9" fmla="*/ 0 h 97"/>
                <a:gd name="T10" fmla="*/ 58 w 99"/>
                <a:gd name="T11" fmla="*/ 0 h 97"/>
                <a:gd name="T12" fmla="*/ 75 w 99"/>
                <a:gd name="T13" fmla="*/ 6 h 97"/>
                <a:gd name="T14" fmla="*/ 87 w 99"/>
                <a:gd name="T15" fmla="*/ 18 h 97"/>
                <a:gd name="T16" fmla="*/ 96 w 99"/>
                <a:gd name="T17" fmla="*/ 32 h 97"/>
                <a:gd name="T18" fmla="*/ 99 w 99"/>
                <a:gd name="T19" fmla="*/ 49 h 97"/>
                <a:gd name="T20" fmla="*/ 96 w 99"/>
                <a:gd name="T21" fmla="*/ 66 h 97"/>
                <a:gd name="T22" fmla="*/ 87 w 99"/>
                <a:gd name="T23" fmla="*/ 81 h 97"/>
                <a:gd name="T24" fmla="*/ 75 w 99"/>
                <a:gd name="T25" fmla="*/ 91 h 97"/>
                <a:gd name="T26" fmla="*/ 58 w 99"/>
                <a:gd name="T27" fmla="*/ 97 h 97"/>
                <a:gd name="T28" fmla="*/ 42 w 99"/>
                <a:gd name="T29" fmla="*/ 97 h 97"/>
                <a:gd name="T30" fmla="*/ 26 w 99"/>
                <a:gd name="T31" fmla="*/ 91 h 97"/>
                <a:gd name="T32" fmla="*/ 12 w 99"/>
                <a:gd name="T33" fmla="*/ 81 h 97"/>
                <a:gd name="T34" fmla="*/ 3 w 99"/>
                <a:gd name="T35" fmla="*/ 66 h 97"/>
                <a:gd name="T36" fmla="*/ 0 w 99"/>
                <a:gd name="T37" fmla="*/ 49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97"/>
                <a:gd name="T59" fmla="*/ 99 w 99"/>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97">
                  <a:moveTo>
                    <a:pt x="0" y="49"/>
                  </a:moveTo>
                  <a:lnTo>
                    <a:pt x="3" y="32"/>
                  </a:lnTo>
                  <a:lnTo>
                    <a:pt x="12" y="18"/>
                  </a:lnTo>
                  <a:lnTo>
                    <a:pt x="26" y="6"/>
                  </a:lnTo>
                  <a:lnTo>
                    <a:pt x="42" y="0"/>
                  </a:lnTo>
                  <a:lnTo>
                    <a:pt x="58" y="0"/>
                  </a:lnTo>
                  <a:lnTo>
                    <a:pt x="75" y="6"/>
                  </a:lnTo>
                  <a:lnTo>
                    <a:pt x="87" y="18"/>
                  </a:lnTo>
                  <a:lnTo>
                    <a:pt x="96" y="32"/>
                  </a:lnTo>
                  <a:lnTo>
                    <a:pt x="99" y="49"/>
                  </a:lnTo>
                  <a:lnTo>
                    <a:pt x="96" y="66"/>
                  </a:lnTo>
                  <a:lnTo>
                    <a:pt x="87" y="81"/>
                  </a:lnTo>
                  <a:lnTo>
                    <a:pt x="75" y="91"/>
                  </a:lnTo>
                  <a:lnTo>
                    <a:pt x="58" y="97"/>
                  </a:lnTo>
                  <a:lnTo>
                    <a:pt x="42" y="97"/>
                  </a:lnTo>
                  <a:lnTo>
                    <a:pt x="26" y="91"/>
                  </a:lnTo>
                  <a:lnTo>
                    <a:pt x="12" y="81"/>
                  </a:lnTo>
                  <a:lnTo>
                    <a:pt x="3" y="66"/>
                  </a:lnTo>
                  <a:lnTo>
                    <a:pt x="0" y="49"/>
                  </a:lnTo>
                  <a:close/>
                </a:path>
              </a:pathLst>
            </a:custGeom>
            <a:solidFill>
              <a:srgbClr val="FF0000"/>
            </a:solidFill>
            <a:ln w="9525">
              <a:noFill/>
              <a:round/>
              <a:headEnd/>
              <a:tailEnd/>
            </a:ln>
          </p:spPr>
          <p:txBody>
            <a:bodyPr/>
            <a:lstStyle/>
            <a:p>
              <a:endParaRPr lang="en-US" sz="2800" dirty="0"/>
            </a:p>
          </p:txBody>
        </p:sp>
        <p:sp>
          <p:nvSpPr>
            <p:cNvPr id="363" name="Freeform 173">
              <a:extLst>
                <a:ext uri="{FF2B5EF4-FFF2-40B4-BE49-F238E27FC236}">
                  <a16:creationId xmlns:a16="http://schemas.microsoft.com/office/drawing/2014/main" id="{8E575454-BE78-4D8F-A03B-6D929A3DB353}"/>
                </a:ext>
              </a:extLst>
            </p:cNvPr>
            <p:cNvSpPr>
              <a:spLocks/>
            </p:cNvSpPr>
            <p:nvPr/>
          </p:nvSpPr>
          <p:spPr bwMode="auto">
            <a:xfrm>
              <a:off x="4386694" y="5130694"/>
              <a:ext cx="53975" cy="53975"/>
            </a:xfrm>
            <a:custGeom>
              <a:avLst/>
              <a:gdLst>
                <a:gd name="T0" fmla="*/ 0 w 69"/>
                <a:gd name="T1" fmla="*/ 34 h 69"/>
                <a:gd name="T2" fmla="*/ 3 w 69"/>
                <a:gd name="T3" fmla="*/ 21 h 69"/>
                <a:gd name="T4" fmla="*/ 11 w 69"/>
                <a:gd name="T5" fmla="*/ 9 h 69"/>
                <a:gd name="T6" fmla="*/ 21 w 69"/>
                <a:gd name="T7" fmla="*/ 2 h 69"/>
                <a:gd name="T8" fmla="*/ 34 w 69"/>
                <a:gd name="T9" fmla="*/ 0 h 69"/>
                <a:gd name="T10" fmla="*/ 48 w 69"/>
                <a:gd name="T11" fmla="*/ 2 h 69"/>
                <a:gd name="T12" fmla="*/ 58 w 69"/>
                <a:gd name="T13" fmla="*/ 9 h 69"/>
                <a:gd name="T14" fmla="*/ 66 w 69"/>
                <a:gd name="T15" fmla="*/ 21 h 69"/>
                <a:gd name="T16" fmla="*/ 69 w 69"/>
                <a:gd name="T17" fmla="*/ 34 h 69"/>
                <a:gd name="T18" fmla="*/ 66 w 69"/>
                <a:gd name="T19" fmla="*/ 46 h 69"/>
                <a:gd name="T20" fmla="*/ 58 w 69"/>
                <a:gd name="T21" fmla="*/ 58 h 69"/>
                <a:gd name="T22" fmla="*/ 48 w 69"/>
                <a:gd name="T23" fmla="*/ 66 h 69"/>
                <a:gd name="T24" fmla="*/ 34 w 69"/>
                <a:gd name="T25" fmla="*/ 69 h 69"/>
                <a:gd name="T26" fmla="*/ 21 w 69"/>
                <a:gd name="T27" fmla="*/ 66 h 69"/>
                <a:gd name="T28" fmla="*/ 11 w 69"/>
                <a:gd name="T29" fmla="*/ 58 h 69"/>
                <a:gd name="T30" fmla="*/ 3 w 69"/>
                <a:gd name="T31" fmla="*/ 46 h 69"/>
                <a:gd name="T32" fmla="*/ 0 w 69"/>
                <a:gd name="T33" fmla="*/ 34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0" y="34"/>
                  </a:moveTo>
                  <a:lnTo>
                    <a:pt x="3" y="21"/>
                  </a:lnTo>
                  <a:lnTo>
                    <a:pt x="11" y="9"/>
                  </a:lnTo>
                  <a:lnTo>
                    <a:pt x="21" y="2"/>
                  </a:lnTo>
                  <a:lnTo>
                    <a:pt x="34" y="0"/>
                  </a:lnTo>
                  <a:lnTo>
                    <a:pt x="48" y="2"/>
                  </a:lnTo>
                  <a:lnTo>
                    <a:pt x="58" y="9"/>
                  </a:lnTo>
                  <a:lnTo>
                    <a:pt x="66" y="21"/>
                  </a:lnTo>
                  <a:lnTo>
                    <a:pt x="69" y="34"/>
                  </a:lnTo>
                  <a:lnTo>
                    <a:pt x="66" y="46"/>
                  </a:lnTo>
                  <a:lnTo>
                    <a:pt x="58" y="58"/>
                  </a:lnTo>
                  <a:lnTo>
                    <a:pt x="48" y="66"/>
                  </a:lnTo>
                  <a:lnTo>
                    <a:pt x="34" y="69"/>
                  </a:lnTo>
                  <a:lnTo>
                    <a:pt x="21" y="66"/>
                  </a:lnTo>
                  <a:lnTo>
                    <a:pt x="11" y="58"/>
                  </a:lnTo>
                  <a:lnTo>
                    <a:pt x="3" y="46"/>
                  </a:lnTo>
                  <a:lnTo>
                    <a:pt x="0" y="34"/>
                  </a:lnTo>
                  <a:close/>
                </a:path>
              </a:pathLst>
            </a:custGeom>
            <a:solidFill>
              <a:srgbClr val="FF0000"/>
            </a:solidFill>
            <a:ln w="9525">
              <a:noFill/>
              <a:round/>
              <a:headEnd/>
              <a:tailEnd/>
            </a:ln>
          </p:spPr>
          <p:txBody>
            <a:bodyPr/>
            <a:lstStyle/>
            <a:p>
              <a:endParaRPr lang="en-US" sz="2800" dirty="0"/>
            </a:p>
          </p:txBody>
        </p:sp>
        <p:sp>
          <p:nvSpPr>
            <p:cNvPr id="364" name="Rectangle 363">
              <a:extLst>
                <a:ext uri="{FF2B5EF4-FFF2-40B4-BE49-F238E27FC236}">
                  <a16:creationId xmlns:a16="http://schemas.microsoft.com/office/drawing/2014/main" id="{CDE054F5-7D95-4894-B82A-2EFE2AA7017C}"/>
                </a:ext>
              </a:extLst>
            </p:cNvPr>
            <p:cNvSpPr>
              <a:spLocks noChangeArrowheads="1"/>
            </p:cNvSpPr>
            <p:nvPr/>
          </p:nvSpPr>
          <p:spPr bwMode="auto">
            <a:xfrm>
              <a:off x="4505756" y="5100531"/>
              <a:ext cx="534988" cy="153325"/>
            </a:xfrm>
            <a:prstGeom prst="rect">
              <a:avLst/>
            </a:prstGeom>
            <a:noFill/>
            <a:ln w="9525">
              <a:noFill/>
              <a:miter lim="800000"/>
              <a:headEnd/>
              <a:tailEnd/>
            </a:ln>
          </p:spPr>
          <p:txBody>
            <a:bodyPr wrap="square" lIns="0" tIns="0" rIns="0" bIns="0">
              <a:spAutoFit/>
            </a:bodyPr>
            <a:lstStyle/>
            <a:p>
              <a:pPr algn="ctr"/>
              <a:r>
                <a:rPr lang="en-US" sz="700" b="0" dirty="0"/>
                <a:t>VOYAGER</a:t>
              </a:r>
              <a:endParaRPr lang="en-US" sz="1800" b="0" dirty="0">
                <a:latin typeface="Times New Roman" pitchFamily="18" charset="0"/>
              </a:endParaRPr>
            </a:p>
          </p:txBody>
        </p:sp>
        <p:sp>
          <p:nvSpPr>
            <p:cNvPr id="365" name="Freeform 175">
              <a:extLst>
                <a:ext uri="{FF2B5EF4-FFF2-40B4-BE49-F238E27FC236}">
                  <a16:creationId xmlns:a16="http://schemas.microsoft.com/office/drawing/2014/main" id="{0E47F8A1-9241-45C5-88CC-8414E04D0A8B}"/>
                </a:ext>
              </a:extLst>
            </p:cNvPr>
            <p:cNvSpPr>
              <a:spLocks/>
            </p:cNvSpPr>
            <p:nvPr/>
          </p:nvSpPr>
          <p:spPr bwMode="auto">
            <a:xfrm>
              <a:off x="3707244" y="5529157"/>
              <a:ext cx="77788" cy="77788"/>
            </a:xfrm>
            <a:custGeom>
              <a:avLst/>
              <a:gdLst>
                <a:gd name="T0" fmla="*/ 0 w 98"/>
                <a:gd name="T1" fmla="*/ 47 h 96"/>
                <a:gd name="T2" fmla="*/ 3 w 98"/>
                <a:gd name="T3" fmla="*/ 31 h 96"/>
                <a:gd name="T4" fmla="*/ 11 w 98"/>
                <a:gd name="T5" fmla="*/ 16 h 96"/>
                <a:gd name="T6" fmla="*/ 25 w 98"/>
                <a:gd name="T7" fmla="*/ 6 h 96"/>
                <a:gd name="T8" fmla="*/ 40 w 98"/>
                <a:gd name="T9" fmla="*/ 0 h 96"/>
                <a:gd name="T10" fmla="*/ 58 w 98"/>
                <a:gd name="T11" fmla="*/ 0 h 96"/>
                <a:gd name="T12" fmla="*/ 74 w 98"/>
                <a:gd name="T13" fmla="*/ 6 h 96"/>
                <a:gd name="T14" fmla="*/ 86 w 98"/>
                <a:gd name="T15" fmla="*/ 16 h 96"/>
                <a:gd name="T16" fmla="*/ 95 w 98"/>
                <a:gd name="T17" fmla="*/ 31 h 96"/>
                <a:gd name="T18" fmla="*/ 98 w 98"/>
                <a:gd name="T19" fmla="*/ 47 h 96"/>
                <a:gd name="T20" fmla="*/ 95 w 98"/>
                <a:gd name="T21" fmla="*/ 65 h 96"/>
                <a:gd name="T22" fmla="*/ 86 w 98"/>
                <a:gd name="T23" fmla="*/ 80 h 96"/>
                <a:gd name="T24" fmla="*/ 74 w 98"/>
                <a:gd name="T25" fmla="*/ 90 h 96"/>
                <a:gd name="T26" fmla="*/ 58 w 98"/>
                <a:gd name="T27" fmla="*/ 96 h 96"/>
                <a:gd name="T28" fmla="*/ 40 w 98"/>
                <a:gd name="T29" fmla="*/ 96 h 96"/>
                <a:gd name="T30" fmla="*/ 25 w 98"/>
                <a:gd name="T31" fmla="*/ 90 h 96"/>
                <a:gd name="T32" fmla="*/ 11 w 98"/>
                <a:gd name="T33" fmla="*/ 80 h 96"/>
                <a:gd name="T34" fmla="*/ 3 w 98"/>
                <a:gd name="T35" fmla="*/ 65 h 96"/>
                <a:gd name="T36" fmla="*/ 0 w 98"/>
                <a:gd name="T37" fmla="*/ 47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6"/>
                <a:gd name="T59" fmla="*/ 98 w 98"/>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6">
                  <a:moveTo>
                    <a:pt x="0" y="47"/>
                  </a:moveTo>
                  <a:lnTo>
                    <a:pt x="3" y="31"/>
                  </a:lnTo>
                  <a:lnTo>
                    <a:pt x="11" y="16"/>
                  </a:lnTo>
                  <a:lnTo>
                    <a:pt x="25" y="6"/>
                  </a:lnTo>
                  <a:lnTo>
                    <a:pt x="40" y="0"/>
                  </a:lnTo>
                  <a:lnTo>
                    <a:pt x="58" y="0"/>
                  </a:lnTo>
                  <a:lnTo>
                    <a:pt x="74" y="6"/>
                  </a:lnTo>
                  <a:lnTo>
                    <a:pt x="86" y="16"/>
                  </a:lnTo>
                  <a:lnTo>
                    <a:pt x="95" y="31"/>
                  </a:lnTo>
                  <a:lnTo>
                    <a:pt x="98" y="47"/>
                  </a:lnTo>
                  <a:lnTo>
                    <a:pt x="95" y="65"/>
                  </a:lnTo>
                  <a:lnTo>
                    <a:pt x="86" y="80"/>
                  </a:lnTo>
                  <a:lnTo>
                    <a:pt x="74" y="90"/>
                  </a:lnTo>
                  <a:lnTo>
                    <a:pt x="58" y="96"/>
                  </a:lnTo>
                  <a:lnTo>
                    <a:pt x="40" y="96"/>
                  </a:lnTo>
                  <a:lnTo>
                    <a:pt x="25" y="90"/>
                  </a:lnTo>
                  <a:lnTo>
                    <a:pt x="11" y="80"/>
                  </a:lnTo>
                  <a:lnTo>
                    <a:pt x="3" y="65"/>
                  </a:lnTo>
                  <a:lnTo>
                    <a:pt x="0" y="47"/>
                  </a:lnTo>
                  <a:close/>
                </a:path>
              </a:pathLst>
            </a:custGeom>
            <a:solidFill>
              <a:srgbClr val="FF0000"/>
            </a:solidFill>
            <a:ln w="9525">
              <a:noFill/>
              <a:round/>
              <a:headEnd/>
              <a:tailEnd/>
            </a:ln>
          </p:spPr>
          <p:txBody>
            <a:bodyPr/>
            <a:lstStyle/>
            <a:p>
              <a:endParaRPr lang="en-US" sz="2800" dirty="0"/>
            </a:p>
          </p:txBody>
        </p:sp>
        <p:sp>
          <p:nvSpPr>
            <p:cNvPr id="366" name="Freeform 176">
              <a:extLst>
                <a:ext uri="{FF2B5EF4-FFF2-40B4-BE49-F238E27FC236}">
                  <a16:creationId xmlns:a16="http://schemas.microsoft.com/office/drawing/2014/main" id="{DE9E6FF3-E4D8-44B6-93BA-122E39B375F0}"/>
                </a:ext>
              </a:extLst>
            </p:cNvPr>
            <p:cNvSpPr>
              <a:spLocks/>
            </p:cNvSpPr>
            <p:nvPr/>
          </p:nvSpPr>
          <p:spPr bwMode="auto">
            <a:xfrm>
              <a:off x="3719944" y="5541857"/>
              <a:ext cx="53975" cy="52388"/>
            </a:xfrm>
            <a:custGeom>
              <a:avLst/>
              <a:gdLst>
                <a:gd name="T0" fmla="*/ 0 w 69"/>
                <a:gd name="T1" fmla="*/ 33 h 68"/>
                <a:gd name="T2" fmla="*/ 3 w 69"/>
                <a:gd name="T3" fmla="*/ 21 h 68"/>
                <a:gd name="T4" fmla="*/ 11 w 69"/>
                <a:gd name="T5" fmla="*/ 9 h 68"/>
                <a:gd name="T6" fmla="*/ 21 w 69"/>
                <a:gd name="T7" fmla="*/ 2 h 68"/>
                <a:gd name="T8" fmla="*/ 35 w 69"/>
                <a:gd name="T9" fmla="*/ 0 h 68"/>
                <a:gd name="T10" fmla="*/ 48 w 69"/>
                <a:gd name="T11" fmla="*/ 2 h 68"/>
                <a:gd name="T12" fmla="*/ 59 w 69"/>
                <a:gd name="T13" fmla="*/ 9 h 68"/>
                <a:gd name="T14" fmla="*/ 66 w 69"/>
                <a:gd name="T15" fmla="*/ 21 h 68"/>
                <a:gd name="T16" fmla="*/ 69 w 69"/>
                <a:gd name="T17" fmla="*/ 33 h 68"/>
                <a:gd name="T18" fmla="*/ 66 w 69"/>
                <a:gd name="T19" fmla="*/ 47 h 68"/>
                <a:gd name="T20" fmla="*/ 59 w 69"/>
                <a:gd name="T21" fmla="*/ 59 h 68"/>
                <a:gd name="T22" fmla="*/ 48 w 69"/>
                <a:gd name="T23" fmla="*/ 66 h 68"/>
                <a:gd name="T24" fmla="*/ 35 w 69"/>
                <a:gd name="T25" fmla="*/ 68 h 68"/>
                <a:gd name="T26" fmla="*/ 21 w 69"/>
                <a:gd name="T27" fmla="*/ 66 h 68"/>
                <a:gd name="T28" fmla="*/ 11 w 69"/>
                <a:gd name="T29" fmla="*/ 59 h 68"/>
                <a:gd name="T30" fmla="*/ 3 w 69"/>
                <a:gd name="T31" fmla="*/ 47 h 68"/>
                <a:gd name="T32" fmla="*/ 0 w 69"/>
                <a:gd name="T33" fmla="*/ 33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8"/>
                <a:gd name="T53" fmla="*/ 69 w 69"/>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8">
                  <a:moveTo>
                    <a:pt x="0" y="33"/>
                  </a:moveTo>
                  <a:lnTo>
                    <a:pt x="3" y="21"/>
                  </a:lnTo>
                  <a:lnTo>
                    <a:pt x="11" y="9"/>
                  </a:lnTo>
                  <a:lnTo>
                    <a:pt x="21" y="2"/>
                  </a:lnTo>
                  <a:lnTo>
                    <a:pt x="35" y="0"/>
                  </a:lnTo>
                  <a:lnTo>
                    <a:pt x="48" y="2"/>
                  </a:lnTo>
                  <a:lnTo>
                    <a:pt x="59" y="9"/>
                  </a:lnTo>
                  <a:lnTo>
                    <a:pt x="66" y="21"/>
                  </a:lnTo>
                  <a:lnTo>
                    <a:pt x="69" y="33"/>
                  </a:lnTo>
                  <a:lnTo>
                    <a:pt x="66" y="47"/>
                  </a:lnTo>
                  <a:lnTo>
                    <a:pt x="59" y="59"/>
                  </a:lnTo>
                  <a:lnTo>
                    <a:pt x="48" y="66"/>
                  </a:lnTo>
                  <a:lnTo>
                    <a:pt x="35" y="68"/>
                  </a:lnTo>
                  <a:lnTo>
                    <a:pt x="21" y="66"/>
                  </a:lnTo>
                  <a:lnTo>
                    <a:pt x="11" y="59"/>
                  </a:lnTo>
                  <a:lnTo>
                    <a:pt x="3" y="47"/>
                  </a:lnTo>
                  <a:lnTo>
                    <a:pt x="0" y="33"/>
                  </a:lnTo>
                  <a:close/>
                </a:path>
              </a:pathLst>
            </a:custGeom>
            <a:solidFill>
              <a:srgbClr val="FF0000"/>
            </a:solidFill>
            <a:ln w="9525">
              <a:noFill/>
              <a:round/>
              <a:headEnd/>
              <a:tailEnd/>
            </a:ln>
          </p:spPr>
          <p:txBody>
            <a:bodyPr/>
            <a:lstStyle/>
            <a:p>
              <a:endParaRPr lang="en-US" sz="2800" dirty="0"/>
            </a:p>
          </p:txBody>
        </p:sp>
        <p:sp>
          <p:nvSpPr>
            <p:cNvPr id="367" name="Rectangle 366">
              <a:extLst>
                <a:ext uri="{FF2B5EF4-FFF2-40B4-BE49-F238E27FC236}">
                  <a16:creationId xmlns:a16="http://schemas.microsoft.com/office/drawing/2014/main" id="{135E16FA-1811-445A-A76F-5A677F7F7EE3}"/>
                </a:ext>
              </a:extLst>
            </p:cNvPr>
            <p:cNvSpPr>
              <a:spLocks noChangeArrowheads="1"/>
            </p:cNvSpPr>
            <p:nvPr/>
          </p:nvSpPr>
          <p:spPr bwMode="auto">
            <a:xfrm>
              <a:off x="3839005" y="5510109"/>
              <a:ext cx="503238" cy="153325"/>
            </a:xfrm>
            <a:prstGeom prst="rect">
              <a:avLst/>
            </a:prstGeom>
            <a:noFill/>
            <a:ln w="9525">
              <a:noFill/>
              <a:miter lim="800000"/>
              <a:headEnd/>
              <a:tailEnd/>
            </a:ln>
          </p:spPr>
          <p:txBody>
            <a:bodyPr wrap="square" lIns="0" tIns="0" rIns="0" bIns="0">
              <a:spAutoFit/>
            </a:bodyPr>
            <a:lstStyle/>
            <a:p>
              <a:pPr algn="ctr"/>
              <a:r>
                <a:rPr lang="en-US" sz="700" b="0" dirty="0"/>
                <a:t>ULYSSES</a:t>
              </a:r>
              <a:endParaRPr lang="en-US" sz="1800" b="0" dirty="0">
                <a:latin typeface="Times New Roman" pitchFamily="18" charset="0"/>
              </a:endParaRPr>
            </a:p>
          </p:txBody>
        </p:sp>
        <p:sp>
          <p:nvSpPr>
            <p:cNvPr id="368" name="Freeform 178">
              <a:extLst>
                <a:ext uri="{FF2B5EF4-FFF2-40B4-BE49-F238E27FC236}">
                  <a16:creationId xmlns:a16="http://schemas.microsoft.com/office/drawing/2014/main" id="{F41026E8-AF6A-4AA4-A65F-D34CAA927BEC}"/>
                </a:ext>
              </a:extLst>
            </p:cNvPr>
            <p:cNvSpPr>
              <a:spLocks/>
            </p:cNvSpPr>
            <p:nvPr/>
          </p:nvSpPr>
          <p:spPr bwMode="auto">
            <a:xfrm>
              <a:off x="3808844" y="5689494"/>
              <a:ext cx="76200" cy="76200"/>
            </a:xfrm>
            <a:custGeom>
              <a:avLst/>
              <a:gdLst>
                <a:gd name="T0" fmla="*/ 0 w 97"/>
                <a:gd name="T1" fmla="*/ 47 h 95"/>
                <a:gd name="T2" fmla="*/ 3 w 97"/>
                <a:gd name="T3" fmla="*/ 31 h 95"/>
                <a:gd name="T4" fmla="*/ 11 w 97"/>
                <a:gd name="T5" fmla="*/ 16 h 95"/>
                <a:gd name="T6" fmla="*/ 24 w 97"/>
                <a:gd name="T7" fmla="*/ 4 h 95"/>
                <a:gd name="T8" fmla="*/ 41 w 97"/>
                <a:gd name="T9" fmla="*/ 0 h 95"/>
                <a:gd name="T10" fmla="*/ 57 w 97"/>
                <a:gd name="T11" fmla="*/ 0 h 95"/>
                <a:gd name="T12" fmla="*/ 73 w 97"/>
                <a:gd name="T13" fmla="*/ 4 h 95"/>
                <a:gd name="T14" fmla="*/ 87 w 97"/>
                <a:gd name="T15" fmla="*/ 16 h 95"/>
                <a:gd name="T16" fmla="*/ 94 w 97"/>
                <a:gd name="T17" fmla="*/ 31 h 95"/>
                <a:gd name="T18" fmla="*/ 97 w 97"/>
                <a:gd name="T19" fmla="*/ 47 h 95"/>
                <a:gd name="T20" fmla="*/ 94 w 97"/>
                <a:gd name="T21" fmla="*/ 64 h 95"/>
                <a:gd name="T22" fmla="*/ 87 w 97"/>
                <a:gd name="T23" fmla="*/ 79 h 95"/>
                <a:gd name="T24" fmla="*/ 73 w 97"/>
                <a:gd name="T25" fmla="*/ 89 h 95"/>
                <a:gd name="T26" fmla="*/ 57 w 97"/>
                <a:gd name="T27" fmla="*/ 95 h 95"/>
                <a:gd name="T28" fmla="*/ 41 w 97"/>
                <a:gd name="T29" fmla="*/ 95 h 95"/>
                <a:gd name="T30" fmla="*/ 24 w 97"/>
                <a:gd name="T31" fmla="*/ 89 h 95"/>
                <a:gd name="T32" fmla="*/ 11 w 97"/>
                <a:gd name="T33" fmla="*/ 79 h 95"/>
                <a:gd name="T34" fmla="*/ 3 w 97"/>
                <a:gd name="T35" fmla="*/ 64 h 95"/>
                <a:gd name="T36" fmla="*/ 0 w 97"/>
                <a:gd name="T37" fmla="*/ 47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95"/>
                <a:gd name="T59" fmla="*/ 97 w 97"/>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95">
                  <a:moveTo>
                    <a:pt x="0" y="47"/>
                  </a:moveTo>
                  <a:lnTo>
                    <a:pt x="3" y="31"/>
                  </a:lnTo>
                  <a:lnTo>
                    <a:pt x="11" y="16"/>
                  </a:lnTo>
                  <a:lnTo>
                    <a:pt x="24" y="4"/>
                  </a:lnTo>
                  <a:lnTo>
                    <a:pt x="41" y="0"/>
                  </a:lnTo>
                  <a:lnTo>
                    <a:pt x="57" y="0"/>
                  </a:lnTo>
                  <a:lnTo>
                    <a:pt x="73" y="4"/>
                  </a:lnTo>
                  <a:lnTo>
                    <a:pt x="87" y="16"/>
                  </a:lnTo>
                  <a:lnTo>
                    <a:pt x="94" y="31"/>
                  </a:lnTo>
                  <a:lnTo>
                    <a:pt x="97" y="47"/>
                  </a:lnTo>
                  <a:lnTo>
                    <a:pt x="94" y="64"/>
                  </a:lnTo>
                  <a:lnTo>
                    <a:pt x="87" y="79"/>
                  </a:lnTo>
                  <a:lnTo>
                    <a:pt x="73" y="89"/>
                  </a:lnTo>
                  <a:lnTo>
                    <a:pt x="57" y="95"/>
                  </a:lnTo>
                  <a:lnTo>
                    <a:pt x="41" y="95"/>
                  </a:lnTo>
                  <a:lnTo>
                    <a:pt x="24" y="89"/>
                  </a:lnTo>
                  <a:lnTo>
                    <a:pt x="11" y="79"/>
                  </a:lnTo>
                  <a:lnTo>
                    <a:pt x="3" y="64"/>
                  </a:lnTo>
                  <a:lnTo>
                    <a:pt x="0" y="47"/>
                  </a:lnTo>
                  <a:close/>
                </a:path>
              </a:pathLst>
            </a:custGeom>
            <a:solidFill>
              <a:srgbClr val="FF0000"/>
            </a:solidFill>
            <a:ln w="9525">
              <a:noFill/>
              <a:round/>
              <a:headEnd/>
              <a:tailEnd/>
            </a:ln>
          </p:spPr>
          <p:txBody>
            <a:bodyPr/>
            <a:lstStyle/>
            <a:p>
              <a:endParaRPr lang="en-US" sz="2800" dirty="0"/>
            </a:p>
          </p:txBody>
        </p:sp>
        <p:sp>
          <p:nvSpPr>
            <p:cNvPr id="369" name="Freeform 179">
              <a:extLst>
                <a:ext uri="{FF2B5EF4-FFF2-40B4-BE49-F238E27FC236}">
                  <a16:creationId xmlns:a16="http://schemas.microsoft.com/office/drawing/2014/main" id="{42592B0B-15CD-4530-9308-C3A43B7D14C4}"/>
                </a:ext>
              </a:extLst>
            </p:cNvPr>
            <p:cNvSpPr>
              <a:spLocks/>
            </p:cNvSpPr>
            <p:nvPr/>
          </p:nvSpPr>
          <p:spPr bwMode="auto">
            <a:xfrm>
              <a:off x="3819957" y="5700607"/>
              <a:ext cx="53975" cy="53975"/>
            </a:xfrm>
            <a:custGeom>
              <a:avLst/>
              <a:gdLst>
                <a:gd name="T0" fmla="*/ 0 w 69"/>
                <a:gd name="T1" fmla="*/ 34 h 69"/>
                <a:gd name="T2" fmla="*/ 2 w 69"/>
                <a:gd name="T3" fmla="*/ 21 h 69"/>
                <a:gd name="T4" fmla="*/ 9 w 69"/>
                <a:gd name="T5" fmla="*/ 11 h 69"/>
                <a:gd name="T6" fmla="*/ 21 w 69"/>
                <a:gd name="T7" fmla="*/ 3 h 69"/>
                <a:gd name="T8" fmla="*/ 34 w 69"/>
                <a:gd name="T9" fmla="*/ 0 h 69"/>
                <a:gd name="T10" fmla="*/ 46 w 69"/>
                <a:gd name="T11" fmla="*/ 3 h 69"/>
                <a:gd name="T12" fmla="*/ 58 w 69"/>
                <a:gd name="T13" fmla="*/ 11 h 69"/>
                <a:gd name="T14" fmla="*/ 66 w 69"/>
                <a:gd name="T15" fmla="*/ 21 h 69"/>
                <a:gd name="T16" fmla="*/ 69 w 69"/>
                <a:gd name="T17" fmla="*/ 34 h 69"/>
                <a:gd name="T18" fmla="*/ 66 w 69"/>
                <a:gd name="T19" fmla="*/ 48 h 69"/>
                <a:gd name="T20" fmla="*/ 58 w 69"/>
                <a:gd name="T21" fmla="*/ 58 h 69"/>
                <a:gd name="T22" fmla="*/ 46 w 69"/>
                <a:gd name="T23" fmla="*/ 66 h 69"/>
                <a:gd name="T24" fmla="*/ 34 w 69"/>
                <a:gd name="T25" fmla="*/ 69 h 69"/>
                <a:gd name="T26" fmla="*/ 21 w 69"/>
                <a:gd name="T27" fmla="*/ 66 h 69"/>
                <a:gd name="T28" fmla="*/ 9 w 69"/>
                <a:gd name="T29" fmla="*/ 58 h 69"/>
                <a:gd name="T30" fmla="*/ 2 w 69"/>
                <a:gd name="T31" fmla="*/ 48 h 69"/>
                <a:gd name="T32" fmla="*/ 0 w 69"/>
                <a:gd name="T33" fmla="*/ 34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0" y="34"/>
                  </a:moveTo>
                  <a:lnTo>
                    <a:pt x="2" y="21"/>
                  </a:lnTo>
                  <a:lnTo>
                    <a:pt x="9" y="11"/>
                  </a:lnTo>
                  <a:lnTo>
                    <a:pt x="21" y="3"/>
                  </a:lnTo>
                  <a:lnTo>
                    <a:pt x="34" y="0"/>
                  </a:lnTo>
                  <a:lnTo>
                    <a:pt x="46" y="3"/>
                  </a:lnTo>
                  <a:lnTo>
                    <a:pt x="58" y="11"/>
                  </a:lnTo>
                  <a:lnTo>
                    <a:pt x="66" y="21"/>
                  </a:lnTo>
                  <a:lnTo>
                    <a:pt x="69" y="34"/>
                  </a:lnTo>
                  <a:lnTo>
                    <a:pt x="66" y="48"/>
                  </a:lnTo>
                  <a:lnTo>
                    <a:pt x="58" y="58"/>
                  </a:lnTo>
                  <a:lnTo>
                    <a:pt x="46" y="66"/>
                  </a:lnTo>
                  <a:lnTo>
                    <a:pt x="34" y="69"/>
                  </a:lnTo>
                  <a:lnTo>
                    <a:pt x="21" y="66"/>
                  </a:lnTo>
                  <a:lnTo>
                    <a:pt x="9" y="58"/>
                  </a:lnTo>
                  <a:lnTo>
                    <a:pt x="2" y="48"/>
                  </a:lnTo>
                  <a:lnTo>
                    <a:pt x="0" y="34"/>
                  </a:lnTo>
                  <a:close/>
                </a:path>
              </a:pathLst>
            </a:custGeom>
            <a:solidFill>
              <a:srgbClr val="FF0000"/>
            </a:solidFill>
            <a:ln w="9525">
              <a:noFill/>
              <a:round/>
              <a:headEnd/>
              <a:tailEnd/>
            </a:ln>
          </p:spPr>
          <p:txBody>
            <a:bodyPr/>
            <a:lstStyle/>
            <a:p>
              <a:endParaRPr lang="en-US" sz="2800" dirty="0"/>
            </a:p>
          </p:txBody>
        </p:sp>
        <p:sp>
          <p:nvSpPr>
            <p:cNvPr id="370" name="Rectangle 369">
              <a:extLst>
                <a:ext uri="{FF2B5EF4-FFF2-40B4-BE49-F238E27FC236}">
                  <a16:creationId xmlns:a16="http://schemas.microsoft.com/office/drawing/2014/main" id="{84D437BA-A238-4FAE-A75D-28B21EFCF291}"/>
                </a:ext>
              </a:extLst>
            </p:cNvPr>
            <p:cNvSpPr>
              <a:spLocks noChangeArrowheads="1"/>
            </p:cNvSpPr>
            <p:nvPr/>
          </p:nvSpPr>
          <p:spPr bwMode="auto">
            <a:xfrm>
              <a:off x="3939019" y="5668857"/>
              <a:ext cx="517525" cy="153325"/>
            </a:xfrm>
            <a:prstGeom prst="rect">
              <a:avLst/>
            </a:prstGeom>
            <a:noFill/>
            <a:ln w="9525">
              <a:noFill/>
              <a:miter lim="800000"/>
              <a:headEnd/>
              <a:tailEnd/>
            </a:ln>
          </p:spPr>
          <p:txBody>
            <a:bodyPr wrap="square" lIns="0" tIns="0" rIns="0" bIns="0">
              <a:spAutoFit/>
            </a:bodyPr>
            <a:lstStyle/>
            <a:p>
              <a:pPr algn="ctr"/>
              <a:r>
                <a:rPr lang="en-US" sz="700" b="0" dirty="0"/>
                <a:t>PION/VEN</a:t>
              </a:r>
              <a:endParaRPr lang="en-US" sz="1800" b="0" dirty="0">
                <a:latin typeface="Times New Roman" pitchFamily="18" charset="0"/>
              </a:endParaRPr>
            </a:p>
          </p:txBody>
        </p:sp>
        <p:sp>
          <p:nvSpPr>
            <p:cNvPr id="371" name="Freeform 181">
              <a:extLst>
                <a:ext uri="{FF2B5EF4-FFF2-40B4-BE49-F238E27FC236}">
                  <a16:creationId xmlns:a16="http://schemas.microsoft.com/office/drawing/2014/main" id="{6D622798-DB63-45E6-9A1C-A178FBAF2F85}"/>
                </a:ext>
              </a:extLst>
            </p:cNvPr>
            <p:cNvSpPr>
              <a:spLocks/>
            </p:cNvSpPr>
            <p:nvPr/>
          </p:nvSpPr>
          <p:spPr bwMode="auto">
            <a:xfrm>
              <a:off x="4377169" y="5575194"/>
              <a:ext cx="77788" cy="74613"/>
            </a:xfrm>
            <a:custGeom>
              <a:avLst/>
              <a:gdLst>
                <a:gd name="T0" fmla="*/ 0 w 99"/>
                <a:gd name="T1" fmla="*/ 48 h 96"/>
                <a:gd name="T2" fmla="*/ 3 w 99"/>
                <a:gd name="T3" fmla="*/ 31 h 96"/>
                <a:gd name="T4" fmla="*/ 12 w 99"/>
                <a:gd name="T5" fmla="*/ 17 h 96"/>
                <a:gd name="T6" fmla="*/ 24 w 99"/>
                <a:gd name="T7" fmla="*/ 6 h 96"/>
                <a:gd name="T8" fmla="*/ 40 w 99"/>
                <a:gd name="T9" fmla="*/ 0 h 96"/>
                <a:gd name="T10" fmla="*/ 58 w 99"/>
                <a:gd name="T11" fmla="*/ 0 h 96"/>
                <a:gd name="T12" fmla="*/ 73 w 99"/>
                <a:gd name="T13" fmla="*/ 6 h 96"/>
                <a:gd name="T14" fmla="*/ 87 w 99"/>
                <a:gd name="T15" fmla="*/ 17 h 96"/>
                <a:gd name="T16" fmla="*/ 96 w 99"/>
                <a:gd name="T17" fmla="*/ 31 h 96"/>
                <a:gd name="T18" fmla="*/ 99 w 99"/>
                <a:gd name="T19" fmla="*/ 48 h 96"/>
                <a:gd name="T20" fmla="*/ 96 w 99"/>
                <a:gd name="T21" fmla="*/ 64 h 96"/>
                <a:gd name="T22" fmla="*/ 87 w 99"/>
                <a:gd name="T23" fmla="*/ 79 h 96"/>
                <a:gd name="T24" fmla="*/ 73 w 99"/>
                <a:gd name="T25" fmla="*/ 90 h 96"/>
                <a:gd name="T26" fmla="*/ 58 w 99"/>
                <a:gd name="T27" fmla="*/ 96 h 96"/>
                <a:gd name="T28" fmla="*/ 40 w 99"/>
                <a:gd name="T29" fmla="*/ 96 h 96"/>
                <a:gd name="T30" fmla="*/ 24 w 99"/>
                <a:gd name="T31" fmla="*/ 90 h 96"/>
                <a:gd name="T32" fmla="*/ 12 w 99"/>
                <a:gd name="T33" fmla="*/ 79 h 96"/>
                <a:gd name="T34" fmla="*/ 3 w 99"/>
                <a:gd name="T35" fmla="*/ 64 h 96"/>
                <a:gd name="T36" fmla="*/ 0 w 99"/>
                <a:gd name="T37" fmla="*/ 48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96"/>
                <a:gd name="T59" fmla="*/ 99 w 99"/>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96">
                  <a:moveTo>
                    <a:pt x="0" y="48"/>
                  </a:moveTo>
                  <a:lnTo>
                    <a:pt x="3" y="31"/>
                  </a:lnTo>
                  <a:lnTo>
                    <a:pt x="12" y="17"/>
                  </a:lnTo>
                  <a:lnTo>
                    <a:pt x="24" y="6"/>
                  </a:lnTo>
                  <a:lnTo>
                    <a:pt x="40" y="0"/>
                  </a:lnTo>
                  <a:lnTo>
                    <a:pt x="58" y="0"/>
                  </a:lnTo>
                  <a:lnTo>
                    <a:pt x="73" y="6"/>
                  </a:lnTo>
                  <a:lnTo>
                    <a:pt x="87" y="17"/>
                  </a:lnTo>
                  <a:lnTo>
                    <a:pt x="96" y="31"/>
                  </a:lnTo>
                  <a:lnTo>
                    <a:pt x="99" y="48"/>
                  </a:lnTo>
                  <a:lnTo>
                    <a:pt x="96" y="64"/>
                  </a:lnTo>
                  <a:lnTo>
                    <a:pt x="87" y="79"/>
                  </a:lnTo>
                  <a:lnTo>
                    <a:pt x="73" y="90"/>
                  </a:lnTo>
                  <a:lnTo>
                    <a:pt x="58" y="96"/>
                  </a:lnTo>
                  <a:lnTo>
                    <a:pt x="40" y="96"/>
                  </a:lnTo>
                  <a:lnTo>
                    <a:pt x="24" y="90"/>
                  </a:lnTo>
                  <a:lnTo>
                    <a:pt x="12" y="79"/>
                  </a:lnTo>
                  <a:lnTo>
                    <a:pt x="3" y="64"/>
                  </a:lnTo>
                  <a:lnTo>
                    <a:pt x="0" y="48"/>
                  </a:lnTo>
                  <a:close/>
                </a:path>
              </a:pathLst>
            </a:custGeom>
            <a:solidFill>
              <a:srgbClr val="000000"/>
            </a:solidFill>
            <a:ln w="9525">
              <a:noFill/>
              <a:round/>
              <a:headEnd/>
              <a:tailEnd/>
            </a:ln>
          </p:spPr>
          <p:txBody>
            <a:bodyPr/>
            <a:lstStyle/>
            <a:p>
              <a:endParaRPr lang="en-US" sz="2800" dirty="0"/>
            </a:p>
          </p:txBody>
        </p:sp>
        <p:sp>
          <p:nvSpPr>
            <p:cNvPr id="372" name="Freeform 182">
              <a:extLst>
                <a:ext uri="{FF2B5EF4-FFF2-40B4-BE49-F238E27FC236}">
                  <a16:creationId xmlns:a16="http://schemas.microsoft.com/office/drawing/2014/main" id="{8F49FFDA-4F3E-4823-9DC7-A3DB0D370B10}"/>
                </a:ext>
              </a:extLst>
            </p:cNvPr>
            <p:cNvSpPr>
              <a:spLocks/>
            </p:cNvSpPr>
            <p:nvPr/>
          </p:nvSpPr>
          <p:spPr bwMode="auto">
            <a:xfrm>
              <a:off x="4389869" y="5584719"/>
              <a:ext cx="53975" cy="55563"/>
            </a:xfrm>
            <a:custGeom>
              <a:avLst/>
              <a:gdLst>
                <a:gd name="T0" fmla="*/ 0 w 69"/>
                <a:gd name="T1" fmla="*/ 34 h 68"/>
                <a:gd name="T2" fmla="*/ 3 w 69"/>
                <a:gd name="T3" fmla="*/ 20 h 68"/>
                <a:gd name="T4" fmla="*/ 11 w 69"/>
                <a:gd name="T5" fmla="*/ 10 h 68"/>
                <a:gd name="T6" fmla="*/ 21 w 69"/>
                <a:gd name="T7" fmla="*/ 3 h 68"/>
                <a:gd name="T8" fmla="*/ 34 w 69"/>
                <a:gd name="T9" fmla="*/ 0 h 68"/>
                <a:gd name="T10" fmla="*/ 48 w 69"/>
                <a:gd name="T11" fmla="*/ 3 h 68"/>
                <a:gd name="T12" fmla="*/ 58 w 69"/>
                <a:gd name="T13" fmla="*/ 10 h 68"/>
                <a:gd name="T14" fmla="*/ 66 w 69"/>
                <a:gd name="T15" fmla="*/ 20 h 68"/>
                <a:gd name="T16" fmla="*/ 69 w 69"/>
                <a:gd name="T17" fmla="*/ 34 h 68"/>
                <a:gd name="T18" fmla="*/ 66 w 69"/>
                <a:gd name="T19" fmla="*/ 47 h 68"/>
                <a:gd name="T20" fmla="*/ 58 w 69"/>
                <a:gd name="T21" fmla="*/ 58 h 68"/>
                <a:gd name="T22" fmla="*/ 48 w 69"/>
                <a:gd name="T23" fmla="*/ 65 h 68"/>
                <a:gd name="T24" fmla="*/ 34 w 69"/>
                <a:gd name="T25" fmla="*/ 68 h 68"/>
                <a:gd name="T26" fmla="*/ 21 w 69"/>
                <a:gd name="T27" fmla="*/ 65 h 68"/>
                <a:gd name="T28" fmla="*/ 11 w 69"/>
                <a:gd name="T29" fmla="*/ 58 h 68"/>
                <a:gd name="T30" fmla="*/ 3 w 69"/>
                <a:gd name="T31" fmla="*/ 47 h 68"/>
                <a:gd name="T32" fmla="*/ 0 w 69"/>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8"/>
                <a:gd name="T53" fmla="*/ 69 w 69"/>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8">
                  <a:moveTo>
                    <a:pt x="0" y="34"/>
                  </a:moveTo>
                  <a:lnTo>
                    <a:pt x="3" y="20"/>
                  </a:lnTo>
                  <a:lnTo>
                    <a:pt x="11" y="10"/>
                  </a:lnTo>
                  <a:lnTo>
                    <a:pt x="21" y="3"/>
                  </a:lnTo>
                  <a:lnTo>
                    <a:pt x="34" y="0"/>
                  </a:lnTo>
                  <a:lnTo>
                    <a:pt x="48" y="3"/>
                  </a:lnTo>
                  <a:lnTo>
                    <a:pt x="58" y="10"/>
                  </a:lnTo>
                  <a:lnTo>
                    <a:pt x="66" y="20"/>
                  </a:lnTo>
                  <a:lnTo>
                    <a:pt x="69" y="34"/>
                  </a:lnTo>
                  <a:lnTo>
                    <a:pt x="66" y="47"/>
                  </a:lnTo>
                  <a:lnTo>
                    <a:pt x="58" y="58"/>
                  </a:lnTo>
                  <a:lnTo>
                    <a:pt x="48" y="65"/>
                  </a:lnTo>
                  <a:lnTo>
                    <a:pt x="34" y="68"/>
                  </a:lnTo>
                  <a:lnTo>
                    <a:pt x="21" y="65"/>
                  </a:lnTo>
                  <a:lnTo>
                    <a:pt x="11" y="58"/>
                  </a:lnTo>
                  <a:lnTo>
                    <a:pt x="3" y="47"/>
                  </a:lnTo>
                  <a:lnTo>
                    <a:pt x="0" y="34"/>
                  </a:lnTo>
                  <a:close/>
                </a:path>
              </a:pathLst>
            </a:custGeom>
            <a:solidFill>
              <a:srgbClr val="000000"/>
            </a:solidFill>
            <a:ln w="9525">
              <a:noFill/>
              <a:round/>
              <a:headEnd/>
              <a:tailEnd/>
            </a:ln>
          </p:spPr>
          <p:txBody>
            <a:bodyPr/>
            <a:lstStyle/>
            <a:p>
              <a:endParaRPr lang="en-US" sz="2800" dirty="0"/>
            </a:p>
          </p:txBody>
        </p:sp>
        <p:sp>
          <p:nvSpPr>
            <p:cNvPr id="373" name="Rectangle 372">
              <a:extLst>
                <a:ext uri="{FF2B5EF4-FFF2-40B4-BE49-F238E27FC236}">
                  <a16:creationId xmlns:a16="http://schemas.microsoft.com/office/drawing/2014/main" id="{B6A458D5-E6BF-4FA3-A098-CF992F9AF3CC}"/>
                </a:ext>
              </a:extLst>
            </p:cNvPr>
            <p:cNvSpPr>
              <a:spLocks noChangeArrowheads="1"/>
            </p:cNvSpPr>
            <p:nvPr/>
          </p:nvSpPr>
          <p:spPr bwMode="auto">
            <a:xfrm>
              <a:off x="4507344" y="5554557"/>
              <a:ext cx="209550" cy="153325"/>
            </a:xfrm>
            <a:prstGeom prst="rect">
              <a:avLst/>
            </a:prstGeom>
            <a:noFill/>
            <a:ln w="9525">
              <a:noFill/>
              <a:miter lim="800000"/>
              <a:headEnd/>
              <a:tailEnd/>
            </a:ln>
          </p:spPr>
          <p:txBody>
            <a:bodyPr wrap="square" lIns="0" tIns="0" rIns="0" bIns="0">
              <a:spAutoFit/>
            </a:bodyPr>
            <a:lstStyle/>
            <a:p>
              <a:pPr algn="ctr"/>
              <a:r>
                <a:rPr lang="en-US" sz="700" b="0" dirty="0"/>
                <a:t>IUE</a:t>
              </a:r>
              <a:endParaRPr lang="en-US" sz="1800" b="0" dirty="0">
                <a:latin typeface="Times New Roman" pitchFamily="18" charset="0"/>
              </a:endParaRPr>
            </a:p>
          </p:txBody>
        </p:sp>
        <p:sp>
          <p:nvSpPr>
            <p:cNvPr id="374" name="Freeform 184">
              <a:extLst>
                <a:ext uri="{FF2B5EF4-FFF2-40B4-BE49-F238E27FC236}">
                  <a16:creationId xmlns:a16="http://schemas.microsoft.com/office/drawing/2014/main" id="{F4010126-3B9B-402A-9AF9-A856C4ED1D7F}"/>
                </a:ext>
              </a:extLst>
            </p:cNvPr>
            <p:cNvSpPr>
              <a:spLocks/>
            </p:cNvSpPr>
            <p:nvPr/>
          </p:nvSpPr>
          <p:spPr bwMode="auto">
            <a:xfrm>
              <a:off x="5231244" y="5222769"/>
              <a:ext cx="77788" cy="76200"/>
            </a:xfrm>
            <a:custGeom>
              <a:avLst/>
              <a:gdLst>
                <a:gd name="T0" fmla="*/ 0 w 99"/>
                <a:gd name="T1" fmla="*/ 48 h 96"/>
                <a:gd name="T2" fmla="*/ 3 w 99"/>
                <a:gd name="T3" fmla="*/ 32 h 96"/>
                <a:gd name="T4" fmla="*/ 12 w 99"/>
                <a:gd name="T5" fmla="*/ 17 h 96"/>
                <a:gd name="T6" fmla="*/ 24 w 99"/>
                <a:gd name="T7" fmla="*/ 6 h 96"/>
                <a:gd name="T8" fmla="*/ 41 w 99"/>
                <a:gd name="T9" fmla="*/ 0 h 96"/>
                <a:gd name="T10" fmla="*/ 57 w 99"/>
                <a:gd name="T11" fmla="*/ 0 h 96"/>
                <a:gd name="T12" fmla="*/ 74 w 99"/>
                <a:gd name="T13" fmla="*/ 6 h 96"/>
                <a:gd name="T14" fmla="*/ 87 w 99"/>
                <a:gd name="T15" fmla="*/ 17 h 96"/>
                <a:gd name="T16" fmla="*/ 96 w 99"/>
                <a:gd name="T17" fmla="*/ 32 h 96"/>
                <a:gd name="T18" fmla="*/ 99 w 99"/>
                <a:gd name="T19" fmla="*/ 48 h 96"/>
                <a:gd name="T20" fmla="*/ 96 w 99"/>
                <a:gd name="T21" fmla="*/ 65 h 96"/>
                <a:gd name="T22" fmla="*/ 87 w 99"/>
                <a:gd name="T23" fmla="*/ 79 h 96"/>
                <a:gd name="T24" fmla="*/ 74 w 99"/>
                <a:gd name="T25" fmla="*/ 91 h 96"/>
                <a:gd name="T26" fmla="*/ 57 w 99"/>
                <a:gd name="T27" fmla="*/ 96 h 96"/>
                <a:gd name="T28" fmla="*/ 41 w 99"/>
                <a:gd name="T29" fmla="*/ 96 h 96"/>
                <a:gd name="T30" fmla="*/ 24 w 99"/>
                <a:gd name="T31" fmla="*/ 91 h 96"/>
                <a:gd name="T32" fmla="*/ 12 w 99"/>
                <a:gd name="T33" fmla="*/ 79 h 96"/>
                <a:gd name="T34" fmla="*/ 3 w 99"/>
                <a:gd name="T35" fmla="*/ 65 h 96"/>
                <a:gd name="T36" fmla="*/ 0 w 99"/>
                <a:gd name="T37" fmla="*/ 48 h 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96"/>
                <a:gd name="T59" fmla="*/ 99 w 99"/>
                <a:gd name="T60" fmla="*/ 96 h 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96">
                  <a:moveTo>
                    <a:pt x="0" y="48"/>
                  </a:moveTo>
                  <a:lnTo>
                    <a:pt x="3" y="32"/>
                  </a:lnTo>
                  <a:lnTo>
                    <a:pt x="12" y="17"/>
                  </a:lnTo>
                  <a:lnTo>
                    <a:pt x="24" y="6"/>
                  </a:lnTo>
                  <a:lnTo>
                    <a:pt x="41" y="0"/>
                  </a:lnTo>
                  <a:lnTo>
                    <a:pt x="57" y="0"/>
                  </a:lnTo>
                  <a:lnTo>
                    <a:pt x="74" y="6"/>
                  </a:lnTo>
                  <a:lnTo>
                    <a:pt x="87" y="17"/>
                  </a:lnTo>
                  <a:lnTo>
                    <a:pt x="96" y="32"/>
                  </a:lnTo>
                  <a:lnTo>
                    <a:pt x="99" y="48"/>
                  </a:lnTo>
                  <a:lnTo>
                    <a:pt x="96" y="65"/>
                  </a:lnTo>
                  <a:lnTo>
                    <a:pt x="87" y="79"/>
                  </a:lnTo>
                  <a:lnTo>
                    <a:pt x="74" y="91"/>
                  </a:lnTo>
                  <a:lnTo>
                    <a:pt x="57" y="96"/>
                  </a:lnTo>
                  <a:lnTo>
                    <a:pt x="41" y="96"/>
                  </a:lnTo>
                  <a:lnTo>
                    <a:pt x="24" y="91"/>
                  </a:lnTo>
                  <a:lnTo>
                    <a:pt x="12" y="79"/>
                  </a:lnTo>
                  <a:lnTo>
                    <a:pt x="3" y="65"/>
                  </a:lnTo>
                  <a:lnTo>
                    <a:pt x="0" y="48"/>
                  </a:lnTo>
                  <a:close/>
                </a:path>
              </a:pathLst>
            </a:custGeom>
            <a:solidFill>
              <a:srgbClr val="000080"/>
            </a:solidFill>
            <a:ln w="9525">
              <a:noFill/>
              <a:round/>
              <a:headEnd/>
              <a:tailEnd/>
            </a:ln>
          </p:spPr>
          <p:txBody>
            <a:bodyPr/>
            <a:lstStyle/>
            <a:p>
              <a:endParaRPr lang="en-US" sz="2800" dirty="0"/>
            </a:p>
          </p:txBody>
        </p:sp>
        <p:sp>
          <p:nvSpPr>
            <p:cNvPr id="375" name="Freeform 185">
              <a:extLst>
                <a:ext uri="{FF2B5EF4-FFF2-40B4-BE49-F238E27FC236}">
                  <a16:creationId xmlns:a16="http://schemas.microsoft.com/office/drawing/2014/main" id="{AA65F3BC-5E4A-4A78-B245-E88AC3CF77EB}"/>
                </a:ext>
              </a:extLst>
            </p:cNvPr>
            <p:cNvSpPr>
              <a:spLocks/>
            </p:cNvSpPr>
            <p:nvPr/>
          </p:nvSpPr>
          <p:spPr bwMode="auto">
            <a:xfrm>
              <a:off x="5243944" y="5233882"/>
              <a:ext cx="53975" cy="53975"/>
            </a:xfrm>
            <a:custGeom>
              <a:avLst/>
              <a:gdLst>
                <a:gd name="T0" fmla="*/ 0 w 69"/>
                <a:gd name="T1" fmla="*/ 34 h 68"/>
                <a:gd name="T2" fmla="*/ 2 w 69"/>
                <a:gd name="T3" fmla="*/ 21 h 68"/>
                <a:gd name="T4" fmla="*/ 9 w 69"/>
                <a:gd name="T5" fmla="*/ 10 h 68"/>
                <a:gd name="T6" fmla="*/ 21 w 69"/>
                <a:gd name="T7" fmla="*/ 3 h 68"/>
                <a:gd name="T8" fmla="*/ 35 w 69"/>
                <a:gd name="T9" fmla="*/ 0 h 68"/>
                <a:gd name="T10" fmla="*/ 47 w 69"/>
                <a:gd name="T11" fmla="*/ 3 h 68"/>
                <a:gd name="T12" fmla="*/ 59 w 69"/>
                <a:gd name="T13" fmla="*/ 10 h 68"/>
                <a:gd name="T14" fmla="*/ 66 w 69"/>
                <a:gd name="T15" fmla="*/ 21 h 68"/>
                <a:gd name="T16" fmla="*/ 69 w 69"/>
                <a:gd name="T17" fmla="*/ 34 h 68"/>
                <a:gd name="T18" fmla="*/ 66 w 69"/>
                <a:gd name="T19" fmla="*/ 48 h 68"/>
                <a:gd name="T20" fmla="*/ 59 w 69"/>
                <a:gd name="T21" fmla="*/ 58 h 68"/>
                <a:gd name="T22" fmla="*/ 47 w 69"/>
                <a:gd name="T23" fmla="*/ 65 h 68"/>
                <a:gd name="T24" fmla="*/ 35 w 69"/>
                <a:gd name="T25" fmla="*/ 68 h 68"/>
                <a:gd name="T26" fmla="*/ 21 w 69"/>
                <a:gd name="T27" fmla="*/ 65 h 68"/>
                <a:gd name="T28" fmla="*/ 9 w 69"/>
                <a:gd name="T29" fmla="*/ 58 h 68"/>
                <a:gd name="T30" fmla="*/ 2 w 69"/>
                <a:gd name="T31" fmla="*/ 48 h 68"/>
                <a:gd name="T32" fmla="*/ 0 w 69"/>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8"/>
                <a:gd name="T53" fmla="*/ 69 w 69"/>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8">
                  <a:moveTo>
                    <a:pt x="0" y="34"/>
                  </a:moveTo>
                  <a:lnTo>
                    <a:pt x="2" y="21"/>
                  </a:lnTo>
                  <a:lnTo>
                    <a:pt x="9" y="10"/>
                  </a:lnTo>
                  <a:lnTo>
                    <a:pt x="21" y="3"/>
                  </a:lnTo>
                  <a:lnTo>
                    <a:pt x="35" y="0"/>
                  </a:lnTo>
                  <a:lnTo>
                    <a:pt x="47" y="3"/>
                  </a:lnTo>
                  <a:lnTo>
                    <a:pt x="59" y="10"/>
                  </a:lnTo>
                  <a:lnTo>
                    <a:pt x="66" y="21"/>
                  </a:lnTo>
                  <a:lnTo>
                    <a:pt x="69" y="34"/>
                  </a:lnTo>
                  <a:lnTo>
                    <a:pt x="66" y="48"/>
                  </a:lnTo>
                  <a:lnTo>
                    <a:pt x="59" y="58"/>
                  </a:lnTo>
                  <a:lnTo>
                    <a:pt x="47" y="65"/>
                  </a:lnTo>
                  <a:lnTo>
                    <a:pt x="35" y="68"/>
                  </a:lnTo>
                  <a:lnTo>
                    <a:pt x="21" y="65"/>
                  </a:lnTo>
                  <a:lnTo>
                    <a:pt x="9" y="58"/>
                  </a:lnTo>
                  <a:lnTo>
                    <a:pt x="2" y="48"/>
                  </a:lnTo>
                  <a:lnTo>
                    <a:pt x="0" y="34"/>
                  </a:lnTo>
                  <a:close/>
                </a:path>
              </a:pathLst>
            </a:custGeom>
            <a:solidFill>
              <a:srgbClr val="000080"/>
            </a:solidFill>
            <a:ln w="9525">
              <a:noFill/>
              <a:round/>
              <a:headEnd/>
              <a:tailEnd/>
            </a:ln>
          </p:spPr>
          <p:txBody>
            <a:bodyPr/>
            <a:lstStyle/>
            <a:p>
              <a:endParaRPr lang="en-US" sz="2800" dirty="0"/>
            </a:p>
          </p:txBody>
        </p:sp>
        <p:sp>
          <p:nvSpPr>
            <p:cNvPr id="376" name="Rectangle 375">
              <a:extLst>
                <a:ext uri="{FF2B5EF4-FFF2-40B4-BE49-F238E27FC236}">
                  <a16:creationId xmlns:a16="http://schemas.microsoft.com/office/drawing/2014/main" id="{9215A8BF-263B-4F3B-B30D-42AF06DE8C60}"/>
                </a:ext>
              </a:extLst>
            </p:cNvPr>
            <p:cNvSpPr>
              <a:spLocks noChangeArrowheads="1"/>
            </p:cNvSpPr>
            <p:nvPr/>
          </p:nvSpPr>
          <p:spPr bwMode="auto">
            <a:xfrm>
              <a:off x="5361418" y="5203719"/>
              <a:ext cx="269875" cy="153325"/>
            </a:xfrm>
            <a:prstGeom prst="rect">
              <a:avLst/>
            </a:prstGeom>
            <a:noFill/>
            <a:ln w="9525">
              <a:noFill/>
              <a:miter lim="800000"/>
              <a:headEnd/>
              <a:tailEnd/>
            </a:ln>
          </p:spPr>
          <p:txBody>
            <a:bodyPr wrap="square" lIns="0" tIns="0" rIns="0" bIns="0">
              <a:spAutoFit/>
            </a:bodyPr>
            <a:lstStyle/>
            <a:p>
              <a:pPr algn="ctr"/>
              <a:r>
                <a:rPr lang="en-US" sz="700" b="0" dirty="0"/>
                <a:t>ISEE</a:t>
              </a:r>
              <a:endParaRPr lang="en-US" sz="1800" b="0" dirty="0">
                <a:latin typeface="Times New Roman" pitchFamily="18" charset="0"/>
              </a:endParaRPr>
            </a:p>
          </p:txBody>
        </p:sp>
        <p:sp>
          <p:nvSpPr>
            <p:cNvPr id="377" name="Freeform 187">
              <a:extLst>
                <a:ext uri="{FF2B5EF4-FFF2-40B4-BE49-F238E27FC236}">
                  <a16:creationId xmlns:a16="http://schemas.microsoft.com/office/drawing/2014/main" id="{79CA1A12-DEBB-44E6-A8A6-15C317071A00}"/>
                </a:ext>
              </a:extLst>
            </p:cNvPr>
            <p:cNvSpPr>
              <a:spLocks/>
            </p:cNvSpPr>
            <p:nvPr/>
          </p:nvSpPr>
          <p:spPr bwMode="auto">
            <a:xfrm>
              <a:off x="4594657" y="4368694"/>
              <a:ext cx="77788" cy="77788"/>
            </a:xfrm>
            <a:custGeom>
              <a:avLst/>
              <a:gdLst>
                <a:gd name="T0" fmla="*/ 0 w 98"/>
                <a:gd name="T1" fmla="*/ 48 h 97"/>
                <a:gd name="T2" fmla="*/ 3 w 98"/>
                <a:gd name="T3" fmla="*/ 31 h 97"/>
                <a:gd name="T4" fmla="*/ 11 w 98"/>
                <a:gd name="T5" fmla="*/ 17 h 97"/>
                <a:gd name="T6" fmla="*/ 25 w 98"/>
                <a:gd name="T7" fmla="*/ 6 h 97"/>
                <a:gd name="T8" fmla="*/ 40 w 98"/>
                <a:gd name="T9" fmla="*/ 0 h 97"/>
                <a:gd name="T10" fmla="*/ 58 w 98"/>
                <a:gd name="T11" fmla="*/ 0 h 97"/>
                <a:gd name="T12" fmla="*/ 74 w 98"/>
                <a:gd name="T13" fmla="*/ 6 h 97"/>
                <a:gd name="T14" fmla="*/ 86 w 98"/>
                <a:gd name="T15" fmla="*/ 17 h 97"/>
                <a:gd name="T16" fmla="*/ 95 w 98"/>
                <a:gd name="T17" fmla="*/ 31 h 97"/>
                <a:gd name="T18" fmla="*/ 98 w 98"/>
                <a:gd name="T19" fmla="*/ 48 h 97"/>
                <a:gd name="T20" fmla="*/ 95 w 98"/>
                <a:gd name="T21" fmla="*/ 64 h 97"/>
                <a:gd name="T22" fmla="*/ 86 w 98"/>
                <a:gd name="T23" fmla="*/ 79 h 97"/>
                <a:gd name="T24" fmla="*/ 74 w 98"/>
                <a:gd name="T25" fmla="*/ 91 h 97"/>
                <a:gd name="T26" fmla="*/ 58 w 98"/>
                <a:gd name="T27" fmla="*/ 97 h 97"/>
                <a:gd name="T28" fmla="*/ 40 w 98"/>
                <a:gd name="T29" fmla="*/ 97 h 97"/>
                <a:gd name="T30" fmla="*/ 25 w 98"/>
                <a:gd name="T31" fmla="*/ 91 h 97"/>
                <a:gd name="T32" fmla="*/ 11 w 98"/>
                <a:gd name="T33" fmla="*/ 79 h 97"/>
                <a:gd name="T34" fmla="*/ 3 w 98"/>
                <a:gd name="T35" fmla="*/ 64 h 97"/>
                <a:gd name="T36" fmla="*/ 0 w 98"/>
                <a:gd name="T37" fmla="*/ 48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7"/>
                <a:gd name="T59" fmla="*/ 98 w 9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7">
                  <a:moveTo>
                    <a:pt x="0" y="48"/>
                  </a:moveTo>
                  <a:lnTo>
                    <a:pt x="3" y="31"/>
                  </a:lnTo>
                  <a:lnTo>
                    <a:pt x="11" y="17"/>
                  </a:lnTo>
                  <a:lnTo>
                    <a:pt x="25" y="6"/>
                  </a:lnTo>
                  <a:lnTo>
                    <a:pt x="40" y="0"/>
                  </a:lnTo>
                  <a:lnTo>
                    <a:pt x="58" y="0"/>
                  </a:lnTo>
                  <a:lnTo>
                    <a:pt x="74" y="6"/>
                  </a:lnTo>
                  <a:lnTo>
                    <a:pt x="86" y="17"/>
                  </a:lnTo>
                  <a:lnTo>
                    <a:pt x="95" y="31"/>
                  </a:lnTo>
                  <a:lnTo>
                    <a:pt x="98" y="48"/>
                  </a:lnTo>
                  <a:lnTo>
                    <a:pt x="95" y="64"/>
                  </a:lnTo>
                  <a:lnTo>
                    <a:pt x="86" y="79"/>
                  </a:lnTo>
                  <a:lnTo>
                    <a:pt x="74" y="91"/>
                  </a:lnTo>
                  <a:lnTo>
                    <a:pt x="58" y="97"/>
                  </a:lnTo>
                  <a:lnTo>
                    <a:pt x="40" y="97"/>
                  </a:lnTo>
                  <a:lnTo>
                    <a:pt x="25" y="91"/>
                  </a:lnTo>
                  <a:lnTo>
                    <a:pt x="11" y="79"/>
                  </a:lnTo>
                  <a:lnTo>
                    <a:pt x="3" y="64"/>
                  </a:lnTo>
                  <a:lnTo>
                    <a:pt x="0" y="48"/>
                  </a:lnTo>
                  <a:close/>
                </a:path>
              </a:pathLst>
            </a:custGeom>
            <a:solidFill>
              <a:srgbClr val="000000"/>
            </a:solidFill>
            <a:ln w="9525">
              <a:noFill/>
              <a:round/>
              <a:headEnd/>
              <a:tailEnd/>
            </a:ln>
          </p:spPr>
          <p:txBody>
            <a:bodyPr/>
            <a:lstStyle/>
            <a:p>
              <a:endParaRPr lang="en-US" sz="2800" dirty="0"/>
            </a:p>
          </p:txBody>
        </p:sp>
        <p:sp>
          <p:nvSpPr>
            <p:cNvPr id="378" name="Freeform 188">
              <a:extLst>
                <a:ext uri="{FF2B5EF4-FFF2-40B4-BE49-F238E27FC236}">
                  <a16:creationId xmlns:a16="http://schemas.microsoft.com/office/drawing/2014/main" id="{5BB58A80-07C3-46B4-8621-D3A159E49071}"/>
                </a:ext>
              </a:extLst>
            </p:cNvPr>
            <p:cNvSpPr>
              <a:spLocks/>
            </p:cNvSpPr>
            <p:nvPr/>
          </p:nvSpPr>
          <p:spPr bwMode="auto">
            <a:xfrm>
              <a:off x="4607357" y="4379807"/>
              <a:ext cx="53975" cy="53975"/>
            </a:xfrm>
            <a:custGeom>
              <a:avLst/>
              <a:gdLst>
                <a:gd name="T0" fmla="*/ 0 w 69"/>
                <a:gd name="T1" fmla="*/ 34 h 68"/>
                <a:gd name="T2" fmla="*/ 3 w 69"/>
                <a:gd name="T3" fmla="*/ 20 h 68"/>
                <a:gd name="T4" fmla="*/ 11 w 69"/>
                <a:gd name="T5" fmla="*/ 10 h 68"/>
                <a:gd name="T6" fmla="*/ 21 w 69"/>
                <a:gd name="T7" fmla="*/ 3 h 68"/>
                <a:gd name="T8" fmla="*/ 35 w 69"/>
                <a:gd name="T9" fmla="*/ 0 h 68"/>
                <a:gd name="T10" fmla="*/ 48 w 69"/>
                <a:gd name="T11" fmla="*/ 3 h 68"/>
                <a:gd name="T12" fmla="*/ 59 w 69"/>
                <a:gd name="T13" fmla="*/ 10 h 68"/>
                <a:gd name="T14" fmla="*/ 66 w 69"/>
                <a:gd name="T15" fmla="*/ 20 h 68"/>
                <a:gd name="T16" fmla="*/ 69 w 69"/>
                <a:gd name="T17" fmla="*/ 34 h 68"/>
                <a:gd name="T18" fmla="*/ 66 w 69"/>
                <a:gd name="T19" fmla="*/ 47 h 68"/>
                <a:gd name="T20" fmla="*/ 59 w 69"/>
                <a:gd name="T21" fmla="*/ 58 h 68"/>
                <a:gd name="T22" fmla="*/ 48 w 69"/>
                <a:gd name="T23" fmla="*/ 65 h 68"/>
                <a:gd name="T24" fmla="*/ 35 w 69"/>
                <a:gd name="T25" fmla="*/ 68 h 68"/>
                <a:gd name="T26" fmla="*/ 21 w 69"/>
                <a:gd name="T27" fmla="*/ 65 h 68"/>
                <a:gd name="T28" fmla="*/ 11 w 69"/>
                <a:gd name="T29" fmla="*/ 58 h 68"/>
                <a:gd name="T30" fmla="*/ 3 w 69"/>
                <a:gd name="T31" fmla="*/ 47 h 68"/>
                <a:gd name="T32" fmla="*/ 0 w 69"/>
                <a:gd name="T33" fmla="*/ 3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8"/>
                <a:gd name="T53" fmla="*/ 69 w 69"/>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8">
                  <a:moveTo>
                    <a:pt x="0" y="34"/>
                  </a:moveTo>
                  <a:lnTo>
                    <a:pt x="3" y="20"/>
                  </a:lnTo>
                  <a:lnTo>
                    <a:pt x="11" y="10"/>
                  </a:lnTo>
                  <a:lnTo>
                    <a:pt x="21" y="3"/>
                  </a:lnTo>
                  <a:lnTo>
                    <a:pt x="35" y="0"/>
                  </a:lnTo>
                  <a:lnTo>
                    <a:pt x="48" y="3"/>
                  </a:lnTo>
                  <a:lnTo>
                    <a:pt x="59" y="10"/>
                  </a:lnTo>
                  <a:lnTo>
                    <a:pt x="66" y="20"/>
                  </a:lnTo>
                  <a:lnTo>
                    <a:pt x="69" y="34"/>
                  </a:lnTo>
                  <a:lnTo>
                    <a:pt x="66" y="47"/>
                  </a:lnTo>
                  <a:lnTo>
                    <a:pt x="59" y="58"/>
                  </a:lnTo>
                  <a:lnTo>
                    <a:pt x="48" y="65"/>
                  </a:lnTo>
                  <a:lnTo>
                    <a:pt x="35" y="68"/>
                  </a:lnTo>
                  <a:lnTo>
                    <a:pt x="21" y="65"/>
                  </a:lnTo>
                  <a:lnTo>
                    <a:pt x="11" y="58"/>
                  </a:lnTo>
                  <a:lnTo>
                    <a:pt x="3" y="47"/>
                  </a:lnTo>
                  <a:lnTo>
                    <a:pt x="0" y="34"/>
                  </a:lnTo>
                  <a:close/>
                </a:path>
              </a:pathLst>
            </a:custGeom>
            <a:solidFill>
              <a:srgbClr val="000000"/>
            </a:solidFill>
            <a:ln w="9525">
              <a:noFill/>
              <a:round/>
              <a:headEnd/>
              <a:tailEnd/>
            </a:ln>
          </p:spPr>
          <p:txBody>
            <a:bodyPr/>
            <a:lstStyle/>
            <a:p>
              <a:endParaRPr lang="en-US" sz="2800" dirty="0"/>
            </a:p>
          </p:txBody>
        </p:sp>
        <p:sp>
          <p:nvSpPr>
            <p:cNvPr id="379" name="Rectangle 378">
              <a:extLst>
                <a:ext uri="{FF2B5EF4-FFF2-40B4-BE49-F238E27FC236}">
                  <a16:creationId xmlns:a16="http://schemas.microsoft.com/office/drawing/2014/main" id="{3F9B44EB-285E-4A10-97B8-473D4A4ED8A0}"/>
                </a:ext>
              </a:extLst>
            </p:cNvPr>
            <p:cNvSpPr>
              <a:spLocks noChangeArrowheads="1"/>
            </p:cNvSpPr>
            <p:nvPr/>
          </p:nvSpPr>
          <p:spPr bwMode="auto">
            <a:xfrm>
              <a:off x="4726419" y="4349643"/>
              <a:ext cx="325437" cy="153325"/>
            </a:xfrm>
            <a:prstGeom prst="rect">
              <a:avLst/>
            </a:prstGeom>
            <a:noFill/>
            <a:ln w="9525">
              <a:noFill/>
              <a:miter lim="800000"/>
              <a:headEnd/>
              <a:tailEnd/>
            </a:ln>
          </p:spPr>
          <p:txBody>
            <a:bodyPr wrap="square" lIns="0" tIns="0" rIns="0" bIns="0">
              <a:spAutoFit/>
            </a:bodyPr>
            <a:lstStyle/>
            <a:p>
              <a:pPr algn="ctr"/>
              <a:r>
                <a:rPr lang="en-US" sz="700" b="0" dirty="0"/>
                <a:t>COBE</a:t>
              </a:r>
              <a:endParaRPr lang="en-US" sz="1800" b="0" dirty="0">
                <a:latin typeface="Times New Roman" pitchFamily="18" charset="0"/>
              </a:endParaRPr>
            </a:p>
          </p:txBody>
        </p:sp>
        <p:sp>
          <p:nvSpPr>
            <p:cNvPr id="380" name="Freeform 190">
              <a:extLst>
                <a:ext uri="{FF2B5EF4-FFF2-40B4-BE49-F238E27FC236}">
                  <a16:creationId xmlns:a16="http://schemas.microsoft.com/office/drawing/2014/main" id="{47F33BA2-889E-4217-B1FB-ADCB43614720}"/>
                </a:ext>
              </a:extLst>
            </p:cNvPr>
            <p:cNvSpPr>
              <a:spLocks/>
            </p:cNvSpPr>
            <p:nvPr/>
          </p:nvSpPr>
          <p:spPr bwMode="auto">
            <a:xfrm>
              <a:off x="5753532" y="4957657"/>
              <a:ext cx="76200" cy="74613"/>
            </a:xfrm>
            <a:custGeom>
              <a:avLst/>
              <a:gdLst>
                <a:gd name="T0" fmla="*/ 0 w 97"/>
                <a:gd name="T1" fmla="*/ 48 h 95"/>
                <a:gd name="T2" fmla="*/ 1 w 97"/>
                <a:gd name="T3" fmla="*/ 31 h 95"/>
                <a:gd name="T4" fmla="*/ 10 w 97"/>
                <a:gd name="T5" fmla="*/ 16 h 95"/>
                <a:gd name="T6" fmla="*/ 24 w 97"/>
                <a:gd name="T7" fmla="*/ 6 h 95"/>
                <a:gd name="T8" fmla="*/ 40 w 97"/>
                <a:gd name="T9" fmla="*/ 0 h 95"/>
                <a:gd name="T10" fmla="*/ 56 w 97"/>
                <a:gd name="T11" fmla="*/ 0 h 95"/>
                <a:gd name="T12" fmla="*/ 73 w 97"/>
                <a:gd name="T13" fmla="*/ 6 h 95"/>
                <a:gd name="T14" fmla="*/ 85 w 97"/>
                <a:gd name="T15" fmla="*/ 16 h 95"/>
                <a:gd name="T16" fmla="*/ 94 w 97"/>
                <a:gd name="T17" fmla="*/ 31 h 95"/>
                <a:gd name="T18" fmla="*/ 97 w 97"/>
                <a:gd name="T19" fmla="*/ 48 h 95"/>
                <a:gd name="T20" fmla="*/ 94 w 97"/>
                <a:gd name="T21" fmla="*/ 64 h 95"/>
                <a:gd name="T22" fmla="*/ 85 w 97"/>
                <a:gd name="T23" fmla="*/ 79 h 95"/>
                <a:gd name="T24" fmla="*/ 73 w 97"/>
                <a:gd name="T25" fmla="*/ 91 h 95"/>
                <a:gd name="T26" fmla="*/ 56 w 97"/>
                <a:gd name="T27" fmla="*/ 95 h 95"/>
                <a:gd name="T28" fmla="*/ 40 w 97"/>
                <a:gd name="T29" fmla="*/ 95 h 95"/>
                <a:gd name="T30" fmla="*/ 24 w 97"/>
                <a:gd name="T31" fmla="*/ 91 h 95"/>
                <a:gd name="T32" fmla="*/ 10 w 97"/>
                <a:gd name="T33" fmla="*/ 79 h 95"/>
                <a:gd name="T34" fmla="*/ 1 w 97"/>
                <a:gd name="T35" fmla="*/ 64 h 95"/>
                <a:gd name="T36" fmla="*/ 0 w 97"/>
                <a:gd name="T37" fmla="*/ 48 h 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95"/>
                <a:gd name="T59" fmla="*/ 97 w 97"/>
                <a:gd name="T60" fmla="*/ 95 h 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95">
                  <a:moveTo>
                    <a:pt x="0" y="48"/>
                  </a:moveTo>
                  <a:lnTo>
                    <a:pt x="1" y="31"/>
                  </a:lnTo>
                  <a:lnTo>
                    <a:pt x="10" y="16"/>
                  </a:lnTo>
                  <a:lnTo>
                    <a:pt x="24" y="6"/>
                  </a:lnTo>
                  <a:lnTo>
                    <a:pt x="40" y="0"/>
                  </a:lnTo>
                  <a:lnTo>
                    <a:pt x="56" y="0"/>
                  </a:lnTo>
                  <a:lnTo>
                    <a:pt x="73" y="6"/>
                  </a:lnTo>
                  <a:lnTo>
                    <a:pt x="85" y="16"/>
                  </a:lnTo>
                  <a:lnTo>
                    <a:pt x="94" y="31"/>
                  </a:lnTo>
                  <a:lnTo>
                    <a:pt x="97" y="48"/>
                  </a:lnTo>
                  <a:lnTo>
                    <a:pt x="94" y="64"/>
                  </a:lnTo>
                  <a:lnTo>
                    <a:pt x="85" y="79"/>
                  </a:lnTo>
                  <a:lnTo>
                    <a:pt x="73" y="91"/>
                  </a:lnTo>
                  <a:lnTo>
                    <a:pt x="56" y="95"/>
                  </a:lnTo>
                  <a:lnTo>
                    <a:pt x="40" y="95"/>
                  </a:lnTo>
                  <a:lnTo>
                    <a:pt x="24" y="91"/>
                  </a:lnTo>
                  <a:lnTo>
                    <a:pt x="10" y="79"/>
                  </a:lnTo>
                  <a:lnTo>
                    <a:pt x="1" y="64"/>
                  </a:lnTo>
                  <a:lnTo>
                    <a:pt x="0" y="48"/>
                  </a:lnTo>
                  <a:close/>
                </a:path>
              </a:pathLst>
            </a:custGeom>
            <a:solidFill>
              <a:srgbClr val="000080"/>
            </a:solidFill>
            <a:ln w="9525">
              <a:noFill/>
              <a:round/>
              <a:headEnd/>
              <a:tailEnd/>
            </a:ln>
          </p:spPr>
          <p:txBody>
            <a:bodyPr/>
            <a:lstStyle/>
            <a:p>
              <a:endParaRPr lang="en-US" sz="2800" dirty="0"/>
            </a:p>
          </p:txBody>
        </p:sp>
        <p:sp>
          <p:nvSpPr>
            <p:cNvPr id="381" name="Freeform 191">
              <a:extLst>
                <a:ext uri="{FF2B5EF4-FFF2-40B4-BE49-F238E27FC236}">
                  <a16:creationId xmlns:a16="http://schemas.microsoft.com/office/drawing/2014/main" id="{460DE788-98DA-4513-B2D9-3463FEE34106}"/>
                </a:ext>
              </a:extLst>
            </p:cNvPr>
            <p:cNvSpPr>
              <a:spLocks/>
            </p:cNvSpPr>
            <p:nvPr/>
          </p:nvSpPr>
          <p:spPr bwMode="auto">
            <a:xfrm>
              <a:off x="5764644" y="4967182"/>
              <a:ext cx="53975" cy="55563"/>
            </a:xfrm>
            <a:custGeom>
              <a:avLst/>
              <a:gdLst>
                <a:gd name="T0" fmla="*/ 0 w 69"/>
                <a:gd name="T1" fmla="*/ 35 h 69"/>
                <a:gd name="T2" fmla="*/ 3 w 69"/>
                <a:gd name="T3" fmla="*/ 21 h 69"/>
                <a:gd name="T4" fmla="*/ 11 w 69"/>
                <a:gd name="T5" fmla="*/ 11 h 69"/>
                <a:gd name="T6" fmla="*/ 23 w 69"/>
                <a:gd name="T7" fmla="*/ 3 h 69"/>
                <a:gd name="T8" fmla="*/ 35 w 69"/>
                <a:gd name="T9" fmla="*/ 0 h 69"/>
                <a:gd name="T10" fmla="*/ 48 w 69"/>
                <a:gd name="T11" fmla="*/ 3 h 69"/>
                <a:gd name="T12" fmla="*/ 60 w 69"/>
                <a:gd name="T13" fmla="*/ 11 h 69"/>
                <a:gd name="T14" fmla="*/ 67 w 69"/>
                <a:gd name="T15" fmla="*/ 21 h 69"/>
                <a:gd name="T16" fmla="*/ 69 w 69"/>
                <a:gd name="T17" fmla="*/ 35 h 69"/>
                <a:gd name="T18" fmla="*/ 67 w 69"/>
                <a:gd name="T19" fmla="*/ 48 h 69"/>
                <a:gd name="T20" fmla="*/ 60 w 69"/>
                <a:gd name="T21" fmla="*/ 59 h 69"/>
                <a:gd name="T22" fmla="*/ 48 w 69"/>
                <a:gd name="T23" fmla="*/ 66 h 69"/>
                <a:gd name="T24" fmla="*/ 35 w 69"/>
                <a:gd name="T25" fmla="*/ 69 h 69"/>
                <a:gd name="T26" fmla="*/ 23 w 69"/>
                <a:gd name="T27" fmla="*/ 66 h 69"/>
                <a:gd name="T28" fmla="*/ 11 w 69"/>
                <a:gd name="T29" fmla="*/ 59 h 69"/>
                <a:gd name="T30" fmla="*/ 3 w 69"/>
                <a:gd name="T31" fmla="*/ 48 h 69"/>
                <a:gd name="T32" fmla="*/ 0 w 69"/>
                <a:gd name="T33" fmla="*/ 35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69"/>
                <a:gd name="T53" fmla="*/ 69 w 69"/>
                <a:gd name="T54" fmla="*/ 69 h 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69">
                  <a:moveTo>
                    <a:pt x="0" y="35"/>
                  </a:moveTo>
                  <a:lnTo>
                    <a:pt x="3" y="21"/>
                  </a:lnTo>
                  <a:lnTo>
                    <a:pt x="11" y="11"/>
                  </a:lnTo>
                  <a:lnTo>
                    <a:pt x="23" y="3"/>
                  </a:lnTo>
                  <a:lnTo>
                    <a:pt x="35" y="0"/>
                  </a:lnTo>
                  <a:lnTo>
                    <a:pt x="48" y="3"/>
                  </a:lnTo>
                  <a:lnTo>
                    <a:pt x="60" y="11"/>
                  </a:lnTo>
                  <a:lnTo>
                    <a:pt x="67" y="21"/>
                  </a:lnTo>
                  <a:lnTo>
                    <a:pt x="69" y="35"/>
                  </a:lnTo>
                  <a:lnTo>
                    <a:pt x="67" y="48"/>
                  </a:lnTo>
                  <a:lnTo>
                    <a:pt x="60" y="59"/>
                  </a:lnTo>
                  <a:lnTo>
                    <a:pt x="48" y="66"/>
                  </a:lnTo>
                  <a:lnTo>
                    <a:pt x="35" y="69"/>
                  </a:lnTo>
                  <a:lnTo>
                    <a:pt x="23" y="66"/>
                  </a:lnTo>
                  <a:lnTo>
                    <a:pt x="11" y="59"/>
                  </a:lnTo>
                  <a:lnTo>
                    <a:pt x="3" y="48"/>
                  </a:lnTo>
                  <a:lnTo>
                    <a:pt x="0" y="35"/>
                  </a:lnTo>
                  <a:close/>
                </a:path>
              </a:pathLst>
            </a:custGeom>
            <a:solidFill>
              <a:srgbClr val="000080"/>
            </a:solidFill>
            <a:ln w="9525">
              <a:noFill/>
              <a:round/>
              <a:headEnd/>
              <a:tailEnd/>
            </a:ln>
          </p:spPr>
          <p:txBody>
            <a:bodyPr/>
            <a:lstStyle/>
            <a:p>
              <a:endParaRPr lang="en-US" sz="2800" dirty="0"/>
            </a:p>
          </p:txBody>
        </p:sp>
        <p:sp>
          <p:nvSpPr>
            <p:cNvPr id="382" name="Rectangle 381">
              <a:extLst>
                <a:ext uri="{FF2B5EF4-FFF2-40B4-BE49-F238E27FC236}">
                  <a16:creationId xmlns:a16="http://schemas.microsoft.com/office/drawing/2014/main" id="{A91C6386-5006-4FE3-8CF4-D822C5099BA2}"/>
                </a:ext>
              </a:extLst>
            </p:cNvPr>
            <p:cNvSpPr>
              <a:spLocks noChangeArrowheads="1"/>
            </p:cNvSpPr>
            <p:nvPr/>
          </p:nvSpPr>
          <p:spPr bwMode="auto">
            <a:xfrm>
              <a:off x="5883706" y="4937017"/>
              <a:ext cx="249237" cy="153325"/>
            </a:xfrm>
            <a:prstGeom prst="rect">
              <a:avLst/>
            </a:prstGeom>
            <a:noFill/>
            <a:ln w="9525">
              <a:noFill/>
              <a:miter lim="800000"/>
              <a:headEnd/>
              <a:tailEnd/>
            </a:ln>
          </p:spPr>
          <p:txBody>
            <a:bodyPr wrap="square" lIns="0" tIns="0" rIns="0" bIns="0">
              <a:spAutoFit/>
            </a:bodyPr>
            <a:lstStyle/>
            <a:p>
              <a:pPr algn="ctr"/>
              <a:r>
                <a:rPr lang="en-US" sz="700" b="0" dirty="0"/>
                <a:t>HEA</a:t>
              </a:r>
              <a:endParaRPr lang="en-US" sz="1800" b="0" dirty="0">
                <a:latin typeface="Times New Roman" pitchFamily="18" charset="0"/>
              </a:endParaRPr>
            </a:p>
          </p:txBody>
        </p:sp>
      </p:grpSp>
      <p:sp>
        <p:nvSpPr>
          <p:cNvPr id="383" name="Rectangle 192">
            <a:extLst>
              <a:ext uri="{FF2B5EF4-FFF2-40B4-BE49-F238E27FC236}">
                <a16:creationId xmlns:a16="http://schemas.microsoft.com/office/drawing/2014/main" id="{D248FCC6-2A3B-4966-94FB-F65258436175}"/>
              </a:ext>
            </a:extLst>
          </p:cNvPr>
          <p:cNvSpPr>
            <a:spLocks noChangeArrowheads="1"/>
          </p:cNvSpPr>
          <p:nvPr/>
        </p:nvSpPr>
        <p:spPr bwMode="auto">
          <a:xfrm>
            <a:off x="609600" y="4768297"/>
            <a:ext cx="3886200" cy="492443"/>
          </a:xfrm>
          <a:prstGeom prst="rect">
            <a:avLst/>
          </a:prstGeom>
          <a:noFill/>
          <a:ln w="9525">
            <a:noFill/>
            <a:miter lim="800000"/>
            <a:headEnd/>
            <a:tailEnd/>
          </a:ln>
        </p:spPr>
        <p:txBody>
          <a:bodyPr wrap="square" lIns="0" tIns="0" rIns="0" bIns="0">
            <a:spAutoFit/>
          </a:bodyPr>
          <a:lstStyle/>
          <a:p>
            <a:pPr algn="ctr" eaLnBrk="0" hangingPunct="0"/>
            <a:r>
              <a:rPr lang="en-US" sz="1600" b="1" dirty="0">
                <a:latin typeface="Arial" pitchFamily="34" charset="0"/>
                <a:cs typeface="Arial" pitchFamily="34" charset="0"/>
              </a:rPr>
              <a:t>Percent of Project Cost Spent for Requirements Development </a:t>
            </a:r>
            <a:endParaRPr lang="en-US" b="1" dirty="0">
              <a:latin typeface="Arial" pitchFamily="34" charset="0"/>
              <a:cs typeface="Arial" pitchFamily="34" charset="0"/>
            </a:endParaRPr>
          </a:p>
        </p:txBody>
      </p:sp>
      <p:grpSp>
        <p:nvGrpSpPr>
          <p:cNvPr id="384" name="Group 193">
            <a:extLst>
              <a:ext uri="{FF2B5EF4-FFF2-40B4-BE49-F238E27FC236}">
                <a16:creationId xmlns:a16="http://schemas.microsoft.com/office/drawing/2014/main" id="{A07BAA97-5016-45D7-9BD9-6737484D6FB6}"/>
              </a:ext>
            </a:extLst>
          </p:cNvPr>
          <p:cNvGrpSpPr>
            <a:grpSpLocks/>
          </p:cNvGrpSpPr>
          <p:nvPr/>
        </p:nvGrpSpPr>
        <p:grpSpPr bwMode="auto">
          <a:xfrm>
            <a:off x="-31825" y="1295400"/>
            <a:ext cx="416073" cy="2819400"/>
            <a:chOff x="462" y="1440"/>
            <a:chExt cx="353" cy="1776"/>
          </a:xfrm>
        </p:grpSpPr>
        <p:sp>
          <p:nvSpPr>
            <p:cNvPr id="385" name="Rectangle 194">
              <a:extLst>
                <a:ext uri="{FF2B5EF4-FFF2-40B4-BE49-F238E27FC236}">
                  <a16:creationId xmlns:a16="http://schemas.microsoft.com/office/drawing/2014/main" id="{6C96C655-C433-494B-976F-D2AA526DEEE7}"/>
                </a:ext>
              </a:extLst>
            </p:cNvPr>
            <p:cNvSpPr>
              <a:spLocks noChangeArrowheads="1"/>
            </p:cNvSpPr>
            <p:nvPr/>
          </p:nvSpPr>
          <p:spPr bwMode="auto">
            <a:xfrm rot="16200000">
              <a:off x="119" y="2247"/>
              <a:ext cx="1184" cy="209"/>
            </a:xfrm>
            <a:prstGeom prst="rect">
              <a:avLst/>
            </a:prstGeom>
            <a:noFill/>
            <a:ln w="9525">
              <a:noFill/>
              <a:miter lim="800000"/>
              <a:headEnd/>
              <a:tailEnd/>
            </a:ln>
          </p:spPr>
          <p:txBody>
            <a:bodyPr wrap="square" lIns="0" tIns="0" rIns="0" bIns="0">
              <a:spAutoFit/>
            </a:bodyPr>
            <a:lstStyle/>
            <a:p>
              <a:pPr algn="ctr" eaLnBrk="0" hangingPunct="0"/>
              <a:r>
                <a:rPr lang="en-US" sz="1600" b="1" dirty="0">
                  <a:latin typeface="Arial" pitchFamily="34" charset="0"/>
                  <a:cs typeface="Arial" pitchFamily="34" charset="0"/>
                </a:rPr>
                <a:t>Percent Overrun</a:t>
              </a:r>
            </a:p>
          </p:txBody>
        </p:sp>
        <p:sp>
          <p:nvSpPr>
            <p:cNvPr id="386" name="Rectangle 195">
              <a:extLst>
                <a:ext uri="{FF2B5EF4-FFF2-40B4-BE49-F238E27FC236}">
                  <a16:creationId xmlns:a16="http://schemas.microsoft.com/office/drawing/2014/main" id="{B45FF527-A739-43F3-AC7F-27FBCE6B32E6}"/>
                </a:ext>
              </a:extLst>
            </p:cNvPr>
            <p:cNvSpPr>
              <a:spLocks noChangeArrowheads="1"/>
            </p:cNvSpPr>
            <p:nvPr/>
          </p:nvSpPr>
          <p:spPr bwMode="auto">
            <a:xfrm rot="16200000">
              <a:off x="-321" y="2223"/>
              <a:ext cx="1776" cy="209"/>
            </a:xfrm>
            <a:prstGeom prst="rect">
              <a:avLst/>
            </a:prstGeom>
            <a:noFill/>
            <a:ln w="9525">
              <a:noFill/>
              <a:miter lim="800000"/>
              <a:headEnd/>
              <a:tailEnd/>
            </a:ln>
          </p:spPr>
          <p:txBody>
            <a:bodyPr wrap="square" lIns="0" tIns="0" rIns="0" bIns="0">
              <a:spAutoFit/>
            </a:bodyPr>
            <a:lstStyle/>
            <a:p>
              <a:pPr algn="ctr" eaLnBrk="0" hangingPunct="0"/>
              <a:endParaRPr lang="en-US" sz="1600" b="1" dirty="0">
                <a:latin typeface="Arial" pitchFamily="34" charset="0"/>
                <a:cs typeface="Arial" pitchFamily="34" charset="0"/>
              </a:endParaRPr>
            </a:p>
          </p:txBody>
        </p:sp>
      </p:grpSp>
      <p:sp>
        <p:nvSpPr>
          <p:cNvPr id="387" name="TextBox 386">
            <a:extLst>
              <a:ext uri="{FF2B5EF4-FFF2-40B4-BE49-F238E27FC236}">
                <a16:creationId xmlns:a16="http://schemas.microsoft.com/office/drawing/2014/main" id="{B71F6F25-9909-45F3-BF29-A1CABC243ECC}"/>
              </a:ext>
            </a:extLst>
          </p:cNvPr>
          <p:cNvSpPr txBox="1"/>
          <p:nvPr/>
        </p:nvSpPr>
        <p:spPr>
          <a:xfrm>
            <a:off x="5065645" y="4690520"/>
            <a:ext cx="3962400" cy="830997"/>
          </a:xfrm>
          <a:prstGeom prst="rect">
            <a:avLst/>
          </a:prstGeom>
          <a:noFill/>
        </p:spPr>
        <p:txBody>
          <a:bodyPr wrap="square" rtlCol="0">
            <a:spAutoFit/>
          </a:bodyPr>
          <a:lstStyle/>
          <a:p>
            <a:r>
              <a:rPr lang="en-US" sz="1600" b="1" dirty="0"/>
              <a:t>Relative Cost of Requirement Errors (“Extra Time Saves Money,” Warren Kuffel Computer Language, December 1990)</a:t>
            </a:r>
          </a:p>
        </p:txBody>
      </p:sp>
      <p:sp>
        <p:nvSpPr>
          <p:cNvPr id="388" name="TextBox 387">
            <a:extLst>
              <a:ext uri="{FF2B5EF4-FFF2-40B4-BE49-F238E27FC236}">
                <a16:creationId xmlns:a16="http://schemas.microsoft.com/office/drawing/2014/main" id="{8935E81C-BA92-43C3-905C-97B3C7390088}"/>
              </a:ext>
            </a:extLst>
          </p:cNvPr>
          <p:cNvSpPr txBox="1"/>
          <p:nvPr/>
        </p:nvSpPr>
        <p:spPr>
          <a:xfrm>
            <a:off x="489382" y="5301697"/>
            <a:ext cx="4539818" cy="461665"/>
          </a:xfrm>
          <a:prstGeom prst="rect">
            <a:avLst/>
          </a:prstGeom>
          <a:noFill/>
        </p:spPr>
        <p:txBody>
          <a:bodyPr wrap="square" rtlCol="0">
            <a:spAutoFit/>
          </a:bodyPr>
          <a:lstStyle/>
          <a:p>
            <a:r>
              <a:rPr lang="en-US" sz="1200" i="1" dirty="0"/>
              <a:t>Gruhl, W. “Lessons Learned, Cost/Schedule Assessment Guide”, Internal presentation, NASA Comptroller’s office, 1992.</a:t>
            </a:r>
            <a:r>
              <a:rPr lang="en-US" sz="1200" dirty="0"/>
              <a:t> </a:t>
            </a:r>
          </a:p>
        </p:txBody>
      </p:sp>
      <p:pic>
        <p:nvPicPr>
          <p:cNvPr id="389" name="Picture 388">
            <a:extLst>
              <a:ext uri="{FF2B5EF4-FFF2-40B4-BE49-F238E27FC236}">
                <a16:creationId xmlns:a16="http://schemas.microsoft.com/office/drawing/2014/main" id="{2CD1929A-5666-4D27-8FF9-03695CA52BF1}"/>
              </a:ext>
            </a:extLst>
          </p:cNvPr>
          <p:cNvPicPr>
            <a:picLocks noChangeAspect="1"/>
          </p:cNvPicPr>
          <p:nvPr/>
        </p:nvPicPr>
        <p:blipFill>
          <a:blip r:embed="rId3" cstate="print"/>
          <a:stretch>
            <a:fillRect/>
          </a:stretch>
        </p:blipFill>
        <p:spPr>
          <a:xfrm>
            <a:off x="5110095" y="1349893"/>
            <a:ext cx="3689350" cy="3162300"/>
          </a:xfrm>
          <a:prstGeom prst="rect">
            <a:avLst/>
          </a:prstGeom>
          <a:ln>
            <a:noFill/>
          </a:ln>
          <a:effectLst>
            <a:softEdge rad="112500"/>
          </a:effectLst>
        </p:spPr>
      </p:pic>
      <p:sp>
        <p:nvSpPr>
          <p:cNvPr id="390" name="TextBox 389">
            <a:extLst>
              <a:ext uri="{FF2B5EF4-FFF2-40B4-BE49-F238E27FC236}">
                <a16:creationId xmlns:a16="http://schemas.microsoft.com/office/drawing/2014/main" id="{6B6BDEB6-3B74-4B64-AB08-A6000728C8B5}"/>
              </a:ext>
            </a:extLst>
          </p:cNvPr>
          <p:cNvSpPr txBox="1"/>
          <p:nvPr/>
        </p:nvSpPr>
        <p:spPr>
          <a:xfrm>
            <a:off x="8079147" y="1787717"/>
            <a:ext cx="415498" cy="200055"/>
          </a:xfrm>
          <a:prstGeom prst="rect">
            <a:avLst/>
          </a:prstGeom>
          <a:noFill/>
        </p:spPr>
        <p:txBody>
          <a:bodyPr wrap="none" rtlCol="0">
            <a:spAutoFit/>
          </a:bodyPr>
          <a:lstStyle/>
          <a:p>
            <a:r>
              <a:rPr lang="en-US" sz="700" dirty="0"/>
              <a:t>$1000</a:t>
            </a:r>
          </a:p>
        </p:txBody>
      </p:sp>
      <p:sp>
        <p:nvSpPr>
          <p:cNvPr id="391" name="TextBox 390">
            <a:extLst>
              <a:ext uri="{FF2B5EF4-FFF2-40B4-BE49-F238E27FC236}">
                <a16:creationId xmlns:a16="http://schemas.microsoft.com/office/drawing/2014/main" id="{7AB088FF-0354-45DE-9E73-A4F363317E19}"/>
              </a:ext>
            </a:extLst>
          </p:cNvPr>
          <p:cNvSpPr txBox="1"/>
          <p:nvPr/>
        </p:nvSpPr>
        <p:spPr>
          <a:xfrm>
            <a:off x="5549854" y="4410370"/>
            <a:ext cx="410706" cy="276999"/>
          </a:xfrm>
          <a:prstGeom prst="rect">
            <a:avLst/>
          </a:prstGeom>
          <a:noFill/>
        </p:spPr>
        <p:txBody>
          <a:bodyPr wrap="square" rtlCol="0">
            <a:spAutoFit/>
          </a:bodyPr>
          <a:lstStyle/>
          <a:p>
            <a:pPr algn="ctr"/>
            <a:r>
              <a:rPr lang="en-US" sz="600" b="1" dirty="0"/>
              <a:t>Phase</a:t>
            </a:r>
          </a:p>
          <a:p>
            <a:pPr algn="ctr"/>
            <a:r>
              <a:rPr lang="en-US" sz="600" b="1" dirty="0"/>
              <a:t>B</a:t>
            </a:r>
          </a:p>
        </p:txBody>
      </p:sp>
      <p:sp>
        <p:nvSpPr>
          <p:cNvPr id="392" name="TextBox 391">
            <a:extLst>
              <a:ext uri="{FF2B5EF4-FFF2-40B4-BE49-F238E27FC236}">
                <a16:creationId xmlns:a16="http://schemas.microsoft.com/office/drawing/2014/main" id="{E01049E1-7D49-4DA0-AC05-90E986DE0E40}"/>
              </a:ext>
            </a:extLst>
          </p:cNvPr>
          <p:cNvSpPr txBox="1"/>
          <p:nvPr/>
        </p:nvSpPr>
        <p:spPr>
          <a:xfrm>
            <a:off x="6090049" y="4410370"/>
            <a:ext cx="410706" cy="276999"/>
          </a:xfrm>
          <a:prstGeom prst="rect">
            <a:avLst/>
          </a:prstGeom>
          <a:noFill/>
        </p:spPr>
        <p:txBody>
          <a:bodyPr wrap="square" rtlCol="0">
            <a:spAutoFit/>
          </a:bodyPr>
          <a:lstStyle/>
          <a:p>
            <a:pPr algn="ctr"/>
            <a:r>
              <a:rPr lang="en-US" sz="600" b="1" dirty="0"/>
              <a:t>Phase</a:t>
            </a:r>
          </a:p>
          <a:p>
            <a:pPr algn="ctr"/>
            <a:r>
              <a:rPr lang="en-US" sz="600" b="1" dirty="0"/>
              <a:t>C</a:t>
            </a:r>
          </a:p>
        </p:txBody>
      </p:sp>
      <p:sp>
        <p:nvSpPr>
          <p:cNvPr id="393" name="TextBox 392">
            <a:extLst>
              <a:ext uri="{FF2B5EF4-FFF2-40B4-BE49-F238E27FC236}">
                <a16:creationId xmlns:a16="http://schemas.microsoft.com/office/drawing/2014/main" id="{7B4CF58D-062F-4AB0-BDDF-B67356952511}"/>
              </a:ext>
            </a:extLst>
          </p:cNvPr>
          <p:cNvSpPr txBox="1"/>
          <p:nvPr/>
        </p:nvSpPr>
        <p:spPr>
          <a:xfrm>
            <a:off x="6630244" y="4410370"/>
            <a:ext cx="410706" cy="276999"/>
          </a:xfrm>
          <a:prstGeom prst="rect">
            <a:avLst/>
          </a:prstGeom>
          <a:noFill/>
        </p:spPr>
        <p:txBody>
          <a:bodyPr wrap="square" rtlCol="0">
            <a:spAutoFit/>
          </a:bodyPr>
          <a:lstStyle/>
          <a:p>
            <a:pPr algn="ctr"/>
            <a:r>
              <a:rPr lang="en-US" sz="600" b="1" dirty="0"/>
              <a:t>Phase</a:t>
            </a:r>
          </a:p>
          <a:p>
            <a:pPr algn="ctr"/>
            <a:r>
              <a:rPr lang="en-US" sz="600" b="1" dirty="0"/>
              <a:t>C</a:t>
            </a:r>
          </a:p>
        </p:txBody>
      </p:sp>
      <p:sp>
        <p:nvSpPr>
          <p:cNvPr id="394" name="TextBox 393">
            <a:extLst>
              <a:ext uri="{FF2B5EF4-FFF2-40B4-BE49-F238E27FC236}">
                <a16:creationId xmlns:a16="http://schemas.microsoft.com/office/drawing/2014/main" id="{53C6B963-2291-4498-9452-ED50BBA51F53}"/>
              </a:ext>
            </a:extLst>
          </p:cNvPr>
          <p:cNvSpPr txBox="1"/>
          <p:nvPr/>
        </p:nvSpPr>
        <p:spPr>
          <a:xfrm>
            <a:off x="7170439" y="4410370"/>
            <a:ext cx="410706" cy="276999"/>
          </a:xfrm>
          <a:prstGeom prst="rect">
            <a:avLst/>
          </a:prstGeom>
          <a:noFill/>
        </p:spPr>
        <p:txBody>
          <a:bodyPr wrap="square" rtlCol="0">
            <a:spAutoFit/>
          </a:bodyPr>
          <a:lstStyle/>
          <a:p>
            <a:pPr algn="ctr"/>
            <a:r>
              <a:rPr lang="en-US" sz="600" b="1" dirty="0"/>
              <a:t>Phase</a:t>
            </a:r>
          </a:p>
          <a:p>
            <a:pPr algn="ctr"/>
            <a:r>
              <a:rPr lang="en-US" sz="600" b="1" dirty="0"/>
              <a:t>D</a:t>
            </a:r>
          </a:p>
        </p:txBody>
      </p:sp>
      <p:sp>
        <p:nvSpPr>
          <p:cNvPr id="395" name="TextBox 394">
            <a:extLst>
              <a:ext uri="{FF2B5EF4-FFF2-40B4-BE49-F238E27FC236}">
                <a16:creationId xmlns:a16="http://schemas.microsoft.com/office/drawing/2014/main" id="{AADACEE7-B3B4-49E9-BCF2-9F7395B297E0}"/>
              </a:ext>
            </a:extLst>
          </p:cNvPr>
          <p:cNvSpPr txBox="1"/>
          <p:nvPr/>
        </p:nvSpPr>
        <p:spPr>
          <a:xfrm>
            <a:off x="7710634" y="4410370"/>
            <a:ext cx="410706" cy="276999"/>
          </a:xfrm>
          <a:prstGeom prst="rect">
            <a:avLst/>
          </a:prstGeom>
          <a:noFill/>
        </p:spPr>
        <p:txBody>
          <a:bodyPr wrap="square" rtlCol="0">
            <a:spAutoFit/>
          </a:bodyPr>
          <a:lstStyle/>
          <a:p>
            <a:pPr algn="ctr"/>
            <a:r>
              <a:rPr lang="en-US" sz="600" b="1" dirty="0"/>
              <a:t>Phase</a:t>
            </a:r>
          </a:p>
          <a:p>
            <a:pPr algn="ctr"/>
            <a:r>
              <a:rPr lang="en-US" sz="600" b="1" dirty="0"/>
              <a:t>D</a:t>
            </a:r>
          </a:p>
        </p:txBody>
      </p:sp>
      <p:sp>
        <p:nvSpPr>
          <p:cNvPr id="396" name="TextBox 395">
            <a:extLst>
              <a:ext uri="{FF2B5EF4-FFF2-40B4-BE49-F238E27FC236}">
                <a16:creationId xmlns:a16="http://schemas.microsoft.com/office/drawing/2014/main" id="{E29F015E-FE5D-4BB1-A9D4-2541565BD9A7}"/>
              </a:ext>
            </a:extLst>
          </p:cNvPr>
          <p:cNvSpPr txBox="1"/>
          <p:nvPr/>
        </p:nvSpPr>
        <p:spPr>
          <a:xfrm>
            <a:off x="8250829" y="4410370"/>
            <a:ext cx="410706" cy="276999"/>
          </a:xfrm>
          <a:prstGeom prst="rect">
            <a:avLst/>
          </a:prstGeom>
          <a:noFill/>
        </p:spPr>
        <p:txBody>
          <a:bodyPr wrap="square" rtlCol="0">
            <a:spAutoFit/>
          </a:bodyPr>
          <a:lstStyle/>
          <a:p>
            <a:pPr algn="ctr"/>
            <a:r>
              <a:rPr lang="en-US" sz="600" b="1" dirty="0"/>
              <a:t>Phase</a:t>
            </a:r>
          </a:p>
          <a:p>
            <a:pPr algn="ctr"/>
            <a:r>
              <a:rPr lang="en-US" sz="600" b="1" dirty="0"/>
              <a:t>E</a:t>
            </a:r>
          </a:p>
        </p:txBody>
      </p:sp>
      <p:sp>
        <p:nvSpPr>
          <p:cNvPr id="397" name="Rectangle 396">
            <a:extLst>
              <a:ext uri="{FF2B5EF4-FFF2-40B4-BE49-F238E27FC236}">
                <a16:creationId xmlns:a16="http://schemas.microsoft.com/office/drawing/2014/main" id="{6AA53132-3481-4C6E-BE51-F70102653AC2}"/>
              </a:ext>
            </a:extLst>
          </p:cNvPr>
          <p:cNvSpPr/>
          <p:nvPr/>
        </p:nvSpPr>
        <p:spPr>
          <a:xfrm>
            <a:off x="623872" y="6043729"/>
            <a:ext cx="7896256" cy="338554"/>
          </a:xfrm>
          <a:prstGeom prst="rect">
            <a:avLst/>
          </a:prstGeom>
          <a:ln w="38100">
            <a:solidFill>
              <a:schemeClr val="accent1">
                <a:lumMod val="75000"/>
              </a:schemeClr>
            </a:solidFill>
          </a:ln>
        </p:spPr>
        <p:txBody>
          <a:bodyPr wrap="square">
            <a:spAutoFit/>
          </a:bodyPr>
          <a:lstStyle/>
          <a:p>
            <a:pPr algn="ctr" defTabSz="914099" fontAlgn="base">
              <a:spcBef>
                <a:spcPct val="0"/>
              </a:spcBef>
              <a:spcAft>
                <a:spcPct val="0"/>
              </a:spcAft>
            </a:pPr>
            <a:r>
              <a:rPr lang="en-US" sz="1600" b="1" dirty="0"/>
              <a:t>Ignoring requirement development can lead to major cost overruns</a:t>
            </a:r>
          </a:p>
        </p:txBody>
      </p:sp>
      <p:pic>
        <p:nvPicPr>
          <p:cNvPr id="398" name="Picture 397">
            <a:extLst>
              <a:ext uri="{FF2B5EF4-FFF2-40B4-BE49-F238E27FC236}">
                <a16:creationId xmlns:a16="http://schemas.microsoft.com/office/drawing/2014/main" id="{E13A2B53-1BD8-4C88-95F8-7A3001B9B5AE}"/>
              </a:ext>
            </a:extLst>
          </p:cNvPr>
          <p:cNvPicPr>
            <a:picLocks noChangeAspect="1"/>
          </p:cNvPicPr>
          <p:nvPr/>
        </p:nvPicPr>
        <p:blipFill>
          <a:blip r:embed="rId4"/>
          <a:stretch>
            <a:fillRect/>
          </a:stretch>
        </p:blipFill>
        <p:spPr>
          <a:xfrm rot="5400000">
            <a:off x="5749588" y="1253382"/>
            <a:ext cx="307553" cy="570255"/>
          </a:xfrm>
          <a:prstGeom prst="rect">
            <a:avLst/>
          </a:prstGeom>
        </p:spPr>
      </p:pic>
      <p:sp>
        <p:nvSpPr>
          <p:cNvPr id="399" name="Rectangle 398">
            <a:extLst>
              <a:ext uri="{FF2B5EF4-FFF2-40B4-BE49-F238E27FC236}">
                <a16:creationId xmlns:a16="http://schemas.microsoft.com/office/drawing/2014/main" id="{48A62426-06A1-4A2A-8E05-F0445C44AE63}"/>
              </a:ext>
            </a:extLst>
          </p:cNvPr>
          <p:cNvSpPr>
            <a:spLocks noChangeArrowheads="1"/>
          </p:cNvSpPr>
          <p:nvPr/>
        </p:nvSpPr>
        <p:spPr bwMode="auto">
          <a:xfrm>
            <a:off x="5637621" y="1410205"/>
            <a:ext cx="531485" cy="246221"/>
          </a:xfrm>
          <a:prstGeom prst="rect">
            <a:avLst/>
          </a:prstGeom>
          <a:noFill/>
          <a:ln w="9525">
            <a:noFill/>
            <a:miter lim="800000"/>
            <a:headEnd/>
            <a:tailEnd/>
          </a:ln>
        </p:spPr>
        <p:txBody>
          <a:bodyPr wrap="square" lIns="0" tIns="0" rIns="0" bIns="0">
            <a:spAutoFit/>
          </a:bodyPr>
          <a:lstStyle/>
          <a:p>
            <a:pPr algn="ctr"/>
            <a:r>
              <a:rPr lang="en-US" sz="800" b="0" dirty="0">
                <a:latin typeface="Arial" panose="020B0604020202020204" pitchFamily="34" charset="0"/>
                <a:cs typeface="Arial" panose="020B0604020202020204" pitchFamily="34" charset="0"/>
              </a:rPr>
              <a:t>Planned</a:t>
            </a:r>
          </a:p>
          <a:p>
            <a:pPr algn="ctr"/>
            <a:r>
              <a:rPr lang="en-US" sz="800" dirty="0">
                <a:latin typeface="Arial" panose="020B0604020202020204" pitchFamily="34" charset="0"/>
                <a:cs typeface="Arial" panose="020B0604020202020204" pitchFamily="34" charset="0"/>
              </a:rPr>
              <a:t>Actual</a:t>
            </a:r>
            <a:endParaRPr lang="en-US"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530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Systems Engineering Processes</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8</a:t>
            </a:fld>
            <a:endParaRPr lang="en-US"/>
          </a:p>
        </p:txBody>
      </p:sp>
      <p:pic>
        <p:nvPicPr>
          <p:cNvPr id="5" name="Picture 4">
            <a:extLst>
              <a:ext uri="{FF2B5EF4-FFF2-40B4-BE49-F238E27FC236}">
                <a16:creationId xmlns:a16="http://schemas.microsoft.com/office/drawing/2014/main" id="{670F2F5E-E5FC-4250-B387-30C7E29096E3}"/>
              </a:ext>
            </a:extLst>
          </p:cNvPr>
          <p:cNvPicPr>
            <a:picLocks noChangeAspect="1"/>
          </p:cNvPicPr>
          <p:nvPr/>
        </p:nvPicPr>
        <p:blipFill>
          <a:blip r:embed="rId3"/>
          <a:stretch>
            <a:fillRect/>
          </a:stretch>
        </p:blipFill>
        <p:spPr>
          <a:xfrm>
            <a:off x="855821" y="871917"/>
            <a:ext cx="7484745" cy="5986083"/>
          </a:xfrm>
          <a:prstGeom prst="rect">
            <a:avLst/>
          </a:prstGeom>
        </p:spPr>
      </p:pic>
    </p:spTree>
    <p:extLst>
      <p:ext uri="{BB962C8B-B14F-4D97-AF65-F5344CB8AC3E}">
        <p14:creationId xmlns:p14="http://schemas.microsoft.com/office/powerpoint/2010/main" val="193098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a:lstStyle/>
          <a:p>
            <a:r>
              <a:rPr lang="en-US" dirty="0"/>
              <a:t>Decomposition</a:t>
            </a:r>
          </a:p>
        </p:txBody>
      </p:sp>
      <p:sp>
        <p:nvSpPr>
          <p:cNvPr id="2" name="Footer Placeholder 1"/>
          <p:cNvSpPr>
            <a:spLocks noGrp="1"/>
          </p:cNvSpPr>
          <p:nvPr>
            <p:ph type="ftr" sz="quarter" idx="11"/>
          </p:nvPr>
        </p:nvSpPr>
        <p:spPr/>
        <p:txBody>
          <a:bodyPr/>
          <a:lstStyle/>
          <a:p>
            <a:r>
              <a:rPr lang="en-US"/>
              <a:t>TFAWS 2015 – August 3-7, 2015</a:t>
            </a:r>
            <a:endParaRPr lang="en-US" dirty="0"/>
          </a:p>
        </p:txBody>
      </p:sp>
      <p:sp>
        <p:nvSpPr>
          <p:cNvPr id="3" name="Slide Number Placeholder 2"/>
          <p:cNvSpPr>
            <a:spLocks noGrp="1"/>
          </p:cNvSpPr>
          <p:nvPr>
            <p:ph type="sldNum" sz="quarter" idx="12"/>
          </p:nvPr>
        </p:nvSpPr>
        <p:spPr/>
        <p:txBody>
          <a:bodyPr/>
          <a:lstStyle/>
          <a:p>
            <a:fld id="{82548C95-24BB-4B0F-AB88-7A9DF5987A75}" type="slidenum">
              <a:rPr lang="en-US" smtClean="0"/>
              <a:pPr/>
              <a:t>9</a:t>
            </a:fld>
            <a:endParaRPr lang="en-US"/>
          </a:p>
        </p:txBody>
      </p:sp>
      <p:sp>
        <p:nvSpPr>
          <p:cNvPr id="10" name="Rectangle 5"/>
          <p:cNvSpPr>
            <a:spLocks noChangeArrowheads="1"/>
          </p:cNvSpPr>
          <p:nvPr/>
        </p:nvSpPr>
        <p:spPr bwMode="auto">
          <a:xfrm>
            <a:off x="481806" y="1162487"/>
            <a:ext cx="8281988" cy="94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75" tIns="46038" rIns="92075" bIns="46038"/>
          <a:lstStyle/>
          <a:p>
            <a:pPr marL="174625" indent="-174625" algn="l">
              <a:lnSpc>
                <a:spcPct val="85000"/>
              </a:lnSpc>
              <a:spcBef>
                <a:spcPct val="35000"/>
              </a:spcBef>
              <a:buClr>
                <a:schemeClr val="hlink"/>
              </a:buClr>
              <a:buFontTx/>
              <a:buChar char="•"/>
            </a:pPr>
            <a:r>
              <a:rPr lang="en-US" dirty="0">
                <a:solidFill>
                  <a:schemeClr val="accent2"/>
                </a:solidFill>
                <a:latin typeface="+mn-lt"/>
              </a:rPr>
              <a:t>Functional decomposition is when you start with a high-level function and break it down into smaller functions (parallel, serial, or asynchronous). </a:t>
            </a:r>
          </a:p>
          <a:p>
            <a:pPr marL="174625" indent="-174625" algn="l">
              <a:lnSpc>
                <a:spcPct val="85000"/>
              </a:lnSpc>
              <a:spcBef>
                <a:spcPct val="35000"/>
              </a:spcBef>
              <a:buClr>
                <a:schemeClr val="hlink"/>
              </a:buClr>
              <a:buFontTx/>
              <a:buChar char="•"/>
            </a:pPr>
            <a:r>
              <a:rPr lang="en-US" dirty="0">
                <a:solidFill>
                  <a:schemeClr val="accent2"/>
                </a:solidFill>
                <a:latin typeface="+mn-lt"/>
              </a:rPr>
              <a:t>This example is loosely based on the Zipline service</a:t>
            </a: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a:p>
            <a:pPr marL="174625" indent="-174625" algn="l">
              <a:lnSpc>
                <a:spcPct val="85000"/>
              </a:lnSpc>
              <a:spcBef>
                <a:spcPct val="35000"/>
              </a:spcBef>
              <a:buClr>
                <a:schemeClr val="hlink"/>
              </a:buClr>
              <a:buFontTx/>
              <a:buChar char="•"/>
            </a:pPr>
            <a:endParaRPr lang="en-US" dirty="0">
              <a:solidFill>
                <a:schemeClr val="accent2"/>
              </a:solidFill>
              <a:latin typeface="+mn-lt"/>
            </a:endParaRPr>
          </a:p>
        </p:txBody>
      </p:sp>
      <p:sp>
        <p:nvSpPr>
          <p:cNvPr id="4" name="TextBox 3">
            <a:extLst>
              <a:ext uri="{FF2B5EF4-FFF2-40B4-BE49-F238E27FC236}">
                <a16:creationId xmlns:a16="http://schemas.microsoft.com/office/drawing/2014/main" id="{E396E927-F1C2-488C-81A5-BFD5D8B3199B}"/>
              </a:ext>
            </a:extLst>
          </p:cNvPr>
          <p:cNvSpPr txBox="1"/>
          <p:nvPr/>
        </p:nvSpPr>
        <p:spPr>
          <a:xfrm>
            <a:off x="2504440" y="2619514"/>
            <a:ext cx="4135120" cy="707886"/>
          </a:xfrm>
          <a:prstGeom prst="rect">
            <a:avLst/>
          </a:prstGeom>
          <a:noFill/>
          <a:ln>
            <a:solidFill>
              <a:schemeClr val="tx1"/>
            </a:solidFill>
          </a:ln>
        </p:spPr>
        <p:txBody>
          <a:bodyPr wrap="square" rtlCol="0">
            <a:spAutoFit/>
          </a:bodyPr>
          <a:lstStyle/>
          <a:p>
            <a:r>
              <a:rPr lang="en-US" dirty="0">
                <a:latin typeface="+mn-lt"/>
              </a:rPr>
              <a:t>Quickly deliver medical supplies to scattered rural doctors</a:t>
            </a:r>
          </a:p>
        </p:txBody>
      </p:sp>
      <p:sp>
        <p:nvSpPr>
          <p:cNvPr id="7" name="TextBox 6">
            <a:extLst>
              <a:ext uri="{FF2B5EF4-FFF2-40B4-BE49-F238E27FC236}">
                <a16:creationId xmlns:a16="http://schemas.microsoft.com/office/drawing/2014/main" id="{FBB32E1D-E5DA-418B-BAD3-22F50F70C407}"/>
              </a:ext>
            </a:extLst>
          </p:cNvPr>
          <p:cNvSpPr txBox="1"/>
          <p:nvPr/>
        </p:nvSpPr>
        <p:spPr>
          <a:xfrm>
            <a:off x="3291840" y="4153178"/>
            <a:ext cx="2194560" cy="707886"/>
          </a:xfrm>
          <a:prstGeom prst="rect">
            <a:avLst/>
          </a:prstGeom>
          <a:noFill/>
          <a:ln>
            <a:solidFill>
              <a:schemeClr val="tx1"/>
            </a:solidFill>
          </a:ln>
        </p:spPr>
        <p:txBody>
          <a:bodyPr wrap="square" rtlCol="0">
            <a:spAutoFit/>
          </a:bodyPr>
          <a:lstStyle/>
          <a:p>
            <a:r>
              <a:rPr lang="en-US" dirty="0">
                <a:latin typeface="+mn-lt"/>
              </a:rPr>
              <a:t>Doctor requests supplies</a:t>
            </a:r>
          </a:p>
        </p:txBody>
      </p:sp>
      <p:sp>
        <p:nvSpPr>
          <p:cNvPr id="8" name="TextBox 7">
            <a:extLst>
              <a:ext uri="{FF2B5EF4-FFF2-40B4-BE49-F238E27FC236}">
                <a16:creationId xmlns:a16="http://schemas.microsoft.com/office/drawing/2014/main" id="{38766150-AA0F-4864-90ED-720C99DA309F}"/>
              </a:ext>
            </a:extLst>
          </p:cNvPr>
          <p:cNvSpPr txBox="1"/>
          <p:nvPr/>
        </p:nvSpPr>
        <p:spPr>
          <a:xfrm>
            <a:off x="5725160" y="4004760"/>
            <a:ext cx="2194560" cy="1015663"/>
          </a:xfrm>
          <a:prstGeom prst="rect">
            <a:avLst/>
          </a:prstGeom>
          <a:noFill/>
          <a:ln>
            <a:solidFill>
              <a:schemeClr val="tx1"/>
            </a:solidFill>
          </a:ln>
        </p:spPr>
        <p:txBody>
          <a:bodyPr wrap="square" rtlCol="0">
            <a:spAutoFit/>
          </a:bodyPr>
          <a:lstStyle/>
          <a:p>
            <a:r>
              <a:rPr lang="en-US" dirty="0">
                <a:latin typeface="+mn-lt"/>
              </a:rPr>
              <a:t>Supplies readied for transport</a:t>
            </a:r>
          </a:p>
        </p:txBody>
      </p:sp>
      <p:sp>
        <p:nvSpPr>
          <p:cNvPr id="9" name="TextBox 8">
            <a:extLst>
              <a:ext uri="{FF2B5EF4-FFF2-40B4-BE49-F238E27FC236}">
                <a16:creationId xmlns:a16="http://schemas.microsoft.com/office/drawing/2014/main" id="{8EB3E59D-1FDA-4F72-B93E-8FEC0975696B}"/>
              </a:ext>
            </a:extLst>
          </p:cNvPr>
          <p:cNvSpPr txBox="1"/>
          <p:nvPr/>
        </p:nvSpPr>
        <p:spPr>
          <a:xfrm>
            <a:off x="3291840" y="5441181"/>
            <a:ext cx="2194560" cy="707886"/>
          </a:xfrm>
          <a:prstGeom prst="rect">
            <a:avLst/>
          </a:prstGeom>
          <a:noFill/>
          <a:ln>
            <a:solidFill>
              <a:schemeClr val="tx1"/>
            </a:solidFill>
          </a:ln>
        </p:spPr>
        <p:txBody>
          <a:bodyPr wrap="square" rtlCol="0">
            <a:spAutoFit/>
          </a:bodyPr>
          <a:lstStyle/>
          <a:p>
            <a:r>
              <a:rPr lang="en-US" dirty="0">
                <a:latin typeface="+mn-lt"/>
              </a:rPr>
              <a:t>Supplies delivered</a:t>
            </a:r>
          </a:p>
        </p:txBody>
      </p:sp>
      <p:sp>
        <p:nvSpPr>
          <p:cNvPr id="11" name="TextBox 10">
            <a:extLst>
              <a:ext uri="{FF2B5EF4-FFF2-40B4-BE49-F238E27FC236}">
                <a16:creationId xmlns:a16="http://schemas.microsoft.com/office/drawing/2014/main" id="{34A6F73C-A5D5-4C4D-8405-BADEB9D5984F}"/>
              </a:ext>
            </a:extLst>
          </p:cNvPr>
          <p:cNvSpPr txBox="1"/>
          <p:nvPr/>
        </p:nvSpPr>
        <p:spPr>
          <a:xfrm>
            <a:off x="826452" y="4154175"/>
            <a:ext cx="2194560" cy="707886"/>
          </a:xfrm>
          <a:prstGeom prst="rect">
            <a:avLst/>
          </a:prstGeom>
          <a:noFill/>
          <a:ln>
            <a:solidFill>
              <a:schemeClr val="tx1"/>
            </a:solidFill>
          </a:ln>
        </p:spPr>
        <p:txBody>
          <a:bodyPr wrap="square" rtlCol="0">
            <a:spAutoFit/>
          </a:bodyPr>
          <a:lstStyle/>
          <a:p>
            <a:r>
              <a:rPr lang="en-US" dirty="0">
                <a:latin typeface="+mn-lt"/>
              </a:rPr>
              <a:t>Supplies available</a:t>
            </a:r>
          </a:p>
        </p:txBody>
      </p:sp>
      <p:sp>
        <p:nvSpPr>
          <p:cNvPr id="12" name="TextBox 11">
            <a:extLst>
              <a:ext uri="{FF2B5EF4-FFF2-40B4-BE49-F238E27FC236}">
                <a16:creationId xmlns:a16="http://schemas.microsoft.com/office/drawing/2014/main" id="{69C274AF-26CA-4B1D-A742-24A1DDB4DDE3}"/>
              </a:ext>
            </a:extLst>
          </p:cNvPr>
          <p:cNvSpPr txBox="1"/>
          <p:nvPr/>
        </p:nvSpPr>
        <p:spPr>
          <a:xfrm>
            <a:off x="5725160" y="5443721"/>
            <a:ext cx="2194560" cy="707886"/>
          </a:xfrm>
          <a:prstGeom prst="rect">
            <a:avLst/>
          </a:prstGeom>
          <a:noFill/>
          <a:ln>
            <a:solidFill>
              <a:schemeClr val="tx1"/>
            </a:solidFill>
          </a:ln>
        </p:spPr>
        <p:txBody>
          <a:bodyPr wrap="square" rtlCol="0">
            <a:spAutoFit/>
          </a:bodyPr>
          <a:lstStyle/>
          <a:p>
            <a:r>
              <a:rPr lang="en-US" dirty="0">
                <a:latin typeface="+mn-lt"/>
              </a:rPr>
              <a:t>Capability reset for next request</a:t>
            </a:r>
          </a:p>
        </p:txBody>
      </p:sp>
      <p:cxnSp>
        <p:nvCxnSpPr>
          <p:cNvPr id="14" name="Connector: Elbow 13">
            <a:extLst>
              <a:ext uri="{FF2B5EF4-FFF2-40B4-BE49-F238E27FC236}">
                <a16:creationId xmlns:a16="http://schemas.microsoft.com/office/drawing/2014/main" id="{47AF546A-91FE-4683-8E21-5312D860D260}"/>
              </a:ext>
            </a:extLst>
          </p:cNvPr>
          <p:cNvCxnSpPr>
            <a:stCxn id="11" idx="3"/>
            <a:endCxn id="7" idx="1"/>
          </p:cNvCxnSpPr>
          <p:nvPr/>
        </p:nvCxnSpPr>
        <p:spPr bwMode="auto">
          <a:xfrm flipV="1">
            <a:off x="3021012" y="4507121"/>
            <a:ext cx="270828" cy="997"/>
          </a:xfrm>
          <a:prstGeom prst="bentConnector3">
            <a:avLst/>
          </a:prstGeom>
          <a:solidFill>
            <a:schemeClr val="accent1"/>
          </a:solidFill>
          <a:ln w="25400" cap="flat" cmpd="sng" algn="ctr">
            <a:solidFill>
              <a:schemeClr val="tx1"/>
            </a:solidFill>
            <a:prstDash val="solid"/>
            <a:round/>
            <a:headEnd type="none" w="med" len="med"/>
            <a:tailEnd type="triangle"/>
          </a:ln>
          <a:effectLst/>
        </p:spPr>
      </p:cxnSp>
      <p:cxnSp>
        <p:nvCxnSpPr>
          <p:cNvPr id="16" name="Connector: Elbow 15">
            <a:extLst>
              <a:ext uri="{FF2B5EF4-FFF2-40B4-BE49-F238E27FC236}">
                <a16:creationId xmlns:a16="http://schemas.microsoft.com/office/drawing/2014/main" id="{9F2E1193-49BD-40F1-8554-EC505E529FE2}"/>
              </a:ext>
            </a:extLst>
          </p:cNvPr>
          <p:cNvCxnSpPr>
            <a:cxnSpLocks/>
            <a:stCxn id="7" idx="3"/>
            <a:endCxn id="8" idx="1"/>
          </p:cNvCxnSpPr>
          <p:nvPr/>
        </p:nvCxnSpPr>
        <p:spPr bwMode="auto">
          <a:xfrm>
            <a:off x="5486400" y="4507121"/>
            <a:ext cx="238760" cy="5471"/>
          </a:xfrm>
          <a:prstGeom prst="bentConnector3">
            <a:avLst/>
          </a:prstGeom>
          <a:solidFill>
            <a:schemeClr val="accent1"/>
          </a:solidFill>
          <a:ln w="25400" cap="flat" cmpd="sng" algn="ctr">
            <a:solidFill>
              <a:schemeClr val="tx1"/>
            </a:solidFill>
            <a:prstDash val="solid"/>
            <a:round/>
            <a:headEnd type="none" w="med" len="med"/>
            <a:tailEnd type="triangle"/>
          </a:ln>
          <a:effectLst/>
        </p:spPr>
      </p:cxnSp>
      <p:cxnSp>
        <p:nvCxnSpPr>
          <p:cNvPr id="17" name="Connector: Elbow 16">
            <a:extLst>
              <a:ext uri="{FF2B5EF4-FFF2-40B4-BE49-F238E27FC236}">
                <a16:creationId xmlns:a16="http://schemas.microsoft.com/office/drawing/2014/main" id="{CDB94981-2F1C-4BA4-A2D1-16DD772E2D06}"/>
              </a:ext>
            </a:extLst>
          </p:cNvPr>
          <p:cNvCxnSpPr>
            <a:cxnSpLocks/>
            <a:stCxn id="8" idx="3"/>
            <a:endCxn id="9" idx="1"/>
          </p:cNvCxnSpPr>
          <p:nvPr/>
        </p:nvCxnSpPr>
        <p:spPr bwMode="auto">
          <a:xfrm flipH="1">
            <a:off x="3291840" y="4512592"/>
            <a:ext cx="4627880" cy="1282532"/>
          </a:xfrm>
          <a:prstGeom prst="bentConnector5">
            <a:avLst>
              <a:gd name="adj1" fmla="val -4940"/>
              <a:gd name="adj2" fmla="val 55999"/>
              <a:gd name="adj3" fmla="val 104940"/>
            </a:avLst>
          </a:prstGeom>
          <a:solidFill>
            <a:schemeClr val="accent1"/>
          </a:solidFill>
          <a:ln w="25400" cap="flat" cmpd="sng" algn="ctr">
            <a:solidFill>
              <a:schemeClr val="tx1"/>
            </a:solidFill>
            <a:prstDash val="solid"/>
            <a:round/>
            <a:headEnd type="none" w="med" len="med"/>
            <a:tailEnd type="triangle"/>
          </a:ln>
          <a:effectLst/>
        </p:spPr>
      </p:cxnSp>
      <p:cxnSp>
        <p:nvCxnSpPr>
          <p:cNvPr id="18" name="Connector: Elbow 17">
            <a:extLst>
              <a:ext uri="{FF2B5EF4-FFF2-40B4-BE49-F238E27FC236}">
                <a16:creationId xmlns:a16="http://schemas.microsoft.com/office/drawing/2014/main" id="{8FE64B9C-8762-4AA3-B392-1EEB322C0FD2}"/>
              </a:ext>
            </a:extLst>
          </p:cNvPr>
          <p:cNvCxnSpPr>
            <a:cxnSpLocks/>
            <a:stCxn id="9" idx="3"/>
            <a:endCxn id="12" idx="1"/>
          </p:cNvCxnSpPr>
          <p:nvPr/>
        </p:nvCxnSpPr>
        <p:spPr bwMode="auto">
          <a:xfrm>
            <a:off x="5486400" y="5795124"/>
            <a:ext cx="238760" cy="2540"/>
          </a:xfrm>
          <a:prstGeom prst="bentConnector3">
            <a:avLst>
              <a:gd name="adj1" fmla="val 50000"/>
            </a:avLst>
          </a:prstGeom>
          <a:solidFill>
            <a:schemeClr val="accent1"/>
          </a:solidFill>
          <a:ln w="25400" cap="flat" cmpd="sng" algn="ctr">
            <a:solidFill>
              <a:schemeClr val="tx1"/>
            </a:solidFill>
            <a:prstDash val="solid"/>
            <a:round/>
            <a:headEnd type="none" w="med" len="med"/>
            <a:tailEnd type="triangle"/>
          </a:ln>
          <a:effectLst/>
        </p:spPr>
      </p:cxnSp>
      <p:sp>
        <p:nvSpPr>
          <p:cNvPr id="24" name="Left Brace 23">
            <a:extLst>
              <a:ext uri="{FF2B5EF4-FFF2-40B4-BE49-F238E27FC236}">
                <a16:creationId xmlns:a16="http://schemas.microsoft.com/office/drawing/2014/main" id="{78181F6B-0F61-4266-9586-497457A4E1A8}"/>
              </a:ext>
            </a:extLst>
          </p:cNvPr>
          <p:cNvSpPr/>
          <p:nvPr/>
        </p:nvSpPr>
        <p:spPr bwMode="auto">
          <a:xfrm rot="5400000">
            <a:off x="4328145" y="-309865"/>
            <a:ext cx="589310" cy="7863840"/>
          </a:xfrm>
          <a:prstGeom prst="leftBrace">
            <a:avLst>
              <a:gd name="adj1" fmla="val 8333"/>
              <a:gd name="adj2" fmla="val 50646"/>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687097662"/>
      </p:ext>
    </p:extLst>
  </p:cSld>
  <p:clrMapOvr>
    <a:masterClrMapping/>
  </p:clrMapOvr>
</p:sld>
</file>

<file path=ppt/theme/theme1.xml><?xml version="1.0" encoding="utf-8"?>
<a:theme xmlns:a="http://schemas.openxmlformats.org/drawingml/2006/main" name="Blank">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84497</TotalTime>
  <Words>10595</Words>
  <Application>Microsoft Office PowerPoint</Application>
  <PresentationFormat>On-screen Show (4:3)</PresentationFormat>
  <Paragraphs>943</Paragraphs>
  <Slides>54</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Century Gothic</vt:lpstr>
      <vt:lpstr>Segoe</vt:lpstr>
      <vt:lpstr>Times</vt:lpstr>
      <vt:lpstr>Times New Roman</vt:lpstr>
      <vt:lpstr>Blank</vt:lpstr>
      <vt:lpstr>Systems Engineering for Thermal Engineers Matt Garrison Systems Engineer Reformed Thermal Engineer NASA Goddard Space Flight Center     </vt:lpstr>
      <vt:lpstr>Traceability</vt:lpstr>
      <vt:lpstr>What we’ll talk about</vt:lpstr>
      <vt:lpstr>What even is systems engineering?</vt:lpstr>
      <vt:lpstr>What even is systems engineering?</vt:lpstr>
      <vt:lpstr>Why do we do this? </vt:lpstr>
      <vt:lpstr>Why do we do this?</vt:lpstr>
      <vt:lpstr>Systems Engineering Processes</vt:lpstr>
      <vt:lpstr>Decomposition</vt:lpstr>
      <vt:lpstr>Decomposition</vt:lpstr>
      <vt:lpstr>Decomposition</vt:lpstr>
      <vt:lpstr>Decomposition</vt:lpstr>
      <vt:lpstr>Requirements</vt:lpstr>
      <vt:lpstr>Requirements</vt:lpstr>
      <vt:lpstr>Key and Driving Requirements</vt:lpstr>
      <vt:lpstr>Interfaces</vt:lpstr>
      <vt:lpstr>Managing Technical Resources</vt:lpstr>
      <vt:lpstr>Managing Resource Margins</vt:lpstr>
      <vt:lpstr>Risks</vt:lpstr>
      <vt:lpstr>Some projects are riskier than others</vt:lpstr>
      <vt:lpstr>Risks: Technical vs Programmatic</vt:lpstr>
      <vt:lpstr>How to work a risk</vt:lpstr>
      <vt:lpstr>How Risks Go Away</vt:lpstr>
      <vt:lpstr>Verification vs Validation</vt:lpstr>
      <vt:lpstr>Systems Engineering Tools</vt:lpstr>
      <vt:lpstr>Working with your Systems Engineer</vt:lpstr>
      <vt:lpstr>Working with your Systems Engineer</vt:lpstr>
      <vt:lpstr>Working with your Systems Engineer</vt:lpstr>
      <vt:lpstr>Where does thermal fit in? </vt:lpstr>
      <vt:lpstr>Elements of Space Systems Design</vt:lpstr>
      <vt:lpstr>How Other Disciplines Interface with Thermal   </vt:lpstr>
      <vt:lpstr>Observation Strategy &amp; Operations Concept</vt:lpstr>
      <vt:lpstr>Ops Driven Thermal Requirements (1)</vt:lpstr>
      <vt:lpstr>Ops Driven Thermal Requirements (2)</vt:lpstr>
      <vt:lpstr>Electrical vs Thermal Dissipation (1)</vt:lpstr>
      <vt:lpstr>Electrical vs Thermal Dissipation (2)</vt:lpstr>
      <vt:lpstr>STOP Analysis</vt:lpstr>
      <vt:lpstr>Things I’ve Learned In Systems</vt:lpstr>
      <vt:lpstr>Things I’ve Learned In Systems</vt:lpstr>
      <vt:lpstr>Summary</vt:lpstr>
      <vt:lpstr>Backup  </vt:lpstr>
      <vt:lpstr>Requirement Examples (1)</vt:lpstr>
      <vt:lpstr>Requirement Examples (2)</vt:lpstr>
      <vt:lpstr>Be Aware of Your Stakeholders</vt:lpstr>
      <vt:lpstr>Consider All Lifecycle Phases</vt:lpstr>
      <vt:lpstr>Key Issues– Heritage vs New Developments</vt:lpstr>
      <vt:lpstr>GSFC Risk Scorecard</vt:lpstr>
      <vt:lpstr>Key Issues – “Good Enough”</vt:lpstr>
      <vt:lpstr>Good Enough Example</vt:lpstr>
      <vt:lpstr>Over or Under Constraining the Solution Space</vt:lpstr>
      <vt:lpstr>“Optimally” Constraining the Solution Space</vt:lpstr>
      <vt:lpstr>Key Issues - Technical Performance Measures</vt:lpstr>
      <vt:lpstr>Key Issues - Safehold</vt:lpstr>
      <vt:lpstr>Key Issues - Margin</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Otero, Veronica (GSFC-5450)</cp:lastModifiedBy>
  <cp:revision>4262</cp:revision>
  <cp:lastPrinted>2015-06-22T19:12:18Z</cp:lastPrinted>
  <dcterms:created xsi:type="dcterms:W3CDTF">2001-11-21T21:59:03Z</dcterms:created>
  <dcterms:modified xsi:type="dcterms:W3CDTF">2023-06-12T13:48:57Z</dcterms:modified>
</cp:coreProperties>
</file>