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860" r:id="rId3"/>
    <p:sldId id="873" r:id="rId4"/>
    <p:sldId id="352" r:id="rId5"/>
    <p:sldId id="812" r:id="rId6"/>
    <p:sldId id="826" r:id="rId7"/>
    <p:sldId id="828" r:id="rId8"/>
    <p:sldId id="851" r:id="rId9"/>
    <p:sldId id="874" r:id="rId10"/>
    <p:sldId id="875" r:id="rId11"/>
    <p:sldId id="386" r:id="rId12"/>
    <p:sldId id="880" r:id="rId13"/>
    <p:sldId id="876" r:id="rId14"/>
    <p:sldId id="380" r:id="rId15"/>
    <p:sldId id="877" r:id="rId16"/>
    <p:sldId id="276" r:id="rId17"/>
    <p:sldId id="288" r:id="rId18"/>
    <p:sldId id="846" r:id="rId19"/>
    <p:sldId id="327" r:id="rId20"/>
    <p:sldId id="840" r:id="rId21"/>
    <p:sldId id="837" r:id="rId22"/>
    <p:sldId id="295" r:id="rId23"/>
    <p:sldId id="844" r:id="rId24"/>
    <p:sldId id="878" r:id="rId25"/>
    <p:sldId id="883" r:id="rId26"/>
    <p:sldId id="882" r:id="rId27"/>
    <p:sldId id="855" r:id="rId28"/>
    <p:sldId id="399" r:id="rId29"/>
    <p:sldId id="397" r:id="rId30"/>
    <p:sldId id="395" r:id="rId31"/>
    <p:sldId id="398" r:id="rId32"/>
    <p:sldId id="363" r:id="rId33"/>
    <p:sldId id="884" r:id="rId34"/>
    <p:sldId id="879" r:id="rId35"/>
    <p:sldId id="871" r:id="rId36"/>
    <p:sldId id="881" r:id="rId37"/>
    <p:sldId id="265" r:id="rId38"/>
    <p:sldId id="850" r:id="rId39"/>
    <p:sldId id="838" r:id="rId40"/>
    <p:sldId id="271" r:id="rId41"/>
    <p:sldId id="700" r:id="rId42"/>
    <p:sldId id="348" r:id="rId43"/>
    <p:sldId id="382" r:id="rId44"/>
    <p:sldId id="392" r:id="rId45"/>
    <p:sldId id="389" r:id="rId46"/>
    <p:sldId id="383" r:id="rId47"/>
    <p:sldId id="375" r:id="rId48"/>
    <p:sldId id="37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0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3"/>
    <p:restoredTop sz="89524" autoAdjust="0"/>
  </p:normalViewPr>
  <p:slideViewPr>
    <p:cSldViewPr snapToGrid="0" showGuides="1">
      <p:cViewPr>
        <p:scale>
          <a:sx n="110" d="100"/>
          <a:sy n="110" d="100"/>
        </p:scale>
        <p:origin x="816" y="184"/>
      </p:cViewPr>
      <p:guideLst>
        <p:guide pos="2904"/>
        <p:guide orient="horz" pos="2160"/>
      </p:guideLst>
    </p:cSldViewPr>
  </p:slideViewPr>
  <p:notesTextViewPr>
    <p:cViewPr>
      <p:scale>
        <a:sx n="1" d="1"/>
        <a:sy n="1" d="1"/>
      </p:scale>
      <p:origin x="0" y="0"/>
    </p:cViewPr>
  </p:notesTextViewPr>
  <p:sorterViewPr>
    <p:cViewPr>
      <p:scale>
        <a:sx n="1" d="1"/>
        <a:sy n="1" d="1"/>
      </p:scale>
      <p:origin x="0" y="2848"/>
    </p:cViewPr>
  </p:sorterViewPr>
  <p:notesViewPr>
    <p:cSldViewPr snapToGrid="0"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96DE2-2E41-447A-83C6-C56704354CE0}" type="datetimeFigureOut">
              <a:rPr lang="en-US" smtClean="0"/>
              <a:t>8/21/23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F3412-ECBF-49B9-AE8C-8977EF9E7B02}" type="slidenum">
              <a:rPr lang="en-US" smtClean="0"/>
              <a:t>‹#›</a:t>
            </a:fld>
            <a:endParaRPr lang="en-US"/>
          </a:p>
        </p:txBody>
      </p:sp>
    </p:spTree>
    <p:extLst>
      <p:ext uri="{BB962C8B-B14F-4D97-AF65-F5344CB8AC3E}">
        <p14:creationId xmlns:p14="http://schemas.microsoft.com/office/powerpoint/2010/main" val="373621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1</a:t>
            </a:fld>
            <a:endParaRPr lang="en-US"/>
          </a:p>
        </p:txBody>
      </p:sp>
    </p:spTree>
    <p:extLst>
      <p:ext uri="{BB962C8B-B14F-4D97-AF65-F5344CB8AC3E}">
        <p14:creationId xmlns:p14="http://schemas.microsoft.com/office/powerpoint/2010/main" val="64941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15</a:t>
            </a:fld>
            <a:endParaRPr lang="en-US"/>
          </a:p>
        </p:txBody>
      </p:sp>
    </p:spTree>
    <p:extLst>
      <p:ext uri="{BB962C8B-B14F-4D97-AF65-F5344CB8AC3E}">
        <p14:creationId xmlns:p14="http://schemas.microsoft.com/office/powerpoint/2010/main" val="214852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we worry about biology?  There are only certain spots in our solar system where we really worry--- those are in orange.</a:t>
            </a:r>
          </a:p>
          <a:p>
            <a:r>
              <a:rPr lang="en-US" dirty="0"/>
              <a:t>The rest of the solar system, planetary protection is concerned about keeping track of organic compounds (potting, epoxy, heatshield material, </a:t>
            </a:r>
            <a:r>
              <a:rPr lang="en-US" dirty="0" err="1"/>
              <a:t>etc</a:t>
            </a:r>
            <a:r>
              <a:rPr lang="en-US" dirty="0"/>
              <a:t>)—so those bodies, we don’t keep track of microbes, like I will talk about today. </a:t>
            </a:r>
          </a:p>
          <a:p>
            <a:endParaRPr lang="en-US" dirty="0"/>
          </a:p>
          <a:p>
            <a:r>
              <a:rPr lang="en-US" dirty="0"/>
              <a:t>There are places where the international</a:t>
            </a:r>
            <a:r>
              <a:rPr lang="en-US" baseline="0" dirty="0"/>
              <a:t> community believes that there is the highest chance for life as we know it to exist. We are responsible investigators and so, we track bioburden on spaceflight hardware being sent to the locations marked in orange, which we call Category III or IV missions in NASA speak. </a:t>
            </a:r>
            <a:endParaRPr lang="en-US" dirty="0"/>
          </a:p>
        </p:txBody>
      </p:sp>
      <p:sp>
        <p:nvSpPr>
          <p:cNvPr id="4" name="Slide Number Placeholder 3"/>
          <p:cNvSpPr>
            <a:spLocks noGrp="1"/>
          </p:cNvSpPr>
          <p:nvPr>
            <p:ph type="sldNum" sz="quarter" idx="10"/>
          </p:nvPr>
        </p:nvSpPr>
        <p:spPr/>
        <p:txBody>
          <a:bodyPr/>
          <a:lstStyle/>
          <a:p>
            <a:fld id="{81AF3412-ECBF-49B9-AE8C-8977EF9E7B02}" type="slidenum">
              <a:rPr lang="en-US" smtClean="0"/>
              <a:t>17</a:t>
            </a:fld>
            <a:endParaRPr lang="en-US"/>
          </a:p>
        </p:txBody>
      </p:sp>
    </p:spTree>
    <p:extLst>
      <p:ext uri="{BB962C8B-B14F-4D97-AF65-F5344CB8AC3E}">
        <p14:creationId xmlns:p14="http://schemas.microsoft.com/office/powerpoint/2010/main" val="46076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places where the international</a:t>
            </a:r>
            <a:r>
              <a:rPr lang="en-US" baseline="0" dirty="0"/>
              <a:t> community believes that there is the highest chance for life as we know it to exist. We are responsible investigators and so, we track bioburden on spaceflight hardware being sent to the locations marked in orange, which we call Category III or IV missions in NASA speak. </a:t>
            </a:r>
            <a:endParaRPr lang="en-US" dirty="0"/>
          </a:p>
        </p:txBody>
      </p:sp>
      <p:sp>
        <p:nvSpPr>
          <p:cNvPr id="4" name="Slide Number Placeholder 3"/>
          <p:cNvSpPr>
            <a:spLocks noGrp="1"/>
          </p:cNvSpPr>
          <p:nvPr>
            <p:ph type="sldNum" sz="quarter" idx="10"/>
          </p:nvPr>
        </p:nvSpPr>
        <p:spPr/>
        <p:txBody>
          <a:bodyPr/>
          <a:lstStyle/>
          <a:p>
            <a:fld id="{81AF3412-ECBF-49B9-AE8C-8977EF9E7B02}" type="slidenum">
              <a:rPr lang="en-US" smtClean="0"/>
              <a:t>18</a:t>
            </a:fld>
            <a:endParaRPr lang="en-US"/>
          </a:p>
        </p:txBody>
      </p:sp>
    </p:spTree>
    <p:extLst>
      <p:ext uri="{BB962C8B-B14F-4D97-AF65-F5344CB8AC3E}">
        <p14:creationId xmlns:p14="http://schemas.microsoft.com/office/powerpoint/2010/main" val="233860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When NASA explores the solar system or returns samples from elsewhere in the solar system, we have to think about microbes as an additional systems engineering variable.</a:t>
            </a:r>
          </a:p>
          <a:p>
            <a:endParaRPr lang="en-US" i="1" dirty="0"/>
          </a:p>
          <a:p>
            <a:r>
              <a:rPr lang="en-US" i="1" dirty="0"/>
              <a:t>This is for a few reasons.</a:t>
            </a:r>
          </a:p>
          <a:p>
            <a:pPr marL="228600" indent="-228600">
              <a:buAutoNum type="arabicParenBoth"/>
            </a:pPr>
            <a:r>
              <a:rPr lang="en-US" dirty="0"/>
              <a:t>Science: Signal to noise for life detection</a:t>
            </a:r>
          </a:p>
          <a:p>
            <a:pPr marL="228600" indent="-228600">
              <a:buAutoNum type="arabicParenBoth"/>
            </a:pPr>
            <a:r>
              <a:rPr lang="en-US" dirty="0"/>
              <a:t>National Policy:  NEPA (sample return)</a:t>
            </a:r>
          </a:p>
          <a:p>
            <a:pPr marL="228600" indent="-228600">
              <a:buAutoNum type="arabicParenBoth"/>
            </a:pPr>
            <a:r>
              <a:rPr lang="en-US" dirty="0"/>
              <a:t>International Policy:  Outer space treat</a:t>
            </a:r>
          </a:p>
          <a:p>
            <a:pPr marL="228600" indent="-228600">
              <a:buAutoNum type="arabicParenBoth"/>
            </a:pPr>
            <a:endParaRPr lang="en-US" dirty="0"/>
          </a:p>
          <a:p>
            <a:pPr marL="0" indent="0">
              <a:buNone/>
            </a:pPr>
            <a:r>
              <a:rPr lang="en-US" dirty="0"/>
              <a:t>…These are pretty good reasons,…</a:t>
            </a:r>
          </a:p>
        </p:txBody>
      </p:sp>
      <p:sp>
        <p:nvSpPr>
          <p:cNvPr id="4" name="Slide Number Placeholder 3"/>
          <p:cNvSpPr>
            <a:spLocks noGrp="1"/>
          </p:cNvSpPr>
          <p:nvPr>
            <p:ph type="sldNum" sz="quarter" idx="5"/>
          </p:nvPr>
        </p:nvSpPr>
        <p:spPr/>
        <p:txBody>
          <a:bodyPr/>
          <a:lstStyle/>
          <a:p>
            <a:fld id="{81AF3412-ECBF-49B9-AE8C-8977EF9E7B02}" type="slidenum">
              <a:rPr lang="en-US" smtClean="0"/>
              <a:t>20</a:t>
            </a:fld>
            <a:endParaRPr lang="en-US"/>
          </a:p>
        </p:txBody>
      </p:sp>
    </p:spTree>
    <p:extLst>
      <p:ext uri="{BB962C8B-B14F-4D97-AF65-F5344CB8AC3E}">
        <p14:creationId xmlns:p14="http://schemas.microsoft.com/office/powerpoint/2010/main" val="421076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24</a:t>
            </a:fld>
            <a:endParaRPr lang="en-US"/>
          </a:p>
        </p:txBody>
      </p:sp>
    </p:spTree>
    <p:extLst>
      <p:ext uri="{BB962C8B-B14F-4D97-AF65-F5344CB8AC3E}">
        <p14:creationId xmlns:p14="http://schemas.microsoft.com/office/powerpoint/2010/main" val="54663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places where the international</a:t>
            </a:r>
            <a:r>
              <a:rPr lang="en-US" baseline="0" dirty="0"/>
              <a:t> community believes that there is the highest chance for life as we know it to exist. We are responsible investigators and so, we track bioburden on spaceflight hardware being sent to the locations marked in orange, which we call Category III or IV missions in NASA speak. </a:t>
            </a:r>
            <a:endParaRPr lang="en-US" dirty="0"/>
          </a:p>
        </p:txBody>
      </p:sp>
      <p:sp>
        <p:nvSpPr>
          <p:cNvPr id="4" name="Slide Number Placeholder 3"/>
          <p:cNvSpPr>
            <a:spLocks noGrp="1"/>
          </p:cNvSpPr>
          <p:nvPr>
            <p:ph type="sldNum" sz="quarter" idx="10"/>
          </p:nvPr>
        </p:nvSpPr>
        <p:spPr/>
        <p:txBody>
          <a:bodyPr/>
          <a:lstStyle/>
          <a:p>
            <a:fld id="{81AF3412-ECBF-49B9-AE8C-8977EF9E7B02}" type="slidenum">
              <a:rPr lang="en-US" smtClean="0"/>
              <a:t>25</a:t>
            </a:fld>
            <a:endParaRPr lang="en-US"/>
          </a:p>
        </p:txBody>
      </p:sp>
    </p:spTree>
    <p:extLst>
      <p:ext uri="{BB962C8B-B14F-4D97-AF65-F5344CB8AC3E}">
        <p14:creationId xmlns:p14="http://schemas.microsoft.com/office/powerpoint/2010/main" val="205943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34</a:t>
            </a:fld>
            <a:endParaRPr lang="en-US"/>
          </a:p>
        </p:txBody>
      </p:sp>
    </p:spTree>
    <p:extLst>
      <p:ext uri="{BB962C8B-B14F-4D97-AF65-F5344CB8AC3E}">
        <p14:creationId xmlns:p14="http://schemas.microsoft.com/office/powerpoint/2010/main" val="100208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37</a:t>
            </a:fld>
            <a:endParaRPr lang="en-US"/>
          </a:p>
        </p:txBody>
      </p:sp>
    </p:spTree>
    <p:extLst>
      <p:ext uri="{BB962C8B-B14F-4D97-AF65-F5344CB8AC3E}">
        <p14:creationId xmlns:p14="http://schemas.microsoft.com/office/powerpoint/2010/main" val="238905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40</a:t>
            </a:fld>
            <a:endParaRPr lang="en-US"/>
          </a:p>
        </p:txBody>
      </p:sp>
    </p:spTree>
    <p:extLst>
      <p:ext uri="{BB962C8B-B14F-4D97-AF65-F5344CB8AC3E}">
        <p14:creationId xmlns:p14="http://schemas.microsoft.com/office/powerpoint/2010/main" val="15628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done a covid test, you’ve sampled with a swab and extracted the viral contents into a vial.</a:t>
            </a:r>
          </a:p>
          <a:p>
            <a:r>
              <a:rPr lang="en-US" dirty="0"/>
              <a:t>Here’s where things get a little different.  </a:t>
            </a:r>
          </a:p>
          <a:p>
            <a:r>
              <a:rPr lang="en-US" dirty="0"/>
              <a:t>We extract spores and bacteria from swabs and wipes and play survivor island by doing a heat shock step—this selects out for only the spores that can survive that step.</a:t>
            </a:r>
          </a:p>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41</a:t>
            </a:fld>
            <a:endParaRPr lang="en-US"/>
          </a:p>
        </p:txBody>
      </p:sp>
    </p:spTree>
    <p:extLst>
      <p:ext uri="{BB962C8B-B14F-4D97-AF65-F5344CB8AC3E}">
        <p14:creationId xmlns:p14="http://schemas.microsoft.com/office/powerpoint/2010/main" val="268233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AF3412-ECBF-49B9-AE8C-8977EF9E7B02}" type="slidenum">
              <a:rPr lang="en-US" smtClean="0"/>
              <a:t>4</a:t>
            </a:fld>
            <a:endParaRPr lang="en-US"/>
          </a:p>
        </p:txBody>
      </p:sp>
    </p:spTree>
    <p:extLst>
      <p:ext uri="{BB962C8B-B14F-4D97-AF65-F5344CB8AC3E}">
        <p14:creationId xmlns:p14="http://schemas.microsoft.com/office/powerpoint/2010/main" val="236695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42</a:t>
            </a:fld>
            <a:endParaRPr lang="en-US"/>
          </a:p>
        </p:txBody>
      </p:sp>
    </p:spTree>
    <p:extLst>
      <p:ext uri="{BB962C8B-B14F-4D97-AF65-F5344CB8AC3E}">
        <p14:creationId xmlns:p14="http://schemas.microsoft.com/office/powerpoint/2010/main" val="297297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AF3412-ECBF-49B9-AE8C-8977EF9E7B02}" type="slidenum">
              <a:rPr lang="en-US" smtClean="0"/>
              <a:t>44</a:t>
            </a:fld>
            <a:endParaRPr lang="en-US"/>
          </a:p>
        </p:txBody>
      </p:sp>
    </p:spTree>
    <p:extLst>
      <p:ext uri="{BB962C8B-B14F-4D97-AF65-F5344CB8AC3E}">
        <p14:creationId xmlns:p14="http://schemas.microsoft.com/office/powerpoint/2010/main" val="2920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5</a:t>
            </a:fld>
            <a:endParaRPr lang="en-US"/>
          </a:p>
        </p:txBody>
      </p:sp>
    </p:spTree>
    <p:extLst>
      <p:ext uri="{BB962C8B-B14F-4D97-AF65-F5344CB8AC3E}">
        <p14:creationId xmlns:p14="http://schemas.microsoft.com/office/powerpoint/2010/main" val="3733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6</a:t>
            </a:fld>
            <a:endParaRPr lang="en-US"/>
          </a:p>
        </p:txBody>
      </p:sp>
    </p:spTree>
    <p:extLst>
      <p:ext uri="{BB962C8B-B14F-4D97-AF65-F5344CB8AC3E}">
        <p14:creationId xmlns:p14="http://schemas.microsoft.com/office/powerpoint/2010/main" val="7857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7</a:t>
            </a:fld>
            <a:endParaRPr lang="en-US"/>
          </a:p>
        </p:txBody>
      </p:sp>
    </p:spTree>
    <p:extLst>
      <p:ext uri="{BB962C8B-B14F-4D97-AF65-F5344CB8AC3E}">
        <p14:creationId xmlns:p14="http://schemas.microsoft.com/office/powerpoint/2010/main" val="73275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9</a:t>
            </a:fld>
            <a:endParaRPr lang="en-US"/>
          </a:p>
        </p:txBody>
      </p:sp>
    </p:spTree>
    <p:extLst>
      <p:ext uri="{BB962C8B-B14F-4D97-AF65-F5344CB8AC3E}">
        <p14:creationId xmlns:p14="http://schemas.microsoft.com/office/powerpoint/2010/main" val="276076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10</a:t>
            </a:fld>
            <a:endParaRPr lang="en-US"/>
          </a:p>
        </p:txBody>
      </p:sp>
    </p:spTree>
    <p:extLst>
      <p:ext uri="{BB962C8B-B14F-4D97-AF65-F5344CB8AC3E}">
        <p14:creationId xmlns:p14="http://schemas.microsoft.com/office/powerpoint/2010/main" val="216186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F3412-ECBF-49B9-AE8C-8977EF9E7B02}" type="slidenum">
              <a:rPr lang="en-US" smtClean="0"/>
              <a:t>13</a:t>
            </a:fld>
            <a:endParaRPr lang="en-US"/>
          </a:p>
        </p:txBody>
      </p:sp>
    </p:spTree>
    <p:extLst>
      <p:ext uri="{BB962C8B-B14F-4D97-AF65-F5344CB8AC3E}">
        <p14:creationId xmlns:p14="http://schemas.microsoft.com/office/powerpoint/2010/main" val="409593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When NASA explores the solar system or returns samples from elsewhere in the solar system, we have to think about microbes as an additional systems engineering variable.</a:t>
            </a:r>
          </a:p>
          <a:p>
            <a:endParaRPr lang="en-US" i="1" dirty="0"/>
          </a:p>
          <a:p>
            <a:r>
              <a:rPr lang="en-US" i="1" dirty="0"/>
              <a:t>This is for a few reasons.</a:t>
            </a:r>
          </a:p>
          <a:p>
            <a:pPr marL="228600" indent="-228600">
              <a:buAutoNum type="arabicParenBoth"/>
            </a:pPr>
            <a:r>
              <a:rPr lang="en-US" dirty="0"/>
              <a:t>Science: Signal to noise for life detection</a:t>
            </a:r>
          </a:p>
          <a:p>
            <a:pPr marL="228600" indent="-228600">
              <a:buAutoNum type="arabicParenBoth"/>
            </a:pPr>
            <a:r>
              <a:rPr lang="en-US" dirty="0"/>
              <a:t>National Policy:  NEPA (sample return)</a:t>
            </a:r>
          </a:p>
          <a:p>
            <a:pPr marL="228600" indent="-228600">
              <a:buAutoNum type="arabicParenBoth"/>
            </a:pPr>
            <a:r>
              <a:rPr lang="en-US" dirty="0"/>
              <a:t>International Policy:  Outer space treat</a:t>
            </a:r>
          </a:p>
          <a:p>
            <a:pPr marL="228600" indent="-228600">
              <a:buAutoNum type="arabicParenBoth"/>
            </a:pPr>
            <a:endParaRPr lang="en-US" dirty="0"/>
          </a:p>
          <a:p>
            <a:pPr marL="0" indent="0">
              <a:buNone/>
            </a:pPr>
            <a:r>
              <a:rPr lang="en-US" dirty="0"/>
              <a:t>…These are pretty good reasons,…</a:t>
            </a:r>
          </a:p>
        </p:txBody>
      </p:sp>
      <p:sp>
        <p:nvSpPr>
          <p:cNvPr id="4" name="Slide Number Placeholder 3"/>
          <p:cNvSpPr>
            <a:spLocks noGrp="1"/>
          </p:cNvSpPr>
          <p:nvPr>
            <p:ph type="sldNum" sz="quarter" idx="5"/>
          </p:nvPr>
        </p:nvSpPr>
        <p:spPr/>
        <p:txBody>
          <a:bodyPr/>
          <a:lstStyle/>
          <a:p>
            <a:fld id="{81AF3412-ECBF-49B9-AE8C-8977EF9E7B02}" type="slidenum">
              <a:rPr lang="en-US" smtClean="0"/>
              <a:t>14</a:t>
            </a:fld>
            <a:endParaRPr lang="en-US"/>
          </a:p>
        </p:txBody>
      </p:sp>
    </p:spTree>
    <p:extLst>
      <p:ext uri="{BB962C8B-B14F-4D97-AF65-F5344CB8AC3E}">
        <p14:creationId xmlns:p14="http://schemas.microsoft.com/office/powerpoint/2010/main" val="338184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1F883A-ABB7-0D40-8297-BDA86F2D277A}" type="datetime1">
              <a:rPr lang="en-US" smtClean="0"/>
              <a:t>8/21/23</a:t>
            </a:fld>
            <a:endParaRPr lang="en-US"/>
          </a:p>
        </p:txBody>
      </p:sp>
      <p:sp>
        <p:nvSpPr>
          <p:cNvPr id="5" name="Footer Placeholder 4"/>
          <p:cNvSpPr>
            <a:spLocks noGrp="1"/>
          </p:cNvSpPr>
          <p:nvPr>
            <p:ph type="ftr" sz="quarter" idx="11"/>
          </p:nvPr>
        </p:nvSpPr>
        <p:spPr/>
        <p:txBody>
          <a:bodyPr/>
          <a:lstStyle/>
          <a:p>
            <a:r>
              <a:rPr lang="en-US"/>
              <a:t>TFAWS 2023 - Planetary Protection - Pugel/GSFC/546</a:t>
            </a:r>
          </a:p>
        </p:txBody>
      </p:sp>
      <p:sp>
        <p:nvSpPr>
          <p:cNvPr id="6" name="Slide Number Placeholder 5"/>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18264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C0F5A-DDF9-5E42-9519-D49A0F05326D}" type="datetime1">
              <a:rPr lang="en-US" smtClean="0"/>
              <a:t>8/21/23</a:t>
            </a:fld>
            <a:endParaRPr lang="en-US"/>
          </a:p>
        </p:txBody>
      </p:sp>
      <p:sp>
        <p:nvSpPr>
          <p:cNvPr id="5" name="Footer Placeholder 4"/>
          <p:cNvSpPr>
            <a:spLocks noGrp="1"/>
          </p:cNvSpPr>
          <p:nvPr>
            <p:ph type="ftr" sz="quarter" idx="11"/>
          </p:nvPr>
        </p:nvSpPr>
        <p:spPr/>
        <p:txBody>
          <a:bodyPr/>
          <a:lstStyle/>
          <a:p>
            <a:r>
              <a:rPr lang="en-US"/>
              <a:t>TFAWS 2023 - Planetary Protection - Pugel/GSFC/546</a:t>
            </a:r>
          </a:p>
        </p:txBody>
      </p:sp>
      <p:sp>
        <p:nvSpPr>
          <p:cNvPr id="6" name="Slide Number Placeholder 5"/>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27526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53A1F9-DD31-F644-BCEA-A8B745286323}" type="datetime1">
              <a:rPr lang="en-US" smtClean="0"/>
              <a:t>8/21/23</a:t>
            </a:fld>
            <a:endParaRPr lang="en-US"/>
          </a:p>
        </p:txBody>
      </p:sp>
      <p:sp>
        <p:nvSpPr>
          <p:cNvPr id="5" name="Footer Placeholder 4"/>
          <p:cNvSpPr>
            <a:spLocks noGrp="1"/>
          </p:cNvSpPr>
          <p:nvPr>
            <p:ph type="ftr" sz="quarter" idx="11"/>
          </p:nvPr>
        </p:nvSpPr>
        <p:spPr/>
        <p:txBody>
          <a:bodyPr/>
          <a:lstStyle/>
          <a:p>
            <a:r>
              <a:rPr lang="en-US"/>
              <a:t>TFAWS 2023 - Planetary Protection - Pugel/GSFC/546</a:t>
            </a:r>
          </a:p>
        </p:txBody>
      </p:sp>
      <p:sp>
        <p:nvSpPr>
          <p:cNvPr id="6" name="Slide Number Placeholder 5"/>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68951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5092E-7F8A-824A-8D5A-F3A69E1406A5}" type="datetime1">
              <a:rPr lang="en-US" smtClean="0"/>
              <a:t>8/21/23</a:t>
            </a:fld>
            <a:endParaRPr lang="en-US"/>
          </a:p>
        </p:txBody>
      </p:sp>
      <p:sp>
        <p:nvSpPr>
          <p:cNvPr id="5" name="Footer Placeholder 4"/>
          <p:cNvSpPr>
            <a:spLocks noGrp="1"/>
          </p:cNvSpPr>
          <p:nvPr>
            <p:ph type="ftr" sz="quarter" idx="11"/>
          </p:nvPr>
        </p:nvSpPr>
        <p:spPr/>
        <p:txBody>
          <a:bodyPr/>
          <a:lstStyle/>
          <a:p>
            <a:r>
              <a:rPr lang="en-US"/>
              <a:t>TFAWS 2023 - Planetary Protection - Pugel/GSFC/546</a:t>
            </a:r>
          </a:p>
        </p:txBody>
      </p:sp>
      <p:sp>
        <p:nvSpPr>
          <p:cNvPr id="6" name="Slide Number Placeholder 5"/>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303962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4FAED-49E7-AD48-8C0C-7D9AFAAE38F1}" type="datetime1">
              <a:rPr lang="en-US" smtClean="0"/>
              <a:t>8/21/23</a:t>
            </a:fld>
            <a:endParaRPr lang="en-US"/>
          </a:p>
        </p:txBody>
      </p:sp>
      <p:sp>
        <p:nvSpPr>
          <p:cNvPr id="5" name="Footer Placeholder 4"/>
          <p:cNvSpPr>
            <a:spLocks noGrp="1"/>
          </p:cNvSpPr>
          <p:nvPr>
            <p:ph type="ftr" sz="quarter" idx="11"/>
          </p:nvPr>
        </p:nvSpPr>
        <p:spPr/>
        <p:txBody>
          <a:bodyPr/>
          <a:lstStyle/>
          <a:p>
            <a:r>
              <a:rPr lang="en-US"/>
              <a:t>TFAWS 2023 - Planetary Protection - Pugel/GSFC/546</a:t>
            </a:r>
          </a:p>
        </p:txBody>
      </p:sp>
      <p:sp>
        <p:nvSpPr>
          <p:cNvPr id="6" name="Slide Number Placeholder 5"/>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252215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E69C10-F564-234A-A5FC-C292AA2CCD0F}" type="datetime1">
              <a:rPr lang="en-US" smtClean="0"/>
              <a:t>8/21/23</a:t>
            </a:fld>
            <a:endParaRPr lang="en-US"/>
          </a:p>
        </p:txBody>
      </p:sp>
      <p:sp>
        <p:nvSpPr>
          <p:cNvPr id="6" name="Footer Placeholder 5"/>
          <p:cNvSpPr>
            <a:spLocks noGrp="1"/>
          </p:cNvSpPr>
          <p:nvPr>
            <p:ph type="ftr" sz="quarter" idx="11"/>
          </p:nvPr>
        </p:nvSpPr>
        <p:spPr/>
        <p:txBody>
          <a:bodyPr/>
          <a:lstStyle/>
          <a:p>
            <a:r>
              <a:rPr lang="en-US"/>
              <a:t>TFAWS 2023 - Planetary Protection - Pugel/GSFC/546</a:t>
            </a:r>
          </a:p>
        </p:txBody>
      </p:sp>
      <p:sp>
        <p:nvSpPr>
          <p:cNvPr id="7" name="Slide Number Placeholder 6"/>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312227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58C97-7A3B-244F-8962-55427C498A28}" type="datetime1">
              <a:rPr lang="en-US" smtClean="0"/>
              <a:t>8/21/23</a:t>
            </a:fld>
            <a:endParaRPr lang="en-US"/>
          </a:p>
        </p:txBody>
      </p:sp>
      <p:sp>
        <p:nvSpPr>
          <p:cNvPr id="8" name="Footer Placeholder 7"/>
          <p:cNvSpPr>
            <a:spLocks noGrp="1"/>
          </p:cNvSpPr>
          <p:nvPr>
            <p:ph type="ftr" sz="quarter" idx="11"/>
          </p:nvPr>
        </p:nvSpPr>
        <p:spPr/>
        <p:txBody>
          <a:bodyPr/>
          <a:lstStyle/>
          <a:p>
            <a:r>
              <a:rPr lang="en-US"/>
              <a:t>TFAWS 2023 - Planetary Protection - Pugel/GSFC/546</a:t>
            </a:r>
          </a:p>
        </p:txBody>
      </p:sp>
      <p:sp>
        <p:nvSpPr>
          <p:cNvPr id="9" name="Slide Number Placeholder 8"/>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7385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409F9-7617-FA4B-A5BB-F869D38C6101}" type="datetime1">
              <a:rPr lang="en-US" smtClean="0"/>
              <a:t>8/21/23</a:t>
            </a:fld>
            <a:endParaRPr lang="en-US"/>
          </a:p>
        </p:txBody>
      </p:sp>
      <p:sp>
        <p:nvSpPr>
          <p:cNvPr id="4" name="Footer Placeholder 3"/>
          <p:cNvSpPr>
            <a:spLocks noGrp="1"/>
          </p:cNvSpPr>
          <p:nvPr>
            <p:ph type="ftr" sz="quarter" idx="11"/>
          </p:nvPr>
        </p:nvSpPr>
        <p:spPr/>
        <p:txBody>
          <a:bodyPr/>
          <a:lstStyle/>
          <a:p>
            <a:r>
              <a:rPr lang="en-US"/>
              <a:t>TFAWS 2023 - Planetary Protection - Pugel/GSFC/546</a:t>
            </a:r>
          </a:p>
        </p:txBody>
      </p:sp>
      <p:sp>
        <p:nvSpPr>
          <p:cNvPr id="5" name="Slide Number Placeholder 4"/>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38235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536CA-BAB6-7049-98DF-B37F4837552E}" type="datetime1">
              <a:rPr lang="en-US" smtClean="0"/>
              <a:t>8/21/23</a:t>
            </a:fld>
            <a:endParaRPr lang="en-US"/>
          </a:p>
        </p:txBody>
      </p:sp>
      <p:sp>
        <p:nvSpPr>
          <p:cNvPr id="3" name="Footer Placeholder 2"/>
          <p:cNvSpPr>
            <a:spLocks noGrp="1"/>
          </p:cNvSpPr>
          <p:nvPr>
            <p:ph type="ftr" sz="quarter" idx="11"/>
          </p:nvPr>
        </p:nvSpPr>
        <p:spPr/>
        <p:txBody>
          <a:bodyPr/>
          <a:lstStyle/>
          <a:p>
            <a:r>
              <a:rPr lang="en-US"/>
              <a:t>TFAWS 2023 - Planetary Protection - Pugel/GSFC/546</a:t>
            </a:r>
          </a:p>
        </p:txBody>
      </p:sp>
      <p:sp>
        <p:nvSpPr>
          <p:cNvPr id="4" name="Slide Number Placeholder 3"/>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204663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ED00AF-C4D2-4043-86E5-6998379EC49F}" type="datetime1">
              <a:rPr lang="en-US" smtClean="0"/>
              <a:t>8/21/23</a:t>
            </a:fld>
            <a:endParaRPr lang="en-US"/>
          </a:p>
        </p:txBody>
      </p:sp>
      <p:sp>
        <p:nvSpPr>
          <p:cNvPr id="6" name="Footer Placeholder 5"/>
          <p:cNvSpPr>
            <a:spLocks noGrp="1"/>
          </p:cNvSpPr>
          <p:nvPr>
            <p:ph type="ftr" sz="quarter" idx="11"/>
          </p:nvPr>
        </p:nvSpPr>
        <p:spPr/>
        <p:txBody>
          <a:bodyPr/>
          <a:lstStyle/>
          <a:p>
            <a:r>
              <a:rPr lang="en-US"/>
              <a:t>TFAWS 2023 - Planetary Protection - Pugel/GSFC/546</a:t>
            </a:r>
          </a:p>
        </p:txBody>
      </p:sp>
      <p:sp>
        <p:nvSpPr>
          <p:cNvPr id="7" name="Slide Number Placeholder 6"/>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345938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BBD6A-C9D4-0646-A2AE-97417648F1B3}" type="datetime1">
              <a:rPr lang="en-US" smtClean="0"/>
              <a:t>8/21/23</a:t>
            </a:fld>
            <a:endParaRPr lang="en-US"/>
          </a:p>
        </p:txBody>
      </p:sp>
      <p:sp>
        <p:nvSpPr>
          <p:cNvPr id="6" name="Footer Placeholder 5"/>
          <p:cNvSpPr>
            <a:spLocks noGrp="1"/>
          </p:cNvSpPr>
          <p:nvPr>
            <p:ph type="ftr" sz="quarter" idx="11"/>
          </p:nvPr>
        </p:nvSpPr>
        <p:spPr/>
        <p:txBody>
          <a:bodyPr/>
          <a:lstStyle/>
          <a:p>
            <a:r>
              <a:rPr lang="en-US"/>
              <a:t>TFAWS 2023 - Planetary Protection - Pugel/GSFC/546</a:t>
            </a:r>
          </a:p>
        </p:txBody>
      </p:sp>
      <p:sp>
        <p:nvSpPr>
          <p:cNvPr id="7" name="Slide Number Placeholder 6"/>
          <p:cNvSpPr>
            <a:spLocks noGrp="1"/>
          </p:cNvSpPr>
          <p:nvPr>
            <p:ph type="sldNum" sz="quarter" idx="12"/>
          </p:nvPr>
        </p:nvSpPr>
        <p:spPr/>
        <p:txBody>
          <a:bodyPr/>
          <a:lstStyle/>
          <a:p>
            <a:fld id="{581E7E9E-56B7-497A-99D9-06236BC79B7B}" type="slidenum">
              <a:rPr lang="en-US" smtClean="0"/>
              <a:t>‹#›</a:t>
            </a:fld>
            <a:endParaRPr lang="en-US"/>
          </a:p>
        </p:txBody>
      </p:sp>
    </p:spTree>
    <p:extLst>
      <p:ext uri="{BB962C8B-B14F-4D97-AF65-F5344CB8AC3E}">
        <p14:creationId xmlns:p14="http://schemas.microsoft.com/office/powerpoint/2010/main" val="217616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325F7-2999-864F-891D-8FE1AFB74717}" type="datetime1">
              <a:rPr lang="en-US" smtClean="0"/>
              <a:t>8/21/23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TFAWS 2023 - Planetary Protection - Pugel/GSFC/546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7E9E-56B7-497A-99D9-06236BC79B7B}" type="slidenum">
              <a:rPr lang="en-US" smtClean="0"/>
              <a:t>‹#›</a:t>
            </a:fld>
            <a:endParaRPr lang="en-US"/>
          </a:p>
        </p:txBody>
      </p:sp>
    </p:spTree>
    <p:extLst>
      <p:ext uri="{BB962C8B-B14F-4D97-AF65-F5344CB8AC3E}">
        <p14:creationId xmlns:p14="http://schemas.microsoft.com/office/powerpoint/2010/main" val="260531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tsy.Pugel@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image" Target="../media/image13.jpe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36.tiff"/><Relationship Id="rId18" Type="http://schemas.openxmlformats.org/officeDocument/2006/relationships/image" Target="../media/image41.png"/><Relationship Id="rId26" Type="http://schemas.microsoft.com/office/2007/relationships/hdphoto" Target="../media/hdphoto2.wdp"/><Relationship Id="rId39" Type="http://schemas.openxmlformats.org/officeDocument/2006/relationships/image" Target="../media/image61.tiff"/><Relationship Id="rId21" Type="http://schemas.openxmlformats.org/officeDocument/2006/relationships/image" Target="../media/image44.tiff"/><Relationship Id="rId34" Type="http://schemas.openxmlformats.org/officeDocument/2006/relationships/image" Target="../media/image56.tiff"/><Relationship Id="rId42" Type="http://schemas.openxmlformats.org/officeDocument/2006/relationships/image" Target="../media/image64.tiff"/><Relationship Id="rId7" Type="http://schemas.openxmlformats.org/officeDocument/2006/relationships/image" Target="../media/image30.tiff"/><Relationship Id="rId2" Type="http://schemas.openxmlformats.org/officeDocument/2006/relationships/image" Target="../media/image26.tiff"/><Relationship Id="rId16" Type="http://schemas.openxmlformats.org/officeDocument/2006/relationships/image" Target="../media/image39.png"/><Relationship Id="rId20" Type="http://schemas.openxmlformats.org/officeDocument/2006/relationships/image" Target="../media/image43.gif"/><Relationship Id="rId29" Type="http://schemas.openxmlformats.org/officeDocument/2006/relationships/image" Target="../media/image51.tiff"/><Relationship Id="rId41" Type="http://schemas.openxmlformats.org/officeDocument/2006/relationships/image" Target="../media/image63.tiff"/><Relationship Id="rId1" Type="http://schemas.openxmlformats.org/officeDocument/2006/relationships/slideLayout" Target="../slideLayouts/slideLayout7.xml"/><Relationship Id="rId6" Type="http://schemas.openxmlformats.org/officeDocument/2006/relationships/image" Target="../media/image29.tiff"/><Relationship Id="rId11" Type="http://schemas.openxmlformats.org/officeDocument/2006/relationships/image" Target="../media/image34.tiff"/><Relationship Id="rId24" Type="http://schemas.openxmlformats.org/officeDocument/2006/relationships/image" Target="../media/image47.tiff"/><Relationship Id="rId32" Type="http://schemas.openxmlformats.org/officeDocument/2006/relationships/image" Target="../media/image54.tiff"/><Relationship Id="rId37" Type="http://schemas.openxmlformats.org/officeDocument/2006/relationships/image" Target="../media/image59.tiff"/><Relationship Id="rId40" Type="http://schemas.openxmlformats.org/officeDocument/2006/relationships/image" Target="../media/image62.tiff"/><Relationship Id="rId5" Type="http://schemas.openxmlformats.org/officeDocument/2006/relationships/image" Target="../media/image28.tiff"/><Relationship Id="rId15" Type="http://schemas.openxmlformats.org/officeDocument/2006/relationships/image" Target="../media/image38.jpeg"/><Relationship Id="rId23" Type="http://schemas.openxmlformats.org/officeDocument/2006/relationships/image" Target="../media/image46.tiff"/><Relationship Id="rId28" Type="http://schemas.openxmlformats.org/officeDocument/2006/relationships/image" Target="../media/image50.tiff"/><Relationship Id="rId36" Type="http://schemas.openxmlformats.org/officeDocument/2006/relationships/image" Target="../media/image58.tiff"/><Relationship Id="rId10" Type="http://schemas.openxmlformats.org/officeDocument/2006/relationships/image" Target="../media/image33.tiff"/><Relationship Id="rId19" Type="http://schemas.openxmlformats.org/officeDocument/2006/relationships/image" Target="../media/image42.wmf"/><Relationship Id="rId31" Type="http://schemas.openxmlformats.org/officeDocument/2006/relationships/image" Target="../media/image53.png"/><Relationship Id="rId4" Type="http://schemas.microsoft.com/office/2007/relationships/hdphoto" Target="../media/hdphoto1.wdp"/><Relationship Id="rId9" Type="http://schemas.openxmlformats.org/officeDocument/2006/relationships/image" Target="../media/image32.jpeg"/><Relationship Id="rId14" Type="http://schemas.openxmlformats.org/officeDocument/2006/relationships/image" Target="../media/image37.tiff"/><Relationship Id="rId22" Type="http://schemas.openxmlformats.org/officeDocument/2006/relationships/image" Target="../media/image45.tiff"/><Relationship Id="rId27" Type="http://schemas.openxmlformats.org/officeDocument/2006/relationships/image" Target="../media/image49.tiff"/><Relationship Id="rId30" Type="http://schemas.openxmlformats.org/officeDocument/2006/relationships/image" Target="../media/image52.tiff"/><Relationship Id="rId35" Type="http://schemas.openxmlformats.org/officeDocument/2006/relationships/image" Target="../media/image57.tiff"/><Relationship Id="rId8" Type="http://schemas.openxmlformats.org/officeDocument/2006/relationships/image" Target="../media/image31.jpeg"/><Relationship Id="rId3" Type="http://schemas.openxmlformats.org/officeDocument/2006/relationships/image" Target="../media/image27.png"/><Relationship Id="rId12" Type="http://schemas.openxmlformats.org/officeDocument/2006/relationships/image" Target="../media/image35.jpe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5.png"/><Relationship Id="rId38" Type="http://schemas.openxmlformats.org/officeDocument/2006/relationships/image" Target="../media/image60.tiff"/></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1.svg"/><Relationship Id="rId18" Type="http://schemas.openxmlformats.org/officeDocument/2006/relationships/image" Target="../media/image96.png"/><Relationship Id="rId26" Type="http://schemas.openxmlformats.org/officeDocument/2006/relationships/image" Target="../media/image104.png"/><Relationship Id="rId3" Type="http://schemas.openxmlformats.org/officeDocument/2006/relationships/image" Target="../media/image82.tiff"/><Relationship Id="rId21" Type="http://schemas.openxmlformats.org/officeDocument/2006/relationships/image" Target="../media/image99.svg"/><Relationship Id="rId7" Type="http://schemas.openxmlformats.org/officeDocument/2006/relationships/image" Target="../media/image86.png"/><Relationship Id="rId12" Type="http://schemas.openxmlformats.org/officeDocument/2006/relationships/image" Target="../media/image90.png"/><Relationship Id="rId17" Type="http://schemas.openxmlformats.org/officeDocument/2006/relationships/image" Target="../media/image95.svg"/><Relationship Id="rId25" Type="http://schemas.openxmlformats.org/officeDocument/2006/relationships/image" Target="../media/image103.svg"/><Relationship Id="rId2" Type="http://schemas.openxmlformats.org/officeDocument/2006/relationships/notesSlide" Target="../notesSlides/notesSlide19.xml"/><Relationship Id="rId16" Type="http://schemas.openxmlformats.org/officeDocument/2006/relationships/image" Target="../media/image94.png"/><Relationship Id="rId20" Type="http://schemas.openxmlformats.org/officeDocument/2006/relationships/image" Target="../media/image98.png"/><Relationship Id="rId29" Type="http://schemas.openxmlformats.org/officeDocument/2006/relationships/image" Target="../media/image107.sv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9.svg"/><Relationship Id="rId24" Type="http://schemas.openxmlformats.org/officeDocument/2006/relationships/image" Target="../media/image102.png"/><Relationship Id="rId5" Type="http://schemas.openxmlformats.org/officeDocument/2006/relationships/image" Target="../media/image84.tiff"/><Relationship Id="rId15" Type="http://schemas.openxmlformats.org/officeDocument/2006/relationships/image" Target="../media/image93.svg"/><Relationship Id="rId23" Type="http://schemas.openxmlformats.org/officeDocument/2006/relationships/image" Target="../media/image101.svg"/><Relationship Id="rId28" Type="http://schemas.openxmlformats.org/officeDocument/2006/relationships/image" Target="../media/image106.png"/><Relationship Id="rId10" Type="http://schemas.openxmlformats.org/officeDocument/2006/relationships/image" Target="../media/image88.png"/><Relationship Id="rId19" Type="http://schemas.openxmlformats.org/officeDocument/2006/relationships/image" Target="../media/image97.svg"/><Relationship Id="rId4" Type="http://schemas.openxmlformats.org/officeDocument/2006/relationships/image" Target="../media/image83.tiff"/><Relationship Id="rId9" Type="http://schemas.openxmlformats.org/officeDocument/2006/relationships/image" Target="../media/image87.tiff"/><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svg"/></Relationships>
</file>

<file path=ppt/slides/_rels/slide4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8.jpeg"/><Relationship Id="rId7" Type="http://schemas.openxmlformats.org/officeDocument/2006/relationships/image" Target="../media/image84.tif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jpeg"/><Relationship Id="rId4" Type="http://schemas.openxmlformats.org/officeDocument/2006/relationships/image" Target="../media/image109.jpeg"/><Relationship Id="rId9" Type="http://schemas.openxmlformats.org/officeDocument/2006/relationships/image" Target="../media/image1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768BC45-6978-4563-AFFC-4378E82C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lored rectangle">
            <a:extLst>
              <a:ext uri="{FF2B5EF4-FFF2-40B4-BE49-F238E27FC236}">
                <a16:creationId xmlns:a16="http://schemas.microsoft.com/office/drawing/2014/main" id="{A80A8067-64B4-47DF-9C4D-88D9ADEC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49" y="451381"/>
            <a:ext cx="7884414" cy="4066540"/>
          </a:xfrm>
        </p:spPr>
        <p:txBody>
          <a:bodyPr anchor="b">
            <a:normAutofit fontScale="90000"/>
          </a:bodyPr>
          <a:lstStyle/>
          <a:p>
            <a:pPr algn="l">
              <a:lnSpc>
                <a:spcPct val="90000"/>
              </a:lnSpc>
            </a:pPr>
            <a:br>
              <a:rPr lang="en-US" sz="4000" b="1" dirty="0">
                <a:solidFill>
                  <a:srgbClr val="FFFFFF"/>
                </a:solidFill>
              </a:rPr>
            </a:br>
            <a:br>
              <a:rPr lang="en-US" sz="4000" b="1" dirty="0">
                <a:solidFill>
                  <a:srgbClr val="FFFFFF"/>
                </a:solidFill>
              </a:rPr>
            </a:br>
            <a:br>
              <a:rPr lang="en-US" sz="4000" b="1" u="sng" dirty="0">
                <a:solidFill>
                  <a:srgbClr val="FFFFFF"/>
                </a:solidFill>
              </a:rPr>
            </a:br>
            <a:br>
              <a:rPr lang="en-US" sz="4000" b="1" u="sng" dirty="0">
                <a:solidFill>
                  <a:srgbClr val="FFFFFF"/>
                </a:solidFill>
              </a:rPr>
            </a:br>
            <a:r>
              <a:rPr lang="en-US" sz="4000" b="1" i="1" dirty="0">
                <a:solidFill>
                  <a:srgbClr val="FFFFFF"/>
                </a:solidFill>
              </a:rPr>
              <a:t>A Primer on Planetary Protection </a:t>
            </a:r>
            <a:br>
              <a:rPr lang="en-US" sz="4000" b="1" i="1" dirty="0">
                <a:solidFill>
                  <a:srgbClr val="FFFFFF"/>
                </a:solidFill>
              </a:rPr>
            </a:br>
            <a:r>
              <a:rPr lang="en-US" sz="4000" b="1" i="1" dirty="0">
                <a:solidFill>
                  <a:srgbClr val="FFFFFF"/>
                </a:solidFill>
              </a:rPr>
              <a:t>for Thermal Engineers</a:t>
            </a:r>
            <a:br>
              <a:rPr lang="en-US" sz="4000" b="1" i="1" dirty="0">
                <a:solidFill>
                  <a:srgbClr val="FFFFFF"/>
                </a:solidFill>
              </a:rPr>
            </a:br>
            <a:br>
              <a:rPr lang="en-US" sz="2400" b="1" i="1" dirty="0">
                <a:solidFill>
                  <a:srgbClr val="FFFFFF"/>
                </a:solidFill>
              </a:rPr>
            </a:br>
            <a:br>
              <a:rPr lang="en-US" sz="4000" dirty="0">
                <a:solidFill>
                  <a:srgbClr val="FFFFFF"/>
                </a:solidFill>
              </a:rPr>
            </a:br>
            <a:endParaRPr lang="en-US" sz="4000" dirty="0">
              <a:solidFill>
                <a:srgbClr val="FFFFFF"/>
              </a:solidFill>
            </a:endParaRPr>
          </a:p>
        </p:txBody>
      </p:sp>
      <p:sp>
        <p:nvSpPr>
          <p:cNvPr id="26" name="sketch line">
            <a:extLst>
              <a:ext uri="{FF2B5EF4-FFF2-40B4-BE49-F238E27FC236}">
                <a16:creationId xmlns:a16="http://schemas.microsoft.com/office/drawing/2014/main" id="{9D1E2788-F6B5-40EE-A733-8187EB22B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4747614"/>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457950" y="6356350"/>
            <a:ext cx="2057400" cy="365125"/>
          </a:xfrm>
        </p:spPr>
        <p:txBody>
          <a:bodyPr>
            <a:normAutofit/>
          </a:bodyPr>
          <a:lstStyle/>
          <a:p>
            <a:pPr>
              <a:spcAft>
                <a:spcPts val="600"/>
              </a:spcAft>
            </a:pPr>
            <a:fld id="{581E7E9E-56B7-497A-99D9-06236BC79B7B}" type="slidenum">
              <a:rPr lang="en-US">
                <a:solidFill>
                  <a:srgbClr val="FFFFFF"/>
                </a:solidFill>
              </a:rPr>
              <a:pPr>
                <a:spcAft>
                  <a:spcPts val="600"/>
                </a:spcAft>
              </a:pPr>
              <a:t>1</a:t>
            </a:fld>
            <a:endParaRPr lang="en-US">
              <a:solidFill>
                <a:srgbClr val="FFFFFF"/>
              </a:solidFill>
            </a:endParaRPr>
          </a:p>
        </p:txBody>
      </p:sp>
      <p:sp>
        <p:nvSpPr>
          <p:cNvPr id="5" name="Rectangle 4">
            <a:extLst>
              <a:ext uri="{FF2B5EF4-FFF2-40B4-BE49-F238E27FC236}">
                <a16:creationId xmlns:a16="http://schemas.microsoft.com/office/drawing/2014/main" id="{1B1FEDD9-F73A-9B4C-A2DB-37DD63225FDB}"/>
              </a:ext>
            </a:extLst>
          </p:cNvPr>
          <p:cNvSpPr/>
          <p:nvPr/>
        </p:nvSpPr>
        <p:spPr>
          <a:xfrm>
            <a:off x="628649" y="4995595"/>
            <a:ext cx="7958012" cy="1477328"/>
          </a:xfrm>
          <a:prstGeom prst="rect">
            <a:avLst/>
          </a:prstGeom>
        </p:spPr>
        <p:txBody>
          <a:bodyPr wrap="none">
            <a:spAutoFit/>
          </a:bodyPr>
          <a:lstStyle/>
          <a:p>
            <a:r>
              <a:rPr lang="en-US" b="1" i="1" dirty="0">
                <a:solidFill>
                  <a:srgbClr val="FFFFFF"/>
                </a:solidFill>
              </a:rPr>
              <a:t>Betsy Pugel, PhD</a:t>
            </a:r>
          </a:p>
          <a:p>
            <a:r>
              <a:rPr lang="en-US" b="1" i="1" dirty="0">
                <a:solidFill>
                  <a:schemeClr val="bg1"/>
                </a:solidFill>
              </a:rPr>
              <a:t>Code 546/ Contamination, Coatings and Planetary Protection Engineering Branch</a:t>
            </a:r>
          </a:p>
          <a:p>
            <a:r>
              <a:rPr lang="en-US" b="1" i="1" dirty="0">
                <a:solidFill>
                  <a:srgbClr val="FFFFFF"/>
                </a:solidFill>
              </a:rPr>
              <a:t>Planetary Protection Group Lead, GSFC</a:t>
            </a:r>
          </a:p>
          <a:p>
            <a:r>
              <a:rPr lang="en-US" b="1" i="1" dirty="0">
                <a:solidFill>
                  <a:srgbClr val="FFFFFF"/>
                </a:solidFill>
                <a:hlinkClick r:id="rId3"/>
              </a:rPr>
              <a:t>Betsy.Pugel@nasa.gov</a:t>
            </a:r>
            <a:endParaRPr lang="en-US" b="1" i="1" dirty="0">
              <a:solidFill>
                <a:srgbClr val="FFFFFF"/>
              </a:solidFill>
            </a:endParaRPr>
          </a:p>
          <a:p>
            <a:r>
              <a:rPr lang="en-US" b="1" i="1" dirty="0">
                <a:solidFill>
                  <a:srgbClr val="FFFFFF"/>
                </a:solidFill>
              </a:rPr>
              <a:t>TFAWS 2023</a:t>
            </a:r>
            <a:endParaRPr lang="en-US" dirty="0"/>
          </a:p>
        </p:txBody>
      </p:sp>
      <p:sp>
        <p:nvSpPr>
          <p:cNvPr id="4" name="Footer Placeholder 3">
            <a:extLst>
              <a:ext uri="{FF2B5EF4-FFF2-40B4-BE49-F238E27FC236}">
                <a16:creationId xmlns:a16="http://schemas.microsoft.com/office/drawing/2014/main" id="{291933F1-6D19-1E5F-4EB2-8608AA72CFF3}"/>
              </a:ext>
            </a:extLst>
          </p:cNvPr>
          <p:cNvSpPr>
            <a:spLocks noGrp="1"/>
          </p:cNvSpPr>
          <p:nvPr>
            <p:ph type="ftr" sz="quarter" idx="11"/>
          </p:nvPr>
        </p:nvSpPr>
        <p:spPr/>
        <p:txBody>
          <a:bodyPr/>
          <a:lstStyle/>
          <a:p>
            <a:r>
              <a:rPr lang="en-US"/>
              <a:t>TFAWS 2023 - Planetary Protection - Pugel/GSFC/546</a:t>
            </a:r>
          </a:p>
        </p:txBody>
      </p:sp>
      <p:pic>
        <p:nvPicPr>
          <p:cNvPr id="6" name="Picture 5">
            <a:extLst>
              <a:ext uri="{FF2B5EF4-FFF2-40B4-BE49-F238E27FC236}">
                <a16:creationId xmlns:a16="http://schemas.microsoft.com/office/drawing/2014/main" id="{A051EAE9-7207-9313-A5CF-623A4CB68437}"/>
              </a:ext>
            </a:extLst>
          </p:cNvPr>
          <p:cNvPicPr>
            <a:picLocks noChangeAspect="1"/>
          </p:cNvPicPr>
          <p:nvPr/>
        </p:nvPicPr>
        <p:blipFill rotWithShape="1">
          <a:blip r:embed="rId4"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6994525" y="6030726"/>
            <a:ext cx="984250" cy="710741"/>
          </a:xfrm>
          <a:prstGeom prst="rect">
            <a:avLst/>
          </a:prstGeom>
          <a:effectLst>
            <a:softEdge rad="0"/>
          </a:effectLst>
        </p:spPr>
      </p:pic>
    </p:spTree>
    <p:extLst>
      <p:ext uri="{BB962C8B-B14F-4D97-AF65-F5344CB8AC3E}">
        <p14:creationId xmlns:p14="http://schemas.microsoft.com/office/powerpoint/2010/main" val="125824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upload.wikimedia.org/wikipedia/commons/2/22/Earth_Western_Hemisphere_transparent_background.png">
            <a:extLst>
              <a:ext uri="{FF2B5EF4-FFF2-40B4-BE49-F238E27FC236}">
                <a16:creationId xmlns:a16="http://schemas.microsoft.com/office/drawing/2014/main" id="{6BE5B735-16D3-ADDF-9A72-183A4EEE44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932" y="2608068"/>
            <a:ext cx="1775152" cy="177915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23CB2E52-551F-7338-11A7-DD4CCFFEC811}"/>
              </a:ext>
            </a:extLst>
          </p:cNvPr>
          <p:cNvGrpSpPr/>
          <p:nvPr/>
        </p:nvGrpSpPr>
        <p:grpSpPr>
          <a:xfrm>
            <a:off x="1418200" y="1014720"/>
            <a:ext cx="2556937" cy="1593048"/>
            <a:chOff x="5317160" y="1644268"/>
            <a:chExt cx="2556937" cy="1593048"/>
          </a:xfrm>
        </p:grpSpPr>
        <p:sp>
          <p:nvSpPr>
            <p:cNvPr id="34" name="Content Placeholder 2">
              <a:extLst>
                <a:ext uri="{FF2B5EF4-FFF2-40B4-BE49-F238E27FC236}">
                  <a16:creationId xmlns:a16="http://schemas.microsoft.com/office/drawing/2014/main" id="{B8EDDD45-A818-9254-2B8A-1EA61512A789}"/>
                </a:ext>
              </a:extLst>
            </p:cNvPr>
            <p:cNvSpPr txBox="1">
              <a:spLocks/>
            </p:cNvSpPr>
            <p:nvPr/>
          </p:nvSpPr>
          <p:spPr>
            <a:xfrm>
              <a:off x="5354175" y="1644268"/>
              <a:ext cx="2514600" cy="685800"/>
            </a:xfrm>
            <a:prstGeom prst="rect">
              <a:avLst/>
            </a:prstGeom>
            <a:solidFill>
              <a:schemeClr val="accent6">
                <a:lumMod val="5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FORWARD CONTAMINATION</a:t>
              </a:r>
              <a:endParaRPr lang="en-US" sz="2000" dirty="0">
                <a:solidFill>
                  <a:schemeClr val="bg1"/>
                </a:solidFill>
                <a:latin typeface="Calibri" charset="0"/>
                <a:ea typeface="Calibri" charset="0"/>
                <a:cs typeface="Calibri" charset="0"/>
              </a:endParaRPr>
            </a:p>
          </p:txBody>
        </p:sp>
        <p:cxnSp>
          <p:nvCxnSpPr>
            <p:cNvPr id="35" name="Curved Connector 34">
              <a:extLst>
                <a:ext uri="{FF2B5EF4-FFF2-40B4-BE49-F238E27FC236}">
                  <a16:creationId xmlns:a16="http://schemas.microsoft.com/office/drawing/2014/main" id="{9E10D9A0-EB65-A271-5D53-7C6BE4D9C9AF}"/>
                </a:ext>
              </a:extLst>
            </p:cNvPr>
            <p:cNvCxnSpPr/>
            <p:nvPr/>
          </p:nvCxnSpPr>
          <p:spPr>
            <a:xfrm rot="5400000" flipH="1" flipV="1">
              <a:off x="6590294" y="1953512"/>
              <a:ext cx="10670" cy="2556937"/>
            </a:xfrm>
            <a:prstGeom prst="curvedConnector3">
              <a:avLst>
                <a:gd name="adj1" fmla="val 6528362"/>
              </a:avLst>
            </a:prstGeom>
            <a:ln w="762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6" name="Picture 4" descr="http://starchild.gsfc.nasa.gov/Images/StarChild/solar_system_level1/mars.gif">
            <a:extLst>
              <a:ext uri="{FF2B5EF4-FFF2-40B4-BE49-F238E27FC236}">
                <a16:creationId xmlns:a16="http://schemas.microsoft.com/office/drawing/2014/main" id="{20F2A531-EBBA-FBC4-8E05-90E058447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1838" y="2597097"/>
            <a:ext cx="1797773" cy="180183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0C08227F-9558-F4DC-18DB-5DF1DB0EE909}"/>
              </a:ext>
            </a:extLst>
          </p:cNvPr>
          <p:cNvGrpSpPr/>
          <p:nvPr/>
        </p:nvGrpSpPr>
        <p:grpSpPr>
          <a:xfrm>
            <a:off x="1401713" y="4330288"/>
            <a:ext cx="2556937" cy="1466052"/>
            <a:chOff x="5311838" y="5033812"/>
            <a:chExt cx="2556937" cy="1466052"/>
          </a:xfrm>
        </p:grpSpPr>
        <p:sp>
          <p:nvSpPr>
            <p:cNvPr id="42" name="Content Placeholder 2">
              <a:extLst>
                <a:ext uri="{FF2B5EF4-FFF2-40B4-BE49-F238E27FC236}">
                  <a16:creationId xmlns:a16="http://schemas.microsoft.com/office/drawing/2014/main" id="{991103A1-FA26-491B-B622-3D452EE180E4}"/>
                </a:ext>
              </a:extLst>
            </p:cNvPr>
            <p:cNvSpPr txBox="1">
              <a:spLocks/>
            </p:cNvSpPr>
            <p:nvPr/>
          </p:nvSpPr>
          <p:spPr>
            <a:xfrm>
              <a:off x="5311838" y="5814064"/>
              <a:ext cx="2514600" cy="685800"/>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BACKWARD </a:t>
              </a:r>
            </a:p>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CONTAMINATION</a:t>
              </a:r>
              <a:endParaRPr lang="en-US" sz="2000" dirty="0">
                <a:solidFill>
                  <a:schemeClr val="bg1"/>
                </a:solidFill>
                <a:latin typeface="Calibri" charset="0"/>
                <a:ea typeface="Calibri" charset="0"/>
                <a:cs typeface="Calibri" charset="0"/>
              </a:endParaRPr>
            </a:p>
          </p:txBody>
        </p:sp>
        <p:cxnSp>
          <p:nvCxnSpPr>
            <p:cNvPr id="43" name="Curved Connector 42">
              <a:extLst>
                <a:ext uri="{FF2B5EF4-FFF2-40B4-BE49-F238E27FC236}">
                  <a16:creationId xmlns:a16="http://schemas.microsoft.com/office/drawing/2014/main" id="{F563968A-B660-4CA0-1914-DFC42634FFA6}"/>
                </a:ext>
              </a:extLst>
            </p:cNvPr>
            <p:cNvCxnSpPr/>
            <p:nvPr/>
          </p:nvCxnSpPr>
          <p:spPr>
            <a:xfrm rot="16200000" flipH="1">
              <a:off x="6584972" y="3760678"/>
              <a:ext cx="10670" cy="2556937"/>
            </a:xfrm>
            <a:prstGeom prst="curvedConnector3">
              <a:avLst>
                <a:gd name="adj1" fmla="val 6528362"/>
              </a:avLst>
            </a:prstGeom>
            <a:ln w="76200">
              <a:solidFill>
                <a:schemeClr val="accent1">
                  <a:lumMod val="40000"/>
                  <a:lumOff val="6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9946AB3-7459-EC6F-E2B2-168F7991A698}"/>
              </a:ext>
            </a:extLst>
          </p:cNvPr>
          <p:cNvSpPr>
            <a:spLocks noGrp="1"/>
          </p:cNvSpPr>
          <p:nvPr>
            <p:ph type="ftr" sz="quarter" idx="11"/>
          </p:nvPr>
        </p:nvSpPr>
        <p:spPr/>
        <p:txBody>
          <a:bodyPr/>
          <a:lstStyle/>
          <a:p>
            <a:r>
              <a:rPr lang="en-US"/>
              <a:t>TFAWS 2023 - Planetary Protection - Pugel/GSFC/546</a:t>
            </a:r>
          </a:p>
        </p:txBody>
      </p:sp>
      <p:sp>
        <p:nvSpPr>
          <p:cNvPr id="4" name="Slide Number Placeholder 3">
            <a:extLst>
              <a:ext uri="{FF2B5EF4-FFF2-40B4-BE49-F238E27FC236}">
                <a16:creationId xmlns:a16="http://schemas.microsoft.com/office/drawing/2014/main" id="{62829285-2DAA-CE50-1AFF-B495162A4252}"/>
              </a:ext>
            </a:extLst>
          </p:cNvPr>
          <p:cNvSpPr>
            <a:spLocks noGrp="1"/>
          </p:cNvSpPr>
          <p:nvPr>
            <p:ph type="sldNum" sz="quarter" idx="12"/>
          </p:nvPr>
        </p:nvSpPr>
        <p:spPr/>
        <p:txBody>
          <a:bodyPr/>
          <a:lstStyle/>
          <a:p>
            <a:fld id="{581E7E9E-56B7-497A-99D9-06236BC79B7B}" type="slidenum">
              <a:rPr lang="en-US" smtClean="0"/>
              <a:t>10</a:t>
            </a:fld>
            <a:endParaRPr lang="en-US"/>
          </a:p>
        </p:txBody>
      </p:sp>
      <p:sp>
        <p:nvSpPr>
          <p:cNvPr id="9" name="Content Placeholder 2">
            <a:extLst>
              <a:ext uri="{FF2B5EF4-FFF2-40B4-BE49-F238E27FC236}">
                <a16:creationId xmlns:a16="http://schemas.microsoft.com/office/drawing/2014/main" id="{60DC4CAF-5E49-3953-DDAB-07223716A187}"/>
              </a:ext>
            </a:extLst>
          </p:cNvPr>
          <p:cNvSpPr txBox="1">
            <a:spLocks/>
          </p:cNvSpPr>
          <p:nvPr/>
        </p:nvSpPr>
        <p:spPr>
          <a:xfrm>
            <a:off x="4858163" y="2784455"/>
            <a:ext cx="4214998" cy="644545"/>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solidFill>
                <a:latin typeface="Calibri" charset="0"/>
                <a:ea typeface="Calibri" charset="0"/>
                <a:cs typeface="Calibri" charset="0"/>
              </a:rPr>
              <a:t>Keeping opportunities open for future science on other planetary bodies</a:t>
            </a:r>
            <a:endParaRPr lang="en-US" sz="1800" dirty="0">
              <a:solidFill>
                <a:schemeClr val="accent2"/>
              </a:solidFill>
              <a:latin typeface="Calibri" charset="0"/>
              <a:ea typeface="Calibri" charset="0"/>
              <a:cs typeface="Calibri" charset="0"/>
            </a:endParaRPr>
          </a:p>
        </p:txBody>
      </p:sp>
      <p:pic>
        <p:nvPicPr>
          <p:cNvPr id="13" name="Picture 2" descr="ScienceAtNASA - YouTube">
            <a:extLst>
              <a:ext uri="{FF2B5EF4-FFF2-40B4-BE49-F238E27FC236}">
                <a16:creationId xmlns:a16="http://schemas.microsoft.com/office/drawing/2014/main" id="{B0793D1E-93B8-F41E-64BA-03B259B55C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5347" y="891443"/>
            <a:ext cx="1747306" cy="174730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F8A461C-DE2C-86C6-8B23-39EB26FABC21}"/>
              </a:ext>
            </a:extLst>
          </p:cNvPr>
          <p:cNvSpPr/>
          <p:nvPr/>
        </p:nvSpPr>
        <p:spPr>
          <a:xfrm>
            <a:off x="4789611" y="3784922"/>
            <a:ext cx="4283550" cy="210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AD8C65F-C476-0E2A-F4AF-76FBBE3E2A87}"/>
              </a:ext>
            </a:extLst>
          </p:cNvPr>
          <p:cNvSpPr/>
          <p:nvPr/>
        </p:nvSpPr>
        <p:spPr>
          <a:xfrm>
            <a:off x="4857913" y="3895283"/>
            <a:ext cx="4216643" cy="2077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E59213E6-1D23-E3F6-8048-9BE4A6062BED}"/>
              </a:ext>
            </a:extLst>
          </p:cNvPr>
          <p:cNvCxnSpPr/>
          <p:nvPr/>
        </p:nvCxnSpPr>
        <p:spPr>
          <a:xfrm>
            <a:off x="4668643" y="5792192"/>
            <a:ext cx="4313903" cy="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0B6AD25-1B64-AA8A-6F56-F06D1AAA9A11}"/>
              </a:ext>
            </a:extLst>
          </p:cNvPr>
          <p:cNvCxnSpPr>
            <a:cxnSpLocks/>
          </p:cNvCxnSpPr>
          <p:nvPr/>
        </p:nvCxnSpPr>
        <p:spPr>
          <a:xfrm flipV="1">
            <a:off x="4857913" y="4177244"/>
            <a:ext cx="0" cy="1694543"/>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6FBDFAF-1226-56D9-049C-6F0009D2C7B5}"/>
              </a:ext>
            </a:extLst>
          </p:cNvPr>
          <p:cNvSpPr txBox="1"/>
          <p:nvPr/>
        </p:nvSpPr>
        <p:spPr>
          <a:xfrm>
            <a:off x="7482808" y="4725680"/>
            <a:ext cx="845103" cy="369332"/>
          </a:xfrm>
          <a:prstGeom prst="rect">
            <a:avLst/>
          </a:prstGeom>
          <a:noFill/>
        </p:spPr>
        <p:txBody>
          <a:bodyPr wrap="none" rtlCol="0">
            <a:spAutoFit/>
          </a:bodyPr>
          <a:lstStyle/>
          <a:p>
            <a:r>
              <a:rPr lang="en-US" dirty="0">
                <a:solidFill>
                  <a:schemeClr val="accent1"/>
                </a:solidFill>
                <a:latin typeface="American Typewriter" panose="02090604020004020304" pitchFamily="18" charset="77"/>
              </a:rPr>
              <a:t>signal</a:t>
            </a:r>
          </a:p>
        </p:txBody>
      </p:sp>
      <p:sp>
        <p:nvSpPr>
          <p:cNvPr id="50" name="TextBox 49">
            <a:extLst>
              <a:ext uri="{FF2B5EF4-FFF2-40B4-BE49-F238E27FC236}">
                <a16:creationId xmlns:a16="http://schemas.microsoft.com/office/drawing/2014/main" id="{C7766A50-64D6-C783-F85E-17EB0752558A}"/>
              </a:ext>
            </a:extLst>
          </p:cNvPr>
          <p:cNvSpPr txBox="1"/>
          <p:nvPr/>
        </p:nvSpPr>
        <p:spPr>
          <a:xfrm>
            <a:off x="7571187" y="3895283"/>
            <a:ext cx="766557" cy="369332"/>
          </a:xfrm>
          <a:prstGeom prst="rect">
            <a:avLst/>
          </a:prstGeom>
          <a:noFill/>
        </p:spPr>
        <p:txBody>
          <a:bodyPr wrap="none" rtlCol="0">
            <a:spAutoFit/>
          </a:bodyPr>
          <a:lstStyle/>
          <a:p>
            <a:r>
              <a:rPr lang="en-US" dirty="0">
                <a:solidFill>
                  <a:schemeClr val="accent2"/>
                </a:solidFill>
                <a:latin typeface="American Typewriter" panose="02090604020004020304" pitchFamily="18" charset="77"/>
              </a:rPr>
              <a:t>noise</a:t>
            </a:r>
          </a:p>
        </p:txBody>
      </p:sp>
      <p:sp>
        <p:nvSpPr>
          <p:cNvPr id="51" name="Freeform 50">
            <a:extLst>
              <a:ext uri="{FF2B5EF4-FFF2-40B4-BE49-F238E27FC236}">
                <a16:creationId xmlns:a16="http://schemas.microsoft.com/office/drawing/2014/main" id="{B5A94F9B-1E86-390E-109E-3B99D539DD12}"/>
              </a:ext>
            </a:extLst>
          </p:cNvPr>
          <p:cNvSpPr/>
          <p:nvPr/>
        </p:nvSpPr>
        <p:spPr>
          <a:xfrm>
            <a:off x="4992718" y="4293954"/>
            <a:ext cx="3200389" cy="1366083"/>
          </a:xfrm>
          <a:custGeom>
            <a:avLst/>
            <a:gdLst>
              <a:gd name="connsiteX0" fmla="*/ 0 w 1762432"/>
              <a:gd name="connsiteY0" fmla="*/ 1048237 h 1366083"/>
              <a:gd name="connsiteX1" fmla="*/ 191729 w 1762432"/>
              <a:gd name="connsiteY1" fmla="*/ 944998 h 1366083"/>
              <a:gd name="connsiteX2" fmla="*/ 191729 w 1762432"/>
              <a:gd name="connsiteY2" fmla="*/ 944998 h 1366083"/>
              <a:gd name="connsiteX3" fmla="*/ 221225 w 1762432"/>
              <a:gd name="connsiteY3" fmla="*/ 1151476 h 1366083"/>
              <a:gd name="connsiteX4" fmla="*/ 353961 w 1762432"/>
              <a:gd name="connsiteY4" fmla="*/ 1055611 h 1366083"/>
              <a:gd name="connsiteX5" fmla="*/ 390832 w 1762432"/>
              <a:gd name="connsiteY5" fmla="*/ 1003992 h 1366083"/>
              <a:gd name="connsiteX6" fmla="*/ 435077 w 1762432"/>
              <a:gd name="connsiteY6" fmla="*/ 1033488 h 1366083"/>
              <a:gd name="connsiteX7" fmla="*/ 567812 w 1762432"/>
              <a:gd name="connsiteY7" fmla="*/ 1365327 h 1366083"/>
              <a:gd name="connsiteX8" fmla="*/ 597309 w 1762432"/>
              <a:gd name="connsiteY8" fmla="*/ 1121979 h 1366083"/>
              <a:gd name="connsiteX9" fmla="*/ 848032 w 1762432"/>
              <a:gd name="connsiteY9" fmla="*/ 1048237 h 1366083"/>
              <a:gd name="connsiteX10" fmla="*/ 774290 w 1762432"/>
              <a:gd name="connsiteY10" fmla="*/ 1026114 h 1366083"/>
              <a:gd name="connsiteX11" fmla="*/ 892277 w 1762432"/>
              <a:gd name="connsiteY11" fmla="*/ 812263 h 1366083"/>
              <a:gd name="connsiteX12" fmla="*/ 943896 w 1762432"/>
              <a:gd name="connsiteY12" fmla="*/ 1101 h 1366083"/>
              <a:gd name="connsiteX13" fmla="*/ 1002890 w 1762432"/>
              <a:gd name="connsiteY13" fmla="*/ 1003992 h 1366083"/>
              <a:gd name="connsiteX14" fmla="*/ 1084006 w 1762432"/>
              <a:gd name="connsiteY14" fmla="*/ 1085108 h 1366083"/>
              <a:gd name="connsiteX15" fmla="*/ 1135625 w 1762432"/>
              <a:gd name="connsiteY15" fmla="*/ 944998 h 1366083"/>
              <a:gd name="connsiteX16" fmla="*/ 1305232 w 1762432"/>
              <a:gd name="connsiteY16" fmla="*/ 1151476 h 1366083"/>
              <a:gd name="connsiteX17" fmla="*/ 1312606 w 1762432"/>
              <a:gd name="connsiteY17" fmla="*/ 1144101 h 1366083"/>
              <a:gd name="connsiteX18" fmla="*/ 1482212 w 1762432"/>
              <a:gd name="connsiteY18" fmla="*/ 974495 h 1366083"/>
              <a:gd name="connsiteX19" fmla="*/ 1651819 w 1762432"/>
              <a:gd name="connsiteY19" fmla="*/ 1085108 h 1366083"/>
              <a:gd name="connsiteX20" fmla="*/ 1666567 w 1762432"/>
              <a:gd name="connsiteY20" fmla="*/ 1018740 h 1366083"/>
              <a:gd name="connsiteX21" fmla="*/ 1762432 w 1762432"/>
              <a:gd name="connsiteY21" fmla="*/ 1092482 h 136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2432" h="1366083">
                <a:moveTo>
                  <a:pt x="0" y="1048237"/>
                </a:moveTo>
                <a:lnTo>
                  <a:pt x="191729" y="944998"/>
                </a:lnTo>
                <a:lnTo>
                  <a:pt x="191729" y="944998"/>
                </a:lnTo>
                <a:cubicBezTo>
                  <a:pt x="196645" y="979411"/>
                  <a:pt x="194186" y="1133041"/>
                  <a:pt x="221225" y="1151476"/>
                </a:cubicBezTo>
                <a:cubicBezTo>
                  <a:pt x="248264" y="1169911"/>
                  <a:pt x="325693" y="1080192"/>
                  <a:pt x="353961" y="1055611"/>
                </a:cubicBezTo>
                <a:cubicBezTo>
                  <a:pt x="382229" y="1031030"/>
                  <a:pt x="377313" y="1007679"/>
                  <a:pt x="390832" y="1003992"/>
                </a:cubicBezTo>
                <a:cubicBezTo>
                  <a:pt x="404351" y="1000305"/>
                  <a:pt x="405580" y="973265"/>
                  <a:pt x="435077" y="1033488"/>
                </a:cubicBezTo>
                <a:cubicBezTo>
                  <a:pt x="464574" y="1093711"/>
                  <a:pt x="540773" y="1350579"/>
                  <a:pt x="567812" y="1365327"/>
                </a:cubicBezTo>
                <a:cubicBezTo>
                  <a:pt x="594851" y="1380076"/>
                  <a:pt x="550606" y="1174827"/>
                  <a:pt x="597309" y="1121979"/>
                </a:cubicBezTo>
                <a:cubicBezTo>
                  <a:pt x="644012" y="1069131"/>
                  <a:pt x="818535" y="1064214"/>
                  <a:pt x="848032" y="1048237"/>
                </a:cubicBezTo>
                <a:cubicBezTo>
                  <a:pt x="877529" y="1032260"/>
                  <a:pt x="766916" y="1065443"/>
                  <a:pt x="774290" y="1026114"/>
                </a:cubicBezTo>
                <a:cubicBezTo>
                  <a:pt x="781664" y="986785"/>
                  <a:pt x="864009" y="983098"/>
                  <a:pt x="892277" y="812263"/>
                </a:cubicBezTo>
                <a:cubicBezTo>
                  <a:pt x="920545" y="641428"/>
                  <a:pt x="925461" y="-30854"/>
                  <a:pt x="943896" y="1101"/>
                </a:cubicBezTo>
                <a:cubicBezTo>
                  <a:pt x="962331" y="33056"/>
                  <a:pt x="979538" y="823324"/>
                  <a:pt x="1002890" y="1003992"/>
                </a:cubicBezTo>
                <a:cubicBezTo>
                  <a:pt x="1026242" y="1184660"/>
                  <a:pt x="1061884" y="1094940"/>
                  <a:pt x="1084006" y="1085108"/>
                </a:cubicBezTo>
                <a:cubicBezTo>
                  <a:pt x="1106128" y="1075276"/>
                  <a:pt x="1098754" y="933937"/>
                  <a:pt x="1135625" y="944998"/>
                </a:cubicBezTo>
                <a:cubicBezTo>
                  <a:pt x="1172496" y="956059"/>
                  <a:pt x="1275735" y="1118292"/>
                  <a:pt x="1305232" y="1151476"/>
                </a:cubicBezTo>
                <a:cubicBezTo>
                  <a:pt x="1334729" y="1184660"/>
                  <a:pt x="1312606" y="1144101"/>
                  <a:pt x="1312606" y="1144101"/>
                </a:cubicBezTo>
                <a:cubicBezTo>
                  <a:pt x="1342103" y="1114604"/>
                  <a:pt x="1425677" y="984327"/>
                  <a:pt x="1482212" y="974495"/>
                </a:cubicBezTo>
                <a:cubicBezTo>
                  <a:pt x="1538748" y="964663"/>
                  <a:pt x="1621093" y="1077734"/>
                  <a:pt x="1651819" y="1085108"/>
                </a:cubicBezTo>
                <a:cubicBezTo>
                  <a:pt x="1682545" y="1092482"/>
                  <a:pt x="1648132" y="1017511"/>
                  <a:pt x="1666567" y="1018740"/>
                </a:cubicBezTo>
                <a:cubicBezTo>
                  <a:pt x="1685003" y="1019969"/>
                  <a:pt x="1723717" y="1056225"/>
                  <a:pt x="1762432" y="10924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E971E728-532D-B2DD-C6FE-0AEF322B6AF0}"/>
              </a:ext>
            </a:extLst>
          </p:cNvPr>
          <p:cNvSpPr/>
          <p:nvPr/>
        </p:nvSpPr>
        <p:spPr>
          <a:xfrm>
            <a:off x="5029963" y="4135416"/>
            <a:ext cx="3601117" cy="744817"/>
          </a:xfrm>
          <a:custGeom>
            <a:avLst/>
            <a:gdLst>
              <a:gd name="connsiteX0" fmla="*/ 0 w 3601117"/>
              <a:gd name="connsiteY0" fmla="*/ 744817 h 744817"/>
              <a:gd name="connsiteX1" fmla="*/ 176981 w 3601117"/>
              <a:gd name="connsiteY1" fmla="*/ 479346 h 744817"/>
              <a:gd name="connsiteX2" fmla="*/ 567813 w 3601117"/>
              <a:gd name="connsiteY2" fmla="*/ 494094 h 744817"/>
              <a:gd name="connsiteX3" fmla="*/ 641555 w 3601117"/>
              <a:gd name="connsiteY3" fmla="*/ 206501 h 744817"/>
              <a:gd name="connsiteX4" fmla="*/ 796413 w 3601117"/>
              <a:gd name="connsiteY4" fmla="*/ 346610 h 744817"/>
              <a:gd name="connsiteX5" fmla="*/ 907026 w 3601117"/>
              <a:gd name="connsiteY5" fmla="*/ 368733 h 744817"/>
              <a:gd name="connsiteX6" fmla="*/ 951271 w 3601117"/>
              <a:gd name="connsiteY6" fmla="*/ 258120 h 744817"/>
              <a:gd name="connsiteX7" fmla="*/ 1187246 w 3601117"/>
              <a:gd name="connsiteY7" fmla="*/ 294991 h 744817"/>
              <a:gd name="connsiteX8" fmla="*/ 1327355 w 3601117"/>
              <a:gd name="connsiteY8" fmla="*/ 582585 h 744817"/>
              <a:gd name="connsiteX9" fmla="*/ 1342104 w 3601117"/>
              <a:gd name="connsiteY9" fmla="*/ 398230 h 744817"/>
              <a:gd name="connsiteX10" fmla="*/ 1349478 w 3601117"/>
              <a:gd name="connsiteY10" fmla="*/ 383481 h 744817"/>
              <a:gd name="connsiteX11" fmla="*/ 1423220 w 3601117"/>
              <a:gd name="connsiteY11" fmla="*/ 302365 h 744817"/>
              <a:gd name="connsiteX12" fmla="*/ 1533833 w 3601117"/>
              <a:gd name="connsiteY12" fmla="*/ 405604 h 744817"/>
              <a:gd name="connsiteX13" fmla="*/ 1578078 w 3601117"/>
              <a:gd name="connsiteY13" fmla="*/ 339236 h 744817"/>
              <a:gd name="connsiteX14" fmla="*/ 1622323 w 3601117"/>
              <a:gd name="connsiteY14" fmla="*/ 132759 h 744817"/>
              <a:gd name="connsiteX15" fmla="*/ 1784555 w 3601117"/>
              <a:gd name="connsiteY15" fmla="*/ 169630 h 744817"/>
              <a:gd name="connsiteX16" fmla="*/ 1843549 w 3601117"/>
              <a:gd name="connsiteY16" fmla="*/ 523591 h 744817"/>
              <a:gd name="connsiteX17" fmla="*/ 2064775 w 3601117"/>
              <a:gd name="connsiteY17" fmla="*/ 302365 h 744817"/>
              <a:gd name="connsiteX18" fmla="*/ 2278626 w 3601117"/>
              <a:gd name="connsiteY18" fmla="*/ 147507 h 744817"/>
              <a:gd name="connsiteX19" fmla="*/ 2278626 w 3601117"/>
              <a:gd name="connsiteY19" fmla="*/ 294991 h 744817"/>
              <a:gd name="connsiteX20" fmla="*/ 2521975 w 3601117"/>
              <a:gd name="connsiteY20" fmla="*/ 486720 h 744817"/>
              <a:gd name="connsiteX21" fmla="*/ 2603091 w 3601117"/>
              <a:gd name="connsiteY21" fmla="*/ 162256 h 744817"/>
              <a:gd name="connsiteX22" fmla="*/ 2713704 w 3601117"/>
              <a:gd name="connsiteY22" fmla="*/ 191752 h 744817"/>
              <a:gd name="connsiteX23" fmla="*/ 2846439 w 3601117"/>
              <a:gd name="connsiteY23" fmla="*/ 368733 h 744817"/>
              <a:gd name="connsiteX24" fmla="*/ 2846439 w 3601117"/>
              <a:gd name="connsiteY24" fmla="*/ 361359 h 744817"/>
              <a:gd name="connsiteX25" fmla="*/ 3075039 w 3601117"/>
              <a:gd name="connsiteY25" fmla="*/ 103262 h 744817"/>
              <a:gd name="connsiteX26" fmla="*/ 3134033 w 3601117"/>
              <a:gd name="connsiteY26" fmla="*/ 118010 h 744817"/>
              <a:gd name="connsiteX27" fmla="*/ 3252020 w 3601117"/>
              <a:gd name="connsiteY27" fmla="*/ 346610 h 744817"/>
              <a:gd name="connsiteX28" fmla="*/ 3288891 w 3601117"/>
              <a:gd name="connsiteY28" fmla="*/ 302365 h 744817"/>
              <a:gd name="connsiteX29" fmla="*/ 3465871 w 3601117"/>
              <a:gd name="connsiteY29" fmla="*/ 95888 h 744817"/>
              <a:gd name="connsiteX30" fmla="*/ 3591233 w 3601117"/>
              <a:gd name="connsiteY30" fmla="*/ 23 h 744817"/>
              <a:gd name="connsiteX31" fmla="*/ 3583859 w 3601117"/>
              <a:gd name="connsiteY31" fmla="*/ 103262 h 7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01117" h="744817">
                <a:moveTo>
                  <a:pt x="0" y="744817"/>
                </a:moveTo>
                <a:cubicBezTo>
                  <a:pt x="41173" y="632975"/>
                  <a:pt x="82346" y="521133"/>
                  <a:pt x="176981" y="479346"/>
                </a:cubicBezTo>
                <a:cubicBezTo>
                  <a:pt x="271616" y="437559"/>
                  <a:pt x="490384" y="539568"/>
                  <a:pt x="567813" y="494094"/>
                </a:cubicBezTo>
                <a:cubicBezTo>
                  <a:pt x="645242" y="448620"/>
                  <a:pt x="603455" y="231082"/>
                  <a:pt x="641555" y="206501"/>
                </a:cubicBezTo>
                <a:cubicBezTo>
                  <a:pt x="679655" y="181920"/>
                  <a:pt x="752168" y="319571"/>
                  <a:pt x="796413" y="346610"/>
                </a:cubicBezTo>
                <a:cubicBezTo>
                  <a:pt x="840658" y="373649"/>
                  <a:pt x="881216" y="383481"/>
                  <a:pt x="907026" y="368733"/>
                </a:cubicBezTo>
                <a:cubicBezTo>
                  <a:pt x="932836" y="353985"/>
                  <a:pt x="904568" y="270410"/>
                  <a:pt x="951271" y="258120"/>
                </a:cubicBezTo>
                <a:cubicBezTo>
                  <a:pt x="997974" y="245830"/>
                  <a:pt x="1124565" y="240914"/>
                  <a:pt x="1187246" y="294991"/>
                </a:cubicBezTo>
                <a:cubicBezTo>
                  <a:pt x="1249927" y="349068"/>
                  <a:pt x="1301545" y="565379"/>
                  <a:pt x="1327355" y="582585"/>
                </a:cubicBezTo>
                <a:cubicBezTo>
                  <a:pt x="1353165" y="599791"/>
                  <a:pt x="1338417" y="431414"/>
                  <a:pt x="1342104" y="398230"/>
                </a:cubicBezTo>
                <a:cubicBezTo>
                  <a:pt x="1345791" y="365046"/>
                  <a:pt x="1335959" y="399458"/>
                  <a:pt x="1349478" y="383481"/>
                </a:cubicBezTo>
                <a:cubicBezTo>
                  <a:pt x="1362997" y="367503"/>
                  <a:pt x="1392494" y="298678"/>
                  <a:pt x="1423220" y="302365"/>
                </a:cubicBezTo>
                <a:cubicBezTo>
                  <a:pt x="1453946" y="306052"/>
                  <a:pt x="1508023" y="399459"/>
                  <a:pt x="1533833" y="405604"/>
                </a:cubicBezTo>
                <a:cubicBezTo>
                  <a:pt x="1559643" y="411749"/>
                  <a:pt x="1563330" y="384710"/>
                  <a:pt x="1578078" y="339236"/>
                </a:cubicBezTo>
                <a:cubicBezTo>
                  <a:pt x="1592826" y="293762"/>
                  <a:pt x="1587910" y="161027"/>
                  <a:pt x="1622323" y="132759"/>
                </a:cubicBezTo>
                <a:cubicBezTo>
                  <a:pt x="1656736" y="104491"/>
                  <a:pt x="1747684" y="104491"/>
                  <a:pt x="1784555" y="169630"/>
                </a:cubicBezTo>
                <a:cubicBezTo>
                  <a:pt x="1821426" y="234769"/>
                  <a:pt x="1796846" y="501469"/>
                  <a:pt x="1843549" y="523591"/>
                </a:cubicBezTo>
                <a:cubicBezTo>
                  <a:pt x="1890252" y="545713"/>
                  <a:pt x="1992262" y="365046"/>
                  <a:pt x="2064775" y="302365"/>
                </a:cubicBezTo>
                <a:cubicBezTo>
                  <a:pt x="2137288" y="239684"/>
                  <a:pt x="2242984" y="148736"/>
                  <a:pt x="2278626" y="147507"/>
                </a:cubicBezTo>
                <a:cubicBezTo>
                  <a:pt x="2314268" y="146278"/>
                  <a:pt x="2238068" y="238455"/>
                  <a:pt x="2278626" y="294991"/>
                </a:cubicBezTo>
                <a:cubicBezTo>
                  <a:pt x="2319184" y="351527"/>
                  <a:pt x="2467897" y="508843"/>
                  <a:pt x="2521975" y="486720"/>
                </a:cubicBezTo>
                <a:cubicBezTo>
                  <a:pt x="2576053" y="464597"/>
                  <a:pt x="2571136" y="211417"/>
                  <a:pt x="2603091" y="162256"/>
                </a:cubicBezTo>
                <a:cubicBezTo>
                  <a:pt x="2635046" y="113095"/>
                  <a:pt x="2673146" y="157339"/>
                  <a:pt x="2713704" y="191752"/>
                </a:cubicBezTo>
                <a:cubicBezTo>
                  <a:pt x="2754262" y="226165"/>
                  <a:pt x="2846439" y="368733"/>
                  <a:pt x="2846439" y="368733"/>
                </a:cubicBezTo>
                <a:cubicBezTo>
                  <a:pt x="2868561" y="397001"/>
                  <a:pt x="2808339" y="405604"/>
                  <a:pt x="2846439" y="361359"/>
                </a:cubicBezTo>
                <a:cubicBezTo>
                  <a:pt x="2884539" y="317114"/>
                  <a:pt x="3027107" y="143820"/>
                  <a:pt x="3075039" y="103262"/>
                </a:cubicBezTo>
                <a:cubicBezTo>
                  <a:pt x="3122971" y="62704"/>
                  <a:pt x="3104536" y="77452"/>
                  <a:pt x="3134033" y="118010"/>
                </a:cubicBezTo>
                <a:cubicBezTo>
                  <a:pt x="3163530" y="158568"/>
                  <a:pt x="3226210" y="315884"/>
                  <a:pt x="3252020" y="346610"/>
                </a:cubicBezTo>
                <a:lnTo>
                  <a:pt x="3288891" y="302365"/>
                </a:lnTo>
                <a:cubicBezTo>
                  <a:pt x="3324533" y="260578"/>
                  <a:pt x="3415481" y="146278"/>
                  <a:pt x="3465871" y="95888"/>
                </a:cubicBezTo>
                <a:cubicBezTo>
                  <a:pt x="3516261" y="45498"/>
                  <a:pt x="3571568" y="-1206"/>
                  <a:pt x="3591233" y="23"/>
                </a:cubicBezTo>
                <a:cubicBezTo>
                  <a:pt x="3610898" y="1252"/>
                  <a:pt x="3597378" y="52257"/>
                  <a:pt x="3583859" y="103262"/>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71CFBE9-4332-4FEF-DDB9-3FF6B5A350F5}"/>
              </a:ext>
            </a:extLst>
          </p:cNvPr>
          <p:cNvSpPr txBox="1"/>
          <p:nvPr/>
        </p:nvSpPr>
        <p:spPr>
          <a:xfrm rot="20412012">
            <a:off x="5173889" y="4055322"/>
            <a:ext cx="1644937" cy="1754326"/>
          </a:xfrm>
          <a:prstGeom prst="rect">
            <a:avLst/>
          </a:prstGeom>
          <a:solidFill>
            <a:schemeClr val="bg1">
              <a:lumMod val="85000"/>
            </a:schemeClr>
          </a:solidFill>
        </p:spPr>
        <p:txBody>
          <a:bodyPr wrap="none" rtlCol="0">
            <a:spAutoFit/>
          </a:bodyPr>
          <a:lstStyle/>
          <a:p>
            <a:pPr algn="ctr"/>
            <a:r>
              <a:rPr lang="en-US" sz="3600" b="1" dirty="0">
                <a:ln w="28575">
                  <a:solidFill>
                    <a:schemeClr val="accent2"/>
                  </a:solidFill>
                </a:ln>
                <a:solidFill>
                  <a:schemeClr val="bg2">
                    <a:lumMod val="90000"/>
                  </a:schemeClr>
                </a:solidFill>
                <a:latin typeface="Jumble" panose="020F0502020204030204" pitchFamily="34" charset="0"/>
                <a:cs typeface="Jumble" panose="020F0502020204030204" pitchFamily="34" charset="0"/>
              </a:rPr>
              <a:t>Ours </a:t>
            </a:r>
          </a:p>
          <a:p>
            <a:pPr algn="ctr"/>
            <a:r>
              <a:rPr lang="en-US" sz="3600" b="1" dirty="0">
                <a:ln w="28575">
                  <a:solidFill>
                    <a:schemeClr val="accent2"/>
                  </a:solidFill>
                </a:ln>
                <a:solidFill>
                  <a:schemeClr val="bg2">
                    <a:lumMod val="90000"/>
                  </a:schemeClr>
                </a:solidFill>
                <a:latin typeface="Jumble" panose="020F0502020204030204" pitchFamily="34" charset="0"/>
                <a:cs typeface="Jumble" panose="020F0502020204030204" pitchFamily="34" charset="0"/>
              </a:rPr>
              <a:t>Or</a:t>
            </a:r>
          </a:p>
          <a:p>
            <a:pPr algn="ctr"/>
            <a:r>
              <a:rPr lang="en-US" sz="3600" b="1" dirty="0">
                <a:ln w="28575">
                  <a:solidFill>
                    <a:schemeClr val="accent2"/>
                  </a:solidFill>
                </a:ln>
                <a:solidFill>
                  <a:schemeClr val="bg2">
                    <a:lumMod val="90000"/>
                  </a:schemeClr>
                </a:solidFill>
                <a:latin typeface="Jumble" panose="020F0502020204030204" pitchFamily="34" charset="0"/>
                <a:cs typeface="Jumble" panose="020F0502020204030204" pitchFamily="34" charset="0"/>
              </a:rPr>
              <a:t> Mars?</a:t>
            </a:r>
          </a:p>
        </p:txBody>
      </p:sp>
      <p:pic>
        <p:nvPicPr>
          <p:cNvPr id="54" name="Picture 53">
            <a:extLst>
              <a:ext uri="{FF2B5EF4-FFF2-40B4-BE49-F238E27FC236}">
                <a16:creationId xmlns:a16="http://schemas.microsoft.com/office/drawing/2014/main" id="{DCDCCE4A-4E00-9B6E-74ED-B85C5BA83D5E}"/>
              </a:ext>
            </a:extLst>
          </p:cNvPr>
          <p:cNvPicPr>
            <a:picLocks noChangeAspect="1"/>
          </p:cNvPicPr>
          <p:nvPr/>
        </p:nvPicPr>
        <p:blipFill rotWithShape="1">
          <a:blip r:embed="rId6"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39902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9" grpId="0"/>
      <p:bldP spid="50" grpId="0"/>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ndospores"/>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t="-3"/>
          <a:stretch/>
        </p:blipFill>
        <p:spPr bwMode="auto">
          <a:xfrm>
            <a:off x="0" y="374413"/>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81E7E9E-56B7-497A-99D9-06236BC79B7B}" type="slidenum">
              <a:rPr lang="en-US" smtClean="0"/>
              <a:t>11</a:t>
            </a:fld>
            <a:endParaRPr lang="en-US"/>
          </a:p>
        </p:txBody>
      </p:sp>
      <p:sp>
        <p:nvSpPr>
          <p:cNvPr id="6" name="Text Placeholder 2"/>
          <p:cNvSpPr txBox="1">
            <a:spLocks/>
          </p:cNvSpPr>
          <p:nvPr/>
        </p:nvSpPr>
        <p:spPr>
          <a:xfrm>
            <a:off x="628650" y="389404"/>
            <a:ext cx="7886700" cy="10187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What do we protect other planets from?</a:t>
            </a:r>
          </a:p>
          <a:p>
            <a:pPr marL="0" indent="0">
              <a:buNone/>
            </a:pPr>
            <a:r>
              <a:rPr lang="en-US" sz="2000" dirty="0"/>
              <a:t>The hardiest of the hardy: microbes able to be dormant when the environment was unfavorable and then, emerge from dormancy when conditions were favorable.</a:t>
            </a:r>
          </a:p>
          <a:p>
            <a:endParaRPr lang="en-US" sz="2800" dirty="0"/>
          </a:p>
          <a:p>
            <a:endParaRPr lang="en-US" dirty="0"/>
          </a:p>
          <a:p>
            <a:endParaRPr lang="en-US" dirty="0"/>
          </a:p>
          <a:p>
            <a:endParaRPr lang="en-US" dirty="0"/>
          </a:p>
        </p:txBody>
      </p:sp>
      <p:pic>
        <p:nvPicPr>
          <p:cNvPr id="3080" name="Picture 8" descr="https://i.ytimg.com/vi/VqjProuLQYc/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536" y="2209800"/>
            <a:ext cx="3206446" cy="1803626"/>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http://www.planet-science.com/umbraco/ImageGen.ashx?image=/media/69050/hibernating%20bear)95030563.jpg&amp;width=600&amp;constrain=tru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7446" y="2347581"/>
            <a:ext cx="4343400" cy="30693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499295" y="4343400"/>
            <a:ext cx="2859244" cy="1569660"/>
          </a:xfrm>
          <a:prstGeom prst="rect">
            <a:avLst/>
          </a:prstGeom>
          <a:noFill/>
        </p:spPr>
        <p:txBody>
          <a:bodyPr wrap="none" rtlCol="0">
            <a:spAutoFit/>
          </a:bodyPr>
          <a:lstStyle/>
          <a:p>
            <a:pPr algn="ctr"/>
            <a:r>
              <a:rPr lang="en-US" sz="2400" dirty="0">
                <a:solidFill>
                  <a:schemeClr val="accent5">
                    <a:lumMod val="75000"/>
                  </a:schemeClr>
                </a:solidFill>
              </a:rPr>
              <a:t>These are known as </a:t>
            </a:r>
          </a:p>
          <a:p>
            <a:pPr algn="ctr"/>
            <a:r>
              <a:rPr lang="en-US" sz="2400" b="1" dirty="0">
                <a:solidFill>
                  <a:schemeClr val="accent5">
                    <a:lumMod val="75000"/>
                  </a:schemeClr>
                </a:solidFill>
              </a:rPr>
              <a:t>bacterial endospores</a:t>
            </a:r>
            <a:endParaRPr lang="en-US" sz="2400" dirty="0">
              <a:solidFill>
                <a:schemeClr val="accent5">
                  <a:lumMod val="75000"/>
                </a:schemeClr>
              </a:solidFill>
            </a:endParaRPr>
          </a:p>
          <a:p>
            <a:pPr algn="ctr"/>
            <a:r>
              <a:rPr lang="en-US" sz="2400" dirty="0">
                <a:solidFill>
                  <a:schemeClr val="accent5">
                    <a:lumMod val="75000"/>
                  </a:schemeClr>
                </a:solidFill>
              </a:rPr>
              <a:t>or just</a:t>
            </a:r>
          </a:p>
          <a:p>
            <a:pPr algn="ctr"/>
            <a:r>
              <a:rPr lang="en-US" sz="2400" b="1" dirty="0">
                <a:solidFill>
                  <a:schemeClr val="accent5">
                    <a:lumMod val="75000"/>
                  </a:schemeClr>
                </a:solidFill>
              </a:rPr>
              <a:t>“spores.”</a:t>
            </a:r>
          </a:p>
        </p:txBody>
      </p:sp>
      <p:sp>
        <p:nvSpPr>
          <p:cNvPr id="7" name="Footer Placeholder 2">
            <a:extLst>
              <a:ext uri="{FF2B5EF4-FFF2-40B4-BE49-F238E27FC236}">
                <a16:creationId xmlns:a16="http://schemas.microsoft.com/office/drawing/2014/main" id="{D436F177-021D-69D4-19AA-F91B29C9095B}"/>
              </a:ext>
            </a:extLst>
          </p:cNvPr>
          <p:cNvSpPr>
            <a:spLocks noGrp="1"/>
          </p:cNvSpPr>
          <p:nvPr>
            <p:ph type="ftr" sz="quarter" idx="11"/>
          </p:nvPr>
        </p:nvSpPr>
        <p:spPr>
          <a:xfrm>
            <a:off x="3276600" y="6508750"/>
            <a:ext cx="2895600" cy="365125"/>
          </a:xfrm>
        </p:spPr>
        <p:txBody>
          <a:bodyPr/>
          <a:lstStyle/>
          <a:p>
            <a:r>
              <a:rPr lang="en-US"/>
              <a:t>TFAWS 2023 - Planetary Protection - Pugel/GSFC/546</a:t>
            </a:r>
          </a:p>
        </p:txBody>
      </p:sp>
      <p:pic>
        <p:nvPicPr>
          <p:cNvPr id="10" name="Picture 9">
            <a:extLst>
              <a:ext uri="{FF2B5EF4-FFF2-40B4-BE49-F238E27FC236}">
                <a16:creationId xmlns:a16="http://schemas.microsoft.com/office/drawing/2014/main" id="{787E98A3-9D08-7383-E6F2-224AEA247238}"/>
              </a:ext>
            </a:extLst>
          </p:cNvPr>
          <p:cNvPicPr>
            <a:picLocks noChangeAspect="1"/>
          </p:cNvPicPr>
          <p:nvPr/>
        </p:nvPicPr>
        <p:blipFill rotWithShape="1">
          <a:blip r:embed="rId5"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363274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ndospores"/>
          <p:cNvPicPr>
            <a:picLocks noChangeAspect="1" noChangeArrowheads="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t="-3"/>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581E7E9E-56B7-497A-99D9-06236BC79B7B}" type="slidenum">
              <a:rPr lang="en-US" smtClean="0"/>
              <a:t>12</a:t>
            </a:fld>
            <a:endParaRPr lang="en-US" dirty="0"/>
          </a:p>
        </p:txBody>
      </p:sp>
      <p:sp>
        <p:nvSpPr>
          <p:cNvPr id="2" name="Title 1">
            <a:extLst>
              <a:ext uri="{FF2B5EF4-FFF2-40B4-BE49-F238E27FC236}">
                <a16:creationId xmlns:a16="http://schemas.microsoft.com/office/drawing/2014/main" id="{37A89081-36E6-13A3-04E3-C9CBC7B5527B}"/>
              </a:ext>
            </a:extLst>
          </p:cNvPr>
          <p:cNvSpPr txBox="1">
            <a:spLocks/>
          </p:cNvSpPr>
          <p:nvPr/>
        </p:nvSpPr>
        <p:spPr>
          <a:xfrm>
            <a:off x="0" y="0"/>
            <a:ext cx="9144000" cy="609600"/>
          </a:xfrm>
          <a:prstGeom prst="rect">
            <a:avLst/>
          </a:prstGeom>
          <a:solidFill>
            <a:schemeClr val="tx1">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Spores and Bioburden</a:t>
            </a:r>
          </a:p>
        </p:txBody>
      </p:sp>
      <p:pic>
        <p:nvPicPr>
          <p:cNvPr id="3" name="Picture 4" descr="http://www.textbookofbacteriology.net/endospore.jpg">
            <a:extLst>
              <a:ext uri="{FF2B5EF4-FFF2-40B4-BE49-F238E27FC236}">
                <a16:creationId xmlns:a16="http://schemas.microsoft.com/office/drawing/2014/main" id="{DFE5175E-D972-DDD0-4288-E60AA6581E6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29200" y="1576587"/>
            <a:ext cx="3657600" cy="316514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1AA22B-A545-0AFD-85AF-4CA186A245A0}"/>
              </a:ext>
            </a:extLst>
          </p:cNvPr>
          <p:cNvSpPr txBox="1"/>
          <p:nvPr/>
        </p:nvSpPr>
        <p:spPr>
          <a:xfrm>
            <a:off x="571500" y="1851107"/>
            <a:ext cx="4038600" cy="2616101"/>
          </a:xfrm>
          <a:prstGeom prst="rect">
            <a:avLst/>
          </a:prstGeom>
          <a:noFill/>
          <a:ln>
            <a:solidFill>
              <a:schemeClr val="tx1"/>
            </a:solidFill>
          </a:ln>
        </p:spPr>
        <p:txBody>
          <a:bodyPr wrap="square" rtlCol="0">
            <a:spAutoFit/>
          </a:bodyPr>
          <a:lstStyle/>
          <a:p>
            <a:r>
              <a:rPr lang="en-US" sz="2400" b="1" dirty="0"/>
              <a:t>Endospores, or “spores</a:t>
            </a:r>
            <a:r>
              <a:rPr lang="en-US" sz="2400" dirty="0"/>
              <a:t>” </a:t>
            </a:r>
            <a:r>
              <a:rPr lang="en-US" sz="2000" dirty="0"/>
              <a:t>are the dormant forms of bacteria, able to withstand adverse environmental pressures and reanimate when the conditions are right. </a:t>
            </a:r>
          </a:p>
          <a:p>
            <a:endParaRPr lang="en-US" sz="2000" dirty="0"/>
          </a:p>
          <a:p>
            <a:pPr algn="ctr"/>
            <a:r>
              <a:rPr lang="en-US" sz="2000" b="1" i="1" dirty="0">
                <a:solidFill>
                  <a:schemeClr val="accent6">
                    <a:lumMod val="50000"/>
                  </a:schemeClr>
                </a:solidFill>
              </a:rPr>
              <a:t>When the going gets tough, the tough get </a:t>
            </a:r>
            <a:r>
              <a:rPr lang="en-US" sz="2000" b="1" i="1" dirty="0" err="1">
                <a:solidFill>
                  <a:schemeClr val="accent6">
                    <a:lumMod val="50000"/>
                  </a:schemeClr>
                </a:solidFill>
              </a:rPr>
              <a:t>sporulating</a:t>
            </a:r>
            <a:r>
              <a:rPr lang="en-US" sz="2000" b="1" i="1" dirty="0">
                <a:solidFill>
                  <a:schemeClr val="accent6">
                    <a:lumMod val="50000"/>
                  </a:schemeClr>
                </a:solidFill>
              </a:rPr>
              <a:t>.  </a:t>
            </a:r>
          </a:p>
        </p:txBody>
      </p:sp>
      <p:cxnSp>
        <p:nvCxnSpPr>
          <p:cNvPr id="9" name="Straight Arrow Connector 8">
            <a:extLst>
              <a:ext uri="{FF2B5EF4-FFF2-40B4-BE49-F238E27FC236}">
                <a16:creationId xmlns:a16="http://schemas.microsoft.com/office/drawing/2014/main" id="{129CB992-D0E8-3A2B-D82E-430D88223F0E}"/>
              </a:ext>
            </a:extLst>
          </p:cNvPr>
          <p:cNvCxnSpPr/>
          <p:nvPr/>
        </p:nvCxnSpPr>
        <p:spPr>
          <a:xfrm>
            <a:off x="5181598" y="4741729"/>
            <a:ext cx="1676400" cy="0"/>
          </a:xfrm>
          <a:prstGeom prst="straightConnector1">
            <a:avLst/>
          </a:prstGeom>
          <a:ln w="381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614143-62A7-62FD-2500-408F632420DE}"/>
              </a:ext>
            </a:extLst>
          </p:cNvPr>
          <p:cNvSpPr txBox="1"/>
          <p:nvPr/>
        </p:nvSpPr>
        <p:spPr>
          <a:xfrm>
            <a:off x="5385906" y="4744244"/>
            <a:ext cx="1024961" cy="307777"/>
          </a:xfrm>
          <a:prstGeom prst="rect">
            <a:avLst/>
          </a:prstGeom>
          <a:noFill/>
        </p:spPr>
        <p:txBody>
          <a:bodyPr wrap="none" rtlCol="0">
            <a:spAutoFit/>
          </a:bodyPr>
          <a:lstStyle/>
          <a:p>
            <a:r>
              <a:rPr lang="en-US" sz="1400" i="1" dirty="0"/>
              <a:t>&lt; 3 microns</a:t>
            </a:r>
          </a:p>
        </p:txBody>
      </p:sp>
      <p:sp>
        <p:nvSpPr>
          <p:cNvPr id="11" name="TextBox 10">
            <a:extLst>
              <a:ext uri="{FF2B5EF4-FFF2-40B4-BE49-F238E27FC236}">
                <a16:creationId xmlns:a16="http://schemas.microsoft.com/office/drawing/2014/main" id="{3B9EDB9A-A38D-6875-2054-7939DDF6F2F9}"/>
              </a:ext>
            </a:extLst>
          </p:cNvPr>
          <p:cNvSpPr txBox="1"/>
          <p:nvPr/>
        </p:nvSpPr>
        <p:spPr>
          <a:xfrm>
            <a:off x="2124291" y="5524049"/>
            <a:ext cx="4971617" cy="369332"/>
          </a:xfrm>
          <a:prstGeom prst="rect">
            <a:avLst/>
          </a:prstGeom>
          <a:noFill/>
        </p:spPr>
        <p:txBody>
          <a:bodyPr wrap="none" rtlCol="0">
            <a:spAutoFit/>
          </a:bodyPr>
          <a:lstStyle/>
          <a:p>
            <a:r>
              <a:rPr lang="en-US" i="1" dirty="0"/>
              <a:t>Note:  these are bacterial spores, not mold spores!</a:t>
            </a:r>
          </a:p>
        </p:txBody>
      </p:sp>
      <p:sp>
        <p:nvSpPr>
          <p:cNvPr id="14" name="Footer Placeholder 2">
            <a:extLst>
              <a:ext uri="{FF2B5EF4-FFF2-40B4-BE49-F238E27FC236}">
                <a16:creationId xmlns:a16="http://schemas.microsoft.com/office/drawing/2014/main" id="{D5733C58-28B3-4798-D315-BB2722E7BAB6}"/>
              </a:ext>
            </a:extLst>
          </p:cNvPr>
          <p:cNvSpPr>
            <a:spLocks noGrp="1"/>
          </p:cNvSpPr>
          <p:nvPr>
            <p:ph type="ftr" sz="quarter" idx="11"/>
          </p:nvPr>
        </p:nvSpPr>
        <p:spPr>
          <a:xfrm>
            <a:off x="3276600" y="6508750"/>
            <a:ext cx="2895600" cy="365125"/>
          </a:xfrm>
        </p:spPr>
        <p:txBody>
          <a:bodyPr/>
          <a:lstStyle/>
          <a:p>
            <a:r>
              <a:rPr lang="en-US"/>
              <a:t>TFAWS 2023 - Planetary Protection - Pugel/GSFC/546</a:t>
            </a:r>
          </a:p>
        </p:txBody>
      </p:sp>
      <p:pic>
        <p:nvPicPr>
          <p:cNvPr id="16" name="Picture 15">
            <a:extLst>
              <a:ext uri="{FF2B5EF4-FFF2-40B4-BE49-F238E27FC236}">
                <a16:creationId xmlns:a16="http://schemas.microsoft.com/office/drawing/2014/main" id="{5E60DD5C-0B69-E563-7749-7C893A8FAC00}"/>
              </a:ext>
            </a:extLst>
          </p:cNvPr>
          <p:cNvPicPr>
            <a:picLocks noChangeAspect="1"/>
          </p:cNvPicPr>
          <p:nvPr/>
        </p:nvPicPr>
        <p:blipFill rotWithShape="1">
          <a:blip r:embed="rId4"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78321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upload.wikimedia.org/wikipedia/commons/2/22/Earth_Western_Hemisphere_transparent_background.png">
            <a:extLst>
              <a:ext uri="{FF2B5EF4-FFF2-40B4-BE49-F238E27FC236}">
                <a16:creationId xmlns:a16="http://schemas.microsoft.com/office/drawing/2014/main" id="{6BE5B735-16D3-ADDF-9A72-183A4EEE44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932" y="2608068"/>
            <a:ext cx="1775152" cy="177915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23CB2E52-551F-7338-11A7-DD4CCFFEC811}"/>
              </a:ext>
            </a:extLst>
          </p:cNvPr>
          <p:cNvGrpSpPr/>
          <p:nvPr/>
        </p:nvGrpSpPr>
        <p:grpSpPr>
          <a:xfrm>
            <a:off x="1418200" y="1014720"/>
            <a:ext cx="2556937" cy="1593048"/>
            <a:chOff x="5317160" y="1644268"/>
            <a:chExt cx="2556937" cy="1593048"/>
          </a:xfrm>
          <a:solidFill>
            <a:schemeClr val="accent6">
              <a:lumMod val="60000"/>
              <a:lumOff val="40000"/>
            </a:schemeClr>
          </a:solidFill>
        </p:grpSpPr>
        <p:sp>
          <p:nvSpPr>
            <p:cNvPr id="34" name="Content Placeholder 2">
              <a:extLst>
                <a:ext uri="{FF2B5EF4-FFF2-40B4-BE49-F238E27FC236}">
                  <a16:creationId xmlns:a16="http://schemas.microsoft.com/office/drawing/2014/main" id="{B8EDDD45-A818-9254-2B8A-1EA61512A789}"/>
                </a:ext>
              </a:extLst>
            </p:cNvPr>
            <p:cNvSpPr txBox="1">
              <a:spLocks/>
            </p:cNvSpPr>
            <p:nvPr/>
          </p:nvSpPr>
          <p:spPr>
            <a:xfrm>
              <a:off x="5354175" y="1644268"/>
              <a:ext cx="2514600" cy="685800"/>
            </a:xfrm>
            <a:prstGeom prst="rect">
              <a:avLst/>
            </a:prstGeom>
            <a:solidFill>
              <a:schemeClr val="accent6">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FORWARD CONTAMINATION</a:t>
              </a:r>
              <a:endParaRPr lang="en-US" sz="2000" dirty="0">
                <a:solidFill>
                  <a:schemeClr val="bg1"/>
                </a:solidFill>
                <a:latin typeface="Calibri" charset="0"/>
                <a:ea typeface="Calibri" charset="0"/>
                <a:cs typeface="Calibri" charset="0"/>
              </a:endParaRPr>
            </a:p>
          </p:txBody>
        </p:sp>
        <p:cxnSp>
          <p:nvCxnSpPr>
            <p:cNvPr id="35" name="Curved Connector 34">
              <a:extLst>
                <a:ext uri="{FF2B5EF4-FFF2-40B4-BE49-F238E27FC236}">
                  <a16:creationId xmlns:a16="http://schemas.microsoft.com/office/drawing/2014/main" id="{9E10D9A0-EB65-A271-5D53-7C6BE4D9C9AF}"/>
                </a:ext>
              </a:extLst>
            </p:cNvPr>
            <p:cNvCxnSpPr/>
            <p:nvPr/>
          </p:nvCxnSpPr>
          <p:spPr>
            <a:xfrm rot="5400000" flipH="1" flipV="1">
              <a:off x="6590294" y="1953512"/>
              <a:ext cx="10670" cy="2556937"/>
            </a:xfrm>
            <a:prstGeom prst="curvedConnector3">
              <a:avLst>
                <a:gd name="adj1" fmla="val 6528362"/>
              </a:avLst>
            </a:prstGeom>
            <a:grpFill/>
            <a:ln w="76200">
              <a:solidFill>
                <a:schemeClr val="accent6">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6" name="Picture 4" descr="http://starchild.gsfc.nasa.gov/Images/StarChild/solar_system_level1/mars.gif">
            <a:extLst>
              <a:ext uri="{FF2B5EF4-FFF2-40B4-BE49-F238E27FC236}">
                <a16:creationId xmlns:a16="http://schemas.microsoft.com/office/drawing/2014/main" id="{20F2A531-EBBA-FBC4-8E05-90E058447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1838" y="2597097"/>
            <a:ext cx="1797773" cy="180183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0C08227F-9558-F4DC-18DB-5DF1DB0EE909}"/>
              </a:ext>
            </a:extLst>
          </p:cNvPr>
          <p:cNvGrpSpPr/>
          <p:nvPr/>
        </p:nvGrpSpPr>
        <p:grpSpPr>
          <a:xfrm>
            <a:off x="1401713" y="4330288"/>
            <a:ext cx="2556937" cy="1466052"/>
            <a:chOff x="5311838" y="5033812"/>
            <a:chExt cx="2556937" cy="1466052"/>
          </a:xfrm>
        </p:grpSpPr>
        <p:sp>
          <p:nvSpPr>
            <p:cNvPr id="42" name="Content Placeholder 2">
              <a:extLst>
                <a:ext uri="{FF2B5EF4-FFF2-40B4-BE49-F238E27FC236}">
                  <a16:creationId xmlns:a16="http://schemas.microsoft.com/office/drawing/2014/main" id="{991103A1-FA26-491B-B622-3D452EE180E4}"/>
                </a:ext>
              </a:extLst>
            </p:cNvPr>
            <p:cNvSpPr txBox="1">
              <a:spLocks/>
            </p:cNvSpPr>
            <p:nvPr/>
          </p:nvSpPr>
          <p:spPr>
            <a:xfrm>
              <a:off x="5311838" y="5814064"/>
              <a:ext cx="2514600" cy="685800"/>
            </a:xfrm>
            <a:prstGeom prst="rect">
              <a:avLst/>
            </a:prstGeom>
            <a:solidFill>
              <a:schemeClr val="accent1"/>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BACKWARD </a:t>
              </a:r>
            </a:p>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CONTAMINATION</a:t>
              </a:r>
              <a:endParaRPr lang="en-US" sz="2000" dirty="0">
                <a:solidFill>
                  <a:schemeClr val="bg1"/>
                </a:solidFill>
                <a:latin typeface="Calibri" charset="0"/>
                <a:ea typeface="Calibri" charset="0"/>
                <a:cs typeface="Calibri" charset="0"/>
              </a:endParaRPr>
            </a:p>
          </p:txBody>
        </p:sp>
        <p:cxnSp>
          <p:nvCxnSpPr>
            <p:cNvPr id="43" name="Curved Connector 42">
              <a:extLst>
                <a:ext uri="{FF2B5EF4-FFF2-40B4-BE49-F238E27FC236}">
                  <a16:creationId xmlns:a16="http://schemas.microsoft.com/office/drawing/2014/main" id="{F563968A-B660-4CA0-1914-DFC42634FFA6}"/>
                </a:ext>
              </a:extLst>
            </p:cNvPr>
            <p:cNvCxnSpPr/>
            <p:nvPr/>
          </p:nvCxnSpPr>
          <p:spPr>
            <a:xfrm rot="16200000" flipH="1">
              <a:off x="6584972" y="3760678"/>
              <a:ext cx="10670" cy="2556937"/>
            </a:xfrm>
            <a:prstGeom prst="curvedConnector3">
              <a:avLst>
                <a:gd name="adj1" fmla="val 6528362"/>
              </a:avLst>
            </a:prstGeom>
            <a:ln w="762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9946AB3-7459-EC6F-E2B2-168F7991A698}"/>
              </a:ext>
            </a:extLst>
          </p:cNvPr>
          <p:cNvSpPr>
            <a:spLocks noGrp="1"/>
          </p:cNvSpPr>
          <p:nvPr>
            <p:ph type="ftr" sz="quarter" idx="11"/>
          </p:nvPr>
        </p:nvSpPr>
        <p:spPr/>
        <p:txBody>
          <a:bodyPr/>
          <a:lstStyle/>
          <a:p>
            <a:r>
              <a:rPr lang="en-US"/>
              <a:t>TFAWS 2023 - Planetary Protection - Pugel/GSFC/546</a:t>
            </a:r>
          </a:p>
        </p:txBody>
      </p:sp>
      <p:sp>
        <p:nvSpPr>
          <p:cNvPr id="4" name="Slide Number Placeholder 3">
            <a:extLst>
              <a:ext uri="{FF2B5EF4-FFF2-40B4-BE49-F238E27FC236}">
                <a16:creationId xmlns:a16="http://schemas.microsoft.com/office/drawing/2014/main" id="{62829285-2DAA-CE50-1AFF-B495162A4252}"/>
              </a:ext>
            </a:extLst>
          </p:cNvPr>
          <p:cNvSpPr>
            <a:spLocks noGrp="1"/>
          </p:cNvSpPr>
          <p:nvPr>
            <p:ph type="sldNum" sz="quarter" idx="12"/>
          </p:nvPr>
        </p:nvSpPr>
        <p:spPr/>
        <p:txBody>
          <a:bodyPr/>
          <a:lstStyle/>
          <a:p>
            <a:fld id="{581E7E9E-56B7-497A-99D9-06236BC79B7B}" type="slidenum">
              <a:rPr lang="en-US" smtClean="0"/>
              <a:t>13</a:t>
            </a:fld>
            <a:endParaRPr lang="en-US"/>
          </a:p>
        </p:txBody>
      </p:sp>
      <p:sp>
        <p:nvSpPr>
          <p:cNvPr id="2" name="Rectangle 1">
            <a:extLst>
              <a:ext uri="{FF2B5EF4-FFF2-40B4-BE49-F238E27FC236}">
                <a16:creationId xmlns:a16="http://schemas.microsoft.com/office/drawing/2014/main" id="{8D07D4C7-C4EE-AE94-86EF-A0F85135FEE8}"/>
              </a:ext>
            </a:extLst>
          </p:cNvPr>
          <p:cNvSpPr/>
          <p:nvPr/>
        </p:nvSpPr>
        <p:spPr>
          <a:xfrm>
            <a:off x="5174065" y="2607768"/>
            <a:ext cx="3880280" cy="3287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FC05DCF-BC8F-A15F-CA33-CEBE6CB5ECFB}"/>
              </a:ext>
            </a:extLst>
          </p:cNvPr>
          <p:cNvGrpSpPr/>
          <p:nvPr/>
        </p:nvGrpSpPr>
        <p:grpSpPr>
          <a:xfrm>
            <a:off x="5397722" y="2852900"/>
            <a:ext cx="3289078" cy="2929466"/>
            <a:chOff x="-25687" y="5784767"/>
            <a:chExt cx="3289078" cy="2929466"/>
          </a:xfrm>
        </p:grpSpPr>
        <p:sp>
          <p:nvSpPr>
            <p:cNvPr id="6" name="Content Placeholder 2">
              <a:extLst>
                <a:ext uri="{FF2B5EF4-FFF2-40B4-BE49-F238E27FC236}">
                  <a16:creationId xmlns:a16="http://schemas.microsoft.com/office/drawing/2014/main" id="{3A0497BD-5338-1DDE-BB90-D07133690B82}"/>
                </a:ext>
              </a:extLst>
            </p:cNvPr>
            <p:cNvSpPr txBox="1">
              <a:spLocks/>
            </p:cNvSpPr>
            <p:nvPr/>
          </p:nvSpPr>
          <p:spPr>
            <a:xfrm>
              <a:off x="43179" y="7495033"/>
              <a:ext cx="3220212" cy="1219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70C0"/>
                  </a:solidFill>
                  <a:latin typeface="Calibri" charset="0"/>
                  <a:ea typeface="Calibri" charset="0"/>
                  <a:cs typeface="Calibri" charset="0"/>
                </a:rPr>
                <a:t>…Not closing the door on our Earthly civilization when we bring samples back from certain planetary bodies…</a:t>
              </a:r>
              <a:endParaRPr lang="en-US" sz="2000" dirty="0">
                <a:solidFill>
                  <a:srgbClr val="0070C0"/>
                </a:solidFill>
                <a:latin typeface="Calibri" charset="0"/>
                <a:ea typeface="Calibri" charset="0"/>
                <a:cs typeface="Calibri" charset="0"/>
              </a:endParaRPr>
            </a:p>
          </p:txBody>
        </p:sp>
        <p:pic>
          <p:nvPicPr>
            <p:cNvPr id="7" name="Picture 2" descr="https://i.ytimg.com/vi/-lp0CZmn-Ys/hqdefault.jpg">
              <a:extLst>
                <a:ext uri="{FF2B5EF4-FFF2-40B4-BE49-F238E27FC236}">
                  <a16:creationId xmlns:a16="http://schemas.microsoft.com/office/drawing/2014/main" id="{BE0C333B-C83E-0FF7-8D72-170D7F980B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832" y="5837182"/>
              <a:ext cx="1865927" cy="139944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BC9F89F-8BBC-C022-D87D-F040A013AC9E}"/>
                </a:ext>
              </a:extLst>
            </p:cNvPr>
            <p:cNvSpPr txBox="1">
              <a:spLocks/>
            </p:cNvSpPr>
            <p:nvPr/>
          </p:nvSpPr>
          <p:spPr>
            <a:xfrm rot="20946102">
              <a:off x="-25687" y="5784767"/>
              <a:ext cx="1840230" cy="311458"/>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4">
                      <a:lumMod val="75000"/>
                    </a:schemeClr>
                  </a:solidFill>
                  <a:latin typeface="Calibri" charset="0"/>
                  <a:ea typeface="Calibri" charset="0"/>
                  <a:cs typeface="Calibri" charset="0"/>
                </a:rPr>
                <a:t>Greetings Earthlings!</a:t>
              </a:r>
              <a:endParaRPr lang="en-US" sz="1400" dirty="0">
                <a:solidFill>
                  <a:schemeClr val="accent4">
                    <a:lumMod val="75000"/>
                  </a:schemeClr>
                </a:solidFill>
                <a:latin typeface="Calibri" charset="0"/>
                <a:ea typeface="Calibri" charset="0"/>
                <a:cs typeface="Calibri" charset="0"/>
              </a:endParaRPr>
            </a:p>
          </p:txBody>
        </p:sp>
      </p:grpSp>
      <p:pic>
        <p:nvPicPr>
          <p:cNvPr id="10" name="Picture 2" descr="http://lowres.cartoonstock.com/science-alien-martian-outsider-local-local_pubs-ksmn847_low.jpg">
            <a:extLst>
              <a:ext uri="{FF2B5EF4-FFF2-40B4-BE49-F238E27FC236}">
                <a16:creationId xmlns:a16="http://schemas.microsoft.com/office/drawing/2014/main" id="{BE52A209-C14D-2239-AD13-DCCCEE983A7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167036" y="275920"/>
            <a:ext cx="1819315" cy="2133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8D14BC7-E8B2-C4A2-B808-EAAD3AF8C7B5}"/>
              </a:ext>
            </a:extLst>
          </p:cNvPr>
          <p:cNvPicPr>
            <a:picLocks noChangeAspect="1"/>
          </p:cNvPicPr>
          <p:nvPr/>
        </p:nvPicPr>
        <p:blipFill rotWithShape="1">
          <a:blip r:embed="rId7"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6646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141175" y="713328"/>
            <a:ext cx="6067313" cy="2037698"/>
          </a:xfrm>
        </p:spPr>
        <p:txBody>
          <a:bodyPr vert="horz" lIns="91440" tIns="45720" rIns="91440" bIns="45720" rtlCol="0" anchor="t">
            <a:normAutofit/>
          </a:bodyPr>
          <a:lstStyle/>
          <a:p>
            <a:pPr algn="l">
              <a:lnSpc>
                <a:spcPct val="90000"/>
              </a:lnSpc>
            </a:pPr>
            <a:r>
              <a:rPr lang="en-US" sz="3600" b="1" kern="1200" dirty="0">
                <a:solidFill>
                  <a:schemeClr val="accent2"/>
                </a:solidFill>
                <a:latin typeface="+mj-lt"/>
                <a:ea typeface="+mj-ea"/>
                <a:cs typeface="+mj-cs"/>
              </a:rPr>
              <a:t>…microbes!</a:t>
            </a: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14</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6D5D1B-2AEF-8C4A-AF64-19F55487999C}"/>
              </a:ext>
            </a:extLst>
          </p:cNvPr>
          <p:cNvSpPr txBox="1"/>
          <p:nvPr/>
        </p:nvSpPr>
        <p:spPr>
          <a:xfrm>
            <a:off x="4202130" y="771555"/>
            <a:ext cx="4529276" cy="1023722"/>
          </a:xfrm>
          <a:prstGeom prst="rect">
            <a:avLst/>
          </a:prstGeom>
        </p:spPr>
        <p:txBody>
          <a:bodyPr vert="horz" lIns="91440" tIns="45720" rIns="91440" bIns="45720" rtlCol="0">
            <a:normAutofit/>
          </a:bodyPr>
          <a:lstStyle/>
          <a:p>
            <a:pPr>
              <a:lnSpc>
                <a:spcPct val="90000"/>
              </a:lnSpc>
              <a:spcBef>
                <a:spcPts val="1000"/>
              </a:spcBef>
            </a:pPr>
            <a:endParaRPr lang="en-US" sz="1900" i="1" kern="1200" dirty="0">
              <a:solidFill>
                <a:schemeClr val="tx1"/>
              </a:solidFill>
              <a:latin typeface="+mn-lt"/>
              <a:ea typeface="+mn-ea"/>
              <a:cs typeface="+mn-cs"/>
            </a:endParaRPr>
          </a:p>
        </p:txBody>
      </p:sp>
      <p:sp>
        <p:nvSpPr>
          <p:cNvPr id="19" name="Rectangle 18">
            <a:extLst>
              <a:ext uri="{FF2B5EF4-FFF2-40B4-BE49-F238E27FC236}">
                <a16:creationId xmlns:a16="http://schemas.microsoft.com/office/drawing/2014/main" id="{A687782E-6C6C-CD45-A484-08AFC906C3FA}"/>
              </a:ext>
            </a:extLst>
          </p:cNvPr>
          <p:cNvSpPr/>
          <p:nvPr/>
        </p:nvSpPr>
        <p:spPr>
          <a:xfrm>
            <a:off x="2437415" y="1526972"/>
            <a:ext cx="5953495" cy="2308324"/>
          </a:xfrm>
          <a:prstGeom prst="rect">
            <a:avLst/>
          </a:prstGeom>
          <a:ln>
            <a:solidFill>
              <a:schemeClr val="accent4">
                <a:lumMod val="50000"/>
              </a:schemeClr>
            </a:solidFill>
          </a:ln>
        </p:spPr>
        <p:txBody>
          <a:bodyPr wrap="square">
            <a:spAutoFit/>
          </a:bodyPr>
          <a:lstStyle/>
          <a:p>
            <a:r>
              <a:rPr lang="en-US" b="1" dirty="0"/>
              <a:t>Article IX</a:t>
            </a:r>
            <a:br>
              <a:rPr lang="en-US" dirty="0"/>
            </a:br>
            <a:r>
              <a:rPr lang="en-US" i="1" dirty="0"/>
              <a:t>States Parties to the Treaty shall pursue studies of outer space, including the moon and other celestial bodies, and conduct exploration of them so as to avoid their harmful contamination and also adverse changes in the environment of the Earth resulting from the introduction of extraterrestrial matter and, where necessary, shall adopt appropriate measures for this purpose. </a:t>
            </a:r>
          </a:p>
        </p:txBody>
      </p:sp>
      <p:pic>
        <p:nvPicPr>
          <p:cNvPr id="20" name="Picture 2" descr="http://www.nss.org/resources/library/spacepolicy/spacetreaties-200.jpg">
            <a:extLst>
              <a:ext uri="{FF2B5EF4-FFF2-40B4-BE49-F238E27FC236}">
                <a16:creationId xmlns:a16="http://schemas.microsoft.com/office/drawing/2014/main" id="{2BF90F55-3A15-F848-8A6D-64FF7060F7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798" y="1461024"/>
            <a:ext cx="1905000"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1258663-4DF0-8644-8949-4EAB44485E1B}"/>
              </a:ext>
            </a:extLst>
          </p:cNvPr>
          <p:cNvSpPr/>
          <p:nvPr/>
        </p:nvSpPr>
        <p:spPr>
          <a:xfrm>
            <a:off x="2542470" y="4018877"/>
            <a:ext cx="5743384" cy="1569660"/>
          </a:xfrm>
          <a:prstGeom prst="rect">
            <a:avLst/>
          </a:prstGeom>
          <a:solidFill>
            <a:srgbClr val="002060"/>
          </a:solidFill>
        </p:spPr>
        <p:txBody>
          <a:bodyPr wrap="square">
            <a:spAutoFit/>
          </a:bodyPr>
          <a:lstStyle/>
          <a:p>
            <a:r>
              <a:rPr lang="en-US" sz="3200" i="1" dirty="0">
                <a:solidFill>
                  <a:schemeClr val="bg1"/>
                </a:solidFill>
              </a:rPr>
              <a:t>conduct exploration of them so as to avoid their harmful contamination </a:t>
            </a:r>
            <a:endParaRPr lang="en-US" sz="3200" dirty="0">
              <a:solidFill>
                <a:schemeClr val="bg1"/>
              </a:solidFill>
            </a:endParaRPr>
          </a:p>
        </p:txBody>
      </p:sp>
      <p:sp>
        <p:nvSpPr>
          <p:cNvPr id="5" name="Rectangle 4">
            <a:extLst>
              <a:ext uri="{FF2B5EF4-FFF2-40B4-BE49-F238E27FC236}">
                <a16:creationId xmlns:a16="http://schemas.microsoft.com/office/drawing/2014/main" id="{B014F404-AFC8-F745-B022-BDEF678C8C6A}"/>
              </a:ext>
            </a:extLst>
          </p:cNvPr>
          <p:cNvSpPr/>
          <p:nvPr/>
        </p:nvSpPr>
        <p:spPr>
          <a:xfrm>
            <a:off x="3984210" y="383785"/>
            <a:ext cx="4572000" cy="830997"/>
          </a:xfrm>
          <a:prstGeom prst="rect">
            <a:avLst/>
          </a:prstGeom>
        </p:spPr>
        <p:txBody>
          <a:bodyPr>
            <a:spAutoFit/>
          </a:bodyPr>
          <a:lstStyle/>
          <a:p>
            <a:br>
              <a:rPr lang="en-US" sz="2400" i="1" dirty="0">
                <a:solidFill>
                  <a:schemeClr val="accent2"/>
                </a:solidFill>
              </a:rPr>
            </a:br>
            <a:r>
              <a:rPr lang="en-US" sz="2400" i="1" dirty="0">
                <a:solidFill>
                  <a:schemeClr val="accent2"/>
                </a:solidFill>
              </a:rPr>
              <a:t>Wait, what?! Why?</a:t>
            </a:r>
            <a:endParaRPr lang="en-US" sz="2400" dirty="0">
              <a:solidFill>
                <a:schemeClr val="accent2"/>
              </a:solidFill>
            </a:endParaRPr>
          </a:p>
        </p:txBody>
      </p:sp>
      <p:sp>
        <p:nvSpPr>
          <p:cNvPr id="6" name="Footer Placeholder 5">
            <a:extLst>
              <a:ext uri="{FF2B5EF4-FFF2-40B4-BE49-F238E27FC236}">
                <a16:creationId xmlns:a16="http://schemas.microsoft.com/office/drawing/2014/main" id="{47FB6F22-7C60-26CE-55AF-AF604C3D1CFD}"/>
              </a:ext>
            </a:extLst>
          </p:cNvPr>
          <p:cNvSpPr>
            <a:spLocks noGrp="1"/>
          </p:cNvSpPr>
          <p:nvPr>
            <p:ph type="ftr" sz="quarter" idx="11"/>
          </p:nvPr>
        </p:nvSpPr>
        <p:spPr/>
        <p:txBody>
          <a:bodyPr/>
          <a:lstStyle/>
          <a:p>
            <a:r>
              <a:rPr lang="en-US"/>
              <a:t>TFAWS 2023 - Planetary Protection - Pugel/GSFC/546</a:t>
            </a:r>
          </a:p>
        </p:txBody>
      </p:sp>
      <p:pic>
        <p:nvPicPr>
          <p:cNvPr id="7" name="Picture 6">
            <a:extLst>
              <a:ext uri="{FF2B5EF4-FFF2-40B4-BE49-F238E27FC236}">
                <a16:creationId xmlns:a16="http://schemas.microsoft.com/office/drawing/2014/main" id="{98B510E1-FB4E-D3BB-43AE-09F03F42DBC0}"/>
              </a:ext>
            </a:extLst>
          </p:cNvPr>
          <p:cNvPicPr>
            <a:picLocks noChangeAspect="1"/>
          </p:cNvPicPr>
          <p:nvPr/>
        </p:nvPicPr>
        <p:blipFill rotWithShape="1">
          <a:blip r:embed="rId4"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4952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dirty="0">
                <a:solidFill>
                  <a:srgbClr val="FFFFFF"/>
                </a:solidFill>
                <a:latin typeface="+mj-lt"/>
                <a:ea typeface="+mj-ea"/>
                <a:cs typeface="+mj-cs"/>
              </a:rPr>
              <a:t>Today</a:t>
            </a:r>
          </a:p>
        </p:txBody>
      </p:sp>
      <p:sp>
        <p:nvSpPr>
          <p:cNvPr id="3" name="TextBox 2"/>
          <p:cNvSpPr txBox="1"/>
          <p:nvPr/>
        </p:nvSpPr>
        <p:spPr>
          <a:xfrm>
            <a:off x="1466842" y="1946031"/>
            <a:ext cx="7395804" cy="4410319"/>
          </a:xfrm>
          <a:prstGeom prst="rect">
            <a:avLst/>
          </a:prstGeom>
          <a:solidFill>
            <a:schemeClr val="bg1"/>
          </a:solidFill>
          <a:ln>
            <a:solidFill>
              <a:schemeClr val="accent2"/>
            </a:solidFill>
          </a:ln>
        </p:spPr>
        <p:txBody>
          <a:bodyPr vert="horz" lIns="91440" tIns="45720" rIns="91440" bIns="45720" rtlCol="0">
            <a:normAutofit/>
          </a:bodyPr>
          <a:lstStyle/>
          <a:p>
            <a:pPr marL="57150">
              <a:lnSpc>
                <a:spcPct val="90000"/>
              </a:lnSpc>
              <a:spcAft>
                <a:spcPts val="600"/>
              </a:spcAft>
            </a:pPr>
            <a:endParaRPr lang="en-US" sz="2800" b="1" dirty="0">
              <a:solidFill>
                <a:schemeClr val="accent2">
                  <a:lumMod val="40000"/>
                  <a:lumOff val="6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Planetary Protection Basics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Planetary Protection Requirements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The Intersection of Thermal and Planetary Protection</a:t>
            </a:r>
          </a:p>
          <a:p>
            <a:pPr marL="57150">
              <a:lnSpc>
                <a:spcPct val="90000"/>
              </a:lnSpc>
              <a:spcAft>
                <a:spcPts val="600"/>
              </a:spcAft>
            </a:pPr>
            <a:endParaRPr lang="en-US" sz="2800" b="1" dirty="0">
              <a:solidFill>
                <a:schemeClr val="accent2">
                  <a:lumMod val="40000"/>
                  <a:lumOff val="6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Flight Project Practicalities</a:t>
            </a:r>
          </a:p>
          <a:p>
            <a:pPr marL="285750" indent="-228600">
              <a:lnSpc>
                <a:spcPct val="90000"/>
              </a:lnSpc>
              <a:spcAft>
                <a:spcPts val="600"/>
              </a:spcAft>
              <a:buFont typeface="Arial" panose="020B0604020202020204" pitchFamily="34" charset="0"/>
              <a:buChar char="•"/>
            </a:pPr>
            <a:endParaRPr lang="en-US" sz="2800" b="1" dirty="0">
              <a:solidFill>
                <a:schemeClr val="accent2"/>
              </a:solidFill>
            </a:endParaRPr>
          </a:p>
          <a:p>
            <a:pPr marL="57150">
              <a:lnSpc>
                <a:spcPct val="90000"/>
              </a:lnSpc>
              <a:spcAft>
                <a:spcPts val="600"/>
              </a:spcAft>
            </a:pPr>
            <a:endParaRPr lang="en-US" sz="800" b="1" dirty="0">
              <a:solidFill>
                <a:schemeClr val="accent2"/>
              </a:solidFill>
            </a:endParaRPr>
          </a:p>
          <a:p>
            <a:pPr marL="514350" lvl="1">
              <a:lnSpc>
                <a:spcPct val="90000"/>
              </a:lnSpc>
              <a:spcAft>
                <a:spcPts val="600"/>
              </a:spcAft>
            </a:pPr>
            <a:endParaRPr lang="en-US" sz="2800" i="1" dirty="0">
              <a:solidFill>
                <a:schemeClr val="accent2"/>
              </a:solidFill>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581E7E9E-56B7-497A-99D9-06236BC79B7B}" type="slidenum">
              <a:rPr lang="en-US"/>
              <a:pPr>
                <a:spcAft>
                  <a:spcPts val="600"/>
                </a:spcAft>
              </a:pPr>
              <a:t>15</a:t>
            </a:fld>
            <a:endParaRPr lang="en-US"/>
          </a:p>
        </p:txBody>
      </p:sp>
      <p:sp>
        <p:nvSpPr>
          <p:cNvPr id="5" name="Footer Placeholder 4">
            <a:extLst>
              <a:ext uri="{FF2B5EF4-FFF2-40B4-BE49-F238E27FC236}">
                <a16:creationId xmlns:a16="http://schemas.microsoft.com/office/drawing/2014/main" id="{BF605FB5-9ACD-4005-CE8A-CC920F10FF70}"/>
              </a:ext>
            </a:extLst>
          </p:cNvPr>
          <p:cNvSpPr>
            <a:spLocks noGrp="1"/>
          </p:cNvSpPr>
          <p:nvPr>
            <p:ph type="ftr" sz="quarter" idx="11"/>
          </p:nvPr>
        </p:nvSpPr>
        <p:spPr>
          <a:xfrm>
            <a:off x="3123057" y="6432771"/>
            <a:ext cx="2895600" cy="365125"/>
          </a:xfrm>
        </p:spPr>
        <p:txBody>
          <a:bodyPr/>
          <a:lstStyle/>
          <a:p>
            <a:r>
              <a:rPr lang="en-US"/>
              <a:t>TFAWS 2023 - Planetary Protection - Pugel/GSFC/546</a:t>
            </a:r>
            <a:endParaRPr lang="en-US" dirty="0"/>
          </a:p>
        </p:txBody>
      </p:sp>
      <p:pic>
        <p:nvPicPr>
          <p:cNvPr id="6" name="Picture 5">
            <a:extLst>
              <a:ext uri="{FF2B5EF4-FFF2-40B4-BE49-F238E27FC236}">
                <a16:creationId xmlns:a16="http://schemas.microsoft.com/office/drawing/2014/main" id="{C30920A0-742D-8647-96AB-A9434610D59F}"/>
              </a:ext>
            </a:extLst>
          </p:cNvPr>
          <p:cNvPicPr>
            <a:picLocks noChangeAspect="1"/>
          </p:cNvPicPr>
          <p:nvPr/>
        </p:nvPicPr>
        <p:blipFill rotWithShape="1">
          <a:blip r:embed="rId3"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368619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399"/>
          </a:xfrm>
          <a:solidFill>
            <a:schemeClr val="accent2"/>
          </a:solidFill>
        </p:spPr>
        <p:txBody>
          <a:bodyPr>
            <a:normAutofit/>
          </a:bodyPr>
          <a:lstStyle/>
          <a:p>
            <a:r>
              <a:rPr lang="en-US" sz="2600" b="1" dirty="0">
                <a:solidFill>
                  <a:schemeClr val="bg2"/>
                </a:solidFill>
                <a:latin typeface="+mn-lt"/>
              </a:rPr>
              <a:t>Guiding NASA Policy and Documents </a:t>
            </a:r>
          </a:p>
        </p:txBody>
      </p:sp>
      <p:sp>
        <p:nvSpPr>
          <p:cNvPr id="7" name="Rounded Rectangle 6"/>
          <p:cNvSpPr/>
          <p:nvPr/>
        </p:nvSpPr>
        <p:spPr>
          <a:xfrm>
            <a:off x="404675" y="738276"/>
            <a:ext cx="2671309"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NPD 8020.7</a:t>
            </a:r>
          </a:p>
        </p:txBody>
      </p:sp>
      <p:sp>
        <p:nvSpPr>
          <p:cNvPr id="9" name="Rounded Rectangle 8"/>
          <p:cNvSpPr/>
          <p:nvPr/>
        </p:nvSpPr>
        <p:spPr>
          <a:xfrm>
            <a:off x="394608" y="1706843"/>
            <a:ext cx="2671309"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NPR 8715.24</a:t>
            </a:r>
          </a:p>
          <a:p>
            <a:pPr algn="ctr"/>
            <a:r>
              <a:rPr lang="en-US" sz="1400" i="1" dirty="0"/>
              <a:t>Formerly, NPR 8020.12D</a:t>
            </a:r>
          </a:p>
          <a:p>
            <a:pPr algn="ctr"/>
            <a:r>
              <a:rPr lang="en-US" sz="1400" i="1" dirty="0"/>
              <a:t>NID 8020.109A</a:t>
            </a:r>
          </a:p>
        </p:txBody>
      </p:sp>
      <p:sp>
        <p:nvSpPr>
          <p:cNvPr id="10" name="Rounded Rectangle 9"/>
          <p:cNvSpPr/>
          <p:nvPr/>
        </p:nvSpPr>
        <p:spPr>
          <a:xfrm>
            <a:off x="404675" y="3712080"/>
            <a:ext cx="2671309"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NASA-HDBK-6022</a:t>
            </a:r>
          </a:p>
        </p:txBody>
      </p:sp>
      <p:sp>
        <p:nvSpPr>
          <p:cNvPr id="12" name="Rounded Rectangle 11"/>
          <p:cNvSpPr/>
          <p:nvPr/>
        </p:nvSpPr>
        <p:spPr>
          <a:xfrm>
            <a:off x="404675" y="4655384"/>
            <a:ext cx="2671309"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NID 8715.129</a:t>
            </a:r>
          </a:p>
        </p:txBody>
      </p:sp>
      <p:sp>
        <p:nvSpPr>
          <p:cNvPr id="3" name="Slide Number Placeholder 2"/>
          <p:cNvSpPr>
            <a:spLocks noGrp="1"/>
          </p:cNvSpPr>
          <p:nvPr>
            <p:ph type="sldNum" sz="quarter" idx="12"/>
          </p:nvPr>
        </p:nvSpPr>
        <p:spPr>
          <a:xfrm>
            <a:off x="7010400" y="6492875"/>
            <a:ext cx="2133600" cy="365125"/>
          </a:xfrm>
        </p:spPr>
        <p:txBody>
          <a:bodyPr/>
          <a:lstStyle/>
          <a:p>
            <a:pPr algn="r"/>
            <a:fld id="{35A61812-4FB8-45DC-8B81-9412DFB3C988}" type="slidenum">
              <a:rPr lang="en-US" smtClean="0"/>
              <a:pPr algn="r"/>
              <a:t>16</a:t>
            </a:fld>
            <a:endParaRPr lang="en-US"/>
          </a:p>
        </p:txBody>
      </p:sp>
      <p:sp>
        <p:nvSpPr>
          <p:cNvPr id="4" name="Rectangle 3"/>
          <p:cNvSpPr/>
          <p:nvPr/>
        </p:nvSpPr>
        <p:spPr>
          <a:xfrm>
            <a:off x="3201151" y="627368"/>
            <a:ext cx="5363759" cy="1200329"/>
          </a:xfrm>
          <a:prstGeom prst="rect">
            <a:avLst/>
          </a:prstGeom>
        </p:spPr>
        <p:txBody>
          <a:bodyPr wrap="square">
            <a:spAutoFit/>
          </a:bodyPr>
          <a:lstStyle/>
          <a:p>
            <a:r>
              <a:rPr lang="en-US" b="1" dirty="0"/>
              <a:t>Biological Contamination Control for Outbound and</a:t>
            </a:r>
          </a:p>
          <a:p>
            <a:r>
              <a:rPr lang="en-US" b="1" dirty="0"/>
              <a:t>Inbound Planetary Spacecraft </a:t>
            </a:r>
          </a:p>
          <a:p>
            <a:r>
              <a:rPr lang="en-US" b="1" i="1" dirty="0">
                <a:solidFill>
                  <a:schemeClr val="accent2"/>
                </a:solidFill>
              </a:rPr>
              <a:t>Roles and Responsibilities</a:t>
            </a:r>
          </a:p>
          <a:p>
            <a:endParaRPr lang="en-US" dirty="0"/>
          </a:p>
        </p:txBody>
      </p:sp>
      <p:sp>
        <p:nvSpPr>
          <p:cNvPr id="15" name="Rectangle 14"/>
          <p:cNvSpPr/>
          <p:nvPr/>
        </p:nvSpPr>
        <p:spPr>
          <a:xfrm>
            <a:off x="3201151" y="4614255"/>
            <a:ext cx="5767003" cy="1200329"/>
          </a:xfrm>
          <a:prstGeom prst="rect">
            <a:avLst/>
          </a:prstGeom>
        </p:spPr>
        <p:txBody>
          <a:bodyPr wrap="square">
            <a:spAutoFit/>
          </a:bodyPr>
          <a:lstStyle/>
          <a:p>
            <a:r>
              <a:rPr lang="en-US" b="1" dirty="0"/>
              <a:t>NASA Interim Document- </a:t>
            </a:r>
            <a:r>
              <a:rPr lang="en-US" dirty="0"/>
              <a:t>Biological Planetary Protection for Human Missions to Mars</a:t>
            </a:r>
          </a:p>
          <a:p>
            <a:r>
              <a:rPr lang="en-US" b="1" i="1" dirty="0">
                <a:solidFill>
                  <a:schemeClr val="accent2"/>
                </a:solidFill>
              </a:rPr>
              <a:t>Roadmap for developing PP Requirements for human missions</a:t>
            </a:r>
          </a:p>
        </p:txBody>
      </p:sp>
      <p:sp>
        <p:nvSpPr>
          <p:cNvPr id="16" name="Rectangle 15"/>
          <p:cNvSpPr/>
          <p:nvPr/>
        </p:nvSpPr>
        <p:spPr>
          <a:xfrm>
            <a:off x="3201151" y="1667023"/>
            <a:ext cx="5363758" cy="923330"/>
          </a:xfrm>
          <a:prstGeom prst="rect">
            <a:avLst/>
          </a:prstGeom>
        </p:spPr>
        <p:txBody>
          <a:bodyPr wrap="square">
            <a:spAutoFit/>
          </a:bodyPr>
          <a:lstStyle/>
          <a:p>
            <a:r>
              <a:rPr lang="en-US" b="1" dirty="0"/>
              <a:t>Planetary Protection Provisions for Robotic Extraterrestrial Missions</a:t>
            </a:r>
          </a:p>
          <a:p>
            <a:r>
              <a:rPr lang="en-US" b="1" i="1" dirty="0">
                <a:solidFill>
                  <a:schemeClr val="accent2"/>
                </a:solidFill>
              </a:rPr>
              <a:t>Categorization and Requirements</a:t>
            </a:r>
          </a:p>
        </p:txBody>
      </p:sp>
      <p:sp>
        <p:nvSpPr>
          <p:cNvPr id="18" name="Rectangle 17"/>
          <p:cNvSpPr/>
          <p:nvPr/>
        </p:nvSpPr>
        <p:spPr>
          <a:xfrm>
            <a:off x="3201151" y="3635880"/>
            <a:ext cx="5363758" cy="923330"/>
          </a:xfrm>
          <a:prstGeom prst="rect">
            <a:avLst/>
          </a:prstGeom>
        </p:spPr>
        <p:txBody>
          <a:bodyPr wrap="square">
            <a:spAutoFit/>
          </a:bodyPr>
          <a:lstStyle/>
          <a:p>
            <a:r>
              <a:rPr lang="en-US" b="1" dirty="0"/>
              <a:t>NASA Technical Handbook for the Microbial Examination of Hardware, </a:t>
            </a:r>
            <a:r>
              <a:rPr lang="en-US" i="1" dirty="0"/>
              <a:t>in revision</a:t>
            </a:r>
            <a:endParaRPr lang="en-US" b="1" dirty="0"/>
          </a:p>
          <a:p>
            <a:r>
              <a:rPr lang="en-US" b="1" i="1" dirty="0">
                <a:solidFill>
                  <a:schemeClr val="accent2"/>
                </a:solidFill>
              </a:rPr>
              <a:t>Guidance document with engineering information</a:t>
            </a:r>
          </a:p>
        </p:txBody>
      </p:sp>
      <p:sp>
        <p:nvSpPr>
          <p:cNvPr id="19" name="Rectangle 18"/>
          <p:cNvSpPr/>
          <p:nvPr/>
        </p:nvSpPr>
        <p:spPr>
          <a:xfrm>
            <a:off x="1477108" y="5969063"/>
            <a:ext cx="6494584" cy="369332"/>
          </a:xfrm>
          <a:prstGeom prst="rect">
            <a:avLst/>
          </a:prstGeom>
          <a:solidFill>
            <a:schemeClr val="accent2"/>
          </a:solidFill>
          <a:ln>
            <a:solidFill>
              <a:schemeClr val="accent2">
                <a:lumMod val="75000"/>
              </a:schemeClr>
            </a:solidFill>
          </a:ln>
        </p:spPr>
        <p:txBody>
          <a:bodyPr wrap="square">
            <a:spAutoFit/>
          </a:bodyPr>
          <a:lstStyle/>
          <a:p>
            <a:pPr algn="ctr"/>
            <a:r>
              <a:rPr lang="en-US" b="1" dirty="0">
                <a:solidFill>
                  <a:schemeClr val="bg1"/>
                </a:solidFill>
              </a:rPr>
              <a:t>Don’t worry, your PP Engineer wrangles all of this!</a:t>
            </a:r>
          </a:p>
        </p:txBody>
      </p:sp>
      <p:sp>
        <p:nvSpPr>
          <p:cNvPr id="17" name="Rounded Rectangle 16">
            <a:extLst>
              <a:ext uri="{FF2B5EF4-FFF2-40B4-BE49-F238E27FC236}">
                <a16:creationId xmlns:a16="http://schemas.microsoft.com/office/drawing/2014/main" id="{F1582206-B66D-6BEE-CE25-ECF93C20B1AC}"/>
              </a:ext>
            </a:extLst>
          </p:cNvPr>
          <p:cNvSpPr/>
          <p:nvPr/>
        </p:nvSpPr>
        <p:spPr>
          <a:xfrm>
            <a:off x="404675" y="2846438"/>
            <a:ext cx="2671309"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NASA-STD-8719.PP	</a:t>
            </a:r>
          </a:p>
        </p:txBody>
      </p:sp>
      <p:sp>
        <p:nvSpPr>
          <p:cNvPr id="20" name="Rectangle 19">
            <a:extLst>
              <a:ext uri="{FF2B5EF4-FFF2-40B4-BE49-F238E27FC236}">
                <a16:creationId xmlns:a16="http://schemas.microsoft.com/office/drawing/2014/main" id="{A65FDA05-8752-4CB8-46BD-93012083CF9C}"/>
              </a:ext>
            </a:extLst>
          </p:cNvPr>
          <p:cNvSpPr/>
          <p:nvPr/>
        </p:nvSpPr>
        <p:spPr>
          <a:xfrm>
            <a:off x="3186271" y="2809707"/>
            <a:ext cx="5957729" cy="646331"/>
          </a:xfrm>
          <a:prstGeom prst="rect">
            <a:avLst/>
          </a:prstGeom>
        </p:spPr>
        <p:txBody>
          <a:bodyPr wrap="square">
            <a:spAutoFit/>
          </a:bodyPr>
          <a:lstStyle/>
          <a:p>
            <a:r>
              <a:rPr lang="en-US" b="1" dirty="0"/>
              <a:t>PP Standard</a:t>
            </a:r>
          </a:p>
          <a:p>
            <a:r>
              <a:rPr lang="en-US" b="1" i="1" dirty="0">
                <a:solidFill>
                  <a:schemeClr val="accent2"/>
                </a:solidFill>
              </a:rPr>
              <a:t>Standard Processes for Bioburden Assaying/Processing</a:t>
            </a:r>
          </a:p>
        </p:txBody>
      </p:sp>
      <p:sp>
        <p:nvSpPr>
          <p:cNvPr id="5" name="Footer Placeholder 4">
            <a:extLst>
              <a:ext uri="{FF2B5EF4-FFF2-40B4-BE49-F238E27FC236}">
                <a16:creationId xmlns:a16="http://schemas.microsoft.com/office/drawing/2014/main" id="{789F3505-4B0B-01CA-835D-8DCD4C4048C2}"/>
              </a:ext>
            </a:extLst>
          </p:cNvPr>
          <p:cNvSpPr>
            <a:spLocks noGrp="1"/>
          </p:cNvSpPr>
          <p:nvPr>
            <p:ph type="ftr" sz="quarter" idx="11"/>
          </p:nvPr>
        </p:nvSpPr>
        <p:spPr>
          <a:xfrm>
            <a:off x="3124200" y="6492874"/>
            <a:ext cx="2895600" cy="365125"/>
          </a:xfrm>
        </p:spPr>
        <p:txBody>
          <a:bodyPr/>
          <a:lstStyle/>
          <a:p>
            <a:r>
              <a:rPr lang="en-US"/>
              <a:t>TFAWS 2023 - Planetary Protection - Pugel/GSFC/546</a:t>
            </a:r>
            <a:endParaRPr lang="en-US" dirty="0"/>
          </a:p>
        </p:txBody>
      </p:sp>
      <p:sp>
        <p:nvSpPr>
          <p:cNvPr id="23" name="Freeform 22">
            <a:extLst>
              <a:ext uri="{FF2B5EF4-FFF2-40B4-BE49-F238E27FC236}">
                <a16:creationId xmlns:a16="http://schemas.microsoft.com/office/drawing/2014/main" id="{3158EC2F-6201-4D85-2C24-63D4D9EDE101}"/>
              </a:ext>
            </a:extLst>
          </p:cNvPr>
          <p:cNvSpPr/>
          <p:nvPr/>
        </p:nvSpPr>
        <p:spPr>
          <a:xfrm>
            <a:off x="4994192" y="638251"/>
            <a:ext cx="109740" cy="109740"/>
          </a:xfrm>
          <a:custGeom>
            <a:avLst/>
            <a:gdLst>
              <a:gd name="connsiteX0" fmla="*/ 109741 w 109740"/>
              <a:gd name="connsiteY0" fmla="*/ 54870 h 109740"/>
              <a:gd name="connsiteX1" fmla="*/ 54870 w 109740"/>
              <a:gd name="connsiteY1" fmla="*/ 0 h 109740"/>
              <a:gd name="connsiteX2" fmla="*/ 0 w 109740"/>
              <a:gd name="connsiteY2" fmla="*/ 54870 h 109740"/>
              <a:gd name="connsiteX3" fmla="*/ 54862 w 109740"/>
              <a:gd name="connsiteY3" fmla="*/ 109741 h 109740"/>
              <a:gd name="connsiteX4" fmla="*/ 109741 w 109740"/>
              <a:gd name="connsiteY4" fmla="*/ 54870 h 10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40" h="109740">
                <a:moveTo>
                  <a:pt x="109741" y="54870"/>
                </a:moveTo>
                <a:cubicBezTo>
                  <a:pt x="109741" y="24565"/>
                  <a:pt x="85174" y="0"/>
                  <a:pt x="54870" y="0"/>
                </a:cubicBezTo>
                <a:cubicBezTo>
                  <a:pt x="24565" y="0"/>
                  <a:pt x="0" y="24565"/>
                  <a:pt x="0" y="54870"/>
                </a:cubicBezTo>
                <a:cubicBezTo>
                  <a:pt x="0" y="85170"/>
                  <a:pt x="24560" y="109736"/>
                  <a:pt x="54862" y="109741"/>
                </a:cubicBezTo>
                <a:cubicBezTo>
                  <a:pt x="85154" y="109709"/>
                  <a:pt x="109704" y="85162"/>
                  <a:pt x="109741" y="54870"/>
                </a:cubicBezTo>
                <a:close/>
              </a:path>
            </a:pathLst>
          </a:custGeom>
          <a:solidFill>
            <a:schemeClr val="bg1"/>
          </a:solidFill>
          <a:ln w="168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366F3FC-856C-1BC8-336F-3059B8B018C5}"/>
              </a:ext>
            </a:extLst>
          </p:cNvPr>
          <p:cNvSpPr/>
          <p:nvPr/>
        </p:nvSpPr>
        <p:spPr>
          <a:xfrm>
            <a:off x="5078048" y="826941"/>
            <a:ext cx="109733" cy="109733"/>
          </a:xfrm>
          <a:custGeom>
            <a:avLst/>
            <a:gdLst>
              <a:gd name="connsiteX0" fmla="*/ 54870 w 109733"/>
              <a:gd name="connsiteY0" fmla="*/ 0 h 109733"/>
              <a:gd name="connsiteX1" fmla="*/ 0 w 109733"/>
              <a:gd name="connsiteY1" fmla="*/ 54864 h 109733"/>
              <a:gd name="connsiteX2" fmla="*/ 54864 w 109733"/>
              <a:gd name="connsiteY2" fmla="*/ 109734 h 109733"/>
              <a:gd name="connsiteX3" fmla="*/ 109734 w 109733"/>
              <a:gd name="connsiteY3" fmla="*/ 54870 h 109733"/>
              <a:gd name="connsiteX4" fmla="*/ 109734 w 109733"/>
              <a:gd name="connsiteY4" fmla="*/ 54864 h 109733"/>
              <a:gd name="connsiteX5" fmla="*/ 54870 w 109733"/>
              <a:gd name="connsiteY5" fmla="*/ 0 h 1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3" h="109733">
                <a:moveTo>
                  <a:pt x="54870" y="0"/>
                </a:moveTo>
                <a:cubicBezTo>
                  <a:pt x="24569" y="-2"/>
                  <a:pt x="3" y="24562"/>
                  <a:pt x="0" y="54864"/>
                </a:cubicBezTo>
                <a:cubicBezTo>
                  <a:pt x="-2" y="85165"/>
                  <a:pt x="24562" y="109731"/>
                  <a:pt x="54864" y="109734"/>
                </a:cubicBezTo>
                <a:cubicBezTo>
                  <a:pt x="85165" y="109736"/>
                  <a:pt x="109731" y="85172"/>
                  <a:pt x="109734" y="54870"/>
                </a:cubicBezTo>
                <a:cubicBezTo>
                  <a:pt x="109734" y="54869"/>
                  <a:pt x="109734" y="54865"/>
                  <a:pt x="109734" y="54864"/>
                </a:cubicBezTo>
                <a:cubicBezTo>
                  <a:pt x="109698" y="24577"/>
                  <a:pt x="85157" y="36"/>
                  <a:pt x="54870" y="0"/>
                </a:cubicBezTo>
                <a:close/>
              </a:path>
            </a:pathLst>
          </a:custGeom>
          <a:solidFill>
            <a:schemeClr val="bg1"/>
          </a:solidFill>
          <a:ln w="168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9FE0F76-BA0A-5875-79A3-51240A9DDB8C}"/>
              </a:ext>
            </a:extLst>
          </p:cNvPr>
          <p:cNvSpPr/>
          <p:nvPr/>
        </p:nvSpPr>
        <p:spPr>
          <a:xfrm>
            <a:off x="4889367" y="889833"/>
            <a:ext cx="109740" cy="109740"/>
          </a:xfrm>
          <a:custGeom>
            <a:avLst/>
            <a:gdLst>
              <a:gd name="connsiteX0" fmla="*/ 54862 w 109740"/>
              <a:gd name="connsiteY0" fmla="*/ 0 h 109740"/>
              <a:gd name="connsiteX1" fmla="*/ 0 w 109740"/>
              <a:gd name="connsiteY1" fmla="*/ 54879 h 109740"/>
              <a:gd name="connsiteX2" fmla="*/ 54879 w 109740"/>
              <a:gd name="connsiteY2" fmla="*/ 109741 h 109740"/>
              <a:gd name="connsiteX3" fmla="*/ 109741 w 109740"/>
              <a:gd name="connsiteY3" fmla="*/ 54870 h 109740"/>
              <a:gd name="connsiteX4" fmla="*/ 54862 w 109740"/>
              <a:gd name="connsiteY4" fmla="*/ 0 h 10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40" h="109740">
                <a:moveTo>
                  <a:pt x="54862" y="0"/>
                </a:moveTo>
                <a:cubicBezTo>
                  <a:pt x="24558" y="5"/>
                  <a:pt x="-5" y="24574"/>
                  <a:pt x="0" y="54879"/>
                </a:cubicBezTo>
                <a:cubicBezTo>
                  <a:pt x="3" y="85182"/>
                  <a:pt x="24574" y="109746"/>
                  <a:pt x="54879" y="109741"/>
                </a:cubicBezTo>
                <a:cubicBezTo>
                  <a:pt x="85179" y="109737"/>
                  <a:pt x="109741" y="85172"/>
                  <a:pt x="109741" y="54870"/>
                </a:cubicBezTo>
                <a:cubicBezTo>
                  <a:pt x="109707" y="24577"/>
                  <a:pt x="85155" y="31"/>
                  <a:pt x="54862" y="0"/>
                </a:cubicBezTo>
                <a:close/>
              </a:path>
            </a:pathLst>
          </a:custGeom>
          <a:solidFill>
            <a:schemeClr val="bg1"/>
          </a:solidFill>
          <a:ln w="168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D103AA-B4A8-D812-DD02-6D87CC34E028}"/>
              </a:ext>
            </a:extLst>
          </p:cNvPr>
          <p:cNvSpPr/>
          <p:nvPr/>
        </p:nvSpPr>
        <p:spPr>
          <a:xfrm>
            <a:off x="4868405" y="1099486"/>
            <a:ext cx="109732" cy="109732"/>
          </a:xfrm>
          <a:custGeom>
            <a:avLst/>
            <a:gdLst>
              <a:gd name="connsiteX0" fmla="*/ 109733 w 109732"/>
              <a:gd name="connsiteY0" fmla="*/ 54866 h 109732"/>
              <a:gd name="connsiteX1" fmla="*/ 54866 w 109732"/>
              <a:gd name="connsiteY1" fmla="*/ 109733 h 109732"/>
              <a:gd name="connsiteX2" fmla="*/ 0 w 109732"/>
              <a:gd name="connsiteY2" fmla="*/ 54866 h 109732"/>
              <a:gd name="connsiteX3" fmla="*/ 54866 w 109732"/>
              <a:gd name="connsiteY3" fmla="*/ 0 h 109732"/>
              <a:gd name="connsiteX4" fmla="*/ 109733 w 109732"/>
              <a:gd name="connsiteY4" fmla="*/ 54866 h 10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32" h="109732">
                <a:moveTo>
                  <a:pt x="109733" y="54866"/>
                </a:moveTo>
                <a:cubicBezTo>
                  <a:pt x="109733" y="85168"/>
                  <a:pt x="85168" y="109733"/>
                  <a:pt x="54866" y="109733"/>
                </a:cubicBezTo>
                <a:cubicBezTo>
                  <a:pt x="24565" y="109733"/>
                  <a:pt x="0" y="85168"/>
                  <a:pt x="0" y="54866"/>
                </a:cubicBezTo>
                <a:cubicBezTo>
                  <a:pt x="0" y="24565"/>
                  <a:pt x="24565" y="0"/>
                  <a:pt x="54866" y="0"/>
                </a:cubicBezTo>
                <a:cubicBezTo>
                  <a:pt x="85168" y="0"/>
                  <a:pt x="109733" y="24565"/>
                  <a:pt x="109733" y="54866"/>
                </a:cubicBezTo>
                <a:close/>
              </a:path>
            </a:pathLst>
          </a:custGeom>
          <a:solidFill>
            <a:schemeClr val="bg1"/>
          </a:solidFill>
          <a:ln w="168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8E98FB2-E5EB-1FBE-98DC-A4A30FB41BB5}"/>
              </a:ext>
            </a:extLst>
          </p:cNvPr>
          <p:cNvSpPr/>
          <p:nvPr/>
        </p:nvSpPr>
        <p:spPr>
          <a:xfrm>
            <a:off x="4658755" y="1057554"/>
            <a:ext cx="109732" cy="109732"/>
          </a:xfrm>
          <a:custGeom>
            <a:avLst/>
            <a:gdLst>
              <a:gd name="connsiteX0" fmla="*/ 109733 w 109732"/>
              <a:gd name="connsiteY0" fmla="*/ 54866 h 109732"/>
              <a:gd name="connsiteX1" fmla="*/ 54867 w 109732"/>
              <a:gd name="connsiteY1" fmla="*/ 109733 h 109732"/>
              <a:gd name="connsiteX2" fmla="*/ 0 w 109732"/>
              <a:gd name="connsiteY2" fmla="*/ 54866 h 109732"/>
              <a:gd name="connsiteX3" fmla="*/ 54867 w 109732"/>
              <a:gd name="connsiteY3" fmla="*/ 0 h 109732"/>
              <a:gd name="connsiteX4" fmla="*/ 109733 w 109732"/>
              <a:gd name="connsiteY4" fmla="*/ 54866 h 10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32" h="109732">
                <a:moveTo>
                  <a:pt x="109733" y="54866"/>
                </a:moveTo>
                <a:cubicBezTo>
                  <a:pt x="109733" y="85168"/>
                  <a:pt x="85168" y="109733"/>
                  <a:pt x="54867" y="109733"/>
                </a:cubicBezTo>
                <a:cubicBezTo>
                  <a:pt x="24565" y="109733"/>
                  <a:pt x="0" y="85168"/>
                  <a:pt x="0" y="54866"/>
                </a:cubicBezTo>
                <a:cubicBezTo>
                  <a:pt x="0" y="24565"/>
                  <a:pt x="24565" y="0"/>
                  <a:pt x="54867" y="0"/>
                </a:cubicBezTo>
                <a:cubicBezTo>
                  <a:pt x="85168" y="0"/>
                  <a:pt x="109733" y="24565"/>
                  <a:pt x="109733" y="54866"/>
                </a:cubicBezTo>
                <a:close/>
              </a:path>
            </a:pathLst>
          </a:custGeom>
          <a:solidFill>
            <a:schemeClr val="bg1"/>
          </a:solidFill>
          <a:ln w="168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A859C03-3001-2AD2-B02F-C61F07462748}"/>
              </a:ext>
            </a:extLst>
          </p:cNvPr>
          <p:cNvSpPr/>
          <p:nvPr/>
        </p:nvSpPr>
        <p:spPr>
          <a:xfrm>
            <a:off x="4532959" y="1204307"/>
            <a:ext cx="109742" cy="109740"/>
          </a:xfrm>
          <a:custGeom>
            <a:avLst/>
            <a:gdLst>
              <a:gd name="connsiteX0" fmla="*/ 54881 w 109742"/>
              <a:gd name="connsiteY0" fmla="*/ 0 h 109740"/>
              <a:gd name="connsiteX1" fmla="*/ 0 w 109742"/>
              <a:gd name="connsiteY1" fmla="*/ 54862 h 109740"/>
              <a:gd name="connsiteX2" fmla="*/ 54864 w 109742"/>
              <a:gd name="connsiteY2" fmla="*/ 109741 h 109740"/>
              <a:gd name="connsiteX3" fmla="*/ 109742 w 109742"/>
              <a:gd name="connsiteY3" fmla="*/ 54879 h 109740"/>
              <a:gd name="connsiteX4" fmla="*/ 109742 w 109742"/>
              <a:gd name="connsiteY4" fmla="*/ 54870 h 109740"/>
              <a:gd name="connsiteX5" fmla="*/ 54881 w 109742"/>
              <a:gd name="connsiteY5" fmla="*/ 0 h 10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42" h="109740">
                <a:moveTo>
                  <a:pt x="54881" y="0"/>
                </a:moveTo>
                <a:cubicBezTo>
                  <a:pt x="24575" y="-5"/>
                  <a:pt x="5" y="24558"/>
                  <a:pt x="0" y="54862"/>
                </a:cubicBezTo>
                <a:cubicBezTo>
                  <a:pt x="-3" y="85167"/>
                  <a:pt x="24558" y="109737"/>
                  <a:pt x="54864" y="109741"/>
                </a:cubicBezTo>
                <a:cubicBezTo>
                  <a:pt x="85167" y="109746"/>
                  <a:pt x="109737" y="85184"/>
                  <a:pt x="109742" y="54879"/>
                </a:cubicBezTo>
                <a:cubicBezTo>
                  <a:pt x="109742" y="54877"/>
                  <a:pt x="109742" y="54874"/>
                  <a:pt x="109742" y="54870"/>
                </a:cubicBezTo>
                <a:cubicBezTo>
                  <a:pt x="109705" y="24586"/>
                  <a:pt x="85165" y="41"/>
                  <a:pt x="54881" y="0"/>
                </a:cubicBezTo>
                <a:close/>
              </a:path>
            </a:pathLst>
          </a:custGeom>
          <a:solidFill>
            <a:schemeClr val="bg1"/>
          </a:solidFill>
          <a:ln w="16867" cap="flat">
            <a:noFill/>
            <a:prstDash val="solid"/>
            <a:miter/>
          </a:ln>
        </p:spPr>
        <p:txBody>
          <a:bodyPr rtlCol="0" anchor="ctr"/>
          <a:lstStyle/>
          <a:p>
            <a:endParaRPr lang="en-US"/>
          </a:p>
        </p:txBody>
      </p:sp>
      <p:sp>
        <p:nvSpPr>
          <p:cNvPr id="29" name="Footer Placeholder 3">
            <a:extLst>
              <a:ext uri="{FF2B5EF4-FFF2-40B4-BE49-F238E27FC236}">
                <a16:creationId xmlns:a16="http://schemas.microsoft.com/office/drawing/2014/main" id="{2B8274F9-9D36-A4C8-0886-6E2C1FEC964A}"/>
              </a:ext>
            </a:extLst>
          </p:cNvPr>
          <p:cNvSpPr txBox="1">
            <a:spLocks/>
          </p:cNvSpPr>
          <p:nvPr/>
        </p:nvSpPr>
        <p:spPr>
          <a:xfrm>
            <a:off x="4723070" y="6352059"/>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TFAWS 2023 - Planetary Protection - Pugel/GSFC/546</a:t>
            </a:r>
          </a:p>
        </p:txBody>
      </p:sp>
      <p:pic>
        <p:nvPicPr>
          <p:cNvPr id="30" name="Picture 2" descr="keep calm base Meme Generator - Imgflip">
            <a:extLst>
              <a:ext uri="{FF2B5EF4-FFF2-40B4-BE49-F238E27FC236}">
                <a16:creationId xmlns:a16="http://schemas.microsoft.com/office/drawing/2014/main" id="{CD50E8D7-22A8-97A6-3236-72E83E259D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0055" y="-4291"/>
            <a:ext cx="4859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759BF99-6934-FF97-FB71-6B66D4D32DFC}"/>
              </a:ext>
            </a:extLst>
          </p:cNvPr>
          <p:cNvSpPr txBox="1"/>
          <p:nvPr/>
        </p:nvSpPr>
        <p:spPr>
          <a:xfrm>
            <a:off x="4040094" y="4567482"/>
            <a:ext cx="4559261" cy="1569660"/>
          </a:xfrm>
          <a:prstGeom prst="rect">
            <a:avLst/>
          </a:prstGeom>
          <a:noFill/>
        </p:spPr>
        <p:txBody>
          <a:bodyPr wrap="none" rtlCol="0">
            <a:spAutoFit/>
          </a:bodyPr>
          <a:lstStyle/>
          <a:p>
            <a:pPr algn="ctr"/>
            <a:r>
              <a:rPr lang="en-US" sz="4800" b="1" dirty="0">
                <a:solidFill>
                  <a:schemeClr val="bg1"/>
                </a:solidFill>
                <a:latin typeface="Microsoft Sans Serif" panose="020B0604020202020204" pitchFamily="34" charset="0"/>
                <a:cs typeface="Microsoft Sans Serif" panose="020B0604020202020204" pitchFamily="34" charset="0"/>
              </a:rPr>
              <a:t>CALL YOUR</a:t>
            </a:r>
          </a:p>
          <a:p>
            <a:pPr algn="ctr"/>
            <a:r>
              <a:rPr lang="en-US" sz="4800" b="1" dirty="0">
                <a:solidFill>
                  <a:schemeClr val="bg1"/>
                </a:solidFill>
                <a:latin typeface="Microsoft Sans Serif" panose="020B0604020202020204" pitchFamily="34" charset="0"/>
                <a:cs typeface="Microsoft Sans Serif" panose="020B0604020202020204" pitchFamily="34" charset="0"/>
              </a:rPr>
              <a:t>PP ENGINEER!</a:t>
            </a:r>
            <a:endParaRPr lang="en-US" sz="4400" b="1" dirty="0">
              <a:solidFill>
                <a:schemeClr val="bg1"/>
              </a:solidFill>
              <a:latin typeface="Microsoft Sans Serif" panose="020B0604020202020204" pitchFamily="34" charset="0"/>
              <a:cs typeface="Microsoft Sans Serif" panose="020B0604020202020204" pitchFamily="34" charset="0"/>
            </a:endParaRPr>
          </a:p>
        </p:txBody>
      </p:sp>
      <p:sp>
        <p:nvSpPr>
          <p:cNvPr id="32" name="Rectangle 31">
            <a:extLst>
              <a:ext uri="{FF2B5EF4-FFF2-40B4-BE49-F238E27FC236}">
                <a16:creationId xmlns:a16="http://schemas.microsoft.com/office/drawing/2014/main" id="{8E5E9FBC-E8F3-2173-03C2-AF264694DA8C}"/>
              </a:ext>
            </a:extLst>
          </p:cNvPr>
          <p:cNvSpPr/>
          <p:nvPr/>
        </p:nvSpPr>
        <p:spPr>
          <a:xfrm>
            <a:off x="5534234" y="341081"/>
            <a:ext cx="1716429" cy="15303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Germ with solid fill">
            <a:extLst>
              <a:ext uri="{FF2B5EF4-FFF2-40B4-BE49-F238E27FC236}">
                <a16:creationId xmlns:a16="http://schemas.microsoft.com/office/drawing/2014/main" id="{E7281187-05BB-0223-E7E4-4E6C55627E7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5656" y="341081"/>
            <a:ext cx="1388138" cy="1388138"/>
          </a:xfrm>
          <a:prstGeom prst="rect">
            <a:avLst/>
          </a:prstGeom>
        </p:spPr>
      </p:pic>
      <p:pic>
        <p:nvPicPr>
          <p:cNvPr id="34" name="Picture 33">
            <a:extLst>
              <a:ext uri="{FF2B5EF4-FFF2-40B4-BE49-F238E27FC236}">
                <a16:creationId xmlns:a16="http://schemas.microsoft.com/office/drawing/2014/main" id="{0EE286EC-689B-BDAF-4094-23A0D94D88E3}"/>
              </a:ext>
            </a:extLst>
          </p:cNvPr>
          <p:cNvPicPr>
            <a:picLocks noChangeAspect="1"/>
          </p:cNvPicPr>
          <p:nvPr/>
        </p:nvPicPr>
        <p:blipFill rotWithShape="1">
          <a:blip r:embed="rId5"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14897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1572194-2260-2C42-ABAE-2D80004C4073}"/>
              </a:ext>
            </a:extLst>
          </p:cNvPr>
          <p:cNvSpPr/>
          <p:nvPr/>
        </p:nvSpPr>
        <p:spPr>
          <a:xfrm>
            <a:off x="-29006" y="-46502"/>
            <a:ext cx="9144000" cy="3350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870" y="3536515"/>
            <a:ext cx="9172869" cy="3350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F684812-6ED8-AA48-A3AF-9EF5DC068F76}"/>
              </a:ext>
            </a:extLst>
          </p:cNvPr>
          <p:cNvGrpSpPr/>
          <p:nvPr/>
        </p:nvGrpSpPr>
        <p:grpSpPr>
          <a:xfrm>
            <a:off x="-34725" y="1367699"/>
            <a:ext cx="9144000" cy="4299434"/>
            <a:chOff x="0" y="1890"/>
            <a:chExt cx="9144000" cy="4299434"/>
          </a:xfrm>
        </p:grpSpPr>
        <p:pic>
          <p:nvPicPr>
            <p:cNvPr id="1026" name="Picture 2" descr="https://astrobioloblog.files.wordpress.com/2011/04/typical-solarsystem.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890"/>
              <a:ext cx="9144000" cy="37535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5400000">
              <a:off x="4745889" y="3368991"/>
              <a:ext cx="714555" cy="276999"/>
            </a:xfrm>
            <a:prstGeom prst="rect">
              <a:avLst/>
            </a:prstGeom>
            <a:noFill/>
          </p:spPr>
          <p:txBody>
            <a:bodyPr wrap="none" rtlCol="0">
              <a:spAutoFit/>
            </a:bodyPr>
            <a:lstStyle/>
            <a:p>
              <a:r>
                <a:rPr lang="en-US" sz="1200" b="1" dirty="0">
                  <a:solidFill>
                    <a:schemeClr val="accent6">
                      <a:lumMod val="75000"/>
                    </a:schemeClr>
                  </a:solidFill>
                </a:rPr>
                <a:t>EUROPA</a:t>
              </a:r>
            </a:p>
          </p:txBody>
        </p:sp>
        <p:sp>
          <p:nvSpPr>
            <p:cNvPr id="9" name="Oval 8"/>
            <p:cNvSpPr/>
            <p:nvPr/>
          </p:nvSpPr>
          <p:spPr>
            <a:xfrm>
              <a:off x="4942589" y="2819401"/>
              <a:ext cx="239011" cy="219846"/>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4662025">
              <a:off x="7131581" y="1323400"/>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NEPTUNE</a:t>
              </a:r>
            </a:p>
          </p:txBody>
        </p:sp>
        <p:sp>
          <p:nvSpPr>
            <p:cNvPr id="18" name="TextBox 17"/>
            <p:cNvSpPr txBox="1"/>
            <p:nvPr/>
          </p:nvSpPr>
          <p:spPr>
            <a:xfrm rot="5400000">
              <a:off x="5154829" y="3303714"/>
              <a:ext cx="330540" cy="276999"/>
            </a:xfrm>
            <a:prstGeom prst="rect">
              <a:avLst/>
            </a:prstGeom>
            <a:noFill/>
          </p:spPr>
          <p:txBody>
            <a:bodyPr wrap="none" rtlCol="0">
              <a:spAutoFit/>
            </a:bodyPr>
            <a:lstStyle/>
            <a:p>
              <a:r>
                <a:rPr lang="en-US" sz="1200" b="1" dirty="0">
                  <a:solidFill>
                    <a:schemeClr val="tx2">
                      <a:lumMod val="60000"/>
                      <a:lumOff val="40000"/>
                    </a:schemeClr>
                  </a:solidFill>
                </a:rPr>
                <a:t>IO</a:t>
              </a:r>
            </a:p>
          </p:txBody>
        </p:sp>
        <p:sp>
          <p:nvSpPr>
            <p:cNvPr id="19" name="TextBox 18"/>
            <p:cNvSpPr txBox="1"/>
            <p:nvPr/>
          </p:nvSpPr>
          <p:spPr>
            <a:xfrm rot="5400000">
              <a:off x="5048428" y="3368991"/>
              <a:ext cx="939681" cy="276999"/>
            </a:xfrm>
            <a:prstGeom prst="rect">
              <a:avLst/>
            </a:prstGeom>
            <a:noFill/>
          </p:spPr>
          <p:txBody>
            <a:bodyPr wrap="none" rtlCol="0">
              <a:spAutoFit/>
            </a:bodyPr>
            <a:lstStyle/>
            <a:p>
              <a:r>
                <a:rPr lang="en-US" sz="1200" b="1" dirty="0">
                  <a:solidFill>
                    <a:schemeClr val="tx2">
                      <a:lumMod val="60000"/>
                      <a:lumOff val="40000"/>
                    </a:schemeClr>
                  </a:solidFill>
                </a:rPr>
                <a:t>GANYMEDE</a:t>
              </a:r>
            </a:p>
          </p:txBody>
        </p:sp>
        <p:sp>
          <p:nvSpPr>
            <p:cNvPr id="20" name="Oval 19"/>
            <p:cNvSpPr/>
            <p:nvPr/>
          </p:nvSpPr>
          <p:spPr>
            <a:xfrm>
              <a:off x="5282578" y="2709478"/>
              <a:ext cx="176021" cy="219846"/>
            </a:xfrm>
            <a:prstGeom prst="ellipse">
              <a:avLst/>
            </a:prstGeom>
            <a:blipFill>
              <a:blip r:embed="rId4"/>
              <a:tile tx="0" ty="0" sx="100000" sy="100000" flip="none" algn="tl"/>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57800" y="3090478"/>
              <a:ext cx="119505" cy="109923"/>
            </a:xfrm>
            <a:prstGeom prst="ellipse">
              <a:avLst/>
            </a:prstGeom>
            <a:blipFill>
              <a:blip r:embed="rId4"/>
              <a:tile tx="0" ty="0" sx="100000" sy="100000" flip="none" algn="tl"/>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691379" y="2447155"/>
              <a:ext cx="176021" cy="219846"/>
            </a:xfrm>
            <a:prstGeom prst="ellipse">
              <a:avLst/>
            </a:prstGeom>
            <a:blipFill>
              <a:blip r:embed="rId4"/>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5400000">
              <a:off x="5104876" y="3303714"/>
              <a:ext cx="1400448" cy="276999"/>
            </a:xfrm>
            <a:prstGeom prst="rect">
              <a:avLst/>
            </a:prstGeom>
            <a:noFill/>
          </p:spPr>
          <p:txBody>
            <a:bodyPr wrap="none" rtlCol="0">
              <a:spAutoFit/>
            </a:bodyPr>
            <a:lstStyle/>
            <a:p>
              <a:r>
                <a:rPr lang="en-US" sz="1200" b="1" dirty="0">
                  <a:solidFill>
                    <a:schemeClr val="accent6">
                      <a:lumMod val="75000"/>
                    </a:schemeClr>
                  </a:solidFill>
                </a:rPr>
                <a:t>TITAN, ENCELADUS</a:t>
              </a:r>
            </a:p>
          </p:txBody>
        </p:sp>
        <p:sp>
          <p:nvSpPr>
            <p:cNvPr id="31" name="TextBox 30">
              <a:extLst>
                <a:ext uri="{FF2B5EF4-FFF2-40B4-BE49-F238E27FC236}">
                  <a16:creationId xmlns:a16="http://schemas.microsoft.com/office/drawing/2014/main" id="{68DD4C08-474F-E148-9948-A312569925DF}"/>
                </a:ext>
              </a:extLst>
            </p:cNvPr>
            <p:cNvSpPr txBox="1"/>
            <p:nvPr/>
          </p:nvSpPr>
          <p:spPr>
            <a:xfrm rot="4090771">
              <a:off x="2532527" y="1484957"/>
              <a:ext cx="634982" cy="307777"/>
            </a:xfrm>
            <a:prstGeom prst="rect">
              <a:avLst/>
            </a:prstGeom>
            <a:solidFill>
              <a:schemeClr val="tx1"/>
            </a:solidFill>
          </p:spPr>
          <p:txBody>
            <a:bodyPr wrap="none" rtlCol="0">
              <a:spAutoFit/>
            </a:bodyPr>
            <a:lstStyle/>
            <a:p>
              <a:r>
                <a:rPr lang="en-US" sz="1400" b="1" dirty="0">
                  <a:solidFill>
                    <a:schemeClr val="accent6">
                      <a:lumMod val="75000"/>
                    </a:schemeClr>
                  </a:solidFill>
                </a:rPr>
                <a:t>MARS</a:t>
              </a:r>
            </a:p>
          </p:txBody>
        </p:sp>
        <p:sp>
          <p:nvSpPr>
            <p:cNvPr id="32" name="TextBox 31">
              <a:extLst>
                <a:ext uri="{FF2B5EF4-FFF2-40B4-BE49-F238E27FC236}">
                  <a16:creationId xmlns:a16="http://schemas.microsoft.com/office/drawing/2014/main" id="{E1A42E97-A8A1-E94B-8375-310292D455F2}"/>
                </a:ext>
              </a:extLst>
            </p:cNvPr>
            <p:cNvSpPr txBox="1"/>
            <p:nvPr/>
          </p:nvSpPr>
          <p:spPr>
            <a:xfrm rot="4380953">
              <a:off x="1889492" y="1983373"/>
              <a:ext cx="906623" cy="307777"/>
            </a:xfrm>
            <a:prstGeom prst="rect">
              <a:avLst/>
            </a:prstGeom>
            <a:solidFill>
              <a:schemeClr val="tx1"/>
            </a:solidFill>
          </p:spPr>
          <p:txBody>
            <a:bodyPr wrap="square" rtlCol="0">
              <a:spAutoFit/>
            </a:bodyPr>
            <a:lstStyle/>
            <a:p>
              <a:r>
                <a:rPr lang="en-US" sz="1400" b="1" dirty="0">
                  <a:solidFill>
                    <a:schemeClr val="accent6">
                      <a:lumMod val="75000"/>
                    </a:schemeClr>
                  </a:solidFill>
                </a:rPr>
                <a:t>EARTH</a:t>
              </a:r>
            </a:p>
          </p:txBody>
        </p:sp>
        <p:sp>
          <p:nvSpPr>
            <p:cNvPr id="33" name="TextBox 32">
              <a:extLst>
                <a:ext uri="{FF2B5EF4-FFF2-40B4-BE49-F238E27FC236}">
                  <a16:creationId xmlns:a16="http://schemas.microsoft.com/office/drawing/2014/main" id="{87B9355E-5D25-6F47-A8CC-691F0266E152}"/>
                </a:ext>
              </a:extLst>
            </p:cNvPr>
            <p:cNvSpPr txBox="1"/>
            <p:nvPr/>
          </p:nvSpPr>
          <p:spPr>
            <a:xfrm rot="4662025">
              <a:off x="6336625" y="1746589"/>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URANUS</a:t>
              </a:r>
            </a:p>
          </p:txBody>
        </p:sp>
        <p:sp>
          <p:nvSpPr>
            <p:cNvPr id="34" name="TextBox 33">
              <a:extLst>
                <a:ext uri="{FF2B5EF4-FFF2-40B4-BE49-F238E27FC236}">
                  <a16:creationId xmlns:a16="http://schemas.microsoft.com/office/drawing/2014/main" id="{D16FA05B-F64E-0142-86E9-D75FB839FDBC}"/>
                </a:ext>
              </a:extLst>
            </p:cNvPr>
            <p:cNvSpPr txBox="1"/>
            <p:nvPr/>
          </p:nvSpPr>
          <p:spPr>
            <a:xfrm rot="4662025">
              <a:off x="5446306" y="2421776"/>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SATURN</a:t>
              </a:r>
            </a:p>
          </p:txBody>
        </p:sp>
        <p:sp>
          <p:nvSpPr>
            <p:cNvPr id="35" name="TextBox 34">
              <a:extLst>
                <a:ext uri="{FF2B5EF4-FFF2-40B4-BE49-F238E27FC236}">
                  <a16:creationId xmlns:a16="http://schemas.microsoft.com/office/drawing/2014/main" id="{7511CEA9-DEF1-9C47-8651-723EDD32FAB2}"/>
                </a:ext>
              </a:extLst>
            </p:cNvPr>
            <p:cNvSpPr txBox="1"/>
            <p:nvPr/>
          </p:nvSpPr>
          <p:spPr>
            <a:xfrm rot="5051220">
              <a:off x="4011726" y="3385791"/>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latin typeface="+mj-lt"/>
                  <a:ea typeface="Calibri" charset="0"/>
                  <a:cs typeface="Calibri" charset="0"/>
                </a:rPr>
                <a:t>JUPITER</a:t>
              </a:r>
            </a:p>
          </p:txBody>
        </p:sp>
        <p:sp>
          <p:nvSpPr>
            <p:cNvPr id="36" name="TextBox 35">
              <a:extLst>
                <a:ext uri="{FF2B5EF4-FFF2-40B4-BE49-F238E27FC236}">
                  <a16:creationId xmlns:a16="http://schemas.microsoft.com/office/drawing/2014/main" id="{D3BD674E-0C03-CA46-9ECC-E52CFBEEB22D}"/>
                </a:ext>
              </a:extLst>
            </p:cNvPr>
            <p:cNvSpPr txBox="1"/>
            <p:nvPr/>
          </p:nvSpPr>
          <p:spPr>
            <a:xfrm rot="4890569">
              <a:off x="428136" y="2831066"/>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MERCURY</a:t>
              </a:r>
            </a:p>
          </p:txBody>
        </p:sp>
        <p:sp>
          <p:nvSpPr>
            <p:cNvPr id="37" name="TextBox 36">
              <a:extLst>
                <a:ext uri="{FF2B5EF4-FFF2-40B4-BE49-F238E27FC236}">
                  <a16:creationId xmlns:a16="http://schemas.microsoft.com/office/drawing/2014/main" id="{34BEB75F-F458-A546-9526-4E4679051DFF}"/>
                </a:ext>
              </a:extLst>
            </p:cNvPr>
            <p:cNvSpPr txBox="1"/>
            <p:nvPr/>
          </p:nvSpPr>
          <p:spPr>
            <a:xfrm rot="4890569">
              <a:off x="952592" y="2665511"/>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VENUS</a:t>
              </a:r>
            </a:p>
          </p:txBody>
        </p:sp>
      </p:grpSp>
      <p:sp>
        <p:nvSpPr>
          <p:cNvPr id="39" name="TextBox 38">
            <a:extLst>
              <a:ext uri="{FF2B5EF4-FFF2-40B4-BE49-F238E27FC236}">
                <a16:creationId xmlns:a16="http://schemas.microsoft.com/office/drawing/2014/main" id="{A0AC8FBB-1C67-0043-92C9-21C3A56CF1B6}"/>
              </a:ext>
            </a:extLst>
          </p:cNvPr>
          <p:cNvSpPr txBox="1"/>
          <p:nvPr/>
        </p:nvSpPr>
        <p:spPr>
          <a:xfrm rot="5400000">
            <a:off x="2730989" y="5229365"/>
            <a:ext cx="1523288" cy="307777"/>
          </a:xfrm>
          <a:prstGeom prst="rect">
            <a:avLst/>
          </a:prstGeom>
          <a:solidFill>
            <a:schemeClr val="tx1"/>
          </a:solidFill>
        </p:spPr>
        <p:txBody>
          <a:bodyPr wrap="square" rtlCol="0">
            <a:spAutoFit/>
          </a:bodyPr>
          <a:lstStyle/>
          <a:p>
            <a:r>
              <a:rPr lang="en-US" sz="1400" b="1" dirty="0">
                <a:solidFill>
                  <a:schemeClr val="tx2">
                    <a:lumMod val="60000"/>
                    <a:lumOff val="40000"/>
                  </a:schemeClr>
                </a:solidFill>
                <a:ea typeface="Calibri" charset="0"/>
                <a:cs typeface="Calibri" charset="0"/>
              </a:rPr>
              <a:t>CERES</a:t>
            </a:r>
          </a:p>
        </p:txBody>
      </p:sp>
      <p:sp>
        <p:nvSpPr>
          <p:cNvPr id="3" name="Footer Placeholder 2">
            <a:extLst>
              <a:ext uri="{FF2B5EF4-FFF2-40B4-BE49-F238E27FC236}">
                <a16:creationId xmlns:a16="http://schemas.microsoft.com/office/drawing/2014/main" id="{44E1059E-8E29-2ABF-07CE-6234220B1DA3}"/>
              </a:ext>
            </a:extLst>
          </p:cNvPr>
          <p:cNvSpPr>
            <a:spLocks noGrp="1"/>
          </p:cNvSpPr>
          <p:nvPr>
            <p:ph type="ftr" sz="quarter" idx="11"/>
          </p:nvPr>
        </p:nvSpPr>
        <p:spPr/>
        <p:txBody>
          <a:bodyPr/>
          <a:lstStyle/>
          <a:p>
            <a:r>
              <a:rPr lang="en-US"/>
              <a:t>TFAWS 2023 - Planetary Protection - Pugel/GSFC/546</a:t>
            </a:r>
          </a:p>
        </p:txBody>
      </p:sp>
      <p:sp>
        <p:nvSpPr>
          <p:cNvPr id="4" name="Slide Number Placeholder 3">
            <a:extLst>
              <a:ext uri="{FF2B5EF4-FFF2-40B4-BE49-F238E27FC236}">
                <a16:creationId xmlns:a16="http://schemas.microsoft.com/office/drawing/2014/main" id="{2F838BCD-A064-5CF2-6151-6E21ACA9A403}"/>
              </a:ext>
            </a:extLst>
          </p:cNvPr>
          <p:cNvSpPr>
            <a:spLocks noGrp="1"/>
          </p:cNvSpPr>
          <p:nvPr>
            <p:ph type="sldNum" sz="quarter" idx="12"/>
          </p:nvPr>
        </p:nvSpPr>
        <p:spPr/>
        <p:txBody>
          <a:bodyPr/>
          <a:lstStyle/>
          <a:p>
            <a:fld id="{581E7E9E-56B7-497A-99D9-06236BC79B7B}" type="slidenum">
              <a:rPr lang="en-US" smtClean="0"/>
              <a:t>17</a:t>
            </a:fld>
            <a:endParaRPr lang="en-US"/>
          </a:p>
        </p:txBody>
      </p:sp>
    </p:spTree>
    <p:extLst>
      <p:ext uri="{BB962C8B-B14F-4D97-AF65-F5344CB8AC3E}">
        <p14:creationId xmlns:p14="http://schemas.microsoft.com/office/powerpoint/2010/main" val="151068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07491"/>
            <a:ext cx="9144000" cy="3350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astrobioloblog.files.wordpress.com/2011/04/typical-solarsystem.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3753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5400000">
            <a:off x="2198297" y="4864687"/>
            <a:ext cx="1251818" cy="369332"/>
          </a:xfrm>
          <a:prstGeom prst="rect">
            <a:avLst/>
          </a:prstGeom>
          <a:noFill/>
        </p:spPr>
        <p:txBody>
          <a:bodyPr wrap="none" rtlCol="0">
            <a:spAutoFit/>
          </a:bodyPr>
          <a:lstStyle/>
          <a:p>
            <a:r>
              <a:rPr lang="en-US" b="1" dirty="0">
                <a:solidFill>
                  <a:schemeClr val="accent6">
                    <a:lumMod val="75000"/>
                  </a:schemeClr>
                </a:solidFill>
                <a:latin typeface="Calibri" charset="0"/>
                <a:ea typeface="Calibri" charset="0"/>
                <a:cs typeface="Calibri" charset="0"/>
              </a:rPr>
              <a:t>Cat III &amp;  IV</a:t>
            </a:r>
          </a:p>
        </p:txBody>
      </p:sp>
      <p:sp>
        <p:nvSpPr>
          <p:cNvPr id="7" name="TextBox 6"/>
          <p:cNvSpPr txBox="1"/>
          <p:nvPr/>
        </p:nvSpPr>
        <p:spPr>
          <a:xfrm rot="5400000">
            <a:off x="1516324" y="4961669"/>
            <a:ext cx="1428148" cy="369332"/>
          </a:xfrm>
          <a:prstGeom prst="rect">
            <a:avLst/>
          </a:prstGeom>
          <a:noFill/>
        </p:spPr>
        <p:txBody>
          <a:bodyPr wrap="none" rtlCol="0">
            <a:spAutoFit/>
          </a:bodyPr>
          <a:lstStyle/>
          <a:p>
            <a:r>
              <a:rPr lang="en-US" b="1" dirty="0">
                <a:solidFill>
                  <a:schemeClr val="tx2">
                    <a:lumMod val="60000"/>
                    <a:lumOff val="40000"/>
                  </a:schemeClr>
                </a:solidFill>
                <a:latin typeface="Calibri" charset="0"/>
                <a:ea typeface="Calibri" charset="0"/>
                <a:cs typeface="Calibri" charset="0"/>
              </a:rPr>
              <a:t>Cat II (moon)</a:t>
            </a:r>
          </a:p>
        </p:txBody>
      </p:sp>
      <p:sp>
        <p:nvSpPr>
          <p:cNvPr id="8" name="TextBox 7"/>
          <p:cNvSpPr txBox="1"/>
          <p:nvPr/>
        </p:nvSpPr>
        <p:spPr>
          <a:xfrm rot="5400000">
            <a:off x="2986922" y="4808102"/>
            <a:ext cx="1097929" cy="369332"/>
          </a:xfrm>
          <a:prstGeom prst="rect">
            <a:avLst/>
          </a:prstGeom>
          <a:noFill/>
        </p:spPr>
        <p:txBody>
          <a:bodyPr wrap="none" rtlCol="0">
            <a:spAutoFit/>
          </a:bodyPr>
          <a:lstStyle/>
          <a:p>
            <a:r>
              <a:rPr lang="en-US" b="1" dirty="0">
                <a:solidFill>
                  <a:schemeClr val="tx2">
                    <a:lumMod val="60000"/>
                    <a:lumOff val="40000"/>
                  </a:schemeClr>
                </a:solidFill>
                <a:latin typeface="Calibri" charset="0"/>
                <a:ea typeface="Calibri" charset="0"/>
                <a:cs typeface="Calibri" charset="0"/>
              </a:rPr>
              <a:t>Cat I or II </a:t>
            </a:r>
          </a:p>
        </p:txBody>
      </p:sp>
      <p:sp>
        <p:nvSpPr>
          <p:cNvPr id="11" name="TextBox 10"/>
          <p:cNvSpPr txBox="1"/>
          <p:nvPr/>
        </p:nvSpPr>
        <p:spPr>
          <a:xfrm rot="5400000">
            <a:off x="4257675" y="5113794"/>
            <a:ext cx="1608838" cy="369332"/>
          </a:xfrm>
          <a:prstGeom prst="rect">
            <a:avLst/>
          </a:prstGeom>
          <a:noFill/>
        </p:spPr>
        <p:txBody>
          <a:bodyPr wrap="none" rtlCol="0">
            <a:spAutoFit/>
          </a:bodyPr>
          <a:lstStyle/>
          <a:p>
            <a:r>
              <a:rPr lang="en-US" b="1" dirty="0">
                <a:solidFill>
                  <a:schemeClr val="accent6">
                    <a:lumMod val="75000"/>
                  </a:schemeClr>
                </a:solidFill>
                <a:latin typeface="Calibri" charset="0"/>
                <a:ea typeface="Calibri" charset="0"/>
                <a:cs typeface="Calibri" charset="0"/>
              </a:rPr>
              <a:t>Cat IV or Cat III</a:t>
            </a:r>
          </a:p>
        </p:txBody>
      </p:sp>
      <p:sp>
        <p:nvSpPr>
          <p:cNvPr id="12" name="TextBox 11"/>
          <p:cNvSpPr txBox="1"/>
          <p:nvPr/>
        </p:nvSpPr>
        <p:spPr>
          <a:xfrm rot="5400000">
            <a:off x="4691932" y="3368991"/>
            <a:ext cx="822469" cy="276999"/>
          </a:xfrm>
          <a:prstGeom prst="rect">
            <a:avLst/>
          </a:prstGeom>
          <a:noFill/>
        </p:spPr>
        <p:txBody>
          <a:bodyPr wrap="none" rtlCol="0">
            <a:spAutoFit/>
          </a:bodyPr>
          <a:lstStyle/>
          <a:p>
            <a:r>
              <a:rPr lang="en-US" sz="1200" b="1" dirty="0">
                <a:solidFill>
                  <a:schemeClr val="accent6">
                    <a:lumMod val="75000"/>
                  </a:schemeClr>
                </a:solidFill>
                <a:latin typeface="Berlin Sans FB Demi" panose="020E0802020502020306" pitchFamily="34" charset="0"/>
              </a:rPr>
              <a:t>EUROPA</a:t>
            </a:r>
          </a:p>
        </p:txBody>
      </p:sp>
      <p:sp>
        <p:nvSpPr>
          <p:cNvPr id="9" name="Oval 8"/>
          <p:cNvSpPr/>
          <p:nvPr/>
        </p:nvSpPr>
        <p:spPr>
          <a:xfrm>
            <a:off x="4942589" y="2819401"/>
            <a:ext cx="23901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6269354" y="4940887"/>
            <a:ext cx="1523288" cy="369332"/>
          </a:xfrm>
          <a:prstGeom prst="rect">
            <a:avLst/>
          </a:prstGeom>
          <a:noFill/>
        </p:spPr>
        <p:txBody>
          <a:bodyPr wrap="squar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15" name="TextBox 14"/>
          <p:cNvSpPr txBox="1"/>
          <p:nvPr/>
        </p:nvSpPr>
        <p:spPr>
          <a:xfrm rot="5400000">
            <a:off x="7763716" y="4940887"/>
            <a:ext cx="1523288" cy="369332"/>
          </a:xfrm>
          <a:prstGeom prst="rect">
            <a:avLst/>
          </a:prstGeom>
          <a:noFill/>
        </p:spPr>
        <p:txBody>
          <a:bodyPr wrap="squar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16" name="TextBox 15"/>
          <p:cNvSpPr txBox="1"/>
          <p:nvPr/>
        </p:nvSpPr>
        <p:spPr>
          <a:xfrm rot="5400000">
            <a:off x="7043022" y="4940887"/>
            <a:ext cx="1523288" cy="369332"/>
          </a:xfrm>
          <a:prstGeom prst="rect">
            <a:avLst/>
          </a:prstGeom>
          <a:noFill/>
        </p:spPr>
        <p:txBody>
          <a:bodyPr wrap="squar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17" name="TextBox 16"/>
          <p:cNvSpPr txBox="1"/>
          <p:nvPr/>
        </p:nvSpPr>
        <p:spPr>
          <a:xfrm rot="5400000">
            <a:off x="4696955" y="4940887"/>
            <a:ext cx="1523288" cy="369332"/>
          </a:xfrm>
          <a:prstGeom prst="rect">
            <a:avLst/>
          </a:prstGeom>
          <a:noFill/>
        </p:spPr>
        <p:txBody>
          <a:bodyPr wrap="squar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18" name="TextBox 17"/>
          <p:cNvSpPr txBox="1"/>
          <p:nvPr/>
        </p:nvSpPr>
        <p:spPr>
          <a:xfrm rot="5400000">
            <a:off x="5137998" y="3303714"/>
            <a:ext cx="364202" cy="276999"/>
          </a:xfrm>
          <a:prstGeom prst="rect">
            <a:avLst/>
          </a:prstGeom>
          <a:noFill/>
          <a:ln>
            <a:noFill/>
          </a:ln>
        </p:spPr>
        <p:txBody>
          <a:bodyPr wrap="none" rtlCol="0">
            <a:spAutoFit/>
          </a:bodyPr>
          <a:lstStyle/>
          <a:p>
            <a:r>
              <a:rPr lang="en-US" sz="1200" b="1" dirty="0">
                <a:solidFill>
                  <a:schemeClr val="tx2">
                    <a:lumMod val="60000"/>
                    <a:lumOff val="40000"/>
                  </a:schemeClr>
                </a:solidFill>
                <a:latin typeface="Berlin Sans FB Demi" panose="020E0802020502020306" pitchFamily="34" charset="0"/>
              </a:rPr>
              <a:t>IO</a:t>
            </a:r>
          </a:p>
        </p:txBody>
      </p:sp>
      <p:sp>
        <p:nvSpPr>
          <p:cNvPr id="19" name="TextBox 18"/>
          <p:cNvSpPr txBox="1"/>
          <p:nvPr/>
        </p:nvSpPr>
        <p:spPr>
          <a:xfrm rot="5400000">
            <a:off x="4969080" y="3368991"/>
            <a:ext cx="1098378" cy="276999"/>
          </a:xfrm>
          <a:prstGeom prst="rect">
            <a:avLst/>
          </a:prstGeom>
          <a:noFill/>
        </p:spPr>
        <p:txBody>
          <a:bodyPr wrap="none" rtlCol="0">
            <a:spAutoFit/>
          </a:bodyPr>
          <a:lstStyle/>
          <a:p>
            <a:r>
              <a:rPr lang="en-US" sz="1200" b="1" dirty="0">
                <a:solidFill>
                  <a:schemeClr val="tx2">
                    <a:lumMod val="60000"/>
                    <a:lumOff val="40000"/>
                  </a:schemeClr>
                </a:solidFill>
                <a:latin typeface="Berlin Sans FB Demi" panose="020E0802020502020306" pitchFamily="34" charset="0"/>
              </a:rPr>
              <a:t>GANYMEDE</a:t>
            </a:r>
          </a:p>
        </p:txBody>
      </p:sp>
      <p:sp>
        <p:nvSpPr>
          <p:cNvPr id="20" name="Oval 19"/>
          <p:cNvSpPr/>
          <p:nvPr/>
        </p:nvSpPr>
        <p:spPr>
          <a:xfrm>
            <a:off x="5282578" y="2709478"/>
            <a:ext cx="17602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57800" y="3090478"/>
            <a:ext cx="119505" cy="109923"/>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400000">
            <a:off x="6245142" y="4569735"/>
            <a:ext cx="673133" cy="369332"/>
          </a:xfrm>
          <a:prstGeom prst="rect">
            <a:avLst/>
          </a:prstGeom>
          <a:noFill/>
        </p:spPr>
        <p:txBody>
          <a:bodyPr wrap="non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24" name="TextBox 23"/>
          <p:cNvSpPr txBox="1"/>
          <p:nvPr/>
        </p:nvSpPr>
        <p:spPr>
          <a:xfrm rot="5400000">
            <a:off x="5450732" y="4940887"/>
            <a:ext cx="1523288" cy="369332"/>
          </a:xfrm>
          <a:prstGeom prst="rect">
            <a:avLst/>
          </a:prstGeom>
          <a:noFill/>
        </p:spPr>
        <p:txBody>
          <a:bodyPr wrap="squar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25" name="TextBox 24"/>
          <p:cNvSpPr txBox="1"/>
          <p:nvPr/>
        </p:nvSpPr>
        <p:spPr>
          <a:xfrm rot="5400000">
            <a:off x="4906651" y="5080633"/>
            <a:ext cx="1802780" cy="369332"/>
          </a:xfrm>
          <a:prstGeom prst="rect">
            <a:avLst/>
          </a:prstGeom>
          <a:noFill/>
        </p:spPr>
        <p:txBody>
          <a:bodyPr wrap="square" rtlCol="0">
            <a:spAutoFit/>
          </a:bodyPr>
          <a:lstStyle/>
          <a:p>
            <a:r>
              <a:rPr lang="en-US" b="1" dirty="0">
                <a:solidFill>
                  <a:schemeClr val="accent6">
                    <a:lumMod val="75000"/>
                  </a:schemeClr>
                </a:solidFill>
                <a:latin typeface="Calibri" charset="0"/>
                <a:ea typeface="Calibri" charset="0"/>
                <a:cs typeface="Calibri" charset="0"/>
              </a:rPr>
              <a:t>Cat II, III , IV</a:t>
            </a:r>
          </a:p>
        </p:txBody>
      </p:sp>
      <p:sp>
        <p:nvSpPr>
          <p:cNvPr id="26" name="Oval 25"/>
          <p:cNvSpPr/>
          <p:nvPr/>
        </p:nvSpPr>
        <p:spPr>
          <a:xfrm>
            <a:off x="5691379" y="2447155"/>
            <a:ext cx="17602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5400000">
            <a:off x="4964261" y="3303714"/>
            <a:ext cx="1681679" cy="276999"/>
          </a:xfrm>
          <a:prstGeom prst="rect">
            <a:avLst/>
          </a:prstGeom>
          <a:noFill/>
        </p:spPr>
        <p:txBody>
          <a:bodyPr wrap="none" rtlCol="0">
            <a:spAutoFit/>
          </a:bodyPr>
          <a:lstStyle/>
          <a:p>
            <a:r>
              <a:rPr lang="en-US" sz="1200" b="1" dirty="0">
                <a:solidFill>
                  <a:schemeClr val="accent1"/>
                </a:solidFill>
                <a:latin typeface="Berlin Sans FB Demi" panose="020E0802020502020306" pitchFamily="34" charset="0"/>
              </a:rPr>
              <a:t>TITAN, </a:t>
            </a:r>
            <a:r>
              <a:rPr lang="en-US" sz="1200" b="1" dirty="0">
                <a:solidFill>
                  <a:schemeClr val="accent6">
                    <a:lumMod val="75000"/>
                  </a:schemeClr>
                </a:solidFill>
                <a:latin typeface="Berlin Sans FB Demi" panose="020E0802020502020306" pitchFamily="34" charset="0"/>
              </a:rPr>
              <a:t>ENCELADUS</a:t>
            </a:r>
          </a:p>
        </p:txBody>
      </p:sp>
      <p:sp>
        <p:nvSpPr>
          <p:cNvPr id="28" name="TextBox 27"/>
          <p:cNvSpPr txBox="1"/>
          <p:nvPr/>
        </p:nvSpPr>
        <p:spPr>
          <a:xfrm rot="5400000">
            <a:off x="663858" y="4582559"/>
            <a:ext cx="718017" cy="369332"/>
          </a:xfrm>
          <a:prstGeom prst="rect">
            <a:avLst/>
          </a:prstGeom>
          <a:noFill/>
        </p:spPr>
        <p:txBody>
          <a:bodyPr wrap="none" rtlCol="0">
            <a:spAutoFit/>
          </a:bodyPr>
          <a:lstStyle/>
          <a:p>
            <a:r>
              <a:rPr lang="en-US" b="1" dirty="0">
                <a:solidFill>
                  <a:schemeClr val="tx2">
                    <a:lumMod val="60000"/>
                    <a:lumOff val="40000"/>
                  </a:schemeClr>
                </a:solidFill>
                <a:latin typeface="Calibri" charset="0"/>
                <a:ea typeface="Calibri" charset="0"/>
                <a:cs typeface="Calibri" charset="0"/>
              </a:rPr>
              <a:t>Cat I  </a:t>
            </a:r>
          </a:p>
        </p:txBody>
      </p:sp>
      <p:sp>
        <p:nvSpPr>
          <p:cNvPr id="29" name="TextBox 28"/>
          <p:cNvSpPr txBox="1"/>
          <p:nvPr/>
        </p:nvSpPr>
        <p:spPr>
          <a:xfrm>
            <a:off x="1790965" y="5992532"/>
            <a:ext cx="5485669" cy="523220"/>
          </a:xfrm>
          <a:prstGeom prst="rect">
            <a:avLst/>
          </a:prstGeom>
          <a:noFill/>
        </p:spPr>
        <p:txBody>
          <a:bodyPr wrap="none" rtlCol="0">
            <a:spAutoFit/>
          </a:bodyPr>
          <a:lstStyle/>
          <a:p>
            <a:pPr algn="ctr"/>
            <a:r>
              <a:rPr lang="en-US" sz="2800" b="1" dirty="0">
                <a:solidFill>
                  <a:schemeClr val="accent2"/>
                </a:solidFill>
                <a:latin typeface="Calibri" charset="0"/>
                <a:ea typeface="Calibri" charset="0"/>
                <a:cs typeface="Calibri" charset="0"/>
              </a:rPr>
              <a:t>Planetary Protection Categorization</a:t>
            </a:r>
          </a:p>
        </p:txBody>
      </p:sp>
      <p:sp>
        <p:nvSpPr>
          <p:cNvPr id="30" name="TextBox 29"/>
          <p:cNvSpPr txBox="1"/>
          <p:nvPr/>
        </p:nvSpPr>
        <p:spPr>
          <a:xfrm rot="5400000">
            <a:off x="1269732" y="4569735"/>
            <a:ext cx="673133" cy="369332"/>
          </a:xfrm>
          <a:prstGeom prst="rect">
            <a:avLst/>
          </a:prstGeom>
          <a:noFill/>
        </p:spPr>
        <p:txBody>
          <a:bodyPr wrap="none" rtlCol="0">
            <a:spAutoFit/>
          </a:bodyPr>
          <a:lstStyle/>
          <a:p>
            <a:r>
              <a:rPr lang="en-US" b="1" dirty="0">
                <a:solidFill>
                  <a:schemeClr val="tx2">
                    <a:lumMod val="60000"/>
                    <a:lumOff val="40000"/>
                  </a:schemeClr>
                </a:solidFill>
                <a:latin typeface="Calibri" charset="0"/>
                <a:ea typeface="Calibri" charset="0"/>
                <a:cs typeface="Calibri" charset="0"/>
              </a:rPr>
              <a:t>Cat II</a:t>
            </a:r>
          </a:p>
        </p:txBody>
      </p:sp>
      <p:sp>
        <p:nvSpPr>
          <p:cNvPr id="2" name="Footer Placeholder 1">
            <a:extLst>
              <a:ext uri="{FF2B5EF4-FFF2-40B4-BE49-F238E27FC236}">
                <a16:creationId xmlns:a16="http://schemas.microsoft.com/office/drawing/2014/main" id="{31D3C74F-5060-8E3C-DD79-0FD2E9F6EBFF}"/>
              </a:ext>
            </a:extLst>
          </p:cNvPr>
          <p:cNvSpPr>
            <a:spLocks noGrp="1"/>
          </p:cNvSpPr>
          <p:nvPr>
            <p:ph type="ftr" sz="quarter" idx="11"/>
          </p:nvPr>
        </p:nvSpPr>
        <p:spPr>
          <a:xfrm>
            <a:off x="3124200" y="6443297"/>
            <a:ext cx="2895600" cy="365125"/>
          </a:xfrm>
        </p:spPr>
        <p:txBody>
          <a:bodyPr/>
          <a:lstStyle/>
          <a:p>
            <a:r>
              <a:rPr lang="en-US" sz="800" dirty="0"/>
              <a:t>TFAWS 2023 - Planetary Protection - Pugel/GSFC/546</a:t>
            </a:r>
          </a:p>
        </p:txBody>
      </p:sp>
      <p:sp>
        <p:nvSpPr>
          <p:cNvPr id="3" name="Slide Number Placeholder 2">
            <a:extLst>
              <a:ext uri="{FF2B5EF4-FFF2-40B4-BE49-F238E27FC236}">
                <a16:creationId xmlns:a16="http://schemas.microsoft.com/office/drawing/2014/main" id="{5415BEF1-37DB-C8DC-3E31-98D8648DD57A}"/>
              </a:ext>
            </a:extLst>
          </p:cNvPr>
          <p:cNvSpPr>
            <a:spLocks noGrp="1"/>
          </p:cNvSpPr>
          <p:nvPr>
            <p:ph type="sldNum" sz="quarter" idx="12"/>
          </p:nvPr>
        </p:nvSpPr>
        <p:spPr/>
        <p:txBody>
          <a:bodyPr/>
          <a:lstStyle/>
          <a:p>
            <a:fld id="{581E7E9E-56B7-497A-99D9-06236BC79B7B}" type="slidenum">
              <a:rPr lang="en-US" smtClean="0"/>
              <a:t>18</a:t>
            </a:fld>
            <a:endParaRPr lang="en-US"/>
          </a:p>
        </p:txBody>
      </p:sp>
    </p:spTree>
    <p:extLst>
      <p:ext uri="{BB962C8B-B14F-4D97-AF65-F5344CB8AC3E}">
        <p14:creationId xmlns:p14="http://schemas.microsoft.com/office/powerpoint/2010/main" val="388491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74480-22FD-EA4A-8EDA-2B685F075455}"/>
              </a:ext>
            </a:extLst>
          </p:cNvPr>
          <p:cNvSpPr/>
          <p:nvPr/>
        </p:nvSpPr>
        <p:spPr>
          <a:xfrm>
            <a:off x="342900" y="3835108"/>
            <a:ext cx="8534400" cy="1354217"/>
          </a:xfrm>
          <a:prstGeom prst="rect">
            <a:avLst/>
          </a:prstGeom>
          <a:ln>
            <a:solidFill>
              <a:schemeClr val="accent2">
                <a:lumMod val="75000"/>
              </a:schemeClr>
            </a:solidFill>
          </a:ln>
        </p:spPr>
        <p:txBody>
          <a:bodyPr wrap="square">
            <a:spAutoFit/>
          </a:bodyPr>
          <a:lstStyle/>
          <a:p>
            <a:r>
              <a:rPr lang="en-US" b="1" u="sng" dirty="0">
                <a:solidFill>
                  <a:schemeClr val="accent2"/>
                </a:solidFill>
              </a:rPr>
              <a:t>Categorization Depends On:</a:t>
            </a:r>
          </a:p>
          <a:p>
            <a:pPr marL="742950" lvl="1" indent="-285750">
              <a:buFont typeface="Arial" panose="020B0604020202020204" pitchFamily="34" charset="0"/>
              <a:buChar char="•"/>
            </a:pPr>
            <a:r>
              <a:rPr lang="en-US" sz="1600" b="1" i="1" dirty="0">
                <a:solidFill>
                  <a:schemeClr val="accent2"/>
                </a:solidFill>
              </a:rPr>
              <a:t>Where you’re going</a:t>
            </a:r>
          </a:p>
          <a:p>
            <a:pPr marL="742950" lvl="1" indent="-285750">
              <a:buFont typeface="Arial" panose="020B0604020202020204" pitchFamily="34" charset="0"/>
              <a:buChar char="•"/>
            </a:pPr>
            <a:r>
              <a:rPr lang="en-US" sz="1600" b="1" i="1" dirty="0">
                <a:solidFill>
                  <a:schemeClr val="accent2"/>
                </a:solidFill>
              </a:rPr>
              <a:t>How you’re going to get there</a:t>
            </a:r>
          </a:p>
          <a:p>
            <a:pPr marL="742950" lvl="1" indent="-285750">
              <a:buFont typeface="Arial" panose="020B0604020202020204" pitchFamily="34" charset="0"/>
              <a:buChar char="•"/>
            </a:pPr>
            <a:r>
              <a:rPr lang="en-US" sz="1600" b="1" i="1" dirty="0">
                <a:solidFill>
                  <a:schemeClr val="accent2"/>
                </a:solidFill>
              </a:rPr>
              <a:t>What you plan on doing once you get there</a:t>
            </a:r>
          </a:p>
          <a:p>
            <a:pPr marL="742950" lvl="1" indent="-285750">
              <a:buFont typeface="Arial" panose="020B0604020202020204" pitchFamily="34" charset="0"/>
              <a:buChar char="•"/>
            </a:pPr>
            <a:r>
              <a:rPr lang="en-US" sz="1600" b="1" i="1" dirty="0">
                <a:solidFill>
                  <a:schemeClr val="accent2"/>
                </a:solidFill>
              </a:rPr>
              <a:t>If you’re going back home</a:t>
            </a:r>
          </a:p>
        </p:txBody>
      </p:sp>
      <p:sp>
        <p:nvSpPr>
          <p:cNvPr id="4" name="Title 1">
            <a:extLst>
              <a:ext uri="{FF2B5EF4-FFF2-40B4-BE49-F238E27FC236}">
                <a16:creationId xmlns:a16="http://schemas.microsoft.com/office/drawing/2014/main" id="{38DB9911-B6B2-BE49-AA48-1F9B3990FD0D}"/>
              </a:ext>
            </a:extLst>
          </p:cNvPr>
          <p:cNvSpPr txBox="1">
            <a:spLocks/>
          </p:cNvSpPr>
          <p:nvPr/>
        </p:nvSpPr>
        <p:spPr>
          <a:xfrm>
            <a:off x="0" y="1"/>
            <a:ext cx="9144000" cy="533399"/>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bg2"/>
                </a:solidFill>
                <a:latin typeface="+mn-lt"/>
              </a:rPr>
              <a:t>Categorization</a:t>
            </a:r>
          </a:p>
        </p:txBody>
      </p:sp>
      <p:sp>
        <p:nvSpPr>
          <p:cNvPr id="6" name="Rectangle 5">
            <a:extLst>
              <a:ext uri="{FF2B5EF4-FFF2-40B4-BE49-F238E27FC236}">
                <a16:creationId xmlns:a16="http://schemas.microsoft.com/office/drawing/2014/main" id="{C415CFC3-45CE-764A-BF1A-0957C17C3B9D}"/>
              </a:ext>
            </a:extLst>
          </p:cNvPr>
          <p:cNvSpPr/>
          <p:nvPr/>
        </p:nvSpPr>
        <p:spPr>
          <a:xfrm>
            <a:off x="342900" y="905149"/>
            <a:ext cx="8534400" cy="2769989"/>
          </a:xfrm>
          <a:prstGeom prst="rect">
            <a:avLst/>
          </a:prstGeom>
          <a:ln>
            <a:solidFill>
              <a:schemeClr val="accent2">
                <a:lumMod val="75000"/>
              </a:schemeClr>
            </a:solidFill>
          </a:ln>
        </p:spPr>
        <p:txBody>
          <a:bodyPr wrap="square">
            <a:spAutoFit/>
          </a:bodyPr>
          <a:lstStyle/>
          <a:p>
            <a:pPr marL="342900" indent="-342900">
              <a:buFont typeface="Arial" panose="020B0604020202020204" pitchFamily="34" charset="0"/>
              <a:buChar char="•"/>
            </a:pPr>
            <a:r>
              <a:rPr lang="en-US" b="1" dirty="0">
                <a:solidFill>
                  <a:schemeClr val="accent2"/>
                </a:solidFill>
              </a:rPr>
              <a:t>NASA Missions are categorized I – V for Planetary Protection</a:t>
            </a:r>
          </a:p>
          <a:p>
            <a:endParaRPr lang="en-US" b="1" dirty="0">
              <a:solidFill>
                <a:schemeClr val="accent2"/>
              </a:solidFill>
            </a:endParaRPr>
          </a:p>
          <a:p>
            <a:pPr marL="342900" indent="-342900">
              <a:buFont typeface="Arial" panose="020B0604020202020204" pitchFamily="34" charset="0"/>
              <a:buChar char="•"/>
            </a:pPr>
            <a:r>
              <a:rPr lang="en-US" b="1" dirty="0">
                <a:solidFill>
                  <a:schemeClr val="accent2"/>
                </a:solidFill>
              </a:rPr>
              <a:t>Categorization Definitions and requirements  in NASA Procedural Requirement (NPR)</a:t>
            </a:r>
          </a:p>
          <a:p>
            <a:endParaRPr lang="en-US" b="1" dirty="0">
              <a:solidFill>
                <a:schemeClr val="accent2"/>
              </a:solidFill>
            </a:endParaRPr>
          </a:p>
          <a:p>
            <a:pPr marL="342900" indent="-342900">
              <a:buFont typeface="Arial" panose="020B0604020202020204" pitchFamily="34" charset="0"/>
              <a:buChar char="•"/>
            </a:pPr>
            <a:r>
              <a:rPr lang="en-US" b="1" dirty="0">
                <a:solidFill>
                  <a:schemeClr val="accent2"/>
                </a:solidFill>
              </a:rPr>
              <a:t>Categorization frames the range of requirements, implementation ranges and verification approaches and depends upon:</a:t>
            </a:r>
          </a:p>
          <a:p>
            <a:pPr marL="800100" lvl="1" indent="-342900">
              <a:buFont typeface="Arial" panose="020B0604020202020204" pitchFamily="34" charset="0"/>
              <a:buChar char="•"/>
            </a:pPr>
            <a:r>
              <a:rPr lang="en-US" sz="1600" i="1" dirty="0">
                <a:solidFill>
                  <a:schemeClr val="accent2"/>
                </a:solidFill>
              </a:rPr>
              <a:t>Target body (moon vs. planet vs. other)</a:t>
            </a:r>
          </a:p>
          <a:p>
            <a:pPr marL="800100" lvl="1" indent="-342900">
              <a:buFont typeface="Arial" panose="020B0604020202020204" pitchFamily="34" charset="0"/>
              <a:buChar char="•"/>
            </a:pPr>
            <a:r>
              <a:rPr lang="en-US" sz="1600" i="1" dirty="0">
                <a:solidFill>
                  <a:schemeClr val="accent2"/>
                </a:solidFill>
              </a:rPr>
              <a:t>Mission Objectives (detecting life?  Not detecting life?)</a:t>
            </a:r>
          </a:p>
          <a:p>
            <a:pPr marL="800100" lvl="1" indent="-342900">
              <a:buFont typeface="Arial" panose="020B0604020202020204" pitchFamily="34" charset="0"/>
              <a:buChar char="•"/>
            </a:pPr>
            <a:r>
              <a:rPr lang="en-US" sz="1600" i="1" dirty="0">
                <a:solidFill>
                  <a:schemeClr val="accent2"/>
                </a:solidFill>
              </a:rPr>
              <a:t>Mission Platform (Orbiter? Lander?)</a:t>
            </a:r>
          </a:p>
        </p:txBody>
      </p:sp>
      <p:sp>
        <p:nvSpPr>
          <p:cNvPr id="9" name="Rectangle 8">
            <a:extLst>
              <a:ext uri="{FF2B5EF4-FFF2-40B4-BE49-F238E27FC236}">
                <a16:creationId xmlns:a16="http://schemas.microsoft.com/office/drawing/2014/main" id="{804611E9-2199-40A3-261C-A7C3F7A40CB2}"/>
              </a:ext>
            </a:extLst>
          </p:cNvPr>
          <p:cNvSpPr/>
          <p:nvPr/>
        </p:nvSpPr>
        <p:spPr>
          <a:xfrm>
            <a:off x="304800" y="5349295"/>
            <a:ext cx="8534400" cy="584775"/>
          </a:xfrm>
          <a:prstGeom prst="rect">
            <a:avLst/>
          </a:prstGeom>
          <a:noFill/>
          <a:ln>
            <a:solidFill>
              <a:schemeClr val="accent2"/>
            </a:solidFill>
          </a:ln>
        </p:spPr>
        <p:txBody>
          <a:bodyPr wrap="square">
            <a:spAutoFit/>
          </a:bodyPr>
          <a:lstStyle/>
          <a:p>
            <a:pPr algn="ctr"/>
            <a:r>
              <a:rPr lang="en-US" sz="1600" b="1" dirty="0">
                <a:solidFill>
                  <a:schemeClr val="accent2"/>
                </a:solidFill>
              </a:rPr>
              <a:t>Code 546/Your PP Engineer is tasked to work with a project to generate these requests</a:t>
            </a:r>
          </a:p>
          <a:p>
            <a:pPr algn="ctr"/>
            <a:r>
              <a:rPr lang="en-US" sz="1600" b="1" dirty="0">
                <a:solidFill>
                  <a:schemeClr val="accent2"/>
                </a:solidFill>
              </a:rPr>
              <a:t> and work through requirements development, implementation, and verification.</a:t>
            </a:r>
          </a:p>
        </p:txBody>
      </p:sp>
      <p:sp>
        <p:nvSpPr>
          <p:cNvPr id="2" name="Footer Placeholder 1">
            <a:extLst>
              <a:ext uri="{FF2B5EF4-FFF2-40B4-BE49-F238E27FC236}">
                <a16:creationId xmlns:a16="http://schemas.microsoft.com/office/drawing/2014/main" id="{C046AB65-996A-C288-9325-3253A24EBA59}"/>
              </a:ext>
            </a:extLst>
          </p:cNvPr>
          <p:cNvSpPr>
            <a:spLocks noGrp="1"/>
          </p:cNvSpPr>
          <p:nvPr>
            <p:ph type="ftr" sz="quarter" idx="11"/>
          </p:nvPr>
        </p:nvSpPr>
        <p:spPr/>
        <p:txBody>
          <a:bodyPr/>
          <a:lstStyle/>
          <a:p>
            <a:r>
              <a:rPr lang="en-US"/>
              <a:t>TFAWS 2023 - Planetary Protection - Pugel/GSFC/546</a:t>
            </a:r>
          </a:p>
        </p:txBody>
      </p:sp>
      <p:sp>
        <p:nvSpPr>
          <p:cNvPr id="5" name="Slide Number Placeholder 4">
            <a:extLst>
              <a:ext uri="{FF2B5EF4-FFF2-40B4-BE49-F238E27FC236}">
                <a16:creationId xmlns:a16="http://schemas.microsoft.com/office/drawing/2014/main" id="{FDFC8B47-B5BB-759D-E9C7-9406CE86ADCA}"/>
              </a:ext>
            </a:extLst>
          </p:cNvPr>
          <p:cNvSpPr>
            <a:spLocks noGrp="1"/>
          </p:cNvSpPr>
          <p:nvPr>
            <p:ph type="sldNum" sz="quarter" idx="12"/>
          </p:nvPr>
        </p:nvSpPr>
        <p:spPr/>
        <p:txBody>
          <a:bodyPr/>
          <a:lstStyle/>
          <a:p>
            <a:fld id="{581E7E9E-56B7-497A-99D9-06236BC79B7B}" type="slidenum">
              <a:rPr lang="en-US" smtClean="0"/>
              <a:t>19</a:t>
            </a:fld>
            <a:endParaRPr lang="en-US"/>
          </a:p>
        </p:txBody>
      </p:sp>
      <p:pic>
        <p:nvPicPr>
          <p:cNvPr id="7" name="Picture 6">
            <a:extLst>
              <a:ext uri="{FF2B5EF4-FFF2-40B4-BE49-F238E27FC236}">
                <a16:creationId xmlns:a16="http://schemas.microsoft.com/office/drawing/2014/main" id="{F37DB2A0-EC19-D293-2D47-3A29DA8B310D}"/>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4606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dirty="0">
                <a:solidFill>
                  <a:srgbClr val="FFFFFF"/>
                </a:solidFill>
                <a:latin typeface="+mj-lt"/>
                <a:ea typeface="+mj-ea"/>
                <a:cs typeface="+mj-cs"/>
              </a:rPr>
              <a:t>Today</a:t>
            </a:r>
          </a:p>
        </p:txBody>
      </p:sp>
      <p:sp>
        <p:nvSpPr>
          <p:cNvPr id="3" name="TextBox 2"/>
          <p:cNvSpPr txBox="1"/>
          <p:nvPr/>
        </p:nvSpPr>
        <p:spPr>
          <a:xfrm>
            <a:off x="1466842" y="1946031"/>
            <a:ext cx="7395804" cy="4410319"/>
          </a:xfrm>
          <a:prstGeom prst="rect">
            <a:avLst/>
          </a:prstGeom>
          <a:solidFill>
            <a:schemeClr val="bg1"/>
          </a:solidFill>
          <a:ln>
            <a:solidFill>
              <a:schemeClr val="accent2"/>
            </a:solidFill>
          </a:ln>
        </p:spPr>
        <p:txBody>
          <a:bodyPr vert="horz" lIns="91440" tIns="45720" rIns="91440" bIns="45720" rtlCol="0">
            <a:normAutofit/>
          </a:bodyPr>
          <a:lstStyle/>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Planetary Protection Basics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Planetary Protection Requirements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The Intersection of Thermal and Planetary Protection</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Flight Project Practicalities</a:t>
            </a:r>
          </a:p>
          <a:p>
            <a:pPr marL="285750" indent="-228600">
              <a:lnSpc>
                <a:spcPct val="90000"/>
              </a:lnSpc>
              <a:spcAft>
                <a:spcPts val="600"/>
              </a:spcAft>
              <a:buFont typeface="Arial" panose="020B0604020202020204" pitchFamily="34" charset="0"/>
              <a:buChar char="•"/>
            </a:pPr>
            <a:endParaRPr lang="en-US" sz="2800" b="1" dirty="0">
              <a:solidFill>
                <a:schemeClr val="accent2"/>
              </a:solidFill>
            </a:endParaRPr>
          </a:p>
          <a:p>
            <a:pPr marL="57150">
              <a:lnSpc>
                <a:spcPct val="90000"/>
              </a:lnSpc>
              <a:spcAft>
                <a:spcPts val="600"/>
              </a:spcAft>
            </a:pPr>
            <a:endParaRPr lang="en-US" sz="800" b="1" dirty="0">
              <a:solidFill>
                <a:schemeClr val="accent2"/>
              </a:solidFill>
            </a:endParaRPr>
          </a:p>
          <a:p>
            <a:pPr marL="514350" lvl="1">
              <a:lnSpc>
                <a:spcPct val="90000"/>
              </a:lnSpc>
              <a:spcAft>
                <a:spcPts val="600"/>
              </a:spcAft>
            </a:pPr>
            <a:endParaRPr lang="en-US" sz="2800" i="1" dirty="0">
              <a:solidFill>
                <a:schemeClr val="accent2"/>
              </a:solidFill>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581E7E9E-56B7-497A-99D9-06236BC79B7B}" type="slidenum">
              <a:rPr lang="en-US"/>
              <a:pPr>
                <a:spcAft>
                  <a:spcPts val="600"/>
                </a:spcAft>
              </a:pPr>
              <a:t>2</a:t>
            </a:fld>
            <a:endParaRPr lang="en-US"/>
          </a:p>
        </p:txBody>
      </p:sp>
      <p:sp>
        <p:nvSpPr>
          <p:cNvPr id="5" name="Footer Placeholder 4">
            <a:extLst>
              <a:ext uri="{FF2B5EF4-FFF2-40B4-BE49-F238E27FC236}">
                <a16:creationId xmlns:a16="http://schemas.microsoft.com/office/drawing/2014/main" id="{BF605FB5-9ACD-4005-CE8A-CC920F10FF70}"/>
              </a:ext>
            </a:extLst>
          </p:cNvPr>
          <p:cNvSpPr>
            <a:spLocks noGrp="1"/>
          </p:cNvSpPr>
          <p:nvPr>
            <p:ph type="ftr" sz="quarter" idx="11"/>
          </p:nvPr>
        </p:nvSpPr>
        <p:spPr>
          <a:xfrm>
            <a:off x="3123057" y="6432771"/>
            <a:ext cx="2895600" cy="365125"/>
          </a:xfrm>
        </p:spPr>
        <p:txBody>
          <a:bodyPr/>
          <a:lstStyle/>
          <a:p>
            <a:r>
              <a:rPr lang="en-US"/>
              <a:t>TFAWS 2023 - Planetary Protection - Pugel/GSFC/546</a:t>
            </a:r>
            <a:endParaRPr lang="en-US" dirty="0"/>
          </a:p>
        </p:txBody>
      </p:sp>
      <p:pic>
        <p:nvPicPr>
          <p:cNvPr id="6" name="Picture 5">
            <a:extLst>
              <a:ext uri="{FF2B5EF4-FFF2-40B4-BE49-F238E27FC236}">
                <a16:creationId xmlns:a16="http://schemas.microsoft.com/office/drawing/2014/main" id="{509734A1-21B7-7B3E-2E59-9F447D8B7153}"/>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260973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20</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6D5D1B-2AEF-8C4A-AF64-19F55487999C}"/>
              </a:ext>
            </a:extLst>
          </p:cNvPr>
          <p:cNvSpPr txBox="1"/>
          <p:nvPr/>
        </p:nvSpPr>
        <p:spPr>
          <a:xfrm>
            <a:off x="4202130" y="771555"/>
            <a:ext cx="4529276" cy="1023722"/>
          </a:xfrm>
          <a:prstGeom prst="rect">
            <a:avLst/>
          </a:prstGeom>
        </p:spPr>
        <p:txBody>
          <a:bodyPr vert="horz" lIns="91440" tIns="45720" rIns="91440" bIns="45720" rtlCol="0">
            <a:normAutofit/>
          </a:bodyPr>
          <a:lstStyle/>
          <a:p>
            <a:pPr>
              <a:lnSpc>
                <a:spcPct val="90000"/>
              </a:lnSpc>
              <a:spcBef>
                <a:spcPts val="1000"/>
              </a:spcBef>
            </a:pPr>
            <a:endParaRPr lang="en-US" sz="1900" i="1" kern="1200" dirty="0">
              <a:solidFill>
                <a:schemeClr val="tx1"/>
              </a:solidFill>
              <a:latin typeface="+mn-lt"/>
              <a:ea typeface="+mn-ea"/>
              <a:cs typeface="+mn-cs"/>
            </a:endParaRPr>
          </a:p>
        </p:txBody>
      </p:sp>
      <p:sp>
        <p:nvSpPr>
          <p:cNvPr id="5" name="Rectangle 4">
            <a:extLst>
              <a:ext uri="{FF2B5EF4-FFF2-40B4-BE49-F238E27FC236}">
                <a16:creationId xmlns:a16="http://schemas.microsoft.com/office/drawing/2014/main" id="{B014F404-AFC8-F745-B022-BDEF678C8C6A}"/>
              </a:ext>
            </a:extLst>
          </p:cNvPr>
          <p:cNvSpPr/>
          <p:nvPr/>
        </p:nvSpPr>
        <p:spPr>
          <a:xfrm>
            <a:off x="4542114" y="-143019"/>
            <a:ext cx="4572000" cy="830997"/>
          </a:xfrm>
          <a:prstGeom prst="rect">
            <a:avLst/>
          </a:prstGeom>
        </p:spPr>
        <p:txBody>
          <a:bodyPr>
            <a:spAutoFit/>
          </a:bodyPr>
          <a:lstStyle/>
          <a:p>
            <a:br>
              <a:rPr lang="en-US" sz="2400" i="1" dirty="0"/>
            </a:br>
            <a:endParaRPr lang="en-US" sz="2400" dirty="0"/>
          </a:p>
        </p:txBody>
      </p:sp>
      <p:sp>
        <p:nvSpPr>
          <p:cNvPr id="27" name="Rectangle 26">
            <a:extLst>
              <a:ext uri="{FF2B5EF4-FFF2-40B4-BE49-F238E27FC236}">
                <a16:creationId xmlns:a16="http://schemas.microsoft.com/office/drawing/2014/main" id="{70F1EF19-5B58-8C3D-7088-C151A5A111CC}"/>
              </a:ext>
            </a:extLst>
          </p:cNvPr>
          <p:cNvSpPr/>
          <p:nvPr/>
        </p:nvSpPr>
        <p:spPr>
          <a:xfrm>
            <a:off x="1151378" y="423116"/>
            <a:ext cx="6477464" cy="1692771"/>
          </a:xfrm>
          <a:prstGeom prst="rect">
            <a:avLst/>
          </a:prstGeom>
          <a:ln>
            <a:solidFill>
              <a:schemeClr val="accent2">
                <a:lumMod val="75000"/>
              </a:schemeClr>
            </a:solidFill>
          </a:ln>
        </p:spPr>
        <p:txBody>
          <a:bodyPr wrap="square">
            <a:spAutoFit/>
          </a:bodyPr>
          <a:lstStyle/>
          <a:p>
            <a:r>
              <a:rPr lang="en-US" sz="2400" b="1" u="sng" dirty="0"/>
              <a:t>Categorization Depends On:</a:t>
            </a:r>
          </a:p>
          <a:p>
            <a:pPr marL="742950" lvl="1" indent="-285750">
              <a:buFont typeface="Arial" panose="020B0604020202020204" pitchFamily="34" charset="0"/>
              <a:buChar char="•"/>
            </a:pPr>
            <a:r>
              <a:rPr lang="en-US" sz="2000" b="1" i="1" dirty="0"/>
              <a:t>Where you’re going</a:t>
            </a:r>
          </a:p>
          <a:p>
            <a:pPr marL="742950" lvl="1" indent="-285750">
              <a:buFont typeface="Arial" panose="020B0604020202020204" pitchFamily="34" charset="0"/>
              <a:buChar char="•"/>
            </a:pPr>
            <a:r>
              <a:rPr lang="en-US" sz="2000" b="1" i="1" dirty="0"/>
              <a:t>How you’re going to get there</a:t>
            </a:r>
          </a:p>
          <a:p>
            <a:pPr marL="742950" lvl="1" indent="-285750">
              <a:buFont typeface="Arial" panose="020B0604020202020204" pitchFamily="34" charset="0"/>
              <a:buChar char="•"/>
            </a:pPr>
            <a:r>
              <a:rPr lang="en-US" sz="2000" b="1" i="1" dirty="0"/>
              <a:t>What you plan on doing once you get there</a:t>
            </a:r>
          </a:p>
          <a:p>
            <a:pPr marL="742950" lvl="1" indent="-285750">
              <a:buFont typeface="Arial" panose="020B0604020202020204" pitchFamily="34" charset="0"/>
              <a:buChar char="•"/>
            </a:pPr>
            <a:r>
              <a:rPr lang="en-US" sz="2000" b="1" i="1" dirty="0"/>
              <a:t>If you’re going back home</a:t>
            </a:r>
          </a:p>
        </p:txBody>
      </p:sp>
      <p:graphicFrame>
        <p:nvGraphicFramePr>
          <p:cNvPr id="28" name="Table 27">
            <a:extLst>
              <a:ext uri="{FF2B5EF4-FFF2-40B4-BE49-F238E27FC236}">
                <a16:creationId xmlns:a16="http://schemas.microsoft.com/office/drawing/2014/main" id="{E6B93E3F-C77F-C800-7E11-9EA0DAF4FFCC}"/>
              </a:ext>
            </a:extLst>
          </p:cNvPr>
          <p:cNvGraphicFramePr>
            <a:graphicFrameLocks noGrp="1"/>
          </p:cNvGraphicFramePr>
          <p:nvPr>
            <p:extLst>
              <p:ext uri="{D42A27DB-BD31-4B8C-83A1-F6EECF244321}">
                <p14:modId xmlns:p14="http://schemas.microsoft.com/office/powerpoint/2010/main" val="1194167165"/>
              </p:ext>
            </p:extLst>
          </p:nvPr>
        </p:nvGraphicFramePr>
        <p:xfrm>
          <a:off x="228600" y="2326640"/>
          <a:ext cx="8763000" cy="441960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1008185">
                  <a:extLst>
                    <a:ext uri="{9D8B030D-6E8A-4147-A177-3AD203B41FA5}">
                      <a16:colId xmlns:a16="http://schemas.microsoft.com/office/drawing/2014/main" val="20001"/>
                    </a:ext>
                  </a:extLst>
                </a:gridCol>
                <a:gridCol w="6307015">
                  <a:extLst>
                    <a:ext uri="{9D8B030D-6E8A-4147-A177-3AD203B41FA5}">
                      <a16:colId xmlns:a16="http://schemas.microsoft.com/office/drawing/2014/main" val="20002"/>
                    </a:ext>
                  </a:extLst>
                </a:gridCol>
              </a:tblGrid>
              <a:tr h="370840">
                <a:tc>
                  <a:txBody>
                    <a:bodyPr/>
                    <a:lstStyle/>
                    <a:p>
                      <a:pPr algn="ctr"/>
                      <a:r>
                        <a:rPr lang="en-US" sz="1600" dirty="0"/>
                        <a:t>Categorization</a:t>
                      </a:r>
                    </a:p>
                  </a:txBody>
                  <a:tcPr/>
                </a:tc>
                <a:tc>
                  <a:txBody>
                    <a:bodyPr/>
                    <a:lstStyle/>
                    <a:p>
                      <a:pPr algn="ctr"/>
                      <a:r>
                        <a:rPr lang="en-US" sz="1600" dirty="0"/>
                        <a:t>Mission Platform</a:t>
                      </a:r>
                    </a:p>
                  </a:txBody>
                  <a:tcPr/>
                </a:tc>
                <a:tc>
                  <a:txBody>
                    <a:bodyPr/>
                    <a:lstStyle/>
                    <a:p>
                      <a:r>
                        <a:rPr lang="en-US" sz="1600" dirty="0"/>
                        <a:t>Planetary Target Priority</a:t>
                      </a:r>
                    </a:p>
                  </a:txBody>
                  <a:tcPr/>
                </a:tc>
                <a:extLst>
                  <a:ext uri="{0D108BD9-81ED-4DB2-BD59-A6C34878D82A}">
                    <a16:rowId xmlns:a16="http://schemas.microsoft.com/office/drawing/2014/main" val="10000"/>
                  </a:ext>
                </a:extLst>
              </a:tr>
              <a:tr h="370840">
                <a:tc>
                  <a:txBody>
                    <a:bodyPr/>
                    <a:lstStyle/>
                    <a:p>
                      <a:pPr algn="ctr"/>
                      <a:r>
                        <a:rPr lang="en-US" sz="1800" b="1" dirty="0"/>
                        <a:t>I</a:t>
                      </a:r>
                    </a:p>
                  </a:txBody>
                  <a:tcPr/>
                </a:tc>
                <a:tc>
                  <a:txBody>
                    <a:bodyPr/>
                    <a:lstStyle/>
                    <a:p>
                      <a:pPr algn="ctr"/>
                      <a:r>
                        <a:rPr lang="en-US" sz="1400" dirty="0"/>
                        <a:t>Any</a:t>
                      </a:r>
                    </a:p>
                  </a:txBody>
                  <a:tcPr/>
                </a:tc>
                <a:tc>
                  <a:txBody>
                    <a:bodyPr/>
                    <a:lstStyle/>
                    <a:p>
                      <a:r>
                        <a:rPr lang="en-US" sz="1400" u="none" strike="noStrike" kern="1200" baseline="0" dirty="0"/>
                        <a:t>Not of direct interest for understanding the process of chemical evolution or where exploration will not be jeopardized by terrestrial contamination. No protection of such planets is warranted, and no requirements are imposed.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Typical Examples: Undifferentiated, metamorphosed asteroids, Io</a:t>
                      </a:r>
                      <a:endParaRPr lang="en-US" sz="1200" b="0" i="1" dirty="0">
                        <a:solidFill>
                          <a:schemeClr val="accent1">
                            <a:lumMod val="75000"/>
                          </a:schemeClr>
                        </a:solidFill>
                      </a:endParaRPr>
                    </a:p>
                  </a:txBody>
                  <a:tcPr/>
                </a:tc>
                <a:extLst>
                  <a:ext uri="{0D108BD9-81ED-4DB2-BD59-A6C34878D82A}">
                    <a16:rowId xmlns:a16="http://schemas.microsoft.com/office/drawing/2014/main" val="10001"/>
                  </a:ext>
                </a:extLst>
              </a:tr>
              <a:tr h="370840">
                <a:tc>
                  <a:txBody>
                    <a:bodyPr/>
                    <a:lstStyle/>
                    <a:p>
                      <a:pPr algn="ctr"/>
                      <a:r>
                        <a:rPr lang="en-US" sz="1800" b="1" dirty="0"/>
                        <a:t>II</a:t>
                      </a:r>
                    </a:p>
                  </a:txBody>
                  <a:tcPr/>
                </a:tc>
                <a:tc>
                  <a:txBody>
                    <a:bodyPr/>
                    <a:lstStyle/>
                    <a:p>
                      <a:pPr algn="ctr"/>
                      <a:r>
                        <a:rPr lang="en-US" sz="1400" dirty="0"/>
                        <a:t>Any</a:t>
                      </a:r>
                    </a:p>
                  </a:txBody>
                  <a:tcPr/>
                </a:tc>
                <a:tc>
                  <a:txBody>
                    <a:bodyPr/>
                    <a:lstStyle/>
                    <a:p>
                      <a:r>
                        <a:rPr lang="en-US" sz="1400" u="none" strike="noStrike" kern="1200" baseline="0" dirty="0"/>
                        <a:t>Of significant interest relative to the process of chemical evolution but only a remote chance that contamination by spacecraft could compromise future investigations.</a:t>
                      </a:r>
                    </a:p>
                    <a:p>
                      <a:r>
                        <a:rPr lang="en-US" sz="1200" u="none" strike="noStrike" kern="1200" baseline="0" dirty="0"/>
                        <a:t>Typical Examples: Venus, Moon, Jupiter, Saturn, Uranus, Uranian satellites, Neptune, Comets, Ceres, Carbonaceous Chondrite Asteroids, Ganymede, Titan,  Triton, Pluto/Charon,   </a:t>
                      </a:r>
                      <a:endParaRPr lang="en-US" sz="1200" b="0" i="1" dirty="0">
                        <a:solidFill>
                          <a:schemeClr val="accent1">
                            <a:lumMod val="75000"/>
                          </a:schemeClr>
                        </a:solidFill>
                      </a:endParaRPr>
                    </a:p>
                  </a:txBody>
                  <a:tcPr/>
                </a:tc>
                <a:extLst>
                  <a:ext uri="{0D108BD9-81ED-4DB2-BD59-A6C34878D82A}">
                    <a16:rowId xmlns:a16="http://schemas.microsoft.com/office/drawing/2014/main" val="10002"/>
                  </a:ext>
                </a:extLst>
              </a:tr>
              <a:tr h="370840">
                <a:tc>
                  <a:txBody>
                    <a:bodyPr/>
                    <a:lstStyle/>
                    <a:p>
                      <a:pPr algn="ctr"/>
                      <a:r>
                        <a:rPr lang="en-US" sz="1800" b="1" dirty="0"/>
                        <a:t>III</a:t>
                      </a:r>
                    </a:p>
                  </a:txBody>
                  <a:tcPr/>
                </a:tc>
                <a:tc>
                  <a:txBody>
                    <a:bodyPr/>
                    <a:lstStyle/>
                    <a:p>
                      <a:pPr algn="ctr"/>
                      <a:r>
                        <a:rPr lang="en-US" sz="1400" u="none" strike="noStrike" kern="1200" baseline="0" dirty="0"/>
                        <a:t>Flyby, Orbiter</a:t>
                      </a:r>
                      <a:endParaRPr lang="en-US" sz="1400" dirty="0"/>
                    </a:p>
                  </a:txBody>
                  <a:tcPr/>
                </a:tc>
                <a:tc rowSpan="2">
                  <a:txBody>
                    <a:bodyPr/>
                    <a:lstStyle/>
                    <a:p>
                      <a:r>
                        <a:rPr lang="en-US" sz="1400" u="none" strike="noStrike" kern="1200" baseline="0" dirty="0"/>
                        <a:t>Of significant interest relative to the process of chemical evolution and/or the origin of life and for which scientific opinion provides a significant chance that contamination by spacecraft could compromise future investigations.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Typical Examples: Mars, Europa, Enceladus</a:t>
                      </a:r>
                      <a:endParaRPr lang="en-US" sz="1200" b="0" i="1" dirty="0">
                        <a:solidFill>
                          <a:schemeClr val="accent1">
                            <a:lumMod val="75000"/>
                          </a:schemeClr>
                        </a:solidFill>
                      </a:endParaRPr>
                    </a:p>
                  </a:txBody>
                  <a:tcPr/>
                </a:tc>
                <a:extLst>
                  <a:ext uri="{0D108BD9-81ED-4DB2-BD59-A6C34878D82A}">
                    <a16:rowId xmlns:a16="http://schemas.microsoft.com/office/drawing/2014/main" val="10003"/>
                  </a:ext>
                </a:extLst>
              </a:tr>
              <a:tr h="370840">
                <a:tc>
                  <a:txBody>
                    <a:bodyPr/>
                    <a:lstStyle/>
                    <a:p>
                      <a:pPr algn="ctr"/>
                      <a:r>
                        <a:rPr lang="en-US" sz="1800" b="1" dirty="0"/>
                        <a:t>IV</a:t>
                      </a:r>
                    </a:p>
                  </a:txBody>
                  <a:tcPr/>
                </a:tc>
                <a:tc>
                  <a:txBody>
                    <a:bodyPr/>
                    <a:lstStyle/>
                    <a:p>
                      <a:pPr algn="ctr"/>
                      <a:r>
                        <a:rPr lang="en-US" sz="1400" u="none" strike="noStrike" kern="1200" baseline="0" dirty="0"/>
                        <a:t>Lander, Probe</a:t>
                      </a:r>
                      <a:endParaRPr lang="en-US" sz="1400" dirty="0"/>
                    </a:p>
                  </a:txBody>
                  <a:tcPr/>
                </a:tc>
                <a:tc vMerge="1">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sz="1800" b="1" dirty="0"/>
                        <a:t>V</a:t>
                      </a:r>
                    </a:p>
                    <a:p>
                      <a:pPr algn="ctr"/>
                      <a:r>
                        <a:rPr lang="en-US" sz="1050" b="1" dirty="0"/>
                        <a:t>Restricted Earth Return</a:t>
                      </a:r>
                    </a:p>
                    <a:p>
                      <a:pPr algn="ctr"/>
                      <a:r>
                        <a:rPr lang="en-US" sz="1050" b="1" dirty="0"/>
                        <a:t>Unrestricted</a:t>
                      </a:r>
                      <a:r>
                        <a:rPr lang="en-US" sz="1050" b="1" baseline="0" dirty="0"/>
                        <a:t> Earth Return</a:t>
                      </a:r>
                      <a:endParaRPr lang="en-US" sz="1050" b="1" i="1" dirty="0"/>
                    </a:p>
                  </a:txBody>
                  <a:tcPr/>
                </a:tc>
                <a:tc>
                  <a:txBody>
                    <a:bodyPr/>
                    <a:lstStyle/>
                    <a:p>
                      <a:pPr algn="ctr"/>
                      <a:r>
                        <a:rPr lang="en-US" sz="1400" dirty="0"/>
                        <a:t>All Earth Return</a:t>
                      </a:r>
                    </a:p>
                  </a:txBody>
                  <a:tcPr/>
                </a:tc>
                <a:tc>
                  <a:txBody>
                    <a:bodyPr/>
                    <a:lstStyle/>
                    <a:p>
                      <a:r>
                        <a:rPr lang="en-US" sz="1400" dirty="0"/>
                        <a:t>All Solar System 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Typical Examples: Restricted = Mars, Europa;  Unrestricted:  Earth’s Moon, Venus, most asteroids and comets</a:t>
                      </a:r>
                      <a:endParaRPr lang="en-US" sz="1200" b="0" i="1" dirty="0">
                        <a:solidFill>
                          <a:schemeClr val="accent1">
                            <a:lumMod val="75000"/>
                          </a:schemeClr>
                        </a:solidFill>
                      </a:endParaRPr>
                    </a:p>
                  </a:txBody>
                  <a:tcP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86871BE7-192A-0A97-A216-A2AD08E3CBB6}"/>
              </a:ext>
            </a:extLst>
          </p:cNvPr>
          <p:cNvSpPr>
            <a:spLocks noGrp="1"/>
          </p:cNvSpPr>
          <p:nvPr>
            <p:ph type="ftr" sz="quarter" idx="11"/>
          </p:nvPr>
        </p:nvSpPr>
        <p:spPr/>
        <p:txBody>
          <a:bodyPr/>
          <a:lstStyle/>
          <a:p>
            <a:r>
              <a:rPr lang="en-US"/>
              <a:t>TFAWS 2023 - Planetary Protection - Pugel/GSFC/546</a:t>
            </a:r>
          </a:p>
        </p:txBody>
      </p:sp>
    </p:spTree>
    <p:extLst>
      <p:ext uri="{BB962C8B-B14F-4D97-AF65-F5344CB8AC3E}">
        <p14:creationId xmlns:p14="http://schemas.microsoft.com/office/powerpoint/2010/main" val="402807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CF1AC51-A3B4-3041-A660-DACE687304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6552" y="2260883"/>
            <a:ext cx="893800" cy="788647"/>
          </a:xfrm>
          <a:prstGeom prst="rect">
            <a:avLst/>
          </a:prstGeom>
        </p:spPr>
      </p:pic>
      <p:pic>
        <p:nvPicPr>
          <p:cNvPr id="7" name="Picture 6"/>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36184" y1="18421" x2="15132" y2="61184"/>
                        <a14:foregroundMark x1="15132" y1="61184" x2="59868" y2="78289"/>
                        <a14:foregroundMark x1="59868" y1="78289" x2="13158" y2="71711"/>
                        <a14:foregroundMark x1="13158" y1="71711" x2="30263" y2="26974"/>
                        <a14:foregroundMark x1="30263" y1="26974" x2="53947" y2="9868"/>
                        <a14:foregroundMark x1="29605" y1="21053" x2="14474" y2="59211"/>
                        <a14:foregroundMark x1="20395" y1="29605" x2="23684" y2="34211"/>
                        <a14:foregroundMark x1="28289" y1="80921" x2="75658" y2="71053"/>
                        <a14:foregroundMark x1="75658" y1="71053" x2="78289" y2="65789"/>
                        <a14:foregroundMark x1="71711" y1="75658" x2="51974" y2="83553"/>
                        <a14:foregroundMark x1="85526" y1="63816" x2="70395" y2="19079"/>
                        <a14:foregroundMark x1="70395" y1="19079" x2="80921" y2="35526"/>
                      </a14:backgroundRemoval>
                    </a14:imgEffect>
                  </a14:imgLayer>
                </a14:imgProps>
              </a:ext>
              <a:ext uri="{28A0092B-C50C-407E-A947-70E740481C1C}">
                <a14:useLocalDpi xmlns:a14="http://schemas.microsoft.com/office/drawing/2010/main"/>
              </a:ext>
            </a:extLst>
          </a:blip>
          <a:stretch>
            <a:fillRect/>
          </a:stretch>
        </p:blipFill>
        <p:spPr>
          <a:xfrm>
            <a:off x="1771919" y="2034694"/>
            <a:ext cx="872677" cy="872677"/>
          </a:xfrm>
          <a:prstGeom prst="rect">
            <a:avLst/>
          </a:prstGeom>
        </p:spPr>
      </p:pic>
      <p:pic>
        <p:nvPicPr>
          <p:cNvPr id="53" name="Picture 52">
            <a:extLst>
              <a:ext uri="{FF2B5EF4-FFF2-40B4-BE49-F238E27FC236}">
                <a16:creationId xmlns:a16="http://schemas.microsoft.com/office/drawing/2014/main" id="{C4372ACB-063A-5740-A048-E93295598D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8907" y="3837877"/>
            <a:ext cx="939690" cy="1059935"/>
          </a:xfrm>
          <a:prstGeom prst="rect">
            <a:avLst/>
          </a:prstGeom>
        </p:spPr>
      </p:pic>
      <p:pic>
        <p:nvPicPr>
          <p:cNvPr id="52" name="Picture 51">
            <a:extLst>
              <a:ext uri="{FF2B5EF4-FFF2-40B4-BE49-F238E27FC236}">
                <a16:creationId xmlns:a16="http://schemas.microsoft.com/office/drawing/2014/main" id="{5E83272D-5A8A-CE48-9D40-FBAC8F5109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93452" y="4011419"/>
            <a:ext cx="839769" cy="767994"/>
          </a:xfrm>
          <a:prstGeom prst="rect">
            <a:avLst/>
          </a:prstGeom>
        </p:spPr>
      </p:pic>
      <p:pic>
        <p:nvPicPr>
          <p:cNvPr id="3" name="Picture 2">
            <a:extLst>
              <a:ext uri="{FF2B5EF4-FFF2-40B4-BE49-F238E27FC236}">
                <a16:creationId xmlns:a16="http://schemas.microsoft.com/office/drawing/2014/main" id="{B7EBCE4B-0575-1E45-94D1-8D0EC8FEDD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27036" y="1203700"/>
            <a:ext cx="740211" cy="740211"/>
          </a:xfrm>
          <a:prstGeom prst="rect">
            <a:avLst/>
          </a:prstGeom>
        </p:spPr>
      </p:pic>
      <p:pic>
        <p:nvPicPr>
          <p:cNvPr id="51" name="Picture 50">
            <a:extLst>
              <a:ext uri="{FF2B5EF4-FFF2-40B4-BE49-F238E27FC236}">
                <a16:creationId xmlns:a16="http://schemas.microsoft.com/office/drawing/2014/main" id="{915EB687-A27B-E84F-9807-237A2D9EC3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0" y="5864703"/>
            <a:ext cx="1447296" cy="884876"/>
          </a:xfrm>
          <a:prstGeom prst="rect">
            <a:avLst/>
          </a:prstGeom>
          <a:noFill/>
        </p:spPr>
      </p:pic>
      <p:pic>
        <p:nvPicPr>
          <p:cNvPr id="18" name="Picture 14" descr="http://spider.seds.org/spider/Mars/Pics/mro-p.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81932" y="988404"/>
            <a:ext cx="1036622" cy="1295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70590" y="1028278"/>
            <a:ext cx="857191" cy="761948"/>
          </a:xfrm>
          <a:prstGeom prst="rect">
            <a:avLst/>
          </a:prstGeom>
        </p:spPr>
      </p:pic>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76558" y="2018524"/>
            <a:ext cx="1079360" cy="804994"/>
          </a:xfrm>
          <a:prstGeom prst="rect">
            <a:avLst/>
          </a:prstGeom>
        </p:spPr>
      </p:pic>
      <p:pic>
        <p:nvPicPr>
          <p:cNvPr id="9" name="Picture 2" descr="http://cdn.slashgear.com/wp-content/uploads/2012/08/asdfasfs-430x500.jpe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16532" y="1989948"/>
            <a:ext cx="561218" cy="545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8484" y="982757"/>
            <a:ext cx="730281" cy="644366"/>
          </a:xfrm>
          <a:prstGeom prst="rect">
            <a:avLst/>
          </a:prstGeom>
        </p:spPr>
      </p:pic>
      <p:pic>
        <p:nvPicPr>
          <p:cNvPr id="12" name="Picture 11"/>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699375" y="3410939"/>
            <a:ext cx="995533" cy="616427"/>
          </a:xfrm>
          <a:prstGeom prst="rect">
            <a:avLst/>
          </a:prstGeom>
        </p:spPr>
      </p:pic>
      <p:pic>
        <p:nvPicPr>
          <p:cNvPr id="14" name="Picture 8" descr="https://www2.mps.mpg.de/images/projekte/exomars/moma/moma_logo_xga.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67923" y="3905800"/>
            <a:ext cx="1058436" cy="3979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upload.wikimedia.org/wikipedia/commons/a/a3/Mars_Science_Laboratory_mission_logo.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827036" y="2596105"/>
            <a:ext cx="740211" cy="7011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upload.wikimedia.org/wikipedia/commons/thumb/7/70/MAVEN_Mission_Logo.png/200px-MAVEN_Mission_Logo.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725937" y="3136702"/>
            <a:ext cx="939690" cy="939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upload.wikimedia.org/wikipedia/commons/5/58/2001_Mars_Odyssey_-_mars-odyssey-logo-sm.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10588" y="2293827"/>
            <a:ext cx="934478" cy="8441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rrowheads="1"/>
          </p:cNvPicPr>
          <p:nvPr/>
        </p:nvPicPr>
        <p:blipFill rotWithShape="1">
          <a:blip r:embed="rId19" cstate="email">
            <a:extLst>
              <a:ext uri="{28A0092B-C50C-407E-A947-70E740481C1C}">
                <a14:useLocalDpi xmlns:a14="http://schemas.microsoft.com/office/drawing/2010/main"/>
              </a:ext>
            </a:extLst>
          </a:blip>
          <a:srcRect r="28477" b="35681"/>
          <a:stretch/>
        </p:blipFill>
        <p:spPr bwMode="auto">
          <a:xfrm>
            <a:off x="3096175" y="5728128"/>
            <a:ext cx="1011175" cy="836707"/>
          </a:xfrm>
          <a:prstGeom prst="rect">
            <a:avLst/>
          </a:prstGeom>
          <a:noFill/>
          <a:ln w="12700">
            <a:noFill/>
            <a:miter lim="800000"/>
            <a:headEnd/>
            <a:tailEnd/>
          </a:ln>
        </p:spPr>
      </p:pic>
      <p:sp>
        <p:nvSpPr>
          <p:cNvPr id="20" name="TextBox 19"/>
          <p:cNvSpPr txBox="1"/>
          <p:nvPr/>
        </p:nvSpPr>
        <p:spPr>
          <a:xfrm>
            <a:off x="2899839" y="6261172"/>
            <a:ext cx="1383355" cy="307777"/>
          </a:xfrm>
          <a:prstGeom prst="rect">
            <a:avLst/>
          </a:prstGeom>
          <a:noFill/>
        </p:spPr>
        <p:txBody>
          <a:bodyPr wrap="square" rtlCol="0">
            <a:spAutoFit/>
          </a:bodyPr>
          <a:lstStyle/>
          <a:p>
            <a:pPr algn="ctr"/>
            <a:r>
              <a:rPr lang="en-US" sz="1400" b="1" dirty="0">
                <a:solidFill>
                  <a:schemeClr val="accent6">
                    <a:lumMod val="20000"/>
                    <a:lumOff val="80000"/>
                  </a:schemeClr>
                </a:solidFill>
              </a:rPr>
              <a:t>Mars Express</a:t>
            </a:r>
          </a:p>
        </p:txBody>
      </p:sp>
      <p:pic>
        <p:nvPicPr>
          <p:cNvPr id="21" name="Picture 24" descr="http://www.esa.int/esalogo/images/logotype/img_colorlogo_darkblue.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680726" y="5846411"/>
            <a:ext cx="679924" cy="2964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748830" y="4288065"/>
            <a:ext cx="896623" cy="896623"/>
          </a:xfrm>
          <a:prstGeom prst="rect">
            <a:avLst/>
          </a:prstGeom>
        </p:spPr>
      </p:pic>
      <p:pic>
        <p:nvPicPr>
          <p:cNvPr id="24" name="Picture 2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90277" y="4897655"/>
            <a:ext cx="814110" cy="1016625"/>
          </a:xfrm>
          <a:prstGeom prst="rect">
            <a:avLst/>
          </a:prstGeom>
        </p:spPr>
      </p:pic>
      <p:pic>
        <p:nvPicPr>
          <p:cNvPr id="25" name="Picture 2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306868" y="990600"/>
            <a:ext cx="1121474" cy="965006"/>
          </a:xfrm>
          <a:prstGeom prst="rect">
            <a:avLst/>
          </a:prstGeom>
        </p:spPr>
      </p:pic>
      <p:pic>
        <p:nvPicPr>
          <p:cNvPr id="26" name="Picture 25"/>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98484" y="2942309"/>
            <a:ext cx="954368" cy="971872"/>
          </a:xfrm>
          <a:prstGeom prst="rect">
            <a:avLst/>
          </a:prstGeom>
        </p:spPr>
      </p:pic>
      <p:sp>
        <p:nvSpPr>
          <p:cNvPr id="38" name="TextBox 37"/>
          <p:cNvSpPr txBox="1"/>
          <p:nvPr/>
        </p:nvSpPr>
        <p:spPr>
          <a:xfrm>
            <a:off x="144856" y="1625222"/>
            <a:ext cx="859531" cy="261610"/>
          </a:xfrm>
          <a:prstGeom prst="rect">
            <a:avLst/>
          </a:prstGeom>
          <a:noFill/>
        </p:spPr>
        <p:txBody>
          <a:bodyPr wrap="none" rtlCol="0">
            <a:spAutoFit/>
          </a:bodyPr>
          <a:lstStyle/>
          <a:p>
            <a:r>
              <a:rPr lang="en-US" sz="1100" i="1" dirty="0"/>
              <a:t>13 </a:t>
            </a:r>
            <a:r>
              <a:rPr lang="en-US" sz="1100" i="1" dirty="0" err="1"/>
              <a:t>cubesats</a:t>
            </a:r>
            <a:endParaRPr lang="en-US" sz="1100" i="1" dirty="0"/>
          </a:p>
        </p:txBody>
      </p:sp>
      <p:sp>
        <p:nvSpPr>
          <p:cNvPr id="42" name="Rounded Rectangle 41"/>
          <p:cNvSpPr/>
          <p:nvPr/>
        </p:nvSpPr>
        <p:spPr>
          <a:xfrm>
            <a:off x="72950" y="707813"/>
            <a:ext cx="2550165" cy="601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693956" y="707813"/>
            <a:ext cx="1689137" cy="601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a:xfrm>
            <a:off x="0" y="307181"/>
            <a:ext cx="9144000" cy="533399"/>
          </a:xfrm>
          <a:prstGeom prst="rect">
            <a:avLst/>
          </a:prstGeom>
          <a:solidFill>
            <a:schemeClr val="accent2"/>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bg2"/>
                </a:solidFill>
              </a:rPr>
              <a:t>Some Examples from Current and Past Missions</a:t>
            </a:r>
          </a:p>
        </p:txBody>
      </p:sp>
      <p:sp>
        <p:nvSpPr>
          <p:cNvPr id="6" name="Slide Number Placeholder 5">
            <a:extLst>
              <a:ext uri="{FF2B5EF4-FFF2-40B4-BE49-F238E27FC236}">
                <a16:creationId xmlns:a16="http://schemas.microsoft.com/office/drawing/2014/main" id="{8D3AD3BC-1EC5-6F48-A59D-682F9C54C453}"/>
              </a:ext>
            </a:extLst>
          </p:cNvPr>
          <p:cNvSpPr>
            <a:spLocks noGrp="1"/>
          </p:cNvSpPr>
          <p:nvPr>
            <p:ph type="sldNum" sz="quarter" idx="12"/>
          </p:nvPr>
        </p:nvSpPr>
        <p:spPr/>
        <p:txBody>
          <a:bodyPr/>
          <a:lstStyle/>
          <a:p>
            <a:fld id="{581E7E9E-56B7-497A-99D9-06236BC79B7B}" type="slidenum">
              <a:rPr lang="en-US" smtClean="0"/>
              <a:t>21</a:t>
            </a:fld>
            <a:endParaRPr lang="en-US"/>
          </a:p>
        </p:txBody>
      </p:sp>
      <p:sp>
        <p:nvSpPr>
          <p:cNvPr id="44" name="Rounded Rectangle 43">
            <a:extLst>
              <a:ext uri="{FF2B5EF4-FFF2-40B4-BE49-F238E27FC236}">
                <a16:creationId xmlns:a16="http://schemas.microsoft.com/office/drawing/2014/main" id="{DBD08A3D-8CBD-7F49-9B64-E0A0BC797F25}"/>
              </a:ext>
            </a:extLst>
          </p:cNvPr>
          <p:cNvSpPr/>
          <p:nvPr/>
        </p:nvSpPr>
        <p:spPr>
          <a:xfrm>
            <a:off x="4453933" y="707813"/>
            <a:ext cx="1486417" cy="601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B1F2861-FAC7-6642-A8AE-D428AC15FDF4}"/>
              </a:ext>
            </a:extLst>
          </p:cNvPr>
          <p:cNvSpPr/>
          <p:nvPr/>
        </p:nvSpPr>
        <p:spPr>
          <a:xfrm>
            <a:off x="6016551" y="725534"/>
            <a:ext cx="1702108" cy="601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4192372-AF12-3548-A576-B6595EA1D772}"/>
              </a:ext>
            </a:extLst>
          </p:cNvPr>
          <p:cNvSpPr/>
          <p:nvPr/>
        </p:nvSpPr>
        <p:spPr>
          <a:xfrm>
            <a:off x="4630621" y="510126"/>
            <a:ext cx="1133041" cy="369332"/>
          </a:xfrm>
          <a:prstGeom prst="rect">
            <a:avLst/>
          </a:prstGeom>
          <a:solidFill>
            <a:schemeClr val="accent2">
              <a:lumMod val="40000"/>
              <a:lumOff val="60000"/>
            </a:schemeClr>
          </a:solidFill>
        </p:spPr>
        <p:txBody>
          <a:bodyPr wrap="square">
            <a:spAutoFit/>
          </a:bodyPr>
          <a:lstStyle/>
          <a:p>
            <a:pPr algn="ctr"/>
            <a:r>
              <a:rPr lang="en-US" b="1" i="1" dirty="0">
                <a:solidFill>
                  <a:schemeClr val="bg1">
                    <a:lumMod val="50000"/>
                  </a:schemeClr>
                </a:solidFill>
              </a:rPr>
              <a:t>Cat IV</a:t>
            </a:r>
            <a:endParaRPr lang="en-US" i="1" dirty="0">
              <a:solidFill>
                <a:schemeClr val="bg1">
                  <a:lumMod val="50000"/>
                </a:schemeClr>
              </a:solidFill>
            </a:endParaRPr>
          </a:p>
        </p:txBody>
      </p:sp>
      <p:sp>
        <p:nvSpPr>
          <p:cNvPr id="47" name="Rectangle 46">
            <a:extLst>
              <a:ext uri="{FF2B5EF4-FFF2-40B4-BE49-F238E27FC236}">
                <a16:creationId xmlns:a16="http://schemas.microsoft.com/office/drawing/2014/main" id="{8D688F3B-A886-684A-B9C1-C2CDC74857F5}"/>
              </a:ext>
            </a:extLst>
          </p:cNvPr>
          <p:cNvSpPr/>
          <p:nvPr/>
        </p:nvSpPr>
        <p:spPr>
          <a:xfrm>
            <a:off x="6301085" y="417793"/>
            <a:ext cx="1133041" cy="553998"/>
          </a:xfrm>
          <a:prstGeom prst="rect">
            <a:avLst/>
          </a:prstGeom>
          <a:solidFill>
            <a:schemeClr val="accent2">
              <a:lumMod val="40000"/>
              <a:lumOff val="60000"/>
            </a:schemeClr>
          </a:solidFill>
        </p:spPr>
        <p:txBody>
          <a:bodyPr wrap="square">
            <a:spAutoFit/>
          </a:bodyPr>
          <a:lstStyle/>
          <a:p>
            <a:pPr algn="ctr"/>
            <a:r>
              <a:rPr lang="en-US" b="1" i="1" dirty="0">
                <a:solidFill>
                  <a:schemeClr val="bg1">
                    <a:lumMod val="50000"/>
                  </a:schemeClr>
                </a:solidFill>
              </a:rPr>
              <a:t>Cat V, </a:t>
            </a:r>
            <a:r>
              <a:rPr lang="en-US" sz="1200" b="1" i="1" dirty="0">
                <a:solidFill>
                  <a:schemeClr val="bg1">
                    <a:lumMod val="50000"/>
                  </a:schemeClr>
                </a:solidFill>
              </a:rPr>
              <a:t>Unrestricted</a:t>
            </a:r>
            <a:endParaRPr lang="en-US" i="1" dirty="0">
              <a:solidFill>
                <a:schemeClr val="bg1">
                  <a:lumMod val="50000"/>
                </a:schemeClr>
              </a:solidFill>
            </a:endParaRPr>
          </a:p>
        </p:txBody>
      </p:sp>
      <p:pic>
        <p:nvPicPr>
          <p:cNvPr id="48" name="Picture 47">
            <a:extLst>
              <a:ext uri="{FF2B5EF4-FFF2-40B4-BE49-F238E27FC236}">
                <a16:creationId xmlns:a16="http://schemas.microsoft.com/office/drawing/2014/main" id="{729B6C52-ABC9-064B-8CBE-D7B562197247}"/>
              </a:ext>
            </a:extLst>
          </p:cNvPr>
          <p:cNvPicPr>
            <a:picLocks noChangeAspect="1"/>
          </p:cNvPicPr>
          <p:nvPr/>
        </p:nvPicPr>
        <p:blipFill>
          <a:blip r:embed="rId25" cstate="email">
            <a:extLst>
              <a:ext uri="{BEBA8EAE-BF5A-486C-A8C5-ECC9F3942E4B}">
                <a14:imgProps xmlns:a14="http://schemas.microsoft.com/office/drawing/2010/main">
                  <a14:imgLayer r:embed="rId26">
                    <a14:imgEffect>
                      <a14:backgroundRemoval t="10000" b="90000" l="10000" r="90000">
                        <a14:foregroundMark x1="22308" y1="50769" x2="42308" y2="52308"/>
                        <a14:backgroundMark x1="85385" y1="20769" x2="85385" y2="20769"/>
                        <a14:backgroundMark x1="88462" y1="16154" x2="88462" y2="16154"/>
                      </a14:backgroundRemoval>
                    </a14:imgEffect>
                  </a14:imgLayer>
                </a14:imgProps>
              </a:ext>
              <a:ext uri="{28A0092B-C50C-407E-A947-70E740481C1C}">
                <a14:useLocalDpi xmlns:a14="http://schemas.microsoft.com/office/drawing/2010/main"/>
              </a:ext>
            </a:extLst>
          </a:blip>
          <a:stretch>
            <a:fillRect/>
          </a:stretch>
        </p:blipFill>
        <p:spPr>
          <a:xfrm>
            <a:off x="1180723" y="925233"/>
            <a:ext cx="1150430" cy="1150430"/>
          </a:xfrm>
          <a:prstGeom prst="rect">
            <a:avLst/>
          </a:prstGeom>
        </p:spPr>
      </p:pic>
      <p:sp>
        <p:nvSpPr>
          <p:cNvPr id="49" name="Rounded Rectangle 48">
            <a:extLst>
              <a:ext uri="{FF2B5EF4-FFF2-40B4-BE49-F238E27FC236}">
                <a16:creationId xmlns:a16="http://schemas.microsoft.com/office/drawing/2014/main" id="{20B4635B-37DA-9A40-8434-1A263D20D73C}"/>
              </a:ext>
            </a:extLst>
          </p:cNvPr>
          <p:cNvSpPr/>
          <p:nvPr/>
        </p:nvSpPr>
        <p:spPr>
          <a:xfrm>
            <a:off x="7782582" y="721990"/>
            <a:ext cx="1251139" cy="601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E9C3736-5DAD-AB46-A55C-1DEEBCF2DF57}"/>
              </a:ext>
            </a:extLst>
          </p:cNvPr>
          <p:cNvSpPr/>
          <p:nvPr/>
        </p:nvSpPr>
        <p:spPr>
          <a:xfrm>
            <a:off x="7824626" y="417793"/>
            <a:ext cx="1133041" cy="553998"/>
          </a:xfrm>
          <a:prstGeom prst="rect">
            <a:avLst/>
          </a:prstGeom>
          <a:solidFill>
            <a:schemeClr val="accent2">
              <a:lumMod val="40000"/>
              <a:lumOff val="60000"/>
            </a:schemeClr>
          </a:solidFill>
        </p:spPr>
        <p:txBody>
          <a:bodyPr wrap="square">
            <a:spAutoFit/>
          </a:bodyPr>
          <a:lstStyle/>
          <a:p>
            <a:pPr algn="ctr"/>
            <a:r>
              <a:rPr lang="en-US" b="1" i="1" dirty="0">
                <a:solidFill>
                  <a:schemeClr val="bg1">
                    <a:lumMod val="50000"/>
                  </a:schemeClr>
                </a:solidFill>
              </a:rPr>
              <a:t>Cat V, </a:t>
            </a:r>
            <a:endParaRPr lang="en-US" sz="1200" b="1" i="1" dirty="0">
              <a:solidFill>
                <a:schemeClr val="bg1">
                  <a:lumMod val="50000"/>
                </a:schemeClr>
              </a:solidFill>
            </a:endParaRPr>
          </a:p>
          <a:p>
            <a:pPr algn="ctr"/>
            <a:r>
              <a:rPr lang="en-US" sz="1200" b="1" i="1" dirty="0">
                <a:solidFill>
                  <a:schemeClr val="bg1">
                    <a:lumMod val="50000"/>
                  </a:schemeClr>
                </a:solidFill>
              </a:rPr>
              <a:t>Restricted</a:t>
            </a:r>
            <a:endParaRPr lang="en-US" i="1" dirty="0">
              <a:solidFill>
                <a:schemeClr val="bg1">
                  <a:lumMod val="50000"/>
                </a:schemeClr>
              </a:solidFill>
            </a:endParaRPr>
          </a:p>
        </p:txBody>
      </p:sp>
      <p:pic>
        <p:nvPicPr>
          <p:cNvPr id="5" name="Picture 4">
            <a:extLst>
              <a:ext uri="{FF2B5EF4-FFF2-40B4-BE49-F238E27FC236}">
                <a16:creationId xmlns:a16="http://schemas.microsoft.com/office/drawing/2014/main" id="{70EC8D0D-B907-9046-A2B9-9EDD5B04F06A}"/>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388776" y="5780051"/>
            <a:ext cx="1042297" cy="576737"/>
          </a:xfrm>
          <a:prstGeom prst="rect">
            <a:avLst/>
          </a:prstGeom>
        </p:spPr>
      </p:pic>
      <p:sp>
        <p:nvSpPr>
          <p:cNvPr id="32" name="TextBox 31">
            <a:extLst>
              <a:ext uri="{FF2B5EF4-FFF2-40B4-BE49-F238E27FC236}">
                <a16:creationId xmlns:a16="http://schemas.microsoft.com/office/drawing/2014/main" id="{E235FAA8-DECE-3C4B-9D2E-4111976AA083}"/>
              </a:ext>
            </a:extLst>
          </p:cNvPr>
          <p:cNvSpPr txBox="1"/>
          <p:nvPr/>
        </p:nvSpPr>
        <p:spPr>
          <a:xfrm>
            <a:off x="1563489" y="6401841"/>
            <a:ext cx="761747" cy="261610"/>
          </a:xfrm>
          <a:prstGeom prst="rect">
            <a:avLst/>
          </a:prstGeom>
          <a:noFill/>
        </p:spPr>
        <p:txBody>
          <a:bodyPr wrap="none" rtlCol="0">
            <a:spAutoFit/>
          </a:bodyPr>
          <a:lstStyle/>
          <a:p>
            <a:r>
              <a:rPr lang="en-US" sz="1050" dirty="0"/>
              <a:t>*assumed</a:t>
            </a:r>
          </a:p>
        </p:txBody>
      </p:sp>
      <p:pic>
        <p:nvPicPr>
          <p:cNvPr id="33" name="Picture 32">
            <a:extLst>
              <a:ext uri="{FF2B5EF4-FFF2-40B4-BE49-F238E27FC236}">
                <a16:creationId xmlns:a16="http://schemas.microsoft.com/office/drawing/2014/main" id="{8B92EEAB-399C-1D48-B564-3638A8812B3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240135" y="4814814"/>
            <a:ext cx="1261420" cy="884876"/>
          </a:xfrm>
          <a:prstGeom prst="rect">
            <a:avLst/>
          </a:prstGeom>
        </p:spPr>
      </p:pic>
      <p:pic>
        <p:nvPicPr>
          <p:cNvPr id="34" name="Picture 33">
            <a:extLst>
              <a:ext uri="{FF2B5EF4-FFF2-40B4-BE49-F238E27FC236}">
                <a16:creationId xmlns:a16="http://schemas.microsoft.com/office/drawing/2014/main" id="{F1A01179-AD40-B84C-8FA5-3DAC37459822}"/>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54630" y="1969314"/>
            <a:ext cx="834927" cy="834927"/>
          </a:xfrm>
          <a:prstGeom prst="rect">
            <a:avLst/>
          </a:prstGeom>
        </p:spPr>
      </p:pic>
      <p:pic>
        <p:nvPicPr>
          <p:cNvPr id="54" name="Picture 53">
            <a:extLst>
              <a:ext uri="{FF2B5EF4-FFF2-40B4-BE49-F238E27FC236}">
                <a16:creationId xmlns:a16="http://schemas.microsoft.com/office/drawing/2014/main" id="{005A208E-6BF6-4640-974E-3CDACFECB4A4}"/>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37811" y="4024791"/>
            <a:ext cx="857504" cy="698451"/>
          </a:xfrm>
          <a:prstGeom prst="rect">
            <a:avLst/>
          </a:prstGeom>
        </p:spPr>
      </p:pic>
      <p:pic>
        <p:nvPicPr>
          <p:cNvPr id="56" name="Picture 55">
            <a:extLst>
              <a:ext uri="{FF2B5EF4-FFF2-40B4-BE49-F238E27FC236}">
                <a16:creationId xmlns:a16="http://schemas.microsoft.com/office/drawing/2014/main" id="{DF6B1E5B-0159-E244-B4B5-4069AA77F66D}"/>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273822" y="3163515"/>
            <a:ext cx="819145" cy="819145"/>
          </a:xfrm>
          <a:prstGeom prst="rect">
            <a:avLst/>
          </a:prstGeom>
        </p:spPr>
      </p:pic>
      <p:pic>
        <p:nvPicPr>
          <p:cNvPr id="57" name="Picture 56">
            <a:extLst>
              <a:ext uri="{FF2B5EF4-FFF2-40B4-BE49-F238E27FC236}">
                <a16:creationId xmlns:a16="http://schemas.microsoft.com/office/drawing/2014/main" id="{DDAC2460-BD52-2744-8BE8-4F1765086D2E}"/>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286314" y="5714112"/>
            <a:ext cx="1162582" cy="836707"/>
          </a:xfrm>
          <a:prstGeom prst="rect">
            <a:avLst/>
          </a:prstGeom>
        </p:spPr>
      </p:pic>
      <p:pic>
        <p:nvPicPr>
          <p:cNvPr id="58" name="Picture 57">
            <a:extLst>
              <a:ext uri="{FF2B5EF4-FFF2-40B4-BE49-F238E27FC236}">
                <a16:creationId xmlns:a16="http://schemas.microsoft.com/office/drawing/2014/main" id="{758F5EFC-556B-0348-A835-CCAD94291E5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184647" y="2823518"/>
            <a:ext cx="1365916" cy="940964"/>
          </a:xfrm>
          <a:prstGeom prst="rect">
            <a:avLst/>
          </a:prstGeom>
        </p:spPr>
      </p:pic>
      <p:pic>
        <p:nvPicPr>
          <p:cNvPr id="59" name="Picture 58">
            <a:extLst>
              <a:ext uri="{FF2B5EF4-FFF2-40B4-BE49-F238E27FC236}">
                <a16:creationId xmlns:a16="http://schemas.microsoft.com/office/drawing/2014/main" id="{A4EF265A-547D-504B-8058-35A8D696BD14}"/>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6137859" y="4765109"/>
            <a:ext cx="1459493" cy="1031610"/>
          </a:xfrm>
          <a:prstGeom prst="rect">
            <a:avLst/>
          </a:prstGeom>
        </p:spPr>
      </p:pic>
      <p:pic>
        <p:nvPicPr>
          <p:cNvPr id="60" name="Picture 59">
            <a:extLst>
              <a:ext uri="{FF2B5EF4-FFF2-40B4-BE49-F238E27FC236}">
                <a16:creationId xmlns:a16="http://schemas.microsoft.com/office/drawing/2014/main" id="{D09869C0-FC60-814B-9322-D5D6D702DAD8}"/>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6317921" y="3845258"/>
            <a:ext cx="1099369" cy="952786"/>
          </a:xfrm>
          <a:prstGeom prst="rect">
            <a:avLst/>
          </a:prstGeom>
        </p:spPr>
      </p:pic>
      <p:pic>
        <p:nvPicPr>
          <p:cNvPr id="61" name="Picture 60">
            <a:extLst>
              <a:ext uri="{FF2B5EF4-FFF2-40B4-BE49-F238E27FC236}">
                <a16:creationId xmlns:a16="http://schemas.microsoft.com/office/drawing/2014/main" id="{0DD09727-91A7-054D-9CD7-E85E79EAEE6F}"/>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242036" y="2054955"/>
            <a:ext cx="1251139" cy="692297"/>
          </a:xfrm>
          <a:prstGeom prst="rect">
            <a:avLst/>
          </a:prstGeom>
        </p:spPr>
      </p:pic>
      <p:pic>
        <p:nvPicPr>
          <p:cNvPr id="62" name="Picture 61">
            <a:extLst>
              <a:ext uri="{FF2B5EF4-FFF2-40B4-BE49-F238E27FC236}">
                <a16:creationId xmlns:a16="http://schemas.microsoft.com/office/drawing/2014/main" id="{6B6DFB59-D034-0C4C-9305-3D76965DE792}"/>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2768768" y="4820275"/>
            <a:ext cx="848711" cy="848711"/>
          </a:xfrm>
          <a:prstGeom prst="rect">
            <a:avLst/>
          </a:prstGeom>
        </p:spPr>
      </p:pic>
      <p:pic>
        <p:nvPicPr>
          <p:cNvPr id="63" name="Picture 62">
            <a:extLst>
              <a:ext uri="{FF2B5EF4-FFF2-40B4-BE49-F238E27FC236}">
                <a16:creationId xmlns:a16="http://schemas.microsoft.com/office/drawing/2014/main" id="{AA8B88D1-5BF1-4847-951B-34FA58711DE1}"/>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4788725" y="5221744"/>
            <a:ext cx="816832" cy="587871"/>
          </a:xfrm>
          <a:prstGeom prst="rect">
            <a:avLst/>
          </a:prstGeom>
        </p:spPr>
      </p:pic>
      <p:pic>
        <p:nvPicPr>
          <p:cNvPr id="66" name="Picture 65">
            <a:extLst>
              <a:ext uri="{FF2B5EF4-FFF2-40B4-BE49-F238E27FC236}">
                <a16:creationId xmlns:a16="http://schemas.microsoft.com/office/drawing/2014/main" id="{5F412C07-7EE6-CD49-B749-F76501494E1E}"/>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4748829" y="5858126"/>
            <a:ext cx="896624" cy="818916"/>
          </a:xfrm>
          <a:prstGeom prst="rect">
            <a:avLst/>
          </a:prstGeom>
        </p:spPr>
      </p:pic>
      <p:pic>
        <p:nvPicPr>
          <p:cNvPr id="67" name="Picture 66">
            <a:extLst>
              <a:ext uri="{FF2B5EF4-FFF2-40B4-BE49-F238E27FC236}">
                <a16:creationId xmlns:a16="http://schemas.microsoft.com/office/drawing/2014/main" id="{B7EDACBA-6CB4-274C-84B1-7A59B2BAA638}"/>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7877607" y="2535604"/>
            <a:ext cx="1036622" cy="1055300"/>
          </a:xfrm>
          <a:prstGeom prst="rect">
            <a:avLst/>
          </a:prstGeom>
        </p:spPr>
      </p:pic>
      <p:pic>
        <p:nvPicPr>
          <p:cNvPr id="68" name="Picture 67">
            <a:extLst>
              <a:ext uri="{FF2B5EF4-FFF2-40B4-BE49-F238E27FC236}">
                <a16:creationId xmlns:a16="http://schemas.microsoft.com/office/drawing/2014/main" id="{002C7A6A-0C72-1A48-9E6E-081B7F304509}"/>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7845565" y="3644977"/>
            <a:ext cx="1151476" cy="1091399"/>
          </a:xfrm>
          <a:prstGeom prst="rect">
            <a:avLst/>
          </a:prstGeom>
        </p:spPr>
      </p:pic>
      <p:pic>
        <p:nvPicPr>
          <p:cNvPr id="69" name="Picture 68">
            <a:extLst>
              <a:ext uri="{FF2B5EF4-FFF2-40B4-BE49-F238E27FC236}">
                <a16:creationId xmlns:a16="http://schemas.microsoft.com/office/drawing/2014/main" id="{70922C9B-3BFC-D24B-929A-1EFCCDB4B38D}"/>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7929700" y="4749518"/>
            <a:ext cx="925399" cy="925399"/>
          </a:xfrm>
          <a:prstGeom prst="rect">
            <a:avLst/>
          </a:prstGeom>
        </p:spPr>
      </p:pic>
      <p:sp>
        <p:nvSpPr>
          <p:cNvPr id="28" name="Rectangle 27"/>
          <p:cNvSpPr/>
          <p:nvPr/>
        </p:nvSpPr>
        <p:spPr>
          <a:xfrm>
            <a:off x="410620" y="510126"/>
            <a:ext cx="1938322" cy="369332"/>
          </a:xfrm>
          <a:prstGeom prst="rect">
            <a:avLst/>
          </a:prstGeom>
          <a:solidFill>
            <a:schemeClr val="accent2">
              <a:lumMod val="40000"/>
              <a:lumOff val="60000"/>
            </a:schemeClr>
          </a:solidFill>
        </p:spPr>
        <p:txBody>
          <a:bodyPr wrap="square">
            <a:spAutoFit/>
          </a:bodyPr>
          <a:lstStyle/>
          <a:p>
            <a:pPr algn="ctr"/>
            <a:r>
              <a:rPr lang="en-US" b="1" i="1" dirty="0">
                <a:solidFill>
                  <a:schemeClr val="bg1">
                    <a:lumMod val="50000"/>
                  </a:schemeClr>
                </a:solidFill>
              </a:rPr>
              <a:t>Category I and II</a:t>
            </a:r>
            <a:endParaRPr lang="en-US" i="1" dirty="0">
              <a:solidFill>
                <a:schemeClr val="bg1">
                  <a:lumMod val="50000"/>
                </a:schemeClr>
              </a:solidFill>
            </a:endParaRPr>
          </a:p>
        </p:txBody>
      </p:sp>
      <p:sp>
        <p:nvSpPr>
          <p:cNvPr id="30" name="Rectangle 29"/>
          <p:cNvSpPr/>
          <p:nvPr/>
        </p:nvSpPr>
        <p:spPr>
          <a:xfrm>
            <a:off x="2912130" y="510126"/>
            <a:ext cx="1133041" cy="369332"/>
          </a:xfrm>
          <a:prstGeom prst="rect">
            <a:avLst/>
          </a:prstGeom>
          <a:solidFill>
            <a:schemeClr val="accent2">
              <a:lumMod val="40000"/>
              <a:lumOff val="60000"/>
            </a:schemeClr>
          </a:solidFill>
        </p:spPr>
        <p:txBody>
          <a:bodyPr wrap="square">
            <a:spAutoFit/>
          </a:bodyPr>
          <a:lstStyle/>
          <a:p>
            <a:pPr algn="ctr"/>
            <a:r>
              <a:rPr lang="en-US" b="1" i="1" dirty="0">
                <a:solidFill>
                  <a:schemeClr val="bg1">
                    <a:lumMod val="50000"/>
                  </a:schemeClr>
                </a:solidFill>
              </a:rPr>
              <a:t>Cat III</a:t>
            </a:r>
            <a:endParaRPr lang="en-US" i="1" dirty="0">
              <a:solidFill>
                <a:schemeClr val="bg1">
                  <a:lumMod val="50000"/>
                </a:schemeClr>
              </a:solidFill>
            </a:endParaRPr>
          </a:p>
        </p:txBody>
      </p:sp>
      <p:sp>
        <p:nvSpPr>
          <p:cNvPr id="4" name="Footer Placeholder 3">
            <a:extLst>
              <a:ext uri="{FF2B5EF4-FFF2-40B4-BE49-F238E27FC236}">
                <a16:creationId xmlns:a16="http://schemas.microsoft.com/office/drawing/2014/main" id="{EECF1A4B-263D-8F40-B548-6A2989536083}"/>
              </a:ext>
            </a:extLst>
          </p:cNvPr>
          <p:cNvSpPr>
            <a:spLocks noGrp="1"/>
          </p:cNvSpPr>
          <p:nvPr>
            <p:ph type="ftr" sz="quarter" idx="11"/>
          </p:nvPr>
        </p:nvSpPr>
        <p:spPr/>
        <p:txBody>
          <a:bodyPr/>
          <a:lstStyle/>
          <a:p>
            <a:r>
              <a:rPr lang="en-US"/>
              <a:t>TFAWS 2023 - Planetary Protection - Pugel/GSFC/546</a:t>
            </a:r>
          </a:p>
        </p:txBody>
      </p:sp>
    </p:spTree>
    <p:extLst>
      <p:ext uri="{BB962C8B-B14F-4D97-AF65-F5344CB8AC3E}">
        <p14:creationId xmlns:p14="http://schemas.microsoft.com/office/powerpoint/2010/main" val="8898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0" grpId="0" animBg="1"/>
      <p:bldP spid="2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A61812-4FB8-45DC-8B81-9412DFB3C988}" type="slidenum">
              <a:rPr lang="en-US" smtClean="0"/>
              <a:t>22</a:t>
            </a:fld>
            <a:endParaRPr lang="en-US"/>
          </a:p>
        </p:txBody>
      </p:sp>
      <p:sp>
        <p:nvSpPr>
          <p:cNvPr id="8" name="TextBox 7"/>
          <p:cNvSpPr txBox="1"/>
          <p:nvPr/>
        </p:nvSpPr>
        <p:spPr>
          <a:xfrm>
            <a:off x="457200" y="1666537"/>
            <a:ext cx="8229600" cy="3139321"/>
          </a:xfrm>
          <a:prstGeom prst="rect">
            <a:avLst/>
          </a:prstGeom>
          <a:noFill/>
          <a:ln>
            <a:solidFill>
              <a:schemeClr val="accent2">
                <a:lumMod val="75000"/>
              </a:schemeClr>
            </a:solidFill>
          </a:ln>
        </p:spPr>
        <p:txBody>
          <a:bodyPr wrap="square" rtlCol="0">
            <a:spAutoFit/>
          </a:bodyPr>
          <a:lstStyle/>
          <a:p>
            <a:r>
              <a:rPr lang="en-US" b="1" dirty="0">
                <a:solidFill>
                  <a:schemeClr val="accent2"/>
                </a:solidFill>
              </a:rPr>
              <a:t>Secondary Payloads (Cubesats/Small </a:t>
            </a:r>
            <a:r>
              <a:rPr lang="en-US" b="1" dirty="0" err="1">
                <a:solidFill>
                  <a:schemeClr val="accent2"/>
                </a:solidFill>
              </a:rPr>
              <a:t>Sats</a:t>
            </a:r>
            <a:r>
              <a:rPr lang="en-US" b="1" dirty="0">
                <a:solidFill>
                  <a:schemeClr val="accent2"/>
                </a:solidFill>
              </a:rPr>
              <a:t>) </a:t>
            </a:r>
            <a:r>
              <a:rPr lang="en-US" dirty="0"/>
              <a:t>Are independent missions that need to request their own Categorization, separate from the Primary Mission.  </a:t>
            </a:r>
            <a:r>
              <a:rPr lang="en-US" dirty="0" err="1"/>
              <a:t>Secondaries</a:t>
            </a:r>
            <a:r>
              <a:rPr lang="en-US" dirty="0"/>
              <a:t> work with the project/mission to “do no harm” to the overall planetary protection compliance of the primary mission.  Cubesats may have a less stringent categorization assigned to them compared to the primary, dependent upon trajectories and primary mission risk assessments.</a:t>
            </a:r>
          </a:p>
          <a:p>
            <a:endParaRPr lang="en-US" dirty="0">
              <a:solidFill>
                <a:schemeClr val="accent2"/>
              </a:solidFill>
            </a:endParaRPr>
          </a:p>
          <a:p>
            <a:r>
              <a:rPr lang="en-US" b="1" dirty="0">
                <a:solidFill>
                  <a:schemeClr val="accent2"/>
                </a:solidFill>
              </a:rPr>
              <a:t>Instruments and Other Payload Elements </a:t>
            </a:r>
            <a:r>
              <a:rPr lang="en-US" dirty="0"/>
              <a:t>conform to the Level 1s assigned to the mission/project as defined in the Categorization letter and as flowed to them by the project. </a:t>
            </a:r>
          </a:p>
          <a:p>
            <a:endParaRPr lang="en-US" dirty="0"/>
          </a:p>
        </p:txBody>
      </p:sp>
      <p:sp>
        <p:nvSpPr>
          <p:cNvPr id="9" name="Title 1"/>
          <p:cNvSpPr txBox="1">
            <a:spLocks/>
          </p:cNvSpPr>
          <p:nvPr/>
        </p:nvSpPr>
        <p:spPr>
          <a:xfrm>
            <a:off x="0" y="322799"/>
            <a:ext cx="9144000" cy="533399"/>
          </a:xfrm>
          <a:prstGeom prst="rect">
            <a:avLst/>
          </a:prstGeom>
          <a:solidFill>
            <a:schemeClr val="accent2"/>
          </a:solidFill>
          <a:ln>
            <a:solidFill>
              <a:schemeClr val="accent2">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2"/>
                </a:solidFill>
                <a:latin typeface="+mn-lt"/>
              </a:rPr>
              <a:t>Secondary Payloads and Instruments</a:t>
            </a:r>
          </a:p>
        </p:txBody>
      </p:sp>
      <p:sp>
        <p:nvSpPr>
          <p:cNvPr id="4" name="Footer Placeholder 3">
            <a:extLst>
              <a:ext uri="{FF2B5EF4-FFF2-40B4-BE49-F238E27FC236}">
                <a16:creationId xmlns:a16="http://schemas.microsoft.com/office/drawing/2014/main" id="{CF89F65E-1EB0-0F53-0D50-BC928170FC8F}"/>
              </a:ext>
            </a:extLst>
          </p:cNvPr>
          <p:cNvSpPr>
            <a:spLocks noGrp="1"/>
          </p:cNvSpPr>
          <p:nvPr>
            <p:ph type="ftr" sz="quarter" idx="11"/>
          </p:nvPr>
        </p:nvSpPr>
        <p:spPr/>
        <p:txBody>
          <a:bodyPr/>
          <a:lstStyle/>
          <a:p>
            <a:r>
              <a:rPr lang="en-US"/>
              <a:t>TFAWS 2023 - Planetary Protection - Pugel/GSFC/546</a:t>
            </a:r>
          </a:p>
        </p:txBody>
      </p:sp>
      <p:pic>
        <p:nvPicPr>
          <p:cNvPr id="3" name="Picture 2">
            <a:extLst>
              <a:ext uri="{FF2B5EF4-FFF2-40B4-BE49-F238E27FC236}">
                <a16:creationId xmlns:a16="http://schemas.microsoft.com/office/drawing/2014/main" id="{94B05FD5-31AC-7FA1-D3B1-220F61ED2FD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387893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2146677"/>
              </p:ext>
            </p:extLst>
          </p:nvPr>
        </p:nvGraphicFramePr>
        <p:xfrm>
          <a:off x="228600" y="1076960"/>
          <a:ext cx="8763000" cy="2494280"/>
        </p:xfrm>
        <a:graphic>
          <a:graphicData uri="http://schemas.openxmlformats.org/drawingml/2006/table">
            <a:tbl>
              <a:tblPr firstRow="1" bandRow="1">
                <a:tableStyleId>{5C22544A-7EE6-4342-B048-85BDC9FD1C3A}</a:tableStyleId>
              </a:tblPr>
              <a:tblGrid>
                <a:gridCol w="455870">
                  <a:extLst>
                    <a:ext uri="{9D8B030D-6E8A-4147-A177-3AD203B41FA5}">
                      <a16:colId xmlns:a16="http://schemas.microsoft.com/office/drawing/2014/main" val="20000"/>
                    </a:ext>
                  </a:extLst>
                </a:gridCol>
                <a:gridCol w="498520">
                  <a:extLst>
                    <a:ext uri="{9D8B030D-6E8A-4147-A177-3AD203B41FA5}">
                      <a16:colId xmlns:a16="http://schemas.microsoft.com/office/drawing/2014/main" val="20001"/>
                    </a:ext>
                  </a:extLst>
                </a:gridCol>
                <a:gridCol w="1041324">
                  <a:extLst>
                    <a:ext uri="{9D8B030D-6E8A-4147-A177-3AD203B41FA5}">
                      <a16:colId xmlns:a16="http://schemas.microsoft.com/office/drawing/2014/main" val="20002"/>
                    </a:ext>
                  </a:extLst>
                </a:gridCol>
                <a:gridCol w="976086">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90600">
                  <a:extLst>
                    <a:ext uri="{9D8B030D-6E8A-4147-A177-3AD203B41FA5}">
                      <a16:colId xmlns:a16="http://schemas.microsoft.com/office/drawing/2014/main" val="20009"/>
                    </a:ext>
                  </a:extLst>
                </a:gridCol>
              </a:tblGrid>
              <a:tr h="370840">
                <a:tc>
                  <a:txBody>
                    <a:bodyPr/>
                    <a:lstStyle/>
                    <a:p>
                      <a:pPr algn="ctr"/>
                      <a:r>
                        <a:rPr lang="en-US" sz="1200" dirty="0"/>
                        <a:t>Cat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PP</a:t>
                      </a:r>
                      <a:r>
                        <a:rPr lang="en-US" sz="1200" baseline="0" dirty="0"/>
                        <a:t> Plan</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Inventory o</a:t>
                      </a:r>
                      <a:r>
                        <a:rPr lang="en-US" sz="1200" baseline="0" dirty="0"/>
                        <a:t>f bulk organic constituents</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Trajectory Biasing</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Cleanroom</a:t>
                      </a:r>
                      <a:r>
                        <a:rPr lang="en-US" sz="1200" baseline="0" dirty="0"/>
                        <a:t> Requirement</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Burnup and Breakup  Analyses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Subsidiary Plans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Bioassays</a:t>
                      </a:r>
                    </a:p>
                    <a:p>
                      <a:pPr algn="ct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Bioburden Reduction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System Sterilization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r>
                        <a:rPr lang="en-US" sz="1400" b="1" dirty="0"/>
                        <a:t>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b="1" dirty="0"/>
                        <a:t>II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b="1" dirty="0"/>
                        <a:t>III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400" b="1" dirty="0"/>
                        <a:t>IV</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370840">
                <a:tc>
                  <a:txBody>
                    <a:bodyPr/>
                    <a:lstStyle/>
                    <a:p>
                      <a:r>
                        <a:rPr lang="en-US" sz="1400" b="1" dirty="0"/>
                        <a:t>V</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0" y="293078"/>
            <a:ext cx="9144000" cy="533399"/>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8F3E3"/>
                </a:solidFill>
                <a:latin typeface="Calibri" panose="020F0502020204030204" pitchFamily="34" charset="0"/>
                <a:cs typeface="Calibri" panose="020F0502020204030204" pitchFamily="34" charset="0"/>
              </a:rPr>
              <a:t>PP Requirements Themes At a Glance:  Sorted by Category</a:t>
            </a:r>
          </a:p>
        </p:txBody>
      </p:sp>
      <p:graphicFrame>
        <p:nvGraphicFramePr>
          <p:cNvPr id="7" name="Table 6"/>
          <p:cNvGraphicFramePr>
            <a:graphicFrameLocks noGrp="1"/>
          </p:cNvGraphicFramePr>
          <p:nvPr>
            <p:extLst>
              <p:ext uri="{D42A27DB-BD31-4B8C-83A1-F6EECF244321}">
                <p14:modId xmlns:p14="http://schemas.microsoft.com/office/powerpoint/2010/main" val="3096824267"/>
              </p:ext>
            </p:extLst>
          </p:nvPr>
        </p:nvGraphicFramePr>
        <p:xfrm>
          <a:off x="228600" y="3899535"/>
          <a:ext cx="1057656" cy="1706880"/>
        </p:xfrm>
        <a:graphic>
          <a:graphicData uri="http://schemas.openxmlformats.org/drawingml/2006/table">
            <a:tbl>
              <a:tblPr firstRow="1" bandRow="1">
                <a:tableStyleId>{5C22544A-7EE6-4342-B048-85BDC9FD1C3A}</a:tableStyleId>
              </a:tblPr>
              <a:tblGrid>
                <a:gridCol w="1057656">
                  <a:extLst>
                    <a:ext uri="{9D8B030D-6E8A-4147-A177-3AD203B41FA5}">
                      <a16:colId xmlns:a16="http://schemas.microsoft.com/office/drawing/2014/main" val="20000"/>
                    </a:ext>
                  </a:extLst>
                </a:gridCol>
              </a:tblGrid>
              <a:tr h="370840">
                <a:tc>
                  <a:txBody>
                    <a:bodyPr/>
                    <a:lstStyle/>
                    <a:p>
                      <a:r>
                        <a:rPr lang="en-US" sz="1100" dirty="0">
                          <a:solidFill>
                            <a:schemeClr val="tx1"/>
                          </a:solidFill>
                        </a:rPr>
                        <a:t>Requirements as listed in the NPR</a:t>
                      </a:r>
                    </a:p>
                  </a:txBody>
                  <a:tcPr>
                    <a:solidFill>
                      <a:schemeClr val="bg1"/>
                    </a:solidFill>
                  </a:tcPr>
                </a:tc>
                <a:extLst>
                  <a:ext uri="{0D108BD9-81ED-4DB2-BD59-A6C34878D82A}">
                    <a16:rowId xmlns:a16="http://schemas.microsoft.com/office/drawing/2014/main" val="3954733195"/>
                  </a:ext>
                </a:extLst>
              </a:tr>
              <a:tr h="370840">
                <a:tc>
                  <a:txBody>
                    <a:bodyPr/>
                    <a:lstStyle/>
                    <a:p>
                      <a:r>
                        <a:rPr lang="en-US" sz="1100" dirty="0">
                          <a:solidFill>
                            <a:schemeClr val="tx1"/>
                          </a:solidFill>
                        </a:rPr>
                        <a:t>None</a:t>
                      </a:r>
                    </a:p>
                  </a:txBody>
                  <a:tcPr>
                    <a:solidFill>
                      <a:schemeClr val="bg1"/>
                    </a:solidFill>
                  </a:tcPr>
                </a:tc>
                <a:extLst>
                  <a:ext uri="{0D108BD9-81ED-4DB2-BD59-A6C34878D82A}">
                    <a16:rowId xmlns:a16="http://schemas.microsoft.com/office/drawing/2014/main" val="10000"/>
                  </a:ext>
                </a:extLst>
              </a:tr>
              <a:tr h="370840">
                <a:tc>
                  <a:txBody>
                    <a:bodyPr/>
                    <a:lstStyle/>
                    <a:p>
                      <a:r>
                        <a:rPr lang="en-US" sz="1100" dirty="0"/>
                        <a:t>Some</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r>
                        <a:rPr lang="en-US" sz="1100" dirty="0">
                          <a:solidFill>
                            <a:schemeClr val="bg1"/>
                          </a:solidFill>
                        </a:rPr>
                        <a:t>All/Significant</a:t>
                      </a:r>
                    </a:p>
                  </a:txBody>
                  <a:tcPr>
                    <a:solidFill>
                      <a:schemeClr val="tx1"/>
                    </a:solidFill>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B745ACAB-3F97-7842-AC57-9DEE468CCA37}"/>
              </a:ext>
            </a:extLst>
          </p:cNvPr>
          <p:cNvSpPr>
            <a:spLocks noGrp="1"/>
          </p:cNvSpPr>
          <p:nvPr>
            <p:ph type="ftr" sz="quarter" idx="11"/>
          </p:nvPr>
        </p:nvSpPr>
        <p:spPr/>
        <p:txBody>
          <a:bodyPr/>
          <a:lstStyle/>
          <a:p>
            <a:r>
              <a:rPr lang="en-US"/>
              <a:t>TFAWS 2023 - Planetary Protection - Pugel/GSFC/546</a:t>
            </a:r>
          </a:p>
        </p:txBody>
      </p:sp>
      <p:pic>
        <p:nvPicPr>
          <p:cNvPr id="9" name="Picture 8">
            <a:extLst>
              <a:ext uri="{FF2B5EF4-FFF2-40B4-BE49-F238E27FC236}">
                <a16:creationId xmlns:a16="http://schemas.microsoft.com/office/drawing/2014/main" id="{F5EA9166-0ADC-0347-A440-9672D451DE8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
        <p:nvSpPr>
          <p:cNvPr id="2" name="Slide Number Placeholder 1">
            <a:extLst>
              <a:ext uri="{FF2B5EF4-FFF2-40B4-BE49-F238E27FC236}">
                <a16:creationId xmlns:a16="http://schemas.microsoft.com/office/drawing/2014/main" id="{8A4710DE-026D-081D-AEEA-9600686CD1A2}"/>
              </a:ext>
            </a:extLst>
          </p:cNvPr>
          <p:cNvSpPr>
            <a:spLocks noGrp="1"/>
          </p:cNvSpPr>
          <p:nvPr>
            <p:ph type="sldNum" sz="quarter" idx="12"/>
          </p:nvPr>
        </p:nvSpPr>
        <p:spPr/>
        <p:txBody>
          <a:bodyPr/>
          <a:lstStyle/>
          <a:p>
            <a:fld id="{581E7E9E-56B7-497A-99D9-06236BC79B7B}" type="slidenum">
              <a:rPr lang="en-US" smtClean="0"/>
              <a:t>23</a:t>
            </a:fld>
            <a:endParaRPr lang="en-US"/>
          </a:p>
        </p:txBody>
      </p:sp>
    </p:spTree>
    <p:extLst>
      <p:ext uri="{BB962C8B-B14F-4D97-AF65-F5344CB8AC3E}">
        <p14:creationId xmlns:p14="http://schemas.microsoft.com/office/powerpoint/2010/main" val="247883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dirty="0">
                <a:solidFill>
                  <a:srgbClr val="FFFFFF"/>
                </a:solidFill>
                <a:latin typeface="+mj-lt"/>
                <a:ea typeface="+mj-ea"/>
                <a:cs typeface="+mj-cs"/>
              </a:rPr>
              <a:t>Today</a:t>
            </a:r>
          </a:p>
        </p:txBody>
      </p:sp>
      <p:sp>
        <p:nvSpPr>
          <p:cNvPr id="3" name="TextBox 2"/>
          <p:cNvSpPr txBox="1"/>
          <p:nvPr/>
        </p:nvSpPr>
        <p:spPr>
          <a:xfrm>
            <a:off x="1466842" y="1946031"/>
            <a:ext cx="7395804" cy="4410319"/>
          </a:xfrm>
          <a:prstGeom prst="rect">
            <a:avLst/>
          </a:prstGeom>
          <a:solidFill>
            <a:schemeClr val="bg1"/>
          </a:solidFill>
          <a:ln>
            <a:solidFill>
              <a:schemeClr val="accent2"/>
            </a:solidFill>
          </a:ln>
        </p:spPr>
        <p:txBody>
          <a:bodyPr vert="horz" lIns="91440" tIns="45720" rIns="91440" bIns="45720" rtlCol="0">
            <a:normAutofit/>
          </a:bodyPr>
          <a:lstStyle/>
          <a:p>
            <a:pPr marL="57150">
              <a:lnSpc>
                <a:spcPct val="90000"/>
              </a:lnSpc>
              <a:spcAft>
                <a:spcPts val="600"/>
              </a:spcAft>
            </a:pPr>
            <a:endParaRPr lang="en-US" sz="2800" b="1" dirty="0">
              <a:solidFill>
                <a:schemeClr val="accent2">
                  <a:lumMod val="20000"/>
                  <a:lumOff val="8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Planetary Protection Basics</a:t>
            </a:r>
          </a:p>
          <a:p>
            <a:pPr marL="57150">
              <a:lnSpc>
                <a:spcPct val="90000"/>
              </a:lnSpc>
              <a:spcAft>
                <a:spcPts val="600"/>
              </a:spcAft>
            </a:pPr>
            <a:endParaRPr lang="en-US" sz="2800" b="1" dirty="0">
              <a:solidFill>
                <a:schemeClr val="accent2">
                  <a:lumMod val="20000"/>
                  <a:lumOff val="8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Planetary Protection Requirements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The Intersection of Thermal and Planetary Protection</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Flight Project Practicalities</a:t>
            </a:r>
          </a:p>
          <a:p>
            <a:pPr marL="285750" indent="-228600">
              <a:lnSpc>
                <a:spcPct val="90000"/>
              </a:lnSpc>
              <a:spcAft>
                <a:spcPts val="600"/>
              </a:spcAft>
              <a:buFont typeface="Arial" panose="020B0604020202020204" pitchFamily="34" charset="0"/>
              <a:buChar char="•"/>
            </a:pPr>
            <a:endParaRPr lang="en-US" sz="2800" b="1" dirty="0">
              <a:solidFill>
                <a:schemeClr val="accent2"/>
              </a:solidFill>
            </a:endParaRPr>
          </a:p>
          <a:p>
            <a:pPr marL="57150">
              <a:lnSpc>
                <a:spcPct val="90000"/>
              </a:lnSpc>
              <a:spcAft>
                <a:spcPts val="600"/>
              </a:spcAft>
            </a:pPr>
            <a:endParaRPr lang="en-US" sz="800" b="1" dirty="0">
              <a:solidFill>
                <a:schemeClr val="accent2"/>
              </a:solidFill>
            </a:endParaRPr>
          </a:p>
          <a:p>
            <a:pPr marL="514350" lvl="1">
              <a:lnSpc>
                <a:spcPct val="90000"/>
              </a:lnSpc>
              <a:spcAft>
                <a:spcPts val="600"/>
              </a:spcAft>
            </a:pPr>
            <a:endParaRPr lang="en-US" sz="2800" i="1" dirty="0">
              <a:solidFill>
                <a:schemeClr val="accent2"/>
              </a:solidFill>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581E7E9E-56B7-497A-99D9-06236BC79B7B}" type="slidenum">
              <a:rPr lang="en-US"/>
              <a:pPr>
                <a:spcAft>
                  <a:spcPts val="600"/>
                </a:spcAft>
              </a:pPr>
              <a:t>24</a:t>
            </a:fld>
            <a:endParaRPr lang="en-US"/>
          </a:p>
        </p:txBody>
      </p:sp>
      <p:sp>
        <p:nvSpPr>
          <p:cNvPr id="5" name="Footer Placeholder 4">
            <a:extLst>
              <a:ext uri="{FF2B5EF4-FFF2-40B4-BE49-F238E27FC236}">
                <a16:creationId xmlns:a16="http://schemas.microsoft.com/office/drawing/2014/main" id="{BF605FB5-9ACD-4005-CE8A-CC920F10FF70}"/>
              </a:ext>
            </a:extLst>
          </p:cNvPr>
          <p:cNvSpPr>
            <a:spLocks noGrp="1"/>
          </p:cNvSpPr>
          <p:nvPr>
            <p:ph type="ftr" sz="quarter" idx="11"/>
          </p:nvPr>
        </p:nvSpPr>
        <p:spPr>
          <a:xfrm>
            <a:off x="3123057" y="6432771"/>
            <a:ext cx="2895600" cy="365125"/>
          </a:xfrm>
        </p:spPr>
        <p:txBody>
          <a:bodyPr/>
          <a:lstStyle/>
          <a:p>
            <a:r>
              <a:rPr lang="en-US"/>
              <a:t>TFAWS 2023 - Planetary Protection - Pugel/GSFC/546</a:t>
            </a:r>
            <a:endParaRPr lang="en-US" dirty="0"/>
          </a:p>
        </p:txBody>
      </p:sp>
      <p:pic>
        <p:nvPicPr>
          <p:cNvPr id="6" name="Picture 5">
            <a:extLst>
              <a:ext uri="{FF2B5EF4-FFF2-40B4-BE49-F238E27FC236}">
                <a16:creationId xmlns:a16="http://schemas.microsoft.com/office/drawing/2014/main" id="{8A4697F9-CB0A-61A0-797D-65394DC38626}"/>
              </a:ext>
            </a:extLst>
          </p:cNvPr>
          <p:cNvPicPr>
            <a:picLocks noChangeAspect="1"/>
          </p:cNvPicPr>
          <p:nvPr/>
        </p:nvPicPr>
        <p:blipFill rotWithShape="1">
          <a:blip r:embed="rId3"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224425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07491"/>
            <a:ext cx="9144000" cy="3350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astrobioloblog.files.wordpress.com/2011/04/typical-solarsystem.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4000" cy="3753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5400000">
            <a:off x="2198297" y="4864687"/>
            <a:ext cx="1251818" cy="369332"/>
          </a:xfrm>
          <a:prstGeom prst="rect">
            <a:avLst/>
          </a:prstGeom>
          <a:noFill/>
        </p:spPr>
        <p:txBody>
          <a:bodyPr wrap="none" rtlCol="0">
            <a:spAutoFit/>
          </a:bodyPr>
          <a:lstStyle/>
          <a:p>
            <a:r>
              <a:rPr lang="en-US" b="1" dirty="0">
                <a:solidFill>
                  <a:schemeClr val="accent6">
                    <a:lumMod val="75000"/>
                  </a:schemeClr>
                </a:solidFill>
                <a:latin typeface="Calibri" charset="0"/>
                <a:ea typeface="Calibri" charset="0"/>
                <a:cs typeface="Calibri" charset="0"/>
              </a:rPr>
              <a:t>Cat III &amp;  IV</a:t>
            </a:r>
          </a:p>
        </p:txBody>
      </p:sp>
      <p:sp>
        <p:nvSpPr>
          <p:cNvPr id="7" name="TextBox 6"/>
          <p:cNvSpPr txBox="1"/>
          <p:nvPr/>
        </p:nvSpPr>
        <p:spPr>
          <a:xfrm rot="5400000">
            <a:off x="1516324" y="4961669"/>
            <a:ext cx="1428148" cy="369332"/>
          </a:xfrm>
          <a:prstGeom prst="rect">
            <a:avLst/>
          </a:prstGeom>
          <a:noFill/>
        </p:spPr>
        <p:txBody>
          <a:bodyPr wrap="none" rtlCol="0">
            <a:spAutoFit/>
          </a:bodyPr>
          <a:lstStyle/>
          <a:p>
            <a:r>
              <a:rPr lang="en-US" b="1" dirty="0">
                <a:solidFill>
                  <a:schemeClr val="tx1">
                    <a:lumMod val="75000"/>
                    <a:lumOff val="25000"/>
                  </a:schemeClr>
                </a:solidFill>
                <a:latin typeface="Calibri" charset="0"/>
                <a:ea typeface="Calibri" charset="0"/>
                <a:cs typeface="Calibri" charset="0"/>
              </a:rPr>
              <a:t>Cat II (moon)</a:t>
            </a:r>
          </a:p>
        </p:txBody>
      </p:sp>
      <p:sp>
        <p:nvSpPr>
          <p:cNvPr id="8" name="TextBox 7"/>
          <p:cNvSpPr txBox="1"/>
          <p:nvPr/>
        </p:nvSpPr>
        <p:spPr>
          <a:xfrm rot="5400000">
            <a:off x="2986922" y="4808102"/>
            <a:ext cx="1097929" cy="369332"/>
          </a:xfrm>
          <a:prstGeom prst="rect">
            <a:avLst/>
          </a:prstGeom>
          <a:noFill/>
        </p:spPr>
        <p:txBody>
          <a:bodyPr wrap="none" rtlCol="0">
            <a:spAutoFit/>
          </a:bodyPr>
          <a:lstStyle/>
          <a:p>
            <a:r>
              <a:rPr lang="en-US" b="1" dirty="0">
                <a:solidFill>
                  <a:schemeClr val="tx1">
                    <a:lumMod val="75000"/>
                    <a:lumOff val="25000"/>
                  </a:schemeClr>
                </a:solidFill>
                <a:latin typeface="Calibri" charset="0"/>
                <a:ea typeface="Calibri" charset="0"/>
                <a:cs typeface="Calibri" charset="0"/>
              </a:rPr>
              <a:t>Cat I or II </a:t>
            </a:r>
          </a:p>
        </p:txBody>
      </p:sp>
      <p:sp>
        <p:nvSpPr>
          <p:cNvPr id="11" name="TextBox 10"/>
          <p:cNvSpPr txBox="1"/>
          <p:nvPr/>
        </p:nvSpPr>
        <p:spPr>
          <a:xfrm rot="5400000">
            <a:off x="4257675" y="5113794"/>
            <a:ext cx="1608838" cy="369332"/>
          </a:xfrm>
          <a:prstGeom prst="rect">
            <a:avLst/>
          </a:prstGeom>
          <a:noFill/>
        </p:spPr>
        <p:txBody>
          <a:bodyPr wrap="none" rtlCol="0">
            <a:spAutoFit/>
          </a:bodyPr>
          <a:lstStyle/>
          <a:p>
            <a:r>
              <a:rPr lang="en-US" b="1" dirty="0">
                <a:solidFill>
                  <a:schemeClr val="accent6">
                    <a:lumMod val="75000"/>
                  </a:schemeClr>
                </a:solidFill>
                <a:latin typeface="Calibri" charset="0"/>
                <a:ea typeface="Calibri" charset="0"/>
                <a:cs typeface="Calibri" charset="0"/>
              </a:rPr>
              <a:t>Cat IV or Cat III</a:t>
            </a:r>
          </a:p>
        </p:txBody>
      </p:sp>
      <p:sp>
        <p:nvSpPr>
          <p:cNvPr id="12" name="TextBox 11"/>
          <p:cNvSpPr txBox="1"/>
          <p:nvPr/>
        </p:nvSpPr>
        <p:spPr>
          <a:xfrm rot="5400000">
            <a:off x="4691932" y="3368991"/>
            <a:ext cx="822469" cy="276999"/>
          </a:xfrm>
          <a:prstGeom prst="rect">
            <a:avLst/>
          </a:prstGeom>
          <a:noFill/>
        </p:spPr>
        <p:txBody>
          <a:bodyPr wrap="none" rtlCol="0">
            <a:spAutoFit/>
          </a:bodyPr>
          <a:lstStyle/>
          <a:p>
            <a:r>
              <a:rPr lang="en-US" sz="1200" b="1" dirty="0">
                <a:solidFill>
                  <a:schemeClr val="accent6">
                    <a:lumMod val="75000"/>
                  </a:schemeClr>
                </a:solidFill>
                <a:latin typeface="Berlin Sans FB Demi" panose="020E0802020502020306" pitchFamily="34" charset="0"/>
              </a:rPr>
              <a:t>EUROPA</a:t>
            </a:r>
          </a:p>
        </p:txBody>
      </p:sp>
      <p:sp>
        <p:nvSpPr>
          <p:cNvPr id="9" name="Oval 8"/>
          <p:cNvSpPr/>
          <p:nvPr/>
        </p:nvSpPr>
        <p:spPr>
          <a:xfrm>
            <a:off x="4942589" y="2819401"/>
            <a:ext cx="23901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6269354" y="4940887"/>
            <a:ext cx="1523288" cy="369332"/>
          </a:xfrm>
          <a:prstGeom prst="rect">
            <a:avLst/>
          </a:prstGeom>
          <a:noFill/>
        </p:spPr>
        <p:txBody>
          <a:bodyPr wrap="squar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15" name="TextBox 14"/>
          <p:cNvSpPr txBox="1"/>
          <p:nvPr/>
        </p:nvSpPr>
        <p:spPr>
          <a:xfrm rot="5400000">
            <a:off x="7763716" y="4940887"/>
            <a:ext cx="1523288" cy="369332"/>
          </a:xfrm>
          <a:prstGeom prst="rect">
            <a:avLst/>
          </a:prstGeom>
          <a:noFill/>
        </p:spPr>
        <p:txBody>
          <a:bodyPr wrap="squar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16" name="TextBox 15"/>
          <p:cNvSpPr txBox="1"/>
          <p:nvPr/>
        </p:nvSpPr>
        <p:spPr>
          <a:xfrm rot="5400000">
            <a:off x="7043022" y="4940887"/>
            <a:ext cx="1523288" cy="369332"/>
          </a:xfrm>
          <a:prstGeom prst="rect">
            <a:avLst/>
          </a:prstGeom>
          <a:noFill/>
        </p:spPr>
        <p:txBody>
          <a:bodyPr wrap="squar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17" name="TextBox 16"/>
          <p:cNvSpPr txBox="1"/>
          <p:nvPr/>
        </p:nvSpPr>
        <p:spPr>
          <a:xfrm rot="5400000">
            <a:off x="4696955" y="4940887"/>
            <a:ext cx="1523288" cy="369332"/>
          </a:xfrm>
          <a:prstGeom prst="rect">
            <a:avLst/>
          </a:prstGeom>
          <a:noFill/>
        </p:spPr>
        <p:txBody>
          <a:bodyPr wrap="squar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18" name="TextBox 17"/>
          <p:cNvSpPr txBox="1"/>
          <p:nvPr/>
        </p:nvSpPr>
        <p:spPr>
          <a:xfrm rot="5400000">
            <a:off x="5146814" y="3303714"/>
            <a:ext cx="346570" cy="276999"/>
          </a:xfrm>
          <a:prstGeom prst="rect">
            <a:avLst/>
          </a:prstGeom>
          <a:noFill/>
          <a:ln>
            <a:noFill/>
          </a:ln>
        </p:spPr>
        <p:txBody>
          <a:bodyPr wrap="none" rtlCol="0">
            <a:spAutoFit/>
          </a:bodyPr>
          <a:lstStyle/>
          <a:p>
            <a:r>
              <a:rPr lang="en-US" sz="1200" b="1" dirty="0">
                <a:solidFill>
                  <a:schemeClr val="tx1">
                    <a:lumMod val="75000"/>
                    <a:lumOff val="25000"/>
                  </a:schemeClr>
                </a:solidFill>
                <a:latin typeface="Berlin Sans FB Demi" panose="020E0802020502020306" pitchFamily="34" charset="0"/>
              </a:rPr>
              <a:t>IO</a:t>
            </a:r>
          </a:p>
        </p:txBody>
      </p:sp>
      <p:sp>
        <p:nvSpPr>
          <p:cNvPr id="19" name="TextBox 18"/>
          <p:cNvSpPr txBox="1"/>
          <p:nvPr/>
        </p:nvSpPr>
        <p:spPr>
          <a:xfrm rot="4581091">
            <a:off x="2435318" y="1505372"/>
            <a:ext cx="777777" cy="369332"/>
          </a:xfrm>
          <a:prstGeom prst="rect">
            <a:avLst/>
          </a:prstGeom>
          <a:solidFill>
            <a:schemeClr val="tx1"/>
          </a:solidFill>
        </p:spPr>
        <p:txBody>
          <a:bodyPr wrap="none" rtlCol="0">
            <a:spAutoFit/>
          </a:bodyPr>
          <a:lstStyle/>
          <a:p>
            <a:r>
              <a:rPr lang="en-US" b="1" dirty="0">
                <a:solidFill>
                  <a:schemeClr val="accent6">
                    <a:lumMod val="75000"/>
                  </a:schemeClr>
                </a:solidFill>
                <a:latin typeface="Berlin Sans FB Demi" panose="020E0802020502020306" pitchFamily="34" charset="0"/>
              </a:rPr>
              <a:t>MARS</a:t>
            </a:r>
          </a:p>
        </p:txBody>
      </p:sp>
      <p:sp>
        <p:nvSpPr>
          <p:cNvPr id="20" name="Oval 19"/>
          <p:cNvSpPr/>
          <p:nvPr/>
        </p:nvSpPr>
        <p:spPr>
          <a:xfrm>
            <a:off x="5282578" y="2709478"/>
            <a:ext cx="17602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57800" y="3090478"/>
            <a:ext cx="119505" cy="109923"/>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400000">
            <a:off x="6245142" y="4569735"/>
            <a:ext cx="673133" cy="369332"/>
          </a:xfrm>
          <a:prstGeom prst="rect">
            <a:avLst/>
          </a:prstGeom>
          <a:noFill/>
        </p:spPr>
        <p:txBody>
          <a:bodyPr wrap="non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24" name="TextBox 23"/>
          <p:cNvSpPr txBox="1"/>
          <p:nvPr/>
        </p:nvSpPr>
        <p:spPr>
          <a:xfrm rot="5400000">
            <a:off x="5450732" y="4940887"/>
            <a:ext cx="1523288" cy="369332"/>
          </a:xfrm>
          <a:prstGeom prst="rect">
            <a:avLst/>
          </a:prstGeom>
          <a:noFill/>
        </p:spPr>
        <p:txBody>
          <a:bodyPr wrap="squar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25" name="TextBox 24"/>
          <p:cNvSpPr txBox="1"/>
          <p:nvPr/>
        </p:nvSpPr>
        <p:spPr>
          <a:xfrm rot="5400000">
            <a:off x="4906651" y="5080633"/>
            <a:ext cx="1802780" cy="369332"/>
          </a:xfrm>
          <a:prstGeom prst="rect">
            <a:avLst/>
          </a:prstGeom>
          <a:noFill/>
        </p:spPr>
        <p:txBody>
          <a:bodyPr wrap="square" rtlCol="0">
            <a:spAutoFit/>
          </a:bodyPr>
          <a:lstStyle/>
          <a:p>
            <a:r>
              <a:rPr lang="en-US" b="1" dirty="0">
                <a:solidFill>
                  <a:schemeClr val="accent6">
                    <a:lumMod val="75000"/>
                  </a:schemeClr>
                </a:solidFill>
                <a:latin typeface="Calibri" charset="0"/>
                <a:ea typeface="Calibri" charset="0"/>
                <a:cs typeface="Calibri" charset="0"/>
              </a:rPr>
              <a:t>Cat II, III , IV</a:t>
            </a:r>
          </a:p>
        </p:txBody>
      </p:sp>
      <p:sp>
        <p:nvSpPr>
          <p:cNvPr id="26" name="Oval 25"/>
          <p:cNvSpPr/>
          <p:nvPr/>
        </p:nvSpPr>
        <p:spPr>
          <a:xfrm>
            <a:off x="5691379" y="2447155"/>
            <a:ext cx="176021" cy="219846"/>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5400000">
            <a:off x="5029888" y="3303714"/>
            <a:ext cx="1550424" cy="276999"/>
          </a:xfrm>
          <a:prstGeom prst="rect">
            <a:avLst/>
          </a:prstGeom>
          <a:noFill/>
        </p:spPr>
        <p:txBody>
          <a:bodyPr wrap="none" rtlCol="0">
            <a:spAutoFit/>
          </a:bodyPr>
          <a:lstStyle/>
          <a:p>
            <a:r>
              <a:rPr lang="en-US" sz="1200" b="1" dirty="0">
                <a:solidFill>
                  <a:schemeClr val="tx1">
                    <a:lumMod val="75000"/>
                    <a:lumOff val="25000"/>
                  </a:schemeClr>
                </a:solidFill>
                <a:latin typeface="Berlin Sans FB Demi" panose="020E0802020502020306" pitchFamily="34" charset="0"/>
              </a:rPr>
              <a:t>TITAN</a:t>
            </a:r>
            <a:r>
              <a:rPr lang="en-US" sz="1200" b="1" dirty="0">
                <a:solidFill>
                  <a:schemeClr val="accent1"/>
                </a:solidFill>
                <a:latin typeface="Berlin Sans FB Demi" panose="020E0802020502020306" pitchFamily="34" charset="0"/>
              </a:rPr>
              <a:t>, </a:t>
            </a:r>
            <a:r>
              <a:rPr lang="en-US" sz="1200" b="1" dirty="0">
                <a:solidFill>
                  <a:schemeClr val="accent6">
                    <a:lumMod val="75000"/>
                  </a:schemeClr>
                </a:solidFill>
                <a:latin typeface="Berlin Sans FB Demi" panose="020E0802020502020306" pitchFamily="34" charset="0"/>
              </a:rPr>
              <a:t>ENCELADUS</a:t>
            </a:r>
          </a:p>
        </p:txBody>
      </p:sp>
      <p:sp>
        <p:nvSpPr>
          <p:cNvPr id="28" name="TextBox 27"/>
          <p:cNvSpPr txBox="1"/>
          <p:nvPr/>
        </p:nvSpPr>
        <p:spPr>
          <a:xfrm rot="5400000">
            <a:off x="663858" y="4582559"/>
            <a:ext cx="718017" cy="369332"/>
          </a:xfrm>
          <a:prstGeom prst="rect">
            <a:avLst/>
          </a:prstGeom>
          <a:noFill/>
        </p:spPr>
        <p:txBody>
          <a:bodyPr wrap="none" rtlCol="0">
            <a:spAutoFit/>
          </a:bodyPr>
          <a:lstStyle/>
          <a:p>
            <a:r>
              <a:rPr lang="en-US" b="1" dirty="0">
                <a:solidFill>
                  <a:schemeClr val="tx1">
                    <a:lumMod val="75000"/>
                    <a:lumOff val="25000"/>
                  </a:schemeClr>
                </a:solidFill>
                <a:latin typeface="Calibri" charset="0"/>
                <a:ea typeface="Calibri" charset="0"/>
                <a:cs typeface="Calibri" charset="0"/>
              </a:rPr>
              <a:t>Cat I  </a:t>
            </a:r>
          </a:p>
        </p:txBody>
      </p:sp>
      <p:sp>
        <p:nvSpPr>
          <p:cNvPr id="29" name="TextBox 28"/>
          <p:cNvSpPr txBox="1"/>
          <p:nvPr/>
        </p:nvSpPr>
        <p:spPr>
          <a:xfrm>
            <a:off x="1588228" y="6143506"/>
            <a:ext cx="5984908" cy="646331"/>
          </a:xfrm>
          <a:prstGeom prst="rect">
            <a:avLst/>
          </a:prstGeom>
          <a:solidFill>
            <a:schemeClr val="tx1"/>
          </a:solidFill>
        </p:spPr>
        <p:txBody>
          <a:bodyPr wrap="none" rtlCol="0">
            <a:spAutoFit/>
          </a:bodyPr>
          <a:lstStyle/>
          <a:p>
            <a:pPr algn="ctr"/>
            <a:r>
              <a:rPr lang="en-US" b="1" dirty="0">
                <a:solidFill>
                  <a:schemeClr val="accent2"/>
                </a:solidFill>
                <a:latin typeface="Calibri" charset="0"/>
                <a:ea typeface="Calibri" charset="0"/>
                <a:cs typeface="Calibri" charset="0"/>
              </a:rPr>
              <a:t>Missions where Thermal and Planetary Protection Engineers </a:t>
            </a:r>
          </a:p>
          <a:p>
            <a:pPr algn="ctr"/>
            <a:r>
              <a:rPr lang="en-US" b="1" dirty="0">
                <a:solidFill>
                  <a:schemeClr val="accent2"/>
                </a:solidFill>
                <a:latin typeface="Calibri" charset="0"/>
                <a:ea typeface="Calibri" charset="0"/>
                <a:cs typeface="Calibri" charset="0"/>
              </a:rPr>
              <a:t>are most likely to work together…</a:t>
            </a:r>
          </a:p>
        </p:txBody>
      </p:sp>
      <p:sp>
        <p:nvSpPr>
          <p:cNvPr id="30" name="TextBox 29"/>
          <p:cNvSpPr txBox="1"/>
          <p:nvPr/>
        </p:nvSpPr>
        <p:spPr>
          <a:xfrm rot="5400000">
            <a:off x="1269732" y="4569735"/>
            <a:ext cx="673133" cy="369332"/>
          </a:xfrm>
          <a:prstGeom prst="rect">
            <a:avLst/>
          </a:prstGeom>
          <a:noFill/>
        </p:spPr>
        <p:txBody>
          <a:bodyPr wrap="none" rtlCol="0">
            <a:spAutoFit/>
          </a:bodyPr>
          <a:lstStyle/>
          <a:p>
            <a:r>
              <a:rPr lang="en-US" b="1" dirty="0">
                <a:solidFill>
                  <a:schemeClr val="tx1">
                    <a:lumMod val="75000"/>
                    <a:lumOff val="25000"/>
                  </a:schemeClr>
                </a:solidFill>
                <a:latin typeface="Calibri" charset="0"/>
                <a:ea typeface="Calibri" charset="0"/>
                <a:cs typeface="Calibri" charset="0"/>
              </a:rPr>
              <a:t>Cat II</a:t>
            </a:r>
          </a:p>
        </p:txBody>
      </p:sp>
      <p:sp>
        <p:nvSpPr>
          <p:cNvPr id="3" name="Slide Number Placeholder 2">
            <a:extLst>
              <a:ext uri="{FF2B5EF4-FFF2-40B4-BE49-F238E27FC236}">
                <a16:creationId xmlns:a16="http://schemas.microsoft.com/office/drawing/2014/main" id="{5415BEF1-37DB-C8DC-3E31-98D8648DD57A}"/>
              </a:ext>
            </a:extLst>
          </p:cNvPr>
          <p:cNvSpPr>
            <a:spLocks noGrp="1"/>
          </p:cNvSpPr>
          <p:nvPr>
            <p:ph type="sldNum" sz="quarter" idx="12"/>
          </p:nvPr>
        </p:nvSpPr>
        <p:spPr/>
        <p:txBody>
          <a:bodyPr/>
          <a:lstStyle/>
          <a:p>
            <a:fld id="{581E7E9E-56B7-497A-99D9-06236BC79B7B}" type="slidenum">
              <a:rPr lang="en-US" smtClean="0"/>
              <a:t>25</a:t>
            </a:fld>
            <a:endParaRPr lang="en-US"/>
          </a:p>
        </p:txBody>
      </p:sp>
    </p:spTree>
    <p:extLst>
      <p:ext uri="{BB962C8B-B14F-4D97-AF65-F5344CB8AC3E}">
        <p14:creationId xmlns:p14="http://schemas.microsoft.com/office/powerpoint/2010/main" val="326719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076960"/>
          <a:ext cx="8763000" cy="2494280"/>
        </p:xfrm>
        <a:graphic>
          <a:graphicData uri="http://schemas.openxmlformats.org/drawingml/2006/table">
            <a:tbl>
              <a:tblPr firstRow="1" bandRow="1">
                <a:tableStyleId>{5C22544A-7EE6-4342-B048-85BDC9FD1C3A}</a:tableStyleId>
              </a:tblPr>
              <a:tblGrid>
                <a:gridCol w="455870">
                  <a:extLst>
                    <a:ext uri="{9D8B030D-6E8A-4147-A177-3AD203B41FA5}">
                      <a16:colId xmlns:a16="http://schemas.microsoft.com/office/drawing/2014/main" val="20000"/>
                    </a:ext>
                  </a:extLst>
                </a:gridCol>
                <a:gridCol w="498520">
                  <a:extLst>
                    <a:ext uri="{9D8B030D-6E8A-4147-A177-3AD203B41FA5}">
                      <a16:colId xmlns:a16="http://schemas.microsoft.com/office/drawing/2014/main" val="20001"/>
                    </a:ext>
                  </a:extLst>
                </a:gridCol>
                <a:gridCol w="1041324">
                  <a:extLst>
                    <a:ext uri="{9D8B030D-6E8A-4147-A177-3AD203B41FA5}">
                      <a16:colId xmlns:a16="http://schemas.microsoft.com/office/drawing/2014/main" val="20002"/>
                    </a:ext>
                  </a:extLst>
                </a:gridCol>
                <a:gridCol w="976086">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90600">
                  <a:extLst>
                    <a:ext uri="{9D8B030D-6E8A-4147-A177-3AD203B41FA5}">
                      <a16:colId xmlns:a16="http://schemas.microsoft.com/office/drawing/2014/main" val="20009"/>
                    </a:ext>
                  </a:extLst>
                </a:gridCol>
              </a:tblGrid>
              <a:tr h="370840">
                <a:tc>
                  <a:txBody>
                    <a:bodyPr/>
                    <a:lstStyle/>
                    <a:p>
                      <a:pPr algn="ctr"/>
                      <a:r>
                        <a:rPr lang="en-US" sz="1200" dirty="0"/>
                        <a:t>Cat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PP</a:t>
                      </a:r>
                      <a:r>
                        <a:rPr lang="en-US" sz="1200" baseline="0" dirty="0"/>
                        <a:t> Plan</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Inventory o</a:t>
                      </a:r>
                      <a:r>
                        <a:rPr lang="en-US" sz="1200" baseline="0" dirty="0"/>
                        <a:t>f bulk organic constituents</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Trajectory Biasing</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Cleanroom</a:t>
                      </a:r>
                      <a:r>
                        <a:rPr lang="en-US" sz="1200" baseline="0" dirty="0"/>
                        <a:t> Requirement</a:t>
                      </a: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Burnup and Breakup  Analyses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Subsidiary Plans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Bioassays</a:t>
                      </a:r>
                    </a:p>
                    <a:p>
                      <a:pPr algn="ctr"/>
                      <a:endParaRPr lang="en-US" sz="12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Bioburden Reduction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tc>
                  <a:txBody>
                    <a:bodyPr/>
                    <a:lstStyle/>
                    <a:p>
                      <a:pPr algn="ctr"/>
                      <a:r>
                        <a:rPr lang="en-US" sz="1200" dirty="0"/>
                        <a:t>System Sterilization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r>
                        <a:rPr lang="en-US" sz="1400" b="1" dirty="0"/>
                        <a:t>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b="1" dirty="0"/>
                        <a:t>II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b="1" dirty="0"/>
                        <a:t>III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400" b="1" dirty="0"/>
                        <a:t>IV</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370840">
                <a:tc>
                  <a:txBody>
                    <a:bodyPr/>
                    <a:lstStyle/>
                    <a:p>
                      <a:r>
                        <a:rPr lang="en-US" sz="1400" b="1" dirty="0"/>
                        <a:t>V</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1"/>
                    </a:solidFill>
                  </a:tcPr>
                </a:tc>
                <a:tc>
                  <a:txBody>
                    <a:bodyPr/>
                    <a:lstStyle/>
                    <a:p>
                      <a:endParaRPr lang="en-US"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0" y="293078"/>
            <a:ext cx="9144000" cy="533399"/>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8F3E3"/>
                </a:solidFill>
                <a:latin typeface="Calibri" panose="020F0502020204030204" pitchFamily="34" charset="0"/>
                <a:cs typeface="Calibri" panose="020F0502020204030204" pitchFamily="34" charset="0"/>
              </a:rPr>
              <a:t>Thermal and PP Engineers Join Forces for Category IV </a:t>
            </a:r>
            <a:r>
              <a:rPr lang="en-US" sz="2400" b="1" dirty="0" err="1">
                <a:solidFill>
                  <a:srgbClr val="F8F3E3"/>
                </a:solidFill>
                <a:latin typeface="Calibri" panose="020F0502020204030204" pitchFamily="34" charset="0"/>
                <a:cs typeface="Calibri" panose="020F0502020204030204" pitchFamily="34" charset="0"/>
              </a:rPr>
              <a:t>MIssions</a:t>
            </a:r>
            <a:endParaRPr lang="en-US" sz="2400" b="1" dirty="0">
              <a:solidFill>
                <a:srgbClr val="F8F3E3"/>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nvGraphicFramePr>
        <p:xfrm>
          <a:off x="228600" y="3899535"/>
          <a:ext cx="1057656" cy="1706880"/>
        </p:xfrm>
        <a:graphic>
          <a:graphicData uri="http://schemas.openxmlformats.org/drawingml/2006/table">
            <a:tbl>
              <a:tblPr firstRow="1" bandRow="1">
                <a:tableStyleId>{5C22544A-7EE6-4342-B048-85BDC9FD1C3A}</a:tableStyleId>
              </a:tblPr>
              <a:tblGrid>
                <a:gridCol w="1057656">
                  <a:extLst>
                    <a:ext uri="{9D8B030D-6E8A-4147-A177-3AD203B41FA5}">
                      <a16:colId xmlns:a16="http://schemas.microsoft.com/office/drawing/2014/main" val="20000"/>
                    </a:ext>
                  </a:extLst>
                </a:gridCol>
              </a:tblGrid>
              <a:tr h="370840">
                <a:tc>
                  <a:txBody>
                    <a:bodyPr/>
                    <a:lstStyle/>
                    <a:p>
                      <a:r>
                        <a:rPr lang="en-US" sz="1100" dirty="0">
                          <a:solidFill>
                            <a:schemeClr val="tx1"/>
                          </a:solidFill>
                        </a:rPr>
                        <a:t>Requirements as listed in the NPR</a:t>
                      </a:r>
                    </a:p>
                  </a:txBody>
                  <a:tcPr>
                    <a:solidFill>
                      <a:schemeClr val="bg1"/>
                    </a:solidFill>
                  </a:tcPr>
                </a:tc>
                <a:extLst>
                  <a:ext uri="{0D108BD9-81ED-4DB2-BD59-A6C34878D82A}">
                    <a16:rowId xmlns:a16="http://schemas.microsoft.com/office/drawing/2014/main" val="3954733195"/>
                  </a:ext>
                </a:extLst>
              </a:tr>
              <a:tr h="370840">
                <a:tc>
                  <a:txBody>
                    <a:bodyPr/>
                    <a:lstStyle/>
                    <a:p>
                      <a:r>
                        <a:rPr lang="en-US" sz="1100" dirty="0">
                          <a:solidFill>
                            <a:schemeClr val="tx1"/>
                          </a:solidFill>
                        </a:rPr>
                        <a:t>None</a:t>
                      </a:r>
                    </a:p>
                  </a:txBody>
                  <a:tcPr>
                    <a:solidFill>
                      <a:schemeClr val="bg1"/>
                    </a:solidFill>
                  </a:tcPr>
                </a:tc>
                <a:extLst>
                  <a:ext uri="{0D108BD9-81ED-4DB2-BD59-A6C34878D82A}">
                    <a16:rowId xmlns:a16="http://schemas.microsoft.com/office/drawing/2014/main" val="10000"/>
                  </a:ext>
                </a:extLst>
              </a:tr>
              <a:tr h="370840">
                <a:tc>
                  <a:txBody>
                    <a:bodyPr/>
                    <a:lstStyle/>
                    <a:p>
                      <a:r>
                        <a:rPr lang="en-US" sz="1100" dirty="0"/>
                        <a:t>Some</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r>
                        <a:rPr lang="en-US" sz="1100" dirty="0">
                          <a:solidFill>
                            <a:schemeClr val="bg1"/>
                          </a:solidFill>
                        </a:rPr>
                        <a:t>All/Significant</a:t>
                      </a:r>
                    </a:p>
                  </a:txBody>
                  <a:tcPr>
                    <a:solidFill>
                      <a:schemeClr val="tx1"/>
                    </a:solidFill>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B745ACAB-3F97-7842-AC57-9DEE468CCA37}"/>
              </a:ext>
            </a:extLst>
          </p:cNvPr>
          <p:cNvSpPr>
            <a:spLocks noGrp="1"/>
          </p:cNvSpPr>
          <p:nvPr>
            <p:ph type="ftr" sz="quarter" idx="11"/>
          </p:nvPr>
        </p:nvSpPr>
        <p:spPr/>
        <p:txBody>
          <a:bodyPr/>
          <a:lstStyle/>
          <a:p>
            <a:r>
              <a:rPr lang="en-US"/>
              <a:t>TFAWS 2023 - Planetary Protection - Pugel/GSFC/546</a:t>
            </a:r>
          </a:p>
        </p:txBody>
      </p:sp>
      <p:pic>
        <p:nvPicPr>
          <p:cNvPr id="9" name="Picture 8">
            <a:extLst>
              <a:ext uri="{FF2B5EF4-FFF2-40B4-BE49-F238E27FC236}">
                <a16:creationId xmlns:a16="http://schemas.microsoft.com/office/drawing/2014/main" id="{F5EA9166-0ADC-0347-A440-9672D451DE8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
        <p:nvSpPr>
          <p:cNvPr id="2" name="Slide Number Placeholder 1">
            <a:extLst>
              <a:ext uri="{FF2B5EF4-FFF2-40B4-BE49-F238E27FC236}">
                <a16:creationId xmlns:a16="http://schemas.microsoft.com/office/drawing/2014/main" id="{8A4710DE-026D-081D-AEEA-9600686CD1A2}"/>
              </a:ext>
            </a:extLst>
          </p:cNvPr>
          <p:cNvSpPr>
            <a:spLocks noGrp="1"/>
          </p:cNvSpPr>
          <p:nvPr>
            <p:ph type="sldNum" sz="quarter" idx="12"/>
          </p:nvPr>
        </p:nvSpPr>
        <p:spPr/>
        <p:txBody>
          <a:bodyPr/>
          <a:lstStyle/>
          <a:p>
            <a:fld id="{581E7E9E-56B7-497A-99D9-06236BC79B7B}" type="slidenum">
              <a:rPr lang="en-US" smtClean="0"/>
              <a:t>26</a:t>
            </a:fld>
            <a:endParaRPr lang="en-US"/>
          </a:p>
        </p:txBody>
      </p:sp>
      <p:sp>
        <p:nvSpPr>
          <p:cNvPr id="17" name="Rectangle 16">
            <a:extLst>
              <a:ext uri="{FF2B5EF4-FFF2-40B4-BE49-F238E27FC236}">
                <a16:creationId xmlns:a16="http://schemas.microsoft.com/office/drawing/2014/main" id="{713F22D3-FE5B-8BFE-026D-4EE26B52E759}"/>
              </a:ext>
            </a:extLst>
          </p:cNvPr>
          <p:cNvSpPr/>
          <p:nvPr/>
        </p:nvSpPr>
        <p:spPr>
          <a:xfrm>
            <a:off x="717630" y="949124"/>
            <a:ext cx="6366076" cy="4988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CA3A0E-FACD-C5E7-2BED-2518F55AE23C}"/>
              </a:ext>
            </a:extLst>
          </p:cNvPr>
          <p:cNvSpPr/>
          <p:nvPr/>
        </p:nvSpPr>
        <p:spPr>
          <a:xfrm>
            <a:off x="0" y="3443404"/>
            <a:ext cx="2465408" cy="247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http://upload.wikimedia.org/wikipedia/commons/2/22/Earth_Western_Hemisphere_transparent_background.png">
            <a:extLst>
              <a:ext uri="{FF2B5EF4-FFF2-40B4-BE49-F238E27FC236}">
                <a16:creationId xmlns:a16="http://schemas.microsoft.com/office/drawing/2014/main" id="{4A32FE12-BA51-C4DD-D5F5-111A74C2B3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9121" y="2553459"/>
            <a:ext cx="1775152" cy="1779158"/>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6F7CAC85-45B9-802E-5081-8ABEAA39324B}"/>
              </a:ext>
            </a:extLst>
          </p:cNvPr>
          <p:cNvGrpSpPr/>
          <p:nvPr/>
        </p:nvGrpSpPr>
        <p:grpSpPr>
          <a:xfrm>
            <a:off x="2648389" y="960111"/>
            <a:ext cx="2556937" cy="1593048"/>
            <a:chOff x="5317160" y="1644268"/>
            <a:chExt cx="2556937" cy="1593048"/>
          </a:xfrm>
        </p:grpSpPr>
        <p:sp>
          <p:nvSpPr>
            <p:cNvPr id="39" name="Content Placeholder 2">
              <a:extLst>
                <a:ext uri="{FF2B5EF4-FFF2-40B4-BE49-F238E27FC236}">
                  <a16:creationId xmlns:a16="http://schemas.microsoft.com/office/drawing/2014/main" id="{B020D239-1E9A-A185-667E-EC351086560D}"/>
                </a:ext>
              </a:extLst>
            </p:cNvPr>
            <p:cNvSpPr txBox="1">
              <a:spLocks/>
            </p:cNvSpPr>
            <p:nvPr/>
          </p:nvSpPr>
          <p:spPr>
            <a:xfrm>
              <a:off x="5354175" y="1644268"/>
              <a:ext cx="2514600" cy="685800"/>
            </a:xfrm>
            <a:prstGeom prst="rect">
              <a:avLst/>
            </a:prstGeom>
            <a:solidFill>
              <a:schemeClr val="accent6">
                <a:lumMod val="5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FORWARD CONTAMINATION</a:t>
              </a:r>
              <a:endParaRPr lang="en-US" sz="2000" dirty="0">
                <a:solidFill>
                  <a:schemeClr val="bg1"/>
                </a:solidFill>
                <a:latin typeface="Calibri" charset="0"/>
                <a:ea typeface="Calibri" charset="0"/>
                <a:cs typeface="Calibri" charset="0"/>
              </a:endParaRPr>
            </a:p>
          </p:txBody>
        </p:sp>
        <p:cxnSp>
          <p:nvCxnSpPr>
            <p:cNvPr id="40" name="Curved Connector 39">
              <a:extLst>
                <a:ext uri="{FF2B5EF4-FFF2-40B4-BE49-F238E27FC236}">
                  <a16:creationId xmlns:a16="http://schemas.microsoft.com/office/drawing/2014/main" id="{AE2125BD-C044-4E60-318E-7B6C523768EF}"/>
                </a:ext>
              </a:extLst>
            </p:cNvPr>
            <p:cNvCxnSpPr/>
            <p:nvPr/>
          </p:nvCxnSpPr>
          <p:spPr>
            <a:xfrm rot="5400000" flipH="1" flipV="1">
              <a:off x="6590294" y="1953512"/>
              <a:ext cx="10670" cy="2556937"/>
            </a:xfrm>
            <a:prstGeom prst="curvedConnector3">
              <a:avLst>
                <a:gd name="adj1" fmla="val 6528362"/>
              </a:avLst>
            </a:prstGeom>
            <a:ln w="762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1" name="Picture 4" descr="http://starchild.gsfc.nasa.gov/Images/StarChild/solar_system_level1/mars.gif">
            <a:extLst>
              <a:ext uri="{FF2B5EF4-FFF2-40B4-BE49-F238E27FC236}">
                <a16:creationId xmlns:a16="http://schemas.microsoft.com/office/drawing/2014/main" id="{73E5FF7F-E415-0A48-E3E3-2326ED85C4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2027" y="2542488"/>
            <a:ext cx="1797773" cy="18018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6E5E7BFF-3128-B1F8-E517-AC4CF1203C00}"/>
              </a:ext>
            </a:extLst>
          </p:cNvPr>
          <p:cNvGrpSpPr/>
          <p:nvPr/>
        </p:nvGrpSpPr>
        <p:grpSpPr>
          <a:xfrm>
            <a:off x="2631902" y="4275679"/>
            <a:ext cx="2556937" cy="1466052"/>
            <a:chOff x="5311838" y="5033812"/>
            <a:chExt cx="2556937" cy="1466052"/>
          </a:xfrm>
        </p:grpSpPr>
        <p:sp>
          <p:nvSpPr>
            <p:cNvPr id="43" name="Content Placeholder 2">
              <a:extLst>
                <a:ext uri="{FF2B5EF4-FFF2-40B4-BE49-F238E27FC236}">
                  <a16:creationId xmlns:a16="http://schemas.microsoft.com/office/drawing/2014/main" id="{96E6B67E-FEA7-472E-9ACE-DF3EE218F089}"/>
                </a:ext>
              </a:extLst>
            </p:cNvPr>
            <p:cNvSpPr txBox="1">
              <a:spLocks/>
            </p:cNvSpPr>
            <p:nvPr/>
          </p:nvSpPr>
          <p:spPr>
            <a:xfrm>
              <a:off x="5311838" y="5814064"/>
              <a:ext cx="2514600" cy="685800"/>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BACKWARD </a:t>
              </a:r>
            </a:p>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CONTAMINATION</a:t>
              </a:r>
              <a:endParaRPr lang="en-US" sz="2000" dirty="0">
                <a:solidFill>
                  <a:schemeClr val="bg1"/>
                </a:solidFill>
                <a:latin typeface="Calibri" charset="0"/>
                <a:ea typeface="Calibri" charset="0"/>
                <a:cs typeface="Calibri" charset="0"/>
              </a:endParaRPr>
            </a:p>
          </p:txBody>
        </p:sp>
        <p:cxnSp>
          <p:nvCxnSpPr>
            <p:cNvPr id="44" name="Curved Connector 43">
              <a:extLst>
                <a:ext uri="{FF2B5EF4-FFF2-40B4-BE49-F238E27FC236}">
                  <a16:creationId xmlns:a16="http://schemas.microsoft.com/office/drawing/2014/main" id="{5590B15B-CC21-70D2-1875-17BB8958921A}"/>
                </a:ext>
              </a:extLst>
            </p:cNvPr>
            <p:cNvCxnSpPr/>
            <p:nvPr/>
          </p:nvCxnSpPr>
          <p:spPr>
            <a:xfrm rot="16200000" flipH="1">
              <a:off x="6584972" y="3760678"/>
              <a:ext cx="10670" cy="2556937"/>
            </a:xfrm>
            <a:prstGeom prst="curvedConnector3">
              <a:avLst>
                <a:gd name="adj1" fmla="val 6528362"/>
              </a:avLst>
            </a:prstGeom>
            <a:ln w="76200">
              <a:solidFill>
                <a:schemeClr val="accent1">
                  <a:lumMod val="40000"/>
                  <a:lumOff val="6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6" name="Donut 45">
            <a:extLst>
              <a:ext uri="{FF2B5EF4-FFF2-40B4-BE49-F238E27FC236}">
                <a16:creationId xmlns:a16="http://schemas.microsoft.com/office/drawing/2014/main" id="{018F15FF-57E0-60A7-579D-C13BF56334C1}"/>
              </a:ext>
            </a:extLst>
          </p:cNvPr>
          <p:cNvSpPr/>
          <p:nvPr/>
        </p:nvSpPr>
        <p:spPr>
          <a:xfrm>
            <a:off x="6737554" y="826477"/>
            <a:ext cx="2532927" cy="1199093"/>
          </a:xfrm>
          <a:prstGeom prst="donut">
            <a:avLst>
              <a:gd name="adj" fmla="val 4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3CF649E3-8E56-31F6-7BDB-2F82DB4CBBBC}"/>
              </a:ext>
            </a:extLst>
          </p:cNvPr>
          <p:cNvSpPr txBox="1"/>
          <p:nvPr/>
        </p:nvSpPr>
        <p:spPr>
          <a:xfrm>
            <a:off x="5945690" y="4623587"/>
            <a:ext cx="3045910" cy="1015663"/>
          </a:xfrm>
          <a:prstGeom prst="rect">
            <a:avLst/>
          </a:prstGeom>
          <a:noFill/>
          <a:ln>
            <a:solidFill>
              <a:schemeClr val="accent2"/>
            </a:solidFill>
          </a:ln>
        </p:spPr>
        <p:txBody>
          <a:bodyPr wrap="square" rtlCol="0">
            <a:spAutoFit/>
          </a:bodyPr>
          <a:lstStyle/>
          <a:p>
            <a:pPr marL="342900" indent="-342900">
              <a:buFont typeface="Arial" panose="020B0604020202020204" pitchFamily="34" charset="0"/>
              <a:buChar char="•"/>
            </a:pPr>
            <a:r>
              <a:rPr lang="en-US" sz="2000" b="1" dirty="0">
                <a:solidFill>
                  <a:schemeClr val="accent2">
                    <a:lumMod val="75000"/>
                  </a:schemeClr>
                </a:solidFill>
              </a:rPr>
              <a:t>Microbial Inactivation</a:t>
            </a:r>
          </a:p>
          <a:p>
            <a:pPr marL="342900" indent="-342900">
              <a:buFont typeface="Arial" panose="020B0604020202020204" pitchFamily="34" charset="0"/>
              <a:buChar char="•"/>
            </a:pPr>
            <a:r>
              <a:rPr lang="en-US" sz="2000" b="1" dirty="0">
                <a:solidFill>
                  <a:schemeClr val="accent2">
                    <a:lumMod val="75000"/>
                  </a:schemeClr>
                </a:solidFill>
              </a:rPr>
              <a:t>Filtration of Blanket Vents/Exhausts</a:t>
            </a:r>
          </a:p>
        </p:txBody>
      </p:sp>
    </p:spTree>
    <p:extLst>
      <p:ext uri="{BB962C8B-B14F-4D97-AF65-F5344CB8AC3E}">
        <p14:creationId xmlns:p14="http://schemas.microsoft.com/office/powerpoint/2010/main" val="18275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3078"/>
            <a:ext cx="9144000" cy="533399"/>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8F3E3"/>
                </a:solidFill>
                <a:latin typeface="Calibri" panose="020F0502020204030204" pitchFamily="34" charset="0"/>
                <a:cs typeface="Calibri" panose="020F0502020204030204" pitchFamily="34" charset="0"/>
              </a:rPr>
              <a:t>Category IV Missions: Do we need to thermally inactivate microbes?</a:t>
            </a:r>
          </a:p>
        </p:txBody>
      </p:sp>
      <p:pic>
        <p:nvPicPr>
          <p:cNvPr id="9" name="Picture 8">
            <a:extLst>
              <a:ext uri="{FF2B5EF4-FFF2-40B4-BE49-F238E27FC236}">
                <a16:creationId xmlns:a16="http://schemas.microsoft.com/office/drawing/2014/main" id="{F5EA9166-0ADC-0347-A440-9672D451DE8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
        <p:nvSpPr>
          <p:cNvPr id="2" name="TextBox 1">
            <a:extLst>
              <a:ext uri="{FF2B5EF4-FFF2-40B4-BE49-F238E27FC236}">
                <a16:creationId xmlns:a16="http://schemas.microsoft.com/office/drawing/2014/main" id="{315CEA15-ED7A-C44C-529A-EC73E253028D}"/>
              </a:ext>
            </a:extLst>
          </p:cNvPr>
          <p:cNvSpPr txBox="1"/>
          <p:nvPr/>
        </p:nvSpPr>
        <p:spPr>
          <a:xfrm>
            <a:off x="542925" y="3630992"/>
            <a:ext cx="8200126" cy="2246769"/>
          </a:xfrm>
          <a:prstGeom prst="rect">
            <a:avLst/>
          </a:prstGeom>
          <a:noFill/>
          <a:ln>
            <a:solidFill>
              <a:schemeClr val="tx1">
                <a:lumMod val="50000"/>
                <a:lumOff val="50000"/>
              </a:schemeClr>
            </a:solidFill>
          </a:ln>
        </p:spPr>
        <p:txBody>
          <a:bodyPr wrap="square" rtlCol="0">
            <a:spAutoFit/>
          </a:bodyPr>
          <a:lstStyle/>
          <a:p>
            <a:r>
              <a:rPr lang="en-US" sz="2000" b="1" dirty="0">
                <a:solidFill>
                  <a:schemeClr val="accent2">
                    <a:lumMod val="75000"/>
                  </a:schemeClr>
                </a:solidFill>
              </a:rPr>
              <a:t>What?	Non-operational bakeout</a:t>
            </a:r>
          </a:p>
          <a:p>
            <a:r>
              <a:rPr lang="en-US" sz="2000" b="1" dirty="0">
                <a:solidFill>
                  <a:schemeClr val="accent2">
                    <a:lumMod val="75000"/>
                  </a:schemeClr>
                </a:solidFill>
              </a:rPr>
              <a:t>	It could happen at the component, subsystem or system level</a:t>
            </a:r>
          </a:p>
          <a:p>
            <a:endParaRPr lang="en-US" sz="2000" b="1" dirty="0">
              <a:solidFill>
                <a:schemeClr val="accent2">
                  <a:lumMod val="75000"/>
                </a:schemeClr>
              </a:solidFill>
            </a:endParaRPr>
          </a:p>
          <a:p>
            <a:r>
              <a:rPr lang="en-US" sz="2000" b="1" dirty="0">
                <a:solidFill>
                  <a:schemeClr val="accent2">
                    <a:lumMod val="75000"/>
                  </a:schemeClr>
                </a:solidFill>
              </a:rPr>
              <a:t>When?	It could happen prior to integration, as a part of TVAC, as a 	separate bakeout.</a:t>
            </a:r>
          </a:p>
          <a:p>
            <a:endParaRPr lang="en-US" sz="2000" b="1" dirty="0">
              <a:solidFill>
                <a:schemeClr val="accent2">
                  <a:lumMod val="75000"/>
                </a:schemeClr>
              </a:solidFill>
            </a:endParaRPr>
          </a:p>
          <a:p>
            <a:r>
              <a:rPr lang="en-US" sz="2000" b="1" dirty="0">
                <a:solidFill>
                  <a:schemeClr val="accent2">
                    <a:lumMod val="75000"/>
                  </a:schemeClr>
                </a:solidFill>
              </a:rPr>
              <a:t>How?	It depends on the “What”.</a:t>
            </a:r>
            <a:endParaRPr lang="en-US" sz="1600" dirty="0">
              <a:solidFill>
                <a:schemeClr val="bg1">
                  <a:lumMod val="50000"/>
                </a:schemeClr>
              </a:solidFill>
            </a:endParaRPr>
          </a:p>
        </p:txBody>
      </p:sp>
      <p:sp>
        <p:nvSpPr>
          <p:cNvPr id="4" name="Slide Number Placeholder 3">
            <a:extLst>
              <a:ext uri="{FF2B5EF4-FFF2-40B4-BE49-F238E27FC236}">
                <a16:creationId xmlns:a16="http://schemas.microsoft.com/office/drawing/2014/main" id="{4F0C72A9-5832-88C2-A64C-CA5E6A1E6B35}"/>
              </a:ext>
            </a:extLst>
          </p:cNvPr>
          <p:cNvSpPr>
            <a:spLocks noGrp="1"/>
          </p:cNvSpPr>
          <p:nvPr>
            <p:ph type="sldNum" sz="quarter" idx="12"/>
          </p:nvPr>
        </p:nvSpPr>
        <p:spPr/>
        <p:txBody>
          <a:bodyPr/>
          <a:lstStyle/>
          <a:p>
            <a:fld id="{581E7E9E-56B7-497A-99D9-06236BC79B7B}" type="slidenum">
              <a:rPr lang="en-US" smtClean="0"/>
              <a:t>27</a:t>
            </a:fld>
            <a:endParaRPr lang="en-US"/>
          </a:p>
        </p:txBody>
      </p:sp>
      <p:sp>
        <p:nvSpPr>
          <p:cNvPr id="3" name="Footer Placeholder 2">
            <a:extLst>
              <a:ext uri="{FF2B5EF4-FFF2-40B4-BE49-F238E27FC236}">
                <a16:creationId xmlns:a16="http://schemas.microsoft.com/office/drawing/2014/main" id="{8B9022EB-2267-C5C5-603D-91653306EB98}"/>
              </a:ext>
            </a:extLst>
          </p:cNvPr>
          <p:cNvSpPr>
            <a:spLocks noGrp="1"/>
          </p:cNvSpPr>
          <p:nvPr>
            <p:ph type="ftr" sz="quarter" idx="11"/>
          </p:nvPr>
        </p:nvSpPr>
        <p:spPr/>
        <p:txBody>
          <a:bodyPr/>
          <a:lstStyle/>
          <a:p>
            <a:r>
              <a:rPr lang="en-US"/>
              <a:t>TFAWS 2023 - Planetary Protection - Pugel/GSFC/546</a:t>
            </a:r>
          </a:p>
        </p:txBody>
      </p:sp>
      <p:sp>
        <p:nvSpPr>
          <p:cNvPr id="5" name="TextBox 4">
            <a:extLst>
              <a:ext uri="{FF2B5EF4-FFF2-40B4-BE49-F238E27FC236}">
                <a16:creationId xmlns:a16="http://schemas.microsoft.com/office/drawing/2014/main" id="{65868BB2-6825-D057-9931-F565C49717B5}"/>
              </a:ext>
            </a:extLst>
          </p:cNvPr>
          <p:cNvSpPr txBox="1"/>
          <p:nvPr/>
        </p:nvSpPr>
        <p:spPr>
          <a:xfrm>
            <a:off x="542925" y="980239"/>
            <a:ext cx="8200126" cy="1015663"/>
          </a:xfrm>
          <a:prstGeom prst="rect">
            <a:avLst/>
          </a:prstGeom>
          <a:noFill/>
          <a:ln>
            <a:solidFill>
              <a:schemeClr val="tx1">
                <a:lumMod val="50000"/>
                <a:lumOff val="50000"/>
              </a:schemeClr>
            </a:solidFill>
          </a:ln>
        </p:spPr>
        <p:txBody>
          <a:bodyPr wrap="square" rtlCol="0">
            <a:spAutoFit/>
          </a:bodyPr>
          <a:lstStyle/>
          <a:p>
            <a:r>
              <a:rPr lang="en-US" sz="2000" b="1" dirty="0">
                <a:solidFill>
                  <a:schemeClr val="accent2">
                    <a:lumMod val="75000"/>
                  </a:schemeClr>
                </a:solidFill>
              </a:rPr>
              <a:t>Depending on the requirements of the Cat IV mission (Mars, Enceladus, Europa), your planetary protection engineer may talk to you about thermally inactivating microbes before launch.</a:t>
            </a:r>
            <a:endParaRPr lang="en-US" sz="1600" dirty="0">
              <a:solidFill>
                <a:schemeClr val="bg1">
                  <a:lumMod val="50000"/>
                </a:schemeClr>
              </a:solidFill>
            </a:endParaRPr>
          </a:p>
        </p:txBody>
      </p:sp>
      <p:sp>
        <p:nvSpPr>
          <p:cNvPr id="7" name="TextBox 6">
            <a:extLst>
              <a:ext uri="{FF2B5EF4-FFF2-40B4-BE49-F238E27FC236}">
                <a16:creationId xmlns:a16="http://schemas.microsoft.com/office/drawing/2014/main" id="{35C4F981-1217-CE04-C381-D35996AC82B0}"/>
              </a:ext>
            </a:extLst>
          </p:cNvPr>
          <p:cNvSpPr txBox="1"/>
          <p:nvPr/>
        </p:nvSpPr>
        <p:spPr>
          <a:xfrm>
            <a:off x="542925" y="2149664"/>
            <a:ext cx="8200126" cy="1323439"/>
          </a:xfrm>
          <a:prstGeom prst="rect">
            <a:avLst/>
          </a:prstGeom>
          <a:noFill/>
          <a:ln>
            <a:solidFill>
              <a:schemeClr val="tx1">
                <a:lumMod val="50000"/>
                <a:lumOff val="50000"/>
              </a:schemeClr>
            </a:solidFill>
          </a:ln>
        </p:spPr>
        <p:txBody>
          <a:bodyPr wrap="square" rtlCol="0">
            <a:spAutoFit/>
          </a:bodyPr>
          <a:lstStyle/>
          <a:p>
            <a:r>
              <a:rPr lang="en-US" sz="2000" b="1" dirty="0">
                <a:solidFill>
                  <a:schemeClr val="accent2">
                    <a:lumMod val="75000"/>
                  </a:schemeClr>
                </a:solidFill>
              </a:rPr>
              <a:t>Dry Heat Microbial Reduction</a:t>
            </a:r>
          </a:p>
          <a:p>
            <a:r>
              <a:rPr lang="en-US" sz="2000" b="1" dirty="0">
                <a:solidFill>
                  <a:schemeClr val="accent2">
                    <a:lumMod val="75000"/>
                  </a:schemeClr>
                </a:solidFill>
              </a:rPr>
              <a:t>DHMR </a:t>
            </a:r>
          </a:p>
          <a:p>
            <a:r>
              <a:rPr lang="en-US" sz="2000" b="1" dirty="0">
                <a:solidFill>
                  <a:schemeClr val="accent2">
                    <a:lumMod val="75000"/>
                  </a:schemeClr>
                </a:solidFill>
              </a:rPr>
              <a:t>Thermal Inactivation of Microbes</a:t>
            </a:r>
          </a:p>
          <a:p>
            <a:r>
              <a:rPr lang="en-US" sz="2000" b="1" dirty="0">
                <a:solidFill>
                  <a:schemeClr val="accent2">
                    <a:lumMod val="75000"/>
                  </a:schemeClr>
                </a:solidFill>
              </a:rPr>
              <a:t>Bioburden Reduction</a:t>
            </a:r>
          </a:p>
        </p:txBody>
      </p:sp>
    </p:spTree>
    <p:extLst>
      <p:ext uri="{BB962C8B-B14F-4D97-AF65-F5344CB8AC3E}">
        <p14:creationId xmlns:p14="http://schemas.microsoft.com/office/powerpoint/2010/main" val="27302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theshop.stuorg.iastate.edu/wp-content/uploads/2014/01/canned-food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092" y="1499873"/>
            <a:ext cx="2637035" cy="17497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2"/>
          <p:cNvSpPr txBox="1">
            <a:spLocks/>
          </p:cNvSpPr>
          <p:nvPr/>
        </p:nvSpPr>
        <p:spPr>
          <a:xfrm>
            <a:off x="381000" y="697938"/>
            <a:ext cx="7239000" cy="26333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accent2"/>
                </a:solidFill>
              </a:rPr>
              <a:t>You experience it everyday…</a:t>
            </a:r>
          </a:p>
          <a:p>
            <a:pPr marL="0" indent="0">
              <a:buNone/>
            </a:pPr>
            <a:endParaRPr lang="en-US" sz="2800" b="1" dirty="0">
              <a:solidFill>
                <a:schemeClr val="accent2"/>
              </a:solidFill>
            </a:endParaRPr>
          </a:p>
          <a:p>
            <a:pPr marL="0" indent="0">
              <a:buNone/>
            </a:pPr>
            <a:endParaRPr lang="en-US" sz="2800" b="1" dirty="0">
              <a:solidFill>
                <a:schemeClr val="accent2"/>
              </a:solidFill>
            </a:endParaRPr>
          </a:p>
          <a:p>
            <a:pPr marL="0" indent="0">
              <a:buNone/>
            </a:pPr>
            <a:endParaRPr lang="en-US" sz="2800" b="1" dirty="0">
              <a:solidFill>
                <a:schemeClr val="accent2"/>
              </a:solidFill>
            </a:endParaRPr>
          </a:p>
          <a:p>
            <a:pPr marL="0" indent="0">
              <a:buNone/>
            </a:pPr>
            <a:endParaRPr lang="en-US" sz="2800" b="1" dirty="0">
              <a:solidFill>
                <a:schemeClr val="accent2"/>
              </a:solidFill>
            </a:endParaRPr>
          </a:p>
          <a:p>
            <a:pPr marL="0" indent="0">
              <a:buNone/>
            </a:pPr>
            <a:endParaRPr lang="en-US" sz="2800" i="1" dirty="0">
              <a:solidFill>
                <a:schemeClr val="accent2"/>
              </a:solidFill>
            </a:endParaRPr>
          </a:p>
          <a:p>
            <a:endParaRPr lang="en-US" sz="2800" dirty="0">
              <a:solidFill>
                <a:schemeClr val="accent2"/>
              </a:solidFill>
            </a:endParaRPr>
          </a:p>
        </p:txBody>
      </p:sp>
      <p:pic>
        <p:nvPicPr>
          <p:cNvPr id="1026" name="Picture 2" descr="C:\Users\dpugel\AppData\Local\Microsoft\Windows\Temporary Internet Files\Content.IE5\VC0B5OMG\homer-barbeque[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1" y="1179294"/>
            <a:ext cx="2287229" cy="22160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2.bp.blogspot.com/-IMCDIVNfkl8/T4HWW4yp3ZI/AAAAAAAADfE/W1gWlkJyK4Y/s1600/IMG_311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17601" y="1542905"/>
            <a:ext cx="2635279" cy="914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thehungrymouse.com/wp-content/uploads/2010/05/DSCN015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32820" y="2326476"/>
            <a:ext cx="1417775" cy="10639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156519" y="3608500"/>
            <a:ext cx="6844481" cy="923330"/>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b="1" dirty="0"/>
              <a:t>Pasteurization, cooking meat, canned food</a:t>
            </a:r>
          </a:p>
          <a:p>
            <a:pPr marL="285750" indent="-285750">
              <a:buFont typeface="Arial" panose="020B0604020202020204" pitchFamily="34" charset="0"/>
              <a:buChar char="•"/>
            </a:pPr>
            <a:r>
              <a:rPr lang="en-US" b="1" dirty="0"/>
              <a:t>These all employ process-based methods for reducing organisms in your food.</a:t>
            </a:r>
          </a:p>
        </p:txBody>
      </p:sp>
      <p:sp>
        <p:nvSpPr>
          <p:cNvPr id="3" name="Rectangle 2"/>
          <p:cNvSpPr/>
          <p:nvPr/>
        </p:nvSpPr>
        <p:spPr>
          <a:xfrm>
            <a:off x="471467" y="4696602"/>
            <a:ext cx="3122706" cy="1631216"/>
          </a:xfrm>
          <a:prstGeom prst="rect">
            <a:avLst/>
          </a:prstGeom>
          <a:solidFill>
            <a:schemeClr val="accent2"/>
          </a:solidFill>
          <a:ln w="76200">
            <a:solidFill>
              <a:schemeClr val="accent5">
                <a:lumMod val="75000"/>
              </a:schemeClr>
            </a:solidFill>
          </a:ln>
        </p:spPr>
        <p:txBody>
          <a:bodyPr wrap="square">
            <a:spAutoFit/>
          </a:bodyPr>
          <a:lstStyle/>
          <a:p>
            <a:r>
              <a:rPr lang="en-US" sz="2000" b="1" dirty="0">
                <a:solidFill>
                  <a:schemeClr val="bg1"/>
                </a:solidFill>
              </a:rPr>
              <a:t>How do you know when it’s safe to eat your food?</a:t>
            </a:r>
          </a:p>
          <a:p>
            <a:endParaRPr lang="en-US" sz="2000" b="1" dirty="0">
              <a:solidFill>
                <a:schemeClr val="bg1"/>
              </a:solidFill>
            </a:endParaRPr>
          </a:p>
          <a:p>
            <a:r>
              <a:rPr lang="en-US" sz="2000" b="1" dirty="0">
                <a:solidFill>
                  <a:schemeClr val="bg1"/>
                </a:solidFill>
              </a:rPr>
              <a:t>What temperatures make things safe?</a:t>
            </a:r>
          </a:p>
        </p:txBody>
      </p:sp>
      <p:sp>
        <p:nvSpPr>
          <p:cNvPr id="17" name="Rectangle 16"/>
          <p:cNvSpPr/>
          <p:nvPr/>
        </p:nvSpPr>
        <p:spPr>
          <a:xfrm>
            <a:off x="4483028" y="4809027"/>
            <a:ext cx="4095379" cy="1200329"/>
          </a:xfrm>
          <a:prstGeom prst="rect">
            <a:avLst/>
          </a:prstGeom>
          <a:solidFill>
            <a:schemeClr val="accent2"/>
          </a:solidFill>
          <a:ln>
            <a:solidFill>
              <a:schemeClr val="accent5">
                <a:lumMod val="50000"/>
              </a:schemeClr>
            </a:solidFill>
          </a:ln>
        </p:spPr>
        <p:txBody>
          <a:bodyPr wrap="square">
            <a:spAutoFit/>
          </a:bodyPr>
          <a:lstStyle/>
          <a:p>
            <a:pPr marL="285750" indent="-285750">
              <a:buFont typeface="Arial" panose="020B0604020202020204" pitchFamily="34" charset="0"/>
              <a:buChar char="•"/>
            </a:pPr>
            <a:r>
              <a:rPr lang="en-US" b="1" dirty="0">
                <a:solidFill>
                  <a:schemeClr val="bg1"/>
                </a:solidFill>
              </a:rPr>
              <a:t>The USDA has developed processes in time and temperature.</a:t>
            </a:r>
          </a:p>
          <a:p>
            <a:pPr marL="285750" indent="-285750">
              <a:buFont typeface="Arial" panose="020B0604020202020204" pitchFamily="34" charset="0"/>
              <a:buChar char="•"/>
            </a:pPr>
            <a:r>
              <a:rPr lang="en-US" b="1" dirty="0">
                <a:solidFill>
                  <a:schemeClr val="bg1"/>
                </a:solidFill>
              </a:rPr>
              <a:t>Many of these are written in law for preservation of public health</a:t>
            </a:r>
          </a:p>
        </p:txBody>
      </p:sp>
      <p:sp>
        <p:nvSpPr>
          <p:cNvPr id="6" name="Right Arrow 5"/>
          <p:cNvSpPr/>
          <p:nvPr/>
        </p:nvSpPr>
        <p:spPr>
          <a:xfrm>
            <a:off x="3660790" y="5155541"/>
            <a:ext cx="755621" cy="3790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0" y="0"/>
            <a:ext cx="9144000" cy="381000"/>
          </a:xfrm>
          <a:solidFill>
            <a:schemeClr val="accent2"/>
          </a:solidFill>
        </p:spPr>
        <p:txBody>
          <a:bodyPr>
            <a:noAutofit/>
          </a:bodyPr>
          <a:lstStyle/>
          <a:p>
            <a:r>
              <a:rPr lang="en-US" sz="2800" b="1" dirty="0">
                <a:solidFill>
                  <a:schemeClr val="bg1"/>
                </a:solidFill>
              </a:rPr>
              <a:t>Thermal Inactivation of Microbes</a:t>
            </a:r>
          </a:p>
        </p:txBody>
      </p:sp>
      <p:sp>
        <p:nvSpPr>
          <p:cNvPr id="4" name="Slide Number Placeholder 3"/>
          <p:cNvSpPr>
            <a:spLocks noGrp="1"/>
          </p:cNvSpPr>
          <p:nvPr>
            <p:ph type="sldNum" sz="quarter" idx="12"/>
          </p:nvPr>
        </p:nvSpPr>
        <p:spPr/>
        <p:txBody>
          <a:bodyPr/>
          <a:lstStyle/>
          <a:p>
            <a:fld id="{581E7E9E-56B7-497A-99D9-06236BC79B7B}" type="slidenum">
              <a:rPr lang="en-US" smtClean="0"/>
              <a:t>28</a:t>
            </a:fld>
            <a:endParaRPr lang="en-US"/>
          </a:p>
        </p:txBody>
      </p:sp>
    </p:spTree>
    <p:extLst>
      <p:ext uri="{BB962C8B-B14F-4D97-AF65-F5344CB8AC3E}">
        <p14:creationId xmlns:p14="http://schemas.microsoft.com/office/powerpoint/2010/main" val="108032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omedix.com/Healthwise/h9991407_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0480" y="762000"/>
            <a:ext cx="6543040" cy="42672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Arrow Connector 8"/>
          <p:cNvCxnSpPr/>
          <p:nvPr/>
        </p:nvCxnSpPr>
        <p:spPr>
          <a:xfrm>
            <a:off x="1524000" y="4554793"/>
            <a:ext cx="144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4200" y="4554793"/>
            <a:ext cx="2895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85725" y="4370127"/>
            <a:ext cx="729687" cy="369332"/>
          </a:xfrm>
          <a:prstGeom prst="rect">
            <a:avLst/>
          </a:prstGeom>
          <a:solidFill>
            <a:schemeClr val="tx2">
              <a:lumMod val="20000"/>
              <a:lumOff val="80000"/>
            </a:schemeClr>
          </a:solidFill>
        </p:spPr>
        <p:txBody>
          <a:bodyPr wrap="none" rtlCol="0">
            <a:spAutoFit/>
          </a:bodyPr>
          <a:lstStyle/>
          <a:p>
            <a:pPr algn="ctr"/>
            <a:r>
              <a:rPr lang="en-US" b="1" dirty="0"/>
              <a:t>71</a:t>
            </a:r>
            <a:r>
              <a:rPr lang="en-US" b="1" baseline="30000" dirty="0"/>
              <a:t>o</a:t>
            </a:r>
            <a:r>
              <a:rPr lang="en-US" b="1" dirty="0"/>
              <a:t>C  </a:t>
            </a:r>
          </a:p>
        </p:txBody>
      </p:sp>
      <p:sp>
        <p:nvSpPr>
          <p:cNvPr id="6" name="TextBox 5"/>
          <p:cNvSpPr txBox="1"/>
          <p:nvPr/>
        </p:nvSpPr>
        <p:spPr>
          <a:xfrm>
            <a:off x="1894809" y="4343400"/>
            <a:ext cx="729687" cy="369332"/>
          </a:xfrm>
          <a:prstGeom prst="rect">
            <a:avLst/>
          </a:prstGeom>
          <a:solidFill>
            <a:schemeClr val="tx2">
              <a:lumMod val="20000"/>
              <a:lumOff val="80000"/>
            </a:schemeClr>
          </a:solidFill>
        </p:spPr>
        <p:txBody>
          <a:bodyPr wrap="none" rtlCol="0">
            <a:spAutoFit/>
          </a:bodyPr>
          <a:lstStyle/>
          <a:p>
            <a:r>
              <a:rPr lang="en-US" b="1" dirty="0"/>
              <a:t>63</a:t>
            </a:r>
            <a:r>
              <a:rPr lang="en-US" b="1" baseline="30000" dirty="0"/>
              <a:t>o</a:t>
            </a:r>
            <a:r>
              <a:rPr lang="en-US" b="1" dirty="0"/>
              <a:t>C  </a:t>
            </a:r>
          </a:p>
        </p:txBody>
      </p:sp>
      <p:cxnSp>
        <p:nvCxnSpPr>
          <p:cNvPr id="13" name="Straight Arrow Connector 12"/>
          <p:cNvCxnSpPr/>
          <p:nvPr/>
        </p:nvCxnSpPr>
        <p:spPr>
          <a:xfrm>
            <a:off x="6182391" y="4608559"/>
            <a:ext cx="144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4397166"/>
            <a:ext cx="729687" cy="369332"/>
          </a:xfrm>
          <a:prstGeom prst="rect">
            <a:avLst/>
          </a:prstGeom>
          <a:solidFill>
            <a:schemeClr val="tx2">
              <a:lumMod val="20000"/>
              <a:lumOff val="80000"/>
            </a:schemeClr>
          </a:solidFill>
        </p:spPr>
        <p:txBody>
          <a:bodyPr wrap="none" rtlCol="0">
            <a:spAutoFit/>
          </a:bodyPr>
          <a:lstStyle/>
          <a:p>
            <a:r>
              <a:rPr lang="en-US" b="1" dirty="0"/>
              <a:t>74</a:t>
            </a:r>
            <a:r>
              <a:rPr lang="en-US" b="1" baseline="30000" dirty="0"/>
              <a:t>o</a:t>
            </a:r>
            <a:r>
              <a:rPr lang="en-US" b="1" dirty="0"/>
              <a:t>C  </a:t>
            </a:r>
          </a:p>
        </p:txBody>
      </p:sp>
      <p:sp>
        <p:nvSpPr>
          <p:cNvPr id="2" name="Slide Number Placeholder 1"/>
          <p:cNvSpPr>
            <a:spLocks noGrp="1"/>
          </p:cNvSpPr>
          <p:nvPr>
            <p:ph type="sldNum" sz="quarter" idx="12"/>
          </p:nvPr>
        </p:nvSpPr>
        <p:spPr/>
        <p:txBody>
          <a:bodyPr/>
          <a:lstStyle/>
          <a:p>
            <a:fld id="{581E7E9E-56B7-497A-99D9-06236BC79B7B}" type="slidenum">
              <a:rPr lang="en-US" smtClean="0"/>
              <a:t>29</a:t>
            </a:fld>
            <a:endParaRPr lang="en-US"/>
          </a:p>
        </p:txBody>
      </p:sp>
      <p:sp>
        <p:nvSpPr>
          <p:cNvPr id="10" name="Title 1"/>
          <p:cNvSpPr>
            <a:spLocks noGrp="1"/>
          </p:cNvSpPr>
          <p:nvPr>
            <p:ph type="title"/>
          </p:nvPr>
        </p:nvSpPr>
        <p:spPr>
          <a:xfrm>
            <a:off x="0" y="231494"/>
            <a:ext cx="9144000" cy="381000"/>
          </a:xfrm>
          <a:solidFill>
            <a:schemeClr val="accent2"/>
          </a:solidFill>
        </p:spPr>
        <p:txBody>
          <a:bodyPr>
            <a:noAutofit/>
          </a:bodyPr>
          <a:lstStyle/>
          <a:p>
            <a:r>
              <a:rPr lang="en-US" sz="2800" b="1" dirty="0" err="1">
                <a:solidFill>
                  <a:schemeClr val="bg1"/>
                </a:solidFill>
              </a:rPr>
              <a:t>Bioburden</a:t>
            </a:r>
            <a:r>
              <a:rPr lang="en-US" sz="2800" b="1" dirty="0">
                <a:solidFill>
                  <a:schemeClr val="bg1"/>
                </a:solidFill>
              </a:rPr>
              <a:t> Reduction in Your Daily Life</a:t>
            </a:r>
          </a:p>
        </p:txBody>
      </p:sp>
      <p:sp>
        <p:nvSpPr>
          <p:cNvPr id="3" name="TextBox 2"/>
          <p:cNvSpPr txBox="1"/>
          <p:nvPr/>
        </p:nvSpPr>
        <p:spPr>
          <a:xfrm>
            <a:off x="751415" y="5420278"/>
            <a:ext cx="7717369" cy="646331"/>
          </a:xfrm>
          <a:prstGeom prst="rect">
            <a:avLst/>
          </a:prstGeom>
          <a:noFill/>
        </p:spPr>
        <p:txBody>
          <a:bodyPr wrap="none" rtlCol="0">
            <a:spAutoFit/>
          </a:bodyPr>
          <a:lstStyle/>
          <a:p>
            <a:pPr algn="ctr"/>
            <a:r>
              <a:rPr lang="en-US" b="1" dirty="0">
                <a:solidFill>
                  <a:schemeClr val="accent2"/>
                </a:solidFill>
              </a:rPr>
              <a:t>Here, </a:t>
            </a:r>
            <a:r>
              <a:rPr lang="en-US" b="1" i="1" dirty="0">
                <a:solidFill>
                  <a:schemeClr val="accent2"/>
                </a:solidFill>
              </a:rPr>
              <a:t>Salmonella</a:t>
            </a:r>
            <a:r>
              <a:rPr lang="en-US" b="1" dirty="0">
                <a:solidFill>
                  <a:schemeClr val="accent2"/>
                </a:solidFill>
              </a:rPr>
              <a:t> (a living organism) is being reduced by an established process</a:t>
            </a:r>
          </a:p>
          <a:p>
            <a:pPr algn="ctr"/>
            <a:r>
              <a:rPr lang="en-US" b="1" dirty="0">
                <a:solidFill>
                  <a:schemeClr val="accent2"/>
                </a:solidFill>
              </a:rPr>
              <a:t>NASA reduces spores by a different established process</a:t>
            </a:r>
          </a:p>
        </p:txBody>
      </p:sp>
    </p:spTree>
    <p:extLst>
      <p:ext uri="{BB962C8B-B14F-4D97-AF65-F5344CB8AC3E}">
        <p14:creationId xmlns:p14="http://schemas.microsoft.com/office/powerpoint/2010/main" val="312735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dirty="0">
                <a:solidFill>
                  <a:srgbClr val="FFFFFF"/>
                </a:solidFill>
                <a:latin typeface="+mj-lt"/>
                <a:ea typeface="+mj-ea"/>
                <a:cs typeface="+mj-cs"/>
              </a:rPr>
              <a:t>Today</a:t>
            </a:r>
          </a:p>
        </p:txBody>
      </p:sp>
      <p:sp>
        <p:nvSpPr>
          <p:cNvPr id="3" name="TextBox 2"/>
          <p:cNvSpPr txBox="1"/>
          <p:nvPr/>
        </p:nvSpPr>
        <p:spPr>
          <a:xfrm>
            <a:off x="1466842" y="1946031"/>
            <a:ext cx="7395804" cy="4410319"/>
          </a:xfrm>
          <a:prstGeom prst="rect">
            <a:avLst/>
          </a:prstGeom>
          <a:solidFill>
            <a:schemeClr val="bg1"/>
          </a:solidFill>
          <a:ln>
            <a:solidFill>
              <a:schemeClr val="accent2"/>
            </a:solidFill>
          </a:ln>
        </p:spPr>
        <p:txBody>
          <a:bodyPr vert="horz" lIns="91440" tIns="45720" rIns="91440" bIns="45720" rtlCol="0">
            <a:normAutofit/>
          </a:bodyPr>
          <a:lstStyle/>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Planetary Protection Basics</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Planetary Protection Requirements</a:t>
            </a:r>
          </a:p>
          <a:p>
            <a:pPr marL="57150">
              <a:lnSpc>
                <a:spcPct val="90000"/>
              </a:lnSpc>
              <a:spcAft>
                <a:spcPts val="600"/>
              </a:spcAft>
            </a:pPr>
            <a:endParaRPr lang="en-US" sz="2800" b="1" dirty="0">
              <a:solidFill>
                <a:schemeClr val="accent2">
                  <a:lumMod val="40000"/>
                  <a:lumOff val="6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The Intersection of Thermal and Planetary Protection</a:t>
            </a:r>
          </a:p>
          <a:p>
            <a:pPr marL="57150">
              <a:lnSpc>
                <a:spcPct val="90000"/>
              </a:lnSpc>
              <a:spcAft>
                <a:spcPts val="600"/>
              </a:spcAft>
            </a:pPr>
            <a:endParaRPr lang="en-US" sz="2800" b="1" dirty="0">
              <a:solidFill>
                <a:schemeClr val="accent2">
                  <a:lumMod val="40000"/>
                  <a:lumOff val="6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40000"/>
                    <a:lumOff val="60000"/>
                  </a:schemeClr>
                </a:solidFill>
              </a:rPr>
              <a:t>Flight Project Practicalities</a:t>
            </a:r>
          </a:p>
          <a:p>
            <a:pPr marL="285750" indent="-228600">
              <a:lnSpc>
                <a:spcPct val="90000"/>
              </a:lnSpc>
              <a:spcAft>
                <a:spcPts val="600"/>
              </a:spcAft>
              <a:buFont typeface="Arial" panose="020B0604020202020204" pitchFamily="34" charset="0"/>
              <a:buChar char="•"/>
            </a:pPr>
            <a:endParaRPr lang="en-US" sz="2800" b="1" dirty="0">
              <a:solidFill>
                <a:schemeClr val="accent2">
                  <a:lumMod val="40000"/>
                  <a:lumOff val="60000"/>
                </a:schemeClr>
              </a:solidFill>
            </a:endParaRPr>
          </a:p>
          <a:p>
            <a:pPr marL="57150">
              <a:lnSpc>
                <a:spcPct val="90000"/>
              </a:lnSpc>
              <a:spcAft>
                <a:spcPts val="600"/>
              </a:spcAft>
            </a:pPr>
            <a:endParaRPr lang="en-US" sz="800" b="1" dirty="0">
              <a:solidFill>
                <a:schemeClr val="accent2">
                  <a:lumMod val="40000"/>
                  <a:lumOff val="60000"/>
                </a:schemeClr>
              </a:solidFill>
            </a:endParaRPr>
          </a:p>
          <a:p>
            <a:pPr marL="514350" lvl="1">
              <a:lnSpc>
                <a:spcPct val="90000"/>
              </a:lnSpc>
              <a:spcAft>
                <a:spcPts val="600"/>
              </a:spcAft>
            </a:pPr>
            <a:endParaRPr lang="en-US" sz="2800" i="1" dirty="0">
              <a:solidFill>
                <a:schemeClr val="accent2"/>
              </a:solidFill>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581E7E9E-56B7-497A-99D9-06236BC79B7B}" type="slidenum">
              <a:rPr lang="en-US"/>
              <a:pPr>
                <a:spcAft>
                  <a:spcPts val="600"/>
                </a:spcAft>
              </a:pPr>
              <a:t>3</a:t>
            </a:fld>
            <a:endParaRPr lang="en-US"/>
          </a:p>
        </p:txBody>
      </p:sp>
      <p:sp>
        <p:nvSpPr>
          <p:cNvPr id="5" name="Footer Placeholder 4">
            <a:extLst>
              <a:ext uri="{FF2B5EF4-FFF2-40B4-BE49-F238E27FC236}">
                <a16:creationId xmlns:a16="http://schemas.microsoft.com/office/drawing/2014/main" id="{BF605FB5-9ACD-4005-CE8A-CC920F10FF70}"/>
              </a:ext>
            </a:extLst>
          </p:cNvPr>
          <p:cNvSpPr>
            <a:spLocks noGrp="1"/>
          </p:cNvSpPr>
          <p:nvPr>
            <p:ph type="ftr" sz="quarter" idx="11"/>
          </p:nvPr>
        </p:nvSpPr>
        <p:spPr>
          <a:xfrm>
            <a:off x="3123057" y="6432771"/>
            <a:ext cx="2895600" cy="365125"/>
          </a:xfrm>
        </p:spPr>
        <p:txBody>
          <a:bodyPr/>
          <a:lstStyle/>
          <a:p>
            <a:r>
              <a:rPr lang="en-US"/>
              <a:t>TFAWS 2023 - Planetary Protection - Pugel/GSFC/546</a:t>
            </a:r>
            <a:endParaRPr lang="en-US" dirty="0"/>
          </a:p>
        </p:txBody>
      </p:sp>
      <p:pic>
        <p:nvPicPr>
          <p:cNvPr id="6" name="Picture 5">
            <a:extLst>
              <a:ext uri="{FF2B5EF4-FFF2-40B4-BE49-F238E27FC236}">
                <a16:creationId xmlns:a16="http://schemas.microsoft.com/office/drawing/2014/main" id="{334D3642-A111-51CD-10D7-02A00E4EC79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3546568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464" y="4852664"/>
            <a:ext cx="6844481" cy="369332"/>
          </a:xfrm>
          <a:prstGeom prst="rect">
            <a:avLst/>
          </a:prstGeom>
          <a:solidFill>
            <a:schemeClr val="accent2">
              <a:lumMod val="60000"/>
              <a:lumOff val="40000"/>
            </a:schemeClr>
          </a:solidFill>
        </p:spPr>
        <p:txBody>
          <a:bodyPr wrap="square">
            <a:spAutoFit/>
          </a:bodyPr>
          <a:lstStyle/>
          <a:p>
            <a:pPr algn="ctr"/>
            <a:r>
              <a:rPr lang="en-US" b="1" dirty="0">
                <a:solidFill>
                  <a:schemeClr val="bg1"/>
                </a:solidFill>
              </a:rPr>
              <a:t>Sterilization of surgical tools, surgical rooms, medical equipment </a:t>
            </a:r>
          </a:p>
        </p:txBody>
      </p:sp>
      <p:sp>
        <p:nvSpPr>
          <p:cNvPr id="3" name="Rectangle 2"/>
          <p:cNvSpPr/>
          <p:nvPr/>
        </p:nvSpPr>
        <p:spPr>
          <a:xfrm>
            <a:off x="1753281" y="878441"/>
            <a:ext cx="5637438" cy="923330"/>
          </a:xfrm>
          <a:prstGeom prst="rect">
            <a:avLst/>
          </a:prstGeom>
          <a:noFill/>
          <a:ln w="76200">
            <a:noFill/>
          </a:ln>
        </p:spPr>
        <p:txBody>
          <a:bodyPr wrap="square">
            <a:spAutoFit/>
          </a:bodyPr>
          <a:lstStyle/>
          <a:p>
            <a:pPr algn="ctr"/>
            <a:r>
              <a:rPr lang="en-US" sz="2400" b="1" dirty="0">
                <a:solidFill>
                  <a:schemeClr val="accent2"/>
                </a:solidFill>
              </a:rPr>
              <a:t>Why do we trust our surgeons?</a:t>
            </a:r>
          </a:p>
          <a:p>
            <a:pPr algn="ctr"/>
            <a:endParaRPr lang="en-US" sz="600" b="1" dirty="0">
              <a:solidFill>
                <a:schemeClr val="accent2"/>
              </a:solidFill>
            </a:endParaRPr>
          </a:p>
          <a:p>
            <a:pPr algn="ctr"/>
            <a:r>
              <a:rPr lang="en-US" sz="2400" b="1" dirty="0">
                <a:solidFill>
                  <a:schemeClr val="accent2"/>
                </a:solidFill>
              </a:rPr>
              <a:t>What makes their tools sterile?</a:t>
            </a:r>
          </a:p>
        </p:txBody>
      </p:sp>
      <p:sp>
        <p:nvSpPr>
          <p:cNvPr id="17" name="Rectangle 16"/>
          <p:cNvSpPr/>
          <p:nvPr/>
        </p:nvSpPr>
        <p:spPr>
          <a:xfrm>
            <a:off x="1097235" y="5463118"/>
            <a:ext cx="6949530" cy="923330"/>
          </a:xfrm>
          <a:prstGeom prst="rect">
            <a:avLst/>
          </a:prstGeom>
          <a:solidFill>
            <a:schemeClr val="accent2"/>
          </a:solidFill>
          <a:ln>
            <a:solidFill>
              <a:schemeClr val="accent5">
                <a:lumMod val="50000"/>
              </a:schemeClr>
            </a:solidFill>
          </a:ln>
        </p:spPr>
        <p:txBody>
          <a:bodyPr wrap="square">
            <a:spAutoFit/>
          </a:bodyPr>
          <a:lstStyle/>
          <a:p>
            <a:pPr marL="285750" indent="-285750">
              <a:buFont typeface="Arial" panose="020B0604020202020204" pitchFamily="34" charset="0"/>
              <a:buChar char="•"/>
            </a:pPr>
            <a:r>
              <a:rPr lang="en-US" b="1" dirty="0">
                <a:solidFill>
                  <a:schemeClr val="bg1"/>
                </a:solidFill>
              </a:rPr>
              <a:t>NIH and CDC have developed processes in time and temperature for sterilization.</a:t>
            </a:r>
          </a:p>
          <a:p>
            <a:pPr marL="285750" indent="-285750">
              <a:buFont typeface="Arial" panose="020B0604020202020204" pitchFamily="34" charset="0"/>
              <a:buChar char="•"/>
            </a:pPr>
            <a:r>
              <a:rPr lang="en-US" b="1" dirty="0">
                <a:solidFill>
                  <a:schemeClr val="bg1"/>
                </a:solidFill>
              </a:rPr>
              <a:t>Many of these are written in law for preservation of public health</a:t>
            </a:r>
          </a:p>
        </p:txBody>
      </p:sp>
      <p:pic>
        <p:nvPicPr>
          <p:cNvPr id="4098" name="Picture 2" descr="http://www.careercast.com/sites/default/files/surge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351" y="2308721"/>
            <a:ext cx="2434767" cy="180868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xerafy.com/blog/wp-content/uploads/2013/06/Surgical-Instrument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8351" y="2038162"/>
            <a:ext cx="3333750" cy="2324101"/>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img.frbiz.com/pic/z242b8f6-600x600-0/tray_44_asif_instrument_and_implant_surgical_instrument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2351" y="2244598"/>
            <a:ext cx="2438399" cy="1621536"/>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ttp://www.eliteendoscopyservices.com/images-scope-repair-flexible-rigid-endoscopy-repair/Flexible-Repai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6962" y="3394330"/>
            <a:ext cx="1692494" cy="998031"/>
          </a:xfrm>
          <a:prstGeom prst="rect">
            <a:avLst/>
          </a:prstGeom>
          <a:solidFill>
            <a:schemeClr val="bg1"/>
          </a:solidFill>
        </p:spPr>
      </p:pic>
      <p:sp>
        <p:nvSpPr>
          <p:cNvPr id="13" name="Title 1"/>
          <p:cNvSpPr>
            <a:spLocks noGrp="1"/>
          </p:cNvSpPr>
          <p:nvPr>
            <p:ph type="title"/>
          </p:nvPr>
        </p:nvSpPr>
        <p:spPr>
          <a:xfrm>
            <a:off x="0" y="218520"/>
            <a:ext cx="9144000" cy="381000"/>
          </a:xfrm>
          <a:solidFill>
            <a:schemeClr val="accent2"/>
          </a:solidFill>
        </p:spPr>
        <p:txBody>
          <a:bodyPr>
            <a:noAutofit/>
          </a:bodyPr>
          <a:lstStyle/>
          <a:p>
            <a:r>
              <a:rPr lang="en-US" sz="2800" b="1" dirty="0">
                <a:solidFill>
                  <a:schemeClr val="bg1"/>
                </a:solidFill>
              </a:rPr>
              <a:t>Heat Microbial Reduction </a:t>
            </a:r>
          </a:p>
        </p:txBody>
      </p:sp>
      <p:sp>
        <p:nvSpPr>
          <p:cNvPr id="4" name="Slide Number Placeholder 3"/>
          <p:cNvSpPr>
            <a:spLocks noGrp="1"/>
          </p:cNvSpPr>
          <p:nvPr>
            <p:ph type="sldNum" sz="quarter" idx="12"/>
          </p:nvPr>
        </p:nvSpPr>
        <p:spPr/>
        <p:txBody>
          <a:bodyPr/>
          <a:lstStyle/>
          <a:p>
            <a:fld id="{581E7E9E-56B7-497A-99D9-06236BC79B7B}" type="slidenum">
              <a:rPr lang="en-US" smtClean="0"/>
              <a:t>30</a:t>
            </a:fld>
            <a:endParaRPr lang="en-US"/>
          </a:p>
        </p:txBody>
      </p:sp>
    </p:spTree>
    <p:extLst>
      <p:ext uri="{BB962C8B-B14F-4D97-AF65-F5344CB8AC3E}">
        <p14:creationId xmlns:p14="http://schemas.microsoft.com/office/powerpoint/2010/main" val="395013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924026" y="763796"/>
            <a:ext cx="7189840" cy="7901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accent2"/>
                </a:solidFill>
              </a:rPr>
              <a:t>At NASA, we do something similar..</a:t>
            </a:r>
          </a:p>
          <a:p>
            <a:pPr marL="0" indent="0">
              <a:buNone/>
            </a:pPr>
            <a:endParaRPr lang="en-US" sz="2800" i="1" dirty="0">
              <a:solidFill>
                <a:schemeClr val="accent2"/>
              </a:solidFill>
            </a:endParaRPr>
          </a:p>
          <a:p>
            <a:endParaRPr lang="en-US" sz="2800" dirty="0">
              <a:solidFill>
                <a:schemeClr val="accent2"/>
              </a:solidFill>
            </a:endParaRPr>
          </a:p>
        </p:txBody>
      </p:sp>
      <p:pic>
        <p:nvPicPr>
          <p:cNvPr id="1026" name="Picture 2" descr="C:\Users\dpugel\AppData\Local\Microsoft\Windows\Temporary Internet Files\Content.IE5\VC0B5OMG\homer-barbeque[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226" y="2057400"/>
            <a:ext cx="2786627" cy="26999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096706" y="5093110"/>
            <a:ext cx="6844481" cy="1754326"/>
          </a:xfrm>
          <a:prstGeom prst="rect">
            <a:avLst/>
          </a:prstGeom>
        </p:spPr>
        <p:txBody>
          <a:bodyPr wrap="square">
            <a:spAutoFit/>
          </a:bodyPr>
          <a:lstStyle/>
          <a:p>
            <a:pPr marL="285750" indent="-285750">
              <a:buFont typeface="Arial" panose="020B0604020202020204" pitchFamily="34" charset="0"/>
              <a:buChar char="•"/>
            </a:pPr>
            <a:r>
              <a:rPr lang="en-US" dirty="0"/>
              <a:t>NASA employs process-based (time and temperature) reduction of microbes.  [It’s like cooking a hamburger that’s stainless steel and going to Mars vs. your stomach]</a:t>
            </a:r>
          </a:p>
          <a:p>
            <a:endParaRPr lang="en-US" dirty="0"/>
          </a:p>
          <a:p>
            <a:pPr marL="285750" indent="-285750">
              <a:buFont typeface="Arial" panose="020B0604020202020204" pitchFamily="34" charset="0"/>
              <a:buChar char="•"/>
            </a:pPr>
            <a:r>
              <a:rPr lang="en-US" dirty="0"/>
              <a:t>The most common approach is Dry Heat Microbial Reduction (DHMR)</a:t>
            </a:r>
          </a:p>
        </p:txBody>
      </p:sp>
      <p:cxnSp>
        <p:nvCxnSpPr>
          <p:cNvPr id="16" name="Straight Connector 15"/>
          <p:cNvCxnSpPr/>
          <p:nvPr/>
        </p:nvCxnSpPr>
        <p:spPr>
          <a:xfrm>
            <a:off x="381000" y="2057400"/>
            <a:ext cx="3624825" cy="269993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1000" y="2102535"/>
            <a:ext cx="3577917" cy="265479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http://solarsystem.nasa.gov/images/VikingOven7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13411"/>
            <a:ext cx="4191000" cy="3457576"/>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374648" y="1999297"/>
            <a:ext cx="892809" cy="584775"/>
          </a:xfrm>
          <a:prstGeom prst="rect">
            <a:avLst/>
          </a:prstGeom>
          <a:solidFill>
            <a:schemeClr val="bg1"/>
          </a:solidFill>
        </p:spPr>
        <p:txBody>
          <a:bodyPr wrap="none" rtlCol="0">
            <a:spAutoFit/>
          </a:bodyPr>
          <a:lstStyle/>
          <a:p>
            <a:r>
              <a:rPr lang="en-US" sz="3200" b="1" dirty="0">
                <a:solidFill>
                  <a:schemeClr val="accent6">
                    <a:lumMod val="75000"/>
                  </a:schemeClr>
                </a:solidFill>
                <a:latin typeface="Cooper Black" panose="0208090404030B020404" pitchFamily="18" charset="0"/>
              </a:rPr>
              <a:t>No!</a:t>
            </a:r>
          </a:p>
        </p:txBody>
      </p:sp>
      <p:sp>
        <p:nvSpPr>
          <p:cNvPr id="32" name="TextBox 31"/>
          <p:cNvSpPr txBox="1"/>
          <p:nvPr/>
        </p:nvSpPr>
        <p:spPr>
          <a:xfrm>
            <a:off x="4599039" y="1978065"/>
            <a:ext cx="1007776" cy="584775"/>
          </a:xfrm>
          <a:prstGeom prst="rect">
            <a:avLst/>
          </a:prstGeom>
          <a:solidFill>
            <a:schemeClr val="bg1"/>
          </a:solidFill>
        </p:spPr>
        <p:txBody>
          <a:bodyPr wrap="none" rtlCol="0">
            <a:spAutoFit/>
          </a:bodyPr>
          <a:lstStyle/>
          <a:p>
            <a:r>
              <a:rPr lang="en-US" sz="3200" b="1" dirty="0">
                <a:solidFill>
                  <a:srgbClr val="00B050"/>
                </a:solidFill>
                <a:latin typeface="Cooper Black" panose="0208090404030B020404" pitchFamily="18" charset="0"/>
              </a:rPr>
              <a:t>Yes!</a:t>
            </a:r>
          </a:p>
        </p:txBody>
      </p:sp>
      <p:sp>
        <p:nvSpPr>
          <p:cNvPr id="12" name="Title 1"/>
          <p:cNvSpPr>
            <a:spLocks noGrp="1"/>
          </p:cNvSpPr>
          <p:nvPr>
            <p:ph type="title"/>
          </p:nvPr>
        </p:nvSpPr>
        <p:spPr>
          <a:xfrm>
            <a:off x="0" y="0"/>
            <a:ext cx="9144000" cy="381000"/>
          </a:xfrm>
          <a:solidFill>
            <a:schemeClr val="accent2"/>
          </a:solidFill>
        </p:spPr>
        <p:txBody>
          <a:bodyPr>
            <a:noAutofit/>
          </a:bodyPr>
          <a:lstStyle/>
          <a:p>
            <a:r>
              <a:rPr lang="en-US" sz="2800" b="1" dirty="0">
                <a:solidFill>
                  <a:schemeClr val="bg1"/>
                </a:solidFill>
              </a:rPr>
              <a:t>Heat Microbial Reduction </a:t>
            </a:r>
          </a:p>
        </p:txBody>
      </p:sp>
      <p:sp>
        <p:nvSpPr>
          <p:cNvPr id="13" name="Rectangle 12"/>
          <p:cNvSpPr/>
          <p:nvPr/>
        </p:nvSpPr>
        <p:spPr>
          <a:xfrm>
            <a:off x="4637139" y="4572666"/>
            <a:ext cx="3897261" cy="523220"/>
          </a:xfrm>
          <a:prstGeom prst="rect">
            <a:avLst/>
          </a:prstGeom>
        </p:spPr>
        <p:txBody>
          <a:bodyPr wrap="square">
            <a:spAutoFit/>
          </a:bodyPr>
          <a:lstStyle/>
          <a:p>
            <a:r>
              <a:rPr lang="en-US" sz="1400" dirty="0">
                <a:solidFill>
                  <a:schemeClr val="bg2"/>
                </a:solidFill>
              </a:rPr>
              <a:t>http://solarsystem.nasa.gov/galleries/viking-in-the-oven</a:t>
            </a:r>
          </a:p>
        </p:txBody>
      </p:sp>
      <p:sp>
        <p:nvSpPr>
          <p:cNvPr id="3" name="Slide Number Placeholder 2"/>
          <p:cNvSpPr>
            <a:spLocks noGrp="1"/>
          </p:cNvSpPr>
          <p:nvPr>
            <p:ph type="sldNum" sz="quarter" idx="12"/>
          </p:nvPr>
        </p:nvSpPr>
        <p:spPr/>
        <p:txBody>
          <a:bodyPr/>
          <a:lstStyle/>
          <a:p>
            <a:fld id="{581E7E9E-56B7-497A-99D9-06236BC79B7B}" type="slidenum">
              <a:rPr lang="en-US" smtClean="0"/>
              <a:t>31</a:t>
            </a:fld>
            <a:endParaRPr lang="en-US"/>
          </a:p>
        </p:txBody>
      </p:sp>
    </p:spTree>
    <p:extLst>
      <p:ext uri="{BB962C8B-B14F-4D97-AF65-F5344CB8AC3E}">
        <p14:creationId xmlns:p14="http://schemas.microsoft.com/office/powerpoint/2010/main" val="168929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990600" y="1137232"/>
          <a:ext cx="7239000" cy="5480052"/>
        </p:xfrm>
        <a:graphic>
          <a:graphicData uri="http://schemas.openxmlformats.org/presentationml/2006/ole">
            <mc:AlternateContent xmlns:mc="http://schemas.openxmlformats.org/markup-compatibility/2006">
              <mc:Choice xmlns:v="urn:schemas-microsoft-com:vml" Requires="v">
                <p:oleObj name="Graph" r:id="rId2" imgW="4075200" imgH="3084480" progId="Origin50.Graph">
                  <p:embed/>
                </p:oleObj>
              </mc:Choice>
              <mc:Fallback>
                <p:oleObj name="Graph" r:id="rId2" imgW="4075200" imgH="3084480" progId="Origin50.Graph">
                  <p:embed/>
                  <p:pic>
                    <p:nvPicPr>
                      <p:cNvPr id="6" name="Object 5"/>
                      <p:cNvPicPr/>
                      <p:nvPr/>
                    </p:nvPicPr>
                    <p:blipFill>
                      <a:blip r:embed="rId3"/>
                      <a:stretch>
                        <a:fillRect/>
                      </a:stretch>
                    </p:blipFill>
                    <p:spPr>
                      <a:xfrm>
                        <a:off x="990600" y="1137232"/>
                        <a:ext cx="7239000" cy="5480052"/>
                      </a:xfrm>
                      <a:prstGeom prst="rect">
                        <a:avLst/>
                      </a:prstGeom>
                      <a:ln>
                        <a:solidFill>
                          <a:schemeClr val="accent4">
                            <a:lumMod val="60000"/>
                            <a:lumOff val="40000"/>
                          </a:schemeClr>
                        </a:solidFill>
                      </a:ln>
                    </p:spPr>
                  </p:pic>
                </p:oleObj>
              </mc:Fallback>
            </mc:AlternateContent>
          </a:graphicData>
        </a:graphic>
      </p:graphicFrame>
      <p:sp>
        <p:nvSpPr>
          <p:cNvPr id="2" name="Slide Number Placeholder 1"/>
          <p:cNvSpPr>
            <a:spLocks noGrp="1"/>
          </p:cNvSpPr>
          <p:nvPr>
            <p:ph type="sldNum" sz="quarter" idx="12"/>
          </p:nvPr>
        </p:nvSpPr>
        <p:spPr/>
        <p:txBody>
          <a:bodyPr/>
          <a:lstStyle/>
          <a:p>
            <a:fld id="{581E7E9E-56B7-497A-99D9-06236BC79B7B}" type="slidenum">
              <a:rPr lang="en-US" smtClean="0"/>
              <a:t>32</a:t>
            </a:fld>
            <a:endParaRPr lang="en-US"/>
          </a:p>
        </p:txBody>
      </p:sp>
      <p:sp>
        <p:nvSpPr>
          <p:cNvPr id="7" name="Title 1"/>
          <p:cNvSpPr txBox="1">
            <a:spLocks/>
          </p:cNvSpPr>
          <p:nvPr/>
        </p:nvSpPr>
        <p:spPr>
          <a:xfrm>
            <a:off x="0" y="0"/>
            <a:ext cx="9144000" cy="60960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Milk, Chicken, Spacecraft and Medical Equipment</a:t>
            </a:r>
          </a:p>
        </p:txBody>
      </p:sp>
    </p:spTree>
    <p:extLst>
      <p:ext uri="{BB962C8B-B14F-4D97-AF65-F5344CB8AC3E}">
        <p14:creationId xmlns:p14="http://schemas.microsoft.com/office/powerpoint/2010/main" val="204816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3078"/>
            <a:ext cx="9144000" cy="533399"/>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8F3E3"/>
                </a:solidFill>
                <a:latin typeface="Calibri" panose="020F0502020204030204" pitchFamily="34" charset="0"/>
                <a:cs typeface="Calibri" panose="020F0502020204030204" pitchFamily="34" charset="0"/>
              </a:rPr>
              <a:t>Category IV Missions: Blanket Filtration for vents/exhausts</a:t>
            </a:r>
          </a:p>
        </p:txBody>
      </p:sp>
      <p:pic>
        <p:nvPicPr>
          <p:cNvPr id="9" name="Picture 8">
            <a:extLst>
              <a:ext uri="{FF2B5EF4-FFF2-40B4-BE49-F238E27FC236}">
                <a16:creationId xmlns:a16="http://schemas.microsoft.com/office/drawing/2014/main" id="{F5EA9166-0ADC-0347-A440-9672D451DE8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
        <p:nvSpPr>
          <p:cNvPr id="4" name="Slide Number Placeholder 3">
            <a:extLst>
              <a:ext uri="{FF2B5EF4-FFF2-40B4-BE49-F238E27FC236}">
                <a16:creationId xmlns:a16="http://schemas.microsoft.com/office/drawing/2014/main" id="{4F0C72A9-5832-88C2-A64C-CA5E6A1E6B35}"/>
              </a:ext>
            </a:extLst>
          </p:cNvPr>
          <p:cNvSpPr>
            <a:spLocks noGrp="1"/>
          </p:cNvSpPr>
          <p:nvPr>
            <p:ph type="sldNum" sz="quarter" idx="12"/>
          </p:nvPr>
        </p:nvSpPr>
        <p:spPr/>
        <p:txBody>
          <a:bodyPr/>
          <a:lstStyle/>
          <a:p>
            <a:fld id="{581E7E9E-56B7-497A-99D9-06236BC79B7B}" type="slidenum">
              <a:rPr lang="en-US" smtClean="0"/>
              <a:t>33</a:t>
            </a:fld>
            <a:endParaRPr lang="en-US"/>
          </a:p>
        </p:txBody>
      </p:sp>
      <p:sp>
        <p:nvSpPr>
          <p:cNvPr id="3" name="Footer Placeholder 2">
            <a:extLst>
              <a:ext uri="{FF2B5EF4-FFF2-40B4-BE49-F238E27FC236}">
                <a16:creationId xmlns:a16="http://schemas.microsoft.com/office/drawing/2014/main" id="{8B9022EB-2267-C5C5-603D-91653306EB98}"/>
              </a:ext>
            </a:extLst>
          </p:cNvPr>
          <p:cNvSpPr>
            <a:spLocks noGrp="1"/>
          </p:cNvSpPr>
          <p:nvPr>
            <p:ph type="ftr" sz="quarter" idx="11"/>
          </p:nvPr>
        </p:nvSpPr>
        <p:spPr/>
        <p:txBody>
          <a:bodyPr/>
          <a:lstStyle/>
          <a:p>
            <a:r>
              <a:rPr lang="en-US"/>
              <a:t>TFAWS 2023 - Planetary Protection - Pugel/GSFC/546</a:t>
            </a:r>
          </a:p>
        </p:txBody>
      </p:sp>
      <p:grpSp>
        <p:nvGrpSpPr>
          <p:cNvPr id="13" name="Group 12">
            <a:extLst>
              <a:ext uri="{FF2B5EF4-FFF2-40B4-BE49-F238E27FC236}">
                <a16:creationId xmlns:a16="http://schemas.microsoft.com/office/drawing/2014/main" id="{5B432D35-CD8D-F7F6-E7AE-B5C2BDAD4C47}"/>
              </a:ext>
            </a:extLst>
          </p:cNvPr>
          <p:cNvGrpSpPr/>
          <p:nvPr/>
        </p:nvGrpSpPr>
        <p:grpSpPr>
          <a:xfrm>
            <a:off x="488950" y="1314138"/>
            <a:ext cx="2895600" cy="3014877"/>
            <a:chOff x="952500" y="1437691"/>
            <a:chExt cx="3657600" cy="3475434"/>
          </a:xfrm>
        </p:grpSpPr>
        <p:pic>
          <p:nvPicPr>
            <p:cNvPr id="8" name="Picture 4" descr="http://www.textbookofbacteriology.net/endospore.jpg">
              <a:extLst>
                <a:ext uri="{FF2B5EF4-FFF2-40B4-BE49-F238E27FC236}">
                  <a16:creationId xmlns:a16="http://schemas.microsoft.com/office/drawing/2014/main" id="{5DCDA48B-C173-7DE8-3881-572DF3FE971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52500" y="1437691"/>
              <a:ext cx="3657600" cy="316514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B80E2015-2D6F-B9C7-A0CA-24B09116207F}"/>
                </a:ext>
              </a:extLst>
            </p:cNvPr>
            <p:cNvCxnSpPr/>
            <p:nvPr/>
          </p:nvCxnSpPr>
          <p:spPr>
            <a:xfrm>
              <a:off x="1104898" y="4602833"/>
              <a:ext cx="1676400" cy="0"/>
            </a:xfrm>
            <a:prstGeom prst="straightConnector1">
              <a:avLst/>
            </a:prstGeom>
            <a:ln w="381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9B9833-68E1-32E6-7119-655A21D5C6D7}"/>
                </a:ext>
              </a:extLst>
            </p:cNvPr>
            <p:cNvSpPr txBox="1"/>
            <p:nvPr/>
          </p:nvSpPr>
          <p:spPr>
            <a:xfrm>
              <a:off x="1309206" y="4605348"/>
              <a:ext cx="1024961" cy="307777"/>
            </a:xfrm>
            <a:prstGeom prst="rect">
              <a:avLst/>
            </a:prstGeom>
            <a:noFill/>
          </p:spPr>
          <p:txBody>
            <a:bodyPr wrap="none" rtlCol="0">
              <a:spAutoFit/>
            </a:bodyPr>
            <a:lstStyle/>
            <a:p>
              <a:r>
                <a:rPr lang="en-US" sz="1400" i="1" dirty="0"/>
                <a:t>&lt; 3 microns</a:t>
              </a:r>
            </a:p>
          </p:txBody>
        </p:sp>
      </p:grpSp>
      <p:sp>
        <p:nvSpPr>
          <p:cNvPr id="12" name="TextBox 11">
            <a:extLst>
              <a:ext uri="{FF2B5EF4-FFF2-40B4-BE49-F238E27FC236}">
                <a16:creationId xmlns:a16="http://schemas.microsoft.com/office/drawing/2014/main" id="{5D7E8B5B-47FF-A826-7B1E-D06841AB0637}"/>
              </a:ext>
            </a:extLst>
          </p:cNvPr>
          <p:cNvSpPr txBox="1"/>
          <p:nvPr/>
        </p:nvSpPr>
        <p:spPr>
          <a:xfrm>
            <a:off x="4135538" y="1540917"/>
            <a:ext cx="4394473" cy="923330"/>
          </a:xfrm>
          <a:prstGeom prst="rect">
            <a:avLst/>
          </a:prstGeom>
          <a:noFill/>
        </p:spPr>
        <p:txBody>
          <a:bodyPr wrap="none" rtlCol="0">
            <a:spAutoFit/>
          </a:bodyPr>
          <a:lstStyle/>
          <a:p>
            <a:r>
              <a:rPr lang="en-US" dirty="0"/>
              <a:t>Depending on the mission requirements</a:t>
            </a:r>
          </a:p>
          <a:p>
            <a:r>
              <a:rPr lang="en-US" dirty="0"/>
              <a:t>your PPE engineer will work with you</a:t>
            </a:r>
          </a:p>
          <a:p>
            <a:r>
              <a:rPr lang="en-US" dirty="0"/>
              <a:t>to determine optimal sizing of blanket filters.</a:t>
            </a:r>
          </a:p>
        </p:txBody>
      </p:sp>
      <p:pic>
        <p:nvPicPr>
          <p:cNvPr id="4098" name="Picture 2" descr="Mission to Mars: Advanced Space Technology Enabling 2024 ESCAPADE Mission">
            <a:extLst>
              <a:ext uri="{FF2B5EF4-FFF2-40B4-BE49-F238E27FC236}">
                <a16:creationId xmlns:a16="http://schemas.microsoft.com/office/drawing/2014/main" id="{0B31620F-3302-4A29-BE48-3AF435E84F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4689" y="3429000"/>
            <a:ext cx="4286343" cy="2745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lue Origin to provide launch services for ESCAPADE – Space Sciences Lab">
            <a:extLst>
              <a:ext uri="{FF2B5EF4-FFF2-40B4-BE49-F238E27FC236}">
                <a16:creationId xmlns:a16="http://schemas.microsoft.com/office/drawing/2014/main" id="{A87385F7-EC1F-DD31-6A15-2099F36E69C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52423" y="2686990"/>
            <a:ext cx="2115354" cy="239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2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630934" y="673770"/>
            <a:ext cx="2733367" cy="2414488"/>
          </a:xfrm>
        </p:spPr>
        <p:txBody>
          <a:bodyPr vert="horz" lIns="91440" tIns="45720" rIns="91440" bIns="45720" rtlCol="0" anchor="t">
            <a:normAutofit/>
          </a:bodyPr>
          <a:lstStyle/>
          <a:p>
            <a:pPr algn="l">
              <a:lnSpc>
                <a:spcPct val="90000"/>
              </a:lnSpc>
            </a:pPr>
            <a:r>
              <a:rPr lang="en-US" sz="4700" b="1" kern="1200" dirty="0">
                <a:solidFill>
                  <a:srgbClr val="FFFFFF"/>
                </a:solidFill>
                <a:latin typeface="+mj-lt"/>
                <a:ea typeface="+mj-ea"/>
                <a:cs typeface="+mj-cs"/>
              </a:rPr>
              <a:t>Today</a:t>
            </a:r>
          </a:p>
        </p:txBody>
      </p:sp>
      <p:sp>
        <p:nvSpPr>
          <p:cNvPr id="3" name="TextBox 2"/>
          <p:cNvSpPr txBox="1"/>
          <p:nvPr/>
        </p:nvSpPr>
        <p:spPr>
          <a:xfrm>
            <a:off x="1466842" y="1946031"/>
            <a:ext cx="7395804" cy="4410319"/>
          </a:xfrm>
          <a:prstGeom prst="rect">
            <a:avLst/>
          </a:prstGeom>
          <a:solidFill>
            <a:schemeClr val="bg1"/>
          </a:solidFill>
          <a:ln>
            <a:solidFill>
              <a:schemeClr val="accent2"/>
            </a:solidFill>
          </a:ln>
        </p:spPr>
        <p:txBody>
          <a:bodyPr vert="horz" lIns="91440" tIns="45720" rIns="91440" bIns="45720" rtlCol="0">
            <a:normAutofit/>
          </a:bodyPr>
          <a:lstStyle/>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Planetary Protection Basics</a:t>
            </a:r>
          </a:p>
          <a:p>
            <a:pPr marL="57150">
              <a:lnSpc>
                <a:spcPct val="90000"/>
              </a:lnSpc>
              <a:spcAft>
                <a:spcPts val="600"/>
              </a:spcAft>
            </a:pPr>
            <a:endParaRPr lang="en-US" sz="2800" b="1" dirty="0">
              <a:solidFill>
                <a:schemeClr val="accent2">
                  <a:lumMod val="20000"/>
                  <a:lumOff val="8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Planetary Protection Requirements</a:t>
            </a:r>
          </a:p>
          <a:p>
            <a:pPr marL="57150">
              <a:lnSpc>
                <a:spcPct val="90000"/>
              </a:lnSpc>
              <a:spcAft>
                <a:spcPts val="600"/>
              </a:spcAft>
            </a:pPr>
            <a:endParaRPr lang="en-US" sz="2800" b="1" dirty="0">
              <a:solidFill>
                <a:schemeClr val="accent2">
                  <a:lumMod val="20000"/>
                  <a:lumOff val="80000"/>
                </a:schemeClr>
              </a:solidFill>
            </a:endParaRPr>
          </a:p>
          <a:p>
            <a:pPr marL="285750" indent="-228600">
              <a:lnSpc>
                <a:spcPct val="90000"/>
              </a:lnSpc>
              <a:spcAft>
                <a:spcPts val="600"/>
              </a:spcAft>
              <a:buFont typeface="Arial" panose="020B0604020202020204" pitchFamily="34" charset="0"/>
              <a:buChar char="•"/>
            </a:pPr>
            <a:r>
              <a:rPr lang="en-US" sz="2800" b="1" dirty="0">
                <a:solidFill>
                  <a:schemeClr val="accent2">
                    <a:lumMod val="20000"/>
                    <a:lumOff val="80000"/>
                  </a:schemeClr>
                </a:solidFill>
              </a:rPr>
              <a:t>The Intersection of Thermal and Planetary Protection</a:t>
            </a:r>
          </a:p>
          <a:p>
            <a:pPr marL="57150">
              <a:lnSpc>
                <a:spcPct val="90000"/>
              </a:lnSpc>
              <a:spcAft>
                <a:spcPts val="600"/>
              </a:spcAft>
            </a:pPr>
            <a:endParaRPr lang="en-US" sz="2800" b="1" dirty="0">
              <a:solidFill>
                <a:schemeClr val="accent2"/>
              </a:solidFill>
            </a:endParaRPr>
          </a:p>
          <a:p>
            <a:pPr marL="285750" indent="-228600">
              <a:lnSpc>
                <a:spcPct val="90000"/>
              </a:lnSpc>
              <a:spcAft>
                <a:spcPts val="600"/>
              </a:spcAft>
              <a:buFont typeface="Arial" panose="020B0604020202020204" pitchFamily="34" charset="0"/>
              <a:buChar char="•"/>
            </a:pPr>
            <a:r>
              <a:rPr lang="en-US" sz="2800" b="1" dirty="0">
                <a:solidFill>
                  <a:schemeClr val="accent2"/>
                </a:solidFill>
              </a:rPr>
              <a:t>Flight Project Practicalities</a:t>
            </a:r>
          </a:p>
          <a:p>
            <a:pPr marL="285750" indent="-228600">
              <a:lnSpc>
                <a:spcPct val="90000"/>
              </a:lnSpc>
              <a:spcAft>
                <a:spcPts val="600"/>
              </a:spcAft>
              <a:buFont typeface="Arial" panose="020B0604020202020204" pitchFamily="34" charset="0"/>
              <a:buChar char="•"/>
            </a:pPr>
            <a:endParaRPr lang="en-US" sz="2800" b="1" dirty="0">
              <a:solidFill>
                <a:schemeClr val="accent2"/>
              </a:solidFill>
            </a:endParaRPr>
          </a:p>
          <a:p>
            <a:pPr marL="57150">
              <a:lnSpc>
                <a:spcPct val="90000"/>
              </a:lnSpc>
              <a:spcAft>
                <a:spcPts val="600"/>
              </a:spcAft>
            </a:pPr>
            <a:endParaRPr lang="en-US" sz="800" b="1" dirty="0">
              <a:solidFill>
                <a:schemeClr val="accent2"/>
              </a:solidFill>
            </a:endParaRPr>
          </a:p>
          <a:p>
            <a:pPr marL="514350" lvl="1">
              <a:lnSpc>
                <a:spcPct val="90000"/>
              </a:lnSpc>
              <a:spcAft>
                <a:spcPts val="600"/>
              </a:spcAft>
            </a:pPr>
            <a:endParaRPr lang="en-US" sz="2800" i="1" dirty="0">
              <a:solidFill>
                <a:schemeClr val="accent2"/>
              </a:solidFill>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581E7E9E-56B7-497A-99D9-06236BC79B7B}" type="slidenum">
              <a:rPr lang="en-US"/>
              <a:pPr>
                <a:spcAft>
                  <a:spcPts val="600"/>
                </a:spcAft>
              </a:pPr>
              <a:t>34</a:t>
            </a:fld>
            <a:endParaRPr lang="en-US"/>
          </a:p>
        </p:txBody>
      </p:sp>
      <p:sp>
        <p:nvSpPr>
          <p:cNvPr id="5" name="Footer Placeholder 4">
            <a:extLst>
              <a:ext uri="{FF2B5EF4-FFF2-40B4-BE49-F238E27FC236}">
                <a16:creationId xmlns:a16="http://schemas.microsoft.com/office/drawing/2014/main" id="{BF605FB5-9ACD-4005-CE8A-CC920F10FF70}"/>
              </a:ext>
            </a:extLst>
          </p:cNvPr>
          <p:cNvSpPr>
            <a:spLocks noGrp="1"/>
          </p:cNvSpPr>
          <p:nvPr>
            <p:ph type="ftr" sz="quarter" idx="11"/>
          </p:nvPr>
        </p:nvSpPr>
        <p:spPr>
          <a:xfrm>
            <a:off x="3123057" y="6432771"/>
            <a:ext cx="2895600" cy="365125"/>
          </a:xfrm>
        </p:spPr>
        <p:txBody>
          <a:bodyPr/>
          <a:lstStyle/>
          <a:p>
            <a:r>
              <a:rPr lang="en-US"/>
              <a:t>TFAWS 2023 - Planetary Protection - Pugel/GSFC/546</a:t>
            </a:r>
            <a:endParaRPr lang="en-US" dirty="0"/>
          </a:p>
        </p:txBody>
      </p:sp>
    </p:spTree>
    <p:extLst>
      <p:ext uri="{BB962C8B-B14F-4D97-AF65-F5344CB8AC3E}">
        <p14:creationId xmlns:p14="http://schemas.microsoft.com/office/powerpoint/2010/main" val="1237703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3078"/>
            <a:ext cx="9144000" cy="533399"/>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8F3E3"/>
                </a:solidFill>
                <a:latin typeface="Calibri" panose="020F0502020204030204" pitchFamily="34" charset="0"/>
                <a:cs typeface="Calibri" panose="020F0502020204030204" pitchFamily="34" charset="0"/>
              </a:rPr>
              <a:t>General Advice for Thermal Folks Working a PP Mission </a:t>
            </a:r>
          </a:p>
        </p:txBody>
      </p:sp>
      <p:pic>
        <p:nvPicPr>
          <p:cNvPr id="9" name="Picture 8">
            <a:extLst>
              <a:ext uri="{FF2B5EF4-FFF2-40B4-BE49-F238E27FC236}">
                <a16:creationId xmlns:a16="http://schemas.microsoft.com/office/drawing/2014/main" id="{F5EA9166-0ADC-0347-A440-9672D451DE87}"/>
              </a:ext>
            </a:extLst>
          </p:cNvPr>
          <p:cNvPicPr>
            <a:picLocks noChangeAspect="1"/>
          </p:cNvPicPr>
          <p:nvPr/>
        </p:nvPicPr>
        <p:blipFill rotWithShape="1">
          <a:blip r:embed="rId2"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
        <p:nvSpPr>
          <p:cNvPr id="2" name="TextBox 1">
            <a:extLst>
              <a:ext uri="{FF2B5EF4-FFF2-40B4-BE49-F238E27FC236}">
                <a16:creationId xmlns:a16="http://schemas.microsoft.com/office/drawing/2014/main" id="{315CEA15-ED7A-C44C-529A-EC73E253028D}"/>
              </a:ext>
            </a:extLst>
          </p:cNvPr>
          <p:cNvSpPr txBox="1"/>
          <p:nvPr/>
        </p:nvSpPr>
        <p:spPr>
          <a:xfrm>
            <a:off x="471937" y="985745"/>
            <a:ext cx="8200126" cy="5447645"/>
          </a:xfrm>
          <a:prstGeom prst="rect">
            <a:avLst/>
          </a:prstGeom>
          <a:noFill/>
        </p:spPr>
        <p:txBody>
          <a:bodyPr wrap="square" rtlCol="0">
            <a:spAutoFit/>
          </a:bodyPr>
          <a:lstStyle/>
          <a:p>
            <a:pPr marL="457200" indent="-457200">
              <a:buAutoNum type="arabicParenBoth"/>
            </a:pPr>
            <a:r>
              <a:rPr lang="en-US" sz="2000" b="1" dirty="0">
                <a:solidFill>
                  <a:schemeClr val="accent2">
                    <a:lumMod val="75000"/>
                  </a:schemeClr>
                </a:solidFill>
              </a:rPr>
              <a:t>Find out who is the PP Lead --- @ GSFC = 546, elsewhere, PP Engineer</a:t>
            </a:r>
          </a:p>
          <a:p>
            <a:r>
              <a:rPr lang="en-US" sz="1600" i="1" dirty="0">
                <a:solidFill>
                  <a:schemeClr val="bg1">
                    <a:lumMod val="50000"/>
                  </a:schemeClr>
                </a:solidFill>
              </a:rPr>
              <a:t>If you can’t find out easily, reach out to our branch management (Randy </a:t>
            </a:r>
            <a:r>
              <a:rPr lang="en-US" sz="1600" i="1" dirty="0" err="1">
                <a:solidFill>
                  <a:schemeClr val="bg1">
                    <a:lumMod val="50000"/>
                  </a:schemeClr>
                </a:solidFill>
              </a:rPr>
              <a:t>Hedgeland</a:t>
            </a:r>
            <a:r>
              <a:rPr lang="en-US" sz="1600" i="1" dirty="0">
                <a:solidFill>
                  <a:schemeClr val="bg1">
                    <a:lumMod val="50000"/>
                  </a:schemeClr>
                </a:solidFill>
              </a:rPr>
              <a:t> or Tina Montt de Garcia) or me. </a:t>
            </a:r>
          </a:p>
          <a:p>
            <a:pPr lvl="3"/>
            <a:endParaRPr lang="en-US" sz="1400" dirty="0">
              <a:solidFill>
                <a:schemeClr val="accent2">
                  <a:lumMod val="75000"/>
                </a:schemeClr>
              </a:solidFill>
            </a:endParaRPr>
          </a:p>
          <a:p>
            <a:pPr marL="342900" indent="-342900">
              <a:buAutoNum type="arabicParenBoth" startAt="2"/>
            </a:pPr>
            <a:r>
              <a:rPr lang="en-US" sz="2000" b="1" dirty="0">
                <a:solidFill>
                  <a:schemeClr val="accent2">
                    <a:lumMod val="75000"/>
                  </a:schemeClr>
                </a:solidFill>
              </a:rPr>
              <a:t>Ask the PP Lead about the PP Category:</a:t>
            </a:r>
          </a:p>
          <a:p>
            <a:pPr marL="800100" lvl="1" indent="-342900">
              <a:buFont typeface="Arial" panose="020B0604020202020204" pitchFamily="34" charset="0"/>
              <a:buChar char="•"/>
            </a:pPr>
            <a:r>
              <a:rPr lang="en-US" i="1" dirty="0">
                <a:solidFill>
                  <a:schemeClr val="bg1">
                    <a:lumMod val="50000"/>
                  </a:schemeClr>
                </a:solidFill>
              </a:rPr>
              <a:t>Has it been formally categorized (usually, this happens in Phase A/B)?</a:t>
            </a:r>
          </a:p>
          <a:p>
            <a:pPr marL="800100" lvl="1" indent="-342900">
              <a:buFont typeface="Arial" panose="020B0604020202020204" pitchFamily="34" charset="0"/>
              <a:buChar char="•"/>
            </a:pPr>
            <a:r>
              <a:rPr lang="en-US" i="1" dirty="0">
                <a:solidFill>
                  <a:schemeClr val="bg1">
                    <a:lumMod val="50000"/>
                  </a:schemeClr>
                </a:solidFill>
              </a:rPr>
              <a:t>If this is a proposal, there will be a pre-proposal informal categorization</a:t>
            </a:r>
            <a:r>
              <a:rPr lang="en-US" dirty="0">
                <a:solidFill>
                  <a:schemeClr val="accent2">
                    <a:lumMod val="75000"/>
                  </a:schemeClr>
                </a:solidFill>
              </a:rPr>
              <a:t>.</a:t>
            </a:r>
          </a:p>
          <a:p>
            <a:pPr lvl="1"/>
            <a:endParaRPr lang="en-US" sz="2000" dirty="0">
              <a:solidFill>
                <a:schemeClr val="accent2">
                  <a:lumMod val="75000"/>
                </a:schemeClr>
              </a:solidFill>
            </a:endParaRPr>
          </a:p>
          <a:p>
            <a:pPr marL="342900" indent="-342900">
              <a:buAutoNum type="arabicParenBoth" startAt="2"/>
            </a:pPr>
            <a:r>
              <a:rPr lang="en-US" sz="2000" b="1" dirty="0">
                <a:solidFill>
                  <a:schemeClr val="accent2">
                    <a:lumMod val="75000"/>
                  </a:schemeClr>
                </a:solidFill>
              </a:rPr>
              <a:t>If it’s Category I or II, don’t sweat too much. </a:t>
            </a:r>
            <a:endParaRPr lang="en-US" sz="1600" i="1" dirty="0">
              <a:solidFill>
                <a:schemeClr val="bg1">
                  <a:lumMod val="50000"/>
                </a:schemeClr>
              </a:solidFill>
            </a:endParaRPr>
          </a:p>
          <a:p>
            <a:pPr marL="742950" lvl="1" indent="-285750">
              <a:buFont typeface="Arial" panose="020B0604020202020204" pitchFamily="34" charset="0"/>
              <a:buChar char="•"/>
            </a:pPr>
            <a:r>
              <a:rPr lang="en-US" sz="1600" i="1" dirty="0">
                <a:solidFill>
                  <a:schemeClr val="bg1">
                    <a:lumMod val="50000"/>
                  </a:schemeClr>
                </a:solidFill>
              </a:rPr>
              <a:t>Your planetary protection lead will ask you about materials details/MIUL.  </a:t>
            </a:r>
          </a:p>
          <a:p>
            <a:pPr marL="742950" lvl="1" indent="-285750">
              <a:buFont typeface="Arial" panose="020B0604020202020204" pitchFamily="34" charset="0"/>
              <a:buChar char="•"/>
            </a:pPr>
            <a:r>
              <a:rPr lang="en-US" sz="1600" i="1" dirty="0">
                <a:solidFill>
                  <a:schemeClr val="bg1">
                    <a:lumMod val="50000"/>
                  </a:schemeClr>
                </a:solidFill>
              </a:rPr>
              <a:t>That’s about it!</a:t>
            </a:r>
          </a:p>
          <a:p>
            <a:pPr lvl="1"/>
            <a:endParaRPr lang="en-US" sz="2000" dirty="0">
              <a:solidFill>
                <a:schemeClr val="accent2">
                  <a:lumMod val="75000"/>
                </a:schemeClr>
              </a:solidFill>
            </a:endParaRPr>
          </a:p>
          <a:p>
            <a:pPr marL="342900" indent="-342900">
              <a:buAutoNum type="arabicParenBoth" startAt="4"/>
            </a:pPr>
            <a:r>
              <a:rPr lang="en-US" sz="2000" b="1" dirty="0">
                <a:solidFill>
                  <a:schemeClr val="accent2">
                    <a:lumMod val="75000"/>
                  </a:schemeClr>
                </a:solidFill>
              </a:rPr>
              <a:t>If it’s Category III or IV, we’ll be working with you! </a:t>
            </a:r>
          </a:p>
          <a:p>
            <a:pPr marL="800100" lvl="1" indent="-342900">
              <a:buFont typeface="Arial" panose="020B0604020202020204" pitchFamily="34" charset="0"/>
              <a:buChar char="•"/>
            </a:pPr>
            <a:r>
              <a:rPr lang="en-US" sz="1600" i="1" dirty="0">
                <a:solidFill>
                  <a:schemeClr val="bg1">
                    <a:lumMod val="50000"/>
                  </a:schemeClr>
                </a:solidFill>
              </a:rPr>
              <a:t>Can we take advantage of TVAC cycles for microbial bakeouts (if needed?)?</a:t>
            </a:r>
          </a:p>
          <a:p>
            <a:pPr marL="800100" lvl="1" indent="-342900">
              <a:buFont typeface="Arial" panose="020B0604020202020204" pitchFamily="34" charset="0"/>
              <a:buChar char="•"/>
            </a:pPr>
            <a:r>
              <a:rPr lang="en-US" sz="1600" i="1" dirty="0">
                <a:solidFill>
                  <a:schemeClr val="bg1">
                    <a:lumMod val="50000"/>
                  </a:schemeClr>
                </a:solidFill>
              </a:rPr>
              <a:t>Can we list the PP bakeouts in the ERD and in thermal documents? (that way, no one is surprised!)</a:t>
            </a:r>
          </a:p>
          <a:p>
            <a:pPr lvl="1"/>
            <a:endParaRPr lang="en-US" sz="1400" b="1" dirty="0">
              <a:solidFill>
                <a:schemeClr val="accent2">
                  <a:lumMod val="75000"/>
                </a:schemeClr>
              </a:solidFill>
            </a:endParaRPr>
          </a:p>
          <a:p>
            <a:pPr marL="342900" indent="-342900">
              <a:buAutoNum type="arabicParenBoth" startAt="4"/>
            </a:pPr>
            <a:r>
              <a:rPr lang="en-US" sz="2000" b="1" dirty="0">
                <a:solidFill>
                  <a:schemeClr val="accent2">
                    <a:lumMod val="75000"/>
                  </a:schemeClr>
                </a:solidFill>
              </a:rPr>
              <a:t>RESIST THE TEMPTATION TO LUMP PP with CONTAMINATION CONTROL!</a:t>
            </a:r>
          </a:p>
          <a:p>
            <a:pPr marL="800100" lvl="1" indent="-342900">
              <a:buFont typeface="Arial" panose="020B0604020202020204" pitchFamily="34" charset="0"/>
              <a:buChar char="•"/>
            </a:pPr>
            <a:r>
              <a:rPr lang="en-US" sz="1600" i="1" dirty="0">
                <a:solidFill>
                  <a:schemeClr val="bg1">
                    <a:lumMod val="50000"/>
                  </a:schemeClr>
                </a:solidFill>
              </a:rPr>
              <a:t>They have different deliverables, different chains of authority</a:t>
            </a:r>
          </a:p>
          <a:p>
            <a:pPr marL="800100" lvl="1" indent="-342900">
              <a:buFont typeface="Arial" panose="020B0604020202020204" pitchFamily="34" charset="0"/>
              <a:buChar char="•"/>
            </a:pPr>
            <a:r>
              <a:rPr lang="en-US" sz="1600" i="1" dirty="0">
                <a:solidFill>
                  <a:schemeClr val="bg1">
                    <a:lumMod val="50000"/>
                  </a:schemeClr>
                </a:solidFill>
              </a:rPr>
              <a:t>They can be different people, depending on the mission complexity!</a:t>
            </a:r>
          </a:p>
        </p:txBody>
      </p:sp>
      <p:sp>
        <p:nvSpPr>
          <p:cNvPr id="4" name="Slide Number Placeholder 3">
            <a:extLst>
              <a:ext uri="{FF2B5EF4-FFF2-40B4-BE49-F238E27FC236}">
                <a16:creationId xmlns:a16="http://schemas.microsoft.com/office/drawing/2014/main" id="{4F0C72A9-5832-88C2-A64C-CA5E6A1E6B35}"/>
              </a:ext>
            </a:extLst>
          </p:cNvPr>
          <p:cNvSpPr>
            <a:spLocks noGrp="1"/>
          </p:cNvSpPr>
          <p:nvPr>
            <p:ph type="sldNum" sz="quarter" idx="12"/>
          </p:nvPr>
        </p:nvSpPr>
        <p:spPr/>
        <p:txBody>
          <a:bodyPr/>
          <a:lstStyle/>
          <a:p>
            <a:fld id="{581E7E9E-56B7-497A-99D9-06236BC79B7B}" type="slidenum">
              <a:rPr lang="en-US" smtClean="0"/>
              <a:t>35</a:t>
            </a:fld>
            <a:endParaRPr lang="en-US"/>
          </a:p>
        </p:txBody>
      </p:sp>
      <p:sp>
        <p:nvSpPr>
          <p:cNvPr id="3" name="Footer Placeholder 2">
            <a:extLst>
              <a:ext uri="{FF2B5EF4-FFF2-40B4-BE49-F238E27FC236}">
                <a16:creationId xmlns:a16="http://schemas.microsoft.com/office/drawing/2014/main" id="{CE684B6A-570F-0648-6253-41A935824D00}"/>
              </a:ext>
            </a:extLst>
          </p:cNvPr>
          <p:cNvSpPr>
            <a:spLocks noGrp="1"/>
          </p:cNvSpPr>
          <p:nvPr>
            <p:ph type="ftr" sz="quarter" idx="11"/>
          </p:nvPr>
        </p:nvSpPr>
        <p:spPr/>
        <p:txBody>
          <a:bodyPr/>
          <a:lstStyle/>
          <a:p>
            <a:r>
              <a:rPr lang="en-US" sz="900" dirty="0"/>
              <a:t>TFAWS 2023 - Planetary Protection - Pugel/GSFC/546</a:t>
            </a:r>
          </a:p>
        </p:txBody>
      </p:sp>
    </p:spTree>
    <p:extLst>
      <p:ext uri="{BB962C8B-B14F-4D97-AF65-F5344CB8AC3E}">
        <p14:creationId xmlns:p14="http://schemas.microsoft.com/office/powerpoint/2010/main" val="35679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A167D0-877E-5C6A-22B9-F79217FAF83B}"/>
              </a:ext>
            </a:extLst>
          </p:cNvPr>
          <p:cNvSpPr>
            <a:spLocks noGrp="1"/>
          </p:cNvSpPr>
          <p:nvPr>
            <p:ph type="sldNum" sz="quarter" idx="12"/>
          </p:nvPr>
        </p:nvSpPr>
        <p:spPr/>
        <p:txBody>
          <a:bodyPr/>
          <a:lstStyle/>
          <a:p>
            <a:fld id="{581E7E9E-56B7-497A-99D9-06236BC79B7B}" type="slidenum">
              <a:rPr lang="en-US" smtClean="0"/>
              <a:t>36</a:t>
            </a:fld>
            <a:endParaRPr lang="en-US"/>
          </a:p>
        </p:txBody>
      </p:sp>
      <p:sp>
        <p:nvSpPr>
          <p:cNvPr id="5" name="Footer Placeholder 4">
            <a:extLst>
              <a:ext uri="{FF2B5EF4-FFF2-40B4-BE49-F238E27FC236}">
                <a16:creationId xmlns:a16="http://schemas.microsoft.com/office/drawing/2014/main" id="{FCB91A40-3E68-2747-994D-BE87C20DD101}"/>
              </a:ext>
            </a:extLst>
          </p:cNvPr>
          <p:cNvSpPr>
            <a:spLocks noGrp="1"/>
          </p:cNvSpPr>
          <p:nvPr>
            <p:ph type="ftr" sz="quarter" idx="11"/>
          </p:nvPr>
        </p:nvSpPr>
        <p:spPr/>
        <p:txBody>
          <a:bodyPr/>
          <a:lstStyle/>
          <a:p>
            <a:r>
              <a:rPr lang="en-US"/>
              <a:t>TFAWS 2023 - Planetary Protection - Pugel/GSFC/546</a:t>
            </a:r>
          </a:p>
        </p:txBody>
      </p:sp>
      <p:pic>
        <p:nvPicPr>
          <p:cNvPr id="1026" name="Picture 2">
            <a:extLst>
              <a:ext uri="{FF2B5EF4-FFF2-40B4-BE49-F238E27FC236}">
                <a16:creationId xmlns:a16="http://schemas.microsoft.com/office/drawing/2014/main" id="{878842E9-7324-9497-FBEE-1977198765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2" y="0"/>
            <a:ext cx="9134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a:extLst>
              <a:ext uri="{FF2B5EF4-FFF2-40B4-BE49-F238E27FC236}">
                <a16:creationId xmlns:a16="http://schemas.microsoft.com/office/drawing/2014/main" id="{C77E475F-1845-74EC-0580-F714669AC33E}"/>
              </a:ext>
            </a:extLst>
          </p:cNvPr>
          <p:cNvSpPr/>
          <p:nvPr/>
        </p:nvSpPr>
        <p:spPr>
          <a:xfrm>
            <a:off x="6227179" y="5717894"/>
            <a:ext cx="949124" cy="233342"/>
          </a:xfrm>
          <a:prstGeom prst="lef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13857C-7898-7C82-E82A-4DBC0DA4742B}"/>
              </a:ext>
            </a:extLst>
          </p:cNvPr>
          <p:cNvSpPr txBox="1"/>
          <p:nvPr/>
        </p:nvSpPr>
        <p:spPr>
          <a:xfrm>
            <a:off x="3089475" y="6165379"/>
            <a:ext cx="708848" cy="584775"/>
          </a:xfrm>
          <a:prstGeom prst="rect">
            <a:avLst/>
          </a:prstGeom>
          <a:noFill/>
        </p:spPr>
        <p:txBody>
          <a:bodyPr wrap="none" rtlCol="0">
            <a:spAutoFit/>
          </a:bodyPr>
          <a:lstStyle/>
          <a:p>
            <a:r>
              <a:rPr lang="en-US" sz="800" dirty="0"/>
              <a:t>T. </a:t>
            </a:r>
            <a:r>
              <a:rPr lang="en-US" sz="800" dirty="0" err="1"/>
              <a:t>Errigo</a:t>
            </a:r>
            <a:r>
              <a:rPr lang="en-US" sz="800" dirty="0"/>
              <a:t> </a:t>
            </a:r>
          </a:p>
          <a:p>
            <a:r>
              <a:rPr lang="en-US" sz="800" dirty="0"/>
              <a:t>C. Lorentson</a:t>
            </a:r>
          </a:p>
          <a:p>
            <a:r>
              <a:rPr lang="en-US" sz="800" dirty="0"/>
              <a:t>R. Perry</a:t>
            </a:r>
          </a:p>
          <a:p>
            <a:endParaRPr lang="en-US" sz="800" dirty="0"/>
          </a:p>
        </p:txBody>
      </p:sp>
      <p:sp>
        <p:nvSpPr>
          <p:cNvPr id="11" name="Left Arrow 10">
            <a:extLst>
              <a:ext uri="{FF2B5EF4-FFF2-40B4-BE49-F238E27FC236}">
                <a16:creationId xmlns:a16="http://schemas.microsoft.com/office/drawing/2014/main" id="{F3E99222-A54C-01B8-0C35-20F08C24D37A}"/>
              </a:ext>
            </a:extLst>
          </p:cNvPr>
          <p:cNvSpPr/>
          <p:nvPr/>
        </p:nvSpPr>
        <p:spPr>
          <a:xfrm>
            <a:off x="5752617" y="1819155"/>
            <a:ext cx="949124" cy="233342"/>
          </a:xfrm>
          <a:prstGeom prst="lef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4D21F6-9C48-AEEB-A091-75FC98161523}"/>
              </a:ext>
            </a:extLst>
          </p:cNvPr>
          <p:cNvPicPr>
            <a:picLocks noChangeAspect="1"/>
          </p:cNvPicPr>
          <p:nvPr/>
        </p:nvPicPr>
        <p:blipFill rotWithShape="1">
          <a:blip r:embed="rId3"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30190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60600"/>
          </a:xfrm>
        </p:spPr>
        <p:txBody>
          <a:bodyPr>
            <a:normAutofit/>
          </a:bodyPr>
          <a:lstStyle/>
          <a:p>
            <a:r>
              <a:rPr lang="en-US" dirty="0">
                <a:solidFill>
                  <a:schemeClr val="accent4">
                    <a:lumMod val="75000"/>
                  </a:schemeClr>
                </a:solidFill>
                <a:effectLst>
                  <a:glow rad="139700">
                    <a:schemeClr val="accent3">
                      <a:satMod val="175000"/>
                      <a:alpha val="40000"/>
                    </a:schemeClr>
                  </a:glow>
                </a:effectLst>
                <a:latin typeface="Bodoni MT Black" panose="02070A03080606020203" pitchFamily="18" charset="0"/>
              </a:rPr>
              <a:t>Keep Our Solar System Weird</a:t>
            </a:r>
          </a:p>
        </p:txBody>
      </p:sp>
      <p:sp>
        <p:nvSpPr>
          <p:cNvPr id="4" name="Slide Number Placeholder 3"/>
          <p:cNvSpPr>
            <a:spLocks noGrp="1"/>
          </p:cNvSpPr>
          <p:nvPr>
            <p:ph type="sldNum" sz="quarter" idx="12"/>
          </p:nvPr>
        </p:nvSpPr>
        <p:spPr/>
        <p:txBody>
          <a:bodyPr/>
          <a:lstStyle/>
          <a:p>
            <a:fld id="{581E7E9E-56B7-497A-99D9-06236BC79B7B}" type="slidenum">
              <a:rPr lang="en-US" smtClean="0"/>
              <a:t>37</a:t>
            </a:fld>
            <a:endParaRPr lang="en-US"/>
          </a:p>
        </p:txBody>
      </p:sp>
      <p:sp>
        <p:nvSpPr>
          <p:cNvPr id="5" name="TextBox 4"/>
          <p:cNvSpPr txBox="1"/>
          <p:nvPr/>
        </p:nvSpPr>
        <p:spPr>
          <a:xfrm>
            <a:off x="2702607" y="2944703"/>
            <a:ext cx="3726085" cy="2292935"/>
          </a:xfrm>
          <a:prstGeom prst="rect">
            <a:avLst/>
          </a:prstGeom>
          <a:noFill/>
        </p:spPr>
        <p:txBody>
          <a:bodyPr wrap="none" rtlCol="0">
            <a:spAutoFit/>
          </a:bodyPr>
          <a:lstStyle/>
          <a:p>
            <a:pPr algn="ctr"/>
            <a:r>
              <a:rPr lang="en-US" sz="2400" b="1" dirty="0">
                <a:solidFill>
                  <a:schemeClr val="accent4">
                    <a:lumMod val="75000"/>
                  </a:schemeClr>
                </a:solidFill>
                <a:latin typeface="Tw Cen MT" panose="020B0602020104020603" pitchFamily="34" charset="0"/>
              </a:rPr>
              <a:t>Questions? </a:t>
            </a:r>
          </a:p>
          <a:p>
            <a:pPr algn="ctr"/>
            <a:endParaRPr lang="en-US" sz="2400" b="1" dirty="0">
              <a:solidFill>
                <a:schemeClr val="accent4">
                  <a:lumMod val="75000"/>
                </a:schemeClr>
              </a:solidFill>
              <a:latin typeface="Tw Cen MT" panose="020B0602020104020603" pitchFamily="34" charset="0"/>
            </a:endParaRPr>
          </a:p>
          <a:p>
            <a:pPr algn="ctr"/>
            <a:r>
              <a:rPr lang="en-US" sz="2400" b="1" dirty="0">
                <a:solidFill>
                  <a:schemeClr val="accent4">
                    <a:lumMod val="75000"/>
                  </a:schemeClr>
                </a:solidFill>
                <a:latin typeface="Tw Cen MT" panose="020B0602020104020603" pitchFamily="34" charset="0"/>
              </a:rPr>
              <a:t>Contact us!</a:t>
            </a:r>
          </a:p>
          <a:p>
            <a:pPr algn="ctr"/>
            <a:endParaRPr lang="en-US" sz="1100" b="1" dirty="0">
              <a:solidFill>
                <a:schemeClr val="accent4">
                  <a:lumMod val="75000"/>
                </a:schemeClr>
              </a:solidFill>
              <a:latin typeface="Tw Cen MT" panose="020B0602020104020603" pitchFamily="34" charset="0"/>
            </a:endParaRPr>
          </a:p>
          <a:p>
            <a:pPr algn="ctr"/>
            <a:r>
              <a:rPr lang="en-US" sz="2000" b="1" i="1" dirty="0">
                <a:solidFill>
                  <a:schemeClr val="accent4">
                    <a:lumMod val="75000"/>
                  </a:schemeClr>
                </a:solidFill>
                <a:latin typeface="Tw Cen MT" panose="020B0602020104020603" pitchFamily="34" charset="0"/>
              </a:rPr>
              <a:t>Betsy.Pugel@nasa.gov</a:t>
            </a:r>
          </a:p>
          <a:p>
            <a:pPr algn="ctr"/>
            <a:r>
              <a:rPr lang="en-US" sz="2000" b="1" i="1" dirty="0" err="1">
                <a:solidFill>
                  <a:schemeClr val="accent4">
                    <a:lumMod val="75000"/>
                  </a:schemeClr>
                </a:solidFill>
                <a:latin typeface="Tw Cen MT" panose="020B0602020104020603" pitchFamily="34" charset="0"/>
              </a:rPr>
              <a:t>Randy.J.Hedgeland@nasa.gov</a:t>
            </a:r>
            <a:endParaRPr lang="en-US" sz="2000" b="1" i="1" dirty="0">
              <a:solidFill>
                <a:schemeClr val="accent4">
                  <a:lumMod val="75000"/>
                </a:schemeClr>
              </a:solidFill>
              <a:latin typeface="Tw Cen MT" panose="020B0602020104020603" pitchFamily="34" charset="0"/>
            </a:endParaRPr>
          </a:p>
          <a:p>
            <a:pPr algn="ctr"/>
            <a:r>
              <a:rPr lang="en-US" sz="2000" b="1" i="1" dirty="0" err="1">
                <a:solidFill>
                  <a:schemeClr val="accent4">
                    <a:lumMod val="75000"/>
                  </a:schemeClr>
                </a:solidFill>
                <a:latin typeface="Tw Cen MT" panose="020B0602020104020603" pitchFamily="34" charset="0"/>
              </a:rPr>
              <a:t>Kristina.M.Monttdegarcia@nasa.gov</a:t>
            </a:r>
            <a:endParaRPr lang="en-US" sz="2000" b="1" i="1" dirty="0">
              <a:solidFill>
                <a:schemeClr val="accent4">
                  <a:lumMod val="75000"/>
                </a:schemeClr>
              </a:solidFill>
              <a:latin typeface="Tw Cen MT" panose="020B0602020104020603" pitchFamily="34" charset="0"/>
            </a:endParaRPr>
          </a:p>
        </p:txBody>
      </p:sp>
      <p:sp>
        <p:nvSpPr>
          <p:cNvPr id="3" name="Rectangle 2"/>
          <p:cNvSpPr/>
          <p:nvPr/>
        </p:nvSpPr>
        <p:spPr>
          <a:xfrm>
            <a:off x="0" y="0"/>
            <a:ext cx="9144000" cy="685800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7000" y="139700"/>
            <a:ext cx="8877300" cy="6604000"/>
          </a:xfrm>
          <a:prstGeom prst="rect">
            <a:avLst/>
          </a:prstGeom>
          <a:noFill/>
          <a:ln w="762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68EA677-F73E-6847-660F-CBBA721B4DB2}"/>
              </a:ext>
            </a:extLst>
          </p:cNvPr>
          <p:cNvSpPr>
            <a:spLocks noGrp="1"/>
          </p:cNvSpPr>
          <p:nvPr>
            <p:ph type="ftr" sz="quarter" idx="11"/>
          </p:nvPr>
        </p:nvSpPr>
        <p:spPr>
          <a:xfrm>
            <a:off x="2443303" y="6420401"/>
            <a:ext cx="4572965" cy="365125"/>
          </a:xfrm>
        </p:spPr>
        <p:txBody>
          <a:bodyPr/>
          <a:lstStyle/>
          <a:p>
            <a:r>
              <a:rPr lang="en-US"/>
              <a:t>TFAWS 2023 - Planetary Protection - Pugel/GSFC/546</a:t>
            </a:r>
            <a:endParaRPr lang="en-US" dirty="0"/>
          </a:p>
        </p:txBody>
      </p:sp>
    </p:spTree>
    <p:extLst>
      <p:ext uri="{BB962C8B-B14F-4D97-AF65-F5344CB8AC3E}">
        <p14:creationId xmlns:p14="http://schemas.microsoft.com/office/powerpoint/2010/main" val="603176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C33B5-90B8-F2C3-0439-65BCC0E9155E}"/>
              </a:ext>
            </a:extLst>
          </p:cNvPr>
          <p:cNvSpPr>
            <a:spLocks noGrp="1"/>
          </p:cNvSpPr>
          <p:nvPr>
            <p:ph type="sldNum" sz="quarter" idx="12"/>
          </p:nvPr>
        </p:nvSpPr>
        <p:spPr/>
        <p:txBody>
          <a:bodyPr/>
          <a:lstStyle/>
          <a:p>
            <a:fld id="{581E7E9E-56B7-497A-99D9-06236BC79B7B}" type="slidenum">
              <a:rPr lang="en-US" smtClean="0"/>
              <a:t>38</a:t>
            </a:fld>
            <a:endParaRPr lang="en-US"/>
          </a:p>
        </p:txBody>
      </p:sp>
      <p:pic>
        <p:nvPicPr>
          <p:cNvPr id="3" name="Picture 2">
            <a:extLst>
              <a:ext uri="{FF2B5EF4-FFF2-40B4-BE49-F238E27FC236}">
                <a16:creationId xmlns:a16="http://schemas.microsoft.com/office/drawing/2014/main" id="{F5C721DA-0E9F-4D1C-0D6B-49C761B87E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100" y="736600"/>
            <a:ext cx="7289800" cy="5384800"/>
          </a:xfrm>
          <a:prstGeom prst="rect">
            <a:avLst/>
          </a:prstGeom>
        </p:spPr>
      </p:pic>
      <p:sp>
        <p:nvSpPr>
          <p:cNvPr id="4" name="Footer Placeholder 3">
            <a:extLst>
              <a:ext uri="{FF2B5EF4-FFF2-40B4-BE49-F238E27FC236}">
                <a16:creationId xmlns:a16="http://schemas.microsoft.com/office/drawing/2014/main" id="{C38A2500-3192-BBF5-B2BC-D24F14EA6E98}"/>
              </a:ext>
            </a:extLst>
          </p:cNvPr>
          <p:cNvSpPr>
            <a:spLocks noGrp="1"/>
          </p:cNvSpPr>
          <p:nvPr>
            <p:ph type="ftr" sz="quarter" idx="11"/>
          </p:nvPr>
        </p:nvSpPr>
        <p:spPr/>
        <p:txBody>
          <a:bodyPr/>
          <a:lstStyle/>
          <a:p>
            <a:r>
              <a:rPr lang="en-US"/>
              <a:t>TFAWS 2023 - Planetary Protection - Pugel/GSFC/546</a:t>
            </a:r>
          </a:p>
        </p:txBody>
      </p:sp>
    </p:spTree>
    <p:extLst>
      <p:ext uri="{BB962C8B-B14F-4D97-AF65-F5344CB8AC3E}">
        <p14:creationId xmlns:p14="http://schemas.microsoft.com/office/powerpoint/2010/main" val="2863895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A61812-4FB8-45DC-8B81-9412DFB3C988}" type="slidenum">
              <a:rPr lang="en-US" sz="1100" smtClean="0"/>
              <a:t>39</a:t>
            </a:fld>
            <a:endParaRPr lang="en-US" sz="1100"/>
          </a:p>
        </p:txBody>
      </p:sp>
      <p:graphicFrame>
        <p:nvGraphicFramePr>
          <p:cNvPr id="4" name="Table 3"/>
          <p:cNvGraphicFramePr>
            <a:graphicFrameLocks noGrp="1"/>
          </p:cNvGraphicFramePr>
          <p:nvPr>
            <p:extLst>
              <p:ext uri="{D42A27DB-BD31-4B8C-83A1-F6EECF244321}">
                <p14:modId xmlns:p14="http://schemas.microsoft.com/office/powerpoint/2010/main" val="111332705"/>
              </p:ext>
            </p:extLst>
          </p:nvPr>
        </p:nvGraphicFramePr>
        <p:xfrm>
          <a:off x="228600" y="1956191"/>
          <a:ext cx="8763000" cy="2621280"/>
        </p:xfrm>
        <a:graphic>
          <a:graphicData uri="http://schemas.openxmlformats.org/drawingml/2006/table">
            <a:tbl>
              <a:tblPr firstRow="1" bandRow="1">
                <a:tableStyleId>{21E4AEA4-8DFA-4A89-87EB-49C32662AFE0}</a:tableStyleId>
              </a:tblPr>
              <a:tblGrid>
                <a:gridCol w="455870">
                  <a:extLst>
                    <a:ext uri="{9D8B030D-6E8A-4147-A177-3AD203B41FA5}">
                      <a16:colId xmlns:a16="http://schemas.microsoft.com/office/drawing/2014/main" val="20000"/>
                    </a:ext>
                  </a:extLst>
                </a:gridCol>
                <a:gridCol w="498520">
                  <a:extLst>
                    <a:ext uri="{9D8B030D-6E8A-4147-A177-3AD203B41FA5}">
                      <a16:colId xmlns:a16="http://schemas.microsoft.com/office/drawing/2014/main" val="20001"/>
                    </a:ext>
                  </a:extLst>
                </a:gridCol>
                <a:gridCol w="1041324">
                  <a:extLst>
                    <a:ext uri="{9D8B030D-6E8A-4147-A177-3AD203B41FA5}">
                      <a16:colId xmlns:a16="http://schemas.microsoft.com/office/drawing/2014/main" val="20002"/>
                    </a:ext>
                  </a:extLst>
                </a:gridCol>
                <a:gridCol w="976086">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90600">
                  <a:extLst>
                    <a:ext uri="{9D8B030D-6E8A-4147-A177-3AD203B41FA5}">
                      <a16:colId xmlns:a16="http://schemas.microsoft.com/office/drawing/2014/main" val="20009"/>
                    </a:ext>
                  </a:extLst>
                </a:gridCol>
              </a:tblGrid>
              <a:tr h="370840">
                <a:tc>
                  <a:txBody>
                    <a:bodyPr/>
                    <a:lstStyle/>
                    <a:p>
                      <a:pPr algn="ctr"/>
                      <a:r>
                        <a:rPr lang="en-US" sz="1200" dirty="0"/>
                        <a:t>Cat</a:t>
                      </a:r>
                    </a:p>
                  </a:txBody>
                  <a:tcPr/>
                </a:tc>
                <a:tc>
                  <a:txBody>
                    <a:bodyPr/>
                    <a:lstStyle/>
                    <a:p>
                      <a:pPr algn="ctr"/>
                      <a:r>
                        <a:rPr lang="en-US" sz="1200" dirty="0"/>
                        <a:t>PP</a:t>
                      </a:r>
                      <a:r>
                        <a:rPr lang="en-US" sz="1200" baseline="0" dirty="0"/>
                        <a:t> Plan</a:t>
                      </a:r>
                      <a:endParaRPr lang="en-US" sz="1200" dirty="0"/>
                    </a:p>
                  </a:txBody>
                  <a:tcPr/>
                </a:tc>
                <a:tc>
                  <a:txBody>
                    <a:bodyPr/>
                    <a:lstStyle/>
                    <a:p>
                      <a:pPr algn="ctr"/>
                      <a:r>
                        <a:rPr lang="en-US" sz="1200" dirty="0"/>
                        <a:t>Inventory o</a:t>
                      </a:r>
                      <a:r>
                        <a:rPr lang="en-US" sz="1200" baseline="0" dirty="0"/>
                        <a:t>f bulk organic constituents</a:t>
                      </a:r>
                      <a:endParaRPr lang="en-US" sz="1200" dirty="0"/>
                    </a:p>
                  </a:txBody>
                  <a:tcPr/>
                </a:tc>
                <a:tc>
                  <a:txBody>
                    <a:bodyPr/>
                    <a:lstStyle/>
                    <a:p>
                      <a:pPr algn="ctr"/>
                      <a:r>
                        <a:rPr lang="en-US" sz="1200" dirty="0"/>
                        <a:t>Trajectory Biasing</a:t>
                      </a:r>
                    </a:p>
                  </a:txBody>
                  <a:tcPr/>
                </a:tc>
                <a:tc>
                  <a:txBody>
                    <a:bodyPr/>
                    <a:lstStyle/>
                    <a:p>
                      <a:pPr algn="ctr"/>
                      <a:r>
                        <a:rPr lang="en-US" sz="1200" dirty="0"/>
                        <a:t>Cleanroom</a:t>
                      </a:r>
                      <a:r>
                        <a:rPr lang="en-US" sz="1200" baseline="0" dirty="0"/>
                        <a:t> Requirement</a:t>
                      </a:r>
                      <a:endParaRPr lang="en-US" sz="1200" dirty="0"/>
                    </a:p>
                  </a:txBody>
                  <a:tcPr/>
                </a:tc>
                <a:tc>
                  <a:txBody>
                    <a:bodyPr/>
                    <a:lstStyle/>
                    <a:p>
                      <a:pPr algn="ctr"/>
                      <a:r>
                        <a:rPr lang="en-US" sz="1200" dirty="0"/>
                        <a:t>Burnup and Breakup  Analyses </a:t>
                      </a:r>
                    </a:p>
                  </a:txBody>
                  <a:tcPr/>
                </a:tc>
                <a:tc>
                  <a:txBody>
                    <a:bodyPr/>
                    <a:lstStyle/>
                    <a:p>
                      <a:pPr algn="ctr"/>
                      <a:r>
                        <a:rPr lang="en-US" sz="1200" dirty="0"/>
                        <a:t>Subsidiary Plans</a:t>
                      </a:r>
                    </a:p>
                  </a:txBody>
                  <a:tcPr/>
                </a:tc>
                <a:tc>
                  <a:txBody>
                    <a:bodyPr/>
                    <a:lstStyle/>
                    <a:p>
                      <a:pPr algn="ctr"/>
                      <a:r>
                        <a:rPr lang="en-US" sz="1200" dirty="0"/>
                        <a:t>Bioassays</a:t>
                      </a:r>
                    </a:p>
                    <a:p>
                      <a:pPr algn="ctr"/>
                      <a:endParaRPr lang="en-US" sz="1200" dirty="0"/>
                    </a:p>
                  </a:txBody>
                  <a:tcPr/>
                </a:tc>
                <a:tc>
                  <a:txBody>
                    <a:bodyPr/>
                    <a:lstStyle/>
                    <a:p>
                      <a:pPr algn="ctr"/>
                      <a:r>
                        <a:rPr lang="en-US" sz="1200" dirty="0"/>
                        <a:t>Bioburden Reduction</a:t>
                      </a:r>
                    </a:p>
                  </a:txBody>
                  <a:tcPr/>
                </a:tc>
                <a:tc>
                  <a:txBody>
                    <a:bodyPr/>
                    <a:lstStyle/>
                    <a:p>
                      <a:pPr algn="ctr"/>
                      <a:r>
                        <a:rPr lang="en-US" sz="1200" dirty="0"/>
                        <a:t>System Sterilization</a:t>
                      </a:r>
                    </a:p>
                  </a:txBody>
                  <a:tcPr/>
                </a:tc>
                <a:extLst>
                  <a:ext uri="{0D108BD9-81ED-4DB2-BD59-A6C34878D82A}">
                    <a16:rowId xmlns:a16="http://schemas.microsoft.com/office/drawing/2014/main" val="10000"/>
                  </a:ext>
                </a:extLst>
              </a:tr>
              <a:tr h="370840">
                <a:tc>
                  <a:txBody>
                    <a:bodyPr/>
                    <a:lstStyle/>
                    <a:p>
                      <a:r>
                        <a:rPr lang="en-US" sz="2000" b="1" dirty="0"/>
                        <a:t>I</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2000" b="1" dirty="0"/>
                        <a:t>II</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2000" b="1" dirty="0"/>
                        <a:t>III</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2000" b="1" dirty="0"/>
                        <a:t>IV</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70840">
                <a:tc>
                  <a:txBody>
                    <a:bodyPr/>
                    <a:lstStyle/>
                    <a:p>
                      <a:r>
                        <a:rPr lang="en-US" sz="2000" b="1" dirty="0"/>
                        <a:t>V</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0" y="1"/>
            <a:ext cx="9144000" cy="533399"/>
          </a:xfrm>
          <a:prstGeom prst="rect">
            <a:avLst/>
          </a:prstGeom>
          <a:solidFill>
            <a:schemeClr val="accent2"/>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2"/>
                </a:solidFill>
              </a:rPr>
              <a:t>Requirements At a Glance</a:t>
            </a:r>
            <a:endParaRPr lang="en-US" sz="3200" b="1" dirty="0">
              <a:solidFill>
                <a:schemeClr val="accent5">
                  <a:lumMod val="50000"/>
                </a:schemeClr>
              </a:solidFill>
            </a:endParaRPr>
          </a:p>
        </p:txBody>
      </p:sp>
      <p:sp>
        <p:nvSpPr>
          <p:cNvPr id="3" name="Footer Placeholder 2">
            <a:extLst>
              <a:ext uri="{FF2B5EF4-FFF2-40B4-BE49-F238E27FC236}">
                <a16:creationId xmlns:a16="http://schemas.microsoft.com/office/drawing/2014/main" id="{087A424D-3E1B-EA45-BB71-DF0D0FFAF313}"/>
              </a:ext>
            </a:extLst>
          </p:cNvPr>
          <p:cNvSpPr>
            <a:spLocks noGrp="1"/>
          </p:cNvSpPr>
          <p:nvPr>
            <p:ph type="ftr" sz="quarter" idx="11"/>
          </p:nvPr>
        </p:nvSpPr>
        <p:spPr/>
        <p:txBody>
          <a:bodyPr/>
          <a:lstStyle/>
          <a:p>
            <a:r>
              <a:rPr lang="en-US"/>
              <a:t>TFAWS 2023 - Planetary Protection - Pugel/GSFC/546</a:t>
            </a:r>
          </a:p>
        </p:txBody>
      </p:sp>
      <p:sp>
        <p:nvSpPr>
          <p:cNvPr id="9" name="Rectangle 8">
            <a:extLst>
              <a:ext uri="{FF2B5EF4-FFF2-40B4-BE49-F238E27FC236}">
                <a16:creationId xmlns:a16="http://schemas.microsoft.com/office/drawing/2014/main" id="{CC23BA6C-D633-81CB-FD43-BED97E438AF1}"/>
              </a:ext>
            </a:extLst>
          </p:cNvPr>
          <p:cNvSpPr/>
          <p:nvPr/>
        </p:nvSpPr>
        <p:spPr>
          <a:xfrm>
            <a:off x="706068" y="3387272"/>
            <a:ext cx="8285532" cy="1063199"/>
          </a:xfrm>
          <a:prstGeom prst="rect">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rPr>
              <a:t>Bioburden-Related Requirements</a:t>
            </a:r>
            <a:endParaRPr lang="en-US" dirty="0"/>
          </a:p>
        </p:txBody>
      </p:sp>
      <p:sp>
        <p:nvSpPr>
          <p:cNvPr id="10" name="Rectangle 9">
            <a:extLst>
              <a:ext uri="{FF2B5EF4-FFF2-40B4-BE49-F238E27FC236}">
                <a16:creationId xmlns:a16="http://schemas.microsoft.com/office/drawing/2014/main" id="{078B7399-E3B0-3AF6-0F1B-D05FAB54361A}"/>
              </a:ext>
            </a:extLst>
          </p:cNvPr>
          <p:cNvSpPr/>
          <p:nvPr/>
        </p:nvSpPr>
        <p:spPr>
          <a:xfrm>
            <a:off x="706068" y="2721554"/>
            <a:ext cx="8285532" cy="540392"/>
          </a:xfrm>
          <a:prstGeom prst="rect">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rPr>
              <a:t>Mostly documentation + Cleanroom Assembly</a:t>
            </a:r>
            <a:endParaRPr lang="en-US" dirty="0"/>
          </a:p>
        </p:txBody>
      </p:sp>
    </p:spTree>
    <p:extLst>
      <p:ext uri="{BB962C8B-B14F-4D97-AF65-F5344CB8AC3E}">
        <p14:creationId xmlns:p14="http://schemas.microsoft.com/office/powerpoint/2010/main" val="54381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097280" y="685797"/>
            <a:ext cx="3359658" cy="2037698"/>
          </a:xfrm>
        </p:spPr>
        <p:txBody>
          <a:bodyPr vert="horz" lIns="91440" tIns="45720" rIns="91440" bIns="45720" rtlCol="0" anchor="t">
            <a:normAutofit/>
          </a:bodyPr>
          <a:lstStyle/>
          <a:p>
            <a:pPr algn="l">
              <a:lnSpc>
                <a:spcPct val="90000"/>
              </a:lnSpc>
            </a:pPr>
            <a:r>
              <a:rPr lang="en-US" sz="3600" b="1" kern="1200" dirty="0">
                <a:solidFill>
                  <a:schemeClr val="tx1"/>
                </a:solidFill>
                <a:latin typeface="+mj-lt"/>
                <a:ea typeface="+mj-ea"/>
                <a:cs typeface="+mj-cs"/>
              </a:rPr>
              <a:t>What this talk is (and isn’t)</a:t>
            </a: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4</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4FF922-CA20-6F43-9555-5D421925FC62}"/>
              </a:ext>
            </a:extLst>
          </p:cNvPr>
          <p:cNvSpPr txBox="1"/>
          <p:nvPr/>
        </p:nvSpPr>
        <p:spPr>
          <a:xfrm>
            <a:off x="912214" y="4113917"/>
            <a:ext cx="7372840" cy="1015663"/>
          </a:xfrm>
          <a:prstGeom prst="rect">
            <a:avLst/>
          </a:prstGeom>
          <a:noFill/>
          <a:ln w="38100">
            <a:solidFill>
              <a:schemeClr val="accent2"/>
            </a:solidFill>
          </a:ln>
        </p:spPr>
        <p:txBody>
          <a:bodyPr wrap="square" rtlCol="0">
            <a:spAutoFit/>
          </a:bodyPr>
          <a:lstStyle/>
          <a:p>
            <a:r>
              <a:rPr lang="en-US" sz="2000" b="1" dirty="0">
                <a:solidFill>
                  <a:schemeClr val="accent2"/>
                </a:solidFill>
              </a:rPr>
              <a:t>What this isn’t:</a:t>
            </a:r>
            <a:r>
              <a:rPr lang="en-US" sz="2000" dirty="0"/>
              <a:t>	</a:t>
            </a:r>
          </a:p>
          <a:p>
            <a:pPr marL="342900" indent="-342900">
              <a:buFont typeface="Arial" panose="020B0604020202020204" pitchFamily="34" charset="0"/>
              <a:buChar char="•"/>
            </a:pPr>
            <a:r>
              <a:rPr lang="en-US" sz="2000" dirty="0"/>
              <a:t>A review of planetary protection policy.</a:t>
            </a:r>
          </a:p>
          <a:p>
            <a:pPr marL="342900" indent="-342900">
              <a:buFont typeface="Arial" panose="020B0604020202020204" pitchFamily="34" charset="0"/>
              <a:buChar char="•"/>
            </a:pPr>
            <a:r>
              <a:rPr lang="en-US" sz="2000" dirty="0"/>
              <a:t>A list of what can or cannot/should or should not be used.  </a:t>
            </a:r>
          </a:p>
        </p:txBody>
      </p:sp>
      <p:sp>
        <p:nvSpPr>
          <p:cNvPr id="15" name="TextBox 14">
            <a:extLst>
              <a:ext uri="{FF2B5EF4-FFF2-40B4-BE49-F238E27FC236}">
                <a16:creationId xmlns:a16="http://schemas.microsoft.com/office/drawing/2014/main" id="{639F7299-B4AA-2C44-8CCD-79842C646C64}"/>
              </a:ext>
            </a:extLst>
          </p:cNvPr>
          <p:cNvSpPr txBox="1"/>
          <p:nvPr/>
        </p:nvSpPr>
        <p:spPr>
          <a:xfrm>
            <a:off x="869823" y="2909515"/>
            <a:ext cx="7372840" cy="707886"/>
          </a:xfrm>
          <a:prstGeom prst="rect">
            <a:avLst/>
          </a:prstGeom>
          <a:noFill/>
          <a:ln w="38100">
            <a:solidFill>
              <a:schemeClr val="accent2"/>
            </a:solidFill>
          </a:ln>
        </p:spPr>
        <p:txBody>
          <a:bodyPr wrap="square" rtlCol="0">
            <a:spAutoFit/>
          </a:bodyPr>
          <a:lstStyle/>
          <a:p>
            <a:r>
              <a:rPr lang="en-US" sz="2000" b="1" dirty="0">
                <a:solidFill>
                  <a:schemeClr val="accent2"/>
                </a:solidFill>
              </a:rPr>
              <a:t>What this talk is:   </a:t>
            </a:r>
            <a:r>
              <a:rPr lang="en-US" sz="2000" dirty="0"/>
              <a:t>A fun (hopefully!)  and informative way to learn 		   about planetary protection</a:t>
            </a:r>
          </a:p>
        </p:txBody>
      </p:sp>
      <p:pic>
        <p:nvPicPr>
          <p:cNvPr id="8194" name="Picture 2" descr="Space Couch Gag | The Simpsons Couch Gag | Know Your Meme">
            <a:extLst>
              <a:ext uri="{FF2B5EF4-FFF2-40B4-BE49-F238E27FC236}">
                <a16:creationId xmlns:a16="http://schemas.microsoft.com/office/drawing/2014/main" id="{8374AD55-3015-A74D-8842-9F3B971753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852" y="315475"/>
            <a:ext cx="4127863" cy="23233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61E7AA9-679D-7D86-E29C-6D4B02C4B98D}"/>
              </a:ext>
            </a:extLst>
          </p:cNvPr>
          <p:cNvSpPr>
            <a:spLocks noGrp="1"/>
          </p:cNvSpPr>
          <p:nvPr>
            <p:ph type="ftr" sz="quarter" idx="11"/>
          </p:nvPr>
        </p:nvSpPr>
        <p:spPr/>
        <p:txBody>
          <a:bodyPr/>
          <a:lstStyle/>
          <a:p>
            <a:r>
              <a:rPr lang="en-US"/>
              <a:t>TFAWS 2023 - Planetary Protection - Pugel/GSFC/546</a:t>
            </a:r>
          </a:p>
        </p:txBody>
      </p:sp>
      <p:pic>
        <p:nvPicPr>
          <p:cNvPr id="5" name="Picture 4">
            <a:extLst>
              <a:ext uri="{FF2B5EF4-FFF2-40B4-BE49-F238E27FC236}">
                <a16:creationId xmlns:a16="http://schemas.microsoft.com/office/drawing/2014/main" id="{23369DA1-2E2B-78D9-8178-81262CDE4CE8}"/>
              </a:ext>
            </a:extLst>
          </p:cNvPr>
          <p:cNvPicPr>
            <a:picLocks noChangeAspect="1"/>
          </p:cNvPicPr>
          <p:nvPr/>
        </p:nvPicPr>
        <p:blipFill rotWithShape="1">
          <a:blip r:embed="rId4"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34081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040117" y="255701"/>
            <a:ext cx="3359658" cy="2037698"/>
          </a:xfrm>
        </p:spPr>
        <p:txBody>
          <a:bodyPr vert="horz" lIns="91440" tIns="45720" rIns="91440" bIns="45720" rtlCol="0" anchor="t">
            <a:normAutofit fontScale="90000"/>
          </a:bodyPr>
          <a:lstStyle/>
          <a:p>
            <a:pPr algn="l">
              <a:lnSpc>
                <a:spcPct val="90000"/>
              </a:lnSpc>
            </a:pPr>
            <a:r>
              <a:rPr lang="en-US" sz="3600" b="1" dirty="0"/>
              <a:t>What you already know about Spacecraft Assaying…</a:t>
            </a:r>
            <a:endParaRPr lang="en-US" sz="3600" b="1" kern="1200" dirty="0">
              <a:solidFill>
                <a:schemeClr val="tx1"/>
              </a:solidFill>
              <a:latin typeface="+mj-lt"/>
              <a:ea typeface="+mj-ea"/>
              <a:cs typeface="+mj-cs"/>
            </a:endParaRPr>
          </a:p>
        </p:txBody>
      </p:sp>
      <p:sp>
        <p:nvSpPr>
          <p:cNvPr id="7" name="TextBox 6"/>
          <p:cNvSpPr txBox="1"/>
          <p:nvPr/>
        </p:nvSpPr>
        <p:spPr>
          <a:xfrm>
            <a:off x="5667978" y="767195"/>
            <a:ext cx="3359658" cy="2377421"/>
          </a:xfrm>
          <a:prstGeom prst="rect">
            <a:avLst/>
          </a:prstGeom>
        </p:spPr>
        <p:txBody>
          <a:bodyPr vert="horz" lIns="91440" tIns="45720" rIns="91440" bIns="45720" rtlCol="0">
            <a:normAutofit/>
          </a:bodyPr>
          <a:lstStyle/>
          <a:p>
            <a:pPr>
              <a:lnSpc>
                <a:spcPct val="90000"/>
              </a:lnSpc>
              <a:spcBef>
                <a:spcPts val="1000"/>
              </a:spcBef>
            </a:pPr>
            <a:r>
              <a:rPr lang="en-US" sz="1900" i="1" kern="1200" dirty="0">
                <a:solidFill>
                  <a:schemeClr val="tx1"/>
                </a:solidFill>
                <a:latin typeface="+mn-lt"/>
                <a:ea typeface="+mn-ea"/>
                <a:cs typeface="+mn-cs"/>
              </a:rPr>
              <a:t>Sampling </a:t>
            </a:r>
            <a:r>
              <a:rPr lang="en-US" sz="1900" i="1" dirty="0"/>
              <a:t>a spacecraft is a</a:t>
            </a:r>
            <a:r>
              <a:rPr lang="en-US" sz="1900" i="1" kern="1200" dirty="0">
                <a:solidFill>
                  <a:schemeClr val="tx1"/>
                </a:solidFill>
                <a:latin typeface="+mn-lt"/>
                <a:ea typeface="+mn-ea"/>
                <a:cs typeface="+mn-cs"/>
              </a:rPr>
              <a:t> bit like your experience with swabbing a nose…though here, we are sampling for </a:t>
            </a:r>
            <a:r>
              <a:rPr lang="en-US" sz="1900" b="1" i="1" kern="1200" dirty="0">
                <a:solidFill>
                  <a:schemeClr val="tx1"/>
                </a:solidFill>
                <a:latin typeface="+mn-lt"/>
                <a:ea typeface="+mn-ea"/>
                <a:cs typeface="+mn-cs"/>
              </a:rPr>
              <a:t>bacteria vs. viral material</a:t>
            </a:r>
            <a:r>
              <a:rPr lang="en-US" sz="1900" b="1" i="1" dirty="0"/>
              <a:t> </a:t>
            </a:r>
          </a:p>
          <a:p>
            <a:pPr>
              <a:lnSpc>
                <a:spcPct val="90000"/>
              </a:lnSpc>
              <a:spcBef>
                <a:spcPts val="1000"/>
              </a:spcBef>
            </a:pPr>
            <a:r>
              <a:rPr lang="en-US" sz="1900" i="1" dirty="0"/>
              <a:t>Processing is very different!</a:t>
            </a:r>
            <a:endParaRPr lang="en-US" sz="1900" i="1" kern="1200" dirty="0">
              <a:solidFill>
                <a:schemeClr val="tx1"/>
              </a:solidFill>
              <a:latin typeface="+mn-lt"/>
              <a:ea typeface="+mn-ea"/>
              <a:cs typeface="+mn-cs"/>
            </a:endParaRPr>
          </a:p>
          <a:p>
            <a:pPr>
              <a:lnSpc>
                <a:spcPct val="90000"/>
              </a:lnSpc>
              <a:spcBef>
                <a:spcPts val="1000"/>
              </a:spcBef>
            </a:pPr>
            <a:endParaRPr lang="en-US" sz="1900" i="1" kern="1200" dirty="0">
              <a:solidFill>
                <a:schemeClr val="tx1"/>
              </a:solidFill>
              <a:latin typeface="+mn-lt"/>
              <a:ea typeface="+mn-ea"/>
              <a:cs typeface="+mn-cs"/>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40</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images.ddccdn.com/cg/images/en2651397.jpg">
            <a:extLst>
              <a:ext uri="{FF2B5EF4-FFF2-40B4-BE49-F238E27FC236}">
                <a16:creationId xmlns:a16="http://schemas.microsoft.com/office/drawing/2014/main" id="{5D64425E-9473-A14C-B1C1-D904DB1828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9159" y="2922689"/>
            <a:ext cx="2736162" cy="2736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E76F6E-12C3-EE42-B6AB-7D05584EA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863" y="2743512"/>
            <a:ext cx="3937836" cy="3039803"/>
          </a:xfrm>
          <a:prstGeom prst="rect">
            <a:avLst/>
          </a:prstGeom>
        </p:spPr>
      </p:pic>
      <p:sp>
        <p:nvSpPr>
          <p:cNvPr id="6" name="Rectangle 5">
            <a:extLst>
              <a:ext uri="{FF2B5EF4-FFF2-40B4-BE49-F238E27FC236}">
                <a16:creationId xmlns:a16="http://schemas.microsoft.com/office/drawing/2014/main" id="{8B4036A6-D561-D34C-84EC-C162F9161C95}"/>
              </a:ext>
            </a:extLst>
          </p:cNvPr>
          <p:cNvSpPr/>
          <p:nvPr/>
        </p:nvSpPr>
        <p:spPr>
          <a:xfrm>
            <a:off x="5134671" y="5905871"/>
            <a:ext cx="2658036" cy="646331"/>
          </a:xfrm>
          <a:prstGeom prst="rect">
            <a:avLst/>
          </a:prstGeom>
        </p:spPr>
        <p:txBody>
          <a:bodyPr wrap="none">
            <a:spAutoFit/>
          </a:bodyPr>
          <a:lstStyle/>
          <a:p>
            <a:pPr algn="ctr"/>
            <a:r>
              <a:rPr lang="en-US" b="1" i="1" dirty="0">
                <a:solidFill>
                  <a:schemeClr val="accent2"/>
                </a:solidFill>
              </a:rPr>
              <a:t>Sampling for Strep Throat</a:t>
            </a:r>
          </a:p>
          <a:p>
            <a:pPr algn="ctr"/>
            <a:r>
              <a:rPr lang="en-US" b="1" i="1" dirty="0">
                <a:solidFill>
                  <a:schemeClr val="accent2"/>
                </a:solidFill>
              </a:rPr>
              <a:t>(bacteria)</a:t>
            </a:r>
            <a:endParaRPr lang="en-US" b="1" dirty="0">
              <a:solidFill>
                <a:schemeClr val="accent2"/>
              </a:solidFill>
            </a:endParaRPr>
          </a:p>
        </p:txBody>
      </p:sp>
      <p:sp>
        <p:nvSpPr>
          <p:cNvPr id="22" name="Rectangle 21">
            <a:extLst>
              <a:ext uri="{FF2B5EF4-FFF2-40B4-BE49-F238E27FC236}">
                <a16:creationId xmlns:a16="http://schemas.microsoft.com/office/drawing/2014/main" id="{1E5D95B1-3674-3F44-AAE0-EBB90738C463}"/>
              </a:ext>
            </a:extLst>
          </p:cNvPr>
          <p:cNvSpPr/>
          <p:nvPr/>
        </p:nvSpPr>
        <p:spPr>
          <a:xfrm>
            <a:off x="1490589" y="5922711"/>
            <a:ext cx="2374304" cy="646331"/>
          </a:xfrm>
          <a:prstGeom prst="rect">
            <a:avLst/>
          </a:prstGeom>
        </p:spPr>
        <p:txBody>
          <a:bodyPr wrap="none">
            <a:spAutoFit/>
          </a:bodyPr>
          <a:lstStyle/>
          <a:p>
            <a:pPr algn="ctr"/>
            <a:r>
              <a:rPr lang="en-US" b="1" i="1" dirty="0">
                <a:solidFill>
                  <a:schemeClr val="accent2"/>
                </a:solidFill>
              </a:rPr>
              <a:t>Sampling for COVID-19</a:t>
            </a:r>
          </a:p>
          <a:p>
            <a:pPr algn="ctr"/>
            <a:r>
              <a:rPr lang="en-US" b="1" i="1" dirty="0">
                <a:solidFill>
                  <a:schemeClr val="accent2"/>
                </a:solidFill>
              </a:rPr>
              <a:t>(viral)</a:t>
            </a:r>
            <a:endParaRPr lang="en-US" b="1" dirty="0">
              <a:solidFill>
                <a:schemeClr val="accent2"/>
              </a:solidFill>
            </a:endParaRPr>
          </a:p>
        </p:txBody>
      </p:sp>
      <p:pic>
        <p:nvPicPr>
          <p:cNvPr id="23" name="Picture 12" descr="http://www.mysynergylab.com/uploads/images/COPAN%20LQ%20AMIES%20-%20Red%20Cap.png">
            <a:extLst>
              <a:ext uri="{FF2B5EF4-FFF2-40B4-BE49-F238E27FC236}">
                <a16:creationId xmlns:a16="http://schemas.microsoft.com/office/drawing/2014/main" id="{F9B8E052-DE2B-314C-923A-F0DD0B2FF25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254997">
            <a:off x="3339111" y="1445690"/>
            <a:ext cx="2135901" cy="427181"/>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a:extLst>
              <a:ext uri="{FF2B5EF4-FFF2-40B4-BE49-F238E27FC236}">
                <a16:creationId xmlns:a16="http://schemas.microsoft.com/office/drawing/2014/main" id="{97188CC7-CF8E-4116-A78E-E69E86FDA3EE}"/>
              </a:ext>
            </a:extLst>
          </p:cNvPr>
          <p:cNvSpPr txBox="1">
            <a:spLocks/>
          </p:cNvSpPr>
          <p:nvPr/>
        </p:nvSpPr>
        <p:spPr>
          <a:xfrm>
            <a:off x="2088950" y="6470393"/>
            <a:ext cx="506082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NOT CLEARED FOR DISTRIBUTION OUTSIDE CODE 300-Intro to PP</a:t>
            </a:r>
            <a:endParaRPr lang="en-US" dirty="0"/>
          </a:p>
        </p:txBody>
      </p:sp>
      <p:sp>
        <p:nvSpPr>
          <p:cNvPr id="3" name="Footer Placeholder 2">
            <a:extLst>
              <a:ext uri="{FF2B5EF4-FFF2-40B4-BE49-F238E27FC236}">
                <a16:creationId xmlns:a16="http://schemas.microsoft.com/office/drawing/2014/main" id="{0956E706-509F-A6E4-03AD-B24F5A45CCEB}"/>
              </a:ext>
            </a:extLst>
          </p:cNvPr>
          <p:cNvSpPr>
            <a:spLocks noGrp="1"/>
          </p:cNvSpPr>
          <p:nvPr>
            <p:ph type="ftr" sz="quarter" idx="11"/>
          </p:nvPr>
        </p:nvSpPr>
        <p:spPr/>
        <p:txBody>
          <a:bodyPr/>
          <a:lstStyle/>
          <a:p>
            <a:r>
              <a:rPr lang="en-US"/>
              <a:t>TFAWS 2023 - Planetary Protection - Pugel/GSFC/546</a:t>
            </a:r>
          </a:p>
        </p:txBody>
      </p:sp>
    </p:spTree>
    <p:extLst>
      <p:ext uri="{BB962C8B-B14F-4D97-AF65-F5344CB8AC3E}">
        <p14:creationId xmlns:p14="http://schemas.microsoft.com/office/powerpoint/2010/main" val="1958956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1DBF5B-FC86-C449-BC4E-9015ECD76942}"/>
              </a:ext>
            </a:extLst>
          </p:cNvPr>
          <p:cNvSpPr>
            <a:spLocks noGrp="1"/>
          </p:cNvSpPr>
          <p:nvPr>
            <p:ph type="sldNum" sz="quarter" idx="12"/>
          </p:nvPr>
        </p:nvSpPr>
        <p:spPr/>
        <p:txBody>
          <a:bodyPr/>
          <a:lstStyle/>
          <a:p>
            <a:fld id="{3B39025D-A643-B141-80CF-32329ADB10A2}" type="slidenum">
              <a:rPr lang="en-US" smtClean="0">
                <a:latin typeface="Calibri" panose="020F0502020204030204" pitchFamily="34" charset="0"/>
                <a:cs typeface="Calibri" panose="020F0502020204030204" pitchFamily="34" charset="0"/>
              </a:rPr>
              <a:t>41</a:t>
            </a:fld>
            <a:endParaRPr lang="en-US">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3AC5C09C-5AC8-8F4F-AB24-99C913DEC7A5}"/>
              </a:ext>
            </a:extLst>
          </p:cNvPr>
          <p:cNvSpPr txBox="1">
            <a:spLocks/>
          </p:cNvSpPr>
          <p:nvPr/>
        </p:nvSpPr>
        <p:spPr>
          <a:xfrm>
            <a:off x="-42288" y="138723"/>
            <a:ext cx="9144000" cy="723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accent2">
                    <a:lumMod val="75000"/>
                  </a:schemeClr>
                </a:solidFill>
                <a:latin typeface="Calibri" panose="020F0502020204030204" pitchFamily="34" charset="0"/>
                <a:cs typeface="Calibri" panose="020F0502020204030204" pitchFamily="34" charset="0"/>
              </a:rPr>
              <a:t>We process swabs and wipes using the </a:t>
            </a:r>
            <a:r>
              <a:rPr lang="en-US" sz="3600" b="1" dirty="0">
                <a:solidFill>
                  <a:schemeClr val="accent2">
                    <a:lumMod val="75000"/>
                  </a:schemeClr>
                </a:solidFill>
                <a:latin typeface="Calibri" panose="020F0502020204030204" pitchFamily="34" charset="0"/>
                <a:cs typeface="Calibri" panose="020F0502020204030204" pitchFamily="34" charset="0"/>
              </a:rPr>
              <a:t>NASA Standard Assay</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7D4D0E5E-1715-5D45-88C2-2ED392E26AF3}"/>
              </a:ext>
            </a:extLst>
          </p:cNvPr>
          <p:cNvGrpSpPr/>
          <p:nvPr/>
        </p:nvGrpSpPr>
        <p:grpSpPr>
          <a:xfrm>
            <a:off x="2891497" y="2276729"/>
            <a:ext cx="1304388" cy="1356125"/>
            <a:chOff x="2291884" y="1893588"/>
            <a:chExt cx="2387600" cy="2083611"/>
          </a:xfrm>
        </p:grpSpPr>
        <p:sp>
          <p:nvSpPr>
            <p:cNvPr id="8" name="Freeform 7">
              <a:extLst>
                <a:ext uri="{FF2B5EF4-FFF2-40B4-BE49-F238E27FC236}">
                  <a16:creationId xmlns:a16="http://schemas.microsoft.com/office/drawing/2014/main" id="{52E802A0-6744-9D4C-95D0-AD722952114E}"/>
                </a:ext>
              </a:extLst>
            </p:cNvPr>
            <p:cNvSpPr/>
            <p:nvPr/>
          </p:nvSpPr>
          <p:spPr>
            <a:xfrm>
              <a:off x="2291884" y="2427799"/>
              <a:ext cx="2387600" cy="1549400"/>
            </a:xfrm>
            <a:custGeom>
              <a:avLst/>
              <a:gdLst>
                <a:gd name="connsiteX0" fmla="*/ 0 w 1562100"/>
                <a:gd name="connsiteY0" fmla="*/ 50800 h 1549400"/>
                <a:gd name="connsiteX1" fmla="*/ 0 w 1562100"/>
                <a:gd name="connsiteY1" fmla="*/ 1536700 h 1549400"/>
                <a:gd name="connsiteX2" fmla="*/ 1562100 w 1562100"/>
                <a:gd name="connsiteY2" fmla="*/ 1549400 h 1549400"/>
                <a:gd name="connsiteX3" fmla="*/ 1562100 w 1562100"/>
                <a:gd name="connsiteY3" fmla="*/ 0 h 1549400"/>
              </a:gdLst>
              <a:ahLst/>
              <a:cxnLst>
                <a:cxn ang="0">
                  <a:pos x="connsiteX0" y="connsiteY0"/>
                </a:cxn>
                <a:cxn ang="0">
                  <a:pos x="connsiteX1" y="connsiteY1"/>
                </a:cxn>
                <a:cxn ang="0">
                  <a:pos x="connsiteX2" y="connsiteY2"/>
                </a:cxn>
                <a:cxn ang="0">
                  <a:pos x="connsiteX3" y="connsiteY3"/>
                </a:cxn>
              </a:cxnLst>
              <a:rect l="l" t="t" r="r" b="b"/>
              <a:pathLst>
                <a:path w="1562100" h="1549400">
                  <a:moveTo>
                    <a:pt x="0" y="50800"/>
                  </a:moveTo>
                  <a:lnTo>
                    <a:pt x="0" y="1536700"/>
                  </a:lnTo>
                  <a:lnTo>
                    <a:pt x="1562100" y="1549400"/>
                  </a:lnTo>
                  <a:lnTo>
                    <a:pt x="15621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6E0EE72-B637-DC42-AFB5-703B61B0B8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21084">
              <a:off x="2299126" y="1893588"/>
              <a:ext cx="421577" cy="1625600"/>
            </a:xfrm>
            <a:prstGeom prst="rect">
              <a:avLst/>
            </a:prstGeom>
          </p:spPr>
        </p:pic>
        <p:pic>
          <p:nvPicPr>
            <p:cNvPr id="11" name="Picture 10">
              <a:extLst>
                <a:ext uri="{FF2B5EF4-FFF2-40B4-BE49-F238E27FC236}">
                  <a16:creationId xmlns:a16="http://schemas.microsoft.com/office/drawing/2014/main" id="{454EF596-DDDF-1340-A659-811BB3152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6728" y="2374902"/>
              <a:ext cx="406400" cy="1323058"/>
            </a:xfrm>
            <a:prstGeom prst="rect">
              <a:avLst/>
            </a:prstGeom>
          </p:spPr>
        </p:pic>
        <p:pic>
          <p:nvPicPr>
            <p:cNvPr id="13" name="Picture 12">
              <a:extLst>
                <a:ext uri="{FF2B5EF4-FFF2-40B4-BE49-F238E27FC236}">
                  <a16:creationId xmlns:a16="http://schemas.microsoft.com/office/drawing/2014/main" id="{352D5A55-927E-8D4A-9F8F-A4E0B5E339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3773" y="2374902"/>
              <a:ext cx="406400" cy="1323058"/>
            </a:xfrm>
            <a:prstGeom prst="rect">
              <a:avLst/>
            </a:prstGeom>
          </p:spPr>
        </p:pic>
        <p:pic>
          <p:nvPicPr>
            <p:cNvPr id="14" name="Picture 13">
              <a:extLst>
                <a:ext uri="{FF2B5EF4-FFF2-40B4-BE49-F238E27FC236}">
                  <a16:creationId xmlns:a16="http://schemas.microsoft.com/office/drawing/2014/main" id="{BDEC9265-3B89-4440-887B-14E697DEB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0818" y="2374902"/>
              <a:ext cx="406400" cy="1323058"/>
            </a:xfrm>
            <a:prstGeom prst="rect">
              <a:avLst/>
            </a:prstGeom>
          </p:spPr>
        </p:pic>
        <p:sp>
          <p:nvSpPr>
            <p:cNvPr id="15" name="Freeform 14">
              <a:extLst>
                <a:ext uri="{FF2B5EF4-FFF2-40B4-BE49-F238E27FC236}">
                  <a16:creationId xmlns:a16="http://schemas.microsoft.com/office/drawing/2014/main" id="{6014E21C-3821-FF4B-9351-430FD37A29DD}"/>
                </a:ext>
              </a:extLst>
            </p:cNvPr>
            <p:cNvSpPr/>
            <p:nvPr/>
          </p:nvSpPr>
          <p:spPr>
            <a:xfrm>
              <a:off x="2339484" y="2771880"/>
              <a:ext cx="2333417" cy="213751"/>
            </a:xfrm>
            <a:custGeom>
              <a:avLst/>
              <a:gdLst>
                <a:gd name="connsiteX0" fmla="*/ 0 w 2333417"/>
                <a:gd name="connsiteY0" fmla="*/ 213728 h 213751"/>
                <a:gd name="connsiteX1" fmla="*/ 457200 w 2333417"/>
                <a:gd name="connsiteY1" fmla="*/ 74028 h 213751"/>
                <a:gd name="connsiteX2" fmla="*/ 901700 w 2333417"/>
                <a:gd name="connsiteY2" fmla="*/ 213728 h 213751"/>
                <a:gd name="connsiteX3" fmla="*/ 1409700 w 2333417"/>
                <a:gd name="connsiteY3" fmla="*/ 61328 h 213751"/>
                <a:gd name="connsiteX4" fmla="*/ 1892300 w 2333417"/>
                <a:gd name="connsiteY4" fmla="*/ 201028 h 213751"/>
                <a:gd name="connsiteX5" fmla="*/ 2298700 w 2333417"/>
                <a:gd name="connsiteY5" fmla="*/ 10528 h 213751"/>
                <a:gd name="connsiteX6" fmla="*/ 2311400 w 2333417"/>
                <a:gd name="connsiteY6" fmla="*/ 23228 h 213751"/>
                <a:gd name="connsiteX7" fmla="*/ 2311400 w 2333417"/>
                <a:gd name="connsiteY7" fmla="*/ 23228 h 21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417" h="213751">
                  <a:moveTo>
                    <a:pt x="0" y="213728"/>
                  </a:moveTo>
                  <a:cubicBezTo>
                    <a:pt x="153458" y="143878"/>
                    <a:pt x="306917" y="74028"/>
                    <a:pt x="457200" y="74028"/>
                  </a:cubicBezTo>
                  <a:cubicBezTo>
                    <a:pt x="607483" y="74028"/>
                    <a:pt x="742950" y="215845"/>
                    <a:pt x="901700" y="213728"/>
                  </a:cubicBezTo>
                  <a:cubicBezTo>
                    <a:pt x="1060450" y="211611"/>
                    <a:pt x="1244600" y="63445"/>
                    <a:pt x="1409700" y="61328"/>
                  </a:cubicBezTo>
                  <a:cubicBezTo>
                    <a:pt x="1574800" y="59211"/>
                    <a:pt x="1744133" y="209495"/>
                    <a:pt x="1892300" y="201028"/>
                  </a:cubicBezTo>
                  <a:cubicBezTo>
                    <a:pt x="2040467" y="192561"/>
                    <a:pt x="2298700" y="10528"/>
                    <a:pt x="2298700" y="10528"/>
                  </a:cubicBezTo>
                  <a:cubicBezTo>
                    <a:pt x="2368550" y="-19105"/>
                    <a:pt x="2311400" y="23228"/>
                    <a:pt x="2311400" y="23228"/>
                  </a:cubicBezTo>
                  <a:lnTo>
                    <a:pt x="2311400" y="2322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5D0485-71C8-824A-A395-F44530637118}"/>
                </a:ext>
              </a:extLst>
            </p:cNvPr>
            <p:cNvSpPr/>
            <p:nvPr/>
          </p:nvSpPr>
          <p:spPr>
            <a:xfrm>
              <a:off x="2291884" y="2968646"/>
              <a:ext cx="2387600" cy="1008553"/>
            </a:xfrm>
            <a:prstGeom prst="rect">
              <a:avLst/>
            </a:prstGeom>
            <a:solidFill>
              <a:srgbClr val="4472C4">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468E6702-DD66-C94D-A096-AF3129B09C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70190" y="2529808"/>
            <a:ext cx="1155234" cy="546811"/>
          </a:xfrm>
          <a:prstGeom prst="rect">
            <a:avLst/>
          </a:prstGeom>
        </p:spPr>
      </p:pic>
      <p:sp>
        <p:nvSpPr>
          <p:cNvPr id="21" name="TextBox 20">
            <a:extLst>
              <a:ext uri="{FF2B5EF4-FFF2-40B4-BE49-F238E27FC236}">
                <a16:creationId xmlns:a16="http://schemas.microsoft.com/office/drawing/2014/main" id="{5A3000DE-31D4-5742-886A-83DE6CA2C0A4}"/>
              </a:ext>
            </a:extLst>
          </p:cNvPr>
          <p:cNvSpPr txBox="1"/>
          <p:nvPr/>
        </p:nvSpPr>
        <p:spPr>
          <a:xfrm>
            <a:off x="1414015" y="1494954"/>
            <a:ext cx="1040734" cy="369332"/>
          </a:xfrm>
          <a:prstGeom prst="rect">
            <a:avLst/>
          </a:prstGeom>
          <a:noFill/>
        </p:spPr>
        <p:txBody>
          <a:bodyPr wrap="none" rtlCol="0">
            <a:spAutoFit/>
          </a:bodyPr>
          <a:lstStyle/>
          <a:p>
            <a:r>
              <a:rPr lang="en-US" b="1" dirty="0">
                <a:solidFill>
                  <a:schemeClr val="accent2">
                    <a:lumMod val="75000"/>
                  </a:schemeClr>
                </a:solidFill>
              </a:rPr>
              <a:t>EXTRACT</a:t>
            </a:r>
          </a:p>
        </p:txBody>
      </p:sp>
      <p:sp>
        <p:nvSpPr>
          <p:cNvPr id="22" name="TextBox 21">
            <a:extLst>
              <a:ext uri="{FF2B5EF4-FFF2-40B4-BE49-F238E27FC236}">
                <a16:creationId xmlns:a16="http://schemas.microsoft.com/office/drawing/2014/main" id="{83EBE2F3-A3B1-3A4C-9352-B9FA97E4EFD1}"/>
              </a:ext>
            </a:extLst>
          </p:cNvPr>
          <p:cNvSpPr txBox="1"/>
          <p:nvPr/>
        </p:nvSpPr>
        <p:spPr>
          <a:xfrm>
            <a:off x="2959565" y="1520354"/>
            <a:ext cx="1386918" cy="369332"/>
          </a:xfrm>
          <a:prstGeom prst="rect">
            <a:avLst/>
          </a:prstGeom>
          <a:noFill/>
        </p:spPr>
        <p:txBody>
          <a:bodyPr wrap="none" rtlCol="0">
            <a:spAutoFit/>
          </a:bodyPr>
          <a:lstStyle/>
          <a:p>
            <a:r>
              <a:rPr lang="en-US" b="1" dirty="0">
                <a:solidFill>
                  <a:schemeClr val="accent2">
                    <a:lumMod val="75000"/>
                  </a:schemeClr>
                </a:solidFill>
              </a:rPr>
              <a:t>HEAT SHOCK</a:t>
            </a:r>
          </a:p>
        </p:txBody>
      </p:sp>
      <p:sp>
        <p:nvSpPr>
          <p:cNvPr id="23" name="TextBox 22">
            <a:extLst>
              <a:ext uri="{FF2B5EF4-FFF2-40B4-BE49-F238E27FC236}">
                <a16:creationId xmlns:a16="http://schemas.microsoft.com/office/drawing/2014/main" id="{89EA76AE-2119-AA48-94FE-51F7F0880AF9}"/>
              </a:ext>
            </a:extLst>
          </p:cNvPr>
          <p:cNvSpPr txBox="1"/>
          <p:nvPr/>
        </p:nvSpPr>
        <p:spPr>
          <a:xfrm>
            <a:off x="4983833" y="1495356"/>
            <a:ext cx="753348" cy="369332"/>
          </a:xfrm>
          <a:prstGeom prst="rect">
            <a:avLst/>
          </a:prstGeom>
          <a:noFill/>
        </p:spPr>
        <p:txBody>
          <a:bodyPr wrap="none" rtlCol="0">
            <a:spAutoFit/>
          </a:bodyPr>
          <a:lstStyle/>
          <a:p>
            <a:r>
              <a:rPr lang="en-US" b="1" dirty="0">
                <a:solidFill>
                  <a:schemeClr val="accent2">
                    <a:lumMod val="75000"/>
                  </a:schemeClr>
                </a:solidFill>
              </a:rPr>
              <a:t>PLATE</a:t>
            </a:r>
          </a:p>
        </p:txBody>
      </p:sp>
      <p:sp>
        <p:nvSpPr>
          <p:cNvPr id="24" name="TextBox 23">
            <a:extLst>
              <a:ext uri="{FF2B5EF4-FFF2-40B4-BE49-F238E27FC236}">
                <a16:creationId xmlns:a16="http://schemas.microsoft.com/office/drawing/2014/main" id="{5B53DC44-F63A-5146-8BFC-C36880B64079}"/>
              </a:ext>
            </a:extLst>
          </p:cNvPr>
          <p:cNvSpPr txBox="1"/>
          <p:nvPr/>
        </p:nvSpPr>
        <p:spPr>
          <a:xfrm>
            <a:off x="6796773" y="1487047"/>
            <a:ext cx="1145442" cy="369332"/>
          </a:xfrm>
          <a:prstGeom prst="rect">
            <a:avLst/>
          </a:prstGeom>
          <a:noFill/>
        </p:spPr>
        <p:txBody>
          <a:bodyPr wrap="none" rtlCol="0">
            <a:spAutoFit/>
          </a:bodyPr>
          <a:lstStyle/>
          <a:p>
            <a:r>
              <a:rPr lang="en-US" b="1" dirty="0">
                <a:solidFill>
                  <a:schemeClr val="accent2">
                    <a:lumMod val="75000"/>
                  </a:schemeClr>
                </a:solidFill>
              </a:rPr>
              <a:t>INCUBATE</a:t>
            </a:r>
          </a:p>
        </p:txBody>
      </p:sp>
      <p:pic>
        <p:nvPicPr>
          <p:cNvPr id="27" name="Picture 26">
            <a:extLst>
              <a:ext uri="{FF2B5EF4-FFF2-40B4-BE49-F238E27FC236}">
                <a16:creationId xmlns:a16="http://schemas.microsoft.com/office/drawing/2014/main" id="{E91F4D7C-99C0-FA4F-AE15-D10FC02EBE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890" y="3190395"/>
            <a:ext cx="1155234" cy="546811"/>
          </a:xfrm>
          <a:prstGeom prst="rect">
            <a:avLst/>
          </a:prstGeom>
        </p:spPr>
      </p:pic>
      <p:pic>
        <p:nvPicPr>
          <p:cNvPr id="33" name="Picture 32">
            <a:extLst>
              <a:ext uri="{FF2B5EF4-FFF2-40B4-BE49-F238E27FC236}">
                <a16:creationId xmlns:a16="http://schemas.microsoft.com/office/drawing/2014/main" id="{204AAE56-DB57-774D-B357-6D3C75B59B8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83484" y="2229669"/>
            <a:ext cx="1794271" cy="1639546"/>
          </a:xfrm>
          <a:prstGeom prst="rect">
            <a:avLst/>
          </a:prstGeom>
        </p:spPr>
      </p:pic>
      <p:graphicFrame>
        <p:nvGraphicFramePr>
          <p:cNvPr id="38" name="Table 37">
            <a:extLst>
              <a:ext uri="{FF2B5EF4-FFF2-40B4-BE49-F238E27FC236}">
                <a16:creationId xmlns:a16="http://schemas.microsoft.com/office/drawing/2014/main" id="{31C6CE49-EFF5-524C-80D5-8E495B15C15E}"/>
              </a:ext>
            </a:extLst>
          </p:cNvPr>
          <p:cNvGraphicFramePr>
            <a:graphicFrameLocks noGrp="1"/>
          </p:cNvGraphicFramePr>
          <p:nvPr>
            <p:extLst>
              <p:ext uri="{D42A27DB-BD31-4B8C-83A1-F6EECF244321}">
                <p14:modId xmlns:p14="http://schemas.microsoft.com/office/powerpoint/2010/main" val="269975442"/>
              </p:ext>
            </p:extLst>
          </p:nvPr>
        </p:nvGraphicFramePr>
        <p:xfrm>
          <a:off x="147595" y="4262229"/>
          <a:ext cx="8674765" cy="914400"/>
        </p:xfrm>
        <a:graphic>
          <a:graphicData uri="http://schemas.openxmlformats.org/drawingml/2006/table">
            <a:tbl>
              <a:tblPr firstRow="1" bandRow="1">
                <a:tableStyleId>{18603FDC-E32A-4AB5-989C-0864C3EAD2B8}</a:tableStyleId>
              </a:tblPr>
              <a:tblGrid>
                <a:gridCol w="1293726">
                  <a:extLst>
                    <a:ext uri="{9D8B030D-6E8A-4147-A177-3AD203B41FA5}">
                      <a16:colId xmlns:a16="http://schemas.microsoft.com/office/drawing/2014/main" val="3095166438"/>
                    </a:ext>
                  </a:extLst>
                </a:gridCol>
                <a:gridCol w="1331495">
                  <a:extLst>
                    <a:ext uri="{9D8B030D-6E8A-4147-A177-3AD203B41FA5}">
                      <a16:colId xmlns:a16="http://schemas.microsoft.com/office/drawing/2014/main" val="3053273200"/>
                    </a:ext>
                  </a:extLst>
                </a:gridCol>
                <a:gridCol w="1700463">
                  <a:extLst>
                    <a:ext uri="{9D8B030D-6E8A-4147-A177-3AD203B41FA5}">
                      <a16:colId xmlns:a16="http://schemas.microsoft.com/office/drawing/2014/main" val="1559207617"/>
                    </a:ext>
                  </a:extLst>
                </a:gridCol>
                <a:gridCol w="1780673">
                  <a:extLst>
                    <a:ext uri="{9D8B030D-6E8A-4147-A177-3AD203B41FA5}">
                      <a16:colId xmlns:a16="http://schemas.microsoft.com/office/drawing/2014/main" val="49756087"/>
                    </a:ext>
                  </a:extLst>
                </a:gridCol>
                <a:gridCol w="2568408">
                  <a:extLst>
                    <a:ext uri="{9D8B030D-6E8A-4147-A177-3AD203B41FA5}">
                      <a16:colId xmlns:a16="http://schemas.microsoft.com/office/drawing/2014/main" val="1994691458"/>
                    </a:ext>
                  </a:extLst>
                </a:gridCol>
              </a:tblGrid>
              <a:tr h="501925">
                <a:tc>
                  <a:txBody>
                    <a:bodyPr/>
                    <a:lstStyle/>
                    <a:p>
                      <a:r>
                        <a:rPr lang="en-US" b="1" dirty="0"/>
                        <a:t>NASA Standard Assay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r>
                        <a:rPr lang="en-US" sz="1600" b="0" dirty="0"/>
                        <a:t>Sonication in water via vortex mixer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600" b="0" dirty="0"/>
                        <a:t>Water bath</a:t>
                      </a:r>
                    </a:p>
                    <a:p>
                      <a:r>
                        <a:rPr lang="en-US" sz="1600" b="0" dirty="0"/>
                        <a:t>80</a:t>
                      </a:r>
                      <a:r>
                        <a:rPr lang="en-US" sz="1600" b="0" baseline="30000" dirty="0"/>
                        <a:t>o</a:t>
                      </a:r>
                      <a:r>
                        <a:rPr lang="en-US" sz="1600" b="0" baseline="0" dirty="0"/>
                        <a:t>C </a:t>
                      </a:r>
                      <a:endParaRPr lang="en-US" sz="1600" b="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600" b="0" dirty="0"/>
                        <a:t>Trypticase </a:t>
                      </a:r>
                    </a:p>
                    <a:p>
                      <a:r>
                        <a:rPr lang="en-US" sz="1600" b="0" dirty="0"/>
                        <a:t>Soy</a:t>
                      </a:r>
                    </a:p>
                    <a:p>
                      <a:r>
                        <a:rPr lang="en-US" sz="1600" b="0" dirty="0"/>
                        <a:t>Agar (TSA)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600" b="0" dirty="0"/>
                        <a:t>Aerobically incubated</a:t>
                      </a:r>
                    </a:p>
                    <a:p>
                      <a:r>
                        <a:rPr lang="en-US" sz="1600" b="0" dirty="0"/>
                        <a:t>32</a:t>
                      </a:r>
                      <a:r>
                        <a:rPr lang="en-US" sz="1600" b="0" baseline="30000" dirty="0"/>
                        <a:t>o</a:t>
                      </a:r>
                      <a:r>
                        <a:rPr lang="en-US" sz="1600" b="0" baseline="0" dirty="0"/>
                        <a:t>C, 72 hours total</a:t>
                      </a:r>
                    </a:p>
                    <a:p>
                      <a:r>
                        <a:rPr lang="en-US" sz="1600" b="0" baseline="0" dirty="0"/>
                        <a:t>Inspect in 24 </a:t>
                      </a:r>
                      <a:r>
                        <a:rPr lang="en-US" sz="1600" b="0" baseline="0" dirty="0" err="1"/>
                        <a:t>hr</a:t>
                      </a:r>
                      <a:r>
                        <a:rPr lang="en-US" sz="1600" b="0" baseline="0" dirty="0"/>
                        <a:t> intervals</a:t>
                      </a:r>
                      <a:endParaRPr lang="en-US" sz="1600" b="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7099032"/>
                  </a:ext>
                </a:extLst>
              </a:tr>
            </a:tbl>
          </a:graphicData>
        </a:graphic>
      </p:graphicFrame>
      <p:graphicFrame>
        <p:nvGraphicFramePr>
          <p:cNvPr id="42" name="Table 41">
            <a:extLst>
              <a:ext uri="{FF2B5EF4-FFF2-40B4-BE49-F238E27FC236}">
                <a16:creationId xmlns:a16="http://schemas.microsoft.com/office/drawing/2014/main" id="{E354FA9D-4B45-6340-B0EF-6CB98B68FDEA}"/>
              </a:ext>
            </a:extLst>
          </p:cNvPr>
          <p:cNvGraphicFramePr>
            <a:graphicFrameLocks noGrp="1"/>
          </p:cNvGraphicFramePr>
          <p:nvPr/>
        </p:nvGraphicFramePr>
        <p:xfrm>
          <a:off x="1796716" y="-657726"/>
          <a:ext cx="208280" cy="365760"/>
        </p:xfrm>
        <a:graphic>
          <a:graphicData uri="http://schemas.openxmlformats.org/drawingml/2006/table">
            <a:tbl>
              <a:tblPr/>
              <a:tblGrid>
                <a:gridCol w="208280">
                  <a:extLst>
                    <a:ext uri="{9D8B030D-6E8A-4147-A177-3AD203B41FA5}">
                      <a16:colId xmlns:a16="http://schemas.microsoft.com/office/drawing/2014/main" val="4219599309"/>
                    </a:ext>
                  </a:extLst>
                </a:gridCol>
              </a:tblGrid>
              <a:tr h="0">
                <a:tc>
                  <a:txBody>
                    <a:bodyPr/>
                    <a:lstStyle/>
                    <a:p>
                      <a:endParaRPr lang="en-US" dirty="0"/>
                    </a:p>
                  </a:txBody>
                  <a:tcPr>
                    <a:lnL w="19050" cmpd="sng">
                      <a:solidFill>
                        <a:schemeClr val="bg1"/>
                      </a:solidFill>
                      <a:prstDash val="solid"/>
                    </a:lnL>
                    <a:lnR w="19050" cmpd="sng">
                      <a:solidFill>
                        <a:schemeClr val="bg1"/>
                      </a:solidFill>
                      <a:prstDash val="solid"/>
                    </a:lnR>
                    <a:lnT w="19050" cmpd="sng">
                      <a:solidFill>
                        <a:schemeClr val="bg1"/>
                      </a:solidFill>
                      <a:prstDash val="solid"/>
                    </a:lnT>
                    <a:lnB w="19050" cmpd="sng">
                      <a:solidFill>
                        <a:schemeClr val="bg1"/>
                      </a:solidFill>
                      <a:prstDash val="solid"/>
                    </a:lnB>
                  </a:tcPr>
                </a:tc>
                <a:extLst>
                  <a:ext uri="{0D108BD9-81ED-4DB2-BD59-A6C34878D82A}">
                    <a16:rowId xmlns:a16="http://schemas.microsoft.com/office/drawing/2014/main" val="1703595633"/>
                  </a:ext>
                </a:extLst>
              </a:tr>
            </a:tbl>
          </a:graphicData>
        </a:graphic>
      </p:graphicFrame>
      <p:pic>
        <p:nvPicPr>
          <p:cNvPr id="43" name="Picture 42">
            <a:extLst>
              <a:ext uri="{FF2B5EF4-FFF2-40B4-BE49-F238E27FC236}">
                <a16:creationId xmlns:a16="http://schemas.microsoft.com/office/drawing/2014/main" id="{99C9A970-059C-1B43-98F0-61D8799D2B3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81982" l="13393" r="100000"/>
                    </a14:imgEffect>
                  </a14:imgLayer>
                </a14:imgProps>
              </a:ext>
              <a:ext uri="{28A0092B-C50C-407E-A947-70E740481C1C}">
                <a14:useLocalDpi xmlns:a14="http://schemas.microsoft.com/office/drawing/2010/main"/>
              </a:ext>
            </a:extLst>
          </a:blip>
          <a:srcRect/>
          <a:stretch/>
        </p:blipFill>
        <p:spPr>
          <a:xfrm>
            <a:off x="1299294" y="2949777"/>
            <a:ext cx="1253711" cy="1239153"/>
          </a:xfrm>
          <a:prstGeom prst="rect">
            <a:avLst/>
          </a:prstGeom>
        </p:spPr>
      </p:pic>
      <p:pic>
        <p:nvPicPr>
          <p:cNvPr id="44" name="Picture 43">
            <a:extLst>
              <a:ext uri="{FF2B5EF4-FFF2-40B4-BE49-F238E27FC236}">
                <a16:creationId xmlns:a16="http://schemas.microsoft.com/office/drawing/2014/main" id="{CC402267-7527-1E4E-A65C-C64F72B4B4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50263" y="2130636"/>
            <a:ext cx="260430" cy="1038088"/>
          </a:xfrm>
          <a:prstGeom prst="rect">
            <a:avLst/>
          </a:prstGeom>
        </p:spPr>
      </p:pic>
      <p:sp>
        <p:nvSpPr>
          <p:cNvPr id="2" name="Rectangle 1">
            <a:extLst>
              <a:ext uri="{FF2B5EF4-FFF2-40B4-BE49-F238E27FC236}">
                <a16:creationId xmlns:a16="http://schemas.microsoft.com/office/drawing/2014/main" id="{F477832C-8FD0-55CE-C827-BCE3110071E4}"/>
              </a:ext>
            </a:extLst>
          </p:cNvPr>
          <p:cNvSpPr/>
          <p:nvPr/>
        </p:nvSpPr>
        <p:spPr>
          <a:xfrm>
            <a:off x="2630960" y="1480343"/>
            <a:ext cx="2024208" cy="450160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3957CA4-E783-0AAD-9527-62FF610A5D94}"/>
              </a:ext>
            </a:extLst>
          </p:cNvPr>
          <p:cNvGrpSpPr/>
          <p:nvPr/>
        </p:nvGrpSpPr>
        <p:grpSpPr>
          <a:xfrm>
            <a:off x="1487131" y="3903460"/>
            <a:ext cx="3570208" cy="2008216"/>
            <a:chOff x="1516820" y="1166152"/>
            <a:chExt cx="6064813" cy="3973891"/>
          </a:xfrm>
        </p:grpSpPr>
        <p:grpSp>
          <p:nvGrpSpPr>
            <p:cNvPr id="28" name="Group 27">
              <a:extLst>
                <a:ext uri="{FF2B5EF4-FFF2-40B4-BE49-F238E27FC236}">
                  <a16:creationId xmlns:a16="http://schemas.microsoft.com/office/drawing/2014/main" id="{391DE979-96B6-DB73-BFEB-93EE0C3047C8}"/>
                </a:ext>
              </a:extLst>
            </p:cNvPr>
            <p:cNvGrpSpPr/>
            <p:nvPr/>
          </p:nvGrpSpPr>
          <p:grpSpPr>
            <a:xfrm>
              <a:off x="1539093" y="1166152"/>
              <a:ext cx="6042540" cy="3973891"/>
              <a:chOff x="4807826" y="131553"/>
              <a:chExt cx="3959720" cy="2167650"/>
            </a:xfrm>
          </p:grpSpPr>
          <p:sp>
            <p:nvSpPr>
              <p:cNvPr id="36" name="Oval 35">
                <a:extLst>
                  <a:ext uri="{FF2B5EF4-FFF2-40B4-BE49-F238E27FC236}">
                    <a16:creationId xmlns:a16="http://schemas.microsoft.com/office/drawing/2014/main" id="{D8199C10-8F42-BF2B-9CD7-8D04D81EDF67}"/>
                  </a:ext>
                </a:extLst>
              </p:cNvPr>
              <p:cNvSpPr/>
              <p:nvPr/>
            </p:nvSpPr>
            <p:spPr>
              <a:xfrm>
                <a:off x="4807826" y="131553"/>
                <a:ext cx="3957089" cy="21676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Survivor Font" panose="02000400000000000000" pitchFamily="2" charset="0"/>
                  <a:cs typeface="Survivor Font" panose="02000400000000000000" pitchFamily="2" charset="0"/>
                </a:endParaRPr>
              </a:p>
            </p:txBody>
          </p:sp>
          <p:sp>
            <p:nvSpPr>
              <p:cNvPr id="37" name="Rectangle 36">
                <a:extLst>
                  <a:ext uri="{FF2B5EF4-FFF2-40B4-BE49-F238E27FC236}">
                    <a16:creationId xmlns:a16="http://schemas.microsoft.com/office/drawing/2014/main" id="{E22C1CB8-3746-03D4-FA06-E4B0AC86C52D}"/>
                  </a:ext>
                </a:extLst>
              </p:cNvPr>
              <p:cNvSpPr/>
              <p:nvPr/>
            </p:nvSpPr>
            <p:spPr>
              <a:xfrm>
                <a:off x="5295014" y="1199643"/>
                <a:ext cx="2979163" cy="880508"/>
              </a:xfrm>
              <a:prstGeom prst="rect">
                <a:avLst/>
              </a:prstGeom>
            </p:spPr>
            <p:txBody>
              <a:bodyPr wrap="none">
                <a:prstTxWarp prst="textArchDown">
                  <a:avLst>
                    <a:gd name="adj" fmla="val 362463"/>
                  </a:avLst>
                </a:prstTxWarp>
                <a:spAutoFit/>
              </a:bodyPr>
              <a:lstStyle/>
              <a:p>
                <a:pPr algn="ctr"/>
                <a:r>
                  <a:rPr lang="en-US" sz="3600" dirty="0" err="1">
                    <a:solidFill>
                      <a:schemeClr val="bg1"/>
                    </a:solidFill>
                    <a:latin typeface="Survivor Font" panose="02000400000000000000" pitchFamily="2" charset="0"/>
                    <a:cs typeface="Survivor Font" panose="02000400000000000000" pitchFamily="2" charset="0"/>
                  </a:rPr>
                  <a:t>Outsporulate</a:t>
                </a:r>
                <a:endParaRPr lang="en-US" sz="3600" dirty="0">
                  <a:solidFill>
                    <a:schemeClr val="bg1"/>
                  </a:solidFill>
                  <a:latin typeface="Survivor Font" panose="02000400000000000000" pitchFamily="2" charset="0"/>
                  <a:cs typeface="Survivor Font" panose="02000400000000000000" pitchFamily="2" charset="0"/>
                </a:endParaRPr>
              </a:p>
            </p:txBody>
          </p:sp>
          <p:sp>
            <p:nvSpPr>
              <p:cNvPr id="39" name="Rectangle 38">
                <a:extLst>
                  <a:ext uri="{FF2B5EF4-FFF2-40B4-BE49-F238E27FC236}">
                    <a16:creationId xmlns:a16="http://schemas.microsoft.com/office/drawing/2014/main" id="{8C962F6D-9512-2B0A-79A4-9FA40F9265AF}"/>
                  </a:ext>
                </a:extLst>
              </p:cNvPr>
              <p:cNvSpPr/>
              <p:nvPr/>
            </p:nvSpPr>
            <p:spPr>
              <a:xfrm>
                <a:off x="5322633" y="404313"/>
                <a:ext cx="2979163" cy="880508"/>
              </a:xfrm>
              <a:prstGeom prst="rect">
                <a:avLst/>
              </a:prstGeom>
            </p:spPr>
            <p:txBody>
              <a:bodyPr wrap="none">
                <a:prstTxWarp prst="textArchUp">
                  <a:avLst>
                    <a:gd name="adj" fmla="val 10521103"/>
                  </a:avLst>
                </a:prstTxWarp>
                <a:spAutoFit/>
              </a:bodyPr>
              <a:lstStyle/>
              <a:p>
                <a:pPr algn="ctr"/>
                <a:r>
                  <a:rPr lang="en-US" sz="3600" dirty="0" err="1">
                    <a:solidFill>
                      <a:schemeClr val="bg1"/>
                    </a:solidFill>
                    <a:latin typeface="Survivor Font" panose="02000400000000000000" pitchFamily="2" charset="0"/>
                    <a:cs typeface="Survivor Font" panose="02000400000000000000" pitchFamily="2" charset="0"/>
                  </a:rPr>
                  <a:t>outreplicate</a:t>
                </a:r>
                <a:endParaRPr lang="en-US" sz="3600" dirty="0">
                  <a:solidFill>
                    <a:schemeClr val="bg1"/>
                  </a:solidFill>
                  <a:latin typeface="Survivor Font" panose="02000400000000000000" pitchFamily="2" charset="0"/>
                  <a:cs typeface="Survivor Font" panose="02000400000000000000" pitchFamily="2" charset="0"/>
                </a:endParaRPr>
              </a:p>
            </p:txBody>
          </p:sp>
          <p:pic>
            <p:nvPicPr>
              <p:cNvPr id="40" name="Graphic 39" descr="Uranus with solid fill">
                <a:extLst>
                  <a:ext uri="{FF2B5EF4-FFF2-40B4-BE49-F238E27FC236}">
                    <a16:creationId xmlns:a16="http://schemas.microsoft.com/office/drawing/2014/main" id="{42203B5D-7BDD-2310-75B4-D5050E57A26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92997" y="546595"/>
                <a:ext cx="521351" cy="521351"/>
              </a:xfrm>
              <a:prstGeom prst="rect">
                <a:avLst/>
              </a:prstGeom>
            </p:spPr>
          </p:pic>
          <p:pic>
            <p:nvPicPr>
              <p:cNvPr id="45" name="Graphic 44" descr="Neptune with solid fill">
                <a:extLst>
                  <a:ext uri="{FF2B5EF4-FFF2-40B4-BE49-F238E27FC236}">
                    <a16:creationId xmlns:a16="http://schemas.microsoft.com/office/drawing/2014/main" id="{32EFE4FC-EEDA-FF84-A763-C46C65A2C99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30860" y="528035"/>
                <a:ext cx="547885" cy="547885"/>
              </a:xfrm>
              <a:prstGeom prst="rect">
                <a:avLst/>
              </a:prstGeom>
            </p:spPr>
          </p:pic>
          <p:pic>
            <p:nvPicPr>
              <p:cNvPr id="46" name="Graphic 45" descr="Earth globe: Americas with solid fill">
                <a:extLst>
                  <a:ext uri="{FF2B5EF4-FFF2-40B4-BE49-F238E27FC236}">
                    <a16:creationId xmlns:a16="http://schemas.microsoft.com/office/drawing/2014/main" id="{9CDAC815-AA3B-FB1E-4EBD-BF581BD0968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725934" y="535592"/>
                <a:ext cx="450044" cy="450044"/>
              </a:xfrm>
              <a:prstGeom prst="rect">
                <a:avLst/>
              </a:prstGeom>
            </p:spPr>
          </p:pic>
          <p:pic>
            <p:nvPicPr>
              <p:cNvPr id="47" name="Graphic 46" descr="Saturn outline">
                <a:extLst>
                  <a:ext uri="{FF2B5EF4-FFF2-40B4-BE49-F238E27FC236}">
                    <a16:creationId xmlns:a16="http://schemas.microsoft.com/office/drawing/2014/main" id="{5591EA20-4FB5-1D25-51FB-C7E62F203F9A}"/>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217417" y="546595"/>
                <a:ext cx="510767" cy="510766"/>
              </a:xfrm>
              <a:prstGeom prst="rect">
                <a:avLst/>
              </a:prstGeom>
            </p:spPr>
          </p:pic>
          <p:pic>
            <p:nvPicPr>
              <p:cNvPr id="48" name="Graphic 47" descr="Constellation outline">
                <a:extLst>
                  <a:ext uri="{FF2B5EF4-FFF2-40B4-BE49-F238E27FC236}">
                    <a16:creationId xmlns:a16="http://schemas.microsoft.com/office/drawing/2014/main" id="{AD3E8466-C6BF-D6EE-4ACE-9B1C963EB50A}"/>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075171" y="585818"/>
                <a:ext cx="468995" cy="468994"/>
              </a:xfrm>
              <a:prstGeom prst="rect">
                <a:avLst/>
              </a:prstGeom>
            </p:spPr>
          </p:pic>
          <p:pic>
            <p:nvPicPr>
              <p:cNvPr id="49" name="Graphic 48" descr="Moon and stars outline">
                <a:extLst>
                  <a:ext uri="{FF2B5EF4-FFF2-40B4-BE49-F238E27FC236}">
                    <a16:creationId xmlns:a16="http://schemas.microsoft.com/office/drawing/2014/main" id="{C1678AE9-7C1D-5FC8-49F4-3685D97B7DED}"/>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889060" y="524655"/>
                <a:ext cx="492526" cy="492526"/>
              </a:xfrm>
              <a:prstGeom prst="rect">
                <a:avLst/>
              </a:prstGeom>
            </p:spPr>
          </p:pic>
          <p:pic>
            <p:nvPicPr>
              <p:cNvPr id="50" name="Graphic 49" descr="Shooting star with solid fill">
                <a:extLst>
                  <a:ext uri="{FF2B5EF4-FFF2-40B4-BE49-F238E27FC236}">
                    <a16:creationId xmlns:a16="http://schemas.microsoft.com/office/drawing/2014/main" id="{DE12D72F-24F6-320A-73F5-BB26E109655E}"/>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flipH="1">
                <a:off x="7846750" y="1546268"/>
                <a:ext cx="534836" cy="486640"/>
              </a:xfrm>
              <a:prstGeom prst="rect">
                <a:avLst/>
              </a:prstGeom>
            </p:spPr>
          </p:pic>
          <p:pic>
            <p:nvPicPr>
              <p:cNvPr id="51" name="Graphic 50" descr="Palm tree with solid fill">
                <a:extLst>
                  <a:ext uri="{FF2B5EF4-FFF2-40B4-BE49-F238E27FC236}">
                    <a16:creationId xmlns:a16="http://schemas.microsoft.com/office/drawing/2014/main" id="{0EF98698-77C2-12D2-FF4C-CD64A1C8AC8D}"/>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rot="445532">
                <a:off x="8287661" y="989330"/>
                <a:ext cx="479885" cy="479885"/>
              </a:xfrm>
              <a:prstGeom prst="rect">
                <a:avLst/>
              </a:prstGeom>
            </p:spPr>
          </p:pic>
        </p:grpSp>
        <p:sp>
          <p:nvSpPr>
            <p:cNvPr id="29" name="Rounded Rectangle 28">
              <a:extLst>
                <a:ext uri="{FF2B5EF4-FFF2-40B4-BE49-F238E27FC236}">
                  <a16:creationId xmlns:a16="http://schemas.microsoft.com/office/drawing/2014/main" id="{A846DE57-DC91-9854-D806-24F1CD01E40D}"/>
                </a:ext>
              </a:extLst>
            </p:cNvPr>
            <p:cNvSpPr/>
            <p:nvPr/>
          </p:nvSpPr>
          <p:spPr>
            <a:xfrm>
              <a:off x="2162743" y="2862970"/>
              <a:ext cx="4795241" cy="72715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urvivor Font" panose="02000400000000000000" pitchFamily="2" charset="0"/>
                  <a:cs typeface="Survivor Font" panose="02000400000000000000" pitchFamily="2" charset="0"/>
                </a:rPr>
                <a:t>Solar System Survivor</a:t>
              </a:r>
            </a:p>
          </p:txBody>
        </p:sp>
        <p:pic>
          <p:nvPicPr>
            <p:cNvPr id="30" name="Graphic 29" descr="Palm tree with solid fill">
              <a:extLst>
                <a:ext uri="{FF2B5EF4-FFF2-40B4-BE49-F238E27FC236}">
                  <a16:creationId xmlns:a16="http://schemas.microsoft.com/office/drawing/2014/main" id="{7D21817A-5703-29F6-5E96-CE08BBB0D440}"/>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rot="20829793">
              <a:off x="1516820" y="2713218"/>
              <a:ext cx="732305" cy="879760"/>
            </a:xfrm>
            <a:prstGeom prst="rect">
              <a:avLst/>
            </a:prstGeom>
          </p:spPr>
        </p:pic>
        <p:pic>
          <p:nvPicPr>
            <p:cNvPr id="31" name="Graphic 30" descr="Shooting star with solid fill">
              <a:extLst>
                <a:ext uri="{FF2B5EF4-FFF2-40B4-BE49-F238E27FC236}">
                  <a16:creationId xmlns:a16="http://schemas.microsoft.com/office/drawing/2014/main" id="{260FC280-52E2-ABE3-D5CA-C0D0600F6162}"/>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060720" y="3654395"/>
              <a:ext cx="715687" cy="892143"/>
            </a:xfrm>
            <a:prstGeom prst="rect">
              <a:avLst/>
            </a:prstGeom>
          </p:spPr>
        </p:pic>
        <p:pic>
          <p:nvPicPr>
            <p:cNvPr id="32" name="Graphic 31" descr="Solar system with solid fill">
              <a:extLst>
                <a:ext uri="{FF2B5EF4-FFF2-40B4-BE49-F238E27FC236}">
                  <a16:creationId xmlns:a16="http://schemas.microsoft.com/office/drawing/2014/main" id="{781CE586-8352-5A95-D0B0-8086EC5424A9}"/>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rot="513042">
              <a:off x="3951490" y="3399361"/>
              <a:ext cx="1253548" cy="1253548"/>
            </a:xfrm>
            <a:prstGeom prst="rect">
              <a:avLst/>
            </a:prstGeom>
          </p:spPr>
        </p:pic>
        <p:pic>
          <p:nvPicPr>
            <p:cNvPr id="34" name="Graphic 33" descr="Comet with solid fill">
              <a:extLst>
                <a:ext uri="{FF2B5EF4-FFF2-40B4-BE49-F238E27FC236}">
                  <a16:creationId xmlns:a16="http://schemas.microsoft.com/office/drawing/2014/main" id="{C5A6BB2C-AAB6-F010-91E6-5D638570C6BA}"/>
                </a:ext>
              </a:extLst>
            </p:cNvPr>
            <p:cNvPicPr>
              <a:picLocks noChangeAspect="1"/>
            </p:cNvPicPr>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rot="15694433">
              <a:off x="2793071" y="3547901"/>
              <a:ext cx="796324" cy="796324"/>
            </a:xfrm>
            <a:prstGeom prst="rect">
              <a:avLst/>
            </a:prstGeom>
          </p:spPr>
        </p:pic>
        <p:pic>
          <p:nvPicPr>
            <p:cNvPr id="35" name="Graphic 34" descr="Comet with solid fill">
              <a:extLst>
                <a:ext uri="{FF2B5EF4-FFF2-40B4-BE49-F238E27FC236}">
                  <a16:creationId xmlns:a16="http://schemas.microsoft.com/office/drawing/2014/main" id="{E4723AC4-7FFE-50AB-8941-DA1810767273}"/>
                </a:ext>
              </a:extLst>
            </p:cNvPr>
            <p:cNvPicPr>
              <a:picLocks noChangeAspect="1"/>
            </p:cNvPicPr>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rot="15694433" flipV="1">
              <a:off x="5416728" y="3446306"/>
              <a:ext cx="796324" cy="999511"/>
            </a:xfrm>
            <a:prstGeom prst="rect">
              <a:avLst/>
            </a:prstGeom>
          </p:spPr>
        </p:pic>
      </p:grpSp>
      <p:sp>
        <p:nvSpPr>
          <p:cNvPr id="52" name="Rectangle 51">
            <a:extLst>
              <a:ext uri="{FF2B5EF4-FFF2-40B4-BE49-F238E27FC236}">
                <a16:creationId xmlns:a16="http://schemas.microsoft.com/office/drawing/2014/main" id="{34313200-D3F9-9FFC-91EA-6F19C5D706F7}"/>
              </a:ext>
            </a:extLst>
          </p:cNvPr>
          <p:cNvSpPr/>
          <p:nvPr/>
        </p:nvSpPr>
        <p:spPr>
          <a:xfrm>
            <a:off x="4754648" y="1493648"/>
            <a:ext cx="3973927" cy="450160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7D8D5D6-3326-B985-B781-CAE00A45BA95}"/>
              </a:ext>
            </a:extLst>
          </p:cNvPr>
          <p:cNvSpPr/>
          <p:nvPr/>
        </p:nvSpPr>
        <p:spPr>
          <a:xfrm>
            <a:off x="5172454" y="4327123"/>
            <a:ext cx="3509789" cy="8561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22225">
                  <a:solidFill>
                    <a:schemeClr val="accent2"/>
                  </a:solidFill>
                  <a:prstDash val="solid"/>
                </a:ln>
                <a:solidFill>
                  <a:schemeClr val="accent2">
                    <a:lumMod val="40000"/>
                    <a:lumOff val="60000"/>
                  </a:schemeClr>
                </a:solidFill>
                <a:latin typeface="Modak" pitchFamily="2" charset="77"/>
                <a:cs typeface="Modak" pitchFamily="2" charset="77"/>
              </a:rPr>
              <a:t>My Pet Spore</a:t>
            </a:r>
          </a:p>
        </p:txBody>
      </p:sp>
      <p:sp>
        <p:nvSpPr>
          <p:cNvPr id="3" name="Footer Placeholder 2">
            <a:extLst>
              <a:ext uri="{FF2B5EF4-FFF2-40B4-BE49-F238E27FC236}">
                <a16:creationId xmlns:a16="http://schemas.microsoft.com/office/drawing/2014/main" id="{81862ED6-E9AB-1B46-B43F-C9FECE2F2D0E}"/>
              </a:ext>
            </a:extLst>
          </p:cNvPr>
          <p:cNvSpPr>
            <a:spLocks noGrp="1"/>
          </p:cNvSpPr>
          <p:nvPr>
            <p:ph type="ftr" sz="quarter" idx="11"/>
          </p:nvPr>
        </p:nvSpPr>
        <p:spPr>
          <a:xfrm>
            <a:off x="2150799" y="6460341"/>
            <a:ext cx="4897056" cy="365125"/>
          </a:xfrm>
        </p:spPr>
        <p:txBody>
          <a:bodyPr/>
          <a:lstStyle/>
          <a:p>
            <a:r>
              <a:rPr lang="en-US"/>
              <a:t>TFAWS 2023 - Planetary Protection - Pugel/GSFC/546</a:t>
            </a:r>
            <a:endParaRPr lang="en-US" dirty="0"/>
          </a:p>
        </p:txBody>
      </p:sp>
    </p:spTree>
    <p:extLst>
      <p:ext uri="{BB962C8B-B14F-4D97-AF65-F5344CB8AC3E}">
        <p14:creationId xmlns:p14="http://schemas.microsoft.com/office/powerpoint/2010/main" val="5600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42</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http://www.minot.af.mil/shared/media/photodb/web/2014/01/140123-F-WC654-007.JPG">
            <a:extLst>
              <a:ext uri="{FF2B5EF4-FFF2-40B4-BE49-F238E27FC236}">
                <a16:creationId xmlns:a16="http://schemas.microsoft.com/office/drawing/2014/main" id="{2AD99C3D-618D-204A-B15E-3F3C462734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977" y="2507348"/>
            <a:ext cx="2895600" cy="19162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i.ytimg.com/vi/cIRUKRgvM7A/hqdefault.jpg">
            <a:extLst>
              <a:ext uri="{FF2B5EF4-FFF2-40B4-BE49-F238E27FC236}">
                <a16:creationId xmlns:a16="http://schemas.microsoft.com/office/drawing/2014/main" id="{DBA8AFBA-2881-C04E-8FA4-9E98D4D5C9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5514" y="1899872"/>
            <a:ext cx="2057400" cy="1543050"/>
          </a:xfrm>
          <a:prstGeom prst="rect">
            <a:avLst/>
          </a:prstGeom>
          <a:solidFill>
            <a:schemeClr val="bg2">
              <a:lumMod val="75000"/>
            </a:schemeClr>
          </a:solidFill>
        </p:spPr>
      </p:pic>
      <p:pic>
        <p:nvPicPr>
          <p:cNvPr id="16" name="Picture 8" descr="http://content-calpoly-edu.s3.amazonaws.com/hcs/1/images/strep.jpg">
            <a:extLst>
              <a:ext uri="{FF2B5EF4-FFF2-40B4-BE49-F238E27FC236}">
                <a16:creationId xmlns:a16="http://schemas.microsoft.com/office/drawing/2014/main" id="{4A5D5A3A-94EF-EF48-AD7C-66207A79DBF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55514" y="3556362"/>
            <a:ext cx="2057400" cy="1645654"/>
          </a:xfrm>
          <a:prstGeom prst="rect">
            <a:avLst/>
          </a:prstGeom>
          <a:solidFill>
            <a:schemeClr val="bg2">
              <a:lumMod val="75000"/>
            </a:schemeClr>
          </a:solidFill>
        </p:spPr>
      </p:pic>
      <p:sp>
        <p:nvSpPr>
          <p:cNvPr id="3" name="Right Arrow 2">
            <a:extLst>
              <a:ext uri="{FF2B5EF4-FFF2-40B4-BE49-F238E27FC236}">
                <a16:creationId xmlns:a16="http://schemas.microsoft.com/office/drawing/2014/main" id="{8ECBC0C1-F609-9B35-EB67-AE9D14491D15}"/>
              </a:ext>
            </a:extLst>
          </p:cNvPr>
          <p:cNvSpPr/>
          <p:nvPr/>
        </p:nvSpPr>
        <p:spPr>
          <a:xfrm rot="19854011">
            <a:off x="3311685" y="2848104"/>
            <a:ext cx="984738" cy="29297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A25D05C2-57EF-D0EF-1ACC-ADF7C363AC3D}"/>
              </a:ext>
            </a:extLst>
          </p:cNvPr>
          <p:cNvSpPr/>
          <p:nvPr/>
        </p:nvSpPr>
        <p:spPr>
          <a:xfrm rot="2118204">
            <a:off x="3505291" y="4023702"/>
            <a:ext cx="773995" cy="29297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81CFBF-A68F-BF9C-3439-5B8BC06453F8}"/>
              </a:ext>
            </a:extLst>
          </p:cNvPr>
          <p:cNvSpPr txBox="1"/>
          <p:nvPr/>
        </p:nvSpPr>
        <p:spPr>
          <a:xfrm>
            <a:off x="1024706" y="1824300"/>
            <a:ext cx="2738185" cy="646331"/>
          </a:xfrm>
          <a:prstGeom prst="rect">
            <a:avLst/>
          </a:prstGeom>
          <a:noFill/>
        </p:spPr>
        <p:txBody>
          <a:bodyPr wrap="none" rtlCol="0">
            <a:spAutoFit/>
          </a:bodyPr>
          <a:lstStyle/>
          <a:p>
            <a:pPr marL="342900" indent="-342900">
              <a:buAutoNum type="arabicParenBoth"/>
            </a:pPr>
            <a:r>
              <a:rPr lang="en-US" b="1" dirty="0">
                <a:solidFill>
                  <a:schemeClr val="accent2"/>
                </a:solidFill>
              </a:rPr>
              <a:t>Swab extracted sample</a:t>
            </a:r>
          </a:p>
          <a:p>
            <a:r>
              <a:rPr lang="en-US" b="1" dirty="0">
                <a:solidFill>
                  <a:schemeClr val="accent2"/>
                </a:solidFill>
              </a:rPr>
              <a:t>	onto food</a:t>
            </a:r>
          </a:p>
        </p:txBody>
      </p:sp>
      <p:sp>
        <p:nvSpPr>
          <p:cNvPr id="22" name="TextBox 21">
            <a:extLst>
              <a:ext uri="{FF2B5EF4-FFF2-40B4-BE49-F238E27FC236}">
                <a16:creationId xmlns:a16="http://schemas.microsoft.com/office/drawing/2014/main" id="{0FC00482-4B66-782D-C019-0B32B8F59D9C}"/>
              </a:ext>
            </a:extLst>
          </p:cNvPr>
          <p:cNvSpPr txBox="1"/>
          <p:nvPr/>
        </p:nvSpPr>
        <p:spPr>
          <a:xfrm>
            <a:off x="4134885" y="1420944"/>
            <a:ext cx="1835824" cy="369332"/>
          </a:xfrm>
          <a:prstGeom prst="rect">
            <a:avLst/>
          </a:prstGeom>
          <a:noFill/>
        </p:spPr>
        <p:txBody>
          <a:bodyPr wrap="none" rtlCol="0">
            <a:spAutoFit/>
          </a:bodyPr>
          <a:lstStyle/>
          <a:p>
            <a:r>
              <a:rPr lang="en-US" b="1" dirty="0">
                <a:solidFill>
                  <a:schemeClr val="accent2"/>
                </a:solidFill>
              </a:rPr>
              <a:t>(2) See if it grows</a:t>
            </a:r>
          </a:p>
        </p:txBody>
      </p:sp>
      <p:sp>
        <p:nvSpPr>
          <p:cNvPr id="6" name="TextBox 5">
            <a:extLst>
              <a:ext uri="{FF2B5EF4-FFF2-40B4-BE49-F238E27FC236}">
                <a16:creationId xmlns:a16="http://schemas.microsoft.com/office/drawing/2014/main" id="{0AB48794-CA57-4774-8DC3-EFEE342E321D}"/>
              </a:ext>
            </a:extLst>
          </p:cNvPr>
          <p:cNvSpPr txBox="1"/>
          <p:nvPr/>
        </p:nvSpPr>
        <p:spPr>
          <a:xfrm>
            <a:off x="4597865" y="4851052"/>
            <a:ext cx="909864" cy="369332"/>
          </a:xfrm>
          <a:prstGeom prst="rect">
            <a:avLst/>
          </a:prstGeom>
          <a:noFill/>
        </p:spPr>
        <p:txBody>
          <a:bodyPr wrap="none" rtlCol="0">
            <a:spAutoFit/>
          </a:bodyPr>
          <a:lstStyle/>
          <a:p>
            <a:r>
              <a:rPr lang="en-US" b="1" dirty="0">
                <a:solidFill>
                  <a:schemeClr val="bg2"/>
                </a:solidFill>
              </a:rPr>
              <a:t>Growth</a:t>
            </a:r>
          </a:p>
        </p:txBody>
      </p:sp>
      <p:sp>
        <p:nvSpPr>
          <p:cNvPr id="24" name="TextBox 23">
            <a:extLst>
              <a:ext uri="{FF2B5EF4-FFF2-40B4-BE49-F238E27FC236}">
                <a16:creationId xmlns:a16="http://schemas.microsoft.com/office/drawing/2014/main" id="{3B77A010-305D-471E-DC2C-71668DCBABB0}"/>
              </a:ext>
            </a:extLst>
          </p:cNvPr>
          <p:cNvSpPr txBox="1"/>
          <p:nvPr/>
        </p:nvSpPr>
        <p:spPr>
          <a:xfrm>
            <a:off x="4464407" y="3096794"/>
            <a:ext cx="1200008" cy="369332"/>
          </a:xfrm>
          <a:prstGeom prst="rect">
            <a:avLst/>
          </a:prstGeom>
          <a:noFill/>
        </p:spPr>
        <p:txBody>
          <a:bodyPr wrap="none" rtlCol="0">
            <a:spAutoFit/>
          </a:bodyPr>
          <a:lstStyle/>
          <a:p>
            <a:r>
              <a:rPr lang="en-US" b="1" dirty="0">
                <a:solidFill>
                  <a:schemeClr val="bg2"/>
                </a:solidFill>
              </a:rPr>
              <a:t>No growth</a:t>
            </a:r>
          </a:p>
        </p:txBody>
      </p:sp>
      <p:sp>
        <p:nvSpPr>
          <p:cNvPr id="27" name="TextBox 26">
            <a:extLst>
              <a:ext uri="{FF2B5EF4-FFF2-40B4-BE49-F238E27FC236}">
                <a16:creationId xmlns:a16="http://schemas.microsoft.com/office/drawing/2014/main" id="{295FA905-5B04-2B82-D337-3D2841D26F64}"/>
              </a:ext>
            </a:extLst>
          </p:cNvPr>
          <p:cNvSpPr txBox="1"/>
          <p:nvPr/>
        </p:nvSpPr>
        <p:spPr>
          <a:xfrm>
            <a:off x="1197712" y="548719"/>
            <a:ext cx="3879588" cy="830997"/>
          </a:xfrm>
          <a:prstGeom prst="rect">
            <a:avLst/>
          </a:prstGeom>
          <a:noFill/>
        </p:spPr>
        <p:txBody>
          <a:bodyPr wrap="none" rtlCol="0">
            <a:spAutoFit/>
          </a:bodyPr>
          <a:lstStyle/>
          <a:p>
            <a:r>
              <a:rPr lang="en-US" sz="4800" b="1" dirty="0">
                <a:ln w="22225">
                  <a:solidFill>
                    <a:sysClr val="windowText" lastClr="000000"/>
                  </a:solidFill>
                  <a:prstDash val="solid"/>
                </a:ln>
                <a:solidFill>
                  <a:schemeClr val="accent2">
                    <a:lumMod val="40000"/>
                    <a:lumOff val="60000"/>
                  </a:schemeClr>
                </a:solidFill>
                <a:latin typeface="Modak" pitchFamily="2" charset="77"/>
                <a:cs typeface="Modak" pitchFamily="2" charset="77"/>
              </a:rPr>
              <a:t>My Pet Spore</a:t>
            </a:r>
          </a:p>
        </p:txBody>
      </p:sp>
      <p:sp>
        <p:nvSpPr>
          <p:cNvPr id="28" name="TextBox 27">
            <a:extLst>
              <a:ext uri="{FF2B5EF4-FFF2-40B4-BE49-F238E27FC236}">
                <a16:creationId xmlns:a16="http://schemas.microsoft.com/office/drawing/2014/main" id="{97E009C9-8561-6F63-B7EC-1D43D0506772}"/>
              </a:ext>
            </a:extLst>
          </p:cNvPr>
          <p:cNvSpPr txBox="1"/>
          <p:nvPr/>
        </p:nvSpPr>
        <p:spPr>
          <a:xfrm>
            <a:off x="4762346" y="5574165"/>
            <a:ext cx="1843774" cy="1077218"/>
          </a:xfrm>
          <a:prstGeom prst="rect">
            <a:avLst/>
          </a:prstGeom>
          <a:noFill/>
        </p:spPr>
        <p:txBody>
          <a:bodyPr wrap="none" rtlCol="0">
            <a:spAutoFit/>
          </a:bodyPr>
          <a:lstStyle/>
          <a:p>
            <a:r>
              <a:rPr lang="en-US" sz="3200" b="1" dirty="0">
                <a:ln w="22225">
                  <a:solidFill>
                    <a:sysClr val="windowText" lastClr="000000"/>
                  </a:solidFill>
                  <a:prstDash val="solid"/>
                </a:ln>
                <a:solidFill>
                  <a:schemeClr val="accent2">
                    <a:lumMod val="40000"/>
                    <a:lumOff val="60000"/>
                  </a:schemeClr>
                </a:solidFill>
                <a:latin typeface="Modak" pitchFamily="2" charset="77"/>
                <a:cs typeface="Modak" pitchFamily="2" charset="77"/>
              </a:rPr>
              <a:t>Incubate</a:t>
            </a:r>
          </a:p>
          <a:p>
            <a:endParaRPr lang="en-US" sz="3200" b="1" dirty="0">
              <a:ln w="22225">
                <a:solidFill>
                  <a:sysClr val="windowText" lastClr="000000"/>
                </a:solidFill>
                <a:prstDash val="solid"/>
              </a:ln>
              <a:solidFill>
                <a:schemeClr val="accent2">
                  <a:lumMod val="40000"/>
                  <a:lumOff val="60000"/>
                </a:schemeClr>
              </a:solidFill>
              <a:latin typeface="Modak" pitchFamily="2" charset="77"/>
              <a:cs typeface="Modak" pitchFamily="2" charset="77"/>
            </a:endParaRPr>
          </a:p>
        </p:txBody>
      </p:sp>
      <p:sp>
        <p:nvSpPr>
          <p:cNvPr id="29" name="TextBox 28">
            <a:extLst>
              <a:ext uri="{FF2B5EF4-FFF2-40B4-BE49-F238E27FC236}">
                <a16:creationId xmlns:a16="http://schemas.microsoft.com/office/drawing/2014/main" id="{BF698004-33FC-5558-0D98-CE8F941A94AD}"/>
              </a:ext>
            </a:extLst>
          </p:cNvPr>
          <p:cNvSpPr txBox="1"/>
          <p:nvPr/>
        </p:nvSpPr>
        <p:spPr>
          <a:xfrm>
            <a:off x="2312794" y="4586819"/>
            <a:ext cx="1298753" cy="646331"/>
          </a:xfrm>
          <a:prstGeom prst="rect">
            <a:avLst/>
          </a:prstGeom>
          <a:noFill/>
        </p:spPr>
        <p:txBody>
          <a:bodyPr wrap="none" rtlCol="0">
            <a:spAutoFit/>
          </a:bodyPr>
          <a:lstStyle/>
          <a:p>
            <a:r>
              <a:rPr lang="en-US" sz="3600" b="1" dirty="0">
                <a:ln w="22225">
                  <a:solidFill>
                    <a:sysClr val="windowText" lastClr="000000"/>
                  </a:solidFill>
                  <a:prstDash val="solid"/>
                </a:ln>
                <a:solidFill>
                  <a:schemeClr val="accent2">
                    <a:lumMod val="40000"/>
                    <a:lumOff val="60000"/>
                  </a:schemeClr>
                </a:solidFill>
                <a:latin typeface="Modak" pitchFamily="2" charset="77"/>
                <a:cs typeface="Modak" pitchFamily="2" charset="77"/>
              </a:rPr>
              <a:t>Plate</a:t>
            </a:r>
          </a:p>
        </p:txBody>
      </p:sp>
      <p:pic>
        <p:nvPicPr>
          <p:cNvPr id="30" name="Picture 29">
            <a:extLst>
              <a:ext uri="{FF2B5EF4-FFF2-40B4-BE49-F238E27FC236}">
                <a16:creationId xmlns:a16="http://schemas.microsoft.com/office/drawing/2014/main" id="{00B9833D-BA15-364F-81B6-F87BAF57EC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74126" y="5289016"/>
            <a:ext cx="1088220" cy="994380"/>
          </a:xfrm>
          <a:prstGeom prst="rect">
            <a:avLst/>
          </a:prstGeom>
        </p:spPr>
      </p:pic>
      <p:pic>
        <p:nvPicPr>
          <p:cNvPr id="31" name="Picture 30">
            <a:extLst>
              <a:ext uri="{FF2B5EF4-FFF2-40B4-BE49-F238E27FC236}">
                <a16:creationId xmlns:a16="http://schemas.microsoft.com/office/drawing/2014/main" id="{D2744C0B-CDFE-35B5-BF19-1A22468CEF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977" y="4595586"/>
            <a:ext cx="1155234" cy="546811"/>
          </a:xfrm>
          <a:prstGeom prst="rect">
            <a:avLst/>
          </a:prstGeom>
        </p:spPr>
      </p:pic>
      <p:cxnSp>
        <p:nvCxnSpPr>
          <p:cNvPr id="26" name="Straight Arrow Connector 25">
            <a:extLst>
              <a:ext uri="{FF2B5EF4-FFF2-40B4-BE49-F238E27FC236}">
                <a16:creationId xmlns:a16="http://schemas.microsoft.com/office/drawing/2014/main" id="{CA368B19-0C44-93C8-3C19-A7A58B33D6A3}"/>
              </a:ext>
            </a:extLst>
          </p:cNvPr>
          <p:cNvCxnSpPr/>
          <p:nvPr/>
        </p:nvCxnSpPr>
        <p:spPr>
          <a:xfrm>
            <a:off x="6272157" y="4066012"/>
            <a:ext cx="838200" cy="58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C7CCC5-C05A-CAE1-8CDA-A80609287B3A}"/>
              </a:ext>
            </a:extLst>
          </p:cNvPr>
          <p:cNvCxnSpPr>
            <a:cxnSpLocks/>
          </p:cNvCxnSpPr>
          <p:nvPr/>
        </p:nvCxnSpPr>
        <p:spPr>
          <a:xfrm>
            <a:off x="6272157" y="2257138"/>
            <a:ext cx="8382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5" descr="C:\Users\dpugel\AppData\Local\Microsoft\Windows\Temporary Internet Files\Content.IE5\84JMDO35\skotan-Thumbs-up-smiley[1].png">
            <a:extLst>
              <a:ext uri="{FF2B5EF4-FFF2-40B4-BE49-F238E27FC236}">
                <a16:creationId xmlns:a16="http://schemas.microsoft.com/office/drawing/2014/main" id="{A95A417B-1BDF-4619-1D33-3B6C4022991D}"/>
              </a:ext>
            </a:extLst>
          </p:cNvPr>
          <p:cNvPicPr>
            <a:picLocks noChangeAspect="1" noChangeArrowheads="1"/>
          </p:cNvPicPr>
          <p:nvPr/>
        </p:nvPicPr>
        <p:blipFill>
          <a:blip r:embed="rId8"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181999" y="1501938"/>
            <a:ext cx="1208753" cy="1219200"/>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D96DA1DC-81AC-D6FB-B9A9-5DC4182282AC}"/>
              </a:ext>
            </a:extLst>
          </p:cNvPr>
          <p:cNvSpPr txBox="1">
            <a:spLocks/>
          </p:cNvSpPr>
          <p:nvPr/>
        </p:nvSpPr>
        <p:spPr>
          <a:xfrm>
            <a:off x="7007561" y="4680778"/>
            <a:ext cx="1737410" cy="2019463"/>
          </a:xfrm>
          <a:prstGeom prst="rect">
            <a:avLst/>
          </a:prstGeom>
          <a:solidFill>
            <a:schemeClr val="bg1"/>
          </a:solidFill>
          <a:ln>
            <a:noFill/>
          </a:ln>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2"/>
                </a:solidFill>
                <a:latin typeface="Calibri" panose="020F0502020204030204" pitchFamily="34" charset="0"/>
                <a:cs typeface="Calibri" panose="020F0502020204030204" pitchFamily="34" charset="0"/>
              </a:rPr>
              <a:t>Reclean</a:t>
            </a:r>
          </a:p>
          <a:p>
            <a:r>
              <a:rPr lang="en-US" b="1" i="1" dirty="0">
                <a:solidFill>
                  <a:schemeClr val="accent2"/>
                </a:solidFill>
                <a:latin typeface="Calibri" panose="020F0502020204030204" pitchFamily="34" charset="0"/>
                <a:cs typeface="Calibri" panose="020F0502020204030204" pitchFamily="34" charset="0"/>
              </a:rPr>
              <a:t>or </a:t>
            </a:r>
          </a:p>
          <a:p>
            <a:r>
              <a:rPr lang="en-US" b="1" dirty="0">
                <a:solidFill>
                  <a:schemeClr val="accent2"/>
                </a:solidFill>
                <a:latin typeface="Calibri" panose="020F0502020204030204" pitchFamily="34" charset="0"/>
                <a:cs typeface="Calibri" panose="020F0502020204030204" pitchFamily="34" charset="0"/>
              </a:rPr>
              <a:t>Conduct Bioburden Reduction Process</a:t>
            </a:r>
          </a:p>
        </p:txBody>
      </p:sp>
      <p:pic>
        <p:nvPicPr>
          <p:cNvPr id="35" name="Picture 34">
            <a:extLst>
              <a:ext uri="{FF2B5EF4-FFF2-40B4-BE49-F238E27FC236}">
                <a16:creationId xmlns:a16="http://schemas.microsoft.com/office/drawing/2014/main" id="{F3344B09-E999-2C80-B566-EFB5A68BE4FA}"/>
              </a:ext>
            </a:extLst>
          </p:cNvPr>
          <p:cNvPicPr>
            <a:picLocks noChangeAspect="1"/>
          </p:cNvPicPr>
          <p:nvPr/>
        </p:nvPicPr>
        <p:blipFill>
          <a:blip r:embed="rId9" cstate="email">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6377698" y="3550692"/>
            <a:ext cx="2962598" cy="1218897"/>
          </a:xfrm>
          <a:prstGeom prst="rect">
            <a:avLst/>
          </a:prstGeom>
        </p:spPr>
      </p:pic>
      <p:sp>
        <p:nvSpPr>
          <p:cNvPr id="36" name="Title 1">
            <a:extLst>
              <a:ext uri="{FF2B5EF4-FFF2-40B4-BE49-F238E27FC236}">
                <a16:creationId xmlns:a16="http://schemas.microsoft.com/office/drawing/2014/main" id="{26F55AA5-F832-3720-EF2C-38EB9983042E}"/>
              </a:ext>
            </a:extLst>
          </p:cNvPr>
          <p:cNvSpPr txBox="1">
            <a:spLocks/>
          </p:cNvSpPr>
          <p:nvPr/>
        </p:nvSpPr>
        <p:spPr>
          <a:xfrm>
            <a:off x="7085864" y="2721080"/>
            <a:ext cx="1531119" cy="710659"/>
          </a:xfrm>
          <a:prstGeom prst="rect">
            <a:avLst/>
          </a:prstGeom>
          <a:ln>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3"/>
                </a:solidFill>
                <a:latin typeface="Calibri" panose="020F0502020204030204" pitchFamily="34" charset="0"/>
                <a:cs typeface="Calibri" panose="020F0502020204030204" pitchFamily="34" charset="0"/>
              </a:rPr>
              <a:t>It’s clean!</a:t>
            </a:r>
          </a:p>
        </p:txBody>
      </p:sp>
      <p:sp>
        <p:nvSpPr>
          <p:cNvPr id="38" name="TextBox 37">
            <a:extLst>
              <a:ext uri="{FF2B5EF4-FFF2-40B4-BE49-F238E27FC236}">
                <a16:creationId xmlns:a16="http://schemas.microsoft.com/office/drawing/2014/main" id="{A8723DC9-FCE4-A7A3-8194-49CB78EDFFE3}"/>
              </a:ext>
            </a:extLst>
          </p:cNvPr>
          <p:cNvSpPr txBox="1"/>
          <p:nvPr/>
        </p:nvSpPr>
        <p:spPr>
          <a:xfrm>
            <a:off x="1214612" y="5314429"/>
            <a:ext cx="2075440" cy="523220"/>
          </a:xfrm>
          <a:prstGeom prst="rect">
            <a:avLst/>
          </a:prstGeom>
          <a:solidFill>
            <a:schemeClr val="accent2"/>
          </a:solidFill>
        </p:spPr>
        <p:txBody>
          <a:bodyPr wrap="none" rtlCol="0">
            <a:spAutoFit/>
          </a:bodyPr>
          <a:lstStyle/>
          <a:p>
            <a:pPr algn="ctr"/>
            <a:r>
              <a:rPr lang="en-US" sz="1400" dirty="0">
                <a:solidFill>
                  <a:schemeClr val="bg1">
                    <a:lumMod val="95000"/>
                  </a:schemeClr>
                </a:solidFill>
              </a:rPr>
              <a:t>Bring your new pet home </a:t>
            </a:r>
          </a:p>
          <a:p>
            <a:pPr algn="ctr"/>
            <a:r>
              <a:rPr lang="en-US" sz="1400" dirty="0">
                <a:solidFill>
                  <a:schemeClr val="bg1">
                    <a:lumMod val="95000"/>
                  </a:schemeClr>
                </a:solidFill>
              </a:rPr>
              <a:t>and feed it!</a:t>
            </a:r>
          </a:p>
        </p:txBody>
      </p:sp>
      <p:sp>
        <p:nvSpPr>
          <p:cNvPr id="39" name="TextBox 38">
            <a:extLst>
              <a:ext uri="{FF2B5EF4-FFF2-40B4-BE49-F238E27FC236}">
                <a16:creationId xmlns:a16="http://schemas.microsoft.com/office/drawing/2014/main" id="{B270521D-B523-C0BF-2BA2-D64A527FB0FB}"/>
              </a:ext>
            </a:extLst>
          </p:cNvPr>
          <p:cNvSpPr txBox="1"/>
          <p:nvPr/>
        </p:nvSpPr>
        <p:spPr>
          <a:xfrm>
            <a:off x="5071070" y="6074578"/>
            <a:ext cx="1509004" cy="523220"/>
          </a:xfrm>
          <a:prstGeom prst="rect">
            <a:avLst/>
          </a:prstGeom>
          <a:solidFill>
            <a:schemeClr val="accent2"/>
          </a:solidFill>
        </p:spPr>
        <p:txBody>
          <a:bodyPr wrap="none" rtlCol="0">
            <a:spAutoFit/>
          </a:bodyPr>
          <a:lstStyle/>
          <a:p>
            <a:pPr algn="ctr"/>
            <a:r>
              <a:rPr lang="en-US" sz="1400" dirty="0">
                <a:solidFill>
                  <a:schemeClr val="bg1">
                    <a:lumMod val="95000"/>
                  </a:schemeClr>
                </a:solidFill>
              </a:rPr>
              <a:t>Keep feeding it </a:t>
            </a:r>
          </a:p>
          <a:p>
            <a:pPr algn="ctr"/>
            <a:r>
              <a:rPr lang="en-US" sz="1400" dirty="0">
                <a:solidFill>
                  <a:schemeClr val="bg1">
                    <a:lumMod val="95000"/>
                  </a:schemeClr>
                </a:solidFill>
              </a:rPr>
              <a:t>and keep it warm!</a:t>
            </a:r>
          </a:p>
        </p:txBody>
      </p:sp>
      <p:sp>
        <p:nvSpPr>
          <p:cNvPr id="2" name="Footer Placeholder 1">
            <a:extLst>
              <a:ext uri="{FF2B5EF4-FFF2-40B4-BE49-F238E27FC236}">
                <a16:creationId xmlns:a16="http://schemas.microsoft.com/office/drawing/2014/main" id="{74039AC4-A488-A151-AFE2-D290838818E5}"/>
              </a:ext>
            </a:extLst>
          </p:cNvPr>
          <p:cNvSpPr>
            <a:spLocks noGrp="1"/>
          </p:cNvSpPr>
          <p:nvPr>
            <p:ph type="ftr" sz="quarter" idx="11"/>
          </p:nvPr>
        </p:nvSpPr>
        <p:spPr>
          <a:xfrm>
            <a:off x="2114211" y="6574507"/>
            <a:ext cx="5060823" cy="365125"/>
          </a:xfrm>
        </p:spPr>
        <p:txBody>
          <a:bodyPr/>
          <a:lstStyle/>
          <a:p>
            <a:r>
              <a:rPr lang="en-US"/>
              <a:t>TFAWS 2023 - Planetary Protection - Pugel/GSFC/546</a:t>
            </a:r>
            <a:endParaRPr lang="en-US" dirty="0"/>
          </a:p>
        </p:txBody>
      </p:sp>
    </p:spTree>
    <p:extLst>
      <p:ext uri="{BB962C8B-B14F-4D97-AF65-F5344CB8AC3E}">
        <p14:creationId xmlns:p14="http://schemas.microsoft.com/office/powerpoint/2010/main" val="86380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5" grpId="0"/>
      <p:bldP spid="22" grpId="0"/>
      <p:bldP spid="6" grpId="0"/>
      <p:bldP spid="24" grpId="0"/>
      <p:bldP spid="28" grpId="0"/>
      <p:bldP spid="29" grpId="0"/>
      <p:bldP spid="34" grpId="0" animBg="1"/>
      <p:bldP spid="36" grpId="0"/>
      <p:bldP spid="38" grpId="0" animBg="1"/>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09600"/>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Terminology</a:t>
            </a:r>
          </a:p>
        </p:txBody>
      </p:sp>
      <p:sp>
        <p:nvSpPr>
          <p:cNvPr id="5" name="Slide Number Placeholder 4"/>
          <p:cNvSpPr>
            <a:spLocks noGrp="1"/>
          </p:cNvSpPr>
          <p:nvPr>
            <p:ph type="sldNum" sz="quarter" idx="12"/>
          </p:nvPr>
        </p:nvSpPr>
        <p:spPr/>
        <p:txBody>
          <a:bodyPr/>
          <a:lstStyle/>
          <a:p>
            <a:fld id="{581E7E9E-56B7-497A-99D9-06236BC79B7B}" type="slidenum">
              <a:rPr lang="en-US" smtClean="0"/>
              <a:t>43</a:t>
            </a:fld>
            <a:endParaRPr lang="en-US"/>
          </a:p>
        </p:txBody>
      </p:sp>
      <p:sp>
        <p:nvSpPr>
          <p:cNvPr id="6" name="Rectangle 5"/>
          <p:cNvSpPr/>
          <p:nvPr/>
        </p:nvSpPr>
        <p:spPr>
          <a:xfrm>
            <a:off x="5918631" y="4791670"/>
            <a:ext cx="1378803" cy="707886"/>
          </a:xfrm>
          <a:prstGeom prst="rect">
            <a:avLst/>
          </a:prstGeom>
          <a:noFill/>
        </p:spPr>
        <p:txBody>
          <a:bodyPr wrap="none" lIns="91440" tIns="45720" rIns="91440" bIns="45720">
            <a:spAutoFit/>
          </a:bodyPr>
          <a:lstStyle/>
          <a:p>
            <a:pPr algn="ctr"/>
            <a:r>
              <a:rPr lang="en-US" sz="40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rPr>
              <a:t>Virus</a:t>
            </a:r>
          </a:p>
        </p:txBody>
      </p:sp>
      <p:sp>
        <p:nvSpPr>
          <p:cNvPr id="7" name="Rectangle 6"/>
          <p:cNvSpPr/>
          <p:nvPr/>
        </p:nvSpPr>
        <p:spPr>
          <a:xfrm>
            <a:off x="3657600" y="1981200"/>
            <a:ext cx="1531639" cy="923330"/>
          </a:xfrm>
          <a:prstGeom prst="rect">
            <a:avLst/>
          </a:prstGeom>
          <a:noFill/>
        </p:spPr>
        <p:txBody>
          <a:bodyPr wrap="none" lIns="91440" tIns="45720" rIns="91440" bIns="45720">
            <a:spAutoFit/>
          </a:bodyPr>
          <a:lstStyle/>
          <a:p>
            <a:pPr algn="ctr"/>
            <a:r>
              <a:rPr lang="en-US" sz="5400" b="1"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rPr>
              <a:t>Cell</a:t>
            </a:r>
            <a:endParaRPr lang="en-US" sz="54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endParaRPr>
          </a:p>
        </p:txBody>
      </p:sp>
      <p:sp>
        <p:nvSpPr>
          <p:cNvPr id="8" name="Rectangle 7"/>
          <p:cNvSpPr/>
          <p:nvPr/>
        </p:nvSpPr>
        <p:spPr>
          <a:xfrm>
            <a:off x="304800" y="1524000"/>
            <a:ext cx="2541080" cy="769441"/>
          </a:xfrm>
          <a:prstGeom prst="rect">
            <a:avLst/>
          </a:prstGeom>
          <a:noFill/>
        </p:spPr>
        <p:txBody>
          <a:bodyPr wrap="none" lIns="91440" tIns="45720" rIns="91440" bIns="45720">
            <a:spAutoFit/>
          </a:bodyPr>
          <a:lstStyle/>
          <a:p>
            <a:pPr algn="ctr"/>
            <a:r>
              <a:rPr lang="en-US" sz="4400" b="1"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Consolas" panose="020B0609020204030204" pitchFamily="49" charset="0"/>
                <a:cs typeface="Consolas" panose="020B0609020204030204" pitchFamily="49" charset="0"/>
              </a:rPr>
              <a:t>Microbe</a:t>
            </a:r>
            <a:endParaRPr lang="en-US" sz="44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Consolas" panose="020B0609020204030204" pitchFamily="49" charset="0"/>
              <a:cs typeface="Consolas" panose="020B0609020204030204" pitchFamily="49" charset="0"/>
            </a:endParaRPr>
          </a:p>
        </p:txBody>
      </p:sp>
      <p:sp>
        <p:nvSpPr>
          <p:cNvPr id="10" name="Rectangle 9"/>
          <p:cNvSpPr/>
          <p:nvPr/>
        </p:nvSpPr>
        <p:spPr>
          <a:xfrm>
            <a:off x="304800" y="533400"/>
            <a:ext cx="4939273" cy="830997"/>
          </a:xfrm>
          <a:prstGeom prst="rect">
            <a:avLst/>
          </a:prstGeom>
        </p:spPr>
        <p:txBody>
          <a:bodyPr wrap="none">
            <a:spAutoFit/>
          </a:bodyPr>
          <a:lstStyle/>
          <a:p>
            <a:pPr algn="ctr"/>
            <a:r>
              <a:rPr lang="en-US" sz="4800" b="1"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Aharoni" panose="02010803020104030203" pitchFamily="2" charset="-79"/>
                <a:cs typeface="Aharoni" panose="02010803020104030203" pitchFamily="2" charset="-79"/>
              </a:rPr>
              <a:t>microorganism</a:t>
            </a:r>
          </a:p>
        </p:txBody>
      </p:sp>
      <p:sp>
        <p:nvSpPr>
          <p:cNvPr id="11" name="Rectangle 10"/>
          <p:cNvSpPr/>
          <p:nvPr/>
        </p:nvSpPr>
        <p:spPr>
          <a:xfrm>
            <a:off x="304800" y="3733800"/>
            <a:ext cx="2826415" cy="707886"/>
          </a:xfrm>
          <a:prstGeom prst="rect">
            <a:avLst/>
          </a:prstGeom>
        </p:spPr>
        <p:txBody>
          <a:bodyPr wrap="none">
            <a:spAutoFit/>
          </a:bodyPr>
          <a:lstStyle/>
          <a:p>
            <a:r>
              <a:rPr lang="en-US" sz="4000" b="1" spc="200" dirty="0" err="1">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Stencil" panose="040409050D0802020404" pitchFamily="82" charset="0"/>
                <a:cs typeface="Aharoni" panose="02010803020104030203" pitchFamily="2" charset="-79"/>
              </a:rPr>
              <a:t>BacterIA</a:t>
            </a:r>
            <a:endParaRPr lang="en-US" sz="4000" b="1"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Stencil" panose="040409050D0802020404" pitchFamily="82" charset="0"/>
              <a:cs typeface="Aharoni" panose="02010803020104030203" pitchFamily="2" charset="-79"/>
            </a:endParaRPr>
          </a:p>
        </p:txBody>
      </p:sp>
      <p:sp>
        <p:nvSpPr>
          <p:cNvPr id="2" name="Rectangle 1"/>
          <p:cNvSpPr/>
          <p:nvPr/>
        </p:nvSpPr>
        <p:spPr>
          <a:xfrm>
            <a:off x="5228304" y="533400"/>
            <a:ext cx="4372896" cy="1323439"/>
          </a:xfrm>
          <a:prstGeom prst="rect">
            <a:avLst/>
          </a:prstGeom>
        </p:spPr>
        <p:txBody>
          <a:bodyPr wrap="square">
            <a:spAutoFit/>
          </a:bodyPr>
          <a:lstStyle/>
          <a:p>
            <a:r>
              <a:rPr lang="en-US" sz="2000" dirty="0">
                <a:solidFill>
                  <a:srgbClr val="000090"/>
                </a:solidFill>
              </a:rPr>
              <a:t>A microscopic organism, such as a bacterium, virus or fungus, unable to be seen with the naked eye and typically composed of a single cell.</a:t>
            </a:r>
          </a:p>
        </p:txBody>
      </p:sp>
      <p:sp>
        <p:nvSpPr>
          <p:cNvPr id="12" name="Rectangle 11"/>
          <p:cNvSpPr/>
          <p:nvPr/>
        </p:nvSpPr>
        <p:spPr>
          <a:xfrm>
            <a:off x="457200" y="2111514"/>
            <a:ext cx="2258065" cy="707886"/>
          </a:xfrm>
          <a:prstGeom prst="rect">
            <a:avLst/>
          </a:prstGeom>
        </p:spPr>
        <p:txBody>
          <a:bodyPr wrap="square">
            <a:spAutoFit/>
          </a:bodyPr>
          <a:lstStyle/>
          <a:p>
            <a:r>
              <a:rPr lang="en-US" sz="2000" dirty="0">
                <a:solidFill>
                  <a:srgbClr val="000090"/>
                </a:solidFill>
              </a:rPr>
              <a:t>A minute organism,</a:t>
            </a:r>
          </a:p>
          <a:p>
            <a:r>
              <a:rPr lang="en-US" sz="2000" dirty="0">
                <a:solidFill>
                  <a:srgbClr val="000090"/>
                </a:solidFill>
              </a:rPr>
              <a:t>A microorganism</a:t>
            </a:r>
          </a:p>
        </p:txBody>
      </p:sp>
      <p:sp>
        <p:nvSpPr>
          <p:cNvPr id="14" name="Rectangle 13"/>
          <p:cNvSpPr/>
          <p:nvPr/>
        </p:nvSpPr>
        <p:spPr>
          <a:xfrm>
            <a:off x="457200" y="4267200"/>
            <a:ext cx="2565551" cy="769441"/>
          </a:xfrm>
          <a:prstGeom prst="rect">
            <a:avLst/>
          </a:prstGeom>
          <a:noFill/>
        </p:spPr>
        <p:txBody>
          <a:bodyPr wrap="none" lIns="91440" tIns="45720" rIns="91440" bIns="45720">
            <a:spAutoFit/>
          </a:bodyPr>
          <a:lstStyle/>
          <a:p>
            <a:pPr algn="ctr"/>
            <a:r>
              <a:rPr lang="en-US" sz="44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rPr>
              <a:t>Archaea</a:t>
            </a:r>
          </a:p>
        </p:txBody>
      </p:sp>
      <p:sp>
        <p:nvSpPr>
          <p:cNvPr id="15" name="Rectangle 14"/>
          <p:cNvSpPr/>
          <p:nvPr/>
        </p:nvSpPr>
        <p:spPr>
          <a:xfrm>
            <a:off x="211270" y="3116759"/>
            <a:ext cx="3457747" cy="769441"/>
          </a:xfrm>
          <a:prstGeom prst="rect">
            <a:avLst/>
          </a:prstGeom>
          <a:noFill/>
        </p:spPr>
        <p:txBody>
          <a:bodyPr wrap="none" lIns="91440" tIns="45720" rIns="91440" bIns="45720">
            <a:spAutoFit/>
          </a:bodyPr>
          <a:lstStyle/>
          <a:p>
            <a:pPr algn="ctr"/>
            <a:r>
              <a:rPr lang="en-US" sz="44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rPr>
              <a:t>Eukaryotes</a:t>
            </a:r>
          </a:p>
        </p:txBody>
      </p:sp>
      <p:sp>
        <p:nvSpPr>
          <p:cNvPr id="16" name="Rectangle 15"/>
          <p:cNvSpPr/>
          <p:nvPr/>
        </p:nvSpPr>
        <p:spPr>
          <a:xfrm>
            <a:off x="152400" y="5181600"/>
            <a:ext cx="3505200" cy="1631216"/>
          </a:xfrm>
          <a:prstGeom prst="rect">
            <a:avLst/>
          </a:prstGeom>
        </p:spPr>
        <p:txBody>
          <a:bodyPr wrap="square">
            <a:spAutoFit/>
          </a:bodyPr>
          <a:lstStyle/>
          <a:p>
            <a:r>
              <a:rPr lang="en-US" sz="2000" dirty="0">
                <a:solidFill>
                  <a:srgbClr val="000090"/>
                </a:solidFill>
              </a:rPr>
              <a:t>Types of organisms: most are single-cell microorganisms, but Eukaryotes can be LARGE and</a:t>
            </a:r>
          </a:p>
          <a:p>
            <a:r>
              <a:rPr lang="en-US" sz="2000" dirty="0">
                <a:solidFill>
                  <a:srgbClr val="000090"/>
                </a:solidFill>
              </a:rPr>
              <a:t>multicellular and bacteria make films and aggregations</a:t>
            </a:r>
          </a:p>
        </p:txBody>
      </p:sp>
      <p:sp>
        <p:nvSpPr>
          <p:cNvPr id="3" name="Right Brace 2"/>
          <p:cNvSpPr/>
          <p:nvPr/>
        </p:nvSpPr>
        <p:spPr>
          <a:xfrm rot="5400000">
            <a:off x="1524000" y="3512641"/>
            <a:ext cx="381000" cy="3124200"/>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5791200" y="5486400"/>
            <a:ext cx="3505200" cy="707886"/>
          </a:xfrm>
          <a:prstGeom prst="rect">
            <a:avLst/>
          </a:prstGeom>
        </p:spPr>
        <p:txBody>
          <a:bodyPr wrap="square">
            <a:spAutoFit/>
          </a:bodyPr>
          <a:lstStyle/>
          <a:p>
            <a:r>
              <a:rPr lang="en-US" sz="2000" dirty="0">
                <a:solidFill>
                  <a:srgbClr val="000090"/>
                </a:solidFill>
              </a:rPr>
              <a:t>A parasitic entity composed of RNA and/or DNA, and proteins</a:t>
            </a:r>
          </a:p>
        </p:txBody>
      </p:sp>
      <p:sp>
        <p:nvSpPr>
          <p:cNvPr id="18" name="Rectangle 17"/>
          <p:cNvSpPr/>
          <p:nvPr/>
        </p:nvSpPr>
        <p:spPr>
          <a:xfrm>
            <a:off x="5638800" y="3962400"/>
            <a:ext cx="3505200" cy="707886"/>
          </a:xfrm>
          <a:prstGeom prst="rect">
            <a:avLst/>
          </a:prstGeom>
        </p:spPr>
        <p:txBody>
          <a:bodyPr wrap="square">
            <a:spAutoFit/>
          </a:bodyPr>
          <a:lstStyle/>
          <a:p>
            <a:r>
              <a:rPr lang="en-US" sz="2000" dirty="0">
                <a:solidFill>
                  <a:srgbClr val="000090"/>
                </a:solidFill>
              </a:rPr>
              <a:t>A dormant form of a bacterial</a:t>
            </a:r>
          </a:p>
          <a:p>
            <a:r>
              <a:rPr lang="en-US" sz="2000" dirty="0">
                <a:solidFill>
                  <a:srgbClr val="000090"/>
                </a:solidFill>
              </a:rPr>
              <a:t>cell – smaller than the cell itself</a:t>
            </a:r>
          </a:p>
        </p:txBody>
      </p:sp>
      <p:sp>
        <p:nvSpPr>
          <p:cNvPr id="19" name="Rectangle 18"/>
          <p:cNvSpPr/>
          <p:nvPr/>
        </p:nvSpPr>
        <p:spPr>
          <a:xfrm>
            <a:off x="5105400" y="2337137"/>
            <a:ext cx="3810000" cy="1015663"/>
          </a:xfrm>
          <a:prstGeom prst="rect">
            <a:avLst/>
          </a:prstGeom>
        </p:spPr>
        <p:txBody>
          <a:bodyPr wrap="square">
            <a:spAutoFit/>
          </a:bodyPr>
          <a:lstStyle/>
          <a:p>
            <a:r>
              <a:rPr lang="en-US" sz="2000" dirty="0">
                <a:solidFill>
                  <a:srgbClr val="000090"/>
                </a:solidFill>
              </a:rPr>
              <a:t>The basic organizational unit of</a:t>
            </a:r>
          </a:p>
          <a:p>
            <a:r>
              <a:rPr lang="en-US" sz="2000" dirty="0">
                <a:solidFill>
                  <a:srgbClr val="000090"/>
                </a:solidFill>
              </a:rPr>
              <a:t>an Earth organism; some are composed of many cells, together</a:t>
            </a:r>
          </a:p>
        </p:txBody>
      </p:sp>
      <p:cxnSp>
        <p:nvCxnSpPr>
          <p:cNvPr id="22" name="Straight Arrow Connector 21"/>
          <p:cNvCxnSpPr/>
          <p:nvPr/>
        </p:nvCxnSpPr>
        <p:spPr>
          <a:xfrm>
            <a:off x="4038600" y="2971800"/>
            <a:ext cx="1524000" cy="2438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191000" y="3886200"/>
            <a:ext cx="1143000" cy="400110"/>
          </a:xfrm>
          <a:prstGeom prst="rect">
            <a:avLst/>
          </a:prstGeom>
          <a:solidFill>
            <a:schemeClr val="bg1"/>
          </a:solidFill>
        </p:spPr>
        <p:txBody>
          <a:bodyPr wrap="square">
            <a:spAutoFit/>
          </a:bodyPr>
          <a:lstStyle/>
          <a:p>
            <a:r>
              <a:rPr lang="en-US" sz="2000" dirty="0">
                <a:solidFill>
                  <a:srgbClr val="000090"/>
                </a:solidFill>
              </a:rPr>
              <a:t>Smaller</a:t>
            </a:r>
          </a:p>
        </p:txBody>
      </p:sp>
      <p:sp>
        <p:nvSpPr>
          <p:cNvPr id="13" name="Rectangle 12"/>
          <p:cNvSpPr/>
          <p:nvPr/>
        </p:nvSpPr>
        <p:spPr>
          <a:xfrm>
            <a:off x="4953000" y="3429000"/>
            <a:ext cx="1828800" cy="707886"/>
          </a:xfrm>
          <a:prstGeom prst="rect">
            <a:avLst/>
          </a:prstGeom>
          <a:noFill/>
        </p:spPr>
        <p:txBody>
          <a:bodyPr wrap="square" lIns="91440" tIns="45720" rIns="91440" bIns="45720">
            <a:spAutoFit/>
          </a:bodyPr>
          <a:lstStyle/>
          <a:p>
            <a:pPr algn="ctr"/>
            <a:r>
              <a:rPr lang="en-US" sz="4000" b="1"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rPr>
              <a:t>Spore</a:t>
            </a:r>
            <a:endParaRPr lang="en-US" sz="4000" b="1" cap="none" spc="200" dirty="0">
              <a:ln w="29210">
                <a:solidFill>
                  <a:schemeClr val="accent5">
                    <a:lumMod val="60000"/>
                    <a:lumOff val="40000"/>
                  </a:schemeClr>
                </a:solidFill>
              </a:ln>
              <a:solidFill>
                <a:srgbClr val="000090"/>
              </a:solidFill>
              <a:effectLst>
                <a:innerShdw blurRad="50800" dist="50800" dir="8100000">
                  <a:srgbClr val="7D7D7D">
                    <a:alpha val="73000"/>
                  </a:srgbClr>
                </a:innerShdw>
              </a:effectLst>
              <a:latin typeface="Bodoni MT Black" panose="02070A03080606020203" pitchFamily="18" charset="0"/>
            </a:endParaRPr>
          </a:p>
        </p:txBody>
      </p:sp>
    </p:spTree>
    <p:extLst>
      <p:ext uri="{BB962C8B-B14F-4D97-AF65-F5344CB8AC3E}">
        <p14:creationId xmlns:p14="http://schemas.microsoft.com/office/powerpoint/2010/main" val="174636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09600"/>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Log Reduction</a:t>
            </a:r>
          </a:p>
        </p:txBody>
      </p:sp>
      <p:sp>
        <p:nvSpPr>
          <p:cNvPr id="5" name="Slide Number Placeholder 4"/>
          <p:cNvSpPr>
            <a:spLocks noGrp="1"/>
          </p:cNvSpPr>
          <p:nvPr>
            <p:ph type="sldNum" sz="quarter" idx="12"/>
          </p:nvPr>
        </p:nvSpPr>
        <p:spPr/>
        <p:txBody>
          <a:bodyPr/>
          <a:lstStyle/>
          <a:p>
            <a:fld id="{581E7E9E-56B7-497A-99D9-06236BC79B7B}" type="slidenum">
              <a:rPr lang="en-US" smtClean="0"/>
              <a:t>44</a:t>
            </a:fld>
            <a:endParaRPr lang="en-US"/>
          </a:p>
        </p:txBody>
      </p:sp>
      <p:sp>
        <p:nvSpPr>
          <p:cNvPr id="3" name="Rectangle 2"/>
          <p:cNvSpPr/>
          <p:nvPr/>
        </p:nvSpPr>
        <p:spPr>
          <a:xfrm>
            <a:off x="304800" y="752535"/>
            <a:ext cx="4572000" cy="830997"/>
          </a:xfrm>
          <a:prstGeom prst="rect">
            <a:avLst/>
          </a:prstGeom>
        </p:spPr>
        <p:txBody>
          <a:bodyPr>
            <a:spAutoFit/>
          </a:bodyPr>
          <a:lstStyle/>
          <a:p>
            <a:r>
              <a:rPr lang="en-US" sz="2400" b="1" dirty="0">
                <a:solidFill>
                  <a:schemeClr val="accent5">
                    <a:lumMod val="75000"/>
                  </a:schemeClr>
                </a:solidFill>
              </a:rPr>
              <a:t>“Log Reduction” is not about chopping firewood…</a:t>
            </a:r>
          </a:p>
        </p:txBody>
      </p:sp>
      <p:sp>
        <p:nvSpPr>
          <p:cNvPr id="2" name="Rectangle 1"/>
          <p:cNvSpPr/>
          <p:nvPr/>
        </p:nvSpPr>
        <p:spPr>
          <a:xfrm>
            <a:off x="4343400" y="762000"/>
            <a:ext cx="4495800" cy="5909310"/>
          </a:xfrm>
          <a:prstGeom prst="rect">
            <a:avLst/>
          </a:prstGeom>
          <a:ln>
            <a:solidFill>
              <a:schemeClr val="accent1"/>
            </a:solidFill>
          </a:ln>
        </p:spPr>
        <p:txBody>
          <a:bodyPr wrap="square">
            <a:spAutoFit/>
          </a:bodyPr>
          <a:lstStyle/>
          <a:p>
            <a:endParaRPr lang="en-US" dirty="0"/>
          </a:p>
          <a:p>
            <a:r>
              <a:rPr lang="en-US" sz="2400" b="1" dirty="0">
                <a:solidFill>
                  <a:schemeClr val="accent5">
                    <a:lumMod val="75000"/>
                  </a:schemeClr>
                </a:solidFill>
              </a:rPr>
              <a:t>START	</a:t>
            </a:r>
            <a:r>
              <a:rPr lang="en-US" b="1" dirty="0"/>
              <a:t>With a known level of spores </a:t>
            </a:r>
          </a:p>
          <a:p>
            <a:r>
              <a:rPr lang="en-US" dirty="0"/>
              <a:t>	</a:t>
            </a:r>
            <a:r>
              <a:rPr lang="en-US" b="1" i="1" dirty="0"/>
              <a:t>You know this level because you’ve 	sampled and assayed.</a:t>
            </a:r>
          </a:p>
          <a:p>
            <a:endParaRPr lang="en-US" i="1" dirty="0"/>
          </a:p>
          <a:p>
            <a:r>
              <a:rPr lang="en-US" sz="2400" b="1" dirty="0">
                <a:solidFill>
                  <a:schemeClr val="accent5">
                    <a:lumMod val="75000"/>
                  </a:schemeClr>
                </a:solidFill>
              </a:rPr>
              <a:t>SELECT	</a:t>
            </a:r>
            <a:r>
              <a:rPr lang="en-US" b="1" dirty="0"/>
              <a:t>A bioburden process that has been 	well characterized (e.g. NASA 	Standard Process)</a:t>
            </a:r>
          </a:p>
          <a:p>
            <a:endParaRPr lang="en-US" dirty="0"/>
          </a:p>
          <a:p>
            <a:r>
              <a:rPr lang="en-US" sz="2400" b="1" dirty="0">
                <a:solidFill>
                  <a:schemeClr val="accent5">
                    <a:lumMod val="75000"/>
                  </a:schemeClr>
                </a:solidFill>
              </a:rPr>
              <a:t>APPLY</a:t>
            </a:r>
            <a:r>
              <a:rPr lang="en-US" dirty="0"/>
              <a:t>	</a:t>
            </a:r>
            <a:r>
              <a:rPr lang="en-US" b="1" dirty="0"/>
              <a:t>that process to your hardware with 	appropriate level of controls.</a:t>
            </a:r>
          </a:p>
          <a:p>
            <a:endParaRPr lang="en-US" dirty="0"/>
          </a:p>
          <a:p>
            <a:r>
              <a:rPr lang="en-US" sz="2400" b="1" dirty="0">
                <a:solidFill>
                  <a:schemeClr val="accent5">
                    <a:lumMod val="75000"/>
                  </a:schemeClr>
                </a:solidFill>
              </a:rPr>
              <a:t>END RESULT: </a:t>
            </a:r>
            <a:r>
              <a:rPr lang="en-US" sz="2400" b="1" dirty="0"/>
              <a:t> a number of logs of reduction in spores.</a:t>
            </a:r>
          </a:p>
          <a:p>
            <a:endParaRPr lang="en-US" sz="2400" b="1" dirty="0">
              <a:solidFill>
                <a:schemeClr val="accent5">
                  <a:lumMod val="75000"/>
                </a:schemeClr>
              </a:solidFill>
            </a:endParaRPr>
          </a:p>
          <a:p>
            <a:r>
              <a:rPr lang="en-US" sz="2000" b="1" dirty="0">
                <a:solidFill>
                  <a:schemeClr val="accent5">
                    <a:lumMod val="75000"/>
                  </a:schemeClr>
                </a:solidFill>
              </a:rPr>
              <a:t>We know the population reduction due to extensive process development and testing.</a:t>
            </a:r>
          </a:p>
        </p:txBody>
      </p:sp>
      <p:pic>
        <p:nvPicPr>
          <p:cNvPr id="2054" name="Picture 6" descr="C:\Users\dpugel\AppData\Local\Microsoft\Windows\Temporary Internet Files\Content.IE5\99TWRJZV\logs-311668_960_72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263" y="4698207"/>
            <a:ext cx="2072920" cy="1543893"/>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C:\Users\dpugel\AppData\Local\Microsoft\Windows\Temporary Internet Files\Content.IE5\3BXJOBLW\lumberjack[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583532"/>
            <a:ext cx="3429000" cy="3114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6332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mc3cb.com/images/relative_size_v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486647"/>
            <a:ext cx="7162800" cy="47711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0"/>
            <a:ext cx="9144000" cy="609600"/>
          </a:xfrm>
          <a:solidFill>
            <a:schemeClr val="accent5">
              <a:lumMod val="75000"/>
            </a:schemeClr>
          </a:solidFill>
        </p:spPr>
        <p:txBody>
          <a:bodyPr>
            <a:noAutofit/>
          </a:bodyPr>
          <a:lstStyle/>
          <a:p>
            <a:r>
              <a:rPr lang="en-US" sz="3200" b="1" dirty="0">
                <a:solidFill>
                  <a:schemeClr val="bg1"/>
                </a:solidFill>
              </a:rPr>
              <a:t>Relative Size Scales of Microbes </a:t>
            </a:r>
          </a:p>
        </p:txBody>
      </p:sp>
      <p:sp>
        <p:nvSpPr>
          <p:cNvPr id="4" name="Slide Number Placeholder 3"/>
          <p:cNvSpPr>
            <a:spLocks noGrp="1"/>
          </p:cNvSpPr>
          <p:nvPr>
            <p:ph type="sldNum" sz="quarter" idx="12"/>
          </p:nvPr>
        </p:nvSpPr>
        <p:spPr/>
        <p:txBody>
          <a:bodyPr/>
          <a:lstStyle/>
          <a:p>
            <a:fld id="{581E7E9E-56B7-497A-99D9-06236BC79B7B}" type="slidenum">
              <a:rPr lang="en-US" smtClean="0"/>
              <a:t>45</a:t>
            </a:fld>
            <a:endParaRPr lang="en-US"/>
          </a:p>
        </p:txBody>
      </p:sp>
      <p:sp>
        <p:nvSpPr>
          <p:cNvPr id="7" name="TextBox 6"/>
          <p:cNvSpPr txBox="1"/>
          <p:nvPr/>
        </p:nvSpPr>
        <p:spPr>
          <a:xfrm>
            <a:off x="377276" y="5417403"/>
            <a:ext cx="6556924" cy="1200328"/>
          </a:xfrm>
          <a:prstGeom prst="rect">
            <a:avLst/>
          </a:prstGeom>
          <a:noFill/>
        </p:spPr>
        <p:txBody>
          <a:bodyPr wrap="square" rtlCol="0">
            <a:spAutoFit/>
          </a:bodyPr>
          <a:lstStyle/>
          <a:p>
            <a:r>
              <a:rPr lang="en-US" sz="2400" i="1" dirty="0"/>
              <a:t>Bacteria on the head of a pin</a:t>
            </a:r>
          </a:p>
          <a:p>
            <a:r>
              <a:rPr lang="en-US" sz="2400" i="1" dirty="0"/>
              <a:t>—there are lots there!</a:t>
            </a:r>
          </a:p>
          <a:p>
            <a:r>
              <a:rPr lang="en-US" sz="2400" i="1" dirty="0"/>
              <a:t>—and they are not angels…</a:t>
            </a:r>
            <a:endParaRPr lang="en-US" sz="2400" dirty="0"/>
          </a:p>
        </p:txBody>
      </p:sp>
      <p:pic>
        <p:nvPicPr>
          <p:cNvPr id="10242" name="Picture 2" descr="http://photos1.blogger.com/blogger/512/1314/1600/bacter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38600" y="4835371"/>
            <a:ext cx="3997642" cy="20226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0043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09600"/>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Terminology</a:t>
            </a:r>
          </a:p>
        </p:txBody>
      </p:sp>
      <p:sp>
        <p:nvSpPr>
          <p:cNvPr id="5" name="Slide Number Placeholder 4"/>
          <p:cNvSpPr>
            <a:spLocks noGrp="1"/>
          </p:cNvSpPr>
          <p:nvPr>
            <p:ph type="sldNum" sz="quarter" idx="12"/>
          </p:nvPr>
        </p:nvSpPr>
        <p:spPr/>
        <p:txBody>
          <a:bodyPr/>
          <a:lstStyle/>
          <a:p>
            <a:fld id="{581E7E9E-56B7-497A-99D9-06236BC79B7B}" type="slidenum">
              <a:rPr lang="en-US" smtClean="0"/>
              <a:t>46</a:t>
            </a:fld>
            <a:endParaRPr lang="en-US"/>
          </a:p>
        </p:txBody>
      </p:sp>
      <p:graphicFrame>
        <p:nvGraphicFramePr>
          <p:cNvPr id="2" name="Table 1"/>
          <p:cNvGraphicFramePr>
            <a:graphicFrameLocks noGrp="1"/>
          </p:cNvGraphicFramePr>
          <p:nvPr/>
        </p:nvGraphicFramePr>
        <p:xfrm>
          <a:off x="533401" y="746760"/>
          <a:ext cx="8153400" cy="4587240"/>
        </p:xfrm>
        <a:graphic>
          <a:graphicData uri="http://schemas.openxmlformats.org/drawingml/2006/table">
            <a:tbl>
              <a:tblPr firstRow="1" bandRow="1">
                <a:tableStyleId>{F5AB1C69-6EDB-4FF4-983F-18BD219EF322}</a:tableStyleId>
              </a:tblPr>
              <a:tblGrid>
                <a:gridCol w="1474551">
                  <a:extLst>
                    <a:ext uri="{9D8B030D-6E8A-4147-A177-3AD203B41FA5}">
                      <a16:colId xmlns:a16="http://schemas.microsoft.com/office/drawing/2014/main" val="20000"/>
                    </a:ext>
                  </a:extLst>
                </a:gridCol>
                <a:gridCol w="2319605">
                  <a:extLst>
                    <a:ext uri="{9D8B030D-6E8A-4147-A177-3AD203B41FA5}">
                      <a16:colId xmlns:a16="http://schemas.microsoft.com/office/drawing/2014/main" val="20001"/>
                    </a:ext>
                  </a:extLst>
                </a:gridCol>
                <a:gridCol w="2260349">
                  <a:extLst>
                    <a:ext uri="{9D8B030D-6E8A-4147-A177-3AD203B41FA5}">
                      <a16:colId xmlns:a16="http://schemas.microsoft.com/office/drawing/2014/main" val="20002"/>
                    </a:ext>
                  </a:extLst>
                </a:gridCol>
                <a:gridCol w="2098895">
                  <a:extLst>
                    <a:ext uri="{9D8B030D-6E8A-4147-A177-3AD203B41FA5}">
                      <a16:colId xmlns:a16="http://schemas.microsoft.com/office/drawing/2014/main" val="20003"/>
                    </a:ext>
                  </a:extLst>
                </a:gridCol>
              </a:tblGrid>
              <a:tr h="1104900">
                <a:tc>
                  <a:txBody>
                    <a:bodyPr/>
                    <a:lstStyle/>
                    <a:p>
                      <a:endParaRPr lang="en-US" sz="3000" dirty="0"/>
                    </a:p>
                  </a:txBody>
                  <a:tcPr/>
                </a:tc>
                <a:tc>
                  <a:txBody>
                    <a:bodyPr/>
                    <a:lstStyle/>
                    <a:p>
                      <a:r>
                        <a:rPr lang="en-US" sz="3000" dirty="0"/>
                        <a:t>Bacteria</a:t>
                      </a:r>
                    </a:p>
                  </a:txBody>
                  <a:tcPr/>
                </a:tc>
                <a:tc>
                  <a:txBody>
                    <a:bodyPr/>
                    <a:lstStyle/>
                    <a:p>
                      <a:r>
                        <a:rPr lang="en-US" sz="3000" dirty="0"/>
                        <a:t>Spore</a:t>
                      </a:r>
                    </a:p>
                  </a:txBody>
                  <a:tcPr/>
                </a:tc>
                <a:tc>
                  <a:txBody>
                    <a:bodyPr/>
                    <a:lstStyle/>
                    <a:p>
                      <a:r>
                        <a:rPr lang="en-US" sz="3000" dirty="0"/>
                        <a:t>Virus</a:t>
                      </a:r>
                    </a:p>
                  </a:txBody>
                  <a:tcPr/>
                </a:tc>
                <a:extLst>
                  <a:ext uri="{0D108BD9-81ED-4DB2-BD59-A6C34878D82A}">
                    <a16:rowId xmlns:a16="http://schemas.microsoft.com/office/drawing/2014/main" val="10000"/>
                  </a:ext>
                </a:extLst>
              </a:tr>
              <a:tr h="1104900">
                <a:tc>
                  <a:txBody>
                    <a:bodyPr/>
                    <a:lstStyle/>
                    <a:p>
                      <a:r>
                        <a:rPr lang="en-US" sz="2400" b="1" dirty="0"/>
                        <a:t>Size Range</a:t>
                      </a:r>
                    </a:p>
                  </a:txBody>
                  <a:tcPr>
                    <a:solidFill>
                      <a:schemeClr val="accent3"/>
                    </a:solidFill>
                  </a:tcPr>
                </a:tc>
                <a:tc>
                  <a:txBody>
                    <a:bodyPr/>
                    <a:lstStyle/>
                    <a:p>
                      <a:r>
                        <a:rPr lang="en-US" sz="1800" dirty="0"/>
                        <a:t>~0.2-10 µm</a:t>
                      </a:r>
                    </a:p>
                  </a:txBody>
                  <a:tcPr/>
                </a:tc>
                <a:tc>
                  <a:txBody>
                    <a:bodyPr/>
                    <a:lstStyle/>
                    <a:p>
                      <a:r>
                        <a:rPr lang="en-US" sz="1800" dirty="0"/>
                        <a:t>~2-5 µm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~100-10 nm</a:t>
                      </a:r>
                    </a:p>
                    <a:p>
                      <a:endParaRPr lang="en-US" sz="1800" dirty="0"/>
                    </a:p>
                  </a:txBody>
                  <a:tcPr/>
                </a:tc>
                <a:extLst>
                  <a:ext uri="{0D108BD9-81ED-4DB2-BD59-A6C34878D82A}">
                    <a16:rowId xmlns:a16="http://schemas.microsoft.com/office/drawing/2014/main" val="10001"/>
                  </a:ext>
                </a:extLst>
              </a:tr>
              <a:tr h="1104900">
                <a:tc>
                  <a:txBody>
                    <a:bodyPr/>
                    <a:lstStyle/>
                    <a:p>
                      <a:r>
                        <a:rPr lang="en-US" sz="2400" b="1" dirty="0"/>
                        <a:t>Unique Features</a:t>
                      </a:r>
                    </a:p>
                  </a:txBody>
                  <a:tcPr>
                    <a:solidFill>
                      <a:schemeClr val="accent3"/>
                    </a:solidFill>
                  </a:tcPr>
                </a:tc>
                <a:tc>
                  <a:txBody>
                    <a:bodyPr/>
                    <a:lstStyle/>
                    <a:p>
                      <a:r>
                        <a:rPr lang="en-US" sz="1800" dirty="0"/>
                        <a:t>DNA in a circular molecule; cell wall; ribosomes make proteins</a:t>
                      </a:r>
                    </a:p>
                  </a:txBody>
                  <a:tcPr/>
                </a:tc>
                <a:tc>
                  <a:txBody>
                    <a:bodyPr/>
                    <a:lstStyle/>
                    <a:p>
                      <a:r>
                        <a:rPr lang="en-US" sz="1800" dirty="0"/>
                        <a:t>Can exist in a state of dormancy</a:t>
                      </a:r>
                      <a:r>
                        <a:rPr lang="en-US" sz="1800" baseline="0" dirty="0"/>
                        <a:t> for long periods; bacterial machinery in storage</a:t>
                      </a:r>
                      <a:endParaRPr lang="en-US" sz="1800" dirty="0"/>
                    </a:p>
                  </a:txBody>
                  <a:tcPr/>
                </a:tc>
                <a:tc>
                  <a:txBody>
                    <a:bodyPr/>
                    <a:lstStyle/>
                    <a:p>
                      <a:r>
                        <a:rPr lang="en-US" sz="1800" dirty="0"/>
                        <a:t>Needs a host;</a:t>
                      </a:r>
                      <a:r>
                        <a:rPr lang="en-US" sz="1800" baseline="0" dirty="0"/>
                        <a:t> some can persist almost indefinitely in the environment</a:t>
                      </a:r>
                      <a:endParaRPr lang="en-US" sz="1800" dirty="0"/>
                    </a:p>
                  </a:txBody>
                  <a:tcPr/>
                </a:tc>
                <a:extLst>
                  <a:ext uri="{0D108BD9-81ED-4DB2-BD59-A6C34878D82A}">
                    <a16:rowId xmlns:a16="http://schemas.microsoft.com/office/drawing/2014/main" val="10002"/>
                  </a:ext>
                </a:extLst>
              </a:tr>
              <a:tr h="1104900">
                <a:tc>
                  <a:txBody>
                    <a:bodyPr/>
                    <a:lstStyle/>
                    <a:p>
                      <a:r>
                        <a:rPr lang="en-US" sz="2400" b="1" dirty="0"/>
                        <a:t>Examples</a:t>
                      </a:r>
                    </a:p>
                  </a:txBody>
                  <a:tcPr>
                    <a:solidFill>
                      <a:schemeClr val="accent3"/>
                    </a:solidFill>
                  </a:tcPr>
                </a:tc>
                <a:tc>
                  <a:txBody>
                    <a:bodyPr/>
                    <a:lstStyle/>
                    <a:p>
                      <a:r>
                        <a:rPr lang="en-US" sz="1800" i="1" dirty="0"/>
                        <a:t>Staphylococcus</a:t>
                      </a:r>
                      <a:r>
                        <a:rPr lang="en-US" sz="1800" i="1" baseline="0" dirty="0"/>
                        <a:t> </a:t>
                      </a:r>
                      <a:r>
                        <a:rPr lang="en-US" sz="1800" i="1" baseline="0" dirty="0" err="1"/>
                        <a:t>aureus</a:t>
                      </a:r>
                      <a:endParaRPr lang="en-US" sz="1800" i="1" baseline="0" dirty="0"/>
                    </a:p>
                    <a:p>
                      <a:r>
                        <a:rPr lang="en-US" sz="1800" i="1" baseline="0" dirty="0"/>
                        <a:t>Streptococcus </a:t>
                      </a:r>
                      <a:r>
                        <a:rPr lang="en-US" sz="1800" i="1" baseline="0" dirty="0" err="1"/>
                        <a:t>mitis</a:t>
                      </a:r>
                      <a:endParaRPr lang="en-US" sz="1800" i="1" baseline="0" dirty="0"/>
                    </a:p>
                    <a:p>
                      <a:endParaRPr lang="en-US" sz="1800" i="1" dirty="0"/>
                    </a:p>
                  </a:txBody>
                  <a:tcPr/>
                </a:tc>
                <a:tc>
                  <a:txBody>
                    <a:bodyPr/>
                    <a:lstStyle/>
                    <a:p>
                      <a:r>
                        <a:rPr lang="en-US" sz="1800" i="1" dirty="0"/>
                        <a:t>Bacillus </a:t>
                      </a:r>
                      <a:r>
                        <a:rPr lang="en-US" sz="1800" i="1" dirty="0" err="1"/>
                        <a:t>subtilis</a:t>
                      </a:r>
                      <a:endParaRPr lang="en-US" sz="1800" i="1" dirty="0"/>
                    </a:p>
                    <a:p>
                      <a:r>
                        <a:rPr lang="en-US" sz="1800" i="1" dirty="0"/>
                        <a:t>Anthrax</a:t>
                      </a:r>
                    </a:p>
                    <a:p>
                      <a:r>
                        <a:rPr lang="en-US" sz="1800" i="1" dirty="0"/>
                        <a:t>NOT S. </a:t>
                      </a:r>
                      <a:r>
                        <a:rPr lang="en-US" sz="1800" i="1" dirty="0" err="1"/>
                        <a:t>mitis</a:t>
                      </a:r>
                      <a:endParaRPr lang="en-US" sz="1800" dirty="0"/>
                    </a:p>
                  </a:txBody>
                  <a:tcPr/>
                </a:tc>
                <a:tc>
                  <a:txBody>
                    <a:bodyPr/>
                    <a:lstStyle/>
                    <a:p>
                      <a:r>
                        <a:rPr lang="en-US" sz="1800" i="1" dirty="0"/>
                        <a:t>Influenza</a:t>
                      </a:r>
                    </a:p>
                    <a:p>
                      <a:r>
                        <a:rPr lang="en-US" sz="1800" i="1" dirty="0"/>
                        <a:t>Ebola</a:t>
                      </a:r>
                    </a:p>
                    <a:p>
                      <a:r>
                        <a:rPr lang="en-US" sz="1800" i="1" dirty="0"/>
                        <a:t>Bacteriophage T-4</a:t>
                      </a:r>
                    </a:p>
                    <a:p>
                      <a:endParaRPr lang="en-US" sz="18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609600" y="5449389"/>
            <a:ext cx="8077200" cy="1384995"/>
          </a:xfrm>
          <a:prstGeom prst="rect">
            <a:avLst/>
          </a:prstGeom>
          <a:noFill/>
          <a:ln>
            <a:solidFill>
              <a:schemeClr val="accent1"/>
            </a:solidFill>
          </a:ln>
        </p:spPr>
        <p:txBody>
          <a:bodyPr wrap="square" rtlCol="0">
            <a:spAutoFit/>
          </a:bodyPr>
          <a:lstStyle/>
          <a:p>
            <a:r>
              <a:rPr lang="en-US" sz="2400" b="1" dirty="0">
                <a:solidFill>
                  <a:schemeClr val="accent5">
                    <a:lumMod val="75000"/>
                  </a:schemeClr>
                </a:solidFill>
              </a:rPr>
              <a:t>Endospores are not the same as mold or fungal spores:</a:t>
            </a:r>
          </a:p>
          <a:p>
            <a:pPr marL="342900" indent="-342900">
              <a:buFont typeface="Arial" panose="020B0604020202020204" pitchFamily="34" charset="0"/>
              <a:buChar char="•"/>
            </a:pPr>
            <a:r>
              <a:rPr lang="en-US" sz="2000" dirty="0">
                <a:solidFill>
                  <a:schemeClr val="accent5">
                    <a:lumMod val="75000"/>
                  </a:schemeClr>
                </a:solidFill>
              </a:rPr>
              <a:t>Endospores help bacteria withstand harsh conditions</a:t>
            </a:r>
          </a:p>
          <a:p>
            <a:pPr marL="342900" indent="-342900">
              <a:buFont typeface="Arial" panose="020B0604020202020204" pitchFamily="34" charset="0"/>
              <a:buChar char="•"/>
            </a:pPr>
            <a:r>
              <a:rPr lang="en-US" sz="2000" dirty="0">
                <a:solidFill>
                  <a:schemeClr val="accent5">
                    <a:lumMod val="75000"/>
                  </a:schemeClr>
                </a:solidFill>
              </a:rPr>
              <a:t>Mold spores and fungal spores are what allow molds and fungi to reproduce</a:t>
            </a:r>
          </a:p>
        </p:txBody>
      </p:sp>
    </p:spTree>
    <p:extLst>
      <p:ext uri="{BB962C8B-B14F-4D97-AF65-F5344CB8AC3E}">
        <p14:creationId xmlns:p14="http://schemas.microsoft.com/office/powerpoint/2010/main" val="2792233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430" y="0"/>
            <a:ext cx="8992630" cy="67802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043595" y="4310445"/>
            <a:ext cx="228771" cy="431461"/>
          </a:xfrm>
          <a:prstGeom prst="rect">
            <a:avLst/>
          </a:prstGeom>
          <a:noFill/>
        </p:spPr>
        <p:txBody>
          <a:bodyPr wrap="square" rtlCol="0">
            <a:spAutoFit/>
          </a:bodyPr>
          <a:lstStyle/>
          <a:p>
            <a:endParaRPr lang="en-US"/>
          </a:p>
        </p:txBody>
      </p:sp>
      <p:sp>
        <p:nvSpPr>
          <p:cNvPr id="5" name="Slide Number Placeholder 4"/>
          <p:cNvSpPr>
            <a:spLocks noGrp="1"/>
          </p:cNvSpPr>
          <p:nvPr>
            <p:ph type="sldNum" sz="quarter" idx="12"/>
          </p:nvPr>
        </p:nvSpPr>
        <p:spPr/>
        <p:txBody>
          <a:bodyPr/>
          <a:lstStyle/>
          <a:p>
            <a:fld id="{581E7E9E-56B7-497A-99D9-06236BC79B7B}" type="slidenum">
              <a:rPr lang="en-US" smtClean="0"/>
              <a:t>47</a:t>
            </a:fld>
            <a:endParaRPr lang="en-US"/>
          </a:p>
        </p:txBody>
      </p:sp>
      <p:pic>
        <p:nvPicPr>
          <p:cNvPr id="20482" name="Picture 2" descr="http://i.qkme.me/3rrdv2.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a:fillRect/>
          </a:stretch>
        </p:blipFill>
        <p:spPr bwMode="auto">
          <a:xfrm>
            <a:off x="1897884" y="1516949"/>
            <a:ext cx="5173623" cy="4058351"/>
          </a:xfrm>
          <a:prstGeom prst="rect">
            <a:avLst/>
          </a:prstGeom>
          <a:noFill/>
          <a:ln w="76200" cmpd="sng">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2819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810" y="0"/>
            <a:ext cx="9889410" cy="75193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51100" y="4673600"/>
            <a:ext cx="4369790" cy="698500"/>
          </a:xfrm>
          <a:solidFill>
            <a:schemeClr val="accent5">
              <a:lumMod val="75000"/>
            </a:schemeClr>
          </a:solidFill>
        </p:spPr>
        <p:txBody>
          <a:bodyPr>
            <a:noAutofit/>
          </a:bodyPr>
          <a:lstStyle/>
          <a:p>
            <a:r>
              <a:rPr lang="en-US" sz="3200" b="1" dirty="0">
                <a:solidFill>
                  <a:schemeClr val="bg1"/>
                </a:solidFill>
              </a:rPr>
              <a:t>But some call it a home</a:t>
            </a:r>
          </a:p>
        </p:txBody>
      </p:sp>
      <p:sp>
        <p:nvSpPr>
          <p:cNvPr id="4" name="Slide Number Placeholder 3"/>
          <p:cNvSpPr>
            <a:spLocks noGrp="1"/>
          </p:cNvSpPr>
          <p:nvPr>
            <p:ph type="sldNum" sz="quarter" idx="12"/>
          </p:nvPr>
        </p:nvSpPr>
        <p:spPr/>
        <p:txBody>
          <a:bodyPr/>
          <a:lstStyle/>
          <a:p>
            <a:fld id="{581E7E9E-56B7-497A-99D9-06236BC79B7B}" type="slidenum">
              <a:rPr lang="en-US" smtClean="0"/>
              <a:t>48</a:t>
            </a:fld>
            <a:endParaRPr lang="en-US"/>
          </a:p>
        </p:txBody>
      </p:sp>
      <p:pic>
        <p:nvPicPr>
          <p:cNvPr id="22531" name="Picture 3" descr="C:\Users\dpugel\AppData\Local\Microsoft\Windows\Temporary Internet Files\Content.IE5\QQXZ7Z10\house_on_hill_scene_color_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1066" y="1562100"/>
            <a:ext cx="4423675" cy="32162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103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211198" y="703379"/>
            <a:ext cx="3359658" cy="2037698"/>
          </a:xfrm>
        </p:spPr>
        <p:txBody>
          <a:bodyPr vert="horz" lIns="91440" tIns="45720" rIns="91440" bIns="45720" rtlCol="0" anchor="t">
            <a:normAutofit/>
          </a:bodyPr>
          <a:lstStyle/>
          <a:p>
            <a:pPr algn="l">
              <a:lnSpc>
                <a:spcPct val="90000"/>
              </a:lnSpc>
            </a:pPr>
            <a:r>
              <a:rPr lang="en-US" sz="3600" b="1" kern="1200" dirty="0">
                <a:solidFill>
                  <a:schemeClr val="tx1"/>
                </a:solidFill>
                <a:latin typeface="+mj-lt"/>
                <a:ea typeface="+mj-ea"/>
                <a:cs typeface="+mj-cs"/>
              </a:rPr>
              <a:t>Planetary Protection</a:t>
            </a:r>
            <a:br>
              <a:rPr lang="en-US" sz="3600" b="1" kern="1200" dirty="0">
                <a:solidFill>
                  <a:schemeClr val="tx1"/>
                </a:solidFill>
                <a:latin typeface="+mj-lt"/>
                <a:ea typeface="+mj-ea"/>
                <a:cs typeface="+mj-cs"/>
              </a:rPr>
            </a:br>
            <a:endParaRPr lang="en-US" sz="3600" b="1" kern="1200" dirty="0">
              <a:solidFill>
                <a:schemeClr val="tx1"/>
              </a:solidFill>
              <a:latin typeface="+mj-lt"/>
              <a:ea typeface="+mj-ea"/>
              <a:cs typeface="+mj-cs"/>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513387" y="6356350"/>
            <a:ext cx="425302" cy="365125"/>
          </a:xfrm>
        </p:spPr>
        <p:txBody>
          <a:bodyPr vert="horz" lIns="91440" tIns="45720" rIns="91440" bIns="45720" rtlCol="0" anchor="ctr">
            <a:normAutofit/>
          </a:bodyPr>
          <a:lstStyle/>
          <a:p>
            <a:pPr>
              <a:spcAft>
                <a:spcPts val="600"/>
              </a:spcAft>
            </a:pPr>
            <a:fld id="{581E7E9E-56B7-497A-99D9-06236BC79B7B}" type="slidenum">
              <a:rPr lang="en-US" sz="900">
                <a:solidFill>
                  <a:schemeClr val="accent2"/>
                </a:solidFill>
              </a:rPr>
              <a:pPr>
                <a:spcAft>
                  <a:spcPts val="600"/>
                </a:spcAft>
              </a:pPr>
              <a:t>5</a:t>
            </a:fld>
            <a:endParaRPr lang="en-US" sz="900">
              <a:solidFill>
                <a:schemeClr val="accent2"/>
              </a:solidFill>
            </a:endParaRPr>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0B3227-4B68-ABF2-05B3-58A0CFCDBF89}"/>
              </a:ext>
            </a:extLst>
          </p:cNvPr>
          <p:cNvSpPr/>
          <p:nvPr/>
        </p:nvSpPr>
        <p:spPr>
          <a:xfrm>
            <a:off x="3818910" y="695531"/>
            <a:ext cx="4938228" cy="1323439"/>
          </a:xfrm>
          <a:prstGeom prst="rect">
            <a:avLst/>
          </a:prstGeom>
        </p:spPr>
        <p:txBody>
          <a:bodyPr wrap="square">
            <a:spAutoFit/>
          </a:bodyPr>
          <a:lstStyle/>
          <a:p>
            <a:r>
              <a:rPr lang="en-US" sz="2000" i="1" dirty="0"/>
              <a:t>NASA missions are required to comply with requirements that protect the science and protect the planet, depending on the mission’s objectives. </a:t>
            </a:r>
          </a:p>
        </p:txBody>
      </p:sp>
      <p:pic>
        <p:nvPicPr>
          <p:cNvPr id="13" name="Picture 4" descr="http://www.cinemablend.com/images/sections/68337/The_Simpsons_68337.jpg">
            <a:extLst>
              <a:ext uri="{FF2B5EF4-FFF2-40B4-BE49-F238E27FC236}">
                <a16:creationId xmlns:a16="http://schemas.microsoft.com/office/drawing/2014/main" id="{171CBB05-7F67-A623-9D49-DD8A2D7F59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500" y="2482313"/>
            <a:ext cx="5377048" cy="26885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604A118-F14E-35C9-E15D-69485034949F}"/>
              </a:ext>
            </a:extLst>
          </p:cNvPr>
          <p:cNvSpPr>
            <a:spLocks noGrp="1"/>
          </p:cNvSpPr>
          <p:nvPr>
            <p:ph type="ftr" sz="quarter" idx="11"/>
          </p:nvPr>
        </p:nvSpPr>
        <p:spPr/>
        <p:txBody>
          <a:bodyPr/>
          <a:lstStyle/>
          <a:p>
            <a:r>
              <a:rPr lang="en-US"/>
              <a:t>TFAWS 2023 - Planetary Protection - Pugel/GSFC/546</a:t>
            </a:r>
          </a:p>
        </p:txBody>
      </p:sp>
      <p:pic>
        <p:nvPicPr>
          <p:cNvPr id="6" name="Picture 5">
            <a:extLst>
              <a:ext uri="{FF2B5EF4-FFF2-40B4-BE49-F238E27FC236}">
                <a16:creationId xmlns:a16="http://schemas.microsoft.com/office/drawing/2014/main" id="{F17FF83E-5773-CEEB-00C6-7D7208B97635}"/>
              </a:ext>
            </a:extLst>
          </p:cNvPr>
          <p:cNvPicPr>
            <a:picLocks noChangeAspect="1"/>
          </p:cNvPicPr>
          <p:nvPr/>
        </p:nvPicPr>
        <p:blipFill rotWithShape="1">
          <a:blip r:embed="rId4"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44390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998" y="0"/>
            <a:ext cx="4594473" cy="1906863"/>
          </a:xfrm>
        </p:spPr>
        <p:txBody>
          <a:bodyPr vert="horz" lIns="91440" tIns="45720" rIns="91440" bIns="45720" rtlCol="0" anchor="b">
            <a:normAutofit/>
          </a:bodyPr>
          <a:lstStyle/>
          <a:p>
            <a:r>
              <a:rPr lang="en-US" b="1" kern="1200" dirty="0">
                <a:solidFill>
                  <a:schemeClr val="accent2"/>
                </a:solidFill>
                <a:latin typeface="+mj-lt"/>
                <a:ea typeface="+mj-ea"/>
                <a:cs typeface="+mj-cs"/>
              </a:rPr>
              <a:t>What Planetary Protection </a:t>
            </a:r>
            <a:r>
              <a:rPr lang="en-US" b="1" dirty="0">
                <a:solidFill>
                  <a:schemeClr val="accent2"/>
                </a:solidFill>
              </a:rPr>
              <a:t>isn’t…</a:t>
            </a:r>
            <a:endParaRPr lang="en-US" b="1" kern="1200" dirty="0">
              <a:solidFill>
                <a:schemeClr val="accent2"/>
              </a:solidFill>
            </a:endParaRPr>
          </a:p>
        </p:txBody>
      </p:sp>
      <p:sp>
        <p:nvSpPr>
          <p:cNvPr id="44" name="Content Placeholder 2">
            <a:extLst>
              <a:ext uri="{FF2B5EF4-FFF2-40B4-BE49-F238E27FC236}">
                <a16:creationId xmlns:a16="http://schemas.microsoft.com/office/drawing/2014/main" id="{6C806C4C-CE41-D1C7-2A4C-B20082310C50}"/>
              </a:ext>
            </a:extLst>
          </p:cNvPr>
          <p:cNvSpPr>
            <a:spLocks noGrp="1"/>
          </p:cNvSpPr>
          <p:nvPr>
            <p:ph idx="1"/>
          </p:nvPr>
        </p:nvSpPr>
        <p:spPr>
          <a:xfrm>
            <a:off x="742950" y="2463318"/>
            <a:ext cx="3086100" cy="3465568"/>
          </a:xfrm>
        </p:spPr>
        <p:txBody>
          <a:bodyPr>
            <a:normAutofit/>
          </a:bodyPr>
          <a:lstStyle/>
          <a:p>
            <a:pPr marL="0" indent="0" algn="ctr">
              <a:buNone/>
            </a:pPr>
            <a:r>
              <a:rPr lang="en-US" sz="2800" b="1" dirty="0">
                <a:latin typeface="Calibri" charset="0"/>
                <a:ea typeface="Calibri" charset="0"/>
                <a:cs typeface="Calibri" charset="0"/>
              </a:rPr>
              <a:t>It’s not about keeping an eye on the big things... </a:t>
            </a:r>
          </a:p>
          <a:p>
            <a:pPr marL="0" indent="0" algn="ctr">
              <a:buNone/>
            </a:pPr>
            <a:r>
              <a:rPr lang="en-US" sz="2000" i="1" dirty="0">
                <a:solidFill>
                  <a:schemeClr val="bg1">
                    <a:lumMod val="50000"/>
                  </a:schemeClr>
                </a:solidFill>
                <a:latin typeface="Calibri" charset="0"/>
                <a:ea typeface="Calibri" charset="0"/>
                <a:cs typeface="Calibri" charset="0"/>
              </a:rPr>
              <a:t>(asteroids impacting Earth)</a:t>
            </a:r>
          </a:p>
        </p:txBody>
      </p:sp>
      <p:pic>
        <p:nvPicPr>
          <p:cNvPr id="29" name="Picture 28" descr="A satellite in space&#10;&#10;Description automatically generated with low confidence">
            <a:extLst>
              <a:ext uri="{FF2B5EF4-FFF2-40B4-BE49-F238E27FC236}">
                <a16:creationId xmlns:a16="http://schemas.microsoft.com/office/drawing/2014/main" id="{EC66D2D4-D75A-4326-375E-93B760DDDC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5" name="Picture 44" descr="A person in a space suit&#10;&#10;Description automatically generated with low confidence">
            <a:extLst>
              <a:ext uri="{FF2B5EF4-FFF2-40B4-BE49-F238E27FC236}">
                <a16:creationId xmlns:a16="http://schemas.microsoft.com/office/drawing/2014/main" id="{02DFCBE9-9D36-3428-A4CD-A94B32EB19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6" name="Picture 45" descr="A close up of a galaxy&#10;&#10;Description automatically generated with low confidence">
            <a:extLst>
              <a:ext uri="{FF2B5EF4-FFF2-40B4-BE49-F238E27FC236}">
                <a16:creationId xmlns:a16="http://schemas.microsoft.com/office/drawing/2014/main" id="{E13F33DF-A246-50D8-8AD6-293B76FE53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47" name="Title 1">
            <a:extLst>
              <a:ext uri="{FF2B5EF4-FFF2-40B4-BE49-F238E27FC236}">
                <a16:creationId xmlns:a16="http://schemas.microsoft.com/office/drawing/2014/main" id="{C68F7DC2-42BD-13B8-B5D9-D2C85AE0A905}"/>
              </a:ext>
            </a:extLst>
          </p:cNvPr>
          <p:cNvSpPr txBox="1">
            <a:spLocks/>
          </p:cNvSpPr>
          <p:nvPr/>
        </p:nvSpPr>
        <p:spPr>
          <a:xfrm>
            <a:off x="62345" y="4610618"/>
            <a:ext cx="4594473" cy="190686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p>
        </p:txBody>
      </p:sp>
      <p:sp>
        <p:nvSpPr>
          <p:cNvPr id="48" name="Title 1">
            <a:extLst>
              <a:ext uri="{FF2B5EF4-FFF2-40B4-BE49-F238E27FC236}">
                <a16:creationId xmlns:a16="http://schemas.microsoft.com/office/drawing/2014/main" id="{B2BA7AF7-E02B-2E4F-C170-3D4315DD5998}"/>
              </a:ext>
            </a:extLst>
          </p:cNvPr>
          <p:cNvSpPr txBox="1">
            <a:spLocks/>
          </p:cNvSpPr>
          <p:nvPr/>
        </p:nvSpPr>
        <p:spPr>
          <a:xfrm>
            <a:off x="19936" y="5070910"/>
            <a:ext cx="4532128" cy="493139"/>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2"/>
                </a:solidFill>
              </a:rPr>
              <a:t>Planetary </a:t>
            </a:r>
            <a:r>
              <a:rPr lang="en-US" sz="3200" b="1" u="sng" dirty="0">
                <a:solidFill>
                  <a:schemeClr val="accent2"/>
                </a:solidFill>
              </a:rPr>
              <a:t>Defense</a:t>
            </a:r>
            <a:endParaRPr lang="en-US" sz="3200" b="1" dirty="0">
              <a:solidFill>
                <a:schemeClr val="accent2"/>
              </a:solidFill>
            </a:endParaRPr>
          </a:p>
        </p:txBody>
      </p:sp>
      <p:sp>
        <p:nvSpPr>
          <p:cNvPr id="3" name="Footer Placeholder 2">
            <a:extLst>
              <a:ext uri="{FF2B5EF4-FFF2-40B4-BE49-F238E27FC236}">
                <a16:creationId xmlns:a16="http://schemas.microsoft.com/office/drawing/2014/main" id="{B15B7554-AEAE-B871-C9DA-E4F31A48A8C9}"/>
              </a:ext>
            </a:extLst>
          </p:cNvPr>
          <p:cNvSpPr>
            <a:spLocks noGrp="1"/>
          </p:cNvSpPr>
          <p:nvPr>
            <p:ph type="ftr" sz="quarter" idx="11"/>
          </p:nvPr>
        </p:nvSpPr>
        <p:spPr/>
        <p:txBody>
          <a:bodyPr/>
          <a:lstStyle/>
          <a:p>
            <a:r>
              <a:rPr lang="en-US"/>
              <a:t>TFAWS 2023 - Planetary Protection - Pugel/GSFC/546</a:t>
            </a:r>
          </a:p>
        </p:txBody>
      </p:sp>
      <p:sp>
        <p:nvSpPr>
          <p:cNvPr id="4" name="Slide Number Placeholder 3">
            <a:extLst>
              <a:ext uri="{FF2B5EF4-FFF2-40B4-BE49-F238E27FC236}">
                <a16:creationId xmlns:a16="http://schemas.microsoft.com/office/drawing/2014/main" id="{EB834EEB-A3FD-5728-1615-7C762E7CA929}"/>
              </a:ext>
            </a:extLst>
          </p:cNvPr>
          <p:cNvSpPr>
            <a:spLocks noGrp="1"/>
          </p:cNvSpPr>
          <p:nvPr>
            <p:ph type="sldNum" sz="quarter" idx="12"/>
          </p:nvPr>
        </p:nvSpPr>
        <p:spPr/>
        <p:txBody>
          <a:bodyPr/>
          <a:lstStyle/>
          <a:p>
            <a:fld id="{581E7E9E-56B7-497A-99D9-06236BC79B7B}" type="slidenum">
              <a:rPr lang="en-US" smtClean="0"/>
              <a:t>6</a:t>
            </a:fld>
            <a:endParaRPr lang="en-US"/>
          </a:p>
        </p:txBody>
      </p:sp>
      <p:pic>
        <p:nvPicPr>
          <p:cNvPr id="5" name="Picture 4">
            <a:extLst>
              <a:ext uri="{FF2B5EF4-FFF2-40B4-BE49-F238E27FC236}">
                <a16:creationId xmlns:a16="http://schemas.microsoft.com/office/drawing/2014/main" id="{B42AF94B-DB89-8E28-AF8C-E82E099A62B4}"/>
              </a:ext>
            </a:extLst>
          </p:cNvPr>
          <p:cNvPicPr>
            <a:picLocks noChangeAspect="1"/>
          </p:cNvPicPr>
          <p:nvPr/>
        </p:nvPicPr>
        <p:blipFill rotWithShape="1">
          <a:blip r:embed="rId6"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11589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1047"/>
            <a:ext cx="4594473" cy="1906863"/>
          </a:xfrm>
        </p:spPr>
        <p:txBody>
          <a:bodyPr vert="horz" lIns="91440" tIns="45720" rIns="91440" bIns="45720" rtlCol="0" anchor="b">
            <a:normAutofit/>
          </a:bodyPr>
          <a:lstStyle/>
          <a:p>
            <a:r>
              <a:rPr lang="en-US" b="1" kern="1200" dirty="0">
                <a:solidFill>
                  <a:schemeClr val="accent2"/>
                </a:solidFill>
                <a:latin typeface="+mj-lt"/>
                <a:ea typeface="+mj-ea"/>
                <a:cs typeface="+mj-cs"/>
              </a:rPr>
              <a:t>What Planetary Protection </a:t>
            </a:r>
            <a:r>
              <a:rPr lang="en-US" b="1" u="sng" dirty="0">
                <a:solidFill>
                  <a:schemeClr val="accent2"/>
                </a:solidFill>
              </a:rPr>
              <a:t>is</a:t>
            </a:r>
            <a:r>
              <a:rPr lang="en-US" b="1" dirty="0">
                <a:solidFill>
                  <a:schemeClr val="accent2"/>
                </a:solidFill>
              </a:rPr>
              <a:t>…</a:t>
            </a:r>
            <a:endParaRPr lang="en-US" b="1" kern="1200" dirty="0">
              <a:solidFill>
                <a:schemeClr val="accent2"/>
              </a:solidFill>
              <a:latin typeface="+mj-lt"/>
              <a:ea typeface="+mj-ea"/>
              <a:cs typeface="+mj-cs"/>
            </a:endParaRPr>
          </a:p>
        </p:txBody>
      </p:sp>
      <p:sp>
        <p:nvSpPr>
          <p:cNvPr id="44" name="Content Placeholder 2">
            <a:extLst>
              <a:ext uri="{FF2B5EF4-FFF2-40B4-BE49-F238E27FC236}">
                <a16:creationId xmlns:a16="http://schemas.microsoft.com/office/drawing/2014/main" id="{6C806C4C-CE41-D1C7-2A4C-B20082310C50}"/>
              </a:ext>
            </a:extLst>
          </p:cNvPr>
          <p:cNvSpPr>
            <a:spLocks noGrp="1"/>
          </p:cNvSpPr>
          <p:nvPr>
            <p:ph idx="1"/>
          </p:nvPr>
        </p:nvSpPr>
        <p:spPr>
          <a:xfrm>
            <a:off x="682284" y="2971344"/>
            <a:ext cx="3086100" cy="3465568"/>
          </a:xfrm>
        </p:spPr>
        <p:txBody>
          <a:bodyPr>
            <a:normAutofit/>
          </a:bodyPr>
          <a:lstStyle/>
          <a:p>
            <a:pPr marL="0" indent="0" algn="ctr">
              <a:buNone/>
            </a:pPr>
            <a:r>
              <a:rPr lang="en-US" sz="2800" b="1" dirty="0">
                <a:latin typeface="Calibri" charset="0"/>
                <a:ea typeface="Calibri" charset="0"/>
                <a:cs typeface="Calibri" charset="0"/>
              </a:rPr>
              <a:t>It’s about keeping an eye on the little things... </a:t>
            </a:r>
          </a:p>
          <a:p>
            <a:pPr marL="0" indent="0" algn="ctr">
              <a:buNone/>
            </a:pPr>
            <a:r>
              <a:rPr lang="en-US" sz="2000" i="1" dirty="0">
                <a:solidFill>
                  <a:schemeClr val="bg1">
                    <a:lumMod val="50000"/>
                  </a:schemeClr>
                </a:solidFill>
                <a:latin typeface="Calibri" charset="0"/>
                <a:ea typeface="Calibri" charset="0"/>
                <a:cs typeface="Calibri" charset="0"/>
              </a:rPr>
              <a:t>(microbes)</a:t>
            </a:r>
          </a:p>
        </p:txBody>
      </p:sp>
      <p:pic>
        <p:nvPicPr>
          <p:cNvPr id="29" name="Picture 28">
            <a:extLst>
              <a:ext uri="{FF2B5EF4-FFF2-40B4-BE49-F238E27FC236}">
                <a16:creationId xmlns:a16="http://schemas.microsoft.com/office/drawing/2014/main" id="{EC66D2D4-D75A-4326-375E-93B760DDDC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5" name="Picture 44">
            <a:extLst>
              <a:ext uri="{FF2B5EF4-FFF2-40B4-BE49-F238E27FC236}">
                <a16:creationId xmlns:a16="http://schemas.microsoft.com/office/drawing/2014/main" id="{02DFCBE9-9D36-3428-A4CD-A94B32EB19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6" name="Picture 45">
            <a:extLst>
              <a:ext uri="{FF2B5EF4-FFF2-40B4-BE49-F238E27FC236}">
                <a16:creationId xmlns:a16="http://schemas.microsoft.com/office/drawing/2014/main" id="{E13F33DF-A246-50D8-8AD6-293B76FE53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47" name="Title 1">
            <a:extLst>
              <a:ext uri="{FF2B5EF4-FFF2-40B4-BE49-F238E27FC236}">
                <a16:creationId xmlns:a16="http://schemas.microsoft.com/office/drawing/2014/main" id="{C68F7DC2-42BD-13B8-B5D9-D2C85AE0A905}"/>
              </a:ext>
            </a:extLst>
          </p:cNvPr>
          <p:cNvSpPr txBox="1">
            <a:spLocks/>
          </p:cNvSpPr>
          <p:nvPr/>
        </p:nvSpPr>
        <p:spPr>
          <a:xfrm>
            <a:off x="62345" y="4610618"/>
            <a:ext cx="4594473" cy="190686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p>
        </p:txBody>
      </p:sp>
      <p:sp>
        <p:nvSpPr>
          <p:cNvPr id="3" name="Footer Placeholder 2">
            <a:extLst>
              <a:ext uri="{FF2B5EF4-FFF2-40B4-BE49-F238E27FC236}">
                <a16:creationId xmlns:a16="http://schemas.microsoft.com/office/drawing/2014/main" id="{13351632-FC22-91FB-E681-4C17856682B2}"/>
              </a:ext>
            </a:extLst>
          </p:cNvPr>
          <p:cNvSpPr>
            <a:spLocks noGrp="1"/>
          </p:cNvSpPr>
          <p:nvPr>
            <p:ph type="ftr" sz="quarter" idx="11"/>
          </p:nvPr>
        </p:nvSpPr>
        <p:spPr/>
        <p:txBody>
          <a:bodyPr/>
          <a:lstStyle/>
          <a:p>
            <a:r>
              <a:rPr lang="en-US"/>
              <a:t>TFAWS 2023 - Planetary Protection - Pugel/GSFC/546</a:t>
            </a:r>
          </a:p>
        </p:txBody>
      </p:sp>
      <p:sp>
        <p:nvSpPr>
          <p:cNvPr id="4" name="Slide Number Placeholder 3">
            <a:extLst>
              <a:ext uri="{FF2B5EF4-FFF2-40B4-BE49-F238E27FC236}">
                <a16:creationId xmlns:a16="http://schemas.microsoft.com/office/drawing/2014/main" id="{7E4A375A-8431-41A8-5791-4A939DB18086}"/>
              </a:ext>
            </a:extLst>
          </p:cNvPr>
          <p:cNvSpPr>
            <a:spLocks noGrp="1"/>
          </p:cNvSpPr>
          <p:nvPr>
            <p:ph type="sldNum" sz="quarter" idx="12"/>
          </p:nvPr>
        </p:nvSpPr>
        <p:spPr/>
        <p:txBody>
          <a:bodyPr/>
          <a:lstStyle/>
          <a:p>
            <a:fld id="{581E7E9E-56B7-497A-99D9-06236BC79B7B}" type="slidenum">
              <a:rPr lang="en-US" smtClean="0"/>
              <a:t>7</a:t>
            </a:fld>
            <a:endParaRPr lang="en-US"/>
          </a:p>
        </p:txBody>
      </p:sp>
      <p:pic>
        <p:nvPicPr>
          <p:cNvPr id="5" name="Picture 4">
            <a:extLst>
              <a:ext uri="{FF2B5EF4-FFF2-40B4-BE49-F238E27FC236}">
                <a16:creationId xmlns:a16="http://schemas.microsoft.com/office/drawing/2014/main" id="{20475C94-16E2-190B-E8F3-F1E7EFCDBD0D}"/>
              </a:ext>
            </a:extLst>
          </p:cNvPr>
          <p:cNvPicPr>
            <a:picLocks noChangeAspect="1"/>
          </p:cNvPicPr>
          <p:nvPr/>
        </p:nvPicPr>
        <p:blipFill rotWithShape="1">
          <a:blip r:embed="rId6"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352925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A167D0-877E-5C6A-22B9-F79217FAF83B}"/>
              </a:ext>
            </a:extLst>
          </p:cNvPr>
          <p:cNvSpPr>
            <a:spLocks noGrp="1"/>
          </p:cNvSpPr>
          <p:nvPr>
            <p:ph type="sldNum" sz="quarter" idx="12"/>
          </p:nvPr>
        </p:nvSpPr>
        <p:spPr/>
        <p:txBody>
          <a:bodyPr/>
          <a:lstStyle/>
          <a:p>
            <a:fld id="{581E7E9E-56B7-497A-99D9-06236BC79B7B}" type="slidenum">
              <a:rPr lang="en-US" smtClean="0"/>
              <a:t>8</a:t>
            </a:fld>
            <a:endParaRPr lang="en-US"/>
          </a:p>
        </p:txBody>
      </p:sp>
      <p:sp>
        <p:nvSpPr>
          <p:cNvPr id="5" name="Footer Placeholder 4">
            <a:extLst>
              <a:ext uri="{FF2B5EF4-FFF2-40B4-BE49-F238E27FC236}">
                <a16:creationId xmlns:a16="http://schemas.microsoft.com/office/drawing/2014/main" id="{FCB91A40-3E68-2747-994D-BE87C20DD101}"/>
              </a:ext>
            </a:extLst>
          </p:cNvPr>
          <p:cNvSpPr>
            <a:spLocks noGrp="1"/>
          </p:cNvSpPr>
          <p:nvPr>
            <p:ph type="ftr" sz="quarter" idx="11"/>
          </p:nvPr>
        </p:nvSpPr>
        <p:spPr/>
        <p:txBody>
          <a:bodyPr/>
          <a:lstStyle/>
          <a:p>
            <a:r>
              <a:rPr lang="en-US"/>
              <a:t>TFAWS 2023 - Planetary Protection - Pugel/GSFC/546</a:t>
            </a:r>
          </a:p>
        </p:txBody>
      </p:sp>
      <p:pic>
        <p:nvPicPr>
          <p:cNvPr id="1026" name="Picture 2">
            <a:extLst>
              <a:ext uri="{FF2B5EF4-FFF2-40B4-BE49-F238E27FC236}">
                <a16:creationId xmlns:a16="http://schemas.microsoft.com/office/drawing/2014/main" id="{878842E9-7324-9497-FBEE-1977198765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2" y="0"/>
            <a:ext cx="9134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a:extLst>
              <a:ext uri="{FF2B5EF4-FFF2-40B4-BE49-F238E27FC236}">
                <a16:creationId xmlns:a16="http://schemas.microsoft.com/office/drawing/2014/main" id="{C77E475F-1845-74EC-0580-F714669AC33E}"/>
              </a:ext>
            </a:extLst>
          </p:cNvPr>
          <p:cNvSpPr/>
          <p:nvPr/>
        </p:nvSpPr>
        <p:spPr>
          <a:xfrm>
            <a:off x="6227179" y="5717894"/>
            <a:ext cx="949124" cy="233342"/>
          </a:xfrm>
          <a:prstGeom prst="lef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13857C-7898-7C82-E82A-4DBC0DA4742B}"/>
              </a:ext>
            </a:extLst>
          </p:cNvPr>
          <p:cNvSpPr txBox="1"/>
          <p:nvPr/>
        </p:nvSpPr>
        <p:spPr>
          <a:xfrm>
            <a:off x="3089475" y="6165379"/>
            <a:ext cx="708848" cy="584775"/>
          </a:xfrm>
          <a:prstGeom prst="rect">
            <a:avLst/>
          </a:prstGeom>
          <a:noFill/>
        </p:spPr>
        <p:txBody>
          <a:bodyPr wrap="none" rtlCol="0">
            <a:spAutoFit/>
          </a:bodyPr>
          <a:lstStyle/>
          <a:p>
            <a:r>
              <a:rPr lang="en-US" sz="800" dirty="0"/>
              <a:t>T. </a:t>
            </a:r>
            <a:r>
              <a:rPr lang="en-US" sz="800" dirty="0" err="1"/>
              <a:t>Errigo</a:t>
            </a:r>
            <a:r>
              <a:rPr lang="en-US" sz="800" dirty="0"/>
              <a:t> </a:t>
            </a:r>
          </a:p>
          <a:p>
            <a:r>
              <a:rPr lang="en-US" sz="800" dirty="0"/>
              <a:t>C. Lorentson</a:t>
            </a:r>
          </a:p>
          <a:p>
            <a:r>
              <a:rPr lang="en-US" sz="800" dirty="0"/>
              <a:t>R. Perry</a:t>
            </a:r>
          </a:p>
          <a:p>
            <a:endParaRPr lang="en-US" sz="800" dirty="0"/>
          </a:p>
        </p:txBody>
      </p:sp>
      <p:sp>
        <p:nvSpPr>
          <p:cNvPr id="11" name="Left Arrow 10">
            <a:extLst>
              <a:ext uri="{FF2B5EF4-FFF2-40B4-BE49-F238E27FC236}">
                <a16:creationId xmlns:a16="http://schemas.microsoft.com/office/drawing/2014/main" id="{F3E99222-A54C-01B8-0C35-20F08C24D37A}"/>
              </a:ext>
            </a:extLst>
          </p:cNvPr>
          <p:cNvSpPr/>
          <p:nvPr/>
        </p:nvSpPr>
        <p:spPr>
          <a:xfrm>
            <a:off x="5752617" y="1819155"/>
            <a:ext cx="949124" cy="233342"/>
          </a:xfrm>
          <a:prstGeom prst="lef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4D21F6-9C48-AEEB-A091-75FC98161523}"/>
              </a:ext>
            </a:extLst>
          </p:cNvPr>
          <p:cNvPicPr>
            <a:picLocks noChangeAspect="1"/>
          </p:cNvPicPr>
          <p:nvPr/>
        </p:nvPicPr>
        <p:blipFill rotWithShape="1">
          <a:blip r:embed="rId3"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20042"/>
            <a:ext cx="984250" cy="710741"/>
          </a:xfrm>
          <a:prstGeom prst="rect">
            <a:avLst/>
          </a:prstGeom>
          <a:effectLst>
            <a:softEdge rad="0"/>
          </a:effectLst>
        </p:spPr>
      </p:pic>
    </p:spTree>
    <p:extLst>
      <p:ext uri="{BB962C8B-B14F-4D97-AF65-F5344CB8AC3E}">
        <p14:creationId xmlns:p14="http://schemas.microsoft.com/office/powerpoint/2010/main" val="15983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492552" y="274645"/>
            <a:ext cx="7609770" cy="549425"/>
          </a:xfrm>
          <a:solidFill>
            <a:schemeClr val="bg1"/>
          </a:solidFill>
        </p:spPr>
        <p:txBody>
          <a:bodyPr vert="horz" lIns="91440" tIns="45720" rIns="91440" bIns="45720" rtlCol="0" anchor="t">
            <a:normAutofit fontScale="90000"/>
          </a:bodyPr>
          <a:lstStyle/>
          <a:p>
            <a:pPr algn="l">
              <a:lnSpc>
                <a:spcPct val="90000"/>
              </a:lnSpc>
            </a:pPr>
            <a:r>
              <a:rPr lang="en-US" sz="3200" b="1" kern="1200" dirty="0">
                <a:solidFill>
                  <a:schemeClr val="accent2"/>
                </a:solidFill>
                <a:latin typeface="+mj-lt"/>
                <a:ea typeface="+mj-ea"/>
                <a:cs typeface="+mj-cs"/>
              </a:rPr>
              <a:t>The two components of planetary protection…</a:t>
            </a:r>
            <a:endParaRPr lang="en-US" sz="2800" b="1" kern="1200" dirty="0">
              <a:solidFill>
                <a:schemeClr val="accent2"/>
              </a:solidFill>
              <a:latin typeface="+mj-lt"/>
              <a:ea typeface="+mj-ea"/>
              <a:cs typeface="+mj-cs"/>
            </a:endParaRPr>
          </a:p>
        </p:txBody>
      </p:sp>
      <p:sp>
        <p:nvSpPr>
          <p:cNvPr id="75" name="Rectangle 7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296060" y="1410853"/>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8" y="4236671"/>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17259" y="4236672"/>
            <a:ext cx="1747305" cy="131172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83" name="Rectangle 8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upload.wikimedia.org/wikipedia/commons/2/22/Earth_Western_Hemisphere_transparent_background.png">
            <a:extLst>
              <a:ext uri="{FF2B5EF4-FFF2-40B4-BE49-F238E27FC236}">
                <a16:creationId xmlns:a16="http://schemas.microsoft.com/office/drawing/2014/main" id="{6BE5B735-16D3-ADDF-9A72-183A4EEE44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2285" y="2658937"/>
            <a:ext cx="1775152" cy="177915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23CB2E52-551F-7338-11A7-DD4CCFFEC811}"/>
              </a:ext>
            </a:extLst>
          </p:cNvPr>
          <p:cNvGrpSpPr/>
          <p:nvPr/>
        </p:nvGrpSpPr>
        <p:grpSpPr>
          <a:xfrm>
            <a:off x="3441553" y="1065589"/>
            <a:ext cx="2556937" cy="1593048"/>
            <a:chOff x="5317160" y="1644268"/>
            <a:chExt cx="2556937" cy="1593048"/>
          </a:xfrm>
        </p:grpSpPr>
        <p:sp>
          <p:nvSpPr>
            <p:cNvPr id="34" name="Content Placeholder 2">
              <a:extLst>
                <a:ext uri="{FF2B5EF4-FFF2-40B4-BE49-F238E27FC236}">
                  <a16:creationId xmlns:a16="http://schemas.microsoft.com/office/drawing/2014/main" id="{B8EDDD45-A818-9254-2B8A-1EA61512A789}"/>
                </a:ext>
              </a:extLst>
            </p:cNvPr>
            <p:cNvSpPr txBox="1">
              <a:spLocks/>
            </p:cNvSpPr>
            <p:nvPr/>
          </p:nvSpPr>
          <p:spPr>
            <a:xfrm>
              <a:off x="5354175" y="1644268"/>
              <a:ext cx="2514600" cy="685800"/>
            </a:xfrm>
            <a:prstGeom prst="rect">
              <a:avLst/>
            </a:prstGeom>
            <a:solidFill>
              <a:schemeClr val="accent6">
                <a:lumMod val="5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FORWARD CONTAMINATION</a:t>
              </a:r>
              <a:endParaRPr lang="en-US" sz="2000" dirty="0">
                <a:solidFill>
                  <a:schemeClr val="bg1"/>
                </a:solidFill>
                <a:latin typeface="Calibri" charset="0"/>
                <a:ea typeface="Calibri" charset="0"/>
                <a:cs typeface="Calibri" charset="0"/>
              </a:endParaRPr>
            </a:p>
          </p:txBody>
        </p:sp>
        <p:cxnSp>
          <p:nvCxnSpPr>
            <p:cNvPr id="35" name="Curved Connector 34">
              <a:extLst>
                <a:ext uri="{FF2B5EF4-FFF2-40B4-BE49-F238E27FC236}">
                  <a16:creationId xmlns:a16="http://schemas.microsoft.com/office/drawing/2014/main" id="{9E10D9A0-EB65-A271-5D53-7C6BE4D9C9AF}"/>
                </a:ext>
              </a:extLst>
            </p:cNvPr>
            <p:cNvCxnSpPr/>
            <p:nvPr/>
          </p:nvCxnSpPr>
          <p:spPr>
            <a:xfrm rot="5400000" flipH="1" flipV="1">
              <a:off x="6590294" y="1953512"/>
              <a:ext cx="10670" cy="2556937"/>
            </a:xfrm>
            <a:prstGeom prst="curvedConnector3">
              <a:avLst>
                <a:gd name="adj1" fmla="val 6528362"/>
              </a:avLst>
            </a:prstGeom>
            <a:ln w="762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6" name="Picture 4" descr="http://starchild.gsfc.nasa.gov/Images/StarChild/solar_system_level1/mars.gif">
            <a:extLst>
              <a:ext uri="{FF2B5EF4-FFF2-40B4-BE49-F238E27FC236}">
                <a16:creationId xmlns:a16="http://schemas.microsoft.com/office/drawing/2014/main" id="{20F2A531-EBBA-FBC4-8E05-90E058447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5191" y="2647966"/>
            <a:ext cx="1797773" cy="180183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0C08227F-9558-F4DC-18DB-5DF1DB0EE909}"/>
              </a:ext>
            </a:extLst>
          </p:cNvPr>
          <p:cNvGrpSpPr/>
          <p:nvPr/>
        </p:nvGrpSpPr>
        <p:grpSpPr>
          <a:xfrm>
            <a:off x="3425066" y="4381157"/>
            <a:ext cx="2556937" cy="1466052"/>
            <a:chOff x="5311838" y="5033812"/>
            <a:chExt cx="2556937" cy="1466052"/>
          </a:xfrm>
        </p:grpSpPr>
        <p:sp>
          <p:nvSpPr>
            <p:cNvPr id="42" name="Content Placeholder 2">
              <a:extLst>
                <a:ext uri="{FF2B5EF4-FFF2-40B4-BE49-F238E27FC236}">
                  <a16:creationId xmlns:a16="http://schemas.microsoft.com/office/drawing/2014/main" id="{991103A1-FA26-491B-B622-3D452EE180E4}"/>
                </a:ext>
              </a:extLst>
            </p:cNvPr>
            <p:cNvSpPr txBox="1">
              <a:spLocks/>
            </p:cNvSpPr>
            <p:nvPr/>
          </p:nvSpPr>
          <p:spPr>
            <a:xfrm>
              <a:off x="5311838" y="5814064"/>
              <a:ext cx="2514600" cy="685800"/>
            </a:xfrm>
            <a:prstGeom prst="rect">
              <a:avLst/>
            </a:prstGeom>
            <a:solidFill>
              <a:schemeClr val="accent1"/>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BACKWARD </a:t>
              </a:r>
            </a:p>
            <a:p>
              <a:pPr marL="0" indent="0" algn="ctr">
                <a:buFont typeface="Arial" panose="020B0604020202020204" pitchFamily="34" charset="0"/>
                <a:buNone/>
              </a:pPr>
              <a:r>
                <a:rPr lang="en-US" sz="2000" b="1" dirty="0">
                  <a:solidFill>
                    <a:schemeClr val="bg1"/>
                  </a:solidFill>
                  <a:latin typeface="Calibri" charset="0"/>
                  <a:ea typeface="Calibri" charset="0"/>
                  <a:cs typeface="Calibri" charset="0"/>
                </a:rPr>
                <a:t>CONTAMINATION</a:t>
              </a:r>
              <a:endParaRPr lang="en-US" sz="2000" dirty="0">
                <a:solidFill>
                  <a:schemeClr val="bg1"/>
                </a:solidFill>
                <a:latin typeface="Calibri" charset="0"/>
                <a:ea typeface="Calibri" charset="0"/>
                <a:cs typeface="Calibri" charset="0"/>
              </a:endParaRPr>
            </a:p>
          </p:txBody>
        </p:sp>
        <p:cxnSp>
          <p:nvCxnSpPr>
            <p:cNvPr id="43" name="Curved Connector 42">
              <a:extLst>
                <a:ext uri="{FF2B5EF4-FFF2-40B4-BE49-F238E27FC236}">
                  <a16:creationId xmlns:a16="http://schemas.microsoft.com/office/drawing/2014/main" id="{F563968A-B660-4CA0-1914-DFC42634FFA6}"/>
                </a:ext>
              </a:extLst>
            </p:cNvPr>
            <p:cNvCxnSpPr/>
            <p:nvPr/>
          </p:nvCxnSpPr>
          <p:spPr>
            <a:xfrm rot="16200000" flipH="1">
              <a:off x="6584972" y="3760678"/>
              <a:ext cx="10670" cy="2556937"/>
            </a:xfrm>
            <a:prstGeom prst="curvedConnector3">
              <a:avLst>
                <a:gd name="adj1" fmla="val 6528362"/>
              </a:avLst>
            </a:prstGeom>
            <a:ln w="762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9946AB3-7459-EC6F-E2B2-168F7991A698}"/>
              </a:ext>
            </a:extLst>
          </p:cNvPr>
          <p:cNvSpPr>
            <a:spLocks noGrp="1"/>
          </p:cNvSpPr>
          <p:nvPr>
            <p:ph type="ftr" sz="quarter" idx="11"/>
          </p:nvPr>
        </p:nvSpPr>
        <p:spPr>
          <a:xfrm>
            <a:off x="3123056" y="6434228"/>
            <a:ext cx="2895600" cy="365125"/>
          </a:xfrm>
        </p:spPr>
        <p:txBody>
          <a:bodyPr/>
          <a:lstStyle/>
          <a:p>
            <a:r>
              <a:rPr lang="en-US" sz="1050" dirty="0"/>
              <a:t>TFAWS 2023 - Planetary Protection - Pugel/GSFC/546</a:t>
            </a:r>
          </a:p>
        </p:txBody>
      </p:sp>
      <p:sp>
        <p:nvSpPr>
          <p:cNvPr id="4" name="Slide Number Placeholder 3">
            <a:extLst>
              <a:ext uri="{FF2B5EF4-FFF2-40B4-BE49-F238E27FC236}">
                <a16:creationId xmlns:a16="http://schemas.microsoft.com/office/drawing/2014/main" id="{62829285-2DAA-CE50-1AFF-B495162A4252}"/>
              </a:ext>
            </a:extLst>
          </p:cNvPr>
          <p:cNvSpPr>
            <a:spLocks noGrp="1"/>
          </p:cNvSpPr>
          <p:nvPr>
            <p:ph type="sldNum" sz="quarter" idx="12"/>
          </p:nvPr>
        </p:nvSpPr>
        <p:spPr>
          <a:xfrm>
            <a:off x="6563717" y="6191933"/>
            <a:ext cx="2133600" cy="365125"/>
          </a:xfrm>
        </p:spPr>
        <p:txBody>
          <a:bodyPr/>
          <a:lstStyle/>
          <a:p>
            <a:fld id="{581E7E9E-56B7-497A-99D9-06236BC79B7B}" type="slidenum">
              <a:rPr lang="en-US" smtClean="0"/>
              <a:t>9</a:t>
            </a:fld>
            <a:endParaRPr lang="en-US"/>
          </a:p>
        </p:txBody>
      </p:sp>
      <p:pic>
        <p:nvPicPr>
          <p:cNvPr id="6" name="Picture 5">
            <a:extLst>
              <a:ext uri="{FF2B5EF4-FFF2-40B4-BE49-F238E27FC236}">
                <a16:creationId xmlns:a16="http://schemas.microsoft.com/office/drawing/2014/main" id="{16754C50-C420-CD4B-59A3-19FDA82A019E}"/>
              </a:ext>
            </a:extLst>
          </p:cNvPr>
          <p:cNvPicPr>
            <a:picLocks noChangeAspect="1"/>
          </p:cNvPicPr>
          <p:nvPr/>
        </p:nvPicPr>
        <p:blipFill rotWithShape="1">
          <a:blip r:embed="rId5" cstate="email">
            <a:alphaModFix/>
            <a:duotone>
              <a:schemeClr val="bg2">
                <a:shade val="45000"/>
                <a:satMod val="135000"/>
              </a:schemeClr>
              <a:prstClr val="white"/>
            </a:duotone>
            <a:extLst>
              <a:ext uri="{28A0092B-C50C-407E-A947-70E740481C1C}">
                <a14:useLocalDpi xmlns:a14="http://schemas.microsoft.com/office/drawing/2010/main"/>
              </a:ext>
            </a:extLst>
          </a:blip>
          <a:srcRect l="-1854"/>
          <a:stretch/>
        </p:blipFill>
        <p:spPr>
          <a:xfrm>
            <a:off x="50800" y="6108467"/>
            <a:ext cx="984250" cy="710741"/>
          </a:xfrm>
          <a:prstGeom prst="rect">
            <a:avLst/>
          </a:prstGeom>
          <a:effectLst>
            <a:softEdge rad="0"/>
          </a:effectLst>
        </p:spPr>
      </p:pic>
    </p:spTree>
    <p:extLst>
      <p:ext uri="{BB962C8B-B14F-4D97-AF65-F5344CB8AC3E}">
        <p14:creationId xmlns:p14="http://schemas.microsoft.com/office/powerpoint/2010/main" val="9054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18962</TotalTime>
  <Words>3386</Words>
  <Application>Microsoft Macintosh PowerPoint</Application>
  <PresentationFormat>On-screen Show (4:3)</PresentationFormat>
  <Paragraphs>621</Paragraphs>
  <Slides>48</Slides>
  <Notes>21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5" baseType="lpstr">
      <vt:lpstr>Aharoni</vt:lpstr>
      <vt:lpstr>American Typewriter</vt:lpstr>
      <vt:lpstr>Arial</vt:lpstr>
      <vt:lpstr>Berlin Sans FB Demi</vt:lpstr>
      <vt:lpstr>Bodoni MT Black</vt:lpstr>
      <vt:lpstr>Calibri</vt:lpstr>
      <vt:lpstr>Consolas</vt:lpstr>
      <vt:lpstr>Cooper Black</vt:lpstr>
      <vt:lpstr>Helvetica Neue Medium</vt:lpstr>
      <vt:lpstr>Jumble</vt:lpstr>
      <vt:lpstr>Microsoft Sans Serif</vt:lpstr>
      <vt:lpstr>Modak</vt:lpstr>
      <vt:lpstr>Stencil</vt:lpstr>
      <vt:lpstr>Survivor Font</vt:lpstr>
      <vt:lpstr>Tw Cen MT</vt:lpstr>
      <vt:lpstr>Office Theme</vt:lpstr>
      <vt:lpstr>Graph</vt:lpstr>
      <vt:lpstr>    A Primer on Planetary Protection  for Thermal Engineers   </vt:lpstr>
      <vt:lpstr>Today</vt:lpstr>
      <vt:lpstr>Today</vt:lpstr>
      <vt:lpstr>What this talk is (and isn’t)</vt:lpstr>
      <vt:lpstr>Planetary Protection </vt:lpstr>
      <vt:lpstr>What Planetary Protection isn’t…</vt:lpstr>
      <vt:lpstr>What Planetary Protection is…</vt:lpstr>
      <vt:lpstr>PowerPoint Presentation</vt:lpstr>
      <vt:lpstr>The two components of planetary protection…</vt:lpstr>
      <vt:lpstr>PowerPoint Presentation</vt:lpstr>
      <vt:lpstr>PowerPoint Presentation</vt:lpstr>
      <vt:lpstr>PowerPoint Presentation</vt:lpstr>
      <vt:lpstr>PowerPoint Presentation</vt:lpstr>
      <vt:lpstr>…microbes!</vt:lpstr>
      <vt:lpstr>Today</vt:lpstr>
      <vt:lpstr>Guiding NASA Policy and Documents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vt:lpstr>
      <vt:lpstr>PowerPoint Presentation</vt:lpstr>
      <vt:lpstr>PowerPoint Presentation</vt:lpstr>
      <vt:lpstr>PowerPoint Presentation</vt:lpstr>
      <vt:lpstr>Thermal Inactivation of Microbes</vt:lpstr>
      <vt:lpstr>Bioburden Reduction in Your Daily Life</vt:lpstr>
      <vt:lpstr>Heat Microbial Reduction </vt:lpstr>
      <vt:lpstr>Heat Microbial Reduction </vt:lpstr>
      <vt:lpstr>PowerPoint Presentation</vt:lpstr>
      <vt:lpstr>PowerPoint Presentation</vt:lpstr>
      <vt:lpstr>Today</vt:lpstr>
      <vt:lpstr>PowerPoint Presentation</vt:lpstr>
      <vt:lpstr>PowerPoint Presentation</vt:lpstr>
      <vt:lpstr>Keep Our Solar System Weird</vt:lpstr>
      <vt:lpstr>PowerPoint Presentation</vt:lpstr>
      <vt:lpstr>PowerPoint Presentation</vt:lpstr>
      <vt:lpstr>What you already know about Spacecraft Assaying…</vt:lpstr>
      <vt:lpstr>PowerPoint Presentation</vt:lpstr>
      <vt:lpstr>PowerPoint Presentation</vt:lpstr>
      <vt:lpstr>PowerPoint Presentation</vt:lpstr>
      <vt:lpstr>PowerPoint Presentation</vt:lpstr>
      <vt:lpstr>Relative Size Scales of Microbes </vt:lpstr>
      <vt:lpstr>PowerPoint Presentation</vt:lpstr>
      <vt:lpstr>PowerPoint Presentation</vt:lpstr>
      <vt:lpstr>But some call it a home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Betsy Pugel</dc:creator>
  <cp:keywords/>
  <dc:description/>
  <cp:lastModifiedBy>Pugel, Betsy (GSFC-5460)</cp:lastModifiedBy>
  <cp:revision>512</cp:revision>
  <cp:lastPrinted>2022-05-11T23:36:02Z</cp:lastPrinted>
  <dcterms:created xsi:type="dcterms:W3CDTF">2016-02-17T21:19:10Z</dcterms:created>
  <dcterms:modified xsi:type="dcterms:W3CDTF">2023-08-21T13:36:36Z</dcterms:modified>
  <cp:category/>
</cp:coreProperties>
</file>