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0" r:id="rId2"/>
    <p:sldId id="404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1" r:id="rId14"/>
    <p:sldId id="274" r:id="rId15"/>
    <p:sldId id="275" r:id="rId16"/>
    <p:sldId id="276" r:id="rId17"/>
    <p:sldId id="277" r:id="rId18"/>
    <p:sldId id="279" r:id="rId19"/>
    <p:sldId id="391" r:id="rId20"/>
    <p:sldId id="392" r:id="rId21"/>
    <p:sldId id="389" r:id="rId22"/>
    <p:sldId id="390" r:id="rId23"/>
    <p:sldId id="393" r:id="rId24"/>
    <p:sldId id="401" r:id="rId25"/>
    <p:sldId id="402" r:id="rId26"/>
    <p:sldId id="399" r:id="rId27"/>
    <p:sldId id="386" r:id="rId28"/>
    <p:sldId id="387" r:id="rId29"/>
    <p:sldId id="403" r:id="rId30"/>
    <p:sldId id="278" r:id="rId31"/>
    <p:sldId id="388" r:id="rId32"/>
    <p:sldId id="281" r:id="rId33"/>
    <p:sldId id="282" r:id="rId34"/>
    <p:sldId id="285" r:id="rId35"/>
    <p:sldId id="280" r:id="rId36"/>
    <p:sldId id="287" r:id="rId37"/>
    <p:sldId id="286" r:id="rId38"/>
    <p:sldId id="383" r:id="rId39"/>
    <p:sldId id="400" r:id="rId40"/>
  </p:sldIdLst>
  <p:sldSz cx="9144000" cy="6858000" type="screen4x3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3F6"/>
    <a:srgbClr val="5F5F5F"/>
    <a:srgbClr val="DDDDDD"/>
    <a:srgbClr val="777777"/>
    <a:srgbClr val="CCFFCC"/>
    <a:srgbClr val="FFFF99"/>
    <a:srgbClr val="FFCC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00" y="62"/>
      </p:cViewPr>
      <p:guideLst>
        <p:guide orient="horz"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%20Steinfeld\AppData\Roaming\Microsoft\Excel\Book1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avid%20Steinfeld\Local%20Settings\Temp\pressure_in_fairing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David%20Steinfeld\Local%20Settings\Temp\pressure_in_fairing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MLI Blanket Effectiveness (Large, Flat Blanket)</a:t>
            </a:r>
          </a:p>
        </c:rich>
      </c:tx>
      <c:layout>
        <c:manualLayout>
          <c:xMode val="edge"/>
          <c:yMode val="edge"/>
          <c:x val="0.143607274627668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249001999172353E-2"/>
          <c:y val="0.1253551331326748"/>
          <c:w val="0.88076873655662913"/>
          <c:h val="0.784997748180620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ε-star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Sheet1!$B$3:$B$9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50</c:v>
                </c:pt>
              </c:numCache>
            </c:numRef>
          </c:xVal>
          <c:yVal>
            <c:numRef>
              <c:f>Sheet1!$C$3:$C$9</c:f>
              <c:numCache>
                <c:formatCode>General</c:formatCode>
                <c:ptCount val="7"/>
                <c:pt idx="0">
                  <c:v>0.05</c:v>
                </c:pt>
                <c:pt idx="1">
                  <c:v>8.5000000000000006E-3</c:v>
                </c:pt>
                <c:pt idx="2">
                  <c:v>3.5000000000000001E-3</c:v>
                </c:pt>
                <c:pt idx="3">
                  <c:v>2.3999999999999998E-3</c:v>
                </c:pt>
                <c:pt idx="4">
                  <c:v>1.6999999999999999E-3</c:v>
                </c:pt>
                <c:pt idx="5">
                  <c:v>1.2999999999999999E-3</c:v>
                </c:pt>
                <c:pt idx="6">
                  <c:v>5.0000000000000001E-4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465-40D3-A02B-986799492F65}"/>
            </c:ext>
          </c:extLst>
        </c:ser>
        <c:ser>
          <c:idx val="1"/>
          <c:order val="1"/>
          <c:tx>
            <c:v>Actual Blanket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Sheet1!$F$3:$F$6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Sheet1!$G$3:$G$6</c:f>
              <c:numCache>
                <c:formatCode>General</c:formatCode>
                <c:ptCount val="4"/>
                <c:pt idx="0">
                  <c:v>2.7E-2</c:v>
                </c:pt>
                <c:pt idx="1">
                  <c:v>1.4999999999999999E-2</c:v>
                </c:pt>
                <c:pt idx="2">
                  <c:v>0.01</c:v>
                </c:pt>
                <c:pt idx="3">
                  <c:v>7.0000000000000001E-3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465-40D3-A02B-986799492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320752"/>
        <c:axId val="458323272"/>
      </c:scatterChart>
      <c:valAx>
        <c:axId val="458320752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Layers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23272"/>
        <c:crosses val="autoZero"/>
        <c:crossBetween val="midCat"/>
      </c:valAx>
      <c:valAx>
        <c:axId val="4583232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E-star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20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'pressure (2)'!$L$3</c:f>
              <c:strCache>
                <c:ptCount val="1"/>
                <c:pt idx="0">
                  <c:v>E-star</c:v>
                </c:pt>
              </c:strCache>
            </c:strRef>
          </c:tx>
          <c:marker>
            <c:symbol val="none"/>
          </c:marker>
          <c:xVal>
            <c:numRef>
              <c:f>'pressure (2)'!$K$4:$K$12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1.9000000000000001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10.1</c:v>
                </c:pt>
                <c:pt idx="7">
                  <c:v>11</c:v>
                </c:pt>
                <c:pt idx="8">
                  <c:v>12</c:v>
                </c:pt>
              </c:numCache>
            </c:numRef>
          </c:xVal>
          <c:yVal>
            <c:numRef>
              <c:f>'pressure (2)'!$L$4:$L$12</c:f>
              <c:numCache>
                <c:formatCode>General</c:formatCode>
                <c:ptCount val="9"/>
                <c:pt idx="0">
                  <c:v>0.14800000000000021</c:v>
                </c:pt>
                <c:pt idx="1">
                  <c:v>0.05</c:v>
                </c:pt>
                <c:pt idx="2">
                  <c:v>2.5000000000000001E-2</c:v>
                </c:pt>
                <c:pt idx="3">
                  <c:v>1.7000000000000001E-2</c:v>
                </c:pt>
                <c:pt idx="4">
                  <c:v>1.4999999999999998E-2</c:v>
                </c:pt>
                <c:pt idx="5">
                  <c:v>1.7000000000000001E-2</c:v>
                </c:pt>
                <c:pt idx="6">
                  <c:v>2.5000000000000001E-2</c:v>
                </c:pt>
                <c:pt idx="7">
                  <c:v>0.05</c:v>
                </c:pt>
                <c:pt idx="8">
                  <c:v>0.14800000000000021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DFE-4168-A34C-A5947BFD7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795520"/>
        <c:axId val="669798264"/>
      </c:scatterChart>
      <c:valAx>
        <c:axId val="669795520"/>
        <c:scaling>
          <c:orientation val="minMax"/>
          <c:max val="1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Distance (in)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69798264"/>
        <c:crosses val="autoZero"/>
        <c:crossBetween val="midCat"/>
        <c:majorUnit val="1"/>
      </c:valAx>
      <c:valAx>
        <c:axId val="669798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/>
                  <a:t>E-Star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69795520"/>
        <c:crosses val="autoZero"/>
        <c:crossBetween val="midCat"/>
      </c:valAx>
      <c:spPr>
        <a:noFill/>
        <a:ln w="22225"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697282552373"/>
          <c:y val="4.5994831947147839E-2"/>
          <c:w val="0.73362930077691468"/>
          <c:h val="0.73735725938009955"/>
        </c:manualLayout>
      </c:layout>
      <c:scatterChart>
        <c:scatterStyle val="smoothMarker"/>
        <c:varyColors val="0"/>
        <c:ser>
          <c:idx val="3"/>
          <c:order val="0"/>
          <c:tx>
            <c:strRef>
              <c:f>pressure!$E$1</c:f>
              <c:strCache>
                <c:ptCount val="1"/>
                <c:pt idx="0">
                  <c:v>Fairing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pressure!$A$2:$A$403</c:f>
              <c:numCache>
                <c:formatCode>General</c:formatCode>
                <c:ptCount val="402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98</c:v>
                </c:pt>
                <c:pt idx="197">
                  <c:v>98.5</c:v>
                </c:pt>
                <c:pt idx="198">
                  <c:v>99</c:v>
                </c:pt>
                <c:pt idx="199">
                  <c:v>99.5</c:v>
                </c:pt>
                <c:pt idx="200">
                  <c:v>100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148.999</c:v>
                </c:pt>
                <c:pt idx="299">
                  <c:v>149.499</c:v>
                </c:pt>
                <c:pt idx="300">
                  <c:v>149.999</c:v>
                </c:pt>
                <c:pt idx="301">
                  <c:v>150.499</c:v>
                </c:pt>
                <c:pt idx="302">
                  <c:v>150.999</c:v>
                </c:pt>
                <c:pt idx="303">
                  <c:v>151.499</c:v>
                </c:pt>
                <c:pt idx="304">
                  <c:v>151.999</c:v>
                </c:pt>
                <c:pt idx="305">
                  <c:v>152.499</c:v>
                </c:pt>
                <c:pt idx="306">
                  <c:v>152.999</c:v>
                </c:pt>
                <c:pt idx="307">
                  <c:v>153.499</c:v>
                </c:pt>
                <c:pt idx="308">
                  <c:v>153.999</c:v>
                </c:pt>
                <c:pt idx="309">
                  <c:v>154.499</c:v>
                </c:pt>
                <c:pt idx="310">
                  <c:v>154.999</c:v>
                </c:pt>
                <c:pt idx="311">
                  <c:v>155.499</c:v>
                </c:pt>
                <c:pt idx="312">
                  <c:v>155.999</c:v>
                </c:pt>
                <c:pt idx="313">
                  <c:v>156.499</c:v>
                </c:pt>
                <c:pt idx="314">
                  <c:v>156.999</c:v>
                </c:pt>
                <c:pt idx="315">
                  <c:v>157.499</c:v>
                </c:pt>
                <c:pt idx="316">
                  <c:v>157.999</c:v>
                </c:pt>
                <c:pt idx="317">
                  <c:v>158.499</c:v>
                </c:pt>
                <c:pt idx="318">
                  <c:v>158.999</c:v>
                </c:pt>
                <c:pt idx="319">
                  <c:v>159.499</c:v>
                </c:pt>
                <c:pt idx="320">
                  <c:v>159.999</c:v>
                </c:pt>
                <c:pt idx="321">
                  <c:v>160.499</c:v>
                </c:pt>
                <c:pt idx="322">
                  <c:v>160.999</c:v>
                </c:pt>
                <c:pt idx="323">
                  <c:v>161.499</c:v>
                </c:pt>
                <c:pt idx="324">
                  <c:v>161.999</c:v>
                </c:pt>
                <c:pt idx="325">
                  <c:v>162.499</c:v>
                </c:pt>
                <c:pt idx="326">
                  <c:v>162.999</c:v>
                </c:pt>
                <c:pt idx="327">
                  <c:v>163.499</c:v>
                </c:pt>
                <c:pt idx="328">
                  <c:v>163.999</c:v>
                </c:pt>
                <c:pt idx="329">
                  <c:v>164.499</c:v>
                </c:pt>
                <c:pt idx="330">
                  <c:v>164.999</c:v>
                </c:pt>
                <c:pt idx="331">
                  <c:v>165.499</c:v>
                </c:pt>
                <c:pt idx="332">
                  <c:v>165.999</c:v>
                </c:pt>
                <c:pt idx="333">
                  <c:v>166.499</c:v>
                </c:pt>
                <c:pt idx="334">
                  <c:v>166.999</c:v>
                </c:pt>
                <c:pt idx="335">
                  <c:v>167.499</c:v>
                </c:pt>
                <c:pt idx="336">
                  <c:v>167.999</c:v>
                </c:pt>
                <c:pt idx="337">
                  <c:v>168.499</c:v>
                </c:pt>
                <c:pt idx="338">
                  <c:v>168.999</c:v>
                </c:pt>
                <c:pt idx="339">
                  <c:v>169.499</c:v>
                </c:pt>
                <c:pt idx="340">
                  <c:v>169.999</c:v>
                </c:pt>
                <c:pt idx="341">
                  <c:v>170.499</c:v>
                </c:pt>
                <c:pt idx="342">
                  <c:v>170.999</c:v>
                </c:pt>
                <c:pt idx="343">
                  <c:v>171.499</c:v>
                </c:pt>
                <c:pt idx="344">
                  <c:v>171.999</c:v>
                </c:pt>
                <c:pt idx="345">
                  <c:v>172.499</c:v>
                </c:pt>
                <c:pt idx="346">
                  <c:v>172.999</c:v>
                </c:pt>
                <c:pt idx="347">
                  <c:v>173.499</c:v>
                </c:pt>
                <c:pt idx="348">
                  <c:v>173.999</c:v>
                </c:pt>
                <c:pt idx="349">
                  <c:v>174.499</c:v>
                </c:pt>
                <c:pt idx="350">
                  <c:v>174.999</c:v>
                </c:pt>
                <c:pt idx="351">
                  <c:v>175.499</c:v>
                </c:pt>
                <c:pt idx="352">
                  <c:v>175.999</c:v>
                </c:pt>
                <c:pt idx="353">
                  <c:v>176.499</c:v>
                </c:pt>
                <c:pt idx="354">
                  <c:v>176.999</c:v>
                </c:pt>
                <c:pt idx="355">
                  <c:v>177.499</c:v>
                </c:pt>
                <c:pt idx="356">
                  <c:v>177.999</c:v>
                </c:pt>
                <c:pt idx="357">
                  <c:v>178.499</c:v>
                </c:pt>
                <c:pt idx="358">
                  <c:v>178.999</c:v>
                </c:pt>
                <c:pt idx="359">
                  <c:v>179.499</c:v>
                </c:pt>
                <c:pt idx="360">
                  <c:v>179.999</c:v>
                </c:pt>
                <c:pt idx="361">
                  <c:v>180.499</c:v>
                </c:pt>
                <c:pt idx="362">
                  <c:v>180.999</c:v>
                </c:pt>
                <c:pt idx="363">
                  <c:v>181.499</c:v>
                </c:pt>
                <c:pt idx="364">
                  <c:v>181.999</c:v>
                </c:pt>
                <c:pt idx="365">
                  <c:v>182.499</c:v>
                </c:pt>
                <c:pt idx="366">
                  <c:v>182.999</c:v>
                </c:pt>
                <c:pt idx="367">
                  <c:v>183.499</c:v>
                </c:pt>
                <c:pt idx="368">
                  <c:v>183.999</c:v>
                </c:pt>
                <c:pt idx="369">
                  <c:v>184.499</c:v>
                </c:pt>
                <c:pt idx="370">
                  <c:v>184.999</c:v>
                </c:pt>
                <c:pt idx="371">
                  <c:v>185.499</c:v>
                </c:pt>
                <c:pt idx="372">
                  <c:v>185.999</c:v>
                </c:pt>
                <c:pt idx="373">
                  <c:v>186.499</c:v>
                </c:pt>
                <c:pt idx="374">
                  <c:v>186.999</c:v>
                </c:pt>
                <c:pt idx="375">
                  <c:v>187.499</c:v>
                </c:pt>
                <c:pt idx="376">
                  <c:v>187.999</c:v>
                </c:pt>
                <c:pt idx="377">
                  <c:v>188.499</c:v>
                </c:pt>
                <c:pt idx="378">
                  <c:v>188.999</c:v>
                </c:pt>
                <c:pt idx="379">
                  <c:v>189.499</c:v>
                </c:pt>
                <c:pt idx="380">
                  <c:v>189.999</c:v>
                </c:pt>
                <c:pt idx="381">
                  <c:v>190.499</c:v>
                </c:pt>
                <c:pt idx="382">
                  <c:v>190.999</c:v>
                </c:pt>
                <c:pt idx="383">
                  <c:v>191.499</c:v>
                </c:pt>
                <c:pt idx="384">
                  <c:v>191.999</c:v>
                </c:pt>
                <c:pt idx="385">
                  <c:v>192.499</c:v>
                </c:pt>
                <c:pt idx="386">
                  <c:v>192.999</c:v>
                </c:pt>
                <c:pt idx="387">
                  <c:v>193.499</c:v>
                </c:pt>
                <c:pt idx="388">
                  <c:v>193.999</c:v>
                </c:pt>
                <c:pt idx="389">
                  <c:v>194.499</c:v>
                </c:pt>
                <c:pt idx="390">
                  <c:v>194.999</c:v>
                </c:pt>
                <c:pt idx="391">
                  <c:v>195.499</c:v>
                </c:pt>
                <c:pt idx="392">
                  <c:v>195.999</c:v>
                </c:pt>
                <c:pt idx="393">
                  <c:v>196.499</c:v>
                </c:pt>
                <c:pt idx="394">
                  <c:v>196.999</c:v>
                </c:pt>
                <c:pt idx="395">
                  <c:v>197.499</c:v>
                </c:pt>
                <c:pt idx="396">
                  <c:v>197.999</c:v>
                </c:pt>
                <c:pt idx="397">
                  <c:v>198.499</c:v>
                </c:pt>
                <c:pt idx="398">
                  <c:v>198.999</c:v>
                </c:pt>
                <c:pt idx="399">
                  <c:v>199.499</c:v>
                </c:pt>
                <c:pt idx="400">
                  <c:v>199.999</c:v>
                </c:pt>
                <c:pt idx="401">
                  <c:v>200</c:v>
                </c:pt>
              </c:numCache>
            </c:numRef>
          </c:xVal>
          <c:yVal>
            <c:numRef>
              <c:f>pressure!$E$2:$E$403</c:f>
              <c:numCache>
                <c:formatCode>General</c:formatCode>
                <c:ptCount val="402"/>
                <c:pt idx="0">
                  <c:v>14.76</c:v>
                </c:pt>
                <c:pt idx="1">
                  <c:v>14.76</c:v>
                </c:pt>
                <c:pt idx="2">
                  <c:v>14.76</c:v>
                </c:pt>
                <c:pt idx="3">
                  <c:v>14.76</c:v>
                </c:pt>
                <c:pt idx="4">
                  <c:v>14.720999999999998</c:v>
                </c:pt>
                <c:pt idx="5">
                  <c:v>14.712</c:v>
                </c:pt>
                <c:pt idx="6">
                  <c:v>14.710999999999999</c:v>
                </c:pt>
                <c:pt idx="7">
                  <c:v>14.707999999999998</c:v>
                </c:pt>
                <c:pt idx="8">
                  <c:v>14.705</c:v>
                </c:pt>
                <c:pt idx="9">
                  <c:v>14.702</c:v>
                </c:pt>
                <c:pt idx="10">
                  <c:v>14.697999999999999</c:v>
                </c:pt>
                <c:pt idx="11">
                  <c:v>14.693</c:v>
                </c:pt>
                <c:pt idx="12">
                  <c:v>14.688000000000001</c:v>
                </c:pt>
                <c:pt idx="13">
                  <c:v>14.682</c:v>
                </c:pt>
                <c:pt idx="14">
                  <c:v>14.675000000000002</c:v>
                </c:pt>
                <c:pt idx="15">
                  <c:v>14.668000000000001</c:v>
                </c:pt>
                <c:pt idx="16">
                  <c:v>14.66</c:v>
                </c:pt>
                <c:pt idx="17">
                  <c:v>14.651</c:v>
                </c:pt>
                <c:pt idx="18">
                  <c:v>14.641999999999999</c:v>
                </c:pt>
                <c:pt idx="19">
                  <c:v>14.630999999999998</c:v>
                </c:pt>
                <c:pt idx="20">
                  <c:v>14.620999999999999</c:v>
                </c:pt>
                <c:pt idx="21">
                  <c:v>14.61</c:v>
                </c:pt>
                <c:pt idx="22">
                  <c:v>14.597</c:v>
                </c:pt>
                <c:pt idx="23">
                  <c:v>14.582000000000004</c:v>
                </c:pt>
                <c:pt idx="24">
                  <c:v>14.564</c:v>
                </c:pt>
                <c:pt idx="25">
                  <c:v>14.551</c:v>
                </c:pt>
                <c:pt idx="26">
                  <c:v>14.533000000000001</c:v>
                </c:pt>
                <c:pt idx="27">
                  <c:v>14.515000000000002</c:v>
                </c:pt>
                <c:pt idx="28">
                  <c:v>14.498000000000001</c:v>
                </c:pt>
                <c:pt idx="29">
                  <c:v>14.479000000000006</c:v>
                </c:pt>
                <c:pt idx="30">
                  <c:v>14.457000000000004</c:v>
                </c:pt>
                <c:pt idx="31">
                  <c:v>14.435</c:v>
                </c:pt>
                <c:pt idx="32">
                  <c:v>14.411</c:v>
                </c:pt>
                <c:pt idx="33">
                  <c:v>14.391</c:v>
                </c:pt>
                <c:pt idx="34">
                  <c:v>14.376000000000024</c:v>
                </c:pt>
                <c:pt idx="35">
                  <c:v>14.364000000000004</c:v>
                </c:pt>
                <c:pt idx="36">
                  <c:v>14.34</c:v>
                </c:pt>
                <c:pt idx="37">
                  <c:v>14.314</c:v>
                </c:pt>
                <c:pt idx="38">
                  <c:v>14.261000000000001</c:v>
                </c:pt>
                <c:pt idx="39">
                  <c:v>14.234999999999999</c:v>
                </c:pt>
                <c:pt idx="40">
                  <c:v>14.205</c:v>
                </c:pt>
                <c:pt idx="41">
                  <c:v>14.174000000000001</c:v>
                </c:pt>
                <c:pt idx="42">
                  <c:v>14.143000000000001</c:v>
                </c:pt>
                <c:pt idx="43">
                  <c:v>14.11</c:v>
                </c:pt>
                <c:pt idx="44">
                  <c:v>14.077</c:v>
                </c:pt>
                <c:pt idx="45">
                  <c:v>14.043000000000001</c:v>
                </c:pt>
                <c:pt idx="46">
                  <c:v>14.01</c:v>
                </c:pt>
                <c:pt idx="47">
                  <c:v>13.99</c:v>
                </c:pt>
                <c:pt idx="48">
                  <c:v>13.969000000000023</c:v>
                </c:pt>
                <c:pt idx="49">
                  <c:v>13.894</c:v>
                </c:pt>
                <c:pt idx="50">
                  <c:v>13.859000000000027</c:v>
                </c:pt>
                <c:pt idx="51">
                  <c:v>13.823</c:v>
                </c:pt>
                <c:pt idx="52">
                  <c:v>13.789</c:v>
                </c:pt>
                <c:pt idx="53">
                  <c:v>13.774000000000001</c:v>
                </c:pt>
                <c:pt idx="54">
                  <c:v>13.731999999999999</c:v>
                </c:pt>
                <c:pt idx="55">
                  <c:v>13.688000000000001</c:v>
                </c:pt>
                <c:pt idx="56">
                  <c:v>13.6</c:v>
                </c:pt>
                <c:pt idx="57">
                  <c:v>13.555000000000023</c:v>
                </c:pt>
                <c:pt idx="58">
                  <c:v>13.506</c:v>
                </c:pt>
                <c:pt idx="59">
                  <c:v>13.461</c:v>
                </c:pt>
                <c:pt idx="60">
                  <c:v>13.415000000000004</c:v>
                </c:pt>
                <c:pt idx="61">
                  <c:v>13.375000000000027</c:v>
                </c:pt>
                <c:pt idx="62">
                  <c:v>13.308</c:v>
                </c:pt>
                <c:pt idx="63">
                  <c:v>13.266</c:v>
                </c:pt>
                <c:pt idx="64">
                  <c:v>13.215</c:v>
                </c:pt>
                <c:pt idx="65">
                  <c:v>13.147999999999998</c:v>
                </c:pt>
                <c:pt idx="66">
                  <c:v>13.108000000000001</c:v>
                </c:pt>
                <c:pt idx="67">
                  <c:v>13.061</c:v>
                </c:pt>
                <c:pt idx="68">
                  <c:v>12.975000000000023</c:v>
                </c:pt>
                <c:pt idx="69">
                  <c:v>12.925000000000002</c:v>
                </c:pt>
                <c:pt idx="70">
                  <c:v>12.874000000000002</c:v>
                </c:pt>
                <c:pt idx="71">
                  <c:v>12.797999999999998</c:v>
                </c:pt>
                <c:pt idx="72">
                  <c:v>12.734999999999999</c:v>
                </c:pt>
                <c:pt idx="73">
                  <c:v>12.682</c:v>
                </c:pt>
                <c:pt idx="74">
                  <c:v>12.617999999999999</c:v>
                </c:pt>
                <c:pt idx="75">
                  <c:v>12.545</c:v>
                </c:pt>
                <c:pt idx="76">
                  <c:v>12.476000000000004</c:v>
                </c:pt>
                <c:pt idx="77">
                  <c:v>12.414</c:v>
                </c:pt>
                <c:pt idx="78">
                  <c:v>12.379000000000023</c:v>
                </c:pt>
                <c:pt idx="79">
                  <c:v>12.272</c:v>
                </c:pt>
                <c:pt idx="80">
                  <c:v>12.204000000000001</c:v>
                </c:pt>
                <c:pt idx="81">
                  <c:v>12.148999999999999</c:v>
                </c:pt>
                <c:pt idx="82">
                  <c:v>12.059000000000006</c:v>
                </c:pt>
                <c:pt idx="83">
                  <c:v>11.991</c:v>
                </c:pt>
                <c:pt idx="84">
                  <c:v>11.935</c:v>
                </c:pt>
                <c:pt idx="85">
                  <c:v>11.841000000000001</c:v>
                </c:pt>
                <c:pt idx="86">
                  <c:v>11.768000000000001</c:v>
                </c:pt>
                <c:pt idx="87">
                  <c:v>11.69</c:v>
                </c:pt>
                <c:pt idx="88">
                  <c:v>11.655000000000006</c:v>
                </c:pt>
                <c:pt idx="89">
                  <c:v>11.525</c:v>
                </c:pt>
                <c:pt idx="90">
                  <c:v>11.449</c:v>
                </c:pt>
                <c:pt idx="91">
                  <c:v>11.385000000000025</c:v>
                </c:pt>
                <c:pt idx="92">
                  <c:v>11.324</c:v>
                </c:pt>
                <c:pt idx="93">
                  <c:v>11.283000000000001</c:v>
                </c:pt>
                <c:pt idx="94">
                  <c:v>11.2</c:v>
                </c:pt>
                <c:pt idx="95">
                  <c:v>11.116</c:v>
                </c:pt>
                <c:pt idx="96">
                  <c:v>10.949</c:v>
                </c:pt>
                <c:pt idx="97">
                  <c:v>10.864000000000004</c:v>
                </c:pt>
                <c:pt idx="98">
                  <c:v>10.781000000000001</c:v>
                </c:pt>
                <c:pt idx="99">
                  <c:v>10.692</c:v>
                </c:pt>
                <c:pt idx="100">
                  <c:v>10.605</c:v>
                </c:pt>
                <c:pt idx="101">
                  <c:v>10.513</c:v>
                </c:pt>
                <c:pt idx="102">
                  <c:v>10.431000000000001</c:v>
                </c:pt>
                <c:pt idx="103">
                  <c:v>10.348000000000001</c:v>
                </c:pt>
                <c:pt idx="104">
                  <c:v>10.239999999999998</c:v>
                </c:pt>
                <c:pt idx="105">
                  <c:v>10.146000000000001</c:v>
                </c:pt>
                <c:pt idx="106">
                  <c:v>10.050000000000002</c:v>
                </c:pt>
                <c:pt idx="107">
                  <c:v>9.9610000000000003</c:v>
                </c:pt>
                <c:pt idx="108">
                  <c:v>9.8870000000000005</c:v>
                </c:pt>
                <c:pt idx="109">
                  <c:v>9.8150000000000048</c:v>
                </c:pt>
                <c:pt idx="110">
                  <c:v>9.6690000000000005</c:v>
                </c:pt>
                <c:pt idx="111">
                  <c:v>9.5810000000000013</c:v>
                </c:pt>
                <c:pt idx="112">
                  <c:v>9.49</c:v>
                </c:pt>
                <c:pt idx="113">
                  <c:v>9.423</c:v>
                </c:pt>
                <c:pt idx="114">
                  <c:v>9.2779999999999987</c:v>
                </c:pt>
                <c:pt idx="115">
                  <c:v>9.1860000000000035</c:v>
                </c:pt>
                <c:pt idx="116">
                  <c:v>9.0780000000000012</c:v>
                </c:pt>
                <c:pt idx="117">
                  <c:v>8.9880000000000013</c:v>
                </c:pt>
                <c:pt idx="118">
                  <c:v>8.8960000000000008</c:v>
                </c:pt>
                <c:pt idx="119">
                  <c:v>8.7850000000000001</c:v>
                </c:pt>
                <c:pt idx="120">
                  <c:v>8.6960000000000015</c:v>
                </c:pt>
                <c:pt idx="121">
                  <c:v>8.5790000000000006</c:v>
                </c:pt>
                <c:pt idx="122">
                  <c:v>8.4870000000000001</c:v>
                </c:pt>
                <c:pt idx="123">
                  <c:v>8.3890000000000047</c:v>
                </c:pt>
                <c:pt idx="124">
                  <c:v>8.2690000000000001</c:v>
                </c:pt>
                <c:pt idx="125">
                  <c:v>8.1840000000000011</c:v>
                </c:pt>
                <c:pt idx="126">
                  <c:v>8.1</c:v>
                </c:pt>
                <c:pt idx="127">
                  <c:v>7.9379999999999997</c:v>
                </c:pt>
                <c:pt idx="128">
                  <c:v>7.8369999999999997</c:v>
                </c:pt>
                <c:pt idx="129">
                  <c:v>7.74</c:v>
                </c:pt>
                <c:pt idx="130">
                  <c:v>7.6310000000000002</c:v>
                </c:pt>
                <c:pt idx="131">
                  <c:v>7.5269999999999975</c:v>
                </c:pt>
                <c:pt idx="132">
                  <c:v>7.4409999999999998</c:v>
                </c:pt>
                <c:pt idx="133">
                  <c:v>7.2949999999999955</c:v>
                </c:pt>
                <c:pt idx="134">
                  <c:v>7.202</c:v>
                </c:pt>
                <c:pt idx="135">
                  <c:v>7.0979999999999945</c:v>
                </c:pt>
                <c:pt idx="136">
                  <c:v>6.9960000000000004</c:v>
                </c:pt>
                <c:pt idx="137">
                  <c:v>6.8979999999999881</c:v>
                </c:pt>
                <c:pt idx="138">
                  <c:v>6.8029999999999955</c:v>
                </c:pt>
                <c:pt idx="139">
                  <c:v>6.7</c:v>
                </c:pt>
                <c:pt idx="140">
                  <c:v>6.6639999999999882</c:v>
                </c:pt>
                <c:pt idx="141">
                  <c:v>6.5609999999999955</c:v>
                </c:pt>
                <c:pt idx="142">
                  <c:v>6.3599999999999985</c:v>
                </c:pt>
                <c:pt idx="143">
                  <c:v>6.2669999999999995</c:v>
                </c:pt>
                <c:pt idx="144">
                  <c:v>6.1760000000000002</c:v>
                </c:pt>
                <c:pt idx="145">
                  <c:v>6.0839999999999996</c:v>
                </c:pt>
                <c:pt idx="146">
                  <c:v>6</c:v>
                </c:pt>
                <c:pt idx="147">
                  <c:v>5.9249999999999945</c:v>
                </c:pt>
                <c:pt idx="148">
                  <c:v>5.8879999999999955</c:v>
                </c:pt>
                <c:pt idx="149">
                  <c:v>5.8360000000000003</c:v>
                </c:pt>
                <c:pt idx="150">
                  <c:v>5.7930000000000001</c:v>
                </c:pt>
                <c:pt idx="151">
                  <c:v>5.7439999999999998</c:v>
                </c:pt>
                <c:pt idx="152">
                  <c:v>5.6469999999999985</c:v>
                </c:pt>
                <c:pt idx="153">
                  <c:v>5.2</c:v>
                </c:pt>
                <c:pt idx="154">
                  <c:v>4.9690000000000003</c:v>
                </c:pt>
                <c:pt idx="155">
                  <c:v>4.7439999999999998</c:v>
                </c:pt>
                <c:pt idx="156">
                  <c:v>4.5469999999999997</c:v>
                </c:pt>
                <c:pt idx="157">
                  <c:v>4.3919999999999995</c:v>
                </c:pt>
                <c:pt idx="158">
                  <c:v>4.2830000000000004</c:v>
                </c:pt>
                <c:pt idx="159">
                  <c:v>4.2050000000000001</c:v>
                </c:pt>
                <c:pt idx="160">
                  <c:v>4.1529999999999871</c:v>
                </c:pt>
                <c:pt idx="161">
                  <c:v>4.114999999999986</c:v>
                </c:pt>
                <c:pt idx="162">
                  <c:v>4.0759999999999996</c:v>
                </c:pt>
                <c:pt idx="163">
                  <c:v>4.0229999999999881</c:v>
                </c:pt>
                <c:pt idx="164">
                  <c:v>3.9729999999999968</c:v>
                </c:pt>
                <c:pt idx="165">
                  <c:v>3.9119999999999977</c:v>
                </c:pt>
                <c:pt idx="166">
                  <c:v>3.843</c:v>
                </c:pt>
                <c:pt idx="167">
                  <c:v>3.7770000000000001</c:v>
                </c:pt>
                <c:pt idx="168">
                  <c:v>3.7170000000000001</c:v>
                </c:pt>
                <c:pt idx="169">
                  <c:v>3.6919999999999997</c:v>
                </c:pt>
                <c:pt idx="170">
                  <c:v>3.5830000000000002</c:v>
                </c:pt>
                <c:pt idx="171">
                  <c:v>3.484</c:v>
                </c:pt>
                <c:pt idx="172">
                  <c:v>3.4109999999999987</c:v>
                </c:pt>
                <c:pt idx="173">
                  <c:v>3.3699999999999997</c:v>
                </c:pt>
                <c:pt idx="174">
                  <c:v>3.2770000000000001</c:v>
                </c:pt>
                <c:pt idx="175">
                  <c:v>3.1989999999999998</c:v>
                </c:pt>
                <c:pt idx="176">
                  <c:v>3.137</c:v>
                </c:pt>
                <c:pt idx="177">
                  <c:v>3.0609999999999999</c:v>
                </c:pt>
                <c:pt idx="178">
                  <c:v>2.9859999999999998</c:v>
                </c:pt>
                <c:pt idx="179">
                  <c:v>2.9119999999999977</c:v>
                </c:pt>
                <c:pt idx="180">
                  <c:v>2.8389999999999977</c:v>
                </c:pt>
                <c:pt idx="181">
                  <c:v>2.7680000000000002</c:v>
                </c:pt>
                <c:pt idx="182">
                  <c:v>2.698</c:v>
                </c:pt>
                <c:pt idx="183">
                  <c:v>2.629</c:v>
                </c:pt>
                <c:pt idx="184">
                  <c:v>2.5619999999999998</c:v>
                </c:pt>
                <c:pt idx="185">
                  <c:v>2.4969999999999977</c:v>
                </c:pt>
                <c:pt idx="186">
                  <c:v>2.4329999999999967</c:v>
                </c:pt>
                <c:pt idx="187">
                  <c:v>2.3709999999999987</c:v>
                </c:pt>
                <c:pt idx="188">
                  <c:v>2.3099999999999987</c:v>
                </c:pt>
                <c:pt idx="189">
                  <c:v>2.25</c:v>
                </c:pt>
                <c:pt idx="190">
                  <c:v>2.1919999999999997</c:v>
                </c:pt>
                <c:pt idx="191">
                  <c:v>2.1339999999999999</c:v>
                </c:pt>
                <c:pt idx="192">
                  <c:v>2.0779999999999998</c:v>
                </c:pt>
                <c:pt idx="193">
                  <c:v>2.0230000000000001</c:v>
                </c:pt>
                <c:pt idx="194">
                  <c:v>1.9680000000000029</c:v>
                </c:pt>
                <c:pt idx="195">
                  <c:v>1.915</c:v>
                </c:pt>
                <c:pt idx="196">
                  <c:v>1.8620000000000001</c:v>
                </c:pt>
                <c:pt idx="197">
                  <c:v>1.81</c:v>
                </c:pt>
                <c:pt idx="198">
                  <c:v>1.76</c:v>
                </c:pt>
                <c:pt idx="199">
                  <c:v>1.7109999999999967</c:v>
                </c:pt>
                <c:pt idx="200">
                  <c:v>1.663</c:v>
                </c:pt>
                <c:pt idx="201">
                  <c:v>1.617</c:v>
                </c:pt>
                <c:pt idx="202">
                  <c:v>1.5720000000000001</c:v>
                </c:pt>
                <c:pt idx="203">
                  <c:v>1.5289999999999968</c:v>
                </c:pt>
                <c:pt idx="204">
                  <c:v>1.486</c:v>
                </c:pt>
                <c:pt idx="205">
                  <c:v>1.444</c:v>
                </c:pt>
                <c:pt idx="206">
                  <c:v>1.4029999999999958</c:v>
                </c:pt>
                <c:pt idx="207">
                  <c:v>1.363</c:v>
                </c:pt>
                <c:pt idx="208">
                  <c:v>1.3240000000000001</c:v>
                </c:pt>
                <c:pt idx="209">
                  <c:v>1.2849999999999968</c:v>
                </c:pt>
                <c:pt idx="210">
                  <c:v>1.246999999999997</c:v>
                </c:pt>
                <c:pt idx="211">
                  <c:v>1.21</c:v>
                </c:pt>
                <c:pt idx="212">
                  <c:v>1.173999999999997</c:v>
                </c:pt>
                <c:pt idx="213">
                  <c:v>1.1379999999999968</c:v>
                </c:pt>
                <c:pt idx="214">
                  <c:v>1.1040000000000001</c:v>
                </c:pt>
                <c:pt idx="215">
                  <c:v>1.07</c:v>
                </c:pt>
                <c:pt idx="216">
                  <c:v>1.0369999999999968</c:v>
                </c:pt>
                <c:pt idx="217">
                  <c:v>1.0049999999999968</c:v>
                </c:pt>
                <c:pt idx="218">
                  <c:v>0.97400000000000064</c:v>
                </c:pt>
                <c:pt idx="219">
                  <c:v>0.94399999999999995</c:v>
                </c:pt>
                <c:pt idx="220">
                  <c:v>0.91400000000000003</c:v>
                </c:pt>
                <c:pt idx="221">
                  <c:v>0.88500000000000001</c:v>
                </c:pt>
                <c:pt idx="222">
                  <c:v>0.85800000000000065</c:v>
                </c:pt>
                <c:pt idx="223">
                  <c:v>0.83100000000000063</c:v>
                </c:pt>
                <c:pt idx="224">
                  <c:v>0.80400000000000005</c:v>
                </c:pt>
                <c:pt idx="225">
                  <c:v>0.77900000000000191</c:v>
                </c:pt>
                <c:pt idx="226">
                  <c:v>0.75400000000000156</c:v>
                </c:pt>
                <c:pt idx="227">
                  <c:v>0.73000000000000065</c:v>
                </c:pt>
                <c:pt idx="228">
                  <c:v>0.70700000000000063</c:v>
                </c:pt>
                <c:pt idx="229">
                  <c:v>0.68400000000000005</c:v>
                </c:pt>
                <c:pt idx="230">
                  <c:v>0.66200000000000192</c:v>
                </c:pt>
                <c:pt idx="231">
                  <c:v>0.64100000000000168</c:v>
                </c:pt>
                <c:pt idx="232">
                  <c:v>0.62100000000000144</c:v>
                </c:pt>
                <c:pt idx="233">
                  <c:v>0.60100000000000064</c:v>
                </c:pt>
                <c:pt idx="234">
                  <c:v>0.58199999999999996</c:v>
                </c:pt>
                <c:pt idx="235">
                  <c:v>0.56399999999999995</c:v>
                </c:pt>
                <c:pt idx="236">
                  <c:v>0.54600000000000004</c:v>
                </c:pt>
                <c:pt idx="237">
                  <c:v>0.52900000000000003</c:v>
                </c:pt>
                <c:pt idx="238">
                  <c:v>0.51200000000000001</c:v>
                </c:pt>
                <c:pt idx="239">
                  <c:v>0.49600000000000072</c:v>
                </c:pt>
                <c:pt idx="240">
                  <c:v>0.48000000000000032</c:v>
                </c:pt>
                <c:pt idx="241">
                  <c:v>0.46500000000000002</c:v>
                </c:pt>
                <c:pt idx="242">
                  <c:v>0.45</c:v>
                </c:pt>
                <c:pt idx="243">
                  <c:v>0.43600000000000072</c:v>
                </c:pt>
                <c:pt idx="244">
                  <c:v>0.42200000000000032</c:v>
                </c:pt>
                <c:pt idx="245">
                  <c:v>0.40800000000000008</c:v>
                </c:pt>
                <c:pt idx="246">
                  <c:v>0.39500000000000096</c:v>
                </c:pt>
                <c:pt idx="247">
                  <c:v>0.38300000000000084</c:v>
                </c:pt>
                <c:pt idx="248">
                  <c:v>0.37100000000000072</c:v>
                </c:pt>
                <c:pt idx="249">
                  <c:v>0.35900000000000032</c:v>
                </c:pt>
                <c:pt idx="250">
                  <c:v>0.34700000000000031</c:v>
                </c:pt>
                <c:pt idx="251">
                  <c:v>0.33600000000000096</c:v>
                </c:pt>
                <c:pt idx="252">
                  <c:v>0.32500000000000084</c:v>
                </c:pt>
                <c:pt idx="253">
                  <c:v>0.31500000000000072</c:v>
                </c:pt>
                <c:pt idx="254">
                  <c:v>0.30500000000000038</c:v>
                </c:pt>
                <c:pt idx="255">
                  <c:v>0.29500000000000032</c:v>
                </c:pt>
                <c:pt idx="256">
                  <c:v>0.28600000000000031</c:v>
                </c:pt>
                <c:pt idx="257">
                  <c:v>0.27700000000000002</c:v>
                </c:pt>
                <c:pt idx="258">
                  <c:v>0.26800000000000002</c:v>
                </c:pt>
                <c:pt idx="259">
                  <c:v>0.26</c:v>
                </c:pt>
                <c:pt idx="260">
                  <c:v>0.251</c:v>
                </c:pt>
                <c:pt idx="261">
                  <c:v>0.24400000000000024</c:v>
                </c:pt>
                <c:pt idx="262">
                  <c:v>0.23600000000000004</c:v>
                </c:pt>
                <c:pt idx="263">
                  <c:v>0.22900000000000001</c:v>
                </c:pt>
                <c:pt idx="264">
                  <c:v>0.221</c:v>
                </c:pt>
                <c:pt idx="265">
                  <c:v>0.21400000000000036</c:v>
                </c:pt>
                <c:pt idx="266">
                  <c:v>0.20800000000000021</c:v>
                </c:pt>
                <c:pt idx="267">
                  <c:v>0.20100000000000001</c:v>
                </c:pt>
                <c:pt idx="268">
                  <c:v>0.19500000000000001</c:v>
                </c:pt>
                <c:pt idx="269">
                  <c:v>0.18900000000000039</c:v>
                </c:pt>
                <c:pt idx="270">
                  <c:v>0.18300000000000036</c:v>
                </c:pt>
                <c:pt idx="271">
                  <c:v>0.17800000000000021</c:v>
                </c:pt>
                <c:pt idx="272">
                  <c:v>0.17200000000000001</c:v>
                </c:pt>
                <c:pt idx="273">
                  <c:v>0.16700000000000001</c:v>
                </c:pt>
                <c:pt idx="274">
                  <c:v>0.16200000000000001</c:v>
                </c:pt>
                <c:pt idx="275">
                  <c:v>0.15700000000000039</c:v>
                </c:pt>
                <c:pt idx="276">
                  <c:v>0.15200000000000036</c:v>
                </c:pt>
                <c:pt idx="277">
                  <c:v>0.14800000000000021</c:v>
                </c:pt>
                <c:pt idx="278">
                  <c:v>0.14300000000000004</c:v>
                </c:pt>
                <c:pt idx="279">
                  <c:v>0.13900000000000001</c:v>
                </c:pt>
                <c:pt idx="280">
                  <c:v>0.13500000000000001</c:v>
                </c:pt>
                <c:pt idx="281">
                  <c:v>0.13100000000000001</c:v>
                </c:pt>
                <c:pt idx="282">
                  <c:v>0.127</c:v>
                </c:pt>
                <c:pt idx="283">
                  <c:v>0.12400000000000012</c:v>
                </c:pt>
                <c:pt idx="284">
                  <c:v>0.12000000000000002</c:v>
                </c:pt>
                <c:pt idx="285">
                  <c:v>0.11700000000000002</c:v>
                </c:pt>
                <c:pt idx="286">
                  <c:v>0.113</c:v>
                </c:pt>
                <c:pt idx="287">
                  <c:v>0.11</c:v>
                </c:pt>
                <c:pt idx="288">
                  <c:v>0.10700000000000012</c:v>
                </c:pt>
                <c:pt idx="289">
                  <c:v>0.10400000000000002</c:v>
                </c:pt>
                <c:pt idx="290">
                  <c:v>0.10100000000000002</c:v>
                </c:pt>
                <c:pt idx="291">
                  <c:v>9.8000000000000226E-2</c:v>
                </c:pt>
                <c:pt idx="292">
                  <c:v>9.6000000000000002E-2</c:v>
                </c:pt>
                <c:pt idx="293">
                  <c:v>9.3000000000000208E-2</c:v>
                </c:pt>
                <c:pt idx="294">
                  <c:v>9.0000000000000024E-2</c:v>
                </c:pt>
                <c:pt idx="295">
                  <c:v>8.8000000000000064E-2</c:v>
                </c:pt>
                <c:pt idx="296">
                  <c:v>8.6000000000000021E-2</c:v>
                </c:pt>
                <c:pt idx="297">
                  <c:v>8.3000000000000046E-2</c:v>
                </c:pt>
                <c:pt idx="298">
                  <c:v>8.1000000000000003E-2</c:v>
                </c:pt>
                <c:pt idx="299">
                  <c:v>7.9000000000000181E-2</c:v>
                </c:pt>
                <c:pt idx="300">
                  <c:v>7.6999999999999999E-2</c:v>
                </c:pt>
                <c:pt idx="301">
                  <c:v>7.5000000000000011E-2</c:v>
                </c:pt>
                <c:pt idx="302">
                  <c:v>7.3000000000000009E-2</c:v>
                </c:pt>
                <c:pt idx="303">
                  <c:v>7.0999999999999994E-2</c:v>
                </c:pt>
                <c:pt idx="304">
                  <c:v>6.9000000000000034E-2</c:v>
                </c:pt>
                <c:pt idx="305">
                  <c:v>6.7000000000000004E-2</c:v>
                </c:pt>
                <c:pt idx="306">
                  <c:v>6.5000000000000002E-2</c:v>
                </c:pt>
                <c:pt idx="307">
                  <c:v>6.4000000000000112E-2</c:v>
                </c:pt>
                <c:pt idx="308">
                  <c:v>6.2000000000000034E-2</c:v>
                </c:pt>
                <c:pt idx="309">
                  <c:v>6.1000000000000013E-2</c:v>
                </c:pt>
                <c:pt idx="310">
                  <c:v>5.9000000000000129E-2</c:v>
                </c:pt>
                <c:pt idx="311">
                  <c:v>5.8000000000000003E-2</c:v>
                </c:pt>
                <c:pt idx="312">
                  <c:v>5.6000000000000001E-2</c:v>
                </c:pt>
                <c:pt idx="313">
                  <c:v>5.5000000000000014E-2</c:v>
                </c:pt>
                <c:pt idx="314">
                  <c:v>5.3000000000000012E-2</c:v>
                </c:pt>
                <c:pt idx="315">
                  <c:v>5.1999999999999998E-2</c:v>
                </c:pt>
                <c:pt idx="316">
                  <c:v>5.1000000000000004E-2</c:v>
                </c:pt>
                <c:pt idx="317">
                  <c:v>0.05</c:v>
                </c:pt>
                <c:pt idx="318">
                  <c:v>4.8000000000000001E-2</c:v>
                </c:pt>
                <c:pt idx="319">
                  <c:v>4.7000000000000014E-2</c:v>
                </c:pt>
                <c:pt idx="320">
                  <c:v>4.5999999999999999E-2</c:v>
                </c:pt>
                <c:pt idx="321">
                  <c:v>4.5000000000000012E-2</c:v>
                </c:pt>
                <c:pt idx="322">
                  <c:v>4.3999999999999997E-2</c:v>
                </c:pt>
                <c:pt idx="323">
                  <c:v>4.3000000000000003E-2</c:v>
                </c:pt>
                <c:pt idx="324">
                  <c:v>4.2000000000000023E-2</c:v>
                </c:pt>
                <c:pt idx="325">
                  <c:v>4.1000000000000002E-2</c:v>
                </c:pt>
                <c:pt idx="326">
                  <c:v>4.0000000000000022E-2</c:v>
                </c:pt>
                <c:pt idx="327">
                  <c:v>3.9000000000000014E-2</c:v>
                </c:pt>
                <c:pt idx="328">
                  <c:v>3.7999999999999999E-2</c:v>
                </c:pt>
                <c:pt idx="329">
                  <c:v>3.6999999999999998E-2</c:v>
                </c:pt>
                <c:pt idx="330">
                  <c:v>3.6999999999999998E-2</c:v>
                </c:pt>
                <c:pt idx="331">
                  <c:v>3.5999999999999997E-2</c:v>
                </c:pt>
                <c:pt idx="332">
                  <c:v>3.500000000000001E-2</c:v>
                </c:pt>
                <c:pt idx="333">
                  <c:v>3.4000000000000002E-2</c:v>
                </c:pt>
                <c:pt idx="334">
                  <c:v>3.4000000000000002E-2</c:v>
                </c:pt>
                <c:pt idx="335">
                  <c:v>3.3000000000000002E-2</c:v>
                </c:pt>
                <c:pt idx="336">
                  <c:v>3.2000000000000042E-2</c:v>
                </c:pt>
                <c:pt idx="337">
                  <c:v>3.1000000000000052E-2</c:v>
                </c:pt>
                <c:pt idx="338">
                  <c:v>3.1000000000000052E-2</c:v>
                </c:pt>
                <c:pt idx="339">
                  <c:v>3.0000000000000002E-2</c:v>
                </c:pt>
                <c:pt idx="340">
                  <c:v>3.0000000000000002E-2</c:v>
                </c:pt>
                <c:pt idx="341">
                  <c:v>2.9000000000000001E-2</c:v>
                </c:pt>
                <c:pt idx="342">
                  <c:v>2.8000000000000001E-2</c:v>
                </c:pt>
                <c:pt idx="343">
                  <c:v>2.8000000000000001E-2</c:v>
                </c:pt>
                <c:pt idx="344">
                  <c:v>2.7000000000000062E-2</c:v>
                </c:pt>
                <c:pt idx="345">
                  <c:v>2.7000000000000062E-2</c:v>
                </c:pt>
                <c:pt idx="346">
                  <c:v>2.5999999999999999E-2</c:v>
                </c:pt>
                <c:pt idx="347">
                  <c:v>2.5999999999999999E-2</c:v>
                </c:pt>
                <c:pt idx="348">
                  <c:v>2.5000000000000001E-2</c:v>
                </c:pt>
                <c:pt idx="349">
                  <c:v>2.5000000000000001E-2</c:v>
                </c:pt>
                <c:pt idx="350">
                  <c:v>2.4E-2</c:v>
                </c:pt>
                <c:pt idx="351">
                  <c:v>2.4E-2</c:v>
                </c:pt>
                <c:pt idx="352">
                  <c:v>2.3E-2</c:v>
                </c:pt>
                <c:pt idx="353">
                  <c:v>2.3E-2</c:v>
                </c:pt>
                <c:pt idx="354">
                  <c:v>2.3E-2</c:v>
                </c:pt>
                <c:pt idx="355">
                  <c:v>2.1999999999999999E-2</c:v>
                </c:pt>
                <c:pt idx="356">
                  <c:v>2.1999999999999999E-2</c:v>
                </c:pt>
                <c:pt idx="357">
                  <c:v>2.1000000000000012E-2</c:v>
                </c:pt>
                <c:pt idx="358">
                  <c:v>2.1000000000000012E-2</c:v>
                </c:pt>
                <c:pt idx="359">
                  <c:v>2.1000000000000012E-2</c:v>
                </c:pt>
                <c:pt idx="360">
                  <c:v>2.0000000000000011E-2</c:v>
                </c:pt>
                <c:pt idx="361">
                  <c:v>2.0000000000000011E-2</c:v>
                </c:pt>
                <c:pt idx="362">
                  <c:v>2.0000000000000011E-2</c:v>
                </c:pt>
                <c:pt idx="363">
                  <c:v>1.9000000000000048E-2</c:v>
                </c:pt>
                <c:pt idx="364">
                  <c:v>1.9000000000000048E-2</c:v>
                </c:pt>
                <c:pt idx="365">
                  <c:v>1.9000000000000048E-2</c:v>
                </c:pt>
                <c:pt idx="366">
                  <c:v>1.9000000000000048E-2</c:v>
                </c:pt>
                <c:pt idx="367">
                  <c:v>1.7999999999999999E-2</c:v>
                </c:pt>
                <c:pt idx="368">
                  <c:v>1.7999999999999999E-2</c:v>
                </c:pt>
                <c:pt idx="369">
                  <c:v>1.7999999999999999E-2</c:v>
                </c:pt>
                <c:pt idx="370">
                  <c:v>1.7000000000000001E-2</c:v>
                </c:pt>
                <c:pt idx="371">
                  <c:v>1.7000000000000001E-2</c:v>
                </c:pt>
                <c:pt idx="372">
                  <c:v>1.7000000000000001E-2</c:v>
                </c:pt>
                <c:pt idx="373">
                  <c:v>1.7000000000000001E-2</c:v>
                </c:pt>
                <c:pt idx="374">
                  <c:v>1.6000000000000021E-2</c:v>
                </c:pt>
                <c:pt idx="375">
                  <c:v>1.6000000000000021E-2</c:v>
                </c:pt>
                <c:pt idx="376">
                  <c:v>1.6000000000000021E-2</c:v>
                </c:pt>
                <c:pt idx="377">
                  <c:v>1.6000000000000021E-2</c:v>
                </c:pt>
                <c:pt idx="378">
                  <c:v>1.6000000000000021E-2</c:v>
                </c:pt>
                <c:pt idx="379">
                  <c:v>1.4999999999999998E-2</c:v>
                </c:pt>
                <c:pt idx="380">
                  <c:v>1.4999999999999998E-2</c:v>
                </c:pt>
                <c:pt idx="381">
                  <c:v>1.4999999999999998E-2</c:v>
                </c:pt>
                <c:pt idx="382">
                  <c:v>1.4999999999999998E-2</c:v>
                </c:pt>
                <c:pt idx="383">
                  <c:v>1.4999999999999998E-2</c:v>
                </c:pt>
                <c:pt idx="384">
                  <c:v>1.4999999999999998E-2</c:v>
                </c:pt>
                <c:pt idx="385">
                  <c:v>1.4999999999999998E-2</c:v>
                </c:pt>
                <c:pt idx="386">
                  <c:v>1.4E-2</c:v>
                </c:pt>
                <c:pt idx="387">
                  <c:v>1.4E-2</c:v>
                </c:pt>
                <c:pt idx="388">
                  <c:v>1.4E-2</c:v>
                </c:pt>
                <c:pt idx="389">
                  <c:v>1.4E-2</c:v>
                </c:pt>
                <c:pt idx="390">
                  <c:v>1.4E-2</c:v>
                </c:pt>
                <c:pt idx="391">
                  <c:v>1.4E-2</c:v>
                </c:pt>
                <c:pt idx="392">
                  <c:v>1.4E-2</c:v>
                </c:pt>
                <c:pt idx="393">
                  <c:v>1.2999999999999998E-2</c:v>
                </c:pt>
                <c:pt idx="394">
                  <c:v>1.2999999999999998E-2</c:v>
                </c:pt>
                <c:pt idx="395">
                  <c:v>1.2999999999999998E-2</c:v>
                </c:pt>
                <c:pt idx="396">
                  <c:v>1.2999999999999998E-2</c:v>
                </c:pt>
                <c:pt idx="397">
                  <c:v>1.2999999999999998E-2</c:v>
                </c:pt>
                <c:pt idx="398">
                  <c:v>1.2999999999999998E-2</c:v>
                </c:pt>
                <c:pt idx="399">
                  <c:v>1.2999999999999998E-2</c:v>
                </c:pt>
                <c:pt idx="400">
                  <c:v>1.2999999999999998E-2</c:v>
                </c:pt>
                <c:pt idx="401">
                  <c:v>1.2999999999999998E-2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56A-4C82-9CA7-8CC1C925D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795912"/>
        <c:axId val="669799440"/>
      </c:scatterChart>
      <c:valAx>
        <c:axId val="669795912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 (Sec)</a:t>
                </a:r>
              </a:p>
            </c:rich>
          </c:tx>
          <c:layout>
            <c:manualLayout>
              <c:xMode val="edge"/>
              <c:yMode val="edge"/>
              <c:x val="0.43193587288075563"/>
              <c:y val="0.824437046472132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9799440"/>
        <c:crosses val="autoZero"/>
        <c:crossBetween val="midCat"/>
      </c:valAx>
      <c:valAx>
        <c:axId val="669799440"/>
        <c:scaling>
          <c:orientation val="minMax"/>
          <c:max val="1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Pressure (psi)</a:t>
                </a:r>
              </a:p>
            </c:rich>
          </c:tx>
          <c:layout>
            <c:manualLayout>
              <c:xMode val="edge"/>
              <c:yMode val="edge"/>
              <c:x val="7.827469201484949E-2"/>
              <c:y val="0.3276875868457632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9795912"/>
        <c:crosses val="autoZero"/>
        <c:crossBetween val="midCat"/>
        <c:majorUnit val="1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93375133663997E-2"/>
          <c:y val="5.8339601206565624E-2"/>
          <c:w val="0.86737422425000665"/>
          <c:h val="0.8178954903364368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</c:v>
                </c:pt>
              </c:strCache>
            </c:strRef>
          </c:tx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-73</c:v>
                </c:pt>
                <c:pt idx="2">
                  <c:v>-123</c:v>
                </c:pt>
                <c:pt idx="3">
                  <c:v>-173</c:v>
                </c:pt>
                <c:pt idx="4">
                  <c:v>-198</c:v>
                </c:pt>
                <c:pt idx="5">
                  <c:v>-213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7.000000000000014E-4</c:v>
                </c:pt>
                <c:pt idx="1">
                  <c:v>1.0000000000000024E-3</c:v>
                </c:pt>
                <c:pt idx="2">
                  <c:v>1.7000000000000029E-3</c:v>
                </c:pt>
                <c:pt idx="3">
                  <c:v>3.8000000000000043E-3</c:v>
                </c:pt>
                <c:pt idx="4">
                  <c:v>8.0000000000000192E-3</c:v>
                </c:pt>
                <c:pt idx="5">
                  <c:v>1.2E-2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F7B-4A9C-A2B7-12321E362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792776"/>
        <c:axId val="669795128"/>
      </c:scatterChart>
      <c:valAx>
        <c:axId val="669792776"/>
        <c:scaling>
          <c:orientation val="minMax"/>
          <c:min val="-2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Temperature</a:t>
                </a:r>
                <a:r>
                  <a:rPr lang="en-US" sz="1600" baseline="0" dirty="0"/>
                  <a:t> (C)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69795128"/>
        <c:crosses val="autoZero"/>
        <c:crossBetween val="midCat"/>
        <c:majorUnit val="20"/>
      </c:valAx>
      <c:valAx>
        <c:axId val="669795128"/>
        <c:scaling>
          <c:orientation val="minMax"/>
          <c:max val="1.2000000000000005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Effective</a:t>
                </a:r>
                <a:r>
                  <a:rPr lang="en-US" sz="1600" baseline="0" dirty="0"/>
                  <a:t> Emissivity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69792776"/>
        <c:crossesAt val="-220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0.82247</cdr:x>
      <cdr:y>0.51496</cdr:y>
    </cdr:from>
    <cdr:to>
      <cdr:x>0.92517</cdr:x>
      <cdr:y>0.5247</cdr:y>
    </cdr:to>
    <cdr:sp macro="" textlink="">
      <cdr:nvSpPr>
        <cdr:cNvPr id="1026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7058451" y="3006772"/>
          <a:ext cx="881416" cy="5686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bg1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0.3665</cdr:x>
      <cdr:y>0.31525</cdr:y>
    </cdr:from>
    <cdr:to>
      <cdr:x>0.36866</cdr:x>
      <cdr:y>0.34446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5312" y="1840690"/>
          <a:ext cx="18531" cy="170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en-US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03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21C7E57F-2EAB-4B0D-A256-8D1E6737D4C9}" type="datetime1">
              <a:rPr lang="en-US" smtClean="0"/>
              <a:t>8/19/2023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2019 – August 26-30,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CEF2-A099-4D25-A627-2C96918E2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ACD0473A-0D05-421A-B2AA-53C8A7060698}" type="datetime1">
              <a:rPr lang="en-US" smtClean="0"/>
              <a:t>8/19/2023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2019 – August 26-30,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5FB905D8-C829-43AD-8AB5-C51FF1FC50EB}" type="datetime1">
              <a:rPr lang="en-US" smtClean="0"/>
              <a:t>8/19/2023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2019 – August 26-30,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E24A336-EAAD-4A04-BF1B-8FCBD4BC907B}" type="datetime1">
              <a:rPr lang="en-US" smtClean="0"/>
              <a:t>8/19/2023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2019 – August 26-30, 2019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8EB7FC94-89CA-4614-ABCE-F6951C147AEA}" type="datetime1">
              <a:rPr lang="en-US" smtClean="0"/>
              <a:t>8/19/2023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2019 – August 26-30, 2019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7CD37F5F-9405-4A68-82E5-223214F3B345}" type="datetime1">
              <a:rPr lang="en-US" smtClean="0"/>
              <a:t>8/19/2023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2019 – August 26-30,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4B61D1D2-7430-4E94-B162-2BF33A3EE091}" type="datetime1">
              <a:rPr lang="en-US" smtClean="0"/>
              <a:t>8/19/2023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2019 – August 26-30, 2019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EF166421-16A1-4FBC-AF16-ADAE64BA5A36}" type="datetime1">
              <a:rPr lang="en-US" smtClean="0"/>
              <a:t>8/19/2023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2019 – August 26-30, 2019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8CA94DE5-BE25-4518-A325-7BA634228701}" type="datetime1">
              <a:rPr lang="en-US" smtClean="0"/>
              <a:t>8/19/2023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2019 – August 26-30, 2019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533400" y="6858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533400" y="1524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3333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26672C-0BFB-481E-A3EB-3DAD233F8453}" type="datetime1">
              <a:rPr lang="en-US" smtClean="0"/>
              <a:t>8/19/2023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TFAWS 2019 – August 26-30, 2019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23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0919" y="19583"/>
            <a:ext cx="944962" cy="865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81400"/>
            <a:ext cx="6096000" cy="914400"/>
          </a:xfrm>
        </p:spPr>
        <p:txBody>
          <a:bodyPr/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ea typeface="ＭＳ Ｐゴシック" charset="-128"/>
              </a:rPr>
              <a:t>Presented By</a:t>
            </a:r>
            <a:br>
              <a:rPr lang="en-US" sz="180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800" dirty="0">
                <a:solidFill>
                  <a:schemeClr val="tx1"/>
                </a:solidFill>
                <a:ea typeface="ＭＳ Ｐゴシック" charset="-128"/>
              </a:rPr>
              <a:t>David Steinfeld</a:t>
            </a: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5105400" y="5181600"/>
            <a:ext cx="4038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Thermal &amp; Fluids Analysis Workshop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TFAWS 2023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August 21-25, 2023</a:t>
            </a:r>
          </a:p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NASA Goddard Space Flight Center</a:t>
            </a:r>
          </a:p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College Park, MD</a:t>
            </a:r>
          </a:p>
        </p:txBody>
      </p:sp>
      <p:sp>
        <p:nvSpPr>
          <p:cNvPr id="112676" name="Text Box 36"/>
          <p:cNvSpPr txBox="1">
            <a:spLocks noChangeArrowheads="1"/>
          </p:cNvSpPr>
          <p:nvPr/>
        </p:nvSpPr>
        <p:spPr bwMode="auto">
          <a:xfrm>
            <a:off x="0" y="152400"/>
            <a:ext cx="86868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TFAWS Passive Thermal Paper Session</a:t>
            </a:r>
          </a:p>
        </p:txBody>
      </p:sp>
      <p:pic>
        <p:nvPicPr>
          <p:cNvPr id="13317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FDF55C-D6BF-4EEC-99B1-CDF848B39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09800"/>
            <a:ext cx="3523793" cy="3340898"/>
          </a:xfrm>
          <a:prstGeom prst="rect">
            <a:avLst/>
          </a:prstGeom>
        </p:spPr>
      </p:pic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90800" y="1524000"/>
            <a:ext cx="6400800" cy="1600200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charset="-128"/>
              </a:rPr>
              <a:t>Thermal Hardware Introduction</a:t>
            </a:r>
            <a:br>
              <a:rPr lang="en-US" sz="3200" b="0" dirty="0">
                <a:ea typeface="ＭＳ Ｐゴシック" charset="-128"/>
              </a:rPr>
            </a:br>
            <a:r>
              <a:rPr lang="en-US" sz="3200" b="0" dirty="0">
                <a:ea typeface="ＭＳ Ｐゴシック" charset="-128"/>
              </a:rPr>
              <a:t> David Steinfeld</a:t>
            </a:r>
            <a:br>
              <a:rPr lang="en-US" sz="3200" b="0" dirty="0">
                <a:ea typeface="ＭＳ Ｐゴシック" charset="-128"/>
              </a:rPr>
            </a:br>
            <a:r>
              <a:rPr lang="en-US" sz="3200" b="0" dirty="0">
                <a:ea typeface="ＭＳ Ｐゴシック" charset="-128"/>
              </a:rPr>
              <a:t>NASA Goddard/ Code 545</a:t>
            </a:r>
            <a:br>
              <a:rPr lang="en-US" sz="3200" b="0" dirty="0">
                <a:ea typeface="ＭＳ Ｐゴシック" charset="-128"/>
              </a:rPr>
            </a:br>
            <a:endParaRPr lang="en-US" b="0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97848" y="457200"/>
            <a:ext cx="7948304" cy="3428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Stitching Effects</a:t>
            </a:r>
            <a:br>
              <a:rPr lang="en-US" dirty="0"/>
            </a:br>
            <a:r>
              <a:rPr lang="en-US" sz="1350" dirty="0"/>
              <a:t>1 ft wide blanket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21869" y="6400800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1121154"/>
              </p:ext>
            </p:extLst>
          </p:nvPr>
        </p:nvGraphicFramePr>
        <p:xfrm>
          <a:off x="783978" y="1375266"/>
          <a:ext cx="7162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219200" y="1199507"/>
            <a:ext cx="7409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/>
              <a:t>SEAM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7183892" y="1199507"/>
            <a:ext cx="7409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/>
              <a:t>SEAM</a:t>
            </a:r>
          </a:p>
        </p:txBody>
      </p:sp>
    </p:spTree>
    <p:extLst>
      <p:ext uri="{BB962C8B-B14F-4D97-AF65-F5344CB8AC3E}">
        <p14:creationId xmlns:p14="http://schemas.microsoft.com/office/powerpoint/2010/main" val="268801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28750" y="152400"/>
            <a:ext cx="6057900" cy="594122"/>
          </a:xfrm>
        </p:spPr>
        <p:txBody>
          <a:bodyPr/>
          <a:lstStyle/>
          <a:p>
            <a:pPr eaLnBrk="1" hangingPunct="1"/>
            <a:r>
              <a:rPr lang="en-US" b="1" dirty="0"/>
              <a:t>Blankets Vent or Blow Up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/>
              <a:t>Air Pressure on ground </a:t>
            </a:r>
          </a:p>
          <a:p>
            <a:pPr lvl="1" eaLnBrk="1" hangingPunct="1"/>
            <a:r>
              <a:rPr lang="en-US" sz="1600" dirty="0"/>
              <a:t>14.7 psi</a:t>
            </a:r>
          </a:p>
          <a:p>
            <a:pPr lvl="1" eaLnBrk="1" hangingPunct="1"/>
            <a:r>
              <a:rPr lang="en-US" sz="1600" dirty="0"/>
              <a:t>2117 lbs per square foot.</a:t>
            </a:r>
          </a:p>
          <a:p>
            <a:pPr lvl="1" eaLnBrk="1" hangingPunct="1"/>
            <a:r>
              <a:rPr lang="en-US" sz="1600" dirty="0"/>
              <a:t>But pressure in Space = 0 psi.</a:t>
            </a:r>
          </a:p>
          <a:p>
            <a:pPr eaLnBrk="1" hangingPunct="1">
              <a:buFont typeface="Arial" charset="0"/>
              <a:buNone/>
            </a:pPr>
            <a:endParaRPr lang="en-US" sz="1800" dirty="0"/>
          </a:p>
          <a:p>
            <a:pPr eaLnBrk="1" hangingPunct="1"/>
            <a:r>
              <a:rPr lang="en-US" sz="1800" dirty="0"/>
              <a:t>Blankets go from Ground to Space pressure (or inside T/V chamber)</a:t>
            </a:r>
          </a:p>
          <a:p>
            <a:pPr lvl="1" eaLnBrk="1" hangingPunct="1"/>
            <a:r>
              <a:rPr lang="en-US" sz="1600" dirty="0"/>
              <a:t>Air around MLI goes from 14.7 psi -&gt; 0 in about 120 seconds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MLI Blankets can only handle 0.1 psi (14.4 lbs per square foot)</a:t>
            </a:r>
          </a:p>
          <a:p>
            <a:pPr eaLnBrk="1" hangingPunct="1">
              <a:buFont typeface="Arial" charset="0"/>
              <a:buNone/>
            </a:pPr>
            <a:endParaRPr lang="en-US" sz="1800" dirty="0"/>
          </a:p>
          <a:p>
            <a:pPr eaLnBrk="1" hangingPunct="1"/>
            <a:r>
              <a:rPr lang="en-US" sz="1800" dirty="0"/>
              <a:t>Venting needed:</a:t>
            </a:r>
          </a:p>
          <a:p>
            <a:pPr lvl="1" eaLnBrk="1" hangingPunct="1"/>
            <a:r>
              <a:rPr lang="en-US" sz="1600" dirty="0"/>
              <a:t>Between MLI layers (or risk blowing up)</a:t>
            </a:r>
          </a:p>
          <a:p>
            <a:pPr lvl="1" eaLnBrk="1" hangingPunct="1"/>
            <a:r>
              <a:rPr lang="en-US" sz="1600" dirty="0"/>
              <a:t>Between MLI and underlying substrate (or risk being blown off surface)</a:t>
            </a:r>
          </a:p>
          <a:p>
            <a:pPr lvl="1" eaLnBrk="1" hangingPunct="1"/>
            <a:r>
              <a:rPr lang="en-US" sz="1600" dirty="0"/>
              <a:t>Eliminate Gas conduction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377327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4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83833" y="424450"/>
            <a:ext cx="7903771" cy="4119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Generic Launch Pressure</a:t>
            </a:r>
            <a:br>
              <a:rPr lang="en-US" dirty="0"/>
            </a:br>
            <a:r>
              <a:rPr lang="en-US" sz="1350" dirty="0"/>
              <a:t>Inside Fairing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8696"/>
              </p:ext>
            </p:extLst>
          </p:nvPr>
        </p:nvGraphicFramePr>
        <p:xfrm>
          <a:off x="-14178" y="1143000"/>
          <a:ext cx="8777177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3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Cryogenic Temperatures effect MLI Blankets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396766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52192707"/>
              </p:ext>
            </p:extLst>
          </p:nvPr>
        </p:nvGraphicFramePr>
        <p:xfrm>
          <a:off x="618728" y="1066800"/>
          <a:ext cx="8144272" cy="440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5200" y="2560766"/>
            <a:ext cx="3056734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Emissivity shifts to the far infrared</a:t>
            </a:r>
          </a:p>
          <a:p>
            <a:r>
              <a:rPr lang="en-US" sz="1500" dirty="0">
                <a:solidFill>
                  <a:srgbClr val="FF0000"/>
                </a:solidFill>
              </a:rPr>
              <a:t>at very cold temperatures.</a:t>
            </a:r>
          </a:p>
        </p:txBody>
      </p:sp>
    </p:spTree>
    <p:extLst>
      <p:ext uri="{BB962C8B-B14F-4D97-AF65-F5344CB8AC3E}">
        <p14:creationId xmlns:p14="http://schemas.microsoft.com/office/powerpoint/2010/main" val="167024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42208" y="268907"/>
            <a:ext cx="7716734" cy="3731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Things Grow and Shrink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22830" y="1011147"/>
            <a:ext cx="8329678" cy="4283449"/>
          </a:xfrm>
        </p:spPr>
        <p:txBody>
          <a:bodyPr/>
          <a:lstStyle/>
          <a:p>
            <a:pPr eaLnBrk="1" hangingPunct="1"/>
            <a:r>
              <a:rPr lang="en-US" sz="2800" dirty="0"/>
              <a:t>Coefficient of Thermal Expansion</a:t>
            </a:r>
          </a:p>
          <a:p>
            <a:pPr lvl="1" eaLnBrk="1" hangingPunct="1"/>
            <a:r>
              <a:rPr lang="en-US" sz="2400" dirty="0"/>
              <a:t>Things grow bigger when hot</a:t>
            </a:r>
          </a:p>
          <a:p>
            <a:pPr lvl="1" eaLnBrk="1" hangingPunct="1"/>
            <a:r>
              <a:rPr lang="en-US" sz="2400" dirty="0"/>
              <a:t>Things shrink when cold</a:t>
            </a:r>
          </a:p>
          <a:p>
            <a:pPr lvl="1" eaLnBrk="1" hangingPunct="1"/>
            <a:r>
              <a:rPr lang="en-US" sz="2400" dirty="0"/>
              <a:t>Aluminum shrinks/grows a lot compared to Kapton</a:t>
            </a:r>
          </a:p>
          <a:p>
            <a:pPr lvl="2" eaLnBrk="1" hangingPunct="1"/>
            <a:r>
              <a:rPr lang="en-US" sz="2000" dirty="0"/>
              <a:t>CTE = 0.000026 in/in </a:t>
            </a:r>
            <a:r>
              <a:rPr lang="en-US" sz="2000" baseline="30000" dirty="0"/>
              <a:t>O</a:t>
            </a:r>
            <a:r>
              <a:rPr lang="en-US" sz="2000" dirty="0"/>
              <a:t>C</a:t>
            </a:r>
          </a:p>
          <a:p>
            <a:pPr lvl="2" eaLnBrk="1" hangingPunct="1"/>
            <a:r>
              <a:rPr lang="en-US" sz="2000" dirty="0"/>
              <a:t>72 inch Bus Panel, from -20</a:t>
            </a:r>
            <a:r>
              <a:rPr lang="en-US" sz="2000" baseline="30000" dirty="0"/>
              <a:t> O</a:t>
            </a:r>
            <a:r>
              <a:rPr lang="en-US" sz="2000" dirty="0"/>
              <a:t>C to +40</a:t>
            </a:r>
            <a:r>
              <a:rPr lang="en-US" sz="2000" baseline="30000" dirty="0"/>
              <a:t> O</a:t>
            </a:r>
            <a:r>
              <a:rPr lang="en-US" sz="2000" dirty="0"/>
              <a:t>C grows 1/8”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452171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683488" y="4501784"/>
            <a:ext cx="5486400" cy="1371600"/>
            <a:chOff x="1676400" y="4419600"/>
            <a:chExt cx="5510002" cy="964021"/>
          </a:xfrm>
        </p:grpSpPr>
        <p:grpSp>
          <p:nvGrpSpPr>
            <p:cNvPr id="3" name="Group 7"/>
            <p:cNvGrpSpPr/>
            <p:nvPr/>
          </p:nvGrpSpPr>
          <p:grpSpPr>
            <a:xfrm>
              <a:off x="1981200" y="4724400"/>
              <a:ext cx="381000" cy="304800"/>
              <a:chOff x="1981200" y="4648200"/>
              <a:chExt cx="381000" cy="304800"/>
            </a:xfrm>
            <a:solidFill>
              <a:schemeClr val="tx1"/>
            </a:solidFill>
          </p:grpSpPr>
          <p:sp>
            <p:nvSpPr>
              <p:cNvPr id="6" name="Rectangle 5"/>
              <p:cNvSpPr/>
              <p:nvPr/>
            </p:nvSpPr>
            <p:spPr>
              <a:xfrm>
                <a:off x="1981200" y="4876800"/>
                <a:ext cx="381000" cy="76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133600" y="4648200"/>
                <a:ext cx="45719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/>
              </a:p>
            </p:txBody>
          </p:sp>
        </p:grpSp>
        <p:grpSp>
          <p:nvGrpSpPr>
            <p:cNvPr id="4" name="Group 8"/>
            <p:cNvGrpSpPr/>
            <p:nvPr/>
          </p:nvGrpSpPr>
          <p:grpSpPr>
            <a:xfrm>
              <a:off x="5257800" y="4724400"/>
              <a:ext cx="381000" cy="304800"/>
              <a:chOff x="1981200" y="4648200"/>
              <a:chExt cx="381000" cy="304800"/>
            </a:xfrm>
            <a:solidFill>
              <a:schemeClr val="tx1"/>
            </a:solidFill>
          </p:grpSpPr>
          <p:sp>
            <p:nvSpPr>
              <p:cNvPr id="10" name="Rectangle 9"/>
              <p:cNvSpPr/>
              <p:nvPr/>
            </p:nvSpPr>
            <p:spPr>
              <a:xfrm>
                <a:off x="1981200" y="4876800"/>
                <a:ext cx="381000" cy="76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4648200"/>
                <a:ext cx="45719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676400" y="4419600"/>
              <a:ext cx="5510002" cy="964021"/>
              <a:chOff x="1600200" y="4419600"/>
              <a:chExt cx="5510002" cy="964021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600200" y="5181131"/>
                <a:ext cx="4495477" cy="0"/>
              </a:xfrm>
              <a:prstGeom prst="line">
                <a:avLst/>
              </a:prstGeom>
              <a:ln w="228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52589" y="4800365"/>
                <a:ext cx="4114504" cy="0"/>
              </a:xfrm>
              <a:prstGeom prst="line">
                <a:avLst/>
              </a:prstGeom>
              <a:ln w="508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42" name="TextBox 13"/>
              <p:cNvSpPr txBox="1">
                <a:spLocks noChangeArrowheads="1"/>
              </p:cNvSpPr>
              <p:nvPr/>
            </p:nvSpPr>
            <p:spPr bwMode="auto">
              <a:xfrm>
                <a:off x="6224980" y="4953000"/>
                <a:ext cx="885222" cy="430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500"/>
                  <a:t>Metal</a:t>
                </a:r>
              </a:p>
            </p:txBody>
          </p:sp>
          <p:sp>
            <p:nvSpPr>
              <p:cNvPr id="18443" name="TextBox 14"/>
              <p:cNvSpPr txBox="1">
                <a:spLocks noChangeArrowheads="1"/>
              </p:cNvSpPr>
              <p:nvPr/>
            </p:nvSpPr>
            <p:spPr bwMode="auto">
              <a:xfrm>
                <a:off x="6108439" y="4571999"/>
                <a:ext cx="759130" cy="430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500"/>
                  <a:t>MLI</a:t>
                </a:r>
              </a:p>
            </p:txBody>
          </p:sp>
          <p:sp>
            <p:nvSpPr>
              <p:cNvPr id="18444" name="TextBox 15"/>
              <p:cNvSpPr txBox="1">
                <a:spLocks noChangeArrowheads="1"/>
              </p:cNvSpPr>
              <p:nvPr/>
            </p:nvSpPr>
            <p:spPr bwMode="auto">
              <a:xfrm>
                <a:off x="3135430" y="4419600"/>
                <a:ext cx="1225033" cy="29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25"/>
                  <a:t>Blanket Buttons</a:t>
                </a:r>
              </a:p>
            </p:txBody>
          </p:sp>
          <p:cxnSp>
            <p:nvCxnSpPr>
              <p:cNvPr id="18" name="Straight Arrow Connector 17"/>
              <p:cNvCxnSpPr>
                <a:stCxn id="18444" idx="3"/>
              </p:cNvCxnSpPr>
              <p:nvPr/>
            </p:nvCxnSpPr>
            <p:spPr>
              <a:xfrm>
                <a:off x="4360463" y="4565705"/>
                <a:ext cx="1049463" cy="1585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8444" idx="1"/>
              </p:cNvCxnSpPr>
              <p:nvPr/>
            </p:nvCxnSpPr>
            <p:spPr>
              <a:xfrm flipH="1">
                <a:off x="2209756" y="4565705"/>
                <a:ext cx="925674" cy="1585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0817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10" y="336479"/>
            <a:ext cx="7574231" cy="2790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Blanket Buttons, Etc…</a:t>
            </a:r>
          </a:p>
        </p:txBody>
      </p:sp>
      <p:pic>
        <p:nvPicPr>
          <p:cNvPr id="7" name="Content Placeholder 6" descr="blanket_butt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117" y="1066800"/>
            <a:ext cx="8398934" cy="4724400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57822" y="6477000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1999" y="3733800"/>
            <a:ext cx="8146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Top hat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4622" y="4189229"/>
            <a:ext cx="14959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Blanket buttons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7689" y="4181818"/>
            <a:ext cx="7069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Velcro</a:t>
            </a:r>
          </a:p>
        </p:txBody>
      </p:sp>
    </p:spTree>
    <p:extLst>
      <p:ext uri="{BB962C8B-B14F-4D97-AF65-F5344CB8AC3E}">
        <p14:creationId xmlns:p14="http://schemas.microsoft.com/office/powerpoint/2010/main" val="4611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370"/>
            <a:ext cx="6115050" cy="65127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ClickBonds</a:t>
            </a:r>
            <a:br>
              <a:rPr lang="en-US" dirty="0"/>
            </a:br>
            <a:r>
              <a:rPr lang="en-US" sz="1500" dirty="0"/>
              <a:t>(For heavier or thicker blankets)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771650"/>
            <a:ext cx="6209895" cy="385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07684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654389" cy="34961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Bonding Thermal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73766"/>
            <a:ext cx="8305800" cy="49222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Thermofoil (Kapton) Heaters</a:t>
            </a:r>
          </a:p>
          <a:p>
            <a:pPr lvl="1"/>
            <a:r>
              <a:rPr lang="en-US" dirty="0"/>
              <a:t>Under 3.5 w/in</a:t>
            </a:r>
            <a:r>
              <a:rPr lang="en-US" baseline="30000" dirty="0"/>
              <a:t>2</a:t>
            </a:r>
            <a:r>
              <a:rPr lang="en-US" dirty="0"/>
              <a:t>:  3M 966 Acrylic adhesive</a:t>
            </a:r>
          </a:p>
          <a:p>
            <a:pPr lvl="1"/>
            <a:r>
              <a:rPr lang="en-US" dirty="0"/>
              <a:t>Over 3.5 w/in</a:t>
            </a:r>
            <a:r>
              <a:rPr lang="en-US" baseline="30000" dirty="0"/>
              <a:t>2</a:t>
            </a:r>
            <a:r>
              <a:rPr lang="en-US" dirty="0"/>
              <a:t>: Stycast 2850FT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Thermal Hardware (MLI Buttons, Thermistors, PRTs, Thermostats) bonded with </a:t>
            </a:r>
            <a:r>
              <a:rPr lang="en-US" b="1" u="sng" dirty="0"/>
              <a:t>Stycast 2850FT Catalyst 9</a:t>
            </a:r>
          </a:p>
          <a:p>
            <a:pPr lvl="1"/>
            <a:r>
              <a:rPr lang="en-US" dirty="0"/>
              <a:t>Small bondline, so thermal resistance is low.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Polymerics license required for bonding Flight hardware.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Surface preparation is key to a good bond:</a:t>
            </a:r>
          </a:p>
          <a:p>
            <a:pPr lvl="1"/>
            <a:r>
              <a:rPr lang="en-US" dirty="0"/>
              <a:t>Clean surfaces</a:t>
            </a:r>
          </a:p>
          <a:p>
            <a:pPr lvl="1"/>
            <a:r>
              <a:rPr lang="en-US" dirty="0"/>
              <a:t>Abrade surfaces with sandpaper</a:t>
            </a:r>
          </a:p>
          <a:p>
            <a:pPr lvl="1"/>
            <a:r>
              <a:rPr lang="en-US" dirty="0"/>
              <a:t>Vacuum, then clean surface again</a:t>
            </a:r>
          </a:p>
          <a:p>
            <a:pPr lvl="1"/>
            <a:r>
              <a:rPr lang="en-US" dirty="0"/>
              <a:t>Hold down with Kapton until epoxy dries overnight.</a:t>
            </a:r>
          </a:p>
          <a:p>
            <a:pPr lvl="2"/>
            <a:r>
              <a:rPr lang="en-US" dirty="0"/>
              <a:t>Think about how to handle vertical surfaces!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79356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89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7515"/>
            <a:ext cx="6172200" cy="651272"/>
          </a:xfrm>
        </p:spPr>
        <p:txBody>
          <a:bodyPr/>
          <a:lstStyle/>
          <a:p>
            <a:r>
              <a:rPr lang="en-US" b="1" dirty="0"/>
              <a:t>Temperature Measuring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24" y="1109988"/>
            <a:ext cx="5737769" cy="5161361"/>
          </a:xfrm>
        </p:spPr>
        <p:txBody>
          <a:bodyPr>
            <a:normAutofit fontScale="85000" lnSpcReduction="10000"/>
          </a:bodyPr>
          <a:lstStyle/>
          <a:p>
            <a:r>
              <a:rPr lang="en-US" sz="2250" b="1" dirty="0">
                <a:solidFill>
                  <a:srgbClr val="FF0000"/>
                </a:solidFill>
              </a:rPr>
              <a:t>Thermocouple</a:t>
            </a:r>
          </a:p>
          <a:p>
            <a:pPr lvl="1"/>
            <a:r>
              <a:rPr lang="en-US" dirty="0"/>
              <a:t>Only used for thermal vacuum testing</a:t>
            </a:r>
          </a:p>
          <a:p>
            <a:pPr lvl="1"/>
            <a:r>
              <a:rPr lang="en-US" dirty="0"/>
              <a:t>Typically bought in a large length spool</a:t>
            </a:r>
          </a:p>
          <a:p>
            <a:pPr lvl="2"/>
            <a:r>
              <a:rPr lang="en-US" dirty="0"/>
              <a:t>Omega Engineering a good source</a:t>
            </a:r>
          </a:p>
          <a:p>
            <a:pPr lvl="1"/>
            <a:r>
              <a:rPr lang="en-US" dirty="0"/>
              <a:t>Cut to length, solder the bead</a:t>
            </a:r>
          </a:p>
          <a:p>
            <a:pPr lvl="2"/>
            <a:endParaRPr lang="en-US" b="1" dirty="0"/>
          </a:p>
          <a:p>
            <a:r>
              <a:rPr lang="en-US" sz="2250" b="1" dirty="0">
                <a:solidFill>
                  <a:srgbClr val="FF0000"/>
                </a:solidFill>
              </a:rPr>
              <a:t>Thermistor</a:t>
            </a:r>
          </a:p>
          <a:p>
            <a:pPr lvl="1"/>
            <a:r>
              <a:rPr lang="en-US" dirty="0"/>
              <a:t>Resistance of the bead changes with temperature</a:t>
            </a:r>
          </a:p>
          <a:p>
            <a:pPr lvl="1"/>
            <a:r>
              <a:rPr lang="en-US" dirty="0"/>
              <a:t>Flight units bought from:</a:t>
            </a:r>
          </a:p>
          <a:p>
            <a:pPr lvl="2"/>
            <a:r>
              <a:rPr lang="en-US" dirty="0"/>
              <a:t>TE Connectivity (Measurement Specialties, Inc)</a:t>
            </a:r>
          </a:p>
          <a:p>
            <a:pPr lvl="2"/>
            <a:r>
              <a:rPr lang="en-US" dirty="0"/>
              <a:t>QTI (Boise, ID)</a:t>
            </a:r>
          </a:p>
          <a:p>
            <a:pPr lvl="1"/>
            <a:endParaRPr lang="en-US" dirty="0"/>
          </a:p>
          <a:p>
            <a:r>
              <a:rPr lang="en-US" sz="2250" b="1" dirty="0">
                <a:solidFill>
                  <a:srgbClr val="FF0000"/>
                </a:solidFill>
              </a:rPr>
              <a:t>PRT</a:t>
            </a:r>
          </a:p>
          <a:p>
            <a:pPr lvl="1"/>
            <a:r>
              <a:rPr lang="en-US" dirty="0"/>
              <a:t>Used for high or low (cryogenic) temperatures</a:t>
            </a:r>
          </a:p>
          <a:p>
            <a:pPr lvl="1"/>
            <a:r>
              <a:rPr lang="en-US" dirty="0"/>
              <a:t>Flight units bought from:</a:t>
            </a:r>
          </a:p>
          <a:p>
            <a:pPr lvl="2"/>
            <a:r>
              <a:rPr lang="en-US" dirty="0"/>
              <a:t>UTC Collins Aerospace (formerly Rosemount)</a:t>
            </a:r>
          </a:p>
          <a:p>
            <a:pPr lvl="2"/>
            <a:r>
              <a:rPr lang="en-US" dirty="0"/>
              <a:t>QTI (Boise, ID)</a:t>
            </a:r>
          </a:p>
          <a:p>
            <a:pPr lvl="2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7900" y="5624514"/>
            <a:ext cx="1600200" cy="273844"/>
          </a:xfr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2548C95-24BB-4B0F-AB88-7A9DF5987A75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7" name="Picture 6" descr="thermsitor.jpg"/>
          <p:cNvPicPr>
            <a:picLocks noChangeAspect="1"/>
          </p:cNvPicPr>
          <p:nvPr/>
        </p:nvPicPr>
        <p:blipFill>
          <a:blip r:embed="rId2" cstate="print"/>
          <a:srcRect t="5405" r="36765" b="13514"/>
          <a:stretch>
            <a:fillRect/>
          </a:stretch>
        </p:blipFill>
        <p:spPr>
          <a:xfrm>
            <a:off x="5605537" y="3646784"/>
            <a:ext cx="3359418" cy="2311803"/>
          </a:xfrm>
          <a:prstGeom prst="rect">
            <a:avLst/>
          </a:prstGeom>
        </p:spPr>
      </p:pic>
      <p:pic>
        <p:nvPicPr>
          <p:cNvPr id="8" name="Picture 7" descr="tcouple.jpg"/>
          <p:cNvPicPr>
            <a:picLocks noChangeAspect="1"/>
          </p:cNvPicPr>
          <p:nvPr/>
        </p:nvPicPr>
        <p:blipFill>
          <a:blip r:embed="rId3" cstate="print"/>
          <a:srcRect l="35377" r="19982"/>
          <a:stretch>
            <a:fillRect/>
          </a:stretch>
        </p:blipFill>
        <p:spPr>
          <a:xfrm rot="5400000">
            <a:off x="6081587" y="725351"/>
            <a:ext cx="2447998" cy="31811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98065" y="3823207"/>
            <a:ext cx="9601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Thermistor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0763" y="5105400"/>
            <a:ext cx="452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PRT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7D4DA-1269-5FBA-2E32-AFC4282451E4}"/>
              </a:ext>
            </a:extLst>
          </p:cNvPr>
          <p:cNvSpPr txBox="1"/>
          <p:nvPr/>
        </p:nvSpPr>
        <p:spPr>
          <a:xfrm>
            <a:off x="7052709" y="2357837"/>
            <a:ext cx="12107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Thermocouple</a:t>
            </a:r>
          </a:p>
        </p:txBody>
      </p:sp>
    </p:spTree>
    <p:extLst>
      <p:ext uri="{BB962C8B-B14F-4D97-AF65-F5344CB8AC3E}">
        <p14:creationId xmlns:p14="http://schemas.microsoft.com/office/powerpoint/2010/main" val="2014135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 Type Thermocouple Duplex Wire | Omega Engineering">
            <a:extLst>
              <a:ext uri="{FF2B5EF4-FFF2-40B4-BE49-F238E27FC236}">
                <a16:creationId xmlns:a16="http://schemas.microsoft.com/office/drawing/2014/main" id="{4B91C6E0-EDA7-ABDD-2C0B-74BCD66C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82" y="1507147"/>
            <a:ext cx="2350147" cy="23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iniature Thermocouple Connector Plug &amp; Socket AM-T-M+F Type T ANSI">
            <a:extLst>
              <a:ext uri="{FF2B5EF4-FFF2-40B4-BE49-F238E27FC236}">
                <a16:creationId xmlns:a16="http://schemas.microsoft.com/office/drawing/2014/main" id="{466EDB05-2DA6-7FA7-7367-672A83127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2" t="16217" r="14466" b="17984"/>
          <a:stretch/>
        </p:blipFill>
        <p:spPr bwMode="auto">
          <a:xfrm>
            <a:off x="6173258" y="1031232"/>
            <a:ext cx="1398208" cy="13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09D235-A5CD-2585-B1CB-E7C16F66C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26" y="222239"/>
            <a:ext cx="7662497" cy="4119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Thermocouples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F1FF8-1498-4BD1-1A49-DBDB01F69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7419066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Used for Thermal vacuum testing</a:t>
            </a:r>
          </a:p>
          <a:p>
            <a:pPr lvl="1"/>
            <a:r>
              <a:rPr lang="en-US" dirty="0"/>
              <a:t>Not used for Flight, but sometimes may fly…</a:t>
            </a:r>
          </a:p>
          <a:p>
            <a:r>
              <a:rPr lang="en-US" dirty="0">
                <a:solidFill>
                  <a:srgbClr val="FF0000"/>
                </a:solidFill>
              </a:rPr>
              <a:t>Two dissimilar metals create a voltage difference</a:t>
            </a:r>
          </a:p>
          <a:p>
            <a:pPr lvl="1"/>
            <a:r>
              <a:rPr lang="en-US" dirty="0" err="1"/>
              <a:t>Seebeck</a:t>
            </a:r>
            <a:r>
              <a:rPr lang="en-US" dirty="0"/>
              <a:t> Effect</a:t>
            </a:r>
          </a:p>
          <a:p>
            <a:pPr lvl="1"/>
            <a:r>
              <a:rPr lang="en-US" dirty="0"/>
              <a:t>Voltage dependent on temperature</a:t>
            </a:r>
          </a:p>
          <a:p>
            <a:r>
              <a:rPr lang="en-US" dirty="0"/>
              <a:t>Cheap to purchase</a:t>
            </a:r>
          </a:p>
          <a:p>
            <a:r>
              <a:rPr lang="en-US" dirty="0"/>
              <a:t>Quick to install</a:t>
            </a:r>
          </a:p>
          <a:p>
            <a:pPr lvl="1"/>
            <a:r>
              <a:rPr lang="en-US" dirty="0"/>
              <a:t>Attached with Aluminum tape</a:t>
            </a:r>
          </a:p>
          <a:p>
            <a:r>
              <a:rPr lang="en-US" dirty="0"/>
              <a:t>Very long lengths allowed</a:t>
            </a:r>
          </a:p>
          <a:p>
            <a:pPr lvl="1"/>
            <a:r>
              <a:rPr lang="en-US" dirty="0"/>
              <a:t>75 feet not uncommon</a:t>
            </a:r>
          </a:p>
          <a:p>
            <a:r>
              <a:rPr lang="en-US" dirty="0">
                <a:solidFill>
                  <a:srgbClr val="FF0000"/>
                </a:solidFill>
              </a:rPr>
              <a:t>Need complicated (expensive) electronics to read temperature</a:t>
            </a:r>
          </a:p>
          <a:p>
            <a:r>
              <a:rPr lang="en-US" dirty="0"/>
              <a:t>Different metal combinations:</a:t>
            </a:r>
          </a:p>
          <a:p>
            <a:pPr lvl="1"/>
            <a:r>
              <a:rPr lang="en-US" dirty="0"/>
              <a:t>Type T (Red + Blue) is normal at Goddard (-200C to +350C)</a:t>
            </a:r>
          </a:p>
          <a:p>
            <a:pPr lvl="2"/>
            <a:r>
              <a:rPr lang="en-US" dirty="0"/>
              <a:t>Copper-Constantan</a:t>
            </a:r>
          </a:p>
          <a:p>
            <a:pPr lvl="1"/>
            <a:r>
              <a:rPr lang="en-US" dirty="0"/>
              <a:t>Type K (Red + Yellow) used for higher temps (-200C to +1250C)</a:t>
            </a:r>
          </a:p>
          <a:p>
            <a:pPr lvl="2"/>
            <a:r>
              <a:rPr lang="en-US" dirty="0" err="1"/>
              <a:t>Chromel-Alumel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EA9AB-16C4-CD3B-270E-D76EC407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Summer 2020</a:t>
            </a:r>
            <a:endParaRPr lang="en-US" alt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C68CD-BB10-42B6-4A95-EA30B29D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A2FA7C-0EFA-4E32-B34B-D24A4EEBD08F}" type="slidenum">
              <a:rPr lang="en-US" alt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altLang="en-US" sz="9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3078" name="Picture 6" descr="THMK-MP">
            <a:extLst>
              <a:ext uri="{FF2B5EF4-FFF2-40B4-BE49-F238E27FC236}">
                <a16:creationId xmlns:a16="http://schemas.microsoft.com/office/drawing/2014/main" id="{ABBEFDF3-1136-23AE-4756-4604F6EBD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6" t="31230" r="13384" b="24834"/>
          <a:stretch/>
        </p:blipFill>
        <p:spPr bwMode="auto">
          <a:xfrm>
            <a:off x="7109787" y="3571517"/>
            <a:ext cx="1763443" cy="11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3B73-915E-5D6B-AA0C-B390E426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David’s Bio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902BB-D0BB-1819-1BD9-EF85AD1C1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Education:</a:t>
            </a:r>
          </a:p>
          <a:p>
            <a:pPr lvl="1"/>
            <a:r>
              <a:rPr lang="en-US" dirty="0"/>
              <a:t>Georgia Tech</a:t>
            </a:r>
          </a:p>
          <a:p>
            <a:pPr lvl="2"/>
            <a:r>
              <a:rPr lang="en-US" dirty="0"/>
              <a:t>1985 Bachelors Degree Mechanical Engineering</a:t>
            </a:r>
          </a:p>
          <a:p>
            <a:pPr lvl="1"/>
            <a:r>
              <a:rPr lang="en-US" dirty="0"/>
              <a:t>University of Texas, Arlington</a:t>
            </a:r>
          </a:p>
          <a:p>
            <a:pPr lvl="2"/>
            <a:r>
              <a:rPr lang="en-US" dirty="0"/>
              <a:t>1989 Masters Degree Aerospace Engineering</a:t>
            </a:r>
          </a:p>
          <a:p>
            <a:pPr lvl="2"/>
            <a:endParaRPr lang="en-US" dirty="0"/>
          </a:p>
          <a:p>
            <a:r>
              <a:rPr lang="en-US" dirty="0"/>
              <a:t>Employment:</a:t>
            </a:r>
          </a:p>
          <a:p>
            <a:pPr lvl="1"/>
            <a:r>
              <a:rPr lang="en-US" dirty="0"/>
              <a:t>1985-1999:  LTV Aerospace and Defense, Dallas TX</a:t>
            </a:r>
          </a:p>
          <a:p>
            <a:pPr lvl="2"/>
            <a:r>
              <a:rPr lang="en-US" dirty="0"/>
              <a:t>Space Shuttle Carbon-Carbon Leading Edges Reentry heating</a:t>
            </a:r>
          </a:p>
          <a:p>
            <a:pPr lvl="2"/>
            <a:r>
              <a:rPr lang="en-US" dirty="0"/>
              <a:t>Space Station (ISS) Radiators (HRS, Photovoltaic, Solar Dynamic)</a:t>
            </a:r>
          </a:p>
          <a:p>
            <a:pPr lvl="1"/>
            <a:r>
              <a:rPr lang="en-US" dirty="0"/>
              <a:t>1999-Pres:  NASA Goddard Space Flight Center, Greenbelt, MD</a:t>
            </a:r>
          </a:p>
          <a:p>
            <a:pPr lvl="2"/>
            <a:r>
              <a:rPr lang="en-US" dirty="0"/>
              <a:t>Chief Engineer Thermal Engineering Branch</a:t>
            </a:r>
          </a:p>
          <a:p>
            <a:pPr lvl="2"/>
            <a:r>
              <a:rPr lang="en-US" dirty="0"/>
              <a:t>Worked many space missions, including Hubble Telescope and its servicing missions, Triana, SDO, LRO, MMS, STEREO, LUCY, Landsat-9, ExoMars/MOMA, DAVINCI, Dragonfly/</a:t>
            </a:r>
            <a:r>
              <a:rPr lang="en-US" dirty="0" err="1"/>
              <a:t>DraMS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D54BF-CAAA-4401-A4AE-20CA1FA3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2019 – August 26-30,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12EE5-9745-D46D-2CCD-CDD16B7B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87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38C3-7AAA-A0E9-00F7-2144411D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29" y="273470"/>
            <a:ext cx="7609742" cy="447125"/>
          </a:xfrm>
        </p:spPr>
        <p:txBody>
          <a:bodyPr>
            <a:normAutofit/>
          </a:bodyPr>
          <a:lstStyle/>
          <a:p>
            <a:r>
              <a:rPr lang="en-US" dirty="0"/>
              <a:t>Thermistors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2147C-BCAB-4D4E-C45C-EACDE40DB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7886700" cy="3647984"/>
          </a:xfrm>
        </p:spPr>
        <p:txBody>
          <a:bodyPr/>
          <a:lstStyle/>
          <a:p>
            <a:r>
              <a:rPr lang="en-US" dirty="0"/>
              <a:t>Resistance changes with Temperature</a:t>
            </a:r>
          </a:p>
          <a:p>
            <a:pPr lvl="1"/>
            <a:r>
              <a:rPr lang="en-US" dirty="0"/>
              <a:t>Metal oxide bead material</a:t>
            </a:r>
          </a:p>
          <a:p>
            <a:r>
              <a:rPr lang="en-US" dirty="0"/>
              <a:t>Very non-linear response</a:t>
            </a:r>
          </a:p>
          <a:p>
            <a:pPr lvl="1"/>
            <a:r>
              <a:rPr lang="en-US" dirty="0"/>
              <a:t>Negative slope curve</a:t>
            </a:r>
          </a:p>
          <a:p>
            <a:pPr lvl="2"/>
            <a:r>
              <a:rPr lang="en-US" b="1" u="sng" dirty="0"/>
              <a:t>NTC (Negative Temperature Coefficient)</a:t>
            </a:r>
          </a:p>
          <a:p>
            <a:pPr lvl="1"/>
            <a:r>
              <a:rPr lang="en-US" dirty="0"/>
              <a:t>Comes in various resistances</a:t>
            </a:r>
          </a:p>
          <a:p>
            <a:pPr lvl="1"/>
            <a:r>
              <a:rPr lang="en-US" dirty="0"/>
              <a:t>2252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1000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5000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10,000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Nominal resistance rated @ 25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range -55C and +90C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 be used on solar arrays or cryogenic applications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temp exposure permanently changes resistance of the bead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68DE0-9C2F-916A-4942-CA684110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Summer 2020</a:t>
            </a:r>
            <a:endParaRPr lang="en-US" alt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449A0-EB8D-C834-9882-630986227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A2FA7C-0EFA-4E32-B34B-D24A4EEBD08F}" type="slidenum">
              <a:rPr lang="en-US" alt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altLang="en-US" sz="9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607CEF-0128-5448-8A68-DEBE23E7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056" y="1565528"/>
            <a:ext cx="3205544" cy="22465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BAFD676-F630-61BF-18CB-8EB40EEFD634}"/>
              </a:ext>
            </a:extLst>
          </p:cNvPr>
          <p:cNvGrpSpPr/>
          <p:nvPr/>
        </p:nvGrpSpPr>
        <p:grpSpPr>
          <a:xfrm>
            <a:off x="5741148" y="3493701"/>
            <a:ext cx="1063870" cy="430367"/>
            <a:chOff x="7678615" y="4865077"/>
            <a:chExt cx="1418493" cy="57382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A86DB63-EBB6-56C0-5350-EDD1628FE27B}"/>
                </a:ext>
              </a:extLst>
            </p:cNvPr>
            <p:cNvCxnSpPr/>
            <p:nvPr/>
          </p:nvCxnSpPr>
          <p:spPr>
            <a:xfrm>
              <a:off x="7678615" y="4865077"/>
              <a:ext cx="1418493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EA9BFB-EAD1-98CB-7FEC-4D19F33F95E7}"/>
                </a:ext>
              </a:extLst>
            </p:cNvPr>
            <p:cNvCxnSpPr>
              <a:cxnSpLocks/>
            </p:cNvCxnSpPr>
            <p:nvPr/>
          </p:nvCxnSpPr>
          <p:spPr>
            <a:xfrm>
              <a:off x="9097108" y="4865077"/>
              <a:ext cx="0" cy="57382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5774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9184"/>
            <a:ext cx="6229350" cy="594122"/>
          </a:xfrm>
        </p:spPr>
        <p:txBody>
          <a:bodyPr/>
          <a:lstStyle/>
          <a:p>
            <a:r>
              <a:rPr lang="en-US" b="1" dirty="0"/>
              <a:t>Thermistor Specs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49" y="1379106"/>
            <a:ext cx="6172200" cy="394335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Thermistors: </a:t>
            </a:r>
          </a:p>
          <a:p>
            <a:pPr lvl="2"/>
            <a:r>
              <a:rPr lang="en-US" dirty="0"/>
              <a:t>S-311-P-18L: Standard GSFC thermistor</a:t>
            </a:r>
          </a:p>
          <a:p>
            <a:pPr lvl="2"/>
            <a:r>
              <a:rPr lang="en-US" dirty="0"/>
              <a:t>S311-P-8-827A:  QTI surface mount (chip style)</a:t>
            </a:r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5134389" cy="3695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51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1746"/>
            <a:ext cx="6172200" cy="536972"/>
          </a:xfrm>
        </p:spPr>
        <p:txBody>
          <a:bodyPr>
            <a:normAutofit/>
          </a:bodyPr>
          <a:lstStyle/>
          <a:p>
            <a:r>
              <a:rPr lang="en-US" b="1" dirty="0"/>
              <a:t>Thermistor Part Number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>
            <a:off x="771589" y="1828800"/>
            <a:ext cx="7292102" cy="4544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6578" y="1322446"/>
            <a:ext cx="47964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Correlation between manufacturer number and Goddard number</a:t>
            </a:r>
          </a:p>
        </p:txBody>
      </p:sp>
      <p:sp>
        <p:nvSpPr>
          <p:cNvPr id="6" name="Oval 5"/>
          <p:cNvSpPr/>
          <p:nvPr/>
        </p:nvSpPr>
        <p:spPr>
          <a:xfrm>
            <a:off x="3028950" y="3486150"/>
            <a:ext cx="457200" cy="914400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43300" y="3486151"/>
            <a:ext cx="571500" cy="970307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7001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64D0-5295-91DB-E967-35B02C64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4483"/>
            <a:ext cx="7785589" cy="499880"/>
          </a:xfrm>
        </p:spPr>
        <p:txBody>
          <a:bodyPr>
            <a:normAutofit/>
          </a:bodyPr>
          <a:lstStyle/>
          <a:p>
            <a:r>
              <a:rPr lang="en-US" b="1" dirty="0"/>
              <a:t>PRTs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47927-E2FE-DAAE-A6EC-021B6D00D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993593"/>
            <a:ext cx="7886700" cy="367436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Resistance element is Platinum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latinum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/>
              <a:t>esistance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dirty="0"/>
              <a:t>hermometer</a:t>
            </a:r>
          </a:p>
          <a:p>
            <a:r>
              <a:rPr lang="en-US" dirty="0"/>
              <a:t>Positive slope</a:t>
            </a:r>
          </a:p>
          <a:p>
            <a:pPr lvl="1"/>
            <a:r>
              <a:rPr lang="en-US" b="1" u="sng" dirty="0"/>
              <a:t>PTC (Positive Temperature Coefficient)</a:t>
            </a:r>
          </a:p>
          <a:p>
            <a:r>
              <a:rPr lang="en-US" dirty="0"/>
              <a:t>Very linear Temperature vs. Resistance curve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Temperature range -269</a:t>
            </a:r>
            <a:r>
              <a:rPr lang="en-US" b="1" u="sng" baseline="30000" dirty="0">
                <a:solidFill>
                  <a:srgbClr val="FF0000"/>
                </a:solidFill>
              </a:rPr>
              <a:t>O</a:t>
            </a:r>
            <a:r>
              <a:rPr lang="en-US" b="1" u="sng" dirty="0">
                <a:solidFill>
                  <a:srgbClr val="FF0000"/>
                </a:solidFill>
              </a:rPr>
              <a:t>C to 400</a:t>
            </a:r>
            <a:r>
              <a:rPr lang="en-US" b="1" u="sng" baseline="30000" dirty="0">
                <a:solidFill>
                  <a:srgbClr val="FF0000"/>
                </a:solidFill>
              </a:rPr>
              <a:t>O</a:t>
            </a:r>
            <a:r>
              <a:rPr lang="en-US" b="1" u="sng" dirty="0">
                <a:solidFill>
                  <a:srgbClr val="FF0000"/>
                </a:solidFill>
              </a:rPr>
              <a:t>C</a:t>
            </a:r>
          </a:p>
          <a:p>
            <a:pPr lvl="1"/>
            <a:r>
              <a:rPr lang="en-US" dirty="0"/>
              <a:t>Others capable up to +800</a:t>
            </a:r>
            <a:r>
              <a:rPr lang="en-US" baseline="30000" dirty="0"/>
              <a:t>O</a:t>
            </a:r>
            <a:r>
              <a:rPr lang="en-US" dirty="0"/>
              <a:t>C,</a:t>
            </a:r>
          </a:p>
          <a:p>
            <a:pPr lvl="1"/>
            <a:r>
              <a:rPr lang="en-US" dirty="0"/>
              <a:t>Nominal resistance rated @ 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dirty="0"/>
              <a:t>4 wire variety enhances accuracy if needed</a:t>
            </a:r>
          </a:p>
          <a:p>
            <a:pPr lvl="1"/>
            <a:r>
              <a:rPr lang="en-US" dirty="0"/>
              <a:t> Removes resistance of leads.</a:t>
            </a:r>
          </a:p>
          <a:p>
            <a:pPr lvl="1"/>
            <a:r>
              <a:rPr lang="en-US" dirty="0"/>
              <a:t>Resistances usually 100 </a:t>
            </a:r>
            <a:r>
              <a:rPr lang="el-GR" dirty="0"/>
              <a:t>Ω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C0EA4-AC34-6301-2779-74BE188D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F6BA242-D89E-46B7-9108-EED38973D7D1}" type="slidenum">
              <a:rPr lang="en-US" alt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altLang="en-US" sz="9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2050" name="Picture 2" descr="Pt100 temperature sensor – useful things to know">
            <a:extLst>
              <a:ext uri="{FF2B5EF4-FFF2-40B4-BE49-F238E27FC236}">
                <a16:creationId xmlns:a16="http://schemas.microsoft.com/office/drawing/2014/main" id="{C83F6A83-7D3C-A1D8-32E4-62180C06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10054"/>
            <a:ext cx="3814763" cy="24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33D924-200A-1EC1-BB8C-83E9B8408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5" t="6419" r="17475" b="13613"/>
          <a:stretch/>
        </p:blipFill>
        <p:spPr>
          <a:xfrm>
            <a:off x="6629400" y="1145573"/>
            <a:ext cx="2057400" cy="144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8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04864B7-183E-C457-3C32-D099EA0D1DBF}"/>
              </a:ext>
            </a:extLst>
          </p:cNvPr>
          <p:cNvGrpSpPr/>
          <p:nvPr/>
        </p:nvGrpSpPr>
        <p:grpSpPr>
          <a:xfrm rot="1127030">
            <a:off x="5410200" y="1797251"/>
            <a:ext cx="3589986" cy="1168553"/>
            <a:chOff x="6385444" y="1566679"/>
            <a:chExt cx="4786648" cy="15580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D38BAC-FA6C-99BD-C393-BB0AF5FB0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5444" y="1566679"/>
              <a:ext cx="4786648" cy="155807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961A55-36BC-548E-9D7A-C0CBECF09E28}"/>
                </a:ext>
              </a:extLst>
            </p:cNvPr>
            <p:cNvSpPr/>
            <p:nvPr/>
          </p:nvSpPr>
          <p:spPr>
            <a:xfrm>
              <a:off x="6611815" y="2543908"/>
              <a:ext cx="844062" cy="257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7F32E29-338F-207A-5A6A-96EEBE81C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5" t="6419" r="17475" b="13613"/>
          <a:stretch/>
        </p:blipFill>
        <p:spPr>
          <a:xfrm>
            <a:off x="6284064" y="3539584"/>
            <a:ext cx="2360735" cy="1652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ABDB0C-D981-E65A-4850-55EB1677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73" y="152400"/>
            <a:ext cx="7750419" cy="536330"/>
          </a:xfrm>
        </p:spPr>
        <p:txBody>
          <a:bodyPr>
            <a:normAutofit/>
          </a:bodyPr>
          <a:lstStyle/>
          <a:p>
            <a:r>
              <a:rPr lang="en-US" dirty="0"/>
              <a:t>2 PRT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8FB39-280A-4236-BAD1-38C2AE51C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16" y="1087980"/>
            <a:ext cx="7467600" cy="5138418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Wire wound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Cylindrical</a:t>
            </a:r>
            <a:r>
              <a:rPr lang="en-US" dirty="0"/>
              <a:t> shape package</a:t>
            </a:r>
          </a:p>
          <a:p>
            <a:pPr lvl="1"/>
            <a:r>
              <a:rPr lang="en-US" dirty="0"/>
              <a:t>Platinum wire wrapped around a spool</a:t>
            </a:r>
          </a:p>
          <a:p>
            <a:pPr lvl="1"/>
            <a:r>
              <a:rPr lang="en-US" u="sng" dirty="0"/>
              <a:t>Not vibration resistant</a:t>
            </a:r>
          </a:p>
          <a:p>
            <a:pPr lvl="1"/>
            <a:r>
              <a:rPr lang="en-US" u="sng" dirty="0"/>
              <a:t>More accurate at high/low temps</a:t>
            </a:r>
          </a:p>
          <a:p>
            <a:pPr lvl="1"/>
            <a:r>
              <a:rPr lang="en-US" u="sng" dirty="0"/>
              <a:t>10X more expensive than thin film</a:t>
            </a:r>
          </a:p>
          <a:p>
            <a:pPr marL="342900" lvl="1" indent="0">
              <a:buNone/>
            </a:pPr>
            <a:endParaRPr lang="en-US" b="1" u="sng" dirty="0"/>
          </a:p>
          <a:p>
            <a:r>
              <a:rPr lang="en-US" b="1" u="sng" dirty="0"/>
              <a:t>Thin film deposition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Rectangular</a:t>
            </a:r>
            <a:r>
              <a:rPr lang="en-US" dirty="0"/>
              <a:t> shape package</a:t>
            </a:r>
          </a:p>
          <a:p>
            <a:pPr lvl="1"/>
            <a:r>
              <a:rPr lang="en-US" dirty="0"/>
              <a:t>Platinum is deposited onto a ceramic substrate</a:t>
            </a:r>
          </a:p>
          <a:p>
            <a:pPr lvl="1"/>
            <a:r>
              <a:rPr lang="en-US" u="sng" dirty="0"/>
              <a:t>Better for high vibe loads</a:t>
            </a:r>
          </a:p>
          <a:p>
            <a:pPr lvl="1"/>
            <a:r>
              <a:rPr lang="en-US" u="sng" dirty="0"/>
              <a:t>Less accurate at high/low temps</a:t>
            </a:r>
          </a:p>
          <a:p>
            <a:pPr lvl="2"/>
            <a:r>
              <a:rPr lang="en-US" u="sng" dirty="0"/>
              <a:t>Temperature change will grow/shrink package; slightly changing resistance due to strain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5571-6315-6423-67F7-078A31CB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Summer 2020</a:t>
            </a:r>
            <a:endParaRPr lang="en-US" alt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76D2D-1479-8117-5FBA-656EF64B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A2FA7C-0EFA-4E32-B34B-D24A4EEBD08F}" type="slidenum">
              <a:rPr lang="en-US" alt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altLang="en-US" sz="9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9114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66" y="227684"/>
            <a:ext cx="7583137" cy="4119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Mechanical Thermostats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5" y="957870"/>
            <a:ext cx="7447085" cy="3771900"/>
          </a:xfrm>
        </p:spPr>
        <p:txBody>
          <a:bodyPr/>
          <a:lstStyle/>
          <a:p>
            <a:r>
              <a:rPr lang="en-US" dirty="0"/>
              <a:t>Flight qualified vendors:  from Honeywell, </a:t>
            </a:r>
            <a:r>
              <a:rPr lang="en-US" dirty="0" err="1"/>
              <a:t>Sensata</a:t>
            </a:r>
            <a:r>
              <a:rPr lang="en-US" dirty="0"/>
              <a:t>, or </a:t>
            </a:r>
            <a:r>
              <a:rPr lang="en-US" dirty="0" err="1"/>
              <a:t>Comepa</a:t>
            </a:r>
            <a:endParaRPr lang="en-US" dirty="0"/>
          </a:p>
          <a:p>
            <a:pPr lvl="1"/>
            <a:r>
              <a:rPr lang="en-US" sz="1350" dirty="0"/>
              <a:t>NASA Goddard S311-641 specifications</a:t>
            </a:r>
          </a:p>
          <a:p>
            <a:pPr lvl="1"/>
            <a:r>
              <a:rPr lang="en-US" sz="1350" dirty="0"/>
              <a:t>Honeywell Type 700</a:t>
            </a:r>
          </a:p>
          <a:p>
            <a:pPr lvl="1"/>
            <a:r>
              <a:rPr lang="en-US" sz="1350" dirty="0" err="1"/>
              <a:t>Sensata</a:t>
            </a:r>
            <a:r>
              <a:rPr lang="en-US" sz="1350" dirty="0"/>
              <a:t> M1, M2, 3BT, 4BT</a:t>
            </a:r>
          </a:p>
          <a:p>
            <a:pPr lvl="1"/>
            <a:r>
              <a:rPr lang="en-US" sz="1350" dirty="0" err="1"/>
              <a:t>Comepa</a:t>
            </a:r>
            <a:r>
              <a:rPr lang="en-US" sz="1350" dirty="0"/>
              <a:t> has an ESA Spec which Goddard agreed to allow as a S311 surrogate</a:t>
            </a:r>
            <a:endParaRPr lang="en-US" sz="1500" dirty="0"/>
          </a:p>
          <a:p>
            <a:endParaRPr lang="en-US" sz="15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7900" y="5624514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tstat.jpg"/>
          <p:cNvPicPr>
            <a:picLocks noChangeAspect="1"/>
          </p:cNvPicPr>
          <p:nvPr/>
        </p:nvPicPr>
        <p:blipFill>
          <a:blip r:embed="rId2" cstate="print"/>
          <a:srcRect l="31250" t="11111" r="25000" b="20000"/>
          <a:stretch>
            <a:fillRect/>
          </a:stretch>
        </p:blipFill>
        <p:spPr>
          <a:xfrm>
            <a:off x="426531" y="3594210"/>
            <a:ext cx="2446867" cy="2167225"/>
          </a:xfrm>
          <a:prstGeom prst="rect">
            <a:avLst/>
          </a:prstGeom>
        </p:spPr>
      </p:pic>
      <p:pic>
        <p:nvPicPr>
          <p:cNvPr id="7" name="Picture 6" descr="tstat2.jpg"/>
          <p:cNvPicPr>
            <a:picLocks noChangeAspect="1"/>
          </p:cNvPicPr>
          <p:nvPr/>
        </p:nvPicPr>
        <p:blipFill>
          <a:blip r:embed="rId3" cstate="print"/>
          <a:srcRect l="28000" t="11852" r="30667" b="24148"/>
          <a:stretch>
            <a:fillRect/>
          </a:stretch>
        </p:blipFill>
        <p:spPr>
          <a:xfrm rot="5400000">
            <a:off x="3212793" y="3671112"/>
            <a:ext cx="2167225" cy="2013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245" y="3203329"/>
            <a:ext cx="24414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Style 701, or M1 (standard)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6009" y="3184746"/>
            <a:ext cx="19268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Style 717 (Prop lines)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63F74583-E24E-E833-3A82-762F94256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0" t="30614" r="6102" b="27311"/>
          <a:stretch/>
        </p:blipFill>
        <p:spPr bwMode="auto">
          <a:xfrm>
            <a:off x="6057900" y="3559681"/>
            <a:ext cx="1812905" cy="21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CFB9FF-B3C3-F8EA-DB01-83B10A5A3A33}"/>
              </a:ext>
            </a:extLst>
          </p:cNvPr>
          <p:cNvSpPr txBox="1"/>
          <p:nvPr/>
        </p:nvSpPr>
        <p:spPr>
          <a:xfrm>
            <a:off x="6129028" y="3128918"/>
            <a:ext cx="16706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/>
              <a:t>Sensata</a:t>
            </a:r>
            <a:r>
              <a:rPr lang="en-US" sz="1500" dirty="0"/>
              <a:t> Style 3BT</a:t>
            </a:r>
          </a:p>
        </p:txBody>
      </p:sp>
    </p:spTree>
    <p:extLst>
      <p:ext uri="{BB962C8B-B14F-4D97-AF65-F5344CB8AC3E}">
        <p14:creationId xmlns:p14="http://schemas.microsoft.com/office/powerpoint/2010/main" val="342514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19EA-05A1-7D78-9EE0-0CC1DCCF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790" y="178981"/>
            <a:ext cx="7750419" cy="45591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Sensata</a:t>
            </a:r>
            <a:r>
              <a:rPr lang="en-US" b="1" dirty="0"/>
              <a:t> M1 and M2 Thermostats  (1/2” disks)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9021C-B96D-C738-ABAF-4F55AB4A6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289" y="3658662"/>
            <a:ext cx="4202723" cy="2208737"/>
          </a:xfrm>
        </p:spPr>
        <p:txBody>
          <a:bodyPr>
            <a:normAutofit fontScale="62500" lnSpcReduction="20000"/>
          </a:bodyPr>
          <a:lstStyle/>
          <a:p>
            <a:r>
              <a:rPr lang="en-US" b="1" u="sng" dirty="0"/>
              <a:t>M1: Large Temp Differential</a:t>
            </a:r>
          </a:p>
          <a:p>
            <a:pPr lvl="1"/>
            <a:r>
              <a:rPr lang="en-US" dirty="0"/>
              <a:t>20</a:t>
            </a:r>
            <a:r>
              <a:rPr lang="en-US" baseline="30000" dirty="0"/>
              <a:t>O</a:t>
            </a:r>
            <a:r>
              <a:rPr lang="en-US" dirty="0"/>
              <a:t>F (9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  <a:p>
            <a:r>
              <a:rPr lang="en-US" dirty="0"/>
              <a:t>-65°F to 550°F (-53.9°C to 287.8°C) close setpoints</a:t>
            </a:r>
          </a:p>
          <a:p>
            <a:r>
              <a:rPr lang="en-US" dirty="0"/>
              <a:t>5amps @ 30 VDC</a:t>
            </a:r>
          </a:p>
          <a:p>
            <a:pPr lvl="1"/>
            <a:r>
              <a:rPr lang="en-US" dirty="0"/>
              <a:t>100,000 cycles minimum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00605A-B688-6850-E139-0E2512459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1" y="3658663"/>
            <a:ext cx="4419599" cy="2208736"/>
          </a:xfrm>
        </p:spPr>
        <p:txBody>
          <a:bodyPr>
            <a:normAutofit fontScale="62500" lnSpcReduction="20000"/>
          </a:bodyPr>
          <a:lstStyle/>
          <a:p>
            <a:r>
              <a:rPr lang="en-US" b="1" u="sng" dirty="0"/>
              <a:t>M2: Small Temp Differential</a:t>
            </a:r>
          </a:p>
          <a:p>
            <a:pPr lvl="1"/>
            <a:r>
              <a:rPr lang="en-US" dirty="0"/>
              <a:t>2°F to 5°F (1.1 to 2.8°C)</a:t>
            </a:r>
          </a:p>
          <a:p>
            <a:r>
              <a:rPr lang="en-US" dirty="0"/>
              <a:t> -40</a:t>
            </a:r>
            <a:r>
              <a:rPr lang="en-US" baseline="30000" dirty="0"/>
              <a:t>o</a:t>
            </a:r>
            <a:r>
              <a:rPr lang="en-US" dirty="0"/>
              <a:t>F to +235</a:t>
            </a:r>
            <a:r>
              <a:rPr lang="en-US" baseline="30000" dirty="0"/>
              <a:t>o</a:t>
            </a:r>
            <a:r>
              <a:rPr lang="en-US" dirty="0"/>
              <a:t>F (-40</a:t>
            </a:r>
            <a:r>
              <a:rPr lang="en-US" baseline="30000" dirty="0"/>
              <a:t>o</a:t>
            </a:r>
            <a:r>
              <a:rPr lang="en-US" dirty="0"/>
              <a:t>C to 112.8</a:t>
            </a:r>
            <a:r>
              <a:rPr lang="en-US" baseline="30000" dirty="0"/>
              <a:t>o</a:t>
            </a:r>
            <a:r>
              <a:rPr lang="en-US" dirty="0"/>
              <a:t>C) close setpoints</a:t>
            </a:r>
          </a:p>
          <a:p>
            <a:r>
              <a:rPr lang="en-US" dirty="0"/>
              <a:t>2.0 amperes at 30Vdc, 250,000 cycles</a:t>
            </a:r>
          </a:p>
          <a:p>
            <a:r>
              <a:rPr lang="en-US" dirty="0"/>
              <a:t>3.0 amperes at 31Vdc, 50,000 cycles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AB8C4-91AE-740C-D581-592CB294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Summer 2020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EA541-BDDC-3CE8-8B0A-F56C8E2C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5169BE-77A1-34E9-548B-BC27D1B7D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89" y="1454422"/>
            <a:ext cx="4241557" cy="2055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BBB995-473A-763A-D6E6-5AE479FE1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309258"/>
            <a:ext cx="2709351" cy="21179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7916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527"/>
            <a:ext cx="7750419" cy="438333"/>
          </a:xfrm>
        </p:spPr>
        <p:txBody>
          <a:bodyPr>
            <a:normAutofit/>
          </a:bodyPr>
          <a:lstStyle/>
          <a:p>
            <a:r>
              <a:rPr lang="en-US" b="1" dirty="0"/>
              <a:t>Thermostat Specs for Flight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403" y="1074160"/>
            <a:ext cx="7750419" cy="448844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Thermostats: </a:t>
            </a:r>
          </a:p>
          <a:p>
            <a:pPr lvl="2"/>
            <a:r>
              <a:rPr lang="en-US" dirty="0"/>
              <a:t>NASA S-311-641-XX</a:t>
            </a:r>
          </a:p>
          <a:p>
            <a:pPr lvl="3"/>
            <a:r>
              <a:rPr lang="en-US" dirty="0"/>
              <a:t>B: General Requirements</a:t>
            </a:r>
          </a:p>
          <a:p>
            <a:pPr lvl="3"/>
            <a:r>
              <a:rPr lang="en-US" dirty="0"/>
              <a:t>/02: </a:t>
            </a:r>
            <a:r>
              <a:rPr lang="en-US" dirty="0" err="1"/>
              <a:t>Sensata</a:t>
            </a:r>
            <a:r>
              <a:rPr lang="en-US" dirty="0"/>
              <a:t> M2 (narrow differential)</a:t>
            </a:r>
          </a:p>
          <a:p>
            <a:pPr lvl="3"/>
            <a:r>
              <a:rPr lang="en-US" dirty="0"/>
              <a:t>/03: Honeywell 700 Series (standard </a:t>
            </a:r>
            <a:r>
              <a:rPr lang="en-US" dirty="0" err="1"/>
              <a:t>t’stat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/04: Honeywell 270 Series (High Power, 10amp)</a:t>
            </a:r>
          </a:p>
          <a:p>
            <a:pPr lvl="3"/>
            <a:r>
              <a:rPr lang="en-US" dirty="0"/>
              <a:t>/05: </a:t>
            </a:r>
            <a:r>
              <a:rPr lang="en-US" dirty="0" err="1"/>
              <a:t>Sensata</a:t>
            </a:r>
            <a:r>
              <a:rPr lang="en-US" dirty="0"/>
              <a:t> M1 (large differential)</a:t>
            </a:r>
          </a:p>
          <a:p>
            <a:pPr lvl="3"/>
            <a:r>
              <a:rPr lang="en-US" dirty="0"/>
              <a:t>/06: </a:t>
            </a:r>
            <a:r>
              <a:rPr lang="en-US" dirty="0" err="1"/>
              <a:t>Sensata</a:t>
            </a:r>
            <a:r>
              <a:rPr lang="en-US" dirty="0"/>
              <a:t> 4BT (super tiny)</a:t>
            </a:r>
          </a:p>
          <a:p>
            <a:pPr lvl="3"/>
            <a:r>
              <a:rPr lang="en-US" dirty="0"/>
              <a:t>/07: </a:t>
            </a:r>
            <a:r>
              <a:rPr lang="en-US" dirty="0" err="1"/>
              <a:t>Sensata</a:t>
            </a:r>
            <a:r>
              <a:rPr lang="en-US" dirty="0"/>
              <a:t> 3BT (super tiny)</a:t>
            </a:r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1402" y="4639634"/>
            <a:ext cx="1534793" cy="1380166"/>
          </a:xfrm>
          <a:prstGeom prst="rect">
            <a:avLst/>
          </a:prstGeom>
        </p:spPr>
      </p:pic>
      <p:pic>
        <p:nvPicPr>
          <p:cNvPr id="5" name="Picture 4" descr="Miniature Thermosta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93" y="4596110"/>
            <a:ext cx="1981200" cy="1467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Miniature Thermostat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76" y="4503353"/>
            <a:ext cx="1534793" cy="157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iniature Thermostat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57" y="4340963"/>
            <a:ext cx="1790699" cy="1900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0092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83"/>
          <a:stretch/>
        </p:blipFill>
        <p:spPr bwMode="auto">
          <a:xfrm>
            <a:off x="4097215" y="1002925"/>
            <a:ext cx="4459112" cy="485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694843" y="2026627"/>
            <a:ext cx="113385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4691E-1B7E-6096-3DFC-02E50EF9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86700" cy="516843"/>
          </a:xfrm>
        </p:spPr>
        <p:txBody>
          <a:bodyPr>
            <a:normAutofit/>
          </a:bodyPr>
          <a:lstStyle/>
          <a:p>
            <a:r>
              <a:rPr lang="en-US" b="1" dirty="0"/>
              <a:t>S311-P641/03 Spec</a:t>
            </a:r>
          </a:p>
        </p:txBody>
      </p:sp>
    </p:spTree>
    <p:extLst>
      <p:ext uri="{BB962C8B-B14F-4D97-AF65-F5344CB8AC3E}">
        <p14:creationId xmlns:p14="http://schemas.microsoft.com/office/powerpoint/2010/main" val="2287526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115050" cy="536972"/>
          </a:xfrm>
        </p:spPr>
        <p:txBody>
          <a:bodyPr>
            <a:normAutofit/>
          </a:bodyPr>
          <a:lstStyle/>
          <a:p>
            <a:r>
              <a:rPr lang="en-US" b="1" dirty="0"/>
              <a:t>Heaters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9282"/>
            <a:ext cx="8713178" cy="31317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Kapton (Polyimide) Thermofoil Heaters</a:t>
            </a:r>
          </a:p>
          <a:p>
            <a:r>
              <a:rPr lang="en-US" dirty="0"/>
              <a:t>Typically applied with 3M 966 Acrylic Adhesive</a:t>
            </a:r>
          </a:p>
          <a:p>
            <a:pPr lvl="1"/>
            <a:r>
              <a:rPr lang="en-US" dirty="0"/>
              <a:t>Low outgassing</a:t>
            </a:r>
          </a:p>
          <a:p>
            <a:r>
              <a:rPr lang="en-US" dirty="0"/>
              <a:t>Kapton material temp limit +150</a:t>
            </a:r>
            <a:r>
              <a:rPr lang="en-US" baseline="30000" dirty="0"/>
              <a:t>O</a:t>
            </a:r>
            <a:r>
              <a:rPr lang="en-US" dirty="0"/>
              <a:t>C (although Minco makes some good to +200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  <a:p>
            <a:pPr lvl="1"/>
            <a:r>
              <a:rPr lang="en-US" dirty="0"/>
              <a:t>966 adhesive good to about +130</a:t>
            </a:r>
            <a:r>
              <a:rPr lang="en-US" baseline="30000" dirty="0"/>
              <a:t>O</a:t>
            </a:r>
            <a:r>
              <a:rPr lang="en-US" dirty="0"/>
              <a:t>C (data sheet says +204</a:t>
            </a:r>
            <a:r>
              <a:rPr lang="en-US" baseline="30000" dirty="0"/>
              <a:t>O</a:t>
            </a:r>
            <a:r>
              <a:rPr lang="en-US" dirty="0"/>
              <a:t>C) before outgassing happens</a:t>
            </a:r>
          </a:p>
          <a:p>
            <a:pPr lvl="1"/>
            <a:r>
              <a:rPr lang="en-US" dirty="0"/>
              <a:t>Bond with Stycast Epoxy if hotter than +130</a:t>
            </a:r>
            <a:r>
              <a:rPr lang="en-US" baseline="30000" dirty="0"/>
              <a:t>O</a:t>
            </a:r>
            <a:r>
              <a:rPr lang="en-US" dirty="0"/>
              <a:t>C, or </a:t>
            </a:r>
            <a:r>
              <a:rPr lang="en-US" dirty="0">
                <a:solidFill>
                  <a:srgbClr val="FF0000"/>
                </a:solidFill>
              </a:rPr>
              <a:t>watt density higher than 3.5 W/in2 </a:t>
            </a:r>
          </a:p>
          <a:p>
            <a:r>
              <a:rPr lang="en-US" dirty="0" err="1"/>
              <a:t>Overtaped</a:t>
            </a:r>
            <a:r>
              <a:rPr lang="en-US" dirty="0"/>
              <a:t> with 3M 425 aluminum tape to help spread out heat from potential “bubbles”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41578" y="6431756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 descr="heater.jpg"/>
          <p:cNvPicPr>
            <a:picLocks noChangeAspect="1"/>
          </p:cNvPicPr>
          <p:nvPr/>
        </p:nvPicPr>
        <p:blipFill rotWithShape="1">
          <a:blip r:embed="rId2" cstate="print"/>
          <a:srcRect t="15001"/>
          <a:stretch/>
        </p:blipFill>
        <p:spPr>
          <a:xfrm>
            <a:off x="457200" y="4191000"/>
            <a:ext cx="4724897" cy="2259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B143D6-9C3D-530C-D6EB-2E2110AB1745}"/>
              </a:ext>
            </a:extLst>
          </p:cNvPr>
          <p:cNvSpPr txBox="1"/>
          <p:nvPr/>
        </p:nvSpPr>
        <p:spPr>
          <a:xfrm>
            <a:off x="5380893" y="4343400"/>
            <a:ext cx="3560885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1"/>
            <a:r>
              <a:rPr lang="en-US" sz="1500" u="sng" dirty="0"/>
              <a:t>Note:</a:t>
            </a:r>
            <a:r>
              <a:rPr lang="en-US" sz="1500" dirty="0"/>
              <a:t> Be careful when bonding heaters to cylindrical surfaces with 3M966 (spring-back)</a:t>
            </a:r>
          </a:p>
        </p:txBody>
      </p:sp>
    </p:spTree>
    <p:extLst>
      <p:ext uri="{BB962C8B-B14F-4D97-AF65-F5344CB8AC3E}">
        <p14:creationId xmlns:p14="http://schemas.microsoft.com/office/powerpoint/2010/main" val="232903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17" y="228600"/>
            <a:ext cx="7706458" cy="429541"/>
          </a:xfrm>
        </p:spPr>
        <p:txBody>
          <a:bodyPr>
            <a:normAutofit/>
          </a:bodyPr>
          <a:lstStyle/>
          <a:p>
            <a:r>
              <a:rPr lang="en-US" b="1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153400" cy="3657600"/>
          </a:xfrm>
        </p:spPr>
        <p:txBody>
          <a:bodyPr>
            <a:normAutofit/>
          </a:bodyPr>
          <a:lstStyle/>
          <a:p>
            <a:r>
              <a:rPr lang="en-US" dirty="0"/>
              <a:t>MLI Blanketing Theory 101</a:t>
            </a:r>
          </a:p>
          <a:p>
            <a:r>
              <a:rPr lang="en-US" dirty="0"/>
              <a:t>MLI blanketing installation</a:t>
            </a:r>
          </a:p>
          <a:p>
            <a:r>
              <a:rPr lang="en-US" dirty="0"/>
              <a:t>Temperature Measurements</a:t>
            </a:r>
          </a:p>
          <a:p>
            <a:r>
              <a:rPr lang="en-US" dirty="0"/>
              <a:t>Heaters and Thermostats</a:t>
            </a:r>
          </a:p>
          <a:p>
            <a:r>
              <a:rPr lang="en-US" dirty="0"/>
              <a:t>Optical coatings (Paints and tapes)</a:t>
            </a:r>
          </a:p>
          <a:p>
            <a:r>
              <a:rPr lang="en-US" dirty="0"/>
              <a:t>Interface Conductance and Gap fillers</a:t>
            </a:r>
          </a:p>
          <a:p>
            <a:r>
              <a:rPr lang="en-US" dirty="0"/>
              <a:t>Ordering Flight Hardware</a:t>
            </a:r>
          </a:p>
          <a:p>
            <a:r>
              <a:rPr lang="en-US" dirty="0"/>
              <a:t>Louvers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5556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45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9340" y="140459"/>
            <a:ext cx="7554546" cy="542977"/>
          </a:xfrm>
        </p:spPr>
        <p:txBody>
          <a:bodyPr>
            <a:normAutofit/>
          </a:bodyPr>
          <a:lstStyle/>
          <a:p>
            <a:r>
              <a:rPr lang="en-US" dirty="0"/>
              <a:t>Heater-Thermostat Redundancy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5803" y="4409643"/>
            <a:ext cx="7728078" cy="2067355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lvl="1"/>
            <a:r>
              <a:rPr lang="en-US" sz="1800" dirty="0">
                <a:solidFill>
                  <a:srgbClr val="FF0000"/>
                </a:solidFill>
              </a:rPr>
              <a:t>Two thermostats wired in series</a:t>
            </a:r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To prevent failed “on” condition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Two heaters wired in parallel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To prevent failed “off” condition</a:t>
            </a:r>
          </a:p>
          <a:p>
            <a:pPr lvl="1"/>
            <a:r>
              <a:rPr lang="en-US" sz="1700" dirty="0"/>
              <a:t>Heaters can be ordered with dual-elements</a:t>
            </a:r>
          </a:p>
          <a:p>
            <a:pPr lvl="2"/>
            <a:r>
              <a:rPr lang="en-US" sz="1500" dirty="0"/>
              <a:t>Cost is about the same as single element</a:t>
            </a:r>
          </a:p>
          <a:p>
            <a:pPr lvl="2"/>
            <a:r>
              <a:rPr lang="en-US" sz="1500" dirty="0"/>
              <a:t>Remember to order heaters with two color coded wires (to tell circuits apart)</a:t>
            </a:r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03805" y="6476998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630426" y="1053155"/>
            <a:ext cx="5773378" cy="3228644"/>
            <a:chOff x="3513" y="666"/>
            <a:chExt cx="1719" cy="110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533" y="1344"/>
              <a:ext cx="1699" cy="424"/>
              <a:chOff x="3821" y="1200"/>
              <a:chExt cx="1699" cy="424"/>
            </a:xfrm>
          </p:grpSpPr>
          <p:sp>
            <p:nvSpPr>
              <p:cNvPr id="40966" name="Line 6"/>
              <p:cNvSpPr>
                <a:spLocks noChangeShapeType="1"/>
              </p:cNvSpPr>
              <p:nvPr/>
            </p:nvSpPr>
            <p:spPr bwMode="auto">
              <a:xfrm>
                <a:off x="3984" y="1296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40967" name="Oval 7"/>
              <p:cNvSpPr>
                <a:spLocks noChangeArrowheads="1"/>
              </p:cNvSpPr>
              <p:nvPr/>
            </p:nvSpPr>
            <p:spPr bwMode="auto">
              <a:xfrm>
                <a:off x="4224" y="1200"/>
                <a:ext cx="192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40968" name="Line 8"/>
              <p:cNvSpPr>
                <a:spLocks noChangeShapeType="1"/>
              </p:cNvSpPr>
              <p:nvPr/>
            </p:nvSpPr>
            <p:spPr bwMode="auto">
              <a:xfrm>
                <a:off x="4416" y="1296"/>
                <a:ext cx="24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40969" name="Oval 9"/>
              <p:cNvSpPr>
                <a:spLocks noChangeArrowheads="1"/>
              </p:cNvSpPr>
              <p:nvPr/>
            </p:nvSpPr>
            <p:spPr bwMode="auto">
              <a:xfrm>
                <a:off x="4656" y="1200"/>
                <a:ext cx="192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40970" name="Line 10"/>
              <p:cNvSpPr>
                <a:spLocks noChangeShapeType="1"/>
              </p:cNvSpPr>
              <p:nvPr/>
            </p:nvSpPr>
            <p:spPr bwMode="auto">
              <a:xfrm>
                <a:off x="4848" y="129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40971" name="Line 11"/>
              <p:cNvSpPr>
                <a:spLocks noChangeShapeType="1"/>
              </p:cNvSpPr>
              <p:nvPr/>
            </p:nvSpPr>
            <p:spPr bwMode="auto">
              <a:xfrm flipV="1">
                <a:off x="4992" y="1200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40972" name="Line 12"/>
              <p:cNvSpPr>
                <a:spLocks noChangeShapeType="1"/>
              </p:cNvSpPr>
              <p:nvPr/>
            </p:nvSpPr>
            <p:spPr bwMode="auto">
              <a:xfrm>
                <a:off x="5040" y="1200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40973" name="Line 13"/>
              <p:cNvSpPr>
                <a:spLocks noChangeShapeType="1"/>
              </p:cNvSpPr>
              <p:nvPr/>
            </p:nvSpPr>
            <p:spPr bwMode="auto">
              <a:xfrm flipV="1">
                <a:off x="5136" y="1200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40974" name="Line 14"/>
              <p:cNvSpPr>
                <a:spLocks noChangeShapeType="1"/>
              </p:cNvSpPr>
              <p:nvPr/>
            </p:nvSpPr>
            <p:spPr bwMode="auto">
              <a:xfrm>
                <a:off x="5232" y="1200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40975" name="Line 15"/>
              <p:cNvSpPr>
                <a:spLocks noChangeShapeType="1"/>
              </p:cNvSpPr>
              <p:nvPr/>
            </p:nvSpPr>
            <p:spPr bwMode="auto">
              <a:xfrm flipV="1">
                <a:off x="5328" y="1248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40976" name="Line 16"/>
              <p:cNvSpPr>
                <a:spLocks noChangeShapeType="1"/>
              </p:cNvSpPr>
              <p:nvPr/>
            </p:nvSpPr>
            <p:spPr bwMode="auto">
              <a:xfrm>
                <a:off x="5424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40977" name="Line 17"/>
              <p:cNvSpPr>
                <a:spLocks noChangeShapeType="1"/>
              </p:cNvSpPr>
              <p:nvPr/>
            </p:nvSpPr>
            <p:spPr bwMode="auto">
              <a:xfrm>
                <a:off x="5520" y="124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40978" name="Line 18"/>
              <p:cNvSpPr>
                <a:spLocks noChangeShapeType="1"/>
              </p:cNvSpPr>
              <p:nvPr/>
            </p:nvSpPr>
            <p:spPr bwMode="auto">
              <a:xfrm flipH="1">
                <a:off x="3984" y="1536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40979" name="Text Box 19"/>
              <p:cNvSpPr txBox="1">
                <a:spLocks noChangeArrowheads="1"/>
              </p:cNvSpPr>
              <p:nvPr/>
            </p:nvSpPr>
            <p:spPr bwMode="auto">
              <a:xfrm>
                <a:off x="3821" y="1449"/>
                <a:ext cx="135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dirty="0"/>
                  <a:t>-</a:t>
                </a:r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518" y="666"/>
              <a:ext cx="1714" cy="950"/>
              <a:chOff x="3854" y="1073"/>
              <a:chExt cx="1714" cy="950"/>
            </a:xfrm>
          </p:grpSpPr>
          <p:sp>
            <p:nvSpPr>
              <p:cNvPr id="40981" name="Text Box 21"/>
              <p:cNvSpPr txBox="1">
                <a:spLocks noChangeArrowheads="1"/>
              </p:cNvSpPr>
              <p:nvPr/>
            </p:nvSpPr>
            <p:spPr bwMode="auto">
              <a:xfrm>
                <a:off x="4372" y="1083"/>
                <a:ext cx="4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 dirty="0"/>
                  <a:t>Thermostats 1,2</a:t>
                </a:r>
                <a:endParaRPr lang="en-US" sz="1800" dirty="0"/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3854" y="1073"/>
                <a:ext cx="1714" cy="950"/>
                <a:chOff x="3854" y="1073"/>
                <a:chExt cx="1714" cy="950"/>
              </a:xfrm>
            </p:grpSpPr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>
                  <a:off x="3854" y="1200"/>
                  <a:ext cx="1714" cy="442"/>
                  <a:chOff x="3806" y="1200"/>
                  <a:chExt cx="1714" cy="442"/>
                </a:xfrm>
              </p:grpSpPr>
              <p:sp>
                <p:nvSpPr>
                  <p:cNvPr id="4098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1296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500"/>
                  </a:p>
                </p:txBody>
              </p:sp>
              <p:sp>
                <p:nvSpPr>
                  <p:cNvPr id="4098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200"/>
                    <a:ext cx="192" cy="19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500"/>
                  </a:p>
                </p:txBody>
              </p:sp>
              <p:sp>
                <p:nvSpPr>
                  <p:cNvPr id="4098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296"/>
                    <a:ext cx="240" cy="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500"/>
                  </a:p>
                </p:txBody>
              </p:sp>
              <p:sp>
                <p:nvSpPr>
                  <p:cNvPr id="40987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1200"/>
                    <a:ext cx="192" cy="19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500"/>
                  </a:p>
                </p:txBody>
              </p:sp>
              <p:sp>
                <p:nvSpPr>
                  <p:cNvPr id="4098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1296"/>
                    <a:ext cx="1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500"/>
                  </a:p>
                </p:txBody>
              </p:sp>
              <p:sp>
                <p:nvSpPr>
                  <p:cNvPr id="40989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92" y="1200"/>
                    <a:ext cx="48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500"/>
                  </a:p>
                </p:txBody>
              </p:sp>
              <p:sp>
                <p:nvSpPr>
                  <p:cNvPr id="4099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1200"/>
                    <a:ext cx="96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500"/>
                  </a:p>
                </p:txBody>
              </p:sp>
              <p:sp>
                <p:nvSpPr>
                  <p:cNvPr id="40991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6" y="1200"/>
                    <a:ext cx="96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500"/>
                  </a:p>
                </p:txBody>
              </p:sp>
              <p:sp>
                <p:nvSpPr>
                  <p:cNvPr id="4099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232" y="1200"/>
                    <a:ext cx="96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500"/>
                  </a:p>
                </p:txBody>
              </p:sp>
              <p:sp>
                <p:nvSpPr>
                  <p:cNvPr id="4099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28" y="1248"/>
                    <a:ext cx="96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500"/>
                  </a:p>
                </p:txBody>
              </p:sp>
              <p:sp>
                <p:nvSpPr>
                  <p:cNvPr id="4099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424" y="1248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500"/>
                  </a:p>
                </p:txBody>
              </p:sp>
              <p:sp>
                <p:nvSpPr>
                  <p:cNvPr id="4099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5520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500"/>
                  </a:p>
                </p:txBody>
              </p:sp>
              <p:sp>
                <p:nvSpPr>
                  <p:cNvPr id="4099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536"/>
                    <a:ext cx="153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500"/>
                  </a:p>
                </p:txBody>
              </p:sp>
              <p:sp>
                <p:nvSpPr>
                  <p:cNvPr id="40997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6" y="1467"/>
                    <a:ext cx="135" cy="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1800" dirty="0"/>
                      <a:t>-</a:t>
                    </a:r>
                  </a:p>
                </p:txBody>
              </p:sp>
            </p:grpSp>
            <p:sp>
              <p:nvSpPr>
                <p:cNvPr id="4099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003" y="1344"/>
                  <a:ext cx="276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 dirty="0">
                      <a:solidFill>
                        <a:srgbClr val="FF0000"/>
                      </a:solidFill>
                    </a:rPr>
                    <a:t>Primary</a:t>
                  </a:r>
                  <a:endParaRPr lang="en-US" sz="135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099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970" y="1907"/>
                  <a:ext cx="347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 dirty="0">
                      <a:solidFill>
                        <a:srgbClr val="FF0000"/>
                      </a:solidFill>
                    </a:rPr>
                    <a:t>Redundant</a:t>
                  </a:r>
                  <a:endParaRPr lang="en-US" sz="135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100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121" y="1073"/>
                  <a:ext cx="252" cy="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400" dirty="0"/>
                    <a:t>Heater 1</a:t>
                  </a:r>
                  <a:endParaRPr lang="en-US" sz="1800" dirty="0"/>
                </a:p>
              </p:txBody>
            </p:sp>
            <p:sp>
              <p:nvSpPr>
                <p:cNvPr id="4100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121" y="1632"/>
                  <a:ext cx="252" cy="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400" dirty="0"/>
                    <a:t>Heater 2</a:t>
                  </a:r>
                  <a:endParaRPr lang="en-US" sz="1800" dirty="0"/>
                </a:p>
              </p:txBody>
            </p:sp>
            <p:sp>
              <p:nvSpPr>
                <p:cNvPr id="4100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385" y="1645"/>
                  <a:ext cx="423" cy="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400" dirty="0"/>
                    <a:t>Thermostats 3,4</a:t>
                  </a:r>
                  <a:endParaRPr lang="en-US" sz="1800" dirty="0"/>
                </a:p>
              </p:txBody>
            </p:sp>
          </p:grpSp>
        </p:grpSp>
        <p:sp>
          <p:nvSpPr>
            <p:cNvPr id="41026" name="Text Box 66"/>
            <p:cNvSpPr txBox="1">
              <a:spLocks noChangeArrowheads="1"/>
            </p:cNvSpPr>
            <p:nvPr/>
          </p:nvSpPr>
          <p:spPr bwMode="auto">
            <a:xfrm>
              <a:off x="3513" y="826"/>
              <a:ext cx="163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+</a:t>
              </a:r>
            </a:p>
          </p:txBody>
        </p:sp>
        <p:sp>
          <p:nvSpPr>
            <p:cNvPr id="41027" name="Text Box 67"/>
            <p:cNvSpPr txBox="1">
              <a:spLocks noChangeArrowheads="1"/>
            </p:cNvSpPr>
            <p:nvPr/>
          </p:nvSpPr>
          <p:spPr bwMode="auto">
            <a:xfrm>
              <a:off x="3513" y="1372"/>
              <a:ext cx="163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1010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07" y="228600"/>
            <a:ext cx="7794381" cy="429541"/>
          </a:xfrm>
        </p:spPr>
        <p:txBody>
          <a:bodyPr>
            <a:normAutofit/>
          </a:bodyPr>
          <a:lstStyle/>
          <a:p>
            <a:r>
              <a:rPr lang="en-US" b="1" dirty="0"/>
              <a:t>Heater Specs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543800" cy="4724400"/>
          </a:xfrm>
        </p:spPr>
        <p:txBody>
          <a:bodyPr>
            <a:normAutofit/>
          </a:bodyPr>
          <a:lstStyle/>
          <a:p>
            <a:r>
              <a:rPr lang="en-US" dirty="0"/>
              <a:t>Heaters: </a:t>
            </a:r>
          </a:p>
          <a:p>
            <a:pPr lvl="1"/>
            <a:r>
              <a:rPr lang="en-US" dirty="0"/>
              <a:t>Procurement: S-311-P-079</a:t>
            </a:r>
          </a:p>
          <a:p>
            <a:pPr lvl="2"/>
            <a:r>
              <a:rPr lang="en-US" dirty="0"/>
              <a:t>  Order to this spec.</a:t>
            </a:r>
          </a:p>
          <a:p>
            <a:pPr lvl="1"/>
            <a:r>
              <a:rPr lang="en-US" dirty="0"/>
              <a:t>General Specifications: S-311-P-841</a:t>
            </a:r>
          </a:p>
          <a:p>
            <a:pPr lvl="2"/>
            <a:r>
              <a:rPr lang="en-US" dirty="0"/>
              <a:t>Tells how the heater should be made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6" y="3936206"/>
            <a:ext cx="4543425" cy="17787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05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865" y="152400"/>
            <a:ext cx="6115050" cy="594122"/>
          </a:xfrm>
        </p:spPr>
        <p:txBody>
          <a:bodyPr/>
          <a:lstStyle/>
          <a:p>
            <a:r>
              <a:rPr lang="en-US" b="1" dirty="0"/>
              <a:t>Optical Coatings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4876800"/>
          </a:xfrm>
        </p:spPr>
        <p:txBody>
          <a:bodyPr>
            <a:normAutofit/>
          </a:bodyPr>
          <a:lstStyle/>
          <a:p>
            <a:r>
              <a:rPr lang="en-US" sz="2100" dirty="0"/>
              <a:t>Word of Advice:  Never call an optical coating “Paint”!</a:t>
            </a:r>
          </a:p>
          <a:p>
            <a:endParaRPr lang="en-US" sz="2100" dirty="0"/>
          </a:p>
          <a:p>
            <a:r>
              <a:rPr lang="en-US" sz="2100" dirty="0"/>
              <a:t>Things that effect Optical coatings:</a:t>
            </a:r>
          </a:p>
          <a:p>
            <a:pPr marL="685800" lvl="1" indent="-385763">
              <a:buFont typeface="+mj-lt"/>
              <a:buAutoNum type="arabicPeriod"/>
            </a:pPr>
            <a:r>
              <a:rPr lang="en-US" dirty="0"/>
              <a:t>Atomic Oxygen*</a:t>
            </a:r>
          </a:p>
          <a:p>
            <a:pPr marL="685800" lvl="1" indent="-385763">
              <a:buFont typeface="+mj-lt"/>
              <a:buAutoNum type="arabicPeriod"/>
            </a:pPr>
            <a:r>
              <a:rPr lang="en-US" dirty="0"/>
              <a:t>UV Radiation*</a:t>
            </a:r>
          </a:p>
          <a:p>
            <a:pPr marL="685800" lvl="1" indent="-385763">
              <a:buFont typeface="+mj-lt"/>
              <a:buAutoNum type="arabicPeriod"/>
            </a:pPr>
            <a:r>
              <a:rPr lang="en-US" dirty="0"/>
              <a:t>Proton-Electron particle Radiation</a:t>
            </a:r>
          </a:p>
          <a:p>
            <a:pPr marL="685800" lvl="1" indent="-385763">
              <a:buFont typeface="+mj-lt"/>
              <a:buAutoNum type="arabicPeriod"/>
            </a:pPr>
            <a:r>
              <a:rPr lang="en-US" dirty="0"/>
              <a:t>Contamination on the surface</a:t>
            </a:r>
          </a:p>
          <a:p>
            <a:pPr marL="685800" lvl="1" indent="-385763">
              <a:buNone/>
            </a:pPr>
            <a:r>
              <a:rPr lang="en-US" sz="1050" dirty="0"/>
              <a:t>Note:  * LEO orbits</a:t>
            </a:r>
          </a:p>
          <a:p>
            <a:pPr marL="685800" lvl="1" indent="-385763">
              <a:buNone/>
            </a:pPr>
            <a:endParaRPr lang="en-US" sz="1050" dirty="0"/>
          </a:p>
          <a:p>
            <a:pPr marL="685800" lvl="1" indent="-385763">
              <a:buNone/>
            </a:pPr>
            <a:endParaRPr lang="en-US" sz="1050" dirty="0"/>
          </a:p>
          <a:p>
            <a:pPr marL="385763" indent="-385763"/>
            <a:r>
              <a:rPr lang="en-US" sz="1350" u="sng" dirty="0"/>
              <a:t>Example:</a:t>
            </a:r>
            <a:r>
              <a:rPr lang="en-US" sz="1350" dirty="0"/>
              <a:t>  Silver Teflon in LEO usually needs 10mil Teflon instead of 5 mil (AO erodes the Teflon)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05552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51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52400"/>
            <a:ext cx="6115050" cy="651272"/>
          </a:xfrm>
        </p:spPr>
        <p:txBody>
          <a:bodyPr/>
          <a:lstStyle/>
          <a:p>
            <a:r>
              <a:rPr lang="en-US" b="1" dirty="0"/>
              <a:t>Optical Coatings, Page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sz="2250" dirty="0"/>
              <a:t>Thickness of the coating is key:</a:t>
            </a:r>
          </a:p>
          <a:p>
            <a:pPr lvl="1"/>
            <a:r>
              <a:rPr lang="en-US" sz="2175" dirty="0"/>
              <a:t>Too thick makes the coating crack</a:t>
            </a:r>
          </a:p>
          <a:p>
            <a:pPr lvl="1"/>
            <a:r>
              <a:rPr lang="en-US" sz="2175" dirty="0"/>
              <a:t>Too thin effects the emissivity and solar </a:t>
            </a:r>
            <a:r>
              <a:rPr lang="en-US" sz="2175" dirty="0" err="1"/>
              <a:t>absorptance</a:t>
            </a:r>
            <a:endParaRPr lang="en-US" sz="1950" dirty="0"/>
          </a:p>
          <a:p>
            <a:pPr lvl="2"/>
            <a:endParaRPr lang="en-US" sz="1200" dirty="0"/>
          </a:p>
          <a:p>
            <a:r>
              <a:rPr lang="en-US" dirty="0"/>
              <a:t>Coating Selection</a:t>
            </a:r>
          </a:p>
          <a:p>
            <a:pPr lvl="1"/>
            <a:r>
              <a:rPr lang="en-US" dirty="0"/>
              <a:t>The Substrate: metal or composite?</a:t>
            </a:r>
          </a:p>
          <a:p>
            <a:pPr lvl="1"/>
            <a:r>
              <a:rPr lang="en-US" dirty="0"/>
              <a:t>Temperature range:  </a:t>
            </a:r>
          </a:p>
          <a:p>
            <a:pPr lvl="2"/>
            <a:r>
              <a:rPr lang="en-US" dirty="0"/>
              <a:t>Polyurethanes do not do well at hot temperatures.  They turn brown. </a:t>
            </a:r>
          </a:p>
          <a:p>
            <a:pPr lvl="2"/>
            <a:r>
              <a:rPr lang="en-US" dirty="0"/>
              <a:t>Silicates work better when hot but have their own problems.</a:t>
            </a:r>
          </a:p>
          <a:p>
            <a:pPr lvl="2"/>
            <a:endParaRPr lang="en-US" dirty="0"/>
          </a:p>
          <a:p>
            <a:r>
              <a:rPr lang="en-US" dirty="0"/>
              <a:t>Coat on flat side of the radiator, not on pocketed side if possible.</a:t>
            </a:r>
          </a:p>
          <a:p>
            <a:endParaRPr lang="en-US" dirty="0"/>
          </a:p>
          <a:p>
            <a:r>
              <a:rPr lang="en-US" dirty="0"/>
              <a:t>Fillets and bolt patterns create 5-10X more time to coat.  $$$$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Talk to your Coatings Engineer before you get too far down the path.</a:t>
            </a:r>
          </a:p>
          <a:p>
            <a:endParaRPr lang="en-US" dirty="0"/>
          </a:p>
          <a:p>
            <a:endParaRPr lang="en-US" dirty="0"/>
          </a:p>
          <a:p>
            <a:pPr lvl="2"/>
            <a:endParaRPr lang="en-US" sz="1200" dirty="0"/>
          </a:p>
          <a:p>
            <a:pPr marL="685800" lvl="1" indent="-385763">
              <a:buNone/>
            </a:pPr>
            <a:endParaRPr lang="en-US" sz="105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83844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41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57683"/>
            <a:ext cx="8061448" cy="745629"/>
          </a:xfrm>
        </p:spPr>
        <p:txBody>
          <a:bodyPr>
            <a:normAutofit/>
          </a:bodyPr>
          <a:lstStyle/>
          <a:p>
            <a:r>
              <a:rPr lang="en-US" sz="2100" dirty="0"/>
              <a:t>Contact Conductance in a Vacuum:</a:t>
            </a:r>
            <a:br>
              <a:rPr lang="en-US" sz="2100" dirty="0"/>
            </a:br>
            <a:r>
              <a:rPr lang="en-US" sz="2100" dirty="0"/>
              <a:t>  “Potato Chipping” between bolts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16" y="1730819"/>
            <a:ext cx="4402084" cy="37297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/>
              <a:t>Conduction Highly dependent upon:</a:t>
            </a:r>
          </a:p>
          <a:p>
            <a:pPr marL="289322" indent="-289322">
              <a:buFont typeface="+mj-lt"/>
              <a:buAutoNum type="arabicPeriod"/>
            </a:pPr>
            <a:r>
              <a:rPr lang="en-US" dirty="0"/>
              <a:t>Box baseplate thickness</a:t>
            </a:r>
          </a:p>
          <a:p>
            <a:pPr marL="289322" indent="-289322">
              <a:buFont typeface="+mj-lt"/>
              <a:buAutoNum type="arabicPeriod"/>
            </a:pPr>
            <a:r>
              <a:rPr lang="en-US" dirty="0"/>
              <a:t>Distance between bolts</a:t>
            </a:r>
          </a:p>
          <a:p>
            <a:pPr marL="289322" indent="-289322">
              <a:buFont typeface="+mj-lt"/>
              <a:buAutoNum type="arabicPeriod"/>
            </a:pPr>
            <a:r>
              <a:rPr lang="en-US" dirty="0"/>
              <a:t>Bolt diameter</a:t>
            </a:r>
          </a:p>
          <a:p>
            <a:pPr marL="289322" indent="-289322">
              <a:buFont typeface="+mj-lt"/>
              <a:buAutoNum type="arabicPeriod"/>
            </a:pPr>
            <a:r>
              <a:rPr lang="en-US" dirty="0"/>
              <a:t>Bolt Torque</a:t>
            </a:r>
          </a:p>
          <a:p>
            <a:pPr marL="289322" indent="-289322">
              <a:buFont typeface="+mj-lt"/>
              <a:buAutoNum type="arabicPeriod"/>
            </a:pPr>
            <a:r>
              <a:rPr lang="en-US" dirty="0"/>
              <a:t>Stiffness of </a:t>
            </a:r>
            <a:r>
              <a:rPr lang="en-US" dirty="0" err="1"/>
              <a:t>Coldplate</a:t>
            </a:r>
            <a:r>
              <a:rPr lang="en-US" dirty="0"/>
              <a:t>/radiator</a:t>
            </a:r>
          </a:p>
          <a:p>
            <a:pPr marL="289322" indent="-289322">
              <a:buFont typeface="+mj-lt"/>
              <a:buAutoNum type="arabicPeriod"/>
            </a:pPr>
            <a:r>
              <a:rPr lang="en-US" dirty="0"/>
              <a:t>Overall Dimensions of box.</a:t>
            </a:r>
          </a:p>
          <a:p>
            <a:pPr marL="289322" indent="-289322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14519" r="30444" b="-296"/>
          <a:stretch/>
        </p:blipFill>
        <p:spPr>
          <a:xfrm rot="5400000">
            <a:off x="4085194" y="1870603"/>
            <a:ext cx="2852760" cy="17784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576414" y="3048000"/>
            <a:ext cx="2338986" cy="3435557"/>
            <a:chOff x="9056179" y="1718400"/>
            <a:chExt cx="2815781" cy="4400008"/>
          </a:xfrm>
        </p:grpSpPr>
        <p:sp>
          <p:nvSpPr>
            <p:cNvPr id="4" name="Rectangle 3"/>
            <p:cNvSpPr/>
            <p:nvPr/>
          </p:nvSpPr>
          <p:spPr>
            <a:xfrm>
              <a:off x="9245600" y="1920240"/>
              <a:ext cx="2428240" cy="39827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6" name="Oval 5"/>
            <p:cNvSpPr/>
            <p:nvPr/>
          </p:nvSpPr>
          <p:spPr>
            <a:xfrm>
              <a:off x="9245600" y="1920240"/>
              <a:ext cx="213360" cy="2235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7" name="Oval 6"/>
            <p:cNvSpPr/>
            <p:nvPr/>
          </p:nvSpPr>
          <p:spPr>
            <a:xfrm>
              <a:off x="10347960" y="1921597"/>
              <a:ext cx="213360" cy="2235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9" name="Oval 8"/>
            <p:cNvSpPr/>
            <p:nvPr/>
          </p:nvSpPr>
          <p:spPr>
            <a:xfrm>
              <a:off x="11450320" y="1911437"/>
              <a:ext cx="213360" cy="2235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10" name="Oval 9"/>
            <p:cNvSpPr/>
            <p:nvPr/>
          </p:nvSpPr>
          <p:spPr>
            <a:xfrm>
              <a:off x="9245600" y="3089996"/>
              <a:ext cx="213360" cy="2235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11" name="Oval 10"/>
            <p:cNvSpPr/>
            <p:nvPr/>
          </p:nvSpPr>
          <p:spPr>
            <a:xfrm>
              <a:off x="9245600" y="4364398"/>
              <a:ext cx="213360" cy="2235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14" name="Oval 13"/>
            <p:cNvSpPr/>
            <p:nvPr/>
          </p:nvSpPr>
          <p:spPr>
            <a:xfrm>
              <a:off x="11460480" y="3092876"/>
              <a:ext cx="213360" cy="2235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15" name="Oval 14"/>
            <p:cNvSpPr/>
            <p:nvPr/>
          </p:nvSpPr>
          <p:spPr>
            <a:xfrm>
              <a:off x="10347960" y="5669280"/>
              <a:ext cx="213360" cy="2235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16" name="Oval 15"/>
            <p:cNvSpPr/>
            <p:nvPr/>
          </p:nvSpPr>
          <p:spPr>
            <a:xfrm>
              <a:off x="11450320" y="4397757"/>
              <a:ext cx="213360" cy="2235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17" name="Oval 16"/>
            <p:cNvSpPr/>
            <p:nvPr/>
          </p:nvSpPr>
          <p:spPr>
            <a:xfrm>
              <a:off x="9245600" y="5638800"/>
              <a:ext cx="213360" cy="2235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18" name="Oval 17"/>
            <p:cNvSpPr/>
            <p:nvPr/>
          </p:nvSpPr>
          <p:spPr>
            <a:xfrm>
              <a:off x="11450320" y="5669280"/>
              <a:ext cx="213360" cy="2235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19" name="Oval 18"/>
            <p:cNvSpPr/>
            <p:nvPr/>
          </p:nvSpPr>
          <p:spPr>
            <a:xfrm>
              <a:off x="9056179" y="1718400"/>
              <a:ext cx="609600" cy="647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 w="22225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9916160" y="2661920"/>
              <a:ext cx="1087119" cy="242824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No Contact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0149840" y="1725029"/>
              <a:ext cx="609600" cy="647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 w="22225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9057796" y="2878090"/>
              <a:ext cx="609600" cy="647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 w="22225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1262360" y="1718400"/>
              <a:ext cx="609600" cy="647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 w="22225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1252200" y="2899796"/>
              <a:ext cx="609600" cy="647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 w="22225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9056179" y="4185851"/>
              <a:ext cx="609600" cy="647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 w="22225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9077960" y="5450840"/>
              <a:ext cx="609600" cy="647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 w="22225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0149840" y="5450839"/>
              <a:ext cx="609600" cy="647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 w="22225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1262360" y="5471077"/>
              <a:ext cx="609600" cy="647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 w="22225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11252200" y="4186172"/>
              <a:ext cx="609600" cy="647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 w="22225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</p:grpSp>
    </p:spTree>
    <p:extLst>
      <p:ext uri="{BB962C8B-B14F-4D97-AF65-F5344CB8AC3E}">
        <p14:creationId xmlns:p14="http://schemas.microsoft.com/office/powerpoint/2010/main" val="2713921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FA1ADC-5DBF-74CE-0DF1-B75BD5AD5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26" y="1193930"/>
            <a:ext cx="5105400" cy="4470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172200" cy="651272"/>
          </a:xfrm>
        </p:spPr>
        <p:txBody>
          <a:bodyPr/>
          <a:lstStyle/>
          <a:p>
            <a:r>
              <a:rPr lang="en-US" dirty="0"/>
              <a:t>Solid Sheet Thermal Enhancement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629150" cy="3771900"/>
          </a:xfrm>
        </p:spPr>
        <p:txBody>
          <a:bodyPr>
            <a:normAutofit/>
          </a:bodyPr>
          <a:lstStyle/>
          <a:p>
            <a:r>
              <a:rPr lang="en-US" dirty="0"/>
              <a:t>Chotherm 1671</a:t>
            </a:r>
          </a:p>
          <a:p>
            <a:pPr lvl="1"/>
            <a:r>
              <a:rPr lang="en-US" dirty="0"/>
              <a:t>Non electrically conductive</a:t>
            </a:r>
          </a:p>
          <a:p>
            <a:pPr lvl="1"/>
            <a:r>
              <a:rPr lang="en-US" dirty="0"/>
              <a:t>15 mils thick</a:t>
            </a:r>
          </a:p>
          <a:p>
            <a:r>
              <a:rPr lang="en-US" dirty="0" err="1"/>
              <a:t>Choseal</a:t>
            </a:r>
            <a:r>
              <a:rPr lang="en-US" dirty="0"/>
              <a:t> 1285</a:t>
            </a:r>
          </a:p>
          <a:p>
            <a:pPr lvl="1"/>
            <a:r>
              <a:rPr lang="en-US" dirty="0"/>
              <a:t>Electrically dissipative</a:t>
            </a:r>
          </a:p>
          <a:p>
            <a:pPr lvl="1"/>
            <a:r>
              <a:rPr lang="en-US" dirty="0"/>
              <a:t>20 mils thick</a:t>
            </a:r>
          </a:p>
          <a:p>
            <a:r>
              <a:rPr lang="en-US" dirty="0"/>
              <a:t>e-Graf</a:t>
            </a:r>
          </a:p>
          <a:p>
            <a:pPr lvl="1"/>
            <a:r>
              <a:rPr lang="en-US" dirty="0"/>
              <a:t>5 or 10 mils thick</a:t>
            </a:r>
          </a:p>
          <a:p>
            <a:pPr lvl="1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357135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92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30051"/>
            <a:ext cx="6172200" cy="651272"/>
          </a:xfrm>
        </p:spPr>
        <p:txBody>
          <a:bodyPr/>
          <a:lstStyle/>
          <a:p>
            <a:r>
              <a:rPr lang="en-US" dirty="0"/>
              <a:t>Liquid Thermal Enhancement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629150" cy="48006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Nusil</a:t>
            </a:r>
            <a:r>
              <a:rPr lang="en-US" dirty="0"/>
              <a:t> CV-2946</a:t>
            </a:r>
          </a:p>
          <a:p>
            <a:pPr lvl="1"/>
            <a:r>
              <a:rPr lang="en-US" dirty="0"/>
              <a:t>2-part material which needs to be mixed beforehand and degassed.</a:t>
            </a:r>
          </a:p>
          <a:p>
            <a:pPr lvl="1"/>
            <a:r>
              <a:rPr lang="en-US" dirty="0"/>
              <a:t> Stored in a freezer or hardens in an hour</a:t>
            </a:r>
          </a:p>
          <a:p>
            <a:pPr lvl="1"/>
            <a:r>
              <a:rPr lang="en-US" dirty="0"/>
              <a:t> Use Miller-Stephenson MS-143H as a release agent if needed.  Teflon particles.  Apply 3 layers.</a:t>
            </a:r>
          </a:p>
          <a:p>
            <a:pPr lvl="1"/>
            <a:endParaRPr lang="en-US" dirty="0"/>
          </a:p>
          <a:p>
            <a:r>
              <a:rPr lang="en-US" dirty="0" err="1"/>
              <a:t>Arathane</a:t>
            </a:r>
            <a:endParaRPr lang="en-US" dirty="0"/>
          </a:p>
          <a:p>
            <a:pPr lvl="1"/>
            <a:r>
              <a:rPr lang="en-US" dirty="0"/>
              <a:t>Mixed with 30-40% Boron Nitride increases thermal conductivity.</a:t>
            </a:r>
          </a:p>
          <a:p>
            <a:pPr lvl="1"/>
            <a:r>
              <a:rPr lang="en-US" dirty="0" err="1"/>
              <a:t>Cabasil</a:t>
            </a:r>
            <a:r>
              <a:rPr lang="en-US" dirty="0"/>
              <a:t> makes it thick.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 descr="Nus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0" y="1981200"/>
            <a:ext cx="4027527" cy="22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11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4972050" cy="439291"/>
          </a:xfrm>
        </p:spPr>
        <p:txBody>
          <a:bodyPr>
            <a:normAutofit/>
          </a:bodyPr>
          <a:lstStyle/>
          <a:p>
            <a:r>
              <a:rPr lang="en-US" b="1" dirty="0"/>
              <a:t>Results for an 8” X 8” </a:t>
            </a:r>
            <a:r>
              <a:rPr lang="en-US" b="1" dirty="0" err="1"/>
              <a:t>Ebox</a:t>
            </a:r>
            <a:endParaRPr lang="en-US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2D8BBF-1EB3-7F06-016D-DCAA326C48CA}"/>
              </a:ext>
            </a:extLst>
          </p:cNvPr>
          <p:cNvGrpSpPr/>
          <p:nvPr/>
        </p:nvGrpSpPr>
        <p:grpSpPr>
          <a:xfrm>
            <a:off x="228600" y="914401"/>
            <a:ext cx="8077200" cy="5745126"/>
            <a:chOff x="934375" y="170685"/>
            <a:chExt cx="9793877" cy="64824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259BBD-74FE-9A85-53C8-C94AA346DC0C}"/>
                </a:ext>
              </a:extLst>
            </p:cNvPr>
            <p:cNvSpPr txBox="1"/>
            <p:nvPr/>
          </p:nvSpPr>
          <p:spPr>
            <a:xfrm>
              <a:off x="1053446" y="6376088"/>
              <a:ext cx="19178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Empirical G = 0.10 W/in</a:t>
              </a:r>
              <a:r>
                <a:rPr lang="en-US" sz="1200" baseline="30000" dirty="0"/>
                <a:t>2</a:t>
              </a:r>
              <a:r>
                <a:rPr lang="en-US" sz="1200" dirty="0"/>
                <a:t>-C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A08377-30AD-4853-D484-8F11FF5095DE}"/>
                </a:ext>
              </a:extLst>
            </p:cNvPr>
            <p:cNvSpPr txBox="1"/>
            <p:nvPr/>
          </p:nvSpPr>
          <p:spPr>
            <a:xfrm>
              <a:off x="934375" y="5744333"/>
              <a:ext cx="19518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Datasheet G = 4.35 W/in</a:t>
              </a:r>
              <a:r>
                <a:rPr lang="en-US" sz="1200" baseline="30000" dirty="0"/>
                <a:t>2</a:t>
              </a:r>
              <a:r>
                <a:rPr lang="en-US" sz="1200" dirty="0"/>
                <a:t>-C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F2E100-9C23-AB6A-96AD-1FCA545942FC}"/>
                </a:ext>
              </a:extLst>
            </p:cNvPr>
            <p:cNvSpPr txBox="1"/>
            <p:nvPr/>
          </p:nvSpPr>
          <p:spPr>
            <a:xfrm>
              <a:off x="1218336" y="1014045"/>
              <a:ext cx="19358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Datasheet G = 1.59 W/in</a:t>
              </a:r>
              <a:r>
                <a:rPr lang="en-US" sz="1200" baseline="30000" dirty="0"/>
                <a:t>2</a:t>
              </a:r>
              <a:r>
                <a:rPr lang="en-US" sz="1200" dirty="0"/>
                <a:t>-C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D4EF34-9694-8849-09E6-75A3518C5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2119" y="170685"/>
              <a:ext cx="7306133" cy="6482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9948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8FB2-D4EA-4637-880C-B4E62705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886700" cy="625079"/>
          </a:xfrm>
        </p:spPr>
        <p:txBody>
          <a:bodyPr>
            <a:normAutofit/>
          </a:bodyPr>
          <a:lstStyle/>
          <a:p>
            <a:r>
              <a:rPr lang="en-US" b="1" dirty="0"/>
              <a:t>Louvers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6EA7E-E52D-48B8-C36C-0DF656F2A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32" y="1033096"/>
            <a:ext cx="4284050" cy="513910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Louvers have been used since the 1950’s</a:t>
            </a:r>
          </a:p>
          <a:p>
            <a:pPr lvl="1"/>
            <a:r>
              <a:rPr lang="en-US" dirty="0"/>
              <a:t>Hundreds/thousands used on satellites</a:t>
            </a:r>
          </a:p>
          <a:p>
            <a:pPr lvl="1"/>
            <a:r>
              <a:rPr lang="en-US" dirty="0"/>
              <a:t>Not aware of any failures</a:t>
            </a:r>
          </a:p>
          <a:p>
            <a:r>
              <a:rPr lang="en-US" dirty="0"/>
              <a:t>Thermally activated shutters regulate the structural/electronic equipment temperature</a:t>
            </a:r>
          </a:p>
          <a:p>
            <a:r>
              <a:rPr lang="en-US" dirty="0"/>
              <a:t>Highly-polished aluminum blades driven by bi-metallic sensors</a:t>
            </a:r>
          </a:p>
          <a:p>
            <a:pPr lvl="1"/>
            <a:r>
              <a:rPr lang="en-US" dirty="0"/>
              <a:t>Totally passive; No heaters needed</a:t>
            </a:r>
          </a:p>
          <a:p>
            <a:r>
              <a:rPr lang="en-US" dirty="0"/>
              <a:t>Open when hot.  Closed when cold</a:t>
            </a:r>
          </a:p>
          <a:p>
            <a:r>
              <a:rPr lang="en-US" dirty="0"/>
              <a:t>Typical thermal performance:</a:t>
            </a:r>
          </a:p>
          <a:p>
            <a:pPr lvl="1"/>
            <a:r>
              <a:rPr lang="en-US" dirty="0"/>
              <a:t>Open </a:t>
            </a:r>
            <a:r>
              <a:rPr lang="el-GR" dirty="0"/>
              <a:t>ε</a:t>
            </a:r>
            <a:r>
              <a:rPr lang="en-US" dirty="0"/>
              <a:t>*=0.70</a:t>
            </a:r>
          </a:p>
          <a:p>
            <a:pPr lvl="1"/>
            <a:r>
              <a:rPr lang="en-US" dirty="0"/>
              <a:t>Closes </a:t>
            </a:r>
            <a:r>
              <a:rPr lang="el-GR" dirty="0"/>
              <a:t>ε</a:t>
            </a:r>
            <a:r>
              <a:rPr lang="en-US" dirty="0"/>
              <a:t>*=0.09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57A28-F5FB-C01A-FF44-E7B75A0C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A242-D89E-46B7-9108-EED38973D7D1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9E10F7A-1802-6E0D-30FC-A7CDE127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025" y="1033097"/>
            <a:ext cx="2121144" cy="28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2E89D8-A11D-D7EA-72E4-8EE17FAE6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882" y="1742494"/>
            <a:ext cx="2836187" cy="35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17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0829-8811-E325-C615-FE3BFA91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8366"/>
            <a:ext cx="7697666" cy="411956"/>
          </a:xfrm>
        </p:spPr>
        <p:txBody>
          <a:bodyPr>
            <a:normAutofit fontScale="90000"/>
          </a:bodyPr>
          <a:lstStyle/>
          <a:p>
            <a:r>
              <a:rPr lang="en-US" dirty="0"/>
              <a:t>End of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1846E-90F5-67CC-213D-4E065C8A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F4DF-E697-3982-45EE-7BF4EAA1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Summer 2020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29AE5-29E5-8408-880E-4FE9DFA6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88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898"/>
            <a:ext cx="6172200" cy="857250"/>
          </a:xfrm>
        </p:spPr>
        <p:txBody>
          <a:bodyPr>
            <a:normAutofit/>
          </a:bodyPr>
          <a:lstStyle/>
          <a:p>
            <a:r>
              <a:rPr lang="en-US" sz="4050" dirty="0"/>
              <a:t>MLI Blanketing 101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3893" y="6324600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2123" y="2033754"/>
            <a:ext cx="8505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Thermal Analyst:</a:t>
            </a:r>
          </a:p>
          <a:p>
            <a:r>
              <a:rPr lang="en-US" sz="2400" dirty="0"/>
              <a:t>“The actual MLI doesn’t look like my Thermal Desktop Model”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9099" y="3644468"/>
            <a:ext cx="7014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Blanket Tech:</a:t>
            </a:r>
          </a:p>
          <a:p>
            <a:pPr algn="ctr"/>
            <a:r>
              <a:rPr lang="en-US" sz="2400" dirty="0"/>
              <a:t>“David, can you help me out?  The Thermal Analyst</a:t>
            </a:r>
          </a:p>
          <a:p>
            <a:pPr algn="ctr"/>
            <a:r>
              <a:rPr lang="en-US" sz="2400" dirty="0"/>
              <a:t>can’t tell me what he wants”</a:t>
            </a:r>
          </a:p>
        </p:txBody>
      </p:sp>
    </p:spTree>
    <p:extLst>
      <p:ext uri="{BB962C8B-B14F-4D97-AF65-F5344CB8AC3E}">
        <p14:creationId xmlns:p14="http://schemas.microsoft.com/office/powerpoint/2010/main" val="89609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342" y="152400"/>
            <a:ext cx="6172200" cy="651272"/>
          </a:xfrm>
        </p:spPr>
        <p:txBody>
          <a:bodyPr>
            <a:normAutofit/>
          </a:bodyPr>
          <a:lstStyle/>
          <a:p>
            <a:r>
              <a:rPr lang="en-US" b="1" dirty="0"/>
              <a:t>Thermal Model vs.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31756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PLASTIC.jpg"/>
          <p:cNvPicPr>
            <a:picLocks noChangeAspect="1"/>
          </p:cNvPicPr>
          <p:nvPr/>
        </p:nvPicPr>
        <p:blipFill>
          <a:blip r:embed="rId2" cstate="print"/>
          <a:srcRect l="5263" t="7109" r="15789"/>
          <a:stretch>
            <a:fillRect/>
          </a:stretch>
        </p:blipFill>
        <p:spPr>
          <a:xfrm>
            <a:off x="500138" y="2529418"/>
            <a:ext cx="3553115" cy="3095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-topdeck.jpg"/>
          <p:cNvPicPr>
            <a:picLocks noChangeAspect="1"/>
          </p:cNvPicPr>
          <p:nvPr/>
        </p:nvPicPr>
        <p:blipFill>
          <a:blip r:embed="rId3" cstate="print"/>
          <a:srcRect l="4706" t="24706" r="30588" b="2941"/>
          <a:stretch>
            <a:fillRect/>
          </a:stretch>
        </p:blipFill>
        <p:spPr>
          <a:xfrm>
            <a:off x="4384874" y="2512208"/>
            <a:ext cx="3770972" cy="3097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9472" y="2189043"/>
            <a:ext cx="14141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Thermal</a:t>
            </a:r>
            <a:r>
              <a:rPr lang="en-US" sz="1350" dirty="0"/>
              <a:t>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6236" y="2189043"/>
            <a:ext cx="11624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Actual MLI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7269" y="1766472"/>
            <a:ext cx="362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STEREO/PLASTIC as an example</a:t>
            </a:r>
          </a:p>
        </p:txBody>
      </p:sp>
    </p:spTree>
    <p:extLst>
      <p:ext uri="{BB962C8B-B14F-4D97-AF65-F5344CB8AC3E}">
        <p14:creationId xmlns:p14="http://schemas.microsoft.com/office/powerpoint/2010/main" val="256944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87750" y="152400"/>
            <a:ext cx="7886700" cy="51684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Actual vs. Theoretical MLI Blanket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8C95-24BB-4B0F-AB88-7A9DF5987A7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06B62B-4DE2-DB8D-B220-8B2BDC0F0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7393"/>
              </p:ext>
            </p:extLst>
          </p:nvPr>
        </p:nvGraphicFramePr>
        <p:xfrm>
          <a:off x="351692" y="959643"/>
          <a:ext cx="8335107" cy="482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D5EBF8D-24CA-3350-76CD-E0E4A830CE9F}"/>
              </a:ext>
            </a:extLst>
          </p:cNvPr>
          <p:cNvSpPr txBox="1"/>
          <p:nvPr/>
        </p:nvSpPr>
        <p:spPr>
          <a:xfrm>
            <a:off x="2671643" y="4733990"/>
            <a:ext cx="15517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Theoretical MLI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78188-C75D-CCF3-F82C-0F4018609152}"/>
              </a:ext>
            </a:extLst>
          </p:cNvPr>
          <p:cNvSpPr txBox="1"/>
          <p:nvPr/>
        </p:nvSpPr>
        <p:spPr>
          <a:xfrm>
            <a:off x="3635945" y="4003274"/>
            <a:ext cx="11624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Actual MLI</a:t>
            </a:r>
          </a:p>
        </p:txBody>
      </p:sp>
    </p:spTree>
    <p:extLst>
      <p:ext uri="{BB962C8B-B14F-4D97-AF65-F5344CB8AC3E}">
        <p14:creationId xmlns:p14="http://schemas.microsoft.com/office/powerpoint/2010/main" val="291219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16734" cy="438676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What effects MLI blanket </a:t>
            </a:r>
            <a:r>
              <a:rPr lang="el-GR" b="1" dirty="0"/>
              <a:t>ε</a:t>
            </a:r>
            <a:r>
              <a:rPr lang="en-US" b="1" dirty="0"/>
              <a:t>*?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Penetrations</a:t>
            </a:r>
          </a:p>
          <a:p>
            <a:pPr eaLnBrk="1" hangingPunct="1"/>
            <a:r>
              <a:rPr lang="en-US" dirty="0"/>
              <a:t>Ground Straps</a:t>
            </a:r>
          </a:p>
          <a:p>
            <a:pPr eaLnBrk="1" hangingPunct="1"/>
            <a:r>
              <a:rPr lang="en-US" dirty="0"/>
              <a:t>Crinkling</a:t>
            </a:r>
          </a:p>
          <a:p>
            <a:pPr eaLnBrk="1" hangingPunct="1"/>
            <a:r>
              <a:rPr lang="en-US" dirty="0"/>
              <a:t>Stitching</a:t>
            </a:r>
          </a:p>
          <a:p>
            <a:pPr eaLnBrk="1" hangingPunct="1"/>
            <a:r>
              <a:rPr lang="en-US" dirty="0"/>
              <a:t>Vents</a:t>
            </a:r>
          </a:p>
          <a:p>
            <a:pPr eaLnBrk="1" hangingPunct="1"/>
            <a:r>
              <a:rPr lang="en-US" dirty="0"/>
              <a:t>Separator layers</a:t>
            </a:r>
          </a:p>
          <a:p>
            <a:pPr eaLnBrk="1" hangingPunct="1"/>
            <a:r>
              <a:rPr lang="en-US" dirty="0"/>
              <a:t>Tightness</a:t>
            </a:r>
          </a:p>
          <a:p>
            <a:pPr eaLnBrk="1" hangingPunct="1"/>
            <a:r>
              <a:rPr lang="en-US" dirty="0"/>
              <a:t>Cryogenic Temperatures</a:t>
            </a:r>
          </a:p>
          <a:p>
            <a:pPr eaLnBrk="1" hangingPunct="1"/>
            <a:r>
              <a:rPr lang="en-US" dirty="0"/>
              <a:t>Atmospheric pressure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67339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7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80431" y="228600"/>
            <a:ext cx="7583137" cy="49211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What effects Optical Properties?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78362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Emissivity usually not effected by age (BOL vs. EOL), its already high.</a:t>
            </a:r>
          </a:p>
          <a:p>
            <a:r>
              <a:rPr lang="en-US" dirty="0"/>
              <a:t>Alpha increases with age (BOL vs. EOL)</a:t>
            </a:r>
          </a:p>
          <a:p>
            <a:pPr lvl="1"/>
            <a:r>
              <a:rPr lang="en-US" dirty="0"/>
              <a:t>It darkens</a:t>
            </a:r>
          </a:p>
          <a:p>
            <a:pPr eaLnBrk="1" hangingPunct="1"/>
            <a:r>
              <a:rPr lang="en-US" dirty="0"/>
              <a:t>Atomic oxygen effects outer layer</a:t>
            </a:r>
          </a:p>
          <a:p>
            <a:pPr lvl="1"/>
            <a:r>
              <a:rPr lang="en-US" dirty="0"/>
              <a:t>Silver Teflon needs to be 10 mil instead of 5 mil thick in LEO</a:t>
            </a:r>
          </a:p>
          <a:p>
            <a:pPr eaLnBrk="1" hangingPunct="1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30562" y="6376712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3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86700" cy="483209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MLI Layers Touching = Bad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886700" cy="3263504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endParaRPr lang="en-US" sz="2400" dirty="0"/>
          </a:p>
          <a:p>
            <a:pPr eaLnBrk="1" hangingPunct="1"/>
            <a:r>
              <a:rPr lang="en-US" sz="2700" dirty="0"/>
              <a:t>For every 1 ft</a:t>
            </a:r>
            <a:r>
              <a:rPr lang="en-US" sz="2700" baseline="30000" dirty="0"/>
              <a:t>2</a:t>
            </a:r>
            <a:r>
              <a:rPr lang="en-US" sz="2700" dirty="0"/>
              <a:t> blanket covering a 30</a:t>
            </a:r>
            <a:r>
              <a:rPr lang="en-US" sz="2700" baseline="30000" dirty="0"/>
              <a:t>O</a:t>
            </a:r>
            <a:r>
              <a:rPr lang="en-US" sz="2700" dirty="0"/>
              <a:t>C surface:</a:t>
            </a:r>
          </a:p>
          <a:p>
            <a:pPr marL="0" indent="0" eaLnBrk="1" hangingPunct="1">
              <a:buNone/>
            </a:pPr>
            <a:endParaRPr lang="en-US" sz="2700" dirty="0"/>
          </a:p>
          <a:p>
            <a:pPr lvl="1" eaLnBrk="1" hangingPunct="1"/>
            <a:r>
              <a:rPr lang="en-US" sz="2400" dirty="0"/>
              <a:t>Good MLI blanket design =   1.2 watts lost</a:t>
            </a:r>
          </a:p>
          <a:p>
            <a:pPr lvl="1" eaLnBrk="1" hangingPunct="1"/>
            <a:r>
              <a:rPr lang="en-US" sz="2400" dirty="0"/>
              <a:t>Smashed blanket = 	      38.0 watts lost</a:t>
            </a:r>
          </a:p>
          <a:p>
            <a:pPr eaLnBrk="1" hangingPunct="1">
              <a:buFont typeface="Arial" charset="0"/>
              <a:buNone/>
            </a:pPr>
            <a:endParaRPr lang="en-US" sz="2100" dirty="0"/>
          </a:p>
          <a:p>
            <a:pPr eaLnBrk="1" hangingPunct="1"/>
            <a:endParaRPr lang="en-US" u="sng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69733"/>
            <a:ext cx="1600200" cy="273844"/>
          </a:xfrm>
        </p:spPr>
        <p:txBody>
          <a:bodyPr/>
          <a:lstStyle/>
          <a:p>
            <a:fld id="{82548C95-24BB-4B0F-AB88-7A9DF5987A7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1870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20800</TotalTime>
  <Words>1933</Words>
  <Application>Microsoft Office PowerPoint</Application>
  <PresentationFormat>On-screen Show (4:3)</PresentationFormat>
  <Paragraphs>384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</vt:lpstr>
      <vt:lpstr>Blank</vt:lpstr>
      <vt:lpstr>Thermal Hardware Introduction  David Steinfeld NASA Goddard/ Code 545 </vt:lpstr>
      <vt:lpstr>David’s Bio</vt:lpstr>
      <vt:lpstr>Topics</vt:lpstr>
      <vt:lpstr>MLI Blanketing 101</vt:lpstr>
      <vt:lpstr>Thermal Model vs. Hardware</vt:lpstr>
      <vt:lpstr>Actual vs. Theoretical MLI Blanket</vt:lpstr>
      <vt:lpstr>What effects MLI blanket ε*?</vt:lpstr>
      <vt:lpstr>What effects Optical Properties?</vt:lpstr>
      <vt:lpstr>MLI Layers Touching = Bad</vt:lpstr>
      <vt:lpstr>Stitching Effects 1 ft wide blanket</vt:lpstr>
      <vt:lpstr>Blankets Vent or Blow Up</vt:lpstr>
      <vt:lpstr>Generic Launch Pressure Inside Fairing</vt:lpstr>
      <vt:lpstr>Cryogenic Temperatures effect MLI Blankets</vt:lpstr>
      <vt:lpstr>Things Grow and Shrink</vt:lpstr>
      <vt:lpstr>Blanket Buttons, Etc…</vt:lpstr>
      <vt:lpstr>ClickBonds (For heavier or thicker blankets)</vt:lpstr>
      <vt:lpstr>Bonding Thermal Hardware</vt:lpstr>
      <vt:lpstr>Temperature Measuring Devices</vt:lpstr>
      <vt:lpstr>Thermocouples</vt:lpstr>
      <vt:lpstr>Thermistors</vt:lpstr>
      <vt:lpstr>Thermistor Specs</vt:lpstr>
      <vt:lpstr>Thermistor Part Number</vt:lpstr>
      <vt:lpstr>PRTs</vt:lpstr>
      <vt:lpstr>2 PRT Packages</vt:lpstr>
      <vt:lpstr>Mechanical Thermostats</vt:lpstr>
      <vt:lpstr>Sensata M1 and M2 Thermostats  (1/2” disks)</vt:lpstr>
      <vt:lpstr>Thermostat Specs for Flight Hardware</vt:lpstr>
      <vt:lpstr>S311-P641/03 Spec</vt:lpstr>
      <vt:lpstr>Heaters</vt:lpstr>
      <vt:lpstr>Heater-Thermostat Redundancy</vt:lpstr>
      <vt:lpstr>Heater Specs</vt:lpstr>
      <vt:lpstr>Optical Coatings</vt:lpstr>
      <vt:lpstr>Optical Coatings, Page 2</vt:lpstr>
      <vt:lpstr>Contact Conductance in a Vacuum:   “Potato Chipping” between bolts</vt:lpstr>
      <vt:lpstr>Solid Sheet Thermal Enhancement</vt:lpstr>
      <vt:lpstr>Liquid Thermal Enhancement</vt:lpstr>
      <vt:lpstr>Results for an 8” X 8” Ebox</vt:lpstr>
      <vt:lpstr>Louvers</vt:lpstr>
      <vt:lpstr>End of Class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David Steinfeld</cp:lastModifiedBy>
  <cp:revision>361</cp:revision>
  <cp:lastPrinted>2001-11-30T21:59:45Z</cp:lastPrinted>
  <dcterms:created xsi:type="dcterms:W3CDTF">2001-11-21T21:59:03Z</dcterms:created>
  <dcterms:modified xsi:type="dcterms:W3CDTF">2023-08-19T14:40:11Z</dcterms:modified>
</cp:coreProperties>
</file>