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405" r:id="rId2"/>
    <p:sldId id="257" r:id="rId3"/>
    <p:sldId id="258" r:id="rId4"/>
    <p:sldId id="386" r:id="rId5"/>
    <p:sldId id="271" r:id="rId6"/>
    <p:sldId id="387" r:id="rId7"/>
    <p:sldId id="273" r:id="rId8"/>
    <p:sldId id="404" r:id="rId9"/>
    <p:sldId id="406" r:id="rId10"/>
    <p:sldId id="411" r:id="rId11"/>
    <p:sldId id="412" r:id="rId12"/>
    <p:sldId id="410" r:id="rId13"/>
    <p:sldId id="380" r:id="rId14"/>
    <p:sldId id="384" r:id="rId15"/>
    <p:sldId id="268" r:id="rId16"/>
    <p:sldId id="385" r:id="rId17"/>
    <p:sldId id="274" r:id="rId18"/>
    <p:sldId id="402" r:id="rId19"/>
    <p:sldId id="401" r:id="rId20"/>
    <p:sldId id="392" r:id="rId21"/>
    <p:sldId id="408" r:id="rId22"/>
    <p:sldId id="393" r:id="rId23"/>
    <p:sldId id="397" r:id="rId24"/>
    <p:sldId id="413" r:id="rId25"/>
    <p:sldId id="414" r:id="rId26"/>
    <p:sldId id="398" r:id="rId27"/>
    <p:sldId id="415" r:id="rId28"/>
    <p:sldId id="416" r:id="rId29"/>
    <p:sldId id="394" r:id="rId30"/>
    <p:sldId id="417" r:id="rId31"/>
    <p:sldId id="418" r:id="rId32"/>
    <p:sldId id="4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87F555-C7F9-1F0D-9E5E-6E862A17712A}" name="Schwartz, Elliot C. (GSFC-5450)" initials="SEC(5" userId="S::ecschwar@ndc.nasa.gov::d67d0a7c-e7d7-4428-a0ae-b65c3b1cc8aa" providerId="AD"/>
  <p188:author id="{311B4375-5C6B-AD5E-C375-B04E303A86A8}" name="Elliot Schwartz" initials="ES" userId="S::ecs154@scarletmail.rutgers.edu::974d1820-ad6d-4d51-9ce7-32194d6b4a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6" autoAdjust="0"/>
    <p:restoredTop sz="58049" autoAdjust="0"/>
  </p:normalViewPr>
  <p:slideViewPr>
    <p:cSldViewPr snapToGrid="0">
      <p:cViewPr varScale="1">
        <p:scale>
          <a:sx n="50" d="100"/>
          <a:sy n="50" d="100"/>
        </p:scale>
        <p:origin x="34" y="61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1A97F3-8176-61E4-E451-0DF30D4697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0875E25-A5D4-0DDF-E7CA-2142E0F74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5DC4AD-91CF-4B58-A4DB-DBB26A94DA44}" type="datetimeFigureOut">
              <a:rPr lang="en-US" smtClean="0"/>
              <a:t>8/22/2023</a:t>
            </a:fld>
            <a:endParaRPr lang="en-US" dirty="0"/>
          </a:p>
        </p:txBody>
      </p:sp>
      <p:sp>
        <p:nvSpPr>
          <p:cNvPr id="4" name="Footer Placeholder 3">
            <a:extLst>
              <a:ext uri="{FF2B5EF4-FFF2-40B4-BE49-F238E27FC236}">
                <a16:creationId xmlns:a16="http://schemas.microsoft.com/office/drawing/2014/main" id="{CB1F79D4-31BF-92C6-89F4-6A5BE21480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FBBCC7-9B16-2EDE-92CC-B951B23699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B16712-50EC-4923-80E8-6343E7479D89}" type="slidenum">
              <a:rPr lang="en-US" smtClean="0"/>
              <a:t>‹#›</a:t>
            </a:fld>
            <a:endParaRPr lang="en-US" dirty="0"/>
          </a:p>
        </p:txBody>
      </p:sp>
    </p:spTree>
    <p:extLst>
      <p:ext uri="{BB962C8B-B14F-4D97-AF65-F5344CB8AC3E}">
        <p14:creationId xmlns:p14="http://schemas.microsoft.com/office/powerpoint/2010/main" val="662310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9C2A1-D2DE-4545-886B-A138211B52A0}" type="datetimeFigureOut">
              <a:rPr lang="en-US" smtClean="0"/>
              <a:t>8/22/2023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045C0-FF01-49D8-AD99-29861D0BEA5F}" type="slidenum">
              <a:rPr lang="en-US" smtClean="0"/>
              <a:t>‹#›</a:t>
            </a:fld>
            <a:endParaRPr lang="en-US" dirty="0"/>
          </a:p>
        </p:txBody>
      </p:sp>
    </p:spTree>
    <p:extLst>
      <p:ext uri="{BB962C8B-B14F-4D97-AF65-F5344CB8AC3E}">
        <p14:creationId xmlns:p14="http://schemas.microsoft.com/office/powerpoint/2010/main" val="3379436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David for the introduction</a:t>
            </a:r>
          </a:p>
          <a:p>
            <a:pPr marL="171450" indent="-171450">
              <a:buFont typeface="Arial" panose="020B0604020202020204" pitchFamily="34" charset="0"/>
              <a:buChar char="•"/>
            </a:pPr>
            <a:r>
              <a:rPr lang="en-US" dirty="0"/>
              <a:t>Good afternoon, everyone, I want to thank you all for being here today.</a:t>
            </a:r>
          </a:p>
          <a:p>
            <a:pPr marL="171450" indent="-171450">
              <a:buFont typeface="Arial" panose="020B0604020202020204" pitchFamily="34" charset="0"/>
              <a:buChar char="•"/>
            </a:pPr>
            <a:r>
              <a:rPr lang="en-US" dirty="0"/>
              <a:t>The turnout at TFAWS 2023 has been amazing so far and I’m very excited to be here today.</a:t>
            </a:r>
          </a:p>
          <a:p>
            <a:pPr marL="171450" indent="-171450">
              <a:buFont typeface="Arial" panose="020B0604020202020204" pitchFamily="34" charset="0"/>
              <a:buChar char="•"/>
            </a:pPr>
            <a:r>
              <a:rPr lang="en-US" dirty="0"/>
              <a:t>My name is Elliot Schwartz, I’m a Thermal Engineer at NASA’s G.S.F.C.</a:t>
            </a:r>
          </a:p>
          <a:p>
            <a:pPr marL="171450" indent="-171450">
              <a:buFont typeface="Arial" panose="020B0604020202020204" pitchFamily="34" charset="0"/>
              <a:buChar char="•"/>
            </a:pPr>
            <a:r>
              <a:rPr lang="en-US" dirty="0"/>
              <a:t>Today, I’ll be teaching a course on Thermal Vacuum Testing for Space Applications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a:t>
            </a:fld>
            <a:endParaRPr lang="en-US" dirty="0"/>
          </a:p>
        </p:txBody>
      </p:sp>
    </p:spTree>
    <p:extLst>
      <p:ext uri="{BB962C8B-B14F-4D97-AF65-F5344CB8AC3E}">
        <p14:creationId xmlns:p14="http://schemas.microsoft.com/office/powerpoint/2010/main" val="360783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Molecular flow is like the DVD screen saver, instead of people cheering when the logo hits the corner, we get to see the chamber pressure decrease which is ALMOST as fun.</a:t>
            </a:r>
          </a:p>
        </p:txBody>
      </p:sp>
      <p:sp>
        <p:nvSpPr>
          <p:cNvPr id="4" name="Slide Number Placeholder 3"/>
          <p:cNvSpPr>
            <a:spLocks noGrp="1"/>
          </p:cNvSpPr>
          <p:nvPr>
            <p:ph type="sldNum" sz="quarter" idx="5"/>
          </p:nvPr>
        </p:nvSpPr>
        <p:spPr/>
        <p:txBody>
          <a:bodyPr/>
          <a:lstStyle/>
          <a:p>
            <a:fld id="{973045C0-FF01-49D8-AD99-29861D0BEA5F}" type="slidenum">
              <a:rPr lang="en-US" smtClean="0"/>
              <a:t>10</a:t>
            </a:fld>
            <a:endParaRPr lang="en-US" dirty="0"/>
          </a:p>
        </p:txBody>
      </p:sp>
    </p:spTree>
    <p:extLst>
      <p:ext uri="{BB962C8B-B14F-4D97-AF65-F5344CB8AC3E}">
        <p14:creationId xmlns:p14="http://schemas.microsoft.com/office/powerpoint/2010/main" val="310508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 roughing pumping to back it up</a:t>
            </a:r>
          </a:p>
          <a:p>
            <a:pPr marL="171450" indent="-171450">
              <a:buFont typeface="Arial" panose="020B0604020202020204" pitchFamily="34" charset="0"/>
              <a:buChar char="•"/>
            </a:pPr>
            <a:r>
              <a:rPr lang="en-US" dirty="0"/>
              <a:t>Outlet of turbo pump goes into the inlet of the roughing pump</a:t>
            </a:r>
          </a:p>
        </p:txBody>
      </p:sp>
      <p:sp>
        <p:nvSpPr>
          <p:cNvPr id="4" name="Slide Number Placeholder 3"/>
          <p:cNvSpPr>
            <a:spLocks noGrp="1"/>
          </p:cNvSpPr>
          <p:nvPr>
            <p:ph type="sldNum" sz="quarter" idx="5"/>
          </p:nvPr>
        </p:nvSpPr>
        <p:spPr/>
        <p:txBody>
          <a:bodyPr/>
          <a:lstStyle/>
          <a:p>
            <a:fld id="{973045C0-FF01-49D8-AD99-29861D0BEA5F}" type="slidenum">
              <a:rPr lang="en-US" smtClean="0"/>
              <a:t>11</a:t>
            </a:fld>
            <a:endParaRPr lang="en-US" dirty="0"/>
          </a:p>
        </p:txBody>
      </p:sp>
    </p:spTree>
    <p:extLst>
      <p:ext uri="{BB962C8B-B14F-4D97-AF65-F5344CB8AC3E}">
        <p14:creationId xmlns:p14="http://schemas.microsoft.com/office/powerpoint/2010/main" val="957200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chambers have both, some large chambers have many of each kinds.</a:t>
            </a:r>
          </a:p>
          <a:p>
            <a:pPr marL="171450" indent="-171450">
              <a:buFont typeface="Arial" panose="020B0604020202020204" pitchFamily="34" charset="0"/>
              <a:buChar char="•"/>
            </a:pPr>
            <a:r>
              <a:rPr lang="en-US" dirty="0"/>
              <a:t>Our lab has one chamber with both, a test needed us to turn off the cryo pump.</a:t>
            </a:r>
          </a:p>
        </p:txBody>
      </p:sp>
      <p:sp>
        <p:nvSpPr>
          <p:cNvPr id="4" name="Slide Number Placeholder 3"/>
          <p:cNvSpPr>
            <a:spLocks noGrp="1"/>
          </p:cNvSpPr>
          <p:nvPr>
            <p:ph type="sldNum" sz="quarter" idx="5"/>
          </p:nvPr>
        </p:nvSpPr>
        <p:spPr/>
        <p:txBody>
          <a:bodyPr/>
          <a:lstStyle/>
          <a:p>
            <a:fld id="{973045C0-FF01-49D8-AD99-29861D0BEA5F}" type="slidenum">
              <a:rPr lang="en-US" smtClean="0"/>
              <a:t>12</a:t>
            </a:fld>
            <a:endParaRPr lang="en-US" dirty="0"/>
          </a:p>
        </p:txBody>
      </p:sp>
    </p:spTree>
    <p:extLst>
      <p:ext uri="{BB962C8B-B14F-4D97-AF65-F5344CB8AC3E}">
        <p14:creationId xmlns:p14="http://schemas.microsoft.com/office/powerpoint/2010/main" val="2256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***Explain each valve</a:t>
            </a:r>
          </a:p>
        </p:txBody>
      </p:sp>
      <p:sp>
        <p:nvSpPr>
          <p:cNvPr id="4" name="Slide Number Placeholder 3"/>
          <p:cNvSpPr>
            <a:spLocks noGrp="1"/>
          </p:cNvSpPr>
          <p:nvPr>
            <p:ph type="sldNum" sz="quarter" idx="5"/>
          </p:nvPr>
        </p:nvSpPr>
        <p:spPr/>
        <p:txBody>
          <a:bodyPr/>
          <a:lstStyle/>
          <a:p>
            <a:fld id="{973045C0-FF01-49D8-AD99-29861D0BEA5F}" type="slidenum">
              <a:rPr lang="en-US" smtClean="0"/>
              <a:t>13</a:t>
            </a:fld>
            <a:endParaRPr lang="en-US" dirty="0"/>
          </a:p>
        </p:txBody>
      </p:sp>
    </p:spTree>
    <p:extLst>
      <p:ext uri="{BB962C8B-B14F-4D97-AF65-F5344CB8AC3E}">
        <p14:creationId xmlns:p14="http://schemas.microsoft.com/office/powerpoint/2010/main" val="188890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14</a:t>
            </a:fld>
            <a:endParaRPr lang="en-US" dirty="0"/>
          </a:p>
        </p:txBody>
      </p:sp>
    </p:spTree>
    <p:extLst>
      <p:ext uri="{BB962C8B-B14F-4D97-AF65-F5344CB8AC3E}">
        <p14:creationId xmlns:p14="http://schemas.microsoft.com/office/powerpoint/2010/main" val="68348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15</a:t>
            </a:fld>
            <a:endParaRPr lang="en-US" dirty="0"/>
          </a:p>
        </p:txBody>
      </p:sp>
    </p:spTree>
    <p:extLst>
      <p:ext uri="{BB962C8B-B14F-4D97-AF65-F5344CB8AC3E}">
        <p14:creationId xmlns:p14="http://schemas.microsoft.com/office/powerpoint/2010/main" val="38703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16</a:t>
            </a:fld>
            <a:endParaRPr lang="en-US" dirty="0"/>
          </a:p>
        </p:txBody>
      </p:sp>
    </p:spTree>
    <p:extLst>
      <p:ext uri="{BB962C8B-B14F-4D97-AF65-F5344CB8AC3E}">
        <p14:creationId xmlns:p14="http://schemas.microsoft.com/office/powerpoint/2010/main" val="1722050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Define outgassing = Under vacuum the boiling point for all materials decreases. </a:t>
            </a:r>
          </a:p>
          <a:p>
            <a:pPr marL="171450" indent="-171450">
              <a:buFont typeface="Arial" panose="020B0604020202020204" pitchFamily="34" charset="0"/>
              <a:buChar char="•"/>
            </a:pPr>
            <a:r>
              <a:rPr lang="en-US" dirty="0"/>
              <a:t>When under vacuum and subjected to heating all sorts of different materials start to boil off or outgas from hardware inside a thermal vacuum chamber.</a:t>
            </a:r>
          </a:p>
          <a:p>
            <a:pPr marL="171450" indent="-171450">
              <a:buFont typeface="Arial" panose="020B0604020202020204" pitchFamily="34" charset="0"/>
              <a:buChar char="•"/>
            </a:pPr>
            <a:r>
              <a:rPr lang="en-US" dirty="0"/>
              <a:t>Everything from water to oil from machining and fingerprints starts to boil off the hardware. </a:t>
            </a:r>
          </a:p>
          <a:p>
            <a:pPr marL="171450" indent="-171450">
              <a:buFont typeface="Arial" panose="020B0604020202020204" pitchFamily="34" charset="0"/>
              <a:buChar char="•"/>
            </a:pPr>
            <a:r>
              <a:rPr lang="en-US" dirty="0"/>
              <a:t>That is why we always use gloves and clean the hardware before TVAC testing. </a:t>
            </a:r>
          </a:p>
          <a:p>
            <a:pPr marL="171450" indent="-171450">
              <a:buFont typeface="Arial" panose="020B0604020202020204" pitchFamily="34" charset="0"/>
              <a:buChar char="•"/>
            </a:pPr>
            <a:r>
              <a:rPr lang="en-US" dirty="0"/>
              <a:t>The higher the outgassing rate usually means that the hardware is dirty, or a non vacuum compatible material was used. </a:t>
            </a:r>
          </a:p>
          <a:p>
            <a:pPr marL="171450" indent="-171450">
              <a:buFont typeface="Arial" panose="020B0604020202020204" pitchFamily="34" charset="0"/>
              <a:buChar char="•"/>
            </a:pPr>
            <a:r>
              <a:rPr lang="en-US" dirty="0"/>
              <a:t>Most materials would not do well under a vacuum.</a:t>
            </a:r>
          </a:p>
        </p:txBody>
      </p:sp>
      <p:sp>
        <p:nvSpPr>
          <p:cNvPr id="4" name="Slide Number Placeholder 3"/>
          <p:cNvSpPr>
            <a:spLocks noGrp="1"/>
          </p:cNvSpPr>
          <p:nvPr>
            <p:ph type="sldNum" sz="quarter" idx="5"/>
          </p:nvPr>
        </p:nvSpPr>
        <p:spPr/>
        <p:txBody>
          <a:bodyPr/>
          <a:lstStyle/>
          <a:p>
            <a:fld id="{973045C0-FF01-49D8-AD99-29861D0BEA5F}" type="slidenum">
              <a:rPr lang="en-US" smtClean="0"/>
              <a:t>17</a:t>
            </a:fld>
            <a:endParaRPr lang="en-US" dirty="0"/>
          </a:p>
        </p:txBody>
      </p:sp>
    </p:spTree>
    <p:extLst>
      <p:ext uri="{BB962C8B-B14F-4D97-AF65-F5344CB8AC3E}">
        <p14:creationId xmlns:p14="http://schemas.microsoft.com/office/powerpoint/2010/main" val="421463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18</a:t>
            </a:fld>
            <a:endParaRPr lang="en-US" dirty="0"/>
          </a:p>
        </p:txBody>
      </p:sp>
    </p:spTree>
    <p:extLst>
      <p:ext uri="{BB962C8B-B14F-4D97-AF65-F5344CB8AC3E}">
        <p14:creationId xmlns:p14="http://schemas.microsoft.com/office/powerpoint/2010/main" val="4068640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19</a:t>
            </a:fld>
            <a:endParaRPr lang="en-US" dirty="0"/>
          </a:p>
        </p:txBody>
      </p:sp>
    </p:spTree>
    <p:extLst>
      <p:ext uri="{BB962C8B-B14F-4D97-AF65-F5344CB8AC3E}">
        <p14:creationId xmlns:p14="http://schemas.microsoft.com/office/powerpoint/2010/main" val="336808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0" dirty="0"/>
          </a:p>
        </p:txBody>
      </p:sp>
      <p:sp>
        <p:nvSpPr>
          <p:cNvPr id="4" name="Slide Number Placeholder 3"/>
          <p:cNvSpPr>
            <a:spLocks noGrp="1"/>
          </p:cNvSpPr>
          <p:nvPr>
            <p:ph type="sldNum" sz="quarter" idx="5"/>
          </p:nvPr>
        </p:nvSpPr>
        <p:spPr/>
        <p:txBody>
          <a:bodyPr/>
          <a:lstStyle/>
          <a:p>
            <a:fld id="{973045C0-FF01-49D8-AD99-29861D0BEA5F}" type="slidenum">
              <a:rPr lang="en-US" smtClean="0"/>
              <a:t>2</a:t>
            </a:fld>
            <a:endParaRPr lang="en-US" dirty="0"/>
          </a:p>
        </p:txBody>
      </p:sp>
    </p:spTree>
    <p:extLst>
      <p:ext uri="{BB962C8B-B14F-4D97-AF65-F5344CB8AC3E}">
        <p14:creationId xmlns:p14="http://schemas.microsoft.com/office/powerpoint/2010/main" val="1000821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20</a:t>
            </a:fld>
            <a:endParaRPr lang="en-US" dirty="0"/>
          </a:p>
        </p:txBody>
      </p:sp>
    </p:spTree>
    <p:extLst>
      <p:ext uri="{BB962C8B-B14F-4D97-AF65-F5344CB8AC3E}">
        <p14:creationId xmlns:p14="http://schemas.microsoft.com/office/powerpoint/2010/main" val="215466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21</a:t>
            </a:fld>
            <a:endParaRPr lang="en-US" dirty="0"/>
          </a:p>
        </p:txBody>
      </p:sp>
    </p:spTree>
    <p:extLst>
      <p:ext uri="{BB962C8B-B14F-4D97-AF65-F5344CB8AC3E}">
        <p14:creationId xmlns:p14="http://schemas.microsoft.com/office/powerpoint/2010/main" val="3306855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22</a:t>
            </a:fld>
            <a:endParaRPr lang="en-US" dirty="0"/>
          </a:p>
        </p:txBody>
      </p:sp>
    </p:spTree>
    <p:extLst>
      <p:ext uri="{BB962C8B-B14F-4D97-AF65-F5344CB8AC3E}">
        <p14:creationId xmlns:p14="http://schemas.microsoft.com/office/powerpoint/2010/main" val="2897061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23</a:t>
            </a:fld>
            <a:endParaRPr lang="en-US" dirty="0"/>
          </a:p>
        </p:txBody>
      </p:sp>
    </p:spTree>
    <p:extLst>
      <p:ext uri="{BB962C8B-B14F-4D97-AF65-F5344CB8AC3E}">
        <p14:creationId xmlns:p14="http://schemas.microsoft.com/office/powerpoint/2010/main" val="1353098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26</a:t>
            </a:fld>
            <a:endParaRPr lang="en-US" dirty="0"/>
          </a:p>
        </p:txBody>
      </p:sp>
    </p:spTree>
    <p:extLst>
      <p:ext uri="{BB962C8B-B14F-4D97-AF65-F5344CB8AC3E}">
        <p14:creationId xmlns:p14="http://schemas.microsoft.com/office/powerpoint/2010/main" val="1460873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29</a:t>
            </a:fld>
            <a:endParaRPr lang="en-US" dirty="0"/>
          </a:p>
        </p:txBody>
      </p:sp>
    </p:spTree>
    <p:extLst>
      <p:ext uri="{BB962C8B-B14F-4D97-AF65-F5344CB8AC3E}">
        <p14:creationId xmlns:p14="http://schemas.microsoft.com/office/powerpoint/2010/main" val="131739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0" dirty="0"/>
          </a:p>
        </p:txBody>
      </p:sp>
      <p:sp>
        <p:nvSpPr>
          <p:cNvPr id="4" name="Slide Number Placeholder 3"/>
          <p:cNvSpPr>
            <a:spLocks noGrp="1"/>
          </p:cNvSpPr>
          <p:nvPr>
            <p:ph type="sldNum" sz="quarter" idx="5"/>
          </p:nvPr>
        </p:nvSpPr>
        <p:spPr/>
        <p:txBody>
          <a:bodyPr/>
          <a:lstStyle/>
          <a:p>
            <a:fld id="{973045C0-FF01-49D8-AD99-29861D0BEA5F}" type="slidenum">
              <a:rPr lang="en-US" smtClean="0"/>
              <a:t>30</a:t>
            </a:fld>
            <a:endParaRPr lang="en-US" dirty="0"/>
          </a:p>
        </p:txBody>
      </p:sp>
    </p:spTree>
    <p:extLst>
      <p:ext uri="{BB962C8B-B14F-4D97-AF65-F5344CB8AC3E}">
        <p14:creationId xmlns:p14="http://schemas.microsoft.com/office/powerpoint/2010/main" val="1664599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0" dirty="0"/>
          </a:p>
        </p:txBody>
      </p:sp>
      <p:sp>
        <p:nvSpPr>
          <p:cNvPr id="4" name="Slide Number Placeholder 3"/>
          <p:cNvSpPr>
            <a:spLocks noGrp="1"/>
          </p:cNvSpPr>
          <p:nvPr>
            <p:ph type="sldNum" sz="quarter" idx="5"/>
          </p:nvPr>
        </p:nvSpPr>
        <p:spPr/>
        <p:txBody>
          <a:bodyPr/>
          <a:lstStyle/>
          <a:p>
            <a:fld id="{973045C0-FF01-49D8-AD99-29861D0BEA5F}" type="slidenum">
              <a:rPr lang="en-US" smtClean="0"/>
              <a:t>31</a:t>
            </a:fld>
            <a:endParaRPr lang="en-US" dirty="0"/>
          </a:p>
        </p:txBody>
      </p:sp>
    </p:spTree>
    <p:extLst>
      <p:ext uri="{BB962C8B-B14F-4D97-AF65-F5344CB8AC3E}">
        <p14:creationId xmlns:p14="http://schemas.microsoft.com/office/powerpoint/2010/main" val="1995436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600" b="0" dirty="0"/>
          </a:p>
        </p:txBody>
      </p:sp>
      <p:sp>
        <p:nvSpPr>
          <p:cNvPr id="4" name="Slide Number Placeholder 3"/>
          <p:cNvSpPr>
            <a:spLocks noGrp="1"/>
          </p:cNvSpPr>
          <p:nvPr>
            <p:ph type="sldNum" sz="quarter" idx="5"/>
          </p:nvPr>
        </p:nvSpPr>
        <p:spPr/>
        <p:txBody>
          <a:bodyPr/>
          <a:lstStyle/>
          <a:p>
            <a:fld id="{973045C0-FF01-49D8-AD99-29861D0BEA5F}" type="slidenum">
              <a:rPr lang="en-US" smtClean="0"/>
              <a:t>32</a:t>
            </a:fld>
            <a:endParaRPr lang="en-US" dirty="0"/>
          </a:p>
        </p:txBody>
      </p:sp>
    </p:spTree>
    <p:extLst>
      <p:ext uri="{BB962C8B-B14F-4D97-AF65-F5344CB8AC3E}">
        <p14:creationId xmlns:p14="http://schemas.microsoft.com/office/powerpoint/2010/main" val="2394510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T2D2 = only lab in the Thermal Engineering branch, thermal vacuum testing &amp; assorted thermal R&amp;D projects</a:t>
            </a:r>
          </a:p>
        </p:txBody>
      </p:sp>
      <p:sp>
        <p:nvSpPr>
          <p:cNvPr id="4" name="Slide Number Placeholder 3"/>
          <p:cNvSpPr>
            <a:spLocks noGrp="1"/>
          </p:cNvSpPr>
          <p:nvPr>
            <p:ph type="sldNum" sz="quarter" idx="5"/>
          </p:nvPr>
        </p:nvSpPr>
        <p:spPr/>
        <p:txBody>
          <a:bodyPr/>
          <a:lstStyle/>
          <a:p>
            <a:fld id="{973045C0-FF01-49D8-AD99-29861D0BEA5F}" type="slidenum">
              <a:rPr lang="en-US" smtClean="0"/>
              <a:t>3</a:t>
            </a:fld>
            <a:endParaRPr lang="en-US" dirty="0"/>
          </a:p>
        </p:txBody>
      </p:sp>
    </p:spTree>
    <p:extLst>
      <p:ext uri="{BB962C8B-B14F-4D97-AF65-F5344CB8AC3E}">
        <p14:creationId xmlns:p14="http://schemas.microsoft.com/office/powerpoint/2010/main" val="380564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let’s jump right into the topic for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Thermal Vacuum Chambers are </a:t>
            </a:r>
            <a:r>
              <a:rPr lang="en-US" dirty="0"/>
              <a:t>used to simulate the temperature and pressure of an outer space environment</a:t>
            </a:r>
            <a:endParaRPr lang="en-US" u="none" dirty="0"/>
          </a:p>
          <a:p>
            <a:pPr marL="171450" indent="-171450">
              <a:buFont typeface="Arial" panose="020B0604020202020204" pitchFamily="34" charset="0"/>
              <a:buChar char="•"/>
            </a:pPr>
            <a:r>
              <a:rPr lang="en-US" dirty="0"/>
              <a:t>Hardware goes into the chamber, to test if it will operate correctly in outer space</a:t>
            </a:r>
          </a:p>
          <a:p>
            <a:pPr marL="171450" indent="-171450">
              <a:buFont typeface="Arial" panose="020B0604020202020204" pitchFamily="34" charset="0"/>
              <a:buChar char="•"/>
            </a:pPr>
            <a:r>
              <a:rPr lang="en-US" dirty="0"/>
              <a:t>T-VAC chambers come in different shapes and sizes…as you can see for the four photos</a:t>
            </a:r>
          </a:p>
          <a:p>
            <a:pPr marL="171450" indent="-171450">
              <a:buFont typeface="Arial" panose="020B0604020202020204" pitchFamily="34" charset="0"/>
              <a:buChar char="•"/>
            </a:pPr>
            <a:r>
              <a:rPr lang="en-US" dirty="0"/>
              <a:t>***explain photos</a:t>
            </a:r>
          </a:p>
          <a:p>
            <a:pPr marL="171450" indent="-171450">
              <a:buFont typeface="Arial" panose="020B0604020202020204" pitchFamily="34" charset="0"/>
              <a:buChar char="•"/>
            </a:pPr>
            <a:r>
              <a:rPr lang="en-US" dirty="0"/>
              <a:t>All run on the same principles, but I will focus a lot of this course on the chambers in the T2D2 facility</a:t>
            </a:r>
          </a:p>
          <a:p>
            <a:pPr marL="171450" indent="-171450">
              <a:buFont typeface="Arial" panose="020B0604020202020204" pitchFamily="34" charset="0"/>
              <a:buChar char="•"/>
            </a:pPr>
            <a:r>
              <a:rPr lang="en-US" dirty="0"/>
              <a:t>This is more of an introduction course and is not all inclusive of every chamber configuration and size</a:t>
            </a:r>
          </a:p>
        </p:txBody>
      </p:sp>
      <p:sp>
        <p:nvSpPr>
          <p:cNvPr id="4" name="Slide Number Placeholder 3"/>
          <p:cNvSpPr>
            <a:spLocks noGrp="1"/>
          </p:cNvSpPr>
          <p:nvPr>
            <p:ph type="sldNum" sz="quarter" idx="5"/>
          </p:nvPr>
        </p:nvSpPr>
        <p:spPr/>
        <p:txBody>
          <a:bodyPr/>
          <a:lstStyle/>
          <a:p>
            <a:fld id="{973045C0-FF01-49D8-AD99-29861D0BEA5F}" type="slidenum">
              <a:rPr lang="en-US" smtClean="0"/>
              <a:t>4</a:t>
            </a:fld>
            <a:endParaRPr lang="en-US" dirty="0"/>
          </a:p>
        </p:txBody>
      </p:sp>
    </p:spTree>
    <p:extLst>
      <p:ext uri="{BB962C8B-B14F-4D97-AF65-F5344CB8AC3E}">
        <p14:creationId xmlns:p14="http://schemas.microsoft.com/office/powerpoint/2010/main" val="159393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Thermal model correlation, lots of thermal analyst in TEB, make thermal model in computer to predict the temperatures of components in space flight, use real life data from T-VAC test to tweak their model and provide better thermal predications.</a:t>
            </a:r>
          </a:p>
          <a:p>
            <a:pPr marL="171450" indent="-171450">
              <a:buFont typeface="Arial" panose="020B0604020202020204" pitchFamily="34" charset="0"/>
              <a:buChar char="•"/>
            </a:pPr>
            <a:r>
              <a:rPr lang="en-US" dirty="0"/>
              <a:t>Temperature limits are tested to make sure the hardware will survive the most extreme temperatures that it could be subjected to during flight.</a:t>
            </a:r>
          </a:p>
        </p:txBody>
      </p:sp>
      <p:sp>
        <p:nvSpPr>
          <p:cNvPr id="4" name="Slide Number Placeholder 3"/>
          <p:cNvSpPr>
            <a:spLocks noGrp="1"/>
          </p:cNvSpPr>
          <p:nvPr>
            <p:ph type="sldNum" sz="quarter" idx="5"/>
          </p:nvPr>
        </p:nvSpPr>
        <p:spPr/>
        <p:txBody>
          <a:bodyPr/>
          <a:lstStyle/>
          <a:p>
            <a:fld id="{973045C0-FF01-49D8-AD99-29861D0BEA5F}" type="slidenum">
              <a:rPr lang="en-US" smtClean="0"/>
              <a:t>5</a:t>
            </a:fld>
            <a:endParaRPr lang="en-US" dirty="0"/>
          </a:p>
        </p:txBody>
      </p:sp>
    </p:spTree>
    <p:extLst>
      <p:ext uri="{BB962C8B-B14F-4D97-AF65-F5344CB8AC3E}">
        <p14:creationId xmlns:p14="http://schemas.microsoft.com/office/powerpoint/2010/main" val="264929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6</a:t>
            </a:fld>
            <a:endParaRPr lang="en-US" dirty="0"/>
          </a:p>
        </p:txBody>
      </p:sp>
    </p:spTree>
    <p:extLst>
      <p:ext uri="{BB962C8B-B14F-4D97-AF65-F5344CB8AC3E}">
        <p14:creationId xmlns:p14="http://schemas.microsoft.com/office/powerpoint/2010/main" val="197389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Platen = bare or coated aluminum</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7</a:t>
            </a:fld>
            <a:endParaRPr lang="en-US" dirty="0"/>
          </a:p>
        </p:txBody>
      </p:sp>
    </p:spTree>
    <p:extLst>
      <p:ext uri="{BB962C8B-B14F-4D97-AF65-F5344CB8AC3E}">
        <p14:creationId xmlns:p14="http://schemas.microsoft.com/office/powerpoint/2010/main" val="422485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That was an introduction to the thermal side of thermal vacuum testing so now it’s time to talk about the vacuum side.</a:t>
            </a:r>
          </a:p>
          <a:p>
            <a:pPr marL="171450" indent="-171450">
              <a:buFont typeface="Arial" panose="020B0604020202020204" pitchFamily="34" charset="0"/>
              <a:buChar char="•"/>
            </a:pPr>
            <a:r>
              <a:rPr lang="en-US" dirty="0"/>
              <a:t>A vacuum is any pressure that is less then atmospheric pressure.</a:t>
            </a:r>
          </a:p>
          <a:p>
            <a:pPr marL="171450" indent="-171450">
              <a:buFont typeface="Arial" panose="020B0604020202020204" pitchFamily="34" charset="0"/>
              <a:buChar char="•"/>
            </a:pPr>
            <a:r>
              <a:rPr lang="en-US" dirty="0"/>
              <a:t>A standard atmosphere at sea level is 760 torr, that we’re experiencing right now, entire atmosphere is pushing down on you</a:t>
            </a:r>
          </a:p>
          <a:p>
            <a:pPr marL="171450" indent="-171450">
              <a:buFont typeface="Arial" panose="020B0604020202020204" pitchFamily="34" charset="0"/>
              <a:buChar char="•"/>
            </a:pPr>
            <a:r>
              <a:rPr lang="en-US" dirty="0"/>
              <a:t>Most of outer space is a hard vacuum which means the pressure is effectively 0 torr</a:t>
            </a:r>
          </a:p>
          <a:p>
            <a:pPr marL="171450" indent="-171450">
              <a:buFont typeface="Arial" panose="020B0604020202020204" pitchFamily="34" charset="0"/>
              <a:buChar char="•"/>
            </a:pPr>
            <a:r>
              <a:rPr lang="en-US" dirty="0"/>
              <a:t>Impossible to get that low of pressure so…</a:t>
            </a:r>
          </a:p>
          <a:p>
            <a:pPr marL="171450" indent="-171450">
              <a:buFont typeface="Arial" panose="020B0604020202020204" pitchFamily="34" charset="0"/>
              <a:buChar char="•"/>
            </a:pPr>
            <a:r>
              <a:rPr lang="en-US" dirty="0"/>
              <a:t>Rough vacuum, 1 millionth that of an atmosphere</a:t>
            </a:r>
          </a:p>
          <a:p>
            <a:pPr marL="171450" indent="-171450">
              <a:buFont typeface="Arial" panose="020B0604020202020204" pitchFamily="34" charset="0"/>
              <a:buChar char="•"/>
            </a:pPr>
            <a:r>
              <a:rPr lang="en-US" dirty="0"/>
              <a:t>High vacuum, 1 trillionth that of an atmosphere</a:t>
            </a:r>
          </a:p>
          <a:p>
            <a:pPr marL="171450" indent="-171450">
              <a:buFont typeface="Arial" panose="020B0604020202020204" pitchFamily="34" charset="0"/>
              <a:buChar char="•"/>
            </a:pPr>
            <a:r>
              <a:rPr lang="en-US" dirty="0"/>
              <a:t>As thermal engineers, achieving a high vacuum is good enough for getting rid of convective heat transfer and is a good representation of how hardware will respond in space.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*READ from “Achieve vacuum: series of pumps and valves”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73045C0-FF01-49D8-AD99-29861D0BEA5F}" type="slidenum">
              <a:rPr lang="en-US" smtClean="0"/>
              <a:t>8</a:t>
            </a:fld>
            <a:endParaRPr lang="en-US" dirty="0"/>
          </a:p>
        </p:txBody>
      </p:sp>
    </p:spTree>
    <p:extLst>
      <p:ext uri="{BB962C8B-B14F-4D97-AF65-F5344CB8AC3E}">
        <p14:creationId xmlns:p14="http://schemas.microsoft.com/office/powerpoint/2010/main" val="422636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Continuum flow, there are so many air molecules in the chamber that they bounce against each other, and the friction helps pull many molecules at a time. The pressure drops rapidly in this kind of flow regime. </a:t>
            </a:r>
          </a:p>
        </p:txBody>
      </p:sp>
      <p:sp>
        <p:nvSpPr>
          <p:cNvPr id="4" name="Slide Number Placeholder 3"/>
          <p:cNvSpPr>
            <a:spLocks noGrp="1"/>
          </p:cNvSpPr>
          <p:nvPr>
            <p:ph type="sldNum" sz="quarter" idx="5"/>
          </p:nvPr>
        </p:nvSpPr>
        <p:spPr/>
        <p:txBody>
          <a:bodyPr/>
          <a:lstStyle/>
          <a:p>
            <a:fld id="{973045C0-FF01-49D8-AD99-29861D0BEA5F}" type="slidenum">
              <a:rPr lang="en-US" smtClean="0"/>
              <a:t>9</a:t>
            </a:fld>
            <a:endParaRPr lang="en-US" dirty="0"/>
          </a:p>
        </p:txBody>
      </p:sp>
    </p:spTree>
    <p:extLst>
      <p:ext uri="{BB962C8B-B14F-4D97-AF65-F5344CB8AC3E}">
        <p14:creationId xmlns:p14="http://schemas.microsoft.com/office/powerpoint/2010/main" val="2152333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FAWS">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id="{187B5620-2B75-5DA1-0380-8F9C8BF0B2BF}"/>
              </a:ext>
            </a:extLst>
          </p:cNvPr>
          <p:cNvSpPr>
            <a:spLocks noGrp="1" noChangeArrowheads="1"/>
          </p:cNvSpPr>
          <p:nvPr>
            <p:ph type="sldNum" sz="quarter" idx="4"/>
          </p:nvPr>
        </p:nvSpPr>
        <p:spPr>
          <a:xfrm>
            <a:off x="10723770" y="6581568"/>
            <a:ext cx="1468231" cy="276433"/>
          </a:xfrm>
          <a:prstGeom prst="rect">
            <a:avLst/>
          </a:prstGeom>
        </p:spPr>
        <p:txBody>
          <a:bodyPr/>
          <a:lstStyle>
            <a:lvl1pPr>
              <a:defRPr>
                <a:solidFill>
                  <a:schemeClr val="tx1"/>
                </a:solidFill>
              </a:defRPr>
            </a:lvl1pPr>
          </a:lstStyle>
          <a:p>
            <a:fld id="{817DF842-750B-4A5D-9155-1E8DCBB251DE}" type="slidenum">
              <a:rPr lang="en-US" altLang="en-US"/>
              <a:pPr/>
              <a:t>‹#›</a:t>
            </a:fld>
            <a:endParaRPr lang="en-US" altLang="en-US"/>
          </a:p>
        </p:txBody>
      </p:sp>
      <p:cxnSp>
        <p:nvCxnSpPr>
          <p:cNvPr id="12" name="Straight Connector 11">
            <a:extLst>
              <a:ext uri="{FF2B5EF4-FFF2-40B4-BE49-F238E27FC236}">
                <a16:creationId xmlns:a16="http://schemas.microsoft.com/office/drawing/2014/main" id="{587D98A3-58D0-F77F-627C-BB890B4BAA9F}"/>
              </a:ext>
            </a:extLst>
          </p:cNvPr>
          <p:cNvCxnSpPr/>
          <p:nvPr userDrawn="1"/>
        </p:nvCxnSpPr>
        <p:spPr>
          <a:xfrm>
            <a:off x="432049" y="6406101"/>
            <a:ext cx="11484785" cy="1588"/>
          </a:xfrm>
          <a:prstGeom prst="line">
            <a:avLst/>
          </a:prstGeom>
          <a:ln w="19050">
            <a:solidFill>
              <a:srgbClr val="0B3D9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B8C67EF-C6C0-F993-9F9B-051FAA2F6AEB}"/>
              </a:ext>
            </a:extLst>
          </p:cNvPr>
          <p:cNvCxnSpPr/>
          <p:nvPr userDrawn="1"/>
        </p:nvCxnSpPr>
        <p:spPr>
          <a:xfrm>
            <a:off x="432049" y="1031725"/>
            <a:ext cx="11484785" cy="1588"/>
          </a:xfrm>
          <a:prstGeom prst="line">
            <a:avLst/>
          </a:prstGeom>
          <a:ln w="19050">
            <a:solidFill>
              <a:srgbClr val="0B3D9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130FEC6-A6FA-EAF0-4489-1E932827D520}"/>
              </a:ext>
            </a:extLst>
          </p:cNvPr>
          <p:cNvSpPr txBox="1"/>
          <p:nvPr userDrawn="1"/>
        </p:nvSpPr>
        <p:spPr>
          <a:xfrm>
            <a:off x="3962400" y="6527923"/>
            <a:ext cx="4267200" cy="25391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1050" u="none" dirty="0">
                <a:solidFill>
                  <a:schemeClr val="tx1"/>
                </a:solidFill>
              </a:rPr>
              <a:t>Thermal Vacuum Testing for Space Applications – TFAWS 2023 Course</a:t>
            </a:r>
            <a:endParaRPr lang="en-US" sz="1013" u="none" dirty="0">
              <a:solidFill>
                <a:schemeClr val="tx1"/>
              </a:solidFill>
            </a:endParaRPr>
          </a:p>
        </p:txBody>
      </p:sp>
      <p:pic>
        <p:nvPicPr>
          <p:cNvPr id="15" name="Picture 8" descr="NASALogo.png">
            <a:extLst>
              <a:ext uri="{FF2B5EF4-FFF2-40B4-BE49-F238E27FC236}">
                <a16:creationId xmlns:a16="http://schemas.microsoft.com/office/drawing/2014/main" id="{001670F8-4DDA-2EED-8826-0E943A6E63DB}"/>
              </a:ext>
            </a:extLst>
          </p:cNvPr>
          <p:cNvPicPr>
            <a:picLocks noChangeAspect="1"/>
          </p:cNvPicPr>
          <p:nvPr userDrawn="1"/>
        </p:nvPicPr>
        <p:blipFill>
          <a:blip r:embed="rId2" cstate="print"/>
          <a:srcRect r="55539"/>
          <a:stretch>
            <a:fillRect/>
          </a:stretch>
        </p:blipFill>
        <p:spPr bwMode="auto">
          <a:xfrm>
            <a:off x="152400" y="46083"/>
            <a:ext cx="1124331" cy="914400"/>
          </a:xfrm>
          <a:prstGeom prst="rect">
            <a:avLst/>
          </a:prstGeom>
          <a:noFill/>
          <a:ln w="9525">
            <a:noFill/>
            <a:miter lim="800000"/>
            <a:headEnd/>
            <a:tailEnd/>
          </a:ln>
        </p:spPr>
      </p:pic>
      <p:pic>
        <p:nvPicPr>
          <p:cNvPr id="16" name="Picture 2" descr="TFAWS 2023 | Thermal &amp; Fluids Analysis Workshop (TFAWS)">
            <a:extLst>
              <a:ext uri="{FF2B5EF4-FFF2-40B4-BE49-F238E27FC236}">
                <a16:creationId xmlns:a16="http://schemas.microsoft.com/office/drawing/2014/main" id="{51E06558-3A0D-5630-F541-BBE70B87F269}"/>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1181"/>
          <a:stretch/>
        </p:blipFill>
        <p:spPr bwMode="auto">
          <a:xfrm>
            <a:off x="11050153" y="50408"/>
            <a:ext cx="989447"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2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126B-BD06-4AC8-BA9F-B56718D13D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DC873-0B6C-45B8-83F6-90D0B691C6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7E322-1980-469C-9683-97012BEB4285}"/>
              </a:ext>
            </a:extLst>
          </p:cNvPr>
          <p:cNvSpPr>
            <a:spLocks noGrp="1"/>
          </p:cNvSpPr>
          <p:nvPr>
            <p:ph type="dt" sz="half" idx="10"/>
          </p:nvPr>
        </p:nvSpPr>
        <p:spPr>
          <a:xfrm>
            <a:off x="838200" y="6356350"/>
            <a:ext cx="2743200" cy="365125"/>
          </a:xfrm>
          <a:prstGeom prst="rect">
            <a:avLst/>
          </a:prstGeom>
        </p:spPr>
        <p:txBody>
          <a:bodyPr/>
          <a:lstStyle/>
          <a:p>
            <a:fld id="{F6EB68FE-8A7F-4FCE-ADA9-2CEE4B79303D}" type="datetime1">
              <a:rPr lang="en-US" smtClean="0"/>
              <a:t>8/22/2023</a:t>
            </a:fld>
            <a:endParaRPr lang="en-US" dirty="0"/>
          </a:p>
        </p:txBody>
      </p:sp>
      <p:sp>
        <p:nvSpPr>
          <p:cNvPr id="5" name="Footer Placeholder 4">
            <a:extLst>
              <a:ext uri="{FF2B5EF4-FFF2-40B4-BE49-F238E27FC236}">
                <a16:creationId xmlns:a16="http://schemas.microsoft.com/office/drawing/2014/main" id="{813236D2-D29A-405C-A8AB-B73ED1F64B1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8EA62D3-D2C2-461F-82E0-9A0CF8FA6A61}"/>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382870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775B9-175A-4659-8A58-151F613500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1119B-A9C4-43B0-8104-09B560ACB6B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CC040-1E08-4CA5-A264-80439D45D25E}"/>
              </a:ext>
            </a:extLst>
          </p:cNvPr>
          <p:cNvSpPr>
            <a:spLocks noGrp="1"/>
          </p:cNvSpPr>
          <p:nvPr>
            <p:ph type="dt" sz="half" idx="10"/>
          </p:nvPr>
        </p:nvSpPr>
        <p:spPr>
          <a:xfrm>
            <a:off x="838200" y="6356350"/>
            <a:ext cx="2743200" cy="365125"/>
          </a:xfrm>
          <a:prstGeom prst="rect">
            <a:avLst/>
          </a:prstGeom>
        </p:spPr>
        <p:txBody>
          <a:bodyPr/>
          <a:lstStyle/>
          <a:p>
            <a:fld id="{1051461B-F3C5-43D5-95ED-5E480C44E711}" type="datetime1">
              <a:rPr lang="en-US" smtClean="0"/>
              <a:t>8/22/2023</a:t>
            </a:fld>
            <a:endParaRPr lang="en-US" dirty="0"/>
          </a:p>
        </p:txBody>
      </p:sp>
      <p:sp>
        <p:nvSpPr>
          <p:cNvPr id="5" name="Footer Placeholder 4">
            <a:extLst>
              <a:ext uri="{FF2B5EF4-FFF2-40B4-BE49-F238E27FC236}">
                <a16:creationId xmlns:a16="http://schemas.microsoft.com/office/drawing/2014/main" id="{000BE9D1-33E9-4EBC-9622-6DFDACB835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E6BCDAF-DB91-477B-97F2-6002E6BEFBDF}"/>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251680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4193-E7C0-40C5-8CCD-99015C986F6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779DE4-07A1-4D64-AF32-4C08DB1A5E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522223-490C-4B04-BB1D-64D23017799C}"/>
              </a:ext>
            </a:extLst>
          </p:cNvPr>
          <p:cNvSpPr>
            <a:spLocks noGrp="1"/>
          </p:cNvSpPr>
          <p:nvPr>
            <p:ph type="dt" sz="half" idx="10"/>
          </p:nvPr>
        </p:nvSpPr>
        <p:spPr>
          <a:xfrm>
            <a:off x="838200" y="6356350"/>
            <a:ext cx="2743200" cy="365125"/>
          </a:xfrm>
          <a:prstGeom prst="rect">
            <a:avLst/>
          </a:prstGeom>
        </p:spPr>
        <p:txBody>
          <a:bodyPr/>
          <a:lstStyle/>
          <a:p>
            <a:fld id="{1600D5B8-4A02-48A3-B57C-BA2D857BA7AF}" type="datetime1">
              <a:rPr lang="en-US" smtClean="0"/>
              <a:t>8/22/2023</a:t>
            </a:fld>
            <a:endParaRPr lang="en-US" dirty="0"/>
          </a:p>
        </p:txBody>
      </p:sp>
      <p:sp>
        <p:nvSpPr>
          <p:cNvPr id="5" name="Footer Placeholder 4">
            <a:extLst>
              <a:ext uri="{FF2B5EF4-FFF2-40B4-BE49-F238E27FC236}">
                <a16:creationId xmlns:a16="http://schemas.microsoft.com/office/drawing/2014/main" id="{1AAF5C01-03B5-491A-AF17-9B40DD6E967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35C94A0-2014-4A10-8165-BF040CA332B2}"/>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300564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524A-D8D1-4CB7-94CE-0B569692DC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041B11-0D14-40FF-BC80-79E3FE3A00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A534F-681C-4BD7-92EB-483EFFC8F8A2}"/>
              </a:ext>
            </a:extLst>
          </p:cNvPr>
          <p:cNvSpPr>
            <a:spLocks noGrp="1"/>
          </p:cNvSpPr>
          <p:nvPr>
            <p:ph type="dt" sz="half" idx="10"/>
          </p:nvPr>
        </p:nvSpPr>
        <p:spPr>
          <a:xfrm>
            <a:off x="838200" y="6356350"/>
            <a:ext cx="2743200" cy="365125"/>
          </a:xfrm>
          <a:prstGeom prst="rect">
            <a:avLst/>
          </a:prstGeom>
        </p:spPr>
        <p:txBody>
          <a:bodyPr/>
          <a:lstStyle/>
          <a:p>
            <a:fld id="{0B5D5A74-E914-459B-8769-BAFE0280F938}" type="datetime1">
              <a:rPr lang="en-US" smtClean="0"/>
              <a:t>8/22/2023</a:t>
            </a:fld>
            <a:endParaRPr lang="en-US" dirty="0"/>
          </a:p>
        </p:txBody>
      </p:sp>
      <p:sp>
        <p:nvSpPr>
          <p:cNvPr id="5" name="Footer Placeholder 4">
            <a:extLst>
              <a:ext uri="{FF2B5EF4-FFF2-40B4-BE49-F238E27FC236}">
                <a16:creationId xmlns:a16="http://schemas.microsoft.com/office/drawing/2014/main" id="{B0B6726D-7288-4454-9315-7CCCCE1A0D3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C918175-2F5A-4C30-8CBC-44DA132EFA9A}"/>
              </a:ext>
            </a:extLst>
          </p:cNvPr>
          <p:cNvSpPr>
            <a:spLocks noGrp="1"/>
          </p:cNvSpPr>
          <p:nvPr>
            <p:ph type="sldNum" sz="quarter" idx="12"/>
          </p:nvPr>
        </p:nvSpPr>
        <p:spPr>
          <a:xfrm>
            <a:off x="11407953" y="6456299"/>
            <a:ext cx="497535"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65299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111D-46BA-4059-86EE-6D54EAFC181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0C2CC8-69D5-48C4-82E8-EB96AEDBD7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099A62-DECF-498B-AE03-708C58C4EF97}"/>
              </a:ext>
            </a:extLst>
          </p:cNvPr>
          <p:cNvSpPr>
            <a:spLocks noGrp="1"/>
          </p:cNvSpPr>
          <p:nvPr>
            <p:ph type="dt" sz="half" idx="10"/>
          </p:nvPr>
        </p:nvSpPr>
        <p:spPr>
          <a:xfrm>
            <a:off x="838200" y="6356350"/>
            <a:ext cx="2743200" cy="365125"/>
          </a:xfrm>
          <a:prstGeom prst="rect">
            <a:avLst/>
          </a:prstGeom>
        </p:spPr>
        <p:txBody>
          <a:bodyPr/>
          <a:lstStyle/>
          <a:p>
            <a:fld id="{E51E986C-018C-4385-8E00-3521EFFD3E1C}" type="datetime1">
              <a:rPr lang="en-US" smtClean="0"/>
              <a:t>8/22/2023</a:t>
            </a:fld>
            <a:endParaRPr lang="en-US" dirty="0"/>
          </a:p>
        </p:txBody>
      </p:sp>
      <p:sp>
        <p:nvSpPr>
          <p:cNvPr id="5" name="Footer Placeholder 4">
            <a:extLst>
              <a:ext uri="{FF2B5EF4-FFF2-40B4-BE49-F238E27FC236}">
                <a16:creationId xmlns:a16="http://schemas.microsoft.com/office/drawing/2014/main" id="{C341E3AC-AD02-4C5F-9963-6BD723F23C5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48F6EEE-AF20-485F-AE89-0DF89E3B8F1F}"/>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45132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177C-51A0-46A1-B1F0-DD9FF3D145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475C88-2A6B-4FC3-B417-6421454A9C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B3336-8BD1-43C7-87B4-7AC314A25B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11CBE-5D8E-4AC7-A421-92EE11F876B8}"/>
              </a:ext>
            </a:extLst>
          </p:cNvPr>
          <p:cNvSpPr>
            <a:spLocks noGrp="1"/>
          </p:cNvSpPr>
          <p:nvPr>
            <p:ph type="dt" sz="half" idx="10"/>
          </p:nvPr>
        </p:nvSpPr>
        <p:spPr>
          <a:xfrm>
            <a:off x="838200" y="6356350"/>
            <a:ext cx="2743200" cy="365125"/>
          </a:xfrm>
          <a:prstGeom prst="rect">
            <a:avLst/>
          </a:prstGeom>
        </p:spPr>
        <p:txBody>
          <a:bodyPr/>
          <a:lstStyle/>
          <a:p>
            <a:fld id="{CCE4706A-2992-45D1-B638-A97264698C52}" type="datetime1">
              <a:rPr lang="en-US" smtClean="0"/>
              <a:t>8/22/2023</a:t>
            </a:fld>
            <a:endParaRPr lang="en-US" dirty="0"/>
          </a:p>
        </p:txBody>
      </p:sp>
      <p:sp>
        <p:nvSpPr>
          <p:cNvPr id="6" name="Footer Placeholder 5">
            <a:extLst>
              <a:ext uri="{FF2B5EF4-FFF2-40B4-BE49-F238E27FC236}">
                <a16:creationId xmlns:a16="http://schemas.microsoft.com/office/drawing/2014/main" id="{D27E7FC5-7AA0-443D-855E-C34239D644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3A97806-3EF1-4F36-A6E2-32AA8CA2A815}"/>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5415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3BE5-0536-4993-95B9-F951A7C8E73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7C9021-8E7D-4F98-901B-626E273A4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6D77C-AFE6-4EEE-A014-632AC64A322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AA671F-5227-4815-B4FD-19AC545C70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2B1F5-2637-4176-98DC-E20AA39F5D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F654DF-B7F5-4267-B3D5-CDAA79ADE945}"/>
              </a:ext>
            </a:extLst>
          </p:cNvPr>
          <p:cNvSpPr>
            <a:spLocks noGrp="1"/>
          </p:cNvSpPr>
          <p:nvPr>
            <p:ph type="dt" sz="half" idx="10"/>
          </p:nvPr>
        </p:nvSpPr>
        <p:spPr>
          <a:xfrm>
            <a:off x="838200" y="6356350"/>
            <a:ext cx="2743200" cy="365125"/>
          </a:xfrm>
          <a:prstGeom prst="rect">
            <a:avLst/>
          </a:prstGeom>
        </p:spPr>
        <p:txBody>
          <a:bodyPr/>
          <a:lstStyle/>
          <a:p>
            <a:fld id="{DA1D89A3-8F4B-4A4A-81EA-CA11B2731104}" type="datetime1">
              <a:rPr lang="en-US" smtClean="0"/>
              <a:t>8/22/2023</a:t>
            </a:fld>
            <a:endParaRPr lang="en-US" dirty="0"/>
          </a:p>
        </p:txBody>
      </p:sp>
      <p:sp>
        <p:nvSpPr>
          <p:cNvPr id="8" name="Footer Placeholder 7">
            <a:extLst>
              <a:ext uri="{FF2B5EF4-FFF2-40B4-BE49-F238E27FC236}">
                <a16:creationId xmlns:a16="http://schemas.microsoft.com/office/drawing/2014/main" id="{60702521-1043-40EF-B872-AEBB9249209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4DAA9386-7951-452F-A5DF-0277E6AE5079}"/>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106456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B725-8677-4BC3-BEE1-F5A0112BF3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D213BBD-F28F-419C-A21E-9289D890C583}"/>
              </a:ext>
            </a:extLst>
          </p:cNvPr>
          <p:cNvSpPr>
            <a:spLocks noGrp="1"/>
          </p:cNvSpPr>
          <p:nvPr>
            <p:ph type="dt" sz="half" idx="10"/>
          </p:nvPr>
        </p:nvSpPr>
        <p:spPr>
          <a:xfrm>
            <a:off x="838200" y="6356350"/>
            <a:ext cx="2743200" cy="365125"/>
          </a:xfrm>
          <a:prstGeom prst="rect">
            <a:avLst/>
          </a:prstGeom>
        </p:spPr>
        <p:txBody>
          <a:bodyPr/>
          <a:lstStyle/>
          <a:p>
            <a:fld id="{B0DD552E-2FDD-4397-AF9B-1E834D756BF7}" type="datetime1">
              <a:rPr lang="en-US" smtClean="0"/>
              <a:t>8/22/2023</a:t>
            </a:fld>
            <a:endParaRPr lang="en-US" dirty="0"/>
          </a:p>
        </p:txBody>
      </p:sp>
      <p:sp>
        <p:nvSpPr>
          <p:cNvPr id="4" name="Footer Placeholder 3">
            <a:extLst>
              <a:ext uri="{FF2B5EF4-FFF2-40B4-BE49-F238E27FC236}">
                <a16:creationId xmlns:a16="http://schemas.microsoft.com/office/drawing/2014/main" id="{C158CFCD-D4E2-4ECF-91B0-A853B0A50D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906333F-708D-4442-8D99-1F0F641F96E9}"/>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351055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A8BA-8953-41C6-90DB-E2F4FD0DD2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86A8A-48B2-4B52-8685-27074F5643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94692-5ADD-43C7-B845-B72B3E0CCA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C50A7-D5CC-4963-A52E-454FE4538F5C}"/>
              </a:ext>
            </a:extLst>
          </p:cNvPr>
          <p:cNvSpPr>
            <a:spLocks noGrp="1"/>
          </p:cNvSpPr>
          <p:nvPr>
            <p:ph type="dt" sz="half" idx="10"/>
          </p:nvPr>
        </p:nvSpPr>
        <p:spPr>
          <a:xfrm>
            <a:off x="838200" y="6356350"/>
            <a:ext cx="2743200" cy="365125"/>
          </a:xfrm>
          <a:prstGeom prst="rect">
            <a:avLst/>
          </a:prstGeom>
        </p:spPr>
        <p:txBody>
          <a:bodyPr/>
          <a:lstStyle/>
          <a:p>
            <a:fld id="{462FD611-4E69-4D53-A3BB-4F89C6D5DB6D}" type="datetime1">
              <a:rPr lang="en-US" smtClean="0"/>
              <a:t>8/22/2023</a:t>
            </a:fld>
            <a:endParaRPr lang="en-US" dirty="0"/>
          </a:p>
        </p:txBody>
      </p:sp>
      <p:sp>
        <p:nvSpPr>
          <p:cNvPr id="6" name="Footer Placeholder 5">
            <a:extLst>
              <a:ext uri="{FF2B5EF4-FFF2-40B4-BE49-F238E27FC236}">
                <a16:creationId xmlns:a16="http://schemas.microsoft.com/office/drawing/2014/main" id="{0005F3BD-D89C-4D3F-BB7A-C568EC448D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BD3F1C0-106A-4699-BDED-95BA10A5C751}"/>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550197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91C8-E316-4295-B755-BEE0294FE2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21F96-1BAA-4833-B374-28A3A6AD0B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C4C058-EFA5-44C5-9DCD-DE399BD49A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D135F-A41D-4538-AC17-F89AC429FAEA}"/>
              </a:ext>
            </a:extLst>
          </p:cNvPr>
          <p:cNvSpPr>
            <a:spLocks noGrp="1"/>
          </p:cNvSpPr>
          <p:nvPr>
            <p:ph type="dt" sz="half" idx="10"/>
          </p:nvPr>
        </p:nvSpPr>
        <p:spPr>
          <a:xfrm>
            <a:off x="838200" y="6356350"/>
            <a:ext cx="2743200" cy="365125"/>
          </a:xfrm>
          <a:prstGeom prst="rect">
            <a:avLst/>
          </a:prstGeom>
        </p:spPr>
        <p:txBody>
          <a:bodyPr/>
          <a:lstStyle/>
          <a:p>
            <a:fld id="{821DD623-96CB-4D6A-92C0-7AF3C1856166}" type="datetime1">
              <a:rPr lang="en-US" smtClean="0"/>
              <a:t>8/22/2023</a:t>
            </a:fld>
            <a:endParaRPr lang="en-US" dirty="0"/>
          </a:p>
        </p:txBody>
      </p:sp>
      <p:sp>
        <p:nvSpPr>
          <p:cNvPr id="6" name="Footer Placeholder 5">
            <a:extLst>
              <a:ext uri="{FF2B5EF4-FFF2-40B4-BE49-F238E27FC236}">
                <a16:creationId xmlns:a16="http://schemas.microsoft.com/office/drawing/2014/main" id="{7A794648-B581-4B77-A77B-7FDDC2D017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2620CAC-A7BF-40A7-ACDF-15206094E876}"/>
              </a:ext>
            </a:extLst>
          </p:cNvPr>
          <p:cNvSpPr>
            <a:spLocks noGrp="1"/>
          </p:cNvSpPr>
          <p:nvPr>
            <p:ph type="sldNum" sz="quarter" idx="12"/>
          </p:nvPr>
        </p:nvSpPr>
        <p:spPr>
          <a:xfrm>
            <a:off x="8610600" y="6356350"/>
            <a:ext cx="2743200" cy="365125"/>
          </a:xfrm>
          <a:prstGeom prst="rect">
            <a:avLst/>
          </a:prstGeom>
        </p:spPr>
        <p:txBody>
          <a:bodyPr/>
          <a:lstStyle/>
          <a:p>
            <a:fld id="{2AD03238-6CB1-4355-AD23-6201DE9AA741}" type="slidenum">
              <a:rPr lang="en-US" smtClean="0"/>
              <a:t>‹#›</a:t>
            </a:fld>
            <a:endParaRPr lang="en-US" dirty="0"/>
          </a:p>
        </p:txBody>
      </p:sp>
    </p:spTree>
    <p:extLst>
      <p:ext uri="{BB962C8B-B14F-4D97-AF65-F5344CB8AC3E}">
        <p14:creationId xmlns:p14="http://schemas.microsoft.com/office/powerpoint/2010/main" val="311096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6003301-EBDB-0132-461C-1A0D52EE6208}"/>
              </a:ext>
            </a:extLst>
          </p:cNvPr>
          <p:cNvSpPr>
            <a:spLocks noGrp="1" noChangeArrowheads="1"/>
          </p:cNvSpPr>
          <p:nvPr>
            <p:ph type="sldNum" sz="quarter" idx="4"/>
          </p:nvPr>
        </p:nvSpPr>
        <p:spPr>
          <a:xfrm>
            <a:off x="10723770" y="6581568"/>
            <a:ext cx="1468231" cy="276433"/>
          </a:xfrm>
          <a:prstGeom prst="rect">
            <a:avLst/>
          </a:prstGeom>
        </p:spPr>
        <p:txBody>
          <a:bodyPr/>
          <a:lstStyle>
            <a:lvl1pPr>
              <a:defRPr>
                <a:solidFill>
                  <a:schemeClr val="tx1"/>
                </a:solidFill>
              </a:defRPr>
            </a:lvl1pPr>
          </a:lstStyle>
          <a:p>
            <a:fld id="{817DF842-750B-4A5D-9155-1E8DCBB251DE}" type="slidenum">
              <a:rPr lang="en-US" altLang="en-US"/>
              <a:pPr/>
              <a:t>‹#›</a:t>
            </a:fld>
            <a:endParaRPr lang="en-US" altLang="en-US"/>
          </a:p>
        </p:txBody>
      </p:sp>
      <p:cxnSp>
        <p:nvCxnSpPr>
          <p:cNvPr id="8" name="Straight Connector 7">
            <a:extLst>
              <a:ext uri="{FF2B5EF4-FFF2-40B4-BE49-F238E27FC236}">
                <a16:creationId xmlns:a16="http://schemas.microsoft.com/office/drawing/2014/main" id="{25E76ED3-670A-585A-573F-4D7BE25BD0F0}"/>
              </a:ext>
            </a:extLst>
          </p:cNvPr>
          <p:cNvCxnSpPr/>
          <p:nvPr userDrawn="1"/>
        </p:nvCxnSpPr>
        <p:spPr>
          <a:xfrm>
            <a:off x="432049" y="6406101"/>
            <a:ext cx="11484785" cy="1588"/>
          </a:xfrm>
          <a:prstGeom prst="line">
            <a:avLst/>
          </a:prstGeom>
          <a:ln w="19050">
            <a:solidFill>
              <a:srgbClr val="0B3D9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94478A3-F406-253C-44FC-FA7FA0EFB04D}"/>
              </a:ext>
            </a:extLst>
          </p:cNvPr>
          <p:cNvCxnSpPr/>
          <p:nvPr userDrawn="1"/>
        </p:nvCxnSpPr>
        <p:spPr>
          <a:xfrm>
            <a:off x="432049" y="1031725"/>
            <a:ext cx="11484785" cy="1588"/>
          </a:xfrm>
          <a:prstGeom prst="line">
            <a:avLst/>
          </a:prstGeom>
          <a:ln w="19050">
            <a:solidFill>
              <a:srgbClr val="0B3D9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6FC67E4-A6D6-C823-BAC5-1B971707A553}"/>
              </a:ext>
            </a:extLst>
          </p:cNvPr>
          <p:cNvSpPr txBox="1"/>
          <p:nvPr userDrawn="1"/>
        </p:nvSpPr>
        <p:spPr>
          <a:xfrm>
            <a:off x="3962400" y="6527923"/>
            <a:ext cx="4267200" cy="25391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1050" u="none" dirty="0">
                <a:solidFill>
                  <a:schemeClr val="tx1"/>
                </a:solidFill>
              </a:rPr>
              <a:t>Thermal Vacuum Testing for Space Applications – TFAWS 2023 Course</a:t>
            </a:r>
            <a:endParaRPr lang="en-US" sz="1013" u="none" dirty="0">
              <a:solidFill>
                <a:schemeClr val="tx1"/>
              </a:solidFill>
            </a:endParaRPr>
          </a:p>
        </p:txBody>
      </p:sp>
      <p:pic>
        <p:nvPicPr>
          <p:cNvPr id="2" name="Picture 23">
            <a:extLst>
              <a:ext uri="{FF2B5EF4-FFF2-40B4-BE49-F238E27FC236}">
                <a16:creationId xmlns:a16="http://schemas.microsoft.com/office/drawing/2014/main" id="{D046B816-1D11-5DED-A3BF-0174FFCFB41E}"/>
              </a:ext>
            </a:extLst>
          </p:cNvPr>
          <p:cNvPicPr>
            <a:picLocks noChangeAspect="1" noChangeArrowheads="1"/>
          </p:cNvPicPr>
          <p:nvPr userDrawn="1"/>
        </p:nvPicPr>
        <p:blipFill rotWithShape="1">
          <a:blip r:embed="rId13">
            <a:clrChange>
              <a:clrFrom>
                <a:srgbClr val="FFFFFF"/>
              </a:clrFrom>
              <a:clrTo>
                <a:srgbClr val="FFFFFF">
                  <a:alpha val="0"/>
                </a:srgbClr>
              </a:clrTo>
            </a:clrChange>
          </a:blip>
          <a:srcRect b="5548"/>
          <a:stretch/>
        </p:blipFill>
        <p:spPr bwMode="auto">
          <a:xfrm>
            <a:off x="10775480" y="58662"/>
            <a:ext cx="1141354" cy="914400"/>
          </a:xfrm>
          <a:prstGeom prst="rect">
            <a:avLst/>
          </a:prstGeom>
          <a:noFill/>
          <a:ln w="9525">
            <a:noFill/>
            <a:miter lim="800000"/>
            <a:headEnd/>
            <a:tailEnd/>
          </a:ln>
        </p:spPr>
      </p:pic>
      <p:pic>
        <p:nvPicPr>
          <p:cNvPr id="3" name="Picture 2">
            <a:extLst>
              <a:ext uri="{FF2B5EF4-FFF2-40B4-BE49-F238E27FC236}">
                <a16:creationId xmlns:a16="http://schemas.microsoft.com/office/drawing/2014/main" id="{FDD88E48-720B-4D7D-6F0C-DA9E417BFD3B}"/>
              </a:ext>
            </a:extLst>
          </p:cNvPr>
          <p:cNvPicPr>
            <a:picLocks noChangeAspect="1"/>
          </p:cNvPicPr>
          <p:nvPr userDrawn="1"/>
        </p:nvPicPr>
        <p:blipFill>
          <a:blip r:embed="rId14"/>
          <a:stretch>
            <a:fillRect/>
          </a:stretch>
        </p:blipFill>
        <p:spPr>
          <a:xfrm>
            <a:off x="432049" y="58662"/>
            <a:ext cx="998113" cy="914400"/>
          </a:xfrm>
          <a:prstGeom prst="rect">
            <a:avLst/>
          </a:prstGeom>
        </p:spPr>
      </p:pic>
    </p:spTree>
    <p:extLst>
      <p:ext uri="{BB962C8B-B14F-4D97-AF65-F5344CB8AC3E}">
        <p14:creationId xmlns:p14="http://schemas.microsoft.com/office/powerpoint/2010/main" val="4259130893"/>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thermal.gsfc.nasa.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thermal.gsfc.nasa.gov/"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6">
            <a:extLst>
              <a:ext uri="{FF2B5EF4-FFF2-40B4-BE49-F238E27FC236}">
                <a16:creationId xmlns:a16="http://schemas.microsoft.com/office/drawing/2014/main" id="{BCE20324-5F89-1114-935A-397B6E65BDFE}"/>
              </a:ext>
            </a:extLst>
          </p:cNvPr>
          <p:cNvSpPr txBox="1">
            <a:spLocks noChangeArrowheads="1"/>
          </p:cNvSpPr>
          <p:nvPr/>
        </p:nvSpPr>
        <p:spPr bwMode="auto">
          <a:xfrm>
            <a:off x="1752600" y="207141"/>
            <a:ext cx="8686800" cy="609600"/>
          </a:xfrm>
          <a:prstGeom prst="rect">
            <a:avLst/>
          </a:prstGeom>
          <a:gradFill rotWithShape="0">
            <a:gsLst>
              <a:gs pos="0">
                <a:srgbClr val="333399"/>
              </a:gs>
              <a:gs pos="100000">
                <a:srgbClr val="333399">
                  <a:gamma/>
                  <a:shade val="48627"/>
                  <a:invGamma/>
                </a:srgbClr>
              </a:gs>
            </a:gsLst>
            <a:lin ang="0" scaled="1"/>
          </a:gradFill>
          <a:ln w="9525">
            <a:noFill/>
            <a:miter lim="800000"/>
            <a:headEnd/>
            <a:tailEnd/>
          </a:ln>
          <a:effectLst/>
        </p:spPr>
        <p:txBody>
          <a:bodyPr anchor="ctr"/>
          <a:lstStyle/>
          <a:p>
            <a:pPr marL="0" marR="0" lvl="0" indent="0" defTabSz="914400" eaLnBrk="0" fontAlgn="base" latinLnBrk="0" hangingPunct="0">
              <a:lnSpc>
                <a:spcPct val="100000"/>
              </a:lnSpc>
              <a:spcBef>
                <a:spcPct val="50000"/>
              </a:spcBef>
              <a:spcAft>
                <a:spcPct val="0"/>
              </a:spcAft>
              <a:buClrTx/>
              <a:buSzTx/>
              <a:buFontTx/>
              <a:buNone/>
              <a:tabLst>
                <a:tab pos="4459288" algn="ctr"/>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rPr>
              <a:t>	</a:t>
            </a:r>
            <a:r>
              <a:rPr kumimoji="0" lang="en-US" sz="2800" b="1" i="0" u="none" strike="noStrike" kern="0" cap="none" spc="0" normalizeH="0" baseline="0" noProof="0" dirty="0">
                <a:ln>
                  <a:noFill/>
                </a:ln>
                <a:solidFill>
                  <a:schemeClr val="bg1"/>
                </a:solidFill>
                <a:effectLst/>
                <a:uLnTx/>
                <a:uFillTx/>
                <a:latin typeface="Arial" charset="0"/>
                <a:ea typeface="ＭＳ Ｐゴシック" charset="-128"/>
              </a:rPr>
              <a:t>TFAWS Thermal Course Session</a:t>
            </a:r>
          </a:p>
        </p:txBody>
      </p:sp>
      <p:pic>
        <p:nvPicPr>
          <p:cNvPr id="13" name="Picture 12">
            <a:extLst>
              <a:ext uri="{FF2B5EF4-FFF2-40B4-BE49-F238E27FC236}">
                <a16:creationId xmlns:a16="http://schemas.microsoft.com/office/drawing/2014/main" id="{01CB28C6-9E67-9931-3D23-BA7BFA7B42C1}"/>
              </a:ext>
            </a:extLst>
          </p:cNvPr>
          <p:cNvPicPr>
            <a:picLocks noChangeAspect="1"/>
          </p:cNvPicPr>
          <p:nvPr/>
        </p:nvPicPr>
        <p:blipFill>
          <a:blip r:embed="rId3"/>
          <a:stretch>
            <a:fillRect/>
          </a:stretch>
        </p:blipFill>
        <p:spPr>
          <a:xfrm>
            <a:off x="1715644" y="1069305"/>
            <a:ext cx="8760711" cy="5297883"/>
          </a:xfrm>
          <a:prstGeom prst="rect">
            <a:avLst/>
          </a:prstGeom>
        </p:spPr>
      </p:pic>
    </p:spTree>
    <p:extLst>
      <p:ext uri="{BB962C8B-B14F-4D97-AF65-F5344CB8AC3E}">
        <p14:creationId xmlns:p14="http://schemas.microsoft.com/office/powerpoint/2010/main" val="912804177"/>
      </p:ext>
    </p:extLst>
  </p:cSld>
  <p:clrMapOvr>
    <a:masterClrMapping/>
  </p:clrMapOvr>
  <mc:AlternateContent xmlns:mc="http://schemas.openxmlformats.org/markup-compatibility/2006" xmlns:p14="http://schemas.microsoft.com/office/powerpoint/2010/main">
    <mc:Choice Requires="p14">
      <p:transition spd="slow" p14:dur="2000" advTm="2980"/>
    </mc:Choice>
    <mc:Fallback xmlns="">
      <p:transition spd="slow" advTm="29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dirty="0"/>
              <a:t>Chamber pressure from rough vacuum to high/ultra high vacuum</a:t>
            </a:r>
          </a:p>
          <a:p>
            <a:r>
              <a:rPr lang="en-US" dirty="0"/>
              <a:t>1x10</a:t>
            </a:r>
            <a:r>
              <a:rPr lang="en-US" baseline="40000" dirty="0"/>
              <a:t>-3</a:t>
            </a:r>
            <a:r>
              <a:rPr lang="en-US" dirty="0"/>
              <a:t> Torr → 1x10</a:t>
            </a:r>
            <a:r>
              <a:rPr lang="en-US" baseline="40000" dirty="0"/>
              <a:t>-10</a:t>
            </a:r>
            <a:r>
              <a:rPr lang="en-US" dirty="0"/>
              <a:t> Torr</a:t>
            </a:r>
          </a:p>
          <a:p>
            <a:r>
              <a:rPr lang="en-US" dirty="0"/>
              <a:t>“Collection” pump that cools to single digit Kelvin to freeze gases</a:t>
            </a:r>
          </a:p>
          <a:p>
            <a:r>
              <a:rPr lang="en-US" dirty="0"/>
              <a:t>Works in molecular flow regime</a:t>
            </a:r>
          </a:p>
        </p:txBody>
      </p:sp>
      <p:sp>
        <p:nvSpPr>
          <p:cNvPr id="8" name="Title 1">
            <a:extLst>
              <a:ext uri="{FF2B5EF4-FFF2-40B4-BE49-F238E27FC236}">
                <a16:creationId xmlns:a16="http://schemas.microsoft.com/office/drawing/2014/main" id="{0833CA3D-70F4-2C3C-E954-2CA0FF6A79FB}"/>
              </a:ext>
            </a:extLst>
          </p:cNvPr>
          <p:cNvSpPr txBox="1">
            <a:spLocks/>
          </p:cNvSpPr>
          <p:nvPr/>
        </p:nvSpPr>
        <p:spPr>
          <a:xfrm>
            <a:off x="838200" y="182880"/>
            <a:ext cx="10515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Cryogenic Pump</a:t>
            </a:r>
          </a:p>
        </p:txBody>
      </p:sp>
      <p:sp>
        <p:nvSpPr>
          <p:cNvPr id="2" name="Slide Number Placeholder 1">
            <a:extLst>
              <a:ext uri="{FF2B5EF4-FFF2-40B4-BE49-F238E27FC236}">
                <a16:creationId xmlns:a16="http://schemas.microsoft.com/office/drawing/2014/main" id="{CABA9ECE-0980-2EAA-44BB-BF01B5020B09}"/>
              </a:ext>
            </a:extLst>
          </p:cNvPr>
          <p:cNvSpPr>
            <a:spLocks noGrp="1"/>
          </p:cNvSpPr>
          <p:nvPr>
            <p:ph type="sldNum" sz="quarter" idx="12"/>
          </p:nvPr>
        </p:nvSpPr>
        <p:spPr/>
        <p:txBody>
          <a:bodyPr/>
          <a:lstStyle/>
          <a:p>
            <a:fld id="{2AD03238-6CB1-4355-AD23-6201DE9AA741}" type="slidenum">
              <a:rPr lang="en-US" smtClean="0"/>
              <a:t>10</a:t>
            </a:fld>
            <a:endParaRPr lang="en-US" dirty="0"/>
          </a:p>
        </p:txBody>
      </p:sp>
      <p:grpSp>
        <p:nvGrpSpPr>
          <p:cNvPr id="10" name="Group 9">
            <a:extLst>
              <a:ext uri="{FF2B5EF4-FFF2-40B4-BE49-F238E27FC236}">
                <a16:creationId xmlns:a16="http://schemas.microsoft.com/office/drawing/2014/main" id="{06CE5A3B-B9CF-B88A-33F3-189410E4DC25}"/>
              </a:ext>
            </a:extLst>
          </p:cNvPr>
          <p:cNvGrpSpPr/>
          <p:nvPr/>
        </p:nvGrpSpPr>
        <p:grpSpPr>
          <a:xfrm>
            <a:off x="2640002" y="3547269"/>
            <a:ext cx="7244112" cy="2782960"/>
            <a:chOff x="2640002" y="3547269"/>
            <a:chExt cx="7244112" cy="2782960"/>
          </a:xfrm>
        </p:grpSpPr>
        <p:grpSp>
          <p:nvGrpSpPr>
            <p:cNvPr id="4" name="Group 3">
              <a:extLst>
                <a:ext uri="{FF2B5EF4-FFF2-40B4-BE49-F238E27FC236}">
                  <a16:creationId xmlns:a16="http://schemas.microsoft.com/office/drawing/2014/main" id="{9F65B9F5-EDC1-A002-1CA9-0F67BD7A1520}"/>
                </a:ext>
              </a:extLst>
            </p:cNvPr>
            <p:cNvGrpSpPr/>
            <p:nvPr/>
          </p:nvGrpSpPr>
          <p:grpSpPr>
            <a:xfrm>
              <a:off x="2640002" y="3587029"/>
              <a:ext cx="2112875" cy="2743200"/>
              <a:chOff x="5143501" y="3873435"/>
              <a:chExt cx="2112875" cy="2743200"/>
            </a:xfrm>
          </p:grpSpPr>
          <p:pic>
            <p:nvPicPr>
              <p:cNvPr id="5" name="Picture 4" descr="Ideal Vacuum | CTI Cryogenics Cryo-Torr 10 Vacuum Pump, 10 inch ANSI  Cryopump, 3,000 l/s Air, 9,000 l/s Water Vapor, 8018182G001">
                <a:extLst>
                  <a:ext uri="{FF2B5EF4-FFF2-40B4-BE49-F238E27FC236}">
                    <a16:creationId xmlns:a16="http://schemas.microsoft.com/office/drawing/2014/main" id="{21506794-76B2-3456-C805-0BA790BBA3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68" r="12310"/>
              <a:stretch/>
            </p:blipFill>
            <p:spPr bwMode="auto">
              <a:xfrm>
                <a:off x="5143501" y="3873435"/>
                <a:ext cx="21128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deal Vacuum | CTI Cryogenics Cryo-Torr 10 Vacuum Pump, 10 inch ANSI  Cryopump, 3,000 l/s Air, 9,000 l/s Water Vapor, 8018182G001">
                <a:extLst>
                  <a:ext uri="{FF2B5EF4-FFF2-40B4-BE49-F238E27FC236}">
                    <a16:creationId xmlns:a16="http://schemas.microsoft.com/office/drawing/2014/main" id="{CAA3FA49-5B0A-0E64-9840-D68CF78F3D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rcRect l="26872" t="30651" r="41832" b="56942"/>
              <a:stretch/>
            </p:blipFill>
            <p:spPr bwMode="auto">
              <a:xfrm>
                <a:off x="5588000" y="4714239"/>
                <a:ext cx="858520" cy="31496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ITER - PHIMECA">
              <a:extLst>
                <a:ext uri="{FF2B5EF4-FFF2-40B4-BE49-F238E27FC236}">
                  <a16:creationId xmlns:a16="http://schemas.microsoft.com/office/drawing/2014/main" id="{3C858F2E-52BD-6296-EB8B-F55725ED5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6804" y="3547269"/>
              <a:ext cx="3877310" cy="2743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8209500"/>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dirty="0"/>
              <a:t>Chamber pressure from rough vacuum to high/ultra high vacuum</a:t>
            </a:r>
          </a:p>
          <a:p>
            <a:r>
              <a:rPr lang="en-US" dirty="0"/>
              <a:t>1x10</a:t>
            </a:r>
            <a:r>
              <a:rPr lang="en-US" baseline="40000" dirty="0"/>
              <a:t>-3</a:t>
            </a:r>
            <a:r>
              <a:rPr lang="en-US" dirty="0"/>
              <a:t> Torr → 1x10</a:t>
            </a:r>
            <a:r>
              <a:rPr lang="en-US" baseline="40000" dirty="0"/>
              <a:t>-10</a:t>
            </a:r>
            <a:r>
              <a:rPr lang="en-US" dirty="0"/>
              <a:t> Torr</a:t>
            </a:r>
          </a:p>
          <a:p>
            <a:r>
              <a:rPr lang="en-US" dirty="0"/>
              <a:t>“Through” pump that spins up to 90,000 RPM</a:t>
            </a:r>
          </a:p>
          <a:p>
            <a:r>
              <a:rPr lang="en-US" dirty="0"/>
              <a:t>Works in molecular flow regime</a:t>
            </a:r>
          </a:p>
        </p:txBody>
      </p:sp>
      <p:sp>
        <p:nvSpPr>
          <p:cNvPr id="8" name="Title 1">
            <a:extLst>
              <a:ext uri="{FF2B5EF4-FFF2-40B4-BE49-F238E27FC236}">
                <a16:creationId xmlns:a16="http://schemas.microsoft.com/office/drawing/2014/main" id="{0833CA3D-70F4-2C3C-E954-2CA0FF6A79FB}"/>
              </a:ext>
            </a:extLst>
          </p:cNvPr>
          <p:cNvSpPr txBox="1">
            <a:spLocks/>
          </p:cNvSpPr>
          <p:nvPr/>
        </p:nvSpPr>
        <p:spPr>
          <a:xfrm>
            <a:off x="838200" y="182880"/>
            <a:ext cx="10515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Turbomolecular Pump</a:t>
            </a:r>
          </a:p>
        </p:txBody>
      </p:sp>
      <p:sp>
        <p:nvSpPr>
          <p:cNvPr id="2" name="Slide Number Placeholder 1">
            <a:extLst>
              <a:ext uri="{FF2B5EF4-FFF2-40B4-BE49-F238E27FC236}">
                <a16:creationId xmlns:a16="http://schemas.microsoft.com/office/drawing/2014/main" id="{CABA9ECE-0980-2EAA-44BB-BF01B5020B09}"/>
              </a:ext>
            </a:extLst>
          </p:cNvPr>
          <p:cNvSpPr>
            <a:spLocks noGrp="1"/>
          </p:cNvSpPr>
          <p:nvPr>
            <p:ph type="sldNum" sz="quarter" idx="12"/>
          </p:nvPr>
        </p:nvSpPr>
        <p:spPr/>
        <p:txBody>
          <a:bodyPr/>
          <a:lstStyle/>
          <a:p>
            <a:fld id="{2AD03238-6CB1-4355-AD23-6201DE9AA741}" type="slidenum">
              <a:rPr lang="en-US" smtClean="0"/>
              <a:t>11</a:t>
            </a:fld>
            <a:endParaRPr lang="en-US" dirty="0"/>
          </a:p>
        </p:txBody>
      </p:sp>
      <p:grpSp>
        <p:nvGrpSpPr>
          <p:cNvPr id="9" name="Group 8">
            <a:extLst>
              <a:ext uri="{FF2B5EF4-FFF2-40B4-BE49-F238E27FC236}">
                <a16:creationId xmlns:a16="http://schemas.microsoft.com/office/drawing/2014/main" id="{28602D9B-BC07-45F1-2130-0DC0B77A07EF}"/>
              </a:ext>
            </a:extLst>
          </p:cNvPr>
          <p:cNvGrpSpPr/>
          <p:nvPr/>
        </p:nvGrpSpPr>
        <p:grpSpPr>
          <a:xfrm>
            <a:off x="2985057" y="3547269"/>
            <a:ext cx="6221886" cy="2743200"/>
            <a:chOff x="2755814" y="3547269"/>
            <a:chExt cx="6221886" cy="2743200"/>
          </a:xfrm>
        </p:grpSpPr>
        <p:pic>
          <p:nvPicPr>
            <p:cNvPr id="7" name="Picture 6" descr="Turbomolecular pump - Wikipedia">
              <a:extLst>
                <a:ext uri="{FF2B5EF4-FFF2-40B4-BE49-F238E27FC236}">
                  <a16:creationId xmlns:a16="http://schemas.microsoft.com/office/drawing/2014/main" id="{5406B89A-A03C-1AC7-343C-6000C4B36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755814" y="3547269"/>
              <a:ext cx="197688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urbomolecular pump - Wikipedia">
              <a:extLst>
                <a:ext uri="{FF2B5EF4-FFF2-40B4-BE49-F238E27FC236}">
                  <a16:creationId xmlns:a16="http://schemas.microsoft.com/office/drawing/2014/main" id="{CA7073AF-C985-BF19-8C02-5C873A422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816" y="3547269"/>
              <a:ext cx="2833884" cy="2743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7686044"/>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5257800" cy="4351338"/>
          </a:xfrm>
        </p:spPr>
        <p:txBody>
          <a:bodyPr/>
          <a:lstStyle/>
          <a:p>
            <a:pPr marL="0" indent="0">
              <a:buNone/>
            </a:pPr>
            <a:r>
              <a:rPr lang="en-US" b="1" dirty="0"/>
              <a:t>Cryo pumps:</a:t>
            </a:r>
          </a:p>
          <a:p>
            <a:pPr marL="457200" lvl="1" indent="0">
              <a:buNone/>
            </a:pPr>
            <a:r>
              <a:rPr lang="en-US" u="sng" dirty="0"/>
              <a:t>Pros:</a:t>
            </a:r>
          </a:p>
          <a:p>
            <a:pPr marL="971550" lvl="1" indent="-514350">
              <a:buFont typeface="+mj-lt"/>
              <a:buAutoNum type="arabicPeriod"/>
            </a:pPr>
            <a:r>
              <a:rPr lang="en-US" dirty="0"/>
              <a:t>Cheaper for same pumping speeds</a:t>
            </a:r>
          </a:p>
          <a:p>
            <a:pPr marL="457200" lvl="1" indent="0">
              <a:buNone/>
            </a:pPr>
            <a:r>
              <a:rPr lang="en-US" u="sng" dirty="0"/>
              <a:t>Cons:</a:t>
            </a:r>
          </a:p>
          <a:p>
            <a:pPr marL="971550" lvl="1" indent="-514350">
              <a:buFont typeface="+mj-lt"/>
              <a:buAutoNum type="arabicPeriod"/>
            </a:pPr>
            <a:r>
              <a:rPr lang="en-US" dirty="0"/>
              <a:t>Bad for pumping helium</a:t>
            </a:r>
          </a:p>
          <a:p>
            <a:pPr marL="971550" lvl="1" indent="-514350">
              <a:buFont typeface="+mj-lt"/>
              <a:buAutoNum type="arabicPeriod"/>
            </a:pPr>
            <a:r>
              <a:rPr lang="en-US" dirty="0"/>
              <a:t>More power intensive</a:t>
            </a:r>
          </a:p>
          <a:p>
            <a:pPr marL="971550" lvl="1" indent="-514350">
              <a:buFont typeface="+mj-lt"/>
              <a:buAutoNum type="arabicPeriod"/>
            </a:pPr>
            <a:r>
              <a:rPr lang="en-US" dirty="0"/>
              <a:t>Compressor required</a:t>
            </a:r>
          </a:p>
          <a:p>
            <a:pPr marL="971550" lvl="1" indent="-514350">
              <a:buFont typeface="+mj-lt"/>
              <a:buAutoNum type="arabicPeriod"/>
            </a:pPr>
            <a:r>
              <a:rPr lang="en-US" dirty="0"/>
              <a:t>1-2 Hz mechanical vibration</a:t>
            </a:r>
          </a:p>
          <a:p>
            <a:pPr marL="971550" lvl="1" indent="-514350">
              <a:buFont typeface="+mj-lt"/>
              <a:buAutoNum type="arabicPeriod"/>
            </a:pPr>
            <a:r>
              <a:rPr lang="en-US" dirty="0"/>
              <a:t>Regeneration cleaning required</a:t>
            </a:r>
          </a:p>
          <a:p>
            <a:pPr marL="971550" lvl="1" indent="-514350">
              <a:buFont typeface="+mj-lt"/>
              <a:buAutoNum type="arabicPeriod"/>
            </a:pPr>
            <a:r>
              <a:rPr lang="en-US" dirty="0"/>
              <a:t>Slow startup</a:t>
            </a:r>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p:txBody>
      </p:sp>
      <p:sp>
        <p:nvSpPr>
          <p:cNvPr id="8" name="Title 1">
            <a:extLst>
              <a:ext uri="{FF2B5EF4-FFF2-40B4-BE49-F238E27FC236}">
                <a16:creationId xmlns:a16="http://schemas.microsoft.com/office/drawing/2014/main" id="{0833CA3D-70F4-2C3C-E954-2CA0FF6A79FB}"/>
              </a:ext>
            </a:extLst>
          </p:cNvPr>
          <p:cNvSpPr txBox="1">
            <a:spLocks/>
          </p:cNvSpPr>
          <p:nvPr/>
        </p:nvSpPr>
        <p:spPr>
          <a:xfrm>
            <a:off x="838200" y="182880"/>
            <a:ext cx="10515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Cryo Vs. Turbo Pump</a:t>
            </a:r>
          </a:p>
        </p:txBody>
      </p:sp>
      <p:sp>
        <p:nvSpPr>
          <p:cNvPr id="2" name="Slide Number Placeholder 1">
            <a:extLst>
              <a:ext uri="{FF2B5EF4-FFF2-40B4-BE49-F238E27FC236}">
                <a16:creationId xmlns:a16="http://schemas.microsoft.com/office/drawing/2014/main" id="{CABA9ECE-0980-2EAA-44BB-BF01B5020B09}"/>
              </a:ext>
            </a:extLst>
          </p:cNvPr>
          <p:cNvSpPr>
            <a:spLocks noGrp="1"/>
          </p:cNvSpPr>
          <p:nvPr>
            <p:ph type="sldNum" sz="quarter" idx="12"/>
          </p:nvPr>
        </p:nvSpPr>
        <p:spPr/>
        <p:txBody>
          <a:bodyPr/>
          <a:lstStyle/>
          <a:p>
            <a:fld id="{2AD03238-6CB1-4355-AD23-6201DE9AA741}" type="slidenum">
              <a:rPr lang="en-US" smtClean="0"/>
              <a:t>12</a:t>
            </a:fld>
            <a:endParaRPr lang="en-US" dirty="0"/>
          </a:p>
        </p:txBody>
      </p:sp>
      <p:sp>
        <p:nvSpPr>
          <p:cNvPr id="7" name="Content Placeholder 2">
            <a:extLst>
              <a:ext uri="{FF2B5EF4-FFF2-40B4-BE49-F238E27FC236}">
                <a16:creationId xmlns:a16="http://schemas.microsoft.com/office/drawing/2014/main" id="{438D3E3E-EE8C-BB1F-532D-810D4DEC3B53}"/>
              </a:ext>
            </a:extLst>
          </p:cNvPr>
          <p:cNvSpPr txBox="1">
            <a:spLocks/>
          </p:cNvSpPr>
          <p:nvPr/>
        </p:nvSpPr>
        <p:spPr>
          <a:xfrm>
            <a:off x="6096000" y="1371600"/>
            <a:ext cx="52578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Turbo pumps:</a:t>
            </a:r>
          </a:p>
          <a:p>
            <a:pPr marL="457200" lvl="1" indent="0">
              <a:buNone/>
            </a:pPr>
            <a:r>
              <a:rPr lang="en-US" u="sng" dirty="0"/>
              <a:t>Pros:</a:t>
            </a:r>
          </a:p>
          <a:p>
            <a:pPr marL="971550" lvl="1" indent="-514350">
              <a:buFont typeface="+mj-lt"/>
              <a:buAutoNum type="arabicPeriod"/>
            </a:pPr>
            <a:r>
              <a:rPr lang="en-US" dirty="0"/>
              <a:t>Good for pumping helium</a:t>
            </a:r>
          </a:p>
          <a:p>
            <a:pPr marL="971550" lvl="1" indent="-514350">
              <a:buFont typeface="+mj-lt"/>
              <a:buAutoNum type="arabicPeriod"/>
            </a:pPr>
            <a:r>
              <a:rPr lang="en-US" dirty="0"/>
              <a:t>Less power intensive</a:t>
            </a:r>
          </a:p>
          <a:p>
            <a:pPr marL="457200" lvl="1" indent="0">
              <a:buNone/>
            </a:pPr>
            <a:r>
              <a:rPr lang="en-US" u="sng" dirty="0"/>
              <a:t>Cons:</a:t>
            </a:r>
          </a:p>
          <a:p>
            <a:pPr marL="971550" lvl="1" indent="-514350">
              <a:buFont typeface="+mj-lt"/>
              <a:buAutoNum type="arabicPeriod"/>
            </a:pPr>
            <a:r>
              <a:rPr lang="en-US" dirty="0"/>
              <a:t>Bad for heavy gases like xenon</a:t>
            </a:r>
          </a:p>
          <a:p>
            <a:pPr marL="971550" lvl="1" indent="-514350">
              <a:buFont typeface="+mj-lt"/>
              <a:buAutoNum type="arabicPeriod"/>
            </a:pPr>
            <a:r>
              <a:rPr lang="en-US" dirty="0"/>
              <a:t>More expensive for same pumping speeds</a:t>
            </a:r>
          </a:p>
          <a:p>
            <a:pPr marL="971550" lvl="1" indent="-514350">
              <a:buFont typeface="+mj-lt"/>
              <a:buAutoNum type="arabicPeriod"/>
            </a:pPr>
            <a:r>
              <a:rPr lang="en-US" dirty="0"/>
              <a:t>Backing roughing pump required</a:t>
            </a:r>
          </a:p>
          <a:p>
            <a:pPr marL="971550" lvl="1" indent="-514350">
              <a:buFont typeface="+mj-lt"/>
              <a:buAutoNum type="arabicPeriod"/>
            </a:pPr>
            <a:r>
              <a:rPr lang="en-US" dirty="0"/>
              <a:t>Up to 1500 Hz mechanical vibration</a:t>
            </a:r>
          </a:p>
          <a:p>
            <a:pPr marL="971550" lvl="1" indent="-514350">
              <a:buFont typeface="+mj-lt"/>
              <a:buAutoNum type="arabicPeriod"/>
            </a:pPr>
            <a:r>
              <a:rPr lang="en-US" dirty="0"/>
              <a:t>Spinning parts wear out over time</a:t>
            </a:r>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1323449032"/>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1421-94B7-A0DE-F800-95FF864792C0}"/>
              </a:ext>
            </a:extLst>
          </p:cNvPr>
          <p:cNvSpPr>
            <a:spLocks noGrp="1"/>
          </p:cNvSpPr>
          <p:nvPr>
            <p:ph type="title"/>
          </p:nvPr>
        </p:nvSpPr>
        <p:spPr>
          <a:xfrm>
            <a:off x="838200" y="182880"/>
            <a:ext cx="10515600" cy="914400"/>
          </a:xfrm>
        </p:spPr>
        <p:txBody>
          <a:bodyPr/>
          <a:lstStyle/>
          <a:p>
            <a:pPr algn="ctr"/>
            <a:r>
              <a:rPr lang="en-US" u="sng" dirty="0"/>
              <a:t>Turbo Pump System</a:t>
            </a:r>
          </a:p>
        </p:txBody>
      </p:sp>
      <p:grpSp>
        <p:nvGrpSpPr>
          <p:cNvPr id="3" name="Group 2">
            <a:extLst>
              <a:ext uri="{FF2B5EF4-FFF2-40B4-BE49-F238E27FC236}">
                <a16:creationId xmlns:a16="http://schemas.microsoft.com/office/drawing/2014/main" id="{8963880C-6D22-FD69-1CCF-7F1E1751794B}"/>
              </a:ext>
            </a:extLst>
          </p:cNvPr>
          <p:cNvGrpSpPr/>
          <p:nvPr/>
        </p:nvGrpSpPr>
        <p:grpSpPr>
          <a:xfrm>
            <a:off x="2405919" y="1188720"/>
            <a:ext cx="7380161" cy="5029200"/>
            <a:chOff x="2405919" y="1690688"/>
            <a:chExt cx="7380161" cy="5029200"/>
          </a:xfrm>
        </p:grpSpPr>
        <p:pic>
          <p:nvPicPr>
            <p:cNvPr id="6" name="Picture 5" descr="Diagram&#10;&#10;Description automatically generated">
              <a:extLst>
                <a:ext uri="{FF2B5EF4-FFF2-40B4-BE49-F238E27FC236}">
                  <a16:creationId xmlns:a16="http://schemas.microsoft.com/office/drawing/2014/main" id="{85CBE3D8-6B32-405A-B4BF-742343651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919" y="1690688"/>
              <a:ext cx="7380161" cy="5029200"/>
            </a:xfrm>
            <a:prstGeom prst="rect">
              <a:avLst/>
            </a:prstGeom>
          </p:spPr>
        </p:pic>
        <p:sp>
          <p:nvSpPr>
            <p:cNvPr id="4" name="TextBox 3">
              <a:extLst>
                <a:ext uri="{FF2B5EF4-FFF2-40B4-BE49-F238E27FC236}">
                  <a16:creationId xmlns:a16="http://schemas.microsoft.com/office/drawing/2014/main" id="{37ADAFC9-831F-6559-B0E8-D34BDF64ACB1}"/>
                </a:ext>
              </a:extLst>
            </p:cNvPr>
            <p:cNvSpPr txBox="1"/>
            <p:nvPr/>
          </p:nvSpPr>
          <p:spPr>
            <a:xfrm>
              <a:off x="8034289" y="2674739"/>
              <a:ext cx="1464817"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Purge chamber with nitrogen</a:t>
              </a:r>
            </a:p>
          </p:txBody>
        </p:sp>
        <p:sp>
          <p:nvSpPr>
            <p:cNvPr id="45" name="TextBox 44">
              <a:extLst>
                <a:ext uri="{FF2B5EF4-FFF2-40B4-BE49-F238E27FC236}">
                  <a16:creationId xmlns:a16="http://schemas.microsoft.com/office/drawing/2014/main" id="{1BFE460D-4D71-711D-9F3F-ADD4BE0C3B6F}"/>
                </a:ext>
              </a:extLst>
            </p:cNvPr>
            <p:cNvSpPr txBox="1"/>
            <p:nvPr/>
          </p:nvSpPr>
          <p:spPr>
            <a:xfrm>
              <a:off x="2460591" y="5454930"/>
              <a:ext cx="1694158"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Purge the roughing pump with nitrogen</a:t>
              </a:r>
            </a:p>
          </p:txBody>
        </p:sp>
        <p:sp>
          <p:nvSpPr>
            <p:cNvPr id="46" name="TextBox 45">
              <a:extLst>
                <a:ext uri="{FF2B5EF4-FFF2-40B4-BE49-F238E27FC236}">
                  <a16:creationId xmlns:a16="http://schemas.microsoft.com/office/drawing/2014/main" id="{E034A924-3B6F-D0F4-C593-E5D2845A0AED}"/>
                </a:ext>
              </a:extLst>
            </p:cNvPr>
            <p:cNvSpPr txBox="1"/>
            <p:nvPr/>
          </p:nvSpPr>
          <p:spPr>
            <a:xfrm>
              <a:off x="4098603" y="3892405"/>
              <a:ext cx="1595025"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chamber to roughing pump</a:t>
              </a:r>
            </a:p>
          </p:txBody>
        </p:sp>
        <p:sp>
          <p:nvSpPr>
            <p:cNvPr id="47" name="TextBox 46">
              <a:extLst>
                <a:ext uri="{FF2B5EF4-FFF2-40B4-BE49-F238E27FC236}">
                  <a16:creationId xmlns:a16="http://schemas.microsoft.com/office/drawing/2014/main" id="{63CFCA8F-D8F4-0F6B-169D-844D065EEDF9}"/>
                </a:ext>
              </a:extLst>
            </p:cNvPr>
            <p:cNvSpPr txBox="1"/>
            <p:nvPr/>
          </p:nvSpPr>
          <p:spPr>
            <a:xfrm>
              <a:off x="8177403" y="3892405"/>
              <a:ext cx="1595025"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chamber to turbo pump</a:t>
              </a:r>
            </a:p>
          </p:txBody>
        </p:sp>
        <p:sp>
          <p:nvSpPr>
            <p:cNvPr id="49" name="TextBox 48">
              <a:extLst>
                <a:ext uri="{FF2B5EF4-FFF2-40B4-BE49-F238E27FC236}">
                  <a16:creationId xmlns:a16="http://schemas.microsoft.com/office/drawing/2014/main" id="{0945FC26-B51D-3AF0-12A9-1C83A712FC3B}"/>
                </a:ext>
              </a:extLst>
            </p:cNvPr>
            <p:cNvSpPr txBox="1"/>
            <p:nvPr/>
          </p:nvSpPr>
          <p:spPr>
            <a:xfrm>
              <a:off x="6255801" y="5474108"/>
              <a:ext cx="1370121" cy="738664"/>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turbo pump to roughing pump</a:t>
              </a:r>
            </a:p>
          </p:txBody>
        </p:sp>
      </p:grpSp>
      <p:sp>
        <p:nvSpPr>
          <p:cNvPr id="5" name="Slide Number Placeholder 4">
            <a:extLst>
              <a:ext uri="{FF2B5EF4-FFF2-40B4-BE49-F238E27FC236}">
                <a16:creationId xmlns:a16="http://schemas.microsoft.com/office/drawing/2014/main" id="{61C902D4-F834-1871-740E-C41867E41EF0}"/>
              </a:ext>
            </a:extLst>
          </p:cNvPr>
          <p:cNvSpPr>
            <a:spLocks noGrp="1"/>
          </p:cNvSpPr>
          <p:nvPr>
            <p:ph type="sldNum" sz="quarter" idx="12"/>
          </p:nvPr>
        </p:nvSpPr>
        <p:spPr/>
        <p:txBody>
          <a:bodyPr/>
          <a:lstStyle/>
          <a:p>
            <a:fld id="{2AD03238-6CB1-4355-AD23-6201DE9AA741}" type="slidenum">
              <a:rPr lang="en-US" smtClean="0"/>
              <a:t>13</a:t>
            </a:fld>
            <a:endParaRPr lang="en-US" dirty="0"/>
          </a:p>
        </p:txBody>
      </p:sp>
      <p:sp>
        <p:nvSpPr>
          <p:cNvPr id="8" name="TextBox 7">
            <a:extLst>
              <a:ext uri="{FF2B5EF4-FFF2-40B4-BE49-F238E27FC236}">
                <a16:creationId xmlns:a16="http://schemas.microsoft.com/office/drawing/2014/main" id="{E4626DA7-83E4-777A-4CD3-5B3D8DF726D1}"/>
              </a:ext>
            </a:extLst>
          </p:cNvPr>
          <p:cNvSpPr txBox="1"/>
          <p:nvPr/>
        </p:nvSpPr>
        <p:spPr>
          <a:xfrm>
            <a:off x="10718449" y="5848588"/>
            <a:ext cx="1392319" cy="369332"/>
          </a:xfrm>
          <a:prstGeom prst="rect">
            <a:avLst/>
          </a:prstGeom>
          <a:noFill/>
        </p:spPr>
        <p:txBody>
          <a:bodyPr wrap="square" rtlCol="0">
            <a:spAutoFit/>
          </a:bodyPr>
          <a:lstStyle/>
          <a:p>
            <a:r>
              <a:rPr lang="en-US" dirty="0"/>
              <a:t>*not to scale</a:t>
            </a:r>
          </a:p>
        </p:txBody>
      </p:sp>
    </p:spTree>
    <p:extLst>
      <p:ext uri="{BB962C8B-B14F-4D97-AF65-F5344CB8AC3E}">
        <p14:creationId xmlns:p14="http://schemas.microsoft.com/office/powerpoint/2010/main" val="3547366711"/>
      </p:ext>
    </p:extLst>
  </p:cSld>
  <p:clrMapOvr>
    <a:masterClrMapping/>
  </p:clrMapOvr>
  <mc:AlternateContent xmlns:mc="http://schemas.openxmlformats.org/markup-compatibility/2006" xmlns:p14="http://schemas.microsoft.com/office/powerpoint/2010/main">
    <mc:Choice Requires="p14">
      <p:transition spd="slow" p14:dur="2000" advTm="602"/>
    </mc:Choice>
    <mc:Fallback xmlns="">
      <p:transition spd="slow" advTm="60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0C73-6EC3-411B-B18E-F03D49792B32}"/>
              </a:ext>
            </a:extLst>
          </p:cNvPr>
          <p:cNvSpPr>
            <a:spLocks noGrp="1"/>
          </p:cNvSpPr>
          <p:nvPr>
            <p:ph type="title"/>
          </p:nvPr>
        </p:nvSpPr>
        <p:spPr>
          <a:xfrm>
            <a:off x="838200" y="182880"/>
            <a:ext cx="10515600" cy="914400"/>
          </a:xfrm>
        </p:spPr>
        <p:txBody>
          <a:bodyPr/>
          <a:lstStyle/>
          <a:p>
            <a:pPr algn="ctr"/>
            <a:r>
              <a:rPr lang="en-US" u="sng" dirty="0"/>
              <a:t>Turbo Pump System Animation</a:t>
            </a:r>
          </a:p>
        </p:txBody>
      </p:sp>
      <p:pic>
        <p:nvPicPr>
          <p:cNvPr id="3" name="Turbo Pump Video">
            <a:hlinkClick r:id="" action="ppaction://media"/>
            <a:extLst>
              <a:ext uri="{FF2B5EF4-FFF2-40B4-BE49-F238E27FC236}">
                <a16:creationId xmlns:a16="http://schemas.microsoft.com/office/drawing/2014/main" id="{86EA8EE3-6811-8B00-D949-81F55F5B246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25600" y="1188720"/>
            <a:ext cx="8940800" cy="5029200"/>
          </a:xfrm>
          <a:prstGeom prst="rect">
            <a:avLst/>
          </a:prstGeom>
        </p:spPr>
      </p:pic>
      <p:sp>
        <p:nvSpPr>
          <p:cNvPr id="4" name="Slide Number Placeholder 3">
            <a:extLst>
              <a:ext uri="{FF2B5EF4-FFF2-40B4-BE49-F238E27FC236}">
                <a16:creationId xmlns:a16="http://schemas.microsoft.com/office/drawing/2014/main" id="{F8910F3E-5436-05C7-24E7-0430D23D9D68}"/>
              </a:ext>
            </a:extLst>
          </p:cNvPr>
          <p:cNvSpPr>
            <a:spLocks noGrp="1"/>
          </p:cNvSpPr>
          <p:nvPr>
            <p:ph type="sldNum" sz="quarter" idx="12"/>
          </p:nvPr>
        </p:nvSpPr>
        <p:spPr/>
        <p:txBody>
          <a:bodyPr/>
          <a:lstStyle/>
          <a:p>
            <a:fld id="{2AD03238-6CB1-4355-AD23-6201DE9AA741}" type="slidenum">
              <a:rPr lang="en-US" smtClean="0"/>
              <a:t>14</a:t>
            </a:fld>
            <a:endParaRPr lang="en-US" dirty="0"/>
          </a:p>
        </p:txBody>
      </p:sp>
      <p:sp>
        <p:nvSpPr>
          <p:cNvPr id="7" name="TextBox 6">
            <a:extLst>
              <a:ext uri="{FF2B5EF4-FFF2-40B4-BE49-F238E27FC236}">
                <a16:creationId xmlns:a16="http://schemas.microsoft.com/office/drawing/2014/main" id="{D8CF91A8-0EAF-6C39-CAC9-8D4507A0527C}"/>
              </a:ext>
            </a:extLst>
          </p:cNvPr>
          <p:cNvSpPr txBox="1"/>
          <p:nvPr/>
        </p:nvSpPr>
        <p:spPr>
          <a:xfrm>
            <a:off x="10718449" y="5848588"/>
            <a:ext cx="1392319" cy="369332"/>
          </a:xfrm>
          <a:prstGeom prst="rect">
            <a:avLst/>
          </a:prstGeom>
          <a:noFill/>
        </p:spPr>
        <p:txBody>
          <a:bodyPr wrap="square" rtlCol="0">
            <a:spAutoFit/>
          </a:bodyPr>
          <a:lstStyle/>
          <a:p>
            <a:r>
              <a:rPr lang="en-US" dirty="0"/>
              <a:t>*not to scale</a:t>
            </a:r>
          </a:p>
        </p:txBody>
      </p:sp>
    </p:spTree>
    <p:custDataLst>
      <p:tags r:id="rId1"/>
    </p:custDataLst>
    <p:extLst>
      <p:ext uri="{BB962C8B-B14F-4D97-AF65-F5344CB8AC3E}">
        <p14:creationId xmlns:p14="http://schemas.microsoft.com/office/powerpoint/2010/main" val="2315461639"/>
      </p:ext>
    </p:extLst>
  </p:cSld>
  <p:clrMapOvr>
    <a:masterClrMapping/>
  </p:clrMapOvr>
  <mc:AlternateContent xmlns:mc="http://schemas.openxmlformats.org/markup-compatibility/2006" xmlns:p14="http://schemas.microsoft.com/office/powerpoint/2010/main">
    <mc:Choice Requires="p14">
      <p:transition spd="slow" p14:dur="2000" advTm="1421"/>
    </mc:Choice>
    <mc:Fallback xmlns="">
      <p:transition spd="slow" advTm="1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865" objId="3"/>
        <p14:stopEvt time="1421"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9D88-48EE-3124-E9E3-687923C843C5}"/>
              </a:ext>
            </a:extLst>
          </p:cNvPr>
          <p:cNvSpPr>
            <a:spLocks noGrp="1"/>
          </p:cNvSpPr>
          <p:nvPr>
            <p:ph type="title"/>
          </p:nvPr>
        </p:nvSpPr>
        <p:spPr>
          <a:xfrm>
            <a:off x="838199" y="182880"/>
            <a:ext cx="10515600" cy="914400"/>
          </a:xfrm>
        </p:spPr>
        <p:txBody>
          <a:bodyPr/>
          <a:lstStyle/>
          <a:p>
            <a:pPr algn="ctr"/>
            <a:r>
              <a:rPr lang="en-US" u="sng" dirty="0"/>
              <a:t>Cryo Pump System</a:t>
            </a:r>
          </a:p>
        </p:txBody>
      </p:sp>
      <p:grpSp>
        <p:nvGrpSpPr>
          <p:cNvPr id="3" name="Group 2">
            <a:extLst>
              <a:ext uri="{FF2B5EF4-FFF2-40B4-BE49-F238E27FC236}">
                <a16:creationId xmlns:a16="http://schemas.microsoft.com/office/drawing/2014/main" id="{DCA8A8FB-A8A3-1F6E-76BD-C5AC87308917}"/>
              </a:ext>
            </a:extLst>
          </p:cNvPr>
          <p:cNvGrpSpPr/>
          <p:nvPr/>
        </p:nvGrpSpPr>
        <p:grpSpPr>
          <a:xfrm>
            <a:off x="1528219" y="1188720"/>
            <a:ext cx="9135560" cy="5029200"/>
            <a:chOff x="1528220" y="1690688"/>
            <a:chExt cx="9135560" cy="5029200"/>
          </a:xfrm>
        </p:grpSpPr>
        <p:pic>
          <p:nvPicPr>
            <p:cNvPr id="6" name="Picture 5" descr="Diagram&#10;&#10;Description automatically generated">
              <a:extLst>
                <a:ext uri="{FF2B5EF4-FFF2-40B4-BE49-F238E27FC236}">
                  <a16:creationId xmlns:a16="http://schemas.microsoft.com/office/drawing/2014/main" id="{F71976D1-D358-4149-80D5-B0630BFED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20" y="1690688"/>
              <a:ext cx="9135560" cy="5029200"/>
            </a:xfrm>
            <a:prstGeom prst="rect">
              <a:avLst/>
            </a:prstGeom>
          </p:spPr>
        </p:pic>
        <p:sp>
          <p:nvSpPr>
            <p:cNvPr id="5" name="TextBox 4">
              <a:extLst>
                <a:ext uri="{FF2B5EF4-FFF2-40B4-BE49-F238E27FC236}">
                  <a16:creationId xmlns:a16="http://schemas.microsoft.com/office/drawing/2014/main" id="{424590E9-AA06-601B-FE07-564EFF9152A2}"/>
                </a:ext>
              </a:extLst>
            </p:cNvPr>
            <p:cNvSpPr txBox="1"/>
            <p:nvPr/>
          </p:nvSpPr>
          <p:spPr>
            <a:xfrm>
              <a:off x="7190907" y="2668473"/>
              <a:ext cx="1464817"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Purge chamber with nitrogen</a:t>
              </a:r>
            </a:p>
          </p:txBody>
        </p:sp>
        <p:sp>
          <p:nvSpPr>
            <p:cNvPr id="7" name="TextBox 6">
              <a:extLst>
                <a:ext uri="{FF2B5EF4-FFF2-40B4-BE49-F238E27FC236}">
                  <a16:creationId xmlns:a16="http://schemas.microsoft.com/office/drawing/2014/main" id="{1601F541-1D72-CB31-1F24-2070A2A232DE}"/>
                </a:ext>
              </a:extLst>
            </p:cNvPr>
            <p:cNvSpPr txBox="1"/>
            <p:nvPr/>
          </p:nvSpPr>
          <p:spPr>
            <a:xfrm>
              <a:off x="1599457" y="5479578"/>
              <a:ext cx="1694158"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Purge the roughing pump with nitrogen</a:t>
              </a:r>
            </a:p>
          </p:txBody>
        </p:sp>
        <p:sp>
          <p:nvSpPr>
            <p:cNvPr id="54" name="TextBox 53">
              <a:extLst>
                <a:ext uri="{FF2B5EF4-FFF2-40B4-BE49-F238E27FC236}">
                  <a16:creationId xmlns:a16="http://schemas.microsoft.com/office/drawing/2014/main" id="{BE5E55E9-B7BA-1853-9FD2-32AB4B31845D}"/>
                </a:ext>
              </a:extLst>
            </p:cNvPr>
            <p:cNvSpPr txBox="1"/>
            <p:nvPr/>
          </p:nvSpPr>
          <p:spPr>
            <a:xfrm>
              <a:off x="3215785" y="3892405"/>
              <a:ext cx="1595025"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chamber to roughing pump</a:t>
              </a:r>
            </a:p>
          </p:txBody>
        </p:sp>
        <p:sp>
          <p:nvSpPr>
            <p:cNvPr id="55" name="TextBox 54">
              <a:extLst>
                <a:ext uri="{FF2B5EF4-FFF2-40B4-BE49-F238E27FC236}">
                  <a16:creationId xmlns:a16="http://schemas.microsoft.com/office/drawing/2014/main" id="{9E599D1B-29DE-CC7C-419F-5DD40AB664E0}"/>
                </a:ext>
              </a:extLst>
            </p:cNvPr>
            <p:cNvSpPr txBox="1"/>
            <p:nvPr/>
          </p:nvSpPr>
          <p:spPr>
            <a:xfrm>
              <a:off x="7381191" y="3892405"/>
              <a:ext cx="1595025"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chamber to cryo pump</a:t>
              </a:r>
            </a:p>
          </p:txBody>
        </p:sp>
        <p:sp>
          <p:nvSpPr>
            <p:cNvPr id="56" name="TextBox 55">
              <a:extLst>
                <a:ext uri="{FF2B5EF4-FFF2-40B4-BE49-F238E27FC236}">
                  <a16:creationId xmlns:a16="http://schemas.microsoft.com/office/drawing/2014/main" id="{BE8AC35C-F81D-D6C5-D590-BDD95A41E582}"/>
                </a:ext>
              </a:extLst>
            </p:cNvPr>
            <p:cNvSpPr txBox="1"/>
            <p:nvPr/>
          </p:nvSpPr>
          <p:spPr>
            <a:xfrm>
              <a:off x="5410939" y="5527374"/>
              <a:ext cx="1370121" cy="738664"/>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Connect cryo pump to roughing pump</a:t>
              </a:r>
            </a:p>
          </p:txBody>
        </p:sp>
        <p:sp>
          <p:nvSpPr>
            <p:cNvPr id="57" name="TextBox 56">
              <a:extLst>
                <a:ext uri="{FF2B5EF4-FFF2-40B4-BE49-F238E27FC236}">
                  <a16:creationId xmlns:a16="http://schemas.microsoft.com/office/drawing/2014/main" id="{BF967E01-C2AB-661F-CB66-C4457F32D074}"/>
                </a:ext>
              </a:extLst>
            </p:cNvPr>
            <p:cNvSpPr txBox="1"/>
            <p:nvPr/>
          </p:nvSpPr>
          <p:spPr>
            <a:xfrm>
              <a:off x="8896906" y="5479578"/>
              <a:ext cx="1694158" cy="523220"/>
            </a:xfrm>
            <a:prstGeom prst="rect">
              <a:avLst/>
            </a:prstGeom>
            <a:no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Fill the cryo pump with nitrogen</a:t>
              </a:r>
            </a:p>
          </p:txBody>
        </p:sp>
      </p:grpSp>
      <p:sp>
        <p:nvSpPr>
          <p:cNvPr id="4" name="Slide Number Placeholder 3">
            <a:extLst>
              <a:ext uri="{FF2B5EF4-FFF2-40B4-BE49-F238E27FC236}">
                <a16:creationId xmlns:a16="http://schemas.microsoft.com/office/drawing/2014/main" id="{041F9FFD-2D91-4379-69F7-434B073C073E}"/>
              </a:ext>
            </a:extLst>
          </p:cNvPr>
          <p:cNvSpPr>
            <a:spLocks noGrp="1"/>
          </p:cNvSpPr>
          <p:nvPr>
            <p:ph type="sldNum" sz="quarter" idx="12"/>
          </p:nvPr>
        </p:nvSpPr>
        <p:spPr/>
        <p:txBody>
          <a:bodyPr/>
          <a:lstStyle/>
          <a:p>
            <a:fld id="{2AD03238-6CB1-4355-AD23-6201DE9AA741}" type="slidenum">
              <a:rPr lang="en-US" smtClean="0"/>
              <a:t>15</a:t>
            </a:fld>
            <a:endParaRPr lang="en-US" dirty="0"/>
          </a:p>
        </p:txBody>
      </p:sp>
      <p:sp>
        <p:nvSpPr>
          <p:cNvPr id="8" name="TextBox 7">
            <a:extLst>
              <a:ext uri="{FF2B5EF4-FFF2-40B4-BE49-F238E27FC236}">
                <a16:creationId xmlns:a16="http://schemas.microsoft.com/office/drawing/2014/main" id="{3C3CC6CC-BEAA-8127-8D6D-95F684F63999}"/>
              </a:ext>
            </a:extLst>
          </p:cNvPr>
          <p:cNvSpPr txBox="1"/>
          <p:nvPr/>
        </p:nvSpPr>
        <p:spPr>
          <a:xfrm>
            <a:off x="10718449" y="5848588"/>
            <a:ext cx="1392319" cy="369332"/>
          </a:xfrm>
          <a:prstGeom prst="rect">
            <a:avLst/>
          </a:prstGeom>
          <a:noFill/>
        </p:spPr>
        <p:txBody>
          <a:bodyPr wrap="square" rtlCol="0">
            <a:spAutoFit/>
          </a:bodyPr>
          <a:lstStyle/>
          <a:p>
            <a:r>
              <a:rPr lang="en-US" dirty="0"/>
              <a:t>*not to scale</a:t>
            </a:r>
          </a:p>
        </p:txBody>
      </p:sp>
    </p:spTree>
    <p:extLst>
      <p:ext uri="{BB962C8B-B14F-4D97-AF65-F5344CB8AC3E}">
        <p14:creationId xmlns:p14="http://schemas.microsoft.com/office/powerpoint/2010/main" val="3631653587"/>
      </p:ext>
    </p:extLst>
  </p:cSld>
  <p:clrMapOvr>
    <a:masterClrMapping/>
  </p:clrMapOvr>
  <mc:AlternateContent xmlns:mc="http://schemas.openxmlformats.org/markup-compatibility/2006" xmlns:p14="http://schemas.microsoft.com/office/powerpoint/2010/main">
    <mc:Choice Requires="p14">
      <p:transition spd="slow" p14:dur="2000" advTm="123742"/>
    </mc:Choice>
    <mc:Fallback xmlns="">
      <p:transition spd="slow" advTm="12374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0C73-6EC3-411B-B18E-F03D49792B32}"/>
              </a:ext>
            </a:extLst>
          </p:cNvPr>
          <p:cNvSpPr>
            <a:spLocks noGrp="1"/>
          </p:cNvSpPr>
          <p:nvPr>
            <p:ph type="title"/>
          </p:nvPr>
        </p:nvSpPr>
        <p:spPr>
          <a:xfrm>
            <a:off x="838200" y="182880"/>
            <a:ext cx="10515600" cy="914400"/>
          </a:xfrm>
        </p:spPr>
        <p:txBody>
          <a:bodyPr/>
          <a:lstStyle/>
          <a:p>
            <a:pPr algn="ctr"/>
            <a:r>
              <a:rPr lang="en-US" u="sng" dirty="0"/>
              <a:t>Cryo Pump System Animation</a:t>
            </a:r>
          </a:p>
        </p:txBody>
      </p:sp>
      <p:pic>
        <p:nvPicPr>
          <p:cNvPr id="3" name="Cryo Pump Video">
            <a:hlinkClick r:id="" action="ppaction://media"/>
            <a:extLst>
              <a:ext uri="{FF2B5EF4-FFF2-40B4-BE49-F238E27FC236}">
                <a16:creationId xmlns:a16="http://schemas.microsoft.com/office/drawing/2014/main" id="{AC3C61C0-66B7-944A-5FD4-554E993D46E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25600" y="1188720"/>
            <a:ext cx="8940800" cy="5029200"/>
          </a:xfrm>
          <a:prstGeom prst="rect">
            <a:avLst/>
          </a:prstGeom>
        </p:spPr>
      </p:pic>
      <p:sp>
        <p:nvSpPr>
          <p:cNvPr id="4" name="Slide Number Placeholder 3">
            <a:extLst>
              <a:ext uri="{FF2B5EF4-FFF2-40B4-BE49-F238E27FC236}">
                <a16:creationId xmlns:a16="http://schemas.microsoft.com/office/drawing/2014/main" id="{8A1944A7-29D6-F57D-D986-9EACD6507861}"/>
              </a:ext>
            </a:extLst>
          </p:cNvPr>
          <p:cNvSpPr>
            <a:spLocks noGrp="1"/>
          </p:cNvSpPr>
          <p:nvPr>
            <p:ph type="sldNum" sz="quarter" idx="12"/>
          </p:nvPr>
        </p:nvSpPr>
        <p:spPr/>
        <p:txBody>
          <a:bodyPr/>
          <a:lstStyle/>
          <a:p>
            <a:fld id="{2AD03238-6CB1-4355-AD23-6201DE9AA741}" type="slidenum">
              <a:rPr lang="en-US" smtClean="0"/>
              <a:t>16</a:t>
            </a:fld>
            <a:endParaRPr lang="en-US" dirty="0"/>
          </a:p>
        </p:txBody>
      </p:sp>
      <p:sp>
        <p:nvSpPr>
          <p:cNvPr id="5" name="TextBox 4">
            <a:extLst>
              <a:ext uri="{FF2B5EF4-FFF2-40B4-BE49-F238E27FC236}">
                <a16:creationId xmlns:a16="http://schemas.microsoft.com/office/drawing/2014/main" id="{6C00D931-328C-01CA-2972-40A2FB65B015}"/>
              </a:ext>
            </a:extLst>
          </p:cNvPr>
          <p:cNvSpPr txBox="1"/>
          <p:nvPr/>
        </p:nvSpPr>
        <p:spPr>
          <a:xfrm>
            <a:off x="10718449" y="5848588"/>
            <a:ext cx="1392319" cy="369332"/>
          </a:xfrm>
          <a:prstGeom prst="rect">
            <a:avLst/>
          </a:prstGeom>
          <a:noFill/>
        </p:spPr>
        <p:txBody>
          <a:bodyPr wrap="square" rtlCol="0">
            <a:spAutoFit/>
          </a:bodyPr>
          <a:lstStyle/>
          <a:p>
            <a:r>
              <a:rPr lang="en-US" dirty="0"/>
              <a:t>*not to scale</a:t>
            </a:r>
          </a:p>
        </p:txBody>
      </p:sp>
    </p:spTree>
    <p:custDataLst>
      <p:tags r:id="rId1"/>
    </p:custDataLst>
    <p:extLst>
      <p:ext uri="{BB962C8B-B14F-4D97-AF65-F5344CB8AC3E}">
        <p14:creationId xmlns:p14="http://schemas.microsoft.com/office/powerpoint/2010/main" val="3009186383"/>
      </p:ext>
    </p:extLst>
  </p:cSld>
  <p:clrMapOvr>
    <a:masterClrMapping/>
  </p:clrMapOvr>
  <mc:AlternateContent xmlns:mc="http://schemas.openxmlformats.org/markup-compatibility/2006" xmlns:p14="http://schemas.microsoft.com/office/powerpoint/2010/main">
    <mc:Choice Requires="p14">
      <p:transition spd="slow" p14:dur="2000" advTm="88826"/>
    </mc:Choice>
    <mc:Fallback xmlns="">
      <p:transition spd="slow" advTm="88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514" objId="3"/>
        <p14:pauseEvt time="42093" objId="3"/>
        <p14:seekEvt time="42094" objId="3" seek="27982"/>
        <p14:seekEvt time="42095" objId="3" seek="27982"/>
        <p14:resumeEvt time="42191" objId="3"/>
        <p14:pauseEvt time="42726" objId="3"/>
        <p14:seekEvt time="42727" objId="3" seek="24432"/>
        <p14:seekEvt time="42727" objId="3" seek="24432"/>
        <p14:resumeEvt time="42827" objId="3"/>
        <p14:stopEvt time="77028" objId="3"/>
        <p14:playEvt time="86181" objId="3"/>
        <p14:stopEvt time="88826"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Contamination Elements</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sz="2600" dirty="0"/>
              <a:t>Determine outgassing rates and cleanliness of sample</a:t>
            </a:r>
          </a:p>
          <a:p>
            <a:r>
              <a:rPr lang="en-US" sz="2600" dirty="0"/>
              <a:t>Quartz Crystal Microbalance (QCM), Cold Finger, Scavenger Plate, Residual Gas Analyzer (RGA)</a:t>
            </a:r>
          </a:p>
          <a:p>
            <a:r>
              <a:rPr lang="en-US" sz="2600" dirty="0"/>
              <a:t>Collect samples that can be analyzed later</a:t>
            </a:r>
          </a:p>
        </p:txBody>
      </p:sp>
      <p:sp>
        <p:nvSpPr>
          <p:cNvPr id="5" name="Slide Number Placeholder 4">
            <a:extLst>
              <a:ext uri="{FF2B5EF4-FFF2-40B4-BE49-F238E27FC236}">
                <a16:creationId xmlns:a16="http://schemas.microsoft.com/office/drawing/2014/main" id="{FEA80EC1-FA78-E516-F396-BB97DCF52289}"/>
              </a:ext>
            </a:extLst>
          </p:cNvPr>
          <p:cNvSpPr>
            <a:spLocks noGrp="1"/>
          </p:cNvSpPr>
          <p:nvPr>
            <p:ph type="sldNum" sz="quarter" idx="12"/>
          </p:nvPr>
        </p:nvSpPr>
        <p:spPr>
          <a:xfrm>
            <a:off x="8610600" y="5784056"/>
            <a:ext cx="2743200" cy="365125"/>
          </a:xfrm>
        </p:spPr>
        <p:txBody>
          <a:bodyPr/>
          <a:lstStyle/>
          <a:p>
            <a:fld id="{2AD03238-6CB1-4355-AD23-6201DE9AA741}" type="slidenum">
              <a:rPr lang="en-US" smtClean="0"/>
              <a:t>17</a:t>
            </a:fld>
            <a:endParaRPr lang="en-US" dirty="0"/>
          </a:p>
        </p:txBody>
      </p:sp>
      <p:pic>
        <p:nvPicPr>
          <p:cNvPr id="16" name="Picture 4">
            <a:extLst>
              <a:ext uri="{FF2B5EF4-FFF2-40B4-BE49-F238E27FC236}">
                <a16:creationId xmlns:a16="http://schemas.microsoft.com/office/drawing/2014/main" id="{F23BB223-9FD4-4A74-962F-4507744A0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180" y="3257691"/>
            <a:ext cx="2286000" cy="3073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5A56476-D18C-47EE-AE5C-6B8645438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960" y="3257691"/>
            <a:ext cx="3373861" cy="307361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859AE4A-8174-4409-854A-096AD0E00D55}"/>
              </a:ext>
            </a:extLst>
          </p:cNvPr>
          <p:cNvCxnSpPr>
            <a:cxnSpLocks/>
            <a:stCxn id="65" idx="1"/>
          </p:cNvCxnSpPr>
          <p:nvPr/>
        </p:nvCxnSpPr>
        <p:spPr>
          <a:xfrm flipH="1" flipV="1">
            <a:off x="3695701" y="4360643"/>
            <a:ext cx="1301538" cy="422806"/>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DC2ADCE4-EB29-4E00-88B4-022A2056AA48}"/>
              </a:ext>
            </a:extLst>
          </p:cNvPr>
          <p:cNvCxnSpPr>
            <a:cxnSpLocks/>
            <a:stCxn id="65" idx="3"/>
          </p:cNvCxnSpPr>
          <p:nvPr/>
        </p:nvCxnSpPr>
        <p:spPr>
          <a:xfrm flipV="1">
            <a:off x="6106901" y="4505899"/>
            <a:ext cx="2539418" cy="277550"/>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0727824F-274F-4EAF-B254-F8946F7C74AB}"/>
              </a:ext>
            </a:extLst>
          </p:cNvPr>
          <p:cNvCxnSpPr>
            <a:cxnSpLocks/>
          </p:cNvCxnSpPr>
          <p:nvPr/>
        </p:nvCxnSpPr>
        <p:spPr>
          <a:xfrm>
            <a:off x="5935669" y="3444305"/>
            <a:ext cx="1908169" cy="842518"/>
          </a:xfrm>
          <a:prstGeom prst="straightConnector1">
            <a:avLst/>
          </a:prstGeom>
          <a:ln>
            <a:solidFill>
              <a:srgbClr val="00B05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58" name="Straight Arrow Connector 57">
            <a:extLst>
              <a:ext uri="{FF2B5EF4-FFF2-40B4-BE49-F238E27FC236}">
                <a16:creationId xmlns:a16="http://schemas.microsoft.com/office/drawing/2014/main" id="{625391E3-188E-4A00-9E51-3AEFAD95F406}"/>
              </a:ext>
            </a:extLst>
          </p:cNvPr>
          <p:cNvCxnSpPr>
            <a:cxnSpLocks/>
          </p:cNvCxnSpPr>
          <p:nvPr/>
        </p:nvCxnSpPr>
        <p:spPr>
          <a:xfrm flipH="1" flipV="1">
            <a:off x="3395663" y="4698781"/>
            <a:ext cx="1384882" cy="1426642"/>
          </a:xfrm>
          <a:prstGeom prst="straightConnector1">
            <a:avLst/>
          </a:prstGeom>
          <a:ln>
            <a:solidFill>
              <a:srgbClr val="FFC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33" name="Straight Arrow Connector 32">
            <a:extLst>
              <a:ext uri="{FF2B5EF4-FFF2-40B4-BE49-F238E27FC236}">
                <a16:creationId xmlns:a16="http://schemas.microsoft.com/office/drawing/2014/main" id="{68DF6402-66BD-44E2-A343-35C7A339E644}"/>
              </a:ext>
            </a:extLst>
          </p:cNvPr>
          <p:cNvCxnSpPr>
            <a:cxnSpLocks/>
          </p:cNvCxnSpPr>
          <p:nvPr/>
        </p:nvCxnSpPr>
        <p:spPr>
          <a:xfrm flipH="1">
            <a:off x="3288507" y="3444305"/>
            <a:ext cx="1879964" cy="880618"/>
          </a:xfrm>
          <a:prstGeom prst="straightConnector1">
            <a:avLst/>
          </a:prstGeom>
          <a:ln>
            <a:solidFill>
              <a:srgbClr val="00B05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57" name="Straight Arrow Connector 56">
            <a:extLst>
              <a:ext uri="{FF2B5EF4-FFF2-40B4-BE49-F238E27FC236}">
                <a16:creationId xmlns:a16="http://schemas.microsoft.com/office/drawing/2014/main" id="{3BF8DDD0-20BB-4C4E-B68A-F3E2ED216A90}"/>
              </a:ext>
            </a:extLst>
          </p:cNvPr>
          <p:cNvCxnSpPr>
            <a:cxnSpLocks/>
          </p:cNvCxnSpPr>
          <p:nvPr/>
        </p:nvCxnSpPr>
        <p:spPr>
          <a:xfrm flipV="1">
            <a:off x="6323595" y="4227292"/>
            <a:ext cx="2260811" cy="1898131"/>
          </a:xfrm>
          <a:prstGeom prst="straightConnector1">
            <a:avLst/>
          </a:prstGeom>
          <a:ln>
            <a:solidFill>
              <a:srgbClr val="FFC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grpSp>
        <p:nvGrpSpPr>
          <p:cNvPr id="35" name="Group 34">
            <a:extLst>
              <a:ext uri="{FF2B5EF4-FFF2-40B4-BE49-F238E27FC236}">
                <a16:creationId xmlns:a16="http://schemas.microsoft.com/office/drawing/2014/main" id="{9F8F87AB-0958-40AA-8529-F20C9F995ED9}"/>
              </a:ext>
            </a:extLst>
          </p:cNvPr>
          <p:cNvGrpSpPr/>
          <p:nvPr/>
        </p:nvGrpSpPr>
        <p:grpSpPr>
          <a:xfrm>
            <a:off x="4516180" y="4598783"/>
            <a:ext cx="2071780" cy="369332"/>
            <a:chOff x="4517643" y="5564951"/>
            <a:chExt cx="2071780" cy="369332"/>
          </a:xfrm>
        </p:grpSpPr>
        <p:sp>
          <p:nvSpPr>
            <p:cNvPr id="65" name="Rectangle 64">
              <a:extLst>
                <a:ext uri="{FF2B5EF4-FFF2-40B4-BE49-F238E27FC236}">
                  <a16:creationId xmlns:a16="http://schemas.microsoft.com/office/drawing/2014/main" id="{5EE8443C-BA66-4A40-95E0-015311550978}"/>
                </a:ext>
              </a:extLst>
            </p:cNvPr>
            <p:cNvSpPr/>
            <p:nvPr/>
          </p:nvSpPr>
          <p:spPr>
            <a:xfrm>
              <a:off x="4998702" y="5564951"/>
              <a:ext cx="1109662" cy="36933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850DC34-95EE-4FAF-BF5D-365C5299AD3C}"/>
                </a:ext>
              </a:extLst>
            </p:cNvPr>
            <p:cNvSpPr txBox="1"/>
            <p:nvPr/>
          </p:nvSpPr>
          <p:spPr>
            <a:xfrm>
              <a:off x="4517643" y="5564951"/>
              <a:ext cx="2071780" cy="369332"/>
            </a:xfrm>
            <a:prstGeom prst="rect">
              <a:avLst/>
            </a:prstGeom>
            <a:noFill/>
          </p:spPr>
          <p:txBody>
            <a:bodyPr wrap="square" rtlCol="0">
              <a:spAutoFit/>
            </a:bodyPr>
            <a:lstStyle/>
            <a:p>
              <a:pPr algn="ctr"/>
              <a:r>
                <a:rPr lang="en-US" dirty="0"/>
                <a:t>Cold Finger</a:t>
              </a:r>
            </a:p>
          </p:txBody>
        </p:sp>
      </p:grpSp>
      <p:grpSp>
        <p:nvGrpSpPr>
          <p:cNvPr id="38" name="Group 37">
            <a:extLst>
              <a:ext uri="{FF2B5EF4-FFF2-40B4-BE49-F238E27FC236}">
                <a16:creationId xmlns:a16="http://schemas.microsoft.com/office/drawing/2014/main" id="{A98B03D9-0DDE-4386-BD5D-23ACB4DE8017}"/>
              </a:ext>
            </a:extLst>
          </p:cNvPr>
          <p:cNvGrpSpPr/>
          <p:nvPr/>
        </p:nvGrpSpPr>
        <p:grpSpPr>
          <a:xfrm>
            <a:off x="4516180" y="3259639"/>
            <a:ext cx="2071780" cy="369332"/>
            <a:chOff x="4517643" y="4894892"/>
            <a:chExt cx="2071780" cy="369332"/>
          </a:xfrm>
        </p:grpSpPr>
        <p:sp>
          <p:nvSpPr>
            <p:cNvPr id="64" name="Rectangle 63">
              <a:extLst>
                <a:ext uri="{FF2B5EF4-FFF2-40B4-BE49-F238E27FC236}">
                  <a16:creationId xmlns:a16="http://schemas.microsoft.com/office/drawing/2014/main" id="{D070FFAB-332C-48BB-97A9-293CDA9AE406}"/>
                </a:ext>
              </a:extLst>
            </p:cNvPr>
            <p:cNvSpPr/>
            <p:nvPr/>
          </p:nvSpPr>
          <p:spPr>
            <a:xfrm>
              <a:off x="5169934" y="4894892"/>
              <a:ext cx="767198" cy="369332"/>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D6BF6E2-9727-49B9-8F8F-1016E38FCAB2}"/>
                </a:ext>
              </a:extLst>
            </p:cNvPr>
            <p:cNvSpPr txBox="1"/>
            <p:nvPr/>
          </p:nvSpPr>
          <p:spPr>
            <a:xfrm>
              <a:off x="4517643" y="4894892"/>
              <a:ext cx="2071780" cy="369332"/>
            </a:xfrm>
            <a:prstGeom prst="rect">
              <a:avLst/>
            </a:prstGeom>
            <a:noFill/>
          </p:spPr>
          <p:txBody>
            <a:bodyPr wrap="square" rtlCol="0">
              <a:spAutoFit/>
            </a:bodyPr>
            <a:lstStyle/>
            <a:p>
              <a:pPr algn="ctr"/>
              <a:r>
                <a:rPr lang="en-US" dirty="0"/>
                <a:t>QCM</a:t>
              </a:r>
            </a:p>
          </p:txBody>
        </p:sp>
      </p:grpSp>
      <p:grpSp>
        <p:nvGrpSpPr>
          <p:cNvPr id="32" name="Group 31">
            <a:extLst>
              <a:ext uri="{FF2B5EF4-FFF2-40B4-BE49-F238E27FC236}">
                <a16:creationId xmlns:a16="http://schemas.microsoft.com/office/drawing/2014/main" id="{58081B9D-3C3F-4BE9-9860-458ED04D0678}"/>
              </a:ext>
            </a:extLst>
          </p:cNvPr>
          <p:cNvGrpSpPr/>
          <p:nvPr/>
        </p:nvGrpSpPr>
        <p:grpSpPr>
          <a:xfrm>
            <a:off x="4516180" y="5937928"/>
            <a:ext cx="2071780" cy="369332"/>
            <a:chOff x="4920830" y="6235011"/>
            <a:chExt cx="2071780" cy="369332"/>
          </a:xfrm>
        </p:grpSpPr>
        <p:sp>
          <p:nvSpPr>
            <p:cNvPr id="66" name="Rectangle 65">
              <a:extLst>
                <a:ext uri="{FF2B5EF4-FFF2-40B4-BE49-F238E27FC236}">
                  <a16:creationId xmlns:a16="http://schemas.microsoft.com/office/drawing/2014/main" id="{953A736E-D56A-4E6F-A4EB-C9E4E389F6CA}"/>
                </a:ext>
              </a:extLst>
            </p:cNvPr>
            <p:cNvSpPr/>
            <p:nvPr/>
          </p:nvSpPr>
          <p:spPr>
            <a:xfrm>
              <a:off x="5185195" y="6235011"/>
              <a:ext cx="1543050" cy="369332"/>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00AEC1D-8E7C-45DA-B38A-EB7DEC29CF56}"/>
                </a:ext>
              </a:extLst>
            </p:cNvPr>
            <p:cNvSpPr txBox="1"/>
            <p:nvPr/>
          </p:nvSpPr>
          <p:spPr>
            <a:xfrm>
              <a:off x="4920830" y="6235011"/>
              <a:ext cx="2071780" cy="369332"/>
            </a:xfrm>
            <a:prstGeom prst="rect">
              <a:avLst/>
            </a:prstGeom>
            <a:noFill/>
          </p:spPr>
          <p:txBody>
            <a:bodyPr wrap="square" rtlCol="0">
              <a:spAutoFit/>
            </a:bodyPr>
            <a:lstStyle/>
            <a:p>
              <a:pPr algn="ctr"/>
              <a:r>
                <a:rPr lang="en-US" dirty="0"/>
                <a:t>Scavenger Plate</a:t>
              </a:r>
            </a:p>
          </p:txBody>
        </p:sp>
      </p:grpSp>
      <p:sp>
        <p:nvSpPr>
          <p:cNvPr id="4" name="Slide Number Placeholder 3">
            <a:extLst>
              <a:ext uri="{FF2B5EF4-FFF2-40B4-BE49-F238E27FC236}">
                <a16:creationId xmlns:a16="http://schemas.microsoft.com/office/drawing/2014/main" id="{C072628C-EF30-D520-5965-8441C640B00B}"/>
              </a:ext>
            </a:extLst>
          </p:cNvPr>
          <p:cNvSpPr txBox="1">
            <a:spLocks/>
          </p:cNvSpPr>
          <p:nvPr/>
        </p:nvSpPr>
        <p:spPr>
          <a:xfrm>
            <a:off x="11407953" y="6456299"/>
            <a:ext cx="49753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D03238-6CB1-4355-AD23-6201DE9AA741}" type="slidenum">
              <a:rPr lang="en-US" smtClean="0"/>
              <a:pPr/>
              <a:t>17</a:t>
            </a:fld>
            <a:endParaRPr lang="en-US" dirty="0"/>
          </a:p>
        </p:txBody>
      </p:sp>
    </p:spTree>
    <p:extLst>
      <p:ext uri="{BB962C8B-B14F-4D97-AF65-F5344CB8AC3E}">
        <p14:creationId xmlns:p14="http://schemas.microsoft.com/office/powerpoint/2010/main" val="3191800766"/>
      </p:ext>
    </p:extLst>
  </p:cSld>
  <p:clrMapOvr>
    <a:masterClrMapping/>
  </p:clrMapOvr>
  <mc:AlternateContent xmlns:mc="http://schemas.openxmlformats.org/markup-compatibility/2006" xmlns:p14="http://schemas.microsoft.com/office/powerpoint/2010/main">
    <mc:Choice Requires="p14">
      <p:transition spd="slow" p14:dur="2000" advTm="88124"/>
    </mc:Choice>
    <mc:Fallback xmlns="">
      <p:transition spd="slow" advTm="881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Scavenger Plate</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532660" y="1371600"/>
            <a:ext cx="6169980" cy="4351338"/>
          </a:xfrm>
        </p:spPr>
        <p:txBody>
          <a:bodyPr/>
          <a:lstStyle/>
          <a:p>
            <a:pPr>
              <a:lnSpc>
                <a:spcPct val="100000"/>
              </a:lnSpc>
            </a:pPr>
            <a:r>
              <a:rPr lang="en-US" dirty="0"/>
              <a:t>A device that freezes contaminants onto its surface.</a:t>
            </a:r>
          </a:p>
          <a:p>
            <a:pPr>
              <a:lnSpc>
                <a:spcPct val="100000"/>
              </a:lnSpc>
            </a:pPr>
            <a:r>
              <a:rPr lang="en-US" dirty="0"/>
              <a:t>Typically set to -120 °C to -160 °C to attract contaminants.</a:t>
            </a:r>
          </a:p>
          <a:p>
            <a:pPr>
              <a:lnSpc>
                <a:spcPct val="100000"/>
              </a:lnSpc>
            </a:pPr>
            <a:r>
              <a:rPr lang="en-US" dirty="0"/>
              <a:t>Collects outgassed material throughout the </a:t>
            </a:r>
            <a:r>
              <a:rPr lang="en-US" b="1" u="sng" dirty="0"/>
              <a:t>entire test</a:t>
            </a:r>
            <a:r>
              <a:rPr lang="en-US" dirty="0"/>
              <a:t>.</a:t>
            </a:r>
          </a:p>
          <a:p>
            <a:pPr>
              <a:lnSpc>
                <a:spcPct val="100000"/>
              </a:lnSpc>
            </a:pPr>
            <a:r>
              <a:rPr lang="en-US" dirty="0"/>
              <a:t>Isopropyl alcohol (IPA) rinses taken off SP tend to be discolored (yellowish tint).</a:t>
            </a:r>
          </a:p>
        </p:txBody>
      </p:sp>
      <p:pic>
        <p:nvPicPr>
          <p:cNvPr id="5" name="Picture 4" descr="A close-up of a car engine&#10;&#10;Description automatically generated with low confidence">
            <a:extLst>
              <a:ext uri="{FF2B5EF4-FFF2-40B4-BE49-F238E27FC236}">
                <a16:creationId xmlns:a16="http://schemas.microsoft.com/office/drawing/2014/main" id="{3B1B975D-8847-CE9F-7C79-856AB03230AA}"/>
              </a:ext>
            </a:extLst>
          </p:cNvPr>
          <p:cNvPicPr>
            <a:picLocks noChangeAspect="1"/>
          </p:cNvPicPr>
          <p:nvPr/>
        </p:nvPicPr>
        <p:blipFill rotWithShape="1">
          <a:blip r:embed="rId3"/>
          <a:srcRect l="8942" t="12364" r="42104" b="9383"/>
          <a:stretch/>
        </p:blipFill>
        <p:spPr>
          <a:xfrm rot="5400000">
            <a:off x="6804226" y="1185068"/>
            <a:ext cx="4939691" cy="5142862"/>
          </a:xfrm>
          <a:prstGeom prst="rect">
            <a:avLst/>
          </a:prstGeom>
        </p:spPr>
      </p:pic>
      <p:sp>
        <p:nvSpPr>
          <p:cNvPr id="4" name="Oval 3">
            <a:extLst>
              <a:ext uri="{FF2B5EF4-FFF2-40B4-BE49-F238E27FC236}">
                <a16:creationId xmlns:a16="http://schemas.microsoft.com/office/drawing/2014/main" id="{8C16F76F-E8AA-E65F-F090-63AB297C81B5}"/>
              </a:ext>
            </a:extLst>
          </p:cNvPr>
          <p:cNvSpPr/>
          <p:nvPr/>
        </p:nvSpPr>
        <p:spPr>
          <a:xfrm>
            <a:off x="6789906" y="2150515"/>
            <a:ext cx="2423604" cy="24236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F7573D5-5285-AFC9-EFD6-2D96D29C2DAD}"/>
              </a:ext>
            </a:extLst>
          </p:cNvPr>
          <p:cNvSpPr>
            <a:spLocks noGrp="1"/>
          </p:cNvSpPr>
          <p:nvPr>
            <p:ph type="sldNum" sz="quarter" idx="12"/>
          </p:nvPr>
        </p:nvSpPr>
        <p:spPr/>
        <p:txBody>
          <a:bodyPr/>
          <a:lstStyle/>
          <a:p>
            <a:fld id="{2AD03238-6CB1-4355-AD23-6201DE9AA741}" type="slidenum">
              <a:rPr lang="en-US" smtClean="0"/>
              <a:t>18</a:t>
            </a:fld>
            <a:endParaRPr lang="en-US" dirty="0"/>
          </a:p>
        </p:txBody>
      </p:sp>
    </p:spTree>
    <p:extLst>
      <p:ext uri="{BB962C8B-B14F-4D97-AF65-F5344CB8AC3E}">
        <p14:creationId xmlns:p14="http://schemas.microsoft.com/office/powerpoint/2010/main" val="72253845"/>
      </p:ext>
    </p:extLst>
  </p:cSld>
  <p:clrMapOvr>
    <a:masterClrMapping/>
  </p:clrMapOvr>
  <mc:AlternateContent xmlns:mc="http://schemas.openxmlformats.org/markup-compatibility/2006" xmlns:p14="http://schemas.microsoft.com/office/powerpoint/2010/main">
    <mc:Choice Requires="p14">
      <p:transition spd="slow" p14:dur="2000" advTm="69100"/>
    </mc:Choice>
    <mc:Fallback xmlns="">
      <p:transition spd="slow" advTm="691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ar engine&#10;&#10;Description automatically generated with low confidence">
            <a:extLst>
              <a:ext uri="{FF2B5EF4-FFF2-40B4-BE49-F238E27FC236}">
                <a16:creationId xmlns:a16="http://schemas.microsoft.com/office/drawing/2014/main" id="{0A35852C-CB8F-A934-7401-AF3650BE1DF1}"/>
              </a:ext>
            </a:extLst>
          </p:cNvPr>
          <p:cNvPicPr>
            <a:picLocks noChangeAspect="1"/>
          </p:cNvPicPr>
          <p:nvPr/>
        </p:nvPicPr>
        <p:blipFill rotWithShape="1">
          <a:blip r:embed="rId3"/>
          <a:srcRect l="8942" t="12364" r="42104" b="9383"/>
          <a:stretch/>
        </p:blipFill>
        <p:spPr>
          <a:xfrm rot="5400000">
            <a:off x="6804226" y="1185068"/>
            <a:ext cx="4939691" cy="5142862"/>
          </a:xfrm>
          <a:prstGeom prst="rect">
            <a:avLst/>
          </a:prstGeom>
        </p:spPr>
      </p:pic>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Cold Finger</a:t>
            </a:r>
          </a:p>
        </p:txBody>
      </p:sp>
      <p:sp>
        <p:nvSpPr>
          <p:cNvPr id="6" name="Oval 5">
            <a:extLst>
              <a:ext uri="{FF2B5EF4-FFF2-40B4-BE49-F238E27FC236}">
                <a16:creationId xmlns:a16="http://schemas.microsoft.com/office/drawing/2014/main" id="{74B45D62-0DA0-17A2-75F5-4842343FBB5B}"/>
              </a:ext>
            </a:extLst>
          </p:cNvPr>
          <p:cNvSpPr/>
          <p:nvPr/>
        </p:nvSpPr>
        <p:spPr>
          <a:xfrm>
            <a:off x="9893914" y="1387883"/>
            <a:ext cx="1876363" cy="18763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38991310-7B94-0C8F-1ACA-F9EB3982D2B9}"/>
              </a:ext>
            </a:extLst>
          </p:cNvPr>
          <p:cNvSpPr txBox="1">
            <a:spLocks/>
          </p:cNvSpPr>
          <p:nvPr/>
        </p:nvSpPr>
        <p:spPr>
          <a:xfrm>
            <a:off x="532660" y="1371600"/>
            <a:ext cx="616998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Operates in the same way as the scavenger plate (same temperatures).</a:t>
            </a:r>
          </a:p>
          <a:p>
            <a:pPr>
              <a:lnSpc>
                <a:spcPct val="100000"/>
              </a:lnSpc>
            </a:pPr>
            <a:r>
              <a:rPr lang="en-US" dirty="0"/>
              <a:t>Operates only near the </a:t>
            </a:r>
            <a:r>
              <a:rPr lang="en-US" b="1" u="sng" dirty="0"/>
              <a:t>end of the test</a:t>
            </a:r>
            <a:r>
              <a:rPr lang="en-US" dirty="0"/>
              <a:t>.</a:t>
            </a:r>
          </a:p>
          <a:p>
            <a:pPr>
              <a:lnSpc>
                <a:spcPct val="100000"/>
              </a:lnSpc>
            </a:pPr>
            <a:r>
              <a:rPr lang="en-US" dirty="0"/>
              <a:t>Collects materials that are still being outgassed from the hardware near the end of the test.</a:t>
            </a:r>
          </a:p>
          <a:p>
            <a:pPr>
              <a:lnSpc>
                <a:spcPct val="100000"/>
              </a:lnSpc>
            </a:pPr>
            <a:r>
              <a:rPr lang="en-US" dirty="0"/>
              <a:t>Isopropyl alcohol rinses taken off CF are always cleaner than SP rinses.</a:t>
            </a:r>
          </a:p>
        </p:txBody>
      </p:sp>
      <p:sp>
        <p:nvSpPr>
          <p:cNvPr id="3" name="Slide Number Placeholder 2">
            <a:extLst>
              <a:ext uri="{FF2B5EF4-FFF2-40B4-BE49-F238E27FC236}">
                <a16:creationId xmlns:a16="http://schemas.microsoft.com/office/drawing/2014/main" id="{1FE39362-FDBA-B9BB-6797-A637E0233145}"/>
              </a:ext>
            </a:extLst>
          </p:cNvPr>
          <p:cNvSpPr>
            <a:spLocks noGrp="1"/>
          </p:cNvSpPr>
          <p:nvPr>
            <p:ph type="sldNum" sz="quarter" idx="12"/>
          </p:nvPr>
        </p:nvSpPr>
        <p:spPr/>
        <p:txBody>
          <a:bodyPr/>
          <a:lstStyle/>
          <a:p>
            <a:fld id="{2AD03238-6CB1-4355-AD23-6201DE9AA741}" type="slidenum">
              <a:rPr lang="en-US" smtClean="0"/>
              <a:t>19</a:t>
            </a:fld>
            <a:endParaRPr lang="en-US" dirty="0"/>
          </a:p>
        </p:txBody>
      </p:sp>
    </p:spTree>
    <p:extLst>
      <p:ext uri="{BB962C8B-B14F-4D97-AF65-F5344CB8AC3E}">
        <p14:creationId xmlns:p14="http://schemas.microsoft.com/office/powerpoint/2010/main" val="1257881840"/>
      </p:ext>
    </p:extLst>
  </p:cSld>
  <p:clrMapOvr>
    <a:masterClrMapping/>
  </p:clrMapOvr>
  <mc:AlternateContent xmlns:mc="http://schemas.openxmlformats.org/markup-compatibility/2006" xmlns:p14="http://schemas.microsoft.com/office/powerpoint/2010/main">
    <mc:Choice Requires="p14">
      <p:transition spd="slow" p14:dur="2000" advTm="87769"/>
    </mc:Choice>
    <mc:Fallback xmlns="">
      <p:transition spd="slow" advTm="877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A9CF-4AE4-43DB-8F64-B74E891A3500}"/>
              </a:ext>
            </a:extLst>
          </p:cNvPr>
          <p:cNvSpPr>
            <a:spLocks noGrp="1"/>
          </p:cNvSpPr>
          <p:nvPr>
            <p:ph type="title"/>
          </p:nvPr>
        </p:nvSpPr>
        <p:spPr>
          <a:xfrm>
            <a:off x="838200" y="182880"/>
            <a:ext cx="10515600" cy="914400"/>
          </a:xfrm>
        </p:spPr>
        <p:txBody>
          <a:bodyPr/>
          <a:lstStyle/>
          <a:p>
            <a:pPr algn="ctr"/>
            <a:r>
              <a:rPr lang="en-US" u="sng" dirty="0"/>
              <a:t>Agenda</a:t>
            </a:r>
          </a:p>
        </p:txBody>
      </p:sp>
      <p:sp>
        <p:nvSpPr>
          <p:cNvPr id="3" name="Content Placeholder 2">
            <a:extLst>
              <a:ext uri="{FF2B5EF4-FFF2-40B4-BE49-F238E27FC236}">
                <a16:creationId xmlns:a16="http://schemas.microsoft.com/office/drawing/2014/main" id="{E72DF50E-0FE3-4F9A-9C10-C0C651821ED3}"/>
              </a:ext>
            </a:extLst>
          </p:cNvPr>
          <p:cNvSpPr>
            <a:spLocks noGrp="1"/>
          </p:cNvSpPr>
          <p:nvPr>
            <p:ph idx="1"/>
          </p:nvPr>
        </p:nvSpPr>
        <p:spPr>
          <a:xfrm>
            <a:off x="838200" y="1371600"/>
            <a:ext cx="10515600" cy="4351338"/>
          </a:xfrm>
        </p:spPr>
        <p:txBody>
          <a:bodyPr>
            <a:normAutofit/>
          </a:bodyPr>
          <a:lstStyle/>
          <a:p>
            <a:r>
              <a:rPr lang="en-US" dirty="0"/>
              <a:t>About me</a:t>
            </a:r>
          </a:p>
          <a:p>
            <a:r>
              <a:rPr lang="en-US" dirty="0"/>
              <a:t>Importance of thermal vacuum testing</a:t>
            </a:r>
          </a:p>
          <a:p>
            <a:r>
              <a:rPr lang="en-US" dirty="0"/>
              <a:t>Thermal and vacuum components</a:t>
            </a:r>
          </a:p>
          <a:p>
            <a:r>
              <a:rPr lang="en-US" dirty="0"/>
              <a:t>Vacuum systems sequence of operation</a:t>
            </a:r>
          </a:p>
          <a:p>
            <a:r>
              <a:rPr lang="en-US" dirty="0"/>
              <a:t>Contamination control</a:t>
            </a:r>
          </a:p>
          <a:p>
            <a:r>
              <a:rPr lang="en-US" dirty="0"/>
              <a:t>Common types of tests</a:t>
            </a:r>
          </a:p>
          <a:p>
            <a:r>
              <a:rPr lang="en-US" dirty="0"/>
              <a:t>Control software and post-processing</a:t>
            </a:r>
          </a:p>
          <a:p>
            <a:r>
              <a:rPr lang="en-US" dirty="0"/>
              <a:t>Questions</a:t>
            </a:r>
          </a:p>
        </p:txBody>
      </p:sp>
      <p:sp>
        <p:nvSpPr>
          <p:cNvPr id="4" name="Slide Number Placeholder 3">
            <a:extLst>
              <a:ext uri="{FF2B5EF4-FFF2-40B4-BE49-F238E27FC236}">
                <a16:creationId xmlns:a16="http://schemas.microsoft.com/office/drawing/2014/main" id="{646BA694-0C20-3C0E-718C-CFEA21B7B872}"/>
              </a:ext>
            </a:extLst>
          </p:cNvPr>
          <p:cNvSpPr>
            <a:spLocks noGrp="1"/>
          </p:cNvSpPr>
          <p:nvPr>
            <p:ph type="sldNum" sz="quarter" idx="12"/>
          </p:nvPr>
        </p:nvSpPr>
        <p:spPr/>
        <p:txBody>
          <a:bodyPr/>
          <a:lstStyle/>
          <a:p>
            <a:fld id="{2AD03238-6CB1-4355-AD23-6201DE9AA741}" type="slidenum">
              <a:rPr lang="en-US" smtClean="0"/>
              <a:t>2</a:t>
            </a:fld>
            <a:endParaRPr lang="en-US" dirty="0"/>
          </a:p>
        </p:txBody>
      </p:sp>
    </p:spTree>
    <p:extLst>
      <p:ext uri="{BB962C8B-B14F-4D97-AF65-F5344CB8AC3E}">
        <p14:creationId xmlns:p14="http://schemas.microsoft.com/office/powerpoint/2010/main" val="3655364353"/>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Quartz Crystal Microbalance (QCM)</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dirty="0"/>
              <a:t>Determines the real-time outgassing rate of hardware.</a:t>
            </a:r>
          </a:p>
          <a:p>
            <a:r>
              <a:rPr lang="en-US" dirty="0"/>
              <a:t>Quartz crystal changes oscillation frequency as more material is outgassed.</a:t>
            </a:r>
          </a:p>
          <a:p>
            <a:r>
              <a:rPr lang="en-US" b="1" dirty="0"/>
              <a:t>Delta Frequency (Hz/hr): </a:t>
            </a:r>
            <a:r>
              <a:rPr lang="en-US" dirty="0"/>
              <a:t>change in frequency over time, outgassing rate.</a:t>
            </a:r>
          </a:p>
          <a:p>
            <a:r>
              <a:rPr lang="en-US" b="1" dirty="0"/>
              <a:t>Delta </a:t>
            </a:r>
            <a:r>
              <a:rPr lang="en-US" b="1" dirty="0" err="1"/>
              <a:t>Delta</a:t>
            </a:r>
            <a:r>
              <a:rPr lang="en-US" b="1" dirty="0"/>
              <a:t> Frequency (Hz/hr/hr): </a:t>
            </a:r>
            <a:r>
              <a:rPr lang="en-US" dirty="0"/>
              <a:t>change in delta frequency over time, see if the outgassing rate is still decaying.</a:t>
            </a:r>
          </a:p>
          <a:p>
            <a:r>
              <a:rPr lang="en-US" dirty="0"/>
              <a:t>QCM crystal cooled to around -20 °C to -40 °C.</a:t>
            </a:r>
          </a:p>
          <a:p>
            <a:r>
              <a:rPr lang="en-US" dirty="0"/>
              <a:t>Placed close to outgassing hardware.</a:t>
            </a:r>
          </a:p>
        </p:txBody>
      </p:sp>
      <p:pic>
        <p:nvPicPr>
          <p:cNvPr id="1026" name="Picture 2">
            <a:extLst>
              <a:ext uri="{FF2B5EF4-FFF2-40B4-BE49-F238E27FC236}">
                <a16:creationId xmlns:a16="http://schemas.microsoft.com/office/drawing/2014/main" id="{B605E9A3-ADC0-E410-0E7C-0D6E317F4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5481">
            <a:off x="8336039" y="4287710"/>
            <a:ext cx="3099571" cy="19704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ADB769-B55C-5D6F-B1AE-C92024AC9C32}"/>
              </a:ext>
            </a:extLst>
          </p:cNvPr>
          <p:cNvSpPr>
            <a:spLocks noGrp="1"/>
          </p:cNvSpPr>
          <p:nvPr>
            <p:ph type="sldNum" sz="quarter" idx="12"/>
          </p:nvPr>
        </p:nvSpPr>
        <p:spPr/>
        <p:txBody>
          <a:bodyPr/>
          <a:lstStyle/>
          <a:p>
            <a:fld id="{2AD03238-6CB1-4355-AD23-6201DE9AA741}" type="slidenum">
              <a:rPr lang="en-US" smtClean="0"/>
              <a:t>20</a:t>
            </a:fld>
            <a:endParaRPr lang="en-US" dirty="0"/>
          </a:p>
        </p:txBody>
      </p:sp>
    </p:spTree>
    <p:extLst>
      <p:ext uri="{BB962C8B-B14F-4D97-AF65-F5344CB8AC3E}">
        <p14:creationId xmlns:p14="http://schemas.microsoft.com/office/powerpoint/2010/main" val="230140090"/>
      </p:ext>
    </p:extLst>
  </p:cSld>
  <p:clrMapOvr>
    <a:masterClrMapping/>
  </p:clrMapOvr>
  <mc:AlternateContent xmlns:mc="http://schemas.openxmlformats.org/markup-compatibility/2006" xmlns:p14="http://schemas.microsoft.com/office/powerpoint/2010/main">
    <mc:Choice Requires="p14">
      <p:transition spd="slow" p14:dur="2000" advTm="64608"/>
    </mc:Choice>
    <mc:Fallback xmlns="">
      <p:transition spd="slow" advTm="6460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Residual Gas Analyzer (RGA)</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dirty="0"/>
              <a:t>Detects small traces of impurities in a vacuum environment down to parts per million resolution</a:t>
            </a:r>
          </a:p>
          <a:p>
            <a:r>
              <a:rPr lang="en-US" dirty="0"/>
              <a:t>Operates in vacuums down to the 10^-12 torr range</a:t>
            </a:r>
          </a:p>
          <a:p>
            <a:r>
              <a:rPr lang="en-US" dirty="0"/>
              <a:t>Used to identify which elements and compounds are still present </a:t>
            </a:r>
          </a:p>
          <a:p>
            <a:r>
              <a:rPr lang="en-US" dirty="0"/>
              <a:t>Gives data about partial pressures as a function of atomic masses </a:t>
            </a:r>
          </a:p>
          <a:p>
            <a:r>
              <a:rPr lang="en-US" dirty="0"/>
              <a:t>Useful for leak detection using helium or isopropyl alcohol</a:t>
            </a:r>
          </a:p>
          <a:p>
            <a:endParaRPr lang="en-US" dirty="0"/>
          </a:p>
          <a:p>
            <a:endParaRPr lang="en-US" dirty="0"/>
          </a:p>
        </p:txBody>
      </p:sp>
      <p:sp>
        <p:nvSpPr>
          <p:cNvPr id="4" name="Slide Number Placeholder 3">
            <a:extLst>
              <a:ext uri="{FF2B5EF4-FFF2-40B4-BE49-F238E27FC236}">
                <a16:creationId xmlns:a16="http://schemas.microsoft.com/office/drawing/2014/main" id="{89ADB769-B55C-5D6F-B1AE-C92024AC9C32}"/>
              </a:ext>
            </a:extLst>
          </p:cNvPr>
          <p:cNvSpPr>
            <a:spLocks noGrp="1"/>
          </p:cNvSpPr>
          <p:nvPr>
            <p:ph type="sldNum" sz="quarter" idx="12"/>
          </p:nvPr>
        </p:nvSpPr>
        <p:spPr/>
        <p:txBody>
          <a:bodyPr/>
          <a:lstStyle/>
          <a:p>
            <a:fld id="{2AD03238-6CB1-4355-AD23-6201DE9AA741}" type="slidenum">
              <a:rPr lang="en-US" smtClean="0"/>
              <a:t>21</a:t>
            </a:fld>
            <a:endParaRPr lang="en-US" dirty="0"/>
          </a:p>
        </p:txBody>
      </p:sp>
      <p:pic>
        <p:nvPicPr>
          <p:cNvPr id="5" name="Picture 4" descr="A picture containing guitar&#10;&#10;Description automatically generated">
            <a:extLst>
              <a:ext uri="{FF2B5EF4-FFF2-40B4-BE49-F238E27FC236}">
                <a16:creationId xmlns:a16="http://schemas.microsoft.com/office/drawing/2014/main" id="{4020100E-1C03-C532-0D71-1ED417754A0A}"/>
              </a:ext>
            </a:extLst>
          </p:cNvPr>
          <p:cNvPicPr>
            <a:picLocks noChangeAspect="1"/>
          </p:cNvPicPr>
          <p:nvPr/>
        </p:nvPicPr>
        <p:blipFill rotWithShape="1">
          <a:blip r:embed="rId3"/>
          <a:srcRect t="6671" b="30064"/>
          <a:stretch/>
        </p:blipFill>
        <p:spPr>
          <a:xfrm rot="20304467">
            <a:off x="7100326" y="3964337"/>
            <a:ext cx="4876800" cy="1953006"/>
          </a:xfrm>
          <a:prstGeom prst="rect">
            <a:avLst/>
          </a:prstGeom>
        </p:spPr>
      </p:pic>
    </p:spTree>
    <p:extLst>
      <p:ext uri="{BB962C8B-B14F-4D97-AF65-F5344CB8AC3E}">
        <p14:creationId xmlns:p14="http://schemas.microsoft.com/office/powerpoint/2010/main" val="2446157636"/>
      </p:ext>
    </p:extLst>
  </p:cSld>
  <p:clrMapOvr>
    <a:masterClrMapping/>
  </p:clrMapOvr>
  <mc:AlternateContent xmlns:mc="http://schemas.openxmlformats.org/markup-compatibility/2006" xmlns:p14="http://schemas.microsoft.com/office/powerpoint/2010/main">
    <mc:Choice Requires="p14">
      <p:transition spd="slow" p14:dur="2000" advTm="64608"/>
    </mc:Choice>
    <mc:Fallback xmlns="">
      <p:transition spd="slow" advTm="6460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Common T-VAC Tests</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pPr>
              <a:lnSpc>
                <a:spcPct val="100000"/>
              </a:lnSpc>
            </a:pPr>
            <a:r>
              <a:rPr lang="en-US" dirty="0"/>
              <a:t>Three typical kinds of thermal vacuum tests:</a:t>
            </a:r>
          </a:p>
          <a:p>
            <a:pPr>
              <a:lnSpc>
                <a:spcPct val="100000"/>
              </a:lnSpc>
            </a:pPr>
            <a:r>
              <a:rPr lang="en-US" u="sng" dirty="0"/>
              <a:t>Bakeout</a:t>
            </a:r>
            <a:r>
              <a:rPr lang="en-US" dirty="0"/>
              <a:t>: cleaning hardware by raising its temperature under vacuum</a:t>
            </a:r>
          </a:p>
          <a:p>
            <a:pPr>
              <a:lnSpc>
                <a:spcPct val="100000"/>
              </a:lnSpc>
            </a:pPr>
            <a:r>
              <a:rPr lang="en-US" u="sng" dirty="0"/>
              <a:t>Thermal cycling</a:t>
            </a:r>
            <a:r>
              <a:rPr lang="en-US" dirty="0"/>
              <a:t>: subjecting hardware to multiple temperature swings to test for workmanship</a:t>
            </a:r>
          </a:p>
          <a:p>
            <a:pPr>
              <a:lnSpc>
                <a:spcPct val="100000"/>
              </a:lnSpc>
            </a:pPr>
            <a:r>
              <a:rPr lang="en-US" u="sng" dirty="0"/>
              <a:t>Thermal balance</a:t>
            </a:r>
            <a:r>
              <a:rPr lang="en-US" dirty="0"/>
              <a:t>: vacuum chamber set to a fixed temperature, hardware reaches thermal equilibrium, used for thermal model correlations</a:t>
            </a:r>
          </a:p>
        </p:txBody>
      </p:sp>
      <p:sp>
        <p:nvSpPr>
          <p:cNvPr id="4" name="Slide Number Placeholder 3">
            <a:extLst>
              <a:ext uri="{FF2B5EF4-FFF2-40B4-BE49-F238E27FC236}">
                <a16:creationId xmlns:a16="http://schemas.microsoft.com/office/drawing/2014/main" id="{9FD75C88-693A-91E6-ED2C-3370B2BC7E75}"/>
              </a:ext>
            </a:extLst>
          </p:cNvPr>
          <p:cNvSpPr>
            <a:spLocks noGrp="1"/>
          </p:cNvSpPr>
          <p:nvPr>
            <p:ph type="sldNum" sz="quarter" idx="12"/>
          </p:nvPr>
        </p:nvSpPr>
        <p:spPr/>
        <p:txBody>
          <a:bodyPr/>
          <a:lstStyle/>
          <a:p>
            <a:fld id="{2AD03238-6CB1-4355-AD23-6201DE9AA741}" type="slidenum">
              <a:rPr lang="en-US" smtClean="0"/>
              <a:t>22</a:t>
            </a:fld>
            <a:endParaRPr lang="en-US" dirty="0"/>
          </a:p>
        </p:txBody>
      </p:sp>
    </p:spTree>
    <p:extLst>
      <p:ext uri="{BB962C8B-B14F-4D97-AF65-F5344CB8AC3E}">
        <p14:creationId xmlns:p14="http://schemas.microsoft.com/office/powerpoint/2010/main" val="2295836581"/>
      </p:ext>
    </p:extLst>
  </p:cSld>
  <p:clrMapOvr>
    <a:masterClrMapping/>
  </p:clrMapOvr>
  <mc:AlternateContent xmlns:mc="http://schemas.openxmlformats.org/markup-compatibility/2006" xmlns:p14="http://schemas.microsoft.com/office/powerpoint/2010/main">
    <mc:Choice Requires="p14">
      <p:transition spd="slow" p14:dur="2000" advTm="74234"/>
    </mc:Choice>
    <mc:Fallback xmlns="">
      <p:transition spd="slow" advTm="7423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Thermal Vacuum Software</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7838440" cy="4351338"/>
          </a:xfrm>
        </p:spPr>
        <p:txBody>
          <a:bodyPr/>
          <a:lstStyle/>
          <a:p>
            <a:pPr>
              <a:lnSpc>
                <a:spcPct val="100000"/>
              </a:lnSpc>
            </a:pPr>
            <a:r>
              <a:rPr lang="en-US" dirty="0"/>
              <a:t>T2D2 Facility LabVIEW software features:</a:t>
            </a:r>
          </a:p>
          <a:p>
            <a:pPr lvl="1">
              <a:lnSpc>
                <a:spcPct val="100000"/>
              </a:lnSpc>
            </a:pPr>
            <a:r>
              <a:rPr lang="en-US" dirty="0"/>
              <a:t>Real time plotting of data</a:t>
            </a:r>
          </a:p>
          <a:p>
            <a:pPr lvl="1">
              <a:lnSpc>
                <a:spcPct val="100000"/>
              </a:lnSpc>
            </a:pPr>
            <a:r>
              <a:rPr lang="en-US" dirty="0"/>
              <a:t>Temperature rate of change control</a:t>
            </a:r>
          </a:p>
          <a:p>
            <a:pPr lvl="1">
              <a:lnSpc>
                <a:spcPct val="100000"/>
              </a:lnSpc>
            </a:pPr>
            <a:r>
              <a:rPr lang="en-US" dirty="0"/>
              <a:t>Real-time rate of change calculations</a:t>
            </a:r>
          </a:p>
          <a:p>
            <a:pPr lvl="1">
              <a:lnSpc>
                <a:spcPct val="100000"/>
              </a:lnSpc>
            </a:pPr>
            <a:r>
              <a:rPr lang="en-US" dirty="0"/>
              <a:t>Automated thermal cycling</a:t>
            </a:r>
          </a:p>
          <a:p>
            <a:pPr lvl="1">
              <a:lnSpc>
                <a:spcPct val="100000"/>
              </a:lnSpc>
            </a:pPr>
            <a:r>
              <a:rPr lang="en-US" dirty="0"/>
              <a:t>Temperature limits and hardware protection</a:t>
            </a:r>
          </a:p>
          <a:p>
            <a:pPr lvl="1">
              <a:lnSpc>
                <a:spcPct val="100000"/>
              </a:lnSpc>
            </a:pPr>
            <a:r>
              <a:rPr lang="en-US" dirty="0"/>
              <a:t>PID loop power control for stable temperature change</a:t>
            </a:r>
          </a:p>
          <a:p>
            <a:pPr>
              <a:lnSpc>
                <a:spcPct val="100000"/>
              </a:lnSpc>
            </a:pPr>
            <a:endParaRPr lang="en-US" dirty="0"/>
          </a:p>
        </p:txBody>
      </p:sp>
      <p:sp>
        <p:nvSpPr>
          <p:cNvPr id="4" name="Slide Number Placeholder 3">
            <a:extLst>
              <a:ext uri="{FF2B5EF4-FFF2-40B4-BE49-F238E27FC236}">
                <a16:creationId xmlns:a16="http://schemas.microsoft.com/office/drawing/2014/main" id="{2D861EDA-AD24-FF1B-515A-DA3BA7AA402C}"/>
              </a:ext>
            </a:extLst>
          </p:cNvPr>
          <p:cNvSpPr>
            <a:spLocks noGrp="1"/>
          </p:cNvSpPr>
          <p:nvPr>
            <p:ph type="sldNum" sz="quarter" idx="12"/>
          </p:nvPr>
        </p:nvSpPr>
        <p:spPr/>
        <p:txBody>
          <a:bodyPr/>
          <a:lstStyle/>
          <a:p>
            <a:fld id="{2AD03238-6CB1-4355-AD23-6201DE9AA741}" type="slidenum">
              <a:rPr lang="en-US" smtClean="0"/>
              <a:t>23</a:t>
            </a:fld>
            <a:endParaRPr lang="en-US" dirty="0"/>
          </a:p>
        </p:txBody>
      </p:sp>
    </p:spTree>
    <p:extLst>
      <p:ext uri="{BB962C8B-B14F-4D97-AF65-F5344CB8AC3E}">
        <p14:creationId xmlns:p14="http://schemas.microsoft.com/office/powerpoint/2010/main" val="1300796052"/>
      </p:ext>
    </p:extLst>
  </p:cSld>
  <p:clrMapOvr>
    <a:masterClrMapping/>
  </p:clrMapOvr>
  <mc:AlternateContent xmlns:mc="http://schemas.openxmlformats.org/markup-compatibility/2006" xmlns:p14="http://schemas.microsoft.com/office/powerpoint/2010/main">
    <mc:Choice Requires="p14">
      <p:transition spd="slow" p14:dur="2000" advTm="84798"/>
    </mc:Choice>
    <mc:Fallback xmlns="">
      <p:transition spd="slow" advTm="84798"/>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Graphical user interface&#10;&#10;Description automatically generated with low confidence">
            <a:extLst>
              <a:ext uri="{FF2B5EF4-FFF2-40B4-BE49-F238E27FC236}">
                <a16:creationId xmlns:a16="http://schemas.microsoft.com/office/drawing/2014/main" id="{D5A053E2-73B1-CCDC-7E6C-C0E55278AD7A}"/>
              </a:ext>
            </a:extLst>
          </p:cNvPr>
          <p:cNvPicPr>
            <a:picLocks noChangeAspect="1"/>
          </p:cNvPicPr>
          <p:nvPr/>
        </p:nvPicPr>
        <p:blipFill rotWithShape="1">
          <a:blip r:embed="rId2"/>
          <a:srcRect b="19"/>
          <a:stretch/>
        </p:blipFill>
        <p:spPr>
          <a:xfrm>
            <a:off x="405346" y="228600"/>
            <a:ext cx="11381309" cy="6400800"/>
          </a:xfrm>
          <a:prstGeom prst="rect">
            <a:avLst/>
          </a:prstGeom>
          <a:ln w="19050">
            <a:solidFill>
              <a:schemeClr val="tx1"/>
            </a:solidFill>
          </a:ln>
        </p:spPr>
      </p:pic>
    </p:spTree>
    <p:extLst>
      <p:ext uri="{BB962C8B-B14F-4D97-AF65-F5344CB8AC3E}">
        <p14:creationId xmlns:p14="http://schemas.microsoft.com/office/powerpoint/2010/main" val="1013849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A640A620-86F2-1B4E-760D-3A728BA5E023}"/>
              </a:ext>
            </a:extLst>
          </p:cNvPr>
          <p:cNvPicPr>
            <a:picLocks noChangeAspect="1"/>
          </p:cNvPicPr>
          <p:nvPr/>
        </p:nvPicPr>
        <p:blipFill rotWithShape="1">
          <a:blip r:embed="rId2"/>
          <a:srcRect l="210" t="18" b="1530"/>
          <a:stretch/>
        </p:blipFill>
        <p:spPr>
          <a:xfrm>
            <a:off x="329007" y="228600"/>
            <a:ext cx="11533987" cy="6400800"/>
          </a:xfrm>
          <a:prstGeom prst="rect">
            <a:avLst/>
          </a:prstGeom>
          <a:ln w="19050">
            <a:solidFill>
              <a:schemeClr val="tx1"/>
            </a:solidFill>
          </a:ln>
        </p:spPr>
      </p:pic>
    </p:spTree>
    <p:extLst>
      <p:ext uri="{BB962C8B-B14F-4D97-AF65-F5344CB8AC3E}">
        <p14:creationId xmlns:p14="http://schemas.microsoft.com/office/powerpoint/2010/main" val="1775634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Post Test Data Processing</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8041640" cy="4351338"/>
          </a:xfrm>
        </p:spPr>
        <p:txBody>
          <a:bodyPr/>
          <a:lstStyle/>
          <a:p>
            <a:pPr>
              <a:lnSpc>
                <a:spcPct val="100000"/>
              </a:lnSpc>
            </a:pPr>
            <a:r>
              <a:rPr lang="en-US" dirty="0"/>
              <a:t>T2D2 Facility Python script data processing:</a:t>
            </a:r>
          </a:p>
          <a:p>
            <a:pPr lvl="1">
              <a:lnSpc>
                <a:spcPct val="100000"/>
              </a:lnSpc>
            </a:pPr>
            <a:r>
              <a:rPr lang="en-US" dirty="0"/>
              <a:t>Data file consolidation</a:t>
            </a:r>
          </a:p>
          <a:p>
            <a:pPr lvl="1">
              <a:lnSpc>
                <a:spcPct val="100000"/>
              </a:lnSpc>
            </a:pPr>
            <a:r>
              <a:rPr lang="en-US" dirty="0"/>
              <a:t>Data filtering</a:t>
            </a:r>
          </a:p>
          <a:p>
            <a:pPr lvl="1">
              <a:lnSpc>
                <a:spcPct val="100000"/>
              </a:lnSpc>
            </a:pPr>
            <a:r>
              <a:rPr lang="en-US" dirty="0"/>
              <a:t>Payload and facility averaging</a:t>
            </a:r>
          </a:p>
          <a:p>
            <a:pPr lvl="1">
              <a:lnSpc>
                <a:spcPct val="100000"/>
              </a:lnSpc>
            </a:pPr>
            <a:r>
              <a:rPr lang="en-US" dirty="0"/>
              <a:t>Thermal milestone log calculator</a:t>
            </a:r>
          </a:p>
          <a:p>
            <a:pPr lvl="1">
              <a:lnSpc>
                <a:spcPct val="100000"/>
              </a:lnSpc>
            </a:pPr>
            <a:r>
              <a:rPr lang="en-US" dirty="0"/>
              <a:t>Checks for erroneous temperature values</a:t>
            </a:r>
          </a:p>
          <a:p>
            <a:pPr lvl="1">
              <a:lnSpc>
                <a:spcPct val="100000"/>
              </a:lnSpc>
            </a:pPr>
            <a:r>
              <a:rPr lang="en-US" b="0" i="0" dirty="0">
                <a:solidFill>
                  <a:srgbClr val="000000"/>
                </a:solidFill>
                <a:effectLst/>
                <a:latin typeface="Source Sans Pro" panose="020B0503030403020204" pitchFamily="34" charset="0"/>
              </a:rPr>
              <a:t>Interpolates data to any time interval</a:t>
            </a:r>
            <a:endParaRPr lang="en-US" dirty="0"/>
          </a:p>
          <a:p>
            <a:pPr>
              <a:lnSpc>
                <a:spcPct val="100000"/>
              </a:lnSpc>
            </a:pPr>
            <a:endParaRPr lang="en-US" dirty="0"/>
          </a:p>
        </p:txBody>
      </p:sp>
      <p:sp>
        <p:nvSpPr>
          <p:cNvPr id="4" name="Slide Number Placeholder 3">
            <a:extLst>
              <a:ext uri="{FF2B5EF4-FFF2-40B4-BE49-F238E27FC236}">
                <a16:creationId xmlns:a16="http://schemas.microsoft.com/office/drawing/2014/main" id="{240E86B8-484D-AEF1-4F6E-E3FA5DF9E214}"/>
              </a:ext>
            </a:extLst>
          </p:cNvPr>
          <p:cNvSpPr>
            <a:spLocks noGrp="1"/>
          </p:cNvSpPr>
          <p:nvPr>
            <p:ph type="sldNum" sz="quarter" idx="12"/>
          </p:nvPr>
        </p:nvSpPr>
        <p:spPr/>
        <p:txBody>
          <a:bodyPr/>
          <a:lstStyle/>
          <a:p>
            <a:fld id="{2AD03238-6CB1-4355-AD23-6201DE9AA741}" type="slidenum">
              <a:rPr lang="en-US" smtClean="0"/>
              <a:t>26</a:t>
            </a:fld>
            <a:endParaRPr lang="en-US" dirty="0"/>
          </a:p>
        </p:txBody>
      </p:sp>
    </p:spTree>
    <p:extLst>
      <p:ext uri="{BB962C8B-B14F-4D97-AF65-F5344CB8AC3E}">
        <p14:creationId xmlns:p14="http://schemas.microsoft.com/office/powerpoint/2010/main" val="3062436705"/>
      </p:ext>
    </p:extLst>
  </p:cSld>
  <p:clrMapOvr>
    <a:masterClrMapping/>
  </p:clrMapOvr>
  <mc:AlternateContent xmlns:mc="http://schemas.openxmlformats.org/markup-compatibility/2006" xmlns:p14="http://schemas.microsoft.com/office/powerpoint/2010/main">
    <mc:Choice Requires="p14">
      <p:transition spd="slow" p14:dur="2000" advTm="83720"/>
    </mc:Choice>
    <mc:Fallback xmlns="">
      <p:transition spd="slow" advTm="8372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1C852-183A-4D73-2B97-5331A4EC7109}"/>
              </a:ext>
            </a:extLst>
          </p:cNvPr>
          <p:cNvSpPr>
            <a:spLocks noGrp="1"/>
          </p:cNvSpPr>
          <p:nvPr>
            <p:ph type="sldNum" sz="quarter" idx="12"/>
          </p:nvPr>
        </p:nvSpPr>
        <p:spPr/>
        <p:txBody>
          <a:bodyPr/>
          <a:lstStyle/>
          <a:p>
            <a:fld id="{2AD03238-6CB1-4355-AD23-6201DE9AA741}" type="slidenum">
              <a:rPr lang="en-US" smtClean="0"/>
              <a:t>27</a:t>
            </a:fld>
            <a:endParaRPr lang="en-US" dirty="0"/>
          </a:p>
        </p:txBody>
      </p:sp>
      <p:pic>
        <p:nvPicPr>
          <p:cNvPr id="6" name="Picture 5">
            <a:extLst>
              <a:ext uri="{FF2B5EF4-FFF2-40B4-BE49-F238E27FC236}">
                <a16:creationId xmlns:a16="http://schemas.microsoft.com/office/drawing/2014/main" id="{5CF92EF4-3E91-0FDC-A45B-20E6FB3A48F4}"/>
              </a:ext>
            </a:extLst>
          </p:cNvPr>
          <p:cNvPicPr>
            <a:picLocks noChangeAspect="1"/>
          </p:cNvPicPr>
          <p:nvPr/>
        </p:nvPicPr>
        <p:blipFill rotWithShape="1">
          <a:blip r:embed="rId2"/>
          <a:srcRect l="-1364" r="-1549"/>
          <a:stretch/>
        </p:blipFill>
        <p:spPr>
          <a:xfrm>
            <a:off x="2862268" y="228600"/>
            <a:ext cx="6467464" cy="6400800"/>
          </a:xfrm>
          <a:prstGeom prst="rect">
            <a:avLst/>
          </a:prstGeom>
          <a:ln w="19050">
            <a:solidFill>
              <a:schemeClr val="tx1"/>
            </a:solidFill>
          </a:ln>
        </p:spPr>
      </p:pic>
    </p:spTree>
    <p:extLst>
      <p:ext uri="{BB962C8B-B14F-4D97-AF65-F5344CB8AC3E}">
        <p14:creationId xmlns:p14="http://schemas.microsoft.com/office/powerpoint/2010/main" val="254316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D8ED7-2DBE-EB9E-0565-CF009FDB11D0}"/>
              </a:ext>
            </a:extLst>
          </p:cNvPr>
          <p:cNvPicPr>
            <a:picLocks noChangeAspect="1"/>
          </p:cNvPicPr>
          <p:nvPr/>
        </p:nvPicPr>
        <p:blipFill rotWithShape="1">
          <a:blip r:embed="rId2"/>
          <a:srcRect l="-770" r="-376"/>
          <a:stretch/>
        </p:blipFill>
        <p:spPr>
          <a:xfrm>
            <a:off x="842866" y="228600"/>
            <a:ext cx="10506269" cy="6400800"/>
          </a:xfrm>
          <a:prstGeom prst="rect">
            <a:avLst/>
          </a:prstGeom>
          <a:ln w="19050">
            <a:solidFill>
              <a:schemeClr val="tx1"/>
            </a:solidFill>
          </a:ln>
        </p:spPr>
      </p:pic>
      <p:sp>
        <p:nvSpPr>
          <p:cNvPr id="7" name="Slide Number Placeholder 3">
            <a:extLst>
              <a:ext uri="{FF2B5EF4-FFF2-40B4-BE49-F238E27FC236}">
                <a16:creationId xmlns:a16="http://schemas.microsoft.com/office/drawing/2014/main" id="{3C032E91-67B9-04C7-EE28-6A9CBFC064B4}"/>
              </a:ext>
            </a:extLst>
          </p:cNvPr>
          <p:cNvSpPr>
            <a:spLocks noGrp="1"/>
          </p:cNvSpPr>
          <p:nvPr>
            <p:ph type="sldNum" sz="quarter" idx="12"/>
          </p:nvPr>
        </p:nvSpPr>
        <p:spPr>
          <a:xfrm>
            <a:off x="11407953" y="6456299"/>
            <a:ext cx="497535" cy="365125"/>
          </a:xfrm>
        </p:spPr>
        <p:txBody>
          <a:bodyPr/>
          <a:lstStyle/>
          <a:p>
            <a:fld id="{2AD03238-6CB1-4355-AD23-6201DE9AA741}" type="slidenum">
              <a:rPr lang="en-US" smtClean="0"/>
              <a:t>28</a:t>
            </a:fld>
            <a:endParaRPr lang="en-US" dirty="0"/>
          </a:p>
        </p:txBody>
      </p:sp>
    </p:spTree>
    <p:extLst>
      <p:ext uri="{BB962C8B-B14F-4D97-AF65-F5344CB8AC3E}">
        <p14:creationId xmlns:p14="http://schemas.microsoft.com/office/powerpoint/2010/main" val="397909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5595E0-B832-2576-0E3E-562CA2410F6F}"/>
              </a:ext>
            </a:extLst>
          </p:cNvPr>
          <p:cNvSpPr>
            <a:spLocks noGrp="1"/>
          </p:cNvSpPr>
          <p:nvPr>
            <p:ph type="sldNum" sz="quarter" idx="12"/>
          </p:nvPr>
        </p:nvSpPr>
        <p:spPr/>
        <p:txBody>
          <a:bodyPr/>
          <a:lstStyle/>
          <a:p>
            <a:fld id="{2AD03238-6CB1-4355-AD23-6201DE9AA741}" type="slidenum">
              <a:rPr lang="en-US" smtClean="0"/>
              <a:t>29</a:t>
            </a:fld>
            <a:endParaRPr lang="en-US" dirty="0"/>
          </a:p>
        </p:txBody>
      </p:sp>
      <p:grpSp>
        <p:nvGrpSpPr>
          <p:cNvPr id="3" name="Group 2">
            <a:extLst>
              <a:ext uri="{FF2B5EF4-FFF2-40B4-BE49-F238E27FC236}">
                <a16:creationId xmlns:a16="http://schemas.microsoft.com/office/drawing/2014/main" id="{892E7018-C6F1-FE18-8FA4-E8A1D23FE6EC}"/>
              </a:ext>
            </a:extLst>
          </p:cNvPr>
          <p:cNvGrpSpPr/>
          <p:nvPr/>
        </p:nvGrpSpPr>
        <p:grpSpPr>
          <a:xfrm>
            <a:off x="1447753" y="228600"/>
            <a:ext cx="9296494" cy="6400800"/>
            <a:chOff x="1447753" y="228600"/>
            <a:chExt cx="9296494" cy="6400800"/>
          </a:xfrm>
        </p:grpSpPr>
        <p:pic>
          <p:nvPicPr>
            <p:cNvPr id="19" name="Picture 18">
              <a:extLst>
                <a:ext uri="{FF2B5EF4-FFF2-40B4-BE49-F238E27FC236}">
                  <a16:creationId xmlns:a16="http://schemas.microsoft.com/office/drawing/2014/main" id="{3BACADBA-B5F1-1EC0-FF6C-BA2010D73B90}"/>
                </a:ext>
              </a:extLst>
            </p:cNvPr>
            <p:cNvPicPr>
              <a:picLocks noChangeAspect="1"/>
            </p:cNvPicPr>
            <p:nvPr/>
          </p:nvPicPr>
          <p:blipFill rotWithShape="1">
            <a:blip r:embed="rId3"/>
            <a:srcRect l="-1" r="-2964"/>
            <a:stretch/>
          </p:blipFill>
          <p:spPr>
            <a:xfrm>
              <a:off x="1447753" y="228600"/>
              <a:ext cx="9077177" cy="6400800"/>
            </a:xfrm>
            <a:prstGeom prst="rect">
              <a:avLst/>
            </a:prstGeom>
            <a:ln w="19050">
              <a:solidFill>
                <a:schemeClr val="tx1"/>
              </a:solidFill>
            </a:ln>
          </p:spPr>
        </p:pic>
        <p:grpSp>
          <p:nvGrpSpPr>
            <p:cNvPr id="28" name="Group 27">
              <a:extLst>
                <a:ext uri="{FF2B5EF4-FFF2-40B4-BE49-F238E27FC236}">
                  <a16:creationId xmlns:a16="http://schemas.microsoft.com/office/drawing/2014/main" id="{D48CC0D3-8F35-BCB9-6058-EAE3F1A0C5B9}"/>
                </a:ext>
              </a:extLst>
            </p:cNvPr>
            <p:cNvGrpSpPr/>
            <p:nvPr/>
          </p:nvGrpSpPr>
          <p:grpSpPr>
            <a:xfrm>
              <a:off x="2009727" y="5447374"/>
              <a:ext cx="8734520" cy="315893"/>
              <a:chOff x="602346" y="5593689"/>
              <a:chExt cx="9362002" cy="338589"/>
            </a:xfrm>
          </p:grpSpPr>
          <p:sp>
            <p:nvSpPr>
              <p:cNvPr id="20" name="TextBox 19">
                <a:extLst>
                  <a:ext uri="{FF2B5EF4-FFF2-40B4-BE49-F238E27FC236}">
                    <a16:creationId xmlns:a16="http://schemas.microsoft.com/office/drawing/2014/main" id="{DBC45ABF-9093-2C8E-8421-38A840621C42}"/>
                  </a:ext>
                </a:extLst>
              </p:cNvPr>
              <p:cNvSpPr txBox="1"/>
              <p:nvPr/>
            </p:nvSpPr>
            <p:spPr>
              <a:xfrm rot="18900000">
                <a:off x="602346" y="5593724"/>
                <a:ext cx="1595120" cy="338554"/>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1 00:00</a:t>
                </a:r>
              </a:p>
            </p:txBody>
          </p:sp>
          <p:sp>
            <p:nvSpPr>
              <p:cNvPr id="22" name="TextBox 21">
                <a:extLst>
                  <a:ext uri="{FF2B5EF4-FFF2-40B4-BE49-F238E27FC236}">
                    <a16:creationId xmlns:a16="http://schemas.microsoft.com/office/drawing/2014/main" id="{98ECC612-21D6-C2B5-DDE0-C7F65D3ADC79}"/>
                  </a:ext>
                </a:extLst>
              </p:cNvPr>
              <p:cNvSpPr txBox="1"/>
              <p:nvPr/>
            </p:nvSpPr>
            <p:spPr>
              <a:xfrm rot="18900000">
                <a:off x="1786774" y="5593692"/>
                <a:ext cx="1595119" cy="338554"/>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2 00:00</a:t>
                </a:r>
              </a:p>
            </p:txBody>
          </p:sp>
          <p:sp>
            <p:nvSpPr>
              <p:cNvPr id="23" name="TextBox 22">
                <a:extLst>
                  <a:ext uri="{FF2B5EF4-FFF2-40B4-BE49-F238E27FC236}">
                    <a16:creationId xmlns:a16="http://schemas.microsoft.com/office/drawing/2014/main" id="{F9EDB2DF-7514-1D3F-4C3C-6B7B4919AB67}"/>
                  </a:ext>
                </a:extLst>
              </p:cNvPr>
              <p:cNvSpPr txBox="1"/>
              <p:nvPr/>
            </p:nvSpPr>
            <p:spPr>
              <a:xfrm rot="18900000">
                <a:off x="3123607" y="5593692"/>
                <a:ext cx="1595119" cy="338554"/>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3 00:00</a:t>
                </a:r>
              </a:p>
            </p:txBody>
          </p:sp>
          <p:sp>
            <p:nvSpPr>
              <p:cNvPr id="24" name="TextBox 23">
                <a:extLst>
                  <a:ext uri="{FF2B5EF4-FFF2-40B4-BE49-F238E27FC236}">
                    <a16:creationId xmlns:a16="http://schemas.microsoft.com/office/drawing/2014/main" id="{4CD95FDE-75E0-285A-B2EE-6B879FBEC751}"/>
                  </a:ext>
                </a:extLst>
              </p:cNvPr>
              <p:cNvSpPr txBox="1"/>
              <p:nvPr/>
            </p:nvSpPr>
            <p:spPr>
              <a:xfrm rot="18900000">
                <a:off x="4440118" y="5593691"/>
                <a:ext cx="1595119" cy="338555"/>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4 00:00</a:t>
                </a:r>
              </a:p>
            </p:txBody>
          </p:sp>
          <p:sp>
            <p:nvSpPr>
              <p:cNvPr id="25" name="TextBox 24">
                <a:extLst>
                  <a:ext uri="{FF2B5EF4-FFF2-40B4-BE49-F238E27FC236}">
                    <a16:creationId xmlns:a16="http://schemas.microsoft.com/office/drawing/2014/main" id="{98737BF9-7B22-F721-60CD-18679998A0F9}"/>
                  </a:ext>
                </a:extLst>
              </p:cNvPr>
              <p:cNvSpPr txBox="1"/>
              <p:nvPr/>
            </p:nvSpPr>
            <p:spPr>
              <a:xfrm rot="18900000">
                <a:off x="5745411" y="5593690"/>
                <a:ext cx="1595119" cy="338555"/>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5 00:00</a:t>
                </a:r>
              </a:p>
            </p:txBody>
          </p:sp>
          <p:sp>
            <p:nvSpPr>
              <p:cNvPr id="26" name="TextBox 25">
                <a:extLst>
                  <a:ext uri="{FF2B5EF4-FFF2-40B4-BE49-F238E27FC236}">
                    <a16:creationId xmlns:a16="http://schemas.microsoft.com/office/drawing/2014/main" id="{F67E6463-4D32-E847-4EBE-3F21740C4E79}"/>
                  </a:ext>
                </a:extLst>
              </p:cNvPr>
              <p:cNvSpPr txBox="1"/>
              <p:nvPr/>
            </p:nvSpPr>
            <p:spPr>
              <a:xfrm rot="18900000">
                <a:off x="7056865" y="5593689"/>
                <a:ext cx="1595119" cy="338555"/>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6 00:00</a:t>
                </a:r>
              </a:p>
            </p:txBody>
          </p:sp>
          <p:sp>
            <p:nvSpPr>
              <p:cNvPr id="27" name="TextBox 26">
                <a:extLst>
                  <a:ext uri="{FF2B5EF4-FFF2-40B4-BE49-F238E27FC236}">
                    <a16:creationId xmlns:a16="http://schemas.microsoft.com/office/drawing/2014/main" id="{52628D5A-CA7B-3C89-E3F9-2DC3F7EECEA4}"/>
                  </a:ext>
                </a:extLst>
              </p:cNvPr>
              <p:cNvSpPr txBox="1"/>
              <p:nvPr/>
            </p:nvSpPr>
            <p:spPr>
              <a:xfrm rot="18900000">
                <a:off x="8369229" y="5593689"/>
                <a:ext cx="1595119" cy="338555"/>
              </a:xfrm>
              <a:prstGeom prst="rect">
                <a:avLst/>
              </a:prstGeom>
              <a:noFill/>
              <a:ln w="19050">
                <a:noFill/>
              </a:ln>
            </p:spPr>
            <p:txBody>
              <a:bodyPr wrap="square" rtlCol="0">
                <a:spAutoFit/>
              </a:bodyPr>
              <a:lstStyle/>
              <a:p>
                <a:r>
                  <a:rPr lang="en-US" sz="1600" dirty="0">
                    <a:solidFill>
                      <a:schemeClr val="bg1">
                        <a:lumMod val="50000"/>
                      </a:schemeClr>
                    </a:solidFill>
                    <a:latin typeface="Courier New" panose="02070309020205020404" pitchFamily="49" charset="0"/>
                    <a:cs typeface="Courier New" panose="02070309020205020404" pitchFamily="49" charset="0"/>
                  </a:rPr>
                  <a:t>Day 7 00:00</a:t>
                </a:r>
              </a:p>
            </p:txBody>
          </p:sp>
        </p:grpSp>
        <p:pic>
          <p:nvPicPr>
            <p:cNvPr id="18" name="Picture 17">
              <a:extLst>
                <a:ext uri="{FF2B5EF4-FFF2-40B4-BE49-F238E27FC236}">
                  <a16:creationId xmlns:a16="http://schemas.microsoft.com/office/drawing/2014/main" id="{5C73092B-8BB0-F069-3A15-09C0DCA0FAE2}"/>
                </a:ext>
              </a:extLst>
            </p:cNvPr>
            <p:cNvPicPr>
              <a:picLocks noChangeAspect="1"/>
            </p:cNvPicPr>
            <p:nvPr/>
          </p:nvPicPr>
          <p:blipFill rotWithShape="1">
            <a:blip r:embed="rId4"/>
            <a:srcRect l="73824" t="2558" r="1178" b="64144"/>
            <a:stretch/>
          </p:blipFill>
          <p:spPr>
            <a:xfrm>
              <a:off x="5276659" y="2451431"/>
              <a:ext cx="2019033" cy="1952679"/>
            </a:xfrm>
            <a:prstGeom prst="rect">
              <a:avLst/>
            </a:prstGeom>
            <a:ln w="19050">
              <a:solidFill>
                <a:schemeClr val="bg1">
                  <a:lumMod val="75000"/>
                </a:schemeClr>
              </a:solidFill>
            </a:ln>
          </p:spPr>
        </p:pic>
      </p:grpSp>
    </p:spTree>
    <p:extLst>
      <p:ext uri="{BB962C8B-B14F-4D97-AF65-F5344CB8AC3E}">
        <p14:creationId xmlns:p14="http://schemas.microsoft.com/office/powerpoint/2010/main" val="1500024624"/>
      </p:ext>
    </p:extLst>
  </p:cSld>
  <p:clrMapOvr>
    <a:masterClrMapping/>
  </p:clrMapOvr>
  <mc:AlternateContent xmlns:mc="http://schemas.openxmlformats.org/markup-compatibility/2006" xmlns:p14="http://schemas.microsoft.com/office/powerpoint/2010/main">
    <mc:Choice Requires="p14">
      <p:transition spd="slow" p14:dur="2000" advTm="58795"/>
    </mc:Choice>
    <mc:Fallback xmlns="">
      <p:transition spd="slow" advTm="587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B8A1-6F7F-4C91-9380-9547B7655941}"/>
              </a:ext>
            </a:extLst>
          </p:cNvPr>
          <p:cNvSpPr>
            <a:spLocks noGrp="1"/>
          </p:cNvSpPr>
          <p:nvPr>
            <p:ph type="title"/>
          </p:nvPr>
        </p:nvSpPr>
        <p:spPr>
          <a:xfrm>
            <a:off x="838200" y="182880"/>
            <a:ext cx="10515600" cy="914400"/>
          </a:xfrm>
        </p:spPr>
        <p:txBody>
          <a:bodyPr/>
          <a:lstStyle/>
          <a:p>
            <a:pPr algn="ctr"/>
            <a:r>
              <a:rPr lang="en-US" u="sng" dirty="0"/>
              <a:t>About Me</a:t>
            </a:r>
          </a:p>
        </p:txBody>
      </p:sp>
      <p:sp>
        <p:nvSpPr>
          <p:cNvPr id="3" name="Content Placeholder 2">
            <a:extLst>
              <a:ext uri="{FF2B5EF4-FFF2-40B4-BE49-F238E27FC236}">
                <a16:creationId xmlns:a16="http://schemas.microsoft.com/office/drawing/2014/main" id="{32A86278-BEE6-4C8A-8A9C-1C58C8CD6206}"/>
              </a:ext>
            </a:extLst>
          </p:cNvPr>
          <p:cNvSpPr>
            <a:spLocks noGrp="1"/>
          </p:cNvSpPr>
          <p:nvPr>
            <p:ph idx="1"/>
          </p:nvPr>
        </p:nvSpPr>
        <p:spPr>
          <a:xfrm>
            <a:off x="838200" y="1371600"/>
            <a:ext cx="10515600" cy="4351338"/>
          </a:xfrm>
        </p:spPr>
        <p:txBody>
          <a:bodyPr/>
          <a:lstStyle/>
          <a:p>
            <a:r>
              <a:rPr lang="en-US" dirty="0"/>
              <a:t>Thermal Engineer at NASA Goddard since August 2021</a:t>
            </a:r>
          </a:p>
          <a:p>
            <a:pPr lvl="1"/>
            <a:r>
              <a:rPr lang="en-US" dirty="0"/>
              <a:t>Thermal Technology Development and Demonstration (T2D2) Facility</a:t>
            </a:r>
          </a:p>
          <a:p>
            <a:r>
              <a:rPr lang="en-US" dirty="0"/>
              <a:t>Bachelors: Rowan University, NJ (2016)</a:t>
            </a:r>
          </a:p>
          <a:p>
            <a:pPr lvl="1"/>
            <a:r>
              <a:rPr lang="en-US" dirty="0"/>
              <a:t>Mechanical Engineering</a:t>
            </a:r>
          </a:p>
          <a:p>
            <a:r>
              <a:rPr lang="en-US" dirty="0"/>
              <a:t>Masters: Rutgers University, NJ (2022)</a:t>
            </a:r>
          </a:p>
          <a:p>
            <a:pPr lvl="1"/>
            <a:r>
              <a:rPr lang="en-US" dirty="0"/>
              <a:t>Mechanical and Aerospace Engineering</a:t>
            </a:r>
          </a:p>
          <a:p>
            <a:r>
              <a:rPr lang="en-US" dirty="0"/>
              <a:t>HVAC Building Automation Career</a:t>
            </a:r>
          </a:p>
          <a:p>
            <a:pPr lvl="1"/>
            <a:r>
              <a:rPr lang="en-US" dirty="0"/>
              <a:t>Quality Assurance Engineer (2 years)</a:t>
            </a:r>
          </a:p>
          <a:p>
            <a:pPr lvl="1"/>
            <a:r>
              <a:rPr lang="en-US" dirty="0"/>
              <a:t>Service System Specialist (1 year) </a:t>
            </a:r>
          </a:p>
        </p:txBody>
      </p:sp>
      <p:sp>
        <p:nvSpPr>
          <p:cNvPr id="4" name="Slide Number Placeholder 3">
            <a:extLst>
              <a:ext uri="{FF2B5EF4-FFF2-40B4-BE49-F238E27FC236}">
                <a16:creationId xmlns:a16="http://schemas.microsoft.com/office/drawing/2014/main" id="{D55CD723-D1C1-A819-5789-E5BDD3976322}"/>
              </a:ext>
            </a:extLst>
          </p:cNvPr>
          <p:cNvSpPr>
            <a:spLocks noGrp="1"/>
          </p:cNvSpPr>
          <p:nvPr>
            <p:ph type="sldNum" sz="quarter" idx="12"/>
          </p:nvPr>
        </p:nvSpPr>
        <p:spPr/>
        <p:txBody>
          <a:bodyPr/>
          <a:lstStyle/>
          <a:p>
            <a:fld id="{2AD03238-6CB1-4355-AD23-6201DE9AA741}" type="slidenum">
              <a:rPr lang="en-US" smtClean="0"/>
              <a:t>3</a:t>
            </a:fld>
            <a:endParaRPr lang="en-US" dirty="0"/>
          </a:p>
        </p:txBody>
      </p:sp>
    </p:spTree>
    <p:extLst>
      <p:ext uri="{BB962C8B-B14F-4D97-AF65-F5344CB8AC3E}">
        <p14:creationId xmlns:p14="http://schemas.microsoft.com/office/powerpoint/2010/main" val="1081733458"/>
      </p:ext>
    </p:extLst>
  </p:cSld>
  <p:clrMapOvr>
    <a:masterClrMapping/>
  </p:clrMapOvr>
  <mc:AlternateContent xmlns:mc="http://schemas.openxmlformats.org/markup-compatibility/2006" xmlns:p14="http://schemas.microsoft.com/office/powerpoint/2010/main">
    <mc:Choice Requires="p14">
      <p:transition spd="slow" p14:dur="2000" advTm="29281"/>
    </mc:Choice>
    <mc:Fallback xmlns="">
      <p:transition spd="slow" advTm="2928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A9CF-4AE4-43DB-8F64-B74E891A3500}"/>
              </a:ext>
            </a:extLst>
          </p:cNvPr>
          <p:cNvSpPr>
            <a:spLocks noGrp="1"/>
          </p:cNvSpPr>
          <p:nvPr>
            <p:ph type="title"/>
          </p:nvPr>
        </p:nvSpPr>
        <p:spPr>
          <a:xfrm>
            <a:off x="838200" y="182880"/>
            <a:ext cx="10515600" cy="914400"/>
          </a:xfrm>
        </p:spPr>
        <p:txBody>
          <a:bodyPr/>
          <a:lstStyle/>
          <a:p>
            <a:pPr algn="ctr"/>
            <a:r>
              <a:rPr lang="en-US" u="sng" dirty="0"/>
              <a:t>Conclusion</a:t>
            </a:r>
            <a:br>
              <a:rPr lang="en-US" u="sng" dirty="0"/>
            </a:br>
            <a:endParaRPr lang="en-US" u="sng" dirty="0"/>
          </a:p>
        </p:txBody>
      </p:sp>
      <p:sp>
        <p:nvSpPr>
          <p:cNvPr id="3" name="Content Placeholder 2">
            <a:extLst>
              <a:ext uri="{FF2B5EF4-FFF2-40B4-BE49-F238E27FC236}">
                <a16:creationId xmlns:a16="http://schemas.microsoft.com/office/drawing/2014/main" id="{E72DF50E-0FE3-4F9A-9C10-C0C651821ED3}"/>
              </a:ext>
            </a:extLst>
          </p:cNvPr>
          <p:cNvSpPr>
            <a:spLocks noGrp="1"/>
          </p:cNvSpPr>
          <p:nvPr>
            <p:ph idx="1"/>
          </p:nvPr>
        </p:nvSpPr>
        <p:spPr>
          <a:xfrm>
            <a:off x="838200" y="1371600"/>
            <a:ext cx="10515600" cy="4351338"/>
          </a:xfrm>
        </p:spPr>
        <p:txBody>
          <a:bodyPr>
            <a:normAutofit/>
          </a:bodyPr>
          <a:lstStyle/>
          <a:p>
            <a:r>
              <a:rPr lang="en-US" dirty="0"/>
              <a:t>Importance of thermal vacuum testing</a:t>
            </a:r>
          </a:p>
          <a:p>
            <a:r>
              <a:rPr lang="en-US" dirty="0"/>
              <a:t>Thermal zones, roughing pumping, cryo pump, turbo pump</a:t>
            </a:r>
          </a:p>
          <a:p>
            <a:r>
              <a:rPr lang="en-US" dirty="0"/>
              <a:t>Vacuum systems sequence of operation</a:t>
            </a:r>
          </a:p>
          <a:p>
            <a:r>
              <a:rPr lang="en-US" dirty="0"/>
              <a:t>QCM, SP, CF, RGA</a:t>
            </a:r>
          </a:p>
          <a:p>
            <a:r>
              <a:rPr lang="en-US" dirty="0"/>
              <a:t>Bakeout, thermal cycling, thermal balance tests</a:t>
            </a:r>
          </a:p>
          <a:p>
            <a:r>
              <a:rPr lang="en-US" dirty="0" err="1"/>
              <a:t>LABView</a:t>
            </a:r>
            <a:r>
              <a:rPr lang="en-US" dirty="0"/>
              <a:t> control software</a:t>
            </a:r>
          </a:p>
          <a:p>
            <a:r>
              <a:rPr lang="en-US" dirty="0"/>
              <a:t>Python post-processing script</a:t>
            </a:r>
          </a:p>
        </p:txBody>
      </p:sp>
      <p:sp>
        <p:nvSpPr>
          <p:cNvPr id="4" name="Slide Number Placeholder 3">
            <a:extLst>
              <a:ext uri="{FF2B5EF4-FFF2-40B4-BE49-F238E27FC236}">
                <a16:creationId xmlns:a16="http://schemas.microsoft.com/office/drawing/2014/main" id="{646BA694-0C20-3C0E-718C-CFEA21B7B872}"/>
              </a:ext>
            </a:extLst>
          </p:cNvPr>
          <p:cNvSpPr>
            <a:spLocks noGrp="1"/>
          </p:cNvSpPr>
          <p:nvPr>
            <p:ph type="sldNum" sz="quarter" idx="12"/>
          </p:nvPr>
        </p:nvSpPr>
        <p:spPr/>
        <p:txBody>
          <a:bodyPr/>
          <a:lstStyle/>
          <a:p>
            <a:fld id="{2AD03238-6CB1-4355-AD23-6201DE9AA741}" type="slidenum">
              <a:rPr lang="en-US" smtClean="0"/>
              <a:t>30</a:t>
            </a:fld>
            <a:endParaRPr lang="en-US" dirty="0"/>
          </a:p>
        </p:txBody>
      </p:sp>
    </p:spTree>
    <p:extLst>
      <p:ext uri="{BB962C8B-B14F-4D97-AF65-F5344CB8AC3E}">
        <p14:creationId xmlns:p14="http://schemas.microsoft.com/office/powerpoint/2010/main" val="2983039964"/>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A9CF-4AE4-43DB-8F64-B74E891A3500}"/>
              </a:ext>
            </a:extLst>
          </p:cNvPr>
          <p:cNvSpPr>
            <a:spLocks noGrp="1"/>
          </p:cNvSpPr>
          <p:nvPr>
            <p:ph type="title"/>
          </p:nvPr>
        </p:nvSpPr>
        <p:spPr>
          <a:xfrm>
            <a:off x="838200" y="182880"/>
            <a:ext cx="10515600" cy="914400"/>
          </a:xfrm>
        </p:spPr>
        <p:txBody>
          <a:bodyPr/>
          <a:lstStyle/>
          <a:p>
            <a:pPr algn="ctr"/>
            <a:r>
              <a:rPr lang="en-US" u="sng" dirty="0"/>
              <a:t>New Thermal Website</a:t>
            </a:r>
            <a:br>
              <a:rPr lang="en-US" u="sng" dirty="0"/>
            </a:br>
            <a:endParaRPr lang="en-US" u="sng" dirty="0"/>
          </a:p>
        </p:txBody>
      </p:sp>
      <p:sp>
        <p:nvSpPr>
          <p:cNvPr id="3" name="Content Placeholder 2">
            <a:extLst>
              <a:ext uri="{FF2B5EF4-FFF2-40B4-BE49-F238E27FC236}">
                <a16:creationId xmlns:a16="http://schemas.microsoft.com/office/drawing/2014/main" id="{E72DF50E-0FE3-4F9A-9C10-C0C651821ED3}"/>
              </a:ext>
            </a:extLst>
          </p:cNvPr>
          <p:cNvSpPr>
            <a:spLocks noGrp="1"/>
          </p:cNvSpPr>
          <p:nvPr>
            <p:ph idx="1"/>
          </p:nvPr>
        </p:nvSpPr>
        <p:spPr>
          <a:xfrm>
            <a:off x="838200" y="1371600"/>
            <a:ext cx="10515600" cy="1510166"/>
          </a:xfrm>
        </p:spPr>
        <p:txBody>
          <a:bodyPr>
            <a:normAutofit/>
          </a:bodyPr>
          <a:lstStyle/>
          <a:p>
            <a:pPr marL="0" indent="0" algn="ctr">
              <a:buNone/>
            </a:pPr>
            <a:r>
              <a:rPr lang="en-US" dirty="0"/>
              <a:t>To learn more about Thermal Vacuum testing and Goddard’s Thermal Engineering Branch, check out our newly designed website:</a:t>
            </a:r>
          </a:p>
          <a:p>
            <a:pPr marL="0" indent="0">
              <a:buNone/>
            </a:pPr>
            <a:endParaRPr lang="en-US" dirty="0"/>
          </a:p>
        </p:txBody>
      </p:sp>
      <p:sp>
        <p:nvSpPr>
          <p:cNvPr id="4" name="Slide Number Placeholder 3">
            <a:extLst>
              <a:ext uri="{FF2B5EF4-FFF2-40B4-BE49-F238E27FC236}">
                <a16:creationId xmlns:a16="http://schemas.microsoft.com/office/drawing/2014/main" id="{646BA694-0C20-3C0E-718C-CFEA21B7B872}"/>
              </a:ext>
            </a:extLst>
          </p:cNvPr>
          <p:cNvSpPr>
            <a:spLocks noGrp="1"/>
          </p:cNvSpPr>
          <p:nvPr>
            <p:ph type="sldNum" sz="quarter" idx="12"/>
          </p:nvPr>
        </p:nvSpPr>
        <p:spPr/>
        <p:txBody>
          <a:bodyPr/>
          <a:lstStyle/>
          <a:p>
            <a:fld id="{2AD03238-6CB1-4355-AD23-6201DE9AA741}" type="slidenum">
              <a:rPr lang="en-US" smtClean="0"/>
              <a:t>31</a:t>
            </a:fld>
            <a:endParaRPr lang="en-US" dirty="0"/>
          </a:p>
        </p:txBody>
      </p:sp>
      <p:pic>
        <p:nvPicPr>
          <p:cNvPr id="6" name="Picture 5">
            <a:extLst>
              <a:ext uri="{FF2B5EF4-FFF2-40B4-BE49-F238E27FC236}">
                <a16:creationId xmlns:a16="http://schemas.microsoft.com/office/drawing/2014/main" id="{FDD1322A-4835-72D6-02FB-A4B21A3E9A9E}"/>
              </a:ext>
            </a:extLst>
          </p:cNvPr>
          <p:cNvPicPr>
            <a:picLocks noChangeAspect="1"/>
          </p:cNvPicPr>
          <p:nvPr/>
        </p:nvPicPr>
        <p:blipFill>
          <a:blip r:embed="rId3"/>
          <a:stretch>
            <a:fillRect/>
          </a:stretch>
        </p:blipFill>
        <p:spPr>
          <a:xfrm>
            <a:off x="4348805" y="2271824"/>
            <a:ext cx="3494390" cy="3446521"/>
          </a:xfrm>
          <a:prstGeom prst="rect">
            <a:avLst/>
          </a:prstGeom>
        </p:spPr>
      </p:pic>
      <p:sp>
        <p:nvSpPr>
          <p:cNvPr id="8" name="TextBox 7">
            <a:extLst>
              <a:ext uri="{FF2B5EF4-FFF2-40B4-BE49-F238E27FC236}">
                <a16:creationId xmlns:a16="http://schemas.microsoft.com/office/drawing/2014/main" id="{11306ABA-53E2-2D05-9EE9-57468648768F}"/>
              </a:ext>
            </a:extLst>
          </p:cNvPr>
          <p:cNvSpPr txBox="1"/>
          <p:nvPr/>
        </p:nvSpPr>
        <p:spPr>
          <a:xfrm>
            <a:off x="3048000" y="5743512"/>
            <a:ext cx="6096000" cy="584775"/>
          </a:xfrm>
          <a:prstGeom prst="rect">
            <a:avLst/>
          </a:prstGeom>
          <a:noFill/>
        </p:spPr>
        <p:txBody>
          <a:bodyPr wrap="square">
            <a:spAutoFit/>
          </a:bodyPr>
          <a:lstStyle/>
          <a:p>
            <a:pPr marL="0" indent="0" algn="ctr">
              <a:buNone/>
            </a:pPr>
            <a:r>
              <a:rPr lang="en-US" sz="3200" dirty="0">
                <a:hlinkClick r:id="rId4"/>
              </a:rPr>
              <a:t>https://thermal.gsfc.nasa.gov/</a:t>
            </a:r>
            <a:endParaRPr lang="en-US" sz="3200" dirty="0"/>
          </a:p>
        </p:txBody>
      </p:sp>
    </p:spTree>
    <p:extLst>
      <p:ext uri="{BB962C8B-B14F-4D97-AF65-F5344CB8AC3E}">
        <p14:creationId xmlns:p14="http://schemas.microsoft.com/office/powerpoint/2010/main" val="3285630269"/>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A9CF-4AE4-43DB-8F64-B74E891A3500}"/>
              </a:ext>
            </a:extLst>
          </p:cNvPr>
          <p:cNvSpPr>
            <a:spLocks noGrp="1"/>
          </p:cNvSpPr>
          <p:nvPr>
            <p:ph type="title"/>
          </p:nvPr>
        </p:nvSpPr>
        <p:spPr>
          <a:xfrm>
            <a:off x="838200" y="182880"/>
            <a:ext cx="10515600" cy="914400"/>
          </a:xfrm>
        </p:spPr>
        <p:txBody>
          <a:bodyPr/>
          <a:lstStyle/>
          <a:p>
            <a:pPr algn="ctr"/>
            <a:r>
              <a:rPr lang="en-US" u="sng" dirty="0"/>
              <a:t>Questions</a:t>
            </a:r>
            <a:br>
              <a:rPr lang="en-US" u="sng" dirty="0"/>
            </a:br>
            <a:endParaRPr lang="en-US" u="sng" dirty="0"/>
          </a:p>
        </p:txBody>
      </p:sp>
      <p:sp>
        <p:nvSpPr>
          <p:cNvPr id="3" name="Content Placeholder 2">
            <a:extLst>
              <a:ext uri="{FF2B5EF4-FFF2-40B4-BE49-F238E27FC236}">
                <a16:creationId xmlns:a16="http://schemas.microsoft.com/office/drawing/2014/main" id="{E72DF50E-0FE3-4F9A-9C10-C0C651821ED3}"/>
              </a:ext>
            </a:extLst>
          </p:cNvPr>
          <p:cNvSpPr>
            <a:spLocks noGrp="1"/>
          </p:cNvSpPr>
          <p:nvPr>
            <p:ph idx="1"/>
          </p:nvPr>
        </p:nvSpPr>
        <p:spPr>
          <a:xfrm>
            <a:off x="838200" y="1371600"/>
            <a:ext cx="10515600" cy="1510166"/>
          </a:xfrm>
        </p:spPr>
        <p:txBody>
          <a:bodyPr>
            <a:normAutofit/>
          </a:bodyPr>
          <a:lstStyle/>
          <a:p>
            <a:pPr marL="0" indent="0" algn="ctr">
              <a:buNone/>
            </a:pPr>
            <a:r>
              <a:rPr lang="en-US" sz="4400" dirty="0"/>
              <a:t>Thank you for your attention!</a:t>
            </a:r>
            <a:endParaRPr lang="en-US" sz="4400" dirty="0">
              <a:hlinkClick r:id="rId3"/>
            </a:endParaRPr>
          </a:p>
          <a:p>
            <a:pPr marL="0" indent="0">
              <a:buNone/>
            </a:pPr>
            <a:endParaRPr lang="en-US" dirty="0"/>
          </a:p>
        </p:txBody>
      </p:sp>
      <p:sp>
        <p:nvSpPr>
          <p:cNvPr id="4" name="Slide Number Placeholder 3">
            <a:extLst>
              <a:ext uri="{FF2B5EF4-FFF2-40B4-BE49-F238E27FC236}">
                <a16:creationId xmlns:a16="http://schemas.microsoft.com/office/drawing/2014/main" id="{646BA694-0C20-3C0E-718C-CFEA21B7B872}"/>
              </a:ext>
            </a:extLst>
          </p:cNvPr>
          <p:cNvSpPr>
            <a:spLocks noGrp="1"/>
          </p:cNvSpPr>
          <p:nvPr>
            <p:ph type="sldNum" sz="quarter" idx="12"/>
          </p:nvPr>
        </p:nvSpPr>
        <p:spPr/>
        <p:txBody>
          <a:bodyPr/>
          <a:lstStyle/>
          <a:p>
            <a:fld id="{2AD03238-6CB1-4355-AD23-6201DE9AA741}" type="slidenum">
              <a:rPr lang="en-US" smtClean="0"/>
              <a:t>32</a:t>
            </a:fld>
            <a:endParaRPr lang="en-US" dirty="0"/>
          </a:p>
        </p:txBody>
      </p:sp>
      <p:pic>
        <p:nvPicPr>
          <p:cNvPr id="6" name="Picture 5">
            <a:extLst>
              <a:ext uri="{FF2B5EF4-FFF2-40B4-BE49-F238E27FC236}">
                <a16:creationId xmlns:a16="http://schemas.microsoft.com/office/drawing/2014/main" id="{FDD1322A-4835-72D6-02FB-A4B21A3E9A9E}"/>
              </a:ext>
            </a:extLst>
          </p:cNvPr>
          <p:cNvPicPr>
            <a:picLocks noChangeAspect="1"/>
          </p:cNvPicPr>
          <p:nvPr/>
        </p:nvPicPr>
        <p:blipFill>
          <a:blip r:embed="rId4"/>
          <a:stretch>
            <a:fillRect/>
          </a:stretch>
        </p:blipFill>
        <p:spPr>
          <a:xfrm>
            <a:off x="4348805" y="2271824"/>
            <a:ext cx="3494390" cy="3446521"/>
          </a:xfrm>
          <a:prstGeom prst="rect">
            <a:avLst/>
          </a:prstGeom>
        </p:spPr>
      </p:pic>
      <p:sp>
        <p:nvSpPr>
          <p:cNvPr id="8" name="TextBox 7">
            <a:extLst>
              <a:ext uri="{FF2B5EF4-FFF2-40B4-BE49-F238E27FC236}">
                <a16:creationId xmlns:a16="http://schemas.microsoft.com/office/drawing/2014/main" id="{11306ABA-53E2-2D05-9EE9-57468648768F}"/>
              </a:ext>
            </a:extLst>
          </p:cNvPr>
          <p:cNvSpPr txBox="1"/>
          <p:nvPr/>
        </p:nvSpPr>
        <p:spPr>
          <a:xfrm>
            <a:off x="3048000" y="5743512"/>
            <a:ext cx="6096000" cy="584775"/>
          </a:xfrm>
          <a:prstGeom prst="rect">
            <a:avLst/>
          </a:prstGeom>
          <a:noFill/>
        </p:spPr>
        <p:txBody>
          <a:bodyPr wrap="square">
            <a:spAutoFit/>
          </a:bodyPr>
          <a:lstStyle/>
          <a:p>
            <a:pPr marL="0" indent="0" algn="ctr">
              <a:buNone/>
            </a:pPr>
            <a:r>
              <a:rPr lang="en-US" sz="3200" dirty="0">
                <a:hlinkClick r:id="rId3"/>
              </a:rPr>
              <a:t>https://thermal.gsfc.nasa.gov/</a:t>
            </a:r>
            <a:endParaRPr lang="en-US" sz="3200" dirty="0"/>
          </a:p>
        </p:txBody>
      </p:sp>
    </p:spTree>
    <p:extLst>
      <p:ext uri="{BB962C8B-B14F-4D97-AF65-F5344CB8AC3E}">
        <p14:creationId xmlns:p14="http://schemas.microsoft.com/office/powerpoint/2010/main" val="1996270108"/>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B32A-6009-41EE-A020-EEED1198F7EC}"/>
              </a:ext>
            </a:extLst>
          </p:cNvPr>
          <p:cNvSpPr>
            <a:spLocks noGrp="1"/>
          </p:cNvSpPr>
          <p:nvPr>
            <p:ph type="title"/>
          </p:nvPr>
        </p:nvSpPr>
        <p:spPr>
          <a:xfrm>
            <a:off x="838200" y="182880"/>
            <a:ext cx="10515600" cy="914400"/>
          </a:xfrm>
        </p:spPr>
        <p:txBody>
          <a:bodyPr/>
          <a:lstStyle/>
          <a:p>
            <a:pPr algn="ctr"/>
            <a:r>
              <a:rPr lang="en-US" u="sng" dirty="0"/>
              <a:t>Thermal Vacuum Chambers</a:t>
            </a:r>
          </a:p>
        </p:txBody>
      </p:sp>
      <p:sp>
        <p:nvSpPr>
          <p:cNvPr id="19" name="Content Placeholder 18">
            <a:extLst>
              <a:ext uri="{FF2B5EF4-FFF2-40B4-BE49-F238E27FC236}">
                <a16:creationId xmlns:a16="http://schemas.microsoft.com/office/drawing/2014/main" id="{0C3045DE-41E1-5D0D-FDEC-25D46C8F8318}"/>
              </a:ext>
            </a:extLst>
          </p:cNvPr>
          <p:cNvSpPr>
            <a:spLocks noGrp="1"/>
          </p:cNvSpPr>
          <p:nvPr>
            <p:ph idx="1"/>
          </p:nvPr>
        </p:nvSpPr>
        <p:spPr>
          <a:xfrm>
            <a:off x="838200" y="1371600"/>
            <a:ext cx="10515600" cy="4351338"/>
          </a:xfrm>
        </p:spPr>
        <p:txBody>
          <a:bodyPr/>
          <a:lstStyle/>
          <a:p>
            <a:r>
              <a:rPr lang="en-US" dirty="0"/>
              <a:t>Used to simulate the temperature and pressure of a space environment</a:t>
            </a:r>
          </a:p>
          <a:p>
            <a:endParaRPr lang="en-US" dirty="0"/>
          </a:p>
        </p:txBody>
      </p:sp>
      <p:pic>
        <p:nvPicPr>
          <p:cNvPr id="6146" name="Picture 2">
            <a:extLst>
              <a:ext uri="{FF2B5EF4-FFF2-40B4-BE49-F238E27FC236}">
                <a16:creationId xmlns:a16="http://schemas.microsoft.com/office/drawing/2014/main" id="{30985CB6-6403-403A-B3AF-AFFDE386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67" y="2344670"/>
            <a:ext cx="2286000" cy="31949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A89F9D-43B4-4BFD-B96E-DA1891880FE1}"/>
              </a:ext>
            </a:extLst>
          </p:cNvPr>
          <p:cNvSpPr txBox="1"/>
          <p:nvPr/>
        </p:nvSpPr>
        <p:spPr>
          <a:xfrm>
            <a:off x="3351267" y="5506240"/>
            <a:ext cx="2285998" cy="1200329"/>
          </a:xfrm>
          <a:prstGeom prst="rect">
            <a:avLst/>
          </a:prstGeom>
          <a:noFill/>
        </p:spPr>
        <p:txBody>
          <a:bodyPr wrap="square" rtlCol="0">
            <a:spAutoFit/>
          </a:bodyPr>
          <a:lstStyle/>
          <a:p>
            <a:pPr algn="ctr"/>
            <a:r>
              <a:rPr lang="en-US" b="1" dirty="0"/>
              <a:t>Dynavac</a:t>
            </a:r>
          </a:p>
          <a:p>
            <a:pPr algn="ctr"/>
            <a:r>
              <a:rPr lang="en-US" b="1" dirty="0"/>
              <a:t>(Goddard T2D2)</a:t>
            </a:r>
          </a:p>
          <a:p>
            <a:pPr algn="ctr"/>
            <a:r>
              <a:rPr lang="en-US" dirty="0"/>
              <a:t>Ø32”, H: 32”- 50”</a:t>
            </a:r>
          </a:p>
          <a:p>
            <a:pPr algn="ctr"/>
            <a:endParaRPr lang="en-US" dirty="0"/>
          </a:p>
        </p:txBody>
      </p:sp>
      <p:sp>
        <p:nvSpPr>
          <p:cNvPr id="12" name="TextBox 11">
            <a:extLst>
              <a:ext uri="{FF2B5EF4-FFF2-40B4-BE49-F238E27FC236}">
                <a16:creationId xmlns:a16="http://schemas.microsoft.com/office/drawing/2014/main" id="{92690883-0A67-458A-B17E-BEC675581C22}"/>
              </a:ext>
            </a:extLst>
          </p:cNvPr>
          <p:cNvSpPr txBox="1"/>
          <p:nvPr/>
        </p:nvSpPr>
        <p:spPr>
          <a:xfrm>
            <a:off x="6562048" y="5506240"/>
            <a:ext cx="2286000" cy="923330"/>
          </a:xfrm>
          <a:prstGeom prst="rect">
            <a:avLst/>
          </a:prstGeom>
          <a:noFill/>
        </p:spPr>
        <p:txBody>
          <a:bodyPr wrap="square" rtlCol="0">
            <a:spAutoFit/>
          </a:bodyPr>
          <a:lstStyle/>
          <a:p>
            <a:pPr algn="ctr"/>
            <a:r>
              <a:rPr lang="en-US" b="1" dirty="0"/>
              <a:t>Space Environment Simulator (Goddard)</a:t>
            </a:r>
          </a:p>
          <a:p>
            <a:pPr algn="ctr"/>
            <a:r>
              <a:rPr lang="en-US" dirty="0">
                <a:latin typeface="Calibri (Body)"/>
              </a:rPr>
              <a:t>Ø</a:t>
            </a:r>
            <a:r>
              <a:rPr lang="en-US" b="0" i="0" dirty="0">
                <a:solidFill>
                  <a:srgbClr val="000000"/>
                </a:solidFill>
                <a:effectLst/>
                <a:latin typeface="Calibri (Body)"/>
              </a:rPr>
              <a:t>27’, H: 40</a:t>
            </a:r>
            <a:r>
              <a:rPr lang="en-US" b="0" i="0" dirty="0">
                <a:solidFill>
                  <a:srgbClr val="000000"/>
                </a:solidFill>
                <a:effectLst/>
                <a:latin typeface="Arial" panose="020B0604020202020204" pitchFamily="34" charset="0"/>
              </a:rPr>
              <a:t>’</a:t>
            </a:r>
            <a:endParaRPr lang="en-US" dirty="0"/>
          </a:p>
        </p:txBody>
      </p:sp>
      <p:pic>
        <p:nvPicPr>
          <p:cNvPr id="6152" name="Picture 8">
            <a:extLst>
              <a:ext uri="{FF2B5EF4-FFF2-40B4-BE49-F238E27FC236}">
                <a16:creationId xmlns:a16="http://schemas.microsoft.com/office/drawing/2014/main" id="{D59EC67A-D431-4CFB-AF0D-3E7C006F2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86" y="2579309"/>
            <a:ext cx="2286000" cy="29602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5D8CCA-D236-428E-8205-B3D8AF397334}"/>
              </a:ext>
            </a:extLst>
          </p:cNvPr>
          <p:cNvSpPr txBox="1"/>
          <p:nvPr/>
        </p:nvSpPr>
        <p:spPr>
          <a:xfrm>
            <a:off x="140487" y="5506240"/>
            <a:ext cx="2285998" cy="1200329"/>
          </a:xfrm>
          <a:prstGeom prst="rect">
            <a:avLst/>
          </a:prstGeom>
          <a:noFill/>
        </p:spPr>
        <p:txBody>
          <a:bodyPr wrap="square" rtlCol="0">
            <a:spAutoFit/>
          </a:bodyPr>
          <a:lstStyle/>
          <a:p>
            <a:pPr algn="ctr"/>
            <a:r>
              <a:rPr lang="en-US" b="1" dirty="0"/>
              <a:t>MDC</a:t>
            </a:r>
          </a:p>
          <a:p>
            <a:pPr algn="ctr"/>
            <a:r>
              <a:rPr lang="en-US" b="1" dirty="0"/>
              <a:t>(Goddard T2D2)</a:t>
            </a:r>
          </a:p>
          <a:p>
            <a:pPr algn="ctr"/>
            <a:r>
              <a:rPr lang="en-US" b="0" i="0" dirty="0">
                <a:effectLst/>
                <a:latin typeface="Catamaran"/>
              </a:rPr>
              <a:t>W: 21“, H: 18“, D: 26"</a:t>
            </a:r>
          </a:p>
          <a:p>
            <a:pPr algn="ctr"/>
            <a:endParaRPr lang="en-US" dirty="0"/>
          </a:p>
        </p:txBody>
      </p:sp>
      <p:sp>
        <p:nvSpPr>
          <p:cNvPr id="14" name="TextBox 13">
            <a:extLst>
              <a:ext uri="{FF2B5EF4-FFF2-40B4-BE49-F238E27FC236}">
                <a16:creationId xmlns:a16="http://schemas.microsoft.com/office/drawing/2014/main" id="{85E21392-9F41-48AB-818E-6D3934FAE33C}"/>
              </a:ext>
            </a:extLst>
          </p:cNvPr>
          <p:cNvSpPr txBox="1"/>
          <p:nvPr/>
        </p:nvSpPr>
        <p:spPr>
          <a:xfrm>
            <a:off x="9772829" y="5506240"/>
            <a:ext cx="2286001" cy="1200329"/>
          </a:xfrm>
          <a:prstGeom prst="rect">
            <a:avLst/>
          </a:prstGeom>
          <a:noFill/>
        </p:spPr>
        <p:txBody>
          <a:bodyPr wrap="square" rtlCol="0">
            <a:spAutoFit/>
          </a:bodyPr>
          <a:lstStyle/>
          <a:p>
            <a:pPr algn="ctr"/>
            <a:r>
              <a:rPr lang="en-US" b="1" dirty="0"/>
              <a:t>Chamber A</a:t>
            </a:r>
          </a:p>
          <a:p>
            <a:pPr algn="ctr"/>
            <a:r>
              <a:rPr lang="en-US" b="1" dirty="0"/>
              <a:t>(NASA JSC)</a:t>
            </a:r>
          </a:p>
          <a:p>
            <a:pPr algn="ctr"/>
            <a:r>
              <a:rPr lang="en-US" dirty="0">
                <a:latin typeface="Calibri (Body)"/>
              </a:rPr>
              <a:t>Ø</a:t>
            </a:r>
            <a:r>
              <a:rPr lang="en-US" b="0" i="0" dirty="0">
                <a:solidFill>
                  <a:srgbClr val="000000"/>
                </a:solidFill>
                <a:effectLst/>
                <a:latin typeface="Calibri (Body)"/>
              </a:rPr>
              <a:t>55’, H: 90</a:t>
            </a:r>
            <a:r>
              <a:rPr lang="en-US" b="0" i="0" dirty="0">
                <a:solidFill>
                  <a:srgbClr val="000000"/>
                </a:solidFill>
                <a:effectLst/>
                <a:latin typeface="Arial" panose="020B0604020202020204" pitchFamily="34" charset="0"/>
              </a:rPr>
              <a:t>’</a:t>
            </a:r>
            <a:endParaRPr lang="en-US" dirty="0"/>
          </a:p>
          <a:p>
            <a:pPr algn="ctr"/>
            <a:endParaRPr lang="en-US" dirty="0"/>
          </a:p>
        </p:txBody>
      </p:sp>
      <p:pic>
        <p:nvPicPr>
          <p:cNvPr id="1026" name="Picture 2" descr="The Space Environment Simulator | NASA Blueshift">
            <a:extLst>
              <a:ext uri="{FF2B5EF4-FFF2-40B4-BE49-F238E27FC236}">
                <a16:creationId xmlns:a16="http://schemas.microsoft.com/office/drawing/2014/main" id="{004BBA28-4B39-1798-2983-BB9902F7D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048" y="2491597"/>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CCB772E-4941-CEBE-C458-161388C34C24}"/>
              </a:ext>
            </a:extLst>
          </p:cNvPr>
          <p:cNvPicPr>
            <a:picLocks noChangeAspect="1"/>
          </p:cNvPicPr>
          <p:nvPr/>
        </p:nvPicPr>
        <p:blipFill>
          <a:blip r:embed="rId6"/>
          <a:stretch>
            <a:fillRect/>
          </a:stretch>
        </p:blipFill>
        <p:spPr>
          <a:xfrm>
            <a:off x="9772830" y="3026178"/>
            <a:ext cx="2286000" cy="2513419"/>
          </a:xfrm>
          <a:prstGeom prst="rect">
            <a:avLst/>
          </a:prstGeom>
        </p:spPr>
      </p:pic>
      <p:sp>
        <p:nvSpPr>
          <p:cNvPr id="3" name="Slide Number Placeholder 2">
            <a:extLst>
              <a:ext uri="{FF2B5EF4-FFF2-40B4-BE49-F238E27FC236}">
                <a16:creationId xmlns:a16="http://schemas.microsoft.com/office/drawing/2014/main" id="{2A9C8139-17C6-D685-B906-7C05C944CF60}"/>
              </a:ext>
            </a:extLst>
          </p:cNvPr>
          <p:cNvSpPr>
            <a:spLocks noGrp="1"/>
          </p:cNvSpPr>
          <p:nvPr>
            <p:ph type="sldNum" sz="quarter" idx="12"/>
          </p:nvPr>
        </p:nvSpPr>
        <p:spPr/>
        <p:txBody>
          <a:bodyPr/>
          <a:lstStyle/>
          <a:p>
            <a:fld id="{2AD03238-6CB1-4355-AD23-6201DE9AA741}" type="slidenum">
              <a:rPr lang="en-US" smtClean="0"/>
              <a:t>4</a:t>
            </a:fld>
            <a:endParaRPr lang="en-US" dirty="0"/>
          </a:p>
        </p:txBody>
      </p:sp>
    </p:spTree>
    <p:extLst>
      <p:ext uri="{BB962C8B-B14F-4D97-AF65-F5344CB8AC3E}">
        <p14:creationId xmlns:p14="http://schemas.microsoft.com/office/powerpoint/2010/main" val="957811316"/>
      </p:ext>
    </p:extLst>
  </p:cSld>
  <p:clrMapOvr>
    <a:masterClrMapping/>
  </p:clrMapOvr>
  <mc:AlternateContent xmlns:mc="http://schemas.openxmlformats.org/markup-compatibility/2006" xmlns:p14="http://schemas.microsoft.com/office/powerpoint/2010/main">
    <mc:Choice Requires="p14">
      <p:transition spd="slow" p14:dur="2000" advTm="42308"/>
    </mc:Choice>
    <mc:Fallback xmlns="">
      <p:transition spd="slow" advTm="423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B32A-6009-41EE-A020-EEED1198F7EC}"/>
              </a:ext>
            </a:extLst>
          </p:cNvPr>
          <p:cNvSpPr>
            <a:spLocks noGrp="1"/>
          </p:cNvSpPr>
          <p:nvPr>
            <p:ph type="title"/>
          </p:nvPr>
        </p:nvSpPr>
        <p:spPr>
          <a:xfrm>
            <a:off x="838200" y="182880"/>
            <a:ext cx="10515600" cy="914400"/>
          </a:xfrm>
        </p:spPr>
        <p:txBody>
          <a:bodyPr/>
          <a:lstStyle/>
          <a:p>
            <a:pPr algn="ctr"/>
            <a:r>
              <a:rPr lang="en-US" u="sng" dirty="0"/>
              <a:t>Importance of T-VAC Testing</a:t>
            </a:r>
          </a:p>
        </p:txBody>
      </p:sp>
      <p:sp>
        <p:nvSpPr>
          <p:cNvPr id="19" name="Content Placeholder 18">
            <a:extLst>
              <a:ext uri="{FF2B5EF4-FFF2-40B4-BE49-F238E27FC236}">
                <a16:creationId xmlns:a16="http://schemas.microsoft.com/office/drawing/2014/main" id="{0C3045DE-41E1-5D0D-FDEC-25D46C8F8318}"/>
              </a:ext>
            </a:extLst>
          </p:cNvPr>
          <p:cNvSpPr>
            <a:spLocks noGrp="1"/>
          </p:cNvSpPr>
          <p:nvPr>
            <p:ph idx="1"/>
          </p:nvPr>
        </p:nvSpPr>
        <p:spPr>
          <a:xfrm>
            <a:off x="838200" y="1371600"/>
            <a:ext cx="10515600" cy="4351338"/>
          </a:xfrm>
        </p:spPr>
        <p:txBody>
          <a:bodyPr/>
          <a:lstStyle/>
          <a:p>
            <a:pPr>
              <a:lnSpc>
                <a:spcPct val="100000"/>
              </a:lnSpc>
            </a:pPr>
            <a:r>
              <a:rPr lang="en-US" dirty="0"/>
              <a:t>Verification of thermal design</a:t>
            </a:r>
          </a:p>
          <a:p>
            <a:pPr>
              <a:lnSpc>
                <a:spcPct val="100000"/>
              </a:lnSpc>
            </a:pPr>
            <a:r>
              <a:rPr lang="en-US" dirty="0"/>
              <a:t>Qualifying space hardware, “test as you fly”</a:t>
            </a:r>
          </a:p>
          <a:p>
            <a:pPr>
              <a:lnSpc>
                <a:spcPct val="100000"/>
              </a:lnSpc>
            </a:pPr>
            <a:r>
              <a:rPr lang="en-US" dirty="0"/>
              <a:t>Thermal model correlation</a:t>
            </a:r>
          </a:p>
          <a:p>
            <a:pPr>
              <a:lnSpc>
                <a:spcPct val="100000"/>
              </a:lnSpc>
            </a:pPr>
            <a:r>
              <a:rPr lang="en-US" dirty="0"/>
              <a:t>Testing hardware temperature limits</a:t>
            </a:r>
          </a:p>
          <a:p>
            <a:pPr>
              <a:lnSpc>
                <a:spcPct val="100000"/>
              </a:lnSpc>
            </a:pPr>
            <a:r>
              <a:rPr lang="en-US" dirty="0"/>
              <a:t>Contamination/outgassing analysis</a:t>
            </a:r>
          </a:p>
          <a:p>
            <a:endParaRPr lang="en-US" dirty="0"/>
          </a:p>
        </p:txBody>
      </p:sp>
      <p:sp>
        <p:nvSpPr>
          <p:cNvPr id="3" name="Slide Number Placeholder 2">
            <a:extLst>
              <a:ext uri="{FF2B5EF4-FFF2-40B4-BE49-F238E27FC236}">
                <a16:creationId xmlns:a16="http://schemas.microsoft.com/office/drawing/2014/main" id="{8557ACB7-19EA-7674-5A87-7627ACD307EF}"/>
              </a:ext>
            </a:extLst>
          </p:cNvPr>
          <p:cNvSpPr>
            <a:spLocks noGrp="1"/>
          </p:cNvSpPr>
          <p:nvPr>
            <p:ph type="sldNum" sz="quarter" idx="12"/>
          </p:nvPr>
        </p:nvSpPr>
        <p:spPr/>
        <p:txBody>
          <a:bodyPr/>
          <a:lstStyle/>
          <a:p>
            <a:fld id="{2AD03238-6CB1-4355-AD23-6201DE9AA741}" type="slidenum">
              <a:rPr lang="en-US" smtClean="0"/>
              <a:t>5</a:t>
            </a:fld>
            <a:endParaRPr lang="en-US" dirty="0"/>
          </a:p>
        </p:txBody>
      </p:sp>
    </p:spTree>
    <p:extLst>
      <p:ext uri="{BB962C8B-B14F-4D97-AF65-F5344CB8AC3E}">
        <p14:creationId xmlns:p14="http://schemas.microsoft.com/office/powerpoint/2010/main" val="963975212"/>
      </p:ext>
    </p:extLst>
  </p:cSld>
  <p:clrMapOvr>
    <a:masterClrMapping/>
  </p:clrMapOvr>
  <mc:AlternateContent xmlns:mc="http://schemas.openxmlformats.org/markup-compatibility/2006" xmlns:p14="http://schemas.microsoft.com/office/powerpoint/2010/main">
    <mc:Choice Requires="p14">
      <p:transition spd="slow" p14:dur="2000" advTm="98039"/>
    </mc:Choice>
    <mc:Fallback xmlns="">
      <p:transition spd="slow" advTm="980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Thermal Elements</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438539" y="1371600"/>
            <a:ext cx="5657461" cy="4351338"/>
          </a:xfrm>
        </p:spPr>
        <p:txBody>
          <a:bodyPr/>
          <a:lstStyle/>
          <a:p>
            <a:r>
              <a:rPr lang="en-US" dirty="0"/>
              <a:t>Heating: heaters connected to power supplies</a:t>
            </a:r>
          </a:p>
          <a:p>
            <a:r>
              <a:rPr lang="en-US" dirty="0"/>
              <a:t>T2D2 heating: up to 140 °C (284 °F)</a:t>
            </a:r>
          </a:p>
          <a:p>
            <a:endParaRPr lang="en-US" dirty="0"/>
          </a:p>
          <a:p>
            <a:r>
              <a:rPr lang="en-US" dirty="0"/>
              <a:t>Cooling: liquid nitrogen plumbing or cryocooler</a:t>
            </a:r>
          </a:p>
          <a:p>
            <a:r>
              <a:rPr lang="en-US" dirty="0"/>
              <a:t>T2D2 cooling: </a:t>
            </a:r>
          </a:p>
          <a:p>
            <a:pPr lvl="1"/>
            <a:r>
              <a:rPr lang="en-US" sz="2600" dirty="0"/>
              <a:t>down to -180 °C (-292 °F) with LN2</a:t>
            </a:r>
          </a:p>
          <a:p>
            <a:pPr lvl="1"/>
            <a:r>
              <a:rPr lang="en-US" sz="2600" dirty="0"/>
              <a:t>down to 4.2 K (-452 °F) with cryocooler</a:t>
            </a:r>
          </a:p>
          <a:p>
            <a:endParaRPr lang="en-US" dirty="0"/>
          </a:p>
        </p:txBody>
      </p:sp>
      <p:sp>
        <p:nvSpPr>
          <p:cNvPr id="4" name="Slide Number Placeholder 3">
            <a:extLst>
              <a:ext uri="{FF2B5EF4-FFF2-40B4-BE49-F238E27FC236}">
                <a16:creationId xmlns:a16="http://schemas.microsoft.com/office/drawing/2014/main" id="{7312295D-01E3-88F4-5B9B-59AE505E6358}"/>
              </a:ext>
            </a:extLst>
          </p:cNvPr>
          <p:cNvSpPr>
            <a:spLocks noGrp="1"/>
          </p:cNvSpPr>
          <p:nvPr>
            <p:ph type="sldNum" sz="quarter" idx="12"/>
          </p:nvPr>
        </p:nvSpPr>
        <p:spPr/>
        <p:txBody>
          <a:bodyPr/>
          <a:lstStyle/>
          <a:p>
            <a:fld id="{2AD03238-6CB1-4355-AD23-6201DE9AA741}" type="slidenum">
              <a:rPr lang="en-US" smtClean="0"/>
              <a:t>6</a:t>
            </a:fld>
            <a:endParaRPr lang="en-US" dirty="0"/>
          </a:p>
        </p:txBody>
      </p:sp>
      <p:pic>
        <p:nvPicPr>
          <p:cNvPr id="11" name="Picture 10">
            <a:extLst>
              <a:ext uri="{FF2B5EF4-FFF2-40B4-BE49-F238E27FC236}">
                <a16:creationId xmlns:a16="http://schemas.microsoft.com/office/drawing/2014/main" id="{D8DB8BE2-E3CB-18CA-39B8-9733EFAD5BC7}"/>
              </a:ext>
            </a:extLst>
          </p:cNvPr>
          <p:cNvPicPr>
            <a:picLocks noChangeAspect="1"/>
          </p:cNvPicPr>
          <p:nvPr/>
        </p:nvPicPr>
        <p:blipFill>
          <a:blip r:embed="rId3"/>
          <a:stretch>
            <a:fillRect/>
          </a:stretch>
        </p:blipFill>
        <p:spPr>
          <a:xfrm rot="16200000">
            <a:off x="7602617" y="1998707"/>
            <a:ext cx="5163445" cy="3442296"/>
          </a:xfrm>
          <a:prstGeom prst="rect">
            <a:avLst/>
          </a:prstGeom>
        </p:spPr>
      </p:pic>
      <p:cxnSp>
        <p:nvCxnSpPr>
          <p:cNvPr id="12" name="Straight Arrow Connector 11">
            <a:extLst>
              <a:ext uri="{FF2B5EF4-FFF2-40B4-BE49-F238E27FC236}">
                <a16:creationId xmlns:a16="http://schemas.microsoft.com/office/drawing/2014/main" id="{45199BC7-601F-4F26-474F-093333C46913}"/>
              </a:ext>
            </a:extLst>
          </p:cNvPr>
          <p:cNvCxnSpPr>
            <a:cxnSpLocks/>
            <a:stCxn id="13" idx="3"/>
          </p:cNvCxnSpPr>
          <p:nvPr/>
        </p:nvCxnSpPr>
        <p:spPr>
          <a:xfrm flipV="1">
            <a:off x="7605480" y="2141687"/>
            <a:ext cx="2023712" cy="3549"/>
          </a:xfrm>
          <a:prstGeom prst="straightConnector1">
            <a:avLst/>
          </a:prstGeom>
          <a:ln>
            <a:solidFill>
              <a:srgbClr val="FF0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6CC28DCC-F5A0-838B-EF84-562B0D65B02F}"/>
              </a:ext>
            </a:extLst>
          </p:cNvPr>
          <p:cNvCxnSpPr>
            <a:cxnSpLocks/>
          </p:cNvCxnSpPr>
          <p:nvPr/>
        </p:nvCxnSpPr>
        <p:spPr>
          <a:xfrm flipV="1">
            <a:off x="7793430" y="4529057"/>
            <a:ext cx="1129350" cy="0"/>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25" name="Straight Arrow Connector 24">
            <a:extLst>
              <a:ext uri="{FF2B5EF4-FFF2-40B4-BE49-F238E27FC236}">
                <a16:creationId xmlns:a16="http://schemas.microsoft.com/office/drawing/2014/main" id="{99812BD0-570E-1F23-0DB6-BAED4C1089F1}"/>
              </a:ext>
            </a:extLst>
          </p:cNvPr>
          <p:cNvCxnSpPr>
            <a:cxnSpLocks/>
          </p:cNvCxnSpPr>
          <p:nvPr/>
        </p:nvCxnSpPr>
        <p:spPr>
          <a:xfrm>
            <a:off x="7605480" y="2145236"/>
            <a:ext cx="3274014" cy="1419058"/>
          </a:xfrm>
          <a:prstGeom prst="straightConnector1">
            <a:avLst/>
          </a:prstGeom>
          <a:ln>
            <a:solidFill>
              <a:srgbClr val="FF0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89B2CB47-B1CB-6224-9D36-674BF4428840}"/>
              </a:ext>
            </a:extLst>
          </p:cNvPr>
          <p:cNvCxnSpPr>
            <a:cxnSpLocks/>
          </p:cNvCxnSpPr>
          <p:nvPr/>
        </p:nvCxnSpPr>
        <p:spPr>
          <a:xfrm>
            <a:off x="7605480" y="2141687"/>
            <a:ext cx="2098357" cy="2414281"/>
          </a:xfrm>
          <a:prstGeom prst="straightConnector1">
            <a:avLst/>
          </a:prstGeom>
          <a:ln>
            <a:solidFill>
              <a:srgbClr val="FF0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grpSp>
        <p:nvGrpSpPr>
          <p:cNvPr id="19" name="Group 18">
            <a:extLst>
              <a:ext uri="{FF2B5EF4-FFF2-40B4-BE49-F238E27FC236}">
                <a16:creationId xmlns:a16="http://schemas.microsoft.com/office/drawing/2014/main" id="{1631F37E-E86E-D920-2E7E-123125D706C4}"/>
              </a:ext>
            </a:extLst>
          </p:cNvPr>
          <p:cNvGrpSpPr/>
          <p:nvPr/>
        </p:nvGrpSpPr>
        <p:grpSpPr>
          <a:xfrm>
            <a:off x="5840963" y="1960570"/>
            <a:ext cx="2575358" cy="369332"/>
            <a:chOff x="6529946" y="1870734"/>
            <a:chExt cx="2071780" cy="369332"/>
          </a:xfrm>
        </p:grpSpPr>
        <p:sp>
          <p:nvSpPr>
            <p:cNvPr id="13" name="Rectangle 12">
              <a:extLst>
                <a:ext uri="{FF2B5EF4-FFF2-40B4-BE49-F238E27FC236}">
                  <a16:creationId xmlns:a16="http://schemas.microsoft.com/office/drawing/2014/main" id="{C674D1D4-CB73-6129-4718-E03DAED35F63}"/>
                </a:ext>
              </a:extLst>
            </p:cNvPr>
            <p:cNvSpPr/>
            <p:nvPr/>
          </p:nvSpPr>
          <p:spPr>
            <a:xfrm>
              <a:off x="7182237" y="1870734"/>
              <a:ext cx="767198" cy="36933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C1E0AC1-F69B-ADE7-B638-5BC102C7134F}"/>
                </a:ext>
              </a:extLst>
            </p:cNvPr>
            <p:cNvSpPr txBox="1"/>
            <p:nvPr/>
          </p:nvSpPr>
          <p:spPr>
            <a:xfrm>
              <a:off x="6529946" y="1870734"/>
              <a:ext cx="2071780" cy="369332"/>
            </a:xfrm>
            <a:prstGeom prst="rect">
              <a:avLst/>
            </a:prstGeom>
            <a:noFill/>
          </p:spPr>
          <p:txBody>
            <a:bodyPr wrap="square" rtlCol="0">
              <a:spAutoFit/>
            </a:bodyPr>
            <a:lstStyle/>
            <a:p>
              <a:pPr algn="ctr"/>
              <a:r>
                <a:rPr lang="en-US" dirty="0"/>
                <a:t>Heaters</a:t>
              </a:r>
            </a:p>
          </p:txBody>
        </p:sp>
      </p:grpSp>
      <p:cxnSp>
        <p:nvCxnSpPr>
          <p:cNvPr id="31" name="Straight Arrow Connector 30">
            <a:extLst>
              <a:ext uri="{FF2B5EF4-FFF2-40B4-BE49-F238E27FC236}">
                <a16:creationId xmlns:a16="http://schemas.microsoft.com/office/drawing/2014/main" id="{2300F26E-45D7-CA41-C57C-EEE73FFC7F7E}"/>
              </a:ext>
            </a:extLst>
          </p:cNvPr>
          <p:cNvCxnSpPr>
            <a:cxnSpLocks/>
          </p:cNvCxnSpPr>
          <p:nvPr/>
        </p:nvCxnSpPr>
        <p:spPr>
          <a:xfrm>
            <a:off x="7793430" y="4529057"/>
            <a:ext cx="1537182" cy="490812"/>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33" name="Straight Arrow Connector 32">
            <a:extLst>
              <a:ext uri="{FF2B5EF4-FFF2-40B4-BE49-F238E27FC236}">
                <a16:creationId xmlns:a16="http://schemas.microsoft.com/office/drawing/2014/main" id="{7CEBB81B-0FF8-17C1-4B5E-9BD119651197}"/>
              </a:ext>
            </a:extLst>
          </p:cNvPr>
          <p:cNvCxnSpPr>
            <a:cxnSpLocks/>
          </p:cNvCxnSpPr>
          <p:nvPr/>
        </p:nvCxnSpPr>
        <p:spPr>
          <a:xfrm>
            <a:off x="7793429" y="4555968"/>
            <a:ext cx="2638831" cy="1472213"/>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grpSp>
        <p:nvGrpSpPr>
          <p:cNvPr id="16" name="Group 15">
            <a:extLst>
              <a:ext uri="{FF2B5EF4-FFF2-40B4-BE49-F238E27FC236}">
                <a16:creationId xmlns:a16="http://schemas.microsoft.com/office/drawing/2014/main" id="{492235BD-BC3F-BE4D-4945-7DE91FB5B312}"/>
              </a:ext>
            </a:extLst>
          </p:cNvPr>
          <p:cNvGrpSpPr/>
          <p:nvPr/>
        </p:nvGrpSpPr>
        <p:grpSpPr>
          <a:xfrm>
            <a:off x="6192212" y="4344391"/>
            <a:ext cx="1872857" cy="371475"/>
            <a:chOff x="4717320" y="5577149"/>
            <a:chExt cx="1462804" cy="371475"/>
          </a:xfrm>
        </p:grpSpPr>
        <p:sp>
          <p:nvSpPr>
            <p:cNvPr id="17" name="Rectangle 16">
              <a:extLst>
                <a:ext uri="{FF2B5EF4-FFF2-40B4-BE49-F238E27FC236}">
                  <a16:creationId xmlns:a16="http://schemas.microsoft.com/office/drawing/2014/main" id="{669D4E88-7F7F-1198-D8D3-32A80FF0A1F3}"/>
                </a:ext>
              </a:extLst>
            </p:cNvPr>
            <p:cNvSpPr/>
            <p:nvPr/>
          </p:nvSpPr>
          <p:spPr>
            <a:xfrm>
              <a:off x="4929484" y="5579292"/>
              <a:ext cx="1038475" cy="36933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3C4602D-E012-97A3-0A99-687E8E06122F}"/>
                </a:ext>
              </a:extLst>
            </p:cNvPr>
            <p:cNvSpPr txBox="1"/>
            <p:nvPr/>
          </p:nvSpPr>
          <p:spPr>
            <a:xfrm>
              <a:off x="4717320" y="5577149"/>
              <a:ext cx="1462804" cy="369332"/>
            </a:xfrm>
            <a:prstGeom prst="rect">
              <a:avLst/>
            </a:prstGeom>
            <a:noFill/>
          </p:spPr>
          <p:txBody>
            <a:bodyPr wrap="square" rtlCol="0">
              <a:spAutoFit/>
            </a:bodyPr>
            <a:lstStyle/>
            <a:p>
              <a:pPr algn="ctr"/>
              <a:r>
                <a:rPr lang="en-US" dirty="0"/>
                <a:t>LN2 Cooling</a:t>
              </a:r>
            </a:p>
          </p:txBody>
        </p:sp>
      </p:grpSp>
    </p:spTree>
    <p:extLst>
      <p:ext uri="{BB962C8B-B14F-4D97-AF65-F5344CB8AC3E}">
        <p14:creationId xmlns:p14="http://schemas.microsoft.com/office/powerpoint/2010/main" val="2630121109"/>
      </p:ext>
    </p:extLst>
  </p:cSld>
  <p:clrMapOvr>
    <a:masterClrMapping/>
  </p:clrMapOvr>
  <mc:AlternateContent xmlns:mc="http://schemas.openxmlformats.org/markup-compatibility/2006" xmlns:p14="http://schemas.microsoft.com/office/powerpoint/2010/main">
    <mc:Choice Requires="p14">
      <p:transition spd="slow" p14:dur="2000" advTm="80474"/>
    </mc:Choice>
    <mc:Fallback xmlns="">
      <p:transition spd="slow" advTm="8047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C8FC-83DE-4518-9E0E-164765DC6CB9}"/>
              </a:ext>
            </a:extLst>
          </p:cNvPr>
          <p:cNvSpPr>
            <a:spLocks noGrp="1"/>
          </p:cNvSpPr>
          <p:nvPr>
            <p:ph type="title"/>
          </p:nvPr>
        </p:nvSpPr>
        <p:spPr>
          <a:xfrm>
            <a:off x="838200" y="182880"/>
            <a:ext cx="10515600" cy="914400"/>
          </a:xfrm>
        </p:spPr>
        <p:txBody>
          <a:bodyPr/>
          <a:lstStyle/>
          <a:p>
            <a:pPr algn="ctr"/>
            <a:r>
              <a:rPr lang="en-US" u="sng" dirty="0"/>
              <a:t>Thermal Zones</a:t>
            </a:r>
          </a:p>
        </p:txBody>
      </p:sp>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2001520" y="1368419"/>
            <a:ext cx="4765841" cy="4351338"/>
          </a:xfrm>
        </p:spPr>
        <p:txBody>
          <a:bodyPr/>
          <a:lstStyle/>
          <a:p>
            <a:r>
              <a:rPr lang="en-US" dirty="0"/>
              <a:t>Platen = bottom plate</a:t>
            </a:r>
          </a:p>
          <a:p>
            <a:r>
              <a:rPr lang="en-US" dirty="0"/>
              <a:t>Basewell = chamber bottom</a:t>
            </a:r>
          </a:p>
          <a:p>
            <a:endParaRPr lang="en-US" dirty="0"/>
          </a:p>
        </p:txBody>
      </p:sp>
      <p:sp>
        <p:nvSpPr>
          <p:cNvPr id="7" name="Slide Number Placeholder 6">
            <a:extLst>
              <a:ext uri="{FF2B5EF4-FFF2-40B4-BE49-F238E27FC236}">
                <a16:creationId xmlns:a16="http://schemas.microsoft.com/office/drawing/2014/main" id="{C1675A5C-C43F-32EF-54A1-5E1F52C23DC6}"/>
              </a:ext>
            </a:extLst>
          </p:cNvPr>
          <p:cNvSpPr>
            <a:spLocks noGrp="1"/>
          </p:cNvSpPr>
          <p:nvPr>
            <p:ph type="sldNum" sz="quarter" idx="12"/>
          </p:nvPr>
        </p:nvSpPr>
        <p:spPr>
          <a:xfrm>
            <a:off x="8610600" y="5899144"/>
            <a:ext cx="2743200" cy="365125"/>
          </a:xfrm>
        </p:spPr>
        <p:txBody>
          <a:bodyPr/>
          <a:lstStyle/>
          <a:p>
            <a:fld id="{2AD03238-6CB1-4355-AD23-6201DE9AA741}" type="slidenum">
              <a:rPr lang="en-US" smtClean="0"/>
              <a:t>7</a:t>
            </a:fld>
            <a:endParaRPr lang="en-US" dirty="0"/>
          </a:p>
        </p:txBody>
      </p:sp>
      <p:grpSp>
        <p:nvGrpSpPr>
          <p:cNvPr id="23" name="Group 22">
            <a:extLst>
              <a:ext uri="{FF2B5EF4-FFF2-40B4-BE49-F238E27FC236}">
                <a16:creationId xmlns:a16="http://schemas.microsoft.com/office/drawing/2014/main" id="{3648F869-23C7-3F1E-E7A6-2454F7E00B28}"/>
              </a:ext>
            </a:extLst>
          </p:cNvPr>
          <p:cNvGrpSpPr/>
          <p:nvPr/>
        </p:nvGrpSpPr>
        <p:grpSpPr>
          <a:xfrm>
            <a:off x="1265379" y="2550852"/>
            <a:ext cx="9661242" cy="3713417"/>
            <a:chOff x="2103120" y="3097568"/>
            <a:chExt cx="7996661" cy="3073615"/>
          </a:xfrm>
        </p:grpSpPr>
        <p:sp>
          <p:nvSpPr>
            <p:cNvPr id="5" name="Rectangle 4">
              <a:extLst>
                <a:ext uri="{FF2B5EF4-FFF2-40B4-BE49-F238E27FC236}">
                  <a16:creationId xmlns:a16="http://schemas.microsoft.com/office/drawing/2014/main" id="{632EDA6D-9662-3010-C44D-474D91572A59}"/>
                </a:ext>
              </a:extLst>
            </p:cNvPr>
            <p:cNvSpPr/>
            <p:nvPr/>
          </p:nvSpPr>
          <p:spPr>
            <a:xfrm>
              <a:off x="2103120" y="3097568"/>
              <a:ext cx="7985760" cy="307361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a:p>
          </p:txBody>
        </p:sp>
        <p:grpSp>
          <p:nvGrpSpPr>
            <p:cNvPr id="6" name="Group 5">
              <a:extLst>
                <a:ext uri="{FF2B5EF4-FFF2-40B4-BE49-F238E27FC236}">
                  <a16:creationId xmlns:a16="http://schemas.microsoft.com/office/drawing/2014/main" id="{7BC70023-0634-2482-CBAA-CFB597ED8EE7}"/>
                </a:ext>
              </a:extLst>
            </p:cNvPr>
            <p:cNvGrpSpPr/>
            <p:nvPr/>
          </p:nvGrpSpPr>
          <p:grpSpPr>
            <a:xfrm>
              <a:off x="2103120" y="3097568"/>
              <a:ext cx="7996661" cy="3073615"/>
              <a:chOff x="2103120" y="3554774"/>
              <a:chExt cx="7996661" cy="3073615"/>
            </a:xfrm>
          </p:grpSpPr>
          <p:pic>
            <p:nvPicPr>
              <p:cNvPr id="16" name="Picture 4">
                <a:extLst>
                  <a:ext uri="{FF2B5EF4-FFF2-40B4-BE49-F238E27FC236}">
                    <a16:creationId xmlns:a16="http://schemas.microsoft.com/office/drawing/2014/main" id="{F23BB223-9FD4-4A74-962F-4507744A0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11"/>
              <a:stretch/>
            </p:blipFill>
            <p:spPr bwMode="auto">
              <a:xfrm>
                <a:off x="2103120" y="3554774"/>
                <a:ext cx="2246884" cy="3073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5A56476-D18C-47EE-AE5C-6B86454387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4"/>
              <a:stretch/>
            </p:blipFill>
            <p:spPr bwMode="auto">
              <a:xfrm>
                <a:off x="6756426" y="3554774"/>
                <a:ext cx="3343355" cy="307361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a:extLst>
                <a:ext uri="{FF2B5EF4-FFF2-40B4-BE49-F238E27FC236}">
                  <a16:creationId xmlns:a16="http://schemas.microsoft.com/office/drawing/2014/main" id="{B859AE4A-8174-4409-854A-096AD0E00D55}"/>
                </a:ext>
              </a:extLst>
            </p:cNvPr>
            <p:cNvCxnSpPr>
              <a:cxnSpLocks/>
              <a:stCxn id="65" idx="1"/>
            </p:cNvCxnSpPr>
            <p:nvPr/>
          </p:nvCxnSpPr>
          <p:spPr>
            <a:xfrm flipH="1" flipV="1">
              <a:off x="3766904" y="5233982"/>
              <a:ext cx="1469589" cy="58429"/>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DC2ADCE4-EB29-4E00-88B4-022A2056AA48}"/>
                </a:ext>
              </a:extLst>
            </p:cNvPr>
            <p:cNvCxnSpPr>
              <a:cxnSpLocks/>
              <a:stCxn id="65" idx="3"/>
            </p:cNvCxnSpPr>
            <p:nvPr/>
          </p:nvCxnSpPr>
          <p:spPr>
            <a:xfrm flipV="1">
              <a:off x="6003691" y="4899003"/>
              <a:ext cx="2109574" cy="393408"/>
            </a:xfrm>
            <a:prstGeom prst="straightConnector1">
              <a:avLst/>
            </a:prstGeom>
            <a:ln>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33" name="Straight Arrow Connector 32">
              <a:extLst>
                <a:ext uri="{FF2B5EF4-FFF2-40B4-BE49-F238E27FC236}">
                  <a16:creationId xmlns:a16="http://schemas.microsoft.com/office/drawing/2014/main" id="{68DF6402-66BD-44E2-A343-35C7A339E644}"/>
                </a:ext>
              </a:extLst>
            </p:cNvPr>
            <p:cNvCxnSpPr>
              <a:cxnSpLocks/>
              <a:stCxn id="64" idx="1"/>
            </p:cNvCxnSpPr>
            <p:nvPr/>
          </p:nvCxnSpPr>
          <p:spPr>
            <a:xfrm flipH="1" flipV="1">
              <a:off x="3323992" y="3894006"/>
              <a:ext cx="1912501" cy="728346"/>
            </a:xfrm>
            <a:prstGeom prst="straightConnector1">
              <a:avLst/>
            </a:prstGeom>
            <a:ln>
              <a:solidFill>
                <a:srgbClr val="00B05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36" name="Straight Arrow Connector 35">
              <a:extLst>
                <a:ext uri="{FF2B5EF4-FFF2-40B4-BE49-F238E27FC236}">
                  <a16:creationId xmlns:a16="http://schemas.microsoft.com/office/drawing/2014/main" id="{0727824F-274F-4EAF-B254-F8946F7C74AB}"/>
                </a:ext>
              </a:extLst>
            </p:cNvPr>
            <p:cNvCxnSpPr>
              <a:cxnSpLocks/>
              <a:stCxn id="64" idx="3"/>
            </p:cNvCxnSpPr>
            <p:nvPr/>
          </p:nvCxnSpPr>
          <p:spPr>
            <a:xfrm flipV="1">
              <a:off x="6003691" y="3894006"/>
              <a:ext cx="1633210" cy="728346"/>
            </a:xfrm>
            <a:prstGeom prst="straightConnector1">
              <a:avLst/>
            </a:prstGeom>
            <a:ln>
              <a:solidFill>
                <a:srgbClr val="00B05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40" name="Straight Arrow Connector 39">
              <a:extLst>
                <a:ext uri="{FF2B5EF4-FFF2-40B4-BE49-F238E27FC236}">
                  <a16:creationId xmlns:a16="http://schemas.microsoft.com/office/drawing/2014/main" id="{FDB84132-3526-4CBA-8515-ABFD7FD987DC}"/>
                </a:ext>
              </a:extLst>
            </p:cNvPr>
            <p:cNvCxnSpPr>
              <a:cxnSpLocks/>
              <a:stCxn id="63" idx="3"/>
            </p:cNvCxnSpPr>
            <p:nvPr/>
          </p:nvCxnSpPr>
          <p:spPr>
            <a:xfrm flipV="1">
              <a:off x="6003903" y="3894006"/>
              <a:ext cx="876288" cy="58287"/>
            </a:xfrm>
            <a:prstGeom prst="straightConnector1">
              <a:avLst/>
            </a:prstGeom>
            <a:ln>
              <a:solidFill>
                <a:srgbClr val="FF0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56" name="Straight Arrow Connector 55">
              <a:extLst>
                <a:ext uri="{FF2B5EF4-FFF2-40B4-BE49-F238E27FC236}">
                  <a16:creationId xmlns:a16="http://schemas.microsoft.com/office/drawing/2014/main" id="{08A18D60-9254-4FCA-9710-CCA0FF2B4AF8}"/>
                </a:ext>
              </a:extLst>
            </p:cNvPr>
            <p:cNvCxnSpPr>
              <a:cxnSpLocks/>
              <a:stCxn id="62" idx="1"/>
            </p:cNvCxnSpPr>
            <p:nvPr/>
          </p:nvCxnSpPr>
          <p:spPr>
            <a:xfrm flipH="1">
              <a:off x="3388499" y="3351077"/>
              <a:ext cx="1061737" cy="77923"/>
            </a:xfrm>
            <a:prstGeom prst="straightConnector1">
              <a:avLst/>
            </a:prstGeom>
            <a:ln>
              <a:solidFill>
                <a:srgbClr val="7030A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58" name="Straight Arrow Connector 57">
              <a:extLst>
                <a:ext uri="{FF2B5EF4-FFF2-40B4-BE49-F238E27FC236}">
                  <a16:creationId xmlns:a16="http://schemas.microsoft.com/office/drawing/2014/main" id="{625391E3-188E-4A00-9E51-3AEFAD95F406}"/>
                </a:ext>
              </a:extLst>
            </p:cNvPr>
            <p:cNvCxnSpPr>
              <a:cxnSpLocks/>
            </p:cNvCxnSpPr>
            <p:nvPr/>
          </p:nvCxnSpPr>
          <p:spPr>
            <a:xfrm flipH="1" flipV="1">
              <a:off x="3538476" y="5747325"/>
              <a:ext cx="1551147" cy="184666"/>
            </a:xfrm>
            <a:prstGeom prst="straightConnector1">
              <a:avLst/>
            </a:prstGeom>
            <a:ln>
              <a:solidFill>
                <a:srgbClr val="FFC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13686D1B-6428-A24D-0B55-581D5C8D80E2}"/>
                </a:ext>
              </a:extLst>
            </p:cNvPr>
            <p:cNvCxnSpPr>
              <a:cxnSpLocks/>
              <a:stCxn id="62" idx="3"/>
            </p:cNvCxnSpPr>
            <p:nvPr/>
          </p:nvCxnSpPr>
          <p:spPr>
            <a:xfrm>
              <a:off x="6656193" y="3351077"/>
              <a:ext cx="1227259" cy="127272"/>
            </a:xfrm>
            <a:prstGeom prst="straightConnector1">
              <a:avLst/>
            </a:prstGeom>
            <a:ln>
              <a:solidFill>
                <a:srgbClr val="7030A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grpSp>
          <p:nvGrpSpPr>
            <p:cNvPr id="67" name="Group 66">
              <a:extLst>
                <a:ext uri="{FF2B5EF4-FFF2-40B4-BE49-F238E27FC236}">
                  <a16:creationId xmlns:a16="http://schemas.microsoft.com/office/drawing/2014/main" id="{FE6BE4C5-0E4D-41DA-8A74-A28AB73D941B}"/>
                </a:ext>
              </a:extLst>
            </p:cNvPr>
            <p:cNvGrpSpPr/>
            <p:nvPr/>
          </p:nvGrpSpPr>
          <p:grpSpPr>
            <a:xfrm>
              <a:off x="4450236" y="3166411"/>
              <a:ext cx="2205957" cy="382123"/>
              <a:chOff x="4383465" y="3588105"/>
              <a:chExt cx="2205957" cy="382123"/>
            </a:xfrm>
          </p:grpSpPr>
          <p:sp>
            <p:nvSpPr>
              <p:cNvPr id="62" name="Rectangle 61">
                <a:extLst>
                  <a:ext uri="{FF2B5EF4-FFF2-40B4-BE49-F238E27FC236}">
                    <a16:creationId xmlns:a16="http://schemas.microsoft.com/office/drawing/2014/main" id="{BFF6A334-7EAB-496A-B4B3-92830215EF26}"/>
                  </a:ext>
                </a:extLst>
              </p:cNvPr>
              <p:cNvSpPr/>
              <p:nvPr/>
            </p:nvSpPr>
            <p:spPr>
              <a:xfrm>
                <a:off x="4383465" y="3588105"/>
                <a:ext cx="2205957" cy="36933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 name="TextBox 47">
                <a:extLst>
                  <a:ext uri="{FF2B5EF4-FFF2-40B4-BE49-F238E27FC236}">
                    <a16:creationId xmlns:a16="http://schemas.microsoft.com/office/drawing/2014/main" id="{970ECDD7-060D-46EE-A9E2-D2070A73D6D6}"/>
                  </a:ext>
                </a:extLst>
              </p:cNvPr>
              <p:cNvSpPr txBox="1"/>
              <p:nvPr/>
            </p:nvSpPr>
            <p:spPr>
              <a:xfrm>
                <a:off x="4612108" y="3588105"/>
                <a:ext cx="1748671" cy="382123"/>
              </a:xfrm>
              <a:prstGeom prst="rect">
                <a:avLst/>
              </a:prstGeom>
              <a:noFill/>
            </p:spPr>
            <p:txBody>
              <a:bodyPr wrap="square" rtlCol="0">
                <a:spAutoFit/>
              </a:bodyPr>
              <a:lstStyle/>
              <a:p>
                <a:pPr algn="ctr"/>
                <a:r>
                  <a:rPr lang="en-US" sz="2400" dirty="0"/>
                  <a:t>Chamber Shell</a:t>
                </a:r>
              </a:p>
            </p:txBody>
          </p:sp>
        </p:grpSp>
        <p:grpSp>
          <p:nvGrpSpPr>
            <p:cNvPr id="68" name="Group 67">
              <a:extLst>
                <a:ext uri="{FF2B5EF4-FFF2-40B4-BE49-F238E27FC236}">
                  <a16:creationId xmlns:a16="http://schemas.microsoft.com/office/drawing/2014/main" id="{68F57C40-8DD3-4F53-BCE2-0E8386832E82}"/>
                </a:ext>
              </a:extLst>
            </p:cNvPr>
            <p:cNvGrpSpPr/>
            <p:nvPr/>
          </p:nvGrpSpPr>
          <p:grpSpPr>
            <a:xfrm>
              <a:off x="4584414" y="3767627"/>
              <a:ext cx="2071780" cy="382123"/>
              <a:chOff x="4517643" y="4223052"/>
              <a:chExt cx="2071780" cy="382123"/>
            </a:xfrm>
          </p:grpSpPr>
          <p:sp>
            <p:nvSpPr>
              <p:cNvPr id="63" name="Rectangle 62">
                <a:extLst>
                  <a:ext uri="{FF2B5EF4-FFF2-40B4-BE49-F238E27FC236}">
                    <a16:creationId xmlns:a16="http://schemas.microsoft.com/office/drawing/2014/main" id="{929A182A-9A91-482E-B70A-E707D01802D3}"/>
                  </a:ext>
                </a:extLst>
              </p:cNvPr>
              <p:cNvSpPr/>
              <p:nvPr/>
            </p:nvSpPr>
            <p:spPr>
              <a:xfrm>
                <a:off x="5169934" y="4223052"/>
                <a:ext cx="767198" cy="36933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 name="TextBox 38">
                <a:extLst>
                  <a:ext uri="{FF2B5EF4-FFF2-40B4-BE49-F238E27FC236}">
                    <a16:creationId xmlns:a16="http://schemas.microsoft.com/office/drawing/2014/main" id="{38A55BDE-8B86-4C4A-81DE-B198AD7BD115}"/>
                  </a:ext>
                </a:extLst>
              </p:cNvPr>
              <p:cNvSpPr txBox="1"/>
              <p:nvPr/>
            </p:nvSpPr>
            <p:spPr>
              <a:xfrm>
                <a:off x="4517643" y="4223052"/>
                <a:ext cx="2071780" cy="382123"/>
              </a:xfrm>
              <a:prstGeom prst="rect">
                <a:avLst/>
              </a:prstGeom>
              <a:noFill/>
            </p:spPr>
            <p:txBody>
              <a:bodyPr wrap="square" rtlCol="0">
                <a:spAutoFit/>
              </a:bodyPr>
              <a:lstStyle/>
              <a:p>
                <a:pPr algn="ctr"/>
                <a:r>
                  <a:rPr lang="en-US" sz="2400" dirty="0"/>
                  <a:t>Shield</a:t>
                </a:r>
              </a:p>
            </p:txBody>
          </p:sp>
        </p:grpSp>
        <p:grpSp>
          <p:nvGrpSpPr>
            <p:cNvPr id="69" name="Group 68">
              <a:extLst>
                <a:ext uri="{FF2B5EF4-FFF2-40B4-BE49-F238E27FC236}">
                  <a16:creationId xmlns:a16="http://schemas.microsoft.com/office/drawing/2014/main" id="{3CDAA9D4-3E23-4C42-BE83-34FC6F735ED0}"/>
                </a:ext>
              </a:extLst>
            </p:cNvPr>
            <p:cNvGrpSpPr/>
            <p:nvPr/>
          </p:nvGrpSpPr>
          <p:grpSpPr>
            <a:xfrm>
              <a:off x="4584414" y="4437686"/>
              <a:ext cx="2071780" cy="382123"/>
              <a:chOff x="4517643" y="4893332"/>
              <a:chExt cx="2071780" cy="382123"/>
            </a:xfrm>
          </p:grpSpPr>
          <p:sp>
            <p:nvSpPr>
              <p:cNvPr id="64" name="Rectangle 63">
                <a:extLst>
                  <a:ext uri="{FF2B5EF4-FFF2-40B4-BE49-F238E27FC236}">
                    <a16:creationId xmlns:a16="http://schemas.microsoft.com/office/drawing/2014/main" id="{D070FFAB-332C-48BB-97A9-293CDA9AE406}"/>
                  </a:ext>
                </a:extLst>
              </p:cNvPr>
              <p:cNvSpPr/>
              <p:nvPr/>
            </p:nvSpPr>
            <p:spPr>
              <a:xfrm>
                <a:off x="5169722" y="4893332"/>
                <a:ext cx="767198" cy="369332"/>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TextBox 21">
                <a:extLst>
                  <a:ext uri="{FF2B5EF4-FFF2-40B4-BE49-F238E27FC236}">
                    <a16:creationId xmlns:a16="http://schemas.microsoft.com/office/drawing/2014/main" id="{0D6BF6E2-9727-49B9-8F8F-1016E38FCAB2}"/>
                  </a:ext>
                </a:extLst>
              </p:cNvPr>
              <p:cNvSpPr txBox="1"/>
              <p:nvPr/>
            </p:nvSpPr>
            <p:spPr>
              <a:xfrm>
                <a:off x="4517643" y="4893332"/>
                <a:ext cx="2071780" cy="382123"/>
              </a:xfrm>
              <a:prstGeom prst="rect">
                <a:avLst/>
              </a:prstGeom>
              <a:noFill/>
            </p:spPr>
            <p:txBody>
              <a:bodyPr wrap="square" rtlCol="0">
                <a:spAutoFit/>
              </a:bodyPr>
              <a:lstStyle/>
              <a:p>
                <a:pPr algn="ctr"/>
                <a:r>
                  <a:rPr lang="en-US" sz="2400" dirty="0"/>
                  <a:t>Shroud</a:t>
                </a:r>
              </a:p>
            </p:txBody>
          </p:sp>
        </p:grpSp>
        <p:grpSp>
          <p:nvGrpSpPr>
            <p:cNvPr id="70" name="Group 69">
              <a:extLst>
                <a:ext uri="{FF2B5EF4-FFF2-40B4-BE49-F238E27FC236}">
                  <a16:creationId xmlns:a16="http://schemas.microsoft.com/office/drawing/2014/main" id="{45E2BB6E-B8DD-464F-A264-92BBA480B1ED}"/>
                </a:ext>
              </a:extLst>
            </p:cNvPr>
            <p:cNvGrpSpPr/>
            <p:nvPr/>
          </p:nvGrpSpPr>
          <p:grpSpPr>
            <a:xfrm>
              <a:off x="4584414" y="5107745"/>
              <a:ext cx="2071780" cy="382123"/>
              <a:chOff x="4517643" y="5579292"/>
              <a:chExt cx="2071780" cy="382123"/>
            </a:xfrm>
          </p:grpSpPr>
          <p:sp>
            <p:nvSpPr>
              <p:cNvPr id="65" name="Rectangle 64">
                <a:extLst>
                  <a:ext uri="{FF2B5EF4-FFF2-40B4-BE49-F238E27FC236}">
                    <a16:creationId xmlns:a16="http://schemas.microsoft.com/office/drawing/2014/main" id="{5EE8443C-BA66-4A40-95E0-015311550978}"/>
                  </a:ext>
                </a:extLst>
              </p:cNvPr>
              <p:cNvSpPr/>
              <p:nvPr/>
            </p:nvSpPr>
            <p:spPr>
              <a:xfrm>
                <a:off x="5169722" y="5579292"/>
                <a:ext cx="767198" cy="36933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TextBox 19">
                <a:extLst>
                  <a:ext uri="{FF2B5EF4-FFF2-40B4-BE49-F238E27FC236}">
                    <a16:creationId xmlns:a16="http://schemas.microsoft.com/office/drawing/2014/main" id="{8850DC34-95EE-4FAF-BF5D-365C5299AD3C}"/>
                  </a:ext>
                </a:extLst>
              </p:cNvPr>
              <p:cNvSpPr txBox="1"/>
              <p:nvPr/>
            </p:nvSpPr>
            <p:spPr>
              <a:xfrm>
                <a:off x="4517643" y="5579292"/>
                <a:ext cx="2071780" cy="382123"/>
              </a:xfrm>
              <a:prstGeom prst="rect">
                <a:avLst/>
              </a:prstGeom>
              <a:noFill/>
            </p:spPr>
            <p:txBody>
              <a:bodyPr wrap="square" rtlCol="0">
                <a:spAutoFit/>
              </a:bodyPr>
              <a:lstStyle/>
              <a:p>
                <a:pPr algn="ctr"/>
                <a:r>
                  <a:rPr lang="en-US" sz="2400" dirty="0"/>
                  <a:t>Platen</a:t>
                </a:r>
              </a:p>
            </p:txBody>
          </p:sp>
        </p:grpSp>
        <p:cxnSp>
          <p:nvCxnSpPr>
            <p:cNvPr id="8" name="Straight Arrow Connector 7">
              <a:extLst>
                <a:ext uri="{FF2B5EF4-FFF2-40B4-BE49-F238E27FC236}">
                  <a16:creationId xmlns:a16="http://schemas.microsoft.com/office/drawing/2014/main" id="{93A1D418-A2F3-EB06-2662-1843B3F35203}"/>
                </a:ext>
              </a:extLst>
            </p:cNvPr>
            <p:cNvCxnSpPr>
              <a:cxnSpLocks/>
            </p:cNvCxnSpPr>
            <p:nvPr/>
          </p:nvCxnSpPr>
          <p:spPr>
            <a:xfrm flipV="1">
              <a:off x="6096000" y="5567769"/>
              <a:ext cx="2017265" cy="396883"/>
            </a:xfrm>
            <a:prstGeom prst="straightConnector1">
              <a:avLst/>
            </a:prstGeom>
            <a:ln>
              <a:solidFill>
                <a:srgbClr val="FFC000"/>
              </a:solidFill>
              <a:tailEnd type="triangle" w="lg" len="lg"/>
            </a:ln>
            <a:effectLst>
              <a:glow rad="76200">
                <a:schemeClr val="tx1"/>
              </a:glow>
              <a:outerShdw blurRad="50800" dist="50800" dir="5400000" sx="1000" sy="1000" algn="ctr" rotWithShape="0">
                <a:srgbClr val="000000">
                  <a:alpha val="43137"/>
                </a:srgbClr>
              </a:outerShdw>
            </a:effectLst>
          </p:spPr>
          <p:style>
            <a:lnRef idx="3">
              <a:schemeClr val="accent5"/>
            </a:lnRef>
            <a:fillRef idx="0">
              <a:schemeClr val="accent5"/>
            </a:fillRef>
            <a:effectRef idx="2">
              <a:schemeClr val="accent5"/>
            </a:effectRef>
            <a:fontRef idx="minor">
              <a:schemeClr val="tx1"/>
            </a:fontRef>
          </p:style>
        </p:cxnSp>
        <p:grpSp>
          <p:nvGrpSpPr>
            <p:cNvPr id="71" name="Group 70">
              <a:extLst>
                <a:ext uri="{FF2B5EF4-FFF2-40B4-BE49-F238E27FC236}">
                  <a16:creationId xmlns:a16="http://schemas.microsoft.com/office/drawing/2014/main" id="{2123F7E8-1AA3-4FF5-B451-8A5CDBA0DF71}"/>
                </a:ext>
              </a:extLst>
            </p:cNvPr>
            <p:cNvGrpSpPr/>
            <p:nvPr/>
          </p:nvGrpSpPr>
          <p:grpSpPr>
            <a:xfrm>
              <a:off x="4360418" y="5747325"/>
              <a:ext cx="2519773" cy="382123"/>
              <a:chOff x="4517643" y="6204531"/>
              <a:chExt cx="2071780" cy="382123"/>
            </a:xfrm>
          </p:grpSpPr>
          <p:sp>
            <p:nvSpPr>
              <p:cNvPr id="66" name="Rectangle 65">
                <a:extLst>
                  <a:ext uri="{FF2B5EF4-FFF2-40B4-BE49-F238E27FC236}">
                    <a16:creationId xmlns:a16="http://schemas.microsoft.com/office/drawing/2014/main" id="{953A736E-D56A-4E6F-A4EB-C9E4E389F6CA}"/>
                  </a:ext>
                </a:extLst>
              </p:cNvPr>
              <p:cNvSpPr/>
              <p:nvPr/>
            </p:nvSpPr>
            <p:spPr>
              <a:xfrm>
                <a:off x="5117202" y="6204531"/>
                <a:ext cx="872238" cy="369332"/>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TextBox 46">
                <a:extLst>
                  <a:ext uri="{FF2B5EF4-FFF2-40B4-BE49-F238E27FC236}">
                    <a16:creationId xmlns:a16="http://schemas.microsoft.com/office/drawing/2014/main" id="{F00AEC1D-8E7C-45DA-B38A-EB7DEC29CF56}"/>
                  </a:ext>
                </a:extLst>
              </p:cNvPr>
              <p:cNvSpPr txBox="1"/>
              <p:nvPr/>
            </p:nvSpPr>
            <p:spPr>
              <a:xfrm>
                <a:off x="4517643" y="6204531"/>
                <a:ext cx="2071780" cy="382123"/>
              </a:xfrm>
              <a:prstGeom prst="rect">
                <a:avLst/>
              </a:prstGeom>
              <a:noFill/>
            </p:spPr>
            <p:txBody>
              <a:bodyPr wrap="square" rtlCol="0">
                <a:spAutoFit/>
              </a:bodyPr>
              <a:lstStyle/>
              <a:p>
                <a:pPr algn="ctr"/>
                <a:r>
                  <a:rPr lang="en-US" sz="2400" dirty="0"/>
                  <a:t>Basewell</a:t>
                </a:r>
              </a:p>
            </p:txBody>
          </p:sp>
        </p:grpSp>
      </p:grpSp>
      <p:sp>
        <p:nvSpPr>
          <p:cNvPr id="4" name="Content Placeholder 2">
            <a:extLst>
              <a:ext uri="{FF2B5EF4-FFF2-40B4-BE49-F238E27FC236}">
                <a16:creationId xmlns:a16="http://schemas.microsoft.com/office/drawing/2014/main" id="{2E93F232-C3AC-B85C-5912-2A33BFEC740F}"/>
              </a:ext>
            </a:extLst>
          </p:cNvPr>
          <p:cNvSpPr txBox="1">
            <a:spLocks/>
          </p:cNvSpPr>
          <p:nvPr/>
        </p:nvSpPr>
        <p:spPr>
          <a:xfrm>
            <a:off x="6624320" y="1368419"/>
            <a:ext cx="47658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Shroud = radiative walls</a:t>
            </a:r>
          </a:p>
          <a:p>
            <a:r>
              <a:rPr lang="en-US" dirty="0"/>
              <a:t>Shield = radiative doors</a:t>
            </a:r>
          </a:p>
          <a:p>
            <a:endParaRPr lang="en-US" dirty="0"/>
          </a:p>
          <a:p>
            <a:endParaRPr lang="en-US" dirty="0"/>
          </a:p>
        </p:txBody>
      </p:sp>
      <p:sp>
        <p:nvSpPr>
          <p:cNvPr id="9" name="Slide Number Placeholder 1">
            <a:extLst>
              <a:ext uri="{FF2B5EF4-FFF2-40B4-BE49-F238E27FC236}">
                <a16:creationId xmlns:a16="http://schemas.microsoft.com/office/drawing/2014/main" id="{58B7B8F1-D360-6C83-CE82-49B21455DB13}"/>
              </a:ext>
            </a:extLst>
          </p:cNvPr>
          <p:cNvSpPr txBox="1">
            <a:spLocks/>
          </p:cNvSpPr>
          <p:nvPr/>
        </p:nvSpPr>
        <p:spPr>
          <a:xfrm>
            <a:off x="11407953" y="6456299"/>
            <a:ext cx="49753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D03238-6CB1-4355-AD23-6201DE9AA741}" type="slidenum">
              <a:rPr lang="en-US" smtClean="0"/>
              <a:pPr/>
              <a:t>7</a:t>
            </a:fld>
            <a:endParaRPr lang="en-US" dirty="0"/>
          </a:p>
        </p:txBody>
      </p:sp>
    </p:spTree>
    <p:extLst>
      <p:ext uri="{BB962C8B-B14F-4D97-AF65-F5344CB8AC3E}">
        <p14:creationId xmlns:p14="http://schemas.microsoft.com/office/powerpoint/2010/main" val="3135673749"/>
      </p:ext>
    </p:extLst>
  </p:cSld>
  <p:clrMapOvr>
    <a:masterClrMapping/>
  </p:clrMapOvr>
  <mc:AlternateContent xmlns:mc="http://schemas.openxmlformats.org/markup-compatibility/2006" xmlns:p14="http://schemas.microsoft.com/office/powerpoint/2010/main">
    <mc:Choice Requires="p14">
      <p:transition spd="slow" p14:dur="2000" advTm="95688"/>
    </mc:Choice>
    <mc:Fallback xmlns="">
      <p:transition spd="slow" advTm="956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b="1" dirty="0"/>
              <a:t>Rough vacuum</a:t>
            </a:r>
            <a:r>
              <a:rPr lang="en-US" dirty="0"/>
              <a:t>: 760 Torr (atmospheric) → 1x10</a:t>
            </a:r>
            <a:r>
              <a:rPr lang="en-US" baseline="40000" dirty="0"/>
              <a:t>-3 </a:t>
            </a:r>
            <a:r>
              <a:rPr lang="en-US" dirty="0"/>
              <a:t>Torr</a:t>
            </a:r>
            <a:endParaRPr lang="en-US" baseline="40000" dirty="0"/>
          </a:p>
          <a:p>
            <a:r>
              <a:rPr lang="en-US" b="1" dirty="0"/>
              <a:t>High vacuum</a:t>
            </a:r>
            <a:r>
              <a:rPr lang="en-US" dirty="0"/>
              <a:t>: 1x10</a:t>
            </a:r>
            <a:r>
              <a:rPr lang="en-US" baseline="40000" dirty="0"/>
              <a:t>-3</a:t>
            </a:r>
            <a:r>
              <a:rPr lang="en-US" dirty="0"/>
              <a:t> Torr → 1x10</a:t>
            </a:r>
            <a:r>
              <a:rPr lang="en-US" baseline="40000" dirty="0"/>
              <a:t>-9</a:t>
            </a:r>
            <a:r>
              <a:rPr lang="en-US" dirty="0"/>
              <a:t> Torr</a:t>
            </a:r>
          </a:p>
          <a:p>
            <a:r>
              <a:rPr lang="en-US" dirty="0"/>
              <a:t>Achieve vacuum: series of pumps and valves</a:t>
            </a:r>
          </a:p>
          <a:p>
            <a:r>
              <a:rPr lang="en-US" dirty="0"/>
              <a:t>T2D2 vacuum pressures: &lt; 1x10</a:t>
            </a:r>
            <a:r>
              <a:rPr lang="en-US" baseline="40000" dirty="0"/>
              <a:t>-7</a:t>
            </a:r>
            <a:r>
              <a:rPr lang="en-US" dirty="0"/>
              <a:t> Torr</a:t>
            </a:r>
            <a:endParaRPr lang="en-US" baseline="40000" dirty="0"/>
          </a:p>
          <a:p>
            <a:r>
              <a:rPr lang="en-US" dirty="0"/>
              <a:t>Two main classifications of pumps:</a:t>
            </a:r>
          </a:p>
          <a:p>
            <a:pPr lvl="1"/>
            <a:r>
              <a:rPr lang="en-US" sz="2600" dirty="0"/>
              <a:t>T2D2 facility </a:t>
            </a:r>
            <a:r>
              <a:rPr lang="en-US" sz="2600" b="1" dirty="0"/>
              <a:t>rough vacuum pumps</a:t>
            </a:r>
            <a:r>
              <a:rPr lang="en-US" sz="2600" dirty="0"/>
              <a:t>: oil-free multi-stage roots</a:t>
            </a:r>
          </a:p>
          <a:p>
            <a:pPr lvl="1"/>
            <a:r>
              <a:rPr lang="en-US" sz="2600" dirty="0"/>
              <a:t>T2D2 facility </a:t>
            </a:r>
            <a:r>
              <a:rPr lang="en-US" sz="2600" b="1" dirty="0"/>
              <a:t>high vacuum pumps</a:t>
            </a:r>
            <a:r>
              <a:rPr lang="en-US" sz="2600" dirty="0"/>
              <a:t>: cryogenic and turbomolecular</a:t>
            </a:r>
          </a:p>
        </p:txBody>
      </p:sp>
      <p:sp>
        <p:nvSpPr>
          <p:cNvPr id="8" name="Title 1">
            <a:extLst>
              <a:ext uri="{FF2B5EF4-FFF2-40B4-BE49-F238E27FC236}">
                <a16:creationId xmlns:a16="http://schemas.microsoft.com/office/drawing/2014/main" id="{B8A02641-462D-2DC9-B277-73FB437FEBD2}"/>
              </a:ext>
            </a:extLst>
          </p:cNvPr>
          <p:cNvSpPr txBox="1">
            <a:spLocks/>
          </p:cNvSpPr>
          <p:nvPr/>
        </p:nvSpPr>
        <p:spPr>
          <a:xfrm>
            <a:off x="838200" y="182880"/>
            <a:ext cx="10515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Vacuum Elements</a:t>
            </a:r>
          </a:p>
        </p:txBody>
      </p:sp>
      <p:grpSp>
        <p:nvGrpSpPr>
          <p:cNvPr id="5" name="Group 4">
            <a:extLst>
              <a:ext uri="{FF2B5EF4-FFF2-40B4-BE49-F238E27FC236}">
                <a16:creationId xmlns:a16="http://schemas.microsoft.com/office/drawing/2014/main" id="{8BA88858-6B81-63A6-84CB-DA8B9B853D3D}"/>
              </a:ext>
            </a:extLst>
          </p:cNvPr>
          <p:cNvGrpSpPr/>
          <p:nvPr/>
        </p:nvGrpSpPr>
        <p:grpSpPr>
          <a:xfrm>
            <a:off x="2232152" y="4754423"/>
            <a:ext cx="7727697" cy="1600200"/>
            <a:chOff x="1875176" y="4754423"/>
            <a:chExt cx="7727697" cy="1600200"/>
          </a:xfrm>
        </p:grpSpPr>
        <p:pic>
          <p:nvPicPr>
            <p:cNvPr id="9" name="Picture 2" descr="Roughing Pump for LC/MS, MS120 Rotary Vane Pump | Agilent">
              <a:extLst>
                <a:ext uri="{FF2B5EF4-FFF2-40B4-BE49-F238E27FC236}">
                  <a16:creationId xmlns:a16="http://schemas.microsoft.com/office/drawing/2014/main" id="{15730B44-E361-DC21-E32B-B901A86BD26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875" b="85813" l="14313" r="85375">
                          <a14:foregroundMark x1="55688" y1="85813" x2="54375" y2="84188"/>
                          <a14:foregroundMark x1="48625" y1="77125" x2="21750" y2="64813"/>
                          <a14:foregroundMark x1="21750" y1="64813" x2="15375" y2="49063"/>
                          <a14:foregroundMark x1="15375" y1="49063" x2="17625" y2="28625"/>
                          <a14:foregroundMark x1="17625" y1="28625" x2="74375" y2="22938"/>
                          <a14:foregroundMark x1="74375" y1="22938" x2="84063" y2="35875"/>
                          <a14:foregroundMark x1="84063" y1="35875" x2="85375" y2="49625"/>
                          <a14:foregroundMark x1="67438" y1="21000" x2="46563" y2="19750"/>
                          <a14:foregroundMark x1="46563" y1="19750" x2="26563" y2="26750"/>
                          <a14:foregroundMark x1="17625" y1="26500" x2="59375" y2="20125"/>
                          <a14:foregroundMark x1="59375" y1="20125" x2="75313" y2="20250"/>
                          <a14:foregroundMark x1="75313" y1="20250" x2="60813" y2="43563"/>
                          <a14:foregroundMark x1="60813" y1="43563" x2="33250" y2="42875"/>
                          <a14:foregroundMark x1="33250" y1="42875" x2="34750" y2="51000"/>
                          <a14:foregroundMark x1="82375" y1="21000" x2="76938" y2="20750"/>
                          <a14:foregroundMark x1="82688" y1="19688" x2="82688" y2="19688"/>
                          <a14:foregroundMark x1="13500" y1="57250" x2="14313" y2="28313"/>
                          <a14:foregroundMark x1="14313" y1="28313" x2="17625" y2="26188"/>
                          <a14:foregroundMark x1="14875" y1="25938" x2="14875" y2="25938"/>
                          <a14:foregroundMark x1="84563" y1="18875" x2="84563" y2="18875"/>
                          <a14:foregroundMark x1="41000" y1="51500" x2="41000" y2="51500"/>
                          <a14:foregroundMark x1="41313" y1="47438" x2="46000" y2="60938"/>
                          <a14:foregroundMark x1="46000" y1="60938" x2="30312" y2="53813"/>
                          <a14:foregroundMark x1="30312" y1="53813" x2="34875" y2="40688"/>
                          <a14:foregroundMark x1="34875" y1="40688" x2="33938" y2="54875"/>
                          <a14:foregroundMark x1="33938" y1="54875" x2="46813" y2="48375"/>
                          <a14:foregroundMark x1="46813" y1="48375" x2="29250" y2="49875"/>
                          <a14:foregroundMark x1="29250" y1="49875" x2="47813" y2="49938"/>
                          <a14:foregroundMark x1="47813" y1="49938" x2="35000" y2="56750"/>
                          <a14:foregroundMark x1="35000" y1="56750" x2="47000" y2="70063"/>
                          <a14:foregroundMark x1="47000" y1="70063" x2="48625" y2="70875"/>
                          <a14:foregroundMark x1="50000" y1="19688" x2="48938" y2="19688"/>
                          <a14:foregroundMark x1="44813" y1="21000" x2="44000" y2="21000"/>
                        </a14:backgroundRemoval>
                      </a14:imgEffect>
                    </a14:imgLayer>
                  </a14:imgProps>
                </a:ext>
                <a:ext uri="{28A0092B-C50C-407E-A947-70E740481C1C}">
                  <a14:useLocalDpi xmlns:a14="http://schemas.microsoft.com/office/drawing/2010/main" val="0"/>
                </a:ext>
              </a:extLst>
            </a:blip>
            <a:srcRect l="9100" t="14846" r="9671" b="10693"/>
            <a:stretch/>
          </p:blipFill>
          <p:spPr bwMode="auto">
            <a:xfrm>
              <a:off x="1875176" y="4754423"/>
              <a:ext cx="1745630" cy="1600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147F385-9C16-32BE-AFA4-A02C3E155D80}"/>
                </a:ext>
              </a:extLst>
            </p:cNvPr>
            <p:cNvGrpSpPr>
              <a:grpSpLocks noChangeAspect="1"/>
            </p:cNvGrpSpPr>
            <p:nvPr/>
          </p:nvGrpSpPr>
          <p:grpSpPr>
            <a:xfrm>
              <a:off x="5418994" y="4754423"/>
              <a:ext cx="1232510" cy="1600200"/>
              <a:chOff x="5143501" y="3873435"/>
              <a:chExt cx="2112875" cy="2743200"/>
            </a:xfrm>
          </p:grpSpPr>
          <p:pic>
            <p:nvPicPr>
              <p:cNvPr id="11" name="Picture 4" descr="Ideal Vacuum | CTI Cryogenics Cryo-Torr 10 Vacuum Pump, 10 inch ANSI  Cryopump, 3,000 l/s Air, 9,000 l/s Water Vapor, 8018182G001">
                <a:extLst>
                  <a:ext uri="{FF2B5EF4-FFF2-40B4-BE49-F238E27FC236}">
                    <a16:creationId xmlns:a16="http://schemas.microsoft.com/office/drawing/2014/main" id="{1BA7AF51-1985-4494-3752-D0DF3FC55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8" r="12310"/>
              <a:stretch/>
            </p:blipFill>
            <p:spPr bwMode="auto">
              <a:xfrm>
                <a:off x="5143501" y="3873435"/>
                <a:ext cx="21128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deal Vacuum | CTI Cryogenics Cryo-Torr 10 Vacuum Pump, 10 inch ANSI  Cryopump, 3,000 l/s Air, 9,000 l/s Water Vapor, 8018182G001">
                <a:extLst>
                  <a:ext uri="{FF2B5EF4-FFF2-40B4-BE49-F238E27FC236}">
                    <a16:creationId xmlns:a16="http://schemas.microsoft.com/office/drawing/2014/main" id="{BD6EDFD8-E7C7-674D-DF3C-B75B565F60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val="0"/>
                  </a:ext>
                </a:extLst>
              </a:blip>
              <a:srcRect l="26872" t="30651" r="41832" b="56942"/>
              <a:stretch/>
            </p:blipFill>
            <p:spPr bwMode="auto">
              <a:xfrm>
                <a:off x="5588000" y="4714239"/>
                <a:ext cx="858520" cy="31496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6" descr="Turbomolecular pump - Wikipedia">
              <a:extLst>
                <a:ext uri="{FF2B5EF4-FFF2-40B4-BE49-F238E27FC236}">
                  <a16:creationId xmlns:a16="http://schemas.microsoft.com/office/drawing/2014/main" id="{82318AC7-2F96-FCBC-364D-147E451A56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449692" y="4754423"/>
              <a:ext cx="1153181" cy="160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662601A-8386-BA15-9E3C-47371D22CD51}"/>
              </a:ext>
            </a:extLst>
          </p:cNvPr>
          <p:cNvGrpSpPr/>
          <p:nvPr/>
        </p:nvGrpSpPr>
        <p:grpSpPr>
          <a:xfrm>
            <a:off x="1129499" y="6028634"/>
            <a:ext cx="8302450" cy="369332"/>
            <a:chOff x="2092887" y="5604088"/>
            <a:chExt cx="8302450" cy="369332"/>
          </a:xfrm>
        </p:grpSpPr>
        <p:sp>
          <p:nvSpPr>
            <p:cNvPr id="16" name="TextBox 15">
              <a:extLst>
                <a:ext uri="{FF2B5EF4-FFF2-40B4-BE49-F238E27FC236}">
                  <a16:creationId xmlns:a16="http://schemas.microsoft.com/office/drawing/2014/main" id="{91D8CEBD-D45E-FB25-E78D-B993CC72C6AA}"/>
                </a:ext>
              </a:extLst>
            </p:cNvPr>
            <p:cNvSpPr txBox="1"/>
            <p:nvPr/>
          </p:nvSpPr>
          <p:spPr>
            <a:xfrm>
              <a:off x="2092887" y="5604088"/>
              <a:ext cx="2024159" cy="369332"/>
            </a:xfrm>
            <a:prstGeom prst="rect">
              <a:avLst/>
            </a:prstGeom>
            <a:noFill/>
          </p:spPr>
          <p:txBody>
            <a:bodyPr wrap="square" rtlCol="0">
              <a:spAutoFit/>
            </a:bodyPr>
            <a:lstStyle/>
            <a:p>
              <a:pPr algn="ctr"/>
              <a:r>
                <a:rPr lang="en-US" dirty="0"/>
                <a:t>Roughing Pump</a:t>
              </a:r>
            </a:p>
          </p:txBody>
        </p:sp>
        <p:sp>
          <p:nvSpPr>
            <p:cNvPr id="19" name="TextBox 18">
              <a:extLst>
                <a:ext uri="{FF2B5EF4-FFF2-40B4-BE49-F238E27FC236}">
                  <a16:creationId xmlns:a16="http://schemas.microsoft.com/office/drawing/2014/main" id="{D400F596-6FA9-99B6-4DE5-72010555D72D}"/>
                </a:ext>
              </a:extLst>
            </p:cNvPr>
            <p:cNvSpPr txBox="1"/>
            <p:nvPr/>
          </p:nvSpPr>
          <p:spPr>
            <a:xfrm>
              <a:off x="5273582" y="5604088"/>
              <a:ext cx="2024159" cy="369332"/>
            </a:xfrm>
            <a:prstGeom prst="rect">
              <a:avLst/>
            </a:prstGeom>
            <a:noFill/>
          </p:spPr>
          <p:txBody>
            <a:bodyPr wrap="square" rtlCol="0">
              <a:spAutoFit/>
            </a:bodyPr>
            <a:lstStyle/>
            <a:p>
              <a:pPr algn="ctr"/>
              <a:r>
                <a:rPr lang="en-US" dirty="0"/>
                <a:t>Cryo Pump</a:t>
              </a:r>
            </a:p>
          </p:txBody>
        </p:sp>
        <p:sp>
          <p:nvSpPr>
            <p:cNvPr id="20" name="TextBox 19">
              <a:extLst>
                <a:ext uri="{FF2B5EF4-FFF2-40B4-BE49-F238E27FC236}">
                  <a16:creationId xmlns:a16="http://schemas.microsoft.com/office/drawing/2014/main" id="{382D7C19-6869-BF56-571B-5D0595692227}"/>
                </a:ext>
              </a:extLst>
            </p:cNvPr>
            <p:cNvSpPr txBox="1"/>
            <p:nvPr/>
          </p:nvSpPr>
          <p:spPr>
            <a:xfrm>
              <a:off x="8371178" y="5604088"/>
              <a:ext cx="2024159" cy="369332"/>
            </a:xfrm>
            <a:prstGeom prst="rect">
              <a:avLst/>
            </a:prstGeom>
            <a:noFill/>
          </p:spPr>
          <p:txBody>
            <a:bodyPr wrap="square" rtlCol="0">
              <a:spAutoFit/>
            </a:bodyPr>
            <a:lstStyle/>
            <a:p>
              <a:pPr algn="ctr"/>
              <a:r>
                <a:rPr lang="en-US" dirty="0"/>
                <a:t>Turbo Pump</a:t>
              </a:r>
            </a:p>
          </p:txBody>
        </p:sp>
      </p:grpSp>
      <p:sp>
        <p:nvSpPr>
          <p:cNvPr id="2" name="Slide Number Placeholder 1">
            <a:extLst>
              <a:ext uri="{FF2B5EF4-FFF2-40B4-BE49-F238E27FC236}">
                <a16:creationId xmlns:a16="http://schemas.microsoft.com/office/drawing/2014/main" id="{3E878210-58F3-D24D-6B1D-97651D556E7F}"/>
              </a:ext>
            </a:extLst>
          </p:cNvPr>
          <p:cNvSpPr>
            <a:spLocks noGrp="1"/>
          </p:cNvSpPr>
          <p:nvPr>
            <p:ph type="sldNum" sz="quarter" idx="12"/>
          </p:nvPr>
        </p:nvSpPr>
        <p:spPr/>
        <p:txBody>
          <a:bodyPr/>
          <a:lstStyle/>
          <a:p>
            <a:fld id="{2AD03238-6CB1-4355-AD23-6201DE9AA741}" type="slidenum">
              <a:rPr lang="en-US" smtClean="0"/>
              <a:t>8</a:t>
            </a:fld>
            <a:endParaRPr lang="en-US" dirty="0"/>
          </a:p>
        </p:txBody>
      </p:sp>
      <p:sp>
        <p:nvSpPr>
          <p:cNvPr id="4" name="Content Placeholder 2">
            <a:extLst>
              <a:ext uri="{FF2B5EF4-FFF2-40B4-BE49-F238E27FC236}">
                <a16:creationId xmlns:a16="http://schemas.microsoft.com/office/drawing/2014/main" id="{BF86FA27-42DE-01FF-85FA-B70FDA581446}"/>
              </a:ext>
            </a:extLst>
          </p:cNvPr>
          <p:cNvSpPr txBox="1">
            <a:spLocks/>
          </p:cNvSpPr>
          <p:nvPr/>
        </p:nvSpPr>
        <p:spPr>
          <a:xfrm>
            <a:off x="0" y="3836425"/>
            <a:ext cx="12192000" cy="2160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85899926"/>
      </p:ext>
    </p:extLst>
  </p:cSld>
  <p:clrMapOvr>
    <a:masterClrMapping/>
  </p:clrMapOvr>
  <mc:AlternateContent xmlns:mc="http://schemas.openxmlformats.org/markup-compatibility/2006" xmlns:p14="http://schemas.microsoft.com/office/powerpoint/2010/main">
    <mc:Choice Requires="p14">
      <p:transition spd="slow" p14:dur="2000" advTm="73692"/>
    </mc:Choice>
    <mc:Fallback xmlns="">
      <p:transition spd="slow" advTm="7369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FD1B5-EC45-4FFA-8493-BB1C11E4BE23}"/>
              </a:ext>
            </a:extLst>
          </p:cNvPr>
          <p:cNvSpPr>
            <a:spLocks noGrp="1"/>
          </p:cNvSpPr>
          <p:nvPr>
            <p:ph idx="1"/>
          </p:nvPr>
        </p:nvSpPr>
        <p:spPr>
          <a:xfrm>
            <a:off x="838200" y="1371600"/>
            <a:ext cx="10515600" cy="4351338"/>
          </a:xfrm>
        </p:spPr>
        <p:txBody>
          <a:bodyPr/>
          <a:lstStyle/>
          <a:p>
            <a:r>
              <a:rPr lang="en-US" dirty="0"/>
              <a:t>Chamber pressure from atmospheric to rough vacuum</a:t>
            </a:r>
          </a:p>
          <a:p>
            <a:r>
              <a:rPr lang="en-US" dirty="0"/>
              <a:t>760 Torr → 1x10</a:t>
            </a:r>
            <a:r>
              <a:rPr lang="en-US" baseline="40000" dirty="0"/>
              <a:t>-3</a:t>
            </a:r>
            <a:r>
              <a:rPr lang="en-US" dirty="0"/>
              <a:t> Torr</a:t>
            </a:r>
          </a:p>
          <a:p>
            <a:r>
              <a:rPr lang="en-US" dirty="0"/>
              <a:t>“Through” pump using rotating blades</a:t>
            </a:r>
          </a:p>
          <a:p>
            <a:r>
              <a:rPr lang="en-US" dirty="0"/>
              <a:t>Works in continuum flow regime</a:t>
            </a:r>
          </a:p>
        </p:txBody>
      </p:sp>
      <p:sp>
        <p:nvSpPr>
          <p:cNvPr id="8" name="Title 1">
            <a:extLst>
              <a:ext uri="{FF2B5EF4-FFF2-40B4-BE49-F238E27FC236}">
                <a16:creationId xmlns:a16="http://schemas.microsoft.com/office/drawing/2014/main" id="{0833CA3D-70F4-2C3C-E954-2CA0FF6A79FB}"/>
              </a:ext>
            </a:extLst>
          </p:cNvPr>
          <p:cNvSpPr txBox="1">
            <a:spLocks/>
          </p:cNvSpPr>
          <p:nvPr/>
        </p:nvSpPr>
        <p:spPr>
          <a:xfrm>
            <a:off x="838200" y="182880"/>
            <a:ext cx="10515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t>Roughing Pump</a:t>
            </a:r>
          </a:p>
        </p:txBody>
      </p:sp>
      <p:sp>
        <p:nvSpPr>
          <p:cNvPr id="2" name="Slide Number Placeholder 1">
            <a:extLst>
              <a:ext uri="{FF2B5EF4-FFF2-40B4-BE49-F238E27FC236}">
                <a16:creationId xmlns:a16="http://schemas.microsoft.com/office/drawing/2014/main" id="{CABA9ECE-0980-2EAA-44BB-BF01B5020B09}"/>
              </a:ext>
            </a:extLst>
          </p:cNvPr>
          <p:cNvSpPr>
            <a:spLocks noGrp="1"/>
          </p:cNvSpPr>
          <p:nvPr>
            <p:ph type="sldNum" sz="quarter" idx="12"/>
          </p:nvPr>
        </p:nvSpPr>
        <p:spPr/>
        <p:txBody>
          <a:bodyPr/>
          <a:lstStyle/>
          <a:p>
            <a:fld id="{2AD03238-6CB1-4355-AD23-6201DE9AA741}" type="slidenum">
              <a:rPr lang="en-US" smtClean="0"/>
              <a:t>9</a:t>
            </a:fld>
            <a:endParaRPr lang="en-US" dirty="0"/>
          </a:p>
        </p:txBody>
      </p:sp>
      <p:grpSp>
        <p:nvGrpSpPr>
          <p:cNvPr id="9" name="Group 8">
            <a:extLst>
              <a:ext uri="{FF2B5EF4-FFF2-40B4-BE49-F238E27FC236}">
                <a16:creationId xmlns:a16="http://schemas.microsoft.com/office/drawing/2014/main" id="{54B70448-6943-882F-23FF-9C1A86101E82}"/>
              </a:ext>
            </a:extLst>
          </p:cNvPr>
          <p:cNvGrpSpPr/>
          <p:nvPr/>
        </p:nvGrpSpPr>
        <p:grpSpPr>
          <a:xfrm>
            <a:off x="2245593" y="3587029"/>
            <a:ext cx="7700814" cy="2743200"/>
            <a:chOff x="1580969" y="3587029"/>
            <a:chExt cx="7700814" cy="2743200"/>
          </a:xfrm>
        </p:grpSpPr>
        <p:pic>
          <p:nvPicPr>
            <p:cNvPr id="1026" name="Picture 2" descr="Roughing Pump for LC/MS, MS120 Rotary Vane Pump | Agilent">
              <a:extLst>
                <a:ext uri="{FF2B5EF4-FFF2-40B4-BE49-F238E27FC236}">
                  <a16:creationId xmlns:a16="http://schemas.microsoft.com/office/drawing/2014/main" id="{BD1CAB51-2178-3B14-F27B-D7E670AB44C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875" b="85813" l="14313" r="85375">
                          <a14:foregroundMark x1="55688" y1="85813" x2="54375" y2="84188"/>
                          <a14:foregroundMark x1="48625" y1="77125" x2="21750" y2="64813"/>
                          <a14:foregroundMark x1="21750" y1="64813" x2="15375" y2="49063"/>
                          <a14:foregroundMark x1="15375" y1="49063" x2="17625" y2="28625"/>
                          <a14:foregroundMark x1="17625" y1="28625" x2="74375" y2="22938"/>
                          <a14:foregroundMark x1="74375" y1="22938" x2="84063" y2="35875"/>
                          <a14:foregroundMark x1="84063" y1="35875" x2="85375" y2="49625"/>
                          <a14:foregroundMark x1="67438" y1="21000" x2="46563" y2="19750"/>
                          <a14:foregroundMark x1="46563" y1="19750" x2="26563" y2="26750"/>
                          <a14:foregroundMark x1="17625" y1="26500" x2="59375" y2="20125"/>
                          <a14:foregroundMark x1="59375" y1="20125" x2="75313" y2="20250"/>
                          <a14:foregroundMark x1="75313" y1="20250" x2="60813" y2="43563"/>
                          <a14:foregroundMark x1="60813" y1="43563" x2="33250" y2="42875"/>
                          <a14:foregroundMark x1="33250" y1="42875" x2="34750" y2="51000"/>
                          <a14:foregroundMark x1="82375" y1="21000" x2="76938" y2="20750"/>
                          <a14:foregroundMark x1="82688" y1="19688" x2="82688" y2="19688"/>
                          <a14:foregroundMark x1="13500" y1="57250" x2="14313" y2="28313"/>
                          <a14:foregroundMark x1="14313" y1="28313" x2="17625" y2="26188"/>
                          <a14:foregroundMark x1="14875" y1="25938" x2="14875" y2="25938"/>
                          <a14:foregroundMark x1="84563" y1="18875" x2="84563" y2="18875"/>
                          <a14:foregroundMark x1="41000" y1="51500" x2="41000" y2="51500"/>
                          <a14:foregroundMark x1="41313" y1="47438" x2="46000" y2="60938"/>
                          <a14:foregroundMark x1="46000" y1="60938" x2="30312" y2="53813"/>
                          <a14:foregroundMark x1="30312" y1="53813" x2="34875" y2="40688"/>
                          <a14:foregroundMark x1="34875" y1="40688" x2="33938" y2="54875"/>
                          <a14:foregroundMark x1="33938" y1="54875" x2="46813" y2="48375"/>
                          <a14:foregroundMark x1="46813" y1="48375" x2="29250" y2="49875"/>
                          <a14:foregroundMark x1="29250" y1="49875" x2="47813" y2="49938"/>
                          <a14:foregroundMark x1="47813" y1="49938" x2="35000" y2="56750"/>
                          <a14:foregroundMark x1="35000" y1="56750" x2="47000" y2="70063"/>
                          <a14:foregroundMark x1="47000" y1="70063" x2="48625" y2="70875"/>
                          <a14:foregroundMark x1="50000" y1="19688" x2="48938" y2="19688"/>
                          <a14:foregroundMark x1="44813" y1="21000" x2="44000" y2="21000"/>
                        </a14:backgroundRemoval>
                      </a14:imgEffect>
                    </a14:imgLayer>
                  </a14:imgProps>
                </a:ext>
                <a:ext uri="{28A0092B-C50C-407E-A947-70E740481C1C}">
                  <a14:useLocalDpi xmlns:a14="http://schemas.microsoft.com/office/drawing/2010/main" val="0"/>
                </a:ext>
              </a:extLst>
            </a:blip>
            <a:srcRect l="9100" t="14846" r="9671" b="8362"/>
            <a:stretch/>
          </p:blipFill>
          <p:spPr bwMode="auto">
            <a:xfrm>
              <a:off x="1580969" y="3587029"/>
              <a:ext cx="290169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50B39EA-CC04-A535-5415-E6CEC008D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600" y="3587029"/>
              <a:ext cx="3861183" cy="2743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080476"/>
      </p:ext>
    </p:extLst>
  </p:cSld>
  <p:clrMapOvr>
    <a:masterClrMapping/>
  </p:clrMapOvr>
  <mc:AlternateContent xmlns:mc="http://schemas.openxmlformats.org/markup-compatibility/2006" xmlns:p14="http://schemas.microsoft.com/office/powerpoint/2010/main">
    <mc:Choice Requires="p14">
      <p:transition spd="slow" p14:dur="2000" advTm="1095"/>
    </mc:Choice>
    <mc:Fallback xmlns="">
      <p:transition spd="slow" advTm="10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8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12920</TotalTime>
  <Words>1851</Words>
  <Application>Microsoft Office PowerPoint</Application>
  <PresentationFormat>Widescreen</PresentationFormat>
  <Paragraphs>301</Paragraphs>
  <Slides>32</Slides>
  <Notes>28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(Body)</vt:lpstr>
      <vt:lpstr>Calibri Light</vt:lpstr>
      <vt:lpstr>Catamaran</vt:lpstr>
      <vt:lpstr>Courier New</vt:lpstr>
      <vt:lpstr>Source Sans Pro</vt:lpstr>
      <vt:lpstr>Office Theme</vt:lpstr>
      <vt:lpstr>PowerPoint Presentation</vt:lpstr>
      <vt:lpstr>Agenda</vt:lpstr>
      <vt:lpstr>About Me</vt:lpstr>
      <vt:lpstr>Thermal Vacuum Chambers</vt:lpstr>
      <vt:lpstr>Importance of T-VAC Testing</vt:lpstr>
      <vt:lpstr>Thermal Elements</vt:lpstr>
      <vt:lpstr>Thermal Zones</vt:lpstr>
      <vt:lpstr>PowerPoint Presentation</vt:lpstr>
      <vt:lpstr>PowerPoint Presentation</vt:lpstr>
      <vt:lpstr>PowerPoint Presentation</vt:lpstr>
      <vt:lpstr>PowerPoint Presentation</vt:lpstr>
      <vt:lpstr>PowerPoint Presentation</vt:lpstr>
      <vt:lpstr>Turbo Pump System</vt:lpstr>
      <vt:lpstr>Turbo Pump System Animation</vt:lpstr>
      <vt:lpstr>Cryo Pump System</vt:lpstr>
      <vt:lpstr>Cryo Pump System Animation</vt:lpstr>
      <vt:lpstr>Contamination Elements</vt:lpstr>
      <vt:lpstr>Scavenger Plate</vt:lpstr>
      <vt:lpstr>Cold Finger</vt:lpstr>
      <vt:lpstr>Quartz Crystal Microbalance (QCM)</vt:lpstr>
      <vt:lpstr>Residual Gas Analyzer (RGA)</vt:lpstr>
      <vt:lpstr>Common T-VAC Tests</vt:lpstr>
      <vt:lpstr>Thermal Vacuum Software</vt:lpstr>
      <vt:lpstr>PowerPoint Presentation</vt:lpstr>
      <vt:lpstr>PowerPoint Presentation</vt:lpstr>
      <vt:lpstr>Post Test Data Processing</vt:lpstr>
      <vt:lpstr>PowerPoint Presentation</vt:lpstr>
      <vt:lpstr>PowerPoint Presentation</vt:lpstr>
      <vt:lpstr>PowerPoint Presentation</vt:lpstr>
      <vt:lpstr>Conclusion </vt:lpstr>
      <vt:lpstr>New Thermal Website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Internship - Exit Presentation</dc:title>
  <dc:creator>Schwartz, Elliot C. (GSFC-5450)</dc:creator>
  <cp:lastModifiedBy>Otero, Veronica (GSFC-5450)</cp:lastModifiedBy>
  <cp:revision>261</cp:revision>
  <dcterms:created xsi:type="dcterms:W3CDTF">2021-12-21T17:30:36Z</dcterms:created>
  <dcterms:modified xsi:type="dcterms:W3CDTF">2023-08-22T14:08:22Z</dcterms:modified>
</cp:coreProperties>
</file>