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0" r:id="rId2"/>
    <p:sldId id="287" r:id="rId3"/>
    <p:sldId id="293" r:id="rId4"/>
    <p:sldId id="294" r:id="rId5"/>
    <p:sldId id="278" r:id="rId6"/>
    <p:sldId id="295" r:id="rId7"/>
    <p:sldId id="290" r:id="rId8"/>
    <p:sldId id="277" r:id="rId9"/>
    <p:sldId id="280" r:id="rId10"/>
    <p:sldId id="286" r:id="rId11"/>
    <p:sldId id="292" r:id="rId12"/>
    <p:sldId id="296" r:id="rId13"/>
    <p:sldId id="297" r:id="rId14"/>
    <p:sldId id="298" r:id="rId15"/>
    <p:sldId id="291" r:id="rId16"/>
    <p:sldId id="299" r:id="rId17"/>
    <p:sldId id="289" r:id="rId18"/>
    <p:sldId id="276" r:id="rId19"/>
  </p:sldIdLst>
  <p:sldSz cx="9144000" cy="6858000" type="screen4x3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3F6"/>
    <a:srgbClr val="5F5F5F"/>
    <a:srgbClr val="DDDDDD"/>
    <a:srgbClr val="777777"/>
    <a:srgbClr val="CCFFCC"/>
    <a:srgbClr val="FFFF99"/>
    <a:srgbClr val="FFCCCC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13" autoAdjust="0"/>
  </p:normalViewPr>
  <p:slideViewPr>
    <p:cSldViewPr>
      <p:cViewPr varScale="1">
        <p:scale>
          <a:sx n="74" d="100"/>
          <a:sy n="74" d="100"/>
        </p:scale>
        <p:origin x="1560" y="58"/>
      </p:cViewPr>
      <p:guideLst>
        <p:guide orient="horz"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56" y="-9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003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mask the location of the with 2 layers of aluminum or Kapton tape leaving 1/8in on each side for a fillet.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7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mask the location of the with 2 layers of aluminum or Kapton tape leaving 1/8in on each side for a fillet.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02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mask the location of the with 2 layers of aluminum or Kapton tape leaving 1/8in on each side for a fillet.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42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mask the location of the with 2 layers of aluminum or Kapton tape leaving 1/8in on each side for a fillet.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1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21C7E57F-2EAB-4B0D-A256-8D1E6737D4C9}" type="datetime1">
              <a:rPr lang="en-US" smtClean="0"/>
              <a:t>8/21/2023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2019 – August 26-30,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0CEF2-A099-4D25-A627-2C96918E26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ACD0473A-0D05-421A-B2AA-53C8A7060698}" type="datetime1">
              <a:rPr lang="en-US" smtClean="0"/>
              <a:t>8/21/2023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2019 – August 26-30,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5FB905D8-C829-43AD-8AB5-C51FF1FC50EB}" type="datetime1">
              <a:rPr lang="en-US" smtClean="0"/>
              <a:t>8/21/2023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2019 – August 26-30,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FE24A336-EAAD-4A04-BF1B-8FCBD4BC907B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2019 – August 26-30,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8EB7FC94-89CA-4614-ABCE-F6951C147AEA}" type="datetime1">
              <a:rPr lang="en-US" smtClean="0"/>
              <a:t>8/21/2023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2019 – August 26-30, 2019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7CD37F5F-9405-4A68-82E5-223214F3B345}" type="datetime1">
              <a:rPr lang="en-US" smtClean="0"/>
              <a:t>8/21/2023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2019 – August 26-30,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4B61D1D2-7430-4E94-B162-2BF33A3EE09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2019 – August 26-30, 2019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EF166421-16A1-4FBC-AF16-ADAE64BA5A36}" type="datetime1">
              <a:rPr lang="en-US" smtClean="0"/>
              <a:t>8/21/2023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2019 – August 26-30,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8CA94DE5-BE25-4518-A325-7BA634228701}" type="datetime1">
              <a:rPr lang="en-US" smtClean="0"/>
              <a:t>8/21/2023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2019 – August 26-30,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533400" y="685800"/>
            <a:ext cx="81534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533400" y="152400"/>
            <a:ext cx="81534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05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rgbClr val="33339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D26672C-0BFB-481E-A3EB-3DAD233F8453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4008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TFAWS 2019 – August 26-30, 2019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3" name="Picture 23"/>
          <p:cNvPicPr>
            <a:picLocks noChangeAspect="1" noChangeArrowheads="1"/>
          </p:cNvPicPr>
          <p:nvPr userDrawn="1"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0"/>
            <a:ext cx="106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0919" y="19583"/>
            <a:ext cx="944962" cy="8657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81400"/>
            <a:ext cx="6096000" cy="914400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chemeClr val="tx1"/>
                </a:solidFill>
                <a:ea typeface="ＭＳ Ｐゴシック" charset="-128"/>
              </a:rPr>
              <a:t>Presented By</a:t>
            </a:r>
            <a:br>
              <a:rPr lang="en-US" sz="1800" dirty="0">
                <a:solidFill>
                  <a:schemeClr val="tx1"/>
                </a:solidFill>
                <a:ea typeface="ＭＳ Ｐゴシック" charset="-128"/>
              </a:rPr>
            </a:br>
            <a:r>
              <a:rPr lang="en-US" dirty="0">
                <a:solidFill>
                  <a:schemeClr val="tx1"/>
                </a:solidFill>
                <a:ea typeface="ＭＳ Ｐゴシック" charset="-128"/>
              </a:rPr>
              <a:t>Colton Cohill</a:t>
            </a:r>
          </a:p>
        </p:txBody>
      </p:sp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743200" y="1524000"/>
            <a:ext cx="6134100" cy="1600200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charset="-128"/>
              </a:rPr>
              <a:t>Epoxy, Heaters, Sensors and Wiring</a:t>
            </a:r>
            <a:br>
              <a:rPr lang="en-US" sz="2000" dirty="0">
                <a:ea typeface="ＭＳ Ｐゴシック" charset="-128"/>
              </a:rPr>
            </a:br>
            <a:br>
              <a:rPr lang="en-US" sz="3200" b="0" dirty="0">
                <a:ea typeface="ＭＳ Ｐゴシック" charset="-128"/>
              </a:rPr>
            </a:br>
            <a:r>
              <a:rPr lang="en-US" sz="3200" b="0" dirty="0">
                <a:ea typeface="ＭＳ Ｐゴシック" charset="-128"/>
              </a:rPr>
              <a:t> </a:t>
            </a:r>
            <a:r>
              <a:rPr lang="en-US" b="0" dirty="0">
                <a:ea typeface="ＭＳ Ｐゴシック" charset="-128"/>
              </a:rPr>
              <a:t>NASA-GSFC</a:t>
            </a: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5105400" y="5181600"/>
            <a:ext cx="40386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Thermal &amp; Fluids Analysis Workshop</a:t>
            </a:r>
            <a:b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TFAWS 2023</a:t>
            </a:r>
            <a:b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August 21-25, 2023</a:t>
            </a:r>
          </a:p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NASA Goddard Space Flight Center</a:t>
            </a:r>
          </a:p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College Park, MD</a:t>
            </a:r>
          </a:p>
        </p:txBody>
      </p:sp>
      <p:sp>
        <p:nvSpPr>
          <p:cNvPr id="112676" name="Text Box 36"/>
          <p:cNvSpPr txBox="1">
            <a:spLocks noChangeArrowheads="1"/>
          </p:cNvSpPr>
          <p:nvPr/>
        </p:nvSpPr>
        <p:spPr bwMode="auto">
          <a:xfrm>
            <a:off x="0" y="152400"/>
            <a:ext cx="8686800" cy="609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+mn-ea"/>
              </a:rPr>
              <a:t>	TFAWS Thermal Instrumentation Paper Session</a:t>
            </a:r>
          </a:p>
        </p:txBody>
      </p:sp>
      <p:pic>
        <p:nvPicPr>
          <p:cNvPr id="13317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0"/>
            <a:ext cx="106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FDF55C-D6BF-4EEC-99B1-CDF848B39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09800"/>
            <a:ext cx="3523793" cy="33408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a heater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Once you have a smooth layer on each surface you will want to remove all aluminum tape.</a:t>
            </a:r>
          </a:p>
          <a:p>
            <a:pPr lvl="1"/>
            <a:r>
              <a:rPr lang="en-US" dirty="0"/>
              <a:t>Once the tape has been removed you will place the heater on to the substrate.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2023 – August 21-25,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F88CC9-2227-A23C-8D41-951926E96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r="3273" b="140"/>
          <a:stretch/>
        </p:blipFill>
        <p:spPr bwMode="auto">
          <a:xfrm>
            <a:off x="6080484" y="3137084"/>
            <a:ext cx="2322218" cy="302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24BC7BD-45CF-E3E1-9F9E-96AE90868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06"/>
          <a:stretch/>
        </p:blipFill>
        <p:spPr bwMode="auto">
          <a:xfrm>
            <a:off x="427377" y="3124200"/>
            <a:ext cx="2810405" cy="303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48E143-B799-A0E5-CC1A-233044E56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957" y="3124200"/>
            <a:ext cx="2489866" cy="302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19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weight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Once you have the heater on the substrate you will add leveling plate.</a:t>
            </a:r>
          </a:p>
          <a:p>
            <a:pPr lvl="1"/>
            <a:r>
              <a:rPr lang="en-US" dirty="0"/>
              <a:t>This plate will be made up of layers.</a:t>
            </a:r>
          </a:p>
          <a:p>
            <a:pPr lvl="1"/>
            <a:r>
              <a:rPr lang="en-US" dirty="0"/>
              <a:t> The first layer will be Teflon tape to hold a rubber pad to a 1/8” aluminum plate and then placing a two-pound weight on top.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2023 – August 21-25,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F88CC9-2227-A23C-8D41-951926E96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r="3273" b="140"/>
          <a:stretch/>
        </p:blipFill>
        <p:spPr bwMode="auto">
          <a:xfrm>
            <a:off x="914399" y="2925824"/>
            <a:ext cx="2318371" cy="30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630665-25A9-6734-D5B3-E0F10D447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31"/>
          <a:stretch/>
        </p:blipFill>
        <p:spPr>
          <a:xfrm>
            <a:off x="3559009" y="2700867"/>
            <a:ext cx="1851192" cy="335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60D7E9-D6B1-CB68-4A10-6FCC5E317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00" r="5142"/>
          <a:stretch/>
        </p:blipFill>
        <p:spPr>
          <a:xfrm>
            <a:off x="5880099" y="2725522"/>
            <a:ext cx="2590800" cy="33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7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F4B9E0-94F4-362F-859E-61426B56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Thermocouples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D02EC-2F8C-75E3-1FBE-2E751972A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2019 – August 26-30,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47251-DB4D-7284-EFAA-99AFC626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21CDB-DF92-290C-DE60-C56A1B11F760}"/>
              </a:ext>
            </a:extLst>
          </p:cNvPr>
          <p:cNvSpPr txBox="1"/>
          <p:nvPr/>
        </p:nvSpPr>
        <p:spPr>
          <a:xfrm>
            <a:off x="767546" y="3362295"/>
            <a:ext cx="7326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How </a:t>
            </a:r>
            <a:r>
              <a:rPr lang="en-US" sz="4000" dirty="0" err="1"/>
              <a:t>Themocouples</a:t>
            </a:r>
            <a:r>
              <a:rPr lang="en-US" sz="4000" dirty="0"/>
              <a:t> are installed</a:t>
            </a:r>
          </a:p>
        </p:txBody>
      </p:sp>
    </p:spTree>
    <p:extLst>
      <p:ext uri="{BB962C8B-B14F-4D97-AF65-F5344CB8AC3E}">
        <p14:creationId xmlns:p14="http://schemas.microsoft.com/office/powerpoint/2010/main" val="1861035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C811-5F6E-7BB1-ACDB-0D7C12CF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Thermocouple Installation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0CBF9-95BB-3FA3-52AB-B3ADCEADC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Thermocouples are temporary during TVAC testing</a:t>
            </a:r>
          </a:p>
          <a:p>
            <a:pPr lvl="1"/>
            <a:r>
              <a:rPr lang="en-US" dirty="0"/>
              <a:t>Need to stay in place, but removeable after the test</a:t>
            </a:r>
          </a:p>
          <a:p>
            <a:pPr lvl="1"/>
            <a:r>
              <a:rPr lang="en-US" dirty="0"/>
              <a:t>Aluminum Tape (3M425) is standard method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Label T/C bead and miniplug with a vacuum compatible numbers</a:t>
            </a:r>
          </a:p>
          <a:p>
            <a:pPr lvl="1"/>
            <a:r>
              <a:rPr lang="en-US" dirty="0"/>
              <a:t>Bend Thermocouple into a “U” shape</a:t>
            </a:r>
          </a:p>
          <a:p>
            <a:pPr lvl="1"/>
            <a:r>
              <a:rPr lang="en-US" dirty="0"/>
              <a:t>Apply aluminum tape over T/C bead</a:t>
            </a:r>
          </a:p>
          <a:p>
            <a:pPr lvl="1"/>
            <a:r>
              <a:rPr lang="en-US" dirty="0"/>
              <a:t>Burnish Aluminum tape down with a Teflon Stick,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37054-C4F8-477D-B4F9-2C6CB036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2019 – August 26-30,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AFB77-BF5C-77D0-23D5-6ABB2EE7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A3E2-4CB8-43B1-9AF4-23FEB8A0CB9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tcouple.jpg">
            <a:extLst>
              <a:ext uri="{FF2B5EF4-FFF2-40B4-BE49-F238E27FC236}">
                <a16:creationId xmlns:a16="http://schemas.microsoft.com/office/drawing/2014/main" id="{12B6E7D4-2F3E-A78E-4D02-1932901CD2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5377" r="19982"/>
          <a:stretch>
            <a:fillRect/>
          </a:stretch>
        </p:blipFill>
        <p:spPr>
          <a:xfrm rot="5400000">
            <a:off x="1138200" y="3586215"/>
            <a:ext cx="2447998" cy="31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F4B9E0-94F4-362F-859E-61426B56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Thermostats, Thermistors, PRTs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D02EC-2F8C-75E3-1FBE-2E751972A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2019 – August 26-30,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47251-DB4D-7284-EFAA-99AFC626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21CDB-DF92-290C-DE60-C56A1B11F760}"/>
              </a:ext>
            </a:extLst>
          </p:cNvPr>
          <p:cNvSpPr txBox="1"/>
          <p:nvPr/>
        </p:nvSpPr>
        <p:spPr>
          <a:xfrm>
            <a:off x="501450" y="3362295"/>
            <a:ext cx="7858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</a:t>
            </a:r>
            <a:r>
              <a:rPr lang="en-US" sz="3200" dirty="0" err="1"/>
              <a:t>Tstats</a:t>
            </a:r>
            <a:r>
              <a:rPr lang="en-US" sz="3200" dirty="0"/>
              <a:t>, </a:t>
            </a:r>
            <a:r>
              <a:rPr lang="en-US" sz="3200" dirty="0" err="1"/>
              <a:t>thermsitors</a:t>
            </a:r>
            <a:r>
              <a:rPr lang="en-US" sz="3200" dirty="0"/>
              <a:t>, PRTs are installed</a:t>
            </a:r>
          </a:p>
        </p:txBody>
      </p:sp>
    </p:spTree>
    <p:extLst>
      <p:ext uri="{BB962C8B-B14F-4D97-AF65-F5344CB8AC3E}">
        <p14:creationId xmlns:p14="http://schemas.microsoft.com/office/powerpoint/2010/main" val="297339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Thermistor and PRT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2023 – August 21-25,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2B8D8-E4BC-BD74-A681-3446D7917919}"/>
              </a:ext>
            </a:extLst>
          </p:cNvPr>
          <p:cNvSpPr txBox="1"/>
          <p:nvPr/>
        </p:nvSpPr>
        <p:spPr>
          <a:xfrm>
            <a:off x="134554" y="1066801"/>
            <a:ext cx="862844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Abrade the location for the sensor and clean with IPA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Add tape to hold the sensor in place while epoxy dries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Add a small bead to the surface under and over the sensor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You can </a:t>
            </a:r>
            <a:r>
              <a:rPr lang="en-US" b="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stake the sensor in place with </a:t>
            </a:r>
            <a:r>
              <a:rPr lang="en-US" b="0" kern="0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arathane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pic>
        <p:nvPicPr>
          <p:cNvPr id="7" name="Picture 6" descr="A picture containing letter&#10;&#10;Description automatically generated">
            <a:extLst>
              <a:ext uri="{FF2B5EF4-FFF2-40B4-BE49-F238E27FC236}">
                <a16:creationId xmlns:a16="http://schemas.microsoft.com/office/drawing/2014/main" id="{B458376E-2038-CB28-9342-B30AD2A04F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9" t="53466" r="22082" b="7151"/>
          <a:stretch/>
        </p:blipFill>
        <p:spPr>
          <a:xfrm>
            <a:off x="3886200" y="3033448"/>
            <a:ext cx="2158140" cy="2908809"/>
          </a:xfrm>
          <a:prstGeom prst="rect">
            <a:avLst/>
          </a:prstGeom>
        </p:spPr>
      </p:pic>
      <p:pic>
        <p:nvPicPr>
          <p:cNvPr id="10" name="Picture 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4A82179-3CBF-9138-F2C0-58FB553735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32302" b="13122"/>
          <a:stretch/>
        </p:blipFill>
        <p:spPr>
          <a:xfrm>
            <a:off x="1143000" y="3072891"/>
            <a:ext cx="2139692" cy="2699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F197CF-A766-FAB5-B4F0-6955E13BC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208" t="24740" r="5824" b="17060"/>
          <a:stretch/>
        </p:blipFill>
        <p:spPr>
          <a:xfrm>
            <a:off x="6668630" y="3272915"/>
            <a:ext cx="1371600" cy="22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94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F4B9E0-94F4-362F-859E-61426B56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Eboxes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D02EC-2F8C-75E3-1FBE-2E751972A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2019 – August 26-30,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47251-DB4D-7284-EFAA-99AFC626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21CDB-DF92-290C-DE60-C56A1B11F760}"/>
              </a:ext>
            </a:extLst>
          </p:cNvPr>
          <p:cNvSpPr txBox="1"/>
          <p:nvPr/>
        </p:nvSpPr>
        <p:spPr>
          <a:xfrm>
            <a:off x="1178432" y="3362295"/>
            <a:ext cx="6504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</a:t>
            </a:r>
            <a:r>
              <a:rPr lang="en-US" sz="3200" dirty="0" err="1"/>
              <a:t>Eboxes</a:t>
            </a:r>
            <a:r>
              <a:rPr lang="en-US" sz="3200" dirty="0"/>
              <a:t> are installed with </a:t>
            </a:r>
            <a:r>
              <a:rPr lang="en-US" sz="3200" dirty="0" err="1"/>
              <a:t>Nusil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0819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height &amp; Applying Nusil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2023 – August 21-25,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2B8D8-E4BC-BD74-A681-3446D7917919}"/>
              </a:ext>
            </a:extLst>
          </p:cNvPr>
          <p:cNvSpPr txBox="1"/>
          <p:nvPr/>
        </p:nvSpPr>
        <p:spPr>
          <a:xfrm>
            <a:off x="134554" y="1066801"/>
            <a:ext cx="86284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l">
              <a:spcBef>
                <a:spcPct val="20000"/>
              </a:spcBef>
              <a:buFontTx/>
              <a:buChar char="–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Clean your mounting surface with IPA and allow to dry.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US" b="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Add a mold release agent to the Radiator/cold plate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Add the desired amount of aluminum tape for the bond height.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US" b="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5 mils thick per layer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Add N</a:t>
            </a:r>
            <a:r>
              <a:rPr lang="en-US" b="0" kern="0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usil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to the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Ebox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and smooth it out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Join the electronics box to the mounting surface.</a:t>
            </a: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1F6B0DB2-E417-7808-890F-8F3E77958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11165" r="20270" b="15215"/>
          <a:stretch/>
        </p:blipFill>
        <p:spPr>
          <a:xfrm flipH="1">
            <a:off x="552854" y="3342263"/>
            <a:ext cx="2381656" cy="3145444"/>
          </a:xfrm>
          <a:prstGeom prst="rect">
            <a:avLst/>
          </a:prstGeom>
        </p:spPr>
      </p:pic>
      <p:pic>
        <p:nvPicPr>
          <p:cNvPr id="12" name="Picture 11" descr="A picture containing text, indoor, gear&#10;&#10;Description automatically generated">
            <a:extLst>
              <a:ext uri="{FF2B5EF4-FFF2-40B4-BE49-F238E27FC236}">
                <a16:creationId xmlns:a16="http://schemas.microsoft.com/office/drawing/2014/main" id="{85787E47-E7EF-D503-0D3D-D1461E1EF4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8" t="25035" r="10168" b="20008"/>
          <a:stretch/>
        </p:blipFill>
        <p:spPr>
          <a:xfrm>
            <a:off x="3105556" y="3486157"/>
            <a:ext cx="2590799" cy="2625652"/>
          </a:xfrm>
          <a:prstGeom prst="rect">
            <a:avLst/>
          </a:prstGeom>
        </p:spPr>
      </p:pic>
      <p:pic>
        <p:nvPicPr>
          <p:cNvPr id="14" name="Picture 13" descr="A picture containing letter&#10;&#10;Description automatically generated">
            <a:extLst>
              <a:ext uri="{FF2B5EF4-FFF2-40B4-BE49-F238E27FC236}">
                <a16:creationId xmlns:a16="http://schemas.microsoft.com/office/drawing/2014/main" id="{9396546F-2861-06BD-160B-DFCD2BF46D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 t="31259" r="27494" b="33190"/>
          <a:stretch/>
        </p:blipFill>
        <p:spPr>
          <a:xfrm>
            <a:off x="5867400" y="3554848"/>
            <a:ext cx="2819400" cy="250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3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&amp; Possible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Bonding issues</a:t>
            </a:r>
          </a:p>
          <a:p>
            <a:pPr lvl="1"/>
            <a:r>
              <a:rPr lang="en-US" dirty="0"/>
              <a:t>Accidentally creating bubbles or voids in epoxy.</a:t>
            </a:r>
          </a:p>
          <a:p>
            <a:pPr lvl="1"/>
            <a:r>
              <a:rPr lang="en-US" dirty="0"/>
              <a:t>Bubbles or voids can create hot spots and burn out the heater.</a:t>
            </a:r>
          </a:p>
          <a:p>
            <a:pPr lvl="1"/>
            <a:r>
              <a:rPr lang="en-US" dirty="0"/>
              <a:t>PSA (pressure sensitive adhesive tape) when applied incorrectly can have bubbles or may not fully cover heater surface.</a:t>
            </a:r>
          </a:p>
          <a:p>
            <a:pPr lvl="1"/>
            <a:r>
              <a:rPr lang="en-US" dirty="0"/>
              <a:t>Epoxy can run when applied to a vertical surface, depending on the fluid consistency.</a:t>
            </a:r>
          </a:p>
          <a:p>
            <a:pPr lvl="1"/>
            <a:r>
              <a:rPr lang="en-US" dirty="0"/>
              <a:t>Bonding onto a curved surface can be difficult if a heater is not pre-formed prior to applying.</a:t>
            </a:r>
          </a:p>
          <a:p>
            <a:pPr lvl="2"/>
            <a:r>
              <a:rPr lang="en-US" dirty="0"/>
              <a:t>Heater can spring back</a:t>
            </a:r>
          </a:p>
          <a:p>
            <a:pPr lvl="2"/>
            <a:r>
              <a:rPr lang="en-US" dirty="0"/>
              <a:t>Flight qualified Zip Ties help hold it on if needed.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2023 – August 21-25,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8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Thermal technician at NASA GSFC for the past 7 years.</a:t>
            </a:r>
          </a:p>
          <a:p>
            <a:pPr lvl="1"/>
            <a:r>
              <a:rPr lang="en-US" dirty="0"/>
              <a:t>Supporting Roman Space Telescope (RST) and various flight projects with thermal hardware applications.</a:t>
            </a:r>
          </a:p>
          <a:p>
            <a:pPr lvl="1"/>
            <a:r>
              <a:rPr lang="en-US" dirty="0"/>
              <a:t>Hold certifications for ESD monitoring, J-STD Soldering, Polymerics, Crimp ,Cable and Harnessing.</a:t>
            </a:r>
          </a:p>
          <a:p>
            <a:pPr lvl="1"/>
            <a:r>
              <a:rPr lang="en-US" dirty="0"/>
              <a:t>I do most of my work in our branch thermal lab which consist of installing hardware for various projects into chambers simulating the vacuum pressure in space. </a:t>
            </a:r>
          </a:p>
          <a:p>
            <a:pPr lvl="1"/>
            <a:r>
              <a:rPr lang="en-US" dirty="0"/>
              <a:t>Preparing the tests by interfacing electric heaters, cooling lines, sensors, blankets and communication cables.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2023 – August 21-25,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8E3BE-D18A-B81D-8C3F-D2799102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Different Thermal Hardware Installs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F9832-907C-F889-0FF5-087B4EADE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Heaters</a:t>
            </a:r>
          </a:p>
          <a:p>
            <a:pPr lvl="1"/>
            <a:r>
              <a:rPr lang="en-US" dirty="0"/>
              <a:t>3M966 Acrylic Adhesive if watt density is less than 3.5 W/in2</a:t>
            </a:r>
          </a:p>
          <a:p>
            <a:pPr lvl="1"/>
            <a:r>
              <a:rPr lang="en-US" dirty="0"/>
              <a:t>Stycast Epoxy if watt density is greater than 3.5 W/in2</a:t>
            </a:r>
          </a:p>
          <a:p>
            <a:r>
              <a:rPr lang="en-US" dirty="0"/>
              <a:t>Thermocouples</a:t>
            </a:r>
          </a:p>
          <a:p>
            <a:pPr lvl="1"/>
            <a:r>
              <a:rPr lang="en-US" dirty="0"/>
              <a:t>Usually aluminum tape</a:t>
            </a:r>
          </a:p>
          <a:p>
            <a:r>
              <a:rPr lang="en-US" dirty="0"/>
              <a:t>Thermostats, </a:t>
            </a:r>
            <a:r>
              <a:rPr lang="en-US" dirty="0" err="1"/>
              <a:t>Themistors</a:t>
            </a:r>
            <a:r>
              <a:rPr lang="en-US" dirty="0"/>
              <a:t>, PRTs</a:t>
            </a:r>
          </a:p>
          <a:p>
            <a:pPr lvl="1"/>
            <a:r>
              <a:rPr lang="en-US" dirty="0"/>
              <a:t>Stycast Epoxy</a:t>
            </a:r>
          </a:p>
          <a:p>
            <a:r>
              <a:rPr lang="en-US" dirty="0" err="1"/>
              <a:t>Nusil</a:t>
            </a:r>
            <a:r>
              <a:rPr lang="en-US" dirty="0"/>
              <a:t> under an </a:t>
            </a:r>
            <a:r>
              <a:rPr lang="en-US" dirty="0" err="1"/>
              <a:t>Ebox</a:t>
            </a:r>
            <a:endParaRPr lang="en-US" dirty="0"/>
          </a:p>
          <a:p>
            <a:pPr lvl="1"/>
            <a:r>
              <a:rPr lang="en-US" dirty="0"/>
              <a:t>If watt density is so high, solid gap fillers won’t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AAC03-2710-3A7B-710E-8562E4B0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2019 – August 26-30,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836AD-AEB5-4114-B01D-DCC50679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34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F0489-F22F-E147-D853-59255CC9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do the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C99AA-5483-4E36-FFAD-EBF2798FA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Flight hardware, a Polymerics License is REQIRED</a:t>
            </a:r>
          </a:p>
          <a:p>
            <a:pPr lvl="1"/>
            <a:r>
              <a:rPr lang="en-US" dirty="0"/>
              <a:t>Many hours of class</a:t>
            </a:r>
          </a:p>
          <a:p>
            <a:pPr lvl="1"/>
            <a:r>
              <a:rPr lang="en-US" dirty="0"/>
              <a:t>Recertification every 2 years</a:t>
            </a:r>
          </a:p>
          <a:p>
            <a:pPr lvl="1"/>
            <a:endParaRPr lang="en-US" dirty="0"/>
          </a:p>
          <a:p>
            <a:r>
              <a:rPr lang="en-US" dirty="0"/>
              <a:t>No Polymerics license, Do not touch Flight Hardware!!!</a:t>
            </a:r>
          </a:p>
          <a:p>
            <a:pPr lvl="1"/>
            <a:r>
              <a:rPr lang="en-US" dirty="0"/>
              <a:t>I have a license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20C62-1898-07E3-E8C6-6084C6DF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2019 – August 26-30,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8EA46-7106-9494-00F3-6DFF8513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84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Thermal adhesive transfer tape</a:t>
            </a:r>
          </a:p>
          <a:p>
            <a:pPr lvl="1"/>
            <a:r>
              <a:rPr lang="en-US" dirty="0"/>
              <a:t>966 Pressure Sensitive Adhesive (PSA)-  operating temperature</a:t>
            </a:r>
          </a:p>
          <a:p>
            <a:pPr marL="457200" lvl="1" indent="0">
              <a:buNone/>
            </a:pPr>
            <a:r>
              <a:rPr lang="en-US" dirty="0"/>
              <a:t>232 ̊c to -40 ̊c (we’ve proved it works down to -40K)</a:t>
            </a:r>
          </a:p>
          <a:p>
            <a:r>
              <a:rPr lang="en-US" dirty="0"/>
              <a:t>Thermal epoxy bond</a:t>
            </a:r>
          </a:p>
          <a:p>
            <a:pPr lvl="1"/>
            <a:r>
              <a:rPr lang="en-US" dirty="0"/>
              <a:t>Stycast/catalyst 23LV- operating temperature -65 ̊c to 105 ̊c  (Room temp. cure, 16 to 24 hours at 25 ̊c)</a:t>
            </a:r>
          </a:p>
          <a:p>
            <a:pPr lvl="1"/>
            <a:r>
              <a:rPr lang="en-US" dirty="0"/>
              <a:t>Stycast/catalyst 11LV- operating temperature -55 ̊c  to 155 ̊c  (Heat to cure, 8-16 hours at 80 ̊c)</a:t>
            </a:r>
          </a:p>
          <a:p>
            <a:pPr lvl="1"/>
            <a:r>
              <a:rPr lang="en-US" dirty="0"/>
              <a:t>Stycast/catalyst 9LV- operating temperature -40 ̊c  to 130 ̊c  (Room temp. cure, 16 to 24 hours at 25 ̊c)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/>
              <a:t>Thermal elastomer interface</a:t>
            </a:r>
          </a:p>
          <a:p>
            <a:pPr lvl="1"/>
            <a:r>
              <a:rPr lang="en-US" dirty="0"/>
              <a:t>Nusil CV1-2946- for thermal conductivity wet joint</a:t>
            </a:r>
          </a:p>
          <a:p>
            <a:pPr lvl="1"/>
            <a:r>
              <a:rPr lang="en-US" dirty="0"/>
              <a:t>To cure 7 days minimum at ambient temperature and humidity</a:t>
            </a:r>
          </a:p>
          <a:p>
            <a:pPr lvl="1"/>
            <a:r>
              <a:rPr lang="en-US" dirty="0"/>
              <a:t>Operating temperature -50 ̊c  to 250 ̊c </a:t>
            </a:r>
          </a:p>
          <a:p>
            <a:pPr lvl="1"/>
            <a:r>
              <a:rPr lang="en-US" dirty="0"/>
              <a:t>Miller Stephenson- semi-permanent mold release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2023 – August 21-25,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7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F4B9E0-94F4-362F-859E-61426B56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D02EC-2F8C-75E3-1FBE-2E751972A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2019 – August 26-30,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47251-DB4D-7284-EFAA-99AFC626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21CDB-DF92-290C-DE60-C56A1B11F760}"/>
              </a:ext>
            </a:extLst>
          </p:cNvPr>
          <p:cNvSpPr txBox="1"/>
          <p:nvPr/>
        </p:nvSpPr>
        <p:spPr>
          <a:xfrm>
            <a:off x="1148707" y="3362295"/>
            <a:ext cx="6563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How HEATERS are installed</a:t>
            </a:r>
          </a:p>
        </p:txBody>
      </p:sp>
    </p:spTree>
    <p:extLst>
      <p:ext uri="{BB962C8B-B14F-4D97-AF65-F5344CB8AC3E}">
        <p14:creationId xmlns:p14="http://schemas.microsoft.com/office/powerpoint/2010/main" val="1443387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PSA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2023 – August 21-25,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2B8D8-E4BC-BD74-A681-3446D7917919}"/>
              </a:ext>
            </a:extLst>
          </p:cNvPr>
          <p:cNvSpPr txBox="1"/>
          <p:nvPr/>
        </p:nvSpPr>
        <p:spPr>
          <a:xfrm>
            <a:off x="457200" y="767529"/>
            <a:ext cx="817124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Abrade your heater with fine grit Scotch-</a:t>
            </a:r>
            <a:r>
              <a:rPr lang="en-US" b="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B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rite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Frame the bonding area with tape to prevent unintended damage to the surrounding area.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Any surfaces with a coating such as paints must be removed by Abrasion using sandpaper.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Remove the tape framing.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Clean the abraded and surrounding area very carefully with IPA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Allow the hardware to dry.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Apply PSA to the heater and then apply heater the substrate.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793B3-6873-0B86-43AE-08A1EF10DD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10280" r="3848" b="6989"/>
          <a:stretch/>
        </p:blipFill>
        <p:spPr>
          <a:xfrm>
            <a:off x="4883742" y="4110428"/>
            <a:ext cx="1813683" cy="2197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B75A62-0894-358D-AA13-684118E2A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71" y="4164987"/>
            <a:ext cx="1781028" cy="1985712"/>
          </a:xfrm>
          <a:prstGeom prst="rect">
            <a:avLst/>
          </a:prstGeom>
        </p:spPr>
      </p:pic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E618346-53F2-FAFD-F92C-8F1BD3428B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5" t="17787" r="37252" b="22982"/>
          <a:stretch/>
        </p:blipFill>
        <p:spPr>
          <a:xfrm rot="16200000">
            <a:off x="2588144" y="4005094"/>
            <a:ext cx="1985712" cy="2305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83BFA-EEE7-9C57-4032-CE6D05DF55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68"/>
          <a:stretch/>
        </p:blipFill>
        <p:spPr>
          <a:xfrm>
            <a:off x="6872373" y="4129479"/>
            <a:ext cx="1281028" cy="227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83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preparation for bonding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1905000"/>
          </a:xfrm>
        </p:spPr>
        <p:txBody>
          <a:bodyPr/>
          <a:lstStyle/>
          <a:p>
            <a:pPr lvl="1"/>
            <a:r>
              <a:rPr lang="en-US" dirty="0"/>
              <a:t>Frame the bonding area with tape to prevent unintended damage to the surrounding area.</a:t>
            </a:r>
          </a:p>
          <a:p>
            <a:pPr lvl="1"/>
            <a:r>
              <a:rPr lang="en-US" dirty="0"/>
              <a:t>Any surfaces with a coating such as paints must be removed by Abrasion using sandpaper.</a:t>
            </a:r>
          </a:p>
          <a:p>
            <a:pPr lvl="1"/>
            <a:r>
              <a:rPr lang="en-US" dirty="0"/>
              <a:t>After abrasion remove the framing tape.</a:t>
            </a:r>
          </a:p>
          <a:p>
            <a:pPr lvl="1"/>
            <a:r>
              <a:rPr lang="en-US" dirty="0"/>
              <a:t>Clean the abraded and surrounding area very carefully with IPA</a:t>
            </a:r>
          </a:p>
          <a:p>
            <a:pPr lvl="1"/>
            <a:r>
              <a:rPr lang="en-US" dirty="0"/>
              <a:t>Allow the hardware to dry. </a:t>
            </a:r>
          </a:p>
          <a:p>
            <a:pPr lvl="1"/>
            <a:r>
              <a:rPr lang="en-US" dirty="0"/>
              <a:t>Following the work instruction 541-WI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2023 – August 21-25,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4B5A4-5B98-37E1-9754-F273AD590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036" y="3708400"/>
            <a:ext cx="2291527" cy="2554882"/>
          </a:xfrm>
          <a:prstGeom prst="rect">
            <a:avLst/>
          </a:prstGeom>
        </p:spPr>
      </p:pic>
      <p:pic>
        <p:nvPicPr>
          <p:cNvPr id="8" name="Picture 7" descr="Diagram, letter&#10;&#10;Description automatically generated">
            <a:extLst>
              <a:ext uri="{FF2B5EF4-FFF2-40B4-BE49-F238E27FC236}">
                <a16:creationId xmlns:a16="http://schemas.microsoft.com/office/drawing/2014/main" id="{5FAECED5-87A7-5525-CD3B-895946BC6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23752" r="10531" b="21818"/>
          <a:stretch/>
        </p:blipFill>
        <p:spPr>
          <a:xfrm>
            <a:off x="1028700" y="4013200"/>
            <a:ext cx="3429000" cy="22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90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 height &amp; Applying Epoxy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2023 – August 21-25,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2B8D8-E4BC-BD74-A681-3446D7917919}"/>
              </a:ext>
            </a:extLst>
          </p:cNvPr>
          <p:cNvSpPr txBox="1"/>
          <p:nvPr/>
        </p:nvSpPr>
        <p:spPr>
          <a:xfrm>
            <a:off x="134554" y="1066801"/>
            <a:ext cx="86284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Add the desired amount of aluminum tape for the bond height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Add your epoxy and smooth it out using the tape as a guide</a:t>
            </a:r>
            <a:r>
              <a:rPr lang="en-US" b="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 rail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Separately on a clean surface like a sheet of aluminum foil repeat step for the heater being used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Once both surfaces have been wetted with epoxy they can be joined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25A10E18-1EDF-D929-12B2-6913A31AA5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6" b="20550"/>
          <a:stretch/>
        </p:blipFill>
        <p:spPr>
          <a:xfrm>
            <a:off x="486197" y="3077519"/>
            <a:ext cx="2650663" cy="286608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8387137-F538-4AAD-7911-46CCD8B52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5" t="27856" r="-3504" b="4398"/>
          <a:stretch/>
        </p:blipFill>
        <p:spPr>
          <a:xfrm>
            <a:off x="3305364" y="3048000"/>
            <a:ext cx="2586591" cy="289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4D24D9-8242-D68B-0C0C-A9E8607CE3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t="23890" r="13747" b="23888"/>
          <a:stretch/>
        </p:blipFill>
        <p:spPr>
          <a:xfrm>
            <a:off x="6042574" y="3048000"/>
            <a:ext cx="276024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841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30847</TotalTime>
  <Words>1211</Words>
  <Application>Microsoft Office PowerPoint</Application>
  <PresentationFormat>On-screen Show (4:3)</PresentationFormat>
  <Paragraphs>151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Times</vt:lpstr>
      <vt:lpstr>Blank</vt:lpstr>
      <vt:lpstr>Epoxy, Heaters, Sensors and Wiring   NASA-GSFC</vt:lpstr>
      <vt:lpstr>About me</vt:lpstr>
      <vt:lpstr>4 Different Thermal Hardware Installs</vt:lpstr>
      <vt:lpstr>Who can do the work?</vt:lpstr>
      <vt:lpstr>Types of Material</vt:lpstr>
      <vt:lpstr>Heaters</vt:lpstr>
      <vt:lpstr>Applying PSA</vt:lpstr>
      <vt:lpstr>Surface preparation for bonding</vt:lpstr>
      <vt:lpstr>Bond height &amp; Applying Epoxy</vt:lpstr>
      <vt:lpstr>Setting a heater</vt:lpstr>
      <vt:lpstr>Applying weight</vt:lpstr>
      <vt:lpstr>Thermocouples</vt:lpstr>
      <vt:lpstr>Thermocouple Installation</vt:lpstr>
      <vt:lpstr>Thermostats, Thermistors, PRTs</vt:lpstr>
      <vt:lpstr>Applying a Thermistor and PRT</vt:lpstr>
      <vt:lpstr>Eboxes</vt:lpstr>
      <vt:lpstr>Desired height &amp; Applying Nusil</vt:lpstr>
      <vt:lpstr>Lessons Learned &amp; Possible Issues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David Steinfeld</cp:lastModifiedBy>
  <cp:revision>376</cp:revision>
  <cp:lastPrinted>2001-11-30T21:59:45Z</cp:lastPrinted>
  <dcterms:created xsi:type="dcterms:W3CDTF">2001-11-21T21:59:03Z</dcterms:created>
  <dcterms:modified xsi:type="dcterms:W3CDTF">2023-08-22T01:49:14Z</dcterms:modified>
</cp:coreProperties>
</file>