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70" r:id="rId10"/>
    <p:sldId id="266" r:id="rId11"/>
    <p:sldId id="271" r:id="rId12"/>
    <p:sldId id="267" r:id="rId13"/>
    <p:sldId id="272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right, Sarah E. (JSC-EC611)" initials="SEW" lastIdx="3" clrIdx="0">
    <p:extLst>
      <p:ext uri="{19B8F6BF-5375-455C-9EA6-DF929625EA0E}">
        <p15:presenceInfo xmlns:p15="http://schemas.microsoft.com/office/powerpoint/2012/main" userId="Wright, Sarah E. (JSC-EC611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ungar\Documents\Home%20Folder\NESC\Thermocouple%20Test\TC%20Performan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Test Profile</a:t>
            </a:r>
            <a:endParaRPr lang="en-US" dirty="0"/>
          </a:p>
        </c:rich>
      </c:tx>
      <c:layout>
        <c:manualLayout>
          <c:xMode val="edge"/>
          <c:yMode val="edge"/>
          <c:x val="0.44994297625068341"/>
          <c:y val="2.1485615513339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profile!$G$1</c:f>
              <c:strCache>
                <c:ptCount val="1"/>
                <c:pt idx="0">
                  <c:v>Temperature (C)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profile!$H$2:$H$22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7.65</c:v>
                </c:pt>
                <c:pt idx="4">
                  <c:v>11.65</c:v>
                </c:pt>
                <c:pt idx="5">
                  <c:v>14.43</c:v>
                </c:pt>
                <c:pt idx="6">
                  <c:v>18.43</c:v>
                </c:pt>
                <c:pt idx="7">
                  <c:v>20.43</c:v>
                </c:pt>
                <c:pt idx="8">
                  <c:v>24.43</c:v>
                </c:pt>
                <c:pt idx="9">
                  <c:v>26.43</c:v>
                </c:pt>
                <c:pt idx="10">
                  <c:v>30.43</c:v>
                </c:pt>
                <c:pt idx="11">
                  <c:v>32.43</c:v>
                </c:pt>
                <c:pt idx="12">
                  <c:v>36.43</c:v>
                </c:pt>
                <c:pt idx="13">
                  <c:v>37.464999999999996</c:v>
                </c:pt>
                <c:pt idx="14">
                  <c:v>41.464999999999996</c:v>
                </c:pt>
                <c:pt idx="15">
                  <c:v>50.93500000000023</c:v>
                </c:pt>
                <c:pt idx="16">
                  <c:v>54.93500000000023</c:v>
                </c:pt>
                <c:pt idx="17">
                  <c:v>56.93500000000023</c:v>
                </c:pt>
                <c:pt idx="18">
                  <c:v>60.93500000000023</c:v>
                </c:pt>
                <c:pt idx="19">
                  <c:v>62.93500000000023</c:v>
                </c:pt>
                <c:pt idx="20">
                  <c:v>66.93500000000023</c:v>
                </c:pt>
              </c:numCache>
            </c:numRef>
          </c:xVal>
          <c:yVal>
            <c:numRef>
              <c:f>profile!$G$2:$G$22</c:f>
              <c:numCache>
                <c:formatCode>General</c:formatCode>
                <c:ptCount val="21"/>
                <c:pt idx="0">
                  <c:v>21.111111111111111</c:v>
                </c:pt>
                <c:pt idx="1">
                  <c:v>26.666666666666664</c:v>
                </c:pt>
                <c:pt idx="2">
                  <c:v>26.666666666666664</c:v>
                </c:pt>
                <c:pt idx="3">
                  <c:v>-9.4444444444444446</c:v>
                </c:pt>
                <c:pt idx="4">
                  <c:v>-9.4444444444444446</c:v>
                </c:pt>
                <c:pt idx="5">
                  <c:v>-45.555555555555557</c:v>
                </c:pt>
                <c:pt idx="6">
                  <c:v>-45.555555555555557</c:v>
                </c:pt>
                <c:pt idx="7">
                  <c:v>-9.4444444444444446</c:v>
                </c:pt>
                <c:pt idx="8">
                  <c:v>-9.4444444444444446</c:v>
                </c:pt>
                <c:pt idx="9">
                  <c:v>26.666666666666664</c:v>
                </c:pt>
                <c:pt idx="10">
                  <c:v>26.666666666666664</c:v>
                </c:pt>
                <c:pt idx="11">
                  <c:v>65.555555555555557</c:v>
                </c:pt>
                <c:pt idx="12">
                  <c:v>65.555555555555557</c:v>
                </c:pt>
                <c:pt idx="13">
                  <c:v>26.666666666666664</c:v>
                </c:pt>
                <c:pt idx="14">
                  <c:v>26.666666666666664</c:v>
                </c:pt>
                <c:pt idx="15">
                  <c:v>-84.444444444444443</c:v>
                </c:pt>
                <c:pt idx="16">
                  <c:v>-84.444444444444443</c:v>
                </c:pt>
                <c:pt idx="17">
                  <c:v>-45.555555555555557</c:v>
                </c:pt>
                <c:pt idx="18">
                  <c:v>-45.555555555555557</c:v>
                </c:pt>
                <c:pt idx="19">
                  <c:v>26.666666666666664</c:v>
                </c:pt>
                <c:pt idx="20">
                  <c:v>26.666666666666664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1914416"/>
        <c:axId val="231914808"/>
      </c:scatterChart>
      <c:valAx>
        <c:axId val="231914416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</a:t>
                </a:r>
                <a:r>
                  <a:rPr lang="en-US" dirty="0" smtClean="0"/>
                  <a:t>ime </a:t>
                </a:r>
                <a:r>
                  <a:rPr lang="en-US" dirty="0"/>
                  <a:t>(</a:t>
                </a:r>
                <a:r>
                  <a:rPr lang="en-US" dirty="0" err="1"/>
                  <a:t>hr</a:t>
                </a:r>
                <a:r>
                  <a:rPr lang="en-US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14808"/>
        <c:crossesAt val="-150"/>
        <c:crossBetween val="midCat"/>
      </c:valAx>
      <c:valAx>
        <c:axId val="23191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Temperature </a:t>
                </a:r>
                <a:r>
                  <a:rPr lang="en-US" dirty="0"/>
                  <a:t>(C)</a:t>
                </a:r>
              </a:p>
              <a:p>
                <a:pPr>
                  <a:defRPr/>
                </a:pP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14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166-9C9E-4C30-ABF8-4C1FC6AB10D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7270-27E5-4A28-B830-B70C13400C0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00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166-9C9E-4C30-ABF8-4C1FC6AB10D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7270-27E5-4A28-B830-B70C1340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166-9C9E-4C30-ABF8-4C1FC6AB10D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7270-27E5-4A28-B830-B70C1340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0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166-9C9E-4C30-ABF8-4C1FC6AB10D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7270-27E5-4A28-B830-B70C1340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3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166-9C9E-4C30-ABF8-4C1FC6AB10D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7270-27E5-4A28-B830-B70C13400C0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9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166-9C9E-4C30-ABF8-4C1FC6AB10D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7270-27E5-4A28-B830-B70C1340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2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166-9C9E-4C30-ABF8-4C1FC6AB10D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7270-27E5-4A28-B830-B70C1340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166-9C9E-4C30-ABF8-4C1FC6AB10D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7270-27E5-4A28-B830-B70C1340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1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166-9C9E-4C30-ABF8-4C1FC6AB10D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7270-27E5-4A28-B830-B70C1340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0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2E0166-9C9E-4C30-ABF8-4C1FC6AB10D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E97270-27E5-4A28-B830-B70C1340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166-9C9E-4C30-ABF8-4C1FC6AB10D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7270-27E5-4A28-B830-B70C13400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2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2E0166-9C9E-4C30-ABF8-4C1FC6AB10D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EE97270-27E5-4A28-B830-B70C13400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43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Temporary Thermocouple Attachment for Thermal/Vacuum Testing at Non-Extreme </a:t>
            </a:r>
            <a:r>
              <a:rPr lang="en-US" sz="4800" dirty="0" smtClean="0"/>
              <a:t>Temperatures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Eugene K. Ungar</a:t>
            </a:r>
            <a:br>
              <a:rPr lang="en-US" sz="1600" dirty="0" smtClean="0"/>
            </a:br>
            <a:r>
              <a:rPr lang="en-US" sz="1600" dirty="0" smtClean="0"/>
              <a:t>Sarah E. Wright</a:t>
            </a:r>
          </a:p>
          <a:p>
            <a:r>
              <a:rPr lang="en-US" sz="1600" dirty="0" smtClean="0"/>
              <a:t>NASA/Johnson Space Center</a:t>
            </a:r>
          </a:p>
          <a:p>
            <a:endParaRPr lang="en-US" sz="1600" dirty="0"/>
          </a:p>
          <a:p>
            <a:r>
              <a:rPr lang="en-US" sz="1600" dirty="0" smtClean="0"/>
              <a:t>Thermal and Fluids Analysis Workshop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07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Thermocouple Assessment Test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704573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305 x 101 </a:t>
            </a:r>
            <a:r>
              <a:rPr lang="en-US" sz="2400" dirty="0"/>
              <a:t>x </a:t>
            </a:r>
            <a:r>
              <a:rPr lang="en-US" sz="2400" dirty="0" smtClean="0"/>
              <a:t>15.9 mm 6061‑T6 </a:t>
            </a:r>
            <a:r>
              <a:rPr lang="en-US" sz="2400" dirty="0"/>
              <a:t>aluminum plate </a:t>
            </a:r>
            <a:r>
              <a:rPr lang="en-US" sz="2400" dirty="0" smtClean="0"/>
              <a:t>suspended </a:t>
            </a:r>
            <a:r>
              <a:rPr lang="en-US" sz="2400" dirty="0"/>
              <a:t>in Chamber </a:t>
            </a:r>
            <a:r>
              <a:rPr lang="en-US" sz="2400" dirty="0" smtClean="0"/>
              <a:t>G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The </a:t>
            </a:r>
            <a:r>
              <a:rPr lang="en-US" sz="2400" dirty="0"/>
              <a:t>back side of the plate is covered with four </a:t>
            </a:r>
            <a:r>
              <a:rPr lang="en-US" sz="2400" dirty="0" smtClean="0"/>
              <a:t>305 </a:t>
            </a:r>
            <a:r>
              <a:rPr lang="en-US" sz="2400" dirty="0"/>
              <a:t>x </a:t>
            </a:r>
            <a:r>
              <a:rPr lang="en-US" sz="2400" dirty="0" smtClean="0"/>
              <a:t>25 mm 120</a:t>
            </a:r>
            <a:r>
              <a:rPr lang="en-US" sz="2400" dirty="0"/>
              <a:t> V 120 W Omega Kapton® heaters with pressure sensitive </a:t>
            </a:r>
            <a:r>
              <a:rPr lang="en-US" sz="2400" dirty="0" smtClean="0"/>
              <a:t>adhesive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The </a:t>
            </a:r>
            <a:r>
              <a:rPr lang="en-US" sz="2400" dirty="0"/>
              <a:t>heaters </a:t>
            </a:r>
            <a:r>
              <a:rPr lang="en-US" sz="2400" dirty="0" smtClean="0"/>
              <a:t>are covered </a:t>
            </a:r>
            <a:r>
              <a:rPr lang="en-US" sz="2400" dirty="0"/>
              <a:t>with aluminum tape, then insulated with </a:t>
            </a:r>
            <a:r>
              <a:rPr lang="en-US" sz="2400" dirty="0" err="1"/>
              <a:t>Nomex</a:t>
            </a:r>
            <a:r>
              <a:rPr lang="en-US" sz="2400" dirty="0"/>
              <a:t> felt and Mylar </a:t>
            </a:r>
            <a:r>
              <a:rPr lang="en-US" sz="2400" dirty="0" smtClean="0"/>
              <a:t>sheet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687" y="2158574"/>
            <a:ext cx="4498993" cy="33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Thermocouple Assessment Test Plan - </a:t>
            </a:r>
            <a:r>
              <a:rPr lang="en-US" i="1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Three </a:t>
            </a:r>
            <a:r>
              <a:rPr lang="en-US" sz="2400" dirty="0"/>
              <a:t>24 </a:t>
            </a:r>
            <a:r>
              <a:rPr lang="en-US" sz="2400" dirty="0" smtClean="0"/>
              <a:t>gauge </a:t>
            </a:r>
            <a:r>
              <a:rPr lang="en-US" sz="2400" dirty="0"/>
              <a:t>type T RTK control thermocouples are potted into the plate using Omegabond 101 thermally conductive epoxy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The </a:t>
            </a:r>
            <a:r>
              <a:rPr lang="en-US" sz="2400" dirty="0"/>
              <a:t>front surface of the plate is covered with 0.025-mm adhesive-backed aluminized Kapton® film with emissivity of 0.63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The </a:t>
            </a:r>
            <a:r>
              <a:rPr lang="en-US" sz="2400" dirty="0"/>
              <a:t>Kapton® was removed from small areas to allow the test thermocouples to be mounted directly to the aluminum surface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Thermocouple Assessment Test Article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750058" y="1997066"/>
            <a:ext cx="8752210" cy="402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1221" y="220642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5163" y="220642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2715" y="220642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1851" y="439553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1712" y="38237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5296" y="314060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3756" y="3570778"/>
            <a:ext cx="474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2840" y="424015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3360" y="357321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4663" y="309004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5154" y="4222892"/>
            <a:ext cx="45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5154" y="3796769"/>
            <a:ext cx="45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5154" y="3112919"/>
            <a:ext cx="45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12896" y="4038226"/>
            <a:ext cx="45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03401" y="3439022"/>
            <a:ext cx="45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12896" y="3621248"/>
            <a:ext cx="45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Thermocouple Assessment Legend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876659"/>
              </p:ext>
            </p:extLst>
          </p:nvPr>
        </p:nvGraphicFramePr>
        <p:xfrm>
          <a:off x="1184032" y="1863965"/>
          <a:ext cx="9971648" cy="4335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149"/>
                <a:gridCol w="847149"/>
                <a:gridCol w="8277350"/>
              </a:tblGrid>
              <a:tr h="2004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TC #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Gauge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Description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RDF 26895 in 1/4" hole drilled &lt;1" deep.  Potted with Omega Bond thermally conductive epoxy.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0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RDF 26895 in 1/4" hole drilled &lt;1" deep.  Potted with Omega Bond thermally conductive epoxy.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0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RDF 26895 in 1/4" hole drilled &lt;1" deep.  Potted with Omega Bond thermally conductive epoxy.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0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Omega 5TC-TT-T-24-36 T/C on bare aluminum.  Covered with GSA aluminum tape.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0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Omega 5TC-TT-T-30-36 3on bare aluminum.  Covered with 3M #425 aluminum tape.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0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Omega SA1-tl-1M self adhesive thermocouple.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0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RDF 26895 placed on bare aluminum.  Covered with GSA aluminum tape.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0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Omega SA1-tl-1M self adhesive thermocouple.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0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JPL-2 thermocouple.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0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Omega 5TC-TT-T-30-36 T/C on bare aluminum.  Covered with GSA aluminum tape.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0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Omega 5TC-TT-T-24-36 T/C on bare aluminum.  Covered with 3M #425 aluminum tape.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0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RDF 26895 placed on bare aluminum.  Covered with 3M #425 aluminum tape.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0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Digisense GH-08519-54 self adhesive thermocouple.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0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JPL-5 thermocouple.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0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RDF 26895-36 self adhesive thermocouple.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004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GSFC 30 gauge with strain relief.  Covered with 3M #425 aluminum tape.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9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Thermocouple Assessment Test Plan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539197"/>
              </p:ext>
            </p:extLst>
          </p:nvPr>
        </p:nvGraphicFramePr>
        <p:xfrm>
          <a:off x="680185" y="1901831"/>
          <a:ext cx="6474594" cy="4302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795"/>
                <a:gridCol w="1328601"/>
                <a:gridCol w="4416198"/>
              </a:tblGrid>
              <a:tr h="450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Test Point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Temperature (C)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Notes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1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Cal 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 ± 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</a:t>
                      </a:r>
                      <a:r>
                        <a:rPr lang="en-US" sz="1600" u="none" strike="noStrike" dirty="0" smtClean="0">
                          <a:effectLst/>
                        </a:rPr>
                        <a:t>teady-state </a:t>
                      </a:r>
                      <a:r>
                        <a:rPr lang="en-US" sz="1600" u="none" strike="noStrike" dirty="0">
                          <a:effectLst/>
                        </a:rPr>
                        <a:t>at vacuum before </a:t>
                      </a:r>
                      <a:r>
                        <a:rPr lang="en-US" sz="1600" u="none" strike="noStrike" dirty="0" err="1">
                          <a:effectLst/>
                        </a:rPr>
                        <a:t>coldwalls</a:t>
                      </a:r>
                      <a:r>
                        <a:rPr lang="en-US" sz="1600" u="none" strike="noStrike" dirty="0">
                          <a:effectLst/>
                        </a:rPr>
                        <a:t> are applied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27 ±5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</a:t>
                      </a:r>
                      <a:r>
                        <a:rPr lang="en-US" sz="1600" u="none" strike="noStrike" dirty="0" smtClean="0">
                          <a:effectLst/>
                        </a:rPr>
                        <a:t>emperature </a:t>
                      </a:r>
                      <a:r>
                        <a:rPr lang="en-US" sz="1600" u="none" strike="noStrike" dirty="0">
                          <a:effectLst/>
                        </a:rPr>
                        <a:t>drift less than 0.05°C/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-9 ±5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</a:t>
                      </a:r>
                      <a:r>
                        <a:rPr lang="en-US" sz="1600" u="none" strike="noStrike" dirty="0" smtClean="0">
                          <a:effectLst/>
                        </a:rPr>
                        <a:t>emperature </a:t>
                      </a:r>
                      <a:r>
                        <a:rPr lang="en-US" sz="1600" u="none" strike="noStrike" dirty="0">
                          <a:effectLst/>
                        </a:rPr>
                        <a:t>drift less than 0.05°C/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-46 ±5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</a:t>
                      </a:r>
                      <a:r>
                        <a:rPr lang="en-US" sz="1600" u="none" strike="noStrike" dirty="0" smtClean="0">
                          <a:effectLst/>
                        </a:rPr>
                        <a:t>emperature </a:t>
                      </a:r>
                      <a:r>
                        <a:rPr lang="en-US" sz="1600" u="none" strike="noStrike" dirty="0">
                          <a:effectLst/>
                        </a:rPr>
                        <a:t>drift less than 0.05°C/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-9 ±5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Temperature </a:t>
                      </a:r>
                      <a:r>
                        <a:rPr lang="en-US" sz="1600" u="none" strike="noStrike" dirty="0">
                          <a:effectLst/>
                        </a:rPr>
                        <a:t>drift less than 0.05°C/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 ±5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</a:t>
                      </a:r>
                      <a:r>
                        <a:rPr lang="en-US" sz="1600" u="none" strike="noStrike" dirty="0" smtClean="0">
                          <a:effectLst/>
                        </a:rPr>
                        <a:t>emperature </a:t>
                      </a:r>
                      <a:r>
                        <a:rPr lang="en-US" sz="1600" u="none" strike="noStrike" dirty="0">
                          <a:effectLst/>
                        </a:rPr>
                        <a:t>drift less than 0.05°C/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 +5/-0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</a:t>
                      </a:r>
                      <a:r>
                        <a:rPr lang="en-US" sz="1600" u="none" strike="noStrike" dirty="0" smtClean="0">
                          <a:effectLst/>
                        </a:rPr>
                        <a:t>emperature </a:t>
                      </a:r>
                      <a:r>
                        <a:rPr lang="en-US" sz="1600" u="none" strike="noStrike" dirty="0">
                          <a:effectLst/>
                        </a:rPr>
                        <a:t>drift less than 0.05°C/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 ±5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</a:t>
                      </a:r>
                      <a:r>
                        <a:rPr lang="en-US" sz="1600" u="none" strike="noStrike" dirty="0" smtClean="0">
                          <a:effectLst/>
                        </a:rPr>
                        <a:t>emperature </a:t>
                      </a:r>
                      <a:r>
                        <a:rPr lang="en-US" sz="1600" u="none" strike="noStrike" dirty="0">
                          <a:effectLst/>
                        </a:rPr>
                        <a:t>drift less than 0.05°C/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-84 +0/-5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</a:t>
                      </a:r>
                      <a:r>
                        <a:rPr lang="en-US" sz="1600" u="none" strike="noStrike" dirty="0" smtClean="0">
                          <a:effectLst/>
                        </a:rPr>
                        <a:t>emperature </a:t>
                      </a:r>
                      <a:r>
                        <a:rPr lang="en-US" sz="1600" u="none" strike="noStrike" dirty="0">
                          <a:effectLst/>
                        </a:rPr>
                        <a:t>drift less than 0.05°C/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-46 ±5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</a:t>
                      </a:r>
                      <a:r>
                        <a:rPr lang="en-US" sz="1600" u="none" strike="noStrike" dirty="0" smtClean="0">
                          <a:effectLst/>
                        </a:rPr>
                        <a:t>emperature </a:t>
                      </a:r>
                      <a:r>
                        <a:rPr lang="en-US" sz="1600" u="none" strike="noStrike" dirty="0">
                          <a:effectLst/>
                        </a:rPr>
                        <a:t>drift less than 0.05°C/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27 ±5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</a:t>
                      </a:r>
                      <a:r>
                        <a:rPr lang="en-US" sz="1600" u="none" strike="noStrike" dirty="0" smtClean="0">
                          <a:effectLst/>
                        </a:rPr>
                        <a:t>emperature </a:t>
                      </a:r>
                      <a:r>
                        <a:rPr lang="en-US" sz="1600" u="none" strike="noStrike" dirty="0">
                          <a:effectLst/>
                        </a:rPr>
                        <a:t>drift less than 0.05°C/</a:t>
                      </a:r>
                      <a:r>
                        <a:rPr lang="en-US" sz="1600" u="none" strike="noStrike" dirty="0" err="1">
                          <a:effectLst/>
                        </a:rPr>
                        <a:t>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 +5/-0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If </a:t>
                      </a:r>
                      <a:r>
                        <a:rPr lang="en-US" sz="1600" u="none" strike="noStrike" dirty="0">
                          <a:effectLst/>
                        </a:rPr>
                        <a:t>time allows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-84 +0/-5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</a:t>
                      </a:r>
                      <a:r>
                        <a:rPr lang="en-US" sz="1600" u="none" strike="noStrike" dirty="0" smtClean="0">
                          <a:effectLst/>
                        </a:rPr>
                        <a:t>f </a:t>
                      </a:r>
                      <a:r>
                        <a:rPr lang="en-US" sz="1600" u="none" strike="noStrike" dirty="0">
                          <a:effectLst/>
                        </a:rPr>
                        <a:t>time allows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93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Cal 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 ±5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</a:t>
                      </a:r>
                      <a:r>
                        <a:rPr lang="en-US" sz="1600" u="none" strike="noStrike" dirty="0" smtClean="0">
                          <a:effectLst/>
                        </a:rPr>
                        <a:t>teady-state </a:t>
                      </a:r>
                      <a:r>
                        <a:rPr lang="en-US" sz="1600" u="none" strike="noStrike" dirty="0">
                          <a:effectLst/>
                        </a:rPr>
                        <a:t>at vacuum after </a:t>
                      </a:r>
                      <a:r>
                        <a:rPr lang="en-US" sz="1600" u="none" strike="noStrike" dirty="0" err="1">
                          <a:effectLst/>
                        </a:rPr>
                        <a:t>coldwall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heatup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386545"/>
              </p:ext>
            </p:extLst>
          </p:nvPr>
        </p:nvGraphicFramePr>
        <p:xfrm>
          <a:off x="7154778" y="2005263"/>
          <a:ext cx="4395537" cy="413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61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We expect to obtain sufficient data to allow us to recommend one or more methods of temporary thermocouple attachment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6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Post-test inspection of a thermal </a:t>
            </a:r>
            <a:r>
              <a:rPr lang="en-US" sz="2400" dirty="0"/>
              <a:t>v</a:t>
            </a:r>
            <a:r>
              <a:rPr lang="en-US" sz="2400" dirty="0" smtClean="0"/>
              <a:t>acuum test article and analysis of test data showed that many test thermocouples had become detached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The Interface Heat Exchanger test article was re-instrumented and the test repeated, yielding much different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Effort was begun by the NASA Engineering and Safety Center (NESC) to assess and test methods used around the agency to temporarily attach thermocouples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Thermocouple adhesion test will be performed in the near future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74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Heat Exchanger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Thermal/vacuum test was performed to assess the thermal response of an International Space Station Interface Heat Exchanger (IFHX) Orbital Replacement Unit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Qualification unit was instrumented with stick-on type T thermocouples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 layer of Kapton tape was overlaid to secure the junctions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Post-test inspection showed that some of the thermocouples had loosened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60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Heat Exchanger Test Set-Up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9" y="1851331"/>
            <a:ext cx="5931301" cy="4448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8" t="24278"/>
          <a:stretch/>
        </p:blipFill>
        <p:spPr>
          <a:xfrm>
            <a:off x="7494338" y="1851331"/>
            <a:ext cx="3237830" cy="2251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338" y="4379239"/>
            <a:ext cx="3237830" cy="19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Heat Exchanger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8527985" cy="4331368"/>
          </a:xfrm>
        </p:spPr>
        <p:txBody>
          <a:bodyPr numCol="2">
            <a:normAutofit lnSpcReduction="10000"/>
          </a:bodyPr>
          <a:lstStyle/>
          <a:p>
            <a:r>
              <a:rPr lang="en-US" altLang="en-US" sz="2900" dirty="0" smtClean="0"/>
              <a:t>443 mm long, 101 mm wide</a:t>
            </a:r>
          </a:p>
          <a:p>
            <a:r>
              <a:rPr lang="en-US" altLang="en-US" sz="2900" dirty="0" smtClean="0"/>
              <a:t>63 mm thick</a:t>
            </a:r>
          </a:p>
          <a:p>
            <a:r>
              <a:rPr lang="en-US" altLang="en-US" sz="2900" dirty="0" smtClean="0"/>
              <a:t>Water Fins are 0.05 mm nickel</a:t>
            </a:r>
          </a:p>
          <a:p>
            <a:r>
              <a:rPr lang="en-US" altLang="en-US" sz="2900" dirty="0" smtClean="0"/>
              <a:t>NH3 fins are 0.05 CRES 347</a:t>
            </a:r>
          </a:p>
          <a:p>
            <a:r>
              <a:rPr lang="en-US" altLang="en-US" sz="2900" dirty="0" smtClean="0"/>
              <a:t>Parting sheet is 0.18 mm CRES 347</a:t>
            </a:r>
          </a:p>
          <a:p>
            <a:endParaRPr lang="en-US" altLang="en-US" sz="2900" dirty="0" smtClean="0"/>
          </a:p>
          <a:p>
            <a:r>
              <a:rPr lang="en-US" altLang="en-US" sz="2900" dirty="0" smtClean="0"/>
              <a:t>End sheet is 2.67 mm Inconel 625</a:t>
            </a:r>
          </a:p>
          <a:p>
            <a:r>
              <a:rPr lang="en-US" altLang="en-US" sz="2900" dirty="0" smtClean="0"/>
              <a:t>23 water passages</a:t>
            </a:r>
          </a:p>
          <a:p>
            <a:pPr lvl="1"/>
            <a:r>
              <a:rPr lang="en-US" altLang="en-US" sz="2600" dirty="0" smtClean="0"/>
              <a:t>Each 1.32 mm high</a:t>
            </a:r>
          </a:p>
          <a:p>
            <a:pPr lvl="1"/>
            <a:r>
              <a:rPr lang="en-US" altLang="en-US" sz="2600" dirty="0" smtClean="0"/>
              <a:t>0.58 mm fin spacing</a:t>
            </a:r>
          </a:p>
          <a:p>
            <a:r>
              <a:rPr lang="en-US" altLang="en-US" sz="2900" dirty="0" smtClean="0"/>
              <a:t>22 ammonia passages</a:t>
            </a:r>
          </a:p>
          <a:p>
            <a:pPr lvl="1"/>
            <a:r>
              <a:rPr lang="en-US" altLang="en-US" sz="2600" dirty="0" smtClean="0"/>
              <a:t>Each 0.81 mm high</a:t>
            </a:r>
          </a:p>
          <a:p>
            <a:pPr lvl="1"/>
            <a:r>
              <a:rPr lang="en-US" altLang="en-US" sz="2600" dirty="0" smtClean="0"/>
              <a:t>44 fins/inch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537" y="1845733"/>
            <a:ext cx="2089143" cy="43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770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Post IFHX Test Assessment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/>
          <a:stretch/>
        </p:blipFill>
        <p:spPr>
          <a:xfrm rot="16200000">
            <a:off x="7220949" y="2296023"/>
            <a:ext cx="4351998" cy="350463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991994"/>
            <a:ext cx="4739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Post-test inspection showed that some of the thermocouples had obviously lifted</a:t>
            </a:r>
          </a:p>
          <a:p>
            <a:pPr lvl="1">
              <a:buClr>
                <a:schemeClr val="accent1"/>
              </a:buCl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pressed down they felt springy</a:t>
            </a:r>
          </a:p>
        </p:txBody>
      </p:sp>
    </p:spTree>
    <p:extLst>
      <p:ext uri="{BB962C8B-B14F-4D97-AF65-F5344CB8AC3E}">
        <p14:creationId xmlns:p14="http://schemas.microsoft.com/office/powerpoint/2010/main" val="38681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IFHX Test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82671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300" dirty="0" smtClean="0"/>
              <a:t> Test data indicated a 6.7</a:t>
            </a: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°C temperature gradient from the top to the bottom of the heat exchanger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bottoms up estimate of effective thermal conductivity is 4 W/m 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300 W/m</a:t>
            </a:r>
            <a:r>
              <a:rPr lang="en-US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by conduction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Cold plate underneath at 20°C with measured </a:t>
            </a:r>
            <a:r>
              <a:rPr lang="en-US" sz="2800" dirty="0" smtClean="0">
                <a:latin typeface="Symbol" panose="05050102010706020507" pitchFamily="18" charset="2"/>
                <a:cs typeface="Calibri" panose="020F0502020204030204" pitchFamily="34" charset="0"/>
              </a:rPr>
              <a:t>e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=0.62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Bottom of heat exchanger with measured </a:t>
            </a:r>
            <a:r>
              <a:rPr lang="en-US" sz="2800" dirty="0" smtClean="0">
                <a:latin typeface="Symbol" panose="05050102010706020507" pitchFamily="18" charset="2"/>
                <a:cs typeface="Calibri" panose="020F0502020204030204" pitchFamily="34" charset="0"/>
              </a:rPr>
              <a:t>e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=0.21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19 W/m</a:t>
            </a:r>
            <a:r>
              <a:rPr lang="en-US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by radiation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Something was clearly wrong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 article was re-instrumented with epoxied thermocouples and test was rerun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0.5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°C temperature gradient from the top to the bottom of the heat exchanger</a:t>
            </a:r>
          </a:p>
        </p:txBody>
      </p:sp>
    </p:spTree>
    <p:extLst>
      <p:ext uri="{BB962C8B-B14F-4D97-AF65-F5344CB8AC3E}">
        <p14:creationId xmlns:p14="http://schemas.microsoft.com/office/powerpoint/2010/main" val="25083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NESC Canvass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4645"/>
          </a:xfrm>
        </p:spPr>
        <p:txBody>
          <a:bodyPr numCol="2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NESC canvassed the centers to identify preferred thermocouple mounting techniques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Johnson </a:t>
            </a:r>
            <a:r>
              <a:rPr lang="en-US" sz="2800" dirty="0"/>
              <a:t>Space Center </a:t>
            </a:r>
            <a:endParaRPr lang="en-US" sz="2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Commercial 24 </a:t>
            </a:r>
            <a:r>
              <a:rPr lang="en-US" sz="2400" dirty="0" err="1"/>
              <a:t>ga</a:t>
            </a:r>
            <a:r>
              <a:rPr lang="en-US" sz="2400" dirty="0"/>
              <a:t> </a:t>
            </a:r>
            <a:r>
              <a:rPr lang="en-US" sz="2400" dirty="0" smtClean="0"/>
              <a:t>thermocouples with self-adhesive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On occasion use </a:t>
            </a:r>
            <a:r>
              <a:rPr lang="en-US" sz="2400" dirty="0"/>
              <a:t>a bare bead held with Kapton </a:t>
            </a:r>
            <a:r>
              <a:rPr lang="en-US" sz="2400" dirty="0" smtClean="0"/>
              <a:t>tape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Or sometimes </a:t>
            </a:r>
            <a:r>
              <a:rPr lang="en-US" sz="2400" dirty="0"/>
              <a:t>a bare bead held with 3M 425 aluminum tape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Jet </a:t>
            </a:r>
            <a:r>
              <a:rPr lang="en-US" sz="2800" dirty="0"/>
              <a:t>Propulsion Laboratory </a:t>
            </a:r>
            <a:endParaRPr lang="en-US" sz="2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fabricates 26 </a:t>
            </a:r>
            <a:r>
              <a:rPr lang="en-US" sz="2400" dirty="0" err="1"/>
              <a:t>ga</a:t>
            </a:r>
            <a:r>
              <a:rPr lang="en-US" sz="2400" dirty="0"/>
              <a:t> self-stick thermocouples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Goddard Space Flight Center </a:t>
            </a:r>
            <a:endParaRPr lang="en-US" sz="2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Commercial </a:t>
            </a:r>
            <a:r>
              <a:rPr lang="en-US" sz="2400" dirty="0"/>
              <a:t>30 </a:t>
            </a:r>
            <a:r>
              <a:rPr lang="en-US" sz="2400" dirty="0" err="1"/>
              <a:t>ga</a:t>
            </a:r>
            <a:r>
              <a:rPr lang="en-US" sz="2400" dirty="0"/>
              <a:t> </a:t>
            </a:r>
            <a:r>
              <a:rPr lang="en-US" sz="2400" dirty="0" smtClean="0"/>
              <a:t>thermocouples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Aluminum </a:t>
            </a:r>
            <a:r>
              <a:rPr lang="en-US" sz="2400" dirty="0"/>
              <a:t>tape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3M </a:t>
            </a:r>
            <a:r>
              <a:rPr lang="en-US" sz="2400" dirty="0"/>
              <a:t>#425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/>
              <a:t>Tape is worked with a wooden stick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44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NESC Canvass - </a:t>
            </a:r>
            <a:r>
              <a:rPr lang="en-US" i="1" dirty="0" smtClean="0"/>
              <a:t>continued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Kennedy Space Center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Aluminum </a:t>
            </a:r>
            <a:r>
              <a:rPr lang="en-US" sz="2400" dirty="0"/>
              <a:t>tape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Either </a:t>
            </a:r>
            <a:r>
              <a:rPr lang="en-US" sz="2400" dirty="0"/>
              <a:t>GSA spec tape </a:t>
            </a:r>
            <a:r>
              <a:rPr lang="en-US" sz="2400" dirty="0" smtClean="0"/>
              <a:t>or 3M </a:t>
            </a:r>
            <a:r>
              <a:rPr lang="en-US" sz="2400" dirty="0"/>
              <a:t>#</a:t>
            </a:r>
            <a:r>
              <a:rPr lang="en-US" sz="2400" dirty="0" smtClean="0"/>
              <a:t>425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Tape </a:t>
            </a:r>
            <a:r>
              <a:rPr lang="en-US" sz="2400" dirty="0"/>
              <a:t>is worked with a wooden stick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Langley Research Center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Aluminum tape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3M </a:t>
            </a:r>
            <a:r>
              <a:rPr lang="en-US" sz="2400" dirty="0"/>
              <a:t>#425 </a:t>
            </a:r>
            <a:endParaRPr lang="en-US" sz="24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Tape </a:t>
            </a:r>
            <a:r>
              <a:rPr lang="en-US" sz="2400" dirty="0"/>
              <a:t>is worked with a wooden </a:t>
            </a:r>
            <a:r>
              <a:rPr lang="en-US" sz="2400" dirty="0" smtClean="0"/>
              <a:t>stick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66928" lvl="3" indent="0">
              <a:buNone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Glenn </a:t>
            </a:r>
            <a:r>
              <a:rPr lang="en-US" sz="2800" dirty="0"/>
              <a:t>research Center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no standard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Marshall Space Flight Center </a:t>
            </a:r>
            <a:endParaRPr lang="en-US" sz="2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Aluminum tape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Nominally </a:t>
            </a:r>
            <a:r>
              <a:rPr lang="en-US" sz="2400" dirty="0"/>
              <a:t>uses 3M #</a:t>
            </a:r>
            <a:r>
              <a:rPr lang="en-US" sz="2400" dirty="0" smtClean="0"/>
              <a:t>425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/>
              <a:t>Also emphasize strain relief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Either bend TC wire into a </a:t>
            </a:r>
            <a:r>
              <a:rPr lang="en-US" sz="2400" dirty="0"/>
              <a:t>U-shape under the </a:t>
            </a:r>
            <a:r>
              <a:rPr lang="en-US" sz="2400" dirty="0" smtClean="0"/>
              <a:t>tape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Or tape </a:t>
            </a:r>
            <a:r>
              <a:rPr lang="en-US" sz="2400" dirty="0"/>
              <a:t>the wire nearby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1535</TotalTime>
  <Words>976</Words>
  <Application>Microsoft Office PowerPoint</Application>
  <PresentationFormat>Widescreen</PresentationFormat>
  <Paragraphs>203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Retrospect</vt:lpstr>
      <vt:lpstr>Temporary Thermocouple Attachment for Thermal/Vacuum Testing at Non-Extreme Temperatures</vt:lpstr>
      <vt:lpstr>Overview</vt:lpstr>
      <vt:lpstr>Interface Heat Exchanger Test</vt:lpstr>
      <vt:lpstr>Interface Heat Exchanger Test Set-Up</vt:lpstr>
      <vt:lpstr>The Heat Exchanger Core</vt:lpstr>
      <vt:lpstr>Post IFHX Test Assessment</vt:lpstr>
      <vt:lpstr>Post IFHX Test Assessment</vt:lpstr>
      <vt:lpstr>NESC Canvass</vt:lpstr>
      <vt:lpstr>NESC Canvass - continued</vt:lpstr>
      <vt:lpstr>Thermocouple Assessment Test Plan</vt:lpstr>
      <vt:lpstr>Thermocouple Assessment Test Plan - continued</vt:lpstr>
      <vt:lpstr>Thermocouple Assessment Test Article</vt:lpstr>
      <vt:lpstr>Thermocouple Assessment Legend</vt:lpstr>
      <vt:lpstr>Thermocouple Assessment Test Plan</vt:lpstr>
      <vt:lpstr>Expected Outcome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Temporary Thermocouple Attachment for Thermal/Vacuum Testing at Non-Extreme Temperatures</dc:title>
  <dc:creator>Ungar, Eugene K. (JSC-EC211)</dc:creator>
  <cp:lastModifiedBy>Wright, Sarah E. (JSC-EC611)</cp:lastModifiedBy>
  <cp:revision>25</cp:revision>
  <dcterms:created xsi:type="dcterms:W3CDTF">2016-07-08T18:27:43Z</dcterms:created>
  <dcterms:modified xsi:type="dcterms:W3CDTF">2016-07-29T17:11:51Z</dcterms:modified>
</cp:coreProperties>
</file>