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0" r:id="rId2"/>
    <p:sldId id="271" r:id="rId3"/>
    <p:sldId id="273" r:id="rId4"/>
    <p:sldId id="318" r:id="rId5"/>
    <p:sldId id="319" r:id="rId6"/>
    <p:sldId id="317" r:id="rId7"/>
    <p:sldId id="323" r:id="rId8"/>
    <p:sldId id="274" r:id="rId9"/>
    <p:sldId id="320" r:id="rId10"/>
    <p:sldId id="289" r:id="rId11"/>
    <p:sldId id="291" r:id="rId12"/>
    <p:sldId id="284" r:id="rId13"/>
    <p:sldId id="285" r:id="rId14"/>
    <p:sldId id="280" r:id="rId15"/>
    <p:sldId id="316" r:id="rId16"/>
    <p:sldId id="313" r:id="rId17"/>
    <p:sldId id="275" r:id="rId18"/>
    <p:sldId id="293" r:id="rId19"/>
    <p:sldId id="296" r:id="rId20"/>
    <p:sldId id="327" r:id="rId21"/>
    <p:sldId id="329" r:id="rId22"/>
    <p:sldId id="297" r:id="rId23"/>
    <p:sldId id="330" r:id="rId24"/>
    <p:sldId id="331" r:id="rId25"/>
    <p:sldId id="332" r:id="rId26"/>
    <p:sldId id="333" r:id="rId27"/>
    <p:sldId id="324" r:id="rId28"/>
    <p:sldId id="310" r:id="rId29"/>
    <p:sldId id="288" r:id="rId30"/>
    <p:sldId id="321" r:id="rId3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anich, William A. (GRC-DET0)" initials="FWA(" lastIdx="2" clrIdx="0">
    <p:extLst>
      <p:ext uri="{19B8F6BF-5375-455C-9EA6-DF929625EA0E}">
        <p15:presenceInfo xmlns:p15="http://schemas.microsoft.com/office/powerpoint/2012/main" xmlns="" userId="S-1-5-21-330711430-3775241029-4075259233-210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4" autoAdjust="0"/>
  </p:normalViewPr>
  <p:slideViewPr>
    <p:cSldViewPr>
      <p:cViewPr>
        <p:scale>
          <a:sx n="80" d="100"/>
          <a:sy n="80" d="100"/>
        </p:scale>
        <p:origin x="-1188" y="-168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l" defTabSz="922609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069" y="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 defTabSz="922609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l" defTabSz="922609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069" y="883158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 defTabSz="922609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l" defTabSz="922609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69" y="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 defTabSz="922609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13" y="4415791"/>
            <a:ext cx="514197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l" defTabSz="922609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69" y="8831580"/>
            <a:ext cx="303733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 defTabSz="922609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0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1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64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35298" indent="-28280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1227" indent="-22624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3718" indent="-22624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6209" indent="-22624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6E13D4-C1D0-8A4F-9DC8-433D14189803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4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Might not produce a better model…but will allow</a:t>
            </a:r>
            <a:r>
              <a:rPr lang="en-US" baseline="0" dirty="0" smtClean="0"/>
              <a:t> you to produce the same good model quicker.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43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E15B602-FF1D-49A9-9653-22CDAA1882C0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C7D1D21-DBBD-435B-BBD9-FCAD1C84ED4B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9A0AC6E-AB5B-404F-BA46-6B43DDD7D5BA}" type="datetime1">
              <a:rPr lang="en-US" smtClean="0"/>
              <a:pPr/>
              <a:t>8/2/2016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59E99C81-F009-454C-9176-9EA1478B60A6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BA8262D3-5044-4B06-93A5-DA6511038CF7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CA6625E7-CF05-42C8-916B-83989E0A45CC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CDC0623C-20B2-437E-8604-50DA7FBD38BA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364F6E1-DDBC-4D9E-A973-D286500E4143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B873DE-0300-4CDC-BF89-5E832F5EA8A5}" type="datetime1">
              <a:rPr lang="en-US" smtClean="0"/>
              <a:pPr>
                <a:defRPr/>
              </a:pPr>
              <a:t>8/2/2016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8385" y="41148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Xiao-Yen Wang &amp; William Fabanich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</a:t>
            </a: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2016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August 1-5, 2016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NASA Ames Research Center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Mountain View, CA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</a:rPr>
              <a:t>Passive Thermal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3692673" cy="4958032"/>
          </a:xfrm>
          <a:prstGeom prst="rect">
            <a:avLst/>
          </a:prstGeom>
        </p:spPr>
      </p:pic>
      <p:sp>
        <p:nvSpPr>
          <p:cNvPr id="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066805" y="1600200"/>
            <a:ext cx="613758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Advanced Features of Thermal </a:t>
            </a:r>
            <a:r>
              <a:rPr lang="en-US" sz="3200" dirty="0">
                <a:ea typeface="ＭＳ Ｐゴシック" charset="-128"/>
              </a:rPr>
              <a:t>D</a:t>
            </a:r>
            <a:r>
              <a:rPr lang="en-US" sz="3200" dirty="0" smtClean="0">
                <a:ea typeface="ＭＳ Ｐゴシック" charset="-128"/>
              </a:rPr>
              <a:t>esktop/SINDA-FLUINT:</a:t>
            </a:r>
            <a:br>
              <a:rPr lang="en-US" sz="32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I. </a:t>
            </a:r>
            <a:r>
              <a:rPr lang="en-US" dirty="0" smtClean="0">
                <a:ea typeface="ＭＳ Ｐゴシック" charset="-128"/>
              </a:rPr>
              <a:t>Interface with Matlab </a:t>
            </a:r>
            <a:br>
              <a:rPr lang="en-US" dirty="0" smtClean="0">
                <a:ea typeface="ＭＳ Ｐゴシック" charset="-128"/>
              </a:rPr>
            </a:br>
            <a:r>
              <a:rPr lang="en-US" sz="2400" b="0" dirty="0">
                <a:ea typeface="ＭＳ Ｐゴシック" charset="-128"/>
              </a:rPr>
              <a:t>Xiao-Yen Wang</a:t>
            </a: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II. Using SpaceClaim for Complex Geometries</a:t>
            </a:r>
            <a:r>
              <a:rPr lang="en-US" sz="3200" b="0" dirty="0" smtClean="0">
                <a:ea typeface="ＭＳ Ｐゴシック" charset="-128"/>
              </a:rPr>
              <a:t> </a:t>
            </a:r>
            <a:br>
              <a:rPr lang="en-US" sz="3200" b="0" dirty="0" smtClean="0">
                <a:ea typeface="ＭＳ Ｐゴシック" charset="-128"/>
              </a:rPr>
            </a:br>
            <a:r>
              <a:rPr lang="en-US" sz="2400" b="0" dirty="0" smtClean="0">
                <a:ea typeface="ＭＳ Ｐゴシック" charset="-128"/>
              </a:rPr>
              <a:t>William Fabanich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</a:t>
            </a:r>
            <a:r>
              <a:rPr lang="en-US" dirty="0" smtClean="0"/>
              <a:t>Dust Thermal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3" t="2817" r="6691" b="2817"/>
          <a:stretch/>
        </p:blipFill>
        <p:spPr>
          <a:xfrm>
            <a:off x="838200" y="798828"/>
            <a:ext cx="3657600" cy="29525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601226"/>
            <a:ext cx="3657600" cy="304800"/>
          </a:xfrm>
        </p:spPr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6449" y="3052762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Pristine, Heating case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1" t="3031" r="6061" b="4041"/>
          <a:stretch/>
        </p:blipFill>
        <p:spPr>
          <a:xfrm>
            <a:off x="4670098" y="795953"/>
            <a:ext cx="3894483" cy="3088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2658" y="3250951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Pristine, cooling case</a:t>
            </a:r>
            <a:endParaRPr lang="en-US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7" t="2300" r="6879" b="4071"/>
          <a:stretch/>
        </p:blipFill>
        <p:spPr>
          <a:xfrm>
            <a:off x="779806" y="3674065"/>
            <a:ext cx="3803143" cy="3069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3627" y="600069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Dust, Heating case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0" t="3196" r="6849" b="3653"/>
          <a:stretch/>
        </p:blipFill>
        <p:spPr>
          <a:xfrm>
            <a:off x="4839419" y="3842425"/>
            <a:ext cx="3429000" cy="27324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27003" y="5967125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Dust, cooling case</a:t>
            </a:r>
            <a:endParaRPr lang="en-US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66C6-A9A8-41EE-9D17-8E5F229132AA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2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</a:t>
            </a:r>
            <a:r>
              <a:rPr lang="en-US" dirty="0" smtClean="0"/>
              <a:t>Dust Thermal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2357187"/>
              </p:ext>
            </p:extLst>
          </p:nvPr>
        </p:nvGraphicFramePr>
        <p:xfrm>
          <a:off x="228602" y="954662"/>
          <a:ext cx="8686799" cy="4486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8"/>
                <a:gridCol w="569423"/>
                <a:gridCol w="649777"/>
                <a:gridCol w="838200"/>
                <a:gridCol w="685800"/>
                <a:gridCol w="762000"/>
                <a:gridCol w="914400"/>
                <a:gridCol w="838200"/>
                <a:gridCol w="609600"/>
                <a:gridCol w="762000"/>
                <a:gridCol w="810491"/>
                <a:gridCol w="789710"/>
              </a:tblGrid>
              <a:tr h="2639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Raw Data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Sample</a:t>
                      </a:r>
                      <a:br>
                        <a:rPr lang="en-US" sz="1400" b="1" u="none" strike="noStrike" dirty="0">
                          <a:effectLst/>
                          <a:latin typeface="+mn-lt"/>
                        </a:rPr>
                      </a:b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Condition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Emissivity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alpha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Lamp Power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LTF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Case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AZ-93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Ag/FEP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AZ-93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Ag/FEP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AZ-93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Ag/FEP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Factor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Watts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Analyst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Checker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1008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1022 </a:t>
                      </a:r>
                      <a:r>
                        <a:rPr lang="en-US" sz="1400" b="1" u="none" strike="noStrike" dirty="0" err="1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AlFEP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Pristine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0.750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0.750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0.147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0.1565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17960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Harpster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Guzik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Dusted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0.602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0.719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0.325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0.303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17960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Harpster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Guzik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Cleaned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0.770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0.803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0.220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0.344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17960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Harpster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Guzik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1026 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AlFEP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Pristine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0.157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18330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Dusted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0.810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0.453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0.318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18330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Cleaned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0.827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0.404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0.335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18330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1026 AlFEP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Pristine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0.157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18330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Dusted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0.810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0.453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0.318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18330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Cleaned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0.827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0.409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0.339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18147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1027 AlFEP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Pristine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0.161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17115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Dusted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0.425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0.513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17115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Cleaned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0.803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0.535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17115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1027 AlFEP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Pristine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0.161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17115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Dusted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0.428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0.516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16997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  <a:tr h="26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Cleaned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0.803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0.331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0.546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16761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Harpster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Guzik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3" marR="5033" marT="5033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441217"/>
            <a:ext cx="7890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An example of results summary sheet: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For each case: 4x3 + 1 = 13 variables need to be determined.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We have hundreds cases.</a:t>
            </a: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918-0DE7-4B7D-B8AF-90425D3FCDA2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63324" y="0"/>
            <a:ext cx="8880676" cy="9144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Advanced </a:t>
            </a:r>
            <a:r>
              <a:rPr lang="en-US" altLang="en-US" sz="2400" dirty="0" err="1" smtClean="0">
                <a:solidFill>
                  <a:srgbClr val="0070C0"/>
                </a:solidFill>
                <a:ea typeface="ＭＳ Ｐゴシック" pitchFamily="34" charset="-128"/>
              </a:rPr>
              <a:t>Stirling</a:t>
            </a:r>
            <a:r>
              <a:rPr lang="en-US" altLang="en-US" sz="2400" dirty="0" smtClean="0">
                <a:solidFill>
                  <a:srgbClr val="0070C0"/>
                </a:solidFill>
                <a:ea typeface="ＭＳ Ｐゴシック" pitchFamily="34" charset="-128"/>
              </a:rPr>
              <a:t> Radioisotope Generator</a:t>
            </a:r>
            <a:endParaRPr lang="en-US" altLang="en-US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151872" y="828231"/>
            <a:ext cx="8915400" cy="167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dirty="0" smtClean="0">
                <a:ea typeface="ＭＳ Ｐゴシック" pitchFamily="34" charset="-128"/>
              </a:rPr>
              <a:t>ASRG was developed as a </a:t>
            </a:r>
            <a:r>
              <a:rPr lang="en-US" altLang="en-US" dirty="0">
                <a:ea typeface="ＭＳ Ｐゴシック" pitchFamily="34" charset="-128"/>
              </a:rPr>
              <a:t>high </a:t>
            </a:r>
            <a:r>
              <a:rPr lang="en-US" altLang="en-US" dirty="0" smtClean="0">
                <a:ea typeface="ＭＳ Ｐゴシック" pitchFamily="34" charset="-128"/>
              </a:rPr>
              <a:t>efficiency </a:t>
            </a:r>
            <a:r>
              <a:rPr lang="en-US" altLang="en-US" dirty="0">
                <a:ea typeface="ＭＳ Ｐゴシック" pitchFamily="34" charset="-128"/>
              </a:rPr>
              <a:t>(28%-32</a:t>
            </a:r>
            <a:r>
              <a:rPr lang="en-US" altLang="en-US" dirty="0" smtClean="0">
                <a:ea typeface="ＭＳ Ｐゴシック" pitchFamily="34" charset="-128"/>
              </a:rPr>
              <a:t>%) thermal electric power system for multi mission applications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dirty="0" smtClean="0">
                <a:ea typeface="ＭＳ Ｐゴシック" pitchFamily="34" charset="-128"/>
              </a:rPr>
              <a:t>ASRG can reduce the required amount of Pu-238 by a factor of 4 as compared to radioisotope thermoelectric generators (RTG)</a:t>
            </a:r>
          </a:p>
          <a:p>
            <a:pPr eaLnBrk="1" hangingPunct="1">
              <a:lnSpc>
                <a:spcPct val="80000"/>
              </a:lnSpc>
              <a:buClr>
                <a:srgbClr val="0070C0"/>
              </a:buClr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sp>
        <p:nvSpPr>
          <p:cNvPr id="7172" name="Date Placeholder 11"/>
          <p:cNvSpPr>
            <a:spLocks noGrp="1"/>
          </p:cNvSpPr>
          <p:nvPr>
            <p:ph type="dt" sz="quarter" idx="4294967295"/>
          </p:nvPr>
        </p:nvSpPr>
        <p:spPr bwMode="auto">
          <a:xfrm>
            <a:off x="92075" y="6482266"/>
            <a:ext cx="16605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0935EF-BE71-4B99-AF73-FFF47C4899AA}" type="datetime1">
              <a:rPr lang="en-US" altLang="en-US" smtClean="0">
                <a:latin typeface="Calibri" pitchFamily="34" charset="0"/>
              </a:rPr>
              <a:pPr eaLnBrk="1" hangingPunct="1"/>
              <a:t>8/2/2016</a:t>
            </a:fld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7173" name="Slide Number Placeholder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95703" y="6569075"/>
            <a:ext cx="21336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4DA7EE-7073-4544-9C1B-2D94D5F84D57}" type="slidenum">
              <a:rPr lang="en-US" altLang="en-US">
                <a:latin typeface="Calibri" pitchFamily="34" charset="0"/>
              </a:rPr>
              <a:pPr eaLnBrk="1" hangingPunct="1"/>
              <a:t>12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4834594" y="6020303"/>
            <a:ext cx="406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Calibri" pitchFamily="34" charset="0"/>
              </a:rPr>
              <a:t>Overview of ASRG components</a:t>
            </a:r>
          </a:p>
        </p:txBody>
      </p: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468390" y="2521870"/>
            <a:ext cx="14542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ASC       (2)</a:t>
            </a:r>
          </a:p>
          <a:p>
            <a:pPr eaLnBrk="1" hangingPunct="1"/>
            <a:r>
              <a:rPr lang="en-US" altLang="en-US" sz="1800" dirty="0"/>
              <a:t>GPHS    (2)</a:t>
            </a:r>
          </a:p>
          <a:p>
            <a:pPr eaLnBrk="1" hangingPunct="1"/>
            <a:r>
              <a:rPr lang="en-US" altLang="en-US" sz="1800" dirty="0"/>
              <a:t>GMV      (1)</a:t>
            </a:r>
          </a:p>
          <a:p>
            <a:pPr eaLnBrk="1" hangingPunct="1"/>
            <a:r>
              <a:rPr lang="en-US" altLang="en-US" sz="1800" dirty="0"/>
              <a:t>PRD       (1)</a:t>
            </a:r>
          </a:p>
          <a:p>
            <a:pPr eaLnBrk="1" hangingPunct="1"/>
            <a:r>
              <a:rPr lang="en-US" altLang="en-US" sz="1800" dirty="0" smtClean="0"/>
              <a:t>Housing </a:t>
            </a:r>
            <a:r>
              <a:rPr lang="en-US" altLang="en-US" sz="1800" dirty="0"/>
              <a:t>(1)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4803" y="2192143"/>
            <a:ext cx="7794580" cy="3721819"/>
            <a:chOff x="190188" y="731917"/>
            <a:chExt cx="9164101" cy="5575038"/>
          </a:xfrm>
        </p:grpSpPr>
        <p:grpSp>
          <p:nvGrpSpPr>
            <p:cNvPr id="13" name="Group 33"/>
            <p:cNvGrpSpPr/>
            <p:nvPr/>
          </p:nvGrpSpPr>
          <p:grpSpPr>
            <a:xfrm>
              <a:off x="190188" y="1261235"/>
              <a:ext cx="8490857" cy="4525171"/>
              <a:chOff x="19049" y="609600"/>
              <a:chExt cx="9124951" cy="4940301"/>
            </a:xfrm>
          </p:grpSpPr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9925" y="609600"/>
                <a:ext cx="5934075" cy="450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2637"/>
              <a:stretch>
                <a:fillRect/>
              </a:stretch>
            </p:blipFill>
            <p:spPr bwMode="auto">
              <a:xfrm>
                <a:off x="19049" y="3276600"/>
                <a:ext cx="3409951" cy="2273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 flipV="1">
              <a:off x="4033971" y="5232179"/>
              <a:ext cx="300294" cy="699596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2408953" y="5788728"/>
              <a:ext cx="1848655" cy="518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Piston Position Telemetry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113334" y="5715369"/>
              <a:ext cx="971895" cy="518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Shunt Power 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864614" y="731917"/>
              <a:ext cx="1499810" cy="776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Pressure Relief Device (PRD)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947031" y="1080880"/>
              <a:ext cx="1791769" cy="776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Gas Management Valve (GMV)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7100471" y="4745266"/>
              <a:ext cx="1546716" cy="1098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General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 purpose heat source (GPHS)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6427227" y="4257867"/>
              <a:ext cx="1052286" cy="518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Thermal Insulation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5032406" y="5207003"/>
              <a:ext cx="2418609" cy="776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Advanced </a:t>
              </a:r>
              <a:r>
                <a:rPr lang="en-US" sz="1400" b="0" kern="0" dirty="0" err="1">
                  <a:solidFill>
                    <a:srgbClr val="0000CC"/>
                  </a:solidFill>
                </a:rPr>
                <a:t>S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tirling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 convertor(ASC)</a:t>
              </a: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6397532" y="3393691"/>
              <a:ext cx="42681" cy="1880813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6806699" y="1428750"/>
              <a:ext cx="440434" cy="423698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5515429" y="1645526"/>
              <a:ext cx="960946" cy="857250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3333281" y="5064672"/>
              <a:ext cx="470463" cy="76856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567215" y="3303987"/>
              <a:ext cx="846146" cy="1001971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6966857" y="3517680"/>
              <a:ext cx="133614" cy="919405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7955172" y="1873517"/>
              <a:ext cx="1052286" cy="518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Heat Source Support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084081" y="3766314"/>
              <a:ext cx="1270208" cy="1098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Shunt Dissipator Unit</a:t>
              </a:r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8057930" y="3842845"/>
              <a:ext cx="210206" cy="502526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7767646" y="2452279"/>
              <a:ext cx="375055" cy="336248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 flipV="1">
              <a:off x="7327211" y="3330467"/>
              <a:ext cx="320316" cy="1458310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1987557" y="5483624"/>
              <a:ext cx="1178004" cy="3027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AC Power</a:t>
              </a: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1991656" y="2361288"/>
              <a:ext cx="1308375" cy="518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4349" algn="l"/>
                  <a:tab pos="546539" algn="l"/>
                </a:tabLst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Analog Telemetry to SC</a:t>
              </a:r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V="1">
              <a:off x="2822778" y="4788775"/>
              <a:ext cx="790778" cy="807983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 type="triangle" w="sm" len="med"/>
            </a:ln>
            <a:effectLst/>
          </p:spPr>
          <p:txBody>
            <a:bodyPr wrap="square" lIns="86493" tIns="43247" rIns="86493" bIns="43247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9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70C0"/>
                </a:solidFill>
                <a:ea typeface="ＭＳ Ｐゴシック" pitchFamily="34" charset="-128"/>
              </a:rPr>
              <a:t>ASRG thermal power model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287547" y="1119967"/>
            <a:ext cx="8763000" cy="49530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Clr>
                <a:srgbClr val="0070C0"/>
              </a:buClr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sz="2600" b="1" dirty="0"/>
              <a:t>Matlab was used to </a:t>
            </a:r>
            <a:r>
              <a:rPr lang="en-US" altLang="en-US" sz="2600" b="1" dirty="0">
                <a:ea typeface="ＭＳ Ｐゴシック" pitchFamily="34" charset="-128"/>
              </a:rPr>
              <a:t>integrate the 3D ASRG </a:t>
            </a:r>
            <a:r>
              <a:rPr lang="en-US" altLang="en-US" sz="2600" b="1" dirty="0" smtClean="0">
                <a:ea typeface="ＭＳ Ｐゴシック" pitchFamily="34" charset="-128"/>
              </a:rPr>
              <a:t>thermal </a:t>
            </a:r>
          </a:p>
          <a:p>
            <a:pPr marL="0" indent="0" eaLnBrk="1" hangingPunct="1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altLang="en-US" sz="2600" b="1" dirty="0">
                <a:ea typeface="ＭＳ Ｐゴシック" pitchFamily="34" charset="-128"/>
              </a:rPr>
              <a:t> </a:t>
            </a:r>
            <a:r>
              <a:rPr lang="en-US" altLang="en-US" sz="2600" b="1" dirty="0" smtClean="0">
                <a:ea typeface="ＭＳ Ｐゴシック" pitchFamily="34" charset="-128"/>
              </a:rPr>
              <a:t>   model in TD/SINDA-FLUINT, ASC model in Sage, </a:t>
            </a:r>
            <a:r>
              <a:rPr lang="en-US" altLang="en-US" sz="2600" b="1" dirty="0">
                <a:ea typeface="ＭＳ Ｐゴシック" pitchFamily="34" charset="-128"/>
              </a:rPr>
              <a:t>and </a:t>
            </a:r>
            <a:endParaRPr lang="en-US" altLang="en-US" sz="2600" b="1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altLang="en-US" sz="2600" b="1" dirty="0" smtClean="0">
                <a:ea typeface="ＭＳ Ｐゴシック" pitchFamily="34" charset="-128"/>
              </a:rPr>
              <a:t>    control </a:t>
            </a:r>
            <a:r>
              <a:rPr lang="en-US" altLang="en-US" sz="2600" b="1" dirty="0">
                <a:ea typeface="ＭＳ Ｐゴシック" pitchFamily="34" charset="-128"/>
              </a:rPr>
              <a:t>strategy of ASC</a:t>
            </a:r>
            <a:r>
              <a:rPr lang="en-US" altLang="en-US" sz="2600" dirty="0" smtClean="0"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altLang="en-US" dirty="0" smtClean="0">
                <a:ea typeface="ＭＳ Ｐゴシック" pitchFamily="34" charset="-128"/>
              </a:rPr>
              <a:t> 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sz="2200" dirty="0" smtClean="0">
                <a:ea typeface="ＭＳ Ｐゴシック" pitchFamily="34" charset="-128"/>
              </a:rPr>
              <a:t>ASRG Thermal model in TD/SINDA-FLUINT</a:t>
            </a:r>
          </a:p>
          <a:p>
            <a:pPr lvl="2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sz="2200" dirty="0" smtClean="0">
                <a:ea typeface="ＭＳ Ｐゴシック" pitchFamily="34" charset="-128"/>
              </a:rPr>
              <a:t>Finite Element/Finite Difference Mesh for the geometries</a:t>
            </a:r>
          </a:p>
          <a:p>
            <a:pPr lvl="3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sz="2200" b="1" dirty="0" smtClean="0">
                <a:ea typeface="ＭＳ Ｐゴシック" pitchFamily="34" charset="-128"/>
              </a:rPr>
              <a:t>Heat source, insulation blocks, the housing</a:t>
            </a:r>
          </a:p>
          <a:p>
            <a:pPr lvl="2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sz="2200" dirty="0" smtClean="0">
                <a:ea typeface="ＭＳ Ｐゴシック" pitchFamily="34" charset="-128"/>
              </a:rPr>
              <a:t>Radiation/conduction/convection heat transfer and orbital heating</a:t>
            </a:r>
          </a:p>
          <a:p>
            <a:pPr lvl="1" eaLnBrk="1" hangingPunct="1">
              <a:lnSpc>
                <a:spcPct val="80000"/>
              </a:lnSpc>
              <a:buClr>
                <a:srgbClr val="0070C0"/>
              </a:buClr>
            </a:pPr>
            <a:endParaRPr lang="en-US" sz="2200" dirty="0" smtClean="0"/>
          </a:p>
          <a:p>
            <a:pPr lvl="1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sz="2200" dirty="0" smtClean="0"/>
              <a:t>The </a:t>
            </a:r>
            <a:r>
              <a:rPr lang="en-US" sz="2200" dirty="0"/>
              <a:t>ASC is </a:t>
            </a:r>
            <a:r>
              <a:rPr lang="en-US" sz="2200" dirty="0" smtClean="0"/>
              <a:t>a black box in TD/SINDA-FLUINT, but modeled </a:t>
            </a:r>
            <a:r>
              <a:rPr lang="en-US" sz="2200" dirty="0"/>
              <a:t>with the </a:t>
            </a:r>
            <a:endParaRPr lang="en-US" sz="2200" dirty="0" smtClean="0"/>
          </a:p>
          <a:p>
            <a:pPr marL="457200" lvl="1" indent="0" eaLnBrk="1" hangingPunct="1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200" dirty="0" smtClean="0"/>
              <a:t>    SAGE </a:t>
            </a:r>
            <a:r>
              <a:rPr lang="en-US" sz="2200" dirty="0"/>
              <a:t>code, which determines the temperatures and heat flux values </a:t>
            </a:r>
            <a:endParaRPr lang="en-US" sz="2200" dirty="0" smtClean="0"/>
          </a:p>
          <a:p>
            <a:pPr marL="457200" lvl="1" indent="0" eaLnBrk="1" hangingPunct="1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200" dirty="0" smtClean="0"/>
              <a:t>    throughout </a:t>
            </a:r>
            <a:r>
              <a:rPr lang="en-US" sz="2200" dirty="0"/>
              <a:t>the ASC. </a:t>
            </a:r>
          </a:p>
          <a:p>
            <a:pPr lvl="1" eaLnBrk="1" hangingPunct="1">
              <a:lnSpc>
                <a:spcPct val="80000"/>
              </a:lnSpc>
              <a:buClr>
                <a:srgbClr val="0070C0"/>
              </a:buClr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sz="2200" dirty="0" smtClean="0">
                <a:ea typeface="ＭＳ Ｐゴシック" pitchFamily="34" charset="-128"/>
              </a:rPr>
              <a:t>ASC control strategy: </a:t>
            </a:r>
          </a:p>
          <a:p>
            <a:pPr lvl="2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sz="2200" dirty="0" smtClean="0">
                <a:ea typeface="ＭＳ Ｐゴシック" pitchFamily="34" charset="-128"/>
              </a:rPr>
              <a:t>Fix the </a:t>
            </a:r>
            <a:r>
              <a:rPr lang="en-US" altLang="en-US" sz="2200" i="1" dirty="0" err="1" smtClean="0">
                <a:ea typeface="ＭＳ Ｐゴシック" pitchFamily="34" charset="-128"/>
              </a:rPr>
              <a:t>T</a:t>
            </a:r>
            <a:r>
              <a:rPr lang="en-US" altLang="en-US" sz="2200" i="1" baseline="-25000" dirty="0" err="1" smtClean="0">
                <a:ea typeface="ＭＳ Ｐゴシック" pitchFamily="34" charset="-128"/>
              </a:rPr>
              <a:t>h</a:t>
            </a:r>
            <a:r>
              <a:rPr lang="en-US" altLang="en-US" sz="2200" dirty="0" smtClean="0">
                <a:ea typeface="ＭＳ Ｐゴシック" pitchFamily="34" charset="-128"/>
              </a:rPr>
              <a:t> (hot end temperature of ASC)</a:t>
            </a:r>
          </a:p>
          <a:p>
            <a:pPr lvl="2" eaLnBrk="1" hangingPunct="1">
              <a:lnSpc>
                <a:spcPct val="80000"/>
              </a:lnSpc>
              <a:buClr>
                <a:srgbClr val="0070C0"/>
              </a:buClr>
            </a:pPr>
            <a:r>
              <a:rPr lang="en-US" altLang="en-US" sz="2200" dirty="0" smtClean="0">
                <a:ea typeface="ＭＳ Ｐゴシック" pitchFamily="34" charset="-128"/>
              </a:rPr>
              <a:t>Fix the </a:t>
            </a:r>
            <a:r>
              <a:rPr lang="en-US" altLang="en-US" sz="2200" i="1" dirty="0" err="1" smtClean="0">
                <a:ea typeface="ＭＳ Ｐゴシック" pitchFamily="34" charset="-128"/>
              </a:rPr>
              <a:t>A</a:t>
            </a:r>
            <a:r>
              <a:rPr lang="en-US" altLang="en-US" sz="2200" i="1" baseline="-25000" dirty="0" err="1" smtClean="0">
                <a:ea typeface="ＭＳ Ｐゴシック" pitchFamily="34" charset="-128"/>
              </a:rPr>
              <a:t>p</a:t>
            </a:r>
            <a:r>
              <a:rPr lang="en-US" altLang="en-US" sz="2200" dirty="0" smtClean="0">
                <a:ea typeface="ＭＳ Ｐゴシック" pitchFamily="34" charset="-128"/>
              </a:rPr>
              <a:t> (piston amplitude of ASC)</a:t>
            </a:r>
          </a:p>
          <a:p>
            <a:pPr marL="914400" lvl="2" indent="0" eaLnBrk="1" hangingPunct="1">
              <a:lnSpc>
                <a:spcPct val="80000"/>
              </a:lnSpc>
              <a:buClr>
                <a:srgbClr val="0070C0"/>
              </a:buClr>
              <a:buNone/>
            </a:pPr>
            <a:endParaRPr lang="en-US" altLang="en-US" sz="1800" dirty="0" smtClean="0">
              <a:ea typeface="ＭＳ Ｐゴシック" pitchFamily="34" charset="-128"/>
            </a:endParaRPr>
          </a:p>
          <a:p>
            <a:r>
              <a:rPr lang="en-US" dirty="0" smtClean="0"/>
              <a:t>Iterations </a:t>
            </a:r>
            <a:r>
              <a:rPr lang="en-US" dirty="0"/>
              <a:t>were performed within Matlab to achieve the thermal energy </a:t>
            </a:r>
            <a:r>
              <a:rPr lang="en-US" dirty="0" smtClean="0"/>
              <a:t>balance between ASRG thermal model and ASC.</a:t>
            </a:r>
            <a:endParaRPr lang="en-US" dirty="0"/>
          </a:p>
          <a:p>
            <a:pPr eaLnBrk="1" hangingPunct="1">
              <a:lnSpc>
                <a:spcPct val="80000"/>
              </a:lnSpc>
              <a:buClr>
                <a:srgbClr val="0070C0"/>
              </a:buClr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569075"/>
            <a:ext cx="21336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D80476-E561-4288-A106-AB98727A3900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lang="en-US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6691-A4A3-4EB7-843E-5F909EE9BAAB}" type="datetime1">
              <a:rPr lang="en-US" smtClean="0"/>
              <a:pPr/>
              <a:t>8/2/2016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69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3505200" y="6569075"/>
            <a:ext cx="2438400" cy="288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F90938-DEA2-4FE3-9AFE-CFA26A54C8A8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707438" y="6664325"/>
            <a:ext cx="3603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FFB1FE-4576-4857-8D4D-6D28E7C01FE3}" type="slidenum">
              <a:rPr lang="en-US" altLang="en-US" sz="800" b="1">
                <a:solidFill>
                  <a:srgbClr val="5F5F5F"/>
                </a:solidFill>
                <a:ea typeface="MS PGothic" panose="020B0600070205080204" pitchFamily="34" charset="-128"/>
              </a:rPr>
              <a:pPr algn="r" eaLnBrk="1" hangingPunct="1"/>
              <a:t>14</a:t>
            </a:fld>
            <a:endParaRPr lang="en-US" altLang="en-US" sz="1000" b="1">
              <a:solidFill>
                <a:srgbClr val="5F5F5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pSp>
        <p:nvGrpSpPr>
          <p:cNvPr id="12294" name="Group 1"/>
          <p:cNvGrpSpPr>
            <a:grpSpLocks/>
          </p:cNvGrpSpPr>
          <p:nvPr/>
        </p:nvGrpSpPr>
        <p:grpSpPr bwMode="auto">
          <a:xfrm>
            <a:off x="933151" y="1461692"/>
            <a:ext cx="7581900" cy="4690030"/>
            <a:chOff x="1066800" y="1447800"/>
            <a:chExt cx="7581900" cy="4690030"/>
          </a:xfrm>
        </p:grpSpPr>
        <p:sp>
          <p:nvSpPr>
            <p:cNvPr id="8" name="TextBox 7"/>
            <p:cNvSpPr txBox="1"/>
            <p:nvPr/>
          </p:nvSpPr>
          <p:spPr>
            <a:xfrm>
              <a:off x="2667000" y="1447800"/>
              <a:ext cx="2743200" cy="73818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buFontTx/>
                <a:buAutoNum type="arabicParenR"/>
                <a:defRPr/>
              </a:pPr>
              <a:r>
                <a:rPr lang="en-US" sz="1400" dirty="0">
                  <a:latin typeface="+mn-lt"/>
                  <a:cs typeface="Arial" charset="0"/>
                </a:rPr>
                <a:t>Choose ASC control strategy. Give initial values of </a:t>
              </a:r>
              <a:r>
                <a:rPr lang="en-US" sz="1400" i="1" dirty="0">
                  <a:latin typeface="+mn-lt"/>
                  <a:cs typeface="Arial" charset="0"/>
                </a:rPr>
                <a:t>R</a:t>
              </a:r>
              <a:r>
                <a:rPr lang="en-US" sz="1400" i="1" baseline="-25000" dirty="0">
                  <a:latin typeface="+mn-lt"/>
                  <a:cs typeface="Arial" charset="0"/>
                </a:rPr>
                <a:t>6_hot</a:t>
              </a:r>
              <a:r>
                <a:rPr lang="en-US" sz="1400" dirty="0">
                  <a:latin typeface="+mn-lt"/>
                  <a:cs typeface="Arial" charset="0"/>
                </a:rPr>
                <a:t> and </a:t>
              </a:r>
              <a:r>
                <a:rPr lang="en-US" sz="1400" i="1" dirty="0">
                  <a:latin typeface="+mn-lt"/>
                  <a:cs typeface="Arial" charset="0"/>
                </a:rPr>
                <a:t>Q</a:t>
              </a:r>
              <a:r>
                <a:rPr lang="en-US" sz="1400" i="1" baseline="-25000" dirty="0">
                  <a:latin typeface="+mn-lt"/>
                  <a:cs typeface="Arial" charset="0"/>
                </a:rPr>
                <a:t>rej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9416" y="3886200"/>
              <a:ext cx="2609284" cy="95410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3)  </a:t>
              </a:r>
              <a:r>
                <a:rPr lang="en-US" sz="1400" dirty="0">
                  <a:latin typeface="+mn-lt"/>
                  <a:cs typeface="Arial" charset="0"/>
                </a:rPr>
                <a:t>Use obtained </a:t>
              </a:r>
              <a:r>
                <a:rPr lang="en-US" sz="1400" i="1" dirty="0">
                  <a:latin typeface="+mn-lt"/>
                  <a:cs typeface="Arial" charset="0"/>
                </a:rPr>
                <a:t>T</a:t>
              </a:r>
              <a:r>
                <a:rPr lang="en-US" sz="1400" i="1" baseline="-25000" dirty="0">
                  <a:latin typeface="+mn-lt"/>
                  <a:cs typeface="Arial" charset="0"/>
                </a:rPr>
                <a:t>h</a:t>
              </a:r>
              <a:r>
                <a:rPr lang="en-US" sz="1400" dirty="0">
                  <a:latin typeface="+mn-lt"/>
                  <a:cs typeface="Arial" charset="0"/>
                </a:rPr>
                <a:t> , </a:t>
              </a:r>
              <a:r>
                <a:rPr lang="en-US" sz="1400" i="1" dirty="0">
                  <a:latin typeface="+mn-lt"/>
                  <a:cs typeface="Arial" charset="0"/>
                </a:rPr>
                <a:t>T</a:t>
              </a:r>
              <a:r>
                <a:rPr lang="en-US" sz="1400" i="1" baseline="-25000" dirty="0">
                  <a:latin typeface="+mn-lt"/>
                  <a:cs typeface="Arial" charset="0"/>
                </a:rPr>
                <a:t>c</a:t>
              </a:r>
              <a:r>
                <a:rPr lang="en-US" sz="1400" dirty="0">
                  <a:latin typeface="+mn-lt"/>
                  <a:cs typeface="Arial" charset="0"/>
                </a:rPr>
                <a:t> , and </a:t>
              </a:r>
              <a:r>
                <a:rPr lang="en-US" sz="1400" i="1" dirty="0">
                  <a:latin typeface="+mn-lt"/>
                  <a:cs typeface="Arial" charset="0"/>
                </a:rPr>
                <a:t>Q</a:t>
              </a:r>
              <a:r>
                <a:rPr lang="en-US" sz="1400" i="1" baseline="-25000" dirty="0">
                  <a:latin typeface="+mn-lt"/>
                  <a:cs typeface="Arial" charset="0"/>
                </a:rPr>
                <a:t>in </a:t>
              </a:r>
              <a:r>
                <a:rPr lang="en-US" sz="1400" dirty="0">
                  <a:latin typeface="+mn-lt"/>
                  <a:cs typeface="Arial" charset="0"/>
                </a:rPr>
                <a:t>to update the </a:t>
              </a:r>
              <a:r>
                <a:rPr lang="en-US" sz="1400" i="1" dirty="0">
                  <a:latin typeface="+mn-lt"/>
                  <a:cs typeface="Arial" charset="0"/>
                </a:rPr>
                <a:t>R</a:t>
              </a:r>
              <a:r>
                <a:rPr lang="en-US" sz="1400" i="1" baseline="-25000" dirty="0">
                  <a:latin typeface="+mn-lt"/>
                  <a:cs typeface="Arial" charset="0"/>
                </a:rPr>
                <a:t>6_hot</a:t>
              </a:r>
              <a:r>
                <a:rPr lang="en-US" sz="1400" dirty="0">
                  <a:latin typeface="+mn-lt"/>
                  <a:cs typeface="Arial" charset="0"/>
                </a:rPr>
                <a:t> and </a:t>
              </a:r>
              <a:r>
                <a:rPr lang="en-US" sz="1400" i="1" dirty="0" err="1" smtClean="0">
                  <a:latin typeface="+mn-lt"/>
                  <a:cs typeface="Arial" charset="0"/>
                </a:rPr>
                <a:t>Q</a:t>
              </a:r>
              <a:r>
                <a:rPr lang="en-US" sz="1400" i="1" baseline="-25000" dirty="0" err="1" smtClean="0">
                  <a:latin typeface="+mn-lt"/>
                  <a:cs typeface="Arial" charset="0"/>
                </a:rPr>
                <a:t>rej</a:t>
              </a:r>
              <a:r>
                <a:rPr lang="en-US" sz="1400" i="1" baseline="-25000" dirty="0" smtClean="0">
                  <a:latin typeface="+mn-lt"/>
                  <a:cs typeface="Arial" charset="0"/>
                </a:rPr>
                <a:t> </a:t>
              </a:r>
              <a:r>
                <a:rPr lang="en-US" sz="1400" i="1" dirty="0" smtClean="0">
                  <a:latin typeface="+mn-lt"/>
                  <a:cs typeface="Arial" charset="0"/>
                </a:rPr>
                <a:t>by running SAGE model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62477" y="5183743"/>
              <a:ext cx="2118145" cy="954087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defRPr/>
              </a:pPr>
              <a:r>
                <a:rPr lang="en-US" sz="1200" dirty="0">
                  <a:latin typeface="+mn-lt"/>
                  <a:cs typeface="Arial" charset="0"/>
                </a:rPr>
                <a:t>4)   </a:t>
              </a:r>
              <a:r>
                <a:rPr lang="en-US" sz="1400" dirty="0">
                  <a:latin typeface="+mn-lt"/>
                  <a:cs typeface="Arial" charset="0"/>
                </a:rPr>
                <a:t>Calculate the difference of </a:t>
              </a:r>
              <a:r>
                <a:rPr lang="en-US" sz="1400" i="1" dirty="0">
                  <a:latin typeface="+mn-lt"/>
                  <a:cs typeface="Arial" charset="0"/>
                </a:rPr>
                <a:t>R</a:t>
              </a:r>
              <a:r>
                <a:rPr lang="en-US" sz="1400" i="1" baseline="-25000" dirty="0">
                  <a:latin typeface="+mn-lt"/>
                  <a:cs typeface="Arial" charset="0"/>
                </a:rPr>
                <a:t>6_hot</a:t>
              </a:r>
              <a:r>
                <a:rPr lang="en-US" sz="1400" dirty="0">
                  <a:latin typeface="+mn-lt"/>
                  <a:cs typeface="Arial" charset="0"/>
                </a:rPr>
                <a:t> and </a:t>
              </a:r>
              <a:r>
                <a:rPr lang="en-US" sz="1400" i="1" dirty="0">
                  <a:latin typeface="+mn-lt"/>
                  <a:cs typeface="Arial" charset="0"/>
                </a:rPr>
                <a:t>Q</a:t>
              </a:r>
              <a:r>
                <a:rPr lang="en-US" sz="1400" i="1" baseline="-25000" dirty="0">
                  <a:latin typeface="+mn-lt"/>
                  <a:cs typeface="Arial" charset="0"/>
                </a:rPr>
                <a:t>rej </a:t>
              </a:r>
              <a:r>
                <a:rPr lang="en-US" sz="1400" dirty="0">
                  <a:latin typeface="+mn-lt"/>
                  <a:cs typeface="Arial" charset="0"/>
                </a:rPr>
                <a:t>between  two iterations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4572000"/>
              <a:ext cx="2628900" cy="52322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defRPr/>
              </a:pPr>
              <a:r>
                <a:rPr lang="en-US" sz="1200" dirty="0">
                  <a:latin typeface="+mn-lt"/>
                  <a:cs typeface="Arial" charset="0"/>
                </a:rPr>
                <a:t>5)   </a:t>
              </a:r>
              <a:r>
                <a:rPr lang="en-US" sz="1400" dirty="0">
                  <a:latin typeface="+mn-lt"/>
                  <a:cs typeface="Arial" charset="0"/>
                </a:rPr>
                <a:t>Check convergence criteria (difference &lt; </a:t>
              </a:r>
              <a:r>
                <a:rPr lang="en-US" sz="1400" dirty="0" smtClean="0">
                  <a:latin typeface="+mn-lt"/>
                  <a:cs typeface="Arial" charset="0"/>
                </a:rPr>
                <a:t>1E-4)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286000"/>
              <a:ext cx="2400300" cy="7386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2</a:t>
              </a:r>
              <a:r>
                <a:rPr lang="en-US" sz="1200" dirty="0">
                  <a:latin typeface="+mn-lt"/>
                  <a:cs typeface="Arial" charset="0"/>
                </a:rPr>
                <a:t>)   </a:t>
              </a:r>
              <a:r>
                <a:rPr lang="en-US" sz="1400" dirty="0">
                  <a:latin typeface="+mn-lt"/>
                  <a:cs typeface="Arial" charset="0"/>
                </a:rPr>
                <a:t>Run the </a:t>
              </a:r>
              <a:r>
                <a:rPr lang="en-US" sz="1400" dirty="0" smtClean="0">
                  <a:latin typeface="+mn-lt"/>
                  <a:cs typeface="Arial" charset="0"/>
                </a:rPr>
                <a:t>SINDA-FLUINT model </a:t>
              </a:r>
              <a:r>
                <a:rPr lang="en-US" sz="1400" dirty="0">
                  <a:latin typeface="+mn-lt"/>
                  <a:cs typeface="Arial" charset="0"/>
                </a:rPr>
                <a:t>to compute </a:t>
              </a:r>
              <a:r>
                <a:rPr lang="en-US" sz="1400" i="1" dirty="0" err="1">
                  <a:latin typeface="+mn-lt"/>
                  <a:cs typeface="Arial" charset="0"/>
                </a:rPr>
                <a:t>T</a:t>
              </a:r>
              <a:r>
                <a:rPr lang="en-US" sz="1400" i="1" baseline="-25000" dirty="0" err="1">
                  <a:latin typeface="+mn-lt"/>
                  <a:cs typeface="Arial" charset="0"/>
                </a:rPr>
                <a:t>h</a:t>
              </a:r>
              <a:r>
                <a:rPr lang="en-US" sz="1400" dirty="0">
                  <a:latin typeface="+mn-lt"/>
                  <a:cs typeface="Arial" charset="0"/>
                </a:rPr>
                <a:t> , </a:t>
              </a:r>
              <a:r>
                <a:rPr lang="en-US" sz="1400" i="1" dirty="0">
                  <a:latin typeface="+mn-lt"/>
                  <a:cs typeface="Arial" charset="0"/>
                </a:rPr>
                <a:t>T</a:t>
              </a:r>
              <a:r>
                <a:rPr lang="en-US" sz="1400" i="1" baseline="-25000" dirty="0">
                  <a:latin typeface="+mn-lt"/>
                  <a:cs typeface="Arial" charset="0"/>
                </a:rPr>
                <a:t>c</a:t>
              </a:r>
              <a:r>
                <a:rPr lang="en-US" sz="1400" dirty="0">
                  <a:latin typeface="+mn-lt"/>
                  <a:cs typeface="Arial" charset="0"/>
                </a:rPr>
                <a:t> , and </a:t>
              </a:r>
              <a:r>
                <a:rPr lang="en-US" sz="1400" i="1" dirty="0">
                  <a:latin typeface="+mn-lt"/>
                  <a:cs typeface="Arial" charset="0"/>
                </a:rPr>
                <a:t>Q</a:t>
              </a:r>
              <a:r>
                <a:rPr lang="en-US" sz="1400" i="1" baseline="-25000" dirty="0">
                  <a:latin typeface="+mn-lt"/>
                  <a:cs typeface="Arial" charset="0"/>
                </a:rPr>
                <a:t>in</a:t>
              </a:r>
              <a:r>
                <a:rPr lang="en-US" sz="1400" dirty="0"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15" name="Bent Arrow 14"/>
            <p:cNvSpPr/>
            <p:nvPr/>
          </p:nvSpPr>
          <p:spPr bwMode="auto">
            <a:xfrm rot="10800000">
              <a:off x="6039416" y="5022806"/>
              <a:ext cx="1561833" cy="685799"/>
            </a:xfrm>
            <a:prstGeom prst="bentArrow">
              <a:avLst>
                <a:gd name="adj1" fmla="val 26171"/>
                <a:gd name="adj2" fmla="val 23996"/>
                <a:gd name="adj3" fmla="val 30799"/>
                <a:gd name="adj4" fmla="val 890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12303" name="Down Arrow 17"/>
            <p:cNvSpPr>
              <a:spLocks noChangeArrowheads="1"/>
            </p:cNvSpPr>
            <p:nvPr/>
          </p:nvSpPr>
          <p:spPr bwMode="auto">
            <a:xfrm>
              <a:off x="7202488" y="3124200"/>
              <a:ext cx="304800" cy="727075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2304" name="Down Arrow 18"/>
            <p:cNvSpPr>
              <a:spLocks noChangeArrowheads="1"/>
            </p:cNvSpPr>
            <p:nvPr/>
          </p:nvSpPr>
          <p:spPr bwMode="auto">
            <a:xfrm rot="10800000">
              <a:off x="1905000" y="3733800"/>
              <a:ext cx="304800" cy="76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05449" y="3761481"/>
              <a:ext cx="2885535" cy="7386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200" dirty="0">
                  <a:latin typeface="+mn-lt"/>
                  <a:cs typeface="Arial" charset="0"/>
                </a:rPr>
                <a:t>7)  </a:t>
              </a:r>
              <a:r>
                <a:rPr lang="en-US" sz="1400" dirty="0" smtClean="0">
                  <a:latin typeface="+mn-lt"/>
                  <a:cs typeface="Arial" charset="0"/>
                </a:rPr>
                <a:t>Run SAGE model to compute</a:t>
              </a:r>
              <a:endParaRPr lang="en-US" sz="1400" dirty="0">
                <a:latin typeface="+mn-lt"/>
                <a:cs typeface="Arial" charset="0"/>
              </a:endParaRPr>
            </a:p>
            <a:p>
              <a:pPr algn="l">
                <a:defRPr/>
              </a:pPr>
              <a:r>
                <a:rPr lang="en-US" sz="1400" dirty="0">
                  <a:latin typeface="+mn-lt"/>
                  <a:cs typeface="Arial" charset="0"/>
                </a:rPr>
                <a:t>     power output at</a:t>
              </a:r>
            </a:p>
            <a:p>
              <a:pPr algn="l">
                <a:defRPr/>
              </a:pPr>
              <a:r>
                <a:rPr lang="en-US" sz="1400" dirty="0">
                  <a:latin typeface="+mn-lt"/>
                  <a:cs typeface="Arial" charset="0"/>
                </a:rPr>
                <a:t>     alternator</a:t>
              </a:r>
            </a:p>
          </p:txBody>
        </p:sp>
        <p:sp>
          <p:nvSpPr>
            <p:cNvPr id="23" name="Bent Arrow 22"/>
            <p:cNvSpPr/>
            <p:nvPr/>
          </p:nvSpPr>
          <p:spPr bwMode="auto">
            <a:xfrm rot="5400000">
              <a:off x="6227762" y="935038"/>
              <a:ext cx="538163" cy="2020888"/>
            </a:xfrm>
            <a:prstGeom prst="bentArrow">
              <a:avLst>
                <a:gd name="adj1" fmla="val 26171"/>
                <a:gd name="adj2" fmla="val 23996"/>
                <a:gd name="adj3" fmla="val 30799"/>
                <a:gd name="adj4" fmla="val 5339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24" name="Bent Arrow 23"/>
            <p:cNvSpPr/>
            <p:nvPr/>
          </p:nvSpPr>
          <p:spPr bwMode="auto">
            <a:xfrm rot="5400000">
              <a:off x="3619500" y="2552700"/>
              <a:ext cx="533400" cy="1828800"/>
            </a:xfrm>
            <a:prstGeom prst="bentArrow">
              <a:avLst>
                <a:gd name="adj1" fmla="val 26171"/>
                <a:gd name="adj2" fmla="val 23996"/>
                <a:gd name="adj3" fmla="val 30799"/>
                <a:gd name="adj4" fmla="val 890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26" name="Bent Arrow 25"/>
            <p:cNvSpPr/>
            <p:nvPr/>
          </p:nvSpPr>
          <p:spPr bwMode="auto">
            <a:xfrm>
              <a:off x="1981200" y="2362200"/>
              <a:ext cx="4164013" cy="457200"/>
            </a:xfrm>
            <a:prstGeom prst="bentArrow">
              <a:avLst>
                <a:gd name="adj1" fmla="val 26171"/>
                <a:gd name="adj2" fmla="val 26369"/>
                <a:gd name="adj3" fmla="val 30799"/>
                <a:gd name="adj4" fmla="val 890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27" name="Bent Arrow 26"/>
            <p:cNvSpPr/>
            <p:nvPr/>
          </p:nvSpPr>
          <p:spPr bwMode="auto">
            <a:xfrm rot="16200000">
              <a:off x="2578101" y="4706937"/>
              <a:ext cx="635000" cy="1565275"/>
            </a:xfrm>
            <a:prstGeom prst="bentArrow">
              <a:avLst>
                <a:gd name="adj1" fmla="val 26171"/>
                <a:gd name="adj2" fmla="val 23996"/>
                <a:gd name="adj3" fmla="val 30799"/>
                <a:gd name="adj4" fmla="val 890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00" y="3124200"/>
              <a:ext cx="420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Yes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2895600"/>
              <a:ext cx="3952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No</a:t>
              </a:r>
            </a:p>
          </p:txBody>
        </p:sp>
        <p:sp>
          <p:nvSpPr>
            <p:cNvPr id="30" name="Flowchart: Decision 29"/>
            <p:cNvSpPr/>
            <p:nvPr/>
          </p:nvSpPr>
          <p:spPr>
            <a:xfrm>
              <a:off x="1143000" y="2895600"/>
              <a:ext cx="1752600" cy="7620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 smtClean="0">
                  <a:solidFill>
                    <a:schemeClr val="tx1"/>
                  </a:solidFill>
                  <a:cs typeface="Arial" charset="0"/>
                </a:rPr>
                <a:t>&lt; 1E-4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29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B46E95-23ED-4BB9-840E-D29516259210}" type="datetime1">
              <a:rPr lang="en-US" altLang="en-US" smtClean="0">
                <a:latin typeface="Calibri" panose="020F0502020204030204" pitchFamily="34" charset="0"/>
              </a:rPr>
              <a:pPr eaLnBrk="1" hangingPunct="1"/>
              <a:t>8/2/2016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22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TFAWS 2016 – August 1-5, 2016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9" name="TextBox 2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14138" y="261934"/>
            <a:ext cx="6863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+mn-lt"/>
                <a:cs typeface="Arial" charset="0"/>
              </a:rPr>
              <a:t>Iterative </a:t>
            </a:r>
            <a:r>
              <a:rPr lang="en-US" sz="2400" dirty="0" smtClean="0">
                <a:latin typeface="+mn-lt"/>
                <a:cs typeface="Arial" charset="0"/>
              </a:rPr>
              <a:t>procedure implemented with Matlab</a:t>
            </a:r>
            <a:endParaRPr lang="en-US" sz="24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3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064207-7424-5A4E-8D0F-2D898CC23EA3}" type="datetime1">
              <a:rPr lang="en-US">
                <a:latin typeface="Calibri" charset="0"/>
              </a:rPr>
              <a:pPr eaLnBrk="1" hangingPunct="1"/>
              <a:t>8/2/2016</a:t>
            </a:fld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A8CD5C-4230-AB4A-AA8B-9D21370BDE6E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71146" y="190326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ASRG Thermal Power Model Results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4098912"/>
            <a:ext cx="3244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forced convection </a:t>
            </a:r>
            <a:r>
              <a:rPr lang="en-US" dirty="0" smtClean="0">
                <a:latin typeface="+mn-lt"/>
              </a:rPr>
              <a:t>case</a:t>
            </a:r>
            <a:endParaRPr lang="en-US" dirty="0"/>
          </a:p>
        </p:txBody>
      </p:sp>
      <p:pic>
        <p:nvPicPr>
          <p:cNvPr id="13319" name="Picture 7" descr="D:\Data\ASRG_Thermal_May2013\ASSEMBLY_ASRG_EU_v2.7 - WANG_20130625\Plots_PointA\housing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02" y="818987"/>
            <a:ext cx="2408240" cy="336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Group 4"/>
          <p:cNvGrpSpPr>
            <a:grpSpLocks/>
          </p:cNvGrpSpPr>
          <p:nvPr/>
        </p:nvGrpSpPr>
        <p:grpSpPr bwMode="auto">
          <a:xfrm>
            <a:off x="3090073" y="797827"/>
            <a:ext cx="3378200" cy="3355975"/>
            <a:chOff x="4394203" y="1459467"/>
            <a:chExt cx="4041823" cy="4029790"/>
          </a:xfrm>
        </p:grpSpPr>
        <p:pic>
          <p:nvPicPr>
            <p:cNvPr id="13322" name="Picture 2" descr="D:\Data\ASRG_Thermal_May2013\PicfromEd\IR20100922_008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5581"/>
            <a:stretch>
              <a:fillRect/>
            </a:stretch>
          </p:blipFill>
          <p:spPr bwMode="auto">
            <a:xfrm rot="5400000">
              <a:off x="4970118" y="2023348"/>
              <a:ext cx="3965256" cy="296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" descr="D:\Data\ASRG_Thermal_May2013\PicfromEd\IR20100922_008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4" y="1851819"/>
              <a:ext cx="787395" cy="31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Box 1"/>
            <p:cNvSpPr txBox="1">
              <a:spLocks noChangeArrowheads="1"/>
            </p:cNvSpPr>
            <p:nvPr/>
          </p:nvSpPr>
          <p:spPr bwMode="auto">
            <a:xfrm>
              <a:off x="4537075" y="1459467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317 K</a:t>
              </a:r>
            </a:p>
          </p:txBody>
        </p:sp>
        <p:sp>
          <p:nvSpPr>
            <p:cNvPr id="13325" name="TextBox 2"/>
            <p:cNvSpPr txBox="1">
              <a:spLocks noChangeArrowheads="1"/>
            </p:cNvSpPr>
            <p:nvPr/>
          </p:nvSpPr>
          <p:spPr bwMode="auto">
            <a:xfrm>
              <a:off x="4394203" y="500139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293 K</a:t>
              </a:r>
            </a:p>
          </p:txBody>
        </p:sp>
      </p:grpSp>
      <p:pic>
        <p:nvPicPr>
          <p:cNvPr id="14" name="Picture 10" descr="D:\Data\ASRG_Thermal_May2013\ASSEMBLY_ASRG_EU_v2.7 - WANG_20130625\Plots_PointA\Insulation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0" t="9355" r="32248" b="11189"/>
          <a:stretch>
            <a:fillRect/>
          </a:stretch>
        </p:blipFill>
        <p:spPr bwMode="auto">
          <a:xfrm>
            <a:off x="5800082" y="4404998"/>
            <a:ext cx="3124200" cy="237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ata\ASRG_Thermal_May2013\ASSEMBLY_ASRG_F_v1.4 - WANG_20130625\inside_2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9143" y="899156"/>
            <a:ext cx="1979806" cy="334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210524" y="4103562"/>
            <a:ext cx="3952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ASRG </a:t>
            </a:r>
            <a:r>
              <a:rPr lang="en-US" dirty="0"/>
              <a:t>thermal </a:t>
            </a:r>
            <a:r>
              <a:rPr lang="en-US" dirty="0" smtClean="0"/>
              <a:t>image</a:t>
            </a:r>
            <a:endParaRPr lang="en-US" dirty="0"/>
          </a:p>
        </p:txBody>
      </p:sp>
      <p:pic>
        <p:nvPicPr>
          <p:cNvPr id="17" name="Picture 9" descr="D:\Data\ASRG_Thermal_May2013\ASSEMBLY_ASRG_EU_v2.7 - WANG_20130625\Plots_PointA\CSAF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4" t="10139" r="39313" b="12186"/>
          <a:stretch>
            <a:fillRect/>
          </a:stretch>
        </p:blipFill>
        <p:spPr bwMode="auto">
          <a:xfrm>
            <a:off x="3143739" y="4404998"/>
            <a:ext cx="2628146" cy="228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7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SpaceClaim</a:t>
            </a:r>
            <a:r>
              <a:rPr lang="en-US" dirty="0" smtClean="0"/>
              <a:t>/TD 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Part II: </a:t>
            </a:r>
          </a:p>
          <a:p>
            <a:pPr marL="0" indent="0" algn="ctr">
              <a:buNone/>
            </a:pPr>
            <a:r>
              <a:rPr lang="en-US" sz="2800" dirty="0" err="1" smtClean="0"/>
              <a:t>SpaceClaim</a:t>
            </a:r>
            <a:r>
              <a:rPr lang="en-US" sz="2800" dirty="0" smtClean="0"/>
              <a:t>/TD-Direct Application </a:t>
            </a:r>
            <a:endParaRPr lang="en-US" sz="2800" dirty="0"/>
          </a:p>
          <a:p>
            <a:pPr marL="0" indent="0" algn="ctr">
              <a:buNone/>
            </a:pPr>
            <a:endParaRPr lang="en-US" sz="2800" b="1" smtClean="0"/>
          </a:p>
          <a:p>
            <a:pPr marL="0" indent="0" algn="ctr">
              <a:buNone/>
            </a:pPr>
            <a:r>
              <a:rPr lang="en-US" sz="2800" b="1" smtClean="0"/>
              <a:t>William </a:t>
            </a:r>
            <a:r>
              <a:rPr lang="en-US" sz="2800" b="1" dirty="0" smtClean="0"/>
              <a:t>Fabanich</a:t>
            </a:r>
          </a:p>
          <a:p>
            <a:pPr marL="0" indent="0" algn="ctr">
              <a:buNone/>
            </a:pPr>
            <a:r>
              <a:rPr lang="en-US" sz="2800" dirty="0" smtClean="0"/>
              <a:t>NASA Glenn Research Center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049-B53E-4048-A21A-A40B716AA7C1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4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ASRG Thermal Power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20000" cy="5410200"/>
          </a:xfrm>
        </p:spPr>
        <p:txBody>
          <a:bodyPr/>
          <a:lstStyle/>
          <a:p>
            <a:r>
              <a:rPr lang="en-US" dirty="0" smtClean="0"/>
              <a:t>Challenge - ASRG </a:t>
            </a:r>
            <a:r>
              <a:rPr lang="en-US" dirty="0" smtClean="0"/>
              <a:t>program requirements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Power prediction </a:t>
            </a:r>
            <a:r>
              <a:rPr lang="en-US" dirty="0" smtClean="0"/>
              <a:t>=&gt; System </a:t>
            </a:r>
            <a:r>
              <a:rPr lang="en-US" dirty="0" smtClean="0"/>
              <a:t>Level </a:t>
            </a:r>
            <a:r>
              <a:rPr lang="en-US" dirty="0" smtClean="0"/>
              <a:t>Model</a:t>
            </a:r>
            <a:endParaRPr lang="en-US" dirty="0" smtClean="0"/>
          </a:p>
          <a:p>
            <a:pPr lvl="1"/>
            <a:r>
              <a:rPr lang="en-US" dirty="0" smtClean="0"/>
              <a:t>But…also </a:t>
            </a:r>
            <a:r>
              <a:rPr lang="en-US" dirty="0" smtClean="0"/>
              <a:t>want to </a:t>
            </a:r>
            <a:r>
              <a:rPr lang="en-US" dirty="0" smtClean="0"/>
              <a:t>track </a:t>
            </a:r>
            <a:r>
              <a:rPr lang="en-US" dirty="0" smtClean="0"/>
              <a:t>heat flow around GPHS and Stirling engine =&gt; High Fidelity Model.</a:t>
            </a:r>
          </a:p>
          <a:p>
            <a:pPr lvl="1"/>
            <a:endParaRPr lang="en-US" dirty="0"/>
          </a:p>
          <a:p>
            <a:r>
              <a:rPr lang="en-US" dirty="0" smtClean="0"/>
              <a:t>Challenge – </a:t>
            </a:r>
            <a:r>
              <a:rPr lang="en-US" dirty="0" smtClean="0"/>
              <a:t>Thermal analyst needs to:</a:t>
            </a:r>
            <a:endParaRPr lang="en-US" dirty="0" smtClean="0"/>
          </a:p>
          <a:p>
            <a:pPr lvl="1"/>
            <a:r>
              <a:rPr lang="en-US" dirty="0" smtClean="0"/>
              <a:t>Build model that can be run as a system model</a:t>
            </a:r>
          </a:p>
          <a:p>
            <a:pPr lvl="2"/>
            <a:r>
              <a:rPr lang="en-US" dirty="0" smtClean="0"/>
              <a:t>Easily run many cases – different environments/operating parameters/etc.</a:t>
            </a:r>
          </a:p>
          <a:p>
            <a:pPr lvl="3"/>
            <a:r>
              <a:rPr lang="en-US" dirty="0" smtClean="0"/>
              <a:t>Therefore, need to limit model complexity.</a:t>
            </a:r>
          </a:p>
          <a:p>
            <a:pPr lvl="1"/>
            <a:r>
              <a:rPr lang="en-US" dirty="0" smtClean="0"/>
              <a:t>Maintain level of fidelity to meet researchers needs.</a:t>
            </a:r>
          </a:p>
          <a:p>
            <a:pPr lvl="2"/>
            <a:r>
              <a:rPr lang="en-US" dirty="0" smtClean="0"/>
              <a:t>Can be difficult with TD primitives.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Solution</a:t>
            </a:r>
            <a:r>
              <a:rPr lang="en-US" dirty="0" smtClean="0"/>
              <a:t>…</a:t>
            </a:r>
            <a:r>
              <a:rPr lang="en-US" dirty="0" err="1" smtClean="0"/>
              <a:t>SpaceClaim</a:t>
            </a:r>
            <a:r>
              <a:rPr lang="en-US" dirty="0" smtClean="0"/>
              <a:t>/TD-Direct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33F-CF12-42F5-A1FC-90D689867EC1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9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ASRG Thermal Power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410200"/>
          </a:xfrm>
        </p:spPr>
        <p:txBody>
          <a:bodyPr/>
          <a:lstStyle/>
          <a:p>
            <a:r>
              <a:rPr lang="en-US" dirty="0" err="1" smtClean="0"/>
              <a:t>SpaceClaim</a:t>
            </a:r>
            <a:r>
              <a:rPr lang="en-US" dirty="0" smtClean="0"/>
              <a:t>/TD-Direct</a:t>
            </a:r>
            <a:endParaRPr lang="en-US" dirty="0"/>
          </a:p>
          <a:p>
            <a:pPr lvl="1"/>
            <a:r>
              <a:rPr lang="en-US" dirty="0" smtClean="0"/>
              <a:t>Importing common CAD formats.</a:t>
            </a:r>
          </a:p>
          <a:p>
            <a:pPr lvl="1"/>
            <a:r>
              <a:rPr lang="en-US" dirty="0" smtClean="0"/>
              <a:t>Repair </a:t>
            </a:r>
            <a:r>
              <a:rPr lang="en-US" dirty="0" smtClean="0"/>
              <a:t>and </a:t>
            </a:r>
            <a:r>
              <a:rPr lang="en-US" dirty="0" err="1" smtClean="0"/>
              <a:t>defeaturing</a:t>
            </a:r>
            <a:r>
              <a:rPr lang="en-US" dirty="0" smtClean="0"/>
              <a:t>/simplification of the geometries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Generating FE </a:t>
            </a:r>
            <a:r>
              <a:rPr lang="en-US" dirty="0" smtClean="0"/>
              <a:t>meshes that maintain the needed geometric fidelity.</a:t>
            </a:r>
            <a:endParaRPr lang="en-US" dirty="0" smtClean="0"/>
          </a:p>
          <a:p>
            <a:pPr lvl="1"/>
            <a:r>
              <a:rPr lang="en-US" dirty="0" smtClean="0"/>
              <a:t>Creating </a:t>
            </a:r>
            <a:r>
              <a:rPr lang="en-US" dirty="0" smtClean="0"/>
              <a:t>assemblies that can be re-imported as multiple instances in a TD model.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ASRG Insulation Block</a:t>
            </a:r>
          </a:p>
          <a:p>
            <a:pPr lvl="1"/>
            <a:r>
              <a:rPr lang="en-US" dirty="0" smtClean="0"/>
              <a:t>Maintaining a high </a:t>
            </a:r>
            <a:r>
              <a:rPr lang="en-US" dirty="0" smtClean="0"/>
              <a:t>fidelity geometry </a:t>
            </a:r>
            <a:r>
              <a:rPr lang="en-US" dirty="0"/>
              <a:t>of the insulation block around the general purpose heat source (GPHS) </a:t>
            </a:r>
            <a:r>
              <a:rPr lang="en-US" dirty="0" smtClean="0"/>
              <a:t>was required </a:t>
            </a:r>
            <a:r>
              <a:rPr lang="en-US" dirty="0"/>
              <a:t>to </a:t>
            </a:r>
            <a:r>
              <a:rPr lang="en-US" dirty="0" smtClean="0"/>
              <a:t>characterize the </a:t>
            </a:r>
            <a:r>
              <a:rPr lang="en-US" dirty="0"/>
              <a:t>heat </a:t>
            </a:r>
            <a:r>
              <a:rPr lang="en-US" dirty="0" smtClean="0"/>
              <a:t>loss</a:t>
            </a:r>
            <a:r>
              <a:rPr lang="en-US" dirty="0"/>
              <a:t> </a:t>
            </a:r>
            <a:r>
              <a:rPr lang="en-US" dirty="0" smtClean="0"/>
              <a:t>paths.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TD model of the ASRG with a finite element mesh generated by SpaceClaim provided an accurate </a:t>
            </a:r>
            <a:r>
              <a:rPr lang="en-US" dirty="0" smtClean="0"/>
              <a:t>(compared to EU test data) estimate </a:t>
            </a:r>
            <a:r>
              <a:rPr lang="en-US" dirty="0"/>
              <a:t>of heat loss through the insulation. 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C2BF-AE19-49D0-BF20-DFDEDE7521C7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ASRG Thermal Power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r>
              <a:rPr lang="en-US" sz="2000" dirty="0" smtClean="0"/>
              <a:t>Interest in a highly detailed model of the internal heat flows necessitated use of SpaceClaim/TD Direct to create FE components from the original CAD.</a:t>
            </a:r>
          </a:p>
          <a:p>
            <a:pPr lvl="1"/>
            <a:r>
              <a:rPr lang="en-US" sz="1800" dirty="0" smtClean="0"/>
              <a:t>TD </a:t>
            </a:r>
            <a:r>
              <a:rPr lang="en-US" sz="1800" i="1" dirty="0" smtClean="0"/>
              <a:t>does</a:t>
            </a:r>
            <a:r>
              <a:rPr lang="en-US" sz="1800" dirty="0" smtClean="0"/>
              <a:t> has a </a:t>
            </a:r>
            <a:r>
              <a:rPr lang="en-US" sz="1800" dirty="0" smtClean="0"/>
              <a:t>FE native </a:t>
            </a:r>
            <a:r>
              <a:rPr lang="en-US" sz="1800" dirty="0" err="1" smtClean="0"/>
              <a:t>mesher</a:t>
            </a:r>
            <a:r>
              <a:rPr lang="en-US" sz="1800" dirty="0" smtClean="0"/>
              <a:t>…but…doesn’t have extended features of TD Direct.</a:t>
            </a:r>
          </a:p>
          <a:p>
            <a:r>
              <a:rPr lang="en-US" sz="2000" dirty="0" smtClean="0"/>
              <a:t>At first – ASRG insulation block done with native </a:t>
            </a:r>
            <a:r>
              <a:rPr lang="en-US" sz="2000" dirty="0" err="1" smtClean="0"/>
              <a:t>mesher</a:t>
            </a:r>
            <a:r>
              <a:rPr lang="en-US" sz="2000" dirty="0" smtClean="0"/>
              <a:t>…</a:t>
            </a:r>
          </a:p>
          <a:p>
            <a:pPr lvl="1"/>
            <a:r>
              <a:rPr lang="en-US" sz="1800" dirty="0" smtClean="0"/>
              <a:t>Difficult import – each piece individually.</a:t>
            </a:r>
          </a:p>
          <a:p>
            <a:pPr lvl="1"/>
            <a:r>
              <a:rPr lang="en-US" sz="1800" dirty="0" smtClean="0"/>
              <a:t>Original CAD poor quality – (not obvious/hard to repair).</a:t>
            </a:r>
          </a:p>
          <a:p>
            <a:pPr lvl="1"/>
            <a:r>
              <a:rPr lang="en-US" sz="1800" dirty="0" smtClean="0"/>
              <a:t>Contactor to/from area nightmare – had to create 76 </a:t>
            </a:r>
            <a:r>
              <a:rPr lang="en-US" sz="1800" dirty="0" err="1" smtClean="0"/>
              <a:t>AutoCad</a:t>
            </a:r>
            <a:r>
              <a:rPr lang="en-US" sz="1800" dirty="0" smtClean="0"/>
              <a:t> Groups.</a:t>
            </a:r>
          </a:p>
          <a:p>
            <a:pPr lvl="1"/>
            <a:r>
              <a:rPr lang="en-US" sz="1800" dirty="0" smtClean="0"/>
              <a:t>Mesh hard to control.</a:t>
            </a:r>
          </a:p>
          <a:p>
            <a:pPr lvl="1"/>
            <a:r>
              <a:rPr lang="en-US" sz="1800" dirty="0" smtClean="0"/>
              <a:t>Making a geometry change = starting over.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1365-3314-4836-94B8-B3C84E862390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4419600" y="5029200"/>
            <a:ext cx="52231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l="3027" r="1273"/>
          <a:stretch/>
        </p:blipFill>
        <p:spPr>
          <a:xfrm>
            <a:off x="5562600" y="4191000"/>
            <a:ext cx="2909500" cy="2468880"/>
          </a:xfrm>
          <a:prstGeom prst="rect">
            <a:avLst/>
          </a:prstGeom>
        </p:spPr>
      </p:pic>
      <p:pic>
        <p:nvPicPr>
          <p:cNvPr id="1026" name="Picture 2" descr="C:\Work_Remote\ScreenCapture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191000"/>
            <a:ext cx="2856156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37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458200" cy="5410200"/>
          </a:xfrm>
        </p:spPr>
        <p:txBody>
          <a:bodyPr/>
          <a:lstStyle/>
          <a:p>
            <a:r>
              <a:rPr lang="en-US" dirty="0" smtClean="0"/>
              <a:t>Advanced features of Thermal Desktop/SINDA-FLUINT</a:t>
            </a:r>
          </a:p>
          <a:p>
            <a:pPr lvl="1"/>
            <a:r>
              <a:rPr lang="en-US" dirty="0"/>
              <a:t>Thermal Desktop</a:t>
            </a:r>
            <a:r>
              <a:rPr lang="en-US" b="1" dirty="0"/>
              <a:t>®</a:t>
            </a:r>
            <a:r>
              <a:rPr lang="en-US" dirty="0"/>
              <a:t> (TD) </a:t>
            </a:r>
            <a:r>
              <a:rPr lang="en-US" dirty="0" smtClean="0"/>
              <a:t>interface with Matlab</a:t>
            </a:r>
          </a:p>
          <a:p>
            <a:pPr lvl="1"/>
            <a:r>
              <a:rPr lang="en-US" dirty="0" smtClean="0"/>
              <a:t>SINDA-FLUINT interface </a:t>
            </a:r>
            <a:r>
              <a:rPr lang="en-US" dirty="0"/>
              <a:t>with </a:t>
            </a:r>
            <a:r>
              <a:rPr lang="en-US" dirty="0" smtClean="0"/>
              <a:t>Matlab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great flexibility in using the functionality of </a:t>
            </a:r>
            <a:r>
              <a:rPr lang="en-US" dirty="0" smtClean="0"/>
              <a:t>Matlab</a:t>
            </a:r>
          </a:p>
          <a:p>
            <a:pPr lvl="1"/>
            <a:r>
              <a:rPr lang="en-US" dirty="0" smtClean="0"/>
              <a:t>Use SpaceClaim/TD Direct to incorporate complex geometries into TD.</a:t>
            </a:r>
          </a:p>
          <a:p>
            <a:r>
              <a:rPr lang="en-US" dirty="0" smtClean="0"/>
              <a:t>Demonstration of these advanced features</a:t>
            </a:r>
          </a:p>
          <a:p>
            <a:pPr lvl="1"/>
            <a:r>
              <a:rPr lang="en-US" dirty="0" smtClean="0"/>
              <a:t>Lunar Dust thermal model</a:t>
            </a:r>
          </a:p>
          <a:p>
            <a:pPr lvl="2"/>
            <a:r>
              <a:rPr lang="en-US" dirty="0" smtClean="0"/>
              <a:t>TD interface with </a:t>
            </a:r>
            <a:r>
              <a:rPr lang="en-US" dirty="0"/>
              <a:t>M</a:t>
            </a:r>
            <a:r>
              <a:rPr lang="en-US" dirty="0" smtClean="0"/>
              <a:t>atlab</a:t>
            </a:r>
          </a:p>
          <a:p>
            <a:pPr lvl="1"/>
            <a:r>
              <a:rPr lang="en-US" dirty="0"/>
              <a:t>Advanced </a:t>
            </a:r>
            <a:r>
              <a:rPr lang="en-US" dirty="0" err="1"/>
              <a:t>Stirling</a:t>
            </a:r>
            <a:r>
              <a:rPr lang="en-US" dirty="0"/>
              <a:t> Radioisotope Generator (ASRG</a:t>
            </a:r>
            <a:r>
              <a:rPr lang="en-US" dirty="0" smtClean="0"/>
              <a:t>) </a:t>
            </a:r>
            <a:r>
              <a:rPr lang="en-US" dirty="0"/>
              <a:t>thermal power </a:t>
            </a:r>
            <a:r>
              <a:rPr lang="en-US" dirty="0" smtClean="0"/>
              <a:t>model</a:t>
            </a:r>
          </a:p>
          <a:p>
            <a:pPr lvl="2"/>
            <a:r>
              <a:rPr lang="en-US" dirty="0" smtClean="0"/>
              <a:t>SINDA-FLUINT interface with Matlab</a:t>
            </a:r>
          </a:p>
          <a:p>
            <a:pPr lvl="1"/>
            <a:r>
              <a:rPr lang="en-US" dirty="0" smtClean="0"/>
              <a:t>ASRG thermal power model with </a:t>
            </a:r>
            <a:r>
              <a:rPr lang="en-US" dirty="0" err="1" smtClean="0"/>
              <a:t>SpaceClaim</a:t>
            </a:r>
            <a:r>
              <a:rPr lang="en-US" dirty="0" smtClean="0"/>
              <a:t>/TD Direct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5153-8546-4D4C-BC7D-B2355695C683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ASRG Thermal Power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ASRG Insulation Block CAD</a:t>
            </a:r>
          </a:p>
          <a:p>
            <a:pPr lvl="1"/>
            <a:r>
              <a:rPr lang="en-US" dirty="0" smtClean="0"/>
              <a:t>Done in </a:t>
            </a:r>
            <a:r>
              <a:rPr lang="en-US" dirty="0" err="1" smtClean="0"/>
              <a:t>ProE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Two Versions:</a:t>
            </a:r>
          </a:p>
          <a:p>
            <a:pPr lvl="2"/>
            <a:r>
              <a:rPr lang="en-US" dirty="0" smtClean="0"/>
              <a:t>EU (Engineering Unit)</a:t>
            </a:r>
          </a:p>
          <a:p>
            <a:pPr lvl="2"/>
            <a:r>
              <a:rPr lang="en-US" dirty="0" smtClean="0"/>
              <a:t>Flight Unit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EU Insulation</a:t>
            </a:r>
          </a:p>
          <a:p>
            <a:pPr lvl="1"/>
            <a:r>
              <a:rPr lang="en-US" dirty="0" smtClean="0"/>
              <a:t>Original CAD  - “issues” that Space Claim made easy to fix.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Flight Insulation</a:t>
            </a:r>
          </a:p>
          <a:p>
            <a:pPr lvl="1"/>
            <a:r>
              <a:rPr lang="en-US" dirty="0" err="1" smtClean="0"/>
              <a:t>SpaceClaim</a:t>
            </a:r>
            <a:r>
              <a:rPr lang="en-US" dirty="0" smtClean="0"/>
              <a:t>/</a:t>
            </a:r>
            <a:r>
              <a:rPr lang="en-US" dirty="0" smtClean="0"/>
              <a:t>TD Direct made it easy to update ASRG TD model from EU to Flight insulation.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410200"/>
          </a:xfrm>
        </p:spPr>
        <p:txBody>
          <a:bodyPr/>
          <a:lstStyle/>
          <a:p>
            <a:r>
              <a:rPr lang="en-US" sz="2000" dirty="0" smtClean="0"/>
              <a:t>EU Insulation – Meshed w/ native </a:t>
            </a:r>
            <a:r>
              <a:rPr lang="en-US" sz="2000" dirty="0" err="1" smtClean="0"/>
              <a:t>Mesher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8 pieces per end (5 unique)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13" t="11160" r="27031" b="16563"/>
          <a:stretch>
            <a:fillRect/>
          </a:stretch>
        </p:blipFill>
        <p:spPr bwMode="auto">
          <a:xfrm>
            <a:off x="533400" y="2590800"/>
            <a:ext cx="3352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0050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195103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160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15001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1600"/>
            <a:ext cx="18002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ASRG Thermal Power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r>
              <a:rPr lang="en-US" dirty="0" smtClean="0"/>
              <a:t>ASRG Flight Insulation:</a:t>
            </a:r>
          </a:p>
          <a:p>
            <a:pPr lvl="1"/>
            <a:r>
              <a:rPr lang="en-US" sz="1900" dirty="0" smtClean="0"/>
              <a:t>Overall dimensions the same – some difference from EU.</a:t>
            </a:r>
          </a:p>
          <a:p>
            <a:pPr lvl="1"/>
            <a:r>
              <a:rPr lang="en-US" sz="1900" dirty="0" smtClean="0"/>
              <a:t>Same number of pieces – but some interfaces are different.</a:t>
            </a:r>
          </a:p>
          <a:p>
            <a:pPr lvl="1"/>
            <a:r>
              <a:rPr lang="en-US" sz="1900" dirty="0" err="1" smtClean="0"/>
              <a:t>SpaceClaim</a:t>
            </a:r>
            <a:r>
              <a:rPr lang="en-US" sz="1900" dirty="0" smtClean="0"/>
              <a:t>/TD Direct – quick/easy to add thermal and meshing tags – take advantage of existing contactors and RAGs in existing ASRG TD model.</a:t>
            </a:r>
          </a:p>
          <a:p>
            <a:pPr lvl="1"/>
            <a:r>
              <a:rPr lang="en-US" sz="1900" dirty="0" smtClean="0"/>
              <a:t>Pieces had directional thermal conductivity – applied material </a:t>
            </a:r>
            <a:r>
              <a:rPr lang="en-US" sz="1900" dirty="0" err="1" smtClean="0"/>
              <a:t>orienter</a:t>
            </a:r>
            <a:r>
              <a:rPr lang="en-US" sz="1900" dirty="0" smtClean="0"/>
              <a:t> tags.</a:t>
            </a:r>
          </a:p>
          <a:p>
            <a:pPr lvl="1"/>
            <a:r>
              <a:rPr lang="en-US" sz="1900" dirty="0" smtClean="0"/>
              <a:t>Two instances of insulation in </a:t>
            </a:r>
            <a:r>
              <a:rPr lang="en-US" dirty="0" smtClean="0"/>
              <a:t>ASRG model – only need to do work once.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85C-A94F-4DC9-880D-6904E4BFD4EE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200" y="3505200"/>
            <a:ext cx="3124200" cy="289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5432" t="7527" r="15398" b="12181"/>
          <a:stretch>
            <a:fillRect/>
          </a:stretch>
        </p:blipFill>
        <p:spPr bwMode="auto">
          <a:xfrm>
            <a:off x="3962400" y="3352800"/>
            <a:ext cx="481994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97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ASRG Thermal Power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r>
              <a:rPr lang="en-US" dirty="0" smtClean="0"/>
              <a:t>Special Case</a:t>
            </a:r>
          </a:p>
          <a:p>
            <a:pPr lvl="1"/>
            <a:r>
              <a:rPr lang="en-US" dirty="0" smtClean="0"/>
              <a:t>“Engine Out” Scenario</a:t>
            </a:r>
          </a:p>
          <a:p>
            <a:pPr lvl="1"/>
            <a:r>
              <a:rPr lang="en-US" dirty="0" smtClean="0"/>
              <a:t>All GPHS heat ends up going through insulation – GPHS at risk of melting.</a:t>
            </a:r>
          </a:p>
          <a:p>
            <a:pPr lvl="1"/>
            <a:r>
              <a:rPr lang="en-US" dirty="0" smtClean="0"/>
              <a:t>Insulation “shrinks” – increased thermal conductivity allows increased heat flow to housing.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Investigate effect this has on remaining </a:t>
            </a:r>
            <a:r>
              <a:rPr lang="en-US" dirty="0" err="1" smtClean="0"/>
              <a:t>Stirling</a:t>
            </a:r>
            <a:r>
              <a:rPr lang="en-US" dirty="0" smtClean="0"/>
              <a:t> performance.</a:t>
            </a:r>
          </a:p>
          <a:p>
            <a:pPr lvl="1"/>
            <a:r>
              <a:rPr lang="en-US" dirty="0" smtClean="0"/>
              <a:t>Need to change:</a:t>
            </a:r>
          </a:p>
          <a:p>
            <a:pPr lvl="2"/>
            <a:r>
              <a:rPr lang="en-US" dirty="0" smtClean="0"/>
              <a:t>Insulation Block geometry on one side of ASRG model to match shrunken insulation.</a:t>
            </a:r>
          </a:p>
          <a:p>
            <a:pPr lvl="2"/>
            <a:r>
              <a:rPr lang="en-US" dirty="0" smtClean="0"/>
              <a:t>Change </a:t>
            </a:r>
            <a:r>
              <a:rPr lang="en-US" dirty="0" err="1" smtClean="0"/>
              <a:t>thermophysical</a:t>
            </a:r>
            <a:r>
              <a:rPr lang="en-US" dirty="0" smtClean="0"/>
              <a:t> properties for shrunken insulation.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ASRG Thermal Power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r>
              <a:rPr lang="en-US" dirty="0" smtClean="0"/>
              <a:t>Before: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56942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58782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ASRG Thermal Power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91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  <a:t>Flight Insulation – Midsection 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7" t="19909" r="19086" b="10712"/>
          <a:stretch/>
        </p:blipFill>
        <p:spPr bwMode="auto">
          <a:xfrm>
            <a:off x="4876800" y="1905000"/>
            <a:ext cx="3840480" cy="37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46" t="21155" r="17303" b="12105"/>
          <a:stretch/>
        </p:blipFill>
        <p:spPr bwMode="auto">
          <a:xfrm>
            <a:off x="537767" y="1930021"/>
            <a:ext cx="3728477" cy="37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3600" y="5715000"/>
            <a:ext cx="486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(l): Normal Operation; (r) Post Heat-Dump/Shrunk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ASRG Thermal Power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C:\Odin_local_backup\Project_SupportDocs_1\SupportDocs_ASRG\ASRG_F_Assemblys\ASSEMBLY_ASRG_F_v1.9a_ENGINE_OUT\ScreenCapture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867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Odin_local_backup\Project_SupportDocs_1\SupportDocs_ASRG\ASRG_F_Assemblys\ASSEMBLY_ASRG_F_v1.9a_ENGINE_OUT\ScreenCapture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79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Odin_local_backup\Project_SupportDocs_1\SupportDocs_ASRG\ASRG_F_Assemblys\ASSEMBLY_ASRG_F_v1.9a_ENGINE_OUT\ScreenCapture3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37213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ASRG Thermal Power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These geometries were originally (pre- </a:t>
            </a:r>
            <a:r>
              <a:rPr lang="en-US" sz="2000" dirty="0" err="1" smtClean="0"/>
              <a:t>SpaceClaim</a:t>
            </a:r>
            <a:r>
              <a:rPr lang="en-US" sz="2000" dirty="0" smtClean="0"/>
              <a:t>/TD Direct) modeled with FD primitives (CSAF, heat collector) and TD </a:t>
            </a:r>
            <a:r>
              <a:rPr lang="en-US" sz="2000" dirty="0" err="1" smtClean="0"/>
              <a:t>Mesher</a:t>
            </a:r>
            <a:r>
              <a:rPr lang="en-US" sz="2000" dirty="0" smtClean="0"/>
              <a:t> (insulation).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379F-5709-44CE-B4E0-84DA6AD91D99}" type="datetime1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1450848" cy="182880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l="5076" r="6328"/>
          <a:stretch>
            <a:fillRect/>
          </a:stretch>
        </p:blipFill>
        <p:spPr bwMode="auto">
          <a:xfrm>
            <a:off x="3810000" y="2057400"/>
            <a:ext cx="142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2057400"/>
            <a:ext cx="1499879" cy="1828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2667000" y="2667000"/>
            <a:ext cx="52231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943600" y="2667000"/>
            <a:ext cx="52231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267200"/>
            <a:ext cx="1560576" cy="18288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 l="30524" t="11719" r="31314" b="14844"/>
          <a:stretch>
            <a:fillRect/>
          </a:stretch>
        </p:blipFill>
        <p:spPr bwMode="auto">
          <a:xfrm>
            <a:off x="3733800" y="4191000"/>
            <a:ext cx="15699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6A6F75"/>
              </a:clrFrom>
              <a:clrTo>
                <a:srgbClr val="6A6F7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4191000"/>
            <a:ext cx="1844772" cy="18288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2743200" y="4800600"/>
            <a:ext cx="52231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943600" y="4800600"/>
            <a:ext cx="52231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SpaceClaim/TD Direct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3347"/>
            <a:ext cx="8839200" cy="5410200"/>
          </a:xfrm>
        </p:spPr>
        <p:txBody>
          <a:bodyPr/>
          <a:lstStyle/>
          <a:p>
            <a:r>
              <a:rPr lang="en-US" sz="2000" dirty="0" err="1" smtClean="0"/>
              <a:t>SpaceClaim</a:t>
            </a:r>
            <a:r>
              <a:rPr lang="en-US" sz="2000" dirty="0" smtClean="0"/>
              <a:t>/TD </a:t>
            </a:r>
            <a:r>
              <a:rPr lang="en-US" sz="2000" dirty="0" smtClean="0"/>
              <a:t>Direct advantages:</a:t>
            </a:r>
            <a:endParaRPr lang="en-US" sz="2000" dirty="0" smtClean="0"/>
          </a:p>
          <a:p>
            <a:pPr lvl="1"/>
            <a:r>
              <a:rPr lang="en-US" sz="1800" dirty="0" smtClean="0"/>
              <a:t>Gains in speed/ease of import and preparation of geometry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Tools </a:t>
            </a:r>
            <a:r>
              <a:rPr lang="en-US" sz="1800" dirty="0" smtClean="0"/>
              <a:t>for import, repair, </a:t>
            </a:r>
            <a:r>
              <a:rPr lang="en-US" sz="1800" dirty="0" err="1" smtClean="0"/>
              <a:t>defeaturing</a:t>
            </a:r>
            <a:r>
              <a:rPr lang="en-US" sz="1800" dirty="0" smtClean="0"/>
              <a:t>/simplification, and FE meshing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Ability to update meshes without losing and then having to redefine network elements (e.g. heat loads, contactors</a:t>
            </a:r>
            <a:r>
              <a:rPr lang="en-US" sz="1800" dirty="0" smtClean="0"/>
              <a:t>).</a:t>
            </a:r>
          </a:p>
          <a:p>
            <a:pPr lvl="1"/>
            <a:r>
              <a:rPr lang="en-US" sz="1800" dirty="0" smtClean="0"/>
              <a:t>In some cases, provide more accurate </a:t>
            </a:r>
            <a:r>
              <a:rPr lang="en-US" sz="1800" dirty="0" smtClean="0"/>
              <a:t>results.</a:t>
            </a:r>
            <a:endParaRPr lang="en-US" sz="1800" dirty="0" smtClean="0"/>
          </a:p>
          <a:p>
            <a:r>
              <a:rPr lang="en-US" sz="2000" dirty="0" smtClean="0"/>
              <a:t>Maintain </a:t>
            </a:r>
            <a:r>
              <a:rPr lang="en-US" sz="2000" dirty="0" smtClean="0"/>
              <a:t>high geometric fidelity. </a:t>
            </a:r>
            <a:endParaRPr lang="en-US" sz="2000" dirty="0" smtClean="0"/>
          </a:p>
          <a:p>
            <a:pPr lvl="1"/>
            <a:r>
              <a:rPr lang="en-US" sz="1800" dirty="0" smtClean="0"/>
              <a:t>Easier to maintain high geometric fidelity while maintaining control over total node/element count.</a:t>
            </a:r>
          </a:p>
          <a:p>
            <a:pPr lvl="1"/>
            <a:r>
              <a:rPr lang="en-US" sz="1800" dirty="0" smtClean="0"/>
              <a:t>Also </a:t>
            </a:r>
            <a:r>
              <a:rPr lang="en-US" sz="1800" dirty="0" smtClean="0"/>
              <a:t>good for easy generation of complex geometries from scratch.</a:t>
            </a:r>
          </a:p>
          <a:p>
            <a:r>
              <a:rPr lang="en-US" sz="2000" dirty="0" smtClean="0"/>
              <a:t>As always…up to analyst to make choices.</a:t>
            </a:r>
          </a:p>
          <a:p>
            <a:pPr lvl="1"/>
            <a:r>
              <a:rPr lang="en-US" sz="1800" dirty="0" smtClean="0"/>
              <a:t>Understand limits of tools.</a:t>
            </a:r>
          </a:p>
          <a:p>
            <a:pPr lvl="1"/>
            <a:r>
              <a:rPr lang="en-US" sz="1800" dirty="0" smtClean="0"/>
              <a:t>Understand needs of analysis.</a:t>
            </a:r>
          </a:p>
          <a:p>
            <a:r>
              <a:rPr lang="en-US" sz="2000" dirty="0" smtClean="0"/>
              <a:t>Hope </a:t>
            </a:r>
            <a:r>
              <a:rPr lang="en-US" sz="2000" dirty="0"/>
              <a:t>to </a:t>
            </a:r>
            <a:r>
              <a:rPr lang="en-US" sz="2000" dirty="0" smtClean="0"/>
              <a:t>hear about other </a:t>
            </a:r>
            <a:r>
              <a:rPr lang="en-US" sz="2000" dirty="0"/>
              <a:t>TD users </a:t>
            </a:r>
            <a:r>
              <a:rPr lang="en-US" sz="2000" dirty="0" smtClean="0"/>
              <a:t>using </a:t>
            </a:r>
            <a:r>
              <a:rPr lang="en-US" sz="2000" dirty="0"/>
              <a:t>this tool – and share their experience and knowledge.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42A6-CAAF-4037-A620-E5C4B7F42023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4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sz="2000" dirty="0" smtClean="0"/>
              <a:t>Advanced features of Thermal Desktop (w. SpaceClaim/TD Direct) and SINDA-FLUINT have been applied to challenging thermal modeling.</a:t>
            </a:r>
          </a:p>
          <a:p>
            <a:endParaRPr lang="en-US" sz="2000" dirty="0" smtClean="0"/>
          </a:p>
          <a:p>
            <a:r>
              <a:rPr lang="en-US" sz="2000" dirty="0"/>
              <a:t>TD/SINDA-FLUINT </a:t>
            </a:r>
            <a:r>
              <a:rPr lang="en-US" sz="2000" dirty="0" smtClean="0"/>
              <a:t>can interface with Matlab, allowing users to use functionality of Matlab with them. It becomes a very powerful tool for solving complex problems, saves time and reduce errors.</a:t>
            </a:r>
          </a:p>
          <a:p>
            <a:endParaRPr lang="en-US" sz="2000" dirty="0" smtClean="0"/>
          </a:p>
          <a:p>
            <a:r>
              <a:rPr lang="en-US" sz="2000" dirty="0" smtClean="0"/>
              <a:t>SINDA-FLUINT allows user to control many parameters in the model, which makes SINDA-FLUINT unique and powerful.</a:t>
            </a:r>
          </a:p>
          <a:p>
            <a:endParaRPr lang="en-US" sz="2000" dirty="0" smtClean="0"/>
          </a:p>
          <a:p>
            <a:r>
              <a:rPr lang="en-US" sz="2000" dirty="0"/>
              <a:t>SpaceClaim fills the gap for TD to use FEM for complex geometries. TD/SINDA-FLUINT can model </a:t>
            </a:r>
            <a:r>
              <a:rPr lang="en-US" sz="2000" dirty="0" smtClean="0"/>
              <a:t>primitive </a:t>
            </a:r>
            <a:r>
              <a:rPr lang="en-US" sz="2000" dirty="0"/>
              <a:t>and complicated geometries.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DA0-C9BC-437A-9661-9C68C34EBE28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1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with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Part I: </a:t>
            </a:r>
          </a:p>
          <a:p>
            <a:pPr marL="0" indent="0" algn="ctr">
              <a:buNone/>
            </a:pPr>
            <a:r>
              <a:rPr lang="en-US" sz="2800" dirty="0" smtClean="0"/>
              <a:t>TD and SINDA-FLUINT interface with Matlab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/>
              <a:t>Xiao-Yen Wang</a:t>
            </a:r>
          </a:p>
          <a:p>
            <a:pPr marL="0" indent="0" algn="ctr">
              <a:buNone/>
            </a:pPr>
            <a:r>
              <a:rPr lang="en-US" sz="2800" dirty="0" smtClean="0"/>
              <a:t>NASA Glenn Research Center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049-B53E-4048-A21A-A40B716AA7C1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2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2520"/>
            <a:ext cx="7620000" cy="5410200"/>
          </a:xfrm>
        </p:spPr>
        <p:txBody>
          <a:bodyPr/>
          <a:lstStyle/>
          <a:p>
            <a:r>
              <a:rPr lang="en-US" sz="2000" dirty="0" smtClean="0"/>
              <a:t>Great appreciation to George Harpster, James Yuko and Duane Beach at GRC for </a:t>
            </a:r>
            <a:r>
              <a:rPr lang="en-US" sz="2000" dirty="0"/>
              <a:t>valuable </a:t>
            </a:r>
            <a:r>
              <a:rPr lang="en-US" sz="2000" dirty="0" smtClean="0"/>
              <a:t>input reviewing this paper.</a:t>
            </a:r>
          </a:p>
          <a:p>
            <a:r>
              <a:rPr lang="en-US" sz="2000" dirty="0" smtClean="0"/>
              <a:t>Many </a:t>
            </a:r>
            <a:r>
              <a:rPr lang="en-US" sz="2000" dirty="0"/>
              <a:t>thanks to John </a:t>
            </a:r>
            <a:r>
              <a:rPr lang="en-US" sz="2000" dirty="0" smtClean="0"/>
              <a:t>Siamidis</a:t>
            </a:r>
            <a:r>
              <a:rPr lang="en-US" sz="2000" dirty="0"/>
              <a:t> </a:t>
            </a:r>
            <a:r>
              <a:rPr lang="en-US" sz="2000" dirty="0" smtClean="0"/>
              <a:t>for the initial build of the Lunar Dust TD model and Justin Elchert for additional Lunar Dust </a:t>
            </a:r>
            <a:r>
              <a:rPr lang="en-US" sz="2000" dirty="0" err="1" smtClean="0"/>
              <a:t>Matlab</a:t>
            </a:r>
            <a:r>
              <a:rPr lang="en-US" sz="2000" dirty="0" smtClean="0"/>
              <a:t>/TD case runs. George Harpster leading role in Lunar dust project.</a:t>
            </a:r>
          </a:p>
          <a:p>
            <a:r>
              <a:rPr lang="en-US" sz="2000" dirty="0"/>
              <a:t>Great appreciation to Douglas Bell at C&amp; R Tech for his valuable help all the time. His patience and willingness to help are always so </a:t>
            </a:r>
            <a:r>
              <a:rPr lang="en-US" sz="2000" dirty="0" smtClean="0"/>
              <a:t>much appreciated</a:t>
            </a:r>
            <a:r>
              <a:rPr lang="en-US" sz="2000" dirty="0" smtClean="0"/>
              <a:t>!</a:t>
            </a:r>
          </a:p>
          <a:p>
            <a:r>
              <a:rPr lang="en-US" sz="2000" dirty="0" smtClean="0"/>
              <a:t>Also like </a:t>
            </a:r>
            <a:r>
              <a:rPr lang="en-US" sz="2000" dirty="0" smtClean="0"/>
              <a:t>thank Tim </a:t>
            </a:r>
            <a:r>
              <a:rPr lang="en-US" sz="2000" dirty="0" err="1" smtClean="0"/>
              <a:t>Panczak</a:t>
            </a:r>
            <a:r>
              <a:rPr lang="en-US" sz="2000" dirty="0" smtClean="0"/>
              <a:t>, Mark </a:t>
            </a:r>
            <a:r>
              <a:rPr lang="en-US" sz="2000" dirty="0" smtClean="0"/>
              <a:t>Schmidt, Doug Bell, and Cindy Beer for invaluable assistance in learning and using </a:t>
            </a:r>
            <a:r>
              <a:rPr lang="en-US" sz="2000" dirty="0" err="1" smtClean="0"/>
              <a:t>SpaceClaim</a:t>
            </a:r>
            <a:r>
              <a:rPr lang="en-US" sz="2000" dirty="0" smtClean="0"/>
              <a:t>/TD Direct.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DA0-C9BC-437A-9661-9C68C34EBE28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7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Dust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7250"/>
            <a:ext cx="8305800" cy="5410200"/>
          </a:xfrm>
        </p:spPr>
        <p:txBody>
          <a:bodyPr/>
          <a:lstStyle/>
          <a:p>
            <a:r>
              <a:rPr lang="en-US" dirty="0" smtClean="0"/>
              <a:t>Lunar Dust Project: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the Moon, dust can significantly change the optical properties of coating </a:t>
            </a:r>
            <a:r>
              <a:rPr lang="en-US" dirty="0" smtClean="0"/>
              <a:t>materials (</a:t>
            </a:r>
            <a:r>
              <a:rPr lang="en-US" sz="1600" dirty="0"/>
              <a:t>Reference: NASA TM 2008-215492, James </a:t>
            </a:r>
            <a:r>
              <a:rPr lang="en-US" sz="1600" dirty="0" err="1"/>
              <a:t>Gaier</a:t>
            </a:r>
            <a:r>
              <a:rPr lang="en-US" sz="1600" dirty="0"/>
              <a:t>, </a:t>
            </a:r>
            <a:r>
              <a:rPr lang="en-US" sz="1600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For AZ-93, dust lowered emissivity by as much as 16% </a:t>
            </a:r>
          </a:p>
          <a:p>
            <a:pPr lvl="2"/>
            <a:r>
              <a:rPr lang="en-US" dirty="0" smtClean="0"/>
              <a:t>For Ag/FEP, dust raised emissivity by as much as 11%.</a:t>
            </a:r>
          </a:p>
          <a:p>
            <a:pPr lvl="1"/>
            <a:r>
              <a:rPr lang="en-US" dirty="0" smtClean="0"/>
              <a:t>Tests </a:t>
            </a:r>
            <a:r>
              <a:rPr lang="en-US" dirty="0"/>
              <a:t>were performed to determine the optical properties of </a:t>
            </a:r>
            <a:r>
              <a:rPr lang="en-US" dirty="0" smtClean="0"/>
              <a:t>AZ-93 </a:t>
            </a:r>
            <a:r>
              <a:rPr lang="en-US" dirty="0"/>
              <a:t>and </a:t>
            </a:r>
            <a:r>
              <a:rPr lang="en-US" dirty="0" smtClean="0"/>
              <a:t>Ag/FEP </a:t>
            </a:r>
            <a:r>
              <a:rPr lang="en-US" dirty="0"/>
              <a:t>coatings (i.e., emissivity </a:t>
            </a:r>
            <a:r>
              <a:rPr lang="en-US" dirty="0" smtClean="0"/>
              <a:t>ɛ and </a:t>
            </a:r>
            <a:r>
              <a:rPr lang="en-US" dirty="0"/>
              <a:t>solar absorptivity </a:t>
            </a:r>
            <a:r>
              <a:rPr lang="en-US" dirty="0" smtClean="0"/>
              <a:t>α) </a:t>
            </a:r>
            <a:r>
              <a:rPr lang="en-US" dirty="0"/>
              <a:t>under different </a:t>
            </a:r>
            <a:r>
              <a:rPr lang="en-US" dirty="0" smtClean="0"/>
              <a:t>conditions:</a:t>
            </a:r>
          </a:p>
          <a:p>
            <a:pPr lvl="2"/>
            <a:r>
              <a:rPr lang="en-US" dirty="0" smtClean="0"/>
              <a:t> Heating (with a solar simulator) and cooling (in a 30 K </a:t>
            </a:r>
            <a:r>
              <a:rPr lang="en-US" dirty="0" err="1" smtClean="0"/>
              <a:t>coldbox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The sample disc surface can be pristine, clean, or sub-monolayer dust covered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time history of temperature of the </a:t>
            </a:r>
            <a:r>
              <a:rPr lang="en-US" dirty="0" smtClean="0"/>
              <a:t>center of the sample </a:t>
            </a:r>
            <a:r>
              <a:rPr lang="en-US" dirty="0"/>
              <a:t>disc was </a:t>
            </a:r>
            <a:r>
              <a:rPr lang="en-US" dirty="0" smtClean="0"/>
              <a:t>recorded for the length of 500 s to 10,000 s. </a:t>
            </a:r>
          </a:p>
          <a:p>
            <a:pPr lvl="1"/>
            <a:r>
              <a:rPr lang="en-US" dirty="0"/>
              <a:t>Test data is labeled as “cooling curve” and “heating curve” for cooling and heating test </a:t>
            </a:r>
            <a:r>
              <a:rPr lang="en-US" dirty="0" smtClean="0"/>
              <a:t>conditions (a series of Excel spreadsheets).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D86-9D86-4C5F-9578-CCA8C3C622BC}" type="datetime1">
              <a:rPr lang="en-US" smtClean="0"/>
              <a:pPr/>
              <a:t>8/2/2016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85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Dust Test Rig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82" y="1310520"/>
            <a:ext cx="8259891" cy="5057182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D86-9D86-4C5F-9578-CCA8C3C622BC}" type="datetime1">
              <a:rPr lang="en-US" smtClean="0"/>
              <a:pPr/>
              <a:t>8/2/2016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5890610" y="4794760"/>
            <a:ext cx="2567589" cy="152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77369" y="4903716"/>
            <a:ext cx="2198370" cy="1480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3194046" y="4917519"/>
            <a:ext cx="2068227" cy="14231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6451" y="4579390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Photomicrographs</a:t>
            </a:r>
            <a:endParaRPr lang="en-US" sz="14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5674" y="5992416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AZ-93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5645" y="4568185"/>
            <a:ext cx="2082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Sample of dusted disk</a:t>
            </a:r>
            <a:endParaRPr lang="en-US" sz="14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1846" y="5917145"/>
            <a:ext cx="1098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Ag/FEP</a:t>
            </a:r>
            <a:endParaRPr lang="en-US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412014" y="985908"/>
            <a:ext cx="8285672" cy="3431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731674"/>
            <a:ext cx="662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Reference: NASA TM 2008-215492, </a:t>
            </a:r>
            <a:r>
              <a:rPr lang="en-US" dirty="0">
                <a:latin typeface="+mn-lt"/>
              </a:rPr>
              <a:t>James </a:t>
            </a:r>
            <a:r>
              <a:rPr lang="en-US" dirty="0" err="1" smtClean="0">
                <a:latin typeface="+mn-lt"/>
              </a:rPr>
              <a:t>Gaier</a:t>
            </a:r>
            <a:r>
              <a:rPr lang="en-US" dirty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etc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889688"/>
            <a:ext cx="1177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Test Rig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4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</a:t>
            </a:r>
            <a:r>
              <a:rPr lang="en-US" dirty="0" smtClean="0"/>
              <a:t>Dust Thermal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42076"/>
            <a:ext cx="8610600" cy="5410200"/>
          </a:xfrm>
        </p:spPr>
        <p:txBody>
          <a:bodyPr/>
          <a:lstStyle/>
          <a:p>
            <a:r>
              <a:rPr lang="en-US" dirty="0" smtClean="0"/>
              <a:t>Thermal Model for the Lunar Dust Project</a:t>
            </a:r>
          </a:p>
          <a:p>
            <a:pPr lvl="1"/>
            <a:r>
              <a:rPr lang="en-US" dirty="0" smtClean="0"/>
              <a:t>Objective was to determine the optical properties of clean and dusted sample discs.</a:t>
            </a:r>
          </a:p>
          <a:p>
            <a:pPr lvl="2"/>
            <a:r>
              <a:rPr lang="en-US" dirty="0" smtClean="0"/>
              <a:t>A thermal </a:t>
            </a:r>
            <a:r>
              <a:rPr lang="en-US" dirty="0"/>
              <a:t>model of the sample disc </a:t>
            </a:r>
            <a:r>
              <a:rPr lang="en-US" dirty="0" smtClean="0"/>
              <a:t>in the test rig was </a:t>
            </a:r>
            <a:r>
              <a:rPr lang="en-US" dirty="0"/>
              <a:t>built using </a:t>
            </a:r>
            <a:r>
              <a:rPr lang="en-US" dirty="0" smtClean="0"/>
              <a:t>TD. </a:t>
            </a:r>
          </a:p>
          <a:p>
            <a:pPr lvl="2"/>
            <a:r>
              <a:rPr lang="en-US" dirty="0" smtClean="0"/>
              <a:t>Disc temperatures were calculated with TD for assumed values </a:t>
            </a:r>
            <a:r>
              <a:rPr lang="en-US" dirty="0"/>
              <a:t>of ɛ and </a:t>
            </a:r>
            <a:r>
              <a:rPr lang="en-US" dirty="0" smtClean="0"/>
              <a:t>α.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049-B53E-4048-A21A-A40B716AA7C1}" type="datetime1">
              <a:rPr lang="en-US" smtClean="0"/>
              <a:pPr/>
              <a:t>8/2/2016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8" t="-328" r="15018" b="3289"/>
          <a:stretch/>
        </p:blipFill>
        <p:spPr>
          <a:xfrm>
            <a:off x="3235894" y="3059327"/>
            <a:ext cx="4191000" cy="3341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5926723"/>
            <a:ext cx="3355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Sample disc inside an enclosure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362" y="5383021"/>
            <a:ext cx="326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n-lt"/>
              </a:rPr>
              <a:t>Lunar Dust TD thermal model originally built by John Siamidis at GRC</a:t>
            </a:r>
            <a:endParaRPr lang="en-US" sz="14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024743" y="3780707"/>
            <a:ext cx="981741" cy="9436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32798" y="3419445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AZ-93</a:t>
            </a:r>
            <a:endParaRPr lang="en-US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181600" y="3733800"/>
            <a:ext cx="223743" cy="846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572000" y="3313383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Ag/FEP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</a:t>
            </a:r>
            <a:r>
              <a:rPr lang="en-US" dirty="0" smtClean="0"/>
              <a:t>Dust Thermal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610600" cy="54102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Since the TD model results need to match the test data, an iterative method </a:t>
            </a:r>
            <a:r>
              <a:rPr lang="en-US" dirty="0"/>
              <a:t>of varying ɛ and </a:t>
            </a:r>
            <a:r>
              <a:rPr lang="en-US" dirty="0" smtClean="0"/>
              <a:t>α was used to determine the actual values </a:t>
            </a:r>
            <a:r>
              <a:rPr lang="en-US" dirty="0"/>
              <a:t>of ɛ and α. </a:t>
            </a:r>
            <a:endParaRPr lang="en-US" dirty="0" smtClean="0"/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differences </a:t>
            </a:r>
            <a:r>
              <a:rPr lang="en-US" dirty="0">
                <a:latin typeface="Arial" charset="0"/>
                <a:cs typeface="Arial" charset="0"/>
              </a:rPr>
              <a:t>between model results and test </a:t>
            </a:r>
            <a:r>
              <a:rPr lang="en-US" dirty="0" smtClean="0">
                <a:latin typeface="Arial" charset="0"/>
                <a:cs typeface="Arial" charset="0"/>
              </a:rPr>
              <a:t>data are defined as: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err1 and err2 &lt; 5.0e-4 is considered the solution is converged.</a:t>
            </a:r>
          </a:p>
          <a:p>
            <a:pPr lvl="1"/>
            <a:r>
              <a:rPr lang="en-US" dirty="0" smtClean="0"/>
              <a:t>Matlab </a:t>
            </a:r>
            <a:r>
              <a:rPr lang="en-US" dirty="0"/>
              <a:t>was programed to perform these </a:t>
            </a:r>
            <a:r>
              <a:rPr lang="en-US" b="1" dirty="0"/>
              <a:t>iteration procedures </a:t>
            </a:r>
            <a:r>
              <a:rPr lang="en-US" b="1" dirty="0" smtClean="0"/>
              <a:t>automatically</a:t>
            </a:r>
            <a:r>
              <a:rPr lang="en-US" dirty="0"/>
              <a:t> </a:t>
            </a:r>
            <a:r>
              <a:rPr lang="en-US" dirty="0" smtClean="0"/>
              <a:t>( read in the Excel sheets, find err1 and err2, update</a:t>
            </a:r>
            <a:r>
              <a:rPr lang="en-US" dirty="0"/>
              <a:t> ɛ and </a:t>
            </a:r>
            <a:r>
              <a:rPr lang="en-US" dirty="0" smtClean="0"/>
              <a:t>α).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feature saved time and the user’s effort of manually inputting the optical property </a:t>
            </a:r>
            <a:r>
              <a:rPr lang="en-US" dirty="0" smtClean="0"/>
              <a:t>values.</a:t>
            </a:r>
          </a:p>
          <a:p>
            <a:pPr lvl="1"/>
            <a:r>
              <a:rPr lang="en-US" dirty="0" smtClean="0"/>
              <a:t> This feature allowed </a:t>
            </a:r>
            <a:r>
              <a:rPr lang="en-US" b="1" dirty="0"/>
              <a:t>hundreds of cases </a:t>
            </a:r>
            <a:r>
              <a:rPr lang="en-US" dirty="0"/>
              <a:t>to be run in a short </a:t>
            </a:r>
            <a:r>
              <a:rPr lang="en-US" dirty="0" smtClean="0"/>
              <a:t>time with eliminated input errors.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6049-B53E-4048-A21A-A40B716AA7C1}" type="datetime1">
              <a:rPr lang="en-US" smtClean="0"/>
              <a:pPr/>
              <a:t>8/2/2016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77912" y="2518144"/>
                <a:ext cx="3930575" cy="44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+mn-lt"/>
                  </a:rPr>
                  <a:t>e</a:t>
                </a:r>
                <a:r>
                  <a:rPr lang="pt-BR" dirty="0" smtClean="0">
                    <a:latin typeface="+mn-lt"/>
                  </a:rPr>
                  <a:t>rr1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𝑨𝒁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𝟗𝟑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𝒐𝒅𝒆𝒍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𝑨𝒁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𝟗𝟑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𝒕𝒆𝒔𝒕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2" y="2518144"/>
                <a:ext cx="3930575" cy="44589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t="-104110" b="-16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457700" y="2518144"/>
                <a:ext cx="4311575" cy="46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+mn-lt"/>
                  </a:rPr>
                  <a:t>e</a:t>
                </a:r>
                <a:r>
                  <a:rPr lang="pt-BR" dirty="0" smtClean="0">
                    <a:latin typeface="+mn-lt"/>
                  </a:rPr>
                  <a:t>rr2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𝑭𝑬𝑷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𝒐𝒅𝒆𝒍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𝑭𝑬𝑷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𝒕𝒆𝒔𝒕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2518144"/>
                <a:ext cx="4311575" cy="46705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97403" b="-149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640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need to be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410200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/>
              <a:t>each case</a:t>
            </a:r>
            <a:r>
              <a:rPr lang="en-US" sz="2000" dirty="0" smtClean="0"/>
              <a:t>, three steps need to be followed:</a:t>
            </a:r>
            <a:endParaRPr lang="en-US" sz="2000" dirty="0"/>
          </a:p>
          <a:p>
            <a:r>
              <a:rPr lang="en-US" sz="2000" dirty="0" smtClean="0"/>
              <a:t>Step </a:t>
            </a:r>
            <a:r>
              <a:rPr lang="en-US" sz="2000" dirty="0"/>
              <a:t>1: </a:t>
            </a:r>
            <a:r>
              <a:rPr lang="en-US" sz="2000" dirty="0" smtClean="0"/>
              <a:t>Use </a:t>
            </a:r>
            <a:r>
              <a:rPr lang="en-US" sz="2000" b="1" dirty="0"/>
              <a:t>Cooling </a:t>
            </a:r>
            <a:r>
              <a:rPr lang="en-US" sz="2000" b="1" dirty="0" smtClean="0"/>
              <a:t>curve</a:t>
            </a:r>
            <a:r>
              <a:rPr lang="en-US" sz="2000" dirty="0" smtClean="0"/>
              <a:t> </a:t>
            </a:r>
            <a:r>
              <a:rPr lang="en-US" sz="2000" dirty="0"/>
              <a:t>to compute ɛ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AZ-93 </a:t>
            </a:r>
            <a:r>
              <a:rPr lang="en-US" sz="2000" dirty="0"/>
              <a:t>and </a:t>
            </a:r>
            <a:r>
              <a:rPr lang="en-US" sz="2000" dirty="0" smtClean="0"/>
              <a:t>Ag/FEP. </a:t>
            </a:r>
          </a:p>
          <a:p>
            <a:pPr lvl="1"/>
            <a:r>
              <a:rPr lang="en-US" sz="1600" dirty="0" smtClean="0"/>
              <a:t>Users </a:t>
            </a:r>
            <a:r>
              <a:rPr lang="en-US" sz="1600" dirty="0"/>
              <a:t>need to give </a:t>
            </a:r>
            <a:r>
              <a:rPr lang="en-US" sz="1600" dirty="0" smtClean="0"/>
              <a:t>initial values of </a:t>
            </a:r>
            <a:r>
              <a:rPr lang="en-US" sz="1600" dirty="0"/>
              <a:t>ɛ </a:t>
            </a:r>
            <a:r>
              <a:rPr lang="en-US" sz="1600" dirty="0" smtClean="0"/>
              <a:t>for AZ-93 and Ag/FEP. </a:t>
            </a:r>
          </a:p>
          <a:p>
            <a:pPr lvl="1"/>
            <a:r>
              <a:rPr lang="en-US" sz="1600" dirty="0" smtClean="0"/>
              <a:t>Two variables</a:t>
            </a:r>
          </a:p>
          <a:p>
            <a:r>
              <a:rPr lang="en-US" sz="2000" dirty="0" smtClean="0"/>
              <a:t>Step </a:t>
            </a:r>
            <a:r>
              <a:rPr lang="en-US" sz="2000" dirty="0"/>
              <a:t>2: </a:t>
            </a:r>
            <a:r>
              <a:rPr lang="en-US" sz="2000" dirty="0" smtClean="0"/>
              <a:t>Use </a:t>
            </a:r>
            <a:r>
              <a:rPr lang="en-US" sz="2000" b="1" dirty="0"/>
              <a:t>Pristine Heating </a:t>
            </a:r>
            <a:r>
              <a:rPr lang="en-US" sz="2000" b="1" dirty="0" smtClean="0"/>
              <a:t>curve</a:t>
            </a:r>
            <a:r>
              <a:rPr lang="en-US" sz="2000" dirty="0" smtClean="0"/>
              <a:t> </a:t>
            </a:r>
            <a:r>
              <a:rPr lang="en-US" sz="2000" dirty="0"/>
              <a:t>to compute lamp power and α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Ag/FEP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1600" dirty="0" smtClean="0"/>
              <a:t>First</a:t>
            </a:r>
            <a:r>
              <a:rPr lang="en-US" sz="1600" dirty="0"/>
              <a:t>, define a constant α of </a:t>
            </a:r>
            <a:r>
              <a:rPr lang="en-US" sz="1600" dirty="0" smtClean="0"/>
              <a:t>Ag/FEP</a:t>
            </a:r>
            <a:r>
              <a:rPr lang="en-US" sz="1600" dirty="0"/>
              <a:t>, solve power </a:t>
            </a:r>
            <a:r>
              <a:rPr lang="en-US" sz="1600" dirty="0" smtClean="0"/>
              <a:t>lamp by </a:t>
            </a:r>
            <a:r>
              <a:rPr lang="en-US" sz="1600" dirty="0"/>
              <a:t>checking err1 (</a:t>
            </a:r>
            <a:r>
              <a:rPr lang="en-US" sz="1600" dirty="0" smtClean="0"/>
              <a:t>AZ-93 curve). </a:t>
            </a:r>
          </a:p>
          <a:p>
            <a:pPr lvl="1"/>
            <a:r>
              <a:rPr lang="en-US" sz="1600" dirty="0" smtClean="0"/>
              <a:t>Then </a:t>
            </a:r>
            <a:r>
              <a:rPr lang="en-US" sz="1600" dirty="0"/>
              <a:t>With the correct lamp power, </a:t>
            </a:r>
            <a:r>
              <a:rPr lang="en-US" sz="1600" dirty="0" smtClean="0"/>
              <a:t>solve </a:t>
            </a:r>
            <a:r>
              <a:rPr lang="en-US" sz="1600" dirty="0"/>
              <a:t>α of </a:t>
            </a:r>
            <a:r>
              <a:rPr lang="en-US" sz="1600" dirty="0" smtClean="0"/>
              <a:t>Ag/FEP </a:t>
            </a:r>
            <a:r>
              <a:rPr lang="en-US" sz="1600" dirty="0"/>
              <a:t>by </a:t>
            </a:r>
            <a:r>
              <a:rPr lang="en-US" sz="1600" dirty="0" smtClean="0"/>
              <a:t>checking </a:t>
            </a:r>
            <a:r>
              <a:rPr lang="en-US" sz="1600" dirty="0"/>
              <a:t>err2 (</a:t>
            </a:r>
            <a:r>
              <a:rPr lang="en-US" sz="1600" dirty="0" smtClean="0"/>
              <a:t>Ag/FEP </a:t>
            </a:r>
            <a:r>
              <a:rPr lang="en-US" sz="1600" dirty="0"/>
              <a:t>curve). Users also need to define </a:t>
            </a:r>
            <a:r>
              <a:rPr lang="en-US" sz="1600" dirty="0" smtClean="0"/>
              <a:t>the correct </a:t>
            </a:r>
            <a:r>
              <a:rPr lang="en-US" sz="1600" dirty="0"/>
              <a:t>ɛ </a:t>
            </a:r>
            <a:r>
              <a:rPr lang="en-US" sz="1600" dirty="0" smtClean="0"/>
              <a:t>obtained </a:t>
            </a:r>
            <a:r>
              <a:rPr lang="en-US" sz="1600" dirty="0"/>
              <a:t>in Step 1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Two variables</a:t>
            </a:r>
            <a:endParaRPr lang="en-US" sz="1600" dirty="0"/>
          </a:p>
          <a:p>
            <a:r>
              <a:rPr lang="en-US" sz="2000" dirty="0" smtClean="0"/>
              <a:t>Step </a:t>
            </a:r>
            <a:r>
              <a:rPr lang="en-US" sz="2000" dirty="0"/>
              <a:t>3: </a:t>
            </a:r>
            <a:r>
              <a:rPr lang="en-US" sz="2000" dirty="0" smtClean="0"/>
              <a:t>Use </a:t>
            </a:r>
            <a:r>
              <a:rPr lang="en-US" sz="2000" b="1" dirty="0"/>
              <a:t>Heating curve for "</a:t>
            </a:r>
            <a:r>
              <a:rPr lang="en-US" sz="2000" b="1" dirty="0" smtClean="0"/>
              <a:t>Dust," "Clean," </a:t>
            </a:r>
            <a:r>
              <a:rPr lang="en-US" sz="2000" b="1" dirty="0"/>
              <a:t>or "Clean2</a:t>
            </a:r>
            <a:r>
              <a:rPr lang="en-US" sz="2000" b="1" dirty="0" smtClean="0"/>
              <a:t>" </a:t>
            </a:r>
            <a:r>
              <a:rPr lang="en-US" sz="2000" dirty="0"/>
              <a:t>to </a:t>
            </a:r>
            <a:r>
              <a:rPr lang="en-US" sz="2000" dirty="0" smtClean="0"/>
              <a:t>compute </a:t>
            </a:r>
            <a:r>
              <a:rPr lang="en-US" sz="2000" dirty="0"/>
              <a:t>α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AZ-93 </a:t>
            </a:r>
            <a:r>
              <a:rPr lang="en-US" sz="2000" dirty="0"/>
              <a:t>and </a:t>
            </a:r>
            <a:r>
              <a:rPr lang="en-US" sz="2000" dirty="0" smtClean="0"/>
              <a:t>Ag/FEP by checking err1 and err2. </a:t>
            </a:r>
            <a:r>
              <a:rPr lang="en-US" sz="2000" dirty="0"/>
              <a:t>Users also need to define the correct ɛ</a:t>
            </a:r>
            <a:r>
              <a:rPr lang="en-US" sz="2000" dirty="0" smtClean="0"/>
              <a:t> obtained </a:t>
            </a:r>
            <a:r>
              <a:rPr lang="en-US" sz="2000" dirty="0"/>
              <a:t>in Step </a:t>
            </a:r>
            <a:r>
              <a:rPr lang="en-US" sz="2000" dirty="0" smtClean="0"/>
              <a:t>1 and </a:t>
            </a:r>
            <a:r>
              <a:rPr lang="en-US" sz="2000" dirty="0"/>
              <a:t>lamp power </a:t>
            </a:r>
            <a:r>
              <a:rPr lang="en-US" sz="2000" dirty="0" smtClean="0"/>
              <a:t>obtained </a:t>
            </a:r>
            <a:r>
              <a:rPr lang="en-US" sz="2000" dirty="0"/>
              <a:t>in Step </a:t>
            </a:r>
            <a:r>
              <a:rPr lang="en-US" sz="2000" dirty="0" smtClean="0"/>
              <a:t>2.   </a:t>
            </a:r>
          </a:p>
          <a:p>
            <a:pPr lvl="1"/>
            <a:r>
              <a:rPr lang="en-US" sz="1600" dirty="0" smtClean="0"/>
              <a:t>Two variables</a:t>
            </a:r>
          </a:p>
          <a:p>
            <a:r>
              <a:rPr lang="en-US" sz="2000" dirty="0" smtClean="0"/>
              <a:t>Note that within each step, the iteration procedure will be performed.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D947-1E75-4170-9F41-09EA70138D86}" type="datetime1">
              <a:rPr lang="en-US" smtClean="0"/>
              <a:pPr/>
              <a:t>8/2/2016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3505200" y="6569075"/>
            <a:ext cx="2438400" cy="288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F90938-DEA2-4FE3-9AFE-CFA26A54C8A8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707438" y="6664325"/>
            <a:ext cx="3603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FFB1FE-4576-4857-8D4D-6D28E7C01FE3}" type="slidenum">
              <a:rPr lang="en-US" altLang="en-US" sz="800" b="1">
                <a:solidFill>
                  <a:srgbClr val="5F5F5F"/>
                </a:solidFill>
                <a:ea typeface="MS PGothic" panose="020B0600070205080204" pitchFamily="34" charset="-128"/>
              </a:rPr>
              <a:pPr algn="r" eaLnBrk="1" hangingPunct="1"/>
              <a:t>9</a:t>
            </a:fld>
            <a:endParaRPr lang="en-US" altLang="en-US" sz="1000" b="1">
              <a:solidFill>
                <a:srgbClr val="5F5F5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21760" y="187325"/>
            <a:ext cx="7226840" cy="571500"/>
          </a:xfrm>
        </p:spPr>
        <p:txBody>
          <a:bodyPr/>
          <a:lstStyle/>
          <a:p>
            <a:pPr>
              <a:defRPr/>
            </a:pPr>
            <a:r>
              <a:rPr lang="en-US" cap="small" dirty="0" smtClean="0">
                <a:solidFill>
                  <a:srgbClr val="0070C0"/>
                </a:solidFill>
                <a:ea typeface="ＭＳ Ｐゴシック" charset="-128"/>
              </a:rPr>
              <a:t>Iteration Procedure in Matlab</a:t>
            </a:r>
            <a:endParaRPr lang="en-US" dirty="0">
              <a:solidFill>
                <a:srgbClr val="0070C0"/>
              </a:solidFill>
              <a:ea typeface="ＭＳ Ｐゴシック" charset="-128"/>
            </a:endParaRPr>
          </a:p>
        </p:txBody>
      </p:sp>
      <p:grpSp>
        <p:nvGrpSpPr>
          <p:cNvPr id="12294" name="Group 1"/>
          <p:cNvGrpSpPr>
            <a:grpSpLocks/>
          </p:cNvGrpSpPr>
          <p:nvPr/>
        </p:nvGrpSpPr>
        <p:grpSpPr bwMode="auto">
          <a:xfrm>
            <a:off x="533400" y="910194"/>
            <a:ext cx="7901292" cy="4589734"/>
            <a:chOff x="1018000" y="999454"/>
            <a:chExt cx="7901292" cy="4589734"/>
          </a:xfrm>
        </p:grpSpPr>
        <p:sp>
          <p:nvSpPr>
            <p:cNvPr id="8" name="TextBox 7"/>
            <p:cNvSpPr txBox="1"/>
            <p:nvPr/>
          </p:nvSpPr>
          <p:spPr>
            <a:xfrm>
              <a:off x="5971728" y="999454"/>
              <a:ext cx="2817942" cy="7386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buFontTx/>
                <a:buAutoNum type="arabicParenR"/>
                <a:defRPr/>
              </a:pPr>
              <a:r>
                <a:rPr lang="en-US" sz="1400" dirty="0" smtClean="0">
                  <a:latin typeface="+mn-lt"/>
                  <a:cs typeface="Arial" charset="0"/>
                </a:rPr>
                <a:t> </a:t>
              </a:r>
              <a:r>
                <a:rPr lang="en-US" sz="1400" dirty="0">
                  <a:latin typeface="+mn-lt"/>
                  <a:cs typeface="Arial" charset="0"/>
                </a:rPr>
                <a:t>Give initial values of </a:t>
              </a:r>
              <a:r>
                <a:rPr lang="en-US" sz="1400" dirty="0" smtClean="0">
                  <a:latin typeface="+mn-lt"/>
                </a:rPr>
                <a:t>ɛ and/or </a:t>
              </a:r>
              <a:r>
                <a:rPr lang="en-US" sz="1400" dirty="0" smtClean="0"/>
                <a:t>α </a:t>
              </a:r>
              <a:r>
                <a:rPr lang="en-US" sz="1400" dirty="0" smtClean="0">
                  <a:latin typeface="+mn-lt"/>
                </a:rPr>
                <a:t>of AZ-93 </a:t>
              </a:r>
              <a:r>
                <a:rPr lang="en-US" sz="1400" dirty="0">
                  <a:latin typeface="+mn-lt"/>
                </a:rPr>
                <a:t>and </a:t>
              </a:r>
              <a:r>
                <a:rPr lang="en-US" sz="1400" dirty="0" smtClean="0">
                  <a:latin typeface="+mn-lt"/>
                </a:rPr>
                <a:t>Ag/FEP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70708" y="3798219"/>
              <a:ext cx="2848584" cy="7386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3)  </a:t>
              </a:r>
              <a:r>
                <a:rPr lang="en-US" sz="1400" dirty="0" smtClean="0">
                  <a:latin typeface="Arial" charset="0"/>
                  <a:cs typeface="Arial" charset="0"/>
                </a:rPr>
                <a:t>Then compute err1 and err2 (difference between model results and test data)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8754" y="5065968"/>
              <a:ext cx="2416402" cy="52322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defRPr/>
              </a:pPr>
              <a:r>
                <a:rPr lang="en-US" sz="1400" dirty="0" smtClean="0">
                  <a:latin typeface="+mn-lt"/>
                  <a:cs typeface="Arial" charset="0"/>
                </a:rPr>
                <a:t>4)Then update </a:t>
              </a:r>
              <a:r>
                <a:rPr lang="en-US" sz="1400" dirty="0">
                  <a:latin typeface="+mn-lt"/>
                </a:rPr>
                <a:t>ɛ </a:t>
              </a:r>
              <a:r>
                <a:rPr lang="en-US" sz="1400" dirty="0" smtClean="0">
                  <a:latin typeface="+mn-lt"/>
                </a:rPr>
                <a:t>and/or </a:t>
              </a:r>
              <a:r>
                <a:rPr lang="en-US" sz="1400" dirty="0"/>
                <a:t>α </a:t>
              </a:r>
              <a:r>
                <a:rPr lang="en-US" sz="1400" dirty="0" smtClean="0">
                  <a:latin typeface="+mn-lt"/>
                </a:rPr>
                <a:t>of AZ-93 </a:t>
              </a:r>
              <a:r>
                <a:rPr lang="en-US" sz="1400" dirty="0">
                  <a:latin typeface="+mn-lt"/>
                </a:rPr>
                <a:t>and </a:t>
              </a:r>
              <a:r>
                <a:rPr lang="en-US" sz="1400" dirty="0" smtClean="0">
                  <a:latin typeface="+mn-lt"/>
                </a:rPr>
                <a:t>Ag/FEP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8000" y="5050266"/>
              <a:ext cx="2868200" cy="52322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AutoNum type="arabicParenR" startAt="5"/>
                <a:defRPr/>
              </a:pPr>
              <a:r>
                <a:rPr lang="en-US" sz="1400" dirty="0" smtClean="0">
                  <a:latin typeface="+mn-lt"/>
                  <a:cs typeface="Arial" charset="0"/>
                </a:rPr>
                <a:t>Check </a:t>
              </a:r>
              <a:r>
                <a:rPr lang="en-US" sz="1400" dirty="0">
                  <a:latin typeface="+mn-lt"/>
                  <a:cs typeface="Arial" charset="0"/>
                </a:rPr>
                <a:t>convergence criteria </a:t>
              </a:r>
              <a:endParaRPr lang="en-US" sz="1400" dirty="0" smtClean="0">
                <a:latin typeface="+mn-lt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latin typeface="+mn-lt"/>
                  <a:cs typeface="Arial" charset="0"/>
                </a:rPr>
                <a:t>(err1 and err2  &lt; 5.0E-4 )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35971" y="2336604"/>
              <a:ext cx="2467258" cy="738664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28600" indent="-228600"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2</a:t>
              </a:r>
              <a:r>
                <a:rPr lang="en-US" sz="1400" dirty="0">
                  <a:latin typeface="+mn-lt"/>
                  <a:cs typeface="Arial" charset="0"/>
                </a:rPr>
                <a:t>)   </a:t>
              </a:r>
              <a:r>
                <a:rPr lang="en-US" sz="1400" dirty="0" smtClean="0">
                  <a:latin typeface="+mn-lt"/>
                  <a:cs typeface="Arial" charset="0"/>
                </a:rPr>
                <a:t>Call TD model to run and get the data of </a:t>
              </a:r>
              <a:r>
                <a:rPr lang="en-US" sz="1400" i="1" dirty="0" smtClean="0">
                  <a:latin typeface="+mn-lt"/>
                  <a:cs typeface="Arial" charset="0"/>
                </a:rPr>
                <a:t>T</a:t>
              </a:r>
              <a:r>
                <a:rPr lang="en-US" sz="1400" i="1" baseline="-25000" dirty="0" smtClean="0">
                  <a:latin typeface="+mn-lt"/>
                  <a:cs typeface="Arial" charset="0"/>
                </a:rPr>
                <a:t>AZ-93</a:t>
              </a:r>
              <a:r>
                <a:rPr lang="en-US" sz="1400" dirty="0" smtClean="0">
                  <a:latin typeface="+mn-lt"/>
                  <a:cs typeface="Arial" charset="0"/>
                </a:rPr>
                <a:t> and </a:t>
              </a:r>
              <a:r>
                <a:rPr lang="en-US" sz="1400" i="1" dirty="0" err="1" smtClean="0">
                  <a:latin typeface="+mn-lt"/>
                  <a:cs typeface="Arial" charset="0"/>
                </a:rPr>
                <a:t>T</a:t>
              </a:r>
              <a:r>
                <a:rPr lang="en-US" sz="1400" i="1" baseline="-25000" dirty="0" err="1">
                  <a:latin typeface="+mn-lt"/>
                  <a:cs typeface="Arial" charset="0"/>
                </a:rPr>
                <a:t>A</a:t>
              </a:r>
              <a:r>
                <a:rPr lang="en-US" sz="1400" i="1" baseline="-25000" dirty="0" err="1" smtClean="0">
                  <a:latin typeface="+mn-lt"/>
                  <a:cs typeface="Arial" charset="0"/>
                </a:rPr>
                <a:t>g</a:t>
              </a:r>
              <a:r>
                <a:rPr lang="en-US" sz="1400" i="1" baseline="-25000" dirty="0" smtClean="0">
                  <a:latin typeface="+mn-lt"/>
                  <a:cs typeface="Arial" charset="0"/>
                </a:rPr>
                <a:t>/FEP</a:t>
              </a:r>
              <a:r>
                <a:rPr lang="en-US" sz="1400" dirty="0" smtClean="0">
                  <a:latin typeface="+mn-lt"/>
                  <a:cs typeface="Arial" charset="0"/>
                </a:rPr>
                <a:t> </a:t>
              </a:r>
              <a:endParaRPr lang="en-US" sz="1400" dirty="0">
                <a:latin typeface="+mn-lt"/>
                <a:cs typeface="Arial" charset="0"/>
              </a:endParaRPr>
            </a:p>
          </p:txBody>
        </p:sp>
        <p:sp>
          <p:nvSpPr>
            <p:cNvPr id="15" name="Bent Arrow 14"/>
            <p:cNvSpPr/>
            <p:nvPr/>
          </p:nvSpPr>
          <p:spPr bwMode="auto">
            <a:xfrm rot="10800000">
              <a:off x="6732999" y="4691460"/>
              <a:ext cx="1295401" cy="761997"/>
            </a:xfrm>
            <a:prstGeom prst="bentArrow">
              <a:avLst>
                <a:gd name="adj1" fmla="val 26171"/>
                <a:gd name="adj2" fmla="val 23996"/>
                <a:gd name="adj3" fmla="val 30799"/>
                <a:gd name="adj4" fmla="val 890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12303" name="Down Arrow 17"/>
            <p:cNvSpPr>
              <a:spLocks noChangeArrowheads="1"/>
            </p:cNvSpPr>
            <p:nvPr/>
          </p:nvSpPr>
          <p:spPr bwMode="auto">
            <a:xfrm>
              <a:off x="7469600" y="3164223"/>
              <a:ext cx="188124" cy="542241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2304" name="Down Arrow 18"/>
            <p:cNvSpPr>
              <a:spLocks noChangeArrowheads="1"/>
            </p:cNvSpPr>
            <p:nvPr/>
          </p:nvSpPr>
          <p:spPr bwMode="auto">
            <a:xfrm rot="10800000">
              <a:off x="1934626" y="3825455"/>
              <a:ext cx="292640" cy="113315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" name="Bent Arrow 23"/>
            <p:cNvSpPr/>
            <p:nvPr/>
          </p:nvSpPr>
          <p:spPr bwMode="auto">
            <a:xfrm rot="5400000">
              <a:off x="3561038" y="2759950"/>
              <a:ext cx="627206" cy="1754318"/>
            </a:xfrm>
            <a:prstGeom prst="bentArrow">
              <a:avLst>
                <a:gd name="adj1" fmla="val 26171"/>
                <a:gd name="adj2" fmla="val 23996"/>
                <a:gd name="adj3" fmla="val 30799"/>
                <a:gd name="adj4" fmla="val 890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26" name="Bent Arrow 25"/>
            <p:cNvSpPr/>
            <p:nvPr/>
          </p:nvSpPr>
          <p:spPr bwMode="auto">
            <a:xfrm>
              <a:off x="1934625" y="2468925"/>
              <a:ext cx="4164013" cy="457200"/>
            </a:xfrm>
            <a:prstGeom prst="bentArrow">
              <a:avLst>
                <a:gd name="adj1" fmla="val 26171"/>
                <a:gd name="adj2" fmla="val 26369"/>
                <a:gd name="adj3" fmla="val 30799"/>
                <a:gd name="adj4" fmla="val 8909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" pitchFamily="1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00" y="3244131"/>
              <a:ext cx="4206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Yes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3015531"/>
              <a:ext cx="3952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No</a:t>
              </a:r>
            </a:p>
          </p:txBody>
        </p:sp>
        <p:sp>
          <p:nvSpPr>
            <p:cNvPr id="30" name="Flowchart: Decision 29"/>
            <p:cNvSpPr/>
            <p:nvPr/>
          </p:nvSpPr>
          <p:spPr>
            <a:xfrm>
              <a:off x="1167607" y="3038158"/>
              <a:ext cx="1752600" cy="7620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cs typeface="Arial" charset="0"/>
                </a:rPr>
                <a:t>&lt; </a:t>
              </a:r>
              <a:r>
                <a:rPr lang="en-US" sz="1400" dirty="0" smtClean="0">
                  <a:solidFill>
                    <a:schemeClr val="tx1"/>
                  </a:solidFill>
                  <a:cs typeface="Arial" charset="0"/>
                </a:rPr>
                <a:t>5.0E-4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29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B46E95-23ED-4BB9-840E-D29516259210}" type="datetime1">
              <a:rPr lang="en-US" altLang="en-US" smtClean="0">
                <a:latin typeface="Calibri" panose="020F0502020204030204" pitchFamily="34" charset="0"/>
              </a:rPr>
              <a:pPr eaLnBrk="1" hangingPunct="1"/>
              <a:t>8/2/2016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22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mtClean="0"/>
              <a:t>TFAWS 2016 – August 1-5, 2016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852056" y="4013852"/>
            <a:ext cx="2385923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1400" dirty="0" smtClean="0">
                <a:latin typeface="+mn-lt"/>
                <a:cs typeface="Arial" charset="0"/>
              </a:rPr>
              <a:t>4)Then output the </a:t>
            </a:r>
            <a:r>
              <a:rPr lang="en-US" sz="1400" dirty="0">
                <a:latin typeface="+mn-lt"/>
                <a:cs typeface="Arial" charset="0"/>
              </a:rPr>
              <a:t>a</a:t>
            </a:r>
            <a:r>
              <a:rPr lang="en-US" sz="1400" dirty="0" smtClean="0">
                <a:latin typeface="+mn-lt"/>
                <a:cs typeface="Arial" charset="0"/>
              </a:rPr>
              <a:t>ctual values of </a:t>
            </a:r>
            <a:r>
              <a:rPr lang="en-US" sz="1400" dirty="0" smtClean="0">
                <a:latin typeface="+mn-lt"/>
              </a:rPr>
              <a:t>ɛ and/or </a:t>
            </a:r>
            <a:r>
              <a:rPr lang="en-US" sz="1400" dirty="0"/>
              <a:t>α</a:t>
            </a:r>
            <a:endParaRPr lang="en-US" sz="1400" dirty="0">
              <a:latin typeface="+mn-lt"/>
              <a:cs typeface="Arial" charset="0"/>
            </a:endParaRPr>
          </a:p>
        </p:txBody>
      </p:sp>
      <p:sp>
        <p:nvSpPr>
          <p:cNvPr id="33" name="Down Arrow 17"/>
          <p:cNvSpPr>
            <a:spLocks noChangeArrowheads="1"/>
          </p:cNvSpPr>
          <p:nvPr/>
        </p:nvSpPr>
        <p:spPr bwMode="auto">
          <a:xfrm>
            <a:off x="6896100" y="1728245"/>
            <a:ext cx="177800" cy="474325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3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22071</TotalTime>
  <Words>2509</Words>
  <Application>Microsoft Office PowerPoint</Application>
  <PresentationFormat>On-screen Show (4:3)</PresentationFormat>
  <Paragraphs>526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Advanced Features of Thermal Desktop/SINDA-FLUINT: I. Interface with Matlab  Xiao-Yen Wang II. Using SpaceClaim for Complex Geometries  William Fabanich</vt:lpstr>
      <vt:lpstr>Contents</vt:lpstr>
      <vt:lpstr>Interface with Matlab</vt:lpstr>
      <vt:lpstr>Lunar Dust Project</vt:lpstr>
      <vt:lpstr>Lunar Dust Test Rig</vt:lpstr>
      <vt:lpstr>Lunar Dust Thermal Model</vt:lpstr>
      <vt:lpstr>Lunar Dust Thermal Model</vt:lpstr>
      <vt:lpstr>Steps need to be performed</vt:lpstr>
      <vt:lpstr>Iteration Procedure in Matlab</vt:lpstr>
      <vt:lpstr>Lunar Dust Thermal Model</vt:lpstr>
      <vt:lpstr>Lunar Dust Thermal Model</vt:lpstr>
      <vt:lpstr>Advanced Stirling Radioisotope Generator</vt:lpstr>
      <vt:lpstr>ASRG thermal power model</vt:lpstr>
      <vt:lpstr>Iterative procedure implemented with Matlab</vt:lpstr>
      <vt:lpstr>Slide 15</vt:lpstr>
      <vt:lpstr>SpaceClaim/TD direct</vt:lpstr>
      <vt:lpstr>ASRG Thermal Power Model</vt:lpstr>
      <vt:lpstr>ASRG Thermal Power Model</vt:lpstr>
      <vt:lpstr>ASRG Thermal Power Model</vt:lpstr>
      <vt:lpstr>ASRG Thermal Power Model</vt:lpstr>
      <vt:lpstr>Slide 21</vt:lpstr>
      <vt:lpstr>ASRG Thermal Power Model</vt:lpstr>
      <vt:lpstr>ASRG Thermal Power Model</vt:lpstr>
      <vt:lpstr>ASRG Thermal Power Model</vt:lpstr>
      <vt:lpstr>ASRG Thermal Power Model</vt:lpstr>
      <vt:lpstr>ASRG Thermal Power Model</vt:lpstr>
      <vt:lpstr>ASRG Thermal Power Model</vt:lpstr>
      <vt:lpstr>SpaceClaim/TD Direct Summary</vt:lpstr>
      <vt:lpstr>Summary </vt:lpstr>
      <vt:lpstr>Acknowledgements </vt:lpstr>
    </vt:vector>
  </TitlesOfParts>
  <Company>NASA/Ames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Billy</cp:lastModifiedBy>
  <cp:revision>511</cp:revision>
  <cp:lastPrinted>2016-07-25T16:47:04Z</cp:lastPrinted>
  <dcterms:created xsi:type="dcterms:W3CDTF">2001-11-21T21:59:03Z</dcterms:created>
  <dcterms:modified xsi:type="dcterms:W3CDTF">2016-08-02T15:58:25Z</dcterms:modified>
</cp:coreProperties>
</file>