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92" r:id="rId6"/>
    <p:sldMasterId id="2147483707" r:id="rId7"/>
  </p:sldMasterIdLst>
  <p:notesMasterIdLst>
    <p:notesMasterId r:id="rId87"/>
  </p:notesMasterIdLst>
  <p:sldIdLst>
    <p:sldId id="270" r:id="rId8"/>
    <p:sldId id="430" r:id="rId9"/>
    <p:sldId id="423" r:id="rId10"/>
    <p:sldId id="260" r:id="rId11"/>
    <p:sldId id="37604" r:id="rId12"/>
    <p:sldId id="435" r:id="rId13"/>
    <p:sldId id="37549" r:id="rId14"/>
    <p:sldId id="363" r:id="rId15"/>
    <p:sldId id="429" r:id="rId16"/>
    <p:sldId id="37627" r:id="rId17"/>
    <p:sldId id="16153" r:id="rId18"/>
    <p:sldId id="16106" r:id="rId19"/>
    <p:sldId id="37638" r:id="rId20"/>
    <p:sldId id="37561" r:id="rId21"/>
    <p:sldId id="37620" r:id="rId22"/>
    <p:sldId id="37641" r:id="rId23"/>
    <p:sldId id="37624" r:id="rId24"/>
    <p:sldId id="37617" r:id="rId25"/>
    <p:sldId id="37628" r:id="rId26"/>
    <p:sldId id="37559" r:id="rId27"/>
    <p:sldId id="37560" r:id="rId28"/>
    <p:sldId id="37575" r:id="rId29"/>
    <p:sldId id="37629" r:id="rId30"/>
    <p:sldId id="37590" r:id="rId31"/>
    <p:sldId id="37555" r:id="rId32"/>
    <p:sldId id="37553" r:id="rId33"/>
    <p:sldId id="37554" r:id="rId34"/>
    <p:sldId id="37556" r:id="rId35"/>
    <p:sldId id="37557" r:id="rId36"/>
    <p:sldId id="37558" r:id="rId37"/>
    <p:sldId id="37594" r:id="rId38"/>
    <p:sldId id="37630" r:id="rId39"/>
    <p:sldId id="16114" r:id="rId40"/>
    <p:sldId id="37615" r:id="rId41"/>
    <p:sldId id="37595" r:id="rId42"/>
    <p:sldId id="37607" r:id="rId43"/>
    <p:sldId id="37608" r:id="rId44"/>
    <p:sldId id="37632" r:id="rId45"/>
    <p:sldId id="37631" r:id="rId46"/>
    <p:sldId id="16083" r:id="rId47"/>
    <p:sldId id="37585" r:id="rId48"/>
    <p:sldId id="37633" r:id="rId49"/>
    <p:sldId id="340" r:id="rId50"/>
    <p:sldId id="37609" r:id="rId51"/>
    <p:sldId id="16128" r:id="rId52"/>
    <p:sldId id="37610" r:id="rId53"/>
    <p:sldId id="37634" r:id="rId54"/>
    <p:sldId id="284" r:id="rId55"/>
    <p:sldId id="37591" r:id="rId56"/>
    <p:sldId id="345" r:id="rId57"/>
    <p:sldId id="37592" r:id="rId58"/>
    <p:sldId id="37635" r:id="rId59"/>
    <p:sldId id="37636" r:id="rId60"/>
    <p:sldId id="16126" r:id="rId61"/>
    <p:sldId id="37600" r:id="rId62"/>
    <p:sldId id="37623" r:id="rId63"/>
    <p:sldId id="37626" r:id="rId64"/>
    <p:sldId id="37637" r:id="rId65"/>
    <p:sldId id="37601" r:id="rId66"/>
    <p:sldId id="37599" r:id="rId67"/>
    <p:sldId id="37640" r:id="rId68"/>
    <p:sldId id="37622" r:id="rId69"/>
    <p:sldId id="37576" r:id="rId70"/>
    <p:sldId id="37572" r:id="rId71"/>
    <p:sldId id="37573" r:id="rId72"/>
    <p:sldId id="37574" r:id="rId73"/>
    <p:sldId id="37639" r:id="rId74"/>
    <p:sldId id="37587" r:id="rId75"/>
    <p:sldId id="37618" r:id="rId76"/>
    <p:sldId id="37593" r:id="rId77"/>
    <p:sldId id="37625" r:id="rId78"/>
    <p:sldId id="37596" r:id="rId79"/>
    <p:sldId id="37619" r:id="rId80"/>
    <p:sldId id="37586" r:id="rId81"/>
    <p:sldId id="37621" r:id="rId82"/>
    <p:sldId id="16161" r:id="rId83"/>
    <p:sldId id="37642" r:id="rId84"/>
    <p:sldId id="37583" r:id="rId85"/>
    <p:sldId id="37568" r:id="rId8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F2D135-74D2-498F-A8BC-24C15C6421FC}">
          <p14:sldIdLst>
            <p14:sldId id="270"/>
          </p14:sldIdLst>
        </p14:section>
        <p14:section name="Gateway Overview: Latham (2-5), Christian (5-9)" id="{36CC118E-FD7E-494E-8F3E-5321FADBBC95}">
          <p14:sldIdLst>
            <p14:sldId id="430"/>
            <p14:sldId id="423"/>
            <p14:sldId id="260"/>
            <p14:sldId id="37604"/>
            <p14:sldId id="435"/>
            <p14:sldId id="37549"/>
            <p14:sldId id="363"/>
            <p14:sldId id="429"/>
          </p14:sldIdLst>
        </p14:section>
        <p14:section name="Gateway Thermal Control Overview: Miguel" id="{BC2B1452-95C9-4605-A6D6-ED12DD32666E}">
          <p14:sldIdLst>
            <p14:sldId id="37627"/>
            <p14:sldId id="16153"/>
            <p14:sldId id="16106"/>
            <p14:sldId id="37638"/>
            <p14:sldId id="37561"/>
            <p14:sldId id="37620"/>
          </p14:sldIdLst>
        </p14:section>
        <p14:section name="HALO and IHAB Architecture: Christian" id="{4D5350E4-FD7B-4A98-B439-407449803962}">
          <p14:sldIdLst>
            <p14:sldId id="37641"/>
            <p14:sldId id="37624"/>
            <p14:sldId id="37617"/>
          </p14:sldIdLst>
        </p14:section>
        <p14:section name="Orbit: Jonah" id="{02AC035D-A857-4519-97FD-A67FB9B2033A}">
          <p14:sldIdLst>
            <p14:sldId id="37628"/>
            <p14:sldId id="37559"/>
            <p14:sldId id="37560"/>
            <p14:sldId id="37575"/>
          </p14:sldIdLst>
        </p14:section>
        <p14:section name="Environments: Jonah" id="{A6EE4EC4-8103-47DC-85FD-AAC42F43B348}">
          <p14:sldIdLst>
            <p14:sldId id="37629"/>
            <p14:sldId id="37590"/>
            <p14:sldId id="37555"/>
            <p14:sldId id="37553"/>
            <p14:sldId id="37554"/>
            <p14:sldId id="37556"/>
            <p14:sldId id="37557"/>
            <p14:sldId id="37558"/>
            <p14:sldId id="37594"/>
          </p14:sldIdLst>
        </p14:section>
        <p14:section name="Thermal Models: Miguel" id="{0DE836A1-0271-4040-9E7F-694922D35B39}">
          <p14:sldIdLst>
            <p14:sldId id="37630"/>
            <p14:sldId id="16114"/>
            <p14:sldId id="37615"/>
            <p14:sldId id="37595"/>
            <p14:sldId id="37607"/>
            <p14:sldId id="37608"/>
          </p14:sldIdLst>
        </p14:section>
        <p14:section name="PTCS" id="{9D297B1A-D132-4F0B-961E-C2E7122B45F2}">
          <p14:sldIdLst>
            <p14:sldId id="37632"/>
          </p14:sldIdLst>
        </p14:section>
        <p14:section name="Heater Architecture: Lourdes" id="{416218C0-3EB4-49F6-8C3C-51898F7FC28D}">
          <p14:sldIdLst>
            <p14:sldId id="37631"/>
            <p14:sldId id="16083"/>
            <p14:sldId id="37585"/>
          </p14:sldIdLst>
        </p14:section>
        <p14:section name="Material Properties and Optical Coatings: Lourdes and Jonah" id="{70474F75-4C9B-4DE8-B2A7-E90C3DDB8F6F}">
          <p14:sldIdLst>
            <p14:sldId id="37633"/>
            <p14:sldId id="340"/>
            <p14:sldId id="37609"/>
            <p14:sldId id="16128"/>
            <p14:sldId id="37610"/>
          </p14:sldIdLst>
        </p14:section>
        <p14:section name="Specularity: Lourdes" id="{8AED034B-80D0-490F-B671-1E3AE41879C9}">
          <p14:sldIdLst>
            <p14:sldId id="37634"/>
            <p14:sldId id="284"/>
            <p14:sldId id="37591"/>
            <p14:sldId id="345"/>
            <p14:sldId id="37592"/>
          </p14:sldIdLst>
        </p14:section>
        <p14:section name="ATCS" id="{EDC32D5B-765D-469D-A7D4-17A050EA7BE7}">
          <p14:sldIdLst>
            <p14:sldId id="37635"/>
          </p14:sldIdLst>
        </p14:section>
        <p14:section name="Heat Rejection: Latham" id="{A1D8D5EF-07F3-4A6B-BF0C-1FB68B363F17}">
          <p14:sldIdLst>
            <p14:sldId id="37636"/>
            <p14:sldId id="16126"/>
            <p14:sldId id="37600"/>
            <p14:sldId id="37623"/>
            <p14:sldId id="37626"/>
          </p14:sldIdLst>
        </p14:section>
        <p14:section name="Turndown Analysis: Miguel" id="{2C0E0CB1-4027-4029-9EF5-27064B1ADFE8}">
          <p14:sldIdLst>
            <p14:sldId id="37637"/>
            <p14:sldId id="37601"/>
            <p14:sldId id="37599"/>
          </p14:sldIdLst>
        </p14:section>
        <p14:section name="Cross Strapping: Lisa" id="{179FE209-6153-4353-A978-46825AAC1AB1}">
          <p14:sldIdLst>
            <p14:sldId id="37640"/>
            <p14:sldId id="37622"/>
            <p14:sldId id="37576"/>
            <p14:sldId id="37572"/>
            <p14:sldId id="37573"/>
            <p14:sldId id="37574"/>
          </p14:sldIdLst>
        </p14:section>
        <p14:section name="Challenges" id="{B60E1E56-BABE-431C-BFD2-EB05BC1AD4A8}">
          <p14:sldIdLst>
            <p14:sldId id="37639"/>
          </p14:sldIdLst>
        </p14:section>
        <p14:section name="Jonah" id="{0C3AB28A-331A-4AFD-8122-419EFDE69F40}">
          <p14:sldIdLst>
            <p14:sldId id="37587"/>
          </p14:sldIdLst>
        </p14:section>
        <p14:section name="Christian" id="{F655CDA4-39DF-4595-87D8-CD0A51838EA3}">
          <p14:sldIdLst>
            <p14:sldId id="37618"/>
          </p14:sldIdLst>
        </p14:section>
        <p14:section name="Christian" id="{21F2334A-C7D5-498E-BAAD-EFFAF77A3BBB}">
          <p14:sldIdLst>
            <p14:sldId id="37593"/>
          </p14:sldIdLst>
        </p14:section>
        <p14:section name="Latham" id="{BEB09B91-6D6F-4551-814C-A472CF9E4BCF}">
          <p14:sldIdLst>
            <p14:sldId id="37625"/>
            <p14:sldId id="37596"/>
          </p14:sldIdLst>
        </p14:section>
        <p14:section name="Lourdes" id="{676ECC72-8104-49DA-8A17-C52CE1C2A8BA}">
          <p14:sldIdLst>
            <p14:sldId id="37619"/>
          </p14:sldIdLst>
        </p14:section>
        <p14:section name="Questions" id="{FD8CA03B-C6C7-4BB1-B53B-A14D67767CC7}">
          <p14:sldIdLst>
            <p14:sldId id="37586"/>
            <p14:sldId id="37621"/>
          </p14:sldIdLst>
        </p14:section>
        <p14:section name="References" id="{F6D608ED-C718-41F1-923A-C319CC0BEEC8}">
          <p14:sldIdLst/>
        </p14:section>
        <p14:section name="Backup" id="{392E64EE-AAF5-443D-B02C-A0BC4C00FEFE}">
          <p14:sldIdLst>
            <p14:sldId id="16161"/>
            <p14:sldId id="37642"/>
            <p14:sldId id="37583"/>
            <p14:sldId id="375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7D1"/>
    <a:srgbClr val="EFF3EA"/>
    <a:srgbClr val="0070C0"/>
    <a:srgbClr val="FF11F4"/>
    <a:srgbClr val="E9EDF4"/>
    <a:srgbClr val="9BBB59"/>
    <a:srgbClr val="008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68269" autoAdjust="0"/>
  </p:normalViewPr>
  <p:slideViewPr>
    <p:cSldViewPr snapToGrid="0">
      <p:cViewPr>
        <p:scale>
          <a:sx n="75" d="100"/>
          <a:sy n="75" d="100"/>
        </p:scale>
        <p:origin x="1518" y="-48"/>
      </p:cViewPr>
      <p:guideLst/>
    </p:cSldViewPr>
  </p:slideViewPr>
  <p:notesTextViewPr>
    <p:cViewPr>
      <p:scale>
        <a:sx n="1" d="1"/>
        <a:sy n="1" d="1"/>
      </p:scale>
      <p:origin x="0" y="0"/>
    </p:cViewPr>
  </p:notesTextViewPr>
  <p:notesViewPr>
    <p:cSldViewPr snapToGrid="0">
      <p:cViewPr varScale="1">
        <p:scale>
          <a:sx n="84" d="100"/>
          <a:sy n="84" d="100"/>
        </p:scale>
        <p:origin x="382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06344C-75B3-4AD1-9F53-FE5417CD603E}" type="doc">
      <dgm:prSet loTypeId="urn:microsoft.com/office/officeart/2005/8/layout/venn1" loCatId="relationship" qsTypeId="urn:microsoft.com/office/officeart/2005/8/quickstyle/simple1" qsCatId="simple" csTypeId="urn:microsoft.com/office/officeart/2005/8/colors/colorful5" csCatId="colorful" phldr="1"/>
      <dgm:spPr/>
    </dgm:pt>
    <dgm:pt modelId="{C33DF256-4687-4D7A-8EB9-78FBA1A6C69A}">
      <dgm:prSet phldrT="[Text]" custT="1"/>
      <dgm:spPr>
        <a:solidFill>
          <a:schemeClr val="accent4">
            <a:alpha val="50000"/>
          </a:schemeClr>
        </a:solidFill>
      </dgm:spPr>
      <dgm:t>
        <a:bodyPr/>
        <a:lstStyle/>
        <a:p>
          <a:r>
            <a:rPr lang="en-US" sz="4400" dirty="0"/>
            <a:t>  GEO</a:t>
          </a:r>
        </a:p>
      </dgm:t>
    </dgm:pt>
    <dgm:pt modelId="{BF8CC3BE-7CD0-4E3E-953A-A8A48B171665}" type="parTrans" cxnId="{5DC5B376-1E6A-4F30-BF11-993D91D81624}">
      <dgm:prSet/>
      <dgm:spPr/>
      <dgm:t>
        <a:bodyPr/>
        <a:lstStyle/>
        <a:p>
          <a:endParaRPr lang="en-US" sz="1200"/>
        </a:p>
      </dgm:t>
    </dgm:pt>
    <dgm:pt modelId="{AE935345-A5C6-42A0-B7DB-D38C82EC69E5}" type="sibTrans" cxnId="{5DC5B376-1E6A-4F30-BF11-993D91D81624}">
      <dgm:prSet/>
      <dgm:spPr/>
      <dgm:t>
        <a:bodyPr/>
        <a:lstStyle/>
        <a:p>
          <a:endParaRPr lang="en-US" sz="1200"/>
        </a:p>
      </dgm:t>
    </dgm:pt>
    <dgm:pt modelId="{B943E31F-A5F0-40C7-A485-7F5E47EA8E04}">
      <dgm:prSet phldrT="[Text]" custT="1"/>
      <dgm:spPr>
        <a:solidFill>
          <a:schemeClr val="accent3">
            <a:alpha val="50000"/>
          </a:schemeClr>
        </a:solidFill>
      </dgm:spPr>
      <dgm:t>
        <a:bodyPr anchor="ctr"/>
        <a:lstStyle/>
        <a:p>
          <a:pPr algn="l"/>
          <a:r>
            <a:rPr lang="en-US" sz="4400"/>
            <a:t>NRHO</a:t>
          </a:r>
          <a:endParaRPr lang="en-US" sz="4400" dirty="0"/>
        </a:p>
      </dgm:t>
    </dgm:pt>
    <dgm:pt modelId="{AE9F0754-AB54-452C-884D-275076A28B51}" type="parTrans" cxnId="{30B0BC79-6FC8-45AC-A302-100F9657D86E}">
      <dgm:prSet/>
      <dgm:spPr/>
      <dgm:t>
        <a:bodyPr/>
        <a:lstStyle/>
        <a:p>
          <a:endParaRPr lang="en-US" sz="1200"/>
        </a:p>
      </dgm:t>
    </dgm:pt>
    <dgm:pt modelId="{92B75A7B-45E5-4CCF-9C9F-0B994A11E015}" type="sibTrans" cxnId="{30B0BC79-6FC8-45AC-A302-100F9657D86E}">
      <dgm:prSet/>
      <dgm:spPr/>
      <dgm:t>
        <a:bodyPr/>
        <a:lstStyle/>
        <a:p>
          <a:endParaRPr lang="en-US" sz="1200"/>
        </a:p>
      </dgm:t>
    </dgm:pt>
    <dgm:pt modelId="{28D6D282-2293-4D4B-AB08-3F5CAA5303DA}">
      <dgm:prSet phldrT="[Text]" custT="1"/>
      <dgm:spPr>
        <a:solidFill>
          <a:schemeClr val="accent3">
            <a:alpha val="50000"/>
          </a:schemeClr>
        </a:solidFill>
      </dgm:spPr>
      <dgm:t>
        <a:bodyPr anchor="ctr"/>
        <a:lstStyle/>
        <a:p>
          <a:pPr algn="ctr"/>
          <a:r>
            <a:rPr lang="en-US" sz="1400"/>
            <a:t>Lunar Dust</a:t>
          </a:r>
          <a:endParaRPr lang="en-US" sz="1400" dirty="0"/>
        </a:p>
      </dgm:t>
    </dgm:pt>
    <dgm:pt modelId="{6685089A-CA63-4E1F-8114-F7F2F96A39A6}" type="parTrans" cxnId="{7B10590D-CC09-4DE6-9BCA-230A1F4CFAA8}">
      <dgm:prSet/>
      <dgm:spPr/>
      <dgm:t>
        <a:bodyPr/>
        <a:lstStyle/>
        <a:p>
          <a:endParaRPr lang="en-US" sz="1200"/>
        </a:p>
      </dgm:t>
    </dgm:pt>
    <dgm:pt modelId="{608AE58C-259B-43F1-BBB0-8DF487217456}" type="sibTrans" cxnId="{7B10590D-CC09-4DE6-9BCA-230A1F4CFAA8}">
      <dgm:prSet/>
      <dgm:spPr/>
      <dgm:t>
        <a:bodyPr/>
        <a:lstStyle/>
        <a:p>
          <a:endParaRPr lang="en-US" sz="1200"/>
        </a:p>
      </dgm:t>
    </dgm:pt>
    <dgm:pt modelId="{5E3CBBA6-A663-4A88-80E9-430345057CB9}">
      <dgm:prSet phldrT="[Text]" custT="1"/>
      <dgm:spPr>
        <a:solidFill>
          <a:schemeClr val="accent4">
            <a:alpha val="50000"/>
          </a:schemeClr>
        </a:solidFill>
      </dgm:spPr>
      <dgm:t>
        <a:bodyPr/>
        <a:lstStyle/>
        <a:p>
          <a:r>
            <a:rPr lang="en-US" sz="1400" dirty="0"/>
            <a:t>Orbital debris</a:t>
          </a:r>
        </a:p>
      </dgm:t>
    </dgm:pt>
    <dgm:pt modelId="{FE21E148-378D-4868-9310-CC3B3374832D}" type="parTrans" cxnId="{60B84657-DBA5-4B38-B247-FCE938459EE6}">
      <dgm:prSet/>
      <dgm:spPr/>
      <dgm:t>
        <a:bodyPr/>
        <a:lstStyle/>
        <a:p>
          <a:endParaRPr lang="en-US" sz="1200"/>
        </a:p>
      </dgm:t>
    </dgm:pt>
    <dgm:pt modelId="{ACCD03E8-918E-4EDB-BD92-7592318BEE06}" type="sibTrans" cxnId="{60B84657-DBA5-4B38-B247-FCE938459EE6}">
      <dgm:prSet/>
      <dgm:spPr/>
      <dgm:t>
        <a:bodyPr/>
        <a:lstStyle/>
        <a:p>
          <a:endParaRPr lang="en-US" sz="1200"/>
        </a:p>
      </dgm:t>
    </dgm:pt>
    <dgm:pt modelId="{722ED5B2-A4A7-48A9-871A-BFDBD8865153}">
      <dgm:prSet phldrT="[Text]" custT="1"/>
      <dgm:spPr>
        <a:solidFill>
          <a:schemeClr val="accent4">
            <a:alpha val="50000"/>
          </a:schemeClr>
        </a:solidFill>
      </dgm:spPr>
      <dgm:t>
        <a:bodyPr/>
        <a:lstStyle/>
        <a:p>
          <a:r>
            <a:rPr lang="en-US" sz="1400" dirty="0"/>
            <a:t>Van Allen Belt Charged Particles</a:t>
          </a:r>
        </a:p>
      </dgm:t>
    </dgm:pt>
    <dgm:pt modelId="{F32AA97B-C575-404A-BD73-9D44C52FECDD}" type="parTrans" cxnId="{BD45A1D5-37C5-46E5-8FB3-72B3EBA684AB}">
      <dgm:prSet/>
      <dgm:spPr/>
      <dgm:t>
        <a:bodyPr/>
        <a:lstStyle/>
        <a:p>
          <a:endParaRPr lang="en-US" sz="1200"/>
        </a:p>
      </dgm:t>
    </dgm:pt>
    <dgm:pt modelId="{BFED7716-C614-4E2A-AB7C-E8952260F3C9}" type="sibTrans" cxnId="{BD45A1D5-37C5-46E5-8FB3-72B3EBA684AB}">
      <dgm:prSet/>
      <dgm:spPr/>
      <dgm:t>
        <a:bodyPr/>
        <a:lstStyle/>
        <a:p>
          <a:endParaRPr lang="en-US" sz="1200"/>
        </a:p>
      </dgm:t>
    </dgm:pt>
    <dgm:pt modelId="{B544A423-C1F5-410C-98CF-90F42629FB97}">
      <dgm:prSet phldrT="[Text]" custT="1"/>
      <dgm:spPr>
        <a:solidFill>
          <a:schemeClr val="accent3">
            <a:alpha val="50000"/>
          </a:schemeClr>
        </a:solidFill>
      </dgm:spPr>
      <dgm:t>
        <a:bodyPr anchor="ctr"/>
        <a:lstStyle/>
        <a:p>
          <a:pPr algn="l"/>
          <a:endParaRPr lang="en-US" sz="1600" dirty="0"/>
        </a:p>
      </dgm:t>
    </dgm:pt>
    <dgm:pt modelId="{45A19AFD-54D5-42A9-BCC5-05E62080F5C8}" type="parTrans" cxnId="{3115A13B-1FCD-4914-9CDD-E2259B205299}">
      <dgm:prSet/>
      <dgm:spPr/>
      <dgm:t>
        <a:bodyPr/>
        <a:lstStyle/>
        <a:p>
          <a:endParaRPr lang="en-US" sz="2400"/>
        </a:p>
      </dgm:t>
    </dgm:pt>
    <dgm:pt modelId="{C8A15F48-580D-47DB-9C2C-440ADF8720B8}" type="sibTrans" cxnId="{3115A13B-1FCD-4914-9CDD-E2259B205299}">
      <dgm:prSet/>
      <dgm:spPr/>
      <dgm:t>
        <a:bodyPr/>
        <a:lstStyle/>
        <a:p>
          <a:endParaRPr lang="en-US" sz="2400"/>
        </a:p>
      </dgm:t>
    </dgm:pt>
    <dgm:pt modelId="{976EE23E-BC1F-44A7-9AA5-3CC8575D9195}">
      <dgm:prSet phldrT="[Text]" custT="1"/>
      <dgm:spPr>
        <a:solidFill>
          <a:schemeClr val="accent3">
            <a:alpha val="50000"/>
          </a:schemeClr>
        </a:solidFill>
      </dgm:spPr>
      <dgm:t>
        <a:bodyPr anchor="ctr"/>
        <a:lstStyle/>
        <a:p>
          <a:pPr algn="l"/>
          <a:endParaRPr lang="en-US" sz="1400" dirty="0"/>
        </a:p>
      </dgm:t>
    </dgm:pt>
    <dgm:pt modelId="{9C8D8F86-EA03-439B-BD79-5B2A3DB079BE}" type="parTrans" cxnId="{25C9871A-AE94-4890-A5F8-6DF7E5FC0691}">
      <dgm:prSet/>
      <dgm:spPr/>
      <dgm:t>
        <a:bodyPr/>
        <a:lstStyle/>
        <a:p>
          <a:endParaRPr lang="en-US" sz="2400"/>
        </a:p>
      </dgm:t>
    </dgm:pt>
    <dgm:pt modelId="{D821B885-9D25-4353-89E1-5EF88127B584}" type="sibTrans" cxnId="{25C9871A-AE94-4890-A5F8-6DF7E5FC0691}">
      <dgm:prSet/>
      <dgm:spPr/>
      <dgm:t>
        <a:bodyPr/>
        <a:lstStyle/>
        <a:p>
          <a:endParaRPr lang="en-US" sz="2400"/>
        </a:p>
      </dgm:t>
    </dgm:pt>
    <dgm:pt modelId="{F259D1F5-9A01-418D-AF81-8CF2565C46DA}">
      <dgm:prSet phldrT="[Text]" custT="1"/>
      <dgm:spPr>
        <a:solidFill>
          <a:schemeClr val="accent3">
            <a:alpha val="50000"/>
          </a:schemeClr>
        </a:solidFill>
      </dgm:spPr>
      <dgm:t>
        <a:bodyPr anchor="ctr"/>
        <a:lstStyle/>
        <a:p>
          <a:pPr algn="ctr"/>
          <a:r>
            <a:rPr lang="en-US" sz="1400"/>
            <a:t>Less frequent and shorter eclipse</a:t>
          </a:r>
          <a:endParaRPr lang="en-US" sz="1400" dirty="0"/>
        </a:p>
      </dgm:t>
    </dgm:pt>
    <dgm:pt modelId="{4219D274-618D-4DBD-B900-E63B47ED7DB3}" type="parTrans" cxnId="{091323D8-C9B5-475A-B62A-9968694AF3DC}">
      <dgm:prSet/>
      <dgm:spPr/>
      <dgm:t>
        <a:bodyPr/>
        <a:lstStyle/>
        <a:p>
          <a:endParaRPr lang="en-US"/>
        </a:p>
      </dgm:t>
    </dgm:pt>
    <dgm:pt modelId="{27F13550-4D5D-4556-9863-E7FEAD119273}" type="sibTrans" cxnId="{091323D8-C9B5-475A-B62A-9968694AF3DC}">
      <dgm:prSet/>
      <dgm:spPr/>
      <dgm:t>
        <a:bodyPr/>
        <a:lstStyle/>
        <a:p>
          <a:endParaRPr lang="en-US"/>
        </a:p>
      </dgm:t>
    </dgm:pt>
    <dgm:pt modelId="{B9D94857-FDB1-48DC-9D57-7AF65CD4DE25}">
      <dgm:prSet phldrT="[Text]" custT="1"/>
      <dgm:spPr>
        <a:solidFill>
          <a:schemeClr val="accent3">
            <a:alpha val="50000"/>
          </a:schemeClr>
        </a:solidFill>
      </dgm:spPr>
      <dgm:t>
        <a:bodyPr/>
        <a:lstStyle/>
        <a:p>
          <a:pPr algn="ctr"/>
          <a:r>
            <a:rPr lang="en-US" sz="1400"/>
            <a:t>More extreme and wider range of planetary IR</a:t>
          </a:r>
          <a:endParaRPr lang="en-US" sz="1400" dirty="0"/>
        </a:p>
      </dgm:t>
    </dgm:pt>
    <dgm:pt modelId="{FDD9D78D-D51C-442F-A4AA-B9F72CB72532}" type="parTrans" cxnId="{515C419B-67DF-4AA2-A131-6679618B0EE6}">
      <dgm:prSet/>
      <dgm:spPr/>
      <dgm:t>
        <a:bodyPr/>
        <a:lstStyle/>
        <a:p>
          <a:endParaRPr lang="en-US"/>
        </a:p>
      </dgm:t>
    </dgm:pt>
    <dgm:pt modelId="{7670A0AE-9082-4F0F-8D3B-FEC6AD2842F4}" type="sibTrans" cxnId="{515C419B-67DF-4AA2-A131-6679618B0EE6}">
      <dgm:prSet/>
      <dgm:spPr/>
      <dgm:t>
        <a:bodyPr/>
        <a:lstStyle/>
        <a:p>
          <a:endParaRPr lang="en-US"/>
        </a:p>
      </dgm:t>
    </dgm:pt>
    <dgm:pt modelId="{B98A5DD7-F98A-44F6-A7F7-2A91CFF7E532}">
      <dgm:prSet phldrT="[Text]" custT="1"/>
      <dgm:spPr>
        <a:solidFill>
          <a:schemeClr val="accent4">
            <a:alpha val="50000"/>
          </a:schemeClr>
        </a:solidFill>
      </dgm:spPr>
      <dgm:t>
        <a:bodyPr/>
        <a:lstStyle/>
        <a:p>
          <a:endParaRPr lang="en-US" sz="1400" dirty="0"/>
        </a:p>
      </dgm:t>
    </dgm:pt>
    <dgm:pt modelId="{9BEC0699-B8F3-4371-8459-3CD3370EDC88}" type="parTrans" cxnId="{167A86B3-88A2-48D9-8EB5-E25FBB5C82DE}">
      <dgm:prSet/>
      <dgm:spPr/>
      <dgm:t>
        <a:bodyPr/>
        <a:lstStyle/>
        <a:p>
          <a:endParaRPr lang="en-US"/>
        </a:p>
      </dgm:t>
    </dgm:pt>
    <dgm:pt modelId="{C21B5EB2-E3E0-4D99-8827-2F9AD2BEA16E}" type="sibTrans" cxnId="{167A86B3-88A2-48D9-8EB5-E25FBB5C82DE}">
      <dgm:prSet/>
      <dgm:spPr/>
      <dgm:t>
        <a:bodyPr/>
        <a:lstStyle/>
        <a:p>
          <a:endParaRPr lang="en-US"/>
        </a:p>
      </dgm:t>
    </dgm:pt>
    <dgm:pt modelId="{5829B725-F75E-42AA-8CE4-A6507F611852}">
      <dgm:prSet phldrT="[Text]" custT="1"/>
      <dgm:spPr>
        <a:solidFill>
          <a:schemeClr val="accent4">
            <a:alpha val="50000"/>
          </a:schemeClr>
        </a:solidFill>
      </dgm:spPr>
      <dgm:t>
        <a:bodyPr/>
        <a:lstStyle/>
        <a:p>
          <a:endParaRPr lang="en-US" sz="1400" dirty="0"/>
        </a:p>
      </dgm:t>
    </dgm:pt>
    <dgm:pt modelId="{F0790AF8-0F5E-429B-BD2B-F820075EB639}" type="parTrans" cxnId="{80DF2EC9-FA8F-42E1-9B23-F7B43A906C5F}">
      <dgm:prSet/>
      <dgm:spPr/>
      <dgm:t>
        <a:bodyPr/>
        <a:lstStyle/>
        <a:p>
          <a:endParaRPr lang="en-US"/>
        </a:p>
      </dgm:t>
    </dgm:pt>
    <dgm:pt modelId="{C22E75D6-31DB-4F8E-8F98-DF4635DA527C}" type="sibTrans" cxnId="{80DF2EC9-FA8F-42E1-9B23-F7B43A906C5F}">
      <dgm:prSet/>
      <dgm:spPr/>
      <dgm:t>
        <a:bodyPr/>
        <a:lstStyle/>
        <a:p>
          <a:endParaRPr lang="en-US"/>
        </a:p>
      </dgm:t>
    </dgm:pt>
    <dgm:pt modelId="{610692C8-5613-4442-AEE8-51DC080DD80C}">
      <dgm:prSet phldrT="[Text]" custT="1"/>
      <dgm:spPr>
        <a:solidFill>
          <a:schemeClr val="accent4">
            <a:alpha val="50000"/>
          </a:schemeClr>
        </a:solidFill>
      </dgm:spPr>
      <dgm:t>
        <a:bodyPr/>
        <a:lstStyle/>
        <a:p>
          <a:endParaRPr lang="en-US" sz="1400" dirty="0"/>
        </a:p>
      </dgm:t>
    </dgm:pt>
    <dgm:pt modelId="{61BCCDE0-7A3F-4C7D-B96E-284A4F877000}" type="parTrans" cxnId="{4047A0D1-204F-40E5-B41E-DB4B5C2E9A3D}">
      <dgm:prSet/>
      <dgm:spPr/>
      <dgm:t>
        <a:bodyPr/>
        <a:lstStyle/>
        <a:p>
          <a:endParaRPr lang="en-US"/>
        </a:p>
      </dgm:t>
    </dgm:pt>
    <dgm:pt modelId="{B378EF0C-CF4C-40B6-988C-EB8B1D4F15E8}" type="sibTrans" cxnId="{4047A0D1-204F-40E5-B41E-DB4B5C2E9A3D}">
      <dgm:prSet/>
      <dgm:spPr/>
      <dgm:t>
        <a:bodyPr/>
        <a:lstStyle/>
        <a:p>
          <a:endParaRPr lang="en-US"/>
        </a:p>
      </dgm:t>
    </dgm:pt>
    <dgm:pt modelId="{E27124E2-7F34-4B88-A609-549ED7A7B23C}">
      <dgm:prSet phldrT="[Text]" custT="1"/>
      <dgm:spPr>
        <a:solidFill>
          <a:schemeClr val="accent4">
            <a:alpha val="50000"/>
          </a:schemeClr>
        </a:solidFill>
      </dgm:spPr>
      <dgm:t>
        <a:bodyPr/>
        <a:lstStyle/>
        <a:p>
          <a:endParaRPr lang="en-US" sz="1400" dirty="0"/>
        </a:p>
      </dgm:t>
    </dgm:pt>
    <dgm:pt modelId="{BE47ACFE-13EC-4D97-8032-E6CF6D5ACB1D}" type="parTrans" cxnId="{82F58923-774A-4C99-81D1-9520EE76FE4C}">
      <dgm:prSet/>
      <dgm:spPr/>
      <dgm:t>
        <a:bodyPr/>
        <a:lstStyle/>
        <a:p>
          <a:endParaRPr lang="en-US"/>
        </a:p>
      </dgm:t>
    </dgm:pt>
    <dgm:pt modelId="{CDC04F9C-C53A-4C6B-9F08-95C264759727}" type="sibTrans" cxnId="{82F58923-774A-4C99-81D1-9520EE76FE4C}">
      <dgm:prSet/>
      <dgm:spPr/>
      <dgm:t>
        <a:bodyPr/>
        <a:lstStyle/>
        <a:p>
          <a:endParaRPr lang="en-US"/>
        </a:p>
      </dgm:t>
    </dgm:pt>
    <dgm:pt modelId="{389D703D-54E8-44C3-8BF8-180AE18AED70}" type="pres">
      <dgm:prSet presAssocID="{8606344C-75B3-4AD1-9F53-FE5417CD603E}" presName="compositeShape" presStyleCnt="0">
        <dgm:presLayoutVars>
          <dgm:chMax val="7"/>
          <dgm:dir/>
          <dgm:resizeHandles val="exact"/>
        </dgm:presLayoutVars>
      </dgm:prSet>
      <dgm:spPr/>
    </dgm:pt>
    <dgm:pt modelId="{42504D9D-CCDA-4469-8BA3-797D2BC763CE}" type="pres">
      <dgm:prSet presAssocID="{C33DF256-4687-4D7A-8EB9-78FBA1A6C69A}" presName="circ1" presStyleLbl="vennNode1" presStyleIdx="0" presStyleCnt="2" custScaleX="105405" custScaleY="101351" custLinFactNeighborX="-1629" custLinFactNeighborY="1258"/>
      <dgm:spPr/>
    </dgm:pt>
    <dgm:pt modelId="{ADFE4007-7AAE-4534-8AF6-683ED20AD280}" type="pres">
      <dgm:prSet presAssocID="{C33DF256-4687-4D7A-8EB9-78FBA1A6C69A}" presName="circ1Tx" presStyleLbl="revTx" presStyleIdx="0" presStyleCnt="0">
        <dgm:presLayoutVars>
          <dgm:chMax val="0"/>
          <dgm:chPref val="0"/>
          <dgm:bulletEnabled val="1"/>
        </dgm:presLayoutVars>
      </dgm:prSet>
      <dgm:spPr/>
    </dgm:pt>
    <dgm:pt modelId="{5B75CC3C-36FF-4EB0-82B6-A8D0BC3B154E}" type="pres">
      <dgm:prSet presAssocID="{B943E31F-A5F0-40C7-A485-7F5E47EA8E04}" presName="circ2" presStyleLbl="vennNode1" presStyleIdx="1" presStyleCnt="2" custScaleX="105405" custScaleY="101351" custLinFactNeighborX="-528" custLinFactNeighborY="546"/>
      <dgm:spPr/>
    </dgm:pt>
    <dgm:pt modelId="{4EA15AE1-C06C-451A-B5E8-0250CC42AFF0}" type="pres">
      <dgm:prSet presAssocID="{B943E31F-A5F0-40C7-A485-7F5E47EA8E04}" presName="circ2Tx" presStyleLbl="revTx" presStyleIdx="0" presStyleCnt="0">
        <dgm:presLayoutVars>
          <dgm:chMax val="0"/>
          <dgm:chPref val="0"/>
          <dgm:bulletEnabled val="1"/>
        </dgm:presLayoutVars>
      </dgm:prSet>
      <dgm:spPr/>
    </dgm:pt>
  </dgm:ptLst>
  <dgm:cxnLst>
    <dgm:cxn modelId="{7B10590D-CC09-4DE6-9BCA-230A1F4CFAA8}" srcId="{B943E31F-A5F0-40C7-A485-7F5E47EA8E04}" destId="{28D6D282-2293-4D4B-AB08-3F5CAA5303DA}" srcOrd="0" destOrd="0" parTransId="{6685089A-CA63-4E1F-8114-F7F2F96A39A6}" sibTransId="{608AE58C-259B-43F1-BBB0-8DF487217456}"/>
    <dgm:cxn modelId="{25C9871A-AE94-4890-A5F8-6DF7E5FC0691}" srcId="{B943E31F-A5F0-40C7-A485-7F5E47EA8E04}" destId="{976EE23E-BC1F-44A7-9AA5-3CC8575D9195}" srcOrd="3" destOrd="0" parTransId="{9C8D8F86-EA03-439B-BD79-5B2A3DB079BE}" sibTransId="{D821B885-9D25-4353-89E1-5EF88127B584}"/>
    <dgm:cxn modelId="{3C9FFD22-5041-4285-96AF-3B49D1AB375F}" type="presOf" srcId="{8606344C-75B3-4AD1-9F53-FE5417CD603E}" destId="{389D703D-54E8-44C3-8BF8-180AE18AED70}" srcOrd="0" destOrd="0" presId="urn:microsoft.com/office/officeart/2005/8/layout/venn1"/>
    <dgm:cxn modelId="{82F58923-774A-4C99-81D1-9520EE76FE4C}" srcId="{C33DF256-4687-4D7A-8EB9-78FBA1A6C69A}" destId="{E27124E2-7F34-4B88-A609-549ED7A7B23C}" srcOrd="3" destOrd="0" parTransId="{BE47ACFE-13EC-4D97-8032-E6CF6D5ACB1D}" sibTransId="{CDC04F9C-C53A-4C6B-9F08-95C264759727}"/>
    <dgm:cxn modelId="{CC90DA33-8530-42F6-8239-EE64C52951C6}" type="presOf" srcId="{B98A5DD7-F98A-44F6-A7F7-2A91CFF7E532}" destId="{ADFE4007-7AAE-4534-8AF6-683ED20AD280}" srcOrd="1" destOrd="6" presId="urn:microsoft.com/office/officeart/2005/8/layout/venn1"/>
    <dgm:cxn modelId="{54FE3F3B-DFA6-490C-879E-99A945449207}" type="presOf" srcId="{B544A423-C1F5-410C-98CF-90F42629FB97}" destId="{4EA15AE1-C06C-451A-B5E8-0250CC42AFF0}" srcOrd="1" destOrd="5" presId="urn:microsoft.com/office/officeart/2005/8/layout/venn1"/>
    <dgm:cxn modelId="{3115A13B-1FCD-4914-9CDD-E2259B205299}" srcId="{B943E31F-A5F0-40C7-A485-7F5E47EA8E04}" destId="{B544A423-C1F5-410C-98CF-90F42629FB97}" srcOrd="4" destOrd="0" parTransId="{45A19AFD-54D5-42A9-BCC5-05E62080F5C8}" sibTransId="{C8A15F48-580D-47DB-9C2C-440ADF8720B8}"/>
    <dgm:cxn modelId="{6621725E-0F90-470C-BDC5-4D2D0F63CB3D}" type="presOf" srcId="{722ED5B2-A4A7-48A9-871A-BFDBD8865153}" destId="{42504D9D-CCDA-4469-8BA3-797D2BC763CE}" srcOrd="0" destOrd="2" presId="urn:microsoft.com/office/officeart/2005/8/layout/venn1"/>
    <dgm:cxn modelId="{9197C160-9183-4BC5-AF70-3715B5ECE79C}" type="presOf" srcId="{5E3CBBA6-A663-4A88-80E9-430345057CB9}" destId="{42504D9D-CCDA-4469-8BA3-797D2BC763CE}" srcOrd="0" destOrd="1" presId="urn:microsoft.com/office/officeart/2005/8/layout/venn1"/>
    <dgm:cxn modelId="{175EC563-1A4D-4D92-8450-86FECBDCD706}" type="presOf" srcId="{5829B725-F75E-42AA-8CE4-A6507F611852}" destId="{ADFE4007-7AAE-4534-8AF6-683ED20AD280}" srcOrd="1" destOrd="5" presId="urn:microsoft.com/office/officeart/2005/8/layout/venn1"/>
    <dgm:cxn modelId="{F24F6C75-DEA7-4674-9873-FD36EDF3FC44}" type="presOf" srcId="{B9D94857-FDB1-48DC-9D57-7AF65CD4DE25}" destId="{5B75CC3C-36FF-4EB0-82B6-A8D0BC3B154E}" srcOrd="0" destOrd="2" presId="urn:microsoft.com/office/officeart/2005/8/layout/venn1"/>
    <dgm:cxn modelId="{5DC5B376-1E6A-4F30-BF11-993D91D81624}" srcId="{8606344C-75B3-4AD1-9F53-FE5417CD603E}" destId="{C33DF256-4687-4D7A-8EB9-78FBA1A6C69A}" srcOrd="0" destOrd="0" parTransId="{BF8CC3BE-7CD0-4E3E-953A-A8A48B171665}" sibTransId="{AE935345-A5C6-42A0-B7DB-D38C82EC69E5}"/>
    <dgm:cxn modelId="{60B84657-DBA5-4B38-B247-FCE938459EE6}" srcId="{C33DF256-4687-4D7A-8EB9-78FBA1A6C69A}" destId="{5E3CBBA6-A663-4A88-80E9-430345057CB9}" srcOrd="0" destOrd="0" parTransId="{FE21E148-378D-4868-9310-CC3B3374832D}" sibTransId="{ACCD03E8-918E-4EDB-BD92-7592318BEE06}"/>
    <dgm:cxn modelId="{30B0BC79-6FC8-45AC-A302-100F9657D86E}" srcId="{8606344C-75B3-4AD1-9F53-FE5417CD603E}" destId="{B943E31F-A5F0-40C7-A485-7F5E47EA8E04}" srcOrd="1" destOrd="0" parTransId="{AE9F0754-AB54-452C-884D-275076A28B51}" sibTransId="{92B75A7B-45E5-4CCF-9C9F-0B994A11E015}"/>
    <dgm:cxn modelId="{8F750B83-0E08-4181-A6E3-8314D4E81DD3}" type="presOf" srcId="{C33DF256-4687-4D7A-8EB9-78FBA1A6C69A}" destId="{42504D9D-CCDA-4469-8BA3-797D2BC763CE}" srcOrd="1" destOrd="0" presId="urn:microsoft.com/office/officeart/2005/8/layout/venn1"/>
    <dgm:cxn modelId="{8B52E784-0D96-477F-B36C-4CC359D8506E}" type="presOf" srcId="{E27124E2-7F34-4B88-A609-549ED7A7B23C}" destId="{42504D9D-CCDA-4469-8BA3-797D2BC763CE}" srcOrd="0" destOrd="4" presId="urn:microsoft.com/office/officeart/2005/8/layout/venn1"/>
    <dgm:cxn modelId="{4B29628B-65E5-4E6F-961D-B87557255870}" type="presOf" srcId="{28D6D282-2293-4D4B-AB08-3F5CAA5303DA}" destId="{5B75CC3C-36FF-4EB0-82B6-A8D0BC3B154E}" srcOrd="0" destOrd="1" presId="urn:microsoft.com/office/officeart/2005/8/layout/venn1"/>
    <dgm:cxn modelId="{92D4FB8F-B257-4066-9927-FF2994AD9B04}" type="presOf" srcId="{610692C8-5613-4442-AEE8-51DC080DD80C}" destId="{42504D9D-CCDA-4469-8BA3-797D2BC763CE}" srcOrd="0" destOrd="3" presId="urn:microsoft.com/office/officeart/2005/8/layout/venn1"/>
    <dgm:cxn modelId="{EB57CD90-2D4E-4B36-AD79-D2C3E1C78995}" type="presOf" srcId="{F259D1F5-9A01-418D-AF81-8CF2565C46DA}" destId="{4EA15AE1-C06C-451A-B5E8-0250CC42AFF0}" srcOrd="1" destOrd="3" presId="urn:microsoft.com/office/officeart/2005/8/layout/venn1"/>
    <dgm:cxn modelId="{4149B993-8BBD-4CD5-8F35-896E34E28F3A}" type="presOf" srcId="{976EE23E-BC1F-44A7-9AA5-3CC8575D9195}" destId="{4EA15AE1-C06C-451A-B5E8-0250CC42AFF0}" srcOrd="1" destOrd="4" presId="urn:microsoft.com/office/officeart/2005/8/layout/venn1"/>
    <dgm:cxn modelId="{95C83095-D676-445E-AC39-4F45DADA02BF}" type="presOf" srcId="{5E3CBBA6-A663-4A88-80E9-430345057CB9}" destId="{ADFE4007-7AAE-4534-8AF6-683ED20AD280}" srcOrd="1" destOrd="1" presId="urn:microsoft.com/office/officeart/2005/8/layout/venn1"/>
    <dgm:cxn modelId="{53FE5198-99C8-409C-8013-EB3F36AE9E03}" type="presOf" srcId="{F259D1F5-9A01-418D-AF81-8CF2565C46DA}" destId="{5B75CC3C-36FF-4EB0-82B6-A8D0BC3B154E}" srcOrd="0" destOrd="3" presId="urn:microsoft.com/office/officeart/2005/8/layout/venn1"/>
    <dgm:cxn modelId="{71BABD99-65C1-4499-AE61-29C3510952C8}" type="presOf" srcId="{B9D94857-FDB1-48DC-9D57-7AF65CD4DE25}" destId="{4EA15AE1-C06C-451A-B5E8-0250CC42AFF0}" srcOrd="1" destOrd="2" presId="urn:microsoft.com/office/officeart/2005/8/layout/venn1"/>
    <dgm:cxn modelId="{515C419B-67DF-4AA2-A131-6679618B0EE6}" srcId="{B943E31F-A5F0-40C7-A485-7F5E47EA8E04}" destId="{B9D94857-FDB1-48DC-9D57-7AF65CD4DE25}" srcOrd="1" destOrd="0" parTransId="{FDD9D78D-D51C-442F-A4AA-B9F72CB72532}" sibTransId="{7670A0AE-9082-4F0F-8D3B-FEC6AD2842F4}"/>
    <dgm:cxn modelId="{1B14799D-68FB-4C52-873E-068F29A73216}" type="presOf" srcId="{B98A5DD7-F98A-44F6-A7F7-2A91CFF7E532}" destId="{42504D9D-CCDA-4469-8BA3-797D2BC763CE}" srcOrd="0" destOrd="6" presId="urn:microsoft.com/office/officeart/2005/8/layout/venn1"/>
    <dgm:cxn modelId="{3CBE92A9-6765-44FC-BAB2-F0A502B52CD1}" type="presOf" srcId="{28D6D282-2293-4D4B-AB08-3F5CAA5303DA}" destId="{4EA15AE1-C06C-451A-B5E8-0250CC42AFF0}" srcOrd="1" destOrd="1" presId="urn:microsoft.com/office/officeart/2005/8/layout/venn1"/>
    <dgm:cxn modelId="{167A86B3-88A2-48D9-8EB5-E25FBB5C82DE}" srcId="{C33DF256-4687-4D7A-8EB9-78FBA1A6C69A}" destId="{B98A5DD7-F98A-44F6-A7F7-2A91CFF7E532}" srcOrd="5" destOrd="0" parTransId="{9BEC0699-B8F3-4371-8459-3CD3370EDC88}" sibTransId="{C21B5EB2-E3E0-4D99-8827-2F9AD2BEA16E}"/>
    <dgm:cxn modelId="{78FE90B7-5B60-4B63-ADE0-2E5E1CBB96FC}" type="presOf" srcId="{B544A423-C1F5-410C-98CF-90F42629FB97}" destId="{5B75CC3C-36FF-4EB0-82B6-A8D0BC3B154E}" srcOrd="0" destOrd="5" presId="urn:microsoft.com/office/officeart/2005/8/layout/venn1"/>
    <dgm:cxn modelId="{B1749AB7-E4B2-4E38-B8DB-9B83D5AB38C9}" type="presOf" srcId="{610692C8-5613-4442-AEE8-51DC080DD80C}" destId="{ADFE4007-7AAE-4534-8AF6-683ED20AD280}" srcOrd="1" destOrd="3" presId="urn:microsoft.com/office/officeart/2005/8/layout/venn1"/>
    <dgm:cxn modelId="{8E0A62C8-1821-489F-BE28-19A3A5A63C4A}" type="presOf" srcId="{976EE23E-BC1F-44A7-9AA5-3CC8575D9195}" destId="{5B75CC3C-36FF-4EB0-82B6-A8D0BC3B154E}" srcOrd="0" destOrd="4" presId="urn:microsoft.com/office/officeart/2005/8/layout/venn1"/>
    <dgm:cxn modelId="{80DF2EC9-FA8F-42E1-9B23-F7B43A906C5F}" srcId="{C33DF256-4687-4D7A-8EB9-78FBA1A6C69A}" destId="{5829B725-F75E-42AA-8CE4-A6507F611852}" srcOrd="4" destOrd="0" parTransId="{F0790AF8-0F5E-429B-BD2B-F820075EB639}" sibTransId="{C22E75D6-31DB-4F8E-8F98-DF4635DA527C}"/>
    <dgm:cxn modelId="{613264CA-B10E-4AFC-B9C2-74D51FD01620}" type="presOf" srcId="{5829B725-F75E-42AA-8CE4-A6507F611852}" destId="{42504D9D-CCDA-4469-8BA3-797D2BC763CE}" srcOrd="0" destOrd="5" presId="urn:microsoft.com/office/officeart/2005/8/layout/venn1"/>
    <dgm:cxn modelId="{4047A0D1-204F-40E5-B41E-DB4B5C2E9A3D}" srcId="{C33DF256-4687-4D7A-8EB9-78FBA1A6C69A}" destId="{610692C8-5613-4442-AEE8-51DC080DD80C}" srcOrd="2" destOrd="0" parTransId="{61BCCDE0-7A3F-4C7D-B96E-284A4F877000}" sibTransId="{B378EF0C-CF4C-40B6-988C-EB8B1D4F15E8}"/>
    <dgm:cxn modelId="{BD45A1D5-37C5-46E5-8FB3-72B3EBA684AB}" srcId="{C33DF256-4687-4D7A-8EB9-78FBA1A6C69A}" destId="{722ED5B2-A4A7-48A9-871A-BFDBD8865153}" srcOrd="1" destOrd="0" parTransId="{F32AA97B-C575-404A-BD73-9D44C52FECDD}" sibTransId="{BFED7716-C614-4E2A-AB7C-E8952260F3C9}"/>
    <dgm:cxn modelId="{091323D8-C9B5-475A-B62A-9968694AF3DC}" srcId="{B943E31F-A5F0-40C7-A485-7F5E47EA8E04}" destId="{F259D1F5-9A01-418D-AF81-8CF2565C46DA}" srcOrd="2" destOrd="0" parTransId="{4219D274-618D-4DBD-B900-E63B47ED7DB3}" sibTransId="{27F13550-4D5D-4556-9863-E7FEAD119273}"/>
    <dgm:cxn modelId="{8E9241D8-B5CB-4FB1-AF9D-51DA2873189B}" type="presOf" srcId="{722ED5B2-A4A7-48A9-871A-BFDBD8865153}" destId="{ADFE4007-7AAE-4534-8AF6-683ED20AD280}" srcOrd="1" destOrd="2" presId="urn:microsoft.com/office/officeart/2005/8/layout/venn1"/>
    <dgm:cxn modelId="{BB057BE7-4452-48E5-B239-5642BB9C1B6E}" type="presOf" srcId="{B943E31F-A5F0-40C7-A485-7F5E47EA8E04}" destId="{4EA15AE1-C06C-451A-B5E8-0250CC42AFF0}" srcOrd="1" destOrd="0" presId="urn:microsoft.com/office/officeart/2005/8/layout/venn1"/>
    <dgm:cxn modelId="{ACB141F5-ACFA-4177-A028-DE0CB31794AA}" type="presOf" srcId="{E27124E2-7F34-4B88-A609-549ED7A7B23C}" destId="{ADFE4007-7AAE-4534-8AF6-683ED20AD280}" srcOrd="1" destOrd="4" presId="urn:microsoft.com/office/officeart/2005/8/layout/venn1"/>
    <dgm:cxn modelId="{24DD24F8-050D-4638-93A5-DA6A289FC3D1}" type="presOf" srcId="{C33DF256-4687-4D7A-8EB9-78FBA1A6C69A}" destId="{ADFE4007-7AAE-4534-8AF6-683ED20AD280}" srcOrd="0" destOrd="0" presId="urn:microsoft.com/office/officeart/2005/8/layout/venn1"/>
    <dgm:cxn modelId="{B08A81FD-C017-45A7-A0DA-7DB0698E29F3}" type="presOf" srcId="{B943E31F-A5F0-40C7-A485-7F5E47EA8E04}" destId="{5B75CC3C-36FF-4EB0-82B6-A8D0BC3B154E}" srcOrd="0" destOrd="0" presId="urn:microsoft.com/office/officeart/2005/8/layout/venn1"/>
    <dgm:cxn modelId="{F0FE4F15-44E6-4F10-83FC-EC88B923BC3C}" type="presParOf" srcId="{389D703D-54E8-44C3-8BF8-180AE18AED70}" destId="{42504D9D-CCDA-4469-8BA3-797D2BC763CE}" srcOrd="0" destOrd="0" presId="urn:microsoft.com/office/officeart/2005/8/layout/venn1"/>
    <dgm:cxn modelId="{7E01F498-850C-4CC9-B555-4CDE1E7AECAA}" type="presParOf" srcId="{389D703D-54E8-44C3-8BF8-180AE18AED70}" destId="{ADFE4007-7AAE-4534-8AF6-683ED20AD280}" srcOrd="1" destOrd="0" presId="urn:microsoft.com/office/officeart/2005/8/layout/venn1"/>
    <dgm:cxn modelId="{A22616E0-5A5F-4F88-9DA0-67D0CA08ED63}" type="presParOf" srcId="{389D703D-54E8-44C3-8BF8-180AE18AED70}" destId="{5B75CC3C-36FF-4EB0-82B6-A8D0BC3B154E}" srcOrd="2" destOrd="0" presId="urn:microsoft.com/office/officeart/2005/8/layout/venn1"/>
    <dgm:cxn modelId="{012D61F3-CDBC-463E-BE61-C50A52EDE60C}" type="presParOf" srcId="{389D703D-54E8-44C3-8BF8-180AE18AED70}" destId="{4EA15AE1-C06C-451A-B5E8-0250CC42AFF0}"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606344C-75B3-4AD1-9F53-FE5417CD603E}" type="doc">
      <dgm:prSet loTypeId="urn:microsoft.com/office/officeart/2005/8/layout/venn1" loCatId="relationship" qsTypeId="urn:microsoft.com/office/officeart/2005/8/quickstyle/simple1" qsCatId="simple" csTypeId="urn:microsoft.com/office/officeart/2005/8/colors/colorful5" csCatId="colorful" phldr="1"/>
      <dgm:spPr/>
    </dgm:pt>
    <dgm:pt modelId="{C33DF256-4687-4D7A-8EB9-78FBA1A6C69A}">
      <dgm:prSet phldrT="[Text]" custT="1"/>
      <dgm:spPr/>
      <dgm:t>
        <a:bodyPr/>
        <a:lstStyle/>
        <a:p>
          <a:r>
            <a:rPr lang="en-US" sz="4400" dirty="0"/>
            <a:t>LEO</a:t>
          </a:r>
        </a:p>
      </dgm:t>
    </dgm:pt>
    <dgm:pt modelId="{BF8CC3BE-7CD0-4E3E-953A-A8A48B171665}" type="parTrans" cxnId="{5DC5B376-1E6A-4F30-BF11-993D91D81624}">
      <dgm:prSet/>
      <dgm:spPr/>
      <dgm:t>
        <a:bodyPr/>
        <a:lstStyle/>
        <a:p>
          <a:endParaRPr lang="en-US" sz="1400"/>
        </a:p>
      </dgm:t>
    </dgm:pt>
    <dgm:pt modelId="{AE935345-A5C6-42A0-B7DB-D38C82EC69E5}" type="sibTrans" cxnId="{5DC5B376-1E6A-4F30-BF11-993D91D81624}">
      <dgm:prSet/>
      <dgm:spPr/>
      <dgm:t>
        <a:bodyPr/>
        <a:lstStyle/>
        <a:p>
          <a:endParaRPr lang="en-US" sz="1400"/>
        </a:p>
      </dgm:t>
    </dgm:pt>
    <dgm:pt modelId="{B943E31F-A5F0-40C7-A485-7F5E47EA8E04}">
      <dgm:prSet phldrT="[Text]" custT="1"/>
      <dgm:spPr>
        <a:solidFill>
          <a:schemeClr val="accent3">
            <a:alpha val="50000"/>
          </a:schemeClr>
        </a:solidFill>
      </dgm:spPr>
      <dgm:t>
        <a:bodyPr/>
        <a:lstStyle/>
        <a:p>
          <a:pPr algn="l">
            <a:buNone/>
          </a:pPr>
          <a:r>
            <a:rPr lang="en-US" sz="4400"/>
            <a:t>  NRHO</a:t>
          </a:r>
          <a:endParaRPr lang="en-US" sz="4400" dirty="0"/>
        </a:p>
      </dgm:t>
    </dgm:pt>
    <dgm:pt modelId="{AE9F0754-AB54-452C-884D-275076A28B51}" type="parTrans" cxnId="{30B0BC79-6FC8-45AC-A302-100F9657D86E}">
      <dgm:prSet/>
      <dgm:spPr/>
      <dgm:t>
        <a:bodyPr/>
        <a:lstStyle/>
        <a:p>
          <a:endParaRPr lang="en-US" sz="1400"/>
        </a:p>
      </dgm:t>
    </dgm:pt>
    <dgm:pt modelId="{92B75A7B-45E5-4CCF-9C9F-0B994A11E015}" type="sibTrans" cxnId="{30B0BC79-6FC8-45AC-A302-100F9657D86E}">
      <dgm:prSet/>
      <dgm:spPr/>
      <dgm:t>
        <a:bodyPr/>
        <a:lstStyle/>
        <a:p>
          <a:endParaRPr lang="en-US" sz="1400"/>
        </a:p>
      </dgm:t>
    </dgm:pt>
    <dgm:pt modelId="{50A1B3A5-0CA6-4773-A98C-C60224850C03}">
      <dgm:prSet phldrT="[Text]" custT="1"/>
      <dgm:spPr>
        <a:solidFill>
          <a:schemeClr val="accent3">
            <a:alpha val="50000"/>
          </a:schemeClr>
        </a:solidFill>
      </dgm:spPr>
      <dgm:t>
        <a:bodyPr/>
        <a:lstStyle/>
        <a:p>
          <a:pPr algn="ctr"/>
          <a:r>
            <a:rPr lang="en-US" sz="1400"/>
            <a:t>Lunar Dust</a:t>
          </a:r>
          <a:endParaRPr lang="en-US" sz="1400" dirty="0"/>
        </a:p>
      </dgm:t>
    </dgm:pt>
    <dgm:pt modelId="{35A1BB38-4578-4BAF-A67D-C731B209AB22}" type="parTrans" cxnId="{68C83B36-6B07-42CF-BEC5-F9AAA3CB2C74}">
      <dgm:prSet/>
      <dgm:spPr/>
      <dgm:t>
        <a:bodyPr/>
        <a:lstStyle/>
        <a:p>
          <a:endParaRPr lang="en-US" sz="1400"/>
        </a:p>
      </dgm:t>
    </dgm:pt>
    <dgm:pt modelId="{3911FE7C-A640-438A-B919-9C87634720F7}" type="sibTrans" cxnId="{68C83B36-6B07-42CF-BEC5-F9AAA3CB2C74}">
      <dgm:prSet/>
      <dgm:spPr/>
      <dgm:t>
        <a:bodyPr/>
        <a:lstStyle/>
        <a:p>
          <a:endParaRPr lang="en-US" sz="1400"/>
        </a:p>
      </dgm:t>
    </dgm:pt>
    <dgm:pt modelId="{BEF16D19-501F-4684-B286-B3FA1A11E498}">
      <dgm:prSet phldrT="[Text]" custT="1"/>
      <dgm:spPr/>
      <dgm:t>
        <a:bodyPr/>
        <a:lstStyle/>
        <a:p>
          <a:r>
            <a:rPr lang="en-US" sz="1400" dirty="0"/>
            <a:t>Atomic Oxygen</a:t>
          </a:r>
        </a:p>
      </dgm:t>
    </dgm:pt>
    <dgm:pt modelId="{B99AF774-EA86-4A82-91FA-C942B89739EC}" type="parTrans" cxnId="{5D9A1426-AE43-4537-99F6-E4EC8E1BE1EE}">
      <dgm:prSet/>
      <dgm:spPr/>
      <dgm:t>
        <a:bodyPr/>
        <a:lstStyle/>
        <a:p>
          <a:endParaRPr lang="en-US" sz="1400"/>
        </a:p>
      </dgm:t>
    </dgm:pt>
    <dgm:pt modelId="{F6BBF07E-2CF5-4DB8-A39C-1A066EB8F5B6}" type="sibTrans" cxnId="{5D9A1426-AE43-4537-99F6-E4EC8E1BE1EE}">
      <dgm:prSet/>
      <dgm:spPr/>
      <dgm:t>
        <a:bodyPr/>
        <a:lstStyle/>
        <a:p>
          <a:endParaRPr lang="en-US" sz="1400"/>
        </a:p>
      </dgm:t>
    </dgm:pt>
    <dgm:pt modelId="{5E3CBBA6-A663-4A88-80E9-430345057CB9}">
      <dgm:prSet phldrT="[Text]" custT="1"/>
      <dgm:spPr/>
      <dgm:t>
        <a:bodyPr/>
        <a:lstStyle/>
        <a:p>
          <a:r>
            <a:rPr lang="en-US" sz="1400" dirty="0"/>
            <a:t>Orbital debris</a:t>
          </a:r>
        </a:p>
      </dgm:t>
    </dgm:pt>
    <dgm:pt modelId="{FE21E148-378D-4868-9310-CC3B3374832D}" type="parTrans" cxnId="{60B84657-DBA5-4B38-B247-FCE938459EE6}">
      <dgm:prSet/>
      <dgm:spPr/>
      <dgm:t>
        <a:bodyPr/>
        <a:lstStyle/>
        <a:p>
          <a:endParaRPr lang="en-US" sz="1400"/>
        </a:p>
      </dgm:t>
    </dgm:pt>
    <dgm:pt modelId="{ACCD03E8-918E-4EDB-BD92-7592318BEE06}" type="sibTrans" cxnId="{60B84657-DBA5-4B38-B247-FCE938459EE6}">
      <dgm:prSet/>
      <dgm:spPr/>
      <dgm:t>
        <a:bodyPr/>
        <a:lstStyle/>
        <a:p>
          <a:endParaRPr lang="en-US" sz="1400"/>
        </a:p>
      </dgm:t>
    </dgm:pt>
    <dgm:pt modelId="{6B94BDEF-E92E-4932-8076-B4066408A6A2}">
      <dgm:prSet phldrT="[Text]" custT="1"/>
      <dgm:spPr>
        <a:solidFill>
          <a:schemeClr val="accent3">
            <a:alpha val="50000"/>
          </a:schemeClr>
        </a:solidFill>
      </dgm:spPr>
      <dgm:t>
        <a:bodyPr/>
        <a:lstStyle/>
        <a:p>
          <a:pPr algn="ctr"/>
          <a:r>
            <a:rPr lang="en-US" sz="1400">
              <a:latin typeface="+mj-lt"/>
              <a:cs typeface="Arial"/>
            </a:rPr>
            <a:t>Solar wind charged particles</a:t>
          </a:r>
          <a:endParaRPr lang="en-US" sz="1400" dirty="0"/>
        </a:p>
      </dgm:t>
    </dgm:pt>
    <dgm:pt modelId="{E9723B73-B207-494C-88AA-AF599456BDC2}" type="parTrans" cxnId="{749C2C5F-0F74-4EB0-BDCD-300F34D07A1B}">
      <dgm:prSet/>
      <dgm:spPr/>
      <dgm:t>
        <a:bodyPr/>
        <a:lstStyle/>
        <a:p>
          <a:endParaRPr lang="en-US"/>
        </a:p>
      </dgm:t>
    </dgm:pt>
    <dgm:pt modelId="{EF019505-1CE3-4EA5-92BA-52013E3C9873}" type="sibTrans" cxnId="{749C2C5F-0F74-4EB0-BDCD-300F34D07A1B}">
      <dgm:prSet/>
      <dgm:spPr/>
      <dgm:t>
        <a:bodyPr/>
        <a:lstStyle/>
        <a:p>
          <a:endParaRPr lang="en-US"/>
        </a:p>
      </dgm:t>
    </dgm:pt>
    <dgm:pt modelId="{43C5B60B-12FB-4544-8690-E0D1DEBBC157}">
      <dgm:prSet phldrT="[Text]" custT="1"/>
      <dgm:spPr>
        <a:solidFill>
          <a:schemeClr val="accent3">
            <a:alpha val="50000"/>
          </a:schemeClr>
        </a:solidFill>
      </dgm:spPr>
      <dgm:t>
        <a:bodyPr/>
        <a:lstStyle/>
        <a:p>
          <a:pPr algn="ctr"/>
          <a:r>
            <a:rPr lang="en-US" sz="1400"/>
            <a:t>More extreme and wider range of planetary IR</a:t>
          </a:r>
          <a:endParaRPr lang="en-US" sz="1400" dirty="0"/>
        </a:p>
      </dgm:t>
    </dgm:pt>
    <dgm:pt modelId="{EC6EC340-B7C6-41ED-A688-6369A71D1B1A}" type="parTrans" cxnId="{FE91F5ED-A922-4EA6-89D9-09CC923F828C}">
      <dgm:prSet/>
      <dgm:spPr/>
      <dgm:t>
        <a:bodyPr/>
        <a:lstStyle/>
        <a:p>
          <a:endParaRPr lang="en-US"/>
        </a:p>
      </dgm:t>
    </dgm:pt>
    <dgm:pt modelId="{A0170F47-F9C7-4306-9134-DDF8A2CE5C76}" type="sibTrans" cxnId="{FE91F5ED-A922-4EA6-89D9-09CC923F828C}">
      <dgm:prSet/>
      <dgm:spPr/>
      <dgm:t>
        <a:bodyPr/>
        <a:lstStyle/>
        <a:p>
          <a:endParaRPr lang="en-US"/>
        </a:p>
      </dgm:t>
    </dgm:pt>
    <dgm:pt modelId="{E844EA78-6F2A-4E26-A1BE-E4248731E481}">
      <dgm:prSet phldrT="[Text]" custT="1"/>
      <dgm:spPr/>
      <dgm:t>
        <a:bodyPr/>
        <a:lstStyle/>
        <a:p>
          <a:endParaRPr lang="en-US" sz="1400" dirty="0"/>
        </a:p>
      </dgm:t>
    </dgm:pt>
    <dgm:pt modelId="{9FD44C37-2CAE-4860-BFB9-62B0AC507273}" type="parTrans" cxnId="{C4D4F5FD-A668-4489-8CBC-39DB95A0A874}">
      <dgm:prSet/>
      <dgm:spPr/>
      <dgm:t>
        <a:bodyPr/>
        <a:lstStyle/>
        <a:p>
          <a:endParaRPr lang="en-US"/>
        </a:p>
      </dgm:t>
    </dgm:pt>
    <dgm:pt modelId="{AE22F849-B8AC-4CB2-9872-080B950A5D89}" type="sibTrans" cxnId="{C4D4F5FD-A668-4489-8CBC-39DB95A0A874}">
      <dgm:prSet/>
      <dgm:spPr/>
      <dgm:t>
        <a:bodyPr/>
        <a:lstStyle/>
        <a:p>
          <a:endParaRPr lang="en-US"/>
        </a:p>
      </dgm:t>
    </dgm:pt>
    <dgm:pt modelId="{2F9EF3EF-27D9-43AC-93CF-BAE6E1F735A1}">
      <dgm:prSet phldrT="[Text]" custT="1"/>
      <dgm:spPr/>
      <dgm:t>
        <a:bodyPr/>
        <a:lstStyle/>
        <a:p>
          <a:endParaRPr lang="en-US" sz="1400" dirty="0"/>
        </a:p>
      </dgm:t>
    </dgm:pt>
    <dgm:pt modelId="{61AF88F8-5808-4AD1-B98E-922A6D4370E7}" type="parTrans" cxnId="{726F40EA-7B57-4B4A-BB0D-978555722A31}">
      <dgm:prSet/>
      <dgm:spPr/>
      <dgm:t>
        <a:bodyPr/>
        <a:lstStyle/>
        <a:p>
          <a:endParaRPr lang="en-US"/>
        </a:p>
      </dgm:t>
    </dgm:pt>
    <dgm:pt modelId="{D6DAECDE-480B-41F9-9DC7-7F1CE7E961CA}" type="sibTrans" cxnId="{726F40EA-7B57-4B4A-BB0D-978555722A31}">
      <dgm:prSet/>
      <dgm:spPr/>
      <dgm:t>
        <a:bodyPr/>
        <a:lstStyle/>
        <a:p>
          <a:endParaRPr lang="en-US"/>
        </a:p>
      </dgm:t>
    </dgm:pt>
    <dgm:pt modelId="{389D703D-54E8-44C3-8BF8-180AE18AED70}" type="pres">
      <dgm:prSet presAssocID="{8606344C-75B3-4AD1-9F53-FE5417CD603E}" presName="compositeShape" presStyleCnt="0">
        <dgm:presLayoutVars>
          <dgm:chMax val="7"/>
          <dgm:dir/>
          <dgm:resizeHandles val="exact"/>
        </dgm:presLayoutVars>
      </dgm:prSet>
      <dgm:spPr/>
    </dgm:pt>
    <dgm:pt modelId="{42504D9D-CCDA-4469-8BA3-797D2BC763CE}" type="pres">
      <dgm:prSet presAssocID="{C33DF256-4687-4D7A-8EB9-78FBA1A6C69A}" presName="circ1" presStyleLbl="vennNode1" presStyleIdx="0" presStyleCnt="2" custScaleX="105405" custScaleY="101351" custLinFactNeighborX="-1108"/>
      <dgm:spPr/>
    </dgm:pt>
    <dgm:pt modelId="{ADFE4007-7AAE-4534-8AF6-683ED20AD280}" type="pres">
      <dgm:prSet presAssocID="{C33DF256-4687-4D7A-8EB9-78FBA1A6C69A}" presName="circ1Tx" presStyleLbl="revTx" presStyleIdx="0" presStyleCnt="0">
        <dgm:presLayoutVars>
          <dgm:chMax val="0"/>
          <dgm:chPref val="0"/>
          <dgm:bulletEnabled val="1"/>
        </dgm:presLayoutVars>
      </dgm:prSet>
      <dgm:spPr/>
    </dgm:pt>
    <dgm:pt modelId="{6F214632-92A0-452B-BA79-868B55A17261}" type="pres">
      <dgm:prSet presAssocID="{B943E31F-A5F0-40C7-A485-7F5E47EA8E04}" presName="circ2" presStyleLbl="vennNode1" presStyleIdx="1" presStyleCnt="2" custLinFactNeighborX="-2083"/>
      <dgm:spPr/>
    </dgm:pt>
    <dgm:pt modelId="{867DF1DB-8042-4E9A-9384-C79985FD0FBA}" type="pres">
      <dgm:prSet presAssocID="{B943E31F-A5F0-40C7-A485-7F5E47EA8E04}" presName="circ2Tx" presStyleLbl="revTx" presStyleIdx="0" presStyleCnt="0">
        <dgm:presLayoutVars>
          <dgm:chMax val="0"/>
          <dgm:chPref val="0"/>
          <dgm:bulletEnabled val="1"/>
        </dgm:presLayoutVars>
      </dgm:prSet>
      <dgm:spPr/>
    </dgm:pt>
  </dgm:ptLst>
  <dgm:cxnLst>
    <dgm:cxn modelId="{323DEA04-59D4-4B1D-973A-2BAE1DA1C7CF}" type="presOf" srcId="{6B94BDEF-E92E-4932-8076-B4066408A6A2}" destId="{6F214632-92A0-452B-BA79-868B55A17261}" srcOrd="0" destOrd="2" presId="urn:microsoft.com/office/officeart/2005/8/layout/venn1"/>
    <dgm:cxn modelId="{3C9FFD22-5041-4285-96AF-3B49D1AB375F}" type="presOf" srcId="{8606344C-75B3-4AD1-9F53-FE5417CD603E}" destId="{389D703D-54E8-44C3-8BF8-180AE18AED70}" srcOrd="0" destOrd="0" presId="urn:microsoft.com/office/officeart/2005/8/layout/venn1"/>
    <dgm:cxn modelId="{5D9A1426-AE43-4537-99F6-E4EC8E1BE1EE}" srcId="{C33DF256-4687-4D7A-8EB9-78FBA1A6C69A}" destId="{BEF16D19-501F-4684-B286-B3FA1A11E498}" srcOrd="0" destOrd="0" parTransId="{B99AF774-EA86-4A82-91FA-C942B89739EC}" sibTransId="{F6BBF07E-2CF5-4DB8-A39C-1A066EB8F5B6}"/>
    <dgm:cxn modelId="{68C83B36-6B07-42CF-BEC5-F9AAA3CB2C74}" srcId="{B943E31F-A5F0-40C7-A485-7F5E47EA8E04}" destId="{50A1B3A5-0CA6-4773-A98C-C60224850C03}" srcOrd="0" destOrd="0" parTransId="{35A1BB38-4578-4BAF-A67D-C731B209AB22}" sibTransId="{3911FE7C-A640-438A-B919-9C87634720F7}"/>
    <dgm:cxn modelId="{5E1DBF3E-D796-4128-BD92-B752648B2B41}" type="presOf" srcId="{E844EA78-6F2A-4E26-A1BE-E4248731E481}" destId="{42504D9D-CCDA-4469-8BA3-797D2BC763CE}" srcOrd="0" destOrd="4" presId="urn:microsoft.com/office/officeart/2005/8/layout/venn1"/>
    <dgm:cxn modelId="{2765923F-DA49-4CC6-BAE3-6C50D08258D7}" type="presOf" srcId="{B943E31F-A5F0-40C7-A485-7F5E47EA8E04}" destId="{6F214632-92A0-452B-BA79-868B55A17261}" srcOrd="0" destOrd="0" presId="urn:microsoft.com/office/officeart/2005/8/layout/venn1"/>
    <dgm:cxn modelId="{00DD9F5E-7807-4C2C-9E95-85AA1AD2D18F}" type="presOf" srcId="{2F9EF3EF-27D9-43AC-93CF-BAE6E1F735A1}" destId="{42504D9D-CCDA-4469-8BA3-797D2BC763CE}" srcOrd="0" destOrd="3" presId="urn:microsoft.com/office/officeart/2005/8/layout/venn1"/>
    <dgm:cxn modelId="{749C2C5F-0F74-4EB0-BDCD-300F34D07A1B}" srcId="{B943E31F-A5F0-40C7-A485-7F5E47EA8E04}" destId="{6B94BDEF-E92E-4932-8076-B4066408A6A2}" srcOrd="1" destOrd="0" parTransId="{E9723B73-B207-494C-88AA-AF599456BDC2}" sibTransId="{EF019505-1CE3-4EA5-92BA-52013E3C9873}"/>
    <dgm:cxn modelId="{9197C160-9183-4BC5-AF70-3715B5ECE79C}" type="presOf" srcId="{5E3CBBA6-A663-4A88-80E9-430345057CB9}" destId="{42504D9D-CCDA-4469-8BA3-797D2BC763CE}" srcOrd="0" destOrd="2" presId="urn:microsoft.com/office/officeart/2005/8/layout/venn1"/>
    <dgm:cxn modelId="{06610B63-1C2B-42E6-8E30-FD77D3096A9A}" type="presOf" srcId="{50A1B3A5-0CA6-4773-A98C-C60224850C03}" destId="{867DF1DB-8042-4E9A-9384-C79985FD0FBA}" srcOrd="1" destOrd="1" presId="urn:microsoft.com/office/officeart/2005/8/layout/venn1"/>
    <dgm:cxn modelId="{2B4DCE4C-E5BE-44A3-9AD2-EFB2AC24F553}" type="presOf" srcId="{50A1B3A5-0CA6-4773-A98C-C60224850C03}" destId="{6F214632-92A0-452B-BA79-868B55A17261}" srcOrd="0" destOrd="1" presId="urn:microsoft.com/office/officeart/2005/8/layout/venn1"/>
    <dgm:cxn modelId="{4F306D70-6CA8-4C7E-959D-E211260E6896}" type="presOf" srcId="{43C5B60B-12FB-4544-8690-E0D1DEBBC157}" destId="{867DF1DB-8042-4E9A-9384-C79985FD0FBA}" srcOrd="1" destOrd="3" presId="urn:microsoft.com/office/officeart/2005/8/layout/venn1"/>
    <dgm:cxn modelId="{06351471-E24D-4BAF-A172-7C44BD8EEDA6}" type="presOf" srcId="{BEF16D19-501F-4684-B286-B3FA1A11E498}" destId="{ADFE4007-7AAE-4534-8AF6-683ED20AD280}" srcOrd="1" destOrd="1" presId="urn:microsoft.com/office/officeart/2005/8/layout/venn1"/>
    <dgm:cxn modelId="{5DC5B376-1E6A-4F30-BF11-993D91D81624}" srcId="{8606344C-75B3-4AD1-9F53-FE5417CD603E}" destId="{C33DF256-4687-4D7A-8EB9-78FBA1A6C69A}" srcOrd="0" destOrd="0" parTransId="{BF8CC3BE-7CD0-4E3E-953A-A8A48B171665}" sibTransId="{AE935345-A5C6-42A0-B7DB-D38C82EC69E5}"/>
    <dgm:cxn modelId="{60B84657-DBA5-4B38-B247-FCE938459EE6}" srcId="{C33DF256-4687-4D7A-8EB9-78FBA1A6C69A}" destId="{5E3CBBA6-A663-4A88-80E9-430345057CB9}" srcOrd="1" destOrd="0" parTransId="{FE21E148-378D-4868-9310-CC3B3374832D}" sibTransId="{ACCD03E8-918E-4EDB-BD92-7592318BEE06}"/>
    <dgm:cxn modelId="{30B0BC79-6FC8-45AC-A302-100F9657D86E}" srcId="{8606344C-75B3-4AD1-9F53-FE5417CD603E}" destId="{B943E31F-A5F0-40C7-A485-7F5E47EA8E04}" srcOrd="1" destOrd="0" parTransId="{AE9F0754-AB54-452C-884D-275076A28B51}" sibTransId="{92B75A7B-45E5-4CCF-9C9F-0B994A11E015}"/>
    <dgm:cxn modelId="{8F750B83-0E08-4181-A6E3-8314D4E81DD3}" type="presOf" srcId="{C33DF256-4687-4D7A-8EB9-78FBA1A6C69A}" destId="{42504D9D-CCDA-4469-8BA3-797D2BC763CE}" srcOrd="1" destOrd="0" presId="urn:microsoft.com/office/officeart/2005/8/layout/venn1"/>
    <dgm:cxn modelId="{E68CBE8E-5688-45CD-BF83-016884993373}" type="presOf" srcId="{BEF16D19-501F-4684-B286-B3FA1A11E498}" destId="{42504D9D-CCDA-4469-8BA3-797D2BC763CE}" srcOrd="0" destOrd="1" presId="urn:microsoft.com/office/officeart/2005/8/layout/venn1"/>
    <dgm:cxn modelId="{2015F794-0312-46A7-99A2-9F7FBAAD85F0}" type="presOf" srcId="{2F9EF3EF-27D9-43AC-93CF-BAE6E1F735A1}" destId="{ADFE4007-7AAE-4534-8AF6-683ED20AD280}" srcOrd="1" destOrd="3" presId="urn:microsoft.com/office/officeart/2005/8/layout/venn1"/>
    <dgm:cxn modelId="{95C83095-D676-445E-AC39-4F45DADA02BF}" type="presOf" srcId="{5E3CBBA6-A663-4A88-80E9-430345057CB9}" destId="{ADFE4007-7AAE-4534-8AF6-683ED20AD280}" srcOrd="1" destOrd="2" presId="urn:microsoft.com/office/officeart/2005/8/layout/venn1"/>
    <dgm:cxn modelId="{2829F3AA-127B-47E6-82E1-8FA9BA3A074A}" type="presOf" srcId="{E844EA78-6F2A-4E26-A1BE-E4248731E481}" destId="{ADFE4007-7AAE-4534-8AF6-683ED20AD280}" srcOrd="1" destOrd="4" presId="urn:microsoft.com/office/officeart/2005/8/layout/venn1"/>
    <dgm:cxn modelId="{2096CBE4-D91B-4EF3-B514-687FB6AE9E7F}" type="presOf" srcId="{43C5B60B-12FB-4544-8690-E0D1DEBBC157}" destId="{6F214632-92A0-452B-BA79-868B55A17261}" srcOrd="0" destOrd="3" presId="urn:microsoft.com/office/officeart/2005/8/layout/venn1"/>
    <dgm:cxn modelId="{680FF6E9-9A9B-4E4C-9EE1-A133DE5696AF}" type="presOf" srcId="{6B94BDEF-E92E-4932-8076-B4066408A6A2}" destId="{867DF1DB-8042-4E9A-9384-C79985FD0FBA}" srcOrd="1" destOrd="2" presId="urn:microsoft.com/office/officeart/2005/8/layout/venn1"/>
    <dgm:cxn modelId="{726F40EA-7B57-4B4A-BB0D-978555722A31}" srcId="{C33DF256-4687-4D7A-8EB9-78FBA1A6C69A}" destId="{2F9EF3EF-27D9-43AC-93CF-BAE6E1F735A1}" srcOrd="2" destOrd="0" parTransId="{61AF88F8-5808-4AD1-B98E-922A6D4370E7}" sibTransId="{D6DAECDE-480B-41F9-9DC7-7F1CE7E961CA}"/>
    <dgm:cxn modelId="{FE91F5ED-A922-4EA6-89D9-09CC923F828C}" srcId="{B943E31F-A5F0-40C7-A485-7F5E47EA8E04}" destId="{43C5B60B-12FB-4544-8690-E0D1DEBBC157}" srcOrd="2" destOrd="0" parTransId="{EC6EC340-B7C6-41ED-A688-6369A71D1B1A}" sibTransId="{A0170F47-F9C7-4306-9134-DDF8A2CE5C76}"/>
    <dgm:cxn modelId="{A213CFF3-C18E-4979-9B39-399FA7C2BC22}" type="presOf" srcId="{B943E31F-A5F0-40C7-A485-7F5E47EA8E04}" destId="{867DF1DB-8042-4E9A-9384-C79985FD0FBA}" srcOrd="1" destOrd="0" presId="urn:microsoft.com/office/officeart/2005/8/layout/venn1"/>
    <dgm:cxn modelId="{24DD24F8-050D-4638-93A5-DA6A289FC3D1}" type="presOf" srcId="{C33DF256-4687-4D7A-8EB9-78FBA1A6C69A}" destId="{ADFE4007-7AAE-4534-8AF6-683ED20AD280}" srcOrd="0" destOrd="0" presId="urn:microsoft.com/office/officeart/2005/8/layout/venn1"/>
    <dgm:cxn modelId="{C4D4F5FD-A668-4489-8CBC-39DB95A0A874}" srcId="{C33DF256-4687-4D7A-8EB9-78FBA1A6C69A}" destId="{E844EA78-6F2A-4E26-A1BE-E4248731E481}" srcOrd="3" destOrd="0" parTransId="{9FD44C37-2CAE-4860-BFB9-62B0AC507273}" sibTransId="{AE22F849-B8AC-4CB2-9872-080B950A5D89}"/>
    <dgm:cxn modelId="{F0FE4F15-44E6-4F10-83FC-EC88B923BC3C}" type="presParOf" srcId="{389D703D-54E8-44C3-8BF8-180AE18AED70}" destId="{42504D9D-CCDA-4469-8BA3-797D2BC763CE}" srcOrd="0" destOrd="0" presId="urn:microsoft.com/office/officeart/2005/8/layout/venn1"/>
    <dgm:cxn modelId="{7E01F498-850C-4CC9-B555-4CDE1E7AECAA}" type="presParOf" srcId="{389D703D-54E8-44C3-8BF8-180AE18AED70}" destId="{ADFE4007-7AAE-4534-8AF6-683ED20AD280}" srcOrd="1" destOrd="0" presId="urn:microsoft.com/office/officeart/2005/8/layout/venn1"/>
    <dgm:cxn modelId="{7DBBFB83-A987-4D67-A39C-34E9C5C68F1C}" type="presParOf" srcId="{389D703D-54E8-44C3-8BF8-180AE18AED70}" destId="{6F214632-92A0-452B-BA79-868B55A17261}" srcOrd="2" destOrd="0" presId="urn:microsoft.com/office/officeart/2005/8/layout/venn1"/>
    <dgm:cxn modelId="{A3FD4106-02BE-4CEE-A62D-F319CCBD9C01}" type="presParOf" srcId="{389D703D-54E8-44C3-8BF8-180AE18AED70}" destId="{867DF1DB-8042-4E9A-9384-C79985FD0FBA}"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06344C-75B3-4AD1-9F53-FE5417CD603E}" type="doc">
      <dgm:prSet loTypeId="urn:microsoft.com/office/officeart/2005/8/layout/venn1" loCatId="relationship" qsTypeId="urn:microsoft.com/office/officeart/2005/8/quickstyle/simple1" qsCatId="simple" csTypeId="urn:microsoft.com/office/officeart/2005/8/colors/colorful5" csCatId="colorful" phldr="1"/>
      <dgm:spPr/>
    </dgm:pt>
    <dgm:pt modelId="{C33DF256-4687-4D7A-8EB9-78FBA1A6C69A}">
      <dgm:prSet phldrT="[Text]" custT="1"/>
      <dgm:spPr>
        <a:solidFill>
          <a:schemeClr val="accent4">
            <a:alpha val="50000"/>
          </a:schemeClr>
        </a:solidFill>
      </dgm:spPr>
      <dgm:t>
        <a:bodyPr/>
        <a:lstStyle/>
        <a:p>
          <a:r>
            <a:rPr lang="en-US" sz="4400" dirty="0"/>
            <a:t>  GEO</a:t>
          </a:r>
        </a:p>
      </dgm:t>
    </dgm:pt>
    <dgm:pt modelId="{BF8CC3BE-7CD0-4E3E-953A-A8A48B171665}" type="parTrans" cxnId="{5DC5B376-1E6A-4F30-BF11-993D91D81624}">
      <dgm:prSet/>
      <dgm:spPr/>
      <dgm:t>
        <a:bodyPr/>
        <a:lstStyle/>
        <a:p>
          <a:endParaRPr lang="en-US" sz="1200"/>
        </a:p>
      </dgm:t>
    </dgm:pt>
    <dgm:pt modelId="{AE935345-A5C6-42A0-B7DB-D38C82EC69E5}" type="sibTrans" cxnId="{5DC5B376-1E6A-4F30-BF11-993D91D81624}">
      <dgm:prSet/>
      <dgm:spPr/>
      <dgm:t>
        <a:bodyPr/>
        <a:lstStyle/>
        <a:p>
          <a:endParaRPr lang="en-US" sz="1200"/>
        </a:p>
      </dgm:t>
    </dgm:pt>
    <dgm:pt modelId="{B943E31F-A5F0-40C7-A485-7F5E47EA8E04}">
      <dgm:prSet phldrT="[Text]" custT="1"/>
      <dgm:spPr>
        <a:solidFill>
          <a:schemeClr val="accent3">
            <a:alpha val="50000"/>
          </a:schemeClr>
        </a:solidFill>
      </dgm:spPr>
      <dgm:t>
        <a:bodyPr anchor="ctr"/>
        <a:lstStyle/>
        <a:p>
          <a:pPr algn="l"/>
          <a:r>
            <a:rPr lang="en-US" sz="4400"/>
            <a:t>NRHO</a:t>
          </a:r>
          <a:endParaRPr lang="en-US" sz="4400" dirty="0"/>
        </a:p>
      </dgm:t>
    </dgm:pt>
    <dgm:pt modelId="{AE9F0754-AB54-452C-884D-275076A28B51}" type="parTrans" cxnId="{30B0BC79-6FC8-45AC-A302-100F9657D86E}">
      <dgm:prSet/>
      <dgm:spPr/>
      <dgm:t>
        <a:bodyPr/>
        <a:lstStyle/>
        <a:p>
          <a:endParaRPr lang="en-US" sz="1200"/>
        </a:p>
      </dgm:t>
    </dgm:pt>
    <dgm:pt modelId="{92B75A7B-45E5-4CCF-9C9F-0B994A11E015}" type="sibTrans" cxnId="{30B0BC79-6FC8-45AC-A302-100F9657D86E}">
      <dgm:prSet/>
      <dgm:spPr/>
      <dgm:t>
        <a:bodyPr/>
        <a:lstStyle/>
        <a:p>
          <a:endParaRPr lang="en-US" sz="1200"/>
        </a:p>
      </dgm:t>
    </dgm:pt>
    <dgm:pt modelId="{28D6D282-2293-4D4B-AB08-3F5CAA5303DA}">
      <dgm:prSet phldrT="[Text]" custT="1"/>
      <dgm:spPr>
        <a:solidFill>
          <a:schemeClr val="accent3">
            <a:alpha val="50000"/>
          </a:schemeClr>
        </a:solidFill>
      </dgm:spPr>
      <dgm:t>
        <a:bodyPr anchor="ctr"/>
        <a:lstStyle/>
        <a:p>
          <a:pPr algn="ctr"/>
          <a:r>
            <a:rPr lang="en-US" sz="1400"/>
            <a:t>Lunar Dust</a:t>
          </a:r>
          <a:endParaRPr lang="en-US" sz="1400" dirty="0"/>
        </a:p>
      </dgm:t>
    </dgm:pt>
    <dgm:pt modelId="{6685089A-CA63-4E1F-8114-F7F2F96A39A6}" type="parTrans" cxnId="{7B10590D-CC09-4DE6-9BCA-230A1F4CFAA8}">
      <dgm:prSet/>
      <dgm:spPr/>
      <dgm:t>
        <a:bodyPr/>
        <a:lstStyle/>
        <a:p>
          <a:endParaRPr lang="en-US" sz="1200"/>
        </a:p>
      </dgm:t>
    </dgm:pt>
    <dgm:pt modelId="{608AE58C-259B-43F1-BBB0-8DF487217456}" type="sibTrans" cxnId="{7B10590D-CC09-4DE6-9BCA-230A1F4CFAA8}">
      <dgm:prSet/>
      <dgm:spPr/>
      <dgm:t>
        <a:bodyPr/>
        <a:lstStyle/>
        <a:p>
          <a:endParaRPr lang="en-US" sz="1200"/>
        </a:p>
      </dgm:t>
    </dgm:pt>
    <dgm:pt modelId="{5E3CBBA6-A663-4A88-80E9-430345057CB9}">
      <dgm:prSet phldrT="[Text]" custT="1"/>
      <dgm:spPr>
        <a:solidFill>
          <a:schemeClr val="accent4">
            <a:alpha val="50000"/>
          </a:schemeClr>
        </a:solidFill>
      </dgm:spPr>
      <dgm:t>
        <a:bodyPr/>
        <a:lstStyle/>
        <a:p>
          <a:r>
            <a:rPr lang="en-US" sz="1400" dirty="0"/>
            <a:t>Orbital debris</a:t>
          </a:r>
        </a:p>
      </dgm:t>
    </dgm:pt>
    <dgm:pt modelId="{FE21E148-378D-4868-9310-CC3B3374832D}" type="parTrans" cxnId="{60B84657-DBA5-4B38-B247-FCE938459EE6}">
      <dgm:prSet/>
      <dgm:spPr/>
      <dgm:t>
        <a:bodyPr/>
        <a:lstStyle/>
        <a:p>
          <a:endParaRPr lang="en-US" sz="1200"/>
        </a:p>
      </dgm:t>
    </dgm:pt>
    <dgm:pt modelId="{ACCD03E8-918E-4EDB-BD92-7592318BEE06}" type="sibTrans" cxnId="{60B84657-DBA5-4B38-B247-FCE938459EE6}">
      <dgm:prSet/>
      <dgm:spPr/>
      <dgm:t>
        <a:bodyPr/>
        <a:lstStyle/>
        <a:p>
          <a:endParaRPr lang="en-US" sz="1200"/>
        </a:p>
      </dgm:t>
    </dgm:pt>
    <dgm:pt modelId="{722ED5B2-A4A7-48A9-871A-BFDBD8865153}">
      <dgm:prSet phldrT="[Text]" custT="1"/>
      <dgm:spPr>
        <a:solidFill>
          <a:schemeClr val="accent4">
            <a:alpha val="50000"/>
          </a:schemeClr>
        </a:solidFill>
      </dgm:spPr>
      <dgm:t>
        <a:bodyPr/>
        <a:lstStyle/>
        <a:p>
          <a:r>
            <a:rPr lang="en-US" sz="1400" dirty="0"/>
            <a:t>Van Allen Belt Charged Particles</a:t>
          </a:r>
        </a:p>
      </dgm:t>
    </dgm:pt>
    <dgm:pt modelId="{F32AA97B-C575-404A-BD73-9D44C52FECDD}" type="parTrans" cxnId="{BD45A1D5-37C5-46E5-8FB3-72B3EBA684AB}">
      <dgm:prSet/>
      <dgm:spPr/>
      <dgm:t>
        <a:bodyPr/>
        <a:lstStyle/>
        <a:p>
          <a:endParaRPr lang="en-US" sz="1200"/>
        </a:p>
      </dgm:t>
    </dgm:pt>
    <dgm:pt modelId="{BFED7716-C614-4E2A-AB7C-E8952260F3C9}" type="sibTrans" cxnId="{BD45A1D5-37C5-46E5-8FB3-72B3EBA684AB}">
      <dgm:prSet/>
      <dgm:spPr/>
      <dgm:t>
        <a:bodyPr/>
        <a:lstStyle/>
        <a:p>
          <a:endParaRPr lang="en-US" sz="1200"/>
        </a:p>
      </dgm:t>
    </dgm:pt>
    <dgm:pt modelId="{B544A423-C1F5-410C-98CF-90F42629FB97}">
      <dgm:prSet phldrT="[Text]" custT="1"/>
      <dgm:spPr>
        <a:solidFill>
          <a:schemeClr val="accent3">
            <a:alpha val="50000"/>
          </a:schemeClr>
        </a:solidFill>
      </dgm:spPr>
      <dgm:t>
        <a:bodyPr anchor="ctr"/>
        <a:lstStyle/>
        <a:p>
          <a:pPr algn="l"/>
          <a:endParaRPr lang="en-US" sz="1600" dirty="0"/>
        </a:p>
      </dgm:t>
    </dgm:pt>
    <dgm:pt modelId="{45A19AFD-54D5-42A9-BCC5-05E62080F5C8}" type="parTrans" cxnId="{3115A13B-1FCD-4914-9CDD-E2259B205299}">
      <dgm:prSet/>
      <dgm:spPr/>
      <dgm:t>
        <a:bodyPr/>
        <a:lstStyle/>
        <a:p>
          <a:endParaRPr lang="en-US" sz="2400"/>
        </a:p>
      </dgm:t>
    </dgm:pt>
    <dgm:pt modelId="{C8A15F48-580D-47DB-9C2C-440ADF8720B8}" type="sibTrans" cxnId="{3115A13B-1FCD-4914-9CDD-E2259B205299}">
      <dgm:prSet/>
      <dgm:spPr/>
      <dgm:t>
        <a:bodyPr/>
        <a:lstStyle/>
        <a:p>
          <a:endParaRPr lang="en-US" sz="2400"/>
        </a:p>
      </dgm:t>
    </dgm:pt>
    <dgm:pt modelId="{976EE23E-BC1F-44A7-9AA5-3CC8575D9195}">
      <dgm:prSet phldrT="[Text]" custT="1"/>
      <dgm:spPr>
        <a:solidFill>
          <a:schemeClr val="accent3">
            <a:alpha val="50000"/>
          </a:schemeClr>
        </a:solidFill>
      </dgm:spPr>
      <dgm:t>
        <a:bodyPr anchor="ctr"/>
        <a:lstStyle/>
        <a:p>
          <a:pPr algn="l"/>
          <a:endParaRPr lang="en-US" sz="1400" dirty="0"/>
        </a:p>
      </dgm:t>
    </dgm:pt>
    <dgm:pt modelId="{9C8D8F86-EA03-439B-BD79-5B2A3DB079BE}" type="parTrans" cxnId="{25C9871A-AE94-4890-A5F8-6DF7E5FC0691}">
      <dgm:prSet/>
      <dgm:spPr/>
      <dgm:t>
        <a:bodyPr/>
        <a:lstStyle/>
        <a:p>
          <a:endParaRPr lang="en-US" sz="2400"/>
        </a:p>
      </dgm:t>
    </dgm:pt>
    <dgm:pt modelId="{D821B885-9D25-4353-89E1-5EF88127B584}" type="sibTrans" cxnId="{25C9871A-AE94-4890-A5F8-6DF7E5FC0691}">
      <dgm:prSet/>
      <dgm:spPr/>
      <dgm:t>
        <a:bodyPr/>
        <a:lstStyle/>
        <a:p>
          <a:endParaRPr lang="en-US" sz="2400"/>
        </a:p>
      </dgm:t>
    </dgm:pt>
    <dgm:pt modelId="{389D703D-54E8-44C3-8BF8-180AE18AED70}" type="pres">
      <dgm:prSet presAssocID="{8606344C-75B3-4AD1-9F53-FE5417CD603E}" presName="compositeShape" presStyleCnt="0">
        <dgm:presLayoutVars>
          <dgm:chMax val="7"/>
          <dgm:dir/>
          <dgm:resizeHandles val="exact"/>
        </dgm:presLayoutVars>
      </dgm:prSet>
      <dgm:spPr/>
    </dgm:pt>
    <dgm:pt modelId="{42504D9D-CCDA-4469-8BA3-797D2BC763CE}" type="pres">
      <dgm:prSet presAssocID="{C33DF256-4687-4D7A-8EB9-78FBA1A6C69A}" presName="circ1" presStyleLbl="vennNode1" presStyleIdx="0" presStyleCnt="2" custScaleX="105405" custScaleY="101351" custLinFactNeighborX="-286"/>
      <dgm:spPr/>
    </dgm:pt>
    <dgm:pt modelId="{ADFE4007-7AAE-4534-8AF6-683ED20AD280}" type="pres">
      <dgm:prSet presAssocID="{C33DF256-4687-4D7A-8EB9-78FBA1A6C69A}" presName="circ1Tx" presStyleLbl="revTx" presStyleIdx="0" presStyleCnt="0">
        <dgm:presLayoutVars>
          <dgm:chMax val="0"/>
          <dgm:chPref val="0"/>
          <dgm:bulletEnabled val="1"/>
        </dgm:presLayoutVars>
      </dgm:prSet>
      <dgm:spPr/>
    </dgm:pt>
    <dgm:pt modelId="{5B75CC3C-36FF-4EB0-82B6-A8D0BC3B154E}" type="pres">
      <dgm:prSet presAssocID="{B943E31F-A5F0-40C7-A485-7F5E47EA8E04}" presName="circ2" presStyleLbl="vennNode1" presStyleIdx="1" presStyleCnt="2" custScaleX="105405" custScaleY="101351" custLinFactNeighborX="286" custLinFactNeighborY="0"/>
      <dgm:spPr/>
    </dgm:pt>
    <dgm:pt modelId="{4EA15AE1-C06C-451A-B5E8-0250CC42AFF0}" type="pres">
      <dgm:prSet presAssocID="{B943E31F-A5F0-40C7-A485-7F5E47EA8E04}" presName="circ2Tx" presStyleLbl="revTx" presStyleIdx="0" presStyleCnt="0">
        <dgm:presLayoutVars>
          <dgm:chMax val="0"/>
          <dgm:chPref val="0"/>
          <dgm:bulletEnabled val="1"/>
        </dgm:presLayoutVars>
      </dgm:prSet>
      <dgm:spPr/>
    </dgm:pt>
  </dgm:ptLst>
  <dgm:cxnLst>
    <dgm:cxn modelId="{7B10590D-CC09-4DE6-9BCA-230A1F4CFAA8}" srcId="{B943E31F-A5F0-40C7-A485-7F5E47EA8E04}" destId="{28D6D282-2293-4D4B-AB08-3F5CAA5303DA}" srcOrd="0" destOrd="0" parTransId="{6685089A-CA63-4E1F-8114-F7F2F96A39A6}" sibTransId="{608AE58C-259B-43F1-BBB0-8DF487217456}"/>
    <dgm:cxn modelId="{25C9871A-AE94-4890-A5F8-6DF7E5FC0691}" srcId="{B943E31F-A5F0-40C7-A485-7F5E47EA8E04}" destId="{976EE23E-BC1F-44A7-9AA5-3CC8575D9195}" srcOrd="1" destOrd="0" parTransId="{9C8D8F86-EA03-439B-BD79-5B2A3DB079BE}" sibTransId="{D821B885-9D25-4353-89E1-5EF88127B584}"/>
    <dgm:cxn modelId="{3C9FFD22-5041-4285-96AF-3B49D1AB375F}" type="presOf" srcId="{8606344C-75B3-4AD1-9F53-FE5417CD603E}" destId="{389D703D-54E8-44C3-8BF8-180AE18AED70}" srcOrd="0" destOrd="0" presId="urn:microsoft.com/office/officeart/2005/8/layout/venn1"/>
    <dgm:cxn modelId="{54FE3F3B-DFA6-490C-879E-99A945449207}" type="presOf" srcId="{B544A423-C1F5-410C-98CF-90F42629FB97}" destId="{4EA15AE1-C06C-451A-B5E8-0250CC42AFF0}" srcOrd="1" destOrd="3" presId="urn:microsoft.com/office/officeart/2005/8/layout/venn1"/>
    <dgm:cxn modelId="{3115A13B-1FCD-4914-9CDD-E2259B205299}" srcId="{B943E31F-A5F0-40C7-A485-7F5E47EA8E04}" destId="{B544A423-C1F5-410C-98CF-90F42629FB97}" srcOrd="2" destOrd="0" parTransId="{45A19AFD-54D5-42A9-BCC5-05E62080F5C8}" sibTransId="{C8A15F48-580D-47DB-9C2C-440ADF8720B8}"/>
    <dgm:cxn modelId="{6621725E-0F90-470C-BDC5-4D2D0F63CB3D}" type="presOf" srcId="{722ED5B2-A4A7-48A9-871A-BFDBD8865153}" destId="{42504D9D-CCDA-4469-8BA3-797D2BC763CE}" srcOrd="0" destOrd="2" presId="urn:microsoft.com/office/officeart/2005/8/layout/venn1"/>
    <dgm:cxn modelId="{9197C160-9183-4BC5-AF70-3715B5ECE79C}" type="presOf" srcId="{5E3CBBA6-A663-4A88-80E9-430345057CB9}" destId="{42504D9D-CCDA-4469-8BA3-797D2BC763CE}" srcOrd="0" destOrd="1" presId="urn:microsoft.com/office/officeart/2005/8/layout/venn1"/>
    <dgm:cxn modelId="{5DC5B376-1E6A-4F30-BF11-993D91D81624}" srcId="{8606344C-75B3-4AD1-9F53-FE5417CD603E}" destId="{C33DF256-4687-4D7A-8EB9-78FBA1A6C69A}" srcOrd="0" destOrd="0" parTransId="{BF8CC3BE-7CD0-4E3E-953A-A8A48B171665}" sibTransId="{AE935345-A5C6-42A0-B7DB-D38C82EC69E5}"/>
    <dgm:cxn modelId="{60B84657-DBA5-4B38-B247-FCE938459EE6}" srcId="{C33DF256-4687-4D7A-8EB9-78FBA1A6C69A}" destId="{5E3CBBA6-A663-4A88-80E9-430345057CB9}" srcOrd="0" destOrd="0" parTransId="{FE21E148-378D-4868-9310-CC3B3374832D}" sibTransId="{ACCD03E8-918E-4EDB-BD92-7592318BEE06}"/>
    <dgm:cxn modelId="{30B0BC79-6FC8-45AC-A302-100F9657D86E}" srcId="{8606344C-75B3-4AD1-9F53-FE5417CD603E}" destId="{B943E31F-A5F0-40C7-A485-7F5E47EA8E04}" srcOrd="1" destOrd="0" parTransId="{AE9F0754-AB54-452C-884D-275076A28B51}" sibTransId="{92B75A7B-45E5-4CCF-9C9F-0B994A11E015}"/>
    <dgm:cxn modelId="{8F750B83-0E08-4181-A6E3-8314D4E81DD3}" type="presOf" srcId="{C33DF256-4687-4D7A-8EB9-78FBA1A6C69A}" destId="{42504D9D-CCDA-4469-8BA3-797D2BC763CE}" srcOrd="1" destOrd="0" presId="urn:microsoft.com/office/officeart/2005/8/layout/venn1"/>
    <dgm:cxn modelId="{4B29628B-65E5-4E6F-961D-B87557255870}" type="presOf" srcId="{28D6D282-2293-4D4B-AB08-3F5CAA5303DA}" destId="{5B75CC3C-36FF-4EB0-82B6-A8D0BC3B154E}" srcOrd="0" destOrd="1" presId="urn:microsoft.com/office/officeart/2005/8/layout/venn1"/>
    <dgm:cxn modelId="{4149B993-8BBD-4CD5-8F35-896E34E28F3A}" type="presOf" srcId="{976EE23E-BC1F-44A7-9AA5-3CC8575D9195}" destId="{4EA15AE1-C06C-451A-B5E8-0250CC42AFF0}" srcOrd="1" destOrd="2" presId="urn:microsoft.com/office/officeart/2005/8/layout/venn1"/>
    <dgm:cxn modelId="{95C83095-D676-445E-AC39-4F45DADA02BF}" type="presOf" srcId="{5E3CBBA6-A663-4A88-80E9-430345057CB9}" destId="{ADFE4007-7AAE-4534-8AF6-683ED20AD280}" srcOrd="1" destOrd="1" presId="urn:microsoft.com/office/officeart/2005/8/layout/venn1"/>
    <dgm:cxn modelId="{3CBE92A9-6765-44FC-BAB2-F0A502B52CD1}" type="presOf" srcId="{28D6D282-2293-4D4B-AB08-3F5CAA5303DA}" destId="{4EA15AE1-C06C-451A-B5E8-0250CC42AFF0}" srcOrd="1" destOrd="1" presId="urn:microsoft.com/office/officeart/2005/8/layout/venn1"/>
    <dgm:cxn modelId="{78FE90B7-5B60-4B63-ADE0-2E5E1CBB96FC}" type="presOf" srcId="{B544A423-C1F5-410C-98CF-90F42629FB97}" destId="{5B75CC3C-36FF-4EB0-82B6-A8D0BC3B154E}" srcOrd="0" destOrd="3" presId="urn:microsoft.com/office/officeart/2005/8/layout/venn1"/>
    <dgm:cxn modelId="{8E0A62C8-1821-489F-BE28-19A3A5A63C4A}" type="presOf" srcId="{976EE23E-BC1F-44A7-9AA5-3CC8575D9195}" destId="{5B75CC3C-36FF-4EB0-82B6-A8D0BC3B154E}" srcOrd="0" destOrd="2" presId="urn:microsoft.com/office/officeart/2005/8/layout/venn1"/>
    <dgm:cxn modelId="{BD45A1D5-37C5-46E5-8FB3-72B3EBA684AB}" srcId="{C33DF256-4687-4D7A-8EB9-78FBA1A6C69A}" destId="{722ED5B2-A4A7-48A9-871A-BFDBD8865153}" srcOrd="1" destOrd="0" parTransId="{F32AA97B-C575-404A-BD73-9D44C52FECDD}" sibTransId="{BFED7716-C614-4E2A-AB7C-E8952260F3C9}"/>
    <dgm:cxn modelId="{8E9241D8-B5CB-4FB1-AF9D-51DA2873189B}" type="presOf" srcId="{722ED5B2-A4A7-48A9-871A-BFDBD8865153}" destId="{ADFE4007-7AAE-4534-8AF6-683ED20AD280}" srcOrd="1" destOrd="2" presId="urn:microsoft.com/office/officeart/2005/8/layout/venn1"/>
    <dgm:cxn modelId="{BB057BE7-4452-48E5-B239-5642BB9C1B6E}" type="presOf" srcId="{B943E31F-A5F0-40C7-A485-7F5E47EA8E04}" destId="{4EA15AE1-C06C-451A-B5E8-0250CC42AFF0}" srcOrd="1" destOrd="0" presId="urn:microsoft.com/office/officeart/2005/8/layout/venn1"/>
    <dgm:cxn modelId="{24DD24F8-050D-4638-93A5-DA6A289FC3D1}" type="presOf" srcId="{C33DF256-4687-4D7A-8EB9-78FBA1A6C69A}" destId="{ADFE4007-7AAE-4534-8AF6-683ED20AD280}" srcOrd="0" destOrd="0" presId="urn:microsoft.com/office/officeart/2005/8/layout/venn1"/>
    <dgm:cxn modelId="{B08A81FD-C017-45A7-A0DA-7DB0698E29F3}" type="presOf" srcId="{B943E31F-A5F0-40C7-A485-7F5E47EA8E04}" destId="{5B75CC3C-36FF-4EB0-82B6-A8D0BC3B154E}" srcOrd="0" destOrd="0" presId="urn:microsoft.com/office/officeart/2005/8/layout/venn1"/>
    <dgm:cxn modelId="{F0FE4F15-44E6-4F10-83FC-EC88B923BC3C}" type="presParOf" srcId="{389D703D-54E8-44C3-8BF8-180AE18AED70}" destId="{42504D9D-CCDA-4469-8BA3-797D2BC763CE}" srcOrd="0" destOrd="0" presId="urn:microsoft.com/office/officeart/2005/8/layout/venn1"/>
    <dgm:cxn modelId="{7E01F498-850C-4CC9-B555-4CDE1E7AECAA}" type="presParOf" srcId="{389D703D-54E8-44C3-8BF8-180AE18AED70}" destId="{ADFE4007-7AAE-4534-8AF6-683ED20AD280}" srcOrd="1" destOrd="0" presId="urn:microsoft.com/office/officeart/2005/8/layout/venn1"/>
    <dgm:cxn modelId="{A22616E0-5A5F-4F88-9DA0-67D0CA08ED63}" type="presParOf" srcId="{389D703D-54E8-44C3-8BF8-180AE18AED70}" destId="{5B75CC3C-36FF-4EB0-82B6-A8D0BC3B154E}" srcOrd="2" destOrd="0" presId="urn:microsoft.com/office/officeart/2005/8/layout/venn1"/>
    <dgm:cxn modelId="{012D61F3-CDBC-463E-BE61-C50A52EDE60C}" type="presParOf" srcId="{389D703D-54E8-44C3-8BF8-180AE18AED70}" destId="{4EA15AE1-C06C-451A-B5E8-0250CC42AFF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606344C-75B3-4AD1-9F53-FE5417CD603E}" type="doc">
      <dgm:prSet loTypeId="urn:microsoft.com/office/officeart/2005/8/layout/venn1" loCatId="relationship" qsTypeId="urn:microsoft.com/office/officeart/2005/8/quickstyle/simple1" qsCatId="simple" csTypeId="urn:microsoft.com/office/officeart/2005/8/colors/colorful5" csCatId="colorful" phldr="1"/>
      <dgm:spPr/>
    </dgm:pt>
    <dgm:pt modelId="{C33DF256-4687-4D7A-8EB9-78FBA1A6C69A}">
      <dgm:prSet phldrT="[Text]" custT="1"/>
      <dgm:spPr/>
      <dgm:t>
        <a:bodyPr/>
        <a:lstStyle/>
        <a:p>
          <a:r>
            <a:rPr lang="en-US" sz="4400" dirty="0"/>
            <a:t>LEO</a:t>
          </a:r>
        </a:p>
      </dgm:t>
    </dgm:pt>
    <dgm:pt modelId="{BF8CC3BE-7CD0-4E3E-953A-A8A48B171665}" type="parTrans" cxnId="{5DC5B376-1E6A-4F30-BF11-993D91D81624}">
      <dgm:prSet/>
      <dgm:spPr/>
      <dgm:t>
        <a:bodyPr/>
        <a:lstStyle/>
        <a:p>
          <a:endParaRPr lang="en-US" sz="1400"/>
        </a:p>
      </dgm:t>
    </dgm:pt>
    <dgm:pt modelId="{AE935345-A5C6-42A0-B7DB-D38C82EC69E5}" type="sibTrans" cxnId="{5DC5B376-1E6A-4F30-BF11-993D91D81624}">
      <dgm:prSet/>
      <dgm:spPr/>
      <dgm:t>
        <a:bodyPr/>
        <a:lstStyle/>
        <a:p>
          <a:endParaRPr lang="en-US" sz="1400"/>
        </a:p>
      </dgm:t>
    </dgm:pt>
    <dgm:pt modelId="{B943E31F-A5F0-40C7-A485-7F5E47EA8E04}">
      <dgm:prSet phldrT="[Text]" custT="1"/>
      <dgm:spPr>
        <a:solidFill>
          <a:schemeClr val="accent3">
            <a:alpha val="50000"/>
          </a:schemeClr>
        </a:solidFill>
      </dgm:spPr>
      <dgm:t>
        <a:bodyPr lIns="0"/>
        <a:lstStyle/>
        <a:p>
          <a:pPr algn="l">
            <a:buNone/>
          </a:pPr>
          <a:r>
            <a:rPr lang="en-US" sz="4400"/>
            <a:t>NRHO</a:t>
          </a:r>
          <a:endParaRPr lang="en-US" sz="4400" dirty="0"/>
        </a:p>
      </dgm:t>
    </dgm:pt>
    <dgm:pt modelId="{AE9F0754-AB54-452C-884D-275076A28B51}" type="parTrans" cxnId="{30B0BC79-6FC8-45AC-A302-100F9657D86E}">
      <dgm:prSet/>
      <dgm:spPr/>
      <dgm:t>
        <a:bodyPr/>
        <a:lstStyle/>
        <a:p>
          <a:endParaRPr lang="en-US" sz="1400"/>
        </a:p>
      </dgm:t>
    </dgm:pt>
    <dgm:pt modelId="{92B75A7B-45E5-4CCF-9C9F-0B994A11E015}" type="sibTrans" cxnId="{30B0BC79-6FC8-45AC-A302-100F9657D86E}">
      <dgm:prSet/>
      <dgm:spPr/>
      <dgm:t>
        <a:bodyPr/>
        <a:lstStyle/>
        <a:p>
          <a:endParaRPr lang="en-US" sz="1400"/>
        </a:p>
      </dgm:t>
    </dgm:pt>
    <dgm:pt modelId="{50A1B3A5-0CA6-4773-A98C-C60224850C03}">
      <dgm:prSet phldrT="[Text]" custT="1"/>
      <dgm:spPr>
        <a:solidFill>
          <a:schemeClr val="accent3">
            <a:alpha val="50000"/>
          </a:schemeClr>
        </a:solidFill>
      </dgm:spPr>
      <dgm:t>
        <a:bodyPr lIns="0"/>
        <a:lstStyle/>
        <a:p>
          <a:pPr algn="ctr"/>
          <a:r>
            <a:rPr lang="en-US" sz="1400"/>
            <a:t>Lunar Dust</a:t>
          </a:r>
          <a:endParaRPr lang="en-US" sz="1400" dirty="0"/>
        </a:p>
      </dgm:t>
    </dgm:pt>
    <dgm:pt modelId="{35A1BB38-4578-4BAF-A67D-C731B209AB22}" type="parTrans" cxnId="{68C83B36-6B07-42CF-BEC5-F9AAA3CB2C74}">
      <dgm:prSet/>
      <dgm:spPr/>
      <dgm:t>
        <a:bodyPr/>
        <a:lstStyle/>
        <a:p>
          <a:endParaRPr lang="en-US" sz="1400"/>
        </a:p>
      </dgm:t>
    </dgm:pt>
    <dgm:pt modelId="{3911FE7C-A640-438A-B919-9C87634720F7}" type="sibTrans" cxnId="{68C83B36-6B07-42CF-BEC5-F9AAA3CB2C74}">
      <dgm:prSet/>
      <dgm:spPr/>
      <dgm:t>
        <a:bodyPr/>
        <a:lstStyle/>
        <a:p>
          <a:endParaRPr lang="en-US" sz="1400"/>
        </a:p>
      </dgm:t>
    </dgm:pt>
    <dgm:pt modelId="{BEF16D19-501F-4684-B286-B3FA1A11E498}">
      <dgm:prSet phldrT="[Text]" custT="1"/>
      <dgm:spPr/>
      <dgm:t>
        <a:bodyPr/>
        <a:lstStyle/>
        <a:p>
          <a:r>
            <a:rPr lang="en-US" sz="1400" dirty="0"/>
            <a:t>Atomic Oxygen</a:t>
          </a:r>
        </a:p>
      </dgm:t>
    </dgm:pt>
    <dgm:pt modelId="{B99AF774-EA86-4A82-91FA-C942B89739EC}" type="parTrans" cxnId="{5D9A1426-AE43-4537-99F6-E4EC8E1BE1EE}">
      <dgm:prSet/>
      <dgm:spPr/>
      <dgm:t>
        <a:bodyPr/>
        <a:lstStyle/>
        <a:p>
          <a:endParaRPr lang="en-US" sz="1400"/>
        </a:p>
      </dgm:t>
    </dgm:pt>
    <dgm:pt modelId="{F6BBF07E-2CF5-4DB8-A39C-1A066EB8F5B6}" type="sibTrans" cxnId="{5D9A1426-AE43-4537-99F6-E4EC8E1BE1EE}">
      <dgm:prSet/>
      <dgm:spPr/>
      <dgm:t>
        <a:bodyPr/>
        <a:lstStyle/>
        <a:p>
          <a:endParaRPr lang="en-US" sz="1400"/>
        </a:p>
      </dgm:t>
    </dgm:pt>
    <dgm:pt modelId="{5E3CBBA6-A663-4A88-80E9-430345057CB9}">
      <dgm:prSet phldrT="[Text]" custT="1"/>
      <dgm:spPr/>
      <dgm:t>
        <a:bodyPr/>
        <a:lstStyle/>
        <a:p>
          <a:r>
            <a:rPr lang="en-US" sz="1400" dirty="0"/>
            <a:t>Orbital debris</a:t>
          </a:r>
        </a:p>
      </dgm:t>
    </dgm:pt>
    <dgm:pt modelId="{FE21E148-378D-4868-9310-CC3B3374832D}" type="parTrans" cxnId="{60B84657-DBA5-4B38-B247-FCE938459EE6}">
      <dgm:prSet/>
      <dgm:spPr/>
      <dgm:t>
        <a:bodyPr/>
        <a:lstStyle/>
        <a:p>
          <a:endParaRPr lang="en-US" sz="1400"/>
        </a:p>
      </dgm:t>
    </dgm:pt>
    <dgm:pt modelId="{ACCD03E8-918E-4EDB-BD92-7592318BEE06}" type="sibTrans" cxnId="{60B84657-DBA5-4B38-B247-FCE938459EE6}">
      <dgm:prSet/>
      <dgm:spPr/>
      <dgm:t>
        <a:bodyPr/>
        <a:lstStyle/>
        <a:p>
          <a:endParaRPr lang="en-US" sz="1400"/>
        </a:p>
      </dgm:t>
    </dgm:pt>
    <dgm:pt modelId="{70F40101-6C67-485B-B160-2BDC6E84CAD6}">
      <dgm:prSet phldrT="[Text]" custT="1"/>
      <dgm:spPr>
        <a:solidFill>
          <a:schemeClr val="accent3">
            <a:alpha val="50000"/>
          </a:schemeClr>
        </a:solidFill>
      </dgm:spPr>
      <dgm:t>
        <a:bodyPr lIns="0"/>
        <a:lstStyle/>
        <a:p>
          <a:pPr algn="l"/>
          <a:endParaRPr lang="en-US" sz="1800" dirty="0"/>
        </a:p>
      </dgm:t>
    </dgm:pt>
    <dgm:pt modelId="{841EE03C-CDDE-4A7C-B08C-4BC9ECC517A1}" type="parTrans" cxnId="{F92C2189-ED31-4497-A3DE-CAABA2D1FB86}">
      <dgm:prSet/>
      <dgm:spPr/>
      <dgm:t>
        <a:bodyPr/>
        <a:lstStyle/>
        <a:p>
          <a:endParaRPr lang="en-US" sz="1400"/>
        </a:p>
      </dgm:t>
    </dgm:pt>
    <dgm:pt modelId="{90F6323F-616C-4197-BAEB-68D529365A0C}" type="sibTrans" cxnId="{F92C2189-ED31-4497-A3DE-CAABA2D1FB86}">
      <dgm:prSet/>
      <dgm:spPr/>
      <dgm:t>
        <a:bodyPr/>
        <a:lstStyle/>
        <a:p>
          <a:endParaRPr lang="en-US" sz="1400"/>
        </a:p>
      </dgm:t>
    </dgm:pt>
    <dgm:pt modelId="{F5A9FC4C-C945-4709-80A6-FE4F7CC78F8E}">
      <dgm:prSet phldrT="[Text]" custT="1"/>
      <dgm:spPr/>
      <dgm:t>
        <a:bodyPr/>
        <a:lstStyle/>
        <a:p>
          <a:endParaRPr lang="en-US" sz="1400" dirty="0"/>
        </a:p>
      </dgm:t>
    </dgm:pt>
    <dgm:pt modelId="{414CAE1C-2942-4409-AF58-1B25C9F5021C}" type="parTrans" cxnId="{0EF59BA1-80DE-4EC0-BDAE-5EC291F3D5BA}">
      <dgm:prSet/>
      <dgm:spPr/>
      <dgm:t>
        <a:bodyPr/>
        <a:lstStyle/>
        <a:p>
          <a:endParaRPr lang="en-US"/>
        </a:p>
      </dgm:t>
    </dgm:pt>
    <dgm:pt modelId="{8BD07806-F3B5-401D-8E2E-372B8E4236A7}" type="sibTrans" cxnId="{0EF59BA1-80DE-4EC0-BDAE-5EC291F3D5BA}">
      <dgm:prSet/>
      <dgm:spPr/>
      <dgm:t>
        <a:bodyPr/>
        <a:lstStyle/>
        <a:p>
          <a:endParaRPr lang="en-US"/>
        </a:p>
      </dgm:t>
    </dgm:pt>
    <dgm:pt modelId="{6B94BDEF-E92E-4932-8076-B4066408A6A2}">
      <dgm:prSet phldrT="[Text]" custT="1"/>
      <dgm:spPr>
        <a:solidFill>
          <a:schemeClr val="accent3">
            <a:alpha val="50000"/>
          </a:schemeClr>
        </a:solidFill>
      </dgm:spPr>
      <dgm:t>
        <a:bodyPr lIns="0"/>
        <a:lstStyle/>
        <a:p>
          <a:pPr algn="ctr"/>
          <a:r>
            <a:rPr lang="en-US" sz="1400">
              <a:latin typeface="+mj-lt"/>
              <a:cs typeface="Arial"/>
            </a:rPr>
            <a:t>Solar wind charged particles</a:t>
          </a:r>
          <a:endParaRPr lang="en-US" sz="1400" dirty="0"/>
        </a:p>
      </dgm:t>
    </dgm:pt>
    <dgm:pt modelId="{E9723B73-B207-494C-88AA-AF599456BDC2}" type="parTrans" cxnId="{749C2C5F-0F74-4EB0-BDCD-300F34D07A1B}">
      <dgm:prSet/>
      <dgm:spPr/>
      <dgm:t>
        <a:bodyPr/>
        <a:lstStyle/>
        <a:p>
          <a:endParaRPr lang="en-US"/>
        </a:p>
      </dgm:t>
    </dgm:pt>
    <dgm:pt modelId="{EF019505-1CE3-4EA5-92BA-52013E3C9873}" type="sibTrans" cxnId="{749C2C5F-0F74-4EB0-BDCD-300F34D07A1B}">
      <dgm:prSet/>
      <dgm:spPr/>
      <dgm:t>
        <a:bodyPr/>
        <a:lstStyle/>
        <a:p>
          <a:endParaRPr lang="en-US"/>
        </a:p>
      </dgm:t>
    </dgm:pt>
    <dgm:pt modelId="{389D703D-54E8-44C3-8BF8-180AE18AED70}" type="pres">
      <dgm:prSet presAssocID="{8606344C-75B3-4AD1-9F53-FE5417CD603E}" presName="compositeShape" presStyleCnt="0">
        <dgm:presLayoutVars>
          <dgm:chMax val="7"/>
          <dgm:dir/>
          <dgm:resizeHandles val="exact"/>
        </dgm:presLayoutVars>
      </dgm:prSet>
      <dgm:spPr/>
    </dgm:pt>
    <dgm:pt modelId="{42504D9D-CCDA-4469-8BA3-797D2BC763CE}" type="pres">
      <dgm:prSet presAssocID="{C33DF256-4687-4D7A-8EB9-78FBA1A6C69A}" presName="circ1" presStyleLbl="vennNode1" presStyleIdx="0" presStyleCnt="2" custScaleX="105405" custScaleY="101351"/>
      <dgm:spPr/>
    </dgm:pt>
    <dgm:pt modelId="{ADFE4007-7AAE-4534-8AF6-683ED20AD280}" type="pres">
      <dgm:prSet presAssocID="{C33DF256-4687-4D7A-8EB9-78FBA1A6C69A}" presName="circ1Tx" presStyleLbl="revTx" presStyleIdx="0" presStyleCnt="0">
        <dgm:presLayoutVars>
          <dgm:chMax val="0"/>
          <dgm:chPref val="0"/>
          <dgm:bulletEnabled val="1"/>
        </dgm:presLayoutVars>
      </dgm:prSet>
      <dgm:spPr/>
    </dgm:pt>
    <dgm:pt modelId="{D84C7D08-8784-4E84-A263-AA13AADD76BC}" type="pres">
      <dgm:prSet presAssocID="{B943E31F-A5F0-40C7-A485-7F5E47EA8E04}" presName="circ2" presStyleLbl="vennNode1" presStyleIdx="1" presStyleCnt="2" custScaleX="105405" custScaleY="101351"/>
      <dgm:spPr/>
    </dgm:pt>
    <dgm:pt modelId="{17ED4561-7228-42D6-98E5-7A042EEA10BE}" type="pres">
      <dgm:prSet presAssocID="{B943E31F-A5F0-40C7-A485-7F5E47EA8E04}" presName="circ2Tx" presStyleLbl="revTx" presStyleIdx="0" presStyleCnt="0">
        <dgm:presLayoutVars>
          <dgm:chMax val="0"/>
          <dgm:chPref val="0"/>
          <dgm:bulletEnabled val="1"/>
        </dgm:presLayoutVars>
      </dgm:prSet>
      <dgm:spPr/>
    </dgm:pt>
  </dgm:ptLst>
  <dgm:cxnLst>
    <dgm:cxn modelId="{23A1171D-2566-4C6C-BF24-E748B8EA0D05}" type="presOf" srcId="{50A1B3A5-0CA6-4773-A98C-C60224850C03}" destId="{D84C7D08-8784-4E84-A263-AA13AADD76BC}" srcOrd="0" destOrd="1" presId="urn:microsoft.com/office/officeart/2005/8/layout/venn1"/>
    <dgm:cxn modelId="{3C9FFD22-5041-4285-96AF-3B49D1AB375F}" type="presOf" srcId="{8606344C-75B3-4AD1-9F53-FE5417CD603E}" destId="{389D703D-54E8-44C3-8BF8-180AE18AED70}" srcOrd="0" destOrd="0" presId="urn:microsoft.com/office/officeart/2005/8/layout/venn1"/>
    <dgm:cxn modelId="{5D9A1426-AE43-4537-99F6-E4EC8E1BE1EE}" srcId="{C33DF256-4687-4D7A-8EB9-78FBA1A6C69A}" destId="{BEF16D19-501F-4684-B286-B3FA1A11E498}" srcOrd="0" destOrd="0" parTransId="{B99AF774-EA86-4A82-91FA-C942B89739EC}" sibTransId="{F6BBF07E-2CF5-4DB8-A39C-1A066EB8F5B6}"/>
    <dgm:cxn modelId="{68C83B36-6B07-42CF-BEC5-F9AAA3CB2C74}" srcId="{B943E31F-A5F0-40C7-A485-7F5E47EA8E04}" destId="{50A1B3A5-0CA6-4773-A98C-C60224850C03}" srcOrd="0" destOrd="0" parTransId="{35A1BB38-4578-4BAF-A67D-C731B209AB22}" sibTransId="{3911FE7C-A640-438A-B919-9C87634720F7}"/>
    <dgm:cxn modelId="{F294B539-0DF2-466F-ABCD-9E540B0F1157}" type="presOf" srcId="{6B94BDEF-E92E-4932-8076-B4066408A6A2}" destId="{17ED4561-7228-42D6-98E5-7A042EEA10BE}" srcOrd="1" destOrd="2" presId="urn:microsoft.com/office/officeart/2005/8/layout/venn1"/>
    <dgm:cxn modelId="{635A495E-190A-417D-BBE5-75F7EBF1D5F3}" type="presOf" srcId="{F5A9FC4C-C945-4709-80A6-FE4F7CC78F8E}" destId="{ADFE4007-7AAE-4534-8AF6-683ED20AD280}" srcOrd="1" destOrd="3" presId="urn:microsoft.com/office/officeart/2005/8/layout/venn1"/>
    <dgm:cxn modelId="{749C2C5F-0F74-4EB0-BDCD-300F34D07A1B}" srcId="{B943E31F-A5F0-40C7-A485-7F5E47EA8E04}" destId="{6B94BDEF-E92E-4932-8076-B4066408A6A2}" srcOrd="1" destOrd="0" parTransId="{E9723B73-B207-494C-88AA-AF599456BDC2}" sibTransId="{EF019505-1CE3-4EA5-92BA-52013E3C9873}"/>
    <dgm:cxn modelId="{9197C160-9183-4BC5-AF70-3715B5ECE79C}" type="presOf" srcId="{5E3CBBA6-A663-4A88-80E9-430345057CB9}" destId="{42504D9D-CCDA-4469-8BA3-797D2BC763CE}" srcOrd="0" destOrd="2" presId="urn:microsoft.com/office/officeart/2005/8/layout/venn1"/>
    <dgm:cxn modelId="{824B3166-FE51-4F40-B824-EE1CA04BBDC2}" type="presOf" srcId="{6B94BDEF-E92E-4932-8076-B4066408A6A2}" destId="{D84C7D08-8784-4E84-A263-AA13AADD76BC}" srcOrd="0" destOrd="2" presId="urn:microsoft.com/office/officeart/2005/8/layout/venn1"/>
    <dgm:cxn modelId="{06351471-E24D-4BAF-A172-7C44BD8EEDA6}" type="presOf" srcId="{BEF16D19-501F-4684-B286-B3FA1A11E498}" destId="{ADFE4007-7AAE-4534-8AF6-683ED20AD280}" srcOrd="1" destOrd="1" presId="urn:microsoft.com/office/officeart/2005/8/layout/venn1"/>
    <dgm:cxn modelId="{5DC5B376-1E6A-4F30-BF11-993D91D81624}" srcId="{8606344C-75B3-4AD1-9F53-FE5417CD603E}" destId="{C33DF256-4687-4D7A-8EB9-78FBA1A6C69A}" srcOrd="0" destOrd="0" parTransId="{BF8CC3BE-7CD0-4E3E-953A-A8A48B171665}" sibTransId="{AE935345-A5C6-42A0-B7DB-D38C82EC69E5}"/>
    <dgm:cxn modelId="{60B84657-DBA5-4B38-B247-FCE938459EE6}" srcId="{C33DF256-4687-4D7A-8EB9-78FBA1A6C69A}" destId="{5E3CBBA6-A663-4A88-80E9-430345057CB9}" srcOrd="1" destOrd="0" parTransId="{FE21E148-378D-4868-9310-CC3B3374832D}" sibTransId="{ACCD03E8-918E-4EDB-BD92-7592318BEE06}"/>
    <dgm:cxn modelId="{30B0BC79-6FC8-45AC-A302-100F9657D86E}" srcId="{8606344C-75B3-4AD1-9F53-FE5417CD603E}" destId="{B943E31F-A5F0-40C7-A485-7F5E47EA8E04}" srcOrd="1" destOrd="0" parTransId="{AE9F0754-AB54-452C-884D-275076A28B51}" sibTransId="{92B75A7B-45E5-4CCF-9C9F-0B994A11E015}"/>
    <dgm:cxn modelId="{07FB6880-88A8-4434-9053-A3299642CBB7}" type="presOf" srcId="{70F40101-6C67-485B-B160-2BDC6E84CAD6}" destId="{D84C7D08-8784-4E84-A263-AA13AADD76BC}" srcOrd="0" destOrd="3" presId="urn:microsoft.com/office/officeart/2005/8/layout/venn1"/>
    <dgm:cxn modelId="{8F750B83-0E08-4181-A6E3-8314D4E81DD3}" type="presOf" srcId="{C33DF256-4687-4D7A-8EB9-78FBA1A6C69A}" destId="{42504D9D-CCDA-4469-8BA3-797D2BC763CE}" srcOrd="1" destOrd="0" presId="urn:microsoft.com/office/officeart/2005/8/layout/venn1"/>
    <dgm:cxn modelId="{F92C2189-ED31-4497-A3DE-CAABA2D1FB86}" srcId="{B943E31F-A5F0-40C7-A485-7F5E47EA8E04}" destId="{70F40101-6C67-485B-B160-2BDC6E84CAD6}" srcOrd="2" destOrd="0" parTransId="{841EE03C-CDDE-4A7C-B08C-4BC9ECC517A1}" sibTransId="{90F6323F-616C-4197-BAEB-68D529365A0C}"/>
    <dgm:cxn modelId="{EC04B38B-9995-418A-8DEF-711AB91E59AD}" type="presOf" srcId="{70F40101-6C67-485B-B160-2BDC6E84CAD6}" destId="{17ED4561-7228-42D6-98E5-7A042EEA10BE}" srcOrd="1" destOrd="3" presId="urn:microsoft.com/office/officeart/2005/8/layout/venn1"/>
    <dgm:cxn modelId="{E68CBE8E-5688-45CD-BF83-016884993373}" type="presOf" srcId="{BEF16D19-501F-4684-B286-B3FA1A11E498}" destId="{42504D9D-CCDA-4469-8BA3-797D2BC763CE}" srcOrd="0" destOrd="1" presId="urn:microsoft.com/office/officeart/2005/8/layout/venn1"/>
    <dgm:cxn modelId="{317F9491-89D3-4814-86C2-BEC37436EF30}" type="presOf" srcId="{B943E31F-A5F0-40C7-A485-7F5E47EA8E04}" destId="{D84C7D08-8784-4E84-A263-AA13AADD76BC}" srcOrd="0" destOrd="0" presId="urn:microsoft.com/office/officeart/2005/8/layout/venn1"/>
    <dgm:cxn modelId="{95C83095-D676-445E-AC39-4F45DADA02BF}" type="presOf" srcId="{5E3CBBA6-A663-4A88-80E9-430345057CB9}" destId="{ADFE4007-7AAE-4534-8AF6-683ED20AD280}" srcOrd="1" destOrd="2" presId="urn:microsoft.com/office/officeart/2005/8/layout/venn1"/>
    <dgm:cxn modelId="{0EF59BA1-80DE-4EC0-BDAE-5EC291F3D5BA}" srcId="{C33DF256-4687-4D7A-8EB9-78FBA1A6C69A}" destId="{F5A9FC4C-C945-4709-80A6-FE4F7CC78F8E}" srcOrd="2" destOrd="0" parTransId="{414CAE1C-2942-4409-AF58-1B25C9F5021C}" sibTransId="{8BD07806-F3B5-401D-8E2E-372B8E4236A7}"/>
    <dgm:cxn modelId="{623E85C8-C1E1-4A13-9235-986FC5B1F99A}" type="presOf" srcId="{B943E31F-A5F0-40C7-A485-7F5E47EA8E04}" destId="{17ED4561-7228-42D6-98E5-7A042EEA10BE}" srcOrd="1" destOrd="0" presId="urn:microsoft.com/office/officeart/2005/8/layout/venn1"/>
    <dgm:cxn modelId="{C5A6A6EC-6D61-4347-AF3D-53AF5B5F2472}" type="presOf" srcId="{50A1B3A5-0CA6-4773-A98C-C60224850C03}" destId="{17ED4561-7228-42D6-98E5-7A042EEA10BE}" srcOrd="1" destOrd="1" presId="urn:microsoft.com/office/officeart/2005/8/layout/venn1"/>
    <dgm:cxn modelId="{BF85A3F5-EE9C-4BEA-96DF-D6F67DE294CE}" type="presOf" srcId="{F5A9FC4C-C945-4709-80A6-FE4F7CC78F8E}" destId="{42504D9D-CCDA-4469-8BA3-797D2BC763CE}" srcOrd="0" destOrd="3" presId="urn:microsoft.com/office/officeart/2005/8/layout/venn1"/>
    <dgm:cxn modelId="{24DD24F8-050D-4638-93A5-DA6A289FC3D1}" type="presOf" srcId="{C33DF256-4687-4D7A-8EB9-78FBA1A6C69A}" destId="{ADFE4007-7AAE-4534-8AF6-683ED20AD280}" srcOrd="0" destOrd="0" presId="urn:microsoft.com/office/officeart/2005/8/layout/venn1"/>
    <dgm:cxn modelId="{F0FE4F15-44E6-4F10-83FC-EC88B923BC3C}" type="presParOf" srcId="{389D703D-54E8-44C3-8BF8-180AE18AED70}" destId="{42504D9D-CCDA-4469-8BA3-797D2BC763CE}" srcOrd="0" destOrd="0" presId="urn:microsoft.com/office/officeart/2005/8/layout/venn1"/>
    <dgm:cxn modelId="{7E01F498-850C-4CC9-B555-4CDE1E7AECAA}" type="presParOf" srcId="{389D703D-54E8-44C3-8BF8-180AE18AED70}" destId="{ADFE4007-7AAE-4534-8AF6-683ED20AD280}" srcOrd="1" destOrd="0" presId="urn:microsoft.com/office/officeart/2005/8/layout/venn1"/>
    <dgm:cxn modelId="{8E73FEC1-1738-4627-9F04-9D6D0A15551F}" type="presParOf" srcId="{389D703D-54E8-44C3-8BF8-180AE18AED70}" destId="{D84C7D08-8784-4E84-A263-AA13AADD76BC}" srcOrd="2" destOrd="0" presId="urn:microsoft.com/office/officeart/2005/8/layout/venn1"/>
    <dgm:cxn modelId="{252CFE76-D08C-45BF-A39F-D91228A1FE13}" type="presParOf" srcId="{389D703D-54E8-44C3-8BF8-180AE18AED70}" destId="{17ED4561-7228-42D6-98E5-7A042EEA10BE}" srcOrd="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04D9D-CCDA-4469-8BA3-797D2BC763CE}">
      <dsp:nvSpPr>
        <dsp:cNvPr id="0" name=""/>
        <dsp:cNvSpPr/>
      </dsp:nvSpPr>
      <dsp:spPr>
        <a:xfrm>
          <a:off x="0" y="159171"/>
          <a:ext cx="3618524" cy="3479351"/>
        </a:xfrm>
        <a:prstGeom prst="ellipse">
          <a:avLst/>
        </a:prstGeom>
        <a:solidFill>
          <a:schemeClr val="accent4">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dirty="0"/>
            <a:t>  GEO</a:t>
          </a:r>
        </a:p>
        <a:p>
          <a:pPr marL="114300" lvl="1" indent="-114300" algn="l" defTabSz="622300">
            <a:lnSpc>
              <a:spcPct val="90000"/>
            </a:lnSpc>
            <a:spcBef>
              <a:spcPct val="0"/>
            </a:spcBef>
            <a:spcAft>
              <a:spcPct val="15000"/>
            </a:spcAft>
            <a:buChar char="•"/>
          </a:pPr>
          <a:r>
            <a:rPr lang="en-US" sz="1400" kern="1200" dirty="0"/>
            <a:t>Orbital debris</a:t>
          </a:r>
        </a:p>
        <a:p>
          <a:pPr marL="114300" lvl="1" indent="-114300" algn="l" defTabSz="622300">
            <a:lnSpc>
              <a:spcPct val="90000"/>
            </a:lnSpc>
            <a:spcBef>
              <a:spcPct val="0"/>
            </a:spcBef>
            <a:spcAft>
              <a:spcPct val="15000"/>
            </a:spcAft>
            <a:buChar char="•"/>
          </a:pPr>
          <a:r>
            <a:rPr lang="en-US" sz="1400" kern="1200" dirty="0"/>
            <a:t>Van Allen Belt Charged Particles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505289" y="569462"/>
        <a:ext cx="2086356" cy="2658771"/>
      </dsp:txXfrm>
    </dsp:sp>
    <dsp:sp modelId="{5B75CC3C-36FF-4EB0-82B6-A8D0BC3B154E}">
      <dsp:nvSpPr>
        <dsp:cNvPr id="0" name=""/>
        <dsp:cNvSpPr/>
      </dsp:nvSpPr>
      <dsp:spPr>
        <a:xfrm>
          <a:off x="2502486" y="134729"/>
          <a:ext cx="3618524" cy="3479351"/>
        </a:xfrm>
        <a:prstGeom prst="ellipse">
          <a:avLst/>
        </a:prstGeom>
        <a:solidFill>
          <a:schemeClr val="accent3">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a:t>NRHO</a:t>
          </a:r>
          <a:endParaRPr lang="en-US" sz="4400" kern="1200" dirty="0"/>
        </a:p>
        <a:p>
          <a:pPr marL="114300" lvl="1" indent="-114300" algn="ctr" defTabSz="622300">
            <a:lnSpc>
              <a:spcPct val="90000"/>
            </a:lnSpc>
            <a:spcBef>
              <a:spcPct val="0"/>
            </a:spcBef>
            <a:spcAft>
              <a:spcPct val="15000"/>
            </a:spcAft>
            <a:buChar char="•"/>
          </a:pPr>
          <a:r>
            <a:rPr lang="en-US" sz="1400" kern="1200"/>
            <a:t>Lunar Dust</a:t>
          </a:r>
          <a:endParaRPr lang="en-US" sz="1400" kern="1200" dirty="0"/>
        </a:p>
        <a:p>
          <a:pPr marL="114300" lvl="1" indent="-114300" algn="ctr" defTabSz="622300">
            <a:lnSpc>
              <a:spcPct val="90000"/>
            </a:lnSpc>
            <a:spcBef>
              <a:spcPct val="0"/>
            </a:spcBef>
            <a:spcAft>
              <a:spcPct val="15000"/>
            </a:spcAft>
            <a:buChar char="•"/>
          </a:pPr>
          <a:r>
            <a:rPr lang="en-US" sz="1400" kern="1200"/>
            <a:t>More extreme and wider range of planetary IR</a:t>
          </a:r>
          <a:endParaRPr lang="en-US" sz="1400" kern="1200" dirty="0"/>
        </a:p>
        <a:p>
          <a:pPr marL="114300" lvl="1" indent="-114300" algn="ctr" defTabSz="622300">
            <a:lnSpc>
              <a:spcPct val="90000"/>
            </a:lnSpc>
            <a:spcBef>
              <a:spcPct val="0"/>
            </a:spcBef>
            <a:spcAft>
              <a:spcPct val="15000"/>
            </a:spcAft>
            <a:buChar char="•"/>
          </a:pPr>
          <a:r>
            <a:rPr lang="en-US" sz="1400" kern="1200"/>
            <a:t>Less frequent and shorter eclipse</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71450" lvl="1" indent="-171450" algn="l" defTabSz="711200">
            <a:lnSpc>
              <a:spcPct val="90000"/>
            </a:lnSpc>
            <a:spcBef>
              <a:spcPct val="0"/>
            </a:spcBef>
            <a:spcAft>
              <a:spcPct val="15000"/>
            </a:spcAft>
            <a:buChar char="•"/>
          </a:pPr>
          <a:endParaRPr lang="en-US" sz="1600" kern="1200" dirty="0"/>
        </a:p>
      </dsp:txBody>
      <dsp:txXfrm>
        <a:off x="3529365" y="545019"/>
        <a:ext cx="2086356" cy="2658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04D9D-CCDA-4469-8BA3-797D2BC763CE}">
      <dsp:nvSpPr>
        <dsp:cNvPr id="0" name=""/>
        <dsp:cNvSpPr/>
      </dsp:nvSpPr>
      <dsp:spPr>
        <a:xfrm>
          <a:off x="54749" y="115985"/>
          <a:ext cx="3618525" cy="347935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dirty="0"/>
            <a:t>LEO</a:t>
          </a:r>
        </a:p>
        <a:p>
          <a:pPr marL="114300" lvl="1" indent="-114300" algn="l" defTabSz="622300">
            <a:lnSpc>
              <a:spcPct val="90000"/>
            </a:lnSpc>
            <a:spcBef>
              <a:spcPct val="0"/>
            </a:spcBef>
            <a:spcAft>
              <a:spcPct val="15000"/>
            </a:spcAft>
            <a:buChar char="•"/>
          </a:pPr>
          <a:r>
            <a:rPr lang="en-US" sz="1400" kern="1200" dirty="0"/>
            <a:t>Atomic Oxygen</a:t>
          </a:r>
        </a:p>
        <a:p>
          <a:pPr marL="114300" lvl="1" indent="-114300" algn="l" defTabSz="622300">
            <a:lnSpc>
              <a:spcPct val="90000"/>
            </a:lnSpc>
            <a:spcBef>
              <a:spcPct val="0"/>
            </a:spcBef>
            <a:spcAft>
              <a:spcPct val="15000"/>
            </a:spcAft>
            <a:buChar char="•"/>
          </a:pPr>
          <a:r>
            <a:rPr lang="en-US" sz="1400" kern="1200" dirty="0"/>
            <a:t>Orbital debris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560038" y="526275"/>
        <a:ext cx="2086356" cy="2658771"/>
      </dsp:txXfrm>
    </dsp:sp>
    <dsp:sp modelId="{6F214632-92A0-452B-BA79-868B55A17261}">
      <dsp:nvSpPr>
        <dsp:cNvPr id="0" name=""/>
        <dsp:cNvSpPr/>
      </dsp:nvSpPr>
      <dsp:spPr>
        <a:xfrm>
          <a:off x="2588268" y="139174"/>
          <a:ext cx="3432973" cy="3432973"/>
        </a:xfrm>
        <a:prstGeom prst="ellipse">
          <a:avLst/>
        </a:prstGeom>
        <a:solidFill>
          <a:schemeClr val="accent3">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a:t>  NRHO</a:t>
          </a:r>
          <a:endParaRPr lang="en-US" sz="4400" kern="1200" dirty="0"/>
        </a:p>
        <a:p>
          <a:pPr marL="114300" lvl="1" indent="-114300" algn="ctr" defTabSz="622300">
            <a:lnSpc>
              <a:spcPct val="90000"/>
            </a:lnSpc>
            <a:spcBef>
              <a:spcPct val="0"/>
            </a:spcBef>
            <a:spcAft>
              <a:spcPct val="15000"/>
            </a:spcAft>
            <a:buChar char="•"/>
          </a:pPr>
          <a:r>
            <a:rPr lang="en-US" sz="1400" kern="1200"/>
            <a:t>Lunar Dust</a:t>
          </a:r>
          <a:endParaRPr lang="en-US" sz="1400" kern="1200" dirty="0"/>
        </a:p>
        <a:p>
          <a:pPr marL="114300" lvl="1" indent="-114300" algn="ctr" defTabSz="622300">
            <a:lnSpc>
              <a:spcPct val="90000"/>
            </a:lnSpc>
            <a:spcBef>
              <a:spcPct val="0"/>
            </a:spcBef>
            <a:spcAft>
              <a:spcPct val="15000"/>
            </a:spcAft>
            <a:buChar char="•"/>
          </a:pPr>
          <a:r>
            <a:rPr lang="en-US" sz="1400" kern="1200">
              <a:latin typeface="+mj-lt"/>
              <a:cs typeface="Arial"/>
            </a:rPr>
            <a:t>Solar wind charged particles</a:t>
          </a:r>
          <a:endParaRPr lang="en-US" sz="1400" kern="1200" dirty="0"/>
        </a:p>
        <a:p>
          <a:pPr marL="114300" lvl="1" indent="-114300" algn="ctr" defTabSz="622300">
            <a:lnSpc>
              <a:spcPct val="90000"/>
            </a:lnSpc>
            <a:spcBef>
              <a:spcPct val="0"/>
            </a:spcBef>
            <a:spcAft>
              <a:spcPct val="15000"/>
            </a:spcAft>
            <a:buChar char="•"/>
          </a:pPr>
          <a:r>
            <a:rPr lang="en-US" sz="1400" kern="1200"/>
            <a:t>More extreme and wider range of planetary IR</a:t>
          </a:r>
          <a:endParaRPr lang="en-US" sz="1400" kern="1200" dirty="0"/>
        </a:p>
      </dsp:txBody>
      <dsp:txXfrm>
        <a:off x="3562490" y="543996"/>
        <a:ext cx="1979371" cy="2623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04D9D-CCDA-4469-8BA3-797D2BC763CE}">
      <dsp:nvSpPr>
        <dsp:cNvPr id="0" name=""/>
        <dsp:cNvSpPr/>
      </dsp:nvSpPr>
      <dsp:spPr>
        <a:xfrm>
          <a:off x="27038" y="85729"/>
          <a:ext cx="2674609" cy="2571741"/>
        </a:xfrm>
        <a:prstGeom prst="ellipse">
          <a:avLst/>
        </a:prstGeom>
        <a:solidFill>
          <a:schemeClr val="accent4">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dirty="0"/>
            <a:t>  GEO</a:t>
          </a:r>
        </a:p>
        <a:p>
          <a:pPr marL="114300" lvl="1" indent="-114300" algn="l" defTabSz="622300">
            <a:lnSpc>
              <a:spcPct val="90000"/>
            </a:lnSpc>
            <a:spcBef>
              <a:spcPct val="0"/>
            </a:spcBef>
            <a:spcAft>
              <a:spcPct val="15000"/>
            </a:spcAft>
            <a:buChar char="•"/>
          </a:pPr>
          <a:r>
            <a:rPr lang="en-US" sz="1400" kern="1200" dirty="0"/>
            <a:t>Orbital debris</a:t>
          </a:r>
        </a:p>
        <a:p>
          <a:pPr marL="114300" lvl="1" indent="-114300" algn="l" defTabSz="622300">
            <a:lnSpc>
              <a:spcPct val="90000"/>
            </a:lnSpc>
            <a:spcBef>
              <a:spcPct val="0"/>
            </a:spcBef>
            <a:spcAft>
              <a:spcPct val="15000"/>
            </a:spcAft>
            <a:buChar char="•"/>
          </a:pPr>
          <a:r>
            <a:rPr lang="en-US" sz="1400" kern="1200" dirty="0"/>
            <a:t>Van Allen Belt Charged Particles</a:t>
          </a:r>
        </a:p>
      </dsp:txBody>
      <dsp:txXfrm>
        <a:off x="400519" y="388993"/>
        <a:ext cx="1542117" cy="1965213"/>
      </dsp:txXfrm>
    </dsp:sp>
    <dsp:sp modelId="{5B75CC3C-36FF-4EB0-82B6-A8D0BC3B154E}">
      <dsp:nvSpPr>
        <dsp:cNvPr id="0" name=""/>
        <dsp:cNvSpPr/>
      </dsp:nvSpPr>
      <dsp:spPr>
        <a:xfrm>
          <a:off x="1870352" y="85729"/>
          <a:ext cx="2674609" cy="2571741"/>
        </a:xfrm>
        <a:prstGeom prst="ellipse">
          <a:avLst/>
        </a:prstGeom>
        <a:solidFill>
          <a:schemeClr val="accent3">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a:t>NRHO</a:t>
          </a:r>
          <a:endParaRPr lang="en-US" sz="4400" kern="1200" dirty="0"/>
        </a:p>
        <a:p>
          <a:pPr marL="114300" lvl="1" indent="-114300" algn="ctr" defTabSz="622300">
            <a:lnSpc>
              <a:spcPct val="90000"/>
            </a:lnSpc>
            <a:spcBef>
              <a:spcPct val="0"/>
            </a:spcBef>
            <a:spcAft>
              <a:spcPct val="15000"/>
            </a:spcAft>
            <a:buChar char="•"/>
          </a:pPr>
          <a:r>
            <a:rPr lang="en-US" sz="1400" kern="1200"/>
            <a:t>Lunar Dust</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71450" lvl="1" indent="-171450" algn="l" defTabSz="711200">
            <a:lnSpc>
              <a:spcPct val="90000"/>
            </a:lnSpc>
            <a:spcBef>
              <a:spcPct val="0"/>
            </a:spcBef>
            <a:spcAft>
              <a:spcPct val="15000"/>
            </a:spcAft>
            <a:buChar char="•"/>
          </a:pPr>
          <a:endParaRPr lang="en-US" sz="1600" kern="1200" dirty="0"/>
        </a:p>
      </dsp:txBody>
      <dsp:txXfrm>
        <a:off x="2629363" y="388993"/>
        <a:ext cx="1542117" cy="1965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04D9D-CCDA-4469-8BA3-797D2BC763CE}">
      <dsp:nvSpPr>
        <dsp:cNvPr id="0" name=""/>
        <dsp:cNvSpPr/>
      </dsp:nvSpPr>
      <dsp:spPr>
        <a:xfrm>
          <a:off x="34295" y="85729"/>
          <a:ext cx="2674609" cy="2571741"/>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dirty="0"/>
            <a:t>LEO</a:t>
          </a:r>
        </a:p>
        <a:p>
          <a:pPr marL="114300" lvl="1" indent="-114300" algn="l" defTabSz="622300">
            <a:lnSpc>
              <a:spcPct val="90000"/>
            </a:lnSpc>
            <a:spcBef>
              <a:spcPct val="0"/>
            </a:spcBef>
            <a:spcAft>
              <a:spcPct val="15000"/>
            </a:spcAft>
            <a:buChar char="•"/>
          </a:pPr>
          <a:r>
            <a:rPr lang="en-US" sz="1400" kern="1200" dirty="0"/>
            <a:t>Atomic Oxygen</a:t>
          </a:r>
        </a:p>
        <a:p>
          <a:pPr marL="114300" lvl="1" indent="-114300" algn="l" defTabSz="622300">
            <a:lnSpc>
              <a:spcPct val="90000"/>
            </a:lnSpc>
            <a:spcBef>
              <a:spcPct val="0"/>
            </a:spcBef>
            <a:spcAft>
              <a:spcPct val="15000"/>
            </a:spcAft>
            <a:buChar char="•"/>
          </a:pPr>
          <a:r>
            <a:rPr lang="en-US" sz="1400" kern="1200" dirty="0"/>
            <a:t>Orbital debris</a:t>
          </a:r>
        </a:p>
        <a:p>
          <a:pPr marL="114300" lvl="1" indent="-114300" algn="l" defTabSz="622300">
            <a:lnSpc>
              <a:spcPct val="90000"/>
            </a:lnSpc>
            <a:spcBef>
              <a:spcPct val="0"/>
            </a:spcBef>
            <a:spcAft>
              <a:spcPct val="15000"/>
            </a:spcAft>
            <a:buChar char="•"/>
          </a:pPr>
          <a:endParaRPr lang="en-US" sz="1400" kern="1200" dirty="0"/>
        </a:p>
      </dsp:txBody>
      <dsp:txXfrm>
        <a:off x="407776" y="388993"/>
        <a:ext cx="1542117" cy="1965213"/>
      </dsp:txXfrm>
    </dsp:sp>
    <dsp:sp modelId="{D84C7D08-8784-4E84-A263-AA13AADD76BC}">
      <dsp:nvSpPr>
        <dsp:cNvPr id="0" name=""/>
        <dsp:cNvSpPr/>
      </dsp:nvSpPr>
      <dsp:spPr>
        <a:xfrm>
          <a:off x="1863095" y="85729"/>
          <a:ext cx="2674609" cy="2571741"/>
        </a:xfrm>
        <a:prstGeom prst="ellipse">
          <a:avLst/>
        </a:prstGeom>
        <a:solidFill>
          <a:schemeClr val="accent3">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955800">
            <a:lnSpc>
              <a:spcPct val="90000"/>
            </a:lnSpc>
            <a:spcBef>
              <a:spcPct val="0"/>
            </a:spcBef>
            <a:spcAft>
              <a:spcPct val="35000"/>
            </a:spcAft>
            <a:buNone/>
          </a:pPr>
          <a:r>
            <a:rPr lang="en-US" sz="4400" kern="1200"/>
            <a:t>NRHO</a:t>
          </a:r>
          <a:endParaRPr lang="en-US" sz="4400" kern="1200" dirty="0"/>
        </a:p>
        <a:p>
          <a:pPr marL="114300" lvl="1" indent="-114300" algn="l" defTabSz="622300">
            <a:lnSpc>
              <a:spcPct val="90000"/>
            </a:lnSpc>
            <a:spcBef>
              <a:spcPct val="0"/>
            </a:spcBef>
            <a:spcAft>
              <a:spcPct val="15000"/>
            </a:spcAft>
            <a:buChar char="•"/>
          </a:pPr>
          <a:r>
            <a:rPr lang="en-US" sz="1400" kern="1200"/>
            <a:t>Lunar Dust</a:t>
          </a:r>
          <a:endParaRPr lang="en-US" sz="1400" kern="1200" dirty="0"/>
        </a:p>
        <a:p>
          <a:pPr marL="114300" lvl="1" indent="-114300" algn="l" defTabSz="622300">
            <a:lnSpc>
              <a:spcPct val="90000"/>
            </a:lnSpc>
            <a:spcBef>
              <a:spcPct val="0"/>
            </a:spcBef>
            <a:spcAft>
              <a:spcPct val="15000"/>
            </a:spcAft>
            <a:buChar char="•"/>
          </a:pPr>
          <a:r>
            <a:rPr lang="en-US" sz="1400" kern="1200">
              <a:latin typeface="+mj-lt"/>
              <a:cs typeface="Arial"/>
            </a:rPr>
            <a:t>Solar wind charged particles</a:t>
          </a:r>
          <a:endParaRPr lang="en-US" sz="1400" kern="1200" dirty="0"/>
        </a:p>
        <a:p>
          <a:pPr marL="171450" lvl="1" indent="-171450" algn="l" defTabSz="800100">
            <a:lnSpc>
              <a:spcPct val="90000"/>
            </a:lnSpc>
            <a:spcBef>
              <a:spcPct val="0"/>
            </a:spcBef>
            <a:spcAft>
              <a:spcPct val="15000"/>
            </a:spcAft>
            <a:buChar char="•"/>
          </a:pPr>
          <a:endParaRPr lang="en-US" sz="1800" kern="1200" dirty="0"/>
        </a:p>
      </dsp:txBody>
      <dsp:txXfrm>
        <a:off x="2622106" y="388993"/>
        <a:ext cx="1542117" cy="196521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1620"/>
            <a:ext cx="2971800" cy="466434"/>
          </a:xfrm>
          <a:prstGeom prst="rect">
            <a:avLst/>
          </a:prstGeom>
        </p:spPr>
        <p:txBody>
          <a:bodyPr vert="horz" lIns="91440" tIns="45720" rIns="91440" bIns="45720" rtlCol="0"/>
          <a:lstStyle>
            <a:lvl1pPr algn="r">
              <a:defRPr sz="1200"/>
            </a:lvl1pPr>
          </a:lstStyle>
          <a:p>
            <a:fld id="{108A901F-3646-4807-8947-531FC874D635}" type="datetimeFigureOut">
              <a:rPr lang="en-US" smtClean="0"/>
              <a:t>8/16/2023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EDF06E19-9ECE-40F9-B8B6-37294C32CB88}" type="slidenum">
              <a:rPr lang="en-US" smtClean="0"/>
              <a:t>‹#›</a:t>
            </a:fld>
            <a:endParaRPr lang="en-US"/>
          </a:p>
        </p:txBody>
      </p:sp>
    </p:spTree>
    <p:extLst>
      <p:ext uri="{BB962C8B-B14F-4D97-AF65-F5344CB8AC3E}">
        <p14:creationId xmlns:p14="http://schemas.microsoft.com/office/powerpoint/2010/main" val="291953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p>
            <a:pPr marL="0" marR="0" lvl="0" indent="0" algn="r" defTabSz="955675" rtl="0" eaLnBrk="0" fontAlgn="base" latinLnBrk="0" hangingPunct="0">
              <a:lnSpc>
                <a:spcPct val="100000"/>
              </a:lnSpc>
              <a:spcBef>
                <a:spcPct val="0"/>
              </a:spcBef>
              <a:spcAft>
                <a:spcPct val="0"/>
              </a:spcAft>
              <a:buClrTx/>
              <a:buSzTx/>
              <a:buFontTx/>
              <a:buNone/>
              <a:tabLst/>
              <a:defRPr/>
            </a:pPr>
            <a:fld id="{3113401D-7A41-4710-97B0-05C9D2CF1C69}" type="slidenum">
              <a:rPr kumimoji="0" lang="en-US" sz="1300" b="1" i="0" u="none" strike="noStrike" kern="1200" cap="none" spc="0" normalizeH="0" baseline="0" noProof="0">
                <a:ln>
                  <a:noFill/>
                </a:ln>
                <a:solidFill>
                  <a:srgbClr val="000000"/>
                </a:solidFill>
                <a:effectLst/>
                <a:uLnTx/>
                <a:uFillTx/>
                <a:latin typeface="Times" charset="0"/>
                <a:ea typeface="ＭＳ Ｐゴシック" charset="-128"/>
                <a:cs typeface="+mn-cs"/>
              </a:rPr>
              <a:pPr marL="0" marR="0" lvl="0" indent="0" algn="r" defTabSz="955675" rtl="0" eaLnBrk="0" fontAlgn="base" latinLnBrk="0" hangingPunct="0">
                <a:lnSpc>
                  <a:spcPct val="100000"/>
                </a:lnSpc>
                <a:spcBef>
                  <a:spcPct val="0"/>
                </a:spcBef>
                <a:spcAft>
                  <a:spcPct val="0"/>
                </a:spcAft>
                <a:buClrTx/>
                <a:buSzTx/>
                <a:buFontTx/>
                <a:buNone/>
                <a:tabLst/>
                <a:defRPr/>
              </a:pPr>
              <a:t>1</a:t>
            </a:fld>
            <a:endParaRPr kumimoji="0" lang="en-US" sz="1300" b="1" i="0" u="none" strike="noStrike" kern="1200" cap="none" spc="0" normalizeH="0" baseline="0" noProof="0">
              <a:ln>
                <a:noFill/>
              </a:ln>
              <a:solidFill>
                <a:srgbClr val="000000"/>
              </a:solidFill>
              <a:effectLst/>
              <a:uLnTx/>
              <a:uFillTx/>
              <a:latin typeface="Times" charset="0"/>
              <a:ea typeface="ＭＳ Ｐゴシック" charset="-128"/>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endParaRPr>
          </a:p>
        </p:txBody>
      </p:sp>
    </p:spTree>
    <p:extLst>
      <p:ext uri="{BB962C8B-B14F-4D97-AF65-F5344CB8AC3E}">
        <p14:creationId xmlns:p14="http://schemas.microsoft.com/office/powerpoint/2010/main" val="97003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13</a:t>
            </a:fld>
            <a:endParaRPr lang="en-US"/>
          </a:p>
        </p:txBody>
      </p:sp>
    </p:spTree>
    <p:extLst>
      <p:ext uri="{BB962C8B-B14F-4D97-AF65-F5344CB8AC3E}">
        <p14:creationId xmlns:p14="http://schemas.microsoft.com/office/powerpoint/2010/main" val="145566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TFAWS Notes:</a:t>
            </a:r>
          </a:p>
          <a:p>
            <a:pPr marL="171450" indent="-171450">
              <a:buFont typeface="Arial" panose="020B0604020202020204" pitchFamily="34" charset="0"/>
              <a:buChar char="•"/>
            </a:pPr>
            <a:r>
              <a:rPr lang="en-US" baseline="0" dirty="0"/>
              <a:t>Placeholder chart for cross strapping </a:t>
            </a:r>
          </a:p>
          <a:p>
            <a:pPr marL="171450" indent="-171450">
              <a:buFont typeface="Arial" panose="020B0604020202020204" pitchFamily="34" charset="0"/>
              <a:buChar char="•"/>
            </a:pPr>
            <a:r>
              <a:rPr lang="en-US" baseline="0" dirty="0"/>
              <a:t>Reword heat rejection to not mention HALO issues since it might not be public knowledge and NG will be at TFAWS </a:t>
            </a:r>
          </a:p>
          <a:p>
            <a:pPr marL="171450" indent="-171450">
              <a:buFont typeface="Arial" panose="020B0604020202020204" pitchFamily="34" charset="0"/>
              <a:buChar char="•"/>
            </a:pPr>
            <a:r>
              <a:rPr lang="en-US" baseline="0" dirty="0"/>
              <a:t>Add bullet about setpoints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00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Heat rejection is more sensitive to the environmental flux onto the later panels</a:t>
            </a:r>
          </a:p>
          <a:p>
            <a:endParaRPr lang="en-US" dirty="0"/>
          </a:p>
          <a:p>
            <a:r>
              <a:rPr lang="en-US" dirty="0"/>
              <a:t>This is because if you see more env. Heat flux on the later panels there’s less chance downstream to radiate that extra heat away. </a:t>
            </a:r>
          </a:p>
          <a:p>
            <a:endParaRPr lang="en-US" dirty="0"/>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17</a:t>
            </a:fld>
            <a:endParaRPr lang="en-US"/>
          </a:p>
        </p:txBody>
      </p:sp>
    </p:spTree>
    <p:extLst>
      <p:ext uri="{BB962C8B-B14F-4D97-AF65-F5344CB8AC3E}">
        <p14:creationId xmlns:p14="http://schemas.microsoft.com/office/powerpoint/2010/main" val="2513132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18</a:t>
            </a:fld>
            <a:endParaRPr lang="en-US"/>
          </a:p>
        </p:txBody>
      </p:sp>
    </p:spTree>
    <p:extLst>
      <p:ext uri="{BB962C8B-B14F-4D97-AF65-F5344CB8AC3E}">
        <p14:creationId xmlns:p14="http://schemas.microsoft.com/office/powerpoint/2010/main" val="99611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Ref: Davis, Diane. “</a:t>
            </a:r>
            <a:r>
              <a:rPr lang="en-US" sz="1200" i="1" dirty="0">
                <a:latin typeface="Arial"/>
                <a:cs typeface="Arial"/>
              </a:rPr>
              <a:t>9:2 Lunar Synodic Resonant NRHO: Orbital parameters and Ellipse Comparison</a:t>
            </a:r>
            <a:r>
              <a:rPr lang="en-US" sz="1200" dirty="0">
                <a:latin typeface="Arial"/>
                <a:cs typeface="Arial"/>
              </a:rPr>
              <a:t>”. September 3, 2019.</a:t>
            </a:r>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20</a:t>
            </a:fld>
            <a:endParaRPr lang="en-US"/>
          </a:p>
        </p:txBody>
      </p:sp>
    </p:spTree>
    <p:extLst>
      <p:ext uri="{BB962C8B-B14F-4D97-AF65-F5344CB8AC3E}">
        <p14:creationId xmlns:p14="http://schemas.microsoft.com/office/powerpoint/2010/main" val="244515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24</a:t>
            </a:fld>
            <a:endParaRPr lang="en-US"/>
          </a:p>
        </p:txBody>
      </p:sp>
    </p:spTree>
    <p:extLst>
      <p:ext uri="{BB962C8B-B14F-4D97-AF65-F5344CB8AC3E}">
        <p14:creationId xmlns:p14="http://schemas.microsoft.com/office/powerpoint/2010/main" val="54702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IAC8r1 GITEM, SEI-DM-MAN-001-M-8r1</a:t>
            </a:r>
          </a:p>
        </p:txBody>
      </p:sp>
      <p:sp>
        <p:nvSpPr>
          <p:cNvPr id="4" name="Slide Number Placeholder 3"/>
          <p:cNvSpPr>
            <a:spLocks noGrp="1"/>
          </p:cNvSpPr>
          <p:nvPr>
            <p:ph type="sldNum" sz="quarter" idx="5"/>
          </p:nvPr>
        </p:nvSpPr>
        <p:spPr/>
        <p:txBody>
          <a:bodyPr/>
          <a:lstStyle/>
          <a:p>
            <a:fld id="{EDF06E19-9ECE-40F9-B8B6-37294C32CB88}" type="slidenum">
              <a:rPr lang="en-US" smtClean="0"/>
              <a:t>25</a:t>
            </a:fld>
            <a:endParaRPr lang="en-US"/>
          </a:p>
        </p:txBody>
      </p:sp>
    </p:spTree>
    <p:extLst>
      <p:ext uri="{BB962C8B-B14F-4D97-AF65-F5344CB8AC3E}">
        <p14:creationId xmlns:p14="http://schemas.microsoft.com/office/powerpoint/2010/main" val="2096886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better graphic for wavelengths of sunlight and citation for it</a:t>
            </a:r>
          </a:p>
          <a:p>
            <a:r>
              <a:rPr lang="en-US" dirty="0"/>
              <a:t>References: TIEDS-M and PaTH</a:t>
            </a:r>
          </a:p>
        </p:txBody>
      </p:sp>
      <p:sp>
        <p:nvSpPr>
          <p:cNvPr id="4" name="Slide Number Placeholder 3"/>
          <p:cNvSpPr>
            <a:spLocks noGrp="1"/>
          </p:cNvSpPr>
          <p:nvPr>
            <p:ph type="sldNum" sz="quarter" idx="5"/>
          </p:nvPr>
        </p:nvSpPr>
        <p:spPr/>
        <p:txBody>
          <a:bodyPr/>
          <a:lstStyle/>
          <a:p>
            <a:fld id="{EDF06E19-9ECE-40F9-B8B6-37294C32CB88}" type="slidenum">
              <a:rPr lang="en-US" smtClean="0"/>
              <a:t>26</a:t>
            </a:fld>
            <a:endParaRPr lang="en-US"/>
          </a:p>
        </p:txBody>
      </p:sp>
    </p:spTree>
    <p:extLst>
      <p:ext uri="{BB962C8B-B14F-4D97-AF65-F5344CB8AC3E}">
        <p14:creationId xmlns:p14="http://schemas.microsoft.com/office/powerpoint/2010/main" val="4029435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TIEDS-M and PaTH</a:t>
            </a:r>
          </a:p>
        </p:txBody>
      </p:sp>
      <p:sp>
        <p:nvSpPr>
          <p:cNvPr id="4" name="Slide Number Placeholder 3"/>
          <p:cNvSpPr>
            <a:spLocks noGrp="1"/>
          </p:cNvSpPr>
          <p:nvPr>
            <p:ph type="sldNum" sz="quarter" idx="5"/>
          </p:nvPr>
        </p:nvSpPr>
        <p:spPr/>
        <p:txBody>
          <a:bodyPr/>
          <a:lstStyle/>
          <a:p>
            <a:fld id="{EDF06E19-9ECE-40F9-B8B6-37294C32CB88}" type="slidenum">
              <a:rPr lang="en-US" smtClean="0"/>
              <a:t>27</a:t>
            </a:fld>
            <a:endParaRPr lang="en-US"/>
          </a:p>
        </p:txBody>
      </p:sp>
    </p:spTree>
    <p:extLst>
      <p:ext uri="{BB962C8B-B14F-4D97-AF65-F5344CB8AC3E}">
        <p14:creationId xmlns:p14="http://schemas.microsoft.com/office/powerpoint/2010/main" val="267155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TIEDS-M and PaTH</a:t>
            </a:r>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28</a:t>
            </a:fld>
            <a:endParaRPr lang="en-US"/>
          </a:p>
        </p:txBody>
      </p:sp>
    </p:spTree>
    <p:extLst>
      <p:ext uri="{BB962C8B-B14F-4D97-AF65-F5344CB8AC3E}">
        <p14:creationId xmlns:p14="http://schemas.microsoft.com/office/powerpoint/2010/main" val="55002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E78F2AB6-56C0-4EB4-B82A-C8395288546D}"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457146"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1638106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TIEDS-M and PaTH</a:t>
            </a:r>
          </a:p>
          <a:p>
            <a:endParaRPr lang="en-US" dirty="0"/>
          </a:p>
          <a:p>
            <a:r>
              <a:rPr lang="en-US" dirty="0"/>
              <a:t>Add bullet on Radiator Absorptivity vs. Emissivity </a:t>
            </a:r>
          </a:p>
        </p:txBody>
      </p:sp>
      <p:sp>
        <p:nvSpPr>
          <p:cNvPr id="4" name="Slide Number Placeholder 3"/>
          <p:cNvSpPr>
            <a:spLocks noGrp="1"/>
          </p:cNvSpPr>
          <p:nvPr>
            <p:ph type="sldNum" sz="quarter" idx="5"/>
          </p:nvPr>
        </p:nvSpPr>
        <p:spPr/>
        <p:txBody>
          <a:bodyPr/>
          <a:lstStyle/>
          <a:p>
            <a:fld id="{EDF06E19-9ECE-40F9-B8B6-37294C32CB88}" type="slidenum">
              <a:rPr lang="en-US" smtClean="0"/>
              <a:t>29</a:t>
            </a:fld>
            <a:endParaRPr lang="en-US"/>
          </a:p>
        </p:txBody>
      </p:sp>
    </p:spTree>
    <p:extLst>
      <p:ext uri="{BB962C8B-B14F-4D97-AF65-F5344CB8AC3E}">
        <p14:creationId xmlns:p14="http://schemas.microsoft.com/office/powerpoint/2010/main" val="222396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Orbital period is long enough such that Gateway reaches thermal steady-state without influence of Lunar IR/Albedo.</a:t>
            </a:r>
          </a:p>
          <a:p>
            <a:r>
              <a:rPr lang="en-US" dirty="0"/>
              <a:t>Graphs from Gateway Passive Thermal Handbook SEI-DM-HAND-001</a:t>
            </a:r>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30</a:t>
            </a:fld>
            <a:endParaRPr lang="en-US"/>
          </a:p>
        </p:txBody>
      </p:sp>
    </p:spTree>
    <p:extLst>
      <p:ext uri="{BB962C8B-B14F-4D97-AF65-F5344CB8AC3E}">
        <p14:creationId xmlns:p14="http://schemas.microsoft.com/office/powerpoint/2010/main" val="3914057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JSC 66617</a:t>
            </a:r>
          </a:p>
        </p:txBody>
      </p:sp>
      <p:sp>
        <p:nvSpPr>
          <p:cNvPr id="4" name="Slide Number Placeholder 3"/>
          <p:cNvSpPr>
            <a:spLocks noGrp="1"/>
          </p:cNvSpPr>
          <p:nvPr>
            <p:ph type="sldNum" sz="quarter" idx="5"/>
          </p:nvPr>
        </p:nvSpPr>
        <p:spPr/>
        <p:txBody>
          <a:bodyPr/>
          <a:lstStyle/>
          <a:p>
            <a:fld id="{EDF06E19-9ECE-40F9-B8B6-37294C32CB88}" type="slidenum">
              <a:rPr lang="en-US" smtClean="0"/>
              <a:t>31</a:t>
            </a:fld>
            <a:endParaRPr lang="en-US"/>
          </a:p>
        </p:txBody>
      </p:sp>
    </p:spTree>
    <p:extLst>
      <p:ext uri="{BB962C8B-B14F-4D97-AF65-F5344CB8AC3E}">
        <p14:creationId xmlns:p14="http://schemas.microsoft.com/office/powerpoint/2010/main" val="923870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Edit to add more about how GITEM works rather than talking about IACs</a:t>
            </a:r>
          </a:p>
          <a:p>
            <a:pPr marL="0" indent="0">
              <a:buFont typeface="Arial" panose="020B0604020202020204" pitchFamily="34" charset="0"/>
              <a:buNone/>
            </a:pPr>
            <a:r>
              <a:rPr lang="en-US" dirty="0"/>
              <a:t>Reference: L2 PDR Gateway Dr. Laurie Carrillo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 the general use of the GITEM </a:t>
            </a:r>
          </a:p>
        </p:txBody>
      </p:sp>
      <p:sp>
        <p:nvSpPr>
          <p:cNvPr id="4" name="Slide Number Placeholder 3"/>
          <p:cNvSpPr>
            <a:spLocks noGrp="1"/>
          </p:cNvSpPr>
          <p:nvPr>
            <p:ph type="sldNum" sz="quarter" idx="10"/>
          </p:nvPr>
        </p:nvSpPr>
        <p:spPr/>
        <p:txBody>
          <a:bodyPr/>
          <a:lstStyle/>
          <a:p>
            <a:fld id="{46A89208-19D7-9E47-969D-1A76A4CEEE29}" type="slidenum">
              <a:rPr lang="en-US" smtClean="0"/>
              <a:t>33</a:t>
            </a:fld>
            <a:endParaRPr lang="en-US" dirty="0"/>
          </a:p>
        </p:txBody>
      </p:sp>
    </p:spTree>
    <p:extLst>
      <p:ext uri="{BB962C8B-B14F-4D97-AF65-F5344CB8AC3E}">
        <p14:creationId xmlns:p14="http://schemas.microsoft.com/office/powerpoint/2010/main" val="2726627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cad that we take and convert 2 the non-</a:t>
            </a:r>
            <a:r>
              <a:rPr lang="en-US" dirty="0" err="1"/>
              <a:t>proprioritary</a:t>
            </a:r>
            <a:r>
              <a:rPr lang="en-US" dirty="0"/>
              <a:t> versions used in the GITEM.</a:t>
            </a:r>
          </a:p>
        </p:txBody>
      </p:sp>
      <p:sp>
        <p:nvSpPr>
          <p:cNvPr id="4" name="Slide Number Placeholder 3"/>
          <p:cNvSpPr>
            <a:spLocks noGrp="1"/>
          </p:cNvSpPr>
          <p:nvPr>
            <p:ph type="sldNum" sz="quarter" idx="5"/>
          </p:nvPr>
        </p:nvSpPr>
        <p:spPr/>
        <p:txBody>
          <a:bodyPr/>
          <a:lstStyle/>
          <a:p>
            <a:fld id="{EDF06E19-9ECE-40F9-B8B6-37294C32CB88}" type="slidenum">
              <a:rPr lang="en-US" smtClean="0"/>
              <a:t>34</a:t>
            </a:fld>
            <a:endParaRPr lang="en-US"/>
          </a:p>
        </p:txBody>
      </p:sp>
    </p:spTree>
    <p:extLst>
      <p:ext uri="{BB962C8B-B14F-4D97-AF65-F5344CB8AC3E}">
        <p14:creationId xmlns:p14="http://schemas.microsoft.com/office/powerpoint/2010/main" val="1893153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EDF06E19-9ECE-40F9-B8B6-37294C32CB88}" type="slidenum">
              <a:rPr lang="en-US" smtClean="0"/>
              <a:t>36</a:t>
            </a:fld>
            <a:endParaRPr lang="en-US"/>
          </a:p>
        </p:txBody>
      </p:sp>
    </p:spTree>
    <p:extLst>
      <p:ext uri="{BB962C8B-B14F-4D97-AF65-F5344CB8AC3E}">
        <p14:creationId xmlns:p14="http://schemas.microsoft.com/office/powerpoint/2010/main" val="3657641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SINDA logic-blocks</a:t>
            </a:r>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37</a:t>
            </a:fld>
            <a:endParaRPr lang="en-US"/>
          </a:p>
        </p:txBody>
      </p:sp>
    </p:spTree>
    <p:extLst>
      <p:ext uri="{BB962C8B-B14F-4D97-AF65-F5344CB8AC3E}">
        <p14:creationId xmlns:p14="http://schemas.microsoft.com/office/powerpoint/2010/main" val="3680581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10 degrees C is the crewed dewpoint and add extra 5 to get inner wall temperatures</a:t>
            </a:r>
          </a:p>
          <a:p>
            <a:pPr marL="171450" indent="-171450">
              <a:buFont typeface="Arial" panose="020B0604020202020204" pitchFamily="34" charset="0"/>
              <a:buChar char="•"/>
            </a:pPr>
            <a:r>
              <a:rPr lang="en-US" dirty="0"/>
              <a:t>13 degrees C during exercise</a:t>
            </a:r>
          </a:p>
          <a:p>
            <a:pPr marL="171450" indent="-171450">
              <a:buFont typeface="Arial" panose="020B0604020202020204" pitchFamily="34" charset="0"/>
              <a:buChar char="•"/>
            </a:pPr>
            <a:r>
              <a:rPr lang="en-US" dirty="0"/>
              <a:t>Dewpoint is lower uncrewed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6A89208-19D7-9E47-969D-1A76A4CEEE29}" type="slidenum">
              <a:rPr lang="en-US" smtClean="0"/>
              <a:t>40</a:t>
            </a:fld>
            <a:endParaRPr lang="en-US" dirty="0"/>
          </a:p>
        </p:txBody>
      </p:sp>
    </p:spTree>
    <p:extLst>
      <p:ext uri="{BB962C8B-B14F-4D97-AF65-F5344CB8AC3E}">
        <p14:creationId xmlns:p14="http://schemas.microsoft.com/office/powerpoint/2010/main" val="2241040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10 degrees C is the dewpoint and add extra 5 to get inner wall temperatures</a:t>
            </a:r>
          </a:p>
          <a:p>
            <a:pPr marL="171450" indent="-171450">
              <a:buFont typeface="Arial" panose="020B0604020202020204" pitchFamily="34" charset="0"/>
              <a:buChar char="•"/>
            </a:pPr>
            <a:r>
              <a:rPr lang="en-US" dirty="0"/>
              <a:t>13 degrees C during exercise</a:t>
            </a:r>
          </a:p>
          <a:p>
            <a:pPr marL="171450" indent="-171450">
              <a:buFont typeface="Arial" panose="020B0604020202020204" pitchFamily="34" charset="0"/>
              <a:buChar char="•"/>
            </a:pPr>
            <a:r>
              <a:rPr lang="en-US" dirty="0"/>
              <a:t>Dewpoint is lower uncrewed</a:t>
            </a:r>
          </a:p>
        </p:txBody>
      </p:sp>
      <p:sp>
        <p:nvSpPr>
          <p:cNvPr id="4" name="Slide Number Placeholder 3"/>
          <p:cNvSpPr>
            <a:spLocks noGrp="1"/>
          </p:cNvSpPr>
          <p:nvPr>
            <p:ph type="sldNum" sz="quarter" idx="5"/>
          </p:nvPr>
        </p:nvSpPr>
        <p:spPr/>
        <p:txBody>
          <a:bodyPr/>
          <a:lstStyle/>
          <a:p>
            <a:fld id="{EDF06E19-9ECE-40F9-B8B6-37294C32CB88}" type="slidenum">
              <a:rPr lang="en-US" smtClean="0"/>
              <a:t>41</a:t>
            </a:fld>
            <a:endParaRPr lang="en-US"/>
          </a:p>
        </p:txBody>
      </p:sp>
    </p:spTree>
    <p:extLst>
      <p:ext uri="{BB962C8B-B14F-4D97-AF65-F5344CB8AC3E}">
        <p14:creationId xmlns:p14="http://schemas.microsoft.com/office/powerpoint/2010/main" val="1860744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43</a:t>
            </a:fld>
            <a:endParaRPr lang="en-US"/>
          </a:p>
        </p:txBody>
      </p:sp>
    </p:spTree>
    <p:extLst>
      <p:ext uri="{BB962C8B-B14F-4D97-AF65-F5344CB8AC3E}">
        <p14:creationId xmlns:p14="http://schemas.microsoft.com/office/powerpoint/2010/main" val="370491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0C0D7-BC14-4EC7-A1CF-7C6342535F19}" type="slidenum">
              <a:rPr lang="en-US" smtClean="0"/>
              <a:t>4</a:t>
            </a:fld>
            <a:endParaRPr lang="en-US"/>
          </a:p>
        </p:txBody>
      </p:sp>
    </p:spTree>
    <p:extLst>
      <p:ext uri="{BB962C8B-B14F-4D97-AF65-F5344CB8AC3E}">
        <p14:creationId xmlns:p14="http://schemas.microsoft.com/office/powerpoint/2010/main" val="683935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outgassing </a:t>
            </a:r>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44</a:t>
            </a:fld>
            <a:endParaRPr lang="en-US"/>
          </a:p>
        </p:txBody>
      </p:sp>
    </p:spTree>
    <p:extLst>
      <p:ext uri="{BB962C8B-B14F-4D97-AF65-F5344CB8AC3E}">
        <p14:creationId xmlns:p14="http://schemas.microsoft.com/office/powerpoint/2010/main" val="2069087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talking about how EOL properties were calculated we can mention the testing and analysis that was completed</a:t>
            </a:r>
          </a:p>
          <a:p>
            <a:pPr marL="171450" indent="-171450">
              <a:buFont typeface="Arial" panose="020B0604020202020204" pitchFamily="34" charset="0"/>
              <a:buChar char="•"/>
            </a:pPr>
            <a:r>
              <a:rPr lang="en-US" dirty="0"/>
              <a:t>We don’t need to go as in depth as this slide to talk about testing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ESH analysis was done by the Gateway PTCS team at JSC to understand the amount of UV radiation </a:t>
            </a:r>
          </a:p>
          <a:p>
            <a:pPr marL="171450" indent="-171450">
              <a:buFont typeface="Arial" panose="020B0604020202020204" pitchFamily="34" charset="0"/>
              <a:buChar char="•"/>
            </a:pPr>
            <a:r>
              <a:rPr lang="en-US" dirty="0"/>
              <a:t>UV/Charged Particles are particularly important because PPE and HALO spend a significant time in the Van Allen belt’s charged particle environment</a:t>
            </a:r>
          </a:p>
        </p:txBody>
      </p:sp>
      <p:sp>
        <p:nvSpPr>
          <p:cNvPr id="4" name="Slide Number Placeholder 3"/>
          <p:cNvSpPr>
            <a:spLocks noGrp="1"/>
          </p:cNvSpPr>
          <p:nvPr>
            <p:ph type="sldNum" sz="quarter" idx="5"/>
          </p:nvPr>
        </p:nvSpPr>
        <p:spPr/>
        <p:txBody>
          <a:bodyPr/>
          <a:lstStyle/>
          <a:p>
            <a:fld id="{EDF06E19-9ECE-40F9-B8B6-37294C32CB88}" type="slidenum">
              <a:rPr lang="en-US" smtClean="0"/>
              <a:t>46</a:t>
            </a:fld>
            <a:endParaRPr lang="en-US"/>
          </a:p>
        </p:txBody>
      </p:sp>
    </p:spTree>
    <p:extLst>
      <p:ext uri="{BB962C8B-B14F-4D97-AF65-F5344CB8AC3E}">
        <p14:creationId xmlns:p14="http://schemas.microsoft.com/office/powerpoint/2010/main" val="853863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some pictures</a:t>
            </a:r>
          </a:p>
        </p:txBody>
      </p:sp>
      <p:sp>
        <p:nvSpPr>
          <p:cNvPr id="4" name="Slide Number Placeholder 3"/>
          <p:cNvSpPr>
            <a:spLocks noGrp="1"/>
          </p:cNvSpPr>
          <p:nvPr>
            <p:ph type="sldNum" sz="quarter" idx="5"/>
          </p:nvPr>
        </p:nvSpPr>
        <p:spPr/>
        <p:txBody>
          <a:bodyPr/>
          <a:lstStyle/>
          <a:p>
            <a:fld id="{46A89208-19D7-9E47-969D-1A76A4CEEE29}" type="slidenum">
              <a:rPr lang="en-US" smtClean="0"/>
              <a:t>48</a:t>
            </a:fld>
            <a:endParaRPr lang="en-US"/>
          </a:p>
        </p:txBody>
      </p:sp>
    </p:spTree>
    <p:extLst>
      <p:ext uri="{BB962C8B-B14F-4D97-AF65-F5344CB8AC3E}">
        <p14:creationId xmlns:p14="http://schemas.microsoft.com/office/powerpoint/2010/main" val="2835751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ea typeface="ヒラギノ角ゴ Pro W3"/>
              </a:rPr>
              <a:t>For halo: Highlight high (+/-90) clock angles and show pics of sun views to illustrate why HRC dips there, and discuss shadowing for manifests when vehicle dock to those ports</a:t>
            </a:r>
          </a:p>
          <a:p>
            <a:endParaRPr lang="en-US" dirty="0"/>
          </a:p>
          <a:p>
            <a:endParaRPr lang="en-US" dirty="0"/>
          </a:p>
          <a:p>
            <a:r>
              <a:rPr lang="en-US" dirty="0"/>
              <a:t>The example Manifest here is from IAC9 config 9. Everything is present but HLS</a:t>
            </a:r>
          </a:p>
          <a:p>
            <a:r>
              <a:rPr lang="en-US" dirty="0"/>
              <a:t>The HRC at 0 and -90 are simar because Orion blocks the sun from hitting most of the HALO radiators.</a:t>
            </a:r>
          </a:p>
          <a:p>
            <a:r>
              <a:rPr lang="en-US" dirty="0"/>
              <a:t>But at 90 the HRC is roughly cut in half because about half of the HALO radiators sees the sun</a:t>
            </a:r>
          </a:p>
        </p:txBody>
      </p:sp>
      <p:sp>
        <p:nvSpPr>
          <p:cNvPr id="4" name="Slide Number Placeholder 3"/>
          <p:cNvSpPr>
            <a:spLocks noGrp="1"/>
          </p:cNvSpPr>
          <p:nvPr>
            <p:ph type="sldNum" sz="quarter" idx="5"/>
          </p:nvPr>
        </p:nvSpPr>
        <p:spPr/>
        <p:txBody>
          <a:bodyPr/>
          <a:lstStyle/>
          <a:p>
            <a:fld id="{EDF06E19-9ECE-40F9-B8B6-37294C32CB88}" type="slidenum">
              <a:rPr lang="en-US" smtClean="0"/>
              <a:t>56</a:t>
            </a:fld>
            <a:endParaRPr lang="en-US"/>
          </a:p>
        </p:txBody>
      </p:sp>
    </p:spTree>
    <p:extLst>
      <p:ext uri="{BB962C8B-B14F-4D97-AF65-F5344CB8AC3E}">
        <p14:creationId xmlns:p14="http://schemas.microsoft.com/office/powerpoint/2010/main" val="853824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the IHAB HRC model config 9</a:t>
            </a:r>
          </a:p>
          <a:p>
            <a:r>
              <a:rPr lang="en-US" dirty="0"/>
              <a:t>Incident solar flux (scale is from 0 to 1426 W/m^2)</a:t>
            </a:r>
          </a:p>
          <a:p>
            <a:r>
              <a:rPr lang="en-US" dirty="0"/>
              <a:t>Note that view to solar arrays is impacted by proximity (angle between IHAB radiators to solar arrays is always 90deg).</a:t>
            </a:r>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57</a:t>
            </a:fld>
            <a:endParaRPr lang="en-US"/>
          </a:p>
        </p:txBody>
      </p:sp>
    </p:spTree>
    <p:extLst>
      <p:ext uri="{BB962C8B-B14F-4D97-AF65-F5344CB8AC3E}">
        <p14:creationId xmlns:p14="http://schemas.microsoft.com/office/powerpoint/2010/main" val="3501927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generalize trend of Minimum heat load required vs. IHAB radiator angle. Maybe take off y-axis?</a:t>
            </a:r>
          </a:p>
        </p:txBody>
      </p:sp>
      <p:sp>
        <p:nvSpPr>
          <p:cNvPr id="4" name="Slide Number Placeholder 3"/>
          <p:cNvSpPr>
            <a:spLocks noGrp="1"/>
          </p:cNvSpPr>
          <p:nvPr>
            <p:ph type="sldNum" sz="quarter" idx="5"/>
          </p:nvPr>
        </p:nvSpPr>
        <p:spPr/>
        <p:txBody>
          <a:bodyPr/>
          <a:lstStyle/>
          <a:p>
            <a:fld id="{EDF06E19-9ECE-40F9-B8B6-37294C32CB88}" type="slidenum">
              <a:rPr lang="en-US" smtClean="0"/>
              <a:t>60</a:t>
            </a:fld>
            <a:endParaRPr lang="en-US"/>
          </a:p>
        </p:txBody>
      </p:sp>
    </p:spTree>
    <p:extLst>
      <p:ext uri="{BB962C8B-B14F-4D97-AF65-F5344CB8AC3E}">
        <p14:creationId xmlns:p14="http://schemas.microsoft.com/office/powerpoint/2010/main" val="3742599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about cross strapping analysis:</a:t>
            </a:r>
          </a:p>
          <a:p>
            <a:r>
              <a:rPr lang="en-US" dirty="0"/>
              <a:t>[This slide: defines cross strapping, outlines ITCS loops and key components ] 1:20</a:t>
            </a:r>
          </a:p>
          <a:p>
            <a:endParaRPr lang="en-US" dirty="0"/>
          </a:p>
          <a:p>
            <a:r>
              <a:rPr lang="en-US" dirty="0"/>
              <a:t>As Miguel mentioned earlier. </a:t>
            </a:r>
          </a:p>
          <a:p>
            <a:r>
              <a:rPr lang="en-US" dirty="0"/>
              <a:t>GW uses  a cross-strapping architecture to transfer heat from HALO to IHAB.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means that HALO and IHAB’s internal fluid loops are connected with a heat exchanger</a:t>
            </a:r>
          </a:p>
          <a:p>
            <a:endParaRPr lang="en-US" dirty="0"/>
          </a:p>
          <a:p>
            <a:r>
              <a:rPr lang="en-US" dirty="0"/>
              <a:t>This architecture enables HALO to meet its temperature setpoint at more GW configurations. </a:t>
            </a:r>
          </a:p>
          <a:p>
            <a:endParaRPr lang="en-US" dirty="0"/>
          </a:p>
          <a:p>
            <a:r>
              <a:rPr lang="en-US" dirty="0"/>
              <a:t>Here we have a notional sketch of the HALO and IHAB internal fluid loops depicting a nominal cross-strapping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module heat exchanger between HALO and IHAB is marked HALO-MHX.</a:t>
            </a:r>
          </a:p>
          <a:p>
            <a:r>
              <a:rPr lang="en-US" dirty="0"/>
              <a:t>The boxes marked IFHX’s are the heat exchangers that reject heat to each module’s external thermal control system. </a:t>
            </a:r>
          </a:p>
          <a:p>
            <a:endParaRPr lang="en-US" dirty="0"/>
          </a:p>
          <a:p>
            <a:r>
              <a:rPr lang="en-US" dirty="0"/>
              <a:t>Why MHX on the inside: can still connect modules in case a ETCS fails. </a:t>
            </a:r>
          </a:p>
          <a:p>
            <a:endParaRPr lang="en-US" dirty="0"/>
          </a:p>
          <a:p>
            <a:r>
              <a:rPr lang="en-US" dirty="0"/>
              <a:t>The HALO loop has a MHX that could be used to pick up heat from another vehicle (e.g., HLS)</a:t>
            </a:r>
          </a:p>
          <a:p>
            <a:r>
              <a:rPr lang="en-US" dirty="0"/>
              <a:t>And the IHAB loop has an MHX that could be used to reject heat to the air-lock module</a:t>
            </a:r>
          </a:p>
          <a:p>
            <a:endParaRPr lang="en-US" dirty="0"/>
          </a:p>
          <a:p>
            <a:r>
              <a:rPr lang="en-US" dirty="0"/>
              <a:t>The IHAB loop also has a low temperature section marked LTL (for low temperature loop)</a:t>
            </a:r>
          </a:p>
          <a:p>
            <a:r>
              <a:rPr lang="en-US" dirty="0"/>
              <a:t>and mid-temperature section marked MTL (for mid-temperature loop)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06E19-9ECE-40F9-B8B6-37294C32CB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173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outlines the nominal cross strapping scenario.] 1:20</a:t>
            </a:r>
          </a:p>
          <a:p>
            <a:endParaRPr lang="en-US" dirty="0"/>
          </a:p>
          <a:p>
            <a:r>
              <a:rPr lang="en-US" dirty="0"/>
              <a:t>This slides shows a notional nominal cross-strapping scenario:</a:t>
            </a:r>
          </a:p>
          <a:p>
            <a:endParaRPr lang="en-US" dirty="0"/>
          </a:p>
          <a:p>
            <a:pPr marL="171450" indent="-171450">
              <a:buFont typeface="Arial" panose="020B0604020202020204" pitchFamily="34" charset="0"/>
              <a:buChar char="•"/>
            </a:pPr>
            <a:r>
              <a:rPr lang="en-US" dirty="0"/>
              <a:t>In the HALO ITCS, the fluid picks up heat and is pumped through the IFHX in order to reject heat to HALO’s external loop.</a:t>
            </a:r>
          </a:p>
          <a:p>
            <a:pPr marL="171450" indent="-171450">
              <a:buFont typeface="Arial" panose="020B0604020202020204" pitchFamily="34" charset="0"/>
              <a:buChar char="•"/>
            </a:pPr>
            <a:r>
              <a:rPr lang="en-US" dirty="0"/>
              <a:t>When IFHX’s exit temperature is above HALO’s set point than, excess heat needs to be rejected to IHAB.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On the IHAB side, a 3-way missing valve and PID controller controls the flow rate directed to the MHX.</a:t>
            </a:r>
          </a:p>
          <a:p>
            <a:pPr marL="171450" indent="-171450">
              <a:buFont typeface="Arial" panose="020B0604020202020204" pitchFamily="34" charset="0"/>
              <a:buChar char="•"/>
            </a:pPr>
            <a:r>
              <a:rPr lang="en-US" dirty="0"/>
              <a:t> The PID controller adjusts its control variable (the IHAB flowrate to the MHX) until its process variable (the HALO MHX exit temperature) hits its goal.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Fluid entering the 3-way mixing valve is either sent to the MHX or to IHAB’s low temperature loop.</a:t>
            </a:r>
          </a:p>
          <a:p>
            <a:pPr marL="171450" indent="-171450">
              <a:buFont typeface="Arial" panose="020B0604020202020204" pitchFamily="34" charset="0"/>
              <a:buChar char="•"/>
            </a:pPr>
            <a:r>
              <a:rPr lang="en-US" dirty="0"/>
              <a:t>IHAB’s low temperature loop’s setpoint is maintained by directing warm fluid exiting the MHX downstream of the LTL.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Then fluid flows through the regen heat exchanger to pick up any heat needed to maintain IHAB’s mid-temperature loop’s setpoint.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the ALM is present than another 3way mixing valve and MHX enables IHAB to reject heat to the ALM.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06E19-9ECE-40F9-B8B6-37294C32CB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582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conveys limitation in heat rejected through the MHX]</a:t>
            </a:r>
          </a:p>
          <a:p>
            <a:endParaRPr lang="en-US" dirty="0"/>
          </a:p>
          <a:p>
            <a:r>
              <a:rPr lang="en-US" dirty="0"/>
              <a:t>Because the flow in IHAB is split between 1) the flow that goes to the HALO-MHX then to the mid-temperature loop</a:t>
            </a:r>
          </a:p>
          <a:p>
            <a:r>
              <a:rPr lang="en-US" dirty="0"/>
              <a:t>And 2) the flow that bypasses the HALO-MHX and goes to the low temperature loop</a:t>
            </a:r>
          </a:p>
          <a:p>
            <a:endParaRPr lang="en-US" dirty="0"/>
          </a:p>
          <a:p>
            <a:r>
              <a:rPr lang="en-US" dirty="0"/>
              <a:t>The theoretical max heat transfer from HALO to IHAB is based on the max flow available form IHAB</a:t>
            </a:r>
          </a:p>
          <a:p>
            <a:pPr marL="171450" indent="-171450">
              <a:buFontTx/>
              <a:buChar char="-"/>
            </a:pPr>
            <a:r>
              <a:rPr lang="en-US" dirty="0"/>
              <a:t>IHAB is required to be nominally be capable of accepting 2kW from HALO</a:t>
            </a:r>
          </a:p>
          <a:p>
            <a:pPr marL="171450" indent="-171450">
              <a:buFontTx/>
              <a:buChar char="-"/>
            </a:pPr>
            <a:r>
              <a:rPr lang="en-US" dirty="0"/>
              <a:t>So at 2kW from HALO to IHAB, the warm flow exiting the MHX will not cause the MTL to exceed it’s inlet setpoint</a:t>
            </a:r>
          </a:p>
          <a:p>
            <a:pPr marL="0" indent="0">
              <a:buFontTx/>
              <a:buNone/>
            </a:pPr>
            <a:r>
              <a:rPr lang="en-US" dirty="0"/>
              <a:t>-  Scenarios where &gt;2kW from HALO to IHAB may be allowed if at these configurations IHAB or IHAB + ALM have excess heat rejection capability (able to reject &gt;2kW from HALO)</a:t>
            </a:r>
          </a:p>
          <a:p>
            <a:pPr marL="171450" indent="-171450">
              <a:buFontTx/>
              <a:buChar char="-"/>
            </a:pPr>
            <a:endParaRPr lang="en-US" dirty="0"/>
          </a:p>
          <a:p>
            <a:r>
              <a:rPr lang="en-US" dirty="0"/>
              <a:t>We’ve predicted HRC HR</a:t>
            </a:r>
          </a:p>
          <a:p>
            <a:endParaRPr lang="en-US" dirty="0"/>
          </a:p>
          <a:p>
            <a:r>
              <a:rPr lang="en-US" dirty="0"/>
              <a:t>This plow shows trend </a:t>
            </a:r>
          </a:p>
          <a:p>
            <a:r>
              <a:rPr lang="en-US" dirty="0"/>
              <a:t>The amount of heat transfer increases with increased flow through the MHX </a:t>
            </a:r>
          </a:p>
          <a:p>
            <a:r>
              <a:rPr lang="en-US" dirty="0"/>
              <a:t>In a loop failure case, the MHX UA drops and the HTC drops.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64</a:t>
            </a:fld>
            <a:endParaRPr lang="en-US"/>
          </a:p>
        </p:txBody>
      </p:sp>
    </p:spTree>
    <p:extLst>
      <p:ext uri="{BB962C8B-B14F-4D97-AF65-F5344CB8AC3E}">
        <p14:creationId xmlns:p14="http://schemas.microsoft.com/office/powerpoint/2010/main" val="3412096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describes a contingency cross strapping scenario]</a:t>
            </a:r>
          </a:p>
          <a:p>
            <a:endParaRPr lang="en-US" dirty="0"/>
          </a:p>
          <a:p>
            <a:r>
              <a:rPr lang="en-US" dirty="0"/>
              <a:t>Another potential cross strapping scenario is a contingency case where IHAB would need to reject heat to HALO.</a:t>
            </a:r>
          </a:p>
          <a:p>
            <a:endParaRPr lang="en-US" dirty="0"/>
          </a:p>
          <a:p>
            <a:r>
              <a:rPr lang="en-US" dirty="0"/>
              <a:t>In this case the MHX acts as an additional heat load in HALO’s fluid loop </a:t>
            </a:r>
          </a:p>
          <a:p>
            <a:r>
              <a:rPr lang="en-US" dirty="0"/>
              <a:t>so the amount of heat that IHAB can transfer to HALO depends on HALO’s minimum allowable IFHX outlet temperature and HALO allowed setpoint.</a:t>
            </a:r>
          </a:p>
          <a:p>
            <a:endParaRPr lang="en-US" dirty="0"/>
          </a:p>
          <a:p>
            <a:r>
              <a:rPr lang="en-US" dirty="0"/>
              <a:t>The 3way mixing valve would start at full flow on the IHAB side unless HALO’s MHX outlet is too high.</a:t>
            </a:r>
          </a:p>
          <a:p>
            <a:endParaRPr lang="en-US" dirty="0"/>
          </a:p>
          <a:p>
            <a:r>
              <a:rPr lang="en-US" dirty="0"/>
              <a:t>One option for a contingency scenario is to enable HALO’s MHX exit to be slightly greater than it’s nominal setpoint. </a:t>
            </a:r>
          </a:p>
          <a:p>
            <a:endParaRPr lang="en-US" dirty="0"/>
          </a:p>
          <a:p>
            <a:r>
              <a:rPr lang="en-US" dirty="0"/>
              <a:t>As opposed to the nominal scenario now the MHX outlet is directed to IHAB’s LTL instead of passed it. </a:t>
            </a:r>
          </a:p>
          <a:p>
            <a:endParaRPr lang="en-US" b="1" dirty="0"/>
          </a:p>
        </p:txBody>
      </p:sp>
      <p:sp>
        <p:nvSpPr>
          <p:cNvPr id="4" name="Slide Number Placeholder 3"/>
          <p:cNvSpPr>
            <a:spLocks noGrp="1"/>
          </p:cNvSpPr>
          <p:nvPr>
            <p:ph type="sldNum" sz="quarter" idx="5"/>
          </p:nvPr>
        </p:nvSpPr>
        <p:spPr/>
        <p:txBody>
          <a:bodyPr/>
          <a:lstStyle/>
          <a:p>
            <a:fld id="{EDF06E19-9ECE-40F9-B8B6-37294C32CB88}" type="slidenum">
              <a:rPr lang="en-US" smtClean="0"/>
              <a:t>65</a:t>
            </a:fld>
            <a:endParaRPr lang="en-US"/>
          </a:p>
        </p:txBody>
      </p:sp>
    </p:spTree>
    <p:extLst>
      <p:ext uri="{BB962C8B-B14F-4D97-AF65-F5344CB8AC3E}">
        <p14:creationId xmlns:p14="http://schemas.microsoft.com/office/powerpoint/2010/main" val="187953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rial"/>
                <a:ea typeface="ヒラギノ角ゴ Pro W3"/>
                <a:cs typeface="Arial"/>
              </a:rPr>
              <a:t>an outpost in lunar orbit that will be a staging point for human and robotic exploration in deep space and will serve as a technology test bed for Mars.</a:t>
            </a:r>
            <a:endParaRPr lang="en-US" sz="1100">
              <a:solidFill>
                <a:schemeClr val="bg1"/>
              </a:solidFill>
              <a:latin typeface="Arial"/>
              <a:ea typeface="ヒラギノ角ゴ Pro W3"/>
              <a:cs typeface="Arial"/>
            </a:endParaRPr>
          </a:p>
          <a:p>
            <a:pPr>
              <a:defRPr/>
            </a:pPr>
            <a:endParaRPr lang="en-US" kern="120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3E30E-7993-C041-89DB-DD647DAE1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294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talks about heat that can be rejected to the ALM]</a:t>
            </a:r>
          </a:p>
          <a:p>
            <a:endParaRPr lang="en-US" dirty="0"/>
          </a:p>
          <a:p>
            <a:r>
              <a:rPr lang="en-US" dirty="0"/>
              <a:t>The last possible GW cross-strapping scenario that we’ll talk about is from IHAB to the air lock module </a:t>
            </a:r>
          </a:p>
          <a:p>
            <a:endParaRPr lang="en-US" dirty="0"/>
          </a:p>
          <a:p>
            <a:r>
              <a:rPr lang="en-US" dirty="0"/>
              <a:t>Since air lock module’s ITCS design is not known we’ve estimated heat transfer capability across the ALM-module heat exchanger parametrically</a:t>
            </a:r>
          </a:p>
          <a:p>
            <a:endParaRPr lang="en-US" dirty="0"/>
          </a:p>
          <a:p>
            <a:r>
              <a:rPr lang="en-US" dirty="0"/>
              <a:t>We parameterized ALM’s MHX inlet temperature, max allowed exit temperature and flow rate</a:t>
            </a:r>
          </a:p>
          <a:p>
            <a:r>
              <a:rPr lang="en-US" dirty="0"/>
              <a:t>We also parameterized  IHAB’s inlet temperature</a:t>
            </a:r>
          </a:p>
          <a:p>
            <a:endParaRPr lang="en-US" dirty="0"/>
          </a:p>
          <a:p>
            <a:r>
              <a:rPr lang="en-US" dirty="0"/>
              <a:t>This work was done to gauge possible ALM capabilities and IHAB to ALM interface requirements. </a:t>
            </a:r>
          </a:p>
          <a:p>
            <a:endParaRPr lang="en-US" dirty="0"/>
          </a:p>
        </p:txBody>
      </p:sp>
      <p:sp>
        <p:nvSpPr>
          <p:cNvPr id="4" name="Slide Number Placeholder 3"/>
          <p:cNvSpPr>
            <a:spLocks noGrp="1"/>
          </p:cNvSpPr>
          <p:nvPr>
            <p:ph type="sldNum" sz="quarter" idx="5"/>
          </p:nvPr>
        </p:nvSpPr>
        <p:spPr/>
        <p:txBody>
          <a:bodyPr/>
          <a:lstStyle/>
          <a:p>
            <a:fld id="{EDF06E19-9ECE-40F9-B8B6-37294C32CB88}" type="slidenum">
              <a:rPr lang="en-US" smtClean="0"/>
              <a:t>66</a:t>
            </a:fld>
            <a:endParaRPr lang="en-US"/>
          </a:p>
        </p:txBody>
      </p:sp>
    </p:spTree>
    <p:extLst>
      <p:ext uri="{BB962C8B-B14F-4D97-AF65-F5344CB8AC3E}">
        <p14:creationId xmlns:p14="http://schemas.microsoft.com/office/powerpoint/2010/main" val="237798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89208-19D7-9E47-969D-1A76A4CEEE29}" type="slidenum">
              <a:rPr lang="en-US" smtClean="0"/>
              <a:t>74</a:t>
            </a:fld>
            <a:endParaRPr lang="en-US" dirty="0"/>
          </a:p>
        </p:txBody>
      </p:sp>
    </p:spTree>
    <p:extLst>
      <p:ext uri="{BB962C8B-B14F-4D97-AF65-F5344CB8AC3E}">
        <p14:creationId xmlns:p14="http://schemas.microsoft.com/office/powerpoint/2010/main" val="3964154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89208-19D7-9E47-969D-1A76A4CEEE29}" type="slidenum">
              <a:rPr lang="en-US" smtClean="0"/>
              <a:t>76</a:t>
            </a:fld>
            <a:endParaRPr lang="en-US" dirty="0"/>
          </a:p>
        </p:txBody>
      </p:sp>
    </p:spTree>
    <p:extLst>
      <p:ext uri="{BB962C8B-B14F-4D97-AF65-F5344CB8AC3E}">
        <p14:creationId xmlns:p14="http://schemas.microsoft.com/office/powerpoint/2010/main" val="32745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Arrays with cylinder on the underbelly is ALM </a:t>
            </a:r>
          </a:p>
          <a:p>
            <a:r>
              <a:rPr lang="en-US" dirty="0"/>
              <a:t>Re-paste LM from TIEDS-M because it is missing solar arrays</a:t>
            </a:r>
          </a:p>
          <a:p>
            <a:r>
              <a:rPr lang="en-US" dirty="0"/>
              <a:t>Google image of HLS for space x and also put reference </a:t>
            </a:r>
          </a:p>
          <a:p>
            <a:r>
              <a:rPr lang="en-US" dirty="0"/>
              <a:t>Make the picture to scale for size comparison </a:t>
            </a:r>
          </a:p>
        </p:txBody>
      </p:sp>
      <p:sp>
        <p:nvSpPr>
          <p:cNvPr id="4" name="Slide Number Placeholder 3"/>
          <p:cNvSpPr>
            <a:spLocks noGrp="1"/>
          </p:cNvSpPr>
          <p:nvPr>
            <p:ph type="sldNum" sz="quarter" idx="5"/>
          </p:nvPr>
        </p:nvSpPr>
        <p:spPr/>
        <p:txBody>
          <a:bodyPr/>
          <a:lstStyle/>
          <a:p>
            <a:fld id="{EDF06E19-9ECE-40F9-B8B6-37294C32CB88}" type="slidenum">
              <a:rPr lang="en-US" smtClean="0"/>
              <a:t>77</a:t>
            </a:fld>
            <a:endParaRPr lang="en-US"/>
          </a:p>
        </p:txBody>
      </p:sp>
    </p:spTree>
    <p:extLst>
      <p:ext uri="{BB962C8B-B14F-4D97-AF65-F5344CB8AC3E}">
        <p14:creationId xmlns:p14="http://schemas.microsoft.com/office/powerpoint/2010/main" val="1202084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NRHO92_Keplerian_HOT_Picture</a:t>
            </a:r>
          </a:p>
        </p:txBody>
      </p:sp>
      <p:sp>
        <p:nvSpPr>
          <p:cNvPr id="4" name="Slide Number Placeholder 3"/>
          <p:cNvSpPr>
            <a:spLocks noGrp="1"/>
          </p:cNvSpPr>
          <p:nvPr>
            <p:ph type="sldNum" sz="quarter" idx="5"/>
          </p:nvPr>
        </p:nvSpPr>
        <p:spPr/>
        <p:txBody>
          <a:bodyPr/>
          <a:lstStyle/>
          <a:p>
            <a:fld id="{EDF06E19-9ECE-40F9-B8B6-37294C32CB88}" type="slidenum">
              <a:rPr lang="en-US" smtClean="0"/>
              <a:t>79</a:t>
            </a:fld>
            <a:endParaRPr lang="en-US"/>
          </a:p>
        </p:txBody>
      </p:sp>
    </p:spTree>
    <p:extLst>
      <p:ext uri="{BB962C8B-B14F-4D97-AF65-F5344CB8AC3E}">
        <p14:creationId xmlns:p14="http://schemas.microsoft.com/office/powerpoint/2010/main" val="208181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an exploded view of the GW station</a:t>
            </a:r>
          </a:p>
          <a:p>
            <a:endParaRPr lang="en-US" dirty="0"/>
          </a:p>
          <a:p>
            <a:pPr marL="171450" indent="-171450">
              <a:buFont typeface="Arial" panose="020B0604020202020204" pitchFamily="34" charset="0"/>
              <a:buChar char="•"/>
            </a:pPr>
            <a:r>
              <a:rPr lang="en-US" dirty="0"/>
              <a:t>PPE and HALO will be launched together</a:t>
            </a:r>
          </a:p>
          <a:p>
            <a:pPr marL="171450" indent="-171450">
              <a:buFont typeface="Arial" panose="020B0604020202020204" pitchFamily="34" charset="0"/>
              <a:buChar char="•"/>
            </a:pPr>
            <a:r>
              <a:rPr lang="en-US" dirty="0"/>
              <a:t>Between HALO &amp; IHAB have living quarters</a:t>
            </a:r>
          </a:p>
          <a:p>
            <a:pPr marL="171450" indent="-171450">
              <a:buFont typeface="Arial" panose="020B0604020202020204" pitchFamily="34" charset="0"/>
              <a:buChar char="•"/>
            </a:pPr>
            <a:r>
              <a:rPr lang="en-US" dirty="0"/>
              <a:t>LM provides supplies and scientific experiments</a:t>
            </a:r>
          </a:p>
          <a:p>
            <a:pPr marL="171450" indent="-171450">
              <a:buFont typeface="Arial" panose="020B0604020202020204" pitchFamily="34" charset="0"/>
              <a:buChar char="•"/>
            </a:pPr>
            <a:r>
              <a:rPr lang="en-US" dirty="0"/>
              <a:t>ERM provides refueling </a:t>
            </a:r>
          </a:p>
          <a:p>
            <a:pPr marL="171450" indent="-171450">
              <a:buFont typeface="Arial" panose="020B0604020202020204" pitchFamily="34" charset="0"/>
              <a:buChar char="•"/>
            </a:pPr>
            <a:r>
              <a:rPr lang="en-US" dirty="0"/>
              <a:t>Orion brings astronauts from earth</a:t>
            </a:r>
          </a:p>
          <a:p>
            <a:pPr marL="171450" indent="-171450">
              <a:buFont typeface="Arial" panose="020B0604020202020204" pitchFamily="34" charset="0"/>
              <a:buChar char="•"/>
            </a:pPr>
            <a:r>
              <a:rPr lang="en-US" dirty="0"/>
              <a:t>HLS is for lunar surface ops – this slides shows gov reference </a:t>
            </a:r>
          </a:p>
          <a:p>
            <a:pPr marL="171450" indent="-171450">
              <a:buFont typeface="Arial" panose="020B0604020202020204" pitchFamily="34" charset="0"/>
              <a:buChar char="•"/>
            </a:pPr>
            <a:r>
              <a:rPr lang="en-US" dirty="0"/>
              <a:t>Canada provides the GERS a robotic arm</a:t>
            </a:r>
          </a:p>
          <a:p>
            <a:pPr marL="171450" indent="-171450">
              <a:buFont typeface="Arial" panose="020B0604020202020204" pitchFamily="34" charset="0"/>
              <a:buChar char="•"/>
            </a:pPr>
            <a:r>
              <a:rPr lang="en-US" dirty="0"/>
              <a:t>Airlock provides EVA accessibility for GW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4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halo orbit has been chosen for the Gateway when it gets into position around the Moon.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Gateway will initially operate in a halo orbit around the Moon called the Near-Rectilinear Halo orbit – one that one that is accessible not only by NASA’s Space Launch System (SLS) and Orion spacecraft for crews and outsized cargo, but also by many existing rockets on the U.S. domestic and international market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this orbit, the Gateway will have a continuous view of Earth, and will be able to support lunar surface tele robotics, including those on the far side.  </a:t>
            </a:r>
          </a:p>
          <a:p>
            <a:endParaRPr lang="en-US" dirty="0"/>
          </a:p>
        </p:txBody>
      </p:sp>
      <p:sp>
        <p:nvSpPr>
          <p:cNvPr id="4" name="Slide Number Placeholder 3"/>
          <p:cNvSpPr>
            <a:spLocks noGrp="1"/>
          </p:cNvSpPr>
          <p:nvPr>
            <p:ph type="sldNum" sz="quarter" idx="10"/>
          </p:nvPr>
        </p:nvSpPr>
        <p:spPr/>
        <p:txBody>
          <a:bodyPr/>
          <a:lstStyle/>
          <a:p>
            <a:fld id="{46A89208-19D7-9E47-969D-1A76A4CEEE29}" type="slidenum">
              <a:rPr lang="en-US" smtClean="0"/>
              <a:t>8</a:t>
            </a:fld>
            <a:endParaRPr lang="en-US"/>
          </a:p>
        </p:txBody>
      </p:sp>
    </p:spTree>
    <p:extLst>
      <p:ext uri="{BB962C8B-B14F-4D97-AF65-F5344CB8AC3E}">
        <p14:creationId xmlns:p14="http://schemas.microsoft.com/office/powerpoint/2010/main" val="343666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457146">
              <a:defRPr/>
            </a:pPr>
            <a:r>
              <a:rPr lang="en-US" b="1"/>
              <a:t>Crew Health and Safety</a:t>
            </a:r>
            <a:endParaRPr lang="en-US"/>
          </a:p>
          <a:p>
            <a:pPr defTabSz="457146">
              <a:defRPr/>
            </a:pPr>
            <a:r>
              <a:rPr lang="en-US"/>
              <a:t>•Validate capability to execute nominal and contingency physical and behavioral health operations autonomously and with time delay. </a:t>
            </a:r>
            <a:endParaRPr lang="en-US">
              <a:cs typeface="Calibri"/>
            </a:endParaRPr>
          </a:p>
          <a:p>
            <a:pPr defTabSz="457146">
              <a:defRPr/>
            </a:pPr>
            <a:r>
              <a:rPr lang="en-US"/>
              <a:t>•Evaluate effects of the deep space environment on food-related microbes and plants and developing a food system adequate for crew health and performance in support of progressively Earth-independent operations.</a:t>
            </a:r>
            <a:endParaRPr lang="en-US">
              <a:cs typeface="Calibri"/>
            </a:endParaRPr>
          </a:p>
          <a:p>
            <a:pPr defTabSz="457146">
              <a:defRPr/>
            </a:pPr>
            <a:r>
              <a:rPr lang="en-US" b="1"/>
              <a:t>Operations </a:t>
            </a:r>
            <a:endParaRPr lang="en-US" b="1">
              <a:cs typeface="Calibri"/>
            </a:endParaRPr>
          </a:p>
          <a:p>
            <a:pPr defTabSz="457146">
              <a:defRPr/>
            </a:pPr>
            <a:r>
              <a:rPr lang="en-US"/>
              <a:t>•Learn how to operate an orbiting outpost for astronaut and vehicle rendezvous between orbit and surface. </a:t>
            </a:r>
            <a:endParaRPr lang="en-US">
              <a:cs typeface="Calibri"/>
            </a:endParaRPr>
          </a:p>
          <a:p>
            <a:pPr defTabSz="457146">
              <a:defRPr/>
            </a:pPr>
            <a:r>
              <a:rPr lang="en-US"/>
              <a:t>•Learn how to conduct efficient scientific exploration of a planetary body with new tools and techniques for clean sample collection.</a:t>
            </a:r>
            <a:endParaRPr lang="en-US">
              <a:cs typeface="Calibri"/>
            </a:endParaRPr>
          </a:p>
          <a:p>
            <a:pPr defTabSz="457146">
              <a:defRPr/>
            </a:pPr>
            <a:r>
              <a:rPr lang="en-US"/>
              <a:t>•Use automation, robots and humans to maximize the scientific return.</a:t>
            </a:r>
            <a:endParaRPr lang="en-US">
              <a:cs typeface="Calibri"/>
            </a:endParaRPr>
          </a:p>
          <a:p>
            <a:pPr defTabSz="457146">
              <a:defRPr/>
            </a:pPr>
            <a:r>
              <a:rPr lang="en-US"/>
              <a:t>•Leverage pressurized and unpressurized surface mobility to expand crew reach from landing sites. </a:t>
            </a:r>
            <a:endParaRPr lang="en-US">
              <a:cs typeface="Calibri"/>
            </a:endParaRPr>
          </a:p>
          <a:p>
            <a:pPr defTabSz="457146">
              <a:defRPr/>
            </a:pPr>
            <a:r>
              <a:rPr lang="en-US"/>
              <a:t>•Develop end-to-end dust mitigation processes.</a:t>
            </a:r>
            <a:endParaRPr lang="en-US">
              <a:cs typeface="Calibri"/>
            </a:endParaRPr>
          </a:p>
          <a:p>
            <a:pPr defTabSz="457146">
              <a:defRPr/>
            </a:pPr>
            <a:r>
              <a:rPr lang="en-US" b="1"/>
              <a:t>TECHNOLOGY ADVANCEMENT</a:t>
            </a:r>
            <a:endParaRPr lang="en-US" b="1">
              <a:cs typeface="Calibri"/>
            </a:endParaRPr>
          </a:p>
          <a:p>
            <a:pPr defTabSz="457146">
              <a:defRPr/>
            </a:pPr>
            <a:r>
              <a:rPr lang="en-US"/>
              <a:t>•Advance propulsion capabilities for deep space travel, as well as planetary ascent and descent vehicles. </a:t>
            </a:r>
            <a:endParaRPr lang="en-US">
              <a:cs typeface="Calibri"/>
            </a:endParaRPr>
          </a:p>
          <a:p>
            <a:pPr defTabSz="457146">
              <a:defRPr/>
            </a:pPr>
            <a:r>
              <a:rPr lang="en-US"/>
              <a:t>•Harvest planetary resources to reduce our supply chain from Earth. </a:t>
            </a:r>
            <a:endParaRPr lang="en-US">
              <a:cs typeface="Calibri"/>
            </a:endParaRPr>
          </a:p>
          <a:p>
            <a:pPr defTabSz="457146">
              <a:defRPr/>
            </a:pPr>
            <a:r>
              <a:rPr lang="en-US"/>
              <a:t>•Design for commonality within systems to increase robustness with reduced logistics needs.</a:t>
            </a:r>
            <a:endParaRPr lang="en-US">
              <a:cs typeface="Calibri"/>
            </a:endParaRPr>
          </a:p>
          <a:p>
            <a:pPr defTabSz="457146">
              <a:defRPr/>
            </a:pPr>
            <a:r>
              <a:rPr lang="en-US"/>
              <a:t>•Evolve space suits with increasing EVA duration and capability. </a:t>
            </a:r>
            <a:endParaRPr lang="en-US">
              <a:cs typeface="Calibri"/>
            </a:endParaRPr>
          </a:p>
          <a:p>
            <a:pPr defTabSz="457146">
              <a:defRPr/>
            </a:pPr>
            <a:r>
              <a:rPr lang="en-US"/>
              <a:t>•Create uninterrupted surface power, resistant to dust and limited sun exposure</a:t>
            </a:r>
            <a:endParaRPr lang="en-US">
              <a:cs typeface="Calibri"/>
            </a:endParaRPr>
          </a:p>
          <a:p>
            <a:pPr defTabSz="457146">
              <a:spcBef>
                <a:spcPct val="0"/>
              </a:spcBef>
              <a:spcAft>
                <a:spcPts val="2400"/>
              </a:spcAft>
              <a:defRPr/>
            </a:pPr>
            <a:endParaRPr lang="en-US">
              <a:solidFill>
                <a:srgbClr val="000000"/>
              </a:solidFill>
              <a:latin typeface="Calibri"/>
              <a:ea typeface="ヒラギノ角ゴ Pro W3"/>
              <a:cs typeface="Calibri"/>
            </a:endParaRPr>
          </a:p>
        </p:txBody>
      </p:sp>
      <p:sp>
        <p:nvSpPr>
          <p:cNvPr id="4" name="Slide Number Placeholder 3"/>
          <p:cNvSpPr>
            <a:spLocks noGrp="1"/>
          </p:cNvSpPr>
          <p:nvPr>
            <p:ph type="sldNum" sz="quarter" idx="5"/>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E78F2AB6-56C0-4EB4-B82A-C8395288546D}"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457146"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142131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question: </a:t>
            </a:r>
          </a:p>
          <a:p>
            <a:pPr marL="171450" indent="-171450">
              <a:buFont typeface="Arial" panose="020B0604020202020204" pitchFamily="34" charset="0"/>
              <a:buChar char="•"/>
            </a:pPr>
            <a:r>
              <a:rPr lang="en-US" dirty="0"/>
              <a:t>Why are components divided as such between PTCS and ATCS? </a:t>
            </a:r>
          </a:p>
          <a:p>
            <a:pPr marL="628650" lvl="1" indent="-171450">
              <a:buFont typeface="Arial" panose="020B0604020202020204" pitchFamily="34" charset="0"/>
              <a:buChar char="•"/>
            </a:pPr>
            <a:r>
              <a:rPr lang="en-US" dirty="0"/>
              <a:t>The way TCS components are divided are due to the organizational structure of JSC engineering divisions such as heaters or pumps. </a:t>
            </a:r>
          </a:p>
        </p:txBody>
      </p:sp>
      <p:sp>
        <p:nvSpPr>
          <p:cNvPr id="4" name="Slide Number Placeholder 3"/>
          <p:cNvSpPr>
            <a:spLocks noGrp="1"/>
          </p:cNvSpPr>
          <p:nvPr>
            <p:ph type="sldNum" sz="quarter" idx="5"/>
          </p:nvPr>
        </p:nvSpPr>
        <p:spPr/>
        <p:txBody>
          <a:bodyPr/>
          <a:lstStyle/>
          <a:p>
            <a:fld id="{EDF06E19-9ECE-40F9-B8B6-37294C32CB88}" type="slidenum">
              <a:rPr lang="en-US" smtClean="0"/>
              <a:t>11</a:t>
            </a:fld>
            <a:endParaRPr lang="en-US"/>
          </a:p>
        </p:txBody>
      </p:sp>
    </p:spTree>
    <p:extLst>
      <p:ext uri="{BB962C8B-B14F-4D97-AF65-F5344CB8AC3E}">
        <p14:creationId xmlns:p14="http://schemas.microsoft.com/office/powerpoint/2010/main" val="4053250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sngStrike" dirty="0"/>
              <a:t>Write out acronyms </a:t>
            </a:r>
          </a:p>
          <a:p>
            <a:pPr marL="628650" lvl="1" indent="-171450">
              <a:buFont typeface="Arial" panose="020B0604020202020204" pitchFamily="34" charset="0"/>
              <a:buChar char="•"/>
            </a:pPr>
            <a:r>
              <a:rPr lang="en-US" dirty="0"/>
              <a:t>OSR: optical solar reflector</a:t>
            </a:r>
          </a:p>
          <a:p>
            <a:pPr marL="628650" lvl="1" indent="-171450">
              <a:buFont typeface="Arial" panose="020B0604020202020204" pitchFamily="34" charset="0"/>
              <a:buChar char="•"/>
            </a:pPr>
            <a:r>
              <a:rPr lang="en-US" dirty="0"/>
              <a:t>AgFEP: silver Teflon.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sngStrike" dirty="0"/>
              <a:t>Delete ThermalEdit contingence load share to add nominal cross strapping </a:t>
            </a:r>
          </a:p>
          <a:p>
            <a:pPr marL="171450" indent="-171450">
              <a:buFont typeface="Arial" panose="020B0604020202020204" pitchFamily="34" charset="0"/>
              <a:buChar char="•"/>
            </a:pPr>
            <a:r>
              <a:rPr lang="en-US" strike="sngStrike" dirty="0"/>
              <a:t> Independence box</a:t>
            </a:r>
          </a:p>
          <a:p>
            <a:pPr marL="171450" indent="-171450">
              <a:buFont typeface="Arial" panose="020B0604020202020204" pitchFamily="34" charset="0"/>
              <a:buChar char="•"/>
            </a:pPr>
            <a:r>
              <a:rPr lang="en-US" strike="sngStrike" dirty="0"/>
              <a:t>Update HLS box to varies by provider </a:t>
            </a:r>
          </a:p>
          <a:p>
            <a:pPr marL="0" indent="0">
              <a:buFont typeface="Arial" panose="020B0604020202020204" pitchFamily="34" charset="0"/>
              <a:buNone/>
            </a:pPr>
            <a:endParaRPr lang="en-US" strike="sngStrike" dirty="0"/>
          </a:p>
        </p:txBody>
      </p:sp>
      <p:sp>
        <p:nvSpPr>
          <p:cNvPr id="4" name="Slide Number Placeholder 3"/>
          <p:cNvSpPr>
            <a:spLocks noGrp="1"/>
          </p:cNvSpPr>
          <p:nvPr>
            <p:ph type="sldNum" sz="quarter" idx="5"/>
          </p:nvPr>
        </p:nvSpPr>
        <p:spPr/>
        <p:txBody>
          <a:bodyPr/>
          <a:lstStyle/>
          <a:p>
            <a:fld id="{EDF06E19-9ECE-40F9-B8B6-37294C32CB88}" type="slidenum">
              <a:rPr lang="en-US" smtClean="0"/>
              <a:t>12</a:t>
            </a:fld>
            <a:endParaRPr lang="en-US"/>
          </a:p>
        </p:txBody>
      </p:sp>
    </p:spTree>
    <p:extLst>
      <p:ext uri="{BB962C8B-B14F-4D97-AF65-F5344CB8AC3E}">
        <p14:creationId xmlns:p14="http://schemas.microsoft.com/office/powerpoint/2010/main" val="673974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937121-F037-4B37-9738-8D1C00ACC3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20238" y="124229"/>
            <a:ext cx="1129556" cy="1035426"/>
          </a:xfrm>
          <a:prstGeom prst="rect">
            <a:avLst/>
          </a:prstGeom>
        </p:spPr>
      </p:pic>
      <p:pic>
        <p:nvPicPr>
          <p:cNvPr id="10" name="Picture 9"/>
          <p:cNvPicPr>
            <a:picLocks noChangeAspect="1"/>
          </p:cNvPicPr>
          <p:nvPr userDrawn="1"/>
        </p:nvPicPr>
        <p:blipFill>
          <a:blip r:embed="rId4"/>
          <a:stretch>
            <a:fillRect/>
          </a:stretch>
        </p:blipFill>
        <p:spPr>
          <a:xfrm>
            <a:off x="143991" y="5814130"/>
            <a:ext cx="935166" cy="935166"/>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126383"/>
            <a:ext cx="1247912" cy="1033272"/>
          </a:xfrm>
          <a:prstGeom prst="rect">
            <a:avLst/>
          </a:prstGeom>
        </p:spPr>
      </p:pic>
    </p:spTree>
    <p:extLst>
      <p:ext uri="{BB962C8B-B14F-4D97-AF65-F5344CB8AC3E}">
        <p14:creationId xmlns:p14="http://schemas.microsoft.com/office/powerpoint/2010/main" val="1249523072"/>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362748"/>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54738"/>
      </p:ext>
    </p:extLst>
  </p:cSld>
  <p:clrMapOvr>
    <a:masterClrMapping/>
  </p:clrMapOvr>
  <p:transitio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blue and black American">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0095869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5384" y="103188"/>
            <a:ext cx="11548370" cy="742950"/>
          </a:xfrm>
        </p:spPr>
        <p:txBody>
          <a:bodyPr/>
          <a:lstStyle/>
          <a:p>
            <a:r>
              <a:rPr lang="en-US"/>
              <a:t>Click to edit Master title style</a:t>
            </a:r>
          </a:p>
        </p:txBody>
      </p:sp>
      <p:sp>
        <p:nvSpPr>
          <p:cNvPr id="3" name="Content Placeholder 2"/>
          <p:cNvSpPr>
            <a:spLocks noGrp="1"/>
          </p:cNvSpPr>
          <p:nvPr>
            <p:ph idx="1"/>
          </p:nvPr>
        </p:nvSpPr>
        <p:spPr>
          <a:xfrm>
            <a:off x="142664" y="985526"/>
            <a:ext cx="11889316" cy="5430514"/>
          </a:xfrm>
        </p:spPr>
        <p:txBody>
          <a:bodyPr/>
          <a:lstStyle>
            <a:lvl1pPr marL="231775" indent="-231775">
              <a:spcBef>
                <a:spcPts val="0"/>
              </a:spcBef>
              <a:spcAft>
                <a:spcPts val="600"/>
              </a:spcAft>
              <a:buFont typeface="Arial" panose="020B0604020202020204" pitchFamily="34" charset="0"/>
              <a:buChar char="•"/>
              <a:defRPr sz="1800"/>
            </a:lvl1pPr>
            <a:lvl2pPr marL="688975" indent="-225425">
              <a:spcBef>
                <a:spcPts val="0"/>
              </a:spcBef>
              <a:spcAft>
                <a:spcPts val="600"/>
              </a:spcAft>
              <a:buFont typeface="Arial" panose="020B0604020202020204" pitchFamily="34" charset="0"/>
              <a:buChar char="•"/>
              <a:defRPr sz="1800"/>
            </a:lvl2pPr>
            <a:lvl3pPr marL="1146175" indent="-231775">
              <a:spcBef>
                <a:spcPts val="0"/>
              </a:spcBef>
              <a:spcAft>
                <a:spcPts val="600"/>
              </a:spcAft>
              <a:buFont typeface="Arial" panose="020B0604020202020204" pitchFamily="34" charset="0"/>
              <a:buChar char="•"/>
              <a:defRPr sz="1800"/>
            </a:lvl3pPr>
            <a:lvl4pPr marL="1603375" indent="-225425">
              <a:spcBef>
                <a:spcPts val="0"/>
              </a:spcBef>
              <a:spcAft>
                <a:spcPts val="600"/>
              </a:spcAft>
              <a:buFont typeface="Arial" panose="020B0604020202020204" pitchFamily="34" charset="0"/>
              <a:buChar char="•"/>
              <a:defRPr sz="1800"/>
            </a:lvl4pPr>
            <a:lvl5pPr marL="2060575" indent="-231775">
              <a:spcBef>
                <a:spcPts val="0"/>
              </a:spcBef>
              <a:spcAft>
                <a:spcPts val="600"/>
              </a:spcAft>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0674484"/>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B15C5C-0988-094E-B1BA-EF1B8BCD2926}" type="slidenum">
              <a:rPr kumimoji="0" lang="en-US" sz="10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85239107"/>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_StdHdr-Bullet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262467" y="140681"/>
            <a:ext cx="9564128" cy="519719"/>
          </a:xfrm>
        </p:spPr>
        <p:txBody>
          <a:bodyPr anchor="t">
            <a:normAutofit/>
          </a:bodyPr>
          <a:lstStyle>
            <a:lvl1pPr>
              <a:defRPr sz="3200"/>
            </a:lvl1pPr>
          </a:lstStyle>
          <a:p>
            <a:r>
              <a:rPr lang="en-US"/>
              <a:t>Main H Font: Segoe UI 48pt.</a:t>
            </a:r>
          </a:p>
        </p:txBody>
      </p:sp>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0398537" y="193764"/>
            <a:ext cx="1584960" cy="348840"/>
          </a:xfrm>
          <a:prstGeom prst="rect">
            <a:avLst/>
          </a:prstGeom>
        </p:spPr>
      </p:pic>
      <p:sp>
        <p:nvSpPr>
          <p:cNvPr id="3" name="Content Placeholder 2"/>
          <p:cNvSpPr>
            <a:spLocks noGrp="1"/>
          </p:cNvSpPr>
          <p:nvPr>
            <p:ph sz="quarter" idx="12"/>
          </p:nvPr>
        </p:nvSpPr>
        <p:spPr>
          <a:xfrm>
            <a:off x="262011" y="831850"/>
            <a:ext cx="11721487" cy="5441950"/>
          </a:xfrm>
        </p:spPr>
        <p:txBody>
          <a:bodyPr/>
          <a:lstStyle>
            <a:lvl1pPr marL="230729" indent="-230729">
              <a:lnSpc>
                <a:spcPct val="90000"/>
              </a:lnSpc>
              <a:spcBef>
                <a:spcPts val="1333"/>
              </a:spcBef>
              <a:spcAft>
                <a:spcPts val="0"/>
              </a:spcAft>
              <a:defRPr>
                <a:solidFill>
                  <a:schemeClr val="bg2">
                    <a:lumMod val="25000"/>
                  </a:schemeClr>
                </a:solidFill>
              </a:defRPr>
            </a:lvl1pPr>
            <a:lvl2pPr marL="539778" indent="-279414">
              <a:lnSpc>
                <a:spcPct val="90000"/>
              </a:lnSpc>
              <a:spcBef>
                <a:spcPts val="667"/>
              </a:spcBef>
              <a:spcAft>
                <a:spcPts val="0"/>
              </a:spcAft>
              <a:defRPr sz="2133">
                <a:solidFill>
                  <a:schemeClr val="bg2">
                    <a:lumMod val="25000"/>
                  </a:schemeClr>
                </a:solidFill>
              </a:defRPr>
            </a:lvl2pPr>
            <a:lvl3pPr marL="679485" indent="-158759">
              <a:lnSpc>
                <a:spcPct val="90000"/>
              </a:lnSpc>
              <a:spcBef>
                <a:spcPts val="667"/>
              </a:spcBef>
              <a:spcAft>
                <a:spcPts val="0"/>
              </a:spcAft>
              <a:defRPr>
                <a:solidFill>
                  <a:schemeClr val="bg2">
                    <a:lumMod val="25000"/>
                  </a:schemeClr>
                </a:solidFill>
              </a:defRPr>
            </a:lvl3pPr>
            <a:lvl4pPr marL="988533" indent="-205328">
              <a:lnSpc>
                <a:spcPct val="90000"/>
              </a:lnSpc>
              <a:spcBef>
                <a:spcPts val="667"/>
              </a:spcBef>
              <a:spcAft>
                <a:spcPts val="0"/>
              </a:spcAft>
              <a:tabLst/>
              <a:defRPr sz="1867">
                <a:solidFill>
                  <a:schemeClr val="bg2">
                    <a:lumMod val="25000"/>
                  </a:schemeClr>
                </a:solidFill>
              </a:defRPr>
            </a:lvl4pPr>
            <a:lvl5pPr marL="1219261" indent="-135473">
              <a:lnSpc>
                <a:spcPct val="90000"/>
              </a:lnSpc>
              <a:spcBef>
                <a:spcPts val="667"/>
              </a:spcBef>
              <a:spcAft>
                <a:spcPts val="0"/>
              </a:spcAft>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6"/>
          </p:nvPr>
        </p:nvSpPr>
        <p:spPr/>
        <p:txBody>
          <a:bodyPr/>
          <a:lstStyle/>
          <a:p>
            <a:fld id="{32A2F39E-E4DB-494E-AB40-38356C65078C}" type="slidenum">
              <a:rPr lang="en-US" smtClean="0"/>
              <a:pPr/>
              <a:t>‹#›</a:t>
            </a:fld>
            <a:endParaRPr lang="en-US"/>
          </a:p>
        </p:txBody>
      </p:sp>
    </p:spTree>
    <p:extLst>
      <p:ext uri="{BB962C8B-B14F-4D97-AF65-F5344CB8AC3E}">
        <p14:creationId xmlns:p14="http://schemas.microsoft.com/office/powerpoint/2010/main" val="695139851"/>
      </p:ext>
    </p:extLst>
  </p:cSld>
  <p:clrMapOvr>
    <a:masterClrMapping/>
  </p:clrMapOvr>
  <p:hf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Rectangle 162"/>
          <p:cNvSpPr>
            <a:spLocks noGrp="1" noChangeArrowheads="1"/>
          </p:cNvSpPr>
          <p:nvPr>
            <p:ph type="ctrTitle"/>
          </p:nvPr>
        </p:nvSpPr>
        <p:spPr>
          <a:xfrm>
            <a:off x="143991" y="262536"/>
            <a:ext cx="10198100" cy="628788"/>
          </a:xfrm>
          <a:ln>
            <a:noFill/>
          </a:ln>
        </p:spPr>
        <p:txBody>
          <a:bodyPr anchor="t"/>
          <a:lstStyle>
            <a:lvl1pPr>
              <a:defRPr sz="2400">
                <a:solidFill>
                  <a:schemeClr val="bg1"/>
                </a:solidFill>
              </a:defRPr>
            </a:lvl1pPr>
          </a:lstStyle>
          <a:p>
            <a:r>
              <a:rPr lang="en-US"/>
              <a:t>Click to edit Master title style</a:t>
            </a:r>
          </a:p>
        </p:txBody>
      </p:sp>
      <p:sp>
        <p:nvSpPr>
          <p:cNvPr id="9" name="Rectangle 163"/>
          <p:cNvSpPr>
            <a:spLocks noGrp="1" noChangeArrowheads="1"/>
          </p:cNvSpPr>
          <p:nvPr>
            <p:ph type="subTitle" idx="1"/>
          </p:nvPr>
        </p:nvSpPr>
        <p:spPr>
          <a:xfrm>
            <a:off x="143991" y="1159655"/>
            <a:ext cx="10198100" cy="430903"/>
          </a:xfrm>
          <a:ln>
            <a:noFill/>
          </a:ln>
        </p:spPr>
        <p:txBody>
          <a:bodyPr/>
          <a:lstStyle>
            <a:lvl1pPr>
              <a:buNone/>
              <a:defRPr sz="1600" b="0" baseline="0">
                <a:solidFill>
                  <a:schemeClr val="bg1"/>
                </a:solidFill>
              </a:defRPr>
            </a:lvl1pPr>
          </a:lstStyle>
          <a:p>
            <a:r>
              <a:rPr lang="en-US"/>
              <a:t>Click to edit Master subtitle style</a:t>
            </a:r>
          </a:p>
        </p:txBody>
      </p:sp>
    </p:spTree>
    <p:extLst>
      <p:ext uri="{BB962C8B-B14F-4D97-AF65-F5344CB8AC3E}">
        <p14:creationId xmlns:p14="http://schemas.microsoft.com/office/powerpoint/2010/main" val="4117805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sz="20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4822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1969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601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spcBef>
                <a:spcPts val="0"/>
              </a:spcBef>
              <a:spcAft>
                <a:spcPts val="600"/>
              </a:spcAft>
              <a:defRPr sz="20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4976754"/>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321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8481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838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0362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xfrm>
            <a:off x="9347200" y="6488668"/>
            <a:ext cx="2844800" cy="365125"/>
          </a:xfrm>
          <a:prstGeom prst="rect">
            <a:avLst/>
          </a:prstGeom>
        </p:spPr>
        <p:txBody>
          <a:bodyPr/>
          <a:lstStyle>
            <a:lvl1pPr>
              <a:defRPr/>
            </a:lvl1pPr>
          </a:lstStyle>
          <a:p>
            <a:pPr>
              <a:defRPr/>
            </a:pPr>
            <a:fld id="{00250982-42F3-5447-871F-AFA39A36BE82}" type="slidenum">
              <a:rPr lang="en-US"/>
              <a:pPr>
                <a:defRPr/>
              </a:pPr>
              <a:t>‹#›</a:t>
            </a:fld>
            <a:endParaRPr lang="en-US"/>
          </a:p>
        </p:txBody>
      </p:sp>
    </p:spTree>
    <p:extLst>
      <p:ext uri="{BB962C8B-B14F-4D97-AF65-F5344CB8AC3E}">
        <p14:creationId xmlns:p14="http://schemas.microsoft.com/office/powerpoint/2010/main" val="1452550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812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329257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86A5A8-3742-4F44-BC63-8A688B9C5B36}"/>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CAED28-16BF-3D4A-8FF0-064F9A3FB3FD}"/>
              </a:ext>
            </a:extLst>
          </p:cNvPr>
          <p:cNvSpPr>
            <a:spLocks noGrp="1"/>
          </p:cNvSpPr>
          <p:nvPr>
            <p:ph type="title"/>
          </p:nvPr>
        </p:nvSpPr>
        <p:spPr>
          <a:xfrm>
            <a:off x="506186" y="506186"/>
            <a:ext cx="10081260" cy="73927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506740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C065FE-9FF9-0D4E-B9A8-3813CEDEB4C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82461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Rectangle 162"/>
          <p:cNvSpPr>
            <a:spLocks noGrp="1" noChangeArrowheads="1"/>
          </p:cNvSpPr>
          <p:nvPr>
            <p:ph type="ctrTitle"/>
          </p:nvPr>
        </p:nvSpPr>
        <p:spPr>
          <a:xfrm>
            <a:off x="143991" y="262536"/>
            <a:ext cx="10198100" cy="628788"/>
          </a:xfrm>
          <a:ln>
            <a:noFill/>
          </a:ln>
        </p:spPr>
        <p:txBody>
          <a:bodyPr anchor="t"/>
          <a:lstStyle>
            <a:lvl1pPr>
              <a:defRPr sz="2400">
                <a:solidFill>
                  <a:schemeClr val="bg1"/>
                </a:solidFill>
              </a:defRPr>
            </a:lvl1pPr>
          </a:lstStyle>
          <a:p>
            <a:r>
              <a:rPr lang="en-US"/>
              <a:t>Click to edit Master title style</a:t>
            </a:r>
          </a:p>
        </p:txBody>
      </p:sp>
      <p:sp>
        <p:nvSpPr>
          <p:cNvPr id="9" name="Rectangle 163"/>
          <p:cNvSpPr>
            <a:spLocks noGrp="1" noChangeArrowheads="1"/>
          </p:cNvSpPr>
          <p:nvPr>
            <p:ph type="subTitle" idx="1"/>
          </p:nvPr>
        </p:nvSpPr>
        <p:spPr>
          <a:xfrm>
            <a:off x="143991" y="1159655"/>
            <a:ext cx="10198100" cy="430903"/>
          </a:xfrm>
          <a:ln>
            <a:noFill/>
          </a:ln>
        </p:spPr>
        <p:txBody>
          <a:bodyPr/>
          <a:lstStyle>
            <a:lvl1pPr>
              <a:buNone/>
              <a:defRPr sz="1600" b="0" baseline="0">
                <a:solidFill>
                  <a:schemeClr val="bg1"/>
                </a:solidFill>
              </a:defRPr>
            </a:lvl1pPr>
          </a:lstStyle>
          <a:p>
            <a:r>
              <a:rPr lang="en-US"/>
              <a:t>Click to edit Master subtitle style</a:t>
            </a:r>
          </a:p>
        </p:txBody>
      </p:sp>
    </p:spTree>
    <p:extLst>
      <p:ext uri="{BB962C8B-B14F-4D97-AF65-F5344CB8AC3E}">
        <p14:creationId xmlns:p14="http://schemas.microsoft.com/office/powerpoint/2010/main" val="1317950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7499905"/>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sz="20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868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7890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609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378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56736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9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2235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xfrm>
            <a:off x="9347200" y="6488668"/>
            <a:ext cx="2844800" cy="365125"/>
          </a:xfrm>
          <a:prstGeom prst="rect">
            <a:avLst/>
          </a:prstGeom>
        </p:spPr>
        <p:txBody>
          <a:bodyPr/>
          <a:lstStyle>
            <a:lvl1pPr>
              <a:defRPr/>
            </a:lvl1pPr>
          </a:lstStyle>
          <a:p>
            <a:pPr>
              <a:defRPr/>
            </a:pPr>
            <a:fld id="{00250982-42F3-5447-871F-AFA39A36BE82}" type="slidenum">
              <a:rPr lang="en-US"/>
              <a:pPr>
                <a:defRPr/>
              </a:pPr>
              <a:t>‹#›</a:t>
            </a:fld>
            <a:endParaRPr lang="en-US"/>
          </a:p>
        </p:txBody>
      </p:sp>
    </p:spTree>
    <p:extLst>
      <p:ext uri="{BB962C8B-B14F-4D97-AF65-F5344CB8AC3E}">
        <p14:creationId xmlns:p14="http://schemas.microsoft.com/office/powerpoint/2010/main" val="5103703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5299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75543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370485"/>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86A5A8-3742-4F44-BC63-8A688B9C5B36}"/>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CAED28-16BF-3D4A-8FF0-064F9A3FB3FD}"/>
              </a:ext>
            </a:extLst>
          </p:cNvPr>
          <p:cNvSpPr>
            <a:spLocks noGrp="1"/>
          </p:cNvSpPr>
          <p:nvPr>
            <p:ph type="title"/>
          </p:nvPr>
        </p:nvSpPr>
        <p:spPr>
          <a:xfrm>
            <a:off x="506186" y="506186"/>
            <a:ext cx="10081260" cy="73927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036125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C065FE-9FF9-0D4E-B9A8-3813CEDEB4C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243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0" y="0"/>
            <a:ext cx="6096000" cy="6858000"/>
          </a:xfrm>
          <a:prstGeom prst="rect">
            <a:avLst/>
          </a:prstGeom>
        </p:spPr>
        <p:txBody>
          <a:bodyPr/>
          <a:lstStyle/>
          <a:p>
            <a:endParaRPr lang="en-US"/>
          </a:p>
        </p:txBody>
      </p:sp>
      <p:sp>
        <p:nvSpPr>
          <p:cNvPr id="3" name="Text Placeholder 6">
            <a:extLst>
              <a:ext uri="{FF2B5EF4-FFF2-40B4-BE49-F238E27FC236}">
                <a16:creationId xmlns:a16="http://schemas.microsoft.com/office/drawing/2014/main" id="{48EBD555-90C7-F045-B0C1-05BF9EACEBD6}"/>
              </a:ext>
            </a:extLst>
          </p:cNvPr>
          <p:cNvSpPr>
            <a:spLocks noGrp="1"/>
          </p:cNvSpPr>
          <p:nvPr>
            <p:ph type="body" sz="quarter" idx="11"/>
          </p:nvPr>
        </p:nvSpPr>
        <p:spPr>
          <a:xfrm>
            <a:off x="6462500" y="1257300"/>
            <a:ext cx="5330686"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3142AF8E-BB4D-C04C-BD43-C7F3D70F8430}"/>
              </a:ext>
            </a:extLst>
          </p:cNvPr>
          <p:cNvSpPr>
            <a:spLocks noGrp="1"/>
          </p:cNvSpPr>
          <p:nvPr>
            <p:ph type="body" sz="quarter" idx="12"/>
          </p:nvPr>
        </p:nvSpPr>
        <p:spPr>
          <a:xfrm>
            <a:off x="6459773" y="2010660"/>
            <a:ext cx="5338563" cy="2809533"/>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6" name="Text Placeholder 6">
            <a:extLst>
              <a:ext uri="{FF2B5EF4-FFF2-40B4-BE49-F238E27FC236}">
                <a16:creationId xmlns:a16="http://schemas.microsoft.com/office/drawing/2014/main" id="{04596C55-232C-3746-A08E-3F940F390381}"/>
              </a:ext>
            </a:extLst>
          </p:cNvPr>
          <p:cNvSpPr>
            <a:spLocks noGrp="1"/>
          </p:cNvSpPr>
          <p:nvPr>
            <p:ph type="body" sz="quarter" idx="13"/>
          </p:nvPr>
        </p:nvSpPr>
        <p:spPr>
          <a:xfrm>
            <a:off x="6472437" y="5119020"/>
            <a:ext cx="5338563"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909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ea typeface="ＭＳ Ｐゴシック" charset="-128"/>
              </a:defRPr>
            </a:lvl1pPr>
          </a:lstStyle>
          <a:p>
            <a:fld id="{21C7E57F-2EAB-4B0D-A256-8D1E6737D4C9}" type="datetime1">
              <a:rPr lang="en-US" smtClean="0"/>
              <a:t>8/16/2023</a:t>
            </a:fld>
            <a:endParaRPr lang="en-US"/>
          </a:p>
        </p:txBody>
      </p:sp>
      <p:sp>
        <p:nvSpPr>
          <p:cNvPr id="5"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6" name="Rectangle 6"/>
          <p:cNvSpPr>
            <a:spLocks noGrp="1" noChangeArrowheads="1"/>
          </p:cNvSpPr>
          <p:nvPr>
            <p:ph type="sldNum" sz="quarter" idx="12"/>
          </p:nvPr>
        </p:nvSpPr>
        <p:spPr/>
        <p:txBody>
          <a:bodyPr/>
          <a:lstStyle>
            <a:lvl1pPr>
              <a:defRPr/>
            </a:lvl1pPr>
          </a:lstStyle>
          <a:p>
            <a:fld id="{79A0CEF2-A099-4D25-A627-2C96918E2611}" type="slidenum">
              <a:rPr lang="en-US"/>
              <a:pPr/>
              <a:t>‹#›</a:t>
            </a:fld>
            <a:endParaRPr lang="en-US"/>
          </a:p>
        </p:txBody>
      </p:sp>
    </p:spTree>
    <p:extLst>
      <p:ext uri="{BB962C8B-B14F-4D97-AF65-F5344CB8AC3E}">
        <p14:creationId xmlns:p14="http://schemas.microsoft.com/office/powerpoint/2010/main" val="3686336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smtClean="0">
                <a:ea typeface="ＭＳ Ｐゴシック" charset="-128"/>
              </a:defRPr>
            </a:lvl1pPr>
          </a:lstStyle>
          <a:p>
            <a:fld id="{ACD0473A-0D05-421A-B2AA-53C8A7060698}" type="datetime1">
              <a:rPr lang="en-US" smtClean="0"/>
              <a:t>8/16/2023</a:t>
            </a:fld>
            <a:endParaRPr lang="en-US"/>
          </a:p>
        </p:txBody>
      </p:sp>
      <p:sp>
        <p:nvSpPr>
          <p:cNvPr id="5"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6" name="Rectangle 6"/>
          <p:cNvSpPr>
            <a:spLocks noGrp="1" noChangeArrowheads="1"/>
          </p:cNvSpPr>
          <p:nvPr>
            <p:ph type="sldNum" sz="quarter" idx="12"/>
          </p:nvPr>
        </p:nvSpPr>
        <p:spPr/>
        <p:txBody>
          <a:bodyPr/>
          <a:lstStyle>
            <a:lvl1pPr>
              <a:defRPr/>
            </a:lvl1pPr>
          </a:lstStyle>
          <a:p>
            <a:fld id="{33F42015-0FC7-4B0E-8D2B-76EADF48D957}" type="slidenum">
              <a:rPr lang="en-US"/>
              <a:pPr/>
              <a:t>‹#›</a:t>
            </a:fld>
            <a:endParaRPr lang="en-US"/>
          </a:p>
        </p:txBody>
      </p:sp>
    </p:spTree>
    <p:extLst>
      <p:ext uri="{BB962C8B-B14F-4D97-AF65-F5344CB8AC3E}">
        <p14:creationId xmlns:p14="http://schemas.microsoft.com/office/powerpoint/2010/main" val="2893611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ea typeface="ＭＳ Ｐゴシック" charset="-128"/>
              </a:defRPr>
            </a:lvl1pPr>
          </a:lstStyle>
          <a:p>
            <a:fld id="{5FB905D8-C829-43AD-8AB5-C51FF1FC50EB}" type="datetime1">
              <a:rPr lang="en-US" smtClean="0"/>
              <a:t>8/16/2023</a:t>
            </a:fld>
            <a:endParaRPr lang="en-US"/>
          </a:p>
        </p:txBody>
      </p:sp>
      <p:sp>
        <p:nvSpPr>
          <p:cNvPr id="5"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6" name="Rectangle 6"/>
          <p:cNvSpPr>
            <a:spLocks noGrp="1" noChangeArrowheads="1"/>
          </p:cNvSpPr>
          <p:nvPr>
            <p:ph type="sldNum" sz="quarter" idx="12"/>
          </p:nvPr>
        </p:nvSpPr>
        <p:spPr/>
        <p:txBody>
          <a:bodyPr/>
          <a:lstStyle>
            <a:lvl1pPr>
              <a:defRPr/>
            </a:lvl1pPr>
          </a:lstStyle>
          <a:p>
            <a:fld id="{EE9E8C48-CEA1-40D7-918C-CBF5F81BA8C8}" type="slidenum">
              <a:rPr lang="en-US"/>
              <a:pPr/>
              <a:t>‹#›</a:t>
            </a:fld>
            <a:endParaRPr lang="en-US"/>
          </a:p>
        </p:txBody>
      </p:sp>
    </p:spTree>
    <p:extLst>
      <p:ext uri="{BB962C8B-B14F-4D97-AF65-F5344CB8AC3E}">
        <p14:creationId xmlns:p14="http://schemas.microsoft.com/office/powerpoint/2010/main" val="2498513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ea typeface="ＭＳ Ｐゴシック" charset="-128"/>
              </a:defRPr>
            </a:lvl1pPr>
          </a:lstStyle>
          <a:p>
            <a:fld id="{FE24A336-EAAD-4A04-BF1B-8FCBD4BC907B}" type="datetime1">
              <a:rPr lang="en-US" smtClean="0"/>
              <a:t>8/16/2023</a:t>
            </a:fld>
            <a:endParaRPr lang="en-US" dirty="0"/>
          </a:p>
        </p:txBody>
      </p:sp>
      <p:sp>
        <p:nvSpPr>
          <p:cNvPr id="6"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7" name="Rectangle 6"/>
          <p:cNvSpPr>
            <a:spLocks noGrp="1" noChangeArrowheads="1"/>
          </p:cNvSpPr>
          <p:nvPr>
            <p:ph type="sldNum" sz="quarter" idx="12"/>
          </p:nvPr>
        </p:nvSpPr>
        <p:spPr/>
        <p:txBody>
          <a:bodyPr/>
          <a:lstStyle>
            <a:lvl1pPr>
              <a:defRPr/>
            </a:lvl1pPr>
          </a:lstStyle>
          <a:p>
            <a:fld id="{89199CED-6919-4E7D-A690-AD3E6D16DAA7}" type="slidenum">
              <a:rPr lang="en-US"/>
              <a:pPr/>
              <a:t>‹#›</a:t>
            </a:fld>
            <a:endParaRPr lang="en-US"/>
          </a:p>
        </p:txBody>
      </p:sp>
    </p:spTree>
    <p:extLst>
      <p:ext uri="{BB962C8B-B14F-4D97-AF65-F5344CB8AC3E}">
        <p14:creationId xmlns:p14="http://schemas.microsoft.com/office/powerpoint/2010/main" val="11833255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111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58962"/>
            <a:ext cx="5386917"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ea typeface="ＭＳ Ｐゴシック" charset="-128"/>
              </a:defRPr>
            </a:lvl1pPr>
          </a:lstStyle>
          <a:p>
            <a:fld id="{8EB7FC94-89CA-4614-ABCE-F6951C147AEA}" type="datetime1">
              <a:rPr lang="en-US" smtClean="0"/>
              <a:t>8/16/2023</a:t>
            </a:fld>
            <a:endParaRPr lang="en-US"/>
          </a:p>
        </p:txBody>
      </p:sp>
      <p:sp>
        <p:nvSpPr>
          <p:cNvPr id="8"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9" name="Rectangle 6"/>
          <p:cNvSpPr>
            <a:spLocks noGrp="1" noChangeArrowheads="1"/>
          </p:cNvSpPr>
          <p:nvPr>
            <p:ph type="sldNum" sz="quarter" idx="12"/>
          </p:nvPr>
        </p:nvSpPr>
        <p:spPr/>
        <p:txBody>
          <a:bodyPr/>
          <a:lstStyle>
            <a:lvl1pPr>
              <a:defRPr/>
            </a:lvl1pPr>
          </a:lstStyle>
          <a:p>
            <a:fld id="{7FABF8B5-A29F-4527-8EF2-13DD397BE681}" type="slidenum">
              <a:rPr lang="en-US"/>
              <a:pPr/>
              <a:t>‹#›</a:t>
            </a:fld>
            <a:endParaRPr lang="en-US"/>
          </a:p>
        </p:txBody>
      </p:sp>
    </p:spTree>
    <p:extLst>
      <p:ext uri="{BB962C8B-B14F-4D97-AF65-F5344CB8AC3E}">
        <p14:creationId xmlns:p14="http://schemas.microsoft.com/office/powerpoint/2010/main" val="2939175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ea typeface="ＭＳ Ｐゴシック" charset="-128"/>
              </a:defRPr>
            </a:lvl1pPr>
          </a:lstStyle>
          <a:p>
            <a:fld id="{7CD37F5F-9405-4A68-82E5-223214F3B345}" type="datetime1">
              <a:rPr lang="en-US" smtClean="0"/>
              <a:t>8/16/2023</a:t>
            </a:fld>
            <a:endParaRPr lang="en-US"/>
          </a:p>
        </p:txBody>
      </p:sp>
      <p:sp>
        <p:nvSpPr>
          <p:cNvPr id="4"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5" name="Rectangle 6"/>
          <p:cNvSpPr>
            <a:spLocks noGrp="1" noChangeArrowheads="1"/>
          </p:cNvSpPr>
          <p:nvPr>
            <p:ph type="sldNum" sz="quarter" idx="12"/>
          </p:nvPr>
        </p:nvSpPr>
        <p:spPr/>
        <p:txBody>
          <a:bodyPr/>
          <a:lstStyle>
            <a:lvl1pPr>
              <a:defRPr/>
            </a:lvl1pPr>
          </a:lstStyle>
          <a:p>
            <a:fld id="{640FA3E2-4CB8-43B1-9AF4-23FEB8A0CB92}" type="slidenum">
              <a:rPr lang="en-US"/>
              <a:pPr/>
              <a:t>‹#›</a:t>
            </a:fld>
            <a:endParaRPr lang="en-US"/>
          </a:p>
        </p:txBody>
      </p:sp>
    </p:spTree>
    <p:extLst>
      <p:ext uri="{BB962C8B-B14F-4D97-AF65-F5344CB8AC3E}">
        <p14:creationId xmlns:p14="http://schemas.microsoft.com/office/powerpoint/2010/main" val="311322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ea typeface="ＭＳ Ｐゴシック" charset="-128"/>
              </a:defRPr>
            </a:lvl1pPr>
          </a:lstStyle>
          <a:p>
            <a:fld id="{4B61D1D2-7430-4E94-B162-2BF33A3EE091}" type="datetime1">
              <a:rPr lang="en-US" smtClean="0"/>
              <a:t>8/16/2023</a:t>
            </a:fld>
            <a:endParaRPr lang="en-US"/>
          </a:p>
        </p:txBody>
      </p:sp>
      <p:sp>
        <p:nvSpPr>
          <p:cNvPr id="3"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4" name="Rectangle 6"/>
          <p:cNvSpPr>
            <a:spLocks noGrp="1" noChangeArrowheads="1"/>
          </p:cNvSpPr>
          <p:nvPr>
            <p:ph type="sldNum" sz="quarter" idx="12"/>
          </p:nvPr>
        </p:nvSpPr>
        <p:spPr/>
        <p:txBody>
          <a:bodyPr/>
          <a:lstStyle>
            <a:lvl1pPr>
              <a:defRPr/>
            </a:lvl1pPr>
          </a:lstStyle>
          <a:p>
            <a:fld id="{2624FCD2-9C05-4241-882C-3D134303B4EB}" type="slidenum">
              <a:rPr lang="en-US"/>
              <a:pPr/>
              <a:t>‹#›</a:t>
            </a:fld>
            <a:endParaRPr lang="en-US"/>
          </a:p>
        </p:txBody>
      </p:sp>
    </p:spTree>
    <p:extLst>
      <p:ext uri="{BB962C8B-B14F-4D97-AF65-F5344CB8AC3E}">
        <p14:creationId xmlns:p14="http://schemas.microsoft.com/office/powerpoint/2010/main" val="254741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29437"/>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ea typeface="ＭＳ Ｐゴシック" charset="-128"/>
              </a:defRPr>
            </a:lvl1pPr>
          </a:lstStyle>
          <a:p>
            <a:fld id="{EF166421-16A1-4FBC-AF16-ADAE64BA5A36}" type="datetime1">
              <a:rPr lang="en-US" smtClean="0"/>
              <a:t>8/16/2023</a:t>
            </a:fld>
            <a:endParaRPr lang="en-US"/>
          </a:p>
        </p:txBody>
      </p:sp>
      <p:sp>
        <p:nvSpPr>
          <p:cNvPr id="6"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7" name="Rectangle 6"/>
          <p:cNvSpPr>
            <a:spLocks noGrp="1" noChangeArrowheads="1"/>
          </p:cNvSpPr>
          <p:nvPr>
            <p:ph type="sldNum" sz="quarter" idx="12"/>
          </p:nvPr>
        </p:nvSpPr>
        <p:spPr/>
        <p:txBody>
          <a:bodyPr/>
          <a:lstStyle>
            <a:lvl1pPr>
              <a:defRPr/>
            </a:lvl1pPr>
          </a:lstStyle>
          <a:p>
            <a:fld id="{8340803C-64EA-4536-A101-47E17B86F670}" type="slidenum">
              <a:rPr lang="en-US"/>
              <a:pPr/>
              <a:t>‹#›</a:t>
            </a:fld>
            <a:endParaRPr lang="en-US"/>
          </a:p>
        </p:txBody>
      </p:sp>
    </p:spTree>
    <p:extLst>
      <p:ext uri="{BB962C8B-B14F-4D97-AF65-F5344CB8AC3E}">
        <p14:creationId xmlns:p14="http://schemas.microsoft.com/office/powerpoint/2010/main" val="1371455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ea typeface="ＭＳ Ｐゴシック" charset="-128"/>
              </a:defRPr>
            </a:lvl1pPr>
          </a:lstStyle>
          <a:p>
            <a:fld id="{8CA94DE5-BE25-4518-A325-7BA634228701}" type="datetime1">
              <a:rPr lang="en-US" smtClean="0"/>
              <a:t>8/16/2023</a:t>
            </a:fld>
            <a:endParaRPr lang="en-US"/>
          </a:p>
        </p:txBody>
      </p:sp>
      <p:sp>
        <p:nvSpPr>
          <p:cNvPr id="6" name="Rectangle 5"/>
          <p:cNvSpPr>
            <a:spLocks noGrp="1" noChangeArrowheads="1"/>
          </p:cNvSpPr>
          <p:nvPr>
            <p:ph type="ftr" sz="quarter" idx="11"/>
          </p:nvPr>
        </p:nvSpPr>
        <p:spPr/>
        <p:txBody>
          <a:bodyPr/>
          <a:lstStyle>
            <a:lvl1pPr>
              <a:defRPr/>
            </a:lvl1pPr>
          </a:lstStyle>
          <a:p>
            <a:r>
              <a:rPr lang="en-US" dirty="0"/>
              <a:t>TFAWS 2019 – August 26-30, 2019</a:t>
            </a:r>
          </a:p>
        </p:txBody>
      </p:sp>
      <p:sp>
        <p:nvSpPr>
          <p:cNvPr id="7" name="Rectangle 6"/>
          <p:cNvSpPr>
            <a:spLocks noGrp="1" noChangeArrowheads="1"/>
          </p:cNvSpPr>
          <p:nvPr>
            <p:ph type="sldNum" sz="quarter" idx="12"/>
          </p:nvPr>
        </p:nvSpPr>
        <p:spPr/>
        <p:txBody>
          <a:bodyPr/>
          <a:lstStyle>
            <a:lvl1pPr>
              <a:defRPr/>
            </a:lvl1pPr>
          </a:lstStyle>
          <a:p>
            <a:fld id="{BACCA9B2-5165-4ADC-9763-7293ADD3F29A}" type="slidenum">
              <a:rPr lang="en-US"/>
              <a:pPr/>
              <a:t>‹#›</a:t>
            </a:fld>
            <a:endParaRPr lang="en-US"/>
          </a:p>
        </p:txBody>
      </p:sp>
    </p:spTree>
    <p:extLst>
      <p:ext uri="{BB962C8B-B14F-4D97-AF65-F5344CB8AC3E}">
        <p14:creationId xmlns:p14="http://schemas.microsoft.com/office/powerpoint/2010/main" val="362320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184307"/>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7916840"/>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5880632"/>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xfrm>
            <a:off x="9347200" y="6488668"/>
            <a:ext cx="2844800" cy="365125"/>
          </a:xfrm>
          <a:prstGeom prst="rect">
            <a:avLst/>
          </a:prstGeom>
        </p:spPr>
        <p:txBody>
          <a:bodyPr/>
          <a:lstStyle>
            <a:lvl1pPr>
              <a:defRPr/>
            </a:lvl1pPr>
          </a:lstStyle>
          <a:p>
            <a:pPr>
              <a:defRPr/>
            </a:pPr>
            <a:fld id="{00250982-42F3-5447-871F-AFA39A36BE82}" type="slidenum">
              <a:rPr lang="en-US"/>
              <a:pPr>
                <a:defRPr/>
              </a:pPr>
              <a:t>‹#›</a:t>
            </a:fld>
            <a:endParaRPr lang="en-US" dirty="0"/>
          </a:p>
        </p:txBody>
      </p:sp>
    </p:spTree>
    <p:extLst>
      <p:ext uri="{BB962C8B-B14F-4D97-AF65-F5344CB8AC3E}">
        <p14:creationId xmlns:p14="http://schemas.microsoft.com/office/powerpoint/2010/main" val="2693963879"/>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7.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6.png"/><Relationship Id="rId5" Type="http://schemas.openxmlformats.org/officeDocument/2006/relationships/slideLayout" Target="../slideLayouts/slideLayout47.xml"/><Relationship Id="rId10"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dirty="0">
              <a:solidFill>
                <a:srgbClr val="000000"/>
              </a:solidFill>
              <a:latin typeface="Arial" pitchFamily="34" charset="0"/>
              <a:cs typeface="ＭＳ Ｐゴシック" charset="0"/>
            </a:endParaRPr>
          </a:p>
        </p:txBody>
      </p:sp>
      <p:sp>
        <p:nvSpPr>
          <p:cNvPr id="1028" name="Title Placeholder 1"/>
          <p:cNvSpPr>
            <a:spLocks noGrp="1"/>
          </p:cNvSpPr>
          <p:nvPr>
            <p:ph type="title"/>
          </p:nvPr>
        </p:nvSpPr>
        <p:spPr bwMode="auto">
          <a:xfrm>
            <a:off x="854578" y="232912"/>
            <a:ext cx="9869016" cy="56194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609600" y="1003303"/>
            <a:ext cx="10972800" cy="51228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10723594" y="6480742"/>
            <a:ext cx="1323703" cy="307777"/>
          </a:xfrm>
          <a:prstGeom prst="rect">
            <a:avLst/>
          </a:prstGeom>
          <a:noFill/>
        </p:spPr>
        <p:txBody>
          <a:bodyPr wrap="square" rtlCol="0">
            <a:spAutoFit/>
          </a:bodyPr>
          <a:lstStyle/>
          <a:p>
            <a:pPr algn="r"/>
            <a:fld id="{74E5DB78-4BDE-46FE-B77E-1696301DFFBD}" type="slidenum">
              <a:rPr lang="en-US" sz="1400" smtClean="0">
                <a:latin typeface="Arial"/>
                <a:cs typeface="Arial"/>
              </a:rPr>
              <a:pPr algn="r"/>
              <a:t>‹#›</a:t>
            </a:fld>
            <a:endParaRPr lang="en-US" sz="1400" dirty="0">
              <a:latin typeface="Arial"/>
              <a:cs typeface="Arial"/>
            </a:endParaRPr>
          </a:p>
        </p:txBody>
      </p:sp>
      <p:pic>
        <p:nvPicPr>
          <p:cNvPr id="8" name="Picture 7"/>
          <p:cNvPicPr>
            <a:picLocks noChangeAspect="1"/>
          </p:cNvPicPr>
          <p:nvPr userDrawn="1"/>
        </p:nvPicPr>
        <p:blipFill>
          <a:blip r:embed="rId17"/>
          <a:stretch>
            <a:fillRect/>
          </a:stretch>
        </p:blipFill>
        <p:spPr>
          <a:xfrm>
            <a:off x="10593573" y="69273"/>
            <a:ext cx="756742" cy="756742"/>
          </a:xfrm>
          <a:prstGeom prst="rect">
            <a:avLst/>
          </a:prstGeom>
        </p:spPr>
      </p:pic>
      <p:pic>
        <p:nvPicPr>
          <p:cNvPr id="7" name="Picture 6"/>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1272067" y="6954"/>
            <a:ext cx="859536" cy="787908"/>
          </a:xfrm>
          <a:prstGeom prst="rect">
            <a:avLst/>
          </a:prstGeom>
        </p:spPr>
      </p:pic>
      <p:pic>
        <p:nvPicPr>
          <p:cNvPr id="3" name="Picture 2"/>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0" y="69273"/>
            <a:ext cx="854578" cy="707591"/>
          </a:xfrm>
          <a:prstGeom prst="rect">
            <a:avLst/>
          </a:prstGeom>
        </p:spPr>
      </p:pic>
      <p:sp>
        <p:nvSpPr>
          <p:cNvPr id="9" name="TextBox 8">
            <a:extLst>
              <a:ext uri="{FF2B5EF4-FFF2-40B4-BE49-F238E27FC236}">
                <a16:creationId xmlns:a16="http://schemas.microsoft.com/office/drawing/2014/main" id="{60207821-4273-5A4A-91AC-DAC00652C2F8}"/>
              </a:ext>
            </a:extLst>
          </p:cNvPr>
          <p:cNvSpPr txBox="1"/>
          <p:nvPr userDrawn="1"/>
        </p:nvSpPr>
        <p:spPr>
          <a:xfrm>
            <a:off x="144703" y="6480741"/>
            <a:ext cx="1323703" cy="307777"/>
          </a:xfrm>
          <a:prstGeom prst="rect">
            <a:avLst/>
          </a:prstGeom>
          <a:noFill/>
        </p:spPr>
        <p:txBody>
          <a:bodyPr wrap="square" rtlCol="0">
            <a:spAutoFit/>
          </a:bodyPr>
          <a:lstStyle/>
          <a:p>
            <a:pPr algn="l"/>
            <a:fld id="{637AF9FD-9F7F-984F-AAB0-3BDE6FAB67A7}" type="datetime1">
              <a:rPr lang="en-US" sz="1400" smtClean="0">
                <a:latin typeface="Arial"/>
                <a:cs typeface="Arial"/>
              </a:rPr>
              <a:t>8/16/2023</a:t>
            </a:fld>
            <a:endParaRPr lang="en-US" sz="1400" dirty="0">
              <a:latin typeface="Arial"/>
              <a:cs typeface="Arial"/>
            </a:endParaRPr>
          </a:p>
        </p:txBody>
      </p:sp>
    </p:spTree>
    <p:extLst>
      <p:ext uri="{BB962C8B-B14F-4D97-AF65-F5344CB8AC3E}">
        <p14:creationId xmlns:p14="http://schemas.microsoft.com/office/powerpoint/2010/main" val="3821472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 id="2147483674" r:id="rId12"/>
    <p:sldLayoutId id="2147483675" r:id="rId13"/>
    <p:sldLayoutId id="2147483676" r:id="rId14"/>
    <p:sldLayoutId id="2147483677" r:id="rId15"/>
  </p:sldLayoutIdLst>
  <p:transition advClick="0"/>
  <p:hf hdr="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dirty="0">
              <a:solidFill>
                <a:srgbClr val="000000"/>
              </a:solidFill>
              <a:latin typeface="Arial" pitchFamily="34" charset="0"/>
              <a:cs typeface="ＭＳ Ｐゴシック" charset="0"/>
            </a:endParaRPr>
          </a:p>
        </p:txBody>
      </p:sp>
      <p:sp>
        <p:nvSpPr>
          <p:cNvPr id="1028" name="Title Placeholder 1"/>
          <p:cNvSpPr>
            <a:spLocks noGrp="1"/>
          </p:cNvSpPr>
          <p:nvPr>
            <p:ph type="title"/>
          </p:nvPr>
        </p:nvSpPr>
        <p:spPr bwMode="auto">
          <a:xfrm>
            <a:off x="315384" y="103188"/>
            <a:ext cx="10769600" cy="7429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609600" y="1003303"/>
            <a:ext cx="10972800" cy="51228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p:cNvSpPr txBox="1"/>
          <p:nvPr userDrawn="1"/>
        </p:nvSpPr>
        <p:spPr>
          <a:xfrm>
            <a:off x="10723594" y="6480742"/>
            <a:ext cx="1323703" cy="307777"/>
          </a:xfrm>
          <a:prstGeom prst="rect">
            <a:avLst/>
          </a:prstGeom>
          <a:noFill/>
        </p:spPr>
        <p:txBody>
          <a:bodyPr wrap="square" rtlCol="0">
            <a:spAutoFit/>
          </a:bodyPr>
          <a:lstStyle/>
          <a:p>
            <a:pPr algn="r"/>
            <a:fld id="{74E5DB78-4BDE-46FE-B77E-1696301DFFBD}" type="slidenum">
              <a:rPr lang="en-US" sz="1400" smtClean="0">
                <a:latin typeface="Arial"/>
                <a:cs typeface="Arial"/>
              </a:rPr>
              <a:pPr algn="r"/>
              <a:t>‹#›</a:t>
            </a:fld>
            <a:endParaRPr lang="en-US" sz="1400" dirty="0">
              <a:latin typeface="Arial"/>
              <a:cs typeface="Arial"/>
            </a:endParaRPr>
          </a:p>
        </p:txBody>
      </p:sp>
    </p:spTree>
    <p:extLst>
      <p:ext uri="{BB962C8B-B14F-4D97-AF65-F5344CB8AC3E}">
        <p14:creationId xmlns:p14="http://schemas.microsoft.com/office/powerpoint/2010/main" val="14492886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mc:Choice xmlns:p14="http://schemas.microsoft.com/office/powerpoint/2010/main" Requires="p14">
      <p:transition p14:dur="0" advClick="0"/>
    </mc:Choice>
    <mc:Fallback>
      <p:transition advClick="0"/>
    </mc:Fallback>
  </mc:AlternateContent>
  <p:hf hdr="0" ft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dirty="0">
              <a:solidFill>
                <a:srgbClr val="000000"/>
              </a:solidFill>
              <a:latin typeface="Arial" pitchFamily="34" charset="0"/>
              <a:cs typeface="ＭＳ Ｐゴシック" charset="0"/>
            </a:endParaRPr>
          </a:p>
        </p:txBody>
      </p:sp>
      <p:sp>
        <p:nvSpPr>
          <p:cNvPr id="1028" name="Title Placeholder 1"/>
          <p:cNvSpPr>
            <a:spLocks noGrp="1"/>
          </p:cNvSpPr>
          <p:nvPr>
            <p:ph type="title"/>
          </p:nvPr>
        </p:nvSpPr>
        <p:spPr bwMode="auto">
          <a:xfrm>
            <a:off x="315384" y="103188"/>
            <a:ext cx="10769600" cy="7429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609600" y="1003303"/>
            <a:ext cx="10972800" cy="51228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p:cNvSpPr txBox="1"/>
          <p:nvPr userDrawn="1"/>
        </p:nvSpPr>
        <p:spPr>
          <a:xfrm>
            <a:off x="10723594" y="6480742"/>
            <a:ext cx="1323703" cy="307777"/>
          </a:xfrm>
          <a:prstGeom prst="rect">
            <a:avLst/>
          </a:prstGeom>
          <a:noFill/>
        </p:spPr>
        <p:txBody>
          <a:bodyPr wrap="square" rtlCol="0">
            <a:spAutoFit/>
          </a:bodyPr>
          <a:lstStyle/>
          <a:p>
            <a:pPr algn="r"/>
            <a:fld id="{74E5DB78-4BDE-46FE-B77E-1696301DFFBD}" type="slidenum">
              <a:rPr lang="en-US" sz="1400" smtClean="0">
                <a:latin typeface="Arial"/>
                <a:cs typeface="Arial"/>
              </a:rPr>
              <a:pPr algn="r"/>
              <a:t>‹#›</a:t>
            </a:fld>
            <a:endParaRPr lang="en-US" sz="1400" dirty="0">
              <a:latin typeface="Arial"/>
              <a:cs typeface="Arial"/>
            </a:endParaRPr>
          </a:p>
        </p:txBody>
      </p:sp>
    </p:spTree>
    <p:extLst>
      <p:ext uri="{BB962C8B-B14F-4D97-AF65-F5344CB8AC3E}">
        <p14:creationId xmlns:p14="http://schemas.microsoft.com/office/powerpoint/2010/main" val="15179763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mc:AlternateContent xmlns:mc="http://schemas.openxmlformats.org/markup-compatibility/2006">
    <mc:Choice xmlns:p14="http://schemas.microsoft.com/office/powerpoint/2010/main" Requires="p14">
      <p:transition p14:dur="0" advClick="0"/>
    </mc:Choice>
    <mc:Fallback>
      <p:transition advClick="0"/>
    </mc:Fallback>
  </mc:AlternateContent>
  <p:hf hd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Text Box 28"/>
          <p:cNvSpPr txBox="1">
            <a:spLocks noChangeArrowheads="1"/>
          </p:cNvSpPr>
          <p:nvPr userDrawn="1"/>
        </p:nvSpPr>
        <p:spPr bwMode="auto">
          <a:xfrm>
            <a:off x="711200" y="685800"/>
            <a:ext cx="1087120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r>
              <a:rPr lang="en-US" sz="2800">
                <a:solidFill>
                  <a:schemeClr val="bg1"/>
                </a:solidFill>
                <a:latin typeface="Arial" charset="0"/>
                <a:ea typeface="+mn-ea"/>
              </a:rPr>
              <a:t>	</a:t>
            </a:r>
          </a:p>
        </p:txBody>
      </p:sp>
      <p:sp>
        <p:nvSpPr>
          <p:cNvPr id="1051" name="Text Box 27"/>
          <p:cNvSpPr txBox="1">
            <a:spLocks noChangeArrowheads="1"/>
          </p:cNvSpPr>
          <p:nvPr userDrawn="1"/>
        </p:nvSpPr>
        <p:spPr bwMode="auto">
          <a:xfrm>
            <a:off x="711200" y="152400"/>
            <a:ext cx="1087120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endParaRPr lang="en-US" sz="2800">
              <a:solidFill>
                <a:schemeClr val="bg1"/>
              </a:solidFill>
              <a:latin typeface="Arial" charset="0"/>
              <a:ea typeface="+mn-ea"/>
            </a:endParaRPr>
          </a:p>
        </p:txBody>
      </p:sp>
      <p:sp>
        <p:nvSpPr>
          <p:cNvPr id="1028" name="Rectangle 2"/>
          <p:cNvSpPr>
            <a:spLocks noGrp="1" noChangeArrowheads="1"/>
          </p:cNvSpPr>
          <p:nvPr>
            <p:ph type="title"/>
          </p:nvPr>
        </p:nvSpPr>
        <p:spPr bwMode="auto">
          <a:xfrm>
            <a:off x="609600" y="190500"/>
            <a:ext cx="10972800" cy="5334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609600" y="914400"/>
            <a:ext cx="10972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09600" y="6400800"/>
            <a:ext cx="25400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000" b="0">
                <a:solidFill>
                  <a:srgbClr val="333399"/>
                </a:solidFill>
                <a:latin typeface="+mn-lt"/>
                <a:ea typeface="+mn-ea"/>
              </a:defRPr>
            </a:lvl1pPr>
          </a:lstStyle>
          <a:p>
            <a:pPr>
              <a:defRPr/>
            </a:pPr>
            <a:fld id="{8D26672C-0BFB-481E-A3EB-3DAD233F8453}" type="datetime1">
              <a:rPr lang="en-US" smtClean="0"/>
              <a:t>8/16/2023</a:t>
            </a:fld>
            <a:endParaRPr lang="en-US"/>
          </a:p>
        </p:txBody>
      </p:sp>
      <p:sp>
        <p:nvSpPr>
          <p:cNvPr id="3" name="Rectangle 5"/>
          <p:cNvSpPr>
            <a:spLocks noGrp="1" noChangeArrowheads="1"/>
          </p:cNvSpPr>
          <p:nvPr>
            <p:ph type="ftr" sz="quarter" idx="3"/>
          </p:nvPr>
        </p:nvSpPr>
        <p:spPr bwMode="auto">
          <a:xfrm>
            <a:off x="3657600" y="6400800"/>
            <a:ext cx="48768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200" b="0">
                <a:solidFill>
                  <a:srgbClr val="333399"/>
                </a:solidFill>
                <a:latin typeface="Arial" pitchFamily="34" charset="0"/>
              </a:defRPr>
            </a:lvl1pPr>
          </a:lstStyle>
          <a:p>
            <a:r>
              <a:rPr lang="en-US" dirty="0"/>
              <a:t>TFAWS 2019 – August 26-30, 2019</a:t>
            </a:r>
          </a:p>
        </p:txBody>
      </p:sp>
      <p:sp>
        <p:nvSpPr>
          <p:cNvPr id="1030" name="Rectangle 6"/>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b="0">
                <a:solidFill>
                  <a:srgbClr val="333399"/>
                </a:solidFill>
                <a:latin typeface="Arial" pitchFamily="34" charset="0"/>
              </a:defRPr>
            </a:lvl1pPr>
          </a:lstStyle>
          <a:p>
            <a:fld id="{A937B6BC-EA0C-470E-B991-7E852790E29C}" type="slidenum">
              <a:rPr lang="en-US"/>
              <a:pPr/>
              <a:t>‹#›</a:t>
            </a:fld>
            <a:endParaRPr lang="en-US"/>
          </a:p>
        </p:txBody>
      </p:sp>
      <p:pic>
        <p:nvPicPr>
          <p:cNvPr id="1033" name="Picture 23"/>
          <p:cNvPicPr>
            <a:picLocks noChangeAspect="1" noChangeArrowheads="1"/>
          </p:cNvPicPr>
          <p:nvPr userDrawn="1"/>
        </p:nvPicPr>
        <p:blipFill>
          <a:blip r:embed="rId11">
            <a:clrChange>
              <a:clrFrom>
                <a:srgbClr val="FFFFFF"/>
              </a:clrFrom>
              <a:clrTo>
                <a:srgbClr val="FFFFFF">
                  <a:alpha val="0"/>
                </a:srgbClr>
              </a:clrTo>
            </a:clrChange>
          </a:blip>
          <a:srcRect/>
          <a:stretch>
            <a:fillRect/>
          </a:stretch>
        </p:blipFill>
        <p:spPr bwMode="auto">
          <a:xfrm>
            <a:off x="10769600" y="1"/>
            <a:ext cx="1422400" cy="904875"/>
          </a:xfrm>
          <a:prstGeom prst="rect">
            <a:avLst/>
          </a:prstGeom>
          <a:noFill/>
          <a:ln w="9525">
            <a:noFill/>
            <a:miter lim="800000"/>
            <a:headEnd/>
            <a:tailEnd/>
          </a:ln>
        </p:spPr>
      </p:pic>
      <p:pic>
        <p:nvPicPr>
          <p:cNvPr id="8" name="Picture 7"/>
          <p:cNvPicPr>
            <a:picLocks noChangeAspect="1"/>
          </p:cNvPicPr>
          <p:nvPr userDrawn="1"/>
        </p:nvPicPr>
        <p:blipFill>
          <a:blip r:embed="rId12"/>
          <a:stretch>
            <a:fillRect/>
          </a:stretch>
        </p:blipFill>
        <p:spPr>
          <a:xfrm>
            <a:off x="81226" y="19583"/>
            <a:ext cx="1259949" cy="865707"/>
          </a:xfrm>
          <a:prstGeom prst="rect">
            <a:avLst/>
          </a:prstGeom>
        </p:spPr>
      </p:pic>
    </p:spTree>
    <p:extLst>
      <p:ext uri="{BB962C8B-B14F-4D97-AF65-F5344CB8AC3E}">
        <p14:creationId xmlns:p14="http://schemas.microsoft.com/office/powerpoint/2010/main" val="18561974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hdr="0" dt="0"/>
  <p:txStyles>
    <p:title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6.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19.jpeg"/><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0.gif"/><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FDF55C-D6BF-4EEC-99B1-CDF848B392F0}"/>
              </a:ext>
            </a:extLst>
          </p:cNvPr>
          <p:cNvPicPr>
            <a:picLocks noChangeAspect="1"/>
          </p:cNvPicPr>
          <p:nvPr/>
        </p:nvPicPr>
        <p:blipFill>
          <a:blip r:embed="rId3"/>
          <a:stretch>
            <a:fillRect/>
          </a:stretch>
        </p:blipFill>
        <p:spPr>
          <a:xfrm>
            <a:off x="625413" y="1674857"/>
            <a:ext cx="3523793" cy="3340898"/>
          </a:xfrm>
          <a:prstGeom prst="rect">
            <a:avLst/>
          </a:prstGeom>
        </p:spPr>
      </p:pic>
      <p:sp>
        <p:nvSpPr>
          <p:cNvPr id="13313" name="Rectangle 5"/>
          <p:cNvSpPr>
            <a:spLocks noGrp="1" noChangeArrowheads="1"/>
          </p:cNvSpPr>
          <p:nvPr>
            <p:ph type="subTitle" idx="1"/>
          </p:nvPr>
        </p:nvSpPr>
        <p:spPr>
          <a:xfrm>
            <a:off x="4757944" y="2066693"/>
            <a:ext cx="7256578" cy="4532070"/>
          </a:xfrm>
        </p:spPr>
        <p:txBody>
          <a:bodyPr/>
          <a:lstStyle/>
          <a:p>
            <a:pPr algn="l" eaLnBrk="1" hangingPunct="1"/>
            <a:r>
              <a:rPr lang="en-US" sz="2200" b="1" dirty="0">
                <a:solidFill>
                  <a:schemeClr val="tx1"/>
                </a:solidFill>
                <a:ea typeface="ＭＳ Ｐゴシック" charset="-128"/>
              </a:rPr>
              <a:t>Presented By</a:t>
            </a:r>
          </a:p>
          <a:p>
            <a:pPr algn="l" eaLnBrk="1" hangingPunct="1">
              <a:spcBef>
                <a:spcPts val="0"/>
              </a:spcBef>
            </a:pPr>
            <a:br>
              <a:rPr lang="en-US" sz="1800" dirty="0">
                <a:solidFill>
                  <a:schemeClr val="tx1"/>
                </a:solidFill>
                <a:ea typeface="ＭＳ Ｐゴシック" charset="-128"/>
              </a:rPr>
            </a:br>
            <a:r>
              <a:rPr lang="en-US" sz="1800" dirty="0">
                <a:solidFill>
                  <a:schemeClr val="tx1"/>
                </a:solidFill>
                <a:ea typeface="ＭＳ Ｐゴシック" charset="-128"/>
              </a:rPr>
              <a:t>	</a:t>
            </a:r>
            <a:r>
              <a:rPr lang="en-US" sz="1800" b="1" dirty="0">
                <a:solidFill>
                  <a:schemeClr val="tx1"/>
                </a:solidFill>
                <a:ea typeface="ＭＳ Ｐゴシック" charset="-128"/>
              </a:rPr>
              <a:t>Miguel Perez, </a:t>
            </a:r>
            <a:r>
              <a:rPr lang="en-US" sz="1800" b="1" i="1" dirty="0">
                <a:solidFill>
                  <a:schemeClr val="tx1"/>
                </a:solidFill>
                <a:ea typeface="ＭＳ Ｐゴシック" charset="-128"/>
              </a:rPr>
              <a:t>JETS</a:t>
            </a:r>
          </a:p>
          <a:p>
            <a:pPr algn="l" eaLnBrk="1" hangingPunct="1"/>
            <a:r>
              <a:rPr lang="en-US" sz="1800" dirty="0">
                <a:solidFill>
                  <a:schemeClr val="tx1"/>
                </a:solidFill>
                <a:ea typeface="ＭＳ Ｐゴシック" charset="-128"/>
              </a:rPr>
              <a:t>		Lead Gateway Active Thermal Analyst</a:t>
            </a:r>
          </a:p>
          <a:p>
            <a:pPr algn="l" eaLnBrk="1" hangingPunct="1">
              <a:spcBef>
                <a:spcPts val="0"/>
              </a:spcBef>
            </a:pPr>
            <a:r>
              <a:rPr lang="en-US" sz="1800" b="1" dirty="0">
                <a:solidFill>
                  <a:schemeClr val="tx1"/>
                </a:solidFill>
                <a:ea typeface="ＭＳ Ｐゴシック" charset="-128"/>
              </a:rPr>
              <a:t>	Lisa Erickson, </a:t>
            </a:r>
            <a:r>
              <a:rPr lang="en-US" sz="1800" b="1" i="1" dirty="0">
                <a:solidFill>
                  <a:schemeClr val="tx1"/>
                </a:solidFill>
                <a:ea typeface="ＭＳ Ｐゴシック" charset="-128"/>
              </a:rPr>
              <a:t>NASA JSC </a:t>
            </a:r>
          </a:p>
          <a:p>
            <a:pPr algn="l" eaLnBrk="1" hangingPunct="1"/>
            <a:r>
              <a:rPr lang="en-US" sz="1800" dirty="0">
                <a:solidFill>
                  <a:schemeClr val="tx1"/>
                </a:solidFill>
                <a:ea typeface="ＭＳ Ｐゴシック" charset="-128"/>
              </a:rPr>
              <a:t>		Gateway Active Thermal Analyst</a:t>
            </a:r>
          </a:p>
          <a:p>
            <a:pPr algn="l" eaLnBrk="1" hangingPunct="1">
              <a:spcBef>
                <a:spcPts val="0"/>
              </a:spcBef>
            </a:pPr>
            <a:r>
              <a:rPr lang="en-US" sz="1800" b="1" dirty="0">
                <a:solidFill>
                  <a:schemeClr val="tx1"/>
                </a:solidFill>
                <a:ea typeface="ＭＳ Ｐゴシック" charset="-128"/>
              </a:rPr>
              <a:t>	Latham Speasmaker, </a:t>
            </a:r>
            <a:r>
              <a:rPr lang="en-US" sz="1800" b="1" i="1" dirty="0">
                <a:solidFill>
                  <a:schemeClr val="tx1"/>
                </a:solidFill>
                <a:ea typeface="ＭＳ Ｐゴシック" charset="-128"/>
              </a:rPr>
              <a:t>JETS</a:t>
            </a:r>
          </a:p>
          <a:p>
            <a:pPr algn="l" eaLnBrk="1" hangingPunct="1"/>
            <a:r>
              <a:rPr lang="en-US" sz="1800" dirty="0">
                <a:solidFill>
                  <a:schemeClr val="tx1"/>
                </a:solidFill>
                <a:ea typeface="ＭＳ Ｐゴシック" charset="-128"/>
              </a:rPr>
              <a:t>		HALO Active Thermal Analyst</a:t>
            </a:r>
            <a:endParaRPr lang="en-US" sz="1800" b="1" dirty="0">
              <a:solidFill>
                <a:schemeClr val="tx1"/>
              </a:solidFill>
              <a:ea typeface="ＭＳ Ｐゴシック" charset="-128"/>
            </a:endParaRPr>
          </a:p>
          <a:p>
            <a:pPr algn="l" eaLnBrk="1" hangingPunct="1"/>
            <a:r>
              <a:rPr lang="en-US" sz="1800" b="1" dirty="0">
                <a:solidFill>
                  <a:schemeClr val="tx1"/>
                </a:solidFill>
                <a:ea typeface="ＭＳ Ｐゴシック" charset="-128"/>
              </a:rPr>
              <a:t>	Christian Thornton, </a:t>
            </a:r>
            <a:r>
              <a:rPr lang="en-US" sz="1800" b="1" i="1" dirty="0">
                <a:solidFill>
                  <a:schemeClr val="tx1"/>
                </a:solidFill>
                <a:ea typeface="ＭＳ Ｐゴシック" charset="-128"/>
              </a:rPr>
              <a:t>JETS</a:t>
            </a:r>
            <a:endParaRPr lang="en-US" sz="1800" b="1" dirty="0">
              <a:solidFill>
                <a:schemeClr val="tx1"/>
              </a:solidFill>
              <a:ea typeface="ＭＳ Ｐゴシック" charset="-128"/>
            </a:endParaRPr>
          </a:p>
          <a:p>
            <a:pPr algn="l" eaLnBrk="1" hangingPunct="1"/>
            <a:r>
              <a:rPr lang="en-US" sz="1800" dirty="0">
                <a:solidFill>
                  <a:schemeClr val="tx1"/>
                </a:solidFill>
                <a:ea typeface="ＭＳ Ｐゴシック" charset="-128"/>
              </a:rPr>
              <a:t>		HALO Active Thermal Analyst</a:t>
            </a:r>
          </a:p>
          <a:p>
            <a:pPr algn="l" eaLnBrk="1" hangingPunct="1"/>
            <a:r>
              <a:rPr lang="en-US" sz="1800" b="1" dirty="0">
                <a:solidFill>
                  <a:schemeClr val="tx1"/>
                </a:solidFill>
                <a:ea typeface="ＭＳ Ｐゴシック" charset="-128"/>
              </a:rPr>
              <a:t>	Jonah Smith, </a:t>
            </a:r>
            <a:r>
              <a:rPr lang="en-US" sz="1800" b="1" i="1" dirty="0">
                <a:solidFill>
                  <a:schemeClr val="tx1"/>
                </a:solidFill>
                <a:ea typeface="ＭＳ Ｐゴシック" charset="-128"/>
              </a:rPr>
              <a:t>JETS</a:t>
            </a:r>
            <a:endParaRPr lang="en-US" sz="1800" b="1" dirty="0">
              <a:solidFill>
                <a:schemeClr val="tx1"/>
              </a:solidFill>
              <a:ea typeface="ＭＳ Ｐゴシック" charset="-128"/>
            </a:endParaRPr>
          </a:p>
          <a:p>
            <a:pPr algn="l" eaLnBrk="1" hangingPunct="1"/>
            <a:r>
              <a:rPr lang="en-US" sz="1800" dirty="0">
                <a:solidFill>
                  <a:schemeClr val="tx1"/>
                </a:solidFill>
                <a:ea typeface="ＭＳ Ｐゴシック" charset="-128"/>
              </a:rPr>
              <a:t>		Lead Gateway Passive Thermal Analyst </a:t>
            </a:r>
          </a:p>
          <a:p>
            <a:pPr algn="l" eaLnBrk="1" hangingPunct="1"/>
            <a:r>
              <a:rPr lang="en-US" sz="1800" b="1" dirty="0">
                <a:solidFill>
                  <a:schemeClr val="tx1"/>
                </a:solidFill>
                <a:ea typeface="ＭＳ Ｐゴシック" charset="-128"/>
              </a:rPr>
              <a:t>	Lourdes Ibrahim, </a:t>
            </a:r>
            <a:r>
              <a:rPr lang="en-US" sz="1800" b="1" i="1" dirty="0">
                <a:solidFill>
                  <a:schemeClr val="tx1"/>
                </a:solidFill>
                <a:ea typeface="ＭＳ Ｐゴシック" charset="-128"/>
              </a:rPr>
              <a:t>JETS</a:t>
            </a:r>
            <a:endParaRPr lang="en-US" sz="1800" b="1" dirty="0">
              <a:solidFill>
                <a:schemeClr val="tx1"/>
              </a:solidFill>
              <a:ea typeface="ＭＳ Ｐゴシック" charset="-128"/>
            </a:endParaRPr>
          </a:p>
          <a:p>
            <a:pPr algn="l" eaLnBrk="1" hangingPunct="1"/>
            <a:r>
              <a:rPr lang="en-US" sz="1800" dirty="0">
                <a:solidFill>
                  <a:schemeClr val="tx1"/>
                </a:solidFill>
                <a:ea typeface="ＭＳ Ｐゴシック" charset="-128"/>
              </a:rPr>
              <a:t>		Lead Gateway Passive Thermal Systems Engineer</a:t>
            </a:r>
            <a:endParaRPr lang="en-US" dirty="0">
              <a:solidFill>
                <a:schemeClr val="tx1"/>
              </a:solidFill>
              <a:ea typeface="ＭＳ Ｐゴシック" charset="-128"/>
            </a:endParaRPr>
          </a:p>
        </p:txBody>
      </p:sp>
      <p:sp>
        <p:nvSpPr>
          <p:cNvPr id="13314" name="Rectangle 10"/>
          <p:cNvSpPr>
            <a:spLocks noGrp="1" noChangeArrowheads="1"/>
          </p:cNvSpPr>
          <p:nvPr>
            <p:ph type="ctrTitle"/>
          </p:nvPr>
        </p:nvSpPr>
        <p:spPr>
          <a:xfrm>
            <a:off x="4637592" y="1115836"/>
            <a:ext cx="6971818" cy="1118043"/>
          </a:xfrm>
        </p:spPr>
        <p:txBody>
          <a:bodyPr/>
          <a:lstStyle/>
          <a:p>
            <a:pPr eaLnBrk="1" hangingPunct="1"/>
            <a:r>
              <a:rPr lang="en-US" sz="3200" b="0" dirty="0">
                <a:ea typeface="ＭＳ Ｐゴシック" charset="-128"/>
              </a:rPr>
              <a:t>Lunar Gateway Space Station Thermal Control Systems Overview</a:t>
            </a:r>
            <a:br>
              <a:rPr lang="en-US" sz="3200" b="0" dirty="0">
                <a:ea typeface="ＭＳ Ｐゴシック" charset="-128"/>
              </a:rPr>
            </a:br>
            <a:r>
              <a:rPr lang="en-US" sz="3200" b="0" dirty="0">
                <a:ea typeface="ＭＳ Ｐゴシック" charset="-128"/>
              </a:rPr>
              <a:t> </a:t>
            </a:r>
            <a:endParaRPr lang="en-US" b="0" dirty="0">
              <a:ea typeface="ＭＳ Ｐゴシック" charset="-128"/>
            </a:endParaRPr>
          </a:p>
        </p:txBody>
      </p:sp>
      <p:sp>
        <p:nvSpPr>
          <p:cNvPr id="13315" name="Rectangle 11"/>
          <p:cNvSpPr>
            <a:spLocks noChangeArrowheads="1"/>
          </p:cNvSpPr>
          <p:nvPr/>
        </p:nvSpPr>
        <p:spPr bwMode="auto">
          <a:xfrm>
            <a:off x="0" y="5611505"/>
            <a:ext cx="4038600" cy="1246495"/>
          </a:xfrm>
          <a:prstGeom prst="rect">
            <a:avLst/>
          </a:prstGeom>
          <a:noFill/>
          <a:ln w="9525">
            <a:noFill/>
            <a:miter lim="800000"/>
            <a:headEnd/>
            <a:tailEnd/>
          </a:ln>
        </p:spPr>
        <p:txBody>
          <a:bodyPr wrap="square">
            <a:spAutoFit/>
          </a:bodyPr>
          <a:lstStyle/>
          <a:p>
            <a:pPr fontAlgn="base">
              <a:spcBef>
                <a:spcPct val="0"/>
              </a:spcBef>
              <a:spcAft>
                <a:spcPct val="0"/>
              </a:spcAft>
            </a:pPr>
            <a:r>
              <a:rPr lang="en-US" sz="1500" dirty="0">
                <a:solidFill>
                  <a:srgbClr val="333399"/>
                </a:solidFill>
                <a:latin typeface="Arial" pitchFamily="34" charset="0"/>
                <a:ea typeface="ＭＳ Ｐゴシック" charset="-128"/>
              </a:rPr>
              <a:t>Thermal &amp; Fluids Analysis Workshop</a:t>
            </a:r>
            <a:br>
              <a:rPr lang="en-US" sz="1500" dirty="0">
                <a:solidFill>
                  <a:srgbClr val="333399"/>
                </a:solidFill>
                <a:latin typeface="Arial" pitchFamily="34" charset="0"/>
                <a:ea typeface="ＭＳ Ｐゴシック" charset="-128"/>
              </a:rPr>
            </a:br>
            <a:r>
              <a:rPr lang="en-US" sz="1500" dirty="0">
                <a:solidFill>
                  <a:srgbClr val="333399"/>
                </a:solidFill>
                <a:latin typeface="Arial" pitchFamily="34" charset="0"/>
                <a:ea typeface="ＭＳ Ｐゴシック" charset="-128"/>
              </a:rPr>
              <a:t>TFAWS 2023</a:t>
            </a:r>
            <a:br>
              <a:rPr lang="en-US" sz="1500" dirty="0">
                <a:solidFill>
                  <a:srgbClr val="333399"/>
                </a:solidFill>
                <a:latin typeface="Arial" pitchFamily="34" charset="0"/>
                <a:ea typeface="ＭＳ Ｐゴシック" charset="-128"/>
              </a:rPr>
            </a:br>
            <a:r>
              <a:rPr lang="en-US" sz="1500" dirty="0">
                <a:solidFill>
                  <a:srgbClr val="333399"/>
                </a:solidFill>
                <a:latin typeface="Arial" pitchFamily="34" charset="0"/>
                <a:ea typeface="ＭＳ Ｐゴシック" charset="-128"/>
              </a:rPr>
              <a:t>August 21-25, 2023</a:t>
            </a:r>
          </a:p>
          <a:p>
            <a:pPr fontAlgn="base">
              <a:spcBef>
                <a:spcPct val="0"/>
              </a:spcBef>
              <a:spcAft>
                <a:spcPct val="0"/>
              </a:spcAft>
            </a:pPr>
            <a:r>
              <a:rPr lang="en-US" sz="1500" dirty="0">
                <a:solidFill>
                  <a:srgbClr val="333399"/>
                </a:solidFill>
                <a:latin typeface="Arial" pitchFamily="34" charset="0"/>
                <a:ea typeface="ＭＳ Ｐゴシック" charset="-128"/>
              </a:rPr>
              <a:t>NASA Goddard Space Flight Center</a:t>
            </a:r>
          </a:p>
          <a:p>
            <a:pPr fontAlgn="base">
              <a:spcBef>
                <a:spcPct val="0"/>
              </a:spcBef>
              <a:spcAft>
                <a:spcPct val="0"/>
              </a:spcAft>
            </a:pPr>
            <a:r>
              <a:rPr lang="en-US" sz="1500" dirty="0">
                <a:solidFill>
                  <a:srgbClr val="333399"/>
                </a:solidFill>
                <a:latin typeface="Arial" pitchFamily="34" charset="0"/>
                <a:ea typeface="ＭＳ Ｐゴシック" charset="-128"/>
              </a:rPr>
              <a:t>College Park, MD</a:t>
            </a:r>
          </a:p>
        </p:txBody>
      </p:sp>
      <p:sp>
        <p:nvSpPr>
          <p:cNvPr id="112676" name="Text Box 36"/>
          <p:cNvSpPr txBox="1">
            <a:spLocks noChangeArrowheads="1"/>
          </p:cNvSpPr>
          <p:nvPr/>
        </p:nvSpPr>
        <p:spPr bwMode="auto">
          <a:xfrm>
            <a:off x="150471" y="152400"/>
            <a:ext cx="11864051" cy="6096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ctr" eaLnBrk="0" fontAlgn="base" hangingPunct="0">
              <a:spcBef>
                <a:spcPct val="50000"/>
              </a:spcBef>
              <a:spcAft>
                <a:spcPct val="0"/>
              </a:spcAft>
              <a:tabLst>
                <a:tab pos="4459288" algn="ctr"/>
              </a:tabLst>
              <a:defRPr/>
            </a:pPr>
            <a:r>
              <a:rPr lang="en-US" sz="2700" b="1" dirty="0">
                <a:solidFill>
                  <a:srgbClr val="FFFFFF"/>
                </a:solidFill>
                <a:latin typeface="Arial" charset="0"/>
                <a:ea typeface="ＭＳ Ｐゴシック" charset="-128"/>
              </a:rPr>
              <a:t>TFAWS Short Course</a:t>
            </a:r>
          </a:p>
        </p:txBody>
      </p:sp>
      <p:pic>
        <p:nvPicPr>
          <p:cNvPr id="13317" name="Picture 1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0816542" y="42442"/>
            <a:ext cx="1066800" cy="904875"/>
          </a:xfrm>
          <a:prstGeom prst="rect">
            <a:avLst/>
          </a:prstGeom>
          <a:noFill/>
          <a:ln w="9525">
            <a:noFill/>
            <a:miter lim="800000"/>
            <a:headEnd/>
            <a:tailEnd/>
          </a:ln>
        </p:spPr>
      </p:pic>
      <p:cxnSp>
        <p:nvCxnSpPr>
          <p:cNvPr id="3" name="Straight Connector 2">
            <a:extLst>
              <a:ext uri="{FF2B5EF4-FFF2-40B4-BE49-F238E27FC236}">
                <a16:creationId xmlns:a16="http://schemas.microsoft.com/office/drawing/2014/main" id="{874653D2-9E5F-5ACC-1732-6AF81E2A3114}"/>
              </a:ext>
            </a:extLst>
          </p:cNvPr>
          <p:cNvCxnSpPr/>
          <p:nvPr/>
        </p:nvCxnSpPr>
        <p:spPr bwMode="auto">
          <a:xfrm>
            <a:off x="4849792" y="2569576"/>
            <a:ext cx="6598801"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FD66B7-8649-9929-C8E6-489A5F5D3B06}"/>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9DA0C7B-8DC2-7731-A22F-F78ABED4810B}"/>
              </a:ext>
            </a:extLst>
          </p:cNvPr>
          <p:cNvSpPr>
            <a:spLocks noGrp="1"/>
          </p:cNvSpPr>
          <p:nvPr>
            <p:ph type="body" idx="1"/>
          </p:nvPr>
        </p:nvSpPr>
        <p:spPr/>
        <p:txBody>
          <a:bodyPr/>
          <a:lstStyle/>
          <a:p>
            <a:r>
              <a:rPr lang="en-US" sz="4400" dirty="0"/>
              <a:t>Gateway Thermal Control Overview </a:t>
            </a:r>
          </a:p>
        </p:txBody>
      </p:sp>
    </p:spTree>
    <p:extLst>
      <p:ext uri="{BB962C8B-B14F-4D97-AF65-F5344CB8AC3E}">
        <p14:creationId xmlns:p14="http://schemas.microsoft.com/office/powerpoint/2010/main" val="1041890912"/>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Control System (TCS) Architecture Description</a:t>
            </a:r>
          </a:p>
        </p:txBody>
      </p:sp>
      <p:sp>
        <p:nvSpPr>
          <p:cNvPr id="3" name="Content Placeholder 2"/>
          <p:cNvSpPr>
            <a:spLocks noGrp="1"/>
          </p:cNvSpPr>
          <p:nvPr>
            <p:ph idx="1"/>
          </p:nvPr>
        </p:nvSpPr>
        <p:spPr>
          <a:xfrm>
            <a:off x="93663" y="1003300"/>
            <a:ext cx="11945136" cy="5731797"/>
          </a:xfrm>
        </p:spPr>
        <p:txBody>
          <a:bodyPr/>
          <a:lstStyle/>
          <a:p>
            <a:r>
              <a:rPr lang="EN-US" dirty="0"/>
              <a:t>The Gateway Thermal Control System (TCS) maintains modules, components, and subsystems (both internal and external) within their temperature limits using both Active (ATCS) and Passive (PTCS) thermal control  </a:t>
            </a:r>
          </a:p>
          <a:p>
            <a:pPr lvl="1"/>
            <a:r>
              <a:rPr lang="EN-US" b="0" dirty="0"/>
              <a:t>ATCS utilizes active compone</a:t>
            </a:r>
            <a:r>
              <a:rPr lang="EN-US" dirty="0"/>
              <a:t>nts, such as mechanically pumped fluid loops, heat exchangers, cold plates, fluid-pumped radiators, valves, etc. to collect waste heat and transport it via a pumped fluid loop and heat exchangers to external radiators that reject the heat to space</a:t>
            </a:r>
          </a:p>
          <a:p>
            <a:pPr lvl="1"/>
            <a:r>
              <a:rPr lang="EN-US" b="0" dirty="0"/>
              <a:t>PTCS utilizes passive components, such as multilayer insulation (MLI), thermo-optical coatings, passive (heat pipe) radiators, interface conductance, sun shields, et</a:t>
            </a:r>
            <a:r>
              <a:rPr lang="EN-US" dirty="0"/>
              <a:t>c. to insulate sensitive components from temperatures swings, add heat with electrical heaters, transfer waste heat to external surfaces with heat pipes, radiate heat to space and absorb heat to the system via external surface thermal materials</a:t>
            </a:r>
          </a:p>
          <a:p>
            <a:r>
              <a:rPr lang="EN-US" dirty="0"/>
              <a:t>Overall TCS performance is driven by the following factors</a:t>
            </a:r>
          </a:p>
          <a:p>
            <a:pPr lvl="1"/>
            <a:r>
              <a:rPr lang="EN-US" b="0" dirty="0"/>
              <a:t>Crew metabolic loads and internally generated vehicle waste heat</a:t>
            </a:r>
          </a:p>
          <a:p>
            <a:pPr lvl="1"/>
            <a:r>
              <a:rPr lang="EN-US" b="0" dirty="0"/>
              <a:t>Environmental conditions:</a:t>
            </a:r>
          </a:p>
          <a:p>
            <a:pPr lvl="2"/>
            <a:r>
              <a:rPr lang="EN-US" b="0" dirty="0"/>
              <a:t>Surrounding 3K deep space temperature sink</a:t>
            </a:r>
          </a:p>
          <a:p>
            <a:pPr lvl="2"/>
            <a:r>
              <a:rPr lang="EN-US" b="0" dirty="0"/>
              <a:t>Variable solar and planetary heating that changes with: </a:t>
            </a:r>
          </a:p>
          <a:p>
            <a:pPr lvl="3"/>
            <a:r>
              <a:rPr lang="EN-US" b="0" dirty="0"/>
              <a:t>Vehicle orbit, attitude, orientation, module configuration, orbiting body (Earth vs Moon)</a:t>
            </a:r>
          </a:p>
          <a:p>
            <a:pPr lvl="3"/>
            <a:r>
              <a:rPr lang="EN-US" b="0" dirty="0"/>
              <a:t>Visiting vehicle induced environments (plume, dust, venting, contamination, etc.)</a:t>
            </a:r>
          </a:p>
        </p:txBody>
      </p:sp>
    </p:spTree>
    <p:extLst>
      <p:ext uri="{BB962C8B-B14F-4D97-AF65-F5344CB8AC3E}">
        <p14:creationId xmlns:p14="http://schemas.microsoft.com/office/powerpoint/2010/main" val="2919860490"/>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Gateway TCS Overview</a:t>
            </a:r>
          </a:p>
        </p:txBody>
      </p:sp>
      <p:cxnSp>
        <p:nvCxnSpPr>
          <p:cNvPr id="13" name="Straight Connector 17"/>
          <p:cNvCxnSpPr/>
          <p:nvPr/>
        </p:nvCxnSpPr>
        <p:spPr>
          <a:xfrm>
            <a:off x="1381276" y="4248150"/>
            <a:ext cx="0" cy="384927"/>
          </a:xfrm>
          <a:prstGeom prst="line">
            <a:avLst/>
          </a:prstGeom>
          <a:ln w="539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8"/>
          <p:cNvCxnSpPr/>
          <p:nvPr/>
        </p:nvCxnSpPr>
        <p:spPr>
          <a:xfrm>
            <a:off x="1381276" y="1676400"/>
            <a:ext cx="0" cy="384927"/>
          </a:xfrm>
          <a:prstGeom prst="line">
            <a:avLst/>
          </a:prstGeom>
          <a:ln w="539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5" name="Group 19"/>
          <p:cNvGrpSpPr/>
          <p:nvPr/>
        </p:nvGrpSpPr>
        <p:grpSpPr>
          <a:xfrm>
            <a:off x="781136" y="2057400"/>
            <a:ext cx="1208859" cy="2188384"/>
            <a:chOff x="776547" y="2525213"/>
            <a:chExt cx="1208859" cy="2188384"/>
          </a:xfrm>
        </p:grpSpPr>
        <p:sp>
          <p:nvSpPr>
            <p:cNvPr id="16" name="Rectangle 20"/>
            <p:cNvSpPr/>
            <p:nvPr/>
          </p:nvSpPr>
          <p:spPr>
            <a:xfrm>
              <a:off x="776547" y="2525213"/>
              <a:ext cx="1208859" cy="218838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21"/>
            <p:cNvSpPr txBox="1"/>
            <p:nvPr/>
          </p:nvSpPr>
          <p:spPr>
            <a:xfrm>
              <a:off x="1109765" y="4299536"/>
              <a:ext cx="566231"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PPE</a:t>
              </a:r>
            </a:p>
          </p:txBody>
        </p:sp>
      </p:grpSp>
      <p:grpSp>
        <p:nvGrpSpPr>
          <p:cNvPr id="18" name="Group 22"/>
          <p:cNvGrpSpPr/>
          <p:nvPr/>
        </p:nvGrpSpPr>
        <p:grpSpPr>
          <a:xfrm>
            <a:off x="1952839" y="2390775"/>
            <a:ext cx="1117467" cy="1491119"/>
            <a:chOff x="2103365" y="2858246"/>
            <a:chExt cx="594578" cy="1491119"/>
          </a:xfrm>
        </p:grpSpPr>
        <p:sp>
          <p:nvSpPr>
            <p:cNvPr id="19" name="Rectangle 23"/>
            <p:cNvSpPr/>
            <p:nvPr/>
          </p:nvSpPr>
          <p:spPr>
            <a:xfrm>
              <a:off x="2150271" y="2858246"/>
              <a:ext cx="458242" cy="1491119"/>
            </a:xfrm>
            <a:prstGeom prst="rect">
              <a:avLst/>
            </a:prstGeom>
            <a:solidFill>
              <a:schemeClr val="bg2"/>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24"/>
            <p:cNvSpPr txBox="1"/>
            <p:nvPr/>
          </p:nvSpPr>
          <p:spPr>
            <a:xfrm>
              <a:off x="2103365" y="3948378"/>
              <a:ext cx="59457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IEA</a:t>
              </a:r>
            </a:p>
          </p:txBody>
        </p:sp>
      </p:grpSp>
      <p:sp>
        <p:nvSpPr>
          <p:cNvPr id="21" name="TextBox 25"/>
          <p:cNvSpPr txBox="1"/>
          <p:nvPr/>
        </p:nvSpPr>
        <p:spPr>
          <a:xfrm>
            <a:off x="790662" y="2114550"/>
            <a:ext cx="1244722" cy="1631216"/>
          </a:xfrm>
          <a:prstGeom prst="rect">
            <a:avLst/>
          </a:prstGeom>
          <a:noFill/>
          <a:ln>
            <a:noFill/>
          </a:ln>
        </p:spPr>
        <p:txBody>
          <a:bodyPr wrap="square" rtlCol="0" anchor="t">
            <a:spAutoFit/>
          </a:bodyPr>
          <a:lstStyle/>
          <a:p>
            <a:r>
              <a:rPr lang="en-US" sz="1000" b="1" u="sng" dirty="0">
                <a:latin typeface="Arial"/>
                <a:cs typeface="Arial"/>
              </a:rPr>
              <a:t>Passive TCS</a:t>
            </a:r>
          </a:p>
          <a:p>
            <a:pPr indent="-91440">
              <a:buFont typeface="Arial" panose="020B0604020202020204" pitchFamily="34" charset="0"/>
              <a:buChar char="•"/>
            </a:pPr>
            <a:r>
              <a:rPr lang="EN-US" sz="1000" dirty="0">
                <a:latin typeface="Arial"/>
                <a:cs typeface="Arial"/>
              </a:rPr>
              <a:t>Optical Solar Reflectors (</a:t>
            </a:r>
            <a:r>
              <a:rPr lang="en-US" sz="1000" dirty="0">
                <a:latin typeface="Arial"/>
                <a:cs typeface="Arial"/>
              </a:rPr>
              <a:t>OSR</a:t>
            </a:r>
            <a:r>
              <a:rPr lang="EN-US" sz="1000" dirty="0">
                <a:latin typeface="Arial"/>
                <a:cs typeface="Arial"/>
              </a:rPr>
              <a:t>)</a:t>
            </a:r>
          </a:p>
          <a:p>
            <a:pPr indent="-91440">
              <a:buFont typeface="Arial" panose="020B0604020202020204" pitchFamily="34" charset="0"/>
              <a:buChar char="•"/>
            </a:pPr>
            <a:r>
              <a:rPr lang="EN-US" sz="1000" dirty="0">
                <a:latin typeface="Arial"/>
                <a:cs typeface="Arial"/>
              </a:rPr>
              <a:t>Silver Teflon   (</a:t>
            </a:r>
            <a:r>
              <a:rPr lang="en-US" sz="1000" dirty="0">
                <a:latin typeface="Arial"/>
                <a:cs typeface="Arial"/>
              </a:rPr>
              <a:t>AgFEP</a:t>
            </a:r>
            <a:r>
              <a:rPr lang="EN-US" sz="1000" dirty="0">
                <a:latin typeface="Arial"/>
                <a:cs typeface="Arial"/>
              </a:rPr>
              <a:t>)</a:t>
            </a:r>
            <a:r>
              <a:rPr lang="en-US" sz="1000" dirty="0">
                <a:latin typeface="Arial"/>
                <a:cs typeface="Arial"/>
              </a:rPr>
              <a:t> </a:t>
            </a:r>
            <a:endParaRPr lang="EN-US" sz="1000" dirty="0">
              <a:latin typeface="Arial"/>
              <a:cs typeface="Arial"/>
            </a:endParaRPr>
          </a:p>
          <a:p>
            <a:pPr indent="-91440">
              <a:buFont typeface="Arial" panose="020B0604020202020204" pitchFamily="34" charset="0"/>
              <a:buChar char="•"/>
            </a:pPr>
            <a:r>
              <a:rPr lang="en-US" sz="1000" dirty="0">
                <a:latin typeface="Arial"/>
                <a:cs typeface="Arial"/>
              </a:rPr>
              <a:t>Radiators</a:t>
            </a:r>
          </a:p>
          <a:p>
            <a:pPr indent="-91440">
              <a:buFont typeface="Arial" panose="020B0604020202020204" pitchFamily="34" charset="0"/>
              <a:buChar char="•"/>
            </a:pPr>
            <a:r>
              <a:rPr lang="en-US" sz="1000" dirty="0">
                <a:latin typeface="Arial"/>
                <a:cs typeface="Arial"/>
              </a:rPr>
              <a:t>Heat Pipes</a:t>
            </a:r>
          </a:p>
          <a:p>
            <a:pPr indent="-91440">
              <a:buFont typeface="Arial" panose="020B0604020202020204" pitchFamily="34" charset="0"/>
              <a:buChar char="•"/>
            </a:pPr>
            <a:r>
              <a:rPr lang="en-US" sz="1000" dirty="0">
                <a:latin typeface="Arial"/>
                <a:cs typeface="Arial"/>
              </a:rPr>
              <a:t>Heaters</a:t>
            </a:r>
          </a:p>
          <a:p>
            <a:pPr indent="-91440">
              <a:buFont typeface="Arial" panose="020B0604020202020204" pitchFamily="34" charset="0"/>
              <a:buChar char="•"/>
            </a:pPr>
            <a:r>
              <a:rPr lang="en-US" sz="1000" dirty="0">
                <a:latin typeface="Arial"/>
                <a:cs typeface="Arial"/>
              </a:rPr>
              <a:t>MLI</a:t>
            </a:r>
          </a:p>
          <a:p>
            <a:pPr indent="-91440">
              <a:buFont typeface="Arial" panose="020B0604020202020204" pitchFamily="34" charset="0"/>
              <a:buChar char="•"/>
            </a:pPr>
            <a:r>
              <a:rPr lang="en-US" sz="1000" dirty="0">
                <a:latin typeface="Arial"/>
                <a:cs typeface="Arial"/>
              </a:rPr>
              <a:t>Controllers</a:t>
            </a:r>
          </a:p>
        </p:txBody>
      </p:sp>
      <p:grpSp>
        <p:nvGrpSpPr>
          <p:cNvPr id="22" name="Group 157"/>
          <p:cNvGrpSpPr/>
          <p:nvPr/>
        </p:nvGrpSpPr>
        <p:grpSpPr>
          <a:xfrm>
            <a:off x="9439540" y="2210075"/>
            <a:ext cx="1468895" cy="1891835"/>
            <a:chOff x="9931161" y="2720800"/>
            <a:chExt cx="1468895" cy="1891835"/>
          </a:xfrm>
          <a:solidFill>
            <a:schemeClr val="bg1">
              <a:lumMod val="75000"/>
            </a:schemeClr>
          </a:solidFill>
        </p:grpSpPr>
        <p:sp>
          <p:nvSpPr>
            <p:cNvPr id="23" name="Flowchart: Manual Operation 45"/>
            <p:cNvSpPr/>
            <p:nvPr/>
          </p:nvSpPr>
          <p:spPr>
            <a:xfrm rot="5400000">
              <a:off x="9761110" y="2973689"/>
              <a:ext cx="1891835" cy="1386057"/>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159"/>
            <p:cNvSpPr txBox="1"/>
            <p:nvPr/>
          </p:nvSpPr>
          <p:spPr>
            <a:xfrm>
              <a:off x="10461937" y="2988311"/>
              <a:ext cx="883354" cy="369332"/>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ORION</a:t>
              </a:r>
            </a:p>
          </p:txBody>
        </p:sp>
        <p:sp>
          <p:nvSpPr>
            <p:cNvPr id="25" name="Rectangle 160"/>
            <p:cNvSpPr/>
            <p:nvPr/>
          </p:nvSpPr>
          <p:spPr>
            <a:xfrm>
              <a:off x="9931161" y="3106252"/>
              <a:ext cx="82837" cy="112092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6" name="Group 30"/>
          <p:cNvGrpSpPr/>
          <p:nvPr/>
        </p:nvGrpSpPr>
        <p:grpSpPr>
          <a:xfrm>
            <a:off x="2924495" y="2171700"/>
            <a:ext cx="3088325" cy="1997577"/>
            <a:chOff x="2920024" y="2638790"/>
            <a:chExt cx="3088325" cy="1997577"/>
          </a:xfrm>
        </p:grpSpPr>
        <p:sp>
          <p:nvSpPr>
            <p:cNvPr id="27" name="Rectangle 31"/>
            <p:cNvSpPr/>
            <p:nvPr/>
          </p:nvSpPr>
          <p:spPr>
            <a:xfrm>
              <a:off x="2959785" y="2725118"/>
              <a:ext cx="2965727" cy="182898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p:txBody>
        </p:sp>
        <p:sp>
          <p:nvSpPr>
            <p:cNvPr id="28" name="TextBox 32"/>
            <p:cNvSpPr txBox="1"/>
            <p:nvPr/>
          </p:nvSpPr>
          <p:spPr>
            <a:xfrm>
              <a:off x="2920024" y="4225905"/>
              <a:ext cx="72921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HALO</a:t>
              </a:r>
            </a:p>
          </p:txBody>
        </p:sp>
        <p:sp>
          <p:nvSpPr>
            <p:cNvPr id="29" name="Rectangle 33"/>
            <p:cNvSpPr/>
            <p:nvPr/>
          </p:nvSpPr>
          <p:spPr>
            <a:xfrm rot="5400000">
              <a:off x="5016273" y="2119745"/>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34"/>
            <p:cNvSpPr/>
            <p:nvPr/>
          </p:nvSpPr>
          <p:spPr>
            <a:xfrm rot="5400000">
              <a:off x="5016273" y="4034485"/>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5"/>
            <p:cNvSpPr/>
            <p:nvPr/>
          </p:nvSpPr>
          <p:spPr>
            <a:xfrm>
              <a:off x="5925512" y="3106253"/>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2" name="Group 37"/>
          <p:cNvGrpSpPr/>
          <p:nvPr/>
        </p:nvGrpSpPr>
        <p:grpSpPr>
          <a:xfrm>
            <a:off x="6182402" y="2171700"/>
            <a:ext cx="3122752" cy="1997575"/>
            <a:chOff x="6186385" y="2638791"/>
            <a:chExt cx="3122752" cy="1997575"/>
          </a:xfrm>
        </p:grpSpPr>
        <p:sp>
          <p:nvSpPr>
            <p:cNvPr id="33" name="Rectangle 38"/>
            <p:cNvSpPr/>
            <p:nvPr/>
          </p:nvSpPr>
          <p:spPr>
            <a:xfrm>
              <a:off x="6264596" y="2720800"/>
              <a:ext cx="2965727" cy="182898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9"/>
            <p:cNvSpPr txBox="1"/>
            <p:nvPr/>
          </p:nvSpPr>
          <p:spPr>
            <a:xfrm>
              <a:off x="8579919" y="4225905"/>
              <a:ext cx="72921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IHAB</a:t>
              </a:r>
            </a:p>
          </p:txBody>
        </p:sp>
        <p:sp>
          <p:nvSpPr>
            <p:cNvPr id="35" name="Rectangle 40"/>
            <p:cNvSpPr/>
            <p:nvPr/>
          </p:nvSpPr>
          <p:spPr>
            <a:xfrm rot="5400000">
              <a:off x="6941156" y="2119746"/>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41"/>
            <p:cNvSpPr/>
            <p:nvPr/>
          </p:nvSpPr>
          <p:spPr>
            <a:xfrm>
              <a:off x="9225697" y="3058941"/>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42"/>
            <p:cNvSpPr/>
            <p:nvPr/>
          </p:nvSpPr>
          <p:spPr>
            <a:xfrm>
              <a:off x="6186385" y="3106252"/>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43"/>
            <p:cNvSpPr/>
            <p:nvPr/>
          </p:nvSpPr>
          <p:spPr>
            <a:xfrm rot="5400000">
              <a:off x="6852014" y="4034484"/>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9" name="Group 177"/>
          <p:cNvGrpSpPr/>
          <p:nvPr/>
        </p:nvGrpSpPr>
        <p:grpSpPr>
          <a:xfrm>
            <a:off x="4181933" y="876300"/>
            <a:ext cx="1707292" cy="1087112"/>
            <a:chOff x="4200972" y="1277008"/>
            <a:chExt cx="1707292" cy="1087112"/>
          </a:xfrm>
        </p:grpSpPr>
        <p:sp>
          <p:nvSpPr>
            <p:cNvPr id="40" name="Flowchart: Manual Operation 6"/>
            <p:cNvSpPr/>
            <p:nvPr/>
          </p:nvSpPr>
          <p:spPr>
            <a:xfrm>
              <a:off x="4200972" y="1277008"/>
              <a:ext cx="1707292" cy="1009816"/>
            </a:xfrm>
            <a:prstGeom prst="flowChartManualOperati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179"/>
            <p:cNvSpPr/>
            <p:nvPr/>
          </p:nvSpPr>
          <p:spPr>
            <a:xfrm rot="5400000">
              <a:off x="5016273" y="1762238"/>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180"/>
            <p:cNvSpPr txBox="1"/>
            <p:nvPr/>
          </p:nvSpPr>
          <p:spPr>
            <a:xfrm>
              <a:off x="4669383" y="1957018"/>
              <a:ext cx="72921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HLS</a:t>
              </a:r>
            </a:p>
          </p:txBody>
        </p:sp>
      </p:grpSp>
      <p:grpSp>
        <p:nvGrpSpPr>
          <p:cNvPr id="43" name="Group 49"/>
          <p:cNvGrpSpPr/>
          <p:nvPr/>
        </p:nvGrpSpPr>
        <p:grpSpPr>
          <a:xfrm>
            <a:off x="4210511" y="4981575"/>
            <a:ext cx="1707292" cy="1136954"/>
            <a:chOff x="4200972" y="5615741"/>
            <a:chExt cx="1707292" cy="1136954"/>
          </a:xfrm>
        </p:grpSpPr>
        <p:sp>
          <p:nvSpPr>
            <p:cNvPr id="44" name="Rectangle 50"/>
            <p:cNvSpPr/>
            <p:nvPr/>
          </p:nvSpPr>
          <p:spPr>
            <a:xfrm rot="5400000">
              <a:off x="5010785" y="5096696"/>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lowchart: Manual Operation 171"/>
            <p:cNvSpPr/>
            <p:nvPr/>
          </p:nvSpPr>
          <p:spPr>
            <a:xfrm flipV="1">
              <a:off x="4200972" y="5699192"/>
              <a:ext cx="1707292" cy="1009816"/>
            </a:xfrm>
            <a:prstGeom prst="flowChartManualOperation">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52"/>
            <p:cNvSpPr txBox="1"/>
            <p:nvPr/>
          </p:nvSpPr>
          <p:spPr>
            <a:xfrm>
              <a:off x="4687594" y="6383363"/>
              <a:ext cx="72921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LM</a:t>
              </a:r>
            </a:p>
          </p:txBody>
        </p:sp>
      </p:grpSp>
      <p:grpSp>
        <p:nvGrpSpPr>
          <p:cNvPr id="47" name="Group 185"/>
          <p:cNvGrpSpPr/>
          <p:nvPr/>
        </p:nvGrpSpPr>
        <p:grpSpPr>
          <a:xfrm>
            <a:off x="4420084" y="4210050"/>
            <a:ext cx="1296023" cy="740127"/>
            <a:chOff x="4406606" y="4795469"/>
            <a:chExt cx="1296023" cy="740127"/>
          </a:xfrm>
        </p:grpSpPr>
        <p:sp>
          <p:nvSpPr>
            <p:cNvPr id="48" name="Rectangle 186"/>
            <p:cNvSpPr/>
            <p:nvPr/>
          </p:nvSpPr>
          <p:spPr>
            <a:xfrm rot="5400000">
              <a:off x="5010786" y="4276424"/>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187"/>
            <p:cNvSpPr/>
            <p:nvPr/>
          </p:nvSpPr>
          <p:spPr>
            <a:xfrm>
              <a:off x="4406606" y="4878306"/>
              <a:ext cx="1296023" cy="57445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188"/>
            <p:cNvSpPr/>
            <p:nvPr/>
          </p:nvSpPr>
          <p:spPr>
            <a:xfrm rot="16200000" flipV="1">
              <a:off x="5010785" y="4933714"/>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189"/>
            <p:cNvSpPr txBox="1"/>
            <p:nvPr/>
          </p:nvSpPr>
          <p:spPr>
            <a:xfrm>
              <a:off x="4550009" y="4847846"/>
              <a:ext cx="100438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ESPRIT-RM XL</a:t>
              </a:r>
            </a:p>
          </p:txBody>
        </p:sp>
      </p:grpSp>
      <p:sp>
        <p:nvSpPr>
          <p:cNvPr id="52" name="TextBox 58"/>
          <p:cNvSpPr txBox="1"/>
          <p:nvPr/>
        </p:nvSpPr>
        <p:spPr>
          <a:xfrm>
            <a:off x="4410558" y="2266950"/>
            <a:ext cx="1530683" cy="1785104"/>
          </a:xfrm>
          <a:prstGeom prst="rect">
            <a:avLst/>
          </a:prstGeom>
          <a:noFill/>
          <a:ln>
            <a:noFill/>
          </a:ln>
        </p:spPr>
        <p:txBody>
          <a:bodyPr wrap="square" rtlCol="0">
            <a:spAutoFit/>
          </a:bodyPr>
          <a:lstStyle/>
          <a:p>
            <a:pPr algn="ctr"/>
            <a:r>
              <a:rPr lang="en-US" sz="1000" b="1" u="sng" dirty="0">
                <a:latin typeface="Arial"/>
                <a:cs typeface="Arial"/>
              </a:rPr>
              <a:t>External - HFE 7200</a:t>
            </a:r>
            <a:r>
              <a:rPr lang="en-US" sz="1000" dirty="0">
                <a:latin typeface="Arial"/>
                <a:cs typeface="Arial"/>
              </a:rPr>
              <a:t> </a:t>
            </a:r>
          </a:p>
          <a:p>
            <a:pPr indent="-91440">
              <a:buFont typeface="Arial" panose="020B0604020202020204" pitchFamily="34" charset="0"/>
              <a:buChar char="•"/>
            </a:pPr>
            <a:r>
              <a:rPr lang="en-US" sz="1000" dirty="0">
                <a:latin typeface="Arial"/>
                <a:cs typeface="Arial"/>
              </a:rPr>
              <a:t>Body Mounted Rads</a:t>
            </a:r>
          </a:p>
          <a:p>
            <a:pPr indent="-91440">
              <a:buFont typeface="Arial" panose="020B0604020202020204" pitchFamily="34" charset="0"/>
              <a:buChar char="•"/>
            </a:pPr>
            <a:r>
              <a:rPr lang="en-US" sz="1000" dirty="0">
                <a:latin typeface="Arial"/>
                <a:cs typeface="Arial"/>
              </a:rPr>
              <a:t>Pumps, Accumulators</a:t>
            </a:r>
          </a:p>
          <a:p>
            <a:pPr indent="-91440">
              <a:buFont typeface="Arial" panose="020B0604020202020204" pitchFamily="34" charset="0"/>
              <a:buChar char="•"/>
            </a:pPr>
            <a:r>
              <a:rPr lang="en-US" sz="1000" dirty="0">
                <a:latin typeface="Arial"/>
                <a:cs typeface="Arial"/>
              </a:rPr>
              <a:t>Heat Exchangers</a:t>
            </a:r>
          </a:p>
          <a:p>
            <a:pPr indent="-91440">
              <a:buFont typeface="Arial" panose="020B0604020202020204" pitchFamily="34" charset="0"/>
              <a:buChar char="•"/>
            </a:pPr>
            <a:r>
              <a:rPr lang="en-US" sz="1000" dirty="0">
                <a:latin typeface="Arial"/>
                <a:cs typeface="Arial"/>
              </a:rPr>
              <a:t>cold plates</a:t>
            </a:r>
          </a:p>
          <a:p>
            <a:pPr indent="-91440">
              <a:buFont typeface="Arial" panose="020B0604020202020204" pitchFamily="34" charset="0"/>
              <a:buChar char="•"/>
            </a:pPr>
            <a:r>
              <a:rPr lang="en-US" sz="1000" dirty="0">
                <a:latin typeface="Arial"/>
                <a:cs typeface="Arial"/>
              </a:rPr>
              <a:t>Flow control valves</a:t>
            </a:r>
          </a:p>
          <a:p>
            <a:pPr indent="-91440">
              <a:buFont typeface="Arial" panose="020B0604020202020204" pitchFamily="34" charset="0"/>
              <a:buChar char="•"/>
            </a:pPr>
            <a:r>
              <a:rPr lang="en-US" sz="1000" dirty="0">
                <a:latin typeface="Arial"/>
                <a:cs typeface="Arial"/>
              </a:rPr>
              <a:t>Fill/Drain</a:t>
            </a:r>
          </a:p>
          <a:p>
            <a:pPr indent="-91440">
              <a:buFont typeface="Arial" panose="020B0604020202020204" pitchFamily="34" charset="0"/>
              <a:buChar char="•"/>
            </a:pPr>
            <a:r>
              <a:rPr lang="en-US" sz="1000" dirty="0">
                <a:latin typeface="Arial"/>
                <a:cs typeface="Arial"/>
              </a:rPr>
              <a:t>Instrumentation</a:t>
            </a:r>
          </a:p>
          <a:p>
            <a:pPr indent="-91440">
              <a:buFont typeface="Arial" panose="020B0604020202020204" pitchFamily="34" charset="0"/>
              <a:buChar char="•"/>
            </a:pPr>
            <a:r>
              <a:rPr lang="en-US" sz="1000" dirty="0">
                <a:latin typeface="Arial"/>
                <a:cs typeface="Arial"/>
              </a:rPr>
              <a:t>Controllers</a:t>
            </a:r>
          </a:p>
          <a:p>
            <a:r>
              <a:rPr lang="en-US" sz="1000" b="1" u="sng" dirty="0">
                <a:latin typeface="Arial"/>
                <a:cs typeface="Arial"/>
              </a:rPr>
              <a:t>Heaters, MLI</a:t>
            </a:r>
          </a:p>
          <a:p>
            <a:pPr indent="-91440"/>
            <a:endParaRPr lang="en-US" sz="1000" dirty="0">
              <a:latin typeface="Arial"/>
              <a:cs typeface="Arial"/>
            </a:endParaRPr>
          </a:p>
        </p:txBody>
      </p:sp>
      <p:sp>
        <p:nvSpPr>
          <p:cNvPr id="53" name="TextBox 59"/>
          <p:cNvSpPr txBox="1"/>
          <p:nvPr/>
        </p:nvSpPr>
        <p:spPr>
          <a:xfrm>
            <a:off x="2981651" y="2266950"/>
            <a:ext cx="1608688" cy="1477328"/>
          </a:xfrm>
          <a:prstGeom prst="rect">
            <a:avLst/>
          </a:prstGeom>
          <a:noFill/>
          <a:ln>
            <a:noFill/>
          </a:ln>
        </p:spPr>
        <p:txBody>
          <a:bodyPr wrap="square" rtlCol="0">
            <a:spAutoFit/>
          </a:bodyPr>
          <a:lstStyle/>
          <a:p>
            <a:pPr algn="ctr"/>
            <a:r>
              <a:rPr lang="en-US" sz="1000" b="1" u="sng" dirty="0">
                <a:latin typeface="Arial"/>
                <a:cs typeface="Arial"/>
              </a:rPr>
              <a:t>Internal - PGW</a:t>
            </a:r>
          </a:p>
          <a:p>
            <a:pPr indent="-91440">
              <a:buFont typeface="Arial" panose="020B0604020202020204" pitchFamily="34" charset="0"/>
              <a:buChar char="•"/>
            </a:pPr>
            <a:r>
              <a:rPr lang="en-US" sz="1000" dirty="0">
                <a:latin typeface="Arial"/>
                <a:cs typeface="Arial"/>
              </a:rPr>
              <a:t>Pumps, Accumulators</a:t>
            </a:r>
          </a:p>
          <a:p>
            <a:pPr indent="-91440">
              <a:buFont typeface="Arial" panose="020B0604020202020204" pitchFamily="34" charset="0"/>
              <a:buChar char="•"/>
            </a:pPr>
            <a:r>
              <a:rPr lang="en-US" sz="1000" dirty="0">
                <a:latin typeface="Arial"/>
                <a:cs typeface="Arial"/>
              </a:rPr>
              <a:t>cold plates</a:t>
            </a:r>
          </a:p>
          <a:p>
            <a:pPr indent="-91440">
              <a:buFont typeface="Arial" panose="020B0604020202020204" pitchFamily="34" charset="0"/>
              <a:buChar char="•"/>
            </a:pPr>
            <a:r>
              <a:rPr lang="en-US" sz="1000" dirty="0">
                <a:latin typeface="Arial"/>
                <a:cs typeface="Arial"/>
              </a:rPr>
              <a:t>Heat Exchangers</a:t>
            </a:r>
          </a:p>
          <a:p>
            <a:pPr indent="-91440">
              <a:buFont typeface="Arial" panose="020B0604020202020204" pitchFamily="34" charset="0"/>
              <a:buChar char="•"/>
            </a:pPr>
            <a:r>
              <a:rPr lang="en-US" sz="1000" dirty="0">
                <a:latin typeface="Arial"/>
                <a:cs typeface="Arial"/>
              </a:rPr>
              <a:t>Flow control valves</a:t>
            </a:r>
          </a:p>
          <a:p>
            <a:pPr indent="-91440">
              <a:buFont typeface="Arial" panose="020B0604020202020204" pitchFamily="34" charset="0"/>
              <a:buChar char="•"/>
            </a:pPr>
            <a:r>
              <a:rPr lang="en-US" sz="1000" dirty="0">
                <a:latin typeface="Arial"/>
                <a:cs typeface="Arial"/>
              </a:rPr>
              <a:t>Sample, Fill/Drain port</a:t>
            </a:r>
          </a:p>
          <a:p>
            <a:pPr indent="-91440">
              <a:buFont typeface="Arial" panose="020B0604020202020204" pitchFamily="34" charset="0"/>
              <a:buChar char="•"/>
            </a:pPr>
            <a:r>
              <a:rPr lang="en-US" sz="1000" dirty="0">
                <a:latin typeface="Arial"/>
                <a:cs typeface="Arial"/>
              </a:rPr>
              <a:t>Instrumentation</a:t>
            </a:r>
          </a:p>
          <a:p>
            <a:pPr indent="-91440">
              <a:buFont typeface="Arial" panose="020B0604020202020204" pitchFamily="34" charset="0"/>
              <a:buChar char="•"/>
            </a:pPr>
            <a:r>
              <a:rPr lang="en-US" sz="1000" dirty="0">
                <a:latin typeface="Arial"/>
                <a:cs typeface="Arial"/>
              </a:rPr>
              <a:t>Controllers</a:t>
            </a:r>
          </a:p>
          <a:p>
            <a:r>
              <a:rPr lang="en-US" sz="1000" b="1" u="sng" dirty="0">
                <a:latin typeface="Arial"/>
                <a:cs typeface="Arial"/>
              </a:rPr>
              <a:t>Shell Heaters</a:t>
            </a:r>
          </a:p>
        </p:txBody>
      </p:sp>
      <p:sp>
        <p:nvSpPr>
          <p:cNvPr id="54" name="TextBox 60"/>
          <p:cNvSpPr txBox="1"/>
          <p:nvPr/>
        </p:nvSpPr>
        <p:spPr>
          <a:xfrm>
            <a:off x="6258610" y="2266950"/>
            <a:ext cx="1557165" cy="1785104"/>
          </a:xfrm>
          <a:prstGeom prst="rect">
            <a:avLst/>
          </a:prstGeom>
          <a:noFill/>
          <a:ln>
            <a:noFill/>
          </a:ln>
        </p:spPr>
        <p:txBody>
          <a:bodyPr wrap="square" rtlCol="0" anchor="t">
            <a:spAutoFit/>
          </a:bodyPr>
          <a:lstStyle/>
          <a:p>
            <a:pPr algn="ctr"/>
            <a:r>
              <a:rPr lang="EN-US" sz="1000" b="1" u="sng" dirty="0">
                <a:latin typeface="Arial"/>
                <a:cs typeface="Arial"/>
              </a:rPr>
              <a:t>External - HFE 7200 </a:t>
            </a:r>
          </a:p>
          <a:p>
            <a:pPr indent="-91440">
              <a:buFont typeface="Arial" panose="020B0604020202020204" pitchFamily="34" charset="0"/>
              <a:buChar char="•"/>
            </a:pPr>
            <a:r>
              <a:rPr lang="EN-US" sz="1000" dirty="0">
                <a:latin typeface="Arial"/>
                <a:cs typeface="Arial"/>
              </a:rPr>
              <a:t>Deployable OSR Rads</a:t>
            </a:r>
          </a:p>
          <a:p>
            <a:pPr indent="-91440">
              <a:buFont typeface="Arial" panose="020B0604020202020204" pitchFamily="34" charset="0"/>
              <a:buChar char="•"/>
            </a:pPr>
            <a:r>
              <a:rPr lang="EN-US" sz="1000" dirty="0">
                <a:latin typeface="Arial"/>
                <a:cs typeface="Arial"/>
              </a:rPr>
              <a:t>Pumps, Accumulators</a:t>
            </a:r>
          </a:p>
          <a:p>
            <a:pPr indent="-91440">
              <a:buFont typeface="Arial" panose="020B0604020202020204" pitchFamily="34" charset="0"/>
              <a:buChar char="•"/>
            </a:pPr>
            <a:r>
              <a:rPr lang="EN-US" sz="1000" dirty="0">
                <a:latin typeface="Arial"/>
                <a:cs typeface="Arial"/>
              </a:rPr>
              <a:t>Heat Exchangers</a:t>
            </a:r>
          </a:p>
          <a:p>
            <a:pPr indent="-91440">
              <a:buFont typeface="Arial" panose="020B0604020202020204" pitchFamily="34" charset="0"/>
              <a:buChar char="•"/>
            </a:pPr>
            <a:r>
              <a:rPr lang="en-US" sz="1000" dirty="0">
                <a:latin typeface="Arial"/>
                <a:cs typeface="Arial"/>
              </a:rPr>
              <a:t>cold plates</a:t>
            </a:r>
            <a:endParaRPr lang="EN-US" sz="1000" dirty="0">
              <a:latin typeface="Arial"/>
              <a:cs typeface="Arial"/>
            </a:endParaRPr>
          </a:p>
          <a:p>
            <a:pPr indent="-91440">
              <a:buFont typeface="Arial" panose="020B0604020202020204" pitchFamily="34" charset="0"/>
              <a:buChar char="•"/>
            </a:pPr>
            <a:r>
              <a:rPr lang="EN-US" sz="1000" dirty="0">
                <a:latin typeface="Arial"/>
                <a:cs typeface="Arial"/>
              </a:rPr>
              <a:t>Flow control valves</a:t>
            </a:r>
          </a:p>
          <a:p>
            <a:pPr indent="-91440">
              <a:buFont typeface="Arial" panose="020B0604020202020204" pitchFamily="34" charset="0"/>
              <a:buChar char="•"/>
            </a:pPr>
            <a:r>
              <a:rPr lang="EN-US" sz="1000" dirty="0">
                <a:latin typeface="Arial"/>
                <a:cs typeface="Arial"/>
              </a:rPr>
              <a:t>Fill/Drain ports</a:t>
            </a:r>
          </a:p>
          <a:p>
            <a:pPr indent="-91440">
              <a:buFont typeface="Arial" panose="020B0604020202020204" pitchFamily="34" charset="0"/>
              <a:buChar char="•"/>
            </a:pPr>
            <a:r>
              <a:rPr lang="EN-US" sz="1000" dirty="0">
                <a:latin typeface="Arial"/>
                <a:cs typeface="Arial"/>
              </a:rPr>
              <a:t>Instrumentation</a:t>
            </a:r>
          </a:p>
          <a:p>
            <a:pPr indent="-91440">
              <a:buFont typeface="Arial" panose="020B0604020202020204" pitchFamily="34" charset="0"/>
              <a:buChar char="•"/>
            </a:pPr>
            <a:r>
              <a:rPr lang="EN-US" sz="1000" dirty="0">
                <a:latin typeface="Arial"/>
                <a:cs typeface="Arial"/>
              </a:rPr>
              <a:t>Controllers</a:t>
            </a:r>
          </a:p>
          <a:p>
            <a:r>
              <a:rPr lang="EN-US" sz="1000" b="1" u="sng" dirty="0">
                <a:latin typeface="Arial"/>
                <a:cs typeface="Arial"/>
              </a:rPr>
              <a:t>Heaters, MLI</a:t>
            </a:r>
          </a:p>
          <a:p>
            <a:pPr indent="-91440"/>
            <a:endParaRPr lang="en-US" sz="1000" dirty="0">
              <a:latin typeface="Arial"/>
              <a:cs typeface="Arial"/>
            </a:endParaRPr>
          </a:p>
        </p:txBody>
      </p:sp>
      <p:sp>
        <p:nvSpPr>
          <p:cNvPr id="55" name="TextBox 61"/>
          <p:cNvSpPr txBox="1"/>
          <p:nvPr/>
        </p:nvSpPr>
        <p:spPr>
          <a:xfrm>
            <a:off x="7706568" y="2266950"/>
            <a:ext cx="1613722" cy="1631216"/>
          </a:xfrm>
          <a:prstGeom prst="rect">
            <a:avLst/>
          </a:prstGeom>
          <a:noFill/>
          <a:ln>
            <a:noFill/>
          </a:ln>
        </p:spPr>
        <p:txBody>
          <a:bodyPr wrap="square" rtlCol="0">
            <a:spAutoFit/>
          </a:bodyPr>
          <a:lstStyle/>
          <a:p>
            <a:pPr algn="ctr"/>
            <a:r>
              <a:rPr lang="en-US" sz="1000" b="1" u="sng" dirty="0">
                <a:latin typeface="Arial"/>
                <a:cs typeface="Arial"/>
              </a:rPr>
              <a:t>Internal - PGW</a:t>
            </a:r>
          </a:p>
          <a:p>
            <a:pPr indent="-91440">
              <a:buFont typeface="Arial" panose="020B0604020202020204" pitchFamily="34" charset="0"/>
              <a:buChar char="•"/>
            </a:pPr>
            <a:r>
              <a:rPr lang="en-US" sz="1000" dirty="0">
                <a:latin typeface="Arial"/>
                <a:cs typeface="Arial"/>
              </a:rPr>
              <a:t>Pumps, Accumulators</a:t>
            </a:r>
          </a:p>
          <a:p>
            <a:pPr indent="-91440">
              <a:buFont typeface="Arial" panose="020B0604020202020204" pitchFamily="34" charset="0"/>
              <a:buChar char="•"/>
            </a:pPr>
            <a:r>
              <a:rPr lang="en-US" sz="1000" dirty="0">
                <a:latin typeface="Arial"/>
                <a:cs typeface="Arial"/>
              </a:rPr>
              <a:t>cold plates</a:t>
            </a:r>
          </a:p>
          <a:p>
            <a:pPr indent="-91440">
              <a:buFont typeface="Arial" panose="020B0604020202020204" pitchFamily="34" charset="0"/>
              <a:buChar char="•"/>
            </a:pPr>
            <a:r>
              <a:rPr lang="en-US" sz="1000" dirty="0">
                <a:latin typeface="Arial"/>
                <a:cs typeface="Arial"/>
              </a:rPr>
              <a:t>Heat Exchangers</a:t>
            </a:r>
          </a:p>
          <a:p>
            <a:pPr indent="-91440">
              <a:buFont typeface="Arial" panose="020B0604020202020204" pitchFamily="34" charset="0"/>
              <a:buChar char="•"/>
            </a:pPr>
            <a:r>
              <a:rPr lang="en-US" sz="1000" dirty="0">
                <a:latin typeface="Arial"/>
                <a:cs typeface="Arial"/>
              </a:rPr>
              <a:t>Flow control valves</a:t>
            </a:r>
          </a:p>
          <a:p>
            <a:pPr indent="-91440">
              <a:buFont typeface="Arial" panose="020B0604020202020204" pitchFamily="34" charset="0"/>
              <a:buChar char="•"/>
            </a:pPr>
            <a:r>
              <a:rPr lang="en-US" sz="1000" dirty="0">
                <a:latin typeface="Arial"/>
                <a:cs typeface="Arial"/>
              </a:rPr>
              <a:t>Sample, Fill/Drain ports</a:t>
            </a:r>
          </a:p>
          <a:p>
            <a:pPr indent="-91440">
              <a:buFont typeface="Arial" panose="020B0604020202020204" pitchFamily="34" charset="0"/>
              <a:buChar char="•"/>
            </a:pPr>
            <a:r>
              <a:rPr lang="en-US" sz="1000" dirty="0">
                <a:latin typeface="Arial"/>
                <a:cs typeface="Arial"/>
              </a:rPr>
              <a:t>Gas Trap</a:t>
            </a:r>
          </a:p>
          <a:p>
            <a:pPr indent="-91440">
              <a:buFont typeface="Arial" panose="020B0604020202020204" pitchFamily="34" charset="0"/>
              <a:buChar char="•"/>
            </a:pPr>
            <a:r>
              <a:rPr lang="en-US" sz="1000" dirty="0">
                <a:latin typeface="Arial"/>
                <a:cs typeface="Arial"/>
              </a:rPr>
              <a:t>Instrumentation</a:t>
            </a:r>
          </a:p>
          <a:p>
            <a:pPr indent="-91440">
              <a:buFont typeface="Arial" panose="020B0604020202020204" pitchFamily="34" charset="0"/>
              <a:buChar char="•"/>
            </a:pPr>
            <a:r>
              <a:rPr lang="en-US" sz="1000" dirty="0">
                <a:latin typeface="Arial"/>
                <a:cs typeface="Arial"/>
              </a:rPr>
              <a:t>Controllers</a:t>
            </a:r>
          </a:p>
          <a:p>
            <a:r>
              <a:rPr lang="en-US" sz="1000" b="1" u="sng" dirty="0">
                <a:latin typeface="Arial"/>
                <a:cs typeface="Arial"/>
              </a:rPr>
              <a:t>Shell Heaters</a:t>
            </a:r>
          </a:p>
        </p:txBody>
      </p:sp>
      <p:sp>
        <p:nvSpPr>
          <p:cNvPr id="57" name="TextBox 63"/>
          <p:cNvSpPr txBox="1"/>
          <p:nvPr/>
        </p:nvSpPr>
        <p:spPr>
          <a:xfrm>
            <a:off x="9611009" y="2733950"/>
            <a:ext cx="1261628" cy="707886"/>
          </a:xfrm>
          <a:prstGeom prst="rect">
            <a:avLst/>
          </a:prstGeom>
          <a:noFill/>
          <a:ln>
            <a:noFill/>
          </a:ln>
        </p:spPr>
        <p:txBody>
          <a:bodyPr wrap="square" rtlCol="0" anchor="t">
            <a:spAutoFit/>
          </a:bodyPr>
          <a:lstStyle/>
          <a:p>
            <a:pPr algn="ctr"/>
            <a:r>
              <a:rPr lang="en-US" sz="1000" b="1" u="sng" dirty="0">
                <a:latin typeface="Arial"/>
                <a:cs typeface="Arial"/>
              </a:rPr>
              <a:t>Internal ATCS - </a:t>
            </a:r>
            <a:endParaRPr lang="EN-US" sz="1000" b="1" u="sng" dirty="0">
              <a:latin typeface="Arial"/>
              <a:cs typeface="Arial"/>
            </a:endParaRPr>
          </a:p>
          <a:p>
            <a:pPr algn="ctr"/>
            <a:r>
              <a:rPr lang="EN-US" sz="1000" b="1" u="sng" dirty="0">
                <a:latin typeface="Arial"/>
                <a:cs typeface="Arial"/>
              </a:rPr>
              <a:t>Propylene Glycol Water Mixture (</a:t>
            </a:r>
            <a:r>
              <a:rPr lang="en-US" sz="1000" b="1" u="sng" dirty="0">
                <a:latin typeface="Arial"/>
                <a:cs typeface="Arial"/>
              </a:rPr>
              <a:t>PGW</a:t>
            </a:r>
            <a:r>
              <a:rPr lang="EN-US" sz="1000" b="1" u="sng" dirty="0">
                <a:latin typeface="Arial"/>
                <a:cs typeface="Arial"/>
              </a:rPr>
              <a:t>)</a:t>
            </a:r>
            <a:endParaRPr lang="en-US" sz="1000" b="1" u="sng" dirty="0">
              <a:latin typeface="Arial"/>
              <a:cs typeface="Arial"/>
            </a:endParaRPr>
          </a:p>
        </p:txBody>
      </p:sp>
      <p:sp>
        <p:nvSpPr>
          <p:cNvPr id="58" name="TextBox 64"/>
          <p:cNvSpPr txBox="1"/>
          <p:nvPr/>
        </p:nvSpPr>
        <p:spPr>
          <a:xfrm>
            <a:off x="9656052" y="3371850"/>
            <a:ext cx="1204379" cy="400110"/>
          </a:xfrm>
          <a:prstGeom prst="rect">
            <a:avLst/>
          </a:prstGeom>
          <a:noFill/>
          <a:ln>
            <a:noFill/>
          </a:ln>
        </p:spPr>
        <p:txBody>
          <a:bodyPr wrap="square" rtlCol="0">
            <a:spAutoFit/>
          </a:bodyPr>
          <a:lstStyle/>
          <a:p>
            <a:pPr algn="ctr"/>
            <a:r>
              <a:rPr lang="en-US" sz="1000" b="1" u="sng" dirty="0">
                <a:latin typeface="Arial"/>
                <a:cs typeface="Arial"/>
              </a:rPr>
              <a:t>External ATCS – HFE 7200</a:t>
            </a:r>
          </a:p>
        </p:txBody>
      </p:sp>
      <p:sp>
        <p:nvSpPr>
          <p:cNvPr id="59" name="TextBox 65"/>
          <p:cNvSpPr txBox="1"/>
          <p:nvPr/>
        </p:nvSpPr>
        <p:spPr>
          <a:xfrm>
            <a:off x="2762552" y="4495800"/>
            <a:ext cx="1626858" cy="400110"/>
          </a:xfrm>
          <a:prstGeom prst="rect">
            <a:avLst/>
          </a:prstGeom>
          <a:noFill/>
          <a:ln>
            <a:noFill/>
          </a:ln>
        </p:spPr>
        <p:txBody>
          <a:bodyPr wrap="square" rtlCol="0">
            <a:spAutoFit/>
          </a:bodyPr>
          <a:lstStyle/>
          <a:p>
            <a:pPr indent="-91440">
              <a:buFont typeface="Arial" panose="020B0604020202020204" pitchFamily="34" charset="0"/>
              <a:buChar char="•"/>
            </a:pPr>
            <a:r>
              <a:rPr lang="en-US" sz="1000" dirty="0">
                <a:latin typeface="Arial"/>
                <a:cs typeface="Arial"/>
              </a:rPr>
              <a:t>Heaters, MLI</a:t>
            </a:r>
          </a:p>
          <a:p>
            <a:pPr indent="-91440">
              <a:buFont typeface="Arial" panose="020B0604020202020204" pitchFamily="34" charset="0"/>
              <a:buChar char="•"/>
            </a:pPr>
            <a:r>
              <a:rPr lang="en-US" sz="1000" dirty="0">
                <a:latin typeface="Arial"/>
                <a:cs typeface="Arial"/>
              </a:rPr>
              <a:t>Inter-Module Ventilation</a:t>
            </a:r>
          </a:p>
        </p:txBody>
      </p:sp>
      <p:sp>
        <p:nvSpPr>
          <p:cNvPr id="60" name="TextBox 66"/>
          <p:cNvSpPr txBox="1"/>
          <p:nvPr/>
        </p:nvSpPr>
        <p:spPr>
          <a:xfrm>
            <a:off x="4505818" y="5029200"/>
            <a:ext cx="1255414" cy="553998"/>
          </a:xfrm>
          <a:prstGeom prst="rect">
            <a:avLst/>
          </a:prstGeom>
          <a:noFill/>
          <a:ln>
            <a:noFill/>
          </a:ln>
        </p:spPr>
        <p:txBody>
          <a:bodyPr wrap="square" rtlCol="0">
            <a:spAutoFit/>
          </a:bodyPr>
          <a:lstStyle/>
          <a:p>
            <a:pPr indent="-91440">
              <a:buFont typeface="Arial" panose="020B0604020202020204" pitchFamily="34" charset="0"/>
              <a:buChar char="•"/>
            </a:pPr>
            <a:r>
              <a:rPr lang="en-US" sz="1000" dirty="0">
                <a:latin typeface="Arial"/>
                <a:cs typeface="Arial"/>
              </a:rPr>
              <a:t>Heaters, MLI</a:t>
            </a:r>
          </a:p>
          <a:p>
            <a:pPr indent="-91440">
              <a:buFont typeface="Arial" panose="020B0604020202020204" pitchFamily="34" charset="0"/>
              <a:buChar char="•"/>
            </a:pPr>
            <a:r>
              <a:rPr lang="en-US" sz="1000" dirty="0">
                <a:latin typeface="Arial"/>
                <a:cs typeface="Arial"/>
              </a:rPr>
              <a:t>Independent ATCS - TBD</a:t>
            </a:r>
          </a:p>
        </p:txBody>
      </p:sp>
      <p:sp>
        <p:nvSpPr>
          <p:cNvPr id="61" name="TextBox 67"/>
          <p:cNvSpPr txBox="1"/>
          <p:nvPr/>
        </p:nvSpPr>
        <p:spPr>
          <a:xfrm>
            <a:off x="4322309" y="1064666"/>
            <a:ext cx="1426324" cy="553998"/>
          </a:xfrm>
          <a:prstGeom prst="rect">
            <a:avLst/>
          </a:prstGeom>
          <a:noFill/>
          <a:ln>
            <a:noFill/>
          </a:ln>
        </p:spPr>
        <p:txBody>
          <a:bodyPr wrap="square" rtlCol="0">
            <a:spAutoFit/>
          </a:bodyPr>
          <a:lstStyle/>
          <a:p>
            <a:pPr algn="ctr"/>
            <a:r>
              <a:rPr lang="en-US" sz="1000" b="1" dirty="0">
                <a:latin typeface="Arial"/>
                <a:cs typeface="Arial"/>
              </a:rPr>
              <a:t>Capability varies by provider</a:t>
            </a:r>
            <a:endParaRPr lang="en-US" sz="1000" dirty="0">
              <a:latin typeface="Arial"/>
              <a:cs typeface="Arial"/>
            </a:endParaRPr>
          </a:p>
          <a:p>
            <a:pPr algn="ctr"/>
            <a:endParaRPr lang="en-US" sz="1000" b="1" u="sng" dirty="0">
              <a:latin typeface="Arial"/>
              <a:cs typeface="Arial"/>
            </a:endParaRPr>
          </a:p>
        </p:txBody>
      </p:sp>
      <p:sp>
        <p:nvSpPr>
          <p:cNvPr id="62" name="TextBox 68"/>
          <p:cNvSpPr txBox="1"/>
          <p:nvPr/>
        </p:nvSpPr>
        <p:spPr>
          <a:xfrm>
            <a:off x="2009995" y="2400300"/>
            <a:ext cx="999140" cy="707886"/>
          </a:xfrm>
          <a:prstGeom prst="rect">
            <a:avLst/>
          </a:prstGeom>
          <a:noFill/>
          <a:ln>
            <a:noFill/>
          </a:ln>
        </p:spPr>
        <p:txBody>
          <a:bodyPr wrap="square" rtlCol="0">
            <a:spAutoFit/>
          </a:bodyPr>
          <a:lstStyle/>
          <a:p>
            <a:r>
              <a:rPr lang="en-US" sz="1000" b="1" u="sng" dirty="0">
                <a:latin typeface="Arial"/>
                <a:cs typeface="Arial"/>
              </a:rPr>
              <a:t>Passive TCS</a:t>
            </a:r>
          </a:p>
          <a:p>
            <a:pPr indent="-91440">
              <a:buFont typeface="Arial" panose="020B0604020202020204" pitchFamily="34" charset="0"/>
              <a:buChar char="•"/>
            </a:pPr>
            <a:r>
              <a:rPr lang="en-US" sz="1000" dirty="0">
                <a:latin typeface="Arial"/>
                <a:cs typeface="Arial"/>
              </a:rPr>
              <a:t>Heaters</a:t>
            </a:r>
          </a:p>
          <a:p>
            <a:pPr indent="-91440">
              <a:buFont typeface="Arial" panose="020B0604020202020204" pitchFamily="34" charset="0"/>
              <a:buChar char="•"/>
            </a:pPr>
            <a:r>
              <a:rPr lang="en-US" sz="1000" dirty="0">
                <a:latin typeface="Arial"/>
                <a:cs typeface="Arial"/>
              </a:rPr>
              <a:t>MLI</a:t>
            </a:r>
          </a:p>
          <a:p>
            <a:pPr indent="-91440"/>
            <a:endParaRPr lang="en-US" sz="1000" dirty="0">
              <a:latin typeface="Arial"/>
              <a:cs typeface="Arial"/>
            </a:endParaRPr>
          </a:p>
        </p:txBody>
      </p:sp>
      <p:grpSp>
        <p:nvGrpSpPr>
          <p:cNvPr id="63" name="Group 69"/>
          <p:cNvGrpSpPr/>
          <p:nvPr/>
        </p:nvGrpSpPr>
        <p:grpSpPr>
          <a:xfrm>
            <a:off x="638245" y="4562475"/>
            <a:ext cx="1493914" cy="139683"/>
            <a:chOff x="642026" y="5324677"/>
            <a:chExt cx="1493914" cy="139683"/>
          </a:xfrm>
        </p:grpSpPr>
        <p:sp>
          <p:nvSpPr>
            <p:cNvPr id="64" name="Rectangle 70"/>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71"/>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72"/>
          <p:cNvGrpSpPr/>
          <p:nvPr/>
        </p:nvGrpSpPr>
        <p:grpSpPr>
          <a:xfrm>
            <a:off x="638305" y="4705350"/>
            <a:ext cx="1493914" cy="139683"/>
            <a:chOff x="642026" y="5324677"/>
            <a:chExt cx="1493914" cy="139683"/>
          </a:xfrm>
        </p:grpSpPr>
        <p:sp>
          <p:nvSpPr>
            <p:cNvPr id="67" name="Rectangle 73"/>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74"/>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75"/>
          <p:cNvGrpSpPr/>
          <p:nvPr/>
        </p:nvGrpSpPr>
        <p:grpSpPr>
          <a:xfrm>
            <a:off x="638245" y="4867275"/>
            <a:ext cx="1493914" cy="139683"/>
            <a:chOff x="642026" y="5324677"/>
            <a:chExt cx="1493914" cy="139683"/>
          </a:xfrm>
        </p:grpSpPr>
        <p:sp>
          <p:nvSpPr>
            <p:cNvPr id="70" name="Rectangle 76"/>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7"/>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8"/>
          <p:cNvGrpSpPr/>
          <p:nvPr/>
        </p:nvGrpSpPr>
        <p:grpSpPr>
          <a:xfrm>
            <a:off x="638245" y="1133475"/>
            <a:ext cx="1493914" cy="139683"/>
            <a:chOff x="642026" y="5324677"/>
            <a:chExt cx="1493914" cy="139683"/>
          </a:xfrm>
        </p:grpSpPr>
        <p:sp>
          <p:nvSpPr>
            <p:cNvPr id="73" name="Rectangle 79"/>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80"/>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81"/>
          <p:cNvGrpSpPr/>
          <p:nvPr/>
        </p:nvGrpSpPr>
        <p:grpSpPr>
          <a:xfrm>
            <a:off x="638245" y="1285875"/>
            <a:ext cx="1493914" cy="139683"/>
            <a:chOff x="642026" y="5324677"/>
            <a:chExt cx="1493914" cy="139683"/>
          </a:xfrm>
        </p:grpSpPr>
        <p:sp>
          <p:nvSpPr>
            <p:cNvPr id="76" name="Rectangle 82"/>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83"/>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8" name="Group 84"/>
          <p:cNvGrpSpPr/>
          <p:nvPr/>
        </p:nvGrpSpPr>
        <p:grpSpPr>
          <a:xfrm>
            <a:off x="638245" y="1438275"/>
            <a:ext cx="1493914" cy="139683"/>
            <a:chOff x="642026" y="5324677"/>
            <a:chExt cx="1493914" cy="139683"/>
          </a:xfrm>
        </p:grpSpPr>
        <p:sp>
          <p:nvSpPr>
            <p:cNvPr id="79" name="Rectangle 85"/>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86"/>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7"/>
          <p:cNvGrpSpPr/>
          <p:nvPr/>
        </p:nvGrpSpPr>
        <p:grpSpPr>
          <a:xfrm>
            <a:off x="638245" y="1590675"/>
            <a:ext cx="1493914" cy="139683"/>
            <a:chOff x="642026" y="5324677"/>
            <a:chExt cx="1493914" cy="139683"/>
          </a:xfrm>
        </p:grpSpPr>
        <p:sp>
          <p:nvSpPr>
            <p:cNvPr id="82" name="Rectangle 88"/>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9"/>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TextBox 92"/>
          <p:cNvSpPr txBox="1"/>
          <p:nvPr/>
        </p:nvSpPr>
        <p:spPr>
          <a:xfrm>
            <a:off x="10288126" y="6477000"/>
            <a:ext cx="1390124" cy="276999"/>
          </a:xfrm>
          <a:prstGeom prst="rect">
            <a:avLst/>
          </a:prstGeom>
          <a:noFill/>
        </p:spPr>
        <p:txBody>
          <a:bodyPr wrap="none" rtlCol="0">
            <a:spAutoFit/>
          </a:bodyPr>
          <a:lstStyle/>
          <a:p>
            <a:r>
              <a:rPr lang="en-US" sz="1200" b="1" i="1" dirty="0">
                <a:latin typeface="Arial"/>
                <a:cs typeface="Arial"/>
              </a:rPr>
              <a:t>+Z (out of plane)</a:t>
            </a:r>
          </a:p>
        </p:txBody>
      </p:sp>
      <p:grpSp>
        <p:nvGrpSpPr>
          <p:cNvPr id="87" name="Group 93"/>
          <p:cNvGrpSpPr/>
          <p:nvPr/>
        </p:nvGrpSpPr>
        <p:grpSpPr>
          <a:xfrm>
            <a:off x="10469121" y="5676900"/>
            <a:ext cx="1207562" cy="869461"/>
            <a:chOff x="7846400" y="4851853"/>
            <a:chExt cx="1207562" cy="869461"/>
          </a:xfrm>
        </p:grpSpPr>
        <p:grpSp>
          <p:nvGrpSpPr>
            <p:cNvPr id="88" name="Group 94"/>
            <p:cNvGrpSpPr/>
            <p:nvPr/>
          </p:nvGrpSpPr>
          <p:grpSpPr>
            <a:xfrm>
              <a:off x="8094455" y="5099599"/>
              <a:ext cx="564686" cy="467827"/>
              <a:chOff x="8190545" y="5291584"/>
              <a:chExt cx="564686" cy="467827"/>
            </a:xfrm>
          </p:grpSpPr>
          <p:cxnSp>
            <p:nvCxnSpPr>
              <p:cNvPr id="91" name="Straight Arrow Connector 97"/>
              <p:cNvCxnSpPr/>
              <p:nvPr/>
            </p:nvCxnSpPr>
            <p:spPr>
              <a:xfrm flipV="1">
                <a:off x="8190545" y="5291584"/>
                <a:ext cx="0" cy="467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8"/>
              <p:cNvCxnSpPr/>
              <p:nvPr/>
            </p:nvCxnSpPr>
            <p:spPr>
              <a:xfrm flipV="1">
                <a:off x="8193235" y="5753719"/>
                <a:ext cx="561996" cy="5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89" name="TextBox 95"/>
            <p:cNvSpPr txBox="1"/>
            <p:nvPr/>
          </p:nvSpPr>
          <p:spPr>
            <a:xfrm>
              <a:off x="8644876" y="5413537"/>
              <a:ext cx="409086" cy="307777"/>
            </a:xfrm>
            <a:prstGeom prst="rect">
              <a:avLst/>
            </a:prstGeom>
            <a:noFill/>
          </p:spPr>
          <p:txBody>
            <a:bodyPr wrap="none" rtlCol="0">
              <a:spAutoFit/>
            </a:bodyPr>
            <a:lstStyle/>
            <a:p>
              <a:r>
                <a:rPr lang="en-US" sz="1400" b="1" dirty="0">
                  <a:latin typeface="Arial"/>
                  <a:cs typeface="Arial"/>
                </a:rPr>
                <a:t>+X</a:t>
              </a:r>
            </a:p>
          </p:txBody>
        </p:sp>
        <p:sp>
          <p:nvSpPr>
            <p:cNvPr id="90" name="TextBox 96"/>
            <p:cNvSpPr txBox="1"/>
            <p:nvPr/>
          </p:nvSpPr>
          <p:spPr>
            <a:xfrm>
              <a:off x="7846400" y="4851853"/>
              <a:ext cx="409086" cy="307777"/>
            </a:xfrm>
            <a:prstGeom prst="rect">
              <a:avLst/>
            </a:prstGeom>
            <a:noFill/>
          </p:spPr>
          <p:txBody>
            <a:bodyPr wrap="none" rtlCol="0">
              <a:spAutoFit/>
            </a:bodyPr>
            <a:lstStyle/>
            <a:p>
              <a:r>
                <a:rPr lang="en-US" sz="1400" b="1" dirty="0">
                  <a:latin typeface="Arial"/>
                  <a:cs typeface="Arial"/>
                </a:rPr>
                <a:t>+Y</a:t>
              </a:r>
            </a:p>
          </p:txBody>
        </p:sp>
      </p:grpSp>
      <p:cxnSp>
        <p:nvCxnSpPr>
          <p:cNvPr id="93" name="Straight Arrow Connector 99"/>
          <p:cNvCxnSpPr>
            <a:cxnSpLocks/>
          </p:cNvCxnSpPr>
          <p:nvPr/>
        </p:nvCxnSpPr>
        <p:spPr>
          <a:xfrm flipV="1">
            <a:off x="6020459" y="3762375"/>
            <a:ext cx="79659" cy="502682"/>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4" name="TextBox 100"/>
          <p:cNvSpPr txBox="1"/>
          <p:nvPr/>
        </p:nvSpPr>
        <p:spPr>
          <a:xfrm>
            <a:off x="5620365" y="4267200"/>
            <a:ext cx="791990" cy="400110"/>
          </a:xfrm>
          <a:prstGeom prst="rect">
            <a:avLst/>
          </a:prstGeom>
          <a:noFill/>
        </p:spPr>
        <p:txBody>
          <a:bodyPr wrap="square" rtlCol="0">
            <a:spAutoFit/>
          </a:bodyPr>
          <a:lstStyle/>
          <a:p>
            <a:pPr algn="ctr"/>
            <a:r>
              <a:rPr lang="en-US" sz="1000" b="1" i="1" dirty="0">
                <a:latin typeface="Arial"/>
                <a:cs typeface="Arial"/>
              </a:rPr>
              <a:t>X-strap </a:t>
            </a:r>
          </a:p>
          <a:p>
            <a:pPr algn="ctr"/>
            <a:r>
              <a:rPr lang="en-US" sz="1000" b="1" i="1" dirty="0">
                <a:latin typeface="Arial"/>
                <a:cs typeface="Arial"/>
              </a:rPr>
              <a:t>Capable</a:t>
            </a:r>
          </a:p>
        </p:txBody>
      </p:sp>
      <p:cxnSp>
        <p:nvCxnSpPr>
          <p:cNvPr id="105" name="Straight Arrow Connector 111"/>
          <p:cNvCxnSpPr>
            <a:cxnSpLocks/>
          </p:cNvCxnSpPr>
          <p:nvPr/>
        </p:nvCxnSpPr>
        <p:spPr>
          <a:xfrm>
            <a:off x="3800891" y="1971675"/>
            <a:ext cx="750562" cy="107922"/>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6" name="TextBox 112"/>
          <p:cNvSpPr txBox="1"/>
          <p:nvPr/>
        </p:nvSpPr>
        <p:spPr>
          <a:xfrm>
            <a:off x="2238620" y="1771650"/>
            <a:ext cx="1632178" cy="246221"/>
          </a:xfrm>
          <a:prstGeom prst="rect">
            <a:avLst/>
          </a:prstGeom>
          <a:noFill/>
        </p:spPr>
        <p:txBody>
          <a:bodyPr wrap="none" rtlCol="0">
            <a:spAutoFit/>
          </a:bodyPr>
          <a:lstStyle/>
          <a:p>
            <a:r>
              <a:rPr lang="en-US" sz="1000" b="1" i="1" dirty="0">
                <a:latin typeface="Arial"/>
                <a:cs typeface="Arial"/>
              </a:rPr>
              <a:t>X-strap Jumper capable</a:t>
            </a:r>
          </a:p>
        </p:txBody>
      </p:sp>
      <p:grpSp>
        <p:nvGrpSpPr>
          <p:cNvPr id="107" name="Group 195"/>
          <p:cNvGrpSpPr/>
          <p:nvPr/>
        </p:nvGrpSpPr>
        <p:grpSpPr>
          <a:xfrm>
            <a:off x="6264963" y="4286250"/>
            <a:ext cx="1264856" cy="1271552"/>
            <a:chOff x="7763152" y="4764504"/>
            <a:chExt cx="1264856" cy="1271552"/>
          </a:xfrm>
        </p:grpSpPr>
        <p:grpSp>
          <p:nvGrpSpPr>
            <p:cNvPr id="109" name="Group 196"/>
            <p:cNvGrpSpPr/>
            <p:nvPr/>
          </p:nvGrpSpPr>
          <p:grpSpPr>
            <a:xfrm flipV="1">
              <a:off x="7813955" y="4764504"/>
              <a:ext cx="1120927" cy="1224596"/>
              <a:chOff x="7823807" y="4823115"/>
              <a:chExt cx="1120927" cy="1224596"/>
            </a:xfrm>
          </p:grpSpPr>
          <p:sp>
            <p:nvSpPr>
              <p:cNvPr id="113" name="Rectangle 199"/>
              <p:cNvSpPr/>
              <p:nvPr/>
            </p:nvSpPr>
            <p:spPr>
              <a:xfrm>
                <a:off x="7823807" y="4823115"/>
                <a:ext cx="1120927" cy="1142587"/>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Rectangle 200"/>
              <p:cNvSpPr/>
              <p:nvPr/>
            </p:nvSpPr>
            <p:spPr>
              <a:xfrm rot="5400000">
                <a:off x="8342852" y="5445829"/>
                <a:ext cx="82837" cy="112092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0" name="TextBox 197"/>
            <p:cNvSpPr txBox="1"/>
            <p:nvPr/>
          </p:nvSpPr>
          <p:spPr>
            <a:xfrm>
              <a:off x="7857152" y="5666724"/>
              <a:ext cx="1034532"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ALM</a:t>
              </a:r>
            </a:p>
          </p:txBody>
        </p:sp>
        <p:sp>
          <p:nvSpPr>
            <p:cNvPr id="111" name="TextBox 198"/>
            <p:cNvSpPr txBox="1"/>
            <p:nvPr/>
          </p:nvSpPr>
          <p:spPr>
            <a:xfrm>
              <a:off x="7763152" y="4827794"/>
              <a:ext cx="1264856" cy="954107"/>
            </a:xfrm>
            <a:prstGeom prst="rect">
              <a:avLst/>
            </a:prstGeom>
            <a:noFill/>
            <a:ln>
              <a:noFill/>
            </a:ln>
          </p:spPr>
          <p:txBody>
            <a:bodyPr wrap="square" rtlCol="0">
              <a:spAutoFit/>
            </a:bodyPr>
            <a:lstStyle/>
            <a:p>
              <a:pPr algn="ctr"/>
              <a:r>
                <a:rPr lang="en-US" sz="800" b="1" u="sng" dirty="0">
                  <a:latin typeface="Arial"/>
                  <a:cs typeface="Arial"/>
                </a:rPr>
                <a:t>TCS TBD</a:t>
              </a:r>
            </a:p>
            <a:p>
              <a:pPr indent="-91440">
                <a:buFont typeface="Arial" panose="020B0604020202020204" pitchFamily="34" charset="0"/>
                <a:buChar char="•"/>
              </a:pPr>
              <a:r>
                <a:rPr lang="en-US" sz="800" dirty="0">
                  <a:latin typeface="Arial"/>
                  <a:cs typeface="Arial"/>
                </a:rPr>
                <a:t>Suit cooling interface</a:t>
              </a:r>
            </a:p>
            <a:p>
              <a:pPr indent="-91440">
                <a:buFont typeface="Arial" panose="020B0604020202020204" pitchFamily="34" charset="0"/>
                <a:buChar char="•"/>
              </a:pPr>
              <a:r>
                <a:rPr lang="en-US" sz="800" dirty="0">
                  <a:latin typeface="Arial"/>
                  <a:cs typeface="Arial"/>
                </a:rPr>
                <a:t>cold plates</a:t>
              </a:r>
            </a:p>
            <a:p>
              <a:pPr indent="-91440">
                <a:buFont typeface="Arial" panose="020B0604020202020204" pitchFamily="34" charset="0"/>
                <a:buChar char="•"/>
              </a:pPr>
              <a:r>
                <a:rPr lang="en-US" sz="800" dirty="0">
                  <a:latin typeface="Arial"/>
                  <a:cs typeface="Arial"/>
                </a:rPr>
                <a:t>Flow control valves</a:t>
              </a:r>
            </a:p>
            <a:p>
              <a:pPr indent="-91440">
                <a:buFont typeface="Arial" panose="020B0604020202020204" pitchFamily="34" charset="0"/>
                <a:buChar char="•"/>
              </a:pPr>
              <a:r>
                <a:rPr lang="en-US" sz="800" dirty="0">
                  <a:latin typeface="Arial"/>
                  <a:cs typeface="Arial"/>
                </a:rPr>
                <a:t>Instrumentation</a:t>
              </a:r>
            </a:p>
            <a:p>
              <a:pPr indent="-91440">
                <a:buFont typeface="Arial" panose="020B0604020202020204" pitchFamily="34" charset="0"/>
                <a:buChar char="•"/>
              </a:pPr>
              <a:r>
                <a:rPr lang="en-US" sz="800" dirty="0">
                  <a:latin typeface="Arial"/>
                  <a:cs typeface="Arial"/>
                </a:rPr>
                <a:t>Controllers</a:t>
              </a:r>
            </a:p>
            <a:p>
              <a:pPr indent="-91440">
                <a:buFont typeface="Arial" panose="020B0604020202020204" pitchFamily="34" charset="0"/>
                <a:buChar char="•"/>
              </a:pPr>
              <a:r>
                <a:rPr lang="en-US" sz="800" dirty="0">
                  <a:latin typeface="Arial"/>
                  <a:cs typeface="Arial"/>
                </a:rPr>
                <a:t>Heaters, MLI</a:t>
              </a:r>
            </a:p>
          </p:txBody>
        </p:sp>
      </p:grpSp>
      <p:grpSp>
        <p:nvGrpSpPr>
          <p:cNvPr id="125" name="Group 249"/>
          <p:cNvGrpSpPr/>
          <p:nvPr/>
        </p:nvGrpSpPr>
        <p:grpSpPr>
          <a:xfrm>
            <a:off x="8811590" y="4029075"/>
            <a:ext cx="570683" cy="1994864"/>
            <a:chOff x="6758932" y="4484301"/>
            <a:chExt cx="570683" cy="1994864"/>
          </a:xfrm>
        </p:grpSpPr>
        <p:grpSp>
          <p:nvGrpSpPr>
            <p:cNvPr id="126" name="Group 250"/>
            <p:cNvGrpSpPr/>
            <p:nvPr/>
          </p:nvGrpSpPr>
          <p:grpSpPr>
            <a:xfrm flipV="1">
              <a:off x="6976035" y="4484301"/>
              <a:ext cx="134921" cy="166589"/>
              <a:chOff x="8619974" y="5285765"/>
              <a:chExt cx="192018" cy="237089"/>
            </a:xfrm>
            <a:solidFill>
              <a:srgbClr val="00B0F0"/>
            </a:solidFill>
          </p:grpSpPr>
          <p:sp>
            <p:nvSpPr>
              <p:cNvPr id="133" name="Rectangle 257"/>
              <p:cNvSpPr/>
              <p:nvPr/>
            </p:nvSpPr>
            <p:spPr>
              <a:xfrm>
                <a:off x="8686800" y="5285765"/>
                <a:ext cx="58365" cy="178596"/>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258"/>
              <p:cNvSpPr/>
              <p:nvPr/>
            </p:nvSpPr>
            <p:spPr>
              <a:xfrm>
                <a:off x="8619974" y="5410469"/>
                <a:ext cx="192018" cy="11238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7" name="Group 251"/>
            <p:cNvGrpSpPr/>
            <p:nvPr/>
          </p:nvGrpSpPr>
          <p:grpSpPr>
            <a:xfrm>
              <a:off x="6758932" y="4638863"/>
              <a:ext cx="570683" cy="1840302"/>
              <a:chOff x="6758932" y="4638863"/>
              <a:chExt cx="570683" cy="1840302"/>
            </a:xfrm>
          </p:grpSpPr>
          <p:grpSp>
            <p:nvGrpSpPr>
              <p:cNvPr id="128" name="Group 252"/>
              <p:cNvGrpSpPr/>
              <p:nvPr/>
            </p:nvGrpSpPr>
            <p:grpSpPr>
              <a:xfrm>
                <a:off x="6760265" y="4638863"/>
                <a:ext cx="569350" cy="1372475"/>
                <a:chOff x="7137246" y="4758115"/>
                <a:chExt cx="569350" cy="1372475"/>
              </a:xfrm>
            </p:grpSpPr>
            <p:sp>
              <p:nvSpPr>
                <p:cNvPr id="130" name="Rectangle 254"/>
                <p:cNvSpPr/>
                <p:nvPr/>
              </p:nvSpPr>
              <p:spPr>
                <a:xfrm>
                  <a:off x="7140226" y="4758115"/>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255"/>
                <p:cNvSpPr/>
                <p:nvPr/>
              </p:nvSpPr>
              <p:spPr>
                <a:xfrm>
                  <a:off x="7137246" y="5225095"/>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256"/>
                <p:cNvSpPr/>
                <p:nvPr/>
              </p:nvSpPr>
              <p:spPr>
                <a:xfrm>
                  <a:off x="7137246" y="5692922"/>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9" name="Rectangle 253"/>
              <p:cNvSpPr/>
              <p:nvPr/>
            </p:nvSpPr>
            <p:spPr>
              <a:xfrm>
                <a:off x="6758932" y="6041497"/>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5" name="Group 269"/>
          <p:cNvGrpSpPr/>
          <p:nvPr/>
        </p:nvGrpSpPr>
        <p:grpSpPr>
          <a:xfrm>
            <a:off x="8792537" y="266700"/>
            <a:ext cx="569350" cy="1998544"/>
            <a:chOff x="6760265" y="632791"/>
            <a:chExt cx="569350" cy="1998544"/>
          </a:xfrm>
        </p:grpSpPr>
        <p:grpSp>
          <p:nvGrpSpPr>
            <p:cNvPr id="136" name="Group 270"/>
            <p:cNvGrpSpPr/>
            <p:nvPr/>
          </p:nvGrpSpPr>
          <p:grpSpPr>
            <a:xfrm>
              <a:off x="6973051" y="2464746"/>
              <a:ext cx="134921" cy="166589"/>
              <a:chOff x="8619974" y="5285765"/>
              <a:chExt cx="192018" cy="237089"/>
            </a:xfrm>
            <a:solidFill>
              <a:srgbClr val="00B0F0"/>
            </a:solidFill>
          </p:grpSpPr>
          <p:sp>
            <p:nvSpPr>
              <p:cNvPr id="143" name="Rectangle 277"/>
              <p:cNvSpPr/>
              <p:nvPr/>
            </p:nvSpPr>
            <p:spPr>
              <a:xfrm>
                <a:off x="8686800" y="5285765"/>
                <a:ext cx="58365" cy="178596"/>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278"/>
              <p:cNvSpPr/>
              <p:nvPr/>
            </p:nvSpPr>
            <p:spPr>
              <a:xfrm>
                <a:off x="8619974" y="5410469"/>
                <a:ext cx="192018" cy="11238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271"/>
            <p:cNvGrpSpPr/>
            <p:nvPr/>
          </p:nvGrpSpPr>
          <p:grpSpPr>
            <a:xfrm>
              <a:off x="6760265" y="632791"/>
              <a:ext cx="569350" cy="1843287"/>
              <a:chOff x="6760265" y="632791"/>
              <a:chExt cx="569350" cy="1843287"/>
            </a:xfrm>
          </p:grpSpPr>
          <p:grpSp>
            <p:nvGrpSpPr>
              <p:cNvPr id="138" name="Group 272"/>
              <p:cNvGrpSpPr/>
              <p:nvPr/>
            </p:nvGrpSpPr>
            <p:grpSpPr>
              <a:xfrm>
                <a:off x="6760265" y="1103603"/>
                <a:ext cx="569350" cy="1372475"/>
                <a:chOff x="7137246" y="4758115"/>
                <a:chExt cx="569350" cy="1372475"/>
              </a:xfrm>
            </p:grpSpPr>
            <p:sp>
              <p:nvSpPr>
                <p:cNvPr id="140" name="Rectangle 274"/>
                <p:cNvSpPr/>
                <p:nvPr/>
              </p:nvSpPr>
              <p:spPr>
                <a:xfrm>
                  <a:off x="7140226" y="4758115"/>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Rectangle 275"/>
                <p:cNvSpPr/>
                <p:nvPr/>
              </p:nvSpPr>
              <p:spPr>
                <a:xfrm>
                  <a:off x="7137246" y="5225095"/>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276"/>
                <p:cNvSpPr/>
                <p:nvPr/>
              </p:nvSpPr>
              <p:spPr>
                <a:xfrm>
                  <a:off x="7137246" y="5692922"/>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9" name="Rectangle 273"/>
              <p:cNvSpPr/>
              <p:nvPr/>
            </p:nvSpPr>
            <p:spPr>
              <a:xfrm>
                <a:off x="6760489" y="632791"/>
                <a:ext cx="566370" cy="4376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46" name="Rectangle 155"/>
          <p:cNvSpPr/>
          <p:nvPr/>
        </p:nvSpPr>
        <p:spPr>
          <a:xfrm rot="10800000" flipV="1">
            <a:off x="7563678" y="5753100"/>
            <a:ext cx="1120927" cy="467922"/>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a:rPr>
              <a:t>GW Module with ATCS and PTCS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Rectangle 156"/>
          <p:cNvSpPr/>
          <p:nvPr/>
        </p:nvSpPr>
        <p:spPr>
          <a:xfrm>
            <a:off x="7544626" y="6343650"/>
            <a:ext cx="1132476" cy="43766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GW Module with PTCS </a:t>
            </a:r>
          </a:p>
        </p:txBody>
      </p:sp>
      <p:cxnSp>
        <p:nvCxnSpPr>
          <p:cNvPr id="149" name="Straight Arrow Connector 207"/>
          <p:cNvCxnSpPr>
            <a:cxnSpLocks/>
          </p:cNvCxnSpPr>
          <p:nvPr/>
        </p:nvCxnSpPr>
        <p:spPr>
          <a:xfrm flipH="1">
            <a:off x="7138726" y="1752600"/>
            <a:ext cx="1158873" cy="317489"/>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289"/>
          <p:cNvCxnSpPr>
            <a:cxnSpLocks/>
          </p:cNvCxnSpPr>
          <p:nvPr/>
        </p:nvCxnSpPr>
        <p:spPr>
          <a:xfrm>
            <a:off x="8297183" y="1752600"/>
            <a:ext cx="932097" cy="776767"/>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8" name="TextBox 290"/>
          <p:cNvSpPr txBox="1"/>
          <p:nvPr/>
        </p:nvSpPr>
        <p:spPr>
          <a:xfrm>
            <a:off x="7897090" y="1352550"/>
            <a:ext cx="791990" cy="400110"/>
          </a:xfrm>
          <a:prstGeom prst="rect">
            <a:avLst/>
          </a:prstGeom>
          <a:noFill/>
        </p:spPr>
        <p:txBody>
          <a:bodyPr wrap="square" rtlCol="0">
            <a:spAutoFit/>
          </a:bodyPr>
          <a:lstStyle/>
          <a:p>
            <a:pPr algn="ctr"/>
            <a:r>
              <a:rPr lang="en-US" sz="1000" b="1" i="1" dirty="0">
                <a:latin typeface="Arial"/>
                <a:cs typeface="Arial"/>
              </a:rPr>
              <a:t>X-strap </a:t>
            </a:r>
          </a:p>
          <a:p>
            <a:pPr algn="ctr"/>
            <a:r>
              <a:rPr lang="en-US" sz="1000" b="1" i="1" dirty="0">
                <a:latin typeface="Arial"/>
                <a:cs typeface="Arial"/>
              </a:rPr>
              <a:t>Capable</a:t>
            </a:r>
          </a:p>
        </p:txBody>
      </p:sp>
      <p:cxnSp>
        <p:nvCxnSpPr>
          <p:cNvPr id="162" name="Straight Arrow Connector 291"/>
          <p:cNvCxnSpPr>
            <a:cxnSpLocks/>
          </p:cNvCxnSpPr>
          <p:nvPr/>
        </p:nvCxnSpPr>
        <p:spPr>
          <a:xfrm flipV="1">
            <a:off x="6020459" y="4171950"/>
            <a:ext cx="873089" cy="97925"/>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AE8C00F-ED6B-6BD1-A6DB-D6DA662E0B49}"/>
              </a:ext>
            </a:extLst>
          </p:cNvPr>
          <p:cNvSpPr txBox="1"/>
          <p:nvPr/>
        </p:nvSpPr>
        <p:spPr>
          <a:xfrm>
            <a:off x="9482427" y="4191539"/>
            <a:ext cx="2629922"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a:latin typeface="Arial"/>
                <a:ea typeface="ヒラギノ角ゴ Pro W3"/>
                <a:cs typeface="Arial"/>
              </a:rPr>
              <a:t>Thermal Load Sharing</a:t>
            </a:r>
            <a:endParaRPr lang="EN-US" b="1" dirty="0">
              <a:solidFill>
                <a:srgbClr val="000000"/>
              </a:solidFill>
              <a:latin typeface="Arial"/>
              <a:ea typeface="ヒラギノ角ゴ Pro W3"/>
              <a:cs typeface="Arial"/>
            </a:endParaRPr>
          </a:p>
          <a:p>
            <a:pPr algn="ctr"/>
            <a:r>
              <a:rPr lang="EN-US" sz="1200" dirty="0">
                <a:latin typeface="Arial"/>
                <a:ea typeface="ヒラギノ角ゴ Pro W3"/>
                <a:cs typeface="Arial"/>
              </a:rPr>
              <a:t>Habitable Gateway modules (HALO, IHAB, and  ALM) can share thermal heat loads via internal loop cross-strapping to modules with higher thermal margins. (both nominally and for contingencies)</a:t>
            </a:r>
          </a:p>
        </p:txBody>
      </p:sp>
      <p:cxnSp>
        <p:nvCxnSpPr>
          <p:cNvPr id="4" name="Straight Arrow Connector 111">
            <a:extLst>
              <a:ext uri="{FF2B5EF4-FFF2-40B4-BE49-F238E27FC236}">
                <a16:creationId xmlns:a16="http://schemas.microsoft.com/office/drawing/2014/main" id="{45D4ECA9-59A1-372E-576B-EA3A1E37228F}"/>
              </a:ext>
            </a:extLst>
          </p:cNvPr>
          <p:cNvCxnSpPr>
            <a:cxnSpLocks/>
          </p:cNvCxnSpPr>
          <p:nvPr/>
        </p:nvCxnSpPr>
        <p:spPr>
          <a:xfrm flipV="1">
            <a:off x="3703709" y="4192289"/>
            <a:ext cx="822184" cy="129824"/>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112">
            <a:extLst>
              <a:ext uri="{FF2B5EF4-FFF2-40B4-BE49-F238E27FC236}">
                <a16:creationId xmlns:a16="http://schemas.microsoft.com/office/drawing/2014/main" id="{0A39A791-8B9B-A2A7-1519-EFBD3161B5C2}"/>
              </a:ext>
            </a:extLst>
          </p:cNvPr>
          <p:cNvSpPr txBox="1"/>
          <p:nvPr/>
        </p:nvSpPr>
        <p:spPr>
          <a:xfrm>
            <a:off x="2049093" y="4297995"/>
            <a:ext cx="2055371" cy="246221"/>
          </a:xfrm>
          <a:prstGeom prst="rect">
            <a:avLst/>
          </a:prstGeom>
          <a:noFill/>
        </p:spPr>
        <p:txBody>
          <a:bodyPr wrap="square" rtlCol="0">
            <a:spAutoFit/>
          </a:bodyPr>
          <a:lstStyle/>
          <a:p>
            <a:r>
              <a:rPr lang="en-US" sz="1000" b="1" i="1" dirty="0">
                <a:latin typeface="Arial"/>
                <a:cs typeface="Arial"/>
              </a:rPr>
              <a:t>Fuel Transfer Capability (FTC)</a:t>
            </a:r>
          </a:p>
        </p:txBody>
      </p:sp>
      <p:grpSp>
        <p:nvGrpSpPr>
          <p:cNvPr id="120" name="Group 75"/>
          <p:cNvGrpSpPr/>
          <p:nvPr/>
        </p:nvGrpSpPr>
        <p:grpSpPr>
          <a:xfrm>
            <a:off x="638305" y="5019675"/>
            <a:ext cx="1493914" cy="139683"/>
            <a:chOff x="642026" y="5324677"/>
            <a:chExt cx="1493914" cy="139683"/>
          </a:xfrm>
        </p:grpSpPr>
        <p:sp>
          <p:nvSpPr>
            <p:cNvPr id="121" name="Rectangle 76"/>
            <p:cNvSpPr/>
            <p:nvPr/>
          </p:nvSpPr>
          <p:spPr>
            <a:xfrm>
              <a:off x="642026"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77"/>
            <p:cNvSpPr/>
            <p:nvPr/>
          </p:nvSpPr>
          <p:spPr>
            <a:xfrm>
              <a:off x="1396990" y="5324677"/>
              <a:ext cx="738950" cy="139683"/>
            </a:xfrm>
            <a:prstGeom prst="rect">
              <a:avLst/>
            </a:prstGeom>
            <a:solidFill>
              <a:srgbClr val="FF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3745518"/>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784A68-12F2-C846-5C83-5229F9A925E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15750" y="842523"/>
            <a:ext cx="8214207" cy="5718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A Selects Blue Origin as Second Artemis Lunar Lander Provider | NASA">
            <a:extLst>
              <a:ext uri="{FF2B5EF4-FFF2-40B4-BE49-F238E27FC236}">
                <a16:creationId xmlns:a16="http://schemas.microsoft.com/office/drawing/2014/main" id="{41FC9535-F017-FEBB-453D-3710F394A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531" y="3765643"/>
            <a:ext cx="3080714" cy="1732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SA Picks SpaceX to Land Next Americans on Moon | NASA">
            <a:extLst>
              <a:ext uri="{FF2B5EF4-FFF2-40B4-BE49-F238E27FC236}">
                <a16:creationId xmlns:a16="http://schemas.microsoft.com/office/drawing/2014/main" id="{40A63665-6C1E-4C46-E0D5-E073CA7CA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806" y="1268409"/>
            <a:ext cx="3080366" cy="17327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EAEAD5-E968-C44A-C12A-5004542EE0E2}"/>
              </a:ext>
            </a:extLst>
          </p:cNvPr>
          <p:cNvSpPr txBox="1"/>
          <p:nvPr/>
        </p:nvSpPr>
        <p:spPr>
          <a:xfrm>
            <a:off x="8877468" y="3115492"/>
            <a:ext cx="2908752" cy="30777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400" b="1" dirty="0">
                <a:latin typeface="Arial"/>
                <a:cs typeface="Arial"/>
              </a:rPr>
              <a:t>SpaceX Human Landing System </a:t>
            </a:r>
          </a:p>
        </p:txBody>
      </p:sp>
      <p:sp>
        <p:nvSpPr>
          <p:cNvPr id="8" name="TextBox 7">
            <a:extLst>
              <a:ext uri="{FF2B5EF4-FFF2-40B4-BE49-F238E27FC236}">
                <a16:creationId xmlns:a16="http://schemas.microsoft.com/office/drawing/2014/main" id="{8637ED2E-545D-4B28-0AEE-39CD8CE595B9}"/>
              </a:ext>
            </a:extLst>
          </p:cNvPr>
          <p:cNvSpPr txBox="1"/>
          <p:nvPr/>
        </p:nvSpPr>
        <p:spPr>
          <a:xfrm>
            <a:off x="8877468" y="5549686"/>
            <a:ext cx="2908752" cy="52322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400" b="1" dirty="0">
                <a:latin typeface="Arial"/>
                <a:cs typeface="Arial"/>
              </a:rPr>
              <a:t>Blue Origin Human Landing System </a:t>
            </a:r>
          </a:p>
        </p:txBody>
      </p:sp>
      <p:sp>
        <p:nvSpPr>
          <p:cNvPr id="9" name="Title 1">
            <a:extLst>
              <a:ext uri="{FF2B5EF4-FFF2-40B4-BE49-F238E27FC236}">
                <a16:creationId xmlns:a16="http://schemas.microsoft.com/office/drawing/2014/main" id="{E8F93487-1D5F-989B-2962-0114E35DBC97}"/>
              </a:ext>
            </a:extLst>
          </p:cNvPr>
          <p:cNvSpPr txBox="1">
            <a:spLocks/>
          </p:cNvSpPr>
          <p:nvPr/>
        </p:nvSpPr>
        <p:spPr>
          <a:xfrm>
            <a:off x="854578" y="232912"/>
            <a:ext cx="9869016" cy="561949"/>
          </a:xfrm>
          <a:prstGeom prst="rect">
            <a:avLst/>
          </a:prstGeom>
          <a:ln>
            <a:noFill/>
          </a:ln>
        </p:spPr>
        <p:txBody>
          <a:bodyPr/>
          <a:lst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a:t>Gateway CAD Models</a:t>
            </a:r>
            <a:endParaRPr lang="en-US" dirty="0"/>
          </a:p>
        </p:txBody>
      </p:sp>
    </p:spTree>
    <p:extLst>
      <p:ext uri="{BB962C8B-B14F-4D97-AF65-F5344CB8AC3E}">
        <p14:creationId xmlns:p14="http://schemas.microsoft.com/office/powerpoint/2010/main" val="343496909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bedded image">
            <a:extLst>
              <a:ext uri="{FF2B5EF4-FFF2-40B4-BE49-F238E27FC236}">
                <a16:creationId xmlns:a16="http://schemas.microsoft.com/office/drawing/2014/main" id="{CB79B72C-15D1-6815-F076-364272C3254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53" y="2192449"/>
            <a:ext cx="7835606" cy="43502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Gateway IATCS Cross-Strap Overview</a:t>
            </a:r>
            <a:endParaRPr lang="en-US" dirty="0">
              <a:solidFill>
                <a:srgbClr val="FF0000"/>
              </a:solidFill>
              <a:latin typeface="Arial" panose="020B0604020202020204" pitchFamily="34" charset="0"/>
              <a:cs typeface="Arial" panose="020B0604020202020204" pitchFamily="34" charset="0"/>
            </a:endParaRPr>
          </a:p>
        </p:txBody>
      </p:sp>
      <p:pic>
        <p:nvPicPr>
          <p:cNvPr id="194" name="Picture 193">
            <a:extLst>
              <a:ext uri="{FF2B5EF4-FFF2-40B4-BE49-F238E27FC236}">
                <a16:creationId xmlns:a16="http://schemas.microsoft.com/office/drawing/2014/main" id="{DD99088A-98D5-BF46-A7A1-19A35329FE91}"/>
              </a:ext>
            </a:extLst>
          </p:cNvPr>
          <p:cNvPicPr>
            <a:picLocks noChangeAspect="1"/>
          </p:cNvPicPr>
          <p:nvPr/>
        </p:nvPicPr>
        <p:blipFill rotWithShape="1">
          <a:blip r:embed="rId4"/>
          <a:srcRect t="9266" r="11220" b="8536"/>
          <a:stretch/>
        </p:blipFill>
        <p:spPr>
          <a:xfrm>
            <a:off x="9509935" y="2421920"/>
            <a:ext cx="2072493" cy="1891827"/>
          </a:xfrm>
          <a:prstGeom prst="rect">
            <a:avLst/>
          </a:prstGeom>
          <a:ln>
            <a:solidFill>
              <a:schemeClr val="tx1"/>
            </a:solidFill>
          </a:ln>
          <a:effectLst>
            <a:outerShdw blurRad="50800" dist="38100" dir="2700000" algn="tl" rotWithShape="0">
              <a:prstClr val="black">
                <a:alpha val="40000"/>
              </a:prstClr>
            </a:outerShdw>
          </a:effectLst>
        </p:spPr>
      </p:pic>
      <p:sp>
        <p:nvSpPr>
          <p:cNvPr id="4" name="Content Placeholder 2">
            <a:extLst>
              <a:ext uri="{FF2B5EF4-FFF2-40B4-BE49-F238E27FC236}">
                <a16:creationId xmlns:a16="http://schemas.microsoft.com/office/drawing/2014/main" id="{25B57935-911E-4CD2-FBD0-5F8FCF96E17B}"/>
              </a:ext>
            </a:extLst>
          </p:cNvPr>
          <p:cNvSpPr txBox="1">
            <a:spLocks/>
          </p:cNvSpPr>
          <p:nvPr/>
        </p:nvSpPr>
        <p:spPr bwMode="auto">
          <a:xfrm>
            <a:off x="9259301" y="1643348"/>
            <a:ext cx="2723242" cy="149990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0" dirty="0"/>
              <a:t>Fluid jumpers are routed through docking ports between modules for cross-strapping</a:t>
            </a:r>
          </a:p>
          <a:p>
            <a:endParaRPr lang="EN-US" sz="1400" b="0" dirty="0"/>
          </a:p>
        </p:txBody>
      </p:sp>
      <p:sp>
        <p:nvSpPr>
          <p:cNvPr id="3" name="Content Placeholder 2">
            <a:extLst>
              <a:ext uri="{FF2B5EF4-FFF2-40B4-BE49-F238E27FC236}">
                <a16:creationId xmlns:a16="http://schemas.microsoft.com/office/drawing/2014/main" id="{777AFC51-240C-FF41-62B8-43FDAF69A29D}"/>
              </a:ext>
            </a:extLst>
          </p:cNvPr>
          <p:cNvSpPr txBox="1">
            <a:spLocks/>
          </p:cNvSpPr>
          <p:nvPr/>
        </p:nvSpPr>
        <p:spPr bwMode="auto">
          <a:xfrm>
            <a:off x="113211" y="867569"/>
            <a:ext cx="8240214" cy="165655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0" dirty="0"/>
              <a:t>Thermal cross-strapping allows thermal load sharing capabilities between module internal fluid loops via inter-module heat exchangers (MHX’s) and fluid jumpers routed through docking port vestibules.</a:t>
            </a:r>
          </a:p>
          <a:p>
            <a:pPr lvl="1"/>
            <a:r>
              <a:rPr lang="en-US" sz="1200" dirty="0"/>
              <a:t>Thermal cross-strapping requires crew installation of the jumpers, and then is automatically controlled by the IHAB Module System Manager (MSM)</a:t>
            </a:r>
          </a:p>
          <a:p>
            <a:pPr lvl="1"/>
            <a:r>
              <a:rPr lang="en-US" sz="1200" dirty="0"/>
              <a:t>Heat transfer is modulated via flow control between modules</a:t>
            </a:r>
          </a:p>
          <a:p>
            <a:pPr lvl="1"/>
            <a:r>
              <a:rPr lang="en-US" sz="1200" dirty="0"/>
              <a:t>Bi-directional heat transfer</a:t>
            </a:r>
          </a:p>
        </p:txBody>
      </p:sp>
      <p:pic>
        <p:nvPicPr>
          <p:cNvPr id="9" name="Picture 8">
            <a:extLst>
              <a:ext uri="{FF2B5EF4-FFF2-40B4-BE49-F238E27FC236}">
                <a16:creationId xmlns:a16="http://schemas.microsoft.com/office/drawing/2014/main" id="{4568C8A6-FC7D-34EC-68FA-A2E806B2161A}"/>
              </a:ext>
            </a:extLst>
          </p:cNvPr>
          <p:cNvPicPr>
            <a:picLocks noChangeAspect="1"/>
          </p:cNvPicPr>
          <p:nvPr/>
        </p:nvPicPr>
        <p:blipFill>
          <a:blip r:embed="rId5"/>
          <a:stretch>
            <a:fillRect/>
          </a:stretch>
        </p:blipFill>
        <p:spPr>
          <a:xfrm rot="10800000">
            <a:off x="758725" y="5281506"/>
            <a:ext cx="1223019" cy="611510"/>
          </a:xfrm>
          <a:prstGeom prst="rect">
            <a:avLst/>
          </a:prstGeom>
        </p:spPr>
      </p:pic>
      <p:pic>
        <p:nvPicPr>
          <p:cNvPr id="11" name="Picture 10">
            <a:extLst>
              <a:ext uri="{FF2B5EF4-FFF2-40B4-BE49-F238E27FC236}">
                <a16:creationId xmlns:a16="http://schemas.microsoft.com/office/drawing/2014/main" id="{75BBB123-CDF8-6E5F-1E1F-3F22C1DE6E39}"/>
              </a:ext>
            </a:extLst>
          </p:cNvPr>
          <p:cNvPicPr>
            <a:picLocks noChangeAspect="1"/>
          </p:cNvPicPr>
          <p:nvPr/>
        </p:nvPicPr>
        <p:blipFill>
          <a:blip r:embed="rId6"/>
          <a:stretch>
            <a:fillRect/>
          </a:stretch>
        </p:blipFill>
        <p:spPr>
          <a:xfrm rot="10800000">
            <a:off x="6334308" y="2034752"/>
            <a:ext cx="582060" cy="1581262"/>
          </a:xfrm>
          <a:prstGeom prst="rect">
            <a:avLst/>
          </a:prstGeom>
        </p:spPr>
      </p:pic>
    </p:spTree>
    <p:extLst>
      <p:ext uri="{BB962C8B-B14F-4D97-AF65-F5344CB8AC3E}">
        <p14:creationId xmlns:p14="http://schemas.microsoft.com/office/powerpoint/2010/main" val="3340588826"/>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5F17B8-7D4E-DD2E-CC48-B6F9BC61A8AE}"/>
              </a:ext>
            </a:extLst>
          </p:cNvPr>
          <p:cNvPicPr>
            <a:picLocks noChangeAspect="1"/>
          </p:cNvPicPr>
          <p:nvPr/>
        </p:nvPicPr>
        <p:blipFill>
          <a:blip r:embed="rId2"/>
          <a:stretch>
            <a:fillRect/>
          </a:stretch>
        </p:blipFill>
        <p:spPr>
          <a:xfrm>
            <a:off x="6500468" y="3981539"/>
            <a:ext cx="5618870" cy="2468898"/>
          </a:xfrm>
          <a:prstGeom prst="rect">
            <a:avLst/>
          </a:prstGeom>
        </p:spPr>
      </p:pic>
      <p:pic>
        <p:nvPicPr>
          <p:cNvPr id="5" name="Picture 4">
            <a:extLst>
              <a:ext uri="{FF2B5EF4-FFF2-40B4-BE49-F238E27FC236}">
                <a16:creationId xmlns:a16="http://schemas.microsoft.com/office/drawing/2014/main" id="{241AC276-646F-3109-2455-C7288E6A870F}"/>
              </a:ext>
            </a:extLst>
          </p:cNvPr>
          <p:cNvPicPr>
            <a:picLocks noChangeAspect="1"/>
          </p:cNvPicPr>
          <p:nvPr/>
        </p:nvPicPr>
        <p:blipFill>
          <a:blip r:embed="rId3"/>
          <a:stretch>
            <a:fillRect/>
          </a:stretch>
        </p:blipFill>
        <p:spPr>
          <a:xfrm>
            <a:off x="6439640" y="1129987"/>
            <a:ext cx="5679698" cy="2507167"/>
          </a:xfrm>
          <a:prstGeom prst="rect">
            <a:avLst/>
          </a:prstGeom>
        </p:spPr>
      </p:pic>
      <p:sp>
        <p:nvSpPr>
          <p:cNvPr id="9" name="TextBox 8">
            <a:extLst>
              <a:ext uri="{FF2B5EF4-FFF2-40B4-BE49-F238E27FC236}">
                <a16:creationId xmlns:a16="http://schemas.microsoft.com/office/drawing/2014/main" id="{55C6A216-2B6D-9292-BFB4-6FF115D5197A}"/>
              </a:ext>
            </a:extLst>
          </p:cNvPr>
          <p:cNvSpPr txBox="1"/>
          <p:nvPr/>
        </p:nvSpPr>
        <p:spPr>
          <a:xfrm>
            <a:off x="6459915" y="3717771"/>
            <a:ext cx="5618871" cy="307777"/>
          </a:xfrm>
          <a:prstGeom prst="rect">
            <a:avLst/>
          </a:prstGeom>
          <a:noFill/>
          <a:ln>
            <a:noFill/>
          </a:ln>
        </p:spPr>
        <p:txBody>
          <a:bodyPr wrap="square" rtlCol="0">
            <a:spAutoFit/>
          </a:bodyPr>
          <a:lstStyle/>
          <a:p>
            <a:pPr algn="ctr"/>
            <a:r>
              <a:rPr lang="en-US" sz="1400" b="1" dirty="0">
                <a:latin typeface="Arial"/>
                <a:cs typeface="Arial"/>
              </a:rPr>
              <a:t>Notional IHAB-contingency Cross-strapping scenario</a:t>
            </a:r>
          </a:p>
        </p:txBody>
      </p:sp>
      <p:sp>
        <p:nvSpPr>
          <p:cNvPr id="7" name="TextBox 6">
            <a:extLst>
              <a:ext uri="{FF2B5EF4-FFF2-40B4-BE49-F238E27FC236}">
                <a16:creationId xmlns:a16="http://schemas.microsoft.com/office/drawing/2014/main" id="{746B36A8-6534-15F7-3D0C-B3E16A60A2C1}"/>
              </a:ext>
            </a:extLst>
          </p:cNvPr>
          <p:cNvSpPr txBox="1"/>
          <p:nvPr/>
        </p:nvSpPr>
        <p:spPr>
          <a:xfrm>
            <a:off x="6459915" y="858044"/>
            <a:ext cx="5618872" cy="307777"/>
          </a:xfrm>
          <a:prstGeom prst="rect">
            <a:avLst/>
          </a:prstGeom>
          <a:noFill/>
          <a:ln>
            <a:noFill/>
          </a:ln>
        </p:spPr>
        <p:txBody>
          <a:bodyPr wrap="square" rtlCol="0">
            <a:spAutoFit/>
          </a:bodyPr>
          <a:lstStyle/>
          <a:p>
            <a:pPr algn="ctr"/>
            <a:r>
              <a:rPr lang="en-US" sz="1400" b="1" dirty="0">
                <a:latin typeface="Arial"/>
                <a:cs typeface="Arial"/>
              </a:rPr>
              <a:t>Notional nominal Cross-strapping scenario</a:t>
            </a:r>
          </a:p>
        </p:txBody>
      </p:sp>
      <p:sp>
        <p:nvSpPr>
          <p:cNvPr id="2" name="Title 1">
            <a:extLst>
              <a:ext uri="{FF2B5EF4-FFF2-40B4-BE49-F238E27FC236}">
                <a16:creationId xmlns:a16="http://schemas.microsoft.com/office/drawing/2014/main" id="{8E2611CD-B665-473F-BC2F-04C956DDB08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Gateway IATCS Cross-Strap Overview Continued</a:t>
            </a:r>
            <a:endParaRPr lang="en-US" dirty="0"/>
          </a:p>
        </p:txBody>
      </p:sp>
      <p:sp>
        <p:nvSpPr>
          <p:cNvPr id="3" name="Content Placeholder 2">
            <a:extLst>
              <a:ext uri="{FF2B5EF4-FFF2-40B4-BE49-F238E27FC236}">
                <a16:creationId xmlns:a16="http://schemas.microsoft.com/office/drawing/2014/main" id="{8DB148EB-FC05-41B1-9579-0C40E1F3C5CB}"/>
              </a:ext>
            </a:extLst>
          </p:cNvPr>
          <p:cNvSpPr>
            <a:spLocks noGrp="1"/>
          </p:cNvSpPr>
          <p:nvPr>
            <p:ph idx="1"/>
          </p:nvPr>
        </p:nvSpPr>
        <p:spPr>
          <a:xfrm>
            <a:off x="113211" y="867569"/>
            <a:ext cx="6387256" cy="5757519"/>
          </a:xfrm>
        </p:spPr>
        <p:txBody>
          <a:bodyPr/>
          <a:lstStyle/>
          <a:p>
            <a:r>
              <a:rPr lang="en-US" sz="1600" b="0" dirty="0"/>
              <a:t>For the HALO/IHAB interface, alternative MHX locations were considered. Final decision was driven bidirectional functionality.</a:t>
            </a:r>
          </a:p>
          <a:p>
            <a:pPr lvl="1"/>
            <a:r>
              <a:rPr lang="en-US" sz="1400" b="0" dirty="0">
                <a:ea typeface="ヒラギノ角ゴ Pro W3"/>
              </a:rPr>
              <a:t>IHAB ITCS fluid temperature at the MHX is nominally colder </a:t>
            </a:r>
            <a:r>
              <a:rPr lang="en-US" sz="1400" dirty="0">
                <a:ea typeface="ヒラギノ角ゴ Pro W3"/>
              </a:rPr>
              <a:t>than HALO temperatures. (IHAB has a condensing HX downstream vs non-condensing for HALO)</a:t>
            </a:r>
            <a:endParaRPr lang="en-US" sz="1400" b="0" dirty="0">
              <a:ea typeface="ヒラギノ角ゴ Pro W3"/>
            </a:endParaRPr>
          </a:p>
          <a:p>
            <a:pPr lvl="1"/>
            <a:r>
              <a:rPr lang="en-US" sz="1400" dirty="0">
                <a:ea typeface="ヒラギノ角ゴ Pro W3"/>
              </a:rPr>
              <a:t>This optimizes HALO-to-IHAB heat transfer (nominal cases), while still protecting for IHAB-to-HALO heat transfer during contingencies</a:t>
            </a:r>
          </a:p>
          <a:p>
            <a:r>
              <a:rPr lang="en-US" sz="1600" b="0" dirty="0"/>
              <a:t>Cross-strapping heat transfer capabilities (HXC’s) are the theoretical loads that can be transferred across an MHX. (thermal bottlenecks)</a:t>
            </a:r>
          </a:p>
          <a:p>
            <a:pPr lvl="1"/>
            <a:r>
              <a:rPr lang="en-US" sz="1400" b="0" dirty="0"/>
              <a:t>Driven by heat exchanger performances and fluid boundary conditions</a:t>
            </a:r>
          </a:p>
          <a:p>
            <a:pPr lvl="1"/>
            <a:r>
              <a:rPr lang="en-US" sz="1400" b="0" dirty="0"/>
              <a:t>Note: </a:t>
            </a:r>
            <a:r>
              <a:rPr lang="en-US" sz="1400" b="0" u="sng" dirty="0"/>
              <a:t>HXC’s do not take into account thermal margins of modules</a:t>
            </a:r>
            <a:r>
              <a:rPr lang="en-US" sz="1400" u="sng" dirty="0"/>
              <a:t>.</a:t>
            </a:r>
            <a:endParaRPr lang="en-US" sz="1400" b="0" dirty="0"/>
          </a:p>
          <a:p>
            <a:r>
              <a:rPr lang="en-US" sz="1600" b="0" dirty="0"/>
              <a:t>Nominal cross-strapping scenarios: </a:t>
            </a:r>
          </a:p>
          <a:p>
            <a:pPr lvl="1"/>
            <a:r>
              <a:rPr lang="en-US" sz="1400" dirty="0"/>
              <a:t>Requirement: 2 kW bidirectional heat transfer between HALO &amp; IHAB</a:t>
            </a:r>
          </a:p>
          <a:p>
            <a:pPr lvl="2"/>
            <a:r>
              <a:rPr lang="en-US" sz="1400" b="0" dirty="0"/>
              <a:t>Additional heat transfer (up to the HXC) is possible as available based on thermal margins</a:t>
            </a:r>
          </a:p>
          <a:p>
            <a:pPr lvl="1"/>
            <a:r>
              <a:rPr lang="en-US" sz="1400" dirty="0"/>
              <a:t>ALM serves as supplementary HRC for HALO via IHAB</a:t>
            </a:r>
          </a:p>
          <a:p>
            <a:r>
              <a:rPr lang="en-US" sz="1600" b="0" dirty="0"/>
              <a:t>Contingency cross-strapping scenarios:</a:t>
            </a:r>
          </a:p>
          <a:p>
            <a:pPr lvl="1"/>
            <a:r>
              <a:rPr lang="en-US" sz="1400" b="0" dirty="0"/>
              <a:t>During loss of heat rejection capability of any module, cross-strapping allows some thermal load rejection for the faulted module via MHX’s using neighboring module thermal margins</a:t>
            </a:r>
          </a:p>
          <a:p>
            <a:pPr lvl="1"/>
            <a:endParaRPr lang="en-US" sz="1400" dirty="0"/>
          </a:p>
          <a:p>
            <a:endParaRPr lang="en-US" sz="1600" dirty="0"/>
          </a:p>
        </p:txBody>
      </p:sp>
    </p:spTree>
    <p:extLst>
      <p:ext uri="{BB962C8B-B14F-4D97-AF65-F5344CB8AC3E}">
        <p14:creationId xmlns:p14="http://schemas.microsoft.com/office/powerpoint/2010/main" val="1958877617"/>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6731F-3503-6188-75C3-3893A20343A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A99DBDA-C644-A42C-E802-64274290BAFC}"/>
              </a:ext>
            </a:extLst>
          </p:cNvPr>
          <p:cNvSpPr>
            <a:spLocks noGrp="1"/>
          </p:cNvSpPr>
          <p:nvPr>
            <p:ph type="body" idx="1"/>
          </p:nvPr>
        </p:nvSpPr>
        <p:spPr/>
        <p:txBody>
          <a:bodyPr/>
          <a:lstStyle/>
          <a:p>
            <a:r>
              <a:rPr lang="en-US" sz="3600" dirty="0"/>
              <a:t>HALO and IHAB Active Thermal Control System Overview </a:t>
            </a:r>
          </a:p>
        </p:txBody>
      </p:sp>
    </p:spTree>
    <p:extLst>
      <p:ext uri="{BB962C8B-B14F-4D97-AF65-F5344CB8AC3E}">
        <p14:creationId xmlns:p14="http://schemas.microsoft.com/office/powerpoint/2010/main" val="867095102"/>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67CA70A5-CA71-F5F0-6BE7-7E58AA95C47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4789" t="19341" r="1712" b="5306"/>
          <a:stretch/>
        </p:blipFill>
        <p:spPr bwMode="auto">
          <a:xfrm>
            <a:off x="5660572" y="1283492"/>
            <a:ext cx="6531428" cy="52719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A05346-635C-F25F-754E-816EC82BB386}"/>
              </a:ext>
            </a:extLst>
          </p:cNvPr>
          <p:cNvSpPr/>
          <p:nvPr/>
        </p:nvSpPr>
        <p:spPr>
          <a:xfrm>
            <a:off x="4962854" y="108642"/>
            <a:ext cx="2227152" cy="325924"/>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8D45E17-FFA1-BAAB-C41E-22C6D817149B}"/>
              </a:ext>
            </a:extLst>
          </p:cNvPr>
          <p:cNvSpPr>
            <a:spLocks noGrp="1"/>
          </p:cNvSpPr>
          <p:nvPr>
            <p:ph type="title"/>
          </p:nvPr>
        </p:nvSpPr>
        <p:spPr>
          <a:xfrm>
            <a:off x="854578" y="232912"/>
            <a:ext cx="9869016" cy="561949"/>
          </a:xfrm>
        </p:spPr>
        <p:txBody>
          <a:bodyPr/>
          <a:lstStyle/>
          <a:p>
            <a:r>
              <a:rPr lang="en-US" dirty="0"/>
              <a:t>ATCS Architecture Overview - HALO</a:t>
            </a:r>
          </a:p>
        </p:txBody>
      </p:sp>
      <p:sp>
        <p:nvSpPr>
          <p:cNvPr id="8" name="Rectangle 7">
            <a:extLst>
              <a:ext uri="{FF2B5EF4-FFF2-40B4-BE49-F238E27FC236}">
                <a16:creationId xmlns:a16="http://schemas.microsoft.com/office/drawing/2014/main" id="{0B77124E-2008-1E1D-4164-9B14DF7E39EF}"/>
              </a:ext>
            </a:extLst>
          </p:cNvPr>
          <p:cNvSpPr/>
          <p:nvPr/>
        </p:nvSpPr>
        <p:spPr>
          <a:xfrm>
            <a:off x="5641047" y="956852"/>
            <a:ext cx="357051" cy="2786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55F496-6476-10A3-E5A6-C7A131B3DA9A}"/>
              </a:ext>
            </a:extLst>
          </p:cNvPr>
          <p:cNvSpPr/>
          <p:nvPr/>
        </p:nvSpPr>
        <p:spPr>
          <a:xfrm>
            <a:off x="5641046" y="4957352"/>
            <a:ext cx="357051" cy="2786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3211E1-2F11-4EB8-75D3-05326F0D77C4}"/>
              </a:ext>
            </a:extLst>
          </p:cNvPr>
          <p:cNvSpPr/>
          <p:nvPr/>
        </p:nvSpPr>
        <p:spPr>
          <a:xfrm>
            <a:off x="11664127" y="6265895"/>
            <a:ext cx="304679" cy="2786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EC8C24-0399-BF8C-BAAA-6BF573DEE862}"/>
              </a:ext>
            </a:extLst>
          </p:cNvPr>
          <p:cNvSpPr txBox="1">
            <a:spLocks/>
          </p:cNvSpPr>
          <p:nvPr/>
        </p:nvSpPr>
        <p:spPr bwMode="auto">
          <a:xfrm>
            <a:off x="101460" y="908886"/>
            <a:ext cx="5896637" cy="571620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0" dirty="0">
                <a:ea typeface="ヒラギノ角ゴ Pro W3"/>
              </a:rPr>
              <a:t>HALO ITCS: two Propylene-glycol/water (PGW) pumped fluid loops</a:t>
            </a:r>
          </a:p>
          <a:p>
            <a:pPr lvl="1"/>
            <a:r>
              <a:rPr lang="en-US" sz="1200" dirty="0">
                <a:ea typeface="ヒラギノ角ゴ Pro W3"/>
              </a:rPr>
              <a:t>Fluid temperatures driven by the Noncondensing Cabin HX’s inlet setpoint</a:t>
            </a:r>
          </a:p>
          <a:p>
            <a:pPr lvl="1"/>
            <a:r>
              <a:rPr lang="en-US" sz="1200" dirty="0">
                <a:ea typeface="ヒラギノ角ゴ Pro W3"/>
              </a:rPr>
              <a:t>Heat exchange with IHAB through the HALO-IHAB MHX</a:t>
            </a:r>
          </a:p>
          <a:p>
            <a:pPr lvl="1"/>
            <a:r>
              <a:rPr lang="en-US" sz="1200" dirty="0">
                <a:ea typeface="ヒラギノ角ゴ Pro W3"/>
              </a:rPr>
              <a:t>Heat and fluid exchange with HLS through the HALO-HLS MHX</a:t>
            </a:r>
          </a:p>
          <a:p>
            <a:pPr lvl="1"/>
            <a:r>
              <a:rPr lang="en-US" sz="1200" dirty="0">
                <a:ea typeface="ヒラギノ角ゴ Pro W3"/>
              </a:rPr>
              <a:t>Loads consist of:</a:t>
            </a:r>
          </a:p>
          <a:p>
            <a:pPr lvl="2"/>
            <a:r>
              <a:rPr lang="en-US" sz="1200" dirty="0">
                <a:ea typeface="ヒラギノ角ゴ Pro W3"/>
              </a:rPr>
              <a:t>HALO Battery Cold Plate loads (within IEA)</a:t>
            </a:r>
          </a:p>
          <a:p>
            <a:pPr lvl="2"/>
            <a:r>
              <a:rPr lang="en-US" sz="1200" dirty="0">
                <a:ea typeface="ヒラギノ角ゴ Pro W3"/>
              </a:rPr>
              <a:t>HALO Air Revitalization System (HARS) Cabin Heat Exchanger (CHX) airborne loads</a:t>
            </a:r>
          </a:p>
          <a:p>
            <a:pPr lvl="2"/>
            <a:r>
              <a:rPr lang="en-US" sz="1200" dirty="0">
                <a:ea typeface="ヒラギノ角ゴ Pro W3"/>
              </a:rPr>
              <a:t>Utilization and Avionics Cold Plate loads</a:t>
            </a:r>
          </a:p>
          <a:p>
            <a:r>
              <a:rPr lang="en-US" sz="1400" b="0" dirty="0">
                <a:ea typeface="ヒラギノ角ゴ Pro W3"/>
              </a:rPr>
              <a:t>HALO ETCS: two 3M Novec </a:t>
            </a:r>
            <a:r>
              <a:rPr lang="en-US" sz="1400" b="0" dirty="0" err="1">
                <a:ea typeface="ヒラギノ角ゴ Pro W3"/>
              </a:rPr>
              <a:t>hydrofluoroether</a:t>
            </a:r>
            <a:r>
              <a:rPr lang="en-US" sz="1400" b="0" dirty="0">
                <a:ea typeface="ヒラギノ角ゴ Pro W3"/>
              </a:rPr>
              <a:t> (HFE-7200) pumped fluid loops</a:t>
            </a:r>
          </a:p>
          <a:p>
            <a:pPr lvl="1"/>
            <a:r>
              <a:rPr lang="en-US" sz="1200" dirty="0">
                <a:ea typeface="ヒラギノ角ゴ Pro W3"/>
              </a:rPr>
              <a:t>Radiators: 25 body mounted radiator panels</a:t>
            </a:r>
          </a:p>
          <a:p>
            <a:pPr lvl="2"/>
            <a:r>
              <a:rPr lang="en-US" sz="1200" dirty="0">
                <a:ea typeface="ヒラギノ角ゴ Pro W3"/>
              </a:rPr>
              <a:t>4 Radiator Rings along HALO’s axis running in parallel</a:t>
            </a:r>
          </a:p>
          <a:p>
            <a:pPr lvl="2"/>
            <a:r>
              <a:rPr lang="en-US" sz="1200" dirty="0">
                <a:ea typeface="ヒラギノ角ゴ Pro W3"/>
              </a:rPr>
              <a:t>Up to 8 panels per ring running circumferentially in series</a:t>
            </a:r>
          </a:p>
          <a:p>
            <a:pPr lvl="2"/>
            <a:r>
              <a:rPr lang="en-US" sz="1200" dirty="0">
                <a:ea typeface="ヒラギノ角ゴ Pro W3"/>
              </a:rPr>
              <a:t>6 parallel tubes per loop for each radiator panel</a:t>
            </a:r>
          </a:p>
          <a:p>
            <a:pPr lvl="3"/>
            <a:r>
              <a:rPr lang="en-US" sz="1200" dirty="0">
                <a:ea typeface="ヒラギノ角ゴ Pro W3"/>
              </a:rPr>
              <a:t>AL pipes mounted to AL </a:t>
            </a:r>
            <a:r>
              <a:rPr lang="en-US" sz="1200" dirty="0" err="1">
                <a:ea typeface="ヒラギノ角ゴ Pro W3"/>
              </a:rPr>
              <a:t>facesheets</a:t>
            </a:r>
            <a:endParaRPr lang="en-US" sz="1200" dirty="0">
              <a:ea typeface="ヒラギノ角ゴ Pro W3"/>
            </a:endParaRPr>
          </a:p>
          <a:p>
            <a:pPr lvl="1"/>
            <a:r>
              <a:rPr lang="en-US" sz="1200" dirty="0">
                <a:ea typeface="ヒラギノ角ゴ Pro W3"/>
              </a:rPr>
              <a:t>Radiator </a:t>
            </a:r>
            <a:r>
              <a:rPr lang="en-US" sz="1200" dirty="0" err="1">
                <a:ea typeface="ヒラギノ角ゴ Pro W3"/>
              </a:rPr>
              <a:t>facesheets</a:t>
            </a:r>
            <a:r>
              <a:rPr lang="en-US" sz="1200" dirty="0">
                <a:ea typeface="ヒラギノ角ゴ Pro W3"/>
              </a:rPr>
              <a:t> painted with white paint coating (high IR emissivity, low solar absorptivity)</a:t>
            </a:r>
          </a:p>
          <a:p>
            <a:pPr lvl="1"/>
            <a:r>
              <a:rPr lang="en-US" sz="1200" dirty="0">
                <a:ea typeface="ヒラギノ角ゴ Pro W3"/>
              </a:rPr>
              <a:t>Radiator bypass valve controls the amount of cooling provided by radiators</a:t>
            </a:r>
          </a:p>
          <a:p>
            <a:pPr lvl="1"/>
            <a:r>
              <a:rPr lang="en-US" sz="1200" dirty="0">
                <a:ea typeface="ヒラギノ角ゴ Pro W3"/>
              </a:rPr>
              <a:t>Radiator heat rejection bias based on flow order</a:t>
            </a:r>
          </a:p>
          <a:p>
            <a:pPr lvl="2"/>
            <a:r>
              <a:rPr lang="en-US" sz="1200" dirty="0">
                <a:ea typeface="ヒラギノ角ゴ Pro W3"/>
              </a:rPr>
              <a:t>Heat rejection is more sensitive to the environmental flux onto the later panels (5-8)</a:t>
            </a:r>
          </a:p>
          <a:p>
            <a:pPr lvl="2"/>
            <a:endParaRPr lang="en-US" sz="1200" dirty="0">
              <a:ea typeface="ヒラギノ角ゴ Pro W3"/>
            </a:endParaRPr>
          </a:p>
        </p:txBody>
      </p:sp>
      <p:sp>
        <p:nvSpPr>
          <p:cNvPr id="11" name="Rectangle 10">
            <a:extLst>
              <a:ext uri="{FF2B5EF4-FFF2-40B4-BE49-F238E27FC236}">
                <a16:creationId xmlns:a16="http://schemas.microsoft.com/office/drawing/2014/main" id="{CDF4325B-D992-26F1-7F93-FC7B045DC1F9}"/>
              </a:ext>
            </a:extLst>
          </p:cNvPr>
          <p:cNvSpPr/>
          <p:nvPr/>
        </p:nvSpPr>
        <p:spPr>
          <a:xfrm>
            <a:off x="6539133" y="1191319"/>
            <a:ext cx="1429210" cy="2786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65EBAD-0B88-D1A3-6BDB-BA75FB2A1F67}"/>
              </a:ext>
            </a:extLst>
          </p:cNvPr>
          <p:cNvSpPr/>
          <p:nvPr/>
        </p:nvSpPr>
        <p:spPr>
          <a:xfrm>
            <a:off x="6627828" y="945349"/>
            <a:ext cx="1251819" cy="547097"/>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NCHX Inlet Setpoint</a:t>
            </a:r>
          </a:p>
        </p:txBody>
      </p:sp>
      <p:sp>
        <p:nvSpPr>
          <p:cNvPr id="2" name="Rectangle 1">
            <a:extLst>
              <a:ext uri="{FF2B5EF4-FFF2-40B4-BE49-F238E27FC236}">
                <a16:creationId xmlns:a16="http://schemas.microsoft.com/office/drawing/2014/main" id="{53CA404B-6605-AF45-DEB4-9E40D54C579B}"/>
              </a:ext>
            </a:extLst>
          </p:cNvPr>
          <p:cNvSpPr/>
          <p:nvPr/>
        </p:nvSpPr>
        <p:spPr>
          <a:xfrm>
            <a:off x="8764621" y="3968885"/>
            <a:ext cx="525294" cy="3307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1178D0-7DE9-6B93-BF41-AC8E5F9F1AFD}"/>
              </a:ext>
            </a:extLst>
          </p:cNvPr>
          <p:cNvPicPr>
            <a:picLocks noChangeAspect="1"/>
          </p:cNvPicPr>
          <p:nvPr/>
        </p:nvPicPr>
        <p:blipFill rotWithShape="1">
          <a:blip r:embed="rId4"/>
          <a:srcRect l="24741" t="20318"/>
          <a:stretch/>
        </p:blipFill>
        <p:spPr>
          <a:xfrm>
            <a:off x="6002330" y="4017433"/>
            <a:ext cx="160586" cy="163952"/>
          </a:xfrm>
          <a:prstGeom prst="rect">
            <a:avLst/>
          </a:prstGeom>
        </p:spPr>
      </p:pic>
      <p:pic>
        <p:nvPicPr>
          <p:cNvPr id="13" name="Picture 12">
            <a:extLst>
              <a:ext uri="{FF2B5EF4-FFF2-40B4-BE49-F238E27FC236}">
                <a16:creationId xmlns:a16="http://schemas.microsoft.com/office/drawing/2014/main" id="{56F22E84-EA3F-F864-4990-AF799282E7C3}"/>
              </a:ext>
            </a:extLst>
          </p:cNvPr>
          <p:cNvPicPr>
            <a:picLocks noChangeAspect="1"/>
          </p:cNvPicPr>
          <p:nvPr/>
        </p:nvPicPr>
        <p:blipFill rotWithShape="1">
          <a:blip r:embed="rId4"/>
          <a:srcRect l="24741" t="20318"/>
          <a:stretch/>
        </p:blipFill>
        <p:spPr>
          <a:xfrm rot="5400000">
            <a:off x="7091468" y="3837477"/>
            <a:ext cx="160586" cy="163952"/>
          </a:xfrm>
          <a:prstGeom prst="rect">
            <a:avLst/>
          </a:prstGeom>
        </p:spPr>
      </p:pic>
      <p:pic>
        <p:nvPicPr>
          <p:cNvPr id="14" name="Picture 13">
            <a:extLst>
              <a:ext uri="{FF2B5EF4-FFF2-40B4-BE49-F238E27FC236}">
                <a16:creationId xmlns:a16="http://schemas.microsoft.com/office/drawing/2014/main" id="{21361F7C-D5EE-2013-EDE6-2E890078A7CA}"/>
              </a:ext>
            </a:extLst>
          </p:cNvPr>
          <p:cNvPicPr>
            <a:picLocks noChangeAspect="1"/>
          </p:cNvPicPr>
          <p:nvPr/>
        </p:nvPicPr>
        <p:blipFill rotWithShape="1">
          <a:blip r:embed="rId4"/>
          <a:srcRect l="24741" t="20318"/>
          <a:stretch/>
        </p:blipFill>
        <p:spPr>
          <a:xfrm rot="5400000">
            <a:off x="9311124" y="3837477"/>
            <a:ext cx="160586" cy="163952"/>
          </a:xfrm>
          <a:prstGeom prst="rect">
            <a:avLst/>
          </a:prstGeom>
        </p:spPr>
      </p:pic>
    </p:spTree>
    <p:extLst>
      <p:ext uri="{BB962C8B-B14F-4D97-AF65-F5344CB8AC3E}">
        <p14:creationId xmlns:p14="http://schemas.microsoft.com/office/powerpoint/2010/main" val="3473032132"/>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9" name="Straight Connector 208">
            <a:extLst>
              <a:ext uri="{FF2B5EF4-FFF2-40B4-BE49-F238E27FC236}">
                <a16:creationId xmlns:a16="http://schemas.microsoft.com/office/drawing/2014/main" id="{E99D0FDD-AB70-70BA-25B0-DD3309A413C4}"/>
              </a:ext>
            </a:extLst>
          </p:cNvPr>
          <p:cNvCxnSpPr>
            <a:cxnSpLocks/>
          </p:cNvCxnSpPr>
          <p:nvPr/>
        </p:nvCxnSpPr>
        <p:spPr bwMode="auto">
          <a:xfrm flipV="1">
            <a:off x="8918984" y="1833356"/>
            <a:ext cx="0" cy="533877"/>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8" name="Straight Connector 317">
            <a:extLst>
              <a:ext uri="{FF2B5EF4-FFF2-40B4-BE49-F238E27FC236}">
                <a16:creationId xmlns:a16="http://schemas.microsoft.com/office/drawing/2014/main" id="{7EBC10E5-EB5D-38C7-FA9F-A5AE73DF7133}"/>
              </a:ext>
            </a:extLst>
          </p:cNvPr>
          <p:cNvCxnSpPr>
            <a:cxnSpLocks/>
          </p:cNvCxnSpPr>
          <p:nvPr/>
        </p:nvCxnSpPr>
        <p:spPr bwMode="auto">
          <a:xfrm flipV="1">
            <a:off x="9564268" y="3273787"/>
            <a:ext cx="0" cy="651186"/>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8814C06D-C6BD-BC7B-04BD-B07D38F6658B}"/>
              </a:ext>
            </a:extLst>
          </p:cNvPr>
          <p:cNvSpPr>
            <a:spLocks noGrp="1"/>
          </p:cNvSpPr>
          <p:nvPr>
            <p:ph type="title"/>
          </p:nvPr>
        </p:nvSpPr>
        <p:spPr/>
        <p:txBody>
          <a:bodyPr/>
          <a:lstStyle/>
          <a:p>
            <a:r>
              <a:rPr lang="en-US" dirty="0"/>
              <a:t>ATCS Architecture Overview - IHAB</a:t>
            </a:r>
          </a:p>
        </p:txBody>
      </p:sp>
      <p:sp>
        <p:nvSpPr>
          <p:cNvPr id="3" name="Content Placeholder 2">
            <a:extLst>
              <a:ext uri="{FF2B5EF4-FFF2-40B4-BE49-F238E27FC236}">
                <a16:creationId xmlns:a16="http://schemas.microsoft.com/office/drawing/2014/main" id="{0070B837-F774-EA65-524F-220C5C84FFB1}"/>
              </a:ext>
            </a:extLst>
          </p:cNvPr>
          <p:cNvSpPr>
            <a:spLocks noGrp="1"/>
          </p:cNvSpPr>
          <p:nvPr>
            <p:ph idx="1"/>
          </p:nvPr>
        </p:nvSpPr>
        <p:spPr>
          <a:xfrm>
            <a:off x="101460" y="908886"/>
            <a:ext cx="5861530" cy="5716202"/>
          </a:xfrm>
        </p:spPr>
        <p:txBody>
          <a:bodyPr/>
          <a:lstStyle/>
          <a:p>
            <a:r>
              <a:rPr lang="en-US" sz="1400" b="0" dirty="0">
                <a:ea typeface="ヒラギノ角ゴ Pro W3"/>
              </a:rPr>
              <a:t>IHAB ITCS: two Propylene-glycol/water (PGW) pumped fluid loops</a:t>
            </a:r>
          </a:p>
          <a:p>
            <a:pPr lvl="1"/>
            <a:r>
              <a:rPr lang="en-US" sz="1200" b="0" dirty="0">
                <a:ea typeface="ヒラギノ角ゴ Pro W3"/>
              </a:rPr>
              <a:t>ITCS loops are not automatically redundant</a:t>
            </a:r>
          </a:p>
          <a:p>
            <a:pPr lvl="2"/>
            <a:r>
              <a:rPr lang="en-US" sz="1200" b="0" dirty="0">
                <a:ea typeface="ヒラギノ角ゴ Pro W3"/>
              </a:rPr>
              <a:t>Actively cooled components are cooled by an individual ITCS loop, but have the capability to be transferred between loops via quick disconnects in failed loop contingencies</a:t>
            </a:r>
          </a:p>
          <a:p>
            <a:pPr lvl="2"/>
            <a:r>
              <a:rPr lang="en-US" sz="1200" dirty="0">
                <a:ea typeface="ヒラギノ角ゴ Pro W3"/>
              </a:rPr>
              <a:t>Note both ITCS loops flow through a single MHX</a:t>
            </a:r>
          </a:p>
          <a:p>
            <a:pPr lvl="1"/>
            <a:r>
              <a:rPr lang="en-US" sz="1200" b="0" dirty="0">
                <a:ea typeface="ヒラギノ角ゴ Pro W3"/>
              </a:rPr>
              <a:t>Loads consist of Low and Moderate Temperature Loops ( LTL &amp; MTL)</a:t>
            </a:r>
          </a:p>
          <a:p>
            <a:pPr lvl="1"/>
            <a:r>
              <a:rPr lang="en-US" sz="1200" b="0" dirty="0">
                <a:ea typeface="ヒラギノ角ゴ Pro W3"/>
              </a:rPr>
              <a:t>Fluid temperatures are driven by condensing </a:t>
            </a:r>
            <a:r>
              <a:rPr lang="en-US" sz="1200" b="0" dirty="0">
                <a:latin typeface="Arial" panose="020B0604020202020204" pitchFamily="34" charset="0"/>
                <a:ea typeface="ヒラギノ角ゴ Pro W3"/>
                <a:cs typeface="Arial" panose="020B0604020202020204" pitchFamily="34" charset="0"/>
              </a:rPr>
              <a:t>CHX’s inlet setpoint</a:t>
            </a:r>
          </a:p>
          <a:p>
            <a:pPr lvl="2"/>
            <a:r>
              <a:rPr lang="en-US" sz="1200" dirty="0">
                <a:latin typeface="Arial" panose="020B0604020202020204" pitchFamily="34" charset="0"/>
                <a:ea typeface="ヒラギノ角ゴ Pro W3"/>
                <a:cs typeface="Arial" panose="020B0604020202020204" pitchFamily="34" charset="0"/>
              </a:rPr>
              <a:t>Setpoint is not internally controlled: ETCS controls fluid temperatures</a:t>
            </a:r>
            <a:endParaRPr lang="en-US" sz="1200" b="0" dirty="0">
              <a:ea typeface="ヒラギノ角ゴ Pro W3"/>
            </a:endParaRPr>
          </a:p>
          <a:p>
            <a:r>
              <a:rPr lang="en-US" sz="1400" b="0" dirty="0">
                <a:ea typeface="ヒラギノ角ゴ Pro W3"/>
              </a:rPr>
              <a:t>IHAB ETCS: two 3M Novec HFE-7200 pumped fluid loops</a:t>
            </a:r>
          </a:p>
          <a:p>
            <a:pPr lvl="1"/>
            <a:r>
              <a:rPr lang="en-US" sz="1200" b="0" dirty="0">
                <a:ea typeface="ヒラギノ角ゴ Pro W3"/>
              </a:rPr>
              <a:t>Radiators: 4 deployable radiator panels per wing on IHAB </a:t>
            </a:r>
            <a:r>
              <a:rPr lang="en-US" sz="1200" b="0" u="sng" dirty="0">
                <a:ea typeface="ヒラギノ角ゴ Pro W3"/>
              </a:rPr>
              <a:t>+</a:t>
            </a:r>
            <a:r>
              <a:rPr lang="en-US" sz="1200" b="0" dirty="0">
                <a:ea typeface="ヒラギノ角ゴ Pro W3"/>
              </a:rPr>
              <a:t>z axes</a:t>
            </a:r>
          </a:p>
          <a:p>
            <a:pPr lvl="2"/>
            <a:r>
              <a:rPr lang="en-US" sz="1200" b="0" dirty="0">
                <a:ea typeface="ヒラギノ角ゴ Pro W3"/>
              </a:rPr>
              <a:t>AL pipes embedded between two AL facesheets with Optical Solar Reflector coatings (high IR emissivity, low solar absorptivity)</a:t>
            </a:r>
          </a:p>
          <a:p>
            <a:pPr lvl="2"/>
            <a:r>
              <a:rPr lang="en-US" sz="1200" b="0" dirty="0">
                <a:ea typeface="ヒラギノ角ゴ Pro W3"/>
              </a:rPr>
              <a:t>Pipes serpentine through panels in series</a:t>
            </a:r>
          </a:p>
          <a:p>
            <a:pPr lvl="2"/>
            <a:r>
              <a:rPr lang="en-US" sz="1200" dirty="0">
                <a:ea typeface="ヒラギノ角ゴ Pro W3"/>
              </a:rPr>
              <a:t>Outermost panels have a single face covered in MLI</a:t>
            </a:r>
          </a:p>
          <a:p>
            <a:pPr lvl="2"/>
            <a:r>
              <a:rPr lang="en-US" sz="1200" b="0" dirty="0">
                <a:ea typeface="ヒラギノ角ゴ Pro W3"/>
              </a:rPr>
              <a:t>After deploying, radiator wings articulate to be edge-to-Sun</a:t>
            </a:r>
          </a:p>
          <a:p>
            <a:pPr lvl="1"/>
            <a:r>
              <a:rPr lang="en-US" sz="1200" b="0" dirty="0">
                <a:ea typeface="ヒラギノ角ゴ Pro W3"/>
              </a:rPr>
              <a:t>Regenerative heat exchanger (RGHX) prevents overcooling</a:t>
            </a:r>
          </a:p>
          <a:p>
            <a:pPr lvl="1"/>
            <a:r>
              <a:rPr lang="en-US" sz="1200" dirty="0">
                <a:ea typeface="ヒラギノ角ゴ Pro W3"/>
              </a:rPr>
              <a:t>F</a:t>
            </a:r>
            <a:r>
              <a:rPr lang="en-US" sz="1200" dirty="0">
                <a:latin typeface="Arial" panose="020B0604020202020204" pitchFamily="34" charset="0"/>
                <a:ea typeface="ヒラギノ角ゴ Pro W3"/>
                <a:cs typeface="Arial" panose="020B0604020202020204" pitchFamily="34" charset="0"/>
              </a:rPr>
              <a:t>luid inlet to IFHX setpoint </a:t>
            </a:r>
            <a:r>
              <a:rPr lang="en-US" sz="1200" dirty="0">
                <a:latin typeface="Arial" panose="020B0604020202020204" pitchFamily="34" charset="0"/>
                <a:ea typeface="ヒラギノ角ゴ Pro W3"/>
                <a:cs typeface="Arial" panose="020B0604020202020204" pitchFamily="34" charset="0"/>
                <a:sym typeface="Wingdings" panose="05000000000000000000" pitchFamily="2" charset="2"/>
              </a:rPr>
              <a:t> drives ITCS fluid temperatures</a:t>
            </a:r>
            <a:endParaRPr lang="en-US" sz="1200" b="0" dirty="0">
              <a:ea typeface="ヒラギノ角ゴ Pro W3"/>
            </a:endParaRPr>
          </a:p>
          <a:p>
            <a:pPr lvl="1"/>
            <a:r>
              <a:rPr lang="en-US" sz="1200" b="0" dirty="0">
                <a:ea typeface="ヒラギノ角ゴ Pro W3"/>
              </a:rPr>
              <a:t>Ongoing considerations to provide cross-tie capabilities to the external loops. Currently, if an ETCS loop fails, the internal loop is also failed due to separate IFHX’s</a:t>
            </a:r>
          </a:p>
        </p:txBody>
      </p:sp>
      <p:cxnSp>
        <p:nvCxnSpPr>
          <p:cNvPr id="109" name="Straight Connector 108">
            <a:extLst>
              <a:ext uri="{FF2B5EF4-FFF2-40B4-BE49-F238E27FC236}">
                <a16:creationId xmlns:a16="http://schemas.microsoft.com/office/drawing/2014/main" id="{867E5206-6E53-F7A8-7090-C5F68D8070CD}"/>
              </a:ext>
            </a:extLst>
          </p:cNvPr>
          <p:cNvCxnSpPr>
            <a:cxnSpLocks/>
          </p:cNvCxnSpPr>
          <p:nvPr/>
        </p:nvCxnSpPr>
        <p:spPr bwMode="auto">
          <a:xfrm flipH="1">
            <a:off x="6889153" y="1834868"/>
            <a:ext cx="4782312" cy="0"/>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A7111080-7078-6FC4-E1BC-ED7BF30B4970}"/>
              </a:ext>
            </a:extLst>
          </p:cNvPr>
          <p:cNvCxnSpPr>
            <a:cxnSpLocks/>
          </p:cNvCxnSpPr>
          <p:nvPr/>
        </p:nvCxnSpPr>
        <p:spPr bwMode="auto">
          <a:xfrm flipV="1">
            <a:off x="11651227" y="1846198"/>
            <a:ext cx="0" cy="1448666"/>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9" name="TextBox 94">
            <a:extLst>
              <a:ext uri="{FF2B5EF4-FFF2-40B4-BE49-F238E27FC236}">
                <a16:creationId xmlns:a16="http://schemas.microsoft.com/office/drawing/2014/main" id="{05EBC300-5E07-62C4-C5C9-B80C1A659306}"/>
              </a:ext>
            </a:extLst>
          </p:cNvPr>
          <p:cNvSpPr txBox="1"/>
          <p:nvPr/>
        </p:nvSpPr>
        <p:spPr>
          <a:xfrm>
            <a:off x="11403032" y="1979780"/>
            <a:ext cx="524090" cy="270843"/>
          </a:xfrm>
          <a:prstGeom prst="rect">
            <a:avLst/>
          </a:prstGeom>
          <a:solidFill>
            <a:schemeClr val="bg1"/>
          </a:solidFill>
          <a:ln w="38100">
            <a:solidFill>
              <a:schemeClr val="tx1"/>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MTL</a:t>
            </a:r>
          </a:p>
        </p:txBody>
      </p:sp>
      <p:cxnSp>
        <p:nvCxnSpPr>
          <p:cNvPr id="190" name="Straight Connector 189">
            <a:extLst>
              <a:ext uri="{FF2B5EF4-FFF2-40B4-BE49-F238E27FC236}">
                <a16:creationId xmlns:a16="http://schemas.microsoft.com/office/drawing/2014/main" id="{383FE511-5BDE-0140-73E5-3D7DD2BE8094}"/>
              </a:ext>
            </a:extLst>
          </p:cNvPr>
          <p:cNvCxnSpPr>
            <a:cxnSpLocks/>
          </p:cNvCxnSpPr>
          <p:nvPr/>
        </p:nvCxnSpPr>
        <p:spPr bwMode="auto">
          <a:xfrm flipH="1">
            <a:off x="11221254" y="2052513"/>
            <a:ext cx="0" cy="1131233"/>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6A40B75A-08D8-7C78-3F43-B67975316815}"/>
              </a:ext>
            </a:extLst>
          </p:cNvPr>
          <p:cNvCxnSpPr>
            <a:cxnSpLocks/>
          </p:cNvCxnSpPr>
          <p:nvPr/>
        </p:nvCxnSpPr>
        <p:spPr bwMode="auto">
          <a:xfrm>
            <a:off x="10320555" y="2049759"/>
            <a:ext cx="0" cy="1240125"/>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73A05D67-03C9-B7A7-FFEC-E51C1BA4165D}"/>
              </a:ext>
            </a:extLst>
          </p:cNvPr>
          <p:cNvCxnSpPr>
            <a:cxnSpLocks/>
          </p:cNvCxnSpPr>
          <p:nvPr/>
        </p:nvCxnSpPr>
        <p:spPr bwMode="auto">
          <a:xfrm flipH="1">
            <a:off x="10319367" y="2067439"/>
            <a:ext cx="917127" cy="0"/>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3" name="Isosceles Triangle 192">
            <a:extLst>
              <a:ext uri="{FF2B5EF4-FFF2-40B4-BE49-F238E27FC236}">
                <a16:creationId xmlns:a16="http://schemas.microsoft.com/office/drawing/2014/main" id="{675A954C-7974-C2D8-12F0-F785C6858530}"/>
              </a:ext>
            </a:extLst>
          </p:cNvPr>
          <p:cNvSpPr/>
          <p:nvPr/>
        </p:nvSpPr>
        <p:spPr bwMode="auto">
          <a:xfrm>
            <a:off x="11138306" y="2494189"/>
            <a:ext cx="165100" cy="258763"/>
          </a:xfrm>
          <a:prstGeom prst="triangl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194" name="Isosceles Triangle 193">
            <a:extLst>
              <a:ext uri="{FF2B5EF4-FFF2-40B4-BE49-F238E27FC236}">
                <a16:creationId xmlns:a16="http://schemas.microsoft.com/office/drawing/2014/main" id="{5F54D3C6-573C-5C12-85B8-8E6C682F1E9E}"/>
              </a:ext>
            </a:extLst>
          </p:cNvPr>
          <p:cNvSpPr/>
          <p:nvPr/>
        </p:nvSpPr>
        <p:spPr bwMode="auto">
          <a:xfrm rot="10800000">
            <a:off x="10236817" y="2550633"/>
            <a:ext cx="165100" cy="260350"/>
          </a:xfrm>
          <a:prstGeom prst="triangl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195" name="TextBox 100">
            <a:extLst>
              <a:ext uri="{FF2B5EF4-FFF2-40B4-BE49-F238E27FC236}">
                <a16:creationId xmlns:a16="http://schemas.microsoft.com/office/drawing/2014/main" id="{5D1697BF-06F0-1F47-EEBA-BBAE1DB5954D}"/>
              </a:ext>
            </a:extLst>
          </p:cNvPr>
          <p:cNvSpPr txBox="1"/>
          <p:nvPr/>
        </p:nvSpPr>
        <p:spPr>
          <a:xfrm>
            <a:off x="10386462" y="1710998"/>
            <a:ext cx="764566" cy="523220"/>
          </a:xfrm>
          <a:prstGeom prst="rect">
            <a:avLst/>
          </a:prstGeom>
          <a:solidFill>
            <a:schemeClr val="bg1"/>
          </a:solidFill>
          <a:ln w="38100">
            <a:solidFill>
              <a:srgbClr val="92D050"/>
            </a:solidFill>
          </a:ln>
        </p:spPr>
        <p:txBody>
          <a:bodyPr wrap="square" lIns="0" tIns="91440" rIns="0" bIns="9144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t>RGHX</a:t>
            </a:r>
          </a:p>
          <a:p>
            <a:pPr algn="ctr"/>
            <a:r>
              <a:rPr lang="en-US" dirty="0"/>
              <a:t>(x1 per loop)</a:t>
            </a:r>
          </a:p>
        </p:txBody>
      </p:sp>
      <p:cxnSp>
        <p:nvCxnSpPr>
          <p:cNvPr id="200" name="Straight Connector 199">
            <a:extLst>
              <a:ext uri="{FF2B5EF4-FFF2-40B4-BE49-F238E27FC236}">
                <a16:creationId xmlns:a16="http://schemas.microsoft.com/office/drawing/2014/main" id="{2C03E4CB-257A-B39D-F461-DA0D7F963C24}"/>
              </a:ext>
            </a:extLst>
          </p:cNvPr>
          <p:cNvCxnSpPr>
            <a:cxnSpLocks/>
          </p:cNvCxnSpPr>
          <p:nvPr/>
        </p:nvCxnSpPr>
        <p:spPr bwMode="auto">
          <a:xfrm>
            <a:off x="6889153" y="3273787"/>
            <a:ext cx="4762074" cy="0"/>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96" name="Picture 195">
            <a:extLst>
              <a:ext uri="{FF2B5EF4-FFF2-40B4-BE49-F238E27FC236}">
                <a16:creationId xmlns:a16="http://schemas.microsoft.com/office/drawing/2014/main" id="{6F52FD57-5D3A-D6C5-0994-AB0B3B33F0C3}"/>
              </a:ext>
            </a:extLst>
          </p:cNvPr>
          <p:cNvPicPr>
            <a:picLocks noChangeAspect="1"/>
          </p:cNvPicPr>
          <p:nvPr/>
        </p:nvPicPr>
        <p:blipFill>
          <a:blip r:embed="rId3"/>
          <a:stretch>
            <a:fillRect/>
          </a:stretch>
        </p:blipFill>
        <p:spPr>
          <a:xfrm rot="10800000">
            <a:off x="11108899" y="3168506"/>
            <a:ext cx="255191" cy="185593"/>
          </a:xfrm>
          <a:prstGeom prst="rect">
            <a:avLst/>
          </a:prstGeom>
          <a:solidFill>
            <a:schemeClr val="bg1"/>
          </a:solidFill>
        </p:spPr>
      </p:pic>
      <p:cxnSp>
        <p:nvCxnSpPr>
          <p:cNvPr id="210" name="Straight Connector 209">
            <a:extLst>
              <a:ext uri="{FF2B5EF4-FFF2-40B4-BE49-F238E27FC236}">
                <a16:creationId xmlns:a16="http://schemas.microsoft.com/office/drawing/2014/main" id="{8F45502A-D516-41D4-58D0-DA0C78CFD204}"/>
              </a:ext>
            </a:extLst>
          </p:cNvPr>
          <p:cNvCxnSpPr/>
          <p:nvPr/>
        </p:nvCxnSpPr>
        <p:spPr bwMode="auto">
          <a:xfrm flipH="1">
            <a:off x="6982202" y="2349806"/>
            <a:ext cx="123825" cy="0"/>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E82C59FF-0D6D-BB50-58F2-5ED679F9965A}"/>
              </a:ext>
            </a:extLst>
          </p:cNvPr>
          <p:cNvCxnSpPr/>
          <p:nvPr/>
        </p:nvCxnSpPr>
        <p:spPr bwMode="auto">
          <a:xfrm flipH="1">
            <a:off x="6273772" y="2973694"/>
            <a:ext cx="629653" cy="0"/>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CDE74EB1-746E-60E3-2DC2-5EBF106544FD}"/>
              </a:ext>
            </a:extLst>
          </p:cNvPr>
          <p:cNvCxnSpPr>
            <a:cxnSpLocks/>
          </p:cNvCxnSpPr>
          <p:nvPr/>
        </p:nvCxnSpPr>
        <p:spPr bwMode="auto">
          <a:xfrm flipV="1">
            <a:off x="6290439" y="2333995"/>
            <a:ext cx="0" cy="640080"/>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3" name="TextBox 64">
            <a:extLst>
              <a:ext uri="{FF2B5EF4-FFF2-40B4-BE49-F238E27FC236}">
                <a16:creationId xmlns:a16="http://schemas.microsoft.com/office/drawing/2014/main" id="{AFD63ABE-64A8-F159-8A18-A03FF40ADE4A}"/>
              </a:ext>
            </a:extLst>
          </p:cNvPr>
          <p:cNvSpPr txBox="1"/>
          <p:nvPr/>
        </p:nvSpPr>
        <p:spPr>
          <a:xfrm>
            <a:off x="5941538" y="2448382"/>
            <a:ext cx="445940" cy="430887"/>
          </a:xfrm>
          <a:prstGeom prst="rect">
            <a:avLst/>
          </a:prstGeom>
          <a:solidFill>
            <a:schemeClr val="bg1"/>
          </a:solidFill>
          <a:ln w="38100">
            <a:solidFill>
              <a:schemeClr val="tx1"/>
            </a:solidFill>
          </a:ln>
        </p:spPr>
        <p:txBody>
          <a:bodyPr wrap="square" lIns="0" tIns="45720" rIns="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t>HALO</a:t>
            </a:r>
          </a:p>
          <a:p>
            <a:pPr algn="ctr"/>
            <a:r>
              <a:rPr lang="en-US" dirty="0"/>
              <a:t>MHX</a:t>
            </a:r>
          </a:p>
        </p:txBody>
      </p:sp>
      <p:cxnSp>
        <p:nvCxnSpPr>
          <p:cNvPr id="214" name="Straight Connector 213">
            <a:extLst>
              <a:ext uri="{FF2B5EF4-FFF2-40B4-BE49-F238E27FC236}">
                <a16:creationId xmlns:a16="http://schemas.microsoft.com/office/drawing/2014/main" id="{6C658E1D-47D7-527E-BFBF-A97E8E698479}"/>
              </a:ext>
            </a:extLst>
          </p:cNvPr>
          <p:cNvCxnSpPr>
            <a:cxnSpLocks/>
          </p:cNvCxnSpPr>
          <p:nvPr/>
        </p:nvCxnSpPr>
        <p:spPr bwMode="auto">
          <a:xfrm flipH="1" flipV="1">
            <a:off x="6290439" y="2347116"/>
            <a:ext cx="544896" cy="0"/>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177A83CA-5D5B-1561-668F-E7D4A08D9E3F}"/>
              </a:ext>
            </a:extLst>
          </p:cNvPr>
          <p:cNvCxnSpPr>
            <a:cxnSpLocks/>
          </p:cNvCxnSpPr>
          <p:nvPr/>
        </p:nvCxnSpPr>
        <p:spPr bwMode="auto">
          <a:xfrm flipH="1">
            <a:off x="7270331" y="2341615"/>
            <a:ext cx="1648653" cy="15017"/>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0" name="Isosceles Triangle 219">
            <a:extLst>
              <a:ext uri="{FF2B5EF4-FFF2-40B4-BE49-F238E27FC236}">
                <a16:creationId xmlns:a16="http://schemas.microsoft.com/office/drawing/2014/main" id="{B364E5D7-81BB-0192-6B15-0068AED05B97}"/>
              </a:ext>
            </a:extLst>
          </p:cNvPr>
          <p:cNvSpPr/>
          <p:nvPr/>
        </p:nvSpPr>
        <p:spPr bwMode="auto">
          <a:xfrm rot="16200000">
            <a:off x="6471556" y="2846234"/>
            <a:ext cx="163512" cy="260350"/>
          </a:xfrm>
          <a:prstGeom prst="triangl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221" name="Isosceles Triangle 220">
            <a:extLst>
              <a:ext uri="{FF2B5EF4-FFF2-40B4-BE49-F238E27FC236}">
                <a16:creationId xmlns:a16="http://schemas.microsoft.com/office/drawing/2014/main" id="{9E2FB71D-14E3-071D-532E-FC3E9A6CDC91}"/>
              </a:ext>
            </a:extLst>
          </p:cNvPr>
          <p:cNvSpPr/>
          <p:nvPr/>
        </p:nvSpPr>
        <p:spPr bwMode="auto">
          <a:xfrm rot="5400000">
            <a:off x="8113490" y="2218199"/>
            <a:ext cx="165100" cy="260350"/>
          </a:xfrm>
          <a:prstGeom prst="triangl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223" name="TextBox 222">
            <a:extLst>
              <a:ext uri="{FF2B5EF4-FFF2-40B4-BE49-F238E27FC236}">
                <a16:creationId xmlns:a16="http://schemas.microsoft.com/office/drawing/2014/main" id="{3E92BC87-EA27-3F88-EC99-3C298B30BD9B}"/>
              </a:ext>
            </a:extLst>
          </p:cNvPr>
          <p:cNvSpPr txBox="1"/>
          <p:nvPr/>
        </p:nvSpPr>
        <p:spPr>
          <a:xfrm>
            <a:off x="6902473" y="2824323"/>
            <a:ext cx="1093504" cy="276999"/>
          </a:xfrm>
          <a:prstGeom prst="rect">
            <a:avLst/>
          </a:prstGeom>
          <a:noFill/>
        </p:spPr>
        <p:txBody>
          <a:bodyPr wrap="none" rtlCol="0">
            <a:spAutoFit/>
          </a:bodyPr>
          <a:lstStyle/>
          <a:p>
            <a:r>
              <a:rPr lang="en-US" sz="1200" dirty="0"/>
              <a:t>X-strap 3WMV</a:t>
            </a:r>
          </a:p>
        </p:txBody>
      </p:sp>
      <p:cxnSp>
        <p:nvCxnSpPr>
          <p:cNvPr id="227" name="Straight Connector 226">
            <a:extLst>
              <a:ext uri="{FF2B5EF4-FFF2-40B4-BE49-F238E27FC236}">
                <a16:creationId xmlns:a16="http://schemas.microsoft.com/office/drawing/2014/main" id="{D9C7F78C-86EA-CCBD-6DAE-AF2D9C18E962}"/>
              </a:ext>
            </a:extLst>
          </p:cNvPr>
          <p:cNvCxnSpPr>
            <a:cxnSpLocks/>
          </p:cNvCxnSpPr>
          <p:nvPr/>
        </p:nvCxnSpPr>
        <p:spPr bwMode="auto">
          <a:xfrm flipH="1" flipV="1">
            <a:off x="7198893" y="1852406"/>
            <a:ext cx="0" cy="570918"/>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2F3F9D63-4534-A38E-41C9-CC7FE75999D3}"/>
              </a:ext>
            </a:extLst>
          </p:cNvPr>
          <p:cNvCxnSpPr>
            <a:cxnSpLocks/>
          </p:cNvCxnSpPr>
          <p:nvPr/>
        </p:nvCxnSpPr>
        <p:spPr bwMode="auto">
          <a:xfrm flipV="1">
            <a:off x="6908188" y="1834868"/>
            <a:ext cx="0" cy="1448666"/>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7" name="Oval 216">
            <a:extLst>
              <a:ext uri="{FF2B5EF4-FFF2-40B4-BE49-F238E27FC236}">
                <a16:creationId xmlns:a16="http://schemas.microsoft.com/office/drawing/2014/main" id="{D0A25F3F-B825-3009-2802-89919D0E1E46}"/>
              </a:ext>
            </a:extLst>
          </p:cNvPr>
          <p:cNvSpPr/>
          <p:nvPr/>
        </p:nvSpPr>
        <p:spPr bwMode="auto">
          <a:xfrm>
            <a:off x="7122694" y="2275193"/>
            <a:ext cx="147637" cy="147638"/>
          </a:xfrm>
          <a:prstGeom prst="ellipse">
            <a:avLst/>
          </a:prstGeom>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b"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cxnSp>
        <p:nvCxnSpPr>
          <p:cNvPr id="218" name="Straight Connector 217">
            <a:extLst>
              <a:ext uri="{FF2B5EF4-FFF2-40B4-BE49-F238E27FC236}">
                <a16:creationId xmlns:a16="http://schemas.microsoft.com/office/drawing/2014/main" id="{E3258CD2-7E95-A0BC-10D4-38AFE50C48D0}"/>
              </a:ext>
            </a:extLst>
          </p:cNvPr>
          <p:cNvCxnSpPr/>
          <p:nvPr/>
        </p:nvCxnSpPr>
        <p:spPr bwMode="auto">
          <a:xfrm>
            <a:off x="7144919" y="2297418"/>
            <a:ext cx="104775" cy="10477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2171FFCA-9D5D-05A3-A086-DF9D594E2CA8}"/>
              </a:ext>
            </a:extLst>
          </p:cNvPr>
          <p:cNvCxnSpPr/>
          <p:nvPr/>
        </p:nvCxnSpPr>
        <p:spPr bwMode="auto">
          <a:xfrm flipH="1">
            <a:off x="7144919" y="2297418"/>
            <a:ext cx="104775" cy="10477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22" name="Picture 221">
            <a:extLst>
              <a:ext uri="{FF2B5EF4-FFF2-40B4-BE49-F238E27FC236}">
                <a16:creationId xmlns:a16="http://schemas.microsoft.com/office/drawing/2014/main" id="{2F9BA37F-2B1B-0992-1164-C0A00AE6BDA4}"/>
              </a:ext>
            </a:extLst>
          </p:cNvPr>
          <p:cNvPicPr>
            <a:picLocks noChangeAspect="1"/>
          </p:cNvPicPr>
          <p:nvPr/>
        </p:nvPicPr>
        <p:blipFill>
          <a:blip r:embed="rId3"/>
          <a:stretch>
            <a:fillRect/>
          </a:stretch>
        </p:blipFill>
        <p:spPr>
          <a:xfrm rot="5400000">
            <a:off x="6745941" y="2874788"/>
            <a:ext cx="255191" cy="185593"/>
          </a:xfrm>
          <a:prstGeom prst="rect">
            <a:avLst/>
          </a:prstGeom>
          <a:solidFill>
            <a:schemeClr val="bg1"/>
          </a:solidFill>
        </p:spPr>
      </p:pic>
      <p:sp>
        <p:nvSpPr>
          <p:cNvPr id="215" name="Arc 214">
            <a:extLst>
              <a:ext uri="{FF2B5EF4-FFF2-40B4-BE49-F238E27FC236}">
                <a16:creationId xmlns:a16="http://schemas.microsoft.com/office/drawing/2014/main" id="{C5DAA52B-C701-DCC8-0F6C-D3218FDEFC8D}"/>
              </a:ext>
            </a:extLst>
          </p:cNvPr>
          <p:cNvSpPr/>
          <p:nvPr/>
        </p:nvSpPr>
        <p:spPr bwMode="auto">
          <a:xfrm rot="16200000" flipV="1">
            <a:off x="6807554" y="2259318"/>
            <a:ext cx="203200" cy="180975"/>
          </a:xfrm>
          <a:prstGeom prst="arc">
            <a:avLst>
              <a:gd name="adj1" fmla="val 16200000"/>
              <a:gd name="adj2" fmla="val 5415357"/>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0" tIns="0" rIns="0" bIns="0" numCol="1" rtlCol="0" anchor="b" anchorCtr="0" compatLnSpc="1">
            <a:prstTxWarp prst="textNoShape">
              <a:avLst/>
            </a:prstTxWarp>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grpSp>
        <p:nvGrpSpPr>
          <p:cNvPr id="243" name="Group 242">
            <a:extLst>
              <a:ext uri="{FF2B5EF4-FFF2-40B4-BE49-F238E27FC236}">
                <a16:creationId xmlns:a16="http://schemas.microsoft.com/office/drawing/2014/main" id="{D9810472-8991-A1E9-1A73-F28E94B27F5D}"/>
              </a:ext>
            </a:extLst>
          </p:cNvPr>
          <p:cNvGrpSpPr/>
          <p:nvPr/>
        </p:nvGrpSpPr>
        <p:grpSpPr>
          <a:xfrm>
            <a:off x="6854526" y="1112318"/>
            <a:ext cx="844163" cy="714665"/>
            <a:chOff x="1893993" y="3840829"/>
            <a:chExt cx="844163" cy="714665"/>
          </a:xfrm>
        </p:grpSpPr>
        <p:sp>
          <p:nvSpPr>
            <p:cNvPr id="244" name="Oval 243">
              <a:extLst>
                <a:ext uri="{FF2B5EF4-FFF2-40B4-BE49-F238E27FC236}">
                  <a16:creationId xmlns:a16="http://schemas.microsoft.com/office/drawing/2014/main" id="{4A75FC25-09F8-2C71-4A3E-99AF7B0BC0A7}"/>
                </a:ext>
              </a:extLst>
            </p:cNvPr>
            <p:cNvSpPr/>
            <p:nvPr/>
          </p:nvSpPr>
          <p:spPr>
            <a:xfrm>
              <a:off x="1893993" y="3840829"/>
              <a:ext cx="844163" cy="38846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a:solidFill>
                    <a:sysClr val="windowText" lastClr="000000"/>
                  </a:solidFill>
                  <a:latin typeface="Arial" panose="020B0604020202020204" pitchFamily="34" charset="0"/>
                  <a:cs typeface="Arial" panose="020B0604020202020204" pitchFamily="34" charset="0"/>
                </a:rPr>
                <a:t>CHX’s inlet</a:t>
              </a:r>
              <a:endParaRPr lang="en-US" sz="1200" dirty="0">
                <a:solidFill>
                  <a:sysClr val="windowText" lastClr="000000"/>
                </a:solidFill>
              </a:endParaRPr>
            </a:p>
          </p:txBody>
        </p:sp>
        <p:cxnSp>
          <p:nvCxnSpPr>
            <p:cNvPr id="245" name="Straight Connector 244">
              <a:extLst>
                <a:ext uri="{FF2B5EF4-FFF2-40B4-BE49-F238E27FC236}">
                  <a16:creationId xmlns:a16="http://schemas.microsoft.com/office/drawing/2014/main" id="{6E7FF358-FC7A-2C98-5D37-C0C3C2725E5A}"/>
                </a:ext>
              </a:extLst>
            </p:cNvPr>
            <p:cNvCxnSpPr>
              <a:cxnSpLocks/>
              <a:endCxn id="244" idx="4"/>
            </p:cNvCxnSpPr>
            <p:nvPr/>
          </p:nvCxnSpPr>
          <p:spPr>
            <a:xfrm flipV="1">
              <a:off x="2316075" y="4229298"/>
              <a:ext cx="0" cy="3261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6" name="TextBox 255">
            <a:extLst>
              <a:ext uri="{FF2B5EF4-FFF2-40B4-BE49-F238E27FC236}">
                <a16:creationId xmlns:a16="http://schemas.microsoft.com/office/drawing/2014/main" id="{64A75978-5C7C-7BC2-5B54-B496595A4A28}"/>
              </a:ext>
            </a:extLst>
          </p:cNvPr>
          <p:cNvSpPr txBox="1"/>
          <p:nvPr/>
        </p:nvSpPr>
        <p:spPr>
          <a:xfrm>
            <a:off x="8326215" y="1222863"/>
            <a:ext cx="1754070" cy="307777"/>
          </a:xfrm>
          <a:prstGeom prst="rect">
            <a:avLst/>
          </a:prstGeom>
          <a:noFill/>
        </p:spPr>
        <p:txBody>
          <a:bodyPr wrap="none" rtlCol="0">
            <a:spAutoFit/>
          </a:bodyPr>
          <a:lstStyle/>
          <a:p>
            <a:r>
              <a:rPr lang="en-US" sz="1400" dirty="0"/>
              <a:t>IHAB Internal Volume</a:t>
            </a:r>
          </a:p>
        </p:txBody>
      </p:sp>
      <p:cxnSp>
        <p:nvCxnSpPr>
          <p:cNvPr id="257" name="Straight Connector 256">
            <a:extLst>
              <a:ext uri="{FF2B5EF4-FFF2-40B4-BE49-F238E27FC236}">
                <a16:creationId xmlns:a16="http://schemas.microsoft.com/office/drawing/2014/main" id="{5B3C738B-8299-7199-8283-06D17739882B}"/>
              </a:ext>
            </a:extLst>
          </p:cNvPr>
          <p:cNvCxnSpPr>
            <a:cxnSpLocks/>
          </p:cNvCxnSpPr>
          <p:nvPr/>
        </p:nvCxnSpPr>
        <p:spPr bwMode="auto">
          <a:xfrm>
            <a:off x="6423391" y="3587385"/>
            <a:ext cx="2865897"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0D365ED0-13C8-96D9-6A30-8FFFBC034CE0}"/>
              </a:ext>
            </a:extLst>
          </p:cNvPr>
          <p:cNvCxnSpPr>
            <a:cxnSpLocks/>
          </p:cNvCxnSpPr>
          <p:nvPr/>
        </p:nvCxnSpPr>
        <p:spPr bwMode="auto">
          <a:xfrm flipH="1">
            <a:off x="9272571" y="3587687"/>
            <a:ext cx="0" cy="2420207"/>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62" name="Picture 261">
            <a:extLst>
              <a:ext uri="{FF2B5EF4-FFF2-40B4-BE49-F238E27FC236}">
                <a16:creationId xmlns:a16="http://schemas.microsoft.com/office/drawing/2014/main" id="{9A122A9E-9040-8C8E-EABC-5983976FA84C}"/>
              </a:ext>
            </a:extLst>
          </p:cNvPr>
          <p:cNvPicPr>
            <a:picLocks noChangeAspect="1"/>
          </p:cNvPicPr>
          <p:nvPr/>
        </p:nvPicPr>
        <p:blipFill>
          <a:blip r:embed="rId3"/>
          <a:stretch>
            <a:fillRect/>
          </a:stretch>
        </p:blipFill>
        <p:spPr>
          <a:xfrm rot="5400000">
            <a:off x="9126218" y="4148591"/>
            <a:ext cx="251461" cy="182880"/>
          </a:xfrm>
          <a:prstGeom prst="rect">
            <a:avLst/>
          </a:prstGeom>
          <a:solidFill>
            <a:schemeClr val="bg1"/>
          </a:solidFill>
        </p:spPr>
      </p:pic>
      <p:cxnSp>
        <p:nvCxnSpPr>
          <p:cNvPr id="264" name="Straight Connector 263">
            <a:extLst>
              <a:ext uri="{FF2B5EF4-FFF2-40B4-BE49-F238E27FC236}">
                <a16:creationId xmlns:a16="http://schemas.microsoft.com/office/drawing/2014/main" id="{A1039E39-1850-63DE-1DF3-ACBCFE0ADB00}"/>
              </a:ext>
            </a:extLst>
          </p:cNvPr>
          <p:cNvCxnSpPr>
            <a:cxnSpLocks/>
            <a:stCxn id="262" idx="2"/>
          </p:cNvCxnSpPr>
          <p:nvPr/>
        </p:nvCxnSpPr>
        <p:spPr bwMode="auto">
          <a:xfrm flipH="1">
            <a:off x="6948488" y="4240032"/>
            <a:ext cx="2212021"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B889D090-37F0-AF7A-EDEA-1120149B9179}"/>
              </a:ext>
            </a:extLst>
          </p:cNvPr>
          <p:cNvCxnSpPr>
            <a:cxnSpLocks/>
          </p:cNvCxnSpPr>
          <p:nvPr/>
        </p:nvCxnSpPr>
        <p:spPr bwMode="auto">
          <a:xfrm flipH="1">
            <a:off x="6948488" y="4831991"/>
            <a:ext cx="2329319"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1" name="Straight Connector 270">
            <a:extLst>
              <a:ext uri="{FF2B5EF4-FFF2-40B4-BE49-F238E27FC236}">
                <a16:creationId xmlns:a16="http://schemas.microsoft.com/office/drawing/2014/main" id="{68DE4015-D871-4AF1-CCD1-34249AF85712}"/>
              </a:ext>
            </a:extLst>
          </p:cNvPr>
          <p:cNvCxnSpPr>
            <a:cxnSpLocks/>
          </p:cNvCxnSpPr>
          <p:nvPr/>
        </p:nvCxnSpPr>
        <p:spPr bwMode="auto">
          <a:xfrm flipV="1">
            <a:off x="6968714" y="4237650"/>
            <a:ext cx="0" cy="596251"/>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4" name="Straight Connector 273">
            <a:extLst>
              <a:ext uri="{FF2B5EF4-FFF2-40B4-BE49-F238E27FC236}">
                <a16:creationId xmlns:a16="http://schemas.microsoft.com/office/drawing/2014/main" id="{03AD4F35-C592-D42E-E47E-DDDB3C2394CC}"/>
              </a:ext>
            </a:extLst>
          </p:cNvPr>
          <p:cNvCxnSpPr>
            <a:cxnSpLocks/>
          </p:cNvCxnSpPr>
          <p:nvPr/>
        </p:nvCxnSpPr>
        <p:spPr bwMode="auto">
          <a:xfrm flipV="1">
            <a:off x="6442155" y="3590068"/>
            <a:ext cx="0" cy="2398657"/>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86" name="Picture 285">
            <a:extLst>
              <a:ext uri="{FF2B5EF4-FFF2-40B4-BE49-F238E27FC236}">
                <a16:creationId xmlns:a16="http://schemas.microsoft.com/office/drawing/2014/main" id="{15A1109D-DCBF-07F3-6342-907DF8A72466}"/>
              </a:ext>
            </a:extLst>
          </p:cNvPr>
          <p:cNvPicPr>
            <a:picLocks noChangeAspect="1"/>
          </p:cNvPicPr>
          <p:nvPr/>
        </p:nvPicPr>
        <p:blipFill>
          <a:blip r:embed="rId4"/>
          <a:stretch>
            <a:fillRect/>
          </a:stretch>
        </p:blipFill>
        <p:spPr>
          <a:xfrm rot="16200000">
            <a:off x="11518700" y="2520108"/>
            <a:ext cx="361950" cy="246062"/>
          </a:xfrm>
          <a:prstGeom prst="rect">
            <a:avLst/>
          </a:prstGeom>
          <a:ln w="19050">
            <a:solidFill>
              <a:schemeClr val="tx1"/>
            </a:solidFill>
          </a:ln>
        </p:spPr>
      </p:pic>
      <p:pic>
        <p:nvPicPr>
          <p:cNvPr id="289" name="Picture 288">
            <a:extLst>
              <a:ext uri="{FF2B5EF4-FFF2-40B4-BE49-F238E27FC236}">
                <a16:creationId xmlns:a16="http://schemas.microsoft.com/office/drawing/2014/main" id="{BF735029-35DC-E1B6-21AD-1AEE83A3D2BD}"/>
              </a:ext>
            </a:extLst>
          </p:cNvPr>
          <p:cNvPicPr>
            <a:picLocks noChangeAspect="1"/>
          </p:cNvPicPr>
          <p:nvPr/>
        </p:nvPicPr>
        <p:blipFill>
          <a:blip r:embed="rId4"/>
          <a:stretch>
            <a:fillRect/>
          </a:stretch>
        </p:blipFill>
        <p:spPr>
          <a:xfrm rot="16200000">
            <a:off x="9135920" y="3732677"/>
            <a:ext cx="361950" cy="246062"/>
          </a:xfrm>
          <a:prstGeom prst="rect">
            <a:avLst/>
          </a:prstGeom>
          <a:ln w="19050">
            <a:solidFill>
              <a:schemeClr val="tx1"/>
            </a:solidFill>
          </a:ln>
        </p:spPr>
      </p:pic>
      <p:cxnSp>
        <p:nvCxnSpPr>
          <p:cNvPr id="293" name="Straight Connector 292">
            <a:extLst>
              <a:ext uri="{FF2B5EF4-FFF2-40B4-BE49-F238E27FC236}">
                <a16:creationId xmlns:a16="http://schemas.microsoft.com/office/drawing/2014/main" id="{852AF540-060C-105C-D970-1BFFED2B0A3F}"/>
              </a:ext>
            </a:extLst>
          </p:cNvPr>
          <p:cNvCxnSpPr>
            <a:cxnSpLocks/>
            <a:endCxn id="15" idx="3"/>
          </p:cNvCxnSpPr>
          <p:nvPr/>
        </p:nvCxnSpPr>
        <p:spPr bwMode="auto">
          <a:xfrm flipH="1">
            <a:off x="9052288" y="5265380"/>
            <a:ext cx="220283"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7" name="Straight Connector 296">
            <a:extLst>
              <a:ext uri="{FF2B5EF4-FFF2-40B4-BE49-F238E27FC236}">
                <a16:creationId xmlns:a16="http://schemas.microsoft.com/office/drawing/2014/main" id="{4767F87A-25C3-AE34-090E-333BCB902119}"/>
              </a:ext>
            </a:extLst>
          </p:cNvPr>
          <p:cNvCxnSpPr>
            <a:cxnSpLocks/>
          </p:cNvCxnSpPr>
          <p:nvPr/>
        </p:nvCxnSpPr>
        <p:spPr bwMode="auto">
          <a:xfrm flipH="1">
            <a:off x="9053165" y="5991900"/>
            <a:ext cx="219406"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ACD3E4BC-4E2B-C577-98BD-59552335944A}"/>
              </a:ext>
            </a:extLst>
          </p:cNvPr>
          <p:cNvCxnSpPr>
            <a:cxnSpLocks/>
            <a:stCxn id="15" idx="1"/>
          </p:cNvCxnSpPr>
          <p:nvPr/>
        </p:nvCxnSpPr>
        <p:spPr bwMode="auto">
          <a:xfrm flipH="1">
            <a:off x="6442155" y="5265380"/>
            <a:ext cx="104072"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0" name="Straight Connector 299">
            <a:extLst>
              <a:ext uri="{FF2B5EF4-FFF2-40B4-BE49-F238E27FC236}">
                <a16:creationId xmlns:a16="http://schemas.microsoft.com/office/drawing/2014/main" id="{CEBEF543-B2DA-83DF-C89A-187C172F9905}"/>
              </a:ext>
            </a:extLst>
          </p:cNvPr>
          <p:cNvCxnSpPr>
            <a:cxnSpLocks/>
            <a:stCxn id="8" idx="1"/>
          </p:cNvCxnSpPr>
          <p:nvPr/>
        </p:nvCxnSpPr>
        <p:spPr bwMode="auto">
          <a:xfrm flipH="1">
            <a:off x="6423137" y="5991107"/>
            <a:ext cx="123967" cy="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6" name="Oval 305">
            <a:extLst>
              <a:ext uri="{FF2B5EF4-FFF2-40B4-BE49-F238E27FC236}">
                <a16:creationId xmlns:a16="http://schemas.microsoft.com/office/drawing/2014/main" id="{908AD049-6F5E-F8DC-B0F8-311815783403}"/>
              </a:ext>
            </a:extLst>
          </p:cNvPr>
          <p:cNvSpPr/>
          <p:nvPr/>
        </p:nvSpPr>
        <p:spPr>
          <a:xfrm>
            <a:off x="5901512" y="3627985"/>
            <a:ext cx="1164357" cy="584084"/>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ysClr val="windowText" lastClr="000000"/>
                </a:solidFill>
                <a:latin typeface="Arial" panose="020B0604020202020204" pitchFamily="34" charset="0"/>
                <a:cs typeface="Arial" panose="020B0604020202020204" pitchFamily="34" charset="0"/>
              </a:rPr>
              <a:t>IFHX inlet controlled setpoint</a:t>
            </a:r>
            <a:endParaRPr lang="en-US" sz="1100" dirty="0">
              <a:solidFill>
                <a:sysClr val="windowText" lastClr="000000"/>
              </a:solidFill>
            </a:endParaRPr>
          </a:p>
        </p:txBody>
      </p:sp>
      <p:cxnSp>
        <p:nvCxnSpPr>
          <p:cNvPr id="317" name="Straight Connector 316">
            <a:extLst>
              <a:ext uri="{FF2B5EF4-FFF2-40B4-BE49-F238E27FC236}">
                <a16:creationId xmlns:a16="http://schemas.microsoft.com/office/drawing/2014/main" id="{AA6CA0F6-C1C0-5F4A-7057-E8168ACF9570}"/>
              </a:ext>
            </a:extLst>
          </p:cNvPr>
          <p:cNvCxnSpPr>
            <a:cxnSpLocks/>
            <a:endCxn id="319" idx="2"/>
          </p:cNvCxnSpPr>
          <p:nvPr/>
        </p:nvCxnSpPr>
        <p:spPr bwMode="auto">
          <a:xfrm flipV="1">
            <a:off x="10099449" y="3413718"/>
            <a:ext cx="2" cy="511255"/>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19" name="Picture 318">
            <a:extLst>
              <a:ext uri="{FF2B5EF4-FFF2-40B4-BE49-F238E27FC236}">
                <a16:creationId xmlns:a16="http://schemas.microsoft.com/office/drawing/2014/main" id="{142E8497-E386-71DA-05D6-9697F73CF393}"/>
              </a:ext>
            </a:extLst>
          </p:cNvPr>
          <p:cNvPicPr>
            <a:picLocks noChangeAspect="1"/>
          </p:cNvPicPr>
          <p:nvPr/>
        </p:nvPicPr>
        <p:blipFill>
          <a:blip r:embed="rId3"/>
          <a:stretch>
            <a:fillRect/>
          </a:stretch>
        </p:blipFill>
        <p:spPr>
          <a:xfrm>
            <a:off x="9971855" y="3228125"/>
            <a:ext cx="255191" cy="185593"/>
          </a:xfrm>
          <a:prstGeom prst="rect">
            <a:avLst/>
          </a:prstGeom>
          <a:solidFill>
            <a:schemeClr val="bg1"/>
          </a:solidFill>
        </p:spPr>
      </p:pic>
      <p:cxnSp>
        <p:nvCxnSpPr>
          <p:cNvPr id="320" name="Straight Connector 319">
            <a:extLst>
              <a:ext uri="{FF2B5EF4-FFF2-40B4-BE49-F238E27FC236}">
                <a16:creationId xmlns:a16="http://schemas.microsoft.com/office/drawing/2014/main" id="{DD496D01-27D7-28C7-51AB-422E40855357}"/>
              </a:ext>
            </a:extLst>
          </p:cNvPr>
          <p:cNvCxnSpPr>
            <a:cxnSpLocks/>
          </p:cNvCxnSpPr>
          <p:nvPr/>
        </p:nvCxnSpPr>
        <p:spPr bwMode="auto">
          <a:xfrm>
            <a:off x="9553574" y="3907850"/>
            <a:ext cx="555399" cy="0"/>
          </a:xfrm>
          <a:prstGeom prst="line">
            <a:avLst/>
          </a:prstGeom>
          <a:ln w="3810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13" name="TextBox 64">
            <a:extLst>
              <a:ext uri="{FF2B5EF4-FFF2-40B4-BE49-F238E27FC236}">
                <a16:creationId xmlns:a16="http://schemas.microsoft.com/office/drawing/2014/main" id="{C18C25BC-80F5-8270-9814-CF5260D17AE0}"/>
              </a:ext>
            </a:extLst>
          </p:cNvPr>
          <p:cNvSpPr txBox="1"/>
          <p:nvPr/>
        </p:nvSpPr>
        <p:spPr>
          <a:xfrm>
            <a:off x="9634015" y="3813348"/>
            <a:ext cx="401637" cy="430887"/>
          </a:xfrm>
          <a:prstGeom prst="rect">
            <a:avLst/>
          </a:prstGeom>
          <a:solidFill>
            <a:schemeClr val="bg1"/>
          </a:solidFill>
          <a:ln w="38100">
            <a:solidFill>
              <a:schemeClr val="tx1"/>
            </a:solidFill>
          </a:ln>
        </p:spPr>
        <p:txBody>
          <a:bodyPr wrap="square" lIns="0" tIns="45720" rIns="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t>ALM</a:t>
            </a:r>
          </a:p>
          <a:p>
            <a:pPr algn="ctr"/>
            <a:r>
              <a:rPr lang="en-US" dirty="0"/>
              <a:t>MHX</a:t>
            </a:r>
          </a:p>
        </p:txBody>
      </p:sp>
      <p:sp>
        <p:nvSpPr>
          <p:cNvPr id="328" name="Isosceles Triangle 327">
            <a:extLst>
              <a:ext uri="{FF2B5EF4-FFF2-40B4-BE49-F238E27FC236}">
                <a16:creationId xmlns:a16="http://schemas.microsoft.com/office/drawing/2014/main" id="{6255AB26-5E77-0C85-2638-AAA612DED9F7}"/>
              </a:ext>
            </a:extLst>
          </p:cNvPr>
          <p:cNvSpPr/>
          <p:nvPr/>
        </p:nvSpPr>
        <p:spPr bwMode="auto">
          <a:xfrm rot="5400000">
            <a:off x="9829960" y="1706728"/>
            <a:ext cx="165100" cy="260350"/>
          </a:xfrm>
          <a:prstGeom prst="triangl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329" name="Isosceles Triangle 328">
            <a:extLst>
              <a:ext uri="{FF2B5EF4-FFF2-40B4-BE49-F238E27FC236}">
                <a16:creationId xmlns:a16="http://schemas.microsoft.com/office/drawing/2014/main" id="{D21CBFBC-3DDA-5ADB-EC19-9763F9450721}"/>
              </a:ext>
            </a:extLst>
          </p:cNvPr>
          <p:cNvSpPr/>
          <p:nvPr/>
        </p:nvSpPr>
        <p:spPr bwMode="auto">
          <a:xfrm rot="16200000">
            <a:off x="9076563" y="3152636"/>
            <a:ext cx="165100" cy="260350"/>
          </a:xfrm>
          <a:prstGeom prst="triangl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269" name="TextBox 100">
            <a:extLst>
              <a:ext uri="{FF2B5EF4-FFF2-40B4-BE49-F238E27FC236}">
                <a16:creationId xmlns:a16="http://schemas.microsoft.com/office/drawing/2014/main" id="{D5924A36-9CB4-C64F-F652-CFABF883ADDF}"/>
              </a:ext>
            </a:extLst>
          </p:cNvPr>
          <p:cNvSpPr txBox="1"/>
          <p:nvPr/>
        </p:nvSpPr>
        <p:spPr>
          <a:xfrm>
            <a:off x="6295417" y="4321764"/>
            <a:ext cx="810004" cy="430887"/>
          </a:xfrm>
          <a:prstGeom prst="rect">
            <a:avLst/>
          </a:prstGeom>
          <a:solidFill>
            <a:schemeClr val="bg1"/>
          </a:solidFill>
          <a:ln w="38100">
            <a:solidFill>
              <a:srgbClr val="92D050"/>
            </a:solidFill>
          </a:ln>
        </p:spPr>
        <p:txBody>
          <a:bodyPr wrap="square" lIns="0" tIns="45720" rIns="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t>RGHX</a:t>
            </a:r>
          </a:p>
          <a:p>
            <a:pPr algn="ctr"/>
            <a:r>
              <a:rPr lang="en-US" dirty="0"/>
              <a:t>(x1 per loop)</a:t>
            </a:r>
          </a:p>
        </p:txBody>
      </p:sp>
      <p:sp>
        <p:nvSpPr>
          <p:cNvPr id="362" name="Isosceles Triangle 361">
            <a:extLst>
              <a:ext uri="{FF2B5EF4-FFF2-40B4-BE49-F238E27FC236}">
                <a16:creationId xmlns:a16="http://schemas.microsoft.com/office/drawing/2014/main" id="{854095D6-DF42-EA8F-A2EF-794DA40B1766}"/>
              </a:ext>
            </a:extLst>
          </p:cNvPr>
          <p:cNvSpPr/>
          <p:nvPr/>
        </p:nvSpPr>
        <p:spPr bwMode="auto">
          <a:xfrm rot="16200000">
            <a:off x="8113490" y="4114325"/>
            <a:ext cx="165100" cy="260350"/>
          </a:xfrm>
          <a:prstGeom prst="triangl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363" name="Isosceles Triangle 362">
            <a:extLst>
              <a:ext uri="{FF2B5EF4-FFF2-40B4-BE49-F238E27FC236}">
                <a16:creationId xmlns:a16="http://schemas.microsoft.com/office/drawing/2014/main" id="{B7359A14-179B-2811-E099-1CAA84659D2E}"/>
              </a:ext>
            </a:extLst>
          </p:cNvPr>
          <p:cNvSpPr/>
          <p:nvPr/>
        </p:nvSpPr>
        <p:spPr bwMode="auto">
          <a:xfrm rot="10800000">
            <a:off x="9194177" y="4485143"/>
            <a:ext cx="165100" cy="260350"/>
          </a:xfrm>
          <a:prstGeom prst="triangl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364" name="Isosceles Triangle 363">
            <a:extLst>
              <a:ext uri="{FF2B5EF4-FFF2-40B4-BE49-F238E27FC236}">
                <a16:creationId xmlns:a16="http://schemas.microsoft.com/office/drawing/2014/main" id="{0C15A796-AFD8-1C09-0E91-C355AF9FC570}"/>
              </a:ext>
            </a:extLst>
          </p:cNvPr>
          <p:cNvSpPr/>
          <p:nvPr/>
        </p:nvSpPr>
        <p:spPr bwMode="auto">
          <a:xfrm rot="16200000">
            <a:off x="9102178" y="5199438"/>
            <a:ext cx="111581" cy="134190"/>
          </a:xfrm>
          <a:prstGeom prst="triangl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365" name="Isosceles Triangle 364">
            <a:extLst>
              <a:ext uri="{FF2B5EF4-FFF2-40B4-BE49-F238E27FC236}">
                <a16:creationId xmlns:a16="http://schemas.microsoft.com/office/drawing/2014/main" id="{CA1844E4-A0E3-59E8-9F87-2B1BDEBC9BE1}"/>
              </a:ext>
            </a:extLst>
          </p:cNvPr>
          <p:cNvSpPr/>
          <p:nvPr/>
        </p:nvSpPr>
        <p:spPr bwMode="auto">
          <a:xfrm rot="16200000">
            <a:off x="9088353" y="5920889"/>
            <a:ext cx="111581" cy="134190"/>
          </a:xfrm>
          <a:prstGeom prst="triangl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382" name="Rectangle 381">
            <a:extLst>
              <a:ext uri="{FF2B5EF4-FFF2-40B4-BE49-F238E27FC236}">
                <a16:creationId xmlns:a16="http://schemas.microsoft.com/office/drawing/2014/main" id="{97FD076C-5EFB-0066-0851-A8764F2C98D0}"/>
              </a:ext>
            </a:extLst>
          </p:cNvPr>
          <p:cNvSpPr/>
          <p:nvPr/>
        </p:nvSpPr>
        <p:spPr>
          <a:xfrm>
            <a:off x="6588598" y="1538082"/>
            <a:ext cx="5436618" cy="1947593"/>
          </a:xfrm>
          <a:prstGeom prst="rect">
            <a:avLst/>
          </a:prstGeom>
          <a:noFill/>
          <a:ln w="285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TextBox 58">
            <a:extLst>
              <a:ext uri="{FF2B5EF4-FFF2-40B4-BE49-F238E27FC236}">
                <a16:creationId xmlns:a16="http://schemas.microsoft.com/office/drawing/2014/main" id="{EFE298E3-AB36-9E74-DB55-6A5AD67CF341}"/>
              </a:ext>
            </a:extLst>
          </p:cNvPr>
          <p:cNvSpPr txBox="1"/>
          <p:nvPr/>
        </p:nvSpPr>
        <p:spPr>
          <a:xfrm>
            <a:off x="7562394" y="3184420"/>
            <a:ext cx="1049665" cy="523220"/>
          </a:xfrm>
          <a:prstGeom prst="rect">
            <a:avLst/>
          </a:prstGeom>
          <a:solidFill>
            <a:schemeClr val="bg1"/>
          </a:solidFill>
          <a:ln w="38100">
            <a:solidFill>
              <a:schemeClr val="tx1"/>
            </a:solidFill>
          </a:ln>
        </p:spPr>
        <p:txBody>
          <a:bodyPr wrap="square" lIns="0" tIns="45720" rIns="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IFHX</a:t>
            </a:r>
          </a:p>
          <a:p>
            <a:pPr algn="ctr"/>
            <a:r>
              <a:rPr lang="en-US" sz="1400" dirty="0"/>
              <a:t>(x1 per loop)</a:t>
            </a:r>
          </a:p>
        </p:txBody>
      </p:sp>
      <p:sp>
        <p:nvSpPr>
          <p:cNvPr id="397" name="TextBox 396">
            <a:extLst>
              <a:ext uri="{FF2B5EF4-FFF2-40B4-BE49-F238E27FC236}">
                <a16:creationId xmlns:a16="http://schemas.microsoft.com/office/drawing/2014/main" id="{1DF30DEF-A07D-1A41-7C5C-D83AFD0A2147}"/>
              </a:ext>
            </a:extLst>
          </p:cNvPr>
          <p:cNvSpPr txBox="1"/>
          <p:nvPr/>
        </p:nvSpPr>
        <p:spPr>
          <a:xfrm>
            <a:off x="6912952" y="2374650"/>
            <a:ext cx="1568128" cy="276999"/>
          </a:xfrm>
          <a:prstGeom prst="rect">
            <a:avLst/>
          </a:prstGeom>
          <a:noFill/>
        </p:spPr>
        <p:txBody>
          <a:bodyPr wrap="square" rtlCol="0">
            <a:spAutoFit/>
          </a:bodyPr>
          <a:lstStyle/>
          <a:p>
            <a:r>
              <a:rPr lang="en-US" sz="1200" dirty="0"/>
              <a:t>X-strap solenoid valve</a:t>
            </a:r>
          </a:p>
        </p:txBody>
      </p:sp>
      <p:sp>
        <p:nvSpPr>
          <p:cNvPr id="398" name="TextBox 397">
            <a:extLst>
              <a:ext uri="{FF2B5EF4-FFF2-40B4-BE49-F238E27FC236}">
                <a16:creationId xmlns:a16="http://schemas.microsoft.com/office/drawing/2014/main" id="{E812C703-22BA-2155-A4F1-B45D9FE9F93E}"/>
              </a:ext>
            </a:extLst>
          </p:cNvPr>
          <p:cNvSpPr txBox="1"/>
          <p:nvPr/>
        </p:nvSpPr>
        <p:spPr>
          <a:xfrm>
            <a:off x="9257135" y="3021446"/>
            <a:ext cx="1093504" cy="276999"/>
          </a:xfrm>
          <a:prstGeom prst="rect">
            <a:avLst/>
          </a:prstGeom>
          <a:noFill/>
        </p:spPr>
        <p:txBody>
          <a:bodyPr wrap="none" rtlCol="0">
            <a:spAutoFit/>
          </a:bodyPr>
          <a:lstStyle/>
          <a:p>
            <a:r>
              <a:rPr lang="en-US" sz="1200" dirty="0"/>
              <a:t>X-strap 3WMV</a:t>
            </a:r>
          </a:p>
        </p:txBody>
      </p:sp>
      <p:sp>
        <p:nvSpPr>
          <p:cNvPr id="12" name="TextBox 11">
            <a:extLst>
              <a:ext uri="{FF2B5EF4-FFF2-40B4-BE49-F238E27FC236}">
                <a16:creationId xmlns:a16="http://schemas.microsoft.com/office/drawing/2014/main" id="{318DD295-05B8-076D-7EFA-176DA9C9F34E}"/>
              </a:ext>
            </a:extLst>
          </p:cNvPr>
          <p:cNvSpPr txBox="1"/>
          <p:nvPr/>
        </p:nvSpPr>
        <p:spPr>
          <a:xfrm>
            <a:off x="10188221" y="4596643"/>
            <a:ext cx="922560" cy="461665"/>
          </a:xfrm>
          <a:prstGeom prst="rect">
            <a:avLst/>
          </a:prstGeom>
          <a:noFill/>
        </p:spPr>
        <p:txBody>
          <a:bodyPr wrap="none" rtlCol="0">
            <a:spAutoFit/>
          </a:bodyPr>
          <a:lstStyle/>
          <a:p>
            <a:r>
              <a:rPr lang="en-US" sz="1200" dirty="0"/>
              <a:t>Radiator</a:t>
            </a:r>
          </a:p>
          <a:p>
            <a:r>
              <a:rPr lang="en-US" sz="1200" dirty="0"/>
              <a:t>Flow Order:</a:t>
            </a:r>
          </a:p>
        </p:txBody>
      </p:sp>
      <p:pic>
        <p:nvPicPr>
          <p:cNvPr id="13" name="Picture 12">
            <a:extLst>
              <a:ext uri="{FF2B5EF4-FFF2-40B4-BE49-F238E27FC236}">
                <a16:creationId xmlns:a16="http://schemas.microsoft.com/office/drawing/2014/main" id="{2963B755-6284-0FCC-5570-EC7639422E28}"/>
              </a:ext>
            </a:extLst>
          </p:cNvPr>
          <p:cNvPicPr>
            <a:picLocks noChangeAspect="1"/>
          </p:cNvPicPr>
          <p:nvPr/>
        </p:nvPicPr>
        <p:blipFill>
          <a:blip r:embed="rId5"/>
          <a:stretch>
            <a:fillRect/>
          </a:stretch>
        </p:blipFill>
        <p:spPr>
          <a:xfrm>
            <a:off x="11103419" y="3598376"/>
            <a:ext cx="565514" cy="2467053"/>
          </a:xfrm>
          <a:prstGeom prst="rect">
            <a:avLst/>
          </a:prstGeom>
        </p:spPr>
      </p:pic>
      <p:sp>
        <p:nvSpPr>
          <p:cNvPr id="22" name="TextBox 21">
            <a:extLst>
              <a:ext uri="{FF2B5EF4-FFF2-40B4-BE49-F238E27FC236}">
                <a16:creationId xmlns:a16="http://schemas.microsoft.com/office/drawing/2014/main" id="{EDF223ED-F9D5-F4FC-A882-6F4927DA45E5}"/>
              </a:ext>
            </a:extLst>
          </p:cNvPr>
          <p:cNvSpPr txBox="1"/>
          <p:nvPr/>
        </p:nvSpPr>
        <p:spPr>
          <a:xfrm>
            <a:off x="10852257" y="5045325"/>
            <a:ext cx="263214" cy="276999"/>
          </a:xfrm>
          <a:prstGeom prst="rect">
            <a:avLst/>
          </a:prstGeom>
          <a:noFill/>
        </p:spPr>
        <p:txBody>
          <a:bodyPr wrap="none" rtlCol="0">
            <a:spAutoFit/>
          </a:bodyPr>
          <a:lstStyle/>
          <a:p>
            <a:r>
              <a:rPr lang="en-US" sz="1200" b="1" dirty="0"/>
              <a:t>1</a:t>
            </a:r>
          </a:p>
        </p:txBody>
      </p:sp>
      <p:sp>
        <p:nvSpPr>
          <p:cNvPr id="23" name="TextBox 22">
            <a:extLst>
              <a:ext uri="{FF2B5EF4-FFF2-40B4-BE49-F238E27FC236}">
                <a16:creationId xmlns:a16="http://schemas.microsoft.com/office/drawing/2014/main" id="{F59ECD8D-BDB1-09D6-8A86-CCA319FCFEBC}"/>
              </a:ext>
            </a:extLst>
          </p:cNvPr>
          <p:cNvSpPr txBox="1"/>
          <p:nvPr/>
        </p:nvSpPr>
        <p:spPr>
          <a:xfrm>
            <a:off x="10861297" y="5287908"/>
            <a:ext cx="263214" cy="276999"/>
          </a:xfrm>
          <a:prstGeom prst="rect">
            <a:avLst/>
          </a:prstGeom>
          <a:noFill/>
        </p:spPr>
        <p:txBody>
          <a:bodyPr wrap="none" rtlCol="0">
            <a:spAutoFit/>
          </a:bodyPr>
          <a:lstStyle/>
          <a:p>
            <a:r>
              <a:rPr lang="en-US" sz="1200" b="1" dirty="0"/>
              <a:t>2</a:t>
            </a:r>
          </a:p>
        </p:txBody>
      </p:sp>
      <p:sp>
        <p:nvSpPr>
          <p:cNvPr id="24" name="TextBox 23">
            <a:extLst>
              <a:ext uri="{FF2B5EF4-FFF2-40B4-BE49-F238E27FC236}">
                <a16:creationId xmlns:a16="http://schemas.microsoft.com/office/drawing/2014/main" id="{B5205831-1C46-1D03-7A22-F20210AC99A4}"/>
              </a:ext>
            </a:extLst>
          </p:cNvPr>
          <p:cNvSpPr txBox="1"/>
          <p:nvPr/>
        </p:nvSpPr>
        <p:spPr>
          <a:xfrm>
            <a:off x="10859299" y="5540547"/>
            <a:ext cx="263214" cy="276999"/>
          </a:xfrm>
          <a:prstGeom prst="rect">
            <a:avLst/>
          </a:prstGeom>
          <a:noFill/>
        </p:spPr>
        <p:txBody>
          <a:bodyPr wrap="none" rtlCol="0">
            <a:spAutoFit/>
          </a:bodyPr>
          <a:lstStyle/>
          <a:p>
            <a:r>
              <a:rPr lang="en-US" sz="1200" b="1" dirty="0"/>
              <a:t>4</a:t>
            </a:r>
          </a:p>
        </p:txBody>
      </p:sp>
      <p:sp>
        <p:nvSpPr>
          <p:cNvPr id="25" name="TextBox 24">
            <a:extLst>
              <a:ext uri="{FF2B5EF4-FFF2-40B4-BE49-F238E27FC236}">
                <a16:creationId xmlns:a16="http://schemas.microsoft.com/office/drawing/2014/main" id="{3C617E90-2831-B952-C576-893980442ECA}"/>
              </a:ext>
            </a:extLst>
          </p:cNvPr>
          <p:cNvSpPr txBox="1"/>
          <p:nvPr/>
        </p:nvSpPr>
        <p:spPr>
          <a:xfrm>
            <a:off x="10868487" y="5803498"/>
            <a:ext cx="263214" cy="276999"/>
          </a:xfrm>
          <a:prstGeom prst="rect">
            <a:avLst/>
          </a:prstGeom>
          <a:noFill/>
        </p:spPr>
        <p:txBody>
          <a:bodyPr wrap="none" rtlCol="0">
            <a:spAutoFit/>
          </a:bodyPr>
          <a:lstStyle/>
          <a:p>
            <a:r>
              <a:rPr lang="en-US" sz="1200" b="1" dirty="0"/>
              <a:t>3</a:t>
            </a:r>
          </a:p>
        </p:txBody>
      </p:sp>
      <p:sp>
        <p:nvSpPr>
          <p:cNvPr id="26" name="TextBox 25">
            <a:extLst>
              <a:ext uri="{FF2B5EF4-FFF2-40B4-BE49-F238E27FC236}">
                <a16:creationId xmlns:a16="http://schemas.microsoft.com/office/drawing/2014/main" id="{C6865AF8-9591-8036-3114-F4272967C3F0}"/>
              </a:ext>
            </a:extLst>
          </p:cNvPr>
          <p:cNvSpPr txBox="1"/>
          <p:nvPr/>
        </p:nvSpPr>
        <p:spPr>
          <a:xfrm>
            <a:off x="10869789" y="4349280"/>
            <a:ext cx="263214" cy="276999"/>
          </a:xfrm>
          <a:prstGeom prst="rect">
            <a:avLst/>
          </a:prstGeom>
          <a:noFill/>
        </p:spPr>
        <p:txBody>
          <a:bodyPr wrap="none" rtlCol="0">
            <a:spAutoFit/>
          </a:bodyPr>
          <a:lstStyle/>
          <a:p>
            <a:r>
              <a:rPr lang="en-US" sz="1200" b="1" dirty="0"/>
              <a:t>1</a:t>
            </a:r>
          </a:p>
        </p:txBody>
      </p:sp>
      <p:sp>
        <p:nvSpPr>
          <p:cNvPr id="27" name="TextBox 26">
            <a:extLst>
              <a:ext uri="{FF2B5EF4-FFF2-40B4-BE49-F238E27FC236}">
                <a16:creationId xmlns:a16="http://schemas.microsoft.com/office/drawing/2014/main" id="{0FFBEF2B-E63C-0326-BC48-514DE5B62712}"/>
              </a:ext>
            </a:extLst>
          </p:cNvPr>
          <p:cNvSpPr txBox="1"/>
          <p:nvPr/>
        </p:nvSpPr>
        <p:spPr>
          <a:xfrm>
            <a:off x="10869789" y="4126359"/>
            <a:ext cx="263214" cy="276999"/>
          </a:xfrm>
          <a:prstGeom prst="rect">
            <a:avLst/>
          </a:prstGeom>
          <a:noFill/>
        </p:spPr>
        <p:txBody>
          <a:bodyPr wrap="none" rtlCol="0">
            <a:spAutoFit/>
          </a:bodyPr>
          <a:lstStyle/>
          <a:p>
            <a:r>
              <a:rPr lang="en-US" sz="1200" b="1" dirty="0"/>
              <a:t>2</a:t>
            </a:r>
          </a:p>
        </p:txBody>
      </p:sp>
      <p:sp>
        <p:nvSpPr>
          <p:cNvPr id="28" name="TextBox 27">
            <a:extLst>
              <a:ext uri="{FF2B5EF4-FFF2-40B4-BE49-F238E27FC236}">
                <a16:creationId xmlns:a16="http://schemas.microsoft.com/office/drawing/2014/main" id="{F5D9AA74-4153-FA9E-7462-61718BDF30E9}"/>
              </a:ext>
            </a:extLst>
          </p:cNvPr>
          <p:cNvSpPr txBox="1"/>
          <p:nvPr/>
        </p:nvSpPr>
        <p:spPr>
          <a:xfrm>
            <a:off x="10869789" y="3874127"/>
            <a:ext cx="263214" cy="276999"/>
          </a:xfrm>
          <a:prstGeom prst="rect">
            <a:avLst/>
          </a:prstGeom>
          <a:noFill/>
        </p:spPr>
        <p:txBody>
          <a:bodyPr wrap="none" rtlCol="0">
            <a:spAutoFit/>
          </a:bodyPr>
          <a:lstStyle/>
          <a:p>
            <a:r>
              <a:rPr lang="en-US" sz="1200" b="1" dirty="0"/>
              <a:t>4</a:t>
            </a:r>
          </a:p>
        </p:txBody>
      </p:sp>
      <p:sp>
        <p:nvSpPr>
          <p:cNvPr id="29" name="TextBox 28">
            <a:extLst>
              <a:ext uri="{FF2B5EF4-FFF2-40B4-BE49-F238E27FC236}">
                <a16:creationId xmlns:a16="http://schemas.microsoft.com/office/drawing/2014/main" id="{6348F4D2-BC4E-5225-60F8-A34ED8D56B6A}"/>
              </a:ext>
            </a:extLst>
          </p:cNvPr>
          <p:cNvSpPr txBox="1"/>
          <p:nvPr/>
        </p:nvSpPr>
        <p:spPr>
          <a:xfrm>
            <a:off x="10869789" y="3587385"/>
            <a:ext cx="263214" cy="276999"/>
          </a:xfrm>
          <a:prstGeom prst="rect">
            <a:avLst/>
          </a:prstGeom>
          <a:noFill/>
        </p:spPr>
        <p:txBody>
          <a:bodyPr wrap="none" rtlCol="0">
            <a:spAutoFit/>
          </a:bodyPr>
          <a:lstStyle/>
          <a:p>
            <a:r>
              <a:rPr lang="en-US" sz="1200" b="1" dirty="0"/>
              <a:t>3</a:t>
            </a:r>
          </a:p>
        </p:txBody>
      </p:sp>
      <p:pic>
        <p:nvPicPr>
          <p:cNvPr id="8" name="Picture 7">
            <a:extLst>
              <a:ext uri="{FF2B5EF4-FFF2-40B4-BE49-F238E27FC236}">
                <a16:creationId xmlns:a16="http://schemas.microsoft.com/office/drawing/2014/main" id="{4A3F4DCD-BDE8-D98C-13A1-137A1F313F1D}"/>
              </a:ext>
            </a:extLst>
          </p:cNvPr>
          <p:cNvPicPr>
            <a:picLocks noChangeAspect="1"/>
          </p:cNvPicPr>
          <p:nvPr/>
        </p:nvPicPr>
        <p:blipFill>
          <a:blip r:embed="rId6"/>
          <a:stretch>
            <a:fillRect/>
          </a:stretch>
        </p:blipFill>
        <p:spPr>
          <a:xfrm>
            <a:off x="6547104" y="5664681"/>
            <a:ext cx="2506061" cy="652851"/>
          </a:xfrm>
          <a:prstGeom prst="rect">
            <a:avLst/>
          </a:prstGeom>
          <a:ln>
            <a:noFill/>
          </a:ln>
        </p:spPr>
      </p:pic>
      <p:pic>
        <p:nvPicPr>
          <p:cNvPr id="15" name="Picture 14">
            <a:extLst>
              <a:ext uri="{FF2B5EF4-FFF2-40B4-BE49-F238E27FC236}">
                <a16:creationId xmlns:a16="http://schemas.microsoft.com/office/drawing/2014/main" id="{7851FF76-B441-66C2-7C8A-0A3989DC456A}"/>
              </a:ext>
            </a:extLst>
          </p:cNvPr>
          <p:cNvPicPr>
            <a:picLocks noChangeAspect="1"/>
          </p:cNvPicPr>
          <p:nvPr/>
        </p:nvPicPr>
        <p:blipFill>
          <a:blip r:embed="rId6"/>
          <a:stretch>
            <a:fillRect/>
          </a:stretch>
        </p:blipFill>
        <p:spPr>
          <a:xfrm>
            <a:off x="6546227" y="4938954"/>
            <a:ext cx="2506061" cy="652851"/>
          </a:xfrm>
          <a:prstGeom prst="rect">
            <a:avLst/>
          </a:prstGeom>
          <a:ln>
            <a:noFill/>
          </a:ln>
        </p:spPr>
      </p:pic>
      <p:sp>
        <p:nvSpPr>
          <p:cNvPr id="7" name="Isosceles Triangle 6">
            <a:extLst>
              <a:ext uri="{FF2B5EF4-FFF2-40B4-BE49-F238E27FC236}">
                <a16:creationId xmlns:a16="http://schemas.microsoft.com/office/drawing/2014/main" id="{06FC359C-EDD6-0CEF-A28E-70B1018CAA9C}"/>
              </a:ext>
            </a:extLst>
          </p:cNvPr>
          <p:cNvSpPr/>
          <p:nvPr/>
        </p:nvSpPr>
        <p:spPr bwMode="auto">
          <a:xfrm>
            <a:off x="6360732" y="4838417"/>
            <a:ext cx="165100" cy="260350"/>
          </a:xfrm>
          <a:prstGeom prst="triangle">
            <a:avLst/>
          </a:prstGeom>
          <a:solidFill>
            <a:srgbClr val="FF000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900" b="0" i="0" u="none" strike="noStrike" cap="none" normalizeH="0" baseline="0">
              <a:ln>
                <a:noFill/>
              </a:ln>
              <a:solidFill>
                <a:schemeClr val="tx1"/>
              </a:solidFill>
              <a:effectLst/>
              <a:latin typeface="Arial" charset="0"/>
            </a:endParaRPr>
          </a:p>
        </p:txBody>
      </p:sp>
      <p:sp>
        <p:nvSpPr>
          <p:cNvPr id="4" name="TextBox 99">
            <a:extLst>
              <a:ext uri="{FF2B5EF4-FFF2-40B4-BE49-F238E27FC236}">
                <a16:creationId xmlns:a16="http://schemas.microsoft.com/office/drawing/2014/main" id="{2379FAE3-6D88-A307-A145-058627591926}"/>
              </a:ext>
            </a:extLst>
          </p:cNvPr>
          <p:cNvSpPr txBox="1"/>
          <p:nvPr/>
        </p:nvSpPr>
        <p:spPr>
          <a:xfrm>
            <a:off x="7342515" y="1625383"/>
            <a:ext cx="1044837" cy="430887"/>
          </a:xfrm>
          <a:prstGeom prst="rect">
            <a:avLst/>
          </a:prstGeom>
          <a:solidFill>
            <a:schemeClr val="bg1"/>
          </a:solidFill>
          <a:ln w="38100">
            <a:solidFill>
              <a:schemeClr val="tx1"/>
            </a:solidFill>
          </a:ln>
        </p:spPr>
        <p:txBody>
          <a:bodyPr wrap="square" lIns="0" tIns="45720" rIns="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t>Condensing CHX (x1 per loop)</a:t>
            </a:r>
          </a:p>
        </p:txBody>
      </p:sp>
      <p:sp>
        <p:nvSpPr>
          <p:cNvPr id="5" name="TextBox 94">
            <a:extLst>
              <a:ext uri="{FF2B5EF4-FFF2-40B4-BE49-F238E27FC236}">
                <a16:creationId xmlns:a16="http://schemas.microsoft.com/office/drawing/2014/main" id="{6B7CA142-D215-1160-751A-9BE5ABFF6C13}"/>
              </a:ext>
            </a:extLst>
          </p:cNvPr>
          <p:cNvSpPr txBox="1"/>
          <p:nvPr/>
        </p:nvSpPr>
        <p:spPr>
          <a:xfrm>
            <a:off x="8500168" y="1697934"/>
            <a:ext cx="338346" cy="270843"/>
          </a:xfrm>
          <a:prstGeom prst="rect">
            <a:avLst/>
          </a:prstGeom>
          <a:solidFill>
            <a:schemeClr val="bg1"/>
          </a:solidFill>
          <a:ln w="38100">
            <a:solidFill>
              <a:schemeClr val="tx1"/>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LTL</a:t>
            </a:r>
          </a:p>
        </p:txBody>
      </p:sp>
    </p:spTree>
    <p:extLst>
      <p:ext uri="{BB962C8B-B14F-4D97-AF65-F5344CB8AC3E}">
        <p14:creationId xmlns:p14="http://schemas.microsoft.com/office/powerpoint/2010/main" val="248075330"/>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8C7C-C7D0-293D-126E-BF011D6B901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CF52C66-FDB1-2519-B717-B26962C254B8}"/>
              </a:ext>
            </a:extLst>
          </p:cNvPr>
          <p:cNvSpPr>
            <a:spLocks noGrp="1"/>
          </p:cNvSpPr>
          <p:nvPr>
            <p:ph type="body" idx="1"/>
          </p:nvPr>
        </p:nvSpPr>
        <p:spPr/>
        <p:txBody>
          <a:bodyPr/>
          <a:lstStyle/>
          <a:p>
            <a:r>
              <a:rPr lang="en-US" sz="3000" dirty="0"/>
              <a:t>NRHO Orbit, Flight Configurations, and Flight Attitudes </a:t>
            </a:r>
          </a:p>
        </p:txBody>
      </p:sp>
    </p:spTree>
    <p:extLst>
      <p:ext uri="{BB962C8B-B14F-4D97-AF65-F5344CB8AC3E}">
        <p14:creationId xmlns:p14="http://schemas.microsoft.com/office/powerpoint/2010/main" val="1355589022"/>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unar surface image.jpg">
            <a:extLst>
              <a:ext uri="{FF2B5EF4-FFF2-40B4-BE49-F238E27FC236}">
                <a16:creationId xmlns:a16="http://schemas.microsoft.com/office/drawing/2014/main" id="{9441D43D-6530-CB39-8055-14E280CA1FB2}"/>
              </a:ext>
            </a:extLst>
          </p:cNvPr>
          <p:cNvPicPr>
            <a:picLocks noChangeAspect="1"/>
          </p:cNvPicPr>
          <p:nvPr/>
        </p:nvPicPr>
        <p:blipFill rotWithShape="1">
          <a:blip r:embed="rId3"/>
          <a:srcRect t="103" r="10043" b="-318"/>
          <a:stretch/>
        </p:blipFill>
        <p:spPr>
          <a:xfrm>
            <a:off x="6472829" y="2146788"/>
            <a:ext cx="5634504" cy="3540530"/>
          </a:xfrm>
          <a:prstGeom prst="rect">
            <a:avLst/>
          </a:prstGeom>
        </p:spPr>
      </p:pic>
      <p:sp>
        <p:nvSpPr>
          <p:cNvPr id="8" name="TextBox 7">
            <a:extLst>
              <a:ext uri="{FF2B5EF4-FFF2-40B4-BE49-F238E27FC236}">
                <a16:creationId xmlns:a16="http://schemas.microsoft.com/office/drawing/2014/main" id="{3F6DA908-13F5-FC41-8E57-4A6FBFF21AD2}"/>
              </a:ext>
            </a:extLst>
          </p:cNvPr>
          <p:cNvSpPr txBox="1"/>
          <p:nvPr/>
        </p:nvSpPr>
        <p:spPr>
          <a:xfrm>
            <a:off x="266828" y="1764139"/>
            <a:ext cx="6057707" cy="430887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In Greek mythology, </a:t>
            </a:r>
            <a:r>
              <a:rPr kumimoji="0" lang="en-US" sz="1800" b="0" i="0" u="none" strike="noStrike" kern="1200" cap="none" spc="0" normalizeH="0" baseline="0" noProof="0">
                <a:ln>
                  <a:noFill/>
                </a:ln>
                <a:solidFill>
                  <a:prstClr val="white"/>
                </a:solidFill>
                <a:effectLst/>
                <a:uLnTx/>
                <a:uFillTx/>
                <a:latin typeface="Arial"/>
                <a:ea typeface="+mn-ea"/>
                <a:cs typeface="Arial"/>
              </a:rPr>
              <a:t>Artemis is the goddess of the Moon </a:t>
            </a:r>
            <a:r>
              <a:rPr kumimoji="0" lang="EN-US" sz="1800" b="0" i="0" u="none" strike="noStrike" kern="1200" cap="none" spc="0" normalizeH="0" baseline="0" noProof="0" dirty="0">
                <a:ln>
                  <a:noFill/>
                </a:ln>
                <a:solidFill>
                  <a:prstClr val="white"/>
                </a:solidFill>
                <a:effectLst/>
                <a:uLnTx/>
                <a:uFillTx/>
                <a:latin typeface="Arial"/>
                <a:ea typeface="+mn-ea"/>
                <a:cs typeface="Arial"/>
              </a:rPr>
              <a:t>and the twin sister of Apollo</a:t>
            </a:r>
            <a:r>
              <a:rPr kumimoji="0" lang="en-US" sz="1800" b="0" i="0" u="none" strike="noStrike" kern="1200" cap="none" spc="0" normalizeH="0" baseline="0" noProof="0">
                <a:ln>
                  <a:noFill/>
                </a:ln>
                <a:solidFill>
                  <a:prstClr val="white"/>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Now, </a:t>
            </a:r>
            <a:r>
              <a:rPr kumimoji="0" lang="EN-US" sz="1800" b="0" i="0" u="none" strike="noStrike" kern="1200" cap="none" spc="0" normalizeH="0" baseline="0" noProof="0" dirty="0">
                <a:ln>
                  <a:noFill/>
                </a:ln>
                <a:solidFill>
                  <a:prstClr val="white"/>
                </a:solidFill>
                <a:effectLst/>
                <a:uLnTx/>
                <a:uFillTx/>
                <a:latin typeface="Arial"/>
                <a:ea typeface="+mn-ea"/>
                <a:cs typeface="Arial"/>
              </a:rPr>
              <a:t>Artemis </a:t>
            </a:r>
            <a:r>
              <a:rPr kumimoji="0" lang="en-US" sz="1800" b="0" i="0" u="none" strike="noStrike" kern="1200" cap="none" spc="0" normalizeH="0" baseline="0" noProof="0">
                <a:ln>
                  <a:noFill/>
                </a:ln>
                <a:solidFill>
                  <a:prstClr val="white"/>
                </a:solidFill>
                <a:effectLst/>
                <a:uLnTx/>
                <a:uFillTx/>
                <a:latin typeface="Arial"/>
                <a:ea typeface="+mn-ea"/>
                <a:cs typeface="Arial"/>
              </a:rPr>
              <a:t>personifies our path to the Moon as the name of NASA’s campaign to return astronauts, including the first woman and first person of color, to the lunar surface. </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lt"/>
                <a:cs typeface="Calibri"/>
              </a:rPr>
              <a:t>Supporting the Artemis Program, the Lunar </a:t>
            </a:r>
            <a:r>
              <a:rPr kumimoji="0" lang="en-US" sz="1800" b="0" i="0" u="none" strike="noStrike" kern="1200" cap="none" spc="0" normalizeH="0" baseline="0" noProof="0">
                <a:ln>
                  <a:noFill/>
                </a:ln>
                <a:solidFill>
                  <a:prstClr val="white"/>
                </a:solidFill>
                <a:effectLst/>
                <a:uLnTx/>
                <a:uFillTx/>
                <a:latin typeface="Arial"/>
                <a:ea typeface="+mn-lt"/>
                <a:cs typeface="Calibri"/>
              </a:rPr>
              <a:t>Gateway </a:t>
            </a:r>
            <a:r>
              <a:rPr kumimoji="0" lang="EN-US" sz="1800" b="0" i="0" u="none" strike="noStrike" kern="1200" cap="none" spc="0" normalizeH="0" baseline="0" noProof="0" dirty="0">
                <a:ln>
                  <a:noFill/>
                </a:ln>
                <a:solidFill>
                  <a:prstClr val="white"/>
                </a:solidFill>
                <a:effectLst/>
                <a:uLnTx/>
                <a:uFillTx/>
                <a:latin typeface="Arial"/>
                <a:ea typeface="+mn-lt"/>
                <a:cs typeface="Calibri"/>
              </a:rPr>
              <a:t>Space Station will be </a:t>
            </a:r>
            <a:r>
              <a:rPr kumimoji="0" lang="en-US" sz="1800" b="0" i="0" u="none" strike="noStrike" kern="1200" cap="none" spc="0" normalizeH="0" baseline="0" noProof="0">
                <a:ln>
                  <a:noFill/>
                </a:ln>
                <a:solidFill>
                  <a:prstClr val="white"/>
                </a:solidFill>
                <a:effectLst/>
                <a:uLnTx/>
                <a:uFillTx/>
                <a:latin typeface="Arial"/>
                <a:ea typeface="+mn-lt"/>
                <a:cs typeface="Calibri"/>
              </a:rPr>
              <a:t>a foundational element of NASA’s planned infrastructure </a:t>
            </a:r>
            <a:r>
              <a:rPr kumimoji="0" lang="EN-US" sz="1800" b="0" i="0" u="none" strike="noStrike" kern="1200" cap="none" spc="0" normalizeH="0" baseline="0" noProof="0" dirty="0">
                <a:ln>
                  <a:noFill/>
                </a:ln>
                <a:solidFill>
                  <a:prstClr val="white"/>
                </a:solidFill>
                <a:effectLst/>
                <a:uLnTx/>
                <a:uFillTx/>
                <a:latin typeface="Arial"/>
                <a:ea typeface="+mn-lt"/>
                <a:cs typeface="Calibri"/>
              </a:rPr>
              <a:t>on and around </a:t>
            </a:r>
            <a:r>
              <a:rPr kumimoji="0" lang="en-US" sz="1800" b="0" i="0" u="none" strike="noStrike" kern="1200" cap="none" spc="0" normalizeH="0" baseline="0" noProof="0">
                <a:ln>
                  <a:noFill/>
                </a:ln>
                <a:solidFill>
                  <a:prstClr val="white"/>
                </a:solidFill>
                <a:effectLst/>
                <a:uLnTx/>
                <a:uFillTx/>
                <a:latin typeface="Arial"/>
                <a:ea typeface="+mn-lt"/>
                <a:cs typeface="Calibri"/>
              </a:rPr>
              <a:t>the Moon and for deep space travel, along with the Orion spacecraft, Space Launch System </a:t>
            </a:r>
            <a:r>
              <a:rPr kumimoji="0" lang="EN-US" sz="1800" b="0" i="0" u="none" strike="noStrike" kern="1200" cap="none" spc="0" normalizeH="0" baseline="0" noProof="0" dirty="0">
                <a:ln>
                  <a:noFill/>
                </a:ln>
                <a:solidFill>
                  <a:prstClr val="white"/>
                </a:solidFill>
                <a:effectLst/>
                <a:uLnTx/>
                <a:uFillTx/>
                <a:latin typeface="Arial"/>
                <a:ea typeface="+mn-lt"/>
                <a:cs typeface="Calibri"/>
              </a:rPr>
              <a:t>(SLS) </a:t>
            </a:r>
            <a:r>
              <a:rPr kumimoji="0" lang="en-US" sz="1800" b="0" i="0" u="none" strike="noStrike" kern="1200" cap="none" spc="0" normalizeH="0" baseline="0" noProof="0">
                <a:ln>
                  <a:noFill/>
                </a:ln>
                <a:solidFill>
                  <a:prstClr val="white"/>
                </a:solidFill>
                <a:effectLst/>
                <a:uLnTx/>
                <a:uFillTx/>
                <a:latin typeface="Arial"/>
                <a:ea typeface="+mn-lt"/>
                <a:cs typeface="Calibri"/>
              </a:rPr>
              <a:t>rocket, Human Landing System</a:t>
            </a:r>
            <a:r>
              <a:rPr kumimoji="0" lang="EN-US" sz="1800" b="0" i="0" u="none" strike="noStrike" kern="1200" cap="none" spc="0" normalizeH="0" baseline="0" noProof="0" dirty="0">
                <a:ln>
                  <a:noFill/>
                </a:ln>
                <a:solidFill>
                  <a:prstClr val="white"/>
                </a:solidFill>
                <a:effectLst/>
                <a:uLnTx/>
                <a:uFillTx/>
                <a:latin typeface="Arial"/>
                <a:ea typeface="+mn-lt"/>
                <a:cs typeface="Calibri"/>
              </a:rPr>
              <a:t> (HLS), </a:t>
            </a:r>
            <a:r>
              <a:rPr kumimoji="0" lang="en-US" sz="1800" b="0" i="0" u="none" strike="noStrike" kern="1200" cap="none" spc="0" normalizeH="0" baseline="0" noProof="0">
                <a:ln>
                  <a:noFill/>
                </a:ln>
                <a:solidFill>
                  <a:prstClr val="white"/>
                </a:solidFill>
                <a:effectLst/>
                <a:uLnTx/>
                <a:uFillTx/>
                <a:latin typeface="Arial"/>
                <a:ea typeface="+mn-lt"/>
                <a:cs typeface="Calibri"/>
              </a:rPr>
              <a:t>and the Extra Vehicular Activity</a:t>
            </a:r>
            <a:r>
              <a:rPr kumimoji="0" lang="EN-US" sz="1800" b="0" i="0" u="none" strike="noStrike" kern="1200" cap="none" spc="0" normalizeH="0" baseline="0" noProof="0" dirty="0">
                <a:ln>
                  <a:noFill/>
                </a:ln>
                <a:solidFill>
                  <a:prstClr val="white"/>
                </a:solidFill>
                <a:effectLst/>
                <a:uLnTx/>
                <a:uFillTx/>
                <a:latin typeface="Arial"/>
                <a:ea typeface="+mn-lt"/>
                <a:cs typeface="Calibri"/>
              </a:rPr>
              <a:t> (EVA)</a:t>
            </a:r>
            <a:r>
              <a:rPr kumimoji="0" lang="en-US" sz="1800" b="0" i="0" u="none" strike="noStrike" kern="1200" cap="none" spc="0" normalizeH="0" baseline="0" noProof="0">
                <a:ln>
                  <a:noFill/>
                </a:ln>
                <a:solidFill>
                  <a:prstClr val="white"/>
                </a:solidFill>
                <a:effectLst/>
                <a:uLnTx/>
                <a:uFillTx/>
                <a:latin typeface="Arial"/>
                <a:ea typeface="+mn-lt"/>
                <a:cs typeface="Calibri"/>
              </a:rPr>
              <a:t> &amp; Human Surface Mobility</a:t>
            </a:r>
            <a:r>
              <a:rPr kumimoji="0" lang="EN-US" sz="1800" b="0" i="0" u="none" strike="noStrike" kern="1200" cap="none" spc="0" normalizeH="0" baseline="0" noProof="0" dirty="0">
                <a:ln>
                  <a:noFill/>
                </a:ln>
                <a:solidFill>
                  <a:prstClr val="white"/>
                </a:solidFill>
                <a:effectLst/>
                <a:uLnTx/>
                <a:uFillTx/>
                <a:latin typeface="Arial"/>
                <a:ea typeface="+mn-lt"/>
                <a:cs typeface="Calibri"/>
              </a:rPr>
              <a:t> (HSM)</a:t>
            </a:r>
            <a:r>
              <a:rPr kumimoji="0" lang="en-US" sz="1800" b="0" i="0" u="none" strike="noStrike" kern="1200" cap="none" spc="0" normalizeH="0" baseline="0" noProof="0">
                <a:ln>
                  <a:noFill/>
                </a:ln>
                <a:solidFill>
                  <a:prstClr val="white"/>
                </a:solidFill>
                <a:effectLst/>
                <a:uLnTx/>
                <a:uFillTx/>
                <a:latin typeface="Arial"/>
                <a:ea typeface="+mn-lt"/>
                <a:cs typeface="Calibri"/>
              </a:rPr>
              <a:t> Programs.</a:t>
            </a:r>
          </a:p>
        </p:txBody>
      </p:sp>
      <p:pic>
        <p:nvPicPr>
          <p:cNvPr id="2" name="Picture 3">
            <a:extLst>
              <a:ext uri="{FF2B5EF4-FFF2-40B4-BE49-F238E27FC236}">
                <a16:creationId xmlns:a16="http://schemas.microsoft.com/office/drawing/2014/main" id="{CC68A6AA-9D44-C90A-A88C-501379762889}"/>
              </a:ext>
            </a:extLst>
          </p:cNvPr>
          <p:cNvPicPr>
            <a:picLocks noChangeAspect="1"/>
          </p:cNvPicPr>
          <p:nvPr/>
        </p:nvPicPr>
        <p:blipFill>
          <a:blip r:embed="rId4"/>
          <a:stretch>
            <a:fillRect/>
          </a:stretch>
        </p:blipFill>
        <p:spPr>
          <a:xfrm>
            <a:off x="2880549" y="439555"/>
            <a:ext cx="6421497" cy="898889"/>
          </a:xfrm>
          <a:prstGeom prst="rect">
            <a:avLst/>
          </a:prstGeom>
        </p:spPr>
      </p:pic>
      <p:pic>
        <p:nvPicPr>
          <p:cNvPr id="5" name="Picture 4">
            <a:extLst>
              <a:ext uri="{FF2B5EF4-FFF2-40B4-BE49-F238E27FC236}">
                <a16:creationId xmlns:a16="http://schemas.microsoft.com/office/drawing/2014/main" id="{0E345E9C-8155-913B-67F1-64C398331D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9321" y="248441"/>
            <a:ext cx="1076053" cy="896406"/>
          </a:xfrm>
          <a:prstGeom prst="rect">
            <a:avLst/>
          </a:prstGeom>
        </p:spPr>
      </p:pic>
      <p:pic>
        <p:nvPicPr>
          <p:cNvPr id="4" name="Picture 5">
            <a:extLst>
              <a:ext uri="{FF2B5EF4-FFF2-40B4-BE49-F238E27FC236}">
                <a16:creationId xmlns:a16="http://schemas.microsoft.com/office/drawing/2014/main" id="{AD661417-DCCF-3AB3-084C-D2B754A10CAB}"/>
              </a:ext>
            </a:extLst>
          </p:cNvPr>
          <p:cNvPicPr>
            <a:picLocks noChangeAspect="1"/>
          </p:cNvPicPr>
          <p:nvPr/>
        </p:nvPicPr>
        <p:blipFill>
          <a:blip r:embed="rId6"/>
          <a:stretch>
            <a:fillRect/>
          </a:stretch>
        </p:blipFill>
        <p:spPr>
          <a:xfrm>
            <a:off x="10797949" y="25174"/>
            <a:ext cx="1438275" cy="1343025"/>
          </a:xfrm>
          <a:prstGeom prst="rect">
            <a:avLst/>
          </a:prstGeom>
        </p:spPr>
      </p:pic>
    </p:spTree>
    <p:extLst>
      <p:ext uri="{BB962C8B-B14F-4D97-AF65-F5344CB8AC3E}">
        <p14:creationId xmlns:p14="http://schemas.microsoft.com/office/powerpoint/2010/main" val="2055462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99F9-05B0-29B0-0521-36260E8610E2}"/>
              </a:ext>
            </a:extLst>
          </p:cNvPr>
          <p:cNvSpPr>
            <a:spLocks noGrp="1"/>
          </p:cNvSpPr>
          <p:nvPr>
            <p:ph type="title"/>
          </p:nvPr>
        </p:nvSpPr>
        <p:spPr/>
        <p:txBody>
          <a:bodyPr/>
          <a:lstStyle/>
          <a:p>
            <a:r>
              <a:rPr lang="en-US" dirty="0"/>
              <a:t>Gateway Orbit – NRHO</a:t>
            </a:r>
            <a:r>
              <a:rPr lang="en-US" baseline="30000" dirty="0"/>
              <a:t>1</a:t>
            </a:r>
            <a:endParaRPr lang="en-US" dirty="0"/>
          </a:p>
        </p:txBody>
      </p:sp>
      <p:sp>
        <p:nvSpPr>
          <p:cNvPr id="3" name="Content Placeholder 2">
            <a:extLst>
              <a:ext uri="{FF2B5EF4-FFF2-40B4-BE49-F238E27FC236}">
                <a16:creationId xmlns:a16="http://schemas.microsoft.com/office/drawing/2014/main" id="{8E0EFDA8-52D3-3035-806C-8105045DA48A}"/>
              </a:ext>
            </a:extLst>
          </p:cNvPr>
          <p:cNvSpPr>
            <a:spLocks noGrp="1"/>
          </p:cNvSpPr>
          <p:nvPr>
            <p:ph idx="1"/>
          </p:nvPr>
        </p:nvSpPr>
        <p:spPr>
          <a:xfrm>
            <a:off x="65057" y="952609"/>
            <a:ext cx="5954847" cy="4223505"/>
          </a:xfrm>
        </p:spPr>
        <p:txBody>
          <a:bodyPr/>
          <a:lstStyle/>
          <a:p>
            <a:r>
              <a:rPr lang="en-US" sz="1500" dirty="0"/>
              <a:t>Gateway’s orbit is a 9:2 Lunar Synodic Resonant L2 Southern Near Rectilinear Halo Orbit (NRHO)</a:t>
            </a:r>
          </a:p>
          <a:p>
            <a:pPr marL="457200" lvl="1" indent="-223838"/>
            <a:r>
              <a:rPr lang="en-US" sz="1500" dirty="0"/>
              <a:t>Gateway completes </a:t>
            </a:r>
            <a:r>
              <a:rPr lang="en-US" sz="1500" b="1" dirty="0"/>
              <a:t>9 revolutions </a:t>
            </a:r>
            <a:r>
              <a:rPr lang="en-US" sz="1500" dirty="0"/>
              <a:t>around the Moon every </a:t>
            </a:r>
            <a:r>
              <a:rPr lang="en-US" sz="1500" b="1" dirty="0"/>
              <a:t>2 Lunar months</a:t>
            </a:r>
            <a:r>
              <a:rPr lang="en-US" sz="1500" dirty="0"/>
              <a:t>.</a:t>
            </a:r>
          </a:p>
          <a:p>
            <a:pPr marL="457200" lvl="1" indent="-223838"/>
            <a:r>
              <a:rPr lang="en-US" sz="1500" dirty="0"/>
              <a:t>Gateway has </a:t>
            </a:r>
            <a:r>
              <a:rPr lang="en-US" sz="1500" b="1" dirty="0"/>
              <a:t>constant view to Earth</a:t>
            </a:r>
            <a:r>
              <a:rPr lang="en-US" sz="1500" dirty="0"/>
              <a:t>, and a </a:t>
            </a:r>
            <a:r>
              <a:rPr lang="en-US" sz="1500" b="1" dirty="0"/>
              <a:t>solar-inertial attitude</a:t>
            </a:r>
            <a:r>
              <a:rPr lang="en-US" sz="1500" dirty="0"/>
              <a:t> (i.e. static solar vector from station reference frame).</a:t>
            </a:r>
          </a:p>
          <a:p>
            <a:pPr marL="457200" lvl="1" indent="-223838"/>
            <a:r>
              <a:rPr lang="en-US" sz="1500" dirty="0"/>
              <a:t>This orbit is </a:t>
            </a:r>
            <a:r>
              <a:rPr lang="en-US" sz="1500" b="1" dirty="0"/>
              <a:t>highly eccentric</a:t>
            </a:r>
            <a:r>
              <a:rPr lang="en-US" sz="1500" dirty="0"/>
              <a:t> and </a:t>
            </a:r>
            <a:r>
              <a:rPr lang="en-US" sz="1500" b="1" dirty="0"/>
              <a:t>non-Keplerian</a:t>
            </a:r>
            <a:r>
              <a:rPr lang="en-US" sz="1500" dirty="0"/>
              <a:t> (not elliptical) because it relies on the gravity of both the Moon and the Earth to maintain this unique orbit.</a:t>
            </a:r>
          </a:p>
          <a:p>
            <a:pPr marL="457200" lvl="1" indent="-223838"/>
            <a:r>
              <a:rPr lang="en-US" sz="1500" dirty="0"/>
              <a:t>Keplerian orbits typically used in Thermal Desktop (TD) only do a good job modeling NRHO at low altitudes near the Moon, but most of the orbit is spent at very high altitudes. Keplerian approximations of NRHO can misrepresent orbital period by over 24 hours. </a:t>
            </a:r>
          </a:p>
          <a:p>
            <a:pPr marL="457200" lvl="1" indent="-223838"/>
            <a:r>
              <a:rPr lang="en-US" sz="1500" dirty="0"/>
              <a:t>Gateway’s closest position to the Moon in its orbit is called “</a:t>
            </a:r>
            <a:r>
              <a:rPr lang="en-US" sz="1500" b="1" dirty="0"/>
              <a:t>Perilune</a:t>
            </a:r>
            <a:r>
              <a:rPr lang="en-US" sz="1500" dirty="0"/>
              <a:t>”, and its furthest position is called “</a:t>
            </a:r>
            <a:r>
              <a:rPr lang="en-US" sz="1500" b="1" dirty="0"/>
              <a:t>Apolune</a:t>
            </a:r>
            <a:r>
              <a:rPr lang="en-US" sz="1500" dirty="0"/>
              <a:t>”</a:t>
            </a:r>
          </a:p>
        </p:txBody>
      </p:sp>
      <p:graphicFrame>
        <p:nvGraphicFramePr>
          <p:cNvPr id="5" name="Table 4">
            <a:extLst>
              <a:ext uri="{FF2B5EF4-FFF2-40B4-BE49-F238E27FC236}">
                <a16:creationId xmlns:a16="http://schemas.microsoft.com/office/drawing/2014/main" id="{BBD95531-C4B3-D23C-8D46-F52CE082E8A6}"/>
              </a:ext>
            </a:extLst>
          </p:cNvPr>
          <p:cNvGraphicFramePr>
            <a:graphicFrameLocks noGrp="1"/>
          </p:cNvGraphicFramePr>
          <p:nvPr>
            <p:extLst>
              <p:ext uri="{D42A27DB-BD31-4B8C-83A1-F6EECF244321}">
                <p14:modId xmlns:p14="http://schemas.microsoft.com/office/powerpoint/2010/main" val="1204120633"/>
              </p:ext>
            </p:extLst>
          </p:nvPr>
        </p:nvGraphicFramePr>
        <p:xfrm>
          <a:off x="244064" y="5147379"/>
          <a:ext cx="5672264" cy="1097280"/>
        </p:xfrm>
        <a:graphic>
          <a:graphicData uri="http://schemas.openxmlformats.org/drawingml/2006/table">
            <a:tbl>
              <a:tblPr>
                <a:tableStyleId>{5C22544A-7EE6-4342-B048-85BDC9FD1C3A}</a:tableStyleId>
              </a:tblPr>
              <a:tblGrid>
                <a:gridCol w="826389">
                  <a:extLst>
                    <a:ext uri="{9D8B030D-6E8A-4147-A177-3AD203B41FA5}">
                      <a16:colId xmlns:a16="http://schemas.microsoft.com/office/drawing/2014/main" val="20000"/>
                    </a:ext>
                  </a:extLst>
                </a:gridCol>
                <a:gridCol w="1540065">
                  <a:extLst>
                    <a:ext uri="{9D8B030D-6E8A-4147-A177-3AD203B41FA5}">
                      <a16:colId xmlns:a16="http://schemas.microsoft.com/office/drawing/2014/main" val="20001"/>
                    </a:ext>
                  </a:extLst>
                </a:gridCol>
                <a:gridCol w="1668145">
                  <a:extLst>
                    <a:ext uri="{9D8B030D-6E8A-4147-A177-3AD203B41FA5}">
                      <a16:colId xmlns:a16="http://schemas.microsoft.com/office/drawing/2014/main" val="20003"/>
                    </a:ext>
                  </a:extLst>
                </a:gridCol>
                <a:gridCol w="1637665">
                  <a:extLst>
                    <a:ext uri="{9D8B030D-6E8A-4147-A177-3AD203B41FA5}">
                      <a16:colId xmlns:a16="http://schemas.microsoft.com/office/drawing/2014/main" val="20005"/>
                    </a:ext>
                  </a:extLst>
                </a:gridCol>
              </a:tblGrid>
              <a:tr h="274320">
                <a:tc>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b"/>
                      <a:r>
                        <a:rPr lang="en-US" sz="1400" b="1" u="none" strike="noStrike" dirty="0">
                          <a:effectLst/>
                        </a:rPr>
                        <a:t>Orbital</a:t>
                      </a:r>
                      <a:r>
                        <a:rPr lang="en-US" sz="1400" b="1" u="none" strike="noStrike" baseline="0" dirty="0">
                          <a:effectLst/>
                        </a:rPr>
                        <a:t> </a:t>
                      </a:r>
                      <a:r>
                        <a:rPr lang="en-US" sz="1400" b="1" u="none" strike="noStrike" dirty="0">
                          <a:effectLst/>
                        </a:rPr>
                        <a:t>period (days)</a:t>
                      </a:r>
                      <a:endParaRPr lang="en-US" sz="1400" b="1"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b"/>
                      <a:r>
                        <a:rPr lang="en-US" sz="1400" b="1" u="none" strike="noStrike" dirty="0">
                          <a:effectLst/>
                        </a:rPr>
                        <a:t>Perilune</a:t>
                      </a:r>
                      <a:r>
                        <a:rPr lang="en-US" sz="1400" b="1" u="none" strike="noStrike" baseline="0" dirty="0">
                          <a:effectLst/>
                        </a:rPr>
                        <a:t> altitude</a:t>
                      </a:r>
                      <a:r>
                        <a:rPr lang="en-US" sz="1400" b="1" u="none" strike="noStrike" dirty="0">
                          <a:effectLst/>
                        </a:rPr>
                        <a:t> (km)</a:t>
                      </a:r>
                      <a:endParaRPr lang="en-US" sz="1400" b="1"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b"/>
                      <a:r>
                        <a:rPr lang="en-US" sz="1400" b="1" u="none" strike="noStrike" dirty="0">
                          <a:effectLst/>
                        </a:rPr>
                        <a:t>Apolune altitude (km)</a:t>
                      </a:r>
                      <a:endParaRPr lang="en-US" sz="1400" b="1"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fontAlgn="b"/>
                      <a:r>
                        <a:rPr lang="en-US" sz="1400" u="none" strike="noStrike" dirty="0">
                          <a:effectLst/>
                        </a:rPr>
                        <a:t> Minimum</a:t>
                      </a:r>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u="none" strike="noStrike" dirty="0">
                          <a:effectLst/>
                        </a:rPr>
                        <a:t>6.26</a:t>
                      </a:r>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u="none" strike="noStrike" dirty="0">
                          <a:effectLst/>
                        </a:rPr>
                        <a:t>1,458</a:t>
                      </a:r>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u="none" strike="noStrike" dirty="0">
                          <a:effectLst/>
                        </a:rPr>
                        <a:t>68,267</a:t>
                      </a:r>
                      <a:endParaRPr lang="en-US"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274320">
                <a:tc>
                  <a:txBody>
                    <a:bodyPr/>
                    <a:lstStyle/>
                    <a:p>
                      <a:pPr algn="ctr" fontAlgn="b"/>
                      <a:r>
                        <a:rPr lang="en-US" sz="1400" u="none" strike="noStrike" baseline="0" dirty="0">
                          <a:effectLst/>
                        </a:rPr>
                        <a:t> M</a:t>
                      </a:r>
                      <a:r>
                        <a:rPr lang="en-US" sz="1400" u="none" strike="noStrike" dirty="0">
                          <a:effectLst/>
                        </a:rPr>
                        <a:t>ean</a:t>
                      </a:r>
                      <a:endParaRPr lang="en-US" sz="1400" b="0"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b"/>
                      <a:r>
                        <a:rPr lang="en-US" sz="1400" u="none" strike="noStrike" dirty="0">
                          <a:effectLst/>
                        </a:rPr>
                        <a:t>6.56</a:t>
                      </a:r>
                      <a:endParaRPr lang="en-US" sz="1400" b="0"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b"/>
                      <a:r>
                        <a:rPr lang="en-US" sz="1400" u="none" strike="noStrike" dirty="0">
                          <a:effectLst/>
                        </a:rPr>
                        <a:t>1,629</a:t>
                      </a:r>
                      <a:endParaRPr lang="en-US" sz="1400" b="0"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b"/>
                      <a:r>
                        <a:rPr lang="en-US" sz="1400" u="none" strike="noStrike" dirty="0">
                          <a:effectLst/>
                        </a:rPr>
                        <a:t>69,363</a:t>
                      </a:r>
                      <a:endParaRPr lang="en-US" sz="1400" b="0"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extLst>
                  <a:ext uri="{0D108BD9-81ED-4DB2-BD59-A6C34878D82A}">
                    <a16:rowId xmlns:a16="http://schemas.microsoft.com/office/drawing/2014/main" val="10002"/>
                  </a:ext>
                </a:extLst>
              </a:tr>
              <a:tr h="274320">
                <a:tc>
                  <a:txBody>
                    <a:bodyPr/>
                    <a:lstStyle/>
                    <a:p>
                      <a:pPr algn="ctr" fontAlgn="b"/>
                      <a:r>
                        <a:rPr lang="en-US" sz="1400" u="none" strike="noStrike" baseline="0" dirty="0">
                          <a:effectLst/>
                        </a:rPr>
                        <a:t> M</a:t>
                      </a:r>
                      <a:r>
                        <a:rPr lang="en-US" sz="1400" u="none" strike="noStrike" dirty="0">
                          <a:effectLst/>
                        </a:rPr>
                        <a:t>aximum</a:t>
                      </a:r>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u="none" strike="noStrike" dirty="0">
                          <a:effectLst/>
                        </a:rPr>
                        <a:t>6.76</a:t>
                      </a:r>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u="none" strike="noStrike" dirty="0">
                          <a:effectLst/>
                        </a:rPr>
                        <a:t>1,820</a:t>
                      </a:r>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u="none" strike="noStrike" dirty="0">
                          <a:effectLst/>
                        </a:rPr>
                        <a:t>70,112</a:t>
                      </a:r>
                      <a:endParaRPr lang="en-US"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bl>
          </a:graphicData>
        </a:graphic>
      </p:graphicFrame>
      <p:pic>
        <p:nvPicPr>
          <p:cNvPr id="16" name="Picture 15">
            <a:extLst>
              <a:ext uri="{FF2B5EF4-FFF2-40B4-BE49-F238E27FC236}">
                <a16:creationId xmlns:a16="http://schemas.microsoft.com/office/drawing/2014/main" id="{29809222-8928-D0BF-B5CA-8FB9FCA0E197}"/>
              </a:ext>
            </a:extLst>
          </p:cNvPr>
          <p:cNvPicPr>
            <a:picLocks noChangeAspect="1"/>
          </p:cNvPicPr>
          <p:nvPr/>
        </p:nvPicPr>
        <p:blipFill>
          <a:blip r:embed="rId3"/>
          <a:stretch>
            <a:fillRect/>
          </a:stretch>
        </p:blipFill>
        <p:spPr>
          <a:xfrm>
            <a:off x="6021574" y="1629719"/>
            <a:ext cx="5954848" cy="3472837"/>
          </a:xfrm>
          <a:prstGeom prst="rect">
            <a:avLst/>
          </a:prstGeom>
        </p:spPr>
      </p:pic>
      <p:sp>
        <p:nvSpPr>
          <p:cNvPr id="18" name="TextBox 17">
            <a:extLst>
              <a:ext uri="{FF2B5EF4-FFF2-40B4-BE49-F238E27FC236}">
                <a16:creationId xmlns:a16="http://schemas.microsoft.com/office/drawing/2014/main" id="{66AB041A-2319-A19A-DED9-4612F17AB860}"/>
              </a:ext>
            </a:extLst>
          </p:cNvPr>
          <p:cNvSpPr txBox="1"/>
          <p:nvPr/>
        </p:nvSpPr>
        <p:spPr>
          <a:xfrm>
            <a:off x="6019904" y="5176114"/>
            <a:ext cx="5954847" cy="738664"/>
          </a:xfrm>
          <a:prstGeom prst="rect">
            <a:avLst/>
          </a:prstGeom>
          <a:noFill/>
        </p:spPr>
        <p:txBody>
          <a:bodyPr wrap="square" rtlCol="0">
            <a:spAutoFit/>
          </a:bodyPr>
          <a:lstStyle/>
          <a:p>
            <a:r>
              <a:rPr lang="en-US" sz="1400" i="1" dirty="0">
                <a:latin typeface="Arial"/>
                <a:cs typeface="Arial"/>
              </a:rPr>
              <a:t>Gateway’s NRHO shown in red. Green shows orbit calculation assuming elliptical orbit around Moon. Elliptical assumption does not make a good approximation of NRHO at high altitudes.</a:t>
            </a:r>
          </a:p>
        </p:txBody>
      </p:sp>
      <p:sp>
        <p:nvSpPr>
          <p:cNvPr id="19" name="TextBox 18">
            <a:extLst>
              <a:ext uri="{FF2B5EF4-FFF2-40B4-BE49-F238E27FC236}">
                <a16:creationId xmlns:a16="http://schemas.microsoft.com/office/drawing/2014/main" id="{10A5E01E-E89D-8A2E-88AD-7C3E53A0E142}"/>
              </a:ext>
            </a:extLst>
          </p:cNvPr>
          <p:cNvSpPr txBox="1"/>
          <p:nvPr/>
        </p:nvSpPr>
        <p:spPr>
          <a:xfrm>
            <a:off x="9988310" y="934823"/>
            <a:ext cx="1986441" cy="307777"/>
          </a:xfrm>
          <a:prstGeom prst="rect">
            <a:avLst/>
          </a:prstGeom>
          <a:noFill/>
        </p:spPr>
        <p:txBody>
          <a:bodyPr wrap="none" rtlCol="0">
            <a:spAutoFit/>
          </a:bodyPr>
          <a:lstStyle/>
          <a:p>
            <a:r>
              <a:rPr lang="en-US" sz="1400" dirty="0">
                <a:solidFill>
                  <a:srgbClr val="FF0000"/>
                </a:solidFill>
                <a:latin typeface="Arial"/>
                <a:cs typeface="Arial"/>
              </a:rPr>
              <a:t>Constant view to Earth</a:t>
            </a:r>
          </a:p>
        </p:txBody>
      </p:sp>
      <p:cxnSp>
        <p:nvCxnSpPr>
          <p:cNvPr id="21" name="Straight Arrow Connector 20">
            <a:extLst>
              <a:ext uri="{FF2B5EF4-FFF2-40B4-BE49-F238E27FC236}">
                <a16:creationId xmlns:a16="http://schemas.microsoft.com/office/drawing/2014/main" id="{66647A83-8377-79F0-617C-489882604654}"/>
              </a:ext>
            </a:extLst>
          </p:cNvPr>
          <p:cNvCxnSpPr>
            <a:stCxn id="19" idx="2"/>
          </p:cNvCxnSpPr>
          <p:nvPr/>
        </p:nvCxnSpPr>
        <p:spPr>
          <a:xfrm>
            <a:off x="10981531" y="1242600"/>
            <a:ext cx="1429" cy="3871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7787403"/>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1349-1EE3-5E04-7A93-C3D01B8606B5}"/>
              </a:ext>
            </a:extLst>
          </p:cNvPr>
          <p:cNvSpPr>
            <a:spLocks noGrp="1"/>
          </p:cNvSpPr>
          <p:nvPr>
            <p:ph type="title"/>
          </p:nvPr>
        </p:nvSpPr>
        <p:spPr/>
        <p:txBody>
          <a:bodyPr/>
          <a:lstStyle/>
          <a:p>
            <a:r>
              <a:rPr lang="en-US" dirty="0"/>
              <a:t>Gateway Orbit – Solar Beta Angle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B16555A-9454-DCF9-BD14-7CEC07936703}"/>
                  </a:ext>
                </a:extLst>
              </p:cNvPr>
              <p:cNvSpPr>
                <a:spLocks noGrp="1"/>
              </p:cNvSpPr>
              <p:nvPr>
                <p:ph idx="1"/>
              </p:nvPr>
            </p:nvSpPr>
            <p:spPr>
              <a:xfrm>
                <a:off x="365760" y="982983"/>
                <a:ext cx="6878320" cy="6042285"/>
              </a:xfrm>
            </p:spPr>
            <p:txBody>
              <a:bodyPr/>
              <a:lstStyle/>
              <a:p>
                <a:r>
                  <a:rPr lang="en-US" sz="1900" b="0" dirty="0"/>
                  <a:t>Solar beta angle (</a:t>
                </a:r>
                <a:r>
                  <a:rPr lang="el-GR" sz="1900" b="0" dirty="0">
                    <a:latin typeface="Calibri" panose="020F0502020204030204" pitchFamily="34" charset="0"/>
                    <a:cs typeface="Calibri" panose="020F0502020204030204" pitchFamily="34" charset="0"/>
                  </a:rPr>
                  <a:t>β</a:t>
                </a:r>
                <a:r>
                  <a:rPr lang="en-US" sz="1900" b="0" dirty="0"/>
                  <a:t>) is the angle between the normal vector of the satellite’s orbital plane and the vector pointing from the planetary body to the Sun.</a:t>
                </a:r>
              </a:p>
              <a:p>
                <a:r>
                  <a:rPr lang="en-US" sz="1900" b="0" dirty="0"/>
                  <a:t>For Gateway’s orbit, solar beta angle is much less important than on ISS due to Gateway’s solar inertial attitude, meaning it does not affect direct solar heatloads. However, solar beta angle does affect Lunar IR and Albedo heating rates.</a:t>
                </a:r>
              </a:p>
              <a:p>
                <a:r>
                  <a:rPr lang="en-US" sz="1900" b="0" dirty="0"/>
                  <a:t>At a solar beta angle of </a:t>
                </a:r>
                <a14:m>
                  <m:oMath xmlns:m="http://schemas.openxmlformats.org/officeDocument/2006/math">
                    <m:r>
                      <a:rPr lang="en-US" sz="1900" b="0" i="1" dirty="0" smtClean="0">
                        <a:latin typeface="Cambria Math" panose="02040503050406030204" pitchFamily="18" charset="0"/>
                      </a:rPr>
                      <m:t>0° </m:t>
                    </m:r>
                  </m:oMath>
                </a14:m>
                <a:r>
                  <a:rPr lang="en-US" sz="1900" b="0" dirty="0"/>
                  <a:t>Gateway passes over the subsolar point of the Moon (point on the Moon directly facing towards the Sun) when passing over the sun-facing side of the Moon, and experiences maximum eclipse duration when passing over the nightside of the Moon (</a:t>
                </a:r>
                <a14:m>
                  <m:oMath xmlns:m="http://schemas.openxmlformats.org/officeDocument/2006/math">
                    <m:r>
                      <a:rPr lang="en-US" sz="1900" b="0" i="1" smtClean="0">
                        <a:latin typeface="Cambria Math" panose="02040503050406030204" pitchFamily="18" charset="0"/>
                        <a:ea typeface="Cambria Math" panose="02040503050406030204" pitchFamily="18" charset="0"/>
                      </a:rPr>
                      <m:t>≤</m:t>
                    </m:r>
                  </m:oMath>
                </a14:m>
                <a:r>
                  <a:rPr lang="en-US" sz="1900" b="0" dirty="0"/>
                  <a:t>90 mins).</a:t>
                </a:r>
              </a:p>
              <a:p>
                <a:pPr lvl="1"/>
                <a:r>
                  <a:rPr lang="en-US" sz="1900" dirty="0"/>
                  <a:t>Gateway can pass over either the nightside or sun-facing side of the Moon first.</a:t>
                </a:r>
                <a:endParaRPr lang="en-US" sz="1900" b="0" dirty="0"/>
              </a:p>
              <a:p>
                <a:r>
                  <a:rPr lang="en-US" sz="1900" b="0" dirty="0"/>
                  <a:t>At a solar beta angle of ±</a:t>
                </a:r>
                <a14:m>
                  <m:oMath xmlns:m="http://schemas.openxmlformats.org/officeDocument/2006/math">
                    <m:r>
                      <a:rPr lang="en-US" sz="1900" b="0" i="1" dirty="0" smtClean="0">
                        <a:latin typeface="Cambria Math" panose="02040503050406030204" pitchFamily="18" charset="0"/>
                      </a:rPr>
                      <m:t>90°</m:t>
                    </m:r>
                  </m:oMath>
                </a14:m>
                <a:r>
                  <a:rPr lang="en-US" sz="1900" b="0" dirty="0"/>
                  <a:t>, Gateway passes over the line of longitude on the Moon that divides day from night</a:t>
                </a:r>
                <a:r>
                  <a:rPr lang="en-US" b="0" dirty="0"/>
                  <a:t>.</a:t>
                </a:r>
              </a:p>
              <a:p>
                <a:endParaRPr lang="en-US" dirty="0"/>
              </a:p>
            </p:txBody>
          </p:sp>
        </mc:Choice>
        <mc:Fallback xmlns="">
          <p:sp>
            <p:nvSpPr>
              <p:cNvPr id="6" name="Content Placeholder 5">
                <a:extLst>
                  <a:ext uri="{FF2B5EF4-FFF2-40B4-BE49-F238E27FC236}">
                    <a16:creationId xmlns:a16="http://schemas.microsoft.com/office/drawing/2014/main" id="{FB16555A-9454-DCF9-BD14-7CEC07936703}"/>
                  </a:ext>
                </a:extLst>
              </p:cNvPr>
              <p:cNvSpPr>
                <a:spLocks noGrp="1" noRot="1" noChangeAspect="1" noMove="1" noResize="1" noEditPoints="1" noAdjustHandles="1" noChangeArrowheads="1" noChangeShapeType="1" noTextEdit="1"/>
              </p:cNvSpPr>
              <p:nvPr>
                <p:ph idx="1"/>
              </p:nvPr>
            </p:nvSpPr>
            <p:spPr>
              <a:xfrm>
                <a:off x="365760" y="982983"/>
                <a:ext cx="6878320" cy="6042285"/>
              </a:xfrm>
              <a:blipFill>
                <a:blip r:embed="rId2"/>
                <a:stretch>
                  <a:fillRect l="-621" t="-706" r="-141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E3FA196-F45D-5E29-6A39-ED294BB40BEF}"/>
              </a:ext>
            </a:extLst>
          </p:cNvPr>
          <p:cNvPicPr>
            <a:picLocks noChangeAspect="1"/>
          </p:cNvPicPr>
          <p:nvPr/>
        </p:nvPicPr>
        <p:blipFill>
          <a:blip r:embed="rId3"/>
          <a:stretch>
            <a:fillRect/>
          </a:stretch>
        </p:blipFill>
        <p:spPr>
          <a:xfrm>
            <a:off x="7589520" y="982983"/>
            <a:ext cx="4124642" cy="2742232"/>
          </a:xfrm>
          <a:prstGeom prst="rect">
            <a:avLst/>
          </a:prstGeom>
          <a:ln>
            <a:solidFill>
              <a:schemeClr val="tx1"/>
            </a:solidFill>
          </a:ln>
        </p:spPr>
      </p:pic>
      <p:sp>
        <p:nvSpPr>
          <p:cNvPr id="9" name="TextBox 8">
            <a:extLst>
              <a:ext uri="{FF2B5EF4-FFF2-40B4-BE49-F238E27FC236}">
                <a16:creationId xmlns:a16="http://schemas.microsoft.com/office/drawing/2014/main" id="{6E2922D9-CB0C-768C-340A-739B461F7CFE}"/>
              </a:ext>
            </a:extLst>
          </p:cNvPr>
          <p:cNvSpPr txBox="1"/>
          <p:nvPr/>
        </p:nvSpPr>
        <p:spPr>
          <a:xfrm>
            <a:off x="8272777" y="2990662"/>
            <a:ext cx="2758127" cy="646331"/>
          </a:xfrm>
          <a:prstGeom prst="rect">
            <a:avLst/>
          </a:prstGeom>
          <a:noFill/>
        </p:spPr>
        <p:txBody>
          <a:bodyPr wrap="none" rtlCol="0">
            <a:spAutoFit/>
          </a:bodyPr>
          <a:lstStyle/>
          <a:p>
            <a:pPr algn="ctr"/>
            <a:r>
              <a:rPr lang="el-GR" b="1" dirty="0">
                <a:solidFill>
                  <a:schemeClr val="bg1"/>
                </a:solidFill>
                <a:latin typeface="Calibri" panose="020F0502020204030204" pitchFamily="34" charset="0"/>
                <a:cs typeface="Calibri" panose="020F0502020204030204" pitchFamily="34" charset="0"/>
              </a:rPr>
              <a:t>β</a:t>
            </a:r>
            <a:r>
              <a:rPr lang="en-US" b="1" dirty="0">
                <a:solidFill>
                  <a:schemeClr val="bg1"/>
                </a:solidFill>
                <a:latin typeface="Arial"/>
                <a:cs typeface="Arial"/>
              </a:rPr>
              <a:t> = 0°</a:t>
            </a:r>
          </a:p>
          <a:p>
            <a:pPr algn="ctr"/>
            <a:r>
              <a:rPr lang="en-US" b="1" dirty="0">
                <a:solidFill>
                  <a:schemeClr val="bg1"/>
                </a:solidFill>
                <a:latin typeface="Arial"/>
                <a:cs typeface="Arial"/>
              </a:rPr>
              <a:t>View from Orbit Normal</a:t>
            </a:r>
          </a:p>
        </p:txBody>
      </p:sp>
      <p:sp>
        <p:nvSpPr>
          <p:cNvPr id="12" name="TextBox 11">
            <a:extLst>
              <a:ext uri="{FF2B5EF4-FFF2-40B4-BE49-F238E27FC236}">
                <a16:creationId xmlns:a16="http://schemas.microsoft.com/office/drawing/2014/main" id="{A01DBDB8-5806-542C-7EE3-32BCB0561DA3}"/>
              </a:ext>
            </a:extLst>
          </p:cNvPr>
          <p:cNvSpPr txBox="1"/>
          <p:nvPr/>
        </p:nvSpPr>
        <p:spPr>
          <a:xfrm>
            <a:off x="7589520" y="1065212"/>
            <a:ext cx="1457450" cy="307777"/>
          </a:xfrm>
          <a:prstGeom prst="rect">
            <a:avLst/>
          </a:prstGeom>
          <a:noFill/>
        </p:spPr>
        <p:txBody>
          <a:bodyPr wrap="none" rtlCol="0">
            <a:spAutoFit/>
          </a:bodyPr>
          <a:lstStyle/>
          <a:p>
            <a:r>
              <a:rPr lang="en-US" sz="1400" b="1" dirty="0">
                <a:solidFill>
                  <a:srgbClr val="FF0000"/>
                </a:solidFill>
                <a:latin typeface="Arial"/>
                <a:cs typeface="Arial"/>
              </a:rPr>
              <a:t>Subsolar-Point</a:t>
            </a:r>
          </a:p>
        </p:txBody>
      </p:sp>
      <p:cxnSp>
        <p:nvCxnSpPr>
          <p:cNvPr id="14" name="Straight Arrow Connector 13">
            <a:extLst>
              <a:ext uri="{FF2B5EF4-FFF2-40B4-BE49-F238E27FC236}">
                <a16:creationId xmlns:a16="http://schemas.microsoft.com/office/drawing/2014/main" id="{735CBB19-4131-486B-7D33-81B29137D6A5}"/>
              </a:ext>
            </a:extLst>
          </p:cNvPr>
          <p:cNvCxnSpPr/>
          <p:nvPr/>
        </p:nvCxnSpPr>
        <p:spPr>
          <a:xfrm>
            <a:off x="8310880" y="1381760"/>
            <a:ext cx="943255" cy="4368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25553B5-940F-F4B5-1025-105B8B1B3998}"/>
              </a:ext>
            </a:extLst>
          </p:cNvPr>
          <p:cNvSpPr txBox="1"/>
          <p:nvPr/>
        </p:nvSpPr>
        <p:spPr>
          <a:xfrm>
            <a:off x="10049546" y="1025521"/>
            <a:ext cx="1538947" cy="307777"/>
          </a:xfrm>
          <a:prstGeom prst="rect">
            <a:avLst/>
          </a:prstGeom>
          <a:noFill/>
          <a:ln>
            <a:noFill/>
          </a:ln>
        </p:spPr>
        <p:txBody>
          <a:bodyPr wrap="none" rtlCol="0">
            <a:spAutoFit/>
          </a:bodyPr>
          <a:lstStyle/>
          <a:p>
            <a:r>
              <a:rPr lang="en-US" sz="1400" b="1" dirty="0">
                <a:solidFill>
                  <a:srgbClr val="FF11F4"/>
                </a:solidFill>
                <a:latin typeface="Arial"/>
                <a:cs typeface="Arial"/>
              </a:rPr>
              <a:t>Moon’s Shadow</a:t>
            </a:r>
          </a:p>
        </p:txBody>
      </p:sp>
      <p:cxnSp>
        <p:nvCxnSpPr>
          <p:cNvPr id="17" name="Straight Arrow Connector 16">
            <a:extLst>
              <a:ext uri="{FF2B5EF4-FFF2-40B4-BE49-F238E27FC236}">
                <a16:creationId xmlns:a16="http://schemas.microsoft.com/office/drawing/2014/main" id="{501D4333-9BE3-3F49-DEE2-7721037D496E}"/>
              </a:ext>
            </a:extLst>
          </p:cNvPr>
          <p:cNvCxnSpPr>
            <a:cxnSpLocks/>
            <a:stCxn id="15" idx="2"/>
          </p:cNvCxnSpPr>
          <p:nvPr/>
        </p:nvCxnSpPr>
        <p:spPr>
          <a:xfrm flipH="1">
            <a:off x="10424160" y="1333298"/>
            <a:ext cx="394860" cy="266902"/>
          </a:xfrm>
          <a:prstGeom prst="straightConnector1">
            <a:avLst/>
          </a:prstGeom>
          <a:ln>
            <a:solidFill>
              <a:srgbClr val="FF11F4"/>
            </a:solidFill>
            <a:tailEnd type="triangle"/>
          </a:ln>
        </p:spPr>
        <p:style>
          <a:lnRef idx="2">
            <a:schemeClr val="accent1"/>
          </a:lnRef>
          <a:fillRef idx="0">
            <a:schemeClr val="accent1"/>
          </a:fillRef>
          <a:effectRef idx="1">
            <a:schemeClr val="accent1"/>
          </a:effectRef>
          <a:fontRef idx="minor">
            <a:schemeClr val="tx1"/>
          </a:fontRef>
        </p:style>
      </p:cxnSp>
      <p:sp>
        <p:nvSpPr>
          <p:cNvPr id="22" name="Arc 21">
            <a:extLst>
              <a:ext uri="{FF2B5EF4-FFF2-40B4-BE49-F238E27FC236}">
                <a16:creationId xmlns:a16="http://schemas.microsoft.com/office/drawing/2014/main" id="{569A48FE-156F-8BF7-4898-4B3DAB858145}"/>
              </a:ext>
            </a:extLst>
          </p:cNvPr>
          <p:cNvSpPr/>
          <p:nvPr/>
        </p:nvSpPr>
        <p:spPr>
          <a:xfrm rot="17250232">
            <a:off x="7341896" y="2746958"/>
            <a:ext cx="1305844" cy="266433"/>
          </a:xfrm>
          <a:prstGeom prst="arc">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C000"/>
              </a:solidFill>
            </a:endParaRPr>
          </a:p>
        </p:txBody>
      </p:sp>
      <p:sp>
        <p:nvSpPr>
          <p:cNvPr id="23" name="TextBox 22">
            <a:extLst>
              <a:ext uri="{FF2B5EF4-FFF2-40B4-BE49-F238E27FC236}">
                <a16:creationId xmlns:a16="http://schemas.microsoft.com/office/drawing/2014/main" id="{13BA87EE-000F-7584-EFE4-4805FF19F98E}"/>
              </a:ext>
            </a:extLst>
          </p:cNvPr>
          <p:cNvSpPr txBox="1"/>
          <p:nvPr/>
        </p:nvSpPr>
        <p:spPr>
          <a:xfrm rot="18065460">
            <a:off x="7305634" y="2224300"/>
            <a:ext cx="1289135" cy="307777"/>
          </a:xfrm>
          <a:prstGeom prst="rect">
            <a:avLst/>
          </a:prstGeom>
          <a:noFill/>
        </p:spPr>
        <p:txBody>
          <a:bodyPr wrap="none" rtlCol="0">
            <a:spAutoFit/>
          </a:bodyPr>
          <a:lstStyle/>
          <a:p>
            <a:r>
              <a:rPr lang="en-US" sz="1400" b="1" dirty="0">
                <a:solidFill>
                  <a:srgbClr val="FFC000"/>
                </a:solidFill>
                <a:latin typeface="Arial"/>
                <a:cs typeface="Arial"/>
              </a:rPr>
              <a:t>Orbital Plane</a:t>
            </a:r>
          </a:p>
        </p:txBody>
      </p:sp>
      <p:pic>
        <p:nvPicPr>
          <p:cNvPr id="25" name="Picture 24">
            <a:extLst>
              <a:ext uri="{FF2B5EF4-FFF2-40B4-BE49-F238E27FC236}">
                <a16:creationId xmlns:a16="http://schemas.microsoft.com/office/drawing/2014/main" id="{3C4C60EC-2738-5238-65BE-671B9EC509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9519" y="3883189"/>
            <a:ext cx="4124641" cy="2108252"/>
          </a:xfrm>
          <a:prstGeom prst="rect">
            <a:avLst/>
          </a:prstGeom>
          <a:ln>
            <a:solidFill>
              <a:schemeClr val="tx1"/>
            </a:solidFill>
          </a:ln>
        </p:spPr>
      </p:pic>
      <p:sp>
        <p:nvSpPr>
          <p:cNvPr id="26" name="TextBox 25">
            <a:extLst>
              <a:ext uri="{FF2B5EF4-FFF2-40B4-BE49-F238E27FC236}">
                <a16:creationId xmlns:a16="http://schemas.microsoft.com/office/drawing/2014/main" id="{545370D4-0ADB-5B2B-A117-F9077CE3B061}"/>
              </a:ext>
            </a:extLst>
          </p:cNvPr>
          <p:cNvSpPr txBox="1"/>
          <p:nvPr/>
        </p:nvSpPr>
        <p:spPr>
          <a:xfrm>
            <a:off x="7535075" y="3941350"/>
            <a:ext cx="2514471" cy="646331"/>
          </a:xfrm>
          <a:prstGeom prst="rect">
            <a:avLst/>
          </a:prstGeom>
          <a:noFill/>
        </p:spPr>
        <p:txBody>
          <a:bodyPr wrap="none" rtlCol="0">
            <a:spAutoFit/>
          </a:bodyPr>
          <a:lstStyle/>
          <a:p>
            <a:pPr algn="ctr"/>
            <a:r>
              <a:rPr lang="el-GR" b="1" dirty="0">
                <a:latin typeface="Calibri" panose="020F0502020204030204" pitchFamily="34" charset="0"/>
                <a:cs typeface="Calibri" panose="020F0502020204030204" pitchFamily="34" charset="0"/>
              </a:rPr>
              <a:t>β</a:t>
            </a:r>
            <a:r>
              <a:rPr lang="en-US" b="1" dirty="0">
                <a:latin typeface="Arial"/>
                <a:cs typeface="Arial"/>
              </a:rPr>
              <a:t> = 45°</a:t>
            </a:r>
          </a:p>
          <a:p>
            <a:pPr algn="ctr"/>
            <a:r>
              <a:rPr lang="en-US" b="1" dirty="0">
                <a:latin typeface="Arial"/>
                <a:cs typeface="Arial"/>
              </a:rPr>
              <a:t>View from North Pole</a:t>
            </a:r>
          </a:p>
        </p:txBody>
      </p:sp>
      <p:sp>
        <p:nvSpPr>
          <p:cNvPr id="27" name="TextBox 26">
            <a:extLst>
              <a:ext uri="{FF2B5EF4-FFF2-40B4-BE49-F238E27FC236}">
                <a16:creationId xmlns:a16="http://schemas.microsoft.com/office/drawing/2014/main" id="{AEAB06F3-2E5A-E41D-389A-5F54C7002FB5}"/>
              </a:ext>
            </a:extLst>
          </p:cNvPr>
          <p:cNvSpPr txBox="1"/>
          <p:nvPr/>
        </p:nvSpPr>
        <p:spPr>
          <a:xfrm>
            <a:off x="7582155" y="5688941"/>
            <a:ext cx="1457450" cy="307777"/>
          </a:xfrm>
          <a:prstGeom prst="rect">
            <a:avLst/>
          </a:prstGeom>
          <a:noFill/>
        </p:spPr>
        <p:txBody>
          <a:bodyPr wrap="none" rtlCol="0">
            <a:spAutoFit/>
          </a:bodyPr>
          <a:lstStyle/>
          <a:p>
            <a:r>
              <a:rPr lang="en-US" sz="1400" b="1" dirty="0">
                <a:solidFill>
                  <a:srgbClr val="FF0000"/>
                </a:solidFill>
                <a:latin typeface="Arial"/>
                <a:cs typeface="Arial"/>
              </a:rPr>
              <a:t>Subsolar-Point</a:t>
            </a:r>
          </a:p>
        </p:txBody>
      </p:sp>
      <p:cxnSp>
        <p:nvCxnSpPr>
          <p:cNvPr id="28" name="Straight Arrow Connector 27">
            <a:extLst>
              <a:ext uri="{FF2B5EF4-FFF2-40B4-BE49-F238E27FC236}">
                <a16:creationId xmlns:a16="http://schemas.microsoft.com/office/drawing/2014/main" id="{8E6183C9-76B1-66DB-8BAE-4DC80D5CB271}"/>
              </a:ext>
            </a:extLst>
          </p:cNvPr>
          <p:cNvCxnSpPr>
            <a:cxnSpLocks/>
          </p:cNvCxnSpPr>
          <p:nvPr/>
        </p:nvCxnSpPr>
        <p:spPr>
          <a:xfrm flipV="1">
            <a:off x="8968485" y="5732894"/>
            <a:ext cx="285650" cy="1404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A5FD822E-2DFA-FDD5-8002-9FB514587A9C}"/>
              </a:ext>
            </a:extLst>
          </p:cNvPr>
          <p:cNvSpPr txBox="1"/>
          <p:nvPr/>
        </p:nvSpPr>
        <p:spPr>
          <a:xfrm>
            <a:off x="10056910" y="3921249"/>
            <a:ext cx="1538947" cy="307777"/>
          </a:xfrm>
          <a:prstGeom prst="rect">
            <a:avLst/>
          </a:prstGeom>
          <a:noFill/>
          <a:ln>
            <a:noFill/>
          </a:ln>
        </p:spPr>
        <p:txBody>
          <a:bodyPr wrap="none" rtlCol="0">
            <a:spAutoFit/>
          </a:bodyPr>
          <a:lstStyle/>
          <a:p>
            <a:r>
              <a:rPr lang="en-US" sz="1400" b="1" dirty="0">
                <a:solidFill>
                  <a:srgbClr val="FF11F4"/>
                </a:solidFill>
                <a:latin typeface="Arial"/>
                <a:cs typeface="Arial"/>
              </a:rPr>
              <a:t>Moon’s Shadow</a:t>
            </a:r>
          </a:p>
        </p:txBody>
      </p:sp>
      <p:cxnSp>
        <p:nvCxnSpPr>
          <p:cNvPr id="35" name="Straight Arrow Connector 34">
            <a:extLst>
              <a:ext uri="{FF2B5EF4-FFF2-40B4-BE49-F238E27FC236}">
                <a16:creationId xmlns:a16="http://schemas.microsoft.com/office/drawing/2014/main" id="{7ACD1E29-2EB5-767E-8662-8E697983EE9A}"/>
              </a:ext>
            </a:extLst>
          </p:cNvPr>
          <p:cNvCxnSpPr>
            <a:cxnSpLocks/>
          </p:cNvCxnSpPr>
          <p:nvPr/>
        </p:nvCxnSpPr>
        <p:spPr>
          <a:xfrm flipH="1">
            <a:off x="10709537" y="4153544"/>
            <a:ext cx="394860" cy="266902"/>
          </a:xfrm>
          <a:prstGeom prst="straightConnector1">
            <a:avLst/>
          </a:prstGeom>
          <a:ln>
            <a:solidFill>
              <a:srgbClr val="FF11F4"/>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F9A734A2-DEEF-E4A2-701A-67CFDF2A93FF}"/>
              </a:ext>
            </a:extLst>
          </p:cNvPr>
          <p:cNvSpPr txBox="1"/>
          <p:nvPr/>
        </p:nvSpPr>
        <p:spPr>
          <a:xfrm rot="21568000">
            <a:off x="10423620" y="5121670"/>
            <a:ext cx="1289135" cy="307777"/>
          </a:xfrm>
          <a:prstGeom prst="rect">
            <a:avLst/>
          </a:prstGeom>
          <a:noFill/>
        </p:spPr>
        <p:txBody>
          <a:bodyPr wrap="none" rtlCol="0">
            <a:spAutoFit/>
          </a:bodyPr>
          <a:lstStyle/>
          <a:p>
            <a:r>
              <a:rPr lang="en-US" sz="1400" b="1" dirty="0">
                <a:solidFill>
                  <a:srgbClr val="FFC000"/>
                </a:solidFill>
                <a:latin typeface="Arial"/>
                <a:cs typeface="Arial"/>
              </a:rPr>
              <a:t>Orbital Plane</a:t>
            </a:r>
          </a:p>
        </p:txBody>
      </p:sp>
      <p:cxnSp>
        <p:nvCxnSpPr>
          <p:cNvPr id="39" name="Straight Arrow Connector 38">
            <a:extLst>
              <a:ext uri="{FF2B5EF4-FFF2-40B4-BE49-F238E27FC236}">
                <a16:creationId xmlns:a16="http://schemas.microsoft.com/office/drawing/2014/main" id="{C95A9ED3-2BF8-28CB-5CA4-05AFF4A646D2}"/>
              </a:ext>
            </a:extLst>
          </p:cNvPr>
          <p:cNvCxnSpPr>
            <a:cxnSpLocks/>
          </p:cNvCxnSpPr>
          <p:nvPr/>
        </p:nvCxnSpPr>
        <p:spPr>
          <a:xfrm>
            <a:off x="10525760" y="5384641"/>
            <a:ext cx="1070097" cy="3048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766338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1B02-BF8A-F5D7-F6E6-FA594FAC0A1C}"/>
              </a:ext>
            </a:extLst>
          </p:cNvPr>
          <p:cNvSpPr>
            <a:spLocks noGrp="1"/>
          </p:cNvSpPr>
          <p:nvPr>
            <p:ph type="title"/>
          </p:nvPr>
        </p:nvSpPr>
        <p:spPr/>
        <p:txBody>
          <a:bodyPr/>
          <a:lstStyle/>
          <a:p>
            <a:r>
              <a:rPr lang="en-US" dirty="0"/>
              <a:t>Flight Attitudes and Configurations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120B9B-DE38-269C-6B77-B7C4B12EF1BF}"/>
                  </a:ext>
                </a:extLst>
              </p:cNvPr>
              <p:cNvSpPr>
                <a:spLocks noGrp="1"/>
              </p:cNvSpPr>
              <p:nvPr>
                <p:ph idx="1"/>
              </p:nvPr>
            </p:nvSpPr>
            <p:spPr>
              <a:xfrm>
                <a:off x="531543" y="947548"/>
                <a:ext cx="8943975" cy="5122863"/>
              </a:xfrm>
            </p:spPr>
            <p:txBody>
              <a:bodyPr/>
              <a:lstStyle/>
              <a:p>
                <a:r>
                  <a:rPr lang="en-US" b="0" dirty="0">
                    <a:latin typeface="Arial" panose="020B0604020202020204" pitchFamily="34" charset="0"/>
                    <a:cs typeface="Arial" panose="020B0604020202020204" pitchFamily="34" charset="0"/>
                  </a:rPr>
                  <a:t>Gateway requirements specify that the vehicle shall be able to fly in any solar clock angle with solar cone angles limited between </a:t>
                </a:r>
                <a14:m>
                  <m:oMath xmlns:m="http://schemas.openxmlformats.org/officeDocument/2006/math">
                    <m:r>
                      <a:rPr lang="en-US" b="0" i="1" dirty="0" smtClean="0">
                        <a:latin typeface="Cambria Math" panose="02040503050406030204" pitchFamily="18" charset="0"/>
                        <a:cs typeface="Arial" panose="020B0604020202020204" pitchFamily="34" charset="0"/>
                      </a:rPr>
                      <m:t>−10° </m:t>
                    </m:r>
                  </m:oMath>
                </a14:m>
                <a:r>
                  <a:rPr lang="en-US" b="0" dirty="0">
                    <a:latin typeface="Arial" panose="020B0604020202020204" pitchFamily="34" charset="0"/>
                    <a:cs typeface="Arial" panose="020B0604020202020204" pitchFamily="34" charset="0"/>
                  </a:rPr>
                  <a:t>to </a:t>
                </a:r>
                <a14:m>
                  <m:oMath xmlns:m="http://schemas.openxmlformats.org/officeDocument/2006/math">
                    <m:r>
                      <a:rPr lang="en-US" b="0" i="1" dirty="0" smtClean="0">
                        <a:latin typeface="Cambria Math" panose="02040503050406030204" pitchFamily="18" charset="0"/>
                        <a:cs typeface="Arial" panose="020B0604020202020204" pitchFamily="34" charset="0"/>
                      </a:rPr>
                      <m:t>+</m:t>
                    </m:r>
                    <m:r>
                      <a:rPr lang="en-US" b="0" i="1" dirty="0">
                        <a:latin typeface="Cambria Math" panose="02040503050406030204" pitchFamily="18" charset="0"/>
                        <a:cs typeface="Arial" panose="020B0604020202020204" pitchFamily="34" charset="0"/>
                      </a:rPr>
                      <m:t>10° </m:t>
                    </m:r>
                  </m:oMath>
                </a14:m>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Baseline attitude of clock/cone = 0/0 has the Gateway +x axis facing towards the sun</a:t>
                </a:r>
              </a:p>
              <a:p>
                <a:pPr lvl="1"/>
                <a:r>
                  <a:rPr lang="en-US" sz="1600" dirty="0">
                    <a:latin typeface="Arial" panose="020B0604020202020204" pitchFamily="34" charset="0"/>
                    <a:cs typeface="Arial" panose="020B0604020202020204" pitchFamily="34" charset="0"/>
                  </a:rPr>
                  <a:t>Solar cone angle pitches the vehicle, exposing ±z surfaces to the sun</a:t>
                </a:r>
              </a:p>
              <a:p>
                <a:pPr lvl="1"/>
                <a:r>
                  <a:rPr lang="en-US" sz="1600" dirty="0">
                    <a:latin typeface="Arial" panose="020B0604020202020204" pitchFamily="34" charset="0"/>
                    <a:cs typeface="Arial" panose="020B0604020202020204" pitchFamily="34" charset="0"/>
                  </a:rPr>
                  <a:t>Solar clock angle yaws the vehicle, exposing port/starboard/aft surfaces to the sun</a:t>
                </a:r>
              </a:p>
              <a:p>
                <a:r>
                  <a:rPr lang="en-US" b="0" dirty="0">
                    <a:latin typeface="Arial" panose="020B0604020202020204" pitchFamily="34" charset="0"/>
                    <a:cs typeface="Arial" panose="020B0604020202020204" pitchFamily="34" charset="0"/>
                  </a:rPr>
                  <a:t>Attitude is nominally set to Solar Pressure Equilibrium Attitude (SPEA) to minimize the amount of prop used to maintain orbit/attitude. Deviations occur when:</a:t>
                </a:r>
              </a:p>
              <a:p>
                <a:pPr marL="741363" indent="-284163">
                  <a:buFont typeface="+mj-lt"/>
                  <a:buAutoNum type="arabicPeriod"/>
                </a:pPr>
                <a:r>
                  <a:rPr lang="en-US" sz="1800" b="0" dirty="0">
                    <a:latin typeface="Arial" panose="020B0604020202020204" pitchFamily="34" charset="0"/>
                    <a:cs typeface="Arial" panose="020B0604020202020204" pitchFamily="34" charset="0"/>
                  </a:rPr>
                  <a:t>A visiting-vehicle (VV) is present that has its own attitude restrictions, such as Orion which in steady-state flies within ±</a:t>
                </a:r>
                <a14:m>
                  <m:oMath xmlns:m="http://schemas.openxmlformats.org/officeDocument/2006/math">
                    <m:r>
                      <a:rPr lang="en-US" sz="1800" b="0" i="1" dirty="0" smtClean="0">
                        <a:latin typeface="Cambria Math" panose="02040503050406030204" pitchFamily="18" charset="0"/>
                        <a:cs typeface="Arial" panose="020B0604020202020204" pitchFamily="34" charset="0"/>
                      </a:rPr>
                      <m:t>20°</m:t>
                    </m:r>
                  </m:oMath>
                </a14:m>
                <a:r>
                  <a:rPr lang="en-US" sz="1800" b="0" dirty="0">
                    <a:latin typeface="Arial" panose="020B0604020202020204" pitchFamily="34" charset="0"/>
                    <a:cs typeface="Arial" panose="020B0604020202020204" pitchFamily="34" charset="0"/>
                  </a:rPr>
                  <a:t> of tail-to-sun</a:t>
                </a:r>
              </a:p>
              <a:p>
                <a:pPr marL="741363" indent="-284163">
                  <a:buFont typeface="+mj-lt"/>
                  <a:buAutoNum type="arabicPeriod"/>
                </a:pPr>
                <a:r>
                  <a:rPr lang="en-US" sz="1800" b="0" dirty="0">
                    <a:latin typeface="Arial" panose="020B0604020202020204" pitchFamily="34" charset="0"/>
                    <a:cs typeface="Arial" panose="020B0604020202020204" pitchFamily="34" charset="0"/>
                  </a:rPr>
                  <a:t>An Orbital Maintenance Maneuver (OMM) occurs in which Gateway yaws-&gt;rolls-&gt;yaws into burn attitude. OMMs can occur once per orbit (once every 6.5±0.25 days) but may not be needed each orbit to maintain Gateway within NRHO. OMMs can last over 24 hours.</a:t>
                </a:r>
              </a:p>
              <a:p>
                <a:pPr marL="1250950" lvl="1"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Crewed OMMs: </a:t>
                </a:r>
                <a:r>
                  <a:rPr lang="en-US" sz="1600" dirty="0">
                    <a:latin typeface="Arial" panose="020B0604020202020204" pitchFamily="34" charset="0"/>
                    <a:cs typeface="Arial" panose="020B0604020202020204" pitchFamily="34" charset="0"/>
                  </a:rPr>
                  <a:t>3 hours </a:t>
                </a:r>
              </a:p>
              <a:p>
                <a:pPr marL="1250950" lvl="1"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Uncrewed OMMs: </a:t>
                </a:r>
                <a:r>
                  <a:rPr lang="en-US" sz="1600" dirty="0">
                    <a:latin typeface="Arial" panose="020B0604020202020204" pitchFamily="34" charset="0"/>
                    <a:cs typeface="Arial" panose="020B0604020202020204" pitchFamily="34" charset="0"/>
                  </a:rPr>
                  <a:t>Dependent on stack mass, can last up to 30 hours</a:t>
                </a:r>
                <a:endParaRPr lang="en-US" sz="1600" b="0"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24120B9B-DE38-269C-6B77-B7C4B12EF1BF}"/>
                  </a:ext>
                </a:extLst>
              </p:cNvPr>
              <p:cNvSpPr>
                <a:spLocks noGrp="1" noRot="1" noChangeAspect="1" noMove="1" noResize="1" noEditPoints="1" noAdjustHandles="1" noChangeArrowheads="1" noChangeShapeType="1" noTextEdit="1"/>
              </p:cNvSpPr>
              <p:nvPr>
                <p:ph idx="1"/>
              </p:nvPr>
            </p:nvSpPr>
            <p:spPr>
              <a:xfrm>
                <a:off x="531543" y="947548"/>
                <a:ext cx="8943975" cy="5122863"/>
              </a:xfrm>
              <a:blipFill>
                <a:blip r:embed="rId2"/>
                <a:stretch>
                  <a:fillRect l="-613" t="-476" b="-83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483DC95-5B40-2EE5-2D4A-34CCC70111DD}"/>
              </a:ext>
            </a:extLst>
          </p:cNvPr>
          <p:cNvGrpSpPr/>
          <p:nvPr/>
        </p:nvGrpSpPr>
        <p:grpSpPr>
          <a:xfrm>
            <a:off x="9772790" y="1166031"/>
            <a:ext cx="2256071" cy="4902622"/>
            <a:chOff x="9763265" y="848284"/>
            <a:chExt cx="2256071" cy="4524315"/>
          </a:xfrm>
        </p:grpSpPr>
        <p:sp>
          <p:nvSpPr>
            <p:cNvPr id="6" name="TextBox 5">
              <a:extLst>
                <a:ext uri="{FF2B5EF4-FFF2-40B4-BE49-F238E27FC236}">
                  <a16:creationId xmlns:a16="http://schemas.microsoft.com/office/drawing/2014/main" id="{E20549BB-A075-5115-30FF-3FD9E55E8EF6}"/>
                </a:ext>
              </a:extLst>
            </p:cNvPr>
            <p:cNvSpPr txBox="1"/>
            <p:nvPr/>
          </p:nvSpPr>
          <p:spPr>
            <a:xfrm>
              <a:off x="9763265" y="848284"/>
              <a:ext cx="2256071" cy="4524315"/>
            </a:xfrm>
            <a:prstGeom prst="rect">
              <a:avLst/>
            </a:prstGeom>
            <a:noFill/>
            <a:ln>
              <a:solidFill>
                <a:schemeClr val="tx1"/>
              </a:solidFill>
            </a:ln>
          </p:spPr>
          <p:txBody>
            <a:bodyPr wrap="square" rtlCol="0">
              <a:spAutoFit/>
            </a:bodyPr>
            <a:lstStyle/>
            <a:p>
              <a:r>
                <a:rPr lang="en-US" sz="1200" dirty="0">
                  <a:latin typeface="Arial"/>
                  <a:cs typeface="Arial"/>
                </a:rPr>
                <a:t>Different Gateway manifests impact module thermal environments</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pic>
          <p:nvPicPr>
            <p:cNvPr id="7" name="Picture 6">
              <a:extLst>
                <a:ext uri="{FF2B5EF4-FFF2-40B4-BE49-F238E27FC236}">
                  <a16:creationId xmlns:a16="http://schemas.microsoft.com/office/drawing/2014/main" id="{190C89BA-8EE5-E314-C143-CB3D3A9B517C}"/>
                </a:ext>
              </a:extLst>
            </p:cNvPr>
            <p:cNvPicPr>
              <a:picLocks noChangeAspect="1"/>
            </p:cNvPicPr>
            <p:nvPr/>
          </p:nvPicPr>
          <p:blipFill rotWithShape="1">
            <a:blip r:embed="rId3"/>
            <a:srcRect r="22007"/>
            <a:stretch/>
          </p:blipFill>
          <p:spPr>
            <a:xfrm>
              <a:off x="9875520" y="3269186"/>
              <a:ext cx="1995934" cy="2090971"/>
            </a:xfrm>
            <a:prstGeom prst="rect">
              <a:avLst/>
            </a:prstGeom>
          </p:spPr>
        </p:pic>
        <p:pic>
          <p:nvPicPr>
            <p:cNvPr id="8" name="Picture 7">
              <a:extLst>
                <a:ext uri="{FF2B5EF4-FFF2-40B4-BE49-F238E27FC236}">
                  <a16:creationId xmlns:a16="http://schemas.microsoft.com/office/drawing/2014/main" id="{DC2BF465-8E16-BBD0-F75A-E7239F82ADF3}"/>
                </a:ext>
              </a:extLst>
            </p:cNvPr>
            <p:cNvPicPr>
              <a:picLocks noChangeAspect="1"/>
            </p:cNvPicPr>
            <p:nvPr/>
          </p:nvPicPr>
          <p:blipFill>
            <a:blip r:embed="rId4"/>
            <a:stretch>
              <a:fillRect/>
            </a:stretch>
          </p:blipFill>
          <p:spPr>
            <a:xfrm>
              <a:off x="9891466" y="1420102"/>
              <a:ext cx="1979988" cy="1867029"/>
            </a:xfrm>
            <a:prstGeom prst="rect">
              <a:avLst/>
            </a:prstGeom>
          </p:spPr>
        </p:pic>
      </p:grpSp>
    </p:spTree>
    <p:extLst>
      <p:ext uri="{BB962C8B-B14F-4D97-AF65-F5344CB8AC3E}">
        <p14:creationId xmlns:p14="http://schemas.microsoft.com/office/powerpoint/2010/main" val="478901870"/>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BC882-BD80-CCC6-71F9-6831041CD06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EDCFED1-554E-B2B4-63D6-025DAB589DE1}"/>
              </a:ext>
            </a:extLst>
          </p:cNvPr>
          <p:cNvSpPr>
            <a:spLocks noGrp="1"/>
          </p:cNvSpPr>
          <p:nvPr>
            <p:ph type="body" idx="1"/>
          </p:nvPr>
        </p:nvSpPr>
        <p:spPr/>
        <p:txBody>
          <a:bodyPr/>
          <a:lstStyle/>
          <a:p>
            <a:r>
              <a:rPr lang="en-US" sz="4800" dirty="0"/>
              <a:t>NRHO Environment</a:t>
            </a:r>
          </a:p>
        </p:txBody>
      </p:sp>
    </p:spTree>
    <p:extLst>
      <p:ext uri="{BB962C8B-B14F-4D97-AF65-F5344CB8AC3E}">
        <p14:creationId xmlns:p14="http://schemas.microsoft.com/office/powerpoint/2010/main" val="2850118562"/>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95B0-AAAB-4D9A-BBD0-58F5BD009B5B}"/>
              </a:ext>
            </a:extLst>
          </p:cNvPr>
          <p:cNvSpPr>
            <a:spLocks noGrp="1"/>
          </p:cNvSpPr>
          <p:nvPr>
            <p:ph type="title"/>
          </p:nvPr>
        </p:nvSpPr>
        <p:spPr>
          <a:xfrm>
            <a:off x="854578" y="260620"/>
            <a:ext cx="9869016" cy="561949"/>
          </a:xfrm>
        </p:spPr>
        <p:txBody>
          <a:bodyPr/>
          <a:lstStyle/>
          <a:p>
            <a:r>
              <a:rPr lang="en-US" dirty="0"/>
              <a:t>Environmental Factors Comparison for LEO, GEO, and NRHO</a:t>
            </a:r>
            <a:r>
              <a:rPr lang="en-US" baseline="30000" dirty="0"/>
              <a:t>2</a:t>
            </a:r>
            <a:endParaRPr lang="en-US" dirty="0"/>
          </a:p>
        </p:txBody>
      </p:sp>
      <p:graphicFrame>
        <p:nvGraphicFramePr>
          <p:cNvPr id="3" name="Diagram 2">
            <a:extLst>
              <a:ext uri="{FF2B5EF4-FFF2-40B4-BE49-F238E27FC236}">
                <a16:creationId xmlns:a16="http://schemas.microsoft.com/office/drawing/2014/main" id="{E7B95457-F8A9-4F57-A9D0-323286D00218}"/>
              </a:ext>
            </a:extLst>
          </p:cNvPr>
          <p:cNvGraphicFramePr/>
          <p:nvPr>
            <p:extLst>
              <p:ext uri="{D42A27DB-BD31-4B8C-83A1-F6EECF244321}">
                <p14:modId xmlns:p14="http://schemas.microsoft.com/office/powerpoint/2010/main" val="3383479828"/>
              </p:ext>
            </p:extLst>
          </p:nvPr>
        </p:nvGraphicFramePr>
        <p:xfrm>
          <a:off x="6042478" y="2390349"/>
          <a:ext cx="6185536" cy="3711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349FD62-8424-4BD6-8871-DAB99C3B2A81}"/>
              </a:ext>
            </a:extLst>
          </p:cNvPr>
          <p:cNvSpPr txBox="1"/>
          <p:nvPr/>
        </p:nvSpPr>
        <p:spPr>
          <a:xfrm>
            <a:off x="8621849" y="3461180"/>
            <a:ext cx="995858" cy="1384995"/>
          </a:xfrm>
          <a:prstGeom prst="rect">
            <a:avLst/>
          </a:prstGeom>
          <a:noFill/>
        </p:spPr>
        <p:txBody>
          <a:bodyPr wrap="square" rtlCol="0">
            <a:spAutoFit/>
          </a:bodyPr>
          <a:lstStyle/>
          <a:p>
            <a:pPr indent="-91440" algn="ctr">
              <a:buFont typeface="Arial" panose="020B0604020202020204" pitchFamily="34" charset="0"/>
              <a:buChar char="•"/>
            </a:pPr>
            <a:r>
              <a:rPr lang="en-US" sz="1200" dirty="0">
                <a:latin typeface="+mj-lt"/>
                <a:cs typeface="Arial"/>
              </a:rPr>
              <a:t>UV</a:t>
            </a:r>
          </a:p>
          <a:p>
            <a:pPr indent="-91440" algn="ctr">
              <a:buFont typeface="Arial" panose="020B0604020202020204" pitchFamily="34" charset="0"/>
              <a:buChar char="•"/>
            </a:pPr>
            <a:r>
              <a:rPr lang="en-US" sz="1200" dirty="0">
                <a:latin typeface="+mj-lt"/>
                <a:cs typeface="Arial"/>
              </a:rPr>
              <a:t>Solar wind charged particles</a:t>
            </a:r>
          </a:p>
          <a:p>
            <a:pPr indent="-91440" algn="ctr">
              <a:buFont typeface="Arial" panose="020B0604020202020204" pitchFamily="34" charset="0"/>
              <a:buChar char="•"/>
            </a:pPr>
            <a:r>
              <a:rPr lang="en-US" sz="1200" dirty="0">
                <a:latin typeface="+mj-lt"/>
                <a:cs typeface="Arial"/>
              </a:rPr>
              <a:t>Vacuum</a:t>
            </a:r>
          </a:p>
          <a:p>
            <a:pPr indent="-182880" algn="ctr">
              <a:buFont typeface="Arial" panose="020B0604020202020204" pitchFamily="34" charset="0"/>
              <a:buChar char="•"/>
            </a:pPr>
            <a:r>
              <a:rPr lang="en-US" sz="1200" dirty="0">
                <a:latin typeface="+mj-lt"/>
                <a:cs typeface="Arial"/>
              </a:rPr>
              <a:t>Micro-meteoroids</a:t>
            </a:r>
          </a:p>
        </p:txBody>
      </p:sp>
      <p:graphicFrame>
        <p:nvGraphicFramePr>
          <p:cNvPr id="5" name="Diagram 4">
            <a:extLst>
              <a:ext uri="{FF2B5EF4-FFF2-40B4-BE49-F238E27FC236}">
                <a16:creationId xmlns:a16="http://schemas.microsoft.com/office/drawing/2014/main" id="{99343FC4-6B07-4875-AF39-E5928831BC52}"/>
              </a:ext>
            </a:extLst>
          </p:cNvPr>
          <p:cNvGraphicFramePr/>
          <p:nvPr>
            <p:extLst>
              <p:ext uri="{D42A27DB-BD31-4B8C-83A1-F6EECF244321}">
                <p14:modId xmlns:p14="http://schemas.microsoft.com/office/powerpoint/2010/main" val="2723158814"/>
              </p:ext>
            </p:extLst>
          </p:nvPr>
        </p:nvGraphicFramePr>
        <p:xfrm>
          <a:off x="-35301" y="2388487"/>
          <a:ext cx="6185537" cy="37113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6BBB52CD-958E-4294-87D1-0433C217A432}"/>
              </a:ext>
            </a:extLst>
          </p:cNvPr>
          <p:cNvSpPr txBox="1"/>
          <p:nvPr/>
        </p:nvSpPr>
        <p:spPr>
          <a:xfrm>
            <a:off x="2639256" y="3823818"/>
            <a:ext cx="931609" cy="830997"/>
          </a:xfrm>
          <a:prstGeom prst="rect">
            <a:avLst/>
          </a:prstGeom>
          <a:noFill/>
        </p:spPr>
        <p:txBody>
          <a:bodyPr wrap="square" rtlCol="0">
            <a:spAutoFit/>
          </a:bodyPr>
          <a:lstStyle/>
          <a:p>
            <a:pPr indent="-182880" algn="ctr">
              <a:buFont typeface="Arial" panose="020B0604020202020204" pitchFamily="34" charset="0"/>
              <a:buChar char="•"/>
            </a:pPr>
            <a:r>
              <a:rPr lang="en-US" sz="1200" dirty="0">
                <a:latin typeface="+mj-lt"/>
                <a:cs typeface="Arial"/>
              </a:rPr>
              <a:t>UV</a:t>
            </a:r>
          </a:p>
          <a:p>
            <a:pPr indent="-182880" algn="ctr">
              <a:buFont typeface="Arial" panose="020B0604020202020204" pitchFamily="34" charset="0"/>
              <a:buChar char="•"/>
            </a:pPr>
            <a:r>
              <a:rPr lang="en-US" sz="1200" dirty="0">
                <a:latin typeface="+mj-lt"/>
                <a:cs typeface="Arial"/>
              </a:rPr>
              <a:t>Vacuum</a:t>
            </a:r>
          </a:p>
          <a:p>
            <a:pPr indent="-182880" algn="ctr">
              <a:buFont typeface="Arial" panose="020B0604020202020204" pitchFamily="34" charset="0"/>
              <a:buChar char="•"/>
            </a:pPr>
            <a:r>
              <a:rPr lang="en-US" sz="1200" dirty="0">
                <a:latin typeface="+mj-lt"/>
                <a:cs typeface="Arial"/>
              </a:rPr>
              <a:t>Micro-meteoroids</a:t>
            </a:r>
          </a:p>
        </p:txBody>
      </p:sp>
      <p:sp>
        <p:nvSpPr>
          <p:cNvPr id="8" name="TextBox 7">
            <a:extLst>
              <a:ext uri="{FF2B5EF4-FFF2-40B4-BE49-F238E27FC236}">
                <a16:creationId xmlns:a16="http://schemas.microsoft.com/office/drawing/2014/main" id="{62E84A2C-BCCC-E6FB-84BD-25DB5D174B2E}"/>
              </a:ext>
            </a:extLst>
          </p:cNvPr>
          <p:cNvSpPr txBox="1"/>
          <p:nvPr/>
        </p:nvSpPr>
        <p:spPr>
          <a:xfrm>
            <a:off x="425447" y="1317656"/>
            <a:ext cx="11234061" cy="707886"/>
          </a:xfrm>
          <a:prstGeom prst="rect">
            <a:avLst/>
          </a:prstGeom>
          <a:noFill/>
        </p:spPr>
        <p:txBody>
          <a:bodyPr wrap="square">
            <a:spAutoFit/>
          </a:bodyPr>
          <a:lstStyle/>
          <a:p>
            <a:pPr marL="342900" indent="-342900">
              <a:buFont typeface="Arial" panose="020B0604020202020204" pitchFamily="34" charset="0"/>
              <a:buChar char="•"/>
            </a:pPr>
            <a:r>
              <a:rPr lang="en-US" sz="2000" b="1" dirty="0">
                <a:latin typeface="Arial"/>
                <a:ea typeface="ヒラギノ角ゴ Pro W3" charset="-128"/>
                <a:cs typeface="Arial"/>
              </a:rPr>
              <a:t>Most space flight experience is in the LEO and GEO environments</a:t>
            </a:r>
          </a:p>
          <a:p>
            <a:pPr marL="342900" indent="-342900">
              <a:buFont typeface="Arial" panose="020B0604020202020204" pitchFamily="34" charset="0"/>
              <a:buChar char="•"/>
            </a:pPr>
            <a:r>
              <a:rPr lang="en-US" sz="2000" b="1" dirty="0">
                <a:latin typeface="Arial"/>
                <a:ea typeface="ヒラギノ角ゴ Pro W3" charset="-128"/>
                <a:cs typeface="Arial"/>
              </a:rPr>
              <a:t>Diagram shows how NRHO compares to LEO and GEO</a:t>
            </a:r>
          </a:p>
        </p:txBody>
      </p:sp>
    </p:spTree>
    <p:extLst>
      <p:ext uri="{BB962C8B-B14F-4D97-AF65-F5344CB8AC3E}">
        <p14:creationId xmlns:p14="http://schemas.microsoft.com/office/powerpoint/2010/main" val="987917990"/>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2C2C32-3E2D-6F53-E7CD-1585FB5696CC}"/>
              </a:ext>
            </a:extLst>
          </p:cNvPr>
          <p:cNvSpPr>
            <a:spLocks noGrp="1"/>
          </p:cNvSpPr>
          <p:nvPr>
            <p:ph idx="1"/>
          </p:nvPr>
        </p:nvSpPr>
        <p:spPr>
          <a:xfrm>
            <a:off x="152403" y="862304"/>
            <a:ext cx="6350000" cy="5448297"/>
          </a:xfrm>
        </p:spPr>
        <p:txBody>
          <a:bodyPr/>
          <a:lstStyle/>
          <a:p>
            <a:r>
              <a:rPr lang="en-US" dirty="0"/>
              <a:t>Environmental Heating Rates for use in thermal analysis of Gateway were chosen based off of data from the </a:t>
            </a:r>
            <a:r>
              <a:rPr lang="en-US" u="sng" dirty="0"/>
              <a:t>“Cross-Program Design Specification for Natural Environments (DSNE)” [SLS-SPEC-159]</a:t>
            </a:r>
            <a:r>
              <a:rPr lang="en-US" u="sng" baseline="30000" dirty="0"/>
              <a:t>3</a:t>
            </a:r>
            <a:endParaRPr lang="en-US" u="sng" dirty="0"/>
          </a:p>
          <a:p>
            <a:r>
              <a:rPr lang="en-US" dirty="0"/>
              <a:t>Gateway experiences 3 sources of environmental heating:</a:t>
            </a:r>
          </a:p>
          <a:p>
            <a:pPr lvl="1"/>
            <a:r>
              <a:rPr lang="en-US" u="sng" dirty="0"/>
              <a:t>Solar radiation</a:t>
            </a:r>
            <a:r>
              <a:rPr lang="en-US" dirty="0"/>
              <a:t>: Heating from the sun in the ultraviolet, visible, and near-infrared light spectra</a:t>
            </a:r>
            <a:r>
              <a:rPr lang="en-US"/>
              <a:t>.</a:t>
            </a:r>
            <a:endParaRPr lang="en-US" dirty="0"/>
          </a:p>
          <a:p>
            <a:pPr lvl="1"/>
            <a:r>
              <a:rPr lang="en-US" u="sng" dirty="0"/>
              <a:t>Albedo</a:t>
            </a:r>
            <a:r>
              <a:rPr lang="en-US" dirty="0"/>
              <a:t>: Sunlight reflected off the Lunar surface back to space.</a:t>
            </a:r>
          </a:p>
          <a:p>
            <a:pPr lvl="1"/>
            <a:r>
              <a:rPr lang="en-US" u="sng" dirty="0"/>
              <a:t>Lunar IR</a:t>
            </a:r>
            <a:r>
              <a:rPr lang="en-US" dirty="0"/>
              <a:t>: Infrared (IR) Radiation emitted by the Lunar surface. Lunar surface absorbs sunlight and re-radiates it back to space. Intensity varies based on temperature of the Lunar surface, which varies based on solar incident angle.</a:t>
            </a:r>
          </a:p>
          <a:p>
            <a:r>
              <a:rPr lang="en-US" dirty="0"/>
              <a:t>Gateway surfaces radiate heat out to deep-space, modeled as a temperature sink at 3 Kelvin</a:t>
            </a:r>
          </a:p>
        </p:txBody>
      </p:sp>
      <p:sp>
        <p:nvSpPr>
          <p:cNvPr id="2" name="Title 1">
            <a:extLst>
              <a:ext uri="{FF2B5EF4-FFF2-40B4-BE49-F238E27FC236}">
                <a16:creationId xmlns:a16="http://schemas.microsoft.com/office/drawing/2014/main" id="{4BBF31B2-65E7-9540-406F-3CCBFEB0C283}"/>
              </a:ext>
            </a:extLst>
          </p:cNvPr>
          <p:cNvSpPr>
            <a:spLocks noGrp="1"/>
          </p:cNvSpPr>
          <p:nvPr>
            <p:ph type="title"/>
          </p:nvPr>
        </p:nvSpPr>
        <p:spPr/>
        <p:txBody>
          <a:bodyPr/>
          <a:lstStyle/>
          <a:p>
            <a:r>
              <a:rPr lang="en-US" dirty="0"/>
              <a:t>Environmental Heating Rate Sources</a:t>
            </a:r>
          </a:p>
        </p:txBody>
      </p:sp>
      <p:pic>
        <p:nvPicPr>
          <p:cNvPr id="6" name="Picture 5">
            <a:extLst>
              <a:ext uri="{FF2B5EF4-FFF2-40B4-BE49-F238E27FC236}">
                <a16:creationId xmlns:a16="http://schemas.microsoft.com/office/drawing/2014/main" id="{AE21A000-78C4-FD5F-45CB-7C9E0B79A3BD}"/>
              </a:ext>
            </a:extLst>
          </p:cNvPr>
          <p:cNvPicPr>
            <a:picLocks noChangeAspect="1"/>
          </p:cNvPicPr>
          <p:nvPr/>
        </p:nvPicPr>
        <p:blipFill>
          <a:blip r:embed="rId3"/>
          <a:stretch>
            <a:fillRect/>
          </a:stretch>
        </p:blipFill>
        <p:spPr>
          <a:xfrm>
            <a:off x="6644753" y="1138031"/>
            <a:ext cx="3919741" cy="5048885"/>
          </a:xfrm>
          <a:prstGeom prst="rect">
            <a:avLst/>
          </a:prstGeom>
        </p:spPr>
      </p:pic>
      <p:cxnSp>
        <p:nvCxnSpPr>
          <p:cNvPr id="8" name="Straight Arrow Connector 7">
            <a:extLst>
              <a:ext uri="{FF2B5EF4-FFF2-40B4-BE49-F238E27FC236}">
                <a16:creationId xmlns:a16="http://schemas.microsoft.com/office/drawing/2014/main" id="{0D055E3A-7D25-7D85-161D-3914A8C0B88B}"/>
              </a:ext>
            </a:extLst>
          </p:cNvPr>
          <p:cNvCxnSpPr/>
          <p:nvPr/>
        </p:nvCxnSpPr>
        <p:spPr>
          <a:xfrm flipH="1">
            <a:off x="9428480" y="3007360"/>
            <a:ext cx="1920240" cy="42164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5E1347E-5B49-2176-B7EB-C0D34CA5BD5B}"/>
              </a:ext>
            </a:extLst>
          </p:cNvPr>
          <p:cNvCxnSpPr>
            <a:cxnSpLocks/>
          </p:cNvCxnSpPr>
          <p:nvPr/>
        </p:nvCxnSpPr>
        <p:spPr>
          <a:xfrm flipH="1">
            <a:off x="9996487" y="3240833"/>
            <a:ext cx="1352233" cy="29691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3C5AE0E-8ADD-87E6-F2F9-72E8DA092CCE}"/>
              </a:ext>
            </a:extLst>
          </p:cNvPr>
          <p:cNvCxnSpPr>
            <a:cxnSpLocks/>
          </p:cNvCxnSpPr>
          <p:nvPr/>
        </p:nvCxnSpPr>
        <p:spPr>
          <a:xfrm flipH="1">
            <a:off x="10031158" y="3561350"/>
            <a:ext cx="1317562" cy="289306"/>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BB90F75-CB5C-07BA-2BCC-7DC56AAB6D08}"/>
              </a:ext>
            </a:extLst>
          </p:cNvPr>
          <p:cNvCxnSpPr/>
          <p:nvPr/>
        </p:nvCxnSpPr>
        <p:spPr>
          <a:xfrm flipH="1">
            <a:off x="9446894" y="3850656"/>
            <a:ext cx="1920240" cy="42164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24BD25B-F7F4-1FE6-E199-AFAD4538B0AF}"/>
              </a:ext>
            </a:extLst>
          </p:cNvPr>
          <p:cNvCxnSpPr/>
          <p:nvPr/>
        </p:nvCxnSpPr>
        <p:spPr>
          <a:xfrm>
            <a:off x="9428480" y="3429000"/>
            <a:ext cx="284480" cy="2334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4796A5C-D1CB-99B2-81C4-63C465B15934}"/>
              </a:ext>
            </a:extLst>
          </p:cNvPr>
          <p:cNvCxnSpPr>
            <a:cxnSpLocks/>
          </p:cNvCxnSpPr>
          <p:nvPr/>
        </p:nvCxnSpPr>
        <p:spPr>
          <a:xfrm flipV="1">
            <a:off x="9470396" y="3850640"/>
            <a:ext cx="242564" cy="3682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2C9EB4A-A34A-8675-DD9A-14406B4017B0}"/>
              </a:ext>
            </a:extLst>
          </p:cNvPr>
          <p:cNvCxnSpPr>
            <a:cxnSpLocks/>
          </p:cNvCxnSpPr>
          <p:nvPr/>
        </p:nvCxnSpPr>
        <p:spPr>
          <a:xfrm>
            <a:off x="8441894" y="2831107"/>
            <a:ext cx="1128826" cy="896344"/>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0EDE3681-830A-E955-53D0-9556B3E0DB67}"/>
              </a:ext>
            </a:extLst>
          </p:cNvPr>
          <p:cNvCxnSpPr>
            <a:cxnSpLocks/>
          </p:cNvCxnSpPr>
          <p:nvPr/>
        </p:nvCxnSpPr>
        <p:spPr>
          <a:xfrm flipV="1">
            <a:off x="8488013" y="3850640"/>
            <a:ext cx="1082707" cy="832332"/>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09661C14-B107-E1AA-7460-E6DB524F545C}"/>
              </a:ext>
            </a:extLst>
          </p:cNvPr>
          <p:cNvCxnSpPr>
            <a:cxnSpLocks/>
          </p:cNvCxnSpPr>
          <p:nvPr/>
        </p:nvCxnSpPr>
        <p:spPr>
          <a:xfrm>
            <a:off x="8451101" y="3714890"/>
            <a:ext cx="1089559" cy="91047"/>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a16="http://schemas.microsoft.com/office/drawing/2014/main" id="{82049725-21EC-CE07-DF18-70F823114138}"/>
              </a:ext>
            </a:extLst>
          </p:cNvPr>
          <p:cNvSpPr/>
          <p:nvPr/>
        </p:nvSpPr>
        <p:spPr>
          <a:xfrm>
            <a:off x="863603" y="3138280"/>
            <a:ext cx="1635760" cy="383194"/>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0F04DE-54C5-F39A-5245-A88ED00F10E0}"/>
              </a:ext>
            </a:extLst>
          </p:cNvPr>
          <p:cNvSpPr/>
          <p:nvPr/>
        </p:nvSpPr>
        <p:spPr>
          <a:xfrm>
            <a:off x="863603" y="3752360"/>
            <a:ext cx="853440" cy="383194"/>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278784F6-D523-29AC-BC76-22020836DA0F}"/>
              </a:ext>
            </a:extLst>
          </p:cNvPr>
          <p:cNvSpPr/>
          <p:nvPr/>
        </p:nvSpPr>
        <p:spPr>
          <a:xfrm>
            <a:off x="868683" y="4366440"/>
            <a:ext cx="1031240" cy="383194"/>
          </a:xfrm>
          <a:prstGeom prst="rect">
            <a:avLst/>
          </a:prstGeom>
          <a:noFill/>
          <a:ln w="28575" cap="flat" cmpd="sng" algn="ctr">
            <a:solidFill>
              <a:schemeClr val="dk1"/>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B6BEC100-CF37-79A5-A79D-321B371F3DF3}"/>
              </a:ext>
            </a:extLst>
          </p:cNvPr>
          <p:cNvSpPr/>
          <p:nvPr/>
        </p:nvSpPr>
        <p:spPr>
          <a:xfrm>
            <a:off x="11186160" y="2095227"/>
            <a:ext cx="2447772" cy="2447772"/>
          </a:xfrm>
          <a:prstGeom prst="ellipse">
            <a:avLst/>
          </a:prstGeom>
          <a:solidFill>
            <a:srgbClr val="FFFF00"/>
          </a:solidFill>
          <a:ln w="31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BCBBAE6-9701-816F-C20E-40B024DC605C}"/>
              </a:ext>
            </a:extLst>
          </p:cNvPr>
          <p:cNvSpPr txBox="1"/>
          <p:nvPr/>
        </p:nvSpPr>
        <p:spPr>
          <a:xfrm>
            <a:off x="11362876" y="3145626"/>
            <a:ext cx="670376" cy="400110"/>
          </a:xfrm>
          <a:prstGeom prst="rect">
            <a:avLst/>
          </a:prstGeom>
          <a:noFill/>
        </p:spPr>
        <p:txBody>
          <a:bodyPr wrap="none" rtlCol="0">
            <a:spAutoFit/>
          </a:bodyPr>
          <a:lstStyle/>
          <a:p>
            <a:r>
              <a:rPr lang="en-US" sz="2000" b="1" dirty="0">
                <a:latin typeface="Arial"/>
                <a:cs typeface="Arial"/>
              </a:rPr>
              <a:t>Sun</a:t>
            </a:r>
          </a:p>
        </p:txBody>
      </p:sp>
      <p:sp>
        <p:nvSpPr>
          <p:cNvPr id="14" name="Callout: Bent Line 13">
            <a:extLst>
              <a:ext uri="{FF2B5EF4-FFF2-40B4-BE49-F238E27FC236}">
                <a16:creationId xmlns:a16="http://schemas.microsoft.com/office/drawing/2014/main" id="{1D377F8A-E73E-08B2-EB9A-C7FD6DD2CBC5}"/>
              </a:ext>
            </a:extLst>
          </p:cNvPr>
          <p:cNvSpPr/>
          <p:nvPr/>
        </p:nvSpPr>
        <p:spPr>
          <a:xfrm>
            <a:off x="10281449" y="2244389"/>
            <a:ext cx="850789" cy="512887"/>
          </a:xfrm>
          <a:prstGeom prst="borderCallout2">
            <a:avLst>
              <a:gd name="adj1" fmla="val 102466"/>
              <a:gd name="adj2" fmla="val 48676"/>
              <a:gd name="adj3" fmla="val 176881"/>
              <a:gd name="adj4" fmla="val 41277"/>
              <a:gd name="adj5" fmla="val 100986"/>
              <a:gd name="adj6" fmla="val 51201"/>
            </a:avLst>
          </a:prstGeom>
          <a:noFill/>
          <a:ln w="285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t>Solar Radiation</a:t>
            </a:r>
          </a:p>
        </p:txBody>
      </p:sp>
      <p:sp>
        <p:nvSpPr>
          <p:cNvPr id="23" name="Callout: Bent Line 22">
            <a:extLst>
              <a:ext uri="{FF2B5EF4-FFF2-40B4-BE49-F238E27FC236}">
                <a16:creationId xmlns:a16="http://schemas.microsoft.com/office/drawing/2014/main" id="{FFF80962-3C6E-8EA4-D58C-65C039E60EEC}"/>
              </a:ext>
            </a:extLst>
          </p:cNvPr>
          <p:cNvSpPr/>
          <p:nvPr/>
        </p:nvSpPr>
        <p:spPr>
          <a:xfrm>
            <a:off x="10335371" y="4886170"/>
            <a:ext cx="740795" cy="298259"/>
          </a:xfrm>
          <a:prstGeom prst="borderCallout2">
            <a:avLst>
              <a:gd name="adj1" fmla="val -270822"/>
              <a:gd name="adj2" fmla="val -104182"/>
              <a:gd name="adj3" fmla="val -12256"/>
              <a:gd name="adj4" fmla="val -11059"/>
              <a:gd name="adj5" fmla="val 42075"/>
              <a:gd name="adj6" fmla="val -1136"/>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400" b="1" dirty="0"/>
              <a:t>Albedo</a:t>
            </a:r>
          </a:p>
        </p:txBody>
      </p:sp>
      <p:sp>
        <p:nvSpPr>
          <p:cNvPr id="24" name="Callout: Bent Line 23">
            <a:extLst>
              <a:ext uri="{FF2B5EF4-FFF2-40B4-BE49-F238E27FC236}">
                <a16:creationId xmlns:a16="http://schemas.microsoft.com/office/drawing/2014/main" id="{F90821D0-FA3F-7DFF-D875-E92C0AFD7754}"/>
              </a:ext>
            </a:extLst>
          </p:cNvPr>
          <p:cNvSpPr/>
          <p:nvPr/>
        </p:nvSpPr>
        <p:spPr>
          <a:xfrm>
            <a:off x="7124069" y="1796968"/>
            <a:ext cx="900121" cy="298259"/>
          </a:xfrm>
          <a:prstGeom prst="borderCallout2">
            <a:avLst>
              <a:gd name="adj1" fmla="val 398320"/>
              <a:gd name="adj2" fmla="val 180199"/>
              <a:gd name="adj3" fmla="val 163694"/>
              <a:gd name="adj4" fmla="val 207626"/>
              <a:gd name="adj5" fmla="val 58071"/>
              <a:gd name="adj6" fmla="val 103006"/>
            </a:avLst>
          </a:prstGeom>
          <a:noFill/>
          <a:ln w="28575" cap="flat" cmpd="sng" algn="ctr">
            <a:solidFill>
              <a:schemeClr val="tx1"/>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400" b="1" dirty="0"/>
              <a:t>Lunar IR</a:t>
            </a:r>
          </a:p>
        </p:txBody>
      </p:sp>
    </p:spTree>
    <p:extLst>
      <p:ext uri="{BB962C8B-B14F-4D97-AF65-F5344CB8AC3E}">
        <p14:creationId xmlns:p14="http://schemas.microsoft.com/office/powerpoint/2010/main" val="1839489611"/>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882497-23E6-E6C2-3ED9-A524E415E4A4}"/>
              </a:ext>
            </a:extLst>
          </p:cNvPr>
          <p:cNvPicPr>
            <a:picLocks noChangeAspect="1"/>
          </p:cNvPicPr>
          <p:nvPr/>
        </p:nvPicPr>
        <p:blipFill rotWithShape="1">
          <a:blip r:embed="rId3"/>
          <a:srcRect t="18268"/>
          <a:stretch/>
        </p:blipFill>
        <p:spPr bwMode="auto">
          <a:xfrm>
            <a:off x="5996940" y="2470784"/>
            <a:ext cx="6012328" cy="308673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D652BFC6-BF54-4EEB-A9C2-1F28597D25AC}"/>
              </a:ext>
            </a:extLst>
          </p:cNvPr>
          <p:cNvSpPr>
            <a:spLocks noGrp="1"/>
          </p:cNvSpPr>
          <p:nvPr>
            <p:ph type="title"/>
          </p:nvPr>
        </p:nvSpPr>
        <p:spPr/>
        <p:txBody>
          <a:bodyPr/>
          <a:lstStyle/>
          <a:p>
            <a:r>
              <a:rPr lang="en-US" dirty="0"/>
              <a:t>Solar Flux</a:t>
            </a:r>
          </a:p>
        </p:txBody>
      </p:sp>
      <p:sp>
        <p:nvSpPr>
          <p:cNvPr id="7" name="Content Placeholder 2">
            <a:extLst>
              <a:ext uri="{FF2B5EF4-FFF2-40B4-BE49-F238E27FC236}">
                <a16:creationId xmlns:a16="http://schemas.microsoft.com/office/drawing/2014/main" id="{11A391C9-BDE9-8D64-AF13-7DE1DF7613D2}"/>
              </a:ext>
            </a:extLst>
          </p:cNvPr>
          <p:cNvSpPr txBox="1">
            <a:spLocks/>
          </p:cNvSpPr>
          <p:nvPr/>
        </p:nvSpPr>
        <p:spPr bwMode="auto">
          <a:xfrm>
            <a:off x="609600" y="955041"/>
            <a:ext cx="5486400" cy="503539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a:t>Solar Flux</a:t>
            </a:r>
          </a:p>
          <a:p>
            <a:pPr lvl="1"/>
            <a:r>
              <a:rPr lang="en-US" dirty="0"/>
              <a:t>Solar flux changes based on distance from the Sun and variations in solar intensity due to the ≈11-year solar cycle.</a:t>
            </a:r>
          </a:p>
          <a:p>
            <a:pPr lvl="1"/>
            <a:r>
              <a:rPr lang="en-US" dirty="0"/>
              <a:t>Since the Moon orbits the Earth, Gateway will experience slightly higher maximum and lower minimum solar fluxes than LEO/GEO satellites.</a:t>
            </a:r>
          </a:p>
          <a:p>
            <a:pPr lvl="1"/>
            <a:r>
              <a:rPr lang="en-US" dirty="0"/>
              <a:t>Minimum solar flux : 1,315±5 W/m</a:t>
            </a:r>
            <a:r>
              <a:rPr lang="en-US" baseline="30000" dirty="0"/>
              <a:t>2</a:t>
            </a:r>
            <a:endParaRPr lang="en-US" dirty="0"/>
          </a:p>
          <a:p>
            <a:pPr lvl="1"/>
            <a:r>
              <a:rPr lang="en-US" dirty="0"/>
              <a:t>Mean solar flux: 1,367±5 W/m</a:t>
            </a:r>
            <a:r>
              <a:rPr lang="en-US" baseline="30000" dirty="0"/>
              <a:t>2</a:t>
            </a:r>
            <a:endParaRPr lang="en-US" dirty="0"/>
          </a:p>
          <a:p>
            <a:pPr lvl="1"/>
            <a:r>
              <a:rPr lang="en-US" dirty="0"/>
              <a:t>Maximum solar flux: 1,421±5 W/m</a:t>
            </a:r>
            <a:r>
              <a:rPr lang="en-US" baseline="30000" dirty="0"/>
              <a:t>2</a:t>
            </a:r>
            <a:endParaRPr lang="en-US" dirty="0"/>
          </a:p>
          <a:p>
            <a:pPr lvl="1"/>
            <a:r>
              <a:rPr lang="en-US" dirty="0"/>
              <a:t>Maximum solar flux is 8% higher than minimum solar flux. About 7% of this variation is seasonal based on the distance from the Earth/Moon to the Sun, and the other 1% is due to variations in the solar cycle.</a:t>
            </a:r>
          </a:p>
          <a:p>
            <a:pPr lvl="1"/>
            <a:r>
              <a:rPr lang="en-US" dirty="0"/>
              <a:t>Solar radiation is mostly in the ultraviolet visible, and near infrared spectra </a:t>
            </a:r>
          </a:p>
        </p:txBody>
      </p:sp>
    </p:spTree>
    <p:extLst>
      <p:ext uri="{BB962C8B-B14F-4D97-AF65-F5344CB8AC3E}">
        <p14:creationId xmlns:p14="http://schemas.microsoft.com/office/powerpoint/2010/main" val="1363864483"/>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6CD68-B725-247A-A9CE-BA027CCFD1B0}"/>
              </a:ext>
            </a:extLst>
          </p:cNvPr>
          <p:cNvSpPr>
            <a:spLocks noGrp="1"/>
          </p:cNvSpPr>
          <p:nvPr>
            <p:ph type="title"/>
          </p:nvPr>
        </p:nvSpPr>
        <p:spPr/>
        <p:txBody>
          <a:bodyPr/>
          <a:lstStyle/>
          <a:p>
            <a:r>
              <a:rPr lang="en-US" dirty="0"/>
              <a:t>Albedo</a:t>
            </a:r>
          </a:p>
        </p:txBody>
      </p:sp>
      <p:sp>
        <p:nvSpPr>
          <p:cNvPr id="3" name="Content Placeholder 2">
            <a:extLst>
              <a:ext uri="{FF2B5EF4-FFF2-40B4-BE49-F238E27FC236}">
                <a16:creationId xmlns:a16="http://schemas.microsoft.com/office/drawing/2014/main" id="{7A3BE79B-DA6B-7046-3626-160B4889F923}"/>
              </a:ext>
            </a:extLst>
          </p:cNvPr>
          <p:cNvSpPr>
            <a:spLocks noGrp="1"/>
          </p:cNvSpPr>
          <p:nvPr>
            <p:ph idx="1"/>
          </p:nvPr>
        </p:nvSpPr>
        <p:spPr>
          <a:xfrm>
            <a:off x="609600" y="867568"/>
            <a:ext cx="10972800" cy="5122863"/>
          </a:xfrm>
        </p:spPr>
        <p:txBody>
          <a:bodyPr/>
          <a:lstStyle/>
          <a:p>
            <a:r>
              <a:rPr lang="en-US" u="sng" dirty="0"/>
              <a:t>Albedo</a:t>
            </a:r>
          </a:p>
          <a:p>
            <a:pPr lvl="1"/>
            <a:r>
              <a:rPr lang="en-US" dirty="0"/>
              <a:t>Percentage of sunlight incident to a planet or moon which is reflected back into space.</a:t>
            </a:r>
          </a:p>
          <a:p>
            <a:pPr lvl="1"/>
            <a:r>
              <a:rPr lang="en-US" dirty="0"/>
              <a:t>This source of environmental heating is also in the “solar spectrum”.</a:t>
            </a:r>
          </a:p>
          <a:p>
            <a:pPr lvl="1"/>
            <a:r>
              <a:rPr lang="en-US" dirty="0"/>
              <a:t>Albedo flux incident to Gateway varies based on altitude (further from the Moon = less flux)</a:t>
            </a:r>
          </a:p>
          <a:p>
            <a:pPr lvl="1"/>
            <a:r>
              <a:rPr lang="en-US" dirty="0"/>
              <a:t>Albedo varies between the near side (Earth-facing side) and far side (a.k.a. “dark side”) of the Moon, as well as due to Lunar surface features (e.g., craters, maria, highlands).</a:t>
            </a:r>
          </a:p>
          <a:p>
            <a:pPr lvl="1"/>
            <a:endParaRPr lang="en-US" dirty="0"/>
          </a:p>
          <a:p>
            <a:pPr lvl="1"/>
            <a:endParaRPr lang="en-US" dirty="0"/>
          </a:p>
          <a:p>
            <a:pPr lvl="1"/>
            <a:endParaRPr lang="en-US" dirty="0"/>
          </a:p>
          <a:p>
            <a:pPr lvl="1"/>
            <a:r>
              <a:rPr lang="en-US" dirty="0"/>
              <a:t>The orbit chosen for Gateway is a polar orbit set such that Gateway has a constant view of Earth. Gateway is neither over the near or far side of the Moon, and instead orbits along the line of longitude which separates the two.</a:t>
            </a:r>
          </a:p>
          <a:p>
            <a:pPr lvl="1"/>
            <a:r>
              <a:rPr lang="en-US" dirty="0"/>
              <a:t>Due to Gateway’s high altitude orbit, average values of Albedo were chosen to use for thermal analysis as at any given time Gateway has view to a large percentage of the Lunar surface, minimizing Albedo impacts from terrain variation.</a:t>
            </a:r>
          </a:p>
        </p:txBody>
      </p:sp>
      <p:graphicFrame>
        <p:nvGraphicFramePr>
          <p:cNvPr id="6" name="Table 5">
            <a:extLst>
              <a:ext uri="{FF2B5EF4-FFF2-40B4-BE49-F238E27FC236}">
                <a16:creationId xmlns:a16="http://schemas.microsoft.com/office/drawing/2014/main" id="{E18C8DB0-F2FE-E2D9-3C52-DAC68D249A35}"/>
              </a:ext>
            </a:extLst>
          </p:cNvPr>
          <p:cNvGraphicFramePr>
            <a:graphicFrameLocks noGrp="1"/>
          </p:cNvGraphicFramePr>
          <p:nvPr>
            <p:extLst>
              <p:ext uri="{D42A27DB-BD31-4B8C-83A1-F6EECF244321}">
                <p14:modId xmlns:p14="http://schemas.microsoft.com/office/powerpoint/2010/main" val="698861400"/>
              </p:ext>
            </p:extLst>
          </p:nvPr>
        </p:nvGraphicFramePr>
        <p:xfrm>
          <a:off x="3811587" y="3011169"/>
          <a:ext cx="4568825" cy="896620"/>
        </p:xfrm>
        <a:graphic>
          <a:graphicData uri="http://schemas.openxmlformats.org/drawingml/2006/table">
            <a:tbl>
              <a:tblPr firstRow="1" firstCol="1" bandRow="1"/>
              <a:tblGrid>
                <a:gridCol w="1311275">
                  <a:extLst>
                    <a:ext uri="{9D8B030D-6E8A-4147-A177-3AD203B41FA5}">
                      <a16:colId xmlns:a16="http://schemas.microsoft.com/office/drawing/2014/main" val="3270995117"/>
                    </a:ext>
                  </a:extLst>
                </a:gridCol>
                <a:gridCol w="1561465">
                  <a:extLst>
                    <a:ext uri="{9D8B030D-6E8A-4147-A177-3AD203B41FA5}">
                      <a16:colId xmlns:a16="http://schemas.microsoft.com/office/drawing/2014/main" val="1652045621"/>
                    </a:ext>
                  </a:extLst>
                </a:gridCol>
                <a:gridCol w="1696085">
                  <a:extLst>
                    <a:ext uri="{9D8B030D-6E8A-4147-A177-3AD203B41FA5}">
                      <a16:colId xmlns:a16="http://schemas.microsoft.com/office/drawing/2014/main" val="2026189347"/>
                    </a:ext>
                  </a:extLst>
                </a:gridCol>
              </a:tblGrid>
              <a:tr h="222250">
                <a:tc>
                  <a:txBody>
                    <a:bodyPr/>
                    <a:lstStyle/>
                    <a:p>
                      <a:pPr marL="0" marR="0" algn="ctr">
                        <a:spcBef>
                          <a:spcPts val="300"/>
                        </a:spcBef>
                        <a:spcAft>
                          <a:spcPts val="0"/>
                        </a:spcAft>
                      </a:pPr>
                      <a:r>
                        <a:rPr lang="en-US" sz="1100" b="1" dirty="0">
                          <a:solidFill>
                            <a:srgbClr val="FFFFFF"/>
                          </a:solidFill>
                          <a:effectLst/>
                          <a:latin typeface="Times New Roman" panose="02020603050405020304" pitchFamily="18" charset="0"/>
                          <a:ea typeface="Times New Roman" panose="02020603050405020304" pitchFamily="18" charset="0"/>
                        </a:rPr>
                        <a:t>Albedo</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100" b="1">
                          <a:solidFill>
                            <a:srgbClr val="FFFFFF"/>
                          </a:solidFill>
                          <a:effectLst/>
                          <a:latin typeface="Times New Roman" panose="02020603050405020304" pitchFamily="18" charset="0"/>
                          <a:ea typeface="Times New Roman" panose="02020603050405020304" pitchFamily="18" charset="0"/>
                        </a:rPr>
                        <a:t>Near Side</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300"/>
                        </a:spcAft>
                      </a:pPr>
                      <a:r>
                        <a:rPr lang="en-US" sz="1100" b="1">
                          <a:solidFill>
                            <a:srgbClr val="FFFFFF"/>
                          </a:solidFill>
                          <a:effectLst/>
                          <a:latin typeface="Times New Roman" panose="02020603050405020304" pitchFamily="18" charset="0"/>
                          <a:ea typeface="Times New Roman" panose="02020603050405020304" pitchFamily="18" charset="0"/>
                        </a:rPr>
                        <a:t>Far Side</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973212081"/>
                  </a:ext>
                </a:extLst>
              </a:tr>
              <a:tr h="229870">
                <a:tc>
                  <a:txBody>
                    <a:bodyPr/>
                    <a:lstStyle/>
                    <a:p>
                      <a:pPr marL="0" marR="0" algn="ctr">
                        <a:spcBef>
                          <a:spcPts val="30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rPr>
                        <a:t>Minimum</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100">
                          <a:effectLst/>
                          <a:latin typeface="Times New Roman" panose="02020603050405020304" pitchFamily="18" charset="0"/>
                          <a:ea typeface="Times New Roman" panose="02020603050405020304" pitchFamily="18" charset="0"/>
                        </a:rPr>
                        <a:t>0.07</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300"/>
                        </a:spcAft>
                      </a:pPr>
                      <a:r>
                        <a:rPr lang="en-US" sz="1100">
                          <a:effectLst/>
                          <a:latin typeface="Times New Roman" panose="02020603050405020304" pitchFamily="18" charset="0"/>
                          <a:ea typeface="Times New Roman" panose="02020603050405020304" pitchFamily="18" charset="0"/>
                        </a:rPr>
                        <a:t>0.10</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551284216"/>
                  </a:ext>
                </a:extLst>
              </a:tr>
              <a:tr h="222250">
                <a:tc>
                  <a:txBody>
                    <a:bodyPr/>
                    <a:lstStyle/>
                    <a:p>
                      <a:pPr marL="0" marR="0" algn="ctr">
                        <a:spcBef>
                          <a:spcPts val="30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rPr>
                        <a:t>Average</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100">
                          <a:effectLst/>
                          <a:latin typeface="Times New Roman" panose="02020603050405020304" pitchFamily="18" charset="0"/>
                          <a:ea typeface="Times New Roman" panose="02020603050405020304" pitchFamily="18" charset="0"/>
                        </a:rPr>
                        <a:t>0.12</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300"/>
                        </a:spcAft>
                      </a:pPr>
                      <a:r>
                        <a:rPr lang="en-US" sz="1100" dirty="0">
                          <a:effectLst/>
                          <a:latin typeface="Times New Roman" panose="02020603050405020304" pitchFamily="18" charset="0"/>
                          <a:ea typeface="Times New Roman" panose="02020603050405020304" pitchFamily="18" charset="0"/>
                        </a:rPr>
                        <a:t>0.15</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703561951"/>
                  </a:ext>
                </a:extLst>
              </a:tr>
              <a:tr h="222250">
                <a:tc>
                  <a:txBody>
                    <a:bodyPr/>
                    <a:lstStyle/>
                    <a:p>
                      <a:pPr marL="0" marR="0" algn="ctr">
                        <a:spcBef>
                          <a:spcPts val="30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rPr>
                        <a:t>Maximum</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100">
                          <a:effectLst/>
                          <a:latin typeface="Times New Roman" panose="02020603050405020304" pitchFamily="18" charset="0"/>
                          <a:ea typeface="Times New Roman" panose="02020603050405020304" pitchFamily="18" charset="0"/>
                        </a:rPr>
                        <a:t>0.20</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spcBef>
                          <a:spcPts val="0"/>
                        </a:spcBef>
                        <a:spcAft>
                          <a:spcPts val="300"/>
                        </a:spcAft>
                      </a:pPr>
                      <a:r>
                        <a:rPr lang="en-US" sz="1100" dirty="0">
                          <a:effectLst/>
                          <a:latin typeface="Times New Roman" panose="02020603050405020304" pitchFamily="18" charset="0"/>
                          <a:ea typeface="Times New Roman" panose="02020603050405020304" pitchFamily="18" charset="0"/>
                        </a:rPr>
                        <a:t>0.20</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010893521"/>
                  </a:ext>
                </a:extLst>
              </a:tr>
            </a:tbl>
          </a:graphicData>
        </a:graphic>
      </p:graphicFrame>
    </p:spTree>
    <p:extLst>
      <p:ext uri="{BB962C8B-B14F-4D97-AF65-F5344CB8AC3E}">
        <p14:creationId xmlns:p14="http://schemas.microsoft.com/office/powerpoint/2010/main" val="3269772454"/>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7122E3-3CFC-512B-F167-DB8528BD281D}"/>
                  </a:ext>
                </a:extLst>
              </p:cNvPr>
              <p:cNvSpPr>
                <a:spLocks noGrp="1"/>
              </p:cNvSpPr>
              <p:nvPr>
                <p:ph idx="1"/>
              </p:nvPr>
            </p:nvSpPr>
            <p:spPr>
              <a:xfrm>
                <a:off x="553845" y="869491"/>
                <a:ext cx="10972800" cy="5742937"/>
              </a:xfrm>
            </p:spPr>
            <p:txBody>
              <a:bodyPr/>
              <a:lstStyle/>
              <a:p>
                <a:r>
                  <a:rPr lang="en-US" sz="1700" b="0" dirty="0"/>
                  <a:t>The nightside of the Moon (side which does not face the Sun) varies between 80 and 120 Kelvin. The Moon’s IR emissivity (</a:t>
                </a:r>
                <a14:m>
                  <m:oMath xmlns:m="http://schemas.openxmlformats.org/officeDocument/2006/math">
                    <m:r>
                      <m:rPr>
                        <m:sty m:val="p"/>
                      </m:rPr>
                      <a:rPr lang="en-US" sz="1700" b="0" smtClean="0">
                        <a:latin typeface="Cambria Math" panose="02040503050406030204" pitchFamily="18" charset="0"/>
                      </a:rPr>
                      <m:t>ϵ</m:t>
                    </m:r>
                  </m:oMath>
                </a14:m>
                <a:r>
                  <a:rPr lang="en-US" sz="1700" b="0" dirty="0"/>
                  <a:t>) varies between 0.95 and 0.98. These can be used directly in the Stefan-Boltzmann law to define the Lunar IR flux emitted by the night side of the Moon.</a:t>
                </a:r>
              </a:p>
              <a:p>
                <a:pPr marL="0" indent="-50800" algn="ctr">
                  <a:buNone/>
                </a:pPr>
                <a14:m>
                  <m:oMath xmlns:m="http://schemas.openxmlformats.org/officeDocument/2006/math">
                    <m:sSub>
                      <m:sSubPr>
                        <m:ctrlPr>
                          <a:rPr lang="en-US" sz="1700" b="0" i="1">
                            <a:latin typeface="Cambria Math" panose="02040503050406030204" pitchFamily="18" charset="0"/>
                          </a:rPr>
                        </m:ctrlPr>
                      </m:sSubPr>
                      <m:e>
                        <m:r>
                          <m:rPr>
                            <m:sty m:val="p"/>
                          </m:rPr>
                          <a:rPr lang="en-US" sz="1700" b="0" smtClean="0">
                            <a:latin typeface="Cambria Math" panose="02040503050406030204" pitchFamily="18" charset="0"/>
                          </a:rPr>
                          <m:t>I</m:t>
                        </m:r>
                      </m:e>
                      <m:sub>
                        <m:r>
                          <m:rPr>
                            <m:sty m:val="p"/>
                          </m:rPr>
                          <a:rPr lang="en-US" sz="1700" b="0" i="0" smtClean="0">
                            <a:latin typeface="Cambria Math" panose="02040503050406030204" pitchFamily="18" charset="0"/>
                          </a:rPr>
                          <m:t>I</m:t>
                        </m:r>
                        <m:r>
                          <m:rPr>
                            <m:sty m:val="p"/>
                          </m:rPr>
                          <a:rPr lang="en-US" sz="1700" b="0" smtClean="0">
                            <a:latin typeface="Cambria Math" panose="02040503050406030204" pitchFamily="18" charset="0"/>
                          </a:rPr>
                          <m:t>R</m:t>
                        </m:r>
                        <m:r>
                          <a:rPr lang="en-US" sz="1700" b="0" smtClean="0">
                            <a:latin typeface="Cambria Math" panose="02040503050406030204" pitchFamily="18" charset="0"/>
                          </a:rPr>
                          <m:t>,</m:t>
                        </m:r>
                        <m:r>
                          <m:rPr>
                            <m:sty m:val="p"/>
                          </m:rPr>
                          <a:rPr lang="en-US" sz="1700" b="0" smtClean="0">
                            <a:latin typeface="Cambria Math" panose="02040503050406030204" pitchFamily="18" charset="0"/>
                          </a:rPr>
                          <m:t>night</m:t>
                        </m:r>
                        <m:r>
                          <a:rPr lang="en-US" sz="1700" b="0" smtClean="0">
                            <a:latin typeface="Cambria Math" panose="02040503050406030204" pitchFamily="18" charset="0"/>
                          </a:rPr>
                          <m:t> </m:t>
                        </m:r>
                        <m:r>
                          <m:rPr>
                            <m:sty m:val="p"/>
                          </m:rPr>
                          <a:rPr lang="en-US" sz="1700" b="0" smtClean="0">
                            <a:latin typeface="Cambria Math" panose="02040503050406030204" pitchFamily="18" charset="0"/>
                          </a:rPr>
                          <m:t>side</m:t>
                        </m:r>
                      </m:sub>
                    </m:sSub>
                    <m:r>
                      <a:rPr lang="en-US" sz="1700" b="0" smtClean="0">
                        <a:latin typeface="Cambria Math" panose="02040503050406030204" pitchFamily="18" charset="0"/>
                      </a:rPr>
                      <m:t>=</m:t>
                    </m:r>
                    <m:r>
                      <m:rPr>
                        <m:sty m:val="p"/>
                      </m:rPr>
                      <a:rPr lang="en-US" sz="1700" b="0" smtClean="0">
                        <a:latin typeface="Cambria Math" panose="02040503050406030204" pitchFamily="18" charset="0"/>
                      </a:rPr>
                      <m:t>ϵσ</m:t>
                    </m:r>
                    <m:sSup>
                      <m:sSupPr>
                        <m:ctrlPr>
                          <a:rPr lang="en-US" sz="1700" b="0" i="1">
                            <a:latin typeface="Cambria Math" panose="02040503050406030204" pitchFamily="18" charset="0"/>
                          </a:rPr>
                        </m:ctrlPr>
                      </m:sSupPr>
                      <m:e>
                        <m:d>
                          <m:dPr>
                            <m:ctrlPr>
                              <a:rPr lang="en-US" sz="1700" b="0" i="1">
                                <a:latin typeface="Cambria Math" panose="02040503050406030204" pitchFamily="18" charset="0"/>
                              </a:rPr>
                            </m:ctrlPr>
                          </m:dPr>
                          <m:e>
                            <m:sSub>
                              <m:sSubPr>
                                <m:ctrlPr>
                                  <a:rPr lang="en-US" sz="1700" b="0" i="1">
                                    <a:latin typeface="Cambria Math" panose="02040503050406030204" pitchFamily="18" charset="0"/>
                                  </a:rPr>
                                </m:ctrlPr>
                              </m:sSubPr>
                              <m:e>
                                <m:r>
                                  <m:rPr>
                                    <m:sty m:val="p"/>
                                  </m:rPr>
                                  <a:rPr lang="en-US" sz="1700" b="0" smtClean="0">
                                    <a:latin typeface="Cambria Math" panose="02040503050406030204" pitchFamily="18" charset="0"/>
                                  </a:rPr>
                                  <m:t>T</m:t>
                                </m:r>
                              </m:e>
                              <m:sub>
                                <m:r>
                                  <m:rPr>
                                    <m:sty m:val="p"/>
                                  </m:rPr>
                                  <a:rPr lang="en-US" sz="1700" b="0" smtClean="0">
                                    <a:latin typeface="Cambria Math" panose="02040503050406030204" pitchFamily="18" charset="0"/>
                                  </a:rPr>
                                  <m:t>night</m:t>
                                </m:r>
                              </m:sub>
                            </m:sSub>
                          </m:e>
                        </m:d>
                      </m:e>
                      <m:sup>
                        <m:r>
                          <a:rPr lang="en-US" sz="1700" b="0" i="1" smtClean="0">
                            <a:latin typeface="Cambria Math" panose="02040503050406030204" pitchFamily="18" charset="0"/>
                          </a:rPr>
                          <m:t>4</m:t>
                        </m:r>
                      </m:sup>
                    </m:sSup>
                  </m:oMath>
                </a14:m>
                <a:r>
                  <a:rPr lang="en-US" sz="1700" b="0" dirty="0"/>
                  <a:t>                        </a:t>
                </a:r>
                <a14:m>
                  <m:oMath xmlns:m="http://schemas.openxmlformats.org/officeDocument/2006/math">
                    <m:r>
                      <m:rPr>
                        <m:sty m:val="p"/>
                      </m:rPr>
                      <a:rPr lang="en-US" sz="1700" b="0">
                        <a:latin typeface="Cambria Math" panose="02040503050406030204" pitchFamily="18" charset="0"/>
                      </a:rPr>
                      <m:t>σ</m:t>
                    </m:r>
                    <m:r>
                      <a:rPr lang="en-US" sz="1700" b="0" i="0" smtClean="0">
                        <a:latin typeface="Cambria Math" panose="02040503050406030204" pitchFamily="18" charset="0"/>
                      </a:rPr>
                      <m:t>=5.6704</m:t>
                    </m:r>
                    <m:r>
                      <m:rPr>
                        <m:sty m:val="p"/>
                      </m:rPr>
                      <a:rPr lang="en-US" sz="1700" b="0" i="0" smtClean="0">
                        <a:latin typeface="Cambria Math" panose="02040503050406030204" pitchFamily="18" charset="0"/>
                      </a:rPr>
                      <m:t>E</m:t>
                    </m:r>
                    <m:r>
                      <a:rPr lang="en-US" sz="1700" b="0" i="0" smtClean="0">
                        <a:latin typeface="Cambria Math" panose="02040503050406030204" pitchFamily="18" charset="0"/>
                      </a:rPr>
                      <m:t>−8 </m:t>
                    </m:r>
                    <m:f>
                      <m:fPr>
                        <m:type m:val="skw"/>
                        <m:ctrlPr>
                          <a:rPr lang="en-US" sz="1700" b="0" i="1" smtClean="0">
                            <a:latin typeface="Cambria Math" panose="02040503050406030204" pitchFamily="18" charset="0"/>
                          </a:rPr>
                        </m:ctrlPr>
                      </m:fPr>
                      <m:num>
                        <m:r>
                          <a:rPr lang="en-US" sz="1700" b="0" i="1" smtClean="0">
                            <a:latin typeface="Cambria Math" panose="02040503050406030204" pitchFamily="18" charset="0"/>
                          </a:rPr>
                          <m:t>𝑊</m:t>
                        </m:r>
                      </m:num>
                      <m:den>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𝑚</m:t>
                            </m:r>
                          </m:e>
                          <m:sup>
                            <m:r>
                              <a:rPr lang="en-US" sz="1700" b="0" i="1" smtClean="0">
                                <a:latin typeface="Cambria Math" panose="02040503050406030204" pitchFamily="18" charset="0"/>
                              </a:rPr>
                              <m:t>2</m:t>
                            </m:r>
                          </m:sup>
                        </m:sSup>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𝐾</m:t>
                            </m:r>
                          </m:e>
                          <m:sup>
                            <m:r>
                              <a:rPr lang="en-US" sz="1700" b="0" i="1" smtClean="0">
                                <a:latin typeface="Cambria Math" panose="02040503050406030204" pitchFamily="18" charset="0"/>
                              </a:rPr>
                              <m:t>4</m:t>
                            </m:r>
                          </m:sup>
                        </m:sSup>
                      </m:den>
                    </m:f>
                  </m:oMath>
                </a14:m>
                <a:r>
                  <a:rPr lang="en-US" sz="1700" b="0" dirty="0"/>
                  <a:t> </a:t>
                </a:r>
              </a:p>
              <a:p>
                <a:r>
                  <a:rPr lang="en-US" sz="1700" b="0" dirty="0"/>
                  <a:t>Sunlight that is not reflected by the Lunar surface is absorbed as heat, and then re-radiated as Infrared (IR) radiation back to space. This is also called Outgoing Longwave Radiation (OLR).</a:t>
                </a:r>
              </a:p>
              <a:p>
                <a:r>
                  <a:rPr lang="en-US" sz="1700" b="0" dirty="0"/>
                  <a:t>The amount of solar energy absorbed by the Lunar surface is dependent on Solar Flux (</a:t>
                </a:r>
                <a14:m>
                  <m:oMath xmlns:m="http://schemas.openxmlformats.org/officeDocument/2006/math">
                    <m:sSub>
                      <m:sSubPr>
                        <m:ctrlPr>
                          <a:rPr lang="en-US" sz="1700" b="0" i="1" dirty="0" smtClean="0">
                            <a:latin typeface="Cambria Math" panose="02040503050406030204" pitchFamily="18" charset="0"/>
                          </a:rPr>
                        </m:ctrlPr>
                      </m:sSubPr>
                      <m:e>
                        <m:r>
                          <m:rPr>
                            <m:sty m:val="p"/>
                          </m:rPr>
                          <a:rPr lang="en-US" sz="1700" b="0" i="0" dirty="0" smtClean="0">
                            <a:latin typeface="Cambria Math" panose="02040503050406030204" pitchFamily="18" charset="0"/>
                          </a:rPr>
                          <m:t>S</m:t>
                        </m:r>
                      </m:e>
                      <m:sub>
                        <m:r>
                          <a:rPr lang="en-US" sz="1700" b="0" i="0" dirty="0" smtClean="0">
                            <a:latin typeface="Cambria Math" panose="02040503050406030204" pitchFamily="18" charset="0"/>
                          </a:rPr>
                          <m:t>0</m:t>
                        </m:r>
                      </m:sub>
                    </m:sSub>
                  </m:oMath>
                </a14:m>
                <a:r>
                  <a:rPr lang="en-US" sz="1700" b="0" dirty="0"/>
                  <a:t>), Albedo (</a:t>
                </a:r>
                <a14:m>
                  <m:oMath xmlns:m="http://schemas.openxmlformats.org/officeDocument/2006/math">
                    <m:acc>
                      <m:accPr>
                        <m:chr m:val="̅"/>
                        <m:ctrlPr>
                          <a:rPr lang="en-US" sz="1700" b="0" i="1" smtClean="0">
                            <a:latin typeface="Cambria Math" panose="02040503050406030204" pitchFamily="18" charset="0"/>
                          </a:rPr>
                        </m:ctrlPr>
                      </m:accPr>
                      <m:e>
                        <m:r>
                          <m:rPr>
                            <m:sty m:val="p"/>
                          </m:rPr>
                          <a:rPr lang="en-US" sz="1700" b="0" i="0" smtClean="0">
                            <a:latin typeface="Cambria Math" panose="02040503050406030204" pitchFamily="18" charset="0"/>
                          </a:rPr>
                          <m:t>a</m:t>
                        </m:r>
                      </m:e>
                    </m:acc>
                  </m:oMath>
                </a14:m>
                <a:r>
                  <a:rPr lang="en-US" sz="1700" b="0" dirty="0"/>
                  <a:t>), and Solar Incidence Angle (</a:t>
                </a:r>
                <a14:m>
                  <m:oMath xmlns:m="http://schemas.openxmlformats.org/officeDocument/2006/math">
                    <m:r>
                      <a:rPr lang="en-US" sz="1700" b="0" i="1" dirty="0" smtClean="0">
                        <a:latin typeface="Cambria Math" panose="02040503050406030204" pitchFamily="18" charset="0"/>
                      </a:rPr>
                      <m:t>𝑖</m:t>
                    </m:r>
                  </m:oMath>
                </a14:m>
                <a:r>
                  <a:rPr lang="en-US" sz="1700" b="0" dirty="0"/>
                  <a:t>) which is the angle between the surface normal and the solar vector.</a:t>
                </a:r>
              </a:p>
              <a:p>
                <a:pPr marL="0" indent="-50800" algn="ctr">
                  <a:buNone/>
                </a:pPr>
                <a14:m>
                  <m:oMathPara xmlns:m="http://schemas.openxmlformats.org/officeDocument/2006/math">
                    <m:oMathParaPr>
                      <m:jc m:val="centerGroup"/>
                    </m:oMathParaPr>
                    <m:oMath xmlns:m="http://schemas.openxmlformats.org/officeDocument/2006/math">
                      <m:r>
                        <m:rPr>
                          <m:nor/>
                        </m:rPr>
                        <a:rPr lang="en-US" sz="1700" b="0" dirty="0"/>
                        <m:t>Solar</m:t>
                      </m:r>
                      <m:r>
                        <m:rPr>
                          <m:nor/>
                        </m:rPr>
                        <a:rPr lang="en-US" sz="1700" b="0" dirty="0"/>
                        <m:t> </m:t>
                      </m:r>
                      <m:r>
                        <m:rPr>
                          <m:nor/>
                        </m:rPr>
                        <a:rPr lang="en-US" sz="1700" b="0" dirty="0"/>
                        <m:t>power</m:t>
                      </m:r>
                      <m:r>
                        <m:rPr>
                          <m:nor/>
                        </m:rPr>
                        <a:rPr lang="en-US" sz="1700" b="0" dirty="0"/>
                        <m:t> </m:t>
                      </m:r>
                      <m:r>
                        <m:rPr>
                          <m:nor/>
                        </m:rPr>
                        <a:rPr lang="en-US" sz="1700" b="0" dirty="0"/>
                        <m:t>absorbed</m:t>
                      </m:r>
                      <m:r>
                        <m:rPr>
                          <m:nor/>
                        </m:rPr>
                        <a:rPr lang="en-US" sz="1700" b="0" dirty="0"/>
                        <m:t> =</m:t>
                      </m:r>
                      <m:r>
                        <a:rPr lang="en-US" sz="1700" b="0" i="1" dirty="0" smtClean="0">
                          <a:latin typeface="Cambria Math" panose="02040503050406030204" pitchFamily="18" charset="0"/>
                        </a:rPr>
                        <m:t> </m:t>
                      </m:r>
                      <m:d>
                        <m:dPr>
                          <m:ctrlPr>
                            <a:rPr lang="en-US" sz="1700" b="0" i="1" smtClean="0">
                              <a:latin typeface="Cambria Math" panose="02040503050406030204" pitchFamily="18" charset="0"/>
                            </a:rPr>
                          </m:ctrlPr>
                        </m:dPr>
                        <m:e>
                          <m:r>
                            <a:rPr lang="en-US" sz="1700" b="0" i="1" smtClean="0">
                              <a:latin typeface="Cambria Math" panose="02040503050406030204" pitchFamily="18" charset="0"/>
                            </a:rPr>
                            <m:t>1−</m:t>
                          </m:r>
                          <m:acc>
                            <m:accPr>
                              <m:chr m:val="̅"/>
                              <m:ctrlPr>
                                <a:rPr lang="en-US" sz="1700" b="0" i="1" smtClean="0">
                                  <a:latin typeface="Cambria Math" panose="02040503050406030204" pitchFamily="18" charset="0"/>
                                </a:rPr>
                              </m:ctrlPr>
                            </m:accPr>
                            <m:e>
                              <m:r>
                                <m:rPr>
                                  <m:sty m:val="p"/>
                                </m:rPr>
                                <a:rPr lang="en-US" sz="1700" b="0" i="0" smtClean="0">
                                  <a:latin typeface="Cambria Math" panose="02040503050406030204" pitchFamily="18" charset="0"/>
                                </a:rPr>
                                <m:t>a</m:t>
                              </m:r>
                            </m:e>
                          </m:acc>
                        </m:e>
                      </m:d>
                      <m:sSub>
                        <m:sSubPr>
                          <m:ctrlPr>
                            <a:rPr lang="en-US" sz="1700" b="0" i="1" smtClean="0">
                              <a:latin typeface="Cambria Math" panose="02040503050406030204" pitchFamily="18" charset="0"/>
                            </a:rPr>
                          </m:ctrlPr>
                        </m:sSubPr>
                        <m:e>
                          <m:r>
                            <m:rPr>
                              <m:sty m:val="p"/>
                            </m:rPr>
                            <a:rPr lang="en-US" sz="1700" b="0" i="0" smtClean="0">
                              <a:latin typeface="Cambria Math" panose="02040503050406030204" pitchFamily="18" charset="0"/>
                            </a:rPr>
                            <m:t>S</m:t>
                          </m:r>
                        </m:e>
                        <m:sub>
                          <m:r>
                            <a:rPr lang="en-US" sz="1700" b="0" i="0" smtClean="0">
                              <a:latin typeface="Cambria Math" panose="02040503050406030204" pitchFamily="18" charset="0"/>
                            </a:rPr>
                            <m:t>0</m:t>
                          </m:r>
                        </m:sub>
                      </m:sSub>
                      <m:func>
                        <m:funcPr>
                          <m:ctrlPr>
                            <a:rPr lang="en-US" sz="1700" b="0" i="1" smtClean="0">
                              <a:latin typeface="Cambria Math" panose="02040503050406030204" pitchFamily="18" charset="0"/>
                            </a:rPr>
                          </m:ctrlPr>
                        </m:funcPr>
                        <m:fName>
                          <m:r>
                            <m:rPr>
                              <m:sty m:val="p"/>
                            </m:rPr>
                            <a:rPr lang="en-US" sz="1700" b="0" i="0" smtClean="0">
                              <a:latin typeface="Cambria Math" panose="02040503050406030204" pitchFamily="18" charset="0"/>
                            </a:rPr>
                            <m:t>cos</m:t>
                          </m:r>
                        </m:fName>
                        <m:e>
                          <m:d>
                            <m:dPr>
                              <m:ctrlPr>
                                <a:rPr lang="en-US" sz="1700" b="0" i="1" smtClean="0">
                                  <a:latin typeface="Cambria Math" panose="02040503050406030204" pitchFamily="18" charset="0"/>
                                </a:rPr>
                              </m:ctrlPr>
                            </m:dPr>
                            <m:e>
                              <m:r>
                                <a:rPr lang="en-US" sz="1700" b="0" i="1" smtClean="0">
                                  <a:latin typeface="Cambria Math" panose="02040503050406030204" pitchFamily="18" charset="0"/>
                                </a:rPr>
                                <m:t>𝑖</m:t>
                              </m:r>
                            </m:e>
                          </m:d>
                        </m:e>
                      </m:func>
                    </m:oMath>
                  </m:oMathPara>
                </a14:m>
                <a:endParaRPr lang="en-US" sz="1700" b="0" dirty="0"/>
              </a:p>
              <a:p>
                <a:r>
                  <a:rPr lang="en-US" sz="1700" b="0" dirty="0"/>
                  <a:t>The Lunar IR emitted by the sun-facing side of the Moon is ≈ the solar power absorbed by the surface, but this creates a discontinuity at </a:t>
                </a:r>
                <a14:m>
                  <m:oMath xmlns:m="http://schemas.openxmlformats.org/officeDocument/2006/math">
                    <m:r>
                      <a:rPr lang="en-US" sz="1700" b="0" i="1" smtClean="0">
                        <a:latin typeface="Cambria Math" panose="02040503050406030204" pitchFamily="18" charset="0"/>
                      </a:rPr>
                      <m:t>𝑖</m:t>
                    </m:r>
                    <m:r>
                      <a:rPr lang="en-US" sz="1700" b="0" i="1" smtClean="0">
                        <a:latin typeface="Cambria Math" panose="02040503050406030204" pitchFamily="18" charset="0"/>
                      </a:rPr>
                      <m:t>=90°</m:t>
                    </m:r>
                  </m:oMath>
                </a14:m>
                <a:r>
                  <a:rPr lang="en-US" sz="1700" b="0" dirty="0"/>
                  <a:t>. The Lunar IR flux emitted by the sun-facing side of the Moon is modeled using the following equation to fix this:</a:t>
                </a:r>
              </a:p>
              <a:p>
                <a:pPr marL="0" indent="-50800" algn="ctr">
                  <a:buNone/>
                </a:pPr>
                <a14:m>
                  <m:oMathPara xmlns:m="http://schemas.openxmlformats.org/officeDocument/2006/math">
                    <m:oMathParaPr>
                      <m:jc m:val="centerGroup"/>
                    </m:oMathParaPr>
                    <m:oMath xmlns:m="http://schemas.openxmlformats.org/officeDocument/2006/math">
                      <m:sSub>
                        <m:sSubPr>
                          <m:ctrlPr>
                            <a:rPr lang="en-US" sz="1700" b="0" i="1" smtClean="0">
                              <a:effectLst/>
                              <a:latin typeface="Cambria Math" panose="02040503050406030204" pitchFamily="18" charset="0"/>
                              <a:ea typeface="Times New Roman" panose="02020603050405020304" pitchFamily="18" charset="0"/>
                            </a:rPr>
                          </m:ctrlPr>
                        </m:sSubPr>
                        <m:e>
                          <m:r>
                            <m:rPr>
                              <m:sty m:val="p"/>
                            </m:rPr>
                            <a:rPr lang="en-US" sz="1700" b="0" smtClean="0">
                              <a:effectLst/>
                              <a:latin typeface="Cambria Math" panose="02040503050406030204" pitchFamily="18" charset="0"/>
                              <a:ea typeface="Times New Roman" panose="02020603050405020304" pitchFamily="18" charset="0"/>
                            </a:rPr>
                            <m:t>I</m:t>
                          </m:r>
                        </m:e>
                        <m:sub>
                          <m:r>
                            <m:rPr>
                              <m:sty m:val="p"/>
                            </m:rPr>
                            <a:rPr lang="en-US" sz="1700" b="0" i="0" smtClean="0">
                              <a:effectLst/>
                              <a:latin typeface="Cambria Math" panose="02040503050406030204" pitchFamily="18" charset="0"/>
                              <a:ea typeface="Times New Roman" panose="02020603050405020304" pitchFamily="18" charset="0"/>
                            </a:rPr>
                            <m:t>I</m:t>
                          </m:r>
                          <m:r>
                            <m:rPr>
                              <m:sty m:val="p"/>
                            </m:rPr>
                            <a:rPr lang="en-US" sz="1700" b="0" smtClean="0">
                              <a:effectLst/>
                              <a:latin typeface="Cambria Math" panose="02040503050406030204" pitchFamily="18" charset="0"/>
                              <a:ea typeface="Times New Roman" panose="02020603050405020304" pitchFamily="18" charset="0"/>
                            </a:rPr>
                            <m:t>R</m:t>
                          </m:r>
                          <m:r>
                            <a:rPr lang="en-US" sz="1700" b="0" smtClean="0">
                              <a:effectLst/>
                              <a:latin typeface="Cambria Math" panose="02040503050406030204" pitchFamily="18" charset="0"/>
                              <a:ea typeface="Times New Roman" panose="02020603050405020304" pitchFamily="18" charset="0"/>
                            </a:rPr>
                            <m:t>,</m:t>
                          </m:r>
                          <m:r>
                            <m:rPr>
                              <m:sty m:val="p"/>
                            </m:rPr>
                            <a:rPr lang="en-US" sz="1700" b="0" smtClean="0">
                              <a:effectLst/>
                              <a:latin typeface="Cambria Math" panose="02040503050406030204" pitchFamily="18" charset="0"/>
                              <a:ea typeface="Times New Roman" panose="02020603050405020304" pitchFamily="18" charset="0"/>
                            </a:rPr>
                            <m:t>sun</m:t>
                          </m:r>
                          <m:r>
                            <a:rPr lang="en-US" sz="1700" b="0" i="0" smtClean="0">
                              <a:effectLst/>
                              <a:latin typeface="Cambria Math" panose="02040503050406030204" pitchFamily="18" charset="0"/>
                              <a:ea typeface="Times New Roman" panose="02020603050405020304" pitchFamily="18" charset="0"/>
                            </a:rPr>
                            <m:t>−</m:t>
                          </m:r>
                          <m:r>
                            <m:rPr>
                              <m:sty m:val="p"/>
                            </m:rPr>
                            <a:rPr lang="en-US" sz="1700" b="0" i="0" smtClean="0">
                              <a:effectLst/>
                              <a:latin typeface="Cambria Math" panose="02040503050406030204" pitchFamily="18" charset="0"/>
                              <a:ea typeface="Times New Roman" panose="02020603050405020304" pitchFamily="18" charset="0"/>
                            </a:rPr>
                            <m:t>facing</m:t>
                          </m:r>
                          <m:r>
                            <a:rPr lang="en-US" sz="1700" b="0" i="0" smtClean="0">
                              <a:effectLst/>
                              <a:latin typeface="Cambria Math" panose="02040503050406030204" pitchFamily="18" charset="0"/>
                              <a:ea typeface="Times New Roman" panose="02020603050405020304" pitchFamily="18" charset="0"/>
                            </a:rPr>
                            <m:t> </m:t>
                          </m:r>
                          <m:r>
                            <m:rPr>
                              <m:sty m:val="p"/>
                            </m:rPr>
                            <a:rPr lang="en-US" sz="1700" b="0" i="0" smtClean="0">
                              <a:effectLst/>
                              <a:latin typeface="Cambria Math" panose="02040503050406030204" pitchFamily="18" charset="0"/>
                              <a:ea typeface="Times New Roman" panose="02020603050405020304" pitchFamily="18" charset="0"/>
                            </a:rPr>
                            <m:t>side</m:t>
                          </m:r>
                        </m:sub>
                      </m:sSub>
                      <m:r>
                        <a:rPr lang="en-US" sz="1700" b="0" i="0" smtClean="0">
                          <a:effectLst/>
                          <a:latin typeface="Cambria Math" panose="02040503050406030204" pitchFamily="18" charset="0"/>
                          <a:ea typeface="Times New Roman" panose="02020603050405020304" pitchFamily="18" charset="0"/>
                        </a:rPr>
                        <m:t>=</m:t>
                      </m:r>
                      <m:d>
                        <m:dPr>
                          <m:begChr m:val="["/>
                          <m:endChr m:val="]"/>
                          <m:ctrlPr>
                            <a:rPr lang="en-US" sz="1700" b="0" i="1">
                              <a:effectLst/>
                              <a:latin typeface="Cambria Math" panose="02040503050406030204" pitchFamily="18" charset="0"/>
                              <a:ea typeface="Times New Roman" panose="02020603050405020304" pitchFamily="18" charset="0"/>
                            </a:rPr>
                          </m:ctrlPr>
                        </m:dPr>
                        <m:e>
                          <m:d>
                            <m:dPr>
                              <m:ctrlPr>
                                <a:rPr lang="en-US" sz="1700" b="0" i="1">
                                  <a:effectLst/>
                                  <a:latin typeface="Cambria Math" panose="02040503050406030204" pitchFamily="18" charset="0"/>
                                  <a:ea typeface="Times New Roman" panose="02020603050405020304" pitchFamily="18" charset="0"/>
                                </a:rPr>
                              </m:ctrlPr>
                            </m:dPr>
                            <m:e>
                              <m:r>
                                <a:rPr lang="en-US" sz="1700" b="0" smtClean="0">
                                  <a:effectLst/>
                                  <a:latin typeface="Cambria Math" panose="02040503050406030204" pitchFamily="18" charset="0"/>
                                  <a:ea typeface="Times New Roman" panose="02020603050405020304" pitchFamily="18" charset="0"/>
                                </a:rPr>
                                <m:t>1</m:t>
                              </m:r>
                              <m:r>
                                <a:rPr lang="en-US" sz="1700" b="0" i="1" smtClean="0">
                                  <a:effectLst/>
                                  <a:latin typeface="Cambria Math" panose="02040503050406030204" pitchFamily="18" charset="0"/>
                                  <a:ea typeface="Times New Roman" panose="02020603050405020304" pitchFamily="18" charset="0"/>
                                </a:rPr>
                                <m:t>−</m:t>
                              </m:r>
                              <m:acc>
                                <m:accPr>
                                  <m:chr m:val="̅"/>
                                  <m:ctrlPr>
                                    <a:rPr lang="en-US" sz="1700" b="0" i="1">
                                      <a:effectLst/>
                                      <a:latin typeface="Cambria Math" panose="02040503050406030204" pitchFamily="18" charset="0"/>
                                      <a:ea typeface="Times New Roman" panose="02020603050405020304" pitchFamily="18" charset="0"/>
                                    </a:rPr>
                                  </m:ctrlPr>
                                </m:accPr>
                                <m:e>
                                  <m:r>
                                    <m:rPr>
                                      <m:sty m:val="p"/>
                                    </m:rPr>
                                    <a:rPr lang="en-US" sz="1700" b="0" smtClean="0">
                                      <a:effectLst/>
                                      <a:latin typeface="Cambria Math" panose="02040503050406030204" pitchFamily="18" charset="0"/>
                                      <a:ea typeface="Times New Roman" panose="02020603050405020304" pitchFamily="18" charset="0"/>
                                    </a:rPr>
                                    <m:t>a</m:t>
                                  </m:r>
                                </m:e>
                              </m:acc>
                            </m:e>
                          </m:d>
                          <m:d>
                            <m:dPr>
                              <m:ctrlPr>
                                <a:rPr lang="en-US" sz="1700" b="0" i="1">
                                  <a:effectLst/>
                                  <a:latin typeface="Cambria Math" panose="02040503050406030204" pitchFamily="18" charset="0"/>
                                  <a:ea typeface="Times New Roman" panose="02020603050405020304" pitchFamily="18" charset="0"/>
                                </a:rPr>
                              </m:ctrlPr>
                            </m:dPr>
                            <m:e>
                              <m:sSub>
                                <m:sSubPr>
                                  <m:ctrlPr>
                                    <a:rPr lang="en-US" sz="1700" b="0" i="1">
                                      <a:effectLst/>
                                      <a:latin typeface="Cambria Math" panose="02040503050406030204" pitchFamily="18" charset="0"/>
                                      <a:ea typeface="Times New Roman" panose="02020603050405020304" pitchFamily="18" charset="0"/>
                                    </a:rPr>
                                  </m:ctrlPr>
                                </m:sSubPr>
                                <m:e>
                                  <m:r>
                                    <m:rPr>
                                      <m:sty m:val="p"/>
                                    </m:rPr>
                                    <a:rPr lang="en-US" sz="1700" b="0" smtClean="0">
                                      <a:effectLst/>
                                      <a:latin typeface="Cambria Math" panose="02040503050406030204" pitchFamily="18" charset="0"/>
                                      <a:ea typeface="Times New Roman" panose="02020603050405020304" pitchFamily="18" charset="0"/>
                                    </a:rPr>
                                    <m:t>S</m:t>
                                  </m:r>
                                </m:e>
                                <m:sub>
                                  <m:r>
                                    <a:rPr lang="en-US" sz="1700" b="0" smtClean="0">
                                      <a:effectLst/>
                                      <a:latin typeface="Cambria Math" panose="02040503050406030204" pitchFamily="18" charset="0"/>
                                      <a:ea typeface="Times New Roman" panose="02020603050405020304" pitchFamily="18" charset="0"/>
                                    </a:rPr>
                                    <m:t>0</m:t>
                                  </m:r>
                                </m:sub>
                              </m:sSub>
                            </m:e>
                          </m:d>
                          <m:r>
                            <a:rPr lang="en-US" sz="1700" b="0" i="1" smtClean="0">
                              <a:effectLst/>
                              <a:latin typeface="Cambria Math" panose="02040503050406030204" pitchFamily="18" charset="0"/>
                              <a:ea typeface="Times New Roman" panose="02020603050405020304" pitchFamily="18" charset="0"/>
                            </a:rPr>
                            <m:t>−</m:t>
                          </m:r>
                          <m:sSub>
                            <m:sSubPr>
                              <m:ctrlPr>
                                <a:rPr lang="en-US" sz="1700" b="0" i="1">
                                  <a:effectLst/>
                                  <a:latin typeface="Cambria Math" panose="02040503050406030204" pitchFamily="18" charset="0"/>
                                  <a:ea typeface="Times New Roman" panose="02020603050405020304" pitchFamily="18" charset="0"/>
                                </a:rPr>
                              </m:ctrlPr>
                            </m:sSubPr>
                            <m:e>
                              <m:r>
                                <m:rPr>
                                  <m:sty m:val="p"/>
                                </m:rPr>
                                <a:rPr lang="en-US" sz="1700" b="0" smtClean="0">
                                  <a:effectLst/>
                                  <a:latin typeface="Cambria Math" panose="02040503050406030204" pitchFamily="18" charset="0"/>
                                  <a:ea typeface="Times New Roman" panose="02020603050405020304" pitchFamily="18" charset="0"/>
                                </a:rPr>
                                <m:t>I</m:t>
                              </m:r>
                            </m:e>
                            <m:sub>
                              <m:r>
                                <m:rPr>
                                  <m:sty m:val="p"/>
                                </m:rPr>
                                <a:rPr lang="en-US" sz="1700" b="0" i="0" smtClean="0">
                                  <a:effectLst/>
                                  <a:latin typeface="Cambria Math" panose="02040503050406030204" pitchFamily="18" charset="0"/>
                                  <a:ea typeface="Times New Roman" panose="02020603050405020304" pitchFamily="18" charset="0"/>
                                </a:rPr>
                                <m:t>I</m:t>
                              </m:r>
                              <m:r>
                                <m:rPr>
                                  <m:sty m:val="p"/>
                                </m:rPr>
                                <a:rPr lang="en-US" sz="1700" b="0" smtClean="0">
                                  <a:effectLst/>
                                  <a:latin typeface="Cambria Math" panose="02040503050406030204" pitchFamily="18" charset="0"/>
                                  <a:ea typeface="Times New Roman" panose="02020603050405020304" pitchFamily="18" charset="0"/>
                                </a:rPr>
                                <m:t>R</m:t>
                              </m:r>
                              <m:r>
                                <a:rPr lang="en-US" sz="1700" b="0" smtClean="0">
                                  <a:effectLst/>
                                  <a:latin typeface="Cambria Math" panose="02040503050406030204" pitchFamily="18" charset="0"/>
                                  <a:ea typeface="Times New Roman" panose="02020603050405020304" pitchFamily="18" charset="0"/>
                                </a:rPr>
                                <m:t>,</m:t>
                              </m:r>
                              <m:r>
                                <m:rPr>
                                  <m:sty m:val="p"/>
                                </m:rPr>
                                <a:rPr lang="en-US" sz="1700" b="0" smtClean="0">
                                  <a:effectLst/>
                                  <a:latin typeface="Cambria Math" panose="02040503050406030204" pitchFamily="18" charset="0"/>
                                  <a:ea typeface="Times New Roman" panose="02020603050405020304" pitchFamily="18" charset="0"/>
                                </a:rPr>
                                <m:t>night</m:t>
                              </m:r>
                              <m:r>
                                <a:rPr lang="en-US" sz="1700" b="0" i="0" smtClean="0">
                                  <a:effectLst/>
                                  <a:latin typeface="Cambria Math" panose="02040503050406030204" pitchFamily="18" charset="0"/>
                                  <a:ea typeface="Times New Roman" panose="02020603050405020304" pitchFamily="18" charset="0"/>
                                </a:rPr>
                                <m:t> </m:t>
                              </m:r>
                              <m:r>
                                <m:rPr>
                                  <m:sty m:val="p"/>
                                </m:rPr>
                                <a:rPr lang="en-US" sz="1700" b="0" i="0" smtClean="0">
                                  <a:effectLst/>
                                  <a:latin typeface="Cambria Math" panose="02040503050406030204" pitchFamily="18" charset="0"/>
                                  <a:ea typeface="Times New Roman" panose="02020603050405020304" pitchFamily="18" charset="0"/>
                                </a:rPr>
                                <m:t>side</m:t>
                              </m:r>
                            </m:sub>
                          </m:sSub>
                        </m:e>
                      </m:d>
                      <m:func>
                        <m:funcPr>
                          <m:ctrlPr>
                            <a:rPr lang="en-US" sz="1700" b="0" i="1">
                              <a:effectLst/>
                              <a:latin typeface="Cambria Math" panose="02040503050406030204" pitchFamily="18" charset="0"/>
                              <a:ea typeface="Times New Roman" panose="02020603050405020304" pitchFamily="18" charset="0"/>
                            </a:rPr>
                          </m:ctrlPr>
                        </m:funcPr>
                        <m:fName>
                          <m:r>
                            <m:rPr>
                              <m:sty m:val="p"/>
                            </m:rPr>
                            <a:rPr lang="en-US" sz="1700" b="0" smtClean="0">
                              <a:effectLst/>
                              <a:latin typeface="Cambria Math" panose="02040503050406030204" pitchFamily="18" charset="0"/>
                              <a:ea typeface="Times New Roman" panose="02020603050405020304" pitchFamily="18" charset="0"/>
                            </a:rPr>
                            <m:t>cos</m:t>
                          </m:r>
                        </m:fName>
                        <m:e>
                          <m:d>
                            <m:dPr>
                              <m:ctrlPr>
                                <a:rPr lang="en-US" sz="1700" b="0" i="1">
                                  <a:effectLst/>
                                  <a:latin typeface="Cambria Math" panose="02040503050406030204" pitchFamily="18" charset="0"/>
                                  <a:ea typeface="Times New Roman" panose="02020603050405020304" pitchFamily="18" charset="0"/>
                                </a:rPr>
                              </m:ctrlPr>
                            </m:dPr>
                            <m:e>
                              <m:r>
                                <a:rPr lang="en-US" sz="1700" b="0" i="1" smtClean="0">
                                  <a:effectLst/>
                                  <a:latin typeface="Cambria Math" panose="02040503050406030204" pitchFamily="18" charset="0"/>
                                  <a:ea typeface="Times New Roman" panose="02020603050405020304" pitchFamily="18" charset="0"/>
                                </a:rPr>
                                <m:t>𝑖</m:t>
                              </m:r>
                            </m:e>
                          </m:d>
                        </m:e>
                      </m:func>
                      <m:r>
                        <a:rPr lang="en-US" sz="1700" b="0" i="1" smtClean="0">
                          <a:effectLst/>
                          <a:latin typeface="Cambria Math" panose="02040503050406030204" pitchFamily="18" charset="0"/>
                          <a:ea typeface="Times New Roman" panose="02020603050405020304" pitchFamily="18" charset="0"/>
                        </a:rPr>
                        <m:t>+</m:t>
                      </m:r>
                      <m:sSub>
                        <m:sSubPr>
                          <m:ctrlPr>
                            <a:rPr lang="en-US" sz="1700" b="0" i="1">
                              <a:effectLst/>
                              <a:latin typeface="Cambria Math" panose="02040503050406030204" pitchFamily="18" charset="0"/>
                              <a:ea typeface="Times New Roman" panose="02020603050405020304" pitchFamily="18" charset="0"/>
                            </a:rPr>
                          </m:ctrlPr>
                        </m:sSubPr>
                        <m:e>
                          <m:r>
                            <m:rPr>
                              <m:sty m:val="p"/>
                            </m:rPr>
                            <a:rPr lang="en-US" sz="1700" b="0" smtClean="0">
                              <a:effectLst/>
                              <a:latin typeface="Cambria Math" panose="02040503050406030204" pitchFamily="18" charset="0"/>
                              <a:ea typeface="Times New Roman" panose="02020603050405020304" pitchFamily="18" charset="0"/>
                            </a:rPr>
                            <m:t>I</m:t>
                          </m:r>
                        </m:e>
                        <m:sub>
                          <m:r>
                            <m:rPr>
                              <m:sty m:val="p"/>
                            </m:rPr>
                            <a:rPr lang="en-US" sz="1700" b="0" i="0" smtClean="0">
                              <a:effectLst/>
                              <a:latin typeface="Cambria Math" panose="02040503050406030204" pitchFamily="18" charset="0"/>
                              <a:ea typeface="Times New Roman" panose="02020603050405020304" pitchFamily="18" charset="0"/>
                            </a:rPr>
                            <m:t>I</m:t>
                          </m:r>
                          <m:r>
                            <m:rPr>
                              <m:sty m:val="p"/>
                            </m:rPr>
                            <a:rPr lang="en-US" sz="1700" b="0" smtClean="0">
                              <a:effectLst/>
                              <a:latin typeface="Cambria Math" panose="02040503050406030204" pitchFamily="18" charset="0"/>
                              <a:ea typeface="Times New Roman" panose="02020603050405020304" pitchFamily="18" charset="0"/>
                            </a:rPr>
                            <m:t>R</m:t>
                          </m:r>
                          <m:r>
                            <a:rPr lang="en-US" sz="1700" b="0" smtClean="0">
                              <a:effectLst/>
                              <a:latin typeface="Cambria Math" panose="02040503050406030204" pitchFamily="18" charset="0"/>
                              <a:ea typeface="Times New Roman" panose="02020603050405020304" pitchFamily="18" charset="0"/>
                            </a:rPr>
                            <m:t>,</m:t>
                          </m:r>
                          <m:r>
                            <m:rPr>
                              <m:sty m:val="p"/>
                            </m:rPr>
                            <a:rPr lang="en-US" sz="1700" b="0" smtClean="0">
                              <a:effectLst/>
                              <a:latin typeface="Cambria Math" panose="02040503050406030204" pitchFamily="18" charset="0"/>
                              <a:ea typeface="Times New Roman" panose="02020603050405020304" pitchFamily="18" charset="0"/>
                            </a:rPr>
                            <m:t>night</m:t>
                          </m:r>
                          <m:r>
                            <a:rPr lang="en-US" sz="1700" b="0" i="0" smtClean="0">
                              <a:effectLst/>
                              <a:latin typeface="Cambria Math" panose="02040503050406030204" pitchFamily="18" charset="0"/>
                              <a:ea typeface="Times New Roman" panose="02020603050405020304" pitchFamily="18" charset="0"/>
                            </a:rPr>
                            <m:t> </m:t>
                          </m:r>
                          <m:r>
                            <m:rPr>
                              <m:sty m:val="p"/>
                            </m:rPr>
                            <a:rPr lang="en-US" sz="1700" b="0" i="0" smtClean="0">
                              <a:effectLst/>
                              <a:latin typeface="Cambria Math" panose="02040503050406030204" pitchFamily="18" charset="0"/>
                              <a:ea typeface="Times New Roman" panose="02020603050405020304" pitchFamily="18" charset="0"/>
                            </a:rPr>
                            <m:t>side</m:t>
                          </m:r>
                        </m:sub>
                      </m:sSub>
                    </m:oMath>
                  </m:oMathPara>
                </a14:m>
                <a:endParaRPr lang="en-US" sz="1700" b="0" dirty="0">
                  <a:effectLst/>
                  <a:latin typeface="Times New Roman" panose="02020603050405020304" pitchFamily="18" charset="0"/>
                  <a:ea typeface="Times New Roman" panose="02020603050405020304" pitchFamily="18" charset="0"/>
                </a:endParaRPr>
              </a:p>
              <a:p>
                <a:r>
                  <a:rPr lang="en-US" sz="1700" dirty="0"/>
                  <a:t>It’s important when modeling IR that the vehicle’s view-factor to the entire Moon is considered. Gateway nominally flies at a high altitude where a large percentage of the Moon’s surface can be seen, so the Moon cannot be considered a single temperature.</a:t>
                </a:r>
                <a:endParaRPr lang="en-US" sz="1700" b="0" dirty="0"/>
              </a:p>
              <a:p>
                <a:pPr lvl="1"/>
                <a:r>
                  <a:rPr lang="en-US" sz="1700" b="0" dirty="0"/>
                  <a:t>In Thermal Desktop, this is modeled by inputting a table of flux emitted by the Moon vs. solar incidence angle. Be sure to use the “Subsolar Coordinate System” feature of Thermal Desktop rather than Latitude vs. Longitude.</a:t>
                </a:r>
                <a:endParaRPr lang="en-US" sz="1700" dirty="0"/>
              </a:p>
            </p:txBody>
          </p:sp>
        </mc:Choice>
        <mc:Fallback xmlns="">
          <p:sp>
            <p:nvSpPr>
              <p:cNvPr id="3" name="Content Placeholder 2">
                <a:extLst>
                  <a:ext uri="{FF2B5EF4-FFF2-40B4-BE49-F238E27FC236}">
                    <a16:creationId xmlns:a16="http://schemas.microsoft.com/office/drawing/2014/main" id="{0F7122E3-3CFC-512B-F167-DB8528BD281D}"/>
                  </a:ext>
                </a:extLst>
              </p:cNvPr>
              <p:cNvSpPr>
                <a:spLocks noGrp="1" noRot="1" noChangeAspect="1" noMove="1" noResize="1" noEditPoints="1" noAdjustHandles="1" noChangeArrowheads="1" noChangeShapeType="1" noTextEdit="1"/>
              </p:cNvSpPr>
              <p:nvPr>
                <p:ph idx="1"/>
              </p:nvPr>
            </p:nvSpPr>
            <p:spPr>
              <a:xfrm>
                <a:off x="553845" y="869491"/>
                <a:ext cx="10972800" cy="5742937"/>
              </a:xfrm>
              <a:blipFill>
                <a:blip r:embed="rId3"/>
                <a:stretch>
                  <a:fillRect l="-278" t="-425" r="-278" b="-180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ACE74F50-0096-70B6-690F-0FFCC5B7F823}"/>
              </a:ext>
            </a:extLst>
          </p:cNvPr>
          <p:cNvSpPr>
            <a:spLocks noGrp="1"/>
          </p:cNvSpPr>
          <p:nvPr>
            <p:ph type="title"/>
          </p:nvPr>
        </p:nvSpPr>
        <p:spPr/>
        <p:txBody>
          <a:bodyPr/>
          <a:lstStyle/>
          <a:p>
            <a:r>
              <a:rPr lang="en-US" dirty="0"/>
              <a:t>Lunar IR</a:t>
            </a:r>
          </a:p>
        </p:txBody>
      </p:sp>
    </p:spTree>
    <p:extLst>
      <p:ext uri="{BB962C8B-B14F-4D97-AF65-F5344CB8AC3E}">
        <p14:creationId xmlns:p14="http://schemas.microsoft.com/office/powerpoint/2010/main" val="307191308"/>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57DEECD-5E3F-A3F7-C196-2FE0063B6173}"/>
              </a:ext>
            </a:extLst>
          </p:cNvPr>
          <p:cNvSpPr txBox="1">
            <a:spLocks/>
          </p:cNvSpPr>
          <p:nvPr/>
        </p:nvSpPr>
        <p:spPr bwMode="auto">
          <a:xfrm>
            <a:off x="609600" y="1003303"/>
            <a:ext cx="10972800" cy="552678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0" dirty="0"/>
              <a:t>Choosing a high value of Albedo maximizes Albedo heating rates but minimizes Lunar IR. Choosing a low value of Albedo minimizes Albedo heating rates and maximizes Lunar IR.</a:t>
            </a:r>
          </a:p>
          <a:p>
            <a:r>
              <a:rPr lang="en-US" sz="1800" b="0" dirty="0"/>
              <a:t>In order to be conservative, an Albedo of 0.12 is used in calculating cold Albedo fluxes while an Albedo of 0.15 is used in calculating cold IR fluxes. Likewise, an Albedo of 0.15 is used for hot Albedo fluxes and 0.12 is used for hot IR fluxes.</a:t>
            </a:r>
          </a:p>
          <a:p>
            <a:pPr marL="0" indent="0">
              <a:buNone/>
            </a:pPr>
            <a:endParaRPr lang="en-US" b="0" dirty="0">
              <a:latin typeface="Times New Roman" panose="02020603050405020304" pitchFamily="18" charset="0"/>
              <a:ea typeface="Times New Roman" panose="02020603050405020304" pitchFamily="18" charset="0"/>
            </a:endParaRPr>
          </a:p>
          <a:p>
            <a:endParaRPr lang="en-US" b="0" dirty="0">
              <a:latin typeface="Times New Roman" panose="02020603050405020304" pitchFamily="18" charset="0"/>
              <a:ea typeface="Times New Roman" panose="02020603050405020304" pitchFamily="18" charset="0"/>
            </a:endParaRPr>
          </a:p>
          <a:p>
            <a:endParaRPr lang="en-US" b="0" dirty="0">
              <a:latin typeface="Times New Roman" panose="02020603050405020304" pitchFamily="18" charset="0"/>
              <a:ea typeface="Times New Roman" panose="02020603050405020304" pitchFamily="18" charset="0"/>
            </a:endParaRPr>
          </a:p>
          <a:p>
            <a:endParaRPr lang="en-US" b="0" dirty="0">
              <a:latin typeface="Times New Roman" panose="02020603050405020304" pitchFamily="18" charset="0"/>
              <a:ea typeface="Times New Roman" panose="02020603050405020304" pitchFamily="18" charset="0"/>
            </a:endParaRPr>
          </a:p>
          <a:p>
            <a:endParaRPr lang="en-US" b="0" dirty="0">
              <a:latin typeface="Times New Roman" panose="02020603050405020304" pitchFamily="18" charset="0"/>
              <a:ea typeface="Times New Roman" panose="02020603050405020304" pitchFamily="18" charset="0"/>
            </a:endParaRPr>
          </a:p>
          <a:p>
            <a:r>
              <a:rPr lang="en-US" sz="1800" b="0" dirty="0">
                <a:latin typeface="Arial" panose="020B0604020202020204" pitchFamily="34" charset="0"/>
                <a:ea typeface="Times New Roman" panose="02020603050405020304" pitchFamily="18" charset="0"/>
                <a:cs typeface="Arial" panose="020B0604020202020204" pitchFamily="34" charset="0"/>
              </a:rPr>
              <a:t>Note that the solar flux listed here is the flux incident at Gateway, while the IR flux is the flux emitted by the Moon’s surface at the surface of the Moon. The amount of IR flux that hits Gateway will be much smaller and varies with altitude, as this changes the view-factor between Gateway and the Moon.</a:t>
            </a:r>
          </a:p>
          <a:p>
            <a:r>
              <a:rPr lang="en-US" sz="1800" b="0" dirty="0">
                <a:latin typeface="Arial" panose="020B0604020202020204" pitchFamily="34" charset="0"/>
                <a:ea typeface="Times New Roman" panose="02020603050405020304" pitchFamily="18" charset="0"/>
                <a:cs typeface="Arial" panose="020B0604020202020204" pitchFamily="34" charset="0"/>
              </a:rPr>
              <a:t>Radiators are designed to have high IR emissivity to maximize rejected heat and have low solar absorptivity to minimize absorbed solar/albedo flux. High IR emissivity means that radiators also have high IR absorptivity and are heavily impacted by incident Lunar IR flux.</a:t>
            </a:r>
          </a:p>
        </p:txBody>
      </p:sp>
      <p:sp>
        <p:nvSpPr>
          <p:cNvPr id="2" name="Title 1">
            <a:extLst>
              <a:ext uri="{FF2B5EF4-FFF2-40B4-BE49-F238E27FC236}">
                <a16:creationId xmlns:a16="http://schemas.microsoft.com/office/drawing/2014/main" id="{84BF56E0-737F-EA19-7858-3AF985E7A7EF}"/>
              </a:ext>
            </a:extLst>
          </p:cNvPr>
          <p:cNvSpPr>
            <a:spLocks noGrp="1"/>
          </p:cNvSpPr>
          <p:nvPr>
            <p:ph type="title"/>
          </p:nvPr>
        </p:nvSpPr>
        <p:spPr/>
        <p:txBody>
          <a:bodyPr/>
          <a:lstStyle/>
          <a:p>
            <a:r>
              <a:rPr lang="en-US" dirty="0"/>
              <a:t>Combined Environmental Heating Rates </a:t>
            </a:r>
          </a:p>
        </p:txBody>
      </p:sp>
      <p:graphicFrame>
        <p:nvGraphicFramePr>
          <p:cNvPr id="6" name="Content Placeholder 5">
            <a:extLst>
              <a:ext uri="{FF2B5EF4-FFF2-40B4-BE49-F238E27FC236}">
                <a16:creationId xmlns:a16="http://schemas.microsoft.com/office/drawing/2014/main" id="{013B1464-D7A9-A089-1342-56BAF3259926}"/>
              </a:ext>
            </a:extLst>
          </p:cNvPr>
          <p:cNvGraphicFramePr>
            <a:graphicFrameLocks noGrp="1"/>
          </p:cNvGraphicFramePr>
          <p:nvPr>
            <p:ph idx="1"/>
            <p:extLst>
              <p:ext uri="{D42A27DB-BD31-4B8C-83A1-F6EECF244321}">
                <p14:modId xmlns:p14="http://schemas.microsoft.com/office/powerpoint/2010/main" val="3875697304"/>
              </p:ext>
            </p:extLst>
          </p:nvPr>
        </p:nvGraphicFramePr>
        <p:xfrm>
          <a:off x="1380764" y="2737575"/>
          <a:ext cx="9430472" cy="1382850"/>
        </p:xfrm>
        <a:graphic>
          <a:graphicData uri="http://schemas.openxmlformats.org/drawingml/2006/table">
            <a:tbl>
              <a:tblPr firstRow="1" firstCol="1" bandRow="1">
                <a:tableStyleId>{073A0DAA-6AF3-43AB-8588-CEC1D06C72B9}</a:tableStyleId>
              </a:tblPr>
              <a:tblGrid>
                <a:gridCol w="2899636">
                  <a:extLst>
                    <a:ext uri="{9D8B030D-6E8A-4147-A177-3AD203B41FA5}">
                      <a16:colId xmlns:a16="http://schemas.microsoft.com/office/drawing/2014/main" val="2895686528"/>
                    </a:ext>
                  </a:extLst>
                </a:gridCol>
                <a:gridCol w="3265418">
                  <a:extLst>
                    <a:ext uri="{9D8B030D-6E8A-4147-A177-3AD203B41FA5}">
                      <a16:colId xmlns:a16="http://schemas.microsoft.com/office/drawing/2014/main" val="3110087950"/>
                    </a:ext>
                  </a:extLst>
                </a:gridCol>
                <a:gridCol w="3265418">
                  <a:extLst>
                    <a:ext uri="{9D8B030D-6E8A-4147-A177-3AD203B41FA5}">
                      <a16:colId xmlns:a16="http://schemas.microsoft.com/office/drawing/2014/main" val="932672066"/>
                    </a:ext>
                  </a:extLst>
                </a:gridCol>
              </a:tblGrid>
              <a:tr h="276570">
                <a:tc>
                  <a:txBody>
                    <a:bodyPr/>
                    <a:lstStyle/>
                    <a:p>
                      <a:pPr marL="0" marR="0" algn="just" fontAlgn="base" hangingPunct="0">
                        <a:spcBef>
                          <a:spcPts val="300"/>
                        </a:spcBef>
                        <a:spcAft>
                          <a:spcPts val="300"/>
                        </a:spcAft>
                      </a:pPr>
                      <a:r>
                        <a:rPr lang="en-US" sz="1800">
                          <a:effectLst/>
                        </a:rPr>
                        <a:t> </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Cold Case Analysis</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Hot Case Analysis</a:t>
                      </a:r>
                      <a:endParaRPr lang="en-US" sz="1700" dirty="0">
                        <a:effectLst/>
                        <a:latin typeface="Times New Roman" panose="02020603050405020304" pitchFamily="18" charset="0"/>
                        <a:ea typeface="Times New Roman" panose="02020603050405020304" pitchFamily="18" charset="0"/>
                      </a:endParaRPr>
                    </a:p>
                  </a:txBody>
                  <a:tcPr marL="113143" marR="113143" marT="0" marB="0"/>
                </a:tc>
                <a:extLst>
                  <a:ext uri="{0D108BD9-81ED-4DB2-BD59-A6C34878D82A}">
                    <a16:rowId xmlns:a16="http://schemas.microsoft.com/office/drawing/2014/main" val="2806533798"/>
                  </a:ext>
                </a:extLst>
              </a:tr>
              <a:tr h="276570">
                <a:tc>
                  <a:txBody>
                    <a:bodyPr/>
                    <a:lstStyle/>
                    <a:p>
                      <a:pPr marL="0" marR="0" algn="l" fontAlgn="base" hangingPunct="0">
                        <a:spcBef>
                          <a:spcPts val="300"/>
                        </a:spcBef>
                        <a:spcAft>
                          <a:spcPts val="300"/>
                        </a:spcAft>
                      </a:pPr>
                      <a:r>
                        <a:rPr lang="en-US" sz="1800">
                          <a:effectLst/>
                        </a:rPr>
                        <a:t>Solar Flux [W/m</a:t>
                      </a:r>
                      <a:r>
                        <a:rPr lang="en-US" sz="1800" baseline="30000">
                          <a:effectLst/>
                        </a:rPr>
                        <a:t>2</a:t>
                      </a:r>
                      <a:r>
                        <a:rPr lang="en-US" sz="1800">
                          <a:effectLst/>
                        </a:rPr>
                        <a:t>]</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1310</a:t>
                      </a:r>
                      <a:endParaRPr lang="en-US" sz="170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1426</a:t>
                      </a:r>
                      <a:endParaRPr lang="en-US" sz="1700">
                        <a:effectLst/>
                        <a:latin typeface="Times New Roman" panose="02020603050405020304" pitchFamily="18" charset="0"/>
                        <a:ea typeface="Times New Roman" panose="02020603050405020304" pitchFamily="18" charset="0"/>
                      </a:endParaRPr>
                    </a:p>
                  </a:txBody>
                  <a:tcPr marL="113143" marR="113143" marT="0" marB="0"/>
                </a:tc>
                <a:extLst>
                  <a:ext uri="{0D108BD9-81ED-4DB2-BD59-A6C34878D82A}">
                    <a16:rowId xmlns:a16="http://schemas.microsoft.com/office/drawing/2014/main" val="573144381"/>
                  </a:ext>
                </a:extLst>
              </a:tr>
              <a:tr h="276570">
                <a:tc>
                  <a:txBody>
                    <a:bodyPr/>
                    <a:lstStyle/>
                    <a:p>
                      <a:pPr marL="0" marR="0" algn="l" fontAlgn="base" hangingPunct="0">
                        <a:spcBef>
                          <a:spcPts val="300"/>
                        </a:spcBef>
                        <a:spcAft>
                          <a:spcPts val="300"/>
                        </a:spcAft>
                      </a:pPr>
                      <a:r>
                        <a:rPr lang="en-US" sz="1800">
                          <a:effectLst/>
                        </a:rPr>
                        <a:t>Albedo [unitless]</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0.12</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0.15</a:t>
                      </a:r>
                      <a:endParaRPr lang="en-US" sz="1700">
                        <a:effectLst/>
                        <a:latin typeface="Times New Roman" panose="02020603050405020304" pitchFamily="18" charset="0"/>
                        <a:ea typeface="Times New Roman" panose="02020603050405020304" pitchFamily="18" charset="0"/>
                      </a:endParaRPr>
                    </a:p>
                  </a:txBody>
                  <a:tcPr marL="113143" marR="113143" marT="0" marB="0"/>
                </a:tc>
                <a:extLst>
                  <a:ext uri="{0D108BD9-81ED-4DB2-BD59-A6C34878D82A}">
                    <a16:rowId xmlns:a16="http://schemas.microsoft.com/office/drawing/2014/main" val="211544843"/>
                  </a:ext>
                </a:extLst>
              </a:tr>
              <a:tr h="276570">
                <a:tc>
                  <a:txBody>
                    <a:bodyPr/>
                    <a:lstStyle/>
                    <a:p>
                      <a:pPr marL="0" marR="0" algn="l" fontAlgn="base" hangingPunct="0">
                        <a:spcBef>
                          <a:spcPts val="300"/>
                        </a:spcBef>
                        <a:spcAft>
                          <a:spcPts val="300"/>
                        </a:spcAft>
                      </a:pPr>
                      <a:r>
                        <a:rPr lang="en-US" sz="1800">
                          <a:effectLst/>
                        </a:rPr>
                        <a:t>Lunar IR Night Side [W/m</a:t>
                      </a:r>
                      <a:r>
                        <a:rPr lang="en-US" sz="1800" baseline="30000">
                          <a:effectLst/>
                        </a:rPr>
                        <a:t>2</a:t>
                      </a:r>
                      <a:r>
                        <a:rPr lang="en-US" sz="1800">
                          <a:effectLst/>
                        </a:rPr>
                        <a:t>]</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2.206</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11.522</a:t>
                      </a:r>
                      <a:endParaRPr lang="en-US" sz="1700">
                        <a:effectLst/>
                        <a:latin typeface="Times New Roman" panose="02020603050405020304" pitchFamily="18" charset="0"/>
                        <a:ea typeface="Times New Roman" panose="02020603050405020304" pitchFamily="18" charset="0"/>
                      </a:endParaRPr>
                    </a:p>
                  </a:txBody>
                  <a:tcPr marL="113143" marR="113143" marT="0" marB="0"/>
                </a:tc>
                <a:extLst>
                  <a:ext uri="{0D108BD9-81ED-4DB2-BD59-A6C34878D82A}">
                    <a16:rowId xmlns:a16="http://schemas.microsoft.com/office/drawing/2014/main" val="913575787"/>
                  </a:ext>
                </a:extLst>
              </a:tr>
              <a:tr h="276570">
                <a:tc>
                  <a:txBody>
                    <a:bodyPr/>
                    <a:lstStyle/>
                    <a:p>
                      <a:pPr marL="0" marR="0" algn="l" fontAlgn="base" hangingPunct="0">
                        <a:spcBef>
                          <a:spcPts val="300"/>
                        </a:spcBef>
                        <a:spcAft>
                          <a:spcPts val="300"/>
                        </a:spcAft>
                      </a:pPr>
                      <a:r>
                        <a:rPr lang="en-US" sz="1800">
                          <a:effectLst/>
                        </a:rPr>
                        <a:t>Lunar IR Sunlit Side [W/m</a:t>
                      </a:r>
                      <a:r>
                        <a:rPr lang="en-US" sz="1800" baseline="30000">
                          <a:effectLst/>
                        </a:rPr>
                        <a:t>2</a:t>
                      </a:r>
                      <a:r>
                        <a:rPr lang="en-US" sz="1800">
                          <a:effectLst/>
                        </a:rPr>
                        <a:t>]</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[1111.29 cos(i) + 2.206]</a:t>
                      </a:r>
                      <a:endParaRPr lang="en-US" sz="1700" dirty="0">
                        <a:effectLst/>
                        <a:latin typeface="Times New Roman" panose="02020603050405020304" pitchFamily="18" charset="0"/>
                        <a:ea typeface="Times New Roman" panose="02020603050405020304" pitchFamily="18" charset="0"/>
                      </a:endParaRPr>
                    </a:p>
                  </a:txBody>
                  <a:tcPr marL="113143" marR="113143" marT="0" marB="0"/>
                </a:tc>
                <a:tc>
                  <a:txBody>
                    <a:bodyPr/>
                    <a:lstStyle/>
                    <a:p>
                      <a:pPr marL="0" marR="0" algn="ctr" fontAlgn="base" hangingPunct="0">
                        <a:spcBef>
                          <a:spcPts val="300"/>
                        </a:spcBef>
                        <a:spcAft>
                          <a:spcPts val="300"/>
                        </a:spcAft>
                      </a:pPr>
                      <a:r>
                        <a:rPr lang="en-US" sz="1800">
                          <a:effectLst/>
                        </a:rPr>
                        <a:t>[1243.36 cos(i) + 11.522]</a:t>
                      </a:r>
                      <a:endParaRPr lang="en-US" sz="1700" dirty="0">
                        <a:effectLst/>
                        <a:latin typeface="Times New Roman" panose="02020603050405020304" pitchFamily="18" charset="0"/>
                        <a:ea typeface="Times New Roman" panose="02020603050405020304" pitchFamily="18" charset="0"/>
                      </a:endParaRPr>
                    </a:p>
                  </a:txBody>
                  <a:tcPr marL="113143" marR="113143" marT="0" marB="0"/>
                </a:tc>
                <a:extLst>
                  <a:ext uri="{0D108BD9-81ED-4DB2-BD59-A6C34878D82A}">
                    <a16:rowId xmlns:a16="http://schemas.microsoft.com/office/drawing/2014/main" val="3006540565"/>
                  </a:ext>
                </a:extLst>
              </a:tr>
            </a:tbl>
          </a:graphicData>
        </a:graphic>
      </p:graphicFrame>
    </p:spTree>
    <p:extLst>
      <p:ext uri="{BB962C8B-B14F-4D97-AF65-F5344CB8AC3E}">
        <p14:creationId xmlns:p14="http://schemas.microsoft.com/office/powerpoint/2010/main" val="277864490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1E95D849-3E71-41CC-B4B8-EA0FE1060752}"/>
              </a:ext>
            </a:extLst>
          </p:cNvPr>
          <p:cNvPicPr>
            <a:picLocks noChangeAspect="1"/>
          </p:cNvPicPr>
          <p:nvPr/>
        </p:nvPicPr>
        <p:blipFill rotWithShape="1">
          <a:blip r:embed="rId2">
            <a:extLst>
              <a:ext uri="{28A0092B-C50C-407E-A947-70E740481C1C}">
                <a14:useLocalDpi xmlns:a14="http://schemas.microsoft.com/office/drawing/2010/main" val="0"/>
              </a:ext>
            </a:extLst>
          </a:blip>
          <a:srcRect l="-2" b="2806"/>
          <a:stretch/>
        </p:blipFill>
        <p:spPr>
          <a:xfrm>
            <a:off x="-237" y="224584"/>
            <a:ext cx="12192265" cy="6633749"/>
          </a:xfrm>
          <a:prstGeom prst="rect">
            <a:avLst/>
          </a:prstGeom>
        </p:spPr>
      </p:pic>
      <p:sp>
        <p:nvSpPr>
          <p:cNvPr id="2" name="Rectangle 1">
            <a:extLst>
              <a:ext uri="{FF2B5EF4-FFF2-40B4-BE49-F238E27FC236}">
                <a16:creationId xmlns:a16="http://schemas.microsoft.com/office/drawing/2014/main" id="{07E546B7-2555-3996-5052-D83D176B74C7}"/>
              </a:ext>
            </a:extLst>
          </p:cNvPr>
          <p:cNvSpPr/>
          <p:nvPr/>
        </p:nvSpPr>
        <p:spPr>
          <a:xfrm>
            <a:off x="465" y="26582"/>
            <a:ext cx="12192000" cy="1085865"/>
          </a:xfrm>
          <a:prstGeom prst="rect">
            <a:avLst/>
          </a:prstGeom>
          <a:gradFill>
            <a:gsLst>
              <a:gs pos="100000">
                <a:schemeClr val="tx1"/>
              </a:gs>
              <a:gs pos="0">
                <a:schemeClr val="tx1">
                  <a:alpha val="0"/>
                </a:schemeClr>
              </a:gs>
              <a:gs pos="63000">
                <a:schemeClr val="tx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sp>
        <p:nvSpPr>
          <p:cNvPr id="6" name="Title 5">
            <a:extLst>
              <a:ext uri="{FF2B5EF4-FFF2-40B4-BE49-F238E27FC236}">
                <a16:creationId xmlns:a16="http://schemas.microsoft.com/office/drawing/2014/main" id="{157629E0-D589-E648-82F2-3BA4F92D163F}"/>
              </a:ext>
            </a:extLst>
          </p:cNvPr>
          <p:cNvSpPr>
            <a:spLocks noGrp="1"/>
          </p:cNvSpPr>
          <p:nvPr>
            <p:ph type="title"/>
          </p:nvPr>
        </p:nvSpPr>
        <p:spPr>
          <a:xfrm>
            <a:off x="2528341" y="-17755"/>
            <a:ext cx="10515600" cy="1065213"/>
          </a:xfrm>
        </p:spPr>
        <p:txBody>
          <a:bodyPr>
            <a:normAutofit/>
          </a:bodyPr>
          <a:lstStyle/>
          <a:p>
            <a:r>
              <a:rPr lang="EN-US" sz="28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I-III</a:t>
            </a:r>
            <a:r>
              <a:rPr lang="en-US" sz="2800" b="1">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INITIAL OPERATIONS TO</a:t>
            </a:r>
            <a:r>
              <a:rPr lang="en-US" sz="2800" b="1">
                <a:solidFill>
                  <a:schemeClr val="bg1"/>
                </a:solidFill>
                <a:latin typeface="Arial" panose="020B0604020202020204" pitchFamily="34" charset="0"/>
                <a:cs typeface="Arial" panose="020B0604020202020204" pitchFamily="34" charset="0"/>
              </a:rPr>
              <a:t> THE MOON</a:t>
            </a:r>
          </a:p>
        </p:txBody>
      </p:sp>
      <p:pic>
        <p:nvPicPr>
          <p:cNvPr id="3" name="Picture 2" descr="A picture containing drawing&#10;&#10;Description automatically generated">
            <a:extLst>
              <a:ext uri="{FF2B5EF4-FFF2-40B4-BE49-F238E27FC236}">
                <a16:creationId xmlns:a16="http://schemas.microsoft.com/office/drawing/2014/main" id="{5C80C7B6-39E2-AC42-BA88-8A21F77E6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1561" y="333375"/>
            <a:ext cx="2022741" cy="376496"/>
          </a:xfrm>
          <a:prstGeom prst="rect">
            <a:avLst/>
          </a:prstGeom>
        </p:spPr>
      </p:pic>
    </p:spTree>
    <p:extLst>
      <p:ext uri="{BB962C8B-B14F-4D97-AF65-F5344CB8AC3E}">
        <p14:creationId xmlns:p14="http://schemas.microsoft.com/office/powerpoint/2010/main" val="590455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8712-B03D-D90C-03F0-CFDDA093B344}"/>
              </a:ext>
            </a:extLst>
          </p:cNvPr>
          <p:cNvSpPr>
            <a:spLocks noGrp="1"/>
          </p:cNvSpPr>
          <p:nvPr>
            <p:ph type="title"/>
          </p:nvPr>
        </p:nvSpPr>
        <p:spPr/>
        <p:txBody>
          <a:bodyPr/>
          <a:lstStyle/>
          <a:p>
            <a:r>
              <a:rPr lang="en-US" dirty="0"/>
              <a:t>Environmental Heating vs. Time and True Anomaly</a:t>
            </a:r>
            <a:r>
              <a:rPr lang="en-US" baseline="30000" dirty="0"/>
              <a:t>3,4</a:t>
            </a:r>
          </a:p>
        </p:txBody>
      </p:sp>
      <p:pic>
        <p:nvPicPr>
          <p:cNvPr id="9" name="Picture 8">
            <a:extLst>
              <a:ext uri="{FF2B5EF4-FFF2-40B4-BE49-F238E27FC236}">
                <a16:creationId xmlns:a16="http://schemas.microsoft.com/office/drawing/2014/main" id="{68702BB9-8C8D-B0DD-4913-5C9B262C0B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7840" y="3759242"/>
            <a:ext cx="4351786" cy="2743200"/>
          </a:xfrm>
          <a:prstGeom prst="rect">
            <a:avLst/>
          </a:prstGeom>
          <a:noFill/>
        </p:spPr>
      </p:pic>
      <p:pic>
        <p:nvPicPr>
          <p:cNvPr id="10" name="Picture 9">
            <a:extLst>
              <a:ext uri="{FF2B5EF4-FFF2-40B4-BE49-F238E27FC236}">
                <a16:creationId xmlns:a16="http://schemas.microsoft.com/office/drawing/2014/main" id="{64792D74-AE83-E42B-BF24-6A411122E471}"/>
              </a:ext>
            </a:extLst>
          </p:cNvPr>
          <p:cNvPicPr>
            <a:picLocks noChangeAspect="1"/>
          </p:cNvPicPr>
          <p:nvPr/>
        </p:nvPicPr>
        <p:blipFill>
          <a:blip r:embed="rId4"/>
          <a:stretch>
            <a:fillRect/>
          </a:stretch>
        </p:blipFill>
        <p:spPr>
          <a:xfrm>
            <a:off x="3202794" y="1100116"/>
            <a:ext cx="4348974" cy="2743200"/>
          </a:xfrm>
          <a:prstGeom prst="rect">
            <a:avLst/>
          </a:prstGeom>
        </p:spPr>
      </p:pic>
      <p:pic>
        <p:nvPicPr>
          <p:cNvPr id="11" name="Picture 10">
            <a:extLst>
              <a:ext uri="{FF2B5EF4-FFF2-40B4-BE49-F238E27FC236}">
                <a16:creationId xmlns:a16="http://schemas.microsoft.com/office/drawing/2014/main" id="{52DBAC12-0246-B5F6-2401-55B76D6593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7840" y="1100116"/>
            <a:ext cx="4351120" cy="2743200"/>
          </a:xfrm>
          <a:prstGeom prst="rect">
            <a:avLst/>
          </a:prstGeom>
          <a:noFill/>
        </p:spPr>
      </p:pic>
      <p:pic>
        <p:nvPicPr>
          <p:cNvPr id="12" name="Picture 11">
            <a:extLst>
              <a:ext uri="{FF2B5EF4-FFF2-40B4-BE49-F238E27FC236}">
                <a16:creationId xmlns:a16="http://schemas.microsoft.com/office/drawing/2014/main" id="{FBEB4EB7-2C9D-E0AB-2F17-276C722081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034" y="3754183"/>
            <a:ext cx="4351734" cy="2743200"/>
          </a:xfrm>
          <a:prstGeom prst="rect">
            <a:avLst/>
          </a:prstGeom>
          <a:noFill/>
        </p:spPr>
      </p:pic>
      <p:sp>
        <p:nvSpPr>
          <p:cNvPr id="13" name="TextBox 12">
            <a:extLst>
              <a:ext uri="{FF2B5EF4-FFF2-40B4-BE49-F238E27FC236}">
                <a16:creationId xmlns:a16="http://schemas.microsoft.com/office/drawing/2014/main" id="{5F654CCE-F159-C07A-818C-E56F4184E524}"/>
              </a:ext>
            </a:extLst>
          </p:cNvPr>
          <p:cNvSpPr txBox="1"/>
          <p:nvPr/>
        </p:nvSpPr>
        <p:spPr>
          <a:xfrm rot="16200000">
            <a:off x="1855532" y="2222156"/>
            <a:ext cx="2383986" cy="307777"/>
          </a:xfrm>
          <a:prstGeom prst="rect">
            <a:avLst/>
          </a:prstGeom>
          <a:noFill/>
        </p:spPr>
        <p:txBody>
          <a:bodyPr wrap="none" rtlCol="0">
            <a:spAutoFit/>
          </a:bodyPr>
          <a:lstStyle/>
          <a:p>
            <a:r>
              <a:rPr lang="en-US" sz="1400" dirty="0">
                <a:latin typeface="Arial"/>
                <a:cs typeface="Arial"/>
              </a:rPr>
              <a:t>IR Flux Incident to Gateway</a:t>
            </a:r>
          </a:p>
        </p:txBody>
      </p:sp>
      <p:sp>
        <p:nvSpPr>
          <p:cNvPr id="14" name="TextBox 13">
            <a:extLst>
              <a:ext uri="{FF2B5EF4-FFF2-40B4-BE49-F238E27FC236}">
                <a16:creationId xmlns:a16="http://schemas.microsoft.com/office/drawing/2014/main" id="{3A11A597-3AA5-65F2-0FC6-1BE640918A16}"/>
              </a:ext>
            </a:extLst>
          </p:cNvPr>
          <p:cNvSpPr txBox="1"/>
          <p:nvPr/>
        </p:nvSpPr>
        <p:spPr>
          <a:xfrm rot="16200000">
            <a:off x="1722814" y="4962347"/>
            <a:ext cx="2762295" cy="307777"/>
          </a:xfrm>
          <a:prstGeom prst="rect">
            <a:avLst/>
          </a:prstGeom>
          <a:noFill/>
        </p:spPr>
        <p:txBody>
          <a:bodyPr wrap="none" rtlCol="0">
            <a:spAutoFit/>
          </a:bodyPr>
          <a:lstStyle/>
          <a:p>
            <a:r>
              <a:rPr lang="en-US" sz="1400" dirty="0">
                <a:latin typeface="Arial"/>
                <a:cs typeface="Arial"/>
              </a:rPr>
              <a:t>Albedo Flux Incident to Gateway</a:t>
            </a:r>
          </a:p>
        </p:txBody>
      </p:sp>
      <p:sp>
        <p:nvSpPr>
          <p:cNvPr id="15" name="TextBox 14">
            <a:extLst>
              <a:ext uri="{FF2B5EF4-FFF2-40B4-BE49-F238E27FC236}">
                <a16:creationId xmlns:a16="http://schemas.microsoft.com/office/drawing/2014/main" id="{FCB46569-7099-CC08-4D57-C6888648A6B2}"/>
              </a:ext>
            </a:extLst>
          </p:cNvPr>
          <p:cNvSpPr txBox="1"/>
          <p:nvPr/>
        </p:nvSpPr>
        <p:spPr>
          <a:xfrm>
            <a:off x="4865184" y="813956"/>
            <a:ext cx="1021433" cy="307777"/>
          </a:xfrm>
          <a:prstGeom prst="rect">
            <a:avLst/>
          </a:prstGeom>
          <a:noFill/>
        </p:spPr>
        <p:txBody>
          <a:bodyPr wrap="none" rtlCol="0">
            <a:spAutoFit/>
          </a:bodyPr>
          <a:lstStyle/>
          <a:p>
            <a:r>
              <a:rPr lang="en-US" sz="1400" dirty="0">
                <a:latin typeface="Arial"/>
                <a:cs typeface="Arial"/>
              </a:rPr>
              <a:t>Cold Case</a:t>
            </a:r>
          </a:p>
        </p:txBody>
      </p:sp>
      <p:sp>
        <p:nvSpPr>
          <p:cNvPr id="16" name="TextBox 15">
            <a:extLst>
              <a:ext uri="{FF2B5EF4-FFF2-40B4-BE49-F238E27FC236}">
                <a16:creationId xmlns:a16="http://schemas.microsoft.com/office/drawing/2014/main" id="{5A17EB32-A592-FC3C-A24E-EBC8FBA442B3}"/>
              </a:ext>
            </a:extLst>
          </p:cNvPr>
          <p:cNvSpPr txBox="1"/>
          <p:nvPr/>
        </p:nvSpPr>
        <p:spPr>
          <a:xfrm>
            <a:off x="9312683" y="793600"/>
            <a:ext cx="931665" cy="307777"/>
          </a:xfrm>
          <a:prstGeom prst="rect">
            <a:avLst/>
          </a:prstGeom>
          <a:noFill/>
        </p:spPr>
        <p:txBody>
          <a:bodyPr wrap="none" rtlCol="0">
            <a:spAutoFit/>
          </a:bodyPr>
          <a:lstStyle/>
          <a:p>
            <a:r>
              <a:rPr lang="en-US" sz="1400" dirty="0">
                <a:latin typeface="Arial"/>
                <a:cs typeface="Arial"/>
              </a:rPr>
              <a:t>Hot Case</a:t>
            </a:r>
          </a:p>
        </p:txBody>
      </p:sp>
      <p:sp>
        <p:nvSpPr>
          <p:cNvPr id="17" name="TextBox 16">
            <a:extLst>
              <a:ext uri="{FF2B5EF4-FFF2-40B4-BE49-F238E27FC236}">
                <a16:creationId xmlns:a16="http://schemas.microsoft.com/office/drawing/2014/main" id="{56CE8345-35AF-1157-E29B-3351F8614970}"/>
              </a:ext>
            </a:extLst>
          </p:cNvPr>
          <p:cNvSpPr txBox="1"/>
          <p:nvPr/>
        </p:nvSpPr>
        <p:spPr>
          <a:xfrm>
            <a:off x="208872" y="845888"/>
            <a:ext cx="2739821" cy="5555367"/>
          </a:xfrm>
          <a:prstGeom prst="rect">
            <a:avLst/>
          </a:prstGeom>
          <a:noFill/>
        </p:spPr>
        <p:txBody>
          <a:bodyPr wrap="square" rtlCol="0">
            <a:spAutoFit/>
          </a:bodyPr>
          <a:lstStyle/>
          <a:p>
            <a:pPr marL="111125" indent="-111125">
              <a:spcBef>
                <a:spcPts val="600"/>
              </a:spcBef>
              <a:buFont typeface="Arial" panose="020B0604020202020204" pitchFamily="34" charset="0"/>
              <a:buChar char="•"/>
            </a:pPr>
            <a:r>
              <a:rPr lang="en-US" sz="1700" dirty="0">
                <a:latin typeface="Arial"/>
                <a:cs typeface="Arial"/>
              </a:rPr>
              <a:t>Graphs to the right show </a:t>
            </a:r>
            <a:r>
              <a:rPr lang="en-US" sz="1700" b="1" dirty="0">
                <a:latin typeface="Arial"/>
                <a:cs typeface="Arial"/>
              </a:rPr>
              <a:t>IR and Albedo fluxes </a:t>
            </a:r>
            <a:r>
              <a:rPr lang="en-US" sz="1700" dirty="0">
                <a:latin typeface="Arial"/>
                <a:cs typeface="Arial"/>
              </a:rPr>
              <a:t>incident to Gateway at a </a:t>
            </a:r>
            <a:r>
              <a:rPr lang="en-US" sz="1700" b="1" dirty="0">
                <a:latin typeface="Arial"/>
                <a:cs typeface="Arial"/>
              </a:rPr>
              <a:t>solar beta angle of 0°</a:t>
            </a:r>
          </a:p>
          <a:p>
            <a:pPr marL="111125" indent="-111125">
              <a:spcBef>
                <a:spcPts val="600"/>
              </a:spcBef>
              <a:buFont typeface="Arial" panose="020B0604020202020204" pitchFamily="34" charset="0"/>
              <a:buChar char="•"/>
            </a:pPr>
            <a:r>
              <a:rPr lang="en-US" sz="1700" b="1" dirty="0">
                <a:latin typeface="Arial"/>
                <a:cs typeface="Arial"/>
              </a:rPr>
              <a:t>IR flux peaks </a:t>
            </a:r>
            <a:r>
              <a:rPr lang="en-US" sz="1700" dirty="0">
                <a:latin typeface="Arial"/>
                <a:cs typeface="Arial"/>
              </a:rPr>
              <a:t>at 183 W/m</a:t>
            </a:r>
            <a:r>
              <a:rPr lang="en-US" sz="1700" baseline="30000" dirty="0">
                <a:latin typeface="Arial"/>
                <a:cs typeface="Arial"/>
              </a:rPr>
              <a:t>2</a:t>
            </a:r>
            <a:r>
              <a:rPr lang="en-US" sz="1700" dirty="0">
                <a:latin typeface="Arial"/>
                <a:cs typeface="Arial"/>
              </a:rPr>
              <a:t> and </a:t>
            </a:r>
            <a:r>
              <a:rPr lang="en-US" sz="1700" b="1" dirty="0">
                <a:latin typeface="Arial"/>
                <a:cs typeface="Arial"/>
              </a:rPr>
              <a:t>Albedo peaks </a:t>
            </a:r>
            <a:r>
              <a:rPr lang="en-US" sz="1700" dirty="0">
                <a:latin typeface="Arial"/>
                <a:cs typeface="Arial"/>
              </a:rPr>
              <a:t>at 31 W/m</a:t>
            </a:r>
            <a:r>
              <a:rPr lang="en-US" sz="1700" baseline="30000" dirty="0">
                <a:latin typeface="Arial"/>
                <a:cs typeface="Arial"/>
              </a:rPr>
              <a:t>2</a:t>
            </a:r>
            <a:r>
              <a:rPr lang="en-US" sz="1700" dirty="0">
                <a:latin typeface="Arial"/>
                <a:cs typeface="Arial"/>
              </a:rPr>
              <a:t>, much smaller than the solar flux of 1310 to 1426 W/m</a:t>
            </a:r>
            <a:r>
              <a:rPr lang="en-US" sz="1700" baseline="30000" dirty="0">
                <a:latin typeface="Arial"/>
                <a:cs typeface="Arial"/>
              </a:rPr>
              <a:t>2</a:t>
            </a:r>
          </a:p>
          <a:p>
            <a:pPr marL="111125" indent="-111125">
              <a:spcBef>
                <a:spcPts val="600"/>
              </a:spcBef>
              <a:buFont typeface="Arial" panose="020B0604020202020204" pitchFamily="34" charset="0"/>
              <a:buChar char="•"/>
            </a:pPr>
            <a:r>
              <a:rPr lang="en-US" sz="1700" b="1" dirty="0">
                <a:latin typeface="Arial"/>
                <a:cs typeface="Arial"/>
              </a:rPr>
              <a:t>Lunar IR and Albedo is negligible </a:t>
            </a:r>
            <a:r>
              <a:rPr lang="en-US" sz="1700" dirty="0">
                <a:latin typeface="Arial"/>
                <a:cs typeface="Arial"/>
              </a:rPr>
              <a:t>for most of the 6.5 ± 0.25 day orbital period of Gateway, and only affects Gateway for about 6 hours each orbit.</a:t>
            </a:r>
          </a:p>
          <a:p>
            <a:pPr marL="111125" indent="-111125">
              <a:spcBef>
                <a:spcPts val="600"/>
              </a:spcBef>
              <a:buFont typeface="Arial" panose="020B0604020202020204" pitchFamily="34" charset="0"/>
              <a:buChar char="•"/>
            </a:pPr>
            <a:r>
              <a:rPr lang="en-US" sz="1700" b="1" dirty="0">
                <a:latin typeface="Arial"/>
                <a:cs typeface="Arial"/>
              </a:rPr>
              <a:t>Solar beta angles away from 0° </a:t>
            </a:r>
            <a:r>
              <a:rPr lang="en-US" sz="1700" dirty="0">
                <a:latin typeface="Arial"/>
                <a:cs typeface="Arial"/>
              </a:rPr>
              <a:t>would have even lower IR and Albedo fluxes than shown here</a:t>
            </a:r>
          </a:p>
        </p:txBody>
      </p:sp>
      <p:sp>
        <p:nvSpPr>
          <p:cNvPr id="3" name="TextBox 2">
            <a:extLst>
              <a:ext uri="{FF2B5EF4-FFF2-40B4-BE49-F238E27FC236}">
                <a16:creationId xmlns:a16="http://schemas.microsoft.com/office/drawing/2014/main" id="{1CEC6D10-5D22-E94B-D43A-0625B6376F70}"/>
              </a:ext>
            </a:extLst>
          </p:cNvPr>
          <p:cNvSpPr txBox="1"/>
          <p:nvPr/>
        </p:nvSpPr>
        <p:spPr>
          <a:xfrm>
            <a:off x="3202276" y="1100116"/>
            <a:ext cx="969673" cy="261610"/>
          </a:xfrm>
          <a:prstGeom prst="rect">
            <a:avLst/>
          </a:prstGeom>
          <a:solidFill>
            <a:schemeClr val="bg1"/>
          </a:solidFill>
          <a:ln>
            <a:solidFill>
              <a:schemeClr val="tx1"/>
            </a:solidFill>
          </a:ln>
        </p:spPr>
        <p:txBody>
          <a:bodyPr wrap="square" rtlCol="0">
            <a:spAutoFit/>
          </a:bodyPr>
          <a:lstStyle/>
          <a:p>
            <a:pPr algn="ctr"/>
            <a:r>
              <a:rPr lang="en-US" sz="1100" b="1" dirty="0">
                <a:latin typeface="Arial"/>
                <a:cs typeface="Arial"/>
              </a:rPr>
              <a:t>OLR [W/m</a:t>
            </a:r>
            <a:r>
              <a:rPr lang="en-US" sz="1100" b="1" baseline="30000" dirty="0">
                <a:latin typeface="Arial"/>
                <a:cs typeface="Arial"/>
              </a:rPr>
              <a:t>2</a:t>
            </a:r>
            <a:r>
              <a:rPr lang="en-US" sz="1100" b="1" dirty="0">
                <a:latin typeface="Arial"/>
                <a:cs typeface="Arial"/>
              </a:rPr>
              <a:t>]</a:t>
            </a:r>
          </a:p>
        </p:txBody>
      </p:sp>
      <p:sp>
        <p:nvSpPr>
          <p:cNvPr id="5" name="TextBox 4">
            <a:extLst>
              <a:ext uri="{FF2B5EF4-FFF2-40B4-BE49-F238E27FC236}">
                <a16:creationId xmlns:a16="http://schemas.microsoft.com/office/drawing/2014/main" id="{D113650C-FE81-3115-5FAF-FAF1EB19F38B}"/>
              </a:ext>
            </a:extLst>
          </p:cNvPr>
          <p:cNvSpPr txBox="1"/>
          <p:nvPr/>
        </p:nvSpPr>
        <p:spPr>
          <a:xfrm>
            <a:off x="7647174" y="1096333"/>
            <a:ext cx="969673" cy="261610"/>
          </a:xfrm>
          <a:prstGeom prst="rect">
            <a:avLst/>
          </a:prstGeom>
          <a:solidFill>
            <a:schemeClr val="bg1"/>
          </a:solidFill>
          <a:ln>
            <a:solidFill>
              <a:schemeClr val="tx1"/>
            </a:solidFill>
          </a:ln>
        </p:spPr>
        <p:txBody>
          <a:bodyPr wrap="square" rtlCol="0">
            <a:spAutoFit/>
          </a:bodyPr>
          <a:lstStyle/>
          <a:p>
            <a:pPr algn="ctr"/>
            <a:r>
              <a:rPr lang="en-US" sz="1100" b="1" dirty="0">
                <a:latin typeface="Arial"/>
                <a:cs typeface="Arial"/>
              </a:rPr>
              <a:t>OLR [W/m</a:t>
            </a:r>
            <a:r>
              <a:rPr lang="en-US" sz="1100" b="1" baseline="30000" dirty="0">
                <a:latin typeface="Arial"/>
                <a:cs typeface="Arial"/>
              </a:rPr>
              <a:t>2</a:t>
            </a:r>
            <a:r>
              <a:rPr lang="en-US" sz="1100" b="1" dirty="0">
                <a:latin typeface="Arial"/>
                <a:cs typeface="Arial"/>
              </a:rPr>
              <a:t>]</a:t>
            </a:r>
          </a:p>
        </p:txBody>
      </p:sp>
      <p:sp>
        <p:nvSpPr>
          <p:cNvPr id="6" name="TextBox 5">
            <a:extLst>
              <a:ext uri="{FF2B5EF4-FFF2-40B4-BE49-F238E27FC236}">
                <a16:creationId xmlns:a16="http://schemas.microsoft.com/office/drawing/2014/main" id="{A617A69E-D774-A36F-A8F5-69CF00617640}"/>
              </a:ext>
            </a:extLst>
          </p:cNvPr>
          <p:cNvSpPr txBox="1"/>
          <p:nvPr/>
        </p:nvSpPr>
        <p:spPr>
          <a:xfrm>
            <a:off x="7647174" y="3843316"/>
            <a:ext cx="893576" cy="215444"/>
          </a:xfrm>
          <a:prstGeom prst="rect">
            <a:avLst/>
          </a:prstGeom>
          <a:solidFill>
            <a:schemeClr val="bg1"/>
          </a:solidFill>
          <a:ln>
            <a:solidFill>
              <a:schemeClr val="tx1"/>
            </a:solidFill>
          </a:ln>
        </p:spPr>
        <p:txBody>
          <a:bodyPr wrap="square" rtlCol="0">
            <a:spAutoFit/>
          </a:bodyPr>
          <a:lstStyle/>
          <a:p>
            <a:pPr algn="ctr"/>
            <a:r>
              <a:rPr lang="en-US" sz="800" b="1" dirty="0">
                <a:latin typeface="Arial"/>
                <a:cs typeface="Arial"/>
              </a:rPr>
              <a:t>Albedo [W/m</a:t>
            </a:r>
            <a:r>
              <a:rPr lang="en-US" sz="800" b="1" baseline="30000" dirty="0">
                <a:latin typeface="Arial"/>
                <a:cs typeface="Arial"/>
              </a:rPr>
              <a:t>2</a:t>
            </a:r>
            <a:r>
              <a:rPr lang="en-US" sz="800" b="1" dirty="0">
                <a:latin typeface="Arial"/>
                <a:cs typeface="Arial"/>
              </a:rPr>
              <a:t>]</a:t>
            </a:r>
          </a:p>
        </p:txBody>
      </p:sp>
      <p:sp>
        <p:nvSpPr>
          <p:cNvPr id="7" name="TextBox 6">
            <a:extLst>
              <a:ext uri="{FF2B5EF4-FFF2-40B4-BE49-F238E27FC236}">
                <a16:creationId xmlns:a16="http://schemas.microsoft.com/office/drawing/2014/main" id="{4BE9E027-1287-B4AD-3CE6-F68157A71C35}"/>
              </a:ext>
            </a:extLst>
          </p:cNvPr>
          <p:cNvSpPr txBox="1"/>
          <p:nvPr/>
        </p:nvSpPr>
        <p:spPr>
          <a:xfrm>
            <a:off x="3198654" y="3754689"/>
            <a:ext cx="893576" cy="215444"/>
          </a:xfrm>
          <a:prstGeom prst="rect">
            <a:avLst/>
          </a:prstGeom>
          <a:solidFill>
            <a:schemeClr val="bg1"/>
          </a:solidFill>
          <a:ln>
            <a:solidFill>
              <a:schemeClr val="tx1"/>
            </a:solidFill>
          </a:ln>
        </p:spPr>
        <p:txBody>
          <a:bodyPr wrap="square" rtlCol="0">
            <a:spAutoFit/>
          </a:bodyPr>
          <a:lstStyle/>
          <a:p>
            <a:pPr algn="ctr"/>
            <a:r>
              <a:rPr lang="en-US" sz="800" b="1" dirty="0">
                <a:latin typeface="Arial"/>
                <a:cs typeface="Arial"/>
              </a:rPr>
              <a:t>Albedo [W/m</a:t>
            </a:r>
            <a:r>
              <a:rPr lang="en-US" sz="800" b="1" baseline="30000" dirty="0">
                <a:latin typeface="Arial"/>
                <a:cs typeface="Arial"/>
              </a:rPr>
              <a:t>2</a:t>
            </a:r>
            <a:r>
              <a:rPr lang="en-US" sz="800" b="1" dirty="0">
                <a:latin typeface="Arial"/>
                <a:cs typeface="Arial"/>
              </a:rPr>
              <a:t>]</a:t>
            </a:r>
          </a:p>
        </p:txBody>
      </p:sp>
    </p:spTree>
    <p:extLst>
      <p:ext uri="{BB962C8B-B14F-4D97-AF65-F5344CB8AC3E}">
        <p14:creationId xmlns:p14="http://schemas.microsoft.com/office/powerpoint/2010/main" val="928869404"/>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F941-5841-A169-8307-3F4E8B7E47B3}"/>
              </a:ext>
            </a:extLst>
          </p:cNvPr>
          <p:cNvSpPr>
            <a:spLocks noGrp="1"/>
          </p:cNvSpPr>
          <p:nvPr>
            <p:ph type="title"/>
          </p:nvPr>
        </p:nvSpPr>
        <p:spPr/>
        <p:txBody>
          <a:bodyPr/>
          <a:lstStyle/>
          <a:p>
            <a:r>
              <a:rPr lang="en-US" dirty="0"/>
              <a:t>Gateway vs. ISS Environmental Heating</a:t>
            </a:r>
            <a:r>
              <a:rPr lang="en-US" baseline="30000" dirty="0"/>
              <a:t>5</a:t>
            </a:r>
            <a:endParaRPr lang="en-US" dirty="0"/>
          </a:p>
        </p:txBody>
      </p:sp>
      <p:sp>
        <p:nvSpPr>
          <p:cNvPr id="3" name="Content Placeholder 2">
            <a:extLst>
              <a:ext uri="{FF2B5EF4-FFF2-40B4-BE49-F238E27FC236}">
                <a16:creationId xmlns:a16="http://schemas.microsoft.com/office/drawing/2014/main" id="{1AE8D140-0E01-967E-BF13-FB669CDF6063}"/>
              </a:ext>
            </a:extLst>
          </p:cNvPr>
          <p:cNvSpPr>
            <a:spLocks noGrp="1"/>
          </p:cNvSpPr>
          <p:nvPr>
            <p:ph idx="1"/>
          </p:nvPr>
        </p:nvSpPr>
        <p:spPr>
          <a:xfrm>
            <a:off x="122475" y="1080751"/>
            <a:ext cx="11776930" cy="5156789"/>
          </a:xfrm>
        </p:spPr>
        <p:txBody>
          <a:bodyPr/>
          <a:lstStyle/>
          <a:p>
            <a:endParaRPr lang="en-US" dirty="0"/>
          </a:p>
          <a:p>
            <a:endParaRPr lang="en-US" dirty="0"/>
          </a:p>
          <a:p>
            <a:endParaRPr lang="en-US" dirty="0"/>
          </a:p>
          <a:p>
            <a:endParaRPr lang="en-US" dirty="0"/>
          </a:p>
          <a:p>
            <a:endParaRPr lang="en-US" dirty="0"/>
          </a:p>
          <a:p>
            <a:endParaRPr lang="en-US" dirty="0"/>
          </a:p>
          <a:p>
            <a:pPr lvl="1"/>
            <a:r>
              <a:rPr lang="en-US" sz="2400" dirty="0"/>
              <a:t>ISS flight attitude assumed to vary between 150 – 270 nm, and Earth radius 3444 nm. This gives ISS a view factor between 0.86 to 0.92 to the Earth for a nadir surface.</a:t>
            </a:r>
          </a:p>
          <a:p>
            <a:pPr lvl="1"/>
            <a:r>
              <a:rPr lang="en-US" sz="2400" dirty="0"/>
              <a:t>Earth OLR varies between 206 to 286 W/m</a:t>
            </a:r>
            <a:r>
              <a:rPr lang="en-US" sz="2400" baseline="30000" dirty="0"/>
              <a:t>2</a:t>
            </a:r>
            <a:r>
              <a:rPr lang="en-US" sz="2400" dirty="0"/>
              <a:t>, multiply by view factor to get values in table.</a:t>
            </a:r>
          </a:p>
          <a:p>
            <a:pPr lvl="1"/>
            <a:r>
              <a:rPr lang="en-US" sz="2400" dirty="0"/>
              <a:t>Earth Albedo varies 0.2 to 0.4. Multiply by solar flux and view factor to get maximum value in table.</a:t>
            </a:r>
          </a:p>
          <a:p>
            <a:endParaRPr lang="en-US" dirty="0"/>
          </a:p>
        </p:txBody>
      </p:sp>
      <p:graphicFrame>
        <p:nvGraphicFramePr>
          <p:cNvPr id="5" name="Content Placeholder 5">
            <a:extLst>
              <a:ext uri="{FF2B5EF4-FFF2-40B4-BE49-F238E27FC236}">
                <a16:creationId xmlns:a16="http://schemas.microsoft.com/office/drawing/2014/main" id="{BBD269DC-800E-D191-ACAD-FE00E9902E63}"/>
              </a:ext>
            </a:extLst>
          </p:cNvPr>
          <p:cNvGraphicFramePr>
            <a:graphicFrameLocks/>
          </p:cNvGraphicFramePr>
          <p:nvPr>
            <p:extLst>
              <p:ext uri="{D42A27DB-BD31-4B8C-83A1-F6EECF244321}">
                <p14:modId xmlns:p14="http://schemas.microsoft.com/office/powerpoint/2010/main" val="3360086133"/>
              </p:ext>
            </p:extLst>
          </p:nvPr>
        </p:nvGraphicFramePr>
        <p:xfrm>
          <a:off x="238125" y="1138348"/>
          <a:ext cx="11715750" cy="2003508"/>
        </p:xfrm>
        <a:graphic>
          <a:graphicData uri="http://schemas.openxmlformats.org/drawingml/2006/table">
            <a:tbl>
              <a:tblPr firstRow="1" firstCol="1" bandRow="1">
                <a:tableStyleId>{073A0DAA-6AF3-43AB-8588-CEC1D06C72B9}</a:tableStyleId>
              </a:tblPr>
              <a:tblGrid>
                <a:gridCol w="4504213">
                  <a:extLst>
                    <a:ext uri="{9D8B030D-6E8A-4147-A177-3AD203B41FA5}">
                      <a16:colId xmlns:a16="http://schemas.microsoft.com/office/drawing/2014/main" val="2895686528"/>
                    </a:ext>
                  </a:extLst>
                </a:gridCol>
                <a:gridCol w="3711917">
                  <a:extLst>
                    <a:ext uri="{9D8B030D-6E8A-4147-A177-3AD203B41FA5}">
                      <a16:colId xmlns:a16="http://schemas.microsoft.com/office/drawing/2014/main" val="3110087950"/>
                    </a:ext>
                  </a:extLst>
                </a:gridCol>
                <a:gridCol w="3499620">
                  <a:extLst>
                    <a:ext uri="{9D8B030D-6E8A-4147-A177-3AD203B41FA5}">
                      <a16:colId xmlns:a16="http://schemas.microsoft.com/office/drawing/2014/main" val="932672066"/>
                    </a:ext>
                  </a:extLst>
                </a:gridCol>
              </a:tblGrid>
              <a:tr h="333918">
                <a:tc>
                  <a:txBody>
                    <a:bodyPr/>
                    <a:lstStyle/>
                    <a:p>
                      <a:pPr marL="0" marR="0" algn="ctr" fontAlgn="base" hangingPunct="0">
                        <a:spcBef>
                          <a:spcPts val="300"/>
                        </a:spcBef>
                        <a:spcAft>
                          <a:spcPts val="300"/>
                        </a:spcAft>
                      </a:pPr>
                      <a:r>
                        <a:rPr lang="en-US" sz="2100">
                          <a:effectLst/>
                        </a:rPr>
                        <a:t> </a:t>
                      </a:r>
                      <a:endParaRPr lang="en-US" sz="2100"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fontAlgn="base" hangingPunct="0">
                        <a:spcBef>
                          <a:spcPts val="300"/>
                        </a:spcBef>
                        <a:spcAft>
                          <a:spcPts val="300"/>
                        </a:spcAft>
                      </a:pPr>
                      <a:r>
                        <a:rPr lang="en-US" sz="2100" b="1">
                          <a:effectLst/>
                        </a:rPr>
                        <a:t>Gateway</a:t>
                      </a:r>
                      <a:endParaRPr lang="en-US" sz="2100" b="1"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T w="12700" cap="flat" cmpd="sng" algn="ctr">
                      <a:solidFill>
                        <a:schemeClr val="tx1"/>
                      </a:solidFill>
                      <a:prstDash val="solid"/>
                      <a:round/>
                      <a:headEnd type="none" w="med" len="med"/>
                      <a:tailEnd type="none" w="med" len="med"/>
                    </a:lnT>
                  </a:tcPr>
                </a:tc>
                <a:tc>
                  <a:txBody>
                    <a:bodyPr/>
                    <a:lstStyle/>
                    <a:p>
                      <a:pPr marL="0" marR="0" algn="ctr" fontAlgn="base" hangingPunct="0">
                        <a:spcBef>
                          <a:spcPts val="300"/>
                        </a:spcBef>
                        <a:spcAft>
                          <a:spcPts val="300"/>
                        </a:spcAft>
                      </a:pPr>
                      <a:r>
                        <a:rPr lang="en-US" sz="2100" b="1">
                          <a:effectLst/>
                        </a:rPr>
                        <a:t>ISS</a:t>
                      </a:r>
                      <a:endParaRPr lang="en-US" sz="2100" b="1"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06533798"/>
                  </a:ext>
                </a:extLst>
              </a:tr>
              <a:tr h="333918">
                <a:tc>
                  <a:txBody>
                    <a:bodyPr/>
                    <a:lstStyle/>
                    <a:p>
                      <a:pPr marL="0" marR="0" algn="l" fontAlgn="base" hangingPunct="0">
                        <a:spcBef>
                          <a:spcPts val="300"/>
                        </a:spcBef>
                        <a:spcAft>
                          <a:spcPts val="300"/>
                        </a:spcAft>
                      </a:pPr>
                      <a:r>
                        <a:rPr lang="en-US" sz="1800" b="1">
                          <a:effectLst/>
                          <a:latin typeface="Arial" panose="020B0604020202020204" pitchFamily="34" charset="0"/>
                          <a:cs typeface="Arial" panose="020B0604020202020204" pitchFamily="34" charset="0"/>
                        </a:rPr>
                        <a:t>Solar Flux [W/m</a:t>
                      </a:r>
                      <a:r>
                        <a:rPr lang="en-US" sz="1800" b="1" baseline="30000">
                          <a:effectLst/>
                          <a:latin typeface="Arial" panose="020B0604020202020204" pitchFamily="34" charset="0"/>
                          <a:cs typeface="Arial" panose="020B0604020202020204" pitchFamily="34" charset="0"/>
                        </a:rPr>
                        <a:t>2</a:t>
                      </a:r>
                      <a:r>
                        <a:rPr lang="en-US" sz="1800" b="1">
                          <a:effectLst/>
                          <a:latin typeface="Arial" panose="020B0604020202020204" pitchFamily="34" charset="0"/>
                          <a:cs typeface="Arial" panose="020B0604020202020204" pitchFamily="34" charset="0"/>
                        </a:rPr>
                        <a:t>]</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lnL w="12700" cap="flat" cmpd="sng" algn="ctr">
                      <a:solidFill>
                        <a:schemeClr val="tx1"/>
                      </a:solidFill>
                      <a:prstDash val="solid"/>
                      <a:round/>
                      <a:headEnd type="none" w="med" len="med"/>
                      <a:tailEnd type="none" w="med" len="med"/>
                    </a:lnL>
                  </a:tcPr>
                </a:tc>
                <a:tc>
                  <a:txBody>
                    <a:bodyPr/>
                    <a:lstStyle/>
                    <a:p>
                      <a:pPr marL="0" marR="0" algn="ctr" fontAlgn="base" hangingPunct="0">
                        <a:spcBef>
                          <a:spcPts val="300"/>
                        </a:spcBef>
                        <a:spcAft>
                          <a:spcPts val="300"/>
                        </a:spcAft>
                      </a:pPr>
                      <a:r>
                        <a:rPr lang="en-US" sz="1800">
                          <a:effectLst/>
                          <a:latin typeface="Arial" panose="020B0604020202020204" pitchFamily="34" charset="0"/>
                          <a:cs typeface="Arial" panose="020B0604020202020204" pitchFamily="34" charset="0"/>
                        </a:rPr>
                        <a:t>1310 – 1426</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tc>
                <a:tc>
                  <a:txBody>
                    <a:bodyPr/>
                    <a:lstStyle/>
                    <a:p>
                      <a:pPr marL="0" marR="0" algn="ctr" fontAlgn="base" hangingPunct="0">
                        <a:spcBef>
                          <a:spcPts val="300"/>
                        </a:spcBef>
                        <a:spcAft>
                          <a:spcPts val="300"/>
                        </a:spcAft>
                      </a:pPr>
                      <a:r>
                        <a:rPr lang="en-US" sz="1800">
                          <a:effectLst/>
                          <a:latin typeface="Arial" panose="020B0604020202020204" pitchFamily="34" charset="0"/>
                          <a:cs typeface="Arial" panose="020B0604020202020204" pitchFamily="34" charset="0"/>
                        </a:rPr>
                        <a:t>1321 – 1423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3144381"/>
                  </a:ext>
                </a:extLst>
              </a:tr>
              <a:tr h="333918">
                <a:tc>
                  <a:txBody>
                    <a:bodyPr/>
                    <a:lstStyle/>
                    <a:p>
                      <a:pPr marL="0" marR="0" algn="l" fontAlgn="base" hangingPunct="0">
                        <a:spcBef>
                          <a:spcPts val="300"/>
                        </a:spcBef>
                        <a:spcAft>
                          <a:spcPts val="300"/>
                        </a:spcAft>
                      </a:pPr>
                      <a:r>
                        <a:rPr lang="en-US" sz="1800" b="1">
                          <a:effectLst/>
                          <a:latin typeface="Arial" panose="020B0604020202020204" pitchFamily="34" charset="0"/>
                          <a:cs typeface="Arial" panose="020B0604020202020204" pitchFamily="34" charset="0"/>
                        </a:rPr>
                        <a:t>Albedo Incident to Spacecraft [W/m</a:t>
                      </a:r>
                      <a:r>
                        <a:rPr lang="en-US" sz="1800" b="1" baseline="30000">
                          <a:effectLst/>
                          <a:latin typeface="Arial" panose="020B0604020202020204" pitchFamily="34" charset="0"/>
                          <a:cs typeface="Arial" panose="020B0604020202020204" pitchFamily="34" charset="0"/>
                        </a:rPr>
                        <a:t>2</a:t>
                      </a:r>
                      <a:r>
                        <a:rPr lang="en-US" sz="1800" b="1">
                          <a:effectLst/>
                          <a:latin typeface="Arial" panose="020B0604020202020204" pitchFamily="34" charset="0"/>
                          <a:cs typeface="Arial" panose="020B0604020202020204" pitchFamily="34" charset="0"/>
                        </a:rPr>
                        <a:t>]</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lnL w="12700" cap="flat" cmpd="sng" algn="ctr">
                      <a:solidFill>
                        <a:schemeClr val="tx1"/>
                      </a:solidFill>
                      <a:prstDash val="solid"/>
                      <a:round/>
                      <a:headEnd type="none" w="med" len="med"/>
                      <a:tailEnd type="none" w="med" len="med"/>
                    </a:lnL>
                  </a:tcPr>
                </a:tc>
                <a:tc>
                  <a:txBody>
                    <a:bodyPr/>
                    <a:lstStyle/>
                    <a:p>
                      <a:pPr marL="0" marR="0" algn="ctr" fontAlgn="base" hangingPunct="0">
                        <a:spcBef>
                          <a:spcPts val="300"/>
                        </a:spcBef>
                        <a:spcAft>
                          <a:spcPts val="300"/>
                        </a:spcAft>
                      </a:pPr>
                      <a:r>
                        <a:rPr lang="en-US" sz="1800">
                          <a:effectLst/>
                          <a:latin typeface="Arial" panose="020B0604020202020204" pitchFamily="34" charset="0"/>
                          <a:cs typeface="Arial" panose="020B0604020202020204" pitchFamily="34" charset="0"/>
                        </a:rPr>
                        <a:t>0 – 31</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tc>
                <a:tc>
                  <a:txBody>
                    <a:bodyPr/>
                    <a:lstStyle/>
                    <a:p>
                      <a:pPr marL="0" marR="0" algn="ctr" fontAlgn="base" hangingPunct="0">
                        <a:spcBef>
                          <a:spcPts val="300"/>
                        </a:spcBef>
                        <a:spcAft>
                          <a:spcPts val="300"/>
                        </a:spcAft>
                      </a:pPr>
                      <a:r>
                        <a:rPr lang="en-US" sz="1800">
                          <a:effectLst/>
                          <a:latin typeface="Arial" panose="020B0604020202020204" pitchFamily="34" charset="0"/>
                          <a:cs typeface="Arial" panose="020B0604020202020204" pitchFamily="34" charset="0"/>
                        </a:rPr>
                        <a:t>0 – 523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544843"/>
                  </a:ext>
                </a:extLst>
              </a:tr>
              <a:tr h="333918">
                <a:tc>
                  <a:txBody>
                    <a:bodyPr/>
                    <a:lstStyle/>
                    <a:p>
                      <a:pPr marL="0" marR="0" algn="l" fontAlgn="base" hangingPunct="0">
                        <a:spcBef>
                          <a:spcPts val="300"/>
                        </a:spcBef>
                        <a:spcAft>
                          <a:spcPts val="300"/>
                        </a:spcAft>
                      </a:pPr>
                      <a:r>
                        <a:rPr lang="en-US" sz="1800" b="1">
                          <a:effectLst/>
                          <a:latin typeface="Arial" panose="020B0604020202020204" pitchFamily="34" charset="0"/>
                          <a:cs typeface="Arial" panose="020B0604020202020204" pitchFamily="34" charset="0"/>
                        </a:rPr>
                        <a:t>OLR Incident to Spacecraft [W/m</a:t>
                      </a:r>
                      <a:r>
                        <a:rPr lang="en-US" sz="1800" b="1" baseline="30000">
                          <a:effectLst/>
                          <a:latin typeface="Arial" panose="020B0604020202020204" pitchFamily="34" charset="0"/>
                          <a:cs typeface="Arial" panose="020B0604020202020204" pitchFamily="34" charset="0"/>
                        </a:rPr>
                        <a:t>2</a:t>
                      </a:r>
                      <a:r>
                        <a:rPr lang="en-US" sz="1800" b="1">
                          <a:effectLst/>
                          <a:latin typeface="Arial" panose="020B0604020202020204" pitchFamily="34" charset="0"/>
                          <a:cs typeface="Arial" panose="020B0604020202020204" pitchFamily="34" charset="0"/>
                        </a:rPr>
                        <a:t>]</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lnL w="12700" cap="flat" cmpd="sng" algn="ctr">
                      <a:solidFill>
                        <a:schemeClr val="tx1"/>
                      </a:solidFill>
                      <a:prstDash val="solid"/>
                      <a:round/>
                      <a:headEnd type="none" w="med" len="med"/>
                      <a:tailEnd type="none" w="med" len="med"/>
                    </a:lnL>
                  </a:tcPr>
                </a:tc>
                <a:tc>
                  <a:txBody>
                    <a:bodyPr/>
                    <a:lstStyle/>
                    <a:p>
                      <a:pPr marL="0" marR="0" algn="ctr" fontAlgn="base" hangingPunct="0">
                        <a:spcBef>
                          <a:spcPts val="300"/>
                        </a:spcBef>
                        <a:spcAft>
                          <a:spcPts val="300"/>
                        </a:spcAft>
                      </a:pPr>
                      <a:r>
                        <a:rPr lang="en-US" sz="1800" kern="1200">
                          <a:solidFill>
                            <a:schemeClr val="tx1"/>
                          </a:solidFill>
                          <a:effectLst/>
                          <a:latin typeface="Arial" panose="020B0604020202020204" pitchFamily="34" charset="0"/>
                          <a:cs typeface="Arial" panose="020B0604020202020204" pitchFamily="34" charset="0"/>
                        </a:rPr>
                        <a:t>0 – 183</a:t>
                      </a:r>
                      <a:endParaRPr lang="en-US" sz="18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tc>
                <a:tc>
                  <a:txBody>
                    <a:bodyPr/>
                    <a:lstStyle/>
                    <a:p>
                      <a:pPr marL="0" marR="0" algn="ctr" fontAlgn="base" hangingPunct="0">
                        <a:spcBef>
                          <a:spcPts val="300"/>
                        </a:spcBef>
                        <a:spcAft>
                          <a:spcPts val="300"/>
                        </a:spcAft>
                      </a:pPr>
                      <a:r>
                        <a:rPr lang="en-US" sz="1800">
                          <a:effectLst/>
                          <a:latin typeface="Arial" panose="020B0604020202020204" pitchFamily="34" charset="0"/>
                          <a:cs typeface="Arial" panose="020B0604020202020204" pitchFamily="34" charset="0"/>
                        </a:rPr>
                        <a:t>177 – 263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13575787"/>
                  </a:ext>
                </a:extLst>
              </a:tr>
              <a:tr h="333918">
                <a:tc>
                  <a:txBody>
                    <a:bodyPr/>
                    <a:lstStyle/>
                    <a:p>
                      <a:pPr marL="0" marR="0" algn="l" fontAlgn="base" hangingPunct="0">
                        <a:spcBef>
                          <a:spcPts val="300"/>
                        </a:spcBef>
                        <a:spcAft>
                          <a:spcPts val="300"/>
                        </a:spcAft>
                      </a:pPr>
                      <a:r>
                        <a:rPr lang="en-US" sz="1800" b="1">
                          <a:effectLst/>
                          <a:latin typeface="Arial" panose="020B0604020202020204" pitchFamily="34" charset="0"/>
                          <a:cs typeface="Arial" panose="020B0604020202020204" pitchFamily="34" charset="0"/>
                        </a:rPr>
                        <a:t>Maximum Eclipse Duration [min]</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lnL w="12700" cap="flat" cmpd="sng" algn="ctr">
                      <a:solidFill>
                        <a:schemeClr val="tx1"/>
                      </a:solidFill>
                      <a:prstDash val="solid"/>
                      <a:round/>
                      <a:headEnd type="none" w="med" len="med"/>
                      <a:tailEnd type="none" w="med" len="med"/>
                    </a:lnL>
                  </a:tcPr>
                </a:tc>
                <a:tc>
                  <a:txBody>
                    <a:bodyPr/>
                    <a:lstStyle/>
                    <a:p>
                      <a:pPr marL="0" marR="0" algn="ctr" fontAlgn="base" hangingPunct="0">
                        <a:spcBef>
                          <a:spcPts val="300"/>
                        </a:spcBef>
                        <a:spcAft>
                          <a:spcPts val="300"/>
                        </a:spcAft>
                      </a:pPr>
                      <a:r>
                        <a:rPr lang="en-US" sz="1800" kern="1200">
                          <a:solidFill>
                            <a:schemeClr val="tx1"/>
                          </a:solidFill>
                          <a:effectLst/>
                          <a:latin typeface="Arial" panose="020B0604020202020204" pitchFamily="34" charset="0"/>
                          <a:cs typeface="Arial" panose="020B0604020202020204" pitchFamily="34" charset="0"/>
                        </a:rPr>
                        <a:t>90</a:t>
                      </a:r>
                      <a:endParaRPr lang="en-US" sz="18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tc>
                <a:tc>
                  <a:txBody>
                    <a:bodyPr/>
                    <a:lstStyle/>
                    <a:p>
                      <a:pPr marL="0" marR="0" algn="ctr" fontAlgn="base" hangingPunct="0">
                        <a:spcBef>
                          <a:spcPts val="300"/>
                        </a:spcBef>
                        <a:spcAft>
                          <a:spcPts val="300"/>
                        </a:spcAft>
                      </a:pPr>
                      <a:r>
                        <a:rPr lang="en-US" sz="1800" b="0">
                          <a:solidFill>
                            <a:schemeClr val="tx1"/>
                          </a:solidFill>
                          <a:effectLst/>
                          <a:latin typeface="Arial" panose="020B0604020202020204" pitchFamily="34" charset="0"/>
                          <a:cs typeface="Arial" panose="020B0604020202020204" pitchFamily="34" charset="0"/>
                        </a:rPr>
                        <a:t>37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96937632"/>
                  </a:ext>
                </a:extLst>
              </a:tr>
              <a:tr h="333918">
                <a:tc>
                  <a:txBody>
                    <a:bodyPr/>
                    <a:lstStyle/>
                    <a:p>
                      <a:pPr marL="0" marR="0" algn="l" fontAlgn="base" hangingPunct="0">
                        <a:spcBef>
                          <a:spcPts val="300"/>
                        </a:spcBef>
                        <a:spcAft>
                          <a:spcPts val="30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Orbital Period [hours]</a:t>
                      </a:r>
                    </a:p>
                  </a:txBody>
                  <a:tcPr marL="136604" marR="136604"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300"/>
                        </a:spcBef>
                        <a:spcAft>
                          <a:spcPts val="300"/>
                        </a:spcAft>
                      </a:pPr>
                      <a:r>
                        <a:rPr lang="en-US" sz="1800" kern="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150 – 162</a:t>
                      </a:r>
                      <a:endParaRPr lang="en-US" sz="18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300"/>
                        </a:spcBef>
                        <a:spcAft>
                          <a:spcPts val="300"/>
                        </a:spcAft>
                      </a:pPr>
                      <a:r>
                        <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1.50 – 1.58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36604" marR="136604"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759103"/>
                  </a:ext>
                </a:extLst>
              </a:tr>
            </a:tbl>
          </a:graphicData>
        </a:graphic>
      </p:graphicFrame>
    </p:spTree>
    <p:extLst>
      <p:ext uri="{BB962C8B-B14F-4D97-AF65-F5344CB8AC3E}">
        <p14:creationId xmlns:p14="http://schemas.microsoft.com/office/powerpoint/2010/main" val="2658124450"/>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0F79-394E-B0B7-CF85-884421A4D52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0091224-C0D8-396C-5E87-5C3B59FA98C5}"/>
              </a:ext>
            </a:extLst>
          </p:cNvPr>
          <p:cNvSpPr>
            <a:spLocks noGrp="1"/>
          </p:cNvSpPr>
          <p:nvPr>
            <p:ph type="body" idx="1"/>
          </p:nvPr>
        </p:nvSpPr>
        <p:spPr/>
        <p:txBody>
          <a:bodyPr/>
          <a:lstStyle/>
          <a:p>
            <a:r>
              <a:rPr lang="en-US" sz="4800" dirty="0"/>
              <a:t>Thermal Models </a:t>
            </a:r>
          </a:p>
        </p:txBody>
      </p:sp>
    </p:spTree>
    <p:extLst>
      <p:ext uri="{BB962C8B-B14F-4D97-AF65-F5344CB8AC3E}">
        <p14:creationId xmlns:p14="http://schemas.microsoft.com/office/powerpoint/2010/main" val="342449457"/>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78D7-F3D0-439B-8C90-435A9082BFFA}"/>
              </a:ext>
            </a:extLst>
          </p:cNvPr>
          <p:cNvSpPr>
            <a:spLocks noGrp="1"/>
          </p:cNvSpPr>
          <p:nvPr>
            <p:ph type="title"/>
          </p:nvPr>
        </p:nvSpPr>
        <p:spPr>
          <a:xfrm>
            <a:off x="854578" y="167380"/>
            <a:ext cx="9869016" cy="561949"/>
          </a:xfrm>
        </p:spPr>
        <p:txBody>
          <a:bodyPr/>
          <a:lstStyle/>
          <a:p>
            <a:r>
              <a:rPr lang="en-US" dirty="0"/>
              <a:t>Gateway Integrated Thermal Environment Model (GITEM)</a:t>
            </a:r>
            <a:r>
              <a:rPr lang="en-US" baseline="30000" dirty="0"/>
              <a:t>6</a:t>
            </a:r>
            <a:endParaRPr lang="en-US" dirty="0"/>
          </a:p>
        </p:txBody>
      </p:sp>
      <p:pic>
        <p:nvPicPr>
          <p:cNvPr id="3" name="Picture 2">
            <a:extLst>
              <a:ext uri="{FF2B5EF4-FFF2-40B4-BE49-F238E27FC236}">
                <a16:creationId xmlns:a16="http://schemas.microsoft.com/office/drawing/2014/main" id="{72F6A4E1-BF51-4BD3-A8D2-A8CB22EF0778}"/>
              </a:ext>
            </a:extLst>
          </p:cNvPr>
          <p:cNvPicPr/>
          <p:nvPr/>
        </p:nvPicPr>
        <p:blipFill>
          <a:blip r:embed="rId3"/>
          <a:stretch>
            <a:fillRect/>
          </a:stretch>
        </p:blipFill>
        <p:spPr>
          <a:xfrm>
            <a:off x="7130059" y="3237501"/>
            <a:ext cx="3880358" cy="3172144"/>
          </a:xfrm>
          <a:prstGeom prst="rect">
            <a:avLst/>
          </a:prstGeom>
        </p:spPr>
      </p:pic>
      <p:pic>
        <p:nvPicPr>
          <p:cNvPr id="4" name="Picture 3">
            <a:extLst>
              <a:ext uri="{FF2B5EF4-FFF2-40B4-BE49-F238E27FC236}">
                <a16:creationId xmlns:a16="http://schemas.microsoft.com/office/drawing/2014/main" id="{47E08C34-7CFB-44A1-8373-626DB35333E0}"/>
              </a:ext>
            </a:extLst>
          </p:cNvPr>
          <p:cNvPicPr/>
          <p:nvPr/>
        </p:nvPicPr>
        <p:blipFill rotWithShape="1">
          <a:blip r:embed="rId4"/>
          <a:srcRect l="5713"/>
          <a:stretch/>
        </p:blipFill>
        <p:spPr>
          <a:xfrm>
            <a:off x="6570022" y="959132"/>
            <a:ext cx="5356757" cy="1857694"/>
          </a:xfrm>
          <a:prstGeom prst="rect">
            <a:avLst/>
          </a:prstGeom>
        </p:spPr>
      </p:pic>
      <p:sp>
        <p:nvSpPr>
          <p:cNvPr id="5" name="TextBox 4">
            <a:extLst>
              <a:ext uri="{FF2B5EF4-FFF2-40B4-BE49-F238E27FC236}">
                <a16:creationId xmlns:a16="http://schemas.microsoft.com/office/drawing/2014/main" id="{73873A80-1E1B-4F1A-AB7B-C3445B09DDDB}"/>
              </a:ext>
            </a:extLst>
          </p:cNvPr>
          <p:cNvSpPr txBox="1"/>
          <p:nvPr/>
        </p:nvSpPr>
        <p:spPr>
          <a:xfrm>
            <a:off x="6400074" y="2859703"/>
            <a:ext cx="5564576" cy="276999"/>
          </a:xfrm>
          <a:prstGeom prst="rect">
            <a:avLst/>
          </a:prstGeom>
          <a:noFill/>
          <a:ln>
            <a:solidFill>
              <a:schemeClr val="tx1"/>
            </a:solidFill>
          </a:ln>
        </p:spPr>
        <p:txBody>
          <a:bodyPr wrap="square" rtlCol="0">
            <a:spAutoFit/>
          </a:bodyPr>
          <a:lstStyle/>
          <a:p>
            <a:pPr algn="ctr"/>
            <a:r>
              <a:rPr lang="en-US" sz="1200" b="1" dirty="0"/>
              <a:t>Optical Properties, Solar Absorptivity, Beginning of Life (BOL), End of Life (EOL)</a:t>
            </a:r>
          </a:p>
        </p:txBody>
      </p:sp>
      <p:sp>
        <p:nvSpPr>
          <p:cNvPr id="6" name="TextBox 5">
            <a:extLst>
              <a:ext uri="{FF2B5EF4-FFF2-40B4-BE49-F238E27FC236}">
                <a16:creationId xmlns:a16="http://schemas.microsoft.com/office/drawing/2014/main" id="{6EE245C6-92D7-4CCE-AE0B-DDC259E8F9B0}"/>
              </a:ext>
            </a:extLst>
          </p:cNvPr>
          <p:cNvSpPr txBox="1"/>
          <p:nvPr/>
        </p:nvSpPr>
        <p:spPr>
          <a:xfrm>
            <a:off x="8559608" y="6500131"/>
            <a:ext cx="1377583" cy="276999"/>
          </a:xfrm>
          <a:prstGeom prst="rect">
            <a:avLst/>
          </a:prstGeom>
          <a:noFill/>
          <a:ln>
            <a:solidFill>
              <a:schemeClr val="tx1"/>
            </a:solidFill>
          </a:ln>
        </p:spPr>
        <p:txBody>
          <a:bodyPr wrap="square" rtlCol="0">
            <a:spAutoFit/>
          </a:bodyPr>
          <a:lstStyle/>
          <a:p>
            <a:pPr algn="ctr"/>
            <a:r>
              <a:rPr lang="en-US" sz="1200" b="1" dirty="0"/>
              <a:t>GITEM Geometry</a:t>
            </a:r>
          </a:p>
        </p:txBody>
      </p:sp>
      <p:sp>
        <p:nvSpPr>
          <p:cNvPr id="7" name="TextBox 6">
            <a:extLst>
              <a:ext uri="{FF2B5EF4-FFF2-40B4-BE49-F238E27FC236}">
                <a16:creationId xmlns:a16="http://schemas.microsoft.com/office/drawing/2014/main" id="{CC58FFB1-1984-4ECA-9307-CB0683477C74}"/>
              </a:ext>
            </a:extLst>
          </p:cNvPr>
          <p:cNvSpPr txBox="1"/>
          <p:nvPr/>
        </p:nvSpPr>
        <p:spPr>
          <a:xfrm>
            <a:off x="90595" y="889843"/>
            <a:ext cx="6251101" cy="59093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b="1" dirty="0">
                <a:latin typeface="Arial" panose="020B0604020202020204" pitchFamily="34" charset="0"/>
                <a:ea typeface="Calibri" panose="020F0502020204030204" pitchFamily="34" charset="0"/>
                <a:cs typeface="Arial" panose="020B0604020202020204" pitchFamily="34" charset="0"/>
              </a:rPr>
              <a:t>Gateway Integrated Thermal Environment Model (GITEM)</a:t>
            </a:r>
          </a:p>
          <a:p>
            <a:pPr lvl="1" indent="-223838">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GITEM is a simplified non-proprietary Thermal Desktop model of the entire Gateway station for Gateway participants to perform thermal analysis on their hardware.</a:t>
            </a:r>
          </a:p>
          <a:p>
            <a:pPr lvl="1" indent="-223838">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GITEM is updated each Gateway Integrated Analysis Cycle (IAC) based on latest CAD, thermal design, and Con-Ops.</a:t>
            </a:r>
          </a:p>
          <a:p>
            <a:pPr lvl="1" indent="-223838">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GITEM includes orbital heating rate data for worst-case hot and cold analysis, and steady-state apolune analysis.</a:t>
            </a:r>
          </a:p>
          <a:p>
            <a:endParaRPr lang="en-US" b="1" dirty="0">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Thermal Induced Environment Databook and Simulation Manual (TIEDS-M)</a:t>
            </a:r>
          </a:p>
          <a:p>
            <a:pPr lvl="1" indent="-223838">
              <a:buFont typeface="Arial" panose="020B0604020202020204" pitchFamily="34" charset="0"/>
              <a:buChar char="•"/>
            </a:pPr>
            <a:r>
              <a:rPr lang="en-US" dirty="0">
                <a:latin typeface="Arial" panose="020B0604020202020204" pitchFamily="34" charset="0"/>
                <a:cs typeface="Arial" panose="020B0604020202020204" pitchFamily="34" charset="0"/>
              </a:rPr>
              <a:t>Model documentation and user-guide for the GITEM.</a:t>
            </a:r>
          </a:p>
          <a:p>
            <a:pPr lvl="1" indent="-223838">
              <a:buFont typeface="Arial" panose="020B0604020202020204" pitchFamily="34" charset="0"/>
              <a:buChar char="•"/>
            </a:pPr>
            <a:r>
              <a:rPr lang="en-US" dirty="0">
                <a:latin typeface="Arial" panose="020B0604020202020204" pitchFamily="34" charset="0"/>
                <a:cs typeface="Arial" panose="020B0604020202020204" pitchFamily="34" charset="0"/>
              </a:rPr>
              <a:t>Documents Gateway induced thermal environment definition for Gateway participants to use when assessing radiative heat transfer from element to element.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980446"/>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784A68-12F2-C846-5C83-5229F9A925E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15750" y="842523"/>
            <a:ext cx="8214207" cy="5718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A Selects Blue Origin as Second Artemis Lunar Lander Provider | NASA">
            <a:extLst>
              <a:ext uri="{FF2B5EF4-FFF2-40B4-BE49-F238E27FC236}">
                <a16:creationId xmlns:a16="http://schemas.microsoft.com/office/drawing/2014/main" id="{41FC9535-F017-FEBB-453D-3710F394A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531" y="3765643"/>
            <a:ext cx="3080714" cy="1732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SA Picks SpaceX to Land Next Americans on Moon | NASA">
            <a:extLst>
              <a:ext uri="{FF2B5EF4-FFF2-40B4-BE49-F238E27FC236}">
                <a16:creationId xmlns:a16="http://schemas.microsoft.com/office/drawing/2014/main" id="{40A63665-6C1E-4C46-E0D5-E073CA7CA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806" y="1268409"/>
            <a:ext cx="3080366" cy="17327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EAEAD5-E968-C44A-C12A-5004542EE0E2}"/>
              </a:ext>
            </a:extLst>
          </p:cNvPr>
          <p:cNvSpPr txBox="1"/>
          <p:nvPr/>
        </p:nvSpPr>
        <p:spPr>
          <a:xfrm>
            <a:off x="8877468" y="3115492"/>
            <a:ext cx="2908752" cy="30777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400" b="1" dirty="0">
                <a:latin typeface="Arial"/>
                <a:cs typeface="Arial"/>
              </a:rPr>
              <a:t>SpaceX Human Landing System </a:t>
            </a:r>
          </a:p>
        </p:txBody>
      </p:sp>
      <p:sp>
        <p:nvSpPr>
          <p:cNvPr id="8" name="TextBox 7">
            <a:extLst>
              <a:ext uri="{FF2B5EF4-FFF2-40B4-BE49-F238E27FC236}">
                <a16:creationId xmlns:a16="http://schemas.microsoft.com/office/drawing/2014/main" id="{8637ED2E-545D-4B28-0AEE-39CD8CE595B9}"/>
              </a:ext>
            </a:extLst>
          </p:cNvPr>
          <p:cNvSpPr txBox="1"/>
          <p:nvPr/>
        </p:nvSpPr>
        <p:spPr>
          <a:xfrm>
            <a:off x="8877468" y="5549686"/>
            <a:ext cx="2908752" cy="52322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400" b="1" dirty="0">
                <a:latin typeface="Arial"/>
                <a:cs typeface="Arial"/>
              </a:rPr>
              <a:t>Blue Origin Human Landing System </a:t>
            </a:r>
          </a:p>
        </p:txBody>
      </p:sp>
      <p:sp>
        <p:nvSpPr>
          <p:cNvPr id="9" name="Title 1">
            <a:extLst>
              <a:ext uri="{FF2B5EF4-FFF2-40B4-BE49-F238E27FC236}">
                <a16:creationId xmlns:a16="http://schemas.microsoft.com/office/drawing/2014/main" id="{E8F93487-1D5F-989B-2962-0114E35DBC97}"/>
              </a:ext>
            </a:extLst>
          </p:cNvPr>
          <p:cNvSpPr txBox="1">
            <a:spLocks/>
          </p:cNvSpPr>
          <p:nvPr/>
        </p:nvSpPr>
        <p:spPr>
          <a:xfrm>
            <a:off x="854578" y="232912"/>
            <a:ext cx="9869016" cy="561949"/>
          </a:xfrm>
          <a:prstGeom prst="rect">
            <a:avLst/>
          </a:prstGeom>
          <a:ln>
            <a:noFill/>
          </a:ln>
        </p:spPr>
        <p:txBody>
          <a:bodyPr/>
          <a:lst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a:t>Gateway CAD Models</a:t>
            </a:r>
            <a:endParaRPr lang="en-US" dirty="0"/>
          </a:p>
        </p:txBody>
      </p:sp>
    </p:spTree>
    <p:extLst>
      <p:ext uri="{BB962C8B-B14F-4D97-AF65-F5344CB8AC3E}">
        <p14:creationId xmlns:p14="http://schemas.microsoft.com/office/powerpoint/2010/main" val="1404458763"/>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8AAD00-57BA-B0F5-0474-747EC4C31D24}"/>
              </a:ext>
            </a:extLst>
          </p:cNvPr>
          <p:cNvSpPr txBox="1"/>
          <p:nvPr/>
        </p:nvSpPr>
        <p:spPr>
          <a:xfrm>
            <a:off x="331770" y="1365695"/>
            <a:ext cx="7531227" cy="50783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t">
            <a:spAutoFit/>
          </a:bodyPr>
          <a:lstStyle/>
          <a:p>
            <a:pPr marL="285750" indent="-285750">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Simplified thermal models provided by module, element, and visiting vehicle vendors where available; otherwise, they are built by NASA using a government reference design.</a:t>
            </a:r>
          </a:p>
          <a:p>
            <a:pPr marL="742950" lvl="1"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Simplified representations of more detailed models of each module are used. The simplified model requirements are:</a:t>
            </a:r>
          </a:p>
          <a:p>
            <a:pPr marL="1200150" lvl="2" indent="-285750">
              <a:buFont typeface="Arial" panose="020B0604020202020204" pitchFamily="34" charset="0"/>
              <a:buChar char="•"/>
            </a:pPr>
            <a:r>
              <a:rPr lang="EN-US" u="sng" dirty="0">
                <a:latin typeface="Arial" panose="020B0604020202020204" pitchFamily="34" charset="0"/>
                <a:ea typeface="Calibri" panose="020F0502020204030204" pitchFamily="34" charset="0"/>
                <a:cs typeface="Arial" panose="020B0604020202020204" pitchFamily="34" charset="0"/>
              </a:rPr>
              <a:t>&lt;</a:t>
            </a:r>
            <a:r>
              <a:rPr lang="EN-US" dirty="0">
                <a:latin typeface="Arial" panose="020B0604020202020204" pitchFamily="34" charset="0"/>
                <a:ea typeface="Calibri" panose="020F0502020204030204" pitchFamily="34" charset="0"/>
                <a:cs typeface="Arial" panose="020B0604020202020204" pitchFamily="34" charset="0"/>
              </a:rPr>
              <a:t> 600 nodes and </a:t>
            </a:r>
            <a:r>
              <a:rPr lang="EN-US" u="sng" dirty="0">
                <a:latin typeface="Arial" panose="020B0604020202020204" pitchFamily="34" charset="0"/>
                <a:ea typeface="Calibri" panose="020F0502020204030204" pitchFamily="34" charset="0"/>
                <a:cs typeface="Arial" panose="020B0604020202020204" pitchFamily="34" charset="0"/>
              </a:rPr>
              <a:t>&lt;</a:t>
            </a:r>
            <a:r>
              <a:rPr lang="EN-US" dirty="0">
                <a:latin typeface="Arial" panose="020B0604020202020204" pitchFamily="34" charset="0"/>
                <a:ea typeface="Calibri" panose="020F0502020204030204" pitchFamily="34" charset="0"/>
                <a:cs typeface="Arial" panose="020B0604020202020204" pitchFamily="34" charset="0"/>
              </a:rPr>
              <a:t> 600 surfaces</a:t>
            </a:r>
          </a:p>
          <a:p>
            <a:pPr marL="1200150" lvl="2"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No FloCAD (fluid representations are modelled using 1-way conductor networks)</a:t>
            </a:r>
          </a:p>
          <a:p>
            <a:pPr marL="1200150" lvl="2"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Non-proprietary</a:t>
            </a:r>
          </a:p>
          <a:p>
            <a:pPr marL="285750" indent="-285750">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The simplified models are integrated together using Thermal Desktop’s </a:t>
            </a:r>
            <a:r>
              <a:rPr lang="EN-US" b="1" dirty="0" err="1">
                <a:latin typeface="Arial" panose="020B0604020202020204" pitchFamily="34" charset="0"/>
                <a:ea typeface="Calibri" panose="020F0502020204030204" pitchFamily="34" charset="0"/>
                <a:cs typeface="Arial" panose="020B0604020202020204" pitchFamily="34" charset="0"/>
              </a:rPr>
              <a:t>xREF</a:t>
            </a:r>
            <a:r>
              <a:rPr lang="EN-US" b="1" dirty="0">
                <a:latin typeface="Arial" panose="020B0604020202020204" pitchFamily="34" charset="0"/>
                <a:ea typeface="Calibri" panose="020F0502020204030204" pitchFamily="34" charset="0"/>
                <a:cs typeface="Arial" panose="020B0604020202020204" pitchFamily="34" charset="0"/>
              </a:rPr>
              <a:t> to provide module geometry for the parent model GITEM.</a:t>
            </a:r>
          </a:p>
          <a:p>
            <a:pPr marL="742950" lvl="1"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This methodology allows the simplified model stand-in to be removed (via </a:t>
            </a:r>
            <a:r>
              <a:rPr lang="EN-US" dirty="0" err="1">
                <a:latin typeface="Arial" panose="020B0604020202020204" pitchFamily="34" charset="0"/>
                <a:ea typeface="Calibri" panose="020F0502020204030204" pitchFamily="34" charset="0"/>
                <a:cs typeface="Arial" panose="020B0604020202020204" pitchFamily="34" charset="0"/>
              </a:rPr>
              <a:t>xREF</a:t>
            </a:r>
            <a:r>
              <a:rPr lang="EN-US" dirty="0">
                <a:latin typeface="Arial" panose="020B0604020202020204" pitchFamily="34" charset="0"/>
                <a:ea typeface="Calibri" panose="020F0502020204030204" pitchFamily="34" charset="0"/>
                <a:cs typeface="Arial" panose="020B0604020202020204" pitchFamily="34" charset="0"/>
              </a:rPr>
              <a:t>) and replaced with a more detailed model.</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Detailed models can be integrated into GITEM which provides the radiation and shadowing impacts and temperature boundaries from other modules.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38334BA-8637-4BDE-DB73-0579965CCD9E}"/>
              </a:ext>
            </a:extLst>
          </p:cNvPr>
          <p:cNvSpPr>
            <a:spLocks noGrp="1"/>
          </p:cNvSpPr>
          <p:nvPr>
            <p:ph type="title"/>
          </p:nvPr>
        </p:nvSpPr>
        <p:spPr/>
        <p:txBody>
          <a:bodyPr/>
          <a:lstStyle/>
          <a:p>
            <a:r>
              <a:rPr lang="en-US" dirty="0"/>
              <a:t>GITEM Model Integration Process</a:t>
            </a:r>
            <a:r>
              <a:rPr lang="en-US" baseline="30000" dirty="0"/>
              <a:t>7</a:t>
            </a:r>
            <a:endParaRPr lang="en-US" dirty="0"/>
          </a:p>
        </p:txBody>
      </p:sp>
      <p:sp>
        <p:nvSpPr>
          <p:cNvPr id="17" name="Content Placeholder 2">
            <a:extLst>
              <a:ext uri="{FF2B5EF4-FFF2-40B4-BE49-F238E27FC236}">
                <a16:creationId xmlns:a16="http://schemas.microsoft.com/office/drawing/2014/main" id="{682FEB92-ACBD-6F54-2D49-43E46223231A}"/>
              </a:ext>
            </a:extLst>
          </p:cNvPr>
          <p:cNvSpPr txBox="1">
            <a:spLocks/>
          </p:cNvSpPr>
          <p:nvPr/>
        </p:nvSpPr>
        <p:spPr>
          <a:xfrm>
            <a:off x="8560104" y="1680911"/>
            <a:ext cx="2570823" cy="871789"/>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Arial"/>
                <a:ea typeface="ヒラギノ角ゴ Pro W3"/>
                <a:cs typeface="Arial"/>
              </a:rPr>
              <a:t>Simplified and detailed models/data are developed   by vendors and provided to NASA</a:t>
            </a:r>
          </a:p>
        </p:txBody>
      </p:sp>
      <p:cxnSp>
        <p:nvCxnSpPr>
          <p:cNvPr id="20" name="Straight Arrow Connector 19">
            <a:extLst>
              <a:ext uri="{FF2B5EF4-FFF2-40B4-BE49-F238E27FC236}">
                <a16:creationId xmlns:a16="http://schemas.microsoft.com/office/drawing/2014/main" id="{D281D513-0A62-10B7-9305-8618D6B4430D}"/>
              </a:ext>
            </a:extLst>
          </p:cNvPr>
          <p:cNvCxnSpPr>
            <a:cxnSpLocks/>
            <a:stCxn id="17" idx="2"/>
            <a:endCxn id="21" idx="0"/>
          </p:cNvCxnSpPr>
          <p:nvPr/>
        </p:nvCxnSpPr>
        <p:spPr>
          <a:xfrm>
            <a:off x="9845516" y="2552700"/>
            <a:ext cx="0" cy="61784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1" name="Content Placeholder 2">
            <a:extLst>
              <a:ext uri="{FF2B5EF4-FFF2-40B4-BE49-F238E27FC236}">
                <a16:creationId xmlns:a16="http://schemas.microsoft.com/office/drawing/2014/main" id="{1E5AC7F2-75C0-3714-F4E7-A35CF54B6AA3}"/>
              </a:ext>
            </a:extLst>
          </p:cNvPr>
          <p:cNvSpPr txBox="1">
            <a:spLocks/>
          </p:cNvSpPr>
          <p:nvPr/>
        </p:nvSpPr>
        <p:spPr>
          <a:xfrm>
            <a:off x="8558838" y="3170545"/>
            <a:ext cx="2573355" cy="640299"/>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Arial"/>
                <a:ea typeface="ヒラギノ角ゴ Pro W3"/>
                <a:cs typeface="Arial"/>
              </a:rPr>
              <a:t>GITEM is created as a parent model using all simplified models</a:t>
            </a:r>
          </a:p>
        </p:txBody>
      </p:sp>
      <p:cxnSp>
        <p:nvCxnSpPr>
          <p:cNvPr id="22" name="Straight Arrow Connector 21">
            <a:extLst>
              <a:ext uri="{FF2B5EF4-FFF2-40B4-BE49-F238E27FC236}">
                <a16:creationId xmlns:a16="http://schemas.microsoft.com/office/drawing/2014/main" id="{C47250A5-E0F7-131D-7BFB-CD94405B8B96}"/>
              </a:ext>
            </a:extLst>
          </p:cNvPr>
          <p:cNvCxnSpPr>
            <a:cxnSpLocks/>
            <a:stCxn id="21" idx="2"/>
            <a:endCxn id="23" idx="0"/>
          </p:cNvCxnSpPr>
          <p:nvPr/>
        </p:nvCxnSpPr>
        <p:spPr>
          <a:xfrm>
            <a:off x="9845516" y="3810844"/>
            <a:ext cx="0" cy="61784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3" name="Content Placeholder 2">
            <a:extLst>
              <a:ext uri="{FF2B5EF4-FFF2-40B4-BE49-F238E27FC236}">
                <a16:creationId xmlns:a16="http://schemas.microsoft.com/office/drawing/2014/main" id="{38B004AF-08E0-8741-4CAF-D6BA1B1276A6}"/>
              </a:ext>
            </a:extLst>
          </p:cNvPr>
          <p:cNvSpPr txBox="1">
            <a:spLocks/>
          </p:cNvSpPr>
          <p:nvPr/>
        </p:nvSpPr>
        <p:spPr>
          <a:xfrm>
            <a:off x="8558416" y="4428689"/>
            <a:ext cx="2574199" cy="891650"/>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Arial"/>
                <a:ea typeface="ヒラギノ角ゴ Pro W3"/>
                <a:cs typeface="Arial"/>
              </a:rPr>
              <a:t>Vendors and NASA analysis teams replace the relevant simplified submodel with a detailed version for analysis</a:t>
            </a:r>
          </a:p>
        </p:txBody>
      </p:sp>
    </p:spTree>
    <p:extLst>
      <p:ext uri="{BB962C8B-B14F-4D97-AF65-F5344CB8AC3E}">
        <p14:creationId xmlns:p14="http://schemas.microsoft.com/office/powerpoint/2010/main" val="2122248789"/>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C06D-C6BD-BC7B-04BD-B07D38F6658B}"/>
              </a:ext>
            </a:extLst>
          </p:cNvPr>
          <p:cNvSpPr>
            <a:spLocks noGrp="1"/>
          </p:cNvSpPr>
          <p:nvPr>
            <p:ph type="title"/>
          </p:nvPr>
        </p:nvSpPr>
        <p:spPr/>
        <p:txBody>
          <a:bodyPr/>
          <a:lstStyle/>
          <a:p>
            <a:r>
              <a:rPr lang="en-US" dirty="0"/>
              <a:t>ATCS Analysis and Testing – Active TCS Fluid Models</a:t>
            </a:r>
          </a:p>
        </p:txBody>
      </p:sp>
      <p:sp>
        <p:nvSpPr>
          <p:cNvPr id="3" name="Content Placeholder 2">
            <a:extLst>
              <a:ext uri="{FF2B5EF4-FFF2-40B4-BE49-F238E27FC236}">
                <a16:creationId xmlns:a16="http://schemas.microsoft.com/office/drawing/2014/main" id="{0070B837-F774-EA65-524F-220C5C84FFB1}"/>
              </a:ext>
            </a:extLst>
          </p:cNvPr>
          <p:cNvSpPr>
            <a:spLocks noGrp="1"/>
          </p:cNvSpPr>
          <p:nvPr>
            <p:ph idx="1"/>
          </p:nvPr>
        </p:nvSpPr>
        <p:spPr>
          <a:xfrm>
            <a:off x="166776" y="871942"/>
            <a:ext cx="6825151" cy="5716202"/>
          </a:xfrm>
        </p:spPr>
        <p:txBody>
          <a:bodyPr/>
          <a:lstStyle/>
          <a:p>
            <a:r>
              <a:rPr lang="en-US" sz="1400" dirty="0">
                <a:ea typeface="ヒラギノ角ゴ Pro W3"/>
              </a:rPr>
              <a:t>The ATCS Fluid Models (AFMs)</a:t>
            </a:r>
            <a:r>
              <a:rPr lang="en-US" sz="1400" b="0" dirty="0">
                <a:ea typeface="ヒラギノ角ゴ Pro W3"/>
              </a:rPr>
              <a:t> are Thermal Desktop and FloCAD models that represent the HALO and IHAB Active Thermal Control Subsystems individually. </a:t>
            </a:r>
            <a:r>
              <a:rPr lang="en-US" sz="1400" dirty="0">
                <a:ea typeface="ヒラギノ角ゴ Pro W3"/>
              </a:rPr>
              <a:t>Each AFM contains:</a:t>
            </a:r>
          </a:p>
          <a:p>
            <a:pPr lvl="1"/>
            <a:r>
              <a:rPr lang="en-US" sz="1200" dirty="0">
                <a:ea typeface="ヒラギノ角ゴ Pro W3"/>
              </a:rPr>
              <a:t>A geometric portion (plumbing and radiators) and a schematic portion</a:t>
            </a:r>
          </a:p>
          <a:p>
            <a:pPr lvl="1"/>
            <a:r>
              <a:rPr lang="en-US" sz="1200" dirty="0">
                <a:ea typeface="ヒラギノ角ゴ Pro W3"/>
              </a:rPr>
              <a:t>IATCS and EATCS fluid loops modelled using FloCAD (pipes in the geometric portion of the model, lumps and paths in the schematic portion)</a:t>
            </a:r>
          </a:p>
          <a:p>
            <a:pPr lvl="1"/>
            <a:r>
              <a:rPr lang="en-US" sz="1200" dirty="0">
                <a:ea typeface="ヒラギノ角ゴ Pro W3"/>
              </a:rPr>
              <a:t>Boundary heat loads directly on the IATCS fluid loop</a:t>
            </a:r>
          </a:p>
          <a:p>
            <a:pPr lvl="2"/>
            <a:r>
              <a:rPr lang="en-US" sz="1200" dirty="0">
                <a:ea typeface="ヒラギノ角ゴ Pro W3"/>
              </a:rPr>
              <a:t>With options to instead apply heat loads to cold plates instead to capture thermal mass as their design matures</a:t>
            </a:r>
          </a:p>
          <a:p>
            <a:pPr lvl="1"/>
            <a:r>
              <a:rPr lang="en-US" sz="1200" dirty="0">
                <a:ea typeface="ヒラギノ角ゴ Pro W3"/>
              </a:rPr>
              <a:t>External radiators with plumbing modelled</a:t>
            </a:r>
          </a:p>
          <a:p>
            <a:pPr lvl="1"/>
            <a:r>
              <a:rPr lang="en-US" sz="1200" dirty="0">
                <a:ea typeface="ヒラギノ角ゴ Pro W3"/>
              </a:rPr>
              <a:t>Heat transfer between ITCS fluid </a:t>
            </a:r>
            <a:r>
              <a:rPr lang="en-US" sz="1200" dirty="0">
                <a:ea typeface="ヒラギノ角ゴ Pro W3"/>
                <a:sym typeface="Wingdings" panose="05000000000000000000" pitchFamily="2" charset="2"/>
              </a:rPr>
              <a:t></a:t>
            </a:r>
            <a:r>
              <a:rPr lang="en-US" sz="1200" dirty="0">
                <a:ea typeface="ヒラギノ角ゴ Pro W3"/>
              </a:rPr>
              <a:t> interface heat exchangers </a:t>
            </a:r>
            <a:r>
              <a:rPr lang="en-US" sz="1200" dirty="0">
                <a:ea typeface="ヒラギノ角ゴ Pro W3"/>
                <a:sym typeface="Wingdings" panose="05000000000000000000" pitchFamily="2" charset="2"/>
              </a:rPr>
              <a:t> </a:t>
            </a:r>
            <a:r>
              <a:rPr lang="en-US" sz="1200" dirty="0">
                <a:ea typeface="ヒラギノ角ゴ Pro W3"/>
              </a:rPr>
              <a:t>ETCS fluid </a:t>
            </a:r>
            <a:r>
              <a:rPr lang="en-US" sz="1200" dirty="0">
                <a:ea typeface="ヒラギノ角ゴ Pro W3"/>
                <a:sym typeface="Wingdings" panose="05000000000000000000" pitchFamily="2" charset="2"/>
              </a:rPr>
              <a:t> </a:t>
            </a:r>
            <a:r>
              <a:rPr lang="en-US" sz="1200" dirty="0">
                <a:ea typeface="ヒラギノ角ゴ Pro W3"/>
              </a:rPr>
              <a:t>piping </a:t>
            </a:r>
            <a:r>
              <a:rPr lang="en-US" sz="1200" dirty="0">
                <a:ea typeface="ヒラギノ角ゴ Pro W3"/>
                <a:sym typeface="Wingdings" panose="05000000000000000000" pitchFamily="2" charset="2"/>
              </a:rPr>
              <a:t></a:t>
            </a:r>
            <a:r>
              <a:rPr lang="en-US" sz="1200" dirty="0">
                <a:ea typeface="ヒラギノ角ゴ Pro W3"/>
              </a:rPr>
              <a:t> discretized radiators</a:t>
            </a:r>
          </a:p>
          <a:p>
            <a:pPr lvl="1"/>
            <a:r>
              <a:rPr lang="en-US" sz="1200" dirty="0">
                <a:ea typeface="ヒラギノ角ゴ Pro W3"/>
              </a:rPr>
              <a:t>Flow control valves and associated PI control software for ETCS setpoint control modelled</a:t>
            </a:r>
            <a:r>
              <a:rPr lang="en-US" sz="1200" dirty="0">
                <a:solidFill>
                  <a:srgbClr val="FF0000"/>
                </a:solidFill>
                <a:ea typeface="ヒラギノ角ゴ Pro W3"/>
              </a:rPr>
              <a:t> </a:t>
            </a:r>
            <a:r>
              <a:rPr lang="en-US" sz="1200" dirty="0">
                <a:ea typeface="ヒラギノ角ゴ Pro W3"/>
              </a:rPr>
              <a:t>using SINDA</a:t>
            </a:r>
          </a:p>
          <a:p>
            <a:pPr lvl="1"/>
            <a:r>
              <a:rPr lang="en-US" sz="1200" dirty="0">
                <a:ea typeface="ヒラギノ角ゴ Pro W3"/>
              </a:rPr>
              <a:t>Fluids and radiators thermal mass for transient analysis</a:t>
            </a:r>
          </a:p>
          <a:p>
            <a:pPr lvl="1"/>
            <a:r>
              <a:rPr lang="en-US" sz="1200" u="sng" dirty="0">
                <a:ea typeface="ヒラギノ角ゴ Pro W3"/>
              </a:rPr>
              <a:t>Do not contain</a:t>
            </a:r>
            <a:r>
              <a:rPr lang="en-US" sz="1200" dirty="0">
                <a:ea typeface="ヒラギノ角ゴ Pro W3"/>
              </a:rPr>
              <a:t>: coldplate &amp; component thermal masses, air temperatures or ECLSS impacts</a:t>
            </a:r>
          </a:p>
          <a:p>
            <a:r>
              <a:rPr lang="en-US" sz="1400" b="0" dirty="0">
                <a:ea typeface="ヒラギノ角ゴ Pro W3"/>
              </a:rPr>
              <a:t>The AFMs are integrated into the GITEM to provide a radiation environment (environmental heating and geometric view factors).</a:t>
            </a:r>
          </a:p>
          <a:p>
            <a:r>
              <a:rPr lang="en-US" sz="1400" b="0" dirty="0">
                <a:ea typeface="ヒラギノ角ゴ Pro W3"/>
              </a:rPr>
              <a:t>The models are intended to predict the heat rejection capability and critical fluid temperatures of the EATCS subsystems to support Gateway-level and module-level design trades and to serve as a comparison of the vendor/IP analyses.</a:t>
            </a:r>
          </a:p>
          <a:p>
            <a:r>
              <a:rPr lang="en-US" sz="1400" b="0" dirty="0">
                <a:ea typeface="ヒラギノ角ゴ Pro W3"/>
              </a:rPr>
              <a:t>The baseline models are updated as necessary to match the vendor design and results are compared to the vendor detailed models.</a:t>
            </a:r>
          </a:p>
        </p:txBody>
      </p:sp>
      <p:sp>
        <p:nvSpPr>
          <p:cNvPr id="26" name="TextBox 25">
            <a:extLst>
              <a:ext uri="{FF2B5EF4-FFF2-40B4-BE49-F238E27FC236}">
                <a16:creationId xmlns:a16="http://schemas.microsoft.com/office/drawing/2014/main" id="{E4493BD3-E1CA-9795-33C6-D32A6B0C809F}"/>
              </a:ext>
            </a:extLst>
          </p:cNvPr>
          <p:cNvSpPr txBox="1"/>
          <p:nvPr/>
        </p:nvSpPr>
        <p:spPr>
          <a:xfrm>
            <a:off x="7837752" y="898398"/>
            <a:ext cx="3505576" cy="523220"/>
          </a:xfrm>
          <a:prstGeom prst="rect">
            <a:avLst/>
          </a:prstGeom>
          <a:noFill/>
        </p:spPr>
        <p:txBody>
          <a:bodyPr wrap="none" rtlCol="0">
            <a:spAutoFit/>
          </a:bodyPr>
          <a:lstStyle/>
          <a:p>
            <a:pPr algn="ctr"/>
            <a:r>
              <a:rPr lang="en-US" sz="2800" b="1" dirty="0">
                <a:latin typeface="Arial"/>
                <a:cs typeface="Arial"/>
              </a:rPr>
              <a:t>IHAB AFM Example</a:t>
            </a:r>
          </a:p>
        </p:txBody>
      </p:sp>
      <p:sp>
        <p:nvSpPr>
          <p:cNvPr id="6" name="Content Placeholder 2">
            <a:extLst>
              <a:ext uri="{FF2B5EF4-FFF2-40B4-BE49-F238E27FC236}">
                <a16:creationId xmlns:a16="http://schemas.microsoft.com/office/drawing/2014/main" id="{89E6EEE5-184A-F820-A45A-7DE9ABADC6C2}"/>
              </a:ext>
            </a:extLst>
          </p:cNvPr>
          <p:cNvSpPr txBox="1">
            <a:spLocks/>
          </p:cNvSpPr>
          <p:nvPr/>
        </p:nvSpPr>
        <p:spPr>
          <a:xfrm>
            <a:off x="7564581" y="1750748"/>
            <a:ext cx="2493819" cy="1352538"/>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latin typeface="Arial"/>
                <a:ea typeface="ヒラギノ角ゴ Pro W3"/>
                <a:cs typeface="Arial"/>
              </a:rPr>
              <a:t>AFMs are built using Thermal Desktop &amp; SINDA</a:t>
            </a:r>
          </a:p>
          <a:p>
            <a:r>
              <a:rPr lang="en-US" sz="1200" dirty="0">
                <a:latin typeface="Arial"/>
                <a:ea typeface="ヒラギノ角ゴ Pro W3"/>
                <a:cs typeface="Arial"/>
              </a:rPr>
              <a:t>Inputs: Vendor data and models, heritage data</a:t>
            </a:r>
          </a:p>
          <a:p>
            <a:r>
              <a:rPr lang="en-US" sz="1200" dirty="0">
                <a:latin typeface="Arial"/>
                <a:ea typeface="ヒラギノ角ゴ Pro W3"/>
                <a:cs typeface="Arial"/>
              </a:rPr>
              <a:t>SINDA flow control, cases solution iteration</a:t>
            </a:r>
          </a:p>
        </p:txBody>
      </p:sp>
      <p:pic>
        <p:nvPicPr>
          <p:cNvPr id="31" name="Picture 30">
            <a:extLst>
              <a:ext uri="{FF2B5EF4-FFF2-40B4-BE49-F238E27FC236}">
                <a16:creationId xmlns:a16="http://schemas.microsoft.com/office/drawing/2014/main" id="{A763E378-8F50-1CBA-E4F7-5F1057CE4CB7}"/>
              </a:ext>
            </a:extLst>
          </p:cNvPr>
          <p:cNvPicPr>
            <a:picLocks noChangeAspect="1"/>
          </p:cNvPicPr>
          <p:nvPr/>
        </p:nvPicPr>
        <p:blipFill>
          <a:blip r:embed="rId3"/>
          <a:stretch>
            <a:fillRect/>
          </a:stretch>
        </p:blipFill>
        <p:spPr>
          <a:xfrm>
            <a:off x="10144500" y="1820080"/>
            <a:ext cx="1371075" cy="1253956"/>
          </a:xfrm>
          <a:prstGeom prst="rect">
            <a:avLst/>
          </a:prstGeom>
        </p:spPr>
      </p:pic>
      <p:sp>
        <p:nvSpPr>
          <p:cNvPr id="32" name="Content Placeholder 2">
            <a:extLst>
              <a:ext uri="{FF2B5EF4-FFF2-40B4-BE49-F238E27FC236}">
                <a16:creationId xmlns:a16="http://schemas.microsoft.com/office/drawing/2014/main" id="{EE86ED2B-417E-E0D2-C6C6-236E9579FA85}"/>
              </a:ext>
            </a:extLst>
          </p:cNvPr>
          <p:cNvSpPr txBox="1">
            <a:spLocks/>
          </p:cNvSpPr>
          <p:nvPr/>
        </p:nvSpPr>
        <p:spPr>
          <a:xfrm>
            <a:off x="7564581" y="4189605"/>
            <a:ext cx="2493819" cy="561949"/>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a:latin typeface="Arial"/>
                <a:ea typeface="ヒラギノ角ゴ Pro W3"/>
                <a:cs typeface="Arial"/>
              </a:rPr>
              <a:t>AFMs</a:t>
            </a:r>
            <a:r>
              <a:rPr lang="en-US" sz="1200" b="1" dirty="0">
                <a:latin typeface="Arial"/>
                <a:ea typeface="ヒラギノ角ゴ Pro W3"/>
                <a:cs typeface="Arial"/>
              </a:rPr>
              <a:t> are integrated into GITEM by replacing the corresponding module sub-model with the AFM</a:t>
            </a:r>
          </a:p>
        </p:txBody>
      </p:sp>
      <p:pic>
        <p:nvPicPr>
          <p:cNvPr id="34" name="Picture 33">
            <a:extLst>
              <a:ext uri="{FF2B5EF4-FFF2-40B4-BE49-F238E27FC236}">
                <a16:creationId xmlns:a16="http://schemas.microsoft.com/office/drawing/2014/main" id="{65FA9187-227E-63E0-BB04-0872E52B07D8}"/>
              </a:ext>
            </a:extLst>
          </p:cNvPr>
          <p:cNvPicPr>
            <a:picLocks noChangeAspect="1"/>
          </p:cNvPicPr>
          <p:nvPr/>
        </p:nvPicPr>
        <p:blipFill>
          <a:blip r:embed="rId4"/>
          <a:stretch>
            <a:fillRect/>
          </a:stretch>
        </p:blipFill>
        <p:spPr>
          <a:xfrm>
            <a:off x="10144500" y="3629030"/>
            <a:ext cx="1590675" cy="1683100"/>
          </a:xfrm>
          <a:prstGeom prst="rect">
            <a:avLst/>
          </a:prstGeom>
        </p:spPr>
      </p:pic>
      <p:sp>
        <p:nvSpPr>
          <p:cNvPr id="35" name="Content Placeholder 2">
            <a:extLst>
              <a:ext uri="{FF2B5EF4-FFF2-40B4-BE49-F238E27FC236}">
                <a16:creationId xmlns:a16="http://schemas.microsoft.com/office/drawing/2014/main" id="{EF4DD432-288B-E890-EC9D-28E9A2723205}"/>
              </a:ext>
            </a:extLst>
          </p:cNvPr>
          <p:cNvSpPr txBox="1">
            <a:spLocks/>
          </p:cNvSpPr>
          <p:nvPr/>
        </p:nvSpPr>
        <p:spPr>
          <a:xfrm>
            <a:off x="8499791" y="5768955"/>
            <a:ext cx="2330246" cy="739117"/>
          </a:xfrm>
          <a:prstGeom prst="rect">
            <a:avLst/>
          </a:prstGeom>
        </p:spPr>
        <p:style>
          <a:lnRef idx="2">
            <a:schemeClr val="dk1"/>
          </a:lnRef>
          <a:fillRef idx="1">
            <a:schemeClr val="lt1"/>
          </a:fillRef>
          <a:effectRef idx="0">
            <a:schemeClr val="dk1"/>
          </a:effectRef>
          <a:fontRef idx="minor">
            <a:schemeClr val="dk1"/>
          </a:fontRef>
        </p:style>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a:latin typeface="Arial"/>
                <a:ea typeface="ヒラギノ角ゴ Pro W3"/>
                <a:cs typeface="Arial"/>
              </a:rPr>
              <a:t>Fluid temperatures are outputted from model. Postprocessing is performed on output files.</a:t>
            </a:r>
          </a:p>
        </p:txBody>
      </p:sp>
      <p:sp>
        <p:nvSpPr>
          <p:cNvPr id="5" name="Rectangle 4">
            <a:extLst>
              <a:ext uri="{FF2B5EF4-FFF2-40B4-BE49-F238E27FC236}">
                <a16:creationId xmlns:a16="http://schemas.microsoft.com/office/drawing/2014/main" id="{24B3FCED-51DE-A66E-D21C-BBFA59179805}"/>
              </a:ext>
            </a:extLst>
          </p:cNvPr>
          <p:cNvSpPr/>
          <p:nvPr/>
        </p:nvSpPr>
        <p:spPr>
          <a:xfrm>
            <a:off x="7482348" y="1632155"/>
            <a:ext cx="4178710" cy="15679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79756F21-7509-E0FB-5268-A938A96CF74F}"/>
              </a:ext>
            </a:extLst>
          </p:cNvPr>
          <p:cNvSpPr/>
          <p:nvPr/>
        </p:nvSpPr>
        <p:spPr>
          <a:xfrm>
            <a:off x="7482348" y="3507994"/>
            <a:ext cx="4197547" cy="194890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F51E5D5-3C6A-D98C-002C-2FE9EDA3D9B8}"/>
              </a:ext>
            </a:extLst>
          </p:cNvPr>
          <p:cNvCxnSpPr>
            <a:stCxn id="5" idx="2"/>
            <a:endCxn id="7" idx="0"/>
          </p:cNvCxnSpPr>
          <p:nvPr/>
        </p:nvCxnSpPr>
        <p:spPr>
          <a:xfrm>
            <a:off x="9571703" y="3200150"/>
            <a:ext cx="9419" cy="30784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3448226A-BCA1-5CA2-C36E-E2BA596CE124}"/>
              </a:ext>
            </a:extLst>
          </p:cNvPr>
          <p:cNvCxnSpPr>
            <a:cxnSpLocks/>
          </p:cNvCxnSpPr>
          <p:nvPr/>
        </p:nvCxnSpPr>
        <p:spPr>
          <a:xfrm>
            <a:off x="9655495" y="5433165"/>
            <a:ext cx="9419" cy="30784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4" name="Rectangle 3">
            <a:extLst>
              <a:ext uri="{FF2B5EF4-FFF2-40B4-BE49-F238E27FC236}">
                <a16:creationId xmlns:a16="http://schemas.microsoft.com/office/drawing/2014/main" id="{5DAAE244-C5B4-EC6B-FED7-11640DD10CF5}"/>
              </a:ext>
            </a:extLst>
          </p:cNvPr>
          <p:cNvSpPr/>
          <p:nvPr/>
        </p:nvSpPr>
        <p:spPr>
          <a:xfrm>
            <a:off x="11470481" y="2578894"/>
            <a:ext cx="69057" cy="61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18861"/>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C06D-C6BD-BC7B-04BD-B07D38F6658B}"/>
              </a:ext>
            </a:extLst>
          </p:cNvPr>
          <p:cNvSpPr>
            <a:spLocks noGrp="1"/>
          </p:cNvSpPr>
          <p:nvPr>
            <p:ph type="title"/>
          </p:nvPr>
        </p:nvSpPr>
        <p:spPr/>
        <p:txBody>
          <a:bodyPr/>
          <a:lstStyle/>
          <a:p>
            <a:r>
              <a:rPr lang="en-US" dirty="0"/>
              <a:t>ATCS Analysis and Testing – Active TCS Fluid Models Schematics</a:t>
            </a:r>
          </a:p>
        </p:txBody>
      </p:sp>
      <p:pic>
        <p:nvPicPr>
          <p:cNvPr id="31" name="Picture 30">
            <a:extLst>
              <a:ext uri="{FF2B5EF4-FFF2-40B4-BE49-F238E27FC236}">
                <a16:creationId xmlns:a16="http://schemas.microsoft.com/office/drawing/2014/main" id="{20C6722A-08D7-0188-DDA4-22C7354CC4FA}"/>
              </a:ext>
            </a:extLst>
          </p:cNvPr>
          <p:cNvPicPr>
            <a:picLocks noChangeAspect="1"/>
          </p:cNvPicPr>
          <p:nvPr/>
        </p:nvPicPr>
        <p:blipFill rotWithShape="1">
          <a:blip r:embed="rId3"/>
          <a:srcRect r="7626" b="6477"/>
          <a:stretch/>
        </p:blipFill>
        <p:spPr>
          <a:xfrm>
            <a:off x="1429951" y="1535363"/>
            <a:ext cx="3160525" cy="2199899"/>
          </a:xfrm>
          <a:prstGeom prst="rect">
            <a:avLst/>
          </a:prstGeom>
        </p:spPr>
      </p:pic>
      <p:pic>
        <p:nvPicPr>
          <p:cNvPr id="32" name="Picture 31">
            <a:extLst>
              <a:ext uri="{FF2B5EF4-FFF2-40B4-BE49-F238E27FC236}">
                <a16:creationId xmlns:a16="http://schemas.microsoft.com/office/drawing/2014/main" id="{05097D15-EA8B-8B0D-81D7-ECADD22A7BD6}"/>
              </a:ext>
            </a:extLst>
          </p:cNvPr>
          <p:cNvPicPr>
            <a:picLocks noChangeAspect="1"/>
          </p:cNvPicPr>
          <p:nvPr/>
        </p:nvPicPr>
        <p:blipFill>
          <a:blip r:embed="rId4"/>
          <a:stretch>
            <a:fillRect/>
          </a:stretch>
        </p:blipFill>
        <p:spPr>
          <a:xfrm>
            <a:off x="833392" y="3709687"/>
            <a:ext cx="5502088" cy="3003953"/>
          </a:xfrm>
          <a:prstGeom prst="rect">
            <a:avLst/>
          </a:prstGeom>
        </p:spPr>
      </p:pic>
      <p:cxnSp>
        <p:nvCxnSpPr>
          <p:cNvPr id="33" name="Straight Arrow Connector 32">
            <a:extLst>
              <a:ext uri="{FF2B5EF4-FFF2-40B4-BE49-F238E27FC236}">
                <a16:creationId xmlns:a16="http://schemas.microsoft.com/office/drawing/2014/main" id="{EAA7118A-F648-FA1D-D718-E0B3B6793A02}"/>
              </a:ext>
            </a:extLst>
          </p:cNvPr>
          <p:cNvCxnSpPr>
            <a:cxnSpLocks/>
          </p:cNvCxnSpPr>
          <p:nvPr/>
        </p:nvCxnSpPr>
        <p:spPr>
          <a:xfrm flipH="1">
            <a:off x="2733304" y="3889338"/>
            <a:ext cx="344521" cy="182861"/>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Content Placeholder 2">
            <a:extLst>
              <a:ext uri="{FF2B5EF4-FFF2-40B4-BE49-F238E27FC236}">
                <a16:creationId xmlns:a16="http://schemas.microsoft.com/office/drawing/2014/main" id="{F9A3C13A-D19E-BA22-3785-01235A33044E}"/>
              </a:ext>
            </a:extLst>
          </p:cNvPr>
          <p:cNvSpPr txBox="1">
            <a:spLocks/>
          </p:cNvSpPr>
          <p:nvPr/>
        </p:nvSpPr>
        <p:spPr>
          <a:xfrm>
            <a:off x="221805" y="4673601"/>
            <a:ext cx="1229708" cy="772745"/>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2 IFHX’s in series per loop</a:t>
            </a:r>
          </a:p>
        </p:txBody>
      </p:sp>
      <p:cxnSp>
        <p:nvCxnSpPr>
          <p:cNvPr id="35" name="Straight Arrow Connector 34">
            <a:extLst>
              <a:ext uri="{FF2B5EF4-FFF2-40B4-BE49-F238E27FC236}">
                <a16:creationId xmlns:a16="http://schemas.microsoft.com/office/drawing/2014/main" id="{91C36805-5075-1723-5E3E-046826E3E859}"/>
              </a:ext>
            </a:extLst>
          </p:cNvPr>
          <p:cNvCxnSpPr>
            <a:cxnSpLocks/>
            <a:stCxn id="32" idx="1"/>
          </p:cNvCxnSpPr>
          <p:nvPr/>
        </p:nvCxnSpPr>
        <p:spPr>
          <a:xfrm>
            <a:off x="833392" y="5211664"/>
            <a:ext cx="548287" cy="490811"/>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Content Placeholder 2">
            <a:extLst>
              <a:ext uri="{FF2B5EF4-FFF2-40B4-BE49-F238E27FC236}">
                <a16:creationId xmlns:a16="http://schemas.microsoft.com/office/drawing/2014/main" id="{A092395E-D803-8CC5-1FB2-5D59489E3402}"/>
              </a:ext>
            </a:extLst>
          </p:cNvPr>
          <p:cNvSpPr txBox="1">
            <a:spLocks/>
          </p:cNvSpPr>
          <p:nvPr/>
        </p:nvSpPr>
        <p:spPr>
          <a:xfrm>
            <a:off x="2986139" y="3623148"/>
            <a:ext cx="2967520" cy="362512"/>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4 paths to/from groups in parallel</a:t>
            </a:r>
          </a:p>
        </p:txBody>
      </p:sp>
      <p:sp>
        <p:nvSpPr>
          <p:cNvPr id="39" name="TextBox 38">
            <a:extLst>
              <a:ext uri="{FF2B5EF4-FFF2-40B4-BE49-F238E27FC236}">
                <a16:creationId xmlns:a16="http://schemas.microsoft.com/office/drawing/2014/main" id="{8EE3A38F-C1B3-D6C9-3638-5A18973D0447}"/>
              </a:ext>
            </a:extLst>
          </p:cNvPr>
          <p:cNvSpPr txBox="1"/>
          <p:nvPr/>
        </p:nvSpPr>
        <p:spPr>
          <a:xfrm>
            <a:off x="1694295" y="797081"/>
            <a:ext cx="2551468" cy="830997"/>
          </a:xfrm>
          <a:prstGeom prst="rect">
            <a:avLst/>
          </a:prstGeom>
          <a:noFill/>
        </p:spPr>
        <p:txBody>
          <a:bodyPr wrap="none" rtlCol="0">
            <a:spAutoFit/>
          </a:bodyPr>
          <a:lstStyle/>
          <a:p>
            <a:r>
              <a:rPr lang="en-US" sz="3200" b="1" dirty="0">
                <a:latin typeface="Arial"/>
                <a:cs typeface="Arial"/>
              </a:rPr>
              <a:t>HALO AFM</a:t>
            </a:r>
          </a:p>
          <a:p>
            <a:r>
              <a:rPr lang="en-US" sz="1600" b="1" dirty="0">
                <a:latin typeface="Arial"/>
                <a:cs typeface="Arial"/>
              </a:rPr>
              <a:t>(showing 1 EATCS loop)</a:t>
            </a:r>
          </a:p>
        </p:txBody>
      </p:sp>
      <p:sp>
        <p:nvSpPr>
          <p:cNvPr id="40" name="TextBox 39">
            <a:extLst>
              <a:ext uri="{FF2B5EF4-FFF2-40B4-BE49-F238E27FC236}">
                <a16:creationId xmlns:a16="http://schemas.microsoft.com/office/drawing/2014/main" id="{AA8F00BD-C474-8D99-221E-BB06824C38BD}"/>
              </a:ext>
            </a:extLst>
          </p:cNvPr>
          <p:cNvSpPr txBox="1"/>
          <p:nvPr/>
        </p:nvSpPr>
        <p:spPr>
          <a:xfrm>
            <a:off x="8497629" y="790839"/>
            <a:ext cx="2551468" cy="830997"/>
          </a:xfrm>
          <a:prstGeom prst="rect">
            <a:avLst/>
          </a:prstGeom>
          <a:noFill/>
        </p:spPr>
        <p:txBody>
          <a:bodyPr wrap="none" rtlCol="0">
            <a:spAutoFit/>
          </a:bodyPr>
          <a:lstStyle/>
          <a:p>
            <a:pPr algn="ctr"/>
            <a:r>
              <a:rPr lang="en-US" sz="3200" b="1" dirty="0">
                <a:latin typeface="Arial"/>
                <a:cs typeface="Arial"/>
              </a:rPr>
              <a:t>IHAB AFM</a:t>
            </a:r>
          </a:p>
          <a:p>
            <a:pPr algn="ctr"/>
            <a:r>
              <a:rPr lang="en-US" sz="1600" b="1" dirty="0">
                <a:latin typeface="Arial"/>
                <a:cs typeface="Arial"/>
              </a:rPr>
              <a:t>(showing 1 EATCS loop)</a:t>
            </a:r>
          </a:p>
        </p:txBody>
      </p:sp>
      <p:sp>
        <p:nvSpPr>
          <p:cNvPr id="57" name="Content Placeholder 2">
            <a:extLst>
              <a:ext uri="{FF2B5EF4-FFF2-40B4-BE49-F238E27FC236}">
                <a16:creationId xmlns:a16="http://schemas.microsoft.com/office/drawing/2014/main" id="{97327EB3-FE1F-DAD3-44DA-599B2A9AA66A}"/>
              </a:ext>
            </a:extLst>
          </p:cNvPr>
          <p:cNvSpPr>
            <a:spLocks noGrp="1"/>
          </p:cNvSpPr>
          <p:nvPr>
            <p:ph idx="1"/>
          </p:nvPr>
        </p:nvSpPr>
        <p:spPr>
          <a:xfrm>
            <a:off x="4590476" y="914984"/>
            <a:ext cx="2301709" cy="2054201"/>
          </a:xfrm>
          <a:ln>
            <a:solidFill>
              <a:schemeClr val="tx1"/>
            </a:solidFill>
          </a:ln>
        </p:spPr>
        <p:txBody>
          <a:bodyPr/>
          <a:lstStyle/>
          <a:p>
            <a:r>
              <a:rPr lang="en-US" sz="1200" dirty="0">
                <a:ea typeface="ヒラギノ角ゴ Pro W3"/>
              </a:rPr>
              <a:t>For both models, SINDA logic blocks are used to represent the EATCS temperature control modulating valves</a:t>
            </a:r>
          </a:p>
          <a:p>
            <a:pPr marL="465138" lvl="1" indent="-233363"/>
            <a:r>
              <a:rPr lang="en-US" sz="1100" dirty="0">
                <a:ea typeface="ヒラギノ角ゴ Pro W3"/>
              </a:rPr>
              <a:t>For HALO, this is achieved by a radiator flow bypass</a:t>
            </a:r>
          </a:p>
          <a:p>
            <a:pPr marL="465138" lvl="1" indent="-233363"/>
            <a:r>
              <a:rPr lang="en-US" sz="1100" dirty="0">
                <a:ea typeface="ヒラギノ角ゴ Pro W3"/>
              </a:rPr>
              <a:t>For IHAB, this is achieved using a regenerative HX</a:t>
            </a:r>
          </a:p>
        </p:txBody>
      </p:sp>
      <p:sp>
        <p:nvSpPr>
          <p:cNvPr id="58" name="Content Placeholder 2">
            <a:extLst>
              <a:ext uri="{FF2B5EF4-FFF2-40B4-BE49-F238E27FC236}">
                <a16:creationId xmlns:a16="http://schemas.microsoft.com/office/drawing/2014/main" id="{370CB2E1-86A7-1F25-C583-2BCEDE278454}"/>
              </a:ext>
            </a:extLst>
          </p:cNvPr>
          <p:cNvSpPr txBox="1">
            <a:spLocks/>
          </p:cNvSpPr>
          <p:nvPr/>
        </p:nvSpPr>
        <p:spPr>
          <a:xfrm>
            <a:off x="4796467" y="5409829"/>
            <a:ext cx="1649553" cy="58529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Heat Loads applied to cold plates</a:t>
            </a:r>
          </a:p>
        </p:txBody>
      </p:sp>
      <p:pic>
        <p:nvPicPr>
          <p:cNvPr id="6" name="Picture 5">
            <a:extLst>
              <a:ext uri="{FF2B5EF4-FFF2-40B4-BE49-F238E27FC236}">
                <a16:creationId xmlns:a16="http://schemas.microsoft.com/office/drawing/2014/main" id="{46936927-B967-4EAF-C235-C829409BBACC}"/>
              </a:ext>
            </a:extLst>
          </p:cNvPr>
          <p:cNvPicPr>
            <a:picLocks noChangeAspect="1"/>
          </p:cNvPicPr>
          <p:nvPr/>
        </p:nvPicPr>
        <p:blipFill>
          <a:blip r:embed="rId5"/>
          <a:stretch>
            <a:fillRect/>
          </a:stretch>
        </p:blipFill>
        <p:spPr>
          <a:xfrm rot="5400000">
            <a:off x="5413381" y="3702608"/>
            <a:ext cx="4373481" cy="1139332"/>
          </a:xfrm>
          <a:prstGeom prst="rect">
            <a:avLst/>
          </a:prstGeom>
        </p:spPr>
      </p:pic>
      <p:sp>
        <p:nvSpPr>
          <p:cNvPr id="7" name="Content Placeholder 2">
            <a:extLst>
              <a:ext uri="{FF2B5EF4-FFF2-40B4-BE49-F238E27FC236}">
                <a16:creationId xmlns:a16="http://schemas.microsoft.com/office/drawing/2014/main" id="{4BA061E8-635F-CCA8-E582-2B0FAC6AB3A0}"/>
              </a:ext>
            </a:extLst>
          </p:cNvPr>
          <p:cNvSpPr txBox="1">
            <a:spLocks/>
          </p:cNvSpPr>
          <p:nvPr/>
        </p:nvSpPr>
        <p:spPr>
          <a:xfrm>
            <a:off x="6807592" y="1612040"/>
            <a:ext cx="1728812" cy="58529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MLI on one face of outermost panels</a:t>
            </a:r>
          </a:p>
        </p:txBody>
      </p:sp>
      <p:pic>
        <p:nvPicPr>
          <p:cNvPr id="5" name="Picture 4">
            <a:extLst>
              <a:ext uri="{FF2B5EF4-FFF2-40B4-BE49-F238E27FC236}">
                <a16:creationId xmlns:a16="http://schemas.microsoft.com/office/drawing/2014/main" id="{8A3B215A-F24D-58A5-1FC1-5FB15585C7DC}"/>
              </a:ext>
            </a:extLst>
          </p:cNvPr>
          <p:cNvPicPr>
            <a:picLocks noChangeAspect="1"/>
          </p:cNvPicPr>
          <p:nvPr/>
        </p:nvPicPr>
        <p:blipFill>
          <a:blip r:embed="rId6"/>
          <a:stretch>
            <a:fillRect/>
          </a:stretch>
        </p:blipFill>
        <p:spPr>
          <a:xfrm>
            <a:off x="9016414" y="3128250"/>
            <a:ext cx="1209891" cy="2652743"/>
          </a:xfrm>
          <a:prstGeom prst="rect">
            <a:avLst/>
          </a:prstGeom>
        </p:spPr>
      </p:pic>
      <p:sp>
        <p:nvSpPr>
          <p:cNvPr id="8" name="Content Placeholder 2">
            <a:extLst>
              <a:ext uri="{FF2B5EF4-FFF2-40B4-BE49-F238E27FC236}">
                <a16:creationId xmlns:a16="http://schemas.microsoft.com/office/drawing/2014/main" id="{FD920088-0864-94D0-E70B-18A3A7D0DF6B}"/>
              </a:ext>
            </a:extLst>
          </p:cNvPr>
          <p:cNvSpPr txBox="1">
            <a:spLocks/>
          </p:cNvSpPr>
          <p:nvPr/>
        </p:nvSpPr>
        <p:spPr>
          <a:xfrm>
            <a:off x="8084240" y="3458746"/>
            <a:ext cx="1364755" cy="575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Regenerative HX bypass</a:t>
            </a:r>
          </a:p>
        </p:txBody>
      </p:sp>
      <p:cxnSp>
        <p:nvCxnSpPr>
          <p:cNvPr id="9" name="Straight Arrow Connector 8">
            <a:extLst>
              <a:ext uri="{FF2B5EF4-FFF2-40B4-BE49-F238E27FC236}">
                <a16:creationId xmlns:a16="http://schemas.microsoft.com/office/drawing/2014/main" id="{2291C3D8-FFD3-9399-1726-C065FBAB2196}"/>
              </a:ext>
            </a:extLst>
          </p:cNvPr>
          <p:cNvCxnSpPr>
            <a:cxnSpLocks/>
          </p:cNvCxnSpPr>
          <p:nvPr/>
        </p:nvCxnSpPr>
        <p:spPr>
          <a:xfrm flipV="1">
            <a:off x="9059020" y="4710981"/>
            <a:ext cx="531519" cy="13265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91439E9C-3D2F-0F69-B965-A286C3DF8F72}"/>
              </a:ext>
            </a:extLst>
          </p:cNvPr>
          <p:cNvSpPr txBox="1">
            <a:spLocks/>
          </p:cNvSpPr>
          <p:nvPr/>
        </p:nvSpPr>
        <p:spPr>
          <a:xfrm>
            <a:off x="8536404" y="2714212"/>
            <a:ext cx="1209891" cy="452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To</a:t>
            </a:r>
            <a:br>
              <a:rPr lang="en-US" sz="1600" dirty="0"/>
            </a:br>
            <a:r>
              <a:rPr lang="en-US" sz="1600" dirty="0"/>
              <a:t>radiators</a:t>
            </a:r>
          </a:p>
        </p:txBody>
      </p:sp>
      <p:sp>
        <p:nvSpPr>
          <p:cNvPr id="11" name="Content Placeholder 2">
            <a:extLst>
              <a:ext uri="{FF2B5EF4-FFF2-40B4-BE49-F238E27FC236}">
                <a16:creationId xmlns:a16="http://schemas.microsoft.com/office/drawing/2014/main" id="{2A33F6A6-47D2-E291-E2D9-1E5E14544B8B}"/>
              </a:ext>
            </a:extLst>
          </p:cNvPr>
          <p:cNvSpPr txBox="1">
            <a:spLocks/>
          </p:cNvSpPr>
          <p:nvPr/>
        </p:nvSpPr>
        <p:spPr>
          <a:xfrm>
            <a:off x="9590539" y="2656821"/>
            <a:ext cx="1057434" cy="485938"/>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From radiators</a:t>
            </a:r>
          </a:p>
        </p:txBody>
      </p:sp>
      <p:cxnSp>
        <p:nvCxnSpPr>
          <p:cNvPr id="12" name="Straight Arrow Connector 11">
            <a:extLst>
              <a:ext uri="{FF2B5EF4-FFF2-40B4-BE49-F238E27FC236}">
                <a16:creationId xmlns:a16="http://schemas.microsoft.com/office/drawing/2014/main" id="{3AD1A105-BA8B-C889-BE87-7B45CD333C7F}"/>
              </a:ext>
            </a:extLst>
          </p:cNvPr>
          <p:cNvCxnSpPr>
            <a:cxnSpLocks/>
          </p:cNvCxnSpPr>
          <p:nvPr/>
        </p:nvCxnSpPr>
        <p:spPr>
          <a:xfrm>
            <a:off x="9016414" y="3801784"/>
            <a:ext cx="346608" cy="232708"/>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B991C50E-032D-D0F5-893F-1BE8041AFBFE}"/>
              </a:ext>
            </a:extLst>
          </p:cNvPr>
          <p:cNvPicPr>
            <a:picLocks noChangeAspect="1"/>
          </p:cNvPicPr>
          <p:nvPr/>
        </p:nvPicPr>
        <p:blipFill>
          <a:blip r:embed="rId7"/>
          <a:stretch>
            <a:fillRect/>
          </a:stretch>
        </p:blipFill>
        <p:spPr>
          <a:xfrm>
            <a:off x="10630935" y="2297064"/>
            <a:ext cx="1356549" cy="3753119"/>
          </a:xfrm>
          <a:prstGeom prst="rect">
            <a:avLst/>
          </a:prstGeom>
        </p:spPr>
      </p:pic>
      <p:sp>
        <p:nvSpPr>
          <p:cNvPr id="14" name="Content Placeholder 2">
            <a:extLst>
              <a:ext uri="{FF2B5EF4-FFF2-40B4-BE49-F238E27FC236}">
                <a16:creationId xmlns:a16="http://schemas.microsoft.com/office/drawing/2014/main" id="{259D7919-ED14-EF5F-3EC0-4FB42F2D0888}"/>
              </a:ext>
            </a:extLst>
          </p:cNvPr>
          <p:cNvSpPr txBox="1">
            <a:spLocks/>
          </p:cNvSpPr>
          <p:nvPr/>
        </p:nvSpPr>
        <p:spPr>
          <a:xfrm>
            <a:off x="4469899" y="6385130"/>
            <a:ext cx="776086" cy="365125"/>
          </a:xfrm>
          <a:prstGeom prst="rect">
            <a:avLst/>
          </a:prstGeom>
          <a:solidFill>
            <a:schemeClr val="bg1"/>
          </a:solidFill>
        </p:spPr>
        <p:txBody>
          <a:bodyPr vert="horz" lIns="0" tIns="45720" rIns="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ITCS</a:t>
            </a:r>
          </a:p>
        </p:txBody>
      </p:sp>
      <p:sp>
        <p:nvSpPr>
          <p:cNvPr id="15" name="Content Placeholder 2">
            <a:extLst>
              <a:ext uri="{FF2B5EF4-FFF2-40B4-BE49-F238E27FC236}">
                <a16:creationId xmlns:a16="http://schemas.microsoft.com/office/drawing/2014/main" id="{D2E33B04-B908-74FA-1118-572133F5E2F3}"/>
              </a:ext>
            </a:extLst>
          </p:cNvPr>
          <p:cNvSpPr txBox="1">
            <a:spLocks/>
          </p:cNvSpPr>
          <p:nvPr/>
        </p:nvSpPr>
        <p:spPr>
          <a:xfrm>
            <a:off x="8947182" y="5640454"/>
            <a:ext cx="1649553" cy="58529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FF0000"/>
                </a:solidFill>
              </a:rPr>
              <a:t>Heat Loads applied to IATCS lumps</a:t>
            </a:r>
          </a:p>
        </p:txBody>
      </p:sp>
      <p:sp>
        <p:nvSpPr>
          <p:cNvPr id="16" name="Content Placeholder 2">
            <a:extLst>
              <a:ext uri="{FF2B5EF4-FFF2-40B4-BE49-F238E27FC236}">
                <a16:creationId xmlns:a16="http://schemas.microsoft.com/office/drawing/2014/main" id="{C9895CEC-F942-ABF1-E7B8-FD242BCFB0EA}"/>
              </a:ext>
            </a:extLst>
          </p:cNvPr>
          <p:cNvSpPr txBox="1">
            <a:spLocks/>
          </p:cNvSpPr>
          <p:nvPr/>
        </p:nvSpPr>
        <p:spPr>
          <a:xfrm>
            <a:off x="9853723" y="1830377"/>
            <a:ext cx="2171501" cy="58529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Radiator wings articulate to maintain edge-to-Sun</a:t>
            </a:r>
          </a:p>
        </p:txBody>
      </p:sp>
      <p:sp>
        <p:nvSpPr>
          <p:cNvPr id="3" name="Rectangle 2">
            <a:extLst>
              <a:ext uri="{FF2B5EF4-FFF2-40B4-BE49-F238E27FC236}">
                <a16:creationId xmlns:a16="http://schemas.microsoft.com/office/drawing/2014/main" id="{6443C912-1355-8040-79A9-3FE7C14E318C}"/>
              </a:ext>
            </a:extLst>
          </p:cNvPr>
          <p:cNvSpPr/>
          <p:nvPr/>
        </p:nvSpPr>
        <p:spPr>
          <a:xfrm>
            <a:off x="11791950" y="4454795"/>
            <a:ext cx="305500" cy="3034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F70449-08CC-E06C-B4B9-3C031CD51785}"/>
              </a:ext>
            </a:extLst>
          </p:cNvPr>
          <p:cNvSpPr/>
          <p:nvPr/>
        </p:nvSpPr>
        <p:spPr>
          <a:xfrm>
            <a:off x="684430" y="3706171"/>
            <a:ext cx="938526" cy="164592"/>
          </a:xfrm>
          <a:prstGeom prst="rect">
            <a:avLst/>
          </a:prstGeom>
          <a:solidFill>
            <a:schemeClr val="bg1"/>
          </a:solid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rgbClr val="0070C0"/>
                </a:solidFill>
              </a:rPr>
              <a:t>From Radiator groups</a:t>
            </a:r>
          </a:p>
        </p:txBody>
      </p:sp>
      <p:sp>
        <p:nvSpPr>
          <p:cNvPr id="17" name="Rectangle 16">
            <a:extLst>
              <a:ext uri="{FF2B5EF4-FFF2-40B4-BE49-F238E27FC236}">
                <a16:creationId xmlns:a16="http://schemas.microsoft.com/office/drawing/2014/main" id="{D1AA7036-6737-23BA-F011-FA7436007469}"/>
              </a:ext>
            </a:extLst>
          </p:cNvPr>
          <p:cNvSpPr/>
          <p:nvPr/>
        </p:nvSpPr>
        <p:spPr>
          <a:xfrm>
            <a:off x="1673198" y="4603350"/>
            <a:ext cx="730250" cy="148156"/>
          </a:xfrm>
          <a:prstGeom prst="rect">
            <a:avLst/>
          </a:prstGeom>
          <a:solidFill>
            <a:schemeClr val="bg1"/>
          </a:solid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rgbClr val="0070C0"/>
                </a:solidFill>
              </a:rPr>
              <a:t>Radiator bypass</a:t>
            </a:r>
          </a:p>
        </p:txBody>
      </p:sp>
      <p:sp>
        <p:nvSpPr>
          <p:cNvPr id="18" name="Rectangle 17">
            <a:extLst>
              <a:ext uri="{FF2B5EF4-FFF2-40B4-BE49-F238E27FC236}">
                <a16:creationId xmlns:a16="http://schemas.microsoft.com/office/drawing/2014/main" id="{5D3A3ADD-1F01-0AFE-DEE4-5773179E9848}"/>
              </a:ext>
            </a:extLst>
          </p:cNvPr>
          <p:cNvSpPr/>
          <p:nvPr/>
        </p:nvSpPr>
        <p:spPr>
          <a:xfrm>
            <a:off x="1973132" y="3706171"/>
            <a:ext cx="938526" cy="164592"/>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dirty="0">
                <a:solidFill>
                  <a:srgbClr val="FF0000"/>
                </a:solidFill>
              </a:rPr>
              <a:t>To Radiator groups</a:t>
            </a:r>
          </a:p>
        </p:txBody>
      </p:sp>
      <p:sp>
        <p:nvSpPr>
          <p:cNvPr id="19" name="Content Placeholder 2">
            <a:extLst>
              <a:ext uri="{FF2B5EF4-FFF2-40B4-BE49-F238E27FC236}">
                <a16:creationId xmlns:a16="http://schemas.microsoft.com/office/drawing/2014/main" id="{FF52DA50-C058-9763-0D17-22D979D3EEE8}"/>
              </a:ext>
            </a:extLst>
          </p:cNvPr>
          <p:cNvSpPr txBox="1">
            <a:spLocks/>
          </p:cNvSpPr>
          <p:nvPr/>
        </p:nvSpPr>
        <p:spPr>
          <a:xfrm>
            <a:off x="8575654" y="4809065"/>
            <a:ext cx="776086" cy="365125"/>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IFHX</a:t>
            </a:r>
          </a:p>
        </p:txBody>
      </p:sp>
      <p:sp>
        <p:nvSpPr>
          <p:cNvPr id="20" name="Content Placeholder 2">
            <a:extLst>
              <a:ext uri="{FF2B5EF4-FFF2-40B4-BE49-F238E27FC236}">
                <a16:creationId xmlns:a16="http://schemas.microsoft.com/office/drawing/2014/main" id="{310E63EE-7F24-9C99-2127-184BB6FA8B58}"/>
              </a:ext>
            </a:extLst>
          </p:cNvPr>
          <p:cNvSpPr txBox="1">
            <a:spLocks/>
          </p:cNvSpPr>
          <p:nvPr/>
        </p:nvSpPr>
        <p:spPr>
          <a:xfrm>
            <a:off x="1381679" y="6385130"/>
            <a:ext cx="776086" cy="365125"/>
          </a:xfrm>
          <a:prstGeom prst="rect">
            <a:avLst/>
          </a:prstGeom>
          <a:solidFill>
            <a:schemeClr val="bg1"/>
          </a:solidFill>
        </p:spPr>
        <p:txBody>
          <a:bodyPr vert="horz" lIns="0" tIns="45720" rIns="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ETCS</a:t>
            </a:r>
          </a:p>
        </p:txBody>
      </p:sp>
    </p:spTree>
    <p:extLst>
      <p:ext uri="{BB962C8B-B14F-4D97-AF65-F5344CB8AC3E}">
        <p14:creationId xmlns:p14="http://schemas.microsoft.com/office/powerpoint/2010/main" val="3493324216"/>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B7212-6876-AC95-E716-66C56F7D0BC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23B5953-A57B-403E-F2BE-66068271EEE8}"/>
              </a:ext>
            </a:extLst>
          </p:cNvPr>
          <p:cNvSpPr>
            <a:spLocks noGrp="1"/>
          </p:cNvSpPr>
          <p:nvPr>
            <p:ph type="body" idx="1"/>
          </p:nvPr>
        </p:nvSpPr>
        <p:spPr/>
        <p:txBody>
          <a:bodyPr/>
          <a:lstStyle/>
          <a:p>
            <a:r>
              <a:rPr lang="en-US" sz="4400" dirty="0"/>
              <a:t>Passive Thermal Control </a:t>
            </a:r>
          </a:p>
        </p:txBody>
      </p:sp>
    </p:spTree>
    <p:extLst>
      <p:ext uri="{BB962C8B-B14F-4D97-AF65-F5344CB8AC3E}">
        <p14:creationId xmlns:p14="http://schemas.microsoft.com/office/powerpoint/2010/main" val="1233605022"/>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4CB93-5C24-FAE5-D4AD-E394D0B72CD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99A0D2F-1094-9423-5323-7BB6F8857B45}"/>
              </a:ext>
            </a:extLst>
          </p:cNvPr>
          <p:cNvSpPr>
            <a:spLocks noGrp="1"/>
          </p:cNvSpPr>
          <p:nvPr>
            <p:ph type="body" idx="1"/>
          </p:nvPr>
        </p:nvSpPr>
        <p:spPr/>
        <p:txBody>
          <a:bodyPr/>
          <a:lstStyle/>
          <a:p>
            <a:r>
              <a:rPr lang="en-US" sz="4800" dirty="0"/>
              <a:t>Heater Architecture</a:t>
            </a:r>
          </a:p>
        </p:txBody>
      </p:sp>
    </p:spTree>
    <p:extLst>
      <p:ext uri="{BB962C8B-B14F-4D97-AF65-F5344CB8AC3E}">
        <p14:creationId xmlns:p14="http://schemas.microsoft.com/office/powerpoint/2010/main" val="1690134964"/>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F36B834B-EB9B-5B45-8A3D-7B6D56D308D4}"/>
              </a:ext>
            </a:extLst>
          </p:cNvPr>
          <p:cNvPicPr>
            <a:picLocks noChangeAspect="1"/>
          </p:cNvPicPr>
          <p:nvPr/>
        </p:nvPicPr>
        <p:blipFill rotWithShape="1">
          <a:blip r:embed="rId3">
            <a:extLst>
              <a:ext uri="{28A0092B-C50C-407E-A947-70E740481C1C}">
                <a14:useLocalDpi xmlns:a14="http://schemas.microsoft.com/office/drawing/2010/main" val="0"/>
              </a:ext>
            </a:extLst>
          </a:blip>
          <a:srcRect l="-1" r="146" b="1536"/>
          <a:stretch/>
        </p:blipFill>
        <p:spPr>
          <a:xfrm>
            <a:off x="-1784" y="106326"/>
            <a:ext cx="12196907" cy="6752662"/>
          </a:xfrm>
          <a:prstGeom prst="rect">
            <a:avLst/>
          </a:prstGeom>
        </p:spPr>
      </p:pic>
      <p:sp>
        <p:nvSpPr>
          <p:cNvPr id="2" name="Rectangle 1">
            <a:extLst>
              <a:ext uri="{FF2B5EF4-FFF2-40B4-BE49-F238E27FC236}">
                <a16:creationId xmlns:a16="http://schemas.microsoft.com/office/drawing/2014/main" id="{DE9F420A-8868-EA5D-3311-07D36E96E7A2}"/>
              </a:ext>
            </a:extLst>
          </p:cNvPr>
          <p:cNvSpPr/>
          <p:nvPr/>
        </p:nvSpPr>
        <p:spPr>
          <a:xfrm>
            <a:off x="0" y="3972"/>
            <a:ext cx="12192000" cy="1085865"/>
          </a:xfrm>
          <a:prstGeom prst="rect">
            <a:avLst/>
          </a:prstGeom>
          <a:gradFill>
            <a:gsLst>
              <a:gs pos="100000">
                <a:schemeClr val="tx1"/>
              </a:gs>
              <a:gs pos="0">
                <a:schemeClr val="tx1">
                  <a:alpha val="0"/>
                </a:schemeClr>
              </a:gs>
              <a:gs pos="63000">
                <a:schemeClr val="tx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endParaRPr>
          </a:p>
        </p:txBody>
      </p:sp>
      <p:sp>
        <p:nvSpPr>
          <p:cNvPr id="3" name="Title 5">
            <a:extLst>
              <a:ext uri="{FF2B5EF4-FFF2-40B4-BE49-F238E27FC236}">
                <a16:creationId xmlns:a16="http://schemas.microsoft.com/office/drawing/2014/main" id="{3646CE75-8B3F-4B77-C8FF-34750A8DD5E6}"/>
              </a:ext>
            </a:extLst>
          </p:cNvPr>
          <p:cNvSpPr txBox="1">
            <a:spLocks/>
          </p:cNvSpPr>
          <p:nvPr/>
        </p:nvSpPr>
        <p:spPr>
          <a:xfrm>
            <a:off x="3240088" y="295275"/>
            <a:ext cx="8751887" cy="590201"/>
          </a:xfrm>
          <a:prstGeom prst="rect">
            <a:avLst/>
          </a:prstGeom>
        </p:spPr>
        <p:txBody>
          <a:bodyPr anchor="t">
            <a:normAutofit fontScale="85000" lnSpcReduction="10000"/>
          </a:bodyPr>
          <a:lst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4000" dirty="0">
                <a:latin typeface="Arial" panose="020B0604020202020204" pitchFamily="34" charset="0"/>
                <a:cs typeface="Arial" panose="020B0604020202020204" pitchFamily="34" charset="0"/>
              </a:rPr>
              <a:t>IV-VII+:</a:t>
            </a:r>
            <a:r>
              <a:rPr lang="EN-US" sz="3200" dirty="0">
                <a:latin typeface="Arial" panose="020B0604020202020204" pitchFamily="34" charset="0"/>
                <a:cs typeface="Arial" panose="020B0604020202020204" pitchFamily="34" charset="0"/>
              </a:rPr>
              <a:t> SUSTAINING MISSIONS TO THE MOON</a:t>
            </a:r>
            <a:endParaRPr lang="EN-US" sz="3200" dirty="0">
              <a:solidFill>
                <a:srgbClr val="FFFFFF"/>
              </a:solidFill>
              <a:cs typeface="Arial" panose="020B060402020202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DDF43C1E-CD4F-9ECF-DCFE-3A0B6F27C8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820" y="371475"/>
            <a:ext cx="2022741" cy="376496"/>
          </a:xfrm>
          <a:prstGeom prst="rect">
            <a:avLst/>
          </a:prstGeom>
        </p:spPr>
      </p:pic>
    </p:spTree>
    <p:extLst>
      <p:ext uri="{BB962C8B-B14F-4D97-AF65-F5344CB8AC3E}">
        <p14:creationId xmlns:p14="http://schemas.microsoft.com/office/powerpoint/2010/main" val="1906650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C6A8-212A-439F-B1A9-326D0E9E9BBA}"/>
              </a:ext>
            </a:extLst>
          </p:cNvPr>
          <p:cNvSpPr>
            <a:spLocks noGrp="1"/>
          </p:cNvSpPr>
          <p:nvPr>
            <p:ph type="title"/>
          </p:nvPr>
        </p:nvSpPr>
        <p:spPr/>
        <p:txBody>
          <a:bodyPr/>
          <a:lstStyle/>
          <a:p>
            <a:r>
              <a:rPr lang="en-US" dirty="0">
                <a:ea typeface="ヒラギノ角ゴ Pro W3"/>
              </a:rPr>
              <a:t>Gateway Heater Architecture</a:t>
            </a:r>
            <a:r>
              <a:rPr lang="en-US" baseline="30000" dirty="0"/>
              <a:t> </a:t>
            </a:r>
            <a:endParaRPr lang="en-US" dirty="0"/>
          </a:p>
        </p:txBody>
      </p:sp>
      <p:sp>
        <p:nvSpPr>
          <p:cNvPr id="3" name="Content Placeholder 2">
            <a:extLst>
              <a:ext uri="{FF2B5EF4-FFF2-40B4-BE49-F238E27FC236}">
                <a16:creationId xmlns:a16="http://schemas.microsoft.com/office/drawing/2014/main" id="{87490254-4DD9-4FEB-A297-8CF898892D03}"/>
              </a:ext>
            </a:extLst>
          </p:cNvPr>
          <p:cNvSpPr>
            <a:spLocks noGrp="1"/>
          </p:cNvSpPr>
          <p:nvPr>
            <p:ph idx="1"/>
          </p:nvPr>
        </p:nvSpPr>
        <p:spPr>
          <a:xfrm>
            <a:off x="226480" y="925321"/>
            <a:ext cx="6532540" cy="5699767"/>
          </a:xfrm>
        </p:spPr>
        <p:txBody>
          <a:bodyPr/>
          <a:lstStyle/>
          <a:p>
            <a:r>
              <a:rPr lang="en-US" sz="1200" dirty="0">
                <a:ea typeface="ヒラギノ角ゴ Pro W3"/>
              </a:rPr>
              <a:t>Each Gateway module and element will have its own independent heater architecture which includes shell heaters, radiator heaters (if applicable), docking system heaters (if applicable), heaters for powered down avionics, and heaters for other external components. </a:t>
            </a:r>
          </a:p>
          <a:p>
            <a:pPr lvl="1"/>
            <a:r>
              <a:rPr lang="en-US" sz="1200" dirty="0">
                <a:ea typeface="ヒラギノ角ゴ Pro W3"/>
              </a:rPr>
              <a:t>Radiator heaters are needed to keep radiator fluid above -70</a:t>
            </a:r>
            <a:r>
              <a:rPr lang="en-US" sz="1200" dirty="0">
                <a:latin typeface="DengXian" panose="02010600030101010101" pitchFamily="2" charset="-122"/>
                <a:ea typeface="DengXian" panose="02010600030101010101" pitchFamily="2" charset="-122"/>
              </a:rPr>
              <a:t>°</a:t>
            </a:r>
            <a:r>
              <a:rPr lang="en-US" sz="1200" dirty="0">
                <a:ea typeface="ヒラギノ角ゴ Pro W3"/>
              </a:rPr>
              <a:t>C for transit but are not typically needed in NRHO. </a:t>
            </a:r>
          </a:p>
          <a:p>
            <a:pPr lvl="1"/>
            <a:r>
              <a:rPr lang="en-US" sz="1200" dirty="0">
                <a:ea typeface="ヒラギノ角ゴ Pro W3"/>
              </a:rPr>
              <a:t>To prevent condensation shell heater setpoints are +5</a:t>
            </a:r>
            <a:r>
              <a:rPr lang="en-US" sz="1200" dirty="0">
                <a:latin typeface="DengXian" panose="02010600030101010101" pitchFamily="2" charset="-122"/>
                <a:ea typeface="DengXian" panose="02010600030101010101" pitchFamily="2" charset="-122"/>
              </a:rPr>
              <a:t>°</a:t>
            </a:r>
            <a:r>
              <a:rPr lang="en-US" sz="1200" dirty="0">
                <a:ea typeface="ヒラギノ角ゴ Pro W3"/>
              </a:rPr>
              <a:t>C above the dewpoint. </a:t>
            </a:r>
          </a:p>
          <a:p>
            <a:pPr lvl="2"/>
            <a:r>
              <a:rPr lang="en-US" sz="1200" dirty="0">
                <a:ea typeface="ヒラギノ角ゴ Pro W3"/>
              </a:rPr>
              <a:t>Dewpoint is dependent on crewed and uncrewed mission phases. </a:t>
            </a:r>
          </a:p>
          <a:p>
            <a:pPr lvl="1"/>
            <a:r>
              <a:rPr lang="en-US" sz="1200" dirty="0">
                <a:ea typeface="ヒラギノ角ゴ Pro W3"/>
              </a:rPr>
              <a:t>Shell heater architecture is designed using thermal analysis and parameters explained in the next slide. </a:t>
            </a:r>
          </a:p>
          <a:p>
            <a:r>
              <a:rPr lang="en-US" sz="1200" dirty="0">
                <a:ea typeface="ヒラギノ角ゴ Pro W3"/>
              </a:rPr>
              <a:t>To allow for setpoint changes during different phases of mission, computer-controlled software is used to manage and control each individual heater architecture. </a:t>
            </a:r>
          </a:p>
          <a:p>
            <a:pPr lvl="1"/>
            <a:r>
              <a:rPr lang="en-US" sz="1200" dirty="0">
                <a:ea typeface="ヒラギノ角ゴ Pro W3"/>
              </a:rPr>
              <a:t>Computer controlled software is ideal for unmanned long duration missions.</a:t>
            </a:r>
          </a:p>
          <a:p>
            <a:pPr lvl="1"/>
            <a:r>
              <a:rPr lang="en-US" sz="1200" dirty="0">
                <a:ea typeface="ヒラギノ角ゴ Pro W3"/>
              </a:rPr>
              <a:t>The shell heater control hardware needed for a computer-controlled system includes programmable switch controllers, temperature sensors (RTDs or thermistors), fuses, and relays. </a:t>
            </a:r>
          </a:p>
          <a:p>
            <a:r>
              <a:rPr lang="en-US" sz="1200" dirty="0">
                <a:ea typeface="ヒラギノ角ゴ Pro W3"/>
              </a:rPr>
              <a:t>Example of modeled heater architecture to the right. Working HALO Thermal Model with Heater Zones</a:t>
            </a:r>
          </a:p>
          <a:p>
            <a:pPr lvl="1"/>
            <a:r>
              <a:rPr lang="en-US" sz="1200" dirty="0">
                <a:ea typeface="ヒラギノ角ゴ Pro W3"/>
              </a:rPr>
              <a:t>Heater architecture provided by Northup-Grumman.</a:t>
            </a:r>
          </a:p>
          <a:p>
            <a:pPr lvl="2"/>
            <a:r>
              <a:rPr lang="en-US" sz="1200" dirty="0">
                <a:ea typeface="ヒラギノ角ゴ Pro W3"/>
              </a:rPr>
              <a:t>NASA Gateway baseline is assumed until heater architecture is provided by the module or element owner.</a:t>
            </a:r>
          </a:p>
          <a:p>
            <a:pPr lvl="1"/>
            <a:r>
              <a:rPr lang="en-US" sz="1200" dirty="0">
                <a:ea typeface="ヒラギノ角ゴ Pro W3"/>
              </a:rPr>
              <a:t>Heater zones on the shell are arranged in rings.</a:t>
            </a:r>
          </a:p>
          <a:p>
            <a:pPr lvl="1"/>
            <a:r>
              <a:rPr lang="en-US" sz="1200" dirty="0">
                <a:ea typeface="ヒラギノ角ゴ Pro W3"/>
              </a:rPr>
              <a:t>Heaters and RTDs are represented as red arrows.</a:t>
            </a:r>
          </a:p>
          <a:p>
            <a:pPr marL="457200" lvl="1" indent="0">
              <a:buNone/>
            </a:pPr>
            <a:endParaRPr lang="en-US" sz="1300" dirty="0">
              <a:ea typeface="ヒラギノ角ゴ Pro W3"/>
            </a:endParaRPr>
          </a:p>
        </p:txBody>
      </p:sp>
      <p:pic>
        <p:nvPicPr>
          <p:cNvPr id="28" name="Picture 27">
            <a:extLst>
              <a:ext uri="{FF2B5EF4-FFF2-40B4-BE49-F238E27FC236}">
                <a16:creationId xmlns:a16="http://schemas.microsoft.com/office/drawing/2014/main" id="{5B3AA9C3-3E15-99CF-9B4F-EFB3F38BF1B7}"/>
              </a:ext>
            </a:extLst>
          </p:cNvPr>
          <p:cNvPicPr>
            <a:picLocks noChangeAspect="1"/>
          </p:cNvPicPr>
          <p:nvPr/>
        </p:nvPicPr>
        <p:blipFill>
          <a:blip r:embed="rId3"/>
          <a:srcRect/>
          <a:stretch/>
        </p:blipFill>
        <p:spPr>
          <a:xfrm>
            <a:off x="7598447" y="2994508"/>
            <a:ext cx="3515097" cy="322469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AD340167-226E-07DE-FA82-CC3F0EB5A4E2}"/>
              </a:ext>
            </a:extLst>
          </p:cNvPr>
          <p:cNvSpPr txBox="1"/>
          <p:nvPr/>
        </p:nvSpPr>
        <p:spPr>
          <a:xfrm>
            <a:off x="7598447" y="6309734"/>
            <a:ext cx="3515097" cy="461665"/>
          </a:xfrm>
          <a:prstGeom prst="rect">
            <a:avLst/>
          </a:prstGeom>
          <a:noFill/>
          <a:ln w="19050">
            <a:solidFill>
              <a:schemeClr val="tx1"/>
            </a:solidFill>
          </a:ln>
        </p:spPr>
        <p:txBody>
          <a:bodyPr wrap="square" rtlCol="0">
            <a:spAutoFit/>
          </a:bodyPr>
          <a:lstStyle/>
          <a:p>
            <a:pPr algn="ctr"/>
            <a:r>
              <a:rPr lang="en-US" sz="1200" b="1" dirty="0"/>
              <a:t>HALO Thermal Model used during heater analysis. Heaters and RTDS are represented as red arrows</a:t>
            </a:r>
          </a:p>
        </p:txBody>
      </p:sp>
      <p:pic>
        <p:nvPicPr>
          <p:cNvPr id="1026" name="Picture 2" descr="Polyimide Flexible Heater Sample Kit 15 different Heaters">
            <a:extLst>
              <a:ext uri="{FF2B5EF4-FFF2-40B4-BE49-F238E27FC236}">
                <a16:creationId xmlns:a16="http://schemas.microsoft.com/office/drawing/2014/main" id="{280BA4CA-D8EC-C3FA-B207-DD694B9B7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2438" y="910336"/>
            <a:ext cx="1946762" cy="1946762"/>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6AA6D7-0F51-C938-839D-AF3905206305}"/>
              </a:ext>
            </a:extLst>
          </p:cNvPr>
          <p:cNvSpPr txBox="1"/>
          <p:nvPr/>
        </p:nvSpPr>
        <p:spPr>
          <a:xfrm>
            <a:off x="7598447" y="1558358"/>
            <a:ext cx="1214632" cy="650718"/>
          </a:xfrm>
          <a:prstGeom prst="rect">
            <a:avLst/>
          </a:prstGeom>
          <a:noFill/>
          <a:ln w="19050">
            <a:solidFill>
              <a:schemeClr val="tx1"/>
            </a:solidFill>
          </a:ln>
        </p:spPr>
        <p:txBody>
          <a:bodyPr wrap="square" rtlCol="0">
            <a:spAutoFit/>
          </a:bodyPr>
          <a:lstStyle/>
          <a:p>
            <a:pPr algn="ctr"/>
            <a:r>
              <a:rPr lang="en-US" sz="1200" b="1" dirty="0"/>
              <a:t>Kapton Polyimide Film Heaters </a:t>
            </a:r>
          </a:p>
        </p:txBody>
      </p:sp>
    </p:spTree>
    <p:extLst>
      <p:ext uri="{BB962C8B-B14F-4D97-AF65-F5344CB8AC3E}">
        <p14:creationId xmlns:p14="http://schemas.microsoft.com/office/powerpoint/2010/main" val="2634849144"/>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4826-A78C-3317-B6F0-5D544A28540B}"/>
              </a:ext>
            </a:extLst>
          </p:cNvPr>
          <p:cNvSpPr>
            <a:spLocks noGrp="1"/>
          </p:cNvSpPr>
          <p:nvPr>
            <p:ph type="title"/>
          </p:nvPr>
        </p:nvSpPr>
        <p:spPr/>
        <p:txBody>
          <a:bodyPr/>
          <a:lstStyle/>
          <a:p>
            <a:r>
              <a:rPr lang="en-US" dirty="0"/>
              <a:t>How to Design Shell Heater Architecture</a:t>
            </a:r>
          </a:p>
        </p:txBody>
      </p:sp>
      <p:graphicFrame>
        <p:nvGraphicFramePr>
          <p:cNvPr id="5" name="Table 5">
            <a:extLst>
              <a:ext uri="{FF2B5EF4-FFF2-40B4-BE49-F238E27FC236}">
                <a16:creationId xmlns:a16="http://schemas.microsoft.com/office/drawing/2014/main" id="{05E78E6B-7F98-4276-BDF6-577125B4B48E}"/>
              </a:ext>
            </a:extLst>
          </p:cNvPr>
          <p:cNvGraphicFramePr>
            <a:graphicFrameLocks noGrp="1"/>
          </p:cNvGraphicFramePr>
          <p:nvPr>
            <p:extLst>
              <p:ext uri="{D42A27DB-BD31-4B8C-83A1-F6EECF244321}">
                <p14:modId xmlns:p14="http://schemas.microsoft.com/office/powerpoint/2010/main" val="253169191"/>
              </p:ext>
            </p:extLst>
          </p:nvPr>
        </p:nvGraphicFramePr>
        <p:xfrm>
          <a:off x="175260" y="914401"/>
          <a:ext cx="11873552" cy="5699760"/>
        </p:xfrm>
        <a:graphic>
          <a:graphicData uri="http://schemas.openxmlformats.org/drawingml/2006/table">
            <a:tbl>
              <a:tblPr firstRow="1" bandRow="1">
                <a:tableStyleId>{5C22544A-7EE6-4342-B048-85BDC9FD1C3A}</a:tableStyleId>
              </a:tblPr>
              <a:tblGrid>
                <a:gridCol w="5936776">
                  <a:extLst>
                    <a:ext uri="{9D8B030D-6E8A-4147-A177-3AD203B41FA5}">
                      <a16:colId xmlns:a16="http://schemas.microsoft.com/office/drawing/2014/main" val="3931581650"/>
                    </a:ext>
                  </a:extLst>
                </a:gridCol>
                <a:gridCol w="5936776">
                  <a:extLst>
                    <a:ext uri="{9D8B030D-6E8A-4147-A177-3AD203B41FA5}">
                      <a16:colId xmlns:a16="http://schemas.microsoft.com/office/drawing/2014/main" val="1927053496"/>
                    </a:ext>
                  </a:extLst>
                </a:gridCol>
              </a:tblGrid>
              <a:tr h="294399">
                <a:tc>
                  <a:txBody>
                    <a:bodyPr/>
                    <a:lstStyle/>
                    <a:p>
                      <a:pPr algn="ctr"/>
                      <a:r>
                        <a:rPr lang="en-US" sz="1400">
                          <a:latin typeface="Arial" panose="020B0604020202020204" pitchFamily="34" charset="0"/>
                          <a:cs typeface="Arial" panose="020B0604020202020204" pitchFamily="34" charset="0"/>
                        </a:rPr>
                        <a:t>Heater Architecture Analysis and Parameters</a:t>
                      </a:r>
                      <a:endParaRPr lang="en-US" sz="1400" dirty="0">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Heater Architecture Design Approach</a:t>
                      </a:r>
                      <a:endParaRPr lang="en-US" sz="1400" dirty="0">
                        <a:latin typeface="Arial" panose="020B0604020202020204" pitchFamily="34" charset="0"/>
                        <a:cs typeface="Arial" panose="020B0604020202020204" pitchFamily="34" charset="0"/>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BBB59"/>
                    </a:solidFill>
                  </a:tcPr>
                </a:tc>
                <a:extLst>
                  <a:ext uri="{0D108BD9-81ED-4DB2-BD59-A6C34878D82A}">
                    <a16:rowId xmlns:a16="http://schemas.microsoft.com/office/drawing/2014/main" val="3629081788"/>
                  </a:ext>
                </a:extLst>
              </a:tr>
              <a:tr h="150143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Makeup energy analysis </a:t>
                      </a:r>
                      <a:r>
                        <a:rPr lang="en-US" sz="1200" b="0">
                          <a:solidFill>
                            <a:srgbClr val="000000"/>
                          </a:solidFill>
                          <a:effectLst/>
                          <a:latin typeface="Arial" panose="020B0604020202020204" pitchFamily="34" charset="0"/>
                          <a:cs typeface="Arial" panose="020B0604020202020204" pitchFamily="34" charset="0"/>
                        </a:rPr>
                        <a:t>calculates the make-up heater power required to maintain the inner wall temperatures during the worst cold cases. There are no other external heat loads included during this analysis, the inner wall temperature setpoints is the only variable being assessed. The make-up energy values for the worst case of each section is then used to develop heater zoning. </a:t>
                      </a:r>
                      <a:endParaRPr lang="en-US" sz="1200" b="0" i="0" dirty="0">
                        <a:solidFill>
                          <a:srgbClr val="000000"/>
                        </a:solidFill>
                        <a:effectLst/>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Use a detailed thermal math model to create a boundary node model.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Hold shell nodes to the inner wall temperature setpoint, solve for the power input required to maintain that temperature.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The inner wall temperature should be based on dew point limits to protect against condensation.</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Make up energy values should be found for each portion of the spacecraft i.e., walls, forward/aft cones, all ports, etc.</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Assess uncrewed, crewed, and transit phases </a:t>
                      </a:r>
                      <a:endParaRPr lang="en-US" sz="1200" dirty="0">
                        <a:latin typeface="Arial" panose="020B0604020202020204" pitchFamily="34" charset="0"/>
                        <a:cs typeface="Arial" panose="020B0604020202020204" pitchFamily="34" charset="0"/>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EE7D1"/>
                    </a:solidFill>
                  </a:tcPr>
                </a:tc>
                <a:extLst>
                  <a:ext uri="{0D108BD9-81ED-4DB2-BD59-A6C34878D82A}">
                    <a16:rowId xmlns:a16="http://schemas.microsoft.com/office/drawing/2014/main" val="2918281135"/>
                  </a:ext>
                </a:extLst>
              </a:tr>
              <a:tr h="11481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Arial" panose="020B0604020202020204" pitchFamily="34" charset="0"/>
                          <a:cs typeface="Arial" panose="020B0604020202020204" pitchFamily="34" charset="0"/>
                        </a:rPr>
                        <a:t>The detailed heater analysis</a:t>
                      </a:r>
                      <a:r>
                        <a:rPr lang="en-US" sz="1200" b="0">
                          <a:solidFill>
                            <a:srgbClr val="000000"/>
                          </a:solidFill>
                          <a:latin typeface="Arial" panose="020B0604020202020204" pitchFamily="34" charset="0"/>
                          <a:cs typeface="Arial" panose="020B0604020202020204" pitchFamily="34" charset="0"/>
                        </a:rPr>
                        <a:t> sizes heaters and creates heater zones that maintain all temperature limits during worst-case cold environments</a:t>
                      </a:r>
                      <a:r>
                        <a:rPr lang="en-US" sz="1200">
                          <a:solidFill>
                            <a:srgbClr val="000000"/>
                          </a:solidFill>
                          <a:latin typeface="Arial" panose="020B0604020202020204" pitchFamily="34" charset="0"/>
                          <a:cs typeface="Arial" panose="020B0604020202020204" pitchFamily="34" charset="0"/>
                        </a:rPr>
                        <a:t>. Watt density should be considered to ensure heater sizes and heater zones do not damage structure. This is an iterative analysis that will take trial and error to find the best option. </a:t>
                      </a:r>
                      <a:endParaRPr lang="en-US" sz="1200" dirty="0">
                        <a:solidFill>
                          <a:srgbClr val="000000"/>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Heaters are sized and heater zones are created by running parametric studies done with a simplified thermal model </a:t>
                      </a:r>
                      <a:r>
                        <a:rPr lang="en-US" sz="1200" kern="1200">
                          <a:solidFill>
                            <a:schemeClr val="dk1"/>
                          </a:solidFill>
                          <a:latin typeface="Arial" panose="020B0604020202020204" pitchFamily="34" charset="0"/>
                          <a:ea typeface="+mn-ea"/>
                          <a:cs typeface="Arial" panose="020B0604020202020204" pitchFamily="34" charset="0"/>
                        </a:rPr>
                        <a:t>(</a:t>
                      </a:r>
                      <a:r>
                        <a:rPr lang="EN-US" sz="1200" u="sng" kern="1200">
                          <a:solidFill>
                            <a:schemeClr val="dk1"/>
                          </a:solidFill>
                          <a:latin typeface="Arial" panose="020B0604020202020204" pitchFamily="34" charset="0"/>
                          <a:ea typeface="+mn-ea"/>
                          <a:cs typeface="Arial" panose="020B0604020202020204" pitchFamily="34" charset="0"/>
                        </a:rPr>
                        <a:t>&lt;</a:t>
                      </a:r>
                      <a:r>
                        <a:rPr lang="EN-US" sz="1200" kern="1200">
                          <a:solidFill>
                            <a:schemeClr val="dk1"/>
                          </a:solidFill>
                          <a:latin typeface="Arial" panose="020B0604020202020204" pitchFamily="34" charset="0"/>
                          <a:ea typeface="+mn-ea"/>
                          <a:cs typeface="Arial" panose="020B0604020202020204" pitchFamily="34" charset="0"/>
                        </a:rPr>
                        <a:t>600 nodes and surfaces</a:t>
                      </a:r>
                      <a:r>
                        <a:rPr lang="en-US" sz="1200" kern="1200">
                          <a:solidFill>
                            <a:schemeClr val="dk1"/>
                          </a:solidFill>
                          <a:latin typeface="Arial" panose="020B0604020202020204" pitchFamily="34" charset="0"/>
                          <a:ea typeface="+mn-ea"/>
                          <a:cs typeface="Arial" panose="020B0604020202020204" pitchFamily="34" charset="0"/>
                        </a:rPr>
                        <a:t>)</a:t>
                      </a:r>
                      <a:r>
                        <a:rPr lang="en-US" sz="1200">
                          <a:latin typeface="Arial" panose="020B0604020202020204" pitchFamily="34" charset="0"/>
                          <a:cs typeface="Arial" panose="020B0604020202020204" pitchFamily="34" charset="0"/>
                        </a:rPr>
                        <a:t> in the worst-case cold environment with the appropriate mission attitudes and spacecraft configurations.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Temperature gradients across different portions of the shell can help to identify the best way to zone heaters. </a:t>
                      </a:r>
                      <a:endParaRPr lang="en-US" sz="1200" dirty="0">
                        <a:latin typeface="Arial" panose="020B0604020202020204" pitchFamily="34" charset="0"/>
                        <a:cs typeface="Arial" panose="020B0604020202020204" pitchFamily="34" charset="0"/>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F3EA"/>
                    </a:solidFill>
                  </a:tcPr>
                </a:tc>
                <a:extLst>
                  <a:ext uri="{0D108BD9-81ED-4DB2-BD59-A6C34878D82A}">
                    <a16:rowId xmlns:a16="http://schemas.microsoft.com/office/drawing/2014/main" val="3161153273"/>
                  </a:ext>
                </a:extLst>
              </a:tr>
              <a:tr h="97151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Watt density </a:t>
                      </a:r>
                      <a:r>
                        <a:rPr lang="en-US" sz="1200" b="0">
                          <a:latin typeface="Arial" panose="020B0604020202020204" pitchFamily="34" charset="0"/>
                          <a:cs typeface="Arial" panose="020B0604020202020204" pitchFamily="34" charset="0"/>
                        </a:rPr>
                        <a:t>is also considered while sizing heaters and protects against damage to the structure and the heater itself. </a:t>
                      </a:r>
                      <a:endParaRPr lang="en-US" sz="1200" b="1" baseline="30000" dirty="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It is best practice to select a watt density below 3.5 W/in</a:t>
                      </a:r>
                      <a:r>
                        <a:rPr lang="en-US" sz="1200" b="0" baseline="30000">
                          <a:latin typeface="Arial" panose="020B0604020202020204" pitchFamily="34" charset="0"/>
                          <a:cs typeface="Arial" panose="020B0604020202020204" pitchFamily="34" charset="0"/>
                        </a:rPr>
                        <a:t>2</a:t>
                      </a:r>
                      <a:r>
                        <a:rPr lang="en-US" sz="1200" b="0">
                          <a:latin typeface="Arial" panose="020B0604020202020204" pitchFamily="34" charset="0"/>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A higher watt density can be used if heaters are mounted to thick substrates with high conductivity. For higher watt-density consider the impact of heater burnout to the design.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Gateway adopted the same watt density used on the ISS, 3 </a:t>
                      </a:r>
                      <a:r>
                        <a:rPr lang="en-US" sz="1200" b="0">
                          <a:latin typeface="Arial" panose="020B0604020202020204" pitchFamily="34" charset="0"/>
                          <a:cs typeface="Arial" panose="020B0604020202020204" pitchFamily="34" charset="0"/>
                        </a:rPr>
                        <a:t>W/in</a:t>
                      </a:r>
                      <a:r>
                        <a:rPr lang="en-US" sz="1200" b="0" baseline="30000">
                          <a:latin typeface="Arial" panose="020B0604020202020204" pitchFamily="34" charset="0"/>
                          <a:cs typeface="Arial" panose="020B0604020202020204" pitchFamily="34" charset="0"/>
                        </a:rPr>
                        <a:t>2</a:t>
                      </a:r>
                      <a:r>
                        <a:rPr lang="en-US" sz="1200" strike="noStrike">
                          <a:latin typeface="Arial" panose="020B0604020202020204" pitchFamily="34" charset="0"/>
                          <a:cs typeface="Arial" panose="020B0604020202020204" pitchFamily="34" charset="0"/>
                        </a:rPr>
                        <a:t>.</a:t>
                      </a:r>
                      <a:endParaRPr lang="en-US" sz="1200" strike="noStrike" dirty="0">
                        <a:latin typeface="Arial" panose="020B0604020202020204" pitchFamily="34" charset="0"/>
                        <a:cs typeface="Arial" panose="020B0604020202020204" pitchFamily="34" charset="0"/>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EE7D1"/>
                    </a:solidFill>
                  </a:tcPr>
                </a:tc>
                <a:extLst>
                  <a:ext uri="{0D108BD9-81ED-4DB2-BD59-A6C34878D82A}">
                    <a16:rowId xmlns:a16="http://schemas.microsoft.com/office/drawing/2014/main" val="4031675855"/>
                  </a:ext>
                </a:extLst>
              </a:tr>
              <a:tr h="7948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Arial" panose="020B0604020202020204" pitchFamily="34" charset="0"/>
                          <a:cs typeface="Arial" panose="020B0604020202020204" pitchFamily="34" charset="0"/>
                        </a:rPr>
                        <a:t>Heater power budget analysis </a:t>
                      </a:r>
                      <a:r>
                        <a:rPr lang="en-US" sz="1200" b="0" dirty="0">
                          <a:solidFill>
                            <a:srgbClr val="000000"/>
                          </a:solidFill>
                          <a:effectLst/>
                          <a:latin typeface="Arial" panose="020B0604020202020204" pitchFamily="34" charset="0"/>
                          <a:cs typeface="Arial" panose="020B0604020202020204" pitchFamily="34" charset="0"/>
                        </a:rPr>
                        <a:t>verifies heaters can maintain temperatures within the minimum, nominal, and maximum power settings for the overall system. Duty cycle should be included with heater power draw.</a:t>
                      </a:r>
                      <a:endParaRPr lang="en-US" sz="1200" b="0" i="0" dirty="0">
                        <a:solidFill>
                          <a:srgbClr val="000000"/>
                        </a:solidFill>
                        <a:effectLst/>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 simplified thermal model is used in minimum, nominal, and maximum power settings with the nominal environment of the orbit.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nominal environment should be defined with parameters that the spacecraft will be subjected to for a majority of the mission’s orbit.</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F3EA"/>
                    </a:solidFill>
                  </a:tcPr>
                </a:tc>
                <a:extLst>
                  <a:ext uri="{0D108BD9-81ED-4DB2-BD59-A6C34878D82A}">
                    <a16:rowId xmlns:a16="http://schemas.microsoft.com/office/drawing/2014/main" val="2778002371"/>
                  </a:ext>
                </a:extLst>
              </a:tr>
              <a:tr h="794876">
                <a:tc>
                  <a:txBody>
                    <a:bodyPr/>
                    <a:lstStyle/>
                    <a:p>
                      <a:pPr algn="l"/>
                      <a:r>
                        <a:rPr lang="en-US" sz="1200" b="1">
                          <a:latin typeface="Arial" panose="020B0604020202020204" pitchFamily="34" charset="0"/>
                          <a:cs typeface="Arial" panose="020B0604020202020204" pitchFamily="34" charset="0"/>
                        </a:rPr>
                        <a:t>Duty Cycle </a:t>
                      </a:r>
                      <a:r>
                        <a:rPr lang="en-US" sz="1200">
                          <a:latin typeface="Arial" panose="020B0604020202020204" pitchFamily="34" charset="0"/>
                          <a:cs typeface="Arial" panose="020B0604020202020204" pitchFamily="34" charset="0"/>
                        </a:rPr>
                        <a:t>is an input to analysis as a margin to protect against undersized heaters. </a:t>
                      </a:r>
                      <a:endParaRPr lang="en-US" sz="1200" dirty="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Duty cycle for heater architecture is determine by measuring the percentage of time that a heater zone is on. </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Gateway followed ISS guidelines, applying a duty cycle no more than 70%. To lower duty cycle consider increasing heater power. </a:t>
                      </a:r>
                      <a:endParaRPr lang="en-US" sz="1200" dirty="0">
                        <a:latin typeface="Arial" panose="020B0604020202020204" pitchFamily="34" charset="0"/>
                        <a:cs typeface="Arial" panose="020B0604020202020204" pitchFamily="34" charset="0"/>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EE7D1"/>
                    </a:solidFill>
                  </a:tcPr>
                </a:tc>
                <a:extLst>
                  <a:ext uri="{0D108BD9-81ED-4DB2-BD59-A6C34878D82A}">
                    <a16:rowId xmlns:a16="http://schemas.microsoft.com/office/drawing/2014/main" val="1557176575"/>
                  </a:ext>
                </a:extLst>
              </a:tr>
            </a:tbl>
          </a:graphicData>
        </a:graphic>
      </p:graphicFrame>
    </p:spTree>
    <p:extLst>
      <p:ext uri="{BB962C8B-B14F-4D97-AF65-F5344CB8AC3E}">
        <p14:creationId xmlns:p14="http://schemas.microsoft.com/office/powerpoint/2010/main" val="835249792"/>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323A39-19CD-1891-2CD5-C23E2F9E362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ED9588B-E1D1-B0B7-D2C4-16602C0F004A}"/>
              </a:ext>
            </a:extLst>
          </p:cNvPr>
          <p:cNvSpPr>
            <a:spLocks noGrp="1"/>
          </p:cNvSpPr>
          <p:nvPr>
            <p:ph type="body" idx="1"/>
          </p:nvPr>
        </p:nvSpPr>
        <p:spPr/>
        <p:txBody>
          <a:bodyPr/>
          <a:lstStyle/>
          <a:p>
            <a:r>
              <a:rPr lang="en-US" sz="4000" dirty="0"/>
              <a:t>Material Properties and Optical Coatings</a:t>
            </a:r>
          </a:p>
        </p:txBody>
      </p:sp>
    </p:spTree>
    <p:extLst>
      <p:ext uri="{BB962C8B-B14F-4D97-AF65-F5344CB8AC3E}">
        <p14:creationId xmlns:p14="http://schemas.microsoft.com/office/powerpoint/2010/main" val="3095926074"/>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2684-F159-4A96-8261-F69C54C35661}"/>
              </a:ext>
            </a:extLst>
          </p:cNvPr>
          <p:cNvSpPr>
            <a:spLocks noGrp="1"/>
          </p:cNvSpPr>
          <p:nvPr>
            <p:ph type="title"/>
          </p:nvPr>
        </p:nvSpPr>
        <p:spPr>
          <a:xfrm>
            <a:off x="834324" y="172101"/>
            <a:ext cx="9414909" cy="742950"/>
          </a:xfrm>
        </p:spPr>
        <p:txBody>
          <a:bodyPr/>
          <a:lstStyle/>
          <a:p>
            <a:r>
              <a:rPr lang="en-US" dirty="0">
                <a:ea typeface="ヒラギノ角ゴ Pro W3"/>
              </a:rPr>
              <a:t>Passive Thermal Control - External Surface Material Properties</a:t>
            </a:r>
            <a:endParaRPr lang="en-US" dirty="0">
              <a:solidFill>
                <a:srgbClr val="FF0000"/>
              </a:solidFill>
            </a:endParaRPr>
          </a:p>
        </p:txBody>
      </p:sp>
      <p:sp>
        <p:nvSpPr>
          <p:cNvPr id="3" name="Content Placeholder 2">
            <a:extLst>
              <a:ext uri="{FF2B5EF4-FFF2-40B4-BE49-F238E27FC236}">
                <a16:creationId xmlns:a16="http://schemas.microsoft.com/office/drawing/2014/main" id="{88E23EA6-9EDE-4911-8E4B-5F274F4DB346}"/>
              </a:ext>
            </a:extLst>
          </p:cNvPr>
          <p:cNvSpPr>
            <a:spLocks noGrp="1"/>
          </p:cNvSpPr>
          <p:nvPr>
            <p:ph idx="1"/>
          </p:nvPr>
        </p:nvSpPr>
        <p:spPr>
          <a:xfrm>
            <a:off x="128473" y="887422"/>
            <a:ext cx="11532483" cy="5497284"/>
          </a:xfrm>
        </p:spPr>
        <p:txBody>
          <a:bodyPr/>
          <a:lstStyle/>
          <a:p>
            <a:r>
              <a:rPr lang="en-US" u="sng" dirty="0">
                <a:ea typeface="ヒラギノ角ゴ Pro W3"/>
              </a:rPr>
              <a:t>Infrared emittance (</a:t>
            </a:r>
            <a:r>
              <a:rPr lang="el-GR" u="sng" dirty="0">
                <a:ea typeface="ヒラギノ角ゴ Pro W3"/>
              </a:rPr>
              <a:t>ε</a:t>
            </a:r>
            <a:r>
              <a:rPr lang="en-US" u="sng" dirty="0">
                <a:ea typeface="ヒラギノ角ゴ Pro W3"/>
              </a:rPr>
              <a:t>)</a:t>
            </a:r>
            <a:r>
              <a:rPr lang="en-US" dirty="0">
                <a:ea typeface="ヒラギノ角ゴ Pro W3"/>
              </a:rPr>
              <a:t> and </a:t>
            </a:r>
            <a:r>
              <a:rPr lang="en-US" u="sng" dirty="0">
                <a:ea typeface="ヒラギノ角ゴ Pro W3"/>
              </a:rPr>
              <a:t>solar absorptance (</a:t>
            </a:r>
            <a:r>
              <a:rPr lang="el-GR" u="sng" dirty="0">
                <a:ea typeface="ヒラギノ角ゴ Pro W3"/>
              </a:rPr>
              <a:t>α</a:t>
            </a:r>
            <a:r>
              <a:rPr lang="en-US" u="sng" dirty="0">
                <a:ea typeface="ヒラギノ角ゴ Pro W3"/>
              </a:rPr>
              <a:t>)</a:t>
            </a:r>
            <a:r>
              <a:rPr lang="en-US" dirty="0">
                <a:ea typeface="ヒラギノ角ゴ Pro W3"/>
              </a:rPr>
              <a:t> are optical properties of external surfaces that impact the radiative heat transfer to and from the environment.</a:t>
            </a:r>
            <a:endParaRPr lang="en-US" dirty="0"/>
          </a:p>
          <a:p>
            <a:r>
              <a:rPr lang="en-US" dirty="0">
                <a:ea typeface="ヒラギノ角ゴ Pro W3"/>
              </a:rPr>
              <a:t>Optics are material and surface coating dependent.</a:t>
            </a:r>
          </a:p>
          <a:p>
            <a:pPr lvl="1"/>
            <a:r>
              <a:rPr lang="en-US" dirty="0">
                <a:ea typeface="ヒラギノ角ゴ Pro W3"/>
              </a:rPr>
              <a:t>SEI-DM-HAND-001 Gateway Passive Thermal Handbook (GW </a:t>
            </a:r>
            <a:r>
              <a:rPr lang="en-US" dirty="0" err="1">
                <a:ea typeface="ヒラギノ角ゴ Pro W3"/>
              </a:rPr>
              <a:t>PaTH</a:t>
            </a:r>
            <a:r>
              <a:rPr lang="en-US" dirty="0">
                <a:ea typeface="ヒラギノ角ゴ Pro W3"/>
              </a:rPr>
              <a:t>) includes a Material Matrix with thermal surface materials and their BOL and EOL optical properties which can be used as a starting point in Gateway thermal analysis.</a:t>
            </a:r>
          </a:p>
          <a:p>
            <a:r>
              <a:rPr lang="en-US" dirty="0">
                <a:ea typeface="ヒラギノ角ゴ Pro W3"/>
              </a:rPr>
              <a:t>Each external thermal surface function has a desired range of optical properties. </a:t>
            </a:r>
            <a:endParaRPr lang="en-US" dirty="0"/>
          </a:p>
          <a:p>
            <a:pPr lvl="1"/>
            <a:r>
              <a:rPr lang="en-US" b="1" dirty="0">
                <a:ea typeface="ヒラギノ角ゴ Pro W3"/>
              </a:rPr>
              <a:t>Radiators</a:t>
            </a:r>
            <a:r>
              <a:rPr lang="en-US" dirty="0">
                <a:ea typeface="ヒラギノ角ゴ Pro W3"/>
              </a:rPr>
              <a:t> </a:t>
            </a:r>
          </a:p>
          <a:p>
            <a:pPr lvl="2"/>
            <a:r>
              <a:rPr lang="en-US" dirty="0">
                <a:ea typeface="ヒラギノ角ゴ Pro W3"/>
              </a:rPr>
              <a:t>Designed to radiate IR to space and minimize solar heating </a:t>
            </a:r>
          </a:p>
          <a:p>
            <a:pPr lvl="2"/>
            <a:r>
              <a:rPr lang="en-US" dirty="0">
                <a:ea typeface="ヒラギノ角ゴ Pro W3"/>
              </a:rPr>
              <a:t>High emissivity and low absorptivity are desired</a:t>
            </a:r>
          </a:p>
          <a:p>
            <a:pPr lvl="2"/>
            <a:r>
              <a:rPr lang="en-US" dirty="0">
                <a:ea typeface="ヒラギノ角ゴ Pro W3"/>
              </a:rPr>
              <a:t>Gateway material options that meet these optics include white paint, optical solar reflectors (OSRs), silver Teflon, etc.</a:t>
            </a:r>
          </a:p>
          <a:p>
            <a:pPr lvl="1"/>
            <a:r>
              <a:rPr lang="en-US" b="1" dirty="0">
                <a:ea typeface="ヒラギノ角ゴ Pro W3"/>
              </a:rPr>
              <a:t>Multi-layer Insulation (MLI) </a:t>
            </a:r>
          </a:p>
          <a:p>
            <a:pPr lvl="2"/>
            <a:r>
              <a:rPr lang="en-US" dirty="0">
                <a:ea typeface="ヒラギノ角ゴ Pro W3"/>
              </a:rPr>
              <a:t>Designed to reduce all types of heat transfer from one side of the blanket to the other </a:t>
            </a:r>
          </a:p>
          <a:p>
            <a:pPr lvl="2"/>
            <a:r>
              <a:rPr lang="en-US" dirty="0">
                <a:ea typeface="ヒラギノ角ゴ Pro W3"/>
              </a:rPr>
              <a:t>A low solar absorptivity to emissivity ratio is desired for the MLI external layer</a:t>
            </a:r>
          </a:p>
          <a:p>
            <a:pPr lvl="2"/>
            <a:r>
              <a:rPr lang="en-US" dirty="0">
                <a:ea typeface="ヒラギノ角ゴ Pro W3"/>
              </a:rPr>
              <a:t>MLI external layer options for Gateway include Aluminized Kapton, Black Kapton (plain, Stamet, or Germanium), Astroquartz, Beta Cloth, Titanium, etc.</a:t>
            </a:r>
          </a:p>
        </p:txBody>
      </p:sp>
    </p:spTree>
    <p:extLst>
      <p:ext uri="{BB962C8B-B14F-4D97-AF65-F5344CB8AC3E}">
        <p14:creationId xmlns:p14="http://schemas.microsoft.com/office/powerpoint/2010/main" val="4037738024"/>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D41E-A0AB-6425-C0C7-26F01BCCC9D9}"/>
              </a:ext>
            </a:extLst>
          </p:cNvPr>
          <p:cNvSpPr>
            <a:spLocks noGrp="1"/>
          </p:cNvSpPr>
          <p:nvPr>
            <p:ph type="title"/>
          </p:nvPr>
        </p:nvSpPr>
        <p:spPr>
          <a:xfrm>
            <a:off x="716355" y="314567"/>
            <a:ext cx="9869016" cy="561949"/>
          </a:xfrm>
        </p:spPr>
        <p:txBody>
          <a:bodyPr/>
          <a:lstStyle/>
          <a:p>
            <a:r>
              <a:rPr lang="en-US" sz="2000" dirty="0"/>
              <a:t>Gateway External Surface Material Selection and End of Life Optics</a:t>
            </a:r>
          </a:p>
        </p:txBody>
      </p:sp>
      <p:sp>
        <p:nvSpPr>
          <p:cNvPr id="3" name="Content Placeholder 2">
            <a:extLst>
              <a:ext uri="{FF2B5EF4-FFF2-40B4-BE49-F238E27FC236}">
                <a16:creationId xmlns:a16="http://schemas.microsoft.com/office/drawing/2014/main" id="{13D3F9EE-97CF-A447-9D5C-BF150B20DE29}"/>
              </a:ext>
            </a:extLst>
          </p:cNvPr>
          <p:cNvSpPr>
            <a:spLocks noGrp="1"/>
          </p:cNvSpPr>
          <p:nvPr>
            <p:ph idx="1"/>
          </p:nvPr>
        </p:nvSpPr>
        <p:spPr>
          <a:xfrm>
            <a:off x="95693" y="999461"/>
            <a:ext cx="11486707" cy="5126706"/>
          </a:xfrm>
        </p:spPr>
        <p:txBody>
          <a:bodyPr/>
          <a:lstStyle/>
          <a:p>
            <a:r>
              <a:rPr lang="en-US" dirty="0"/>
              <a:t>Gateway has several requirements that impact surface material selection and End of Life optics such as:</a:t>
            </a:r>
          </a:p>
          <a:p>
            <a:pPr lvl="1"/>
            <a:r>
              <a:rPr lang="en-US" dirty="0"/>
              <a:t>Plume impingement heat loads from Visiting Vehicle docking</a:t>
            </a:r>
          </a:p>
          <a:p>
            <a:pPr lvl="1"/>
            <a:r>
              <a:rPr lang="en-US" dirty="0"/>
              <a:t>Electrical Dissipation </a:t>
            </a:r>
          </a:p>
          <a:p>
            <a:pPr lvl="1"/>
            <a:r>
              <a:rPr lang="en-US" dirty="0"/>
              <a:t>Contamination from venting, material outgassing, and ion sputtering from electric propulsion (EP) on PPE</a:t>
            </a:r>
          </a:p>
          <a:p>
            <a:pPr lvl="1"/>
            <a:r>
              <a:rPr lang="en-US" dirty="0"/>
              <a:t>Particulate release from neighboring modules and/or visiting vehicles</a:t>
            </a:r>
          </a:p>
          <a:p>
            <a:pPr lvl="1"/>
            <a:r>
              <a:rPr lang="en-US" dirty="0"/>
              <a:t>Lunar Dust</a:t>
            </a:r>
          </a:p>
          <a:p>
            <a:pPr lvl="1"/>
            <a:r>
              <a:rPr lang="en-US" dirty="0"/>
              <a:t>EVA Kick Loads </a:t>
            </a:r>
          </a:p>
          <a:p>
            <a:pPr lvl="1"/>
            <a:r>
              <a:rPr lang="en-US" dirty="0"/>
              <a:t>Touch Temperatures </a:t>
            </a:r>
          </a:p>
          <a:p>
            <a:endParaRPr lang="en-US" dirty="0"/>
          </a:p>
        </p:txBody>
      </p:sp>
    </p:spTree>
    <p:extLst>
      <p:ext uri="{BB962C8B-B14F-4D97-AF65-F5344CB8AC3E}">
        <p14:creationId xmlns:p14="http://schemas.microsoft.com/office/powerpoint/2010/main" val="566279633"/>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95B0-AAAB-4D9A-BBD0-58F5BD009B5B}"/>
              </a:ext>
            </a:extLst>
          </p:cNvPr>
          <p:cNvSpPr>
            <a:spLocks noGrp="1"/>
          </p:cNvSpPr>
          <p:nvPr>
            <p:ph type="title"/>
          </p:nvPr>
        </p:nvSpPr>
        <p:spPr>
          <a:xfrm>
            <a:off x="854578" y="260620"/>
            <a:ext cx="9869016" cy="561949"/>
          </a:xfrm>
        </p:spPr>
        <p:txBody>
          <a:bodyPr/>
          <a:lstStyle/>
          <a:p>
            <a:r>
              <a:rPr lang="en-US" dirty="0"/>
              <a:t>PTCS Analysis </a:t>
            </a:r>
            <a:r>
              <a:rPr lang="en-US" dirty="0">
                <a:solidFill>
                  <a:schemeClr val="bg1"/>
                </a:solidFill>
              </a:rPr>
              <a:t>&amp; Testing </a:t>
            </a:r>
            <a:r>
              <a:rPr lang="en-US" dirty="0"/>
              <a:t>- Degradation to Optical Properties </a:t>
            </a:r>
          </a:p>
        </p:txBody>
      </p:sp>
      <p:graphicFrame>
        <p:nvGraphicFramePr>
          <p:cNvPr id="3" name="Diagram 2">
            <a:extLst>
              <a:ext uri="{FF2B5EF4-FFF2-40B4-BE49-F238E27FC236}">
                <a16:creationId xmlns:a16="http://schemas.microsoft.com/office/drawing/2014/main" id="{E7B95457-F8A9-4F57-A9D0-323286D00218}"/>
              </a:ext>
            </a:extLst>
          </p:cNvPr>
          <p:cNvGraphicFramePr/>
          <p:nvPr>
            <p:extLst>
              <p:ext uri="{D42A27DB-BD31-4B8C-83A1-F6EECF244321}">
                <p14:modId xmlns:p14="http://schemas.microsoft.com/office/powerpoint/2010/main" val="1636422156"/>
              </p:ext>
            </p:extLst>
          </p:nvPr>
        </p:nvGraphicFramePr>
        <p:xfrm>
          <a:off x="7408013" y="3881888"/>
          <a:ext cx="45720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349FD62-8424-4BD6-8871-DAB99C3B2A81}"/>
              </a:ext>
            </a:extLst>
          </p:cNvPr>
          <p:cNvSpPr txBox="1"/>
          <p:nvPr/>
        </p:nvSpPr>
        <p:spPr>
          <a:xfrm>
            <a:off x="9196084" y="4668712"/>
            <a:ext cx="995858" cy="1384995"/>
          </a:xfrm>
          <a:prstGeom prst="rect">
            <a:avLst/>
          </a:prstGeom>
          <a:noFill/>
        </p:spPr>
        <p:txBody>
          <a:bodyPr wrap="square" rtlCol="0">
            <a:spAutoFit/>
          </a:bodyPr>
          <a:lstStyle/>
          <a:p>
            <a:pPr indent="-91440" algn="ctr">
              <a:buFont typeface="Arial" panose="020B0604020202020204" pitchFamily="34" charset="0"/>
              <a:buChar char="•"/>
            </a:pPr>
            <a:r>
              <a:rPr lang="en-US" sz="1200" dirty="0">
                <a:latin typeface="+mj-lt"/>
                <a:cs typeface="Arial"/>
              </a:rPr>
              <a:t>UV</a:t>
            </a:r>
          </a:p>
          <a:p>
            <a:pPr indent="-91440" algn="ctr">
              <a:buFont typeface="Arial" panose="020B0604020202020204" pitchFamily="34" charset="0"/>
              <a:buChar char="•"/>
            </a:pPr>
            <a:r>
              <a:rPr lang="en-US" sz="1200" dirty="0">
                <a:latin typeface="+mj-lt"/>
                <a:cs typeface="Arial"/>
              </a:rPr>
              <a:t>Solar wind charged particles</a:t>
            </a:r>
          </a:p>
          <a:p>
            <a:pPr indent="-91440" algn="ctr">
              <a:buFont typeface="Arial" panose="020B0604020202020204" pitchFamily="34" charset="0"/>
              <a:buChar char="•"/>
            </a:pPr>
            <a:r>
              <a:rPr lang="en-US" sz="1200" dirty="0">
                <a:latin typeface="+mj-lt"/>
                <a:cs typeface="Arial"/>
              </a:rPr>
              <a:t>Vacuum</a:t>
            </a:r>
          </a:p>
          <a:p>
            <a:pPr indent="-91440" algn="ctr">
              <a:buFont typeface="Arial" panose="020B0604020202020204" pitchFamily="34" charset="0"/>
              <a:buChar char="•"/>
            </a:pPr>
            <a:r>
              <a:rPr lang="en-US" sz="1200" dirty="0">
                <a:latin typeface="+mj-lt"/>
                <a:cs typeface="Arial"/>
              </a:rPr>
              <a:t>Plume</a:t>
            </a:r>
          </a:p>
          <a:p>
            <a:pPr indent="-91440" algn="ctr">
              <a:buFont typeface="Arial" panose="020B0604020202020204" pitchFamily="34" charset="0"/>
              <a:buChar char="•"/>
            </a:pPr>
            <a:r>
              <a:rPr lang="en-US" sz="1200" dirty="0">
                <a:latin typeface="+mj-lt"/>
                <a:cs typeface="Arial"/>
              </a:rPr>
              <a:t>MM</a:t>
            </a:r>
          </a:p>
        </p:txBody>
      </p:sp>
      <p:graphicFrame>
        <p:nvGraphicFramePr>
          <p:cNvPr id="5" name="Diagram 4">
            <a:extLst>
              <a:ext uri="{FF2B5EF4-FFF2-40B4-BE49-F238E27FC236}">
                <a16:creationId xmlns:a16="http://schemas.microsoft.com/office/drawing/2014/main" id="{99343FC4-6B07-4875-AF39-E5928831BC52}"/>
              </a:ext>
            </a:extLst>
          </p:cNvPr>
          <p:cNvGraphicFramePr/>
          <p:nvPr>
            <p:extLst>
              <p:ext uri="{D42A27DB-BD31-4B8C-83A1-F6EECF244321}">
                <p14:modId xmlns:p14="http://schemas.microsoft.com/office/powerpoint/2010/main" val="1024717592"/>
              </p:ext>
            </p:extLst>
          </p:nvPr>
        </p:nvGraphicFramePr>
        <p:xfrm>
          <a:off x="7408013" y="1261679"/>
          <a:ext cx="4572000" cy="2743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6BBB52CD-958E-4294-87D1-0433C217A432}"/>
              </a:ext>
            </a:extLst>
          </p:cNvPr>
          <p:cNvSpPr txBox="1"/>
          <p:nvPr/>
        </p:nvSpPr>
        <p:spPr>
          <a:xfrm>
            <a:off x="9196084" y="2289150"/>
            <a:ext cx="913949" cy="830997"/>
          </a:xfrm>
          <a:prstGeom prst="rect">
            <a:avLst/>
          </a:prstGeom>
          <a:noFill/>
        </p:spPr>
        <p:txBody>
          <a:bodyPr wrap="square" rtlCol="0">
            <a:spAutoFit/>
          </a:bodyPr>
          <a:lstStyle/>
          <a:p>
            <a:pPr indent="-182880" algn="ctr">
              <a:buFont typeface="Arial" panose="020B0604020202020204" pitchFamily="34" charset="0"/>
              <a:buChar char="•"/>
            </a:pPr>
            <a:r>
              <a:rPr lang="en-US" sz="1200" dirty="0">
                <a:latin typeface="+mj-lt"/>
                <a:cs typeface="Arial"/>
              </a:rPr>
              <a:t>UV</a:t>
            </a:r>
          </a:p>
          <a:p>
            <a:pPr indent="-182880" algn="ctr">
              <a:buFont typeface="Arial" panose="020B0604020202020204" pitchFamily="34" charset="0"/>
              <a:buChar char="•"/>
            </a:pPr>
            <a:r>
              <a:rPr lang="en-US" sz="1200" dirty="0">
                <a:latin typeface="+mj-lt"/>
                <a:cs typeface="Arial"/>
              </a:rPr>
              <a:t>Vacuum</a:t>
            </a:r>
          </a:p>
          <a:p>
            <a:pPr indent="-182880" algn="ctr">
              <a:buFont typeface="Arial" panose="020B0604020202020204" pitchFamily="34" charset="0"/>
              <a:buChar char="•"/>
            </a:pPr>
            <a:r>
              <a:rPr lang="en-US" sz="1200" dirty="0">
                <a:latin typeface="+mj-lt"/>
                <a:cs typeface="Arial"/>
              </a:rPr>
              <a:t>Plume</a:t>
            </a:r>
          </a:p>
          <a:p>
            <a:pPr indent="-182880" algn="ctr">
              <a:buFont typeface="Arial" panose="020B0604020202020204" pitchFamily="34" charset="0"/>
              <a:buChar char="•"/>
            </a:pPr>
            <a:r>
              <a:rPr lang="en-US" sz="1200" dirty="0">
                <a:latin typeface="+mj-lt"/>
                <a:cs typeface="Arial"/>
              </a:rPr>
              <a:t>MM</a:t>
            </a:r>
          </a:p>
        </p:txBody>
      </p:sp>
      <p:sp>
        <p:nvSpPr>
          <p:cNvPr id="11" name="TextBox 10">
            <a:extLst>
              <a:ext uri="{FF2B5EF4-FFF2-40B4-BE49-F238E27FC236}">
                <a16:creationId xmlns:a16="http://schemas.microsoft.com/office/drawing/2014/main" id="{B673204D-55B0-463F-A43C-D387AFABB5F0}"/>
              </a:ext>
            </a:extLst>
          </p:cNvPr>
          <p:cNvSpPr txBox="1"/>
          <p:nvPr/>
        </p:nvSpPr>
        <p:spPr>
          <a:xfrm>
            <a:off x="7489622" y="917657"/>
            <a:ext cx="50919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Arial"/>
                <a:cs typeface="Arial"/>
              </a:rPr>
              <a:t>Orbit Environmental Factor Comparison</a:t>
            </a:r>
            <a:endParaRPr lang="en-US" sz="2400" b="1" u="sng" dirty="0"/>
          </a:p>
        </p:txBody>
      </p:sp>
      <p:sp>
        <p:nvSpPr>
          <p:cNvPr id="12" name="Content Placeholder 2">
            <a:extLst>
              <a:ext uri="{FF2B5EF4-FFF2-40B4-BE49-F238E27FC236}">
                <a16:creationId xmlns:a16="http://schemas.microsoft.com/office/drawing/2014/main" id="{A88AF79F-AD6A-45F5-8CC0-A3195AD345D7}"/>
              </a:ext>
            </a:extLst>
          </p:cNvPr>
          <p:cNvSpPr>
            <a:spLocks noGrp="1"/>
          </p:cNvSpPr>
          <p:nvPr>
            <p:ph idx="1"/>
          </p:nvPr>
        </p:nvSpPr>
        <p:spPr>
          <a:xfrm>
            <a:off x="204516" y="908886"/>
            <a:ext cx="7121588" cy="5716202"/>
          </a:xfrm>
        </p:spPr>
        <p:txBody>
          <a:bodyPr/>
          <a:lstStyle/>
          <a:p>
            <a:r>
              <a:rPr lang="en-US" sz="1500" dirty="0">
                <a:ea typeface="ヒラギノ角ゴ Pro W3"/>
              </a:rPr>
              <a:t>End-of-life (EOL) thermal performance is impacted by degradation of optical properties that include IR emittance and solar absorptance. The design is driven by the degraded EOL optical properties.</a:t>
            </a:r>
          </a:p>
          <a:p>
            <a:pPr lvl="1"/>
            <a:r>
              <a:rPr lang="en-US" sz="1500" dirty="0">
                <a:ea typeface="ヒラギノ角ゴ Pro W3"/>
              </a:rPr>
              <a:t>Impacts from environmental exposure over mission lifetime: </a:t>
            </a:r>
          </a:p>
          <a:p>
            <a:pPr lvl="2"/>
            <a:r>
              <a:rPr lang="en-US" sz="1500" dirty="0">
                <a:ea typeface="ヒラギノ角ゴ Pro W3"/>
              </a:rPr>
              <a:t>Increased solar absorptance </a:t>
            </a:r>
          </a:p>
          <a:p>
            <a:pPr lvl="3"/>
            <a:r>
              <a:rPr lang="en-US" sz="1500" dirty="0">
                <a:ea typeface="ヒラギノ角ゴ Pro W3"/>
              </a:rPr>
              <a:t>Reduces radiator heat rejection capability </a:t>
            </a:r>
          </a:p>
          <a:p>
            <a:pPr lvl="3"/>
            <a:r>
              <a:rPr lang="en-US" sz="1500" dirty="0">
                <a:ea typeface="ヒラギノ角ゴ Pro W3"/>
              </a:rPr>
              <a:t>Increases external surface temperature maximums </a:t>
            </a:r>
          </a:p>
          <a:p>
            <a:pPr lvl="2"/>
            <a:r>
              <a:rPr lang="en-US" sz="1500" dirty="0">
                <a:ea typeface="ヒラギノ角ゴ Pro W3"/>
              </a:rPr>
              <a:t>Emissivity is not significantly affected, except for by lunar dust which may have an impact </a:t>
            </a:r>
          </a:p>
          <a:p>
            <a:pPr lvl="1"/>
            <a:r>
              <a:rPr lang="en-US" sz="1500" dirty="0">
                <a:ea typeface="ヒラギノ角ゴ Pro W3"/>
              </a:rPr>
              <a:t>Comparison of three orbital environments LEO, GEO, and NRHO can be seen to the right, refer to slide 24.</a:t>
            </a:r>
          </a:p>
          <a:p>
            <a:r>
              <a:rPr lang="en-US" sz="1500" dirty="0">
                <a:ea typeface="ヒラギノ角ゴ Pro W3"/>
              </a:rPr>
              <a:t>Transit to NRHO requires passage through LEO and GEO which will result in degraded properties upon arrival to NRHO</a:t>
            </a:r>
          </a:p>
          <a:p>
            <a:pPr lvl="1"/>
            <a:r>
              <a:rPr lang="en-US" sz="1500" dirty="0">
                <a:ea typeface="ヒラギノ角ゴ Pro W3"/>
              </a:rPr>
              <a:t>Van Allen Belts, which intersect with GEO, account for majority of degradation from charged particles. Solar wind is much less severe than the Van Allen Belts.</a:t>
            </a:r>
          </a:p>
          <a:p>
            <a:pPr lvl="1"/>
            <a:r>
              <a:rPr lang="en-US" sz="1500" dirty="0">
                <a:ea typeface="ヒラギノ角ゴ Pro W3"/>
              </a:rPr>
              <a:t>The transit path is module dependent.</a:t>
            </a:r>
            <a:endParaRPr lang="en-US" sz="1500" dirty="0">
              <a:highlight>
                <a:srgbClr val="FFFF00"/>
              </a:highlight>
              <a:ea typeface="ヒラギノ角ゴ Pro W3"/>
            </a:endParaRPr>
          </a:p>
          <a:p>
            <a:r>
              <a:rPr lang="en-US" sz="1700" dirty="0">
                <a:ea typeface="ヒラギノ角ゴ Pro W3"/>
              </a:rPr>
              <a:t>At the beginning of Gateway there was little known on how to assess degradation and End of Life Optics. Since then, Gateway has performed analyses and testing to fill in the knowledge gaps.</a:t>
            </a:r>
          </a:p>
          <a:p>
            <a:endParaRPr lang="en-US" sz="1700" dirty="0">
              <a:ea typeface="ヒラギノ角ゴ Pro W3"/>
            </a:endParaRPr>
          </a:p>
          <a:p>
            <a:pPr lvl="1"/>
            <a:endParaRPr lang="en-US" sz="1500" dirty="0">
              <a:ea typeface="ヒラギノ角ゴ Pro W3"/>
            </a:endParaRPr>
          </a:p>
          <a:p>
            <a:pPr marL="0" indent="0">
              <a:buNone/>
            </a:pPr>
            <a:endParaRPr lang="en-US" sz="1850" dirty="0">
              <a:ea typeface="ヒラギノ角ゴ Pro W3"/>
            </a:endParaRPr>
          </a:p>
        </p:txBody>
      </p:sp>
    </p:spTree>
    <p:extLst>
      <p:ext uri="{BB962C8B-B14F-4D97-AF65-F5344CB8AC3E}">
        <p14:creationId xmlns:p14="http://schemas.microsoft.com/office/powerpoint/2010/main" val="922910325"/>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A32C-45C3-4D59-A8CB-FFEB11584D31}"/>
              </a:ext>
            </a:extLst>
          </p:cNvPr>
          <p:cNvSpPr>
            <a:spLocks noGrp="1"/>
          </p:cNvSpPr>
          <p:nvPr>
            <p:ph type="title"/>
          </p:nvPr>
        </p:nvSpPr>
        <p:spPr/>
        <p:txBody>
          <a:bodyPr/>
          <a:lstStyle/>
          <a:p>
            <a:r>
              <a:rPr lang="en-US" dirty="0"/>
              <a:t>PTCS Analysis </a:t>
            </a:r>
            <a:r>
              <a:rPr lang="en-US" dirty="0">
                <a:solidFill>
                  <a:schemeClr val="bg1"/>
                </a:solidFill>
              </a:rPr>
              <a:t>&amp; Testing</a:t>
            </a:r>
            <a:r>
              <a:rPr lang="en-US" dirty="0"/>
              <a:t> - Charged Particle/Solar Wind/UV Testing</a:t>
            </a:r>
          </a:p>
        </p:txBody>
      </p:sp>
      <p:sp>
        <p:nvSpPr>
          <p:cNvPr id="3" name="Content Placeholder 2">
            <a:extLst>
              <a:ext uri="{FF2B5EF4-FFF2-40B4-BE49-F238E27FC236}">
                <a16:creationId xmlns:a16="http://schemas.microsoft.com/office/drawing/2014/main" id="{A9C7B27B-C365-4848-AB79-7F00D3E9CF41}"/>
              </a:ext>
            </a:extLst>
          </p:cNvPr>
          <p:cNvSpPr>
            <a:spLocks noGrp="1"/>
          </p:cNvSpPr>
          <p:nvPr>
            <p:ph idx="1"/>
          </p:nvPr>
        </p:nvSpPr>
        <p:spPr>
          <a:xfrm>
            <a:off x="123764" y="1003303"/>
            <a:ext cx="8882934" cy="5283198"/>
          </a:xfrm>
        </p:spPr>
        <p:txBody>
          <a:bodyPr/>
          <a:lstStyle/>
          <a:p>
            <a:endParaRPr lang="en-US" sz="1300" dirty="0"/>
          </a:p>
          <a:p>
            <a:pPr lvl="1"/>
            <a:endParaRPr lang="en-US" sz="1600" dirty="0"/>
          </a:p>
          <a:p>
            <a:pPr lvl="1"/>
            <a:endParaRPr lang="en-US" sz="1600" dirty="0"/>
          </a:p>
          <a:p>
            <a:pPr lvl="1"/>
            <a:endParaRPr lang="en-US" dirty="0"/>
          </a:p>
          <a:p>
            <a:endParaRPr lang="en-US" dirty="0"/>
          </a:p>
        </p:txBody>
      </p:sp>
      <p:graphicFrame>
        <p:nvGraphicFramePr>
          <p:cNvPr id="8" name="Table 6">
            <a:extLst>
              <a:ext uri="{FF2B5EF4-FFF2-40B4-BE49-F238E27FC236}">
                <a16:creationId xmlns:a16="http://schemas.microsoft.com/office/drawing/2014/main" id="{5270C0FF-3AA8-F5BC-F854-6DBA5720A43B}"/>
              </a:ext>
            </a:extLst>
          </p:cNvPr>
          <p:cNvGraphicFramePr>
            <a:graphicFrameLocks/>
          </p:cNvGraphicFramePr>
          <p:nvPr>
            <p:extLst>
              <p:ext uri="{D42A27DB-BD31-4B8C-83A1-F6EECF244321}">
                <p14:modId xmlns:p14="http://schemas.microsoft.com/office/powerpoint/2010/main" val="2340210216"/>
              </p:ext>
            </p:extLst>
          </p:nvPr>
        </p:nvGraphicFramePr>
        <p:xfrm>
          <a:off x="553215" y="900764"/>
          <a:ext cx="11085569" cy="5572464"/>
        </p:xfrm>
        <a:graphic>
          <a:graphicData uri="http://schemas.openxmlformats.org/drawingml/2006/table">
            <a:tbl>
              <a:tblPr firstRow="1" bandRow="1">
                <a:tableStyleId>{5C22544A-7EE6-4342-B048-85BDC9FD1C3A}</a:tableStyleId>
              </a:tblPr>
              <a:tblGrid>
                <a:gridCol w="1345726">
                  <a:extLst>
                    <a:ext uri="{9D8B030D-6E8A-4147-A177-3AD203B41FA5}">
                      <a16:colId xmlns:a16="http://schemas.microsoft.com/office/drawing/2014/main" val="1430667314"/>
                    </a:ext>
                  </a:extLst>
                </a:gridCol>
                <a:gridCol w="1224932">
                  <a:extLst>
                    <a:ext uri="{9D8B030D-6E8A-4147-A177-3AD203B41FA5}">
                      <a16:colId xmlns:a16="http://schemas.microsoft.com/office/drawing/2014/main" val="3497909585"/>
                    </a:ext>
                  </a:extLst>
                </a:gridCol>
                <a:gridCol w="8514911">
                  <a:extLst>
                    <a:ext uri="{9D8B030D-6E8A-4147-A177-3AD203B41FA5}">
                      <a16:colId xmlns:a16="http://schemas.microsoft.com/office/drawing/2014/main" val="958118060"/>
                    </a:ext>
                  </a:extLst>
                </a:gridCol>
              </a:tblGrid>
              <a:tr h="373242">
                <a:tc>
                  <a:txBody>
                    <a:bodyPr/>
                    <a:lstStyle/>
                    <a:p>
                      <a:pPr algn="ctr"/>
                      <a:r>
                        <a:rPr lang="en-US" sz="1700" dirty="0"/>
                        <a:t>Parameter</a:t>
                      </a:r>
                    </a:p>
                  </a:txBody>
                  <a:tcPr marL="87396" marR="87396" marT="43698" marB="43698" anchor="ctr"/>
                </a:tc>
                <a:tc>
                  <a:txBody>
                    <a:bodyPr/>
                    <a:lstStyle/>
                    <a:p>
                      <a:pPr algn="ctr"/>
                      <a:r>
                        <a:rPr lang="en-US" sz="1700"/>
                        <a:t>Method</a:t>
                      </a:r>
                      <a:endParaRPr lang="en-US" sz="1700" dirty="0"/>
                    </a:p>
                  </a:txBody>
                  <a:tcPr marL="87396" marR="87396" marT="43698" marB="43698" anchor="ctr"/>
                </a:tc>
                <a:tc>
                  <a:txBody>
                    <a:bodyPr/>
                    <a:lstStyle/>
                    <a:p>
                      <a:pPr algn="ctr"/>
                      <a:r>
                        <a:rPr lang="en-US" sz="1700"/>
                        <a:t>Definition </a:t>
                      </a:r>
                      <a:endParaRPr lang="en-US" sz="1700" dirty="0"/>
                    </a:p>
                  </a:txBody>
                  <a:tcPr marL="87396" marR="87396" marT="43698" marB="43698" anchor="ctr"/>
                </a:tc>
                <a:extLst>
                  <a:ext uri="{0D108BD9-81ED-4DB2-BD59-A6C34878D82A}">
                    <a16:rowId xmlns:a16="http://schemas.microsoft.com/office/drawing/2014/main" val="2713086209"/>
                  </a:ext>
                </a:extLst>
              </a:tr>
              <a:tr h="520998">
                <a:tc>
                  <a:txBody>
                    <a:bodyPr/>
                    <a:lstStyle/>
                    <a:p>
                      <a:pPr algn="ctr"/>
                      <a:r>
                        <a:rPr lang="en-US" sz="1300">
                          <a:latin typeface="+mj-lt"/>
                        </a:rPr>
                        <a:t>Equivalent Solar Hours (ESH)</a:t>
                      </a:r>
                      <a:endParaRPr lang="en-US" sz="1300" dirty="0">
                        <a:latin typeface="+mj-lt"/>
                      </a:endParaRPr>
                    </a:p>
                  </a:txBody>
                  <a:tcPr marL="87396" marR="87396" marT="43698" marB="4369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i="1">
                          <a:latin typeface="+mj-lt"/>
                        </a:rPr>
                        <a:t>Analysis</a:t>
                      </a:r>
                      <a:endParaRPr lang="en-US" sz="1300" i="1" dirty="0">
                        <a:latin typeface="+mj-lt"/>
                      </a:endParaRPr>
                    </a:p>
                  </a:txBody>
                  <a:tcPr marL="87396" marR="87396" marT="43698" marB="43698"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kern="1200">
                          <a:solidFill>
                            <a:schemeClr val="dk1"/>
                          </a:solidFill>
                          <a:latin typeface="+mj-lt"/>
                          <a:ea typeface="+mn-ea"/>
                          <a:cs typeface="+mn-cs"/>
                        </a:rPr>
                        <a:t>ESH is the amount of UV radiation that reaches a surfaces due to direct and reflected solar loads. This number is an input into UV/Charged Particles Testing and Molecular Contamination + UV analysis. </a:t>
                      </a:r>
                      <a:endParaRPr lang="en-US" sz="1300" kern="1200" dirty="0">
                        <a:solidFill>
                          <a:schemeClr val="dk1"/>
                        </a:solidFill>
                        <a:latin typeface="+mj-lt"/>
                        <a:ea typeface="+mn-ea"/>
                        <a:cs typeface="+mn-cs"/>
                      </a:endParaRPr>
                    </a:p>
                  </a:txBody>
                  <a:tcPr marL="87396" marR="87396" marT="43698" marB="43698"/>
                </a:tc>
                <a:extLst>
                  <a:ext uri="{0D108BD9-81ED-4DB2-BD59-A6C34878D82A}">
                    <a16:rowId xmlns:a16="http://schemas.microsoft.com/office/drawing/2014/main" val="2179078605"/>
                  </a:ext>
                </a:extLst>
              </a:tr>
              <a:tr h="520998">
                <a:tc>
                  <a:txBody>
                    <a:bodyPr/>
                    <a:lstStyle/>
                    <a:p>
                      <a:pPr algn="ctr"/>
                      <a:r>
                        <a:rPr lang="en-US" sz="1300">
                          <a:latin typeface="+mj-lt"/>
                        </a:rPr>
                        <a:t>UV/Charged Particles</a:t>
                      </a:r>
                      <a:endParaRPr lang="en-US" sz="1300" dirty="0">
                        <a:latin typeface="+mj-lt"/>
                      </a:endParaRPr>
                    </a:p>
                  </a:txBody>
                  <a:tcPr marL="87396" marR="87396" marT="43698" marB="4369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i="1">
                          <a:latin typeface="+mj-lt"/>
                        </a:rPr>
                        <a:t>Test</a:t>
                      </a:r>
                      <a:endParaRPr lang="en-US" sz="1300" i="1" dirty="0">
                        <a:latin typeface="+mj-lt"/>
                      </a:endParaRPr>
                    </a:p>
                  </a:txBody>
                  <a:tcPr marL="87396" marR="87396" marT="43698" marB="43698"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a:latin typeface="+mj-lt"/>
                        </a:rPr>
                        <a:t>Exposure of certain Gateway materials to expected proton and electron fluence as well as UV exposure up to 5000 ESH (Near UV and Vacuum UV). The test is done at the Solar Wind Test Facility at Goddard Space Flight Center. </a:t>
                      </a:r>
                      <a:endParaRPr lang="en-US" sz="1300" dirty="0">
                        <a:latin typeface="+mj-lt"/>
                      </a:endParaRPr>
                    </a:p>
                  </a:txBody>
                  <a:tcPr marL="87396" marR="87396" marT="43698" marB="43698"/>
                </a:tc>
                <a:extLst>
                  <a:ext uri="{0D108BD9-81ED-4DB2-BD59-A6C34878D82A}">
                    <a16:rowId xmlns:a16="http://schemas.microsoft.com/office/drawing/2014/main" val="1363847076"/>
                  </a:ext>
                </a:extLst>
              </a:tr>
              <a:tr h="749998">
                <a:tc>
                  <a:txBody>
                    <a:bodyPr/>
                    <a:lstStyle/>
                    <a:p>
                      <a:pPr algn="ctr"/>
                      <a:r>
                        <a:rPr lang="en-US" sz="1300">
                          <a:latin typeface="+mj-lt"/>
                        </a:rPr>
                        <a:t>Molecular Contamination + UV</a:t>
                      </a:r>
                      <a:endParaRPr lang="en-US" sz="1300" dirty="0">
                        <a:latin typeface="+mj-lt"/>
                      </a:endParaRPr>
                    </a:p>
                  </a:txBody>
                  <a:tcPr marL="87396" marR="87396" marT="43698" marB="43698" anchor="ctr"/>
                </a:tc>
                <a:tc>
                  <a:txBody>
                    <a:bodyPr/>
                    <a:lstStyle/>
                    <a:p>
                      <a:pPr algn="ctr"/>
                      <a:r>
                        <a:rPr lang="en-US" sz="1300" i="1">
                          <a:latin typeface="+mj-lt"/>
                        </a:rPr>
                        <a:t>Analysis</a:t>
                      </a:r>
                      <a:endParaRPr lang="en-US" sz="1300" i="1" dirty="0">
                        <a:latin typeface="+mj-lt"/>
                      </a:endParaRPr>
                    </a:p>
                  </a:txBody>
                  <a:tcPr marL="87396" marR="87396" marT="43698" marB="43698" anchor="ctr"/>
                </a:tc>
                <a:tc>
                  <a:txBody>
                    <a:bodyPr/>
                    <a:lstStyle/>
                    <a:p>
                      <a:r>
                        <a:rPr lang="en-US" sz="1300">
                          <a:latin typeface="+mj-lt"/>
                        </a:rPr>
                        <a:t>Degradation due to the combined effect of surface molecular contamination and solar ultraviolet (UV) / vacuum ultraviolet (VUV) radiation is determined by analysis based on a heritage ISS semi-empirical model. This analysis is performed by the Jet Propulsion Lab Contamination Control Engineering team in collaboration with L2 Gateway Induced Environments. </a:t>
                      </a:r>
                      <a:endParaRPr lang="en-US" sz="1300" dirty="0">
                        <a:latin typeface="+mj-lt"/>
                      </a:endParaRPr>
                    </a:p>
                  </a:txBody>
                  <a:tcPr marL="87396" marR="87396" marT="43698" marB="43698"/>
                </a:tc>
                <a:extLst>
                  <a:ext uri="{0D108BD9-81ED-4DB2-BD59-A6C34878D82A}">
                    <a16:rowId xmlns:a16="http://schemas.microsoft.com/office/drawing/2014/main" val="784498116"/>
                  </a:ext>
                </a:extLst>
              </a:tr>
              <a:tr h="947848">
                <a:tc>
                  <a:txBody>
                    <a:bodyPr/>
                    <a:lstStyle/>
                    <a:p>
                      <a:pPr algn="ctr"/>
                      <a:r>
                        <a:rPr lang="en-US" sz="1300">
                          <a:latin typeface="+mj-lt"/>
                        </a:rPr>
                        <a:t>Lunar Dust</a:t>
                      </a:r>
                      <a:endParaRPr lang="en-US" sz="1300" dirty="0">
                        <a:latin typeface="+mj-lt"/>
                      </a:endParaRPr>
                    </a:p>
                  </a:txBody>
                  <a:tcPr marL="87396" marR="87396" marT="43698" marB="43698" anchor="ctr"/>
                </a:tc>
                <a:tc>
                  <a:txBody>
                    <a:bodyPr/>
                    <a:lstStyle/>
                    <a:p>
                      <a:pPr marL="0" lvl="0" indent="0" algn="ctr">
                        <a:spcBef>
                          <a:spcPct val="20000"/>
                        </a:spcBef>
                        <a:buFont typeface="Arial" panose="020B0604020202020204" pitchFamily="34" charset="0"/>
                        <a:buNone/>
                        <a:defRPr/>
                      </a:pPr>
                      <a:r>
                        <a:rPr lang="en-US" sz="1300" i="1" kern="1200">
                          <a:solidFill>
                            <a:schemeClr val="dk1"/>
                          </a:solidFill>
                          <a:latin typeface="+mj-lt"/>
                          <a:ea typeface="+mn-ea"/>
                          <a:cs typeface="+mn-cs"/>
                        </a:rPr>
                        <a:t>Analysis</a:t>
                      </a:r>
                      <a:endParaRPr lang="en-US" sz="1300" i="1" kern="1200" dirty="0">
                        <a:solidFill>
                          <a:schemeClr val="dk1"/>
                        </a:solidFill>
                        <a:latin typeface="+mj-lt"/>
                        <a:ea typeface="+mn-ea"/>
                        <a:cs typeface="+mn-cs"/>
                      </a:endParaRPr>
                    </a:p>
                  </a:txBody>
                  <a:tcPr marL="87396" marR="87396" marT="43698" marB="43698" anchor="ctr"/>
                </a:tc>
                <a:tc>
                  <a:txBody>
                    <a:bodyPr/>
                    <a:lstStyle/>
                    <a:p>
                      <a:pPr marL="0" lvl="0" indent="0">
                        <a:spcBef>
                          <a:spcPct val="20000"/>
                        </a:spcBef>
                        <a:buFont typeface="Arial" panose="020B0604020202020204" pitchFamily="34" charset="0"/>
                        <a:buNone/>
                        <a:defRPr/>
                      </a:pPr>
                      <a:r>
                        <a:rPr lang="en-US" sz="1300" kern="1200">
                          <a:solidFill>
                            <a:schemeClr val="dk1"/>
                          </a:solidFill>
                          <a:latin typeface="+mj-lt"/>
                          <a:ea typeface="+mn-ea"/>
                          <a:cs typeface="+mn-cs"/>
                        </a:rPr>
                        <a:t>Lunar dust can impact thermo-optical properties of Gateway surfaces which effects thermal performance especially radiator functionality.  Lunar dust percent area coverage (PAC) estimates how much dust can be expected on Gateway surfaces.  PAC values are pulled from analysis by Gateway SE&amp;I. The percent area coverage was correlated to an increase in absorptivity using the law of mixtures.</a:t>
                      </a:r>
                      <a:endParaRPr lang="en-US" sz="1300" kern="1200" dirty="0">
                        <a:solidFill>
                          <a:schemeClr val="dk1"/>
                        </a:solidFill>
                        <a:latin typeface="+mj-lt"/>
                        <a:ea typeface="+mn-ea"/>
                        <a:cs typeface="+mn-cs"/>
                      </a:endParaRPr>
                    </a:p>
                  </a:txBody>
                  <a:tcPr marL="87396" marR="87396" marT="43698" marB="43698"/>
                </a:tc>
                <a:extLst>
                  <a:ext uri="{0D108BD9-81ED-4DB2-BD59-A6C34878D82A}">
                    <a16:rowId xmlns:a16="http://schemas.microsoft.com/office/drawing/2014/main" val="974518503"/>
                  </a:ext>
                </a:extLst>
              </a:tr>
              <a:tr h="1203959">
                <a:tc rowSpan="2">
                  <a:txBody>
                    <a:bodyPr/>
                    <a:lstStyle/>
                    <a:p>
                      <a:pPr algn="ctr"/>
                      <a:r>
                        <a:rPr lang="en-US" sz="1300">
                          <a:latin typeface="+mj-lt"/>
                        </a:rPr>
                        <a:t>Contamination Sputtering</a:t>
                      </a:r>
                      <a:endParaRPr lang="en-US" sz="1300" dirty="0">
                        <a:latin typeface="+mj-lt"/>
                      </a:endParaRPr>
                    </a:p>
                  </a:txBody>
                  <a:tcPr marL="87396" marR="87396" marT="43698" marB="43698" anchor="ctr"/>
                </a:tc>
                <a:tc>
                  <a:txBody>
                    <a:bodyPr/>
                    <a:lstStyle/>
                    <a:p>
                      <a:pPr marL="0" lvl="0" indent="0" algn="ctr">
                        <a:spcBef>
                          <a:spcPct val="20000"/>
                        </a:spcBef>
                        <a:buFont typeface="Arial" panose="020B0604020202020204" pitchFamily="34" charset="0"/>
                        <a:buNone/>
                        <a:defRPr/>
                      </a:pPr>
                      <a:r>
                        <a:rPr lang="en-US" sz="1300" i="1" kern="1200">
                          <a:solidFill>
                            <a:schemeClr val="dk1"/>
                          </a:solidFill>
                          <a:latin typeface="+mj-lt"/>
                          <a:ea typeface="+mn-ea"/>
                          <a:cs typeface="+mn-cs"/>
                        </a:rPr>
                        <a:t>Test</a:t>
                      </a:r>
                      <a:endParaRPr lang="en-US" sz="1300" i="1" kern="1200" dirty="0">
                        <a:solidFill>
                          <a:schemeClr val="dk1"/>
                        </a:solidFill>
                        <a:latin typeface="+mj-lt"/>
                        <a:ea typeface="+mn-ea"/>
                        <a:cs typeface="+mn-cs"/>
                      </a:endParaRPr>
                    </a:p>
                  </a:txBody>
                  <a:tcPr marL="87396" marR="87396" marT="43698" marB="43698" anchor="ctr"/>
                </a:tc>
                <a:tc>
                  <a:txBody>
                    <a:bodyPr/>
                    <a:lstStyle/>
                    <a:p>
                      <a:pPr marL="0" lvl="0" indent="0">
                        <a:spcBef>
                          <a:spcPct val="20000"/>
                        </a:spcBef>
                        <a:buFont typeface="Arial" panose="020B0604020202020204" pitchFamily="34" charset="0"/>
                        <a:buNone/>
                        <a:defRPr/>
                      </a:pPr>
                      <a:r>
                        <a:rPr lang="en-US" sz="1300" kern="1200" dirty="0">
                          <a:solidFill>
                            <a:schemeClr val="dk1"/>
                          </a:solidFill>
                          <a:latin typeface="+mj-lt"/>
                          <a:ea typeface="+mn-ea"/>
                          <a:cs typeface="+mn-cs"/>
                        </a:rPr>
                        <a:t>Gateway contamination includes ion sputtering from PPE thrusters that causes optical degradation. Redeposit of sputtered material during transit is included in current assessment for all the Co-Manifested Vehicle (CMV) surfaces. </a:t>
                      </a:r>
                    </a:p>
                    <a:p>
                      <a:pPr marL="0" lvl="0" indent="0">
                        <a:spcBef>
                          <a:spcPct val="20000"/>
                        </a:spcBef>
                        <a:buFont typeface="Arial" panose="020B0604020202020204" pitchFamily="34" charset="0"/>
                        <a:buNone/>
                        <a:defRPr/>
                      </a:pPr>
                      <a:r>
                        <a:rPr lang="en-US" sz="1300" kern="1200" dirty="0">
                          <a:solidFill>
                            <a:schemeClr val="dk1"/>
                          </a:solidFill>
                          <a:latin typeface="+mj-lt"/>
                          <a:ea typeface="+mn-ea"/>
                          <a:cs typeface="+mn-cs"/>
                        </a:rPr>
                        <a:t>Testing at NASA Glenn Research Center by Sharon Miller is done to determine optical degradation due to sputtered material. Contamination from sputtering will primarily occur during transit and is expected to be minimal during NRHO operations.</a:t>
                      </a:r>
                    </a:p>
                  </a:txBody>
                  <a:tcPr marL="87396" marR="87396" marT="43698" marB="43698"/>
                </a:tc>
                <a:extLst>
                  <a:ext uri="{0D108BD9-81ED-4DB2-BD59-A6C34878D82A}">
                    <a16:rowId xmlns:a16="http://schemas.microsoft.com/office/drawing/2014/main" val="1290314403"/>
                  </a:ext>
                </a:extLst>
              </a:tr>
              <a:tr h="520998">
                <a:tc vMerge="1">
                  <a:txBody>
                    <a:bodyPr/>
                    <a:lstStyle/>
                    <a:p>
                      <a:endParaRPr lang="en-US" sz="1400" dirty="0"/>
                    </a:p>
                  </a:txBody>
                  <a:tcPr/>
                </a:tc>
                <a:tc>
                  <a:txBody>
                    <a:bodyPr/>
                    <a:lstStyle/>
                    <a:p>
                      <a:pPr marL="0" lvl="0" indent="0" algn="ctr">
                        <a:spcBef>
                          <a:spcPct val="20000"/>
                        </a:spcBef>
                        <a:buFont typeface="Arial" panose="020B0604020202020204" pitchFamily="34" charset="0"/>
                        <a:buNone/>
                        <a:defRPr/>
                      </a:pPr>
                      <a:r>
                        <a:rPr lang="en-US" sz="1300" i="1" kern="1200">
                          <a:solidFill>
                            <a:schemeClr val="dk1"/>
                          </a:solidFill>
                          <a:latin typeface="+mj-lt"/>
                          <a:ea typeface="+mn-ea"/>
                          <a:cs typeface="+mn-cs"/>
                        </a:rPr>
                        <a:t>Analysis</a:t>
                      </a:r>
                      <a:endParaRPr lang="en-US" sz="1300" i="1" kern="1200" dirty="0">
                        <a:solidFill>
                          <a:schemeClr val="dk1"/>
                        </a:solidFill>
                        <a:latin typeface="+mj-lt"/>
                        <a:ea typeface="+mn-ea"/>
                        <a:cs typeface="+mn-cs"/>
                      </a:endParaRPr>
                    </a:p>
                  </a:txBody>
                  <a:tcPr marL="87396" marR="87396" marT="43698" marB="43698" anchor="ctr"/>
                </a:tc>
                <a:tc>
                  <a:txBody>
                    <a:bodyPr/>
                    <a:lstStyle/>
                    <a:p>
                      <a:pPr marL="0" lvl="0" indent="0">
                        <a:spcBef>
                          <a:spcPct val="20000"/>
                        </a:spcBef>
                        <a:buFont typeface="Arial" panose="020B0604020202020204" pitchFamily="34" charset="0"/>
                        <a:buNone/>
                        <a:defRPr/>
                      </a:pPr>
                      <a:r>
                        <a:rPr lang="en-US" sz="1300" kern="1200">
                          <a:solidFill>
                            <a:schemeClr val="dk1"/>
                          </a:solidFill>
                          <a:latin typeface="+mj-lt"/>
                          <a:ea typeface="+mn-ea"/>
                          <a:cs typeface="+mn-cs"/>
                        </a:rPr>
                        <a:t>Analysis is performed to determine how thick contaminant layer is on CMV surfaces. This analysis is done at NASA Glenn Research Center by John Yim.  </a:t>
                      </a:r>
                      <a:endParaRPr lang="en-US" sz="1300" kern="1200" dirty="0">
                        <a:solidFill>
                          <a:schemeClr val="dk1"/>
                        </a:solidFill>
                        <a:latin typeface="+mj-lt"/>
                        <a:ea typeface="+mn-ea"/>
                        <a:cs typeface="+mn-cs"/>
                      </a:endParaRPr>
                    </a:p>
                  </a:txBody>
                  <a:tcPr marL="87396" marR="87396" marT="43698" marB="43698"/>
                </a:tc>
                <a:extLst>
                  <a:ext uri="{0D108BD9-81ED-4DB2-BD59-A6C34878D82A}">
                    <a16:rowId xmlns:a16="http://schemas.microsoft.com/office/drawing/2014/main" val="3379433264"/>
                  </a:ext>
                </a:extLst>
              </a:tr>
              <a:tr h="734423">
                <a:tc>
                  <a:txBody>
                    <a:bodyPr/>
                    <a:lstStyle/>
                    <a:p>
                      <a:pPr algn="ctr"/>
                      <a:r>
                        <a:rPr lang="en-US" sz="1300">
                          <a:latin typeface="+mj-lt"/>
                        </a:rPr>
                        <a:t>Integration of Degradation Factors </a:t>
                      </a:r>
                      <a:endParaRPr lang="en-US" sz="1300" dirty="0">
                        <a:latin typeface="+mj-lt"/>
                      </a:endParaRPr>
                    </a:p>
                  </a:txBody>
                  <a:tcPr marL="87396" marR="87396" marT="43698" marB="43698" anchor="ctr"/>
                </a:tc>
                <a:tc>
                  <a:txBody>
                    <a:bodyPr/>
                    <a:lstStyle/>
                    <a:p>
                      <a:pPr marL="0" lvl="0" indent="0" algn="ctr">
                        <a:spcBef>
                          <a:spcPct val="20000"/>
                        </a:spcBef>
                        <a:buFont typeface="Arial" panose="020B0604020202020204" pitchFamily="34" charset="0"/>
                        <a:buNone/>
                        <a:defRPr/>
                      </a:pPr>
                      <a:r>
                        <a:rPr lang="en-US" sz="1300" i="1" kern="1200">
                          <a:solidFill>
                            <a:schemeClr val="dk1"/>
                          </a:solidFill>
                          <a:latin typeface="+mj-lt"/>
                          <a:ea typeface="+mn-ea"/>
                          <a:cs typeface="+mn-cs"/>
                        </a:rPr>
                        <a:t>Analysis</a:t>
                      </a:r>
                      <a:endParaRPr lang="en-US" sz="1300" i="1" kern="1200" dirty="0">
                        <a:solidFill>
                          <a:schemeClr val="dk1"/>
                        </a:solidFill>
                        <a:latin typeface="+mj-lt"/>
                        <a:ea typeface="+mn-ea"/>
                        <a:cs typeface="+mn-cs"/>
                      </a:endParaRPr>
                    </a:p>
                  </a:txBody>
                  <a:tcPr marL="87396" marR="87396" marT="43698" marB="43698" anchor="ctr"/>
                </a:tc>
                <a:tc>
                  <a:txBody>
                    <a:bodyPr/>
                    <a:lstStyle/>
                    <a:p>
                      <a:pPr marL="0" lvl="0" indent="0">
                        <a:spcBef>
                          <a:spcPct val="20000"/>
                        </a:spcBef>
                        <a:buFont typeface="Arial" panose="020B0604020202020204" pitchFamily="34" charset="0"/>
                        <a:buNone/>
                        <a:defRPr/>
                      </a:pPr>
                      <a:r>
                        <a:rPr lang="en-US" sz="1300" kern="1200">
                          <a:solidFill>
                            <a:schemeClr val="dk1"/>
                          </a:solidFill>
                          <a:latin typeface="+mj-lt"/>
                          <a:ea typeface="+mn-ea"/>
                          <a:cs typeface="+mn-cs"/>
                        </a:rPr>
                        <a:t>Delta absorptivity degradation from all contamination sources are calculated and integrated to find EOL properties for surfaces, as well as BOO for CMV.  Integration of these factors is done in such a way to minimize over estimation of degradation. </a:t>
                      </a:r>
                      <a:endParaRPr lang="en-US" sz="1300" kern="1200" dirty="0">
                        <a:solidFill>
                          <a:schemeClr val="dk1"/>
                        </a:solidFill>
                        <a:latin typeface="+mj-lt"/>
                        <a:ea typeface="+mn-ea"/>
                        <a:cs typeface="+mn-cs"/>
                      </a:endParaRPr>
                    </a:p>
                  </a:txBody>
                  <a:tcPr marL="87396" marR="87396" marT="43698" marB="43698"/>
                </a:tc>
                <a:extLst>
                  <a:ext uri="{0D108BD9-81ED-4DB2-BD59-A6C34878D82A}">
                    <a16:rowId xmlns:a16="http://schemas.microsoft.com/office/drawing/2014/main" val="4081011472"/>
                  </a:ext>
                </a:extLst>
              </a:tr>
            </a:tbl>
          </a:graphicData>
        </a:graphic>
      </p:graphicFrame>
    </p:spTree>
    <p:extLst>
      <p:ext uri="{BB962C8B-B14F-4D97-AF65-F5344CB8AC3E}">
        <p14:creationId xmlns:p14="http://schemas.microsoft.com/office/powerpoint/2010/main" val="2421826362"/>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FD5A-60FB-5C5E-E922-37C598B53BE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7702CF0-C39B-8DF9-1FD5-86F156F77828}"/>
              </a:ext>
            </a:extLst>
          </p:cNvPr>
          <p:cNvSpPr>
            <a:spLocks noGrp="1"/>
          </p:cNvSpPr>
          <p:nvPr>
            <p:ph type="body" idx="1"/>
          </p:nvPr>
        </p:nvSpPr>
        <p:spPr/>
        <p:txBody>
          <a:bodyPr/>
          <a:lstStyle/>
          <a:p>
            <a:r>
              <a:rPr lang="en-US" sz="4800" dirty="0"/>
              <a:t>Specularity Analysis </a:t>
            </a:r>
          </a:p>
        </p:txBody>
      </p:sp>
    </p:spTree>
    <p:extLst>
      <p:ext uri="{BB962C8B-B14F-4D97-AF65-F5344CB8AC3E}">
        <p14:creationId xmlns:p14="http://schemas.microsoft.com/office/powerpoint/2010/main" val="2671801788"/>
      </p:ext>
    </p:extLst>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Specularity Background</a:t>
            </a:r>
            <a:r>
              <a:rPr lang="en-US" baseline="30000" dirty="0"/>
              <a:t> 8</a:t>
            </a:r>
            <a:endParaRPr lang="en-US" dirty="0"/>
          </a:p>
        </p:txBody>
      </p:sp>
      <p:sp>
        <p:nvSpPr>
          <p:cNvPr id="4" name="Rectangle 5"/>
          <p:cNvSpPr txBox="1">
            <a:spLocks noChangeArrowheads="1"/>
          </p:cNvSpPr>
          <p:nvPr/>
        </p:nvSpPr>
        <p:spPr>
          <a:xfrm>
            <a:off x="221762" y="1103435"/>
            <a:ext cx="11743076" cy="5137150"/>
          </a:xfrm>
          <a:prstGeom prst="rect">
            <a:avLst/>
          </a:prstGeom>
        </p:spPr>
        <p:txBody>
          <a:bodyPr>
            <a:noAutofit/>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3" indent="0">
              <a:buNone/>
            </a:pPr>
            <a:endParaRPr lang="en-US" cap="all" dirty="0"/>
          </a:p>
          <a:p>
            <a:endParaRPr lang="en-US" dirty="0">
              <a:solidFill>
                <a:srgbClr val="00B050"/>
              </a:solidFill>
            </a:endParaRPr>
          </a:p>
        </p:txBody>
      </p:sp>
      <p:grpSp>
        <p:nvGrpSpPr>
          <p:cNvPr id="2" name="Group 1">
            <a:extLst>
              <a:ext uri="{FF2B5EF4-FFF2-40B4-BE49-F238E27FC236}">
                <a16:creationId xmlns:a16="http://schemas.microsoft.com/office/drawing/2014/main" id="{E42BF853-9A4B-C965-C32E-318E62F95D87}"/>
              </a:ext>
            </a:extLst>
          </p:cNvPr>
          <p:cNvGrpSpPr/>
          <p:nvPr/>
        </p:nvGrpSpPr>
        <p:grpSpPr>
          <a:xfrm>
            <a:off x="2932479" y="1152717"/>
            <a:ext cx="6026626" cy="2192863"/>
            <a:chOff x="3054824" y="1639676"/>
            <a:chExt cx="6029325" cy="1971674"/>
          </a:xfrm>
        </p:grpSpPr>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BD668FDF-9B0A-4F33-BC3F-F55ED143CF75}"/>
                    </a:ext>
                  </a:extLst>
                </p:cNvPr>
                <p:cNvSpPr txBox="1">
                  <a:spLocks/>
                </p:cNvSpPr>
                <p:nvPr/>
              </p:nvSpPr>
              <p:spPr>
                <a:xfrm>
                  <a:off x="3054824" y="1639676"/>
                  <a:ext cx="6029325" cy="1971674"/>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None/>
                  </a:pPr>
                  <a:r>
                    <a:rPr lang="en-US" sz="1600" dirty="0">
                      <a:solidFill>
                        <a:schemeClr val="bg1"/>
                      </a:solidFill>
                    </a:rPr>
                    <a:t>What is specularity?</a:t>
                  </a:r>
                </a:p>
                <a:p>
                  <a:pPr marL="0" indent="0" algn="ctr">
                    <a:spcAft>
                      <a:spcPts val="0"/>
                    </a:spcAft>
                    <a:buNone/>
                  </a:pPr>
                  <a:endParaRPr lang="en-US" sz="1200" dirty="0">
                    <a:solidFill>
                      <a:schemeClr val="bg1"/>
                    </a:solidFill>
                  </a:endParaRPr>
                </a:p>
                <a:p>
                  <a:pPr>
                    <a:spcAft>
                      <a:spcPts val="0"/>
                    </a:spcAft>
                  </a:pPr>
                  <a:r>
                    <a:rPr lang="en-US" sz="1400" b="0" dirty="0">
                      <a:solidFill>
                        <a:schemeClr val="bg1"/>
                      </a:solidFill>
                    </a:rPr>
                    <a:t>Fraction of reflected energy that is reflected in a non-diffuse manner </a:t>
                  </a:r>
                </a:p>
                <a:p>
                  <a:pPr>
                    <a:spcAft>
                      <a:spcPts val="0"/>
                    </a:spcAft>
                  </a:pPr>
                  <a:r>
                    <a:rPr lang="en-US" sz="1400" b="0" dirty="0">
                      <a:solidFill>
                        <a:schemeClr val="bg1"/>
                      </a:solidFill>
                    </a:rPr>
                    <a:t>For an opaque surface:</a:t>
                  </a:r>
                </a:p>
                <a:p>
                  <a:pPr lvl="1">
                    <a:spcAft>
                      <a:spcPts val="0"/>
                    </a:spcAft>
                  </a:pPr>
                  <a14:m>
                    <m:oMath xmlns:m="http://schemas.openxmlformats.org/officeDocument/2006/math">
                      <m:r>
                        <a:rPr lang="en-US" sz="1600" i="1" dirty="0" smtClean="0">
                          <a:solidFill>
                            <a:schemeClr val="bg1"/>
                          </a:solidFill>
                          <a:latin typeface="Cambria Math" panose="02040503050406030204" pitchFamily="18" charset="0"/>
                        </a:rPr>
                        <m:t>1 –</m:t>
                      </m:r>
                      <m:r>
                        <a:rPr lang="en-US" sz="1600" b="0" i="1" dirty="0" smtClean="0">
                          <a:solidFill>
                            <a:schemeClr val="bg1"/>
                          </a:solidFill>
                          <a:latin typeface="Cambria Math" panose="02040503050406030204" pitchFamily="18" charset="0"/>
                        </a:rPr>
                        <m:t>𝛼</m:t>
                      </m:r>
                      <m:r>
                        <a:rPr lang="en-US" sz="1600" i="1" dirty="0" smtClean="0">
                          <a:solidFill>
                            <a:schemeClr val="bg1"/>
                          </a:solidFill>
                          <a:latin typeface="Cambria Math" panose="02040503050406030204" pitchFamily="18" charset="0"/>
                        </a:rPr>
                        <m:t>= </m:t>
                      </m:r>
                      <m:sSub>
                        <m:sSubPr>
                          <m:ctrlPr>
                            <a:rPr lang="en-US" sz="1600" b="0" i="1" dirty="0" smtClean="0">
                              <a:solidFill>
                                <a:schemeClr val="bg1"/>
                              </a:solidFill>
                              <a:latin typeface="Cambria Math" panose="02040503050406030204" pitchFamily="18" charset="0"/>
                              <a:ea typeface="Cambria Math" panose="02040503050406030204" pitchFamily="18" charset="0"/>
                            </a:rPr>
                          </m:ctrlPr>
                        </m:sSubPr>
                        <m:e>
                          <m:r>
                            <a:rPr lang="en-US" sz="1600" i="1" dirty="0" smtClean="0">
                              <a:solidFill>
                                <a:schemeClr val="bg1"/>
                              </a:solidFill>
                              <a:latin typeface="Cambria Math" panose="02040503050406030204" pitchFamily="18" charset="0"/>
                              <a:ea typeface="Cambria Math" panose="02040503050406030204" pitchFamily="18" charset="0"/>
                            </a:rPr>
                            <m:t>𝜌</m:t>
                          </m:r>
                        </m:e>
                        <m:sub>
                          <m:r>
                            <a:rPr lang="en-US" sz="1600" b="0" i="1" dirty="0" smtClean="0">
                              <a:solidFill>
                                <a:schemeClr val="bg1"/>
                              </a:solidFill>
                              <a:latin typeface="Cambria Math" panose="02040503050406030204" pitchFamily="18" charset="0"/>
                              <a:ea typeface="Cambria Math" panose="02040503050406030204" pitchFamily="18" charset="0"/>
                            </a:rPr>
                            <m:t>𝑡𝑜𝑡𝑎𝑙</m:t>
                          </m:r>
                        </m:sub>
                      </m:sSub>
                    </m:oMath>
                  </a14:m>
                  <a:endParaRPr lang="en-US" sz="1600" dirty="0">
                    <a:solidFill>
                      <a:schemeClr val="bg1"/>
                    </a:solidFill>
                  </a:endParaRPr>
                </a:p>
                <a:p>
                  <a:pPr lvl="1">
                    <a:spcAft>
                      <a:spcPts val="0"/>
                    </a:spcAft>
                  </a:pPr>
                  <a14:m>
                    <m:oMath xmlns:m="http://schemas.openxmlformats.org/officeDocument/2006/math">
                      <m:sSub>
                        <m:sSubPr>
                          <m:ctrlPr>
                            <a:rPr lang="en-US" sz="1600" i="1" dirty="0">
                              <a:solidFill>
                                <a:schemeClr val="bg1"/>
                              </a:solidFill>
                              <a:latin typeface="Cambria Math" panose="02040503050406030204" pitchFamily="18" charset="0"/>
                              <a:ea typeface="Cambria Math" panose="02040503050406030204" pitchFamily="18" charset="0"/>
                            </a:rPr>
                          </m:ctrlPr>
                        </m:sSubPr>
                        <m:e>
                          <m:r>
                            <a:rPr lang="en-US" sz="1600" i="1" dirty="0">
                              <a:solidFill>
                                <a:schemeClr val="bg1"/>
                              </a:solidFill>
                              <a:latin typeface="Cambria Math" panose="02040503050406030204" pitchFamily="18" charset="0"/>
                              <a:ea typeface="Cambria Math" panose="02040503050406030204" pitchFamily="18" charset="0"/>
                            </a:rPr>
                            <m:t>𝜌</m:t>
                          </m:r>
                        </m:e>
                        <m:sub>
                          <m:r>
                            <a:rPr lang="en-US" sz="1600" i="1" dirty="0">
                              <a:solidFill>
                                <a:schemeClr val="bg1"/>
                              </a:solidFill>
                              <a:latin typeface="Cambria Math" panose="02040503050406030204" pitchFamily="18" charset="0"/>
                              <a:ea typeface="Cambria Math" panose="02040503050406030204" pitchFamily="18" charset="0"/>
                            </a:rPr>
                            <m:t>𝑡𝑜𝑡𝑎𝑙</m:t>
                          </m:r>
                        </m:sub>
                      </m:sSub>
                    </m:oMath>
                  </a14:m>
                  <a:r>
                    <a:rPr lang="en-US" sz="1600" i="1" dirty="0">
                      <a:solidFill>
                        <a:schemeClr val="bg1"/>
                      </a:solidFill>
                      <a:latin typeface="Cambria Math" panose="02040503050406030204" pitchFamily="18" charset="0"/>
                    </a:rPr>
                    <a:t> = </a:t>
                  </a:r>
                  <a14:m>
                    <m:oMath xmlns:m="http://schemas.openxmlformats.org/officeDocument/2006/math">
                      <m:sSub>
                        <m:sSubPr>
                          <m:ctrlPr>
                            <a:rPr lang="en-US" sz="1600" i="1" dirty="0">
                              <a:solidFill>
                                <a:schemeClr val="bg1"/>
                              </a:solidFill>
                              <a:latin typeface="Cambria Math" panose="02040503050406030204" pitchFamily="18" charset="0"/>
                              <a:ea typeface="Cambria Math" panose="02040503050406030204" pitchFamily="18" charset="0"/>
                            </a:rPr>
                          </m:ctrlPr>
                        </m:sSubPr>
                        <m:e>
                          <m:r>
                            <a:rPr lang="en-US" sz="1600" i="1" dirty="0">
                              <a:solidFill>
                                <a:schemeClr val="bg1"/>
                              </a:solidFill>
                              <a:latin typeface="Cambria Math" panose="02040503050406030204" pitchFamily="18" charset="0"/>
                              <a:ea typeface="Cambria Math" panose="02040503050406030204" pitchFamily="18" charset="0"/>
                            </a:rPr>
                            <m:t>𝜌</m:t>
                          </m:r>
                        </m:e>
                        <m:sub>
                          <m:r>
                            <a:rPr lang="en-US" sz="1600" b="0" i="1" dirty="0" smtClean="0">
                              <a:solidFill>
                                <a:schemeClr val="bg1"/>
                              </a:solidFill>
                              <a:latin typeface="Cambria Math" panose="02040503050406030204" pitchFamily="18" charset="0"/>
                              <a:ea typeface="Cambria Math" panose="02040503050406030204" pitchFamily="18" charset="0"/>
                            </a:rPr>
                            <m:t>𝑑𝑖𝑓𝑓𝑢𝑠𝑒</m:t>
                          </m:r>
                        </m:sub>
                      </m:sSub>
                    </m:oMath>
                  </a14:m>
                  <a:r>
                    <a:rPr lang="en-US" sz="1600" i="1" dirty="0">
                      <a:solidFill>
                        <a:schemeClr val="bg1"/>
                      </a:solidFill>
                      <a:latin typeface="Cambria Math" panose="02040503050406030204" pitchFamily="18" charset="0"/>
                    </a:rPr>
                    <a:t> + </a:t>
                  </a:r>
                  <a14:m>
                    <m:oMath xmlns:m="http://schemas.openxmlformats.org/officeDocument/2006/math">
                      <m:sSub>
                        <m:sSubPr>
                          <m:ctrlPr>
                            <a:rPr lang="en-US" sz="1600" i="1" dirty="0">
                              <a:solidFill>
                                <a:schemeClr val="bg1"/>
                              </a:solidFill>
                              <a:latin typeface="Cambria Math" panose="02040503050406030204" pitchFamily="18" charset="0"/>
                              <a:ea typeface="Cambria Math" panose="02040503050406030204" pitchFamily="18" charset="0"/>
                            </a:rPr>
                          </m:ctrlPr>
                        </m:sSubPr>
                        <m:e>
                          <m:r>
                            <a:rPr lang="en-US" sz="1600" i="1" dirty="0">
                              <a:solidFill>
                                <a:schemeClr val="bg1"/>
                              </a:solidFill>
                              <a:latin typeface="Cambria Math" panose="02040503050406030204" pitchFamily="18" charset="0"/>
                              <a:ea typeface="Cambria Math" panose="02040503050406030204" pitchFamily="18" charset="0"/>
                            </a:rPr>
                            <m:t>𝜌</m:t>
                          </m:r>
                        </m:e>
                        <m:sub>
                          <m:r>
                            <a:rPr lang="en-US" sz="1600" b="0" i="1" dirty="0" smtClean="0">
                              <a:solidFill>
                                <a:schemeClr val="bg1"/>
                              </a:solidFill>
                              <a:latin typeface="Cambria Math" panose="02040503050406030204" pitchFamily="18" charset="0"/>
                              <a:ea typeface="Cambria Math" panose="02040503050406030204" pitchFamily="18" charset="0"/>
                            </a:rPr>
                            <m:t>𝑠𝑝𝑒𝑐𝑢𝑙𝑎𝑟</m:t>
                          </m:r>
                        </m:sub>
                      </m:sSub>
                    </m:oMath>
                  </a14:m>
                  <a:endParaRPr lang="en-US" sz="1600" i="1" dirty="0">
                    <a:solidFill>
                      <a:schemeClr val="bg1"/>
                    </a:solidFill>
                    <a:latin typeface="Cambria Math" panose="02040503050406030204" pitchFamily="18" charset="0"/>
                  </a:endParaRPr>
                </a:p>
                <a:p>
                  <a:pPr lvl="1">
                    <a:spcAft>
                      <a:spcPts val="0"/>
                    </a:spcAft>
                  </a:pPr>
                  <a14:m>
                    <m:oMath xmlns:m="http://schemas.openxmlformats.org/officeDocument/2006/math">
                      <m:r>
                        <a:rPr lang="en-US" sz="1600" i="1" dirty="0" smtClean="0">
                          <a:solidFill>
                            <a:schemeClr val="bg1"/>
                          </a:solidFill>
                          <a:latin typeface="Cambria Math" panose="02040503050406030204" pitchFamily="18" charset="0"/>
                        </a:rPr>
                        <m:t>% </m:t>
                      </m:r>
                      <m:r>
                        <a:rPr lang="en-US" sz="1600" b="0" i="1" dirty="0" smtClean="0">
                          <a:solidFill>
                            <a:schemeClr val="bg1"/>
                          </a:solidFill>
                          <a:latin typeface="Cambria Math" panose="02040503050406030204" pitchFamily="18" charset="0"/>
                        </a:rPr>
                        <m:t>𝑆</m:t>
                      </m:r>
                      <m:r>
                        <a:rPr lang="en-US" sz="1600" i="1" dirty="0" smtClean="0">
                          <a:solidFill>
                            <a:schemeClr val="bg1"/>
                          </a:solidFill>
                          <a:latin typeface="Cambria Math" panose="02040503050406030204" pitchFamily="18" charset="0"/>
                        </a:rPr>
                        <m:t>𝑝𝑒𝑐𝑢𝑙𝑎𝑟𝑖𝑡𝑦</m:t>
                      </m:r>
                      <m:r>
                        <a:rPr lang="en-US" sz="1600" i="1" dirty="0" smtClean="0">
                          <a:solidFill>
                            <a:schemeClr val="bg1"/>
                          </a:solidFill>
                          <a:latin typeface="Cambria Math" panose="02040503050406030204" pitchFamily="18" charset="0"/>
                        </a:rPr>
                        <m:t> =</m:t>
                      </m:r>
                      <m:f>
                        <m:fPr>
                          <m:ctrlPr>
                            <a:rPr lang="en-US" sz="1600" i="1" dirty="0" smtClean="0">
                              <a:solidFill>
                                <a:schemeClr val="bg1"/>
                              </a:solidFill>
                              <a:latin typeface="Cambria Math" panose="02040503050406030204" pitchFamily="18" charset="0"/>
                            </a:rPr>
                          </m:ctrlPr>
                        </m:fPr>
                        <m:num>
                          <m:sSub>
                            <m:sSubPr>
                              <m:ctrlPr>
                                <a:rPr lang="en-US" sz="1600" i="1" dirty="0">
                                  <a:solidFill>
                                    <a:schemeClr val="bg1"/>
                                  </a:solidFill>
                                  <a:latin typeface="Cambria Math" panose="02040503050406030204" pitchFamily="18" charset="0"/>
                                  <a:ea typeface="Cambria Math" panose="02040503050406030204" pitchFamily="18" charset="0"/>
                                </a:rPr>
                              </m:ctrlPr>
                            </m:sSubPr>
                            <m:e>
                              <m:r>
                                <a:rPr lang="en-US" sz="1600" i="1" dirty="0">
                                  <a:solidFill>
                                    <a:schemeClr val="bg1"/>
                                  </a:solidFill>
                                  <a:latin typeface="Cambria Math" panose="02040503050406030204" pitchFamily="18" charset="0"/>
                                  <a:ea typeface="Cambria Math" panose="02040503050406030204" pitchFamily="18" charset="0"/>
                                </a:rPr>
                                <m:t>𝜌</m:t>
                              </m:r>
                            </m:e>
                            <m:sub>
                              <m:r>
                                <a:rPr lang="en-US" sz="1600" i="1" dirty="0">
                                  <a:solidFill>
                                    <a:schemeClr val="bg1"/>
                                  </a:solidFill>
                                  <a:latin typeface="Cambria Math" panose="02040503050406030204" pitchFamily="18" charset="0"/>
                                  <a:ea typeface="Cambria Math" panose="02040503050406030204" pitchFamily="18" charset="0"/>
                                </a:rPr>
                                <m:t>𝑠𝑝𝑒𝑐𝑢𝑙𝑎𝑟</m:t>
                              </m:r>
                            </m:sub>
                          </m:sSub>
                        </m:num>
                        <m:den>
                          <m:sSub>
                            <m:sSubPr>
                              <m:ctrlPr>
                                <a:rPr lang="en-US" sz="1600" i="1" dirty="0">
                                  <a:solidFill>
                                    <a:schemeClr val="bg1"/>
                                  </a:solidFill>
                                  <a:latin typeface="Cambria Math" panose="02040503050406030204" pitchFamily="18" charset="0"/>
                                  <a:ea typeface="Cambria Math" panose="02040503050406030204" pitchFamily="18" charset="0"/>
                                </a:rPr>
                              </m:ctrlPr>
                            </m:sSubPr>
                            <m:e>
                              <m:r>
                                <a:rPr lang="en-US" sz="1600" i="1" dirty="0">
                                  <a:solidFill>
                                    <a:schemeClr val="bg1"/>
                                  </a:solidFill>
                                  <a:latin typeface="Cambria Math" panose="02040503050406030204" pitchFamily="18" charset="0"/>
                                  <a:ea typeface="Cambria Math" panose="02040503050406030204" pitchFamily="18" charset="0"/>
                                </a:rPr>
                                <m:t>𝜌</m:t>
                              </m:r>
                            </m:e>
                            <m:sub>
                              <m:r>
                                <a:rPr lang="en-US" sz="1600" i="1" dirty="0">
                                  <a:solidFill>
                                    <a:schemeClr val="bg1"/>
                                  </a:solidFill>
                                  <a:latin typeface="Cambria Math" panose="02040503050406030204" pitchFamily="18" charset="0"/>
                                  <a:ea typeface="Cambria Math" panose="02040503050406030204" pitchFamily="18" charset="0"/>
                                </a:rPr>
                                <m:t>𝑡𝑜𝑡𝑎𝑙</m:t>
                              </m:r>
                            </m:sub>
                          </m:sSub>
                        </m:den>
                      </m:f>
                    </m:oMath>
                  </a14:m>
                  <a:endParaRPr lang="en-US" dirty="0"/>
                </a:p>
                <a:p>
                  <a:pPr marL="457200" lvl="1" indent="0">
                    <a:buNone/>
                  </a:pPr>
                  <a:endParaRPr lang="en-US" sz="1600" dirty="0"/>
                </a:p>
                <a:p>
                  <a:pPr lvl="1"/>
                  <a:endParaRPr lang="en-US" sz="1600" dirty="0"/>
                </a:p>
                <a:p>
                  <a:pPr lvl="1"/>
                  <a:endParaRPr lang="en-US" sz="1600" dirty="0"/>
                </a:p>
                <a:p>
                  <a:pPr lvl="1"/>
                  <a:endParaRPr lang="en-US" sz="1600" dirty="0"/>
                </a:p>
                <a:p>
                  <a:endParaRPr lang="en-US" sz="1800" dirty="0"/>
                </a:p>
              </p:txBody>
            </p:sp>
          </mc:Choice>
          <mc:Fallback xmlns="">
            <p:sp>
              <p:nvSpPr>
                <p:cNvPr id="5" name="Content Placeholder 2">
                  <a:extLst>
                    <a:ext uri="{FF2B5EF4-FFF2-40B4-BE49-F238E27FC236}">
                      <a16:creationId xmlns:a16="http://schemas.microsoft.com/office/drawing/2014/main" id="{BD668FDF-9B0A-4F33-BC3F-F55ED143CF75}"/>
                    </a:ext>
                  </a:extLst>
                </p:cNvPr>
                <p:cNvSpPr txBox="1">
                  <a:spLocks noRot="1" noChangeAspect="1" noMove="1" noResize="1" noEditPoints="1" noAdjustHandles="1" noChangeArrowheads="1" noChangeShapeType="1" noTextEdit="1"/>
                </p:cNvSpPr>
                <p:nvPr/>
              </p:nvSpPr>
              <p:spPr>
                <a:xfrm>
                  <a:off x="3054824" y="1639676"/>
                  <a:ext cx="6029325" cy="1971674"/>
                </a:xfrm>
                <a:prstGeom prst="rect">
                  <a:avLst/>
                </a:prstGeom>
                <a:blipFill>
                  <a:blip r:embed="rId3"/>
                  <a:stretch>
                    <a:fillRect t="-275"/>
                  </a:stretch>
                </a:blip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32F34638-6A3A-49E5-9BBA-0B0722F2C1C7}"/>
                </a:ext>
              </a:extLst>
            </p:cNvPr>
            <p:cNvPicPr>
              <a:picLocks noChangeAspect="1"/>
            </p:cNvPicPr>
            <p:nvPr/>
          </p:nvPicPr>
          <p:blipFill>
            <a:blip r:embed="rId4"/>
            <a:stretch>
              <a:fillRect/>
            </a:stretch>
          </p:blipFill>
          <p:spPr>
            <a:xfrm>
              <a:off x="6625477" y="2470161"/>
              <a:ext cx="2205399" cy="944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8" name="Content Placeholder 2">
            <a:extLst>
              <a:ext uri="{FF2B5EF4-FFF2-40B4-BE49-F238E27FC236}">
                <a16:creationId xmlns:a16="http://schemas.microsoft.com/office/drawing/2014/main" id="{F1E8E485-879C-49B7-B3A3-B816F74D60B7}"/>
              </a:ext>
            </a:extLst>
          </p:cNvPr>
          <p:cNvSpPr txBox="1">
            <a:spLocks/>
          </p:cNvSpPr>
          <p:nvPr/>
        </p:nvSpPr>
        <p:spPr>
          <a:xfrm>
            <a:off x="2968738" y="4078564"/>
            <a:ext cx="6026626" cy="2072559"/>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Why do we care about specularity?</a:t>
            </a:r>
          </a:p>
          <a:p>
            <a:pPr>
              <a:spcAft>
                <a:spcPts val="0"/>
              </a:spcAft>
            </a:pPr>
            <a:r>
              <a:rPr lang="en-US" sz="1400" dirty="0">
                <a:solidFill>
                  <a:schemeClr val="bg1"/>
                </a:solidFill>
              </a:rPr>
              <a:t>Thermal </a:t>
            </a:r>
          </a:p>
          <a:p>
            <a:pPr lvl="1">
              <a:spcAft>
                <a:spcPts val="0"/>
              </a:spcAft>
            </a:pPr>
            <a:r>
              <a:rPr lang="en-US" sz="1200" dirty="0">
                <a:solidFill>
                  <a:schemeClr val="bg1"/>
                </a:solidFill>
              </a:rPr>
              <a:t>Specularity could impact heat rejection, create hotspots or impact thermal performance.</a:t>
            </a:r>
          </a:p>
          <a:p>
            <a:pPr>
              <a:spcAft>
                <a:spcPts val="0"/>
              </a:spcAft>
            </a:pPr>
            <a:r>
              <a:rPr lang="en-US" sz="1400" dirty="0">
                <a:solidFill>
                  <a:schemeClr val="bg1"/>
                </a:solidFill>
              </a:rPr>
              <a:t>EVA</a:t>
            </a:r>
          </a:p>
          <a:p>
            <a:pPr lvl="1">
              <a:spcAft>
                <a:spcPts val="0"/>
              </a:spcAft>
            </a:pPr>
            <a:r>
              <a:rPr lang="en-US" sz="1200" dirty="0">
                <a:solidFill>
                  <a:schemeClr val="bg1"/>
                </a:solidFill>
              </a:rPr>
              <a:t>Specularity could induce glint as well as create focused heat on suits – overheating.</a:t>
            </a:r>
          </a:p>
          <a:p>
            <a:pPr>
              <a:spcAft>
                <a:spcPts val="0"/>
              </a:spcAft>
            </a:pPr>
            <a:r>
              <a:rPr lang="en-US" sz="1400" dirty="0">
                <a:solidFill>
                  <a:schemeClr val="bg1"/>
                </a:solidFill>
              </a:rPr>
              <a:t>Power</a:t>
            </a:r>
          </a:p>
          <a:p>
            <a:pPr lvl="1">
              <a:spcAft>
                <a:spcPts val="0"/>
              </a:spcAft>
            </a:pPr>
            <a:r>
              <a:rPr lang="en-US" sz="1200" dirty="0">
                <a:solidFill>
                  <a:schemeClr val="bg1"/>
                </a:solidFill>
              </a:rPr>
              <a:t>Specularity could affect solar array performance.</a:t>
            </a:r>
            <a:endParaRPr lang="en-US" dirty="0">
              <a:solidFill>
                <a:schemeClr val="bg1"/>
              </a:solidFill>
            </a:endParaRPr>
          </a:p>
        </p:txBody>
      </p:sp>
      <p:pic>
        <p:nvPicPr>
          <p:cNvPr id="3076" name="Picture 4">
            <a:extLst>
              <a:ext uri="{FF2B5EF4-FFF2-40B4-BE49-F238E27FC236}">
                <a16:creationId xmlns:a16="http://schemas.microsoft.com/office/drawing/2014/main" id="{012B7193-547A-2230-E6FF-F8790A2A9A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83" t="13086"/>
          <a:stretch/>
        </p:blipFill>
        <p:spPr bwMode="auto">
          <a:xfrm>
            <a:off x="9204006" y="2668386"/>
            <a:ext cx="2830379" cy="200724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Molecular Expressions Microscopy Primer: Light and Color - Specular and Diffuse  Reflection: Interactive Tutorial">
            <a:extLst>
              <a:ext uri="{FF2B5EF4-FFF2-40B4-BE49-F238E27FC236}">
                <a16:creationId xmlns:a16="http://schemas.microsoft.com/office/drawing/2014/main" id="{C9C6960F-4D32-44E6-716E-0AB2D7F7C2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11032" b="10668"/>
          <a:stretch/>
        </p:blipFill>
        <p:spPr bwMode="auto">
          <a:xfrm>
            <a:off x="101003" y="2668386"/>
            <a:ext cx="2709026" cy="190361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56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C6D-46B4-372A-4E00-216A44B3DB95}"/>
              </a:ext>
            </a:extLst>
          </p:cNvPr>
          <p:cNvSpPr>
            <a:spLocks noGrp="1"/>
          </p:cNvSpPr>
          <p:nvPr>
            <p:ph type="title"/>
          </p:nvPr>
        </p:nvSpPr>
        <p:spPr/>
        <p:txBody>
          <a:bodyPr/>
          <a:lstStyle/>
          <a:p>
            <a:r>
              <a:rPr lang="en-US" dirty="0"/>
              <a:t>Gateway Specularity Analysis Methodology</a:t>
            </a:r>
            <a:r>
              <a:rPr lang="en-US" baseline="30000" dirty="0"/>
              <a:t> 8</a:t>
            </a:r>
            <a:r>
              <a:rPr lang="en-US" dirty="0"/>
              <a:t> </a:t>
            </a:r>
          </a:p>
        </p:txBody>
      </p:sp>
      <p:sp>
        <p:nvSpPr>
          <p:cNvPr id="5" name="Content Placeholder 2">
            <a:extLst>
              <a:ext uri="{FF2B5EF4-FFF2-40B4-BE49-F238E27FC236}">
                <a16:creationId xmlns:a16="http://schemas.microsoft.com/office/drawing/2014/main" id="{46446604-4FD9-8D2B-1DD0-2542F2CC2E76}"/>
              </a:ext>
            </a:extLst>
          </p:cNvPr>
          <p:cNvSpPr txBox="1">
            <a:spLocks/>
          </p:cNvSpPr>
          <p:nvPr/>
        </p:nvSpPr>
        <p:spPr>
          <a:xfrm>
            <a:off x="156754" y="933119"/>
            <a:ext cx="11092542" cy="5497284"/>
          </a:xfrm>
          <a:prstGeom prst="rect">
            <a:avLst/>
          </a:prstGeom>
        </p:spPr>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ea typeface="ヒラギノ角ゴ Pro W3"/>
            </a:endParaRPr>
          </a:p>
        </p:txBody>
      </p:sp>
      <p:sp>
        <p:nvSpPr>
          <p:cNvPr id="6" name="Content Placeholder 2">
            <a:extLst>
              <a:ext uri="{FF2B5EF4-FFF2-40B4-BE49-F238E27FC236}">
                <a16:creationId xmlns:a16="http://schemas.microsoft.com/office/drawing/2014/main" id="{E36F74D7-21F4-BB4E-643C-ADF000AE422C}"/>
              </a:ext>
            </a:extLst>
          </p:cNvPr>
          <p:cNvSpPr txBox="1">
            <a:spLocks/>
          </p:cNvSpPr>
          <p:nvPr/>
        </p:nvSpPr>
        <p:spPr>
          <a:xfrm>
            <a:off x="242815" y="894544"/>
            <a:ext cx="5853185" cy="5535859"/>
          </a:xfrm>
          <a:prstGeom prst="rect">
            <a:avLst/>
          </a:prstGeom>
        </p:spPr>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ea typeface="ヒラギノ角ゴ Pro W3"/>
              </a:rPr>
              <a:t>Identify critical locations on Gateway that will be affected by specularity.</a:t>
            </a:r>
          </a:p>
          <a:p>
            <a:r>
              <a:rPr lang="en-US" dirty="0">
                <a:ea typeface="ヒラギノ角ゴ Pro W3"/>
              </a:rPr>
              <a:t>Refine nodalization of simplified thermal models that include optical properties for surface coatings, solar values, IR wavelengths, and specularity values for materials.</a:t>
            </a:r>
          </a:p>
          <a:p>
            <a:r>
              <a:rPr lang="en-US" dirty="0">
                <a:ea typeface="ヒラギノ角ゴ Pro W3"/>
              </a:rPr>
              <a:t>Run cases to confirm locations of specular reflection and confirm attitudes in which the reflections occur.</a:t>
            </a:r>
          </a:p>
          <a:p>
            <a:r>
              <a:rPr lang="en-US" dirty="0">
                <a:ea typeface="ヒラギノ角ゴ Pro W3"/>
              </a:rPr>
              <a:t>Plot Absorbed reflected solar flux.</a:t>
            </a:r>
          </a:p>
          <a:p>
            <a:pPr lvl="1"/>
            <a:r>
              <a:rPr lang="en-US" dirty="0">
                <a:ea typeface="ヒラギノ角ゴ Pro W3"/>
              </a:rPr>
              <a:t>Note, that absorbed flux is relative to the absorptivity value of the receiving surface. If the absorptivity increases, so does the absorbed flux.</a:t>
            </a:r>
          </a:p>
          <a:p>
            <a:r>
              <a:rPr lang="en-US" dirty="0">
                <a:ea typeface="ヒラギノ角ゴ Pro W3"/>
              </a:rPr>
              <a:t>Analyze thermal performance impacts to critical locations.</a:t>
            </a:r>
          </a:p>
          <a:p>
            <a:endParaRPr lang="en-US" dirty="0">
              <a:ea typeface="ヒラギノ角ゴ Pro W3"/>
            </a:endParaRPr>
          </a:p>
        </p:txBody>
      </p:sp>
      <p:pic>
        <p:nvPicPr>
          <p:cNvPr id="7" name="Picture 6">
            <a:extLst>
              <a:ext uri="{FF2B5EF4-FFF2-40B4-BE49-F238E27FC236}">
                <a16:creationId xmlns:a16="http://schemas.microsoft.com/office/drawing/2014/main" id="{236967BD-155B-0651-B71B-DB8FC4734892}"/>
              </a:ext>
            </a:extLst>
          </p:cNvPr>
          <p:cNvPicPr>
            <a:picLocks noChangeAspect="1"/>
          </p:cNvPicPr>
          <p:nvPr/>
        </p:nvPicPr>
        <p:blipFill rotWithShape="1">
          <a:blip r:embed="rId2"/>
          <a:srcRect l="21991"/>
          <a:stretch/>
        </p:blipFill>
        <p:spPr>
          <a:xfrm>
            <a:off x="6735097" y="1084215"/>
            <a:ext cx="4722034" cy="4833110"/>
          </a:xfrm>
          <a:prstGeom prst="rect">
            <a:avLst/>
          </a:prstGeom>
        </p:spPr>
      </p:pic>
      <p:sp>
        <p:nvSpPr>
          <p:cNvPr id="8" name="TextBox 7">
            <a:extLst>
              <a:ext uri="{FF2B5EF4-FFF2-40B4-BE49-F238E27FC236}">
                <a16:creationId xmlns:a16="http://schemas.microsoft.com/office/drawing/2014/main" id="{CC4160DC-05A9-9E5F-ADD7-8D8E0AFF27F7}"/>
              </a:ext>
            </a:extLst>
          </p:cNvPr>
          <p:cNvSpPr txBox="1"/>
          <p:nvPr/>
        </p:nvSpPr>
        <p:spPr>
          <a:xfrm>
            <a:off x="9739423" y="4904757"/>
            <a:ext cx="2371061"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00" b="1" dirty="0">
                <a:latin typeface="Arial"/>
                <a:cs typeface="Arial"/>
              </a:rPr>
              <a:t>*Specular surfaces colored red </a:t>
            </a:r>
          </a:p>
        </p:txBody>
      </p:sp>
    </p:spTree>
    <p:extLst>
      <p:ext uri="{BB962C8B-B14F-4D97-AF65-F5344CB8AC3E}">
        <p14:creationId xmlns:p14="http://schemas.microsoft.com/office/powerpoint/2010/main" val="283364258"/>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a:extLst>
              <a:ext uri="{FF2B5EF4-FFF2-40B4-BE49-F238E27FC236}">
                <a16:creationId xmlns:a16="http://schemas.microsoft.com/office/drawing/2014/main" id="{B4F32050-BED1-7573-2358-47F8832936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01" t="18271" r="2239" b="43461"/>
          <a:stretch/>
        </p:blipFill>
        <p:spPr bwMode="auto">
          <a:xfrm>
            <a:off x="0" y="1626780"/>
            <a:ext cx="12192000" cy="290110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p:cNvSpPr txBox="1">
            <a:spLocks/>
          </p:cNvSpPr>
          <p:nvPr/>
        </p:nvSpPr>
        <p:spPr>
          <a:xfrm>
            <a:off x="3163584" y="510372"/>
            <a:ext cx="8751887" cy="590201"/>
          </a:xfrm>
          <a:prstGeom prst="rect">
            <a:avLst/>
          </a:prstGeom>
        </p:spPr>
        <p:txBody>
          <a:bodyPr anchor="t">
            <a:normAutofit fontScale="77500" lnSpcReduction="20000"/>
          </a:bodyPr>
          <a:lst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4000" dirty="0">
                <a:latin typeface="Arial" panose="020B0604020202020204" pitchFamily="34" charset="0"/>
                <a:cs typeface="Arial" panose="020B0604020202020204" pitchFamily="34" charset="0"/>
              </a:rPr>
              <a:t>TIMELINE:</a:t>
            </a:r>
            <a:r>
              <a:rPr lang="EN-US" sz="3200" dirty="0">
                <a:latin typeface="Arial" panose="020B0604020202020204" pitchFamily="34" charset="0"/>
                <a:cs typeface="Arial" panose="020B0604020202020204" pitchFamily="34" charset="0"/>
              </a:rPr>
              <a:t> SUSTAINING MISSIONS TO THE MOON</a:t>
            </a:r>
            <a:endParaRPr lang="EN-US" sz="3200" dirty="0">
              <a:solidFill>
                <a:srgbClr val="FFFFFF"/>
              </a:solidFill>
              <a:cs typeface="Arial" panose="020B0604020202020204" pitchFamily="34" charset="0"/>
            </a:endParaRPr>
          </a:p>
        </p:txBody>
      </p:sp>
      <p:pic>
        <p:nvPicPr>
          <p:cNvPr id="4" name="Picture 3" descr="A picture containing drawing&#10;&#10;Description automatically generate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467" y="510000"/>
            <a:ext cx="2022741" cy="376496"/>
          </a:xfrm>
          <a:prstGeom prst="rect">
            <a:avLst/>
          </a:prstGeom>
        </p:spPr>
      </p:pic>
    </p:spTree>
    <p:extLst>
      <p:ext uri="{BB962C8B-B14F-4D97-AF65-F5344CB8AC3E}">
        <p14:creationId xmlns:p14="http://schemas.microsoft.com/office/powerpoint/2010/main" val="1250705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B331-3FCC-4E3F-8D82-2D937FF34643}"/>
              </a:ext>
            </a:extLst>
          </p:cNvPr>
          <p:cNvSpPr>
            <a:spLocks noGrp="1"/>
          </p:cNvSpPr>
          <p:nvPr>
            <p:ph type="title"/>
          </p:nvPr>
        </p:nvSpPr>
        <p:spPr/>
        <p:txBody>
          <a:bodyPr/>
          <a:lstStyle/>
          <a:p>
            <a:r>
              <a:rPr lang="en-US" dirty="0"/>
              <a:t>Gateway Example: Reflections onto HALO</a:t>
            </a:r>
            <a:r>
              <a:rPr lang="en-US" baseline="30000" dirty="0"/>
              <a:t> 8</a:t>
            </a:r>
            <a:endParaRPr lang="en-US" dirty="0"/>
          </a:p>
        </p:txBody>
      </p:sp>
      <p:sp>
        <p:nvSpPr>
          <p:cNvPr id="3" name="Content Placeholder 2">
            <a:extLst>
              <a:ext uri="{FF2B5EF4-FFF2-40B4-BE49-F238E27FC236}">
                <a16:creationId xmlns:a16="http://schemas.microsoft.com/office/drawing/2014/main" id="{591CD836-538C-4BB6-9475-863C198F1925}"/>
              </a:ext>
            </a:extLst>
          </p:cNvPr>
          <p:cNvSpPr>
            <a:spLocks noGrp="1"/>
          </p:cNvSpPr>
          <p:nvPr>
            <p:ph idx="1"/>
          </p:nvPr>
        </p:nvSpPr>
        <p:spPr>
          <a:xfrm>
            <a:off x="7194506" y="1053486"/>
            <a:ext cx="4885734" cy="324664"/>
          </a:xfrm>
        </p:spPr>
        <p:txBody>
          <a:bodyPr/>
          <a:lstStyle/>
          <a:p>
            <a:pPr marL="0" indent="0">
              <a:buNone/>
            </a:pPr>
            <a:r>
              <a:rPr lang="en-US" dirty="0"/>
              <a:t>Ex Case 1: Conf. 5 pitch 10º yaw -3.74º</a:t>
            </a:r>
          </a:p>
          <a:p>
            <a:pPr marL="0" indent="0">
              <a:buNone/>
            </a:pPr>
            <a:endParaRPr lang="en-US" dirty="0"/>
          </a:p>
        </p:txBody>
      </p:sp>
      <p:pic>
        <p:nvPicPr>
          <p:cNvPr id="5" name="Picture 4">
            <a:extLst>
              <a:ext uri="{FF2B5EF4-FFF2-40B4-BE49-F238E27FC236}">
                <a16:creationId xmlns:a16="http://schemas.microsoft.com/office/drawing/2014/main" id="{797BBD18-E757-4B1C-B9E3-5B47CFBEF9D0}"/>
              </a:ext>
            </a:extLst>
          </p:cNvPr>
          <p:cNvPicPr>
            <a:picLocks noChangeAspect="1"/>
          </p:cNvPicPr>
          <p:nvPr/>
        </p:nvPicPr>
        <p:blipFill rotWithShape="1">
          <a:blip r:embed="rId2"/>
          <a:srcRect l="21696"/>
          <a:stretch/>
        </p:blipFill>
        <p:spPr>
          <a:xfrm>
            <a:off x="7551175" y="1487335"/>
            <a:ext cx="3955662" cy="4641723"/>
          </a:xfrm>
          <a:prstGeom prst="rect">
            <a:avLst/>
          </a:prstGeom>
        </p:spPr>
      </p:pic>
      <p:graphicFrame>
        <p:nvGraphicFramePr>
          <p:cNvPr id="6" name="Table 4">
            <a:extLst>
              <a:ext uri="{FF2B5EF4-FFF2-40B4-BE49-F238E27FC236}">
                <a16:creationId xmlns:a16="http://schemas.microsoft.com/office/drawing/2014/main" id="{32024647-6319-4A8C-9726-55511357E8AE}"/>
              </a:ext>
            </a:extLst>
          </p:cNvPr>
          <p:cNvGraphicFramePr>
            <a:graphicFrameLocks/>
          </p:cNvGraphicFramePr>
          <p:nvPr>
            <p:extLst>
              <p:ext uri="{D42A27DB-BD31-4B8C-83A1-F6EECF244321}">
                <p14:modId xmlns:p14="http://schemas.microsoft.com/office/powerpoint/2010/main" val="2606944323"/>
              </p:ext>
            </p:extLst>
          </p:nvPr>
        </p:nvGraphicFramePr>
        <p:xfrm>
          <a:off x="113969" y="1427381"/>
          <a:ext cx="6669742" cy="1464988"/>
        </p:xfrm>
        <a:graphic>
          <a:graphicData uri="http://schemas.openxmlformats.org/drawingml/2006/table">
            <a:tbl>
              <a:tblPr firstRow="1" bandRow="1">
                <a:tableStyleId>{5C22544A-7EE6-4342-B048-85BDC9FD1C3A}</a:tableStyleId>
              </a:tblPr>
              <a:tblGrid>
                <a:gridCol w="1122536">
                  <a:extLst>
                    <a:ext uri="{9D8B030D-6E8A-4147-A177-3AD203B41FA5}">
                      <a16:colId xmlns:a16="http://schemas.microsoft.com/office/drawing/2014/main" val="383936995"/>
                    </a:ext>
                  </a:extLst>
                </a:gridCol>
                <a:gridCol w="1262077">
                  <a:extLst>
                    <a:ext uri="{9D8B030D-6E8A-4147-A177-3AD203B41FA5}">
                      <a16:colId xmlns:a16="http://schemas.microsoft.com/office/drawing/2014/main" val="2148819150"/>
                    </a:ext>
                  </a:extLst>
                </a:gridCol>
                <a:gridCol w="1335741">
                  <a:extLst>
                    <a:ext uri="{9D8B030D-6E8A-4147-A177-3AD203B41FA5}">
                      <a16:colId xmlns:a16="http://schemas.microsoft.com/office/drawing/2014/main" val="2607273137"/>
                    </a:ext>
                  </a:extLst>
                </a:gridCol>
                <a:gridCol w="1380565">
                  <a:extLst>
                    <a:ext uri="{9D8B030D-6E8A-4147-A177-3AD203B41FA5}">
                      <a16:colId xmlns:a16="http://schemas.microsoft.com/office/drawing/2014/main" val="4253457181"/>
                    </a:ext>
                  </a:extLst>
                </a:gridCol>
                <a:gridCol w="1568823">
                  <a:extLst>
                    <a:ext uri="{9D8B030D-6E8A-4147-A177-3AD203B41FA5}">
                      <a16:colId xmlns:a16="http://schemas.microsoft.com/office/drawing/2014/main" val="171131229"/>
                    </a:ext>
                  </a:extLst>
                </a:gridCol>
              </a:tblGrid>
              <a:tr h="814081">
                <a:tc>
                  <a:txBody>
                    <a:bodyPr/>
                    <a:lstStyle/>
                    <a:p>
                      <a:r>
                        <a:rPr lang="en-US" sz="1600" dirty="0"/>
                        <a:t>Case</a:t>
                      </a:r>
                    </a:p>
                    <a:p>
                      <a:r>
                        <a:rPr lang="en-US" sz="1600" dirty="0"/>
                        <a:t>Study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Receiver of Reflection</a:t>
                      </a:r>
                    </a:p>
                    <a:p>
                      <a:endParaRPr lang="en-US" sz="1600" dirty="0"/>
                    </a:p>
                  </a:txBody>
                  <a:tcPr/>
                </a:tc>
                <a:tc>
                  <a:txBody>
                    <a:bodyPr/>
                    <a:lstStyle/>
                    <a:p>
                      <a:r>
                        <a:rPr lang="en-US" sz="1600" dirty="0"/>
                        <a:t>Source of Reflection</a:t>
                      </a:r>
                    </a:p>
                  </a:txBody>
                  <a:tcPr/>
                </a:tc>
                <a:tc>
                  <a:txBody>
                    <a:bodyPr/>
                    <a:lstStyle/>
                    <a:p>
                      <a:r>
                        <a:rPr lang="en-US" sz="1600" dirty="0"/>
                        <a:t>Configuration</a:t>
                      </a:r>
                    </a:p>
                  </a:txBody>
                  <a:tcPr/>
                </a:tc>
                <a:tc>
                  <a:txBody>
                    <a:bodyPr/>
                    <a:lstStyle/>
                    <a:p>
                      <a:r>
                        <a:rPr lang="en-US" sz="1600" dirty="0"/>
                        <a:t>Attitudes</a:t>
                      </a:r>
                    </a:p>
                  </a:txBody>
                  <a:tcPr/>
                </a:tc>
                <a:extLst>
                  <a:ext uri="{0D108BD9-81ED-4DB2-BD59-A6C34878D82A}">
                    <a16:rowId xmlns:a16="http://schemas.microsoft.com/office/drawing/2014/main" val="1005049090"/>
                  </a:ext>
                </a:extLst>
              </a:tr>
              <a:tr h="642028">
                <a:tc>
                  <a:txBody>
                    <a:bodyPr/>
                    <a:lstStyle/>
                    <a:p>
                      <a:r>
                        <a:rPr lang="en-US" sz="1600" dirty="0"/>
                        <a:t>HALO - 1</a:t>
                      </a:r>
                    </a:p>
                  </a:txBody>
                  <a:tcPr/>
                </a:tc>
                <a:tc>
                  <a:txBody>
                    <a:bodyPr/>
                    <a:lstStyle/>
                    <a:p>
                      <a:r>
                        <a:rPr lang="en-US" sz="1600" dirty="0"/>
                        <a:t>HALO radiators</a:t>
                      </a:r>
                    </a:p>
                  </a:txBody>
                  <a:tcPr/>
                </a:tc>
                <a:tc>
                  <a:txBody>
                    <a:bodyPr/>
                    <a:lstStyle/>
                    <a:p>
                      <a:r>
                        <a:rPr lang="en-US" sz="1600" dirty="0"/>
                        <a:t>IHAB radiator</a:t>
                      </a:r>
                    </a:p>
                  </a:txBody>
                  <a:tcPr/>
                </a:tc>
                <a:tc>
                  <a:txBody>
                    <a:bodyPr/>
                    <a:lstStyle/>
                    <a:p>
                      <a:r>
                        <a:rPr lang="en-US" sz="1600" dirty="0"/>
                        <a:t>3-31</a:t>
                      </a:r>
                    </a:p>
                  </a:txBody>
                  <a:tcPr/>
                </a:tc>
                <a:tc>
                  <a:txBody>
                    <a:bodyPr/>
                    <a:lstStyle/>
                    <a:p>
                      <a:r>
                        <a:rPr lang="en-US" sz="1600" dirty="0"/>
                        <a:t>Yaw 5° to -5°</a:t>
                      </a:r>
                    </a:p>
                    <a:p>
                      <a:r>
                        <a:rPr lang="en-US" sz="1600" dirty="0"/>
                        <a:t>Pitch &gt;5° </a:t>
                      </a:r>
                    </a:p>
                  </a:txBody>
                  <a:tcPr/>
                </a:tc>
                <a:extLst>
                  <a:ext uri="{0D108BD9-81ED-4DB2-BD59-A6C34878D82A}">
                    <a16:rowId xmlns:a16="http://schemas.microsoft.com/office/drawing/2014/main" val="2619255196"/>
                  </a:ext>
                </a:extLst>
              </a:tr>
            </a:tbl>
          </a:graphicData>
        </a:graphic>
      </p:graphicFrame>
      <p:sp>
        <p:nvSpPr>
          <p:cNvPr id="7" name="TextBox 6">
            <a:extLst>
              <a:ext uri="{FF2B5EF4-FFF2-40B4-BE49-F238E27FC236}">
                <a16:creationId xmlns:a16="http://schemas.microsoft.com/office/drawing/2014/main" id="{1ED69CD9-B277-4E6F-B80B-A4D7E109D26D}"/>
              </a:ext>
            </a:extLst>
          </p:cNvPr>
          <p:cNvSpPr txBox="1"/>
          <p:nvPr/>
        </p:nvSpPr>
        <p:spPr>
          <a:xfrm>
            <a:off x="113969" y="3073301"/>
            <a:ext cx="6764677"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Arial"/>
                <a:cs typeface="Arial"/>
              </a:rPr>
              <a:t>HALO Body Mounted Radiators were identified as a critical location.</a:t>
            </a:r>
          </a:p>
          <a:p>
            <a:pPr marL="285750" indent="-285750">
              <a:buFont typeface="Arial" panose="020B0604020202020204" pitchFamily="34" charset="0"/>
              <a:buChar char="•"/>
            </a:pPr>
            <a:r>
              <a:rPr lang="en-US" sz="2400" b="1" dirty="0">
                <a:latin typeface="Arial"/>
                <a:cs typeface="Arial"/>
              </a:rPr>
              <a:t>The specular analysis identified the IHAB radiator as a source of specular reflections onto HALO radiators. </a:t>
            </a:r>
          </a:p>
          <a:p>
            <a:pPr marL="285750" indent="-285750">
              <a:buFont typeface="Arial" panose="020B0604020202020204" pitchFamily="34" charset="0"/>
              <a:buChar char="•"/>
            </a:pPr>
            <a:r>
              <a:rPr lang="en-US" sz="2400" b="1" dirty="0">
                <a:latin typeface="Arial"/>
                <a:cs typeface="Arial"/>
              </a:rPr>
              <a:t>Further thermal analysis verified that HALO radiator performance was not affected by IHAB radiator specular reflections.</a:t>
            </a:r>
          </a:p>
        </p:txBody>
      </p:sp>
      <p:sp>
        <p:nvSpPr>
          <p:cNvPr id="8" name="TextBox 7">
            <a:extLst>
              <a:ext uri="{FF2B5EF4-FFF2-40B4-BE49-F238E27FC236}">
                <a16:creationId xmlns:a16="http://schemas.microsoft.com/office/drawing/2014/main" id="{655DD716-41F0-4505-BE2E-47C79A14161F}"/>
              </a:ext>
            </a:extLst>
          </p:cNvPr>
          <p:cNvSpPr txBox="1"/>
          <p:nvPr/>
        </p:nvSpPr>
        <p:spPr>
          <a:xfrm>
            <a:off x="10645835" y="5961244"/>
            <a:ext cx="127838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a:cs typeface="Arial"/>
              </a:rPr>
              <a:t>*view from sun</a:t>
            </a:r>
          </a:p>
        </p:txBody>
      </p:sp>
      <p:sp>
        <p:nvSpPr>
          <p:cNvPr id="9" name="Oval 8">
            <a:extLst>
              <a:ext uri="{FF2B5EF4-FFF2-40B4-BE49-F238E27FC236}">
                <a16:creationId xmlns:a16="http://schemas.microsoft.com/office/drawing/2014/main" id="{22BC84E9-583F-4C39-91EF-CD8EF167128C}"/>
              </a:ext>
            </a:extLst>
          </p:cNvPr>
          <p:cNvSpPr/>
          <p:nvPr/>
        </p:nvSpPr>
        <p:spPr>
          <a:xfrm rot="2450438">
            <a:off x="8972458" y="3992283"/>
            <a:ext cx="519875" cy="1480562"/>
          </a:xfrm>
          <a:prstGeom prst="ellipse">
            <a:avLst/>
          </a:prstGeom>
          <a:noFill/>
          <a:ln w="38100">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4AD81B4-9F46-4305-89C0-91D8A3200A21}"/>
              </a:ext>
            </a:extLst>
          </p:cNvPr>
          <p:cNvCxnSpPr>
            <a:cxnSpLocks/>
          </p:cNvCxnSpPr>
          <p:nvPr/>
        </p:nvCxnSpPr>
        <p:spPr>
          <a:xfrm flipH="1" flipV="1">
            <a:off x="9475896" y="4954772"/>
            <a:ext cx="817758" cy="41589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0536444"/>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F390C-BC48-2D4C-ACAA-0BDAE9F4AF8E}"/>
              </a:ext>
            </a:extLst>
          </p:cNvPr>
          <p:cNvSpPr>
            <a:spLocks noGrp="1"/>
          </p:cNvSpPr>
          <p:nvPr>
            <p:ph type="title"/>
          </p:nvPr>
        </p:nvSpPr>
        <p:spPr/>
        <p:txBody>
          <a:bodyPr/>
          <a:lstStyle/>
          <a:p>
            <a:r>
              <a:rPr lang="en-US" dirty="0"/>
              <a:t>Gateway Specularity Analyses Conclusion</a:t>
            </a:r>
            <a:r>
              <a:rPr lang="en-US" baseline="30000" dirty="0"/>
              <a:t>8</a:t>
            </a:r>
          </a:p>
        </p:txBody>
      </p:sp>
      <p:sp>
        <p:nvSpPr>
          <p:cNvPr id="5" name="Content Placeholder 2">
            <a:extLst>
              <a:ext uri="{FF2B5EF4-FFF2-40B4-BE49-F238E27FC236}">
                <a16:creationId xmlns:a16="http://schemas.microsoft.com/office/drawing/2014/main" id="{AA0705A1-CE99-2565-F5D1-50F68C26EE2D}"/>
              </a:ext>
            </a:extLst>
          </p:cNvPr>
          <p:cNvSpPr txBox="1">
            <a:spLocks/>
          </p:cNvSpPr>
          <p:nvPr/>
        </p:nvSpPr>
        <p:spPr>
          <a:xfrm>
            <a:off x="242815" y="1025991"/>
            <a:ext cx="11092542" cy="4098902"/>
          </a:xfrm>
          <a:prstGeom prst="rect">
            <a:avLst/>
          </a:prstGeom>
        </p:spPr>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ea typeface="ヒラギノ角ゴ Pro W3"/>
              </a:rPr>
              <a:t>Gateway will fly in many different attitudes which means there are numerous scenarios to run with a variety of impacted hardware for each scenario.</a:t>
            </a:r>
          </a:p>
          <a:p>
            <a:r>
              <a:rPr lang="en-US" dirty="0">
                <a:ea typeface="ヒラギノ角ゴ Pro W3"/>
              </a:rPr>
              <a:t>Highly specular surfaces will create concentrated reflected flux onto neighboring modules.</a:t>
            </a:r>
          </a:p>
          <a:p>
            <a:pPr lvl="1"/>
            <a:r>
              <a:rPr lang="en-US" dirty="0">
                <a:ea typeface="ヒラギノ角ゴ Pro W3"/>
              </a:rPr>
              <a:t>As a result of specularity analysis, PPE solar arrays are </a:t>
            </a:r>
            <a:r>
              <a:rPr lang="en-US">
                <a:ea typeface="ヒラギノ角ゴ Pro W3"/>
              </a:rPr>
              <a:t>being certified </a:t>
            </a:r>
            <a:r>
              <a:rPr lang="en-US" dirty="0">
                <a:ea typeface="ヒラギノ角ゴ Pro W3"/>
              </a:rPr>
              <a:t>to meet temperature exceedances from specular reflections</a:t>
            </a:r>
          </a:p>
          <a:p>
            <a:r>
              <a:rPr lang="en-US" dirty="0">
                <a:ea typeface="ヒラギノ角ゴ Pro W3"/>
              </a:rPr>
              <a:t>Specular reflections onto solar panels can cause an increase in current and an instantaneous effect on downstream hardware.</a:t>
            </a:r>
          </a:p>
          <a:p>
            <a:r>
              <a:rPr lang="en-US" dirty="0">
                <a:ea typeface="ヒラギノ角ゴ Pro W3"/>
              </a:rPr>
              <a:t>Higher absorptivity will increase the amount of absorbed reflected flux.</a:t>
            </a:r>
          </a:p>
          <a:p>
            <a:r>
              <a:rPr lang="en-US" dirty="0">
                <a:ea typeface="ヒラギノ角ゴ Pro W3"/>
              </a:rPr>
              <a:t>Areas of impact will change with respect to geometry and configuration changes.</a:t>
            </a:r>
          </a:p>
          <a:p>
            <a:r>
              <a:rPr lang="en-US" dirty="0">
                <a:ea typeface="ヒラギノ角ゴ Pro W3"/>
              </a:rPr>
              <a:t>Solar-inertial attitudes result in static specular reflections that do not change over time unless attitudes are changed.</a:t>
            </a:r>
          </a:p>
          <a:p>
            <a:endParaRPr lang="en-US" dirty="0">
              <a:ea typeface="ヒラギノ角ゴ Pro W3"/>
            </a:endParaRPr>
          </a:p>
        </p:txBody>
      </p:sp>
    </p:spTree>
    <p:extLst>
      <p:ext uri="{BB962C8B-B14F-4D97-AF65-F5344CB8AC3E}">
        <p14:creationId xmlns:p14="http://schemas.microsoft.com/office/powerpoint/2010/main" val="1468634848"/>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2035-E614-530B-07A1-D9F841E054A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0861077-FCF3-25E8-D735-4E6E75AA5F54}"/>
              </a:ext>
            </a:extLst>
          </p:cNvPr>
          <p:cNvSpPr>
            <a:spLocks noGrp="1"/>
          </p:cNvSpPr>
          <p:nvPr>
            <p:ph type="body" idx="1"/>
          </p:nvPr>
        </p:nvSpPr>
        <p:spPr/>
        <p:txBody>
          <a:bodyPr/>
          <a:lstStyle/>
          <a:p>
            <a:r>
              <a:rPr lang="en-US" sz="4800" dirty="0"/>
              <a:t>Active Thermal Control System </a:t>
            </a:r>
          </a:p>
        </p:txBody>
      </p:sp>
    </p:spTree>
    <p:extLst>
      <p:ext uri="{BB962C8B-B14F-4D97-AF65-F5344CB8AC3E}">
        <p14:creationId xmlns:p14="http://schemas.microsoft.com/office/powerpoint/2010/main" val="743119442"/>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79E2-98CE-EBEF-11E2-3FD79EEA065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FC30AD4-CC38-752D-859B-7A4E35A3753A}"/>
              </a:ext>
            </a:extLst>
          </p:cNvPr>
          <p:cNvSpPr>
            <a:spLocks noGrp="1"/>
          </p:cNvSpPr>
          <p:nvPr>
            <p:ph type="body" idx="1"/>
          </p:nvPr>
        </p:nvSpPr>
        <p:spPr/>
        <p:txBody>
          <a:bodyPr/>
          <a:lstStyle/>
          <a:p>
            <a:r>
              <a:rPr lang="en-US" sz="4400" dirty="0"/>
              <a:t>Heat Rejection Analysis </a:t>
            </a:r>
          </a:p>
        </p:txBody>
      </p:sp>
    </p:spTree>
    <p:extLst>
      <p:ext uri="{BB962C8B-B14F-4D97-AF65-F5344CB8AC3E}">
        <p14:creationId xmlns:p14="http://schemas.microsoft.com/office/powerpoint/2010/main" val="2541427895"/>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62B1-C975-4D7C-AB6E-6BE333D542F9}"/>
              </a:ext>
            </a:extLst>
          </p:cNvPr>
          <p:cNvSpPr>
            <a:spLocks noGrp="1"/>
          </p:cNvSpPr>
          <p:nvPr>
            <p:ph type="title"/>
          </p:nvPr>
        </p:nvSpPr>
        <p:spPr/>
        <p:txBody>
          <a:bodyPr/>
          <a:lstStyle/>
          <a:p>
            <a:r>
              <a:rPr lang="EN-US" dirty="0"/>
              <a:t>ATCS Analysis </a:t>
            </a:r>
            <a:r>
              <a:rPr lang="en-US" dirty="0"/>
              <a:t>–</a:t>
            </a:r>
            <a:r>
              <a:rPr lang="EN-US" dirty="0"/>
              <a:t> </a:t>
            </a:r>
            <a:r>
              <a:rPr lang="en-US" dirty="0"/>
              <a:t>Heat Rejection Capability</a:t>
            </a:r>
          </a:p>
        </p:txBody>
      </p:sp>
      <p:sp>
        <p:nvSpPr>
          <p:cNvPr id="3" name="Content Placeholder 2">
            <a:extLst>
              <a:ext uri="{FF2B5EF4-FFF2-40B4-BE49-F238E27FC236}">
                <a16:creationId xmlns:a16="http://schemas.microsoft.com/office/drawing/2014/main" id="{3CC88857-53F5-4E4C-B9C1-7A4A5A861CB4}"/>
              </a:ext>
            </a:extLst>
          </p:cNvPr>
          <p:cNvSpPr>
            <a:spLocks noGrp="1"/>
          </p:cNvSpPr>
          <p:nvPr>
            <p:ph idx="1"/>
          </p:nvPr>
        </p:nvSpPr>
        <p:spPr>
          <a:xfrm>
            <a:off x="172665" y="848074"/>
            <a:ext cx="6647176" cy="5777014"/>
          </a:xfrm>
        </p:spPr>
        <p:txBody>
          <a:bodyPr/>
          <a:lstStyle/>
          <a:p>
            <a:r>
              <a:rPr lang="en-US" sz="1400" b="0" dirty="0">
                <a:ea typeface="ヒラギノ角ゴ Pro W3"/>
              </a:rPr>
              <a:t>Both the HALO and IHAB AFM’s use a similar methodology to predict the module’s heat rejection capabilities (HRC):</a:t>
            </a:r>
          </a:p>
          <a:p>
            <a:r>
              <a:rPr lang="en-US" sz="1400" b="0" dirty="0">
                <a:ea typeface="ヒラギノ角ゴ Pro W3"/>
              </a:rPr>
              <a:t>AFM’s are integrated into the GITEM to provide the thermal environments</a:t>
            </a:r>
          </a:p>
          <a:p>
            <a:pPr lvl="1"/>
            <a:r>
              <a:rPr lang="en-US" sz="1200" dirty="0">
                <a:ea typeface="ヒラギノ角ゴ Pro W3"/>
              </a:rPr>
              <a:t>Note: GITEM has geometric representations of all Gateway modules that are replaced as needed when using the AFM. For example, the HALO geometric model in GITEM is replaced with the ATCS HALO model for the HALO AFM.</a:t>
            </a:r>
          </a:p>
          <a:p>
            <a:r>
              <a:rPr lang="en-US" sz="1400" b="0" dirty="0">
                <a:ea typeface="ヒラギノ角ゴ Pro W3"/>
              </a:rPr>
              <a:t>Cases are set up to bound all possible radiation environments:</a:t>
            </a:r>
          </a:p>
          <a:p>
            <a:r>
              <a:rPr lang="en-US" sz="1400" b="0" u="sng" dirty="0">
                <a:ea typeface="ヒラギノ角ゴ Pro W3"/>
              </a:rPr>
              <a:t>Manifests (stack-ups):</a:t>
            </a:r>
            <a:r>
              <a:rPr lang="en-US" sz="1400" b="0" dirty="0">
                <a:ea typeface="ヒラギノ角ゴ Pro W3"/>
              </a:rPr>
              <a:t> About ~30 unique stack-ups each analysis cycle. View factors from other modules impact the radiator’s sink environment. Shading and solar reflection from other modules can occur.</a:t>
            </a:r>
          </a:p>
          <a:p>
            <a:pPr lvl="1"/>
            <a:r>
              <a:rPr lang="en-US" sz="1200" dirty="0">
                <a:ea typeface="ヒラギノ角ゴ Pro W3"/>
              </a:rPr>
              <a:t>AFM’s cases are ran using all unique manifests</a:t>
            </a:r>
          </a:p>
          <a:p>
            <a:r>
              <a:rPr lang="en-US" sz="1400" b="0" u="sng" dirty="0">
                <a:ea typeface="ヒラギノ角ゴ Pro W3"/>
              </a:rPr>
              <a:t>Vehicle attitude:</a:t>
            </a:r>
            <a:r>
              <a:rPr lang="en-US" sz="1400" b="0" dirty="0">
                <a:ea typeface="ヒラギノ角ゴ Pro W3"/>
              </a:rPr>
              <a:t> Vehicle attitude impacts the incident solar flux on HALO BMR’s as well as the sink environment caused by other surface’s reflections on radiators.</a:t>
            </a:r>
          </a:p>
          <a:p>
            <a:pPr lvl="1"/>
            <a:r>
              <a:rPr lang="en-US" sz="1200" dirty="0">
                <a:ea typeface="ヒラギノ角ゴ Pro W3"/>
              </a:rPr>
              <a:t>For analysis, solar clock angles (rotations about the +Z-axis) are discretized from 0</a:t>
            </a:r>
            <a:r>
              <a:rPr lang="en-US" sz="1200" dirty="0">
                <a:latin typeface="Arial" panose="020B0604020202020204" pitchFamily="34" charset="0"/>
                <a:ea typeface="ヒラギノ角ゴ Pro W3"/>
                <a:cs typeface="Arial" panose="020B0604020202020204" pitchFamily="34" charset="0"/>
              </a:rPr>
              <a:t>˚–</a:t>
            </a:r>
            <a:r>
              <a:rPr lang="en-US" sz="1200" dirty="0">
                <a:ea typeface="ヒラギノ角ゴ Pro W3"/>
              </a:rPr>
              <a:t>360</a:t>
            </a:r>
            <a:r>
              <a:rPr lang="en-US" sz="1200" dirty="0">
                <a:latin typeface="Arial" panose="020B0604020202020204" pitchFamily="34" charset="0"/>
                <a:ea typeface="ヒラギノ角ゴ Pro W3"/>
                <a:cs typeface="Arial" panose="020B0604020202020204" pitchFamily="34" charset="0"/>
              </a:rPr>
              <a:t>˚ in equal increments (typically 22.5˚)</a:t>
            </a:r>
            <a:endParaRPr lang="en-US" sz="1200" dirty="0">
              <a:ea typeface="ヒラギノ角ゴ Pro W3"/>
            </a:endParaRPr>
          </a:p>
          <a:p>
            <a:pPr lvl="1"/>
            <a:r>
              <a:rPr lang="en-US" sz="1200" dirty="0">
                <a:ea typeface="ヒラギノ角ゴ Pro W3"/>
              </a:rPr>
              <a:t>Solar cone angles (angle above the xy-plane) are discretized from -5</a:t>
            </a:r>
            <a:r>
              <a:rPr lang="en-US" sz="1200" dirty="0">
                <a:latin typeface="Arial" panose="020B0604020202020204" pitchFamily="34" charset="0"/>
                <a:ea typeface="ヒラギノ角ゴ Pro W3"/>
                <a:cs typeface="Arial" panose="020B0604020202020204" pitchFamily="34" charset="0"/>
              </a:rPr>
              <a:t>˚ to 5˚</a:t>
            </a:r>
          </a:p>
          <a:p>
            <a:r>
              <a:rPr lang="en-US" sz="1400" b="0" u="sng" dirty="0">
                <a:ea typeface="ヒラギノ角ゴ Pro W3"/>
              </a:rPr>
              <a:t>Orbital environment</a:t>
            </a:r>
            <a:r>
              <a:rPr lang="en-US" sz="1400" b="0" dirty="0">
                <a:ea typeface="ヒラギノ角ゴ Pro W3"/>
              </a:rPr>
              <a:t>: NRHO is split between Apolune and Perilune Pass</a:t>
            </a:r>
          </a:p>
          <a:p>
            <a:pPr lvl="1"/>
            <a:r>
              <a:rPr lang="en-US" sz="1200" dirty="0">
                <a:latin typeface="Arial" panose="020B0604020202020204" pitchFamily="34" charset="0"/>
                <a:ea typeface="ヒラギノ角ゴ Pro W3"/>
                <a:cs typeface="Arial" panose="020B0604020202020204" pitchFamily="34" charset="0"/>
              </a:rPr>
              <a:t>Apolune environments are modelled using steady-state analyses considering only solar environmental heating NRHO orbit is approximated using a Keplerian orbit in Thermal Desktop</a:t>
            </a:r>
          </a:p>
          <a:p>
            <a:pPr lvl="1"/>
            <a:r>
              <a:rPr lang="en-US" sz="1200" dirty="0">
                <a:latin typeface="Arial" panose="020B0604020202020204" pitchFamily="34" charset="0"/>
                <a:ea typeface="ヒラギノ角ゴ Pro W3"/>
                <a:cs typeface="Arial" panose="020B0604020202020204" pitchFamily="34" charset="0"/>
              </a:rPr>
              <a:t>Solar Beta angles (orbit plane rotations about the north ecliptic pole) are discretized from -90˚ to 90˚</a:t>
            </a:r>
          </a:p>
        </p:txBody>
      </p:sp>
      <p:grpSp>
        <p:nvGrpSpPr>
          <p:cNvPr id="9" name="Group 8">
            <a:extLst>
              <a:ext uri="{FF2B5EF4-FFF2-40B4-BE49-F238E27FC236}">
                <a16:creationId xmlns:a16="http://schemas.microsoft.com/office/drawing/2014/main" id="{A7C886AC-09E6-45CC-1D15-CCF9A1AF9017}"/>
              </a:ext>
            </a:extLst>
          </p:cNvPr>
          <p:cNvGrpSpPr/>
          <p:nvPr/>
        </p:nvGrpSpPr>
        <p:grpSpPr>
          <a:xfrm>
            <a:off x="6944376" y="903185"/>
            <a:ext cx="2654066" cy="2308324"/>
            <a:chOff x="8668358" y="860122"/>
            <a:chExt cx="2654066" cy="2308324"/>
          </a:xfrm>
        </p:grpSpPr>
        <p:sp>
          <p:nvSpPr>
            <p:cNvPr id="8" name="TextBox 7">
              <a:extLst>
                <a:ext uri="{FF2B5EF4-FFF2-40B4-BE49-F238E27FC236}">
                  <a16:creationId xmlns:a16="http://schemas.microsoft.com/office/drawing/2014/main" id="{4E7641BE-0715-5526-0B03-63B2AF0D0EE5}"/>
                </a:ext>
              </a:extLst>
            </p:cNvPr>
            <p:cNvSpPr txBox="1"/>
            <p:nvPr/>
          </p:nvSpPr>
          <p:spPr>
            <a:xfrm>
              <a:off x="8668358" y="860122"/>
              <a:ext cx="2654066" cy="2308324"/>
            </a:xfrm>
            <a:prstGeom prst="rect">
              <a:avLst/>
            </a:prstGeom>
            <a:noFill/>
            <a:ln>
              <a:solidFill>
                <a:schemeClr val="tx1"/>
              </a:solidFill>
            </a:ln>
          </p:spPr>
          <p:txBody>
            <a:bodyPr wrap="square" rtlCol="0">
              <a:spAutoFit/>
            </a:bodyPr>
            <a:lstStyle/>
            <a:p>
              <a:r>
                <a:rPr lang="en-US" sz="1200" dirty="0">
                  <a:latin typeface="Arial"/>
                  <a:cs typeface="Arial"/>
                </a:rPr>
                <a:t>Different Gateway manifests impact module thermal sink environments</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pic>
          <p:nvPicPr>
            <p:cNvPr id="4" name="Picture 3">
              <a:extLst>
                <a:ext uri="{FF2B5EF4-FFF2-40B4-BE49-F238E27FC236}">
                  <a16:creationId xmlns:a16="http://schemas.microsoft.com/office/drawing/2014/main" id="{089F4D94-B521-924F-0BCB-FEEB6B1258D2}"/>
                </a:ext>
              </a:extLst>
            </p:cNvPr>
            <p:cNvPicPr>
              <a:picLocks noChangeAspect="1"/>
            </p:cNvPicPr>
            <p:nvPr/>
          </p:nvPicPr>
          <p:blipFill>
            <a:blip r:embed="rId2"/>
            <a:stretch>
              <a:fillRect/>
            </a:stretch>
          </p:blipFill>
          <p:spPr>
            <a:xfrm>
              <a:off x="8833181" y="1314048"/>
              <a:ext cx="1105220" cy="1725694"/>
            </a:xfrm>
            <a:prstGeom prst="rect">
              <a:avLst/>
            </a:prstGeom>
          </p:spPr>
        </p:pic>
        <p:pic>
          <p:nvPicPr>
            <p:cNvPr id="6" name="Picture 5">
              <a:extLst>
                <a:ext uri="{FF2B5EF4-FFF2-40B4-BE49-F238E27FC236}">
                  <a16:creationId xmlns:a16="http://schemas.microsoft.com/office/drawing/2014/main" id="{14546C0B-E0AA-EC8E-DB8A-5B0083BF7F74}"/>
                </a:ext>
              </a:extLst>
            </p:cNvPr>
            <p:cNvPicPr>
              <a:picLocks noChangeAspect="1"/>
            </p:cNvPicPr>
            <p:nvPr/>
          </p:nvPicPr>
          <p:blipFill rotWithShape="1">
            <a:blip r:embed="rId3"/>
            <a:srcRect r="15349"/>
            <a:stretch/>
          </p:blipFill>
          <p:spPr>
            <a:xfrm>
              <a:off x="10227760" y="1326882"/>
              <a:ext cx="991667" cy="1700026"/>
            </a:xfrm>
            <a:prstGeom prst="rect">
              <a:avLst/>
            </a:prstGeom>
          </p:spPr>
        </p:pic>
      </p:grpSp>
      <p:grpSp>
        <p:nvGrpSpPr>
          <p:cNvPr id="23" name="Group 22">
            <a:extLst>
              <a:ext uri="{FF2B5EF4-FFF2-40B4-BE49-F238E27FC236}">
                <a16:creationId xmlns:a16="http://schemas.microsoft.com/office/drawing/2014/main" id="{FD7730AD-1AF7-0EF4-A891-328596E98EC0}"/>
              </a:ext>
            </a:extLst>
          </p:cNvPr>
          <p:cNvGrpSpPr/>
          <p:nvPr/>
        </p:nvGrpSpPr>
        <p:grpSpPr>
          <a:xfrm>
            <a:off x="9763265" y="903185"/>
            <a:ext cx="2256071" cy="4525937"/>
            <a:chOff x="9763265" y="848284"/>
            <a:chExt cx="2256071" cy="4525937"/>
          </a:xfrm>
        </p:grpSpPr>
        <p:sp>
          <p:nvSpPr>
            <p:cNvPr id="22" name="TextBox 21">
              <a:extLst>
                <a:ext uri="{FF2B5EF4-FFF2-40B4-BE49-F238E27FC236}">
                  <a16:creationId xmlns:a16="http://schemas.microsoft.com/office/drawing/2014/main" id="{EC5AA8DB-7620-8E5C-9AFE-CA0D9D5C9E17}"/>
                </a:ext>
              </a:extLst>
            </p:cNvPr>
            <p:cNvSpPr txBox="1"/>
            <p:nvPr/>
          </p:nvSpPr>
          <p:spPr>
            <a:xfrm>
              <a:off x="9763265" y="848284"/>
              <a:ext cx="2256071" cy="4524315"/>
            </a:xfrm>
            <a:prstGeom prst="rect">
              <a:avLst/>
            </a:prstGeom>
            <a:noFill/>
            <a:ln>
              <a:solidFill>
                <a:schemeClr val="tx1"/>
              </a:solidFill>
            </a:ln>
          </p:spPr>
          <p:txBody>
            <a:bodyPr wrap="square" rtlCol="0">
              <a:spAutoFit/>
            </a:bodyPr>
            <a:lstStyle/>
            <a:p>
              <a:r>
                <a:rPr lang="en-US" sz="1200" dirty="0">
                  <a:latin typeface="Arial"/>
                  <a:cs typeface="Arial"/>
                </a:rPr>
                <a:t>Solar flux angles impact radiator heating (directly and via reflections)</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pic>
          <p:nvPicPr>
            <p:cNvPr id="10" name="Picture 9">
              <a:extLst>
                <a:ext uri="{FF2B5EF4-FFF2-40B4-BE49-F238E27FC236}">
                  <a16:creationId xmlns:a16="http://schemas.microsoft.com/office/drawing/2014/main" id="{ABD4A749-55B5-F6B2-2E97-1D06560C086F}"/>
                </a:ext>
              </a:extLst>
            </p:cNvPr>
            <p:cNvPicPr>
              <a:picLocks noChangeAspect="1"/>
            </p:cNvPicPr>
            <p:nvPr/>
          </p:nvPicPr>
          <p:blipFill rotWithShape="1">
            <a:blip r:embed="rId4"/>
            <a:srcRect r="22007"/>
            <a:stretch/>
          </p:blipFill>
          <p:spPr>
            <a:xfrm>
              <a:off x="9875520" y="3283250"/>
              <a:ext cx="1995934" cy="2090971"/>
            </a:xfrm>
            <a:prstGeom prst="rect">
              <a:avLst/>
            </a:prstGeom>
          </p:spPr>
        </p:pic>
        <p:pic>
          <p:nvPicPr>
            <p:cNvPr id="21" name="Picture 20">
              <a:extLst>
                <a:ext uri="{FF2B5EF4-FFF2-40B4-BE49-F238E27FC236}">
                  <a16:creationId xmlns:a16="http://schemas.microsoft.com/office/drawing/2014/main" id="{2F77CCCE-565D-E284-75AF-53C3E704BEEE}"/>
                </a:ext>
              </a:extLst>
            </p:cNvPr>
            <p:cNvPicPr>
              <a:picLocks noChangeAspect="1"/>
            </p:cNvPicPr>
            <p:nvPr/>
          </p:nvPicPr>
          <p:blipFill>
            <a:blip r:embed="rId5"/>
            <a:stretch>
              <a:fillRect/>
            </a:stretch>
          </p:blipFill>
          <p:spPr>
            <a:xfrm>
              <a:off x="9891466" y="1420102"/>
              <a:ext cx="1979988" cy="1867029"/>
            </a:xfrm>
            <a:prstGeom prst="rect">
              <a:avLst/>
            </a:prstGeom>
          </p:spPr>
        </p:pic>
      </p:grpSp>
      <p:sp>
        <p:nvSpPr>
          <p:cNvPr id="24" name="TextBox 23">
            <a:extLst>
              <a:ext uri="{FF2B5EF4-FFF2-40B4-BE49-F238E27FC236}">
                <a16:creationId xmlns:a16="http://schemas.microsoft.com/office/drawing/2014/main" id="{F30CA35A-7F24-A29D-8688-2519CE8380D6}"/>
              </a:ext>
            </a:extLst>
          </p:cNvPr>
          <p:cNvSpPr txBox="1"/>
          <p:nvPr/>
        </p:nvSpPr>
        <p:spPr>
          <a:xfrm>
            <a:off x="6941725" y="3445773"/>
            <a:ext cx="2654066" cy="3046988"/>
          </a:xfrm>
          <a:prstGeom prst="rect">
            <a:avLst/>
          </a:prstGeom>
          <a:noFill/>
          <a:ln>
            <a:solidFill>
              <a:schemeClr val="tx1"/>
            </a:solidFill>
          </a:ln>
        </p:spPr>
        <p:txBody>
          <a:bodyPr wrap="square" rtlCol="0">
            <a:spAutoFit/>
          </a:bodyPr>
          <a:lstStyle/>
          <a:p>
            <a:r>
              <a:rPr lang="en-US" sz="1200" dirty="0">
                <a:latin typeface="Arial"/>
                <a:cs typeface="Arial"/>
              </a:rPr>
              <a:t>NRHO split into two regions for thermal analysis:</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pic>
        <p:nvPicPr>
          <p:cNvPr id="19" name="Picture 18">
            <a:extLst>
              <a:ext uri="{FF2B5EF4-FFF2-40B4-BE49-F238E27FC236}">
                <a16:creationId xmlns:a16="http://schemas.microsoft.com/office/drawing/2014/main" id="{56D2E4F9-B0F0-C7C6-1401-46A257BDB7F3}"/>
              </a:ext>
            </a:extLst>
          </p:cNvPr>
          <p:cNvPicPr>
            <a:picLocks noChangeAspect="1"/>
          </p:cNvPicPr>
          <p:nvPr/>
        </p:nvPicPr>
        <p:blipFill rotWithShape="1">
          <a:blip r:embed="rId6"/>
          <a:srcRect l="41241" t="8647" r="-369" b="8660"/>
          <a:stretch/>
        </p:blipFill>
        <p:spPr>
          <a:xfrm>
            <a:off x="8452088" y="3877923"/>
            <a:ext cx="1059789" cy="2427799"/>
          </a:xfrm>
          <a:prstGeom prst="rect">
            <a:avLst/>
          </a:prstGeom>
        </p:spPr>
      </p:pic>
      <p:sp>
        <p:nvSpPr>
          <p:cNvPr id="20" name="TextBox 19">
            <a:extLst>
              <a:ext uri="{FF2B5EF4-FFF2-40B4-BE49-F238E27FC236}">
                <a16:creationId xmlns:a16="http://schemas.microsoft.com/office/drawing/2014/main" id="{1E7B2F38-BC80-190A-3232-3BAFE9BEC565}"/>
              </a:ext>
            </a:extLst>
          </p:cNvPr>
          <p:cNvSpPr txBox="1"/>
          <p:nvPr/>
        </p:nvSpPr>
        <p:spPr>
          <a:xfrm>
            <a:off x="6954436" y="5177886"/>
            <a:ext cx="1449372" cy="646331"/>
          </a:xfrm>
          <a:prstGeom prst="rect">
            <a:avLst/>
          </a:prstGeom>
          <a:noFill/>
        </p:spPr>
        <p:txBody>
          <a:bodyPr wrap="square" rtlCol="0">
            <a:spAutoFit/>
          </a:bodyPr>
          <a:lstStyle/>
          <a:p>
            <a:r>
              <a:rPr lang="en-US" sz="1200" dirty="0">
                <a:latin typeface="Arial"/>
                <a:cs typeface="Arial"/>
              </a:rPr>
              <a:t>Apolune (modelled steady-state with only solar heating) </a:t>
            </a:r>
          </a:p>
        </p:txBody>
      </p:sp>
      <p:cxnSp>
        <p:nvCxnSpPr>
          <p:cNvPr id="25" name="Straight Arrow Connector 24">
            <a:extLst>
              <a:ext uri="{FF2B5EF4-FFF2-40B4-BE49-F238E27FC236}">
                <a16:creationId xmlns:a16="http://schemas.microsoft.com/office/drawing/2014/main" id="{ADBE2BED-C6D8-D466-917F-5C7FE99A0BC5}"/>
              </a:ext>
            </a:extLst>
          </p:cNvPr>
          <p:cNvCxnSpPr>
            <a:cxnSpLocks/>
          </p:cNvCxnSpPr>
          <p:nvPr/>
        </p:nvCxnSpPr>
        <p:spPr>
          <a:xfrm>
            <a:off x="8368174" y="5573455"/>
            <a:ext cx="247859" cy="66761"/>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3F4F5B87-CA79-7087-2A93-E3486A9034C9}"/>
              </a:ext>
            </a:extLst>
          </p:cNvPr>
          <p:cNvSpPr txBox="1"/>
          <p:nvPr/>
        </p:nvSpPr>
        <p:spPr>
          <a:xfrm>
            <a:off x="6940106" y="4102044"/>
            <a:ext cx="1563672" cy="830997"/>
          </a:xfrm>
          <a:prstGeom prst="rect">
            <a:avLst/>
          </a:prstGeom>
          <a:noFill/>
        </p:spPr>
        <p:txBody>
          <a:bodyPr wrap="square" rtlCol="0">
            <a:spAutoFit/>
          </a:bodyPr>
          <a:lstStyle/>
          <a:p>
            <a:r>
              <a:rPr lang="en-US" sz="1200" dirty="0">
                <a:latin typeface="Arial"/>
                <a:cs typeface="Arial"/>
              </a:rPr>
              <a:t>Perilune Pass</a:t>
            </a:r>
          </a:p>
          <a:p>
            <a:r>
              <a:rPr lang="en-US" sz="1200" dirty="0">
                <a:latin typeface="Arial"/>
                <a:cs typeface="Arial"/>
              </a:rPr>
              <a:t>(transient analysis with solar and lunar heating)</a:t>
            </a:r>
          </a:p>
        </p:txBody>
      </p:sp>
      <p:cxnSp>
        <p:nvCxnSpPr>
          <p:cNvPr id="27" name="Straight Arrow Connector 26">
            <a:extLst>
              <a:ext uri="{FF2B5EF4-FFF2-40B4-BE49-F238E27FC236}">
                <a16:creationId xmlns:a16="http://schemas.microsoft.com/office/drawing/2014/main" id="{0923851D-4296-DEF1-6229-A2874CA65563}"/>
              </a:ext>
            </a:extLst>
          </p:cNvPr>
          <p:cNvCxnSpPr>
            <a:cxnSpLocks/>
          </p:cNvCxnSpPr>
          <p:nvPr/>
        </p:nvCxnSpPr>
        <p:spPr>
          <a:xfrm flipV="1">
            <a:off x="8095022" y="4102044"/>
            <a:ext cx="521011" cy="13522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36" name="Rectangle 35">
            <a:extLst>
              <a:ext uri="{FF2B5EF4-FFF2-40B4-BE49-F238E27FC236}">
                <a16:creationId xmlns:a16="http://schemas.microsoft.com/office/drawing/2014/main" id="{98041AF5-AF47-D406-06ED-ED271E869C77}"/>
              </a:ext>
            </a:extLst>
          </p:cNvPr>
          <p:cNvSpPr/>
          <p:nvPr/>
        </p:nvSpPr>
        <p:spPr>
          <a:xfrm>
            <a:off x="8355527" y="4601035"/>
            <a:ext cx="1156350" cy="1704688"/>
          </a:xfrm>
          <a:prstGeom prst="rect">
            <a:avLst/>
          </a:prstGeom>
          <a:solidFill>
            <a:schemeClr val="bg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702447"/>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62B1-C975-4D7C-AB6E-6BE333D542F9}"/>
              </a:ext>
            </a:extLst>
          </p:cNvPr>
          <p:cNvSpPr>
            <a:spLocks noGrp="1"/>
          </p:cNvSpPr>
          <p:nvPr>
            <p:ph type="title"/>
          </p:nvPr>
        </p:nvSpPr>
        <p:spPr/>
        <p:txBody>
          <a:bodyPr/>
          <a:lstStyle/>
          <a:p>
            <a:r>
              <a:rPr lang="EN-US" dirty="0"/>
              <a:t>ATCS Analysis </a:t>
            </a:r>
            <a:r>
              <a:rPr lang="en-US" dirty="0"/>
              <a:t>–</a:t>
            </a:r>
            <a:r>
              <a:rPr lang="EN-US" dirty="0"/>
              <a:t> </a:t>
            </a:r>
            <a:r>
              <a:rPr lang="en-US" dirty="0"/>
              <a:t>Heat Rejection Capability: Logic</a:t>
            </a:r>
          </a:p>
        </p:txBody>
      </p:sp>
      <p:sp>
        <p:nvSpPr>
          <p:cNvPr id="36" name="Rectangle 35">
            <a:extLst>
              <a:ext uri="{FF2B5EF4-FFF2-40B4-BE49-F238E27FC236}">
                <a16:creationId xmlns:a16="http://schemas.microsoft.com/office/drawing/2014/main" id="{632B73C9-FAA3-CF8D-4C54-823B2BA603EC}"/>
              </a:ext>
            </a:extLst>
          </p:cNvPr>
          <p:cNvSpPr/>
          <p:nvPr/>
        </p:nvSpPr>
        <p:spPr>
          <a:xfrm>
            <a:off x="132452" y="3615030"/>
            <a:ext cx="5322394" cy="43303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Save for iteration 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guess HRC &amp; maximum T_IFHX_return</a:t>
            </a:r>
          </a:p>
        </p:txBody>
      </p:sp>
      <p:sp>
        <p:nvSpPr>
          <p:cNvPr id="38" name="Rectangle 37">
            <a:extLst>
              <a:ext uri="{FF2B5EF4-FFF2-40B4-BE49-F238E27FC236}">
                <a16:creationId xmlns:a16="http://schemas.microsoft.com/office/drawing/2014/main" id="{E3A296D9-2B77-BA83-9385-0E653CE05928}"/>
              </a:ext>
            </a:extLst>
          </p:cNvPr>
          <p:cNvSpPr/>
          <p:nvPr/>
        </p:nvSpPr>
        <p:spPr>
          <a:xfrm>
            <a:off x="132457" y="2337825"/>
            <a:ext cx="5322395" cy="406421"/>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Run Steady State  at a low heat load (to initialize)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a:ea typeface="+mn-ea"/>
                <a:cs typeface="+mn-cs"/>
              </a:rPr>
              <a:t>Timeo</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 Orbit Start, Timend = Orbit Stop</a:t>
            </a:r>
          </a:p>
        </p:txBody>
      </p:sp>
      <p:cxnSp>
        <p:nvCxnSpPr>
          <p:cNvPr id="39" name="Straight Arrow Connector 38">
            <a:extLst>
              <a:ext uri="{FF2B5EF4-FFF2-40B4-BE49-F238E27FC236}">
                <a16:creationId xmlns:a16="http://schemas.microsoft.com/office/drawing/2014/main" id="{B185306C-495D-BE40-2CED-18DD8B7A82CF}"/>
              </a:ext>
            </a:extLst>
          </p:cNvPr>
          <p:cNvCxnSpPr>
            <a:cxnSpLocks/>
          </p:cNvCxnSpPr>
          <p:nvPr/>
        </p:nvCxnSpPr>
        <p:spPr>
          <a:xfrm>
            <a:off x="1877924" y="578706"/>
            <a:ext cx="0" cy="245983"/>
          </a:xfrm>
          <a:prstGeom prst="straightConnector1">
            <a:avLst/>
          </a:prstGeom>
          <a:noFill/>
          <a:ln w="38100" cap="flat" cmpd="sng" algn="ctr">
            <a:solidFill>
              <a:sysClr val="windowText" lastClr="000000"/>
            </a:solidFill>
            <a:prstDash val="solid"/>
            <a:miter lim="800000"/>
            <a:tailEnd type="triangle"/>
          </a:ln>
          <a:effectLst/>
        </p:spPr>
      </p:cxnSp>
      <p:cxnSp>
        <p:nvCxnSpPr>
          <p:cNvPr id="41" name="Straight Arrow Connector 40">
            <a:extLst>
              <a:ext uri="{FF2B5EF4-FFF2-40B4-BE49-F238E27FC236}">
                <a16:creationId xmlns:a16="http://schemas.microsoft.com/office/drawing/2014/main" id="{2C5A1B93-FBE6-DCDD-4EB4-62A14341697C}"/>
              </a:ext>
            </a:extLst>
          </p:cNvPr>
          <p:cNvCxnSpPr>
            <a:cxnSpLocks/>
          </p:cNvCxnSpPr>
          <p:nvPr/>
        </p:nvCxnSpPr>
        <p:spPr>
          <a:xfrm flipH="1">
            <a:off x="2793649" y="2851272"/>
            <a:ext cx="2767576" cy="0"/>
          </a:xfrm>
          <a:prstGeom prst="straightConnector1">
            <a:avLst/>
          </a:prstGeom>
          <a:noFill/>
          <a:ln w="28575" cap="flat" cmpd="sng" algn="ctr">
            <a:solidFill>
              <a:schemeClr val="tx1"/>
            </a:solidFill>
            <a:prstDash val="solid"/>
            <a:miter lim="800000"/>
            <a:tailEnd type="triangle"/>
          </a:ln>
          <a:effectLst/>
        </p:spPr>
      </p:cxnSp>
      <p:sp>
        <p:nvSpPr>
          <p:cNvPr id="42" name="Rectangle 41">
            <a:extLst>
              <a:ext uri="{FF2B5EF4-FFF2-40B4-BE49-F238E27FC236}">
                <a16:creationId xmlns:a16="http://schemas.microsoft.com/office/drawing/2014/main" id="{85A9CB9E-424F-B96C-7318-350C28433CE3}"/>
              </a:ext>
            </a:extLst>
          </p:cNvPr>
          <p:cNvSpPr/>
          <p:nvPr/>
        </p:nvSpPr>
        <p:spPr>
          <a:xfrm>
            <a:off x="132463" y="4270308"/>
            <a:ext cx="5322401" cy="25205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a:ln>
                  <a:noFill/>
                </a:ln>
                <a:solidFill>
                  <a:prstClr val="black"/>
                </a:solidFill>
                <a:effectLst/>
                <a:uLnTx/>
                <a:uFillTx/>
                <a:latin typeface="Calibri" panose="020F0502020204030204"/>
                <a:ea typeface="+mn-ea"/>
                <a:cs typeface="+mn-cs"/>
              </a:rPr>
              <a:t>Δ</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T = |T_IFHX_return – T_IFHX_return_setpoint |</a:t>
            </a:r>
            <a:endPar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2FBCDB6E-15B4-7726-01FC-663A9B8CFF2A}"/>
              </a:ext>
            </a:extLst>
          </p:cNvPr>
          <p:cNvSpPr/>
          <p:nvPr/>
        </p:nvSpPr>
        <p:spPr>
          <a:xfrm>
            <a:off x="132451" y="2988326"/>
            <a:ext cx="5322402" cy="43303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Run Transient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a:ea typeface="+mn-ea"/>
                <a:cs typeface="+mn-cs"/>
              </a:rPr>
              <a:t>Timeo</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 Orbit Start, Timend = Orbit Stop</a:t>
            </a:r>
          </a:p>
        </p:txBody>
      </p:sp>
      <p:cxnSp>
        <p:nvCxnSpPr>
          <p:cNvPr id="47" name="Straight Arrow Connector 46">
            <a:extLst>
              <a:ext uri="{FF2B5EF4-FFF2-40B4-BE49-F238E27FC236}">
                <a16:creationId xmlns:a16="http://schemas.microsoft.com/office/drawing/2014/main" id="{6596B65B-833B-482C-4F3D-31FC94FCE71B}"/>
              </a:ext>
            </a:extLst>
          </p:cNvPr>
          <p:cNvCxnSpPr>
            <a:cxnSpLocks/>
            <a:stCxn id="36" idx="2"/>
            <a:endCxn id="42" idx="0"/>
          </p:cNvCxnSpPr>
          <p:nvPr/>
        </p:nvCxnSpPr>
        <p:spPr>
          <a:xfrm>
            <a:off x="2793649" y="4048060"/>
            <a:ext cx="15" cy="222248"/>
          </a:xfrm>
          <a:prstGeom prst="straightConnector1">
            <a:avLst/>
          </a:prstGeom>
          <a:noFill/>
          <a:ln w="28575" cap="flat" cmpd="sng" algn="ctr">
            <a:solidFill>
              <a:schemeClr val="tx1"/>
            </a:solidFill>
            <a:prstDash val="solid"/>
            <a:miter lim="800000"/>
            <a:tailEnd type="triangle"/>
          </a:ln>
          <a:effectLst/>
        </p:spPr>
      </p:cxnSp>
      <p:cxnSp>
        <p:nvCxnSpPr>
          <p:cNvPr id="48" name="Straight Arrow Connector 47">
            <a:extLst>
              <a:ext uri="{FF2B5EF4-FFF2-40B4-BE49-F238E27FC236}">
                <a16:creationId xmlns:a16="http://schemas.microsoft.com/office/drawing/2014/main" id="{69F0A6D4-A59B-BFD3-9578-0B79AEDEED19}"/>
              </a:ext>
            </a:extLst>
          </p:cNvPr>
          <p:cNvCxnSpPr>
            <a:cxnSpLocks/>
            <a:stCxn id="45" idx="2"/>
            <a:endCxn id="36" idx="0"/>
          </p:cNvCxnSpPr>
          <p:nvPr/>
        </p:nvCxnSpPr>
        <p:spPr>
          <a:xfrm flipH="1">
            <a:off x="2793649" y="3421356"/>
            <a:ext cx="3" cy="193674"/>
          </a:xfrm>
          <a:prstGeom prst="straightConnector1">
            <a:avLst/>
          </a:prstGeom>
          <a:noFill/>
          <a:ln w="28575" cap="flat" cmpd="sng" algn="ctr">
            <a:solidFill>
              <a:schemeClr val="tx1"/>
            </a:solidFill>
            <a:prstDash val="solid"/>
            <a:miter lim="800000"/>
            <a:tailEnd type="triangle"/>
          </a:ln>
          <a:effectLst/>
        </p:spPr>
      </p:cxnSp>
      <p:cxnSp>
        <p:nvCxnSpPr>
          <p:cNvPr id="49" name="Straight Arrow Connector 48">
            <a:extLst>
              <a:ext uri="{FF2B5EF4-FFF2-40B4-BE49-F238E27FC236}">
                <a16:creationId xmlns:a16="http://schemas.microsoft.com/office/drawing/2014/main" id="{D77FA4C0-D20B-3DDB-2534-A988EDD85BD8}"/>
              </a:ext>
            </a:extLst>
          </p:cNvPr>
          <p:cNvCxnSpPr>
            <a:cxnSpLocks/>
            <a:stCxn id="38" idx="2"/>
            <a:endCxn id="45" idx="0"/>
          </p:cNvCxnSpPr>
          <p:nvPr/>
        </p:nvCxnSpPr>
        <p:spPr>
          <a:xfrm flipH="1">
            <a:off x="2793652" y="2744246"/>
            <a:ext cx="3" cy="244080"/>
          </a:xfrm>
          <a:prstGeom prst="straightConnector1">
            <a:avLst/>
          </a:prstGeom>
          <a:noFill/>
          <a:ln w="28575" cap="flat" cmpd="sng" algn="ctr">
            <a:solidFill>
              <a:schemeClr val="tx1"/>
            </a:solidFill>
            <a:prstDash val="solid"/>
            <a:miter lim="800000"/>
            <a:tailEnd type="triangle"/>
          </a:ln>
          <a:effectLst/>
        </p:spPr>
      </p:cxnSp>
      <p:cxnSp>
        <p:nvCxnSpPr>
          <p:cNvPr id="52" name="Straight Arrow Connector 51">
            <a:extLst>
              <a:ext uri="{FF2B5EF4-FFF2-40B4-BE49-F238E27FC236}">
                <a16:creationId xmlns:a16="http://schemas.microsoft.com/office/drawing/2014/main" id="{7C3EA4C0-6D97-D13B-C42D-F2D315A5033C}"/>
              </a:ext>
            </a:extLst>
          </p:cNvPr>
          <p:cNvCxnSpPr>
            <a:cxnSpLocks/>
            <a:endCxn id="71" idx="0"/>
          </p:cNvCxnSpPr>
          <p:nvPr/>
        </p:nvCxnSpPr>
        <p:spPr>
          <a:xfrm>
            <a:off x="2796523" y="4531936"/>
            <a:ext cx="0" cy="192968"/>
          </a:xfrm>
          <a:prstGeom prst="straightConnector1">
            <a:avLst/>
          </a:prstGeom>
          <a:noFill/>
          <a:ln w="28575" cap="flat" cmpd="sng" algn="ctr">
            <a:solidFill>
              <a:schemeClr val="tx1"/>
            </a:solidFill>
            <a:prstDash val="solid"/>
            <a:miter lim="800000"/>
            <a:tailEnd type="triangle"/>
          </a:ln>
          <a:effectLst/>
        </p:spPr>
      </p:cxnSp>
      <p:cxnSp>
        <p:nvCxnSpPr>
          <p:cNvPr id="55" name="Straight Arrow Connector 54">
            <a:extLst>
              <a:ext uri="{FF2B5EF4-FFF2-40B4-BE49-F238E27FC236}">
                <a16:creationId xmlns:a16="http://schemas.microsoft.com/office/drawing/2014/main" id="{BD3CB7C9-9DBC-839F-9EC4-A3E961D5FB63}"/>
              </a:ext>
            </a:extLst>
          </p:cNvPr>
          <p:cNvCxnSpPr>
            <a:cxnSpLocks/>
            <a:stCxn id="3" idx="2"/>
            <a:endCxn id="38" idx="0"/>
          </p:cNvCxnSpPr>
          <p:nvPr/>
        </p:nvCxnSpPr>
        <p:spPr>
          <a:xfrm flipH="1">
            <a:off x="2793655" y="2124730"/>
            <a:ext cx="1" cy="213095"/>
          </a:xfrm>
          <a:prstGeom prst="straightConnector1">
            <a:avLst/>
          </a:prstGeom>
          <a:noFill/>
          <a:ln w="28575" cap="flat" cmpd="sng" algn="ctr">
            <a:solidFill>
              <a:schemeClr val="tx1"/>
            </a:solidFill>
            <a:prstDash val="solid"/>
            <a:miter lim="800000"/>
            <a:tailEnd type="triangle"/>
          </a:ln>
          <a:effectLst/>
        </p:spPr>
      </p:cxnSp>
      <p:cxnSp>
        <p:nvCxnSpPr>
          <p:cNvPr id="66" name="Straight Arrow Connector 65">
            <a:extLst>
              <a:ext uri="{FF2B5EF4-FFF2-40B4-BE49-F238E27FC236}">
                <a16:creationId xmlns:a16="http://schemas.microsoft.com/office/drawing/2014/main" id="{00A9F0E1-3C51-E7CB-AAD3-077D9BE62B97}"/>
              </a:ext>
            </a:extLst>
          </p:cNvPr>
          <p:cNvCxnSpPr>
            <a:cxnSpLocks/>
            <a:stCxn id="71" idx="2"/>
            <a:endCxn id="160" idx="0"/>
          </p:cNvCxnSpPr>
          <p:nvPr/>
        </p:nvCxnSpPr>
        <p:spPr>
          <a:xfrm flipH="1">
            <a:off x="2793649" y="5777311"/>
            <a:ext cx="2874" cy="259688"/>
          </a:xfrm>
          <a:prstGeom prst="straightConnector1">
            <a:avLst/>
          </a:prstGeom>
          <a:noFill/>
          <a:ln w="28575" cap="flat" cmpd="sng" algn="ctr">
            <a:solidFill>
              <a:schemeClr val="tx1"/>
            </a:solidFill>
            <a:prstDash val="solid"/>
            <a:miter lim="800000"/>
            <a:tailEnd type="triangle"/>
          </a:ln>
          <a:effectLst/>
        </p:spPr>
      </p:cxnSp>
      <p:cxnSp>
        <p:nvCxnSpPr>
          <p:cNvPr id="70" name="Straight Arrow Connector 69">
            <a:extLst>
              <a:ext uri="{FF2B5EF4-FFF2-40B4-BE49-F238E27FC236}">
                <a16:creationId xmlns:a16="http://schemas.microsoft.com/office/drawing/2014/main" id="{5B4627CB-8D62-2785-CF2D-1B33EF60618E}"/>
              </a:ext>
            </a:extLst>
          </p:cNvPr>
          <p:cNvCxnSpPr>
            <a:cxnSpLocks/>
          </p:cNvCxnSpPr>
          <p:nvPr/>
        </p:nvCxnSpPr>
        <p:spPr>
          <a:xfrm>
            <a:off x="2793649" y="5906049"/>
            <a:ext cx="2767576" cy="0"/>
          </a:xfrm>
          <a:prstGeom prst="straightConnector1">
            <a:avLst/>
          </a:prstGeom>
          <a:noFill/>
          <a:ln w="28575" cap="flat" cmpd="sng" algn="ctr">
            <a:solidFill>
              <a:schemeClr val="tx1"/>
            </a:solidFill>
            <a:prstDash val="solid"/>
            <a:miter lim="800000"/>
            <a:tailEnd type="triangle"/>
          </a:ln>
          <a:effectLst/>
        </p:spPr>
      </p:cxnSp>
      <p:sp>
        <p:nvSpPr>
          <p:cNvPr id="71" name="Rectangle 70">
            <a:extLst>
              <a:ext uri="{FF2B5EF4-FFF2-40B4-BE49-F238E27FC236}">
                <a16:creationId xmlns:a16="http://schemas.microsoft.com/office/drawing/2014/main" id="{D9E9A4C0-4392-EA9A-0C0A-764934E3DA80}"/>
              </a:ext>
            </a:extLst>
          </p:cNvPr>
          <p:cNvSpPr/>
          <p:nvPr/>
        </p:nvSpPr>
        <p:spPr>
          <a:xfrm>
            <a:off x="135323" y="4724904"/>
            <a:ext cx="5322400" cy="1052407"/>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If </a:t>
            </a:r>
            <a:r>
              <a:rPr kumimoji="0" lang="el-GR" sz="1400" b="1" i="0" u="none" strike="noStrike" kern="0" cap="none" spc="0" normalizeH="0" baseline="0" noProof="0" dirty="0">
                <a:ln>
                  <a:noFill/>
                </a:ln>
                <a:solidFill>
                  <a:prstClr val="black"/>
                </a:solidFill>
                <a:effectLst/>
                <a:uLnTx/>
                <a:uFillTx/>
                <a:latin typeface="Calibri" panose="020F0502020204030204"/>
                <a:ea typeface="+mn-ea"/>
                <a:cs typeface="+mn-cs"/>
              </a:rPr>
              <a:t>Δ</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T &gt; 0.1 and </a:t>
            </a:r>
            <a:r>
              <a:rPr lang="en-US" sz="1400" b="1" kern="0" dirty="0">
                <a:solidFill>
                  <a:prstClr val="black"/>
                </a:solidFill>
                <a:latin typeface="Calibri" panose="020F0502020204030204"/>
              </a:rPr>
              <a:t>i</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 &gt;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guess HRC = predicted HRC at Target IFHX return T via linear interpolation from previous 2 runs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If </a:t>
            </a:r>
            <a:r>
              <a:rPr kumimoji="0" lang="el-GR" sz="1400" b="1" i="0" u="none" strike="noStrike" kern="0" cap="none" spc="0" normalizeH="0" baseline="0" noProof="0" dirty="0">
                <a:ln>
                  <a:noFill/>
                </a:ln>
                <a:solidFill>
                  <a:prstClr val="black"/>
                </a:solidFill>
                <a:effectLst/>
                <a:uLnTx/>
                <a:uFillTx/>
                <a:latin typeface="Calibri" panose="020F0502020204030204"/>
                <a:ea typeface="+mn-ea"/>
                <a:cs typeface="+mn-cs"/>
              </a:rPr>
              <a:t>Δ</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T &gt; 0.1 and </a:t>
            </a:r>
            <a:r>
              <a:rPr lang="en-US" sz="1400" b="1" kern="0" dirty="0">
                <a:solidFill>
                  <a:prstClr val="black"/>
                </a:solidFill>
                <a:latin typeface="Calibri" panose="020F0502020204030204"/>
              </a:rPr>
              <a:t>i</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 &lt;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guess HRC = previous guess HRC – constant*(</a:t>
            </a:r>
            <a:r>
              <a:rPr kumimoji="0" lang="el-GR" sz="1200" b="0" i="0" u="none" strike="noStrike" kern="0" cap="none" spc="0" normalizeH="0" baseline="0" noProof="0" dirty="0">
                <a:ln>
                  <a:noFill/>
                </a:ln>
                <a:solidFill>
                  <a:prstClr val="black"/>
                </a:solidFill>
                <a:effectLst/>
                <a:uLnTx/>
                <a:uFillTx/>
                <a:latin typeface="Calibri" panose="020F0502020204030204"/>
                <a:ea typeface="+mn-ea"/>
                <a:cs typeface="+mn-cs"/>
              </a:rPr>
              <a:t>Δ</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cxnSp>
        <p:nvCxnSpPr>
          <p:cNvPr id="75" name="Straight Arrow Connector 74">
            <a:extLst>
              <a:ext uri="{FF2B5EF4-FFF2-40B4-BE49-F238E27FC236}">
                <a16:creationId xmlns:a16="http://schemas.microsoft.com/office/drawing/2014/main" id="{08FDDFE3-EB5D-1337-B924-D7945073811C}"/>
              </a:ext>
            </a:extLst>
          </p:cNvPr>
          <p:cNvCxnSpPr>
            <a:cxnSpLocks/>
          </p:cNvCxnSpPr>
          <p:nvPr/>
        </p:nvCxnSpPr>
        <p:spPr>
          <a:xfrm flipV="1">
            <a:off x="5561225" y="2851272"/>
            <a:ext cx="0" cy="3054777"/>
          </a:xfrm>
          <a:prstGeom prst="straightConnector1">
            <a:avLst/>
          </a:prstGeom>
          <a:noFill/>
          <a:ln w="28575" cap="flat" cmpd="sng" algn="ctr">
            <a:solidFill>
              <a:schemeClr val="tx1"/>
            </a:solidFill>
            <a:prstDash val="solid"/>
            <a:miter lim="800000"/>
            <a:tailEnd type="triangle"/>
          </a:ln>
          <a:effectLst/>
        </p:spPr>
      </p:cxnSp>
      <p:sp>
        <p:nvSpPr>
          <p:cNvPr id="3" name="Rectangle 2">
            <a:extLst>
              <a:ext uri="{FF2B5EF4-FFF2-40B4-BE49-F238E27FC236}">
                <a16:creationId xmlns:a16="http://schemas.microsoft.com/office/drawing/2014/main" id="{D7320B7E-CAA2-1F43-D3FB-F94467FCFA4E}"/>
              </a:ext>
            </a:extLst>
          </p:cNvPr>
          <p:cNvSpPr/>
          <p:nvPr/>
        </p:nvSpPr>
        <p:spPr>
          <a:xfrm>
            <a:off x="132458" y="1557802"/>
            <a:ext cx="5322396" cy="56692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In order to capture maximum </a:t>
            </a:r>
            <a:r>
              <a:rPr lang="en-US" sz="1400" b="1" kern="0">
                <a:solidFill>
                  <a:prstClr val="black"/>
                </a:solidFill>
                <a:latin typeface="Calibri" panose="020F0502020204030204"/>
              </a:rPr>
              <a:t>h</a:t>
            </a:r>
            <a:r>
              <a:rPr kumimoji="0" lang="en-US" sz="1400" b="1" i="0" u="none" strike="noStrike" kern="0" cap="none" spc="0" normalizeH="0" baseline="0" noProof="0">
                <a:ln>
                  <a:noFill/>
                </a:ln>
                <a:solidFill>
                  <a:prstClr val="black"/>
                </a:solidFill>
                <a:effectLst/>
                <a:uLnTx/>
                <a:uFillTx/>
                <a:latin typeface="Calibri" panose="020F0502020204030204"/>
                <a:ea typeface="+mn-ea"/>
                <a:cs typeface="+mn-cs"/>
              </a:rPr>
              <a:t>eat rejection</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 for a case, overcooling controls are disabled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Calibri" panose="020F0502020204030204"/>
              </a:rPr>
              <a:t>(fluid flows fully through radiators as would be expected at HRC)</a:t>
            </a:r>
            <a:endParaRPr kumimoji="0" lang="en-US" sz="110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1C196F8-BFD2-CA5D-589D-CF681462B876}"/>
              </a:ext>
            </a:extLst>
          </p:cNvPr>
          <p:cNvPicPr>
            <a:picLocks noChangeAspect="1"/>
          </p:cNvPicPr>
          <p:nvPr/>
        </p:nvPicPr>
        <p:blipFill>
          <a:blip r:embed="rId2"/>
          <a:stretch>
            <a:fillRect/>
          </a:stretch>
        </p:blipFill>
        <p:spPr>
          <a:xfrm>
            <a:off x="9547931" y="1734960"/>
            <a:ext cx="1943594" cy="4261421"/>
          </a:xfrm>
          <a:prstGeom prst="rect">
            <a:avLst/>
          </a:prstGeom>
        </p:spPr>
      </p:pic>
      <p:sp>
        <p:nvSpPr>
          <p:cNvPr id="11" name="Content Placeholder 2">
            <a:extLst>
              <a:ext uri="{FF2B5EF4-FFF2-40B4-BE49-F238E27FC236}">
                <a16:creationId xmlns:a16="http://schemas.microsoft.com/office/drawing/2014/main" id="{6F169375-3975-541B-DFD4-657E526331A6}"/>
              </a:ext>
            </a:extLst>
          </p:cNvPr>
          <p:cNvSpPr txBox="1">
            <a:spLocks/>
          </p:cNvSpPr>
          <p:nvPr/>
        </p:nvSpPr>
        <p:spPr>
          <a:xfrm>
            <a:off x="8498587" y="2569900"/>
            <a:ext cx="1631019" cy="91670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100% of fluid flows through bypass (no overcooling should occur when heat load applied = HRC)</a:t>
            </a:r>
          </a:p>
        </p:txBody>
      </p:sp>
      <p:sp>
        <p:nvSpPr>
          <p:cNvPr id="13" name="Content Placeholder 2">
            <a:extLst>
              <a:ext uri="{FF2B5EF4-FFF2-40B4-BE49-F238E27FC236}">
                <a16:creationId xmlns:a16="http://schemas.microsoft.com/office/drawing/2014/main" id="{D46AECAD-C332-DC63-E8EB-E005996BE6BE}"/>
              </a:ext>
            </a:extLst>
          </p:cNvPr>
          <p:cNvSpPr txBox="1">
            <a:spLocks/>
          </p:cNvSpPr>
          <p:nvPr/>
        </p:nvSpPr>
        <p:spPr>
          <a:xfrm>
            <a:off x="9003953" y="1457909"/>
            <a:ext cx="1209891" cy="452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To</a:t>
            </a:r>
            <a:br>
              <a:rPr lang="en-US" sz="1600" b="1" dirty="0"/>
            </a:br>
            <a:r>
              <a:rPr lang="en-US" sz="1600" b="1" dirty="0"/>
              <a:t>radiators</a:t>
            </a:r>
          </a:p>
        </p:txBody>
      </p:sp>
      <p:sp>
        <p:nvSpPr>
          <p:cNvPr id="14" name="Content Placeholder 2">
            <a:extLst>
              <a:ext uri="{FF2B5EF4-FFF2-40B4-BE49-F238E27FC236}">
                <a16:creationId xmlns:a16="http://schemas.microsoft.com/office/drawing/2014/main" id="{C2BBDC87-854D-2445-EE57-B775A571D83F}"/>
              </a:ext>
            </a:extLst>
          </p:cNvPr>
          <p:cNvSpPr txBox="1">
            <a:spLocks/>
          </p:cNvSpPr>
          <p:nvPr/>
        </p:nvSpPr>
        <p:spPr>
          <a:xfrm>
            <a:off x="10855022" y="1464753"/>
            <a:ext cx="1057434" cy="485938"/>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From radiators</a:t>
            </a:r>
          </a:p>
        </p:txBody>
      </p:sp>
      <p:cxnSp>
        <p:nvCxnSpPr>
          <p:cNvPr id="15" name="Straight Arrow Connector 14">
            <a:extLst>
              <a:ext uri="{FF2B5EF4-FFF2-40B4-BE49-F238E27FC236}">
                <a16:creationId xmlns:a16="http://schemas.microsoft.com/office/drawing/2014/main" id="{E02A38A1-6DFE-3881-189A-8ECA674B09FA}"/>
              </a:ext>
            </a:extLst>
          </p:cNvPr>
          <p:cNvCxnSpPr>
            <a:cxnSpLocks/>
          </p:cNvCxnSpPr>
          <p:nvPr/>
        </p:nvCxnSpPr>
        <p:spPr>
          <a:xfrm flipH="1">
            <a:off x="10889901" y="3195560"/>
            <a:ext cx="214666" cy="232653"/>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Content Placeholder 2">
            <a:extLst>
              <a:ext uri="{FF2B5EF4-FFF2-40B4-BE49-F238E27FC236}">
                <a16:creationId xmlns:a16="http://schemas.microsoft.com/office/drawing/2014/main" id="{B02E62BD-7D5D-C948-C395-8809C47BD099}"/>
              </a:ext>
            </a:extLst>
          </p:cNvPr>
          <p:cNvSpPr txBox="1">
            <a:spLocks/>
          </p:cNvSpPr>
          <p:nvPr/>
        </p:nvSpPr>
        <p:spPr>
          <a:xfrm>
            <a:off x="10466979" y="4244365"/>
            <a:ext cx="776086" cy="365125"/>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IFHX</a:t>
            </a:r>
          </a:p>
        </p:txBody>
      </p:sp>
      <p:sp>
        <p:nvSpPr>
          <p:cNvPr id="27" name="Content Placeholder 2">
            <a:extLst>
              <a:ext uri="{FF2B5EF4-FFF2-40B4-BE49-F238E27FC236}">
                <a16:creationId xmlns:a16="http://schemas.microsoft.com/office/drawing/2014/main" id="{7FF82161-BCE1-77D6-7A24-7B3D62508774}"/>
              </a:ext>
            </a:extLst>
          </p:cNvPr>
          <p:cNvSpPr txBox="1">
            <a:spLocks/>
          </p:cNvSpPr>
          <p:nvPr/>
        </p:nvSpPr>
        <p:spPr>
          <a:xfrm>
            <a:off x="10409356" y="5530617"/>
            <a:ext cx="1649553" cy="58529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Heat Load applied to IATCS lumps</a:t>
            </a:r>
          </a:p>
        </p:txBody>
      </p:sp>
      <p:sp>
        <p:nvSpPr>
          <p:cNvPr id="31" name="Content Placeholder 2">
            <a:extLst>
              <a:ext uri="{FF2B5EF4-FFF2-40B4-BE49-F238E27FC236}">
                <a16:creationId xmlns:a16="http://schemas.microsoft.com/office/drawing/2014/main" id="{2D437C57-5943-8498-1E42-2F0627E3DEE6}"/>
              </a:ext>
            </a:extLst>
          </p:cNvPr>
          <p:cNvSpPr txBox="1">
            <a:spLocks/>
          </p:cNvSpPr>
          <p:nvPr/>
        </p:nvSpPr>
        <p:spPr>
          <a:xfrm>
            <a:off x="11073903" y="2893805"/>
            <a:ext cx="1050218" cy="531604"/>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t>IFHX return Temperature</a:t>
            </a:r>
          </a:p>
        </p:txBody>
      </p:sp>
      <p:cxnSp>
        <p:nvCxnSpPr>
          <p:cNvPr id="33" name="Straight Arrow Connector 32">
            <a:extLst>
              <a:ext uri="{FF2B5EF4-FFF2-40B4-BE49-F238E27FC236}">
                <a16:creationId xmlns:a16="http://schemas.microsoft.com/office/drawing/2014/main" id="{B02E80CF-D19C-6DC8-24FA-4853EC05B394}"/>
              </a:ext>
            </a:extLst>
          </p:cNvPr>
          <p:cNvCxnSpPr>
            <a:cxnSpLocks/>
          </p:cNvCxnSpPr>
          <p:nvPr/>
        </p:nvCxnSpPr>
        <p:spPr>
          <a:xfrm flipV="1">
            <a:off x="10171063" y="2470636"/>
            <a:ext cx="10245" cy="1230184"/>
          </a:xfrm>
          <a:prstGeom prst="straightConnector1">
            <a:avLst/>
          </a:prstGeom>
          <a:ln w="57150">
            <a:solidFill>
              <a:srgbClr val="0000B4"/>
            </a:solidFill>
            <a:tailEnd type="triangle"/>
          </a:ln>
        </p:spPr>
        <p:style>
          <a:lnRef idx="2">
            <a:schemeClr val="accent1"/>
          </a:lnRef>
          <a:fillRef idx="0">
            <a:schemeClr val="accent1"/>
          </a:fillRef>
          <a:effectRef idx="1">
            <a:schemeClr val="accent1"/>
          </a:effectRef>
          <a:fontRef idx="minor">
            <a:schemeClr val="tx1"/>
          </a:fontRef>
        </p:style>
      </p:cxnSp>
      <p:sp>
        <p:nvSpPr>
          <p:cNvPr id="51" name="Cross 50">
            <a:extLst>
              <a:ext uri="{FF2B5EF4-FFF2-40B4-BE49-F238E27FC236}">
                <a16:creationId xmlns:a16="http://schemas.microsoft.com/office/drawing/2014/main" id="{D92580FD-01A6-68DA-A5A9-EF40AF794B0D}"/>
              </a:ext>
            </a:extLst>
          </p:cNvPr>
          <p:cNvSpPr/>
          <p:nvPr/>
        </p:nvSpPr>
        <p:spPr>
          <a:xfrm rot="18667731">
            <a:off x="10181651" y="2877986"/>
            <a:ext cx="455407" cy="466049"/>
          </a:xfrm>
          <a:prstGeom prst="plus">
            <a:avLst>
              <a:gd name="adj" fmla="val 4008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5" name="Table 84">
            <a:extLst>
              <a:ext uri="{FF2B5EF4-FFF2-40B4-BE49-F238E27FC236}">
                <a16:creationId xmlns:a16="http://schemas.microsoft.com/office/drawing/2014/main" id="{1F1016F6-073D-D4AC-E62D-4041FC6FD62D}"/>
              </a:ext>
            </a:extLst>
          </p:cNvPr>
          <p:cNvGraphicFramePr>
            <a:graphicFrameLocks noGrp="1"/>
          </p:cNvGraphicFramePr>
          <p:nvPr>
            <p:extLst>
              <p:ext uri="{D42A27DB-BD31-4B8C-83A1-F6EECF244321}">
                <p14:modId xmlns:p14="http://schemas.microsoft.com/office/powerpoint/2010/main" val="287949651"/>
              </p:ext>
            </p:extLst>
          </p:nvPr>
        </p:nvGraphicFramePr>
        <p:xfrm>
          <a:off x="5943051" y="1915278"/>
          <a:ext cx="2104362" cy="1274445"/>
        </p:xfrm>
        <a:graphic>
          <a:graphicData uri="http://schemas.openxmlformats.org/drawingml/2006/table">
            <a:tbl>
              <a:tblPr>
                <a:tableStyleId>{5C22544A-7EE6-4342-B048-85BDC9FD1C3A}</a:tableStyleId>
              </a:tblPr>
              <a:tblGrid>
                <a:gridCol w="1052181">
                  <a:extLst>
                    <a:ext uri="{9D8B030D-6E8A-4147-A177-3AD203B41FA5}">
                      <a16:colId xmlns:a16="http://schemas.microsoft.com/office/drawing/2014/main" val="1175202991"/>
                    </a:ext>
                  </a:extLst>
                </a:gridCol>
                <a:gridCol w="1052181">
                  <a:extLst>
                    <a:ext uri="{9D8B030D-6E8A-4147-A177-3AD203B41FA5}">
                      <a16:colId xmlns:a16="http://schemas.microsoft.com/office/drawing/2014/main" val="2355922628"/>
                    </a:ext>
                  </a:extLst>
                </a:gridCol>
              </a:tblGrid>
              <a:tr h="190500">
                <a:tc>
                  <a:txBody>
                    <a:bodyPr/>
                    <a:lstStyle/>
                    <a:p>
                      <a:pPr algn="ctr" fontAlgn="b"/>
                      <a:r>
                        <a:rPr lang="en-US" sz="1100" b="1" i="0" u="none" strike="noStrike" dirty="0">
                          <a:solidFill>
                            <a:srgbClr val="000000"/>
                          </a:solidFill>
                          <a:effectLst/>
                          <a:latin typeface="Arial" panose="020B0604020202020204" pitchFamily="34" charset="0"/>
                          <a:cs typeface="Arial" panose="020B0604020202020204" pitchFamily="34" charset="0"/>
                        </a:rPr>
                        <a:t>Heat Load Guess</a:t>
                      </a:r>
                    </a:p>
                    <a:p>
                      <a:pPr algn="ctr" fontAlgn="b"/>
                      <a:r>
                        <a:rPr lang="en-US" sz="1100" b="1" i="0" u="none" strike="noStrike" dirty="0">
                          <a:solidFill>
                            <a:srgbClr val="000000"/>
                          </a:solidFill>
                          <a:effectLst/>
                          <a:latin typeface="Arial" panose="020B0604020202020204" pitchFamily="34" charset="0"/>
                          <a:cs typeface="Arial" panose="020B0604020202020204" pitchFamily="34" charset="0"/>
                        </a:rPr>
                        <a:t>[kW]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Arial" panose="020B0604020202020204" pitchFamily="34" charset="0"/>
                          <a:cs typeface="Arial" panose="020B0604020202020204" pitchFamily="34" charset="0"/>
                        </a:rPr>
                        <a:t>Error </a:t>
                      </a:r>
                      <a:r>
                        <a:rPr lang="el-GR" sz="1100" b="1" i="0" u="none" strike="noStrike">
                          <a:solidFill>
                            <a:srgbClr val="000000"/>
                          </a:solidFill>
                          <a:effectLst/>
                          <a:latin typeface="Arial" panose="020B0604020202020204" pitchFamily="34" charset="0"/>
                          <a:cs typeface="Arial" panose="020B0604020202020204" pitchFamily="34" charset="0"/>
                        </a:rPr>
                        <a:t>Δ</a:t>
                      </a:r>
                      <a:r>
                        <a:rPr lang="en-US" sz="1100" b="1" i="0" u="none" strike="noStrike">
                          <a:solidFill>
                            <a:srgbClr val="000000"/>
                          </a:solidFill>
                          <a:effectLst/>
                          <a:latin typeface="Arial" panose="020B0604020202020204" pitchFamily="34" charset="0"/>
                          <a:cs typeface="Arial" panose="020B0604020202020204" pitchFamily="34" charset="0"/>
                        </a:rPr>
                        <a:t>T</a:t>
                      </a:r>
                    </a:p>
                    <a:p>
                      <a:pPr algn="ctr" fontAlgn="b"/>
                      <a:r>
                        <a:rPr lang="en-US" sz="1100" b="1" i="0" u="none" strike="noStrike">
                          <a:solidFill>
                            <a:srgbClr val="000000"/>
                          </a:solidFill>
                          <a:effectLst/>
                          <a:latin typeface="Arial" panose="020B0604020202020204" pitchFamily="34" charset="0"/>
                          <a:cs typeface="Arial" panose="020B0604020202020204" pitchFamily="34" charset="0"/>
                        </a:rPr>
                        <a:t>[˚C]</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5356789"/>
                  </a:ext>
                </a:extLst>
              </a:tr>
              <a:tr h="190500">
                <a:tc>
                  <a:txBody>
                    <a:bodyPr/>
                    <a:lstStyle/>
                    <a:p>
                      <a:pPr algn="ctr" fontAlgn="b"/>
                      <a:r>
                        <a:rPr lang="en-US" sz="1100" u="none" strike="noStrike" dirty="0">
                          <a:effectLst/>
                          <a:latin typeface="Arial" panose="020B0604020202020204" pitchFamily="34" charset="0"/>
                          <a:cs typeface="Arial" panose="020B0604020202020204" pitchFamily="34" charset="0"/>
                        </a:rPr>
                        <a:t>12.50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u="none" strike="noStrike" dirty="0">
                          <a:effectLst/>
                          <a:latin typeface="Arial" panose="020B0604020202020204" pitchFamily="34" charset="0"/>
                          <a:cs typeface="Arial" panose="020B0604020202020204" pitchFamily="34" charset="0"/>
                        </a:rPr>
                        <a:t>6.08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642589"/>
                  </a:ext>
                </a:extLst>
              </a:tr>
              <a:tr h="190500">
                <a:tc>
                  <a:txBody>
                    <a:bodyPr/>
                    <a:lstStyle/>
                    <a:p>
                      <a:pPr algn="ctr" fontAlgn="b"/>
                      <a:r>
                        <a:rPr lang="en-US" sz="1100" u="none" strike="noStrike" dirty="0">
                          <a:effectLst/>
                          <a:latin typeface="Arial" panose="020B0604020202020204" pitchFamily="34" charset="0"/>
                          <a:cs typeface="Arial" panose="020B0604020202020204" pitchFamily="34" charset="0"/>
                        </a:rPr>
                        <a:t>11.25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u="none" strike="noStrike" dirty="0">
                          <a:effectLst/>
                          <a:latin typeface="Arial" panose="020B0604020202020204" pitchFamily="34" charset="0"/>
                          <a:cs typeface="Arial" panose="020B0604020202020204" pitchFamily="34" charset="0"/>
                        </a:rPr>
                        <a:t>0.58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0521657"/>
                  </a:ext>
                </a:extLst>
              </a:tr>
              <a:tr h="190500">
                <a:tc>
                  <a:txBody>
                    <a:bodyPr/>
                    <a:lstStyle/>
                    <a:p>
                      <a:pPr algn="ctr" fontAlgn="b"/>
                      <a:r>
                        <a:rPr lang="en-US" sz="1100" u="none" strike="noStrike" dirty="0">
                          <a:effectLst/>
                          <a:latin typeface="Arial" panose="020B0604020202020204" pitchFamily="34" charset="0"/>
                          <a:cs typeface="Arial" panose="020B0604020202020204" pitchFamily="34" charset="0"/>
                        </a:rPr>
                        <a:t>11.12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u="none" strike="noStrike" dirty="0">
                          <a:effectLst/>
                          <a:latin typeface="Arial" panose="020B0604020202020204" pitchFamily="34" charset="0"/>
                          <a:cs typeface="Arial" panose="020B0604020202020204" pitchFamily="34" charset="0"/>
                        </a:rPr>
                        <a:t>0.10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589646"/>
                  </a:ext>
                </a:extLst>
              </a:tr>
              <a:tr h="190500">
                <a:tc>
                  <a:txBody>
                    <a:bodyPr/>
                    <a:lstStyle/>
                    <a:p>
                      <a:pPr algn="ctr" fontAlgn="b"/>
                      <a:r>
                        <a:rPr lang="en-US" sz="1100" u="none" strike="noStrike" dirty="0">
                          <a:effectLst/>
                          <a:latin typeface="Arial" panose="020B0604020202020204" pitchFamily="34" charset="0"/>
                          <a:cs typeface="Arial" panose="020B0604020202020204" pitchFamily="34" charset="0"/>
                        </a:rPr>
                        <a:t>11.09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u="none" strike="noStrike" dirty="0">
                          <a:effectLst/>
                          <a:latin typeface="Arial" panose="020B0604020202020204" pitchFamily="34" charset="0"/>
                          <a:cs typeface="Arial" panose="020B0604020202020204" pitchFamily="34" charset="0"/>
                        </a:rPr>
                        <a:t>-0.03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3101166"/>
                  </a:ext>
                </a:extLst>
              </a:tr>
            </a:tbl>
          </a:graphicData>
        </a:graphic>
      </p:graphicFrame>
      <p:sp>
        <p:nvSpPr>
          <p:cNvPr id="92" name="Rectangle 91">
            <a:extLst>
              <a:ext uri="{FF2B5EF4-FFF2-40B4-BE49-F238E27FC236}">
                <a16:creationId xmlns:a16="http://schemas.microsoft.com/office/drawing/2014/main" id="{D580FF86-922C-CF20-3CF8-495B27DDDB23}"/>
              </a:ext>
            </a:extLst>
          </p:cNvPr>
          <p:cNvSpPr/>
          <p:nvPr/>
        </p:nvSpPr>
        <p:spPr>
          <a:xfrm>
            <a:off x="132459" y="948056"/>
            <a:ext cx="5322398" cy="406421"/>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Set Heat Load applied to an initial guess HRC</a:t>
            </a:r>
          </a:p>
        </p:txBody>
      </p:sp>
      <p:cxnSp>
        <p:nvCxnSpPr>
          <p:cNvPr id="100" name="Straight Arrow Connector 99">
            <a:extLst>
              <a:ext uri="{FF2B5EF4-FFF2-40B4-BE49-F238E27FC236}">
                <a16:creationId xmlns:a16="http://schemas.microsoft.com/office/drawing/2014/main" id="{7270C6B7-6A0A-0944-4001-077CFBD8D4D2}"/>
              </a:ext>
            </a:extLst>
          </p:cNvPr>
          <p:cNvCxnSpPr>
            <a:cxnSpLocks/>
            <a:stCxn id="92" idx="2"/>
            <a:endCxn id="3" idx="0"/>
          </p:cNvCxnSpPr>
          <p:nvPr/>
        </p:nvCxnSpPr>
        <p:spPr>
          <a:xfrm flipH="1">
            <a:off x="2793656" y="1354477"/>
            <a:ext cx="2" cy="203325"/>
          </a:xfrm>
          <a:prstGeom prst="straightConnector1">
            <a:avLst/>
          </a:prstGeom>
          <a:noFill/>
          <a:ln w="28575" cap="flat" cmpd="sng" algn="ctr">
            <a:solidFill>
              <a:schemeClr val="tx1"/>
            </a:solidFill>
            <a:prstDash val="solid"/>
            <a:miter lim="800000"/>
            <a:tailEnd type="triangle"/>
          </a:ln>
          <a:effectLst/>
        </p:spPr>
      </p:cxnSp>
      <p:sp>
        <p:nvSpPr>
          <p:cNvPr id="153" name="Content Placeholder 2">
            <a:extLst>
              <a:ext uri="{FF2B5EF4-FFF2-40B4-BE49-F238E27FC236}">
                <a16:creationId xmlns:a16="http://schemas.microsoft.com/office/drawing/2014/main" id="{2923D9E0-EBBB-73C7-55AE-2EB7E4A8E593}"/>
              </a:ext>
            </a:extLst>
          </p:cNvPr>
          <p:cNvSpPr txBox="1">
            <a:spLocks/>
          </p:cNvSpPr>
          <p:nvPr/>
        </p:nvSpPr>
        <p:spPr>
          <a:xfrm>
            <a:off x="9367424" y="926393"/>
            <a:ext cx="1923104" cy="402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dirty="0">
                <a:latin typeface="Arial"/>
                <a:ea typeface="ヒラギノ角ゴ Pro W3"/>
                <a:cs typeface="Arial"/>
              </a:rPr>
              <a:t>IHAB schematic</a:t>
            </a:r>
            <a:endParaRPr lang="en-US" sz="1400" dirty="0">
              <a:latin typeface="Arial"/>
              <a:ea typeface="ヒラギノ角ゴ Pro W3"/>
              <a:cs typeface="Arial"/>
            </a:endParaRPr>
          </a:p>
        </p:txBody>
      </p:sp>
      <p:sp>
        <p:nvSpPr>
          <p:cNvPr id="157" name="Content Placeholder 2">
            <a:extLst>
              <a:ext uri="{FF2B5EF4-FFF2-40B4-BE49-F238E27FC236}">
                <a16:creationId xmlns:a16="http://schemas.microsoft.com/office/drawing/2014/main" id="{336E886A-11A4-A6AE-3CC3-4C88972A772A}"/>
              </a:ext>
            </a:extLst>
          </p:cNvPr>
          <p:cNvSpPr txBox="1">
            <a:spLocks/>
          </p:cNvSpPr>
          <p:nvPr/>
        </p:nvSpPr>
        <p:spPr>
          <a:xfrm>
            <a:off x="5664727" y="3305177"/>
            <a:ext cx="2832650" cy="32509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rial"/>
                <a:ea typeface="ヒラギノ角ゴ Pro W3"/>
                <a:cs typeface="Arial"/>
              </a:rPr>
              <a:t>After 12.5 kW heat load error is 6.08</a:t>
            </a:r>
            <a:r>
              <a:rPr lang="en-US" sz="1400" dirty="0">
                <a:latin typeface="Arial" panose="020B0604020202020204" pitchFamily="34" charset="0"/>
                <a:ea typeface="ヒラギノ角ゴ Pro W3"/>
                <a:cs typeface="Arial" panose="020B0604020202020204" pitchFamily="34" charset="0"/>
              </a:rPr>
              <a:t>˚</a:t>
            </a:r>
            <a:r>
              <a:rPr lang="en-US" sz="1400" dirty="0">
                <a:latin typeface="Arial"/>
                <a:ea typeface="ヒラギノ角ゴ Pro W3"/>
                <a:cs typeface="Arial"/>
              </a:rPr>
              <a:t>C. The heat load is reduced to 11.25 kW and the case is reiterated.</a:t>
            </a:r>
          </a:p>
          <a:p>
            <a:r>
              <a:rPr lang="en-US" sz="1400" dirty="0">
                <a:latin typeface="Arial"/>
                <a:ea typeface="ヒラギノ角ゴ Pro W3"/>
                <a:cs typeface="Arial"/>
              </a:rPr>
              <a:t>After +2 cases are run (i&gt;1), a linear approximation is created and used to “guess” the HRC until the return temperature is within 0.1</a:t>
            </a:r>
            <a:r>
              <a:rPr lang="en-US" sz="1400" dirty="0">
                <a:latin typeface="Arial" panose="020B0604020202020204" pitchFamily="34" charset="0"/>
                <a:ea typeface="ヒラギノ角ゴ Pro W3"/>
                <a:cs typeface="Arial" panose="020B0604020202020204" pitchFamily="34" charset="0"/>
              </a:rPr>
              <a:t>˚c of the setpoint.</a:t>
            </a:r>
          </a:p>
          <a:p>
            <a:pPr marL="457200" lvl="1"/>
            <a:r>
              <a:rPr lang="en-US" sz="1200" dirty="0">
                <a:latin typeface="Arial" panose="020B0604020202020204" pitchFamily="34" charset="0"/>
                <a:ea typeface="ヒラギノ角ゴ Pro W3"/>
                <a:cs typeface="Arial" panose="020B0604020202020204" pitchFamily="34" charset="0"/>
              </a:rPr>
              <a:t>Any heat load greater would be beyond the system capabilities (higher return temperature)</a:t>
            </a:r>
          </a:p>
          <a:p>
            <a:pPr marL="457200" lvl="1"/>
            <a:r>
              <a:rPr lang="en-US" sz="1200" dirty="0">
                <a:latin typeface="Arial" panose="020B0604020202020204" pitchFamily="34" charset="0"/>
                <a:ea typeface="ヒラギノ角ゴ Pro W3"/>
                <a:cs typeface="Arial" panose="020B0604020202020204" pitchFamily="34" charset="0"/>
              </a:rPr>
              <a:t>Any heat load lower would leave system margin (additional heat load could be applied before system breaks)</a:t>
            </a:r>
          </a:p>
          <a:p>
            <a:pPr marL="0"/>
            <a:r>
              <a:rPr lang="en-US" sz="1400" dirty="0">
                <a:latin typeface="Arial" panose="020B0604020202020204" pitchFamily="34" charset="0"/>
                <a:ea typeface="ヒラギノ角ゴ Pro W3"/>
                <a:cs typeface="Arial" panose="020B0604020202020204" pitchFamily="34" charset="0"/>
              </a:rPr>
              <a:t>11.09 kW is the HRC</a:t>
            </a:r>
          </a:p>
        </p:txBody>
      </p:sp>
      <p:sp>
        <p:nvSpPr>
          <p:cNvPr id="160" name="Rectangle 159">
            <a:extLst>
              <a:ext uri="{FF2B5EF4-FFF2-40B4-BE49-F238E27FC236}">
                <a16:creationId xmlns:a16="http://schemas.microsoft.com/office/drawing/2014/main" id="{B8797EB7-44C0-4386-53DA-137D927D36F2}"/>
              </a:ext>
            </a:extLst>
          </p:cNvPr>
          <p:cNvSpPr/>
          <p:nvPr/>
        </p:nvSpPr>
        <p:spPr>
          <a:xfrm>
            <a:off x="132452" y="6036999"/>
            <a:ext cx="5322394" cy="46999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If </a:t>
            </a:r>
            <a:r>
              <a:rPr kumimoji="0" lang="el-GR" sz="1400" b="1" i="0" u="none" strike="noStrike" kern="0" cap="none" spc="0" normalizeH="0" baseline="0" noProof="0" dirty="0">
                <a:ln>
                  <a:noFill/>
                </a:ln>
                <a:solidFill>
                  <a:prstClr val="black"/>
                </a:solidFill>
                <a:effectLst/>
                <a:uLnTx/>
                <a:uFillTx/>
                <a:latin typeface="Calibri" panose="020F0502020204030204"/>
                <a:ea typeface="+mn-ea"/>
                <a:cs typeface="+mn-cs"/>
              </a:rPr>
              <a:t>Δ</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T </a:t>
            </a:r>
            <a:r>
              <a:rPr lang="en-US" sz="1400" b="1" kern="0" dirty="0">
                <a:solidFill>
                  <a:prstClr val="black"/>
                </a:solidFill>
                <a:latin typeface="Calibri" panose="020F0502020204030204"/>
              </a:rPr>
              <a:t>&lt;</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 0.1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prstClr val="black"/>
                </a:solidFill>
                <a:latin typeface="Calibri" panose="020F0502020204030204"/>
              </a:rPr>
              <a:t>HRC = guess HRC</a:t>
            </a:r>
          </a:p>
        </p:txBody>
      </p:sp>
      <p:sp>
        <p:nvSpPr>
          <p:cNvPr id="170" name="Rectangle 169">
            <a:extLst>
              <a:ext uri="{FF2B5EF4-FFF2-40B4-BE49-F238E27FC236}">
                <a16:creationId xmlns:a16="http://schemas.microsoft.com/office/drawing/2014/main" id="{6EB984CD-C859-2003-07BB-DA0D8FEB48C3}"/>
              </a:ext>
            </a:extLst>
          </p:cNvPr>
          <p:cNvSpPr/>
          <p:nvPr/>
        </p:nvSpPr>
        <p:spPr>
          <a:xfrm>
            <a:off x="8565456" y="1358121"/>
            <a:ext cx="3527040" cy="4951144"/>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llout: Line 3">
            <a:extLst>
              <a:ext uri="{FF2B5EF4-FFF2-40B4-BE49-F238E27FC236}">
                <a16:creationId xmlns:a16="http://schemas.microsoft.com/office/drawing/2014/main" id="{EA504C4B-D9D4-9117-CD4C-7B219628FCAB}"/>
              </a:ext>
            </a:extLst>
          </p:cNvPr>
          <p:cNvSpPr/>
          <p:nvPr/>
        </p:nvSpPr>
        <p:spPr>
          <a:xfrm>
            <a:off x="9065886" y="5160956"/>
            <a:ext cx="776086" cy="739321"/>
          </a:xfrm>
          <a:prstGeom prst="borderCallout1">
            <a:avLst>
              <a:gd name="adj1" fmla="val 49589"/>
              <a:gd name="adj2" fmla="val 104283"/>
              <a:gd name="adj3" fmla="val -34988"/>
              <a:gd name="adj4" fmla="val 1787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ITCS</a:t>
            </a:r>
          </a:p>
        </p:txBody>
      </p:sp>
      <p:sp>
        <p:nvSpPr>
          <p:cNvPr id="6" name="Content Placeholder 2">
            <a:extLst>
              <a:ext uri="{FF2B5EF4-FFF2-40B4-BE49-F238E27FC236}">
                <a16:creationId xmlns:a16="http://schemas.microsoft.com/office/drawing/2014/main" id="{A1A842D4-6D18-489F-C5F5-164E1E31D684}"/>
              </a:ext>
            </a:extLst>
          </p:cNvPr>
          <p:cNvSpPr txBox="1">
            <a:spLocks/>
          </p:cNvSpPr>
          <p:nvPr/>
        </p:nvSpPr>
        <p:spPr>
          <a:xfrm>
            <a:off x="5817127" y="1068934"/>
            <a:ext cx="2832650" cy="959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u="sng" dirty="0">
                <a:latin typeface="Arial"/>
                <a:ea typeface="ヒラギノ角ゴ Pro W3"/>
                <a:cs typeface="Arial"/>
              </a:rPr>
              <a:t>IHAB steady-state case example:</a:t>
            </a:r>
          </a:p>
          <a:p>
            <a:r>
              <a:rPr lang="en-US" sz="1400" dirty="0">
                <a:latin typeface="Arial"/>
                <a:ea typeface="ヒラギノ角ゴ Pro W3"/>
                <a:cs typeface="Arial"/>
              </a:rPr>
              <a:t>Initial guess: 12.5 kW</a:t>
            </a:r>
          </a:p>
        </p:txBody>
      </p:sp>
    </p:spTree>
    <p:extLst>
      <p:ext uri="{BB962C8B-B14F-4D97-AF65-F5344CB8AC3E}">
        <p14:creationId xmlns:p14="http://schemas.microsoft.com/office/powerpoint/2010/main" val="3594873366"/>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15549D7F-F1FE-5D4F-5226-737981BC8500}"/>
              </a:ext>
            </a:extLst>
          </p:cNvPr>
          <p:cNvPicPr>
            <a:picLocks noChangeAspect="1"/>
          </p:cNvPicPr>
          <p:nvPr/>
        </p:nvPicPr>
        <p:blipFill>
          <a:blip r:embed="rId3"/>
          <a:stretch>
            <a:fillRect/>
          </a:stretch>
        </p:blipFill>
        <p:spPr>
          <a:xfrm>
            <a:off x="9880782" y="1683327"/>
            <a:ext cx="1606132" cy="2286000"/>
          </a:xfrm>
          <a:prstGeom prst="rect">
            <a:avLst/>
          </a:prstGeom>
        </p:spPr>
      </p:pic>
      <p:sp>
        <p:nvSpPr>
          <p:cNvPr id="2" name="Title 1">
            <a:extLst>
              <a:ext uri="{FF2B5EF4-FFF2-40B4-BE49-F238E27FC236}">
                <a16:creationId xmlns:a16="http://schemas.microsoft.com/office/drawing/2014/main" id="{BF9862B1-C975-4D7C-AB6E-6BE333D542F9}"/>
              </a:ext>
            </a:extLst>
          </p:cNvPr>
          <p:cNvSpPr>
            <a:spLocks noGrp="1"/>
          </p:cNvSpPr>
          <p:nvPr>
            <p:ph type="title"/>
          </p:nvPr>
        </p:nvSpPr>
        <p:spPr/>
        <p:txBody>
          <a:bodyPr/>
          <a:lstStyle/>
          <a:p>
            <a:r>
              <a:rPr lang="EN-US" dirty="0"/>
              <a:t>ATCS Analysis </a:t>
            </a:r>
            <a:r>
              <a:rPr lang="en-US" dirty="0"/>
              <a:t>– HALO</a:t>
            </a:r>
            <a:r>
              <a:rPr lang="EN-US" dirty="0"/>
              <a:t> </a:t>
            </a:r>
            <a:r>
              <a:rPr lang="en-US" dirty="0"/>
              <a:t>Heat Rejection Capability Results</a:t>
            </a:r>
          </a:p>
        </p:txBody>
      </p:sp>
      <p:sp>
        <p:nvSpPr>
          <p:cNvPr id="3" name="Content Placeholder 2">
            <a:extLst>
              <a:ext uri="{FF2B5EF4-FFF2-40B4-BE49-F238E27FC236}">
                <a16:creationId xmlns:a16="http://schemas.microsoft.com/office/drawing/2014/main" id="{3CC88857-53F5-4E4C-B9C1-7A4A5A861CB4}"/>
              </a:ext>
            </a:extLst>
          </p:cNvPr>
          <p:cNvSpPr>
            <a:spLocks noGrp="1"/>
          </p:cNvSpPr>
          <p:nvPr>
            <p:ph idx="1"/>
          </p:nvPr>
        </p:nvSpPr>
        <p:spPr>
          <a:xfrm>
            <a:off x="233514" y="962095"/>
            <a:ext cx="5523312" cy="5777014"/>
          </a:xfrm>
        </p:spPr>
        <p:txBody>
          <a:bodyPr/>
          <a:lstStyle/>
          <a:p>
            <a:r>
              <a:rPr lang="en-US" sz="1600" dirty="0">
                <a:ea typeface="ヒラギノ角ゴ Pro W3"/>
              </a:rPr>
              <a:t>Example HRC analysis: Apolune</a:t>
            </a:r>
          </a:p>
          <a:p>
            <a:pPr lvl="1"/>
            <a:r>
              <a:rPr lang="en-US" sz="1400" dirty="0">
                <a:ea typeface="ヒラギノ角ゴ Pro W3"/>
              </a:rPr>
              <a:t>Predict HRC for expected clock &amp; cone angles, and manifests, at each environment. </a:t>
            </a:r>
          </a:p>
          <a:p>
            <a:pPr lvl="1"/>
            <a:r>
              <a:rPr lang="en-US" sz="1400" dirty="0">
                <a:ea typeface="ヒラギノ角ゴ Pro W3"/>
              </a:rPr>
              <a:t>Calculations are at steady-state (no time/mass impacts).</a:t>
            </a:r>
          </a:p>
          <a:p>
            <a:r>
              <a:rPr lang="en-US" sz="1600" dirty="0">
                <a:ea typeface="ヒラギノ角ゴ Pro W3"/>
              </a:rPr>
              <a:t>Plot HRC vs. clock angle for each manifest:</a:t>
            </a: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pPr lvl="1"/>
            <a:r>
              <a:rPr lang="en-US" sz="1400" dirty="0">
                <a:ea typeface="ヒラギノ角ゴ Pro W3"/>
              </a:rPr>
              <a:t>HRC is best when HALO’s radiators do not see sun.</a:t>
            </a:r>
          </a:p>
          <a:p>
            <a:endParaRPr lang="en-US" sz="1600" dirty="0">
              <a:ea typeface="ヒラギノ角ゴ Pro W3"/>
            </a:endParaRPr>
          </a:p>
          <a:p>
            <a:endParaRPr lang="en-US" sz="1600" dirty="0">
              <a:ea typeface="ヒラギノ角ゴ Pro W3"/>
            </a:endParaRPr>
          </a:p>
          <a:p>
            <a:pPr lvl="1"/>
            <a:endParaRPr lang="en-US" sz="1400" dirty="0">
              <a:ea typeface="ヒラギノ角ゴ Pro W3"/>
            </a:endParaRPr>
          </a:p>
          <a:p>
            <a:endParaRPr lang="en-US" sz="1600" dirty="0">
              <a:ea typeface="ヒラギノ角ゴ Pro W3"/>
            </a:endParaRPr>
          </a:p>
          <a:p>
            <a:endParaRPr lang="en-US" sz="1400" dirty="0">
              <a:ea typeface="ヒラギノ角ゴ Pro W3"/>
            </a:endParaRPr>
          </a:p>
        </p:txBody>
      </p:sp>
      <p:pic>
        <p:nvPicPr>
          <p:cNvPr id="34" name="Picture 33">
            <a:extLst>
              <a:ext uri="{FF2B5EF4-FFF2-40B4-BE49-F238E27FC236}">
                <a16:creationId xmlns:a16="http://schemas.microsoft.com/office/drawing/2014/main" id="{69376117-B50D-7DFC-AC14-475028B0EDA1}"/>
              </a:ext>
            </a:extLst>
          </p:cNvPr>
          <p:cNvPicPr>
            <a:picLocks noChangeAspect="1"/>
          </p:cNvPicPr>
          <p:nvPr/>
        </p:nvPicPr>
        <p:blipFill>
          <a:blip r:embed="rId4"/>
          <a:stretch>
            <a:fillRect/>
          </a:stretch>
        </p:blipFill>
        <p:spPr>
          <a:xfrm>
            <a:off x="1029743" y="2471152"/>
            <a:ext cx="4423444" cy="3009737"/>
          </a:xfrm>
          <a:prstGeom prst="rect">
            <a:avLst/>
          </a:prstGeom>
        </p:spPr>
      </p:pic>
      <p:sp>
        <p:nvSpPr>
          <p:cNvPr id="22" name="Content Placeholder 2">
            <a:extLst>
              <a:ext uri="{FF2B5EF4-FFF2-40B4-BE49-F238E27FC236}">
                <a16:creationId xmlns:a16="http://schemas.microsoft.com/office/drawing/2014/main" id="{35A2D519-FBF9-E178-9F49-3B0AB6055B68}"/>
              </a:ext>
            </a:extLst>
          </p:cNvPr>
          <p:cNvSpPr txBox="1">
            <a:spLocks/>
          </p:cNvSpPr>
          <p:nvPr/>
        </p:nvSpPr>
        <p:spPr>
          <a:xfrm>
            <a:off x="5954996" y="1424364"/>
            <a:ext cx="1209891" cy="2052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Clock 0</a:t>
            </a:r>
          </a:p>
        </p:txBody>
      </p:sp>
      <p:pic>
        <p:nvPicPr>
          <p:cNvPr id="28" name="Picture 27">
            <a:extLst>
              <a:ext uri="{FF2B5EF4-FFF2-40B4-BE49-F238E27FC236}">
                <a16:creationId xmlns:a16="http://schemas.microsoft.com/office/drawing/2014/main" id="{CF363CB5-B735-32BC-E7ED-D81AE3F9DEDB}"/>
              </a:ext>
            </a:extLst>
          </p:cNvPr>
          <p:cNvPicPr>
            <a:picLocks noChangeAspect="1"/>
          </p:cNvPicPr>
          <p:nvPr/>
        </p:nvPicPr>
        <p:blipFill>
          <a:blip r:embed="rId5"/>
          <a:stretch>
            <a:fillRect/>
          </a:stretch>
        </p:blipFill>
        <p:spPr>
          <a:xfrm>
            <a:off x="7678300" y="1710149"/>
            <a:ext cx="1628730" cy="2286000"/>
          </a:xfrm>
          <a:prstGeom prst="rect">
            <a:avLst/>
          </a:prstGeom>
        </p:spPr>
      </p:pic>
      <p:sp>
        <p:nvSpPr>
          <p:cNvPr id="37" name="Content Placeholder 2">
            <a:extLst>
              <a:ext uri="{FF2B5EF4-FFF2-40B4-BE49-F238E27FC236}">
                <a16:creationId xmlns:a16="http://schemas.microsoft.com/office/drawing/2014/main" id="{7466ED8A-184C-B9A4-1B72-084C3ECF29C9}"/>
              </a:ext>
            </a:extLst>
          </p:cNvPr>
          <p:cNvSpPr txBox="1">
            <a:spLocks/>
          </p:cNvSpPr>
          <p:nvPr/>
        </p:nvSpPr>
        <p:spPr>
          <a:xfrm>
            <a:off x="5576711" y="962095"/>
            <a:ext cx="6567501" cy="452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Incident Solar Flux - View from Sun (HALO/PPE, IHAB, Orion, ALM)</a:t>
            </a:r>
          </a:p>
        </p:txBody>
      </p:sp>
      <p:sp>
        <p:nvSpPr>
          <p:cNvPr id="38" name="Content Placeholder 2">
            <a:extLst>
              <a:ext uri="{FF2B5EF4-FFF2-40B4-BE49-F238E27FC236}">
                <a16:creationId xmlns:a16="http://schemas.microsoft.com/office/drawing/2014/main" id="{CA28F562-BA61-0D8C-29E5-9EC2EEB66CC5}"/>
              </a:ext>
            </a:extLst>
          </p:cNvPr>
          <p:cNvSpPr txBox="1">
            <a:spLocks/>
          </p:cNvSpPr>
          <p:nvPr/>
        </p:nvSpPr>
        <p:spPr>
          <a:xfrm>
            <a:off x="7481790" y="1424364"/>
            <a:ext cx="1816350" cy="1570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Clock 90</a:t>
            </a:r>
          </a:p>
        </p:txBody>
      </p:sp>
      <p:sp>
        <p:nvSpPr>
          <p:cNvPr id="39" name="Content Placeholder 2">
            <a:extLst>
              <a:ext uri="{FF2B5EF4-FFF2-40B4-BE49-F238E27FC236}">
                <a16:creationId xmlns:a16="http://schemas.microsoft.com/office/drawing/2014/main" id="{6CB4EB20-8F9F-0BFE-84F8-FDDE7748BAD3}"/>
              </a:ext>
            </a:extLst>
          </p:cNvPr>
          <p:cNvSpPr txBox="1">
            <a:spLocks/>
          </p:cNvSpPr>
          <p:nvPr/>
        </p:nvSpPr>
        <p:spPr>
          <a:xfrm>
            <a:off x="9989882" y="1424364"/>
            <a:ext cx="1223820" cy="2052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Clock -90</a:t>
            </a:r>
          </a:p>
        </p:txBody>
      </p:sp>
      <p:pic>
        <p:nvPicPr>
          <p:cNvPr id="47" name="Picture 46">
            <a:extLst>
              <a:ext uri="{FF2B5EF4-FFF2-40B4-BE49-F238E27FC236}">
                <a16:creationId xmlns:a16="http://schemas.microsoft.com/office/drawing/2014/main" id="{9653B0FD-B720-9C39-9869-B1611C788A75}"/>
              </a:ext>
            </a:extLst>
          </p:cNvPr>
          <p:cNvPicPr>
            <a:picLocks noChangeAspect="1"/>
          </p:cNvPicPr>
          <p:nvPr/>
        </p:nvPicPr>
        <p:blipFill rotWithShape="1">
          <a:blip r:embed="rId6"/>
          <a:srcRect l="5323" t="2097" r="-5323" b="2857"/>
          <a:stretch/>
        </p:blipFill>
        <p:spPr>
          <a:xfrm>
            <a:off x="6214148" y="1763387"/>
            <a:ext cx="1107647" cy="2286000"/>
          </a:xfrm>
          <a:prstGeom prst="rect">
            <a:avLst/>
          </a:prstGeom>
        </p:spPr>
      </p:pic>
      <p:pic>
        <p:nvPicPr>
          <p:cNvPr id="49" name="Picture 48">
            <a:extLst>
              <a:ext uri="{FF2B5EF4-FFF2-40B4-BE49-F238E27FC236}">
                <a16:creationId xmlns:a16="http://schemas.microsoft.com/office/drawing/2014/main" id="{DF2B55C8-8465-2164-A68D-6F0BF624DF80}"/>
              </a:ext>
            </a:extLst>
          </p:cNvPr>
          <p:cNvPicPr>
            <a:picLocks noChangeAspect="1"/>
          </p:cNvPicPr>
          <p:nvPr/>
        </p:nvPicPr>
        <p:blipFill rotWithShape="1">
          <a:blip r:embed="rId7"/>
          <a:srcRect l="38793" t="24077" r="13006" b="23259"/>
          <a:stretch/>
        </p:blipFill>
        <p:spPr>
          <a:xfrm>
            <a:off x="9752123" y="4166097"/>
            <a:ext cx="1699338" cy="1450411"/>
          </a:xfrm>
          <a:prstGeom prst="rect">
            <a:avLst/>
          </a:prstGeom>
          <a:ln>
            <a:solidFill>
              <a:srgbClr val="FF0000"/>
            </a:solidFill>
          </a:ln>
        </p:spPr>
      </p:pic>
      <p:cxnSp>
        <p:nvCxnSpPr>
          <p:cNvPr id="60" name="Straight Arrow Connector 59">
            <a:extLst>
              <a:ext uri="{FF2B5EF4-FFF2-40B4-BE49-F238E27FC236}">
                <a16:creationId xmlns:a16="http://schemas.microsoft.com/office/drawing/2014/main" id="{0687286E-73A4-E99E-0DB2-06DD904D20DD}"/>
              </a:ext>
            </a:extLst>
          </p:cNvPr>
          <p:cNvCxnSpPr>
            <a:cxnSpLocks/>
          </p:cNvCxnSpPr>
          <p:nvPr/>
        </p:nvCxnSpPr>
        <p:spPr>
          <a:xfrm flipH="1">
            <a:off x="10304697" y="3066204"/>
            <a:ext cx="392534" cy="109989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FED65B8-7575-E778-B136-47CF64DF0DF2}"/>
              </a:ext>
            </a:extLst>
          </p:cNvPr>
          <p:cNvCxnSpPr>
            <a:cxnSpLocks/>
          </p:cNvCxnSpPr>
          <p:nvPr/>
        </p:nvCxnSpPr>
        <p:spPr>
          <a:xfrm>
            <a:off x="7443919" y="1393071"/>
            <a:ext cx="0" cy="4937760"/>
          </a:xfrm>
          <a:prstGeom prst="line">
            <a:avLst/>
          </a:prstGeom>
          <a:ln>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C09E8041-F842-B56E-A493-A6943A6F7CEF}"/>
              </a:ext>
            </a:extLst>
          </p:cNvPr>
          <p:cNvCxnSpPr>
            <a:cxnSpLocks/>
          </p:cNvCxnSpPr>
          <p:nvPr/>
        </p:nvCxnSpPr>
        <p:spPr>
          <a:xfrm>
            <a:off x="9589461" y="1393071"/>
            <a:ext cx="0" cy="4937760"/>
          </a:xfrm>
          <a:prstGeom prst="line">
            <a:avLst/>
          </a:prstGeom>
          <a:ln>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0D4A6EDF-ECE4-3C18-8177-37AB59D44548}"/>
              </a:ext>
            </a:extLst>
          </p:cNvPr>
          <p:cNvSpPr txBox="1"/>
          <p:nvPr/>
        </p:nvSpPr>
        <p:spPr>
          <a:xfrm>
            <a:off x="7547581" y="4265234"/>
            <a:ext cx="1879215" cy="738664"/>
          </a:xfrm>
          <a:prstGeom prst="rect">
            <a:avLst/>
          </a:prstGeom>
          <a:noFill/>
        </p:spPr>
        <p:txBody>
          <a:bodyPr wrap="square" rtlCol="0">
            <a:spAutoFit/>
          </a:bodyPr>
          <a:lstStyle/>
          <a:p>
            <a:r>
              <a:rPr lang="en-US" sz="1400" b="1" dirty="0">
                <a:latin typeface="Arial"/>
                <a:cs typeface="Arial"/>
              </a:rPr>
              <a:t>HRC is low because ½ of HALO radiators see sun</a:t>
            </a:r>
          </a:p>
        </p:txBody>
      </p:sp>
      <p:sp>
        <p:nvSpPr>
          <p:cNvPr id="75" name="TextBox 74">
            <a:extLst>
              <a:ext uri="{FF2B5EF4-FFF2-40B4-BE49-F238E27FC236}">
                <a16:creationId xmlns:a16="http://schemas.microsoft.com/office/drawing/2014/main" id="{4F89C74F-7765-62D1-E0E1-532F5C9DAA24}"/>
              </a:ext>
            </a:extLst>
          </p:cNvPr>
          <p:cNvSpPr txBox="1"/>
          <p:nvPr/>
        </p:nvSpPr>
        <p:spPr>
          <a:xfrm>
            <a:off x="9718857" y="5807611"/>
            <a:ext cx="2425354" cy="738664"/>
          </a:xfrm>
          <a:prstGeom prst="rect">
            <a:avLst/>
          </a:prstGeom>
          <a:noFill/>
        </p:spPr>
        <p:txBody>
          <a:bodyPr wrap="square" rtlCol="0">
            <a:spAutoFit/>
          </a:bodyPr>
          <a:lstStyle/>
          <a:p>
            <a:r>
              <a:rPr lang="en-US" sz="1400" b="1" dirty="0">
                <a:latin typeface="Arial"/>
                <a:cs typeface="Arial"/>
              </a:rPr>
              <a:t>HRC is high because Orion shades HALO radiators</a:t>
            </a:r>
          </a:p>
        </p:txBody>
      </p:sp>
      <p:sp>
        <p:nvSpPr>
          <p:cNvPr id="77" name="TextBox 76">
            <a:extLst>
              <a:ext uri="{FF2B5EF4-FFF2-40B4-BE49-F238E27FC236}">
                <a16:creationId xmlns:a16="http://schemas.microsoft.com/office/drawing/2014/main" id="{50A3CA4C-3B6D-3AEF-4371-E9EB60C93F71}"/>
              </a:ext>
            </a:extLst>
          </p:cNvPr>
          <p:cNvSpPr txBox="1"/>
          <p:nvPr/>
        </p:nvSpPr>
        <p:spPr>
          <a:xfrm>
            <a:off x="5898000" y="4265233"/>
            <a:ext cx="1466212" cy="954107"/>
          </a:xfrm>
          <a:prstGeom prst="rect">
            <a:avLst/>
          </a:prstGeom>
          <a:noFill/>
        </p:spPr>
        <p:txBody>
          <a:bodyPr wrap="square" rtlCol="0">
            <a:spAutoFit/>
          </a:bodyPr>
          <a:lstStyle/>
          <a:p>
            <a:r>
              <a:rPr lang="en-US" sz="1400" b="1" dirty="0">
                <a:latin typeface="Arial"/>
                <a:cs typeface="Arial"/>
              </a:rPr>
              <a:t>HRC is high because HALO radiators see space</a:t>
            </a:r>
          </a:p>
        </p:txBody>
      </p:sp>
    </p:spTree>
    <p:extLst>
      <p:ext uri="{BB962C8B-B14F-4D97-AF65-F5344CB8AC3E}">
        <p14:creationId xmlns:p14="http://schemas.microsoft.com/office/powerpoint/2010/main" val="1486227949"/>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Straight Connector 140">
            <a:extLst>
              <a:ext uri="{FF2B5EF4-FFF2-40B4-BE49-F238E27FC236}">
                <a16:creationId xmlns:a16="http://schemas.microsoft.com/office/drawing/2014/main" id="{EFB811BB-443D-7CDA-8AA3-E6D7D4C53C34}"/>
              </a:ext>
            </a:extLst>
          </p:cNvPr>
          <p:cNvCxnSpPr>
            <a:cxnSpLocks/>
          </p:cNvCxnSpPr>
          <p:nvPr/>
        </p:nvCxnSpPr>
        <p:spPr>
          <a:xfrm>
            <a:off x="8823773" y="1405119"/>
            <a:ext cx="0" cy="4937760"/>
          </a:xfrm>
          <a:prstGeom prst="line">
            <a:avLst/>
          </a:prstGeom>
          <a:ln>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F9862B1-C975-4D7C-AB6E-6BE333D542F9}"/>
              </a:ext>
            </a:extLst>
          </p:cNvPr>
          <p:cNvSpPr>
            <a:spLocks noGrp="1"/>
          </p:cNvSpPr>
          <p:nvPr>
            <p:ph type="title"/>
          </p:nvPr>
        </p:nvSpPr>
        <p:spPr/>
        <p:txBody>
          <a:bodyPr/>
          <a:lstStyle/>
          <a:p>
            <a:r>
              <a:rPr lang="EN-US" dirty="0"/>
              <a:t>ATCS Analysis </a:t>
            </a:r>
            <a:r>
              <a:rPr lang="en-US" dirty="0"/>
              <a:t>–</a:t>
            </a:r>
            <a:r>
              <a:rPr lang="EN-US" dirty="0"/>
              <a:t> IHAB </a:t>
            </a:r>
            <a:r>
              <a:rPr lang="en-US" dirty="0"/>
              <a:t>Heat Rejection Capability Results</a:t>
            </a:r>
          </a:p>
        </p:txBody>
      </p:sp>
      <p:pic>
        <p:nvPicPr>
          <p:cNvPr id="29" name="Picture 28">
            <a:extLst>
              <a:ext uri="{FF2B5EF4-FFF2-40B4-BE49-F238E27FC236}">
                <a16:creationId xmlns:a16="http://schemas.microsoft.com/office/drawing/2014/main" id="{3C1B09FF-A8BE-C938-6056-1A7B71132CB2}"/>
              </a:ext>
            </a:extLst>
          </p:cNvPr>
          <p:cNvPicPr>
            <a:picLocks noChangeAspect="1"/>
          </p:cNvPicPr>
          <p:nvPr/>
        </p:nvPicPr>
        <p:blipFill>
          <a:blip r:embed="rId3"/>
          <a:stretch>
            <a:fillRect/>
          </a:stretch>
        </p:blipFill>
        <p:spPr>
          <a:xfrm>
            <a:off x="607535" y="2441164"/>
            <a:ext cx="4907894" cy="3339359"/>
          </a:xfrm>
          <a:prstGeom prst="rect">
            <a:avLst/>
          </a:prstGeom>
        </p:spPr>
      </p:pic>
      <p:sp>
        <p:nvSpPr>
          <p:cNvPr id="5" name="Content Placeholder 2">
            <a:extLst>
              <a:ext uri="{FF2B5EF4-FFF2-40B4-BE49-F238E27FC236}">
                <a16:creationId xmlns:a16="http://schemas.microsoft.com/office/drawing/2014/main" id="{54F679FF-7310-BFB2-431E-8003C57BD731}"/>
              </a:ext>
            </a:extLst>
          </p:cNvPr>
          <p:cNvSpPr txBox="1">
            <a:spLocks/>
          </p:cNvSpPr>
          <p:nvPr/>
        </p:nvSpPr>
        <p:spPr bwMode="auto">
          <a:xfrm>
            <a:off x="233514" y="962095"/>
            <a:ext cx="5737102" cy="577701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ea typeface="ヒラギノ角ゴ Pro W3"/>
              </a:rPr>
              <a:t>Example HRC analysis: Apolune</a:t>
            </a:r>
          </a:p>
          <a:p>
            <a:pPr lvl="1"/>
            <a:r>
              <a:rPr lang="en-US" sz="1400" dirty="0">
                <a:ea typeface="ヒラギノ角ゴ Pro W3"/>
              </a:rPr>
              <a:t>Predict HRC for expected clock &amp; cone angles, and manifests, at each environment. </a:t>
            </a:r>
          </a:p>
          <a:p>
            <a:pPr lvl="1"/>
            <a:r>
              <a:rPr lang="en-US" sz="1400" dirty="0">
                <a:ea typeface="ヒラギノ角ゴ Pro W3"/>
              </a:rPr>
              <a:t>Calculations are at steady-state (no time/mass impacts).</a:t>
            </a:r>
          </a:p>
          <a:p>
            <a:r>
              <a:rPr lang="en-US" sz="1600" dirty="0">
                <a:ea typeface="ヒラギノ角ゴ Pro W3"/>
              </a:rPr>
              <a:t>Plot HRC vs. clock angle for each manifest:</a:t>
            </a: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endParaRPr lang="en-US" sz="1600" dirty="0">
              <a:ea typeface="ヒラギノ角ゴ Pro W3"/>
            </a:endParaRPr>
          </a:p>
          <a:p>
            <a:pPr lvl="1"/>
            <a:endParaRPr lang="en-US" sz="1000" dirty="0">
              <a:highlight>
                <a:srgbClr val="FFFF00"/>
              </a:highlight>
              <a:ea typeface="ヒラギノ角ゴ Pro W3"/>
            </a:endParaRPr>
          </a:p>
          <a:p>
            <a:pPr lvl="1"/>
            <a:r>
              <a:rPr lang="en-US" sz="1400" dirty="0">
                <a:ea typeface="ヒラギノ角ゴ Pro W3"/>
              </a:rPr>
              <a:t>Since IHAB’s radiators are always edge to sun, its HRC is mostly driven by its view to nearby solar arrays and their temperatures.</a:t>
            </a:r>
            <a:endParaRPr lang="en-US" sz="1600" dirty="0">
              <a:ea typeface="ヒラギノ角ゴ Pro W3"/>
            </a:endParaRPr>
          </a:p>
          <a:p>
            <a:endParaRPr lang="en-US" sz="1600" dirty="0">
              <a:ea typeface="ヒラギノ角ゴ Pro W3"/>
            </a:endParaRPr>
          </a:p>
          <a:p>
            <a:pPr lvl="1"/>
            <a:endParaRPr lang="en-US" sz="1400" dirty="0">
              <a:ea typeface="ヒラギノ角ゴ Pro W3"/>
            </a:endParaRPr>
          </a:p>
          <a:p>
            <a:endParaRPr lang="en-US" sz="1600" dirty="0">
              <a:ea typeface="ヒラギノ角ゴ Pro W3"/>
            </a:endParaRPr>
          </a:p>
          <a:p>
            <a:endParaRPr lang="en-US" sz="1400" dirty="0">
              <a:ea typeface="ヒラギノ角ゴ Pro W3"/>
            </a:endParaRPr>
          </a:p>
        </p:txBody>
      </p:sp>
      <p:sp>
        <p:nvSpPr>
          <p:cNvPr id="12" name="Content Placeholder 2">
            <a:extLst>
              <a:ext uri="{FF2B5EF4-FFF2-40B4-BE49-F238E27FC236}">
                <a16:creationId xmlns:a16="http://schemas.microsoft.com/office/drawing/2014/main" id="{BE60B926-0505-B5F8-C607-11C43AC43062}"/>
              </a:ext>
            </a:extLst>
          </p:cNvPr>
          <p:cNvSpPr txBox="1">
            <a:spLocks/>
          </p:cNvSpPr>
          <p:nvPr/>
        </p:nvSpPr>
        <p:spPr>
          <a:xfrm>
            <a:off x="6352483" y="1335177"/>
            <a:ext cx="1816350" cy="1570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Clock 45</a:t>
            </a:r>
          </a:p>
        </p:txBody>
      </p:sp>
      <p:sp>
        <p:nvSpPr>
          <p:cNvPr id="15" name="Content Placeholder 2">
            <a:extLst>
              <a:ext uri="{FF2B5EF4-FFF2-40B4-BE49-F238E27FC236}">
                <a16:creationId xmlns:a16="http://schemas.microsoft.com/office/drawing/2014/main" id="{388BD691-D6FA-DD58-757E-24651E845D15}"/>
              </a:ext>
            </a:extLst>
          </p:cNvPr>
          <p:cNvSpPr txBox="1">
            <a:spLocks/>
          </p:cNvSpPr>
          <p:nvPr/>
        </p:nvSpPr>
        <p:spPr>
          <a:xfrm>
            <a:off x="5576711" y="962095"/>
            <a:ext cx="6567501" cy="452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Incident Solar Flux (HALO/PPE, IHAB, Orion, ALM)</a:t>
            </a:r>
          </a:p>
        </p:txBody>
      </p:sp>
      <p:cxnSp>
        <p:nvCxnSpPr>
          <p:cNvPr id="58" name="Straight Arrow Connector 57">
            <a:extLst>
              <a:ext uri="{FF2B5EF4-FFF2-40B4-BE49-F238E27FC236}">
                <a16:creationId xmlns:a16="http://schemas.microsoft.com/office/drawing/2014/main" id="{D94D0A44-C03D-1516-C12B-23967691D009}"/>
              </a:ext>
            </a:extLst>
          </p:cNvPr>
          <p:cNvCxnSpPr>
            <a:cxnSpLocks/>
          </p:cNvCxnSpPr>
          <p:nvPr/>
        </p:nvCxnSpPr>
        <p:spPr>
          <a:xfrm flipV="1">
            <a:off x="3351596" y="4343400"/>
            <a:ext cx="298384" cy="3733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6CD73806-853D-2EAC-A3F0-42AEFAFB7ED0}"/>
              </a:ext>
            </a:extLst>
          </p:cNvPr>
          <p:cNvCxnSpPr>
            <a:cxnSpLocks/>
          </p:cNvCxnSpPr>
          <p:nvPr/>
        </p:nvCxnSpPr>
        <p:spPr>
          <a:xfrm flipH="1">
            <a:off x="3061481" y="3001664"/>
            <a:ext cx="439307" cy="2048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9" name="Content Placeholder 2">
            <a:extLst>
              <a:ext uri="{FF2B5EF4-FFF2-40B4-BE49-F238E27FC236}">
                <a16:creationId xmlns:a16="http://schemas.microsoft.com/office/drawing/2014/main" id="{E1326380-980D-9436-D844-7EBE99098460}"/>
              </a:ext>
            </a:extLst>
          </p:cNvPr>
          <p:cNvSpPr txBox="1">
            <a:spLocks/>
          </p:cNvSpPr>
          <p:nvPr/>
        </p:nvSpPr>
        <p:spPr>
          <a:xfrm>
            <a:off x="1288386" y="4798283"/>
            <a:ext cx="3660491" cy="2918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t>Largest view to PPE &amp; LM solar arrays</a:t>
            </a:r>
          </a:p>
        </p:txBody>
      </p:sp>
      <p:sp>
        <p:nvSpPr>
          <p:cNvPr id="70" name="Content Placeholder 2">
            <a:extLst>
              <a:ext uri="{FF2B5EF4-FFF2-40B4-BE49-F238E27FC236}">
                <a16:creationId xmlns:a16="http://schemas.microsoft.com/office/drawing/2014/main" id="{8FC6EC61-FE4A-7EDF-7161-1F2A6F590959}"/>
              </a:ext>
            </a:extLst>
          </p:cNvPr>
          <p:cNvSpPr txBox="1">
            <a:spLocks/>
          </p:cNvSpPr>
          <p:nvPr/>
        </p:nvSpPr>
        <p:spPr>
          <a:xfrm>
            <a:off x="2911403" y="2773049"/>
            <a:ext cx="3133435" cy="4571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t>Smallest view to PPE &amp; LM solar arrays</a:t>
            </a:r>
          </a:p>
        </p:txBody>
      </p:sp>
      <p:cxnSp>
        <p:nvCxnSpPr>
          <p:cNvPr id="71" name="Straight Arrow Connector 70">
            <a:extLst>
              <a:ext uri="{FF2B5EF4-FFF2-40B4-BE49-F238E27FC236}">
                <a16:creationId xmlns:a16="http://schemas.microsoft.com/office/drawing/2014/main" id="{ED2214C9-7139-82C7-6210-552623727931}"/>
              </a:ext>
            </a:extLst>
          </p:cNvPr>
          <p:cNvCxnSpPr>
            <a:cxnSpLocks/>
          </p:cNvCxnSpPr>
          <p:nvPr/>
        </p:nvCxnSpPr>
        <p:spPr>
          <a:xfrm flipH="1" flipV="1">
            <a:off x="2571750" y="4343400"/>
            <a:ext cx="165316" cy="3733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4" name="Content Placeholder 2">
            <a:extLst>
              <a:ext uri="{FF2B5EF4-FFF2-40B4-BE49-F238E27FC236}">
                <a16:creationId xmlns:a16="http://schemas.microsoft.com/office/drawing/2014/main" id="{760F17AC-6F4B-CB92-A6A9-5748F64C53D9}"/>
              </a:ext>
            </a:extLst>
          </p:cNvPr>
          <p:cNvSpPr txBox="1">
            <a:spLocks/>
          </p:cNvSpPr>
          <p:nvPr/>
        </p:nvSpPr>
        <p:spPr>
          <a:xfrm>
            <a:off x="9465779" y="1341409"/>
            <a:ext cx="1816350" cy="1570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Clock 0</a:t>
            </a:r>
          </a:p>
        </p:txBody>
      </p:sp>
      <p:grpSp>
        <p:nvGrpSpPr>
          <p:cNvPr id="44" name="Group 43">
            <a:extLst>
              <a:ext uri="{FF2B5EF4-FFF2-40B4-BE49-F238E27FC236}">
                <a16:creationId xmlns:a16="http://schemas.microsoft.com/office/drawing/2014/main" id="{3A373C3A-751C-C090-ED56-7F26FAC9B279}"/>
              </a:ext>
            </a:extLst>
          </p:cNvPr>
          <p:cNvGrpSpPr/>
          <p:nvPr/>
        </p:nvGrpSpPr>
        <p:grpSpPr>
          <a:xfrm>
            <a:off x="6362317" y="1807897"/>
            <a:ext cx="2244069" cy="2286000"/>
            <a:chOff x="6362317" y="1807897"/>
            <a:chExt cx="2244069" cy="2286000"/>
          </a:xfrm>
        </p:grpSpPr>
        <p:pic>
          <p:nvPicPr>
            <p:cNvPr id="10" name="Picture 9">
              <a:extLst>
                <a:ext uri="{FF2B5EF4-FFF2-40B4-BE49-F238E27FC236}">
                  <a16:creationId xmlns:a16="http://schemas.microsoft.com/office/drawing/2014/main" id="{D6A2EACB-3363-20AB-32D8-D210E1991995}"/>
                </a:ext>
              </a:extLst>
            </p:cNvPr>
            <p:cNvPicPr>
              <a:picLocks noChangeAspect="1"/>
            </p:cNvPicPr>
            <p:nvPr/>
          </p:nvPicPr>
          <p:blipFill>
            <a:blip r:embed="rId4"/>
            <a:stretch>
              <a:fillRect/>
            </a:stretch>
          </p:blipFill>
          <p:spPr>
            <a:xfrm>
              <a:off x="6362317" y="1807897"/>
              <a:ext cx="1544595" cy="2286000"/>
            </a:xfrm>
            <a:prstGeom prst="rect">
              <a:avLst/>
            </a:prstGeom>
          </p:spPr>
        </p:pic>
        <p:sp>
          <p:nvSpPr>
            <p:cNvPr id="99" name="Content Placeholder 2">
              <a:extLst>
                <a:ext uri="{FF2B5EF4-FFF2-40B4-BE49-F238E27FC236}">
                  <a16:creationId xmlns:a16="http://schemas.microsoft.com/office/drawing/2014/main" id="{7B17BCF9-C794-D276-815B-3E1D6390F17A}"/>
                </a:ext>
              </a:extLst>
            </p:cNvPr>
            <p:cNvSpPr txBox="1">
              <a:spLocks/>
            </p:cNvSpPr>
            <p:nvPr/>
          </p:nvSpPr>
          <p:spPr>
            <a:xfrm>
              <a:off x="6790036" y="3837272"/>
              <a:ext cx="1816350" cy="1570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solidFill>
                    <a:srgbClr val="FF0000"/>
                  </a:solidFill>
                </a:rPr>
                <a:t>View from Sun</a:t>
              </a:r>
            </a:p>
          </p:txBody>
        </p:sp>
      </p:grpSp>
      <p:grpSp>
        <p:nvGrpSpPr>
          <p:cNvPr id="43" name="Group 42">
            <a:extLst>
              <a:ext uri="{FF2B5EF4-FFF2-40B4-BE49-F238E27FC236}">
                <a16:creationId xmlns:a16="http://schemas.microsoft.com/office/drawing/2014/main" id="{F143DA8F-2BEE-4069-E9FC-30C2B5593F5F}"/>
              </a:ext>
            </a:extLst>
          </p:cNvPr>
          <p:cNvGrpSpPr/>
          <p:nvPr/>
        </p:nvGrpSpPr>
        <p:grpSpPr>
          <a:xfrm>
            <a:off x="9369309" y="1807897"/>
            <a:ext cx="2389940" cy="2286000"/>
            <a:chOff x="9369309" y="1807897"/>
            <a:chExt cx="2389940" cy="2286000"/>
          </a:xfrm>
        </p:grpSpPr>
        <p:pic>
          <p:nvPicPr>
            <p:cNvPr id="32" name="Picture 31">
              <a:extLst>
                <a:ext uri="{FF2B5EF4-FFF2-40B4-BE49-F238E27FC236}">
                  <a16:creationId xmlns:a16="http://schemas.microsoft.com/office/drawing/2014/main" id="{CE86505E-A1E7-7527-44E6-D3606B781C59}"/>
                </a:ext>
              </a:extLst>
            </p:cNvPr>
            <p:cNvPicPr>
              <a:picLocks noChangeAspect="1"/>
            </p:cNvPicPr>
            <p:nvPr/>
          </p:nvPicPr>
          <p:blipFill rotWithShape="1">
            <a:blip r:embed="rId5"/>
            <a:srcRect t="1873" b="3717"/>
            <a:stretch/>
          </p:blipFill>
          <p:spPr>
            <a:xfrm>
              <a:off x="9369309" y="1807897"/>
              <a:ext cx="1559679" cy="2286000"/>
            </a:xfrm>
            <a:prstGeom prst="rect">
              <a:avLst/>
            </a:prstGeom>
          </p:spPr>
        </p:pic>
        <p:sp>
          <p:nvSpPr>
            <p:cNvPr id="100" name="Content Placeholder 2">
              <a:extLst>
                <a:ext uri="{FF2B5EF4-FFF2-40B4-BE49-F238E27FC236}">
                  <a16:creationId xmlns:a16="http://schemas.microsoft.com/office/drawing/2014/main" id="{80DCFA5B-4457-0ADF-E294-DAFB5CB65890}"/>
                </a:ext>
              </a:extLst>
            </p:cNvPr>
            <p:cNvSpPr txBox="1">
              <a:spLocks/>
            </p:cNvSpPr>
            <p:nvPr/>
          </p:nvSpPr>
          <p:spPr>
            <a:xfrm>
              <a:off x="9942899" y="3837272"/>
              <a:ext cx="1816350" cy="1570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solidFill>
                    <a:srgbClr val="FF0000"/>
                  </a:solidFill>
                </a:rPr>
                <a:t>View from Sun</a:t>
              </a:r>
            </a:p>
          </p:txBody>
        </p:sp>
      </p:grpSp>
      <p:cxnSp>
        <p:nvCxnSpPr>
          <p:cNvPr id="143" name="Straight Arrow Connector 142">
            <a:extLst>
              <a:ext uri="{FF2B5EF4-FFF2-40B4-BE49-F238E27FC236}">
                <a16:creationId xmlns:a16="http://schemas.microsoft.com/office/drawing/2014/main" id="{91DEE5E9-A820-128B-15FB-8974555C0E40}"/>
              </a:ext>
            </a:extLst>
          </p:cNvPr>
          <p:cNvCxnSpPr>
            <a:cxnSpLocks/>
          </p:cNvCxnSpPr>
          <p:nvPr/>
        </p:nvCxnSpPr>
        <p:spPr>
          <a:xfrm flipH="1">
            <a:off x="2002986" y="2986002"/>
            <a:ext cx="831613" cy="2050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7DDDBA19-FA44-99BD-BADD-1A78CE39599F}"/>
              </a:ext>
            </a:extLst>
          </p:cNvPr>
          <p:cNvCxnSpPr>
            <a:cxnSpLocks/>
          </p:cNvCxnSpPr>
          <p:nvPr/>
        </p:nvCxnSpPr>
        <p:spPr>
          <a:xfrm flipH="1">
            <a:off x="4191000" y="3034558"/>
            <a:ext cx="81938" cy="2674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43EE23D2-451E-B248-6C6A-0CBF55443105}"/>
              </a:ext>
            </a:extLst>
          </p:cNvPr>
          <p:cNvCxnSpPr>
            <a:cxnSpLocks/>
          </p:cNvCxnSpPr>
          <p:nvPr/>
        </p:nvCxnSpPr>
        <p:spPr>
          <a:xfrm flipV="1">
            <a:off x="3853133" y="4561317"/>
            <a:ext cx="913891" cy="3134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F9781DD0-B862-5726-9252-8E60B2E9AABA}"/>
              </a:ext>
            </a:extLst>
          </p:cNvPr>
          <p:cNvCxnSpPr>
            <a:cxnSpLocks/>
          </p:cNvCxnSpPr>
          <p:nvPr/>
        </p:nvCxnSpPr>
        <p:spPr>
          <a:xfrm>
            <a:off x="5119826" y="2998702"/>
            <a:ext cx="145696" cy="1695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F2E94AD7-7B94-B32A-EC56-52905C04016A}"/>
              </a:ext>
            </a:extLst>
          </p:cNvPr>
          <p:cNvCxnSpPr>
            <a:cxnSpLocks/>
          </p:cNvCxnSpPr>
          <p:nvPr/>
        </p:nvCxnSpPr>
        <p:spPr>
          <a:xfrm flipH="1" flipV="1">
            <a:off x="1441393" y="4119730"/>
            <a:ext cx="247990" cy="5600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8C8C652-CAC0-A06B-88C0-5427E2E45B7B}"/>
              </a:ext>
            </a:extLst>
          </p:cNvPr>
          <p:cNvCxnSpPr>
            <a:cxnSpLocks/>
          </p:cNvCxnSpPr>
          <p:nvPr/>
        </p:nvCxnSpPr>
        <p:spPr>
          <a:xfrm flipH="1" flipV="1">
            <a:off x="9308918" y="5411814"/>
            <a:ext cx="768083" cy="7374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CBE2EDC3-48C6-32A4-30E5-9CBDB76F6857}"/>
              </a:ext>
            </a:extLst>
          </p:cNvPr>
          <p:cNvGrpSpPr/>
          <p:nvPr/>
        </p:nvGrpSpPr>
        <p:grpSpPr>
          <a:xfrm>
            <a:off x="5986848" y="4390240"/>
            <a:ext cx="2691456" cy="2286000"/>
            <a:chOff x="5914930" y="4467225"/>
            <a:chExt cx="2691456" cy="2286000"/>
          </a:xfrm>
        </p:grpSpPr>
        <p:grpSp>
          <p:nvGrpSpPr>
            <p:cNvPr id="35" name="Group 34">
              <a:extLst>
                <a:ext uri="{FF2B5EF4-FFF2-40B4-BE49-F238E27FC236}">
                  <a16:creationId xmlns:a16="http://schemas.microsoft.com/office/drawing/2014/main" id="{D7480C55-7565-FA9F-03FB-159A90EA6B2F}"/>
                </a:ext>
              </a:extLst>
            </p:cNvPr>
            <p:cNvGrpSpPr/>
            <p:nvPr/>
          </p:nvGrpSpPr>
          <p:grpSpPr>
            <a:xfrm>
              <a:off x="5914930" y="4467225"/>
              <a:ext cx="2691456" cy="2286000"/>
              <a:chOff x="5914930" y="4467225"/>
              <a:chExt cx="2691456" cy="2286000"/>
            </a:xfrm>
          </p:grpSpPr>
          <p:pic>
            <p:nvPicPr>
              <p:cNvPr id="13" name="Picture 12">
                <a:extLst>
                  <a:ext uri="{FF2B5EF4-FFF2-40B4-BE49-F238E27FC236}">
                    <a16:creationId xmlns:a16="http://schemas.microsoft.com/office/drawing/2014/main" id="{A9F4260C-0C89-2444-87C7-6E32A7C67FE2}"/>
                  </a:ext>
                </a:extLst>
              </p:cNvPr>
              <p:cNvPicPr>
                <a:picLocks noChangeAspect="1"/>
              </p:cNvPicPr>
              <p:nvPr/>
            </p:nvPicPr>
            <p:blipFill>
              <a:blip r:embed="rId6"/>
              <a:stretch>
                <a:fillRect/>
              </a:stretch>
            </p:blipFill>
            <p:spPr>
              <a:xfrm>
                <a:off x="5914930" y="4467225"/>
                <a:ext cx="2691456" cy="2286000"/>
              </a:xfrm>
              <a:prstGeom prst="rect">
                <a:avLst/>
              </a:prstGeom>
            </p:spPr>
          </p:pic>
          <p:cxnSp>
            <p:nvCxnSpPr>
              <p:cNvPr id="26" name="Straight Arrow Connector 25">
                <a:extLst>
                  <a:ext uri="{FF2B5EF4-FFF2-40B4-BE49-F238E27FC236}">
                    <a16:creationId xmlns:a16="http://schemas.microsoft.com/office/drawing/2014/main" id="{573E779F-C3A4-A46D-68EC-D5B06E17D5C7}"/>
                  </a:ext>
                </a:extLst>
              </p:cNvPr>
              <p:cNvCxnSpPr>
                <a:cxnSpLocks/>
              </p:cNvCxnSpPr>
              <p:nvPr/>
            </p:nvCxnSpPr>
            <p:spPr>
              <a:xfrm flipH="1" flipV="1">
                <a:off x="6294706" y="5646451"/>
                <a:ext cx="768083" cy="73152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41" name="Content Placeholder 2">
              <a:extLst>
                <a:ext uri="{FF2B5EF4-FFF2-40B4-BE49-F238E27FC236}">
                  <a16:creationId xmlns:a16="http://schemas.microsoft.com/office/drawing/2014/main" id="{AD0C5F11-6767-CA03-8EE1-08E9660486AA}"/>
                </a:ext>
              </a:extLst>
            </p:cNvPr>
            <p:cNvSpPr txBox="1">
              <a:spLocks/>
            </p:cNvSpPr>
            <p:nvPr/>
          </p:nvSpPr>
          <p:spPr>
            <a:xfrm>
              <a:off x="7043508" y="6408510"/>
              <a:ext cx="654703" cy="1570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rgbClr val="FF0000"/>
                  </a:solidFill>
                </a:rPr>
                <a:t>Sun</a:t>
              </a:r>
            </a:p>
          </p:txBody>
        </p:sp>
      </p:grpSp>
      <p:grpSp>
        <p:nvGrpSpPr>
          <p:cNvPr id="45" name="Group 44">
            <a:extLst>
              <a:ext uri="{FF2B5EF4-FFF2-40B4-BE49-F238E27FC236}">
                <a16:creationId xmlns:a16="http://schemas.microsoft.com/office/drawing/2014/main" id="{15F59FE8-2E0D-2AAD-D10A-89E78895A91D}"/>
              </a:ext>
            </a:extLst>
          </p:cNvPr>
          <p:cNvGrpSpPr/>
          <p:nvPr/>
        </p:nvGrpSpPr>
        <p:grpSpPr>
          <a:xfrm>
            <a:off x="8988646" y="4308047"/>
            <a:ext cx="2719107" cy="2286000"/>
            <a:chOff x="8865358" y="4441610"/>
            <a:chExt cx="2719107" cy="2286000"/>
          </a:xfrm>
        </p:grpSpPr>
        <p:pic>
          <p:nvPicPr>
            <p:cNvPr id="34" name="Picture 33">
              <a:extLst>
                <a:ext uri="{FF2B5EF4-FFF2-40B4-BE49-F238E27FC236}">
                  <a16:creationId xmlns:a16="http://schemas.microsoft.com/office/drawing/2014/main" id="{438443A9-BDBF-DD8B-E91D-048A3B0E520F}"/>
                </a:ext>
              </a:extLst>
            </p:cNvPr>
            <p:cNvPicPr>
              <a:picLocks noChangeAspect="1"/>
            </p:cNvPicPr>
            <p:nvPr/>
          </p:nvPicPr>
          <p:blipFill rotWithShape="1">
            <a:blip r:embed="rId7"/>
            <a:srcRect t="1299" b="1509"/>
            <a:stretch/>
          </p:blipFill>
          <p:spPr>
            <a:xfrm>
              <a:off x="8865358" y="4441610"/>
              <a:ext cx="2719107" cy="2286000"/>
            </a:xfrm>
            <a:prstGeom prst="rect">
              <a:avLst/>
            </a:prstGeom>
          </p:spPr>
        </p:pic>
        <p:cxnSp>
          <p:nvCxnSpPr>
            <p:cNvPr id="36" name="Straight Arrow Connector 35">
              <a:extLst>
                <a:ext uri="{FF2B5EF4-FFF2-40B4-BE49-F238E27FC236}">
                  <a16:creationId xmlns:a16="http://schemas.microsoft.com/office/drawing/2014/main" id="{4FDD571C-714C-1C07-50F1-C987FDC12E03}"/>
                </a:ext>
              </a:extLst>
            </p:cNvPr>
            <p:cNvCxnSpPr>
              <a:cxnSpLocks/>
            </p:cNvCxnSpPr>
            <p:nvPr/>
          </p:nvCxnSpPr>
          <p:spPr>
            <a:xfrm flipH="1" flipV="1">
              <a:off x="9265508" y="6179711"/>
              <a:ext cx="986645" cy="122337"/>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Content Placeholder 2">
              <a:extLst>
                <a:ext uri="{FF2B5EF4-FFF2-40B4-BE49-F238E27FC236}">
                  <a16:creationId xmlns:a16="http://schemas.microsoft.com/office/drawing/2014/main" id="{FEECA0DC-500B-7385-EB20-151C780458EA}"/>
                </a:ext>
              </a:extLst>
            </p:cNvPr>
            <p:cNvSpPr txBox="1">
              <a:spLocks/>
            </p:cNvSpPr>
            <p:nvPr/>
          </p:nvSpPr>
          <p:spPr>
            <a:xfrm>
              <a:off x="10312422" y="6234652"/>
              <a:ext cx="654703" cy="1570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rgbClr val="FF0000"/>
                  </a:solidFill>
                </a:rPr>
                <a:t>Sun</a:t>
              </a:r>
            </a:p>
          </p:txBody>
        </p:sp>
      </p:grpSp>
    </p:spTree>
    <p:extLst>
      <p:ext uri="{BB962C8B-B14F-4D97-AF65-F5344CB8AC3E}">
        <p14:creationId xmlns:p14="http://schemas.microsoft.com/office/powerpoint/2010/main" val="610682663"/>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86E1-053B-51B2-A6D1-F7228863CB5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13F939-098B-847F-F83A-720E7C934617}"/>
              </a:ext>
            </a:extLst>
          </p:cNvPr>
          <p:cNvSpPr>
            <a:spLocks noGrp="1"/>
          </p:cNvSpPr>
          <p:nvPr>
            <p:ph type="body" idx="1"/>
          </p:nvPr>
        </p:nvSpPr>
        <p:spPr/>
        <p:txBody>
          <a:bodyPr/>
          <a:lstStyle/>
          <a:p>
            <a:r>
              <a:rPr lang="en-US" sz="4800" dirty="0"/>
              <a:t>Turndown Analysis </a:t>
            </a:r>
          </a:p>
        </p:txBody>
      </p:sp>
    </p:spTree>
    <p:extLst>
      <p:ext uri="{BB962C8B-B14F-4D97-AF65-F5344CB8AC3E}">
        <p14:creationId xmlns:p14="http://schemas.microsoft.com/office/powerpoint/2010/main" val="939439220"/>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62B1-C975-4D7C-AB6E-6BE333D542F9}"/>
              </a:ext>
            </a:extLst>
          </p:cNvPr>
          <p:cNvSpPr>
            <a:spLocks noGrp="1"/>
          </p:cNvSpPr>
          <p:nvPr>
            <p:ph type="title"/>
          </p:nvPr>
        </p:nvSpPr>
        <p:spPr/>
        <p:txBody>
          <a:bodyPr/>
          <a:lstStyle/>
          <a:p>
            <a:r>
              <a:rPr lang="EN-US" dirty="0"/>
              <a:t>ATCS Analysis </a:t>
            </a:r>
            <a:r>
              <a:rPr lang="en-US" dirty="0"/>
              <a:t>–</a:t>
            </a:r>
            <a:r>
              <a:rPr lang="EN-US" dirty="0"/>
              <a:t> </a:t>
            </a:r>
            <a:r>
              <a:rPr lang="en-US" dirty="0"/>
              <a:t>Turndown Analysis</a:t>
            </a:r>
          </a:p>
        </p:txBody>
      </p:sp>
      <p:sp>
        <p:nvSpPr>
          <p:cNvPr id="3" name="Content Placeholder 2">
            <a:extLst>
              <a:ext uri="{FF2B5EF4-FFF2-40B4-BE49-F238E27FC236}">
                <a16:creationId xmlns:a16="http://schemas.microsoft.com/office/drawing/2014/main" id="{3CC88857-53F5-4E4C-B9C1-7A4A5A861CB4}"/>
              </a:ext>
            </a:extLst>
          </p:cNvPr>
          <p:cNvSpPr>
            <a:spLocks noGrp="1"/>
          </p:cNvSpPr>
          <p:nvPr>
            <p:ph idx="1"/>
          </p:nvPr>
        </p:nvSpPr>
        <p:spPr>
          <a:xfrm>
            <a:off x="101599" y="848074"/>
            <a:ext cx="7522633" cy="3834762"/>
          </a:xfrm>
        </p:spPr>
        <p:txBody>
          <a:bodyPr/>
          <a:lstStyle/>
          <a:p>
            <a:r>
              <a:rPr lang="en-US" sz="1600" dirty="0">
                <a:ea typeface="ヒラギノ角ゴ Pro W3"/>
              </a:rPr>
              <a:t>IHAB radiators operate in extreme high and low heat load scenarios and thus require a high turndown ratio (high-side heat load / low-side heat load). IHAB nominally has sufficient hot-side margin but has negative margins on the cold-side.</a:t>
            </a:r>
          </a:p>
          <a:p>
            <a:pPr lvl="1"/>
            <a:r>
              <a:rPr lang="en-US" sz="1400" dirty="0">
                <a:ea typeface="ヒラギノ角ゴ Pro W3"/>
              </a:rPr>
              <a:t>IHAB target turndown ratio: ~8:1 overall (including transit), and ~3:1 during deployed</a:t>
            </a:r>
          </a:p>
          <a:p>
            <a:pPr lvl="1"/>
            <a:r>
              <a:rPr lang="en-US" sz="1400" dirty="0">
                <a:ea typeface="ヒラギノ角ゴ Pro W3"/>
              </a:rPr>
              <a:t>IHAB has positive hot-side margins, but negative cold-side margins</a:t>
            </a:r>
          </a:p>
          <a:p>
            <a:pPr lvl="2"/>
            <a:r>
              <a:rPr lang="en-US" sz="1100" dirty="0">
                <a:ea typeface="ヒラギノ角ゴ Pro W3"/>
              </a:rPr>
              <a:t>Hot cases: Docking cases with radiators feathered towards Sun, crewed cases with heat load shed from HALO to IHAB, and lunar flyby’s (perilune pass regions of NRHO) </a:t>
            </a:r>
          </a:p>
          <a:p>
            <a:pPr lvl="2"/>
            <a:r>
              <a:rPr lang="en-US" sz="1100" dirty="0">
                <a:ea typeface="ヒラギノ角ゴ Pro W3"/>
              </a:rPr>
              <a:t>Cold cases: Transit scenarios from LEO to NRHO (stowed radiators), and uncrewed NRHO phases</a:t>
            </a:r>
          </a:p>
          <a:p>
            <a:r>
              <a:rPr lang="en-US" sz="1600" dirty="0">
                <a:ea typeface="ヒラギノ角ゴ Pro W3"/>
              </a:rPr>
              <a:t>Design options in consideration to solve cold-case negative margins:</a:t>
            </a:r>
          </a:p>
          <a:p>
            <a:pPr lvl="1"/>
            <a:r>
              <a:rPr lang="en-US" sz="1400" dirty="0">
                <a:ea typeface="ヒラギノ角ゴ Pro W3"/>
              </a:rPr>
              <a:t>Implementation of MLI on the outermost radiator faces during the transit (stowed) scenarios or implementation of heater architecture for the radiators</a:t>
            </a:r>
          </a:p>
          <a:p>
            <a:pPr lvl="1"/>
            <a:r>
              <a:rPr lang="en-US" sz="1400" dirty="0">
                <a:ea typeface="ヒラギノ角ゴ Pro W3"/>
              </a:rPr>
              <a:t>Use of high solar absorptivity coatings on IHAB radiators along with radiator rotations to capture solar heating as necessary when radiators are deployed</a:t>
            </a:r>
          </a:p>
        </p:txBody>
      </p:sp>
      <p:pic>
        <p:nvPicPr>
          <p:cNvPr id="57" name="Picture 56">
            <a:extLst>
              <a:ext uri="{FF2B5EF4-FFF2-40B4-BE49-F238E27FC236}">
                <a16:creationId xmlns:a16="http://schemas.microsoft.com/office/drawing/2014/main" id="{0B3336F5-DCD2-5805-9A47-CDAE267F911D}"/>
              </a:ext>
            </a:extLst>
          </p:cNvPr>
          <p:cNvPicPr>
            <a:picLocks noChangeAspect="1"/>
          </p:cNvPicPr>
          <p:nvPr/>
        </p:nvPicPr>
        <p:blipFill>
          <a:blip r:embed="rId2"/>
          <a:stretch>
            <a:fillRect/>
          </a:stretch>
        </p:blipFill>
        <p:spPr>
          <a:xfrm>
            <a:off x="10353205" y="1109140"/>
            <a:ext cx="1229194" cy="3596155"/>
          </a:xfrm>
          <a:prstGeom prst="rect">
            <a:avLst/>
          </a:prstGeom>
        </p:spPr>
      </p:pic>
      <p:graphicFrame>
        <p:nvGraphicFramePr>
          <p:cNvPr id="59" name="Table 4">
            <a:extLst>
              <a:ext uri="{FF2B5EF4-FFF2-40B4-BE49-F238E27FC236}">
                <a16:creationId xmlns:a16="http://schemas.microsoft.com/office/drawing/2014/main" id="{4DA7BE46-1ABB-FAC4-9738-5D9000B78680}"/>
              </a:ext>
            </a:extLst>
          </p:cNvPr>
          <p:cNvGraphicFramePr>
            <a:graphicFrameLocks/>
          </p:cNvGraphicFramePr>
          <p:nvPr>
            <p:extLst>
              <p:ext uri="{D42A27DB-BD31-4B8C-83A1-F6EECF244321}">
                <p14:modId xmlns:p14="http://schemas.microsoft.com/office/powerpoint/2010/main" val="3483853784"/>
              </p:ext>
            </p:extLst>
          </p:nvPr>
        </p:nvGraphicFramePr>
        <p:xfrm>
          <a:off x="653668" y="4804186"/>
          <a:ext cx="10622279" cy="1668489"/>
        </p:xfrm>
        <a:graphic>
          <a:graphicData uri="http://schemas.openxmlformats.org/drawingml/2006/table">
            <a:tbl>
              <a:tblPr firstRow="1" bandRow="1">
                <a:tableStyleId>{5C22544A-7EE6-4342-B048-85BDC9FD1C3A}</a:tableStyleId>
              </a:tblPr>
              <a:tblGrid>
                <a:gridCol w="1530213">
                  <a:extLst>
                    <a:ext uri="{9D8B030D-6E8A-4147-A177-3AD203B41FA5}">
                      <a16:colId xmlns:a16="http://schemas.microsoft.com/office/drawing/2014/main" val="383936995"/>
                    </a:ext>
                  </a:extLst>
                </a:gridCol>
                <a:gridCol w="3120293">
                  <a:extLst>
                    <a:ext uri="{9D8B030D-6E8A-4147-A177-3AD203B41FA5}">
                      <a16:colId xmlns:a16="http://schemas.microsoft.com/office/drawing/2014/main" val="2148819150"/>
                    </a:ext>
                  </a:extLst>
                </a:gridCol>
                <a:gridCol w="3006441">
                  <a:extLst>
                    <a:ext uri="{9D8B030D-6E8A-4147-A177-3AD203B41FA5}">
                      <a16:colId xmlns:a16="http://schemas.microsoft.com/office/drawing/2014/main" val="2607273137"/>
                    </a:ext>
                  </a:extLst>
                </a:gridCol>
                <a:gridCol w="2965332">
                  <a:extLst>
                    <a:ext uri="{9D8B030D-6E8A-4147-A177-3AD203B41FA5}">
                      <a16:colId xmlns:a16="http://schemas.microsoft.com/office/drawing/2014/main" val="4253457181"/>
                    </a:ext>
                  </a:extLst>
                </a:gridCol>
              </a:tblGrid>
              <a:tr h="215856">
                <a:tc>
                  <a:txBody>
                    <a:bodyPr/>
                    <a:lstStyle/>
                    <a:p>
                      <a:r>
                        <a:rPr lang="en-US" sz="1100" dirty="0">
                          <a:latin typeface="Arial" panose="020B0604020202020204" pitchFamily="34" charset="0"/>
                          <a:cs typeface="Arial" panose="020B0604020202020204" pitchFamily="34" charset="0"/>
                        </a:rPr>
                        <a:t>Problem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Solutions considered</a:t>
                      </a:r>
                    </a:p>
                  </a:txBody>
                  <a:tcPr/>
                </a:tc>
                <a:tc>
                  <a:txBody>
                    <a:bodyPr/>
                    <a:lstStyle/>
                    <a:p>
                      <a:r>
                        <a:rPr lang="en-US" sz="1100" dirty="0">
                          <a:latin typeface="Arial" panose="020B0604020202020204" pitchFamily="34" charset="0"/>
                          <a:cs typeface="Arial" panose="020B0604020202020204" pitchFamily="34" charset="0"/>
                        </a:rPr>
                        <a:t>Rationale</a:t>
                      </a:r>
                    </a:p>
                  </a:txBody>
                  <a:tcPr/>
                </a:tc>
                <a:tc>
                  <a:txBody>
                    <a:bodyPr/>
                    <a:lstStyle/>
                    <a:p>
                      <a:r>
                        <a:rPr lang="en-US" sz="1100" dirty="0">
                          <a:latin typeface="Arial" panose="020B0604020202020204" pitchFamily="34" charset="0"/>
                          <a:cs typeface="Arial" panose="020B0604020202020204" pitchFamily="34" charset="0"/>
                        </a:rPr>
                        <a:t>Impacts</a:t>
                      </a:r>
                    </a:p>
                  </a:txBody>
                  <a:tcPr/>
                </a:tc>
                <a:extLst>
                  <a:ext uri="{0D108BD9-81ED-4DB2-BD59-A6C34878D82A}">
                    <a16:rowId xmlns:a16="http://schemas.microsoft.com/office/drawing/2014/main" val="1005049090"/>
                  </a:ext>
                </a:extLst>
              </a:tr>
              <a:tr h="774540">
                <a:tc>
                  <a:txBody>
                    <a:bodyPr/>
                    <a:lstStyle/>
                    <a:p>
                      <a:r>
                        <a:rPr lang="en-US" sz="1100" dirty="0">
                          <a:latin typeface="Arial" panose="020B0604020202020204" pitchFamily="34" charset="0"/>
                          <a:cs typeface="Arial" panose="020B0604020202020204" pitchFamily="34" charset="0"/>
                        </a:rPr>
                        <a:t>Transit (stowed) towed phase freezing concerns</a:t>
                      </a:r>
                    </a:p>
                  </a:txBody>
                  <a:tcPr/>
                </a:tc>
                <a:tc>
                  <a:txBody>
                    <a:bodyPr/>
                    <a:lstStyle/>
                    <a:p>
                      <a:pPr marL="171450" indent="-171450">
                        <a:buFont typeface="Arial" panose="020B0604020202020204" pitchFamily="34" charset="0"/>
                        <a:buChar char="•"/>
                      </a:pPr>
                      <a:r>
                        <a:rPr lang="en-US" sz="1100" dirty="0">
                          <a:latin typeface="Arial" panose="020B0604020202020204" pitchFamily="34" charset="0"/>
                          <a:ea typeface="ヒラギノ角ゴ Pro W3"/>
                          <a:cs typeface="Arial" panose="020B0604020202020204" pitchFamily="34" charset="0"/>
                        </a:rPr>
                        <a:t>Implementation of MLI on the outermost radiator faces during stowed phases</a:t>
                      </a:r>
                    </a:p>
                    <a:p>
                      <a:pPr marL="171450" indent="-171450">
                        <a:buFont typeface="Arial" panose="020B0604020202020204" pitchFamily="34" charset="0"/>
                        <a:buChar char="•"/>
                      </a:pPr>
                      <a:r>
                        <a:rPr lang="en-US" sz="1100" dirty="0">
                          <a:latin typeface="Arial" panose="020B0604020202020204" pitchFamily="34" charset="0"/>
                          <a:ea typeface="ヒラギノ角ゴ Pro W3"/>
                          <a:cs typeface="Arial" panose="020B0604020202020204" pitchFamily="34" charset="0"/>
                        </a:rPr>
                        <a:t>Increase power allocation + radiator heater architecture</a:t>
                      </a:r>
                      <a:endParaRPr lang="en-US" sz="110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MLI: Decreases heat leak to space during stowed phases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Heaters: Increases load applied to radiators</a:t>
                      </a:r>
                    </a:p>
                  </a:txBody>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MLI: mass, loss of HRC</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Heaters: design/implementation of architecture, increased power allocation</a:t>
                      </a:r>
                    </a:p>
                  </a:txBody>
                  <a:tcPr/>
                </a:tc>
                <a:extLst>
                  <a:ext uri="{0D108BD9-81ED-4DB2-BD59-A6C34878D82A}">
                    <a16:rowId xmlns:a16="http://schemas.microsoft.com/office/drawing/2014/main" val="2576781881"/>
                  </a:ext>
                </a:extLst>
              </a:tr>
              <a:tr h="634869">
                <a:tc>
                  <a:txBody>
                    <a:bodyPr/>
                    <a:lstStyle/>
                    <a:p>
                      <a:r>
                        <a:rPr lang="en-US" sz="1100" dirty="0">
                          <a:latin typeface="Arial" panose="020B0604020202020204" pitchFamily="34" charset="0"/>
                          <a:cs typeface="Arial" panose="020B0604020202020204" pitchFamily="34" charset="0"/>
                        </a:rPr>
                        <a:t>Low heat loads available during cold deployed phases</a:t>
                      </a: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dk1"/>
                          </a:solidFill>
                          <a:latin typeface="Arial" panose="020B0604020202020204" pitchFamily="34" charset="0"/>
                          <a:ea typeface="ヒラギノ角ゴ Pro W3"/>
                          <a:cs typeface="Arial" panose="020B0604020202020204" pitchFamily="34" charset="0"/>
                        </a:rPr>
                        <a:t>Use of high solar absorptivity coatings on IHAB radiators along with radiator rotations to capture solar heating as necessary</a:t>
                      </a:r>
                    </a:p>
                  </a:txBody>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Since IHAB radiators articulate to be edge-to-Sun during nominal cases, rotating to face the Sun can capture solar flux</a:t>
                      </a:r>
                    </a:p>
                  </a:txBody>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Software implementation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Increased actuation for IHAB radiators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Loss of some HRC</a:t>
                      </a:r>
                    </a:p>
                  </a:txBody>
                  <a:tcPr/>
                </a:tc>
                <a:extLst>
                  <a:ext uri="{0D108BD9-81ED-4DB2-BD59-A6C34878D82A}">
                    <a16:rowId xmlns:a16="http://schemas.microsoft.com/office/drawing/2014/main" val="1104652707"/>
                  </a:ext>
                </a:extLst>
              </a:tr>
            </a:tbl>
          </a:graphicData>
        </a:graphic>
      </p:graphicFrame>
      <p:sp>
        <p:nvSpPr>
          <p:cNvPr id="62" name="Content Placeholder 2">
            <a:extLst>
              <a:ext uri="{FF2B5EF4-FFF2-40B4-BE49-F238E27FC236}">
                <a16:creationId xmlns:a16="http://schemas.microsoft.com/office/drawing/2014/main" id="{51F821AE-7496-7B43-FEFB-7BE43A086809}"/>
              </a:ext>
            </a:extLst>
          </p:cNvPr>
          <p:cNvSpPr txBox="1">
            <a:spLocks/>
          </p:cNvSpPr>
          <p:nvPr/>
        </p:nvSpPr>
        <p:spPr>
          <a:xfrm>
            <a:off x="10179105" y="910451"/>
            <a:ext cx="1619722" cy="1752400"/>
          </a:xfrm>
          <a:prstGeom prst="rect">
            <a:avLst/>
          </a:prstGeom>
          <a:ln>
            <a:noFill/>
          </a:ln>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a:latin typeface="Arial" panose="020B0604020202020204" pitchFamily="34" charset="0"/>
                <a:cs typeface="Arial" panose="020B0604020202020204" pitchFamily="34" charset="0"/>
              </a:rPr>
              <a:t>Radiator Coatings</a:t>
            </a:r>
          </a:p>
        </p:txBody>
      </p:sp>
      <p:pic>
        <p:nvPicPr>
          <p:cNvPr id="4" name="Picture 3">
            <a:extLst>
              <a:ext uri="{FF2B5EF4-FFF2-40B4-BE49-F238E27FC236}">
                <a16:creationId xmlns:a16="http://schemas.microsoft.com/office/drawing/2014/main" id="{5D17F1ED-851D-FE2B-3151-486BBE4DC572}"/>
              </a:ext>
            </a:extLst>
          </p:cNvPr>
          <p:cNvPicPr>
            <a:picLocks noChangeAspect="1"/>
          </p:cNvPicPr>
          <p:nvPr/>
        </p:nvPicPr>
        <p:blipFill>
          <a:blip r:embed="rId3"/>
          <a:stretch>
            <a:fillRect/>
          </a:stretch>
        </p:blipFill>
        <p:spPr>
          <a:xfrm>
            <a:off x="9181578" y="1674130"/>
            <a:ext cx="565514" cy="2467053"/>
          </a:xfrm>
          <a:prstGeom prst="rect">
            <a:avLst/>
          </a:prstGeom>
        </p:spPr>
      </p:pic>
      <p:sp>
        <p:nvSpPr>
          <p:cNvPr id="5" name="Content Placeholder 2">
            <a:extLst>
              <a:ext uri="{FF2B5EF4-FFF2-40B4-BE49-F238E27FC236}">
                <a16:creationId xmlns:a16="http://schemas.microsoft.com/office/drawing/2014/main" id="{6C70CF3F-BDAD-9C52-5A19-322D40DB3A06}"/>
              </a:ext>
            </a:extLst>
          </p:cNvPr>
          <p:cNvSpPr txBox="1">
            <a:spLocks/>
          </p:cNvSpPr>
          <p:nvPr/>
        </p:nvSpPr>
        <p:spPr>
          <a:xfrm>
            <a:off x="7781728" y="916211"/>
            <a:ext cx="2309425" cy="3842885"/>
          </a:xfrm>
          <a:prstGeom prst="rect">
            <a:avLst/>
          </a:prstGeom>
          <a:ln>
            <a:solidFill>
              <a:schemeClr val="tx1"/>
            </a:solidFill>
          </a:ln>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a:latin typeface="Arial" panose="020B0604020202020204" pitchFamily="34" charset="0"/>
                <a:cs typeface="Arial" panose="020B0604020202020204" pitchFamily="34" charset="0"/>
              </a:rPr>
              <a:t>Views From Sun:</a:t>
            </a:r>
          </a:p>
        </p:txBody>
      </p:sp>
      <p:pic>
        <p:nvPicPr>
          <p:cNvPr id="7" name="Picture 6">
            <a:extLst>
              <a:ext uri="{FF2B5EF4-FFF2-40B4-BE49-F238E27FC236}">
                <a16:creationId xmlns:a16="http://schemas.microsoft.com/office/drawing/2014/main" id="{7118145D-55EA-9F75-150C-E3D04908CD63}"/>
              </a:ext>
            </a:extLst>
          </p:cNvPr>
          <p:cNvPicPr>
            <a:picLocks noChangeAspect="1"/>
          </p:cNvPicPr>
          <p:nvPr/>
        </p:nvPicPr>
        <p:blipFill>
          <a:blip r:embed="rId4"/>
          <a:stretch>
            <a:fillRect/>
          </a:stretch>
        </p:blipFill>
        <p:spPr>
          <a:xfrm>
            <a:off x="7987218" y="1674130"/>
            <a:ext cx="586547" cy="2467053"/>
          </a:xfrm>
          <a:prstGeom prst="rect">
            <a:avLst/>
          </a:prstGeom>
        </p:spPr>
      </p:pic>
      <p:sp>
        <p:nvSpPr>
          <p:cNvPr id="9" name="TextBox 8">
            <a:extLst>
              <a:ext uri="{FF2B5EF4-FFF2-40B4-BE49-F238E27FC236}">
                <a16:creationId xmlns:a16="http://schemas.microsoft.com/office/drawing/2014/main" id="{3B3D45D1-A08F-31CD-CC5D-2114B8650139}"/>
              </a:ext>
            </a:extLst>
          </p:cNvPr>
          <p:cNvSpPr txBox="1"/>
          <p:nvPr/>
        </p:nvSpPr>
        <p:spPr>
          <a:xfrm>
            <a:off x="7781728" y="1212465"/>
            <a:ext cx="997527" cy="461665"/>
          </a:xfrm>
          <a:prstGeom prst="rect">
            <a:avLst/>
          </a:prstGeom>
          <a:noFill/>
        </p:spPr>
        <p:txBody>
          <a:bodyPr wrap="square" lIns="0" rIns="0" rtlCol="0">
            <a:spAutoFit/>
          </a:bodyPr>
          <a:lstStyle/>
          <a:p>
            <a:pPr algn="ctr"/>
            <a:r>
              <a:rPr lang="en-US" sz="1200" dirty="0">
                <a:latin typeface="Arial"/>
                <a:cs typeface="Arial"/>
              </a:rPr>
              <a:t>IHAB radiator angle = 0</a:t>
            </a:r>
            <a:r>
              <a:rPr lang="en-US" sz="1200" dirty="0">
                <a:latin typeface="Arial" panose="020B0604020202020204" pitchFamily="34" charset="0"/>
                <a:cs typeface="Arial" panose="020B0604020202020204" pitchFamily="34" charset="0"/>
              </a:rPr>
              <a:t>˚</a:t>
            </a:r>
            <a:endParaRPr lang="en-US" sz="1200" dirty="0">
              <a:latin typeface="Arial"/>
              <a:cs typeface="Arial"/>
            </a:endParaRPr>
          </a:p>
        </p:txBody>
      </p:sp>
      <p:sp>
        <p:nvSpPr>
          <p:cNvPr id="11" name="TextBox 10">
            <a:extLst>
              <a:ext uri="{FF2B5EF4-FFF2-40B4-BE49-F238E27FC236}">
                <a16:creationId xmlns:a16="http://schemas.microsoft.com/office/drawing/2014/main" id="{F1832731-973C-0919-408A-D2EF40506358}"/>
              </a:ext>
            </a:extLst>
          </p:cNvPr>
          <p:cNvSpPr txBox="1"/>
          <p:nvPr/>
        </p:nvSpPr>
        <p:spPr>
          <a:xfrm>
            <a:off x="8919526" y="1212465"/>
            <a:ext cx="997527" cy="461665"/>
          </a:xfrm>
          <a:prstGeom prst="rect">
            <a:avLst/>
          </a:prstGeom>
          <a:noFill/>
        </p:spPr>
        <p:txBody>
          <a:bodyPr wrap="square" lIns="0" rIns="0" rtlCol="0">
            <a:spAutoFit/>
          </a:bodyPr>
          <a:lstStyle/>
          <a:p>
            <a:pPr algn="ctr"/>
            <a:r>
              <a:rPr lang="en-US" sz="1200" dirty="0">
                <a:latin typeface="Arial"/>
                <a:cs typeface="Arial"/>
              </a:rPr>
              <a:t>IHAB radiator angle = 90</a:t>
            </a:r>
            <a:r>
              <a:rPr lang="en-US" sz="1200" dirty="0">
                <a:latin typeface="Arial" panose="020B0604020202020204" pitchFamily="34" charset="0"/>
                <a:cs typeface="Arial" panose="020B0604020202020204" pitchFamily="34" charset="0"/>
              </a:rPr>
              <a:t>˚</a:t>
            </a:r>
            <a:endParaRPr lang="en-US" sz="1200" dirty="0">
              <a:latin typeface="Arial"/>
              <a:cs typeface="Arial"/>
            </a:endParaRPr>
          </a:p>
        </p:txBody>
      </p:sp>
      <p:sp>
        <p:nvSpPr>
          <p:cNvPr id="12" name="TextBox 11">
            <a:extLst>
              <a:ext uri="{FF2B5EF4-FFF2-40B4-BE49-F238E27FC236}">
                <a16:creationId xmlns:a16="http://schemas.microsoft.com/office/drawing/2014/main" id="{15DD3D25-BFC4-CCBB-225C-4F7414C77AC0}"/>
              </a:ext>
            </a:extLst>
          </p:cNvPr>
          <p:cNvSpPr txBox="1"/>
          <p:nvPr/>
        </p:nvSpPr>
        <p:spPr>
          <a:xfrm>
            <a:off x="7785738" y="4226931"/>
            <a:ext cx="954817" cy="461665"/>
          </a:xfrm>
          <a:prstGeom prst="rect">
            <a:avLst/>
          </a:prstGeom>
          <a:noFill/>
        </p:spPr>
        <p:txBody>
          <a:bodyPr wrap="square" lIns="0" rIns="0" rtlCol="0">
            <a:spAutoFit/>
          </a:bodyPr>
          <a:lstStyle/>
          <a:p>
            <a:pPr algn="ctr"/>
            <a:r>
              <a:rPr lang="en-US" sz="1200" dirty="0">
                <a:latin typeface="Arial"/>
                <a:cs typeface="Arial"/>
              </a:rPr>
              <a:t>Solar flux: sin(0)=0</a:t>
            </a:r>
          </a:p>
        </p:txBody>
      </p:sp>
      <p:sp>
        <p:nvSpPr>
          <p:cNvPr id="13" name="TextBox 12">
            <a:extLst>
              <a:ext uri="{FF2B5EF4-FFF2-40B4-BE49-F238E27FC236}">
                <a16:creationId xmlns:a16="http://schemas.microsoft.com/office/drawing/2014/main" id="{EF7F42CA-8869-102C-B38B-42B266DED36D}"/>
              </a:ext>
            </a:extLst>
          </p:cNvPr>
          <p:cNvSpPr txBox="1"/>
          <p:nvPr/>
        </p:nvSpPr>
        <p:spPr>
          <a:xfrm>
            <a:off x="8962236" y="4226930"/>
            <a:ext cx="954817" cy="461665"/>
          </a:xfrm>
          <a:prstGeom prst="rect">
            <a:avLst/>
          </a:prstGeom>
          <a:noFill/>
        </p:spPr>
        <p:txBody>
          <a:bodyPr wrap="square" lIns="0" rIns="0" rtlCol="0">
            <a:spAutoFit/>
          </a:bodyPr>
          <a:lstStyle/>
          <a:p>
            <a:pPr algn="ctr"/>
            <a:r>
              <a:rPr lang="en-US" sz="1200" dirty="0">
                <a:latin typeface="Arial"/>
                <a:cs typeface="Arial"/>
              </a:rPr>
              <a:t>Solar flux: sin(90)=1</a:t>
            </a:r>
          </a:p>
        </p:txBody>
      </p:sp>
    </p:spTree>
    <p:extLst>
      <p:ext uri="{BB962C8B-B14F-4D97-AF65-F5344CB8AC3E}">
        <p14:creationId xmlns:p14="http://schemas.microsoft.com/office/powerpoint/2010/main" val="1449960137"/>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ateway Set 1 IAC7 4K_7..jpg">
            <a:extLst>
              <a:ext uri="{FF2B5EF4-FFF2-40B4-BE49-F238E27FC236}">
                <a16:creationId xmlns:a16="http://schemas.microsoft.com/office/drawing/2014/main" id="{F7C1BDBB-430D-FFF6-C879-82BDDF4A9C12}"/>
              </a:ext>
            </a:extLst>
          </p:cNvPr>
          <p:cNvPicPr>
            <a:picLocks noChangeAspect="1"/>
          </p:cNvPicPr>
          <p:nvPr/>
        </p:nvPicPr>
        <p:blipFill>
          <a:blip r:embed="rId3"/>
          <a:stretch>
            <a:fillRect/>
          </a:stretch>
        </p:blipFill>
        <p:spPr>
          <a:xfrm>
            <a:off x="3306723" y="1027148"/>
            <a:ext cx="8883503" cy="4998632"/>
          </a:xfrm>
          <a:prstGeom prst="rect">
            <a:avLst/>
          </a:prstGeom>
        </p:spPr>
      </p:pic>
      <p:sp>
        <p:nvSpPr>
          <p:cNvPr id="5" name="Rectangle 4">
            <a:extLst>
              <a:ext uri="{FF2B5EF4-FFF2-40B4-BE49-F238E27FC236}">
                <a16:creationId xmlns:a16="http://schemas.microsoft.com/office/drawing/2014/main" id="{BB35ACED-4F52-4577-83C7-C2DB83EDC941}"/>
              </a:ext>
            </a:extLst>
          </p:cNvPr>
          <p:cNvSpPr/>
          <p:nvPr/>
        </p:nvSpPr>
        <p:spPr>
          <a:xfrm>
            <a:off x="-26581" y="1"/>
            <a:ext cx="6377764" cy="6831418"/>
          </a:xfrm>
          <a:prstGeom prst="rect">
            <a:avLst/>
          </a:prstGeom>
          <a:gradFill>
            <a:gsLst>
              <a:gs pos="49000">
                <a:schemeClr val="tx1"/>
              </a:gs>
              <a:gs pos="75000">
                <a:srgbClr val="000000">
                  <a:alpha val="25441"/>
                </a:srgbClr>
              </a:gs>
              <a:gs pos="59000">
                <a:schemeClr val="tx1">
                  <a:alpha val="66000"/>
                </a:schemeClr>
              </a:gs>
              <a:gs pos="86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sp>
        <p:nvSpPr>
          <p:cNvPr id="4" name="object 4">
            <a:extLst>
              <a:ext uri="{FF2B5EF4-FFF2-40B4-BE49-F238E27FC236}">
                <a16:creationId xmlns:a16="http://schemas.microsoft.com/office/drawing/2014/main" id="{FDF47CB1-3F7B-8BE7-868C-B5B7F2C367E2}"/>
              </a:ext>
            </a:extLst>
          </p:cNvPr>
          <p:cNvSpPr txBox="1"/>
          <p:nvPr/>
        </p:nvSpPr>
        <p:spPr>
          <a:xfrm>
            <a:off x="740446" y="1719133"/>
            <a:ext cx="5132553" cy="3419734"/>
          </a:xfrm>
          <a:prstGeom prst="rect">
            <a:avLst/>
          </a:prstGeom>
          <a:solidFill>
            <a:schemeClr val="tx1">
              <a:alpha val="53000"/>
            </a:schemeClr>
          </a:solidFill>
        </p:spPr>
        <p:txBody>
          <a:bodyPr vert="horz" wrap="square" lIns="91440" tIns="12700" rIns="91440" bIns="0" rtlCol="0" anchor="ctr" anchorCtr="0">
            <a:noAutofit/>
          </a:bodyPr>
          <a:lstStyle/>
          <a:p>
            <a:pPr marL="0" lvl="1">
              <a:spcAft>
                <a:spcPts val="600"/>
              </a:spcAf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Gateway </a:t>
            </a:r>
            <a:r>
              <a:rPr kumimoji="0" lang="EN-US" sz="1800" b="0" i="0" u="none" strike="noStrike" kern="1200" cap="none" spc="0" normalizeH="0" baseline="0" noProof="0" dirty="0">
                <a:ln>
                  <a:noFill/>
                </a:ln>
                <a:solidFill>
                  <a:prstClr val="white"/>
                </a:solidFill>
                <a:effectLst/>
                <a:uLnTx/>
                <a:uFillTx/>
                <a:latin typeface="Arial"/>
                <a:ea typeface="+mn-ea"/>
                <a:cs typeface="+mn-cs"/>
              </a:rPr>
              <a:t>will be </a:t>
            </a:r>
            <a:r>
              <a:rPr kumimoji="0" lang="en-US" sz="1800" b="0" i="0" u="none" strike="noStrike" kern="1200" cap="none" spc="0" normalizeH="0" baseline="0" noProof="0" dirty="0">
                <a:ln>
                  <a:noFill/>
                </a:ln>
                <a:solidFill>
                  <a:prstClr val="white"/>
                </a:solidFill>
                <a:effectLst/>
                <a:uLnTx/>
                <a:uFillTx/>
                <a:latin typeface="Arial"/>
                <a:ea typeface="+mn-ea"/>
                <a:cs typeface="+mn-cs"/>
              </a:rPr>
              <a:t>a multi-element space station in cis-lunar orbit.</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p>
          <a:p>
            <a:pPr marL="0" lvl="1">
              <a:spcAft>
                <a:spcPts val="600"/>
              </a:spcAf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lvl="1">
              <a:spcAft>
                <a:spcPts val="600"/>
              </a:spcAf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On and around the Moon, we can take reasonable risks, perform groundbreaking science, and prove technologies and mature systems necessary while astronauts are just days away from home. </a:t>
            </a:r>
          </a:p>
        </p:txBody>
      </p:sp>
      <p:sp>
        <p:nvSpPr>
          <p:cNvPr id="3" name="Title 2"/>
          <p:cNvSpPr>
            <a:spLocks noGrp="1"/>
          </p:cNvSpPr>
          <p:nvPr>
            <p:ph type="title"/>
          </p:nvPr>
        </p:nvSpPr>
        <p:spPr>
          <a:xfrm>
            <a:off x="1275423" y="258716"/>
            <a:ext cx="9641149" cy="742950"/>
          </a:xfrm>
        </p:spPr>
        <p:txBody>
          <a:bodyPr/>
          <a:lstStyle/>
          <a:p>
            <a:pPr algn="ctr"/>
            <a:r>
              <a:rPr lang="EN-US" sz="2800" dirty="0">
                <a:ea typeface="ヒラギノ角ゴ Pro W3"/>
              </a:rPr>
              <a:t>GATEWAY: </a:t>
            </a:r>
            <a:r>
              <a:rPr lang="en-US" sz="2800" dirty="0">
                <a:ea typeface="ヒラギノ角ゴ Pro W3"/>
              </a:rPr>
              <a:t>A FOUNDATION IN DEEP SPACE</a:t>
            </a:r>
            <a:endParaRPr lang="en-US" sz="2800" dirty="0"/>
          </a:p>
        </p:txBody>
      </p:sp>
    </p:spTree>
    <p:extLst>
      <p:ext uri="{BB962C8B-B14F-4D97-AF65-F5344CB8AC3E}">
        <p14:creationId xmlns:p14="http://schemas.microsoft.com/office/powerpoint/2010/main" val="1539574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F4A7DDDB-F7D8-1969-49F2-38860204CDD0}"/>
              </a:ext>
            </a:extLst>
          </p:cNvPr>
          <p:cNvSpPr txBox="1"/>
          <p:nvPr/>
        </p:nvSpPr>
        <p:spPr>
          <a:xfrm>
            <a:off x="8608291" y="920781"/>
            <a:ext cx="3168073" cy="2492990"/>
          </a:xfrm>
          <a:prstGeom prst="rect">
            <a:avLst/>
          </a:prstGeom>
          <a:noFill/>
          <a:ln>
            <a:solidFill>
              <a:schemeClr val="tx1"/>
            </a:solidFill>
          </a:ln>
        </p:spPr>
        <p:txBody>
          <a:bodyPr wrap="square" rtlCol="0">
            <a:spAutoFit/>
          </a:bodyPr>
          <a:lstStyle/>
          <a:p>
            <a:pPr algn="ctr"/>
            <a:r>
              <a:rPr lang="en-US" sz="1200" b="1" dirty="0">
                <a:latin typeface="Arial"/>
                <a:cs typeface="Arial"/>
              </a:rPr>
              <a:t>Stowed Radiator TD Model</a:t>
            </a: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a:p>
            <a:pPr algn="ctr"/>
            <a:endParaRPr lang="en-US" sz="1200" b="1" dirty="0">
              <a:latin typeface="Arial"/>
              <a:cs typeface="Arial"/>
            </a:endParaRPr>
          </a:p>
        </p:txBody>
      </p:sp>
      <p:pic>
        <p:nvPicPr>
          <p:cNvPr id="16" name="Picture 15">
            <a:extLst>
              <a:ext uri="{FF2B5EF4-FFF2-40B4-BE49-F238E27FC236}">
                <a16:creationId xmlns:a16="http://schemas.microsoft.com/office/drawing/2014/main" id="{EAEA14BA-FFD1-164E-F1E6-5CC41394DC42}"/>
              </a:ext>
            </a:extLst>
          </p:cNvPr>
          <p:cNvPicPr>
            <a:picLocks noChangeAspect="1"/>
          </p:cNvPicPr>
          <p:nvPr/>
        </p:nvPicPr>
        <p:blipFill>
          <a:blip r:embed="rId3"/>
          <a:stretch>
            <a:fillRect/>
          </a:stretch>
        </p:blipFill>
        <p:spPr>
          <a:xfrm>
            <a:off x="7363248" y="1822380"/>
            <a:ext cx="565514" cy="2467053"/>
          </a:xfrm>
          <a:prstGeom prst="rect">
            <a:avLst/>
          </a:prstGeom>
        </p:spPr>
      </p:pic>
      <p:sp>
        <p:nvSpPr>
          <p:cNvPr id="2" name="Title 1">
            <a:extLst>
              <a:ext uri="{FF2B5EF4-FFF2-40B4-BE49-F238E27FC236}">
                <a16:creationId xmlns:a16="http://schemas.microsoft.com/office/drawing/2014/main" id="{BF9862B1-C975-4D7C-AB6E-6BE333D542F9}"/>
              </a:ext>
            </a:extLst>
          </p:cNvPr>
          <p:cNvSpPr>
            <a:spLocks noGrp="1"/>
          </p:cNvSpPr>
          <p:nvPr>
            <p:ph type="title"/>
          </p:nvPr>
        </p:nvSpPr>
        <p:spPr/>
        <p:txBody>
          <a:bodyPr/>
          <a:lstStyle/>
          <a:p>
            <a:r>
              <a:rPr lang="EN-US" dirty="0"/>
              <a:t>ATCS Analysis </a:t>
            </a:r>
            <a:r>
              <a:rPr lang="en-US" dirty="0"/>
              <a:t>–</a:t>
            </a:r>
            <a:r>
              <a:rPr lang="EN-US" dirty="0"/>
              <a:t> </a:t>
            </a:r>
            <a:r>
              <a:rPr lang="en-US" dirty="0"/>
              <a:t>Turndown Analysis Continued</a:t>
            </a:r>
          </a:p>
        </p:txBody>
      </p:sp>
      <p:pic>
        <p:nvPicPr>
          <p:cNvPr id="7" name="Picture 6">
            <a:extLst>
              <a:ext uri="{FF2B5EF4-FFF2-40B4-BE49-F238E27FC236}">
                <a16:creationId xmlns:a16="http://schemas.microsoft.com/office/drawing/2014/main" id="{71557E03-9FB5-4F8D-DF74-36C9C3FA2CBF}"/>
              </a:ext>
            </a:extLst>
          </p:cNvPr>
          <p:cNvPicPr>
            <a:picLocks noChangeAspect="1"/>
          </p:cNvPicPr>
          <p:nvPr/>
        </p:nvPicPr>
        <p:blipFill>
          <a:blip r:embed="rId4"/>
          <a:stretch>
            <a:fillRect/>
          </a:stretch>
        </p:blipFill>
        <p:spPr>
          <a:xfrm rot="16200000">
            <a:off x="9563645" y="1354455"/>
            <a:ext cx="1121876" cy="2927927"/>
          </a:xfrm>
          <a:prstGeom prst="rect">
            <a:avLst/>
          </a:prstGeom>
        </p:spPr>
      </p:pic>
      <p:cxnSp>
        <p:nvCxnSpPr>
          <p:cNvPr id="12" name="Connector: Curved 11">
            <a:extLst>
              <a:ext uri="{FF2B5EF4-FFF2-40B4-BE49-F238E27FC236}">
                <a16:creationId xmlns:a16="http://schemas.microsoft.com/office/drawing/2014/main" id="{C5861C21-F876-5004-25C3-6EE5EB0A62C3}"/>
              </a:ext>
            </a:extLst>
          </p:cNvPr>
          <p:cNvCxnSpPr>
            <a:cxnSpLocks/>
          </p:cNvCxnSpPr>
          <p:nvPr/>
        </p:nvCxnSpPr>
        <p:spPr>
          <a:xfrm rot="5400000" flipH="1" flipV="1">
            <a:off x="9189426" y="1835377"/>
            <a:ext cx="1010182" cy="509903"/>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47D4D0E-2F63-C717-F79A-D87AA2BE5E25}"/>
              </a:ext>
            </a:extLst>
          </p:cNvPr>
          <p:cNvSpPr txBox="1"/>
          <p:nvPr/>
        </p:nvSpPr>
        <p:spPr>
          <a:xfrm>
            <a:off x="10061262" y="1207403"/>
            <a:ext cx="1603308" cy="1015663"/>
          </a:xfrm>
          <a:prstGeom prst="rect">
            <a:avLst/>
          </a:prstGeom>
          <a:noFill/>
        </p:spPr>
        <p:txBody>
          <a:bodyPr wrap="square" rtlCol="0">
            <a:spAutoFit/>
          </a:bodyPr>
          <a:lstStyle/>
          <a:p>
            <a:r>
              <a:rPr lang="en-US" sz="1200" dirty="0">
                <a:latin typeface="Arial"/>
                <a:cs typeface="Arial"/>
              </a:rPr>
              <a:t>Outermost panel uses a “space” sink temperature. MLI covers the outermost panel </a:t>
            </a:r>
          </a:p>
        </p:txBody>
      </p:sp>
      <p:sp>
        <p:nvSpPr>
          <p:cNvPr id="30" name="Content Placeholder 2">
            <a:extLst>
              <a:ext uri="{FF2B5EF4-FFF2-40B4-BE49-F238E27FC236}">
                <a16:creationId xmlns:a16="http://schemas.microsoft.com/office/drawing/2014/main" id="{B74605A5-BA4B-EA41-BE9D-5F3049728D08}"/>
              </a:ext>
            </a:extLst>
          </p:cNvPr>
          <p:cNvSpPr txBox="1">
            <a:spLocks/>
          </p:cNvSpPr>
          <p:nvPr/>
        </p:nvSpPr>
        <p:spPr>
          <a:xfrm>
            <a:off x="5963398" y="1064461"/>
            <a:ext cx="2309425" cy="3842885"/>
          </a:xfrm>
          <a:prstGeom prst="rect">
            <a:avLst/>
          </a:prstGeom>
          <a:ln>
            <a:solidFill>
              <a:schemeClr val="tx1"/>
            </a:solidFill>
          </a:ln>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a:latin typeface="Arial" panose="020B0604020202020204" pitchFamily="34" charset="0"/>
                <a:cs typeface="Arial" panose="020B0604020202020204" pitchFamily="34" charset="0"/>
              </a:rPr>
              <a:t>Views From Sun:</a:t>
            </a:r>
          </a:p>
        </p:txBody>
      </p:sp>
      <p:sp>
        <p:nvSpPr>
          <p:cNvPr id="47" name="Content Placeholder 2">
            <a:extLst>
              <a:ext uri="{FF2B5EF4-FFF2-40B4-BE49-F238E27FC236}">
                <a16:creationId xmlns:a16="http://schemas.microsoft.com/office/drawing/2014/main" id="{67EDDA29-DA60-F0F6-DA65-FAF18D0F0812}"/>
              </a:ext>
            </a:extLst>
          </p:cNvPr>
          <p:cNvSpPr txBox="1">
            <a:spLocks/>
          </p:cNvSpPr>
          <p:nvPr/>
        </p:nvSpPr>
        <p:spPr bwMode="auto">
          <a:xfrm>
            <a:off x="101600" y="990601"/>
            <a:ext cx="5750005" cy="56344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ea typeface="ヒラギノ角ゴ Pro W3"/>
              </a:rPr>
              <a:t>For turndown analyses, the AFM is used with modified SINDA iteration logic.</a:t>
            </a:r>
          </a:p>
          <a:p>
            <a:pPr lvl="1"/>
            <a:r>
              <a:rPr lang="en-US" sz="1200" dirty="0">
                <a:ea typeface="ヒラギノ角ゴ Pro W3"/>
              </a:rPr>
              <a:t>The heat load is iterated until both of the following success criteria are met:</a:t>
            </a:r>
          </a:p>
          <a:p>
            <a:pPr lvl="2"/>
            <a:r>
              <a:rPr lang="en-US" sz="1200" dirty="0">
                <a:ea typeface="ヒラギノ角ゴ Pro W3"/>
              </a:rPr>
              <a:t>1</a:t>
            </a:r>
            <a:r>
              <a:rPr lang="en-US" sz="1200">
                <a:ea typeface="ヒラギノ角ゴ Pro W3"/>
              </a:rPr>
              <a:t>) Return </a:t>
            </a:r>
            <a:r>
              <a:rPr lang="en-US" sz="1200" dirty="0">
                <a:ea typeface="ヒラギノ角ゴ Pro W3"/>
              </a:rPr>
              <a:t>temperature is above the minimum setpoint</a:t>
            </a:r>
          </a:p>
          <a:p>
            <a:pPr lvl="2"/>
            <a:r>
              <a:rPr lang="en-US" sz="1200" dirty="0">
                <a:ea typeface="ヒラギノ角ゴ Pro W3"/>
              </a:rPr>
              <a:t>2) All EATCS fluid lump temperatures are above the minimum allowable fluid temperature</a:t>
            </a:r>
          </a:p>
          <a:p>
            <a:pPr lvl="1"/>
            <a:r>
              <a:rPr lang="en-US" sz="1200" dirty="0">
                <a:ea typeface="ヒラギノ角ゴ Pro W3"/>
              </a:rPr>
              <a:t>For transit phases, the radiator geometry in the AFM is also modified to represent the panels in their stowed configuration</a:t>
            </a:r>
            <a:endParaRPr lang="en-US" sz="1600" dirty="0">
              <a:ea typeface="ヒラギノ角ゴ Pro W3"/>
            </a:endParaRPr>
          </a:p>
          <a:p>
            <a:r>
              <a:rPr lang="en-US" sz="1400" dirty="0">
                <a:ea typeface="ヒラギノ角ゴ Pro W3"/>
              </a:rPr>
              <a:t>Turndown analysis for the stowed radiator during transit phases provides estimates on the heater power required to protect fluid temperature.</a:t>
            </a:r>
          </a:p>
          <a:p>
            <a:pPr lvl="1"/>
            <a:r>
              <a:rPr lang="en-US" sz="1200" dirty="0">
                <a:ea typeface="ヒラギノ角ゴ Pro W3"/>
              </a:rPr>
              <a:t>“If the MLI is removed, how much heater power would be required to protect fluid temperatures during transit scenarios?”</a:t>
            </a:r>
            <a:endParaRPr lang="en-US" sz="1200" u="sng" dirty="0">
              <a:ea typeface="ヒラギノ角ゴ Pro W3"/>
            </a:endParaRPr>
          </a:p>
          <a:p>
            <a:r>
              <a:rPr lang="en-US" sz="1400" dirty="0">
                <a:ea typeface="ヒラギノ角ゴ Pro W3"/>
              </a:rPr>
              <a:t>For deployed cold phases, the AFM with modified iteration logic is used to determine the minimum loads required on the EATCS during nominal NRHO cold cases</a:t>
            </a:r>
          </a:p>
          <a:p>
            <a:pPr lvl="1"/>
            <a:r>
              <a:rPr lang="en-US" sz="1200" dirty="0">
                <a:ea typeface="ヒラギノ角ゴ Pro W3"/>
              </a:rPr>
              <a:t>High-absorptivity coatings along with radiator rotations was shown to improve cold cases without significantly impacting hot cases. Radiators are rotated as necessary to capture solar flux (see chart at right)</a:t>
            </a:r>
          </a:p>
          <a:p>
            <a:pPr lvl="1"/>
            <a:r>
              <a:rPr lang="en-US" sz="1200" dirty="0">
                <a:ea typeface="ヒラギノ角ゴ Pro W3"/>
              </a:rPr>
              <a:t>Results show the heat load that can be supported by each design at varying IHAB radiator angles.</a:t>
            </a:r>
          </a:p>
          <a:p>
            <a:pPr lvl="2"/>
            <a:r>
              <a:rPr lang="en-US" sz="1200" dirty="0">
                <a:ea typeface="ヒラギノ角ゴ Pro W3"/>
              </a:rPr>
              <a:t>Note: the minimum allowable heat load that can be support occurs at IHAB radiator angles of 90</a:t>
            </a:r>
            <a:r>
              <a:rPr lang="en-US" sz="1200" dirty="0">
                <a:latin typeface="Arial" panose="020B0604020202020204" pitchFamily="34" charset="0"/>
                <a:ea typeface="ヒラギノ角ゴ Pro W3"/>
                <a:cs typeface="Arial" panose="020B0604020202020204" pitchFamily="34" charset="0"/>
              </a:rPr>
              <a:t>˚ (perpendicular to solar flux)</a:t>
            </a:r>
            <a:endParaRPr lang="en-US" sz="1200" dirty="0">
              <a:ea typeface="ヒラギノ角ゴ Pro W3"/>
            </a:endParaRPr>
          </a:p>
        </p:txBody>
      </p:sp>
      <p:pic>
        <p:nvPicPr>
          <p:cNvPr id="6" name="Picture 5">
            <a:extLst>
              <a:ext uri="{FF2B5EF4-FFF2-40B4-BE49-F238E27FC236}">
                <a16:creationId xmlns:a16="http://schemas.microsoft.com/office/drawing/2014/main" id="{EA4A1D39-DDEF-83B8-FDB7-EB837F37293C}"/>
              </a:ext>
            </a:extLst>
          </p:cNvPr>
          <p:cNvPicPr>
            <a:picLocks noChangeAspect="1"/>
          </p:cNvPicPr>
          <p:nvPr/>
        </p:nvPicPr>
        <p:blipFill>
          <a:blip r:embed="rId5"/>
          <a:stretch>
            <a:fillRect/>
          </a:stretch>
        </p:blipFill>
        <p:spPr>
          <a:xfrm>
            <a:off x="6168888" y="1822380"/>
            <a:ext cx="586547" cy="2467053"/>
          </a:xfrm>
          <a:prstGeom prst="rect">
            <a:avLst/>
          </a:prstGeom>
        </p:spPr>
      </p:pic>
      <p:sp>
        <p:nvSpPr>
          <p:cNvPr id="8" name="TextBox 7">
            <a:extLst>
              <a:ext uri="{FF2B5EF4-FFF2-40B4-BE49-F238E27FC236}">
                <a16:creationId xmlns:a16="http://schemas.microsoft.com/office/drawing/2014/main" id="{8D5F69C9-35A5-552D-8FC9-919F68A54CDA}"/>
              </a:ext>
            </a:extLst>
          </p:cNvPr>
          <p:cNvSpPr txBox="1"/>
          <p:nvPr/>
        </p:nvSpPr>
        <p:spPr>
          <a:xfrm>
            <a:off x="5963398" y="1360715"/>
            <a:ext cx="997527" cy="461665"/>
          </a:xfrm>
          <a:prstGeom prst="rect">
            <a:avLst/>
          </a:prstGeom>
          <a:noFill/>
        </p:spPr>
        <p:txBody>
          <a:bodyPr wrap="square" lIns="0" rIns="0" rtlCol="0">
            <a:spAutoFit/>
          </a:bodyPr>
          <a:lstStyle/>
          <a:p>
            <a:pPr algn="ctr"/>
            <a:r>
              <a:rPr lang="en-US" sz="1200" dirty="0">
                <a:latin typeface="Arial"/>
                <a:cs typeface="Arial"/>
              </a:rPr>
              <a:t>IHAB radiator angle = 0</a:t>
            </a:r>
            <a:r>
              <a:rPr lang="en-US" sz="1200" dirty="0">
                <a:latin typeface="Arial" panose="020B0604020202020204" pitchFamily="34" charset="0"/>
                <a:cs typeface="Arial" panose="020B0604020202020204" pitchFamily="34" charset="0"/>
              </a:rPr>
              <a:t>˚</a:t>
            </a:r>
            <a:endParaRPr lang="en-US" sz="1200" dirty="0">
              <a:latin typeface="Arial"/>
              <a:cs typeface="Arial"/>
            </a:endParaRPr>
          </a:p>
        </p:txBody>
      </p:sp>
      <p:sp>
        <p:nvSpPr>
          <p:cNvPr id="10" name="TextBox 9">
            <a:extLst>
              <a:ext uri="{FF2B5EF4-FFF2-40B4-BE49-F238E27FC236}">
                <a16:creationId xmlns:a16="http://schemas.microsoft.com/office/drawing/2014/main" id="{A2955415-3139-3EDC-15D1-F7A501BCD3F5}"/>
              </a:ext>
            </a:extLst>
          </p:cNvPr>
          <p:cNvSpPr txBox="1"/>
          <p:nvPr/>
        </p:nvSpPr>
        <p:spPr>
          <a:xfrm>
            <a:off x="7101196" y="1360715"/>
            <a:ext cx="997527" cy="461665"/>
          </a:xfrm>
          <a:prstGeom prst="rect">
            <a:avLst/>
          </a:prstGeom>
          <a:noFill/>
        </p:spPr>
        <p:txBody>
          <a:bodyPr wrap="square" lIns="0" rIns="0" rtlCol="0">
            <a:spAutoFit/>
          </a:bodyPr>
          <a:lstStyle/>
          <a:p>
            <a:pPr algn="ctr"/>
            <a:r>
              <a:rPr lang="en-US" sz="1200" dirty="0">
                <a:latin typeface="Arial"/>
                <a:cs typeface="Arial"/>
              </a:rPr>
              <a:t>IHAB radiator angle = 90</a:t>
            </a:r>
            <a:r>
              <a:rPr lang="en-US" sz="1200" dirty="0">
                <a:latin typeface="Arial" panose="020B0604020202020204" pitchFamily="34" charset="0"/>
                <a:cs typeface="Arial" panose="020B0604020202020204" pitchFamily="34" charset="0"/>
              </a:rPr>
              <a:t>˚</a:t>
            </a:r>
            <a:endParaRPr lang="en-US" sz="1200" dirty="0">
              <a:latin typeface="Arial"/>
              <a:cs typeface="Arial"/>
            </a:endParaRPr>
          </a:p>
        </p:txBody>
      </p:sp>
      <p:sp>
        <p:nvSpPr>
          <p:cNvPr id="20" name="TextBox 19">
            <a:extLst>
              <a:ext uri="{FF2B5EF4-FFF2-40B4-BE49-F238E27FC236}">
                <a16:creationId xmlns:a16="http://schemas.microsoft.com/office/drawing/2014/main" id="{C4189FB9-6981-F684-4093-713653DD99B0}"/>
              </a:ext>
            </a:extLst>
          </p:cNvPr>
          <p:cNvSpPr txBox="1"/>
          <p:nvPr/>
        </p:nvSpPr>
        <p:spPr>
          <a:xfrm>
            <a:off x="6820251" y="5026218"/>
            <a:ext cx="1533352" cy="1015663"/>
          </a:xfrm>
          <a:prstGeom prst="rect">
            <a:avLst/>
          </a:prstGeom>
          <a:noFill/>
        </p:spPr>
        <p:txBody>
          <a:bodyPr wrap="square" lIns="0" rIns="0" rtlCol="0">
            <a:spAutoFit/>
          </a:bodyPr>
          <a:lstStyle/>
          <a:p>
            <a:pPr algn="ctr"/>
            <a:r>
              <a:rPr lang="en-US" sz="1200" dirty="0">
                <a:latin typeface="Arial"/>
                <a:cs typeface="Arial"/>
              </a:rPr>
              <a:t>Goal minimum heat load: &lt; X kW.</a:t>
            </a:r>
          </a:p>
          <a:p>
            <a:pPr algn="ctr"/>
            <a:r>
              <a:rPr lang="en-US" sz="1200" dirty="0">
                <a:latin typeface="Arial"/>
                <a:cs typeface="Arial"/>
              </a:rPr>
              <a:t>Design points above this (in red) fail turndown analysis </a:t>
            </a:r>
          </a:p>
        </p:txBody>
      </p:sp>
      <p:sp>
        <p:nvSpPr>
          <p:cNvPr id="25" name="TextBox 24">
            <a:extLst>
              <a:ext uri="{FF2B5EF4-FFF2-40B4-BE49-F238E27FC236}">
                <a16:creationId xmlns:a16="http://schemas.microsoft.com/office/drawing/2014/main" id="{C441DA95-FC4B-7148-9F33-6BED1FE11AFA}"/>
              </a:ext>
            </a:extLst>
          </p:cNvPr>
          <p:cNvSpPr txBox="1"/>
          <p:nvPr/>
        </p:nvSpPr>
        <p:spPr>
          <a:xfrm>
            <a:off x="5967408" y="4375181"/>
            <a:ext cx="954817" cy="461665"/>
          </a:xfrm>
          <a:prstGeom prst="rect">
            <a:avLst/>
          </a:prstGeom>
          <a:noFill/>
        </p:spPr>
        <p:txBody>
          <a:bodyPr wrap="square" lIns="0" rIns="0" rtlCol="0">
            <a:spAutoFit/>
          </a:bodyPr>
          <a:lstStyle/>
          <a:p>
            <a:pPr algn="ctr"/>
            <a:r>
              <a:rPr lang="en-US" sz="1200" dirty="0">
                <a:latin typeface="Arial"/>
                <a:cs typeface="Arial"/>
              </a:rPr>
              <a:t>Solar flux: sin(0)=0</a:t>
            </a:r>
          </a:p>
        </p:txBody>
      </p:sp>
      <p:sp>
        <p:nvSpPr>
          <p:cNvPr id="26" name="TextBox 25">
            <a:extLst>
              <a:ext uri="{FF2B5EF4-FFF2-40B4-BE49-F238E27FC236}">
                <a16:creationId xmlns:a16="http://schemas.microsoft.com/office/drawing/2014/main" id="{E3F0BAAF-4FE8-A843-3072-EEDF5953E1BE}"/>
              </a:ext>
            </a:extLst>
          </p:cNvPr>
          <p:cNvSpPr txBox="1"/>
          <p:nvPr/>
        </p:nvSpPr>
        <p:spPr>
          <a:xfrm>
            <a:off x="7143906" y="4375180"/>
            <a:ext cx="954817" cy="461665"/>
          </a:xfrm>
          <a:prstGeom prst="rect">
            <a:avLst/>
          </a:prstGeom>
          <a:noFill/>
        </p:spPr>
        <p:txBody>
          <a:bodyPr wrap="square" lIns="0" rIns="0" rtlCol="0">
            <a:spAutoFit/>
          </a:bodyPr>
          <a:lstStyle/>
          <a:p>
            <a:pPr algn="ctr"/>
            <a:r>
              <a:rPr lang="en-US" sz="1200" dirty="0">
                <a:latin typeface="Arial"/>
                <a:cs typeface="Arial"/>
              </a:rPr>
              <a:t>Solar flux: sin(90)=1</a:t>
            </a:r>
          </a:p>
        </p:txBody>
      </p:sp>
      <p:pic>
        <p:nvPicPr>
          <p:cNvPr id="23" name="Picture 22">
            <a:extLst>
              <a:ext uri="{FF2B5EF4-FFF2-40B4-BE49-F238E27FC236}">
                <a16:creationId xmlns:a16="http://schemas.microsoft.com/office/drawing/2014/main" id="{5B51C9AF-900F-76F6-B479-6612566CC529}"/>
              </a:ext>
            </a:extLst>
          </p:cNvPr>
          <p:cNvPicPr>
            <a:picLocks noChangeAspect="1"/>
          </p:cNvPicPr>
          <p:nvPr/>
        </p:nvPicPr>
        <p:blipFill>
          <a:blip r:embed="rId6"/>
          <a:stretch>
            <a:fillRect/>
          </a:stretch>
        </p:blipFill>
        <p:spPr>
          <a:xfrm>
            <a:off x="8322745" y="3533615"/>
            <a:ext cx="3767655" cy="2950720"/>
          </a:xfrm>
          <a:prstGeom prst="rect">
            <a:avLst/>
          </a:prstGeom>
        </p:spPr>
      </p:pic>
      <p:cxnSp>
        <p:nvCxnSpPr>
          <p:cNvPr id="21" name="Straight Arrow Connector 20">
            <a:extLst>
              <a:ext uri="{FF2B5EF4-FFF2-40B4-BE49-F238E27FC236}">
                <a16:creationId xmlns:a16="http://schemas.microsoft.com/office/drawing/2014/main" id="{B70B37BC-AD09-002F-8214-276930757653}"/>
              </a:ext>
            </a:extLst>
          </p:cNvPr>
          <p:cNvCxnSpPr>
            <a:cxnSpLocks/>
          </p:cNvCxnSpPr>
          <p:nvPr/>
        </p:nvCxnSpPr>
        <p:spPr>
          <a:xfrm flipV="1">
            <a:off x="8272823" y="5026218"/>
            <a:ext cx="335468" cy="309180"/>
          </a:xfrm>
          <a:prstGeom prst="straightConnector1">
            <a:avLst/>
          </a:prstGeom>
          <a:noFill/>
          <a:ln w="28575" cap="flat" cmpd="sng" algn="ctr">
            <a:solidFill>
              <a:schemeClr val="tx1"/>
            </a:solidFill>
            <a:prstDash val="solid"/>
            <a:miter lim="800000"/>
            <a:tailEnd type="triangle"/>
          </a:ln>
          <a:effectLst/>
        </p:spPr>
      </p:cxnSp>
    </p:spTree>
    <p:extLst>
      <p:ext uri="{BB962C8B-B14F-4D97-AF65-F5344CB8AC3E}">
        <p14:creationId xmlns:p14="http://schemas.microsoft.com/office/powerpoint/2010/main" val="476111669"/>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B7D5-03CB-4128-3EF3-B25E20DCA60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5E655B2-5644-02EC-DF3D-08A57402F5DD}"/>
              </a:ext>
            </a:extLst>
          </p:cNvPr>
          <p:cNvSpPr>
            <a:spLocks noGrp="1"/>
          </p:cNvSpPr>
          <p:nvPr>
            <p:ph type="body" idx="1"/>
          </p:nvPr>
        </p:nvSpPr>
        <p:spPr/>
        <p:txBody>
          <a:bodyPr/>
          <a:lstStyle/>
          <a:p>
            <a:r>
              <a:rPr lang="en-US" sz="4800" dirty="0"/>
              <a:t>Cross Strapping </a:t>
            </a:r>
          </a:p>
        </p:txBody>
      </p:sp>
    </p:spTree>
    <p:extLst>
      <p:ext uri="{BB962C8B-B14F-4D97-AF65-F5344CB8AC3E}">
        <p14:creationId xmlns:p14="http://schemas.microsoft.com/office/powerpoint/2010/main" val="2834105210"/>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172E4F-4C03-39BE-5A91-82007A87242F}"/>
              </a:ext>
            </a:extLst>
          </p:cNvPr>
          <p:cNvPicPr>
            <a:picLocks noChangeAspect="1"/>
          </p:cNvPicPr>
          <p:nvPr/>
        </p:nvPicPr>
        <p:blipFill>
          <a:blip r:embed="rId3"/>
          <a:stretch>
            <a:fillRect/>
          </a:stretch>
        </p:blipFill>
        <p:spPr>
          <a:xfrm>
            <a:off x="2283304" y="2521678"/>
            <a:ext cx="9412360" cy="4154861"/>
          </a:xfrm>
          <a:prstGeom prst="rect">
            <a:avLst/>
          </a:prstGeom>
        </p:spPr>
      </p:pic>
      <p:sp>
        <p:nvSpPr>
          <p:cNvPr id="5" name="Content Placeholder 2">
            <a:extLst>
              <a:ext uri="{FF2B5EF4-FFF2-40B4-BE49-F238E27FC236}">
                <a16:creationId xmlns:a16="http://schemas.microsoft.com/office/drawing/2014/main" id="{0BC821C0-53FA-9606-9CE6-FDB51882274B}"/>
              </a:ext>
            </a:extLst>
          </p:cNvPr>
          <p:cNvSpPr>
            <a:spLocks noGrp="1"/>
          </p:cNvSpPr>
          <p:nvPr>
            <p:ph idx="1"/>
          </p:nvPr>
        </p:nvSpPr>
        <p:spPr>
          <a:xfrm>
            <a:off x="113212" y="918568"/>
            <a:ext cx="11919762" cy="2780902"/>
          </a:xfrm>
        </p:spPr>
        <p:txBody>
          <a:bodyPr/>
          <a:lstStyle/>
          <a:p>
            <a:r>
              <a:rPr lang="en-US" b="0" dirty="0"/>
              <a:t>For both nominal and contingency HALO-to-IHAB cases, cross-strapping is used to cool HALO fluid temperature to its setpoint.</a:t>
            </a:r>
          </a:p>
          <a:p>
            <a:pPr marL="548640" lvl="1"/>
            <a:r>
              <a:rPr lang="en-US" sz="1600" b="0" dirty="0"/>
              <a:t>On HALO, MHX is downstream of IFHX and upstream of its ITCS components as a supplemental heat rejection component.</a:t>
            </a:r>
          </a:p>
          <a:p>
            <a:pPr marL="548640" lvl="1"/>
            <a:r>
              <a:rPr lang="en-US" sz="1600" b="0" dirty="0"/>
              <a:t>On IHAB, MHX is in parallel with the Low Temperature Loop.</a:t>
            </a:r>
          </a:p>
          <a:p>
            <a:pPr lvl="1"/>
            <a:endParaRPr lang="en-US" dirty="0"/>
          </a:p>
          <a:p>
            <a:endParaRPr lang="en-US" dirty="0"/>
          </a:p>
        </p:txBody>
      </p:sp>
      <p:sp>
        <p:nvSpPr>
          <p:cNvPr id="7" name="TextBox 6">
            <a:extLst>
              <a:ext uri="{FF2B5EF4-FFF2-40B4-BE49-F238E27FC236}">
                <a16:creationId xmlns:a16="http://schemas.microsoft.com/office/drawing/2014/main" id="{746B36A8-6534-15F7-3D0C-B3E16A60A2C1}"/>
              </a:ext>
            </a:extLst>
          </p:cNvPr>
          <p:cNvSpPr txBox="1"/>
          <p:nvPr/>
        </p:nvSpPr>
        <p:spPr>
          <a:xfrm>
            <a:off x="3947691" y="2266116"/>
            <a:ext cx="688487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Notional nominal Cross-strapping scenario</a:t>
            </a:r>
          </a:p>
        </p:txBody>
      </p:sp>
      <p:sp>
        <p:nvSpPr>
          <p:cNvPr id="2" name="Title 1">
            <a:extLst>
              <a:ext uri="{FF2B5EF4-FFF2-40B4-BE49-F238E27FC236}">
                <a16:creationId xmlns:a16="http://schemas.microsoft.com/office/drawing/2014/main" id="{8E2611CD-B665-473F-BC2F-04C956DDB082}"/>
              </a:ext>
            </a:extLst>
          </p:cNvPr>
          <p:cNvSpPr>
            <a:spLocks noGrp="1"/>
          </p:cNvSpPr>
          <p:nvPr>
            <p:ph type="title"/>
          </p:nvPr>
        </p:nvSpPr>
        <p:spPr/>
        <p:txBody>
          <a:bodyPr/>
          <a:lstStyle/>
          <a:p>
            <a:r>
              <a:rPr lang="en-US" dirty="0"/>
              <a:t>Thermal Cross Strapping Architecture: HALO-to-IHAB</a:t>
            </a:r>
          </a:p>
        </p:txBody>
      </p:sp>
    </p:spTree>
    <p:extLst>
      <p:ext uri="{BB962C8B-B14F-4D97-AF65-F5344CB8AC3E}">
        <p14:creationId xmlns:p14="http://schemas.microsoft.com/office/powerpoint/2010/main" val="2082419589"/>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10C88A05-0717-30D1-B35B-D884A3B8C220}"/>
              </a:ext>
            </a:extLst>
          </p:cNvPr>
          <p:cNvCxnSpPr>
            <a:cxnSpLocks/>
            <a:endCxn id="11" idx="0"/>
          </p:cNvCxnSpPr>
          <p:nvPr/>
        </p:nvCxnSpPr>
        <p:spPr>
          <a:xfrm>
            <a:off x="2984884" y="4012305"/>
            <a:ext cx="2" cy="299671"/>
          </a:xfrm>
          <a:prstGeom prst="straightConnector1">
            <a:avLst/>
          </a:prstGeom>
          <a:noFill/>
          <a:ln w="28575" cap="flat" cmpd="sng" algn="ctr">
            <a:solidFill>
              <a:schemeClr val="tx1"/>
            </a:solidFill>
            <a:prstDash val="solid"/>
            <a:miter lim="800000"/>
            <a:tailEnd type="triangle"/>
          </a:ln>
          <a:effectLst/>
        </p:spPr>
      </p:cxnSp>
      <p:pic>
        <p:nvPicPr>
          <p:cNvPr id="18" name="Picture 17">
            <a:extLst>
              <a:ext uri="{FF2B5EF4-FFF2-40B4-BE49-F238E27FC236}">
                <a16:creationId xmlns:a16="http://schemas.microsoft.com/office/drawing/2014/main" id="{B8172E4F-4C03-39BE-5A91-82007A87242F}"/>
              </a:ext>
            </a:extLst>
          </p:cNvPr>
          <p:cNvPicPr>
            <a:picLocks noChangeAspect="1"/>
          </p:cNvPicPr>
          <p:nvPr/>
        </p:nvPicPr>
        <p:blipFill>
          <a:blip r:embed="rId3"/>
          <a:stretch>
            <a:fillRect/>
          </a:stretch>
        </p:blipFill>
        <p:spPr>
          <a:xfrm>
            <a:off x="5956184" y="2810444"/>
            <a:ext cx="5982787" cy="2640958"/>
          </a:xfrm>
          <a:prstGeom prst="rect">
            <a:avLst/>
          </a:prstGeom>
        </p:spPr>
      </p:pic>
      <p:sp>
        <p:nvSpPr>
          <p:cNvPr id="7" name="TextBox 6">
            <a:extLst>
              <a:ext uri="{FF2B5EF4-FFF2-40B4-BE49-F238E27FC236}">
                <a16:creationId xmlns:a16="http://schemas.microsoft.com/office/drawing/2014/main" id="{746B36A8-6534-15F7-3D0C-B3E16A60A2C1}"/>
              </a:ext>
            </a:extLst>
          </p:cNvPr>
          <p:cNvSpPr txBox="1"/>
          <p:nvPr/>
        </p:nvSpPr>
        <p:spPr>
          <a:xfrm>
            <a:off x="5915631" y="2548026"/>
            <a:ext cx="5754187"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Notional nominal Cross-strapping scenario</a:t>
            </a:r>
          </a:p>
        </p:txBody>
      </p:sp>
      <p:sp>
        <p:nvSpPr>
          <p:cNvPr id="2" name="Title 1">
            <a:extLst>
              <a:ext uri="{FF2B5EF4-FFF2-40B4-BE49-F238E27FC236}">
                <a16:creationId xmlns:a16="http://schemas.microsoft.com/office/drawing/2014/main" id="{8E2611CD-B665-473F-BC2F-04C956DDB082}"/>
              </a:ext>
            </a:extLst>
          </p:cNvPr>
          <p:cNvSpPr>
            <a:spLocks noGrp="1"/>
          </p:cNvSpPr>
          <p:nvPr>
            <p:ph type="title"/>
          </p:nvPr>
        </p:nvSpPr>
        <p:spPr/>
        <p:txBody>
          <a:bodyPr/>
          <a:lstStyle/>
          <a:p>
            <a:r>
              <a:rPr lang="en-US" dirty="0"/>
              <a:t>Thermal Cross Strapping Architecture: HALO-to-IHAB</a:t>
            </a:r>
          </a:p>
        </p:txBody>
      </p:sp>
      <p:sp>
        <p:nvSpPr>
          <p:cNvPr id="3" name="Content Placeholder 2">
            <a:extLst>
              <a:ext uri="{FF2B5EF4-FFF2-40B4-BE49-F238E27FC236}">
                <a16:creationId xmlns:a16="http://schemas.microsoft.com/office/drawing/2014/main" id="{8DB148EB-FC05-41B1-9579-0C40E1F3C5CB}"/>
              </a:ext>
            </a:extLst>
          </p:cNvPr>
          <p:cNvSpPr>
            <a:spLocks noGrp="1"/>
          </p:cNvSpPr>
          <p:nvPr>
            <p:ph idx="1"/>
          </p:nvPr>
        </p:nvSpPr>
        <p:spPr>
          <a:xfrm>
            <a:off x="113211" y="918568"/>
            <a:ext cx="12078789" cy="2780902"/>
          </a:xfrm>
        </p:spPr>
        <p:txBody>
          <a:bodyPr/>
          <a:lstStyle/>
          <a:p>
            <a:r>
              <a:rPr lang="en-US" b="0" dirty="0"/>
              <a:t>For both nominal and contingency HALO-to-IHAB cases, cross-strapping is used to cool HALO fluid temperature to its setpoint.</a:t>
            </a:r>
          </a:p>
          <a:p>
            <a:pPr marL="548640" lvl="1"/>
            <a:r>
              <a:rPr lang="en-US" sz="1600" b="0" dirty="0"/>
              <a:t>On HALO, MHX is downstream of IFHX and upstream of its ITCS components as a supplemental heat rejection component.</a:t>
            </a:r>
          </a:p>
          <a:p>
            <a:pPr marL="548640" lvl="1"/>
            <a:r>
              <a:rPr lang="en-US" sz="1600" b="0" dirty="0"/>
              <a:t>On IHAB, MHX is in parallel with the Low Temperature Loop.</a:t>
            </a:r>
          </a:p>
          <a:p>
            <a:pPr lvl="1"/>
            <a:endParaRPr lang="en-US" dirty="0"/>
          </a:p>
          <a:p>
            <a:endParaRPr lang="en-US" dirty="0"/>
          </a:p>
        </p:txBody>
      </p:sp>
      <p:sp>
        <p:nvSpPr>
          <p:cNvPr id="11" name="Rectangle 10">
            <a:extLst>
              <a:ext uri="{FF2B5EF4-FFF2-40B4-BE49-F238E27FC236}">
                <a16:creationId xmlns:a16="http://schemas.microsoft.com/office/drawing/2014/main" id="{8F18A34E-412E-20BA-1ED9-3D5F8C7CE8D9}"/>
              </a:ext>
            </a:extLst>
          </p:cNvPr>
          <p:cNvSpPr/>
          <p:nvPr/>
        </p:nvSpPr>
        <p:spPr>
          <a:xfrm>
            <a:off x="225448" y="4311976"/>
            <a:ext cx="5518876" cy="287775"/>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IHAB flow is split between MHX and LTL in parallel</a:t>
            </a:r>
          </a:p>
        </p:txBody>
      </p:sp>
      <p:sp>
        <p:nvSpPr>
          <p:cNvPr id="12" name="Rectangle 11">
            <a:extLst>
              <a:ext uri="{FF2B5EF4-FFF2-40B4-BE49-F238E27FC236}">
                <a16:creationId xmlns:a16="http://schemas.microsoft.com/office/drawing/2014/main" id="{B3A2930F-9544-F119-58B7-C56BADCC539E}"/>
              </a:ext>
            </a:extLst>
          </p:cNvPr>
          <p:cNvSpPr/>
          <p:nvPr/>
        </p:nvSpPr>
        <p:spPr>
          <a:xfrm>
            <a:off x="229004" y="2393346"/>
            <a:ext cx="5518877" cy="555271"/>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HALO fluid temperature at IFHX exit is greater than its setpoint</a:t>
            </a: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AD52CB5-A440-3EA3-62A2-07ED75DABBDE}"/>
              </a:ext>
            </a:extLst>
          </p:cNvPr>
          <p:cNvSpPr/>
          <p:nvPr/>
        </p:nvSpPr>
        <p:spPr>
          <a:xfrm>
            <a:off x="227838" y="4907004"/>
            <a:ext cx="5516486" cy="26169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Excess heat on HALO is rejected to IHAB via MHX</a:t>
            </a:r>
          </a:p>
        </p:txBody>
      </p:sp>
      <p:sp>
        <p:nvSpPr>
          <p:cNvPr id="20" name="Rectangle 19">
            <a:extLst>
              <a:ext uri="{FF2B5EF4-FFF2-40B4-BE49-F238E27FC236}">
                <a16:creationId xmlns:a16="http://schemas.microsoft.com/office/drawing/2014/main" id="{84196C5B-B6B5-5344-F6FD-9C3BA4D3C337}"/>
              </a:ext>
            </a:extLst>
          </p:cNvPr>
          <p:cNvSpPr/>
          <p:nvPr/>
        </p:nvSpPr>
        <p:spPr>
          <a:xfrm>
            <a:off x="225443" y="3234783"/>
            <a:ext cx="5518881" cy="79546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IHAB MHX 3-way mixing valve PID: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Process variable: HALO MHX exit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Control variable: IHAB flowrate to MHX</a:t>
            </a:r>
          </a:p>
        </p:txBody>
      </p:sp>
      <p:cxnSp>
        <p:nvCxnSpPr>
          <p:cNvPr id="22" name="Straight Arrow Connector 21">
            <a:extLst>
              <a:ext uri="{FF2B5EF4-FFF2-40B4-BE49-F238E27FC236}">
                <a16:creationId xmlns:a16="http://schemas.microsoft.com/office/drawing/2014/main" id="{B5A60DC7-652B-14DE-29C6-99E8CE2BBE55}"/>
              </a:ext>
            </a:extLst>
          </p:cNvPr>
          <p:cNvCxnSpPr>
            <a:cxnSpLocks/>
            <a:stCxn id="11" idx="2"/>
            <a:endCxn id="16" idx="0"/>
          </p:cNvCxnSpPr>
          <p:nvPr/>
        </p:nvCxnSpPr>
        <p:spPr>
          <a:xfrm>
            <a:off x="2984886" y="4599751"/>
            <a:ext cx="1195" cy="307253"/>
          </a:xfrm>
          <a:prstGeom prst="straightConnector1">
            <a:avLst/>
          </a:prstGeom>
          <a:noFill/>
          <a:ln w="28575" cap="flat" cmpd="sng" algn="ctr">
            <a:solidFill>
              <a:schemeClr val="tx1"/>
            </a:solidFill>
            <a:prstDash val="solid"/>
            <a:miter lim="800000"/>
            <a:tailEnd type="triangle"/>
          </a:ln>
          <a:effectLst/>
        </p:spPr>
      </p:cxnSp>
      <p:cxnSp>
        <p:nvCxnSpPr>
          <p:cNvPr id="24" name="Straight Arrow Connector 23">
            <a:extLst>
              <a:ext uri="{FF2B5EF4-FFF2-40B4-BE49-F238E27FC236}">
                <a16:creationId xmlns:a16="http://schemas.microsoft.com/office/drawing/2014/main" id="{246F6717-AEF6-7B04-A533-C10A46C6C1CF}"/>
              </a:ext>
            </a:extLst>
          </p:cNvPr>
          <p:cNvCxnSpPr>
            <a:cxnSpLocks/>
            <a:stCxn id="12" idx="2"/>
            <a:endCxn id="20" idx="0"/>
          </p:cNvCxnSpPr>
          <p:nvPr/>
        </p:nvCxnSpPr>
        <p:spPr>
          <a:xfrm flipH="1">
            <a:off x="2984884" y="2948617"/>
            <a:ext cx="3559" cy="286166"/>
          </a:xfrm>
          <a:prstGeom prst="straightConnector1">
            <a:avLst/>
          </a:prstGeom>
          <a:noFill/>
          <a:ln w="28575" cap="flat" cmpd="sng" algn="ctr">
            <a:solidFill>
              <a:schemeClr val="tx1"/>
            </a:solidFill>
            <a:prstDash val="solid"/>
            <a:miter lim="800000"/>
            <a:tailEnd type="triangle"/>
          </a:ln>
          <a:effectLst/>
        </p:spPr>
      </p:cxnSp>
      <p:cxnSp>
        <p:nvCxnSpPr>
          <p:cNvPr id="25" name="Straight Arrow Connector 24">
            <a:extLst>
              <a:ext uri="{FF2B5EF4-FFF2-40B4-BE49-F238E27FC236}">
                <a16:creationId xmlns:a16="http://schemas.microsoft.com/office/drawing/2014/main" id="{5917B0A9-27A7-9E15-6A29-9AA5636EA92D}"/>
              </a:ext>
            </a:extLst>
          </p:cNvPr>
          <p:cNvCxnSpPr>
            <a:cxnSpLocks/>
            <a:stCxn id="16" idx="2"/>
            <a:endCxn id="61" idx="0"/>
          </p:cNvCxnSpPr>
          <p:nvPr/>
        </p:nvCxnSpPr>
        <p:spPr>
          <a:xfrm>
            <a:off x="2986081" y="5168703"/>
            <a:ext cx="0" cy="287775"/>
          </a:xfrm>
          <a:prstGeom prst="straightConnector1">
            <a:avLst/>
          </a:prstGeom>
          <a:noFill/>
          <a:ln w="28575" cap="flat" cmpd="sng" algn="ctr">
            <a:solidFill>
              <a:schemeClr val="tx1"/>
            </a:solidFill>
            <a:prstDash val="solid"/>
            <a:miter lim="800000"/>
            <a:tailEnd type="triangle"/>
          </a:ln>
          <a:effectLst/>
        </p:spPr>
      </p:cxnSp>
      <p:sp>
        <p:nvSpPr>
          <p:cNvPr id="61" name="Rectangle 60">
            <a:extLst>
              <a:ext uri="{FF2B5EF4-FFF2-40B4-BE49-F238E27FC236}">
                <a16:creationId xmlns:a16="http://schemas.microsoft.com/office/drawing/2014/main" id="{134B00E1-A9A3-73D6-713C-B3D3A0071E76}"/>
              </a:ext>
            </a:extLst>
          </p:cNvPr>
          <p:cNvSpPr/>
          <p:nvPr/>
        </p:nvSpPr>
        <p:spPr>
          <a:xfrm>
            <a:off x="227838" y="5456478"/>
            <a:ext cx="5516486" cy="48295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Heated fluid on IHAB is directed downstream of LTL by the solenoid valve</a:t>
            </a:r>
          </a:p>
        </p:txBody>
      </p:sp>
      <p:cxnSp>
        <p:nvCxnSpPr>
          <p:cNvPr id="65" name="Straight Arrow Connector 64">
            <a:extLst>
              <a:ext uri="{FF2B5EF4-FFF2-40B4-BE49-F238E27FC236}">
                <a16:creationId xmlns:a16="http://schemas.microsoft.com/office/drawing/2014/main" id="{EF719394-21FD-8B98-5E5E-2A27C3FBC7C3}"/>
              </a:ext>
            </a:extLst>
          </p:cNvPr>
          <p:cNvCxnSpPr>
            <a:cxnSpLocks/>
            <a:stCxn id="61" idx="2"/>
            <a:endCxn id="66" idx="0"/>
          </p:cNvCxnSpPr>
          <p:nvPr/>
        </p:nvCxnSpPr>
        <p:spPr>
          <a:xfrm>
            <a:off x="2986081" y="5939432"/>
            <a:ext cx="1428" cy="273032"/>
          </a:xfrm>
          <a:prstGeom prst="straightConnector1">
            <a:avLst/>
          </a:prstGeom>
          <a:noFill/>
          <a:ln w="28575" cap="flat" cmpd="sng" algn="ctr">
            <a:solidFill>
              <a:schemeClr val="tx1"/>
            </a:solidFill>
            <a:prstDash val="solid"/>
            <a:miter lim="800000"/>
            <a:tailEnd type="triangle"/>
          </a:ln>
          <a:effectLst/>
        </p:spPr>
      </p:cxnSp>
      <p:sp>
        <p:nvSpPr>
          <p:cNvPr id="66" name="Rectangle 65">
            <a:extLst>
              <a:ext uri="{FF2B5EF4-FFF2-40B4-BE49-F238E27FC236}">
                <a16:creationId xmlns:a16="http://schemas.microsoft.com/office/drawing/2014/main" id="{459665C7-FA8B-EDD2-0B63-9CB61C0511BC}"/>
              </a:ext>
            </a:extLst>
          </p:cNvPr>
          <p:cNvSpPr/>
          <p:nvPr/>
        </p:nvSpPr>
        <p:spPr>
          <a:xfrm>
            <a:off x="229266" y="6212464"/>
            <a:ext cx="5516486" cy="26169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IHAB rejects the excess heat</a:t>
            </a:r>
          </a:p>
        </p:txBody>
      </p:sp>
    </p:spTree>
    <p:extLst>
      <p:ext uri="{BB962C8B-B14F-4D97-AF65-F5344CB8AC3E}">
        <p14:creationId xmlns:p14="http://schemas.microsoft.com/office/powerpoint/2010/main" val="4173693721"/>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172E4F-4C03-39BE-5A91-82007A87242F}"/>
              </a:ext>
            </a:extLst>
          </p:cNvPr>
          <p:cNvPicPr>
            <a:picLocks noChangeAspect="1"/>
          </p:cNvPicPr>
          <p:nvPr/>
        </p:nvPicPr>
        <p:blipFill>
          <a:blip r:embed="rId3"/>
          <a:stretch>
            <a:fillRect/>
          </a:stretch>
        </p:blipFill>
        <p:spPr>
          <a:xfrm>
            <a:off x="6136551" y="1129987"/>
            <a:ext cx="5982787" cy="2640958"/>
          </a:xfrm>
          <a:prstGeom prst="rect">
            <a:avLst/>
          </a:prstGeom>
        </p:spPr>
      </p:pic>
      <p:sp>
        <p:nvSpPr>
          <p:cNvPr id="7" name="TextBox 6">
            <a:extLst>
              <a:ext uri="{FF2B5EF4-FFF2-40B4-BE49-F238E27FC236}">
                <a16:creationId xmlns:a16="http://schemas.microsoft.com/office/drawing/2014/main" id="{746B36A8-6534-15F7-3D0C-B3E16A60A2C1}"/>
              </a:ext>
            </a:extLst>
          </p:cNvPr>
          <p:cNvSpPr txBox="1"/>
          <p:nvPr/>
        </p:nvSpPr>
        <p:spPr>
          <a:xfrm>
            <a:off x="6095998" y="867569"/>
            <a:ext cx="5754187" cy="307777"/>
          </a:xfrm>
          <a:prstGeom prst="rect">
            <a:avLst/>
          </a:prstGeom>
          <a:noFill/>
          <a:ln>
            <a:noFill/>
          </a:ln>
        </p:spPr>
        <p:txBody>
          <a:bodyPr wrap="square" rtlCol="0">
            <a:spAutoFit/>
          </a:bodyPr>
          <a:lstStyle/>
          <a:p>
            <a:pPr algn="ctr"/>
            <a:r>
              <a:rPr lang="en-US" sz="1400" b="1" dirty="0">
                <a:latin typeface="Arial"/>
                <a:cs typeface="Arial"/>
              </a:rPr>
              <a:t>Notional nominal Cross-strapping scenario</a:t>
            </a:r>
          </a:p>
        </p:txBody>
      </p:sp>
      <p:sp>
        <p:nvSpPr>
          <p:cNvPr id="2" name="Title 1">
            <a:extLst>
              <a:ext uri="{FF2B5EF4-FFF2-40B4-BE49-F238E27FC236}">
                <a16:creationId xmlns:a16="http://schemas.microsoft.com/office/drawing/2014/main" id="{8E2611CD-B665-473F-BC2F-04C956DDB082}"/>
              </a:ext>
            </a:extLst>
          </p:cNvPr>
          <p:cNvSpPr>
            <a:spLocks noGrp="1"/>
          </p:cNvSpPr>
          <p:nvPr>
            <p:ph type="title"/>
          </p:nvPr>
        </p:nvSpPr>
        <p:spPr/>
        <p:txBody>
          <a:bodyPr/>
          <a:lstStyle/>
          <a:p>
            <a:r>
              <a:rPr lang="en-US" dirty="0"/>
              <a:t>Thermal Cross Strapping Architecture: HALO-to-IHAB</a:t>
            </a:r>
          </a:p>
        </p:txBody>
      </p:sp>
      <p:sp>
        <p:nvSpPr>
          <p:cNvPr id="3" name="Content Placeholder 2">
            <a:extLst>
              <a:ext uri="{FF2B5EF4-FFF2-40B4-BE49-F238E27FC236}">
                <a16:creationId xmlns:a16="http://schemas.microsoft.com/office/drawing/2014/main" id="{8DB148EB-FC05-41B1-9579-0C40E1F3C5CB}"/>
              </a:ext>
            </a:extLst>
          </p:cNvPr>
          <p:cNvSpPr>
            <a:spLocks noGrp="1"/>
          </p:cNvSpPr>
          <p:nvPr>
            <p:ph idx="1"/>
          </p:nvPr>
        </p:nvSpPr>
        <p:spPr>
          <a:xfrm>
            <a:off x="113213" y="918568"/>
            <a:ext cx="5284288" cy="2780902"/>
          </a:xfrm>
        </p:spPr>
        <p:txBody>
          <a:bodyPr/>
          <a:lstStyle/>
          <a:p>
            <a:r>
              <a:rPr lang="en-US" sz="2200" b="0" dirty="0">
                <a:sym typeface="Wingdings" panose="05000000000000000000" pitchFamily="2" charset="2"/>
              </a:rPr>
              <a:t>Theoretical heat transfer capability (HXC) is based on maximum flowrate available from IHAB.</a:t>
            </a:r>
            <a:endParaRPr lang="en-US" sz="2200" dirty="0">
              <a:sym typeface="Wingdings" panose="05000000000000000000" pitchFamily="2" charset="2"/>
            </a:endParaRPr>
          </a:p>
          <a:p>
            <a:pPr marL="548640" lvl="1"/>
            <a:r>
              <a:rPr lang="en-US" dirty="0">
                <a:sym typeface="Wingdings" panose="05000000000000000000" pitchFamily="2" charset="2"/>
              </a:rPr>
              <a:t>Per requirements, IHAB should be capable of accepting 2 kW from HALO nominally.</a:t>
            </a:r>
          </a:p>
          <a:p>
            <a:pPr marL="548640" lvl="1"/>
            <a:r>
              <a:rPr lang="en-US" dirty="0">
                <a:sym typeface="Wingdings" panose="05000000000000000000" pitchFamily="2" charset="2"/>
              </a:rPr>
              <a:t>Additional heat load can be transferred from HALO to IHAB if: </a:t>
            </a:r>
          </a:p>
          <a:p>
            <a:pPr marL="948690" lvl="2"/>
            <a:r>
              <a:rPr lang="en-US" dirty="0">
                <a:sym typeface="Wingdings" panose="05000000000000000000" pitchFamily="2" charset="2"/>
              </a:rPr>
              <a:t> Heat transferred is within HXC </a:t>
            </a:r>
          </a:p>
          <a:p>
            <a:pPr marL="948690" lvl="2"/>
            <a:r>
              <a:rPr lang="en-US" dirty="0">
                <a:sym typeface="Wingdings" panose="05000000000000000000" pitchFamily="2" charset="2"/>
              </a:rPr>
              <a:t> IHAB &amp; ALM have available </a:t>
            </a:r>
            <a:r>
              <a:rPr lang="en-US">
                <a:sym typeface="Wingdings" panose="05000000000000000000" pitchFamily="2" charset="2"/>
              </a:rPr>
              <a:t>thermal margins</a:t>
            </a:r>
            <a:endParaRPr lang="en-US" b="0" dirty="0"/>
          </a:p>
          <a:p>
            <a:pPr lvl="1"/>
            <a:endParaRPr lang="en-US" dirty="0"/>
          </a:p>
          <a:p>
            <a:endParaRPr lang="en-US" dirty="0"/>
          </a:p>
        </p:txBody>
      </p:sp>
      <p:cxnSp>
        <p:nvCxnSpPr>
          <p:cNvPr id="6" name="Straight Arrow Connector 5">
            <a:extLst>
              <a:ext uri="{FF2B5EF4-FFF2-40B4-BE49-F238E27FC236}">
                <a16:creationId xmlns:a16="http://schemas.microsoft.com/office/drawing/2014/main" id="{A9A3EF85-A276-9371-1438-12584A80A3EB}"/>
              </a:ext>
            </a:extLst>
          </p:cNvPr>
          <p:cNvCxnSpPr>
            <a:cxnSpLocks/>
          </p:cNvCxnSpPr>
          <p:nvPr/>
        </p:nvCxnSpPr>
        <p:spPr>
          <a:xfrm>
            <a:off x="7583648" y="2759978"/>
            <a:ext cx="710607" cy="111005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53B7C8F0-2E7B-02B8-E1FF-FAC2B4925171}"/>
              </a:ext>
            </a:extLst>
          </p:cNvPr>
          <p:cNvPicPr>
            <a:picLocks noChangeAspect="1"/>
          </p:cNvPicPr>
          <p:nvPr/>
        </p:nvPicPr>
        <p:blipFill>
          <a:blip r:embed="rId4"/>
          <a:stretch>
            <a:fillRect/>
          </a:stretch>
        </p:blipFill>
        <p:spPr>
          <a:xfrm>
            <a:off x="6187715" y="3768077"/>
            <a:ext cx="5931765" cy="2865400"/>
          </a:xfrm>
          <a:prstGeom prst="rect">
            <a:avLst/>
          </a:prstGeom>
        </p:spPr>
      </p:pic>
    </p:spTree>
    <p:extLst>
      <p:ext uri="{BB962C8B-B14F-4D97-AF65-F5344CB8AC3E}">
        <p14:creationId xmlns:p14="http://schemas.microsoft.com/office/powerpoint/2010/main" val="52193077"/>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22F46-A300-F8A1-3002-524E65E9070C}"/>
              </a:ext>
            </a:extLst>
          </p:cNvPr>
          <p:cNvPicPr>
            <a:picLocks noChangeAspect="1"/>
          </p:cNvPicPr>
          <p:nvPr/>
        </p:nvPicPr>
        <p:blipFill>
          <a:blip r:embed="rId3"/>
          <a:stretch>
            <a:fillRect/>
          </a:stretch>
        </p:blipFill>
        <p:spPr>
          <a:xfrm>
            <a:off x="6165908" y="3524252"/>
            <a:ext cx="5879482" cy="2583409"/>
          </a:xfrm>
          <a:prstGeom prst="rect">
            <a:avLst/>
          </a:prstGeom>
        </p:spPr>
      </p:pic>
      <p:sp>
        <p:nvSpPr>
          <p:cNvPr id="9" name="TextBox 8">
            <a:extLst>
              <a:ext uri="{FF2B5EF4-FFF2-40B4-BE49-F238E27FC236}">
                <a16:creationId xmlns:a16="http://schemas.microsoft.com/office/drawing/2014/main" id="{55C6A216-2B6D-9292-BFB4-6FF115D5197A}"/>
              </a:ext>
            </a:extLst>
          </p:cNvPr>
          <p:cNvSpPr txBox="1"/>
          <p:nvPr/>
        </p:nvSpPr>
        <p:spPr>
          <a:xfrm>
            <a:off x="6299591" y="3250275"/>
            <a:ext cx="5754188" cy="307777"/>
          </a:xfrm>
          <a:prstGeom prst="rect">
            <a:avLst/>
          </a:prstGeom>
          <a:noFill/>
          <a:ln>
            <a:noFill/>
          </a:ln>
        </p:spPr>
        <p:txBody>
          <a:bodyPr wrap="square" rtlCol="0">
            <a:spAutoFit/>
          </a:bodyPr>
          <a:lstStyle/>
          <a:p>
            <a:pPr algn="ctr"/>
            <a:r>
              <a:rPr lang="en-US" sz="1400" b="1" dirty="0">
                <a:latin typeface="Arial"/>
                <a:cs typeface="Arial"/>
              </a:rPr>
              <a:t>Notional IHAB-contingency Cross-strapping scenario</a:t>
            </a:r>
          </a:p>
        </p:txBody>
      </p:sp>
      <p:sp>
        <p:nvSpPr>
          <p:cNvPr id="2" name="Title 1">
            <a:extLst>
              <a:ext uri="{FF2B5EF4-FFF2-40B4-BE49-F238E27FC236}">
                <a16:creationId xmlns:a16="http://schemas.microsoft.com/office/drawing/2014/main" id="{8E2611CD-B665-473F-BC2F-04C956DDB082}"/>
              </a:ext>
            </a:extLst>
          </p:cNvPr>
          <p:cNvSpPr>
            <a:spLocks noGrp="1"/>
          </p:cNvSpPr>
          <p:nvPr>
            <p:ph type="title"/>
          </p:nvPr>
        </p:nvSpPr>
        <p:spPr/>
        <p:txBody>
          <a:bodyPr/>
          <a:lstStyle/>
          <a:p>
            <a:r>
              <a:rPr lang="en-US" dirty="0"/>
              <a:t>Thermal Cross Strapping Architecture: IHAB-to-HALO</a:t>
            </a:r>
          </a:p>
        </p:txBody>
      </p:sp>
      <p:sp>
        <p:nvSpPr>
          <p:cNvPr id="10" name="Rectangle 9">
            <a:extLst>
              <a:ext uri="{FF2B5EF4-FFF2-40B4-BE49-F238E27FC236}">
                <a16:creationId xmlns:a16="http://schemas.microsoft.com/office/drawing/2014/main" id="{7BD23121-6385-C362-1723-F248D96A4B03}"/>
              </a:ext>
            </a:extLst>
          </p:cNvPr>
          <p:cNvSpPr/>
          <p:nvPr/>
        </p:nvSpPr>
        <p:spPr>
          <a:xfrm>
            <a:off x="321845" y="4005191"/>
            <a:ext cx="5606472" cy="42976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rPr>
              <a:t>HALO reduces IFHX temperature to accept heat from IHAB</a:t>
            </a:r>
            <a:endParaRPr lang="en-US" sz="1400" kern="0" dirty="0">
              <a:solidFill>
                <a:prstClr val="black"/>
              </a:solidFill>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prstClr val="black"/>
                </a:solidFill>
                <a:effectLst/>
                <a:uLnTx/>
                <a:uFillTx/>
                <a:latin typeface="Calibri" panose="020F0502020204030204"/>
                <a:ea typeface="+mn-ea"/>
                <a:cs typeface="+mn-cs"/>
              </a:rPr>
              <a:t>(possible option to adjust flowrate to accept increased heat loads)</a:t>
            </a:r>
            <a:endPar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6503BFE-F9D7-4C30-42DD-98260E83D613}"/>
              </a:ext>
            </a:extLst>
          </p:cNvPr>
          <p:cNvSpPr/>
          <p:nvPr/>
        </p:nvSpPr>
        <p:spPr>
          <a:xfrm>
            <a:off x="321845" y="2824978"/>
            <a:ext cx="5606472" cy="32004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rPr>
              <a:t>IHAB fluid temperature at</a:t>
            </a:r>
            <a:r>
              <a:rPr lang="en-US" sz="1400" kern="0" dirty="0">
                <a:solidFill>
                  <a:prstClr val="black"/>
                </a:solidFill>
                <a:latin typeface="Calibri" panose="020F0502020204030204"/>
              </a:rPr>
              <a:t> </a:t>
            </a:r>
            <a:r>
              <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rPr>
              <a:t>IFHX exit is greater than its setpoint</a:t>
            </a:r>
            <a:endParaRPr kumimoji="0" lang="en-US" sz="120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699C5D3-3911-2A04-6A1C-B8817434FB69}"/>
              </a:ext>
            </a:extLst>
          </p:cNvPr>
          <p:cNvSpPr/>
          <p:nvPr/>
        </p:nvSpPr>
        <p:spPr>
          <a:xfrm>
            <a:off x="323273" y="4640607"/>
            <a:ext cx="5606472" cy="61579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rPr>
              <a:t>HALO accepts heat from MHX and its fluid temperature increases up to CHX inlet setpoint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prstClr val="black"/>
                </a:solidFill>
                <a:effectLst/>
                <a:uLnTx/>
                <a:uFillTx/>
                <a:latin typeface="Calibri" panose="020F0502020204030204"/>
                <a:ea typeface="+mn-ea"/>
                <a:cs typeface="+mn-cs"/>
              </a:rPr>
              <a:t>(higher temperatures may be allowed during contingencies)</a:t>
            </a:r>
          </a:p>
        </p:txBody>
      </p:sp>
      <p:sp>
        <p:nvSpPr>
          <p:cNvPr id="15" name="Rectangle 14">
            <a:extLst>
              <a:ext uri="{FF2B5EF4-FFF2-40B4-BE49-F238E27FC236}">
                <a16:creationId xmlns:a16="http://schemas.microsoft.com/office/drawing/2014/main" id="{F4296DD8-F5D4-F78E-7122-3F5C9F9B2231}"/>
              </a:ext>
            </a:extLst>
          </p:cNvPr>
          <p:cNvSpPr/>
          <p:nvPr/>
        </p:nvSpPr>
        <p:spPr>
          <a:xfrm>
            <a:off x="323273" y="3343732"/>
            <a:ext cx="5606472" cy="45247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rPr>
              <a:t>3wmv starts flowing to HALO (full flow-through MHX, unless oversharing occurs)</a:t>
            </a:r>
            <a:endParaRPr kumimoji="0" lang="en-US" sz="120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015F4621-F3EA-8F4B-EA43-84CDDED0462A}"/>
              </a:ext>
            </a:extLst>
          </p:cNvPr>
          <p:cNvCxnSpPr>
            <a:cxnSpLocks/>
            <a:stCxn id="10" idx="2"/>
            <a:endCxn id="14" idx="0"/>
          </p:cNvCxnSpPr>
          <p:nvPr/>
        </p:nvCxnSpPr>
        <p:spPr>
          <a:xfrm>
            <a:off x="3125081" y="4434959"/>
            <a:ext cx="1428" cy="205648"/>
          </a:xfrm>
          <a:prstGeom prst="straightConnector1">
            <a:avLst/>
          </a:prstGeom>
          <a:noFill/>
          <a:ln w="28575" cap="flat" cmpd="sng" algn="ctr">
            <a:solidFill>
              <a:schemeClr val="tx1"/>
            </a:solidFill>
            <a:prstDash val="solid"/>
            <a:miter lim="800000"/>
            <a:tailEnd type="triangle"/>
          </a:ln>
          <a:effectLst/>
        </p:spPr>
      </p:cxnSp>
      <p:cxnSp>
        <p:nvCxnSpPr>
          <p:cNvPr id="20" name="Straight Arrow Connector 19">
            <a:extLst>
              <a:ext uri="{FF2B5EF4-FFF2-40B4-BE49-F238E27FC236}">
                <a16:creationId xmlns:a16="http://schemas.microsoft.com/office/drawing/2014/main" id="{01B3756E-9E8E-00FC-615C-BA2D1C343611}"/>
              </a:ext>
            </a:extLst>
          </p:cNvPr>
          <p:cNvCxnSpPr>
            <a:cxnSpLocks/>
            <a:stCxn id="15" idx="2"/>
            <a:endCxn id="10" idx="0"/>
          </p:cNvCxnSpPr>
          <p:nvPr/>
        </p:nvCxnSpPr>
        <p:spPr>
          <a:xfrm flipH="1">
            <a:off x="3125081" y="3796204"/>
            <a:ext cx="1428" cy="208987"/>
          </a:xfrm>
          <a:prstGeom prst="straightConnector1">
            <a:avLst/>
          </a:prstGeom>
          <a:noFill/>
          <a:ln w="28575" cap="flat" cmpd="sng" algn="ctr">
            <a:solidFill>
              <a:schemeClr val="tx1"/>
            </a:solidFill>
            <a:prstDash val="solid"/>
            <a:miter lim="800000"/>
            <a:tailEnd type="triangle"/>
          </a:ln>
          <a:effectLst/>
        </p:spPr>
      </p:cxnSp>
      <p:cxnSp>
        <p:nvCxnSpPr>
          <p:cNvPr id="21" name="Straight Arrow Connector 20">
            <a:extLst>
              <a:ext uri="{FF2B5EF4-FFF2-40B4-BE49-F238E27FC236}">
                <a16:creationId xmlns:a16="http://schemas.microsoft.com/office/drawing/2014/main" id="{85A4E736-F4B7-5213-9D2C-D093EB1F76D6}"/>
              </a:ext>
            </a:extLst>
          </p:cNvPr>
          <p:cNvCxnSpPr>
            <a:cxnSpLocks/>
            <a:stCxn id="11" idx="2"/>
            <a:endCxn id="15" idx="0"/>
          </p:cNvCxnSpPr>
          <p:nvPr/>
        </p:nvCxnSpPr>
        <p:spPr>
          <a:xfrm>
            <a:off x="3125081" y="3145018"/>
            <a:ext cx="1428" cy="198714"/>
          </a:xfrm>
          <a:prstGeom prst="straightConnector1">
            <a:avLst/>
          </a:prstGeom>
          <a:noFill/>
          <a:ln w="28575" cap="flat" cmpd="sng" algn="ctr">
            <a:solidFill>
              <a:schemeClr val="tx1"/>
            </a:solidFill>
            <a:prstDash val="solid"/>
            <a:miter lim="800000"/>
            <a:tailEnd type="triangle"/>
          </a:ln>
          <a:effectLst/>
        </p:spPr>
      </p:cxnSp>
      <p:cxnSp>
        <p:nvCxnSpPr>
          <p:cNvPr id="22" name="Straight Arrow Connector 21">
            <a:extLst>
              <a:ext uri="{FF2B5EF4-FFF2-40B4-BE49-F238E27FC236}">
                <a16:creationId xmlns:a16="http://schemas.microsoft.com/office/drawing/2014/main" id="{B2AF063D-05BC-6B20-4E9C-241FA54AD7C2}"/>
              </a:ext>
            </a:extLst>
          </p:cNvPr>
          <p:cNvCxnSpPr>
            <a:cxnSpLocks/>
            <a:stCxn id="14" idx="2"/>
            <a:endCxn id="23" idx="0"/>
          </p:cNvCxnSpPr>
          <p:nvPr/>
        </p:nvCxnSpPr>
        <p:spPr>
          <a:xfrm>
            <a:off x="3126509" y="5256399"/>
            <a:ext cx="3108" cy="182460"/>
          </a:xfrm>
          <a:prstGeom prst="straightConnector1">
            <a:avLst/>
          </a:prstGeom>
          <a:noFill/>
          <a:ln w="28575" cap="flat" cmpd="sng" algn="ctr">
            <a:solidFill>
              <a:schemeClr val="tx1"/>
            </a:solidFill>
            <a:prstDash val="solid"/>
            <a:miter lim="800000"/>
            <a:tailEnd type="triangle"/>
          </a:ln>
          <a:effectLst/>
        </p:spPr>
      </p:cxnSp>
      <p:sp>
        <p:nvSpPr>
          <p:cNvPr id="23" name="Rectangle 22">
            <a:extLst>
              <a:ext uri="{FF2B5EF4-FFF2-40B4-BE49-F238E27FC236}">
                <a16:creationId xmlns:a16="http://schemas.microsoft.com/office/drawing/2014/main" id="{97B4FB40-8D1B-128D-AF2C-DCF7E96D9021}"/>
              </a:ext>
            </a:extLst>
          </p:cNvPr>
          <p:cNvSpPr/>
          <p:nvPr/>
        </p:nvSpPr>
        <p:spPr>
          <a:xfrm>
            <a:off x="326381" y="5438859"/>
            <a:ext cx="5606472" cy="42976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panose="020F0502020204030204"/>
              </a:rPr>
              <a:t>Cooled fluid on IHAB is directed towards the LTL inlet on IHAB by the solenoid valve</a:t>
            </a:r>
            <a:endPar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6BA4FE30-03A5-A800-2B90-3004C68C5482}"/>
              </a:ext>
            </a:extLst>
          </p:cNvPr>
          <p:cNvCxnSpPr>
            <a:cxnSpLocks/>
            <a:stCxn id="23" idx="2"/>
            <a:endCxn id="25" idx="0"/>
          </p:cNvCxnSpPr>
          <p:nvPr/>
        </p:nvCxnSpPr>
        <p:spPr>
          <a:xfrm flipH="1">
            <a:off x="3126509" y="5868627"/>
            <a:ext cx="3108" cy="198714"/>
          </a:xfrm>
          <a:prstGeom prst="straightConnector1">
            <a:avLst/>
          </a:prstGeom>
          <a:noFill/>
          <a:ln w="28575" cap="flat" cmpd="sng" algn="ctr">
            <a:solidFill>
              <a:schemeClr val="tx1"/>
            </a:solidFill>
            <a:prstDash val="solid"/>
            <a:miter lim="800000"/>
            <a:tailEnd type="triangle"/>
          </a:ln>
          <a:effectLst/>
        </p:spPr>
      </p:cxnSp>
      <p:sp>
        <p:nvSpPr>
          <p:cNvPr id="25" name="Rectangle 24">
            <a:extLst>
              <a:ext uri="{FF2B5EF4-FFF2-40B4-BE49-F238E27FC236}">
                <a16:creationId xmlns:a16="http://schemas.microsoft.com/office/drawing/2014/main" id="{2F1D4B77-D303-4506-EB8D-CE48C636362D}"/>
              </a:ext>
            </a:extLst>
          </p:cNvPr>
          <p:cNvSpPr/>
          <p:nvPr/>
        </p:nvSpPr>
        <p:spPr>
          <a:xfrm>
            <a:off x="323273" y="6067341"/>
            <a:ext cx="5606472" cy="32004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Calibri" panose="020F0502020204030204"/>
                <a:ea typeface="+mn-ea"/>
                <a:cs typeface="+mn-cs"/>
              </a:rPr>
              <a:t>HALO rejects some excess heat from IHAB</a:t>
            </a:r>
          </a:p>
        </p:txBody>
      </p:sp>
      <p:sp>
        <p:nvSpPr>
          <p:cNvPr id="5" name="Content Placeholder 2">
            <a:extLst>
              <a:ext uri="{FF2B5EF4-FFF2-40B4-BE49-F238E27FC236}">
                <a16:creationId xmlns:a16="http://schemas.microsoft.com/office/drawing/2014/main" id="{C8F1B373-4FA9-9922-E820-070AF29EBFB2}"/>
              </a:ext>
            </a:extLst>
          </p:cNvPr>
          <p:cNvSpPr>
            <a:spLocks noGrp="1"/>
          </p:cNvSpPr>
          <p:nvPr>
            <p:ph idx="1"/>
          </p:nvPr>
        </p:nvSpPr>
        <p:spPr>
          <a:xfrm>
            <a:off x="113210" y="867568"/>
            <a:ext cx="12078789" cy="1924736"/>
          </a:xfrm>
        </p:spPr>
        <p:txBody>
          <a:bodyPr/>
          <a:lstStyle/>
          <a:p>
            <a:r>
              <a:rPr lang="en-US" sz="1800" b="0" dirty="0"/>
              <a:t>As a contingency scenario, IHAB-to-HALO heat transfer cases occur when IHAB rejects heat to HALO via the HALO/IHAB-MHX.</a:t>
            </a:r>
          </a:p>
          <a:p>
            <a:pPr lvl="1"/>
            <a:r>
              <a:rPr lang="en-US" sz="1600" dirty="0"/>
              <a:t>On HALO, MHX is downstream of IFHX and upstream of its ITCS components as an additional heat load.</a:t>
            </a:r>
          </a:p>
          <a:p>
            <a:pPr lvl="1"/>
            <a:r>
              <a:rPr lang="en-US" sz="1600" dirty="0"/>
              <a:t>On IHAB, MHX is downstream of the IFHX and upstream of the LTL as a supplemental heat rejection component.</a:t>
            </a:r>
          </a:p>
          <a:p>
            <a:r>
              <a:rPr lang="en-US" sz="1800" b="0" dirty="0"/>
              <a:t>Heat Transfer capability depends on the minimum HALO IFHX temperature possible.</a:t>
            </a:r>
          </a:p>
          <a:p>
            <a:pPr lvl="1"/>
            <a:r>
              <a:rPr lang="en-US" sz="1600" dirty="0"/>
              <a:t>HXC may also be increased by allowing elevated setpoint temperatures during contingencies.</a:t>
            </a:r>
          </a:p>
        </p:txBody>
      </p:sp>
    </p:spTree>
    <p:extLst>
      <p:ext uri="{BB962C8B-B14F-4D97-AF65-F5344CB8AC3E}">
        <p14:creationId xmlns:p14="http://schemas.microsoft.com/office/powerpoint/2010/main" val="1591629238"/>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25BE9-7743-E938-0137-1F38A2768C1D}"/>
              </a:ext>
            </a:extLst>
          </p:cNvPr>
          <p:cNvPicPr>
            <a:picLocks noChangeAspect="1"/>
          </p:cNvPicPr>
          <p:nvPr/>
        </p:nvPicPr>
        <p:blipFill>
          <a:blip r:embed="rId3"/>
          <a:stretch>
            <a:fillRect/>
          </a:stretch>
        </p:blipFill>
        <p:spPr>
          <a:xfrm>
            <a:off x="6165908" y="1213728"/>
            <a:ext cx="5912878" cy="2598083"/>
          </a:xfrm>
          <a:prstGeom prst="rect">
            <a:avLst/>
          </a:prstGeom>
        </p:spPr>
      </p:pic>
      <p:sp>
        <p:nvSpPr>
          <p:cNvPr id="9" name="TextBox 8">
            <a:extLst>
              <a:ext uri="{FF2B5EF4-FFF2-40B4-BE49-F238E27FC236}">
                <a16:creationId xmlns:a16="http://schemas.microsoft.com/office/drawing/2014/main" id="{55C6A216-2B6D-9292-BFB4-6FF115D5197A}"/>
              </a:ext>
            </a:extLst>
          </p:cNvPr>
          <p:cNvSpPr txBox="1"/>
          <p:nvPr/>
        </p:nvSpPr>
        <p:spPr>
          <a:xfrm>
            <a:off x="6324598" y="946862"/>
            <a:ext cx="5754188" cy="307777"/>
          </a:xfrm>
          <a:prstGeom prst="rect">
            <a:avLst/>
          </a:prstGeom>
          <a:noFill/>
          <a:ln>
            <a:noFill/>
          </a:ln>
        </p:spPr>
        <p:txBody>
          <a:bodyPr wrap="square" rtlCol="0">
            <a:spAutoFit/>
          </a:bodyPr>
          <a:lstStyle/>
          <a:p>
            <a:pPr algn="ctr"/>
            <a:r>
              <a:rPr lang="en-US" sz="1400" b="1" dirty="0">
                <a:latin typeface="Arial"/>
                <a:cs typeface="Arial"/>
              </a:rPr>
              <a:t>Notional IHAB-contingency Cross-strapping scenario</a:t>
            </a:r>
          </a:p>
        </p:txBody>
      </p:sp>
      <p:sp>
        <p:nvSpPr>
          <p:cNvPr id="2" name="Title 1">
            <a:extLst>
              <a:ext uri="{FF2B5EF4-FFF2-40B4-BE49-F238E27FC236}">
                <a16:creationId xmlns:a16="http://schemas.microsoft.com/office/drawing/2014/main" id="{8E2611CD-B665-473F-BC2F-04C956DDB082}"/>
              </a:ext>
            </a:extLst>
          </p:cNvPr>
          <p:cNvSpPr>
            <a:spLocks noGrp="1"/>
          </p:cNvSpPr>
          <p:nvPr>
            <p:ph type="title"/>
          </p:nvPr>
        </p:nvSpPr>
        <p:spPr/>
        <p:txBody>
          <a:bodyPr/>
          <a:lstStyle/>
          <a:p>
            <a:r>
              <a:rPr lang="en-US" dirty="0"/>
              <a:t>Thermal Cross Strapping Architecture IHAB-to-ALM</a:t>
            </a:r>
          </a:p>
        </p:txBody>
      </p:sp>
      <p:sp>
        <p:nvSpPr>
          <p:cNvPr id="6" name="Content Placeholder 2">
            <a:extLst>
              <a:ext uri="{FF2B5EF4-FFF2-40B4-BE49-F238E27FC236}">
                <a16:creationId xmlns:a16="http://schemas.microsoft.com/office/drawing/2014/main" id="{A12642AE-2E94-0B01-0012-05D54C570D5F}"/>
              </a:ext>
            </a:extLst>
          </p:cNvPr>
          <p:cNvSpPr>
            <a:spLocks noGrp="1"/>
          </p:cNvSpPr>
          <p:nvPr>
            <p:ph idx="1"/>
          </p:nvPr>
        </p:nvSpPr>
        <p:spPr>
          <a:xfrm>
            <a:off x="113212" y="867569"/>
            <a:ext cx="5789362" cy="5757519"/>
          </a:xfrm>
        </p:spPr>
        <p:txBody>
          <a:bodyPr/>
          <a:lstStyle/>
          <a:p>
            <a:r>
              <a:rPr lang="en-US" sz="1800" b="0" dirty="0"/>
              <a:t>ALM ITCS architecture and design is not known</a:t>
            </a:r>
          </a:p>
          <a:p>
            <a:r>
              <a:rPr lang="en-US" sz="1800" b="0" dirty="0"/>
              <a:t>Instead, the following assumptions are made:</a:t>
            </a:r>
          </a:p>
          <a:p>
            <a:pPr lvl="1"/>
            <a:r>
              <a:rPr lang="en-US" sz="1600" b="0" dirty="0"/>
              <a:t>ALM ITCS conditions are parametrized as inputs for the heat transfer capability between IHAB/ALM:</a:t>
            </a:r>
          </a:p>
          <a:p>
            <a:pPr lvl="2"/>
            <a:r>
              <a:rPr lang="en-US" sz="1600" dirty="0"/>
              <a:t>ALM fluid inlet temp</a:t>
            </a:r>
            <a:r>
              <a:rPr lang="en-US" sz="1600" b="0" dirty="0"/>
              <a:t>e</a:t>
            </a:r>
            <a:r>
              <a:rPr lang="en-US" sz="1600" dirty="0"/>
              <a:t>rature to MHX</a:t>
            </a:r>
          </a:p>
          <a:p>
            <a:pPr lvl="2"/>
            <a:r>
              <a:rPr lang="en-US" sz="1600" dirty="0"/>
              <a:t>ALM fluid maximum exit temperature allowed from MHX</a:t>
            </a:r>
          </a:p>
          <a:p>
            <a:pPr lvl="2"/>
            <a:r>
              <a:rPr lang="en-US" sz="1600" dirty="0"/>
              <a:t>ALM flowrate through the MHX</a:t>
            </a:r>
          </a:p>
          <a:p>
            <a:pPr lvl="1"/>
            <a:r>
              <a:rPr lang="en-US" sz="1600" dirty="0"/>
              <a:t>IHAB inlet temperature to the MHX is also parametrized.</a:t>
            </a:r>
          </a:p>
          <a:p>
            <a:r>
              <a:rPr lang="en-US" sz="1800" b="0" dirty="0"/>
              <a:t>Results:</a:t>
            </a:r>
          </a:p>
          <a:p>
            <a:pPr lvl="1"/>
            <a:r>
              <a:rPr lang="en-US" sz="1600" b="0" dirty="0"/>
              <a:t>Heat transfer capability is mapped as a function of the ALM inlet variables and IHAB inlet temperature assumption.</a:t>
            </a:r>
          </a:p>
          <a:p>
            <a:pPr lvl="1"/>
            <a:r>
              <a:rPr lang="en-US" sz="1600" dirty="0"/>
              <a:t>Results can provide guidance on ALM interface requirements based on goal heat transfer capabilities.</a:t>
            </a:r>
          </a:p>
          <a:p>
            <a:pPr lvl="1"/>
            <a:r>
              <a:rPr lang="en-US" sz="1600" b="0" dirty="0"/>
              <a:t>As ALM design matures, HXC is can be better defined.</a:t>
            </a:r>
          </a:p>
        </p:txBody>
      </p:sp>
      <p:pic>
        <p:nvPicPr>
          <p:cNvPr id="29" name="Picture 28">
            <a:extLst>
              <a:ext uri="{FF2B5EF4-FFF2-40B4-BE49-F238E27FC236}">
                <a16:creationId xmlns:a16="http://schemas.microsoft.com/office/drawing/2014/main" id="{D86BCE9C-91AF-8E3A-2A54-927BF466B4F1}"/>
              </a:ext>
            </a:extLst>
          </p:cNvPr>
          <p:cNvPicPr>
            <a:picLocks noChangeAspect="1"/>
          </p:cNvPicPr>
          <p:nvPr/>
        </p:nvPicPr>
        <p:blipFill rotWithShape="1">
          <a:blip r:embed="rId4"/>
          <a:srcRect t="6807"/>
          <a:stretch/>
        </p:blipFill>
        <p:spPr>
          <a:xfrm>
            <a:off x="7359718" y="4142254"/>
            <a:ext cx="3828620" cy="2482834"/>
          </a:xfrm>
          <a:prstGeom prst="rect">
            <a:avLst/>
          </a:prstGeom>
        </p:spPr>
      </p:pic>
      <p:sp>
        <p:nvSpPr>
          <p:cNvPr id="30" name="TextBox 29">
            <a:extLst>
              <a:ext uri="{FF2B5EF4-FFF2-40B4-BE49-F238E27FC236}">
                <a16:creationId xmlns:a16="http://schemas.microsoft.com/office/drawing/2014/main" id="{4B152AC3-C8AC-BEFC-7DCE-B6090CCE9C19}"/>
              </a:ext>
            </a:extLst>
          </p:cNvPr>
          <p:cNvSpPr txBox="1"/>
          <p:nvPr/>
        </p:nvSpPr>
        <p:spPr>
          <a:xfrm>
            <a:off x="6937693" y="3915010"/>
            <a:ext cx="4672669" cy="276999"/>
          </a:xfrm>
          <a:prstGeom prst="rect">
            <a:avLst/>
          </a:prstGeom>
          <a:noFill/>
          <a:ln>
            <a:noFill/>
          </a:ln>
        </p:spPr>
        <p:txBody>
          <a:bodyPr wrap="square" rtlCol="0">
            <a:spAutoFit/>
          </a:bodyPr>
          <a:lstStyle/>
          <a:p>
            <a:pPr algn="ctr"/>
            <a:r>
              <a:rPr lang="en-US" sz="1200" b="1" dirty="0">
                <a:latin typeface="Arial"/>
                <a:cs typeface="Arial"/>
              </a:rPr>
              <a:t>IHAB-to-ALM HXC [W] vs ALM flowrate to MHX [lbm/hr]</a:t>
            </a:r>
          </a:p>
        </p:txBody>
      </p:sp>
    </p:spTree>
    <p:extLst>
      <p:ext uri="{BB962C8B-B14F-4D97-AF65-F5344CB8AC3E}">
        <p14:creationId xmlns:p14="http://schemas.microsoft.com/office/powerpoint/2010/main" val="3714989775"/>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C8171-4B6A-68BA-9187-87EF221BDC5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869FF51-6E67-F9C8-0050-A7A1F86B71BA}"/>
              </a:ext>
            </a:extLst>
          </p:cNvPr>
          <p:cNvSpPr>
            <a:spLocks noGrp="1"/>
          </p:cNvSpPr>
          <p:nvPr>
            <p:ph type="body" idx="1"/>
          </p:nvPr>
        </p:nvSpPr>
        <p:spPr/>
        <p:txBody>
          <a:bodyPr/>
          <a:lstStyle/>
          <a:p>
            <a:r>
              <a:rPr lang="en-US" sz="4000" dirty="0"/>
              <a:t>Gateway Thermal Challenges </a:t>
            </a:r>
          </a:p>
        </p:txBody>
      </p:sp>
    </p:spTree>
    <p:extLst>
      <p:ext uri="{BB962C8B-B14F-4D97-AF65-F5344CB8AC3E}">
        <p14:creationId xmlns:p14="http://schemas.microsoft.com/office/powerpoint/2010/main" val="343496442"/>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4A4A2C1-9EF4-539B-6F94-B613090E3FF0}"/>
              </a:ext>
            </a:extLst>
          </p:cNvPr>
          <p:cNvPicPr>
            <a:picLocks noChangeAspect="1"/>
          </p:cNvPicPr>
          <p:nvPr/>
        </p:nvPicPr>
        <p:blipFill>
          <a:blip r:embed="rId2"/>
          <a:stretch>
            <a:fillRect/>
          </a:stretch>
        </p:blipFill>
        <p:spPr>
          <a:xfrm>
            <a:off x="6693799" y="3564734"/>
            <a:ext cx="4838700" cy="1876425"/>
          </a:xfrm>
          <a:prstGeom prst="rect">
            <a:avLst/>
          </a:prstGeom>
        </p:spPr>
      </p:pic>
      <p:sp>
        <p:nvSpPr>
          <p:cNvPr id="2" name="Title 1">
            <a:extLst>
              <a:ext uri="{FF2B5EF4-FFF2-40B4-BE49-F238E27FC236}">
                <a16:creationId xmlns:a16="http://schemas.microsoft.com/office/drawing/2014/main" id="{F7061CD9-BDE7-345D-68AF-0C73FB30E5C1}"/>
              </a:ext>
            </a:extLst>
          </p:cNvPr>
          <p:cNvSpPr>
            <a:spLocks noGrp="1"/>
          </p:cNvSpPr>
          <p:nvPr>
            <p:ph type="title"/>
          </p:nvPr>
        </p:nvSpPr>
        <p:spPr/>
        <p:txBody>
          <a:bodyPr/>
          <a:lstStyle/>
          <a:p>
            <a:r>
              <a:rPr lang="en-US" dirty="0"/>
              <a:t>Docking Challenges </a:t>
            </a:r>
          </a:p>
        </p:txBody>
      </p:sp>
      <p:sp>
        <p:nvSpPr>
          <p:cNvPr id="3" name="Content Placeholder 2">
            <a:extLst>
              <a:ext uri="{FF2B5EF4-FFF2-40B4-BE49-F238E27FC236}">
                <a16:creationId xmlns:a16="http://schemas.microsoft.com/office/drawing/2014/main" id="{B53B3CCA-3384-313A-C8DE-47BEC1285580}"/>
              </a:ext>
            </a:extLst>
          </p:cNvPr>
          <p:cNvSpPr>
            <a:spLocks noGrp="1"/>
          </p:cNvSpPr>
          <p:nvPr>
            <p:ph idx="1"/>
          </p:nvPr>
        </p:nvSpPr>
        <p:spPr/>
        <p:txBody>
          <a:bodyPr/>
          <a:lstStyle/>
          <a:p>
            <a:r>
              <a:rPr lang="en-US" dirty="0"/>
              <a:t>Delta interface temperatures between docking surfaces</a:t>
            </a:r>
          </a:p>
          <a:p>
            <a:pPr lvl="1"/>
            <a:r>
              <a:rPr lang="en-US" dirty="0"/>
              <a:t>Unless the docking vehicle is side to sun, one port is shaded and other is in sunlight </a:t>
            </a:r>
          </a:p>
          <a:p>
            <a:r>
              <a:rPr lang="en-US" dirty="0"/>
              <a:t>HALO side to sun </a:t>
            </a:r>
          </a:p>
          <a:p>
            <a:r>
              <a:rPr lang="en-US" dirty="0"/>
              <a:t>Feathering</a:t>
            </a:r>
          </a:p>
        </p:txBody>
      </p:sp>
      <p:cxnSp>
        <p:nvCxnSpPr>
          <p:cNvPr id="16" name="Straight Connector 15">
            <a:extLst>
              <a:ext uri="{FF2B5EF4-FFF2-40B4-BE49-F238E27FC236}">
                <a16:creationId xmlns:a16="http://schemas.microsoft.com/office/drawing/2014/main" id="{FDDDA0FB-28F3-DB36-2AF8-75DA0299CC8A}"/>
              </a:ext>
            </a:extLst>
          </p:cNvPr>
          <p:cNvCxnSpPr>
            <a:cxnSpLocks/>
          </p:cNvCxnSpPr>
          <p:nvPr/>
        </p:nvCxnSpPr>
        <p:spPr>
          <a:xfrm flipH="1">
            <a:off x="10805160" y="3916680"/>
            <a:ext cx="460573" cy="104068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853586C4-E54A-C772-37E8-0C7535DBCAF0}"/>
              </a:ext>
            </a:extLst>
          </p:cNvPr>
          <p:cNvSpPr txBox="1"/>
          <p:nvPr/>
        </p:nvSpPr>
        <p:spPr>
          <a:xfrm>
            <a:off x="10029339" y="3475092"/>
            <a:ext cx="1203297" cy="507831"/>
          </a:xfrm>
          <a:prstGeom prst="rect">
            <a:avLst/>
          </a:prstGeom>
          <a:noFill/>
        </p:spPr>
        <p:txBody>
          <a:bodyPr wrap="square" rtlCol="0">
            <a:spAutoFit/>
          </a:bodyPr>
          <a:lstStyle/>
          <a:p>
            <a:pPr algn="ctr"/>
            <a:r>
              <a:rPr lang="en-US" sz="900" dirty="0">
                <a:latin typeface="Arial"/>
                <a:cs typeface="Arial"/>
              </a:rPr>
              <a:t>Positive IHAB radiator feather direction</a:t>
            </a:r>
          </a:p>
        </p:txBody>
      </p:sp>
      <p:sp>
        <p:nvSpPr>
          <p:cNvPr id="18" name="Arc 17">
            <a:extLst>
              <a:ext uri="{FF2B5EF4-FFF2-40B4-BE49-F238E27FC236}">
                <a16:creationId xmlns:a16="http://schemas.microsoft.com/office/drawing/2014/main" id="{B7F8EE6F-4663-E942-32A3-B78FB7D5B326}"/>
              </a:ext>
            </a:extLst>
          </p:cNvPr>
          <p:cNvSpPr/>
          <p:nvPr/>
        </p:nvSpPr>
        <p:spPr>
          <a:xfrm flipH="1">
            <a:off x="10782300" y="3819376"/>
            <a:ext cx="504766" cy="270905"/>
          </a:xfrm>
          <a:prstGeom prst="arc">
            <a:avLst>
              <a:gd name="adj1" fmla="val 11349530"/>
              <a:gd name="adj2" fmla="val 16201378"/>
            </a:avLst>
          </a:prstGeom>
          <a:ln>
            <a:headEnd type="none" w="lg" len="lg"/>
            <a:tailEnd type="triangle" w="lg" len="lg"/>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C11CB627-68A3-DA28-49F1-42952C95D7EE}"/>
              </a:ext>
            </a:extLst>
          </p:cNvPr>
          <p:cNvSpPr txBox="1"/>
          <p:nvPr/>
        </p:nvSpPr>
        <p:spPr>
          <a:xfrm>
            <a:off x="9070767" y="5532300"/>
            <a:ext cx="1652821" cy="415498"/>
          </a:xfrm>
          <a:prstGeom prst="rect">
            <a:avLst/>
          </a:prstGeom>
          <a:solidFill>
            <a:schemeClr val="bg1"/>
          </a:solidFill>
        </p:spPr>
        <p:txBody>
          <a:bodyPr wrap="square" rtlCol="0">
            <a:spAutoFit/>
          </a:bodyPr>
          <a:lstStyle/>
          <a:p>
            <a:r>
              <a:rPr lang="en-US" sz="1050" dirty="0">
                <a:latin typeface="Arial"/>
                <a:cs typeface="Arial"/>
              </a:rPr>
              <a:t>Solar flux vector and docking vehicle direction</a:t>
            </a:r>
          </a:p>
        </p:txBody>
      </p:sp>
      <p:cxnSp>
        <p:nvCxnSpPr>
          <p:cNvPr id="20" name="Straight Arrow Connector 19">
            <a:extLst>
              <a:ext uri="{FF2B5EF4-FFF2-40B4-BE49-F238E27FC236}">
                <a16:creationId xmlns:a16="http://schemas.microsoft.com/office/drawing/2014/main" id="{6D038359-F638-B425-0287-C0590D658A28}"/>
              </a:ext>
            </a:extLst>
          </p:cNvPr>
          <p:cNvCxnSpPr>
            <a:cxnSpLocks/>
          </p:cNvCxnSpPr>
          <p:nvPr/>
        </p:nvCxnSpPr>
        <p:spPr>
          <a:xfrm flipV="1">
            <a:off x="8983980" y="5008183"/>
            <a:ext cx="0" cy="99637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347E510-14DF-B7D5-E08E-FDC02C7923B9}"/>
              </a:ext>
            </a:extLst>
          </p:cNvPr>
          <p:cNvCxnSpPr>
            <a:cxnSpLocks/>
          </p:cNvCxnSpPr>
          <p:nvPr/>
        </p:nvCxnSpPr>
        <p:spPr>
          <a:xfrm flipH="1" flipV="1">
            <a:off x="6697980" y="4450034"/>
            <a:ext cx="14097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C5E4B5B8-B83B-6245-BD8F-66B52F7EE1D2}"/>
              </a:ext>
            </a:extLst>
          </p:cNvPr>
          <p:cNvCxnSpPr>
            <a:cxnSpLocks/>
          </p:cNvCxnSpPr>
          <p:nvPr/>
        </p:nvCxnSpPr>
        <p:spPr>
          <a:xfrm>
            <a:off x="11035446" y="3788302"/>
            <a:ext cx="0" cy="1266367"/>
          </a:xfrm>
          <a:prstGeom prst="line">
            <a:avLst/>
          </a:prstGeom>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BBE26911-FDB4-52CF-04A2-6582C2EAD404}"/>
              </a:ext>
            </a:extLst>
          </p:cNvPr>
          <p:cNvSpPr txBox="1"/>
          <p:nvPr/>
        </p:nvSpPr>
        <p:spPr>
          <a:xfrm>
            <a:off x="10957609" y="4823837"/>
            <a:ext cx="649741" cy="230832"/>
          </a:xfrm>
          <a:prstGeom prst="rect">
            <a:avLst/>
          </a:prstGeom>
          <a:noFill/>
        </p:spPr>
        <p:txBody>
          <a:bodyPr wrap="square" rtlCol="0">
            <a:spAutoFit/>
          </a:bodyPr>
          <a:lstStyle/>
          <a:p>
            <a:pPr algn="ctr"/>
            <a:r>
              <a:rPr lang="en-US" sz="900" dirty="0">
                <a:latin typeface="Arial"/>
                <a:cs typeface="Arial"/>
              </a:rPr>
              <a:t>30</a:t>
            </a:r>
            <a:r>
              <a:rPr lang="en-US" sz="900" dirty="0">
                <a:latin typeface="Abadi" panose="020B0604020104020204" pitchFamily="34" charset="0"/>
                <a:cs typeface="Arial"/>
              </a:rPr>
              <a:t>°</a:t>
            </a:r>
            <a:endParaRPr lang="en-US" sz="900" dirty="0">
              <a:latin typeface="Arial"/>
              <a:cs typeface="Arial"/>
            </a:endParaRPr>
          </a:p>
        </p:txBody>
      </p:sp>
      <p:sp>
        <p:nvSpPr>
          <p:cNvPr id="14" name="TextBox 13">
            <a:extLst>
              <a:ext uri="{FF2B5EF4-FFF2-40B4-BE49-F238E27FC236}">
                <a16:creationId xmlns:a16="http://schemas.microsoft.com/office/drawing/2014/main" id="{26824285-B2D3-7829-4E06-F738B6DB4955}"/>
              </a:ext>
            </a:extLst>
          </p:cNvPr>
          <p:cNvSpPr txBox="1"/>
          <p:nvPr/>
        </p:nvSpPr>
        <p:spPr>
          <a:xfrm>
            <a:off x="7720960" y="4969079"/>
            <a:ext cx="649741" cy="230832"/>
          </a:xfrm>
          <a:prstGeom prst="rect">
            <a:avLst/>
          </a:prstGeom>
          <a:noFill/>
        </p:spPr>
        <p:txBody>
          <a:bodyPr wrap="square" rtlCol="0">
            <a:spAutoFit/>
          </a:bodyPr>
          <a:lstStyle/>
          <a:p>
            <a:pPr algn="ctr"/>
            <a:r>
              <a:rPr lang="en-US" sz="900" dirty="0">
                <a:latin typeface="Arial"/>
                <a:cs typeface="Arial"/>
              </a:rPr>
              <a:t>70</a:t>
            </a:r>
            <a:r>
              <a:rPr lang="en-US" sz="900" dirty="0">
                <a:latin typeface="Abadi" panose="020B0604020104020204" pitchFamily="34" charset="0"/>
                <a:cs typeface="Arial"/>
              </a:rPr>
              <a:t>°</a:t>
            </a:r>
            <a:endParaRPr lang="en-US" sz="900" dirty="0">
              <a:latin typeface="Arial"/>
              <a:cs typeface="Arial"/>
            </a:endParaRPr>
          </a:p>
        </p:txBody>
      </p:sp>
      <p:cxnSp>
        <p:nvCxnSpPr>
          <p:cNvPr id="15" name="Straight Connector 14">
            <a:extLst>
              <a:ext uri="{FF2B5EF4-FFF2-40B4-BE49-F238E27FC236}">
                <a16:creationId xmlns:a16="http://schemas.microsoft.com/office/drawing/2014/main" id="{A3FD78D2-56BB-758A-42AA-6F4F379F2832}"/>
              </a:ext>
            </a:extLst>
          </p:cNvPr>
          <p:cNvCxnSpPr>
            <a:cxnSpLocks/>
          </p:cNvCxnSpPr>
          <p:nvPr/>
        </p:nvCxnSpPr>
        <p:spPr>
          <a:xfrm>
            <a:off x="7211098" y="3695700"/>
            <a:ext cx="546325" cy="15621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38" name="Picture 1037">
            <a:extLst>
              <a:ext uri="{FF2B5EF4-FFF2-40B4-BE49-F238E27FC236}">
                <a16:creationId xmlns:a16="http://schemas.microsoft.com/office/drawing/2014/main" id="{04DD04D0-A123-B8B3-C8FE-28A9DF77A6F2}"/>
              </a:ext>
            </a:extLst>
          </p:cNvPr>
          <p:cNvPicPr>
            <a:picLocks noChangeAspect="1"/>
          </p:cNvPicPr>
          <p:nvPr/>
        </p:nvPicPr>
        <p:blipFill>
          <a:blip r:embed="rId3"/>
          <a:stretch>
            <a:fillRect/>
          </a:stretch>
        </p:blipFill>
        <p:spPr>
          <a:xfrm>
            <a:off x="1652311" y="3185943"/>
            <a:ext cx="1717185" cy="3248100"/>
          </a:xfrm>
          <a:prstGeom prst="rect">
            <a:avLst/>
          </a:prstGeom>
        </p:spPr>
      </p:pic>
      <p:pic>
        <p:nvPicPr>
          <p:cNvPr id="1040" name="Picture 1039">
            <a:extLst>
              <a:ext uri="{FF2B5EF4-FFF2-40B4-BE49-F238E27FC236}">
                <a16:creationId xmlns:a16="http://schemas.microsoft.com/office/drawing/2014/main" id="{AD4F0CC7-1AA9-02E2-69A6-A9FD68E0A1C8}"/>
              </a:ext>
            </a:extLst>
          </p:cNvPr>
          <p:cNvPicPr>
            <a:picLocks noChangeAspect="1"/>
          </p:cNvPicPr>
          <p:nvPr/>
        </p:nvPicPr>
        <p:blipFill>
          <a:blip r:embed="rId4"/>
          <a:stretch>
            <a:fillRect/>
          </a:stretch>
        </p:blipFill>
        <p:spPr>
          <a:xfrm>
            <a:off x="3566685" y="3185943"/>
            <a:ext cx="1670785" cy="3248100"/>
          </a:xfrm>
          <a:prstGeom prst="rect">
            <a:avLst/>
          </a:prstGeom>
        </p:spPr>
      </p:pic>
      <p:sp>
        <p:nvSpPr>
          <p:cNvPr id="1041" name="TextBox 1040">
            <a:extLst>
              <a:ext uri="{FF2B5EF4-FFF2-40B4-BE49-F238E27FC236}">
                <a16:creationId xmlns:a16="http://schemas.microsoft.com/office/drawing/2014/main" id="{E98F5956-C155-7C30-39E3-3B001D43EF85}"/>
              </a:ext>
            </a:extLst>
          </p:cNvPr>
          <p:cNvSpPr txBox="1"/>
          <p:nvPr/>
        </p:nvSpPr>
        <p:spPr>
          <a:xfrm>
            <a:off x="2063525" y="3322127"/>
            <a:ext cx="1203297" cy="369332"/>
          </a:xfrm>
          <a:prstGeom prst="rect">
            <a:avLst/>
          </a:prstGeom>
          <a:noFill/>
        </p:spPr>
        <p:txBody>
          <a:bodyPr wrap="square" rtlCol="0">
            <a:spAutoFit/>
          </a:bodyPr>
          <a:lstStyle/>
          <a:p>
            <a:pPr algn="ctr"/>
            <a:r>
              <a:rPr lang="en-US" sz="900" dirty="0">
                <a:latin typeface="Arial"/>
                <a:cs typeface="Arial"/>
              </a:rPr>
              <a:t>View from Sun - Feathered</a:t>
            </a:r>
          </a:p>
        </p:txBody>
      </p:sp>
      <p:sp>
        <p:nvSpPr>
          <p:cNvPr id="1042" name="TextBox 1041">
            <a:extLst>
              <a:ext uri="{FF2B5EF4-FFF2-40B4-BE49-F238E27FC236}">
                <a16:creationId xmlns:a16="http://schemas.microsoft.com/office/drawing/2014/main" id="{28AA96FE-3976-A255-289B-9408AB912984}"/>
              </a:ext>
            </a:extLst>
          </p:cNvPr>
          <p:cNvSpPr txBox="1"/>
          <p:nvPr/>
        </p:nvSpPr>
        <p:spPr>
          <a:xfrm>
            <a:off x="4121502" y="3359675"/>
            <a:ext cx="1203297" cy="369332"/>
          </a:xfrm>
          <a:prstGeom prst="rect">
            <a:avLst/>
          </a:prstGeom>
          <a:noFill/>
        </p:spPr>
        <p:txBody>
          <a:bodyPr wrap="square" rtlCol="0">
            <a:spAutoFit/>
          </a:bodyPr>
          <a:lstStyle/>
          <a:p>
            <a:pPr algn="ctr"/>
            <a:r>
              <a:rPr lang="en-US" sz="900" dirty="0">
                <a:latin typeface="Arial"/>
                <a:cs typeface="Arial"/>
              </a:rPr>
              <a:t>View from Sun </a:t>
            </a:r>
            <a:r>
              <a:rPr lang="en-US" sz="900">
                <a:latin typeface="Arial"/>
                <a:cs typeface="Arial"/>
              </a:rPr>
              <a:t>- nominal</a:t>
            </a:r>
            <a:endParaRPr lang="en-US" sz="900" dirty="0">
              <a:latin typeface="Arial"/>
              <a:cs typeface="Arial"/>
            </a:endParaRPr>
          </a:p>
        </p:txBody>
      </p:sp>
    </p:spTree>
    <p:extLst>
      <p:ext uri="{BB962C8B-B14F-4D97-AF65-F5344CB8AC3E}">
        <p14:creationId xmlns:p14="http://schemas.microsoft.com/office/powerpoint/2010/main" val="601326171"/>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5D7C-150F-6353-8E3E-775E56D63669}"/>
              </a:ext>
            </a:extLst>
          </p:cNvPr>
          <p:cNvSpPr>
            <a:spLocks noGrp="1"/>
          </p:cNvSpPr>
          <p:nvPr>
            <p:ph type="title"/>
          </p:nvPr>
        </p:nvSpPr>
        <p:spPr/>
        <p:txBody>
          <a:bodyPr/>
          <a:lstStyle/>
          <a:p>
            <a:r>
              <a:rPr lang="en-US" dirty="0"/>
              <a:t>Gateway Challenge: Lunar Dust</a:t>
            </a:r>
          </a:p>
        </p:txBody>
      </p:sp>
      <p:sp>
        <p:nvSpPr>
          <p:cNvPr id="3" name="Content Placeholder 2">
            <a:extLst>
              <a:ext uri="{FF2B5EF4-FFF2-40B4-BE49-F238E27FC236}">
                <a16:creationId xmlns:a16="http://schemas.microsoft.com/office/drawing/2014/main" id="{306A5BDC-C6C9-A097-8ECC-C1091057B08E}"/>
              </a:ext>
            </a:extLst>
          </p:cNvPr>
          <p:cNvSpPr>
            <a:spLocks noGrp="1"/>
          </p:cNvSpPr>
          <p:nvPr>
            <p:ph idx="1"/>
          </p:nvPr>
        </p:nvSpPr>
        <p:spPr>
          <a:xfrm>
            <a:off x="209592" y="903715"/>
            <a:ext cx="11336594" cy="5632887"/>
          </a:xfrm>
        </p:spPr>
        <p:txBody>
          <a:bodyPr/>
          <a:lstStyle/>
          <a:p>
            <a:r>
              <a:rPr lang="en-US" sz="1700" dirty="0"/>
              <a:t>Lunar dust impacts have not been thoroughly studied but preliminary results indicate even a small amount of lunar dust can significantly degrade thermal performance.</a:t>
            </a:r>
          </a:p>
          <a:p>
            <a:r>
              <a:rPr lang="en-US" sz="1700" dirty="0"/>
              <a:t>HLS will be landing on the surface of the moon and will bring back lunar dust that can potentially transfer to Gateway through docking vibrations and electrostatic charge differences between HLS and Gateway.</a:t>
            </a:r>
          </a:p>
          <a:p>
            <a:r>
              <a:rPr lang="en-US" sz="1700" dirty="0"/>
              <a:t>Lunar Dust Analysis: </a:t>
            </a:r>
          </a:p>
          <a:p>
            <a:pPr lvl="1"/>
            <a:r>
              <a:rPr lang="en-US" sz="1700" dirty="0"/>
              <a:t>Lunar dust percent area coverage (PAC) estimates how much dust can be expected on Gateway surfaces.  PAC values are pulled from the GOLDMAP analysis by Ron Lee at NASA JSC.</a:t>
            </a:r>
          </a:p>
          <a:p>
            <a:r>
              <a:rPr lang="en-US" sz="1700" dirty="0"/>
              <a:t>Lunar Dust Testing: </a:t>
            </a:r>
          </a:p>
          <a:p>
            <a:pPr lvl="1"/>
            <a:r>
              <a:rPr lang="en-US" sz="1700" dirty="0"/>
              <a:t>Gathered optical property measurements of various Lunar Dust simulants in collaboration with Purdue University. </a:t>
            </a:r>
          </a:p>
          <a:p>
            <a:pPr lvl="2"/>
            <a:r>
              <a:rPr lang="en-US" sz="1700" dirty="0"/>
              <a:t>Published poster “</a:t>
            </a:r>
            <a:r>
              <a:rPr lang="en-US" sz="1700" i="1" dirty="0"/>
              <a:t>Thermo-optical Properties of Lunar Dust Simulants</a:t>
            </a:r>
            <a:r>
              <a:rPr lang="en-US" sz="1700" dirty="0"/>
              <a:t>,” by Abby Zinecker and Brittany Spivey (2023 Lunar and Planetary Science Convention).</a:t>
            </a:r>
          </a:p>
          <a:p>
            <a:pPr lvl="1"/>
            <a:r>
              <a:rPr lang="en-US" sz="1700" dirty="0"/>
              <a:t>Vibration testing is done at JSC to understand how lunar dust adheres to certain Gateway surfaces under vibration loads.</a:t>
            </a:r>
          </a:p>
          <a:p>
            <a:pPr lvl="1"/>
            <a:r>
              <a:rPr lang="en-US" sz="1700" dirty="0"/>
              <a:t>Lunar Dust Level Sensor and Effect on Surfaces (LDES) deposit dust onto coupons of a few different materials and measure the heat rejection capability to back calculate effective emittance under various dust loads.</a:t>
            </a:r>
          </a:p>
          <a:p>
            <a:pPr lvl="2"/>
            <a:r>
              <a:rPr lang="en-US" sz="1700" dirty="0"/>
              <a:t>LDES testing and analysis is done in collaboration with other Artemis programs at NASA JSC by Katy Hurlbert.</a:t>
            </a:r>
          </a:p>
        </p:txBody>
      </p:sp>
    </p:spTree>
    <p:extLst>
      <p:ext uri="{BB962C8B-B14F-4D97-AF65-F5344CB8AC3E}">
        <p14:creationId xmlns:p14="http://schemas.microsoft.com/office/powerpoint/2010/main" val="3364729665"/>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ateway IAC7 Expanded View color.png">
            <a:extLst>
              <a:ext uri="{FF2B5EF4-FFF2-40B4-BE49-F238E27FC236}">
                <a16:creationId xmlns:a16="http://schemas.microsoft.com/office/drawing/2014/main" id="{192D8A15-EDB3-B83A-B82F-DAF2003B25AD}"/>
              </a:ext>
            </a:extLst>
          </p:cNvPr>
          <p:cNvPicPr>
            <a:picLocks noChangeAspect="1"/>
          </p:cNvPicPr>
          <p:nvPr/>
        </p:nvPicPr>
        <p:blipFill>
          <a:blip r:embed="rId3"/>
          <a:stretch>
            <a:fillRect/>
          </a:stretch>
        </p:blipFill>
        <p:spPr>
          <a:xfrm>
            <a:off x="-566055" y="-31296"/>
            <a:ext cx="11419112" cy="6463391"/>
          </a:xfrm>
          <a:prstGeom prst="rect">
            <a:avLst/>
          </a:prstGeom>
        </p:spPr>
      </p:pic>
      <p:pic>
        <p:nvPicPr>
          <p:cNvPr id="39" name="Picture 38">
            <a:extLst>
              <a:ext uri="{FF2B5EF4-FFF2-40B4-BE49-F238E27FC236}">
                <a16:creationId xmlns:a16="http://schemas.microsoft.com/office/drawing/2014/main" id="{879CA3ED-DA78-4B59-84A1-9F58B7955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40000">
            <a:off x="10442479" y="1083795"/>
            <a:ext cx="1366207" cy="972949"/>
          </a:xfrm>
          <a:prstGeom prst="rect">
            <a:avLst/>
          </a:prstGeom>
        </p:spPr>
      </p:pic>
      <p:sp>
        <p:nvSpPr>
          <p:cNvPr id="40" name="Rectangle 39">
            <a:extLst>
              <a:ext uri="{FF2B5EF4-FFF2-40B4-BE49-F238E27FC236}">
                <a16:creationId xmlns:a16="http://schemas.microsoft.com/office/drawing/2014/main" id="{0A633072-E79E-4235-9F46-C1DAD386C567}"/>
              </a:ext>
            </a:extLst>
          </p:cNvPr>
          <p:cNvSpPr/>
          <p:nvPr/>
        </p:nvSpPr>
        <p:spPr>
          <a:xfrm>
            <a:off x="0" y="-31470"/>
            <a:ext cx="12192000" cy="1254214"/>
          </a:xfrm>
          <a:prstGeom prst="rect">
            <a:avLst/>
          </a:prstGeom>
          <a:gradFill>
            <a:gsLst>
              <a:gs pos="100000">
                <a:schemeClr val="tx1"/>
              </a:gs>
              <a:gs pos="0">
                <a:schemeClr val="tx1">
                  <a:alpha val="0"/>
                </a:schemeClr>
              </a:gs>
              <a:gs pos="63000">
                <a:schemeClr val="tx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AA7A73C2-F45A-437E-B2D3-33D91E34C182}"/>
              </a:ext>
            </a:extLst>
          </p:cNvPr>
          <p:cNvSpPr txBox="1">
            <a:spLocks/>
          </p:cNvSpPr>
          <p:nvPr/>
        </p:nvSpPr>
        <p:spPr bwMode="auto">
          <a:xfrm>
            <a:off x="-123875" y="76200"/>
            <a:ext cx="12807538" cy="7397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GATEWAY INTEGRATED SPACECRAFT CONFIGURATION</a:t>
            </a:r>
          </a:p>
        </p:txBody>
      </p:sp>
      <p:sp>
        <p:nvSpPr>
          <p:cNvPr id="7" name="TextBox 6">
            <a:extLst>
              <a:ext uri="{FF2B5EF4-FFF2-40B4-BE49-F238E27FC236}">
                <a16:creationId xmlns:a16="http://schemas.microsoft.com/office/drawing/2014/main" id="{2C969756-F3BF-4A48-9DA8-8B77D85FF786}"/>
              </a:ext>
            </a:extLst>
          </p:cNvPr>
          <p:cNvSpPr txBox="1"/>
          <p:nvPr/>
        </p:nvSpPr>
        <p:spPr>
          <a:xfrm>
            <a:off x="9510343" y="3073192"/>
            <a:ext cx="1641497"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Airlock Module (ALM)</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Provider TBD</a:t>
            </a:r>
          </a:p>
        </p:txBody>
      </p:sp>
      <p:sp>
        <p:nvSpPr>
          <p:cNvPr id="8" name="TextBox 7">
            <a:extLst>
              <a:ext uri="{FF2B5EF4-FFF2-40B4-BE49-F238E27FC236}">
                <a16:creationId xmlns:a16="http://schemas.microsoft.com/office/drawing/2014/main" id="{87DE736F-DAEC-4229-B2AF-D5EC1EB0DB15}"/>
              </a:ext>
            </a:extLst>
          </p:cNvPr>
          <p:cNvSpPr txBox="1"/>
          <p:nvPr/>
        </p:nvSpPr>
        <p:spPr>
          <a:xfrm>
            <a:off x="8224891" y="4850787"/>
            <a:ext cx="1868145"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Orion</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DF2D35A-A915-444E-86F8-4E76F9AE8E36}"/>
              </a:ext>
            </a:extLst>
          </p:cNvPr>
          <p:cNvSpPr txBox="1"/>
          <p:nvPr/>
        </p:nvSpPr>
        <p:spPr>
          <a:xfrm>
            <a:off x="908026" y="3768248"/>
            <a:ext cx="1986401" cy="954107"/>
          </a:xfrm>
          <a:prstGeom prst="rect">
            <a:avLst/>
          </a:prstGeom>
          <a:noFill/>
          <a:ln w="12700">
            <a:noFill/>
            <a:prstDash val="sysDash"/>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Human Landing System (HLS) </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(government reference concept shown) </a:t>
            </a:r>
          </a:p>
        </p:txBody>
      </p:sp>
      <p:sp>
        <p:nvSpPr>
          <p:cNvPr id="10" name="TextBox 9">
            <a:extLst>
              <a:ext uri="{FF2B5EF4-FFF2-40B4-BE49-F238E27FC236}">
                <a16:creationId xmlns:a16="http://schemas.microsoft.com/office/drawing/2014/main" id="{DD59235F-C5F0-4225-AB13-4EF06A69A35B}"/>
              </a:ext>
            </a:extLst>
          </p:cNvPr>
          <p:cNvSpPr txBox="1"/>
          <p:nvPr/>
        </p:nvSpPr>
        <p:spPr>
          <a:xfrm>
            <a:off x="4923257" y="1030404"/>
            <a:ext cx="2334515" cy="95410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Gateway External Robotic System (GERS)</a:t>
            </a:r>
            <a:endParaRPr kumimoji="0" lang="en-US" sz="14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a:rPr>
              <a:t>Canadarm3 </a:t>
            </a:r>
            <a:b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57D175C-3185-4973-AF83-89605465753F}"/>
              </a:ext>
            </a:extLst>
          </p:cNvPr>
          <p:cNvSpPr txBox="1"/>
          <p:nvPr/>
        </p:nvSpPr>
        <p:spPr>
          <a:xfrm>
            <a:off x="1764618" y="2317994"/>
            <a:ext cx="2657964"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Power and Propulsion Element (PPE)</a:t>
            </a:r>
            <a:b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grpSp>
        <p:nvGrpSpPr>
          <p:cNvPr id="14" name="Group 13">
            <a:extLst>
              <a:ext uri="{FF2B5EF4-FFF2-40B4-BE49-F238E27FC236}">
                <a16:creationId xmlns:a16="http://schemas.microsoft.com/office/drawing/2014/main" id="{3F689BC9-D3C2-4899-9D19-67FCF516530B}"/>
              </a:ext>
            </a:extLst>
          </p:cNvPr>
          <p:cNvGrpSpPr/>
          <p:nvPr/>
        </p:nvGrpSpPr>
        <p:grpSpPr>
          <a:xfrm>
            <a:off x="3941372" y="4004438"/>
            <a:ext cx="2334515" cy="898453"/>
            <a:chOff x="3170141" y="4318451"/>
            <a:chExt cx="2334515" cy="898453"/>
          </a:xfrm>
        </p:grpSpPr>
        <p:sp>
          <p:nvSpPr>
            <p:cNvPr id="15" name="TextBox 14">
              <a:extLst>
                <a:ext uri="{FF2B5EF4-FFF2-40B4-BE49-F238E27FC236}">
                  <a16:creationId xmlns:a16="http://schemas.microsoft.com/office/drawing/2014/main" id="{8AE2302C-C549-4EA2-AAFA-9D14AC0432DB}"/>
                </a:ext>
              </a:extLst>
            </p:cNvPr>
            <p:cNvSpPr txBox="1"/>
            <p:nvPr/>
          </p:nvSpPr>
          <p:spPr>
            <a:xfrm>
              <a:off x="3170141" y="4318451"/>
              <a:ext cx="233451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Habitation and Logistics Outpost (HALO)</a:t>
              </a:r>
            </a:p>
          </p:txBody>
        </p:sp>
        <p:pic>
          <p:nvPicPr>
            <p:cNvPr id="16" name="Picture 15">
              <a:extLst>
                <a:ext uri="{FF2B5EF4-FFF2-40B4-BE49-F238E27FC236}">
                  <a16:creationId xmlns:a16="http://schemas.microsoft.com/office/drawing/2014/main" id="{AE4E4CD9-7482-4D3F-A2BF-E6EEABC34D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7751" y="4943106"/>
              <a:ext cx="1239294" cy="273798"/>
            </a:xfrm>
            <a:prstGeom prst="rect">
              <a:avLst/>
            </a:prstGeom>
          </p:spPr>
        </p:pic>
      </p:grpSp>
      <p:grpSp>
        <p:nvGrpSpPr>
          <p:cNvPr id="17" name="Group 16">
            <a:extLst>
              <a:ext uri="{FF2B5EF4-FFF2-40B4-BE49-F238E27FC236}">
                <a16:creationId xmlns:a16="http://schemas.microsoft.com/office/drawing/2014/main" id="{5B3F3DF5-A5D0-43F8-AB72-9C0FC0C1B0F0}"/>
              </a:ext>
            </a:extLst>
          </p:cNvPr>
          <p:cNvGrpSpPr/>
          <p:nvPr/>
        </p:nvGrpSpPr>
        <p:grpSpPr>
          <a:xfrm>
            <a:off x="6901357" y="2989909"/>
            <a:ext cx="2083746" cy="714297"/>
            <a:chOff x="5614201" y="2923546"/>
            <a:chExt cx="2095527" cy="714297"/>
          </a:xfrm>
        </p:grpSpPr>
        <p:sp>
          <p:nvSpPr>
            <p:cNvPr id="18" name="TextBox 17">
              <a:extLst>
                <a:ext uri="{FF2B5EF4-FFF2-40B4-BE49-F238E27FC236}">
                  <a16:creationId xmlns:a16="http://schemas.microsoft.com/office/drawing/2014/main" id="{69A9C901-B78D-48D8-896F-72A44C770B2F}"/>
                </a:ext>
              </a:extLst>
            </p:cNvPr>
            <p:cNvSpPr txBox="1"/>
            <p:nvPr/>
          </p:nvSpPr>
          <p:spPr>
            <a:xfrm>
              <a:off x="5614201" y="2923546"/>
              <a:ext cx="2095527"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ESPRIT-Refueler Module (ERM)</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9B688150-CBE0-4263-A66E-0FAEC36AC5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80188" y="3296210"/>
              <a:ext cx="855405" cy="341633"/>
            </a:xfrm>
            <a:prstGeom prst="rect">
              <a:avLst/>
            </a:prstGeom>
          </p:spPr>
        </p:pic>
      </p:grpSp>
      <p:grpSp>
        <p:nvGrpSpPr>
          <p:cNvPr id="20" name="Group 19">
            <a:extLst>
              <a:ext uri="{FF2B5EF4-FFF2-40B4-BE49-F238E27FC236}">
                <a16:creationId xmlns:a16="http://schemas.microsoft.com/office/drawing/2014/main" id="{2DBCED03-53C6-4AA0-8703-98C18910B67E}"/>
              </a:ext>
            </a:extLst>
          </p:cNvPr>
          <p:cNvGrpSpPr/>
          <p:nvPr/>
        </p:nvGrpSpPr>
        <p:grpSpPr>
          <a:xfrm>
            <a:off x="5987823" y="4924499"/>
            <a:ext cx="1988283" cy="919259"/>
            <a:chOff x="6480521" y="5288050"/>
            <a:chExt cx="1988283" cy="919259"/>
          </a:xfrm>
        </p:grpSpPr>
        <p:sp>
          <p:nvSpPr>
            <p:cNvPr id="21" name="TextBox 20">
              <a:extLst>
                <a:ext uri="{FF2B5EF4-FFF2-40B4-BE49-F238E27FC236}">
                  <a16:creationId xmlns:a16="http://schemas.microsoft.com/office/drawing/2014/main" id="{E26A09D0-9C99-4805-8EB6-FA984B81D8A2}"/>
                </a:ext>
              </a:extLst>
            </p:cNvPr>
            <p:cNvSpPr txBox="1"/>
            <p:nvPr/>
          </p:nvSpPr>
          <p:spPr>
            <a:xfrm>
              <a:off x="6480521" y="5288050"/>
              <a:ext cx="1988283"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International Habitat </a:t>
              </a:r>
              <a:b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(I-HAB)</a:t>
              </a:r>
            </a:p>
          </p:txBody>
        </p:sp>
        <p:pic>
          <p:nvPicPr>
            <p:cNvPr id="22" name="Picture 21">
              <a:extLst>
                <a:ext uri="{FF2B5EF4-FFF2-40B4-BE49-F238E27FC236}">
                  <a16:creationId xmlns:a16="http://schemas.microsoft.com/office/drawing/2014/main" id="{243C0B1A-B97A-4637-840E-76867FCB27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56467" y="5815838"/>
              <a:ext cx="813906" cy="391471"/>
            </a:xfrm>
            <a:prstGeom prst="rect">
              <a:avLst/>
            </a:prstGeom>
          </p:spPr>
        </p:pic>
        <p:pic>
          <p:nvPicPr>
            <p:cNvPr id="23" name="Picture 22">
              <a:extLst>
                <a:ext uri="{FF2B5EF4-FFF2-40B4-BE49-F238E27FC236}">
                  <a16:creationId xmlns:a16="http://schemas.microsoft.com/office/drawing/2014/main" id="{BEC4CFD1-E971-4ED3-B62D-0976FF7CC1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38650" y="5826712"/>
              <a:ext cx="855405" cy="341633"/>
            </a:xfrm>
            <a:prstGeom prst="rect">
              <a:avLst/>
            </a:prstGeom>
          </p:spPr>
        </p:pic>
      </p:grpSp>
      <p:sp>
        <p:nvSpPr>
          <p:cNvPr id="24" name="TextBox 23">
            <a:extLst>
              <a:ext uri="{FF2B5EF4-FFF2-40B4-BE49-F238E27FC236}">
                <a16:creationId xmlns:a16="http://schemas.microsoft.com/office/drawing/2014/main" id="{3BEBFF19-05CC-4E84-9579-33638D702C39}"/>
              </a:ext>
            </a:extLst>
          </p:cNvPr>
          <p:cNvSpPr txBox="1"/>
          <p:nvPr/>
        </p:nvSpPr>
        <p:spPr>
          <a:xfrm>
            <a:off x="512884" y="1101395"/>
            <a:ext cx="3484012"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Co-manifested (PPE/HALO)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Launch Vehicle </a:t>
            </a:r>
            <a:b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a:extLst>
              <a:ext uri="{FF2B5EF4-FFF2-40B4-BE49-F238E27FC236}">
                <a16:creationId xmlns:a16="http://schemas.microsoft.com/office/drawing/2014/main" id="{C004806D-EE97-4D61-9AA4-8146E0540E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55076" y="5251913"/>
            <a:ext cx="630702" cy="523220"/>
          </a:xfrm>
          <a:prstGeom prst="rect">
            <a:avLst/>
          </a:prstGeom>
        </p:spPr>
      </p:pic>
      <p:pic>
        <p:nvPicPr>
          <p:cNvPr id="26" name="Picture 25">
            <a:extLst>
              <a:ext uri="{FF2B5EF4-FFF2-40B4-BE49-F238E27FC236}">
                <a16:creationId xmlns:a16="http://schemas.microsoft.com/office/drawing/2014/main" id="{4385AA6D-B094-4BC2-B122-FDD14BBF46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21028" y="5943209"/>
            <a:ext cx="785914" cy="313880"/>
          </a:xfrm>
          <a:prstGeom prst="rect">
            <a:avLst/>
          </a:prstGeom>
        </p:spPr>
      </p:pic>
      <p:grpSp>
        <p:nvGrpSpPr>
          <p:cNvPr id="27" name="Group 26">
            <a:extLst>
              <a:ext uri="{FF2B5EF4-FFF2-40B4-BE49-F238E27FC236}">
                <a16:creationId xmlns:a16="http://schemas.microsoft.com/office/drawing/2014/main" id="{DF4E7AEB-E11E-4C1A-88AB-A54BB4DA4B0C}"/>
              </a:ext>
            </a:extLst>
          </p:cNvPr>
          <p:cNvGrpSpPr/>
          <p:nvPr/>
        </p:nvGrpSpPr>
        <p:grpSpPr>
          <a:xfrm>
            <a:off x="8607518" y="1095375"/>
            <a:ext cx="2735103" cy="867716"/>
            <a:chOff x="8992674" y="1168819"/>
            <a:chExt cx="2735103" cy="867716"/>
          </a:xfrm>
        </p:grpSpPr>
        <p:sp>
          <p:nvSpPr>
            <p:cNvPr id="28" name="TextBox 27">
              <a:extLst>
                <a:ext uri="{FF2B5EF4-FFF2-40B4-BE49-F238E27FC236}">
                  <a16:creationId xmlns:a16="http://schemas.microsoft.com/office/drawing/2014/main" id="{0638BC22-815B-4087-B6C0-D06C548ED893}"/>
                </a:ext>
              </a:extLst>
            </p:cNvPr>
            <p:cNvSpPr txBox="1"/>
            <p:nvPr/>
          </p:nvSpPr>
          <p:spPr>
            <a:xfrm>
              <a:off x="8992674" y="1168819"/>
              <a:ext cx="2735103"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Logistics Modules (LM)     </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9" name="Picture 28">
              <a:extLst>
                <a:ext uri="{FF2B5EF4-FFF2-40B4-BE49-F238E27FC236}">
                  <a16:creationId xmlns:a16="http://schemas.microsoft.com/office/drawing/2014/main" id="{41129255-2E03-4548-9ADE-F877E013CE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09910" y="1822297"/>
              <a:ext cx="1586230" cy="214238"/>
            </a:xfrm>
            <a:prstGeom prst="rect">
              <a:avLst/>
            </a:prstGeom>
          </p:spPr>
        </p:pic>
      </p:grpSp>
      <p:pic>
        <p:nvPicPr>
          <p:cNvPr id="31" name="Picture 30">
            <a:extLst>
              <a:ext uri="{FF2B5EF4-FFF2-40B4-BE49-F238E27FC236}">
                <a16:creationId xmlns:a16="http://schemas.microsoft.com/office/drawing/2014/main" id="{209289CA-584A-4348-9C37-7EE475DF27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61360" y="1577825"/>
            <a:ext cx="1586230" cy="214238"/>
          </a:xfrm>
          <a:prstGeom prst="rect">
            <a:avLst/>
          </a:prstGeom>
        </p:spPr>
      </p:pic>
      <p:pic>
        <p:nvPicPr>
          <p:cNvPr id="37" name="Picture 36">
            <a:extLst>
              <a:ext uri="{FF2B5EF4-FFF2-40B4-BE49-F238E27FC236}">
                <a16:creationId xmlns:a16="http://schemas.microsoft.com/office/drawing/2014/main" id="{3BC7197C-48AD-4765-BD70-4D0C891F97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64232" y="2426654"/>
            <a:ext cx="813906" cy="391471"/>
          </a:xfrm>
          <a:prstGeom prst="rect">
            <a:avLst/>
          </a:prstGeom>
        </p:spPr>
      </p:pic>
      <p:sp>
        <p:nvSpPr>
          <p:cNvPr id="38" name="TextBox 37">
            <a:extLst>
              <a:ext uri="{FF2B5EF4-FFF2-40B4-BE49-F238E27FC236}">
                <a16:creationId xmlns:a16="http://schemas.microsoft.com/office/drawing/2014/main" id="{B329575F-D5B3-4326-A818-111ADB69B037}"/>
              </a:ext>
            </a:extLst>
          </p:cNvPr>
          <p:cNvSpPr txBox="1"/>
          <p:nvPr/>
        </p:nvSpPr>
        <p:spPr>
          <a:xfrm>
            <a:off x="9652324" y="2184639"/>
            <a:ext cx="29548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lt"/>
                <a:cs typeface="Arial"/>
              </a:rPr>
              <a:t>HTV-XG</a:t>
            </a:r>
            <a:endParaRPr kumimoji="0" lang="en-US" sz="1800" b="0" i="0" u="none" strike="noStrike" kern="1200" cap="none" spc="0" normalizeH="0" baseline="0" noProof="0">
              <a:ln>
                <a:noFill/>
              </a:ln>
              <a:solidFill>
                <a:prstClr val="white"/>
              </a:solidFill>
              <a:effectLst/>
              <a:uLnTx/>
              <a:uFillTx/>
              <a:latin typeface="Calibri"/>
              <a:ea typeface="+mn-ea"/>
              <a:cs typeface="Calibri"/>
            </a:endParaRPr>
          </a:p>
        </p:txBody>
      </p:sp>
      <p:pic>
        <p:nvPicPr>
          <p:cNvPr id="35" name="Picture 34">
            <a:extLst>
              <a:ext uri="{FF2B5EF4-FFF2-40B4-BE49-F238E27FC236}">
                <a16:creationId xmlns:a16="http://schemas.microsoft.com/office/drawing/2014/main" id="{8A6D7365-81B0-47B6-AF4D-56B3FE141E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74381" y="5013571"/>
            <a:ext cx="498850" cy="199232"/>
          </a:xfrm>
          <a:prstGeom prst="rect">
            <a:avLst/>
          </a:prstGeom>
        </p:spPr>
      </p:pic>
      <p:pic>
        <p:nvPicPr>
          <p:cNvPr id="41" name="Picture 40">
            <a:extLst>
              <a:ext uri="{FF2B5EF4-FFF2-40B4-BE49-F238E27FC236}">
                <a16:creationId xmlns:a16="http://schemas.microsoft.com/office/drawing/2014/main" id="{0007008B-C9C8-4F89-99CC-5D2C24DBB7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1682" y="5012762"/>
            <a:ext cx="485569" cy="233548"/>
          </a:xfrm>
          <a:prstGeom prst="rect">
            <a:avLst/>
          </a:prstGeom>
        </p:spPr>
      </p:pic>
      <p:pic>
        <p:nvPicPr>
          <p:cNvPr id="42" name="Picture 2">
            <a:extLst>
              <a:ext uri="{FF2B5EF4-FFF2-40B4-BE49-F238E27FC236}">
                <a16:creationId xmlns:a16="http://schemas.microsoft.com/office/drawing/2014/main" id="{1055A07E-DA49-4127-8820-3FC3A809760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2392" r="16405" b="5475"/>
          <a:stretch/>
        </p:blipFill>
        <p:spPr bwMode="auto">
          <a:xfrm>
            <a:off x="411929" y="922854"/>
            <a:ext cx="496097" cy="2302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4F6328-5E69-8926-DBE3-E241A9E4C6D2}"/>
              </a:ext>
            </a:extLst>
          </p:cNvPr>
          <p:cNvSpPr txBox="1"/>
          <p:nvPr/>
        </p:nvSpPr>
        <p:spPr>
          <a:xfrm>
            <a:off x="7903662" y="1490107"/>
            <a:ext cx="2954800"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a:rPr>
              <a:t>Dragon-XL</a:t>
            </a:r>
          </a:p>
        </p:txBody>
      </p:sp>
      <p:pic>
        <p:nvPicPr>
          <p:cNvPr id="6" name="Picture 31">
            <a:extLst>
              <a:ext uri="{FF2B5EF4-FFF2-40B4-BE49-F238E27FC236}">
                <a16:creationId xmlns:a16="http://schemas.microsoft.com/office/drawing/2014/main" id="{C861AF95-2EF9-CEAE-3D63-511CC5C90716}"/>
              </a:ext>
            </a:extLst>
          </p:cNvPr>
          <p:cNvPicPr>
            <a:picLocks noChangeAspect="1"/>
          </p:cNvPicPr>
          <p:nvPr/>
        </p:nvPicPr>
        <p:blipFill>
          <a:blip r:embed="rId11"/>
          <a:stretch>
            <a:fillRect/>
          </a:stretch>
        </p:blipFill>
        <p:spPr>
          <a:xfrm>
            <a:off x="2653822" y="2822792"/>
            <a:ext cx="788357" cy="147703"/>
          </a:xfrm>
          <a:prstGeom prst="rect">
            <a:avLst/>
          </a:prstGeom>
        </p:spPr>
      </p:pic>
      <p:pic>
        <p:nvPicPr>
          <p:cNvPr id="4" name="Picture 10" descr="CSA white.png">
            <a:extLst>
              <a:ext uri="{FF2B5EF4-FFF2-40B4-BE49-F238E27FC236}">
                <a16:creationId xmlns:a16="http://schemas.microsoft.com/office/drawing/2014/main" id="{1B49EC49-731D-53F3-B075-0A178D4BD6AD}"/>
              </a:ext>
            </a:extLst>
          </p:cNvPr>
          <p:cNvPicPr>
            <a:picLocks noChangeAspect="1"/>
          </p:cNvPicPr>
          <p:nvPr/>
        </p:nvPicPr>
        <p:blipFill>
          <a:blip r:embed="rId12"/>
          <a:stretch>
            <a:fillRect/>
          </a:stretch>
        </p:blipFill>
        <p:spPr>
          <a:xfrm>
            <a:off x="5050970" y="1755737"/>
            <a:ext cx="555173" cy="548898"/>
          </a:xfrm>
          <a:prstGeom prst="rect">
            <a:avLst/>
          </a:prstGeom>
        </p:spPr>
      </p:pic>
    </p:spTree>
    <p:extLst>
      <p:ext uri="{BB962C8B-B14F-4D97-AF65-F5344CB8AC3E}">
        <p14:creationId xmlns:p14="http://schemas.microsoft.com/office/powerpoint/2010/main" val="41247762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AB4A-2839-4521-AA46-558155BC8D16}"/>
              </a:ext>
            </a:extLst>
          </p:cNvPr>
          <p:cNvSpPr>
            <a:spLocks noGrp="1"/>
          </p:cNvSpPr>
          <p:nvPr>
            <p:ph type="title"/>
          </p:nvPr>
        </p:nvSpPr>
        <p:spPr/>
        <p:txBody>
          <a:bodyPr/>
          <a:lstStyle/>
          <a:p>
            <a:r>
              <a:rPr lang="en-US" dirty="0"/>
              <a:t>Gateway Challenge: Multiple Design Schedules </a:t>
            </a:r>
          </a:p>
        </p:txBody>
      </p:sp>
      <p:sp>
        <p:nvSpPr>
          <p:cNvPr id="3" name="Content Placeholder 2">
            <a:extLst>
              <a:ext uri="{FF2B5EF4-FFF2-40B4-BE49-F238E27FC236}">
                <a16:creationId xmlns:a16="http://schemas.microsoft.com/office/drawing/2014/main" id="{EB2B5229-042C-DAA2-83C7-5CC6F2F59A9B}"/>
              </a:ext>
            </a:extLst>
          </p:cNvPr>
          <p:cNvSpPr>
            <a:spLocks noGrp="1"/>
          </p:cNvSpPr>
          <p:nvPr>
            <p:ph idx="1"/>
          </p:nvPr>
        </p:nvSpPr>
        <p:spPr/>
        <p:txBody>
          <a:bodyPr/>
          <a:lstStyle/>
          <a:p>
            <a:r>
              <a:rPr lang="en-US" dirty="0"/>
              <a:t>Each Gateway module undergoes the design cycle in nonconcurrent schedules</a:t>
            </a:r>
          </a:p>
          <a:p>
            <a:pPr lvl="1"/>
            <a:r>
              <a:rPr lang="EN-US" dirty="0"/>
              <a:t>Each contractor and agency involved in the design and manufacturing of the gateway components has their own design and review </a:t>
            </a:r>
            <a:r>
              <a:rPr lang="EN-US"/>
              <a:t>processes</a:t>
            </a:r>
            <a:r>
              <a:rPr lang="EN-US" dirty="0"/>
              <a:t> and schedule </a:t>
            </a:r>
          </a:p>
          <a:p>
            <a:pPr lvl="1"/>
            <a:r>
              <a:rPr lang="EN-US" dirty="0"/>
              <a:t>This poses a challenge with ever evolving designs as each component goes through its design reviews </a:t>
            </a:r>
          </a:p>
          <a:p>
            <a:r>
              <a:rPr lang="en-US" dirty="0"/>
              <a:t>Other Artemis programs have a separate design cycle</a:t>
            </a:r>
          </a:p>
          <a:p>
            <a:pPr lvl="1"/>
            <a:r>
              <a:rPr lang="en-US" dirty="0"/>
              <a:t>Orion is already built and has heritage requirements that drive Gateway design</a:t>
            </a:r>
          </a:p>
          <a:p>
            <a:pPr lvl="1"/>
            <a:r>
              <a:rPr lang="en-US" dirty="0"/>
              <a:t>HLS PDR</a:t>
            </a:r>
            <a:r>
              <a:rPr lang="EN-US" dirty="0"/>
              <a:t> </a:t>
            </a:r>
            <a:endParaRPr lang="en-US" dirty="0"/>
          </a:p>
          <a:p>
            <a:pPr lvl="1"/>
            <a:r>
              <a:rPr lang="en-US"/>
              <a:t>LM SRR</a:t>
            </a:r>
            <a:endParaRPr lang="en-US" dirty="0"/>
          </a:p>
          <a:p>
            <a:r>
              <a:rPr lang="en-US" dirty="0"/>
              <a:t>One module is in SRR while another is in CDR</a:t>
            </a:r>
          </a:p>
          <a:p>
            <a:pPr lvl="1"/>
            <a:r>
              <a:rPr lang="EN-US" dirty="0"/>
              <a:t>Modules that all need to interface and work together are in different stages of design review  </a:t>
            </a:r>
          </a:p>
          <a:p>
            <a:pPr lvl="2"/>
            <a:r>
              <a:rPr lang="en-US" dirty="0"/>
              <a:t>PPE CDR</a:t>
            </a:r>
            <a:endParaRPr lang="EN-US" dirty="0"/>
          </a:p>
          <a:p>
            <a:pPr lvl="2"/>
            <a:r>
              <a:rPr lang="en-US" dirty="0"/>
              <a:t>HALO CDR</a:t>
            </a:r>
            <a:endParaRPr lang="EN-US" dirty="0"/>
          </a:p>
          <a:p>
            <a:pPr lvl="2"/>
            <a:r>
              <a:rPr lang="en-US" dirty="0"/>
              <a:t>IHAB PDR</a:t>
            </a:r>
            <a:r>
              <a:rPr lang="EN-US" dirty="0"/>
              <a:t> </a:t>
            </a:r>
          </a:p>
          <a:p>
            <a:pPr lvl="2"/>
            <a:r>
              <a:rPr lang="en-US" dirty="0"/>
              <a:t>ALM SRR</a:t>
            </a:r>
            <a:endParaRPr lang="EN-US" dirty="0"/>
          </a:p>
          <a:p>
            <a:pPr lvl="2"/>
            <a:endParaRPr lang="EN-US" dirty="0"/>
          </a:p>
        </p:txBody>
      </p:sp>
    </p:spTree>
    <p:extLst>
      <p:ext uri="{BB962C8B-B14F-4D97-AF65-F5344CB8AC3E}">
        <p14:creationId xmlns:p14="http://schemas.microsoft.com/office/powerpoint/2010/main" val="3253073869"/>
      </p:ext>
    </p:extLst>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6DE0-5A19-CBA2-ED33-B5FD03E95009}"/>
              </a:ext>
            </a:extLst>
          </p:cNvPr>
          <p:cNvSpPr>
            <a:spLocks noGrp="1"/>
          </p:cNvSpPr>
          <p:nvPr>
            <p:ph type="title"/>
          </p:nvPr>
        </p:nvSpPr>
        <p:spPr/>
        <p:txBody>
          <a:bodyPr/>
          <a:lstStyle/>
          <a:p>
            <a:r>
              <a:rPr lang="en-US" dirty="0"/>
              <a:t>Gateway Challenge: Inefficient Heat Rejection</a:t>
            </a:r>
          </a:p>
        </p:txBody>
      </p:sp>
      <p:sp>
        <p:nvSpPr>
          <p:cNvPr id="3" name="Content Placeholder 2">
            <a:extLst>
              <a:ext uri="{FF2B5EF4-FFF2-40B4-BE49-F238E27FC236}">
                <a16:creationId xmlns:a16="http://schemas.microsoft.com/office/drawing/2014/main" id="{961942B6-8E48-0B81-80D9-EF0CE9C7AD0E}"/>
              </a:ext>
            </a:extLst>
          </p:cNvPr>
          <p:cNvSpPr>
            <a:spLocks noGrp="1"/>
          </p:cNvSpPr>
          <p:nvPr>
            <p:ph idx="1"/>
          </p:nvPr>
        </p:nvSpPr>
        <p:spPr/>
        <p:txBody>
          <a:bodyPr/>
          <a:lstStyle/>
          <a:p>
            <a:r>
              <a:rPr lang="en-US" sz="1800" dirty="0"/>
              <a:t>Body Mounted Radiators (HALO):</a:t>
            </a:r>
          </a:p>
          <a:p>
            <a:pPr lvl="1"/>
            <a:r>
              <a:rPr lang="en-US" sz="1600" dirty="0"/>
              <a:t>At the mercy of the Vehicle orientation and configuration when it comes to radiator view to sun, moon, and space</a:t>
            </a:r>
          </a:p>
          <a:p>
            <a:pPr lvl="1"/>
            <a:r>
              <a:rPr lang="en-US" sz="1600" dirty="0"/>
              <a:t>Limited in radiating area based on the size of the vehicle and other external components on the module, such as docks, external pump packages, robotic interfaces, and external experiment platforms</a:t>
            </a:r>
          </a:p>
          <a:p>
            <a:pPr lvl="1"/>
            <a:endParaRPr lang="en-US" sz="1600" dirty="0"/>
          </a:p>
          <a:p>
            <a:r>
              <a:rPr lang="en-US" sz="1800" dirty="0"/>
              <a:t>Deployable Radiators (IHAB):</a:t>
            </a:r>
          </a:p>
          <a:p>
            <a:pPr lvl="1"/>
            <a:r>
              <a:rPr lang="en-US" sz="1600" dirty="0"/>
              <a:t>Can turn out of the sun and are above and below the docking plane</a:t>
            </a:r>
          </a:p>
          <a:p>
            <a:pPr lvl="1"/>
            <a:r>
              <a:rPr lang="en-US" sz="1600" dirty="0"/>
              <a:t>Can add or remove panels as a module’s design heatload changes </a:t>
            </a:r>
          </a:p>
          <a:p>
            <a:pPr lvl="1"/>
            <a:r>
              <a:rPr lang="en-US" sz="1600" dirty="0"/>
              <a:t>Along with solar arrays, greater plume load issues due to the torque applied to the arrays, so docking procedures can require feathering that limits their effectiveness</a:t>
            </a:r>
          </a:p>
          <a:p>
            <a:endParaRPr lang="en-US" sz="1800" dirty="0"/>
          </a:p>
          <a:p>
            <a:r>
              <a:rPr lang="en-US" sz="1800" dirty="0"/>
              <a:t>Radiator Optical Properties:</a:t>
            </a:r>
          </a:p>
          <a:p>
            <a:pPr lvl="1"/>
            <a:r>
              <a:rPr lang="en-US" sz="1600" dirty="0"/>
              <a:t>Heat Rejection effectiveness degrades over the course of Gateway’s 15-year mission due to:</a:t>
            </a:r>
          </a:p>
          <a:p>
            <a:pPr lvl="2"/>
            <a:r>
              <a:rPr lang="en-US" sz="1600" dirty="0"/>
              <a:t>Extended travel through the Van Allen Belts (HALO)</a:t>
            </a:r>
          </a:p>
          <a:p>
            <a:pPr lvl="2"/>
            <a:r>
              <a:rPr lang="en-US" sz="1600" dirty="0"/>
              <a:t>UV degradation</a:t>
            </a:r>
          </a:p>
          <a:p>
            <a:pPr lvl="2"/>
            <a:r>
              <a:rPr lang="en-US" sz="1600" dirty="0"/>
              <a:t>Sputtering deposition from PPE Solar Electric Propulsion (SEP) thrusters</a:t>
            </a:r>
          </a:p>
          <a:p>
            <a:pPr lvl="2"/>
            <a:r>
              <a:rPr lang="en-US" sz="1600" dirty="0"/>
              <a:t>Potential lunar dust deposition</a:t>
            </a:r>
          </a:p>
          <a:p>
            <a:endParaRPr lang="en-US" sz="1800" dirty="0"/>
          </a:p>
          <a:p>
            <a:endParaRPr lang="en-US" sz="1800" dirty="0"/>
          </a:p>
        </p:txBody>
      </p:sp>
    </p:spTree>
    <p:extLst>
      <p:ext uri="{BB962C8B-B14F-4D97-AF65-F5344CB8AC3E}">
        <p14:creationId xmlns:p14="http://schemas.microsoft.com/office/powerpoint/2010/main" val="3601632981"/>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6DE0-5A19-CBA2-ED33-B5FD03E95009}"/>
              </a:ext>
            </a:extLst>
          </p:cNvPr>
          <p:cNvSpPr>
            <a:spLocks noGrp="1"/>
          </p:cNvSpPr>
          <p:nvPr>
            <p:ph type="title"/>
          </p:nvPr>
        </p:nvSpPr>
        <p:spPr/>
        <p:txBody>
          <a:bodyPr/>
          <a:lstStyle/>
          <a:p>
            <a:r>
              <a:rPr lang="en-US" dirty="0"/>
              <a:t>Gateway Challenge: Inefficient Heat Rejection</a:t>
            </a:r>
          </a:p>
        </p:txBody>
      </p:sp>
      <p:sp>
        <p:nvSpPr>
          <p:cNvPr id="3" name="Content Placeholder 2">
            <a:extLst>
              <a:ext uri="{FF2B5EF4-FFF2-40B4-BE49-F238E27FC236}">
                <a16:creationId xmlns:a16="http://schemas.microsoft.com/office/drawing/2014/main" id="{961942B6-8E48-0B81-80D9-EF0CE9C7AD0E}"/>
              </a:ext>
            </a:extLst>
          </p:cNvPr>
          <p:cNvSpPr>
            <a:spLocks noGrp="1"/>
          </p:cNvSpPr>
          <p:nvPr>
            <p:ph idx="1"/>
          </p:nvPr>
        </p:nvSpPr>
        <p:spPr/>
        <p:txBody>
          <a:bodyPr/>
          <a:lstStyle/>
          <a:p>
            <a:r>
              <a:rPr lang="en-US" sz="1800" dirty="0"/>
              <a:t>Cross Strapping Limitations:</a:t>
            </a:r>
          </a:p>
          <a:p>
            <a:pPr lvl="1"/>
            <a:r>
              <a:rPr lang="en-US" sz="1600" dirty="0"/>
              <a:t>Difference in fluid temperatures drive heat transfer:</a:t>
            </a:r>
          </a:p>
          <a:p>
            <a:pPr lvl="2"/>
            <a:r>
              <a:rPr lang="en-US" sz="1600" dirty="0"/>
              <a:t>Nominally HALO ITCS setpoint is warmer than IHAB ITCS setpoint, so HALO providing heat rejection </a:t>
            </a:r>
            <a:r>
              <a:rPr lang="en-US" sz="1600"/>
              <a:t>for</a:t>
            </a:r>
            <a:r>
              <a:rPr lang="en-US" sz="1600" dirty="0"/>
              <a:t> IHAB requires reducing the HALO fluid setpoint temperature</a:t>
            </a:r>
          </a:p>
          <a:p>
            <a:pPr lvl="3"/>
            <a:r>
              <a:rPr lang="en-US" sz="1600" dirty="0"/>
              <a:t>Colder fluid setpoint temperatures reduces radiator temperatures that in turn reduce radiator heat rejection effectiveness</a:t>
            </a:r>
          </a:p>
          <a:p>
            <a:pPr lvl="2"/>
            <a:r>
              <a:rPr lang="en-US" sz="1600" dirty="0"/>
              <a:t>HALO IMHX is upstream of HALO HARS, so HALO IMHX can only pick up enough heat from IHAB to not reduce HALO’s Cabin Heat Exchanger operation</a:t>
            </a:r>
          </a:p>
          <a:p>
            <a:pPr lvl="1"/>
            <a:r>
              <a:rPr lang="en-US" sz="1600" dirty="0"/>
              <a:t>IHAB flow through HALO IMHX and HALO flow through HLS IMHX is limited by the amount of flow that can bypass IHAB’s LTLs and HALO’s coldplates</a:t>
            </a:r>
          </a:p>
          <a:p>
            <a:pPr lvl="1"/>
            <a:r>
              <a:rPr lang="en-US" sz="1600" dirty="0"/>
              <a:t>Some scenarios (such as Orbital Maintenance Maneuvers and Docking) where multiple modules have reduced heat rejection simultaneously (HALO side to sun and IHAB radiators feathered for Orion docking) </a:t>
            </a:r>
            <a:r>
              <a:rPr lang="en-US" sz="1600"/>
              <a:t>which limits</a:t>
            </a:r>
            <a:r>
              <a:rPr lang="en-US" sz="1600" dirty="0"/>
              <a:t> the ability for Cross strapping between modules </a:t>
            </a:r>
          </a:p>
          <a:p>
            <a:endParaRPr lang="en-US" sz="1800" dirty="0"/>
          </a:p>
          <a:p>
            <a:endParaRPr lang="en-US" sz="1800" dirty="0"/>
          </a:p>
        </p:txBody>
      </p:sp>
    </p:spTree>
    <p:extLst>
      <p:ext uri="{BB962C8B-B14F-4D97-AF65-F5344CB8AC3E}">
        <p14:creationId xmlns:p14="http://schemas.microsoft.com/office/powerpoint/2010/main" val="3823148416"/>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A7D4-DAC2-77C0-1DE8-51E48ADD3B3F}"/>
              </a:ext>
            </a:extLst>
          </p:cNvPr>
          <p:cNvSpPr>
            <a:spLocks noGrp="1"/>
          </p:cNvSpPr>
          <p:nvPr>
            <p:ph type="title"/>
          </p:nvPr>
        </p:nvSpPr>
        <p:spPr/>
        <p:txBody>
          <a:bodyPr/>
          <a:lstStyle/>
          <a:p>
            <a:r>
              <a:rPr lang="en-US" dirty="0"/>
              <a:t>Gateway Challenge: Plume Heating</a:t>
            </a:r>
          </a:p>
        </p:txBody>
      </p:sp>
      <p:sp>
        <p:nvSpPr>
          <p:cNvPr id="3" name="Content Placeholder 2">
            <a:extLst>
              <a:ext uri="{FF2B5EF4-FFF2-40B4-BE49-F238E27FC236}">
                <a16:creationId xmlns:a16="http://schemas.microsoft.com/office/drawing/2014/main" id="{727BA511-11DC-0E28-D4E3-D7705472484E}"/>
              </a:ext>
            </a:extLst>
          </p:cNvPr>
          <p:cNvSpPr>
            <a:spLocks noGrp="1"/>
          </p:cNvSpPr>
          <p:nvPr>
            <p:ph idx="1"/>
          </p:nvPr>
        </p:nvSpPr>
        <p:spPr>
          <a:xfrm>
            <a:off x="108154" y="875071"/>
            <a:ext cx="12015019" cy="5982929"/>
          </a:xfrm>
        </p:spPr>
        <p:txBody>
          <a:bodyPr/>
          <a:lstStyle/>
          <a:p>
            <a:r>
              <a:rPr lang="en-US" sz="1700" dirty="0"/>
              <a:t>Relative to the ISS, Gateway is a much more compact space station. Most surfaces are expected to experience the maximum plume heating loads from docking visiting vehicles shown in the table below:</a:t>
            </a:r>
          </a:p>
          <a:p>
            <a:pPr marL="457200" lvl="1" indent="0">
              <a:buNone/>
            </a:pPr>
            <a:endParaRPr lang="en-US" sz="1700" dirty="0"/>
          </a:p>
          <a:p>
            <a:endParaRPr lang="en-US" sz="1700" dirty="0"/>
          </a:p>
          <a:p>
            <a:pPr marL="0" indent="0">
              <a:buNone/>
            </a:pPr>
            <a:endParaRPr lang="en-US" sz="1700" dirty="0"/>
          </a:p>
          <a:p>
            <a:endParaRPr lang="en-US" sz="1700" dirty="0"/>
          </a:p>
          <a:p>
            <a:endParaRPr lang="en-US" sz="1700" dirty="0"/>
          </a:p>
          <a:p>
            <a:endParaRPr lang="en-US" sz="1700" dirty="0"/>
          </a:p>
          <a:p>
            <a:r>
              <a:rPr lang="en-US" sz="1700" dirty="0"/>
              <a:t>The max plume heating loads have posed challenges to thermal performance by causing external MLI materials to exceed their temperature limits.</a:t>
            </a:r>
          </a:p>
          <a:p>
            <a:pPr lvl="1"/>
            <a:r>
              <a:rPr lang="en-US" sz="1700" dirty="0"/>
              <a:t>Heritage Black Kapton MLI blankets that are commonly used in GEO cannot withstand Gateway plume heating loads.</a:t>
            </a:r>
          </a:p>
          <a:p>
            <a:r>
              <a:rPr lang="en-US" sz="1700" dirty="0"/>
              <a:t>The Gateway Passive Thermal Team created an MLI Model to analyze plume impingement loads onto sample MLI stack ups for various modules and elements on Gateway.</a:t>
            </a:r>
          </a:p>
          <a:p>
            <a:pPr lvl="1"/>
            <a:r>
              <a:rPr lang="en-US" sz="1700" dirty="0"/>
              <a:t>To learn more about MLI Modeling see the TFAWS 2023 presentation </a:t>
            </a:r>
            <a:r>
              <a:rPr lang="en-US" sz="1700" i="1" dirty="0"/>
              <a:t>“Using Thermal Desktop to Model the Effects of Plume Heating on MLI,” </a:t>
            </a:r>
            <a:r>
              <a:rPr lang="en-US" sz="1700" dirty="0"/>
              <a:t>by Abby Zinecker and Brandon Hoffmann.</a:t>
            </a:r>
          </a:p>
          <a:p>
            <a:r>
              <a:rPr lang="en-US" sz="1700" dirty="0"/>
              <a:t>Gateway is interested in testing sample MLI under simulated plume heating loads to understand the impact to material properties. </a:t>
            </a:r>
          </a:p>
        </p:txBody>
      </p:sp>
      <p:pic>
        <p:nvPicPr>
          <p:cNvPr id="7" name="Picture 6">
            <a:extLst>
              <a:ext uri="{FF2B5EF4-FFF2-40B4-BE49-F238E27FC236}">
                <a16:creationId xmlns:a16="http://schemas.microsoft.com/office/drawing/2014/main" id="{837BBFF7-E8F1-6A8A-DBE0-D2E9DDE10D7D}"/>
              </a:ext>
            </a:extLst>
          </p:cNvPr>
          <p:cNvPicPr>
            <a:picLocks noChangeAspect="1"/>
          </p:cNvPicPr>
          <p:nvPr/>
        </p:nvPicPr>
        <p:blipFill rotWithShape="1">
          <a:blip r:embed="rId2"/>
          <a:srcRect l="1239" t="4319" r="2619" b="6398"/>
          <a:stretch/>
        </p:blipFill>
        <p:spPr>
          <a:xfrm>
            <a:off x="3038167" y="1500362"/>
            <a:ext cx="5053781" cy="1474839"/>
          </a:xfrm>
          <a:prstGeom prst="rect">
            <a:avLst/>
          </a:prstGeom>
        </p:spPr>
      </p:pic>
      <p:sp>
        <p:nvSpPr>
          <p:cNvPr id="8" name="TextBox 7">
            <a:extLst>
              <a:ext uri="{FF2B5EF4-FFF2-40B4-BE49-F238E27FC236}">
                <a16:creationId xmlns:a16="http://schemas.microsoft.com/office/drawing/2014/main" id="{8B5C5733-FF41-0565-4549-C781513A2E62}"/>
              </a:ext>
            </a:extLst>
          </p:cNvPr>
          <p:cNvSpPr txBox="1"/>
          <p:nvPr/>
        </p:nvSpPr>
        <p:spPr>
          <a:xfrm>
            <a:off x="3178047" y="2975201"/>
            <a:ext cx="4774019" cy="461665"/>
          </a:xfrm>
          <a:prstGeom prst="rect">
            <a:avLst/>
          </a:prstGeom>
          <a:noFill/>
          <a:ln>
            <a:solidFill>
              <a:schemeClr val="tx1"/>
            </a:solidFill>
          </a:ln>
        </p:spPr>
        <p:txBody>
          <a:bodyPr wrap="square" rtlCol="0">
            <a:spAutoFit/>
          </a:bodyPr>
          <a:lstStyle/>
          <a:p>
            <a:pPr algn="ctr"/>
            <a:r>
              <a:rPr lang="en-US" sz="1200" i="1" dirty="0"/>
              <a:t>Gateway Plumee Plume Impingement Heating Requirements from GP 10040 Gateway Loads Data Book Revision A</a:t>
            </a:r>
          </a:p>
        </p:txBody>
      </p:sp>
      <p:sp>
        <p:nvSpPr>
          <p:cNvPr id="9" name="TextBox 8">
            <a:extLst>
              <a:ext uri="{FF2B5EF4-FFF2-40B4-BE49-F238E27FC236}">
                <a16:creationId xmlns:a16="http://schemas.microsoft.com/office/drawing/2014/main" id="{E4906480-DCFA-AD5F-E995-21A34625B37E}"/>
              </a:ext>
            </a:extLst>
          </p:cNvPr>
          <p:cNvSpPr txBox="1"/>
          <p:nvPr/>
        </p:nvSpPr>
        <p:spPr>
          <a:xfrm>
            <a:off x="8559011" y="1760727"/>
            <a:ext cx="2371061" cy="954107"/>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Plumee(s) are defined as Gateway modules or elements within plume impingement environments. </a:t>
            </a:r>
            <a:endParaRPr lang="en-US" sz="1300" b="1" dirty="0">
              <a:latin typeface="Arial"/>
              <a:cs typeface="Arial"/>
            </a:endParaRPr>
          </a:p>
        </p:txBody>
      </p:sp>
    </p:spTree>
    <p:extLst>
      <p:ext uri="{BB962C8B-B14F-4D97-AF65-F5344CB8AC3E}">
        <p14:creationId xmlns:p14="http://schemas.microsoft.com/office/powerpoint/2010/main" val="1915589504"/>
      </p:ext>
    </p:extLst>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492" y="2478807"/>
            <a:ext cx="9869016" cy="561949"/>
          </a:xfrm>
        </p:spPr>
        <p:txBody>
          <a:bodyPr/>
          <a:lstStyle/>
          <a:p>
            <a:pPr algn="ctr"/>
            <a:r>
              <a:rPr lang="EN-US" dirty="0">
                <a:solidFill>
                  <a:schemeClr val="tx1"/>
                </a:solidFill>
              </a:rPr>
              <a:t>Questions</a:t>
            </a:r>
          </a:p>
        </p:txBody>
      </p:sp>
    </p:spTree>
    <p:extLst>
      <p:ext uri="{BB962C8B-B14F-4D97-AF65-F5344CB8AC3E}">
        <p14:creationId xmlns:p14="http://schemas.microsoft.com/office/powerpoint/2010/main" val="3044570044"/>
      </p:ext>
    </p:extLst>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D3FB-A813-D75A-5283-CC853CECE3B7}"/>
              </a:ext>
            </a:extLst>
          </p:cNvPr>
          <p:cNvSpPr>
            <a:spLocks noGrp="1"/>
          </p:cNvSpPr>
          <p:nvPr>
            <p:ph type="title"/>
          </p:nvPr>
        </p:nvSpPr>
        <p:spPr/>
        <p:txBody>
          <a:bodyPr/>
          <a:lstStyle/>
          <a:p>
            <a:r>
              <a:rPr lang="en-US" dirty="0"/>
              <a:t>References </a:t>
            </a:r>
          </a:p>
        </p:txBody>
      </p:sp>
      <p:sp>
        <p:nvSpPr>
          <p:cNvPr id="3" name="Text Placeholder 2">
            <a:extLst>
              <a:ext uri="{FF2B5EF4-FFF2-40B4-BE49-F238E27FC236}">
                <a16:creationId xmlns:a16="http://schemas.microsoft.com/office/drawing/2014/main" id="{CD03031F-7874-B6C4-0B13-996CF15FD9EE}"/>
              </a:ext>
            </a:extLst>
          </p:cNvPr>
          <p:cNvSpPr>
            <a:spLocks noGrp="1"/>
          </p:cNvSpPr>
          <p:nvPr>
            <p:ph type="body" idx="1"/>
          </p:nvPr>
        </p:nvSpPr>
        <p:spPr/>
        <p:txBody>
          <a:bodyPr/>
          <a:lstStyle/>
          <a:p>
            <a:pPr marL="457200" indent="-457200">
              <a:buFont typeface="+mj-lt"/>
              <a:buAutoNum type="arabicPeriod"/>
            </a:pPr>
            <a:r>
              <a:rPr lang="en-US" sz="1800" dirty="0"/>
              <a:t>D. Davis, </a:t>
            </a:r>
            <a:r>
              <a:rPr lang="en-US" sz="1800" i="1" dirty="0"/>
              <a:t>9:2 Lunar Synodic Resonant NRHO: Orbital parameters and Ellipse Comparison</a:t>
            </a:r>
            <a:r>
              <a:rPr lang="en-US" sz="1800" dirty="0"/>
              <a:t>. September 3, 2019.</a:t>
            </a:r>
          </a:p>
          <a:p>
            <a:pPr marL="457200" indent="-457200">
              <a:buFont typeface="+mj-lt"/>
              <a:buAutoNum type="arabicPeriod"/>
            </a:pPr>
            <a:r>
              <a:rPr lang="en-US" sz="1800" dirty="0"/>
              <a:t>S. Bhakta, L. Carrillo,</a:t>
            </a:r>
            <a:r>
              <a:rPr lang="en-US" sz="1800" i="1" dirty="0"/>
              <a:t> L2 TCS PDR Outbrief, </a:t>
            </a:r>
            <a:r>
              <a:rPr lang="en-US" sz="1800" dirty="0"/>
              <a:t>Gateway Program Control Board, March 7, 2022.</a:t>
            </a:r>
          </a:p>
          <a:p>
            <a:pPr marL="457200" indent="-457200">
              <a:buFont typeface="+mj-lt"/>
              <a:buAutoNum type="arabicPeriod"/>
            </a:pPr>
            <a:r>
              <a:rPr lang="en-US" sz="1800" i="1" dirty="0"/>
              <a:t>Cross-Program Design Specification for Natural Environments (DSNE)</a:t>
            </a:r>
            <a:r>
              <a:rPr lang="en-US" sz="1800" dirty="0"/>
              <a:t>, Rev. F. SLS-SPEC-159, National Aeronautics and Space Administration May 8, 2019</a:t>
            </a:r>
          </a:p>
          <a:p>
            <a:pPr marL="457200" indent="-457200">
              <a:buFont typeface="+mj-lt"/>
              <a:buAutoNum type="arabicPeriod"/>
            </a:pPr>
            <a:r>
              <a:rPr lang="en-US" sz="1800" dirty="0"/>
              <a:t>D. Davis, </a:t>
            </a:r>
            <a:r>
              <a:rPr lang="en-US" sz="1800" i="1" dirty="0"/>
              <a:t>White Paper: Gateway Destination Orbit Model: A Continuous 15 Year NRHO Reference Trajectory, </a:t>
            </a:r>
            <a:r>
              <a:rPr lang="en-US" sz="1800" dirty="0"/>
              <a:t>August 20, 2019.</a:t>
            </a:r>
            <a:endParaRPr lang="en-US" sz="1800" i="1" dirty="0"/>
          </a:p>
          <a:p>
            <a:pPr marL="457200" indent="-457200">
              <a:buFont typeface="+mj-lt"/>
              <a:buAutoNum type="arabicPeriod"/>
            </a:pPr>
            <a:r>
              <a:rPr lang="en-US" sz="1800" dirty="0"/>
              <a:t>L. Carrillo, D. Farner, and C. Preston, </a:t>
            </a:r>
            <a:r>
              <a:rPr lang="en-US" sz="1800" i="1" dirty="0"/>
              <a:t>ISS Payload Thermal Environments</a:t>
            </a:r>
            <a:r>
              <a:rPr lang="en-US" sz="1800" dirty="0"/>
              <a:t>. NASA Thermal and Fluids Analysis Workshop. August 3, 2015.</a:t>
            </a:r>
          </a:p>
          <a:p>
            <a:pPr marL="457200" indent="-457200">
              <a:buFont typeface="+mj-lt"/>
              <a:buAutoNum type="arabicPeriod"/>
            </a:pPr>
            <a:r>
              <a:rPr lang="en-US" sz="1800" dirty="0"/>
              <a:t>J. Smith, </a:t>
            </a:r>
            <a:r>
              <a:rPr lang="en-US" sz="1800" i="1" dirty="0"/>
              <a:t>Gateway Thermal Induced Environment Databook and Simulation Manual (TIEDS-M)</a:t>
            </a:r>
            <a:r>
              <a:rPr lang="en-US" sz="1800" dirty="0"/>
              <a:t>. SEI-DM-MAN-001-8r1. December 8, 2022.</a:t>
            </a:r>
          </a:p>
          <a:p>
            <a:pPr marL="457200" indent="-457200">
              <a:buFont typeface="+mj-lt"/>
              <a:buAutoNum type="arabicPeriod"/>
            </a:pPr>
            <a:r>
              <a:rPr lang="en-US" sz="1800" dirty="0"/>
              <a:t>L. Ibrahim, </a:t>
            </a:r>
            <a:r>
              <a:rPr lang="en-US" sz="1800" i="1" dirty="0"/>
              <a:t>Gateway Thermal Control System Modeling and Simulation Plan SEI-DM-MAN-002, </a:t>
            </a:r>
            <a:r>
              <a:rPr lang="en-US" sz="1800" dirty="0"/>
              <a:t>July 2022.</a:t>
            </a:r>
          </a:p>
          <a:p>
            <a:pPr marL="457200" indent="-457200">
              <a:buFont typeface="+mj-lt"/>
              <a:buAutoNum type="arabicPeriod"/>
            </a:pPr>
            <a:r>
              <a:rPr lang="en-US" sz="1800" dirty="0"/>
              <a:t>B. Spivey, </a:t>
            </a:r>
            <a:r>
              <a:rPr lang="en-US" sz="1800" i="1" dirty="0"/>
              <a:t>AP-927 IAC9 Specularity Assessment</a:t>
            </a:r>
            <a:r>
              <a:rPr lang="en-US" sz="1800" dirty="0"/>
              <a:t>. Gateway Integrated Spacecraft Performance Working Group, May 17, 2023.</a:t>
            </a:r>
          </a:p>
          <a:p>
            <a:pPr marL="457200" indent="-457200">
              <a:buFont typeface="+mj-lt"/>
              <a:buAutoNum type="arabicPeriod"/>
            </a:pPr>
            <a:r>
              <a:rPr lang="en-US" sz="1800" dirty="0">
                <a:effectLst/>
              </a:rPr>
              <a:t>D. Gilmore, </a:t>
            </a:r>
            <a:r>
              <a:rPr lang="en-US" sz="1800" i="1" dirty="0">
                <a:effectLst/>
              </a:rPr>
              <a:t>Spacecraft Thermal Control Handbook, Volume I: Fundamental Technologies</a:t>
            </a:r>
            <a:r>
              <a:rPr lang="en-US" sz="1800" dirty="0">
                <a:effectLst/>
              </a:rPr>
              <a:t>. Washington, DC: American Institute of Aeronautics and Astronautics, Inc., 2002.</a:t>
            </a:r>
            <a:endParaRPr lang="en-US" sz="1800" dirty="0"/>
          </a:p>
          <a:p>
            <a:endParaRPr lang="en-US" dirty="0"/>
          </a:p>
          <a:p>
            <a:endParaRPr lang="en-US" dirty="0"/>
          </a:p>
        </p:txBody>
      </p:sp>
    </p:spTree>
    <p:extLst>
      <p:ext uri="{BB962C8B-B14F-4D97-AF65-F5344CB8AC3E}">
        <p14:creationId xmlns:p14="http://schemas.microsoft.com/office/powerpoint/2010/main" val="410641358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492" y="2478807"/>
            <a:ext cx="9869016" cy="561949"/>
          </a:xfrm>
        </p:spPr>
        <p:txBody>
          <a:bodyPr/>
          <a:lstStyle/>
          <a:p>
            <a:pPr algn="ctr"/>
            <a:r>
              <a:rPr lang="EN-US" dirty="0">
                <a:solidFill>
                  <a:schemeClr val="tx1"/>
                </a:solidFill>
              </a:rPr>
              <a:t>Backup</a:t>
            </a:r>
          </a:p>
        </p:txBody>
      </p:sp>
    </p:spTree>
    <p:extLst>
      <p:ext uri="{BB962C8B-B14F-4D97-AF65-F5344CB8AC3E}">
        <p14:creationId xmlns:p14="http://schemas.microsoft.com/office/powerpoint/2010/main" val="2315821331"/>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A6349D-586E-D392-104B-1F4D5F704F86}"/>
              </a:ext>
            </a:extLst>
          </p:cNvPr>
          <p:cNvPicPr>
            <a:picLocks noChangeAspect="1"/>
          </p:cNvPicPr>
          <p:nvPr/>
        </p:nvPicPr>
        <p:blipFill rotWithShape="1">
          <a:blip r:embed="rId3"/>
          <a:srcRect l="26611" r="15336"/>
          <a:stretch/>
        </p:blipFill>
        <p:spPr>
          <a:xfrm flipH="1">
            <a:off x="8217999" y="1925403"/>
            <a:ext cx="1148883" cy="356377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8690641-5BDB-ED97-5D3A-CEDF91CD57BF}"/>
              </a:ext>
            </a:extLst>
          </p:cNvPr>
          <p:cNvPicPr>
            <a:picLocks noChangeAspect="1"/>
          </p:cNvPicPr>
          <p:nvPr/>
        </p:nvPicPr>
        <p:blipFill rotWithShape="1">
          <a:blip r:embed="rId4"/>
          <a:srcRect b="-3129"/>
          <a:stretch/>
        </p:blipFill>
        <p:spPr>
          <a:xfrm>
            <a:off x="200876" y="1126528"/>
            <a:ext cx="1375914" cy="516152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337CB11-1028-EC26-D6A6-6FFF7ABD5383}"/>
              </a:ext>
            </a:extLst>
          </p:cNvPr>
          <p:cNvPicPr>
            <a:picLocks noChangeAspect="1"/>
          </p:cNvPicPr>
          <p:nvPr/>
        </p:nvPicPr>
        <p:blipFill rotWithShape="1">
          <a:blip r:embed="rId5"/>
          <a:srcRect l="18277" r="16174"/>
          <a:stretch/>
        </p:blipFill>
        <p:spPr>
          <a:xfrm>
            <a:off x="1823669" y="1035440"/>
            <a:ext cx="2087593" cy="168423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167653D8-D32B-0B92-9506-0BA842204313}"/>
              </a:ext>
            </a:extLst>
          </p:cNvPr>
          <p:cNvSpPr>
            <a:spLocks noGrp="1"/>
          </p:cNvSpPr>
          <p:nvPr>
            <p:ph type="title"/>
          </p:nvPr>
        </p:nvSpPr>
        <p:spPr>
          <a:ln>
            <a:noFill/>
          </a:ln>
        </p:spPr>
        <p:txBody>
          <a:bodyPr/>
          <a:lstStyle/>
          <a:p>
            <a:r>
              <a:rPr lang="en-US" dirty="0"/>
              <a:t>Gateway CAD Models</a:t>
            </a:r>
            <a:endParaRPr lang="en-US"/>
          </a:p>
        </p:txBody>
      </p:sp>
      <p:pic>
        <p:nvPicPr>
          <p:cNvPr id="6" name="Picture 5">
            <a:extLst>
              <a:ext uri="{FF2B5EF4-FFF2-40B4-BE49-F238E27FC236}">
                <a16:creationId xmlns:a16="http://schemas.microsoft.com/office/drawing/2014/main" id="{A960A56E-809D-43C6-EAAF-F802CCF468CA}"/>
              </a:ext>
            </a:extLst>
          </p:cNvPr>
          <p:cNvPicPr>
            <a:picLocks noChangeAspect="1"/>
          </p:cNvPicPr>
          <p:nvPr/>
        </p:nvPicPr>
        <p:blipFill rotWithShape="1">
          <a:blip r:embed="rId6"/>
          <a:srcRect l="16357"/>
          <a:stretch/>
        </p:blipFill>
        <p:spPr>
          <a:xfrm>
            <a:off x="4459821" y="3142880"/>
            <a:ext cx="2065908" cy="346219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748D01A7-D4D4-0F59-788A-A27E369AF8F9}"/>
              </a:ext>
            </a:extLst>
          </p:cNvPr>
          <p:cNvSpPr>
            <a:spLocks noChangeAspect="1"/>
          </p:cNvSpPr>
          <p:nvPr/>
        </p:nvSpPr>
        <p:spPr>
          <a:xfrm>
            <a:off x="9551372" y="3025434"/>
            <a:ext cx="45719" cy="206053"/>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00" kern="100">
                <a:solidFill>
                  <a:srgbClr val="000000"/>
                </a:solidFill>
                <a:effectLst/>
                <a:latin typeface="Calibri" panose="020F0502020204030204" pitchFamily="34" charset="0"/>
                <a:ea typeface="Calibri" panose="020F0502020204030204" pitchFamily="34" charset="0"/>
              </a:rPr>
              <a:t> </a:t>
            </a:r>
          </a:p>
        </p:txBody>
      </p:sp>
      <p:sp>
        <p:nvSpPr>
          <p:cNvPr id="16" name="Rectangle 15">
            <a:extLst>
              <a:ext uri="{FF2B5EF4-FFF2-40B4-BE49-F238E27FC236}">
                <a16:creationId xmlns:a16="http://schemas.microsoft.com/office/drawing/2014/main" id="{E7C635F4-DB46-D205-5837-C44370689B23}"/>
              </a:ext>
            </a:extLst>
          </p:cNvPr>
          <p:cNvSpPr>
            <a:spLocks noChangeAspect="1"/>
          </p:cNvSpPr>
          <p:nvPr/>
        </p:nvSpPr>
        <p:spPr>
          <a:xfrm>
            <a:off x="9021059" y="3127962"/>
            <a:ext cx="45719" cy="206053"/>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900" i="1" kern="100">
                <a:solidFill>
                  <a:srgbClr val="44546A"/>
                </a:solidFill>
                <a:effectLst/>
                <a:latin typeface="Calibri" panose="020F0502020204030204" pitchFamily="34" charset="0"/>
                <a:ea typeface="Calibri" panose="020F0502020204030204" pitchFamily="34"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7" name="Rectangle 16">
            <a:extLst>
              <a:ext uri="{FF2B5EF4-FFF2-40B4-BE49-F238E27FC236}">
                <a16:creationId xmlns:a16="http://schemas.microsoft.com/office/drawing/2014/main" id="{FE88E419-0323-AE2B-41AD-3BF31F5D44C5}"/>
              </a:ext>
            </a:extLst>
          </p:cNvPr>
          <p:cNvSpPr>
            <a:spLocks noChangeAspect="1"/>
          </p:cNvSpPr>
          <p:nvPr/>
        </p:nvSpPr>
        <p:spPr>
          <a:xfrm>
            <a:off x="8931618" y="4810560"/>
            <a:ext cx="45719" cy="206046"/>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00" kern="100">
                <a:solidFill>
                  <a:srgbClr val="000000"/>
                </a:solidFill>
                <a:effectLst/>
                <a:latin typeface="Calibri" panose="020F0502020204030204" pitchFamily="34" charset="0"/>
                <a:ea typeface="Calibri" panose="020F0502020204030204" pitchFamily="34" charset="0"/>
              </a:rPr>
              <a:t> </a:t>
            </a:r>
          </a:p>
        </p:txBody>
      </p:sp>
      <p:sp>
        <p:nvSpPr>
          <p:cNvPr id="22" name="Rectangle 21">
            <a:extLst>
              <a:ext uri="{FF2B5EF4-FFF2-40B4-BE49-F238E27FC236}">
                <a16:creationId xmlns:a16="http://schemas.microsoft.com/office/drawing/2014/main" id="{8D5FF299-C25E-B47A-4003-470FAD17DC2E}"/>
              </a:ext>
            </a:extLst>
          </p:cNvPr>
          <p:cNvSpPr>
            <a:spLocks noChangeAspect="1"/>
          </p:cNvSpPr>
          <p:nvPr/>
        </p:nvSpPr>
        <p:spPr>
          <a:xfrm>
            <a:off x="10531729" y="2789848"/>
            <a:ext cx="45719" cy="206053"/>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900" i="1" kern="100">
                <a:solidFill>
                  <a:srgbClr val="44546A"/>
                </a:solidFill>
                <a:effectLst/>
                <a:latin typeface="Calibri" panose="020F0502020204030204" pitchFamily="34" charset="0"/>
                <a:ea typeface="Calibri" panose="020F0502020204030204" pitchFamily="34"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23" name="Rectangle 22">
            <a:extLst>
              <a:ext uri="{FF2B5EF4-FFF2-40B4-BE49-F238E27FC236}">
                <a16:creationId xmlns:a16="http://schemas.microsoft.com/office/drawing/2014/main" id="{998624B9-EE4D-2EA2-BABB-22CEB657EC99}"/>
              </a:ext>
            </a:extLst>
          </p:cNvPr>
          <p:cNvSpPr>
            <a:spLocks noChangeAspect="1"/>
          </p:cNvSpPr>
          <p:nvPr/>
        </p:nvSpPr>
        <p:spPr>
          <a:xfrm>
            <a:off x="11038637" y="4472532"/>
            <a:ext cx="45719" cy="206046"/>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00" kern="100">
                <a:solidFill>
                  <a:srgbClr val="000000"/>
                </a:solidFill>
                <a:effectLst/>
                <a:latin typeface="Calibri" panose="020F0502020204030204" pitchFamily="34" charset="0"/>
                <a:ea typeface="Calibri" panose="020F0502020204030204" pitchFamily="34" charset="0"/>
              </a:rPr>
              <a:t> </a:t>
            </a:r>
          </a:p>
        </p:txBody>
      </p:sp>
      <p:sp>
        <p:nvSpPr>
          <p:cNvPr id="24" name="Rectangle 23">
            <a:extLst>
              <a:ext uri="{FF2B5EF4-FFF2-40B4-BE49-F238E27FC236}">
                <a16:creationId xmlns:a16="http://schemas.microsoft.com/office/drawing/2014/main" id="{FA3C5466-09C4-512D-05F9-07BA8A4C19D5}"/>
              </a:ext>
            </a:extLst>
          </p:cNvPr>
          <p:cNvSpPr>
            <a:spLocks noChangeAspect="1"/>
          </p:cNvSpPr>
          <p:nvPr/>
        </p:nvSpPr>
        <p:spPr>
          <a:xfrm>
            <a:off x="9668403" y="4577518"/>
            <a:ext cx="45719" cy="206053"/>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00" kern="100">
                <a:solidFill>
                  <a:srgbClr val="000000"/>
                </a:solidFill>
                <a:effectLst/>
                <a:latin typeface="Calibri" panose="020F0502020204030204" pitchFamily="34" charset="0"/>
                <a:ea typeface="Calibri" panose="020F0502020204030204" pitchFamily="34" charset="0"/>
              </a:rPr>
              <a:t> </a:t>
            </a:r>
          </a:p>
        </p:txBody>
      </p:sp>
      <p:pic>
        <p:nvPicPr>
          <p:cNvPr id="31" name="Picture 30">
            <a:extLst>
              <a:ext uri="{FF2B5EF4-FFF2-40B4-BE49-F238E27FC236}">
                <a16:creationId xmlns:a16="http://schemas.microsoft.com/office/drawing/2014/main" id="{2CE7A2B2-DF03-79AD-3B9A-447125FBF0F4}"/>
              </a:ext>
            </a:extLst>
          </p:cNvPr>
          <p:cNvPicPr>
            <a:picLocks noChangeAspect="1"/>
          </p:cNvPicPr>
          <p:nvPr/>
        </p:nvPicPr>
        <p:blipFill>
          <a:blip r:embed="rId7"/>
          <a:stretch>
            <a:fillRect/>
          </a:stretch>
        </p:blipFill>
        <p:spPr>
          <a:xfrm>
            <a:off x="1800770" y="4704349"/>
            <a:ext cx="2459395" cy="195530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a:extLst>
              <a:ext uri="{FF2B5EF4-FFF2-40B4-BE49-F238E27FC236}">
                <a16:creationId xmlns:a16="http://schemas.microsoft.com/office/drawing/2014/main" id="{EAC946F4-8E16-2775-D13D-F41A565EC578}"/>
              </a:ext>
            </a:extLst>
          </p:cNvPr>
          <p:cNvPicPr>
            <a:picLocks noChangeAspect="1"/>
          </p:cNvPicPr>
          <p:nvPr/>
        </p:nvPicPr>
        <p:blipFill rotWithShape="1">
          <a:blip r:embed="rId8"/>
          <a:srcRect l="21372" t="-1948" r="20685" b="-1"/>
          <a:stretch/>
        </p:blipFill>
        <p:spPr>
          <a:xfrm flipH="1">
            <a:off x="9530574" y="2114485"/>
            <a:ext cx="2592002" cy="259260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F0A56F5-2633-9D9C-7C1C-3F9C27D2D395}"/>
              </a:ext>
            </a:extLst>
          </p:cNvPr>
          <p:cNvPicPr>
            <a:picLocks noChangeAspect="1"/>
          </p:cNvPicPr>
          <p:nvPr/>
        </p:nvPicPr>
        <p:blipFill rotWithShape="1">
          <a:blip r:embed="rId9"/>
          <a:srcRect b="-9601"/>
          <a:stretch/>
        </p:blipFill>
        <p:spPr>
          <a:xfrm>
            <a:off x="1954671" y="2975437"/>
            <a:ext cx="1860399" cy="144457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a:extLst>
              <a:ext uri="{FF2B5EF4-FFF2-40B4-BE49-F238E27FC236}">
                <a16:creationId xmlns:a16="http://schemas.microsoft.com/office/drawing/2014/main" id="{187F8B73-AC32-FD84-2519-DA268BA1D86A}"/>
              </a:ext>
            </a:extLst>
          </p:cNvPr>
          <p:cNvPicPr>
            <a:picLocks noChangeAspect="1"/>
          </p:cNvPicPr>
          <p:nvPr/>
        </p:nvPicPr>
        <p:blipFill>
          <a:blip r:embed="rId10"/>
          <a:stretch>
            <a:fillRect/>
          </a:stretch>
        </p:blipFill>
        <p:spPr>
          <a:xfrm rot="5400000">
            <a:off x="4603801" y="1197632"/>
            <a:ext cx="1790132" cy="170772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7D5FFC85-7E8D-CE00-01CA-1292FE6B6F3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59" b="92334" l="9804" r="89804">
                        <a14:foregroundMark x1="18824" y1="88927" x2="27059" y2="92504"/>
                        <a14:foregroundMark x1="23922" y1="43952" x2="81569" y2="51618"/>
                        <a14:foregroundMark x1="19608" y1="8518" x2="25490" y2="10051"/>
                        <a14:foregroundMark x1="16078" y1="4259" x2="20784" y2="6644"/>
                        <a14:foregroundMark x1="78824" y1="64736" x2="87843" y2="55026"/>
                        <a14:foregroundMark x1="89020" y1="63543" x2="88627" y2="62521"/>
                        <a14:foregroundMark x1="15294" y1="48382" x2="14510" y2="46337"/>
                        <a14:foregroundMark x1="12549" y1="46678" x2="14118" y2="56899"/>
                        <a14:foregroundMark x1="14118" y1="57411" x2="16863" y2="43271"/>
                        <a14:foregroundMark x1="10588" y1="45145" x2="18824" y2="59114"/>
                        <a14:foregroundMark x1="18824" y1="59114" x2="20000" y2="59284"/>
                      </a14:backgroundRemoval>
                    </a14:imgEffect>
                  </a14:imgLayer>
                </a14:imgProps>
              </a:ext>
            </a:extLst>
          </a:blip>
          <a:stretch>
            <a:fillRect/>
          </a:stretch>
        </p:blipFill>
        <p:spPr>
          <a:xfrm>
            <a:off x="6640075" y="1961154"/>
            <a:ext cx="1380406" cy="317763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DDE41B9E-D211-FC29-158C-0989236B5661}"/>
              </a:ext>
            </a:extLst>
          </p:cNvPr>
          <p:cNvSpPr txBox="1"/>
          <p:nvPr/>
        </p:nvSpPr>
        <p:spPr>
          <a:xfrm>
            <a:off x="986828" y="5971365"/>
            <a:ext cx="589962" cy="31668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latin typeface="Arial"/>
                <a:cs typeface="Arial"/>
              </a:rPr>
              <a:t>PPE</a:t>
            </a:r>
          </a:p>
        </p:txBody>
      </p:sp>
      <p:sp>
        <p:nvSpPr>
          <p:cNvPr id="4" name="TextBox 3">
            <a:extLst>
              <a:ext uri="{FF2B5EF4-FFF2-40B4-BE49-F238E27FC236}">
                <a16:creationId xmlns:a16="http://schemas.microsoft.com/office/drawing/2014/main" id="{BB44DF1B-DF0A-4E80-9F31-808432C17FF0}"/>
              </a:ext>
            </a:extLst>
          </p:cNvPr>
          <p:cNvSpPr txBox="1"/>
          <p:nvPr/>
        </p:nvSpPr>
        <p:spPr>
          <a:xfrm>
            <a:off x="3253999" y="1035440"/>
            <a:ext cx="657263"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latin typeface="Arial"/>
                <a:cs typeface="Arial"/>
              </a:rPr>
              <a:t>ERM</a:t>
            </a:r>
          </a:p>
        </p:txBody>
      </p:sp>
      <p:sp>
        <p:nvSpPr>
          <p:cNvPr id="7" name="TextBox 6">
            <a:extLst>
              <a:ext uri="{FF2B5EF4-FFF2-40B4-BE49-F238E27FC236}">
                <a16:creationId xmlns:a16="http://schemas.microsoft.com/office/drawing/2014/main" id="{E346DC41-50FD-618E-FE32-1CC966E9A5A8}"/>
              </a:ext>
            </a:extLst>
          </p:cNvPr>
          <p:cNvSpPr txBox="1"/>
          <p:nvPr/>
        </p:nvSpPr>
        <p:spPr>
          <a:xfrm>
            <a:off x="1946211" y="4152062"/>
            <a:ext cx="623375"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a:cs typeface="Arial"/>
              </a:rPr>
              <a:t>HALO</a:t>
            </a:r>
          </a:p>
        </p:txBody>
      </p:sp>
      <p:sp>
        <p:nvSpPr>
          <p:cNvPr id="11" name="TextBox 10">
            <a:extLst>
              <a:ext uri="{FF2B5EF4-FFF2-40B4-BE49-F238E27FC236}">
                <a16:creationId xmlns:a16="http://schemas.microsoft.com/office/drawing/2014/main" id="{16DD5EBB-D461-251C-E673-9E284A219F33}"/>
              </a:ext>
            </a:extLst>
          </p:cNvPr>
          <p:cNvSpPr txBox="1"/>
          <p:nvPr/>
        </p:nvSpPr>
        <p:spPr>
          <a:xfrm>
            <a:off x="1791717" y="6067643"/>
            <a:ext cx="1185658"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b="1" dirty="0">
                <a:latin typeface="Arial"/>
                <a:cs typeface="Arial"/>
              </a:rPr>
              <a:t>HLS</a:t>
            </a:r>
          </a:p>
          <a:p>
            <a:pPr algn="ctr"/>
            <a:r>
              <a:rPr lang="en-US" sz="1100" b="1" dirty="0">
                <a:latin typeface="Arial"/>
                <a:cs typeface="Arial"/>
              </a:rPr>
              <a:t>Government Reference</a:t>
            </a:r>
          </a:p>
        </p:txBody>
      </p:sp>
      <p:sp>
        <p:nvSpPr>
          <p:cNvPr id="12" name="TextBox 11">
            <a:extLst>
              <a:ext uri="{FF2B5EF4-FFF2-40B4-BE49-F238E27FC236}">
                <a16:creationId xmlns:a16="http://schemas.microsoft.com/office/drawing/2014/main" id="{859D1C55-55E0-CBCD-920E-4F8D8D0FFEA8}"/>
              </a:ext>
            </a:extLst>
          </p:cNvPr>
          <p:cNvSpPr txBox="1"/>
          <p:nvPr/>
        </p:nvSpPr>
        <p:spPr>
          <a:xfrm>
            <a:off x="4639165" y="1147503"/>
            <a:ext cx="64029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a:cs typeface="Arial"/>
              </a:rPr>
              <a:t>GERS</a:t>
            </a:r>
          </a:p>
        </p:txBody>
      </p:sp>
      <p:sp>
        <p:nvSpPr>
          <p:cNvPr id="13" name="TextBox 12">
            <a:extLst>
              <a:ext uri="{FF2B5EF4-FFF2-40B4-BE49-F238E27FC236}">
                <a16:creationId xmlns:a16="http://schemas.microsoft.com/office/drawing/2014/main" id="{7BAF8468-BADF-62B7-1786-15A89F0713A4}"/>
              </a:ext>
            </a:extLst>
          </p:cNvPr>
          <p:cNvSpPr txBox="1"/>
          <p:nvPr/>
        </p:nvSpPr>
        <p:spPr>
          <a:xfrm>
            <a:off x="4450768" y="3133827"/>
            <a:ext cx="598505"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a:cs typeface="Arial"/>
              </a:rPr>
              <a:t>IHAB</a:t>
            </a:r>
          </a:p>
        </p:txBody>
      </p:sp>
      <p:sp>
        <p:nvSpPr>
          <p:cNvPr id="14" name="TextBox 13">
            <a:extLst>
              <a:ext uri="{FF2B5EF4-FFF2-40B4-BE49-F238E27FC236}">
                <a16:creationId xmlns:a16="http://schemas.microsoft.com/office/drawing/2014/main" id="{6621A7EE-A6EC-AA94-6285-6DD8B2A33D5B}"/>
              </a:ext>
            </a:extLst>
          </p:cNvPr>
          <p:cNvSpPr txBox="1"/>
          <p:nvPr/>
        </p:nvSpPr>
        <p:spPr>
          <a:xfrm>
            <a:off x="7324255" y="1952101"/>
            <a:ext cx="70528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b="1" dirty="0">
                <a:latin typeface="Arial"/>
                <a:cs typeface="Arial"/>
              </a:rPr>
              <a:t>SpaceX</a:t>
            </a:r>
          </a:p>
          <a:p>
            <a:pPr algn="ctr"/>
            <a:r>
              <a:rPr lang="en-US" sz="800" b="1" dirty="0">
                <a:latin typeface="Arial"/>
                <a:cs typeface="Arial"/>
              </a:rPr>
              <a:t>Dragon XL Concept</a:t>
            </a:r>
          </a:p>
        </p:txBody>
      </p:sp>
      <p:sp>
        <p:nvSpPr>
          <p:cNvPr id="15" name="TextBox 14">
            <a:extLst>
              <a:ext uri="{FF2B5EF4-FFF2-40B4-BE49-F238E27FC236}">
                <a16:creationId xmlns:a16="http://schemas.microsoft.com/office/drawing/2014/main" id="{FEC885BE-8703-E472-769F-BA05EBC8796A}"/>
              </a:ext>
            </a:extLst>
          </p:cNvPr>
          <p:cNvSpPr txBox="1"/>
          <p:nvPr/>
        </p:nvSpPr>
        <p:spPr>
          <a:xfrm>
            <a:off x="8175233" y="1915889"/>
            <a:ext cx="52398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a:cs typeface="Arial"/>
              </a:rPr>
              <a:t>ALM</a:t>
            </a:r>
          </a:p>
        </p:txBody>
      </p:sp>
      <p:sp>
        <p:nvSpPr>
          <p:cNvPr id="18" name="TextBox 17">
            <a:extLst>
              <a:ext uri="{FF2B5EF4-FFF2-40B4-BE49-F238E27FC236}">
                <a16:creationId xmlns:a16="http://schemas.microsoft.com/office/drawing/2014/main" id="{8B107C40-A83B-1688-A919-1514592AB6AD}"/>
              </a:ext>
            </a:extLst>
          </p:cNvPr>
          <p:cNvSpPr txBox="1"/>
          <p:nvPr/>
        </p:nvSpPr>
        <p:spPr>
          <a:xfrm>
            <a:off x="11470744" y="2114485"/>
            <a:ext cx="657885"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a:cs typeface="Arial"/>
              </a:rPr>
              <a:t>Orion</a:t>
            </a:r>
          </a:p>
        </p:txBody>
      </p:sp>
    </p:spTree>
    <p:extLst>
      <p:ext uri="{BB962C8B-B14F-4D97-AF65-F5344CB8AC3E}">
        <p14:creationId xmlns:p14="http://schemas.microsoft.com/office/powerpoint/2010/main" val="3044176851"/>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11CD-B665-473F-BC2F-04C956DDB082}"/>
              </a:ext>
            </a:extLst>
          </p:cNvPr>
          <p:cNvSpPr>
            <a:spLocks noGrp="1"/>
          </p:cNvSpPr>
          <p:nvPr>
            <p:ph type="title"/>
          </p:nvPr>
        </p:nvSpPr>
        <p:spPr/>
        <p:txBody>
          <a:bodyPr/>
          <a:lstStyle/>
          <a:p>
            <a:r>
              <a:rPr lang="en-US" dirty="0"/>
              <a:t>ATCS</a:t>
            </a:r>
          </a:p>
        </p:txBody>
      </p:sp>
      <p:sp>
        <p:nvSpPr>
          <p:cNvPr id="3" name="Content Placeholder 2">
            <a:extLst>
              <a:ext uri="{FF2B5EF4-FFF2-40B4-BE49-F238E27FC236}">
                <a16:creationId xmlns:a16="http://schemas.microsoft.com/office/drawing/2014/main" id="{8DB148EB-FC05-41B1-9579-0C40E1F3C5CB}"/>
              </a:ext>
            </a:extLst>
          </p:cNvPr>
          <p:cNvSpPr>
            <a:spLocks noGrp="1"/>
          </p:cNvSpPr>
          <p:nvPr>
            <p:ph idx="1"/>
          </p:nvPr>
        </p:nvSpPr>
        <p:spPr>
          <a:xfrm>
            <a:off x="113212" y="867569"/>
            <a:ext cx="5982786" cy="5757519"/>
          </a:xfrm>
        </p:spPr>
        <p:txBody>
          <a:bodyPr/>
          <a:lstStyle/>
          <a:p>
            <a:r>
              <a:rPr lang="en-US" sz="1600" b="0" dirty="0"/>
              <a:t>HRC: Logic showing iteration method?</a:t>
            </a:r>
          </a:p>
          <a:p>
            <a:pPr lvl="1"/>
            <a:r>
              <a:rPr lang="en-US" sz="1400" dirty="0"/>
              <a:t>And also sample HRC plots for HALO and IHAB to show general HRC vs attitude relation</a:t>
            </a:r>
            <a:endParaRPr lang="en-US" sz="1400" b="0" dirty="0"/>
          </a:p>
          <a:p>
            <a:endParaRPr lang="en-US" sz="1600" b="0" dirty="0"/>
          </a:p>
          <a:p>
            <a:r>
              <a:rPr lang="en-US" sz="1600" b="0" dirty="0"/>
              <a:t>Turndown: logic showing iteration based on both parameters</a:t>
            </a:r>
            <a:endParaRPr lang="en-US" sz="1400" b="0" dirty="0"/>
          </a:p>
        </p:txBody>
      </p:sp>
    </p:spTree>
    <p:extLst>
      <p:ext uri="{BB962C8B-B14F-4D97-AF65-F5344CB8AC3E}">
        <p14:creationId xmlns:p14="http://schemas.microsoft.com/office/powerpoint/2010/main" val="307182531"/>
      </p:ext>
    </p:ext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21F0139-6F28-5324-6B8D-E5467DB8074E}"/>
              </a:ext>
            </a:extLst>
          </p:cNvPr>
          <p:cNvGrpSpPr/>
          <p:nvPr/>
        </p:nvGrpSpPr>
        <p:grpSpPr>
          <a:xfrm>
            <a:off x="1837853" y="914399"/>
            <a:ext cx="2234372" cy="5178583"/>
            <a:chOff x="1837853" y="914399"/>
            <a:chExt cx="2234372" cy="5178583"/>
          </a:xfrm>
        </p:grpSpPr>
        <p:pic>
          <p:nvPicPr>
            <p:cNvPr id="6" name="Picture 5">
              <a:extLst>
                <a:ext uri="{FF2B5EF4-FFF2-40B4-BE49-F238E27FC236}">
                  <a16:creationId xmlns:a16="http://schemas.microsoft.com/office/drawing/2014/main" id="{922E4D8F-5D1F-C77E-11DB-B863250CFDB8}"/>
                </a:ext>
              </a:extLst>
            </p:cNvPr>
            <p:cNvPicPr>
              <a:picLocks noChangeAspect="1"/>
            </p:cNvPicPr>
            <p:nvPr/>
          </p:nvPicPr>
          <p:blipFill rotWithShape="1">
            <a:blip r:embed="rId3"/>
            <a:srcRect l="33050" b="5238"/>
            <a:stretch/>
          </p:blipFill>
          <p:spPr>
            <a:xfrm>
              <a:off x="1837853" y="914399"/>
              <a:ext cx="2234372" cy="5178583"/>
            </a:xfrm>
            <a:prstGeom prst="rect">
              <a:avLst/>
            </a:prstGeom>
          </p:spPr>
        </p:pic>
        <p:sp>
          <p:nvSpPr>
            <p:cNvPr id="8" name="Rectangle 7">
              <a:extLst>
                <a:ext uri="{FF2B5EF4-FFF2-40B4-BE49-F238E27FC236}">
                  <a16:creationId xmlns:a16="http://schemas.microsoft.com/office/drawing/2014/main" id="{4EF9712D-FCB6-635A-5D3C-64CEAE7B69AB}"/>
                </a:ext>
              </a:extLst>
            </p:cNvPr>
            <p:cNvSpPr/>
            <p:nvPr/>
          </p:nvSpPr>
          <p:spPr>
            <a:xfrm>
              <a:off x="1952625" y="1171575"/>
              <a:ext cx="1419225"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EC910303-A97D-33E4-E63C-87E5AAC170A5}"/>
              </a:ext>
            </a:extLst>
          </p:cNvPr>
          <p:cNvSpPr txBox="1"/>
          <p:nvPr/>
        </p:nvSpPr>
        <p:spPr>
          <a:xfrm>
            <a:off x="7757585" y="2027712"/>
            <a:ext cx="2038350" cy="307777"/>
          </a:xfrm>
          <a:prstGeom prst="rect">
            <a:avLst/>
          </a:prstGeom>
          <a:noFill/>
        </p:spPr>
        <p:txBody>
          <a:bodyPr wrap="square" rtlCol="0">
            <a:spAutoFit/>
          </a:bodyPr>
          <a:lstStyle/>
          <a:p>
            <a:r>
              <a:rPr lang="en-US" sz="1400" b="1" dirty="0">
                <a:solidFill>
                  <a:schemeClr val="bg1"/>
                </a:solidFill>
                <a:highlight>
                  <a:srgbClr val="000000"/>
                </a:highlight>
                <a:latin typeface="Arial"/>
                <a:cs typeface="Arial"/>
              </a:rPr>
              <a:t>Perilune Pass</a:t>
            </a:r>
          </a:p>
        </p:txBody>
      </p:sp>
      <p:sp>
        <p:nvSpPr>
          <p:cNvPr id="14" name="TextBox 13">
            <a:extLst>
              <a:ext uri="{FF2B5EF4-FFF2-40B4-BE49-F238E27FC236}">
                <a16:creationId xmlns:a16="http://schemas.microsoft.com/office/drawing/2014/main" id="{FB97C99B-D78A-24B9-AECA-AB57E11B79DC}"/>
              </a:ext>
            </a:extLst>
          </p:cNvPr>
          <p:cNvSpPr txBox="1"/>
          <p:nvPr/>
        </p:nvSpPr>
        <p:spPr>
          <a:xfrm>
            <a:off x="2942116" y="4906761"/>
            <a:ext cx="5420833" cy="307777"/>
          </a:xfrm>
          <a:prstGeom prst="rect">
            <a:avLst/>
          </a:prstGeom>
          <a:noFill/>
        </p:spPr>
        <p:txBody>
          <a:bodyPr wrap="square" rtlCol="0">
            <a:spAutoFit/>
          </a:bodyPr>
          <a:lstStyle/>
          <a:p>
            <a:r>
              <a:rPr lang="en-US" sz="1400" b="1" dirty="0">
                <a:solidFill>
                  <a:schemeClr val="bg1"/>
                </a:solidFill>
                <a:highlight>
                  <a:srgbClr val="000000"/>
                </a:highlight>
                <a:latin typeface="Arial"/>
                <a:cs typeface="Arial"/>
              </a:rPr>
              <a:t>Apolune (can model with a basic orbit with 0 IR flux) </a:t>
            </a:r>
          </a:p>
        </p:txBody>
      </p:sp>
      <p:cxnSp>
        <p:nvCxnSpPr>
          <p:cNvPr id="16" name="Straight Arrow Connector 15">
            <a:extLst>
              <a:ext uri="{FF2B5EF4-FFF2-40B4-BE49-F238E27FC236}">
                <a16:creationId xmlns:a16="http://schemas.microsoft.com/office/drawing/2014/main" id="{EDA83D40-DB5F-BE68-2CF1-04928EA2B3F5}"/>
              </a:ext>
            </a:extLst>
          </p:cNvPr>
          <p:cNvCxnSpPr>
            <a:cxnSpLocks/>
          </p:cNvCxnSpPr>
          <p:nvPr/>
        </p:nvCxnSpPr>
        <p:spPr>
          <a:xfrm flipH="1">
            <a:off x="3257550" y="5214538"/>
            <a:ext cx="114300" cy="62111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0EDD3FAC-598B-DFAA-CA44-DD57C49B5D72}"/>
              </a:ext>
            </a:extLst>
          </p:cNvPr>
          <p:cNvSpPr txBox="1"/>
          <p:nvPr/>
        </p:nvSpPr>
        <p:spPr>
          <a:xfrm>
            <a:off x="3100333" y="1170086"/>
            <a:ext cx="1090667" cy="307777"/>
          </a:xfrm>
          <a:prstGeom prst="rect">
            <a:avLst/>
          </a:prstGeom>
          <a:noFill/>
        </p:spPr>
        <p:txBody>
          <a:bodyPr wrap="square" rtlCol="0">
            <a:spAutoFit/>
          </a:bodyPr>
          <a:lstStyle/>
          <a:p>
            <a:r>
              <a:rPr lang="en-US" sz="1400" b="1" dirty="0">
                <a:latin typeface="Arial"/>
                <a:cs typeface="Arial"/>
              </a:rPr>
              <a:t>Perilune</a:t>
            </a:r>
          </a:p>
        </p:txBody>
      </p:sp>
      <p:cxnSp>
        <p:nvCxnSpPr>
          <p:cNvPr id="19" name="Straight Arrow Connector 18">
            <a:extLst>
              <a:ext uri="{FF2B5EF4-FFF2-40B4-BE49-F238E27FC236}">
                <a16:creationId xmlns:a16="http://schemas.microsoft.com/office/drawing/2014/main" id="{2AC3498F-9CC4-A15C-0B2E-4C3560F67BBB}"/>
              </a:ext>
            </a:extLst>
          </p:cNvPr>
          <p:cNvCxnSpPr>
            <a:cxnSpLocks/>
            <a:stCxn id="18" idx="1"/>
          </p:cNvCxnSpPr>
          <p:nvPr/>
        </p:nvCxnSpPr>
        <p:spPr>
          <a:xfrm flipH="1">
            <a:off x="2900363" y="1323975"/>
            <a:ext cx="199970" cy="150814"/>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pic>
        <p:nvPicPr>
          <p:cNvPr id="25" name="Picture 24">
            <a:extLst>
              <a:ext uri="{FF2B5EF4-FFF2-40B4-BE49-F238E27FC236}">
                <a16:creationId xmlns:a16="http://schemas.microsoft.com/office/drawing/2014/main" id="{25BD4226-6F77-CDC3-A369-713C44E027CB}"/>
              </a:ext>
            </a:extLst>
          </p:cNvPr>
          <p:cNvPicPr>
            <a:picLocks noChangeAspect="1"/>
          </p:cNvPicPr>
          <p:nvPr/>
        </p:nvPicPr>
        <p:blipFill rotWithShape="1">
          <a:blip r:embed="rId4"/>
          <a:srcRect b="6738"/>
          <a:stretch/>
        </p:blipFill>
        <p:spPr>
          <a:xfrm>
            <a:off x="7362349" y="2615732"/>
            <a:ext cx="4748213" cy="1844577"/>
          </a:xfrm>
          <a:prstGeom prst="rect">
            <a:avLst/>
          </a:prstGeom>
        </p:spPr>
      </p:pic>
      <p:cxnSp>
        <p:nvCxnSpPr>
          <p:cNvPr id="26" name="Straight Arrow Connector 25">
            <a:extLst>
              <a:ext uri="{FF2B5EF4-FFF2-40B4-BE49-F238E27FC236}">
                <a16:creationId xmlns:a16="http://schemas.microsoft.com/office/drawing/2014/main" id="{206CB40F-A41A-5995-E7B0-8A07C4D65D2D}"/>
              </a:ext>
            </a:extLst>
          </p:cNvPr>
          <p:cNvCxnSpPr>
            <a:cxnSpLocks/>
          </p:cNvCxnSpPr>
          <p:nvPr/>
        </p:nvCxnSpPr>
        <p:spPr>
          <a:xfrm flipH="1">
            <a:off x="7534657" y="2335489"/>
            <a:ext cx="445857" cy="1801018"/>
          </a:xfrm>
          <a:prstGeom prst="straightConnector1">
            <a:avLst/>
          </a:prstGeom>
          <a:ln w="19050">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C06787A1-04CB-9ABF-DA55-A0502AB7A7F2}"/>
              </a:ext>
            </a:extLst>
          </p:cNvPr>
          <p:cNvCxnSpPr>
            <a:cxnSpLocks/>
          </p:cNvCxnSpPr>
          <p:nvPr/>
        </p:nvCxnSpPr>
        <p:spPr>
          <a:xfrm>
            <a:off x="9048844" y="2245944"/>
            <a:ext cx="996694" cy="588763"/>
          </a:xfrm>
          <a:prstGeom prst="straightConnector1">
            <a:avLst/>
          </a:prstGeom>
          <a:ln w="1905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0" name="Title 1">
            <a:extLst>
              <a:ext uri="{FF2B5EF4-FFF2-40B4-BE49-F238E27FC236}">
                <a16:creationId xmlns:a16="http://schemas.microsoft.com/office/drawing/2014/main" id="{B13F6817-CFC4-1719-3508-E9E471C59C49}"/>
              </a:ext>
            </a:extLst>
          </p:cNvPr>
          <p:cNvSpPr txBox="1">
            <a:spLocks/>
          </p:cNvSpPr>
          <p:nvPr/>
        </p:nvSpPr>
        <p:spPr>
          <a:xfrm>
            <a:off x="891303" y="224799"/>
            <a:ext cx="9869016" cy="561949"/>
          </a:xfrm>
          <a:prstGeom prst="rect">
            <a:avLst/>
          </a:prstGeom>
        </p:spPr>
        <p:txBody>
          <a:bodyPr/>
          <a:lst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dirty="0"/>
              <a:t>NRHO Keplerian Orbit</a:t>
            </a:r>
          </a:p>
        </p:txBody>
      </p:sp>
      <p:sp>
        <p:nvSpPr>
          <p:cNvPr id="3" name="Title 2">
            <a:extLst>
              <a:ext uri="{FF2B5EF4-FFF2-40B4-BE49-F238E27FC236}">
                <a16:creationId xmlns:a16="http://schemas.microsoft.com/office/drawing/2014/main" id="{CA66C0C8-5C09-9835-B081-FCB8F15E7E63}"/>
              </a:ext>
            </a:extLst>
          </p:cNvPr>
          <p:cNvSpPr>
            <a:spLocks noGrp="1"/>
          </p:cNvSpPr>
          <p:nvPr>
            <p:ph type="title"/>
          </p:nvPr>
        </p:nvSpPr>
        <p:spPr>
          <a:xfrm>
            <a:off x="1053754" y="1688879"/>
            <a:ext cx="9869016" cy="561949"/>
          </a:xfrm>
        </p:spPr>
        <p:txBody>
          <a:bodyPr/>
          <a:lstStyle/>
          <a:p>
            <a:r>
              <a:rPr lang="en-US" dirty="0"/>
              <a:t>NRHO K</a:t>
            </a:r>
          </a:p>
        </p:txBody>
      </p:sp>
    </p:spTree>
    <p:extLst>
      <p:ext uri="{BB962C8B-B14F-4D97-AF65-F5344CB8AC3E}">
        <p14:creationId xmlns:p14="http://schemas.microsoft.com/office/powerpoint/2010/main" val="2337521461"/>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a:extLst>
              <a:ext uri="{FF2B5EF4-FFF2-40B4-BE49-F238E27FC236}">
                <a16:creationId xmlns:a16="http://schemas.microsoft.com/office/drawing/2014/main" id="{03B5044C-08B5-8BA9-685D-39280694877B}"/>
              </a:ext>
            </a:extLst>
          </p:cNvPr>
          <p:cNvPicPr>
            <a:picLocks noChangeAspect="1"/>
          </p:cNvPicPr>
          <p:nvPr/>
        </p:nvPicPr>
        <p:blipFill rotWithShape="1">
          <a:blip r:embed="rId3"/>
          <a:srcRect t="83661" r="79767" b="153"/>
          <a:stretch/>
        </p:blipFill>
        <p:spPr>
          <a:xfrm>
            <a:off x="0" y="5560828"/>
            <a:ext cx="2478266" cy="1122683"/>
          </a:xfrm>
          <a:prstGeom prst="rect">
            <a:avLst/>
          </a:prstGeom>
        </p:spPr>
      </p:pic>
      <p:pic>
        <p:nvPicPr>
          <p:cNvPr id="13" name="Picture 5">
            <a:extLst>
              <a:ext uri="{FF2B5EF4-FFF2-40B4-BE49-F238E27FC236}">
                <a16:creationId xmlns:a16="http://schemas.microsoft.com/office/drawing/2014/main" id="{A86A6D77-6FD0-B70F-5262-D8F2BE9B8AF2}"/>
              </a:ext>
            </a:extLst>
          </p:cNvPr>
          <p:cNvPicPr>
            <a:picLocks noChangeAspect="1"/>
          </p:cNvPicPr>
          <p:nvPr/>
        </p:nvPicPr>
        <p:blipFill>
          <a:blip r:embed="rId3"/>
          <a:stretch>
            <a:fillRect/>
          </a:stretch>
        </p:blipFill>
        <p:spPr>
          <a:xfrm>
            <a:off x="-28330" y="-82069"/>
            <a:ext cx="12248660" cy="6936049"/>
          </a:xfrm>
          <a:prstGeom prst="rect">
            <a:avLst/>
          </a:prstGeom>
        </p:spPr>
      </p:pic>
      <p:sp>
        <p:nvSpPr>
          <p:cNvPr id="2" name="Rectangle 1"/>
          <p:cNvSpPr/>
          <p:nvPr/>
        </p:nvSpPr>
        <p:spPr>
          <a:xfrm>
            <a:off x="256854" y="442371"/>
            <a:ext cx="3935002" cy="5959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E63B650-0D15-608E-4962-F0A61C00699A}"/>
              </a:ext>
            </a:extLst>
          </p:cNvPr>
          <p:cNvPicPr>
            <a:picLocks noChangeAspect="1"/>
          </p:cNvPicPr>
          <p:nvPr/>
        </p:nvPicPr>
        <p:blipFill>
          <a:blip r:embed="rId4"/>
          <a:stretch>
            <a:fillRect/>
          </a:stretch>
        </p:blipFill>
        <p:spPr>
          <a:xfrm>
            <a:off x="5210480" y="-29255"/>
            <a:ext cx="1771040" cy="275495"/>
          </a:xfrm>
          <a:prstGeom prst="rect">
            <a:avLst/>
          </a:prstGeom>
        </p:spPr>
      </p:pic>
      <p:pic>
        <p:nvPicPr>
          <p:cNvPr id="5" name="Picture 5">
            <a:extLst>
              <a:ext uri="{FF2B5EF4-FFF2-40B4-BE49-F238E27FC236}">
                <a16:creationId xmlns:a16="http://schemas.microsoft.com/office/drawing/2014/main" id="{39840574-8D55-CA64-EC03-7872E88557D7}"/>
              </a:ext>
            </a:extLst>
          </p:cNvPr>
          <p:cNvPicPr>
            <a:picLocks noChangeAspect="1"/>
          </p:cNvPicPr>
          <p:nvPr/>
        </p:nvPicPr>
        <p:blipFill rotWithShape="1">
          <a:blip r:embed="rId3"/>
          <a:srcRect r="-670" b="69768"/>
          <a:stretch/>
        </p:blipFill>
        <p:spPr>
          <a:xfrm>
            <a:off x="0" y="-82069"/>
            <a:ext cx="12025189" cy="2044981"/>
          </a:xfrm>
          <a:prstGeom prst="rect">
            <a:avLst/>
          </a:prstGeom>
        </p:spPr>
      </p:pic>
      <p:pic>
        <p:nvPicPr>
          <p:cNvPr id="14" name="Picture 5">
            <a:extLst>
              <a:ext uri="{FF2B5EF4-FFF2-40B4-BE49-F238E27FC236}">
                <a16:creationId xmlns:a16="http://schemas.microsoft.com/office/drawing/2014/main" id="{1CEECE76-363E-AD6F-8122-9F7598B90E6A}"/>
              </a:ext>
            </a:extLst>
          </p:cNvPr>
          <p:cNvPicPr>
            <a:picLocks noChangeAspect="1"/>
          </p:cNvPicPr>
          <p:nvPr/>
        </p:nvPicPr>
        <p:blipFill rotWithShape="1">
          <a:blip r:embed="rId3"/>
          <a:srcRect l="39311" t="85500" r="34108"/>
          <a:stretch/>
        </p:blipFill>
        <p:spPr>
          <a:xfrm>
            <a:off x="0" y="5584411"/>
            <a:ext cx="6096000" cy="1269569"/>
          </a:xfrm>
          <a:prstGeom prst="rect">
            <a:avLst/>
          </a:prstGeom>
        </p:spPr>
      </p:pic>
      <p:pic>
        <p:nvPicPr>
          <p:cNvPr id="15" name="Picture 5">
            <a:extLst>
              <a:ext uri="{FF2B5EF4-FFF2-40B4-BE49-F238E27FC236}">
                <a16:creationId xmlns:a16="http://schemas.microsoft.com/office/drawing/2014/main" id="{724FB1F4-C83B-D99F-6CAD-E7B45BAEC7B7}"/>
              </a:ext>
            </a:extLst>
          </p:cNvPr>
          <p:cNvPicPr>
            <a:picLocks noChangeAspect="1"/>
          </p:cNvPicPr>
          <p:nvPr/>
        </p:nvPicPr>
        <p:blipFill rotWithShape="1">
          <a:blip r:embed="rId3"/>
          <a:srcRect l="39311" t="85500" r="34108"/>
          <a:stretch/>
        </p:blipFill>
        <p:spPr>
          <a:xfrm>
            <a:off x="4894520" y="5323145"/>
            <a:ext cx="4483396" cy="1384970"/>
          </a:xfrm>
          <a:prstGeom prst="rect">
            <a:avLst/>
          </a:prstGeom>
        </p:spPr>
      </p:pic>
      <p:pic>
        <p:nvPicPr>
          <p:cNvPr id="16" name="Picture 5">
            <a:extLst>
              <a:ext uri="{FF2B5EF4-FFF2-40B4-BE49-F238E27FC236}">
                <a16:creationId xmlns:a16="http://schemas.microsoft.com/office/drawing/2014/main" id="{F3D67AB2-712F-A288-EAEE-703C4B431F02}"/>
              </a:ext>
            </a:extLst>
          </p:cNvPr>
          <p:cNvPicPr>
            <a:picLocks noChangeAspect="1"/>
          </p:cNvPicPr>
          <p:nvPr/>
        </p:nvPicPr>
        <p:blipFill rotWithShape="1">
          <a:blip r:embed="rId3"/>
          <a:srcRect l="39311" t="85500" r="34108"/>
          <a:stretch/>
        </p:blipFill>
        <p:spPr>
          <a:xfrm>
            <a:off x="8605283" y="5422304"/>
            <a:ext cx="3586718" cy="1186652"/>
          </a:xfrm>
          <a:prstGeom prst="rect">
            <a:avLst/>
          </a:prstGeom>
        </p:spPr>
      </p:pic>
      <p:pic>
        <p:nvPicPr>
          <p:cNvPr id="18" name="Picture 5">
            <a:extLst>
              <a:ext uri="{FF2B5EF4-FFF2-40B4-BE49-F238E27FC236}">
                <a16:creationId xmlns:a16="http://schemas.microsoft.com/office/drawing/2014/main" id="{E02D19CA-4AC5-A51F-0BA3-B666ECFD6697}"/>
              </a:ext>
            </a:extLst>
          </p:cNvPr>
          <p:cNvPicPr>
            <a:picLocks noChangeAspect="1"/>
          </p:cNvPicPr>
          <p:nvPr/>
        </p:nvPicPr>
        <p:blipFill rotWithShape="1">
          <a:blip r:embed="rId3"/>
          <a:srcRect l="39311" t="85500" r="36598"/>
          <a:stretch/>
        </p:blipFill>
        <p:spPr>
          <a:xfrm>
            <a:off x="8156944" y="2044029"/>
            <a:ext cx="4063386" cy="1741161"/>
          </a:xfrm>
          <a:prstGeom prst="rect">
            <a:avLst/>
          </a:prstGeom>
        </p:spPr>
      </p:pic>
      <p:pic>
        <p:nvPicPr>
          <p:cNvPr id="19" name="Picture 5">
            <a:extLst>
              <a:ext uri="{FF2B5EF4-FFF2-40B4-BE49-F238E27FC236}">
                <a16:creationId xmlns:a16="http://schemas.microsoft.com/office/drawing/2014/main" id="{AB31AF4E-E085-5707-E661-A89F625E8CC2}"/>
              </a:ext>
            </a:extLst>
          </p:cNvPr>
          <p:cNvPicPr>
            <a:picLocks noChangeAspect="1"/>
          </p:cNvPicPr>
          <p:nvPr/>
        </p:nvPicPr>
        <p:blipFill rotWithShape="1">
          <a:blip r:embed="rId3"/>
          <a:srcRect l="39311" t="85500" r="34108"/>
          <a:stretch/>
        </p:blipFill>
        <p:spPr>
          <a:xfrm>
            <a:off x="0" y="2129835"/>
            <a:ext cx="4483396" cy="1741161"/>
          </a:xfrm>
          <a:prstGeom prst="rect">
            <a:avLst/>
          </a:prstGeom>
        </p:spPr>
      </p:pic>
      <p:pic>
        <p:nvPicPr>
          <p:cNvPr id="20" name="Picture 5">
            <a:extLst>
              <a:ext uri="{FF2B5EF4-FFF2-40B4-BE49-F238E27FC236}">
                <a16:creationId xmlns:a16="http://schemas.microsoft.com/office/drawing/2014/main" id="{461FEF17-FB05-C7FC-A62E-79302906610C}"/>
              </a:ext>
            </a:extLst>
          </p:cNvPr>
          <p:cNvPicPr>
            <a:picLocks noChangeAspect="1"/>
          </p:cNvPicPr>
          <p:nvPr/>
        </p:nvPicPr>
        <p:blipFill rotWithShape="1">
          <a:blip r:embed="rId3"/>
          <a:srcRect l="39311" t="85500" r="34108"/>
          <a:stretch/>
        </p:blipFill>
        <p:spPr>
          <a:xfrm>
            <a:off x="3673548" y="2114344"/>
            <a:ext cx="4483396" cy="1741161"/>
          </a:xfrm>
          <a:prstGeom prst="rect">
            <a:avLst/>
          </a:prstGeom>
        </p:spPr>
      </p:pic>
      <p:pic>
        <p:nvPicPr>
          <p:cNvPr id="11" name="Picture 5">
            <a:extLst>
              <a:ext uri="{FF2B5EF4-FFF2-40B4-BE49-F238E27FC236}">
                <a16:creationId xmlns:a16="http://schemas.microsoft.com/office/drawing/2014/main" id="{6B9B3AEB-BA31-F5FF-A4B7-A78A917236D1}"/>
              </a:ext>
            </a:extLst>
          </p:cNvPr>
          <p:cNvPicPr>
            <a:picLocks noChangeAspect="1"/>
          </p:cNvPicPr>
          <p:nvPr/>
        </p:nvPicPr>
        <p:blipFill rotWithShape="1">
          <a:blip r:embed="rId3"/>
          <a:srcRect l="4975" t="30547" r="40969" b="103"/>
          <a:stretch/>
        </p:blipFill>
        <p:spPr>
          <a:xfrm>
            <a:off x="67780" y="2129835"/>
            <a:ext cx="4894520" cy="3555734"/>
          </a:xfrm>
          <a:prstGeom prst="rect">
            <a:avLst/>
          </a:prstGeom>
        </p:spPr>
      </p:pic>
      <p:pic>
        <p:nvPicPr>
          <p:cNvPr id="8" name="Picture 8" descr="NRHO-NEW.gif">
            <a:extLst>
              <a:ext uri="{FF2B5EF4-FFF2-40B4-BE49-F238E27FC236}">
                <a16:creationId xmlns:a16="http://schemas.microsoft.com/office/drawing/2014/main" id="{DC45D88C-8398-7E54-EC2E-A20B366DBF33}"/>
              </a:ext>
            </a:extLst>
          </p:cNvPr>
          <p:cNvPicPr>
            <a:picLocks noChangeAspect="1"/>
          </p:cNvPicPr>
          <p:nvPr/>
        </p:nvPicPr>
        <p:blipFill rotWithShape="1">
          <a:blip r:embed="rId5"/>
          <a:srcRect l="13108" t="11065" r="19649"/>
          <a:stretch/>
        </p:blipFill>
        <p:spPr>
          <a:xfrm>
            <a:off x="4748954" y="2470155"/>
            <a:ext cx="4151747" cy="3079522"/>
          </a:xfrm>
          <a:prstGeom prst="rect">
            <a:avLst/>
          </a:prstGeom>
        </p:spPr>
      </p:pic>
      <p:pic>
        <p:nvPicPr>
          <p:cNvPr id="21" name="Picture 5">
            <a:extLst>
              <a:ext uri="{FF2B5EF4-FFF2-40B4-BE49-F238E27FC236}">
                <a16:creationId xmlns:a16="http://schemas.microsoft.com/office/drawing/2014/main" id="{1E637E4C-72AF-DBEC-FF4B-904A160CB40F}"/>
              </a:ext>
            </a:extLst>
          </p:cNvPr>
          <p:cNvPicPr>
            <a:picLocks noChangeAspect="1"/>
          </p:cNvPicPr>
          <p:nvPr/>
        </p:nvPicPr>
        <p:blipFill rotWithShape="1">
          <a:blip r:embed="rId3"/>
          <a:srcRect l="59573" t="30547" r="3367" b="103"/>
          <a:stretch/>
        </p:blipFill>
        <p:spPr>
          <a:xfrm>
            <a:off x="8756186" y="2129835"/>
            <a:ext cx="3355547" cy="3555734"/>
          </a:xfrm>
          <a:prstGeom prst="rect">
            <a:avLst/>
          </a:prstGeom>
        </p:spPr>
      </p:pic>
    </p:spTree>
    <p:extLst>
      <p:ext uri="{BB962C8B-B14F-4D97-AF65-F5344CB8AC3E}">
        <p14:creationId xmlns:p14="http://schemas.microsoft.com/office/powerpoint/2010/main" val="3032688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28A55-AD5C-9F41-94CB-F3D27A1493E1}"/>
              </a:ext>
            </a:extLst>
          </p:cNvPr>
          <p:cNvSpPr/>
          <p:nvPr/>
        </p:nvSpPr>
        <p:spPr>
          <a:xfrm>
            <a:off x="0" y="39077"/>
            <a:ext cx="8335926" cy="6858000"/>
          </a:xfrm>
          <a:prstGeom prst="rect">
            <a:avLst/>
          </a:prstGeom>
          <a:gradFill>
            <a:gsLst>
              <a:gs pos="49000">
                <a:schemeClr val="tx1"/>
              </a:gs>
              <a:gs pos="75000">
                <a:srgbClr val="000000">
                  <a:alpha val="25441"/>
                </a:srgbClr>
              </a:gs>
              <a:gs pos="59000">
                <a:schemeClr val="tx1">
                  <a:alpha val="66000"/>
                </a:schemeClr>
              </a:gs>
              <a:gs pos="86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BC243C5-AAC4-7449-B2BF-C0D678902379}"/>
              </a:ext>
            </a:extLst>
          </p:cNvPr>
          <p:cNvSpPr>
            <a:spLocks noGrp="1"/>
          </p:cNvSpPr>
          <p:nvPr>
            <p:ph type="title"/>
          </p:nvPr>
        </p:nvSpPr>
        <p:spPr>
          <a:xfrm>
            <a:off x="346432" y="444639"/>
            <a:ext cx="4239771" cy="742950"/>
          </a:xfrm>
        </p:spPr>
        <p:txBody>
          <a:bodyPr anchor="ctr" anchorCtr="0">
            <a:normAutofit/>
          </a:bodyPr>
          <a:lstStyle/>
          <a:p>
            <a:pPr algn="ctr"/>
            <a:r>
              <a:rPr lang="en-US" sz="2800" b="1">
                <a:solidFill>
                  <a:schemeClr val="bg1"/>
                </a:solidFill>
                <a:latin typeface="Arial" panose="020B0604020202020204" pitchFamily="34" charset="0"/>
                <a:cs typeface="Arial" panose="020B0604020202020204" pitchFamily="34" charset="0"/>
              </a:rPr>
              <a:t>MOON BEFORE MARS </a:t>
            </a:r>
          </a:p>
        </p:txBody>
      </p:sp>
      <p:sp>
        <p:nvSpPr>
          <p:cNvPr id="4" name="Rectangle 3">
            <a:extLst>
              <a:ext uri="{FF2B5EF4-FFF2-40B4-BE49-F238E27FC236}">
                <a16:creationId xmlns:a16="http://schemas.microsoft.com/office/drawing/2014/main" id="{26514CA0-01D2-754C-85D2-3A181F99B2B2}"/>
              </a:ext>
            </a:extLst>
          </p:cNvPr>
          <p:cNvSpPr/>
          <p:nvPr/>
        </p:nvSpPr>
        <p:spPr>
          <a:xfrm>
            <a:off x="190590" y="1746679"/>
            <a:ext cx="4480572" cy="4339650"/>
          </a:xfrm>
          <a:prstGeom prst="rect">
            <a:avLst/>
          </a:prstGeom>
          <a:effectLst>
            <a:outerShdw blurRad="50800" dist="38100" dir="2700000" algn="tl" rotWithShape="0">
              <a:prstClr val="black">
                <a:alpha val="40000"/>
              </a:prstClr>
            </a:outerShdw>
          </a:effectLst>
        </p:spPr>
        <p:txBody>
          <a:bodyPr wrap="square" lIns="91440" tIns="45720" rIns="91440" bIns="45720" anchor="ctr" anchorCtr="0">
            <a:spAutoFit/>
          </a:bodyPr>
          <a:lstStyle/>
          <a:p>
            <a:pPr defTabSz="457146">
              <a:spcBef>
                <a:spcPct val="0"/>
              </a:spcBef>
              <a:spcAft>
                <a:spcPts val="2400"/>
              </a:spcAft>
              <a:defRPr/>
            </a:pPr>
            <a:r>
              <a:rPr lang="EN-US" dirty="0">
                <a:solidFill>
                  <a:srgbClr val="FFFFFF"/>
                </a:solidFill>
                <a:latin typeface="Arial"/>
                <a:ea typeface="ヒラギノ角ゴ Pro W3"/>
                <a:cs typeface="Arial"/>
              </a:rPr>
              <a:t>Gateway will serve as a unifying catalyst to equip NASA and its international partners with the knowledge and experience to:</a:t>
            </a:r>
          </a:p>
          <a:p>
            <a:pPr marL="285750" indent="-285750" defTabSz="457146">
              <a:spcBef>
                <a:spcPct val="0"/>
              </a:spcBef>
              <a:spcAft>
                <a:spcPts val="2400"/>
              </a:spcAft>
              <a:buFont typeface="Arial" panose="020B0604020202020204" pitchFamily="34" charset="0"/>
              <a:buChar char="•"/>
              <a:defRPr/>
            </a:pPr>
            <a:r>
              <a:rPr lang="EN-US" dirty="0">
                <a:solidFill>
                  <a:srgbClr val="FFFFFF"/>
                </a:solidFill>
                <a:latin typeface="Arial"/>
                <a:ea typeface="ヒラギノ角ゴ Pro W3"/>
                <a:cs typeface="Arial"/>
              </a:rPr>
              <a:t>Establish deep space scientific investigations </a:t>
            </a:r>
          </a:p>
          <a:p>
            <a:pPr marL="285750" indent="-285750" defTabSz="457146">
              <a:spcBef>
                <a:spcPct val="0"/>
              </a:spcBef>
              <a:spcAft>
                <a:spcPts val="2400"/>
              </a:spcAft>
              <a:buFont typeface="Arial" panose="020B0604020202020204" pitchFamily="34" charset="0"/>
              <a:buChar char="•"/>
              <a:defRPr/>
            </a:pPr>
            <a:r>
              <a:rPr lang="EN-US" dirty="0">
                <a:solidFill>
                  <a:srgbClr val="FFFFFF"/>
                </a:solidFill>
                <a:latin typeface="Arial"/>
                <a:ea typeface="ヒラギノ角ゴ Pro W3"/>
                <a:cs typeface="Arial"/>
              </a:rPr>
              <a:t>Support sustained surface access and operations on a different planetary body </a:t>
            </a:r>
          </a:p>
          <a:p>
            <a:pPr marL="285750" indent="-285750" defTabSz="457146">
              <a:spcBef>
                <a:spcPct val="0"/>
              </a:spcBef>
              <a:spcAft>
                <a:spcPts val="2400"/>
              </a:spcAft>
              <a:buFont typeface="Arial" panose="020B0604020202020204" pitchFamily="34" charset="0"/>
              <a:buChar char="•"/>
              <a:defRPr/>
            </a:pPr>
            <a:r>
              <a:rPr lang="EN-US" dirty="0">
                <a:solidFill>
                  <a:srgbClr val="FFFFFF"/>
                </a:solidFill>
                <a:latin typeface="Arial"/>
                <a:ea typeface="ヒラギノ角ゴ Pro W3"/>
                <a:cs typeface="Arial"/>
              </a:rPr>
              <a:t>Prepare for the complex logistics needed for future crewed missions to Mars. </a:t>
            </a:r>
            <a:endParaRPr lang="EN-US" dirty="0">
              <a:solidFill>
                <a:srgbClr val="FFFFFF"/>
              </a:solidFill>
              <a:latin typeface="Arial" panose="020B0604020202020204" pitchFamily="34" charset="0"/>
              <a:ea typeface="ヒラギノ角ゴ Pro W3" charset="-128"/>
              <a:cs typeface="Arial" panose="020B0604020202020204" pitchFamily="34" charset="0"/>
            </a:endParaRPr>
          </a:p>
        </p:txBody>
      </p:sp>
      <p:cxnSp>
        <p:nvCxnSpPr>
          <p:cNvPr id="6" name="Straight Connector 5">
            <a:extLst>
              <a:ext uri="{FF2B5EF4-FFF2-40B4-BE49-F238E27FC236}">
                <a16:creationId xmlns:a16="http://schemas.microsoft.com/office/drawing/2014/main" id="{0BBB0056-EA45-6047-9438-A0455229AFDB}"/>
              </a:ext>
            </a:extLst>
          </p:cNvPr>
          <p:cNvCxnSpPr/>
          <p:nvPr/>
        </p:nvCxnSpPr>
        <p:spPr>
          <a:xfrm>
            <a:off x="226032" y="1202904"/>
            <a:ext cx="59516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BBEB9C9F-6DAA-4B40-B126-9897B5439088}"/>
              </a:ext>
            </a:extLst>
          </p:cNvPr>
          <p:cNvPicPr>
            <a:picLocks noChangeAspect="1"/>
          </p:cNvPicPr>
          <p:nvPr/>
        </p:nvPicPr>
        <p:blipFill>
          <a:blip r:embed="rId3"/>
          <a:stretch>
            <a:fillRect/>
          </a:stretch>
        </p:blipFill>
        <p:spPr>
          <a:xfrm>
            <a:off x="4783016" y="58217"/>
            <a:ext cx="7403122" cy="6663413"/>
          </a:xfrm>
          <a:prstGeom prst="rect">
            <a:avLst/>
          </a:prstGeom>
        </p:spPr>
      </p:pic>
    </p:spTree>
    <p:extLst>
      <p:ext uri="{BB962C8B-B14F-4D97-AF65-F5344CB8AC3E}">
        <p14:creationId xmlns:p14="http://schemas.microsoft.com/office/powerpoint/2010/main" val="228178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2.xml><?xml version="1.0" encoding="utf-8"?>
<a:theme xmlns:a="http://schemas.openxmlformats.org/drawingml/2006/main" name="4_ExplorationScenario-Updated">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DB3E2"/>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3.xml><?xml version="1.0" encoding="utf-8"?>
<a:theme xmlns:a="http://schemas.openxmlformats.org/drawingml/2006/main" name="5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1BAB9BF2D3984DA16867B4758EF590" ma:contentTypeVersion="2" ma:contentTypeDescription="Create a new document." ma:contentTypeScope="" ma:versionID="aa03ffd04537d6498781edda0713202e">
  <xsd:schema xmlns:xsd="http://www.w3.org/2001/XMLSchema" xmlns:xs="http://www.w3.org/2001/XMLSchema" xmlns:p="http://schemas.microsoft.com/office/2006/metadata/properties" xmlns:ns2="340a1fe3-127b-46fb-88d2-5e516932642e" xmlns:ns3="http://schemas.microsoft.com/sharepoint/v4" targetNamespace="http://schemas.microsoft.com/office/2006/metadata/properties" ma:root="true" ma:fieldsID="881a4919962a043c5546d3d33223009e" ns2:_="" ns3:_="">
    <xsd:import namespace="340a1fe3-127b-46fb-88d2-5e516932642e"/>
    <xsd:import namespace="http://schemas.microsoft.com/sharepoint/v4"/>
    <xsd:element name="properties">
      <xsd:complexType>
        <xsd:sequence>
          <xsd:element name="documentManagement">
            <xsd:complexType>
              <xsd:all>
                <xsd:element ref="ns2:SharedWithUser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a1fe3-127b-46fb-88d2-5e516932642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AFF385EC-6F5C-48C1-84BF-F28EA815D092}">
  <ds:schemaRefs>
    <ds:schemaRef ds:uri="http://schemas.microsoft.com/sharepoint/v3/contenttype/forms"/>
  </ds:schemaRefs>
</ds:datastoreItem>
</file>

<file path=customXml/itemProps2.xml><?xml version="1.0" encoding="utf-8"?>
<ds:datastoreItem xmlns:ds="http://schemas.openxmlformats.org/officeDocument/2006/customXml" ds:itemID="{D975E067-70E3-46C5-8E50-D2BDA999D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a1fe3-127b-46fb-88d2-5e51693264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FDDF8F-26CC-466F-85C3-A84731BFBCF4}">
  <ds:schemaRefs>
    <ds:schemaRef ds:uri="http://www.w3.org/XML/1998/namespace"/>
    <ds:schemaRef ds:uri="http://purl.org/dc/elements/1.1/"/>
    <ds:schemaRef ds:uri="http://purl.org/dc/terms/"/>
    <ds:schemaRef ds:uri="http://schemas.microsoft.com/sharepoint/v4"/>
    <ds:schemaRef ds:uri="http://schemas.microsoft.com/office/infopath/2007/PartnerControls"/>
    <ds:schemaRef ds:uri="http://schemas.microsoft.com/office/2006/metadata/properties"/>
    <ds:schemaRef ds:uri="http://purl.org/dc/dcmitype/"/>
    <ds:schemaRef ds:uri="http://schemas.microsoft.com/office/2006/documentManagement/types"/>
    <ds:schemaRef ds:uri="340a1fe3-127b-46fb-88d2-5e516932642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9530</TotalTime>
  <Words>11707</Words>
  <Application>Microsoft Office PowerPoint</Application>
  <PresentationFormat>Widescreen</PresentationFormat>
  <Paragraphs>1316</Paragraphs>
  <Slides>79</Slides>
  <Notes>44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79</vt:i4>
      </vt:variant>
    </vt:vector>
  </HeadingPairs>
  <TitlesOfParts>
    <vt:vector size="91" baseType="lpstr">
      <vt:lpstr>DengXian</vt:lpstr>
      <vt:lpstr>Abadi</vt:lpstr>
      <vt:lpstr>Arial</vt:lpstr>
      <vt:lpstr>Calibri</vt:lpstr>
      <vt:lpstr>Cambria Math</vt:lpstr>
      <vt:lpstr>Courier New</vt:lpstr>
      <vt:lpstr>Times</vt:lpstr>
      <vt:lpstr>Times New Roman</vt:lpstr>
      <vt:lpstr>3_ExplorationScenario-Updated</vt:lpstr>
      <vt:lpstr>4_ExplorationScenario-Updated</vt:lpstr>
      <vt:lpstr>5_ExplorationScenario-Updated</vt:lpstr>
      <vt:lpstr>Blank</vt:lpstr>
      <vt:lpstr>Lunar Gateway Space Station Thermal Control Systems Overview  </vt:lpstr>
      <vt:lpstr>PowerPoint Presentation</vt:lpstr>
      <vt:lpstr>              I-III: INITIAL OPERATIONS TO THE MOON</vt:lpstr>
      <vt:lpstr>PowerPoint Presentation</vt:lpstr>
      <vt:lpstr>PowerPoint Presentation</vt:lpstr>
      <vt:lpstr>GATEWAY: A FOUNDATION IN DEEP SPACE</vt:lpstr>
      <vt:lpstr>PowerPoint Presentation</vt:lpstr>
      <vt:lpstr>PowerPoint Presentation</vt:lpstr>
      <vt:lpstr>MOON BEFORE MARS </vt:lpstr>
      <vt:lpstr>PowerPoint Presentation</vt:lpstr>
      <vt:lpstr>Thermal Control System (TCS) Architecture Description</vt:lpstr>
      <vt:lpstr>Gateway TCS Overview</vt:lpstr>
      <vt:lpstr>PowerPoint Presentation</vt:lpstr>
      <vt:lpstr>Gateway IATCS Cross-Strap Overview</vt:lpstr>
      <vt:lpstr>Gateway IATCS Cross-Strap Overview Continued</vt:lpstr>
      <vt:lpstr>PowerPoint Presentation</vt:lpstr>
      <vt:lpstr>ATCS Architecture Overview - HALO</vt:lpstr>
      <vt:lpstr>ATCS Architecture Overview - IHAB</vt:lpstr>
      <vt:lpstr>PowerPoint Presentation</vt:lpstr>
      <vt:lpstr>Gateway Orbit – NRHO1</vt:lpstr>
      <vt:lpstr>Gateway Orbit – Solar Beta Angle</vt:lpstr>
      <vt:lpstr>Flight Attitudes and Configurations</vt:lpstr>
      <vt:lpstr>PowerPoint Presentation</vt:lpstr>
      <vt:lpstr>Environmental Factors Comparison for LEO, GEO, and NRHO2</vt:lpstr>
      <vt:lpstr>Environmental Heating Rate Sources</vt:lpstr>
      <vt:lpstr>Solar Flux</vt:lpstr>
      <vt:lpstr>Albedo</vt:lpstr>
      <vt:lpstr>Lunar IR</vt:lpstr>
      <vt:lpstr>Combined Environmental Heating Rates </vt:lpstr>
      <vt:lpstr>Environmental Heating vs. Time and True Anomaly3,4</vt:lpstr>
      <vt:lpstr>Gateway vs. ISS Environmental Heating5</vt:lpstr>
      <vt:lpstr>PowerPoint Presentation</vt:lpstr>
      <vt:lpstr>Gateway Integrated Thermal Environment Model (GITEM)6</vt:lpstr>
      <vt:lpstr>PowerPoint Presentation</vt:lpstr>
      <vt:lpstr>GITEM Model Integration Process7</vt:lpstr>
      <vt:lpstr>ATCS Analysis and Testing – Active TCS Fluid Models</vt:lpstr>
      <vt:lpstr>ATCS Analysis and Testing – Active TCS Fluid Models Schematics</vt:lpstr>
      <vt:lpstr>PowerPoint Presentation</vt:lpstr>
      <vt:lpstr>PowerPoint Presentation</vt:lpstr>
      <vt:lpstr>Gateway Heater Architecture </vt:lpstr>
      <vt:lpstr>How to Design Shell Heater Architecture</vt:lpstr>
      <vt:lpstr>PowerPoint Presentation</vt:lpstr>
      <vt:lpstr>Passive Thermal Control - External Surface Material Properties</vt:lpstr>
      <vt:lpstr>Gateway External Surface Material Selection and End of Life Optics</vt:lpstr>
      <vt:lpstr>PTCS Analysis &amp; Testing - Degradation to Optical Properties </vt:lpstr>
      <vt:lpstr>PTCS Analysis &amp; Testing - Charged Particle/Solar Wind/UV Testing</vt:lpstr>
      <vt:lpstr>PowerPoint Presentation</vt:lpstr>
      <vt:lpstr>Specularity Background 8</vt:lpstr>
      <vt:lpstr>Gateway Specularity Analysis Methodology 8 </vt:lpstr>
      <vt:lpstr>Gateway Example: Reflections onto HALO 8</vt:lpstr>
      <vt:lpstr>Gateway Specularity Analyses Conclusion8</vt:lpstr>
      <vt:lpstr>PowerPoint Presentation</vt:lpstr>
      <vt:lpstr>PowerPoint Presentation</vt:lpstr>
      <vt:lpstr>ATCS Analysis – Heat Rejection Capability</vt:lpstr>
      <vt:lpstr>ATCS Analysis – Heat Rejection Capability: Logic</vt:lpstr>
      <vt:lpstr>ATCS Analysis – HALO Heat Rejection Capability Results</vt:lpstr>
      <vt:lpstr>ATCS Analysis – IHAB Heat Rejection Capability Results</vt:lpstr>
      <vt:lpstr>PowerPoint Presentation</vt:lpstr>
      <vt:lpstr>ATCS Analysis – Turndown Analysis</vt:lpstr>
      <vt:lpstr>ATCS Analysis – Turndown Analysis Continued</vt:lpstr>
      <vt:lpstr>PowerPoint Presentation</vt:lpstr>
      <vt:lpstr>Thermal Cross Strapping Architecture: HALO-to-IHAB</vt:lpstr>
      <vt:lpstr>Thermal Cross Strapping Architecture: HALO-to-IHAB</vt:lpstr>
      <vt:lpstr>Thermal Cross Strapping Architecture: HALO-to-IHAB</vt:lpstr>
      <vt:lpstr>Thermal Cross Strapping Architecture: IHAB-to-HALO</vt:lpstr>
      <vt:lpstr>Thermal Cross Strapping Architecture IHAB-to-ALM</vt:lpstr>
      <vt:lpstr>PowerPoint Presentation</vt:lpstr>
      <vt:lpstr>Docking Challenges </vt:lpstr>
      <vt:lpstr>Gateway Challenge: Lunar Dust</vt:lpstr>
      <vt:lpstr>Gateway Challenge: Multiple Design Schedules </vt:lpstr>
      <vt:lpstr>Gateway Challenge: Inefficient Heat Rejection</vt:lpstr>
      <vt:lpstr>Gateway Challenge: Inefficient Heat Rejection</vt:lpstr>
      <vt:lpstr>Gateway Challenge: Plume Heating</vt:lpstr>
      <vt:lpstr>Questions</vt:lpstr>
      <vt:lpstr>References </vt:lpstr>
      <vt:lpstr>Backup</vt:lpstr>
      <vt:lpstr>Gateway CAD Models</vt:lpstr>
      <vt:lpstr>ATCS</vt:lpstr>
      <vt:lpstr>NRHO 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Ibrahim, Lourdes S. (JSC-ES3)[Jacobs Technology, Inc.]</dc:creator>
  <cp:lastModifiedBy>Erickson, Lisa Renee. (JSC-EC611)</cp:lastModifiedBy>
  <cp:revision>56</cp:revision>
  <cp:lastPrinted>2023-08-08T21:36:19Z</cp:lastPrinted>
  <dcterms:created xsi:type="dcterms:W3CDTF">2023-06-21T16:03:59Z</dcterms:created>
  <dcterms:modified xsi:type="dcterms:W3CDTF">2023-08-16T20:45:01Z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0x010100431BAB9BF2D3984DA16867B4758EF590</vt:lpwstr>
  </property>
</Properties>
</file>