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0" r:id="rId13"/>
    <p:sldId id="281" r:id="rId14"/>
    <p:sldId id="283" r:id="rId15"/>
    <p:sldId id="285" r:id="rId16"/>
    <p:sldId id="284" r:id="rId17"/>
    <p:sldId id="287" r:id="rId18"/>
    <p:sldId id="288" r:id="rId19"/>
  </p:sldIdLst>
  <p:sldSz cx="9144000" cy="6858000" type="screen4x3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a, Evan" initials="ES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F6"/>
    <a:srgbClr val="5F5F5F"/>
    <a:srgbClr val="DDDDDD"/>
    <a:srgbClr val="777777"/>
    <a:srgbClr val="CCFFCC"/>
    <a:srgbClr val="FFFF99"/>
    <a:srgbClr val="FFCC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95203" autoAdjust="0"/>
  </p:normalViewPr>
  <p:slideViewPr>
    <p:cSldViewPr>
      <p:cViewPr>
        <p:scale>
          <a:sx n="70" d="100"/>
          <a:sy n="70" d="100"/>
        </p:scale>
        <p:origin x="-182" y="-437"/>
      </p:cViewPr>
      <p:guideLst>
        <p:guide orient="horz" pos="288"/>
        <p:guide pos="2880"/>
      </p:guideLst>
    </p:cSldViewPr>
  </p:slideViewPr>
  <p:outlineViewPr>
    <p:cViewPr>
      <p:scale>
        <a:sx n="33" d="100"/>
        <a:sy n="33" d="100"/>
      </p:scale>
      <p:origin x="264" y="154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C7F4030F-9331-4CEE-AAFE-C64F5055AFC0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CEF2-A099-4D25-A627-2C96918E2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21DF2469-EA95-4DDB-8848-2A7FD50481E3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98D97062-FEA2-4961-808C-F17560DD5338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89C66A3F-3A3F-41A4-8DB7-D88B7FD2E964}" type="datetime1">
              <a:rPr lang="en-US"/>
              <a:pPr/>
              <a:t>8/1/2016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5ED64DD8-00CB-4102-AD8B-594681B9D87A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E8074855-E2F4-439A-8EC5-9751F8EFFD5F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AC1D3916-A0F0-4968-8A66-C19DB3330CCE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859BB710-4D59-4D4F-A5D6-691664DAF395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ea typeface="ＭＳ Ｐゴシック" charset="-128"/>
              </a:defRPr>
            </a:lvl1pPr>
          </a:lstStyle>
          <a:p>
            <a:fld id="{66CB7D03-59C2-4097-89E3-4DD538BA64F6}" type="datetime1">
              <a:rPr lang="en-US"/>
              <a:pPr/>
              <a:t>8/1/2016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533400" y="6858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533400" y="152400"/>
            <a:ext cx="81534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rgbClr val="33339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TFAWS 2016 – August 1-5,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3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919" y="19583"/>
            <a:ext cx="944962" cy="865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2" y="1169953"/>
            <a:ext cx="3772003" cy="5064546"/>
          </a:xfrm>
          <a:prstGeom prst="rect">
            <a:avLst/>
          </a:prstGeom>
        </p:spPr>
      </p:pic>
      <p:sp>
        <p:nvSpPr>
          <p:cNvPr id="133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657600"/>
            <a:ext cx="6096000" cy="914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  <a:t>Presented By</a:t>
            </a:r>
            <a:br>
              <a:rPr lang="en-US" sz="1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Evan Shea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581400" y="1066800"/>
            <a:ext cx="5295900" cy="2743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Thermal Modeling and Test Correlation for </a:t>
            </a:r>
            <a:r>
              <a:rPr lang="en-US" dirty="0" err="1" smtClean="0">
                <a:ea typeface="ＭＳ Ｐゴシック" charset="-128"/>
              </a:rPr>
              <a:t>SWOT</a:t>
            </a:r>
            <a:r>
              <a:rPr lang="en-US" dirty="0" smtClean="0">
                <a:ea typeface="ＭＳ Ｐゴシック" charset="-128"/>
              </a:rPr>
              <a:t> Loop Heat Pipe</a:t>
            </a:r>
            <a:r>
              <a:rPr lang="en-US" b="0" dirty="0" smtClean="0">
                <a:ea typeface="ＭＳ Ｐゴシック" charset="-128"/>
              </a:rPr>
              <a:t> </a:t>
            </a:r>
            <a:r>
              <a:rPr lang="en-US" sz="2400" b="0" dirty="0" smtClean="0">
                <a:ea typeface="ＭＳ Ｐゴシック" charset="-128"/>
              </a:rPr>
              <a:t/>
            </a:r>
            <a:br>
              <a:rPr lang="en-US" sz="2400" b="0" dirty="0" smtClean="0">
                <a:ea typeface="ＭＳ Ｐゴシック" charset="-128"/>
              </a:rPr>
            </a:br>
            <a:r>
              <a:rPr lang="en-US" sz="2400" b="0" dirty="0" smtClean="0">
                <a:ea typeface="ＭＳ Ｐゴシック" charset="-128"/>
              </a:rPr>
              <a:t>Evan Shea</a:t>
            </a:r>
            <a:br>
              <a:rPr lang="en-US" sz="2400" b="0" dirty="0" smtClean="0">
                <a:ea typeface="ＭＳ Ｐゴシック" charset="-128"/>
              </a:rPr>
            </a:br>
            <a:r>
              <a:rPr lang="en-US" sz="2400" b="0" dirty="0" smtClean="0">
                <a:ea typeface="ＭＳ Ｐゴシック" charset="-128"/>
              </a:rPr>
              <a:t>Orbital </a:t>
            </a:r>
            <a:r>
              <a:rPr lang="en-US" sz="2400" b="0" dirty="0" err="1" smtClean="0">
                <a:ea typeface="ＭＳ Ｐゴシック" charset="-128"/>
              </a:rPr>
              <a:t>ATK</a:t>
            </a:r>
            <a:endParaRPr lang="en-US" sz="3200" b="0" dirty="0" smtClean="0"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105400" y="5181600"/>
            <a:ext cx="403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</a:t>
            </a: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2016</a:t>
            </a: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/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August 1-5, 2016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 smtClean="0">
                <a:solidFill>
                  <a:schemeClr val="accent2"/>
                </a:solidFill>
                <a:latin typeface="Arial" pitchFamily="34" charset="0"/>
              </a:rPr>
              <a:t>NASA Ames Research Center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Mountain View, CA</a:t>
            </a:r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0" y="152400"/>
            <a:ext cx="8686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TFAWS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</a:rPr>
              <a:t>Passive Thermal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Paper Session</a:t>
            </a:r>
          </a:p>
        </p:txBody>
      </p:sp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6372998"/>
            <a:ext cx="37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Orbital </a:t>
            </a:r>
            <a:r>
              <a:rPr lang="en-US" sz="1200" dirty="0" err="1"/>
              <a:t>ATK</a:t>
            </a:r>
            <a:r>
              <a:rPr lang="en-US" sz="1200" dirty="0"/>
              <a:t> </a:t>
            </a:r>
            <a:r>
              <a:rPr lang="en-US" sz="1200" dirty="0" err="1"/>
              <a:t>IPWG</a:t>
            </a:r>
            <a:r>
              <a:rPr lang="en-US" sz="1200" dirty="0"/>
              <a:t> Approval 657, Unlimited Release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smtClean="0"/>
              <a:t> Test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19600"/>
          </a:xfrm>
        </p:spPr>
        <p:txBody>
          <a:bodyPr/>
          <a:lstStyle/>
          <a:p>
            <a:r>
              <a:rPr lang="en-US" sz="2000" dirty="0" smtClean="0"/>
              <a:t>Test Performed by JPL</a:t>
            </a:r>
          </a:p>
          <a:p>
            <a:pPr lvl="1"/>
            <a:r>
              <a:rPr lang="en-US" sz="1600" dirty="0" smtClean="0"/>
              <a:t>Start Up</a:t>
            </a:r>
          </a:p>
          <a:p>
            <a:pPr lvl="1"/>
            <a:r>
              <a:rPr lang="en-US" sz="1600" dirty="0" smtClean="0"/>
              <a:t>Long duration steady state with 200W on the test pallet</a:t>
            </a:r>
          </a:p>
          <a:p>
            <a:pPr lvl="1"/>
            <a:r>
              <a:rPr lang="en-US" sz="1600" dirty="0" smtClean="0"/>
              <a:t>Sink transient (8C/min for ~3 minutes)</a:t>
            </a:r>
          </a:p>
          <a:p>
            <a:pPr lvl="1"/>
            <a:r>
              <a:rPr lang="en-US" sz="1600" dirty="0" smtClean="0"/>
              <a:t>Shutdown</a:t>
            </a:r>
          </a:p>
          <a:p>
            <a:r>
              <a:rPr lang="en-US" sz="2000" dirty="0" smtClean="0"/>
              <a:t>Testing was performed at ambient </a:t>
            </a:r>
            <a:r>
              <a:rPr lang="en-US" sz="2000" dirty="0" smtClean="0"/>
              <a:t>conditions </a:t>
            </a:r>
            <a:r>
              <a:rPr lang="en-US" sz="2000" dirty="0" smtClean="0"/>
              <a:t>using a </a:t>
            </a:r>
            <a:r>
              <a:rPr lang="en-US" sz="2000" dirty="0" smtClean="0"/>
              <a:t>convective/radiative </a:t>
            </a:r>
            <a:r>
              <a:rPr lang="en-US" sz="2000" dirty="0" smtClean="0"/>
              <a:t>sink</a:t>
            </a:r>
          </a:p>
          <a:p>
            <a:r>
              <a:rPr lang="en-US" sz="2000" dirty="0" smtClean="0"/>
              <a:t>Only the steady state and sink transient were used in model correlation</a:t>
            </a:r>
          </a:p>
          <a:p>
            <a:pPr lvl="1"/>
            <a:r>
              <a:rPr lang="en-US" sz="1800" dirty="0" smtClean="0"/>
              <a:t>The model is not designed to demonstrate start up or shut down operations</a:t>
            </a:r>
          </a:p>
          <a:p>
            <a:r>
              <a:rPr lang="en-US" sz="2200" dirty="0" smtClean="0"/>
              <a:t>Sink transient is designed to test the temperature stability of the interface of thermal mass 1 and 2 to the test pallet.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38910"/>
            <a:ext cx="837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/>
              <a:t>Data presented in this slide references: Somawardhana</a:t>
            </a:r>
            <a:r>
              <a:rPr lang="en-US" sz="1000" b="0" dirty="0"/>
              <a:t>, Ruwan. “Thermal Stability Testing of Two-Phase Thermal Control Hardware for the Surface Water Ocean Topography Mission”. International Conference on Environmental Systems</a:t>
            </a:r>
            <a:r>
              <a:rPr lang="en-US" sz="1000" b="0" i="1" dirty="0"/>
              <a:t> </a:t>
            </a:r>
            <a:r>
              <a:rPr lang="en-US" sz="1000" b="0" dirty="0"/>
              <a:t>(ICES). 2016</a:t>
            </a:r>
          </a:p>
        </p:txBody>
      </p:sp>
    </p:spTree>
    <p:extLst>
      <p:ext uri="{BB962C8B-B14F-4D97-AF65-F5344CB8AC3E}">
        <p14:creationId xmlns:p14="http://schemas.microsoft.com/office/powerpoint/2010/main" val="33115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Correlated Values</a:t>
            </a:r>
          </a:p>
          <a:p>
            <a:pPr lvl="1"/>
            <a:r>
              <a:rPr lang="en-US" sz="1600" dirty="0" smtClean="0"/>
              <a:t>Evaporator Conductance </a:t>
            </a:r>
            <a:endParaRPr lang="en-US" sz="1400" dirty="0" smtClean="0"/>
          </a:p>
          <a:p>
            <a:pPr lvl="1"/>
            <a:r>
              <a:rPr lang="en-US" sz="1600" dirty="0" smtClean="0"/>
              <a:t>Back Conduction</a:t>
            </a:r>
          </a:p>
          <a:p>
            <a:pPr lvl="1"/>
            <a:r>
              <a:rPr lang="en-US" sz="1600" dirty="0" smtClean="0"/>
              <a:t>Sink to Radiator Conductance</a:t>
            </a:r>
          </a:p>
          <a:p>
            <a:pPr lvl="1"/>
            <a:r>
              <a:rPr lang="en-US" sz="1600" dirty="0" smtClean="0"/>
              <a:t>Interface Conductance</a:t>
            </a:r>
            <a:endParaRPr lang="en-US" sz="1600" dirty="0" smtClean="0"/>
          </a:p>
          <a:p>
            <a:r>
              <a:rPr lang="en-US" sz="2000" dirty="0" smtClean="0"/>
              <a:t>Measured Property Values</a:t>
            </a:r>
          </a:p>
          <a:p>
            <a:pPr lvl="1"/>
            <a:r>
              <a:rPr lang="en-US" sz="1600" dirty="0" smtClean="0"/>
              <a:t>Wick Permeability</a:t>
            </a:r>
          </a:p>
          <a:p>
            <a:pPr lvl="1"/>
            <a:r>
              <a:rPr lang="en-US" sz="1600" dirty="0" smtClean="0"/>
              <a:t>Wick Pore Size (this is used for </a:t>
            </a:r>
            <a:r>
              <a:rPr lang="en-US" sz="1600" dirty="0" err="1" smtClean="0"/>
              <a:t>Sinda</a:t>
            </a:r>
            <a:r>
              <a:rPr lang="en-US" sz="1600" dirty="0" smtClean="0"/>
              <a:t> calculations that do not directly affect the model)</a:t>
            </a:r>
          </a:p>
          <a:p>
            <a:pPr lvl="1"/>
            <a:r>
              <a:rPr lang="en-US" sz="1600" dirty="0" smtClean="0"/>
              <a:t>Heat Pipe Conductance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Transient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8600" y="6544733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62600" y="914400"/>
            <a:ext cx="3124200" cy="3962400"/>
          </a:xfrm>
        </p:spPr>
        <p:txBody>
          <a:bodyPr/>
          <a:lstStyle/>
          <a:p>
            <a:r>
              <a:rPr lang="en-US" sz="1800" dirty="0" smtClean="0"/>
              <a:t>200W is applied to the test pallet throughout test</a:t>
            </a:r>
          </a:p>
          <a:p>
            <a:r>
              <a:rPr lang="en-US" sz="1800" dirty="0" smtClean="0"/>
              <a:t>Transient is preceded by long steady state at -63C sink</a:t>
            </a:r>
          </a:p>
          <a:p>
            <a:r>
              <a:rPr lang="en-US" sz="1800" dirty="0" smtClean="0"/>
              <a:t>Sink ramp rate is ~8C/min for 3 minutes</a:t>
            </a:r>
          </a:p>
          <a:p>
            <a:r>
              <a:rPr lang="en-US" sz="1800" dirty="0" smtClean="0"/>
              <a:t>Sink temperature is graphed on secondary axis</a:t>
            </a:r>
          </a:p>
          <a:p>
            <a:r>
              <a:rPr lang="en-US" sz="1800" dirty="0" smtClean="0"/>
              <a:t>Primary interest is in the stability of the Instrument Interface temperature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25600" y="762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JPL Test Data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49477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Data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4" y="1066687"/>
            <a:ext cx="4527801" cy="24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4" y="3807927"/>
            <a:ext cx="4557711" cy="2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3825" y="6248617"/>
            <a:ext cx="8830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/>
              <a:t>Data presented in this slide references: </a:t>
            </a:r>
            <a:r>
              <a:rPr lang="en-US" sz="1000" b="0" dirty="0" smtClean="0"/>
              <a:t>Somawardhana</a:t>
            </a:r>
            <a:r>
              <a:rPr lang="en-US" sz="1000" b="0" dirty="0"/>
              <a:t>, Ruwan. “Thermal Stability Testing of Two-Phase Thermal Control Hardware for the Surface Water Ocean Topography Mission”. International Conference on Environmental Systems</a:t>
            </a:r>
            <a:r>
              <a:rPr lang="en-US" sz="1000" b="0" i="1" dirty="0"/>
              <a:t> </a:t>
            </a:r>
            <a:r>
              <a:rPr lang="en-US" sz="1000" b="0" dirty="0"/>
              <a:t>(ICES). 2016</a:t>
            </a:r>
          </a:p>
        </p:txBody>
      </p:sp>
    </p:spTree>
    <p:extLst>
      <p:ext uri="{BB962C8B-B14F-4D97-AF65-F5344CB8AC3E}">
        <p14:creationId xmlns:p14="http://schemas.microsoft.com/office/powerpoint/2010/main" val="28969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Pallet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95800"/>
            <a:ext cx="7924800" cy="1828800"/>
          </a:xfrm>
        </p:spPr>
        <p:txBody>
          <a:bodyPr/>
          <a:lstStyle/>
          <a:p>
            <a:r>
              <a:rPr lang="en-US" sz="2000" dirty="0" smtClean="0"/>
              <a:t>Initial rate of change of the model synchs up well with the test data</a:t>
            </a:r>
          </a:p>
          <a:p>
            <a:pPr lvl="1"/>
            <a:r>
              <a:rPr lang="en-US" sz="1600" dirty="0" smtClean="0"/>
              <a:t>After initial transient response, the test system stabilizes while the model overshoots before beginning to recover</a:t>
            </a:r>
          </a:p>
          <a:p>
            <a:r>
              <a:rPr lang="en-US" sz="2000" dirty="0" smtClean="0"/>
              <a:t>Model prediction still meets required interface stability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1300" y="64770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398"/>
            <a:ext cx="5867400" cy="350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19200"/>
            <a:ext cx="780387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Stability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r>
              <a:rPr lang="en-US" sz="2000" dirty="0" smtClean="0"/>
              <a:t>Model shows relatively small effects of ramp rate on stability</a:t>
            </a:r>
          </a:p>
          <a:p>
            <a:pPr lvl="1"/>
            <a:r>
              <a:rPr lang="en-US" sz="1600" dirty="0" smtClean="0"/>
              <a:t>Above 8C/min there seems to be an exponential degradation in interface stability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544733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1524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Requirement = .05C/min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6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Model does not include the secondary wick</a:t>
            </a:r>
          </a:p>
          <a:p>
            <a:pPr lvl="1"/>
            <a:r>
              <a:rPr lang="en-US" sz="1600" dirty="0" smtClean="0"/>
              <a:t>Model does physically model the secondary wick. </a:t>
            </a:r>
            <a:r>
              <a:rPr lang="en-US" sz="1600" dirty="0" err="1" smtClean="0"/>
              <a:t>Sinda</a:t>
            </a:r>
            <a:r>
              <a:rPr lang="en-US" sz="1600" dirty="0" smtClean="0"/>
              <a:t> code can be added to calculate secondary wick performance needs, but was not needed for this application</a:t>
            </a:r>
          </a:p>
          <a:p>
            <a:r>
              <a:rPr lang="en-US" sz="2000" dirty="0" err="1" smtClean="0"/>
              <a:t>CAPPMP</a:t>
            </a:r>
            <a:r>
              <a:rPr lang="en-US" sz="2000" dirty="0" smtClean="0"/>
              <a:t> implementation is relatively “dumb”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 err="1" smtClean="0"/>
              <a:t>CAPPMP</a:t>
            </a:r>
            <a:r>
              <a:rPr lang="en-US" sz="1600" dirty="0" smtClean="0"/>
              <a:t> model does not determine when </a:t>
            </a:r>
            <a:r>
              <a:rPr lang="en-US" sz="1600" dirty="0" err="1" smtClean="0"/>
              <a:t>dryout</a:t>
            </a:r>
            <a:r>
              <a:rPr lang="en-US" sz="1600" dirty="0" smtClean="0"/>
              <a:t> occurs. </a:t>
            </a:r>
            <a:r>
              <a:rPr lang="en-US" sz="1600" dirty="0" err="1" smtClean="0"/>
              <a:t>Sinda</a:t>
            </a:r>
            <a:r>
              <a:rPr lang="en-US" sz="1600" dirty="0" smtClean="0"/>
              <a:t> code is added to track the pressure drop within the loop. Pressure performance must be checked after the run is complete</a:t>
            </a:r>
          </a:p>
          <a:p>
            <a:r>
              <a:rPr lang="en-US" sz="2000" dirty="0" smtClean="0"/>
              <a:t>Not designed to model Start Up and Shut Down transient cases</a:t>
            </a:r>
          </a:p>
          <a:p>
            <a:r>
              <a:rPr lang="en-US" sz="2000" dirty="0" smtClean="0"/>
              <a:t>Correlation is rough</a:t>
            </a:r>
          </a:p>
          <a:p>
            <a:pPr lvl="1"/>
            <a:r>
              <a:rPr lang="en-US" sz="1600" dirty="0" smtClean="0"/>
              <a:t>Testing was not done with model correlation in mind and was limited in scope. </a:t>
            </a:r>
          </a:p>
          <a:p>
            <a:pPr lvl="1"/>
            <a:r>
              <a:rPr lang="en-US" sz="1600" dirty="0" smtClean="0"/>
              <a:t>Testing was done in an ambient environment adding more uncontrolled </a:t>
            </a:r>
            <a:r>
              <a:rPr lang="en-US" sz="1600" dirty="0" err="1" smtClean="0"/>
              <a:t>parasitics</a:t>
            </a:r>
            <a:endParaRPr lang="en-US" sz="1600" dirty="0" smtClean="0"/>
          </a:p>
          <a:p>
            <a:pPr lvl="1"/>
            <a:r>
              <a:rPr lang="en-US" sz="1600" dirty="0" smtClean="0"/>
              <a:t>Conduction between the sink and radiator is done with a linear conductor due to difficulty in obtaining accurate convection correlation</a:t>
            </a:r>
          </a:p>
          <a:p>
            <a:r>
              <a:rPr lang="en-US" sz="2000" dirty="0" smtClean="0"/>
              <a:t>Model is relatively simple</a:t>
            </a:r>
          </a:p>
          <a:p>
            <a:pPr lvl="1"/>
            <a:r>
              <a:rPr lang="en-US" sz="1600" dirty="0" smtClean="0"/>
              <a:t>The model is relatively simple and will not take into account more complicated phenomenon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5532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The as correlated model shows good correlation with test data and can provide reasonable transient predictions. </a:t>
            </a:r>
          </a:p>
          <a:p>
            <a:pPr lvl="1"/>
            <a:r>
              <a:rPr lang="en-US" dirty="0" smtClean="0"/>
              <a:t>The correlated evaporator model can be adapted to evaluate new condenser designs and routing</a:t>
            </a:r>
          </a:p>
          <a:p>
            <a:pPr lvl="2"/>
            <a:r>
              <a:rPr lang="en-US" dirty="0" smtClean="0"/>
              <a:t>This will provide more accurate results then an uncorrelated model</a:t>
            </a:r>
          </a:p>
          <a:p>
            <a:pPr lvl="1"/>
            <a:r>
              <a:rPr lang="en-US" dirty="0" smtClean="0"/>
              <a:t>A simple testbed </a:t>
            </a:r>
            <a:r>
              <a:rPr lang="en-US" dirty="0" err="1" smtClean="0"/>
              <a:t>LHP</a:t>
            </a:r>
            <a:r>
              <a:rPr lang="en-US" dirty="0" smtClean="0"/>
              <a:t> verifies the </a:t>
            </a:r>
            <a:r>
              <a:rPr lang="en-US" dirty="0" err="1" smtClean="0"/>
              <a:t>SWOT</a:t>
            </a:r>
            <a:r>
              <a:rPr lang="en-US" dirty="0" smtClean="0"/>
              <a:t> program’s transient performance requirements can be met by this </a:t>
            </a:r>
            <a:r>
              <a:rPr lang="en-US" dirty="0" err="1" smtClean="0"/>
              <a:t>LHP</a:t>
            </a:r>
            <a:r>
              <a:rPr lang="en-US" dirty="0" smtClean="0"/>
              <a:t> design and a thermal model to help finalize designs.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Update the current </a:t>
            </a:r>
            <a:r>
              <a:rPr lang="en-US" dirty="0" err="1" smtClean="0"/>
              <a:t>SWOT</a:t>
            </a:r>
            <a:r>
              <a:rPr lang="en-US" dirty="0" smtClean="0"/>
              <a:t> model with variations in condenser design</a:t>
            </a:r>
          </a:p>
          <a:p>
            <a:pPr lvl="1"/>
            <a:r>
              <a:rPr lang="en-US" dirty="0" smtClean="0"/>
              <a:t>Model and correlate the final </a:t>
            </a:r>
            <a:r>
              <a:rPr lang="en-US" dirty="0" err="1" smtClean="0"/>
              <a:t>SWOT</a:t>
            </a:r>
            <a:r>
              <a:rPr lang="en-US" dirty="0" smtClean="0"/>
              <a:t> </a:t>
            </a:r>
            <a:r>
              <a:rPr lang="en-US" dirty="0" err="1" smtClean="0"/>
              <a:t>LHP</a:t>
            </a:r>
            <a:r>
              <a:rPr lang="en-US" dirty="0" smtClean="0"/>
              <a:t> designs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657600" cy="304800"/>
          </a:xfrm>
        </p:spPr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Acknowledgements</a:t>
            </a: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Michael Nikitkin (Orbital </a:t>
            </a:r>
            <a:r>
              <a:rPr lang="en-US" sz="2000" dirty="0" err="1" smtClean="0"/>
              <a:t>ATK</a:t>
            </a:r>
            <a:r>
              <a:rPr lang="en-US" sz="2000" dirty="0" smtClean="0"/>
              <a:t>) for providing technical and moral support</a:t>
            </a:r>
          </a:p>
          <a:p>
            <a:r>
              <a:rPr lang="en-US" sz="2000" dirty="0" smtClean="0"/>
              <a:t>Ruwan </a:t>
            </a:r>
            <a:r>
              <a:rPr lang="en-US" sz="2000" dirty="0"/>
              <a:t>Somawardhana, </a:t>
            </a:r>
            <a:r>
              <a:rPr lang="en-US" sz="2000" dirty="0" err="1"/>
              <a:t>SWOT</a:t>
            </a:r>
            <a:r>
              <a:rPr lang="en-US" sz="2000" dirty="0"/>
              <a:t> Payload Thermal Lead, NASA </a:t>
            </a:r>
            <a:r>
              <a:rPr lang="en-US" sz="2000" dirty="0" smtClean="0"/>
              <a:t>Jet Propulsion Laboratory, California Institute of </a:t>
            </a:r>
            <a:r>
              <a:rPr lang="en-US" sz="2000" smtClean="0"/>
              <a:t>Technology - Technical </a:t>
            </a:r>
            <a:r>
              <a:rPr lang="en-US" sz="2000" dirty="0" smtClean="0"/>
              <a:t>Monitor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544733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505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 smtClean="0"/>
              <a:t>Khrustalev</a:t>
            </a:r>
            <a:r>
              <a:rPr lang="en-US" sz="1200" dirty="0"/>
              <a:t>, D. </a:t>
            </a:r>
            <a:r>
              <a:rPr lang="en-US" sz="1200" dirty="0" smtClean="0"/>
              <a:t>“Modeling </a:t>
            </a:r>
            <a:r>
              <a:rPr lang="en-US" sz="1200" dirty="0"/>
              <a:t>Transient Operation of Loop Heat Pipes using Thermal </a:t>
            </a:r>
            <a:r>
              <a:rPr lang="en-US" sz="1200" dirty="0" smtClean="0"/>
              <a:t>Desktop”</a:t>
            </a:r>
            <a:r>
              <a:rPr lang="en-US" sz="1200" i="1" dirty="0"/>
              <a:t>.</a:t>
            </a:r>
            <a:r>
              <a:rPr lang="en-US" sz="1200" dirty="0" smtClean="0"/>
              <a:t> </a:t>
            </a:r>
            <a:r>
              <a:rPr lang="en-US" sz="1200" i="1" dirty="0" smtClean="0"/>
              <a:t>Thermal &amp; Fluids Analysis Workshop (</a:t>
            </a:r>
            <a:r>
              <a:rPr lang="en-US" sz="1200" i="1" dirty="0" err="1" smtClean="0"/>
              <a:t>TFAWS</a:t>
            </a:r>
            <a:r>
              <a:rPr lang="en-US" sz="1200" i="1" dirty="0" smtClean="0"/>
              <a:t>) </a:t>
            </a:r>
            <a:r>
              <a:rPr lang="en-US" sz="1200" i="1" dirty="0"/>
              <a:t>2007 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Kim Wrenn, Ed </a:t>
            </a:r>
            <a:r>
              <a:rPr lang="en-US" sz="1200" dirty="0" err="1" smtClean="0"/>
              <a:t>Kroliczek</a:t>
            </a:r>
            <a:r>
              <a:rPr lang="en-US" sz="1200" dirty="0" smtClean="0"/>
              <a:t>, and Dave Wolf. “Secondary </a:t>
            </a:r>
            <a:r>
              <a:rPr lang="en-US" sz="1200" dirty="0"/>
              <a:t>Wick Limitations on </a:t>
            </a:r>
            <a:r>
              <a:rPr lang="en-US" sz="1200" dirty="0" err="1"/>
              <a:t>LHP</a:t>
            </a:r>
            <a:r>
              <a:rPr lang="en-US" sz="1200" dirty="0"/>
              <a:t> </a:t>
            </a:r>
            <a:r>
              <a:rPr lang="en-US" sz="1200" dirty="0" smtClean="0"/>
              <a:t>Operations</a:t>
            </a:r>
            <a:r>
              <a:rPr lang="en-US" sz="1200" i="1" dirty="0" smtClean="0"/>
              <a:t>”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  <a:r>
              <a:rPr lang="en-US" sz="1200" i="1" dirty="0"/>
              <a:t>International Two-Phase Thermal Control Technology </a:t>
            </a:r>
            <a:r>
              <a:rPr lang="en-US" sz="1200" i="1" dirty="0" smtClean="0"/>
              <a:t>Workshop </a:t>
            </a:r>
            <a:r>
              <a:rPr lang="en-US" sz="1200" i="1" dirty="0"/>
              <a:t>2001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Somawardhana</a:t>
            </a:r>
            <a:r>
              <a:rPr lang="en-US" sz="1200" dirty="0"/>
              <a:t>, </a:t>
            </a:r>
            <a:r>
              <a:rPr lang="en-US" sz="1200" dirty="0" smtClean="0"/>
              <a:t>Ruwan. “Thermal Stability Testing of Two-Phase Thermal Control Hardware for the Surface Water Ocean Topography Mission”. </a:t>
            </a:r>
            <a:r>
              <a:rPr lang="en-US" sz="1200" dirty="0"/>
              <a:t>International Conference on Environmental Systems</a:t>
            </a:r>
            <a:r>
              <a:rPr lang="en-US" sz="1200" i="1" dirty="0"/>
              <a:t> </a:t>
            </a:r>
            <a:r>
              <a:rPr lang="en-US" sz="1200" dirty="0"/>
              <a:t>(ICES)</a:t>
            </a:r>
            <a:r>
              <a:rPr lang="en-US" sz="1200" dirty="0" smtClean="0"/>
              <a:t>. </a:t>
            </a:r>
            <a:r>
              <a:rPr lang="en-US" sz="1200" dirty="0"/>
              <a:t>2016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C&amp;R</a:t>
            </a:r>
            <a:r>
              <a:rPr lang="en-US" sz="1200" dirty="0" smtClean="0"/>
              <a:t> Technologies. </a:t>
            </a:r>
            <a:r>
              <a:rPr lang="en-US" sz="1200" i="1" dirty="0" smtClean="0"/>
              <a:t>User’s Manual </a:t>
            </a:r>
            <a:r>
              <a:rPr lang="en-US" sz="1200" i="1" dirty="0" err="1" smtClean="0"/>
              <a:t>Sinda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Fluint</a:t>
            </a:r>
            <a:r>
              <a:rPr lang="en-US" sz="1200" i="1" dirty="0" smtClean="0"/>
              <a:t> Version 5.7. </a:t>
            </a:r>
            <a:r>
              <a:rPr lang="en-US" sz="1200" dirty="0" smtClean="0"/>
              <a:t>Boulder</a:t>
            </a:r>
            <a:r>
              <a:rPr lang="en-US" sz="1200" i="1" dirty="0" smtClean="0"/>
              <a:t>: </a:t>
            </a:r>
            <a:r>
              <a:rPr lang="en-US" sz="1200" dirty="0" err="1" smtClean="0"/>
              <a:t>CRTECH</a:t>
            </a:r>
            <a:r>
              <a:rPr lang="en-US" sz="1200" dirty="0" smtClean="0"/>
              <a:t>, 2014</a:t>
            </a: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Khrustalev, </a:t>
            </a:r>
            <a:r>
              <a:rPr lang="en-US" sz="1200" dirty="0" smtClean="0"/>
              <a:t>Dmitry. “Advances </a:t>
            </a:r>
            <a:r>
              <a:rPr lang="en-US" sz="1200" dirty="0"/>
              <a:t>in Transient Modeling of Loop Heat Pipe Systems with Multiple Components</a:t>
            </a:r>
            <a:r>
              <a:rPr lang="en-US" sz="1200" dirty="0" smtClean="0"/>
              <a:t>”,</a:t>
            </a:r>
            <a:r>
              <a:rPr lang="en-US" sz="1200" i="1" dirty="0" smtClean="0"/>
              <a:t> Space, Propulsion </a:t>
            </a:r>
            <a:r>
              <a:rPr lang="en-US" sz="1200" i="1" dirty="0"/>
              <a:t>&amp; Energy Sciences International Forum (</a:t>
            </a:r>
            <a:r>
              <a:rPr lang="en-US" sz="1200" i="1" dirty="0" err="1"/>
              <a:t>SPESIF</a:t>
            </a:r>
            <a:r>
              <a:rPr lang="en-US" sz="1200" i="1" dirty="0"/>
              <a:t>) 2010</a:t>
            </a:r>
            <a:r>
              <a:rPr lang="en-US" sz="1200" dirty="0"/>
              <a:t>, Laurel, MD, Applied Physics Laboratory, March 18-20, 2010</a:t>
            </a:r>
          </a:p>
          <a:p>
            <a:pPr>
              <a:buFont typeface="+mj-lt"/>
              <a:buAutoNum type="arabicPeriod"/>
            </a:pPr>
            <a:r>
              <a:rPr lang="en-US" sz="1200" dirty="0" err="1" smtClean="0"/>
              <a:t>Cullimore</a:t>
            </a:r>
            <a:r>
              <a:rPr lang="en-US" sz="1200" dirty="0"/>
              <a:t>, Brent and Bauman, Jane, </a:t>
            </a:r>
            <a:r>
              <a:rPr lang="en-US" sz="1200" i="1" dirty="0" smtClean="0"/>
              <a:t>Steady </a:t>
            </a:r>
            <a:r>
              <a:rPr lang="en-US" sz="1200" i="1" dirty="0"/>
              <a:t>State and Transient Loop Heat Pipe </a:t>
            </a:r>
            <a:r>
              <a:rPr lang="en-US" sz="1200" i="1" dirty="0" smtClean="0"/>
              <a:t>Modeling</a:t>
            </a:r>
            <a:r>
              <a:rPr lang="en-US" sz="1200" dirty="0" smtClean="0"/>
              <a:t> : International </a:t>
            </a:r>
            <a:r>
              <a:rPr lang="en-US" sz="1200" dirty="0"/>
              <a:t>Conference on Environmental </a:t>
            </a:r>
            <a:r>
              <a:rPr lang="en-US" sz="1200" dirty="0" smtClean="0"/>
              <a:t>Systems</a:t>
            </a:r>
            <a:r>
              <a:rPr lang="en-US" sz="1200" i="1" dirty="0" smtClean="0"/>
              <a:t> </a:t>
            </a:r>
            <a:r>
              <a:rPr lang="en-US" sz="1200" dirty="0"/>
              <a:t>(ICES)</a:t>
            </a:r>
            <a:r>
              <a:rPr lang="en-US" sz="1200" i="1" dirty="0"/>
              <a:t>, </a:t>
            </a:r>
            <a:r>
              <a:rPr lang="en-US" sz="1200" dirty="0"/>
              <a:t>2000, SAE 2000-01-2316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544733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Overview</a:t>
            </a:r>
          </a:p>
          <a:p>
            <a:pPr lvl="1"/>
            <a:r>
              <a:rPr lang="en-US" sz="1600" dirty="0" smtClean="0"/>
              <a:t>Characterizing the transient behavior of a loop heat pipe (</a:t>
            </a:r>
            <a:r>
              <a:rPr lang="en-US" sz="1600" dirty="0" err="1" smtClean="0"/>
              <a:t>LHP</a:t>
            </a:r>
            <a:r>
              <a:rPr lang="en-US" sz="1600" dirty="0" smtClean="0"/>
              <a:t>) is difficult to do accurately. This poses a design challenge when a </a:t>
            </a:r>
            <a:r>
              <a:rPr lang="en-US" sz="1600" dirty="0" err="1" smtClean="0"/>
              <a:t>LHP</a:t>
            </a:r>
            <a:r>
              <a:rPr lang="en-US" sz="1600" dirty="0" smtClean="0"/>
              <a:t> is required to operate in a situation where transient performance is the limiting design case.</a:t>
            </a:r>
          </a:p>
          <a:p>
            <a:pPr lvl="1"/>
            <a:r>
              <a:rPr lang="en-US" sz="1600" dirty="0" smtClean="0"/>
              <a:t>The Surface Water Ocean Topography (</a:t>
            </a:r>
            <a:r>
              <a:rPr lang="en-US" sz="1600" dirty="0" err="1" smtClean="0"/>
              <a:t>SWOT</a:t>
            </a:r>
            <a:r>
              <a:rPr lang="en-US" sz="1600" dirty="0" smtClean="0"/>
              <a:t>) mission, managed by JPL, presents a need for a </a:t>
            </a:r>
            <a:r>
              <a:rPr lang="en-US" sz="1600" dirty="0" err="1" smtClean="0"/>
              <a:t>LHP</a:t>
            </a:r>
            <a:r>
              <a:rPr lang="en-US" sz="1600" dirty="0" smtClean="0"/>
              <a:t> that can maintain a tight payload temperature stability during fast radiator transients (0.05C/min of the payload)</a:t>
            </a:r>
          </a:p>
          <a:p>
            <a:pPr lvl="2"/>
            <a:r>
              <a:rPr lang="en-US" sz="1400" dirty="0" smtClean="0"/>
              <a:t>For </a:t>
            </a:r>
            <a:r>
              <a:rPr lang="en-US" sz="1400" dirty="0" err="1" smtClean="0"/>
              <a:t>SWOT</a:t>
            </a:r>
            <a:r>
              <a:rPr lang="en-US" sz="1400" dirty="0" smtClean="0"/>
              <a:t> a benchtop </a:t>
            </a:r>
            <a:r>
              <a:rPr lang="en-US" sz="1400" dirty="0" err="1" smtClean="0"/>
              <a:t>LHP</a:t>
            </a:r>
            <a:r>
              <a:rPr lang="en-US" sz="1400" dirty="0" smtClean="0"/>
              <a:t> was tested by JPL to characterize its ability to maintain the stability requirements, and then a Thermal Desktop model was developed and correlated to this test data. </a:t>
            </a:r>
          </a:p>
          <a:p>
            <a:r>
              <a:rPr lang="en-US" sz="2000" dirty="0" smtClean="0"/>
              <a:t>Objective</a:t>
            </a:r>
          </a:p>
          <a:p>
            <a:pPr lvl="1"/>
            <a:r>
              <a:rPr lang="en-US" sz="1600" dirty="0" smtClean="0"/>
              <a:t>Use </a:t>
            </a:r>
            <a:r>
              <a:rPr lang="en-US" sz="1600" dirty="0" err="1" smtClean="0"/>
              <a:t>SWOT</a:t>
            </a:r>
            <a:r>
              <a:rPr lang="en-US" sz="1600" dirty="0" smtClean="0"/>
              <a:t> as a working example to discuss a method for creating simple transient </a:t>
            </a:r>
            <a:r>
              <a:rPr lang="en-US" sz="1600" dirty="0" err="1" smtClean="0"/>
              <a:t>LHP</a:t>
            </a:r>
            <a:r>
              <a:rPr lang="en-US" sz="1600" dirty="0" smtClean="0"/>
              <a:t> models in TD and </a:t>
            </a:r>
            <a:r>
              <a:rPr lang="en-US" sz="1600" dirty="0" err="1" smtClean="0"/>
              <a:t>Sinda</a:t>
            </a:r>
            <a:r>
              <a:rPr lang="en-US" sz="1600" dirty="0" smtClean="0"/>
              <a:t>/Fluent</a:t>
            </a:r>
          </a:p>
          <a:p>
            <a:pPr lvl="1"/>
            <a:r>
              <a:rPr lang="en-US" sz="1600" dirty="0" smtClean="0"/>
              <a:t>Review the initial results of the </a:t>
            </a:r>
            <a:r>
              <a:rPr lang="en-US" sz="1600" dirty="0" err="1" smtClean="0"/>
              <a:t>SWOT</a:t>
            </a:r>
            <a:r>
              <a:rPr lang="en-US" sz="1600" dirty="0" smtClean="0"/>
              <a:t> benchtop model</a:t>
            </a:r>
          </a:p>
          <a:p>
            <a:pPr lvl="1"/>
            <a:r>
              <a:rPr lang="en-US" sz="1600" dirty="0" smtClean="0"/>
              <a:t>Discuss advantages of using early benchtop testing/modeling to demonstrate </a:t>
            </a:r>
            <a:r>
              <a:rPr lang="en-US" sz="1600" dirty="0" err="1" smtClean="0"/>
              <a:t>LHP</a:t>
            </a:r>
            <a:r>
              <a:rPr lang="en-US" sz="1600" dirty="0" smtClean="0"/>
              <a:t> transient performance.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4008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Heat Pipe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97633" y="3276600"/>
            <a:ext cx="746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 smtClean="0"/>
              <a:t>Heat is applied to the evaporator which contains the primary wick which is saturated with liquid</a:t>
            </a:r>
          </a:p>
          <a:p>
            <a:r>
              <a:rPr lang="en-US" sz="1800" b="0" kern="0" dirty="0" smtClean="0"/>
              <a:t>Vapor is generated at the evaporator and then travels to the condenser</a:t>
            </a:r>
          </a:p>
          <a:p>
            <a:r>
              <a:rPr lang="en-US" sz="1800" b="0" kern="0" dirty="0" smtClean="0"/>
              <a:t>In the condenser the vapor condenses transferring heat to the radiator surface</a:t>
            </a:r>
          </a:p>
          <a:p>
            <a:r>
              <a:rPr lang="en-US" sz="1800" b="0" kern="0" dirty="0" smtClean="0"/>
              <a:t>Liquid exits the condenser where it returns to the evaporator</a:t>
            </a:r>
          </a:p>
          <a:p>
            <a:r>
              <a:rPr lang="en-US" sz="1800" b="0" kern="0" dirty="0" smtClean="0"/>
              <a:t>Excess liquid is stored in the reservoir which is connected to the evaporator by a secondary wick</a:t>
            </a:r>
          </a:p>
          <a:p>
            <a:pPr marL="457200" lvl="1" indent="0">
              <a:buNone/>
            </a:pPr>
            <a:endParaRPr lang="en-US" sz="1600" b="0" kern="0" dirty="0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2127274" y="965541"/>
            <a:ext cx="4572000" cy="2160976"/>
            <a:chOff x="0" y="-146"/>
            <a:chExt cx="10142" cy="5957"/>
          </a:xfrm>
        </p:grpSpPr>
        <p:pic>
          <p:nvPicPr>
            <p:cNvPr id="9" name="Picture 8" descr="LoopHeatPi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" y="444"/>
              <a:ext cx="8385" cy="5316"/>
            </a:xfrm>
            <a:prstGeom prst="rect">
              <a:avLst/>
            </a:prstGeom>
            <a:noFill/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7360" y="300"/>
              <a:ext cx="1788" cy="6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Arial"/>
                </a:rPr>
                <a:t>Wick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8294" y="868"/>
              <a:ext cx="1848" cy="5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 kern="1200">
                  <a:solidFill>
                    <a:srgbClr val="FF0000"/>
                  </a:solidFill>
                  <a:effectLst/>
                  <a:latin typeface="Arial Narrow"/>
                  <a:ea typeface="Times New Roman"/>
                  <a:cs typeface="Arial"/>
                </a:rPr>
                <a:t>Hot Vapor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67" y="769"/>
              <a:ext cx="1202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 kern="1200">
                  <a:solidFill>
                    <a:srgbClr val="0000FF"/>
                  </a:solidFill>
                  <a:effectLst/>
                  <a:latin typeface="Arial Narrow"/>
                  <a:ea typeface="Times New Roman"/>
                  <a:cs typeface="Arial"/>
                </a:rPr>
                <a:t>Liquid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Line 6"/>
            <p:cNvCxnSpPr/>
            <p:nvPr/>
          </p:nvCxnSpPr>
          <p:spPr bwMode="auto">
            <a:xfrm>
              <a:off x="1490" y="1113"/>
              <a:ext cx="610" cy="4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Line 7"/>
            <p:cNvCxnSpPr/>
            <p:nvPr/>
          </p:nvCxnSpPr>
          <p:spPr bwMode="auto">
            <a:xfrm flipH="1">
              <a:off x="8046" y="1412"/>
              <a:ext cx="686" cy="10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Line 8"/>
            <p:cNvCxnSpPr/>
            <p:nvPr/>
          </p:nvCxnSpPr>
          <p:spPr bwMode="auto">
            <a:xfrm flipV="1">
              <a:off x="3625" y="4108"/>
              <a:ext cx="305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Line 9"/>
            <p:cNvCxnSpPr/>
            <p:nvPr/>
          </p:nvCxnSpPr>
          <p:spPr bwMode="auto">
            <a:xfrm flipV="1">
              <a:off x="5378" y="4183"/>
              <a:ext cx="152" cy="1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Line 10"/>
            <p:cNvCxnSpPr/>
            <p:nvPr/>
          </p:nvCxnSpPr>
          <p:spPr bwMode="auto">
            <a:xfrm flipH="1" flipV="1">
              <a:off x="4235" y="4108"/>
              <a:ext cx="152" cy="1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Line 11"/>
            <p:cNvCxnSpPr/>
            <p:nvPr/>
          </p:nvCxnSpPr>
          <p:spPr bwMode="auto">
            <a:xfrm flipH="1" flipV="1">
              <a:off x="5835" y="4033"/>
              <a:ext cx="305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Line 12"/>
            <p:cNvCxnSpPr/>
            <p:nvPr/>
          </p:nvCxnSpPr>
          <p:spPr bwMode="auto">
            <a:xfrm flipV="1">
              <a:off x="7055" y="4033"/>
              <a:ext cx="229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Line 13"/>
            <p:cNvCxnSpPr/>
            <p:nvPr/>
          </p:nvCxnSpPr>
          <p:spPr bwMode="auto">
            <a:xfrm flipH="1">
              <a:off x="6674" y="4707"/>
              <a:ext cx="228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Line 14"/>
            <p:cNvCxnSpPr/>
            <p:nvPr/>
          </p:nvCxnSpPr>
          <p:spPr bwMode="auto">
            <a:xfrm>
              <a:off x="6064" y="4932"/>
              <a:ext cx="381" cy="1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Line 15"/>
            <p:cNvCxnSpPr/>
            <p:nvPr/>
          </p:nvCxnSpPr>
          <p:spPr bwMode="auto">
            <a:xfrm flipH="1">
              <a:off x="4844" y="4707"/>
              <a:ext cx="382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Line 16"/>
            <p:cNvCxnSpPr/>
            <p:nvPr/>
          </p:nvCxnSpPr>
          <p:spPr bwMode="auto">
            <a:xfrm>
              <a:off x="4311" y="4932"/>
              <a:ext cx="305" cy="1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Line 17"/>
            <p:cNvCxnSpPr/>
            <p:nvPr/>
          </p:nvCxnSpPr>
          <p:spPr bwMode="auto">
            <a:xfrm>
              <a:off x="2939" y="4707"/>
              <a:ext cx="381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Line 18"/>
            <p:cNvCxnSpPr/>
            <p:nvPr/>
          </p:nvCxnSpPr>
          <p:spPr bwMode="auto">
            <a:xfrm flipH="1">
              <a:off x="3472" y="4857"/>
              <a:ext cx="229" cy="29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Line 19"/>
            <p:cNvCxnSpPr/>
            <p:nvPr/>
          </p:nvCxnSpPr>
          <p:spPr bwMode="auto">
            <a:xfrm flipH="1" flipV="1">
              <a:off x="2558" y="4033"/>
              <a:ext cx="228" cy="2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757" y="5139"/>
              <a:ext cx="2459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 kern="1200">
                  <a:solidFill>
                    <a:srgbClr val="0000FF"/>
                  </a:solidFill>
                  <a:effectLst/>
                  <a:latin typeface="Arial Narrow"/>
                  <a:ea typeface="Times New Roman"/>
                  <a:cs typeface="Arial"/>
                </a:rPr>
                <a:t>Heat Rejected Out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8" name="Line 21"/>
            <p:cNvCxnSpPr/>
            <p:nvPr/>
          </p:nvCxnSpPr>
          <p:spPr bwMode="auto">
            <a:xfrm flipV="1">
              <a:off x="3015" y="963"/>
              <a:ext cx="381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Line 22"/>
            <p:cNvCxnSpPr/>
            <p:nvPr/>
          </p:nvCxnSpPr>
          <p:spPr bwMode="auto">
            <a:xfrm flipV="1">
              <a:off x="3701" y="963"/>
              <a:ext cx="457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Line 23"/>
            <p:cNvCxnSpPr/>
            <p:nvPr/>
          </p:nvCxnSpPr>
          <p:spPr bwMode="auto">
            <a:xfrm flipV="1">
              <a:off x="4463" y="963"/>
              <a:ext cx="534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Line 24"/>
            <p:cNvCxnSpPr/>
            <p:nvPr/>
          </p:nvCxnSpPr>
          <p:spPr bwMode="auto">
            <a:xfrm flipV="1">
              <a:off x="5378" y="963"/>
              <a:ext cx="457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Line 25"/>
            <p:cNvCxnSpPr/>
            <p:nvPr/>
          </p:nvCxnSpPr>
          <p:spPr bwMode="auto">
            <a:xfrm flipV="1">
              <a:off x="6140" y="963"/>
              <a:ext cx="458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Line 26"/>
            <p:cNvCxnSpPr/>
            <p:nvPr/>
          </p:nvCxnSpPr>
          <p:spPr bwMode="auto">
            <a:xfrm>
              <a:off x="6826" y="1038"/>
              <a:ext cx="76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Line 27"/>
            <p:cNvCxnSpPr/>
            <p:nvPr/>
          </p:nvCxnSpPr>
          <p:spPr bwMode="auto">
            <a:xfrm>
              <a:off x="2863" y="2161"/>
              <a:ext cx="381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Line 28"/>
            <p:cNvCxnSpPr/>
            <p:nvPr/>
          </p:nvCxnSpPr>
          <p:spPr bwMode="auto">
            <a:xfrm>
              <a:off x="3549" y="2161"/>
              <a:ext cx="457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Line 29"/>
            <p:cNvCxnSpPr/>
            <p:nvPr/>
          </p:nvCxnSpPr>
          <p:spPr bwMode="auto">
            <a:xfrm>
              <a:off x="4463" y="2086"/>
              <a:ext cx="53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7" name="Line 30"/>
            <p:cNvCxnSpPr/>
            <p:nvPr/>
          </p:nvCxnSpPr>
          <p:spPr bwMode="auto">
            <a:xfrm>
              <a:off x="5302" y="2086"/>
              <a:ext cx="381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Line 31"/>
            <p:cNvCxnSpPr/>
            <p:nvPr/>
          </p:nvCxnSpPr>
          <p:spPr bwMode="auto">
            <a:xfrm>
              <a:off x="6140" y="2086"/>
              <a:ext cx="305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Line 32"/>
            <p:cNvCxnSpPr/>
            <p:nvPr/>
          </p:nvCxnSpPr>
          <p:spPr bwMode="auto">
            <a:xfrm flipV="1">
              <a:off x="6750" y="1787"/>
              <a:ext cx="76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Line 33"/>
            <p:cNvCxnSpPr/>
            <p:nvPr/>
          </p:nvCxnSpPr>
          <p:spPr bwMode="auto">
            <a:xfrm>
              <a:off x="7207" y="1562"/>
              <a:ext cx="534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Line 34"/>
            <p:cNvCxnSpPr/>
            <p:nvPr/>
          </p:nvCxnSpPr>
          <p:spPr bwMode="auto">
            <a:xfrm>
              <a:off x="8046" y="1712"/>
              <a:ext cx="0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Line 35"/>
            <p:cNvCxnSpPr/>
            <p:nvPr/>
          </p:nvCxnSpPr>
          <p:spPr bwMode="auto">
            <a:xfrm>
              <a:off x="8046" y="2685"/>
              <a:ext cx="0" cy="7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Line 36"/>
            <p:cNvCxnSpPr/>
            <p:nvPr/>
          </p:nvCxnSpPr>
          <p:spPr bwMode="auto">
            <a:xfrm flipH="1">
              <a:off x="7893" y="3958"/>
              <a:ext cx="229" cy="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Line 37"/>
            <p:cNvCxnSpPr/>
            <p:nvPr/>
          </p:nvCxnSpPr>
          <p:spPr bwMode="auto">
            <a:xfrm flipH="1" flipV="1">
              <a:off x="6902" y="4407"/>
              <a:ext cx="458" cy="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Line 38"/>
            <p:cNvCxnSpPr/>
            <p:nvPr/>
          </p:nvCxnSpPr>
          <p:spPr bwMode="auto">
            <a:xfrm flipH="1">
              <a:off x="5912" y="4333"/>
              <a:ext cx="533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Line 39"/>
            <p:cNvCxnSpPr/>
            <p:nvPr/>
          </p:nvCxnSpPr>
          <p:spPr bwMode="auto">
            <a:xfrm flipH="1" flipV="1">
              <a:off x="4921" y="4333"/>
              <a:ext cx="533" cy="2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Line 40"/>
            <p:cNvCxnSpPr/>
            <p:nvPr/>
          </p:nvCxnSpPr>
          <p:spPr bwMode="auto">
            <a:xfrm flipH="1">
              <a:off x="4082" y="4333"/>
              <a:ext cx="534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Line 41"/>
            <p:cNvCxnSpPr/>
            <p:nvPr/>
          </p:nvCxnSpPr>
          <p:spPr bwMode="auto">
            <a:xfrm flipH="1" flipV="1">
              <a:off x="3320" y="4333"/>
              <a:ext cx="533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9" name="Line 42"/>
            <p:cNvCxnSpPr/>
            <p:nvPr/>
          </p:nvCxnSpPr>
          <p:spPr bwMode="auto">
            <a:xfrm flipH="1">
              <a:off x="2253" y="4407"/>
              <a:ext cx="686" cy="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0" name="Line 43"/>
            <p:cNvCxnSpPr/>
            <p:nvPr/>
          </p:nvCxnSpPr>
          <p:spPr bwMode="auto">
            <a:xfrm flipV="1">
              <a:off x="1643" y="2985"/>
              <a:ext cx="0" cy="12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" name="Line 44"/>
            <p:cNvCxnSpPr/>
            <p:nvPr/>
          </p:nvCxnSpPr>
          <p:spPr bwMode="auto">
            <a:xfrm flipV="1">
              <a:off x="1567" y="1712"/>
              <a:ext cx="152" cy="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Line 45"/>
            <p:cNvCxnSpPr/>
            <p:nvPr/>
          </p:nvCxnSpPr>
          <p:spPr bwMode="auto">
            <a:xfrm>
              <a:off x="2405" y="1562"/>
              <a:ext cx="1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" name="Line 46"/>
            <p:cNvCxnSpPr/>
            <p:nvPr/>
          </p:nvCxnSpPr>
          <p:spPr bwMode="auto">
            <a:xfrm flipV="1">
              <a:off x="4463" y="1487"/>
              <a:ext cx="686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4" name="Line 47"/>
            <p:cNvCxnSpPr/>
            <p:nvPr/>
          </p:nvCxnSpPr>
          <p:spPr bwMode="auto">
            <a:xfrm>
              <a:off x="5683" y="1562"/>
              <a:ext cx="305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5" name="Line 48"/>
            <p:cNvCxnSpPr/>
            <p:nvPr/>
          </p:nvCxnSpPr>
          <p:spPr bwMode="auto">
            <a:xfrm flipV="1">
              <a:off x="6140" y="1412"/>
              <a:ext cx="153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Line 49"/>
            <p:cNvCxnSpPr/>
            <p:nvPr/>
          </p:nvCxnSpPr>
          <p:spPr bwMode="auto">
            <a:xfrm>
              <a:off x="3701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Line 50"/>
            <p:cNvCxnSpPr/>
            <p:nvPr/>
          </p:nvCxnSpPr>
          <p:spPr bwMode="auto">
            <a:xfrm>
              <a:off x="4006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Line 51"/>
            <p:cNvCxnSpPr/>
            <p:nvPr/>
          </p:nvCxnSpPr>
          <p:spPr bwMode="auto">
            <a:xfrm>
              <a:off x="4311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Line 52"/>
            <p:cNvCxnSpPr/>
            <p:nvPr/>
          </p:nvCxnSpPr>
          <p:spPr bwMode="auto">
            <a:xfrm>
              <a:off x="4616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Line 53"/>
            <p:cNvCxnSpPr/>
            <p:nvPr/>
          </p:nvCxnSpPr>
          <p:spPr bwMode="auto">
            <a:xfrm>
              <a:off x="4921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Line 54"/>
            <p:cNvCxnSpPr/>
            <p:nvPr/>
          </p:nvCxnSpPr>
          <p:spPr bwMode="auto">
            <a:xfrm>
              <a:off x="5226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" name="Line 55"/>
            <p:cNvCxnSpPr/>
            <p:nvPr/>
          </p:nvCxnSpPr>
          <p:spPr bwMode="auto">
            <a:xfrm>
              <a:off x="5530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Line 56"/>
            <p:cNvCxnSpPr/>
            <p:nvPr/>
          </p:nvCxnSpPr>
          <p:spPr bwMode="auto">
            <a:xfrm>
              <a:off x="5835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" name="Line 57"/>
            <p:cNvCxnSpPr/>
            <p:nvPr/>
          </p:nvCxnSpPr>
          <p:spPr bwMode="auto">
            <a:xfrm>
              <a:off x="6140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5" name="Line 58"/>
            <p:cNvCxnSpPr/>
            <p:nvPr/>
          </p:nvCxnSpPr>
          <p:spPr bwMode="auto">
            <a:xfrm>
              <a:off x="6521" y="589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" name="Line 59"/>
            <p:cNvCxnSpPr/>
            <p:nvPr/>
          </p:nvCxnSpPr>
          <p:spPr bwMode="auto">
            <a:xfrm flipV="1">
              <a:off x="4235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Line 60"/>
            <p:cNvCxnSpPr/>
            <p:nvPr/>
          </p:nvCxnSpPr>
          <p:spPr bwMode="auto">
            <a:xfrm flipV="1">
              <a:off x="3930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" name="Line 61"/>
            <p:cNvCxnSpPr/>
            <p:nvPr/>
          </p:nvCxnSpPr>
          <p:spPr bwMode="auto">
            <a:xfrm flipV="1">
              <a:off x="3625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Line 62"/>
            <p:cNvCxnSpPr/>
            <p:nvPr/>
          </p:nvCxnSpPr>
          <p:spPr bwMode="auto">
            <a:xfrm flipV="1">
              <a:off x="4616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0" name="Line 63"/>
            <p:cNvCxnSpPr/>
            <p:nvPr/>
          </p:nvCxnSpPr>
          <p:spPr bwMode="auto">
            <a:xfrm flipV="1">
              <a:off x="4921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" name="Line 64"/>
            <p:cNvCxnSpPr/>
            <p:nvPr/>
          </p:nvCxnSpPr>
          <p:spPr bwMode="auto">
            <a:xfrm flipV="1">
              <a:off x="5226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" name="Line 65"/>
            <p:cNvCxnSpPr/>
            <p:nvPr/>
          </p:nvCxnSpPr>
          <p:spPr bwMode="auto">
            <a:xfrm flipV="1">
              <a:off x="5530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3" name="Line 66"/>
            <p:cNvCxnSpPr/>
            <p:nvPr/>
          </p:nvCxnSpPr>
          <p:spPr bwMode="auto">
            <a:xfrm flipV="1">
              <a:off x="5835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Line 67"/>
            <p:cNvCxnSpPr/>
            <p:nvPr/>
          </p:nvCxnSpPr>
          <p:spPr bwMode="auto">
            <a:xfrm flipV="1">
              <a:off x="6216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Line 68"/>
            <p:cNvCxnSpPr/>
            <p:nvPr/>
          </p:nvCxnSpPr>
          <p:spPr bwMode="auto">
            <a:xfrm flipV="1">
              <a:off x="6521" y="2386"/>
              <a:ext cx="0" cy="2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6" name="Line 69"/>
            <p:cNvCxnSpPr/>
            <p:nvPr/>
          </p:nvCxnSpPr>
          <p:spPr bwMode="auto">
            <a:xfrm flipH="1">
              <a:off x="6216" y="813"/>
              <a:ext cx="1144" cy="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7" name="Text Box 70"/>
            <p:cNvSpPr txBox="1">
              <a:spLocks noChangeArrowheads="1"/>
            </p:cNvSpPr>
            <p:nvPr/>
          </p:nvSpPr>
          <p:spPr bwMode="auto">
            <a:xfrm>
              <a:off x="3967" y="-146"/>
              <a:ext cx="2060" cy="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 kern="1200" dirty="0">
                  <a:solidFill>
                    <a:srgbClr val="FF0000"/>
                  </a:solidFill>
                  <a:effectLst/>
                  <a:latin typeface="Arial Narrow"/>
                  <a:ea typeface="Times New Roman"/>
                  <a:cs typeface="Arial"/>
                </a:rPr>
                <a:t>Heat In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253" y="727"/>
              <a:ext cx="1219" cy="674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50000">
                  <a:srgbClr val="FF6600"/>
                </a:gs>
                <a:gs pos="100000">
                  <a:srgbClr val="333399"/>
                </a:gs>
              </a:gsLst>
              <a:lin ang="540000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2253" y="1770"/>
              <a:ext cx="1219" cy="673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50000">
                  <a:srgbClr val="FF6600"/>
                </a:gs>
                <a:gs pos="100000">
                  <a:srgbClr val="333399"/>
                </a:gs>
              </a:gsLst>
              <a:lin ang="540000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Text Box 73"/>
            <p:cNvSpPr txBox="1">
              <a:spLocks noChangeArrowheads="1"/>
            </p:cNvSpPr>
            <p:nvPr/>
          </p:nvSpPr>
          <p:spPr bwMode="auto">
            <a:xfrm>
              <a:off x="0" y="-74"/>
              <a:ext cx="2876" cy="5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fontAlgn="base">
                <a:spcBef>
                  <a:spcPts val="0"/>
                </a:spcBef>
                <a:spcAft>
                  <a:spcPts val="1000"/>
                </a:spcAft>
              </a:pPr>
              <a:r>
                <a:rPr lang="en-US" sz="800" b="1" kern="1200">
                  <a:solidFill>
                    <a:srgbClr val="000000"/>
                  </a:solidFill>
                  <a:effectLst/>
                  <a:latin typeface="Arial Narrow"/>
                  <a:ea typeface="Times New Roman"/>
                  <a:cs typeface="Arial"/>
                </a:rPr>
                <a:t>Compensation Chamber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1" name="Line 74"/>
            <p:cNvCxnSpPr/>
            <p:nvPr/>
          </p:nvCxnSpPr>
          <p:spPr bwMode="auto">
            <a:xfrm>
              <a:off x="2177" y="593"/>
              <a:ext cx="686" cy="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19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smtClean="0"/>
              <a:t> Benchtop </a:t>
            </a:r>
            <a:r>
              <a:rPr lang="en-US" dirty="0" err="1" smtClean="0"/>
              <a:t>LHP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5278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2" y="1016000"/>
            <a:ext cx="404892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2743200" cy="182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33" y="3037646"/>
            <a:ext cx="2483667" cy="21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1153611"/>
            <a:ext cx="1028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Condenser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699501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Evaporator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663059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Reservoir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8080" y="1140359"/>
            <a:ext cx="696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Sink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3472190"/>
            <a:ext cx="924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Pallet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88300" y="319916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Thermal Mass 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5360" y="5475309"/>
            <a:ext cx="122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Heat Pipes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3444" y="544830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LHP</a:t>
            </a:r>
            <a:r>
              <a:rPr lang="en-US" sz="1400" dirty="0" smtClean="0"/>
              <a:t> Evaporator Interface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6" idx="1"/>
          </p:cNvCxnSpPr>
          <p:nvPr/>
        </p:nvCxnSpPr>
        <p:spPr bwMode="auto">
          <a:xfrm flipH="1">
            <a:off x="2379146" y="1307500"/>
            <a:ext cx="897454" cy="1538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5" idx="0"/>
          </p:cNvCxnSpPr>
          <p:nvPr/>
        </p:nvCxnSpPr>
        <p:spPr bwMode="auto">
          <a:xfrm flipH="1" flipV="1">
            <a:off x="5567760" y="4724401"/>
            <a:ext cx="462360" cy="7509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5" idx="0"/>
          </p:cNvCxnSpPr>
          <p:nvPr/>
        </p:nvCxnSpPr>
        <p:spPr bwMode="auto">
          <a:xfrm flipH="1" flipV="1">
            <a:off x="5867400" y="4800600"/>
            <a:ext cx="162720" cy="6747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5" idx="0"/>
          </p:cNvCxnSpPr>
          <p:nvPr/>
        </p:nvCxnSpPr>
        <p:spPr bwMode="auto">
          <a:xfrm flipV="1">
            <a:off x="6030120" y="4990358"/>
            <a:ext cx="142080" cy="484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15" idx="0"/>
          </p:cNvCxnSpPr>
          <p:nvPr/>
        </p:nvCxnSpPr>
        <p:spPr bwMode="auto">
          <a:xfrm flipV="1">
            <a:off x="6030120" y="5029200"/>
            <a:ext cx="446880" cy="4461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>
            <a:stCxn id="14" idx="1"/>
          </p:cNvCxnSpPr>
          <p:nvPr/>
        </p:nvCxnSpPr>
        <p:spPr bwMode="auto">
          <a:xfrm flipH="1">
            <a:off x="7658100" y="3460775"/>
            <a:ext cx="330200" cy="1092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>
            <a:stCxn id="27" idx="1"/>
          </p:cNvCxnSpPr>
          <p:nvPr/>
        </p:nvCxnSpPr>
        <p:spPr bwMode="auto">
          <a:xfrm flipH="1" flipV="1">
            <a:off x="7431156" y="3922583"/>
            <a:ext cx="640155" cy="1592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>
            <a:stCxn id="28" idx="1"/>
          </p:cNvCxnSpPr>
          <p:nvPr/>
        </p:nvCxnSpPr>
        <p:spPr bwMode="auto">
          <a:xfrm flipH="1" flipV="1">
            <a:off x="6934200" y="4343400"/>
            <a:ext cx="1159933" cy="5727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6629400" y="4645118"/>
            <a:ext cx="609600" cy="6904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457200" y="4916131"/>
            <a:ext cx="4800600" cy="124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0" dirty="0" smtClean="0"/>
              <a:t>Benchtop system consists of </a:t>
            </a:r>
            <a:r>
              <a:rPr lang="en-US" sz="1400" b="0" kern="0" dirty="0" err="1" smtClean="0"/>
              <a:t>LHP</a:t>
            </a:r>
            <a:r>
              <a:rPr lang="en-US" sz="1400" b="0" kern="0" dirty="0" smtClean="0"/>
              <a:t> system, a convective cold sink, and a Test Pallet</a:t>
            </a:r>
          </a:p>
          <a:p>
            <a:r>
              <a:rPr lang="en-US" sz="1400" b="0" kern="0" dirty="0" smtClean="0"/>
              <a:t>Test Pallet consists of 4 heat pipes embedded in an aluminum base with 3 thermal masses simulating instruments. All 3 thermal masses have heaters</a:t>
            </a:r>
            <a:endParaRPr lang="en-US" sz="1400" b="0" kern="0" dirty="0"/>
          </a:p>
        </p:txBody>
      </p:sp>
      <p:sp>
        <p:nvSpPr>
          <p:cNvPr id="27" name="TextBox 26"/>
          <p:cNvSpPr txBox="1"/>
          <p:nvPr/>
        </p:nvSpPr>
        <p:spPr>
          <a:xfrm>
            <a:off x="8071311" y="38201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Thermal Mass 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94133" y="465452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Thermal Mass 3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4436845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All images on this slide courtesy of NASA/JPL-Caltech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48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72" y="4032533"/>
            <a:ext cx="4312107" cy="202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Geometry</a:t>
            </a:r>
            <a:endParaRPr lang="en-US" dirty="0"/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6867"/>
            <a:ext cx="4267200" cy="19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47717" y="4419600"/>
            <a:ext cx="737921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Evaporator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6255" y="5549036"/>
            <a:ext cx="701024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Reservoir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4849643"/>
            <a:ext cx="678887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Test Pallet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723" y="4588876"/>
            <a:ext cx="546062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Radiator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4368" y="4334961"/>
            <a:ext cx="833850" cy="169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Heat Pipes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1305" y="5549036"/>
            <a:ext cx="11142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Evap/Test Pallet Interface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24607" y="5189757"/>
            <a:ext cx="236698" cy="35927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77279" y="4081045"/>
            <a:ext cx="73792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Lines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" y="4419600"/>
            <a:ext cx="8338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Condenser Lines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822068" y="3589838"/>
            <a:ext cx="673732" cy="27263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443450" y="4588877"/>
            <a:ext cx="376650" cy="52153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88218" y="4419600"/>
            <a:ext cx="364582" cy="16927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577279" y="5257800"/>
            <a:ext cx="253846" cy="29123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239000" y="4504238"/>
            <a:ext cx="408717" cy="34540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086600" y="4419600"/>
            <a:ext cx="76200" cy="25734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918038" y="914400"/>
            <a:ext cx="746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 smtClean="0"/>
              <a:t>Generating model geometry is the first step. </a:t>
            </a:r>
            <a:endParaRPr lang="en-US" sz="1800" b="0" kern="0" dirty="0"/>
          </a:p>
          <a:p>
            <a:pPr lvl="1"/>
            <a:r>
              <a:rPr lang="en-US" sz="1400" b="0" kern="0" dirty="0" smtClean="0"/>
              <a:t>Majority of the model is simple pipe and surface/solid geometry.</a:t>
            </a:r>
          </a:p>
          <a:p>
            <a:r>
              <a:rPr lang="en-US" sz="1800" b="0" kern="0" dirty="0" smtClean="0"/>
              <a:t>Evaporator and Reservoir</a:t>
            </a:r>
          </a:p>
          <a:p>
            <a:pPr lvl="1"/>
            <a:r>
              <a:rPr lang="en-US" sz="1400" b="0" kern="0" dirty="0" smtClean="0"/>
              <a:t>Evaporator and reservoir were modeled with simplified geometry due to the system level nature of this model</a:t>
            </a:r>
          </a:p>
          <a:p>
            <a:pPr lvl="1"/>
            <a:r>
              <a:rPr lang="en-US" sz="1400" b="0" kern="0" dirty="0" smtClean="0"/>
              <a:t>Evaporator/Reservoir fluid modeling performed with </a:t>
            </a:r>
            <a:r>
              <a:rPr lang="en-US" sz="1400" b="0" kern="0" dirty="0" err="1" smtClean="0"/>
              <a:t>CAPPMP</a:t>
            </a:r>
            <a:endParaRPr lang="en-US" sz="1400" b="0" kern="0" dirty="0" smtClean="0"/>
          </a:p>
          <a:p>
            <a:r>
              <a:rPr lang="en-US" sz="1800" b="0" kern="0" dirty="0" smtClean="0"/>
              <a:t>Heat Pipe</a:t>
            </a:r>
          </a:p>
          <a:p>
            <a:pPr lvl="1"/>
            <a:r>
              <a:rPr lang="en-US" sz="1400" b="0" kern="0" dirty="0" smtClean="0"/>
              <a:t>Heat pipe structure is not modeled, instead their mass is accounted in the Test Pallet base</a:t>
            </a:r>
          </a:p>
          <a:p>
            <a:r>
              <a:rPr lang="en-US" sz="1800" b="0" kern="0" dirty="0" smtClean="0"/>
              <a:t>Working Fluid</a:t>
            </a:r>
          </a:p>
          <a:p>
            <a:pPr lvl="1"/>
            <a:r>
              <a:rPr lang="en-US" sz="1400" b="0" kern="0" dirty="0" smtClean="0"/>
              <a:t>Propylene is the working fluid. </a:t>
            </a:r>
            <a:r>
              <a:rPr lang="en-US" sz="1400" b="0" kern="0" dirty="0" err="1" smtClean="0"/>
              <a:t>C&amp;R</a:t>
            </a:r>
            <a:r>
              <a:rPr lang="en-US" sz="1400" b="0" kern="0" dirty="0" smtClean="0"/>
              <a:t> tech property files were used on the model</a:t>
            </a:r>
          </a:p>
          <a:p>
            <a:pPr marL="914400" lvl="2" indent="0">
              <a:buNone/>
            </a:pPr>
            <a:endParaRPr lang="en-US" sz="1400" b="0" kern="0" dirty="0" smtClean="0"/>
          </a:p>
          <a:p>
            <a:pPr lvl="1"/>
            <a:endParaRPr lang="en-US" sz="1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2387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 Schematic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30500" y="6561667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05" name="Content Placeholder 2"/>
          <p:cNvSpPr txBox="1">
            <a:spLocks/>
          </p:cNvSpPr>
          <p:nvPr/>
        </p:nvSpPr>
        <p:spPr bwMode="auto">
          <a:xfrm>
            <a:off x="4751002" y="762000"/>
            <a:ext cx="393613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kern="0" dirty="0" smtClean="0"/>
              <a:t>Evaporator is modeled as 4 nodes</a:t>
            </a:r>
          </a:p>
          <a:p>
            <a:pPr lvl="1"/>
            <a:r>
              <a:rPr lang="en-US" sz="1200" b="0" kern="0" dirty="0" smtClean="0"/>
              <a:t>Evaporator nodes are connected to a node representing </a:t>
            </a:r>
            <a:r>
              <a:rPr lang="en-US" sz="1200" b="0" kern="0" dirty="0" err="1" smtClean="0"/>
              <a:t>LHP</a:t>
            </a:r>
            <a:r>
              <a:rPr lang="en-US" sz="1200" b="0" kern="0" dirty="0" smtClean="0"/>
              <a:t> saturation temperature.</a:t>
            </a:r>
          </a:p>
          <a:p>
            <a:pPr lvl="1"/>
            <a:r>
              <a:rPr lang="en-US" sz="1200" b="0" kern="0" dirty="0" smtClean="0"/>
              <a:t>Evaporator conductance was correlated from test data</a:t>
            </a:r>
          </a:p>
          <a:p>
            <a:r>
              <a:rPr lang="en-US" sz="1600" b="0" kern="0" dirty="0" smtClean="0"/>
              <a:t>Reservoir</a:t>
            </a:r>
          </a:p>
          <a:p>
            <a:pPr lvl="1"/>
            <a:r>
              <a:rPr lang="en-US" sz="1200" b="0" kern="0" dirty="0" smtClean="0"/>
              <a:t>Reservoir fluid is modeled as a single tank lump.</a:t>
            </a:r>
          </a:p>
          <a:p>
            <a:pPr lvl="1"/>
            <a:r>
              <a:rPr lang="en-US" sz="1200" b="0" kern="0" dirty="0" smtClean="0"/>
              <a:t>This lump is also connected to the saturation node by a conductor representing wick back conduction. </a:t>
            </a:r>
          </a:p>
          <a:p>
            <a:pPr lvl="1"/>
            <a:r>
              <a:rPr lang="en-US" sz="1200" b="0" kern="0" dirty="0" smtClean="0"/>
              <a:t>Back conduction was correlated from test data</a:t>
            </a:r>
          </a:p>
          <a:p>
            <a:r>
              <a:rPr lang="en-US" sz="1600" b="0" kern="0" dirty="0" smtClean="0"/>
              <a:t>FLOW.7100</a:t>
            </a:r>
          </a:p>
          <a:p>
            <a:pPr lvl="1"/>
            <a:r>
              <a:rPr lang="en-US" sz="1200" b="0" kern="0" dirty="0" smtClean="0"/>
              <a:t>This lump represents the 100% vapor output from the primary wick.</a:t>
            </a:r>
          </a:p>
          <a:p>
            <a:r>
              <a:rPr lang="en-US" sz="1600" b="0" kern="0" dirty="0" err="1" smtClean="0"/>
              <a:t>CAPPMP</a:t>
            </a:r>
            <a:r>
              <a:rPr lang="en-US" sz="1600" b="0" kern="0" dirty="0" smtClean="0"/>
              <a:t> Junction</a:t>
            </a:r>
          </a:p>
          <a:p>
            <a:pPr lvl="1"/>
            <a:r>
              <a:rPr lang="en-US" sz="1200" b="0" kern="0" dirty="0" err="1" smtClean="0"/>
              <a:t>CAPPMP</a:t>
            </a:r>
            <a:r>
              <a:rPr lang="en-US" sz="1200" b="0" kern="0" dirty="0" smtClean="0"/>
              <a:t> is a built in capillary pump </a:t>
            </a:r>
            <a:r>
              <a:rPr lang="en-US" sz="1200" b="0" kern="0" dirty="0" err="1" smtClean="0"/>
              <a:t>submodel</a:t>
            </a:r>
            <a:r>
              <a:rPr lang="en-US" sz="1200" b="0" kern="0" dirty="0" smtClean="0"/>
              <a:t> that is used to model the primary wick</a:t>
            </a:r>
          </a:p>
          <a:p>
            <a:pPr lvl="1"/>
            <a:r>
              <a:rPr lang="en-US" sz="1200" b="0" kern="0" dirty="0" err="1" smtClean="0"/>
              <a:t>CAPPMP</a:t>
            </a:r>
            <a:r>
              <a:rPr lang="en-US" sz="1200" b="0" kern="0" dirty="0" smtClean="0"/>
              <a:t> connects the Reservoir node with  the vapor outlet</a:t>
            </a:r>
          </a:p>
          <a:p>
            <a:pPr lvl="1"/>
            <a:r>
              <a:rPr lang="en-US" sz="1200" b="0" kern="0" dirty="0" smtClean="0"/>
              <a:t>This subroutine takes heat input (in this case through the saturation node) and creates the appropriate vapor generation from the res.</a:t>
            </a:r>
          </a:p>
          <a:p>
            <a:pPr lvl="1"/>
            <a:endParaRPr lang="en-US" sz="1000" b="0" kern="0" dirty="0" smtClean="0"/>
          </a:p>
          <a:p>
            <a:pPr lvl="1"/>
            <a:endParaRPr lang="en-US" sz="1400" b="0" kern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" y="2133600"/>
            <a:ext cx="4728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CAPPMP</a:t>
            </a:r>
            <a:r>
              <a:rPr lang="en-US" dirty="0" smtClean="0"/>
              <a:t>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</a:t>
            </a:r>
            <a:r>
              <a:rPr lang="en-US" sz="2000" dirty="0" err="1" smtClean="0"/>
              <a:t>CAPPMP</a:t>
            </a:r>
            <a:r>
              <a:rPr lang="en-US" sz="2000" dirty="0" smtClean="0"/>
              <a:t> inputs</a:t>
            </a:r>
          </a:p>
          <a:p>
            <a:pPr lvl="1"/>
            <a:r>
              <a:rPr lang="en-US" sz="1800" dirty="0" smtClean="0"/>
              <a:t>Capillary Flow Conductance (CFC)</a:t>
            </a:r>
          </a:p>
          <a:p>
            <a:pPr lvl="2"/>
            <a:r>
              <a:rPr lang="en-US" sz="1600" dirty="0" smtClean="0"/>
              <a:t>This is the permeability of the primary wick. For </a:t>
            </a:r>
            <a:r>
              <a:rPr lang="en-US" sz="1600" dirty="0" err="1" smtClean="0"/>
              <a:t>SWOT</a:t>
            </a:r>
            <a:r>
              <a:rPr lang="en-US" sz="1600" dirty="0" smtClean="0"/>
              <a:t> wick test data was used</a:t>
            </a:r>
          </a:p>
          <a:p>
            <a:pPr lvl="1"/>
            <a:r>
              <a:rPr lang="en-US" sz="1800" dirty="0" smtClean="0"/>
              <a:t>Capillary </a:t>
            </a:r>
            <a:r>
              <a:rPr lang="en-US" sz="1800" dirty="0" smtClean="0"/>
              <a:t>Ratio </a:t>
            </a:r>
            <a:r>
              <a:rPr lang="en-US" sz="1800" dirty="0" smtClean="0"/>
              <a:t>(RC)</a:t>
            </a:r>
          </a:p>
          <a:p>
            <a:pPr lvl="2"/>
            <a:r>
              <a:rPr lang="en-US" sz="1600" dirty="0" smtClean="0"/>
              <a:t>This is the pore size/radius. This was left </a:t>
            </a:r>
            <a:r>
              <a:rPr lang="en-US" sz="1600" dirty="0" smtClean="0"/>
              <a:t>as </a:t>
            </a:r>
            <a:r>
              <a:rPr lang="en-US" sz="1600" dirty="0" smtClean="0"/>
              <a:t>zero for this model to improve stability and runtime</a:t>
            </a:r>
          </a:p>
          <a:p>
            <a:r>
              <a:rPr lang="en-US" sz="2000" dirty="0" err="1" smtClean="0"/>
              <a:t>CAPPMP</a:t>
            </a:r>
            <a:r>
              <a:rPr lang="en-US" sz="2000" dirty="0" smtClean="0"/>
              <a:t> can be temperamental to use and is easy to crash or have inefficient runs</a:t>
            </a:r>
          </a:p>
          <a:p>
            <a:pPr lvl="1"/>
            <a:r>
              <a:rPr lang="en-US" sz="1800" dirty="0" smtClean="0"/>
              <a:t>Setting the RC to 0 keeps the </a:t>
            </a:r>
            <a:r>
              <a:rPr lang="en-US" sz="1800" dirty="0" err="1" smtClean="0"/>
              <a:t>CAPPMP</a:t>
            </a:r>
            <a:r>
              <a:rPr lang="en-US" sz="1800" dirty="0" smtClean="0"/>
              <a:t> from </a:t>
            </a:r>
            <a:r>
              <a:rPr lang="en-US" sz="1800" dirty="0" err="1" smtClean="0"/>
              <a:t>depriming</a:t>
            </a:r>
            <a:r>
              <a:rPr lang="en-US" sz="1800" dirty="0" smtClean="0"/>
              <a:t> prematurely or in unrealistic situations. </a:t>
            </a:r>
          </a:p>
          <a:p>
            <a:r>
              <a:rPr lang="en-US" sz="2000" dirty="0" smtClean="0"/>
              <a:t>A Wick </a:t>
            </a:r>
            <a:r>
              <a:rPr lang="en-US" sz="2000" dirty="0" err="1" smtClean="0"/>
              <a:t>iface</a:t>
            </a:r>
            <a:r>
              <a:rPr lang="en-US" sz="2000" dirty="0" smtClean="0"/>
              <a:t> can be used to help the stability of the </a:t>
            </a:r>
            <a:r>
              <a:rPr lang="en-US" sz="2000" dirty="0" err="1" smtClean="0"/>
              <a:t>CAPPMP</a:t>
            </a:r>
            <a:r>
              <a:rPr lang="en-US" sz="2000" dirty="0" smtClean="0"/>
              <a:t>, but it was not used in this model</a:t>
            </a:r>
          </a:p>
          <a:p>
            <a:r>
              <a:rPr lang="en-US" sz="2000" dirty="0" err="1" smtClean="0"/>
              <a:t>CAPPMP</a:t>
            </a:r>
            <a:r>
              <a:rPr lang="en-US" sz="2000" dirty="0" smtClean="0"/>
              <a:t> is directional so the reservoir and vapor lumps must be placed in the correct order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5100" y="6544733"/>
            <a:ext cx="3657600" cy="304800"/>
          </a:xfrm>
        </p:spPr>
        <p:txBody>
          <a:bodyPr/>
          <a:lstStyle/>
          <a:p>
            <a:r>
              <a:rPr lang="en-US" smtClean="0"/>
              <a:t>TFAWS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Conduction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14600"/>
                <a:ext cx="8229600" cy="3429000"/>
              </a:xfrm>
            </p:spPr>
            <p:txBody>
              <a:bodyPr/>
              <a:lstStyle/>
              <a:p>
                <a:r>
                  <a:rPr lang="en-US" sz="1600" dirty="0" smtClean="0"/>
                  <a:t>Back conduction is the heat flow rate that occurs between the saturated vapor in the evaporator to the reservoir.</a:t>
                </a:r>
              </a:p>
              <a:p>
                <a:r>
                  <a:rPr lang="en-US" sz="1600" dirty="0" smtClean="0"/>
                  <a:t>Back conduction has a heavy influence on the amount of </a:t>
                </a:r>
                <a:r>
                  <a:rPr lang="en-US" sz="1600" dirty="0" err="1" smtClean="0"/>
                  <a:t>subcooling</a:t>
                </a:r>
                <a:r>
                  <a:rPr lang="en-US" sz="1600" dirty="0" smtClean="0"/>
                  <a:t> the loop requires to operate</a:t>
                </a:r>
              </a:p>
              <a:p>
                <a:r>
                  <a:rPr lang="en-US" sz="1600" dirty="0" smtClean="0"/>
                  <a:t>This model uses the classical definition of back conduction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𝐵𝐶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𝑤𝑖𝑐𝑘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𝑑𝑃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𝑑𝑇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𝑠𝑎𝑡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sz="1200" dirty="0" smtClean="0"/>
              </a:p>
              <a:p>
                <a:r>
                  <a:rPr lang="en-US" sz="1600" dirty="0" smtClean="0"/>
                  <a:t>The back conduction conductor must be programmed in </a:t>
                </a:r>
                <a:r>
                  <a:rPr lang="en-US" sz="1600" dirty="0" err="1" smtClean="0"/>
                  <a:t>Sinda</a:t>
                </a:r>
                <a:r>
                  <a:rPr lang="en-US" sz="1600" dirty="0" smtClean="0"/>
                  <a:t> to recalculate at every iteration of the run as it is a function of the pressure drop in the loop and the pressure/temperature saturation curve</a:t>
                </a:r>
              </a:p>
              <a:p>
                <a:r>
                  <a:rPr lang="en-US" sz="1600" dirty="0" smtClean="0"/>
                  <a:t>Back conduction can be heavily influenced by the design and manufacturing of the evaporator and so must be correlated with test data to insure accuracy. A correction factor is used in the </a:t>
                </a:r>
                <a:r>
                  <a:rPr lang="en-US" sz="1600" dirty="0" err="1" smtClean="0"/>
                  <a:t>SWOT</a:t>
                </a:r>
                <a:r>
                  <a:rPr lang="en-US" sz="1600" dirty="0" smtClean="0"/>
                  <a:t> model for the correlation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14600"/>
                <a:ext cx="8229600" cy="3429000"/>
              </a:xfrm>
              <a:blipFill rotWithShape="1">
                <a:blip r:embed="rId2"/>
                <a:stretch>
                  <a:fillRect l="-222" t="-53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/>
          <a:srcRect t="37768"/>
          <a:stretch/>
        </p:blipFill>
        <p:spPr bwMode="auto">
          <a:xfrm>
            <a:off x="1905000" y="762000"/>
            <a:ext cx="42848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99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Pipe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4 Constant Conductance Heat Pipes were used in the test pallet to act as a thermal spreader</a:t>
            </a:r>
          </a:p>
          <a:p>
            <a:r>
              <a:rPr lang="en-US" sz="1800" dirty="0" smtClean="0"/>
              <a:t>Heat pipes were modeled as conductors attached to an arithmetic node that represents the internal vapor of the heat pipe</a:t>
            </a:r>
          </a:p>
          <a:p>
            <a:pPr lvl="1"/>
            <a:r>
              <a:rPr lang="en-US" sz="1400" dirty="0" smtClean="0"/>
              <a:t>Evaporator and condenser conductance's determined from previous testing done at OA facilities</a:t>
            </a:r>
          </a:p>
          <a:p>
            <a:pPr lvl="1"/>
            <a:r>
              <a:rPr lang="en-US" sz="1400" dirty="0" smtClean="0"/>
              <a:t>This method assumes that the vapor is isothermal and does not experience any heat loss</a:t>
            </a:r>
          </a:p>
          <a:p>
            <a:r>
              <a:rPr lang="en-US" sz="1800" dirty="0" smtClean="0"/>
              <a:t>This modeling method was chosen because the heat pipes simply being used as spreaders, and their exact behavior is not a point of interest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9332" y="6477000"/>
            <a:ext cx="3657600" cy="304800"/>
          </a:xfrm>
        </p:spPr>
        <p:txBody>
          <a:bodyPr/>
          <a:lstStyle/>
          <a:p>
            <a:r>
              <a:rPr lang="en-US" dirty="0" err="1" smtClean="0"/>
              <a:t>TFAWS</a:t>
            </a:r>
            <a:r>
              <a:rPr lang="en-US" dirty="0" smtClean="0"/>
              <a:t> 2016 – August 1-5,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2" t="18943" r="1117" b="41587"/>
          <a:stretch/>
        </p:blipFill>
        <p:spPr bwMode="auto">
          <a:xfrm>
            <a:off x="2057400" y="3701143"/>
            <a:ext cx="5257800" cy="248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21479</TotalTime>
  <Words>1829</Words>
  <Application>Microsoft Office PowerPoint</Application>
  <PresentationFormat>On-screen Show (4:3)</PresentationFormat>
  <Paragraphs>204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Thermal Modeling and Test Correlation for SWOT Loop Heat Pipe  Evan Shea Orbital ATK</vt:lpstr>
      <vt:lpstr>Overview and Objective</vt:lpstr>
      <vt:lpstr>Loop Heat Pipe Background</vt:lpstr>
      <vt:lpstr>SWOT Benchtop LHP System</vt:lpstr>
      <vt:lpstr>Model Geometry</vt:lpstr>
      <vt:lpstr>Thermal Model Schematic</vt:lpstr>
      <vt:lpstr>CAPPMP Notes </vt:lpstr>
      <vt:lpstr>Back Conduction</vt:lpstr>
      <vt:lpstr>Heat Pipe Model</vt:lpstr>
      <vt:lpstr>SWOT Test Overview</vt:lpstr>
      <vt:lpstr>Correlation Parameters</vt:lpstr>
      <vt:lpstr>Sink Transient</vt:lpstr>
      <vt:lpstr>Thermal Pallet Stability</vt:lpstr>
      <vt:lpstr>Model Stability Sensitivity</vt:lpstr>
      <vt:lpstr>Model Limitations</vt:lpstr>
      <vt:lpstr>Conclusion</vt:lpstr>
      <vt:lpstr>Questions</vt:lpstr>
      <vt:lpstr>References</vt:lpstr>
    </vt:vector>
  </TitlesOfParts>
  <Company>NASA/Ames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Shea, Evan</cp:lastModifiedBy>
  <cp:revision>398</cp:revision>
  <cp:lastPrinted>2001-11-30T21:59:45Z</cp:lastPrinted>
  <dcterms:created xsi:type="dcterms:W3CDTF">2001-11-21T21:59:03Z</dcterms:created>
  <dcterms:modified xsi:type="dcterms:W3CDTF">2016-08-02T00:27:04Z</dcterms:modified>
</cp:coreProperties>
</file>