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40" y="-216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736E9CC-B3A1-4B82-9A8C-13DAE16186A3}" type="datetime1">
              <a:rPr lang="en-US" smtClean="0"/>
              <a:t>7/30/2016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B98E2-9C69-46BD-80F3-471C3405A85F}" type="datetime1">
              <a:rPr lang="en-US" smtClean="0"/>
              <a:t>7/30/2016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r>
              <a:rPr lang="en-US" dirty="0" smtClean="0"/>
              <a:t>TFAWS 2016 – August 1-5,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839200" cy="5334000"/>
          </a:xfrm>
        </p:spPr>
        <p:txBody>
          <a:bodyPr/>
          <a:lstStyle>
            <a:lvl1pPr marL="47013" indent="-47013">
              <a:buFont typeface="Wingdings" panose="05000000000000000000" pitchFamily="2" charset="2"/>
              <a:buChar char="§"/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71800" y="762000"/>
            <a:ext cx="6019800" cy="22860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897EA76F-4245-44FF-ADC4-61EC8627F002}" type="datetime1">
              <a:rPr lang="en-US" smtClean="0"/>
              <a:t>7/30/2016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5E4D7127-00B1-4373-8997-FDB708871691}" type="datetime1">
              <a:rPr lang="en-US" smtClean="0"/>
              <a:t>7/30/2016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60758D56-30A7-447D-8273-66E86B7AC3C4}" type="datetime1">
              <a:rPr lang="en-US" smtClean="0"/>
              <a:t>7/30/2016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52B88538-2B53-42A1-9460-3E3CC5F10F4E}" type="datetime1">
              <a:rPr lang="en-US" smtClean="0"/>
              <a:t>7/30/2016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1EEC4D26-F681-432F-A593-D1F937CD48EE}" type="datetime1">
              <a:rPr lang="en-US" smtClean="0"/>
              <a:t>7/30/2016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08533F52-5FB6-4DEA-8DB6-931A0F8DC9C6}" type="datetime1">
              <a:rPr lang="en-US" smtClean="0"/>
              <a:t>7/30/2016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B21BBD88-2F1D-488C-8641-8D607E0F46CF}" type="datetime1">
              <a:rPr lang="en-US" smtClean="0"/>
              <a:t>7/30/2016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0C5C827B-8C35-46EB-9C42-2668E0EDAFFE}" type="datetime1">
              <a:rPr lang="en-US" smtClean="0"/>
              <a:t>7/30/2016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AB617E-4108-497A-852B-15746DFF2318}" type="datetime1">
              <a:rPr lang="en-US" smtClean="0"/>
              <a:t>7/30/2016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3352800"/>
            <a:ext cx="3733800" cy="13716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Derek Hengeveld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</a:rPr>
              <a:t>Senior Engineer | </a:t>
            </a:r>
            <a:r>
              <a:rPr lang="en-US" sz="2000" b="1" dirty="0" err="1" smtClean="0">
                <a:solidFill>
                  <a:schemeClr val="tx1"/>
                </a:solidFill>
                <a:ea typeface="ＭＳ Ｐゴシック" charset="-128"/>
              </a:rPr>
              <a:t>LoadPath</a:t>
            </a:r>
            <a:endParaRPr lang="en-US" sz="2000" b="1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r>
              <a:rPr lang="en-US" sz="2000" b="1" dirty="0">
                <a:solidFill>
                  <a:schemeClr val="tx1"/>
                </a:solidFill>
                <a:ea typeface="ＭＳ Ｐゴシック" charset="-128"/>
              </a:rPr>
              <a:t>dhengeveld@loadpath.com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</a:t>
            </a: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2016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August 1-5, 2016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NASA Ames Research Center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Mountain View, CA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+mn-ea"/>
              </a:rPr>
              <a:t>Interdisciplinary Paper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915936" cy="5257800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505200" y="1524000"/>
            <a:ext cx="5372100" cy="16002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-128"/>
              </a:rPr>
              <a:t>Reduced-Order Modeling for Rapid Thermal Analysis and Evaluation of </a:t>
            </a:r>
            <a:r>
              <a:rPr lang="en-US" sz="2400" dirty="0" smtClean="0">
                <a:ea typeface="ＭＳ Ｐゴシック" charset="-128"/>
              </a:rPr>
              <a:t>Spacecraft</a:t>
            </a:r>
            <a:endParaRPr lang="en-US" sz="2400" b="0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387" y="900452"/>
            <a:ext cx="2373613" cy="23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Analysis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3764507" cy="182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QuickCT</a:t>
            </a:r>
            <a:r>
              <a:rPr lang="en-US" dirty="0" smtClean="0"/>
              <a:t> and </a:t>
            </a:r>
            <a:r>
              <a:rPr lang="en-US" dirty="0" err="1" smtClean="0"/>
              <a:t>QuickVT</a:t>
            </a:r>
            <a:endParaRPr lang="en-US" dirty="0"/>
          </a:p>
          <a:p>
            <a:pPr lvl="1"/>
            <a:r>
              <a:rPr lang="en-US" dirty="0" smtClean="0"/>
              <a:t>Create and use ROMs</a:t>
            </a:r>
          </a:p>
          <a:p>
            <a:pPr lvl="1"/>
            <a:r>
              <a:rPr lang="en-US" dirty="0" smtClean="0"/>
              <a:t>Semi-automated</a:t>
            </a:r>
          </a:p>
          <a:p>
            <a:pPr lvl="1"/>
            <a:r>
              <a:rPr lang="en-US" dirty="0" smtClean="0"/>
              <a:t>User-friendly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LoadPath\Dropbox\DWH\_Papers, Patents, Presentations\Presentations\2016XXXX STCW\Illustration of QuickAT 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315200" cy="34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3480180" y="1138451"/>
            <a:ext cx="3225420" cy="168094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47013" indent="-47013" algn="l" defTabSz="914293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500" b="1" kern="1200">
                <a:solidFill>
                  <a:srgbClr val="00477D"/>
                </a:solidFill>
                <a:latin typeface="+mn-lt"/>
                <a:ea typeface="+mn-ea"/>
                <a:cs typeface="+mn-cs"/>
              </a:defRPr>
            </a:lvl1pPr>
            <a:lvl2pPr marL="365717" indent="-182859" algn="l" defTabSz="914293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76" indent="-182859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5" indent="-182859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93" indent="-182859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marL="742950" lvl="1" indent="-285750" defTabSz="914400" eaLnBrk="0" hangingPunct="0">
              <a:buSzTx/>
              <a:buFontTx/>
              <a:buChar char="–"/>
            </a:pPr>
            <a:r>
              <a:rPr lang="en-US" b="0" kern="0" dirty="0" smtClean="0">
                <a:solidFill>
                  <a:srgbClr val="000000"/>
                </a:solidFill>
                <a:ea typeface="ＭＳ Ｐゴシック" charset="0"/>
              </a:rPr>
              <a:t>Fast</a:t>
            </a:r>
            <a:endParaRPr lang="en-US" b="0" kern="0" dirty="0">
              <a:solidFill>
                <a:srgbClr val="000000"/>
              </a:solidFill>
              <a:ea typeface="ＭＳ Ｐゴシック" charset="0"/>
            </a:endParaRPr>
          </a:p>
          <a:p>
            <a:pPr marL="742950" lvl="1" indent="-285750" defTabSz="914400" eaLnBrk="0" hangingPunct="0">
              <a:buSzTx/>
              <a:buFontTx/>
              <a:buChar char="–"/>
            </a:pPr>
            <a:r>
              <a:rPr lang="en-US" b="0" kern="0" dirty="0" smtClean="0">
                <a:solidFill>
                  <a:srgbClr val="000000"/>
                </a:solidFill>
                <a:ea typeface="ＭＳ Ｐゴシック" charset="0"/>
              </a:rPr>
              <a:t>Accurate enough</a:t>
            </a:r>
            <a:endParaRPr lang="en-US" b="0" kern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</a:t>
            </a:r>
            <a:r>
              <a:rPr lang="en-US" dirty="0" smtClean="0"/>
              <a:t>Tools - Creation Tool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800531" cy="2154071"/>
          </a:xfrm>
        </p:spPr>
        <p:txBody>
          <a:bodyPr>
            <a:normAutofit/>
          </a:bodyPr>
          <a:lstStyle/>
          <a:p>
            <a:r>
              <a:rPr lang="en-US" dirty="0" smtClean="0"/>
              <a:t>Quick Creation Tool (</a:t>
            </a:r>
            <a:r>
              <a:rPr lang="en-US" dirty="0" err="1" smtClean="0"/>
              <a:t>QuickCT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Semi-automated process for creating a ROM</a:t>
            </a:r>
          </a:p>
          <a:p>
            <a:pPr lvl="1"/>
            <a:r>
              <a:rPr lang="en-US" dirty="0" smtClean="0"/>
              <a:t>Step-by-step process</a:t>
            </a:r>
          </a:p>
          <a:p>
            <a:pPr lvl="1"/>
            <a:r>
              <a:rPr lang="en-US" dirty="0" smtClean="0"/>
              <a:t>C# based tool</a:t>
            </a:r>
          </a:p>
          <a:p>
            <a:pPr lvl="1"/>
            <a:r>
              <a:rPr lang="en-US" dirty="0" smtClean="0"/>
              <a:t>Currently built for Thermal Desktop</a:t>
            </a:r>
          </a:p>
        </p:txBody>
      </p:sp>
      <p:pic>
        <p:nvPicPr>
          <p:cNvPr id="9" name="Picture 8" descr="C:\Users\LoadPath\Dropbox\LoadPath\Proposals\NASA ROM SBIR Ph2\Figures\ROM Creation Too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70" y="3220871"/>
            <a:ext cx="7746778" cy="30298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</a:t>
            </a:r>
            <a:r>
              <a:rPr lang="en-US" dirty="0" smtClean="0"/>
              <a:t>Tools - </a:t>
            </a:r>
            <a:r>
              <a:rPr lang="en-US" dirty="0"/>
              <a:t>Creation Tool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537" y="1067608"/>
            <a:ext cx="6729857" cy="54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23831" y="2135875"/>
            <a:ext cx="1105470" cy="4237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92071" y="4990395"/>
            <a:ext cx="968989" cy="128758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Creation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Step-by-step instruction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</a:t>
            </a:r>
            <a:r>
              <a:rPr lang="en-US" dirty="0" smtClean="0"/>
              <a:t>Tools - Visualization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Visualization Tool</a:t>
            </a:r>
          </a:p>
          <a:p>
            <a:pPr lvl="1"/>
            <a:r>
              <a:rPr lang="en-US" dirty="0" smtClean="0"/>
              <a:t>Java based tool that ‘visualizes’ a ROM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3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7670" y="2286000"/>
            <a:ext cx="982640" cy="399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9087" y="4772025"/>
            <a:ext cx="866632" cy="14445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Manager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between database of ROMs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0310" y="2286000"/>
            <a:ext cx="1496705" cy="399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1725" y="4772025"/>
            <a:ext cx="1371599" cy="14445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Manager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analyses per session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5724" y="4772025"/>
            <a:ext cx="2283727" cy="14445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Factors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on ROM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99739" y="4772025"/>
            <a:ext cx="2977879" cy="14445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(e.g. point analysis)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Visually links input factors to output responses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7015" y="2286000"/>
            <a:ext cx="2440675" cy="399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97690" y="2286000"/>
            <a:ext cx="3268638" cy="399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</a:t>
            </a:r>
            <a:r>
              <a:rPr lang="en-US" dirty="0" smtClean="0"/>
              <a:t>Tools </a:t>
            </a:r>
            <a:r>
              <a:rPr lang="en-US" dirty="0"/>
              <a:t>- Visualization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Analysis</a:t>
            </a:r>
          </a:p>
          <a:p>
            <a:pPr lvl="1"/>
            <a:r>
              <a:rPr lang="en-US" dirty="0" smtClean="0"/>
              <a:t>Table approach for evaluating individual (i.e. point) analyses</a:t>
            </a:r>
          </a:p>
          <a:p>
            <a:pPr lvl="1"/>
            <a:r>
              <a:rPr lang="en-US" dirty="0" smtClean="0"/>
              <a:t>‘Excel’ like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84" y="2484408"/>
            <a:ext cx="7315200" cy="378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</a:t>
            </a:r>
            <a:r>
              <a:rPr lang="en-US" dirty="0" smtClean="0"/>
              <a:t>Tools </a:t>
            </a:r>
            <a:r>
              <a:rPr lang="en-US" dirty="0"/>
              <a:t>- Visualization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 Sweep</a:t>
            </a:r>
          </a:p>
          <a:p>
            <a:pPr lvl="1"/>
            <a:r>
              <a:rPr lang="en-US" dirty="0" smtClean="0"/>
              <a:t>Plot of 1-2 output responses versus a single input factor range</a:t>
            </a:r>
          </a:p>
          <a:p>
            <a:pPr lvl="1"/>
            <a:r>
              <a:rPr lang="en-US" dirty="0" smtClean="0"/>
              <a:t>2D graph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86" y="2493037"/>
            <a:ext cx="7315200" cy="379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</a:t>
            </a:r>
            <a:r>
              <a:rPr lang="en-US" dirty="0" smtClean="0"/>
              <a:t>Tools </a:t>
            </a:r>
            <a:r>
              <a:rPr lang="en-US" dirty="0"/>
              <a:t>- Visualization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839200" cy="1141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Screening analysis</a:t>
            </a:r>
          </a:p>
          <a:p>
            <a:pPr lvl="1"/>
            <a:r>
              <a:rPr lang="en-US" dirty="0" smtClean="0"/>
              <a:t>What input factors are most important for a given output response?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r>
              <a:rPr lang="en-US" dirty="0" smtClean="0"/>
              <a:t> simulations (computationally expensive)</a:t>
            </a:r>
          </a:p>
        </p:txBody>
      </p:sp>
      <p:pic>
        <p:nvPicPr>
          <p:cNvPr id="10" name="Screen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2209800"/>
            <a:ext cx="7315200" cy="4114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</a:t>
            </a:r>
            <a:r>
              <a:rPr lang="en-US" dirty="0" smtClean="0"/>
              <a:t>Tools </a:t>
            </a:r>
            <a:r>
              <a:rPr lang="en-US" dirty="0"/>
              <a:t>- Visualization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839200" cy="14176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3D Plots (1 output response versus 2 input factors)</a:t>
            </a:r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optimization approach</a:t>
            </a:r>
          </a:p>
          <a:p>
            <a:pPr lvl="1"/>
            <a:r>
              <a:rPr lang="en-US" dirty="0" smtClean="0"/>
              <a:t>Pareto front can be visualized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87" y="2484402"/>
            <a:ext cx="7315200" cy="37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Beta test </a:t>
            </a:r>
            <a:r>
              <a:rPr lang="en-US" dirty="0" err="1" smtClean="0"/>
              <a:t>QuickAT</a:t>
            </a:r>
            <a:endParaRPr lang="en-US" dirty="0" smtClean="0"/>
          </a:p>
          <a:p>
            <a:pPr lvl="1"/>
            <a:r>
              <a:rPr lang="en-US" dirty="0" err="1" smtClean="0"/>
              <a:t>QuickCT</a:t>
            </a:r>
            <a:r>
              <a:rPr lang="en-US" dirty="0" smtClean="0"/>
              <a:t> and </a:t>
            </a:r>
            <a:r>
              <a:rPr lang="en-US" dirty="0" err="1" smtClean="0"/>
              <a:t>QuickVT</a:t>
            </a:r>
            <a:endParaRPr lang="en-US" dirty="0" smtClean="0"/>
          </a:p>
          <a:p>
            <a:r>
              <a:rPr lang="en-US" dirty="0" smtClean="0"/>
              <a:t>Quick CT</a:t>
            </a:r>
          </a:p>
          <a:p>
            <a:pPr lvl="1"/>
            <a:r>
              <a:rPr lang="en-US" dirty="0" smtClean="0"/>
              <a:t>Additional sampling/data fitting features</a:t>
            </a:r>
          </a:p>
          <a:p>
            <a:pPr lvl="1"/>
            <a:r>
              <a:rPr lang="en-US" dirty="0" smtClean="0"/>
              <a:t>Develop for other data sources/platforms</a:t>
            </a:r>
          </a:p>
          <a:p>
            <a:r>
              <a:rPr lang="en-US" dirty="0" smtClean="0"/>
              <a:t>Quick VT</a:t>
            </a:r>
          </a:p>
          <a:p>
            <a:pPr lvl="1"/>
            <a:r>
              <a:rPr lang="en-US" dirty="0" smtClean="0"/>
              <a:t>Additional analysis capabilities</a:t>
            </a:r>
          </a:p>
          <a:p>
            <a:pPr lvl="1"/>
            <a:r>
              <a:rPr lang="en-US" dirty="0" smtClean="0"/>
              <a:t>Add uncertainty to results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LoadPath\Dropbox\DWH\_Papers, Patents, Presentations\Presentations\20160323 STCW\Illustration of QuickAT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922750"/>
            <a:ext cx="7315200" cy="34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Reduced-Order Modeling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Lowers computational expense of a model</a:t>
            </a:r>
          </a:p>
          <a:p>
            <a:r>
              <a:rPr lang="en-US" dirty="0" smtClean="0"/>
              <a:t>Approximates the original model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49" y="2341775"/>
            <a:ext cx="1145335" cy="15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299" y="2614731"/>
            <a:ext cx="1145335" cy="15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674" y="4747480"/>
            <a:ext cx="1145335" cy="15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420" y="4901791"/>
            <a:ext cx="1145335" cy="15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Reduced-Order Modeling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then data fitting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904" y="170028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29" y="1700280"/>
            <a:ext cx="4572000" cy="456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904" y="1709986"/>
            <a:ext cx="4572000" cy="45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29" y="1700280"/>
            <a:ext cx="4572000" cy="45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991" y="2511189"/>
            <a:ext cx="3449977" cy="24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384645" y="3643954"/>
            <a:ext cx="944432" cy="3138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399" y="1066800"/>
            <a:ext cx="4569726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Based on </a:t>
            </a:r>
            <a:r>
              <a:rPr lang="en-US" dirty="0" smtClean="0"/>
              <a:t>sample </a:t>
            </a:r>
            <a:r>
              <a:rPr lang="en-US" dirty="0"/>
              <a:t>of </a:t>
            </a:r>
            <a:r>
              <a:rPr lang="en-US" dirty="0" smtClean="0"/>
              <a:t>computer simulations</a:t>
            </a:r>
          </a:p>
          <a:p>
            <a:pPr lvl="1"/>
            <a:r>
              <a:rPr lang="en-US" dirty="0" smtClean="0"/>
              <a:t>Capture </a:t>
            </a:r>
            <a:r>
              <a:rPr lang="en-US" dirty="0"/>
              <a:t>effects between sampling points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 smtClean="0"/>
              <a:t>Fast computations</a:t>
            </a:r>
            <a:endParaRPr lang="en-US" dirty="0"/>
          </a:p>
          <a:p>
            <a:pPr lvl="1"/>
            <a:r>
              <a:rPr lang="en-US" dirty="0"/>
              <a:t>Useable by ‘non-trained’ personnel</a:t>
            </a:r>
          </a:p>
          <a:p>
            <a:r>
              <a:rPr lang="en-US" dirty="0" smtClean="0"/>
              <a:t>Disadvantages</a:t>
            </a:r>
            <a:endParaRPr lang="en-US" dirty="0"/>
          </a:p>
          <a:p>
            <a:pPr lvl="1"/>
            <a:r>
              <a:rPr lang="en-US" dirty="0"/>
              <a:t>Captures a limited set of possible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ROM creation time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80" y="4220568"/>
            <a:ext cx="1905000" cy="1902558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840" y="4242532"/>
            <a:ext cx="1893412" cy="189098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9876" y="1037230"/>
            <a:ext cx="1990244" cy="14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8244" y="612312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Impact of sample number</a:t>
            </a:r>
            <a:endParaRPr lang="en-US" sz="1800" b="1" dirty="0">
              <a:latin typeface="+mn-lt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838744" y="2535622"/>
            <a:ext cx="1807279" cy="765693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resolution model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7206018" y="2535622"/>
            <a:ext cx="1817426" cy="765693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sample points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(Input Factors)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4006" y="1119285"/>
            <a:ext cx="1286857" cy="1286857"/>
          </a:xfrm>
          <a:prstGeom prst="rect">
            <a:avLst/>
          </a:prstGeom>
          <a:noFill/>
        </p:spPr>
      </p:pic>
      <p:sp>
        <p:nvSpPr>
          <p:cNvPr id="18" name="Flowchart: Process 17"/>
          <p:cNvSpPr/>
          <p:nvPr/>
        </p:nvSpPr>
        <p:spPr>
          <a:xfrm>
            <a:off x="5076967" y="3629717"/>
            <a:ext cx="3653895" cy="765693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model at sampling points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(monitor Output Responses)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5076967" y="4638872"/>
            <a:ext cx="3653896" cy="765693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ROM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(Input Factors to Output Responses)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076966" y="5657627"/>
            <a:ext cx="3653896" cy="765693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ROM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(ROM versus Computer Simulations)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Elbow Connector 21"/>
          <p:cNvCxnSpPr>
            <a:stCxn id="15" idx="3"/>
            <a:endCxn id="18" idx="0"/>
          </p:cNvCxnSpPr>
          <p:nvPr/>
        </p:nvCxnSpPr>
        <p:spPr>
          <a:xfrm>
            <a:off x="6646023" y="2918469"/>
            <a:ext cx="257892" cy="71124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6" idx="1"/>
            <a:endCxn id="18" idx="0"/>
          </p:cNvCxnSpPr>
          <p:nvPr/>
        </p:nvCxnSpPr>
        <p:spPr>
          <a:xfrm rot="10800000" flipV="1">
            <a:off x="6903916" y="2918469"/>
            <a:ext cx="302103" cy="71124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19" idx="0"/>
          </p:cNvCxnSpPr>
          <p:nvPr/>
        </p:nvCxnSpPr>
        <p:spPr>
          <a:xfrm>
            <a:off x="6903915" y="4395410"/>
            <a:ext cx="0" cy="243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20" idx="0"/>
          </p:cNvCxnSpPr>
          <p:nvPr/>
        </p:nvCxnSpPr>
        <p:spPr>
          <a:xfrm flipH="1">
            <a:off x="6903914" y="5404565"/>
            <a:ext cx="1" cy="253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800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Latin Hypercube Sampling</a:t>
            </a:r>
          </a:p>
          <a:p>
            <a:pPr lvl="1"/>
            <a:r>
              <a:rPr lang="en-US" dirty="0" smtClean="0"/>
              <a:t>A method for efficiently filling a design space</a:t>
            </a:r>
          </a:p>
          <a:p>
            <a:pPr lvl="1"/>
            <a:r>
              <a:rPr lang="en-US" dirty="0" smtClean="0"/>
              <a:t>The range of each Input Factor (e.g. </a:t>
            </a:r>
            <a:r>
              <a:rPr lang="en-US" i="1" dirty="0" smtClean="0"/>
              <a:t>X</a:t>
            </a:r>
            <a:r>
              <a:rPr lang="en-US" dirty="0" smtClean="0"/>
              <a:t>) is divided into </a:t>
            </a:r>
            <a:r>
              <a:rPr lang="en-US" i="1" dirty="0" smtClean="0"/>
              <a:t>N </a:t>
            </a:r>
            <a:r>
              <a:rPr lang="en-US" dirty="0" smtClean="0"/>
              <a:t>intervals</a:t>
            </a:r>
          </a:p>
          <a:p>
            <a:pPr lvl="2"/>
            <a:r>
              <a:rPr lang="en-US" i="1" dirty="0"/>
              <a:t>N </a:t>
            </a:r>
            <a:r>
              <a:rPr lang="en-US" dirty="0"/>
              <a:t>= number of samples</a:t>
            </a:r>
          </a:p>
          <a:p>
            <a:pPr lvl="2"/>
            <a:r>
              <a:rPr lang="en-US" dirty="0" smtClean="0"/>
              <a:t>Each interval is used only once</a:t>
            </a:r>
          </a:p>
          <a:p>
            <a:pPr lvl="1"/>
            <a:r>
              <a:rPr lang="en-US" dirty="0" smtClean="0"/>
              <a:t>Maximize the minimum distance between points</a:t>
            </a:r>
          </a:p>
          <a:p>
            <a:pPr lvl="1"/>
            <a:r>
              <a:rPr lang="en-US" sz="2600" dirty="0" smtClean="0"/>
              <a:t>Using </a:t>
            </a:r>
            <a:r>
              <a:rPr lang="en-US" sz="2600" dirty="0"/>
              <a:t>pseudo-</a:t>
            </a:r>
            <a:r>
              <a:rPr lang="en-US" sz="2600" dirty="0" err="1"/>
              <a:t>Maximin</a:t>
            </a:r>
            <a:r>
              <a:rPr lang="en-US" sz="2600" dirty="0"/>
              <a:t> Method</a:t>
            </a:r>
            <a:endParaRPr lang="en-US" dirty="0"/>
          </a:p>
          <a:p>
            <a:pPr lvl="2"/>
            <a:r>
              <a:rPr lang="en-US" sz="2200" dirty="0"/>
              <a:t>Maximize the minimum distance between sampling </a:t>
            </a:r>
            <a:r>
              <a:rPr lang="en-US" sz="2200" dirty="0" smtClean="0"/>
              <a:t>points</a:t>
            </a:r>
            <a:endParaRPr lang="en-US" sz="2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1828800" cy="180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828800" cy="180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26612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 </a:t>
            </a:r>
            <a:r>
              <a:rPr lang="en-US" b="1" dirty="0" smtClean="0"/>
              <a:t>= 4</a:t>
            </a:r>
            <a:endParaRPr lang="en-US" b="1" dirty="0"/>
          </a:p>
        </p:txBody>
      </p:sp>
      <p:pic>
        <p:nvPicPr>
          <p:cNvPr id="11" name="Picture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077014"/>
            <a:ext cx="2971800" cy="2971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38800" y="605260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2 factors | 8 sampling points</a:t>
            </a:r>
            <a:endParaRPr lang="en-US" sz="1800" b="1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5943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Gaussian Process model</a:t>
            </a:r>
            <a:endParaRPr lang="en-US" dirty="0"/>
          </a:p>
          <a:p>
            <a:pPr lvl="1"/>
            <a:r>
              <a:rPr lang="en-US" dirty="0"/>
              <a:t>Relatively new (1996)</a:t>
            </a:r>
          </a:p>
          <a:p>
            <a:pPr lvl="1"/>
            <a:r>
              <a:rPr lang="en-US" dirty="0"/>
              <a:t>Does not impose a specific model structure</a:t>
            </a:r>
          </a:p>
          <a:p>
            <a:pPr lvl="2"/>
            <a:r>
              <a:rPr lang="en-US" dirty="0"/>
              <a:t>E.g. ‘f(x) = mx + c’ not needed</a:t>
            </a:r>
          </a:p>
          <a:p>
            <a:pPr lvl="2"/>
            <a:r>
              <a:rPr lang="en-US" dirty="0"/>
              <a:t>Can fit a wide-range of data without prior knowledge of ‘shape’ </a:t>
            </a:r>
          </a:p>
          <a:p>
            <a:pPr lvl="1"/>
            <a:r>
              <a:rPr lang="en-US" dirty="0"/>
              <a:t>Based on training data</a:t>
            </a:r>
          </a:p>
          <a:p>
            <a:pPr lvl="2"/>
            <a:r>
              <a:rPr lang="en-US" dirty="0"/>
              <a:t>E.g. simulation results</a:t>
            </a:r>
          </a:p>
          <a:p>
            <a:pPr lvl="2"/>
            <a:r>
              <a:rPr lang="en-US" dirty="0"/>
              <a:t>Resulting covariance matrix populated using function (e.g. squared exponential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Optimized </a:t>
            </a:r>
            <a:r>
              <a:rPr lang="en-US" dirty="0"/>
              <a:t>hyperparameters needed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fit data </a:t>
            </a:r>
            <a:r>
              <a:rPr lang="en-US" dirty="0" smtClean="0"/>
              <a:t>exactly</a:t>
            </a:r>
          </a:p>
          <a:p>
            <a:pPr lvl="2"/>
            <a:r>
              <a:rPr lang="en-US" dirty="0" smtClean="0"/>
              <a:t>Useful for computer simulations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confidence intervals</a:t>
            </a:r>
          </a:p>
          <a:p>
            <a:endParaRPr lang="en-US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175" y="2743200"/>
            <a:ext cx="2743200" cy="19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799" y="1044007"/>
            <a:ext cx="2743200" cy="18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00799" y="284219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l</a:t>
            </a:r>
            <a:r>
              <a:rPr lang="en-US" b="1" dirty="0" smtClean="0"/>
              <a:t> = 0.4</a:t>
            </a:r>
            <a:endParaRPr lang="en-US" b="1" dirty="0"/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4551498"/>
            <a:ext cx="2743200" cy="193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079665"/>
            <a:ext cx="2387732" cy="8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0799" y="990600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Training Data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0799" y="4551498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l</a:t>
            </a:r>
            <a:r>
              <a:rPr lang="en-US" b="1" dirty="0" smtClean="0"/>
              <a:t> = 4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64"/>
          <a:stretch>
            <a:fillRect/>
          </a:stretch>
        </p:blipFill>
        <p:spPr bwMode="auto">
          <a:xfrm>
            <a:off x="4559646" y="1432626"/>
            <a:ext cx="4546254" cy="20581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8768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Evaluated approach using nominal satellite design</a:t>
            </a:r>
          </a:p>
          <a:p>
            <a:pPr lvl="1"/>
            <a:r>
              <a:rPr lang="en-US" dirty="0" smtClean="0"/>
              <a:t>1.0 x 1.0 x 1.0 m cubic satellite</a:t>
            </a:r>
          </a:p>
          <a:p>
            <a:pPr lvl="1"/>
            <a:r>
              <a:rPr lang="en-US" dirty="0" smtClean="0"/>
              <a:t>Honeycomb construction</a:t>
            </a:r>
          </a:p>
          <a:p>
            <a:pPr lvl="1"/>
            <a:r>
              <a:rPr lang="en-US" dirty="0" smtClean="0"/>
              <a:t>Body-mounted radiators</a:t>
            </a:r>
          </a:p>
          <a:p>
            <a:r>
              <a:rPr lang="en-US" dirty="0" smtClean="0"/>
              <a:t>Input factors (11 total)</a:t>
            </a:r>
          </a:p>
          <a:p>
            <a:pPr lvl="1"/>
            <a:r>
              <a:rPr lang="en-US" dirty="0" smtClean="0"/>
              <a:t>3 categorical (orbit/heat pipe/optimized placement)</a:t>
            </a:r>
          </a:p>
          <a:p>
            <a:pPr lvl="1"/>
            <a:r>
              <a:rPr lang="en-US" dirty="0" smtClean="0"/>
              <a:t>8 continuous</a:t>
            </a:r>
          </a:p>
          <a:p>
            <a:r>
              <a:rPr lang="en-US" dirty="0" smtClean="0"/>
              <a:t>Output responses (3 total)</a:t>
            </a:r>
          </a:p>
          <a:p>
            <a:pPr lvl="1"/>
            <a:r>
              <a:rPr lang="en-US" dirty="0" smtClean="0"/>
              <a:t>Maximum orbital temperature</a:t>
            </a:r>
          </a:p>
          <a:p>
            <a:pPr lvl="1"/>
            <a:r>
              <a:rPr lang="en-US" dirty="0" smtClean="0"/>
              <a:t>Minimum orbital temperature</a:t>
            </a:r>
          </a:p>
          <a:p>
            <a:pPr lvl="1"/>
            <a:r>
              <a:rPr lang="en-US" dirty="0" smtClean="0"/>
              <a:t>Maximum temperature difference</a:t>
            </a:r>
            <a:endParaRPr lang="en-US" dirty="0"/>
          </a:p>
        </p:txBody>
      </p:sp>
      <p:pic>
        <p:nvPicPr>
          <p:cNvPr id="14" name="Picture 1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0"/>
          <a:stretch>
            <a:fillRect/>
          </a:stretch>
        </p:blipFill>
        <p:spPr bwMode="auto">
          <a:xfrm>
            <a:off x="4557839" y="3657885"/>
            <a:ext cx="4536950" cy="266671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0" name="Picture 2" descr="TD Satellite Mode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35696"/>
            <a:ext cx="4419600" cy="20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5029200" cy="33688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Reduced-order model was developed</a:t>
            </a:r>
          </a:p>
          <a:p>
            <a:pPr lvl="1"/>
            <a:r>
              <a:rPr lang="en-US" dirty="0" smtClean="0"/>
              <a:t>Utilized Latin Hypercube / Gaussian Process</a:t>
            </a:r>
          </a:p>
          <a:p>
            <a:pPr lvl="1"/>
            <a:r>
              <a:rPr lang="en-US" altLang="en-US" dirty="0" smtClean="0"/>
              <a:t>ROM </a:t>
            </a:r>
            <a:r>
              <a:rPr lang="en-US" altLang="en-US" dirty="0"/>
              <a:t>evaluated at 100 random test points</a:t>
            </a:r>
          </a:p>
          <a:p>
            <a:pPr lvl="1"/>
            <a:r>
              <a:rPr lang="en-US" altLang="en-US" dirty="0" smtClean="0"/>
              <a:t>ROM </a:t>
            </a:r>
            <a:r>
              <a:rPr lang="en-US" altLang="en-US" dirty="0"/>
              <a:t>versus computer simulation (CS) results</a:t>
            </a:r>
          </a:p>
          <a:p>
            <a:pPr lvl="2"/>
            <a:r>
              <a:rPr lang="en-US" altLang="en-US" dirty="0" smtClean="0"/>
              <a:t>ROM provides </a:t>
            </a:r>
            <a:r>
              <a:rPr lang="en-US" altLang="en-US" dirty="0"/>
              <a:t>good performance (i.e. </a:t>
            </a:r>
            <a:r>
              <a:rPr lang="en-US" altLang="en-US" dirty="0" err="1"/>
              <a:t>dotplot</a:t>
            </a:r>
            <a:r>
              <a:rPr lang="en-US" altLang="en-US" dirty="0"/>
              <a:t> results)</a:t>
            </a:r>
          </a:p>
          <a:p>
            <a:pPr lvl="2"/>
            <a:r>
              <a:rPr lang="en-US" altLang="en-US" dirty="0"/>
              <a:t>Mean value near 0 K</a:t>
            </a:r>
          </a:p>
          <a:p>
            <a:pPr lvl="2"/>
            <a:r>
              <a:rPr lang="en-US" altLang="en-US" dirty="0"/>
              <a:t>Standard deviations are acceptable</a:t>
            </a:r>
          </a:p>
          <a:p>
            <a:pPr lvl="1"/>
            <a:endParaRPr lang="en-US" dirty="0" smtClean="0"/>
          </a:p>
        </p:txBody>
      </p:sp>
      <p:pic>
        <p:nvPicPr>
          <p:cNvPr id="11" name="Picture 1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24" t="-3111" r="18140" b="9908"/>
          <a:stretch>
            <a:fillRect/>
          </a:stretch>
        </p:blipFill>
        <p:spPr bwMode="auto">
          <a:xfrm>
            <a:off x="533400" y="4417219"/>
            <a:ext cx="4394200" cy="15986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5" descr="RO vs CS Tmax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088" y="10429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RO vs CS Tmin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088" y="28733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RO vs CS Tmaxd Resul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088" y="4648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Dotplot Tmax Differ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1295400"/>
            <a:ext cx="1828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Dotplot Tmin Differenc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94" b="3267"/>
          <a:stretch>
            <a:fillRect/>
          </a:stretch>
        </p:blipFill>
        <p:spPr bwMode="auto">
          <a:xfrm>
            <a:off x="7278688" y="2989263"/>
            <a:ext cx="1828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Dotplot Tmaxd Differenc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77" b="17557"/>
          <a:stretch>
            <a:fillRect/>
          </a:stretch>
        </p:blipFill>
        <p:spPr bwMode="auto">
          <a:xfrm>
            <a:off x="7278688" y="5216525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ROM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066799"/>
            <a:ext cx="3932145" cy="52846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Orion Crew Exploration Vehicle (CEV)</a:t>
            </a:r>
            <a:endParaRPr lang="en-US" dirty="0"/>
          </a:p>
          <a:p>
            <a:pPr lvl="1"/>
            <a:r>
              <a:rPr lang="en-US" dirty="0"/>
              <a:t>External fluid loop</a:t>
            </a:r>
          </a:p>
          <a:p>
            <a:pPr lvl="1"/>
            <a:r>
              <a:rPr lang="en-US" dirty="0"/>
              <a:t>Heat rejection system (radiators)</a:t>
            </a:r>
          </a:p>
          <a:p>
            <a:pPr lvl="1"/>
            <a:r>
              <a:rPr lang="en-US" dirty="0"/>
              <a:t>Control </a:t>
            </a:r>
            <a:r>
              <a:rPr lang="en-US" dirty="0" err="1"/>
              <a:t>setpoint</a:t>
            </a:r>
            <a:r>
              <a:rPr lang="en-US" dirty="0"/>
              <a:t> (FLOW.487)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CS results compared to </a:t>
            </a:r>
            <a:r>
              <a:rPr lang="en-US" dirty="0" smtClean="0"/>
              <a:t>ROM</a:t>
            </a:r>
          </a:p>
          <a:p>
            <a:pPr lvl="2"/>
            <a:r>
              <a:rPr lang="en-US" dirty="0" smtClean="0"/>
              <a:t>Residual mean (trueness)</a:t>
            </a:r>
          </a:p>
          <a:p>
            <a:pPr lvl="2"/>
            <a:r>
              <a:rPr lang="en-US" dirty="0" smtClean="0"/>
              <a:t>Standard </a:t>
            </a:r>
            <a:r>
              <a:rPr lang="en-US" dirty="0"/>
              <a:t>deviation (precision)</a:t>
            </a:r>
          </a:p>
          <a:p>
            <a:pPr lvl="1"/>
            <a:r>
              <a:rPr lang="en-US" dirty="0"/>
              <a:t>Temperature: 1.6 K max residual mean and 5.0 K standard deviation</a:t>
            </a:r>
          </a:p>
          <a:p>
            <a:pPr lvl="1"/>
            <a:r>
              <a:rPr lang="en-US" dirty="0"/>
              <a:t>Power: 0.2 W max residual mean and 1.93 W standard deviation</a:t>
            </a:r>
          </a:p>
          <a:p>
            <a:pPr lvl="1"/>
            <a:r>
              <a:rPr lang="en-US" dirty="0" smtClean="0"/>
              <a:t>Did </a:t>
            </a:r>
            <a:r>
              <a:rPr lang="en-US" dirty="0"/>
              <a:t>poor job of replicating output responses with discontinuities (e.g. time to steady-state)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545" y="1049479"/>
            <a:ext cx="5052209" cy="29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LoadPath\Dropbox\LoadPath\Job Folder\131201-NASA Thermal Modeling PH I\Reports and Procedures\Model Schematic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864" y="4078445"/>
            <a:ext cx="3907335" cy="174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686" y="4866391"/>
            <a:ext cx="1755382" cy="148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CD8A-A901-48FA-AE81-30A685B878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20631</TotalTime>
  <Words>797</Words>
  <Application>Microsoft Office PowerPoint</Application>
  <PresentationFormat>On-screen Show (4:3)</PresentationFormat>
  <Paragraphs>191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Reduced-Order Modeling for Rapid Thermal Analysis and Evaluation of Spacecraft</vt:lpstr>
      <vt:lpstr>Reduced-Order Modeling</vt:lpstr>
      <vt:lpstr>Reduced-Order Modeling</vt:lpstr>
      <vt:lpstr>Overview</vt:lpstr>
      <vt:lpstr>Sampling</vt:lpstr>
      <vt:lpstr>Data Fitting</vt:lpstr>
      <vt:lpstr>Initial Work</vt:lpstr>
      <vt:lpstr>Initial Work</vt:lpstr>
      <vt:lpstr>NASA ROM</vt:lpstr>
      <vt:lpstr>Quick Analysis Tools</vt:lpstr>
      <vt:lpstr>Quick Analysis Tools - Creation Tool</vt:lpstr>
      <vt:lpstr>Quick Analysis Tools - Creation Tool</vt:lpstr>
      <vt:lpstr>Quick Analysis Tools - Visualization</vt:lpstr>
      <vt:lpstr>Quick Analysis Tools - Visualization</vt:lpstr>
      <vt:lpstr>Quick Analysis Tools - Visualization</vt:lpstr>
      <vt:lpstr>Quick Analysis Tools - Visualization</vt:lpstr>
      <vt:lpstr>Quick Analysis Tools - Visualization</vt:lpstr>
      <vt:lpstr>Path Forward</vt:lpstr>
    </vt:vector>
  </TitlesOfParts>
  <Company>NASA/Ames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Derek Hengeveld</cp:lastModifiedBy>
  <cp:revision>352</cp:revision>
  <cp:lastPrinted>2001-11-30T21:59:45Z</cp:lastPrinted>
  <dcterms:created xsi:type="dcterms:W3CDTF">2001-11-21T21:59:03Z</dcterms:created>
  <dcterms:modified xsi:type="dcterms:W3CDTF">2016-07-30T15:00:48Z</dcterms:modified>
</cp:coreProperties>
</file>