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3"/>
  </p:notesMasterIdLst>
  <p:handoutMasterIdLst>
    <p:handoutMasterId r:id="rId24"/>
  </p:handoutMasterIdLst>
  <p:sldIdLst>
    <p:sldId id="270" r:id="rId5"/>
    <p:sldId id="272" r:id="rId6"/>
    <p:sldId id="273" r:id="rId7"/>
    <p:sldId id="274" r:id="rId8"/>
    <p:sldId id="275" r:id="rId9"/>
    <p:sldId id="276" r:id="rId10"/>
    <p:sldId id="289" r:id="rId11"/>
    <p:sldId id="277" r:id="rId12"/>
    <p:sldId id="278" r:id="rId13"/>
    <p:sldId id="279" r:id="rId14"/>
    <p:sldId id="280" r:id="rId15"/>
    <p:sldId id="281" r:id="rId16"/>
    <p:sldId id="282" r:id="rId17"/>
    <p:sldId id="283" r:id="rId18"/>
    <p:sldId id="285" r:id="rId19"/>
    <p:sldId id="286" r:id="rId20"/>
    <p:sldId id="287" r:id="rId21"/>
    <p:sldId id="288" r:id="rId22"/>
  </p:sldIdLst>
  <p:sldSz cx="9144000" cy="6858000" type="screen4x3"/>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p15:clr>
            <a:srgbClr val="A4A3A4"/>
          </p15:clr>
        </p15:guide>
        <p15:guide id="2" pos="2880">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3F6"/>
    <a:srgbClr val="5F5F5F"/>
    <a:srgbClr val="DDDDDD"/>
    <a:srgbClr val="777777"/>
    <a:srgbClr val="CCFFCC"/>
    <a:srgbClr val="FFFF99"/>
    <a:srgbClr val="FFCC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2" d="100"/>
          <a:sy n="72" d="100"/>
        </p:scale>
        <p:origin x="1326" y="66"/>
      </p:cViewPr>
      <p:guideLst>
        <p:guide orient="horz"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97003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7C6A8B33-A7B1-4BD3-B67F-70D32039F353}" type="datetime1">
              <a:rPr lang="en-US" smtClean="0"/>
              <a:t>8/10/2020</a:t>
            </a:fld>
            <a:endParaRPr lang="en-US"/>
          </a:p>
        </p:txBody>
      </p:sp>
      <p:sp>
        <p:nvSpPr>
          <p:cNvPr id="5"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6" name="Rectangle 6"/>
          <p:cNvSpPr>
            <a:spLocks noGrp="1" noChangeArrowheads="1"/>
          </p:cNvSpPr>
          <p:nvPr>
            <p:ph type="sldNum" sz="quarter" idx="12"/>
          </p:nvPr>
        </p:nvSpPr>
        <p:spPr/>
        <p:txBody>
          <a:bodyPr/>
          <a:lstStyle>
            <a:lvl1pPr>
              <a:defRPr/>
            </a:lvl1pPr>
          </a:lstStyle>
          <a:p>
            <a:fld id="{79A0CEF2-A099-4D25-A627-2C96918E26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3CBEFAA8-3E03-4C05-99B0-1C51205B13A9}" type="datetime1">
              <a:rPr lang="en-US" smtClean="0"/>
              <a:t>8/10/2020</a:t>
            </a:fld>
            <a:endParaRPr lang="en-US"/>
          </a:p>
        </p:txBody>
      </p:sp>
      <p:sp>
        <p:nvSpPr>
          <p:cNvPr id="5"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smtClean="0">
                <a:ea typeface="ＭＳ Ｐゴシック" charset="-128"/>
              </a:defRPr>
            </a:lvl1pPr>
          </a:lstStyle>
          <a:p>
            <a:fld id="{28FFC1A1-357C-4D04-A7FF-A99E13725E4C}" type="datetime1">
              <a:rPr lang="en-US" smtClean="0"/>
              <a:t>8/10/2020</a:t>
            </a:fld>
            <a:endParaRPr lang="en-US"/>
          </a:p>
        </p:txBody>
      </p:sp>
      <p:sp>
        <p:nvSpPr>
          <p:cNvPr id="5"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FDE92F4F-3DA3-4433-B916-6F44D6A37356}" type="datetime1">
              <a:rPr lang="en-US" smtClean="0"/>
              <a:t>8/10/2020</a:t>
            </a:fld>
            <a:endParaRPr lang="en-US" dirty="0"/>
          </a:p>
        </p:txBody>
      </p:sp>
      <p:sp>
        <p:nvSpPr>
          <p:cNvPr id="6"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8962"/>
            <a:ext cx="4040188"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smtClean="0">
                <a:ea typeface="ＭＳ Ｐゴシック" charset="-128"/>
              </a:defRPr>
            </a:lvl1pPr>
          </a:lstStyle>
          <a:p>
            <a:fld id="{047CB4CD-B48C-44E8-8BC9-3A9E8EBB441E}" type="datetime1">
              <a:rPr lang="en-US" smtClean="0"/>
              <a:t>8/10/2020</a:t>
            </a:fld>
            <a:endParaRPr lang="en-US"/>
          </a:p>
        </p:txBody>
      </p:sp>
      <p:sp>
        <p:nvSpPr>
          <p:cNvPr id="8"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mtClean="0">
                <a:ea typeface="ＭＳ Ｐゴシック" charset="-128"/>
              </a:defRPr>
            </a:lvl1pPr>
          </a:lstStyle>
          <a:p>
            <a:fld id="{EE89485A-0B8B-4AB6-8C98-03B54E364AD6}" type="datetime1">
              <a:rPr lang="en-US" smtClean="0"/>
              <a:t>8/10/2020</a:t>
            </a:fld>
            <a:endParaRPr lang="en-US"/>
          </a:p>
        </p:txBody>
      </p:sp>
      <p:sp>
        <p:nvSpPr>
          <p:cNvPr id="4"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ea typeface="ＭＳ Ｐゴシック" charset="-128"/>
              </a:defRPr>
            </a:lvl1pPr>
          </a:lstStyle>
          <a:p>
            <a:fld id="{3ED766DD-20F6-417E-8B73-0038B3B3FADA}" type="datetime1">
              <a:rPr lang="en-US" smtClean="0"/>
              <a:t>8/10/2020</a:t>
            </a:fld>
            <a:endParaRPr lang="en-US"/>
          </a:p>
        </p:txBody>
      </p:sp>
      <p:sp>
        <p:nvSpPr>
          <p:cNvPr id="3"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D5769631-E892-4404-8251-DD54D6A4F13B}" type="datetime1">
              <a:rPr lang="en-US" smtClean="0"/>
              <a:t>8/10/2020</a:t>
            </a:fld>
            <a:endParaRPr lang="en-US"/>
          </a:p>
        </p:txBody>
      </p:sp>
      <p:sp>
        <p:nvSpPr>
          <p:cNvPr id="6"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ea typeface="ＭＳ Ｐゴシック" charset="-128"/>
              </a:defRPr>
            </a:lvl1pPr>
          </a:lstStyle>
          <a:p>
            <a:fld id="{96B86037-676D-4AA0-AA8F-987504AA19CF}" type="datetime1">
              <a:rPr lang="en-US" smtClean="0"/>
              <a:t>8/10/2020</a:t>
            </a:fld>
            <a:endParaRPr lang="en-US"/>
          </a:p>
        </p:txBody>
      </p:sp>
      <p:sp>
        <p:nvSpPr>
          <p:cNvPr id="6" name="Rectangle 5"/>
          <p:cNvSpPr>
            <a:spLocks noGrp="1" noChangeArrowheads="1"/>
          </p:cNvSpPr>
          <p:nvPr>
            <p:ph type="ftr" sz="quarter" idx="11"/>
          </p:nvPr>
        </p:nvSpPr>
        <p:spPr/>
        <p:txBody>
          <a:bodyPr/>
          <a:lstStyle>
            <a:lvl1pPr>
              <a:defRPr/>
            </a:lvl1pPr>
          </a:lstStyle>
          <a:p>
            <a:r>
              <a:rPr lang="en-US"/>
              <a:t>TFAWS 2020 – August 18-20, 2020</a:t>
            </a:r>
            <a:endParaRPr lang="en-US" dirty="0"/>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2" name="Text Box 28"/>
          <p:cNvSpPr txBox="1">
            <a:spLocks noChangeArrowheads="1"/>
          </p:cNvSpPr>
          <p:nvPr userDrawn="1"/>
        </p:nvSpPr>
        <p:spPr bwMode="auto">
          <a:xfrm>
            <a:off x="533400" y="685800"/>
            <a:ext cx="81534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a:solidFill>
                  <a:schemeClr val="bg1"/>
                </a:solidFill>
                <a:latin typeface="Arial" charset="0"/>
                <a:ea typeface="+mn-ea"/>
              </a:rPr>
              <a:t>	</a:t>
            </a:r>
          </a:p>
        </p:txBody>
      </p:sp>
      <p:sp>
        <p:nvSpPr>
          <p:cNvPr id="1051" name="Text Box 27"/>
          <p:cNvSpPr txBox="1">
            <a:spLocks noChangeArrowheads="1"/>
          </p:cNvSpPr>
          <p:nvPr userDrawn="1"/>
        </p:nvSpPr>
        <p:spPr bwMode="auto">
          <a:xfrm>
            <a:off x="533400" y="152400"/>
            <a:ext cx="81534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a:solidFill>
                <a:schemeClr val="bg1"/>
              </a:solidFill>
              <a:latin typeface="Arial" charset="0"/>
              <a:ea typeface="+mn-ea"/>
            </a:endParaRPr>
          </a:p>
        </p:txBody>
      </p:sp>
      <p:sp>
        <p:nvSpPr>
          <p:cNvPr id="1028" name="Rectangle 2"/>
          <p:cNvSpPr>
            <a:spLocks noGrp="1" noChangeArrowheads="1"/>
          </p:cNvSpPr>
          <p:nvPr>
            <p:ph type="title"/>
          </p:nvPr>
        </p:nvSpPr>
        <p:spPr bwMode="auto">
          <a:xfrm>
            <a:off x="457200" y="190500"/>
            <a:ext cx="82296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914400"/>
            <a:ext cx="8229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400800"/>
            <a:ext cx="1905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000" b="0">
                <a:solidFill>
                  <a:srgbClr val="333399"/>
                </a:solidFill>
                <a:latin typeface="+mn-lt"/>
                <a:ea typeface="+mn-ea"/>
              </a:defRPr>
            </a:lvl1pPr>
          </a:lstStyle>
          <a:p>
            <a:pPr>
              <a:defRPr/>
            </a:pPr>
            <a:fld id="{709A230E-095C-467B-87F5-1EF32D4D6E5B}" type="datetime1">
              <a:rPr lang="en-US" smtClean="0"/>
              <a:t>8/10/2020</a:t>
            </a:fld>
            <a:endParaRPr lang="en-US"/>
          </a:p>
        </p:txBody>
      </p:sp>
      <p:sp>
        <p:nvSpPr>
          <p:cNvPr id="3" name="Rectangle 5"/>
          <p:cNvSpPr>
            <a:spLocks noGrp="1" noChangeArrowheads="1"/>
          </p:cNvSpPr>
          <p:nvPr>
            <p:ph type="ftr" sz="quarter" idx="3"/>
          </p:nvPr>
        </p:nvSpPr>
        <p:spPr bwMode="auto">
          <a:xfrm>
            <a:off x="2743200" y="6400800"/>
            <a:ext cx="36576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a:t>TFAWS 2020 – August 18-20, 2020</a:t>
            </a:r>
            <a:endParaRPr lang="en-US" dirty="0"/>
          </a:p>
        </p:txBody>
      </p:sp>
      <p:sp>
        <p:nvSpPr>
          <p:cNvPr id="1030" name="Rectangle 6"/>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1033" name="Picture 23"/>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8077200" y="0"/>
            <a:ext cx="1066800" cy="904875"/>
          </a:xfrm>
          <a:prstGeom prst="rect">
            <a:avLst/>
          </a:prstGeom>
          <a:noFill/>
          <a:ln w="9525">
            <a:noFill/>
            <a:miter lim="800000"/>
            <a:headEnd/>
            <a:tailEnd/>
          </a:ln>
        </p:spPr>
      </p:pic>
      <p:pic>
        <p:nvPicPr>
          <p:cNvPr id="8" name="Picture 7"/>
          <p:cNvPicPr>
            <a:picLocks noChangeAspect="1"/>
          </p:cNvPicPr>
          <p:nvPr userDrawn="1"/>
        </p:nvPicPr>
        <p:blipFill>
          <a:blip r:embed="rId12"/>
          <a:stretch>
            <a:fillRect/>
          </a:stretch>
        </p:blipFill>
        <p:spPr>
          <a:xfrm>
            <a:off x="60919" y="19583"/>
            <a:ext cx="944962" cy="865707"/>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ncei.info@noa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p:nvPr/>
        </p:nvPicPr>
        <p:blipFill>
          <a:blip r:embed="rId3">
            <a:extLst>
              <a:ext uri="{28A0092B-C50C-407E-A947-70E740481C1C}">
                <a14:useLocalDpi xmlns:a14="http://schemas.microsoft.com/office/drawing/2010/main" val="0"/>
              </a:ext>
            </a:extLst>
          </a:blip>
          <a:stretch>
            <a:fillRect/>
          </a:stretch>
        </p:blipFill>
        <p:spPr bwMode="auto">
          <a:xfrm>
            <a:off x="457200" y="2639427"/>
            <a:ext cx="3056121" cy="3723168"/>
          </a:xfrm>
          <a:prstGeom prst="rect">
            <a:avLst/>
          </a:prstGeom>
          <a:noFill/>
        </p:spPr>
      </p:pic>
      <p:sp>
        <p:nvSpPr>
          <p:cNvPr id="13313" name="Rectangle 5"/>
          <p:cNvSpPr>
            <a:spLocks noGrp="1" noChangeArrowheads="1"/>
          </p:cNvSpPr>
          <p:nvPr>
            <p:ph type="subTitle" idx="1"/>
          </p:nvPr>
        </p:nvSpPr>
        <p:spPr>
          <a:xfrm>
            <a:off x="3636893" y="3367035"/>
            <a:ext cx="4225787" cy="914400"/>
          </a:xfrm>
        </p:spPr>
        <p:txBody>
          <a:bodyPr/>
          <a:lstStyle/>
          <a:p>
            <a:pPr eaLnBrk="1" hangingPunct="1"/>
            <a:r>
              <a:rPr lang="en-US" sz="1800" dirty="0">
                <a:solidFill>
                  <a:schemeClr val="tx1"/>
                </a:solidFill>
                <a:ea typeface="ＭＳ Ｐゴシック" charset="-128"/>
              </a:rPr>
              <a:t>Presented By</a:t>
            </a:r>
            <a:br>
              <a:rPr lang="en-US" sz="1800" dirty="0">
                <a:solidFill>
                  <a:schemeClr val="tx1"/>
                </a:solidFill>
                <a:ea typeface="ＭＳ Ｐゴシック" charset="-128"/>
              </a:rPr>
            </a:br>
            <a:r>
              <a:rPr lang="en-US" dirty="0">
                <a:solidFill>
                  <a:schemeClr val="tx1"/>
                </a:solidFill>
                <a:ea typeface="ＭＳ Ｐゴシック" charset="-128"/>
              </a:rPr>
              <a:t>Bryan Szloh</a:t>
            </a:r>
          </a:p>
        </p:txBody>
      </p:sp>
      <p:sp>
        <p:nvSpPr>
          <p:cNvPr id="13314" name="Rectangle 10"/>
          <p:cNvSpPr>
            <a:spLocks noGrp="1" noChangeArrowheads="1"/>
          </p:cNvSpPr>
          <p:nvPr>
            <p:ph type="ctrTitle"/>
          </p:nvPr>
        </p:nvSpPr>
        <p:spPr>
          <a:xfrm>
            <a:off x="2362200" y="1514475"/>
            <a:ext cx="6775174" cy="1600200"/>
          </a:xfrm>
        </p:spPr>
        <p:txBody>
          <a:bodyPr/>
          <a:lstStyle/>
          <a:p>
            <a:pPr eaLnBrk="1" hangingPunct="1"/>
            <a:r>
              <a:rPr lang="en-US" sz="3200" dirty="0">
                <a:ea typeface="ＭＳ Ｐゴシック" charset="-128"/>
              </a:rPr>
              <a:t>MHK Turbine Theoretical Design</a:t>
            </a:r>
            <a:br>
              <a:rPr lang="en-US" sz="3200" b="0" dirty="0">
                <a:ea typeface="ＭＳ Ｐゴシック" charset="-128"/>
              </a:rPr>
            </a:br>
            <a:r>
              <a:rPr lang="en-US" sz="3200" b="0" dirty="0">
                <a:ea typeface="ＭＳ Ｐゴシック" charset="-128"/>
              </a:rPr>
              <a:t> Bryan Szloh &amp; Annie Poluse</a:t>
            </a:r>
            <a:br>
              <a:rPr lang="en-US" sz="3200" b="0" dirty="0">
                <a:ea typeface="ＭＳ Ｐゴシック" charset="-128"/>
              </a:rPr>
            </a:br>
            <a:r>
              <a:rPr lang="en-US" sz="3200" b="0" dirty="0">
                <a:ea typeface="ＭＳ Ｐゴシック" charset="-128"/>
              </a:rPr>
              <a:t>Cleveland State University</a:t>
            </a:r>
            <a:endParaRPr lang="en-US" b="0" dirty="0">
              <a:ea typeface="ＭＳ Ｐゴシック" charset="-128"/>
            </a:endParaRPr>
          </a:p>
        </p:txBody>
      </p:sp>
      <p:sp>
        <p:nvSpPr>
          <p:cNvPr id="13315" name="Rectangle 11"/>
          <p:cNvSpPr>
            <a:spLocks noChangeArrowheads="1"/>
          </p:cNvSpPr>
          <p:nvPr/>
        </p:nvSpPr>
        <p:spPr bwMode="auto">
          <a:xfrm>
            <a:off x="5105400" y="5181600"/>
            <a:ext cx="4038600" cy="1200329"/>
          </a:xfrm>
          <a:prstGeom prst="rect">
            <a:avLst/>
          </a:prstGeom>
          <a:noFill/>
          <a:ln w="9525">
            <a:noFill/>
            <a:miter lim="800000"/>
            <a:headEnd/>
            <a:tailEnd/>
          </a:ln>
        </p:spPr>
        <p:txBody>
          <a:bodyPr wrap="square">
            <a:spAutoFit/>
          </a:bodyPr>
          <a:lstStyle/>
          <a:p>
            <a:pPr algn="l" eaLnBrk="1" hangingPunct="1"/>
            <a:r>
              <a:rPr lang="en-US" sz="1800" b="0" dirty="0">
                <a:solidFill>
                  <a:schemeClr val="accent2"/>
                </a:solidFill>
                <a:latin typeface="Arial" pitchFamily="34" charset="0"/>
              </a:rPr>
              <a:t>Thermal &amp; Fluids Analysis Workshop</a:t>
            </a:r>
            <a:br>
              <a:rPr lang="en-US" sz="1800" b="0" dirty="0">
                <a:solidFill>
                  <a:schemeClr val="accent2"/>
                </a:solidFill>
                <a:latin typeface="Arial" pitchFamily="34" charset="0"/>
              </a:rPr>
            </a:br>
            <a:r>
              <a:rPr lang="en-US" sz="1800" b="0" dirty="0">
                <a:solidFill>
                  <a:schemeClr val="accent2"/>
                </a:solidFill>
                <a:latin typeface="Arial" pitchFamily="34" charset="0"/>
              </a:rPr>
              <a:t>TFAWS 2020</a:t>
            </a:r>
            <a:br>
              <a:rPr lang="en-US" sz="1800" b="0" dirty="0">
                <a:solidFill>
                  <a:schemeClr val="accent2"/>
                </a:solidFill>
                <a:latin typeface="Arial" pitchFamily="34" charset="0"/>
              </a:rPr>
            </a:br>
            <a:r>
              <a:rPr lang="en-US" sz="1800" b="0" dirty="0">
                <a:solidFill>
                  <a:schemeClr val="accent2"/>
                </a:solidFill>
                <a:latin typeface="Arial" pitchFamily="34" charset="0"/>
              </a:rPr>
              <a:t>August 18-20, 2020</a:t>
            </a:r>
          </a:p>
          <a:p>
            <a:pPr algn="l" eaLnBrk="1" hangingPunct="1"/>
            <a:r>
              <a:rPr lang="en-US" sz="1800" b="0" dirty="0">
                <a:solidFill>
                  <a:schemeClr val="accent2"/>
                </a:solidFill>
                <a:latin typeface="Arial" pitchFamily="34" charset="0"/>
              </a:rPr>
              <a:t>Virtual Conference</a:t>
            </a:r>
          </a:p>
        </p:txBody>
      </p:sp>
      <p:sp>
        <p:nvSpPr>
          <p:cNvPr id="112676" name="Text Box 36"/>
          <p:cNvSpPr txBox="1">
            <a:spLocks noChangeArrowheads="1"/>
          </p:cNvSpPr>
          <p:nvPr/>
        </p:nvSpPr>
        <p:spPr bwMode="auto">
          <a:xfrm>
            <a:off x="0" y="152400"/>
            <a:ext cx="8686800" cy="6096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dirty="0">
                <a:solidFill>
                  <a:schemeClr val="bg1"/>
                </a:solidFill>
                <a:latin typeface="Arial" charset="0"/>
                <a:ea typeface="+mn-ea"/>
              </a:rPr>
              <a:t>	TFAWS </a:t>
            </a:r>
            <a:r>
              <a:rPr lang="en-US" sz="2800" dirty="0">
                <a:solidFill>
                  <a:srgbClr val="FF0000"/>
                </a:solidFill>
                <a:latin typeface="Arial" charset="0"/>
                <a:ea typeface="+mn-ea"/>
              </a:rPr>
              <a:t>Interdisciplinary </a:t>
            </a:r>
            <a:r>
              <a:rPr lang="en-US" sz="2800" dirty="0">
                <a:solidFill>
                  <a:schemeClr val="bg1"/>
                </a:solidFill>
                <a:latin typeface="Arial" charset="0"/>
                <a:ea typeface="+mn-ea"/>
              </a:rPr>
              <a:t>Paper Session</a:t>
            </a:r>
          </a:p>
        </p:txBody>
      </p:sp>
      <p:pic>
        <p:nvPicPr>
          <p:cNvPr id="13317" name="Picture 1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77200" y="0"/>
            <a:ext cx="1066800" cy="9048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60AC-4374-4DC3-ADB4-B1561164A221}"/>
              </a:ext>
            </a:extLst>
          </p:cNvPr>
          <p:cNvSpPr>
            <a:spLocks noGrp="1"/>
          </p:cNvSpPr>
          <p:nvPr>
            <p:ph type="title"/>
          </p:nvPr>
        </p:nvSpPr>
        <p:spPr/>
        <p:txBody>
          <a:bodyPr/>
          <a:lstStyle/>
          <a:p>
            <a:r>
              <a:rPr lang="en-US" dirty="0"/>
              <a:t>Calculation Process for Design</a:t>
            </a:r>
          </a:p>
        </p:txBody>
      </p:sp>
      <p:sp>
        <p:nvSpPr>
          <p:cNvPr id="4" name="Footer Placeholder 3">
            <a:extLst>
              <a:ext uri="{FF2B5EF4-FFF2-40B4-BE49-F238E27FC236}">
                <a16:creationId xmlns:a16="http://schemas.microsoft.com/office/drawing/2014/main" id="{4B2667A2-0B2F-4761-BA86-7CE28F058D3F}"/>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98C5D889-F166-4C60-BC42-93D33F843587}"/>
              </a:ext>
            </a:extLst>
          </p:cNvPr>
          <p:cNvSpPr>
            <a:spLocks noGrp="1"/>
          </p:cNvSpPr>
          <p:nvPr>
            <p:ph type="sldNum" sz="quarter" idx="12"/>
          </p:nvPr>
        </p:nvSpPr>
        <p:spPr/>
        <p:txBody>
          <a:bodyPr/>
          <a:lstStyle/>
          <a:p>
            <a:fld id="{33F42015-0FC7-4B0E-8D2B-76EADF48D957}" type="slidenum">
              <a:rPr lang="en-US" smtClean="0"/>
              <a:pPr/>
              <a:t>10</a:t>
            </a:fld>
            <a:endParaRPr lang="en-US"/>
          </a:p>
        </p:txBody>
      </p:sp>
      <p:pic>
        <p:nvPicPr>
          <p:cNvPr id="6" name="Picture 5">
            <a:extLst>
              <a:ext uri="{FF2B5EF4-FFF2-40B4-BE49-F238E27FC236}">
                <a16:creationId xmlns:a16="http://schemas.microsoft.com/office/drawing/2014/main" id="{9C798749-ED1D-43CC-815C-3FF1E3C34C49}"/>
              </a:ext>
            </a:extLst>
          </p:cNvPr>
          <p:cNvPicPr>
            <a:picLocks noChangeAspect="1"/>
          </p:cNvPicPr>
          <p:nvPr/>
        </p:nvPicPr>
        <p:blipFill>
          <a:blip r:embed="rId2"/>
          <a:stretch>
            <a:fillRect/>
          </a:stretch>
        </p:blipFill>
        <p:spPr>
          <a:xfrm>
            <a:off x="4458824" y="1981200"/>
            <a:ext cx="4685176" cy="351042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0F6F8C9-35B1-462D-A836-992C5926C59C}"/>
                  </a:ext>
                </a:extLst>
              </p:cNvPr>
              <p:cNvSpPr txBox="1"/>
              <p:nvPr/>
            </p:nvSpPr>
            <p:spPr>
              <a:xfrm>
                <a:off x="3586382" y="4071826"/>
                <a:ext cx="1290418" cy="390748"/>
              </a:xfrm>
              <a:prstGeom prst="rect">
                <a:avLst/>
              </a:prstGeom>
              <a:noFill/>
            </p:spPr>
            <p:txBody>
              <a:bodyPr wrap="none" rtlCol="0">
                <a:spAutoFit/>
              </a:bodyPr>
              <a:lstStyle/>
              <a:p>
                <a:pPr algn="l" eaLnBrk="1" fontAlgn="auto" hangingPunct="1">
                  <a:spcBef>
                    <a:spcPts val="0"/>
                  </a:spcBef>
                  <a:spcAft>
                    <a:spcPts val="0"/>
                  </a:spcAft>
                </a:pPr>
                <a14:m>
                  <m:oMath xmlns:m="http://schemas.openxmlformats.org/officeDocument/2006/math">
                    <m:sSub>
                      <m:sSubPr>
                        <m:ctrlPr>
                          <a:rPr lang="en-US" sz="1800" b="0" i="1" smtClean="0">
                            <a:solidFill>
                              <a:prstClr val="black"/>
                            </a:solidFill>
                            <a:latin typeface="Cambria Math" panose="02040503050406030204" pitchFamily="18" charset="0"/>
                            <a:ea typeface="+mn-ea"/>
                          </a:rPr>
                        </m:ctrlPr>
                      </m:sSubPr>
                      <m:e>
                        <m:r>
                          <a:rPr lang="en-US" sz="1800" b="0" i="1" smtClean="0">
                            <a:solidFill>
                              <a:prstClr val="black"/>
                            </a:solidFill>
                            <a:latin typeface="Cambria Math" panose="02040503050406030204" pitchFamily="18" charset="0"/>
                            <a:ea typeface="+mn-ea"/>
                          </a:rPr>
                          <m:t>𝐶</m:t>
                        </m:r>
                      </m:e>
                      <m:sub>
                        <m:r>
                          <a:rPr lang="en-US" sz="1800" b="0" i="1" smtClean="0">
                            <a:solidFill>
                              <a:prstClr val="black"/>
                            </a:solidFill>
                            <a:latin typeface="Cambria Math" panose="02040503050406030204" pitchFamily="18" charset="0"/>
                            <a:ea typeface="+mn-ea"/>
                          </a:rPr>
                          <m:t>𝑝</m:t>
                        </m:r>
                      </m:sub>
                    </m:sSub>
                  </m:oMath>
                </a14:m>
                <a:r>
                  <a:rPr lang="en-US" sz="1800" b="0" dirty="0">
                    <a:solidFill>
                      <a:prstClr val="black"/>
                    </a:solidFill>
                    <a:latin typeface="Calibri" panose="020F0502020204030204"/>
                    <a:ea typeface="+mn-ea"/>
                  </a:rPr>
                  <a:t> = 0.4377</a:t>
                </a:r>
              </a:p>
            </p:txBody>
          </p:sp>
        </mc:Choice>
        <mc:Fallback xmlns="">
          <p:sp>
            <p:nvSpPr>
              <p:cNvPr id="7" name="TextBox 6">
                <a:extLst>
                  <a:ext uri="{FF2B5EF4-FFF2-40B4-BE49-F238E27FC236}">
                    <a16:creationId xmlns:a16="http://schemas.microsoft.com/office/drawing/2014/main" id="{50F6F8C9-35B1-462D-A836-992C5926C59C}"/>
                  </a:ext>
                </a:extLst>
              </p:cNvPr>
              <p:cNvSpPr txBox="1">
                <a:spLocks noRot="1" noChangeAspect="1" noMove="1" noResize="1" noEditPoints="1" noAdjustHandles="1" noChangeArrowheads="1" noChangeShapeType="1" noTextEdit="1"/>
              </p:cNvSpPr>
              <p:nvPr/>
            </p:nvSpPr>
            <p:spPr>
              <a:xfrm>
                <a:off x="3586382" y="4071826"/>
                <a:ext cx="1290418" cy="390748"/>
              </a:xfrm>
              <a:prstGeom prst="rect">
                <a:avLst/>
              </a:prstGeom>
              <a:blipFill>
                <a:blip r:embed="rId3"/>
                <a:stretch>
                  <a:fillRect t="-7813" r="-3302" b="-2031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C61BE6A-7D30-4CDD-9A42-01A881196C0C}"/>
              </a:ext>
            </a:extLst>
          </p:cNvPr>
          <p:cNvSpPr txBox="1"/>
          <p:nvPr/>
        </p:nvSpPr>
        <p:spPr>
          <a:xfrm>
            <a:off x="5204061" y="5361728"/>
            <a:ext cx="1390573" cy="369332"/>
          </a:xfrm>
          <a:prstGeom prst="rect">
            <a:avLst/>
          </a:prstGeom>
          <a:noFill/>
        </p:spPr>
        <p:txBody>
          <a:bodyPr wrap="none" rtlCol="0">
            <a:spAutoFit/>
          </a:bodyPr>
          <a:lstStyle/>
          <a:p>
            <a:pPr algn="l" eaLnBrk="1" fontAlgn="auto" hangingPunct="1">
              <a:spcBef>
                <a:spcPts val="0"/>
              </a:spcBef>
              <a:spcAft>
                <a:spcPts val="0"/>
              </a:spcAft>
            </a:pPr>
            <a:r>
              <a:rPr lang="en-US" sz="1800" b="0" dirty="0">
                <a:solidFill>
                  <a:prstClr val="black"/>
                </a:solidFill>
                <a:latin typeface="Calibri" panose="020F0502020204030204"/>
                <a:ea typeface="+mn-ea"/>
              </a:rPr>
              <a:t>TSR = 4.8425</a:t>
            </a:r>
          </a:p>
        </p:txBody>
      </p:sp>
      <p:cxnSp>
        <p:nvCxnSpPr>
          <p:cNvPr id="9" name="Straight Connector 8">
            <a:extLst>
              <a:ext uri="{FF2B5EF4-FFF2-40B4-BE49-F238E27FC236}">
                <a16:creationId xmlns:a16="http://schemas.microsoft.com/office/drawing/2014/main" id="{80B694A2-25E1-41D3-B4E6-5913FA055CA4}"/>
              </a:ext>
            </a:extLst>
          </p:cNvPr>
          <p:cNvCxnSpPr>
            <a:cxnSpLocks/>
          </p:cNvCxnSpPr>
          <p:nvPr/>
        </p:nvCxnSpPr>
        <p:spPr>
          <a:xfrm flipH="1">
            <a:off x="4876800" y="4267200"/>
            <a:ext cx="10225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055129-D43E-425A-A475-0F7D579C071C}"/>
              </a:ext>
            </a:extLst>
          </p:cNvPr>
          <p:cNvCxnSpPr>
            <a:cxnSpLocks/>
          </p:cNvCxnSpPr>
          <p:nvPr/>
        </p:nvCxnSpPr>
        <p:spPr>
          <a:xfrm flipV="1">
            <a:off x="5899348" y="4267200"/>
            <a:ext cx="0" cy="10390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7921E1BF-736E-4633-83FC-8F7E1B2769CD}"/>
              </a:ext>
            </a:extLst>
          </p:cNvPr>
          <p:cNvSpPr>
            <a:spLocks noGrp="1"/>
          </p:cNvSpPr>
          <p:nvPr>
            <p:ph idx="1"/>
          </p:nvPr>
        </p:nvSpPr>
        <p:spPr>
          <a:xfrm>
            <a:off x="170112" y="1558713"/>
            <a:ext cx="4020888" cy="4689687"/>
          </a:xfrm>
        </p:spPr>
        <p:txBody>
          <a:bodyPr>
            <a:normAutofit fontScale="85000" lnSpcReduction="10000"/>
          </a:bodyPr>
          <a:lstStyle/>
          <a:p>
            <a:r>
              <a:rPr lang="en-US" dirty="0" err="1"/>
              <a:t>AeroDyn</a:t>
            </a:r>
            <a:r>
              <a:rPr lang="en-US" dirty="0"/>
              <a:t> calculations were compared with test data</a:t>
            </a:r>
          </a:p>
          <a:p>
            <a:r>
              <a:rPr lang="en-US" dirty="0"/>
              <a:t>Plot of Cp and Ct vs. TSR was generated for both sets of data</a:t>
            </a:r>
          </a:p>
          <a:p>
            <a:r>
              <a:rPr lang="en-US" dirty="0"/>
              <a:t>Choose an appropriate TSR that will avoid cavitation but maximize Cp</a:t>
            </a:r>
          </a:p>
          <a:p>
            <a:pPr lvl="1"/>
            <a:r>
              <a:rPr lang="en-US" dirty="0"/>
              <a:t>Found TSR = 4.8425 at </a:t>
            </a:r>
          </a:p>
          <a:p>
            <a:pPr marL="457200" lvl="1" indent="0">
              <a:buNone/>
            </a:pPr>
            <a:r>
              <a:rPr lang="en-US" dirty="0"/>
              <a:t>Cp = 0.4377</a:t>
            </a:r>
          </a:p>
          <a:p>
            <a:r>
              <a:rPr lang="en-US" dirty="0"/>
              <a:t>Used TSR and Cp to determine </a:t>
            </a:r>
          </a:p>
          <a:p>
            <a:pPr lvl="1"/>
            <a:r>
              <a:rPr lang="en-US" dirty="0"/>
              <a:t>Estimated power generated</a:t>
            </a:r>
          </a:p>
          <a:p>
            <a:pPr lvl="1"/>
            <a:r>
              <a:rPr lang="en-US" dirty="0"/>
              <a:t>Turbine RPM</a:t>
            </a:r>
          </a:p>
          <a:p>
            <a:r>
              <a:rPr lang="en-US" dirty="0"/>
              <a:t>Reynolds number also calculated in case needed</a:t>
            </a:r>
          </a:p>
          <a:p>
            <a:endParaRPr lang="en-US" dirty="0"/>
          </a:p>
        </p:txBody>
      </p:sp>
    </p:spTree>
    <p:extLst>
      <p:ext uri="{BB962C8B-B14F-4D97-AF65-F5344CB8AC3E}">
        <p14:creationId xmlns:p14="http://schemas.microsoft.com/office/powerpoint/2010/main" val="350638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01BB-FCA0-473F-87EC-D2A65B3E5A41}"/>
              </a:ext>
            </a:extLst>
          </p:cNvPr>
          <p:cNvSpPr>
            <a:spLocks noGrp="1"/>
          </p:cNvSpPr>
          <p:nvPr>
            <p:ph type="title"/>
          </p:nvPr>
        </p:nvSpPr>
        <p:spPr/>
        <p:txBody>
          <a:bodyPr/>
          <a:lstStyle/>
          <a:p>
            <a:r>
              <a:rPr lang="en-US" dirty="0"/>
              <a:t>Calculations and Comparative Results</a:t>
            </a:r>
          </a:p>
        </p:txBody>
      </p:sp>
      <p:sp>
        <p:nvSpPr>
          <p:cNvPr id="3" name="Content Placeholder 2">
            <a:extLst>
              <a:ext uri="{FF2B5EF4-FFF2-40B4-BE49-F238E27FC236}">
                <a16:creationId xmlns:a16="http://schemas.microsoft.com/office/drawing/2014/main" id="{DB473CD8-CF8D-4423-9854-1F457D89397F}"/>
              </a:ext>
            </a:extLst>
          </p:cNvPr>
          <p:cNvSpPr>
            <a:spLocks noGrp="1"/>
          </p:cNvSpPr>
          <p:nvPr>
            <p:ph idx="1"/>
          </p:nvPr>
        </p:nvSpPr>
        <p:spPr>
          <a:xfrm>
            <a:off x="228600" y="914400"/>
            <a:ext cx="8714680" cy="1676400"/>
          </a:xfrm>
        </p:spPr>
        <p:txBody>
          <a:bodyPr/>
          <a:lstStyle/>
          <a:p>
            <a:r>
              <a:rPr lang="en-US" dirty="0" err="1"/>
              <a:t>Bahaj</a:t>
            </a:r>
            <a:r>
              <a:rPr lang="en-US" dirty="0"/>
              <a:t>, Batten &amp; McCann and other Sources claim to get 1000 KW Power using:</a:t>
            </a:r>
          </a:p>
          <a:p>
            <a:pPr lvl="1"/>
            <a:r>
              <a:rPr lang="en-US" dirty="0"/>
              <a:t>18m to 20m Diameter</a:t>
            </a:r>
          </a:p>
          <a:p>
            <a:pPr lvl="1"/>
            <a:r>
              <a:rPr lang="en-US" dirty="0"/>
              <a:t>2.5 m/s current velocity</a:t>
            </a:r>
          </a:p>
          <a:p>
            <a:endParaRPr lang="en-US" dirty="0"/>
          </a:p>
        </p:txBody>
      </p:sp>
      <p:sp>
        <p:nvSpPr>
          <p:cNvPr id="4" name="Footer Placeholder 3">
            <a:extLst>
              <a:ext uri="{FF2B5EF4-FFF2-40B4-BE49-F238E27FC236}">
                <a16:creationId xmlns:a16="http://schemas.microsoft.com/office/drawing/2014/main" id="{6855D86A-A672-4A76-ADA0-C47556AFB4FC}"/>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06731DBB-4571-4FB0-90EB-D37803DB8F51}"/>
              </a:ext>
            </a:extLst>
          </p:cNvPr>
          <p:cNvSpPr>
            <a:spLocks noGrp="1"/>
          </p:cNvSpPr>
          <p:nvPr>
            <p:ph type="sldNum" sz="quarter" idx="12"/>
          </p:nvPr>
        </p:nvSpPr>
        <p:spPr/>
        <p:txBody>
          <a:bodyPr/>
          <a:lstStyle/>
          <a:p>
            <a:fld id="{33F42015-0FC7-4B0E-8D2B-76EADF48D957}" type="slidenum">
              <a:rPr lang="en-US" smtClean="0"/>
              <a:pPr/>
              <a:t>11</a:t>
            </a:fld>
            <a:endParaRPr lang="en-US"/>
          </a:p>
        </p:txBody>
      </p:sp>
      <p:sp>
        <p:nvSpPr>
          <p:cNvPr id="7" name="TextBox 6">
            <a:extLst>
              <a:ext uri="{FF2B5EF4-FFF2-40B4-BE49-F238E27FC236}">
                <a16:creationId xmlns:a16="http://schemas.microsoft.com/office/drawing/2014/main" id="{FD299AFD-C4D1-4F87-B559-62CD3534F7C4}"/>
              </a:ext>
            </a:extLst>
          </p:cNvPr>
          <p:cNvSpPr txBox="1"/>
          <p:nvPr/>
        </p:nvSpPr>
        <p:spPr>
          <a:xfrm>
            <a:off x="424070" y="2590800"/>
            <a:ext cx="4266231" cy="707886"/>
          </a:xfrm>
          <a:prstGeom prst="rect">
            <a:avLst/>
          </a:prstGeom>
          <a:noFill/>
        </p:spPr>
        <p:txBody>
          <a:bodyPr wrap="none" rtlCol="0">
            <a:spAutoFit/>
          </a:bodyPr>
          <a:lstStyle/>
          <a:p>
            <a:pPr algn="ctr"/>
            <a:r>
              <a:rPr lang="en-US" b="1" dirty="0">
                <a:solidFill>
                  <a:srgbClr val="0070C0"/>
                </a:solidFill>
              </a:rPr>
              <a:t>Calculations using our site’s location:</a:t>
            </a:r>
          </a:p>
          <a:p>
            <a:pPr algn="ctr"/>
            <a:r>
              <a:rPr lang="en-US" b="1" dirty="0">
                <a:solidFill>
                  <a:srgbClr val="0070C0"/>
                </a:solidFill>
              </a:rPr>
              <a:t>V = 1.9 m/s; D = 18m</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651AAD9C-CA1B-447C-BA12-8742E81A0161}"/>
                  </a:ext>
                </a:extLst>
              </p:cNvPr>
              <p:cNvSpPr txBox="1">
                <a:spLocks/>
              </p:cNvSpPr>
              <p:nvPr/>
            </p:nvSpPr>
            <p:spPr bwMode="auto">
              <a:xfrm>
                <a:off x="71717" y="3323958"/>
                <a:ext cx="4728883" cy="32561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2000" b="0" kern="0" dirty="0"/>
                  <a:t>Re = </a:t>
                </a:r>
                <a:r>
                  <a:rPr lang="en-US" sz="2000" b="0" kern="0" dirty="0" err="1"/>
                  <a:t>ρDV</a:t>
                </a:r>
                <a:r>
                  <a:rPr lang="en-US" sz="2000" b="0" kern="0" dirty="0"/>
                  <a:t>/µ = 31022124</a:t>
                </a:r>
              </a:p>
              <a:p>
                <a:r>
                  <a:rPr lang="en-US" sz="2000" b="0" kern="0" dirty="0"/>
                  <a:t>ω = (TSP)V/R = 8.87 Rev/min</a:t>
                </a:r>
              </a:p>
              <a:p>
                <a:r>
                  <a:rPr lang="en-US" sz="2000" b="0" kern="0" dirty="0"/>
                  <a:t>From </a:t>
                </a:r>
                <a:r>
                  <a:rPr lang="en-US" sz="2000" b="0" kern="0" dirty="0" err="1"/>
                  <a:t>c</a:t>
                </a:r>
                <a:r>
                  <a:rPr lang="en-US" sz="2000" b="0" kern="0" baseline="-25000" dirty="0" err="1"/>
                  <a:t>p</a:t>
                </a:r>
                <a:r>
                  <a:rPr lang="en-US" sz="2000" b="0" kern="0" dirty="0"/>
                  <a:t> vs TSR graph, </a:t>
                </a:r>
                <a:r>
                  <a:rPr lang="en-US" sz="2000" b="0" kern="0" dirty="0" err="1"/>
                  <a:t>c</a:t>
                </a:r>
                <a:r>
                  <a:rPr lang="en-US" sz="2000" b="0" kern="0" baseline="-25000" dirty="0" err="1"/>
                  <a:t>p</a:t>
                </a:r>
                <a:r>
                  <a:rPr lang="en-US" sz="2000" b="0" kern="0" dirty="0"/>
                  <a:t> ~0.4377</a:t>
                </a:r>
              </a:p>
              <a:p>
                <a:r>
                  <a:rPr lang="en-US" sz="2000" b="0" kern="0" dirty="0"/>
                  <a:t>A = </a:t>
                </a:r>
                <a14:m>
                  <m:oMath xmlns:m="http://schemas.openxmlformats.org/officeDocument/2006/math">
                    <m:r>
                      <a:rPr lang="en-US" sz="2000" b="0" i="1" kern="0">
                        <a:latin typeface="Cambria Math" panose="02040503050406030204" pitchFamily="18" charset="0"/>
                      </a:rPr>
                      <m:t>𝜋</m:t>
                    </m:r>
                    <m:r>
                      <m:rPr>
                        <m:sty m:val="p"/>
                      </m:rPr>
                      <a:rPr lang="en-US" sz="2000" b="0" kern="0" smtClean="0">
                        <a:latin typeface="Cambria Math" panose="02040503050406030204" pitchFamily="18" charset="0"/>
                      </a:rPr>
                      <m:t>D</m:t>
                    </m:r>
                  </m:oMath>
                </a14:m>
                <a:r>
                  <a:rPr lang="en-US" sz="2000" b="0" kern="0" baseline="30000" dirty="0"/>
                  <a:t>2 </a:t>
                </a:r>
                <a:r>
                  <a:rPr lang="en-US" sz="2000" b="0" kern="0" dirty="0"/>
                  <a:t>/4 = 254.47 m </a:t>
                </a:r>
              </a:p>
              <a:p>
                <a:r>
                  <a:rPr lang="en-US" sz="2000" b="0" kern="0" dirty="0"/>
                  <a:t>P = ½ c</a:t>
                </a:r>
                <a:r>
                  <a:rPr lang="en-US" sz="2000" b="0" kern="0" baseline="-25000" dirty="0"/>
                  <a:t>p</a:t>
                </a:r>
                <a:r>
                  <a:rPr lang="en-US" sz="2000" b="0" kern="0" dirty="0"/>
                  <a:t>ρAV</a:t>
                </a:r>
                <a:r>
                  <a:rPr lang="en-US" sz="2000" b="0" kern="0" baseline="30000" dirty="0"/>
                  <a:t>3 </a:t>
                </a:r>
                <a:r>
                  <a:rPr lang="en-US" sz="2000" b="0" kern="0" dirty="0"/>
                  <a:t>= 391.5 kW</a:t>
                </a:r>
              </a:p>
              <a:p>
                <a:pPr lvl="1"/>
                <a:r>
                  <a:rPr lang="en-US" sz="1800" b="0" kern="0" dirty="0"/>
                  <a:t>This is enough to power about 98 homes, assuming each home consumes about 4 KW (literature says 3-5KW)</a:t>
                </a:r>
              </a:p>
              <a:p>
                <a:endParaRPr lang="en-US" b="0" kern="0" dirty="0"/>
              </a:p>
              <a:p>
                <a:endParaRPr lang="en-US" b="0" kern="0" dirty="0"/>
              </a:p>
            </p:txBody>
          </p:sp>
        </mc:Choice>
        <mc:Fallback xmlns="">
          <p:sp>
            <p:nvSpPr>
              <p:cNvPr id="8" name="Content Placeholder 2">
                <a:extLst>
                  <a:ext uri="{FF2B5EF4-FFF2-40B4-BE49-F238E27FC236}">
                    <a16:creationId xmlns:a16="http://schemas.microsoft.com/office/drawing/2014/main" id="{651AAD9C-CA1B-447C-BA12-8742E81A0161}"/>
                  </a:ext>
                </a:extLst>
              </p:cNvPr>
              <p:cNvSpPr txBox="1">
                <a:spLocks noRot="1" noChangeAspect="1" noMove="1" noResize="1" noEditPoints="1" noAdjustHandles="1" noChangeArrowheads="1" noChangeShapeType="1" noTextEdit="1"/>
              </p:cNvSpPr>
              <p:nvPr/>
            </p:nvSpPr>
            <p:spPr bwMode="auto">
              <a:xfrm>
                <a:off x="71717" y="3323958"/>
                <a:ext cx="4728883" cy="3256135"/>
              </a:xfrm>
              <a:prstGeom prst="rect">
                <a:avLst/>
              </a:prstGeom>
              <a:blipFill>
                <a:blip r:embed="rId2"/>
                <a:stretch>
                  <a:fillRect l="-1160" t="-749"/>
                </a:stretch>
              </a:blipFill>
              <a:ln w="9525">
                <a:noFill/>
                <a:miter lim="800000"/>
                <a:headEnd/>
                <a:tailEnd/>
              </a:ln>
            </p:spPr>
            <p:txBody>
              <a:bodyPr/>
              <a:lstStyle/>
              <a:p>
                <a:r>
                  <a:rPr lang="en-US">
                    <a:noFill/>
                  </a:rPr>
                  <a:t> </a:t>
                </a:r>
              </a:p>
            </p:txBody>
          </p:sp>
        </mc:Fallback>
      </mc:AlternateContent>
      <p:sp>
        <p:nvSpPr>
          <p:cNvPr id="9" name="TextBox 8">
            <a:extLst>
              <a:ext uri="{FF2B5EF4-FFF2-40B4-BE49-F238E27FC236}">
                <a16:creationId xmlns:a16="http://schemas.microsoft.com/office/drawing/2014/main" id="{B51CB498-DADC-446A-A5A9-0325340EF31B}"/>
              </a:ext>
            </a:extLst>
          </p:cNvPr>
          <p:cNvSpPr txBox="1"/>
          <p:nvPr/>
        </p:nvSpPr>
        <p:spPr>
          <a:xfrm>
            <a:off x="4677049" y="2585406"/>
            <a:ext cx="4572000" cy="1015663"/>
          </a:xfrm>
          <a:prstGeom prst="rect">
            <a:avLst/>
          </a:prstGeom>
          <a:noFill/>
        </p:spPr>
        <p:txBody>
          <a:bodyPr wrap="square" rtlCol="0">
            <a:spAutoFit/>
          </a:bodyPr>
          <a:lstStyle/>
          <a:p>
            <a:pPr algn="ctr"/>
            <a:r>
              <a:rPr lang="en-US" b="1" dirty="0">
                <a:solidFill>
                  <a:srgbClr val="0070C0"/>
                </a:solidFill>
              </a:rPr>
              <a:t>Calculations using given velocity from </a:t>
            </a:r>
          </a:p>
          <a:p>
            <a:pPr algn="ctr"/>
            <a:r>
              <a:rPr lang="en-US" b="1" dirty="0" err="1">
                <a:solidFill>
                  <a:srgbClr val="0070C0"/>
                </a:solidFill>
              </a:rPr>
              <a:t>Bahaj</a:t>
            </a:r>
            <a:r>
              <a:rPr lang="en-US" b="1" dirty="0">
                <a:solidFill>
                  <a:srgbClr val="0070C0"/>
                </a:solidFill>
              </a:rPr>
              <a:t>, Batten &amp; McCann: V = 2.5m/s; D=18m</a:t>
            </a: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789435E6-4447-40A9-AE70-39B89C908EFC}"/>
                  </a:ext>
                </a:extLst>
              </p:cNvPr>
              <p:cNvSpPr txBox="1">
                <a:spLocks/>
              </p:cNvSpPr>
              <p:nvPr/>
            </p:nvSpPr>
            <p:spPr>
              <a:xfrm>
                <a:off x="4677049" y="3523631"/>
                <a:ext cx="4466951" cy="3025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solidFill>
                      <a:schemeClr val="accent2"/>
                    </a:solidFill>
                  </a:rPr>
                  <a:t>Re = </a:t>
                </a:r>
                <a:r>
                  <a:rPr lang="en-US" sz="2000" b="0" dirty="0" err="1">
                    <a:solidFill>
                      <a:schemeClr val="accent2"/>
                    </a:solidFill>
                  </a:rPr>
                  <a:t>ρDV</a:t>
                </a:r>
                <a:r>
                  <a:rPr lang="en-US" sz="2000" b="0" dirty="0">
                    <a:solidFill>
                      <a:schemeClr val="accent2"/>
                    </a:solidFill>
                  </a:rPr>
                  <a:t>/µ = 40818584</a:t>
                </a:r>
              </a:p>
              <a:p>
                <a:r>
                  <a:rPr lang="en-US" sz="2000" b="0" dirty="0">
                    <a:solidFill>
                      <a:schemeClr val="accent2"/>
                    </a:solidFill>
                  </a:rPr>
                  <a:t>ω = (TSP)V/R = 11.67 Rev/min</a:t>
                </a:r>
              </a:p>
              <a:p>
                <a:r>
                  <a:rPr lang="en-US" sz="2000" b="0" dirty="0">
                    <a:solidFill>
                      <a:schemeClr val="accent2"/>
                    </a:solidFill>
                  </a:rPr>
                  <a:t>From </a:t>
                </a:r>
                <a:r>
                  <a:rPr lang="en-US" sz="2000" b="0" dirty="0" err="1">
                    <a:solidFill>
                      <a:schemeClr val="accent2"/>
                    </a:solidFill>
                  </a:rPr>
                  <a:t>c</a:t>
                </a:r>
                <a:r>
                  <a:rPr lang="en-US" sz="2000" b="0" baseline="-25000" dirty="0" err="1">
                    <a:solidFill>
                      <a:schemeClr val="accent2"/>
                    </a:solidFill>
                  </a:rPr>
                  <a:t>p</a:t>
                </a:r>
                <a:r>
                  <a:rPr lang="en-US" sz="2000" b="0" dirty="0">
                    <a:solidFill>
                      <a:schemeClr val="accent2"/>
                    </a:solidFill>
                  </a:rPr>
                  <a:t> vs TSR graph, </a:t>
                </a:r>
                <a:r>
                  <a:rPr lang="en-US" sz="2000" b="0" dirty="0" err="1">
                    <a:solidFill>
                      <a:schemeClr val="accent2"/>
                    </a:solidFill>
                  </a:rPr>
                  <a:t>c</a:t>
                </a:r>
                <a:r>
                  <a:rPr lang="en-US" sz="2000" b="0" baseline="-25000" dirty="0" err="1">
                    <a:solidFill>
                      <a:schemeClr val="accent2"/>
                    </a:solidFill>
                  </a:rPr>
                  <a:t>p</a:t>
                </a:r>
                <a:r>
                  <a:rPr lang="en-US" sz="2000" b="0" dirty="0">
                    <a:solidFill>
                      <a:schemeClr val="accent2"/>
                    </a:solidFill>
                  </a:rPr>
                  <a:t> ~0.4377</a:t>
                </a:r>
              </a:p>
              <a:p>
                <a:r>
                  <a:rPr lang="en-US" sz="2000" b="0" dirty="0">
                    <a:solidFill>
                      <a:schemeClr val="accent2"/>
                    </a:solidFill>
                  </a:rPr>
                  <a:t>A = </a:t>
                </a:r>
                <a14:m>
                  <m:oMath xmlns:m="http://schemas.openxmlformats.org/officeDocument/2006/math">
                    <m:r>
                      <a:rPr lang="en-US" sz="2000" b="0" i="1" smtClean="0">
                        <a:solidFill>
                          <a:schemeClr val="accent2"/>
                        </a:solidFill>
                        <a:latin typeface="Cambria Math" panose="02040503050406030204" pitchFamily="18" charset="0"/>
                      </a:rPr>
                      <m:t>𝜋</m:t>
                    </m:r>
                    <m:r>
                      <m:rPr>
                        <m:sty m:val="p"/>
                      </m:rPr>
                      <a:rPr lang="en-US" sz="2000" b="0" smtClean="0">
                        <a:solidFill>
                          <a:schemeClr val="accent2"/>
                        </a:solidFill>
                        <a:latin typeface="Cambria Math" panose="02040503050406030204" pitchFamily="18" charset="0"/>
                      </a:rPr>
                      <m:t>D</m:t>
                    </m:r>
                  </m:oMath>
                </a14:m>
                <a:r>
                  <a:rPr lang="en-US" sz="2000" b="0" baseline="30000" dirty="0">
                    <a:solidFill>
                      <a:schemeClr val="accent2"/>
                    </a:solidFill>
                  </a:rPr>
                  <a:t>2 </a:t>
                </a:r>
                <a:r>
                  <a:rPr lang="en-US" sz="2000" b="0" dirty="0">
                    <a:solidFill>
                      <a:schemeClr val="accent2"/>
                    </a:solidFill>
                  </a:rPr>
                  <a:t>/4 = 254.47 m </a:t>
                </a:r>
              </a:p>
              <a:p>
                <a:r>
                  <a:rPr lang="en-US" sz="2000" b="0" dirty="0">
                    <a:solidFill>
                      <a:schemeClr val="accent2"/>
                    </a:solidFill>
                  </a:rPr>
                  <a:t>P = ½ c</a:t>
                </a:r>
                <a:r>
                  <a:rPr lang="en-US" sz="2000" b="0" baseline="-25000" dirty="0">
                    <a:solidFill>
                      <a:schemeClr val="accent2"/>
                    </a:solidFill>
                  </a:rPr>
                  <a:t>p</a:t>
                </a:r>
                <a:r>
                  <a:rPr lang="en-US" sz="2000" b="0" dirty="0">
                    <a:solidFill>
                      <a:schemeClr val="accent2"/>
                    </a:solidFill>
                  </a:rPr>
                  <a:t>ρAV</a:t>
                </a:r>
                <a:r>
                  <a:rPr lang="en-US" sz="2000" b="0" baseline="30000" dirty="0">
                    <a:solidFill>
                      <a:schemeClr val="accent2"/>
                    </a:solidFill>
                  </a:rPr>
                  <a:t>3 </a:t>
                </a:r>
                <a:r>
                  <a:rPr lang="en-US" sz="2000" b="0" dirty="0">
                    <a:solidFill>
                      <a:schemeClr val="accent2"/>
                    </a:solidFill>
                  </a:rPr>
                  <a:t>= 891.9 kW</a:t>
                </a:r>
              </a:p>
              <a:p>
                <a:pPr lvl="1"/>
                <a:r>
                  <a:rPr lang="en-US" sz="1900" b="0" dirty="0"/>
                  <a:t>This is enough to power about 223 homes, assuming each home consumes 4 KW</a:t>
                </a:r>
              </a:p>
              <a:p>
                <a:endParaRPr lang="en-US" dirty="0"/>
              </a:p>
            </p:txBody>
          </p:sp>
        </mc:Choice>
        <mc:Fallback xmlns="">
          <p:sp>
            <p:nvSpPr>
              <p:cNvPr id="10" name="Content Placeholder 2">
                <a:extLst>
                  <a:ext uri="{FF2B5EF4-FFF2-40B4-BE49-F238E27FC236}">
                    <a16:creationId xmlns:a16="http://schemas.microsoft.com/office/drawing/2014/main" id="{789435E6-4447-40A9-AE70-39B89C908EFC}"/>
                  </a:ext>
                </a:extLst>
              </p:cNvPr>
              <p:cNvSpPr txBox="1">
                <a:spLocks noRot="1" noChangeAspect="1" noMove="1" noResize="1" noEditPoints="1" noAdjustHandles="1" noChangeArrowheads="1" noChangeShapeType="1" noTextEdit="1"/>
              </p:cNvSpPr>
              <p:nvPr/>
            </p:nvSpPr>
            <p:spPr>
              <a:xfrm>
                <a:off x="4677049" y="3523631"/>
                <a:ext cx="4466951" cy="3025760"/>
              </a:xfrm>
              <a:prstGeom prst="rect">
                <a:avLst/>
              </a:prstGeom>
              <a:blipFill>
                <a:blip r:embed="rId3"/>
                <a:stretch>
                  <a:fillRect l="-1228" t="-1815"/>
                </a:stretch>
              </a:blipFill>
            </p:spPr>
            <p:txBody>
              <a:bodyPr/>
              <a:lstStyle/>
              <a:p>
                <a:r>
                  <a:rPr lang="en-US">
                    <a:noFill/>
                  </a:rPr>
                  <a:t> </a:t>
                </a:r>
              </a:p>
            </p:txBody>
          </p:sp>
        </mc:Fallback>
      </mc:AlternateContent>
    </p:spTree>
    <p:extLst>
      <p:ext uri="{BB962C8B-B14F-4D97-AF65-F5344CB8AC3E}">
        <p14:creationId xmlns:p14="http://schemas.microsoft.com/office/powerpoint/2010/main" val="224354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546-184C-4417-A541-B2A24D5CE5C3}"/>
              </a:ext>
            </a:extLst>
          </p:cNvPr>
          <p:cNvSpPr>
            <a:spLocks noGrp="1"/>
          </p:cNvSpPr>
          <p:nvPr>
            <p:ph type="title"/>
          </p:nvPr>
        </p:nvSpPr>
        <p:spPr/>
        <p:txBody>
          <a:bodyPr/>
          <a:lstStyle/>
          <a:p>
            <a:r>
              <a:rPr lang="en-US" dirty="0"/>
              <a:t>Using a duct with an MHK turbine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E54B00-7D0A-4ADD-B4D6-59ABBDDC5012}"/>
                  </a:ext>
                </a:extLst>
              </p:cNvPr>
              <p:cNvSpPr>
                <a:spLocks noGrp="1"/>
              </p:cNvSpPr>
              <p:nvPr>
                <p:ph idx="1"/>
              </p:nvPr>
            </p:nvSpPr>
            <p:spPr>
              <a:xfrm>
                <a:off x="152400" y="957470"/>
                <a:ext cx="5638800" cy="5410200"/>
              </a:xfrm>
            </p:spPr>
            <p:txBody>
              <a:bodyPr/>
              <a:lstStyle/>
              <a:p>
                <a:pPr marL="0" indent="0">
                  <a:buNone/>
                </a:pPr>
                <a:r>
                  <a:rPr lang="en-US" sz="2000" dirty="0"/>
                  <a:t>What does a duct do?</a:t>
                </a:r>
              </a:p>
              <a:p>
                <a:pPr marL="285750" indent="-285750">
                  <a:buFont typeface="Arial" panose="020B0604020202020204" pitchFamily="34" charset="0"/>
                  <a:buChar char="•"/>
                </a:pPr>
                <a:r>
                  <a:rPr lang="en-US" sz="2000" dirty="0"/>
                  <a:t>Acts as a nozzle, increasing the velocity to obtain more power from fluid stream:</a:t>
                </a:r>
              </a:p>
              <a:p>
                <a:pPr marL="0" indent="0" algn="ctr">
                  <a:buNone/>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2</m:t>
                        </m:r>
                      </m:sub>
                    </m:sSub>
                  </m:oMath>
                </a14:m>
                <a:r>
                  <a:rPr lang="en-US" sz="2000" dirty="0"/>
                  <a:t>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1</m:t>
                        </m:r>
                      </m:sub>
                    </m:sSub>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den>
                    </m:f>
                  </m:oMath>
                </a14:m>
                <a:r>
                  <a:rPr lang="en-US" sz="2000" dirty="0"/>
                  <a:t> </a:t>
                </a:r>
              </a:p>
              <a:p>
                <a:pPr marL="0" indent="0" algn="ctr">
                  <a:buNone/>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2</m:t>
                        </m:r>
                      </m:sub>
                    </m:sSub>
                  </m:oMath>
                </a14:m>
                <a:r>
                  <a:rPr lang="en-US" sz="2000" dirty="0"/>
                  <a:t>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oMath>
                </a14:m>
                <a:r>
                  <a:rPr lang="en-US" sz="2000" dirty="0"/>
                  <a:t>+ </a:t>
                </a:r>
                <a14:m>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1</m:t>
                        </m:r>
                      </m:num>
                      <m:den>
                        <m:r>
                          <a:rPr lang="en-US" sz="2000" i="1" dirty="0">
                            <a:latin typeface="Cambria Math" panose="02040503050406030204" pitchFamily="18" charset="0"/>
                          </a:rPr>
                          <m:t>2</m:t>
                        </m:r>
                      </m:den>
                    </m:f>
                  </m:oMath>
                </a14:m>
                <a:r>
                  <a:rPr lang="el-GR" sz="2000" dirty="0"/>
                  <a:t> ρ</a:t>
                </a:r>
                <a:r>
                  <a:rPr lang="en-US" sz="2000" dirty="0"/>
                  <a:t>(</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1</m:t>
                        </m:r>
                      </m:sub>
                      <m:sup>
                        <m:r>
                          <a:rPr lang="en-US" sz="2000" i="1">
                            <a:latin typeface="Cambria Math" panose="02040503050406030204" pitchFamily="18" charset="0"/>
                          </a:rPr>
                          <m:t>2</m:t>
                        </m:r>
                      </m:sup>
                    </m:sSubSup>
                  </m:oMath>
                </a14:m>
                <a:r>
                  <a:rPr lang="en-US" sz="2000" dirty="0"/>
                  <a:t>-</a:t>
                </a:r>
                <a14:m>
                  <m:oMath xmlns:m="http://schemas.openxmlformats.org/officeDocument/2006/math">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𝑉</m:t>
                        </m:r>
                      </m:e>
                      <m:sub>
                        <m:r>
                          <a:rPr lang="en-US" sz="2000" i="1" dirty="0">
                            <a:latin typeface="Cambria Math" panose="02040503050406030204" pitchFamily="18" charset="0"/>
                          </a:rPr>
                          <m:t>2</m:t>
                        </m:r>
                      </m:sub>
                      <m:sup>
                        <m:r>
                          <a:rPr lang="en-US" sz="2000" i="1" dirty="0">
                            <a:latin typeface="Cambria Math" panose="02040503050406030204" pitchFamily="18" charset="0"/>
                          </a:rPr>
                          <m:t>2</m:t>
                        </m:r>
                      </m:sup>
                    </m:sSubSup>
                  </m:oMath>
                </a14:m>
                <a:r>
                  <a:rPr lang="en-US" sz="2000" dirty="0"/>
                  <a:t>) </a:t>
                </a:r>
              </a:p>
              <a:p>
                <a:pPr marL="285750" indent="-285750">
                  <a:buFont typeface="Arial" panose="020B0604020202020204" pitchFamily="34" charset="0"/>
                  <a:buChar char="•"/>
                </a:pPr>
                <a:r>
                  <a:rPr lang="en-US" sz="2000" dirty="0"/>
                  <a:t>Bernoulli analysis shows that increasing the velocity will decrease the pressure at the duct exit or turbine inlet.</a:t>
                </a:r>
              </a:p>
              <a:p>
                <a:pPr marL="285750" indent="-285750">
                  <a:buFont typeface="Arial" panose="020B0604020202020204" pitchFamily="34" charset="0"/>
                  <a:buChar char="•"/>
                </a:pPr>
                <a:r>
                  <a:rPr lang="en-US" sz="2000" dirty="0"/>
                  <a:t>Decreasing the duct exit pressure could result in a decrease in the cavitation number (increase cavitation).</a:t>
                </a:r>
              </a:p>
              <a:p>
                <a:pPr marL="285750" indent="-285750">
                  <a:buFont typeface="Arial" panose="020B0604020202020204" pitchFamily="34" charset="0"/>
                  <a:buChar char="•"/>
                </a:pPr>
                <a:r>
                  <a:rPr lang="en-US" sz="2000" dirty="0"/>
                  <a:t>Cavitation is much more likely in turbines located near the water surface than turbines located on the ocean floor, therefore we chose NOT to use a duct in our design.</a:t>
                </a:r>
              </a:p>
              <a:p>
                <a:endParaRPr lang="en-US" dirty="0"/>
              </a:p>
            </p:txBody>
          </p:sp>
        </mc:Choice>
        <mc:Fallback xmlns="">
          <p:sp>
            <p:nvSpPr>
              <p:cNvPr id="3" name="Content Placeholder 2">
                <a:extLst>
                  <a:ext uri="{FF2B5EF4-FFF2-40B4-BE49-F238E27FC236}">
                    <a16:creationId xmlns:a16="http://schemas.microsoft.com/office/drawing/2014/main" id="{EEE54B00-7D0A-4ADD-B4D6-59ABBDDC5012}"/>
                  </a:ext>
                </a:extLst>
              </p:cNvPr>
              <p:cNvSpPr>
                <a:spLocks noGrp="1" noRot="1" noChangeAspect="1" noMove="1" noResize="1" noEditPoints="1" noAdjustHandles="1" noChangeArrowheads="1" noChangeShapeType="1" noTextEdit="1"/>
              </p:cNvSpPr>
              <p:nvPr>
                <p:ph idx="1"/>
              </p:nvPr>
            </p:nvSpPr>
            <p:spPr>
              <a:xfrm>
                <a:off x="152400" y="957470"/>
                <a:ext cx="5638800" cy="5410200"/>
              </a:xfrm>
              <a:blipFill>
                <a:blip r:embed="rId2"/>
                <a:stretch>
                  <a:fillRect l="-1081" t="-450" r="-1946" b="-1464"/>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A8243DF4-BF33-425F-A167-436491A412FB}"/>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F752CEFC-F692-443A-A8C7-3B4071A692B4}"/>
              </a:ext>
            </a:extLst>
          </p:cNvPr>
          <p:cNvSpPr>
            <a:spLocks noGrp="1"/>
          </p:cNvSpPr>
          <p:nvPr>
            <p:ph type="sldNum" sz="quarter" idx="12"/>
          </p:nvPr>
        </p:nvSpPr>
        <p:spPr/>
        <p:txBody>
          <a:bodyPr/>
          <a:lstStyle/>
          <a:p>
            <a:fld id="{33F42015-0FC7-4B0E-8D2B-76EADF48D957}" type="slidenum">
              <a:rPr lang="en-US" smtClean="0"/>
              <a:pPr/>
              <a:t>12</a:t>
            </a:fld>
            <a:endParaRPr lang="en-US"/>
          </a:p>
        </p:txBody>
      </p:sp>
      <p:pic>
        <p:nvPicPr>
          <p:cNvPr id="6" name="Picture 5">
            <a:extLst>
              <a:ext uri="{FF2B5EF4-FFF2-40B4-BE49-F238E27FC236}">
                <a16:creationId xmlns:a16="http://schemas.microsoft.com/office/drawing/2014/main" id="{B650300B-E078-47DE-BF36-5E656AC61835}"/>
              </a:ext>
            </a:extLst>
          </p:cNvPr>
          <p:cNvPicPr>
            <a:picLocks noChangeAspect="1"/>
          </p:cNvPicPr>
          <p:nvPr/>
        </p:nvPicPr>
        <p:blipFill>
          <a:blip r:embed="rId3"/>
          <a:stretch>
            <a:fillRect/>
          </a:stretch>
        </p:blipFill>
        <p:spPr>
          <a:xfrm>
            <a:off x="5706569" y="1143000"/>
            <a:ext cx="3285031" cy="25146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DA001D-A2EC-4E97-B045-D07D2567E828}"/>
                  </a:ext>
                </a:extLst>
              </p:cNvPr>
              <p:cNvSpPr txBox="1"/>
              <p:nvPr/>
            </p:nvSpPr>
            <p:spPr>
              <a:xfrm>
                <a:off x="5676869" y="4497423"/>
                <a:ext cx="3399065" cy="1057021"/>
              </a:xfrm>
              <a:prstGeom prst="rect">
                <a:avLst/>
              </a:prstGeom>
              <a:noFill/>
            </p:spPr>
            <p:txBody>
              <a:bodyPr wrap="square" rtlCol="0">
                <a:spAutoFit/>
              </a:bodyPr>
              <a:lstStyle/>
              <a:p>
                <a:pPr algn="ctr"/>
                <a:r>
                  <a:rPr lang="en-US" sz="2400" dirty="0"/>
                  <a:t>Cavitation Number</a:t>
                </a:r>
              </a:p>
              <a:p>
                <a:pPr algn="ct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𝑐</m:t>
                        </m:r>
                      </m:sub>
                    </m:sSub>
                  </m:oMath>
                </a14:m>
                <a:r>
                  <a:rPr lang="en-US" sz="2400" dirty="0"/>
                  <a:t> = </a:t>
                </a:r>
                <a14:m>
                  <m:oMath xmlns:m="http://schemas.openxmlformats.org/officeDocument/2006/math">
                    <m:f>
                      <m:fPr>
                        <m:ctrlPr>
                          <a:rPr lang="en-US" sz="2400" i="1" smtClean="0">
                            <a:latin typeface="Cambria Math" panose="02040503050406030204" pitchFamily="18" charset="0"/>
                          </a:rPr>
                        </m:ctrlPr>
                      </m:fPr>
                      <m:num>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𝑎𝑡𝑚</m:t>
                                </m:r>
                              </m:sub>
                            </m:sSub>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𝑔𝐻</m:t>
                            </m:r>
                          </m:e>
                        </m:d>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𝑃</m:t>
                            </m:r>
                          </m:e>
                          <m:sub>
                            <m:r>
                              <a:rPr lang="en-US" sz="2400" b="0" i="1" smtClean="0">
                                <a:latin typeface="Cambria Math" panose="02040503050406030204" pitchFamily="18" charset="0"/>
                                <a:ea typeface="Cambria Math" panose="02040503050406030204" pitchFamily="18" charset="0"/>
                              </a:rPr>
                              <m:t>𝑣</m:t>
                            </m:r>
                          </m:sub>
                        </m:sSub>
                      </m:num>
                      <m:den>
                        <m:r>
                          <a:rPr lang="en-US" sz="2400" b="0" i="1" smtClean="0">
                            <a:latin typeface="Cambria Math" panose="02040503050406030204" pitchFamily="18" charset="0"/>
                          </a:rPr>
                          <m:t>0.5</m:t>
                        </m:r>
                        <m:r>
                          <a:rPr lang="en-US" sz="2400" b="0" i="1" smtClean="0">
                            <a:latin typeface="Cambria Math" panose="02040503050406030204" pitchFamily="18" charset="0"/>
                            <a:ea typeface="Cambria Math" panose="02040503050406030204" pitchFamily="18" charset="0"/>
                          </a:rPr>
                          <m:t>𝜌</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𝑈</m:t>
                            </m:r>
                          </m:e>
                          <m:sup>
                            <m:r>
                              <a:rPr lang="en-US" sz="2400" b="0" i="1" smtClean="0">
                                <a:latin typeface="Cambria Math" panose="02040503050406030204" pitchFamily="18" charset="0"/>
                                <a:ea typeface="Cambria Math" panose="02040503050406030204" pitchFamily="18" charset="0"/>
                              </a:rPr>
                              <m:t>2</m:t>
                            </m:r>
                          </m:sup>
                        </m:sSup>
                      </m:den>
                    </m:f>
                  </m:oMath>
                </a14:m>
                <a:endParaRPr lang="en-US" sz="2400" dirty="0"/>
              </a:p>
            </p:txBody>
          </p:sp>
        </mc:Choice>
        <mc:Fallback xmlns="">
          <p:sp>
            <p:nvSpPr>
              <p:cNvPr id="7" name="TextBox 6">
                <a:extLst>
                  <a:ext uri="{FF2B5EF4-FFF2-40B4-BE49-F238E27FC236}">
                    <a16:creationId xmlns:a16="http://schemas.microsoft.com/office/drawing/2014/main" id="{23DA001D-A2EC-4E97-B045-D07D2567E828}"/>
                  </a:ext>
                </a:extLst>
              </p:cNvPr>
              <p:cNvSpPr txBox="1">
                <a:spLocks noRot="1" noChangeAspect="1" noMove="1" noResize="1" noEditPoints="1" noAdjustHandles="1" noChangeArrowheads="1" noChangeShapeType="1" noTextEdit="1"/>
              </p:cNvSpPr>
              <p:nvPr/>
            </p:nvSpPr>
            <p:spPr>
              <a:xfrm>
                <a:off x="5676869" y="4497423"/>
                <a:ext cx="3399065" cy="1057021"/>
              </a:xfrm>
              <a:prstGeom prst="rect">
                <a:avLst/>
              </a:prstGeom>
              <a:blipFill>
                <a:blip r:embed="rId4"/>
                <a:stretch>
                  <a:fillRect t="-4624" b="-578"/>
                </a:stretch>
              </a:blipFill>
            </p:spPr>
            <p:txBody>
              <a:bodyPr/>
              <a:lstStyle/>
              <a:p>
                <a:r>
                  <a:rPr lang="en-US">
                    <a:noFill/>
                  </a:rPr>
                  <a:t> </a:t>
                </a:r>
              </a:p>
            </p:txBody>
          </p:sp>
        </mc:Fallback>
      </mc:AlternateContent>
    </p:spTree>
    <p:extLst>
      <p:ext uri="{BB962C8B-B14F-4D97-AF65-F5344CB8AC3E}">
        <p14:creationId xmlns:p14="http://schemas.microsoft.com/office/powerpoint/2010/main" val="55832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1A29B-8281-4283-8F15-347BB7A8E4C9}"/>
              </a:ext>
            </a:extLst>
          </p:cNvPr>
          <p:cNvSpPr>
            <a:spLocks noGrp="1"/>
          </p:cNvSpPr>
          <p:nvPr>
            <p:ph type="title"/>
          </p:nvPr>
        </p:nvSpPr>
        <p:spPr/>
        <p:txBody>
          <a:bodyPr/>
          <a:lstStyle/>
          <a:p>
            <a:r>
              <a:rPr lang="en-US" dirty="0"/>
              <a:t>Environmental Considerations</a:t>
            </a:r>
          </a:p>
        </p:txBody>
      </p:sp>
      <p:sp>
        <p:nvSpPr>
          <p:cNvPr id="3" name="Content Placeholder 2">
            <a:extLst>
              <a:ext uri="{FF2B5EF4-FFF2-40B4-BE49-F238E27FC236}">
                <a16:creationId xmlns:a16="http://schemas.microsoft.com/office/drawing/2014/main" id="{02387599-246E-4B8E-87C7-90BB3E70DFCE}"/>
              </a:ext>
            </a:extLst>
          </p:cNvPr>
          <p:cNvSpPr>
            <a:spLocks noGrp="1"/>
          </p:cNvSpPr>
          <p:nvPr>
            <p:ph idx="1"/>
          </p:nvPr>
        </p:nvSpPr>
        <p:spPr/>
        <p:txBody>
          <a:bodyPr/>
          <a:lstStyle/>
          <a:p>
            <a:r>
              <a:rPr lang="en-US" dirty="0"/>
              <a:t>How will turbine affect wildlife and ocean floor?</a:t>
            </a:r>
          </a:p>
          <a:p>
            <a:pPr lvl="1"/>
            <a:r>
              <a:rPr lang="en-US" dirty="0"/>
              <a:t>Study by Zhang et al used a 1:100 scale axial flow turbine in a tank with live fish ranging in size from 3 to 4.2 cm long.</a:t>
            </a:r>
          </a:p>
          <a:p>
            <a:pPr lvl="2"/>
            <a:r>
              <a:rPr lang="en-US" dirty="0"/>
              <a:t>The results showed that no fish were observed to contact or collide with the turbine in the experiment</a:t>
            </a:r>
          </a:p>
          <a:p>
            <a:pPr lvl="1"/>
            <a:r>
              <a:rPr lang="en-US" dirty="0"/>
              <a:t>Study done by Romero-Gomez and Richmond used a computer simulation of a 3 bladed turbine with a radius of 2.44 m and fish ranging from 100 to 760 mm in length.</a:t>
            </a:r>
          </a:p>
          <a:p>
            <a:pPr lvl="2"/>
            <a:r>
              <a:rPr lang="en-US" dirty="0"/>
              <a:t>Showed a low mortality rate (&lt; 4%) which is consistent with previous experimental observations</a:t>
            </a:r>
          </a:p>
          <a:p>
            <a:pPr lvl="1"/>
            <a:r>
              <a:rPr lang="en-US" dirty="0"/>
              <a:t>Results seem to indicate that an axial flow turbine would have little to no affect on fish in the area, however, consideration needs to be taken for other wildlife.</a:t>
            </a:r>
          </a:p>
          <a:p>
            <a:pPr lvl="1"/>
            <a:r>
              <a:rPr lang="en-US" dirty="0"/>
              <a:t>Floating configuration would keep the turbine far from the ocean floor where the wake might cause sediment to be disturbed.</a:t>
            </a:r>
          </a:p>
        </p:txBody>
      </p:sp>
      <p:sp>
        <p:nvSpPr>
          <p:cNvPr id="4" name="Footer Placeholder 3">
            <a:extLst>
              <a:ext uri="{FF2B5EF4-FFF2-40B4-BE49-F238E27FC236}">
                <a16:creationId xmlns:a16="http://schemas.microsoft.com/office/drawing/2014/main" id="{AC5B13F9-F3E8-45F8-9314-110EDAA81553}"/>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5B2ACBBA-BA66-4A2A-90DB-667824CCE1E1}"/>
              </a:ext>
            </a:extLst>
          </p:cNvPr>
          <p:cNvSpPr>
            <a:spLocks noGrp="1"/>
          </p:cNvSpPr>
          <p:nvPr>
            <p:ph type="sldNum" sz="quarter" idx="12"/>
          </p:nvPr>
        </p:nvSpPr>
        <p:spPr/>
        <p:txBody>
          <a:bodyPr/>
          <a:lstStyle/>
          <a:p>
            <a:fld id="{33F42015-0FC7-4B0E-8D2B-76EADF48D957}" type="slidenum">
              <a:rPr lang="en-US" smtClean="0"/>
              <a:pPr/>
              <a:t>13</a:t>
            </a:fld>
            <a:endParaRPr lang="en-US"/>
          </a:p>
        </p:txBody>
      </p:sp>
    </p:spTree>
    <p:extLst>
      <p:ext uri="{BB962C8B-B14F-4D97-AF65-F5344CB8AC3E}">
        <p14:creationId xmlns:p14="http://schemas.microsoft.com/office/powerpoint/2010/main" val="333279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95C9-13DD-4D6B-9650-A208ED4FD122}"/>
              </a:ext>
            </a:extLst>
          </p:cNvPr>
          <p:cNvSpPr>
            <a:spLocks noGrp="1"/>
          </p:cNvSpPr>
          <p:nvPr>
            <p:ph type="title"/>
          </p:nvPr>
        </p:nvSpPr>
        <p:spPr/>
        <p:txBody>
          <a:bodyPr/>
          <a:lstStyle/>
          <a:p>
            <a:r>
              <a:rPr lang="en-US" dirty="0"/>
              <a:t>Environmental Considerations (cont’d)</a:t>
            </a:r>
          </a:p>
        </p:txBody>
      </p:sp>
      <p:sp>
        <p:nvSpPr>
          <p:cNvPr id="3" name="Content Placeholder 2">
            <a:extLst>
              <a:ext uri="{FF2B5EF4-FFF2-40B4-BE49-F238E27FC236}">
                <a16:creationId xmlns:a16="http://schemas.microsoft.com/office/drawing/2014/main" id="{3014C14E-1114-4D11-AA64-E64236D56E47}"/>
              </a:ext>
            </a:extLst>
          </p:cNvPr>
          <p:cNvSpPr>
            <a:spLocks noGrp="1"/>
          </p:cNvSpPr>
          <p:nvPr>
            <p:ph idx="1"/>
          </p:nvPr>
        </p:nvSpPr>
        <p:spPr/>
        <p:txBody>
          <a:bodyPr/>
          <a:lstStyle/>
          <a:p>
            <a:r>
              <a:rPr lang="en-US" dirty="0"/>
              <a:t>Elimination of potential leak paths</a:t>
            </a:r>
          </a:p>
          <a:p>
            <a:pPr lvl="1"/>
            <a:r>
              <a:rPr lang="en-US" dirty="0"/>
              <a:t>Use of cartridge seal on turbine shaft would effectively isolate the inside of the nacelle from the ocean water</a:t>
            </a:r>
          </a:p>
          <a:p>
            <a:pPr lvl="2"/>
            <a:r>
              <a:rPr lang="en-US" dirty="0"/>
              <a:t>Beam et al describes the design of an axial flow turbine PTO that uses a cartridge seal that can last up to 20 years</a:t>
            </a:r>
          </a:p>
          <a:p>
            <a:pPr lvl="1"/>
            <a:r>
              <a:rPr lang="en-US" dirty="0"/>
              <a:t>Use of sealed bearings</a:t>
            </a:r>
          </a:p>
          <a:p>
            <a:pPr lvl="2"/>
            <a:r>
              <a:rPr lang="en-US" dirty="0"/>
              <a:t>Tian et al describes an axial flow turbine that uses sealed bearings along with a magnetic coupling to isolate the PTO from the ocean water</a:t>
            </a:r>
          </a:p>
          <a:p>
            <a:r>
              <a:rPr lang="en-US" dirty="0"/>
              <a:t>Reduction of noise generated by turbine</a:t>
            </a:r>
          </a:p>
          <a:p>
            <a:pPr lvl="1"/>
            <a:r>
              <a:rPr lang="en-US" dirty="0"/>
              <a:t>Use of helical rather than spur gears to reduce gear noise, however this may result in a slight decrease in transmitted power.</a:t>
            </a:r>
          </a:p>
          <a:p>
            <a:pPr lvl="1"/>
            <a:r>
              <a:rPr lang="en-US" dirty="0"/>
              <a:t>Again, make sure cavitation is avoided as this will also cause unnecessary noise</a:t>
            </a:r>
          </a:p>
        </p:txBody>
      </p:sp>
      <p:sp>
        <p:nvSpPr>
          <p:cNvPr id="4" name="Footer Placeholder 3">
            <a:extLst>
              <a:ext uri="{FF2B5EF4-FFF2-40B4-BE49-F238E27FC236}">
                <a16:creationId xmlns:a16="http://schemas.microsoft.com/office/drawing/2014/main" id="{546745C2-E74F-4D1E-AE91-87361608FD9F}"/>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7DF886CF-13C2-4235-A996-F18C914B9082}"/>
              </a:ext>
            </a:extLst>
          </p:cNvPr>
          <p:cNvSpPr>
            <a:spLocks noGrp="1"/>
          </p:cNvSpPr>
          <p:nvPr>
            <p:ph type="sldNum" sz="quarter" idx="12"/>
          </p:nvPr>
        </p:nvSpPr>
        <p:spPr/>
        <p:txBody>
          <a:bodyPr/>
          <a:lstStyle/>
          <a:p>
            <a:fld id="{33F42015-0FC7-4B0E-8D2B-76EADF48D957}" type="slidenum">
              <a:rPr lang="en-US" smtClean="0"/>
              <a:pPr/>
              <a:t>14</a:t>
            </a:fld>
            <a:endParaRPr lang="en-US"/>
          </a:p>
        </p:txBody>
      </p:sp>
    </p:spTree>
    <p:extLst>
      <p:ext uri="{BB962C8B-B14F-4D97-AF65-F5344CB8AC3E}">
        <p14:creationId xmlns:p14="http://schemas.microsoft.com/office/powerpoint/2010/main" val="1657593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90165-812B-4D36-A9BE-A02E587CD353}"/>
              </a:ext>
            </a:extLst>
          </p:cNvPr>
          <p:cNvSpPr>
            <a:spLocks noGrp="1"/>
          </p:cNvSpPr>
          <p:nvPr>
            <p:ph type="title"/>
          </p:nvPr>
        </p:nvSpPr>
        <p:spPr/>
        <p:txBody>
          <a:bodyPr/>
          <a:lstStyle/>
          <a:p>
            <a:r>
              <a:rPr lang="en-US" dirty="0"/>
              <a:t>Suggestions for Further Investigation</a:t>
            </a:r>
          </a:p>
        </p:txBody>
      </p:sp>
      <p:sp>
        <p:nvSpPr>
          <p:cNvPr id="3" name="Content Placeholder 2">
            <a:extLst>
              <a:ext uri="{FF2B5EF4-FFF2-40B4-BE49-F238E27FC236}">
                <a16:creationId xmlns:a16="http://schemas.microsoft.com/office/drawing/2014/main" id="{1199C25C-8346-48CF-9EBC-4195782171C4}"/>
              </a:ext>
            </a:extLst>
          </p:cNvPr>
          <p:cNvSpPr>
            <a:spLocks noGrp="1"/>
          </p:cNvSpPr>
          <p:nvPr>
            <p:ph idx="1"/>
          </p:nvPr>
        </p:nvSpPr>
        <p:spPr>
          <a:xfrm>
            <a:off x="228600" y="990600"/>
            <a:ext cx="8763000" cy="5410200"/>
          </a:xfrm>
        </p:spPr>
        <p:txBody>
          <a:bodyPr/>
          <a:lstStyle/>
          <a:p>
            <a:r>
              <a:rPr lang="en-US" dirty="0"/>
              <a:t>Design of floating platform</a:t>
            </a:r>
          </a:p>
          <a:p>
            <a:pPr lvl="1"/>
            <a:r>
              <a:rPr lang="en-US" dirty="0"/>
              <a:t>Wosnik et al describes the design of a floating platform that is used to test scale models of axial flow turbines</a:t>
            </a:r>
          </a:p>
          <a:p>
            <a:pPr lvl="1"/>
            <a:r>
              <a:rPr lang="en-US" dirty="0"/>
              <a:t>Platform stability needs to be considered so as to avoid any unnecessary oscillation that could affect the turbine efficiency</a:t>
            </a:r>
          </a:p>
          <a:p>
            <a:pPr lvl="1"/>
            <a:r>
              <a:rPr lang="en-US" dirty="0"/>
              <a:t>Look at buoyancy of platform and take into account weight of electrical cabling and mooring cabling</a:t>
            </a:r>
          </a:p>
          <a:p>
            <a:r>
              <a:rPr lang="en-US" dirty="0"/>
              <a:t>Design of method to fix platform to ocean floor and mooring</a:t>
            </a:r>
          </a:p>
          <a:p>
            <a:pPr lvl="1"/>
            <a:r>
              <a:rPr lang="en-US" dirty="0"/>
              <a:t>Need to assess the type of rock on the ocean floor so that a specific type of mooring can be designed</a:t>
            </a:r>
          </a:p>
          <a:p>
            <a:pPr lvl="1"/>
            <a:r>
              <a:rPr lang="en-US" dirty="0"/>
              <a:t>Drag force from platform and thrust from turbine need to be accounted for</a:t>
            </a:r>
          </a:p>
          <a:p>
            <a:pPr lvl="1"/>
            <a:r>
              <a:rPr lang="en-US" dirty="0"/>
              <a:t>Use of a breakaway mechanism in cabling</a:t>
            </a:r>
          </a:p>
          <a:p>
            <a:pPr lvl="1"/>
            <a:r>
              <a:rPr lang="en-US" dirty="0"/>
              <a:t>Golightly describes several methods of platform design and ocean floor mooring/anchoring in a presentation for offshore wind energy.</a:t>
            </a:r>
          </a:p>
        </p:txBody>
      </p:sp>
      <p:sp>
        <p:nvSpPr>
          <p:cNvPr id="4" name="Footer Placeholder 3">
            <a:extLst>
              <a:ext uri="{FF2B5EF4-FFF2-40B4-BE49-F238E27FC236}">
                <a16:creationId xmlns:a16="http://schemas.microsoft.com/office/drawing/2014/main" id="{B3ED4768-6B89-4D15-9BE8-0DBBE50EFDDD}"/>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9C26A525-01E7-4CEF-B3A9-EE6C4CD59799}"/>
              </a:ext>
            </a:extLst>
          </p:cNvPr>
          <p:cNvSpPr>
            <a:spLocks noGrp="1"/>
          </p:cNvSpPr>
          <p:nvPr>
            <p:ph type="sldNum" sz="quarter" idx="12"/>
          </p:nvPr>
        </p:nvSpPr>
        <p:spPr/>
        <p:txBody>
          <a:bodyPr/>
          <a:lstStyle/>
          <a:p>
            <a:fld id="{33F42015-0FC7-4B0E-8D2B-76EADF48D957}" type="slidenum">
              <a:rPr lang="en-US" smtClean="0"/>
              <a:pPr/>
              <a:t>15</a:t>
            </a:fld>
            <a:endParaRPr lang="en-US"/>
          </a:p>
        </p:txBody>
      </p:sp>
    </p:spTree>
    <p:extLst>
      <p:ext uri="{BB962C8B-B14F-4D97-AF65-F5344CB8AC3E}">
        <p14:creationId xmlns:p14="http://schemas.microsoft.com/office/powerpoint/2010/main" val="4115493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8465-F684-4506-9953-0B71F187C4B2}"/>
              </a:ext>
            </a:extLst>
          </p:cNvPr>
          <p:cNvSpPr>
            <a:spLocks noGrp="1"/>
          </p:cNvSpPr>
          <p:nvPr>
            <p:ph type="title"/>
          </p:nvPr>
        </p:nvSpPr>
        <p:spPr/>
        <p:txBody>
          <a:bodyPr/>
          <a:lstStyle/>
          <a:p>
            <a:r>
              <a:rPr lang="en-US" dirty="0"/>
              <a:t>Suggestions for Further Investigation</a:t>
            </a:r>
          </a:p>
        </p:txBody>
      </p:sp>
      <p:sp>
        <p:nvSpPr>
          <p:cNvPr id="3" name="Content Placeholder 2">
            <a:extLst>
              <a:ext uri="{FF2B5EF4-FFF2-40B4-BE49-F238E27FC236}">
                <a16:creationId xmlns:a16="http://schemas.microsoft.com/office/drawing/2014/main" id="{BBEE8FFF-D938-4CE6-B1C3-C86E6FFA54A4}"/>
              </a:ext>
            </a:extLst>
          </p:cNvPr>
          <p:cNvSpPr>
            <a:spLocks noGrp="1"/>
          </p:cNvSpPr>
          <p:nvPr>
            <p:ph idx="1"/>
          </p:nvPr>
        </p:nvSpPr>
        <p:spPr>
          <a:xfrm>
            <a:off x="0" y="1066800"/>
            <a:ext cx="9144000" cy="5486400"/>
          </a:xfrm>
        </p:spPr>
        <p:txBody>
          <a:bodyPr/>
          <a:lstStyle/>
          <a:p>
            <a:r>
              <a:rPr lang="en-US" dirty="0"/>
              <a:t>Design of gearbox, generator and controller</a:t>
            </a:r>
          </a:p>
          <a:p>
            <a:pPr lvl="1"/>
            <a:r>
              <a:rPr lang="en-US" dirty="0"/>
              <a:t>Beam et al describes the design of an axial flow turbine PTO</a:t>
            </a:r>
          </a:p>
          <a:p>
            <a:pPr lvl="1"/>
            <a:r>
              <a:rPr lang="en-US" dirty="0"/>
              <a:t>Design or specify a gearbox that uses helical gears.</a:t>
            </a:r>
          </a:p>
          <a:p>
            <a:pPr lvl="1"/>
            <a:r>
              <a:rPr lang="en-US" dirty="0"/>
              <a:t>Need to develop a Transfer Function model of a controller, generator, and gearbox for the turbine, run simulation in </a:t>
            </a:r>
            <a:r>
              <a:rPr lang="en-US" dirty="0" err="1"/>
              <a:t>Matlab</a:t>
            </a:r>
            <a:r>
              <a:rPr lang="en-US" dirty="0"/>
              <a:t>.</a:t>
            </a:r>
          </a:p>
          <a:p>
            <a:r>
              <a:rPr lang="en-US" dirty="0"/>
              <a:t>Design of cooling system</a:t>
            </a:r>
          </a:p>
          <a:p>
            <a:pPr lvl="1"/>
            <a:r>
              <a:rPr lang="en-US" dirty="0"/>
              <a:t>Beam et al describes a closed loop internal cooling system</a:t>
            </a:r>
          </a:p>
          <a:p>
            <a:pPr lvl="1"/>
            <a:r>
              <a:rPr lang="en-US" dirty="0"/>
              <a:t>Can research other methods of cooling that use the water as a heat sink for the heat generated by the gear box and control system components</a:t>
            </a:r>
          </a:p>
          <a:p>
            <a:r>
              <a:rPr lang="en-US" dirty="0"/>
              <a:t>Electrical system, cabling, and connection to grid</a:t>
            </a:r>
          </a:p>
          <a:p>
            <a:pPr lvl="1"/>
            <a:r>
              <a:rPr lang="en-US" dirty="0"/>
              <a:t>Li et al describes the design of an electrical system to transfer the power from the turbine to the grid</a:t>
            </a:r>
          </a:p>
          <a:p>
            <a:pPr lvl="2"/>
            <a:r>
              <a:rPr lang="en-US" dirty="0"/>
              <a:t>Two subsystems: a collection subsystem that transmits from the turbine to a collection point and a transmission subsystem that transmits the power from collection point to onshore grid tie-in. </a:t>
            </a:r>
          </a:p>
        </p:txBody>
      </p:sp>
      <p:sp>
        <p:nvSpPr>
          <p:cNvPr id="4" name="Footer Placeholder 3">
            <a:extLst>
              <a:ext uri="{FF2B5EF4-FFF2-40B4-BE49-F238E27FC236}">
                <a16:creationId xmlns:a16="http://schemas.microsoft.com/office/drawing/2014/main" id="{1FF251C9-AA16-475B-AA52-D0BBD7D5A2D7}"/>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291851EB-2E60-441B-8601-5D48FBD82170}"/>
              </a:ext>
            </a:extLst>
          </p:cNvPr>
          <p:cNvSpPr>
            <a:spLocks noGrp="1"/>
          </p:cNvSpPr>
          <p:nvPr>
            <p:ph type="sldNum" sz="quarter" idx="12"/>
          </p:nvPr>
        </p:nvSpPr>
        <p:spPr/>
        <p:txBody>
          <a:bodyPr/>
          <a:lstStyle/>
          <a:p>
            <a:fld id="{33F42015-0FC7-4B0E-8D2B-76EADF48D957}" type="slidenum">
              <a:rPr lang="en-US" smtClean="0"/>
              <a:pPr/>
              <a:t>16</a:t>
            </a:fld>
            <a:endParaRPr lang="en-US"/>
          </a:p>
        </p:txBody>
      </p:sp>
    </p:spTree>
    <p:extLst>
      <p:ext uri="{BB962C8B-B14F-4D97-AF65-F5344CB8AC3E}">
        <p14:creationId xmlns:p14="http://schemas.microsoft.com/office/powerpoint/2010/main" val="317451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5312-7A62-46F4-AABB-BF5DE7CA22E0}"/>
              </a:ext>
            </a:extLst>
          </p:cNvPr>
          <p:cNvSpPr>
            <a:spLocks noGrp="1"/>
          </p:cNvSpPr>
          <p:nvPr>
            <p:ph type="title"/>
          </p:nvPr>
        </p:nvSpPr>
        <p:spPr/>
        <p:txBody>
          <a:bodyPr/>
          <a:lstStyle/>
          <a:p>
            <a:r>
              <a:rPr lang="en-US" dirty="0"/>
              <a:t>Suggestions for Further Investigation</a:t>
            </a:r>
          </a:p>
        </p:txBody>
      </p:sp>
      <p:sp>
        <p:nvSpPr>
          <p:cNvPr id="3" name="Content Placeholder 2">
            <a:extLst>
              <a:ext uri="{FF2B5EF4-FFF2-40B4-BE49-F238E27FC236}">
                <a16:creationId xmlns:a16="http://schemas.microsoft.com/office/drawing/2014/main" id="{7F0102AF-729E-4AA3-B920-6B052D46F72E}"/>
              </a:ext>
            </a:extLst>
          </p:cNvPr>
          <p:cNvSpPr>
            <a:spLocks noGrp="1"/>
          </p:cNvSpPr>
          <p:nvPr>
            <p:ph idx="1"/>
          </p:nvPr>
        </p:nvSpPr>
        <p:spPr>
          <a:xfrm>
            <a:off x="0" y="914400"/>
            <a:ext cx="9144000" cy="5410200"/>
          </a:xfrm>
        </p:spPr>
        <p:txBody>
          <a:bodyPr/>
          <a:lstStyle/>
          <a:p>
            <a:r>
              <a:rPr lang="en-US" sz="2000" dirty="0"/>
              <a:t>Stress (FEA) analysis of stresses on turbine blades</a:t>
            </a:r>
          </a:p>
          <a:p>
            <a:pPr lvl="1"/>
            <a:r>
              <a:rPr lang="en-US" dirty="0"/>
              <a:t>Turbine design software HarpOpt (NREL website) will evaluate the stresses on the turbine blades</a:t>
            </a:r>
          </a:p>
          <a:p>
            <a:pPr lvl="1"/>
            <a:r>
              <a:rPr lang="en-US" dirty="0"/>
              <a:t>Pressure data from a BEM analysis can be used as an input file to a commercial FEA package and used to analyze the stresses on the turbine blades</a:t>
            </a:r>
          </a:p>
          <a:p>
            <a:pPr lvl="1"/>
            <a:r>
              <a:rPr lang="en-US" dirty="0"/>
              <a:t>Mohammed et al used a panel method to perform a hydrodynamic analysis of the </a:t>
            </a:r>
            <a:r>
              <a:rPr lang="en-US" dirty="0" err="1"/>
              <a:t>Bahaj</a:t>
            </a:r>
            <a:r>
              <a:rPr lang="en-US" dirty="0"/>
              <a:t> turbine to obtain the blade pressures and used this as an input for an FEA study</a:t>
            </a:r>
          </a:p>
          <a:p>
            <a:r>
              <a:rPr lang="en-US" sz="2000" dirty="0"/>
              <a:t>Final power output estimation</a:t>
            </a:r>
          </a:p>
          <a:p>
            <a:pPr lvl="1"/>
            <a:r>
              <a:rPr lang="en-US" dirty="0"/>
              <a:t>Domenech et al describes a method of assessing a practical value of energy extraction from a turbine based on systems engineering model.</a:t>
            </a:r>
          </a:p>
          <a:p>
            <a:r>
              <a:rPr lang="en-US" sz="2000" dirty="0"/>
              <a:t>Maintenance considerations</a:t>
            </a:r>
          </a:p>
          <a:p>
            <a:pPr lvl="1"/>
            <a:r>
              <a:rPr lang="en-US" dirty="0"/>
              <a:t>Use of sensors to monitor turbine condition</a:t>
            </a:r>
          </a:p>
          <a:p>
            <a:pPr lvl="1"/>
            <a:r>
              <a:rPr lang="en-US" dirty="0"/>
              <a:t>Consider blade fouling and how to control this</a:t>
            </a:r>
          </a:p>
          <a:p>
            <a:pPr lvl="1"/>
            <a:r>
              <a:rPr lang="en-US" dirty="0"/>
              <a:t>How accessible is the turbine for maintenance?</a:t>
            </a:r>
          </a:p>
        </p:txBody>
      </p:sp>
      <p:sp>
        <p:nvSpPr>
          <p:cNvPr id="4" name="Footer Placeholder 3">
            <a:extLst>
              <a:ext uri="{FF2B5EF4-FFF2-40B4-BE49-F238E27FC236}">
                <a16:creationId xmlns:a16="http://schemas.microsoft.com/office/drawing/2014/main" id="{44136821-61CB-4B5C-8AD5-C181F11EE1C9}"/>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874C1DC1-9DC5-4A27-A05C-32706A20CC47}"/>
              </a:ext>
            </a:extLst>
          </p:cNvPr>
          <p:cNvSpPr>
            <a:spLocks noGrp="1"/>
          </p:cNvSpPr>
          <p:nvPr>
            <p:ph type="sldNum" sz="quarter" idx="12"/>
          </p:nvPr>
        </p:nvSpPr>
        <p:spPr/>
        <p:txBody>
          <a:bodyPr/>
          <a:lstStyle/>
          <a:p>
            <a:fld id="{33F42015-0FC7-4B0E-8D2B-76EADF48D957}" type="slidenum">
              <a:rPr lang="en-US" smtClean="0"/>
              <a:pPr/>
              <a:t>17</a:t>
            </a:fld>
            <a:endParaRPr lang="en-US"/>
          </a:p>
        </p:txBody>
      </p:sp>
    </p:spTree>
    <p:extLst>
      <p:ext uri="{BB962C8B-B14F-4D97-AF65-F5344CB8AC3E}">
        <p14:creationId xmlns:p14="http://schemas.microsoft.com/office/powerpoint/2010/main" val="31948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B6F1F-CD96-4607-A5B1-F2B6F0E2160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2D81230-52B2-45AD-8A0F-3BBFBF94E52B}"/>
              </a:ext>
            </a:extLst>
          </p:cNvPr>
          <p:cNvSpPr>
            <a:spLocks noGrp="1"/>
          </p:cNvSpPr>
          <p:nvPr>
            <p:ph idx="1"/>
          </p:nvPr>
        </p:nvSpPr>
        <p:spPr/>
        <p:txBody>
          <a:bodyPr/>
          <a:lstStyle/>
          <a:p>
            <a:r>
              <a:rPr lang="en-US" dirty="0"/>
              <a:t>Summary of turbine design</a:t>
            </a:r>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dirty="0"/>
              <a:t>We hope that this paper will serve as a contribution to another potential MHK turbine site in the United States and to help Hawaii in identifying and implementing another clean and economical energy source.</a:t>
            </a:r>
          </a:p>
          <a:p>
            <a:endParaRPr lang="en-US" dirty="0"/>
          </a:p>
          <a:p>
            <a:pPr marL="0" indent="0">
              <a:buNone/>
            </a:pPr>
            <a:endParaRPr lang="en-US" dirty="0"/>
          </a:p>
          <a:p>
            <a:pPr marL="0" indent="0" algn="ctr">
              <a:buNone/>
            </a:pPr>
            <a:endParaRPr lang="en-US" dirty="0"/>
          </a:p>
        </p:txBody>
      </p:sp>
      <p:sp>
        <p:nvSpPr>
          <p:cNvPr id="4" name="Footer Placeholder 3">
            <a:extLst>
              <a:ext uri="{FF2B5EF4-FFF2-40B4-BE49-F238E27FC236}">
                <a16:creationId xmlns:a16="http://schemas.microsoft.com/office/drawing/2014/main" id="{430CD1E2-C604-429B-A0CD-F5C99E7BDC86}"/>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A1EAC3DB-735D-43ED-84B4-D30812971E08}"/>
              </a:ext>
            </a:extLst>
          </p:cNvPr>
          <p:cNvSpPr>
            <a:spLocks noGrp="1"/>
          </p:cNvSpPr>
          <p:nvPr>
            <p:ph type="sldNum" sz="quarter" idx="12"/>
          </p:nvPr>
        </p:nvSpPr>
        <p:spPr/>
        <p:txBody>
          <a:bodyPr/>
          <a:lstStyle/>
          <a:p>
            <a:fld id="{33F42015-0FC7-4B0E-8D2B-76EADF48D957}" type="slidenum">
              <a:rPr lang="en-US" smtClean="0"/>
              <a:pPr/>
              <a:t>18</a:t>
            </a:fld>
            <a:endParaRPr lang="en-US"/>
          </a:p>
        </p:txBody>
      </p:sp>
      <p:graphicFrame>
        <p:nvGraphicFramePr>
          <p:cNvPr id="6" name="Table 5">
            <a:extLst>
              <a:ext uri="{FF2B5EF4-FFF2-40B4-BE49-F238E27FC236}">
                <a16:creationId xmlns:a16="http://schemas.microsoft.com/office/drawing/2014/main" id="{FF68804A-BEE2-41CF-849B-8D974DF24D5B}"/>
              </a:ext>
            </a:extLst>
          </p:cNvPr>
          <p:cNvGraphicFramePr>
            <a:graphicFrameLocks noGrp="1"/>
          </p:cNvGraphicFramePr>
          <p:nvPr>
            <p:extLst>
              <p:ext uri="{D42A27DB-BD31-4B8C-83A1-F6EECF244321}">
                <p14:modId xmlns:p14="http://schemas.microsoft.com/office/powerpoint/2010/main" val="2786146215"/>
              </p:ext>
            </p:extLst>
          </p:nvPr>
        </p:nvGraphicFramePr>
        <p:xfrm>
          <a:off x="838200" y="1752600"/>
          <a:ext cx="7543797" cy="2362199"/>
        </p:xfrm>
        <a:graphic>
          <a:graphicData uri="http://schemas.openxmlformats.org/drawingml/2006/table">
            <a:tbl>
              <a:tblPr firstRow="1" firstCol="1" bandRow="1"/>
              <a:tblGrid>
                <a:gridCol w="2514061">
                  <a:extLst>
                    <a:ext uri="{9D8B030D-6E8A-4147-A177-3AD203B41FA5}">
                      <a16:colId xmlns:a16="http://schemas.microsoft.com/office/drawing/2014/main" val="1395799001"/>
                    </a:ext>
                  </a:extLst>
                </a:gridCol>
                <a:gridCol w="2514868">
                  <a:extLst>
                    <a:ext uri="{9D8B030D-6E8A-4147-A177-3AD203B41FA5}">
                      <a16:colId xmlns:a16="http://schemas.microsoft.com/office/drawing/2014/main" val="1087028386"/>
                    </a:ext>
                  </a:extLst>
                </a:gridCol>
                <a:gridCol w="2514868">
                  <a:extLst>
                    <a:ext uri="{9D8B030D-6E8A-4147-A177-3AD203B41FA5}">
                      <a16:colId xmlns:a16="http://schemas.microsoft.com/office/drawing/2014/main" val="2419275280"/>
                    </a:ext>
                  </a:extLst>
                </a:gridCol>
              </a:tblGrid>
              <a:tr h="337457">
                <a:tc>
                  <a:txBody>
                    <a:bodyPr/>
                    <a:lstStyle/>
                    <a:p>
                      <a:pPr marL="0" marR="0" algn="ct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Turbine outer diameter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1963703"/>
                  </a:ext>
                </a:extLst>
              </a:tr>
              <a:tr h="337457">
                <a:tc>
                  <a:txBody>
                    <a:bodyPr/>
                    <a:lstStyle/>
                    <a:p>
                      <a:pPr marL="0" marR="0" algn="ct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Theoretical power output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392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kW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167186"/>
                  </a:ext>
                </a:extLst>
              </a:tr>
              <a:tr h="337457">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Blade profile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NACA 63-8xx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418550"/>
                  </a:ext>
                </a:extLst>
              </a:tr>
              <a:tr h="337457">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Number of blades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345201"/>
                  </a:ext>
                </a:extLst>
              </a:tr>
              <a:tr h="337457">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Set angle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degrees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336930"/>
                  </a:ext>
                </a:extLst>
              </a:tr>
              <a:tr h="337457">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Mounting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Floating platform type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58374"/>
                  </a:ext>
                </a:extLst>
              </a:tr>
              <a:tr h="337457">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Blade Material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Aluminum alloy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939470"/>
                  </a:ext>
                </a:extLst>
              </a:tr>
            </a:tbl>
          </a:graphicData>
        </a:graphic>
      </p:graphicFrame>
    </p:spTree>
    <p:extLst>
      <p:ext uri="{BB962C8B-B14F-4D97-AF65-F5344CB8AC3E}">
        <p14:creationId xmlns:p14="http://schemas.microsoft.com/office/powerpoint/2010/main" val="53902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4" name="Footer Placeholder 3"/>
          <p:cNvSpPr>
            <a:spLocks noGrp="1"/>
          </p:cNvSpPr>
          <p:nvPr>
            <p:ph type="ftr" sz="quarter" idx="11"/>
          </p:nvPr>
        </p:nvSpPr>
        <p:spPr/>
        <p:txBody>
          <a:bodyPr/>
          <a:lstStyle/>
          <a:p>
            <a:r>
              <a:rPr lang="en-US" dirty="0"/>
              <a:t>TFAWS 2020 – August 18-20, 2020</a:t>
            </a:r>
          </a:p>
        </p:txBody>
      </p:sp>
      <p:sp>
        <p:nvSpPr>
          <p:cNvPr id="5" name="Slide Number Placeholder 4"/>
          <p:cNvSpPr>
            <a:spLocks noGrp="1"/>
          </p:cNvSpPr>
          <p:nvPr>
            <p:ph type="sldNum" sz="quarter" idx="12"/>
          </p:nvPr>
        </p:nvSpPr>
        <p:spPr/>
        <p:txBody>
          <a:bodyPr/>
          <a:lstStyle/>
          <a:p>
            <a:fld id="{33F42015-0FC7-4B0E-8D2B-76EADF48D957}" type="slidenum">
              <a:rPr lang="en-US" smtClean="0"/>
              <a:pPr/>
              <a:t>2</a:t>
            </a:fld>
            <a:endParaRPr lang="en-US"/>
          </a:p>
        </p:txBody>
      </p:sp>
      <p:pic>
        <p:nvPicPr>
          <p:cNvPr id="6" name="Picture 5">
            <a:extLst>
              <a:ext uri="{FF2B5EF4-FFF2-40B4-BE49-F238E27FC236}">
                <a16:creationId xmlns:a16="http://schemas.microsoft.com/office/drawing/2014/main" id="{1F0AC6CE-23BC-423D-8198-F09A8360EB23}"/>
              </a:ext>
            </a:extLst>
          </p:cNvPr>
          <p:cNvPicPr>
            <a:picLocks noChangeAspect="1"/>
          </p:cNvPicPr>
          <p:nvPr/>
        </p:nvPicPr>
        <p:blipFill>
          <a:blip r:embed="rId2"/>
          <a:stretch>
            <a:fillRect/>
          </a:stretch>
        </p:blipFill>
        <p:spPr>
          <a:xfrm>
            <a:off x="388918" y="938515"/>
            <a:ext cx="4034725" cy="5287777"/>
          </a:xfrm>
          <a:prstGeom prst="rect">
            <a:avLst/>
          </a:prstGeom>
        </p:spPr>
      </p:pic>
      <p:sp>
        <p:nvSpPr>
          <p:cNvPr id="7" name="Title 1">
            <a:extLst>
              <a:ext uri="{FF2B5EF4-FFF2-40B4-BE49-F238E27FC236}">
                <a16:creationId xmlns:a16="http://schemas.microsoft.com/office/drawing/2014/main" id="{63E73365-00D3-43F6-8349-D53E344EDD24}"/>
              </a:ext>
            </a:extLst>
          </p:cNvPr>
          <p:cNvSpPr txBox="1">
            <a:spLocks/>
          </p:cNvSpPr>
          <p:nvPr/>
        </p:nvSpPr>
        <p:spPr bwMode="auto">
          <a:xfrm>
            <a:off x="4720358" y="938515"/>
            <a:ext cx="4400451" cy="609600"/>
          </a:xfrm>
          <a:prstGeom prst="rect">
            <a:avLst/>
          </a:prstGeom>
          <a:noFill/>
          <a:ln w="9525">
            <a:noFill/>
            <a:miter lim="800000"/>
            <a:headEnd/>
            <a:tailEnd/>
          </a:ln>
        </p:spPr>
        <p:txBody>
          <a:bodyPr vert="horz" wrap="square" lIns="91440" tIns="0" rIns="91440" bIns="0" numCol="1" anchor="ctr" anchorCtr="0" compatLnSpc="1">
            <a:prstTxWarp prst="textNoShape">
              <a:avLst/>
            </a:prstTxWarp>
            <a:normAutofit/>
          </a:bodyPr>
          <a:lst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a:lstStyle>
          <a:p>
            <a:r>
              <a:rPr lang="en-US" sz="2000" kern="0" dirty="0"/>
              <a:t>Marine Hydro Kinetic (MHK) Turbine Terminology</a:t>
            </a:r>
          </a:p>
        </p:txBody>
      </p:sp>
      <p:sp>
        <p:nvSpPr>
          <p:cNvPr id="8" name="Content Placeholder 2">
            <a:extLst>
              <a:ext uri="{FF2B5EF4-FFF2-40B4-BE49-F238E27FC236}">
                <a16:creationId xmlns:a16="http://schemas.microsoft.com/office/drawing/2014/main" id="{5815F634-0794-48F5-A3C4-CAB0C0974AB0}"/>
              </a:ext>
            </a:extLst>
          </p:cNvPr>
          <p:cNvSpPr>
            <a:spLocks noGrp="1"/>
          </p:cNvSpPr>
          <p:nvPr>
            <p:ph idx="1"/>
          </p:nvPr>
        </p:nvSpPr>
        <p:spPr>
          <a:xfrm>
            <a:off x="4572000" y="1680208"/>
            <a:ext cx="4548809" cy="4636728"/>
          </a:xfrm>
        </p:spPr>
        <p:txBody>
          <a:bodyPr>
            <a:normAutofit fontScale="85000" lnSpcReduction="20000"/>
          </a:bodyPr>
          <a:lstStyle/>
          <a:p>
            <a:r>
              <a:rPr lang="en-US" sz="1800" b="1" dirty="0"/>
              <a:t>Cavitation</a:t>
            </a:r>
            <a:r>
              <a:rPr lang="en-US" sz="1800" dirty="0"/>
              <a:t>- rapid changes in pressure in a fluid that cause vaporization and the formation of cavities or bubbles.</a:t>
            </a:r>
          </a:p>
          <a:p>
            <a:pPr lvl="1"/>
            <a:r>
              <a:rPr lang="en-US" sz="1800" dirty="0"/>
              <a:t>Cause surface erosion when bubbles collapse</a:t>
            </a:r>
          </a:p>
          <a:p>
            <a:pPr lvl="1"/>
            <a:r>
              <a:rPr lang="en-US" sz="1800" dirty="0"/>
              <a:t>Efficiency loss in MHK turbines</a:t>
            </a:r>
          </a:p>
          <a:p>
            <a:pPr lvl="1"/>
            <a:r>
              <a:rPr lang="en-US" sz="1800" dirty="0"/>
              <a:t>To be avoided in design!</a:t>
            </a:r>
          </a:p>
          <a:p>
            <a:r>
              <a:rPr lang="en-US" sz="1800" b="1" dirty="0"/>
              <a:t>Flow Separation</a:t>
            </a:r>
            <a:r>
              <a:rPr lang="en-US" sz="1800" dirty="0"/>
              <a:t>- fluid flow becomes detached from the surface of the object due to an adverse pressure gradient thus forming eddies and vortices</a:t>
            </a:r>
          </a:p>
          <a:p>
            <a:pPr lvl="1"/>
            <a:r>
              <a:rPr lang="en-US" sz="1800" dirty="0"/>
              <a:t>Usually occurs when cavitation occurs</a:t>
            </a:r>
          </a:p>
          <a:p>
            <a:pPr lvl="1"/>
            <a:r>
              <a:rPr lang="en-US" sz="1800" dirty="0"/>
              <a:t>To be avoided in design!</a:t>
            </a:r>
          </a:p>
          <a:p>
            <a:r>
              <a:rPr lang="en-US" sz="1800" b="1" dirty="0"/>
              <a:t>Tip Speed Ratio (TSR)</a:t>
            </a:r>
            <a:r>
              <a:rPr lang="en-US" sz="1800" dirty="0"/>
              <a:t>- ratio of tangential speed of the blade and the actual fluid velocity</a:t>
            </a:r>
          </a:p>
          <a:p>
            <a:r>
              <a:rPr lang="en-US" sz="1800" b="1" dirty="0"/>
              <a:t>Horizontal Axis Turbine- </a:t>
            </a:r>
            <a:r>
              <a:rPr lang="en-US" sz="1800" dirty="0"/>
              <a:t>tidal current turbine where tidal currents flow parallel to the axis of rotation of the rotor </a:t>
            </a:r>
          </a:p>
          <a:p>
            <a:pPr lvl="1"/>
            <a:r>
              <a:rPr lang="en-US" sz="1800" dirty="0"/>
              <a:t>Similar to wind turbines</a:t>
            </a:r>
          </a:p>
          <a:p>
            <a:pPr lvl="1"/>
            <a:r>
              <a:rPr lang="en-US" sz="1800" dirty="0"/>
              <a:t>Most Common</a:t>
            </a:r>
          </a:p>
          <a:p>
            <a:pPr lvl="1"/>
            <a:r>
              <a:rPr lang="en-US" sz="1800" dirty="0"/>
              <a:t>AKA: HATCT Horizontal Axis Tidal Current Turbine</a:t>
            </a:r>
          </a:p>
          <a:p>
            <a:pPr marL="457200" lvl="1" indent="0">
              <a:buNone/>
            </a:pPr>
            <a:endParaRPr lang="en-US" sz="1400" dirty="0"/>
          </a:p>
        </p:txBody>
      </p:sp>
    </p:spTree>
    <p:extLst>
      <p:ext uri="{BB962C8B-B14F-4D97-AF65-F5344CB8AC3E}">
        <p14:creationId xmlns:p14="http://schemas.microsoft.com/office/powerpoint/2010/main" val="111790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EFB0B-8B38-43BA-B7C3-45180C422F62}"/>
              </a:ext>
            </a:extLst>
          </p:cNvPr>
          <p:cNvSpPr>
            <a:spLocks noGrp="1"/>
          </p:cNvSpPr>
          <p:nvPr>
            <p:ph type="title"/>
          </p:nvPr>
        </p:nvSpPr>
        <p:spPr/>
        <p:txBody>
          <a:bodyPr/>
          <a:lstStyle/>
          <a:p>
            <a:r>
              <a:rPr lang="en-US" dirty="0"/>
              <a:t>Design Selection Criteria</a:t>
            </a:r>
          </a:p>
        </p:txBody>
      </p:sp>
      <p:sp>
        <p:nvSpPr>
          <p:cNvPr id="4" name="Footer Placeholder 3">
            <a:extLst>
              <a:ext uri="{FF2B5EF4-FFF2-40B4-BE49-F238E27FC236}">
                <a16:creationId xmlns:a16="http://schemas.microsoft.com/office/drawing/2014/main" id="{27C649A2-A76C-4A8B-8CF7-2D640E9850C8}"/>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C16CD1AD-5D20-4D99-87EF-A1BF9735A529}"/>
              </a:ext>
            </a:extLst>
          </p:cNvPr>
          <p:cNvSpPr>
            <a:spLocks noGrp="1"/>
          </p:cNvSpPr>
          <p:nvPr>
            <p:ph type="sldNum" sz="quarter" idx="12"/>
          </p:nvPr>
        </p:nvSpPr>
        <p:spPr/>
        <p:txBody>
          <a:bodyPr/>
          <a:lstStyle/>
          <a:p>
            <a:fld id="{33F42015-0FC7-4B0E-8D2B-76EADF48D957}" type="slidenum">
              <a:rPr lang="en-US" smtClean="0"/>
              <a:pPr/>
              <a:t>3</a:t>
            </a:fld>
            <a:endParaRPr lang="en-US"/>
          </a:p>
        </p:txBody>
      </p:sp>
      <p:sp>
        <p:nvSpPr>
          <p:cNvPr id="6" name="Content Placeholder 2">
            <a:extLst>
              <a:ext uri="{FF2B5EF4-FFF2-40B4-BE49-F238E27FC236}">
                <a16:creationId xmlns:a16="http://schemas.microsoft.com/office/drawing/2014/main" id="{6FF77887-E34E-4E3B-8E35-C62197C71F89}"/>
              </a:ext>
            </a:extLst>
          </p:cNvPr>
          <p:cNvSpPr>
            <a:spLocks noGrp="1"/>
          </p:cNvSpPr>
          <p:nvPr>
            <p:ph idx="1"/>
          </p:nvPr>
        </p:nvSpPr>
        <p:spPr>
          <a:xfrm>
            <a:off x="-1" y="1143000"/>
            <a:ext cx="4267201" cy="5562600"/>
          </a:xfrm>
        </p:spPr>
        <p:txBody>
          <a:bodyPr>
            <a:normAutofit fontScale="92500" lnSpcReduction="20000"/>
          </a:bodyPr>
          <a:lstStyle/>
          <a:p>
            <a:r>
              <a:rPr lang="en-US" dirty="0"/>
              <a:t>Floating design selected</a:t>
            </a:r>
          </a:p>
          <a:p>
            <a:r>
              <a:rPr lang="en-US" dirty="0"/>
              <a:t>Location</a:t>
            </a:r>
          </a:p>
          <a:p>
            <a:pPr lvl="1"/>
            <a:r>
              <a:rPr lang="en-US" dirty="0"/>
              <a:t>Oahu Coast</a:t>
            </a:r>
          </a:p>
          <a:p>
            <a:pPr lvl="2"/>
            <a:r>
              <a:rPr lang="en-US" dirty="0"/>
              <a:t>About 100 km</a:t>
            </a:r>
          </a:p>
          <a:p>
            <a:pPr lvl="1"/>
            <a:r>
              <a:rPr lang="en-US" dirty="0"/>
              <a:t>Location Criteria</a:t>
            </a:r>
          </a:p>
          <a:p>
            <a:pPr lvl="2"/>
            <a:r>
              <a:rPr lang="en-US" dirty="0"/>
              <a:t>Current velocities needed to be between 1 and 3 m/s</a:t>
            </a:r>
          </a:p>
          <a:p>
            <a:pPr lvl="3"/>
            <a:r>
              <a:rPr lang="en-US" dirty="0"/>
              <a:t>Faster than 3 m/s could lead to cavitation</a:t>
            </a:r>
          </a:p>
          <a:p>
            <a:pPr lvl="3"/>
            <a:r>
              <a:rPr lang="en-US" dirty="0"/>
              <a:t>Less than 1 m/s would not produce enough power</a:t>
            </a:r>
          </a:p>
          <a:p>
            <a:r>
              <a:rPr lang="en-US" dirty="0"/>
              <a:t>Turbine Concept chosen</a:t>
            </a:r>
          </a:p>
          <a:p>
            <a:pPr lvl="1"/>
            <a:r>
              <a:rPr lang="en-US" dirty="0"/>
              <a:t>Horizontal Axis Turbine</a:t>
            </a:r>
          </a:p>
          <a:p>
            <a:pPr lvl="2"/>
            <a:r>
              <a:rPr lang="en-US" dirty="0"/>
              <a:t>Most common</a:t>
            </a:r>
          </a:p>
          <a:p>
            <a:pPr lvl="2"/>
            <a:r>
              <a:rPr lang="en-US" dirty="0"/>
              <a:t>Least complex design</a:t>
            </a:r>
          </a:p>
          <a:p>
            <a:pPr marL="342900" lvl="2" indent="-342900">
              <a:spcBef>
                <a:spcPts val="1000"/>
              </a:spcBef>
            </a:pPr>
            <a:r>
              <a:rPr lang="en-US" sz="2400" dirty="0">
                <a:solidFill>
                  <a:schemeClr val="accent2"/>
                </a:solidFill>
              </a:rPr>
              <a:t>Avoid cavitation and flow separation</a:t>
            </a:r>
          </a:p>
          <a:p>
            <a:pPr marL="685800" lvl="3">
              <a:spcBef>
                <a:spcPts val="1000"/>
              </a:spcBef>
            </a:pPr>
            <a:r>
              <a:rPr lang="en-US" sz="2100" dirty="0"/>
              <a:t>Tip velocity &lt; 7 m/s for cavitation avoidance</a:t>
            </a:r>
          </a:p>
          <a:p>
            <a:pPr lvl="1"/>
            <a:endParaRPr lang="en-US" dirty="0"/>
          </a:p>
        </p:txBody>
      </p:sp>
      <p:pic>
        <p:nvPicPr>
          <p:cNvPr id="7" name="Picture 6">
            <a:extLst>
              <a:ext uri="{FF2B5EF4-FFF2-40B4-BE49-F238E27FC236}">
                <a16:creationId xmlns:a16="http://schemas.microsoft.com/office/drawing/2014/main" id="{03AABAE7-C140-4F2C-AA05-C7EE05530ADF}"/>
              </a:ext>
            </a:extLst>
          </p:cNvPr>
          <p:cNvPicPr>
            <a:picLocks noChangeAspect="1"/>
          </p:cNvPicPr>
          <p:nvPr/>
        </p:nvPicPr>
        <p:blipFill>
          <a:blip r:embed="rId2"/>
          <a:stretch>
            <a:fillRect/>
          </a:stretch>
        </p:blipFill>
        <p:spPr>
          <a:xfrm>
            <a:off x="4267200" y="838200"/>
            <a:ext cx="4883426" cy="2386712"/>
          </a:xfrm>
          <a:prstGeom prst="rect">
            <a:avLst/>
          </a:prstGeom>
        </p:spPr>
      </p:pic>
      <p:sp>
        <p:nvSpPr>
          <p:cNvPr id="8" name="Rectangle 7">
            <a:extLst>
              <a:ext uri="{FF2B5EF4-FFF2-40B4-BE49-F238E27FC236}">
                <a16:creationId xmlns:a16="http://schemas.microsoft.com/office/drawing/2014/main" id="{84BCD9B6-6B76-4FC7-BD09-5F6B064459D4}"/>
              </a:ext>
            </a:extLst>
          </p:cNvPr>
          <p:cNvSpPr/>
          <p:nvPr/>
        </p:nvSpPr>
        <p:spPr>
          <a:xfrm>
            <a:off x="7456251" y="838200"/>
            <a:ext cx="1687749" cy="2590800"/>
          </a:xfrm>
          <a:prstGeom prst="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B71EC25-33AF-4555-98BD-DBF73C2273A8}"/>
              </a:ext>
            </a:extLst>
          </p:cNvPr>
          <p:cNvPicPr>
            <a:picLocks noChangeAspect="1"/>
          </p:cNvPicPr>
          <p:nvPr/>
        </p:nvPicPr>
        <p:blipFill>
          <a:blip r:embed="rId3"/>
          <a:stretch>
            <a:fillRect/>
          </a:stretch>
        </p:blipFill>
        <p:spPr>
          <a:xfrm>
            <a:off x="5324766" y="3543300"/>
            <a:ext cx="3828468" cy="2861513"/>
          </a:xfrm>
          <a:prstGeom prst="rect">
            <a:avLst/>
          </a:prstGeom>
        </p:spPr>
      </p:pic>
    </p:spTree>
    <p:extLst>
      <p:ext uri="{BB962C8B-B14F-4D97-AF65-F5344CB8AC3E}">
        <p14:creationId xmlns:p14="http://schemas.microsoft.com/office/powerpoint/2010/main" val="296783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4280-D96B-434F-A130-30FF64B4A04B}"/>
              </a:ext>
            </a:extLst>
          </p:cNvPr>
          <p:cNvSpPr>
            <a:spLocks noGrp="1"/>
          </p:cNvSpPr>
          <p:nvPr>
            <p:ph type="title"/>
          </p:nvPr>
        </p:nvSpPr>
        <p:spPr/>
        <p:txBody>
          <a:bodyPr/>
          <a:lstStyle/>
          <a:p>
            <a:r>
              <a:rPr lang="en-US" sz="2000" dirty="0"/>
              <a:t>Equations Provided in Literature Used in Calculation</a:t>
            </a:r>
          </a:p>
        </p:txBody>
      </p:sp>
      <p:sp>
        <p:nvSpPr>
          <p:cNvPr id="4" name="Footer Placeholder 3">
            <a:extLst>
              <a:ext uri="{FF2B5EF4-FFF2-40B4-BE49-F238E27FC236}">
                <a16:creationId xmlns:a16="http://schemas.microsoft.com/office/drawing/2014/main" id="{013FD4F4-93DE-46CC-8F9E-6656446598F6}"/>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62A9C814-CA69-4C80-AEDB-F8ED58C3FD86}"/>
              </a:ext>
            </a:extLst>
          </p:cNvPr>
          <p:cNvSpPr>
            <a:spLocks noGrp="1"/>
          </p:cNvSpPr>
          <p:nvPr>
            <p:ph type="sldNum" sz="quarter" idx="12"/>
          </p:nvPr>
        </p:nvSpPr>
        <p:spPr/>
        <p:txBody>
          <a:bodyPr/>
          <a:lstStyle/>
          <a:p>
            <a:fld id="{33F42015-0FC7-4B0E-8D2B-76EADF48D957}" type="slidenum">
              <a:rPr lang="en-US" smtClean="0"/>
              <a:pPr/>
              <a:t>4</a:t>
            </a:fld>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8ABD778-E370-40F2-BDA1-C29E485CEDA7}"/>
                  </a:ext>
                </a:extLst>
              </p:cNvPr>
              <p:cNvSpPr>
                <a:spLocks noGrp="1"/>
              </p:cNvSpPr>
              <p:nvPr>
                <p:ph idx="1"/>
              </p:nvPr>
            </p:nvSpPr>
            <p:spPr>
              <a:xfrm>
                <a:off x="0" y="820271"/>
                <a:ext cx="9144000" cy="5428129"/>
              </a:xfrm>
            </p:spPr>
            <p:txBody>
              <a:bodyPr>
                <a:normAutofit lnSpcReduction="10000"/>
              </a:bodyPr>
              <a:lstStyle/>
              <a:p>
                <a:pPr lvl="1"/>
                <a:endParaRPr lang="en-US" dirty="0"/>
              </a:p>
              <a:p>
                <a:r>
                  <a:rPr lang="en-US" dirty="0"/>
                  <a:t>Tip Speed Ratio: TSR = </a:t>
                </a:r>
                <a:r>
                  <a:rPr lang="en-US" dirty="0" err="1"/>
                  <a:t>ωR</a:t>
                </a:r>
                <a:r>
                  <a:rPr lang="en-US" dirty="0"/>
                  <a:t>/V</a:t>
                </a:r>
              </a:p>
              <a:p>
                <a:pPr lvl="1"/>
                <a:r>
                  <a:rPr lang="en-US" dirty="0"/>
                  <a:t>Where TSP = Tip Speed Ratio (dimensionless), ω = rotation speed (rad/sec), R = Radius of blades from center (m) , V  = current velocity (m/s) </a:t>
                </a:r>
              </a:p>
              <a:p>
                <a:pPr lvl="2"/>
                <a:r>
                  <a:rPr lang="en-US" dirty="0"/>
                  <a:t>Convert rad/sec to rev/min: by multiplying by 30/</a:t>
                </a:r>
                <a14:m>
                  <m:oMath xmlns:m="http://schemas.openxmlformats.org/officeDocument/2006/math">
                    <m:r>
                      <a:rPr lang="en-US" i="1">
                        <a:latin typeface="Cambria Math" panose="02040503050406030204" pitchFamily="18" charset="0"/>
                      </a:rPr>
                      <m:t>𝜋</m:t>
                    </m:r>
                  </m:oMath>
                </a14:m>
                <a:endParaRPr lang="en-US" dirty="0"/>
              </a:p>
              <a:p>
                <a:pPr marL="914400" lvl="2" indent="0">
                  <a:buNone/>
                </a:pPr>
                <a:endParaRPr lang="en-US" dirty="0"/>
              </a:p>
              <a:p>
                <a:r>
                  <a:rPr lang="en-US" dirty="0"/>
                  <a:t>Power coefficient: C</a:t>
                </a:r>
                <a:r>
                  <a:rPr lang="en-US" baseline="-25000" dirty="0"/>
                  <a:t>p</a:t>
                </a:r>
                <a:r>
                  <a:rPr lang="en-US" dirty="0"/>
                  <a:t> = P/½ρAV</a:t>
                </a:r>
                <a:r>
                  <a:rPr lang="en-US" baseline="30000" dirty="0"/>
                  <a:t>3</a:t>
                </a:r>
              </a:p>
              <a:p>
                <a:pPr lvl="1"/>
                <a:r>
                  <a:rPr lang="en-US" dirty="0"/>
                  <a:t>Where </a:t>
                </a:r>
                <a:r>
                  <a:rPr lang="en-US" dirty="0" err="1"/>
                  <a:t>c</a:t>
                </a:r>
                <a:r>
                  <a:rPr lang="en-US" baseline="-25000" dirty="0" err="1"/>
                  <a:t>p</a:t>
                </a:r>
                <a:r>
                  <a:rPr lang="en-US" baseline="-25000" dirty="0"/>
                  <a:t> </a:t>
                </a:r>
                <a:r>
                  <a:rPr lang="en-US" dirty="0"/>
                  <a:t>= Power Coefficient (dimensionless), P = Power (watts), ρ = sea water density (kg/m</a:t>
                </a:r>
                <a:r>
                  <a:rPr lang="en-US" baseline="30000" dirty="0"/>
                  <a:t>3</a:t>
                </a:r>
                <a:r>
                  <a:rPr lang="en-US" dirty="0"/>
                  <a:t>), A = swept Area of the rotor where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𝜋</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oMath>
                </a14:m>
                <a:r>
                  <a:rPr lang="en-US" dirty="0"/>
                  <a:t>(m</a:t>
                </a:r>
                <a:r>
                  <a:rPr lang="en-US" baseline="30000" dirty="0"/>
                  <a:t>2</a:t>
                </a:r>
                <a:r>
                  <a:rPr lang="en-US" dirty="0"/>
                  <a:t>) , V  = current velocity (m/s) </a:t>
                </a:r>
              </a:p>
              <a:p>
                <a:pPr marL="457200" lvl="1" indent="0">
                  <a:buNone/>
                </a:pPr>
                <a:endParaRPr lang="en-US" dirty="0"/>
              </a:p>
              <a:p>
                <a:r>
                  <a:rPr lang="en-US" dirty="0"/>
                  <a:t>Reynolds Number: Re = </a:t>
                </a:r>
                <a:r>
                  <a:rPr lang="en-US" dirty="0" err="1"/>
                  <a:t>ρDV</a:t>
                </a:r>
                <a:r>
                  <a:rPr lang="en-US" dirty="0"/>
                  <a:t>/µ</a:t>
                </a:r>
              </a:p>
              <a:p>
                <a:pPr lvl="1"/>
                <a:r>
                  <a:rPr lang="en-US" dirty="0"/>
                  <a:t>Where Re = Reynolds Number (dimensionless), ρ = sea water density (kg/m</a:t>
                </a:r>
                <a:r>
                  <a:rPr lang="en-US" baseline="30000" dirty="0"/>
                  <a:t>3</a:t>
                </a:r>
                <a:r>
                  <a:rPr lang="en-US" dirty="0"/>
                  <a:t>), D = Diameter of blades (m) , V  = current velocity (m/s), µ = Dynamic Viscosity (Pa-s)</a:t>
                </a:r>
              </a:p>
              <a:p>
                <a:pPr marL="457200" lvl="1" indent="0">
                  <a:buNone/>
                </a:pPr>
                <a:endParaRPr lang="en-US" dirty="0"/>
              </a:p>
              <a:p>
                <a:pPr lvl="1"/>
                <a:endParaRPr lang="en-US" dirty="0"/>
              </a:p>
              <a:p>
                <a:pPr lvl="1"/>
                <a:endParaRPr lang="en-US" dirty="0"/>
              </a:p>
              <a:p>
                <a:pPr lvl="1"/>
                <a:endParaRPr lang="en-US" dirty="0"/>
              </a:p>
              <a:p>
                <a:pPr lvl="1"/>
                <a:endParaRPr lang="en-US" dirty="0"/>
              </a:p>
            </p:txBody>
          </p:sp>
        </mc:Choice>
        <mc:Fallback xmlns="">
          <p:sp>
            <p:nvSpPr>
              <p:cNvPr id="6" name="Content Placeholder 2">
                <a:extLst>
                  <a:ext uri="{FF2B5EF4-FFF2-40B4-BE49-F238E27FC236}">
                    <a16:creationId xmlns:a16="http://schemas.microsoft.com/office/drawing/2014/main" id="{68ABD778-E370-40F2-BDA1-C29E485CEDA7}"/>
                  </a:ext>
                </a:extLst>
              </p:cNvPr>
              <p:cNvSpPr>
                <a:spLocks noGrp="1" noRot="1" noChangeAspect="1" noMove="1" noResize="1" noEditPoints="1" noAdjustHandles="1" noChangeArrowheads="1" noChangeShapeType="1" noTextEdit="1"/>
              </p:cNvSpPr>
              <p:nvPr>
                <p:ph idx="1"/>
              </p:nvPr>
            </p:nvSpPr>
            <p:spPr>
              <a:xfrm>
                <a:off x="0" y="820271"/>
                <a:ext cx="9144000" cy="5428129"/>
              </a:xfrm>
              <a:blipFill>
                <a:blip r:embed="rId2"/>
                <a:stretch>
                  <a:fillRect l="-867"/>
                </a:stretch>
              </a:blipFill>
            </p:spPr>
            <p:txBody>
              <a:bodyPr/>
              <a:lstStyle/>
              <a:p>
                <a:r>
                  <a:rPr lang="en-US">
                    <a:noFill/>
                  </a:rPr>
                  <a:t> </a:t>
                </a:r>
              </a:p>
            </p:txBody>
          </p:sp>
        </mc:Fallback>
      </mc:AlternateContent>
    </p:spTree>
    <p:extLst>
      <p:ext uri="{BB962C8B-B14F-4D97-AF65-F5344CB8AC3E}">
        <p14:creationId xmlns:p14="http://schemas.microsoft.com/office/powerpoint/2010/main" val="73607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8D68-0308-4B9E-BF7C-9C1F446BAB2A}"/>
              </a:ext>
            </a:extLst>
          </p:cNvPr>
          <p:cNvSpPr>
            <a:spLocks noGrp="1"/>
          </p:cNvSpPr>
          <p:nvPr>
            <p:ph type="title"/>
          </p:nvPr>
        </p:nvSpPr>
        <p:spPr/>
        <p:txBody>
          <a:bodyPr/>
          <a:lstStyle/>
          <a:p>
            <a:r>
              <a:rPr lang="en-US" dirty="0"/>
              <a:t>Input / Data Sources</a:t>
            </a:r>
          </a:p>
        </p:txBody>
      </p:sp>
      <p:sp>
        <p:nvSpPr>
          <p:cNvPr id="4" name="Footer Placeholder 3">
            <a:extLst>
              <a:ext uri="{FF2B5EF4-FFF2-40B4-BE49-F238E27FC236}">
                <a16:creationId xmlns:a16="http://schemas.microsoft.com/office/drawing/2014/main" id="{57CA77D1-4163-478F-942E-1C02A82AAE31}"/>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2473EE3F-430B-4BDF-A7D7-F6421E7B52D8}"/>
              </a:ext>
            </a:extLst>
          </p:cNvPr>
          <p:cNvSpPr>
            <a:spLocks noGrp="1"/>
          </p:cNvSpPr>
          <p:nvPr>
            <p:ph type="sldNum" sz="quarter" idx="12"/>
          </p:nvPr>
        </p:nvSpPr>
        <p:spPr/>
        <p:txBody>
          <a:bodyPr/>
          <a:lstStyle/>
          <a:p>
            <a:fld id="{33F42015-0FC7-4B0E-8D2B-76EADF48D957}" type="slidenum">
              <a:rPr lang="en-US" smtClean="0"/>
              <a:pPr/>
              <a:t>5</a:t>
            </a:fld>
            <a:endParaRPr lang="en-US"/>
          </a:p>
        </p:txBody>
      </p:sp>
      <p:sp>
        <p:nvSpPr>
          <p:cNvPr id="6" name="Content Placeholder 2">
            <a:extLst>
              <a:ext uri="{FF2B5EF4-FFF2-40B4-BE49-F238E27FC236}">
                <a16:creationId xmlns:a16="http://schemas.microsoft.com/office/drawing/2014/main" id="{AFF91247-B42D-4F25-ACE2-A81B151F04E2}"/>
              </a:ext>
            </a:extLst>
          </p:cNvPr>
          <p:cNvSpPr>
            <a:spLocks noGrp="1"/>
          </p:cNvSpPr>
          <p:nvPr>
            <p:ph idx="1"/>
          </p:nvPr>
        </p:nvSpPr>
        <p:spPr>
          <a:xfrm>
            <a:off x="130450" y="990600"/>
            <a:ext cx="4441550" cy="5410200"/>
          </a:xfrm>
        </p:spPr>
        <p:txBody>
          <a:bodyPr/>
          <a:lstStyle/>
          <a:p>
            <a:r>
              <a:rPr lang="en-US" sz="1200" dirty="0"/>
              <a:t>Location Depth:</a:t>
            </a:r>
          </a:p>
          <a:p>
            <a:pPr lvl="1"/>
            <a:r>
              <a:rPr lang="en-US" sz="1200" dirty="0"/>
              <a:t>About </a:t>
            </a:r>
            <a:r>
              <a:rPr lang="en-US" sz="1200" b="1" dirty="0"/>
              <a:t>4,500 m </a:t>
            </a:r>
            <a:r>
              <a:rPr lang="en-US" sz="1200" dirty="0"/>
              <a:t>deep (average)</a:t>
            </a:r>
          </a:p>
          <a:p>
            <a:pPr lvl="2"/>
            <a:r>
              <a:rPr lang="en-US" sz="1200" dirty="0"/>
              <a:t>Google Maps Elevation </a:t>
            </a:r>
          </a:p>
          <a:p>
            <a:r>
              <a:rPr lang="en-US" sz="1200" dirty="0"/>
              <a:t>Current Velocity:</a:t>
            </a:r>
          </a:p>
          <a:p>
            <a:pPr lvl="1"/>
            <a:r>
              <a:rPr lang="en-US" sz="1200" b="1" dirty="0"/>
              <a:t>1.9 m/s</a:t>
            </a:r>
            <a:r>
              <a:rPr lang="en-US" sz="1200" dirty="0"/>
              <a:t> (assuming late November)</a:t>
            </a:r>
          </a:p>
          <a:p>
            <a:pPr lvl="2"/>
            <a:r>
              <a:rPr lang="en-US" sz="1200" dirty="0"/>
              <a:t>Coastal Observation Research and Developing Center</a:t>
            </a:r>
          </a:p>
          <a:p>
            <a:r>
              <a:rPr lang="en-US" sz="1200" dirty="0"/>
              <a:t>Location: </a:t>
            </a:r>
          </a:p>
          <a:p>
            <a:pPr lvl="1"/>
            <a:r>
              <a:rPr lang="en-US" sz="1200" dirty="0"/>
              <a:t>100 km off Honolulu Coast</a:t>
            </a:r>
          </a:p>
          <a:p>
            <a:pPr lvl="1"/>
            <a:r>
              <a:rPr lang="en-US" sz="1200" dirty="0"/>
              <a:t>latitude 20.6, longitude -158.4 </a:t>
            </a:r>
          </a:p>
          <a:p>
            <a:pPr lvl="2"/>
            <a:r>
              <a:rPr lang="en-US" sz="1200" dirty="0"/>
              <a:t>Coastal Observation Research and Developing Center</a:t>
            </a:r>
          </a:p>
          <a:p>
            <a:r>
              <a:rPr lang="en-US" sz="1200" dirty="0"/>
              <a:t>Water Density:</a:t>
            </a:r>
          </a:p>
          <a:p>
            <a:pPr lvl="1"/>
            <a:r>
              <a:rPr lang="en-US" sz="1200" b="1" dirty="0"/>
              <a:t>1025 kg/m</a:t>
            </a:r>
            <a:r>
              <a:rPr lang="en-US" sz="1200" b="1" baseline="30000" dirty="0"/>
              <a:t>3</a:t>
            </a:r>
            <a:endParaRPr lang="en-US" sz="1200" b="1" dirty="0"/>
          </a:p>
          <a:p>
            <a:pPr lvl="1"/>
            <a:r>
              <a:rPr lang="en-US" sz="1200" dirty="0"/>
              <a:t>NOAA (National Oceanic and Atmospheric Administration)</a:t>
            </a:r>
          </a:p>
          <a:p>
            <a:pPr lvl="2"/>
            <a:r>
              <a:rPr lang="en-US" sz="1200" u="sng" dirty="0">
                <a:hlinkClick r:id="rId2"/>
              </a:rPr>
              <a:t>ncei.info@noaa.gov</a:t>
            </a:r>
            <a:r>
              <a:rPr lang="en-US" sz="1200" dirty="0"/>
              <a:t>  National Centers for Environmental Information (NCEI) (Andrew Allegra)</a:t>
            </a:r>
          </a:p>
          <a:p>
            <a:pPr lvl="2"/>
            <a:r>
              <a:rPr lang="en-US" sz="1200" dirty="0"/>
              <a:t>“A good estimate of density at the ocean's surface is 1025 kilogram per cubic meter, and specific gravity is therefore 1.025”</a:t>
            </a:r>
            <a:endParaRPr lang="en-US" sz="1600" dirty="0"/>
          </a:p>
          <a:p>
            <a:r>
              <a:rPr lang="en-US" sz="1200" dirty="0"/>
              <a:t>Water Viscosity (dynamic):</a:t>
            </a:r>
          </a:p>
          <a:p>
            <a:pPr lvl="1"/>
            <a:r>
              <a:rPr lang="en-US" sz="1200" dirty="0"/>
              <a:t>1.13(10</a:t>
            </a:r>
            <a:r>
              <a:rPr lang="en-US" sz="1200" baseline="30000" dirty="0"/>
              <a:t>-3</a:t>
            </a:r>
            <a:r>
              <a:rPr lang="en-US" sz="1200" dirty="0"/>
              <a:t>) Pa-s</a:t>
            </a:r>
          </a:p>
          <a:p>
            <a:pPr lvl="1"/>
            <a:r>
              <a:rPr lang="en-US" sz="1200" dirty="0"/>
              <a:t>Matches density provided by NOAA from literature</a:t>
            </a:r>
          </a:p>
          <a:p>
            <a:endParaRPr lang="en-US" sz="2000" dirty="0"/>
          </a:p>
          <a:p>
            <a:pPr lvl="1"/>
            <a:endParaRPr lang="en-US" sz="2000" b="1" dirty="0"/>
          </a:p>
          <a:p>
            <a:pPr lvl="1"/>
            <a:endParaRPr lang="en-US" sz="2000" dirty="0"/>
          </a:p>
          <a:p>
            <a:endParaRPr lang="en-US" dirty="0"/>
          </a:p>
          <a:p>
            <a:pPr marL="0" indent="0">
              <a:buNone/>
            </a:pPr>
            <a:endParaRPr lang="en-US" dirty="0"/>
          </a:p>
        </p:txBody>
      </p:sp>
      <p:sp>
        <p:nvSpPr>
          <p:cNvPr id="8" name="Content Placeholder 2">
            <a:extLst>
              <a:ext uri="{FF2B5EF4-FFF2-40B4-BE49-F238E27FC236}">
                <a16:creationId xmlns:a16="http://schemas.microsoft.com/office/drawing/2014/main" id="{631425C2-3810-4FCE-848D-95AAC0285250}"/>
              </a:ext>
            </a:extLst>
          </p:cNvPr>
          <p:cNvSpPr txBox="1">
            <a:spLocks/>
          </p:cNvSpPr>
          <p:nvPr/>
        </p:nvSpPr>
        <p:spPr>
          <a:xfrm>
            <a:off x="4953000" y="992443"/>
            <a:ext cx="4060550" cy="41129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accent2"/>
                </a:solidFill>
              </a:rPr>
              <a:t>Blade tip to tip Diameter:</a:t>
            </a:r>
          </a:p>
          <a:p>
            <a:pPr lvl="1"/>
            <a:r>
              <a:rPr lang="en-US" sz="1200" b="0" dirty="0"/>
              <a:t>18 m  (9 m Radius from center)</a:t>
            </a:r>
          </a:p>
          <a:p>
            <a:pPr lvl="1"/>
            <a:r>
              <a:rPr lang="en-US" sz="1200" b="0" dirty="0"/>
              <a:t>Blade dimensions provided from test turbine</a:t>
            </a:r>
          </a:p>
          <a:p>
            <a:r>
              <a:rPr lang="en-US" sz="1200" b="0" dirty="0">
                <a:solidFill>
                  <a:schemeClr val="accent2"/>
                </a:solidFill>
              </a:rPr>
              <a:t>Tip Speed Ratio (TSR)</a:t>
            </a:r>
          </a:p>
          <a:p>
            <a:pPr lvl="1"/>
            <a:r>
              <a:rPr lang="en-US" sz="1200" b="0" dirty="0"/>
              <a:t>4.4 (chosen from AeroDyn output)</a:t>
            </a:r>
          </a:p>
          <a:p>
            <a:pPr lvl="1"/>
            <a:r>
              <a:rPr lang="en-US" sz="1200" b="0" dirty="0"/>
              <a:t>Avoids cavitation</a:t>
            </a:r>
          </a:p>
          <a:p>
            <a:r>
              <a:rPr lang="en-US" sz="1200" b="0" dirty="0">
                <a:solidFill>
                  <a:schemeClr val="accent2"/>
                </a:solidFill>
              </a:rPr>
              <a:t>Material of blades</a:t>
            </a:r>
          </a:p>
          <a:p>
            <a:pPr lvl="1"/>
            <a:r>
              <a:rPr lang="en-US" sz="1200" b="0" dirty="0"/>
              <a:t>Aluminum alloy</a:t>
            </a:r>
          </a:p>
          <a:p>
            <a:pPr lvl="1"/>
            <a:r>
              <a:rPr lang="en-US" sz="1200" b="0" dirty="0"/>
              <a:t>Smooth finish to avoid cavitation</a:t>
            </a:r>
          </a:p>
          <a:p>
            <a:pPr lvl="1"/>
            <a:r>
              <a:rPr lang="en-US" sz="1200" b="0" dirty="0"/>
              <a:t>Corrosion resistance</a:t>
            </a:r>
          </a:p>
          <a:p>
            <a:r>
              <a:rPr lang="en-US" sz="1200" b="0" dirty="0">
                <a:solidFill>
                  <a:schemeClr val="accent2"/>
                </a:solidFill>
              </a:rPr>
              <a:t>Blade type</a:t>
            </a:r>
          </a:p>
          <a:p>
            <a:pPr lvl="1"/>
            <a:r>
              <a:rPr lang="en-US" sz="1200" b="0" dirty="0"/>
              <a:t>NACA 63-8xx airfoil</a:t>
            </a:r>
          </a:p>
          <a:p>
            <a:pPr lvl="1"/>
            <a:r>
              <a:rPr lang="en-US" sz="1200" b="0" dirty="0"/>
              <a:t>5 degree set angle</a:t>
            </a:r>
          </a:p>
          <a:p>
            <a:pPr lvl="1"/>
            <a:r>
              <a:rPr lang="en-US" sz="1200" b="0" dirty="0"/>
              <a:t>From literature</a:t>
            </a:r>
          </a:p>
          <a:p>
            <a:pPr marL="457200" lvl="1" indent="0">
              <a:buNone/>
            </a:pPr>
            <a:endParaRPr lang="en-US" sz="2000" b="1" dirty="0"/>
          </a:p>
          <a:p>
            <a:pPr lvl="1"/>
            <a:endParaRPr lang="en-US" sz="2000" dirty="0"/>
          </a:p>
          <a:p>
            <a:pPr marL="0" indent="0">
              <a:buNone/>
            </a:pPr>
            <a:endParaRPr lang="en-US" dirty="0"/>
          </a:p>
          <a:p>
            <a:pPr marL="0" indent="0">
              <a:buFont typeface="Arial" panose="020B0604020202020204" pitchFamily="34" charset="0"/>
              <a:buNone/>
            </a:pPr>
            <a:endParaRPr lang="en-US" dirty="0"/>
          </a:p>
        </p:txBody>
      </p:sp>
      <p:pic>
        <p:nvPicPr>
          <p:cNvPr id="9" name="Picture 8">
            <a:extLst>
              <a:ext uri="{FF2B5EF4-FFF2-40B4-BE49-F238E27FC236}">
                <a16:creationId xmlns:a16="http://schemas.microsoft.com/office/drawing/2014/main" id="{951974A7-51A3-406B-A60B-838C908FB354}"/>
              </a:ext>
            </a:extLst>
          </p:cNvPr>
          <p:cNvPicPr>
            <a:picLocks noChangeAspect="1"/>
          </p:cNvPicPr>
          <p:nvPr/>
        </p:nvPicPr>
        <p:blipFill>
          <a:blip r:embed="rId3"/>
          <a:stretch>
            <a:fillRect/>
          </a:stretch>
        </p:blipFill>
        <p:spPr>
          <a:xfrm>
            <a:off x="5943600" y="4396613"/>
            <a:ext cx="3200400" cy="2461388"/>
          </a:xfrm>
          <a:prstGeom prst="rect">
            <a:avLst/>
          </a:prstGeom>
        </p:spPr>
      </p:pic>
    </p:spTree>
    <p:extLst>
      <p:ext uri="{BB962C8B-B14F-4D97-AF65-F5344CB8AC3E}">
        <p14:creationId xmlns:p14="http://schemas.microsoft.com/office/powerpoint/2010/main" val="132428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8C91-EF05-4ED8-81B4-2FA40590CD7E}"/>
              </a:ext>
            </a:extLst>
          </p:cNvPr>
          <p:cNvSpPr>
            <a:spLocks noGrp="1"/>
          </p:cNvSpPr>
          <p:nvPr>
            <p:ph type="title"/>
          </p:nvPr>
        </p:nvSpPr>
        <p:spPr/>
        <p:txBody>
          <a:bodyPr/>
          <a:lstStyle/>
          <a:p>
            <a:r>
              <a:rPr lang="en-US" dirty="0"/>
              <a:t>Proposed Location</a:t>
            </a:r>
          </a:p>
        </p:txBody>
      </p:sp>
      <p:sp>
        <p:nvSpPr>
          <p:cNvPr id="4" name="Footer Placeholder 3">
            <a:extLst>
              <a:ext uri="{FF2B5EF4-FFF2-40B4-BE49-F238E27FC236}">
                <a16:creationId xmlns:a16="http://schemas.microsoft.com/office/drawing/2014/main" id="{CBAC1E4B-F84E-4D4D-BF7D-7C1E88A60C41}"/>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53A01FAB-5B65-4070-82CE-3CA9AF53136A}"/>
              </a:ext>
            </a:extLst>
          </p:cNvPr>
          <p:cNvSpPr>
            <a:spLocks noGrp="1"/>
          </p:cNvSpPr>
          <p:nvPr>
            <p:ph type="sldNum" sz="quarter" idx="12"/>
          </p:nvPr>
        </p:nvSpPr>
        <p:spPr/>
        <p:txBody>
          <a:bodyPr/>
          <a:lstStyle/>
          <a:p>
            <a:fld id="{33F42015-0FC7-4B0E-8D2B-76EADF48D957}" type="slidenum">
              <a:rPr lang="en-US" smtClean="0"/>
              <a:pPr/>
              <a:t>6</a:t>
            </a:fld>
            <a:endParaRPr lang="en-US"/>
          </a:p>
        </p:txBody>
      </p:sp>
      <p:pic>
        <p:nvPicPr>
          <p:cNvPr id="8" name="Picture 7">
            <a:extLst>
              <a:ext uri="{FF2B5EF4-FFF2-40B4-BE49-F238E27FC236}">
                <a16:creationId xmlns:a16="http://schemas.microsoft.com/office/drawing/2014/main" id="{3CF88885-499F-42BC-A2E8-2BEF1697B2A4}"/>
              </a:ext>
            </a:extLst>
          </p:cNvPr>
          <p:cNvPicPr>
            <a:picLocks noChangeAspect="1"/>
          </p:cNvPicPr>
          <p:nvPr/>
        </p:nvPicPr>
        <p:blipFill>
          <a:blip r:embed="rId2"/>
          <a:stretch>
            <a:fillRect/>
          </a:stretch>
        </p:blipFill>
        <p:spPr>
          <a:xfrm>
            <a:off x="19879" y="990600"/>
            <a:ext cx="3790122" cy="3148956"/>
          </a:xfrm>
          <a:prstGeom prst="rect">
            <a:avLst/>
          </a:prstGeom>
        </p:spPr>
      </p:pic>
      <p:pic>
        <p:nvPicPr>
          <p:cNvPr id="9" name="Picture 8">
            <a:extLst>
              <a:ext uri="{FF2B5EF4-FFF2-40B4-BE49-F238E27FC236}">
                <a16:creationId xmlns:a16="http://schemas.microsoft.com/office/drawing/2014/main" id="{A997DE7A-3C2B-49A7-B389-C563103C86CF}"/>
              </a:ext>
            </a:extLst>
          </p:cNvPr>
          <p:cNvPicPr>
            <a:picLocks noChangeAspect="1"/>
          </p:cNvPicPr>
          <p:nvPr/>
        </p:nvPicPr>
        <p:blipFill>
          <a:blip r:embed="rId3"/>
          <a:stretch>
            <a:fillRect/>
          </a:stretch>
        </p:blipFill>
        <p:spPr>
          <a:xfrm>
            <a:off x="1728996" y="4139556"/>
            <a:ext cx="371888" cy="743776"/>
          </a:xfrm>
          <a:prstGeom prst="rect">
            <a:avLst/>
          </a:prstGeom>
        </p:spPr>
      </p:pic>
      <p:sp>
        <p:nvSpPr>
          <p:cNvPr id="10" name="Content Placeholder 2">
            <a:extLst>
              <a:ext uri="{FF2B5EF4-FFF2-40B4-BE49-F238E27FC236}">
                <a16:creationId xmlns:a16="http://schemas.microsoft.com/office/drawing/2014/main" id="{A22544E0-476B-45ED-B18D-C7398085D212}"/>
              </a:ext>
            </a:extLst>
          </p:cNvPr>
          <p:cNvSpPr>
            <a:spLocks noGrp="1"/>
          </p:cNvSpPr>
          <p:nvPr>
            <p:ph idx="1"/>
          </p:nvPr>
        </p:nvSpPr>
        <p:spPr>
          <a:xfrm>
            <a:off x="94665" y="4883332"/>
            <a:ext cx="3711228" cy="662971"/>
          </a:xfrm>
        </p:spPr>
        <p:txBody>
          <a:bodyPr/>
          <a:lstStyle/>
          <a:p>
            <a:pPr marL="0" indent="0" algn="ctr">
              <a:buNone/>
            </a:pPr>
            <a:r>
              <a:rPr lang="en-US" sz="1800" dirty="0"/>
              <a:t>Depth approximation from Google Maps Elevation </a:t>
            </a:r>
          </a:p>
          <a:p>
            <a:pPr marL="0" indent="0">
              <a:buNone/>
            </a:pPr>
            <a:endParaRPr lang="en-US" dirty="0"/>
          </a:p>
        </p:txBody>
      </p:sp>
      <p:pic>
        <p:nvPicPr>
          <p:cNvPr id="11" name="Picture 10">
            <a:extLst>
              <a:ext uri="{FF2B5EF4-FFF2-40B4-BE49-F238E27FC236}">
                <a16:creationId xmlns:a16="http://schemas.microsoft.com/office/drawing/2014/main" id="{030360C1-537E-47FD-9E2D-27359DE494F5}"/>
              </a:ext>
            </a:extLst>
          </p:cNvPr>
          <p:cNvPicPr>
            <a:picLocks noChangeAspect="1"/>
          </p:cNvPicPr>
          <p:nvPr/>
        </p:nvPicPr>
        <p:blipFill>
          <a:blip r:embed="rId4"/>
          <a:stretch>
            <a:fillRect/>
          </a:stretch>
        </p:blipFill>
        <p:spPr>
          <a:xfrm>
            <a:off x="3805893" y="2753573"/>
            <a:ext cx="5318228" cy="3556670"/>
          </a:xfrm>
          <a:prstGeom prst="rect">
            <a:avLst/>
          </a:prstGeom>
        </p:spPr>
      </p:pic>
      <p:pic>
        <p:nvPicPr>
          <p:cNvPr id="12" name="Picture 11">
            <a:extLst>
              <a:ext uri="{FF2B5EF4-FFF2-40B4-BE49-F238E27FC236}">
                <a16:creationId xmlns:a16="http://schemas.microsoft.com/office/drawing/2014/main" id="{756CBA07-76FC-4F5F-B124-0B3CAE2CD0C3}"/>
              </a:ext>
            </a:extLst>
          </p:cNvPr>
          <p:cNvPicPr>
            <a:picLocks noChangeAspect="1"/>
          </p:cNvPicPr>
          <p:nvPr/>
        </p:nvPicPr>
        <p:blipFill>
          <a:blip r:embed="rId5"/>
          <a:stretch>
            <a:fillRect/>
          </a:stretch>
        </p:blipFill>
        <p:spPr>
          <a:xfrm>
            <a:off x="6624100" y="2009796"/>
            <a:ext cx="371888" cy="743776"/>
          </a:xfrm>
          <a:prstGeom prst="rect">
            <a:avLst/>
          </a:prstGeom>
        </p:spPr>
      </p:pic>
      <p:sp>
        <p:nvSpPr>
          <p:cNvPr id="13" name="Content Placeholder 2">
            <a:extLst>
              <a:ext uri="{FF2B5EF4-FFF2-40B4-BE49-F238E27FC236}">
                <a16:creationId xmlns:a16="http://schemas.microsoft.com/office/drawing/2014/main" id="{BBDE5BB8-CD8C-4D7D-88AA-4F51CFCDA1EA}"/>
              </a:ext>
            </a:extLst>
          </p:cNvPr>
          <p:cNvSpPr txBox="1">
            <a:spLocks/>
          </p:cNvSpPr>
          <p:nvPr/>
        </p:nvSpPr>
        <p:spPr>
          <a:xfrm>
            <a:off x="4323585" y="1338687"/>
            <a:ext cx="4916430" cy="58055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7200" b="0" dirty="0">
                <a:solidFill>
                  <a:schemeClr val="accent2"/>
                </a:solidFill>
              </a:rPr>
              <a:t>Current Velocity &amp; Location from Coastal Observation Research and Developing Center</a:t>
            </a:r>
          </a:p>
          <a:p>
            <a:pPr marL="0" indent="0">
              <a:buFont typeface="Arial" panose="020B0604020202020204" pitchFamily="34" charset="0"/>
              <a:buNone/>
            </a:pPr>
            <a:endParaRPr lang="en-US" dirty="0"/>
          </a:p>
        </p:txBody>
      </p:sp>
      <p:sp>
        <p:nvSpPr>
          <p:cNvPr id="14" name="Rectangle 13">
            <a:extLst>
              <a:ext uri="{FF2B5EF4-FFF2-40B4-BE49-F238E27FC236}">
                <a16:creationId xmlns:a16="http://schemas.microsoft.com/office/drawing/2014/main" id="{DFAC92B1-F4C6-4628-96B3-0D469F273967}"/>
              </a:ext>
            </a:extLst>
          </p:cNvPr>
          <p:cNvSpPr/>
          <p:nvPr/>
        </p:nvSpPr>
        <p:spPr>
          <a:xfrm>
            <a:off x="5943600" y="4724400"/>
            <a:ext cx="914400" cy="304800"/>
          </a:xfrm>
          <a:prstGeom prst="rect">
            <a:avLst/>
          </a:prstGeom>
          <a:noFill/>
          <a:ln w="28575" cap="flat" cmpd="sng" algn="ctr">
            <a:solidFill>
              <a:srgbClr val="FF0000"/>
            </a:solidFill>
            <a:prstDash val="dashDot"/>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62DB4CED-E5A1-4BD4-9C4B-51DA43B08CEE}"/>
              </a:ext>
            </a:extLst>
          </p:cNvPr>
          <p:cNvPicPr>
            <a:picLocks noChangeAspect="1"/>
          </p:cNvPicPr>
          <p:nvPr/>
        </p:nvPicPr>
        <p:blipFill>
          <a:blip r:embed="rId6"/>
          <a:stretch>
            <a:fillRect/>
          </a:stretch>
        </p:blipFill>
        <p:spPr>
          <a:xfrm>
            <a:off x="5824777" y="3446549"/>
            <a:ext cx="1490423" cy="175115"/>
          </a:xfrm>
          <a:prstGeom prst="rect">
            <a:avLst/>
          </a:prstGeom>
        </p:spPr>
      </p:pic>
      <p:sp>
        <p:nvSpPr>
          <p:cNvPr id="16" name="Rectangle 15">
            <a:extLst>
              <a:ext uri="{FF2B5EF4-FFF2-40B4-BE49-F238E27FC236}">
                <a16:creationId xmlns:a16="http://schemas.microsoft.com/office/drawing/2014/main" id="{CB94D6FA-BA8C-4A5F-A114-FC7928C64A04}"/>
              </a:ext>
            </a:extLst>
          </p:cNvPr>
          <p:cNvSpPr/>
          <p:nvPr/>
        </p:nvSpPr>
        <p:spPr>
          <a:xfrm>
            <a:off x="461238" y="3414302"/>
            <a:ext cx="1329879" cy="268940"/>
          </a:xfrm>
          <a:prstGeom prst="rect">
            <a:avLst/>
          </a:prstGeom>
          <a:noFill/>
          <a:ln w="28575" cap="flat" cmpd="sng" algn="ctr">
            <a:solidFill>
              <a:srgbClr val="FF0000"/>
            </a:solidFill>
            <a:prstDash val="dashDot"/>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44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F182-33E7-4936-A3FD-B7BE5B18DC55}"/>
              </a:ext>
            </a:extLst>
          </p:cNvPr>
          <p:cNvSpPr>
            <a:spLocks noGrp="1"/>
          </p:cNvSpPr>
          <p:nvPr>
            <p:ph type="title"/>
          </p:nvPr>
        </p:nvSpPr>
        <p:spPr/>
        <p:txBody>
          <a:bodyPr/>
          <a:lstStyle/>
          <a:p>
            <a:r>
              <a:rPr lang="en-US" dirty="0"/>
              <a:t>Theoretical Velocity Profile @ Location</a:t>
            </a:r>
          </a:p>
        </p:txBody>
      </p:sp>
      <p:sp>
        <p:nvSpPr>
          <p:cNvPr id="4" name="Footer Placeholder 3">
            <a:extLst>
              <a:ext uri="{FF2B5EF4-FFF2-40B4-BE49-F238E27FC236}">
                <a16:creationId xmlns:a16="http://schemas.microsoft.com/office/drawing/2014/main" id="{AF5B54B1-88AA-47A2-BA7F-AED978E3F833}"/>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FCAE0303-8082-485A-9FB0-1EE6F64EAB92}"/>
              </a:ext>
            </a:extLst>
          </p:cNvPr>
          <p:cNvSpPr>
            <a:spLocks noGrp="1"/>
          </p:cNvSpPr>
          <p:nvPr>
            <p:ph type="sldNum" sz="quarter" idx="12"/>
          </p:nvPr>
        </p:nvSpPr>
        <p:spPr/>
        <p:txBody>
          <a:bodyPr/>
          <a:lstStyle/>
          <a:p>
            <a:fld id="{33F42015-0FC7-4B0E-8D2B-76EADF48D957}" type="slidenum">
              <a:rPr lang="en-US" smtClean="0"/>
              <a:pPr/>
              <a:t>7</a:t>
            </a:fld>
            <a:endParaRPr lang="en-US"/>
          </a:p>
        </p:txBody>
      </p:sp>
      <p:pic>
        <p:nvPicPr>
          <p:cNvPr id="6" name="Picture 5">
            <a:extLst>
              <a:ext uri="{FF2B5EF4-FFF2-40B4-BE49-F238E27FC236}">
                <a16:creationId xmlns:a16="http://schemas.microsoft.com/office/drawing/2014/main" id="{3D8780E7-7C78-4EFC-B473-80A411478B2B}"/>
              </a:ext>
            </a:extLst>
          </p:cNvPr>
          <p:cNvPicPr>
            <a:picLocks noChangeAspect="1"/>
          </p:cNvPicPr>
          <p:nvPr/>
        </p:nvPicPr>
        <p:blipFill>
          <a:blip r:embed="rId2"/>
          <a:stretch>
            <a:fillRect/>
          </a:stretch>
        </p:blipFill>
        <p:spPr>
          <a:xfrm>
            <a:off x="304800" y="914559"/>
            <a:ext cx="4267200" cy="546305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C2203EA-0075-4D3E-8407-FF42A4331467}"/>
                  </a:ext>
                </a:extLst>
              </p:cNvPr>
              <p:cNvSpPr txBox="1"/>
              <p:nvPr/>
            </p:nvSpPr>
            <p:spPr>
              <a:xfrm>
                <a:off x="4648200" y="1087956"/>
                <a:ext cx="4267200" cy="4674100"/>
              </a:xfrm>
              <a:prstGeom prst="rect">
                <a:avLst/>
              </a:prstGeom>
              <a:noFill/>
            </p:spPr>
            <p:txBody>
              <a:bodyPr wrap="square" rtlCol="0">
                <a:spAutoFit/>
              </a:bodyPr>
              <a:lstStyle/>
              <a:p>
                <a:r>
                  <a:rPr lang="en-US" dirty="0"/>
                  <a:t>Power Law</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h</m:t>
                          </m:r>
                        </m:e>
                      </m:d>
                      <m:r>
                        <a:rPr lang="en-US" i="1">
                          <a:latin typeface="Cambria Math" panose="02040503050406030204" pitchFamily="18" charset="0"/>
                        </a:rPr>
                        <m:t>=1.615</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h</m:t>
                                  </m:r>
                                </m:num>
                                <m:den>
                                  <m:r>
                                    <a:rPr lang="en-US" i="1">
                                      <a:latin typeface="Cambria Math" panose="02040503050406030204" pitchFamily="18" charset="0"/>
                                    </a:rPr>
                                    <m:t>(0.32)(4500)</m:t>
                                  </m:r>
                                </m:den>
                              </m:f>
                            </m:e>
                          </m:d>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7</m:t>
                              </m:r>
                            </m:den>
                          </m:f>
                        </m:sup>
                      </m:sSup>
                    </m:oMath>
                  </m:oMathPara>
                </a14:m>
                <a:endParaRPr lang="en-US" dirty="0"/>
              </a:p>
              <a:p>
                <a:endParaRPr lang="en-US" dirty="0"/>
              </a:p>
              <a:p>
                <a:pPr marL="457200" indent="-457200" algn="l">
                  <a:buFont typeface="Arial" panose="020B0604020202020204" pitchFamily="34" charset="0"/>
                  <a:buChar char="•"/>
                </a:pPr>
                <a:r>
                  <a:rPr lang="en-US" sz="1600" b="0" dirty="0"/>
                  <a:t>The 1/7 power law was used and a bed roughness value of 0.32 was assumed which corresponds to a typical value used in shelf-sea oceanographic research</a:t>
                </a:r>
              </a:p>
              <a:p>
                <a:endParaRPr lang="en-US" dirty="0"/>
              </a:p>
              <a:p>
                <a:r>
                  <a:rPr lang="en-US" dirty="0"/>
                  <a:t>Parabolic</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h</m:t>
                          </m:r>
                        </m:e>
                      </m:d>
                      <m:r>
                        <a:rPr lang="en-US" i="1">
                          <a:latin typeface="Cambria Math" panose="02040503050406030204" pitchFamily="18" charset="0"/>
                        </a:rPr>
                        <m:t>=0.00042</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2</m:t>
                                  </m:r>
                                </m:sup>
                              </m:sSup>
                            </m:num>
                            <m:den>
                              <m:r>
                                <a:rPr lang="en-US" i="1">
                                  <a:latin typeface="Cambria Math" panose="02040503050406030204" pitchFamily="18" charset="0"/>
                                </a:rPr>
                                <m:t>4500</m:t>
                              </m:r>
                            </m:den>
                          </m:f>
                          <m:r>
                            <a:rPr lang="en-US" i="1">
                              <a:latin typeface="Cambria Math" panose="02040503050406030204" pitchFamily="18" charset="0"/>
                            </a:rPr>
                            <m:t>−2</m:t>
                          </m:r>
                          <m:r>
                            <a:rPr lang="en-US" i="1">
                              <a:latin typeface="Cambria Math" panose="02040503050406030204" pitchFamily="18" charset="0"/>
                            </a:rPr>
                            <m:t>h</m:t>
                          </m:r>
                        </m:e>
                      </m:d>
                    </m:oMath>
                  </m:oMathPara>
                </a14:m>
                <a:endParaRPr lang="en-US" dirty="0"/>
              </a:p>
              <a:p>
                <a:endParaRPr lang="en-US" dirty="0"/>
              </a:p>
              <a:p>
                <a:pPr marL="342900" indent="-342900" algn="l">
                  <a:buFont typeface="Arial" panose="020B0604020202020204" pitchFamily="34" charset="0"/>
                  <a:buChar char="•"/>
                </a:pPr>
                <a:r>
                  <a:rPr lang="en-US" sz="1600" b="0" dirty="0"/>
                  <a:t>Usually used for air, shown for comparison purposes</a:t>
                </a:r>
              </a:p>
            </p:txBody>
          </p:sp>
        </mc:Choice>
        <mc:Fallback xmlns="">
          <p:sp>
            <p:nvSpPr>
              <p:cNvPr id="7" name="TextBox 6">
                <a:extLst>
                  <a:ext uri="{FF2B5EF4-FFF2-40B4-BE49-F238E27FC236}">
                    <a16:creationId xmlns:a16="http://schemas.microsoft.com/office/drawing/2014/main" id="{BC2203EA-0075-4D3E-8407-FF42A4331467}"/>
                  </a:ext>
                </a:extLst>
              </p:cNvPr>
              <p:cNvSpPr txBox="1">
                <a:spLocks noRot="1" noChangeAspect="1" noMove="1" noResize="1" noEditPoints="1" noAdjustHandles="1" noChangeArrowheads="1" noChangeShapeType="1" noTextEdit="1"/>
              </p:cNvSpPr>
              <p:nvPr/>
            </p:nvSpPr>
            <p:spPr>
              <a:xfrm>
                <a:off x="4648200" y="1087956"/>
                <a:ext cx="4267200" cy="4674100"/>
              </a:xfrm>
              <a:prstGeom prst="rect">
                <a:avLst/>
              </a:prstGeom>
              <a:blipFill>
                <a:blip r:embed="rId3"/>
                <a:stretch>
                  <a:fillRect l="-571" t="-652" r="-1571" b="-782"/>
                </a:stretch>
              </a:blipFill>
            </p:spPr>
            <p:txBody>
              <a:bodyPr/>
              <a:lstStyle/>
              <a:p>
                <a:r>
                  <a:rPr lang="en-US">
                    <a:noFill/>
                  </a:rPr>
                  <a:t> </a:t>
                </a:r>
              </a:p>
            </p:txBody>
          </p:sp>
        </mc:Fallback>
      </mc:AlternateContent>
    </p:spTree>
    <p:extLst>
      <p:ext uri="{BB962C8B-B14F-4D97-AF65-F5344CB8AC3E}">
        <p14:creationId xmlns:p14="http://schemas.microsoft.com/office/powerpoint/2010/main" val="98609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72A1-DBD4-4688-92EB-03D4D1E856DC}"/>
              </a:ext>
            </a:extLst>
          </p:cNvPr>
          <p:cNvSpPr>
            <a:spLocks noGrp="1"/>
          </p:cNvSpPr>
          <p:nvPr>
            <p:ph type="title"/>
          </p:nvPr>
        </p:nvSpPr>
        <p:spPr/>
        <p:txBody>
          <a:bodyPr/>
          <a:lstStyle/>
          <a:p>
            <a:r>
              <a:rPr lang="en-US" dirty="0"/>
              <a:t>Blade Element Momentum Theory (BEM)</a:t>
            </a:r>
          </a:p>
        </p:txBody>
      </p:sp>
      <p:sp>
        <p:nvSpPr>
          <p:cNvPr id="4" name="Footer Placeholder 3">
            <a:extLst>
              <a:ext uri="{FF2B5EF4-FFF2-40B4-BE49-F238E27FC236}">
                <a16:creationId xmlns:a16="http://schemas.microsoft.com/office/drawing/2014/main" id="{6DFEAFAA-06B0-49D6-AC91-D06D333280A1}"/>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3DE1B1BA-1D41-4D73-9B99-31C162E27735}"/>
              </a:ext>
            </a:extLst>
          </p:cNvPr>
          <p:cNvSpPr>
            <a:spLocks noGrp="1"/>
          </p:cNvSpPr>
          <p:nvPr>
            <p:ph type="sldNum" sz="quarter" idx="12"/>
          </p:nvPr>
        </p:nvSpPr>
        <p:spPr/>
        <p:txBody>
          <a:bodyPr/>
          <a:lstStyle/>
          <a:p>
            <a:fld id="{33F42015-0FC7-4B0E-8D2B-76EADF48D957}" type="slidenum">
              <a:rPr lang="en-US" smtClean="0"/>
              <a:pPr/>
              <a:t>8</a:t>
            </a:fld>
            <a:endParaRPr lang="en-US"/>
          </a:p>
        </p:txBody>
      </p:sp>
      <p:sp>
        <p:nvSpPr>
          <p:cNvPr id="6" name="Content Placeholder 2">
            <a:extLst>
              <a:ext uri="{FF2B5EF4-FFF2-40B4-BE49-F238E27FC236}">
                <a16:creationId xmlns:a16="http://schemas.microsoft.com/office/drawing/2014/main" id="{4772F37F-2039-4818-9DE1-5AD65DF7E821}"/>
              </a:ext>
            </a:extLst>
          </p:cNvPr>
          <p:cNvSpPr>
            <a:spLocks noGrp="1"/>
          </p:cNvSpPr>
          <p:nvPr>
            <p:ph idx="1"/>
          </p:nvPr>
        </p:nvSpPr>
        <p:spPr>
          <a:xfrm>
            <a:off x="28433" y="2121431"/>
            <a:ext cx="9144000" cy="4541520"/>
          </a:xfrm>
        </p:spPr>
        <p:txBody>
          <a:bodyPr>
            <a:normAutofit fontScale="85000" lnSpcReduction="20000"/>
          </a:bodyPr>
          <a:lstStyle/>
          <a:p>
            <a:r>
              <a:rPr lang="en-US" dirty="0"/>
              <a:t>Analytical model that iterates between:</a:t>
            </a:r>
          </a:p>
          <a:p>
            <a:pPr lvl="1"/>
            <a:r>
              <a:rPr lang="en-US" u="sng" dirty="0"/>
              <a:t>Momentum Theory</a:t>
            </a:r>
            <a:r>
              <a:rPr lang="en-US" dirty="0"/>
              <a:t> - used to derive axial and circumferential inflow factors</a:t>
            </a:r>
          </a:p>
          <a:p>
            <a:pPr lvl="1"/>
            <a:r>
              <a:rPr lang="en-US" u="sng" dirty="0"/>
              <a:t>Blade Element Theory</a:t>
            </a:r>
            <a:r>
              <a:rPr lang="en-US" dirty="0"/>
              <a:t> – used to model the section drag and torque</a:t>
            </a:r>
          </a:p>
          <a:p>
            <a:r>
              <a:rPr lang="en-US" dirty="0"/>
              <a:t>Originally published by Glauert in 1935.</a:t>
            </a:r>
          </a:p>
          <a:p>
            <a:r>
              <a:rPr lang="en-US" dirty="0"/>
              <a:t>Blade is divided into elements along the length and 2D aerodynamic forces and moments are calculated at nodes (one node per element) as distributed loads per unit length using an annular control volume.</a:t>
            </a:r>
          </a:p>
          <a:p>
            <a:r>
              <a:rPr lang="en-US" dirty="0"/>
              <a:t>Loads are integrated over the blade length to approximate 3D loads over the entire blade.</a:t>
            </a:r>
          </a:p>
          <a:p>
            <a:r>
              <a:rPr lang="en-US" u="sng" dirty="0"/>
              <a:t>Assumptions:</a:t>
            </a:r>
            <a:r>
              <a:rPr lang="en-US" dirty="0"/>
              <a:t>  Uniform and steady inflow over the annular elements, zero flow along the blade length, annular CV’s independent of each other</a:t>
            </a:r>
            <a:endParaRPr lang="en-US" u="sng" dirty="0"/>
          </a:p>
          <a:p>
            <a:r>
              <a:rPr lang="en-US" u="sng" dirty="0"/>
              <a:t>Positives:</a:t>
            </a:r>
            <a:r>
              <a:rPr lang="en-US" dirty="0"/>
              <a:t> BEM theory models are fast and efficient, thus a large number of trials can be run before the use of higher cost computational tools.</a:t>
            </a:r>
          </a:p>
          <a:p>
            <a:r>
              <a:rPr lang="en-US" u="sng" dirty="0"/>
              <a:t>Negatives:</a:t>
            </a:r>
            <a:r>
              <a:rPr lang="en-US" dirty="0"/>
              <a:t> Not suitable for accurate estimation of wake effects, complex 3D flow or dynamic stall, and </a:t>
            </a:r>
            <a:r>
              <a:rPr lang="en-US" dirty="0" err="1"/>
              <a:t>chordwise</a:t>
            </a:r>
            <a:r>
              <a:rPr lang="en-US" dirty="0"/>
              <a:t> loading.</a:t>
            </a:r>
          </a:p>
        </p:txBody>
      </p:sp>
      <p:pic>
        <p:nvPicPr>
          <p:cNvPr id="7" name="Picture 6">
            <a:extLst>
              <a:ext uri="{FF2B5EF4-FFF2-40B4-BE49-F238E27FC236}">
                <a16:creationId xmlns:a16="http://schemas.microsoft.com/office/drawing/2014/main" id="{7C0BBB8F-09C5-40E1-8267-3BD52F5908AC}"/>
              </a:ext>
            </a:extLst>
          </p:cNvPr>
          <p:cNvPicPr>
            <a:picLocks noChangeAspect="1"/>
          </p:cNvPicPr>
          <p:nvPr/>
        </p:nvPicPr>
        <p:blipFill>
          <a:blip r:embed="rId2"/>
          <a:stretch>
            <a:fillRect/>
          </a:stretch>
        </p:blipFill>
        <p:spPr>
          <a:xfrm>
            <a:off x="5562600" y="763717"/>
            <a:ext cx="2042291" cy="1530687"/>
          </a:xfrm>
          <a:prstGeom prst="rect">
            <a:avLst/>
          </a:prstGeom>
        </p:spPr>
      </p:pic>
      <p:pic>
        <p:nvPicPr>
          <p:cNvPr id="8" name="Picture 7">
            <a:extLst>
              <a:ext uri="{FF2B5EF4-FFF2-40B4-BE49-F238E27FC236}">
                <a16:creationId xmlns:a16="http://schemas.microsoft.com/office/drawing/2014/main" id="{D3EAEA9A-C8CE-43D8-A174-3DB0AA7882D7}"/>
              </a:ext>
            </a:extLst>
          </p:cNvPr>
          <p:cNvPicPr>
            <a:picLocks noChangeAspect="1"/>
          </p:cNvPicPr>
          <p:nvPr/>
        </p:nvPicPr>
        <p:blipFill>
          <a:blip r:embed="rId3"/>
          <a:stretch>
            <a:fillRect/>
          </a:stretch>
        </p:blipFill>
        <p:spPr>
          <a:xfrm>
            <a:off x="1304331" y="763717"/>
            <a:ext cx="2499504" cy="1380460"/>
          </a:xfrm>
          <a:prstGeom prst="rect">
            <a:avLst/>
          </a:prstGeom>
        </p:spPr>
      </p:pic>
    </p:spTree>
    <p:extLst>
      <p:ext uri="{BB962C8B-B14F-4D97-AF65-F5344CB8AC3E}">
        <p14:creationId xmlns:p14="http://schemas.microsoft.com/office/powerpoint/2010/main" val="200209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98E1-9582-4C21-879A-F8F119C2848D}"/>
              </a:ext>
            </a:extLst>
          </p:cNvPr>
          <p:cNvSpPr>
            <a:spLocks noGrp="1"/>
          </p:cNvSpPr>
          <p:nvPr>
            <p:ph type="title"/>
          </p:nvPr>
        </p:nvSpPr>
        <p:spPr/>
        <p:txBody>
          <a:bodyPr/>
          <a:lstStyle/>
          <a:p>
            <a:r>
              <a:rPr lang="en-US" dirty="0"/>
              <a:t>AeroDyn software</a:t>
            </a:r>
          </a:p>
        </p:txBody>
      </p:sp>
      <p:sp>
        <p:nvSpPr>
          <p:cNvPr id="4" name="Footer Placeholder 3">
            <a:extLst>
              <a:ext uri="{FF2B5EF4-FFF2-40B4-BE49-F238E27FC236}">
                <a16:creationId xmlns:a16="http://schemas.microsoft.com/office/drawing/2014/main" id="{20E55154-4670-48EC-9622-34E62C3BADCD}"/>
              </a:ext>
            </a:extLst>
          </p:cNvPr>
          <p:cNvSpPr>
            <a:spLocks noGrp="1"/>
          </p:cNvSpPr>
          <p:nvPr>
            <p:ph type="ftr" sz="quarter" idx="11"/>
          </p:nvPr>
        </p:nvSpPr>
        <p:spPr/>
        <p:txBody>
          <a:bodyPr/>
          <a:lstStyle/>
          <a:p>
            <a:r>
              <a:rPr lang="en-US"/>
              <a:t>TFAWS 2020 – August 18-20, 2020</a:t>
            </a:r>
            <a:endParaRPr lang="en-US" dirty="0"/>
          </a:p>
        </p:txBody>
      </p:sp>
      <p:sp>
        <p:nvSpPr>
          <p:cNvPr id="5" name="Slide Number Placeholder 4">
            <a:extLst>
              <a:ext uri="{FF2B5EF4-FFF2-40B4-BE49-F238E27FC236}">
                <a16:creationId xmlns:a16="http://schemas.microsoft.com/office/drawing/2014/main" id="{4800B8A3-B903-4F9F-98F6-D53BCA7D9B11}"/>
              </a:ext>
            </a:extLst>
          </p:cNvPr>
          <p:cNvSpPr>
            <a:spLocks noGrp="1"/>
          </p:cNvSpPr>
          <p:nvPr>
            <p:ph type="sldNum" sz="quarter" idx="12"/>
          </p:nvPr>
        </p:nvSpPr>
        <p:spPr/>
        <p:txBody>
          <a:bodyPr/>
          <a:lstStyle/>
          <a:p>
            <a:fld id="{33F42015-0FC7-4B0E-8D2B-76EADF48D957}" type="slidenum">
              <a:rPr lang="en-US" smtClean="0"/>
              <a:pPr/>
              <a:t>9</a:t>
            </a:fld>
            <a:endParaRPr lang="en-US"/>
          </a:p>
        </p:txBody>
      </p:sp>
      <p:pic>
        <p:nvPicPr>
          <p:cNvPr id="6" name="Picture 5">
            <a:extLst>
              <a:ext uri="{FF2B5EF4-FFF2-40B4-BE49-F238E27FC236}">
                <a16:creationId xmlns:a16="http://schemas.microsoft.com/office/drawing/2014/main" id="{C3B174F2-92B3-4169-97F9-A69C1A719A5D}"/>
              </a:ext>
            </a:extLst>
          </p:cNvPr>
          <p:cNvPicPr>
            <a:picLocks noChangeAspect="1"/>
          </p:cNvPicPr>
          <p:nvPr/>
        </p:nvPicPr>
        <p:blipFill>
          <a:blip r:embed="rId2"/>
          <a:stretch>
            <a:fillRect/>
          </a:stretch>
        </p:blipFill>
        <p:spPr>
          <a:xfrm>
            <a:off x="6799997" y="1676400"/>
            <a:ext cx="2121671" cy="1482614"/>
          </a:xfrm>
          <a:prstGeom prst="rect">
            <a:avLst/>
          </a:prstGeom>
        </p:spPr>
      </p:pic>
      <p:sp>
        <p:nvSpPr>
          <p:cNvPr id="7" name="Content Placeholder 2">
            <a:extLst>
              <a:ext uri="{FF2B5EF4-FFF2-40B4-BE49-F238E27FC236}">
                <a16:creationId xmlns:a16="http://schemas.microsoft.com/office/drawing/2014/main" id="{58183780-F407-4743-83B6-39D4DF599AF0}"/>
              </a:ext>
            </a:extLst>
          </p:cNvPr>
          <p:cNvSpPr>
            <a:spLocks noGrp="1"/>
          </p:cNvSpPr>
          <p:nvPr>
            <p:ph idx="1"/>
          </p:nvPr>
        </p:nvSpPr>
        <p:spPr>
          <a:xfrm>
            <a:off x="0" y="1371600"/>
            <a:ext cx="9144000" cy="4937671"/>
          </a:xfrm>
        </p:spPr>
        <p:txBody>
          <a:bodyPr>
            <a:normAutofit fontScale="92500" lnSpcReduction="20000"/>
          </a:bodyPr>
          <a:lstStyle/>
          <a:p>
            <a:r>
              <a:rPr lang="en-US" dirty="0"/>
              <a:t>Free BEM theory software from NREL (National Renewable Energy Laboratory) website</a:t>
            </a:r>
          </a:p>
          <a:p>
            <a:r>
              <a:rPr lang="en-US" dirty="0"/>
              <a:t>Run in Matlab</a:t>
            </a:r>
          </a:p>
          <a:p>
            <a:r>
              <a:rPr lang="en-US" dirty="0"/>
              <a:t>Requires 4 input files</a:t>
            </a:r>
          </a:p>
          <a:p>
            <a:pPr lvl="1"/>
            <a:r>
              <a:rPr lang="en-US" dirty="0"/>
              <a:t>Main driver file</a:t>
            </a:r>
          </a:p>
          <a:p>
            <a:pPr lvl="1"/>
            <a:r>
              <a:rPr lang="en-US" dirty="0"/>
              <a:t>Primary input file</a:t>
            </a:r>
          </a:p>
          <a:p>
            <a:pPr lvl="1"/>
            <a:r>
              <a:rPr lang="en-US" dirty="0"/>
              <a:t>Blade geometry file (can use airfoil design software like XFOIL)</a:t>
            </a:r>
          </a:p>
          <a:p>
            <a:pPr lvl="1"/>
            <a:r>
              <a:rPr lang="en-US" dirty="0"/>
              <a:t>Airfoil data file (angle of attack, pressure forces, etc. designed in XFOIL)</a:t>
            </a:r>
          </a:p>
          <a:p>
            <a:r>
              <a:rPr lang="en-US" dirty="0"/>
              <a:t>XFOIL – program that uses 2D panel code to derive lift and drag coefficients for blade elements</a:t>
            </a:r>
          </a:p>
          <a:p>
            <a:r>
              <a:rPr lang="en-US" dirty="0"/>
              <a:t>Generate a Ct and Cp vs. TSR curve for a turbine and can perform a cavitation check at each node for each TSR iteration step.</a:t>
            </a:r>
          </a:p>
          <a:p>
            <a:r>
              <a:rPr lang="en-US" dirty="0"/>
              <a:t>Included file of 0.8m diameter, 3 bladed turbine that was designed and tested in a cavitation tunnel in a paper by </a:t>
            </a:r>
            <a:r>
              <a:rPr lang="en-US" dirty="0" err="1"/>
              <a:t>Bahaj</a:t>
            </a:r>
            <a:r>
              <a:rPr lang="en-US" dirty="0"/>
              <a:t>, Batten, and McCann.</a:t>
            </a:r>
          </a:p>
        </p:txBody>
      </p:sp>
    </p:spTree>
    <p:extLst>
      <p:ext uri="{BB962C8B-B14F-4D97-AF65-F5344CB8AC3E}">
        <p14:creationId xmlns:p14="http://schemas.microsoft.com/office/powerpoint/2010/main" val="1119701628"/>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81E6096581544AB88C532C51559CE4" ma:contentTypeVersion="10" ma:contentTypeDescription="Create a new document." ma:contentTypeScope="" ma:versionID="da06799642b4570517a09e5e82af0b73">
  <xsd:schema xmlns:xsd="http://www.w3.org/2001/XMLSchema" xmlns:xs="http://www.w3.org/2001/XMLSchema" xmlns:p="http://schemas.microsoft.com/office/2006/metadata/properties" xmlns:ns2="d0ad1b5e-1c75-4129-8b2f-4f26d4299fac" xmlns:ns3="c7972e1d-f9ab-47c9-9276-c12ebbd59dbe" targetNamespace="http://schemas.microsoft.com/office/2006/metadata/properties" ma:root="true" ma:fieldsID="3219fd8ced4d46c11ad92d06ab2587b1" ns2:_="" ns3:_="">
    <xsd:import namespace="d0ad1b5e-1c75-4129-8b2f-4f26d4299fac"/>
    <xsd:import namespace="c7972e1d-f9ab-47c9-9276-c12ebbd59d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d1b5e-1c75-4129-8b2f-4f26d4299f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72e1d-f9ab-47c9-9276-c12ebbd59d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631D46-A88B-44F9-B011-0891D5ECFBAB}">
  <ds:schemaRefs>
    <ds:schemaRef ds:uri="http://schemas.microsoft.com/sharepoint/v3/contenttype/forms"/>
  </ds:schemaRefs>
</ds:datastoreItem>
</file>

<file path=customXml/itemProps2.xml><?xml version="1.0" encoding="utf-8"?>
<ds:datastoreItem xmlns:ds="http://schemas.openxmlformats.org/officeDocument/2006/customXml" ds:itemID="{A475F7E1-25EC-49AD-AD10-E5DBBDD78C4A}">
  <ds:schemaRefs>
    <ds:schemaRef ds:uri="http://schemas.microsoft.com/office/infopath/2007/PartnerControls"/>
    <ds:schemaRef ds:uri="http://purl.org/dc/elements/1.1/"/>
    <ds:schemaRef ds:uri="http://schemas.microsoft.com/office/2006/metadata/properties"/>
    <ds:schemaRef ds:uri="95351f8c-3420-49f7-a091-28e53b5dd0e8"/>
    <ds:schemaRef ds:uri="3bbb31d1-623b-489b-bce0-e344ebdbbf16"/>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315F358C-99F8-4A7E-B75B-231C54D929F1}"/>
</file>

<file path=docProps/app.xml><?xml version="1.0" encoding="utf-8"?>
<Properties xmlns="http://schemas.openxmlformats.org/officeDocument/2006/extended-properties" xmlns:vt="http://schemas.openxmlformats.org/officeDocument/2006/docPropsVTypes">
  <TotalTime>22525</TotalTime>
  <Words>2285</Words>
  <Application>Microsoft Office PowerPoint</Application>
  <PresentationFormat>On-screen Show (4:3)</PresentationFormat>
  <Paragraphs>278</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Times</vt:lpstr>
      <vt:lpstr>Times New Roman</vt:lpstr>
      <vt:lpstr>Blank</vt:lpstr>
      <vt:lpstr>MHK Turbine Theoretical Design  Bryan Szloh &amp; Annie Poluse Cleveland State University</vt:lpstr>
      <vt:lpstr>Terminology</vt:lpstr>
      <vt:lpstr>Design Selection Criteria</vt:lpstr>
      <vt:lpstr>Equations Provided in Literature Used in Calculation</vt:lpstr>
      <vt:lpstr>Input / Data Sources</vt:lpstr>
      <vt:lpstr>Proposed Location</vt:lpstr>
      <vt:lpstr>Theoretical Velocity Profile @ Location</vt:lpstr>
      <vt:lpstr>Blade Element Momentum Theory (BEM)</vt:lpstr>
      <vt:lpstr>AeroDyn software</vt:lpstr>
      <vt:lpstr>Calculation Process for Design</vt:lpstr>
      <vt:lpstr>Calculations and Comparative Results</vt:lpstr>
      <vt:lpstr>Using a duct with an MHK turbine</vt:lpstr>
      <vt:lpstr>Environmental Considerations</vt:lpstr>
      <vt:lpstr>Environmental Considerations (cont’d)</vt:lpstr>
      <vt:lpstr>Suggestions for Further Investigation</vt:lpstr>
      <vt:lpstr>Suggestions for Further Investigation</vt:lpstr>
      <vt:lpstr>Suggestions for Further Investigation</vt:lpstr>
      <vt:lpstr>Conclusion</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Bryan</cp:lastModifiedBy>
  <cp:revision>444</cp:revision>
  <cp:lastPrinted>2001-11-30T21:59:45Z</cp:lastPrinted>
  <dcterms:created xsi:type="dcterms:W3CDTF">2001-11-21T21:59:03Z</dcterms:created>
  <dcterms:modified xsi:type="dcterms:W3CDTF">2020-08-10T19:03:14Z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0x0101006781E6096581544AB88C532C51559CE4</vt:lpwstr>
  </property>
</Properties>
</file>