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272" r:id="rId6"/>
    <p:sldId id="273" r:id="rId7"/>
    <p:sldId id="280" r:id="rId8"/>
    <p:sldId id="281" r:id="rId9"/>
    <p:sldId id="284" r:id="rId10"/>
    <p:sldId id="276" r:id="rId11"/>
    <p:sldId id="283" r:id="rId12"/>
    <p:sldId id="277" r:id="rId13"/>
    <p:sldId id="278" r:id="rId14"/>
    <p:sldId id="285" r:id="rId15"/>
    <p:sldId id="279" r:id="rId16"/>
    <p:sldId id="282" r:id="rId17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0909" autoAdjust="0"/>
  </p:normalViewPr>
  <p:slideViewPr>
    <p:cSldViewPr>
      <p:cViewPr varScale="1">
        <p:scale>
          <a:sx n="105" d="100"/>
          <a:sy n="105" d="100"/>
        </p:scale>
        <p:origin x="1662" y="96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Hibbard R. R., “Equilibrium Temperatures of Ideal Spectrally Selective Surfaces,”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Solar Energy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, Vol. 5, No. 4, Oct. 1961, pp. 129–132.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White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 paints are scattering particles held together by a binder (alpha 9% epsilon 90%) second surface mirrors transparent to the suns radiation but not IR with a metallic reflector (alpha 9% epsilon 91%)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White paint absorbs 15% solar spectrum TCC absorbs .2%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Proposed coating, low absorption high emittance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In accordance with space policy directives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" pitchFamily="18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Model validation with initial</a:t>
            </a:r>
            <a:r>
              <a:rPr lang="en-US" baseline="0" dirty="0" smtClean="0"/>
              <a:t> temperature decay after 1800sec as well as orbit oscillation effect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TRL (3-4) from lab testing TRL (5-6) with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cubesat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 mission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Redundancies in temperature measurements and samples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Thermally isolate samples from </a:t>
            </a:r>
            <a:r>
              <a:rPr lang="en-US" dirty="0" err="1" smtClean="0"/>
              <a:t>cubesat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20</a:t>
            </a:r>
            <a:r>
              <a:rPr lang="en-US" baseline="0" dirty="0" smtClean="0"/>
              <a:t> mm (.7874”) housing cover opening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25.4 mm (1”) sample diameter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3.175 mm (.125”) spacing between sample and housing cover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ISS orbit</a:t>
            </a:r>
            <a:r>
              <a:rPr lang="en-US" baseline="0" dirty="0" smtClean="0"/>
              <a:t> period 5560 sec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Samples discretized 9 in angular direction, 5 in radial direction and 3 in height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Kevlar dia. .36mm (.014”)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TC 4 lead wire configuration (dia. = .127mm)(.005”)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Anderson, B. J., C. G. Justus, and G. W. Batts. "Guidelines for the selection of near-earth thermal environment parameters for spacecraft design." (2001).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4EB3394-C6D7-4E36-8629-F3B86D320033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15DE1D9-73A7-47FB-AF51-9C6DC96F4794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6849E00-64D3-487D-BE4D-460FC40D6054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63F5D23-5FD9-4D90-BCC1-1E0A2962A3FD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4A0FBBA-69B2-47DB-BE0E-BDC4BD84D724}" type="datetime1">
              <a:rPr lang="en-US" smtClean="0"/>
              <a:t>8/12/2020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6DE48284-C104-4573-BD6B-B5205FD95BD9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C10F8DD7-72C1-4EE1-A064-F92A3DAF944E}" type="datetime1">
              <a:rPr lang="en-US" smtClean="0"/>
              <a:t>8/12/2020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02C7DB6-9E82-4721-B171-A34E4CEE69A5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DE184D1-A14A-4228-84FF-A31D05E17360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A0FC6C-8035-48FA-A1CA-671029348871}" type="datetime1">
              <a:rPr lang="en-US" smtClean="0"/>
              <a:t>8/12/2020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79" y="1763232"/>
            <a:ext cx="3521441" cy="4460491"/>
          </a:xfrm>
          <a:prstGeom prst="rect">
            <a:avLst/>
          </a:prstGeom>
          <a:noFill/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Kevin Bauer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43200" y="1524000"/>
            <a:ext cx="6134100" cy="1600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Passive Thermal Coating Observatory Operating in Low-Earth Orbit (PATCOOL)</a:t>
            </a:r>
            <a:r>
              <a:rPr lang="en-US" sz="3200" b="0" dirty="0" smtClean="0">
                <a:ea typeface="ＭＳ Ｐゴシック" charset="-128"/>
              </a:rPr>
              <a:t/>
            </a:r>
            <a:br>
              <a:rPr lang="en-US" sz="3200" b="0" dirty="0" smtClean="0">
                <a:ea typeface="ＭＳ Ｐゴシック" charset="-128"/>
              </a:rPr>
            </a:br>
            <a:r>
              <a:rPr lang="en-US" sz="3200" b="0" dirty="0" smtClean="0">
                <a:ea typeface="ＭＳ Ｐゴシック" charset="-128"/>
              </a:rPr>
              <a:t> </a:t>
            </a:r>
            <a:r>
              <a:rPr lang="en-US" sz="2400" b="0" dirty="0" smtClean="0">
                <a:ea typeface="ＭＳ Ｐゴシック" charset="-128"/>
              </a:rPr>
              <a:t>Kevin Bauer</a:t>
            </a:r>
            <a:br>
              <a:rPr lang="en-US" sz="2400" b="0" dirty="0" smtClean="0">
                <a:ea typeface="ＭＳ Ｐゴシック" charset="-128"/>
              </a:rPr>
            </a:br>
            <a:r>
              <a:rPr lang="en-US" sz="2400" b="0" dirty="0" smtClean="0">
                <a:ea typeface="ＭＳ Ｐゴシック" charset="-128"/>
              </a:rPr>
              <a:t>NASA</a:t>
            </a:r>
            <a:r>
              <a:rPr lang="en-US" sz="2400" b="0" dirty="0">
                <a:ea typeface="ＭＳ Ｐゴシック" charset="-128"/>
              </a:rPr>
              <a:t> </a:t>
            </a:r>
            <a:r>
              <a:rPr lang="en-US" sz="2400" b="0" dirty="0" smtClean="0">
                <a:ea typeface="ＭＳ Ｐゴシック" charset="-128"/>
              </a:rPr>
              <a:t>Launch Services Program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</a:t>
            </a: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2020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August 18-20, 2020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Passive Thermal 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253425" cy="36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</a:p>
          <a:p>
            <a:pPr lvl="1"/>
            <a:r>
              <a:rPr lang="en-US" dirty="0" smtClean="0"/>
              <a:t>Use of subroutines for an overall energy balance on samples</a:t>
            </a:r>
          </a:p>
          <a:p>
            <a:r>
              <a:rPr lang="en-US" dirty="0" smtClean="0"/>
              <a:t>Model Validation through empirical data</a:t>
            </a:r>
          </a:p>
          <a:p>
            <a:pPr lvl="1"/>
            <a:r>
              <a:rPr lang="en-US" dirty="0" smtClean="0"/>
              <a:t>Lab testing only accounts for simulated solar radiation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679" y="2895600"/>
            <a:ext cx="8618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latin typeface="Brush Script MT" panose="03060802040406070304" pitchFamily="66" charset="0"/>
              </a:rPr>
              <a:t>Thank you for your time and this opportunity!</a:t>
            </a:r>
          </a:p>
        </p:txBody>
      </p:sp>
    </p:spTree>
    <p:extLst>
      <p:ext uri="{BB962C8B-B14F-4D97-AF65-F5344CB8AC3E}">
        <p14:creationId xmlns:p14="http://schemas.microsoft.com/office/powerpoint/2010/main" val="246823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2209800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168717"/>
            <a:ext cx="22098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49572">
            <a:off x="2805113" y="2684743"/>
            <a:ext cx="2847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Mission Objectives</a:t>
            </a:r>
          </a:p>
          <a:p>
            <a:r>
              <a:rPr lang="en-US" dirty="0" smtClean="0"/>
              <a:t>Thermal Design</a:t>
            </a:r>
            <a:endParaRPr lang="en-US" sz="1200" dirty="0" smtClean="0"/>
          </a:p>
          <a:p>
            <a:r>
              <a:rPr lang="en-US" dirty="0" smtClean="0"/>
              <a:t>Modeling Approach</a:t>
            </a:r>
          </a:p>
          <a:p>
            <a:r>
              <a:rPr lang="en-US" dirty="0" smtClean="0"/>
              <a:t>Thermal Desktop Model</a:t>
            </a:r>
          </a:p>
          <a:p>
            <a:r>
              <a:rPr lang="en-US" dirty="0" smtClean="0"/>
              <a:t>Temperature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66800"/>
            <a:ext cx="1962727" cy="4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13" y="927370"/>
            <a:ext cx="6590987" cy="5410200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thermal control coating (TCC) designed for 1 astronomical unit (AU) from the sun and far away from any IR sources first suggested in 1961 by Hibbard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includes white paints and second surface mirrors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 most of the suns irradiance while permitting far-IR emission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white pressed powder with a metallic backing developed at Kennedy Space Center (KSC)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exploration to the moon, mars, and beyond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technology advancement for cryogenic fluid storage or even superconductors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13" y="1066800"/>
            <a:ext cx="2437773" cy="2986087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3213" y="6172200"/>
            <a:ext cx="8343587" cy="1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[1] Hibbard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R. R., “Equilibrium Temperatures of Ideal Spectrally Selective Surfaces,” Solar Energy, Vol. 5, No. 4, Oct. 1961, pp. 129–132.</a:t>
            </a:r>
          </a:p>
        </p:txBody>
      </p:sp>
    </p:spTree>
    <p:extLst>
      <p:ext uri="{BB962C8B-B14F-4D97-AF65-F5344CB8AC3E}">
        <p14:creationId xmlns:p14="http://schemas.microsoft.com/office/powerpoint/2010/main" val="753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29" y="2748810"/>
            <a:ext cx="2423508" cy="3575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199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PATCOOL will serve as a performance test for a TCC developed at KSC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current state-of-the-art thermal control coating AZ-93 white paint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redundancies to reduce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Ascertain how close to cryogenic temperatures can the samples reach in a low earth orbit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environmental sources to solar radiation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 significant temperature delta between coatings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Desktop model validation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empirical data to improve model fidelity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accurate are TCC optical properties?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1497"/>
            <a:ext cx="8229600" cy="5410200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control coating samples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aluminum 7075 disks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Promote uniformity and isolate coating contribution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coated with AZ-93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coated with a thermal control coating developed at KSC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housing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from earth albedo and IR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planetshine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Housing cover top coated in AZ-93 bottom with reflective coating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Kevlar strings (diam. = .36mm)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Reflective surfaces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3U CubeSat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 pointing towards the sun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housing adaptor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- 3D printed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Avionics thermal barrier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Reflective coating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657600"/>
            <a:ext cx="4496270" cy="20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22" y="830623"/>
            <a:ext cx="1717478" cy="2217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87" y="5752611"/>
            <a:ext cx="1052513" cy="428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729287" y="5752611"/>
            <a:ext cx="320040" cy="19098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9" y="1938615"/>
            <a:ext cx="2204344" cy="147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9" y="4714070"/>
            <a:ext cx="1290385" cy="838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54" y="4724551"/>
            <a:ext cx="1254720" cy="838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277" y="2048862"/>
            <a:ext cx="3810085" cy="34173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099381"/>
            <a:ext cx="243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Sample and Cover Alignment</a:t>
            </a:r>
            <a:endParaRPr lang="en-US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-342382" y="4247119"/>
            <a:ext cx="34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Aluminum Samples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762199" y="5755225"/>
            <a:ext cx="34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Thermal Protection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602582" y="2056482"/>
            <a:ext cx="97179" cy="21004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92704" y="2544970"/>
            <a:ext cx="398296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63642" y="2544970"/>
            <a:ext cx="364821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21406" y="2544970"/>
            <a:ext cx="369289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980594" y="2544971"/>
            <a:ext cx="293972" cy="458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74566" y="2048863"/>
            <a:ext cx="87028" cy="21004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5896" y="1541335"/>
            <a:ext cx="641156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MLI</a:t>
            </a:r>
            <a:endParaRPr lang="en-US" sz="11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046289" y="2135235"/>
            <a:ext cx="106204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Kevlar strings</a:t>
            </a:r>
            <a:endParaRPr lang="en-US" sz="11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2772653" y="2540741"/>
            <a:ext cx="70716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AZ-93</a:t>
            </a:r>
            <a:endParaRPr lang="en-US" sz="11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5079097" y="3816789"/>
            <a:ext cx="996423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err="1" smtClean="0"/>
              <a:t>Ultem</a:t>
            </a:r>
            <a:r>
              <a:rPr lang="en-US" sz="1100" b="0" dirty="0" smtClean="0"/>
              <a:t> Housing adaptor</a:t>
            </a:r>
            <a:endParaRPr lang="en-US" sz="11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4790041" y="4792376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Thermal barrier (reflective coating)</a:t>
            </a:r>
            <a:endParaRPr lang="en-US" sz="1100" b="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9658" t="16891"/>
          <a:stretch/>
        </p:blipFill>
        <p:spPr>
          <a:xfrm>
            <a:off x="7503029" y="838555"/>
            <a:ext cx="1359187" cy="33107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0227" y="1549790"/>
            <a:ext cx="70716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AZ-93</a:t>
            </a:r>
            <a:endParaRPr lang="en-US" sz="11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3847052" y="2871353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(reflective coating on all surrounding faces)</a:t>
            </a:r>
            <a:endParaRPr lang="en-US" sz="11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668380" y="2842538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(reflective coating on all surrounding faces)</a:t>
            </a:r>
            <a:endParaRPr lang="en-US" sz="1100" b="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3487277" y="990600"/>
            <a:ext cx="4064047" cy="10582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7" idx="4"/>
          </p:cNvCxnSpPr>
          <p:nvPr/>
        </p:nvCxnSpPr>
        <p:spPr bwMode="auto">
          <a:xfrm flipV="1">
            <a:off x="7297362" y="1959405"/>
            <a:ext cx="909409" cy="34931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7379371" y="783865"/>
            <a:ext cx="1654799" cy="11755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3" name="Straight Arrow Connector 42"/>
          <p:cNvCxnSpPr>
            <a:stCxn id="22" idx="2"/>
            <a:endCxn id="16" idx="0"/>
          </p:cNvCxnSpPr>
          <p:nvPr/>
        </p:nvCxnSpPr>
        <p:spPr bwMode="auto">
          <a:xfrm>
            <a:off x="3526474" y="1802945"/>
            <a:ext cx="124698" cy="253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24" idx="2"/>
            <a:endCxn id="12" idx="1"/>
          </p:cNvCxnSpPr>
          <p:nvPr/>
        </p:nvCxnSpPr>
        <p:spPr bwMode="auto">
          <a:xfrm>
            <a:off x="3126234" y="2802351"/>
            <a:ext cx="361043" cy="955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29" idx="2"/>
            <a:endCxn id="21" idx="0"/>
          </p:cNvCxnSpPr>
          <p:nvPr/>
        </p:nvCxnSpPr>
        <p:spPr bwMode="auto">
          <a:xfrm>
            <a:off x="7013808" y="1811400"/>
            <a:ext cx="304272" cy="237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23" idx="2"/>
            <a:endCxn id="18" idx="0"/>
          </p:cNvCxnSpPr>
          <p:nvPr/>
        </p:nvCxnSpPr>
        <p:spPr bwMode="auto">
          <a:xfrm flipH="1">
            <a:off x="5346053" y="2396845"/>
            <a:ext cx="231257" cy="14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23" idx="2"/>
            <a:endCxn id="19" idx="0"/>
          </p:cNvCxnSpPr>
          <p:nvPr/>
        </p:nvCxnSpPr>
        <p:spPr bwMode="auto">
          <a:xfrm>
            <a:off x="5577310" y="2396845"/>
            <a:ext cx="228741" cy="14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04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International Space Station used for low-earth orbit parameters </a:t>
            </a:r>
          </a:p>
          <a:p>
            <a:r>
              <a:rPr lang="en-US" sz="2200" dirty="0" smtClean="0"/>
              <a:t>Environment conditions assumed from [2],[3]</a:t>
            </a:r>
            <a:endParaRPr lang="en-US" sz="18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Sample fidelity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457200" y="60198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[2] Anderson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, B. J., C. G. Justus, and G. W. Batts. "Guidelines for the selection of near-earth thermal environment parameters for spacecraft design." (2001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Gilmore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 G., and Mel Bello. 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thermal control handbook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Vol. 1. EI Segundo, CA: Aerospace Corporation Press, 1994.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09299"/>
              </p:ext>
            </p:extLst>
          </p:nvPr>
        </p:nvGraphicFramePr>
        <p:xfrm>
          <a:off x="2057400" y="2133600"/>
          <a:ext cx="2984500" cy="109728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1411374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172515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743128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8301067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Constant (W/m2)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planetshine (W/m2)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594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57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72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2127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03" y="2743200"/>
            <a:ext cx="3261597" cy="28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2438400" cy="3505200"/>
          </a:xfrm>
        </p:spPr>
        <p:txBody>
          <a:bodyPr/>
          <a:lstStyle/>
          <a:p>
            <a:r>
              <a:rPr lang="en-US" sz="2200" dirty="0" smtClean="0"/>
              <a:t>Avionics</a:t>
            </a:r>
          </a:p>
          <a:p>
            <a:pPr lvl="1"/>
            <a:r>
              <a:rPr lang="en-US" sz="1800" dirty="0" smtClean="0"/>
              <a:t>ADCS (.825 W)</a:t>
            </a:r>
          </a:p>
          <a:p>
            <a:pPr lvl="1"/>
            <a:r>
              <a:rPr lang="en-US" sz="1800" dirty="0" smtClean="0"/>
              <a:t>Battery (.1 W)</a:t>
            </a:r>
          </a:p>
          <a:p>
            <a:pPr lvl="1"/>
            <a:r>
              <a:rPr lang="en-US" sz="1800" dirty="0" err="1" smtClean="0"/>
              <a:t>BeagleBone</a:t>
            </a:r>
            <a:r>
              <a:rPr lang="en-US" sz="1800" dirty="0" smtClean="0"/>
              <a:t> (1.05 W)</a:t>
            </a:r>
          </a:p>
          <a:p>
            <a:pPr lvl="1"/>
            <a:r>
              <a:rPr lang="en-US" sz="1800" dirty="0" smtClean="0"/>
              <a:t>EPS (.2 W)</a:t>
            </a:r>
          </a:p>
          <a:p>
            <a:pPr lvl="1"/>
            <a:r>
              <a:rPr lang="en-US" sz="1800" dirty="0" err="1" smtClean="0"/>
              <a:t>Tranceiver</a:t>
            </a:r>
            <a:r>
              <a:rPr lang="en-US" sz="1800" dirty="0" smtClean="0"/>
              <a:t> (.175 W)</a:t>
            </a:r>
            <a:endParaRPr lang="en-US" sz="18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27780" r="6084" b="25311"/>
          <a:stretch/>
        </p:blipFill>
        <p:spPr>
          <a:xfrm>
            <a:off x="2667000" y="990601"/>
            <a:ext cx="1676400" cy="2895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19200"/>
            <a:ext cx="4667250" cy="22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Desktop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53" y="1524000"/>
            <a:ext cx="5216647" cy="404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4" y="860793"/>
            <a:ext cx="2074619" cy="56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28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10" ma:contentTypeDescription="Create a new document." ma:contentTypeScope="" ma:versionID="da06799642b4570517a09e5e82af0b73">
  <xsd:schema xmlns:xsd="http://www.w3.org/2001/XMLSchema" xmlns:xs="http://www.w3.org/2001/XMLSchema" xmlns:p="http://schemas.microsoft.com/office/2006/metadata/properties" xmlns:ns2="d0ad1b5e-1c75-4129-8b2f-4f26d4299fac" xmlns:ns3="c7972e1d-f9ab-47c9-9276-c12ebbd59dbe" targetNamespace="http://schemas.microsoft.com/office/2006/metadata/properties" ma:root="true" ma:fieldsID="3219fd8ced4d46c11ad92d06ab2587b1" ns2:_="" ns3:_="">
    <xsd:import namespace="d0ad1b5e-1c75-4129-8b2f-4f26d4299fac"/>
    <xsd:import namespace="c7972e1d-f9ab-47c9-9276-c12ebbd59d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d1b5e-1c75-4129-8b2f-4f26d4299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72e1d-f9ab-47c9-9276-c12ebbd59d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BA98DF-FCC2-46D1-B473-C4BFC5071398}"/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26462</TotalTime>
  <Words>929</Words>
  <Application>Microsoft Office PowerPoint</Application>
  <PresentationFormat>On-screen Show (4:3)</PresentationFormat>
  <Paragraphs>151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Brush Script MT</vt:lpstr>
      <vt:lpstr>Calibri</vt:lpstr>
      <vt:lpstr>Times</vt:lpstr>
      <vt:lpstr>Times New Roman</vt:lpstr>
      <vt:lpstr>Wingdings</vt:lpstr>
      <vt:lpstr>Blank</vt:lpstr>
      <vt:lpstr>Passive Thermal Coating Observatory Operating in Low-Earth Orbit (PATCOOL)  Kevin Bauer NASA Launch Services Program</vt:lpstr>
      <vt:lpstr>Agenda</vt:lpstr>
      <vt:lpstr>Background</vt:lpstr>
      <vt:lpstr>Mission Objectives</vt:lpstr>
      <vt:lpstr>Thermal Design</vt:lpstr>
      <vt:lpstr>Thermal Design</vt:lpstr>
      <vt:lpstr>Modeling Approach</vt:lpstr>
      <vt:lpstr>Modeling Approach</vt:lpstr>
      <vt:lpstr>Thermal Desktop Model</vt:lpstr>
      <vt:lpstr>Temperature Predictions</vt:lpstr>
      <vt:lpstr>Future Work</vt:lpstr>
      <vt:lpstr>Questions?</vt:lpstr>
      <vt:lpstr>Backup Slides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Scammell, Alexander D. (LARC-D206)</cp:lastModifiedBy>
  <cp:revision>455</cp:revision>
  <cp:lastPrinted>2001-11-30T21:59:45Z</cp:lastPrinted>
  <dcterms:created xsi:type="dcterms:W3CDTF">2001-11-21T21:59:03Z</dcterms:created>
  <dcterms:modified xsi:type="dcterms:W3CDTF">2020-08-13T00:40:25Z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