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4" r:id="rId1"/>
    <p:sldMasterId id="2147483838" r:id="rId2"/>
    <p:sldMasterId id="2147483847" r:id="rId3"/>
    <p:sldMasterId id="2147483855" r:id="rId4"/>
  </p:sldMasterIdLst>
  <p:notesMasterIdLst>
    <p:notesMasterId r:id="rId14"/>
  </p:notesMasterIdLst>
  <p:handoutMasterIdLst>
    <p:handoutMasterId r:id="rId15"/>
  </p:handoutMasterIdLst>
  <p:sldIdLst>
    <p:sldId id="271" r:id="rId5"/>
    <p:sldId id="298" r:id="rId6"/>
    <p:sldId id="290" r:id="rId7"/>
    <p:sldId id="300" r:id="rId8"/>
    <p:sldId id="299" r:id="rId9"/>
    <p:sldId id="296" r:id="rId10"/>
    <p:sldId id="297" r:id="rId11"/>
    <p:sldId id="303" r:id="rId12"/>
    <p:sldId id="301" r:id="rId13"/>
  </p:sldIdLst>
  <p:sldSz cx="12192000" cy="6858000"/>
  <p:notesSz cx="9296400" cy="7010400"/>
  <p:defaultTextStyle>
    <a:defPPr>
      <a:defRPr lang="en-US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2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568" autoAdjust="0"/>
  </p:normalViewPr>
  <p:slideViewPr>
    <p:cSldViewPr>
      <p:cViewPr varScale="1">
        <p:scale>
          <a:sx n="101" d="100"/>
          <a:sy n="101" d="100"/>
        </p:scale>
        <p:origin x="126" y="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1740" y="-7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Presentation Title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BC8FF-B9D8-43E4-9A96-7C10B01F079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2017 Sierra Nevada Corporation.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B363A-C5B4-45D5-810C-D12EA14B4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64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Presentation Title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8D24E-3B7B-4BAC-A1E3-1C1A9FF5F7F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2017 Sierra Nevada Corporation.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F13D-3CFA-4025-938D-CE130385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72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4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3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2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0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ream Chas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5257800"/>
            <a:ext cx="11582400" cy="508000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2133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749800"/>
            <a:ext cx="11582400" cy="50800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3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152400"/>
            <a:ext cx="3556000" cy="7620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28000" cy="6324600"/>
          </a:xfrm>
        </p:spPr>
        <p:txBody>
          <a:bodyPr/>
          <a:lstStyle>
            <a:lvl1pPr marL="0" indent="0">
              <a:buNone/>
              <a:defRPr sz="4267"/>
            </a:lvl1pPr>
            <a:lvl2pPr marL="609517" indent="0">
              <a:buNone/>
              <a:defRPr sz="3733"/>
            </a:lvl2pPr>
            <a:lvl3pPr marL="1219034" indent="0">
              <a:buNone/>
              <a:defRPr sz="3200"/>
            </a:lvl3pPr>
            <a:lvl4pPr marL="1828549" indent="0">
              <a:buNone/>
              <a:defRPr sz="2667"/>
            </a:lvl4pPr>
            <a:lvl5pPr marL="2438066" indent="0">
              <a:buNone/>
              <a:defRPr sz="2667"/>
            </a:lvl5pPr>
            <a:lvl6pPr marL="3047582" indent="0">
              <a:buNone/>
              <a:defRPr sz="2667"/>
            </a:lvl6pPr>
            <a:lvl7pPr marL="3657099" indent="0">
              <a:buNone/>
              <a:defRPr sz="2667"/>
            </a:lvl7pPr>
            <a:lvl8pPr marL="4266616" indent="0">
              <a:buNone/>
              <a:defRPr sz="2667"/>
            </a:lvl8pPr>
            <a:lvl9pPr marL="4876131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2800" y="990600"/>
            <a:ext cx="3556000" cy="5181600"/>
          </a:xfrm>
        </p:spPr>
        <p:txBody>
          <a:bodyPr/>
          <a:lstStyle>
            <a:lvl1pPr marL="0" indent="0">
              <a:buNone/>
              <a:defRPr sz="1867"/>
            </a:lvl1pPr>
            <a:lvl2pPr marL="609517" indent="0">
              <a:buNone/>
              <a:defRPr sz="1600"/>
            </a:lvl2pPr>
            <a:lvl3pPr marL="1219034" indent="0">
              <a:buNone/>
              <a:defRPr sz="1333"/>
            </a:lvl3pPr>
            <a:lvl4pPr marL="1828549" indent="0">
              <a:buNone/>
              <a:defRPr sz="1200"/>
            </a:lvl4pPr>
            <a:lvl5pPr marL="2438066" indent="0">
              <a:buNone/>
              <a:defRPr sz="1200"/>
            </a:lvl5pPr>
            <a:lvl6pPr marL="3047582" indent="0">
              <a:buNone/>
              <a:defRPr sz="1200"/>
            </a:lvl6pPr>
            <a:lvl7pPr marL="3657099" indent="0">
              <a:buNone/>
              <a:defRPr sz="1200"/>
            </a:lvl7pPr>
            <a:lvl8pPr marL="4266616" indent="0">
              <a:buNone/>
              <a:defRPr sz="1200"/>
            </a:lvl8pPr>
            <a:lvl9pPr marL="4876131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57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7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65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ream Chas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5257800"/>
            <a:ext cx="11582400" cy="508000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2133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749800"/>
            <a:ext cx="11582400" cy="50800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3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9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18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67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152400"/>
            <a:ext cx="3556000" cy="7620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28000" cy="6324600"/>
          </a:xfrm>
        </p:spPr>
        <p:txBody>
          <a:bodyPr/>
          <a:lstStyle>
            <a:lvl1pPr marL="0" indent="0">
              <a:buNone/>
              <a:defRPr sz="4267"/>
            </a:lvl1pPr>
            <a:lvl2pPr marL="609517" indent="0">
              <a:buNone/>
              <a:defRPr sz="3733"/>
            </a:lvl2pPr>
            <a:lvl3pPr marL="1219034" indent="0">
              <a:buNone/>
              <a:defRPr sz="3200"/>
            </a:lvl3pPr>
            <a:lvl4pPr marL="1828549" indent="0">
              <a:buNone/>
              <a:defRPr sz="2667"/>
            </a:lvl4pPr>
            <a:lvl5pPr marL="2438066" indent="0">
              <a:buNone/>
              <a:defRPr sz="2667"/>
            </a:lvl5pPr>
            <a:lvl6pPr marL="3047582" indent="0">
              <a:buNone/>
              <a:defRPr sz="2667"/>
            </a:lvl6pPr>
            <a:lvl7pPr marL="3657099" indent="0">
              <a:buNone/>
              <a:defRPr sz="2667"/>
            </a:lvl7pPr>
            <a:lvl8pPr marL="4266616" indent="0">
              <a:buNone/>
              <a:defRPr sz="2667"/>
            </a:lvl8pPr>
            <a:lvl9pPr marL="4876131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2800" y="990600"/>
            <a:ext cx="3556000" cy="5181600"/>
          </a:xfrm>
        </p:spPr>
        <p:txBody>
          <a:bodyPr/>
          <a:lstStyle>
            <a:lvl1pPr marL="0" indent="0">
              <a:buNone/>
              <a:defRPr sz="1867"/>
            </a:lvl1pPr>
            <a:lvl2pPr marL="609517" indent="0">
              <a:buNone/>
              <a:defRPr sz="1600"/>
            </a:lvl2pPr>
            <a:lvl3pPr marL="1219034" indent="0">
              <a:buNone/>
              <a:defRPr sz="1333"/>
            </a:lvl3pPr>
            <a:lvl4pPr marL="1828549" indent="0">
              <a:buNone/>
              <a:defRPr sz="1200"/>
            </a:lvl4pPr>
            <a:lvl5pPr marL="2438066" indent="0">
              <a:buNone/>
              <a:defRPr sz="1200"/>
            </a:lvl5pPr>
            <a:lvl6pPr marL="3047582" indent="0">
              <a:buNone/>
              <a:defRPr sz="1200"/>
            </a:lvl6pPr>
            <a:lvl7pPr marL="3657099" indent="0">
              <a:buNone/>
              <a:defRPr sz="1200"/>
            </a:lvl7pPr>
            <a:lvl8pPr marL="4266616" indent="0">
              <a:buNone/>
              <a:defRPr sz="1200"/>
            </a:lvl8pPr>
            <a:lvl9pPr marL="487613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18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2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5257800"/>
            <a:ext cx="11582400" cy="508000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2133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49800"/>
            <a:ext cx="11582400" cy="50800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5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047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4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7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9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31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92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145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152400"/>
            <a:ext cx="3556000" cy="7620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28000" cy="6324600"/>
          </a:xfrm>
        </p:spPr>
        <p:txBody>
          <a:bodyPr/>
          <a:lstStyle>
            <a:lvl1pPr marL="0" indent="0">
              <a:buNone/>
              <a:defRPr sz="4267"/>
            </a:lvl1pPr>
            <a:lvl2pPr marL="609517" indent="0">
              <a:buNone/>
              <a:defRPr sz="3733"/>
            </a:lvl2pPr>
            <a:lvl3pPr marL="1219034" indent="0">
              <a:buNone/>
              <a:defRPr sz="3200"/>
            </a:lvl3pPr>
            <a:lvl4pPr marL="1828549" indent="0">
              <a:buNone/>
              <a:defRPr sz="2667"/>
            </a:lvl4pPr>
            <a:lvl5pPr marL="2438066" indent="0">
              <a:buNone/>
              <a:defRPr sz="2667"/>
            </a:lvl5pPr>
            <a:lvl6pPr marL="3047582" indent="0">
              <a:buNone/>
              <a:defRPr sz="2667"/>
            </a:lvl6pPr>
            <a:lvl7pPr marL="3657099" indent="0">
              <a:buNone/>
              <a:defRPr sz="2667"/>
            </a:lvl7pPr>
            <a:lvl8pPr marL="4266616" indent="0">
              <a:buNone/>
              <a:defRPr sz="2667"/>
            </a:lvl8pPr>
            <a:lvl9pPr marL="4876131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2800" y="990600"/>
            <a:ext cx="3556000" cy="5181600"/>
          </a:xfrm>
        </p:spPr>
        <p:txBody>
          <a:bodyPr/>
          <a:lstStyle>
            <a:lvl1pPr marL="0" indent="0">
              <a:buNone/>
              <a:defRPr sz="1867"/>
            </a:lvl1pPr>
            <a:lvl2pPr marL="609517" indent="0">
              <a:buNone/>
              <a:defRPr sz="1600"/>
            </a:lvl2pPr>
            <a:lvl3pPr marL="1219034" indent="0">
              <a:buNone/>
              <a:defRPr sz="1333"/>
            </a:lvl3pPr>
            <a:lvl4pPr marL="1828549" indent="0">
              <a:buNone/>
              <a:defRPr sz="1200"/>
            </a:lvl4pPr>
            <a:lvl5pPr marL="2438066" indent="0">
              <a:buNone/>
              <a:defRPr sz="1200"/>
            </a:lvl5pPr>
            <a:lvl6pPr marL="3047582" indent="0">
              <a:buNone/>
              <a:defRPr sz="1200"/>
            </a:lvl6pPr>
            <a:lvl7pPr marL="3657099" indent="0">
              <a:buNone/>
              <a:defRPr sz="1200"/>
            </a:lvl7pPr>
            <a:lvl8pPr marL="4266616" indent="0">
              <a:buNone/>
              <a:defRPr sz="1200"/>
            </a:lvl8pPr>
            <a:lvl9pPr marL="487613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338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89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4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M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5257800"/>
            <a:ext cx="11582400" cy="508000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2133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749800"/>
            <a:ext cx="11582400" cy="50800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9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Dream Chas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79682"/>
            <a:ext cx="11582400" cy="508000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1800" b="1" baseline="0"/>
            </a:lvl1pPr>
          </a:lstStyle>
          <a:p>
            <a:pPr lvl="0"/>
            <a:r>
              <a:rPr lang="en-US" smtClean="0"/>
              <a:t>Presenter: 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271682"/>
            <a:ext cx="11582400" cy="508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283200"/>
            <a:ext cx="11582400" cy="558800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1800" b="1" baseline="0"/>
            </a:lvl1pPr>
          </a:lstStyle>
          <a:p>
            <a:pPr lvl="0"/>
            <a:r>
              <a:rPr lang="en-US" smtClean="0"/>
              <a:t>Date:   </a:t>
            </a:r>
          </a:p>
        </p:txBody>
      </p:sp>
    </p:spTree>
    <p:extLst>
      <p:ext uri="{BB962C8B-B14F-4D97-AF65-F5344CB8AC3E}">
        <p14:creationId xmlns:p14="http://schemas.microsoft.com/office/powerpoint/2010/main" val="373274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3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1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733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9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7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1200" y="6461364"/>
            <a:ext cx="5689600" cy="287307"/>
          </a:xfrm>
          <a:prstGeom prst="rect">
            <a:avLst/>
          </a:prstGeom>
          <a:noFill/>
        </p:spPr>
        <p:txBody>
          <a:bodyPr wrap="square" lIns="121907" tIns="60952" rIns="121907" bIns="60952" rtlCol="0">
            <a:spAutoFit/>
          </a:bodyPr>
          <a:lstStyle/>
          <a:p>
            <a:pPr marL="0" marR="0" indent="0" algn="ctr" defTabSz="1219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Sierra Nevada Corporation</a:t>
            </a:r>
          </a:p>
        </p:txBody>
      </p:sp>
      <p:pic>
        <p:nvPicPr>
          <p:cNvPr id="1026" name="Picture 2" descr="\\sncorp\shares\Business\Reference\SNC Logos\SNC Corporate Logos\Registered\SNC Logos_Registered_INITIALS_whi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" y="124741"/>
            <a:ext cx="3450896" cy="12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3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63" r:id="rId4"/>
    <p:sldLayoutId id="2147483864" r:id="rId5"/>
    <p:sldLayoutId id="214748386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034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1219034" rtl="0" eaLnBrk="1" latinLnBrk="0" hangingPunct="1">
        <a:spcBef>
          <a:spcPct val="20000"/>
        </a:spcBef>
        <a:buFont typeface="Arial" panose="020B0604020202020204" pitchFamily="34" charset="0"/>
        <a:buNone/>
        <a:defRPr sz="1867" kern="1200" baseline="0">
          <a:solidFill>
            <a:schemeClr val="bg1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90465" indent="-380948" algn="l" defTabSz="121903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91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08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25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40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57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74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90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7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4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9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6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82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9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16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31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Black Rectangle"/>
          <p:cNvSpPr/>
          <p:nvPr/>
        </p:nvSpPr>
        <p:spPr>
          <a:xfrm>
            <a:off x="0" y="62738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2" rIns="121907" bIns="60952" rtlCol="0" anchor="ctr"/>
          <a:lstStyle/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NC Footer Logo" descr="\\sncorp\shares\Business\Reference\SNC Logos\SNC Corporate Logos\Registered\SNC Logos_Registered_INITIALS_white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4198" y="6440396"/>
            <a:ext cx="934801" cy="34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11582400" cy="609601"/>
          </a:xfrm>
          <a:prstGeom prst="rect">
            <a:avLst/>
          </a:prstGeom>
        </p:spPr>
        <p:txBody>
          <a:bodyPr vert="horz" lIns="91430" tIns="45714" rIns="91430" bIns="45714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87401"/>
            <a:ext cx="11582400" cy="5323523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79200" y="6440846"/>
            <a:ext cx="812800" cy="328215"/>
          </a:xfrm>
          <a:prstGeom prst="rect">
            <a:avLst/>
          </a:prstGeom>
          <a:noFill/>
        </p:spPr>
        <p:txBody>
          <a:bodyPr wrap="square" lIns="121907" tIns="60952" rIns="121907" bIns="60952" rtlCol="0">
            <a:spAutoFit/>
          </a:bodyPr>
          <a:lstStyle/>
          <a:p>
            <a:pPr algn="r"/>
            <a:fld id="{DCE60957-0292-427E-80FC-FD55C1B42E72}" type="slidenum">
              <a:rPr lang="en-US" sz="1333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67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8800" y="6332379"/>
            <a:ext cx="345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Sierra Nevada Corporation</a:t>
            </a:r>
          </a:p>
        </p:txBody>
      </p:sp>
    </p:spTree>
    <p:extLst>
      <p:ext uri="{BB962C8B-B14F-4D97-AF65-F5344CB8AC3E}">
        <p14:creationId xmlns:p14="http://schemas.microsoft.com/office/powerpoint/2010/main" val="25609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034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66705" indent="-457189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600024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209541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819058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340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57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74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90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7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4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9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6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82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9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16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31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Black Rectangle"/>
          <p:cNvSpPr/>
          <p:nvPr/>
        </p:nvSpPr>
        <p:spPr>
          <a:xfrm>
            <a:off x="0" y="62738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2" rIns="121907" bIns="60952" rtlCol="0" anchor="ctr"/>
          <a:lstStyle/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NC Footer Logo" descr="\\sncorp\shares\Business\Reference\SNC Logos\SNC Corporate Logos\Registered\SNC Logos_Registered_INITIALS_white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4198" y="6440396"/>
            <a:ext cx="934801" cy="34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11582400" cy="609600"/>
          </a:xfrm>
          <a:prstGeom prst="rect">
            <a:avLst/>
          </a:prstGeom>
        </p:spPr>
        <p:txBody>
          <a:bodyPr vert="horz" lIns="91430" tIns="45714" rIns="91430" bIns="45714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87401"/>
            <a:ext cx="11582400" cy="5323524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82400" y="6453507"/>
            <a:ext cx="609600" cy="328215"/>
          </a:xfrm>
          <a:prstGeom prst="rect">
            <a:avLst/>
          </a:prstGeom>
          <a:noFill/>
        </p:spPr>
        <p:txBody>
          <a:bodyPr wrap="square" lIns="121907" tIns="60952" rIns="121907" bIns="60952" rtlCol="0">
            <a:spAutoFit/>
          </a:bodyPr>
          <a:lstStyle/>
          <a:p>
            <a:pPr algn="r"/>
            <a:fld id="{DCE60957-0292-427E-80FC-FD55C1B42E72}" type="slidenum">
              <a:rPr lang="en-US" sz="1333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67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8800" y="6332379"/>
            <a:ext cx="345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Sierra Nevada Corporation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23200" y="6453506"/>
            <a:ext cx="3860800" cy="307760"/>
          </a:xfrm>
          <a:prstGeom prst="rect">
            <a:avLst/>
          </a:prstGeom>
          <a:noFill/>
        </p:spPr>
        <p:txBody>
          <a:bodyPr wrap="square" lIns="121907" tIns="60952" rIns="121907" bIns="60952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ISR, AVIATION &amp; SECURITY (IAS)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0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034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90507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600024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209541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819058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340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57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74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90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7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4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9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6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82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9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16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31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Black Rectangle"/>
          <p:cNvSpPr/>
          <p:nvPr/>
        </p:nvSpPr>
        <p:spPr>
          <a:xfrm>
            <a:off x="0" y="62738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2" rIns="121907" bIns="60952" rtlCol="0" anchor="ctr"/>
          <a:lstStyle/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NC Footer Logo" descr="\\sncorp\shares\Business\Reference\SNC Logos\SNC Corporate Logos\Registered\SNC Logos_Registered_INITIALS_white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4198" y="6440396"/>
            <a:ext cx="934801" cy="34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11582400" cy="609600"/>
          </a:xfrm>
          <a:prstGeom prst="rect">
            <a:avLst/>
          </a:prstGeom>
        </p:spPr>
        <p:txBody>
          <a:bodyPr vert="horz" lIns="91430" tIns="45714" rIns="91430" bIns="45714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87401"/>
            <a:ext cx="11582400" cy="5323523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82400" y="6453507"/>
            <a:ext cx="609600" cy="328215"/>
          </a:xfrm>
          <a:prstGeom prst="rect">
            <a:avLst/>
          </a:prstGeom>
          <a:noFill/>
        </p:spPr>
        <p:txBody>
          <a:bodyPr wrap="square" lIns="121907" tIns="60952" rIns="121907" bIns="60952" rtlCol="0">
            <a:spAutoFit/>
          </a:bodyPr>
          <a:lstStyle/>
          <a:p>
            <a:pPr algn="r"/>
            <a:fld id="{DCE60957-0292-427E-80FC-FD55C1B42E72}" type="slidenum">
              <a:rPr lang="en-US" sz="1333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67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3200" y="6453506"/>
            <a:ext cx="3860800" cy="307760"/>
          </a:xfrm>
          <a:prstGeom prst="rect">
            <a:avLst/>
          </a:prstGeom>
          <a:noFill/>
        </p:spPr>
        <p:txBody>
          <a:bodyPr wrap="square" lIns="121907" tIns="60952" rIns="121907" bIns="60952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en-US" sz="1200" b="1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MISSION SYSTEMS (IMS)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8800" y="6332379"/>
            <a:ext cx="345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Sierra Nevada Corporation</a:t>
            </a:r>
          </a:p>
        </p:txBody>
      </p:sp>
    </p:spTree>
    <p:extLst>
      <p:ext uri="{BB962C8B-B14F-4D97-AF65-F5344CB8AC3E}">
        <p14:creationId xmlns:p14="http://schemas.microsoft.com/office/powerpoint/2010/main" val="136827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034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90507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600024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209541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819058" indent="-380990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340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57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74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90" indent="-304758" algn="l" defTabSz="1219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7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4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9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6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82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9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16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31" algn="l" defTabSz="12190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Alanna Koser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Rejection Analysis Process for Early Thermal Assessment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5334000"/>
            <a:ext cx="11582400" cy="558800"/>
          </a:xfrm>
        </p:spPr>
        <p:txBody>
          <a:bodyPr/>
          <a:lstStyle/>
          <a:p>
            <a:r>
              <a:rPr lang="en-US" dirty="0" smtClean="0"/>
              <a:t>August 20,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4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Analysis Description</a:t>
            </a:r>
          </a:p>
          <a:p>
            <a:r>
              <a:rPr lang="en-US" dirty="0" smtClean="0"/>
              <a:t>Model Setup</a:t>
            </a:r>
          </a:p>
          <a:p>
            <a:r>
              <a:rPr lang="en-US" dirty="0" smtClean="0"/>
              <a:t>Using the Results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2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87401"/>
            <a:ext cx="11582400" cy="553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Answer the question: How </a:t>
            </a:r>
            <a:r>
              <a:rPr lang="en-US" dirty="0"/>
              <a:t>much power can the bus reject if all </a:t>
            </a:r>
            <a:r>
              <a:rPr lang="en-US" dirty="0" smtClean="0"/>
              <a:t>available, unblocked </a:t>
            </a:r>
            <a:r>
              <a:rPr lang="en-US" dirty="0"/>
              <a:t>structure is used as radiator area?</a:t>
            </a:r>
          </a:p>
          <a:p>
            <a:pPr lvl="1"/>
            <a:r>
              <a:rPr lang="en-US" dirty="0"/>
              <a:t>Allows comparison of total spacecraft and individual panel capability vs heat </a:t>
            </a:r>
            <a:r>
              <a:rPr lang="en-US" dirty="0" smtClean="0"/>
              <a:t>load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early identification of likely thermal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Provide early </a:t>
            </a:r>
            <a:r>
              <a:rPr lang="en-US" dirty="0"/>
              <a:t>inputs on desired spacecraft bus component locations and approximate heater power needs without needing to build a detailed thermal model</a:t>
            </a:r>
            <a:endParaRPr lang="en-US" dirty="0" smtClean="0"/>
          </a:p>
          <a:p>
            <a:r>
              <a:rPr lang="en-US" dirty="0"/>
              <a:t>Method has been </a:t>
            </a:r>
            <a:r>
              <a:rPr lang="en-US" dirty="0" smtClean="0"/>
              <a:t>successfully used for…</a:t>
            </a:r>
          </a:p>
          <a:p>
            <a:pPr lvl="1"/>
            <a:r>
              <a:rPr lang="en-US" dirty="0" smtClean="0"/>
              <a:t>Both LEO and GEO environments</a:t>
            </a:r>
          </a:p>
          <a:p>
            <a:pPr lvl="1"/>
            <a:r>
              <a:rPr lang="en-US" dirty="0" smtClean="0"/>
              <a:t>Buses in the size range of ~a few feet in each dimension</a:t>
            </a:r>
          </a:p>
          <a:p>
            <a:pPr lvl="2"/>
            <a:r>
              <a:rPr lang="en-US" dirty="0" smtClean="0"/>
              <a:t>Different bus sizes may require a different bulk temperature for the </a:t>
            </a:r>
            <a:r>
              <a:rPr lang="en-US" dirty="0" smtClean="0"/>
              <a:t>bus (30°C is used here)</a:t>
            </a:r>
            <a:endParaRPr lang="en-US" dirty="0"/>
          </a:p>
          <a:p>
            <a:r>
              <a:rPr lang="en-US" dirty="0" smtClean="0"/>
              <a:t>Limitations of the Method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predict component </a:t>
            </a:r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Method inherently assumes perfect heat-spreading</a:t>
            </a:r>
          </a:p>
          <a:p>
            <a:pPr lvl="2"/>
            <a:r>
              <a:rPr lang="en-US" dirty="0" smtClean="0"/>
              <a:t>Indicator of what’s possible, but may need heat pipes, heat straps, and / or heat spreaders to achieve </a:t>
            </a:r>
            <a:r>
              <a:rPr lang="en-US" dirty="0" smtClean="0"/>
              <a:t>it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>
                <a:solidFill>
                  <a:srgbClr val="FF0000"/>
                </a:solidFill>
              </a:rPr>
              <a:t>decisions made </a:t>
            </a:r>
            <a:r>
              <a:rPr lang="en-US" dirty="0" smtClean="0">
                <a:solidFill>
                  <a:srgbClr val="FF0000"/>
                </a:solidFill>
              </a:rPr>
              <a:t>based on </a:t>
            </a:r>
            <a:r>
              <a:rPr lang="en-US" dirty="0">
                <a:solidFill>
                  <a:srgbClr val="FF0000"/>
                </a:solidFill>
              </a:rPr>
              <a:t>these results should be considered preliminary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Spacecraft is held at a bulk-average </a:t>
            </a:r>
            <a:r>
              <a:rPr lang="en-US" dirty="0"/>
              <a:t>temperature </a:t>
            </a:r>
            <a:r>
              <a:rPr lang="en-US" dirty="0" smtClean="0"/>
              <a:t>that does </a:t>
            </a:r>
            <a:r>
              <a:rPr lang="en-US" dirty="0"/>
              <a:t>NOT account for spacecraft gradients or orbital </a:t>
            </a:r>
            <a:r>
              <a:rPr lang="en-US" dirty="0" smtClean="0"/>
              <a:t>swings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6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Hold panels at bulk-average </a:t>
            </a:r>
            <a:r>
              <a:rPr lang="en-US" dirty="0" smtClean="0"/>
              <a:t>temperature </a:t>
            </a:r>
            <a:r>
              <a:rPr lang="en-US" dirty="0"/>
              <a:t>of </a:t>
            </a:r>
            <a:r>
              <a:rPr lang="en-US" dirty="0" smtClean="0"/>
              <a:t>30°C with boundary nodes</a:t>
            </a:r>
            <a:endParaRPr lang="en-US" dirty="0"/>
          </a:p>
          <a:p>
            <a:pPr lvl="1"/>
            <a:r>
              <a:rPr lang="en-US" dirty="0"/>
              <a:t>Heat rejection capability = power required to hold that temperature</a:t>
            </a:r>
          </a:p>
          <a:p>
            <a:pPr lvl="1"/>
            <a:r>
              <a:rPr lang="en-US" dirty="0"/>
              <a:t>Why so low?: Bulk-average temperature does NOT account for spacecraft gradients or orbital </a:t>
            </a:r>
            <a:r>
              <a:rPr lang="en-US" dirty="0" smtClean="0"/>
              <a:t>swings</a:t>
            </a:r>
            <a:endParaRPr lang="en-US" dirty="0"/>
          </a:p>
          <a:p>
            <a:pPr lvl="2"/>
            <a:r>
              <a:rPr lang="en-US" dirty="0"/>
              <a:t>Components generally hotter than radiator</a:t>
            </a:r>
          </a:p>
          <a:p>
            <a:pPr lvl="2"/>
            <a:r>
              <a:rPr lang="en-US" dirty="0"/>
              <a:t>Cooler sections of radiator have less heat rejection capability</a:t>
            </a:r>
          </a:p>
          <a:p>
            <a:pPr lvl="2"/>
            <a:r>
              <a:rPr lang="en-US" dirty="0"/>
              <a:t>Batteries have narrower limits than other </a:t>
            </a:r>
            <a:r>
              <a:rPr lang="en-US" dirty="0" smtClean="0"/>
              <a:t>components</a:t>
            </a:r>
          </a:p>
          <a:p>
            <a:pPr lvl="2"/>
            <a:r>
              <a:rPr lang="en-US" dirty="0" smtClean="0"/>
              <a:t>My experience </a:t>
            </a:r>
            <a:r>
              <a:rPr lang="en-US" dirty="0"/>
              <a:t>is </a:t>
            </a:r>
            <a:r>
              <a:rPr lang="en-US" dirty="0" smtClean="0"/>
              <a:t>assuming 30°C tends to lead to better results in the detailed model</a:t>
            </a:r>
            <a:endParaRPr lang="en-US" dirty="0"/>
          </a:p>
          <a:p>
            <a:r>
              <a:rPr lang="en-US" dirty="0" smtClean="0"/>
              <a:t>Heater </a:t>
            </a:r>
            <a:r>
              <a:rPr lang="en-US" dirty="0"/>
              <a:t>power ballpark estimate</a:t>
            </a:r>
          </a:p>
          <a:p>
            <a:pPr lvl="1"/>
            <a:r>
              <a:rPr lang="en-US" dirty="0"/>
              <a:t>Hot Case: Add MLI such that heat rejection capability = (total contingency heat load)*1.25</a:t>
            </a:r>
          </a:p>
          <a:p>
            <a:pPr lvl="1"/>
            <a:r>
              <a:rPr lang="en-US" dirty="0"/>
              <a:t>Cold Case: Hold panels at bulk-average temperature of 0°C</a:t>
            </a:r>
          </a:p>
          <a:p>
            <a:pPr lvl="2"/>
            <a:r>
              <a:rPr lang="en-US" dirty="0"/>
              <a:t>Heater power = power required to hold that temperature - CBE heat </a:t>
            </a:r>
            <a:r>
              <a:rPr lang="en-US" dirty="0" smtClean="0"/>
              <a:t>load</a:t>
            </a:r>
          </a:p>
          <a:p>
            <a:pPr lvl="2"/>
            <a:r>
              <a:rPr lang="en-US" dirty="0" smtClean="0"/>
              <a:t>Check against one-node model calculation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5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87401"/>
            <a:ext cx="8229600" cy="53235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Low-Fidelity</a:t>
            </a:r>
          </a:p>
          <a:p>
            <a:pPr lvl="1"/>
            <a:r>
              <a:rPr lang="en-US" dirty="0" smtClean="0"/>
              <a:t>Example has 272 nodes, 5262 conductors</a:t>
            </a:r>
          </a:p>
          <a:p>
            <a:r>
              <a:rPr lang="en-US" dirty="0" smtClean="0"/>
              <a:t>All </a:t>
            </a:r>
            <a:r>
              <a:rPr lang="en-US" dirty="0"/>
              <a:t>external components modeled to account for radiator blockage and view factors to the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The example model uses generic external components</a:t>
            </a:r>
          </a:p>
          <a:p>
            <a:r>
              <a:rPr lang="en-US" dirty="0" smtClean="0"/>
              <a:t>No </a:t>
            </a:r>
            <a:r>
              <a:rPr lang="en-US" dirty="0"/>
              <a:t>internal components </a:t>
            </a:r>
            <a:r>
              <a:rPr lang="en-US" dirty="0" smtClean="0"/>
              <a:t>modeled</a:t>
            </a:r>
          </a:p>
          <a:p>
            <a:r>
              <a:rPr lang="en-US" dirty="0" smtClean="0"/>
              <a:t>As usual, stack </a:t>
            </a:r>
            <a:r>
              <a:rPr lang="en-US" dirty="0"/>
              <a:t>hot-biasing environments, optical </a:t>
            </a:r>
            <a:r>
              <a:rPr lang="en-US" dirty="0" smtClean="0"/>
              <a:t>properties, etc. for the hot case, and cold biasing environments, optical properties, etc. for the cold case</a:t>
            </a:r>
          </a:p>
          <a:p>
            <a:r>
              <a:rPr lang="en-US" dirty="0" smtClean="0"/>
              <a:t>Use boundary nodes on the internal structure faces to hold the bus at a bulk-average temperature</a:t>
            </a:r>
          </a:p>
          <a:p>
            <a:pPr lvl="1"/>
            <a:r>
              <a:rPr lang="en-US" dirty="0" smtClean="0"/>
              <a:t>Example uses FD Solids with 2 nodes through the thickness, with only the inner-facing nodes as boundary nodes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Thermal Desktop applies environmental heating rates as a heat load on the external nodes</a:t>
            </a:r>
          </a:p>
          <a:p>
            <a:pPr lvl="2"/>
            <a:r>
              <a:rPr lang="en-US" dirty="0" smtClean="0"/>
              <a:t>If boundary nodes are external, heating rates will need to be subtracted out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Setup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949" y="914400"/>
            <a:ext cx="2965809" cy="229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3505200"/>
            <a:ext cx="2965958" cy="2309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47978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20217" y="206104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69358" y="1265949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 (payload) deck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55924" y="5486400"/>
            <a:ext cx="294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LV (launch vehicle) Panel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5582" y="423124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564463" y="426074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-Z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210800" y="5181600"/>
            <a:ext cx="353663" cy="381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37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787402"/>
            <a:ext cx="8600553" cy="29463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Case 1: All panels have sufficient heat rejection capability</a:t>
            </a:r>
          </a:p>
          <a:p>
            <a:r>
              <a:rPr lang="en-US" dirty="0" smtClean="0"/>
              <a:t>Case 2: Total heat load is too high for the bus to handle</a:t>
            </a:r>
          </a:p>
          <a:p>
            <a:pPr lvl="1"/>
            <a:r>
              <a:rPr lang="en-US" dirty="0" smtClean="0"/>
              <a:t>Additional radiator area may need to be added</a:t>
            </a:r>
          </a:p>
          <a:p>
            <a:pPr lvl="1"/>
            <a:r>
              <a:rPr lang="en-US" dirty="0" smtClean="0"/>
              <a:t>May need to look at creative solutions to increase heat rejection capability or lower the heat load</a:t>
            </a:r>
          </a:p>
          <a:p>
            <a:r>
              <a:rPr lang="en-US" dirty="0" smtClean="0"/>
              <a:t>Case 3: Some panels have a higher heat load than they can handle, but the overall bus capability is sufficient</a:t>
            </a:r>
          </a:p>
          <a:p>
            <a:pPr lvl="1"/>
            <a:r>
              <a:rPr lang="en-US" dirty="0" smtClean="0"/>
              <a:t>Problems areas can likely be mitigated with heat straps or pipes</a:t>
            </a:r>
          </a:p>
          <a:p>
            <a:r>
              <a:rPr lang="en-US" dirty="0" smtClean="0"/>
              <a:t>A negative value indicates that environmental inputs are higher than the radiation to deep space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Results: Heat Rejection Capability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353" y="1055060"/>
            <a:ext cx="2900090" cy="153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759708"/>
            <a:ext cx="4189829" cy="9279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4549" y="568770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Beta = 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546197" y="551166"/>
            <a:ext cx="237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From Sun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53600" y="2536798"/>
            <a:ext cx="157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Beta = -35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939" y="2924899"/>
            <a:ext cx="2910504" cy="14552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8963" y="4321817"/>
            <a:ext cx="157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Beta = +35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0924" y="44176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Panel capability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0924" y="551063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Internal bus dissipation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>
            <a:off x="1758724" y="3943512"/>
            <a:ext cx="92646" cy="156711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1742278" y="5546707"/>
            <a:ext cx="109092" cy="61025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015" y="3733800"/>
            <a:ext cx="5464307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4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04800" y="787401"/>
            <a:ext cx="11156576" cy="2946399"/>
          </a:xfrm>
        </p:spPr>
        <p:txBody>
          <a:bodyPr>
            <a:normAutofit/>
          </a:bodyPr>
          <a:lstStyle/>
          <a:p>
            <a:r>
              <a:rPr lang="en-US" dirty="0" smtClean="0"/>
              <a:t>Approximate MLI coverage applied such </a:t>
            </a:r>
            <a:r>
              <a:rPr lang="en-US" dirty="0"/>
              <a:t>that heat rejection capability = (total contingency heat load)*</a:t>
            </a:r>
            <a:r>
              <a:rPr lang="en-US" dirty="0" smtClean="0"/>
              <a:t>1.25</a:t>
            </a:r>
          </a:p>
          <a:p>
            <a:r>
              <a:rPr lang="en-US" dirty="0"/>
              <a:t>Heater power = power required to hold </a:t>
            </a:r>
            <a:r>
              <a:rPr lang="en-US" dirty="0" smtClean="0"/>
              <a:t>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US" dirty="0" smtClean="0"/>
              <a:t> </a:t>
            </a:r>
            <a:r>
              <a:rPr lang="en-US" dirty="0"/>
              <a:t>temperature - CBE heat </a:t>
            </a:r>
            <a:r>
              <a:rPr lang="en-US" dirty="0" smtClean="0"/>
              <a:t>load</a:t>
            </a:r>
          </a:p>
          <a:p>
            <a:pPr lvl="1"/>
            <a:r>
              <a:rPr lang="en-US" dirty="0" smtClean="0"/>
              <a:t>Estimated 24 W orbit-average heater power required</a:t>
            </a:r>
          </a:p>
          <a:p>
            <a:r>
              <a:rPr lang="en-US" dirty="0" smtClean="0"/>
              <a:t>Note that max heater power will be at least 1.25x the orbit-average value, likely more once individual heaters are sized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Results: </a:t>
            </a:r>
            <a:r>
              <a:rPr lang="en-US" dirty="0" smtClean="0"/>
              <a:t>Heater Power Approximation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05200"/>
            <a:ext cx="4953000" cy="26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3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shows a comparison of the results of the </a:t>
            </a:r>
            <a:r>
              <a:rPr lang="en-US" dirty="0"/>
              <a:t>low-fidelity heat rejection </a:t>
            </a:r>
            <a:r>
              <a:rPr lang="en-US" dirty="0" smtClean="0"/>
              <a:t>model, </a:t>
            </a:r>
            <a:r>
              <a:rPr lang="en-US" dirty="0"/>
              <a:t>the high-fidelity traditional </a:t>
            </a:r>
            <a:r>
              <a:rPr lang="en-US" dirty="0" smtClean="0"/>
              <a:t>model, and the 1-node model calculation from SMAD V3</a:t>
            </a:r>
          </a:p>
          <a:p>
            <a:pPr lvl="1"/>
            <a:r>
              <a:rPr lang="en-US" dirty="0" smtClean="0"/>
              <a:t>All agree very well with </a:t>
            </a:r>
            <a:r>
              <a:rPr lang="en-US" smtClean="0"/>
              <a:t>each other in </a:t>
            </a:r>
            <a:r>
              <a:rPr lang="en-US" dirty="0" smtClean="0"/>
              <a:t>terms of radiator requirements</a:t>
            </a:r>
          </a:p>
          <a:p>
            <a:pPr lvl="1"/>
            <a:r>
              <a:rPr lang="en-US" dirty="0" smtClean="0"/>
              <a:t>Do not agree as well for heater power, but heat rejection model is conservative and provides a rough early approximation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Validation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657600"/>
            <a:ext cx="7924800" cy="21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1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SNC has developed a standard method to quickly assess a proposed bus configuration</a:t>
            </a:r>
          </a:p>
          <a:p>
            <a:r>
              <a:rPr lang="en-US" dirty="0" smtClean="0"/>
              <a:t>This method has been used successfully during proposals and early phases of a program to provide </a:t>
            </a:r>
            <a:r>
              <a:rPr lang="en-US" dirty="0"/>
              <a:t>early identification of likely thermal </a:t>
            </a:r>
            <a:r>
              <a:rPr lang="en-US" dirty="0" smtClean="0"/>
              <a:t>problems and provide </a:t>
            </a:r>
            <a:r>
              <a:rPr lang="en-US" dirty="0"/>
              <a:t>early inputs on desired spacecraft bus component locations and approximate heater power needs without needing to build a detailed thermal model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95479"/>
      </p:ext>
    </p:extLst>
  </p:cSld>
  <p:clrMapOvr>
    <a:masterClrMapping/>
  </p:clrMapOvr>
</p:sld>
</file>

<file path=ppt/theme/theme1.xml><?xml version="1.0" encoding="utf-8"?>
<a:theme xmlns:a="http://schemas.openxmlformats.org/drawingml/2006/main" name="SNC proprietary template 16x9 2017 Q3">
  <a:themeElements>
    <a:clrScheme name="SNC Official">
      <a:dk1>
        <a:srgbClr val="000000"/>
      </a:dk1>
      <a:lt1>
        <a:srgbClr val="F2F2F2"/>
      </a:lt1>
      <a:dk2>
        <a:srgbClr val="595959"/>
      </a:dk2>
      <a:lt2>
        <a:srgbClr val="D9D9D9"/>
      </a:lt2>
      <a:accent1>
        <a:srgbClr val="004990"/>
      </a:accent1>
      <a:accent2>
        <a:srgbClr val="8F0000"/>
      </a:accent2>
      <a:accent3>
        <a:srgbClr val="008F47"/>
      </a:accent3>
      <a:accent4>
        <a:srgbClr val="47008F"/>
      </a:accent4>
      <a:accent5>
        <a:srgbClr val="008F8F"/>
      </a:accent5>
      <a:accent6>
        <a:srgbClr val="CC6600"/>
      </a:accent6>
      <a:hlink>
        <a:srgbClr val="00417F"/>
      </a:hlink>
      <a:folHlink>
        <a:srgbClr val="0A85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C proprietary template 16x9 2020 Q1" id="{C0021F7C-FB35-47F2-B82C-886DD7B0816B}" vid="{28568F02-BE6C-402B-9A39-69FB5BE6DB75}"/>
    </a:ext>
  </a:extLst>
</a:theme>
</file>

<file path=ppt/theme/theme2.xml><?xml version="1.0" encoding="utf-8"?>
<a:theme xmlns:a="http://schemas.openxmlformats.org/drawingml/2006/main" name="SNC Theme_Corp_Gen_Use">
  <a:themeElements>
    <a:clrScheme name="SNC Official">
      <a:dk1>
        <a:srgbClr val="000000"/>
      </a:dk1>
      <a:lt1>
        <a:srgbClr val="FFFFFF"/>
      </a:lt1>
      <a:dk2>
        <a:srgbClr val="595959"/>
      </a:dk2>
      <a:lt2>
        <a:srgbClr val="D9D9D9"/>
      </a:lt2>
      <a:accent1>
        <a:srgbClr val="004990"/>
      </a:accent1>
      <a:accent2>
        <a:srgbClr val="8F0000"/>
      </a:accent2>
      <a:accent3>
        <a:srgbClr val="008F47"/>
      </a:accent3>
      <a:accent4>
        <a:srgbClr val="47008F"/>
      </a:accent4>
      <a:accent5>
        <a:srgbClr val="008F8F"/>
      </a:accent5>
      <a:accent6>
        <a:srgbClr val="CC6600"/>
      </a:accent6>
      <a:hlink>
        <a:srgbClr val="00417F"/>
      </a:hlink>
      <a:folHlink>
        <a:srgbClr val="0A85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C proprietary template 16x9 2020 Q1" id="{C0021F7C-FB35-47F2-B82C-886DD7B0816B}" vid="{CCE79C10-FBF5-4555-8EBD-825689381A6F}"/>
    </a:ext>
  </a:extLst>
</a:theme>
</file>

<file path=ppt/theme/theme3.xml><?xml version="1.0" encoding="utf-8"?>
<a:theme xmlns:a="http://schemas.openxmlformats.org/drawingml/2006/main" name="1_SNC Theme_ISR">
  <a:themeElements>
    <a:clrScheme name="SNC Official">
      <a:dk1>
        <a:srgbClr val="000000"/>
      </a:dk1>
      <a:lt1>
        <a:srgbClr val="F2F2F2"/>
      </a:lt1>
      <a:dk2>
        <a:srgbClr val="595959"/>
      </a:dk2>
      <a:lt2>
        <a:srgbClr val="F2F2F2"/>
      </a:lt2>
      <a:accent1>
        <a:srgbClr val="004990"/>
      </a:accent1>
      <a:accent2>
        <a:srgbClr val="8F0000"/>
      </a:accent2>
      <a:accent3>
        <a:srgbClr val="008F47"/>
      </a:accent3>
      <a:accent4>
        <a:srgbClr val="47008F"/>
      </a:accent4>
      <a:accent5>
        <a:srgbClr val="008F8F"/>
      </a:accent5>
      <a:accent6>
        <a:srgbClr val="CC6600"/>
      </a:accent6>
      <a:hlink>
        <a:srgbClr val="00417F"/>
      </a:hlink>
      <a:folHlink>
        <a:srgbClr val="0A85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C proprietary template 16x9 2020 Q1" id="{C0021F7C-FB35-47F2-B82C-886DD7B0816B}" vid="{BACE0400-8B45-43E5-BC33-A0D6F1E6D0D6}"/>
    </a:ext>
  </a:extLst>
</a:theme>
</file>

<file path=ppt/theme/theme4.xml><?xml version="1.0" encoding="utf-8"?>
<a:theme xmlns:a="http://schemas.openxmlformats.org/drawingml/2006/main" name="SNC Theme_IMS">
  <a:themeElements>
    <a:clrScheme name="SNC Official">
      <a:dk1>
        <a:srgbClr val="000000"/>
      </a:dk1>
      <a:lt1>
        <a:srgbClr val="F2F2F2"/>
      </a:lt1>
      <a:dk2>
        <a:srgbClr val="595959"/>
      </a:dk2>
      <a:lt2>
        <a:srgbClr val="F2F2F2"/>
      </a:lt2>
      <a:accent1>
        <a:srgbClr val="004990"/>
      </a:accent1>
      <a:accent2>
        <a:srgbClr val="8F0000"/>
      </a:accent2>
      <a:accent3>
        <a:srgbClr val="008F47"/>
      </a:accent3>
      <a:accent4>
        <a:srgbClr val="47008F"/>
      </a:accent4>
      <a:accent5>
        <a:srgbClr val="008F8F"/>
      </a:accent5>
      <a:accent6>
        <a:srgbClr val="CC6600"/>
      </a:accent6>
      <a:hlink>
        <a:srgbClr val="00417F"/>
      </a:hlink>
      <a:folHlink>
        <a:srgbClr val="0A85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C proprietary template 16x9 2020 Q1" id="{C0021F7C-FB35-47F2-B82C-886DD7B0816B}" vid="{CA5A5837-06A4-49C9-894A-2F4604A6059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1E6096581544AB88C532C51559CE4" ma:contentTypeVersion="10" ma:contentTypeDescription="Create a new document." ma:contentTypeScope="" ma:versionID="da06799642b4570517a09e5e82af0b73">
  <xsd:schema xmlns:xsd="http://www.w3.org/2001/XMLSchema" xmlns:xs="http://www.w3.org/2001/XMLSchema" xmlns:p="http://schemas.microsoft.com/office/2006/metadata/properties" xmlns:ns2="d0ad1b5e-1c75-4129-8b2f-4f26d4299fac" xmlns:ns3="c7972e1d-f9ab-47c9-9276-c12ebbd59dbe" targetNamespace="http://schemas.microsoft.com/office/2006/metadata/properties" ma:root="true" ma:fieldsID="3219fd8ced4d46c11ad92d06ab2587b1" ns2:_="" ns3:_="">
    <xsd:import namespace="d0ad1b5e-1c75-4129-8b2f-4f26d4299fac"/>
    <xsd:import namespace="c7972e1d-f9ab-47c9-9276-c12ebbd59d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d1b5e-1c75-4129-8b2f-4f26d4299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72e1d-f9ab-47c9-9276-c12ebbd59d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5C69AF-9735-406C-A3D0-6F35A9A41BC5}"/>
</file>

<file path=customXml/itemProps2.xml><?xml version="1.0" encoding="utf-8"?>
<ds:datastoreItem xmlns:ds="http://schemas.openxmlformats.org/officeDocument/2006/customXml" ds:itemID="{0297A946-AB3C-4A2C-87C6-9EC0CBFB6F52}"/>
</file>

<file path=customXml/itemProps3.xml><?xml version="1.0" encoding="utf-8"?>
<ds:datastoreItem xmlns:ds="http://schemas.openxmlformats.org/officeDocument/2006/customXml" ds:itemID="{5F74B306-0BED-4E20-90CC-D1D1BF1D6A8F}"/>
</file>

<file path=docProps/app.xml><?xml version="1.0" encoding="utf-8"?>
<Properties xmlns="http://schemas.openxmlformats.org/officeDocument/2006/extended-properties" xmlns:vt="http://schemas.openxmlformats.org/officeDocument/2006/docPropsVTypes">
  <Template>SNC-SSG Blank</Template>
  <TotalTime>5305</TotalTime>
  <Words>781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SNC proprietary template 16x9 2017 Q3</vt:lpstr>
      <vt:lpstr>SNC Theme_Corp_Gen_Use</vt:lpstr>
      <vt:lpstr>1_SNC Theme_ISR</vt:lpstr>
      <vt:lpstr>SNC Theme_IMS</vt:lpstr>
      <vt:lpstr>Heat Rejection Analysis Process for Early Thermal Assessment</vt:lpstr>
      <vt:lpstr>Overview</vt:lpstr>
      <vt:lpstr>Introduction</vt:lpstr>
      <vt:lpstr>Analysis Description</vt:lpstr>
      <vt:lpstr>Model Setup</vt:lpstr>
      <vt:lpstr>Using the Results: Heat Rejection Capability</vt:lpstr>
      <vt:lpstr>Using the Results: Heater Power Approximation</vt:lpstr>
      <vt:lpstr>Method Validation</vt:lpstr>
      <vt:lpstr>Summary</vt:lpstr>
    </vt:vector>
  </TitlesOfParts>
  <Company>Sierra Nevada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ORS-8 (SSPEDI Task Order 2)</dc:title>
  <dc:creator>Franchesca Malzahn</dc:creator>
  <cp:lastModifiedBy>Alanna Koser</cp:lastModifiedBy>
  <cp:revision>169</cp:revision>
  <cp:lastPrinted>2016-09-14T23:41:08Z</cp:lastPrinted>
  <dcterms:created xsi:type="dcterms:W3CDTF">2018-10-24T15:22:10Z</dcterms:created>
  <dcterms:modified xsi:type="dcterms:W3CDTF">2020-08-17T16:44:28Z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0x0101006781E6096581544AB88C532C51559CE4</vt:lpwstr>
  </property>
</Properties>
</file>