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2"/>
  </p:notesMasterIdLst>
  <p:handoutMasterIdLst>
    <p:handoutMasterId r:id="rId23"/>
  </p:handoutMasterIdLst>
  <p:sldIdLst>
    <p:sldId id="270" r:id="rId5"/>
    <p:sldId id="288" r:id="rId6"/>
    <p:sldId id="279" r:id="rId7"/>
    <p:sldId id="272" r:id="rId8"/>
    <p:sldId id="273" r:id="rId9"/>
    <p:sldId id="274" r:id="rId10"/>
    <p:sldId id="280" r:id="rId11"/>
    <p:sldId id="281" r:id="rId12"/>
    <p:sldId id="290" r:id="rId13"/>
    <p:sldId id="276" r:id="rId14"/>
    <p:sldId id="277" r:id="rId15"/>
    <p:sldId id="275" r:id="rId16"/>
    <p:sldId id="284" r:id="rId17"/>
    <p:sldId id="285" r:id="rId18"/>
    <p:sldId id="286" r:id="rId19"/>
    <p:sldId id="287" r:id="rId20"/>
    <p:sldId id="289" r:id="rId21"/>
  </p:sldIdLst>
  <p:sldSz cx="9144000" cy="6858000" type="screen4x3"/>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3F6"/>
    <a:srgbClr val="5F5F5F"/>
    <a:srgbClr val="DDDDDD"/>
    <a:srgbClr val="777777"/>
    <a:srgbClr val="CCFFCC"/>
    <a:srgbClr val="FFFF99"/>
    <a:srgbClr val="FFCC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5" d="100"/>
          <a:sy n="115" d="100"/>
        </p:scale>
        <p:origin x="1740" y="114"/>
      </p:cViewPr>
      <p:guideLst>
        <p:guide orient="horz"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1956" y="-90"/>
      </p:cViewPr>
      <p:guideLst>
        <p:guide orient="horz" pos="3020"/>
        <p:guide pos="230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spacevax\Documents\Habitat\Copy%20of%20Surface%20Hab%20Results%2006242021%20My%20Upd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chemeClr val="accent1"/>
              </a:solidFill>
              <a:round/>
            </a:ln>
            <a:effectLst/>
          </c:spPr>
          <c:marker>
            <c:symbol val="square"/>
            <c:size val="7"/>
            <c:spPr>
              <a:solidFill>
                <a:schemeClr val="bg1"/>
              </a:solidFill>
              <a:ln w="9525">
                <a:solidFill>
                  <a:schemeClr val="accent1"/>
                </a:solidFill>
              </a:ln>
              <a:effectLst/>
            </c:spPr>
          </c:marker>
          <c:xVal>
            <c:numRef>
              <c:f>Results!$F$68:$F$71</c:f>
              <c:numCache>
                <c:formatCode>General</c:formatCode>
                <c:ptCount val="4"/>
                <c:pt idx="0">
                  <c:v>15</c:v>
                </c:pt>
                <c:pt idx="1">
                  <c:v>20</c:v>
                </c:pt>
                <c:pt idx="2">
                  <c:v>25</c:v>
                </c:pt>
                <c:pt idx="3">
                  <c:v>30</c:v>
                </c:pt>
              </c:numCache>
            </c:numRef>
          </c:xVal>
          <c:yVal>
            <c:numRef>
              <c:f>Results!$G$68:$G$71</c:f>
              <c:numCache>
                <c:formatCode>General</c:formatCode>
                <c:ptCount val="4"/>
                <c:pt idx="0">
                  <c:v>535.50000000000011</c:v>
                </c:pt>
                <c:pt idx="1">
                  <c:v>714.00000000000011</c:v>
                </c:pt>
                <c:pt idx="2">
                  <c:v>892.50000000000011</c:v>
                </c:pt>
                <c:pt idx="3">
                  <c:v>1071.0000000000002</c:v>
                </c:pt>
              </c:numCache>
            </c:numRef>
          </c:yVal>
          <c:smooth val="0"/>
          <c:extLst>
            <c:ext xmlns:c16="http://schemas.microsoft.com/office/drawing/2014/chart" uri="{C3380CC4-5D6E-409C-BE32-E72D297353CC}">
              <c16:uniqueId val="{00000000-AE13-4514-A3A2-07DB348049E7}"/>
            </c:ext>
          </c:extLst>
        </c:ser>
        <c:ser>
          <c:idx val="1"/>
          <c:order val="1"/>
          <c:spPr>
            <a:ln w="19050" cap="rnd">
              <a:solidFill>
                <a:srgbClr val="C00000"/>
              </a:solidFill>
              <a:round/>
            </a:ln>
            <a:effectLst/>
          </c:spPr>
          <c:marker>
            <c:symbol val="circle"/>
            <c:size val="8"/>
            <c:spPr>
              <a:solidFill>
                <a:schemeClr val="bg1"/>
              </a:solidFill>
              <a:ln w="9525">
                <a:solidFill>
                  <a:srgbClr val="C00000"/>
                </a:solidFill>
              </a:ln>
              <a:effectLst/>
            </c:spPr>
          </c:marker>
          <c:xVal>
            <c:numRef>
              <c:f>Results!$F$68:$F$71</c:f>
              <c:numCache>
                <c:formatCode>General</c:formatCode>
                <c:ptCount val="4"/>
                <c:pt idx="0">
                  <c:v>15</c:v>
                </c:pt>
                <c:pt idx="1">
                  <c:v>20</c:v>
                </c:pt>
                <c:pt idx="2">
                  <c:v>25</c:v>
                </c:pt>
                <c:pt idx="3">
                  <c:v>30</c:v>
                </c:pt>
              </c:numCache>
            </c:numRef>
          </c:xVal>
          <c:yVal>
            <c:numRef>
              <c:f>Results!$H$68:$H$71</c:f>
              <c:numCache>
                <c:formatCode>General</c:formatCode>
                <c:ptCount val="4"/>
                <c:pt idx="0">
                  <c:v>602.21839999999997</c:v>
                </c:pt>
                <c:pt idx="1">
                  <c:v>807.06640000000004</c:v>
                </c:pt>
                <c:pt idx="2">
                  <c:v>1011.9144</c:v>
                </c:pt>
                <c:pt idx="3">
                  <c:v>1216.7624000000001</c:v>
                </c:pt>
              </c:numCache>
            </c:numRef>
          </c:yVal>
          <c:smooth val="0"/>
          <c:extLst>
            <c:ext xmlns:c16="http://schemas.microsoft.com/office/drawing/2014/chart" uri="{C3380CC4-5D6E-409C-BE32-E72D297353CC}">
              <c16:uniqueId val="{00000001-AE13-4514-A3A2-07DB348049E7}"/>
            </c:ext>
          </c:extLst>
        </c:ser>
        <c:dLbls>
          <c:showLegendKey val="0"/>
          <c:showVal val="0"/>
          <c:showCatName val="0"/>
          <c:showSerName val="0"/>
          <c:showPercent val="0"/>
          <c:showBubbleSize val="0"/>
        </c:dLbls>
        <c:axId val="297305016"/>
        <c:axId val="475593960"/>
      </c:scatterChart>
      <c:valAx>
        <c:axId val="297305016"/>
        <c:scaling>
          <c:orientation val="minMax"/>
          <c:max val="30"/>
          <c:min val="1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Electrical Power (kWe)</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5593960"/>
        <c:crosses val="autoZero"/>
        <c:crossBetween val="midCat"/>
        <c:majorUnit val="5"/>
      </c:valAx>
      <c:valAx>
        <c:axId val="475593960"/>
        <c:scaling>
          <c:orientation val="minMax"/>
          <c:min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Photovoltaic and Radiator Panel Mass (kg)</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7305016"/>
        <c:crosses val="autoZero"/>
        <c:crossBetween val="midCat"/>
        <c:majorUnit val="100"/>
      </c:valAx>
      <c:spPr>
        <a:solidFill>
          <a:schemeClr val="accent4">
            <a:lumMod val="20000"/>
            <a:lumOff val="80000"/>
          </a:schemeClr>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1"/>
          <c:order val="1"/>
          <c:spPr>
            <a:solidFill>
              <a:schemeClr val="accent1">
                <a:lumMod val="40000"/>
                <a:lumOff val="60000"/>
              </a:schemeClr>
            </a:solidFill>
            <a:ln>
              <a:solidFill>
                <a:schemeClr val="accent1"/>
              </a:solidFill>
            </a:ln>
            <a:effectLst/>
          </c:spPr>
          <c:cat>
            <c:numRef>
              <c:f>Results!$S$27:$S$31</c:f>
              <c:numCache>
                <c:formatCode>0</c:formatCode>
                <c:ptCount val="5"/>
                <c:pt idx="0">
                  <c:v>8</c:v>
                </c:pt>
                <c:pt idx="1">
                  <c:v>9</c:v>
                </c:pt>
                <c:pt idx="2">
                  <c:v>10</c:v>
                </c:pt>
                <c:pt idx="3">
                  <c:v>11</c:v>
                </c:pt>
                <c:pt idx="4">
                  <c:v>12</c:v>
                </c:pt>
              </c:numCache>
            </c:numRef>
          </c:cat>
          <c:val>
            <c:numRef>
              <c:f>Results!$T$27:$T$31</c:f>
              <c:numCache>
                <c:formatCode>General</c:formatCode>
                <c:ptCount val="5"/>
                <c:pt idx="0">
                  <c:v>75.489060629149904</c:v>
                </c:pt>
                <c:pt idx="1">
                  <c:v>80.37456965588018</c:v>
                </c:pt>
                <c:pt idx="2">
                  <c:v>89.136053274036271</c:v>
                </c:pt>
                <c:pt idx="3">
                  <c:v>93.885322427653989</c:v>
                </c:pt>
                <c:pt idx="4">
                  <c:v>100.65220109160458</c:v>
                </c:pt>
              </c:numCache>
            </c:numRef>
          </c:val>
          <c:extLst>
            <c:ext xmlns:c16="http://schemas.microsoft.com/office/drawing/2014/chart" uri="{C3380CC4-5D6E-409C-BE32-E72D297353CC}">
              <c16:uniqueId val="{00000000-F344-45C8-BCD2-1563D857449B}"/>
            </c:ext>
          </c:extLst>
        </c:ser>
        <c:ser>
          <c:idx val="2"/>
          <c:order val="2"/>
          <c:spPr>
            <a:solidFill>
              <a:schemeClr val="accent1">
                <a:lumMod val="20000"/>
                <a:lumOff val="80000"/>
              </a:schemeClr>
            </a:solidFill>
            <a:ln>
              <a:solidFill>
                <a:schemeClr val="accent1"/>
              </a:solidFill>
            </a:ln>
            <a:effectLst/>
          </c:spPr>
          <c:cat>
            <c:numRef>
              <c:f>Results!$S$27:$S$31</c:f>
              <c:numCache>
                <c:formatCode>0</c:formatCode>
                <c:ptCount val="5"/>
                <c:pt idx="0">
                  <c:v>8</c:v>
                </c:pt>
                <c:pt idx="1">
                  <c:v>9</c:v>
                </c:pt>
                <c:pt idx="2">
                  <c:v>10</c:v>
                </c:pt>
                <c:pt idx="3">
                  <c:v>11</c:v>
                </c:pt>
                <c:pt idx="4">
                  <c:v>12</c:v>
                </c:pt>
              </c:numCache>
            </c:numRef>
          </c:cat>
          <c:val>
            <c:numRef>
              <c:f>Results!$U$27:$U$31</c:f>
              <c:numCache>
                <c:formatCode>General</c:formatCode>
                <c:ptCount val="5"/>
                <c:pt idx="0">
                  <c:v>679.40154566234912</c:v>
                </c:pt>
                <c:pt idx="1">
                  <c:v>723.37112690292167</c:v>
                </c:pt>
                <c:pt idx="2">
                  <c:v>802.22447946632644</c:v>
                </c:pt>
                <c:pt idx="3">
                  <c:v>844.96790184888584</c:v>
                </c:pt>
                <c:pt idx="4">
                  <c:v>905.86980982444129</c:v>
                </c:pt>
              </c:numCache>
            </c:numRef>
          </c:val>
          <c:extLst>
            <c:ext xmlns:c16="http://schemas.microsoft.com/office/drawing/2014/chart" uri="{C3380CC4-5D6E-409C-BE32-E72D297353CC}">
              <c16:uniqueId val="{00000001-F344-45C8-BCD2-1563D857449B}"/>
            </c:ext>
          </c:extLst>
        </c:ser>
        <c:dLbls>
          <c:showLegendKey val="0"/>
          <c:showVal val="0"/>
          <c:showCatName val="0"/>
          <c:showSerName val="0"/>
          <c:showPercent val="0"/>
          <c:showBubbleSize val="0"/>
        </c:dLbls>
        <c:axId val="475594744"/>
        <c:axId val="475595136"/>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Results!$S$27:$S$31</c15:sqref>
                        </c15:formulaRef>
                      </c:ext>
                    </c:extLst>
                    <c:numCache>
                      <c:formatCode>0</c:formatCode>
                      <c:ptCount val="5"/>
                      <c:pt idx="0">
                        <c:v>8</c:v>
                      </c:pt>
                      <c:pt idx="1">
                        <c:v>9</c:v>
                      </c:pt>
                      <c:pt idx="2">
                        <c:v>10</c:v>
                      </c:pt>
                      <c:pt idx="3">
                        <c:v>11</c:v>
                      </c:pt>
                      <c:pt idx="4">
                        <c:v>12</c:v>
                      </c:pt>
                    </c:numCache>
                  </c:numRef>
                </c:cat>
                <c:val>
                  <c:numRef>
                    <c:extLst>
                      <c:ext uri="{02D57815-91ED-43cb-92C2-25804820EDAC}">
                        <c15:formulaRef>
                          <c15:sqref>Results!$S$27:$S$31</c15:sqref>
                        </c15:formulaRef>
                      </c:ext>
                    </c:extLst>
                    <c:numCache>
                      <c:formatCode>0</c:formatCode>
                      <c:ptCount val="5"/>
                      <c:pt idx="0">
                        <c:v>8</c:v>
                      </c:pt>
                      <c:pt idx="1">
                        <c:v>9</c:v>
                      </c:pt>
                      <c:pt idx="2">
                        <c:v>10</c:v>
                      </c:pt>
                      <c:pt idx="3">
                        <c:v>11</c:v>
                      </c:pt>
                      <c:pt idx="4">
                        <c:v>12</c:v>
                      </c:pt>
                    </c:numCache>
                  </c:numRef>
                </c:val>
                <c:extLst>
                  <c:ext xmlns:c16="http://schemas.microsoft.com/office/drawing/2014/chart" uri="{C3380CC4-5D6E-409C-BE32-E72D297353CC}">
                    <c16:uniqueId val="{00000002-F344-45C8-BCD2-1563D857449B}"/>
                  </c:ext>
                </c:extLst>
              </c15:ser>
            </c15:filteredAreaSeries>
          </c:ext>
        </c:extLst>
      </c:areaChart>
      <c:catAx>
        <c:axId val="4755947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aseline="0" dirty="0"/>
                  <a:t>Number of Thermal Radiator Panels (-)</a:t>
                </a:r>
                <a:endParaRPr lang="en-US" sz="12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5595136"/>
        <c:crosses val="autoZero"/>
        <c:auto val="1"/>
        <c:lblAlgn val="ctr"/>
        <c:lblOffset val="100"/>
        <c:noMultiLvlLbl val="0"/>
      </c:catAx>
      <c:valAx>
        <c:axId val="475595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aseline="0" dirty="0"/>
                  <a:t>Regenerative Fuel Cell Mass (kg)</a:t>
                </a:r>
                <a:endParaRPr lang="en-US" sz="12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5594744"/>
        <c:crosses val="autoZero"/>
        <c:crossBetween val="midCat"/>
      </c:valAx>
      <c:spPr>
        <a:solidFill>
          <a:schemeClr val="accent4">
            <a:lumMod val="20000"/>
            <a:lumOff val="80000"/>
          </a:schemeClr>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1"/>
          <c:order val="1"/>
          <c:spPr>
            <a:solidFill>
              <a:schemeClr val="accent2">
                <a:lumMod val="20000"/>
                <a:lumOff val="80000"/>
              </a:schemeClr>
            </a:solidFill>
            <a:ln>
              <a:solidFill>
                <a:schemeClr val="accent1"/>
              </a:solidFill>
            </a:ln>
            <a:effectLst/>
          </c:spPr>
          <c:cat>
            <c:numRef>
              <c:f>Results!$F$68:$F$70</c:f>
              <c:numCache>
                <c:formatCode>General</c:formatCode>
                <c:ptCount val="3"/>
                <c:pt idx="0">
                  <c:v>15</c:v>
                </c:pt>
                <c:pt idx="1">
                  <c:v>20</c:v>
                </c:pt>
                <c:pt idx="2">
                  <c:v>25</c:v>
                </c:pt>
              </c:numCache>
            </c:numRef>
          </c:cat>
          <c:val>
            <c:numRef>
              <c:f>Results!$G$68:$G$70</c:f>
              <c:numCache>
                <c:formatCode>General</c:formatCode>
                <c:ptCount val="3"/>
                <c:pt idx="0">
                  <c:v>535.50000000000011</c:v>
                </c:pt>
                <c:pt idx="1">
                  <c:v>714.00000000000011</c:v>
                </c:pt>
                <c:pt idx="2">
                  <c:v>892.50000000000011</c:v>
                </c:pt>
              </c:numCache>
            </c:numRef>
          </c:val>
          <c:extLst>
            <c:ext xmlns:c16="http://schemas.microsoft.com/office/drawing/2014/chart" uri="{C3380CC4-5D6E-409C-BE32-E72D297353CC}">
              <c16:uniqueId val="{00000000-61FF-47F0-9095-C2EE4C268C73}"/>
            </c:ext>
          </c:extLst>
        </c:ser>
        <c:ser>
          <c:idx val="2"/>
          <c:order val="2"/>
          <c:spPr>
            <a:solidFill>
              <a:schemeClr val="accent1">
                <a:lumMod val="20000"/>
                <a:lumOff val="80000"/>
              </a:schemeClr>
            </a:solidFill>
            <a:ln>
              <a:solidFill>
                <a:schemeClr val="accent1"/>
              </a:solidFill>
            </a:ln>
            <a:effectLst/>
          </c:spPr>
          <c:cat>
            <c:numRef>
              <c:f>Results!$F$68:$F$70</c:f>
              <c:numCache>
                <c:formatCode>General</c:formatCode>
                <c:ptCount val="3"/>
                <c:pt idx="0">
                  <c:v>15</c:v>
                </c:pt>
                <c:pt idx="1">
                  <c:v>20</c:v>
                </c:pt>
                <c:pt idx="2">
                  <c:v>25</c:v>
                </c:pt>
              </c:numCache>
            </c:numRef>
          </c:cat>
          <c:val>
            <c:numRef>
              <c:f>Results!$H$68:$H$70</c:f>
              <c:numCache>
                <c:formatCode>General</c:formatCode>
                <c:ptCount val="3"/>
                <c:pt idx="0">
                  <c:v>602.21839999999997</c:v>
                </c:pt>
                <c:pt idx="1">
                  <c:v>807.06640000000004</c:v>
                </c:pt>
                <c:pt idx="2">
                  <c:v>1011.9144</c:v>
                </c:pt>
              </c:numCache>
            </c:numRef>
          </c:val>
          <c:extLst>
            <c:ext xmlns:c16="http://schemas.microsoft.com/office/drawing/2014/chart" uri="{C3380CC4-5D6E-409C-BE32-E72D297353CC}">
              <c16:uniqueId val="{00000001-61FF-47F0-9095-C2EE4C268C73}"/>
            </c:ext>
          </c:extLst>
        </c:ser>
        <c:ser>
          <c:idx val="3"/>
          <c:order val="3"/>
          <c:spPr>
            <a:solidFill>
              <a:schemeClr val="accent6">
                <a:lumMod val="20000"/>
                <a:lumOff val="80000"/>
              </a:schemeClr>
            </a:solidFill>
            <a:ln>
              <a:solidFill>
                <a:schemeClr val="accent6">
                  <a:lumMod val="75000"/>
                </a:schemeClr>
              </a:solidFill>
            </a:ln>
            <a:effectLst/>
          </c:spPr>
          <c:cat>
            <c:numRef>
              <c:f>Results!$F$68:$F$70</c:f>
              <c:numCache>
                <c:formatCode>General</c:formatCode>
                <c:ptCount val="3"/>
                <c:pt idx="0">
                  <c:v>15</c:v>
                </c:pt>
                <c:pt idx="1">
                  <c:v>20</c:v>
                </c:pt>
                <c:pt idx="2">
                  <c:v>25</c:v>
                </c:pt>
              </c:numCache>
            </c:numRef>
          </c:cat>
          <c:val>
            <c:numRef>
              <c:f>Results!$I$68:$I$70</c:f>
              <c:numCache>
                <c:formatCode>General</c:formatCode>
                <c:ptCount val="3"/>
                <c:pt idx="0">
                  <c:v>75.489060629149904</c:v>
                </c:pt>
                <c:pt idx="1">
                  <c:v>80.37456965588018</c:v>
                </c:pt>
                <c:pt idx="2">
                  <c:v>89.136053274036286</c:v>
                </c:pt>
              </c:numCache>
            </c:numRef>
          </c:val>
          <c:extLst>
            <c:ext xmlns:c16="http://schemas.microsoft.com/office/drawing/2014/chart" uri="{C3380CC4-5D6E-409C-BE32-E72D297353CC}">
              <c16:uniqueId val="{00000002-61FF-47F0-9095-C2EE4C268C73}"/>
            </c:ext>
          </c:extLst>
        </c:ser>
        <c:ser>
          <c:idx val="4"/>
          <c:order val="4"/>
          <c:spPr>
            <a:pattFill prst="pct20">
              <a:fgClr>
                <a:schemeClr val="accent1"/>
              </a:fgClr>
              <a:bgClr>
                <a:schemeClr val="bg1"/>
              </a:bgClr>
            </a:pattFill>
            <a:ln>
              <a:solidFill>
                <a:schemeClr val="accent1"/>
              </a:solidFill>
            </a:ln>
            <a:effectLst/>
          </c:spPr>
          <c:cat>
            <c:numRef>
              <c:f>Results!$F$68:$F$70</c:f>
              <c:numCache>
                <c:formatCode>General</c:formatCode>
                <c:ptCount val="3"/>
                <c:pt idx="0">
                  <c:v>15</c:v>
                </c:pt>
                <c:pt idx="1">
                  <c:v>20</c:v>
                </c:pt>
                <c:pt idx="2">
                  <c:v>25</c:v>
                </c:pt>
              </c:numCache>
            </c:numRef>
          </c:cat>
          <c:val>
            <c:numRef>
              <c:f>Results!$J$68:$J$70</c:f>
              <c:numCache>
                <c:formatCode>General</c:formatCode>
                <c:ptCount val="3"/>
                <c:pt idx="0">
                  <c:v>679.40154566234912</c:v>
                </c:pt>
                <c:pt idx="1">
                  <c:v>723.37112690292156</c:v>
                </c:pt>
                <c:pt idx="2">
                  <c:v>802.22447946632656</c:v>
                </c:pt>
              </c:numCache>
            </c:numRef>
          </c:val>
          <c:extLst>
            <c:ext xmlns:c16="http://schemas.microsoft.com/office/drawing/2014/chart" uri="{C3380CC4-5D6E-409C-BE32-E72D297353CC}">
              <c16:uniqueId val="{00000003-61FF-47F0-9095-C2EE4C268C73}"/>
            </c:ext>
          </c:extLst>
        </c:ser>
        <c:dLbls>
          <c:showLegendKey val="0"/>
          <c:showVal val="0"/>
          <c:showCatName val="0"/>
          <c:showSerName val="0"/>
          <c:showPercent val="0"/>
          <c:showBubbleSize val="0"/>
        </c:dLbls>
        <c:axId val="434075896"/>
        <c:axId val="434076288"/>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Results!$F$68:$F$70</c15:sqref>
                        </c15:formulaRef>
                      </c:ext>
                    </c:extLst>
                    <c:numCache>
                      <c:formatCode>General</c:formatCode>
                      <c:ptCount val="3"/>
                      <c:pt idx="0">
                        <c:v>15</c:v>
                      </c:pt>
                      <c:pt idx="1">
                        <c:v>20</c:v>
                      </c:pt>
                      <c:pt idx="2">
                        <c:v>25</c:v>
                      </c:pt>
                    </c:numCache>
                  </c:numRef>
                </c:cat>
                <c:val>
                  <c:numRef>
                    <c:extLst>
                      <c:ext uri="{02D57815-91ED-43cb-92C2-25804820EDAC}">
                        <c15:formulaRef>
                          <c15:sqref>Results!$F$68:$F$70</c15:sqref>
                        </c15:formulaRef>
                      </c:ext>
                    </c:extLst>
                    <c:numCache>
                      <c:formatCode>General</c:formatCode>
                      <c:ptCount val="3"/>
                      <c:pt idx="0">
                        <c:v>15</c:v>
                      </c:pt>
                      <c:pt idx="1">
                        <c:v>20</c:v>
                      </c:pt>
                      <c:pt idx="2">
                        <c:v>25</c:v>
                      </c:pt>
                    </c:numCache>
                  </c:numRef>
                </c:val>
                <c:extLst>
                  <c:ext xmlns:c16="http://schemas.microsoft.com/office/drawing/2014/chart" uri="{C3380CC4-5D6E-409C-BE32-E72D297353CC}">
                    <c16:uniqueId val="{00000004-61FF-47F0-9095-C2EE4C268C73}"/>
                  </c:ext>
                </c:extLst>
              </c15:ser>
            </c15:filteredAreaSeries>
          </c:ext>
        </c:extLst>
      </c:areaChart>
      <c:catAx>
        <c:axId val="4340758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Electrical Power (kWe)</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4076288"/>
        <c:crosses val="autoZero"/>
        <c:auto val="1"/>
        <c:lblAlgn val="ctr"/>
        <c:lblOffset val="100"/>
        <c:noMultiLvlLbl val="0"/>
      </c:catAx>
      <c:valAx>
        <c:axId val="434076288"/>
        <c:scaling>
          <c:orientation val="minMax"/>
          <c:max val="3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Total Mass (kg)</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in"/>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4075896"/>
        <c:crosses val="autoZero"/>
        <c:crossBetween val="midCat"/>
      </c:valAx>
      <c:spPr>
        <a:solidFill>
          <a:schemeClr val="accent4">
            <a:lumMod val="20000"/>
            <a:lumOff val="80000"/>
          </a:schemeClr>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dirty="0"/>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dirty="0"/>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dirty="0"/>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endParaRPr>
          </a:p>
        </p:txBody>
      </p:sp>
    </p:spTree>
    <p:extLst>
      <p:ext uri="{BB962C8B-B14F-4D97-AF65-F5344CB8AC3E}">
        <p14:creationId xmlns:p14="http://schemas.microsoft.com/office/powerpoint/2010/main" val="97003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7C6A8B33-A7B1-4BD3-B67F-70D32039F353}" type="datetime1">
              <a:rPr lang="en-US" smtClean="0"/>
              <a:t>8/25/2021</a:t>
            </a:fld>
            <a:endParaRPr lang="en-US" dirty="0"/>
          </a:p>
        </p:txBody>
      </p:sp>
      <p:sp>
        <p:nvSpPr>
          <p:cNvPr id="5" name="Rectangle 5"/>
          <p:cNvSpPr>
            <a:spLocks noGrp="1" noChangeArrowheads="1"/>
          </p:cNvSpPr>
          <p:nvPr>
            <p:ph type="ftr" sz="quarter" idx="11"/>
          </p:nvPr>
        </p:nvSpPr>
        <p:spPr/>
        <p:txBody>
          <a:bodyPr/>
          <a:lstStyle>
            <a:lvl1pPr>
              <a:defRPr/>
            </a:lvl1pPr>
          </a:lstStyle>
          <a:p>
            <a:r>
              <a:rPr lang="en-US" dirty="0"/>
              <a:t>TFAWS 2020 – August 18-20, 2020</a:t>
            </a:r>
          </a:p>
        </p:txBody>
      </p:sp>
      <p:sp>
        <p:nvSpPr>
          <p:cNvPr id="6" name="Rectangle 6"/>
          <p:cNvSpPr>
            <a:spLocks noGrp="1" noChangeArrowheads="1"/>
          </p:cNvSpPr>
          <p:nvPr>
            <p:ph type="sldNum" sz="quarter" idx="12"/>
          </p:nvPr>
        </p:nvSpPr>
        <p:spPr/>
        <p:txBody>
          <a:bodyPr/>
          <a:lstStyle>
            <a:lvl1pPr>
              <a:defRPr/>
            </a:lvl1pPr>
          </a:lstStyle>
          <a:p>
            <a:fld id="{79A0CEF2-A099-4D25-A627-2C96918E261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3CBEFAA8-3E03-4C05-99B0-1C51205B13A9}" type="datetime1">
              <a:rPr lang="en-US" smtClean="0"/>
              <a:t>8/25/2021</a:t>
            </a:fld>
            <a:endParaRPr lang="en-US" dirty="0"/>
          </a:p>
        </p:txBody>
      </p:sp>
      <p:sp>
        <p:nvSpPr>
          <p:cNvPr id="5" name="Rectangle 5"/>
          <p:cNvSpPr>
            <a:spLocks noGrp="1" noChangeArrowheads="1"/>
          </p:cNvSpPr>
          <p:nvPr>
            <p:ph type="ftr" sz="quarter" idx="11"/>
          </p:nvPr>
        </p:nvSpPr>
        <p:spPr/>
        <p:txBody>
          <a:bodyPr/>
          <a:lstStyle>
            <a:lvl1pPr>
              <a:defRPr/>
            </a:lvl1pPr>
          </a:lstStyle>
          <a:p>
            <a:r>
              <a:rPr lang="en-US" dirty="0"/>
              <a:t>TFAWS 2021 – August 24-26, 2021</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28FFC1A1-357C-4D04-A7FF-A99E13725E4C}" type="datetime1">
              <a:rPr lang="en-US" smtClean="0"/>
              <a:t>8/25/2021</a:t>
            </a:fld>
            <a:endParaRPr lang="en-US" dirty="0"/>
          </a:p>
        </p:txBody>
      </p:sp>
      <p:sp>
        <p:nvSpPr>
          <p:cNvPr id="5" name="Rectangle 5"/>
          <p:cNvSpPr>
            <a:spLocks noGrp="1" noChangeArrowheads="1"/>
          </p:cNvSpPr>
          <p:nvPr>
            <p:ph type="ftr" sz="quarter" idx="11"/>
          </p:nvPr>
        </p:nvSpPr>
        <p:spPr/>
        <p:txBody>
          <a:bodyPr/>
          <a:lstStyle>
            <a:lvl1pPr>
              <a:defRPr/>
            </a:lvl1pPr>
          </a:lstStyle>
          <a:p>
            <a:r>
              <a:rPr lang="en-US" dirty="0"/>
              <a:t>TFAWS 2020 – August 18-20, 2020</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FDE92F4F-3DA3-4433-B916-6F44D6A37356}" type="datetime1">
              <a:rPr lang="en-US" smtClean="0"/>
              <a:t>8/25/2021</a:t>
            </a:fld>
            <a:endParaRPr lang="en-US" dirty="0"/>
          </a:p>
        </p:txBody>
      </p:sp>
      <p:sp>
        <p:nvSpPr>
          <p:cNvPr id="6" name="Rectangle 5"/>
          <p:cNvSpPr>
            <a:spLocks noGrp="1" noChangeArrowheads="1"/>
          </p:cNvSpPr>
          <p:nvPr>
            <p:ph type="ftr" sz="quarter" idx="11"/>
          </p:nvPr>
        </p:nvSpPr>
        <p:spPr/>
        <p:txBody>
          <a:bodyPr/>
          <a:lstStyle>
            <a:lvl1pPr>
              <a:defRPr/>
            </a:lvl1pPr>
          </a:lstStyle>
          <a:p>
            <a:r>
              <a:rPr lang="en-US" dirty="0"/>
              <a:t>TFAWS 2020 – August 18-20, 2020</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4040188"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smtClean="0">
                <a:ea typeface="ＭＳ Ｐゴシック" charset="-128"/>
              </a:defRPr>
            </a:lvl1pPr>
          </a:lstStyle>
          <a:p>
            <a:fld id="{047CB4CD-B48C-44E8-8BC9-3A9E8EBB441E}" type="datetime1">
              <a:rPr lang="en-US" smtClean="0"/>
              <a:t>8/25/2021</a:t>
            </a:fld>
            <a:endParaRPr lang="en-US" dirty="0"/>
          </a:p>
        </p:txBody>
      </p:sp>
      <p:sp>
        <p:nvSpPr>
          <p:cNvPr id="8" name="Rectangle 5"/>
          <p:cNvSpPr>
            <a:spLocks noGrp="1" noChangeArrowheads="1"/>
          </p:cNvSpPr>
          <p:nvPr>
            <p:ph type="ftr" sz="quarter" idx="11"/>
          </p:nvPr>
        </p:nvSpPr>
        <p:spPr/>
        <p:txBody>
          <a:bodyPr/>
          <a:lstStyle>
            <a:lvl1pPr>
              <a:defRPr/>
            </a:lvl1pPr>
          </a:lstStyle>
          <a:p>
            <a:r>
              <a:rPr lang="en-US" dirty="0"/>
              <a:t>TFAWS 2020 – August 18-20, 2020</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mtClean="0">
                <a:ea typeface="ＭＳ Ｐゴシック" charset="-128"/>
              </a:defRPr>
            </a:lvl1pPr>
          </a:lstStyle>
          <a:p>
            <a:fld id="{EE89485A-0B8B-4AB6-8C98-03B54E364AD6}" type="datetime1">
              <a:rPr lang="en-US" smtClean="0"/>
              <a:t>8/25/2021</a:t>
            </a:fld>
            <a:endParaRPr lang="en-US" dirty="0"/>
          </a:p>
        </p:txBody>
      </p:sp>
      <p:sp>
        <p:nvSpPr>
          <p:cNvPr id="4" name="Rectangle 5"/>
          <p:cNvSpPr>
            <a:spLocks noGrp="1" noChangeArrowheads="1"/>
          </p:cNvSpPr>
          <p:nvPr>
            <p:ph type="ftr" sz="quarter" idx="11"/>
          </p:nvPr>
        </p:nvSpPr>
        <p:spPr/>
        <p:txBody>
          <a:bodyPr/>
          <a:lstStyle>
            <a:lvl1pPr>
              <a:defRPr/>
            </a:lvl1pPr>
          </a:lstStyle>
          <a:p>
            <a:r>
              <a:rPr lang="en-US" dirty="0"/>
              <a:t>TFAWS 2020 – August 18-20, 2020</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ea typeface="ＭＳ Ｐゴシック" charset="-128"/>
              </a:defRPr>
            </a:lvl1pPr>
          </a:lstStyle>
          <a:p>
            <a:fld id="{3ED766DD-20F6-417E-8B73-0038B3B3FADA}" type="datetime1">
              <a:rPr lang="en-US" smtClean="0"/>
              <a:t>8/25/2021</a:t>
            </a:fld>
            <a:endParaRPr lang="en-US" dirty="0"/>
          </a:p>
        </p:txBody>
      </p:sp>
      <p:sp>
        <p:nvSpPr>
          <p:cNvPr id="3" name="Rectangle 5"/>
          <p:cNvSpPr>
            <a:spLocks noGrp="1" noChangeArrowheads="1"/>
          </p:cNvSpPr>
          <p:nvPr>
            <p:ph type="ftr" sz="quarter" idx="11"/>
          </p:nvPr>
        </p:nvSpPr>
        <p:spPr/>
        <p:txBody>
          <a:bodyPr/>
          <a:lstStyle>
            <a:lvl1pPr>
              <a:defRPr/>
            </a:lvl1pPr>
          </a:lstStyle>
          <a:p>
            <a:r>
              <a:rPr lang="en-US" dirty="0"/>
              <a:t>TFAWS 2020 – August 18-20, 2020</a:t>
            </a:r>
          </a:p>
        </p:txBody>
      </p:sp>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D5769631-E892-4404-8251-DD54D6A4F13B}" type="datetime1">
              <a:rPr lang="en-US" smtClean="0"/>
              <a:t>8/25/2021</a:t>
            </a:fld>
            <a:endParaRPr lang="en-US" dirty="0"/>
          </a:p>
        </p:txBody>
      </p:sp>
      <p:sp>
        <p:nvSpPr>
          <p:cNvPr id="6" name="Rectangle 5"/>
          <p:cNvSpPr>
            <a:spLocks noGrp="1" noChangeArrowheads="1"/>
          </p:cNvSpPr>
          <p:nvPr>
            <p:ph type="ftr" sz="quarter" idx="11"/>
          </p:nvPr>
        </p:nvSpPr>
        <p:spPr/>
        <p:txBody>
          <a:bodyPr/>
          <a:lstStyle>
            <a:lvl1pPr>
              <a:defRPr/>
            </a:lvl1pPr>
          </a:lstStyle>
          <a:p>
            <a:r>
              <a:rPr lang="en-US" dirty="0"/>
              <a:t>TFAWS 2020 – August 18-20, 2020</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96B86037-676D-4AA0-AA8F-987504AA19CF}" type="datetime1">
              <a:rPr lang="en-US" smtClean="0"/>
              <a:t>8/25/2021</a:t>
            </a:fld>
            <a:endParaRPr lang="en-US" dirty="0"/>
          </a:p>
        </p:txBody>
      </p:sp>
      <p:sp>
        <p:nvSpPr>
          <p:cNvPr id="6" name="Rectangle 5"/>
          <p:cNvSpPr>
            <a:spLocks noGrp="1" noChangeArrowheads="1"/>
          </p:cNvSpPr>
          <p:nvPr>
            <p:ph type="ftr" sz="quarter" idx="11"/>
          </p:nvPr>
        </p:nvSpPr>
        <p:spPr/>
        <p:txBody>
          <a:bodyPr/>
          <a:lstStyle>
            <a:lvl1pPr>
              <a:defRPr/>
            </a:lvl1pPr>
          </a:lstStyle>
          <a:p>
            <a:r>
              <a:rPr lang="en-US" dirty="0"/>
              <a:t>TFAWS 2020 – August 18-20, 2020</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Text Box 28"/>
          <p:cNvSpPr txBox="1">
            <a:spLocks noChangeArrowheads="1"/>
          </p:cNvSpPr>
          <p:nvPr userDrawn="1"/>
        </p:nvSpPr>
        <p:spPr bwMode="auto">
          <a:xfrm>
            <a:off x="533400" y="685800"/>
            <a:ext cx="81534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dirty="0">
                <a:solidFill>
                  <a:schemeClr val="bg1"/>
                </a:solidFill>
                <a:latin typeface="Arial" charset="0"/>
                <a:ea typeface="+mn-ea"/>
              </a:rPr>
              <a:t>	</a:t>
            </a:r>
          </a:p>
        </p:txBody>
      </p:sp>
      <p:sp>
        <p:nvSpPr>
          <p:cNvPr id="1051" name="Text Box 27"/>
          <p:cNvSpPr txBox="1">
            <a:spLocks noChangeArrowheads="1"/>
          </p:cNvSpPr>
          <p:nvPr userDrawn="1"/>
        </p:nvSpPr>
        <p:spPr bwMode="auto">
          <a:xfrm>
            <a:off x="533400" y="152400"/>
            <a:ext cx="81534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dirty="0">
              <a:solidFill>
                <a:schemeClr val="bg1"/>
              </a:solidFill>
              <a:latin typeface="Arial" charset="0"/>
              <a:ea typeface="+mn-ea"/>
            </a:endParaRPr>
          </a:p>
        </p:txBody>
      </p:sp>
      <p:sp>
        <p:nvSpPr>
          <p:cNvPr id="1028" name="Rectangle 2"/>
          <p:cNvSpPr>
            <a:spLocks noGrp="1" noChangeArrowheads="1"/>
          </p:cNvSpPr>
          <p:nvPr>
            <p:ph type="title"/>
          </p:nvPr>
        </p:nvSpPr>
        <p:spPr bwMode="auto">
          <a:xfrm>
            <a:off x="457200" y="190500"/>
            <a:ext cx="82296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9144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400800"/>
            <a:ext cx="1905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000" b="0">
                <a:solidFill>
                  <a:srgbClr val="333399"/>
                </a:solidFill>
                <a:latin typeface="+mn-lt"/>
                <a:ea typeface="+mn-ea"/>
              </a:defRPr>
            </a:lvl1pPr>
          </a:lstStyle>
          <a:p>
            <a:pPr>
              <a:defRPr/>
            </a:pPr>
            <a:fld id="{709A230E-095C-467B-87F5-1EF32D4D6E5B}" type="datetime1">
              <a:rPr lang="en-US" smtClean="0"/>
              <a:t>8/25/2021</a:t>
            </a:fld>
            <a:endParaRPr lang="en-US" dirty="0"/>
          </a:p>
        </p:txBody>
      </p:sp>
      <p:sp>
        <p:nvSpPr>
          <p:cNvPr id="3" name="Rectangle 5"/>
          <p:cNvSpPr>
            <a:spLocks noGrp="1" noChangeArrowheads="1"/>
          </p:cNvSpPr>
          <p:nvPr>
            <p:ph type="ftr" sz="quarter" idx="3"/>
          </p:nvPr>
        </p:nvSpPr>
        <p:spPr bwMode="auto">
          <a:xfrm>
            <a:off x="2743200" y="6400800"/>
            <a:ext cx="36576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dirty="0"/>
              <a:t>TFAWS 2021 – August 24-26, 2021</a:t>
            </a:r>
          </a:p>
        </p:txBody>
      </p:sp>
      <p:sp>
        <p:nvSpPr>
          <p:cNvPr id="1030" name="Rectangle 6"/>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dirty="0"/>
          </a:p>
        </p:txBody>
      </p:sp>
      <p:pic>
        <p:nvPicPr>
          <p:cNvPr id="1033" name="Picture 23"/>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8077200" y="0"/>
            <a:ext cx="1066800" cy="904875"/>
          </a:xfrm>
          <a:prstGeom prst="rect">
            <a:avLst/>
          </a:prstGeom>
          <a:noFill/>
          <a:ln w="9525">
            <a:noFill/>
            <a:miter lim="800000"/>
            <a:headEnd/>
            <a:tailEnd/>
          </a:ln>
        </p:spPr>
      </p:pic>
      <p:pic>
        <p:nvPicPr>
          <p:cNvPr id="8" name="Picture 7"/>
          <p:cNvPicPr>
            <a:picLocks noChangeAspect="1"/>
          </p:cNvPicPr>
          <p:nvPr userDrawn="1"/>
        </p:nvPicPr>
        <p:blipFill>
          <a:blip r:embed="rId12"/>
          <a:stretch>
            <a:fillRect/>
          </a:stretch>
        </p:blipFill>
        <p:spPr>
          <a:xfrm>
            <a:off x="60919" y="19583"/>
            <a:ext cx="944962" cy="865707"/>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5"/>
          <p:cNvSpPr>
            <a:spLocks noGrp="1" noChangeArrowheads="1"/>
          </p:cNvSpPr>
          <p:nvPr>
            <p:ph type="subTitle" idx="1"/>
          </p:nvPr>
        </p:nvSpPr>
        <p:spPr>
          <a:xfrm>
            <a:off x="2743200" y="4419600"/>
            <a:ext cx="6096000" cy="914400"/>
          </a:xfrm>
        </p:spPr>
        <p:txBody>
          <a:bodyPr/>
          <a:lstStyle/>
          <a:p>
            <a:pPr eaLnBrk="1" hangingPunct="1"/>
            <a:r>
              <a:rPr lang="en-US" sz="1800" dirty="0">
                <a:solidFill>
                  <a:schemeClr val="tx1"/>
                </a:solidFill>
                <a:ea typeface="ＭＳ Ｐゴシック" charset="-128"/>
              </a:rPr>
              <a:t>Presented By</a:t>
            </a:r>
            <a:br>
              <a:rPr lang="en-US" sz="1800" dirty="0">
                <a:solidFill>
                  <a:schemeClr val="tx1"/>
                </a:solidFill>
                <a:ea typeface="ＭＳ Ｐゴシック" charset="-128"/>
              </a:rPr>
            </a:br>
            <a:r>
              <a:rPr lang="en-US" sz="1800" dirty="0">
                <a:solidFill>
                  <a:schemeClr val="tx1"/>
                </a:solidFill>
                <a:ea typeface="ＭＳ Ｐゴシック" charset="-128"/>
              </a:rPr>
              <a:t>Greg Schunk</a:t>
            </a:r>
          </a:p>
        </p:txBody>
      </p:sp>
      <p:sp>
        <p:nvSpPr>
          <p:cNvPr id="13315" name="Rectangle 11"/>
          <p:cNvSpPr>
            <a:spLocks noChangeArrowheads="1"/>
          </p:cNvSpPr>
          <p:nvPr/>
        </p:nvSpPr>
        <p:spPr bwMode="auto">
          <a:xfrm>
            <a:off x="3810000" y="5334000"/>
            <a:ext cx="4038600" cy="1200329"/>
          </a:xfrm>
          <a:prstGeom prst="rect">
            <a:avLst/>
          </a:prstGeom>
          <a:noFill/>
          <a:ln w="9525">
            <a:noFill/>
            <a:miter lim="800000"/>
            <a:headEnd/>
            <a:tailEnd/>
          </a:ln>
        </p:spPr>
        <p:txBody>
          <a:bodyPr wrap="square">
            <a:spAutoFit/>
          </a:bodyPr>
          <a:lstStyle/>
          <a:p>
            <a:pPr eaLnBrk="1" hangingPunct="1"/>
            <a:r>
              <a:rPr lang="en-US" sz="1800" b="0" dirty="0">
                <a:solidFill>
                  <a:schemeClr val="accent2"/>
                </a:solidFill>
                <a:latin typeface="Arial" pitchFamily="34" charset="0"/>
              </a:rPr>
              <a:t>Thermal &amp; Fluids Analysis Workshop</a:t>
            </a:r>
            <a:br>
              <a:rPr lang="en-US" sz="1800" b="0" dirty="0">
                <a:solidFill>
                  <a:schemeClr val="accent2"/>
                </a:solidFill>
                <a:latin typeface="Arial" pitchFamily="34" charset="0"/>
              </a:rPr>
            </a:br>
            <a:r>
              <a:rPr lang="en-US" sz="1800" b="0" dirty="0">
                <a:solidFill>
                  <a:schemeClr val="accent2"/>
                </a:solidFill>
                <a:latin typeface="Arial" pitchFamily="34" charset="0"/>
              </a:rPr>
              <a:t>TFAWS 2021</a:t>
            </a:r>
            <a:br>
              <a:rPr lang="en-US" sz="1800" b="0" dirty="0">
                <a:solidFill>
                  <a:schemeClr val="accent2"/>
                </a:solidFill>
                <a:latin typeface="Arial" pitchFamily="34" charset="0"/>
              </a:rPr>
            </a:br>
            <a:r>
              <a:rPr lang="en-US" sz="1800" b="0" dirty="0">
                <a:solidFill>
                  <a:schemeClr val="accent2"/>
                </a:solidFill>
                <a:latin typeface="Arial" pitchFamily="34" charset="0"/>
              </a:rPr>
              <a:t>August 24-26, 2021</a:t>
            </a:r>
          </a:p>
          <a:p>
            <a:pPr eaLnBrk="1" hangingPunct="1"/>
            <a:r>
              <a:rPr lang="en-US" sz="1800" b="0" dirty="0">
                <a:solidFill>
                  <a:schemeClr val="accent2"/>
                </a:solidFill>
                <a:latin typeface="Arial" pitchFamily="34" charset="0"/>
              </a:rPr>
              <a:t>Virtual Conference</a:t>
            </a:r>
          </a:p>
        </p:txBody>
      </p:sp>
      <p:sp>
        <p:nvSpPr>
          <p:cNvPr id="112676" name="Text Box 36"/>
          <p:cNvSpPr txBox="1">
            <a:spLocks noChangeArrowheads="1"/>
          </p:cNvSpPr>
          <p:nvPr/>
        </p:nvSpPr>
        <p:spPr bwMode="auto">
          <a:xfrm>
            <a:off x="0" y="152400"/>
            <a:ext cx="8686800" cy="6096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dirty="0">
                <a:solidFill>
                  <a:schemeClr val="bg1"/>
                </a:solidFill>
                <a:latin typeface="Arial" charset="0"/>
                <a:ea typeface="+mn-ea"/>
              </a:rPr>
              <a:t>	TFAWS Active Thermal Paper Session</a:t>
            </a:r>
          </a:p>
        </p:txBody>
      </p:sp>
      <p:pic>
        <p:nvPicPr>
          <p:cNvPr id="13317" name="Picture 1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77200" y="0"/>
            <a:ext cx="1066800" cy="904875"/>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381000" y="2209800"/>
            <a:ext cx="3523793" cy="3340898"/>
          </a:xfrm>
          <a:prstGeom prst="rect">
            <a:avLst/>
          </a:prstGeom>
        </p:spPr>
      </p:pic>
      <p:sp>
        <p:nvSpPr>
          <p:cNvPr id="13314" name="Rectangle 10"/>
          <p:cNvSpPr>
            <a:spLocks noGrp="1" noChangeArrowheads="1"/>
          </p:cNvSpPr>
          <p:nvPr>
            <p:ph type="ctrTitle"/>
          </p:nvPr>
        </p:nvSpPr>
        <p:spPr>
          <a:xfrm>
            <a:off x="2743200" y="1828800"/>
            <a:ext cx="6324600" cy="1600200"/>
          </a:xfrm>
        </p:spPr>
        <p:txBody>
          <a:bodyPr/>
          <a:lstStyle/>
          <a:p>
            <a:pPr eaLnBrk="1" hangingPunct="1"/>
            <a:r>
              <a:rPr lang="en-US" dirty="0"/>
              <a:t>Conceptual Thermal Control System Design for a Lunar Surface Habitat</a:t>
            </a:r>
            <a:br>
              <a:rPr lang="en-US" sz="3200" b="0" dirty="0">
                <a:ea typeface="ＭＳ Ｐゴシック" charset="-128"/>
              </a:rPr>
            </a:br>
            <a:r>
              <a:rPr lang="en-US" sz="3200" b="0" dirty="0">
                <a:ea typeface="ＭＳ Ｐゴシック" charset="-128"/>
              </a:rPr>
              <a:t> </a:t>
            </a:r>
            <a:r>
              <a:rPr lang="en-US" sz="2000" b="0" dirty="0">
                <a:ea typeface="ＭＳ Ｐゴシック" charset="-128"/>
              </a:rPr>
              <a:t>Greg Schunk, Stephanie Babiak and Dawn Naville</a:t>
            </a:r>
            <a:br>
              <a:rPr lang="en-US" sz="2000" b="0" dirty="0">
                <a:ea typeface="ＭＳ Ｐゴシック" charset="-128"/>
              </a:rPr>
            </a:br>
            <a:r>
              <a:rPr lang="en-US" sz="2000" b="0" dirty="0">
                <a:ea typeface="ＭＳ Ｐゴシック" charset="-128"/>
              </a:rPr>
              <a:t>Thermal Analysis and Control Branch/MSFC</a:t>
            </a:r>
            <a:br>
              <a:rPr lang="en-US" sz="2000" b="0" dirty="0">
                <a:ea typeface="ＭＳ Ｐゴシック" charset="-128"/>
              </a:rPr>
            </a:br>
            <a:r>
              <a:rPr lang="en-US" sz="2000" b="0" dirty="0">
                <a:ea typeface="ＭＳ Ｐゴシック" charset="-128"/>
              </a:rPr>
              <a:t>&amp;</a:t>
            </a:r>
            <a:br>
              <a:rPr lang="en-US" sz="2000" b="0" dirty="0">
                <a:ea typeface="ＭＳ Ｐゴシック" charset="-128"/>
              </a:rPr>
            </a:br>
            <a:r>
              <a:rPr lang="en-US" sz="2000" b="0" dirty="0">
                <a:ea typeface="ＭＳ Ｐゴシック" charset="-128"/>
              </a:rPr>
              <a:t>Brian Evans</a:t>
            </a:r>
            <a:br>
              <a:rPr lang="en-US" sz="2000" b="0" dirty="0">
                <a:ea typeface="ＭＳ Ｐゴシック" charset="-128"/>
              </a:rPr>
            </a:br>
            <a:r>
              <a:rPr lang="en-US" sz="2000" b="0" dirty="0">
                <a:ea typeface="ＭＳ Ｐゴシック" charset="-128"/>
              </a:rPr>
              <a:t>Jacobs Space Exploration Group/ESSCA</a:t>
            </a:r>
            <a:br>
              <a:rPr lang="en-US" sz="2000" b="0" dirty="0">
                <a:ea typeface="ＭＳ Ｐゴシック" charset="-128"/>
              </a:rPr>
            </a:br>
            <a:br>
              <a:rPr lang="en-US" sz="2000" b="0" dirty="0">
                <a:ea typeface="ＭＳ Ｐゴシック" charset="-128"/>
              </a:rPr>
            </a:br>
            <a:endParaRPr lang="en-US" sz="2000" b="0" dirty="0">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Habitat Survive-the-Night</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10</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8" y="1143005"/>
            <a:ext cx="4472108" cy="4373650"/>
          </a:xfrm>
          <a:prstGeom prst="rect">
            <a:avLst/>
          </a:prstGeom>
        </p:spPr>
      </p:pic>
      <p:sp>
        <p:nvSpPr>
          <p:cNvPr id="3" name="Content Placeholder 2"/>
          <p:cNvSpPr>
            <a:spLocks noGrp="1"/>
          </p:cNvSpPr>
          <p:nvPr>
            <p:ph idx="1"/>
          </p:nvPr>
        </p:nvSpPr>
        <p:spPr>
          <a:xfrm>
            <a:off x="4343400" y="914400"/>
            <a:ext cx="4800600" cy="5410200"/>
          </a:xfrm>
        </p:spPr>
        <p:txBody>
          <a:bodyPr/>
          <a:lstStyle/>
          <a:p>
            <a:r>
              <a:rPr lang="en-US" sz="1400" dirty="0">
                <a:ea typeface="Calibri" panose="020F0502020204030204" pitchFamily="34" charset="0"/>
                <a:cs typeface="Times New Roman" panose="02020603050405020304" pitchFamily="18" charset="0"/>
              </a:rPr>
              <a:t>A 100-hour eclipse is possible at the Lunar South Pole. Additional heat will be needed to maintain the SH inflatable volume and thermal radiators above minimum temperature limits during the dormant Survive-the-Night scenario. </a:t>
            </a:r>
            <a:endParaRPr lang="en-US" sz="1400" dirty="0"/>
          </a:p>
          <a:p>
            <a:r>
              <a:rPr lang="en-US" sz="1400" dirty="0"/>
              <a:t>Survive-the-Night may vary in duration and with partial illumination. </a:t>
            </a:r>
          </a:p>
          <a:p>
            <a:r>
              <a:rPr lang="en-US" sz="1400" dirty="0"/>
              <a:t>To maintain the SH at minimum temperature would require 1550 watts to offset the heat leak through the inflatable volume.</a:t>
            </a:r>
          </a:p>
          <a:p>
            <a:r>
              <a:rPr lang="en-US" sz="1400" dirty="0"/>
              <a:t>The radiator fluid (HFE 7200) has a lower working temperature limit of -100</a:t>
            </a:r>
            <a:r>
              <a:rPr lang="en-US" sz="1400" baseline="30000" dirty="0"/>
              <a:t>o</a:t>
            </a:r>
            <a:r>
              <a:rPr lang="en-US" sz="1400" dirty="0"/>
              <a:t>C (-148</a:t>
            </a:r>
            <a:r>
              <a:rPr lang="en-US" sz="1400" baseline="30000" dirty="0"/>
              <a:t>o</a:t>
            </a:r>
            <a:r>
              <a:rPr lang="en-US" sz="1400" dirty="0"/>
              <a:t>F) and a freezing point of -137</a:t>
            </a:r>
            <a:r>
              <a:rPr lang="en-US" sz="1400" baseline="30000" dirty="0"/>
              <a:t>o</a:t>
            </a:r>
            <a:r>
              <a:rPr lang="en-US" sz="1400" dirty="0"/>
              <a:t>C (-215</a:t>
            </a:r>
            <a:r>
              <a:rPr lang="en-US" sz="1400" baseline="30000" dirty="0"/>
              <a:t>o</a:t>
            </a:r>
            <a:r>
              <a:rPr lang="en-US" sz="1400" dirty="0"/>
              <a:t>F).</a:t>
            </a:r>
          </a:p>
          <a:p>
            <a:r>
              <a:rPr lang="en-US" sz="1400" dirty="0"/>
              <a:t>To maintain the radiators just above the working or freezing temperature limits would require nearly continuous heat of at least 3840 or 1353 watts, respectively.</a:t>
            </a:r>
          </a:p>
          <a:p>
            <a:r>
              <a:rPr lang="en-US" sz="1400" dirty="0"/>
              <a:t>For the fluid working limit, the un-mitigated (i.e. no counter-measures) total energy required would be 540 kWh for the 100 hour Survive-the-Night scenario. </a:t>
            </a:r>
          </a:p>
          <a:p>
            <a:r>
              <a:rPr lang="en-US" sz="1400" dirty="0"/>
              <a:t>Mitigation strategies to reduce the power requirement, including energy storage, preconditioning the SH (warm) and stowing or reconfiguring the radiators, are under consideration</a:t>
            </a:r>
          </a:p>
        </p:txBody>
      </p:sp>
      <p:sp>
        <p:nvSpPr>
          <p:cNvPr id="7"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310192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0" y="1066800"/>
            <a:ext cx="4507043" cy="3962400"/>
          </a:xfrm>
          <a:prstGeom prst="rect">
            <a:avLst/>
          </a:prstGeom>
        </p:spPr>
      </p:pic>
      <p:sp>
        <p:nvSpPr>
          <p:cNvPr id="2" name="Title 1"/>
          <p:cNvSpPr>
            <a:spLocks noGrp="1"/>
          </p:cNvSpPr>
          <p:nvPr>
            <p:ph type="title"/>
          </p:nvPr>
        </p:nvSpPr>
        <p:spPr/>
        <p:txBody>
          <a:bodyPr/>
          <a:lstStyle/>
          <a:p>
            <a:r>
              <a:rPr lang="en-US" sz="2400" dirty="0"/>
              <a:t>Mitigation Strategy: Retractable Radiators</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11</a:t>
            </a:fld>
            <a:endParaRPr lang="en-US" dirty="0"/>
          </a:p>
        </p:txBody>
      </p:sp>
      <p:pic>
        <p:nvPicPr>
          <p:cNvPr id="7" name="Picture 6"/>
          <p:cNvPicPr>
            <a:picLocks noChangeAspect="1"/>
          </p:cNvPicPr>
          <p:nvPr/>
        </p:nvPicPr>
        <p:blipFill>
          <a:blip r:embed="rId3"/>
          <a:stretch>
            <a:fillRect/>
          </a:stretch>
        </p:blipFill>
        <p:spPr>
          <a:xfrm>
            <a:off x="4419600" y="1600200"/>
            <a:ext cx="2219136" cy="2266689"/>
          </a:xfrm>
          <a:prstGeom prst="rect">
            <a:avLst/>
          </a:prstGeom>
        </p:spPr>
      </p:pic>
      <p:pic>
        <p:nvPicPr>
          <p:cNvPr id="8" name="Picture 7"/>
          <p:cNvPicPr>
            <a:picLocks noChangeAspect="1"/>
          </p:cNvPicPr>
          <p:nvPr/>
        </p:nvPicPr>
        <p:blipFill>
          <a:blip r:embed="rId4"/>
          <a:stretch>
            <a:fillRect/>
          </a:stretch>
        </p:blipFill>
        <p:spPr>
          <a:xfrm>
            <a:off x="6705600" y="1600200"/>
            <a:ext cx="2222306" cy="2257179"/>
          </a:xfrm>
          <a:prstGeom prst="rect">
            <a:avLst/>
          </a:prstGeom>
        </p:spPr>
      </p:pic>
      <p:pic>
        <p:nvPicPr>
          <p:cNvPr id="9" name="Picture 8"/>
          <p:cNvPicPr>
            <a:picLocks noChangeAspect="1"/>
          </p:cNvPicPr>
          <p:nvPr/>
        </p:nvPicPr>
        <p:blipFill>
          <a:blip r:embed="rId5"/>
          <a:stretch>
            <a:fillRect/>
          </a:stretch>
        </p:blipFill>
        <p:spPr>
          <a:xfrm>
            <a:off x="4419603" y="4038600"/>
            <a:ext cx="2222306" cy="2247668"/>
          </a:xfrm>
          <a:prstGeom prst="rect">
            <a:avLst/>
          </a:prstGeom>
        </p:spPr>
      </p:pic>
      <p:pic>
        <p:nvPicPr>
          <p:cNvPr id="10" name="Picture 9"/>
          <p:cNvPicPr>
            <a:picLocks noChangeAspect="1"/>
          </p:cNvPicPr>
          <p:nvPr/>
        </p:nvPicPr>
        <p:blipFill>
          <a:blip r:embed="rId6"/>
          <a:stretch>
            <a:fillRect/>
          </a:stretch>
        </p:blipFill>
        <p:spPr>
          <a:xfrm>
            <a:off x="6705597" y="4038597"/>
            <a:ext cx="2219136" cy="2247668"/>
          </a:xfrm>
          <a:prstGeom prst="rect">
            <a:avLst/>
          </a:prstGeom>
        </p:spPr>
      </p:pic>
      <p:sp>
        <p:nvSpPr>
          <p:cNvPr id="11" name="Rectangle 10"/>
          <p:cNvSpPr/>
          <p:nvPr/>
        </p:nvSpPr>
        <p:spPr>
          <a:xfrm>
            <a:off x="8153400" y="4038600"/>
            <a:ext cx="922047" cy="338554"/>
          </a:xfrm>
          <a:prstGeom prst="rect">
            <a:avLst/>
          </a:prstGeom>
        </p:spPr>
        <p:txBody>
          <a:bodyPr wrap="none">
            <a:spAutoFit/>
          </a:bodyPr>
          <a:lstStyle/>
          <a:p>
            <a:pPr algn="l" eaLnBrk="1" fontAlgn="auto" hangingPunct="1">
              <a:spcBef>
                <a:spcPts val="0"/>
              </a:spcBef>
              <a:spcAft>
                <a:spcPts val="0"/>
              </a:spcAft>
              <a:defRPr/>
            </a:pPr>
            <a:r>
              <a:rPr lang="el-GR" sz="1600" b="0" kern="0" dirty="0">
                <a:solidFill>
                  <a:prstClr val="black"/>
                </a:solidFill>
                <a:latin typeface="Calibri"/>
                <a:ea typeface="+mn-ea"/>
              </a:rPr>
              <a:t>α=1</a:t>
            </a:r>
            <a:r>
              <a:rPr lang="en-US" sz="1600" b="0" kern="0" dirty="0">
                <a:solidFill>
                  <a:prstClr val="black"/>
                </a:solidFill>
                <a:latin typeface="Calibri"/>
                <a:ea typeface="+mn-ea"/>
              </a:rPr>
              <a:t>5</a:t>
            </a:r>
            <a:r>
              <a:rPr lang="el-GR" sz="1600" b="0" kern="0" dirty="0">
                <a:solidFill>
                  <a:prstClr val="black"/>
                </a:solidFill>
                <a:latin typeface="Calibri"/>
                <a:ea typeface="+mn-ea"/>
              </a:rPr>
              <a:t>0°</a:t>
            </a:r>
            <a:endParaRPr lang="en-US" sz="1600" b="0" kern="0" dirty="0">
              <a:solidFill>
                <a:prstClr val="black"/>
              </a:solidFill>
              <a:latin typeface="Calibri"/>
              <a:ea typeface="+mn-ea"/>
            </a:endParaRPr>
          </a:p>
        </p:txBody>
      </p:sp>
      <p:sp>
        <p:nvSpPr>
          <p:cNvPr id="12" name="Rectangle 11"/>
          <p:cNvSpPr/>
          <p:nvPr/>
        </p:nvSpPr>
        <p:spPr>
          <a:xfrm>
            <a:off x="6019800" y="1447800"/>
            <a:ext cx="713657" cy="338554"/>
          </a:xfrm>
          <a:prstGeom prst="rect">
            <a:avLst/>
          </a:prstGeom>
        </p:spPr>
        <p:txBody>
          <a:bodyPr wrap="none">
            <a:spAutoFit/>
          </a:bodyPr>
          <a:lstStyle/>
          <a:p>
            <a:pPr algn="l" eaLnBrk="1" fontAlgn="auto" hangingPunct="1">
              <a:spcBef>
                <a:spcPts val="0"/>
              </a:spcBef>
              <a:spcAft>
                <a:spcPts val="0"/>
              </a:spcAft>
              <a:defRPr/>
            </a:pPr>
            <a:r>
              <a:rPr lang="el-GR" sz="1600" b="0" kern="0" dirty="0">
                <a:solidFill>
                  <a:prstClr val="black"/>
                </a:solidFill>
                <a:latin typeface="Calibri"/>
                <a:ea typeface="+mn-ea"/>
              </a:rPr>
              <a:t>α=0°</a:t>
            </a:r>
            <a:endParaRPr lang="en-US" sz="1600" b="0" kern="0" dirty="0">
              <a:solidFill>
                <a:prstClr val="black"/>
              </a:solidFill>
              <a:latin typeface="Calibri"/>
              <a:ea typeface="+mn-ea"/>
            </a:endParaRPr>
          </a:p>
        </p:txBody>
      </p:sp>
      <p:sp>
        <p:nvSpPr>
          <p:cNvPr id="13" name="Rectangle 12"/>
          <p:cNvSpPr/>
          <p:nvPr/>
        </p:nvSpPr>
        <p:spPr>
          <a:xfrm>
            <a:off x="8326147" y="1447800"/>
            <a:ext cx="817853" cy="338554"/>
          </a:xfrm>
          <a:prstGeom prst="rect">
            <a:avLst/>
          </a:prstGeom>
        </p:spPr>
        <p:txBody>
          <a:bodyPr wrap="none">
            <a:spAutoFit/>
          </a:bodyPr>
          <a:lstStyle/>
          <a:p>
            <a:pPr algn="l" eaLnBrk="1" fontAlgn="auto" hangingPunct="1">
              <a:spcBef>
                <a:spcPts val="0"/>
              </a:spcBef>
              <a:spcAft>
                <a:spcPts val="0"/>
              </a:spcAft>
              <a:defRPr/>
            </a:pPr>
            <a:r>
              <a:rPr lang="el-GR" sz="1600" b="0" kern="0" dirty="0">
                <a:solidFill>
                  <a:prstClr val="black"/>
                </a:solidFill>
                <a:latin typeface="Calibri"/>
                <a:ea typeface="+mn-ea"/>
              </a:rPr>
              <a:t>α=</a:t>
            </a:r>
            <a:r>
              <a:rPr lang="en-US" sz="1600" b="0" kern="0" dirty="0">
                <a:solidFill>
                  <a:prstClr val="black"/>
                </a:solidFill>
                <a:latin typeface="Calibri"/>
                <a:ea typeface="+mn-ea"/>
              </a:rPr>
              <a:t>3</a:t>
            </a:r>
            <a:r>
              <a:rPr lang="el-GR" sz="1600" b="0" kern="0" dirty="0">
                <a:solidFill>
                  <a:prstClr val="black"/>
                </a:solidFill>
                <a:latin typeface="Calibri"/>
                <a:ea typeface="+mn-ea"/>
              </a:rPr>
              <a:t>0°</a:t>
            </a:r>
            <a:endParaRPr lang="en-US" sz="1600" b="0" kern="0" dirty="0">
              <a:solidFill>
                <a:prstClr val="black"/>
              </a:solidFill>
              <a:latin typeface="Calibri"/>
              <a:ea typeface="+mn-ea"/>
            </a:endParaRPr>
          </a:p>
        </p:txBody>
      </p:sp>
      <p:sp>
        <p:nvSpPr>
          <p:cNvPr id="14" name="Rectangle 13"/>
          <p:cNvSpPr/>
          <p:nvPr/>
        </p:nvSpPr>
        <p:spPr>
          <a:xfrm>
            <a:off x="5961353" y="4038600"/>
            <a:ext cx="817853" cy="338554"/>
          </a:xfrm>
          <a:prstGeom prst="rect">
            <a:avLst/>
          </a:prstGeom>
        </p:spPr>
        <p:txBody>
          <a:bodyPr wrap="none">
            <a:spAutoFit/>
          </a:bodyPr>
          <a:lstStyle/>
          <a:p>
            <a:pPr algn="l" eaLnBrk="1" fontAlgn="auto" hangingPunct="1">
              <a:spcBef>
                <a:spcPts val="0"/>
              </a:spcBef>
              <a:spcAft>
                <a:spcPts val="0"/>
              </a:spcAft>
              <a:defRPr/>
            </a:pPr>
            <a:r>
              <a:rPr lang="el-GR" sz="1600" b="0" kern="0" dirty="0">
                <a:solidFill>
                  <a:prstClr val="black"/>
                </a:solidFill>
                <a:latin typeface="Calibri"/>
                <a:ea typeface="+mn-ea"/>
              </a:rPr>
              <a:t>α=</a:t>
            </a:r>
            <a:r>
              <a:rPr lang="en-US" sz="1600" b="0" kern="0" dirty="0">
                <a:solidFill>
                  <a:prstClr val="black"/>
                </a:solidFill>
                <a:latin typeface="Calibri"/>
                <a:ea typeface="+mn-ea"/>
              </a:rPr>
              <a:t>6</a:t>
            </a:r>
            <a:r>
              <a:rPr lang="el-GR" sz="1600" b="0" kern="0" dirty="0">
                <a:solidFill>
                  <a:prstClr val="black"/>
                </a:solidFill>
                <a:latin typeface="Calibri"/>
                <a:ea typeface="+mn-ea"/>
              </a:rPr>
              <a:t>0°</a:t>
            </a:r>
            <a:endParaRPr lang="en-US" sz="1600" b="0" kern="0" dirty="0">
              <a:solidFill>
                <a:prstClr val="black"/>
              </a:solidFill>
              <a:latin typeface="Calibri"/>
              <a:ea typeface="+mn-ea"/>
            </a:endParaRPr>
          </a:p>
        </p:txBody>
      </p:sp>
      <p:grpSp>
        <p:nvGrpSpPr>
          <p:cNvPr id="22" name="Group 21"/>
          <p:cNvGrpSpPr/>
          <p:nvPr/>
        </p:nvGrpSpPr>
        <p:grpSpPr>
          <a:xfrm>
            <a:off x="2743200" y="3581400"/>
            <a:ext cx="1221658" cy="342900"/>
            <a:chOff x="228600" y="2095500"/>
            <a:chExt cx="1221658" cy="342900"/>
          </a:xfrm>
        </p:grpSpPr>
        <p:cxnSp>
          <p:nvCxnSpPr>
            <p:cNvPr id="23" name="Straight Connector 22"/>
            <p:cNvCxnSpPr/>
            <p:nvPr/>
          </p:nvCxnSpPr>
          <p:spPr>
            <a:xfrm>
              <a:off x="228600" y="2095500"/>
              <a:ext cx="304800" cy="342900"/>
            </a:xfrm>
            <a:prstGeom prst="line">
              <a:avLst/>
            </a:prstGeom>
            <a:noFill/>
            <a:ln w="6350" cap="flat" cmpd="sng" algn="ctr">
              <a:solidFill>
                <a:sysClr val="windowText" lastClr="000000"/>
              </a:solidFill>
              <a:prstDash val="solid"/>
              <a:miter lim="800000"/>
            </a:ln>
            <a:effectLst/>
          </p:spPr>
        </p:cxnSp>
        <p:cxnSp>
          <p:nvCxnSpPr>
            <p:cNvPr id="24" name="Straight Connector 23"/>
            <p:cNvCxnSpPr/>
            <p:nvPr/>
          </p:nvCxnSpPr>
          <p:spPr>
            <a:xfrm flipV="1">
              <a:off x="533400" y="2095500"/>
              <a:ext cx="304800" cy="342900"/>
            </a:xfrm>
            <a:prstGeom prst="line">
              <a:avLst/>
            </a:prstGeom>
            <a:noFill/>
            <a:ln w="6350" cap="flat" cmpd="sng" algn="ctr">
              <a:solidFill>
                <a:sysClr val="windowText" lastClr="000000"/>
              </a:solidFill>
              <a:prstDash val="solid"/>
              <a:miter lim="800000"/>
            </a:ln>
            <a:effectLst/>
          </p:spPr>
        </p:cxnSp>
        <p:cxnSp>
          <p:nvCxnSpPr>
            <p:cNvPr id="25" name="Straight Connector 24"/>
            <p:cNvCxnSpPr/>
            <p:nvPr/>
          </p:nvCxnSpPr>
          <p:spPr>
            <a:xfrm>
              <a:off x="838200" y="2095500"/>
              <a:ext cx="304800" cy="342900"/>
            </a:xfrm>
            <a:prstGeom prst="line">
              <a:avLst/>
            </a:prstGeom>
            <a:noFill/>
            <a:ln w="6350" cap="flat" cmpd="sng" algn="ctr">
              <a:solidFill>
                <a:sysClr val="windowText" lastClr="000000"/>
              </a:solidFill>
              <a:prstDash val="solid"/>
              <a:miter lim="800000"/>
            </a:ln>
            <a:effectLst/>
          </p:spPr>
        </p:cxnSp>
        <p:cxnSp>
          <p:nvCxnSpPr>
            <p:cNvPr id="26" name="Straight Connector 25"/>
            <p:cNvCxnSpPr/>
            <p:nvPr/>
          </p:nvCxnSpPr>
          <p:spPr>
            <a:xfrm flipV="1">
              <a:off x="1143000" y="2095500"/>
              <a:ext cx="307258" cy="342900"/>
            </a:xfrm>
            <a:prstGeom prst="line">
              <a:avLst/>
            </a:prstGeom>
            <a:noFill/>
            <a:ln w="6350" cap="flat" cmpd="sng" algn="ctr">
              <a:solidFill>
                <a:sysClr val="windowText" lastClr="000000"/>
              </a:solidFill>
              <a:prstDash val="solid"/>
              <a:miter lim="800000"/>
            </a:ln>
            <a:effectLst/>
          </p:spPr>
        </p:cxnSp>
      </p:grpSp>
      <p:sp>
        <p:nvSpPr>
          <p:cNvPr id="27" name="Arc 26"/>
          <p:cNvSpPr/>
          <p:nvPr/>
        </p:nvSpPr>
        <p:spPr>
          <a:xfrm>
            <a:off x="3431458" y="3675492"/>
            <a:ext cx="457200" cy="476250"/>
          </a:xfrm>
          <a:prstGeom prst="arc">
            <a:avLst>
              <a:gd name="adj1" fmla="val 13538877"/>
              <a:gd name="adj2" fmla="val 18925102"/>
            </a:avLst>
          </a:prstGeom>
          <a:noFill/>
          <a:ln w="19050" cap="flat" cmpd="sng" algn="ctr">
            <a:solidFill>
              <a:srgbClr val="5B9BD5"/>
            </a:solidFill>
            <a:prstDash val="solid"/>
            <a:miter lim="800000"/>
            <a:headEnd type="triangle"/>
            <a:tailEnd type="triangle"/>
          </a:ln>
          <a:effectLst/>
        </p:spPr>
        <p:txBody>
          <a:bodyPr rtlCol="0" anchor="ctr"/>
          <a:lstStyle/>
          <a:p>
            <a:pPr eaLnBrk="1" fontAlgn="auto" hangingPunct="1">
              <a:spcBef>
                <a:spcPts val="0"/>
              </a:spcBef>
              <a:spcAft>
                <a:spcPts val="0"/>
              </a:spcAft>
              <a:defRPr/>
            </a:pPr>
            <a:endParaRPr lang="en-US" sz="1800" b="0" kern="0" dirty="0">
              <a:solidFill>
                <a:prstClr val="black"/>
              </a:solidFill>
              <a:latin typeface="Calibri" panose="020F0502020204030204"/>
              <a:ea typeface="+mn-ea"/>
            </a:endParaRPr>
          </a:p>
        </p:txBody>
      </p:sp>
      <p:sp>
        <p:nvSpPr>
          <p:cNvPr id="28" name="TextBox 27"/>
          <p:cNvSpPr txBox="1"/>
          <p:nvPr/>
        </p:nvSpPr>
        <p:spPr>
          <a:xfrm>
            <a:off x="3480689" y="3306160"/>
            <a:ext cx="330540" cy="369332"/>
          </a:xfrm>
          <a:prstGeom prst="rect">
            <a:avLst/>
          </a:prstGeom>
          <a:noFill/>
        </p:spPr>
        <p:txBody>
          <a:bodyPr wrap="none" rtlCol="0">
            <a:spAutoFit/>
          </a:bodyPr>
          <a:lstStyle/>
          <a:p>
            <a:pPr algn="l" eaLnBrk="1" fontAlgn="auto" hangingPunct="1">
              <a:spcBef>
                <a:spcPts val="0"/>
              </a:spcBef>
              <a:spcAft>
                <a:spcPts val="0"/>
              </a:spcAft>
            </a:pPr>
            <a:r>
              <a:rPr lang="en-US" sz="1800" b="0" i="1" dirty="0">
                <a:solidFill>
                  <a:prstClr val="black"/>
                </a:solidFill>
                <a:latin typeface="Symbol" panose="05050102010706020507" pitchFamily="18" charset="2"/>
                <a:ea typeface="+mn-ea"/>
              </a:rPr>
              <a:t>a</a:t>
            </a:r>
          </a:p>
        </p:txBody>
      </p:sp>
      <p:sp>
        <p:nvSpPr>
          <p:cNvPr id="29" name="Content Placeholder 2"/>
          <p:cNvSpPr>
            <a:spLocks noGrp="1"/>
          </p:cNvSpPr>
          <p:nvPr>
            <p:ph idx="1"/>
          </p:nvPr>
        </p:nvSpPr>
        <p:spPr>
          <a:xfrm>
            <a:off x="23446" y="4953000"/>
            <a:ext cx="4396154" cy="838200"/>
          </a:xfrm>
        </p:spPr>
        <p:txBody>
          <a:bodyPr/>
          <a:lstStyle/>
          <a:p>
            <a:r>
              <a:rPr lang="en-US" sz="1800" dirty="0">
                <a:ea typeface="Calibri" panose="020F0502020204030204" pitchFamily="34" charset="0"/>
                <a:cs typeface="Times New Roman" panose="02020603050405020304" pitchFamily="18" charset="0"/>
              </a:rPr>
              <a:t>Stowing the thermal radiators for Survive-the-Night could greatly reduce energy storage requirements. Heat leak from the Surface Habitat is fixed.</a:t>
            </a:r>
          </a:p>
        </p:txBody>
      </p:sp>
      <p:sp>
        <p:nvSpPr>
          <p:cNvPr id="30"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181969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Surface Habitat Heat Rejection and Growth Scenarios</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12</a:t>
            </a:fld>
            <a:endParaRPr lang="en-US" dirty="0"/>
          </a:p>
        </p:txBody>
      </p:sp>
      <p:pic>
        <p:nvPicPr>
          <p:cNvPr id="6" name="Picture 5"/>
          <p:cNvPicPr>
            <a:picLocks noChangeAspect="1"/>
          </p:cNvPicPr>
          <p:nvPr/>
        </p:nvPicPr>
        <p:blipFill>
          <a:blip r:embed="rId2"/>
          <a:stretch>
            <a:fillRect/>
          </a:stretch>
        </p:blipFill>
        <p:spPr>
          <a:xfrm>
            <a:off x="113881" y="1600200"/>
            <a:ext cx="4316342" cy="4371211"/>
          </a:xfrm>
          <a:prstGeom prst="rect">
            <a:avLst/>
          </a:prstGeom>
        </p:spPr>
      </p:pic>
      <p:sp>
        <p:nvSpPr>
          <p:cNvPr id="7" name="TextBox 6"/>
          <p:cNvSpPr txBox="1"/>
          <p:nvPr/>
        </p:nvSpPr>
        <p:spPr>
          <a:xfrm>
            <a:off x="-5862" y="952500"/>
            <a:ext cx="5282728" cy="615553"/>
          </a:xfrm>
          <a:prstGeom prst="rect">
            <a:avLst/>
          </a:prstGeom>
          <a:noFill/>
        </p:spPr>
        <p:txBody>
          <a:bodyPr wrap="none" rtlCol="0">
            <a:spAutoFit/>
          </a:bodyPr>
          <a:lstStyle/>
          <a:p>
            <a:pPr eaLnBrk="1" fontAlgn="auto" hangingPunct="1">
              <a:spcBef>
                <a:spcPts val="0"/>
              </a:spcBef>
              <a:spcAft>
                <a:spcPts val="0"/>
              </a:spcAft>
              <a:defRPr/>
            </a:pPr>
            <a:r>
              <a:rPr lang="en-US" sz="1800" b="0" kern="0" dirty="0">
                <a:solidFill>
                  <a:prstClr val="black"/>
                </a:solidFill>
                <a:latin typeface="Calibri"/>
                <a:ea typeface="+mn-ea"/>
              </a:rPr>
              <a:t>Number of Radiator Panels Required vs Heat Rejection</a:t>
            </a:r>
          </a:p>
          <a:p>
            <a:pPr eaLnBrk="1" fontAlgn="auto" hangingPunct="1">
              <a:spcBef>
                <a:spcPts val="0"/>
              </a:spcBef>
              <a:spcAft>
                <a:spcPts val="0"/>
              </a:spcAft>
              <a:defRPr/>
            </a:pPr>
            <a:r>
              <a:rPr lang="en-US" sz="1600" b="0" i="1" kern="0" dirty="0">
                <a:solidFill>
                  <a:prstClr val="black"/>
                </a:solidFill>
                <a:latin typeface="Calibri"/>
                <a:ea typeface="+mn-ea"/>
              </a:rPr>
              <a:t>Radiator Temperature 283K, 85% Efficiency</a:t>
            </a:r>
          </a:p>
        </p:txBody>
      </p:sp>
      <p:grpSp>
        <p:nvGrpSpPr>
          <p:cNvPr id="8" name="Group 7"/>
          <p:cNvGrpSpPr/>
          <p:nvPr/>
        </p:nvGrpSpPr>
        <p:grpSpPr>
          <a:xfrm>
            <a:off x="2323681" y="4267200"/>
            <a:ext cx="304800" cy="838200"/>
            <a:chOff x="2324100" y="3924300"/>
            <a:chExt cx="304800" cy="838200"/>
          </a:xfrm>
        </p:grpSpPr>
        <p:sp>
          <p:nvSpPr>
            <p:cNvPr id="9" name="Oval 8"/>
            <p:cNvSpPr/>
            <p:nvPr/>
          </p:nvSpPr>
          <p:spPr>
            <a:xfrm>
              <a:off x="2324100" y="4191000"/>
              <a:ext cx="304800" cy="3048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10" name="Group 9"/>
            <p:cNvGrpSpPr/>
            <p:nvPr/>
          </p:nvGrpSpPr>
          <p:grpSpPr>
            <a:xfrm>
              <a:off x="2400300" y="3924300"/>
              <a:ext cx="152400" cy="381000"/>
              <a:chOff x="723900" y="-457200"/>
              <a:chExt cx="152400" cy="762000"/>
            </a:xfrm>
          </p:grpSpPr>
          <p:sp>
            <p:nvSpPr>
              <p:cNvPr id="17" name="Rectangle 16"/>
              <p:cNvSpPr/>
              <p:nvPr/>
            </p:nvSpPr>
            <p:spPr>
              <a:xfrm>
                <a:off x="723900" y="-4572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8" name="Rectangle 17"/>
              <p:cNvSpPr/>
              <p:nvPr/>
            </p:nvSpPr>
            <p:spPr>
              <a:xfrm>
                <a:off x="723900" y="-3048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9" name="Rectangle 18"/>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0" name="Rectangle 19"/>
              <p:cNvSpPr/>
              <p:nvPr/>
            </p:nvSpPr>
            <p:spPr>
              <a:xfrm>
                <a:off x="723900" y="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1" name="Rectangle 20"/>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11" name="Group 10"/>
            <p:cNvGrpSpPr/>
            <p:nvPr/>
          </p:nvGrpSpPr>
          <p:grpSpPr>
            <a:xfrm>
              <a:off x="2400300" y="4381500"/>
              <a:ext cx="152400" cy="381000"/>
              <a:chOff x="723900" y="-457200"/>
              <a:chExt cx="152400" cy="762000"/>
            </a:xfrm>
          </p:grpSpPr>
          <p:sp>
            <p:nvSpPr>
              <p:cNvPr id="12" name="Rectangle 11"/>
              <p:cNvSpPr/>
              <p:nvPr/>
            </p:nvSpPr>
            <p:spPr>
              <a:xfrm>
                <a:off x="723900" y="-4572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3" name="Rectangle 12"/>
              <p:cNvSpPr/>
              <p:nvPr/>
            </p:nvSpPr>
            <p:spPr>
              <a:xfrm>
                <a:off x="723900" y="-3048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4" name="Rectangle 13"/>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5" name="Rectangle 14"/>
              <p:cNvSpPr/>
              <p:nvPr/>
            </p:nvSpPr>
            <p:spPr>
              <a:xfrm>
                <a:off x="723900" y="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6" name="Rectangle 15"/>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grpSp>
        <p:nvGrpSpPr>
          <p:cNvPr id="22" name="Group 21"/>
          <p:cNvGrpSpPr/>
          <p:nvPr/>
        </p:nvGrpSpPr>
        <p:grpSpPr>
          <a:xfrm>
            <a:off x="913981" y="3733800"/>
            <a:ext cx="304800" cy="685800"/>
            <a:chOff x="838200" y="4038600"/>
            <a:chExt cx="304800" cy="685800"/>
          </a:xfrm>
        </p:grpSpPr>
        <p:sp>
          <p:nvSpPr>
            <p:cNvPr id="23" name="Oval 22"/>
            <p:cNvSpPr/>
            <p:nvPr/>
          </p:nvSpPr>
          <p:spPr>
            <a:xfrm>
              <a:off x="838200" y="4229100"/>
              <a:ext cx="304800" cy="3048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4" name="Rectangle 23"/>
            <p:cNvSpPr/>
            <p:nvPr/>
          </p:nvSpPr>
          <p:spPr>
            <a:xfrm>
              <a:off x="914400" y="4038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5" name="Rectangle 24"/>
            <p:cNvSpPr/>
            <p:nvPr/>
          </p:nvSpPr>
          <p:spPr>
            <a:xfrm>
              <a:off x="914400" y="41148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6" name="Rectangle 25"/>
            <p:cNvSpPr/>
            <p:nvPr/>
          </p:nvSpPr>
          <p:spPr>
            <a:xfrm>
              <a:off x="914400" y="41910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7" name="Rectangle 26"/>
            <p:cNvSpPr/>
            <p:nvPr/>
          </p:nvSpPr>
          <p:spPr>
            <a:xfrm>
              <a:off x="914400" y="42672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8" name="Rectangle 27"/>
            <p:cNvSpPr/>
            <p:nvPr/>
          </p:nvSpPr>
          <p:spPr>
            <a:xfrm>
              <a:off x="914400" y="4419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9" name="Rectangle 28"/>
            <p:cNvSpPr/>
            <p:nvPr/>
          </p:nvSpPr>
          <p:spPr>
            <a:xfrm>
              <a:off x="914400" y="44958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0" name="Rectangle 29"/>
            <p:cNvSpPr/>
            <p:nvPr/>
          </p:nvSpPr>
          <p:spPr>
            <a:xfrm>
              <a:off x="914400" y="45720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1" name="Rectangle 30"/>
            <p:cNvSpPr/>
            <p:nvPr/>
          </p:nvSpPr>
          <p:spPr>
            <a:xfrm>
              <a:off x="914400" y="46482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32" name="Group 31"/>
          <p:cNvGrpSpPr/>
          <p:nvPr/>
        </p:nvGrpSpPr>
        <p:grpSpPr>
          <a:xfrm>
            <a:off x="1447381" y="4457700"/>
            <a:ext cx="495300" cy="533400"/>
            <a:chOff x="1485900" y="4724400"/>
            <a:chExt cx="495300" cy="533400"/>
          </a:xfrm>
        </p:grpSpPr>
        <p:sp>
          <p:nvSpPr>
            <p:cNvPr id="33" name="Oval 32"/>
            <p:cNvSpPr/>
            <p:nvPr/>
          </p:nvSpPr>
          <p:spPr>
            <a:xfrm>
              <a:off x="1485900" y="4838700"/>
              <a:ext cx="304800" cy="3048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4" name="Rectangle 33"/>
            <p:cNvSpPr/>
            <p:nvPr/>
          </p:nvSpPr>
          <p:spPr>
            <a:xfrm>
              <a:off x="1562100" y="47244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5" name="Rectangle 34"/>
            <p:cNvSpPr/>
            <p:nvPr/>
          </p:nvSpPr>
          <p:spPr>
            <a:xfrm>
              <a:off x="1562100" y="4800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6" name="Rectangle 35"/>
            <p:cNvSpPr/>
            <p:nvPr/>
          </p:nvSpPr>
          <p:spPr>
            <a:xfrm>
              <a:off x="1562100" y="48768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7" name="Rectangle 36"/>
            <p:cNvSpPr/>
            <p:nvPr/>
          </p:nvSpPr>
          <p:spPr>
            <a:xfrm>
              <a:off x="1562100" y="50292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8" name="Rectangle 37"/>
            <p:cNvSpPr/>
            <p:nvPr/>
          </p:nvSpPr>
          <p:spPr>
            <a:xfrm>
              <a:off x="1562100" y="51054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9" name="Rectangle 38"/>
            <p:cNvSpPr/>
            <p:nvPr/>
          </p:nvSpPr>
          <p:spPr>
            <a:xfrm>
              <a:off x="1562100" y="5181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40" name="Group 39"/>
            <p:cNvGrpSpPr/>
            <p:nvPr/>
          </p:nvGrpSpPr>
          <p:grpSpPr>
            <a:xfrm>
              <a:off x="1752600" y="4914900"/>
              <a:ext cx="228600" cy="152400"/>
              <a:chOff x="2590800" y="6324600"/>
              <a:chExt cx="228600" cy="152400"/>
            </a:xfrm>
          </p:grpSpPr>
          <p:sp>
            <p:nvSpPr>
              <p:cNvPr id="41" name="Rectangle 40"/>
              <p:cNvSpPr/>
              <p:nvPr/>
            </p:nvSpPr>
            <p:spPr>
              <a:xfrm rot="5400000">
                <a:off x="27051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42" name="Rectangle 41"/>
              <p:cNvSpPr/>
              <p:nvPr/>
            </p:nvSpPr>
            <p:spPr>
              <a:xfrm rot="5400000">
                <a:off x="26289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43" name="Rectangle 42"/>
              <p:cNvSpPr/>
              <p:nvPr/>
            </p:nvSpPr>
            <p:spPr>
              <a:xfrm rot="5400000">
                <a:off x="25527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grpSp>
        <p:nvGrpSpPr>
          <p:cNvPr id="44" name="Group 43"/>
          <p:cNvGrpSpPr/>
          <p:nvPr/>
        </p:nvGrpSpPr>
        <p:grpSpPr>
          <a:xfrm>
            <a:off x="3199981" y="4381500"/>
            <a:ext cx="495300" cy="685800"/>
            <a:chOff x="3238500" y="3276600"/>
            <a:chExt cx="495300" cy="685800"/>
          </a:xfrm>
        </p:grpSpPr>
        <p:sp>
          <p:nvSpPr>
            <p:cNvPr id="45" name="Oval 44"/>
            <p:cNvSpPr/>
            <p:nvPr/>
          </p:nvSpPr>
          <p:spPr>
            <a:xfrm>
              <a:off x="3238500" y="3467100"/>
              <a:ext cx="304800" cy="3048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46" name="Group 45"/>
            <p:cNvGrpSpPr/>
            <p:nvPr/>
          </p:nvGrpSpPr>
          <p:grpSpPr>
            <a:xfrm>
              <a:off x="3314700" y="3276600"/>
              <a:ext cx="152400" cy="304800"/>
              <a:chOff x="723900" y="-304800"/>
              <a:chExt cx="152400" cy="609600"/>
            </a:xfrm>
          </p:grpSpPr>
          <p:sp>
            <p:nvSpPr>
              <p:cNvPr id="56" name="Rectangle 55"/>
              <p:cNvSpPr/>
              <p:nvPr/>
            </p:nvSpPr>
            <p:spPr>
              <a:xfrm>
                <a:off x="723900" y="-3048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7" name="Rectangle 56"/>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8" name="Rectangle 57"/>
              <p:cNvSpPr/>
              <p:nvPr/>
            </p:nvSpPr>
            <p:spPr>
              <a:xfrm>
                <a:off x="723900" y="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9" name="Rectangle 58"/>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47" name="Group 46"/>
            <p:cNvGrpSpPr/>
            <p:nvPr/>
          </p:nvGrpSpPr>
          <p:grpSpPr>
            <a:xfrm>
              <a:off x="3314700" y="3657600"/>
              <a:ext cx="152400" cy="304800"/>
              <a:chOff x="723900" y="-457200"/>
              <a:chExt cx="152400" cy="609600"/>
            </a:xfrm>
          </p:grpSpPr>
          <p:sp>
            <p:nvSpPr>
              <p:cNvPr id="52" name="Rectangle 51"/>
              <p:cNvSpPr/>
              <p:nvPr/>
            </p:nvSpPr>
            <p:spPr>
              <a:xfrm>
                <a:off x="723900" y="-4572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3" name="Rectangle 52"/>
              <p:cNvSpPr/>
              <p:nvPr/>
            </p:nvSpPr>
            <p:spPr>
              <a:xfrm>
                <a:off x="723900" y="-3048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4" name="Rectangle 53"/>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5" name="Rectangle 54"/>
              <p:cNvSpPr/>
              <p:nvPr/>
            </p:nvSpPr>
            <p:spPr>
              <a:xfrm>
                <a:off x="723900" y="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48" name="Group 47"/>
            <p:cNvGrpSpPr/>
            <p:nvPr/>
          </p:nvGrpSpPr>
          <p:grpSpPr>
            <a:xfrm>
              <a:off x="3505200" y="3543300"/>
              <a:ext cx="228600" cy="152400"/>
              <a:chOff x="2590800" y="6324600"/>
              <a:chExt cx="228600" cy="152400"/>
            </a:xfrm>
          </p:grpSpPr>
          <p:sp>
            <p:nvSpPr>
              <p:cNvPr id="49" name="Rectangle 48"/>
              <p:cNvSpPr/>
              <p:nvPr/>
            </p:nvSpPr>
            <p:spPr>
              <a:xfrm rot="5400000">
                <a:off x="27051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0" name="Rectangle 49"/>
              <p:cNvSpPr/>
              <p:nvPr/>
            </p:nvSpPr>
            <p:spPr>
              <a:xfrm rot="5400000">
                <a:off x="26289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51" name="Rectangle 50"/>
              <p:cNvSpPr/>
              <p:nvPr/>
            </p:nvSpPr>
            <p:spPr>
              <a:xfrm rot="5400000">
                <a:off x="2552700" y="63627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grpSp>
        <p:nvGrpSpPr>
          <p:cNvPr id="60" name="Group 59"/>
          <p:cNvGrpSpPr/>
          <p:nvPr/>
        </p:nvGrpSpPr>
        <p:grpSpPr>
          <a:xfrm>
            <a:off x="4038181" y="4381500"/>
            <a:ext cx="571500" cy="685800"/>
            <a:chOff x="3467100" y="2057400"/>
            <a:chExt cx="571500" cy="685800"/>
          </a:xfrm>
        </p:grpSpPr>
        <p:grpSp>
          <p:nvGrpSpPr>
            <p:cNvPr id="61" name="Group 60"/>
            <p:cNvGrpSpPr/>
            <p:nvPr/>
          </p:nvGrpSpPr>
          <p:grpSpPr>
            <a:xfrm>
              <a:off x="3467100" y="2057400"/>
              <a:ext cx="304800" cy="685800"/>
              <a:chOff x="838200" y="4038600"/>
              <a:chExt cx="304800" cy="685800"/>
            </a:xfrm>
          </p:grpSpPr>
          <p:sp>
            <p:nvSpPr>
              <p:cNvPr id="67" name="Oval 66"/>
              <p:cNvSpPr/>
              <p:nvPr/>
            </p:nvSpPr>
            <p:spPr>
              <a:xfrm>
                <a:off x="838200" y="4229100"/>
                <a:ext cx="304800" cy="304800"/>
              </a:xfrm>
              <a:prstGeom prst="ellipse">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68" name="Rectangle 67"/>
              <p:cNvSpPr/>
              <p:nvPr/>
            </p:nvSpPr>
            <p:spPr>
              <a:xfrm>
                <a:off x="914400" y="4038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69" name="Rectangle 68"/>
              <p:cNvSpPr/>
              <p:nvPr/>
            </p:nvSpPr>
            <p:spPr>
              <a:xfrm>
                <a:off x="914400" y="41148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0" name="Rectangle 69"/>
              <p:cNvSpPr/>
              <p:nvPr/>
            </p:nvSpPr>
            <p:spPr>
              <a:xfrm>
                <a:off x="914400" y="41910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1" name="Rectangle 70"/>
              <p:cNvSpPr/>
              <p:nvPr/>
            </p:nvSpPr>
            <p:spPr>
              <a:xfrm>
                <a:off x="914400" y="42672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2" name="Rectangle 71"/>
              <p:cNvSpPr/>
              <p:nvPr/>
            </p:nvSpPr>
            <p:spPr>
              <a:xfrm>
                <a:off x="914400" y="44196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3" name="Rectangle 72"/>
              <p:cNvSpPr/>
              <p:nvPr/>
            </p:nvSpPr>
            <p:spPr>
              <a:xfrm>
                <a:off x="914400" y="44958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4" name="Rectangle 73"/>
              <p:cNvSpPr/>
              <p:nvPr/>
            </p:nvSpPr>
            <p:spPr>
              <a:xfrm>
                <a:off x="914400" y="45720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75" name="Rectangle 74"/>
              <p:cNvSpPr/>
              <p:nvPr/>
            </p:nvSpPr>
            <p:spPr>
              <a:xfrm>
                <a:off x="914400" y="4648200"/>
                <a:ext cx="152400" cy="76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62" name="Group 61"/>
            <p:cNvGrpSpPr/>
            <p:nvPr/>
          </p:nvGrpSpPr>
          <p:grpSpPr>
            <a:xfrm rot="5400000">
              <a:off x="3810000" y="2247900"/>
              <a:ext cx="152400" cy="304800"/>
              <a:chOff x="723900" y="-304800"/>
              <a:chExt cx="152400" cy="609600"/>
            </a:xfrm>
          </p:grpSpPr>
          <p:sp>
            <p:nvSpPr>
              <p:cNvPr id="63" name="Rectangle 62"/>
              <p:cNvSpPr/>
              <p:nvPr/>
            </p:nvSpPr>
            <p:spPr>
              <a:xfrm>
                <a:off x="723900" y="-3048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64" name="Rectangle 63"/>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65" name="Rectangle 64"/>
              <p:cNvSpPr/>
              <p:nvPr/>
            </p:nvSpPr>
            <p:spPr>
              <a:xfrm>
                <a:off x="723900" y="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66" name="Rectangle 65"/>
              <p:cNvSpPr/>
              <p:nvPr/>
            </p:nvSpPr>
            <p:spPr>
              <a:xfrm>
                <a:off x="723900" y="152400"/>
                <a:ext cx="152400" cy="1524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sp>
        <p:nvSpPr>
          <p:cNvPr id="76" name="TextBox 75"/>
          <p:cNvSpPr txBox="1"/>
          <p:nvPr/>
        </p:nvSpPr>
        <p:spPr>
          <a:xfrm>
            <a:off x="913981" y="3467100"/>
            <a:ext cx="388248"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Calibri"/>
                <a:ea typeface="+mn-ea"/>
              </a:rPr>
              <a:t>4-4</a:t>
            </a:r>
          </a:p>
        </p:txBody>
      </p:sp>
      <p:sp>
        <p:nvSpPr>
          <p:cNvPr id="77" name="TextBox 76"/>
          <p:cNvSpPr txBox="1"/>
          <p:nvPr/>
        </p:nvSpPr>
        <p:spPr>
          <a:xfrm>
            <a:off x="1371181" y="5067300"/>
            <a:ext cx="513282"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Calibri"/>
                <a:ea typeface="+mn-ea"/>
              </a:rPr>
              <a:t>3-3-3</a:t>
            </a:r>
          </a:p>
        </p:txBody>
      </p:sp>
      <p:sp>
        <p:nvSpPr>
          <p:cNvPr id="78" name="TextBox 77"/>
          <p:cNvSpPr txBox="1"/>
          <p:nvPr/>
        </p:nvSpPr>
        <p:spPr>
          <a:xfrm>
            <a:off x="2285581" y="5067300"/>
            <a:ext cx="388248"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Calibri"/>
                <a:ea typeface="+mn-ea"/>
              </a:rPr>
              <a:t>5-5</a:t>
            </a:r>
          </a:p>
        </p:txBody>
      </p:sp>
      <p:sp>
        <p:nvSpPr>
          <p:cNvPr id="79" name="TextBox 78"/>
          <p:cNvSpPr txBox="1"/>
          <p:nvPr/>
        </p:nvSpPr>
        <p:spPr>
          <a:xfrm>
            <a:off x="3085681" y="5067300"/>
            <a:ext cx="513282"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Calibri"/>
                <a:ea typeface="+mn-ea"/>
              </a:rPr>
              <a:t>4-3-4</a:t>
            </a:r>
          </a:p>
        </p:txBody>
      </p:sp>
      <p:sp>
        <p:nvSpPr>
          <p:cNvPr id="80" name="TextBox 79"/>
          <p:cNvSpPr txBox="1"/>
          <p:nvPr/>
        </p:nvSpPr>
        <p:spPr>
          <a:xfrm>
            <a:off x="3923881" y="5067300"/>
            <a:ext cx="513282" cy="276999"/>
          </a:xfrm>
          <a:prstGeom prst="rect">
            <a:avLst/>
          </a:prstGeom>
          <a:noFill/>
        </p:spPr>
        <p:txBody>
          <a:bodyPr wrap="none" rtlCol="0">
            <a:spAutoFit/>
          </a:bodyPr>
          <a:lstStyle/>
          <a:p>
            <a:pPr algn="l" eaLnBrk="1" fontAlgn="auto" hangingPunct="1">
              <a:spcBef>
                <a:spcPts val="0"/>
              </a:spcBef>
              <a:spcAft>
                <a:spcPts val="0"/>
              </a:spcAft>
              <a:defRPr/>
            </a:pPr>
            <a:r>
              <a:rPr lang="en-US" sz="1200" b="0" i="1" kern="0" dirty="0">
                <a:solidFill>
                  <a:prstClr val="black"/>
                </a:solidFill>
                <a:latin typeface="Calibri"/>
                <a:ea typeface="+mn-ea"/>
              </a:rPr>
              <a:t>4-4-4</a:t>
            </a:r>
          </a:p>
        </p:txBody>
      </p:sp>
      <p:cxnSp>
        <p:nvCxnSpPr>
          <p:cNvPr id="81" name="Straight Arrow Connector 80"/>
          <p:cNvCxnSpPr/>
          <p:nvPr/>
        </p:nvCxnSpPr>
        <p:spPr>
          <a:xfrm flipV="1">
            <a:off x="3352381" y="2933700"/>
            <a:ext cx="0" cy="1371600"/>
          </a:xfrm>
          <a:prstGeom prst="straightConnector1">
            <a:avLst/>
          </a:prstGeom>
          <a:noFill/>
          <a:ln w="6350" cap="flat" cmpd="sng" algn="ctr">
            <a:solidFill>
              <a:srgbClr val="5B9BD5"/>
            </a:solidFill>
            <a:prstDash val="solid"/>
            <a:miter lim="800000"/>
            <a:tailEnd type="triangle"/>
          </a:ln>
          <a:effectLst/>
        </p:spPr>
      </p:cxnSp>
      <p:cxnSp>
        <p:nvCxnSpPr>
          <p:cNvPr id="82" name="Straight Arrow Connector 81"/>
          <p:cNvCxnSpPr/>
          <p:nvPr/>
        </p:nvCxnSpPr>
        <p:spPr>
          <a:xfrm flipV="1">
            <a:off x="2476081" y="3581400"/>
            <a:ext cx="0" cy="647700"/>
          </a:xfrm>
          <a:prstGeom prst="straightConnector1">
            <a:avLst/>
          </a:prstGeom>
          <a:noFill/>
          <a:ln w="6350" cap="flat" cmpd="sng" algn="ctr">
            <a:solidFill>
              <a:srgbClr val="5B9BD5"/>
            </a:solidFill>
            <a:prstDash val="solid"/>
            <a:miter lim="800000"/>
            <a:tailEnd type="triangle"/>
          </a:ln>
          <a:effectLst/>
        </p:spPr>
      </p:cxnSp>
      <p:cxnSp>
        <p:nvCxnSpPr>
          <p:cNvPr id="83" name="Straight Arrow Connector 82"/>
          <p:cNvCxnSpPr/>
          <p:nvPr/>
        </p:nvCxnSpPr>
        <p:spPr>
          <a:xfrm flipV="1">
            <a:off x="1637881" y="4267200"/>
            <a:ext cx="0" cy="152400"/>
          </a:xfrm>
          <a:prstGeom prst="straightConnector1">
            <a:avLst/>
          </a:prstGeom>
          <a:noFill/>
          <a:ln w="6350" cap="flat" cmpd="sng" algn="ctr">
            <a:solidFill>
              <a:srgbClr val="5B9BD5"/>
            </a:solidFill>
            <a:prstDash val="solid"/>
            <a:miter lim="800000"/>
            <a:tailEnd type="triangle"/>
          </a:ln>
          <a:effectLst/>
        </p:spPr>
      </p:cxnSp>
      <p:cxnSp>
        <p:nvCxnSpPr>
          <p:cNvPr id="84" name="Straight Arrow Connector 83"/>
          <p:cNvCxnSpPr/>
          <p:nvPr/>
        </p:nvCxnSpPr>
        <p:spPr>
          <a:xfrm flipH="1">
            <a:off x="799681" y="4419600"/>
            <a:ext cx="228600" cy="419100"/>
          </a:xfrm>
          <a:prstGeom prst="straightConnector1">
            <a:avLst/>
          </a:prstGeom>
          <a:noFill/>
          <a:ln w="6350" cap="flat" cmpd="sng" algn="ctr">
            <a:solidFill>
              <a:srgbClr val="5B9BD5"/>
            </a:solidFill>
            <a:prstDash val="solid"/>
            <a:miter lim="800000"/>
            <a:tailEnd type="triangle"/>
          </a:ln>
          <a:effectLst/>
        </p:spPr>
      </p:cxnSp>
      <p:pic>
        <p:nvPicPr>
          <p:cNvPr id="85" name="Picture 84"/>
          <p:cNvPicPr>
            <a:picLocks noChangeAspect="1"/>
          </p:cNvPicPr>
          <p:nvPr/>
        </p:nvPicPr>
        <p:blipFill>
          <a:blip r:embed="rId3"/>
          <a:stretch>
            <a:fillRect/>
          </a:stretch>
        </p:blipFill>
        <p:spPr>
          <a:xfrm>
            <a:off x="4706815" y="1524000"/>
            <a:ext cx="2159390" cy="2196945"/>
          </a:xfrm>
          <a:prstGeom prst="rect">
            <a:avLst/>
          </a:prstGeom>
        </p:spPr>
      </p:pic>
      <p:pic>
        <p:nvPicPr>
          <p:cNvPr id="88" name="Picture 87"/>
          <p:cNvPicPr>
            <a:picLocks noChangeAspect="1"/>
          </p:cNvPicPr>
          <p:nvPr/>
        </p:nvPicPr>
        <p:blipFill>
          <a:blip r:embed="rId4"/>
          <a:stretch>
            <a:fillRect/>
          </a:stretch>
        </p:blipFill>
        <p:spPr>
          <a:xfrm>
            <a:off x="6970218" y="1524000"/>
            <a:ext cx="2133785" cy="2191702"/>
          </a:xfrm>
          <a:prstGeom prst="rect">
            <a:avLst/>
          </a:prstGeom>
        </p:spPr>
      </p:pic>
      <p:pic>
        <p:nvPicPr>
          <p:cNvPr id="89" name="Picture 88"/>
          <p:cNvPicPr>
            <a:picLocks noChangeAspect="1"/>
          </p:cNvPicPr>
          <p:nvPr/>
        </p:nvPicPr>
        <p:blipFill>
          <a:blip r:embed="rId5"/>
          <a:stretch>
            <a:fillRect/>
          </a:stretch>
        </p:blipFill>
        <p:spPr>
          <a:xfrm>
            <a:off x="4706815" y="3733800"/>
            <a:ext cx="2161220" cy="2182557"/>
          </a:xfrm>
          <a:prstGeom prst="rect">
            <a:avLst/>
          </a:prstGeom>
        </p:spPr>
      </p:pic>
      <p:pic>
        <p:nvPicPr>
          <p:cNvPr id="90" name="Picture 89"/>
          <p:cNvPicPr>
            <a:picLocks noChangeAspect="1"/>
          </p:cNvPicPr>
          <p:nvPr/>
        </p:nvPicPr>
        <p:blipFill>
          <a:blip r:embed="rId6"/>
          <a:stretch>
            <a:fillRect/>
          </a:stretch>
        </p:blipFill>
        <p:spPr>
          <a:xfrm>
            <a:off x="6970218" y="3733800"/>
            <a:ext cx="2109399" cy="2185606"/>
          </a:xfrm>
          <a:prstGeom prst="rect">
            <a:avLst/>
          </a:prstGeom>
        </p:spPr>
      </p:pic>
      <p:cxnSp>
        <p:nvCxnSpPr>
          <p:cNvPr id="91" name="Straight Arrow Connector 90"/>
          <p:cNvCxnSpPr/>
          <p:nvPr/>
        </p:nvCxnSpPr>
        <p:spPr>
          <a:xfrm flipV="1">
            <a:off x="4173415" y="2133600"/>
            <a:ext cx="0" cy="2057400"/>
          </a:xfrm>
          <a:prstGeom prst="straightConnector1">
            <a:avLst/>
          </a:prstGeom>
          <a:noFill/>
          <a:ln w="6350" cap="flat" cmpd="sng" algn="ctr">
            <a:solidFill>
              <a:srgbClr val="5B9BD5"/>
            </a:solidFill>
            <a:prstDash val="solid"/>
            <a:miter lim="800000"/>
            <a:tailEnd type="triangle"/>
          </a:ln>
          <a:effectLst/>
        </p:spPr>
      </p:cxnSp>
      <p:sp>
        <p:nvSpPr>
          <p:cNvPr id="92" name="TextBox 91"/>
          <p:cNvSpPr txBox="1"/>
          <p:nvPr/>
        </p:nvSpPr>
        <p:spPr>
          <a:xfrm>
            <a:off x="6002215" y="1143000"/>
            <a:ext cx="976549"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Baseline </a:t>
            </a:r>
          </a:p>
          <a:p>
            <a:pPr eaLnBrk="1" fontAlgn="auto" hangingPunct="1">
              <a:spcBef>
                <a:spcPts val="0"/>
              </a:spcBef>
              <a:spcAft>
                <a:spcPts val="0"/>
              </a:spcAft>
              <a:defRPr/>
            </a:pPr>
            <a:r>
              <a:rPr lang="en-US" sz="1200" b="0" i="1" kern="0" dirty="0">
                <a:solidFill>
                  <a:prstClr val="black"/>
                </a:solidFill>
                <a:latin typeface="Calibri"/>
                <a:ea typeface="+mn-ea"/>
              </a:rPr>
              <a:t>8 Panel (4-4)</a:t>
            </a:r>
          </a:p>
        </p:txBody>
      </p:sp>
      <p:sp>
        <p:nvSpPr>
          <p:cNvPr id="93" name="TextBox 92"/>
          <p:cNvSpPr txBox="1"/>
          <p:nvPr/>
        </p:nvSpPr>
        <p:spPr>
          <a:xfrm>
            <a:off x="8446421" y="1143000"/>
            <a:ext cx="679994"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9 Panel </a:t>
            </a:r>
          </a:p>
          <a:p>
            <a:pPr eaLnBrk="1" fontAlgn="auto" hangingPunct="1">
              <a:spcBef>
                <a:spcPts val="0"/>
              </a:spcBef>
              <a:spcAft>
                <a:spcPts val="0"/>
              </a:spcAft>
              <a:defRPr/>
            </a:pPr>
            <a:r>
              <a:rPr lang="en-US" sz="1200" b="0" i="1" kern="0" dirty="0">
                <a:solidFill>
                  <a:prstClr val="black"/>
                </a:solidFill>
                <a:latin typeface="Calibri"/>
                <a:ea typeface="+mn-ea"/>
              </a:rPr>
              <a:t>(3-3-3)</a:t>
            </a:r>
          </a:p>
        </p:txBody>
      </p:sp>
      <p:sp>
        <p:nvSpPr>
          <p:cNvPr id="94" name="TextBox 93"/>
          <p:cNvSpPr txBox="1"/>
          <p:nvPr/>
        </p:nvSpPr>
        <p:spPr>
          <a:xfrm>
            <a:off x="6078415" y="3733800"/>
            <a:ext cx="758541"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10 Panel </a:t>
            </a:r>
          </a:p>
          <a:p>
            <a:pPr eaLnBrk="1" fontAlgn="auto" hangingPunct="1">
              <a:spcBef>
                <a:spcPts val="0"/>
              </a:spcBef>
              <a:spcAft>
                <a:spcPts val="0"/>
              </a:spcAft>
              <a:defRPr/>
            </a:pPr>
            <a:r>
              <a:rPr lang="en-US" sz="1200" b="0" i="1" kern="0" dirty="0">
                <a:solidFill>
                  <a:prstClr val="black"/>
                </a:solidFill>
                <a:latin typeface="Calibri"/>
                <a:ea typeface="+mn-ea"/>
              </a:rPr>
              <a:t>(5-5)</a:t>
            </a:r>
          </a:p>
        </p:txBody>
      </p:sp>
      <p:sp>
        <p:nvSpPr>
          <p:cNvPr id="95" name="TextBox 94"/>
          <p:cNvSpPr txBox="1"/>
          <p:nvPr/>
        </p:nvSpPr>
        <p:spPr>
          <a:xfrm>
            <a:off x="8332015" y="3733800"/>
            <a:ext cx="758541"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11 Panel </a:t>
            </a:r>
          </a:p>
          <a:p>
            <a:pPr eaLnBrk="1" fontAlgn="auto" hangingPunct="1">
              <a:spcBef>
                <a:spcPts val="0"/>
              </a:spcBef>
              <a:spcAft>
                <a:spcPts val="0"/>
              </a:spcAft>
              <a:defRPr/>
            </a:pPr>
            <a:r>
              <a:rPr lang="en-US" sz="1200" b="0" i="1" kern="0" dirty="0">
                <a:solidFill>
                  <a:prstClr val="black"/>
                </a:solidFill>
                <a:latin typeface="Calibri"/>
                <a:ea typeface="+mn-ea"/>
              </a:rPr>
              <a:t>(4-3-4)</a:t>
            </a:r>
          </a:p>
        </p:txBody>
      </p:sp>
      <p:sp>
        <p:nvSpPr>
          <p:cNvPr id="96" name="Content Placeholder 95"/>
          <p:cNvSpPr>
            <a:spLocks noGrp="1"/>
          </p:cNvSpPr>
          <p:nvPr>
            <p:ph idx="1"/>
          </p:nvPr>
        </p:nvSpPr>
        <p:spPr>
          <a:xfrm>
            <a:off x="363415" y="5943600"/>
            <a:ext cx="8763000" cy="533400"/>
          </a:xfrm>
        </p:spPr>
        <p:txBody>
          <a:bodyPr/>
          <a:lstStyle/>
          <a:p>
            <a:r>
              <a:rPr lang="en-US" sz="1600" dirty="0"/>
              <a:t>Results are for Primary Landing Site, a Lunar Ground Temperature  217K (-70</a:t>
            </a:r>
            <a:r>
              <a:rPr lang="en-US" sz="1600" baseline="30000" dirty="0"/>
              <a:t>o</a:t>
            </a:r>
            <a:r>
              <a:rPr lang="en-US" sz="1600" dirty="0"/>
              <a:t>F) and Worst-Case Orientation.</a:t>
            </a:r>
          </a:p>
        </p:txBody>
      </p:sp>
      <p:sp>
        <p:nvSpPr>
          <p:cNvPr id="97"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123486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672954841"/>
              </p:ext>
            </p:extLst>
          </p:nvPr>
        </p:nvGraphicFramePr>
        <p:xfrm>
          <a:off x="1371600" y="1257300"/>
          <a:ext cx="5867400" cy="53720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Thermal/Power Growth Sensitivity</a:t>
            </a:r>
          </a:p>
        </p:txBody>
      </p:sp>
      <p:sp>
        <p:nvSpPr>
          <p:cNvPr id="4" name="Footer Placeholder 3"/>
          <p:cNvSpPr>
            <a:spLocks noGrp="1"/>
          </p:cNvSpPr>
          <p:nvPr>
            <p:ph type="ftr" sz="quarter" idx="11"/>
          </p:nvPr>
        </p:nvSpPr>
        <p:spPr>
          <a:xfrm>
            <a:off x="2743200" y="6553200"/>
            <a:ext cx="3657600" cy="304800"/>
          </a:xfrm>
        </p:spPr>
        <p:txBody>
          <a:bodyPr/>
          <a:lstStyle/>
          <a:p>
            <a:r>
              <a:rPr lang="en-US" dirty="0"/>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13</a:t>
            </a:fld>
            <a:endParaRPr lang="en-US" dirty="0"/>
          </a:p>
        </p:txBody>
      </p:sp>
      <p:sp>
        <p:nvSpPr>
          <p:cNvPr id="7" name="TextBox 6"/>
          <p:cNvSpPr txBox="1"/>
          <p:nvPr/>
        </p:nvSpPr>
        <p:spPr>
          <a:xfrm>
            <a:off x="2552700" y="800100"/>
            <a:ext cx="4255076" cy="646331"/>
          </a:xfrm>
          <a:prstGeom prst="rect">
            <a:avLst/>
          </a:prstGeom>
          <a:noFill/>
        </p:spPr>
        <p:txBody>
          <a:bodyPr wrap="none" rtlCol="0">
            <a:spAutoFit/>
          </a:bodyPr>
          <a:lstStyle/>
          <a:p>
            <a:pPr eaLnBrk="1" fontAlgn="auto" hangingPunct="1">
              <a:spcBef>
                <a:spcPts val="0"/>
              </a:spcBef>
              <a:spcAft>
                <a:spcPts val="0"/>
              </a:spcAft>
            </a:pPr>
            <a:r>
              <a:rPr lang="en-US" sz="1800" b="0" dirty="0">
                <a:solidFill>
                  <a:prstClr val="black"/>
                </a:solidFill>
                <a:latin typeface="Calibri" panose="020F0502020204030204"/>
                <a:ea typeface="+mn-ea"/>
              </a:rPr>
              <a:t>Normalized Thermal Radiator and </a:t>
            </a:r>
          </a:p>
          <a:p>
            <a:pPr eaLnBrk="1" fontAlgn="auto" hangingPunct="1">
              <a:spcBef>
                <a:spcPts val="0"/>
              </a:spcBef>
              <a:spcAft>
                <a:spcPts val="0"/>
              </a:spcAft>
            </a:pPr>
            <a:r>
              <a:rPr lang="en-US" sz="1800" b="0" dirty="0">
                <a:solidFill>
                  <a:prstClr val="black"/>
                </a:solidFill>
                <a:latin typeface="Calibri" panose="020F0502020204030204"/>
                <a:ea typeface="+mn-ea"/>
              </a:rPr>
              <a:t>Photovoltaic Panel Mass vs Electrical Power</a:t>
            </a:r>
          </a:p>
        </p:txBody>
      </p:sp>
      <p:sp>
        <p:nvSpPr>
          <p:cNvPr id="8" name="TextBox 7"/>
          <p:cNvSpPr txBox="1"/>
          <p:nvPr/>
        </p:nvSpPr>
        <p:spPr>
          <a:xfrm>
            <a:off x="3009900" y="3238500"/>
            <a:ext cx="1816908" cy="369332"/>
          </a:xfrm>
          <a:prstGeom prst="rect">
            <a:avLst/>
          </a:prstGeom>
          <a:noFill/>
        </p:spPr>
        <p:txBody>
          <a:bodyPr wrap="none" rtlCol="0">
            <a:spAutoFit/>
          </a:bodyPr>
          <a:lstStyle/>
          <a:p>
            <a:pPr algn="l" eaLnBrk="1" fontAlgn="auto" hangingPunct="1">
              <a:spcBef>
                <a:spcPts val="0"/>
              </a:spcBef>
              <a:spcAft>
                <a:spcPts val="0"/>
              </a:spcAft>
            </a:pPr>
            <a:r>
              <a:rPr lang="en-US" sz="1800" b="0" i="1" dirty="0">
                <a:solidFill>
                  <a:prstClr val="black"/>
                </a:solidFill>
                <a:latin typeface="Calibri" panose="020F0502020204030204"/>
                <a:ea typeface="+mn-ea"/>
              </a:rPr>
              <a:t>Thermal Radiator</a:t>
            </a:r>
          </a:p>
        </p:txBody>
      </p:sp>
      <p:sp>
        <p:nvSpPr>
          <p:cNvPr id="9" name="TextBox 8"/>
          <p:cNvSpPr txBox="1"/>
          <p:nvPr/>
        </p:nvSpPr>
        <p:spPr>
          <a:xfrm>
            <a:off x="4229100" y="4381500"/>
            <a:ext cx="1911101" cy="369332"/>
          </a:xfrm>
          <a:prstGeom prst="rect">
            <a:avLst/>
          </a:prstGeom>
          <a:noFill/>
        </p:spPr>
        <p:txBody>
          <a:bodyPr wrap="none" rtlCol="0">
            <a:spAutoFit/>
          </a:bodyPr>
          <a:lstStyle/>
          <a:p>
            <a:pPr algn="l" eaLnBrk="1" fontAlgn="auto" hangingPunct="1">
              <a:spcBef>
                <a:spcPts val="0"/>
              </a:spcBef>
              <a:spcAft>
                <a:spcPts val="0"/>
              </a:spcAft>
            </a:pPr>
            <a:r>
              <a:rPr lang="en-US" sz="1800" b="0" i="1" dirty="0">
                <a:solidFill>
                  <a:prstClr val="black"/>
                </a:solidFill>
                <a:latin typeface="Calibri" panose="020F0502020204030204"/>
                <a:ea typeface="+mn-ea"/>
              </a:rPr>
              <a:t>Photovoltaic Array</a:t>
            </a:r>
          </a:p>
        </p:txBody>
      </p:sp>
    </p:spTree>
    <p:extLst>
      <p:ext uri="{BB962C8B-B14F-4D97-AF65-F5344CB8AC3E}">
        <p14:creationId xmlns:p14="http://schemas.microsoft.com/office/powerpoint/2010/main" val="3089342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Survive the Night Considerations for Growth</a:t>
            </a:r>
          </a:p>
        </p:txBody>
      </p:sp>
      <p:sp>
        <p:nvSpPr>
          <p:cNvPr id="4" name="Footer Placeholder 3"/>
          <p:cNvSpPr>
            <a:spLocks noGrp="1"/>
          </p:cNvSpPr>
          <p:nvPr>
            <p:ph type="ftr" sz="quarter" idx="11"/>
          </p:nvPr>
        </p:nvSpPr>
        <p:spPr>
          <a:xfrm>
            <a:off x="2667000" y="6248400"/>
            <a:ext cx="3657600" cy="304800"/>
          </a:xfrm>
        </p:spPr>
        <p:txBody>
          <a:bodyPr/>
          <a:lstStyle/>
          <a:p>
            <a:r>
              <a:rPr lang="en-US" dirty="0"/>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14</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326642083"/>
              </p:ext>
            </p:extLst>
          </p:nvPr>
        </p:nvGraphicFramePr>
        <p:xfrm>
          <a:off x="4229100" y="1333500"/>
          <a:ext cx="4310063"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0" y="1333500"/>
            <a:ext cx="4267570" cy="4365114"/>
          </a:xfrm>
          <a:prstGeom prst="rect">
            <a:avLst/>
          </a:prstGeom>
        </p:spPr>
      </p:pic>
      <p:sp>
        <p:nvSpPr>
          <p:cNvPr id="8" name="TextBox 7"/>
          <p:cNvSpPr txBox="1"/>
          <p:nvPr/>
        </p:nvSpPr>
        <p:spPr>
          <a:xfrm>
            <a:off x="1092749" y="838200"/>
            <a:ext cx="2435282" cy="584775"/>
          </a:xfrm>
          <a:prstGeom prst="rect">
            <a:avLst/>
          </a:prstGeom>
          <a:noFill/>
        </p:spPr>
        <p:txBody>
          <a:bodyPr wrap="none" rtlCol="0">
            <a:spAutoFit/>
          </a:bodyPr>
          <a:lstStyle/>
          <a:p>
            <a:pPr eaLnBrk="1" fontAlgn="auto" hangingPunct="1">
              <a:spcBef>
                <a:spcPts val="0"/>
              </a:spcBef>
              <a:spcAft>
                <a:spcPts val="0"/>
              </a:spcAft>
            </a:pPr>
            <a:r>
              <a:rPr lang="en-US" sz="1600" b="0" dirty="0">
                <a:solidFill>
                  <a:prstClr val="black"/>
                </a:solidFill>
                <a:latin typeface="Calibri" panose="020F0502020204030204"/>
                <a:ea typeface="+mn-ea"/>
              </a:rPr>
              <a:t>Thermal Energy needed to </a:t>
            </a:r>
          </a:p>
          <a:p>
            <a:pPr eaLnBrk="1" fontAlgn="auto" hangingPunct="1">
              <a:spcBef>
                <a:spcPts val="0"/>
              </a:spcBef>
              <a:spcAft>
                <a:spcPts val="0"/>
              </a:spcAft>
            </a:pPr>
            <a:r>
              <a:rPr lang="en-US" sz="1600" b="0" dirty="0">
                <a:solidFill>
                  <a:prstClr val="black"/>
                </a:solidFill>
                <a:latin typeface="Calibri" panose="020F0502020204030204"/>
                <a:ea typeface="+mn-ea"/>
              </a:rPr>
              <a:t>Maintain Habitat</a:t>
            </a:r>
          </a:p>
        </p:txBody>
      </p:sp>
      <p:sp>
        <p:nvSpPr>
          <p:cNvPr id="9" name="TextBox 8"/>
          <p:cNvSpPr txBox="1"/>
          <p:nvPr/>
        </p:nvSpPr>
        <p:spPr>
          <a:xfrm>
            <a:off x="4876800" y="838200"/>
            <a:ext cx="3468013" cy="584775"/>
          </a:xfrm>
          <a:prstGeom prst="rect">
            <a:avLst/>
          </a:prstGeom>
          <a:noFill/>
        </p:spPr>
        <p:txBody>
          <a:bodyPr wrap="square" rtlCol="0">
            <a:spAutoFit/>
          </a:bodyPr>
          <a:lstStyle/>
          <a:p>
            <a:pPr eaLnBrk="1" fontAlgn="auto" hangingPunct="1">
              <a:spcBef>
                <a:spcPts val="0"/>
              </a:spcBef>
              <a:spcAft>
                <a:spcPts val="0"/>
              </a:spcAft>
            </a:pPr>
            <a:r>
              <a:rPr lang="en-US" sz="1600" b="0" dirty="0">
                <a:solidFill>
                  <a:prstClr val="black"/>
                </a:solidFill>
                <a:latin typeface="Calibri" panose="020F0502020204030204"/>
                <a:ea typeface="+mn-ea"/>
              </a:rPr>
              <a:t>Total Regenerative Fuel Cell Mass Needed to Thermally maintain Habitat*</a:t>
            </a:r>
          </a:p>
        </p:txBody>
      </p:sp>
      <p:sp>
        <p:nvSpPr>
          <p:cNvPr id="10" name="TextBox 9"/>
          <p:cNvSpPr txBox="1"/>
          <p:nvPr/>
        </p:nvSpPr>
        <p:spPr>
          <a:xfrm>
            <a:off x="1181100" y="3124200"/>
            <a:ext cx="2473113" cy="307777"/>
          </a:xfrm>
          <a:prstGeom prst="rect">
            <a:avLst/>
          </a:prstGeom>
          <a:noFill/>
        </p:spPr>
        <p:txBody>
          <a:bodyPr wrap="none" rtlCol="0">
            <a:spAutoFit/>
          </a:bodyPr>
          <a:lstStyle/>
          <a:p>
            <a:pPr algn="l" eaLnBrk="1" fontAlgn="auto" hangingPunct="1">
              <a:spcBef>
                <a:spcPts val="0"/>
              </a:spcBef>
              <a:spcAft>
                <a:spcPts val="0"/>
              </a:spcAft>
            </a:pPr>
            <a:r>
              <a:rPr lang="en-US" sz="1400" b="0" i="1" dirty="0">
                <a:solidFill>
                  <a:prstClr val="black"/>
                </a:solidFill>
                <a:latin typeface="Calibri" panose="020F0502020204030204"/>
                <a:ea typeface="+mn-ea"/>
              </a:rPr>
              <a:t>Parasitic Thermal Radiator Loss</a:t>
            </a:r>
          </a:p>
        </p:txBody>
      </p:sp>
      <p:sp>
        <p:nvSpPr>
          <p:cNvPr id="11" name="TextBox 10"/>
          <p:cNvSpPr txBox="1"/>
          <p:nvPr/>
        </p:nvSpPr>
        <p:spPr>
          <a:xfrm>
            <a:off x="1447800" y="4495800"/>
            <a:ext cx="1768241" cy="307777"/>
          </a:xfrm>
          <a:prstGeom prst="rect">
            <a:avLst/>
          </a:prstGeom>
          <a:noFill/>
        </p:spPr>
        <p:txBody>
          <a:bodyPr wrap="none" rtlCol="0">
            <a:spAutoFit/>
          </a:bodyPr>
          <a:lstStyle/>
          <a:p>
            <a:pPr algn="l" eaLnBrk="1" fontAlgn="auto" hangingPunct="1">
              <a:spcBef>
                <a:spcPts val="0"/>
              </a:spcBef>
              <a:spcAft>
                <a:spcPts val="0"/>
              </a:spcAft>
            </a:pPr>
            <a:r>
              <a:rPr lang="en-US" sz="1400" b="0" i="1" dirty="0">
                <a:solidFill>
                  <a:prstClr val="black"/>
                </a:solidFill>
                <a:latin typeface="Calibri" panose="020F0502020204030204"/>
                <a:ea typeface="+mn-ea"/>
              </a:rPr>
              <a:t>Habitat Heat Leakage</a:t>
            </a:r>
          </a:p>
        </p:txBody>
      </p:sp>
      <p:sp>
        <p:nvSpPr>
          <p:cNvPr id="12" name="TextBox 11"/>
          <p:cNvSpPr txBox="1"/>
          <p:nvPr/>
        </p:nvSpPr>
        <p:spPr>
          <a:xfrm>
            <a:off x="5867400" y="3429000"/>
            <a:ext cx="1755532" cy="338554"/>
          </a:xfrm>
          <a:prstGeom prst="rect">
            <a:avLst/>
          </a:prstGeom>
          <a:noFill/>
        </p:spPr>
        <p:txBody>
          <a:bodyPr wrap="square" rtlCol="0">
            <a:spAutoFit/>
          </a:bodyPr>
          <a:lstStyle/>
          <a:p>
            <a:pPr algn="l" eaLnBrk="1" fontAlgn="auto" hangingPunct="1">
              <a:spcBef>
                <a:spcPts val="0"/>
              </a:spcBef>
              <a:spcAft>
                <a:spcPts val="0"/>
              </a:spcAft>
            </a:pPr>
            <a:r>
              <a:rPr lang="en-US" sz="1600" b="0" i="1" dirty="0">
                <a:solidFill>
                  <a:prstClr val="black"/>
                </a:solidFill>
                <a:latin typeface="Calibri" panose="020F0502020204030204"/>
                <a:ea typeface="+mn-ea"/>
              </a:rPr>
              <a:t>2H</a:t>
            </a:r>
            <a:r>
              <a:rPr lang="en-US" sz="1600" b="0" i="1" baseline="-25000" dirty="0">
                <a:solidFill>
                  <a:prstClr val="black"/>
                </a:solidFill>
                <a:latin typeface="Calibri" panose="020F0502020204030204"/>
                <a:ea typeface="+mn-ea"/>
              </a:rPr>
              <a:t>2</a:t>
            </a:r>
            <a:r>
              <a:rPr lang="en-US" sz="1600" b="0" i="1" dirty="0">
                <a:solidFill>
                  <a:prstClr val="black"/>
                </a:solidFill>
                <a:latin typeface="Calibri" panose="020F0502020204030204"/>
                <a:ea typeface="+mn-ea"/>
              </a:rPr>
              <a:t>O </a:t>
            </a:r>
            <a:r>
              <a:rPr lang="en-US" sz="1600" b="0" i="1" dirty="0">
                <a:solidFill>
                  <a:prstClr val="black"/>
                </a:solidFill>
                <a:latin typeface="Calibri" panose="020F0502020204030204"/>
                <a:ea typeface="+mn-ea"/>
                <a:sym typeface="Wingdings" panose="05000000000000000000" pitchFamily="2" charset="2"/>
              </a:rPr>
              <a:t> </a:t>
            </a:r>
            <a:r>
              <a:rPr lang="en-US" sz="1600" b="0" i="1" dirty="0">
                <a:solidFill>
                  <a:prstClr val="black"/>
                </a:solidFill>
                <a:latin typeface="Calibri" panose="020F0502020204030204"/>
                <a:ea typeface="+mn-ea"/>
              </a:rPr>
              <a:t>O</a:t>
            </a:r>
            <a:r>
              <a:rPr lang="en-US" sz="1600" b="0" i="1" baseline="-25000" dirty="0">
                <a:solidFill>
                  <a:prstClr val="black"/>
                </a:solidFill>
                <a:latin typeface="Calibri" panose="020F0502020204030204"/>
                <a:ea typeface="+mn-ea"/>
              </a:rPr>
              <a:t>2</a:t>
            </a:r>
            <a:r>
              <a:rPr lang="en-US" sz="1600" b="0" i="1" dirty="0">
                <a:solidFill>
                  <a:prstClr val="black"/>
                </a:solidFill>
                <a:latin typeface="Calibri" panose="020F0502020204030204"/>
                <a:ea typeface="+mn-ea"/>
              </a:rPr>
              <a:t> + 2H</a:t>
            </a:r>
            <a:r>
              <a:rPr lang="en-US" sz="1600" b="0" i="1" baseline="-25000" dirty="0">
                <a:solidFill>
                  <a:prstClr val="black"/>
                </a:solidFill>
                <a:latin typeface="Calibri" panose="020F0502020204030204"/>
                <a:ea typeface="+mn-ea"/>
              </a:rPr>
              <a:t>2</a:t>
            </a:r>
          </a:p>
        </p:txBody>
      </p:sp>
      <p:sp>
        <p:nvSpPr>
          <p:cNvPr id="13" name="TextBox 12"/>
          <p:cNvSpPr txBox="1"/>
          <p:nvPr/>
        </p:nvSpPr>
        <p:spPr>
          <a:xfrm>
            <a:off x="6019800" y="4800600"/>
            <a:ext cx="1338828" cy="307777"/>
          </a:xfrm>
          <a:prstGeom prst="rect">
            <a:avLst/>
          </a:prstGeom>
          <a:noFill/>
        </p:spPr>
        <p:txBody>
          <a:bodyPr wrap="none" rtlCol="0">
            <a:spAutoFit/>
          </a:bodyPr>
          <a:lstStyle/>
          <a:p>
            <a:pPr algn="l" eaLnBrk="1" fontAlgn="auto" hangingPunct="1">
              <a:spcBef>
                <a:spcPts val="0"/>
              </a:spcBef>
              <a:spcAft>
                <a:spcPts val="0"/>
              </a:spcAft>
            </a:pPr>
            <a:r>
              <a:rPr lang="en-US" sz="1400" b="0" i="1" dirty="0">
                <a:solidFill>
                  <a:prstClr val="black"/>
                </a:solidFill>
                <a:latin typeface="Calibri" panose="020F0502020204030204"/>
                <a:ea typeface="+mn-ea"/>
              </a:rPr>
              <a:t>Hardware Mass</a:t>
            </a:r>
          </a:p>
        </p:txBody>
      </p:sp>
      <p:sp>
        <p:nvSpPr>
          <p:cNvPr id="14" name="Content Placeholder 2"/>
          <p:cNvSpPr txBox="1">
            <a:spLocks/>
          </p:cNvSpPr>
          <p:nvPr/>
        </p:nvSpPr>
        <p:spPr>
          <a:xfrm>
            <a:off x="228600" y="5715000"/>
            <a:ext cx="83820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Thermal can utilize both electrical energy and waste heat from fuel cells. Fuel cells nominally produce 400 kWe/kg with 243 kWt/kg of waste heat at 62.2% efficiency.</a:t>
            </a:r>
          </a:p>
        </p:txBody>
      </p:sp>
      <p:sp>
        <p:nvSpPr>
          <p:cNvPr id="15" name="Rectangle 14"/>
          <p:cNvSpPr/>
          <p:nvPr/>
        </p:nvSpPr>
        <p:spPr>
          <a:xfrm>
            <a:off x="381000" y="6581001"/>
            <a:ext cx="8153400" cy="276999"/>
          </a:xfrm>
          <a:prstGeom prst="rect">
            <a:avLst/>
          </a:prstGeom>
        </p:spPr>
        <p:txBody>
          <a:bodyPr wrap="square">
            <a:spAutoFit/>
          </a:bodyPr>
          <a:lstStyle/>
          <a:p>
            <a:pPr algn="l" eaLnBrk="1" fontAlgn="auto" hangingPunct="1">
              <a:spcBef>
                <a:spcPts val="0"/>
              </a:spcBef>
              <a:spcAft>
                <a:spcPts val="0"/>
              </a:spcAft>
            </a:pPr>
            <a:r>
              <a:rPr lang="en-US" sz="1200" b="0" dirty="0">
                <a:solidFill>
                  <a:prstClr val="black"/>
                </a:solidFill>
                <a:latin typeface="Calibri" panose="020F0502020204030204"/>
                <a:ea typeface="+mn-ea"/>
              </a:rPr>
              <a:t>*Ian Jakupca, NASA Glenn Research Center, </a:t>
            </a:r>
            <a:r>
              <a:rPr lang="en-US" sz="1200" b="0" i="1" dirty="0">
                <a:solidFill>
                  <a:prstClr val="black"/>
                </a:solidFill>
                <a:latin typeface="Calibri" panose="020F0502020204030204"/>
                <a:ea typeface="+mn-ea"/>
              </a:rPr>
              <a:t>Overview of Regenerative Fuel Cell Technologies for Space Applications</a:t>
            </a:r>
            <a:r>
              <a:rPr lang="en-US" sz="1200" b="0" dirty="0">
                <a:solidFill>
                  <a:prstClr val="black"/>
                </a:solidFill>
                <a:latin typeface="Calibri" panose="020F0502020204030204"/>
                <a:ea typeface="+mn-ea"/>
              </a:rPr>
              <a:t>, 29 July 2020</a:t>
            </a:r>
          </a:p>
        </p:txBody>
      </p:sp>
    </p:spTree>
    <p:extLst>
      <p:ext uri="{BB962C8B-B14F-4D97-AF65-F5344CB8AC3E}">
        <p14:creationId xmlns:p14="http://schemas.microsoft.com/office/powerpoint/2010/main" val="2567601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31975954"/>
              </p:ext>
            </p:extLst>
          </p:nvPr>
        </p:nvGraphicFramePr>
        <p:xfrm>
          <a:off x="14654" y="1257300"/>
          <a:ext cx="5143500" cy="537209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rot="-780000">
            <a:off x="1889741" y="4038600"/>
            <a:ext cx="2125005" cy="338554"/>
          </a:xfrm>
          <a:prstGeom prst="rect">
            <a:avLst/>
          </a:prstGeom>
          <a:noFill/>
        </p:spPr>
        <p:txBody>
          <a:bodyPr wrap="none" rtlCol="0">
            <a:spAutoFit/>
          </a:bodyPr>
          <a:lstStyle/>
          <a:p>
            <a:pPr eaLnBrk="1" fontAlgn="auto" hangingPunct="1">
              <a:spcBef>
                <a:spcPts val="0"/>
              </a:spcBef>
              <a:spcAft>
                <a:spcPts val="0"/>
              </a:spcAft>
            </a:pPr>
            <a:r>
              <a:rPr lang="en-US" sz="1600" b="0" i="1" dirty="0">
                <a:solidFill>
                  <a:prstClr val="black"/>
                </a:solidFill>
                <a:latin typeface="Calibri" panose="020F0502020204030204"/>
                <a:ea typeface="+mn-ea"/>
              </a:rPr>
              <a:t>Thermal Radiator Mass</a:t>
            </a:r>
          </a:p>
        </p:txBody>
      </p:sp>
      <p:sp>
        <p:nvSpPr>
          <p:cNvPr id="14" name="TextBox 13"/>
          <p:cNvSpPr txBox="1"/>
          <p:nvPr/>
        </p:nvSpPr>
        <p:spPr>
          <a:xfrm rot="-240000">
            <a:off x="2157866" y="5240722"/>
            <a:ext cx="1706814" cy="335168"/>
          </a:xfrm>
          <a:prstGeom prst="rect">
            <a:avLst/>
          </a:prstGeom>
          <a:noFill/>
        </p:spPr>
        <p:txBody>
          <a:bodyPr wrap="none" rtlCol="0">
            <a:spAutoFit/>
          </a:bodyPr>
          <a:lstStyle/>
          <a:p>
            <a:pPr eaLnBrk="1" fontAlgn="auto" hangingPunct="1">
              <a:spcBef>
                <a:spcPts val="0"/>
              </a:spcBef>
              <a:spcAft>
                <a:spcPts val="0"/>
              </a:spcAft>
            </a:pPr>
            <a:r>
              <a:rPr lang="en-US" sz="1600" b="0" i="1" dirty="0">
                <a:solidFill>
                  <a:prstClr val="black"/>
                </a:solidFill>
                <a:latin typeface="Calibri" panose="020F0502020204030204"/>
                <a:ea typeface="+mn-ea"/>
              </a:rPr>
              <a:t>Photovoltaic Mass</a:t>
            </a:r>
          </a:p>
        </p:txBody>
      </p:sp>
      <p:sp>
        <p:nvSpPr>
          <p:cNvPr id="15" name="TextBox 14"/>
          <p:cNvSpPr txBox="1"/>
          <p:nvPr/>
        </p:nvSpPr>
        <p:spPr>
          <a:xfrm rot="-960000">
            <a:off x="1767254" y="2819400"/>
            <a:ext cx="2319674" cy="338554"/>
          </a:xfrm>
          <a:prstGeom prst="rect">
            <a:avLst/>
          </a:prstGeom>
          <a:noFill/>
        </p:spPr>
        <p:txBody>
          <a:bodyPr wrap="none" rtlCol="0">
            <a:spAutoFit/>
          </a:bodyPr>
          <a:lstStyle/>
          <a:p>
            <a:pPr algn="l" eaLnBrk="1" fontAlgn="auto" hangingPunct="1">
              <a:spcBef>
                <a:spcPts val="0"/>
              </a:spcBef>
              <a:spcAft>
                <a:spcPts val="0"/>
              </a:spcAft>
            </a:pPr>
            <a:r>
              <a:rPr lang="en-US" sz="1600" b="0" i="1" dirty="0">
                <a:solidFill>
                  <a:prstClr val="black"/>
                </a:solidFill>
                <a:latin typeface="Calibri" panose="020F0502020204030204"/>
                <a:ea typeface="+mn-ea"/>
              </a:rPr>
              <a:t>Fuel Cell Logistics (H</a:t>
            </a:r>
            <a:r>
              <a:rPr lang="en-US" sz="1600" b="0" i="1" baseline="-25000" dirty="0">
                <a:solidFill>
                  <a:prstClr val="black"/>
                </a:solidFill>
                <a:latin typeface="Calibri" panose="020F0502020204030204"/>
                <a:ea typeface="+mn-ea"/>
              </a:rPr>
              <a:t>2</a:t>
            </a:r>
            <a:r>
              <a:rPr lang="en-US" sz="1600" b="0" i="1" dirty="0">
                <a:solidFill>
                  <a:prstClr val="black"/>
                </a:solidFill>
                <a:latin typeface="Calibri" panose="020F0502020204030204"/>
                <a:ea typeface="+mn-ea"/>
              </a:rPr>
              <a:t>/O</a:t>
            </a:r>
            <a:r>
              <a:rPr lang="en-US" sz="1600" b="0" i="1" baseline="-25000" dirty="0">
                <a:solidFill>
                  <a:prstClr val="black"/>
                </a:solidFill>
                <a:latin typeface="Calibri" panose="020F0502020204030204"/>
                <a:ea typeface="+mn-ea"/>
              </a:rPr>
              <a:t>2</a:t>
            </a:r>
            <a:r>
              <a:rPr lang="en-US" sz="1600" b="0" i="1" dirty="0">
                <a:solidFill>
                  <a:prstClr val="black"/>
                </a:solidFill>
                <a:latin typeface="Calibri" panose="020F0502020204030204"/>
                <a:ea typeface="+mn-ea"/>
              </a:rPr>
              <a:t>) </a:t>
            </a:r>
          </a:p>
        </p:txBody>
      </p:sp>
      <p:sp>
        <p:nvSpPr>
          <p:cNvPr id="16" name="TextBox 15"/>
          <p:cNvSpPr txBox="1"/>
          <p:nvPr/>
        </p:nvSpPr>
        <p:spPr>
          <a:xfrm rot="-900000">
            <a:off x="1960902" y="3444041"/>
            <a:ext cx="1919180" cy="276999"/>
          </a:xfrm>
          <a:prstGeom prst="rect">
            <a:avLst/>
          </a:prstGeom>
          <a:noFill/>
        </p:spPr>
        <p:txBody>
          <a:bodyPr wrap="none" rtlCol="0">
            <a:spAutoFit/>
          </a:bodyPr>
          <a:lstStyle/>
          <a:p>
            <a:pPr eaLnBrk="1" fontAlgn="auto" hangingPunct="1">
              <a:spcBef>
                <a:spcPts val="0"/>
              </a:spcBef>
              <a:spcAft>
                <a:spcPts val="0"/>
              </a:spcAft>
            </a:pPr>
            <a:r>
              <a:rPr lang="en-US" sz="1200" b="0" i="1" dirty="0">
                <a:solidFill>
                  <a:prstClr val="black"/>
                </a:solidFill>
                <a:latin typeface="Calibri" panose="020F0502020204030204"/>
                <a:ea typeface="+mn-ea"/>
              </a:rPr>
              <a:t>Regenerative Fuel Cell Mass</a:t>
            </a:r>
          </a:p>
        </p:txBody>
      </p:sp>
      <p:sp>
        <p:nvSpPr>
          <p:cNvPr id="2" name="Title 1"/>
          <p:cNvSpPr>
            <a:spLocks noGrp="1"/>
          </p:cNvSpPr>
          <p:nvPr>
            <p:ph type="title"/>
          </p:nvPr>
        </p:nvSpPr>
        <p:spPr/>
        <p:txBody>
          <a:bodyPr/>
          <a:lstStyle/>
          <a:p>
            <a:r>
              <a:rPr lang="en-US" sz="2400" dirty="0"/>
              <a:t>Overall Thermal/Power Growth Sensitivity</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15</a:t>
            </a:fld>
            <a:endParaRPr lang="en-US" dirty="0"/>
          </a:p>
        </p:txBody>
      </p:sp>
      <p:sp>
        <p:nvSpPr>
          <p:cNvPr id="10" name="TextBox 9"/>
          <p:cNvSpPr txBox="1"/>
          <p:nvPr/>
        </p:nvSpPr>
        <p:spPr>
          <a:xfrm>
            <a:off x="1104900" y="800100"/>
            <a:ext cx="3680175" cy="646331"/>
          </a:xfrm>
          <a:prstGeom prst="rect">
            <a:avLst/>
          </a:prstGeom>
          <a:noFill/>
        </p:spPr>
        <p:txBody>
          <a:bodyPr wrap="none" rtlCol="0">
            <a:spAutoFit/>
          </a:bodyPr>
          <a:lstStyle/>
          <a:p>
            <a:pPr eaLnBrk="1" fontAlgn="auto" hangingPunct="1">
              <a:spcBef>
                <a:spcPts val="0"/>
              </a:spcBef>
              <a:spcAft>
                <a:spcPts val="0"/>
              </a:spcAft>
            </a:pPr>
            <a:r>
              <a:rPr lang="en-US" sz="1800" b="0" dirty="0">
                <a:solidFill>
                  <a:prstClr val="black"/>
                </a:solidFill>
                <a:latin typeface="Calibri" panose="020F0502020204030204"/>
                <a:ea typeface="+mn-ea"/>
              </a:rPr>
              <a:t>Total Radiator/Photovoltaic/Fuel Cell </a:t>
            </a:r>
          </a:p>
          <a:p>
            <a:pPr eaLnBrk="1" fontAlgn="auto" hangingPunct="1">
              <a:spcBef>
                <a:spcPts val="0"/>
              </a:spcBef>
              <a:spcAft>
                <a:spcPts val="0"/>
              </a:spcAft>
            </a:pPr>
            <a:r>
              <a:rPr lang="en-US" sz="1800" b="0" dirty="0">
                <a:solidFill>
                  <a:prstClr val="black"/>
                </a:solidFill>
                <a:latin typeface="Calibri" panose="020F0502020204030204"/>
                <a:ea typeface="+mn-ea"/>
              </a:rPr>
              <a:t>Mass vs Electrical Power</a:t>
            </a:r>
          </a:p>
        </p:txBody>
      </p:sp>
      <p:sp>
        <p:nvSpPr>
          <p:cNvPr id="11" name="Content Placeholder 2"/>
          <p:cNvSpPr txBox="1">
            <a:spLocks/>
          </p:cNvSpPr>
          <p:nvPr/>
        </p:nvSpPr>
        <p:spPr>
          <a:xfrm>
            <a:off x="5172808" y="1143000"/>
            <a:ext cx="3962400" cy="441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Regenerative Fuel </a:t>
            </a:r>
            <a:r>
              <a:rPr lang="en-US" sz="1800" b="0" dirty="0">
                <a:solidFill>
                  <a:schemeClr val="accent2">
                    <a:lumMod val="75000"/>
                  </a:schemeClr>
                </a:solidFill>
                <a:latin typeface="Calibri" panose="020F0502020204030204"/>
              </a:rPr>
              <a:t>C</a:t>
            </a: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ell (RFC)</a:t>
            </a:r>
            <a:r>
              <a:rPr kumimoji="0" lang="en-US" sz="1800" b="0" i="0" u="none" strike="noStrike" kern="1200" cap="none" spc="0" normalizeH="0" noProof="0" dirty="0">
                <a:ln>
                  <a:noFill/>
                </a:ln>
                <a:solidFill>
                  <a:schemeClr val="accent2">
                    <a:lumMod val="75000"/>
                  </a:schemeClr>
                </a:solidFill>
                <a:effectLst/>
                <a:uLnTx/>
                <a:uFillTx/>
                <a:latin typeface="Calibri" panose="020F0502020204030204"/>
                <a:ea typeface="+mn-ea"/>
                <a:cs typeface="+mn-cs"/>
              </a:rPr>
              <a:t> </a:t>
            </a:r>
            <a:r>
              <a:rPr lang="en-US" sz="1800" b="0" dirty="0">
                <a:solidFill>
                  <a:schemeClr val="accent2">
                    <a:lumMod val="75000"/>
                  </a:schemeClr>
                </a:solidFill>
                <a:latin typeface="Calibri" panose="020F0502020204030204"/>
              </a:rPr>
              <a:t>provides</a:t>
            </a: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energy needed to support a 100 hour Survive-the-Night Scenario for a given thermal radiator size.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Habitat heat leak does not vary with electrical power sizing and is approximately a constant 1550 watts during the eclipse.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RFC electrical power and waste</a:t>
            </a:r>
            <a:r>
              <a:rPr kumimoji="0" lang="en-US" sz="1800" b="0" i="0" u="none" strike="noStrike" kern="1200" cap="none" spc="0" normalizeH="0" noProof="0" dirty="0">
                <a:ln>
                  <a:noFill/>
                </a:ln>
                <a:solidFill>
                  <a:schemeClr val="accent2">
                    <a:lumMod val="75000"/>
                  </a:schemeClr>
                </a:solidFill>
                <a:effectLst/>
                <a:uLnTx/>
                <a:uFillTx/>
                <a:latin typeface="Calibri" panose="020F0502020204030204"/>
                <a:ea typeface="+mn-ea"/>
                <a:cs typeface="+mn-cs"/>
              </a:rPr>
              <a:t> heat are utilized to maintain habitat and prevent radiator freezing during </a:t>
            </a: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the Survive-the-Night scenario.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Additional Electrical Power System (EPS) mass may be required to scale up peripheral distribution components for increased power requirements.</a:t>
            </a:r>
          </a:p>
        </p:txBody>
      </p:sp>
      <p:sp>
        <p:nvSpPr>
          <p:cNvPr id="4" name="Footer Placeholder 3"/>
          <p:cNvSpPr>
            <a:spLocks noGrp="1"/>
          </p:cNvSpPr>
          <p:nvPr>
            <p:ph type="ftr" sz="quarter" idx="11"/>
          </p:nvPr>
        </p:nvSpPr>
        <p:spPr>
          <a:xfrm>
            <a:off x="2743200" y="6553200"/>
            <a:ext cx="3657600" cy="304800"/>
          </a:xfrm>
        </p:spPr>
        <p:txBody>
          <a:bodyPr/>
          <a:lstStyle/>
          <a:p>
            <a:r>
              <a:rPr lang="en-US" dirty="0"/>
              <a:t>TFAWS 2021 – August 24-26, 2021</a:t>
            </a:r>
          </a:p>
        </p:txBody>
      </p:sp>
    </p:spTree>
    <p:extLst>
      <p:ext uri="{BB962C8B-B14F-4D97-AF65-F5344CB8AC3E}">
        <p14:creationId xmlns:p14="http://schemas.microsoft.com/office/powerpoint/2010/main" val="3742102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sz="1600" dirty="0"/>
              <a:t>A TCS Reference Architecture for a 30-day Surface Habitat mission to the Lunar South Pole is presented.</a:t>
            </a:r>
          </a:p>
          <a:p>
            <a:pPr marL="0" indent="0">
              <a:buNone/>
            </a:pPr>
            <a:endParaRPr lang="en-US" sz="1600" dirty="0"/>
          </a:p>
          <a:p>
            <a:r>
              <a:rPr lang="en-US" sz="1600" dirty="0"/>
              <a:t>TCS and energy storage needs may be minimized through Survive-the-Night mitigation strategies.</a:t>
            </a:r>
          </a:p>
          <a:p>
            <a:endParaRPr lang="en-US" sz="1600" dirty="0"/>
          </a:p>
          <a:p>
            <a:r>
              <a:rPr lang="en-US" sz="1600" dirty="0"/>
              <a:t>Additional thermal radiator capacity is needed to accommodate EPS growth. With the current TCS deployable radiator design, approximately 400 kg per 10 kWe is needed for the radiator panels.</a:t>
            </a:r>
          </a:p>
          <a:p>
            <a:pPr lvl="1"/>
            <a:r>
              <a:rPr lang="en-US" sz="1600" dirty="0">
                <a:solidFill>
                  <a:schemeClr val="accent2"/>
                </a:solidFill>
              </a:rPr>
              <a:t>Some additional TCS pump power will also be required to accommodate larger heat dissipation.</a:t>
            </a:r>
          </a:p>
          <a:p>
            <a:endParaRPr lang="en-US" sz="1600" dirty="0"/>
          </a:p>
          <a:p>
            <a:r>
              <a:rPr lang="en-US" sz="1600" dirty="0"/>
              <a:t>Fixed re-generable fuel cell mass impacts for Survive-the-Night appear to be slight with increasing radiator size. The amount of water or oxygen/hydrogen required for Survive-the-Night energy storage will grow with increased radiator size (approximately 130 kg per 10 kWe). </a:t>
            </a:r>
          </a:p>
          <a:p>
            <a:endParaRPr lang="en-US" sz="1600" dirty="0"/>
          </a:p>
          <a:p>
            <a:r>
              <a:rPr lang="en-US" sz="1600" dirty="0"/>
              <a:t>Future plans are to continue refinement of the SH ATCS concept with detailed thermal modeling to provide performance predictions and support trade studies. </a:t>
            </a:r>
          </a:p>
          <a:p>
            <a:endParaRPr lang="en-US" sz="1800" dirty="0"/>
          </a:p>
          <a:p>
            <a:endParaRPr lang="en-US" sz="1800" dirty="0"/>
          </a:p>
          <a:p>
            <a:endParaRPr lang="en-US" sz="1800" dirty="0"/>
          </a:p>
        </p:txBody>
      </p:sp>
      <p:sp>
        <p:nvSpPr>
          <p:cNvPr id="4" name="Footer Placeholder 3"/>
          <p:cNvSpPr>
            <a:spLocks noGrp="1"/>
          </p:cNvSpPr>
          <p:nvPr>
            <p:ph type="ftr" sz="quarter" idx="11"/>
          </p:nvPr>
        </p:nvSpPr>
        <p:spPr/>
        <p:txBody>
          <a:bodyPr/>
          <a:lstStyle/>
          <a:p>
            <a:r>
              <a:rPr lang="en-US" dirty="0"/>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16</a:t>
            </a:fld>
            <a:endParaRPr lang="en-US" dirty="0"/>
          </a:p>
        </p:txBody>
      </p:sp>
    </p:spTree>
    <p:extLst>
      <p:ext uri="{BB962C8B-B14F-4D97-AF65-F5344CB8AC3E}">
        <p14:creationId xmlns:p14="http://schemas.microsoft.com/office/powerpoint/2010/main" val="390270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Nomenclature</a:t>
            </a:r>
          </a:p>
        </p:txBody>
      </p:sp>
      <p:sp>
        <p:nvSpPr>
          <p:cNvPr id="4" name="Footer Placeholder 3"/>
          <p:cNvSpPr>
            <a:spLocks noGrp="1"/>
          </p:cNvSpPr>
          <p:nvPr>
            <p:ph type="ftr" sz="quarter" idx="11"/>
          </p:nvPr>
        </p:nvSpPr>
        <p:spPr/>
        <p:txBody>
          <a:bodyPr/>
          <a:lstStyle/>
          <a:p>
            <a:r>
              <a:rPr lang="en-US" dirty="0"/>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17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86727864"/>
              </p:ext>
            </p:extLst>
          </p:nvPr>
        </p:nvGraphicFramePr>
        <p:xfrm>
          <a:off x="2590800" y="1041169"/>
          <a:ext cx="5715000" cy="5067300"/>
        </p:xfrm>
        <a:graphic>
          <a:graphicData uri="http://schemas.openxmlformats.org/drawingml/2006/table">
            <a:tbl>
              <a:tblPr/>
              <a:tblGrid>
                <a:gridCol w="1051424">
                  <a:extLst>
                    <a:ext uri="{9D8B030D-6E8A-4147-A177-3AD203B41FA5}">
                      <a16:colId xmlns:a16="http://schemas.microsoft.com/office/drawing/2014/main" val="20000"/>
                    </a:ext>
                  </a:extLst>
                </a:gridCol>
                <a:gridCol w="4663576">
                  <a:extLst>
                    <a:ext uri="{9D8B030D-6E8A-4147-A177-3AD203B41FA5}">
                      <a16:colId xmlns:a16="http://schemas.microsoft.com/office/drawing/2014/main" val="20001"/>
                    </a:ext>
                  </a:extLst>
                </a:gridCol>
              </a:tblGrid>
              <a:tr h="190500">
                <a:tc>
                  <a:txBody>
                    <a:bodyPr/>
                    <a:lstStyle/>
                    <a:p>
                      <a:pPr algn="l" fontAlgn="b"/>
                      <a:r>
                        <a:rPr lang="en-US" sz="1600" b="0" i="1" u="none" strike="noStrike" dirty="0">
                          <a:solidFill>
                            <a:schemeClr val="accent2"/>
                          </a:solidFill>
                          <a:effectLst/>
                          <a:latin typeface="Calibri" panose="020F0502020204030204" pitchFamily="34" charset="0"/>
                        </a:rPr>
                        <a:t>ATCS</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Active Thermal Control System</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r>
                        <a:rPr lang="en-US" sz="1600" b="0" i="1" u="none" strike="noStrike" dirty="0">
                          <a:solidFill>
                            <a:schemeClr val="accent2"/>
                          </a:solidFill>
                          <a:effectLst/>
                          <a:latin typeface="Calibri" panose="020F0502020204030204" pitchFamily="34" charset="0"/>
                        </a:rPr>
                        <a:t>BAA</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Broad Area Announcement</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r>
                        <a:rPr lang="en-US" sz="1600" b="0" i="1" u="none" strike="noStrike" dirty="0">
                          <a:solidFill>
                            <a:schemeClr val="accent2"/>
                          </a:solidFill>
                          <a:effectLst/>
                          <a:latin typeface="Symbol" panose="05050102010706020507" pitchFamily="18" charset="2"/>
                        </a:rPr>
                        <a:t>e</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infrared emittance</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r>
                        <a:rPr lang="en-US" sz="1600" b="0" i="1" u="none" strike="noStrike" dirty="0">
                          <a:solidFill>
                            <a:schemeClr val="accent2"/>
                          </a:solidFill>
                          <a:effectLst/>
                          <a:latin typeface="Calibri" panose="020F0502020204030204" pitchFamily="34" charset="0"/>
                        </a:rPr>
                        <a:t>ECLSS</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Environmental Control and Life Support System</a:t>
                      </a:r>
                    </a:p>
                  </a:txBody>
                  <a:tcPr marL="9525" marR="9525" marT="9525" marB="0" anchor="b">
                    <a:lnL>
                      <a:noFill/>
                    </a:lnL>
                    <a:lnR>
                      <a:noFill/>
                    </a:lnR>
                    <a:lnT>
                      <a:noFill/>
                    </a:lnT>
                    <a:lnB>
                      <a:noFill/>
                    </a:lnB>
                  </a:tcPr>
                </a:tc>
                <a:extLst>
                  <a:ext uri="{0D108BD9-81ED-4DB2-BD59-A6C34878D82A}">
                    <a16:rowId xmlns:a16="http://schemas.microsoft.com/office/drawing/2014/main" val="1873051477"/>
                  </a:ext>
                </a:extLst>
              </a:tr>
              <a:tr h="190500">
                <a:tc>
                  <a:txBody>
                    <a:bodyPr/>
                    <a:lstStyle/>
                    <a:p>
                      <a:pPr algn="l" fontAlgn="b"/>
                      <a:r>
                        <a:rPr lang="en-US" sz="1600" b="0" i="1" u="none" strike="noStrike" dirty="0">
                          <a:solidFill>
                            <a:schemeClr val="accent2"/>
                          </a:solidFill>
                          <a:effectLst/>
                          <a:latin typeface="Calibri" panose="020F0502020204030204" pitchFamily="34" charset="0"/>
                        </a:rPr>
                        <a:t>EPS</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Electrical Power System</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1600" b="0" i="1" u="none" strike="noStrike" dirty="0">
                          <a:solidFill>
                            <a:schemeClr val="accent2"/>
                          </a:solidFill>
                          <a:effectLst/>
                          <a:latin typeface="Calibri" panose="020F0502020204030204" pitchFamily="34" charset="0"/>
                        </a:rPr>
                        <a:t>HFE</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Hydro-Fluoro-Ether</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r>
                        <a:rPr lang="en-US" sz="1600" b="0" i="1" u="none" strike="noStrike" dirty="0">
                          <a:solidFill>
                            <a:schemeClr val="accent2"/>
                          </a:solidFill>
                          <a:effectLst/>
                          <a:latin typeface="Calibri" panose="020F0502020204030204" pitchFamily="34" charset="0"/>
                        </a:rPr>
                        <a:t>HRS</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Heat Rejection System</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US" sz="1600" b="0" i="1" u="none" strike="noStrike" dirty="0">
                          <a:solidFill>
                            <a:schemeClr val="accent2"/>
                          </a:solidFill>
                          <a:effectLst/>
                          <a:latin typeface="Calibri" panose="020F0502020204030204" pitchFamily="34" charset="0"/>
                        </a:rPr>
                        <a:t>ISS</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International Space Station</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r>
                        <a:rPr lang="en-US" sz="1600" b="0" i="1" u="none" strike="noStrike" dirty="0">
                          <a:solidFill>
                            <a:schemeClr val="accent2"/>
                          </a:solidFill>
                          <a:effectLst/>
                          <a:latin typeface="Calibri" panose="020F0502020204030204" pitchFamily="34" charset="0"/>
                        </a:rPr>
                        <a:t>K</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Degree Kelvin</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r>
                        <a:rPr lang="en-US" sz="1600" b="0" i="1" u="none" strike="noStrike" dirty="0">
                          <a:solidFill>
                            <a:schemeClr val="accent2"/>
                          </a:solidFill>
                          <a:effectLst/>
                          <a:latin typeface="Calibri" panose="020F0502020204030204" pitchFamily="34" charset="0"/>
                        </a:rPr>
                        <a:t>kg</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kilogram</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US" sz="1600" b="0" i="1" u="none" strike="noStrike" dirty="0">
                          <a:solidFill>
                            <a:schemeClr val="accent2"/>
                          </a:solidFill>
                          <a:effectLst/>
                          <a:latin typeface="Calibri" panose="020F0502020204030204" pitchFamily="34" charset="0"/>
                        </a:rPr>
                        <a:t>kW</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kilowatt</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r>
                        <a:rPr lang="en-US" sz="1600" b="0" i="1" u="none" strike="noStrike" dirty="0">
                          <a:solidFill>
                            <a:schemeClr val="accent2"/>
                          </a:solidFill>
                          <a:effectLst/>
                          <a:latin typeface="Calibri" panose="020F0502020204030204" pitchFamily="34" charset="0"/>
                        </a:rPr>
                        <a:t>kWe</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kilowatt-electric</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r>
                        <a:rPr lang="en-US" sz="1600" b="0" i="1" u="none" strike="noStrike" dirty="0">
                          <a:solidFill>
                            <a:schemeClr val="accent2"/>
                          </a:solidFill>
                          <a:effectLst/>
                          <a:latin typeface="Calibri" panose="020F0502020204030204" pitchFamily="34" charset="0"/>
                        </a:rPr>
                        <a:t>kWh</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kilowatt-hour</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l" fontAlgn="b"/>
                      <a:r>
                        <a:rPr lang="en-US" sz="1600" b="0" i="1" u="none" strike="noStrike" dirty="0">
                          <a:solidFill>
                            <a:schemeClr val="accent2"/>
                          </a:solidFill>
                          <a:effectLst/>
                          <a:latin typeface="Calibri" panose="020F0502020204030204" pitchFamily="34" charset="0"/>
                        </a:rPr>
                        <a:t>kWt</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kilowatt-thermal</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l" fontAlgn="b"/>
                      <a:r>
                        <a:rPr lang="en-US" sz="1600" b="0" i="1" u="none" strike="noStrike" dirty="0">
                          <a:solidFill>
                            <a:schemeClr val="accent2"/>
                          </a:solidFill>
                          <a:effectLst/>
                          <a:latin typeface="Calibri" panose="020F0502020204030204" pitchFamily="34" charset="0"/>
                        </a:rPr>
                        <a:t>MLI</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Multi-Layer Insulation</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l" fontAlgn="b"/>
                      <a:r>
                        <a:rPr lang="en-US" sz="1600" b="0" i="1" u="none" strike="noStrike" dirty="0">
                          <a:solidFill>
                            <a:schemeClr val="accent2"/>
                          </a:solidFill>
                          <a:effectLst/>
                          <a:latin typeface="Calibri" panose="020F0502020204030204" pitchFamily="34" charset="0"/>
                        </a:rPr>
                        <a:t>mT</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Metric Ton (1000 kg)</a:t>
                      </a: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190500">
                <a:tc>
                  <a:txBody>
                    <a:bodyPr/>
                    <a:lstStyle/>
                    <a:p>
                      <a:pPr algn="l" fontAlgn="b"/>
                      <a:r>
                        <a:rPr lang="en-US" sz="1600" b="0" i="1" u="none" strike="noStrike" dirty="0">
                          <a:solidFill>
                            <a:schemeClr val="accent2"/>
                          </a:solidFill>
                          <a:effectLst/>
                          <a:latin typeface="Calibri" panose="020F0502020204030204" pitchFamily="34" charset="0"/>
                        </a:rPr>
                        <a:t>NextSTEP</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Next Space Technologies for Exploration Partnerships </a:t>
                      </a: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r h="190500">
                <a:tc>
                  <a:txBody>
                    <a:bodyPr/>
                    <a:lstStyle/>
                    <a:p>
                      <a:pPr algn="l" fontAlgn="b"/>
                      <a:r>
                        <a:rPr lang="en-US" sz="1600" b="0" i="1" u="none" strike="noStrike" dirty="0">
                          <a:solidFill>
                            <a:schemeClr val="accent2"/>
                          </a:solidFill>
                          <a:effectLst/>
                          <a:latin typeface="Calibri" panose="020F0502020204030204" pitchFamily="34" charset="0"/>
                        </a:rPr>
                        <a:t>psia</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pounds per square inch absolute</a:t>
                      </a:r>
                    </a:p>
                  </a:txBody>
                  <a:tcPr marL="9525" marR="9525" marT="9525" marB="0" anchor="b">
                    <a:lnL>
                      <a:noFill/>
                    </a:lnL>
                    <a:lnR>
                      <a:noFill/>
                    </a:lnR>
                    <a:lnT>
                      <a:noFill/>
                    </a:lnT>
                    <a:lnB>
                      <a:noFill/>
                    </a:lnB>
                  </a:tcPr>
                </a:tc>
                <a:extLst>
                  <a:ext uri="{0D108BD9-81ED-4DB2-BD59-A6C34878D82A}">
                    <a16:rowId xmlns:a16="http://schemas.microsoft.com/office/drawing/2014/main" val="10016"/>
                  </a:ext>
                </a:extLst>
              </a:tr>
              <a:tr h="190500">
                <a:tc>
                  <a:txBody>
                    <a:bodyPr/>
                    <a:lstStyle/>
                    <a:p>
                      <a:pPr algn="l" fontAlgn="b"/>
                      <a:r>
                        <a:rPr lang="en-US" sz="1600" b="0" i="1" u="none" strike="noStrike" dirty="0">
                          <a:solidFill>
                            <a:schemeClr val="accent2"/>
                          </a:solidFill>
                          <a:effectLst/>
                          <a:latin typeface="Calibri" panose="020F0502020204030204" pitchFamily="34" charset="0"/>
                        </a:rPr>
                        <a:t>SH</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Surface Habitat</a:t>
                      </a:r>
                    </a:p>
                  </a:txBody>
                  <a:tcPr marL="9525" marR="9525" marT="9525" marB="0" anchor="b">
                    <a:lnL>
                      <a:noFill/>
                    </a:lnL>
                    <a:lnR>
                      <a:noFill/>
                    </a:lnR>
                    <a:lnT>
                      <a:noFill/>
                    </a:lnT>
                    <a:lnB>
                      <a:noFill/>
                    </a:lnB>
                  </a:tcPr>
                </a:tc>
                <a:extLst>
                  <a:ext uri="{0D108BD9-81ED-4DB2-BD59-A6C34878D82A}">
                    <a16:rowId xmlns:a16="http://schemas.microsoft.com/office/drawing/2014/main" val="10017"/>
                  </a:ext>
                </a:extLst>
              </a:tr>
              <a:tr h="190500">
                <a:tc>
                  <a:txBody>
                    <a:bodyPr/>
                    <a:lstStyle/>
                    <a:p>
                      <a:pPr algn="l" fontAlgn="b"/>
                      <a:r>
                        <a:rPr lang="en-US" sz="1600" b="0" i="1" u="none" strike="noStrike" dirty="0">
                          <a:solidFill>
                            <a:schemeClr val="accent2"/>
                          </a:solidFill>
                          <a:effectLst/>
                          <a:latin typeface="Calibri" panose="020F0502020204030204" pitchFamily="34" charset="0"/>
                        </a:rPr>
                        <a:t>TCS</a:t>
                      </a:r>
                    </a:p>
                  </a:txBody>
                  <a:tcPr marL="9525" marR="9525" marT="9525" marB="0" anchor="b">
                    <a:lnL>
                      <a:noFill/>
                    </a:lnL>
                    <a:lnR>
                      <a:noFill/>
                    </a:lnR>
                    <a:lnT>
                      <a:noFill/>
                    </a:lnT>
                    <a:lnB>
                      <a:noFill/>
                    </a:lnB>
                  </a:tcPr>
                </a:tc>
                <a:tc>
                  <a:txBody>
                    <a:bodyPr/>
                    <a:lstStyle/>
                    <a:p>
                      <a:pPr algn="l" fontAlgn="b"/>
                      <a:r>
                        <a:rPr lang="en-US" sz="1600" b="0" i="0" u="none" strike="noStrike" dirty="0">
                          <a:solidFill>
                            <a:schemeClr val="accent2"/>
                          </a:solidFill>
                          <a:effectLst/>
                          <a:latin typeface="Calibri" panose="020F0502020204030204" pitchFamily="34" charset="0"/>
                        </a:rPr>
                        <a:t>Thermal Control System</a:t>
                      </a:r>
                    </a:p>
                  </a:txBody>
                  <a:tcPr marL="9525" marR="9525" marT="9525" marB="0" anchor="b">
                    <a:lnL>
                      <a:noFill/>
                    </a:lnL>
                    <a:lnR>
                      <a:noFill/>
                    </a:lnR>
                    <a:lnT>
                      <a:noFill/>
                    </a:lnT>
                    <a:lnB>
                      <a:noFill/>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44252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381000" y="1371600"/>
            <a:ext cx="6667500" cy="4000500"/>
          </a:xfrm>
        </p:spPr>
        <p:txBody>
          <a:bodyPr/>
          <a:lstStyle/>
          <a:p>
            <a:r>
              <a:rPr lang="en-US" sz="1800" dirty="0"/>
              <a:t>The NASA Next Space Technologies for Exploration Partnerships (NextSTEP) Broad Area Announcement (BAA) for Habitation (Appendix A) was released in April 2016, with a focus on developing a habitation capability in cis-lunar space through multiple commercial partnerships.</a:t>
            </a:r>
          </a:p>
          <a:p>
            <a:endParaRPr lang="en-US" sz="1800" dirty="0"/>
          </a:p>
          <a:p>
            <a:r>
              <a:rPr lang="en-US" sz="1800" dirty="0"/>
              <a:t>As part of an overall habitation formulation strategy, NASA has developed a Lunar Surface Habitat (SH) Reference Architecture.</a:t>
            </a:r>
          </a:p>
          <a:p>
            <a:endParaRPr lang="en-US" sz="1800" dirty="0"/>
          </a:p>
          <a:p>
            <a:r>
              <a:rPr lang="en-US" sz="1800" dirty="0"/>
              <a:t>A Thermal Control System (TCS) conceptual design for the SH based on the government design reference is presented with a focus on thermal radiator design, Survive-the-Night considerations and growth potential.  </a:t>
            </a:r>
          </a:p>
        </p:txBody>
      </p:sp>
      <p:sp>
        <p:nvSpPr>
          <p:cNvPr id="4" name="Footer Placeholder 3"/>
          <p:cNvSpPr>
            <a:spLocks noGrp="1"/>
          </p:cNvSpPr>
          <p:nvPr>
            <p:ph type="ftr" sz="quarter" idx="11"/>
          </p:nvPr>
        </p:nvSpPr>
        <p:spPr/>
        <p:txBody>
          <a:bodyPr/>
          <a:lstStyle/>
          <a:p>
            <a:r>
              <a:rPr lang="en-US" dirty="0"/>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2</a:t>
            </a:fld>
            <a:endParaRPr lang="en-US" dirty="0"/>
          </a:p>
        </p:txBody>
      </p:sp>
      <p:pic>
        <p:nvPicPr>
          <p:cNvPr id="6" name="Picture 5">
            <a:extLst>
              <a:ext uri="{FF2B5EF4-FFF2-40B4-BE49-F238E27FC236}">
                <a16:creationId xmlns:a16="http://schemas.microsoft.com/office/drawing/2014/main" id="{E97E72A5-1DFB-4127-8496-C3F6F9E54497}"/>
              </a:ext>
            </a:extLst>
          </p:cNvPr>
          <p:cNvPicPr>
            <a:picLocks noChangeAspect="1"/>
          </p:cNvPicPr>
          <p:nvPr/>
        </p:nvPicPr>
        <p:blipFill>
          <a:blip r:embed="rId2"/>
          <a:stretch>
            <a:fillRect/>
          </a:stretch>
        </p:blipFill>
        <p:spPr>
          <a:xfrm>
            <a:off x="7277100" y="4381500"/>
            <a:ext cx="1390008" cy="2213040"/>
          </a:xfrm>
          <a:prstGeom prst="rect">
            <a:avLst/>
          </a:prstGeom>
        </p:spPr>
      </p:pic>
      <p:pic>
        <p:nvPicPr>
          <p:cNvPr id="7" name="Picture 6">
            <a:extLst>
              <a:ext uri="{FF2B5EF4-FFF2-40B4-BE49-F238E27FC236}">
                <a16:creationId xmlns:a16="http://schemas.microsoft.com/office/drawing/2014/main" id="{D387B13C-821F-40E2-B354-9EC9F22D57B3}"/>
              </a:ext>
            </a:extLst>
          </p:cNvPr>
          <p:cNvPicPr>
            <a:picLocks noChangeAspect="1"/>
          </p:cNvPicPr>
          <p:nvPr/>
        </p:nvPicPr>
        <p:blipFill>
          <a:blip r:embed="rId3"/>
          <a:stretch>
            <a:fillRect/>
          </a:stretch>
        </p:blipFill>
        <p:spPr>
          <a:xfrm>
            <a:off x="7200900" y="685800"/>
            <a:ext cx="1676400" cy="3356278"/>
          </a:xfrm>
          <a:prstGeom prst="rect">
            <a:avLst/>
          </a:prstGeom>
        </p:spPr>
      </p:pic>
    </p:spTree>
    <p:extLst>
      <p:ext uri="{BB962C8B-B14F-4D97-AF65-F5344CB8AC3E}">
        <p14:creationId xmlns:p14="http://schemas.microsoft.com/office/powerpoint/2010/main" val="227054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914400"/>
            <a:ext cx="9144000" cy="5943600"/>
          </a:xfrm>
          <a:prstGeom prst="rect">
            <a:avLst/>
          </a:prstGeom>
        </p:spPr>
      </p:pic>
      <p:sp>
        <p:nvSpPr>
          <p:cNvPr id="2" name="Title 1"/>
          <p:cNvSpPr>
            <a:spLocks noGrp="1"/>
          </p:cNvSpPr>
          <p:nvPr>
            <p:ph type="title"/>
          </p:nvPr>
        </p:nvSpPr>
        <p:spPr/>
        <p:txBody>
          <a:bodyPr/>
          <a:lstStyle/>
          <a:p>
            <a:r>
              <a:rPr lang="en-US" sz="2400" dirty="0">
                <a:solidFill>
                  <a:srgbClr val="B0B3F6"/>
                </a:solidFill>
              </a:rPr>
              <a:t>Lunar Surface Habitat Architecture Reference</a:t>
            </a:r>
          </a:p>
        </p:txBody>
      </p:sp>
      <p:sp>
        <p:nvSpPr>
          <p:cNvPr id="4" name="Footer Placeholder 3"/>
          <p:cNvSpPr>
            <a:spLocks noGrp="1"/>
          </p:cNvSpPr>
          <p:nvPr>
            <p:ph type="ftr" sz="quarter" idx="11"/>
          </p:nvPr>
        </p:nvSpPr>
        <p:spPr/>
        <p:txBody>
          <a:bodyPr/>
          <a:lstStyle/>
          <a:p>
            <a:r>
              <a:rPr lang="en-US" dirty="0">
                <a:solidFill>
                  <a:srgbClr val="B0B3F6"/>
                </a:solidFill>
              </a:rPr>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183368152"/>
              </p:ext>
            </p:extLst>
          </p:nvPr>
        </p:nvGraphicFramePr>
        <p:xfrm>
          <a:off x="4876800" y="990600"/>
          <a:ext cx="4038600" cy="2228850"/>
        </p:xfrm>
        <a:graphic>
          <a:graphicData uri="http://schemas.openxmlformats.org/drawingml/2006/table">
            <a:tbl>
              <a:tblPr/>
              <a:tblGrid>
                <a:gridCol w="1981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Crew: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mn-lt"/>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Power: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15 kW</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Night Power: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2 kW</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Eclipse: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100 hours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Pressure: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10.2 psia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Lifetime: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15 years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Mission Duration:</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30-60</a:t>
                      </a:r>
                      <a:r>
                        <a:rPr lang="en-US" sz="1400" b="0" i="0" u="none" strike="noStrike" baseline="0" dirty="0">
                          <a:solidFill>
                            <a:schemeClr val="bg1"/>
                          </a:solidFill>
                          <a:effectLst/>
                          <a:latin typeface="+mn-lt"/>
                        </a:rPr>
                        <a:t> days</a:t>
                      </a:r>
                      <a:endParaRPr lang="en-US" sz="1400" b="0" i="0" u="none" strike="noStrike" dirty="0">
                        <a:solidFill>
                          <a:schemeClr val="bg1"/>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Mass:</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12 mT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Habitable Volume:</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n-lt"/>
                          <a:ea typeface="+mn-ea"/>
                          <a:cs typeface="+mn-cs"/>
                        </a:rPr>
                        <a:t>175 m</a:t>
                      </a:r>
                      <a:r>
                        <a:rPr kumimoji="0" lang="en-US" sz="1400" b="0" i="0" u="none" strike="noStrike" kern="1200" cap="none" spc="0" normalizeH="0" baseline="30000" noProof="0" dirty="0">
                          <a:ln>
                            <a:noFill/>
                          </a:ln>
                          <a:solidFill>
                            <a:prstClr val="white"/>
                          </a:solidFill>
                          <a:effectLst/>
                          <a:uLnTx/>
                          <a:uFillTx/>
                          <a:latin typeface="+mn-lt"/>
                          <a:ea typeface="+mn-ea"/>
                          <a:cs typeface="+mn-cs"/>
                        </a:rPr>
                        <a:t>3</a:t>
                      </a:r>
                      <a:endParaRPr lang="en-US" sz="1400" b="0" i="0" u="none" strike="noStrike" dirty="0">
                        <a:solidFill>
                          <a:schemeClr val="bg1"/>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0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400" b="0" i="0" u="none" strike="noStrike" dirty="0">
                          <a:solidFill>
                            <a:schemeClr val="bg1"/>
                          </a:solidFill>
                          <a:effectLst/>
                          <a:latin typeface="+mn-lt"/>
                        </a:rPr>
                        <a:t>Location:     </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400" b="0" i="0" u="none" strike="noStrike" dirty="0">
                          <a:solidFill>
                            <a:schemeClr val="bg1"/>
                          </a:solidFill>
                          <a:effectLst/>
                          <a:latin typeface="+mn-lt"/>
                        </a:rPr>
                        <a:t>Lunar South Pole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3009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Habitat ATCS Description</a:t>
            </a:r>
          </a:p>
        </p:txBody>
      </p:sp>
      <p:sp>
        <p:nvSpPr>
          <p:cNvPr id="3" name="Content Placeholder 2"/>
          <p:cNvSpPr>
            <a:spLocks noGrp="1"/>
          </p:cNvSpPr>
          <p:nvPr>
            <p:ph idx="1"/>
          </p:nvPr>
        </p:nvSpPr>
        <p:spPr>
          <a:xfrm>
            <a:off x="457200" y="914400"/>
            <a:ext cx="8229600" cy="3581400"/>
          </a:xfrm>
        </p:spPr>
        <p:txBody>
          <a:bodyPr/>
          <a:lstStyle/>
          <a:p>
            <a:r>
              <a:rPr lang="en-US" sz="1800" dirty="0"/>
              <a:t>The Surface Habitat (SH) Thermal Control System (TCS) is designed to reject 15 kWt of heat under peak summertime conditions at the Lunar South Pole with 48 m</a:t>
            </a:r>
            <a:r>
              <a:rPr lang="en-US" sz="1800" baseline="30000" dirty="0"/>
              <a:t>2</a:t>
            </a:r>
            <a:r>
              <a:rPr lang="en-US" sz="1800" dirty="0"/>
              <a:t> of radiator surface area (double sided). The two-sided deployable thermal radiators are derived from the International Space Station (ISS) design utilizing a honeycomb core. </a:t>
            </a:r>
          </a:p>
          <a:p>
            <a:r>
              <a:rPr lang="en-US" sz="1800" dirty="0"/>
              <a:t>The TCS has two loops with HFE 7200 as the working fluid externally and a 60/40 water/propylene glycol mixture as the internal fluid. </a:t>
            </a:r>
          </a:p>
          <a:p>
            <a:r>
              <a:rPr lang="en-US" sz="1800" dirty="0"/>
              <a:t>The internal TCS loop is subdivided to provide both low and moderate temperature service analogous to the ISS ATCS. The low temperature service is intended primarily for ECLSS (e.g. condensing heat exchanger) as well as any payloads that may require it.</a:t>
            </a:r>
          </a:p>
          <a:p>
            <a:r>
              <a:rPr lang="en-US" sz="1800" dirty="0"/>
              <a:t>Heritage hardware is utilized where possible.</a:t>
            </a:r>
          </a:p>
        </p:txBody>
      </p:sp>
      <p:sp>
        <p:nvSpPr>
          <p:cNvPr id="5" name="Slide Number Placeholder 4"/>
          <p:cNvSpPr>
            <a:spLocks noGrp="1"/>
          </p:cNvSpPr>
          <p:nvPr>
            <p:ph type="sldNum" sz="quarter" idx="12"/>
          </p:nvPr>
        </p:nvSpPr>
        <p:spPr/>
        <p:txBody>
          <a:bodyPr/>
          <a:lstStyle/>
          <a:p>
            <a:fld id="{33F42015-0FC7-4B0E-8D2B-76EADF48D957}" type="slidenum">
              <a:rPr lang="en-US" smtClean="0"/>
              <a:pPr/>
              <a:t>4</a:t>
            </a:fld>
            <a:endParaRPr lang="en-US" dirty="0"/>
          </a:p>
        </p:txBody>
      </p:sp>
      <p:pic>
        <p:nvPicPr>
          <p:cNvPr id="8" name="Picture 7"/>
          <p:cNvPicPr>
            <a:picLocks noChangeAspect="1"/>
          </p:cNvPicPr>
          <p:nvPr/>
        </p:nvPicPr>
        <p:blipFill>
          <a:blip r:embed="rId2"/>
          <a:stretch>
            <a:fillRect/>
          </a:stretch>
        </p:blipFill>
        <p:spPr>
          <a:xfrm>
            <a:off x="1447800" y="4495800"/>
            <a:ext cx="2971800" cy="1973461"/>
          </a:xfrm>
          <a:prstGeom prst="rect">
            <a:avLst/>
          </a:prstGeom>
        </p:spPr>
      </p:pic>
      <p:sp>
        <p:nvSpPr>
          <p:cNvPr id="9" name="TextBox 8"/>
          <p:cNvSpPr txBox="1"/>
          <p:nvPr/>
        </p:nvSpPr>
        <p:spPr>
          <a:xfrm>
            <a:off x="1447800" y="4495800"/>
            <a:ext cx="1422184" cy="276999"/>
          </a:xfrm>
          <a:prstGeom prst="rect">
            <a:avLst/>
          </a:prstGeom>
          <a:noFill/>
        </p:spPr>
        <p:txBody>
          <a:bodyPr wrap="none" rtlCol="0">
            <a:spAutoFit/>
          </a:bodyPr>
          <a:lstStyle/>
          <a:p>
            <a:pPr algn="l" eaLnBrk="1" fontAlgn="auto" hangingPunct="1">
              <a:spcBef>
                <a:spcPts val="0"/>
              </a:spcBef>
              <a:spcAft>
                <a:spcPts val="0"/>
              </a:spcAft>
            </a:pPr>
            <a:r>
              <a:rPr lang="en-US" sz="1200" b="0" i="1" dirty="0">
                <a:solidFill>
                  <a:prstClr val="white"/>
                </a:solidFill>
                <a:latin typeface="Arial"/>
                <a:ea typeface="+mn-ea"/>
                <a:cs typeface="Arial"/>
              </a:rPr>
              <a:t>ISS HRS Radiator</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4495800"/>
            <a:ext cx="2971800" cy="1969569"/>
          </a:xfrm>
          <a:prstGeom prst="rect">
            <a:avLst/>
          </a:prstGeom>
        </p:spPr>
      </p:pic>
      <p:sp>
        <p:nvSpPr>
          <p:cNvPr id="11" name="TextBox 10"/>
          <p:cNvSpPr txBox="1"/>
          <p:nvPr/>
        </p:nvSpPr>
        <p:spPr>
          <a:xfrm>
            <a:off x="4914900" y="6172200"/>
            <a:ext cx="1284326" cy="276999"/>
          </a:xfrm>
          <a:prstGeom prst="rect">
            <a:avLst/>
          </a:prstGeom>
          <a:noFill/>
        </p:spPr>
        <p:txBody>
          <a:bodyPr wrap="none" rtlCol="0">
            <a:spAutoFit/>
          </a:bodyPr>
          <a:lstStyle/>
          <a:p>
            <a:pPr algn="l" eaLnBrk="1" fontAlgn="auto" hangingPunct="1">
              <a:spcBef>
                <a:spcPts val="0"/>
              </a:spcBef>
              <a:spcAft>
                <a:spcPts val="0"/>
              </a:spcAft>
            </a:pPr>
            <a:r>
              <a:rPr lang="en-US" sz="1200" b="0" i="1" dirty="0">
                <a:solidFill>
                  <a:prstClr val="white"/>
                </a:solidFill>
                <a:latin typeface="Arial"/>
                <a:ea typeface="+mn-ea"/>
                <a:cs typeface="Arial"/>
              </a:rPr>
              <a:t>X-38 Sublimator</a:t>
            </a:r>
          </a:p>
        </p:txBody>
      </p:sp>
      <p:sp>
        <p:nvSpPr>
          <p:cNvPr id="12"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111790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Conceptual Surface Habitat Thermal Control System </a:t>
            </a:r>
          </a:p>
        </p:txBody>
      </p:sp>
      <p:sp>
        <p:nvSpPr>
          <p:cNvPr id="3" name="Content Placeholder 2"/>
          <p:cNvSpPr>
            <a:spLocks noGrp="1"/>
          </p:cNvSpPr>
          <p:nvPr>
            <p:ph idx="1"/>
          </p:nvPr>
        </p:nvSpPr>
        <p:spPr>
          <a:xfrm>
            <a:off x="6400800" y="990600"/>
            <a:ext cx="2743200" cy="2362200"/>
          </a:xfrm>
        </p:spPr>
        <p:txBody>
          <a:bodyPr/>
          <a:lstStyle/>
          <a:p>
            <a:r>
              <a:rPr lang="en-US" sz="1600" dirty="0"/>
              <a:t>Internal ATCS parsed into low and moderate temperature loops.</a:t>
            </a:r>
          </a:p>
          <a:p>
            <a:r>
              <a:rPr lang="en-US" sz="1600" dirty="0"/>
              <a:t>An external recuperator is added to thermally manage (i.e. minimize) parasitic heat loss during Survive-the-Night.</a:t>
            </a:r>
          </a:p>
        </p:txBody>
      </p:sp>
      <p:sp>
        <p:nvSpPr>
          <p:cNvPr id="5" name="Slide Number Placeholder 4"/>
          <p:cNvSpPr>
            <a:spLocks noGrp="1"/>
          </p:cNvSpPr>
          <p:nvPr>
            <p:ph type="sldNum" sz="quarter" idx="12"/>
          </p:nvPr>
        </p:nvSpPr>
        <p:spPr/>
        <p:txBody>
          <a:bodyPr/>
          <a:lstStyle/>
          <a:p>
            <a:fld id="{33F42015-0FC7-4B0E-8D2B-76EADF48D957}" type="slidenum">
              <a:rPr lang="en-US" smtClean="0"/>
              <a:pPr/>
              <a:t>5</a:t>
            </a:fld>
            <a:endParaRPr lang="en-US" dirty="0"/>
          </a:p>
        </p:txBody>
      </p:sp>
      <p:grpSp>
        <p:nvGrpSpPr>
          <p:cNvPr id="162" name="Group 161"/>
          <p:cNvGrpSpPr>
            <a:grpSpLocks noChangeAspect="1"/>
          </p:cNvGrpSpPr>
          <p:nvPr/>
        </p:nvGrpSpPr>
        <p:grpSpPr>
          <a:xfrm>
            <a:off x="76200" y="1219200"/>
            <a:ext cx="7590663" cy="5137785"/>
            <a:chOff x="137746" y="876300"/>
            <a:chExt cx="8724900" cy="5905500"/>
          </a:xfrm>
        </p:grpSpPr>
        <p:sp>
          <p:nvSpPr>
            <p:cNvPr id="7" name="Slide Number Placeholder 3"/>
            <p:cNvSpPr txBox="1">
              <a:spLocks/>
            </p:cNvSpPr>
            <p:nvPr/>
          </p:nvSpPr>
          <p:spPr>
            <a:xfrm>
              <a:off x="594946"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ltLang="x-none" b="0" dirty="0">
                <a:solidFill>
                  <a:prstClr val="black">
                    <a:tint val="75000"/>
                  </a:prstClr>
                </a:solidFill>
                <a:latin typeface="Calibri" panose="020F0502020204030204"/>
              </a:endParaRPr>
            </a:p>
          </p:txBody>
        </p:sp>
        <p:sp>
          <p:nvSpPr>
            <p:cNvPr id="8" name="Rounded Rectangle 7"/>
            <p:cNvSpPr/>
            <p:nvPr/>
          </p:nvSpPr>
          <p:spPr>
            <a:xfrm>
              <a:off x="137746" y="3467100"/>
              <a:ext cx="8305800" cy="3314700"/>
            </a:xfrm>
            <a:prstGeom prst="roundRect">
              <a:avLst/>
            </a:prstGeom>
            <a:noFill/>
            <a:ln w="25400" cap="flat" cmpd="sng" algn="ctr">
              <a:solidFill>
                <a:srgbClr val="ED7D31">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9" name="Rectangle 8"/>
            <p:cNvSpPr/>
            <p:nvPr/>
          </p:nvSpPr>
          <p:spPr>
            <a:xfrm>
              <a:off x="1661746" y="3009900"/>
              <a:ext cx="685800" cy="457200"/>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 name="Rectangle 9"/>
            <p:cNvSpPr/>
            <p:nvPr/>
          </p:nvSpPr>
          <p:spPr>
            <a:xfrm>
              <a:off x="1661746" y="3848100"/>
              <a:ext cx="685800" cy="457200"/>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1" name="Rectangle 10"/>
            <p:cNvSpPr/>
            <p:nvPr/>
          </p:nvSpPr>
          <p:spPr>
            <a:xfrm>
              <a:off x="4328746" y="3009900"/>
              <a:ext cx="685800" cy="457200"/>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2" name="Rectangle 11"/>
            <p:cNvSpPr/>
            <p:nvPr/>
          </p:nvSpPr>
          <p:spPr>
            <a:xfrm>
              <a:off x="4328746" y="3848100"/>
              <a:ext cx="685800" cy="457200"/>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3" name="Rectangle 12"/>
            <p:cNvSpPr/>
            <p:nvPr/>
          </p:nvSpPr>
          <p:spPr>
            <a:xfrm>
              <a:off x="4328746" y="4381500"/>
              <a:ext cx="685800" cy="457200"/>
            </a:xfrm>
            <a:prstGeom prst="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14" name="Elbow Connector 13"/>
            <p:cNvCxnSpPr>
              <a:stCxn id="12" idx="1"/>
              <a:endCxn id="59" idx="0"/>
            </p:cNvCxnSpPr>
            <p:nvPr/>
          </p:nvCxnSpPr>
          <p:spPr>
            <a:xfrm rot="10800000" flipV="1">
              <a:off x="3757246" y="4076700"/>
              <a:ext cx="571500" cy="914400"/>
            </a:xfrm>
            <a:prstGeom prst="bentConnector2">
              <a:avLst/>
            </a:prstGeom>
            <a:noFill/>
            <a:ln w="15875" cap="flat" cmpd="sng" algn="ctr">
              <a:solidFill>
                <a:srgbClr val="5B9BD5"/>
              </a:solidFill>
              <a:prstDash val="solid"/>
              <a:miter lim="800000"/>
              <a:tailEnd type="triangle"/>
            </a:ln>
            <a:effectLst/>
          </p:spPr>
        </p:cxnSp>
        <p:cxnSp>
          <p:nvCxnSpPr>
            <p:cNvPr id="15" name="Elbow Connector 14"/>
            <p:cNvCxnSpPr>
              <a:stCxn id="12" idx="3"/>
              <a:endCxn id="59" idx="6"/>
            </p:cNvCxnSpPr>
            <p:nvPr/>
          </p:nvCxnSpPr>
          <p:spPr>
            <a:xfrm flipH="1">
              <a:off x="3871546" y="4076700"/>
              <a:ext cx="1143000" cy="1028700"/>
            </a:xfrm>
            <a:prstGeom prst="bentConnector3">
              <a:avLst>
                <a:gd name="adj1" fmla="val -52500"/>
              </a:avLst>
            </a:prstGeom>
            <a:noFill/>
            <a:ln w="15875" cap="flat" cmpd="sng" algn="ctr">
              <a:solidFill>
                <a:srgbClr val="5B9BD5"/>
              </a:solidFill>
              <a:prstDash val="solid"/>
              <a:miter lim="800000"/>
              <a:tailEnd type="triangle"/>
            </a:ln>
            <a:effectLst/>
          </p:spPr>
        </p:cxnSp>
        <p:grpSp>
          <p:nvGrpSpPr>
            <p:cNvPr id="16" name="Group 15"/>
            <p:cNvGrpSpPr/>
            <p:nvPr/>
          </p:nvGrpSpPr>
          <p:grpSpPr>
            <a:xfrm>
              <a:off x="2652346" y="5524500"/>
              <a:ext cx="609600" cy="914400"/>
              <a:chOff x="3276600" y="4191000"/>
              <a:chExt cx="609600" cy="914400"/>
            </a:xfrm>
          </p:grpSpPr>
          <p:sp>
            <p:nvSpPr>
              <p:cNvPr id="17" name="Oval 16"/>
              <p:cNvSpPr/>
              <p:nvPr/>
            </p:nvSpPr>
            <p:spPr>
              <a:xfrm>
                <a:off x="3276600" y="4495800"/>
                <a:ext cx="609600" cy="609600"/>
              </a:xfrm>
              <a:prstGeom prst="ellipse">
                <a:avLst/>
              </a:prstGeom>
              <a:noFill/>
              <a:ln w="15875"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18" name="Straight Connector 17"/>
              <p:cNvCxnSpPr/>
              <p:nvPr/>
            </p:nvCxnSpPr>
            <p:spPr>
              <a:xfrm flipV="1">
                <a:off x="3429000" y="4724400"/>
                <a:ext cx="76200" cy="152400"/>
              </a:xfrm>
              <a:prstGeom prst="line">
                <a:avLst/>
              </a:prstGeom>
              <a:noFill/>
              <a:ln w="15875" cap="flat" cmpd="sng" algn="ctr">
                <a:solidFill>
                  <a:srgbClr val="5B9BD5"/>
                </a:solidFill>
                <a:prstDash val="solid"/>
                <a:miter lim="800000"/>
              </a:ln>
              <a:effectLst/>
            </p:spPr>
          </p:cxnSp>
          <p:cxnSp>
            <p:nvCxnSpPr>
              <p:cNvPr id="19" name="Straight Connector 18"/>
              <p:cNvCxnSpPr/>
              <p:nvPr/>
            </p:nvCxnSpPr>
            <p:spPr>
              <a:xfrm>
                <a:off x="3505200" y="4724400"/>
                <a:ext cx="76200" cy="152400"/>
              </a:xfrm>
              <a:prstGeom prst="line">
                <a:avLst/>
              </a:prstGeom>
              <a:noFill/>
              <a:ln w="15875" cap="flat" cmpd="sng" algn="ctr">
                <a:solidFill>
                  <a:srgbClr val="5B9BD5"/>
                </a:solidFill>
                <a:prstDash val="solid"/>
                <a:miter lim="800000"/>
              </a:ln>
              <a:effectLst/>
            </p:spPr>
          </p:cxnSp>
          <p:cxnSp>
            <p:nvCxnSpPr>
              <p:cNvPr id="20" name="Straight Connector 19"/>
              <p:cNvCxnSpPr/>
              <p:nvPr/>
            </p:nvCxnSpPr>
            <p:spPr>
              <a:xfrm flipV="1">
                <a:off x="3581400" y="4724400"/>
                <a:ext cx="76200" cy="152400"/>
              </a:xfrm>
              <a:prstGeom prst="line">
                <a:avLst/>
              </a:prstGeom>
              <a:noFill/>
              <a:ln w="15875" cap="flat" cmpd="sng" algn="ctr">
                <a:solidFill>
                  <a:srgbClr val="5B9BD5"/>
                </a:solidFill>
                <a:prstDash val="solid"/>
                <a:miter lim="800000"/>
              </a:ln>
              <a:effectLst/>
            </p:spPr>
          </p:cxnSp>
          <p:cxnSp>
            <p:nvCxnSpPr>
              <p:cNvPr id="21" name="Straight Connector 20"/>
              <p:cNvCxnSpPr/>
              <p:nvPr/>
            </p:nvCxnSpPr>
            <p:spPr>
              <a:xfrm>
                <a:off x="3657600" y="4724400"/>
                <a:ext cx="76200" cy="152400"/>
              </a:xfrm>
              <a:prstGeom prst="line">
                <a:avLst/>
              </a:prstGeom>
              <a:noFill/>
              <a:ln w="15875" cap="flat" cmpd="sng" algn="ctr">
                <a:solidFill>
                  <a:srgbClr val="5B9BD5"/>
                </a:solidFill>
                <a:prstDash val="solid"/>
                <a:miter lim="800000"/>
              </a:ln>
              <a:effectLst/>
            </p:spPr>
          </p:cxnSp>
          <p:cxnSp>
            <p:nvCxnSpPr>
              <p:cNvPr id="22" name="Straight Connector 21"/>
              <p:cNvCxnSpPr/>
              <p:nvPr/>
            </p:nvCxnSpPr>
            <p:spPr>
              <a:xfrm flipV="1">
                <a:off x="3733800" y="4191000"/>
                <a:ext cx="0" cy="685800"/>
              </a:xfrm>
              <a:prstGeom prst="line">
                <a:avLst/>
              </a:prstGeom>
              <a:noFill/>
              <a:ln w="15875" cap="flat" cmpd="sng" algn="ctr">
                <a:solidFill>
                  <a:srgbClr val="5B9BD5"/>
                </a:solidFill>
                <a:prstDash val="solid"/>
                <a:miter lim="800000"/>
              </a:ln>
              <a:effectLst/>
            </p:spPr>
          </p:cxnSp>
          <p:cxnSp>
            <p:nvCxnSpPr>
              <p:cNvPr id="23" name="Straight Connector 22"/>
              <p:cNvCxnSpPr/>
              <p:nvPr/>
            </p:nvCxnSpPr>
            <p:spPr>
              <a:xfrm flipV="1">
                <a:off x="3429000" y="4191000"/>
                <a:ext cx="0" cy="685800"/>
              </a:xfrm>
              <a:prstGeom prst="line">
                <a:avLst/>
              </a:prstGeom>
              <a:noFill/>
              <a:ln w="15875" cap="flat" cmpd="sng" algn="ctr">
                <a:solidFill>
                  <a:srgbClr val="5B9BD5"/>
                </a:solidFill>
                <a:prstDash val="solid"/>
                <a:miter lim="800000"/>
              </a:ln>
              <a:effectLst/>
            </p:spPr>
          </p:cxnSp>
        </p:grpSp>
        <p:cxnSp>
          <p:nvCxnSpPr>
            <p:cNvPr id="24" name="Elbow Connector 23"/>
            <p:cNvCxnSpPr>
              <a:stCxn id="10" idx="1"/>
              <a:endCxn id="63" idx="0"/>
            </p:cNvCxnSpPr>
            <p:nvPr/>
          </p:nvCxnSpPr>
          <p:spPr>
            <a:xfrm rot="10800000" flipV="1">
              <a:off x="1166446" y="4076700"/>
              <a:ext cx="495300" cy="454270"/>
            </a:xfrm>
            <a:prstGeom prst="bentConnector2">
              <a:avLst/>
            </a:prstGeom>
            <a:noFill/>
            <a:ln w="15875" cap="flat" cmpd="sng" algn="ctr">
              <a:solidFill>
                <a:srgbClr val="5B9BD5"/>
              </a:solidFill>
              <a:prstDash val="solid"/>
              <a:miter lim="800000"/>
              <a:tailEnd type="triangle"/>
            </a:ln>
            <a:effectLst/>
          </p:spPr>
        </p:cxnSp>
        <p:sp>
          <p:nvSpPr>
            <p:cNvPr id="25" name="Rectangle 24"/>
            <p:cNvSpPr/>
            <p:nvPr/>
          </p:nvSpPr>
          <p:spPr>
            <a:xfrm>
              <a:off x="442546" y="4911970"/>
              <a:ext cx="457200" cy="45720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26" name="Elbow Connector 25"/>
            <p:cNvCxnSpPr>
              <a:stCxn id="63" idx="2"/>
              <a:endCxn id="25" idx="0"/>
            </p:cNvCxnSpPr>
            <p:nvPr/>
          </p:nvCxnSpPr>
          <p:spPr>
            <a:xfrm rot="10800000" flipV="1">
              <a:off x="671146" y="4645270"/>
              <a:ext cx="381000" cy="266700"/>
            </a:xfrm>
            <a:prstGeom prst="bentConnector2">
              <a:avLst/>
            </a:prstGeom>
            <a:noFill/>
            <a:ln w="15875" cap="flat" cmpd="sng" algn="ctr">
              <a:solidFill>
                <a:srgbClr val="5B9BD5"/>
              </a:solidFill>
              <a:prstDash val="solid"/>
              <a:miter lim="800000"/>
              <a:tailEnd type="triangle"/>
            </a:ln>
            <a:effectLst/>
          </p:spPr>
        </p:cxnSp>
        <p:sp>
          <p:nvSpPr>
            <p:cNvPr id="27" name="Rectangle 26"/>
            <p:cNvSpPr/>
            <p:nvPr/>
          </p:nvSpPr>
          <p:spPr>
            <a:xfrm>
              <a:off x="442546" y="5597770"/>
              <a:ext cx="457200" cy="45720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28" name="Straight Arrow Connector 27"/>
            <p:cNvCxnSpPr>
              <a:stCxn id="25" idx="2"/>
              <a:endCxn id="27" idx="0"/>
            </p:cNvCxnSpPr>
            <p:nvPr/>
          </p:nvCxnSpPr>
          <p:spPr>
            <a:xfrm>
              <a:off x="671146" y="5369170"/>
              <a:ext cx="0" cy="228600"/>
            </a:xfrm>
            <a:prstGeom prst="straightConnector1">
              <a:avLst/>
            </a:prstGeom>
            <a:noFill/>
            <a:ln w="15875" cap="flat" cmpd="sng" algn="ctr">
              <a:solidFill>
                <a:srgbClr val="5B9BD5"/>
              </a:solidFill>
              <a:prstDash val="solid"/>
              <a:miter lim="800000"/>
              <a:tailEnd type="triangle"/>
            </a:ln>
            <a:effectLst/>
          </p:spPr>
        </p:cxnSp>
        <p:cxnSp>
          <p:nvCxnSpPr>
            <p:cNvPr id="29" name="Elbow Connector 28"/>
            <p:cNvCxnSpPr>
              <a:stCxn id="27" idx="2"/>
              <a:endCxn id="17" idx="2"/>
            </p:cNvCxnSpPr>
            <p:nvPr/>
          </p:nvCxnSpPr>
          <p:spPr>
            <a:xfrm rot="16200000" flipH="1">
              <a:off x="1622181" y="5103935"/>
              <a:ext cx="79130" cy="1981200"/>
            </a:xfrm>
            <a:prstGeom prst="bentConnector2">
              <a:avLst/>
            </a:prstGeom>
            <a:noFill/>
            <a:ln w="15875" cap="flat" cmpd="sng" algn="ctr">
              <a:solidFill>
                <a:srgbClr val="5B9BD5"/>
              </a:solidFill>
              <a:prstDash val="solid"/>
              <a:miter lim="800000"/>
              <a:tailEnd type="triangle"/>
            </a:ln>
            <a:effectLst/>
          </p:spPr>
        </p:cxnSp>
        <p:sp>
          <p:nvSpPr>
            <p:cNvPr id="30" name="Rectangle 29"/>
            <p:cNvSpPr/>
            <p:nvPr/>
          </p:nvSpPr>
          <p:spPr>
            <a:xfrm>
              <a:off x="4443046" y="5905500"/>
              <a:ext cx="457200" cy="457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nvGrpSpPr>
            <p:cNvPr id="31" name="Group 30"/>
            <p:cNvGrpSpPr/>
            <p:nvPr/>
          </p:nvGrpSpPr>
          <p:grpSpPr>
            <a:xfrm>
              <a:off x="6081346" y="3619500"/>
              <a:ext cx="304800" cy="304800"/>
              <a:chOff x="7391400" y="1143000"/>
              <a:chExt cx="304800" cy="304800"/>
            </a:xfrm>
          </p:grpSpPr>
          <p:sp>
            <p:nvSpPr>
              <p:cNvPr id="32" name="Oval 31"/>
              <p:cNvSpPr/>
              <p:nvPr/>
            </p:nvSpPr>
            <p:spPr>
              <a:xfrm>
                <a:off x="7391400" y="1143000"/>
                <a:ext cx="304800" cy="3048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33" name="Oval 32"/>
              <p:cNvSpPr/>
              <p:nvPr/>
            </p:nvSpPr>
            <p:spPr>
              <a:xfrm>
                <a:off x="7467600" y="1143000"/>
                <a:ext cx="152400" cy="1524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34" name="Oval 33"/>
              <p:cNvSpPr/>
              <p:nvPr/>
            </p:nvSpPr>
            <p:spPr>
              <a:xfrm>
                <a:off x="7467600" y="1295400"/>
                <a:ext cx="152400" cy="1524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grpSp>
          <p:nvGrpSpPr>
            <p:cNvPr id="35" name="Group 34"/>
            <p:cNvGrpSpPr/>
            <p:nvPr/>
          </p:nvGrpSpPr>
          <p:grpSpPr>
            <a:xfrm>
              <a:off x="6081346" y="4152900"/>
              <a:ext cx="304800" cy="304800"/>
              <a:chOff x="7391400" y="1143000"/>
              <a:chExt cx="304800" cy="304800"/>
            </a:xfrm>
          </p:grpSpPr>
          <p:sp>
            <p:nvSpPr>
              <p:cNvPr id="36" name="Oval 35"/>
              <p:cNvSpPr/>
              <p:nvPr/>
            </p:nvSpPr>
            <p:spPr>
              <a:xfrm>
                <a:off x="7391400" y="1143000"/>
                <a:ext cx="304800" cy="3048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37" name="Oval 36"/>
              <p:cNvSpPr/>
              <p:nvPr/>
            </p:nvSpPr>
            <p:spPr>
              <a:xfrm>
                <a:off x="7467600" y="1143000"/>
                <a:ext cx="152400" cy="1524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38" name="Oval 37"/>
              <p:cNvSpPr/>
              <p:nvPr/>
            </p:nvSpPr>
            <p:spPr>
              <a:xfrm>
                <a:off x="7467600" y="1295400"/>
                <a:ext cx="152400" cy="1524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39" name="Elbow Connector 38"/>
            <p:cNvCxnSpPr>
              <a:stCxn id="32" idx="2"/>
              <a:endCxn id="36" idx="2"/>
            </p:cNvCxnSpPr>
            <p:nvPr/>
          </p:nvCxnSpPr>
          <p:spPr>
            <a:xfrm rot="10800000" flipV="1">
              <a:off x="6081346" y="3771900"/>
              <a:ext cx="12700" cy="533400"/>
            </a:xfrm>
            <a:prstGeom prst="bentConnector3">
              <a:avLst>
                <a:gd name="adj1" fmla="val 1800000"/>
              </a:avLst>
            </a:prstGeom>
            <a:noFill/>
            <a:ln w="15875" cap="flat" cmpd="sng" algn="ctr">
              <a:solidFill>
                <a:srgbClr val="5B9BD5"/>
              </a:solidFill>
              <a:prstDash val="solid"/>
              <a:miter lim="800000"/>
            </a:ln>
            <a:effectLst/>
          </p:spPr>
        </p:cxnSp>
        <p:cxnSp>
          <p:nvCxnSpPr>
            <p:cNvPr id="40" name="Straight Arrow Connector 39"/>
            <p:cNvCxnSpPr/>
            <p:nvPr/>
          </p:nvCxnSpPr>
          <p:spPr>
            <a:xfrm flipH="1">
              <a:off x="5624146" y="4076700"/>
              <a:ext cx="228600" cy="0"/>
            </a:xfrm>
            <a:prstGeom prst="straightConnector1">
              <a:avLst/>
            </a:prstGeom>
            <a:noFill/>
            <a:ln w="15875" cap="flat" cmpd="sng" algn="ctr">
              <a:solidFill>
                <a:srgbClr val="5B9BD5"/>
              </a:solidFill>
              <a:prstDash val="solid"/>
              <a:miter lim="800000"/>
              <a:tailEnd type="triangle"/>
            </a:ln>
            <a:effectLst/>
          </p:spPr>
        </p:cxnSp>
        <p:grpSp>
          <p:nvGrpSpPr>
            <p:cNvPr id="41" name="Group 40"/>
            <p:cNvGrpSpPr/>
            <p:nvPr/>
          </p:nvGrpSpPr>
          <p:grpSpPr>
            <a:xfrm rot="5400000">
              <a:off x="7910146" y="3924300"/>
              <a:ext cx="152400" cy="304800"/>
              <a:chOff x="914400" y="990600"/>
              <a:chExt cx="152400" cy="304800"/>
            </a:xfrm>
          </p:grpSpPr>
          <p:sp>
            <p:nvSpPr>
              <p:cNvPr id="42" name="Isosceles Triangle 41"/>
              <p:cNvSpPr/>
              <p:nvPr/>
            </p:nvSpPr>
            <p:spPr>
              <a:xfrm>
                <a:off x="914400" y="11430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43" name="Isosceles Triangle 42"/>
              <p:cNvSpPr/>
              <p:nvPr/>
            </p:nvSpPr>
            <p:spPr>
              <a:xfrm flipV="1">
                <a:off x="914400" y="9906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grpSp>
          <p:nvGrpSpPr>
            <p:cNvPr id="44" name="Group 43"/>
            <p:cNvGrpSpPr/>
            <p:nvPr/>
          </p:nvGrpSpPr>
          <p:grpSpPr>
            <a:xfrm rot="5400000">
              <a:off x="8024446" y="5981700"/>
              <a:ext cx="152400" cy="304800"/>
              <a:chOff x="914400" y="990600"/>
              <a:chExt cx="152400" cy="304800"/>
            </a:xfrm>
          </p:grpSpPr>
          <p:sp>
            <p:nvSpPr>
              <p:cNvPr id="45" name="Isosceles Triangle 44"/>
              <p:cNvSpPr/>
              <p:nvPr/>
            </p:nvSpPr>
            <p:spPr>
              <a:xfrm>
                <a:off x="914400" y="11430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46" name="Isosceles Triangle 45"/>
              <p:cNvSpPr/>
              <p:nvPr/>
            </p:nvSpPr>
            <p:spPr>
              <a:xfrm flipV="1">
                <a:off x="914400" y="9906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47" name="Straight Arrow Connector 46"/>
            <p:cNvCxnSpPr>
              <a:stCxn id="42" idx="3"/>
            </p:cNvCxnSpPr>
            <p:nvPr/>
          </p:nvCxnSpPr>
          <p:spPr>
            <a:xfrm flipH="1">
              <a:off x="6614746" y="4076700"/>
              <a:ext cx="1219200" cy="0"/>
            </a:xfrm>
            <a:prstGeom prst="straightConnector1">
              <a:avLst/>
            </a:prstGeom>
            <a:noFill/>
            <a:ln w="15875" cap="flat" cmpd="sng" algn="ctr">
              <a:solidFill>
                <a:srgbClr val="5B9BD5"/>
              </a:solidFill>
              <a:prstDash val="solid"/>
              <a:miter lim="800000"/>
              <a:tailEnd type="triangle"/>
            </a:ln>
            <a:effectLst/>
          </p:spPr>
        </p:cxnSp>
        <p:grpSp>
          <p:nvGrpSpPr>
            <p:cNvPr id="48" name="Group 47"/>
            <p:cNvGrpSpPr/>
            <p:nvPr/>
          </p:nvGrpSpPr>
          <p:grpSpPr>
            <a:xfrm rot="5400000" flipV="1">
              <a:off x="3985846" y="3962400"/>
              <a:ext cx="228600" cy="304800"/>
              <a:chOff x="1524000" y="990600"/>
              <a:chExt cx="228600" cy="304800"/>
            </a:xfrm>
          </p:grpSpPr>
          <p:sp>
            <p:nvSpPr>
              <p:cNvPr id="49" name="Isosceles Triangle 48"/>
              <p:cNvSpPr/>
              <p:nvPr/>
            </p:nvSpPr>
            <p:spPr>
              <a:xfrm>
                <a:off x="1524000" y="1143000"/>
                <a:ext cx="152400" cy="152400"/>
              </a:xfrm>
              <a:prstGeom prst="triangle">
                <a:avLst/>
              </a:prstGeom>
              <a:solidFill>
                <a:srgbClr val="5B9BD5"/>
              </a:solidFill>
              <a:ln w="12700" cap="flat" cmpd="sng" algn="ctr">
                <a:solidFill>
                  <a:srgbClr val="5B9BD5">
                    <a:lumMod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50" name="Isosceles Triangle 49"/>
              <p:cNvSpPr/>
              <p:nvPr/>
            </p:nvSpPr>
            <p:spPr>
              <a:xfrm flipV="1">
                <a:off x="1524000" y="990600"/>
                <a:ext cx="152400" cy="152400"/>
              </a:xfrm>
              <a:prstGeom prst="triangle">
                <a:avLst/>
              </a:prstGeom>
              <a:solidFill>
                <a:srgbClr val="5B9BD5"/>
              </a:solidFill>
              <a:ln w="12700" cap="flat" cmpd="sng" algn="ctr">
                <a:solidFill>
                  <a:srgbClr val="5B9BD5">
                    <a:lumMod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51" name="Isosceles Triangle 50"/>
              <p:cNvSpPr/>
              <p:nvPr/>
            </p:nvSpPr>
            <p:spPr>
              <a:xfrm rot="16200000">
                <a:off x="1600200" y="1066800"/>
                <a:ext cx="152400" cy="152400"/>
              </a:xfrm>
              <a:prstGeom prst="triangle">
                <a:avLst/>
              </a:prstGeom>
              <a:solidFill>
                <a:srgbClr val="5B9BD5"/>
              </a:solidFill>
              <a:ln w="12700" cap="flat" cmpd="sng" algn="ctr">
                <a:solidFill>
                  <a:srgbClr val="5B9BD5">
                    <a:lumMod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grpSp>
          <p:nvGrpSpPr>
            <p:cNvPr id="52" name="Group 51"/>
            <p:cNvGrpSpPr/>
            <p:nvPr/>
          </p:nvGrpSpPr>
          <p:grpSpPr>
            <a:xfrm rot="5400000" flipV="1">
              <a:off x="5205046" y="3962400"/>
              <a:ext cx="228600" cy="304800"/>
              <a:chOff x="1524000" y="990600"/>
              <a:chExt cx="228600" cy="304800"/>
            </a:xfrm>
          </p:grpSpPr>
          <p:sp>
            <p:nvSpPr>
              <p:cNvPr id="53" name="Isosceles Triangle 52"/>
              <p:cNvSpPr/>
              <p:nvPr/>
            </p:nvSpPr>
            <p:spPr>
              <a:xfrm>
                <a:off x="1524000" y="11430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54" name="Isosceles Triangle 53"/>
              <p:cNvSpPr/>
              <p:nvPr/>
            </p:nvSpPr>
            <p:spPr>
              <a:xfrm flipV="1">
                <a:off x="1524000" y="9906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55" name="Isosceles Triangle 54"/>
              <p:cNvSpPr/>
              <p:nvPr/>
            </p:nvSpPr>
            <p:spPr>
              <a:xfrm rot="16200000">
                <a:off x="1600200" y="10668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56" name="Elbow Connector 55"/>
            <p:cNvCxnSpPr>
              <a:stCxn id="55" idx="3"/>
              <a:endCxn id="13" idx="3"/>
            </p:cNvCxnSpPr>
            <p:nvPr/>
          </p:nvCxnSpPr>
          <p:spPr>
            <a:xfrm rot="5400000">
              <a:off x="4976446" y="4267200"/>
              <a:ext cx="381000" cy="304800"/>
            </a:xfrm>
            <a:prstGeom prst="bentConnector2">
              <a:avLst/>
            </a:prstGeom>
            <a:noFill/>
            <a:ln w="15875" cap="flat" cmpd="sng" algn="ctr">
              <a:solidFill>
                <a:srgbClr val="5B9BD5"/>
              </a:solidFill>
              <a:prstDash val="solid"/>
              <a:miter lim="800000"/>
              <a:tailEnd type="triangle"/>
            </a:ln>
            <a:effectLst/>
          </p:spPr>
        </p:cxnSp>
        <p:cxnSp>
          <p:nvCxnSpPr>
            <p:cNvPr id="57" name="Elbow Connector 56"/>
            <p:cNvCxnSpPr>
              <a:stCxn id="13" idx="1"/>
              <a:endCxn id="51" idx="3"/>
            </p:cNvCxnSpPr>
            <p:nvPr/>
          </p:nvCxnSpPr>
          <p:spPr>
            <a:xfrm rot="10800000">
              <a:off x="4100146" y="4229100"/>
              <a:ext cx="228600" cy="381000"/>
            </a:xfrm>
            <a:prstGeom prst="bentConnector2">
              <a:avLst/>
            </a:prstGeom>
            <a:noFill/>
            <a:ln w="15875" cap="flat" cmpd="sng" algn="ctr">
              <a:solidFill>
                <a:srgbClr val="5B9BD5"/>
              </a:solidFill>
              <a:prstDash val="solid"/>
              <a:miter lim="800000"/>
              <a:tailEnd type="triangle"/>
            </a:ln>
            <a:effectLst/>
          </p:spPr>
        </p:cxnSp>
        <p:grpSp>
          <p:nvGrpSpPr>
            <p:cNvPr id="58" name="Group 57"/>
            <p:cNvGrpSpPr/>
            <p:nvPr/>
          </p:nvGrpSpPr>
          <p:grpSpPr>
            <a:xfrm>
              <a:off x="3642946" y="4991100"/>
              <a:ext cx="228600" cy="228600"/>
              <a:chOff x="3962400" y="762000"/>
              <a:chExt cx="228600" cy="228600"/>
            </a:xfrm>
          </p:grpSpPr>
          <p:sp>
            <p:nvSpPr>
              <p:cNvPr id="59" name="Oval 58"/>
              <p:cNvSpPr/>
              <p:nvPr/>
            </p:nvSpPr>
            <p:spPr>
              <a:xfrm>
                <a:off x="3962400" y="762000"/>
                <a:ext cx="228600" cy="2286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60" name="Straight Connector 59"/>
              <p:cNvCxnSpPr>
                <a:stCxn id="59" idx="1"/>
                <a:endCxn id="59" idx="5"/>
              </p:cNvCxnSpPr>
              <p:nvPr/>
            </p:nvCxnSpPr>
            <p:spPr>
              <a:xfrm>
                <a:off x="3995878" y="795478"/>
                <a:ext cx="161644" cy="161644"/>
              </a:xfrm>
              <a:prstGeom prst="line">
                <a:avLst/>
              </a:prstGeom>
              <a:noFill/>
              <a:ln w="6350" cap="flat" cmpd="sng" algn="ctr">
                <a:solidFill>
                  <a:srgbClr val="5B9BD5"/>
                </a:solidFill>
                <a:prstDash val="solid"/>
                <a:miter lim="800000"/>
              </a:ln>
              <a:effectLst/>
            </p:spPr>
          </p:cxnSp>
          <p:cxnSp>
            <p:nvCxnSpPr>
              <p:cNvPr id="61" name="Straight Connector 60"/>
              <p:cNvCxnSpPr>
                <a:stCxn id="59" idx="3"/>
                <a:endCxn id="59" idx="7"/>
              </p:cNvCxnSpPr>
              <p:nvPr/>
            </p:nvCxnSpPr>
            <p:spPr>
              <a:xfrm flipV="1">
                <a:off x="3995878" y="795478"/>
                <a:ext cx="161644" cy="161644"/>
              </a:xfrm>
              <a:prstGeom prst="line">
                <a:avLst/>
              </a:prstGeom>
              <a:noFill/>
              <a:ln w="6350" cap="flat" cmpd="sng" algn="ctr">
                <a:solidFill>
                  <a:srgbClr val="5B9BD5"/>
                </a:solidFill>
                <a:prstDash val="solid"/>
                <a:miter lim="800000"/>
              </a:ln>
              <a:effectLst/>
            </p:spPr>
          </p:cxnSp>
        </p:grpSp>
        <p:grpSp>
          <p:nvGrpSpPr>
            <p:cNvPr id="62" name="Group 61"/>
            <p:cNvGrpSpPr/>
            <p:nvPr/>
          </p:nvGrpSpPr>
          <p:grpSpPr>
            <a:xfrm>
              <a:off x="1052146" y="4530970"/>
              <a:ext cx="228600" cy="228600"/>
              <a:chOff x="3962400" y="762000"/>
              <a:chExt cx="228600" cy="228600"/>
            </a:xfrm>
          </p:grpSpPr>
          <p:sp>
            <p:nvSpPr>
              <p:cNvPr id="63" name="Oval 62"/>
              <p:cNvSpPr/>
              <p:nvPr/>
            </p:nvSpPr>
            <p:spPr>
              <a:xfrm>
                <a:off x="3962400" y="762000"/>
                <a:ext cx="228600" cy="228600"/>
              </a:xfrm>
              <a:prstGeom prst="ellipse">
                <a:avLst/>
              </a:prstGeom>
              <a:no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64" name="Straight Connector 63"/>
              <p:cNvCxnSpPr>
                <a:stCxn id="63" idx="1"/>
                <a:endCxn id="63" idx="5"/>
              </p:cNvCxnSpPr>
              <p:nvPr/>
            </p:nvCxnSpPr>
            <p:spPr>
              <a:xfrm>
                <a:off x="3995878" y="795478"/>
                <a:ext cx="161644" cy="161644"/>
              </a:xfrm>
              <a:prstGeom prst="line">
                <a:avLst/>
              </a:prstGeom>
              <a:noFill/>
              <a:ln w="6350" cap="flat" cmpd="sng" algn="ctr">
                <a:solidFill>
                  <a:srgbClr val="5B9BD5"/>
                </a:solidFill>
                <a:prstDash val="solid"/>
                <a:miter lim="800000"/>
              </a:ln>
              <a:effectLst/>
            </p:spPr>
          </p:cxnSp>
          <p:cxnSp>
            <p:nvCxnSpPr>
              <p:cNvPr id="65" name="Straight Connector 64"/>
              <p:cNvCxnSpPr>
                <a:stCxn id="63" idx="3"/>
                <a:endCxn id="63" idx="7"/>
              </p:cNvCxnSpPr>
              <p:nvPr/>
            </p:nvCxnSpPr>
            <p:spPr>
              <a:xfrm flipV="1">
                <a:off x="3995878" y="795478"/>
                <a:ext cx="161644" cy="161644"/>
              </a:xfrm>
              <a:prstGeom prst="line">
                <a:avLst/>
              </a:prstGeom>
              <a:noFill/>
              <a:ln w="6350" cap="flat" cmpd="sng" algn="ctr">
                <a:solidFill>
                  <a:srgbClr val="5B9BD5"/>
                </a:solidFill>
                <a:prstDash val="solid"/>
                <a:miter lim="800000"/>
              </a:ln>
              <a:effectLst/>
            </p:spPr>
          </p:cxnSp>
        </p:grpSp>
        <p:cxnSp>
          <p:nvCxnSpPr>
            <p:cNvPr id="66" name="Elbow Connector 65"/>
            <p:cNvCxnSpPr>
              <a:stCxn id="10" idx="3"/>
              <a:endCxn id="63" idx="6"/>
            </p:cNvCxnSpPr>
            <p:nvPr/>
          </p:nvCxnSpPr>
          <p:spPr>
            <a:xfrm flipH="1">
              <a:off x="1280746" y="4076700"/>
              <a:ext cx="1066800" cy="568570"/>
            </a:xfrm>
            <a:prstGeom prst="bentConnector3">
              <a:avLst>
                <a:gd name="adj1" fmla="val -43494"/>
              </a:avLst>
            </a:prstGeom>
            <a:noFill/>
            <a:ln w="15875" cap="flat" cmpd="sng" algn="ctr">
              <a:solidFill>
                <a:srgbClr val="5B9BD5"/>
              </a:solidFill>
              <a:prstDash val="solid"/>
              <a:miter lim="800000"/>
              <a:tailEnd type="triangle"/>
            </a:ln>
            <a:effectLst/>
          </p:spPr>
        </p:cxnSp>
        <p:cxnSp>
          <p:nvCxnSpPr>
            <p:cNvPr id="67" name="Elbow Connector 66"/>
            <p:cNvCxnSpPr>
              <a:stCxn id="32" idx="6"/>
              <a:endCxn id="36" idx="6"/>
            </p:cNvCxnSpPr>
            <p:nvPr/>
          </p:nvCxnSpPr>
          <p:spPr>
            <a:xfrm>
              <a:off x="6386146" y="3771900"/>
              <a:ext cx="12700" cy="533400"/>
            </a:xfrm>
            <a:prstGeom prst="bentConnector3">
              <a:avLst>
                <a:gd name="adj1" fmla="val 1800000"/>
              </a:avLst>
            </a:prstGeom>
            <a:noFill/>
            <a:ln w="15875" cap="flat" cmpd="sng" algn="ctr">
              <a:solidFill>
                <a:srgbClr val="5B9BD5"/>
              </a:solidFill>
              <a:prstDash val="solid"/>
              <a:miter lim="800000"/>
            </a:ln>
            <a:effectLst/>
          </p:spPr>
        </p:cxnSp>
        <p:cxnSp>
          <p:nvCxnSpPr>
            <p:cNvPr id="68" name="Straight Arrow Connector 67"/>
            <p:cNvCxnSpPr>
              <a:stCxn id="30" idx="3"/>
            </p:cNvCxnSpPr>
            <p:nvPr/>
          </p:nvCxnSpPr>
          <p:spPr>
            <a:xfrm>
              <a:off x="4900246" y="6134100"/>
              <a:ext cx="2438400" cy="0"/>
            </a:xfrm>
            <a:prstGeom prst="straightConnector1">
              <a:avLst/>
            </a:prstGeom>
            <a:noFill/>
            <a:ln w="15875" cap="flat" cmpd="sng" algn="ctr">
              <a:solidFill>
                <a:srgbClr val="5B9BD5"/>
              </a:solidFill>
              <a:prstDash val="solid"/>
              <a:miter lim="800000"/>
              <a:tailEnd type="triangle"/>
            </a:ln>
            <a:effectLst/>
          </p:spPr>
        </p:cxnSp>
        <p:cxnSp>
          <p:nvCxnSpPr>
            <p:cNvPr id="69" name="Straight Arrow Connector 68"/>
            <p:cNvCxnSpPr/>
            <p:nvPr/>
          </p:nvCxnSpPr>
          <p:spPr>
            <a:xfrm>
              <a:off x="7338646" y="6134100"/>
              <a:ext cx="609600" cy="0"/>
            </a:xfrm>
            <a:prstGeom prst="straightConnector1">
              <a:avLst/>
            </a:prstGeom>
            <a:noFill/>
            <a:ln w="15875" cap="flat" cmpd="sng" algn="ctr">
              <a:solidFill>
                <a:srgbClr val="5B9BD5"/>
              </a:solidFill>
              <a:prstDash val="solid"/>
              <a:miter lim="800000"/>
              <a:tailEnd type="triangle"/>
            </a:ln>
            <a:effectLst/>
          </p:spPr>
        </p:cxnSp>
        <p:grpSp>
          <p:nvGrpSpPr>
            <p:cNvPr id="70" name="Group 69"/>
            <p:cNvGrpSpPr/>
            <p:nvPr/>
          </p:nvGrpSpPr>
          <p:grpSpPr>
            <a:xfrm rot="5400000">
              <a:off x="5655896" y="1225550"/>
              <a:ext cx="317500" cy="838200"/>
              <a:chOff x="5029200" y="76200"/>
              <a:chExt cx="317500" cy="838200"/>
            </a:xfrm>
          </p:grpSpPr>
          <p:grpSp>
            <p:nvGrpSpPr>
              <p:cNvPr id="71" name="Group 70"/>
              <p:cNvGrpSpPr/>
              <p:nvPr/>
            </p:nvGrpSpPr>
            <p:grpSpPr>
              <a:xfrm>
                <a:off x="5029200" y="76200"/>
                <a:ext cx="304800" cy="304800"/>
                <a:chOff x="7391400" y="1143000"/>
                <a:chExt cx="304800" cy="304800"/>
              </a:xfrm>
            </p:grpSpPr>
            <p:sp>
              <p:nvSpPr>
                <p:cNvPr id="78" name="Oval 77"/>
                <p:cNvSpPr/>
                <p:nvPr/>
              </p:nvSpPr>
              <p:spPr>
                <a:xfrm>
                  <a:off x="7391400" y="1143000"/>
                  <a:ext cx="304800" cy="3048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79" name="Oval 78"/>
                <p:cNvSpPr/>
                <p:nvPr/>
              </p:nvSpPr>
              <p:spPr>
                <a:xfrm>
                  <a:off x="7467600" y="1143000"/>
                  <a:ext cx="152400" cy="1524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80" name="Oval 79"/>
                <p:cNvSpPr/>
                <p:nvPr/>
              </p:nvSpPr>
              <p:spPr>
                <a:xfrm>
                  <a:off x="7467600" y="1295400"/>
                  <a:ext cx="152400" cy="1524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grpSp>
            <p:nvGrpSpPr>
              <p:cNvPr id="72" name="Group 71"/>
              <p:cNvGrpSpPr/>
              <p:nvPr/>
            </p:nvGrpSpPr>
            <p:grpSpPr>
              <a:xfrm>
                <a:off x="5029200" y="609600"/>
                <a:ext cx="304800" cy="304800"/>
                <a:chOff x="7391400" y="1143000"/>
                <a:chExt cx="304800" cy="304800"/>
              </a:xfrm>
            </p:grpSpPr>
            <p:sp>
              <p:nvSpPr>
                <p:cNvPr id="75" name="Oval 74"/>
                <p:cNvSpPr/>
                <p:nvPr/>
              </p:nvSpPr>
              <p:spPr>
                <a:xfrm>
                  <a:off x="7391400" y="1143000"/>
                  <a:ext cx="304800" cy="3048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76" name="Oval 75"/>
                <p:cNvSpPr/>
                <p:nvPr/>
              </p:nvSpPr>
              <p:spPr>
                <a:xfrm>
                  <a:off x="7467600" y="1143000"/>
                  <a:ext cx="152400" cy="1524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77" name="Oval 76"/>
                <p:cNvSpPr/>
                <p:nvPr/>
              </p:nvSpPr>
              <p:spPr>
                <a:xfrm>
                  <a:off x="7467600" y="1295400"/>
                  <a:ext cx="152400" cy="1524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73" name="Elbow Connector 72"/>
              <p:cNvCxnSpPr>
                <a:stCxn id="78" idx="2"/>
                <a:endCxn id="75" idx="2"/>
              </p:cNvCxnSpPr>
              <p:nvPr/>
            </p:nvCxnSpPr>
            <p:spPr>
              <a:xfrm rot="10800000" flipV="1">
                <a:off x="5029200" y="228600"/>
                <a:ext cx="12700" cy="533400"/>
              </a:xfrm>
              <a:prstGeom prst="bentConnector3">
                <a:avLst>
                  <a:gd name="adj1" fmla="val 1951583"/>
                </a:avLst>
              </a:prstGeom>
              <a:noFill/>
              <a:ln w="15875" cap="flat" cmpd="sng" algn="ctr">
                <a:solidFill>
                  <a:srgbClr val="FFC000">
                    <a:lumMod val="75000"/>
                  </a:srgbClr>
                </a:solidFill>
                <a:prstDash val="solid"/>
                <a:miter lim="800000"/>
              </a:ln>
              <a:effectLst/>
            </p:spPr>
          </p:cxnSp>
          <p:cxnSp>
            <p:nvCxnSpPr>
              <p:cNvPr id="74" name="Elbow Connector 73"/>
              <p:cNvCxnSpPr>
                <a:stCxn id="78" idx="6"/>
                <a:endCxn id="75" idx="6"/>
              </p:cNvCxnSpPr>
              <p:nvPr/>
            </p:nvCxnSpPr>
            <p:spPr>
              <a:xfrm>
                <a:off x="5334000" y="228600"/>
                <a:ext cx="12700" cy="533400"/>
              </a:xfrm>
              <a:prstGeom prst="bentConnector3">
                <a:avLst>
                  <a:gd name="adj1" fmla="val 1800000"/>
                </a:avLst>
              </a:prstGeom>
              <a:noFill/>
              <a:ln w="15875" cap="flat" cmpd="sng" algn="ctr">
                <a:solidFill>
                  <a:srgbClr val="FFC000">
                    <a:lumMod val="75000"/>
                  </a:srgbClr>
                </a:solidFill>
                <a:prstDash val="solid"/>
                <a:miter lim="800000"/>
              </a:ln>
              <a:effectLst/>
            </p:spPr>
          </p:cxnSp>
        </p:grpSp>
        <p:sp>
          <p:nvSpPr>
            <p:cNvPr id="81" name="Rectangle 80"/>
            <p:cNvSpPr/>
            <p:nvPr/>
          </p:nvSpPr>
          <p:spPr>
            <a:xfrm>
              <a:off x="5586046" y="2247900"/>
              <a:ext cx="457200" cy="4572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82" name="Straight Arrow Connector 81"/>
            <p:cNvCxnSpPr>
              <a:stCxn id="9" idx="3"/>
              <a:endCxn id="11" idx="1"/>
            </p:cNvCxnSpPr>
            <p:nvPr/>
          </p:nvCxnSpPr>
          <p:spPr>
            <a:xfrm>
              <a:off x="2347546" y="3238500"/>
              <a:ext cx="1981200" cy="0"/>
            </a:xfrm>
            <a:prstGeom prst="straightConnector1">
              <a:avLst/>
            </a:prstGeom>
            <a:noFill/>
            <a:ln w="15875" cap="flat" cmpd="sng" algn="ctr">
              <a:solidFill>
                <a:srgbClr val="FFC000">
                  <a:lumMod val="75000"/>
                </a:srgbClr>
              </a:solidFill>
              <a:prstDash val="solid"/>
              <a:miter lim="800000"/>
              <a:tailEnd type="triangle"/>
            </a:ln>
            <a:effectLst/>
          </p:spPr>
        </p:cxnSp>
        <p:cxnSp>
          <p:nvCxnSpPr>
            <p:cNvPr id="83" name="Elbow Connector 82"/>
            <p:cNvCxnSpPr>
              <a:stCxn id="11" idx="3"/>
              <a:endCxn id="81" idx="2"/>
            </p:cNvCxnSpPr>
            <p:nvPr/>
          </p:nvCxnSpPr>
          <p:spPr>
            <a:xfrm flipV="1">
              <a:off x="5014546" y="2705100"/>
              <a:ext cx="800100" cy="533400"/>
            </a:xfrm>
            <a:prstGeom prst="bentConnector2">
              <a:avLst/>
            </a:prstGeom>
            <a:noFill/>
            <a:ln w="15875" cap="flat" cmpd="sng" algn="ctr">
              <a:solidFill>
                <a:srgbClr val="FFC000">
                  <a:lumMod val="75000"/>
                </a:srgbClr>
              </a:solidFill>
              <a:prstDash val="solid"/>
              <a:miter lim="800000"/>
              <a:tailEnd type="triangle"/>
            </a:ln>
            <a:effectLst/>
          </p:spPr>
        </p:cxnSp>
        <p:sp>
          <p:nvSpPr>
            <p:cNvPr id="84" name="Rectangle 83"/>
            <p:cNvSpPr/>
            <p:nvPr/>
          </p:nvSpPr>
          <p:spPr>
            <a:xfrm>
              <a:off x="1661746" y="3009900"/>
              <a:ext cx="685800" cy="1295400"/>
            </a:xfrm>
            <a:prstGeom prst="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85" name="Rectangle 84"/>
            <p:cNvSpPr/>
            <p:nvPr/>
          </p:nvSpPr>
          <p:spPr>
            <a:xfrm>
              <a:off x="4328746" y="3009900"/>
              <a:ext cx="685800" cy="1295400"/>
            </a:xfrm>
            <a:prstGeom prst="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cxnSp>
          <p:nvCxnSpPr>
            <p:cNvPr id="86" name="Straight Arrow Connector 85"/>
            <p:cNvCxnSpPr/>
            <p:nvPr/>
          </p:nvCxnSpPr>
          <p:spPr>
            <a:xfrm flipH="1">
              <a:off x="8138746" y="4076700"/>
              <a:ext cx="609600" cy="0"/>
            </a:xfrm>
            <a:prstGeom prst="straightConnector1">
              <a:avLst/>
            </a:prstGeom>
            <a:noFill/>
            <a:ln w="15875" cap="flat" cmpd="sng" algn="ctr">
              <a:solidFill>
                <a:srgbClr val="5B9BD5"/>
              </a:solidFill>
              <a:prstDash val="solid"/>
              <a:miter lim="800000"/>
              <a:tailEnd type="triangle"/>
            </a:ln>
            <a:effectLst/>
          </p:spPr>
        </p:cxnSp>
        <p:cxnSp>
          <p:nvCxnSpPr>
            <p:cNvPr id="87" name="Straight Arrow Connector 86"/>
            <p:cNvCxnSpPr>
              <a:stCxn id="46" idx="3"/>
            </p:cNvCxnSpPr>
            <p:nvPr/>
          </p:nvCxnSpPr>
          <p:spPr>
            <a:xfrm>
              <a:off x="8253046" y="6134100"/>
              <a:ext cx="609600" cy="0"/>
            </a:xfrm>
            <a:prstGeom prst="straightConnector1">
              <a:avLst/>
            </a:prstGeom>
            <a:noFill/>
            <a:ln w="15875" cap="flat" cmpd="sng" algn="ctr">
              <a:solidFill>
                <a:srgbClr val="5B9BD5"/>
              </a:solidFill>
              <a:prstDash val="solid"/>
              <a:miter lim="800000"/>
              <a:tailEnd type="triangle"/>
            </a:ln>
            <a:effectLst/>
          </p:spPr>
        </p:cxnSp>
        <p:grpSp>
          <p:nvGrpSpPr>
            <p:cNvPr id="88" name="Group 87"/>
            <p:cNvGrpSpPr/>
            <p:nvPr/>
          </p:nvGrpSpPr>
          <p:grpSpPr>
            <a:xfrm>
              <a:off x="1790700" y="876300"/>
              <a:ext cx="1295400" cy="727944"/>
              <a:chOff x="1409700" y="1257300"/>
              <a:chExt cx="1295400" cy="727944"/>
            </a:xfrm>
          </p:grpSpPr>
          <p:sp>
            <p:nvSpPr>
              <p:cNvPr id="89" name="Rectangle 88"/>
              <p:cNvSpPr/>
              <p:nvPr/>
            </p:nvSpPr>
            <p:spPr>
              <a:xfrm rot="5400000">
                <a:off x="1733550" y="933450"/>
                <a:ext cx="647700" cy="1295400"/>
              </a:xfrm>
              <a:prstGeom prst="rect">
                <a:avLst/>
              </a:prstGeom>
              <a:gradFill flip="none" rotWithShape="1">
                <a:gsLst>
                  <a:gs pos="0">
                    <a:srgbClr val="C00000"/>
                  </a:gs>
                  <a:gs pos="100000">
                    <a:srgbClr val="5B9BD5">
                      <a:lumMod val="75000"/>
                    </a:srgbClr>
                  </a:gs>
                </a:gsLst>
                <a:lin ang="5400000" scaled="1"/>
                <a:tileRect/>
              </a:gra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90" name="Rectangle 89"/>
              <p:cNvSpPr/>
              <p:nvPr/>
            </p:nvSpPr>
            <p:spPr>
              <a:xfrm>
                <a:off x="1600200" y="1295400"/>
                <a:ext cx="914400" cy="689844"/>
              </a:xfrm>
              <a:prstGeom prst="rect">
                <a:avLst/>
              </a:prstGeom>
            </p:spPr>
            <p:txBody>
              <a:bodyPr wrap="square">
                <a:spAutoFit/>
              </a:bodyPr>
              <a:lstStyle/>
              <a:p>
                <a:pPr eaLnBrk="1" fontAlgn="auto" hangingPunct="1">
                  <a:spcBef>
                    <a:spcPts val="0"/>
                  </a:spcBef>
                  <a:spcAft>
                    <a:spcPts val="0"/>
                  </a:spcAft>
                  <a:defRPr/>
                </a:pPr>
                <a:r>
                  <a:rPr lang="en-US" sz="1100" b="0" i="1" kern="0" dirty="0">
                    <a:solidFill>
                      <a:prstClr val="white"/>
                    </a:solidFill>
                    <a:latin typeface="Calibri"/>
                    <a:ea typeface="+mn-ea"/>
                  </a:rPr>
                  <a:t>Thermal</a:t>
                </a:r>
              </a:p>
              <a:p>
                <a:pPr eaLnBrk="1" fontAlgn="auto" hangingPunct="1">
                  <a:spcBef>
                    <a:spcPts val="0"/>
                  </a:spcBef>
                  <a:spcAft>
                    <a:spcPts val="0"/>
                  </a:spcAft>
                  <a:defRPr/>
                </a:pPr>
                <a:r>
                  <a:rPr lang="en-US" sz="1100" b="0" i="1" kern="0" dirty="0">
                    <a:solidFill>
                      <a:prstClr val="white"/>
                    </a:solidFill>
                    <a:latin typeface="Calibri"/>
                    <a:ea typeface="+mn-ea"/>
                  </a:rPr>
                  <a:t>Radiator</a:t>
                </a:r>
              </a:p>
              <a:p>
                <a:pPr eaLnBrk="1" fontAlgn="auto" hangingPunct="1">
                  <a:spcBef>
                    <a:spcPts val="0"/>
                  </a:spcBef>
                  <a:spcAft>
                    <a:spcPts val="0"/>
                  </a:spcAft>
                  <a:defRPr/>
                </a:pPr>
                <a:r>
                  <a:rPr lang="en-US" sz="1100" b="0" i="1" kern="0" dirty="0">
                    <a:solidFill>
                      <a:prstClr val="white"/>
                    </a:solidFill>
                    <a:latin typeface="Calibri"/>
                    <a:ea typeface="+mn-ea"/>
                  </a:rPr>
                  <a:t>#1</a:t>
                </a:r>
              </a:p>
            </p:txBody>
          </p:sp>
        </p:grpSp>
        <p:grpSp>
          <p:nvGrpSpPr>
            <p:cNvPr id="91" name="Group 90"/>
            <p:cNvGrpSpPr/>
            <p:nvPr/>
          </p:nvGrpSpPr>
          <p:grpSpPr>
            <a:xfrm>
              <a:off x="1790700" y="1600200"/>
              <a:ext cx="1295400" cy="727944"/>
              <a:chOff x="2628900" y="1257300"/>
              <a:chExt cx="1295400" cy="727944"/>
            </a:xfrm>
          </p:grpSpPr>
          <p:sp>
            <p:nvSpPr>
              <p:cNvPr id="92" name="Rectangle 91"/>
              <p:cNvSpPr/>
              <p:nvPr/>
            </p:nvSpPr>
            <p:spPr>
              <a:xfrm rot="5400000">
                <a:off x="2952750" y="933450"/>
                <a:ext cx="647700" cy="1295400"/>
              </a:xfrm>
              <a:prstGeom prst="rect">
                <a:avLst/>
              </a:prstGeom>
              <a:gradFill>
                <a:gsLst>
                  <a:gs pos="0">
                    <a:srgbClr val="C00000"/>
                  </a:gs>
                  <a:gs pos="100000">
                    <a:srgbClr val="5B9BD5">
                      <a:lumMod val="75000"/>
                    </a:srgbClr>
                  </a:gs>
                </a:gsLst>
                <a:lin ang="5400000" scaled="1"/>
              </a:gra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93" name="Rectangle 92"/>
              <p:cNvSpPr/>
              <p:nvPr/>
            </p:nvSpPr>
            <p:spPr>
              <a:xfrm>
                <a:off x="2819400" y="1295400"/>
                <a:ext cx="914400" cy="689844"/>
              </a:xfrm>
              <a:prstGeom prst="rect">
                <a:avLst/>
              </a:prstGeom>
            </p:spPr>
            <p:txBody>
              <a:bodyPr wrap="square">
                <a:spAutoFit/>
              </a:bodyPr>
              <a:lstStyle/>
              <a:p>
                <a:pPr eaLnBrk="1" fontAlgn="auto" hangingPunct="1">
                  <a:spcBef>
                    <a:spcPts val="0"/>
                  </a:spcBef>
                  <a:spcAft>
                    <a:spcPts val="0"/>
                  </a:spcAft>
                  <a:defRPr/>
                </a:pPr>
                <a:r>
                  <a:rPr lang="en-US" sz="1100" b="0" i="1" kern="0" dirty="0">
                    <a:solidFill>
                      <a:prstClr val="white"/>
                    </a:solidFill>
                    <a:latin typeface="Calibri"/>
                    <a:ea typeface="+mn-ea"/>
                  </a:rPr>
                  <a:t>Thermal</a:t>
                </a:r>
              </a:p>
              <a:p>
                <a:pPr eaLnBrk="1" fontAlgn="auto" hangingPunct="1">
                  <a:spcBef>
                    <a:spcPts val="0"/>
                  </a:spcBef>
                  <a:spcAft>
                    <a:spcPts val="0"/>
                  </a:spcAft>
                  <a:defRPr/>
                </a:pPr>
                <a:r>
                  <a:rPr lang="en-US" sz="1100" b="0" i="1" kern="0" dirty="0">
                    <a:solidFill>
                      <a:prstClr val="white"/>
                    </a:solidFill>
                    <a:latin typeface="Calibri"/>
                    <a:ea typeface="+mn-ea"/>
                  </a:rPr>
                  <a:t>Radiator</a:t>
                </a:r>
              </a:p>
              <a:p>
                <a:pPr eaLnBrk="1" fontAlgn="auto" hangingPunct="1">
                  <a:spcBef>
                    <a:spcPts val="0"/>
                  </a:spcBef>
                  <a:spcAft>
                    <a:spcPts val="0"/>
                  </a:spcAft>
                  <a:defRPr/>
                </a:pPr>
                <a:r>
                  <a:rPr lang="en-US" sz="1100" b="0" i="1" kern="0" dirty="0">
                    <a:solidFill>
                      <a:prstClr val="white"/>
                    </a:solidFill>
                    <a:latin typeface="Calibri"/>
                    <a:ea typeface="+mn-ea"/>
                  </a:rPr>
                  <a:t>#2</a:t>
                </a:r>
              </a:p>
            </p:txBody>
          </p:sp>
        </p:grpSp>
        <p:cxnSp>
          <p:nvCxnSpPr>
            <p:cNvPr id="94" name="Elbow Connector 93"/>
            <p:cNvCxnSpPr>
              <a:stCxn id="81" idx="0"/>
              <a:endCxn id="78" idx="6"/>
            </p:cNvCxnSpPr>
            <p:nvPr/>
          </p:nvCxnSpPr>
          <p:spPr>
            <a:xfrm rot="5400000" flipH="1" flipV="1">
              <a:off x="5719396" y="1885950"/>
              <a:ext cx="457200" cy="266700"/>
            </a:xfrm>
            <a:prstGeom prst="bentConnector3">
              <a:avLst>
                <a:gd name="adj1" fmla="val 50000"/>
              </a:avLst>
            </a:prstGeom>
            <a:noFill/>
            <a:ln w="15875" cap="flat" cmpd="sng" algn="ctr">
              <a:solidFill>
                <a:srgbClr val="FFC000">
                  <a:lumMod val="75000"/>
                </a:srgbClr>
              </a:solidFill>
              <a:prstDash val="solid"/>
              <a:miter lim="800000"/>
              <a:tailEnd type="triangle"/>
            </a:ln>
            <a:effectLst/>
          </p:spPr>
        </p:cxnSp>
        <p:cxnSp>
          <p:nvCxnSpPr>
            <p:cNvPr id="95" name="Elbow Connector 94"/>
            <p:cNvCxnSpPr>
              <a:stCxn id="81" idx="0"/>
              <a:endCxn id="75" idx="6"/>
            </p:cNvCxnSpPr>
            <p:nvPr/>
          </p:nvCxnSpPr>
          <p:spPr>
            <a:xfrm rot="16200000" flipV="1">
              <a:off x="5452696" y="1885950"/>
              <a:ext cx="457200" cy="266700"/>
            </a:xfrm>
            <a:prstGeom prst="bentConnector3">
              <a:avLst/>
            </a:prstGeom>
            <a:noFill/>
            <a:ln w="15875" cap="flat" cmpd="sng" algn="ctr">
              <a:solidFill>
                <a:srgbClr val="FFC000">
                  <a:lumMod val="75000"/>
                </a:srgbClr>
              </a:solidFill>
              <a:prstDash val="solid"/>
              <a:miter lim="800000"/>
              <a:tailEnd type="triangle"/>
            </a:ln>
            <a:effectLst/>
          </p:spPr>
        </p:cxnSp>
        <p:sp>
          <p:nvSpPr>
            <p:cNvPr id="96" name="Rectangle 95"/>
            <p:cNvSpPr/>
            <p:nvPr/>
          </p:nvSpPr>
          <p:spPr>
            <a:xfrm>
              <a:off x="1509346" y="3162300"/>
              <a:ext cx="990600" cy="884415"/>
            </a:xfrm>
            <a:prstGeom prst="rect">
              <a:avLst/>
            </a:prstGeom>
          </p:spPr>
          <p:txBody>
            <a:bodyPr wrap="square">
              <a:spAutoFit/>
            </a:bodyPr>
            <a:lstStyle/>
            <a:p>
              <a:pPr eaLnBrk="1" fontAlgn="auto" hangingPunct="1">
                <a:spcBef>
                  <a:spcPts val="0"/>
                </a:spcBef>
                <a:spcAft>
                  <a:spcPts val="0"/>
                </a:spcAft>
                <a:defRPr/>
              </a:pPr>
              <a:r>
                <a:rPr lang="en-US" sz="1100" b="0" i="1" kern="0" dirty="0">
                  <a:solidFill>
                    <a:prstClr val="black"/>
                  </a:solidFill>
                  <a:latin typeface="Calibri"/>
                  <a:ea typeface="+mn-ea"/>
                </a:rPr>
                <a:t>LTL</a:t>
              </a:r>
            </a:p>
            <a:p>
              <a:pPr eaLnBrk="1" fontAlgn="auto" hangingPunct="1">
                <a:spcBef>
                  <a:spcPts val="0"/>
                </a:spcBef>
                <a:spcAft>
                  <a:spcPts val="0"/>
                </a:spcAft>
                <a:defRPr/>
              </a:pPr>
              <a:r>
                <a:rPr lang="en-US" sz="1100" b="0" i="1" kern="0" dirty="0">
                  <a:solidFill>
                    <a:prstClr val="black"/>
                  </a:solidFill>
                  <a:latin typeface="Calibri"/>
                  <a:ea typeface="+mn-ea"/>
                </a:rPr>
                <a:t>Interface</a:t>
              </a:r>
            </a:p>
            <a:p>
              <a:pPr eaLnBrk="1" fontAlgn="auto" hangingPunct="1">
                <a:spcBef>
                  <a:spcPts val="0"/>
                </a:spcBef>
                <a:spcAft>
                  <a:spcPts val="0"/>
                </a:spcAft>
                <a:defRPr/>
              </a:pPr>
              <a:r>
                <a:rPr lang="en-US" sz="1100" b="0" i="1" kern="0" dirty="0">
                  <a:solidFill>
                    <a:prstClr val="black"/>
                  </a:solidFill>
                  <a:latin typeface="Calibri"/>
                  <a:ea typeface="+mn-ea"/>
                </a:rPr>
                <a:t>Heat</a:t>
              </a:r>
            </a:p>
            <a:p>
              <a:pPr eaLnBrk="1" fontAlgn="auto" hangingPunct="1">
                <a:spcBef>
                  <a:spcPts val="0"/>
                </a:spcBef>
                <a:spcAft>
                  <a:spcPts val="0"/>
                </a:spcAft>
                <a:defRPr/>
              </a:pPr>
              <a:r>
                <a:rPr lang="en-US" sz="1100" b="0" i="1" kern="0" dirty="0">
                  <a:solidFill>
                    <a:prstClr val="black"/>
                  </a:solidFill>
                  <a:latin typeface="Calibri"/>
                  <a:ea typeface="+mn-ea"/>
                </a:rPr>
                <a:t>Exchanger</a:t>
              </a:r>
            </a:p>
          </p:txBody>
        </p:sp>
        <p:sp>
          <p:nvSpPr>
            <p:cNvPr id="97" name="Rectangle 96"/>
            <p:cNvSpPr/>
            <p:nvPr/>
          </p:nvSpPr>
          <p:spPr>
            <a:xfrm>
              <a:off x="4176346" y="3162300"/>
              <a:ext cx="990600" cy="884415"/>
            </a:xfrm>
            <a:prstGeom prst="rect">
              <a:avLst/>
            </a:prstGeom>
          </p:spPr>
          <p:txBody>
            <a:bodyPr wrap="square">
              <a:spAutoFit/>
            </a:bodyPr>
            <a:lstStyle/>
            <a:p>
              <a:pPr eaLnBrk="1" fontAlgn="auto" hangingPunct="1">
                <a:spcBef>
                  <a:spcPts val="0"/>
                </a:spcBef>
                <a:spcAft>
                  <a:spcPts val="0"/>
                </a:spcAft>
                <a:defRPr/>
              </a:pPr>
              <a:r>
                <a:rPr lang="en-US" sz="1100" b="0" i="1" kern="0" dirty="0">
                  <a:solidFill>
                    <a:prstClr val="black"/>
                  </a:solidFill>
                  <a:latin typeface="Calibri"/>
                  <a:ea typeface="+mn-ea"/>
                </a:rPr>
                <a:t>MTL</a:t>
              </a:r>
            </a:p>
            <a:p>
              <a:pPr eaLnBrk="1" fontAlgn="auto" hangingPunct="1">
                <a:spcBef>
                  <a:spcPts val="0"/>
                </a:spcBef>
                <a:spcAft>
                  <a:spcPts val="0"/>
                </a:spcAft>
                <a:defRPr/>
              </a:pPr>
              <a:r>
                <a:rPr lang="en-US" sz="1100" b="0" i="1" kern="0" dirty="0">
                  <a:solidFill>
                    <a:prstClr val="black"/>
                  </a:solidFill>
                  <a:latin typeface="Calibri"/>
                  <a:ea typeface="+mn-ea"/>
                </a:rPr>
                <a:t>Interface</a:t>
              </a:r>
            </a:p>
            <a:p>
              <a:pPr eaLnBrk="1" fontAlgn="auto" hangingPunct="1">
                <a:spcBef>
                  <a:spcPts val="0"/>
                </a:spcBef>
                <a:spcAft>
                  <a:spcPts val="0"/>
                </a:spcAft>
                <a:defRPr/>
              </a:pPr>
              <a:r>
                <a:rPr lang="en-US" sz="1100" b="0" i="1" kern="0" dirty="0">
                  <a:solidFill>
                    <a:prstClr val="black"/>
                  </a:solidFill>
                  <a:latin typeface="Calibri"/>
                  <a:ea typeface="+mn-ea"/>
                </a:rPr>
                <a:t>Heat</a:t>
              </a:r>
            </a:p>
            <a:p>
              <a:pPr eaLnBrk="1" fontAlgn="auto" hangingPunct="1">
                <a:spcBef>
                  <a:spcPts val="0"/>
                </a:spcBef>
                <a:spcAft>
                  <a:spcPts val="0"/>
                </a:spcAft>
                <a:defRPr/>
              </a:pPr>
              <a:r>
                <a:rPr lang="en-US" sz="1100" b="0" i="1" kern="0" dirty="0">
                  <a:solidFill>
                    <a:prstClr val="black"/>
                  </a:solidFill>
                  <a:latin typeface="Calibri"/>
                  <a:ea typeface="+mn-ea"/>
                </a:rPr>
                <a:t>Exchanger</a:t>
              </a:r>
            </a:p>
          </p:txBody>
        </p:sp>
        <p:sp>
          <p:nvSpPr>
            <p:cNvPr id="98" name="Rectangle 97"/>
            <p:cNvSpPr/>
            <p:nvPr/>
          </p:nvSpPr>
          <p:spPr>
            <a:xfrm>
              <a:off x="4176346" y="4457700"/>
              <a:ext cx="990600" cy="300701"/>
            </a:xfrm>
            <a:prstGeom prst="rect">
              <a:avLst/>
            </a:prstGeom>
          </p:spPr>
          <p:txBody>
            <a:bodyPr wrap="square">
              <a:spAutoFit/>
            </a:bodyPr>
            <a:lstStyle/>
            <a:p>
              <a:pPr eaLnBrk="1" fontAlgn="auto" hangingPunct="1">
                <a:spcBef>
                  <a:spcPts val="0"/>
                </a:spcBef>
                <a:spcAft>
                  <a:spcPts val="0"/>
                </a:spcAft>
                <a:defRPr/>
              </a:pPr>
              <a:r>
                <a:rPr lang="en-US" sz="1100" b="0" i="1" kern="0" dirty="0">
                  <a:solidFill>
                    <a:prstClr val="black"/>
                  </a:solidFill>
                  <a:latin typeface="Calibri"/>
                  <a:ea typeface="+mn-ea"/>
                </a:rPr>
                <a:t>Sublimator</a:t>
              </a:r>
            </a:p>
          </p:txBody>
        </p:sp>
        <p:sp>
          <p:nvSpPr>
            <p:cNvPr id="99" name="Rectangle 98"/>
            <p:cNvSpPr/>
            <p:nvPr/>
          </p:nvSpPr>
          <p:spPr>
            <a:xfrm>
              <a:off x="366346" y="4911970"/>
              <a:ext cx="609600" cy="461665"/>
            </a:xfrm>
            <a:prstGeom prst="rect">
              <a:avLst/>
            </a:prstGeom>
          </p:spPr>
          <p:txBody>
            <a:bodyPr wrap="square">
              <a:spAutoFit/>
            </a:bodyPr>
            <a:lstStyle/>
            <a:p>
              <a:pPr eaLnBrk="1" fontAlgn="auto" hangingPunct="1">
                <a:spcBef>
                  <a:spcPts val="0"/>
                </a:spcBef>
                <a:spcAft>
                  <a:spcPts val="0"/>
                </a:spcAft>
                <a:defRPr/>
              </a:pPr>
              <a:r>
                <a:rPr lang="en-US" sz="1200" b="0" i="1" kern="0" dirty="0">
                  <a:solidFill>
                    <a:prstClr val="black"/>
                  </a:solidFill>
                  <a:latin typeface="Calibri"/>
                  <a:ea typeface="+mn-ea"/>
                </a:rPr>
                <a:t>Cond</a:t>
              </a:r>
            </a:p>
            <a:p>
              <a:pPr eaLnBrk="1" fontAlgn="auto" hangingPunct="1">
                <a:spcBef>
                  <a:spcPts val="0"/>
                </a:spcBef>
                <a:spcAft>
                  <a:spcPts val="0"/>
                </a:spcAft>
                <a:defRPr/>
              </a:pPr>
              <a:r>
                <a:rPr lang="en-US" sz="1200" b="0" i="1" kern="0" dirty="0">
                  <a:solidFill>
                    <a:prstClr val="black"/>
                  </a:solidFill>
                  <a:latin typeface="Calibri"/>
                  <a:ea typeface="+mn-ea"/>
                </a:rPr>
                <a:t>Hx</a:t>
              </a:r>
            </a:p>
          </p:txBody>
        </p:sp>
        <p:sp>
          <p:nvSpPr>
            <p:cNvPr id="100" name="Rectangle 99"/>
            <p:cNvSpPr/>
            <p:nvPr/>
          </p:nvSpPr>
          <p:spPr>
            <a:xfrm>
              <a:off x="518746" y="5673970"/>
              <a:ext cx="457200" cy="45720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1" name="Rectangle 100"/>
            <p:cNvSpPr/>
            <p:nvPr/>
          </p:nvSpPr>
          <p:spPr>
            <a:xfrm>
              <a:off x="594946" y="5750170"/>
              <a:ext cx="457200" cy="45720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2" name="Rectangle 101"/>
            <p:cNvSpPr/>
            <p:nvPr/>
          </p:nvSpPr>
          <p:spPr>
            <a:xfrm>
              <a:off x="4519246" y="5981700"/>
              <a:ext cx="457200" cy="457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3" name="Rectangle 102"/>
            <p:cNvSpPr/>
            <p:nvPr/>
          </p:nvSpPr>
          <p:spPr>
            <a:xfrm>
              <a:off x="4595446" y="6057900"/>
              <a:ext cx="457200" cy="457200"/>
            </a:xfrm>
            <a:prstGeom prst="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4" name="Rectangle 103"/>
            <p:cNvSpPr/>
            <p:nvPr/>
          </p:nvSpPr>
          <p:spPr>
            <a:xfrm>
              <a:off x="5700346" y="2324100"/>
              <a:ext cx="457200" cy="4572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5" name="Rectangle 104"/>
            <p:cNvSpPr/>
            <p:nvPr/>
          </p:nvSpPr>
          <p:spPr>
            <a:xfrm>
              <a:off x="5814646" y="2400300"/>
              <a:ext cx="457200" cy="4572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06" name="TextBox 105"/>
            <p:cNvSpPr txBox="1"/>
            <p:nvPr/>
          </p:nvSpPr>
          <p:spPr>
            <a:xfrm>
              <a:off x="975946" y="5521570"/>
              <a:ext cx="808876"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Low Temp</a:t>
              </a:r>
            </a:p>
            <a:p>
              <a:pPr eaLnBrk="1" fontAlgn="auto" hangingPunct="1">
                <a:spcBef>
                  <a:spcPts val="0"/>
                </a:spcBef>
                <a:spcAft>
                  <a:spcPts val="0"/>
                </a:spcAft>
                <a:defRPr/>
              </a:pPr>
              <a:r>
                <a:rPr lang="en-US" sz="1200" b="0" i="1" kern="0" dirty="0">
                  <a:solidFill>
                    <a:prstClr val="black"/>
                  </a:solidFill>
                  <a:latin typeface="Calibri"/>
                  <a:ea typeface="+mn-ea"/>
                </a:rPr>
                <a:t>Loads</a:t>
              </a:r>
            </a:p>
          </p:txBody>
        </p:sp>
        <p:sp>
          <p:nvSpPr>
            <p:cNvPr id="107" name="TextBox 106"/>
            <p:cNvSpPr txBox="1"/>
            <p:nvPr/>
          </p:nvSpPr>
          <p:spPr>
            <a:xfrm>
              <a:off x="4709064" y="5562154"/>
              <a:ext cx="1173463" cy="461666"/>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Moderate Temp</a:t>
              </a:r>
            </a:p>
            <a:p>
              <a:pPr eaLnBrk="1" fontAlgn="auto" hangingPunct="1">
                <a:spcBef>
                  <a:spcPts val="0"/>
                </a:spcBef>
                <a:spcAft>
                  <a:spcPts val="0"/>
                </a:spcAft>
                <a:defRPr/>
              </a:pPr>
              <a:r>
                <a:rPr lang="en-US" sz="1200" b="0" i="1" kern="0" dirty="0">
                  <a:solidFill>
                    <a:prstClr val="black"/>
                  </a:solidFill>
                  <a:latin typeface="Calibri"/>
                  <a:ea typeface="+mn-ea"/>
                </a:rPr>
                <a:t>Loads</a:t>
              </a:r>
            </a:p>
          </p:txBody>
        </p:sp>
        <p:sp>
          <p:nvSpPr>
            <p:cNvPr id="108" name="TextBox 107"/>
            <p:cNvSpPr txBox="1"/>
            <p:nvPr/>
          </p:nvSpPr>
          <p:spPr>
            <a:xfrm>
              <a:off x="5755493" y="4457700"/>
              <a:ext cx="1063176"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Internal Pump</a:t>
              </a:r>
            </a:p>
            <a:p>
              <a:pPr eaLnBrk="1" fontAlgn="auto" hangingPunct="1">
                <a:spcBef>
                  <a:spcPts val="0"/>
                </a:spcBef>
                <a:spcAft>
                  <a:spcPts val="0"/>
                </a:spcAft>
                <a:defRPr/>
              </a:pPr>
              <a:r>
                <a:rPr lang="en-US" sz="1200" b="0" i="1" kern="0" dirty="0">
                  <a:solidFill>
                    <a:prstClr val="black"/>
                  </a:solidFill>
                  <a:latin typeface="Calibri"/>
                  <a:ea typeface="+mn-ea"/>
                </a:rPr>
                <a:t>Package</a:t>
              </a:r>
            </a:p>
          </p:txBody>
        </p:sp>
        <p:sp>
          <p:nvSpPr>
            <p:cNvPr id="109" name="TextBox 108"/>
            <p:cNvSpPr txBox="1"/>
            <p:nvPr/>
          </p:nvSpPr>
          <p:spPr>
            <a:xfrm>
              <a:off x="6233746" y="1409700"/>
              <a:ext cx="1090748"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External Pump</a:t>
              </a:r>
            </a:p>
            <a:p>
              <a:pPr eaLnBrk="1" fontAlgn="auto" hangingPunct="1">
                <a:spcBef>
                  <a:spcPts val="0"/>
                </a:spcBef>
                <a:spcAft>
                  <a:spcPts val="0"/>
                </a:spcAft>
                <a:defRPr/>
              </a:pPr>
              <a:r>
                <a:rPr lang="en-US" sz="1200" b="0" i="1" kern="0" dirty="0">
                  <a:solidFill>
                    <a:prstClr val="black"/>
                  </a:solidFill>
                  <a:latin typeface="Calibri"/>
                  <a:ea typeface="+mn-ea"/>
                </a:rPr>
                <a:t>Package</a:t>
              </a:r>
            </a:p>
          </p:txBody>
        </p:sp>
        <p:sp>
          <p:nvSpPr>
            <p:cNvPr id="110" name="TextBox 109"/>
            <p:cNvSpPr txBox="1"/>
            <p:nvPr/>
          </p:nvSpPr>
          <p:spPr>
            <a:xfrm>
              <a:off x="6338968" y="2324100"/>
              <a:ext cx="880306"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External</a:t>
              </a:r>
            </a:p>
            <a:p>
              <a:pPr eaLnBrk="1" fontAlgn="auto" hangingPunct="1">
                <a:spcBef>
                  <a:spcPts val="0"/>
                </a:spcBef>
                <a:spcAft>
                  <a:spcPts val="0"/>
                </a:spcAft>
                <a:defRPr/>
              </a:pPr>
              <a:r>
                <a:rPr lang="en-US" sz="1200" b="0" i="1" kern="0" dirty="0">
                  <a:solidFill>
                    <a:prstClr val="black"/>
                  </a:solidFill>
                  <a:latin typeface="Calibri"/>
                  <a:ea typeface="+mn-ea"/>
                </a:rPr>
                <a:t>Cold-Plates</a:t>
              </a:r>
            </a:p>
          </p:txBody>
        </p:sp>
        <p:sp>
          <p:nvSpPr>
            <p:cNvPr id="111" name="TextBox 110"/>
            <p:cNvSpPr txBox="1"/>
            <p:nvPr/>
          </p:nvSpPr>
          <p:spPr>
            <a:xfrm>
              <a:off x="7452946" y="3695700"/>
              <a:ext cx="968086"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From Airlock</a:t>
              </a:r>
            </a:p>
          </p:txBody>
        </p:sp>
        <p:sp>
          <p:nvSpPr>
            <p:cNvPr id="112" name="TextBox 111"/>
            <p:cNvSpPr txBox="1"/>
            <p:nvPr/>
          </p:nvSpPr>
          <p:spPr>
            <a:xfrm>
              <a:off x="7643446" y="5753100"/>
              <a:ext cx="787203"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To Airlock</a:t>
              </a:r>
            </a:p>
          </p:txBody>
        </p:sp>
        <p:sp>
          <p:nvSpPr>
            <p:cNvPr id="113" name="TextBox 112"/>
            <p:cNvSpPr txBox="1"/>
            <p:nvPr/>
          </p:nvSpPr>
          <p:spPr>
            <a:xfrm>
              <a:off x="3871546" y="5105400"/>
              <a:ext cx="611065"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Mixing</a:t>
              </a:r>
            </a:p>
            <a:p>
              <a:pPr eaLnBrk="1" fontAlgn="auto" hangingPunct="1">
                <a:spcBef>
                  <a:spcPts val="0"/>
                </a:spcBef>
                <a:spcAft>
                  <a:spcPts val="0"/>
                </a:spcAft>
                <a:defRPr/>
              </a:pPr>
              <a:r>
                <a:rPr lang="en-US" sz="1200" b="0" i="1" kern="0" dirty="0">
                  <a:solidFill>
                    <a:prstClr val="black"/>
                  </a:solidFill>
                  <a:latin typeface="Calibri"/>
                  <a:ea typeface="+mn-ea"/>
                </a:rPr>
                <a:t>Valve</a:t>
              </a:r>
            </a:p>
          </p:txBody>
        </p:sp>
        <p:sp>
          <p:nvSpPr>
            <p:cNvPr id="114" name="TextBox 113"/>
            <p:cNvSpPr txBox="1"/>
            <p:nvPr/>
          </p:nvSpPr>
          <p:spPr>
            <a:xfrm>
              <a:off x="899746" y="4759570"/>
              <a:ext cx="611065"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Mixing</a:t>
              </a:r>
            </a:p>
            <a:p>
              <a:pPr eaLnBrk="1" fontAlgn="auto" hangingPunct="1">
                <a:spcBef>
                  <a:spcPts val="0"/>
                </a:spcBef>
                <a:spcAft>
                  <a:spcPts val="0"/>
                </a:spcAft>
                <a:defRPr/>
              </a:pPr>
              <a:r>
                <a:rPr lang="en-US" sz="1200" b="0" i="1" kern="0" dirty="0">
                  <a:solidFill>
                    <a:prstClr val="black"/>
                  </a:solidFill>
                  <a:latin typeface="Calibri"/>
                  <a:ea typeface="+mn-ea"/>
                </a:rPr>
                <a:t>Valve</a:t>
              </a:r>
            </a:p>
          </p:txBody>
        </p:sp>
        <p:sp>
          <p:nvSpPr>
            <p:cNvPr id="115" name="TextBox 114"/>
            <p:cNvSpPr txBox="1"/>
            <p:nvPr/>
          </p:nvSpPr>
          <p:spPr>
            <a:xfrm>
              <a:off x="3390900" y="2095500"/>
              <a:ext cx="611065" cy="461665"/>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Mixing</a:t>
              </a:r>
            </a:p>
            <a:p>
              <a:pPr eaLnBrk="1" fontAlgn="auto" hangingPunct="1">
                <a:spcBef>
                  <a:spcPts val="0"/>
                </a:spcBef>
                <a:spcAft>
                  <a:spcPts val="0"/>
                </a:spcAft>
                <a:defRPr/>
              </a:pPr>
              <a:r>
                <a:rPr lang="en-US" sz="1200" b="0" i="1" kern="0" dirty="0">
                  <a:solidFill>
                    <a:prstClr val="black"/>
                  </a:solidFill>
                  <a:latin typeface="Calibri"/>
                  <a:ea typeface="+mn-ea"/>
                </a:rPr>
                <a:t>Valve</a:t>
              </a:r>
            </a:p>
          </p:txBody>
        </p:sp>
        <p:sp>
          <p:nvSpPr>
            <p:cNvPr id="116" name="TextBox 115"/>
            <p:cNvSpPr txBox="1"/>
            <p:nvPr/>
          </p:nvSpPr>
          <p:spPr>
            <a:xfrm>
              <a:off x="4648200" y="990600"/>
              <a:ext cx="776175" cy="276999"/>
            </a:xfrm>
            <a:prstGeom prst="rect">
              <a:avLst/>
            </a:prstGeom>
            <a:noFill/>
          </p:spPr>
          <p:txBody>
            <a:bodyPr wrap="none" rtlCol="0">
              <a:spAutoFit/>
            </a:bodyPr>
            <a:lstStyle/>
            <a:p>
              <a:pPr eaLnBrk="1" fontAlgn="auto" hangingPunct="1">
                <a:spcBef>
                  <a:spcPts val="0"/>
                </a:spcBef>
                <a:spcAft>
                  <a:spcPts val="0"/>
                </a:spcAft>
                <a:defRPr/>
              </a:pPr>
              <a:r>
                <a:rPr lang="en-US" sz="1200" i="1" kern="0" dirty="0">
                  <a:solidFill>
                    <a:srgbClr val="FFC000">
                      <a:lumMod val="75000"/>
                    </a:srgbClr>
                  </a:solidFill>
                  <a:latin typeface="Calibri"/>
                  <a:ea typeface="+mn-ea"/>
                </a:rPr>
                <a:t>HFE 7200</a:t>
              </a:r>
            </a:p>
          </p:txBody>
        </p:sp>
        <p:sp>
          <p:nvSpPr>
            <p:cNvPr id="117" name="TextBox 116"/>
            <p:cNvSpPr txBox="1"/>
            <p:nvPr/>
          </p:nvSpPr>
          <p:spPr>
            <a:xfrm>
              <a:off x="5471746" y="6172200"/>
              <a:ext cx="1717650" cy="276999"/>
            </a:xfrm>
            <a:prstGeom prst="rect">
              <a:avLst/>
            </a:prstGeom>
            <a:noFill/>
          </p:spPr>
          <p:txBody>
            <a:bodyPr wrap="none" rtlCol="0">
              <a:spAutoFit/>
            </a:bodyPr>
            <a:lstStyle/>
            <a:p>
              <a:pPr eaLnBrk="1" fontAlgn="auto" hangingPunct="1">
                <a:spcBef>
                  <a:spcPts val="0"/>
                </a:spcBef>
                <a:spcAft>
                  <a:spcPts val="0"/>
                </a:spcAft>
                <a:defRPr/>
              </a:pPr>
              <a:r>
                <a:rPr lang="en-US" sz="1200" i="1" kern="0" dirty="0">
                  <a:solidFill>
                    <a:srgbClr val="5B9BD5">
                      <a:lumMod val="75000"/>
                    </a:srgbClr>
                  </a:solidFill>
                  <a:latin typeface="Calibri"/>
                  <a:ea typeface="+mn-ea"/>
                </a:rPr>
                <a:t>Propylene Glycol/Water</a:t>
              </a:r>
            </a:p>
          </p:txBody>
        </p:sp>
        <p:grpSp>
          <p:nvGrpSpPr>
            <p:cNvPr id="118" name="Group 3916"/>
            <p:cNvGrpSpPr>
              <a:grpSpLocks/>
            </p:cNvGrpSpPr>
            <p:nvPr/>
          </p:nvGrpSpPr>
          <p:grpSpPr bwMode="auto">
            <a:xfrm flipH="1">
              <a:off x="3109546" y="3543300"/>
              <a:ext cx="228600" cy="457200"/>
              <a:chOff x="2710" y="151"/>
              <a:chExt cx="170" cy="339"/>
            </a:xfrm>
          </p:grpSpPr>
          <p:sp>
            <p:nvSpPr>
              <p:cNvPr id="119" name="Line 3917"/>
              <p:cNvSpPr>
                <a:spLocks noChangeShapeType="1"/>
              </p:cNvSpPr>
              <p:nvPr/>
            </p:nvSpPr>
            <p:spPr bwMode="auto">
              <a:xfrm flipH="1">
                <a:off x="2759" y="176"/>
                <a:ext cx="72"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0" name="Line 3918"/>
              <p:cNvSpPr>
                <a:spLocks noChangeShapeType="1"/>
              </p:cNvSpPr>
              <p:nvPr/>
            </p:nvSpPr>
            <p:spPr bwMode="auto">
              <a:xfrm flipH="1">
                <a:off x="2710" y="248"/>
                <a:ext cx="49"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1" name="Line 3919"/>
              <p:cNvSpPr>
                <a:spLocks noChangeShapeType="1"/>
              </p:cNvSpPr>
              <p:nvPr/>
            </p:nvSpPr>
            <p:spPr bwMode="auto">
              <a:xfrm>
                <a:off x="2710" y="273"/>
                <a:ext cx="49" cy="24"/>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2" name="Line 3920"/>
              <p:cNvSpPr>
                <a:spLocks noChangeShapeType="1"/>
              </p:cNvSpPr>
              <p:nvPr/>
            </p:nvSpPr>
            <p:spPr bwMode="auto">
              <a:xfrm>
                <a:off x="2759" y="297"/>
                <a:ext cx="49" cy="24"/>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3" name="Line 3921"/>
              <p:cNvSpPr>
                <a:spLocks noChangeShapeType="1"/>
              </p:cNvSpPr>
              <p:nvPr/>
            </p:nvSpPr>
            <p:spPr bwMode="auto">
              <a:xfrm flipH="1">
                <a:off x="2759" y="321"/>
                <a:ext cx="49"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4" name="Line 3922"/>
              <p:cNvSpPr>
                <a:spLocks noChangeShapeType="1"/>
              </p:cNvSpPr>
              <p:nvPr/>
            </p:nvSpPr>
            <p:spPr bwMode="auto">
              <a:xfrm flipH="1">
                <a:off x="2710" y="345"/>
                <a:ext cx="49"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5" name="Line 3923"/>
              <p:cNvSpPr>
                <a:spLocks noChangeShapeType="1"/>
              </p:cNvSpPr>
              <p:nvPr/>
            </p:nvSpPr>
            <p:spPr bwMode="auto">
              <a:xfrm>
                <a:off x="2710" y="370"/>
                <a:ext cx="49" cy="24"/>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6" name="Line 3924"/>
              <p:cNvSpPr>
                <a:spLocks noChangeShapeType="1"/>
              </p:cNvSpPr>
              <p:nvPr/>
            </p:nvSpPr>
            <p:spPr bwMode="auto">
              <a:xfrm>
                <a:off x="2759" y="394"/>
                <a:ext cx="49" cy="24"/>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7" name="Line 3925"/>
              <p:cNvSpPr>
                <a:spLocks noChangeShapeType="1"/>
              </p:cNvSpPr>
              <p:nvPr/>
            </p:nvSpPr>
            <p:spPr bwMode="auto">
              <a:xfrm flipH="1">
                <a:off x="2759" y="418"/>
                <a:ext cx="49"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8" name="Line 3926"/>
              <p:cNvSpPr>
                <a:spLocks noChangeShapeType="1"/>
              </p:cNvSpPr>
              <p:nvPr/>
            </p:nvSpPr>
            <p:spPr bwMode="auto">
              <a:xfrm flipH="1">
                <a:off x="2759" y="467"/>
                <a:ext cx="72"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29" name="Oval 3927"/>
              <p:cNvSpPr>
                <a:spLocks noChangeArrowheads="1"/>
              </p:cNvSpPr>
              <p:nvPr/>
            </p:nvSpPr>
            <p:spPr bwMode="auto">
              <a:xfrm>
                <a:off x="2832" y="151"/>
                <a:ext cx="48" cy="48"/>
              </a:xfrm>
              <a:prstGeom prst="ellipse">
                <a:avLst/>
              </a:prstGeom>
              <a:solidFill>
                <a:sysClr val="window" lastClr="FFFFFF"/>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30" name="Oval 3928"/>
              <p:cNvSpPr>
                <a:spLocks noChangeArrowheads="1"/>
              </p:cNvSpPr>
              <p:nvPr/>
            </p:nvSpPr>
            <p:spPr bwMode="auto">
              <a:xfrm>
                <a:off x="2832" y="442"/>
                <a:ext cx="48" cy="48"/>
              </a:xfrm>
              <a:prstGeom prst="ellipse">
                <a:avLst/>
              </a:prstGeom>
              <a:solidFill>
                <a:sysClr val="window" lastClr="FFFFFF"/>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31" name="Line 3929"/>
              <p:cNvSpPr>
                <a:spLocks noChangeShapeType="1"/>
              </p:cNvSpPr>
              <p:nvPr/>
            </p:nvSpPr>
            <p:spPr bwMode="auto">
              <a:xfrm>
                <a:off x="2759" y="442"/>
                <a:ext cx="0"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32" name="Line 3930"/>
              <p:cNvSpPr>
                <a:spLocks noChangeShapeType="1"/>
              </p:cNvSpPr>
              <p:nvPr/>
            </p:nvSpPr>
            <p:spPr bwMode="auto">
              <a:xfrm>
                <a:off x="2759" y="176"/>
                <a:ext cx="0"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33" name="Line 3931"/>
              <p:cNvSpPr>
                <a:spLocks noChangeShapeType="1"/>
              </p:cNvSpPr>
              <p:nvPr/>
            </p:nvSpPr>
            <p:spPr bwMode="auto">
              <a:xfrm>
                <a:off x="2759" y="200"/>
                <a:ext cx="49" cy="24"/>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sp>
            <p:nvSpPr>
              <p:cNvPr id="134" name="Line 3932"/>
              <p:cNvSpPr>
                <a:spLocks noChangeShapeType="1"/>
              </p:cNvSpPr>
              <p:nvPr/>
            </p:nvSpPr>
            <p:spPr bwMode="auto">
              <a:xfrm flipH="1">
                <a:off x="2759" y="224"/>
                <a:ext cx="49" cy="25"/>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fontAlgn="auto" hangingPunct="1">
                  <a:spcBef>
                    <a:spcPts val="0"/>
                  </a:spcBef>
                  <a:spcAft>
                    <a:spcPts val="0"/>
                  </a:spcAft>
                  <a:defRPr/>
                </a:pPr>
                <a:endParaRPr lang="en-US" sz="1800" b="0" kern="0" dirty="0">
                  <a:solidFill>
                    <a:prstClr val="black"/>
                  </a:solidFill>
                  <a:latin typeface="Calibri"/>
                  <a:ea typeface="+mn-ea"/>
                </a:endParaRPr>
              </a:p>
            </p:txBody>
          </p:sp>
        </p:grpSp>
        <p:sp>
          <p:nvSpPr>
            <p:cNvPr id="135" name="L-Shape 134"/>
            <p:cNvSpPr/>
            <p:nvPr/>
          </p:nvSpPr>
          <p:spPr>
            <a:xfrm>
              <a:off x="3338146" y="3314700"/>
              <a:ext cx="990600" cy="1524000"/>
            </a:xfrm>
            <a:prstGeom prst="corner">
              <a:avLst>
                <a:gd name="adj1" fmla="val 15385"/>
                <a:gd name="adj2" fmla="val 15385"/>
              </a:avLst>
            </a:prstGeom>
            <a:noFill/>
            <a:ln w="9525" cap="flat" cmpd="sng" algn="ctr">
              <a:solidFill>
                <a:srgbClr val="5B9BD5">
                  <a:shade val="50000"/>
                </a:srgbClr>
              </a:solidFill>
              <a:prstDash val="dash"/>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36" name="TextBox 135"/>
            <p:cNvSpPr txBox="1"/>
            <p:nvPr/>
          </p:nvSpPr>
          <p:spPr>
            <a:xfrm>
              <a:off x="3414346" y="3238500"/>
              <a:ext cx="465640"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Vent</a:t>
              </a:r>
            </a:p>
          </p:txBody>
        </p:sp>
        <p:sp>
          <p:nvSpPr>
            <p:cNvPr id="137" name="TextBox 136"/>
            <p:cNvSpPr txBox="1"/>
            <p:nvPr/>
          </p:nvSpPr>
          <p:spPr>
            <a:xfrm>
              <a:off x="1814146" y="5448300"/>
              <a:ext cx="1004313" cy="646331"/>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Regenerative</a:t>
              </a:r>
            </a:p>
            <a:p>
              <a:pPr eaLnBrk="1" fontAlgn="auto" hangingPunct="1">
                <a:spcBef>
                  <a:spcPts val="0"/>
                </a:spcBef>
                <a:spcAft>
                  <a:spcPts val="0"/>
                </a:spcAft>
                <a:defRPr/>
              </a:pPr>
              <a:r>
                <a:rPr lang="en-US" sz="1200" b="0" i="1" kern="0" dirty="0">
                  <a:solidFill>
                    <a:prstClr val="black"/>
                  </a:solidFill>
                  <a:latin typeface="Calibri"/>
                  <a:ea typeface="+mn-ea"/>
                </a:rPr>
                <a:t>Heat </a:t>
              </a:r>
            </a:p>
            <a:p>
              <a:pPr eaLnBrk="1" fontAlgn="auto" hangingPunct="1">
                <a:spcBef>
                  <a:spcPts val="0"/>
                </a:spcBef>
                <a:spcAft>
                  <a:spcPts val="0"/>
                </a:spcAft>
                <a:defRPr/>
              </a:pPr>
              <a:r>
                <a:rPr lang="en-US" sz="1200" b="0" i="1" kern="0" dirty="0">
                  <a:solidFill>
                    <a:prstClr val="black"/>
                  </a:solidFill>
                  <a:latin typeface="Calibri"/>
                  <a:ea typeface="+mn-ea"/>
                </a:rPr>
                <a:t>Exchanger</a:t>
              </a:r>
            </a:p>
          </p:txBody>
        </p:sp>
        <p:cxnSp>
          <p:nvCxnSpPr>
            <p:cNvPr id="138" name="Straight Arrow Connector 137"/>
            <p:cNvCxnSpPr/>
            <p:nvPr/>
          </p:nvCxnSpPr>
          <p:spPr>
            <a:xfrm flipV="1">
              <a:off x="2804746" y="4610100"/>
              <a:ext cx="0" cy="1219200"/>
            </a:xfrm>
            <a:prstGeom prst="straightConnector1">
              <a:avLst/>
            </a:prstGeom>
            <a:noFill/>
            <a:ln w="15875" cap="flat" cmpd="sng" algn="ctr">
              <a:solidFill>
                <a:srgbClr val="44546A">
                  <a:lumMod val="60000"/>
                  <a:lumOff val="40000"/>
                </a:srgbClr>
              </a:solidFill>
              <a:prstDash val="solid"/>
              <a:miter lim="800000"/>
              <a:tailEnd type="triangle"/>
            </a:ln>
            <a:effectLst/>
          </p:spPr>
        </p:cxnSp>
        <p:cxnSp>
          <p:nvCxnSpPr>
            <p:cNvPr id="139" name="Straight Arrow Connector 138"/>
            <p:cNvCxnSpPr>
              <a:stCxn id="17" idx="6"/>
              <a:endCxn id="30" idx="1"/>
            </p:cNvCxnSpPr>
            <p:nvPr/>
          </p:nvCxnSpPr>
          <p:spPr>
            <a:xfrm>
              <a:off x="3261946" y="6134100"/>
              <a:ext cx="1181100" cy="0"/>
            </a:xfrm>
            <a:prstGeom prst="straightConnector1">
              <a:avLst/>
            </a:prstGeom>
            <a:noFill/>
            <a:ln w="15875" cap="flat" cmpd="sng" algn="ctr">
              <a:solidFill>
                <a:srgbClr val="44546A">
                  <a:lumMod val="60000"/>
                  <a:lumOff val="40000"/>
                </a:srgbClr>
              </a:solidFill>
              <a:prstDash val="solid"/>
              <a:miter lim="800000"/>
              <a:tailEnd type="triangle"/>
            </a:ln>
            <a:effectLst/>
          </p:spPr>
        </p:cxnSp>
        <p:cxnSp>
          <p:nvCxnSpPr>
            <p:cNvPr id="140" name="Straight Arrow Connector 139"/>
            <p:cNvCxnSpPr/>
            <p:nvPr/>
          </p:nvCxnSpPr>
          <p:spPr>
            <a:xfrm flipH="1">
              <a:off x="3109546" y="5524500"/>
              <a:ext cx="647700" cy="0"/>
            </a:xfrm>
            <a:prstGeom prst="straightConnector1">
              <a:avLst/>
            </a:prstGeom>
            <a:noFill/>
            <a:ln w="15875" cap="flat" cmpd="sng" algn="ctr">
              <a:solidFill>
                <a:srgbClr val="44546A">
                  <a:lumMod val="60000"/>
                  <a:lumOff val="40000"/>
                </a:srgbClr>
              </a:solidFill>
              <a:prstDash val="solid"/>
              <a:miter lim="800000"/>
              <a:tailEnd type="triangle"/>
            </a:ln>
            <a:effectLst/>
          </p:spPr>
        </p:cxnSp>
        <p:grpSp>
          <p:nvGrpSpPr>
            <p:cNvPr id="141" name="Group 140"/>
            <p:cNvGrpSpPr/>
            <p:nvPr/>
          </p:nvGrpSpPr>
          <p:grpSpPr>
            <a:xfrm rot="5400000">
              <a:off x="3376246" y="5372100"/>
              <a:ext cx="152400" cy="304800"/>
              <a:chOff x="914400" y="990600"/>
              <a:chExt cx="152400" cy="304800"/>
            </a:xfrm>
          </p:grpSpPr>
          <p:sp>
            <p:nvSpPr>
              <p:cNvPr id="142" name="Isosceles Triangle 141"/>
              <p:cNvSpPr/>
              <p:nvPr/>
            </p:nvSpPr>
            <p:spPr>
              <a:xfrm>
                <a:off x="914400" y="11430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sp>
            <p:nvSpPr>
              <p:cNvPr id="143" name="Isosceles Triangle 142"/>
              <p:cNvSpPr/>
              <p:nvPr/>
            </p:nvSpPr>
            <p:spPr>
              <a:xfrm flipV="1">
                <a:off x="914400" y="990600"/>
                <a:ext cx="152400" cy="15240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144" name="Straight Arrow Connector 143"/>
            <p:cNvCxnSpPr>
              <a:stCxn id="59" idx="4"/>
            </p:cNvCxnSpPr>
            <p:nvPr/>
          </p:nvCxnSpPr>
          <p:spPr>
            <a:xfrm>
              <a:off x="3757246" y="5219700"/>
              <a:ext cx="0" cy="914400"/>
            </a:xfrm>
            <a:prstGeom prst="straightConnector1">
              <a:avLst/>
            </a:prstGeom>
            <a:noFill/>
            <a:ln w="15875" cap="flat" cmpd="sng" algn="ctr">
              <a:solidFill>
                <a:srgbClr val="44546A">
                  <a:lumMod val="60000"/>
                  <a:lumOff val="40000"/>
                </a:srgbClr>
              </a:solidFill>
              <a:prstDash val="solid"/>
              <a:miter lim="800000"/>
              <a:tailEnd type="triangle"/>
            </a:ln>
            <a:effectLst/>
          </p:spPr>
        </p:cxnSp>
        <p:cxnSp>
          <p:nvCxnSpPr>
            <p:cNvPr id="145" name="Straight Arrow Connector 144"/>
            <p:cNvCxnSpPr/>
            <p:nvPr/>
          </p:nvCxnSpPr>
          <p:spPr>
            <a:xfrm flipV="1">
              <a:off x="7338646" y="4076700"/>
              <a:ext cx="0" cy="2057400"/>
            </a:xfrm>
            <a:prstGeom prst="straightConnector1">
              <a:avLst/>
            </a:prstGeom>
            <a:noFill/>
            <a:ln w="15875" cap="flat" cmpd="sng" algn="ctr">
              <a:solidFill>
                <a:srgbClr val="44546A">
                  <a:lumMod val="60000"/>
                  <a:lumOff val="40000"/>
                </a:srgbClr>
              </a:solidFill>
              <a:prstDash val="solid"/>
              <a:miter lim="800000"/>
              <a:tailEnd type="triangle"/>
            </a:ln>
            <a:effectLst/>
          </p:spPr>
        </p:cxnSp>
        <p:grpSp>
          <p:nvGrpSpPr>
            <p:cNvPr id="146" name="Group 145"/>
            <p:cNvGrpSpPr/>
            <p:nvPr/>
          </p:nvGrpSpPr>
          <p:grpSpPr>
            <a:xfrm>
              <a:off x="1409700" y="2476500"/>
              <a:ext cx="228600" cy="266700"/>
              <a:chOff x="2362200" y="2171700"/>
              <a:chExt cx="228600" cy="266700"/>
            </a:xfrm>
          </p:grpSpPr>
          <p:sp>
            <p:nvSpPr>
              <p:cNvPr id="147" name="Rectangle 146"/>
              <p:cNvSpPr/>
              <p:nvPr/>
            </p:nvSpPr>
            <p:spPr>
              <a:xfrm>
                <a:off x="2362200" y="2171700"/>
                <a:ext cx="114300" cy="266700"/>
              </a:xfrm>
              <a:prstGeom prst="rect">
                <a:avLst/>
              </a:prstGeom>
              <a:solidFill>
                <a:srgbClr val="4472C4">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48" name="Rectangle 147"/>
              <p:cNvSpPr/>
              <p:nvPr/>
            </p:nvSpPr>
            <p:spPr>
              <a:xfrm>
                <a:off x="2476500" y="2171700"/>
                <a:ext cx="114300" cy="2667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cxnSp>
          <p:nvCxnSpPr>
            <p:cNvPr id="149" name="Elbow Connector 148"/>
            <p:cNvCxnSpPr>
              <a:stCxn id="158" idx="0"/>
              <a:endCxn id="92" idx="0"/>
            </p:cNvCxnSpPr>
            <p:nvPr/>
          </p:nvCxnSpPr>
          <p:spPr>
            <a:xfrm rot="16200000" flipV="1">
              <a:off x="3019425" y="1990725"/>
              <a:ext cx="361950" cy="228600"/>
            </a:xfrm>
            <a:prstGeom prst="bentConnector2">
              <a:avLst/>
            </a:prstGeom>
            <a:noFill/>
            <a:ln w="15875" cap="flat" cmpd="sng" algn="ctr">
              <a:solidFill>
                <a:srgbClr val="FFC000">
                  <a:lumMod val="75000"/>
                </a:srgbClr>
              </a:solidFill>
              <a:prstDash val="solid"/>
              <a:miter lim="800000"/>
              <a:tailEnd type="triangle"/>
            </a:ln>
            <a:effectLst/>
          </p:spPr>
        </p:cxnSp>
        <p:cxnSp>
          <p:nvCxnSpPr>
            <p:cNvPr id="150" name="Elbow Connector 149"/>
            <p:cNvCxnSpPr>
              <a:stCxn id="158" idx="0"/>
              <a:endCxn id="89" idx="0"/>
            </p:cNvCxnSpPr>
            <p:nvPr/>
          </p:nvCxnSpPr>
          <p:spPr>
            <a:xfrm rot="16200000" flipV="1">
              <a:off x="2657475" y="1628775"/>
              <a:ext cx="1085850" cy="228600"/>
            </a:xfrm>
            <a:prstGeom prst="bentConnector2">
              <a:avLst/>
            </a:prstGeom>
            <a:noFill/>
            <a:ln w="15875" cap="flat" cmpd="sng" algn="ctr">
              <a:solidFill>
                <a:srgbClr val="FFC000">
                  <a:lumMod val="75000"/>
                </a:srgbClr>
              </a:solidFill>
              <a:prstDash val="solid"/>
              <a:miter lim="800000"/>
              <a:tailEnd type="triangle"/>
            </a:ln>
            <a:effectLst/>
          </p:spPr>
        </p:cxnSp>
        <p:cxnSp>
          <p:nvCxnSpPr>
            <p:cNvPr id="151" name="Elbow Connector 150"/>
            <p:cNvCxnSpPr>
              <a:stCxn id="89" idx="2"/>
              <a:endCxn id="147" idx="0"/>
            </p:cNvCxnSpPr>
            <p:nvPr/>
          </p:nvCxnSpPr>
          <p:spPr>
            <a:xfrm rot="10800000" flipV="1">
              <a:off x="1466850" y="1200150"/>
              <a:ext cx="323850" cy="1276350"/>
            </a:xfrm>
            <a:prstGeom prst="bentConnector2">
              <a:avLst/>
            </a:prstGeom>
            <a:noFill/>
            <a:ln w="15875" cap="flat" cmpd="sng" algn="ctr">
              <a:solidFill>
                <a:srgbClr val="FFC000">
                  <a:lumMod val="75000"/>
                </a:srgbClr>
              </a:solidFill>
              <a:prstDash val="solid"/>
              <a:miter lim="800000"/>
              <a:tailEnd type="triangle"/>
            </a:ln>
            <a:effectLst/>
          </p:spPr>
        </p:cxnSp>
        <p:cxnSp>
          <p:nvCxnSpPr>
            <p:cNvPr id="152" name="Elbow Connector 151"/>
            <p:cNvCxnSpPr>
              <a:stCxn id="75" idx="2"/>
              <a:endCxn id="148" idx="2"/>
            </p:cNvCxnSpPr>
            <p:nvPr/>
          </p:nvCxnSpPr>
          <p:spPr>
            <a:xfrm rot="16200000" flipH="1" flipV="1">
              <a:off x="2935898" y="131152"/>
              <a:ext cx="1257300" cy="3966796"/>
            </a:xfrm>
            <a:prstGeom prst="bentConnector5">
              <a:avLst>
                <a:gd name="adj1" fmla="val -18948"/>
                <a:gd name="adj2" fmla="val 33245"/>
                <a:gd name="adj3" fmla="val 118182"/>
              </a:avLst>
            </a:prstGeom>
            <a:noFill/>
            <a:ln w="15875" cap="flat" cmpd="sng" algn="ctr">
              <a:solidFill>
                <a:srgbClr val="FFC000">
                  <a:lumMod val="75000"/>
                </a:srgbClr>
              </a:solidFill>
              <a:prstDash val="solid"/>
              <a:miter lim="800000"/>
              <a:tailEnd type="triangle"/>
            </a:ln>
            <a:effectLst/>
          </p:spPr>
        </p:cxnSp>
        <p:cxnSp>
          <p:nvCxnSpPr>
            <p:cNvPr id="153" name="Elbow Connector 152"/>
            <p:cNvCxnSpPr>
              <a:stCxn id="147" idx="2"/>
              <a:endCxn id="9" idx="1"/>
            </p:cNvCxnSpPr>
            <p:nvPr/>
          </p:nvCxnSpPr>
          <p:spPr>
            <a:xfrm rot="16200000" flipH="1">
              <a:off x="1316648" y="2893402"/>
              <a:ext cx="495300" cy="194896"/>
            </a:xfrm>
            <a:prstGeom prst="bentConnector2">
              <a:avLst/>
            </a:prstGeom>
            <a:noFill/>
            <a:ln w="15875" cap="flat" cmpd="sng" algn="ctr">
              <a:solidFill>
                <a:srgbClr val="FFC000">
                  <a:lumMod val="75000"/>
                </a:srgbClr>
              </a:solidFill>
              <a:prstDash val="solid"/>
              <a:miter lim="800000"/>
              <a:tailEnd type="triangle"/>
            </a:ln>
            <a:effectLst/>
          </p:spPr>
        </p:cxnSp>
        <p:sp>
          <p:nvSpPr>
            <p:cNvPr id="154" name="TextBox 153"/>
            <p:cNvSpPr txBox="1"/>
            <p:nvPr/>
          </p:nvSpPr>
          <p:spPr>
            <a:xfrm>
              <a:off x="417340" y="2496637"/>
              <a:ext cx="950901" cy="276999"/>
            </a:xfrm>
            <a:prstGeom prst="rect">
              <a:avLst/>
            </a:prstGeom>
            <a:noFill/>
          </p:spPr>
          <p:txBody>
            <a:bodyPr wrap="none" rtlCol="0">
              <a:spAutoFit/>
            </a:bodyPr>
            <a:lstStyle/>
            <a:p>
              <a:pPr eaLnBrk="1" fontAlgn="auto" hangingPunct="1">
                <a:spcBef>
                  <a:spcPts val="0"/>
                </a:spcBef>
                <a:spcAft>
                  <a:spcPts val="0"/>
                </a:spcAft>
                <a:defRPr/>
              </a:pPr>
              <a:r>
                <a:rPr lang="en-US" sz="1200" b="0" i="1" kern="0" dirty="0">
                  <a:solidFill>
                    <a:prstClr val="black"/>
                  </a:solidFill>
                  <a:latin typeface="Calibri"/>
                  <a:ea typeface="+mn-ea"/>
                </a:rPr>
                <a:t>Recuperator</a:t>
              </a:r>
            </a:p>
          </p:txBody>
        </p:sp>
        <p:grpSp>
          <p:nvGrpSpPr>
            <p:cNvPr id="155" name="Group 154"/>
            <p:cNvGrpSpPr/>
            <p:nvPr/>
          </p:nvGrpSpPr>
          <p:grpSpPr>
            <a:xfrm>
              <a:off x="3200400" y="2286000"/>
              <a:ext cx="228600" cy="228600"/>
              <a:chOff x="3962400" y="762000"/>
              <a:chExt cx="228600" cy="228600"/>
            </a:xfrm>
          </p:grpSpPr>
          <p:cxnSp>
            <p:nvCxnSpPr>
              <p:cNvPr id="156" name="Straight Connector 155"/>
              <p:cNvCxnSpPr>
                <a:stCxn id="158" idx="1"/>
                <a:endCxn id="158" idx="5"/>
              </p:cNvCxnSpPr>
              <p:nvPr/>
            </p:nvCxnSpPr>
            <p:spPr>
              <a:xfrm>
                <a:off x="3995878" y="795478"/>
                <a:ext cx="161644" cy="161644"/>
              </a:xfrm>
              <a:prstGeom prst="line">
                <a:avLst/>
              </a:prstGeom>
              <a:noFill/>
              <a:ln w="6350" cap="flat" cmpd="sng" algn="ctr">
                <a:solidFill>
                  <a:srgbClr val="FFC000">
                    <a:lumMod val="75000"/>
                  </a:srgbClr>
                </a:solidFill>
                <a:prstDash val="solid"/>
                <a:miter lim="800000"/>
              </a:ln>
              <a:effectLst/>
            </p:spPr>
          </p:cxnSp>
          <p:cxnSp>
            <p:nvCxnSpPr>
              <p:cNvPr id="157" name="Straight Connector 156"/>
              <p:cNvCxnSpPr>
                <a:stCxn id="158" idx="3"/>
                <a:endCxn id="158" idx="7"/>
              </p:cNvCxnSpPr>
              <p:nvPr/>
            </p:nvCxnSpPr>
            <p:spPr>
              <a:xfrm flipV="1">
                <a:off x="3995878" y="795478"/>
                <a:ext cx="161644" cy="161644"/>
              </a:xfrm>
              <a:prstGeom prst="line">
                <a:avLst/>
              </a:prstGeom>
              <a:noFill/>
              <a:ln w="6350" cap="flat" cmpd="sng" algn="ctr">
                <a:solidFill>
                  <a:srgbClr val="FFC000">
                    <a:lumMod val="75000"/>
                  </a:srgbClr>
                </a:solidFill>
                <a:prstDash val="solid"/>
                <a:miter lim="800000"/>
              </a:ln>
              <a:effectLst/>
            </p:spPr>
          </p:cxnSp>
          <p:sp>
            <p:nvSpPr>
              <p:cNvPr id="158" name="Oval 157"/>
              <p:cNvSpPr/>
              <p:nvPr/>
            </p:nvSpPr>
            <p:spPr>
              <a:xfrm>
                <a:off x="3962400" y="762000"/>
                <a:ext cx="228600" cy="228600"/>
              </a:xfrm>
              <a:prstGeom prst="ellipse">
                <a:avLst/>
              </a:prstGeom>
              <a:noFill/>
              <a:ln w="12700" cap="flat" cmpd="sng" algn="ctr">
                <a:solidFill>
                  <a:srgbClr val="FFC000">
                    <a:lumMod val="75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a:ea typeface="+mn-ea"/>
                </a:endParaRPr>
              </a:p>
            </p:txBody>
          </p:sp>
        </p:grpSp>
        <p:cxnSp>
          <p:nvCxnSpPr>
            <p:cNvPr id="159" name="Elbow Connector 158"/>
            <p:cNvCxnSpPr>
              <a:stCxn id="92" idx="2"/>
              <a:endCxn id="147" idx="0"/>
            </p:cNvCxnSpPr>
            <p:nvPr/>
          </p:nvCxnSpPr>
          <p:spPr>
            <a:xfrm rot="10800000" flipV="1">
              <a:off x="1466850" y="1924050"/>
              <a:ext cx="323850" cy="552450"/>
            </a:xfrm>
            <a:prstGeom prst="bentConnector2">
              <a:avLst/>
            </a:prstGeom>
            <a:noFill/>
            <a:ln w="15875" cap="flat" cmpd="sng" algn="ctr">
              <a:solidFill>
                <a:srgbClr val="FFC000">
                  <a:lumMod val="75000"/>
                </a:srgbClr>
              </a:solidFill>
              <a:prstDash val="solid"/>
              <a:miter lim="800000"/>
              <a:tailEnd type="triangle"/>
            </a:ln>
            <a:effectLst/>
          </p:spPr>
        </p:cxnSp>
        <p:cxnSp>
          <p:nvCxnSpPr>
            <p:cNvPr id="160" name="Elbow Connector 159"/>
            <p:cNvCxnSpPr>
              <a:stCxn id="148" idx="0"/>
              <a:endCxn id="158" idx="2"/>
            </p:cNvCxnSpPr>
            <p:nvPr/>
          </p:nvCxnSpPr>
          <p:spPr>
            <a:xfrm rot="5400000" flipH="1" flipV="1">
              <a:off x="2352675" y="1628775"/>
              <a:ext cx="76200" cy="1619250"/>
            </a:xfrm>
            <a:prstGeom prst="bentConnector2">
              <a:avLst/>
            </a:prstGeom>
            <a:noFill/>
            <a:ln w="15875" cap="flat" cmpd="sng" algn="ctr">
              <a:solidFill>
                <a:srgbClr val="FFC000">
                  <a:lumMod val="75000"/>
                </a:srgbClr>
              </a:solidFill>
              <a:prstDash val="solid"/>
              <a:miter lim="800000"/>
              <a:tailEnd type="triangle"/>
            </a:ln>
            <a:effectLst/>
          </p:spPr>
        </p:cxnSp>
        <p:cxnSp>
          <p:nvCxnSpPr>
            <p:cNvPr id="161" name="Straight Connector 160"/>
            <p:cNvCxnSpPr>
              <a:stCxn id="158" idx="4"/>
            </p:cNvCxnSpPr>
            <p:nvPr/>
          </p:nvCxnSpPr>
          <p:spPr>
            <a:xfrm>
              <a:off x="3314700" y="2514600"/>
              <a:ext cx="0" cy="457200"/>
            </a:xfrm>
            <a:prstGeom prst="line">
              <a:avLst/>
            </a:prstGeom>
            <a:noFill/>
            <a:ln w="15875" cap="flat" cmpd="sng" algn="ctr">
              <a:solidFill>
                <a:srgbClr val="FFC000">
                  <a:lumMod val="75000"/>
                </a:srgbClr>
              </a:solidFill>
              <a:prstDash val="solid"/>
              <a:miter lim="800000"/>
              <a:headEnd type="triangle"/>
              <a:tailEnd type="none"/>
            </a:ln>
            <a:effectLst/>
          </p:spPr>
        </p:cxnSp>
      </p:grpSp>
      <p:sp>
        <p:nvSpPr>
          <p:cNvPr id="163"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388501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Surface Habitat TCS Resource Estimates</a:t>
            </a:r>
          </a:p>
        </p:txBody>
      </p:sp>
      <p:sp>
        <p:nvSpPr>
          <p:cNvPr id="3" name="Content Placeholder 2"/>
          <p:cNvSpPr>
            <a:spLocks noGrp="1"/>
          </p:cNvSpPr>
          <p:nvPr>
            <p:ph idx="1"/>
          </p:nvPr>
        </p:nvSpPr>
        <p:spPr>
          <a:xfrm>
            <a:off x="457200" y="5105400"/>
            <a:ext cx="8229600" cy="1219200"/>
          </a:xfrm>
        </p:spPr>
        <p:txBody>
          <a:bodyPr/>
          <a:lstStyle/>
          <a:p>
            <a:r>
              <a:rPr lang="en-US" sz="1600" dirty="0"/>
              <a:t>Primary drivers for mass and power are the thermal radiators and circulating fluid pump packages. Internal volume for TCS &lt; 1 m</a:t>
            </a:r>
            <a:r>
              <a:rPr lang="en-US" sz="1600" baseline="30000" dirty="0"/>
              <a:t>3</a:t>
            </a:r>
            <a:r>
              <a:rPr lang="en-US" sz="1600" dirty="0"/>
              <a:t>.</a:t>
            </a:r>
          </a:p>
          <a:p>
            <a:r>
              <a:rPr lang="en-US" sz="1600" dirty="0"/>
              <a:t>MLI included for reference but is generally considered part of the SH inflatable structure. Outer beta cloth covering not included but surface optical properties are a factor in thermal heat leak in to and out of the habitat.</a:t>
            </a:r>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228600" y="914400"/>
            <a:ext cx="4360237" cy="4082235"/>
          </a:xfrm>
          <a:prstGeom prst="rect">
            <a:avLst/>
          </a:prstGeom>
        </p:spPr>
      </p:pic>
      <p:pic>
        <p:nvPicPr>
          <p:cNvPr id="7" name="Picture 6"/>
          <p:cNvPicPr>
            <a:picLocks noChangeAspect="1"/>
          </p:cNvPicPr>
          <p:nvPr/>
        </p:nvPicPr>
        <p:blipFill>
          <a:blip r:embed="rId3"/>
          <a:stretch>
            <a:fillRect/>
          </a:stretch>
        </p:blipFill>
        <p:spPr>
          <a:xfrm>
            <a:off x="4343400" y="914400"/>
            <a:ext cx="4360237" cy="4082235"/>
          </a:xfrm>
          <a:prstGeom prst="rect">
            <a:avLst/>
          </a:prstGeom>
        </p:spPr>
      </p:pic>
      <p:sp>
        <p:nvSpPr>
          <p:cNvPr id="8" name="Footer Placeholder 3"/>
          <p:cNvSpPr>
            <a:spLocks noGrp="1"/>
          </p:cNvSpPr>
          <p:nvPr>
            <p:ph type="ftr" sz="quarter" idx="11"/>
          </p:nvPr>
        </p:nvSpPr>
        <p:spPr>
          <a:xfrm>
            <a:off x="2743200" y="6400800"/>
            <a:ext cx="3657600" cy="304800"/>
          </a:xfrm>
        </p:spPr>
        <p:txBody>
          <a:bodyPr/>
          <a:lstStyle/>
          <a:p>
            <a:r>
              <a:rPr lang="en-US" dirty="0"/>
              <a:t>TFAWS 2021 – August 24-26, 2021</a:t>
            </a:r>
          </a:p>
        </p:txBody>
      </p:sp>
    </p:spTree>
    <p:extLst>
      <p:ext uri="{BB962C8B-B14F-4D97-AF65-F5344CB8AC3E}">
        <p14:creationId xmlns:p14="http://schemas.microsoft.com/office/powerpoint/2010/main" val="3014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Habitat Thermal Radiator Design</a:t>
            </a:r>
          </a:p>
        </p:txBody>
      </p:sp>
      <p:sp>
        <p:nvSpPr>
          <p:cNvPr id="3" name="Content Placeholder 2"/>
          <p:cNvSpPr>
            <a:spLocks noGrp="1"/>
          </p:cNvSpPr>
          <p:nvPr>
            <p:ph idx="1"/>
          </p:nvPr>
        </p:nvSpPr>
        <p:spPr>
          <a:xfrm>
            <a:off x="0" y="1066800"/>
            <a:ext cx="2971800" cy="5410200"/>
          </a:xfrm>
        </p:spPr>
        <p:txBody>
          <a:bodyPr/>
          <a:lstStyle/>
          <a:p>
            <a:r>
              <a:rPr lang="en-US" sz="1600" dirty="0"/>
              <a:t>Based on ISS deployable radiator design with modifications.</a:t>
            </a:r>
          </a:p>
          <a:p>
            <a:endParaRPr lang="en-US" sz="1600" dirty="0"/>
          </a:p>
          <a:p>
            <a:r>
              <a:rPr lang="en-US" sz="1600" dirty="0"/>
              <a:t>Coolant tube diameter layout and geometry modified to support single phase HFE 7200 instead of single phase Ammonia.</a:t>
            </a:r>
          </a:p>
          <a:p>
            <a:endParaRPr lang="en-US" sz="1600" dirty="0"/>
          </a:p>
          <a:p>
            <a:r>
              <a:rPr lang="en-US" sz="1600" dirty="0"/>
              <a:t>Aluminum face-sheet thickness increased from 0.010” to 0.015” for performance improvement.</a:t>
            </a:r>
          </a:p>
          <a:p>
            <a:endParaRPr lang="en-US" sz="1600" dirty="0"/>
          </a:p>
          <a:p>
            <a:r>
              <a:rPr lang="en-US" sz="1600" dirty="0"/>
              <a:t>Four panels per side (~3 x 2m) needed for total area of 48 m</a:t>
            </a:r>
            <a:r>
              <a:rPr lang="en-US" sz="1600" baseline="30000" dirty="0"/>
              <a:t>2</a:t>
            </a:r>
            <a:r>
              <a:rPr lang="en-US" sz="1600" dirty="0"/>
              <a:t> in SH application.</a:t>
            </a:r>
          </a:p>
        </p:txBody>
      </p:sp>
      <p:sp>
        <p:nvSpPr>
          <p:cNvPr id="4" name="Footer Placeholder 3"/>
          <p:cNvSpPr>
            <a:spLocks noGrp="1"/>
          </p:cNvSpPr>
          <p:nvPr>
            <p:ph type="ftr" sz="quarter" idx="11"/>
          </p:nvPr>
        </p:nvSpPr>
        <p:spPr/>
        <p:txBody>
          <a:bodyPr/>
          <a:lstStyle/>
          <a:p>
            <a:r>
              <a:rPr lang="en-US" dirty="0"/>
              <a:t>TFAWS 2021 – August 24-26, 2021</a:t>
            </a:r>
          </a:p>
        </p:txBody>
      </p:sp>
      <p:sp>
        <p:nvSpPr>
          <p:cNvPr id="6" name="TextBox 47"/>
          <p:cNvSpPr txBox="1"/>
          <p:nvPr/>
        </p:nvSpPr>
        <p:spPr>
          <a:xfrm>
            <a:off x="5662673" y="759023"/>
            <a:ext cx="239065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400" b="0" i="1" dirty="0">
                <a:solidFill>
                  <a:prstClr val="black"/>
                </a:solidFill>
                <a:latin typeface="Calibri" panose="020F0502020204030204"/>
              </a:rPr>
              <a:t>Aluminum Face-sheet (0.015”)</a:t>
            </a:r>
          </a:p>
        </p:txBody>
      </p:sp>
      <p:sp>
        <p:nvSpPr>
          <p:cNvPr id="7" name="TextBox 48"/>
          <p:cNvSpPr txBox="1"/>
          <p:nvPr/>
        </p:nvSpPr>
        <p:spPr>
          <a:xfrm>
            <a:off x="2840448" y="1818907"/>
            <a:ext cx="1086131" cy="523220"/>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400" b="0" i="1" dirty="0">
                <a:solidFill>
                  <a:prstClr val="black"/>
                </a:solidFill>
                <a:latin typeface="Calibri" panose="020F0502020204030204"/>
              </a:rPr>
              <a:t>Aluminum </a:t>
            </a:r>
          </a:p>
          <a:p>
            <a:pPr algn="ctr" fontAlgn="auto">
              <a:spcBef>
                <a:spcPts val="0"/>
              </a:spcBef>
              <a:spcAft>
                <a:spcPts val="0"/>
              </a:spcAft>
              <a:defRPr/>
            </a:pPr>
            <a:r>
              <a:rPr lang="en-US" sz="1400" b="0" i="1" dirty="0">
                <a:solidFill>
                  <a:prstClr val="black"/>
                </a:solidFill>
                <a:latin typeface="Calibri" panose="020F0502020204030204"/>
              </a:rPr>
              <a:t>Honeycomb </a:t>
            </a:r>
          </a:p>
        </p:txBody>
      </p:sp>
      <p:sp>
        <p:nvSpPr>
          <p:cNvPr id="8" name="TextBox 49"/>
          <p:cNvSpPr txBox="1"/>
          <p:nvPr/>
        </p:nvSpPr>
        <p:spPr>
          <a:xfrm>
            <a:off x="2713485" y="847139"/>
            <a:ext cx="219483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400" b="0" i="1" dirty="0">
                <a:solidFill>
                  <a:prstClr val="black"/>
                </a:solidFill>
                <a:latin typeface="Calibri" panose="020F0502020204030204"/>
              </a:rPr>
              <a:t>Inconel/Stainless Steel Tube</a:t>
            </a:r>
          </a:p>
        </p:txBody>
      </p:sp>
      <p:cxnSp>
        <p:nvCxnSpPr>
          <p:cNvPr id="9" name="Straight Connector 8"/>
          <p:cNvCxnSpPr>
            <a:stCxn id="6" idx="2"/>
          </p:cNvCxnSpPr>
          <p:nvPr/>
        </p:nvCxnSpPr>
        <p:spPr>
          <a:xfrm flipH="1">
            <a:off x="6360128" y="1066800"/>
            <a:ext cx="497872" cy="333005"/>
          </a:xfrm>
          <a:prstGeom prst="line">
            <a:avLst/>
          </a:prstGeom>
          <a:noFill/>
          <a:ln w="6350" cap="flat" cmpd="sng" algn="ctr">
            <a:solidFill>
              <a:sysClr val="windowText" lastClr="000000"/>
            </a:solidFill>
            <a:prstDash val="solid"/>
            <a:miter lim="800000"/>
          </a:ln>
          <a:effectLst/>
        </p:spPr>
      </p:cxnSp>
      <p:cxnSp>
        <p:nvCxnSpPr>
          <p:cNvPr id="10" name="Straight Connector 9"/>
          <p:cNvCxnSpPr>
            <a:stCxn id="7" idx="0"/>
            <a:endCxn id="13" idx="1"/>
          </p:cNvCxnSpPr>
          <p:nvPr/>
        </p:nvCxnSpPr>
        <p:spPr>
          <a:xfrm flipV="1">
            <a:off x="3383514" y="1661294"/>
            <a:ext cx="537153" cy="157613"/>
          </a:xfrm>
          <a:prstGeom prst="line">
            <a:avLst/>
          </a:prstGeom>
          <a:noFill/>
          <a:ln w="6350" cap="flat" cmpd="sng" algn="ctr">
            <a:solidFill>
              <a:sysClr val="windowText" lastClr="000000"/>
            </a:solidFill>
            <a:prstDash val="solid"/>
            <a:miter lim="800000"/>
          </a:ln>
          <a:effectLst/>
        </p:spPr>
      </p:cxnSp>
      <p:cxnSp>
        <p:nvCxnSpPr>
          <p:cNvPr id="11" name="Straight Arrow Connector 10"/>
          <p:cNvCxnSpPr/>
          <p:nvPr/>
        </p:nvCxnSpPr>
        <p:spPr>
          <a:xfrm>
            <a:off x="8621692" y="1445953"/>
            <a:ext cx="6469" cy="448571"/>
          </a:xfrm>
          <a:prstGeom prst="straightConnector1">
            <a:avLst/>
          </a:prstGeom>
          <a:noFill/>
          <a:ln w="6350" cap="flat" cmpd="sng" algn="ctr">
            <a:solidFill>
              <a:sysClr val="windowText" lastClr="000000"/>
            </a:solidFill>
            <a:prstDash val="solid"/>
            <a:miter lim="800000"/>
            <a:headEnd type="triangle"/>
            <a:tailEnd type="triangle"/>
          </a:ln>
          <a:effectLst/>
        </p:spPr>
      </p:cxnSp>
      <p:grpSp>
        <p:nvGrpSpPr>
          <p:cNvPr id="12" name="Group 11"/>
          <p:cNvGrpSpPr/>
          <p:nvPr/>
        </p:nvGrpSpPr>
        <p:grpSpPr>
          <a:xfrm>
            <a:off x="3918640" y="1399807"/>
            <a:ext cx="4650114" cy="518469"/>
            <a:chOff x="6706372" y="2903554"/>
            <a:chExt cx="4650114" cy="518469"/>
          </a:xfrm>
        </p:grpSpPr>
        <p:sp>
          <p:nvSpPr>
            <p:cNvPr id="13" name="Rectangle 12"/>
            <p:cNvSpPr/>
            <p:nvPr/>
          </p:nvSpPr>
          <p:spPr>
            <a:xfrm>
              <a:off x="6708399" y="2951059"/>
              <a:ext cx="4648087" cy="427963"/>
            </a:xfrm>
            <a:prstGeom prst="rect">
              <a:avLst/>
            </a:prstGeom>
            <a:pattFill prst="ltVert">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sp>
          <p:nvSpPr>
            <p:cNvPr id="14" name="Rectangle 13"/>
            <p:cNvSpPr/>
            <p:nvPr/>
          </p:nvSpPr>
          <p:spPr>
            <a:xfrm>
              <a:off x="6706372" y="2903554"/>
              <a:ext cx="4650114" cy="47503"/>
            </a:xfrm>
            <a:prstGeom prst="rect">
              <a:avLst/>
            </a:prstGeom>
            <a:pattFill prst="wdDnDiag">
              <a:fgClr>
                <a:sysClr val="windowText" lastClr="000000"/>
              </a:fgClr>
              <a:bgClr>
                <a:sysClr val="window" lastClr="FFFFFF"/>
              </a:bgClr>
            </a:patt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sp>
          <p:nvSpPr>
            <p:cNvPr id="15" name="Rectangle 14"/>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6" name="Oval 15"/>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nvGrpSpPr>
            <p:cNvPr id="17" name="Group 16"/>
            <p:cNvGrpSpPr/>
            <p:nvPr/>
          </p:nvGrpSpPr>
          <p:grpSpPr>
            <a:xfrm>
              <a:off x="7756205" y="2946554"/>
              <a:ext cx="243718" cy="432469"/>
              <a:chOff x="6979859" y="2946554"/>
              <a:chExt cx="243718" cy="432469"/>
            </a:xfrm>
          </p:grpSpPr>
          <p:sp>
            <p:nvSpPr>
              <p:cNvPr id="31" name="Rectangle 30"/>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2" name="Oval 31"/>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grpSp>
          <p:nvGrpSpPr>
            <p:cNvPr id="18" name="Group 17"/>
            <p:cNvGrpSpPr/>
            <p:nvPr/>
          </p:nvGrpSpPr>
          <p:grpSpPr>
            <a:xfrm>
              <a:off x="8532551" y="2946554"/>
              <a:ext cx="243718" cy="432469"/>
              <a:chOff x="6979859" y="2946554"/>
              <a:chExt cx="243718" cy="432469"/>
            </a:xfrm>
          </p:grpSpPr>
          <p:sp>
            <p:nvSpPr>
              <p:cNvPr id="29" name="Rectangle 28"/>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30" name="Oval 29"/>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grpSp>
          <p:nvGrpSpPr>
            <p:cNvPr id="19" name="Group 18"/>
            <p:cNvGrpSpPr/>
            <p:nvPr/>
          </p:nvGrpSpPr>
          <p:grpSpPr>
            <a:xfrm>
              <a:off x="9308897" y="2946554"/>
              <a:ext cx="243718" cy="432469"/>
              <a:chOff x="6979859" y="2946554"/>
              <a:chExt cx="243718" cy="432469"/>
            </a:xfrm>
          </p:grpSpPr>
          <p:sp>
            <p:nvSpPr>
              <p:cNvPr id="27" name="Rectangle 26"/>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8" name="Oval 27"/>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grpSp>
          <p:nvGrpSpPr>
            <p:cNvPr id="20" name="Group 19"/>
            <p:cNvGrpSpPr/>
            <p:nvPr/>
          </p:nvGrpSpPr>
          <p:grpSpPr>
            <a:xfrm>
              <a:off x="10085243" y="2946554"/>
              <a:ext cx="243718" cy="432469"/>
              <a:chOff x="6979859" y="2946554"/>
              <a:chExt cx="243718" cy="432469"/>
            </a:xfrm>
          </p:grpSpPr>
          <p:sp>
            <p:nvSpPr>
              <p:cNvPr id="25" name="Rectangle 24"/>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6" name="Oval 25"/>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grpSp>
          <p:nvGrpSpPr>
            <p:cNvPr id="21" name="Group 20"/>
            <p:cNvGrpSpPr/>
            <p:nvPr/>
          </p:nvGrpSpPr>
          <p:grpSpPr>
            <a:xfrm>
              <a:off x="10861589" y="2946554"/>
              <a:ext cx="243718" cy="432469"/>
              <a:chOff x="6979859" y="2946554"/>
              <a:chExt cx="243718" cy="432469"/>
            </a:xfrm>
          </p:grpSpPr>
          <p:sp>
            <p:nvSpPr>
              <p:cNvPr id="23" name="Rectangle 22"/>
              <p:cNvSpPr/>
              <p:nvPr/>
            </p:nvSpPr>
            <p:spPr>
              <a:xfrm>
                <a:off x="6979859" y="2946554"/>
                <a:ext cx="243718" cy="432469"/>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24" name="Oval 23"/>
              <p:cNvSpPr/>
              <p:nvPr/>
            </p:nvSpPr>
            <p:spPr>
              <a:xfrm>
                <a:off x="7025518" y="3076791"/>
                <a:ext cx="147888" cy="167009"/>
              </a:xfrm>
              <a:prstGeom prst="ellipse">
                <a:avLst/>
              </a:prstGeom>
              <a:solidFill>
                <a:sysClr val="window" lastClr="FFFFFF"/>
              </a:solidFill>
              <a:ln w="34925" cap="flat" cmpd="sng" algn="ctr">
                <a:solidFill>
                  <a:srgbClr val="C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sp>
          <p:nvSpPr>
            <p:cNvPr id="22" name="Rectangle 21"/>
            <p:cNvSpPr/>
            <p:nvPr/>
          </p:nvSpPr>
          <p:spPr>
            <a:xfrm>
              <a:off x="6706372" y="3374520"/>
              <a:ext cx="4650114" cy="47503"/>
            </a:xfrm>
            <a:prstGeom prst="rect">
              <a:avLst/>
            </a:prstGeom>
            <a:pattFill prst="wdDnDiag">
              <a:fgClr>
                <a:sysClr val="windowText" lastClr="000000"/>
              </a:fgClr>
              <a:bgClr>
                <a:sysClr val="window" lastClr="FFFFFF"/>
              </a:bgClr>
            </a:patt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0" dirty="0">
                <a:solidFill>
                  <a:prstClr val="white"/>
                </a:solidFill>
                <a:latin typeface="Calibri" panose="020F0502020204030204"/>
              </a:endParaRPr>
            </a:p>
          </p:txBody>
        </p:sp>
      </p:grpSp>
      <p:cxnSp>
        <p:nvCxnSpPr>
          <p:cNvPr id="33" name="Straight Connector 32"/>
          <p:cNvCxnSpPr>
            <a:stCxn id="8" idx="2"/>
            <a:endCxn id="16" idx="2"/>
          </p:cNvCxnSpPr>
          <p:nvPr/>
        </p:nvCxnSpPr>
        <p:spPr>
          <a:xfrm>
            <a:off x="3810901" y="1154916"/>
            <a:ext cx="426885" cy="501633"/>
          </a:xfrm>
          <a:prstGeom prst="line">
            <a:avLst/>
          </a:prstGeom>
          <a:noFill/>
          <a:ln w="6350" cap="flat" cmpd="sng" algn="ctr">
            <a:solidFill>
              <a:sysClr val="windowText" lastClr="000000"/>
            </a:solidFill>
            <a:prstDash val="solid"/>
            <a:miter lim="800000"/>
          </a:ln>
          <a:effectLst/>
        </p:spPr>
      </p:cxnSp>
      <p:cxnSp>
        <p:nvCxnSpPr>
          <p:cNvPr id="34" name="Straight Connector 33"/>
          <p:cNvCxnSpPr>
            <a:stCxn id="8" idx="2"/>
            <a:endCxn id="32" idx="2"/>
          </p:cNvCxnSpPr>
          <p:nvPr/>
        </p:nvCxnSpPr>
        <p:spPr>
          <a:xfrm>
            <a:off x="3810901" y="1154916"/>
            <a:ext cx="1203231" cy="501633"/>
          </a:xfrm>
          <a:prstGeom prst="line">
            <a:avLst/>
          </a:prstGeom>
          <a:noFill/>
          <a:ln w="6350" cap="flat" cmpd="sng" algn="ctr">
            <a:solidFill>
              <a:sysClr val="windowText" lastClr="000000"/>
            </a:solidFill>
            <a:prstDash val="solid"/>
            <a:miter lim="800000"/>
          </a:ln>
          <a:effectLst/>
        </p:spPr>
      </p:cxnSp>
      <p:cxnSp>
        <p:nvCxnSpPr>
          <p:cNvPr id="35" name="Straight Connector 34"/>
          <p:cNvCxnSpPr>
            <a:stCxn id="6" idx="2"/>
          </p:cNvCxnSpPr>
          <p:nvPr/>
        </p:nvCxnSpPr>
        <p:spPr>
          <a:xfrm>
            <a:off x="6858000" y="1066800"/>
            <a:ext cx="131154" cy="780915"/>
          </a:xfrm>
          <a:prstGeom prst="line">
            <a:avLst/>
          </a:prstGeom>
          <a:noFill/>
          <a:ln w="6350" cap="flat" cmpd="sng" algn="ctr">
            <a:solidFill>
              <a:sysClr val="windowText" lastClr="000000"/>
            </a:solidFill>
            <a:prstDash val="solid"/>
            <a:miter lim="800000"/>
          </a:ln>
          <a:effectLst/>
        </p:spPr>
      </p:cxnSp>
      <p:pic>
        <p:nvPicPr>
          <p:cNvPr id="36" name="Picture 35"/>
          <p:cNvPicPr>
            <a:picLocks noChangeAspect="1"/>
          </p:cNvPicPr>
          <p:nvPr/>
        </p:nvPicPr>
        <p:blipFill>
          <a:blip r:embed="rId2"/>
          <a:stretch>
            <a:fillRect/>
          </a:stretch>
        </p:blipFill>
        <p:spPr>
          <a:xfrm>
            <a:off x="3221448" y="2365589"/>
            <a:ext cx="2781300" cy="2073776"/>
          </a:xfrm>
          <a:prstGeom prst="rect">
            <a:avLst/>
          </a:prstGeom>
        </p:spPr>
      </p:pic>
      <p:pic>
        <p:nvPicPr>
          <p:cNvPr id="37" name="Picture 3" descr="image006"/>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19800" y="2349778"/>
            <a:ext cx="3048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rotWithShape="1">
          <a:blip r:embed="rId4" cstate="screen">
            <a:extLst>
              <a:ext uri="{28A0092B-C50C-407E-A947-70E740481C1C}">
                <a14:useLocalDpi xmlns:a14="http://schemas.microsoft.com/office/drawing/2010/main"/>
              </a:ext>
            </a:extLst>
          </a:blip>
          <a:srcRect b="31139"/>
          <a:stretch/>
        </p:blipFill>
        <p:spPr>
          <a:xfrm>
            <a:off x="6019800" y="3657600"/>
            <a:ext cx="3063778" cy="1574496"/>
          </a:xfrm>
          <a:prstGeom prst="rect">
            <a:avLst/>
          </a:prstGeom>
        </p:spPr>
      </p:pic>
      <p:sp>
        <p:nvSpPr>
          <p:cNvPr id="39" name="TextBox 38"/>
          <p:cNvSpPr txBox="1"/>
          <p:nvPr/>
        </p:nvSpPr>
        <p:spPr>
          <a:xfrm>
            <a:off x="4266478" y="2048999"/>
            <a:ext cx="2149050"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Conductive Bracket/Saddle</a:t>
            </a:r>
          </a:p>
        </p:txBody>
      </p:sp>
      <p:cxnSp>
        <p:nvCxnSpPr>
          <p:cNvPr id="40" name="Straight Connector 39"/>
          <p:cNvCxnSpPr>
            <a:stCxn id="39" idx="3"/>
            <a:endCxn id="27" idx="1"/>
          </p:cNvCxnSpPr>
          <p:nvPr/>
        </p:nvCxnSpPr>
        <p:spPr>
          <a:xfrm flipV="1">
            <a:off x="6415528" y="1659042"/>
            <a:ext cx="105637" cy="543846"/>
          </a:xfrm>
          <a:prstGeom prst="line">
            <a:avLst/>
          </a:prstGeom>
          <a:noFill/>
          <a:ln w="6350" cap="flat" cmpd="sng" algn="ctr">
            <a:solidFill>
              <a:sysClr val="windowText" lastClr="000000"/>
            </a:solidFill>
            <a:prstDash val="solid"/>
            <a:miter lim="800000"/>
          </a:ln>
          <a:effectLst/>
        </p:spPr>
      </p:cxnSp>
      <p:sp>
        <p:nvSpPr>
          <p:cNvPr id="41" name="TextBox 40"/>
          <p:cNvSpPr txBox="1"/>
          <p:nvPr/>
        </p:nvSpPr>
        <p:spPr>
          <a:xfrm>
            <a:off x="6019003" y="4932022"/>
            <a:ext cx="1464696"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white"/>
                </a:solidFill>
                <a:latin typeface="Calibri"/>
                <a:ea typeface="+mn-ea"/>
              </a:rPr>
              <a:t>Bracket Assembly</a:t>
            </a:r>
          </a:p>
        </p:txBody>
      </p:sp>
      <p:sp>
        <p:nvSpPr>
          <p:cNvPr id="42" name="TextBox 41"/>
          <p:cNvSpPr txBox="1"/>
          <p:nvPr/>
        </p:nvSpPr>
        <p:spPr>
          <a:xfrm>
            <a:off x="6043530" y="3282683"/>
            <a:ext cx="1141659"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Cross Section</a:t>
            </a:r>
          </a:p>
        </p:txBody>
      </p:sp>
      <p:sp>
        <p:nvSpPr>
          <p:cNvPr id="43" name="TextBox 91"/>
          <p:cNvSpPr txBox="1"/>
          <p:nvPr/>
        </p:nvSpPr>
        <p:spPr>
          <a:xfrm>
            <a:off x="8308400" y="1905000"/>
            <a:ext cx="68320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400" b="0" i="1" dirty="0">
                <a:solidFill>
                  <a:prstClr val="black"/>
                </a:solidFill>
                <a:latin typeface="Calibri" panose="020F0502020204030204"/>
              </a:rPr>
              <a:t>~1.00’’</a:t>
            </a:r>
          </a:p>
        </p:txBody>
      </p:sp>
      <p:pic>
        <p:nvPicPr>
          <p:cNvPr id="44" name="Picture 4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21448" y="4485907"/>
            <a:ext cx="2781300" cy="1781376"/>
          </a:xfrm>
          <a:prstGeom prst="rect">
            <a:avLst/>
          </a:prstGeom>
        </p:spPr>
      </p:pic>
      <p:pic>
        <p:nvPicPr>
          <p:cNvPr id="45" name="Picture 4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78948" y="5286007"/>
            <a:ext cx="2286000" cy="1318546"/>
          </a:xfrm>
          <a:prstGeom prst="rect">
            <a:avLst/>
          </a:prstGeom>
        </p:spPr>
      </p:pic>
      <p:sp>
        <p:nvSpPr>
          <p:cNvPr id="46" name="TextBox 45"/>
          <p:cNvSpPr txBox="1"/>
          <p:nvPr/>
        </p:nvSpPr>
        <p:spPr>
          <a:xfrm>
            <a:off x="6040848" y="6314707"/>
            <a:ext cx="1367682"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Test Orientation</a:t>
            </a:r>
          </a:p>
        </p:txBody>
      </p:sp>
      <p:sp>
        <p:nvSpPr>
          <p:cNvPr id="47" name="TextBox 46"/>
          <p:cNvSpPr txBox="1"/>
          <p:nvPr/>
        </p:nvSpPr>
        <p:spPr>
          <a:xfrm>
            <a:off x="4897848" y="4600207"/>
            <a:ext cx="1112805"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white"/>
                </a:solidFill>
                <a:latin typeface="Calibri"/>
                <a:ea typeface="+mn-ea"/>
              </a:rPr>
              <a:t>ISS Deployed</a:t>
            </a:r>
          </a:p>
        </p:txBody>
      </p:sp>
    </p:spTree>
    <p:extLst>
      <p:ext uri="{BB962C8B-B14F-4D97-AF65-F5344CB8AC3E}">
        <p14:creationId xmlns:p14="http://schemas.microsoft.com/office/powerpoint/2010/main" val="271192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467963" y="876300"/>
            <a:ext cx="4676037" cy="4634896"/>
          </a:xfrm>
          <a:prstGeom prst="rect">
            <a:avLst/>
          </a:prstGeom>
        </p:spPr>
      </p:pic>
      <p:sp>
        <p:nvSpPr>
          <p:cNvPr id="2" name="Title 1"/>
          <p:cNvSpPr>
            <a:spLocks noGrp="1"/>
          </p:cNvSpPr>
          <p:nvPr>
            <p:ph type="title"/>
          </p:nvPr>
        </p:nvSpPr>
        <p:spPr/>
        <p:txBody>
          <a:bodyPr/>
          <a:lstStyle/>
          <a:p>
            <a:r>
              <a:rPr lang="en-US" b="0" dirty="0"/>
              <a:t>Thermal Radiator Panel Design</a:t>
            </a:r>
            <a:endParaRPr lang="en-US" dirty="0"/>
          </a:p>
        </p:txBody>
      </p:sp>
      <p:sp>
        <p:nvSpPr>
          <p:cNvPr id="4" name="Footer Placeholder 3"/>
          <p:cNvSpPr>
            <a:spLocks noGrp="1"/>
          </p:cNvSpPr>
          <p:nvPr>
            <p:ph type="ftr" sz="quarter" idx="11"/>
          </p:nvPr>
        </p:nvSpPr>
        <p:spPr>
          <a:xfrm>
            <a:off x="2743200" y="6532685"/>
            <a:ext cx="3657600" cy="304800"/>
          </a:xfrm>
        </p:spPr>
        <p:txBody>
          <a:bodyPr/>
          <a:lstStyle/>
          <a:p>
            <a:r>
              <a:rPr lang="en-US" dirty="0"/>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8</a:t>
            </a:fld>
            <a:endParaRPr lang="en-US" dirty="0"/>
          </a:p>
        </p:txBody>
      </p:sp>
      <p:grpSp>
        <p:nvGrpSpPr>
          <p:cNvPr id="79" name="Group 78"/>
          <p:cNvGrpSpPr/>
          <p:nvPr/>
        </p:nvGrpSpPr>
        <p:grpSpPr>
          <a:xfrm>
            <a:off x="2781300" y="1181100"/>
            <a:ext cx="145498" cy="862504"/>
            <a:chOff x="1956658" y="632258"/>
            <a:chExt cx="145498" cy="862504"/>
          </a:xfrm>
        </p:grpSpPr>
        <p:cxnSp>
          <p:nvCxnSpPr>
            <p:cNvPr id="80" name="Straight Connector 79"/>
            <p:cNvCxnSpPr/>
            <p:nvPr/>
          </p:nvCxnSpPr>
          <p:spPr>
            <a:xfrm flipV="1">
              <a:off x="1956658" y="632258"/>
              <a:ext cx="0" cy="856321"/>
            </a:xfrm>
            <a:prstGeom prst="line">
              <a:avLst/>
            </a:prstGeom>
            <a:noFill/>
            <a:ln w="6350" cap="flat" cmpd="sng" algn="ctr">
              <a:solidFill>
                <a:srgbClr val="5B9BD5"/>
              </a:solidFill>
              <a:prstDash val="dash"/>
              <a:miter lim="800000"/>
            </a:ln>
            <a:effectLst/>
          </p:spPr>
        </p:cxnSp>
        <p:cxnSp>
          <p:nvCxnSpPr>
            <p:cNvPr id="81" name="Straight Connector 80"/>
            <p:cNvCxnSpPr/>
            <p:nvPr/>
          </p:nvCxnSpPr>
          <p:spPr>
            <a:xfrm flipV="1">
              <a:off x="2102156" y="638441"/>
              <a:ext cx="0" cy="856321"/>
            </a:xfrm>
            <a:prstGeom prst="line">
              <a:avLst/>
            </a:prstGeom>
            <a:noFill/>
            <a:ln w="6350" cap="flat" cmpd="sng" algn="ctr">
              <a:solidFill>
                <a:srgbClr val="5B9BD5"/>
              </a:solidFill>
              <a:prstDash val="dash"/>
              <a:miter lim="800000"/>
            </a:ln>
            <a:effectLst/>
          </p:spPr>
        </p:cxnSp>
      </p:grpSp>
      <p:sp>
        <p:nvSpPr>
          <p:cNvPr id="83" name="Rectangle 82"/>
          <p:cNvSpPr/>
          <p:nvPr/>
        </p:nvSpPr>
        <p:spPr>
          <a:xfrm>
            <a:off x="1447800" y="2057400"/>
            <a:ext cx="1740889" cy="1722966"/>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84" name="Group 83"/>
          <p:cNvGrpSpPr/>
          <p:nvPr/>
        </p:nvGrpSpPr>
        <p:grpSpPr>
          <a:xfrm>
            <a:off x="1925147" y="2057400"/>
            <a:ext cx="1312096" cy="1722966"/>
            <a:chOff x="5939193" y="4766953"/>
            <a:chExt cx="1312096" cy="1722966"/>
          </a:xfrm>
        </p:grpSpPr>
        <p:sp>
          <p:nvSpPr>
            <p:cNvPr id="94" name="Rectangle 93"/>
            <p:cNvSpPr/>
            <p:nvPr/>
          </p:nvSpPr>
          <p:spPr>
            <a:xfrm>
              <a:off x="593919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5" name="Rectangle 94"/>
            <p:cNvSpPr/>
            <p:nvPr/>
          </p:nvSpPr>
          <p:spPr>
            <a:xfrm>
              <a:off x="611276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6" name="Rectangle 95"/>
            <p:cNvSpPr/>
            <p:nvPr/>
          </p:nvSpPr>
          <p:spPr>
            <a:xfrm>
              <a:off x="628633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7" name="Rectangle 96"/>
            <p:cNvSpPr/>
            <p:nvPr/>
          </p:nvSpPr>
          <p:spPr>
            <a:xfrm>
              <a:off x="645990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8" name="Rectangle 97"/>
            <p:cNvSpPr/>
            <p:nvPr/>
          </p:nvSpPr>
          <p:spPr>
            <a:xfrm>
              <a:off x="663347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99" name="Rectangle 98"/>
            <p:cNvSpPr/>
            <p:nvPr/>
          </p:nvSpPr>
          <p:spPr>
            <a:xfrm>
              <a:off x="680704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00" name="Rectangle 99"/>
            <p:cNvSpPr/>
            <p:nvPr/>
          </p:nvSpPr>
          <p:spPr>
            <a:xfrm>
              <a:off x="698061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01" name="Rectangle 100"/>
            <p:cNvSpPr/>
            <p:nvPr/>
          </p:nvSpPr>
          <p:spPr>
            <a:xfrm>
              <a:off x="7154183" y="4766953"/>
              <a:ext cx="97106"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grpSp>
        <p:nvGrpSpPr>
          <p:cNvPr id="85" name="Group 84"/>
          <p:cNvGrpSpPr/>
          <p:nvPr/>
        </p:nvGrpSpPr>
        <p:grpSpPr>
          <a:xfrm flipH="1">
            <a:off x="1404795" y="2057400"/>
            <a:ext cx="470342" cy="1722966"/>
            <a:chOff x="5939193" y="4766953"/>
            <a:chExt cx="470342" cy="1722966"/>
          </a:xfrm>
        </p:grpSpPr>
        <p:sp>
          <p:nvSpPr>
            <p:cNvPr id="86" name="Rectangle 85"/>
            <p:cNvSpPr/>
            <p:nvPr/>
          </p:nvSpPr>
          <p:spPr>
            <a:xfrm>
              <a:off x="593919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87" name="Rectangle 86"/>
            <p:cNvSpPr/>
            <p:nvPr/>
          </p:nvSpPr>
          <p:spPr>
            <a:xfrm>
              <a:off x="611276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88" name="Rectangle 87"/>
            <p:cNvSpPr/>
            <p:nvPr/>
          </p:nvSpPr>
          <p:spPr>
            <a:xfrm>
              <a:off x="6286333" y="4766953"/>
              <a:ext cx="123202" cy="172296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sp>
        <p:nvSpPr>
          <p:cNvPr id="102" name="Rectangle 101"/>
          <p:cNvSpPr/>
          <p:nvPr/>
        </p:nvSpPr>
        <p:spPr>
          <a:xfrm>
            <a:off x="1371600" y="4122734"/>
            <a:ext cx="1860479" cy="129866"/>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03" name="Rectangle 102"/>
          <p:cNvSpPr/>
          <p:nvPr/>
        </p:nvSpPr>
        <p:spPr>
          <a:xfrm>
            <a:off x="1371601" y="1585600"/>
            <a:ext cx="1860479" cy="128900"/>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grpSp>
        <p:nvGrpSpPr>
          <p:cNvPr id="104" name="Group 103"/>
          <p:cNvGrpSpPr/>
          <p:nvPr/>
        </p:nvGrpSpPr>
        <p:grpSpPr>
          <a:xfrm>
            <a:off x="1564405" y="1713487"/>
            <a:ext cx="1557968" cy="342900"/>
            <a:chOff x="5867400" y="1943100"/>
            <a:chExt cx="1028700" cy="228600"/>
          </a:xfrm>
        </p:grpSpPr>
        <p:cxnSp>
          <p:nvCxnSpPr>
            <p:cNvPr id="110" name="Straight Arrow Connector 109"/>
            <p:cNvCxnSpPr/>
            <p:nvPr/>
          </p:nvCxnSpPr>
          <p:spPr>
            <a:xfrm flipV="1">
              <a:off x="58674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1" name="Straight Arrow Connector 110"/>
            <p:cNvCxnSpPr/>
            <p:nvPr/>
          </p:nvCxnSpPr>
          <p:spPr>
            <a:xfrm flipV="1">
              <a:off x="59817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2" name="Straight Arrow Connector 111"/>
            <p:cNvCxnSpPr/>
            <p:nvPr/>
          </p:nvCxnSpPr>
          <p:spPr>
            <a:xfrm flipV="1">
              <a:off x="60960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3" name="Straight Arrow Connector 112"/>
            <p:cNvCxnSpPr/>
            <p:nvPr/>
          </p:nvCxnSpPr>
          <p:spPr>
            <a:xfrm flipV="1">
              <a:off x="62103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4" name="Straight Arrow Connector 113"/>
            <p:cNvCxnSpPr/>
            <p:nvPr/>
          </p:nvCxnSpPr>
          <p:spPr>
            <a:xfrm flipV="1">
              <a:off x="63246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5" name="Straight Arrow Connector 114"/>
            <p:cNvCxnSpPr/>
            <p:nvPr/>
          </p:nvCxnSpPr>
          <p:spPr>
            <a:xfrm flipV="1">
              <a:off x="64389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6" name="Straight Arrow Connector 115"/>
            <p:cNvCxnSpPr/>
            <p:nvPr/>
          </p:nvCxnSpPr>
          <p:spPr>
            <a:xfrm flipV="1">
              <a:off x="65532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7" name="Straight Arrow Connector 116"/>
            <p:cNvCxnSpPr/>
            <p:nvPr/>
          </p:nvCxnSpPr>
          <p:spPr>
            <a:xfrm flipV="1">
              <a:off x="66675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8" name="Straight Arrow Connector 117"/>
            <p:cNvCxnSpPr/>
            <p:nvPr/>
          </p:nvCxnSpPr>
          <p:spPr>
            <a:xfrm flipV="1">
              <a:off x="67818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19" name="Straight Arrow Connector 118"/>
            <p:cNvCxnSpPr/>
            <p:nvPr/>
          </p:nvCxnSpPr>
          <p:spPr>
            <a:xfrm flipV="1">
              <a:off x="6896100" y="1943100"/>
              <a:ext cx="0" cy="228600"/>
            </a:xfrm>
            <a:prstGeom prst="straightConnector1">
              <a:avLst/>
            </a:prstGeom>
            <a:noFill/>
            <a:ln w="15875" cap="flat" cmpd="sng" algn="ctr">
              <a:solidFill>
                <a:srgbClr val="C00000"/>
              </a:solidFill>
              <a:prstDash val="solid"/>
              <a:miter lim="800000"/>
              <a:tailEnd type="arrow"/>
            </a:ln>
            <a:effectLst/>
          </p:spPr>
        </p:cxnSp>
      </p:grpSp>
      <p:grpSp>
        <p:nvGrpSpPr>
          <p:cNvPr id="120" name="Group 119"/>
          <p:cNvGrpSpPr/>
          <p:nvPr/>
        </p:nvGrpSpPr>
        <p:grpSpPr>
          <a:xfrm>
            <a:off x="1553916" y="3779834"/>
            <a:ext cx="1557968" cy="342900"/>
            <a:chOff x="5867400" y="1943100"/>
            <a:chExt cx="1028700" cy="228600"/>
          </a:xfrm>
        </p:grpSpPr>
        <p:cxnSp>
          <p:nvCxnSpPr>
            <p:cNvPr id="126" name="Straight Arrow Connector 125"/>
            <p:cNvCxnSpPr/>
            <p:nvPr/>
          </p:nvCxnSpPr>
          <p:spPr>
            <a:xfrm flipV="1">
              <a:off x="58674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27" name="Straight Arrow Connector 126"/>
            <p:cNvCxnSpPr/>
            <p:nvPr/>
          </p:nvCxnSpPr>
          <p:spPr>
            <a:xfrm flipV="1">
              <a:off x="59817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28" name="Straight Arrow Connector 127"/>
            <p:cNvCxnSpPr/>
            <p:nvPr/>
          </p:nvCxnSpPr>
          <p:spPr>
            <a:xfrm flipV="1">
              <a:off x="60960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29" name="Straight Arrow Connector 128"/>
            <p:cNvCxnSpPr/>
            <p:nvPr/>
          </p:nvCxnSpPr>
          <p:spPr>
            <a:xfrm flipV="1">
              <a:off x="62103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0" name="Straight Arrow Connector 129"/>
            <p:cNvCxnSpPr/>
            <p:nvPr/>
          </p:nvCxnSpPr>
          <p:spPr>
            <a:xfrm flipV="1">
              <a:off x="63246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1" name="Straight Arrow Connector 130"/>
            <p:cNvCxnSpPr/>
            <p:nvPr/>
          </p:nvCxnSpPr>
          <p:spPr>
            <a:xfrm flipV="1">
              <a:off x="64389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2" name="Straight Arrow Connector 131"/>
            <p:cNvCxnSpPr/>
            <p:nvPr/>
          </p:nvCxnSpPr>
          <p:spPr>
            <a:xfrm flipV="1">
              <a:off x="65532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3" name="Straight Arrow Connector 132"/>
            <p:cNvCxnSpPr/>
            <p:nvPr/>
          </p:nvCxnSpPr>
          <p:spPr>
            <a:xfrm flipV="1">
              <a:off x="66675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4" name="Straight Arrow Connector 133"/>
            <p:cNvCxnSpPr/>
            <p:nvPr/>
          </p:nvCxnSpPr>
          <p:spPr>
            <a:xfrm flipV="1">
              <a:off x="6781800" y="1943100"/>
              <a:ext cx="0" cy="228600"/>
            </a:xfrm>
            <a:prstGeom prst="straightConnector1">
              <a:avLst/>
            </a:prstGeom>
            <a:noFill/>
            <a:ln w="15875" cap="flat" cmpd="sng" algn="ctr">
              <a:solidFill>
                <a:srgbClr val="C00000"/>
              </a:solidFill>
              <a:prstDash val="solid"/>
              <a:miter lim="800000"/>
              <a:tailEnd type="arrow"/>
            </a:ln>
            <a:effectLst/>
          </p:spPr>
        </p:cxnSp>
        <p:cxnSp>
          <p:nvCxnSpPr>
            <p:cNvPr id="135" name="Straight Arrow Connector 134"/>
            <p:cNvCxnSpPr/>
            <p:nvPr/>
          </p:nvCxnSpPr>
          <p:spPr>
            <a:xfrm flipV="1">
              <a:off x="6896100" y="1943100"/>
              <a:ext cx="0" cy="228600"/>
            </a:xfrm>
            <a:prstGeom prst="straightConnector1">
              <a:avLst/>
            </a:prstGeom>
            <a:noFill/>
            <a:ln w="15875" cap="flat" cmpd="sng" algn="ctr">
              <a:solidFill>
                <a:srgbClr val="C00000"/>
              </a:solidFill>
              <a:prstDash val="solid"/>
              <a:miter lim="800000"/>
              <a:tailEnd type="arrow"/>
            </a:ln>
            <a:effectLst/>
          </p:spPr>
        </p:cxnSp>
      </p:grpSp>
      <p:cxnSp>
        <p:nvCxnSpPr>
          <p:cNvPr id="137" name="Straight Arrow Connector 136"/>
          <p:cNvCxnSpPr/>
          <p:nvPr/>
        </p:nvCxnSpPr>
        <p:spPr>
          <a:xfrm>
            <a:off x="838201" y="4182929"/>
            <a:ext cx="531361" cy="0"/>
          </a:xfrm>
          <a:prstGeom prst="straightConnector1">
            <a:avLst/>
          </a:prstGeom>
          <a:noFill/>
          <a:ln w="15875" cap="flat" cmpd="sng" algn="ctr">
            <a:solidFill>
              <a:srgbClr val="C00000"/>
            </a:solidFill>
            <a:prstDash val="solid"/>
            <a:miter lim="800000"/>
            <a:tailEnd type="arrow"/>
          </a:ln>
          <a:effectLst/>
        </p:spPr>
      </p:cxnSp>
      <p:sp>
        <p:nvSpPr>
          <p:cNvPr id="138" name="TextBox 137"/>
          <p:cNvSpPr txBox="1"/>
          <p:nvPr/>
        </p:nvSpPr>
        <p:spPr>
          <a:xfrm>
            <a:off x="1485900" y="1295400"/>
            <a:ext cx="842923"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Manifold</a:t>
            </a:r>
          </a:p>
        </p:txBody>
      </p:sp>
      <p:sp>
        <p:nvSpPr>
          <p:cNvPr id="139" name="TextBox 138"/>
          <p:cNvSpPr txBox="1"/>
          <p:nvPr/>
        </p:nvSpPr>
        <p:spPr>
          <a:xfrm>
            <a:off x="419100" y="1447800"/>
            <a:ext cx="455574"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Out</a:t>
            </a:r>
          </a:p>
        </p:txBody>
      </p:sp>
      <p:sp>
        <p:nvSpPr>
          <p:cNvPr id="140" name="TextBox 139"/>
          <p:cNvSpPr txBox="1"/>
          <p:nvPr/>
        </p:nvSpPr>
        <p:spPr>
          <a:xfrm>
            <a:off x="515677" y="4029040"/>
            <a:ext cx="322524"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In</a:t>
            </a:r>
          </a:p>
        </p:txBody>
      </p:sp>
      <p:cxnSp>
        <p:nvCxnSpPr>
          <p:cNvPr id="141" name="Straight Connector 140"/>
          <p:cNvCxnSpPr/>
          <p:nvPr/>
        </p:nvCxnSpPr>
        <p:spPr>
          <a:xfrm>
            <a:off x="3232080" y="2056387"/>
            <a:ext cx="1008889" cy="0"/>
          </a:xfrm>
          <a:prstGeom prst="line">
            <a:avLst/>
          </a:prstGeom>
          <a:noFill/>
          <a:ln w="6350" cap="flat" cmpd="sng" algn="ctr">
            <a:solidFill>
              <a:srgbClr val="5B9BD5"/>
            </a:solidFill>
            <a:prstDash val="dash"/>
            <a:miter lim="800000"/>
          </a:ln>
          <a:effectLst/>
        </p:spPr>
      </p:cxnSp>
      <p:cxnSp>
        <p:nvCxnSpPr>
          <p:cNvPr id="142" name="Straight Connector 141"/>
          <p:cNvCxnSpPr/>
          <p:nvPr/>
        </p:nvCxnSpPr>
        <p:spPr>
          <a:xfrm>
            <a:off x="3258996" y="3779834"/>
            <a:ext cx="1008889" cy="0"/>
          </a:xfrm>
          <a:prstGeom prst="line">
            <a:avLst/>
          </a:prstGeom>
          <a:noFill/>
          <a:ln w="6350" cap="flat" cmpd="sng" algn="ctr">
            <a:solidFill>
              <a:srgbClr val="5B9BD5"/>
            </a:solidFill>
            <a:prstDash val="dash"/>
            <a:miter lim="800000"/>
          </a:ln>
          <a:effectLst/>
        </p:spPr>
      </p:cxnSp>
      <p:cxnSp>
        <p:nvCxnSpPr>
          <p:cNvPr id="143" name="Straight Connector 142"/>
          <p:cNvCxnSpPr/>
          <p:nvPr/>
        </p:nvCxnSpPr>
        <p:spPr>
          <a:xfrm>
            <a:off x="1371601" y="4336817"/>
            <a:ext cx="0" cy="511880"/>
          </a:xfrm>
          <a:prstGeom prst="line">
            <a:avLst/>
          </a:prstGeom>
          <a:noFill/>
          <a:ln w="6350" cap="flat" cmpd="sng" algn="ctr">
            <a:solidFill>
              <a:srgbClr val="5B9BD5"/>
            </a:solidFill>
            <a:prstDash val="dash"/>
            <a:miter lim="800000"/>
          </a:ln>
          <a:effectLst/>
        </p:spPr>
      </p:cxnSp>
      <p:cxnSp>
        <p:nvCxnSpPr>
          <p:cNvPr id="144" name="Straight Connector 143"/>
          <p:cNvCxnSpPr/>
          <p:nvPr/>
        </p:nvCxnSpPr>
        <p:spPr>
          <a:xfrm>
            <a:off x="3232080" y="4336817"/>
            <a:ext cx="0" cy="511880"/>
          </a:xfrm>
          <a:prstGeom prst="line">
            <a:avLst/>
          </a:prstGeom>
          <a:noFill/>
          <a:ln w="6350" cap="flat" cmpd="sng" algn="ctr">
            <a:solidFill>
              <a:srgbClr val="5B9BD5"/>
            </a:solidFill>
            <a:prstDash val="dash"/>
            <a:miter lim="800000"/>
          </a:ln>
          <a:effectLst/>
        </p:spPr>
      </p:cxnSp>
      <p:cxnSp>
        <p:nvCxnSpPr>
          <p:cNvPr id="145" name="Straight Arrow Connector 144"/>
          <p:cNvCxnSpPr/>
          <p:nvPr/>
        </p:nvCxnSpPr>
        <p:spPr>
          <a:xfrm>
            <a:off x="3649141" y="2056387"/>
            <a:ext cx="0" cy="1723447"/>
          </a:xfrm>
          <a:prstGeom prst="straightConnector1">
            <a:avLst/>
          </a:prstGeom>
          <a:noFill/>
          <a:ln w="6350" cap="flat" cmpd="sng" algn="ctr">
            <a:solidFill>
              <a:srgbClr val="5B9BD5"/>
            </a:solidFill>
            <a:prstDash val="solid"/>
            <a:miter lim="800000"/>
            <a:headEnd type="triangle"/>
            <a:tailEnd type="triangle"/>
          </a:ln>
          <a:effectLst/>
        </p:spPr>
      </p:cxnSp>
      <p:cxnSp>
        <p:nvCxnSpPr>
          <p:cNvPr id="146" name="Straight Arrow Connector 145"/>
          <p:cNvCxnSpPr/>
          <p:nvPr/>
        </p:nvCxnSpPr>
        <p:spPr>
          <a:xfrm>
            <a:off x="1371601" y="4592757"/>
            <a:ext cx="1860479" cy="0"/>
          </a:xfrm>
          <a:prstGeom prst="straightConnector1">
            <a:avLst/>
          </a:prstGeom>
          <a:noFill/>
          <a:ln w="6350" cap="flat" cmpd="sng" algn="ctr">
            <a:solidFill>
              <a:srgbClr val="5B9BD5"/>
            </a:solidFill>
            <a:prstDash val="solid"/>
            <a:miter lim="800000"/>
            <a:headEnd type="triangle"/>
            <a:tailEnd type="triangle"/>
          </a:ln>
          <a:effectLst/>
        </p:spPr>
      </p:cxnSp>
      <p:sp>
        <p:nvSpPr>
          <p:cNvPr id="147" name="TextBox 146"/>
          <p:cNvSpPr txBox="1"/>
          <p:nvPr/>
        </p:nvSpPr>
        <p:spPr>
          <a:xfrm>
            <a:off x="3678538" y="2691674"/>
            <a:ext cx="418704"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3m</a:t>
            </a:r>
          </a:p>
        </p:txBody>
      </p:sp>
      <p:sp>
        <p:nvSpPr>
          <p:cNvPr id="148" name="TextBox 147"/>
          <p:cNvSpPr txBox="1"/>
          <p:nvPr/>
        </p:nvSpPr>
        <p:spPr>
          <a:xfrm>
            <a:off x="2133601" y="4570306"/>
            <a:ext cx="418704"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2m</a:t>
            </a:r>
          </a:p>
        </p:txBody>
      </p:sp>
      <p:cxnSp>
        <p:nvCxnSpPr>
          <p:cNvPr id="149" name="Straight Arrow Connector 148"/>
          <p:cNvCxnSpPr/>
          <p:nvPr/>
        </p:nvCxnSpPr>
        <p:spPr>
          <a:xfrm>
            <a:off x="2514600" y="1405713"/>
            <a:ext cx="268556" cy="0"/>
          </a:xfrm>
          <a:prstGeom prst="straightConnector1">
            <a:avLst/>
          </a:prstGeom>
          <a:noFill/>
          <a:ln w="6350" cap="flat" cmpd="sng" algn="ctr">
            <a:solidFill>
              <a:sysClr val="windowText" lastClr="000000"/>
            </a:solidFill>
            <a:prstDash val="solid"/>
            <a:miter lim="800000"/>
            <a:tailEnd type="triangle"/>
          </a:ln>
          <a:effectLst/>
        </p:spPr>
      </p:cxnSp>
      <p:cxnSp>
        <p:nvCxnSpPr>
          <p:cNvPr id="150" name="Straight Arrow Connector 149"/>
          <p:cNvCxnSpPr/>
          <p:nvPr/>
        </p:nvCxnSpPr>
        <p:spPr>
          <a:xfrm flipH="1">
            <a:off x="2936886" y="1405713"/>
            <a:ext cx="268556" cy="0"/>
          </a:xfrm>
          <a:prstGeom prst="straightConnector1">
            <a:avLst/>
          </a:prstGeom>
          <a:noFill/>
          <a:ln w="6350" cap="flat" cmpd="sng" algn="ctr">
            <a:solidFill>
              <a:sysClr val="windowText" lastClr="000000"/>
            </a:solidFill>
            <a:prstDash val="solid"/>
            <a:miter lim="800000"/>
            <a:tailEnd type="triangle"/>
          </a:ln>
          <a:effectLst/>
        </p:spPr>
      </p:cxnSp>
      <p:sp>
        <p:nvSpPr>
          <p:cNvPr id="151" name="TextBox 150"/>
          <p:cNvSpPr txBox="1"/>
          <p:nvPr/>
        </p:nvSpPr>
        <p:spPr>
          <a:xfrm>
            <a:off x="2396145" y="1102118"/>
            <a:ext cx="348172"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8”</a:t>
            </a:r>
          </a:p>
        </p:txBody>
      </p:sp>
      <p:sp>
        <p:nvSpPr>
          <p:cNvPr id="153" name="Oval 152"/>
          <p:cNvSpPr/>
          <p:nvPr/>
        </p:nvSpPr>
        <p:spPr>
          <a:xfrm>
            <a:off x="5070872" y="5371076"/>
            <a:ext cx="342900" cy="332081"/>
          </a:xfrm>
          <a:prstGeom prst="ellipse">
            <a:avLst/>
          </a:prstGeom>
          <a:noFill/>
          <a:ln w="38100" cap="flat" cmpd="sng" algn="ctr">
            <a:solidFill>
              <a:srgbClr val="C00000"/>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sp>
        <p:nvSpPr>
          <p:cNvPr id="154" name="Oval 153"/>
          <p:cNvSpPr/>
          <p:nvPr/>
        </p:nvSpPr>
        <p:spPr>
          <a:xfrm>
            <a:off x="8742729" y="5371076"/>
            <a:ext cx="342900" cy="332081"/>
          </a:xfrm>
          <a:prstGeom prst="ellipse">
            <a:avLst/>
          </a:prstGeom>
          <a:noFill/>
          <a:ln w="38100" cap="flat" cmpd="sng" algn="ctr">
            <a:solidFill>
              <a:srgbClr val="C00000"/>
            </a:solidFill>
            <a:prstDash val="solid"/>
            <a:miter lim="800000"/>
          </a:ln>
          <a:effectLst/>
        </p:spPr>
        <p:txBody>
          <a:bodyPr rtlCol="0" anchor="ctr"/>
          <a:lstStyle/>
          <a:p>
            <a:pPr eaLnBrk="1" fontAlgn="auto" hangingPunct="1">
              <a:spcBef>
                <a:spcPts val="0"/>
              </a:spcBef>
              <a:spcAft>
                <a:spcPts val="0"/>
              </a:spcAft>
              <a:defRPr/>
            </a:pPr>
            <a:endParaRPr lang="en-US" sz="1800" b="0" kern="0" dirty="0">
              <a:solidFill>
                <a:prstClr val="white"/>
              </a:solidFill>
              <a:latin typeface="Calibri" panose="020F0502020204030204"/>
              <a:ea typeface="+mn-ea"/>
            </a:endParaRPr>
          </a:p>
        </p:txBody>
      </p:sp>
      <p:cxnSp>
        <p:nvCxnSpPr>
          <p:cNvPr id="155" name="Straight Connector 154"/>
          <p:cNvCxnSpPr/>
          <p:nvPr/>
        </p:nvCxnSpPr>
        <p:spPr>
          <a:xfrm>
            <a:off x="5242322" y="5157477"/>
            <a:ext cx="0" cy="685800"/>
          </a:xfrm>
          <a:prstGeom prst="line">
            <a:avLst/>
          </a:prstGeom>
          <a:noFill/>
          <a:ln w="6350" cap="flat" cmpd="sng" algn="ctr">
            <a:solidFill>
              <a:srgbClr val="5B9BD5"/>
            </a:solidFill>
            <a:prstDash val="dash"/>
            <a:miter lim="800000"/>
          </a:ln>
          <a:effectLst/>
        </p:spPr>
      </p:cxnSp>
      <p:cxnSp>
        <p:nvCxnSpPr>
          <p:cNvPr id="156" name="Straight Connector 155"/>
          <p:cNvCxnSpPr/>
          <p:nvPr/>
        </p:nvCxnSpPr>
        <p:spPr>
          <a:xfrm>
            <a:off x="8901698" y="5106403"/>
            <a:ext cx="0" cy="685800"/>
          </a:xfrm>
          <a:prstGeom prst="line">
            <a:avLst/>
          </a:prstGeom>
          <a:noFill/>
          <a:ln w="6350" cap="flat" cmpd="sng" algn="ctr">
            <a:solidFill>
              <a:srgbClr val="5B9BD5"/>
            </a:solidFill>
            <a:prstDash val="dash"/>
            <a:miter lim="800000"/>
          </a:ln>
          <a:effectLst/>
        </p:spPr>
      </p:cxnSp>
      <p:cxnSp>
        <p:nvCxnSpPr>
          <p:cNvPr id="157" name="Straight Arrow Connector 156"/>
          <p:cNvCxnSpPr>
            <a:stCxn id="153" idx="6"/>
            <a:endCxn id="154" idx="2"/>
          </p:cNvCxnSpPr>
          <p:nvPr/>
        </p:nvCxnSpPr>
        <p:spPr>
          <a:xfrm>
            <a:off x="5413772" y="5537117"/>
            <a:ext cx="3328957"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158" name="TextBox 157"/>
          <p:cNvSpPr txBox="1"/>
          <p:nvPr/>
        </p:nvSpPr>
        <p:spPr>
          <a:xfrm>
            <a:off x="6904164" y="5553550"/>
            <a:ext cx="348172" cy="307777"/>
          </a:xfrm>
          <a:prstGeom prst="rect">
            <a:avLst/>
          </a:prstGeom>
          <a:noFill/>
        </p:spPr>
        <p:txBody>
          <a:bodyPr wrap="none" rtlCol="0">
            <a:spAutoFit/>
          </a:bodyPr>
          <a:lstStyle/>
          <a:p>
            <a:pPr algn="l" eaLnBrk="1" fontAlgn="auto" hangingPunct="1">
              <a:spcBef>
                <a:spcPts val="0"/>
              </a:spcBef>
              <a:spcAft>
                <a:spcPts val="0"/>
              </a:spcAft>
              <a:defRPr/>
            </a:pPr>
            <a:r>
              <a:rPr lang="en-US" sz="1400" b="0" i="1" kern="0" dirty="0">
                <a:solidFill>
                  <a:prstClr val="black"/>
                </a:solidFill>
                <a:latin typeface="Calibri"/>
                <a:ea typeface="+mn-ea"/>
              </a:rPr>
              <a:t>8”</a:t>
            </a:r>
          </a:p>
        </p:txBody>
      </p:sp>
      <p:sp>
        <p:nvSpPr>
          <p:cNvPr id="159" name="Content Placeholder 2"/>
          <p:cNvSpPr txBox="1">
            <a:spLocks/>
          </p:cNvSpPr>
          <p:nvPr/>
        </p:nvSpPr>
        <p:spPr bwMode="auto">
          <a:xfrm>
            <a:off x="5862" y="6019800"/>
            <a:ext cx="8680938"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600" b="0" kern="0" dirty="0"/>
              <a:t>At 8” spacing with a nominal fluid temperature of 283K and 0.015” aluminum face-sheets, the predicted temperature profile is shown with an estimated fin efficiency of 85.5%.</a:t>
            </a:r>
          </a:p>
        </p:txBody>
      </p:sp>
      <p:sp>
        <p:nvSpPr>
          <p:cNvPr id="3" name="Content Placeholder 2"/>
          <p:cNvSpPr>
            <a:spLocks noGrp="1"/>
          </p:cNvSpPr>
          <p:nvPr>
            <p:ph idx="1"/>
          </p:nvPr>
        </p:nvSpPr>
        <p:spPr>
          <a:xfrm>
            <a:off x="0" y="4953000"/>
            <a:ext cx="4876800" cy="1066800"/>
          </a:xfrm>
        </p:spPr>
        <p:txBody>
          <a:bodyPr/>
          <a:lstStyle/>
          <a:p>
            <a:r>
              <a:rPr lang="en-US" sz="1600" dirty="0"/>
              <a:t>Fluid enters the radiator via a manifold that splits the flow into 10 tubes. A balance between the spacing of the tubes and radiator fin efficiency is desired.</a:t>
            </a:r>
          </a:p>
        </p:txBody>
      </p:sp>
      <p:cxnSp>
        <p:nvCxnSpPr>
          <p:cNvPr id="160" name="Straight Arrow Connector 159"/>
          <p:cNvCxnSpPr/>
          <p:nvPr/>
        </p:nvCxnSpPr>
        <p:spPr>
          <a:xfrm flipH="1">
            <a:off x="838200" y="1638300"/>
            <a:ext cx="531361" cy="0"/>
          </a:xfrm>
          <a:prstGeom prst="straightConnector1">
            <a:avLst/>
          </a:prstGeom>
          <a:noFill/>
          <a:ln w="15875" cap="flat" cmpd="sng" algn="ctr">
            <a:solidFill>
              <a:srgbClr val="C00000"/>
            </a:solidFill>
            <a:prstDash val="solid"/>
            <a:miter lim="800000"/>
            <a:tailEnd type="arrow"/>
          </a:ln>
          <a:effectLst/>
        </p:spPr>
      </p:cxnSp>
    </p:spTree>
    <p:extLst>
      <p:ext uri="{BB962C8B-B14F-4D97-AF65-F5344CB8AC3E}">
        <p14:creationId xmlns:p14="http://schemas.microsoft.com/office/powerpoint/2010/main" val="402768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BC6BF419-4404-437E-88E0-47F699D307F3}"/>
              </a:ext>
            </a:extLst>
          </p:cNvPr>
          <p:cNvPicPr>
            <a:picLocks noChangeAspect="1"/>
          </p:cNvPicPr>
          <p:nvPr/>
        </p:nvPicPr>
        <p:blipFill>
          <a:blip r:embed="rId2"/>
          <a:stretch>
            <a:fillRect/>
          </a:stretch>
        </p:blipFill>
        <p:spPr>
          <a:xfrm>
            <a:off x="6438361" y="3756709"/>
            <a:ext cx="2705639" cy="2948891"/>
          </a:xfrm>
          <a:prstGeom prst="rect">
            <a:avLst/>
          </a:prstGeom>
        </p:spPr>
      </p:pic>
      <p:pic>
        <p:nvPicPr>
          <p:cNvPr id="44" name="Picture 43">
            <a:extLst>
              <a:ext uri="{FF2B5EF4-FFF2-40B4-BE49-F238E27FC236}">
                <a16:creationId xmlns:a16="http://schemas.microsoft.com/office/drawing/2014/main" id="{D13235B1-6638-435A-B421-0AE0BE82E9FD}"/>
              </a:ext>
            </a:extLst>
          </p:cNvPr>
          <p:cNvPicPr>
            <a:picLocks noChangeAspect="1"/>
          </p:cNvPicPr>
          <p:nvPr/>
        </p:nvPicPr>
        <p:blipFill>
          <a:blip r:embed="rId3"/>
          <a:stretch>
            <a:fillRect/>
          </a:stretch>
        </p:blipFill>
        <p:spPr>
          <a:xfrm>
            <a:off x="6442629" y="852530"/>
            <a:ext cx="2701371" cy="2953159"/>
          </a:xfrm>
          <a:prstGeom prst="rect">
            <a:avLst/>
          </a:prstGeom>
        </p:spPr>
      </p:pic>
      <p:sp>
        <p:nvSpPr>
          <p:cNvPr id="2" name="Title 1"/>
          <p:cNvSpPr>
            <a:spLocks noGrp="1"/>
          </p:cNvSpPr>
          <p:nvPr>
            <p:ph type="title"/>
          </p:nvPr>
        </p:nvSpPr>
        <p:spPr/>
        <p:txBody>
          <a:bodyPr/>
          <a:lstStyle/>
          <a:p>
            <a:r>
              <a:rPr lang="en-US" sz="2400" b="0" dirty="0"/>
              <a:t>Detailed Thermal Radiator Panel Model</a:t>
            </a:r>
            <a:endParaRPr lang="en-US" sz="2400" dirty="0"/>
          </a:p>
        </p:txBody>
      </p:sp>
      <p:sp>
        <p:nvSpPr>
          <p:cNvPr id="4" name="Footer Placeholder 3"/>
          <p:cNvSpPr>
            <a:spLocks noGrp="1"/>
          </p:cNvSpPr>
          <p:nvPr>
            <p:ph type="ftr" sz="quarter" idx="11"/>
          </p:nvPr>
        </p:nvSpPr>
        <p:spPr>
          <a:xfrm>
            <a:off x="2743200" y="6532685"/>
            <a:ext cx="3657600" cy="304800"/>
          </a:xfrm>
        </p:spPr>
        <p:txBody>
          <a:bodyPr/>
          <a:lstStyle/>
          <a:p>
            <a:r>
              <a:rPr lang="en-US" dirty="0"/>
              <a:t>TFAWS 2021 – August 24-26, 2021</a:t>
            </a:r>
          </a:p>
        </p:txBody>
      </p:sp>
      <p:sp>
        <p:nvSpPr>
          <p:cNvPr id="5" name="Slide Number Placeholder 4"/>
          <p:cNvSpPr>
            <a:spLocks noGrp="1"/>
          </p:cNvSpPr>
          <p:nvPr>
            <p:ph type="sldNum" sz="quarter" idx="12"/>
          </p:nvPr>
        </p:nvSpPr>
        <p:spPr/>
        <p:txBody>
          <a:bodyPr/>
          <a:lstStyle/>
          <a:p>
            <a:fld id="{33F42015-0FC7-4B0E-8D2B-76EADF48D957}" type="slidenum">
              <a:rPr lang="en-US" smtClean="0"/>
              <a:pPr/>
              <a:t>9</a:t>
            </a:fld>
            <a:endParaRPr lang="en-US" dirty="0"/>
          </a:p>
        </p:txBody>
      </p:sp>
      <p:pic>
        <p:nvPicPr>
          <p:cNvPr id="11" name="Picture 10">
            <a:extLst>
              <a:ext uri="{FF2B5EF4-FFF2-40B4-BE49-F238E27FC236}">
                <a16:creationId xmlns:a16="http://schemas.microsoft.com/office/drawing/2014/main" id="{D33CB55D-778D-4781-85B2-63EC6768B9D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022" r="30000" b="6022"/>
          <a:stretch/>
        </p:blipFill>
        <p:spPr>
          <a:xfrm>
            <a:off x="0" y="2088714"/>
            <a:ext cx="6400800" cy="3962400"/>
          </a:xfrm>
          <a:prstGeom prst="rect">
            <a:avLst/>
          </a:prstGeom>
        </p:spPr>
      </p:pic>
      <p:cxnSp>
        <p:nvCxnSpPr>
          <p:cNvPr id="13" name="Straight Arrow Connector 12">
            <a:extLst>
              <a:ext uri="{FF2B5EF4-FFF2-40B4-BE49-F238E27FC236}">
                <a16:creationId xmlns:a16="http://schemas.microsoft.com/office/drawing/2014/main" id="{6D19FDA2-FC92-4DA5-BFDD-2D69F753FED5}"/>
              </a:ext>
            </a:extLst>
          </p:cNvPr>
          <p:cNvCxnSpPr/>
          <p:nvPr/>
        </p:nvCxnSpPr>
        <p:spPr bwMode="auto">
          <a:xfrm flipH="1" flipV="1">
            <a:off x="3200400" y="5708214"/>
            <a:ext cx="190500" cy="152400"/>
          </a:xfrm>
          <a:prstGeom prst="straightConnector1">
            <a:avLst/>
          </a:prstGeom>
          <a:solidFill>
            <a:schemeClr val="accent1"/>
          </a:solidFill>
          <a:ln w="9525" cap="flat" cmpd="sng" algn="ctr">
            <a:solidFill>
              <a:schemeClr val="accent6">
                <a:lumMod val="75000"/>
              </a:schemeClr>
            </a:solidFill>
            <a:prstDash val="solid"/>
            <a:round/>
            <a:headEnd type="none" w="med" len="med"/>
            <a:tailEnd type="triangle"/>
          </a:ln>
          <a:effectLst/>
        </p:spPr>
      </p:cxnSp>
      <p:cxnSp>
        <p:nvCxnSpPr>
          <p:cNvPr id="82" name="Straight Arrow Connector 81">
            <a:extLst>
              <a:ext uri="{FF2B5EF4-FFF2-40B4-BE49-F238E27FC236}">
                <a16:creationId xmlns:a16="http://schemas.microsoft.com/office/drawing/2014/main" id="{8552B2CE-B435-4F60-B3D5-52AD995172F9}"/>
              </a:ext>
            </a:extLst>
          </p:cNvPr>
          <p:cNvCxnSpPr>
            <a:cxnSpLocks/>
          </p:cNvCxnSpPr>
          <p:nvPr/>
        </p:nvCxnSpPr>
        <p:spPr bwMode="auto">
          <a:xfrm flipH="1" flipV="1">
            <a:off x="6324600" y="3917514"/>
            <a:ext cx="190500" cy="152400"/>
          </a:xfrm>
          <a:prstGeom prst="straightConnector1">
            <a:avLst/>
          </a:prstGeom>
          <a:solidFill>
            <a:schemeClr val="accent1"/>
          </a:solidFill>
          <a:ln w="9525" cap="flat" cmpd="sng" algn="ctr">
            <a:solidFill>
              <a:schemeClr val="accent6">
                <a:lumMod val="75000"/>
              </a:schemeClr>
            </a:solidFill>
            <a:prstDash val="solid"/>
            <a:round/>
            <a:headEnd type="triangle" w="med" len="med"/>
            <a:tailEnd type="none"/>
          </a:ln>
          <a:effectLst/>
        </p:spPr>
      </p:cxnSp>
      <p:pic>
        <p:nvPicPr>
          <p:cNvPr id="16" name="Picture 15">
            <a:extLst>
              <a:ext uri="{FF2B5EF4-FFF2-40B4-BE49-F238E27FC236}">
                <a16:creationId xmlns:a16="http://schemas.microsoft.com/office/drawing/2014/main" id="{59AB3432-154E-4E2D-ACED-A851EED4C11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28700" y="1479114"/>
            <a:ext cx="2466242" cy="1371600"/>
          </a:xfrm>
          <a:prstGeom prst="rect">
            <a:avLst/>
          </a:prstGeom>
        </p:spPr>
      </p:pic>
      <p:sp>
        <p:nvSpPr>
          <p:cNvPr id="17" name="TextBox 16">
            <a:extLst>
              <a:ext uri="{FF2B5EF4-FFF2-40B4-BE49-F238E27FC236}">
                <a16:creationId xmlns:a16="http://schemas.microsoft.com/office/drawing/2014/main" id="{9DC52833-662C-49CD-9F9E-0A643A69F3C2}"/>
              </a:ext>
            </a:extLst>
          </p:cNvPr>
          <p:cNvSpPr txBox="1"/>
          <p:nvPr/>
        </p:nvSpPr>
        <p:spPr>
          <a:xfrm flipH="1">
            <a:off x="3295650" y="5653609"/>
            <a:ext cx="340450" cy="261610"/>
          </a:xfrm>
          <a:prstGeom prst="rect">
            <a:avLst/>
          </a:prstGeom>
          <a:noFill/>
        </p:spPr>
        <p:txBody>
          <a:bodyPr wrap="square" rtlCol="0">
            <a:spAutoFit/>
          </a:bodyPr>
          <a:lstStyle/>
          <a:p>
            <a:r>
              <a:rPr lang="en-US" sz="1100" b="0" dirty="0">
                <a:latin typeface="Calibri" panose="020F0502020204030204" pitchFamily="34" charset="0"/>
                <a:cs typeface="Calibri" panose="020F0502020204030204" pitchFamily="34" charset="0"/>
              </a:rPr>
              <a:t>In</a:t>
            </a:r>
          </a:p>
        </p:txBody>
      </p:sp>
      <p:sp>
        <p:nvSpPr>
          <p:cNvPr id="89" name="TextBox 88">
            <a:extLst>
              <a:ext uri="{FF2B5EF4-FFF2-40B4-BE49-F238E27FC236}">
                <a16:creationId xmlns:a16="http://schemas.microsoft.com/office/drawing/2014/main" id="{41D6D16E-2B4E-4C6E-B37D-A1CD46F1725A}"/>
              </a:ext>
            </a:extLst>
          </p:cNvPr>
          <p:cNvSpPr txBox="1"/>
          <p:nvPr/>
        </p:nvSpPr>
        <p:spPr>
          <a:xfrm flipH="1">
            <a:off x="6214617" y="4010998"/>
            <a:ext cx="486666" cy="261610"/>
          </a:xfrm>
          <a:prstGeom prst="rect">
            <a:avLst/>
          </a:prstGeom>
          <a:noFill/>
        </p:spPr>
        <p:txBody>
          <a:bodyPr wrap="square" rtlCol="0">
            <a:spAutoFit/>
          </a:bodyPr>
          <a:lstStyle/>
          <a:p>
            <a:r>
              <a:rPr lang="en-US" sz="1100" b="0" dirty="0">
                <a:latin typeface="Calibri" panose="020F0502020204030204" pitchFamily="34" charset="0"/>
                <a:cs typeface="Calibri" panose="020F0502020204030204" pitchFamily="34" charset="0"/>
              </a:rPr>
              <a:t>Out</a:t>
            </a:r>
          </a:p>
        </p:txBody>
      </p:sp>
      <p:sp>
        <p:nvSpPr>
          <p:cNvPr id="90" name="TextBox 89">
            <a:extLst>
              <a:ext uri="{FF2B5EF4-FFF2-40B4-BE49-F238E27FC236}">
                <a16:creationId xmlns:a16="http://schemas.microsoft.com/office/drawing/2014/main" id="{517A3FE5-C0C7-4704-9B63-916C0A320F94}"/>
              </a:ext>
            </a:extLst>
          </p:cNvPr>
          <p:cNvSpPr txBox="1"/>
          <p:nvPr/>
        </p:nvSpPr>
        <p:spPr>
          <a:xfrm flipH="1">
            <a:off x="800100" y="3383310"/>
            <a:ext cx="1406558" cy="430887"/>
          </a:xfrm>
          <a:prstGeom prst="rect">
            <a:avLst/>
          </a:prstGeom>
          <a:noFill/>
        </p:spPr>
        <p:txBody>
          <a:bodyPr wrap="square" rtlCol="0">
            <a:spAutoFit/>
          </a:bodyPr>
          <a:lstStyle/>
          <a:p>
            <a:r>
              <a:rPr lang="en-US" sz="1100" b="0" dirty="0">
                <a:latin typeface="Calibri" panose="020F0502020204030204" pitchFamily="34" charset="0"/>
                <a:cs typeface="Calibri" panose="020F0502020204030204" pitchFamily="34" charset="0"/>
              </a:rPr>
              <a:t>Upper and Lower Face Sheets</a:t>
            </a:r>
          </a:p>
        </p:txBody>
      </p:sp>
      <p:sp>
        <p:nvSpPr>
          <p:cNvPr id="92" name="TextBox 91">
            <a:extLst>
              <a:ext uri="{FF2B5EF4-FFF2-40B4-BE49-F238E27FC236}">
                <a16:creationId xmlns:a16="http://schemas.microsoft.com/office/drawing/2014/main" id="{D5F43283-DFC0-48C5-AA7F-377A40442343}"/>
              </a:ext>
            </a:extLst>
          </p:cNvPr>
          <p:cNvSpPr txBox="1"/>
          <p:nvPr/>
        </p:nvSpPr>
        <p:spPr>
          <a:xfrm flipH="1">
            <a:off x="3547696" y="1740767"/>
            <a:ext cx="933450" cy="261610"/>
          </a:xfrm>
          <a:prstGeom prst="rect">
            <a:avLst/>
          </a:prstGeom>
          <a:noFill/>
        </p:spPr>
        <p:txBody>
          <a:bodyPr wrap="square" rtlCol="0">
            <a:spAutoFit/>
          </a:bodyPr>
          <a:lstStyle/>
          <a:p>
            <a:r>
              <a:rPr lang="en-US" sz="1100" b="0" dirty="0">
                <a:latin typeface="Calibri" panose="020F0502020204030204" pitchFamily="34" charset="0"/>
                <a:cs typeface="Calibri" panose="020F0502020204030204" pitchFamily="34" charset="0"/>
              </a:rPr>
              <a:t>Honeycomb</a:t>
            </a:r>
          </a:p>
        </p:txBody>
      </p:sp>
      <p:sp>
        <p:nvSpPr>
          <p:cNvPr id="93" name="TextBox 92">
            <a:extLst>
              <a:ext uri="{FF2B5EF4-FFF2-40B4-BE49-F238E27FC236}">
                <a16:creationId xmlns:a16="http://schemas.microsoft.com/office/drawing/2014/main" id="{60CC38CE-B826-4302-AB27-4DB0C3701568}"/>
              </a:ext>
            </a:extLst>
          </p:cNvPr>
          <p:cNvSpPr txBox="1"/>
          <p:nvPr/>
        </p:nvSpPr>
        <p:spPr>
          <a:xfrm flipH="1">
            <a:off x="457200" y="2727544"/>
            <a:ext cx="1406558" cy="261610"/>
          </a:xfrm>
          <a:prstGeom prst="rect">
            <a:avLst/>
          </a:prstGeom>
          <a:noFill/>
        </p:spPr>
        <p:txBody>
          <a:bodyPr wrap="square" rtlCol="0">
            <a:spAutoFit/>
          </a:bodyPr>
          <a:lstStyle/>
          <a:p>
            <a:r>
              <a:rPr lang="en-US" sz="1100" b="0" dirty="0">
                <a:latin typeface="Calibri" panose="020F0502020204030204" pitchFamily="34" charset="0"/>
                <a:cs typeface="Calibri" panose="020F0502020204030204" pitchFamily="34" charset="0"/>
              </a:rPr>
              <a:t>Manifold</a:t>
            </a:r>
          </a:p>
        </p:txBody>
      </p:sp>
      <p:sp>
        <p:nvSpPr>
          <p:cNvPr id="105" name="TextBox 104">
            <a:extLst>
              <a:ext uri="{FF2B5EF4-FFF2-40B4-BE49-F238E27FC236}">
                <a16:creationId xmlns:a16="http://schemas.microsoft.com/office/drawing/2014/main" id="{FFD5098C-4F8C-40AD-B1BB-43CEBD298658}"/>
              </a:ext>
            </a:extLst>
          </p:cNvPr>
          <p:cNvSpPr txBox="1"/>
          <p:nvPr/>
        </p:nvSpPr>
        <p:spPr>
          <a:xfrm flipH="1">
            <a:off x="1447107" y="1020812"/>
            <a:ext cx="830234" cy="430887"/>
          </a:xfrm>
          <a:prstGeom prst="rect">
            <a:avLst/>
          </a:prstGeom>
          <a:noFill/>
        </p:spPr>
        <p:txBody>
          <a:bodyPr wrap="square" rtlCol="0">
            <a:spAutoFit/>
          </a:bodyPr>
          <a:lstStyle/>
          <a:p>
            <a:r>
              <a:rPr lang="en-US" sz="1100" b="0" dirty="0">
                <a:latin typeface="Calibri" panose="020F0502020204030204" pitchFamily="34" charset="0"/>
                <a:cs typeface="Calibri" panose="020F0502020204030204" pitchFamily="34" charset="0"/>
              </a:rPr>
              <a:t>Flow Tubes (1/16”)</a:t>
            </a:r>
          </a:p>
        </p:txBody>
      </p:sp>
      <p:cxnSp>
        <p:nvCxnSpPr>
          <p:cNvPr id="33" name="Straight Connector 32">
            <a:extLst>
              <a:ext uri="{FF2B5EF4-FFF2-40B4-BE49-F238E27FC236}">
                <a16:creationId xmlns:a16="http://schemas.microsoft.com/office/drawing/2014/main" id="{A0C663BE-7AB4-438E-8DFA-BC38EC57D0C7}"/>
              </a:ext>
            </a:extLst>
          </p:cNvPr>
          <p:cNvCxnSpPr>
            <a:stCxn id="92" idx="3"/>
          </p:cNvCxnSpPr>
          <p:nvPr/>
        </p:nvCxnSpPr>
        <p:spPr bwMode="auto">
          <a:xfrm flipH="1">
            <a:off x="2987712" y="1871572"/>
            <a:ext cx="559984" cy="3390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E7D529A6-7AE7-454C-8C10-A9607F4186A9}"/>
              </a:ext>
            </a:extLst>
          </p:cNvPr>
          <p:cNvCxnSpPr/>
          <p:nvPr/>
        </p:nvCxnSpPr>
        <p:spPr bwMode="auto">
          <a:xfrm flipV="1">
            <a:off x="1447800" y="2736414"/>
            <a:ext cx="190500" cy="12193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644A53AA-BE7A-44C4-9036-F1A733F641C5}"/>
              </a:ext>
            </a:extLst>
          </p:cNvPr>
          <p:cNvCxnSpPr/>
          <p:nvPr/>
        </p:nvCxnSpPr>
        <p:spPr bwMode="auto">
          <a:xfrm>
            <a:off x="2019300" y="3598754"/>
            <a:ext cx="381000" cy="280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67568E60-2AB2-4D29-8188-3118E652D6D3}"/>
              </a:ext>
            </a:extLst>
          </p:cNvPr>
          <p:cNvCxnSpPr>
            <a:stCxn id="105" idx="1"/>
          </p:cNvCxnSpPr>
          <p:nvPr/>
        </p:nvCxnSpPr>
        <p:spPr bwMode="auto">
          <a:xfrm>
            <a:off x="2277341" y="1236256"/>
            <a:ext cx="904887" cy="5827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7D12CC2A-E31A-4A00-9409-4FAC2D1C888B}"/>
              </a:ext>
            </a:extLst>
          </p:cNvPr>
          <p:cNvCxnSpPr/>
          <p:nvPr/>
        </p:nvCxnSpPr>
        <p:spPr bwMode="auto">
          <a:xfrm>
            <a:off x="1990713" y="1204183"/>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F556234B-3FB6-4324-B006-DACCB7FA79CA}"/>
              </a:ext>
            </a:extLst>
          </p:cNvPr>
          <p:cNvCxnSpPr>
            <a:stCxn id="105" idx="1"/>
          </p:cNvCxnSpPr>
          <p:nvPr/>
        </p:nvCxnSpPr>
        <p:spPr bwMode="auto">
          <a:xfrm>
            <a:off x="2277341" y="1236256"/>
            <a:ext cx="215945" cy="3642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08212EBC-98D8-44BF-AB8A-11AF40C35CF9}"/>
              </a:ext>
            </a:extLst>
          </p:cNvPr>
          <p:cNvCxnSpPr/>
          <p:nvPr/>
        </p:nvCxnSpPr>
        <p:spPr bwMode="auto">
          <a:xfrm>
            <a:off x="2019300" y="3598754"/>
            <a:ext cx="0" cy="157955"/>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83659606"/>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81E6096581544AB88C532C51559CE4" ma:contentTypeVersion="0" ma:contentTypeDescription="Create a new document." ma:contentTypeScope="" ma:versionID="8239765d019e6c887f8ed8d43cfa3802">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75F7E1-25EC-49AD-AD10-E5DBBDD78C4A}">
  <ds:schemaRefs>
    <ds:schemaRef ds:uri="http://schemas.microsoft.com/office/infopath/2007/PartnerControls"/>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D5132B-AA2C-4C9A-A134-558780A05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A631D46-A88B-44F9-B011-0891D5ECFB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22820</TotalTime>
  <Words>1634</Words>
  <Application>Microsoft Office PowerPoint</Application>
  <PresentationFormat>On-screen Show (4:3)</PresentationFormat>
  <Paragraphs>271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Times</vt:lpstr>
      <vt:lpstr>Blank</vt:lpstr>
      <vt:lpstr>Conceptual Thermal Control System Design for a Lunar Surface Habitat  Greg Schunk, Stephanie Babiak and Dawn Naville Thermal Analysis and Control Branch/MSFC &amp; Brian Evans Jacobs Space Exploration Group/ESSCA  </vt:lpstr>
      <vt:lpstr>Overview</vt:lpstr>
      <vt:lpstr>Lunar Surface Habitat Architecture Reference</vt:lpstr>
      <vt:lpstr>Surface Habitat ATCS Description</vt:lpstr>
      <vt:lpstr>Conceptual Surface Habitat Thermal Control System </vt:lpstr>
      <vt:lpstr>Surface Habitat TCS Resource Estimates</vt:lpstr>
      <vt:lpstr>Surface Habitat Thermal Radiator Design</vt:lpstr>
      <vt:lpstr>Thermal Radiator Panel Design</vt:lpstr>
      <vt:lpstr>Detailed Thermal Radiator Panel Model</vt:lpstr>
      <vt:lpstr>Surface Habitat Survive-the-Night</vt:lpstr>
      <vt:lpstr>Mitigation Strategy: Retractable Radiators</vt:lpstr>
      <vt:lpstr>Surface Habitat Heat Rejection and Growth Scenarios</vt:lpstr>
      <vt:lpstr>Thermal/Power Growth Sensitivity</vt:lpstr>
      <vt:lpstr>Survive the Night Considerations for Growth</vt:lpstr>
      <vt:lpstr>Overall Thermal/Power Growth Sensitivity</vt:lpstr>
      <vt:lpstr>Summary</vt:lpstr>
      <vt:lpstr>Nomenclature</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Schunk, Richard G. (MSFC-EV34)</cp:lastModifiedBy>
  <cp:revision>402</cp:revision>
  <cp:lastPrinted>2001-11-30T21:59:45Z</cp:lastPrinted>
  <dcterms:created xsi:type="dcterms:W3CDTF">2001-11-21T21:59:03Z</dcterms:created>
  <dcterms:modified xsi:type="dcterms:W3CDTF">2021-08-26T01:15:39Z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0x0101006781E6096581544AB88C532C51559CE4</vt:lpwstr>
  </property>
</Properties>
</file>