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70" r:id="rId5"/>
    <p:sldId id="272" r:id="rId6"/>
    <p:sldId id="273" r:id="rId7"/>
    <p:sldId id="288" r:id="rId8"/>
    <p:sldId id="274" r:id="rId9"/>
    <p:sldId id="275" r:id="rId10"/>
    <p:sldId id="277" r:id="rId11"/>
    <p:sldId id="282" r:id="rId12"/>
    <p:sldId id="278" r:id="rId13"/>
    <p:sldId id="279" r:id="rId14"/>
    <p:sldId id="280" r:id="rId15"/>
    <p:sldId id="283" r:id="rId16"/>
    <p:sldId id="281" r:id="rId17"/>
    <p:sldId id="284" r:id="rId18"/>
    <p:sldId id="285" r:id="rId19"/>
    <p:sldId id="286" r:id="rId20"/>
    <p:sldId id="289" r:id="rId21"/>
  </p:sldIdLst>
  <p:sldSz cx="9144000" cy="6858000" type="screen4x3"/>
  <p:notesSz cx="7302500" cy="95885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Times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0">
          <p15:clr>
            <a:srgbClr val="A4A3A4"/>
          </p15:clr>
        </p15:guide>
        <p15:guide id="2" pos="23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B3F6"/>
    <a:srgbClr val="5F5F5F"/>
    <a:srgbClr val="DDDDDD"/>
    <a:srgbClr val="777777"/>
    <a:srgbClr val="CCFFCC"/>
    <a:srgbClr val="FFFF99"/>
    <a:srgbClr val="FFCCCC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260" d="100"/>
          <a:sy n="260" d="100"/>
        </p:scale>
        <p:origin x="2682" y="204"/>
      </p:cViewPr>
      <p:guideLst>
        <p:guide orient="horz" pos="28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56" y="-90"/>
      </p:cViewPr>
      <p:guideLst>
        <p:guide orient="horz" pos="3020"/>
        <p:guide pos="23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8613" y="0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09075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8613" y="9109075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/>
            </a:lvl1pPr>
          </a:lstStyle>
          <a:p>
            <a:fld id="{3C251C5B-2413-49AF-878E-346224ED81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8767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8613" y="0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4125" y="719138"/>
            <a:ext cx="4794250" cy="3595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3138" y="4554538"/>
            <a:ext cx="5356225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09075"/>
            <a:ext cx="316388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l" defTabSz="955675">
              <a:defRPr sz="1300">
                <a:latin typeface="Times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8613" y="9109075"/>
            <a:ext cx="316388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01" tIns="47800" rIns="95601" bIns="47800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/>
            </a:lvl1pPr>
          </a:lstStyle>
          <a:p>
            <a:fld id="{6653CE95-F5CB-483A-9B02-1D2576EA168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371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13401D-7A41-4710-97B0-05C9D2CF1C69}" type="slidenum">
              <a:rPr lang="en-US"/>
              <a:pPr/>
              <a:t>1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0035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ＭＳ Ｐゴシック" charset="-128"/>
              </a:defRPr>
            </a:lvl1pPr>
          </a:lstStyle>
          <a:p>
            <a:fld id="{7C6A8B33-A7B1-4BD3-B67F-70D32039F353}" type="datetime1">
              <a:rPr lang="en-US" smtClean="0"/>
              <a:t>8/23/2021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TFAWS 2020 – August 18-20, 2020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A0CEF2-A099-4D25-A627-2C96918E261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ＭＳ Ｐゴシック" charset="-128"/>
              </a:defRPr>
            </a:lvl1pPr>
          </a:lstStyle>
          <a:p>
            <a:fld id="{3CBEFAA8-3E03-4C05-99B0-1C51205B13A9}" type="datetime1">
              <a:rPr lang="en-US" smtClean="0"/>
              <a:t>8/23/2021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TFAWS 2020 – August 18-20, 2020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F42015-0FC7-4B0E-8D2B-76EADF48D9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ＭＳ Ｐゴシック" charset="-128"/>
              </a:defRPr>
            </a:lvl1pPr>
          </a:lstStyle>
          <a:p>
            <a:fld id="{28FFC1A1-357C-4D04-A7FF-A99E13725E4C}" type="datetime1">
              <a:rPr lang="en-US" smtClean="0"/>
              <a:t>8/23/2021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TFAWS 2020 – August 18-20, 2020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9E8C48-CEA1-40D7-918C-CBF5F81BA8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4038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4038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ＭＳ Ｐゴシック" charset="-128"/>
              </a:defRPr>
            </a:lvl1pPr>
          </a:lstStyle>
          <a:p>
            <a:fld id="{FDE92F4F-3DA3-4433-B916-6F44D6A37356}" type="datetime1">
              <a:rPr lang="en-US" smtClean="0"/>
              <a:t>8/23/2021</a:t>
            </a:fld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TFAWS 2020 – August 18-20, 2020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199CED-6919-4E7D-A690-AD3E6D16DA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58962"/>
            <a:ext cx="4040188" cy="41608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192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58962"/>
            <a:ext cx="4041775" cy="41608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ＭＳ Ｐゴシック" charset="-128"/>
              </a:defRPr>
            </a:lvl1pPr>
          </a:lstStyle>
          <a:p>
            <a:fld id="{047CB4CD-B48C-44E8-8BC9-3A9E8EBB441E}" type="datetime1">
              <a:rPr lang="en-US" smtClean="0"/>
              <a:t>8/23/2021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TFAWS 2020 – August 18-20, 2020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ABF8B5-A29F-4527-8EF2-13DD397BE68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ＭＳ Ｐゴシック" charset="-128"/>
              </a:defRPr>
            </a:lvl1pPr>
          </a:lstStyle>
          <a:p>
            <a:fld id="{EE89485A-0B8B-4AB6-8C98-03B54E364AD6}" type="datetime1">
              <a:rPr lang="en-US" smtClean="0"/>
              <a:t>8/23/2021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TFAWS 2020 – August 18-20, 2020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0FA3E2-4CB8-43B1-9AF4-23FEB8A0CB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ＭＳ Ｐゴシック" charset="-128"/>
              </a:defRPr>
            </a:lvl1pPr>
          </a:lstStyle>
          <a:p>
            <a:fld id="{3ED766DD-20F6-417E-8B73-0038B3B3FADA}" type="datetime1">
              <a:rPr lang="en-US" smtClean="0"/>
              <a:t>8/23/2021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TFAWS 2020 – August 18-20, 2020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24FCD2-9C05-4241-882C-3D134303B4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ＭＳ Ｐゴシック" charset="-128"/>
              </a:defRPr>
            </a:lvl1pPr>
          </a:lstStyle>
          <a:p>
            <a:fld id="{D5769631-E892-4404-8251-DD54D6A4F13B}" type="datetime1">
              <a:rPr lang="en-US" smtClean="0"/>
              <a:t>8/23/2021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TFAWS 2020 – August 18-20, 2020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40803C-64EA-4536-A101-47E17B86F67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ＭＳ Ｐゴシック" charset="-128"/>
              </a:defRPr>
            </a:lvl1pPr>
          </a:lstStyle>
          <a:p>
            <a:fld id="{96B86037-676D-4AA0-AA8F-987504AA19CF}" type="datetime1">
              <a:rPr lang="en-US" smtClean="0"/>
              <a:t>8/23/2021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TFAWS 2020 – August 18-20, 2020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CCA9B2-5165-4ADC-9763-7293ADD3F2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Text Box 28"/>
          <p:cNvSpPr txBox="1">
            <a:spLocks noChangeArrowheads="1"/>
          </p:cNvSpPr>
          <p:nvPr userDrawn="1"/>
        </p:nvSpPr>
        <p:spPr bwMode="auto">
          <a:xfrm>
            <a:off x="533400" y="685800"/>
            <a:ext cx="8153400" cy="762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8627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spcBef>
                <a:spcPct val="50000"/>
              </a:spcBef>
              <a:tabLst>
                <a:tab pos="4459288" algn="ctr"/>
              </a:tabLst>
              <a:defRPr/>
            </a:pPr>
            <a:r>
              <a:rPr lang="en-US" sz="2800">
                <a:solidFill>
                  <a:schemeClr val="bg1"/>
                </a:solidFill>
                <a:latin typeface="Arial" charset="0"/>
                <a:ea typeface="+mn-ea"/>
              </a:rPr>
              <a:t>	</a:t>
            </a:r>
          </a:p>
        </p:txBody>
      </p:sp>
      <p:sp>
        <p:nvSpPr>
          <p:cNvPr id="1051" name="Text Box 27"/>
          <p:cNvSpPr txBox="1">
            <a:spLocks noChangeArrowheads="1"/>
          </p:cNvSpPr>
          <p:nvPr userDrawn="1"/>
        </p:nvSpPr>
        <p:spPr bwMode="auto">
          <a:xfrm>
            <a:off x="533400" y="152400"/>
            <a:ext cx="8153400" cy="762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8627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spcBef>
                <a:spcPct val="50000"/>
              </a:spcBef>
              <a:tabLst>
                <a:tab pos="4459288" algn="ctr"/>
              </a:tabLst>
              <a:defRPr/>
            </a:pPr>
            <a:endParaRPr lang="en-US" sz="2800">
              <a:solidFill>
                <a:schemeClr val="bg1"/>
              </a:solidFill>
              <a:latin typeface="Arial" charset="0"/>
              <a:ea typeface="+mn-ea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90500"/>
            <a:ext cx="822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14400"/>
            <a:ext cx="8229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000" b="0">
                <a:solidFill>
                  <a:srgbClr val="33339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09A230E-095C-467B-87F5-1EF32D4D6E5B}" type="datetime1">
              <a:rPr lang="en-US" smtClean="0"/>
              <a:t>8/23/2021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400800"/>
            <a:ext cx="3657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rgbClr val="333399"/>
                </a:solidFill>
                <a:latin typeface="Arial" pitchFamily="34" charset="0"/>
              </a:defRPr>
            </a:lvl1pPr>
          </a:lstStyle>
          <a:p>
            <a:r>
              <a:rPr lang="en-US"/>
              <a:t>TFAWS 2020 – August 18-20, 2020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333399"/>
                </a:solidFill>
                <a:latin typeface="Arial" pitchFamily="34" charset="0"/>
              </a:defRPr>
            </a:lvl1pPr>
          </a:lstStyle>
          <a:p>
            <a:fld id="{A937B6BC-EA0C-470E-B991-7E852790E29C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3" name="Picture 23"/>
          <p:cNvPicPr>
            <a:picLocks noChangeAspect="1" noChangeArrowheads="1"/>
          </p:cNvPicPr>
          <p:nvPr userDrawn="1"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0"/>
            <a:ext cx="10668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0919" y="19583"/>
            <a:ext cx="944962" cy="86570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accent2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3581400"/>
            <a:ext cx="6096000" cy="914400"/>
          </a:xfrm>
        </p:spPr>
        <p:txBody>
          <a:bodyPr/>
          <a:lstStyle/>
          <a:p>
            <a:pPr eaLnBrk="1" hangingPunct="1"/>
            <a:r>
              <a:rPr lang="en-US" sz="1800" dirty="0">
                <a:solidFill>
                  <a:schemeClr val="tx1"/>
                </a:solidFill>
                <a:ea typeface="ＭＳ Ｐゴシック" charset="-128"/>
              </a:rPr>
              <a:t>Presented By</a:t>
            </a:r>
            <a:br>
              <a:rPr lang="en-US" sz="1800" dirty="0">
                <a:solidFill>
                  <a:schemeClr val="tx1"/>
                </a:solidFill>
                <a:ea typeface="ＭＳ Ｐゴシック" charset="-128"/>
              </a:rPr>
            </a:br>
            <a:r>
              <a:rPr lang="en-US" dirty="0">
                <a:solidFill>
                  <a:schemeClr val="tx1"/>
                </a:solidFill>
                <a:ea typeface="ＭＳ Ｐゴシック" charset="-128"/>
              </a:rPr>
              <a:t>Hared Ochoa</a:t>
            </a:r>
          </a:p>
        </p:txBody>
      </p:sp>
      <p:sp>
        <p:nvSpPr>
          <p:cNvPr id="13315" name="Rectangle 11"/>
          <p:cNvSpPr>
            <a:spLocks noChangeArrowheads="1"/>
          </p:cNvSpPr>
          <p:nvPr/>
        </p:nvSpPr>
        <p:spPr bwMode="auto">
          <a:xfrm>
            <a:off x="5105400" y="5181600"/>
            <a:ext cx="4038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1" hangingPunct="1"/>
            <a:r>
              <a:rPr lang="en-US" sz="1800" b="0" dirty="0">
                <a:solidFill>
                  <a:schemeClr val="accent2"/>
                </a:solidFill>
                <a:latin typeface="Arial" pitchFamily="34" charset="0"/>
              </a:rPr>
              <a:t>Thermal &amp; Fluids Analysis Workshop</a:t>
            </a:r>
            <a:br>
              <a:rPr lang="en-US" sz="1800" b="0" dirty="0">
                <a:solidFill>
                  <a:schemeClr val="accent2"/>
                </a:solidFill>
                <a:latin typeface="Arial" pitchFamily="34" charset="0"/>
              </a:rPr>
            </a:br>
            <a:r>
              <a:rPr lang="en-US" sz="1800" b="0" dirty="0">
                <a:solidFill>
                  <a:schemeClr val="accent2"/>
                </a:solidFill>
                <a:latin typeface="Arial" pitchFamily="34" charset="0"/>
              </a:rPr>
              <a:t>TFAWS 2021</a:t>
            </a:r>
            <a:br>
              <a:rPr lang="en-US" sz="1800" b="0" dirty="0">
                <a:solidFill>
                  <a:schemeClr val="accent2"/>
                </a:solidFill>
                <a:latin typeface="Arial" pitchFamily="34" charset="0"/>
              </a:rPr>
            </a:br>
            <a:r>
              <a:rPr lang="en-US" sz="1800" b="0" dirty="0">
                <a:solidFill>
                  <a:schemeClr val="accent2"/>
                </a:solidFill>
                <a:latin typeface="Arial" pitchFamily="34" charset="0"/>
              </a:rPr>
              <a:t>August 24-26, 2021</a:t>
            </a:r>
          </a:p>
          <a:p>
            <a:pPr algn="l" eaLnBrk="1" hangingPunct="1"/>
            <a:r>
              <a:rPr lang="en-US" sz="1800" b="0" dirty="0">
                <a:solidFill>
                  <a:schemeClr val="accent2"/>
                </a:solidFill>
                <a:latin typeface="Arial" pitchFamily="34" charset="0"/>
              </a:rPr>
              <a:t>Virtual Conference</a:t>
            </a:r>
          </a:p>
        </p:txBody>
      </p:sp>
      <p:sp>
        <p:nvSpPr>
          <p:cNvPr id="112676" name="Text Box 36"/>
          <p:cNvSpPr txBox="1">
            <a:spLocks noChangeArrowheads="1"/>
          </p:cNvSpPr>
          <p:nvPr/>
        </p:nvSpPr>
        <p:spPr bwMode="auto">
          <a:xfrm>
            <a:off x="0" y="152400"/>
            <a:ext cx="8686800" cy="6096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48627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spcBef>
                <a:spcPct val="50000"/>
              </a:spcBef>
              <a:tabLst>
                <a:tab pos="4459288" algn="ctr"/>
              </a:tabLst>
              <a:defRPr/>
            </a:pPr>
            <a:r>
              <a:rPr lang="en-US" sz="2800" dirty="0">
                <a:solidFill>
                  <a:schemeClr val="bg1"/>
                </a:solidFill>
                <a:latin typeface="Arial" charset="0"/>
                <a:ea typeface="+mn-ea"/>
              </a:rPr>
              <a:t>	TFAWS </a:t>
            </a:r>
            <a:r>
              <a:rPr lang="en-US" sz="2800" dirty="0">
                <a:solidFill>
                  <a:srgbClr val="FF0000"/>
                </a:solidFill>
                <a:latin typeface="Arial" charset="0"/>
                <a:ea typeface="+mn-ea"/>
              </a:rPr>
              <a:t>Active Thermal </a:t>
            </a:r>
            <a:r>
              <a:rPr lang="en-US" sz="2800" dirty="0">
                <a:solidFill>
                  <a:schemeClr val="bg1"/>
                </a:solidFill>
                <a:latin typeface="Arial" charset="0"/>
                <a:ea typeface="+mn-ea"/>
              </a:rPr>
              <a:t>Paper Session</a:t>
            </a:r>
          </a:p>
        </p:txBody>
      </p:sp>
      <p:pic>
        <p:nvPicPr>
          <p:cNvPr id="13317" name="Picture 1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0"/>
            <a:ext cx="10668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209800"/>
            <a:ext cx="3523793" cy="3340898"/>
          </a:xfrm>
          <a:prstGeom prst="rect">
            <a:avLst/>
          </a:prstGeom>
        </p:spPr>
      </p:pic>
      <p:sp>
        <p:nvSpPr>
          <p:cNvPr id="13314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2895600" y="1069814"/>
            <a:ext cx="6134100" cy="1600200"/>
          </a:xfrm>
        </p:spPr>
        <p:txBody>
          <a:bodyPr/>
          <a:lstStyle/>
          <a:p>
            <a:pPr eaLnBrk="1" hangingPunct="1"/>
            <a:r>
              <a:rPr lang="en-US" sz="2400" dirty="0">
                <a:ea typeface="ＭＳ Ｐゴシック" charset="-128"/>
              </a:rPr>
              <a:t>Europa Clipper Thermal Subsystem Overview</a:t>
            </a:r>
            <a:br>
              <a:rPr lang="en-US" sz="2400" b="0" dirty="0">
                <a:ea typeface="ＭＳ Ｐゴシック" charset="-128"/>
              </a:rPr>
            </a:br>
            <a:r>
              <a:rPr lang="en-US" sz="2400" b="0" dirty="0">
                <a:ea typeface="ＭＳ Ｐゴシック" charset="-128"/>
              </a:rPr>
              <a:t>EC Thermal Subsystem Team</a:t>
            </a:r>
            <a:br>
              <a:rPr lang="en-US" sz="2400" b="0" dirty="0">
                <a:ea typeface="ＭＳ Ｐゴシック" charset="-128"/>
              </a:rPr>
            </a:br>
            <a:r>
              <a:rPr lang="en-US" sz="2000" dirty="0"/>
              <a:t>Jet Propulsion Laboratory, California Institute of Technology</a:t>
            </a:r>
            <a:endParaRPr lang="en-US" sz="2000" b="0" dirty="0">
              <a:ea typeface="ＭＳ Ｐゴシック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7910A-2B01-4E54-B756-0B2D69B5E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 Module HRS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5D0C08-C790-48A8-9334-71E981626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TFAWS 2021 – August 24-26,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5AA8F-4FEE-4851-B7FA-819F2D26D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99CED-6919-4E7D-A690-AD3E6D16DAA7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5AC846-EAF8-4B7F-80D5-2575E57A3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36" y="3729766"/>
            <a:ext cx="2293526" cy="23421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79E073-E613-412D-B3D7-474FFD300A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28"/>
          <a:stretch/>
        </p:blipFill>
        <p:spPr>
          <a:xfrm>
            <a:off x="328945" y="847095"/>
            <a:ext cx="1772984" cy="23856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00607D9-9025-4FB1-8A03-7F7D03568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5461" y="1125423"/>
            <a:ext cx="2339266" cy="20144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E41C6A6-9810-471F-AEF8-E00C7CC75C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0" y="4387741"/>
            <a:ext cx="2850480" cy="145966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99B7FAB-EEBB-43E5-9F34-83BF92FA424D}"/>
              </a:ext>
            </a:extLst>
          </p:cNvPr>
          <p:cNvSpPr txBox="1"/>
          <p:nvPr/>
        </p:nvSpPr>
        <p:spPr>
          <a:xfrm>
            <a:off x="360680" y="3661929"/>
            <a:ext cx="5148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REM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7010B4C-743D-4421-9C8E-1190E8F90D91}"/>
              </a:ext>
            </a:extLst>
          </p:cNvPr>
          <p:cNvSpPr/>
          <p:nvPr/>
        </p:nvSpPr>
        <p:spPr bwMode="auto">
          <a:xfrm>
            <a:off x="854075" y="3045704"/>
            <a:ext cx="553784" cy="316968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65EDC77-A085-4A90-9663-BE252ACBA7CE}"/>
              </a:ext>
            </a:extLst>
          </p:cNvPr>
          <p:cNvCxnSpPr>
            <a:cxnSpLocks/>
          </p:cNvCxnSpPr>
          <p:nvPr/>
        </p:nvCxnSpPr>
        <p:spPr bwMode="auto">
          <a:xfrm flipH="1">
            <a:off x="194522" y="3168899"/>
            <a:ext cx="659553" cy="71730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4AE4BC7-9BF9-4D4A-9F96-EF5AE9600A73}"/>
              </a:ext>
            </a:extLst>
          </p:cNvPr>
          <p:cNvCxnSpPr>
            <a:cxnSpLocks/>
            <a:stCxn id="20" idx="6"/>
          </p:cNvCxnSpPr>
          <p:nvPr/>
        </p:nvCxnSpPr>
        <p:spPr bwMode="auto">
          <a:xfrm>
            <a:off x="1407859" y="3204188"/>
            <a:ext cx="974238" cy="52557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9B14B36-E9DF-4454-B3C7-621DF081FCC1}"/>
              </a:ext>
            </a:extLst>
          </p:cNvPr>
          <p:cNvGrpSpPr/>
          <p:nvPr/>
        </p:nvGrpSpPr>
        <p:grpSpPr>
          <a:xfrm>
            <a:off x="3213862" y="3542131"/>
            <a:ext cx="2492661" cy="2663674"/>
            <a:chOff x="3341518" y="3764101"/>
            <a:chExt cx="2492661" cy="266367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6853363-F3AF-4532-BCB2-B95CAAE47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800000">
              <a:off x="3341518" y="4057559"/>
              <a:ext cx="2492661" cy="237021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18346A5-7F17-4C97-942F-0D41A2BF27DE}"/>
                </a:ext>
              </a:extLst>
            </p:cNvPr>
            <p:cNvSpPr txBox="1"/>
            <p:nvPr/>
          </p:nvSpPr>
          <p:spPr>
            <a:xfrm>
              <a:off x="3830450" y="3764101"/>
              <a:ext cx="148309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Wheel Units Pyramid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CC24BBF1-EAD3-4FC4-B27B-3AA9DD1400D1}"/>
              </a:ext>
            </a:extLst>
          </p:cNvPr>
          <p:cNvSpPr txBox="1"/>
          <p:nvPr/>
        </p:nvSpPr>
        <p:spPr>
          <a:xfrm>
            <a:off x="6305668" y="865187"/>
            <a:ext cx="113685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Upper Cylinder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7317F7-E40B-4972-AD33-46A31C0B4401}"/>
              </a:ext>
            </a:extLst>
          </p:cNvPr>
          <p:cNvSpPr txBox="1"/>
          <p:nvPr/>
        </p:nvSpPr>
        <p:spPr>
          <a:xfrm>
            <a:off x="6777794" y="4110025"/>
            <a:ext cx="11448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Lower Cylinder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582F820-C5E1-42EF-AEBA-D1E7A160B701}"/>
              </a:ext>
            </a:extLst>
          </p:cNvPr>
          <p:cNvSpPr/>
          <p:nvPr/>
        </p:nvSpPr>
        <p:spPr>
          <a:xfrm>
            <a:off x="2868270" y="1192211"/>
            <a:ext cx="280010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0" kern="0" dirty="0">
                <a:latin typeface="+mj-lt"/>
              </a:rPr>
              <a:t>Propulsion module uses a “warm cocoon” to maintain temperatures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0" kern="0" dirty="0">
                <a:latin typeface="+mj-lt"/>
              </a:rPr>
              <a:t>Most components are radiatively and conductively tied to the PM structure to utilize the stable HRS temperature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200" b="0" kern="0" dirty="0">
                <a:latin typeface="+mj-lt"/>
              </a:rPr>
              <a:t>Prop lines are routed inside the prop cylinder, as much as possible Prop lines external to PM cylinder under aluminum shields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200" b="0" kern="0" dirty="0">
              <a:latin typeface="+mj-lt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BEACDD6-D1B0-49DF-8E28-7D770CC0E697}"/>
              </a:ext>
            </a:extLst>
          </p:cNvPr>
          <p:cNvSpPr/>
          <p:nvPr/>
        </p:nvSpPr>
        <p:spPr>
          <a:xfrm>
            <a:off x="7559233" y="3218965"/>
            <a:ext cx="160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900" b="0" kern="0" dirty="0">
                <a:latin typeface="+mj-lt"/>
              </a:rPr>
              <a:t>Ox and fuel </a:t>
            </a:r>
            <a:r>
              <a:rPr lang="en-US" sz="900" b="0" kern="0" dirty="0" err="1">
                <a:latin typeface="+mj-lt"/>
              </a:rPr>
              <a:t>pressurant</a:t>
            </a:r>
            <a:r>
              <a:rPr lang="en-US" sz="900" b="0" kern="0" dirty="0">
                <a:latin typeface="+mj-lt"/>
              </a:rPr>
              <a:t> tanks are thermally isolated and blanketed FSW controlled heaters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3875862-609A-47BE-89D9-C3FF18532BA8}"/>
              </a:ext>
            </a:extLst>
          </p:cNvPr>
          <p:cNvSpPr/>
          <p:nvPr/>
        </p:nvSpPr>
        <p:spPr>
          <a:xfrm>
            <a:off x="21553" y="6013163"/>
            <a:ext cx="312946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900" b="0" kern="0" dirty="0"/>
              <a:t>24 rocket engines are conductively tied to the 4 Rocket Engine Modules (REM)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900" b="0" kern="0" dirty="0"/>
              <a:t>Only region in HRS where stainless steel d-tubes are implemented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900" b="0" kern="0" dirty="0"/>
              <a:t>Flow splits downstream of REMs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C1B0147-9B32-4648-A8BF-702575F8407E}"/>
              </a:ext>
            </a:extLst>
          </p:cNvPr>
          <p:cNvCxnSpPr/>
          <p:nvPr/>
        </p:nvCxnSpPr>
        <p:spPr bwMode="auto">
          <a:xfrm flipH="1" flipV="1">
            <a:off x="8325574" y="3091024"/>
            <a:ext cx="533400" cy="1561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97BCB4E-3065-4395-9A40-3CD3AF05B83B}"/>
              </a:ext>
            </a:extLst>
          </p:cNvPr>
          <p:cNvCxnSpPr>
            <a:cxnSpLocks/>
          </p:cNvCxnSpPr>
          <p:nvPr/>
        </p:nvCxnSpPr>
        <p:spPr bwMode="auto">
          <a:xfrm flipH="1">
            <a:off x="8647817" y="3792734"/>
            <a:ext cx="267583" cy="7509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684066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 92">
            <a:extLst>
              <a:ext uri="{FF2B5EF4-FFF2-40B4-BE49-F238E27FC236}">
                <a16:creationId xmlns:a16="http://schemas.microsoft.com/office/drawing/2014/main" id="{A3D6ABB9-74C9-474D-B2E9-016D0C6C8E46}"/>
              </a:ext>
            </a:extLst>
          </p:cNvPr>
          <p:cNvGrpSpPr/>
          <p:nvPr/>
        </p:nvGrpSpPr>
        <p:grpSpPr>
          <a:xfrm>
            <a:off x="5115065" y="1674496"/>
            <a:ext cx="3555397" cy="2466639"/>
            <a:chOff x="6346728" y="1847132"/>
            <a:chExt cx="5549708" cy="3766566"/>
          </a:xfrm>
        </p:grpSpPr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93C1111B-342D-46E2-BB99-EFA47F272C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46728" y="1847132"/>
              <a:ext cx="5549708" cy="3766566"/>
            </a:xfrm>
            <a:prstGeom prst="rect">
              <a:avLst/>
            </a:prstGeom>
          </p:spPr>
        </p:pic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9254C049-E22E-4268-BBE3-1111CDA3AC69}"/>
                </a:ext>
              </a:extLst>
            </p:cNvPr>
            <p:cNvSpPr/>
            <p:nvPr/>
          </p:nvSpPr>
          <p:spPr>
            <a:xfrm>
              <a:off x="7297223" y="2641980"/>
              <a:ext cx="267360" cy="1575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ED23A326-5474-4C0A-9AD7-82922E8072E4}"/>
                </a:ext>
              </a:extLst>
            </p:cNvPr>
            <p:cNvSpPr/>
            <p:nvPr/>
          </p:nvSpPr>
          <p:spPr>
            <a:xfrm>
              <a:off x="7297223" y="3067555"/>
              <a:ext cx="267360" cy="1575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F374FF9F-9BA0-43E4-A447-4546C9DDC704}"/>
                </a:ext>
              </a:extLst>
            </p:cNvPr>
            <p:cNvSpPr/>
            <p:nvPr/>
          </p:nvSpPr>
          <p:spPr>
            <a:xfrm>
              <a:off x="7315943" y="4493871"/>
              <a:ext cx="267360" cy="1575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E63060B5-8FAB-407A-9E3B-689FABD91B59}"/>
                </a:ext>
              </a:extLst>
            </p:cNvPr>
            <p:cNvSpPr/>
            <p:nvPr/>
          </p:nvSpPr>
          <p:spPr>
            <a:xfrm>
              <a:off x="7315943" y="4919446"/>
              <a:ext cx="267360" cy="1575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9C4AB829-79B0-4486-A785-941EE30929FC}"/>
                </a:ext>
              </a:extLst>
            </p:cNvPr>
            <p:cNvSpPr/>
            <p:nvPr/>
          </p:nvSpPr>
          <p:spPr>
            <a:xfrm>
              <a:off x="10045541" y="4488691"/>
              <a:ext cx="267360" cy="1575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7195E994-597E-4953-8159-92BF6C3238CF}"/>
                </a:ext>
              </a:extLst>
            </p:cNvPr>
            <p:cNvSpPr/>
            <p:nvPr/>
          </p:nvSpPr>
          <p:spPr>
            <a:xfrm>
              <a:off x="10045541" y="4914266"/>
              <a:ext cx="267360" cy="1575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FCF77D41-3078-4DCC-8A22-5B96397375AA}"/>
                </a:ext>
              </a:extLst>
            </p:cNvPr>
            <p:cNvSpPr/>
            <p:nvPr/>
          </p:nvSpPr>
          <p:spPr>
            <a:xfrm>
              <a:off x="10045541" y="2641980"/>
              <a:ext cx="267360" cy="1575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4D69A5F7-9BF5-4AF1-9047-E67A36B4D98E}"/>
                </a:ext>
              </a:extLst>
            </p:cNvPr>
            <p:cNvSpPr/>
            <p:nvPr/>
          </p:nvSpPr>
          <p:spPr>
            <a:xfrm>
              <a:off x="10045541" y="3067555"/>
              <a:ext cx="267360" cy="1575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CAA11775-C72F-406F-A0F9-72726347AB04}"/>
                </a:ext>
              </a:extLst>
            </p:cNvPr>
            <p:cNvSpPr/>
            <p:nvPr/>
          </p:nvSpPr>
          <p:spPr>
            <a:xfrm>
              <a:off x="8704848" y="3556061"/>
              <a:ext cx="267360" cy="1575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00CF90E0-AA7D-42F2-8F68-8F93936D0768}"/>
                </a:ext>
              </a:extLst>
            </p:cNvPr>
            <p:cNvSpPr/>
            <p:nvPr/>
          </p:nvSpPr>
          <p:spPr>
            <a:xfrm>
              <a:off x="8704848" y="3981636"/>
              <a:ext cx="267360" cy="15758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A7E876CA-7900-48F5-BE3C-070CDAE2BF2C}"/>
                </a:ext>
              </a:extLst>
            </p:cNvPr>
            <p:cNvGrpSpPr/>
            <p:nvPr/>
          </p:nvGrpSpPr>
          <p:grpSpPr>
            <a:xfrm>
              <a:off x="6615395" y="3965434"/>
              <a:ext cx="76200" cy="177800"/>
              <a:chOff x="84187" y="3004025"/>
              <a:chExt cx="76200" cy="177800"/>
            </a:xfrm>
          </p:grpSpPr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1FC54D9B-2500-44EE-AC8F-C98F9D1EAAF8}"/>
                  </a:ext>
                </a:extLst>
              </p:cNvPr>
              <p:cNvSpPr/>
              <p:nvPr/>
            </p:nvSpPr>
            <p:spPr>
              <a:xfrm rot="5400000">
                <a:off x="84187" y="3004025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135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45E59440-A147-4A62-A466-44AAE7FED7F1}"/>
                  </a:ext>
                </a:extLst>
              </p:cNvPr>
              <p:cNvSpPr/>
              <p:nvPr/>
            </p:nvSpPr>
            <p:spPr>
              <a:xfrm rot="5400000">
                <a:off x="84187" y="3105625"/>
                <a:ext cx="76200" cy="76200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135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F6245D58-FEE7-448A-B887-D5ADF389B589}"/>
                </a:ext>
              </a:extLst>
            </p:cNvPr>
            <p:cNvGrpSpPr/>
            <p:nvPr/>
          </p:nvGrpSpPr>
          <p:grpSpPr>
            <a:xfrm>
              <a:off x="6734046" y="3961416"/>
              <a:ext cx="76200" cy="177800"/>
              <a:chOff x="84187" y="3004025"/>
              <a:chExt cx="76200" cy="177800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B25712E5-C16C-4C30-8A6C-50B17B7EF351}"/>
                  </a:ext>
                </a:extLst>
              </p:cNvPr>
              <p:cNvSpPr/>
              <p:nvPr/>
            </p:nvSpPr>
            <p:spPr>
              <a:xfrm rot="5400000">
                <a:off x="84187" y="3004025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135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F374058A-3FED-48AE-ACEF-0F2D5DD78F66}"/>
                  </a:ext>
                </a:extLst>
              </p:cNvPr>
              <p:cNvSpPr/>
              <p:nvPr/>
            </p:nvSpPr>
            <p:spPr>
              <a:xfrm rot="5400000">
                <a:off x="84187" y="3105625"/>
                <a:ext cx="76200" cy="76200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en-US" sz="1350" dirty="0">
                  <a:solidFill>
                    <a:srgbClr val="FF0000"/>
                  </a:solidFill>
                </a:endParaRPr>
              </a:p>
            </p:txBody>
          </p:sp>
        </p:grp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75DCED8A-51BB-4334-8632-7FAB0845C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545988" y="1035266"/>
            <a:ext cx="1770614" cy="360553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8E9CBF-5848-46A6-859C-9BB7ACF91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RHB and Radiator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6F016AC-66BE-4EDB-A091-70D87B4AD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5543" y="905097"/>
            <a:ext cx="4040188" cy="639762"/>
          </a:xfrm>
        </p:spPr>
        <p:txBody>
          <a:bodyPr/>
          <a:lstStyle/>
          <a:p>
            <a:r>
              <a:rPr lang="en-US" dirty="0"/>
              <a:t>RHB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8D6AC4A-F082-4A97-BD28-4477758832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13585" y="907334"/>
            <a:ext cx="4041775" cy="639762"/>
          </a:xfrm>
        </p:spPr>
        <p:txBody>
          <a:bodyPr/>
          <a:lstStyle/>
          <a:p>
            <a:r>
              <a:rPr lang="en-US" dirty="0"/>
              <a:t>Radiator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525482-9724-458B-800D-34373CC69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TFAWS 2021 – August 24-26,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9592F2-893F-4DEA-8A6B-34E8DA55A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11</a:t>
            </a:fld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9A0C3BB-E736-482E-8A02-038BC5476C35}"/>
              </a:ext>
            </a:extLst>
          </p:cNvPr>
          <p:cNvCxnSpPr>
            <a:cxnSpLocks/>
          </p:cNvCxnSpPr>
          <p:nvPr/>
        </p:nvCxnSpPr>
        <p:spPr>
          <a:xfrm flipH="1" flipV="1">
            <a:off x="3686481" y="2561940"/>
            <a:ext cx="357054" cy="7761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037EDD-31FF-407A-8A31-E5E0FAE7BB05}"/>
              </a:ext>
            </a:extLst>
          </p:cNvPr>
          <p:cNvSpPr txBox="1"/>
          <p:nvPr/>
        </p:nvSpPr>
        <p:spPr>
          <a:xfrm>
            <a:off x="3819207" y="3301465"/>
            <a:ext cx="105088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Titanium fitting bracket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6E56B8B-C43D-443C-B837-B8855E19BF0B}"/>
              </a:ext>
            </a:extLst>
          </p:cNvPr>
          <p:cNvCxnSpPr>
            <a:cxnSpLocks/>
          </p:cNvCxnSpPr>
          <p:nvPr/>
        </p:nvCxnSpPr>
        <p:spPr>
          <a:xfrm flipV="1">
            <a:off x="2677808" y="3398004"/>
            <a:ext cx="435566" cy="7957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0C0E209-3D52-49E4-8AEA-122E36A6A136}"/>
              </a:ext>
            </a:extLst>
          </p:cNvPr>
          <p:cNvSpPr txBox="1"/>
          <p:nvPr/>
        </p:nvSpPr>
        <p:spPr>
          <a:xfrm>
            <a:off x="2295662" y="4134909"/>
            <a:ext cx="169148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Titanium thermal isolators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748DDDB-C59B-49D5-94F0-0888804543BA}"/>
              </a:ext>
            </a:extLst>
          </p:cNvPr>
          <p:cNvCxnSpPr>
            <a:cxnSpLocks/>
          </p:cNvCxnSpPr>
          <p:nvPr/>
        </p:nvCxnSpPr>
        <p:spPr>
          <a:xfrm flipV="1">
            <a:off x="1668017" y="3449346"/>
            <a:ext cx="256729" cy="7444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14AA929-32BB-448F-AAD8-1DF798E8C309}"/>
              </a:ext>
            </a:extLst>
          </p:cNvPr>
          <p:cNvSpPr txBox="1"/>
          <p:nvPr/>
        </p:nvSpPr>
        <p:spPr>
          <a:xfrm>
            <a:off x="738527" y="4145903"/>
            <a:ext cx="16185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Aluminum bracket to interface PM cylinder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B449D8A-8CC3-4D6D-926D-18C9D5E8BD85}"/>
              </a:ext>
            </a:extLst>
          </p:cNvPr>
          <p:cNvCxnSpPr>
            <a:cxnSpLocks/>
          </p:cNvCxnSpPr>
          <p:nvPr/>
        </p:nvCxnSpPr>
        <p:spPr>
          <a:xfrm flipV="1">
            <a:off x="425662" y="3680883"/>
            <a:ext cx="561535" cy="4540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BA98DA1-E13E-4C8E-B6ED-FF871EF2CF87}"/>
              </a:ext>
            </a:extLst>
          </p:cNvPr>
          <p:cNvSpPr txBox="1"/>
          <p:nvPr/>
        </p:nvSpPr>
        <p:spPr>
          <a:xfrm>
            <a:off x="-10157" y="4188660"/>
            <a:ext cx="1618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Fluid in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0E52A43-1449-46C1-AF1B-D50C73D9AFB4}"/>
              </a:ext>
            </a:extLst>
          </p:cNvPr>
          <p:cNvCxnSpPr>
            <a:cxnSpLocks/>
          </p:cNvCxnSpPr>
          <p:nvPr/>
        </p:nvCxnSpPr>
        <p:spPr>
          <a:xfrm flipH="1">
            <a:off x="3524247" y="1551257"/>
            <a:ext cx="342189" cy="6694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5CFA068-F32A-4EBC-A5E3-BE59D77CF62B}"/>
              </a:ext>
            </a:extLst>
          </p:cNvPr>
          <p:cNvSpPr txBox="1"/>
          <p:nvPr/>
        </p:nvSpPr>
        <p:spPr>
          <a:xfrm>
            <a:off x="3536239" y="1332942"/>
            <a:ext cx="809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Fluid out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679A1FD-4A23-4BEF-89E1-CCF2CF291AF5}"/>
              </a:ext>
            </a:extLst>
          </p:cNvPr>
          <p:cNvCxnSpPr>
            <a:cxnSpLocks/>
          </p:cNvCxnSpPr>
          <p:nvPr/>
        </p:nvCxnSpPr>
        <p:spPr>
          <a:xfrm flipH="1" flipV="1">
            <a:off x="8400228" y="3915312"/>
            <a:ext cx="481281" cy="4136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A2216C0-EB2D-42E4-98A7-27812400457B}"/>
              </a:ext>
            </a:extLst>
          </p:cNvPr>
          <p:cNvSpPr txBox="1"/>
          <p:nvPr/>
        </p:nvSpPr>
        <p:spPr>
          <a:xfrm>
            <a:off x="8618145" y="4268535"/>
            <a:ext cx="1618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Fluid in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26D0A0A-CE8B-45CD-B649-866361EAD453}"/>
              </a:ext>
            </a:extLst>
          </p:cNvPr>
          <p:cNvCxnSpPr>
            <a:cxnSpLocks/>
          </p:cNvCxnSpPr>
          <p:nvPr/>
        </p:nvCxnSpPr>
        <p:spPr>
          <a:xfrm>
            <a:off x="5168225" y="1717806"/>
            <a:ext cx="200753" cy="2666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B881EC7-2E60-4044-9D13-901A450DD1C3}"/>
              </a:ext>
            </a:extLst>
          </p:cNvPr>
          <p:cNvSpPr txBox="1"/>
          <p:nvPr/>
        </p:nvSpPr>
        <p:spPr>
          <a:xfrm>
            <a:off x="4948010" y="1512644"/>
            <a:ext cx="1618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Fluid </a:t>
            </a:r>
            <a:r>
              <a:rPr lang="en-US" sz="1100" b="0" dirty="0">
                <a:solidFill>
                  <a:prstClr val="black"/>
                </a:solidFill>
                <a:latin typeface="Calibri"/>
                <a:ea typeface="+mn-ea"/>
              </a:rPr>
              <a:t>out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AB0A0BB-1BC1-4B4D-AB70-8EB052F8899E}"/>
              </a:ext>
            </a:extLst>
          </p:cNvPr>
          <p:cNvCxnSpPr/>
          <p:nvPr/>
        </p:nvCxnSpPr>
        <p:spPr bwMode="auto">
          <a:xfrm>
            <a:off x="4800600" y="1753462"/>
            <a:ext cx="0" cy="434253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157FE7A-F26C-446A-8DDA-924DAA6CCBD7}"/>
              </a:ext>
            </a:extLst>
          </p:cNvPr>
          <p:cNvSpPr txBox="1"/>
          <p:nvPr/>
        </p:nvSpPr>
        <p:spPr>
          <a:xfrm>
            <a:off x="6393258" y="4164920"/>
            <a:ext cx="7967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dirty="0">
                <a:solidFill>
                  <a:srgbClr val="000000"/>
                </a:solidFill>
                <a:latin typeface="Arial"/>
              </a:rPr>
              <a:t>1.68 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DF4D2DD-347B-4EF1-AC31-0BD26CA33289}"/>
              </a:ext>
            </a:extLst>
          </p:cNvPr>
          <p:cNvSpPr txBox="1"/>
          <p:nvPr/>
        </p:nvSpPr>
        <p:spPr>
          <a:xfrm>
            <a:off x="8542879" y="2731337"/>
            <a:ext cx="7705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dirty="0">
                <a:solidFill>
                  <a:srgbClr val="000000"/>
                </a:solidFill>
                <a:latin typeface="Arial"/>
              </a:rPr>
              <a:t>1.08 m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0E60B38-A96D-4E1F-BCC7-4F63A1C67D1A}"/>
              </a:ext>
            </a:extLst>
          </p:cNvPr>
          <p:cNvCxnSpPr/>
          <p:nvPr/>
        </p:nvCxnSpPr>
        <p:spPr>
          <a:xfrm>
            <a:off x="8536371" y="1814807"/>
            <a:ext cx="49706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E3A8D91-0842-4320-B44E-2F8CE1F7B0BD}"/>
              </a:ext>
            </a:extLst>
          </p:cNvPr>
          <p:cNvCxnSpPr/>
          <p:nvPr/>
        </p:nvCxnSpPr>
        <p:spPr>
          <a:xfrm>
            <a:off x="8663371" y="4107086"/>
            <a:ext cx="49706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2C96450-EA29-4ED5-8896-ED70C88CA89B}"/>
              </a:ext>
            </a:extLst>
          </p:cNvPr>
          <p:cNvCxnSpPr/>
          <p:nvPr/>
        </p:nvCxnSpPr>
        <p:spPr>
          <a:xfrm flipV="1">
            <a:off x="5138641" y="4112872"/>
            <a:ext cx="0" cy="3290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AAEA298E-627B-4A4A-902A-25EA3D1DC6F2}"/>
              </a:ext>
            </a:extLst>
          </p:cNvPr>
          <p:cNvCxnSpPr/>
          <p:nvPr/>
        </p:nvCxnSpPr>
        <p:spPr>
          <a:xfrm flipV="1">
            <a:off x="8650793" y="4112872"/>
            <a:ext cx="0" cy="3290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CF797B1-0885-4CAC-88AF-B8A4CB5D82CB}"/>
              </a:ext>
            </a:extLst>
          </p:cNvPr>
          <p:cNvCxnSpPr/>
          <p:nvPr/>
        </p:nvCxnSpPr>
        <p:spPr>
          <a:xfrm flipV="1">
            <a:off x="8928135" y="1810793"/>
            <a:ext cx="0" cy="77176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241AD79-7C3E-4F3C-961B-DE2C7F8AA798}"/>
              </a:ext>
            </a:extLst>
          </p:cNvPr>
          <p:cNvCxnSpPr>
            <a:cxnSpLocks/>
          </p:cNvCxnSpPr>
          <p:nvPr/>
        </p:nvCxnSpPr>
        <p:spPr>
          <a:xfrm>
            <a:off x="8928135" y="3147059"/>
            <a:ext cx="0" cy="89154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D303D78-3C9D-443B-88B1-DEF76D7DC6B1}"/>
              </a:ext>
            </a:extLst>
          </p:cNvPr>
          <p:cNvCxnSpPr/>
          <p:nvPr/>
        </p:nvCxnSpPr>
        <p:spPr>
          <a:xfrm>
            <a:off x="7573337" y="4307908"/>
            <a:ext cx="107020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D492CEF-A74D-49C0-B427-89DFCE2F44B7}"/>
              </a:ext>
            </a:extLst>
          </p:cNvPr>
          <p:cNvCxnSpPr/>
          <p:nvPr/>
        </p:nvCxnSpPr>
        <p:spPr>
          <a:xfrm flipH="1" flipV="1">
            <a:off x="5138641" y="4307908"/>
            <a:ext cx="107020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76F44238-CF4E-4D9E-8632-68B325E5AE0E}"/>
              </a:ext>
            </a:extLst>
          </p:cNvPr>
          <p:cNvSpPr txBox="1"/>
          <p:nvPr/>
        </p:nvSpPr>
        <p:spPr>
          <a:xfrm>
            <a:off x="1716940" y="1610322"/>
            <a:ext cx="7967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dirty="0">
                <a:solidFill>
                  <a:srgbClr val="000000"/>
                </a:solidFill>
                <a:latin typeface="Arial"/>
              </a:rPr>
              <a:t>0.28 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40508D1-C7CD-4AC9-BD89-E79C17908022}"/>
              </a:ext>
            </a:extLst>
          </p:cNvPr>
          <p:cNvSpPr txBox="1"/>
          <p:nvPr/>
        </p:nvSpPr>
        <p:spPr>
          <a:xfrm>
            <a:off x="-26932" y="2439409"/>
            <a:ext cx="7705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200" dirty="0">
                <a:solidFill>
                  <a:srgbClr val="000000"/>
                </a:solidFill>
                <a:latin typeface="Arial"/>
              </a:rPr>
              <a:t>0.13 m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EC9A7CE-6623-4943-8E94-AEACF39712F1}"/>
              </a:ext>
            </a:extLst>
          </p:cNvPr>
          <p:cNvCxnSpPr>
            <a:cxnSpLocks/>
          </p:cNvCxnSpPr>
          <p:nvPr/>
        </p:nvCxnSpPr>
        <p:spPr>
          <a:xfrm>
            <a:off x="448817" y="2128968"/>
            <a:ext cx="35029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4F3B15F-F83F-4D3A-A0FF-89E669F10D50}"/>
              </a:ext>
            </a:extLst>
          </p:cNvPr>
          <p:cNvCxnSpPr/>
          <p:nvPr/>
        </p:nvCxnSpPr>
        <p:spPr>
          <a:xfrm>
            <a:off x="471569" y="3055081"/>
            <a:ext cx="49706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07EF128-FFBF-4399-919D-A7B18EE016A4}"/>
              </a:ext>
            </a:extLst>
          </p:cNvPr>
          <p:cNvCxnSpPr/>
          <p:nvPr/>
        </p:nvCxnSpPr>
        <p:spPr>
          <a:xfrm flipV="1">
            <a:off x="995111" y="1839138"/>
            <a:ext cx="0" cy="3290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46305CD-168F-4DFF-B240-BA2879B32F30}"/>
              </a:ext>
            </a:extLst>
          </p:cNvPr>
          <p:cNvCxnSpPr/>
          <p:nvPr/>
        </p:nvCxnSpPr>
        <p:spPr>
          <a:xfrm flipV="1">
            <a:off x="3420617" y="1799921"/>
            <a:ext cx="0" cy="3290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14960B85-1939-43BF-B96C-473268E9A0F3}"/>
              </a:ext>
            </a:extLst>
          </p:cNvPr>
          <p:cNvCxnSpPr>
            <a:cxnSpLocks/>
          </p:cNvCxnSpPr>
          <p:nvPr/>
        </p:nvCxnSpPr>
        <p:spPr>
          <a:xfrm flipH="1" flipV="1">
            <a:off x="647292" y="2120889"/>
            <a:ext cx="71335" cy="3455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3B4E106-E5AE-401E-AF69-439A75F9AFA4}"/>
              </a:ext>
            </a:extLst>
          </p:cNvPr>
          <p:cNvCxnSpPr>
            <a:cxnSpLocks/>
          </p:cNvCxnSpPr>
          <p:nvPr/>
        </p:nvCxnSpPr>
        <p:spPr>
          <a:xfrm>
            <a:off x="765050" y="2719054"/>
            <a:ext cx="68115" cy="34868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89CD5AF-2ED6-431E-AE66-CEF5D514DE5D}"/>
              </a:ext>
            </a:extLst>
          </p:cNvPr>
          <p:cNvCxnSpPr/>
          <p:nvPr/>
        </p:nvCxnSpPr>
        <p:spPr>
          <a:xfrm>
            <a:off x="2357054" y="1839138"/>
            <a:ext cx="107020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7598908-3B62-4B4C-A1CD-35A4DC9C1534}"/>
              </a:ext>
            </a:extLst>
          </p:cNvPr>
          <p:cNvCxnSpPr>
            <a:cxnSpLocks/>
          </p:cNvCxnSpPr>
          <p:nvPr/>
        </p:nvCxnSpPr>
        <p:spPr>
          <a:xfrm flipH="1">
            <a:off x="995111" y="1818925"/>
            <a:ext cx="80008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52C996EB-B574-4934-9A0B-924C37286DDD}"/>
              </a:ext>
            </a:extLst>
          </p:cNvPr>
          <p:cNvSpPr/>
          <p:nvPr/>
        </p:nvSpPr>
        <p:spPr>
          <a:xfrm>
            <a:off x="4955286" y="4691593"/>
            <a:ext cx="402410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100" b="0" dirty="0"/>
              <a:t>Z93C55 white painted 1 mm thick aluminum panel (locally 2 mm thick under the flanges)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100" b="0" dirty="0"/>
              <a:t>~10 meters length of HRS flanged tubing is installed on non-space viewing side of panel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100" b="0" dirty="0"/>
              <a:t>8 full set louver assemblies installed onto space viewing side of the panel to reduce heat loss in cold environments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100" b="0" dirty="0"/>
              <a:t>FSW controlled heater to maintain radiator above CFC-11 Freeze temperature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100" b="0" dirty="0"/>
              <a:t>Titanium struts provide mechanical support and thermal isolation from </a:t>
            </a:r>
            <a:r>
              <a:rPr lang="en-US" sz="1100" b="0" dirty="0" err="1"/>
              <a:t>pressurant</a:t>
            </a:r>
            <a:r>
              <a:rPr lang="en-US" sz="1100" b="0" dirty="0"/>
              <a:t> tank bracket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31A28D3-BAF4-404E-B522-FC8D8C1F627D}"/>
              </a:ext>
            </a:extLst>
          </p:cNvPr>
          <p:cNvSpPr/>
          <p:nvPr/>
        </p:nvSpPr>
        <p:spPr>
          <a:xfrm>
            <a:off x="283609" y="4734527"/>
            <a:ext cx="4024105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100" b="0" dirty="0"/>
              <a:t>Aluminum heat exchanger plate, friction stir weld by </a:t>
            </a:r>
            <a:r>
              <a:rPr lang="en-US" sz="1100" b="0" dirty="0" err="1"/>
              <a:t>maxQ</a:t>
            </a:r>
            <a:endParaRPr lang="en-US" sz="1100" b="0" dirty="0"/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100" b="0" dirty="0"/>
              <a:t>18 W/K assuming 0.9 lpm flow rate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100" b="0" dirty="0"/>
              <a:t>20 Kapton self-magnetic cancelling film heaters. 16 reserved as primary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100" b="0" dirty="0"/>
              <a:t>&gt;204W capability at min bus voltage (assuming primary). &lt;6.5 W/in</a:t>
            </a:r>
            <a:r>
              <a:rPr lang="en-US" sz="1100" b="0" baseline="30000" dirty="0"/>
              <a:t>2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100" b="0" dirty="0"/>
              <a:t>Thermally isolated from PM structure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D8526D53-8E02-46EC-B4D8-47EA140AAA4C}"/>
              </a:ext>
            </a:extLst>
          </p:cNvPr>
          <p:cNvSpPr txBox="1"/>
          <p:nvPr/>
        </p:nvSpPr>
        <p:spPr>
          <a:xfrm>
            <a:off x="7609700" y="1344464"/>
            <a:ext cx="17422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PRT</a:t>
            </a:r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88A90BD8-C063-4E0F-A053-9CABA9C90D11}"/>
              </a:ext>
            </a:extLst>
          </p:cNvPr>
          <p:cNvSpPr/>
          <p:nvPr/>
        </p:nvSpPr>
        <p:spPr>
          <a:xfrm>
            <a:off x="8105232" y="1459337"/>
            <a:ext cx="73152" cy="73152"/>
          </a:xfrm>
          <a:prstGeom prst="ellipse">
            <a:avLst/>
          </a:prstGeom>
          <a:solidFill>
            <a:srgbClr val="FF00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C8D2B681-2135-4423-89D6-74779C8C46D3}"/>
              </a:ext>
            </a:extLst>
          </p:cNvPr>
          <p:cNvSpPr/>
          <p:nvPr/>
        </p:nvSpPr>
        <p:spPr>
          <a:xfrm>
            <a:off x="8192042" y="1459337"/>
            <a:ext cx="73152" cy="73152"/>
          </a:xfrm>
          <a:prstGeom prst="ellipse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FC2FF7BD-E000-4F53-BADC-7F936D6371D6}"/>
              </a:ext>
            </a:extLst>
          </p:cNvPr>
          <p:cNvSpPr txBox="1"/>
          <p:nvPr/>
        </p:nvSpPr>
        <p:spPr>
          <a:xfrm>
            <a:off x="7609700" y="1031911"/>
            <a:ext cx="17422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Heater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E4C4BC4A-65F8-4F04-BF10-50973870EFAE}"/>
              </a:ext>
            </a:extLst>
          </p:cNvPr>
          <p:cNvSpPr/>
          <p:nvPr/>
        </p:nvSpPr>
        <p:spPr>
          <a:xfrm>
            <a:off x="7888676" y="1063943"/>
            <a:ext cx="116140" cy="22749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0F30AA38-DE24-431E-A2C2-6CE701A2E15A}"/>
              </a:ext>
            </a:extLst>
          </p:cNvPr>
          <p:cNvSpPr/>
          <p:nvPr/>
        </p:nvSpPr>
        <p:spPr>
          <a:xfrm>
            <a:off x="8089000" y="1055558"/>
            <a:ext cx="116140" cy="2274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982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651B0C79-593D-429A-A602-EB70032BA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4" t="1955" r="1309"/>
          <a:stretch/>
        </p:blipFill>
        <p:spPr>
          <a:xfrm>
            <a:off x="6484090" y="1364944"/>
            <a:ext cx="2182924" cy="13553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0EC5DF-A1E2-4AE5-974D-97EC408E8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Non-HRS Heater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00C342-C0FE-4E38-97E9-AB2DFFB4B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914400"/>
            <a:ext cx="4745545" cy="5410200"/>
          </a:xfrm>
        </p:spPr>
        <p:txBody>
          <a:bodyPr/>
          <a:lstStyle/>
          <a:p>
            <a:r>
              <a:rPr lang="en-US" dirty="0"/>
              <a:t>FSW controlled Kapton film heaters across several non-HRS controlled spacecraft components</a:t>
            </a:r>
          </a:p>
          <a:p>
            <a:r>
              <a:rPr lang="en-US" dirty="0"/>
              <a:t>Components using heater control</a:t>
            </a:r>
          </a:p>
          <a:p>
            <a:pPr lvl="1"/>
            <a:r>
              <a:rPr lang="en-US" dirty="0" err="1"/>
              <a:t>Pressurant</a:t>
            </a:r>
            <a:r>
              <a:rPr lang="en-US" dirty="0"/>
              <a:t> tanks (op heater &amp; pre-fire heaters)</a:t>
            </a:r>
          </a:p>
          <a:p>
            <a:pPr lvl="1"/>
            <a:r>
              <a:rPr lang="en-US" dirty="0" err="1"/>
              <a:t>Pressurant</a:t>
            </a:r>
            <a:r>
              <a:rPr lang="en-US" dirty="0"/>
              <a:t> tank ox lines</a:t>
            </a:r>
          </a:p>
          <a:p>
            <a:pPr lvl="1"/>
            <a:r>
              <a:rPr lang="en-US" dirty="0"/>
              <a:t>SADAs</a:t>
            </a:r>
          </a:p>
          <a:p>
            <a:pPr lvl="1"/>
            <a:r>
              <a:rPr lang="en-US" dirty="0"/>
              <a:t>DSS (sun sensors)</a:t>
            </a:r>
          </a:p>
          <a:p>
            <a:pPr lvl="1"/>
            <a:r>
              <a:rPr lang="en-US" dirty="0"/>
              <a:t>Nadir Platform</a:t>
            </a:r>
          </a:p>
          <a:p>
            <a:r>
              <a:rPr lang="en-US" dirty="0"/>
              <a:t>Instrument sensors also employ heater control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E1664-D0FD-4DED-BF19-EEF00BEB8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TFAWS 2021 – August 24-26,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D04D7C-B3BF-4589-B6BE-EDB566AF4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16B747-02ED-43B1-A797-39539B99FE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88" r="8548"/>
          <a:stretch/>
        </p:blipFill>
        <p:spPr>
          <a:xfrm>
            <a:off x="5917920" y="2876268"/>
            <a:ext cx="2533783" cy="34289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24792D-2419-4FDC-9DF5-45DAB45B7759}"/>
              </a:ext>
            </a:extLst>
          </p:cNvPr>
          <p:cNvSpPr txBox="1"/>
          <p:nvPr/>
        </p:nvSpPr>
        <p:spPr>
          <a:xfrm>
            <a:off x="7838788" y="3032660"/>
            <a:ext cx="1272015" cy="64607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914126"/>
            <a:r>
              <a:rPr lang="en-US" sz="1799" dirty="0">
                <a:solidFill>
                  <a:prstClr val="black"/>
                </a:solidFill>
                <a:latin typeface="Calibri"/>
              </a:rPr>
              <a:t>Press Tanks</a:t>
            </a:r>
          </a:p>
          <a:p>
            <a:pPr defTabSz="914126"/>
            <a:r>
              <a:rPr lang="en-US" sz="1799" dirty="0">
                <a:solidFill>
                  <a:prstClr val="black"/>
                </a:solidFill>
                <a:latin typeface="Calibri"/>
              </a:rPr>
              <a:t>&amp; lines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80C0F3-1713-4CCF-86A3-258001338823}"/>
              </a:ext>
            </a:extLst>
          </p:cNvPr>
          <p:cNvSpPr txBox="1"/>
          <p:nvPr/>
        </p:nvSpPr>
        <p:spPr>
          <a:xfrm>
            <a:off x="5239377" y="5016613"/>
            <a:ext cx="693983" cy="36923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914126"/>
            <a:r>
              <a:rPr lang="en-US" sz="1799" dirty="0">
                <a:solidFill>
                  <a:prstClr val="black"/>
                </a:solidFill>
                <a:latin typeface="Calibri"/>
              </a:rPr>
              <a:t>SADA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00FD4F-B876-41E4-B5EA-D1CCF6F81CDA}"/>
              </a:ext>
            </a:extLst>
          </p:cNvPr>
          <p:cNvSpPr txBox="1"/>
          <p:nvPr/>
        </p:nvSpPr>
        <p:spPr>
          <a:xfrm>
            <a:off x="6006251" y="2628832"/>
            <a:ext cx="538790" cy="36923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914126"/>
            <a:r>
              <a:rPr lang="en-US" sz="1799" dirty="0">
                <a:solidFill>
                  <a:prstClr val="black"/>
                </a:solidFill>
                <a:latin typeface="Calibri"/>
              </a:rPr>
              <a:t>DSS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385ED4-C200-48B2-8797-607D8EA0BE89}"/>
              </a:ext>
            </a:extLst>
          </p:cNvPr>
          <p:cNvSpPr txBox="1"/>
          <p:nvPr/>
        </p:nvSpPr>
        <p:spPr>
          <a:xfrm>
            <a:off x="6752623" y="875744"/>
            <a:ext cx="652573" cy="36923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914126"/>
            <a:r>
              <a:rPr lang="en-US" sz="1799" dirty="0">
                <a:solidFill>
                  <a:prstClr val="black"/>
                </a:solidFill>
                <a:latin typeface="Calibri"/>
              </a:rPr>
              <a:t>SRUs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099BF04-2D83-407B-A2CC-7B6C8A9735BD}"/>
              </a:ext>
            </a:extLst>
          </p:cNvPr>
          <p:cNvCxnSpPr/>
          <p:nvPr/>
        </p:nvCxnSpPr>
        <p:spPr>
          <a:xfrm flipV="1">
            <a:off x="5960335" y="4831995"/>
            <a:ext cx="1713093" cy="297503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A3CE1A5-A6E3-4855-8C04-B8BA859B8497}"/>
              </a:ext>
            </a:extLst>
          </p:cNvPr>
          <p:cNvCxnSpPr/>
          <p:nvPr/>
        </p:nvCxnSpPr>
        <p:spPr>
          <a:xfrm flipV="1">
            <a:off x="5933360" y="4123151"/>
            <a:ext cx="516377" cy="1006346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1FC84CE-FB9E-4768-A47F-F6B7B8A0A5B7}"/>
              </a:ext>
            </a:extLst>
          </p:cNvPr>
          <p:cNvCxnSpPr>
            <a:cxnSpLocks/>
          </p:cNvCxnSpPr>
          <p:nvPr/>
        </p:nvCxnSpPr>
        <p:spPr>
          <a:xfrm flipV="1">
            <a:off x="6345127" y="1981200"/>
            <a:ext cx="277926" cy="708843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69E8BCD-22EC-43A5-89BC-57DE1041CC3F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8001000" y="3678734"/>
            <a:ext cx="473796" cy="83569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D73F41C-79FC-49B9-9227-3357F29B09F5}"/>
              </a:ext>
            </a:extLst>
          </p:cNvPr>
          <p:cNvCxnSpPr>
            <a:cxnSpLocks/>
            <a:endCxn id="12" idx="2"/>
          </p:cNvCxnSpPr>
          <p:nvPr/>
        </p:nvCxnSpPr>
        <p:spPr>
          <a:xfrm flipH="1" flipV="1">
            <a:off x="7078910" y="1244980"/>
            <a:ext cx="922090" cy="11184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460C130-440C-4B9A-ADEC-BAE07E3AE945}"/>
              </a:ext>
            </a:extLst>
          </p:cNvPr>
          <p:cNvSpPr txBox="1"/>
          <p:nvPr/>
        </p:nvSpPr>
        <p:spPr>
          <a:xfrm>
            <a:off x="8402554" y="732019"/>
            <a:ext cx="826053" cy="6460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126"/>
            <a:r>
              <a:rPr lang="en-US" sz="1799" dirty="0">
                <a:solidFill>
                  <a:prstClr val="black"/>
                </a:solidFill>
                <a:latin typeface="Calibri"/>
              </a:rPr>
              <a:t>Nadir deck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1542A84-FFAE-4C95-8EB0-6C685899FBDE}"/>
              </a:ext>
            </a:extLst>
          </p:cNvPr>
          <p:cNvCxnSpPr/>
          <p:nvPr/>
        </p:nvCxnSpPr>
        <p:spPr>
          <a:xfrm flipV="1">
            <a:off x="8187145" y="1052621"/>
            <a:ext cx="326287" cy="706762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45788DF-A089-4564-B852-DCD219BE2E70}"/>
              </a:ext>
            </a:extLst>
          </p:cNvPr>
          <p:cNvSpPr txBox="1"/>
          <p:nvPr/>
        </p:nvSpPr>
        <p:spPr>
          <a:xfrm>
            <a:off x="8519480" y="5088376"/>
            <a:ext cx="538790" cy="6460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914126"/>
            <a:r>
              <a:rPr lang="en-US" sz="1799" dirty="0">
                <a:solidFill>
                  <a:prstClr val="black"/>
                </a:solidFill>
                <a:latin typeface="Calibri"/>
              </a:rPr>
              <a:t>DSS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3385E9F-5C5F-4C35-87C4-9D7FFF53E408}"/>
              </a:ext>
            </a:extLst>
          </p:cNvPr>
          <p:cNvCxnSpPr>
            <a:cxnSpLocks/>
            <a:stCxn id="35" idx="1"/>
          </p:cNvCxnSpPr>
          <p:nvPr/>
        </p:nvCxnSpPr>
        <p:spPr>
          <a:xfrm flipH="1" flipV="1">
            <a:off x="8187146" y="4953001"/>
            <a:ext cx="332334" cy="458412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885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B068F74A-6D85-42F9-A44A-00A252B5B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788" y="3706902"/>
            <a:ext cx="3404367" cy="23745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00A700-FED1-4A19-9920-1333F048E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Sunshades and Inner Cruise Safety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E825C87-88FB-4955-B9CC-758EF12D4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914400"/>
            <a:ext cx="4360663" cy="5410200"/>
          </a:xfrm>
        </p:spPr>
        <p:txBody>
          <a:bodyPr/>
          <a:lstStyle/>
          <a:p>
            <a:r>
              <a:rPr lang="en-US" sz="2000" dirty="0"/>
              <a:t>Several Sunshades to shadow sensitive elements during inner cruise:</a:t>
            </a:r>
          </a:p>
          <a:p>
            <a:pPr lvl="1"/>
            <a:r>
              <a:rPr lang="en-US" sz="1800" dirty="0"/>
              <a:t>HGA used to cover Prop Module</a:t>
            </a:r>
          </a:p>
          <a:p>
            <a:pPr lvl="1"/>
            <a:r>
              <a:rPr lang="en-US" sz="1800" dirty="0"/>
              <a:t>Vault Sunshade and MISE sunshade for instruments</a:t>
            </a:r>
          </a:p>
          <a:p>
            <a:pPr lvl="1"/>
            <a:r>
              <a:rPr lang="en-US" sz="1800" dirty="0"/>
              <a:t>Separation Ring Sunshade on lower portion of PM</a:t>
            </a:r>
          </a:p>
          <a:p>
            <a:r>
              <a:rPr lang="en-US" sz="2000" dirty="0"/>
              <a:t>Inner Cruise Attitude Constraints:</a:t>
            </a:r>
          </a:p>
          <a:p>
            <a:pPr lvl="1"/>
            <a:r>
              <a:rPr lang="en-US" sz="1800" dirty="0"/>
              <a:t>HGA boresight to sun</a:t>
            </a:r>
          </a:p>
          <a:p>
            <a:pPr lvl="1"/>
            <a:r>
              <a:rPr lang="en-US" sz="1800" dirty="0"/>
              <a:t>SA normal to sun &gt;41 deg</a:t>
            </a:r>
            <a:endParaRPr lang="en-US" sz="1600" dirty="0"/>
          </a:p>
          <a:p>
            <a:pPr lvl="1"/>
            <a:r>
              <a:rPr lang="en-US" sz="1800" dirty="0"/>
              <a:t>Limit off-pointing to &lt;60 minutes</a:t>
            </a:r>
          </a:p>
          <a:p>
            <a:pPr lvl="1"/>
            <a:r>
              <a:rPr lang="en-US" sz="1800" dirty="0"/>
              <a:t>Limit instrument operations</a:t>
            </a:r>
          </a:p>
          <a:p>
            <a:pPr lvl="1"/>
            <a:r>
              <a:rPr lang="en-US" sz="1800" dirty="0"/>
              <a:t>Limit RWA/Ka Band usage &lt;1AU</a:t>
            </a:r>
          </a:p>
          <a:p>
            <a:pPr marL="457200" lvl="1" indent="0">
              <a:buNone/>
            </a:pPr>
            <a:endParaRPr lang="en-US" sz="180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5F688C7-A365-44A3-ABE2-E588FBCF9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TFAWS 2021 – August 24-26, 2021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9F4AAB0-7705-40E2-A743-ADA73C719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BF8B5-A29F-4527-8EF2-13DD397BE681}" type="slidenum">
              <a:rPr lang="en-US" smtClean="0"/>
              <a:pPr/>
              <a:t>13</a:t>
            </a:fld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5B7CFCB-3133-4C29-B56A-41DDC19DF3B3}"/>
              </a:ext>
            </a:extLst>
          </p:cNvPr>
          <p:cNvCxnSpPr>
            <a:cxnSpLocks/>
          </p:cNvCxnSpPr>
          <p:nvPr/>
        </p:nvCxnSpPr>
        <p:spPr>
          <a:xfrm flipH="1" flipV="1">
            <a:off x="7454355" y="4800141"/>
            <a:ext cx="185919" cy="14854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9E44B5F-773F-4606-8E72-A5ECD562D7F8}"/>
              </a:ext>
            </a:extLst>
          </p:cNvPr>
          <p:cNvSpPr txBox="1"/>
          <p:nvPr/>
        </p:nvSpPr>
        <p:spPr>
          <a:xfrm>
            <a:off x="7213611" y="4430809"/>
            <a:ext cx="1090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sz="900" dirty="0">
                <a:solidFill>
                  <a:prstClr val="black"/>
                </a:solidFill>
                <a:latin typeface="Calibri"/>
              </a:rPr>
              <a:t>SA normal to sun at &gt;41deg</a:t>
            </a:r>
          </a:p>
        </p:txBody>
      </p:sp>
      <p:sp>
        <p:nvSpPr>
          <p:cNvPr id="26" name="Down Arrow 12">
            <a:extLst>
              <a:ext uri="{FF2B5EF4-FFF2-40B4-BE49-F238E27FC236}">
                <a16:creationId xmlns:a16="http://schemas.microsoft.com/office/drawing/2014/main" id="{8EE1C1B8-5BE0-40CB-9552-E885479B6589}"/>
              </a:ext>
            </a:extLst>
          </p:cNvPr>
          <p:cNvSpPr/>
          <p:nvPr/>
        </p:nvSpPr>
        <p:spPr>
          <a:xfrm rot="5400000" flipV="1">
            <a:off x="6530688" y="4809206"/>
            <a:ext cx="273625" cy="5334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7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Sun 26">
            <a:extLst>
              <a:ext uri="{FF2B5EF4-FFF2-40B4-BE49-F238E27FC236}">
                <a16:creationId xmlns:a16="http://schemas.microsoft.com/office/drawing/2014/main" id="{077618E2-8EB6-437F-B688-05621908C73C}"/>
              </a:ext>
            </a:extLst>
          </p:cNvPr>
          <p:cNvSpPr/>
          <p:nvPr/>
        </p:nvSpPr>
        <p:spPr>
          <a:xfrm>
            <a:off x="5811885" y="4856727"/>
            <a:ext cx="472317" cy="432355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/>
            <a:endParaRPr lang="en-US" sz="1799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FDDF61-23DB-4916-BBAB-DE72E9E0D39C}"/>
              </a:ext>
            </a:extLst>
          </p:cNvPr>
          <p:cNvSpPr txBox="1"/>
          <p:nvPr/>
        </p:nvSpPr>
        <p:spPr>
          <a:xfrm>
            <a:off x="5485424" y="5272866"/>
            <a:ext cx="1367326" cy="2461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26"/>
            <a:r>
              <a:rPr lang="en-US" sz="1000" dirty="0">
                <a:solidFill>
                  <a:prstClr val="black"/>
                </a:solidFill>
                <a:latin typeface="Calibri"/>
              </a:rPr>
              <a:t>Within 5 deg for cruise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27CCDA68-5FDC-405F-94B9-4A00571F0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689" y="904914"/>
            <a:ext cx="2304196" cy="2524086"/>
          </a:xfrm>
          <a:prstGeom prst="rect">
            <a:avLst/>
          </a:prstGeom>
        </p:spPr>
      </p:pic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E3DAACF-D150-4C47-BB86-CEEE6A241B49}"/>
              </a:ext>
            </a:extLst>
          </p:cNvPr>
          <p:cNvCxnSpPr>
            <a:cxnSpLocks/>
            <a:stCxn id="58" idx="2"/>
          </p:cNvCxnSpPr>
          <p:nvPr/>
        </p:nvCxnSpPr>
        <p:spPr>
          <a:xfrm flipV="1">
            <a:off x="5306301" y="1212548"/>
            <a:ext cx="1475499" cy="816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657C419-5C1D-4B6E-B37E-DB343A90F371}"/>
              </a:ext>
            </a:extLst>
          </p:cNvPr>
          <p:cNvCxnSpPr>
            <a:cxnSpLocks/>
            <a:stCxn id="58" idx="2"/>
          </p:cNvCxnSpPr>
          <p:nvPr/>
        </p:nvCxnSpPr>
        <p:spPr>
          <a:xfrm>
            <a:off x="5306301" y="1220710"/>
            <a:ext cx="872761" cy="4670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1EA722C7-8218-4F6F-9B7E-47FC6A8662E6}"/>
              </a:ext>
            </a:extLst>
          </p:cNvPr>
          <p:cNvSpPr txBox="1"/>
          <p:nvPr/>
        </p:nvSpPr>
        <p:spPr>
          <a:xfrm>
            <a:off x="4535107" y="913013"/>
            <a:ext cx="1542388" cy="307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1400" b="1" dirty="0">
                <a:solidFill>
                  <a:prstClr val="black"/>
                </a:solidFill>
                <a:latin typeface="Calibri"/>
              </a:rPr>
              <a:t>Sun Shades on SC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39950A4-FE59-4F5E-BA85-C04FB9C31EB9}"/>
              </a:ext>
            </a:extLst>
          </p:cNvPr>
          <p:cNvCxnSpPr>
            <a:cxnSpLocks/>
            <a:stCxn id="58" idx="2"/>
          </p:cNvCxnSpPr>
          <p:nvPr/>
        </p:nvCxnSpPr>
        <p:spPr>
          <a:xfrm>
            <a:off x="5306301" y="1220710"/>
            <a:ext cx="1361199" cy="19980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5BFA18CC-2FFC-42CC-B2BF-2E693B12DACF}"/>
              </a:ext>
            </a:extLst>
          </p:cNvPr>
          <p:cNvSpPr txBox="1"/>
          <p:nvPr/>
        </p:nvSpPr>
        <p:spPr>
          <a:xfrm>
            <a:off x="5904450" y="1666954"/>
            <a:ext cx="959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HGA radome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24B5D853-728D-4249-80A1-D6614BBE25D6}"/>
              </a:ext>
            </a:extLst>
          </p:cNvPr>
          <p:cNvCxnSpPr>
            <a:cxnSpLocks/>
            <a:stCxn id="58" idx="2"/>
          </p:cNvCxnSpPr>
          <p:nvPr/>
        </p:nvCxnSpPr>
        <p:spPr>
          <a:xfrm>
            <a:off x="5306301" y="1220710"/>
            <a:ext cx="2023584" cy="1644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952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187FA-B45F-46EE-8377-3361D6EC9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Launch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39EEB-444A-40FF-8921-42DD0DED8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4495800" cy="5410200"/>
          </a:xfrm>
        </p:spPr>
        <p:txBody>
          <a:bodyPr/>
          <a:lstStyle/>
          <a:p>
            <a:r>
              <a:rPr lang="en-US" sz="1600" dirty="0">
                <a:latin typeface="Arial (Body)"/>
              </a:rPr>
              <a:t>Effective insulation of spacecraft and warm thermal environment inside fairing creates a challenge for heat rejection</a:t>
            </a:r>
          </a:p>
          <a:p>
            <a:pPr lvl="1"/>
            <a:r>
              <a:rPr lang="en-US" sz="1600" dirty="0">
                <a:latin typeface="Arial (Body)"/>
              </a:rPr>
              <a:t>Directed flow (h&gt;35/W/m</a:t>
            </a:r>
            <a:r>
              <a:rPr lang="en-US" sz="1600" baseline="30000" dirty="0">
                <a:latin typeface="Arial (Body)"/>
              </a:rPr>
              <a:t>2</a:t>
            </a:r>
            <a:r>
              <a:rPr lang="en-US" sz="1600" dirty="0">
                <a:latin typeface="Arial (Body)"/>
              </a:rPr>
              <a:t>-C) on the radiator during Launchpad operations</a:t>
            </a:r>
          </a:p>
          <a:p>
            <a:pPr lvl="1"/>
            <a:r>
              <a:rPr lang="en-US" sz="1600" dirty="0">
                <a:latin typeface="Arial (Body)"/>
              </a:rPr>
              <a:t>Thermal roll during parking orbit phase</a:t>
            </a:r>
          </a:p>
          <a:p>
            <a:pPr lvl="1"/>
            <a:r>
              <a:rPr lang="en-US" sz="1600" dirty="0">
                <a:latin typeface="Arial (Body)"/>
              </a:rPr>
              <a:t>Radiator pointed away from Sun during LV separation</a:t>
            </a:r>
          </a:p>
          <a:p>
            <a:pPr lvl="1"/>
            <a:r>
              <a:rPr lang="en-US" sz="1600" dirty="0">
                <a:latin typeface="Arial (Body)"/>
              </a:rPr>
              <a:t>Higher temperature limits for Battery and Pump </a:t>
            </a:r>
            <a:r>
              <a:rPr lang="en-US" sz="1600" dirty="0" err="1">
                <a:latin typeface="Arial (Body)"/>
              </a:rPr>
              <a:t>asssy</a:t>
            </a:r>
            <a:r>
              <a:rPr lang="en-US" sz="1600" dirty="0">
                <a:latin typeface="Arial (Body)"/>
              </a:rPr>
              <a:t> required for this scenario</a:t>
            </a:r>
          </a:p>
          <a:p>
            <a:r>
              <a:rPr lang="en-US" sz="1600" dirty="0">
                <a:latin typeface="Arial (Body)"/>
              </a:rPr>
              <a:t>Solar Array thermal control</a:t>
            </a:r>
          </a:p>
          <a:p>
            <a:pPr lvl="1"/>
            <a:r>
              <a:rPr lang="en-US" sz="1600" dirty="0">
                <a:latin typeface="Arial (Body)"/>
              </a:rPr>
              <a:t>SA conditioning via BBQ roll about s/c z-axis to modulate temperatures</a:t>
            </a:r>
          </a:p>
          <a:p>
            <a:pPr lvl="1"/>
            <a:r>
              <a:rPr lang="en-US" sz="1600" dirty="0">
                <a:latin typeface="Arial (Body)"/>
              </a:rPr>
              <a:t>Assessing final 6 DOF trajectories</a:t>
            </a:r>
          </a:p>
          <a:p>
            <a:pPr lvl="1"/>
            <a:endParaRPr lang="en-US" sz="1600" dirty="0">
              <a:latin typeface="Arial (Body)"/>
            </a:endParaRPr>
          </a:p>
          <a:p>
            <a:endParaRPr lang="en-US" sz="1600" dirty="0">
              <a:latin typeface="Arial (Body)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2F1314-96ED-40C7-BFF9-5B376C2DD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TFAWS 2021 – August 24-26,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32BDCC-88DB-44C0-9FCE-E1A5A4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876F6CE-D690-4AA1-B0E3-4A02083A1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861" y="1204146"/>
            <a:ext cx="3761463" cy="24753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ECBF582-357C-4206-94A5-9BD952526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4097800"/>
            <a:ext cx="3028950" cy="211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209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8DD1E-4AE9-422C-AED8-AE48E53BB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Pump Configuration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D7B0D-6CC3-4262-A450-5FC588155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4572000" cy="5410200"/>
          </a:xfrm>
        </p:spPr>
        <p:txBody>
          <a:bodyPr/>
          <a:lstStyle/>
          <a:p>
            <a:r>
              <a:rPr lang="en-US" sz="1600" dirty="0"/>
              <a:t>MSL and M2020 heritage pumps were used for 3 year mission life applications</a:t>
            </a:r>
          </a:p>
          <a:p>
            <a:r>
              <a:rPr lang="en-US" sz="1600" dirty="0"/>
              <a:t>With Europa Clipper, and a 12 year mission life, an assessment on long term pump operation was done</a:t>
            </a:r>
          </a:p>
          <a:p>
            <a:r>
              <a:rPr lang="en-US" sz="1600" dirty="0"/>
              <a:t>JPL ground testing experience justifies four year minimum pump life</a:t>
            </a:r>
          </a:p>
          <a:p>
            <a:r>
              <a:rPr lang="en-US" sz="1600" dirty="0"/>
              <a:t>6 pump architecture: if we lose an entire string, we still likely have 16 years of pump life</a:t>
            </a:r>
          </a:p>
          <a:p>
            <a:r>
              <a:rPr lang="en-US" sz="1600" dirty="0"/>
              <a:t>1 additional string was added to design during detailed design phase: ECAPA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89683F-BAC6-4B8D-8F73-F770569A1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TFAWS 2021 – August 24-26,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02B823-93CE-4EED-B9EB-1D855FB51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AFFFB9-B93B-4E6A-9AFB-304F4711D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343400"/>
            <a:ext cx="2569815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756CAE-CB3C-42CF-9789-87393C367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126" y="4343400"/>
            <a:ext cx="1860115" cy="1194643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82701D39-6FCC-4D11-835A-682EE2908DA8}"/>
              </a:ext>
            </a:extLst>
          </p:cNvPr>
          <p:cNvSpPr/>
          <p:nvPr/>
        </p:nvSpPr>
        <p:spPr bwMode="auto">
          <a:xfrm>
            <a:off x="4718326" y="5181600"/>
            <a:ext cx="457200" cy="4572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14E278D-5DBA-4A52-B091-A54582A0099C}"/>
              </a:ext>
            </a:extLst>
          </p:cNvPr>
          <p:cNvCxnSpPr>
            <a:cxnSpLocks/>
            <a:endCxn id="9" idx="0"/>
          </p:cNvCxnSpPr>
          <p:nvPr/>
        </p:nvCxnSpPr>
        <p:spPr bwMode="auto">
          <a:xfrm flipV="1">
            <a:off x="4932015" y="4343400"/>
            <a:ext cx="2926169" cy="8382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0D4B156-24B3-40A6-9CB4-4D7715C27E18}"/>
              </a:ext>
            </a:extLst>
          </p:cNvPr>
          <p:cNvCxnSpPr>
            <a:cxnSpLocks/>
          </p:cNvCxnSpPr>
          <p:nvPr/>
        </p:nvCxnSpPr>
        <p:spPr bwMode="auto">
          <a:xfrm flipV="1">
            <a:off x="4932015" y="5562600"/>
            <a:ext cx="3443911" cy="76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3EE9875-3DDD-4080-9762-C9853AB874A4}"/>
              </a:ext>
            </a:extLst>
          </p:cNvPr>
          <p:cNvSpPr txBox="1"/>
          <p:nvPr/>
        </p:nvSpPr>
        <p:spPr>
          <a:xfrm>
            <a:off x="7832140" y="4165439"/>
            <a:ext cx="6735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ECAPA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025FC05-646B-4100-B18D-1DF8F7D73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714" y="1235835"/>
            <a:ext cx="2590085" cy="204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75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ADBF9-A0D5-4CB6-BDBB-DB040B057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561A7-0AA1-42F1-8775-1936E616E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/>
              <a:t>Europa Clipper Spacecraft Thermal Design employs active and passive thermal control to deliver an efficient and low power subsystem</a:t>
            </a:r>
          </a:p>
          <a:p>
            <a:r>
              <a:rPr lang="en-US" sz="1600" dirty="0"/>
              <a:t>HRS system effectively redistributes waste heat from avionics (dissipation inside vault) to the Prop Module</a:t>
            </a:r>
          </a:p>
          <a:p>
            <a:pPr lvl="1"/>
            <a:r>
              <a:rPr lang="en-US" sz="1050" dirty="0"/>
              <a:t>The RHB adds additional power to the loop in case the vault dissipation is not high enough to balance the heat loss through the PM blankets</a:t>
            </a:r>
          </a:p>
          <a:p>
            <a:pPr lvl="1"/>
            <a:r>
              <a:rPr lang="en-US" sz="1050" dirty="0"/>
              <a:t>The mixing valve directs hot fluid from the PM to the radiator to reject to space</a:t>
            </a:r>
          </a:p>
          <a:p>
            <a:pPr lvl="1"/>
            <a:r>
              <a:rPr lang="en-US" sz="1050" dirty="0"/>
              <a:t>Louvers are used to reduce large (constant) heat loss from radiator since not needed in cold case</a:t>
            </a:r>
          </a:p>
          <a:p>
            <a:pPr lvl="1"/>
            <a:r>
              <a:rPr lang="en-US" sz="1050" dirty="0"/>
              <a:t>All components on the loop are thermally coupled and benefit from large thermal capacitance of the loop </a:t>
            </a:r>
          </a:p>
          <a:p>
            <a:r>
              <a:rPr lang="en-US" sz="1600" dirty="0"/>
              <a:t>Passive control for non-HRS items:</a:t>
            </a:r>
          </a:p>
          <a:p>
            <a:pPr lvl="1"/>
            <a:r>
              <a:rPr lang="en-US" sz="1050" dirty="0"/>
              <a:t>Components not on the loop are individually heated</a:t>
            </a:r>
          </a:p>
          <a:p>
            <a:pPr lvl="1"/>
            <a:r>
              <a:rPr lang="en-US" sz="1050" dirty="0"/>
              <a:t>HGA and sunshades minimize heat absorbed by spacecraft</a:t>
            </a:r>
          </a:p>
          <a:p>
            <a:pPr lvl="1"/>
            <a:r>
              <a:rPr lang="en-US" sz="1050" dirty="0"/>
              <a:t>MLI (</a:t>
            </a:r>
            <a:r>
              <a:rPr lang="en-US" sz="1050" dirty="0" err="1"/>
              <a:t>Stamet</a:t>
            </a:r>
            <a:r>
              <a:rPr lang="en-US" sz="1050" dirty="0"/>
              <a:t> outer coating) insulates from heat loads at 0.65AU and heat loss at 5.6AU</a:t>
            </a:r>
          </a:p>
          <a:p>
            <a:r>
              <a:rPr lang="en-US" sz="1450" dirty="0"/>
              <a:t>Key Challenges in Detailed Design phase have been addressed:</a:t>
            </a:r>
          </a:p>
          <a:p>
            <a:pPr lvl="1"/>
            <a:r>
              <a:rPr lang="en-US" sz="1050" dirty="0"/>
              <a:t>Launch Hot Environment driving scenarios for pump, battery, and solar array</a:t>
            </a:r>
          </a:p>
          <a:p>
            <a:pPr lvl="1"/>
            <a:r>
              <a:rPr lang="en-US" sz="1050" dirty="0"/>
              <a:t>Pump lifetime considerations led to a reconfiguration in pump packaging</a:t>
            </a:r>
          </a:p>
          <a:p>
            <a:r>
              <a:rPr lang="en-US" sz="1450" dirty="0"/>
              <a:t>Near term future work:</a:t>
            </a:r>
          </a:p>
          <a:p>
            <a:pPr lvl="1"/>
            <a:r>
              <a:rPr lang="en-US" sz="1050" dirty="0"/>
              <a:t>Hardware implementation in progress</a:t>
            </a:r>
          </a:p>
          <a:p>
            <a:pPr lvl="2"/>
            <a:r>
              <a:rPr lang="en-US" sz="1050" dirty="0"/>
              <a:t>Some concerns with heater workmanship</a:t>
            </a:r>
          </a:p>
          <a:p>
            <a:pPr lvl="1"/>
            <a:r>
              <a:rPr lang="en-US" sz="1050" dirty="0"/>
              <a:t>Confirmation on Launch Vehicle capabilities and detailed trajectory design</a:t>
            </a:r>
          </a:p>
          <a:p>
            <a:pPr lvl="1"/>
            <a:r>
              <a:rPr lang="en-US" sz="1050" dirty="0"/>
              <a:t>System Thermal Vacuum testing planning</a:t>
            </a:r>
          </a:p>
          <a:p>
            <a:pPr lvl="2"/>
            <a:r>
              <a:rPr lang="en-US" sz="1050" dirty="0"/>
              <a:t>Key Decisions on inclusion of SA assembly/sub-assembly, boom etc. </a:t>
            </a:r>
          </a:p>
          <a:p>
            <a:pPr lvl="1"/>
            <a:endParaRPr lang="en-US" sz="1250" dirty="0"/>
          </a:p>
          <a:p>
            <a:pPr lvl="2"/>
            <a:endParaRPr lang="en-US" sz="850" dirty="0"/>
          </a:p>
          <a:p>
            <a:pPr lvl="2"/>
            <a:endParaRPr lang="en-US" sz="850" dirty="0"/>
          </a:p>
          <a:p>
            <a:pPr lvl="1"/>
            <a:endParaRPr lang="en-US" sz="1050" dirty="0"/>
          </a:p>
          <a:p>
            <a:pPr lvl="1"/>
            <a:endParaRPr lang="en-US" sz="1050" dirty="0"/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106DDE-44B7-4467-BDE6-A20D14315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TFAWS 2021 – August 24-26,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FF4FA2-698E-4676-AAC8-CF180D266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48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0B7DC-C613-4492-8D68-59698CD77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A9781-D0DB-4E5C-8917-829367FE1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Anthony Paris</a:t>
            </a:r>
          </a:p>
          <a:p>
            <a:r>
              <a:rPr lang="en-US" sz="2000" dirty="0"/>
              <a:t>Frank Kelly</a:t>
            </a:r>
          </a:p>
          <a:p>
            <a:r>
              <a:rPr lang="en-US" sz="2000" dirty="0"/>
              <a:t>Bruce Williams (APL)</a:t>
            </a:r>
          </a:p>
          <a:p>
            <a:r>
              <a:rPr lang="en-US" sz="2000" dirty="0"/>
              <a:t>AJ </a:t>
            </a:r>
            <a:r>
              <a:rPr lang="en-US" sz="2000" dirty="0" err="1"/>
              <a:t>Mastropietro</a:t>
            </a:r>
            <a:endParaRPr lang="en-US" sz="2000" dirty="0"/>
          </a:p>
          <a:p>
            <a:r>
              <a:rPr lang="en-US" sz="2000" dirty="0"/>
              <a:t>Tyler Schmidt</a:t>
            </a:r>
          </a:p>
          <a:p>
            <a:r>
              <a:rPr lang="en-US" sz="2000" dirty="0" err="1"/>
              <a:t>Razmig</a:t>
            </a:r>
            <a:r>
              <a:rPr lang="en-US" sz="2000" dirty="0"/>
              <a:t> </a:t>
            </a:r>
            <a:r>
              <a:rPr lang="en-US" sz="2000" dirty="0" err="1"/>
              <a:t>Kandilian</a:t>
            </a:r>
            <a:endParaRPr lang="en-US" sz="2000" dirty="0"/>
          </a:p>
          <a:p>
            <a:r>
              <a:rPr lang="en-US" sz="2000" dirty="0"/>
              <a:t>Mike Underhill</a:t>
            </a:r>
          </a:p>
          <a:p>
            <a:r>
              <a:rPr lang="en-US" sz="2000" dirty="0"/>
              <a:t>Collier </a:t>
            </a:r>
            <a:r>
              <a:rPr lang="en-US" sz="2000" dirty="0" err="1"/>
              <a:t>Miers</a:t>
            </a:r>
            <a:endParaRPr lang="en-US" sz="2000" dirty="0"/>
          </a:p>
          <a:p>
            <a:r>
              <a:rPr lang="en-US" sz="2000" dirty="0"/>
              <a:t>Brian Carroll</a:t>
            </a:r>
          </a:p>
          <a:p>
            <a:r>
              <a:rPr lang="en-US" sz="2000" dirty="0"/>
              <a:t>Emma Nelson</a:t>
            </a:r>
          </a:p>
          <a:p>
            <a:r>
              <a:rPr lang="en-US" sz="2000" dirty="0"/>
              <a:t>Nickolas </a:t>
            </a:r>
            <a:r>
              <a:rPr lang="en-US" sz="2000" dirty="0" err="1"/>
              <a:t>Emis</a:t>
            </a:r>
            <a:endParaRPr lang="en-US" sz="2000" dirty="0"/>
          </a:p>
          <a:p>
            <a:r>
              <a:rPr lang="en-US" sz="2000" dirty="0"/>
              <a:t>Entire HRS implementation team</a:t>
            </a:r>
          </a:p>
          <a:p>
            <a:r>
              <a:rPr lang="en-US" sz="2000" dirty="0"/>
              <a:t>Pump electronics team</a:t>
            </a:r>
          </a:p>
          <a:p>
            <a:r>
              <a:rPr lang="en-US" sz="2000" dirty="0"/>
              <a:t>Jenny Hua </a:t>
            </a:r>
          </a:p>
          <a:p>
            <a:r>
              <a:rPr lang="en-US" sz="2000" dirty="0"/>
              <a:t>Howard Tseng (GSFC)</a:t>
            </a:r>
          </a:p>
          <a:p>
            <a:r>
              <a:rPr lang="en-US" sz="2000" dirty="0"/>
              <a:t>EC Team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20A828-872F-44BF-AEA2-CBFC913DF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TFAWS 2021 – August 24-26,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B9D148-AAFC-4AD3-86D6-B029BEEA2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41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Europa Clipper Mission Overview</a:t>
            </a:r>
          </a:p>
          <a:p>
            <a:r>
              <a:rPr lang="en-US" dirty="0"/>
              <a:t>Flight System Walkthrough</a:t>
            </a:r>
          </a:p>
          <a:p>
            <a:r>
              <a:rPr lang="en-US" dirty="0"/>
              <a:t>Thermal Subsystem Overview</a:t>
            </a:r>
          </a:p>
          <a:p>
            <a:pPr lvl="1"/>
            <a:r>
              <a:rPr lang="en-US" dirty="0"/>
              <a:t>Active HRS System</a:t>
            </a:r>
          </a:p>
          <a:p>
            <a:pPr lvl="1"/>
            <a:r>
              <a:rPr lang="en-US" dirty="0"/>
              <a:t>Passive Thermal Control</a:t>
            </a:r>
          </a:p>
          <a:p>
            <a:r>
              <a:rPr lang="en-US" dirty="0"/>
              <a:t>Key Challenges</a:t>
            </a:r>
          </a:p>
          <a:p>
            <a:pPr lvl="1"/>
            <a:r>
              <a:rPr lang="en-US" dirty="0"/>
              <a:t>Inner Cruise Safety</a:t>
            </a:r>
          </a:p>
          <a:p>
            <a:pPr lvl="1"/>
            <a:r>
              <a:rPr lang="en-US" dirty="0"/>
              <a:t>Launch</a:t>
            </a:r>
          </a:p>
          <a:p>
            <a:pPr lvl="1"/>
            <a:r>
              <a:rPr lang="en-US" dirty="0"/>
              <a:t>Pump Considerations</a:t>
            </a:r>
          </a:p>
          <a:p>
            <a:r>
              <a:rPr lang="en-US" dirty="0"/>
              <a:t>Summary and Conclusion</a:t>
            </a:r>
          </a:p>
          <a:p>
            <a:r>
              <a:rPr lang="en-US" dirty="0"/>
              <a:t>Q&amp;A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TFAWS 2021 – August 24-26,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04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BA98AE9-E3FD-4970-A358-E011620500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62"/>
          <a:stretch/>
        </p:blipFill>
        <p:spPr>
          <a:xfrm>
            <a:off x="5398141" y="1078988"/>
            <a:ext cx="3745859" cy="3048000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71A46DFB-6A1D-4023-9B13-AB8478A01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Europa Clipper Mission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8E465-C7D1-49C8-AB87-8A64D161D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5029200" cy="5410200"/>
          </a:xfrm>
        </p:spPr>
        <p:txBody>
          <a:bodyPr/>
          <a:lstStyle/>
          <a:p>
            <a:r>
              <a:rPr lang="en-US" dirty="0"/>
              <a:t>Launch Date: 2024</a:t>
            </a:r>
          </a:p>
          <a:p>
            <a:r>
              <a:rPr lang="en-US" dirty="0"/>
              <a:t>Launch Vehicle: Falcon Heavy</a:t>
            </a:r>
          </a:p>
          <a:p>
            <a:r>
              <a:rPr lang="en-US" dirty="0"/>
              <a:t>5.5 year cruise, Mars Earth Gravity Assist (MEGA) Trajectory</a:t>
            </a:r>
          </a:p>
          <a:p>
            <a:pPr lvl="1"/>
            <a:r>
              <a:rPr lang="en-US" dirty="0"/>
              <a:t>Min Sun Range: 0.82 AU</a:t>
            </a:r>
          </a:p>
          <a:p>
            <a:pPr lvl="1"/>
            <a:r>
              <a:rPr lang="en-US" dirty="0"/>
              <a:t>Max Sun Range: 5.6 AU</a:t>
            </a:r>
          </a:p>
          <a:p>
            <a:r>
              <a:rPr lang="en-US" dirty="0"/>
              <a:t>3 year Jovian Tour</a:t>
            </a:r>
          </a:p>
          <a:p>
            <a:pPr lvl="1"/>
            <a:r>
              <a:rPr lang="en-US" dirty="0"/>
              <a:t>Multiple flyby encounters of Europa</a:t>
            </a:r>
          </a:p>
          <a:p>
            <a:pPr lvl="1"/>
            <a:r>
              <a:rPr lang="en-US" dirty="0"/>
              <a:t>9.2 hour Eclipse</a:t>
            </a:r>
          </a:p>
          <a:p>
            <a:r>
              <a:rPr lang="en-US" dirty="0"/>
              <a:t>~100m</a:t>
            </a:r>
            <a:r>
              <a:rPr lang="en-US" baseline="30000" dirty="0"/>
              <a:t>2 </a:t>
            </a:r>
            <a:r>
              <a:rPr lang="en-US" dirty="0"/>
              <a:t>Solar Array </a:t>
            </a:r>
          </a:p>
          <a:p>
            <a:pPr lvl="1"/>
            <a:r>
              <a:rPr lang="en-US" dirty="0"/>
              <a:t>&gt;700W</a:t>
            </a:r>
          </a:p>
          <a:p>
            <a:r>
              <a:rPr lang="en-US" dirty="0"/>
              <a:t>9 science instruments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EC79C0-FD8A-4084-987B-6D0C95876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TFAWS 2021 – August 24-26,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21A59C-A0FA-4B4D-98A3-055BC4EB2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6489D6-CA47-42EC-A73C-50B38AB99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700" y="4253958"/>
            <a:ext cx="1600200" cy="176937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A2B1A55-7B6D-4DBB-BCE8-D7990F7A60DF}"/>
              </a:ext>
            </a:extLst>
          </p:cNvPr>
          <p:cNvCxnSpPr>
            <a:cxnSpLocks/>
          </p:cNvCxnSpPr>
          <p:nvPr/>
        </p:nvCxnSpPr>
        <p:spPr>
          <a:xfrm flipH="1" flipV="1">
            <a:off x="8527561" y="1981200"/>
            <a:ext cx="1" cy="214578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E9A0040-4B9F-46FD-82E8-802A0142A44A}"/>
              </a:ext>
            </a:extLst>
          </p:cNvPr>
          <p:cNvSpPr txBox="1"/>
          <p:nvPr/>
        </p:nvSpPr>
        <p:spPr>
          <a:xfrm>
            <a:off x="8512497" y="2214482"/>
            <a:ext cx="10770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8C7A9F9-E563-42FD-9FFA-FF310E182D63}"/>
              </a:ext>
            </a:extLst>
          </p:cNvPr>
          <p:cNvCxnSpPr>
            <a:cxnSpLocks/>
          </p:cNvCxnSpPr>
          <p:nvPr/>
        </p:nvCxnSpPr>
        <p:spPr>
          <a:xfrm>
            <a:off x="5638800" y="2163073"/>
            <a:ext cx="2903016" cy="1478861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05E4277-5105-4209-835D-20374749EF06}"/>
              </a:ext>
            </a:extLst>
          </p:cNvPr>
          <p:cNvSpPr txBox="1"/>
          <p:nvPr/>
        </p:nvSpPr>
        <p:spPr>
          <a:xfrm>
            <a:off x="5922995" y="2472183"/>
            <a:ext cx="5932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31m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3BABCF8-80A0-48A8-A716-41AED95C5E22}"/>
              </a:ext>
            </a:extLst>
          </p:cNvPr>
          <p:cNvCxnSpPr>
            <a:cxnSpLocks/>
          </p:cNvCxnSpPr>
          <p:nvPr/>
        </p:nvCxnSpPr>
        <p:spPr>
          <a:xfrm flipV="1">
            <a:off x="5638890" y="1806213"/>
            <a:ext cx="418201" cy="223375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7F1731F-2B29-43F8-9BBB-753D53555648}"/>
              </a:ext>
            </a:extLst>
          </p:cNvPr>
          <p:cNvSpPr txBox="1"/>
          <p:nvPr/>
        </p:nvSpPr>
        <p:spPr>
          <a:xfrm>
            <a:off x="5400725" y="1806213"/>
            <a:ext cx="6563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prstClr val="black"/>
                </a:solidFill>
                <a:latin typeface="Calibri"/>
              </a:rPr>
              <a:t>4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474384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90E89-B0A8-46C4-88F9-8FC3C0A956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 Trajectory and Environments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FF2A6F-2075-45F5-A073-880F372F9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TFAWS 2021 – August 24-26,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988050-4116-45B8-9918-69AC0B33E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FA1394-41F5-407C-BA31-76477B3BD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990600"/>
            <a:ext cx="3478023" cy="286234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4F517EC-B3F2-44EB-815C-15B5568552E4}"/>
              </a:ext>
            </a:extLst>
          </p:cNvPr>
          <p:cNvCxnSpPr/>
          <p:nvPr/>
        </p:nvCxnSpPr>
        <p:spPr bwMode="auto">
          <a:xfrm>
            <a:off x="4648200" y="1066800"/>
            <a:ext cx="0" cy="4343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027D11-1902-4A04-B0B6-33D11AD99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1010" y="4075095"/>
            <a:ext cx="4343400" cy="2282898"/>
          </a:xfrm>
        </p:spPr>
        <p:txBody>
          <a:bodyPr>
            <a:noAutofit/>
          </a:bodyPr>
          <a:lstStyle/>
          <a:p>
            <a:r>
              <a:rPr lang="en-US" sz="1200" dirty="0"/>
              <a:t>14 day Orbit  around Jupiter</a:t>
            </a:r>
          </a:p>
          <a:p>
            <a:pPr lvl="1"/>
            <a:r>
              <a:rPr lang="en-US" sz="1050" dirty="0"/>
              <a:t>Long Eclipses only near Apojove</a:t>
            </a:r>
          </a:p>
          <a:p>
            <a:pPr lvl="1"/>
            <a:r>
              <a:rPr lang="en-US" sz="1050" dirty="0"/>
              <a:t>Most of Science during Flyby window</a:t>
            </a:r>
          </a:p>
          <a:p>
            <a:r>
              <a:rPr lang="en-US" sz="1200" dirty="0"/>
              <a:t>Flyby Window is Four Days</a:t>
            </a:r>
          </a:p>
          <a:p>
            <a:pPr lvl="1"/>
            <a:r>
              <a:rPr lang="en-US" sz="1050" dirty="0"/>
              <a:t>+/-2 days from Closest Approach</a:t>
            </a:r>
          </a:p>
          <a:p>
            <a:pPr lvl="1"/>
            <a:r>
              <a:rPr lang="en-US" sz="1050" dirty="0"/>
              <a:t>Majority of science operations occur in this window</a:t>
            </a:r>
          </a:p>
          <a:p>
            <a:r>
              <a:rPr lang="en-US" sz="1200" dirty="0"/>
              <a:t>Minimal Science Occurs outside of Flyby:</a:t>
            </a:r>
          </a:p>
          <a:p>
            <a:pPr lvl="1"/>
            <a:r>
              <a:rPr lang="en-US" sz="1050" dirty="0"/>
              <a:t>PIMS Instrument</a:t>
            </a:r>
          </a:p>
          <a:p>
            <a:pPr lvl="1"/>
            <a:r>
              <a:rPr lang="en-US" sz="1050" dirty="0"/>
              <a:t>MASPEX Apojove science</a:t>
            </a:r>
          </a:p>
          <a:p>
            <a:pPr lvl="1"/>
            <a:r>
              <a:rPr lang="en-US" sz="1050" dirty="0"/>
              <a:t>Magnetometer</a:t>
            </a:r>
          </a:p>
          <a:p>
            <a:pPr lvl="1"/>
            <a:r>
              <a:rPr lang="en-US" sz="1050" dirty="0"/>
              <a:t>Data downlink/uplink, recharge of batteries</a:t>
            </a:r>
          </a:p>
          <a:p>
            <a:pPr lvl="1"/>
            <a:r>
              <a:rPr lang="en-US" sz="1050" dirty="0"/>
              <a:t>Long Eclipses 9.2 hour long</a:t>
            </a:r>
          </a:p>
          <a:p>
            <a:pPr lvl="1"/>
            <a:endParaRPr lang="en-US" sz="1050" dirty="0"/>
          </a:p>
          <a:p>
            <a:pPr lvl="1"/>
            <a:endParaRPr lang="en-US" sz="1050" dirty="0"/>
          </a:p>
          <a:p>
            <a:endParaRPr lang="en-US" sz="11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E87711-11DA-4A49-A27B-D66F24B6CEBF}"/>
              </a:ext>
            </a:extLst>
          </p:cNvPr>
          <p:cNvSpPr txBox="1"/>
          <p:nvPr/>
        </p:nvSpPr>
        <p:spPr>
          <a:xfrm>
            <a:off x="5005962" y="990600"/>
            <a:ext cx="1418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Tour Phase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44190B-7488-4973-AE48-88EA557ECABF}"/>
              </a:ext>
            </a:extLst>
          </p:cNvPr>
          <p:cNvSpPr txBox="1"/>
          <p:nvPr/>
        </p:nvSpPr>
        <p:spPr>
          <a:xfrm>
            <a:off x="249909" y="866745"/>
            <a:ext cx="1680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Cruise Phase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9B8A3F1-225E-4416-B3FD-B49404F14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409700"/>
            <a:ext cx="2800864" cy="27037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C34466D-AD76-4301-8D18-FA7D441C7A86}"/>
              </a:ext>
            </a:extLst>
          </p:cNvPr>
          <p:cNvSpPr txBox="1"/>
          <p:nvPr/>
        </p:nvSpPr>
        <p:spPr>
          <a:xfrm>
            <a:off x="1315170" y="1996164"/>
            <a:ext cx="894627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blank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89EE96-70AA-4EC1-ABB5-9836E1FE9F2D}"/>
              </a:ext>
            </a:extLst>
          </p:cNvPr>
          <p:cNvSpPr txBox="1"/>
          <p:nvPr/>
        </p:nvSpPr>
        <p:spPr>
          <a:xfrm>
            <a:off x="2682465" y="2222010"/>
            <a:ext cx="746534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blank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10D4918-058C-4E4B-B29E-B749B26C2AED}"/>
              </a:ext>
            </a:extLst>
          </p:cNvPr>
          <p:cNvSpPr txBox="1">
            <a:spLocks/>
          </p:cNvSpPr>
          <p:nvPr/>
        </p:nvSpPr>
        <p:spPr bwMode="auto">
          <a:xfrm>
            <a:off x="404151" y="4105363"/>
            <a:ext cx="4343400" cy="2282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accent2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ＭＳ Ｐゴシック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200" b="0" kern="0" dirty="0"/>
              <a:t>5.5 year tour</a:t>
            </a:r>
          </a:p>
          <a:p>
            <a:pPr lvl="1"/>
            <a:r>
              <a:rPr lang="en-US" sz="1050" b="0" kern="0" dirty="0"/>
              <a:t>Closest distance to sun: 0.82AU </a:t>
            </a:r>
          </a:p>
          <a:p>
            <a:pPr lvl="1"/>
            <a:r>
              <a:rPr lang="en-US" sz="1050" b="0" kern="0" dirty="0"/>
              <a:t>Furthest distance from sun: 5.6 AU</a:t>
            </a:r>
          </a:p>
          <a:p>
            <a:r>
              <a:rPr lang="en-US" sz="1200" b="0" kern="0" dirty="0"/>
              <a:t>EGA and MGA</a:t>
            </a:r>
          </a:p>
          <a:p>
            <a:pPr lvl="1"/>
            <a:r>
              <a:rPr lang="en-US" sz="1050" b="0" kern="0" dirty="0"/>
              <a:t>Flyby environments are not driving</a:t>
            </a:r>
          </a:p>
          <a:p>
            <a:r>
              <a:rPr lang="en-US" sz="1200" b="0" kern="0" dirty="0"/>
              <a:t>Minimal spacecraft operations:</a:t>
            </a:r>
          </a:p>
          <a:p>
            <a:pPr lvl="1"/>
            <a:r>
              <a:rPr lang="en-US" sz="1050" b="0" kern="0" dirty="0"/>
              <a:t>Trajectory correction maneuvers</a:t>
            </a:r>
          </a:p>
          <a:p>
            <a:pPr lvl="1"/>
            <a:r>
              <a:rPr lang="en-US" sz="1050" b="0" kern="0" dirty="0"/>
              <a:t>Data downlink/uplink</a:t>
            </a:r>
          </a:p>
          <a:p>
            <a:pPr lvl="1"/>
            <a:r>
              <a:rPr lang="en-US" sz="1050" b="0" kern="0" dirty="0"/>
              <a:t>Instrument checkouts/calibrations</a:t>
            </a:r>
          </a:p>
          <a:p>
            <a:pPr lvl="1"/>
            <a:r>
              <a:rPr lang="en-US" sz="1050" b="0" kern="0" dirty="0"/>
              <a:t>Deployments</a:t>
            </a:r>
          </a:p>
          <a:p>
            <a:pPr lvl="1"/>
            <a:endParaRPr lang="en-US" sz="1050" b="0" kern="0" dirty="0"/>
          </a:p>
          <a:p>
            <a:endParaRPr lang="en-US" sz="1100" b="0" kern="0" dirty="0"/>
          </a:p>
        </p:txBody>
      </p:sp>
    </p:spTree>
    <p:extLst>
      <p:ext uri="{BB962C8B-B14F-4D97-AF65-F5344CB8AC3E}">
        <p14:creationId xmlns:p14="http://schemas.microsoft.com/office/powerpoint/2010/main" val="961439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96B31D4-A84D-41F1-A0A2-5F0427C93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656873"/>
            <a:ext cx="2838058" cy="29758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D555C6-7A90-4D11-A3E4-E5067B964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Flight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96607-1629-45AD-8020-1DDDF9CE4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4400"/>
            <a:ext cx="4572000" cy="5410200"/>
          </a:xfrm>
        </p:spPr>
        <p:txBody>
          <a:bodyPr/>
          <a:lstStyle/>
          <a:p>
            <a:r>
              <a:rPr lang="en-US" sz="1800" dirty="0"/>
              <a:t>Avionics Vault Module </a:t>
            </a:r>
            <a:r>
              <a:rPr lang="en-US" sz="1100" dirty="0">
                <a:solidFill>
                  <a:srgbClr val="FF0000"/>
                </a:solidFill>
              </a:rPr>
              <a:t>(Red) </a:t>
            </a:r>
          </a:p>
          <a:p>
            <a:pPr lvl="1"/>
            <a:r>
              <a:rPr lang="en-US" sz="1600" dirty="0"/>
              <a:t>Instrument/Spacecraft E-boxes, batteries</a:t>
            </a:r>
          </a:p>
          <a:p>
            <a:pPr lvl="1"/>
            <a:r>
              <a:rPr lang="en-US" sz="1600" dirty="0"/>
              <a:t>MASPEX, MISE, SUDA, PIMS Upper</a:t>
            </a:r>
          </a:p>
          <a:p>
            <a:r>
              <a:rPr lang="en-US" sz="1800" dirty="0"/>
              <a:t>Propulsion Module </a:t>
            </a:r>
            <a:r>
              <a:rPr lang="en-US" sz="1100" dirty="0">
                <a:solidFill>
                  <a:srgbClr val="7030A0"/>
                </a:solidFill>
              </a:rPr>
              <a:t>(Purple)</a:t>
            </a:r>
          </a:p>
          <a:p>
            <a:pPr lvl="1"/>
            <a:r>
              <a:rPr lang="en-US" sz="1600" dirty="0"/>
              <a:t>Prop tanks x2, press tanks x2, Rocket Engine Modules (REM) x 4 </a:t>
            </a:r>
          </a:p>
          <a:p>
            <a:pPr lvl="1"/>
            <a:r>
              <a:rPr lang="en-US" sz="1600" dirty="0"/>
              <a:t>SA wings and HRS radiator, RHB</a:t>
            </a:r>
          </a:p>
          <a:p>
            <a:pPr lvl="1"/>
            <a:r>
              <a:rPr lang="en-US" sz="1600" dirty="0"/>
              <a:t>ECM, PIMS Lower, REASON</a:t>
            </a:r>
          </a:p>
          <a:p>
            <a:r>
              <a:rPr lang="en-US" sz="1800" dirty="0"/>
              <a:t>RF Module </a:t>
            </a:r>
            <a:r>
              <a:rPr lang="en-US" sz="1100" dirty="0">
                <a:solidFill>
                  <a:srgbClr val="FFC000"/>
                </a:solidFill>
              </a:rPr>
              <a:t>(Orange)</a:t>
            </a:r>
          </a:p>
          <a:p>
            <a:pPr lvl="1"/>
            <a:r>
              <a:rPr lang="en-US" sz="1600" dirty="0"/>
              <a:t>3m Diameter HGA, LGA, FBA, MGA</a:t>
            </a:r>
          </a:p>
          <a:p>
            <a:pPr lvl="1"/>
            <a:r>
              <a:rPr lang="en-US" sz="1600" dirty="0"/>
              <a:t>RF Panel and mini-vault housing electronics</a:t>
            </a:r>
          </a:p>
          <a:p>
            <a:r>
              <a:rPr lang="en-US" sz="1800" dirty="0"/>
              <a:t>Nadir Platform </a:t>
            </a:r>
            <a:r>
              <a:rPr lang="en-US" sz="1100" dirty="0">
                <a:solidFill>
                  <a:srgbClr val="00B050"/>
                </a:solidFill>
              </a:rPr>
              <a:t>(Green) </a:t>
            </a:r>
          </a:p>
          <a:p>
            <a:pPr lvl="1"/>
            <a:r>
              <a:rPr lang="en-US" sz="1600" dirty="0"/>
              <a:t>Star Trackers</a:t>
            </a:r>
          </a:p>
          <a:p>
            <a:pPr lvl="1"/>
            <a:r>
              <a:rPr lang="en-US" sz="1600" dirty="0"/>
              <a:t>EIS NAC/WAC, E-THEMIS, UVS</a:t>
            </a:r>
          </a:p>
          <a:p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509685-35A5-4D4C-9E35-D5313F9F6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TFAWS 2021 – August 24-26,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7E1B4F-D098-40AA-80B6-3CA957B88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B651DD7-4AF6-4015-A930-7A0A4840C5C7}"/>
              </a:ext>
            </a:extLst>
          </p:cNvPr>
          <p:cNvGrpSpPr/>
          <p:nvPr/>
        </p:nvGrpSpPr>
        <p:grpSpPr>
          <a:xfrm>
            <a:off x="6252528" y="914400"/>
            <a:ext cx="2756062" cy="2819400"/>
            <a:chOff x="5562600" y="1371600"/>
            <a:chExt cx="3445990" cy="352518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40F47DF-C16B-452F-9C0C-D60A46BE3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62600" y="1371600"/>
              <a:ext cx="3445990" cy="3525184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E1BF7D0-3BA8-4B6F-A1B9-E2DA17BB6299}"/>
                </a:ext>
              </a:extLst>
            </p:cNvPr>
            <p:cNvSpPr/>
            <p:nvPr/>
          </p:nvSpPr>
          <p:spPr bwMode="auto">
            <a:xfrm>
              <a:off x="6705600" y="1524000"/>
              <a:ext cx="1614820" cy="703917"/>
            </a:xfrm>
            <a:prstGeom prst="rect">
              <a:avLst/>
            </a:prstGeom>
            <a:noFill/>
            <a:ln w="222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525A888-33C0-4A86-86D9-3C8791F2000D}"/>
                </a:ext>
              </a:extLst>
            </p:cNvPr>
            <p:cNvSpPr/>
            <p:nvPr/>
          </p:nvSpPr>
          <p:spPr bwMode="auto">
            <a:xfrm>
              <a:off x="5715000" y="2506476"/>
              <a:ext cx="1905000" cy="2294124"/>
            </a:xfrm>
            <a:prstGeom prst="rect">
              <a:avLst/>
            </a:prstGeom>
            <a:noFill/>
            <a:ln w="2222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81B246C-4783-4070-88BA-536DB3C1743A}"/>
                </a:ext>
              </a:extLst>
            </p:cNvPr>
            <p:cNvSpPr/>
            <p:nvPr/>
          </p:nvSpPr>
          <p:spPr bwMode="auto">
            <a:xfrm>
              <a:off x="7391400" y="2865970"/>
              <a:ext cx="381000" cy="563030"/>
            </a:xfrm>
            <a:prstGeom prst="rect">
              <a:avLst/>
            </a:prstGeom>
            <a:noFill/>
            <a:ln w="222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3A05F13-A15C-474C-BF7B-4B1F0D879B87}"/>
                </a:ext>
              </a:extLst>
            </p:cNvPr>
            <p:cNvSpPr/>
            <p:nvPr/>
          </p:nvSpPr>
          <p:spPr bwMode="auto">
            <a:xfrm>
              <a:off x="6172200" y="1478710"/>
              <a:ext cx="516410" cy="749206"/>
            </a:xfrm>
            <a:prstGeom prst="rect">
              <a:avLst/>
            </a:prstGeom>
            <a:noFill/>
            <a:ln w="222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B92887F-0222-4B4F-8215-71DE26D391FD}"/>
                </a:ext>
              </a:extLst>
            </p:cNvPr>
            <p:cNvSpPr/>
            <p:nvPr/>
          </p:nvSpPr>
          <p:spPr bwMode="auto">
            <a:xfrm>
              <a:off x="7924800" y="2286000"/>
              <a:ext cx="990600" cy="1828800"/>
            </a:xfrm>
            <a:prstGeom prst="rect">
              <a:avLst/>
            </a:prstGeom>
            <a:noFill/>
            <a:ln w="222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FB83F99-F2F1-40C2-853F-B27FD9033C42}"/>
                </a:ext>
              </a:extLst>
            </p:cNvPr>
            <p:cNvSpPr/>
            <p:nvPr/>
          </p:nvSpPr>
          <p:spPr bwMode="auto">
            <a:xfrm>
              <a:off x="7467600" y="4267200"/>
              <a:ext cx="228600" cy="381000"/>
            </a:xfrm>
            <a:prstGeom prst="rect">
              <a:avLst/>
            </a:prstGeom>
            <a:noFill/>
            <a:ln w="2222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0E6C425-4FA0-4510-9EB8-3A03A32FAA4D}"/>
              </a:ext>
            </a:extLst>
          </p:cNvPr>
          <p:cNvSpPr/>
          <p:nvPr/>
        </p:nvSpPr>
        <p:spPr bwMode="auto">
          <a:xfrm>
            <a:off x="6557248" y="4699809"/>
            <a:ext cx="2281952" cy="1932072"/>
          </a:xfrm>
          <a:prstGeom prst="rect">
            <a:avLst/>
          </a:prstGeom>
          <a:noFill/>
          <a:ln w="222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9619DD-B132-4522-94AB-B9FEE91414D2}"/>
              </a:ext>
            </a:extLst>
          </p:cNvPr>
          <p:cNvSpPr/>
          <p:nvPr/>
        </p:nvSpPr>
        <p:spPr bwMode="auto">
          <a:xfrm>
            <a:off x="8229599" y="6096000"/>
            <a:ext cx="152401" cy="228600"/>
          </a:xfrm>
          <a:prstGeom prst="rect">
            <a:avLst/>
          </a:prstGeom>
          <a:noFill/>
          <a:ln w="222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BB963C-78E8-4C1A-8088-6FB69E62EB0E}"/>
              </a:ext>
            </a:extLst>
          </p:cNvPr>
          <p:cNvSpPr/>
          <p:nvPr/>
        </p:nvSpPr>
        <p:spPr bwMode="auto">
          <a:xfrm>
            <a:off x="7277221" y="3778760"/>
            <a:ext cx="932974" cy="785773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B6BCE6-CC81-43F8-AA4A-102FA7BFE6C6}"/>
              </a:ext>
            </a:extLst>
          </p:cNvPr>
          <p:cNvSpPr/>
          <p:nvPr/>
        </p:nvSpPr>
        <p:spPr bwMode="auto">
          <a:xfrm>
            <a:off x="8229599" y="4024402"/>
            <a:ext cx="413019" cy="599206"/>
          </a:xfrm>
          <a:prstGeom prst="rect">
            <a:avLst/>
          </a:prstGeom>
          <a:noFill/>
          <a:ln w="222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70A5D65-90A4-4E7B-A765-2AAC3D43A41E}"/>
              </a:ext>
            </a:extLst>
          </p:cNvPr>
          <p:cNvSpPr/>
          <p:nvPr/>
        </p:nvSpPr>
        <p:spPr bwMode="auto">
          <a:xfrm>
            <a:off x="6946588" y="3828574"/>
            <a:ext cx="413019" cy="297332"/>
          </a:xfrm>
          <a:prstGeom prst="rect">
            <a:avLst/>
          </a:prstGeom>
          <a:noFill/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5BC39D-F87D-42CD-ABFA-D7C48C9ADC85}"/>
              </a:ext>
            </a:extLst>
          </p:cNvPr>
          <p:cNvSpPr/>
          <p:nvPr/>
        </p:nvSpPr>
        <p:spPr bwMode="auto">
          <a:xfrm>
            <a:off x="6822770" y="4032582"/>
            <a:ext cx="152401" cy="228600"/>
          </a:xfrm>
          <a:prstGeom prst="rect">
            <a:avLst/>
          </a:prstGeom>
          <a:noFill/>
          <a:ln w="222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2D75307-3DB8-40A1-9807-4A6F5B96D2DD}"/>
              </a:ext>
            </a:extLst>
          </p:cNvPr>
          <p:cNvSpPr/>
          <p:nvPr/>
        </p:nvSpPr>
        <p:spPr bwMode="auto">
          <a:xfrm>
            <a:off x="6374416" y="4465190"/>
            <a:ext cx="712184" cy="1249283"/>
          </a:xfrm>
          <a:prstGeom prst="rect">
            <a:avLst/>
          </a:prstGeom>
          <a:noFill/>
          <a:ln w="222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097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B8D72-5F5C-4F5A-80CB-90433F0F2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Subsystem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D1D2B-24C5-4A9C-AC9E-78F28E711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Architecture Goal: Optimize/Minimize Power use</a:t>
            </a:r>
          </a:p>
          <a:p>
            <a:r>
              <a:rPr lang="en-US" sz="2000" dirty="0"/>
              <a:t>Active HRS Control for Vault and Prop Module</a:t>
            </a:r>
          </a:p>
          <a:p>
            <a:pPr lvl="1"/>
            <a:r>
              <a:rPr lang="en-US" sz="1800" dirty="0"/>
              <a:t>CFC 11 Mechanically pumped fluid loop system (6 pumps total, 1 pump operation)</a:t>
            </a:r>
          </a:p>
          <a:p>
            <a:pPr lvl="1"/>
            <a:r>
              <a:rPr lang="en-US" sz="1800" dirty="0"/>
              <a:t>Reclaim waste heat from vault/RF electronics</a:t>
            </a:r>
          </a:p>
          <a:p>
            <a:pPr lvl="1"/>
            <a:r>
              <a:rPr lang="en-US" sz="1800" dirty="0"/>
              <a:t>Distribute heat to propulsion system</a:t>
            </a:r>
          </a:p>
          <a:p>
            <a:pPr lvl="1"/>
            <a:r>
              <a:rPr lang="en-US" sz="1800" dirty="0"/>
              <a:t>Provide supplemental heat via Replacement Heater Block, RHB</a:t>
            </a:r>
          </a:p>
          <a:p>
            <a:pPr lvl="1"/>
            <a:r>
              <a:rPr lang="en-US" sz="1800" dirty="0"/>
              <a:t>Reject excess heat via HRS Radiator</a:t>
            </a:r>
          </a:p>
          <a:p>
            <a:pPr lvl="1"/>
            <a:r>
              <a:rPr lang="en-US" sz="1800" dirty="0"/>
              <a:t>Louvers on Radiator modulate heat loss during low power/cold environments</a:t>
            </a:r>
          </a:p>
          <a:p>
            <a:r>
              <a:rPr lang="en-US" sz="2000" dirty="0"/>
              <a:t>Thermal Isolation and Passive Thermal Control for other assemblies</a:t>
            </a:r>
          </a:p>
          <a:p>
            <a:pPr lvl="1"/>
            <a:r>
              <a:rPr lang="en-US" sz="1800" dirty="0"/>
              <a:t>Thermally Isolate large appendages and instruments </a:t>
            </a:r>
          </a:p>
          <a:p>
            <a:pPr lvl="1"/>
            <a:r>
              <a:rPr lang="en-US" sz="1800" dirty="0"/>
              <a:t>FSW controlled heaters for Star Trackers, sun sensors, SA gimbal, </a:t>
            </a:r>
            <a:r>
              <a:rPr lang="en-US" sz="1800" dirty="0" err="1"/>
              <a:t>pressurant</a:t>
            </a:r>
            <a:r>
              <a:rPr lang="en-US" sz="1800" dirty="0"/>
              <a:t> tanks</a:t>
            </a:r>
          </a:p>
          <a:p>
            <a:pPr lvl="1"/>
            <a:r>
              <a:rPr lang="en-US" sz="1800" dirty="0"/>
              <a:t>MLI covers all spacecraft components </a:t>
            </a:r>
          </a:p>
          <a:p>
            <a:pPr lvl="1"/>
            <a:r>
              <a:rPr lang="en-US" sz="1800" dirty="0"/>
              <a:t>Use of Sunshades (HGA, Vault sunshade, separation ring sunshade)</a:t>
            </a:r>
          </a:p>
          <a:p>
            <a:pPr lvl="1"/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A1ED43-3171-4E0B-85B5-F79BC6A0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TFAWS 2021 – August 24-26,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6772E1-BB10-48D5-88DF-110680D81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741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23E73-042D-42A3-B707-90FA52301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HRS Block Diagram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E0EC62-00D7-4C26-B7F5-7E2CA64C2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TFAWS 2021 – August 24-26,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7C4F0-A26B-430D-86A1-BDAC97510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570721-C12A-4B3E-BDDA-BB2ED302A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184447"/>
            <a:ext cx="8153400" cy="283104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14FB45C-EDE2-4F71-8FDA-E97EEED7F5D1}"/>
              </a:ext>
            </a:extLst>
          </p:cNvPr>
          <p:cNvGrpSpPr/>
          <p:nvPr/>
        </p:nvGrpSpPr>
        <p:grpSpPr>
          <a:xfrm>
            <a:off x="0" y="1828800"/>
            <a:ext cx="1512495" cy="618783"/>
            <a:chOff x="307968" y="4375248"/>
            <a:chExt cx="1957737" cy="618783"/>
          </a:xfrm>
        </p:grpSpPr>
        <p:sp>
          <p:nvSpPr>
            <p:cNvPr id="9" name="Rounded Rectangle 14">
              <a:extLst>
                <a:ext uri="{FF2B5EF4-FFF2-40B4-BE49-F238E27FC236}">
                  <a16:creationId xmlns:a16="http://schemas.microsoft.com/office/drawing/2014/main" id="{65062CFB-BB2E-4646-83B1-588AE28D3D9E}"/>
                </a:ext>
              </a:extLst>
            </p:cNvPr>
            <p:cNvSpPr/>
            <p:nvPr/>
          </p:nvSpPr>
          <p:spPr>
            <a:xfrm>
              <a:off x="307968" y="4383446"/>
              <a:ext cx="1877790" cy="610585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35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DCADC9-D53D-4BCD-921E-A92F20043CEB}"/>
                </a:ext>
              </a:extLst>
            </p:cNvPr>
            <p:cNvSpPr txBox="1"/>
            <p:nvPr/>
          </p:nvSpPr>
          <p:spPr>
            <a:xfrm>
              <a:off x="318402" y="4375248"/>
              <a:ext cx="1947303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26">
                <a:defRPr/>
              </a:pPr>
              <a:r>
                <a:rPr lang="en-US" sz="1100" dirty="0">
                  <a:solidFill>
                    <a:srgbClr val="000000"/>
                  </a:solidFill>
                  <a:latin typeface="Arial"/>
                </a:rPr>
                <a:t>Replacement Heater Block (RHB) adds heat to loop</a:t>
              </a: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591CB33-D0EC-4103-948F-78C0CF88B308}"/>
              </a:ext>
            </a:extLst>
          </p:cNvPr>
          <p:cNvCxnSpPr>
            <a:cxnSpLocks/>
          </p:cNvCxnSpPr>
          <p:nvPr/>
        </p:nvCxnSpPr>
        <p:spPr>
          <a:xfrm>
            <a:off x="457200" y="2514600"/>
            <a:ext cx="381000" cy="68580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D99442F-047D-462C-8834-B353D0FE7766}"/>
              </a:ext>
            </a:extLst>
          </p:cNvPr>
          <p:cNvGrpSpPr/>
          <p:nvPr/>
        </p:nvGrpSpPr>
        <p:grpSpPr>
          <a:xfrm>
            <a:off x="2429468" y="947726"/>
            <a:ext cx="2167610" cy="845332"/>
            <a:chOff x="4313348" y="1562048"/>
            <a:chExt cx="1721981" cy="753543"/>
          </a:xfrm>
        </p:grpSpPr>
        <p:sp>
          <p:nvSpPr>
            <p:cNvPr id="15" name="Rounded Rectangle 15">
              <a:extLst>
                <a:ext uri="{FF2B5EF4-FFF2-40B4-BE49-F238E27FC236}">
                  <a16:creationId xmlns:a16="http://schemas.microsoft.com/office/drawing/2014/main" id="{1BCDD06F-D2ED-443A-8AEA-86E383B17A3D}"/>
                </a:ext>
              </a:extLst>
            </p:cNvPr>
            <p:cNvSpPr/>
            <p:nvPr/>
          </p:nvSpPr>
          <p:spPr>
            <a:xfrm>
              <a:off x="4347746" y="1562048"/>
              <a:ext cx="1687583" cy="753543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35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98A6942-B254-4813-BE6E-E1079BBFCC92}"/>
                </a:ext>
              </a:extLst>
            </p:cNvPr>
            <p:cNvSpPr txBox="1"/>
            <p:nvPr/>
          </p:nvSpPr>
          <p:spPr>
            <a:xfrm>
              <a:off x="4313348" y="1566980"/>
              <a:ext cx="1687583" cy="555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26">
                <a:defRPr/>
              </a:pPr>
              <a:r>
                <a:rPr lang="en-US" sz="1100" dirty="0">
                  <a:solidFill>
                    <a:srgbClr val="000000"/>
                  </a:solidFill>
                  <a:latin typeface="Arial"/>
                </a:rPr>
                <a:t>Net heat into liquid loop dependent on component operating mode and thermal environment</a:t>
              </a:r>
            </a:p>
          </p:txBody>
        </p: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54219EA-8E10-4A66-BEE3-BF6B930EDA71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3534923" y="1793058"/>
            <a:ext cx="718202" cy="797742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DA99719-827D-4B65-9D93-71470665D303}"/>
              </a:ext>
            </a:extLst>
          </p:cNvPr>
          <p:cNvCxnSpPr>
            <a:cxnSpLocks/>
          </p:cNvCxnSpPr>
          <p:nvPr/>
        </p:nvCxnSpPr>
        <p:spPr>
          <a:xfrm flipH="1">
            <a:off x="2443900" y="1965468"/>
            <a:ext cx="1213700" cy="529912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20FD4E1-FB0E-4887-9D3C-3ED39AA5229F}"/>
              </a:ext>
            </a:extLst>
          </p:cNvPr>
          <p:cNvGrpSpPr/>
          <p:nvPr/>
        </p:nvGrpSpPr>
        <p:grpSpPr>
          <a:xfrm>
            <a:off x="152400" y="5252754"/>
            <a:ext cx="1976371" cy="670279"/>
            <a:chOff x="304800" y="5603793"/>
            <a:chExt cx="1976371" cy="670279"/>
          </a:xfrm>
        </p:grpSpPr>
        <p:sp>
          <p:nvSpPr>
            <p:cNvPr id="39" name="Rounded Rectangle 4">
              <a:extLst>
                <a:ext uri="{FF2B5EF4-FFF2-40B4-BE49-F238E27FC236}">
                  <a16:creationId xmlns:a16="http://schemas.microsoft.com/office/drawing/2014/main" id="{4AC3A4FA-BDCF-41B3-8C0A-9826F4D2B444}"/>
                </a:ext>
              </a:extLst>
            </p:cNvPr>
            <p:cNvSpPr/>
            <p:nvPr/>
          </p:nvSpPr>
          <p:spPr>
            <a:xfrm>
              <a:off x="341383" y="5620695"/>
              <a:ext cx="1903203" cy="653377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126">
                <a:defRPr/>
              </a:pPr>
              <a:endParaRPr lang="en-US" sz="135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7FCC802-F710-40DA-96C4-1D87F64EC7DD}"/>
                </a:ext>
              </a:extLst>
            </p:cNvPr>
            <p:cNvSpPr txBox="1"/>
            <p:nvPr/>
          </p:nvSpPr>
          <p:spPr>
            <a:xfrm>
              <a:off x="304800" y="5603793"/>
              <a:ext cx="197637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126">
                <a:defRPr/>
              </a:pPr>
              <a:r>
                <a:rPr lang="en-US" sz="1100" dirty="0">
                  <a:solidFill>
                    <a:srgbClr val="000000"/>
                  </a:solidFill>
                  <a:latin typeface="Arial"/>
                </a:rPr>
                <a:t>Net heat out of prop module varies dependent on thermal environment</a:t>
              </a:r>
            </a:p>
          </p:txBody>
        </p: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773167E-4612-4098-8B27-07FD37984ED0}"/>
              </a:ext>
            </a:extLst>
          </p:cNvPr>
          <p:cNvCxnSpPr>
            <a:cxnSpLocks/>
          </p:cNvCxnSpPr>
          <p:nvPr/>
        </p:nvCxnSpPr>
        <p:spPr>
          <a:xfrm flipV="1">
            <a:off x="1219200" y="4953001"/>
            <a:ext cx="990600" cy="281467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9">
            <a:extLst>
              <a:ext uri="{FF2B5EF4-FFF2-40B4-BE49-F238E27FC236}">
                <a16:creationId xmlns:a16="http://schemas.microsoft.com/office/drawing/2014/main" id="{C0632116-973B-4545-ADC0-A701FF096F47}"/>
              </a:ext>
            </a:extLst>
          </p:cNvPr>
          <p:cNvSpPr/>
          <p:nvPr/>
        </p:nvSpPr>
        <p:spPr>
          <a:xfrm>
            <a:off x="7727012" y="4519666"/>
            <a:ext cx="1157575" cy="54795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26">
              <a:defRPr/>
            </a:pPr>
            <a:endParaRPr lang="en-US" sz="1350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D1FFE3E-0590-4F4F-B0D5-AB1D587B4954}"/>
              </a:ext>
            </a:extLst>
          </p:cNvPr>
          <p:cNvCxnSpPr>
            <a:cxnSpLocks/>
            <a:stCxn id="29" idx="0"/>
          </p:cNvCxnSpPr>
          <p:nvPr/>
        </p:nvCxnSpPr>
        <p:spPr>
          <a:xfrm flipH="1" flipV="1">
            <a:off x="7924800" y="3569984"/>
            <a:ext cx="381000" cy="949682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ounded Rectangle 43">
            <a:extLst>
              <a:ext uri="{FF2B5EF4-FFF2-40B4-BE49-F238E27FC236}">
                <a16:creationId xmlns:a16="http://schemas.microsoft.com/office/drawing/2014/main" id="{A6DC0812-3F9E-40AB-A9B5-D201321A99FC}"/>
              </a:ext>
            </a:extLst>
          </p:cNvPr>
          <p:cNvSpPr/>
          <p:nvPr/>
        </p:nvSpPr>
        <p:spPr>
          <a:xfrm>
            <a:off x="7194550" y="1494836"/>
            <a:ext cx="1905000" cy="74196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sz="1100" dirty="0">
                <a:solidFill>
                  <a:srgbClr val="000000"/>
                </a:solidFill>
                <a:latin typeface="Arial"/>
              </a:rPr>
              <a:t>Louvers reduces lost heat in cold cases to minimize heater power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E8747B1-F703-4E6C-B531-8B0B04BF27FA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8147050" y="2236803"/>
            <a:ext cx="82550" cy="836187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7BA3B29-E8CA-4F11-ABBF-7795BE023BB2}"/>
              </a:ext>
            </a:extLst>
          </p:cNvPr>
          <p:cNvSpPr txBox="1"/>
          <p:nvPr/>
        </p:nvSpPr>
        <p:spPr>
          <a:xfrm>
            <a:off x="7727011" y="4585893"/>
            <a:ext cx="11575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>
              <a:defRPr/>
            </a:pPr>
            <a:r>
              <a:rPr lang="en-US" sz="1100" dirty="0">
                <a:solidFill>
                  <a:srgbClr val="000000"/>
                </a:solidFill>
                <a:latin typeface="Arial"/>
              </a:rPr>
              <a:t>Primary heat rejection path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E5AEE31-5EB0-4D1D-91DC-677BBE2042C0}"/>
              </a:ext>
            </a:extLst>
          </p:cNvPr>
          <p:cNvSpPr/>
          <p:nvPr/>
        </p:nvSpPr>
        <p:spPr bwMode="auto">
          <a:xfrm>
            <a:off x="914400" y="3427275"/>
            <a:ext cx="5867400" cy="1525725"/>
          </a:xfrm>
          <a:prstGeom prst="rect">
            <a:avLst/>
          </a:prstGeom>
          <a:noFill/>
          <a:ln w="9525" cap="flat" cmpd="sng" algn="ctr">
            <a:solidFill>
              <a:srgbClr val="7030A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98297BB-784F-4185-AA78-C60016E64FBA}"/>
              </a:ext>
            </a:extLst>
          </p:cNvPr>
          <p:cNvSpPr txBox="1"/>
          <p:nvPr/>
        </p:nvSpPr>
        <p:spPr>
          <a:xfrm>
            <a:off x="3054641" y="2699531"/>
            <a:ext cx="832279" cy="446276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defTabSz="914126"/>
            <a:r>
              <a:rPr lang="en-US" sz="700" b="1" dirty="0">
                <a:solidFill>
                  <a:prstClr val="black"/>
                </a:solidFill>
                <a:latin typeface="Calibri"/>
              </a:rPr>
              <a:t>Vault/RF Plate </a:t>
            </a:r>
          </a:p>
          <a:p>
            <a:pPr defTabSz="914126"/>
            <a:r>
              <a:rPr lang="en-US" sz="700" dirty="0">
                <a:solidFill>
                  <a:prstClr val="black"/>
                </a:solidFill>
                <a:latin typeface="Calibri"/>
              </a:rPr>
              <a:t>Hardware: </a:t>
            </a:r>
            <a:endParaRPr lang="en-US" sz="700" b="1" dirty="0">
              <a:solidFill>
                <a:prstClr val="black"/>
              </a:solidFill>
              <a:latin typeface="Calibri"/>
            </a:endParaRPr>
          </a:p>
          <a:p>
            <a:pPr defTabSz="914126"/>
            <a:r>
              <a:rPr lang="en-US" sz="700" dirty="0">
                <a:solidFill>
                  <a:prstClr val="black"/>
                </a:solidFill>
                <a:latin typeface="Calibri"/>
              </a:rPr>
              <a:t>-20</a:t>
            </a:r>
            <a:r>
              <a:rPr lang="en-US" sz="800" dirty="0"/>
              <a:t>°</a:t>
            </a:r>
            <a:r>
              <a:rPr lang="en-US" sz="700" dirty="0">
                <a:solidFill>
                  <a:prstClr val="black"/>
                </a:solidFill>
                <a:latin typeface="Calibri"/>
              </a:rPr>
              <a:t>C to 50</a:t>
            </a:r>
            <a:r>
              <a:rPr lang="en-US" sz="800" dirty="0"/>
              <a:t>°</a:t>
            </a:r>
            <a:r>
              <a:rPr lang="en-US" sz="700" dirty="0">
                <a:solidFill>
                  <a:prstClr val="black"/>
                </a:solidFill>
                <a:latin typeface="Calibri"/>
              </a:rPr>
              <a:t>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57E8327-460F-40A7-AB3F-829BE9B0B12B}"/>
              </a:ext>
            </a:extLst>
          </p:cNvPr>
          <p:cNvSpPr txBox="1"/>
          <p:nvPr/>
        </p:nvSpPr>
        <p:spPr>
          <a:xfrm>
            <a:off x="3071926" y="4606354"/>
            <a:ext cx="776174" cy="323165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none" rtlCol="0">
            <a:spAutoFit/>
          </a:bodyPr>
          <a:lstStyle/>
          <a:p>
            <a:pPr defTabSz="914126"/>
            <a:r>
              <a:rPr lang="en-US" sz="700" b="1" dirty="0">
                <a:solidFill>
                  <a:prstClr val="black"/>
                </a:solidFill>
                <a:latin typeface="Calibri"/>
              </a:rPr>
              <a:t>Prop Hardware:</a:t>
            </a:r>
          </a:p>
          <a:p>
            <a:pPr defTabSz="914126"/>
            <a:r>
              <a:rPr lang="en-US" sz="700" dirty="0">
                <a:solidFill>
                  <a:prstClr val="black"/>
                </a:solidFill>
                <a:latin typeface="Calibri"/>
              </a:rPr>
              <a:t>0</a:t>
            </a:r>
            <a:r>
              <a:rPr lang="en-US" sz="800" dirty="0"/>
              <a:t>°</a:t>
            </a:r>
            <a:r>
              <a:rPr lang="en-US" sz="700" dirty="0">
                <a:solidFill>
                  <a:prstClr val="black"/>
                </a:solidFill>
                <a:latin typeface="Calibri"/>
              </a:rPr>
              <a:t>C to 35</a:t>
            </a:r>
            <a:r>
              <a:rPr lang="en-US" sz="800" dirty="0"/>
              <a:t>°</a:t>
            </a:r>
            <a:r>
              <a:rPr lang="en-US" sz="700" dirty="0">
                <a:solidFill>
                  <a:prstClr val="black"/>
                </a:solidFill>
                <a:latin typeface="Calibri"/>
              </a:rPr>
              <a:t>C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0225892-F531-41C8-9EFB-921ACBB86096}"/>
              </a:ext>
            </a:extLst>
          </p:cNvPr>
          <p:cNvSpPr/>
          <p:nvPr/>
        </p:nvSpPr>
        <p:spPr>
          <a:xfrm>
            <a:off x="2590800" y="5059747"/>
            <a:ext cx="4343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100" b="0" dirty="0">
                <a:latin typeface="+mj-lt"/>
              </a:rPr>
              <a:t>CFC 11 nominally flowing at 0.9 lpm (1 pump operating)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100" b="0" dirty="0">
                <a:latin typeface="+mj-lt"/>
              </a:rPr>
              <a:t>Full flow at Vault, RF , RHB, REMs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100" b="0" dirty="0">
                <a:latin typeface="+mj-lt"/>
              </a:rPr>
              <a:t>Split flow at PM Upper Cylinder (UC), Lower Cylinder (LC), and RW (Reaction Wheel cone)</a:t>
            </a:r>
          </a:p>
          <a:p>
            <a:pPr marL="628650" lvl="1" indent="-171450" algn="l">
              <a:buFont typeface="Arial" panose="020B0604020202020204" pitchFamily="34" charset="0"/>
              <a:buChar char="•"/>
            </a:pPr>
            <a:r>
              <a:rPr lang="en-US" sz="1100" b="0" dirty="0">
                <a:latin typeface="+mj-lt"/>
              </a:rPr>
              <a:t>Orifice to be used for flow balance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100" b="0" dirty="0">
                <a:latin typeface="+mj-lt"/>
              </a:rPr>
              <a:t>Pump Packages located inside vault assembly (next slide)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A878DCA-E55A-49BE-A4C6-6F5D30CFFBB2}"/>
              </a:ext>
            </a:extLst>
          </p:cNvPr>
          <p:cNvSpPr txBox="1"/>
          <p:nvPr/>
        </p:nvSpPr>
        <p:spPr>
          <a:xfrm>
            <a:off x="3101149" y="2422911"/>
            <a:ext cx="632651" cy="20005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00B0F0"/>
                </a:solidFill>
              </a:rPr>
              <a:t>0.9 LPM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160738A-2133-4997-B165-F292A924773C}"/>
              </a:ext>
            </a:extLst>
          </p:cNvPr>
          <p:cNvSpPr txBox="1"/>
          <p:nvPr/>
        </p:nvSpPr>
        <p:spPr>
          <a:xfrm>
            <a:off x="5307773" y="2443382"/>
            <a:ext cx="632651" cy="20005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00B0F0"/>
                </a:solidFill>
              </a:rPr>
              <a:t>0.9 LPM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3443286-7863-4FFA-A2F6-2B29C84773C6}"/>
              </a:ext>
            </a:extLst>
          </p:cNvPr>
          <p:cNvSpPr txBox="1"/>
          <p:nvPr/>
        </p:nvSpPr>
        <p:spPr>
          <a:xfrm>
            <a:off x="4472749" y="3686145"/>
            <a:ext cx="632651" cy="20005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00B0F0"/>
                </a:solidFill>
              </a:rPr>
              <a:t>0.45 LPM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3422F94-915F-479D-AAFA-9FFB62FBCC37}"/>
              </a:ext>
            </a:extLst>
          </p:cNvPr>
          <p:cNvSpPr txBox="1"/>
          <p:nvPr/>
        </p:nvSpPr>
        <p:spPr>
          <a:xfrm>
            <a:off x="4492040" y="4067640"/>
            <a:ext cx="632651" cy="20005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00B0F0"/>
                </a:solidFill>
              </a:rPr>
              <a:t>0.45 LPM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9FE0A3B-41DB-4038-929D-8409F4EC9CF1}"/>
              </a:ext>
            </a:extLst>
          </p:cNvPr>
          <p:cNvSpPr txBox="1"/>
          <p:nvPr/>
        </p:nvSpPr>
        <p:spPr>
          <a:xfrm>
            <a:off x="7435850" y="4190137"/>
            <a:ext cx="1327150" cy="20005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00B0F0"/>
                </a:solidFill>
              </a:rPr>
              <a:t>0.001- 0.88 LPM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F3D80AD-02BC-4B82-8EEA-C1C9E7C7930B}"/>
              </a:ext>
            </a:extLst>
          </p:cNvPr>
          <p:cNvCxnSpPr>
            <a:cxnSpLocks/>
          </p:cNvCxnSpPr>
          <p:nvPr/>
        </p:nvCxnSpPr>
        <p:spPr>
          <a:xfrm>
            <a:off x="6400800" y="1560375"/>
            <a:ext cx="449797" cy="827393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43">
            <a:extLst>
              <a:ext uri="{FF2B5EF4-FFF2-40B4-BE49-F238E27FC236}">
                <a16:creationId xmlns:a16="http://schemas.microsoft.com/office/drawing/2014/main" id="{0E2110AF-830A-40DA-AEA2-95CDC74DA323}"/>
              </a:ext>
            </a:extLst>
          </p:cNvPr>
          <p:cNvSpPr/>
          <p:nvPr/>
        </p:nvSpPr>
        <p:spPr>
          <a:xfrm>
            <a:off x="5124690" y="947725"/>
            <a:ext cx="2026560" cy="74196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126">
              <a:defRPr/>
            </a:pPr>
            <a:r>
              <a:rPr lang="en-US" sz="1100" dirty="0">
                <a:solidFill>
                  <a:srgbClr val="000000"/>
                </a:solidFill>
                <a:latin typeface="Arial"/>
              </a:rPr>
              <a:t>Mixing Valves, passive temp dependent actuation, shut flow to radiator when fluid is cold</a:t>
            </a:r>
          </a:p>
        </p:txBody>
      </p:sp>
    </p:spTree>
    <p:extLst>
      <p:ext uri="{BB962C8B-B14F-4D97-AF65-F5344CB8AC3E}">
        <p14:creationId xmlns:p14="http://schemas.microsoft.com/office/powerpoint/2010/main" val="3587908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4C241-CD0F-4DDE-9EE4-65360EAB1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Pump Assy Block Diagram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4CECB1-8103-4BA2-BA8D-2F38E3FE4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TFAWS 2021 – August 24-26,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123E5D-BC62-4D16-A721-D8DC3A1C0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D246DB-D0FC-4159-B86D-457FE2CAE8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86000" y="974146"/>
            <a:ext cx="4340879" cy="4304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9338C1-0403-4622-8AB3-D71136C9EC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542807" y="2248364"/>
            <a:ext cx="1212182" cy="221536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1C72D5B-ABB9-459E-8104-445B0970299D}"/>
              </a:ext>
            </a:extLst>
          </p:cNvPr>
          <p:cNvSpPr/>
          <p:nvPr/>
        </p:nvSpPr>
        <p:spPr>
          <a:xfrm>
            <a:off x="76200" y="5342829"/>
            <a:ext cx="729283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50" b="0" dirty="0">
                <a:latin typeface="+mj-lt"/>
              </a:rPr>
              <a:t>Pump assembly in vault: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050" b="0" dirty="0">
                <a:latin typeface="+mj-lt"/>
              </a:rPr>
              <a:t>ECIPA (Europa Clipper Integrated Pump Assembly): 4 pumps, 4 mixing valves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050" b="0" dirty="0">
                <a:latin typeface="+mj-lt"/>
              </a:rPr>
              <a:t>ECAPA (Europa Clipper Auxiliary Pump Assembly): 2 pumps, 2 mixing valves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050" b="0" dirty="0">
                <a:latin typeface="+mj-lt"/>
              </a:rPr>
              <a:t>TPEA (Thermal Pump Electronics Assemblies) x 2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050" b="0" dirty="0">
                <a:latin typeface="+mj-lt"/>
              </a:rPr>
              <a:t>Nominal thermal control viable with 1 pump operation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1050" b="0" dirty="0">
                <a:latin typeface="+mj-lt"/>
              </a:rPr>
              <a:t>Total of 6 pumps (3 legs) used for redundancy and increased life capability </a:t>
            </a:r>
          </a:p>
        </p:txBody>
      </p:sp>
    </p:spTree>
    <p:extLst>
      <p:ext uri="{BB962C8B-B14F-4D97-AF65-F5344CB8AC3E}">
        <p14:creationId xmlns:p14="http://schemas.microsoft.com/office/powerpoint/2010/main" val="3426367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1E176-BC76-420F-B023-0CE1D4892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Vault and RF Module HRS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CBD65D-6B79-40AD-899F-4EC23C0648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4038600" cy="68580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Vault Assy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AD9B6E3-C19F-457C-9278-C7C5229208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8421" y="906402"/>
            <a:ext cx="4038600" cy="685800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RF Panel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BD8F01-F210-416C-A854-E83D6BDB6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TFAWS 2021 – August 24-26, 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244392-80FA-466A-B6AC-10AF52C29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42015-0FC7-4B0E-8D2B-76EADF48D95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BDE6DF-F2FA-4C59-8D9C-D2E39D5C2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51" y="1526130"/>
            <a:ext cx="3478561" cy="20144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E6B55F-A3EB-4E62-912C-B182FAFC6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05" y="3758833"/>
            <a:ext cx="2938259" cy="29467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EC7CC1-8B84-4A29-A258-328270E9E8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55"/>
          <a:stretch/>
        </p:blipFill>
        <p:spPr>
          <a:xfrm>
            <a:off x="4944616" y="1600729"/>
            <a:ext cx="1286257" cy="175174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DE27554-5A63-4B22-B51F-52C98AB025F8}"/>
              </a:ext>
            </a:extLst>
          </p:cNvPr>
          <p:cNvCxnSpPr>
            <a:cxnSpLocks/>
          </p:cNvCxnSpPr>
          <p:nvPr/>
        </p:nvCxnSpPr>
        <p:spPr>
          <a:xfrm>
            <a:off x="5035810" y="2383388"/>
            <a:ext cx="551935" cy="121306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42B740FD-FBB9-49D5-BB1F-EBE67E0BB6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3927" y="4031034"/>
            <a:ext cx="2438400" cy="2056631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B1A5125-805B-45CF-8E84-C56E84ABC96B}"/>
              </a:ext>
            </a:extLst>
          </p:cNvPr>
          <p:cNvCxnSpPr>
            <a:cxnSpLocks/>
          </p:cNvCxnSpPr>
          <p:nvPr/>
        </p:nvCxnSpPr>
        <p:spPr>
          <a:xfrm>
            <a:off x="6401646" y="4648530"/>
            <a:ext cx="1895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2F21132-334E-4B47-A2EE-7963C3C9BC1C}"/>
              </a:ext>
            </a:extLst>
          </p:cNvPr>
          <p:cNvCxnSpPr>
            <a:cxnSpLocks/>
          </p:cNvCxnSpPr>
          <p:nvPr/>
        </p:nvCxnSpPr>
        <p:spPr>
          <a:xfrm flipH="1">
            <a:off x="6401646" y="5791530"/>
            <a:ext cx="14402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E8A55DC-C816-4617-A2F8-8EF555C697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3927" y="1444577"/>
            <a:ext cx="2514600" cy="212023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B52B525-7E2D-4E1D-9F02-DA8D523B6121}"/>
              </a:ext>
            </a:extLst>
          </p:cNvPr>
          <p:cNvSpPr txBox="1"/>
          <p:nvPr/>
        </p:nvSpPr>
        <p:spPr>
          <a:xfrm>
            <a:off x="7266550" y="2947539"/>
            <a:ext cx="1517614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Mini Vault with Radios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B9B1E0-7F8A-4890-9491-94B5A56531CA}"/>
              </a:ext>
            </a:extLst>
          </p:cNvPr>
          <p:cNvSpPr txBox="1"/>
          <p:nvPr/>
        </p:nvSpPr>
        <p:spPr>
          <a:xfrm>
            <a:off x="8025357" y="2058426"/>
            <a:ext cx="11229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 Band &amp;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X-Band TWTAs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A932457-978E-4197-98C7-3660AF3048DD}"/>
              </a:ext>
            </a:extLst>
          </p:cNvPr>
          <p:cNvCxnSpPr>
            <a:cxnSpLocks/>
          </p:cNvCxnSpPr>
          <p:nvPr/>
        </p:nvCxnSpPr>
        <p:spPr>
          <a:xfrm flipH="1">
            <a:off x="8991600" y="2362200"/>
            <a:ext cx="14402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7A485E3-6903-4F69-A344-A0AF74775A57}"/>
              </a:ext>
            </a:extLst>
          </p:cNvPr>
          <p:cNvCxnSpPr>
            <a:cxnSpLocks/>
          </p:cNvCxnSpPr>
          <p:nvPr/>
        </p:nvCxnSpPr>
        <p:spPr>
          <a:xfrm>
            <a:off x="8946098" y="3505202"/>
            <a:ext cx="1895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2EC905C-A9F3-4311-B084-0E78D51AEFFC}"/>
              </a:ext>
            </a:extLst>
          </p:cNvPr>
          <p:cNvSpPr txBox="1"/>
          <p:nvPr/>
        </p:nvSpPr>
        <p:spPr>
          <a:xfrm>
            <a:off x="1371600" y="3564810"/>
            <a:ext cx="745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-Z Panel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3CA2ED8-FF31-48B7-ADA6-75891D045142}"/>
              </a:ext>
            </a:extLst>
          </p:cNvPr>
          <p:cNvSpPr txBox="1"/>
          <p:nvPr/>
        </p:nvSpPr>
        <p:spPr>
          <a:xfrm>
            <a:off x="3698633" y="2746560"/>
            <a:ext cx="7848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+Y Panel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9807B43-E092-490F-A886-F911488113EE}"/>
              </a:ext>
            </a:extLst>
          </p:cNvPr>
          <p:cNvSpPr txBox="1"/>
          <p:nvPr/>
        </p:nvSpPr>
        <p:spPr>
          <a:xfrm>
            <a:off x="1223545" y="1376558"/>
            <a:ext cx="748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-Y Panel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C161C2C-860A-4D8B-9091-64A2978DF190}"/>
              </a:ext>
            </a:extLst>
          </p:cNvPr>
          <p:cNvCxnSpPr>
            <a:cxnSpLocks/>
          </p:cNvCxnSpPr>
          <p:nvPr/>
        </p:nvCxnSpPr>
        <p:spPr bwMode="auto">
          <a:xfrm>
            <a:off x="4678326" y="1066800"/>
            <a:ext cx="18345" cy="5181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F0B823AD-4DF6-4F27-961F-A4C9D59BFD04}"/>
              </a:ext>
            </a:extLst>
          </p:cNvPr>
          <p:cNvSpPr/>
          <p:nvPr/>
        </p:nvSpPr>
        <p:spPr bwMode="auto">
          <a:xfrm>
            <a:off x="625055" y="2628370"/>
            <a:ext cx="473206" cy="276999"/>
          </a:xfrm>
          <a:prstGeom prst="rect">
            <a:avLst/>
          </a:prstGeom>
          <a:solidFill>
            <a:schemeClr val="accent6">
              <a:lumMod val="20000"/>
              <a:lumOff val="80000"/>
              <a:alpha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Aux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dirty="0">
                <a:latin typeface="Times" pitchFamily="18" charset="0"/>
              </a:rPr>
              <a:t>pump</a:t>
            </a:r>
            <a:endParaRPr kumimoji="0" lang="en-US" sz="1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5A48916-F176-4FE6-AEFB-4B62A2E607A3}"/>
              </a:ext>
            </a:extLst>
          </p:cNvPr>
          <p:cNvSpPr txBox="1"/>
          <p:nvPr/>
        </p:nvSpPr>
        <p:spPr>
          <a:xfrm>
            <a:off x="3163294" y="3527413"/>
            <a:ext cx="3170099" cy="28705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marL="285664" indent="-285664" algn="l" defTabSz="914126">
              <a:lnSpc>
                <a:spcPct val="120000"/>
              </a:lnSpc>
              <a:buFont typeface="Arial" charset="0"/>
              <a:buChar char="•"/>
            </a:pPr>
            <a:r>
              <a:rPr lang="en-US" sz="1000" b="0" dirty="0">
                <a:solidFill>
                  <a:prstClr val="black"/>
                </a:solidFill>
                <a:latin typeface="+mj-lt"/>
                <a:ea typeface="Helvetica Neue" charset="0"/>
                <a:cs typeface="Helvetica Neue" charset="0"/>
              </a:rPr>
              <a:t>HRS tubing picks up heat from vault to transfer to prop module </a:t>
            </a:r>
            <a:r>
              <a:rPr lang="en-US" sz="1000" b="0" dirty="0">
                <a:latin typeface="+mj-lt"/>
                <a:ea typeface="Helvetica Neue" charset="0"/>
                <a:cs typeface="Helvetica Neue" charset="0"/>
              </a:rPr>
              <a:t>(+Y, -Z, -Y panels)</a:t>
            </a:r>
          </a:p>
          <a:p>
            <a:pPr marL="742864" lvl="1" indent="-285664" algn="l" defTabSz="914126">
              <a:lnSpc>
                <a:spcPct val="120000"/>
              </a:lnSpc>
              <a:buFont typeface="Arial" charset="0"/>
              <a:buChar char="•"/>
            </a:pPr>
            <a:r>
              <a:rPr lang="en-US" sz="1000" b="0" dirty="0">
                <a:solidFill>
                  <a:prstClr val="black"/>
                </a:solidFill>
                <a:latin typeface="+mj-lt"/>
                <a:ea typeface="Helvetica Neue" charset="0"/>
                <a:cs typeface="Helvetica Neue" charset="0"/>
              </a:rPr>
              <a:t>Highest dissipating components on –Z panel</a:t>
            </a:r>
          </a:p>
          <a:p>
            <a:pPr marL="742864" lvl="1" indent="-285664" algn="l" defTabSz="914126">
              <a:lnSpc>
                <a:spcPct val="120000"/>
              </a:lnSpc>
              <a:buFont typeface="Arial" charset="0"/>
              <a:buChar char="•"/>
            </a:pPr>
            <a:r>
              <a:rPr lang="en-US" sz="1000" b="0" dirty="0">
                <a:solidFill>
                  <a:prstClr val="black"/>
                </a:solidFill>
                <a:latin typeface="+mj-lt"/>
                <a:ea typeface="Helvetica Neue" charset="0"/>
                <a:cs typeface="Helvetica Neue" charset="0"/>
              </a:rPr>
              <a:t>No HRS on </a:t>
            </a:r>
            <a:r>
              <a:rPr lang="en-US" sz="1000" b="0" dirty="0">
                <a:solidFill>
                  <a:schemeClr val="accent6">
                    <a:lumMod val="75000"/>
                  </a:schemeClr>
                </a:solidFill>
                <a:latin typeface="+mj-lt"/>
                <a:ea typeface="Helvetica Neue" charset="0"/>
                <a:cs typeface="Helvetica Neue" charset="0"/>
              </a:rPr>
              <a:t>+Z, -X, +X panels </a:t>
            </a:r>
            <a:r>
              <a:rPr lang="en-US" sz="1000" b="0" dirty="0">
                <a:solidFill>
                  <a:prstClr val="black"/>
                </a:solidFill>
                <a:latin typeface="+mj-lt"/>
                <a:ea typeface="Helvetica Neue" charset="0"/>
                <a:cs typeface="Helvetica Neue" charset="0"/>
              </a:rPr>
              <a:t>(low power). But all panels strongly coupled</a:t>
            </a:r>
          </a:p>
          <a:p>
            <a:pPr marL="285664" indent="-285664" algn="l" defTabSz="914126">
              <a:lnSpc>
                <a:spcPct val="120000"/>
              </a:lnSpc>
              <a:buFont typeface="Arial" charset="0"/>
              <a:buChar char="•"/>
            </a:pPr>
            <a:r>
              <a:rPr lang="en-US" sz="1000" b="0" dirty="0">
                <a:solidFill>
                  <a:prstClr val="black"/>
                </a:solidFill>
                <a:latin typeface="+mj-lt"/>
                <a:ea typeface="Helvetica Neue" charset="0"/>
                <a:cs typeface="Helvetica Neue" charset="0"/>
              </a:rPr>
              <a:t>Fluid directly downstream of pump provides best thermal control</a:t>
            </a:r>
          </a:p>
          <a:p>
            <a:pPr marL="742864" lvl="1" indent="-285664" algn="l" defTabSz="914126">
              <a:lnSpc>
                <a:spcPct val="120000"/>
              </a:lnSpc>
              <a:buFont typeface="Arial" charset="0"/>
              <a:buChar char="•"/>
            </a:pPr>
            <a:r>
              <a:rPr lang="en-US" sz="1000" b="0" dirty="0">
                <a:solidFill>
                  <a:prstClr val="black"/>
                </a:solidFill>
                <a:latin typeface="+mj-lt"/>
                <a:ea typeface="Helvetica Neue" charset="0"/>
                <a:cs typeface="Helvetica Neue" charset="0"/>
              </a:rPr>
              <a:t>First component is batteries with tightest AFT (0C to 30C)</a:t>
            </a:r>
          </a:p>
          <a:p>
            <a:pPr marL="742864" lvl="1" indent="-285664" algn="l" defTabSz="914126">
              <a:lnSpc>
                <a:spcPct val="120000"/>
              </a:lnSpc>
              <a:buFont typeface="Arial" charset="0"/>
              <a:buChar char="•"/>
            </a:pPr>
            <a:r>
              <a:rPr lang="en-US" sz="1000" b="0" dirty="0">
                <a:solidFill>
                  <a:prstClr val="black"/>
                </a:solidFill>
                <a:latin typeface="+mj-lt"/>
                <a:ea typeface="Helvetica Neue" charset="0"/>
                <a:cs typeface="Helvetica Neue" charset="0"/>
              </a:rPr>
              <a:t>Most components in vault and RF panel are -20</a:t>
            </a:r>
            <a:r>
              <a:rPr lang="en-US" sz="1000" b="0" dirty="0">
                <a:latin typeface="+mj-lt"/>
              </a:rPr>
              <a:t>°</a:t>
            </a:r>
            <a:r>
              <a:rPr lang="en-US" sz="1000" b="0" dirty="0">
                <a:solidFill>
                  <a:prstClr val="black"/>
                </a:solidFill>
                <a:latin typeface="+mj-lt"/>
                <a:ea typeface="Helvetica Neue" charset="0"/>
                <a:cs typeface="Helvetica Neue" charset="0"/>
              </a:rPr>
              <a:t>C to 50</a:t>
            </a:r>
            <a:r>
              <a:rPr lang="en-US" sz="1000" b="0" dirty="0">
                <a:latin typeface="+mj-lt"/>
              </a:rPr>
              <a:t>°</a:t>
            </a:r>
            <a:r>
              <a:rPr lang="en-US" sz="1000" b="0" dirty="0">
                <a:solidFill>
                  <a:prstClr val="black"/>
                </a:solidFill>
                <a:latin typeface="+mj-lt"/>
                <a:ea typeface="Helvetica Neue" charset="0"/>
                <a:cs typeface="Helvetica Neue" charset="0"/>
              </a:rPr>
              <a:t>C AFT</a:t>
            </a:r>
          </a:p>
          <a:p>
            <a:pPr marL="285664" indent="-285664" algn="l" defTabSz="914126">
              <a:lnSpc>
                <a:spcPct val="120000"/>
              </a:lnSpc>
              <a:buFont typeface="Arial" charset="0"/>
              <a:buChar char="•"/>
            </a:pPr>
            <a:r>
              <a:rPr lang="en-US" sz="1000" b="0" dirty="0">
                <a:solidFill>
                  <a:prstClr val="black"/>
                </a:solidFill>
                <a:latin typeface="+mj-lt"/>
                <a:ea typeface="Helvetica Neue" charset="0"/>
                <a:cs typeface="Helvetica Neue" charset="0"/>
              </a:rPr>
              <a:t>RF Panel immediately downstream of vault assembly</a:t>
            </a:r>
          </a:p>
          <a:p>
            <a:pPr marL="742864" lvl="1" indent="-285664" algn="l" defTabSz="914126">
              <a:lnSpc>
                <a:spcPct val="120000"/>
              </a:lnSpc>
              <a:buFont typeface="Arial" charset="0"/>
              <a:buChar char="•"/>
            </a:pPr>
            <a:r>
              <a:rPr lang="en-US" sz="1000" b="0" dirty="0">
                <a:solidFill>
                  <a:prstClr val="black"/>
                </a:solidFill>
                <a:latin typeface="+mj-lt"/>
                <a:ea typeface="Helvetica Neue" charset="0"/>
                <a:cs typeface="Helvetica Neue" charset="0"/>
              </a:rPr>
              <a:t>Heat harvested form radios/TWTAs</a:t>
            </a:r>
          </a:p>
        </p:txBody>
      </p:sp>
    </p:spTree>
    <p:extLst>
      <p:ext uri="{BB962C8B-B14F-4D97-AF65-F5344CB8AC3E}">
        <p14:creationId xmlns:p14="http://schemas.microsoft.com/office/powerpoint/2010/main" val="1985123437"/>
      </p:ext>
    </p:extLst>
  </p:cSld>
  <p:clrMapOvr>
    <a:masterClrMapping/>
  </p:clrMapOvr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81E6096581544AB88C532C51559CE4" ma:contentTypeVersion="0" ma:contentTypeDescription="Create a new document." ma:contentTypeScope="" ma:versionID="8239765d019e6c887f8ed8d43cfa380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413257cd9829394d17656a545d5fa4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631D46-A88B-44F9-B011-0891D5ECFBA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475F7E1-25EC-49AD-AD10-E5DBBDD78C4A}">
  <ds:schemaRefs>
    <ds:schemaRef ds:uri="http://schemas.microsoft.com/office/2006/metadata/properties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3D5132B-AA2C-4C9A-A134-558780A05A0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24153</TotalTime>
  <Words>1794</Words>
  <Application>Microsoft Office PowerPoint</Application>
  <PresentationFormat>On-screen Show (4:3)</PresentationFormat>
  <Paragraphs>296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ＭＳ Ｐゴシック</vt:lpstr>
      <vt:lpstr>Arial</vt:lpstr>
      <vt:lpstr>Arial (Body)</vt:lpstr>
      <vt:lpstr>Calibri</vt:lpstr>
      <vt:lpstr>Helvetica Neue</vt:lpstr>
      <vt:lpstr>Times</vt:lpstr>
      <vt:lpstr>Blank</vt:lpstr>
      <vt:lpstr>Europa Clipper Thermal Subsystem Overview EC Thermal Subsystem Team Jet Propulsion Laboratory, California Institute of Technology</vt:lpstr>
      <vt:lpstr>Outline</vt:lpstr>
      <vt:lpstr>Europa Clipper Mission Overview</vt:lpstr>
      <vt:lpstr>Mission Trajectory and Environments</vt:lpstr>
      <vt:lpstr>Flight System</vt:lpstr>
      <vt:lpstr>Thermal Subsystem</vt:lpstr>
      <vt:lpstr>HRS Block Diagram</vt:lpstr>
      <vt:lpstr>Pump Assy Block Diagram</vt:lpstr>
      <vt:lpstr>Vault and RF Module HRS</vt:lpstr>
      <vt:lpstr>Prop Module HRS</vt:lpstr>
      <vt:lpstr>RHB and Radiator</vt:lpstr>
      <vt:lpstr>Non-HRS Heater Control</vt:lpstr>
      <vt:lpstr>Sunshades and Inner Cruise Safety</vt:lpstr>
      <vt:lpstr>Launch Environment</vt:lpstr>
      <vt:lpstr>Pump Configuration Update</vt:lpstr>
      <vt:lpstr>Summary and Conclusion</vt:lpstr>
      <vt:lpstr>Acknowledgements</vt:lpstr>
    </vt:vector>
  </TitlesOfParts>
  <Company>NASA/Ames Research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TFAWS 2010 Center Presentation</dc:title>
  <dc:creator>Tom Squire</dc:creator>
  <cp:lastModifiedBy>Ochoa, Hared A (353F)</cp:lastModifiedBy>
  <cp:revision>446</cp:revision>
  <cp:lastPrinted>2001-11-30T21:59:45Z</cp:lastPrinted>
  <dcterms:created xsi:type="dcterms:W3CDTF">2001-11-21T21:59:03Z</dcterms:created>
  <dcterms:modified xsi:type="dcterms:W3CDTF">2021-08-23T23:32:32Z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0x0101006781E6096581544AB88C532C51559CE4</vt:lpwstr>
  </property>
</Properties>
</file>