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5"/>
  </p:notesMasterIdLst>
  <p:sldIdLst>
    <p:sldId id="256" r:id="rId2"/>
    <p:sldId id="403" r:id="rId3"/>
    <p:sldId id="415" r:id="rId4"/>
    <p:sldId id="416" r:id="rId5"/>
    <p:sldId id="417" r:id="rId6"/>
    <p:sldId id="268" r:id="rId7"/>
    <p:sldId id="419" r:id="rId8"/>
    <p:sldId id="420" r:id="rId9"/>
    <p:sldId id="421" r:id="rId10"/>
    <p:sldId id="422" r:id="rId11"/>
    <p:sldId id="423" r:id="rId12"/>
    <p:sldId id="424" r:id="rId13"/>
    <p:sldId id="3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120069-0AD6-0D21-D6E1-83153FD3506B}" name="Wittal, Matthew M. (KSC-UBE00)" initials="WMM(U" userId="S::mwittal@ndc.nasa.gov::e604165f-6ba4-4108-b1fd-8fb27f32bb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72F20-64D2-45F7-81A7-F3EE5D7D5F00}" v="17" dt="2024-08-12T18:32:58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75CC-5CB5-4BCD-A4CB-9235C40D79D8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0154-D130-40E1-9DCD-2837C377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8020" y="6360331"/>
            <a:ext cx="12200020" cy="5051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200" b="1" baseline="0">
                <a:solidFill>
                  <a:schemeClr val="bg1"/>
                </a:solidFill>
                <a:latin typeface="Arial" pitchFamily="34" charset="0"/>
                <a:cs typeface="ＭＳ Ｐゴシック" charset="0"/>
              </a:rPr>
              <a:t>Deep Space Logistics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>
                <a:solidFill>
                  <a:srgbClr val="FF0000"/>
                </a:solidFill>
                <a:latin typeface="Arial" pitchFamily="34" charset="0"/>
                <a:cs typeface="ＭＳ Ｐゴシック" charset="0"/>
              </a:rPr>
              <a:t>FLY</a:t>
            </a:r>
            <a:r>
              <a:rPr lang="en-US" altLang="en-US" sz="1200" b="1" baseline="0">
                <a:solidFill>
                  <a:srgbClr val="FF0000"/>
                </a:solidFill>
                <a:latin typeface="Arial" pitchFamily="34" charset="0"/>
                <a:cs typeface="ＭＳ Ｐゴシック" charset="0"/>
              </a:rPr>
              <a:t>   |   SUPPLY   |   EXPLORE </a:t>
            </a:r>
            <a:endParaRPr lang="en-US" altLang="en-US" sz="1200" b="1">
              <a:solidFill>
                <a:srgbClr val="FF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CDB39A1-6CA2-428C-BDD2-F552A58553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6638" y="817563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32926B76-ECFC-4E25-A3B8-D45339538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8"/>
          <a:stretch/>
        </p:blipFill>
        <p:spPr>
          <a:xfrm>
            <a:off x="-8020" y="815699"/>
            <a:ext cx="12195313" cy="6042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AE3ACD-4FC5-1397-0745-142779C43D56}"/>
              </a:ext>
            </a:extLst>
          </p:cNvPr>
          <p:cNvSpPr/>
          <p:nvPr/>
        </p:nvSpPr>
        <p:spPr>
          <a:xfrm>
            <a:off x="1985492" y="6362254"/>
            <a:ext cx="7991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Gateway Pre-Decisional • NASA Internal Use Only • Do Not Distribute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document may only be released according to the Destination Control Statement on the front cover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38B91-4749-EE97-5BBC-99C480FCE514}"/>
              </a:ext>
            </a:extLst>
          </p:cNvPr>
          <p:cNvSpPr txBox="1">
            <a:spLocks/>
          </p:cNvSpPr>
          <p:nvPr/>
        </p:nvSpPr>
        <p:spPr bwMode="auto">
          <a:xfrm>
            <a:off x="854578" y="232912"/>
            <a:ext cx="9869016" cy="5619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591238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91536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19645"/>
      </p:ext>
    </p:extLst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241537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ue and black Americ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50408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23387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065CFA80-A8E5-4659-987F-DF9E02339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692" y="0"/>
            <a:ext cx="12206692" cy="68662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74E44-1589-4A9C-A207-00DBAC53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" y="124229"/>
            <a:ext cx="1247912" cy="1033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61FB6-E8C3-4348-A223-C1CD1C9F6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0" y="5798605"/>
            <a:ext cx="935166" cy="93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2AAE4-42D7-4DE5-ACAF-DE91A8A88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1" y="122075"/>
            <a:ext cx="1129556" cy="10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2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48"/>
            <a:ext cx="12192000" cy="5522976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8020" y="6360331"/>
            <a:ext cx="12200020" cy="5051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200" b="1" dirty="0">
              <a:solidFill>
                <a:srgbClr val="FF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492" y="6362254"/>
            <a:ext cx="7991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Sensitive But Unclassified • Gateway Pre-Decisional • NASA Internal Use Only • Do Not Distribute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document may only be released according to the Destination Control Statement on the front cover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4243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13636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3F34-A3FF-4851-96E3-7A579F0574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6688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FF75D-70CD-4E36-B3D1-9C0B62F60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7111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46BD69-6242-4AB7-A981-13BB305FA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04888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846AD-FC4D-472E-9C00-36B04B8C1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595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140314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299146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4886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EE3DC4-3370-43C6-A900-6088EF90B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3014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54578" y="232912"/>
            <a:ext cx="9869016" cy="5619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3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23594" y="6480742"/>
            <a:ext cx="132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4E5DB78-4BDE-46FE-B77E-1696301DFFBD}" type="slidenum">
              <a:rPr lang="en-US" sz="1400" smtClean="0">
                <a:latin typeface="Arial"/>
                <a:cs typeface="Arial"/>
              </a:rPr>
              <a:pPr algn="r"/>
              <a:t>‹#›</a:t>
            </a:fld>
            <a:endParaRPr lang="en-US" sz="14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85391" y="60351"/>
            <a:ext cx="756742" cy="75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9867" y="29185"/>
            <a:ext cx="689419" cy="787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04" y="78438"/>
            <a:ext cx="854578" cy="70759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DD649-3485-4159-85BC-AD485C0FE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4578" y="6605956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AD5CE-654C-FD07-35A2-6A7603B6E36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8" y="191898"/>
            <a:ext cx="1263739" cy="4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ransition advClick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sz="2000"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085850" indent="-171450" algn="l" defTabSz="457200" rtl="0" eaLnBrk="1" fontAlgn="base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atellite, snow, snowboarding, feet&#10;&#10;Description automatically generated">
            <a:extLst>
              <a:ext uri="{FF2B5EF4-FFF2-40B4-BE49-F238E27FC236}">
                <a16:creationId xmlns:a16="http://schemas.microsoft.com/office/drawing/2014/main" id="{D538C341-5264-32FE-12E4-A87012E3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/>
          <a:stretch/>
        </p:blipFill>
        <p:spPr>
          <a:xfrm>
            <a:off x="0" y="843378"/>
            <a:ext cx="12192000" cy="602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9F267-FE57-0A41-4958-86104E95E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393840"/>
            <a:ext cx="10555550" cy="14700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Hydrophobicity of Cryogenic Fluids for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Fuel Transfer in Space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CB528-9E02-F4D8-1A8A-4EDA1AADA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97" y="3886200"/>
            <a:ext cx="5885894" cy="1752600"/>
          </a:xfrm>
        </p:spPr>
        <p:txBody>
          <a:bodyPr/>
          <a:lstStyle/>
          <a:p>
            <a:pPr algn="l"/>
            <a:r>
              <a:rPr lang="en-US" sz="1800" dirty="0"/>
              <a:t>Martin Rosales</a:t>
            </a:r>
          </a:p>
          <a:p>
            <a:pPr algn="l"/>
            <a:r>
              <a:rPr lang="en-US" sz="1800" dirty="0"/>
              <a:t>Eduardo J. </a:t>
            </a:r>
            <a:r>
              <a:rPr lang="en-US" sz="1800" dirty="0" err="1"/>
              <a:t>Bidot</a:t>
            </a:r>
            <a:r>
              <a:rPr lang="en-US" sz="1800" dirty="0"/>
              <a:t>-Lopez</a:t>
            </a:r>
          </a:p>
          <a:p>
            <a:pPr algn="l"/>
            <a:r>
              <a:rPr lang="en-US" sz="1800" dirty="0"/>
              <a:t>Matthew </a:t>
            </a:r>
            <a:r>
              <a:rPr lang="en-US" sz="1800" dirty="0" err="1"/>
              <a:t>Wittal</a:t>
            </a:r>
            <a:endParaRPr lang="en-US" sz="1800" dirty="0"/>
          </a:p>
          <a:p>
            <a:pPr algn="l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E0E4DE-DF9F-FB78-54B9-FA54967DE215}"/>
              </a:ext>
            </a:extLst>
          </p:cNvPr>
          <p:cNvSpPr txBox="1">
            <a:spLocks/>
          </p:cNvSpPr>
          <p:nvPr/>
        </p:nvSpPr>
        <p:spPr bwMode="auto">
          <a:xfrm>
            <a:off x="4350058" y="3886200"/>
            <a:ext cx="7522345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457200" indent="0" algn="ctr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None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371600" indent="0" algn="ctr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1828800" indent="0" algn="ctr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/>
              <a:t>Intern, NASA Deep Space Logistics</a:t>
            </a:r>
          </a:p>
          <a:p>
            <a:pPr algn="r"/>
            <a:r>
              <a:rPr lang="en-US" sz="1800" dirty="0"/>
              <a:t>Intern, NASA Deep Space Logistics</a:t>
            </a:r>
          </a:p>
          <a:p>
            <a:pPr algn="r"/>
            <a:r>
              <a:rPr lang="en-US" sz="1800" dirty="0"/>
              <a:t>GN&amp;C Engineer, NASA Deep Space Logistics</a:t>
            </a:r>
          </a:p>
        </p:txBody>
      </p:sp>
    </p:spTree>
    <p:extLst>
      <p:ext uri="{BB962C8B-B14F-4D97-AF65-F5344CB8AC3E}">
        <p14:creationId xmlns:p14="http://schemas.microsoft.com/office/powerpoint/2010/main" val="3344306835"/>
      </p:ext>
    </p:extLst>
  </p:cSld>
  <p:clrMapOvr>
    <a:masterClrMapping/>
  </p:clrMapOvr>
  <p:transition spd="med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AA706-9613-4095-6719-48A02498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Chemical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6D151-F36E-3F36-0825-240DC4BD2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nonpolar substance, liquid polar substance</a:t>
            </a:r>
          </a:p>
          <a:p>
            <a:pPr lvl="1"/>
            <a:r>
              <a:rPr lang="en-US" dirty="0"/>
              <a:t>Tested at room temperature</a:t>
            </a:r>
          </a:p>
          <a:p>
            <a:r>
              <a:rPr lang="en-US" dirty="0"/>
              <a:t>Extremely hydrophobic</a:t>
            </a:r>
          </a:p>
          <a:p>
            <a:pPr lvl="1"/>
            <a:r>
              <a:rPr lang="en-US" dirty="0"/>
              <a:t>Hydrophobic properties remained constant with different states of matter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52857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E444-1235-1A41-E96E-175AEBB5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44BF3-CC04-2B29-0163-3A874B2E9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Etched wafer still has promise, depends on properties of the etch</a:t>
            </a:r>
          </a:p>
          <a:p>
            <a:pPr lvl="1"/>
            <a:r>
              <a:rPr lang="en-US" dirty="0"/>
              <a:t>Depth</a:t>
            </a:r>
          </a:p>
          <a:p>
            <a:pPr lvl="1"/>
            <a:r>
              <a:rPr lang="en-US" dirty="0"/>
              <a:t>Width</a:t>
            </a:r>
          </a:p>
          <a:p>
            <a:pPr lvl="1"/>
            <a:r>
              <a:rPr lang="en-US" dirty="0"/>
              <a:t>Pattern</a:t>
            </a:r>
          </a:p>
          <a:p>
            <a:r>
              <a:rPr lang="en-US" dirty="0"/>
              <a:t>Chemical has greater promise</a:t>
            </a:r>
          </a:p>
          <a:p>
            <a:pPr lvl="1"/>
            <a:r>
              <a:rPr lang="en-US" dirty="0"/>
              <a:t>Solid lipid and water used</a:t>
            </a:r>
          </a:p>
          <a:p>
            <a:pPr lvl="1"/>
            <a:r>
              <a:rPr lang="en-US" dirty="0"/>
              <a:t>Polar repels nonpolar regardless of state of matter</a:t>
            </a:r>
          </a:p>
          <a:p>
            <a:pPr lvl="1"/>
            <a:r>
              <a:rPr lang="en-US" dirty="0"/>
              <a:t>Lithium stearate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55423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F1E7-12E1-ED02-F0C6-5D9E34E7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A3839-AAD0-3989-D7F2-8EBC088DC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Etched Wafer</a:t>
            </a:r>
          </a:p>
          <a:p>
            <a:pPr lvl="1"/>
            <a:r>
              <a:rPr lang="en-US" dirty="0"/>
              <a:t>Alternate etching patterns</a:t>
            </a:r>
          </a:p>
          <a:p>
            <a:pPr lvl="1"/>
            <a:r>
              <a:rPr lang="en-US" dirty="0"/>
              <a:t>Alternate materials</a:t>
            </a:r>
          </a:p>
          <a:p>
            <a:r>
              <a:rPr lang="en-US" dirty="0"/>
              <a:t>Chemical testing</a:t>
            </a:r>
          </a:p>
          <a:p>
            <a:pPr lvl="1"/>
            <a:r>
              <a:rPr lang="en-US" dirty="0"/>
              <a:t>Advancing chemical testing to lithium stearate and cryogenic fluids</a:t>
            </a:r>
          </a:p>
          <a:p>
            <a:pPr lvl="1"/>
            <a:r>
              <a:rPr lang="en-US" dirty="0"/>
              <a:t>Coat surface with lithium stearate and replicate etched wafer testing procedures</a:t>
            </a:r>
          </a:p>
          <a:p>
            <a:pPr lvl="1"/>
            <a:r>
              <a:rPr lang="en-US" dirty="0"/>
              <a:t>Alternate coatings</a:t>
            </a:r>
          </a:p>
          <a:p>
            <a:r>
              <a:rPr lang="en-US" dirty="0"/>
              <a:t>Induced Current</a:t>
            </a:r>
          </a:p>
          <a:p>
            <a:pPr lvl="1"/>
            <a:r>
              <a:rPr lang="en-US" dirty="0"/>
              <a:t>An alternating current across the surface could induce hydrophobicity</a:t>
            </a:r>
          </a:p>
        </p:txBody>
      </p:sp>
    </p:spTree>
    <p:extLst>
      <p:ext uri="{BB962C8B-B14F-4D97-AF65-F5344CB8AC3E}">
        <p14:creationId xmlns:p14="http://schemas.microsoft.com/office/powerpoint/2010/main" val="210670514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C81068-C347-5951-3811-CCD42FCA69CE}"/>
              </a:ext>
            </a:extLst>
          </p:cNvPr>
          <p:cNvSpPr txBox="1"/>
          <p:nvPr/>
        </p:nvSpPr>
        <p:spPr>
          <a:xfrm>
            <a:off x="523388" y="2701968"/>
            <a:ext cx="111126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Key References: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J.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Narbutt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, “Chapter 4 - fundamentals of solvent extraction of metal ions,” in Liquid-Phase Extraction (C. F. Poole, ed.), Handbooks in Separation Science, pp. 121–155, Elsevier,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A. Y.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Vorobyev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 and C. Guo, “Multifunctional surfaces produced by femtosecond laser pulses,” Journal of Applied Physics, vol. 117, p. 033103, 01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P. P. Madeira, G. Todorov, V. N.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Uversky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, and B. Y.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Zaslavsky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, “Solvent polarity and hydrophobicity of solutes are two sides of the same coin,” Biochemical and Biophysical Research Communications, vol. 701, p. 149600,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B.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Zohuri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, “Chapter 1 - cryogenic technologies,” in Physics of Cryogenics (B.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Zohuri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, ed.), pp. 1–51, Elsevier,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G.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Klesse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  <a:t>, S. J. Tucker, and M. S. P. Sansom, “Electric field induced wetting of a hydrophobic gate in a model nanopore based on the 5-ht3 receptor channel,” ACS Nano, vol. 14, no. 8, pp. 10480–10491, 2020. PMID: 32673478.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  <a:p>
            <a:b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" panose="02040604050505020304" pitchFamily="18" charset="0"/>
              </a:rPr>
            </a:b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1DF4EE-AA97-22C9-16CE-0719BFADB4B4}"/>
              </a:ext>
            </a:extLst>
          </p:cNvPr>
          <p:cNvSpPr txBox="1">
            <a:spLocks/>
          </p:cNvSpPr>
          <p:nvPr/>
        </p:nvSpPr>
        <p:spPr>
          <a:xfrm>
            <a:off x="1054003" y="912139"/>
            <a:ext cx="10051420" cy="99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Thank you!</a:t>
            </a:r>
            <a:br>
              <a:rPr lang="en-US" sz="4400" dirty="0"/>
            </a:br>
            <a:r>
              <a:rPr lang="en-US" sz="4400" dirty="0"/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72457-3A1E-3D1B-120C-221AE63BDEDD}"/>
              </a:ext>
            </a:extLst>
          </p:cNvPr>
          <p:cNvSpPr txBox="1"/>
          <p:nvPr/>
        </p:nvSpPr>
        <p:spPr>
          <a:xfrm>
            <a:off x="555963" y="1540923"/>
            <a:ext cx="740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" panose="02040604050505020304" pitchFamily="18" charset="0"/>
              </a:rPr>
              <a:t>Contact:</a:t>
            </a:r>
            <a:br>
              <a:rPr lang="en-US" dirty="0">
                <a:latin typeface="Century" panose="02040604050505020304" pitchFamily="18" charset="0"/>
              </a:rPr>
            </a:br>
            <a:r>
              <a:rPr lang="en-US" dirty="0">
                <a:latin typeface="Century" panose="02040604050505020304" pitchFamily="18" charset="0"/>
              </a:rPr>
              <a:t>    </a:t>
            </a:r>
          </a:p>
          <a:p>
            <a:endParaRPr lang="en-US" dirty="0">
              <a:latin typeface="Century" panose="020406040505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02C83F-3279-8B12-A0F7-BD104F513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81318"/>
              </p:ext>
            </p:extLst>
          </p:nvPr>
        </p:nvGraphicFramePr>
        <p:xfrm>
          <a:off x="1086577" y="190874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297006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20488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Martin M. B. Rosales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Matthew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Wittal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27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" panose="02040604050505020304" pitchFamily="18" charset="0"/>
                        </a:rPr>
                        <a:t>martinmbrosales@gmail.com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" panose="02040604050505020304" pitchFamily="18" charset="0"/>
                        </a:rPr>
                        <a:t>matthew.m.wittal@nasa.gov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04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102956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D689-21D4-B6CB-81C6-18413929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8FEBA-A327-BB12-5E7F-FD2E9E26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flow is important for rocket performance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fuel flow can increase performance/efficiency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Inducing a hydrophobic surface on the interior surfaces of the fuel tanks/fuel lines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Reduces friction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Increases flow rate</a:t>
            </a:r>
          </a:p>
        </p:txBody>
      </p:sp>
    </p:spTree>
    <p:extLst>
      <p:ext uri="{BB962C8B-B14F-4D97-AF65-F5344CB8AC3E}">
        <p14:creationId xmlns:p14="http://schemas.microsoft.com/office/powerpoint/2010/main" val="68944237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D689-21D4-B6CB-81C6-18413929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8FEBA-A327-BB12-5E7F-FD2E9E26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Behavior of materials at very low temperatures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~&lt;-100°C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is inherently cryogenic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Cryogenic fluids are commonly used as spacecraft fuel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Usually diatomic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Nonpolar</a:t>
            </a:r>
          </a:p>
        </p:txBody>
      </p:sp>
    </p:spTree>
    <p:extLst>
      <p:ext uri="{BB962C8B-B14F-4D97-AF65-F5344CB8AC3E}">
        <p14:creationId xmlns:p14="http://schemas.microsoft.com/office/powerpoint/2010/main" val="2145566748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D689-21D4-B6CB-81C6-18413929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Hydrophobicity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388A52-F99A-3CE5-F046-1C5C36140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713071"/>
            <a:ext cx="10972800" cy="3703320"/>
          </a:xfrm>
        </p:spPr>
      </p:pic>
    </p:spTree>
    <p:extLst>
      <p:ext uri="{BB962C8B-B14F-4D97-AF65-F5344CB8AC3E}">
        <p14:creationId xmlns:p14="http://schemas.microsoft.com/office/powerpoint/2010/main" val="3571027013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FB85-4163-2C45-BA2A-A8F2347D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Hydrophobicity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5773-1DC3-2A2B-4A3E-158E90CF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quality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applied to various materials and/or surfaces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Opposite polarities repel, being “hydrophobic”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Inherent property of substances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B833A4-0B3B-C552-A31F-B893C628E692}"/>
              </a:ext>
            </a:extLst>
          </p:cNvPr>
          <p:cNvGrpSpPr>
            <a:grpSpLocks noChangeAspect="1"/>
          </p:cNvGrpSpPr>
          <p:nvPr/>
        </p:nvGrpSpPr>
        <p:grpSpPr>
          <a:xfrm>
            <a:off x="7764974" y="4022911"/>
            <a:ext cx="3102766" cy="2103255"/>
            <a:chOff x="6772416" y="3699933"/>
            <a:chExt cx="1342038" cy="9097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1FE90B6-FEDB-64A0-E0FB-2FEB439D8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2416" y="4223573"/>
              <a:ext cx="386080" cy="386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A07688-A296-17AA-3256-8316A53EF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2801" y="3699933"/>
              <a:ext cx="565573" cy="5655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6A44D3E-556E-6366-DD48-4079451293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8374" y="4211975"/>
              <a:ext cx="386080" cy="386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FA00364-2D96-C385-7BB2-B2CE94AFC4CC}"/>
                </a:ext>
              </a:extLst>
            </p:cNvPr>
            <p:cNvCxnSpPr>
              <a:stCxn id="5" idx="7"/>
              <a:endCxn id="6" idx="3"/>
            </p:cNvCxnSpPr>
            <p:nvPr/>
          </p:nvCxnSpPr>
          <p:spPr>
            <a:xfrm flipV="1">
              <a:off x="7101956" y="4182680"/>
              <a:ext cx="143671" cy="97433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5C9839-5F06-FB76-257B-7DE74D943A92}"/>
                </a:ext>
              </a:extLst>
            </p:cNvPr>
            <p:cNvCxnSpPr>
              <a:cxnSpLocks/>
              <a:stCxn id="7" idx="1"/>
              <a:endCxn id="6" idx="5"/>
            </p:cNvCxnSpPr>
            <p:nvPr/>
          </p:nvCxnSpPr>
          <p:spPr>
            <a:xfrm flipH="1" flipV="1">
              <a:off x="7645548" y="4182680"/>
              <a:ext cx="139366" cy="85835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29CCFC-75E8-451A-5849-11A7A75C104A}"/>
              </a:ext>
            </a:extLst>
          </p:cNvPr>
          <p:cNvGrpSpPr>
            <a:grpSpLocks noChangeAspect="1"/>
          </p:cNvGrpSpPr>
          <p:nvPr/>
        </p:nvGrpSpPr>
        <p:grpSpPr>
          <a:xfrm>
            <a:off x="8153727" y="1232970"/>
            <a:ext cx="2335214" cy="972033"/>
            <a:chOff x="7647771" y="3959904"/>
            <a:chExt cx="1633857" cy="68009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BEB4F7-D32C-B182-2463-AF41A1F1A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7771" y="3959904"/>
              <a:ext cx="680093" cy="680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8701D1-5AC6-9C6B-177A-ACA720719B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1535" y="3959904"/>
              <a:ext cx="680093" cy="680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47D587-13B3-0FAB-39FA-F595255CAFEC}"/>
                </a:ext>
              </a:extLst>
            </p:cNvPr>
            <p:cNvCxnSpPr>
              <a:stCxn id="20" idx="6"/>
              <a:endCxn id="21" idx="2"/>
            </p:cNvCxnSpPr>
            <p:nvPr/>
          </p:nvCxnSpPr>
          <p:spPr>
            <a:xfrm>
              <a:off x="8327864" y="4299951"/>
              <a:ext cx="273671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89A5C5-4CEE-A8DB-7D09-E18F371645BA}"/>
                </a:ext>
              </a:extLst>
            </p:cNvPr>
            <p:cNvCxnSpPr>
              <a:stCxn id="20" idx="7"/>
              <a:endCxn id="21" idx="1"/>
            </p:cNvCxnSpPr>
            <p:nvPr/>
          </p:nvCxnSpPr>
          <p:spPr>
            <a:xfrm>
              <a:off x="8228267" y="4059501"/>
              <a:ext cx="4728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1E4FC3-2479-7CAE-779A-A8AAA5F8090A}"/>
                </a:ext>
              </a:extLst>
            </p:cNvPr>
            <p:cNvCxnSpPr>
              <a:stCxn id="20" idx="5"/>
              <a:endCxn id="21" idx="3"/>
            </p:cNvCxnSpPr>
            <p:nvPr/>
          </p:nvCxnSpPr>
          <p:spPr>
            <a:xfrm>
              <a:off x="8228267" y="4540400"/>
              <a:ext cx="4728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4746EE18-327C-2A4F-AE56-560FD5F87FDD}"/>
              </a:ext>
            </a:extLst>
          </p:cNvPr>
          <p:cNvSpPr/>
          <p:nvPr/>
        </p:nvSpPr>
        <p:spPr>
          <a:xfrm rot="5400000">
            <a:off x="8759037" y="2943743"/>
            <a:ext cx="1124594" cy="39114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 w="19050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BB06DF-93BE-8945-790F-15E1B799FF8C}"/>
              </a:ext>
            </a:extLst>
          </p:cNvPr>
          <p:cNvSpPr txBox="1"/>
          <p:nvPr/>
        </p:nvSpPr>
        <p:spPr>
          <a:xfrm>
            <a:off x="9516908" y="2951134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Repels</a:t>
            </a:r>
          </a:p>
        </p:txBody>
      </p:sp>
    </p:spTree>
    <p:extLst>
      <p:ext uri="{BB962C8B-B14F-4D97-AF65-F5344CB8AC3E}">
        <p14:creationId xmlns:p14="http://schemas.microsoft.com/office/powerpoint/2010/main" val="2986064980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906-C606-5AD8-D9E8-4A5986D0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41274-4158-34E2-EF56-E039CFDAF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hydrophobic properties at cryogenic temperatures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Etched wafer testing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Preliminary chemical coating testing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if chemical hydrophobicity remains constant with different states of matter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if this hydrophobicity remains constant at cryogenic temperatures</a:t>
            </a:r>
          </a:p>
        </p:txBody>
      </p:sp>
    </p:spTree>
    <p:extLst>
      <p:ext uri="{BB962C8B-B14F-4D97-AF65-F5344CB8AC3E}">
        <p14:creationId xmlns:p14="http://schemas.microsoft.com/office/powerpoint/2010/main" val="2742044672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0EB2-5CC7-A36D-6DF0-598E1B4E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Apparatus</a:t>
            </a:r>
          </a:p>
        </p:txBody>
      </p:sp>
      <p:pic>
        <p:nvPicPr>
          <p:cNvPr id="4" name="Content Placeholder 4" descr="A person cleaning a glass jar&#10;&#10;Description automatically generated">
            <a:extLst>
              <a:ext uri="{FF2B5EF4-FFF2-40B4-BE49-F238E27FC236}">
                <a16:creationId xmlns:a16="http://schemas.microsoft.com/office/drawing/2014/main" id="{D3FDEE7C-E9C2-DAB9-FF7B-1863E91E5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31072"/>
          <a:stretch/>
        </p:blipFill>
        <p:spPr bwMode="auto">
          <a:xfrm rot="5400000">
            <a:off x="3509392" y="-373405"/>
            <a:ext cx="5173216" cy="82428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897659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6B69-3196-B1CE-AE7A-9D340880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BCBCD-F94B-5772-DE7B-185C5F8D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3"/>
            <a:ext cx="6469930" cy="5122863"/>
          </a:xfrm>
        </p:spPr>
        <p:txBody>
          <a:bodyPr/>
          <a:lstStyle/>
          <a:p>
            <a:r>
              <a:rPr lang="en-US" dirty="0"/>
              <a:t>Pour over cryogenic fluid to reduce the temperature of the wafer</a:t>
            </a:r>
          </a:p>
          <a:p>
            <a:r>
              <a:rPr lang="en-US" dirty="0"/>
              <a:t>Allow for the boil off to expose wafer</a:t>
            </a:r>
          </a:p>
          <a:p>
            <a:pPr lvl="1"/>
            <a:r>
              <a:rPr lang="en-US" dirty="0"/>
              <a:t>Wafer should be the same temperature as the cryogenic fluid</a:t>
            </a:r>
          </a:p>
          <a:p>
            <a:r>
              <a:rPr lang="en-US" dirty="0"/>
              <a:t>Use dropper and drop cryogenic fluid on wafer (at cryogenic temperatures)</a:t>
            </a:r>
          </a:p>
          <a:p>
            <a:endParaRPr lang="en-US" dirty="0"/>
          </a:p>
        </p:txBody>
      </p:sp>
      <p:pic>
        <p:nvPicPr>
          <p:cNvPr id="5" name="Picture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7F608864-BFC1-51C5-C7D6-B423C975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9" t="38942" r="37732" b="27518"/>
          <a:stretch/>
        </p:blipFill>
        <p:spPr>
          <a:xfrm rot="5400000">
            <a:off x="7012507" y="1764716"/>
            <a:ext cx="5259085" cy="38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7628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76D3-D6ED-D5F5-499C-7FB2AC6C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Etched Wafer Testing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D0F4-582A-01CF-903E-5B2BCC2B1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3"/>
            <a:ext cx="3673642" cy="5122863"/>
          </a:xfrm>
        </p:spPr>
        <p:txBody>
          <a:bodyPr/>
          <a:lstStyle/>
          <a:p>
            <a:r>
              <a:rPr lang="en-US" dirty="0"/>
              <a:t>Tested LN2 &amp; </a:t>
            </a:r>
            <a:r>
              <a:rPr lang="en-US" dirty="0" err="1"/>
              <a:t>LAr</a:t>
            </a:r>
            <a:endParaRPr lang="en-US" dirty="0"/>
          </a:p>
          <a:p>
            <a:pPr lvl="1"/>
            <a:r>
              <a:rPr lang="en-US" dirty="0" err="1"/>
              <a:t>LAr</a:t>
            </a:r>
            <a:r>
              <a:rPr lang="en-US" dirty="0"/>
              <a:t> &gt; LN2</a:t>
            </a:r>
          </a:p>
          <a:p>
            <a:pPr lvl="1"/>
            <a:r>
              <a:rPr lang="en-US" dirty="0"/>
              <a:t>Other cryogenic fluids pose unique issues</a:t>
            </a:r>
          </a:p>
          <a:p>
            <a:pPr lvl="2"/>
            <a:r>
              <a:rPr lang="en-US" dirty="0"/>
              <a:t>LH2</a:t>
            </a:r>
          </a:p>
          <a:p>
            <a:pPr lvl="2"/>
            <a:r>
              <a:rPr lang="en-US" dirty="0" err="1"/>
              <a:t>LOx</a:t>
            </a:r>
            <a:endParaRPr lang="en-US" dirty="0"/>
          </a:p>
          <a:p>
            <a:r>
              <a:rPr lang="en-US" dirty="0"/>
              <a:t>Minimal wetting angle</a:t>
            </a:r>
          </a:p>
          <a:p>
            <a:r>
              <a:rPr lang="en-US" dirty="0"/>
              <a:t>Mostly hydrophilic</a:t>
            </a:r>
          </a:p>
          <a:p>
            <a:endParaRPr lang="en-US" dirty="0"/>
          </a:p>
        </p:txBody>
      </p:sp>
      <p:pic>
        <p:nvPicPr>
          <p:cNvPr id="4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40F9C1A0-94F4-25BD-DE22-C84DEE257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8439" y="1251283"/>
            <a:ext cx="6613961" cy="49604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360708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3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c8cde4-8972-4c28-8907-b1a5623db717" xsi:nil="true"/>
    <lcf76f155ced4ddcb4097134ff3c332f xmlns="49349bec-f6d6-4581-a243-30eb8b4d97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3AB1B6-D0E2-4C79-9B59-BEC3147BB9F4}"/>
</file>

<file path=customXml/itemProps2.xml><?xml version="1.0" encoding="utf-8"?>
<ds:datastoreItem xmlns:ds="http://schemas.openxmlformats.org/officeDocument/2006/customXml" ds:itemID="{5E0A817D-E9F7-48B6-A638-0CFE1605D299}"/>
</file>

<file path=customXml/itemProps3.xml><?xml version="1.0" encoding="utf-8"?>
<ds:datastoreItem xmlns:ds="http://schemas.openxmlformats.org/officeDocument/2006/customXml" ds:itemID="{EC88D21B-89B9-472A-B8A5-965A9AD6E401}"/>
</file>

<file path=docProps/app.xml><?xml version="1.0" encoding="utf-8"?>
<Properties xmlns="http://schemas.openxmlformats.org/officeDocument/2006/extended-properties" xmlns:vt="http://schemas.openxmlformats.org/officeDocument/2006/docPropsVTypes">
  <Template>Logistics Control Boards Template_CUI</Template>
  <TotalTime>4353</TotalTime>
  <Words>602</Words>
  <Application>Microsoft Office PowerPoint</Application>
  <PresentationFormat>Widescreen</PresentationFormat>
  <Paragraphs>93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</vt:lpstr>
      <vt:lpstr>Courier New</vt:lpstr>
      <vt:lpstr>3_ExplorationScenario-Updated</vt:lpstr>
      <vt:lpstr>Hydrophobicity of Cryogenic Fluids for  Fuel Transfer in Space Applications</vt:lpstr>
      <vt:lpstr>Background and Motivation</vt:lpstr>
      <vt:lpstr>Cryogenics </vt:lpstr>
      <vt:lpstr>Hydrophobicity</vt:lpstr>
      <vt:lpstr>Methods of Hydrophobicity</vt:lpstr>
      <vt:lpstr>Assumptions</vt:lpstr>
      <vt:lpstr>Testing Apparatus</vt:lpstr>
      <vt:lpstr>Testing Procedures</vt:lpstr>
      <vt:lpstr>Etched Wafer Testing Results</vt:lpstr>
      <vt:lpstr>Preliminary Chemical Results</vt:lpstr>
      <vt:lpstr>Discussions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RPOD Trajectory Generation</dc:title>
  <dc:creator>Wittal, Matthew M. (KSC-UBE00)</dc:creator>
  <cp:lastModifiedBy>Rosales, Martin</cp:lastModifiedBy>
  <cp:revision>27</cp:revision>
  <cp:lastPrinted>2024-08-08T17:30:03Z</cp:lastPrinted>
  <dcterms:created xsi:type="dcterms:W3CDTF">2024-06-24T13:17:56Z</dcterms:created>
  <dcterms:modified xsi:type="dcterms:W3CDTF">2024-08-12T18:40:47Z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</Properties>
</file>